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Lst>
  <p:notesMasterIdLst>
    <p:notesMasterId r:id="rId24"/>
  </p:notesMasterIdLst>
  <p:sldIdLst>
    <p:sldId id="256" r:id="rId3"/>
    <p:sldId id="258" r:id="rId4"/>
    <p:sldId id="287" r:id="rId5"/>
    <p:sldId id="261" r:id="rId6"/>
    <p:sldId id="298" r:id="rId7"/>
    <p:sldId id="264" r:id="rId8"/>
    <p:sldId id="300" r:id="rId9"/>
    <p:sldId id="302" r:id="rId10"/>
    <p:sldId id="280" r:id="rId11"/>
    <p:sldId id="304" r:id="rId12"/>
    <p:sldId id="307" r:id="rId13"/>
    <p:sldId id="282" r:id="rId14"/>
    <p:sldId id="259" r:id="rId15"/>
    <p:sldId id="309" r:id="rId16"/>
    <p:sldId id="316" r:id="rId17"/>
    <p:sldId id="315" r:id="rId18"/>
    <p:sldId id="317" r:id="rId19"/>
    <p:sldId id="318" r:id="rId20"/>
    <p:sldId id="312" r:id="rId21"/>
    <p:sldId id="313" r:id="rId22"/>
    <p:sldId id="314" r:id="rId23"/>
  </p:sldIdLst>
  <p:sldSz cx="9144000" cy="6858000" type="screen4x3"/>
  <p:notesSz cx="6985000" cy="9271000"/>
  <p:defaultTextStyle>
    <a:defPPr>
      <a:defRPr lang="en-US"/>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73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7817A9C1-F495-4D35-BF5F-B2B939ABD437}" type="datetimeFigureOut">
              <a:rPr lang="en-US" smtClean="0"/>
              <a:pPr/>
              <a:t>11/4/2014</a:t>
            </a:fld>
            <a:endParaRPr lang="en-US" dirty="0"/>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500" y="4403725"/>
            <a:ext cx="5588000" cy="41719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63"/>
            <a:ext cx="3027363"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050" y="8805863"/>
            <a:ext cx="3027363" cy="463550"/>
          </a:xfrm>
          <a:prstGeom prst="rect">
            <a:avLst/>
          </a:prstGeom>
        </p:spPr>
        <p:txBody>
          <a:bodyPr vert="horz" lIns="91440" tIns="45720" rIns="91440" bIns="45720" rtlCol="0" anchor="b"/>
          <a:lstStyle>
            <a:lvl1pPr algn="r">
              <a:defRPr sz="1200"/>
            </a:lvl1pPr>
          </a:lstStyle>
          <a:p>
            <a:fld id="{CB765E55-0141-450C-B82C-50ADBE1EDFE2}" type="slidenum">
              <a:rPr lang="en-US" smtClean="0"/>
              <a:pPr/>
              <a:t>‹#›</a:t>
            </a:fld>
            <a:endParaRPr lang="en-US" dirty="0"/>
          </a:p>
        </p:txBody>
      </p:sp>
    </p:spTree>
    <p:extLst>
      <p:ext uri="{BB962C8B-B14F-4D97-AF65-F5344CB8AC3E}">
        <p14:creationId xmlns:p14="http://schemas.microsoft.com/office/powerpoint/2010/main" xmlns="" val="1748762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765E55-0141-450C-B82C-50ADBE1EDFE2}"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 name="Picture 2" descr="\\Mw\ssgcs\Active_Jobs\200XXX-209XXX\204XXX\204576\204576_NP\After_Teague\Thurs_Friday\PPT\background_1.jpg"/>
          <p:cNvPicPr>
            <a:picLocks noChangeAspect="1" noChangeArrowheads="1"/>
          </p:cNvPicPr>
          <p:nvPr/>
        </p:nvPicPr>
        <p:blipFill>
          <a:blip r:embed="rId2" cstate="print"/>
          <a:srcRect/>
          <a:stretch>
            <a:fillRect/>
          </a:stretch>
        </p:blipFill>
        <p:spPr bwMode="auto">
          <a:xfrm>
            <a:off x="0" y="-4763"/>
            <a:ext cx="9144000" cy="6862763"/>
          </a:xfrm>
          <a:prstGeom prst="rect">
            <a:avLst/>
          </a:prstGeom>
          <a:noFill/>
          <a:ln w="9525">
            <a:noFill/>
            <a:miter lim="800000"/>
            <a:headEnd/>
            <a:tailEnd/>
          </a:ln>
        </p:spPr>
      </p:pic>
      <p:pic>
        <p:nvPicPr>
          <p:cNvPr id="14" name="Picture 2" descr="Boeing_RGBblue_standard"/>
          <p:cNvPicPr preferRelativeResize="0">
            <a:picLocks noChangeAspect="1" noChangeArrowheads="1"/>
          </p:cNvPicPr>
          <p:nvPr/>
        </p:nvPicPr>
        <p:blipFill>
          <a:blip r:embed="rId3" cstate="print"/>
          <a:srcRect/>
          <a:stretch>
            <a:fillRect/>
          </a:stretch>
        </p:blipFill>
        <p:spPr bwMode="auto">
          <a:xfrm>
            <a:off x="401638" y="361950"/>
            <a:ext cx="1838325" cy="442913"/>
          </a:xfrm>
          <a:prstGeom prst="rect">
            <a:avLst/>
          </a:prstGeom>
          <a:noFill/>
        </p:spPr>
      </p:pic>
      <p:sp>
        <p:nvSpPr>
          <p:cNvPr id="15" name="Text Box 6"/>
          <p:cNvSpPr txBox="1">
            <a:spLocks noChangeArrowheads="1"/>
          </p:cNvSpPr>
          <p:nvPr/>
        </p:nvSpPr>
        <p:spPr bwMode="auto">
          <a:xfrm>
            <a:off x="5493691" y="349250"/>
            <a:ext cx="3316934" cy="604012"/>
          </a:xfrm>
          <a:prstGeom prst="rect">
            <a:avLst/>
          </a:prstGeom>
          <a:noFill/>
          <a:ln w="12700">
            <a:noFill/>
            <a:miter lim="800000"/>
            <a:headEnd type="none" w="sm" len="sm"/>
            <a:tailEnd type="none" w="sm" len="sm"/>
          </a:ln>
          <a:effectLst/>
        </p:spPr>
        <p:txBody>
          <a:bodyPr wrap="none">
            <a:spAutoFit/>
          </a:bodyPr>
          <a:lstStyle/>
          <a:p>
            <a:pPr algn="r" defTabSz="820738" eaLnBrk="0" fontAlgn="base" hangingPunct="0">
              <a:lnSpc>
                <a:spcPct val="95000"/>
              </a:lnSpc>
              <a:spcBef>
                <a:spcPct val="0"/>
              </a:spcBef>
              <a:spcAft>
                <a:spcPct val="0"/>
              </a:spcAft>
            </a:pPr>
            <a:r>
              <a:rPr lang="en-US" sz="1500" b="1" dirty="0">
                <a:solidFill>
                  <a:srgbClr val="0335A5"/>
                </a:solidFill>
                <a:latin typeface="+mn-lt"/>
              </a:rPr>
              <a:t>Boeing Defense, Space &amp; Security</a:t>
            </a:r>
          </a:p>
          <a:p>
            <a:pPr algn="r" defTabSz="820738" eaLnBrk="0" fontAlgn="base" hangingPunct="0">
              <a:lnSpc>
                <a:spcPct val="95000"/>
              </a:lnSpc>
              <a:spcBef>
                <a:spcPct val="0"/>
              </a:spcBef>
              <a:spcAft>
                <a:spcPct val="0"/>
              </a:spcAft>
            </a:pPr>
            <a:r>
              <a:rPr lang="en-US" sz="2000" b="1" dirty="0" smtClean="0">
                <a:solidFill>
                  <a:srgbClr val="0335A5"/>
                </a:solidFill>
                <a:latin typeface="+mn-lt"/>
              </a:rPr>
              <a:t>Vertical </a:t>
            </a:r>
            <a:r>
              <a:rPr lang="en-US" sz="2000" b="0" dirty="0" smtClean="0">
                <a:solidFill>
                  <a:srgbClr val="0335A5"/>
                </a:solidFill>
                <a:latin typeface="+mn-lt"/>
              </a:rPr>
              <a:t>Lift</a:t>
            </a:r>
            <a:endParaRPr lang="en-US" sz="2000" dirty="0">
              <a:solidFill>
                <a:srgbClr val="0335A5"/>
              </a:solidFill>
              <a:latin typeface="+mn-lt"/>
            </a:endParaRPr>
          </a:p>
        </p:txBody>
      </p:sp>
      <p:sp>
        <p:nvSpPr>
          <p:cNvPr id="31784" name="Rectangle 40"/>
          <p:cNvSpPr>
            <a:spLocks noGrp="1" noChangeArrowheads="1"/>
          </p:cNvSpPr>
          <p:nvPr>
            <p:ph type="ctrTitle"/>
          </p:nvPr>
        </p:nvSpPr>
        <p:spPr>
          <a:xfrm>
            <a:off x="228600" y="3581400"/>
            <a:ext cx="4724400" cy="997196"/>
          </a:xfrm>
          <a:noFill/>
          <a:ln w="9525">
            <a:noFill/>
            <a:miter lim="800000"/>
            <a:headEnd/>
            <a:tailEnd/>
          </a:ln>
          <a:effectLst/>
        </p:spPr>
        <p:txBody>
          <a:bodyPr vert="horz" wrap="square" lIns="0" tIns="0" rIns="0" bIns="0" numCol="1" anchor="t" anchorCtr="0" compatLnSpc="1">
            <a:prstTxWarp prst="textNoShape">
              <a:avLst/>
            </a:prstTxWarp>
            <a:spAutoFit/>
          </a:bodyPr>
          <a:lstStyle>
            <a:lvl1pPr algn="l" defTabSz="1020763" rtl="0" eaLnBrk="1" fontAlgn="base" hangingPunct="1">
              <a:lnSpc>
                <a:spcPct val="90000"/>
              </a:lnSpc>
              <a:spcBef>
                <a:spcPct val="0"/>
              </a:spcBef>
              <a:spcAft>
                <a:spcPct val="0"/>
              </a:spcAft>
              <a:defRPr lang="en-US" sz="3600" b="1" dirty="0">
                <a:solidFill>
                  <a:schemeClr val="tx2"/>
                </a:solidFill>
                <a:latin typeface="+mj-lt"/>
                <a:ea typeface="+mj-ea"/>
                <a:cs typeface="+mj-cs"/>
              </a:defRPr>
            </a:lvl1pPr>
          </a:lstStyle>
          <a:p>
            <a:r>
              <a:rPr lang="en-US" dirty="0" smtClean="0"/>
              <a:t>Click to edit Master title style</a:t>
            </a:r>
            <a:endParaRPr lang="en-US" dirty="0"/>
          </a:p>
        </p:txBody>
      </p:sp>
      <p:sp>
        <p:nvSpPr>
          <p:cNvPr id="31814" name="Rectangle 70"/>
          <p:cNvSpPr>
            <a:spLocks noGrp="1" noChangeArrowheads="1"/>
          </p:cNvSpPr>
          <p:nvPr>
            <p:ph type="sldNum" sz="quarter" idx="4"/>
          </p:nvPr>
        </p:nvSpPr>
        <p:spPr>
          <a:xfrm>
            <a:off x="8534399" y="6553199"/>
            <a:ext cx="193675" cy="225425"/>
          </a:xfrm>
        </p:spPr>
        <p:txBody>
          <a:bodyPr/>
          <a:lstStyle>
            <a:lvl1pPr>
              <a:defRPr>
                <a:solidFill>
                  <a:schemeClr val="tx1"/>
                </a:solidFill>
              </a:defRPr>
            </a:lvl1pPr>
          </a:lstStyle>
          <a:p>
            <a:fld id="{E4FCF96B-7412-4FBC-9FB8-F7F83D5F9EEE}" type="slidenum">
              <a:rPr lang="en-US" smtClean="0"/>
              <a:pPr/>
              <a:t>‹#›</a:t>
            </a:fld>
            <a:endParaRPr lang="en-US" dirty="0"/>
          </a:p>
        </p:txBody>
      </p:sp>
      <p:sp>
        <p:nvSpPr>
          <p:cNvPr id="31816" name="Rectangle 72"/>
          <p:cNvSpPr>
            <a:spLocks noGrp="1" noChangeArrowheads="1"/>
          </p:cNvSpPr>
          <p:nvPr>
            <p:ph type="ftr" sz="quarter" idx="3"/>
          </p:nvPr>
        </p:nvSpPr>
        <p:spPr>
          <a:xfrm>
            <a:off x="2265946" y="6324600"/>
            <a:ext cx="5735053" cy="444500"/>
          </a:xfrm>
        </p:spPr>
        <p:txBody>
          <a:bodyPr anchor="ctr"/>
          <a:lstStyle>
            <a:lvl1pPr>
              <a:defRPr sz="800" b="0">
                <a:solidFill>
                  <a:schemeClr val="tx1"/>
                </a:solidFill>
              </a:defRPr>
            </a:lvl1p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31819" name="Rectangle 75"/>
          <p:cNvSpPr>
            <a:spLocks noGrp="1" noChangeArrowheads="1"/>
          </p:cNvSpPr>
          <p:nvPr>
            <p:ph type="subTitle" idx="1"/>
          </p:nvPr>
        </p:nvSpPr>
        <p:spPr>
          <a:xfrm>
            <a:off x="5029200" y="3810000"/>
            <a:ext cx="3733800" cy="664797"/>
          </a:xfrm>
          <a:noFill/>
          <a:ln w="9525">
            <a:noFill/>
            <a:miter lim="800000"/>
            <a:headEnd/>
            <a:tailEnd/>
          </a:ln>
          <a:effectLst/>
        </p:spPr>
        <p:txBody>
          <a:bodyPr vert="horz" wrap="square" lIns="0" tIns="0" rIns="0" bIns="0" numCol="1" anchor="t" anchorCtr="0" compatLnSpc="1">
            <a:prstTxWarp prst="textNoShape">
              <a:avLst/>
            </a:prstTxWarp>
            <a:spAutoFit/>
          </a:bodyPr>
          <a:lstStyle>
            <a:lvl1pPr marL="0" indent="0" algn="l" defTabSz="820738" rtl="0" eaLnBrk="1" fontAlgn="base" hangingPunct="1">
              <a:lnSpc>
                <a:spcPct val="90000"/>
              </a:lnSpc>
              <a:spcBef>
                <a:spcPct val="0"/>
              </a:spcBef>
              <a:spcAft>
                <a:spcPct val="0"/>
              </a:spcAft>
              <a:buClr>
                <a:schemeClr val="tx2"/>
              </a:buClr>
              <a:buFont typeface="Wingdings" pitchFamily="2" charset="2"/>
              <a:buNone/>
              <a:defRPr lang="en-US" sz="2400" b="0">
                <a:solidFill>
                  <a:schemeClr val="accent1">
                    <a:lumMod val="50000"/>
                  </a:schemeClr>
                </a:solidFill>
                <a:latin typeface="+mn-lt"/>
                <a:ea typeface="+mn-ea"/>
                <a:cs typeface="+mn-cs"/>
              </a:defRPr>
            </a:lvl1pPr>
          </a:lstStyle>
          <a:p>
            <a:r>
              <a:rPr lang="en-US" dirty="0" smtClean="0"/>
              <a:t>Click to edit Master subtitle style</a:t>
            </a:r>
            <a:endParaRPr lang="en-US" dirty="0"/>
          </a:p>
        </p:txBody>
      </p:sp>
      <p:grpSp>
        <p:nvGrpSpPr>
          <p:cNvPr id="21" name="Group 20"/>
          <p:cNvGrpSpPr/>
          <p:nvPr userDrawn="1"/>
        </p:nvGrpSpPr>
        <p:grpSpPr>
          <a:xfrm>
            <a:off x="76200" y="1676400"/>
            <a:ext cx="8915400" cy="1644970"/>
            <a:chOff x="304800" y="717230"/>
            <a:chExt cx="8686800" cy="1492570"/>
          </a:xfrm>
        </p:grpSpPr>
        <p:pic>
          <p:nvPicPr>
            <p:cNvPr id="11" name="Picture 2" descr="G:\Boeing_Design_Art\Phantom_Works\Power_Point\PW_Title_slide_PhotoBand.jpg"/>
            <p:cNvPicPr>
              <a:picLocks noChangeAspect="1" noChangeArrowheads="1"/>
            </p:cNvPicPr>
            <p:nvPr userDrawn="1"/>
          </p:nvPicPr>
          <p:blipFill>
            <a:blip r:embed="rId4" cstate="print"/>
            <a:stretch>
              <a:fillRect/>
            </a:stretch>
          </p:blipFill>
          <p:spPr bwMode="auto">
            <a:xfrm>
              <a:off x="304800" y="717230"/>
              <a:ext cx="2133600" cy="1492570"/>
            </a:xfrm>
            <a:prstGeom prst="rect">
              <a:avLst/>
            </a:prstGeom>
            <a:noFill/>
          </p:spPr>
        </p:pic>
        <p:pic>
          <p:nvPicPr>
            <p:cNvPr id="18" name="Picture 17" descr="DVD-389-6.jpg"/>
            <p:cNvPicPr>
              <a:picLocks noChangeAspect="1"/>
            </p:cNvPicPr>
            <p:nvPr userDrawn="1"/>
          </p:nvPicPr>
          <p:blipFill>
            <a:blip r:embed="rId5" cstate="print"/>
            <a:stretch>
              <a:fillRect/>
            </a:stretch>
          </p:blipFill>
          <p:spPr>
            <a:xfrm>
              <a:off x="2438400" y="736600"/>
              <a:ext cx="2209800" cy="1473200"/>
            </a:xfrm>
            <a:prstGeom prst="rect">
              <a:avLst/>
            </a:prstGeom>
          </p:spPr>
        </p:pic>
        <p:pic>
          <p:nvPicPr>
            <p:cNvPr id="19" name="Picture 18" descr="ah6409.jpg"/>
            <p:cNvPicPr>
              <a:picLocks noChangeAspect="1"/>
            </p:cNvPicPr>
            <p:nvPr userDrawn="1"/>
          </p:nvPicPr>
          <p:blipFill>
            <a:blip r:embed="rId6" cstate="print"/>
            <a:stretch>
              <a:fillRect/>
            </a:stretch>
          </p:blipFill>
          <p:spPr>
            <a:xfrm>
              <a:off x="4648200" y="762000"/>
              <a:ext cx="2171700" cy="1447800"/>
            </a:xfrm>
            <a:prstGeom prst="rect">
              <a:avLst/>
            </a:prstGeom>
          </p:spPr>
        </p:pic>
        <p:pic>
          <p:nvPicPr>
            <p:cNvPr id="20" name="Picture 19" descr="2000-203-010.jpg"/>
            <p:cNvPicPr>
              <a:picLocks noChangeAspect="1"/>
            </p:cNvPicPr>
            <p:nvPr userDrawn="1"/>
          </p:nvPicPr>
          <p:blipFill>
            <a:blip r:embed="rId7" cstate="print"/>
            <a:stretch>
              <a:fillRect/>
            </a:stretch>
          </p:blipFill>
          <p:spPr>
            <a:xfrm>
              <a:off x="6781800" y="736600"/>
              <a:ext cx="2209800" cy="1473200"/>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14338" y="493776"/>
            <a:ext cx="8229600" cy="457200"/>
          </a:xfrm>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a:xfrm>
            <a:off x="8686800" y="6477000"/>
            <a:ext cx="258762" cy="246062"/>
          </a:xfrm>
        </p:spPr>
        <p:txBody>
          <a:bodyPr/>
          <a:lstStyle/>
          <a:p>
            <a:fld id="{E7727B62-4C31-4051-9704-C022509A7C5C}" type="slidenum">
              <a:rPr lang="en-US" smtClean="0"/>
              <a:pPr/>
              <a:t>‹#›</a:t>
            </a:fld>
            <a:endParaRPr lang="en-US" dirty="0"/>
          </a:p>
        </p:txBody>
      </p:sp>
      <p:sp>
        <p:nvSpPr>
          <p:cNvPr id="4" name="Footer Placeholder 3"/>
          <p:cNvSpPr>
            <a:spLocks noGrp="1"/>
          </p:cNvSpPr>
          <p:nvPr>
            <p:ph type="ftr" sz="quarter" idx="11"/>
          </p:nvPr>
        </p:nvSpPr>
        <p:spPr>
          <a:xfrm>
            <a:off x="457200" y="6453224"/>
            <a:ext cx="8229600" cy="374650"/>
          </a:xfrm>
        </p:spPr>
        <p:txBody>
          <a:bodyPr anchor="ctr"/>
          <a:lstStyle>
            <a:lvl1pPr>
              <a:defRPr sz="800" b="0"/>
            </a:lvl1p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6" name="Text Placeholder 5"/>
          <p:cNvSpPr>
            <a:spLocks noGrp="1"/>
          </p:cNvSpPr>
          <p:nvPr>
            <p:ph type="body" sz="quarter" idx="12"/>
          </p:nvPr>
        </p:nvSpPr>
        <p:spPr>
          <a:xfrm>
            <a:off x="457200" y="1752600"/>
            <a:ext cx="8305800" cy="44958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Layout">
    <p:spTree>
      <p:nvGrpSpPr>
        <p:cNvPr id="1" name=""/>
        <p:cNvGrpSpPr/>
        <p:nvPr/>
      </p:nvGrpSpPr>
      <p:grpSpPr>
        <a:xfrm>
          <a:off x="0" y="0"/>
          <a:ext cx="0" cy="0"/>
          <a:chOff x="0" y="0"/>
          <a:chExt cx="0" cy="0"/>
        </a:xfrm>
      </p:grpSpPr>
      <p:sp>
        <p:nvSpPr>
          <p:cNvPr id="2" name="Title 1"/>
          <p:cNvSpPr>
            <a:spLocks noGrp="1"/>
          </p:cNvSpPr>
          <p:nvPr>
            <p:ph type="title"/>
          </p:nvPr>
        </p:nvSpPr>
        <p:spPr>
          <a:xfrm>
            <a:off x="414338" y="493776"/>
            <a:ext cx="8229600" cy="457200"/>
          </a:xfrm>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fld id="{E7727B62-4C31-4051-9704-C022509A7C5C}" type="slidenum">
              <a:rPr lang="en-US" smtClean="0"/>
              <a:pPr/>
              <a:t>‹#›</a:t>
            </a:fld>
            <a:endParaRPr lang="en-US" dirty="0"/>
          </a:p>
        </p:txBody>
      </p:sp>
      <p:sp>
        <p:nvSpPr>
          <p:cNvPr id="4" name="Footer Placeholder 3"/>
          <p:cNvSpPr>
            <a:spLocks noGrp="1"/>
          </p:cNvSpPr>
          <p:nvPr>
            <p:ph type="ftr" sz="quarter" idx="11"/>
          </p:nvPr>
        </p:nvSpPr>
        <p:spPr/>
        <p:txBody>
          <a:body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11" name="Content Placeholder 2"/>
          <p:cNvSpPr>
            <a:spLocks noGrp="1"/>
          </p:cNvSpPr>
          <p:nvPr>
            <p:ph sz="half" idx="1"/>
          </p:nvPr>
        </p:nvSpPr>
        <p:spPr>
          <a:xfrm>
            <a:off x="414338" y="1692275"/>
            <a:ext cx="4073525" cy="4556125"/>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Content Placeholder 3"/>
          <p:cNvSpPr>
            <a:spLocks noGrp="1"/>
          </p:cNvSpPr>
          <p:nvPr>
            <p:ph sz="half" idx="2"/>
          </p:nvPr>
        </p:nvSpPr>
        <p:spPr>
          <a:xfrm>
            <a:off x="4640263" y="1692275"/>
            <a:ext cx="4075112" cy="4556125"/>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6" name="Slide Number Placeholder 5"/>
          <p:cNvSpPr>
            <a:spLocks noGrp="1"/>
          </p:cNvSpPr>
          <p:nvPr>
            <p:ph type="sldNum" sz="quarter" idx="12"/>
          </p:nvPr>
        </p:nvSpPr>
        <p:spPr/>
        <p:txBody>
          <a:bodyPr/>
          <a:lstStyle>
            <a:lvl1pPr>
              <a:defRPr/>
            </a:lvl1pPr>
          </a:lstStyle>
          <a:p>
            <a:fld id="{C187EB80-0EBD-497E-B783-D2DE5B8D326C}"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57200" y="6400800"/>
            <a:ext cx="8305800" cy="329043"/>
          </a:xfrm>
        </p:spPr>
        <p:txBody>
          <a:bodyPr/>
          <a:lstStyle>
            <a:lvl1pPr>
              <a:defRPr sz="800"/>
            </a:lvl1pPr>
          </a:lstStyle>
          <a:p>
            <a:r>
              <a:rPr lang="en-US" dirty="0" smtClean="0"/>
              <a:t>Approved for public release. Reproduction of materials may be subject to copyright laws. Non-Technical / Administrative Data Only. Not subject to EAR or ITAR Export Regulations.</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theme" Target="../theme/theme2.xml"/><Relationship Id="rId1" Type="http://schemas.openxmlformats.org/officeDocument/2006/relationships/slideLayout" Target="../slideLayouts/slideLayout5.xml"/><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 name="Picture 14" descr="\\Mw\ssgcs\Active_Jobs\200XXX-209XXX\204XXX\204576\204576_NP\After_Teague\Thurs_Friday\PPT\Banner_3.jpg"/>
          <p:cNvPicPr>
            <a:picLocks noChangeAspect="1" noChangeArrowheads="1"/>
          </p:cNvPicPr>
          <p:nvPr/>
        </p:nvPicPr>
        <p:blipFill>
          <a:blip r:embed="rId6" cstate="print"/>
          <a:srcRect/>
          <a:stretch>
            <a:fillRect/>
          </a:stretch>
        </p:blipFill>
        <p:spPr bwMode="auto">
          <a:xfrm>
            <a:off x="0" y="0"/>
            <a:ext cx="9144000" cy="1323975"/>
          </a:xfrm>
          <a:prstGeom prst="rect">
            <a:avLst/>
          </a:prstGeom>
          <a:noFill/>
          <a:ln w="9525">
            <a:noFill/>
            <a:miter lim="800000"/>
            <a:headEnd/>
            <a:tailEnd/>
          </a:ln>
        </p:spPr>
      </p:pic>
      <p:sp>
        <p:nvSpPr>
          <p:cNvPr id="1106" name="Rectangle 82"/>
          <p:cNvSpPr>
            <a:spLocks noGrp="1" noChangeArrowheads="1"/>
          </p:cNvSpPr>
          <p:nvPr>
            <p:ph type="sldNum" sz="quarter" idx="4"/>
          </p:nvPr>
        </p:nvSpPr>
        <p:spPr bwMode="auto">
          <a:xfrm>
            <a:off x="6945313" y="6532563"/>
            <a:ext cx="1782762" cy="246062"/>
          </a:xfrm>
          <a:prstGeom prst="rect">
            <a:avLst/>
          </a:prstGeom>
          <a:noFill/>
          <a:ln w="9525">
            <a:noFill/>
            <a:miter lim="800000"/>
            <a:headEnd/>
            <a:tailEnd/>
          </a:ln>
          <a:effectLst/>
        </p:spPr>
        <p:txBody>
          <a:bodyPr vert="horz" wrap="square" lIns="9144" tIns="9144" rIns="9144" bIns="9144" numCol="1" anchor="b" anchorCtr="0" compatLnSpc="1">
            <a:prstTxWarp prst="textNoShape">
              <a:avLst/>
            </a:prstTxWarp>
          </a:bodyPr>
          <a:lstStyle>
            <a:lvl1pPr algn="r">
              <a:defRPr sz="600">
                <a:latin typeface="+mn-lt"/>
              </a:defRPr>
            </a:lvl1pPr>
          </a:lstStyle>
          <a:p>
            <a:fld id="{E7727B62-4C31-4051-9704-C022509A7C5C}" type="slidenum">
              <a:rPr lang="en-US" smtClean="0"/>
              <a:pPr/>
              <a:t>‹#›</a:t>
            </a:fld>
            <a:endParaRPr lang="en-US" dirty="0"/>
          </a:p>
        </p:txBody>
      </p:sp>
      <p:sp>
        <p:nvSpPr>
          <p:cNvPr id="1108" name="Rectangle 84"/>
          <p:cNvSpPr>
            <a:spLocks noGrp="1" noChangeArrowheads="1"/>
          </p:cNvSpPr>
          <p:nvPr>
            <p:ph type="ftr" sz="quarter" idx="3"/>
          </p:nvPr>
        </p:nvSpPr>
        <p:spPr bwMode="auto">
          <a:xfrm>
            <a:off x="2971800" y="6394450"/>
            <a:ext cx="3200400" cy="374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ctr">
              <a:defRPr sz="900" b="1">
                <a:latin typeface="+mn-lt"/>
              </a:defRPr>
            </a:lvl1p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1109" name="Rectangle 85"/>
          <p:cNvSpPr>
            <a:spLocks noGrp="1" noChangeArrowheads="1"/>
          </p:cNvSpPr>
          <p:nvPr>
            <p:ph type="title"/>
          </p:nvPr>
        </p:nvSpPr>
        <p:spPr bwMode="auto">
          <a:xfrm>
            <a:off x="414338" y="493776"/>
            <a:ext cx="82296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title style</a:t>
            </a:r>
            <a:endParaRPr lang="en-US" dirty="0" smtClean="0"/>
          </a:p>
        </p:txBody>
      </p:sp>
      <p:sp>
        <p:nvSpPr>
          <p:cNvPr id="1110" name="Rectangle 86"/>
          <p:cNvSpPr>
            <a:spLocks noGrp="1" noChangeArrowheads="1"/>
          </p:cNvSpPr>
          <p:nvPr>
            <p:ph type="body" idx="1"/>
          </p:nvPr>
        </p:nvSpPr>
        <p:spPr bwMode="auto">
          <a:xfrm>
            <a:off x="414338" y="1692275"/>
            <a:ext cx="8301037" cy="16224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 name="Text Box 10"/>
          <p:cNvSpPr txBox="1">
            <a:spLocks noChangeArrowheads="1"/>
          </p:cNvSpPr>
          <p:nvPr/>
        </p:nvSpPr>
        <p:spPr bwMode="auto">
          <a:xfrm>
            <a:off x="1" y="1323975"/>
            <a:ext cx="9144000" cy="276225"/>
          </a:xfrm>
          <a:prstGeom prst="rect">
            <a:avLst/>
          </a:prstGeom>
          <a:gradFill rotWithShape="1">
            <a:gsLst>
              <a:gs pos="0">
                <a:srgbClr val="0039A6"/>
              </a:gs>
              <a:gs pos="100000">
                <a:srgbClr val="3A75C4"/>
              </a:gs>
            </a:gsLst>
            <a:lin ang="0" scaled="1"/>
          </a:gradFill>
          <a:ln w="9525">
            <a:noFill/>
            <a:miter lim="800000"/>
            <a:headEnd type="none" w="sm" len="sm"/>
            <a:tailEnd type="none" w="sm" len="sm"/>
          </a:ln>
          <a:effectLst/>
        </p:spPr>
        <p:txBody>
          <a:bodyPr wrap="none" lIns="432000" tIns="0" rIns="0" bIns="0" anchor="ctr"/>
          <a:lstStyle/>
          <a:p>
            <a:pPr defTabSz="820738" fontAlgn="base">
              <a:spcBef>
                <a:spcPct val="0"/>
              </a:spcBef>
              <a:spcAft>
                <a:spcPct val="0"/>
              </a:spcAft>
              <a:tabLst>
                <a:tab pos="7940675" algn="r"/>
              </a:tabLst>
              <a:defRPr/>
            </a:pPr>
            <a:r>
              <a:rPr lang="en-US" sz="1200" dirty="0">
                <a:solidFill>
                  <a:srgbClr val="FFFFFF"/>
                </a:solidFill>
              </a:rPr>
              <a:t>BDS | </a:t>
            </a:r>
            <a:r>
              <a:rPr lang="en-US" sz="1200" dirty="0" smtClean="0">
                <a:solidFill>
                  <a:srgbClr val="FFFFFF"/>
                </a:solidFill>
              </a:rPr>
              <a:t>Vertical Lift</a:t>
            </a:r>
            <a:endParaRPr lang="en-US" sz="1200"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hf hdr="0" dt="0"/>
  <p:txStyles>
    <p:titleStyle>
      <a:lvl1pPr algn="l" defTabSz="1020763" rtl="0" eaLnBrk="1" fontAlgn="base" hangingPunct="1">
        <a:lnSpc>
          <a:spcPct val="85000"/>
        </a:lnSpc>
        <a:spcBef>
          <a:spcPct val="0"/>
        </a:spcBef>
        <a:spcAft>
          <a:spcPct val="0"/>
        </a:spcAft>
        <a:defRPr sz="3200" b="1">
          <a:solidFill>
            <a:schemeClr val="tx2"/>
          </a:solidFill>
          <a:latin typeface="+mj-lt"/>
          <a:ea typeface="+mj-ea"/>
          <a:cs typeface="+mj-cs"/>
        </a:defRPr>
      </a:lvl1pPr>
      <a:lvl2pPr algn="l" defTabSz="1020763" rtl="0" eaLnBrk="1" fontAlgn="base" hangingPunct="1">
        <a:lnSpc>
          <a:spcPct val="90000"/>
        </a:lnSpc>
        <a:spcBef>
          <a:spcPct val="0"/>
        </a:spcBef>
        <a:spcAft>
          <a:spcPct val="0"/>
        </a:spcAft>
        <a:defRPr sz="3200" b="1">
          <a:solidFill>
            <a:schemeClr val="tx2"/>
          </a:solidFill>
          <a:latin typeface="Arial" charset="0"/>
        </a:defRPr>
      </a:lvl2pPr>
      <a:lvl3pPr algn="l" defTabSz="1020763" rtl="0" eaLnBrk="1" fontAlgn="base" hangingPunct="1">
        <a:lnSpc>
          <a:spcPct val="90000"/>
        </a:lnSpc>
        <a:spcBef>
          <a:spcPct val="0"/>
        </a:spcBef>
        <a:spcAft>
          <a:spcPct val="0"/>
        </a:spcAft>
        <a:defRPr sz="3200" b="1">
          <a:solidFill>
            <a:schemeClr val="tx2"/>
          </a:solidFill>
          <a:latin typeface="Arial" charset="0"/>
        </a:defRPr>
      </a:lvl3pPr>
      <a:lvl4pPr algn="l" defTabSz="1020763" rtl="0" eaLnBrk="1" fontAlgn="base" hangingPunct="1">
        <a:lnSpc>
          <a:spcPct val="90000"/>
        </a:lnSpc>
        <a:spcBef>
          <a:spcPct val="0"/>
        </a:spcBef>
        <a:spcAft>
          <a:spcPct val="0"/>
        </a:spcAft>
        <a:defRPr sz="3200" b="1">
          <a:solidFill>
            <a:schemeClr val="tx2"/>
          </a:solidFill>
          <a:latin typeface="Arial" charset="0"/>
        </a:defRPr>
      </a:lvl4pPr>
      <a:lvl5pPr algn="l" defTabSz="1020763" rtl="0" eaLnBrk="1" fontAlgn="base" hangingPunct="1">
        <a:lnSpc>
          <a:spcPct val="90000"/>
        </a:lnSpc>
        <a:spcBef>
          <a:spcPct val="0"/>
        </a:spcBef>
        <a:spcAft>
          <a:spcPct val="0"/>
        </a:spcAft>
        <a:defRPr sz="3200" b="1">
          <a:solidFill>
            <a:schemeClr val="tx2"/>
          </a:solidFill>
          <a:latin typeface="Arial" charset="0"/>
        </a:defRPr>
      </a:lvl5pPr>
      <a:lvl6pPr marL="457200" algn="l" defTabSz="1020763" rtl="0" eaLnBrk="1" fontAlgn="base" hangingPunct="1">
        <a:lnSpc>
          <a:spcPct val="90000"/>
        </a:lnSpc>
        <a:spcBef>
          <a:spcPct val="0"/>
        </a:spcBef>
        <a:spcAft>
          <a:spcPct val="0"/>
        </a:spcAft>
        <a:defRPr sz="3200" b="1">
          <a:solidFill>
            <a:schemeClr val="tx2"/>
          </a:solidFill>
          <a:latin typeface="Arial" charset="0"/>
        </a:defRPr>
      </a:lvl6pPr>
      <a:lvl7pPr marL="914400" algn="l" defTabSz="1020763" rtl="0" eaLnBrk="1" fontAlgn="base" hangingPunct="1">
        <a:lnSpc>
          <a:spcPct val="90000"/>
        </a:lnSpc>
        <a:spcBef>
          <a:spcPct val="0"/>
        </a:spcBef>
        <a:spcAft>
          <a:spcPct val="0"/>
        </a:spcAft>
        <a:defRPr sz="3200" b="1">
          <a:solidFill>
            <a:schemeClr val="tx2"/>
          </a:solidFill>
          <a:latin typeface="Arial" charset="0"/>
        </a:defRPr>
      </a:lvl7pPr>
      <a:lvl8pPr marL="1371600" algn="l" defTabSz="1020763" rtl="0" eaLnBrk="1" fontAlgn="base" hangingPunct="1">
        <a:lnSpc>
          <a:spcPct val="90000"/>
        </a:lnSpc>
        <a:spcBef>
          <a:spcPct val="0"/>
        </a:spcBef>
        <a:spcAft>
          <a:spcPct val="0"/>
        </a:spcAft>
        <a:defRPr sz="3200" b="1">
          <a:solidFill>
            <a:schemeClr val="tx2"/>
          </a:solidFill>
          <a:latin typeface="Arial" charset="0"/>
        </a:defRPr>
      </a:lvl8pPr>
      <a:lvl9pPr marL="1828800" algn="l" defTabSz="1020763" rtl="0" eaLnBrk="1" fontAlgn="base" hangingPunct="1">
        <a:lnSpc>
          <a:spcPct val="90000"/>
        </a:lnSpc>
        <a:spcBef>
          <a:spcPct val="0"/>
        </a:spcBef>
        <a:spcAft>
          <a:spcPct val="0"/>
        </a:spcAft>
        <a:defRPr sz="3200" b="1">
          <a:solidFill>
            <a:schemeClr val="tx2"/>
          </a:solidFill>
          <a:latin typeface="Arial" charset="0"/>
        </a:defRPr>
      </a:lvl9pPr>
    </p:titleStyle>
    <p:bodyStyle>
      <a:lvl1pPr marL="169863" indent="-169863" algn="l" defTabSz="820738" rtl="0" eaLnBrk="1" fontAlgn="base" hangingPunct="1">
        <a:lnSpc>
          <a:spcPct val="90000"/>
        </a:lnSpc>
        <a:spcBef>
          <a:spcPct val="30000"/>
        </a:spcBef>
        <a:spcAft>
          <a:spcPct val="0"/>
        </a:spcAft>
        <a:buClr>
          <a:schemeClr val="tx2"/>
        </a:buClr>
        <a:buFont typeface="Wingdings" pitchFamily="2" charset="2"/>
        <a:buChar char="§"/>
        <a:defRPr sz="2200" b="1">
          <a:solidFill>
            <a:schemeClr val="tx1"/>
          </a:solidFill>
          <a:latin typeface="+mn-lt"/>
          <a:ea typeface="+mn-ea"/>
          <a:cs typeface="+mn-cs"/>
        </a:defRPr>
      </a:lvl1pPr>
      <a:lvl2pPr marL="376238" indent="-204788" algn="l" defTabSz="820738" rtl="0" eaLnBrk="1" fontAlgn="base" hangingPunct="1">
        <a:lnSpc>
          <a:spcPct val="90000"/>
        </a:lnSpc>
        <a:spcBef>
          <a:spcPct val="30000"/>
        </a:spcBef>
        <a:spcAft>
          <a:spcPct val="0"/>
        </a:spcAft>
        <a:buClr>
          <a:schemeClr val="tx2"/>
        </a:buClr>
        <a:buFont typeface="Wingdings" pitchFamily="2" charset="2"/>
        <a:buChar char="§"/>
        <a:defRPr sz="2000">
          <a:solidFill>
            <a:schemeClr val="tx1"/>
          </a:solidFill>
          <a:latin typeface="+mn-lt"/>
        </a:defRPr>
      </a:lvl2pPr>
      <a:lvl3pPr marL="627063" indent="-185738" algn="l" defTabSz="820738" rtl="0" eaLnBrk="1" fontAlgn="base" hangingPunct="1">
        <a:lnSpc>
          <a:spcPct val="90000"/>
        </a:lnSpc>
        <a:spcBef>
          <a:spcPct val="30000"/>
        </a:spcBef>
        <a:spcAft>
          <a:spcPct val="0"/>
        </a:spcAft>
        <a:buClr>
          <a:schemeClr val="tx2"/>
        </a:buClr>
        <a:buFont typeface="Arial" charset="0"/>
        <a:buChar char="–"/>
        <a:defRPr>
          <a:solidFill>
            <a:schemeClr val="tx1"/>
          </a:solidFill>
          <a:latin typeface="+mn-lt"/>
        </a:defRPr>
      </a:lvl3pPr>
      <a:lvl4pPr marL="792163" indent="-163513" algn="l" defTabSz="820738" rtl="0" eaLnBrk="1" fontAlgn="base" hangingPunct="1">
        <a:lnSpc>
          <a:spcPct val="90000"/>
        </a:lnSpc>
        <a:spcBef>
          <a:spcPct val="30000"/>
        </a:spcBef>
        <a:spcAft>
          <a:spcPct val="0"/>
        </a:spcAft>
        <a:buClr>
          <a:schemeClr val="tx2"/>
        </a:buClr>
        <a:buFont typeface="Arial" charset="0"/>
        <a:buChar char="–"/>
        <a:defRPr>
          <a:solidFill>
            <a:schemeClr val="tx1"/>
          </a:solidFill>
          <a:latin typeface="+mn-lt"/>
        </a:defRPr>
      </a:lvl4pPr>
      <a:lvl5pPr marL="9572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5pPr>
      <a:lvl6pPr marL="14144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6pPr>
      <a:lvl7pPr marL="18716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7pPr>
      <a:lvl8pPr marL="23288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8pPr>
      <a:lvl9pPr marL="2786063" indent="-163513" algn="l" defTabSz="820738" rtl="0" eaLnBrk="1" fontAlgn="base" hangingPunct="1">
        <a:lnSpc>
          <a:spcPct val="90000"/>
        </a:lnSpc>
        <a:spcBef>
          <a:spcPct val="30000"/>
        </a:spcBef>
        <a:spcAft>
          <a:spcPct val="0"/>
        </a:spcAft>
        <a:buClr>
          <a:schemeClr val="tx2"/>
        </a:buClr>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124200" y="6652003"/>
            <a:ext cx="2895600" cy="230240"/>
          </a:xfrm>
          <a:prstGeom prst="rect">
            <a:avLst/>
          </a:prstGeom>
        </p:spPr>
        <p:txBody>
          <a:bodyPr vert="horz" lIns="91440" tIns="45720" rIns="91440" bIns="45720" rtlCol="0" anchor="ctr"/>
          <a:lstStyle>
            <a:lvl1pPr algn="ctr">
              <a:defRPr sz="900">
                <a:solidFill>
                  <a:schemeClr val="tx1">
                    <a:tint val="75000"/>
                  </a:schemeClr>
                </a:solidFill>
                <a:latin typeface="Arial" pitchFamily="34" charset="0"/>
                <a:cs typeface="Arial" pitchFamily="34" charset="0"/>
              </a:defRPr>
            </a:lvl1pPr>
          </a:lstStyle>
          <a:p>
            <a:r>
              <a:rPr lang="en-US" dirty="0" smtClean="0">
                <a:solidFill>
                  <a:srgbClr val="898989"/>
                </a:solidFill>
              </a:rPr>
              <a:t>Approved for public release. Reproduction of materials may be subject to copyright laws. Non-Technical / Administrative Data Only. Not subject to EAR or ITAR Export Regulations.</a:t>
            </a:r>
            <a:endParaRPr lang="en-US" dirty="0">
              <a:solidFill>
                <a:srgbClr val="898989"/>
              </a:solidFill>
            </a:endParaRPr>
          </a:p>
        </p:txBody>
      </p:sp>
      <p:sp>
        <p:nvSpPr>
          <p:cNvPr id="6" name="Slide Number Placeholder 5"/>
          <p:cNvSpPr>
            <a:spLocks noGrp="1"/>
          </p:cNvSpPr>
          <p:nvPr>
            <p:ph type="sldNum" sz="quarter" idx="4"/>
          </p:nvPr>
        </p:nvSpPr>
        <p:spPr>
          <a:xfrm>
            <a:off x="6703920" y="6621861"/>
            <a:ext cx="2133600" cy="179998"/>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0"/>
              </a:spcBef>
              <a:spcAft>
                <a:spcPct val="0"/>
              </a:spcAft>
              <a:buClrTx/>
              <a:buSzTx/>
              <a:buFontTx/>
              <a:buNone/>
              <a:tabLst/>
              <a:defRPr sz="800">
                <a:solidFill>
                  <a:schemeClr val="bg1">
                    <a:lumMod val="50000"/>
                  </a:schemeClr>
                </a:solidFill>
                <a:latin typeface="Arial" pitchFamily="34" charset="0"/>
                <a:cs typeface="Arial" pitchFamily="34" charset="0"/>
              </a:defRPr>
            </a:lvl1pPr>
          </a:lstStyle>
          <a:p>
            <a:r>
              <a:rPr lang="en-US" sz="600" dirty="0" smtClean="0"/>
              <a:t>Author, date, Filename.ppt</a:t>
            </a:r>
            <a:r>
              <a:rPr lang="en-US" dirty="0" smtClean="0"/>
              <a:t> </a:t>
            </a:r>
            <a:r>
              <a:rPr lang="en-US" sz="1000" dirty="0" smtClean="0"/>
              <a:t>| </a:t>
            </a:r>
            <a:fld id="{689318A1-174D-4DEE-8106-03A37B9BCF15}" type="slidenum">
              <a:rPr lang="en-US" sz="1000" smtClean="0"/>
              <a:pPr/>
              <a:t>‹#›</a:t>
            </a:fld>
            <a:endParaRPr lang="en-US" sz="1000" dirty="0"/>
          </a:p>
        </p:txBody>
      </p:sp>
      <p:sp>
        <p:nvSpPr>
          <p:cNvPr id="9" name="Rectangle 81"/>
          <p:cNvSpPr>
            <a:spLocks noChangeArrowheads="1"/>
          </p:cNvSpPr>
          <p:nvPr/>
        </p:nvSpPr>
        <p:spPr bwMode="auto">
          <a:xfrm>
            <a:off x="414338" y="6657975"/>
            <a:ext cx="2065337" cy="111125"/>
          </a:xfrm>
          <a:prstGeom prst="rect">
            <a:avLst/>
          </a:prstGeom>
          <a:noFill/>
          <a:ln w="12700">
            <a:noFill/>
            <a:miter lim="800000"/>
            <a:headEnd type="none" w="sm" len="sm"/>
            <a:tailEnd type="none" w="sm" len="sm"/>
          </a:ln>
          <a:effectLst/>
        </p:spPr>
        <p:txBody>
          <a:bodyPr lIns="9144" tIns="9144" rIns="9144" bIns="9144" anchor="b">
            <a:spAutoFit/>
          </a:bodyPr>
          <a:lstStyle/>
          <a:p>
            <a:pPr marL="0" marR="0" lvl="0" indent="0" defTabSz="820738" eaLnBrk="0" fontAlgn="base" latinLnBrk="0" hangingPunct="0">
              <a:lnSpc>
                <a:spcPct val="100000"/>
              </a:lnSpc>
              <a:spcBef>
                <a:spcPct val="0"/>
              </a:spcBef>
              <a:spcAft>
                <a:spcPct val="0"/>
              </a:spcAft>
              <a:buClrTx/>
              <a:buSzTx/>
              <a:buFontTx/>
              <a:buNone/>
              <a:tabLst/>
              <a:defRPr/>
            </a:pPr>
            <a:r>
              <a:rPr kumimoji="0" lang="en-US" sz="600" b="0" i="0" u="none" strike="noStrike" kern="0" cap="none" spc="0" normalizeH="0" baseline="0" noProof="0" dirty="0">
                <a:ln>
                  <a:noFill/>
                </a:ln>
                <a:solidFill>
                  <a:schemeClr val="bg1">
                    <a:lumMod val="50000"/>
                  </a:schemeClr>
                </a:solidFill>
                <a:effectLst/>
                <a:uLnTx/>
                <a:uFillTx/>
                <a:latin typeface="Arial" pitchFamily="34" charset="0"/>
                <a:cs typeface="Arial" pitchFamily="34" charset="0"/>
              </a:rPr>
              <a:t>Copyright © </a:t>
            </a:r>
            <a:r>
              <a:rPr kumimoji="0" lang="en-US" sz="600" b="0" i="0" u="none" strike="noStrike" kern="0" cap="none" spc="0" normalizeH="0" baseline="0" noProof="0" dirty="0" smtClean="0">
                <a:ln>
                  <a:noFill/>
                </a:ln>
                <a:solidFill>
                  <a:schemeClr val="bg1">
                    <a:lumMod val="50000"/>
                  </a:schemeClr>
                </a:solidFill>
                <a:effectLst/>
                <a:uLnTx/>
                <a:uFillTx/>
                <a:latin typeface="Arial" pitchFamily="34" charset="0"/>
                <a:cs typeface="Arial" pitchFamily="34" charset="0"/>
              </a:rPr>
              <a:t>2014 </a:t>
            </a:r>
            <a:r>
              <a:rPr kumimoji="0" lang="en-US" sz="600" b="0" i="0" u="none" strike="noStrike" kern="0" cap="none" spc="0" normalizeH="0" baseline="0" noProof="0" dirty="0">
                <a:ln>
                  <a:noFill/>
                </a:ln>
                <a:solidFill>
                  <a:schemeClr val="bg1">
                    <a:lumMod val="50000"/>
                  </a:schemeClr>
                </a:solidFill>
                <a:effectLst/>
                <a:uLnTx/>
                <a:uFillTx/>
                <a:latin typeface="Arial" pitchFamily="34" charset="0"/>
                <a:cs typeface="Arial" pitchFamily="34" charset="0"/>
              </a:rPr>
              <a:t>Boeing. All rights reserved.</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2382" y="0"/>
            <a:ext cx="9146382" cy="6858000"/>
          </a:xfrm>
          <a:prstGeom prst="rect">
            <a:avLst/>
          </a:prstGeom>
        </p:spPr>
      </p:pic>
      <p:pic>
        <p:nvPicPr>
          <p:cNvPr id="10" name="Picture 54" descr="Boeing_white_largePPT"/>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713386" y="2989195"/>
            <a:ext cx="3692525" cy="895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 Advancing Capabilities to Improve Rotorcraft Sustainment and Support</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RAM 7 Conference  November 2014</a:t>
            </a:r>
          </a:p>
          <a:p>
            <a:endParaRPr lang="en-US" dirty="0" smtClean="0"/>
          </a:p>
          <a:p>
            <a:r>
              <a:rPr lang="en-US" dirty="0" smtClean="0"/>
              <a:t>Matt E. Bergsman</a:t>
            </a:r>
          </a:p>
          <a:p>
            <a:r>
              <a:rPr lang="en-US" dirty="0" smtClean="0"/>
              <a:t>Supportability Engineering</a:t>
            </a:r>
          </a:p>
          <a:p>
            <a:r>
              <a:rPr lang="en-US" dirty="0" smtClean="0"/>
              <a:t>Apache Programs</a:t>
            </a:r>
            <a:endParaRPr lang="en-US" dirty="0"/>
          </a:p>
        </p:txBody>
      </p:sp>
      <p:sp>
        <p:nvSpPr>
          <p:cNvPr id="6" name="Footer Placeholder 5"/>
          <p:cNvSpPr>
            <a:spLocks noGrp="1"/>
          </p:cNvSpPr>
          <p:nvPr>
            <p:ph type="ftr" sz="quarter" idx="3"/>
          </p:nvPr>
        </p:nvSpPr>
        <p:spPr/>
        <p:txBody>
          <a:body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7" name="Slide Number Placeholder 6"/>
          <p:cNvSpPr>
            <a:spLocks noGrp="1"/>
          </p:cNvSpPr>
          <p:nvPr>
            <p:ph type="sldNum" sz="quarter" idx="4"/>
          </p:nvPr>
        </p:nvSpPr>
        <p:spPr/>
        <p:txBody>
          <a:bodyPr/>
          <a:lstStyle/>
          <a:p>
            <a:fld id="{E4FCF96B-7412-4FBC-9FB8-F7F83D5F9EEE}"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is the Gateway to Future Initiatives</a:t>
            </a:r>
            <a:endParaRPr lang="en-US" dirty="0"/>
          </a:p>
        </p:txBody>
      </p:sp>
      <p:sp>
        <p:nvSpPr>
          <p:cNvPr id="3" name="Text Placeholder 2"/>
          <p:cNvSpPr>
            <a:spLocks noGrp="1"/>
          </p:cNvSpPr>
          <p:nvPr>
            <p:ph type="body" sz="quarter" idx="12"/>
          </p:nvPr>
        </p:nvSpPr>
        <p:spPr/>
        <p:txBody>
          <a:bodyPr>
            <a:normAutofit/>
          </a:bodyPr>
          <a:lstStyle/>
          <a:p>
            <a:r>
              <a:rPr lang="en-US" dirty="0" smtClean="0"/>
              <a:t>There are key sustainment initiatives that rely heavily on the use of data.</a:t>
            </a:r>
          </a:p>
          <a:p>
            <a:pPr lvl="1"/>
            <a:r>
              <a:rPr lang="en-US" dirty="0" smtClean="0"/>
              <a:t>Condition Based Maintenance.</a:t>
            </a:r>
          </a:p>
          <a:p>
            <a:pPr lvl="1"/>
            <a:r>
              <a:rPr lang="en-US" dirty="0" smtClean="0"/>
              <a:t>Improved Diagnostics and Prognostics.</a:t>
            </a:r>
          </a:p>
          <a:p>
            <a:pPr lvl="1"/>
            <a:r>
              <a:rPr lang="en-US" dirty="0" smtClean="0"/>
              <a:t>Real Time Health Monitoring and Reporting.</a:t>
            </a:r>
          </a:p>
          <a:p>
            <a:pPr lvl="1"/>
            <a:r>
              <a:rPr lang="en-US" dirty="0" smtClean="0"/>
              <a:t>Supply/Support Forecasting.</a:t>
            </a:r>
          </a:p>
          <a:p>
            <a:r>
              <a:rPr lang="en-US" dirty="0" smtClean="0"/>
              <a:t>These initiatives rely heavily on data acquisition and analyses to develop and validate technologies that enable the initiatives to be implemented.</a:t>
            </a:r>
          </a:p>
          <a:p>
            <a:r>
              <a:rPr lang="en-US" dirty="0" smtClean="0"/>
              <a:t>These initiatives rely heavily on data acquisition to enable the developed technologies to function after they have been implemented.</a:t>
            </a:r>
          </a:p>
        </p:txBody>
      </p:sp>
      <p:sp>
        <p:nvSpPr>
          <p:cNvPr id="4" name="Footer Placeholder 3"/>
          <p:cNvSpPr>
            <a:spLocks noGrp="1"/>
          </p:cNvSpPr>
          <p:nvPr>
            <p:ph type="ftr" sz="quarter" idx="11"/>
          </p:nvPr>
        </p:nvSpPr>
        <p:spPr/>
        <p:txBody>
          <a:body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5" name="Slide Number Placeholder 4"/>
          <p:cNvSpPr>
            <a:spLocks noGrp="1"/>
          </p:cNvSpPr>
          <p:nvPr>
            <p:ph type="sldNum" sz="quarter" idx="10"/>
          </p:nvPr>
        </p:nvSpPr>
        <p:spPr/>
        <p:txBody>
          <a:bodyPr/>
          <a:lstStyle/>
          <a:p>
            <a:fld id="{E7727B62-4C31-4051-9704-C022509A7C5C}"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93776"/>
            <a:ext cx="8229600" cy="837152"/>
          </a:xfrm>
        </p:spPr>
        <p:txBody>
          <a:bodyPr/>
          <a:lstStyle/>
          <a:p>
            <a:r>
              <a:rPr lang="en-US" dirty="0" smtClean="0"/>
              <a:t>Examples of How Data Supports Future Initiatives</a:t>
            </a:r>
            <a:endParaRPr lang="en-US" dirty="0"/>
          </a:p>
        </p:txBody>
      </p:sp>
      <p:sp>
        <p:nvSpPr>
          <p:cNvPr id="3" name="Text Placeholder 2"/>
          <p:cNvSpPr>
            <a:spLocks noGrp="1"/>
          </p:cNvSpPr>
          <p:nvPr>
            <p:ph type="body" sz="quarter" idx="12"/>
          </p:nvPr>
        </p:nvSpPr>
        <p:spPr>
          <a:xfrm>
            <a:off x="457200" y="1752600"/>
            <a:ext cx="8305800" cy="4495800"/>
          </a:xfrm>
        </p:spPr>
        <p:txBody>
          <a:bodyPr>
            <a:normAutofit fontScale="77500" lnSpcReduction="20000"/>
          </a:bodyPr>
          <a:lstStyle/>
          <a:p>
            <a:r>
              <a:rPr lang="en-US" dirty="0" smtClean="0"/>
              <a:t>Condition Based Maintenance</a:t>
            </a:r>
          </a:p>
          <a:p>
            <a:pPr lvl="1"/>
            <a:r>
              <a:rPr lang="en-US" dirty="0" smtClean="0"/>
              <a:t>Monitoring aircraft environment or operating cycles for known impacts on component life or condition.</a:t>
            </a:r>
          </a:p>
          <a:p>
            <a:pPr lvl="1"/>
            <a:r>
              <a:rPr lang="en-US" dirty="0" smtClean="0"/>
              <a:t>Monitoring aircraft flight maneuvers and duration for known damage accumulation to component lives.</a:t>
            </a:r>
          </a:p>
          <a:p>
            <a:pPr lvl="1"/>
            <a:endParaRPr lang="en-US" dirty="0" smtClean="0"/>
          </a:p>
          <a:p>
            <a:r>
              <a:rPr lang="en-US" dirty="0" smtClean="0"/>
              <a:t>Prognostics</a:t>
            </a:r>
          </a:p>
          <a:p>
            <a:pPr lvl="1"/>
            <a:r>
              <a:rPr lang="en-US" dirty="0" smtClean="0"/>
              <a:t>Monitoring aircraft parameter information for leading indicators of component health.</a:t>
            </a:r>
          </a:p>
          <a:p>
            <a:pPr lvl="2"/>
            <a:r>
              <a:rPr lang="en-US" dirty="0" smtClean="0"/>
              <a:t>Voltage or current trends, temperature or PSI trends, etc.</a:t>
            </a:r>
          </a:p>
          <a:p>
            <a:pPr lvl="2"/>
            <a:endParaRPr lang="en-US" dirty="0" smtClean="0"/>
          </a:p>
          <a:p>
            <a:r>
              <a:rPr lang="en-US" dirty="0" smtClean="0"/>
              <a:t>Diagnostics</a:t>
            </a:r>
          </a:p>
          <a:p>
            <a:pPr lvl="1"/>
            <a:r>
              <a:rPr lang="en-US" dirty="0" smtClean="0"/>
              <a:t>Patterns in monitored aircraft parameter data or fault indications that identify unique failure mode signatures to reduce troubleshooting ambiguity.</a:t>
            </a:r>
          </a:p>
          <a:p>
            <a:pPr lvl="1"/>
            <a:endParaRPr lang="en-US" dirty="0" smtClean="0"/>
          </a:p>
          <a:p>
            <a:r>
              <a:rPr lang="en-US" dirty="0" smtClean="0"/>
              <a:t>Real Time Health Monitoring and Reporting</a:t>
            </a:r>
          </a:p>
          <a:p>
            <a:pPr lvl="1"/>
            <a:r>
              <a:rPr lang="en-US" dirty="0" smtClean="0"/>
              <a:t>Provides early warning to aircraft operators and battle commanders of aircraft health.</a:t>
            </a:r>
          </a:p>
          <a:p>
            <a:pPr lvl="1"/>
            <a:r>
              <a:rPr lang="en-US" dirty="0" smtClean="0"/>
              <a:t>Provides early reporting to maintenance teams of impending or detected failures.	</a:t>
            </a:r>
          </a:p>
          <a:p>
            <a:endParaRPr lang="en-US" dirty="0" smtClean="0"/>
          </a:p>
          <a:p>
            <a:r>
              <a:rPr lang="en-US" dirty="0" smtClean="0"/>
              <a:t>All great stuff but how do we get there?</a:t>
            </a:r>
          </a:p>
          <a:p>
            <a:endParaRPr lang="en-US" dirty="0" smtClean="0"/>
          </a:p>
        </p:txBody>
      </p:sp>
      <p:sp>
        <p:nvSpPr>
          <p:cNvPr id="4" name="Footer Placeholder 3"/>
          <p:cNvSpPr>
            <a:spLocks noGrp="1"/>
          </p:cNvSpPr>
          <p:nvPr>
            <p:ph type="ftr" sz="quarter" idx="11"/>
          </p:nvPr>
        </p:nvSpPr>
        <p:spPr/>
        <p:txBody>
          <a:body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5" name="Slide Number Placeholder 4"/>
          <p:cNvSpPr>
            <a:spLocks noGrp="1"/>
          </p:cNvSpPr>
          <p:nvPr>
            <p:ph type="sldNum" sz="quarter" idx="10"/>
          </p:nvPr>
        </p:nvSpPr>
        <p:spPr/>
        <p:txBody>
          <a:bodyPr/>
          <a:lstStyle/>
          <a:p>
            <a:fld id="{E7727B62-4C31-4051-9704-C022509A7C5C}"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93776"/>
            <a:ext cx="8229600" cy="418576"/>
          </a:xfrm>
        </p:spPr>
        <p:txBody>
          <a:bodyPr/>
          <a:lstStyle/>
          <a:p>
            <a:r>
              <a:rPr lang="en-US" dirty="0" smtClean="0"/>
              <a:t>Data in the Future</a:t>
            </a:r>
            <a:endParaRPr lang="en-US" dirty="0"/>
          </a:p>
        </p:txBody>
      </p:sp>
      <p:sp>
        <p:nvSpPr>
          <p:cNvPr id="3" name="Text Placeholder 2"/>
          <p:cNvSpPr>
            <a:spLocks noGrp="1"/>
          </p:cNvSpPr>
          <p:nvPr>
            <p:ph type="body" sz="quarter" idx="12"/>
          </p:nvPr>
        </p:nvSpPr>
        <p:spPr/>
        <p:txBody>
          <a:bodyPr>
            <a:normAutofit/>
          </a:bodyPr>
          <a:lstStyle/>
          <a:p>
            <a:r>
              <a:rPr lang="en-US" dirty="0" smtClean="0"/>
              <a:t>There are several current data challenges that must be resolved.</a:t>
            </a:r>
          </a:p>
          <a:p>
            <a:r>
              <a:rPr lang="en-US" dirty="0" smtClean="0"/>
              <a:t>Today we are at a transition point.</a:t>
            </a:r>
          </a:p>
          <a:p>
            <a:pPr lvl="1"/>
            <a:r>
              <a:rPr lang="en-US" dirty="0" smtClean="0"/>
              <a:t>Do we keep doing what we do now?</a:t>
            </a:r>
          </a:p>
          <a:p>
            <a:pPr lvl="1"/>
            <a:r>
              <a:rPr lang="en-US" dirty="0" smtClean="0"/>
              <a:t>Do we move to a design for data approach?</a:t>
            </a:r>
          </a:p>
          <a:p>
            <a:pPr lvl="1"/>
            <a:r>
              <a:rPr lang="en-US" dirty="0" smtClean="0"/>
              <a:t>Can we remove barriers and transition to a data driven environment?</a:t>
            </a:r>
          </a:p>
          <a:p>
            <a:r>
              <a:rPr lang="en-US" dirty="0" smtClean="0"/>
              <a:t>Electronic data is changing how we think about and use data.</a:t>
            </a:r>
          </a:p>
          <a:p>
            <a:r>
              <a:rPr lang="en-US" dirty="0" smtClean="0"/>
              <a:t>We need to answer the question:</a:t>
            </a:r>
          </a:p>
          <a:p>
            <a:pPr lvl="1"/>
            <a:r>
              <a:rPr lang="en-US" dirty="0" smtClean="0"/>
              <a:t>Is there such a thing as too much data?</a:t>
            </a:r>
          </a:p>
          <a:p>
            <a:pPr lvl="3"/>
            <a:endParaRPr lang="en-US" dirty="0" smtClean="0"/>
          </a:p>
          <a:p>
            <a:pPr lvl="2"/>
            <a:endParaRPr lang="en-US" dirty="0"/>
          </a:p>
        </p:txBody>
      </p:sp>
      <p:sp>
        <p:nvSpPr>
          <p:cNvPr id="4" name="Footer Placeholder 3"/>
          <p:cNvSpPr>
            <a:spLocks noGrp="1"/>
          </p:cNvSpPr>
          <p:nvPr>
            <p:ph type="ftr" sz="quarter" idx="11"/>
          </p:nvPr>
        </p:nvSpPr>
        <p:spPr/>
        <p:txBody>
          <a:body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5" name="Slide Number Placeholder 4"/>
          <p:cNvSpPr>
            <a:spLocks noGrp="1"/>
          </p:cNvSpPr>
          <p:nvPr>
            <p:ph type="sldNum" sz="quarter" idx="10"/>
          </p:nvPr>
        </p:nvSpPr>
        <p:spPr/>
        <p:txBody>
          <a:bodyPr/>
          <a:lstStyle/>
          <a:p>
            <a:fld id="{E7727B62-4C31-4051-9704-C022509A7C5C}"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14338" y="493776"/>
            <a:ext cx="8229600" cy="418576"/>
          </a:xfrm>
        </p:spPr>
        <p:txBody>
          <a:bodyPr/>
          <a:lstStyle/>
          <a:p>
            <a:r>
              <a:rPr lang="en-US" dirty="0" smtClean="0"/>
              <a:t>Data in the Future – The Challenge</a:t>
            </a:r>
            <a:endParaRPr lang="en-US" dirty="0"/>
          </a:p>
        </p:txBody>
      </p:sp>
      <p:sp>
        <p:nvSpPr>
          <p:cNvPr id="3" name="Content Placeholder 2"/>
          <p:cNvSpPr>
            <a:spLocks noGrp="1"/>
          </p:cNvSpPr>
          <p:nvPr>
            <p:ph type="body" sz="quarter" idx="12"/>
          </p:nvPr>
        </p:nvSpPr>
        <p:spPr/>
        <p:txBody>
          <a:bodyPr>
            <a:normAutofit fontScale="77500" lnSpcReduction="20000"/>
          </a:bodyPr>
          <a:lstStyle/>
          <a:p>
            <a:r>
              <a:rPr lang="en-US" dirty="0" smtClean="0"/>
              <a:t>Many data records are the same as paper forms but digitized.</a:t>
            </a:r>
          </a:p>
          <a:p>
            <a:r>
              <a:rPr lang="en-US" dirty="0" smtClean="0"/>
              <a:t>Different data sources are not designed to be tied together (no key field linkage).</a:t>
            </a:r>
          </a:p>
          <a:p>
            <a:pPr lvl="1"/>
            <a:r>
              <a:rPr lang="en-US" dirty="0" smtClean="0"/>
              <a:t>Makes connecting related events and time series analyses difficult.</a:t>
            </a:r>
          </a:p>
          <a:p>
            <a:r>
              <a:rPr lang="en-US" dirty="0" smtClean="0"/>
              <a:t>Some Observed Challenges:</a:t>
            </a:r>
          </a:p>
          <a:p>
            <a:pPr lvl="1"/>
            <a:r>
              <a:rPr lang="en-US" dirty="0" smtClean="0"/>
              <a:t>Different times are used by systems used for maintenance logs, aircraft logs, networks, manufacture, etc.  We use GMT, local, satellite, and system times.  No common time system is used to link event data together.</a:t>
            </a:r>
          </a:p>
          <a:p>
            <a:pPr lvl="1"/>
            <a:r>
              <a:rPr lang="en-US" dirty="0" smtClean="0"/>
              <a:t>Aircraft crossing time zones and daylight savings time changes complicates understanding of recorded event times.</a:t>
            </a:r>
          </a:p>
          <a:p>
            <a:pPr lvl="1"/>
            <a:r>
              <a:rPr lang="en-US" dirty="0" smtClean="0"/>
              <a:t>Less than 50% of field data is transferred to top tier servers and can not be used in analyses.</a:t>
            </a:r>
          </a:p>
          <a:p>
            <a:pPr lvl="1"/>
            <a:r>
              <a:rPr lang="en-US" dirty="0" smtClean="0"/>
              <a:t>Key data field information that would support linking event data together have errors in data (incorrect spelling or information for P/N ‘s, S/N’s, WUC’s, etc.)</a:t>
            </a:r>
          </a:p>
          <a:p>
            <a:pPr lvl="1"/>
            <a:r>
              <a:rPr lang="en-US" dirty="0" smtClean="0"/>
              <a:t>Completed information in event records conflicts with other information or descriptions making data difficult to use or not usable for analysis. </a:t>
            </a:r>
          </a:p>
          <a:p>
            <a:pPr lvl="1"/>
            <a:r>
              <a:rPr lang="en-US" dirty="0" smtClean="0"/>
              <a:t>Data migration from origination point to top tier servers is not transferred often enough or quick enough to support key future sustainment initiatives.</a:t>
            </a:r>
          </a:p>
          <a:p>
            <a:pPr lvl="1"/>
            <a:r>
              <a:rPr lang="en-US" dirty="0" smtClean="0"/>
              <a:t>Incorrect or missing data in key fields makes tying data records together from different data sources difficult.  (ULLS-A, 2410, Part Service Tag Information, MDR, etc.)</a:t>
            </a:r>
          </a:p>
          <a:p>
            <a:pPr lvl="1"/>
            <a:r>
              <a:rPr lang="en-US" dirty="0" smtClean="0"/>
              <a:t>Size of data being requested is not conducive to transfer through existing data systems.</a:t>
            </a:r>
          </a:p>
          <a:p>
            <a:pPr lvl="1"/>
            <a:endParaRPr lang="en-US" dirty="0" smtClean="0"/>
          </a:p>
        </p:txBody>
      </p:sp>
      <p:sp>
        <p:nvSpPr>
          <p:cNvPr id="2" name="Footer Placeholder 1"/>
          <p:cNvSpPr>
            <a:spLocks noGrp="1"/>
          </p:cNvSpPr>
          <p:nvPr>
            <p:ph type="ftr" sz="quarter" idx="11"/>
          </p:nvPr>
        </p:nvSpPr>
        <p:spPr/>
        <p:txBody>
          <a:body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4" name="Slide Number Placeholder 3"/>
          <p:cNvSpPr>
            <a:spLocks noGrp="1"/>
          </p:cNvSpPr>
          <p:nvPr>
            <p:ph type="sldNum" sz="quarter" idx="10"/>
          </p:nvPr>
        </p:nvSpPr>
        <p:spPr/>
        <p:txBody>
          <a:bodyPr/>
          <a:lstStyle/>
          <a:p>
            <a:fld id="{E7727B62-4C31-4051-9704-C022509A7C5C}"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93776"/>
            <a:ext cx="8229600" cy="418576"/>
          </a:xfrm>
        </p:spPr>
        <p:txBody>
          <a:bodyPr/>
          <a:lstStyle/>
          <a:p>
            <a:r>
              <a:rPr lang="en-US" dirty="0" smtClean="0"/>
              <a:t>Achieving Improvement</a:t>
            </a:r>
            <a:endParaRPr lang="en-US" dirty="0"/>
          </a:p>
        </p:txBody>
      </p:sp>
      <p:sp>
        <p:nvSpPr>
          <p:cNvPr id="3" name="Text Placeholder 2"/>
          <p:cNvSpPr>
            <a:spLocks noGrp="1"/>
          </p:cNvSpPr>
          <p:nvPr>
            <p:ph type="body" sz="quarter" idx="12"/>
          </p:nvPr>
        </p:nvSpPr>
        <p:spPr/>
        <p:txBody>
          <a:bodyPr>
            <a:normAutofit fontScale="92500" lnSpcReduction="20000"/>
          </a:bodyPr>
          <a:lstStyle/>
          <a:p>
            <a:r>
              <a:rPr lang="en-US" dirty="0" smtClean="0"/>
              <a:t>Industry Challenge: How to get where we need to go to enable sustainment improvements?</a:t>
            </a:r>
          </a:p>
          <a:p>
            <a:pPr lvl="1"/>
            <a:r>
              <a:rPr lang="en-US" dirty="0" smtClean="0"/>
              <a:t>Data system needs to be designed as an integrated system, considering data starting with the platform design through the data warehouse.</a:t>
            </a:r>
          </a:p>
          <a:p>
            <a:pPr lvl="1"/>
            <a:r>
              <a:rPr lang="en-US" dirty="0" smtClean="0"/>
              <a:t>Key enablers of the system are the ability to track specific information about components, their operating environments, and their history while on or off the aircraft.</a:t>
            </a:r>
          </a:p>
          <a:p>
            <a:pPr lvl="2"/>
            <a:r>
              <a:rPr lang="en-US" dirty="0" smtClean="0"/>
              <a:t>Dates, times, part numbers, serial numbers, serviceability status, location, flight hours, etc.</a:t>
            </a:r>
          </a:p>
          <a:p>
            <a:pPr lvl="1"/>
            <a:r>
              <a:rPr lang="en-US" dirty="0" smtClean="0"/>
              <a:t>The challenge of moving data from the field to the data warehouse needs to be resolved.</a:t>
            </a:r>
          </a:p>
          <a:p>
            <a:pPr lvl="1"/>
            <a:r>
              <a:rPr lang="en-US" dirty="0" smtClean="0"/>
              <a:t>The system needs to automate data collection and reduce the burden on field personnel.  Maintenance personnel are not data collectors.</a:t>
            </a:r>
          </a:p>
          <a:p>
            <a:pPr lvl="1"/>
            <a:r>
              <a:rPr lang="en-US" dirty="0" smtClean="0"/>
              <a:t>Plug and play automation needs to be embedded in computers, network, and security requirements for equipment and its operating software.</a:t>
            </a:r>
          </a:p>
          <a:p>
            <a:pPr lvl="1"/>
            <a:r>
              <a:rPr lang="en-US" dirty="0" smtClean="0"/>
              <a:t>The benefits of data collection needs to outweigh its cost.</a:t>
            </a:r>
          </a:p>
          <a:p>
            <a:pPr lvl="1"/>
            <a:r>
              <a:rPr lang="en-US" dirty="0" smtClean="0"/>
              <a:t>As dependency on data increases, the system needs to be robust, durable, and reliable to meet all users requirements.</a:t>
            </a:r>
          </a:p>
          <a:p>
            <a:endParaRPr lang="en-US" dirty="0"/>
          </a:p>
        </p:txBody>
      </p:sp>
      <p:sp>
        <p:nvSpPr>
          <p:cNvPr id="4" name="Footer Placeholder 3"/>
          <p:cNvSpPr>
            <a:spLocks noGrp="1"/>
          </p:cNvSpPr>
          <p:nvPr>
            <p:ph type="ftr" sz="quarter" idx="11"/>
          </p:nvPr>
        </p:nvSpPr>
        <p:spPr/>
        <p:txBody>
          <a:body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5" name="Slide Number Placeholder 4"/>
          <p:cNvSpPr>
            <a:spLocks noGrp="1"/>
          </p:cNvSpPr>
          <p:nvPr>
            <p:ph type="sldNum" sz="quarter" idx="10"/>
          </p:nvPr>
        </p:nvSpPr>
        <p:spPr/>
        <p:txBody>
          <a:bodyPr/>
          <a:lstStyle/>
          <a:p>
            <a:fld id="{E7727B62-4C31-4051-9704-C022509A7C5C}"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93776"/>
            <a:ext cx="8229600" cy="418576"/>
          </a:xfrm>
        </p:spPr>
        <p:txBody>
          <a:bodyPr/>
          <a:lstStyle/>
          <a:p>
            <a:r>
              <a:rPr lang="en-US" dirty="0" smtClean="0"/>
              <a:t>Data Pipeline – On Aircraft</a:t>
            </a:r>
            <a:endParaRPr lang="en-US" dirty="0"/>
          </a:p>
        </p:txBody>
      </p:sp>
      <p:sp>
        <p:nvSpPr>
          <p:cNvPr id="3" name="Text Placeholder 2"/>
          <p:cNvSpPr>
            <a:spLocks noGrp="1"/>
          </p:cNvSpPr>
          <p:nvPr>
            <p:ph type="body" sz="quarter" idx="12"/>
          </p:nvPr>
        </p:nvSpPr>
        <p:spPr/>
        <p:txBody>
          <a:bodyPr>
            <a:normAutofit/>
          </a:bodyPr>
          <a:lstStyle/>
          <a:p>
            <a:r>
              <a:rPr lang="en-US" dirty="0" smtClean="0"/>
              <a:t>On Aircraft Considerations</a:t>
            </a:r>
          </a:p>
          <a:p>
            <a:pPr lvl="1"/>
            <a:r>
              <a:rPr lang="en-US" dirty="0" smtClean="0"/>
              <a:t>What data does the aircraft onboard systems require to support implementation of sustainment initiatives?</a:t>
            </a:r>
          </a:p>
          <a:p>
            <a:pPr lvl="1"/>
            <a:r>
              <a:rPr lang="en-US" dirty="0" smtClean="0"/>
              <a:t>What data needs to be captured for transferred?</a:t>
            </a:r>
          </a:p>
          <a:p>
            <a:pPr lvl="1"/>
            <a:r>
              <a:rPr lang="en-US" dirty="0" smtClean="0"/>
              <a:t>How often does data need to be captured?</a:t>
            </a:r>
          </a:p>
          <a:p>
            <a:pPr lvl="1"/>
            <a:r>
              <a:rPr lang="en-US" dirty="0" smtClean="0"/>
              <a:t>Where will the data be stored?</a:t>
            </a:r>
          </a:p>
          <a:p>
            <a:pPr lvl="1"/>
            <a:r>
              <a:rPr lang="en-US" dirty="0" smtClean="0"/>
              <a:t>How will data be packaged and transferred off aircraft?</a:t>
            </a:r>
          </a:p>
          <a:p>
            <a:pPr lvl="2"/>
            <a:r>
              <a:rPr lang="en-US" dirty="0" smtClean="0"/>
              <a:t>Method of download (connected, removable media, wireless)</a:t>
            </a:r>
          </a:p>
          <a:p>
            <a:pPr lvl="2"/>
            <a:r>
              <a:rPr lang="en-US" dirty="0" smtClean="0"/>
              <a:t>Trade off of download speed, data size, mobility.</a:t>
            </a:r>
          </a:p>
          <a:p>
            <a:pPr lvl="2"/>
            <a:r>
              <a:rPr lang="en-US" dirty="0" smtClean="0"/>
              <a:t>Where and how will data be processed to support transfer and usage of data.</a:t>
            </a:r>
          </a:p>
          <a:p>
            <a:pPr lvl="1"/>
            <a:r>
              <a:rPr lang="en-US" dirty="0" smtClean="0"/>
              <a:t>Data capture, storage, packaging and transfer method defines aircraft equipment requirements.</a:t>
            </a:r>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5" name="Slide Number Placeholder 4"/>
          <p:cNvSpPr>
            <a:spLocks noGrp="1"/>
          </p:cNvSpPr>
          <p:nvPr>
            <p:ph type="sldNum" sz="quarter" idx="10"/>
          </p:nvPr>
        </p:nvSpPr>
        <p:spPr/>
        <p:txBody>
          <a:bodyPr/>
          <a:lstStyle/>
          <a:p>
            <a:fld id="{E7727B62-4C31-4051-9704-C022509A7C5C}"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93776"/>
            <a:ext cx="8229600" cy="418576"/>
          </a:xfrm>
        </p:spPr>
        <p:txBody>
          <a:bodyPr/>
          <a:lstStyle/>
          <a:p>
            <a:r>
              <a:rPr lang="en-US" dirty="0" smtClean="0"/>
              <a:t>Data Pipeline – Off Aircraft</a:t>
            </a:r>
            <a:endParaRPr lang="en-US" dirty="0"/>
          </a:p>
        </p:txBody>
      </p:sp>
      <p:sp>
        <p:nvSpPr>
          <p:cNvPr id="3" name="Text Placeholder 2"/>
          <p:cNvSpPr>
            <a:spLocks noGrp="1"/>
          </p:cNvSpPr>
          <p:nvPr>
            <p:ph type="body" sz="quarter" idx="12"/>
          </p:nvPr>
        </p:nvSpPr>
        <p:spPr/>
        <p:txBody>
          <a:bodyPr>
            <a:normAutofit/>
          </a:bodyPr>
          <a:lstStyle/>
          <a:p>
            <a:r>
              <a:rPr lang="en-US" dirty="0" smtClean="0"/>
              <a:t>Off Aircraft Considerations</a:t>
            </a:r>
          </a:p>
          <a:p>
            <a:pPr lvl="1"/>
            <a:r>
              <a:rPr lang="en-US" dirty="0" smtClean="0"/>
              <a:t>How is aircraft data received (wireless, removable media, etc.)?</a:t>
            </a:r>
          </a:p>
          <a:p>
            <a:pPr lvl="1"/>
            <a:r>
              <a:rPr lang="en-US" dirty="0" smtClean="0"/>
              <a:t>How is data moved to the warehouse?</a:t>
            </a:r>
          </a:p>
          <a:p>
            <a:pPr lvl="1"/>
            <a:r>
              <a:rPr lang="en-US" dirty="0" smtClean="0"/>
              <a:t>What computers will be available and used (aircraft, back shops, network enabled)?</a:t>
            </a:r>
          </a:p>
          <a:p>
            <a:pPr lvl="1"/>
            <a:r>
              <a:rPr lang="en-US" dirty="0" smtClean="0"/>
              <a:t>What are security requirements for computers, personnel, networks?</a:t>
            </a:r>
          </a:p>
          <a:p>
            <a:pPr lvl="1"/>
            <a:r>
              <a:rPr lang="en-US" dirty="0" smtClean="0"/>
              <a:t>What are contingency plans to deal with data interruptions?</a:t>
            </a:r>
          </a:p>
          <a:p>
            <a:pPr lvl="1"/>
            <a:r>
              <a:rPr lang="en-US" dirty="0" smtClean="0"/>
              <a:t>How are on and off aircraft data sources integrated together for continuity of events?</a:t>
            </a:r>
          </a:p>
          <a:p>
            <a:pPr lvl="2"/>
            <a:r>
              <a:rPr lang="en-US" dirty="0" smtClean="0"/>
              <a:t>Data fields keyed and linked between data sources (aircraft, operator, maintenance, supply, depot, etc.)</a:t>
            </a:r>
          </a:p>
        </p:txBody>
      </p:sp>
      <p:sp>
        <p:nvSpPr>
          <p:cNvPr id="4" name="Footer Placeholder 3"/>
          <p:cNvSpPr>
            <a:spLocks noGrp="1"/>
          </p:cNvSpPr>
          <p:nvPr>
            <p:ph type="ftr" sz="quarter" idx="11"/>
          </p:nvPr>
        </p:nvSpPr>
        <p:spPr/>
        <p:txBody>
          <a:body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5" name="Slide Number Placeholder 4"/>
          <p:cNvSpPr>
            <a:spLocks noGrp="1"/>
          </p:cNvSpPr>
          <p:nvPr>
            <p:ph type="sldNum" sz="quarter" idx="10"/>
          </p:nvPr>
        </p:nvSpPr>
        <p:spPr/>
        <p:txBody>
          <a:bodyPr/>
          <a:lstStyle/>
          <a:p>
            <a:fld id="{E7727B62-4C31-4051-9704-C022509A7C5C}"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93776"/>
            <a:ext cx="8229600" cy="418576"/>
          </a:xfrm>
        </p:spPr>
        <p:txBody>
          <a:bodyPr/>
          <a:lstStyle/>
          <a:p>
            <a:r>
              <a:rPr lang="en-US" dirty="0" smtClean="0"/>
              <a:t>Data Pipeline - Warehouse</a:t>
            </a:r>
            <a:endParaRPr lang="en-US" dirty="0"/>
          </a:p>
        </p:txBody>
      </p:sp>
      <p:sp>
        <p:nvSpPr>
          <p:cNvPr id="3" name="Text Placeholder 2"/>
          <p:cNvSpPr>
            <a:spLocks noGrp="1"/>
          </p:cNvSpPr>
          <p:nvPr>
            <p:ph type="body" sz="quarter" idx="12"/>
          </p:nvPr>
        </p:nvSpPr>
        <p:spPr/>
        <p:txBody>
          <a:bodyPr>
            <a:normAutofit/>
          </a:bodyPr>
          <a:lstStyle/>
          <a:p>
            <a:r>
              <a:rPr lang="en-US" dirty="0" smtClean="0"/>
              <a:t>Warehouse Considerations</a:t>
            </a:r>
          </a:p>
          <a:p>
            <a:pPr lvl="1"/>
            <a:r>
              <a:rPr lang="en-US" dirty="0" smtClean="0"/>
              <a:t>Storage – database design for analysis</a:t>
            </a:r>
          </a:p>
          <a:p>
            <a:pPr lvl="2"/>
            <a:r>
              <a:rPr lang="en-US" dirty="0" smtClean="0"/>
              <a:t>Structure of data for usability and upload of new data.</a:t>
            </a:r>
          </a:p>
          <a:p>
            <a:pPr lvl="2"/>
            <a:r>
              <a:rPr lang="en-US" dirty="0" smtClean="0"/>
              <a:t>Compressed versus expanded data (readily accessible or processing required).</a:t>
            </a:r>
          </a:p>
          <a:p>
            <a:pPr lvl="2"/>
            <a:r>
              <a:rPr lang="en-US" dirty="0" smtClean="0"/>
              <a:t>Data life cycle (how much and how long is data kept).</a:t>
            </a:r>
          </a:p>
          <a:p>
            <a:pPr lvl="1"/>
            <a:r>
              <a:rPr lang="en-US" dirty="0" smtClean="0"/>
              <a:t>Security constraints (who can access, how controlled, etc.)</a:t>
            </a:r>
          </a:p>
          <a:p>
            <a:pPr lvl="1"/>
            <a:r>
              <a:rPr lang="en-US" dirty="0" smtClean="0"/>
              <a:t>Number of users and who can use (user roles, data visibility).</a:t>
            </a:r>
          </a:p>
          <a:p>
            <a:pPr lvl="1"/>
            <a:r>
              <a:rPr lang="en-US" dirty="0" smtClean="0"/>
              <a:t>Size constraints of data storage.</a:t>
            </a:r>
          </a:p>
          <a:p>
            <a:pPr lvl="1"/>
            <a:r>
              <a:rPr lang="en-US" dirty="0" smtClean="0"/>
              <a:t>IT considerations (i.e. processing requirements, GUI, backup requirements, speed for pushing data into the warehouse and speed for user to pull data from the warehouse, etc.)</a:t>
            </a:r>
          </a:p>
          <a:p>
            <a:pPr lvl="1"/>
            <a:endParaRPr lang="en-US" dirty="0" smtClean="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5" name="Slide Number Placeholder 4"/>
          <p:cNvSpPr>
            <a:spLocks noGrp="1"/>
          </p:cNvSpPr>
          <p:nvPr>
            <p:ph type="sldNum" sz="quarter" idx="10"/>
          </p:nvPr>
        </p:nvSpPr>
        <p:spPr/>
        <p:txBody>
          <a:bodyPr/>
          <a:lstStyle/>
          <a:p>
            <a:fld id="{E7727B62-4C31-4051-9704-C022509A7C5C}"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93776"/>
            <a:ext cx="8229600" cy="418576"/>
          </a:xfrm>
        </p:spPr>
        <p:txBody>
          <a:bodyPr/>
          <a:lstStyle/>
          <a:p>
            <a:r>
              <a:rPr lang="en-US" dirty="0" smtClean="0"/>
              <a:t>Data Analytics</a:t>
            </a:r>
            <a:endParaRPr lang="en-US" dirty="0"/>
          </a:p>
        </p:txBody>
      </p:sp>
      <p:sp>
        <p:nvSpPr>
          <p:cNvPr id="3" name="Text Placeholder 2"/>
          <p:cNvSpPr>
            <a:spLocks noGrp="1"/>
          </p:cNvSpPr>
          <p:nvPr>
            <p:ph type="body" sz="quarter" idx="12"/>
          </p:nvPr>
        </p:nvSpPr>
        <p:spPr>
          <a:xfrm>
            <a:off x="457200" y="1752600"/>
            <a:ext cx="8305800" cy="4495800"/>
          </a:xfrm>
        </p:spPr>
        <p:txBody>
          <a:bodyPr>
            <a:normAutofit fontScale="70000" lnSpcReduction="20000"/>
          </a:bodyPr>
          <a:lstStyle/>
          <a:p>
            <a:r>
              <a:rPr lang="en-US" dirty="0" smtClean="0"/>
              <a:t>Data analytics is a specialty skill with expertise in using computers for developing data query, data conditioning, and data visualization tools that help identify correlations and relationships within data.</a:t>
            </a:r>
          </a:p>
          <a:p>
            <a:r>
              <a:rPr lang="en-US" dirty="0" smtClean="0"/>
              <a:t>We are moving away from manual data handling (small samples highly scrutinized) to automated tools to help condition, categorize, and link large numbers of data records.</a:t>
            </a:r>
          </a:p>
          <a:p>
            <a:pPr lvl="1"/>
            <a:r>
              <a:rPr lang="en-US" dirty="0" smtClean="0"/>
              <a:t>Convert from human analyses of all records to computer driven data analytic tools with human oversight of results.</a:t>
            </a:r>
          </a:p>
          <a:p>
            <a:pPr lvl="1"/>
            <a:r>
              <a:rPr lang="en-US" dirty="0" smtClean="0"/>
              <a:t>Collected data must be in a usable form that allows confidence in the data, its integrity, and analyses results.</a:t>
            </a:r>
          </a:p>
          <a:p>
            <a:r>
              <a:rPr lang="en-US" dirty="0" smtClean="0"/>
              <a:t>Types of data analyses being conducted.</a:t>
            </a:r>
          </a:p>
          <a:p>
            <a:pPr lvl="1"/>
            <a:r>
              <a:rPr lang="en-US" dirty="0" smtClean="0"/>
              <a:t>Historical data is being reviewed to determine relationships between different aircraft data parameters, fault indications, maintenance events (including servicing and scheduled maintenance findings) to identify correlations to the known events.</a:t>
            </a:r>
          </a:p>
          <a:p>
            <a:pPr lvl="2"/>
            <a:r>
              <a:rPr lang="en-US" dirty="0" smtClean="0"/>
              <a:t>Are there patterns in the data that if detected would be leading indicators of a failure (supports CBM and prognostics)?</a:t>
            </a:r>
          </a:p>
          <a:p>
            <a:pPr lvl="2"/>
            <a:r>
              <a:rPr lang="en-US" dirty="0" smtClean="0"/>
              <a:t>Do patterns in data identify unique failure mode signatures that reduce ambiguity (supports diagnostics)?</a:t>
            </a:r>
          </a:p>
          <a:p>
            <a:pPr lvl="2"/>
            <a:r>
              <a:rPr lang="en-US" dirty="0" smtClean="0"/>
              <a:t>Do initial failure mechanisms or failure symptoms follow similar trends that could be seen through a time series analyses.</a:t>
            </a:r>
          </a:p>
          <a:p>
            <a:pPr lvl="3"/>
            <a:r>
              <a:rPr lang="en-US" dirty="0" smtClean="0"/>
              <a:t>(i.e. temperature creeps slowly, then accelerates – supports diagnostics, prognostics, and CBM).</a:t>
            </a:r>
          </a:p>
          <a:p>
            <a:r>
              <a:rPr lang="en-US" dirty="0" smtClean="0"/>
              <a:t>Data analyses supports the development of processes and algorithms.</a:t>
            </a:r>
          </a:p>
          <a:p>
            <a:pPr lvl="1"/>
            <a:r>
              <a:rPr lang="en-US" dirty="0" smtClean="0"/>
              <a:t>Understanding operating conditions of the aircraft and its equipment (how hot, how much PSI, spikes, durations) helps identify steady state/nominal operation versus abnormal system operation.</a:t>
            </a:r>
          </a:p>
          <a:p>
            <a:r>
              <a:rPr lang="en-US" dirty="0" smtClean="0"/>
              <a:t>Data analyses helps us understand what information we don’t know.</a:t>
            </a:r>
          </a:p>
        </p:txBody>
      </p:sp>
      <p:sp>
        <p:nvSpPr>
          <p:cNvPr id="4" name="Footer Placeholder 3"/>
          <p:cNvSpPr>
            <a:spLocks noGrp="1"/>
          </p:cNvSpPr>
          <p:nvPr>
            <p:ph type="ftr" sz="quarter" idx="11"/>
          </p:nvPr>
        </p:nvSpPr>
        <p:spPr/>
        <p:txBody>
          <a:body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5" name="Slide Number Placeholder 4"/>
          <p:cNvSpPr>
            <a:spLocks noGrp="1"/>
          </p:cNvSpPr>
          <p:nvPr>
            <p:ph type="sldNum" sz="quarter" idx="10"/>
          </p:nvPr>
        </p:nvSpPr>
        <p:spPr/>
        <p:txBody>
          <a:bodyPr/>
          <a:lstStyle/>
          <a:p>
            <a:fld id="{E7727B62-4C31-4051-9704-C022509A7C5C}"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93776"/>
            <a:ext cx="8229600" cy="418576"/>
          </a:xfrm>
        </p:spPr>
        <p:txBody>
          <a:bodyPr/>
          <a:lstStyle/>
          <a:p>
            <a:r>
              <a:rPr lang="en-US" dirty="0" smtClean="0"/>
              <a:t>RAM Engineer Skills</a:t>
            </a:r>
            <a:endParaRPr lang="en-US" dirty="0"/>
          </a:p>
        </p:txBody>
      </p:sp>
      <p:sp>
        <p:nvSpPr>
          <p:cNvPr id="3" name="Text Placeholder 2"/>
          <p:cNvSpPr>
            <a:spLocks noGrp="1"/>
          </p:cNvSpPr>
          <p:nvPr>
            <p:ph type="body" sz="quarter" idx="12"/>
          </p:nvPr>
        </p:nvSpPr>
        <p:spPr/>
        <p:txBody>
          <a:bodyPr>
            <a:normAutofit fontScale="77500" lnSpcReduction="20000"/>
          </a:bodyPr>
          <a:lstStyle/>
          <a:p>
            <a:r>
              <a:rPr lang="en-US" dirty="0" smtClean="0"/>
              <a:t>Over the life cycle of a program RAM engineers have always used data to make decisions about:</a:t>
            </a:r>
          </a:p>
          <a:p>
            <a:pPr lvl="1"/>
            <a:r>
              <a:rPr lang="en-US" dirty="0" smtClean="0"/>
              <a:t>Design, support concepts, fielding (spares/staffing), reliability improvement, sustainment optimization, cost reduction, etc.</a:t>
            </a:r>
          </a:p>
          <a:p>
            <a:pPr lvl="1"/>
            <a:r>
              <a:rPr lang="en-US" dirty="0" smtClean="0"/>
              <a:t>There is significant emphasis on platforms not only meeting performance objectives but also in lowering maintenance and O&amp;S cost.</a:t>
            </a:r>
          </a:p>
          <a:p>
            <a:r>
              <a:rPr lang="en-US" dirty="0" smtClean="0"/>
              <a:t>RAM is a specialty use of data tailored to the identification and implementation of improved sustainment and support initiatives.</a:t>
            </a:r>
          </a:p>
          <a:p>
            <a:r>
              <a:rPr lang="en-US" dirty="0" smtClean="0"/>
              <a:t>Data analyses requires people with backgrounds and skills in multiple areas to be effective.</a:t>
            </a:r>
          </a:p>
          <a:p>
            <a:pPr lvl="1"/>
            <a:r>
              <a:rPr lang="en-US" dirty="0" smtClean="0"/>
              <a:t>Need people with backgrounds in design, test, statistics, maintenance, logistics, and now computers to include knowledge of databases and data analytic methodologies.</a:t>
            </a:r>
          </a:p>
          <a:p>
            <a:pPr lvl="1"/>
            <a:r>
              <a:rPr lang="en-US" dirty="0" smtClean="0"/>
              <a:t>Need skills and subject matter experts (SME’s) in RAM, system design, logistics, statistics, and computers. </a:t>
            </a:r>
          </a:p>
          <a:p>
            <a:pPr lvl="1"/>
            <a:r>
              <a:rPr lang="en-US" dirty="0" smtClean="0"/>
              <a:t>Subject matter experts need to work as a team with other skills to review analytic results and understand what the data represents with regards to how the system design works in order to develop meaningful results.</a:t>
            </a:r>
          </a:p>
          <a:p>
            <a:r>
              <a:rPr lang="en-US" dirty="0" smtClean="0"/>
              <a:t>No one can be an expert in all.</a:t>
            </a:r>
          </a:p>
          <a:p>
            <a:r>
              <a:rPr lang="en-US" dirty="0" smtClean="0"/>
              <a:t>To help define meaningful results, an understanding of how the data is acquired and analyzed is advantageous. </a:t>
            </a:r>
          </a:p>
          <a:p>
            <a:endParaRPr lang="en-US" dirty="0"/>
          </a:p>
        </p:txBody>
      </p:sp>
      <p:sp>
        <p:nvSpPr>
          <p:cNvPr id="4" name="Footer Placeholder 3"/>
          <p:cNvSpPr>
            <a:spLocks noGrp="1"/>
          </p:cNvSpPr>
          <p:nvPr>
            <p:ph type="ftr" sz="quarter" idx="11"/>
          </p:nvPr>
        </p:nvSpPr>
        <p:spPr/>
        <p:txBody>
          <a:body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5" name="Slide Number Placeholder 4"/>
          <p:cNvSpPr>
            <a:spLocks noGrp="1"/>
          </p:cNvSpPr>
          <p:nvPr>
            <p:ph type="sldNum" sz="quarter" idx="10"/>
          </p:nvPr>
        </p:nvSpPr>
        <p:spPr/>
        <p:txBody>
          <a:bodyPr/>
          <a:lstStyle/>
          <a:p>
            <a:fld id="{E7727B62-4C31-4051-9704-C022509A7C5C}"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type="body" sz="quarter" idx="12"/>
          </p:nvPr>
        </p:nvSpPr>
        <p:spPr/>
        <p:txBody>
          <a:bodyPr>
            <a:normAutofit/>
          </a:bodyPr>
          <a:lstStyle/>
          <a:p>
            <a:r>
              <a:rPr lang="en-US" dirty="0" smtClean="0"/>
              <a:t>Data is advancing capabilities to improve the sustainment and support of aircraft today.</a:t>
            </a:r>
          </a:p>
          <a:p>
            <a:pPr lvl="1"/>
            <a:r>
              <a:rPr lang="en-US" dirty="0" smtClean="0"/>
              <a:t>The amount of data available pertaining to the aircraft has increased significantly in the last several years.</a:t>
            </a:r>
          </a:p>
          <a:p>
            <a:pPr lvl="1"/>
            <a:r>
              <a:rPr lang="en-US" dirty="0" smtClean="0"/>
              <a:t>The tools available for data analysis are improving.</a:t>
            </a:r>
          </a:p>
          <a:p>
            <a:pPr lvl="1"/>
            <a:r>
              <a:rPr lang="en-US" dirty="0" smtClean="0"/>
              <a:t>The usage of data for managing the operation and support of aircraft is advancing.</a:t>
            </a:r>
          </a:p>
          <a:p>
            <a:endParaRPr lang="en-US" dirty="0" smtClean="0"/>
          </a:p>
        </p:txBody>
      </p:sp>
      <p:grpSp>
        <p:nvGrpSpPr>
          <p:cNvPr id="12" name="Group 11"/>
          <p:cNvGrpSpPr/>
          <p:nvPr/>
        </p:nvGrpSpPr>
        <p:grpSpPr>
          <a:xfrm>
            <a:off x="2286000" y="3962400"/>
            <a:ext cx="3733800" cy="2311851"/>
            <a:chOff x="2286000" y="3962400"/>
            <a:chExt cx="3733800" cy="2311851"/>
          </a:xfrm>
        </p:grpSpPr>
        <p:grpSp>
          <p:nvGrpSpPr>
            <p:cNvPr id="5" name="Group 4"/>
            <p:cNvGrpSpPr>
              <a:grpSpLocks noChangeAspect="1"/>
            </p:cNvGrpSpPr>
            <p:nvPr/>
          </p:nvGrpSpPr>
          <p:grpSpPr>
            <a:xfrm>
              <a:off x="2286000" y="3962400"/>
              <a:ext cx="3733800" cy="2311851"/>
              <a:chOff x="-262465" y="1507068"/>
              <a:chExt cx="7882465" cy="4880576"/>
            </a:xfrm>
          </p:grpSpPr>
          <p:cxnSp>
            <p:nvCxnSpPr>
              <p:cNvPr id="6" name="Straight Arrow Connector 5"/>
              <p:cNvCxnSpPr/>
              <p:nvPr/>
            </p:nvCxnSpPr>
            <p:spPr bwMode="auto">
              <a:xfrm flipV="1">
                <a:off x="1371600" y="2286000"/>
                <a:ext cx="0" cy="3276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7" name="Straight Arrow Connector 6"/>
              <p:cNvCxnSpPr/>
              <p:nvPr/>
            </p:nvCxnSpPr>
            <p:spPr bwMode="auto">
              <a:xfrm>
                <a:off x="1371600" y="5562600"/>
                <a:ext cx="624840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8" name="Freeform 7"/>
              <p:cNvSpPr/>
              <p:nvPr/>
            </p:nvSpPr>
            <p:spPr bwMode="auto">
              <a:xfrm>
                <a:off x="1507068" y="2954870"/>
                <a:ext cx="4343399" cy="2573864"/>
              </a:xfrm>
              <a:custGeom>
                <a:avLst/>
                <a:gdLst>
                  <a:gd name="connsiteX0" fmla="*/ 0 w 6233160"/>
                  <a:gd name="connsiteY0" fmla="*/ 3901440 h 3949700"/>
                  <a:gd name="connsiteX1" fmla="*/ 1798320 w 6233160"/>
                  <a:gd name="connsiteY1" fmla="*/ 3810000 h 3949700"/>
                  <a:gd name="connsiteX2" fmla="*/ 3429000 w 6233160"/>
                  <a:gd name="connsiteY2" fmla="*/ 3063240 h 3949700"/>
                  <a:gd name="connsiteX3" fmla="*/ 5425440 w 6233160"/>
                  <a:gd name="connsiteY3" fmla="*/ 1021080 h 3949700"/>
                  <a:gd name="connsiteX4" fmla="*/ 6233160 w 6233160"/>
                  <a:gd name="connsiteY4" fmla="*/ 0 h 3949700"/>
                  <a:gd name="connsiteX5" fmla="*/ 6233160 w 6233160"/>
                  <a:gd name="connsiteY5" fmla="*/ 0 h 3949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33160" h="3949700">
                    <a:moveTo>
                      <a:pt x="0" y="3901440"/>
                    </a:moveTo>
                    <a:cubicBezTo>
                      <a:pt x="613410" y="3925570"/>
                      <a:pt x="1226820" y="3949700"/>
                      <a:pt x="1798320" y="3810000"/>
                    </a:cubicBezTo>
                    <a:cubicBezTo>
                      <a:pt x="2369820" y="3670300"/>
                      <a:pt x="2824480" y="3528060"/>
                      <a:pt x="3429000" y="3063240"/>
                    </a:cubicBezTo>
                    <a:cubicBezTo>
                      <a:pt x="4033520" y="2598420"/>
                      <a:pt x="4958080" y="1531620"/>
                      <a:pt x="5425440" y="1021080"/>
                    </a:cubicBezTo>
                    <a:cubicBezTo>
                      <a:pt x="5892800" y="510540"/>
                      <a:pt x="6233160" y="0"/>
                      <a:pt x="6233160" y="0"/>
                    </a:cubicBezTo>
                    <a:lnTo>
                      <a:pt x="6233160" y="0"/>
                    </a:lnTo>
                  </a:path>
                </a:pathLst>
              </a:custGeom>
              <a:noFill/>
              <a:ln w="952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a:endParaRPr>
              </a:p>
            </p:txBody>
          </p:sp>
          <p:sp>
            <p:nvSpPr>
              <p:cNvPr id="9" name="TextBox 8"/>
              <p:cNvSpPr txBox="1"/>
              <p:nvPr/>
            </p:nvSpPr>
            <p:spPr>
              <a:xfrm>
                <a:off x="4289163" y="5802868"/>
                <a:ext cx="1068838" cy="584776"/>
              </a:xfrm>
              <a:prstGeom prst="rect">
                <a:avLst/>
              </a:prstGeom>
              <a:noFill/>
            </p:spPr>
            <p:txBody>
              <a:bodyPr wrap="none" rtlCol="0">
                <a:spAutoFit/>
              </a:bodyPr>
              <a:lstStyle/>
              <a:p>
                <a:r>
                  <a:rPr lang="en-US" sz="1200" dirty="0" smtClean="0"/>
                  <a:t>Time</a:t>
                </a:r>
                <a:endParaRPr lang="en-US" sz="1200" dirty="0"/>
              </a:p>
            </p:txBody>
          </p:sp>
          <p:sp>
            <p:nvSpPr>
              <p:cNvPr id="10" name="TextBox 9"/>
              <p:cNvSpPr txBox="1"/>
              <p:nvPr/>
            </p:nvSpPr>
            <p:spPr>
              <a:xfrm>
                <a:off x="-262465" y="1507068"/>
                <a:ext cx="1610188" cy="4093429"/>
              </a:xfrm>
              <a:prstGeom prst="rect">
                <a:avLst/>
              </a:prstGeom>
              <a:noFill/>
            </p:spPr>
            <p:txBody>
              <a:bodyPr wrap="square" rtlCol="0">
                <a:spAutoFit/>
              </a:bodyPr>
              <a:lstStyle/>
              <a:p>
                <a:endParaRPr lang="en-US" sz="1200" dirty="0" smtClean="0"/>
              </a:p>
              <a:p>
                <a:r>
                  <a:rPr lang="en-US" sz="1200" dirty="0" smtClean="0"/>
                  <a:t>Millions</a:t>
                </a:r>
              </a:p>
              <a:p>
                <a:endParaRPr lang="en-US" sz="1200" dirty="0" smtClean="0"/>
              </a:p>
              <a:p>
                <a:r>
                  <a:rPr lang="en-US" sz="1200" dirty="0" smtClean="0"/>
                  <a:t>100K</a:t>
                </a:r>
              </a:p>
              <a:p>
                <a:endParaRPr lang="en-US" sz="1200" dirty="0" smtClean="0"/>
              </a:p>
              <a:p>
                <a:r>
                  <a:rPr lang="en-US" sz="1200" dirty="0" smtClean="0"/>
                  <a:t>10,000</a:t>
                </a:r>
              </a:p>
              <a:p>
                <a:endParaRPr lang="en-US" sz="1200" dirty="0" smtClean="0"/>
              </a:p>
              <a:p>
                <a:r>
                  <a:rPr lang="en-US" sz="1200" dirty="0" smtClean="0"/>
                  <a:t>1,000</a:t>
                </a:r>
              </a:p>
              <a:p>
                <a:endParaRPr lang="en-US" sz="1200" dirty="0" smtClean="0"/>
              </a:p>
              <a:p>
                <a:r>
                  <a:rPr lang="en-US" sz="1200" dirty="0" smtClean="0"/>
                  <a:t>100</a:t>
                </a:r>
                <a:endParaRPr lang="en-US" sz="1200" dirty="0"/>
              </a:p>
            </p:txBody>
          </p:sp>
        </p:grpSp>
        <p:sp>
          <p:nvSpPr>
            <p:cNvPr id="11" name="TextBox 10"/>
            <p:cNvSpPr txBox="1"/>
            <p:nvPr/>
          </p:nvSpPr>
          <p:spPr>
            <a:xfrm>
              <a:off x="3276600" y="4766846"/>
              <a:ext cx="1435008" cy="369332"/>
            </a:xfrm>
            <a:prstGeom prst="rect">
              <a:avLst/>
            </a:prstGeom>
            <a:noFill/>
          </p:spPr>
          <p:txBody>
            <a:bodyPr wrap="none" rtlCol="0">
              <a:spAutoFit/>
            </a:bodyPr>
            <a:lstStyle/>
            <a:p>
              <a:r>
                <a:rPr lang="en-US" sz="1800" dirty="0" smtClean="0"/>
                <a:t>Data Records</a:t>
              </a:r>
              <a:endParaRPr lang="en-US" sz="1800" dirty="0"/>
            </a:p>
          </p:txBody>
        </p:sp>
      </p:grpSp>
      <p:sp>
        <p:nvSpPr>
          <p:cNvPr id="4" name="Footer Placeholder 3"/>
          <p:cNvSpPr>
            <a:spLocks noGrp="1"/>
          </p:cNvSpPr>
          <p:nvPr>
            <p:ph type="ftr" sz="quarter" idx="11"/>
          </p:nvPr>
        </p:nvSpPr>
        <p:spPr/>
        <p:txBody>
          <a:body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13" name="Slide Number Placeholder 12"/>
          <p:cNvSpPr>
            <a:spLocks noGrp="1"/>
          </p:cNvSpPr>
          <p:nvPr>
            <p:ph type="sldNum" sz="quarter" idx="10"/>
          </p:nvPr>
        </p:nvSpPr>
        <p:spPr/>
        <p:txBody>
          <a:bodyPr/>
          <a:lstStyle/>
          <a:p>
            <a:fld id="{E7727B62-4C31-4051-9704-C022509A7C5C}"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93776"/>
            <a:ext cx="8229600" cy="418576"/>
          </a:xfrm>
        </p:spPr>
        <p:txBody>
          <a:bodyPr/>
          <a:lstStyle/>
          <a:p>
            <a:r>
              <a:rPr lang="en-US" dirty="0" smtClean="0"/>
              <a:t>Summary/Conclusions</a:t>
            </a:r>
            <a:endParaRPr lang="en-US" dirty="0"/>
          </a:p>
        </p:txBody>
      </p:sp>
      <p:sp>
        <p:nvSpPr>
          <p:cNvPr id="3" name="Text Placeholder 2"/>
          <p:cNvSpPr>
            <a:spLocks noGrp="1"/>
          </p:cNvSpPr>
          <p:nvPr>
            <p:ph type="body" sz="quarter" idx="12"/>
          </p:nvPr>
        </p:nvSpPr>
        <p:spPr/>
        <p:txBody>
          <a:bodyPr>
            <a:normAutofit fontScale="85000" lnSpcReduction="20000"/>
          </a:bodyPr>
          <a:lstStyle/>
          <a:p>
            <a:r>
              <a:rPr lang="en-US" dirty="0" smtClean="0"/>
              <a:t>Electronic data is here to stay.  We are at a transition point.  Changes in electronic data and supporting technology are continuing to increase at a rapid pace.</a:t>
            </a:r>
          </a:p>
          <a:p>
            <a:pPr lvl="1"/>
            <a:r>
              <a:rPr lang="en-US" dirty="0" smtClean="0"/>
              <a:t>Imagine what electronic data collection and use could look like in 5 or 10 years.</a:t>
            </a:r>
          </a:p>
          <a:p>
            <a:r>
              <a:rPr lang="en-US" dirty="0" smtClean="0"/>
              <a:t>Data is key to advancing capabilities to improve the sustainment and support of aircraft.</a:t>
            </a:r>
          </a:p>
          <a:p>
            <a:pPr lvl="1"/>
            <a:r>
              <a:rPr lang="en-US" dirty="0" smtClean="0"/>
              <a:t>It supports data driven decisions and is a key enabler of sustainment and support initiatives such as CBM and prognostics.</a:t>
            </a:r>
          </a:p>
          <a:p>
            <a:pPr lvl="1"/>
            <a:r>
              <a:rPr lang="en-US" dirty="0" smtClean="0"/>
              <a:t>It supports optimization of support costs and is a great source for lessons learned for future platform improvements.</a:t>
            </a:r>
          </a:p>
          <a:p>
            <a:r>
              <a:rPr lang="en-US" dirty="0" smtClean="0"/>
              <a:t>We need a systems approach to the data pipeline, considering on aircraft and off aircraft data, as well as packaging, transfer, warehousing and analyses.</a:t>
            </a:r>
          </a:p>
          <a:p>
            <a:r>
              <a:rPr lang="en-US" dirty="0" smtClean="0"/>
              <a:t>Data analytics helps automate analyses of large data sets, but still requires a team of subject matter experts to make sense of the analyses to ensure meaningful results.</a:t>
            </a:r>
          </a:p>
          <a:p>
            <a:r>
              <a:rPr lang="en-US" dirty="0" smtClean="0"/>
              <a:t>There are data challenges we face today, but  resolution of these challenges will create new opportunities for data use that are yet to be discovered.</a:t>
            </a:r>
            <a:endParaRPr lang="en-US" dirty="0"/>
          </a:p>
        </p:txBody>
      </p:sp>
      <p:sp>
        <p:nvSpPr>
          <p:cNvPr id="4" name="Footer Placeholder 3"/>
          <p:cNvSpPr>
            <a:spLocks noGrp="1"/>
          </p:cNvSpPr>
          <p:nvPr>
            <p:ph type="ftr" sz="quarter" idx="11"/>
          </p:nvPr>
        </p:nvSpPr>
        <p:spPr/>
        <p:txBody>
          <a:body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5" name="Slide Number Placeholder 4"/>
          <p:cNvSpPr>
            <a:spLocks noGrp="1"/>
          </p:cNvSpPr>
          <p:nvPr>
            <p:ph type="sldNum" sz="quarter" idx="10"/>
          </p:nvPr>
        </p:nvSpPr>
        <p:spPr/>
        <p:txBody>
          <a:bodyPr/>
          <a:lstStyle/>
          <a:p>
            <a:fld id="{E7727B62-4C31-4051-9704-C022509A7C5C}"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Approved for public release. Reproduction of materials may be subject to copyright laws. Non-Technical / Administrative Data Only. Not subject to EAR or ITAR Export Regulations.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93776"/>
            <a:ext cx="8229600" cy="418576"/>
          </a:xfrm>
        </p:spPr>
        <p:txBody>
          <a:bodyPr/>
          <a:lstStyle/>
          <a:p>
            <a:r>
              <a:rPr lang="en-US" dirty="0" smtClean="0"/>
              <a:t>Data Availability</a:t>
            </a:r>
            <a:endParaRPr lang="en-US" dirty="0"/>
          </a:p>
        </p:txBody>
      </p:sp>
      <p:sp>
        <p:nvSpPr>
          <p:cNvPr id="3" name="Text Placeholder 2"/>
          <p:cNvSpPr>
            <a:spLocks noGrp="1"/>
          </p:cNvSpPr>
          <p:nvPr>
            <p:ph type="body" sz="quarter" idx="12"/>
          </p:nvPr>
        </p:nvSpPr>
        <p:spPr/>
        <p:txBody>
          <a:bodyPr>
            <a:normAutofit/>
          </a:bodyPr>
          <a:lstStyle/>
          <a:p>
            <a:r>
              <a:rPr lang="en-US" dirty="0" smtClean="0"/>
              <a:t>Where is all the data coming from?</a:t>
            </a:r>
          </a:p>
          <a:p>
            <a:r>
              <a:rPr lang="en-US" dirty="0" smtClean="0"/>
              <a:t>The use of computers in every day life has created many artifacts of data maintained in digital electronic form.</a:t>
            </a:r>
          </a:p>
          <a:p>
            <a:pPr lvl="1"/>
            <a:r>
              <a:rPr lang="en-US" dirty="0" smtClean="0"/>
              <a:t>Digital electronics on aircraft platforms generate data.</a:t>
            </a:r>
          </a:p>
          <a:p>
            <a:pPr lvl="1"/>
            <a:r>
              <a:rPr lang="en-US" dirty="0" smtClean="0"/>
              <a:t>Electronic aircraft operational and maintenance records generate data.</a:t>
            </a:r>
          </a:p>
          <a:p>
            <a:pPr lvl="1"/>
            <a:r>
              <a:rPr lang="en-US" dirty="0" smtClean="0"/>
              <a:t>Data comes from computerized supply systems.</a:t>
            </a:r>
          </a:p>
          <a:p>
            <a:pPr lvl="1"/>
            <a:r>
              <a:rPr lang="en-US" dirty="0" smtClean="0"/>
              <a:t>Manufacturer design and build data resides on computers.</a:t>
            </a:r>
          </a:p>
          <a:p>
            <a:pPr lvl="1"/>
            <a:r>
              <a:rPr lang="en-US" dirty="0" smtClean="0"/>
              <a:t>Etc.</a:t>
            </a:r>
          </a:p>
          <a:p>
            <a:r>
              <a:rPr lang="en-US" dirty="0" smtClean="0"/>
              <a:t>Data is everywhere and data generation is accelerating.</a:t>
            </a:r>
          </a:p>
          <a:p>
            <a:r>
              <a:rPr lang="en-US" dirty="0" smtClean="0"/>
              <a:t>Data has become a big part of everyday life.</a:t>
            </a:r>
          </a:p>
        </p:txBody>
      </p:sp>
      <p:sp>
        <p:nvSpPr>
          <p:cNvPr id="4" name="Footer Placeholder 3"/>
          <p:cNvSpPr>
            <a:spLocks noGrp="1"/>
          </p:cNvSpPr>
          <p:nvPr>
            <p:ph type="ftr" sz="quarter" idx="11"/>
          </p:nvPr>
        </p:nvSpPr>
        <p:spPr/>
        <p:txBody>
          <a:body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5" name="Slide Number Placeholder 4"/>
          <p:cNvSpPr>
            <a:spLocks noGrp="1"/>
          </p:cNvSpPr>
          <p:nvPr>
            <p:ph type="sldNum" sz="quarter" idx="10"/>
          </p:nvPr>
        </p:nvSpPr>
        <p:spPr/>
        <p:txBody>
          <a:bodyPr/>
          <a:lstStyle/>
          <a:p>
            <a:fld id="{E7727B62-4C31-4051-9704-C022509A7C5C}"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93776"/>
            <a:ext cx="8229600" cy="418576"/>
          </a:xfrm>
        </p:spPr>
        <p:txBody>
          <a:bodyPr/>
          <a:lstStyle/>
          <a:p>
            <a:r>
              <a:rPr lang="en-US" dirty="0" smtClean="0"/>
              <a:t>Data – Where We Have Been</a:t>
            </a:r>
            <a:endParaRPr lang="en-US" dirty="0"/>
          </a:p>
        </p:txBody>
      </p:sp>
      <p:sp>
        <p:nvSpPr>
          <p:cNvPr id="3" name="Content Placeholder 2"/>
          <p:cNvSpPr>
            <a:spLocks noGrp="1"/>
          </p:cNvSpPr>
          <p:nvPr>
            <p:ph type="body" sz="quarter" idx="12"/>
          </p:nvPr>
        </p:nvSpPr>
        <p:spPr/>
        <p:txBody>
          <a:bodyPr>
            <a:normAutofit lnSpcReduction="10000"/>
          </a:bodyPr>
          <a:lstStyle/>
          <a:p>
            <a:r>
              <a:rPr lang="en-US" sz="3200" dirty="0" smtClean="0"/>
              <a:t>Any data is good data. </a:t>
            </a:r>
          </a:p>
          <a:p>
            <a:r>
              <a:rPr lang="en-US" dirty="0" smtClean="0"/>
              <a:t>We searched and acquired any available data that provided a glimpse into the window of Army rotorcraft field operations and platform performance. </a:t>
            </a:r>
          </a:p>
          <a:p>
            <a:r>
              <a:rPr lang="en-US" dirty="0" smtClean="0"/>
              <a:t>Unscheduled Maintenance Sample Data Collection  (UMSDC) was the best source of data.</a:t>
            </a:r>
          </a:p>
          <a:p>
            <a:pPr lvl="1"/>
            <a:r>
              <a:rPr lang="en-US" dirty="0" smtClean="0"/>
              <a:t>It was provided to the contractor’s by the US Army.</a:t>
            </a:r>
          </a:p>
          <a:p>
            <a:pPr lvl="1"/>
            <a:r>
              <a:rPr lang="en-US" dirty="0" smtClean="0"/>
              <a:t>It was manually collected and stored on a main frame computer.</a:t>
            </a:r>
          </a:p>
          <a:p>
            <a:r>
              <a:rPr lang="en-US" dirty="0" smtClean="0"/>
              <a:t>UMSDC data was supplemented with 2410 data, Quality Deficiency Reports, Field Service reporting, and data from suppliers when available.</a:t>
            </a:r>
          </a:p>
          <a:p>
            <a:pPr marL="420688" lvl="2" indent="-169863"/>
            <a:r>
              <a:rPr lang="en-US" dirty="0" smtClean="0"/>
              <a:t>Data sources may or may not overlap.</a:t>
            </a:r>
          </a:p>
          <a:p>
            <a:r>
              <a:rPr lang="en-US" dirty="0" smtClean="0"/>
              <a:t>Logbook data from fielded aircraft was not available.  These records were paper and managed locally.</a:t>
            </a:r>
          </a:p>
        </p:txBody>
      </p:sp>
      <p:sp>
        <p:nvSpPr>
          <p:cNvPr id="4" name="Footer Placeholder 3"/>
          <p:cNvSpPr>
            <a:spLocks noGrp="1"/>
          </p:cNvSpPr>
          <p:nvPr>
            <p:ph type="ftr" sz="quarter" idx="11"/>
          </p:nvPr>
        </p:nvSpPr>
        <p:spPr/>
        <p:txBody>
          <a:body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5" name="Slide Number Placeholder 4"/>
          <p:cNvSpPr>
            <a:spLocks noGrp="1"/>
          </p:cNvSpPr>
          <p:nvPr>
            <p:ph type="sldNum" sz="quarter" idx="10"/>
          </p:nvPr>
        </p:nvSpPr>
        <p:spPr/>
        <p:txBody>
          <a:bodyPr/>
          <a:lstStyle/>
          <a:p>
            <a:fld id="{E7727B62-4C31-4051-9704-C022509A7C5C}"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93776"/>
            <a:ext cx="8229600" cy="418576"/>
          </a:xfrm>
        </p:spPr>
        <p:txBody>
          <a:bodyPr/>
          <a:lstStyle/>
          <a:p>
            <a:r>
              <a:rPr lang="en-US" dirty="0" smtClean="0"/>
              <a:t>Data – Where We Have Been</a:t>
            </a:r>
            <a:endParaRPr lang="en-US" dirty="0"/>
          </a:p>
        </p:txBody>
      </p:sp>
      <p:sp>
        <p:nvSpPr>
          <p:cNvPr id="3" name="Text Placeholder 2"/>
          <p:cNvSpPr>
            <a:spLocks noGrp="1"/>
          </p:cNvSpPr>
          <p:nvPr>
            <p:ph type="body" sz="quarter" idx="12"/>
          </p:nvPr>
        </p:nvSpPr>
        <p:spPr/>
        <p:txBody>
          <a:bodyPr>
            <a:normAutofit fontScale="92500" lnSpcReduction="10000"/>
          </a:bodyPr>
          <a:lstStyle/>
          <a:p>
            <a:r>
              <a:rPr lang="en-US" dirty="0" smtClean="0"/>
              <a:t>Data analyses:</a:t>
            </a:r>
          </a:p>
          <a:p>
            <a:pPr lvl="1"/>
            <a:r>
              <a:rPr lang="en-US" dirty="0" smtClean="0"/>
              <a:t>Concentrated on platform, subsystem, and component performance.  </a:t>
            </a:r>
          </a:p>
          <a:p>
            <a:pPr lvl="1"/>
            <a:r>
              <a:rPr lang="en-US" dirty="0" smtClean="0"/>
              <a:t>Was good for aircraft level reliability and maintainability metrics.</a:t>
            </a:r>
          </a:p>
          <a:p>
            <a:pPr lvl="1"/>
            <a:r>
              <a:rPr lang="en-US" dirty="0" smtClean="0"/>
              <a:t>Had less granularity for lower level parts, depending on the sample.</a:t>
            </a:r>
          </a:p>
          <a:p>
            <a:r>
              <a:rPr lang="en-US" dirty="0" smtClean="0"/>
              <a:t>Data was reviewed, grouped, and categorized with results input into spreadsheets for creating tables and graphs summarizing data.</a:t>
            </a:r>
          </a:p>
          <a:p>
            <a:pPr lvl="1"/>
            <a:r>
              <a:rPr lang="en-US" dirty="0" smtClean="0"/>
              <a:t>Analyses of data was a highly manual process.</a:t>
            </a:r>
          </a:p>
          <a:p>
            <a:pPr lvl="1"/>
            <a:r>
              <a:rPr lang="en-US" dirty="0" smtClean="0"/>
              <a:t>100,000 flight hours of sample data was considered large.</a:t>
            </a:r>
          </a:p>
          <a:p>
            <a:r>
              <a:rPr lang="en-US" dirty="0" smtClean="0"/>
              <a:t>Having data was a luxury.</a:t>
            </a:r>
          </a:p>
          <a:p>
            <a:r>
              <a:rPr lang="en-US" dirty="0" smtClean="0"/>
              <a:t>The more data the better to support analyses findings.</a:t>
            </a:r>
          </a:p>
          <a:p>
            <a:r>
              <a:rPr lang="en-US" dirty="0" smtClean="0"/>
              <a:t>Field data collection was an expensive process involving designated data collectors, database, and database support personnel.</a:t>
            </a:r>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5" name="Slide Number Placeholder 4"/>
          <p:cNvSpPr>
            <a:spLocks noGrp="1"/>
          </p:cNvSpPr>
          <p:nvPr>
            <p:ph type="sldNum" sz="quarter" idx="10"/>
          </p:nvPr>
        </p:nvSpPr>
        <p:spPr/>
        <p:txBody>
          <a:bodyPr/>
          <a:lstStyle/>
          <a:p>
            <a:fld id="{E7727B62-4C31-4051-9704-C022509A7C5C}"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93776"/>
            <a:ext cx="8229600" cy="418576"/>
          </a:xfrm>
        </p:spPr>
        <p:txBody>
          <a:bodyPr/>
          <a:lstStyle/>
          <a:p>
            <a:r>
              <a:rPr lang="en-US" dirty="0" smtClean="0"/>
              <a:t>Data – Where We Are</a:t>
            </a:r>
            <a:endParaRPr lang="en-US" dirty="0"/>
          </a:p>
        </p:txBody>
      </p:sp>
      <p:sp>
        <p:nvSpPr>
          <p:cNvPr id="3" name="Content Placeholder 2"/>
          <p:cNvSpPr>
            <a:spLocks noGrp="1"/>
          </p:cNvSpPr>
          <p:nvPr>
            <p:ph type="body" sz="quarter" idx="12"/>
          </p:nvPr>
        </p:nvSpPr>
        <p:spPr/>
        <p:txBody>
          <a:bodyPr>
            <a:normAutofit fontScale="85000" lnSpcReduction="20000"/>
          </a:bodyPr>
          <a:lstStyle/>
          <a:p>
            <a:r>
              <a:rPr lang="en-US" dirty="0" smtClean="0"/>
              <a:t>The change over to electronic data over the past several years has been an exciting period.</a:t>
            </a:r>
          </a:p>
          <a:p>
            <a:pPr lvl="1"/>
            <a:r>
              <a:rPr lang="en-US" dirty="0" smtClean="0"/>
              <a:t>Paper operational and maintenance records have been converted to electronic records.</a:t>
            </a:r>
          </a:p>
          <a:p>
            <a:pPr lvl="1"/>
            <a:r>
              <a:rPr lang="en-US" dirty="0" smtClean="0"/>
              <a:t>Data collected from the electronic ULLS–A data system, and transferred through a network from the field, is the data sample.</a:t>
            </a:r>
          </a:p>
          <a:p>
            <a:pPr lvl="2"/>
            <a:r>
              <a:rPr lang="en-US" dirty="0" smtClean="0"/>
              <a:t>A subset of the electronic ULLS-A data, Aviation System Assessment Program (ASAP) data from the USG contains RAM parameter scoring for maintenance events.</a:t>
            </a:r>
          </a:p>
          <a:p>
            <a:pPr lvl="1"/>
            <a:r>
              <a:rPr lang="en-US" dirty="0" smtClean="0"/>
              <a:t>Other electronic data is being collected such as 2410, recorded aircraft data, etc. </a:t>
            </a:r>
          </a:p>
          <a:p>
            <a:pPr lvl="1"/>
            <a:r>
              <a:rPr lang="en-US" dirty="0" smtClean="0"/>
              <a:t>Available data sample is large, providing improved visibility to platform, subsystem, and component performance.</a:t>
            </a:r>
          </a:p>
          <a:p>
            <a:pPr lvl="1"/>
            <a:r>
              <a:rPr lang="en-US" dirty="0" smtClean="0"/>
              <a:t>Supplemental data from aircraft data recorder and IETM audit logger is also available.</a:t>
            </a:r>
          </a:p>
          <a:p>
            <a:pPr lvl="1"/>
            <a:r>
              <a:rPr lang="en-US" dirty="0" smtClean="0"/>
              <a:t>Component replacement rates and some supplier data is more visible under CLS and PBL arrangements.</a:t>
            </a:r>
          </a:p>
          <a:p>
            <a:r>
              <a:rPr lang="en-US" dirty="0" smtClean="0"/>
              <a:t>Electronic data set is growing. </a:t>
            </a:r>
          </a:p>
          <a:p>
            <a:r>
              <a:rPr lang="en-US" dirty="0" smtClean="0"/>
              <a:t>Electronic data can be put into a database structure and queried with available tools.</a:t>
            </a:r>
          </a:p>
        </p:txBody>
      </p:sp>
      <p:sp>
        <p:nvSpPr>
          <p:cNvPr id="4" name="Footer Placeholder 3"/>
          <p:cNvSpPr>
            <a:spLocks noGrp="1"/>
          </p:cNvSpPr>
          <p:nvPr>
            <p:ph type="ftr" sz="quarter" idx="11"/>
          </p:nvPr>
        </p:nvSpPr>
        <p:spPr/>
        <p:txBody>
          <a:body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5" name="Slide Number Placeholder 4"/>
          <p:cNvSpPr>
            <a:spLocks noGrp="1"/>
          </p:cNvSpPr>
          <p:nvPr>
            <p:ph type="sldNum" sz="quarter" idx="10"/>
          </p:nvPr>
        </p:nvSpPr>
        <p:spPr/>
        <p:txBody>
          <a:bodyPr/>
          <a:lstStyle/>
          <a:p>
            <a:fld id="{E7727B62-4C31-4051-9704-C022509A7C5C}"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93776"/>
            <a:ext cx="8229600" cy="418576"/>
          </a:xfrm>
        </p:spPr>
        <p:txBody>
          <a:bodyPr/>
          <a:lstStyle/>
          <a:p>
            <a:r>
              <a:rPr lang="en-US" dirty="0" smtClean="0"/>
              <a:t>The Acquisition of Data</a:t>
            </a:r>
            <a:endParaRPr lang="en-US" dirty="0"/>
          </a:p>
        </p:txBody>
      </p:sp>
      <p:sp>
        <p:nvSpPr>
          <p:cNvPr id="5" name="Line 6"/>
          <p:cNvSpPr>
            <a:spLocks noChangeShapeType="1"/>
          </p:cNvSpPr>
          <p:nvPr/>
        </p:nvSpPr>
        <p:spPr bwMode="auto">
          <a:xfrm flipH="1">
            <a:off x="5652310" y="4281661"/>
            <a:ext cx="226828" cy="166294"/>
          </a:xfrm>
          <a:prstGeom prst="line">
            <a:avLst/>
          </a:prstGeom>
          <a:noFill/>
          <a:ln w="28575">
            <a:solidFill>
              <a:schemeClr val="bg1"/>
            </a:solidFill>
            <a:round/>
            <a:headEnd type="triangle"/>
            <a:tailEnd type="triangle" w="med" len="med"/>
          </a:ln>
          <a:effectLst/>
        </p:spPr>
        <p:txBody>
          <a:bodyPr wrap="none" anchor="ctr"/>
          <a:lstStyle/>
          <a:p>
            <a:endParaRPr lang="en-US" sz="800" dirty="0">
              <a:solidFill>
                <a:schemeClr val="bg1"/>
              </a:solidFill>
            </a:endParaRPr>
          </a:p>
        </p:txBody>
      </p:sp>
      <p:grpSp>
        <p:nvGrpSpPr>
          <p:cNvPr id="28" name="Group 27"/>
          <p:cNvGrpSpPr/>
          <p:nvPr/>
        </p:nvGrpSpPr>
        <p:grpSpPr>
          <a:xfrm>
            <a:off x="533400" y="1752600"/>
            <a:ext cx="8047551" cy="4876800"/>
            <a:chOff x="533400" y="1752600"/>
            <a:chExt cx="8047551" cy="4876800"/>
          </a:xfrm>
        </p:grpSpPr>
        <p:grpSp>
          <p:nvGrpSpPr>
            <p:cNvPr id="3" name="Group 30"/>
            <p:cNvGrpSpPr>
              <a:grpSpLocks noChangeAspect="1"/>
            </p:cNvGrpSpPr>
            <p:nvPr/>
          </p:nvGrpSpPr>
          <p:grpSpPr>
            <a:xfrm>
              <a:off x="4114800" y="2667000"/>
              <a:ext cx="4466151" cy="3962400"/>
              <a:chOff x="1847193" y="4803879"/>
              <a:chExt cx="4184210" cy="3718285"/>
            </a:xfrm>
          </p:grpSpPr>
          <p:sp>
            <p:nvSpPr>
              <p:cNvPr id="32" name="Line 7"/>
              <p:cNvSpPr>
                <a:spLocks noChangeShapeType="1"/>
              </p:cNvSpPr>
              <p:nvPr/>
            </p:nvSpPr>
            <p:spPr bwMode="auto">
              <a:xfrm rot="13200000">
                <a:off x="3794113" y="7374485"/>
                <a:ext cx="183375" cy="220871"/>
              </a:xfrm>
              <a:prstGeom prst="line">
                <a:avLst/>
              </a:prstGeom>
              <a:noFill/>
              <a:ln w="28575">
                <a:solidFill>
                  <a:schemeClr val="tx1"/>
                </a:solidFill>
                <a:round/>
                <a:headEnd type="triangle"/>
                <a:tailEnd type="triangle" w="med" len="med"/>
              </a:ln>
              <a:effectLst/>
            </p:spPr>
            <p:txBody>
              <a:bodyPr wrap="none" anchor="ctr"/>
              <a:lstStyle/>
              <a:p>
                <a:endParaRPr lang="en-US" sz="900" dirty="0">
                  <a:solidFill>
                    <a:schemeClr val="bg1"/>
                  </a:solidFill>
                </a:endParaRPr>
              </a:p>
            </p:txBody>
          </p:sp>
          <p:grpSp>
            <p:nvGrpSpPr>
              <p:cNvPr id="4" name="Group 30"/>
              <p:cNvGrpSpPr/>
              <p:nvPr/>
            </p:nvGrpSpPr>
            <p:grpSpPr>
              <a:xfrm>
                <a:off x="1847193" y="4803879"/>
                <a:ext cx="4184210" cy="3718285"/>
                <a:chOff x="1847193" y="4803879"/>
                <a:chExt cx="4184210" cy="3718285"/>
              </a:xfrm>
            </p:grpSpPr>
            <p:sp>
              <p:nvSpPr>
                <p:cNvPr id="34" name="Line 6"/>
                <p:cNvSpPr>
                  <a:spLocks noChangeShapeType="1"/>
                </p:cNvSpPr>
                <p:nvPr/>
              </p:nvSpPr>
              <p:spPr bwMode="auto">
                <a:xfrm flipH="1">
                  <a:off x="4727150" y="6147857"/>
                  <a:ext cx="191997" cy="287997"/>
                </a:xfrm>
                <a:prstGeom prst="line">
                  <a:avLst/>
                </a:prstGeom>
                <a:noFill/>
                <a:ln w="28575">
                  <a:solidFill>
                    <a:schemeClr val="tx1"/>
                  </a:solidFill>
                  <a:round/>
                  <a:headEnd type="triangle"/>
                  <a:tailEnd type="triangle" w="med" len="med"/>
                </a:ln>
                <a:effectLst/>
              </p:spPr>
              <p:txBody>
                <a:bodyPr wrap="none" anchor="ctr"/>
                <a:lstStyle/>
                <a:p>
                  <a:endParaRPr lang="en-US" sz="900" dirty="0">
                    <a:solidFill>
                      <a:schemeClr val="bg1"/>
                    </a:solidFill>
                  </a:endParaRPr>
                </a:p>
              </p:txBody>
            </p:sp>
            <p:sp>
              <p:nvSpPr>
                <p:cNvPr id="35" name="Line 7"/>
                <p:cNvSpPr>
                  <a:spLocks noChangeShapeType="1"/>
                </p:cNvSpPr>
                <p:nvPr/>
              </p:nvSpPr>
              <p:spPr bwMode="auto">
                <a:xfrm>
                  <a:off x="2878619" y="6030528"/>
                  <a:ext cx="196462" cy="311106"/>
                </a:xfrm>
                <a:prstGeom prst="line">
                  <a:avLst/>
                </a:prstGeom>
                <a:noFill/>
                <a:ln w="28575">
                  <a:solidFill>
                    <a:schemeClr val="tx1"/>
                  </a:solidFill>
                  <a:round/>
                  <a:headEnd/>
                  <a:tailEnd type="triangle" w="med" len="med"/>
                </a:ln>
                <a:effectLst/>
              </p:spPr>
              <p:txBody>
                <a:bodyPr wrap="none" anchor="ctr"/>
                <a:lstStyle/>
                <a:p>
                  <a:endParaRPr lang="en-US" sz="900" dirty="0">
                    <a:solidFill>
                      <a:schemeClr val="bg1"/>
                    </a:solidFill>
                  </a:endParaRPr>
                </a:p>
              </p:txBody>
            </p:sp>
            <p:sp>
              <p:nvSpPr>
                <p:cNvPr id="36" name="Oval 2"/>
                <p:cNvSpPr>
                  <a:spLocks noChangeArrowheads="1"/>
                </p:cNvSpPr>
                <p:nvPr/>
              </p:nvSpPr>
              <p:spPr bwMode="auto">
                <a:xfrm>
                  <a:off x="3273103" y="7651067"/>
                  <a:ext cx="1227888" cy="871097"/>
                </a:xfrm>
                <a:prstGeom prst="ellipse">
                  <a:avLst/>
                </a:prstGeom>
                <a:solidFill>
                  <a:srgbClr val="0037A4">
                    <a:alpha val="50000"/>
                  </a:srgbClr>
                </a:solidFill>
                <a:ln w="12700">
                  <a:noFill/>
                  <a:round/>
                  <a:headEnd/>
                  <a:tailEnd/>
                </a:ln>
                <a:effectLst>
                  <a:outerShdw blurRad="149987" dist="250190" dir="8460000" algn="ctr">
                    <a:srgbClr val="000000">
                      <a:alpha val="28000"/>
                    </a:srgbClr>
                  </a:outerShdw>
                </a:effectLst>
                <a:scene3d>
                  <a:camera prst="orthographicFront">
                    <a:rot lat="0" lon="0" rev="0"/>
                  </a:camera>
                  <a:lightRig rig="contrasting" dir="b">
                    <a:rot lat="0" lon="0" rev="1500000"/>
                  </a:lightRig>
                </a:scene3d>
                <a:sp3d prstMaterial="metal">
                  <a:bevelT w="88900" h="88900"/>
                </a:sp3d>
              </p:spPr>
              <p:txBody>
                <a:bodyPr wrap="none" anchor="ctr">
                  <a:flatTx/>
                </a:bodyPr>
                <a:lstStyle/>
                <a:p>
                  <a:pPr algn="ctr"/>
                  <a:r>
                    <a:rPr lang="en-US" sz="900" dirty="0" smtClean="0">
                      <a:solidFill>
                        <a:schemeClr val="bg1"/>
                      </a:solidFill>
                      <a:latin typeface="Arial" pitchFamily="34" charset="0"/>
                    </a:rPr>
                    <a:t>Sustainment</a:t>
                  </a:r>
                </a:p>
                <a:p>
                  <a:pPr algn="ctr"/>
                  <a:r>
                    <a:rPr lang="en-US" sz="900" dirty="0" smtClean="0">
                      <a:solidFill>
                        <a:schemeClr val="bg1"/>
                      </a:solidFill>
                      <a:latin typeface="Arial" pitchFamily="34" charset="0"/>
                    </a:rPr>
                    <a:t>Improvements</a:t>
                  </a:r>
                  <a:endParaRPr lang="en-US" sz="900" dirty="0">
                    <a:solidFill>
                      <a:schemeClr val="bg1"/>
                    </a:solidFill>
                    <a:latin typeface="Arial" pitchFamily="34" charset="0"/>
                  </a:endParaRPr>
                </a:p>
              </p:txBody>
            </p:sp>
            <p:sp>
              <p:nvSpPr>
                <p:cNvPr id="37" name="Oval 3"/>
                <p:cNvSpPr>
                  <a:spLocks noChangeArrowheads="1"/>
                </p:cNvSpPr>
                <p:nvPr/>
              </p:nvSpPr>
              <p:spPr bwMode="auto">
                <a:xfrm>
                  <a:off x="1847193" y="5283872"/>
                  <a:ext cx="1227888" cy="871097"/>
                </a:xfrm>
                <a:prstGeom prst="ellipse">
                  <a:avLst/>
                </a:prstGeom>
                <a:solidFill>
                  <a:srgbClr val="0037A4"/>
                </a:solidFill>
                <a:ln w="12700">
                  <a:noFill/>
                  <a:round/>
                  <a:headEnd/>
                  <a:tailEnd/>
                </a:ln>
                <a:effectLst>
                  <a:outerShdw blurRad="149987" dist="250190" dir="8460000" algn="ctr">
                    <a:srgbClr val="000000">
                      <a:alpha val="28000"/>
                    </a:srgbClr>
                  </a:outerShdw>
                </a:effectLst>
                <a:scene3d>
                  <a:camera prst="orthographicFront">
                    <a:rot lat="0" lon="0" rev="0"/>
                  </a:camera>
                  <a:lightRig rig="contrasting" dir="b">
                    <a:rot lat="0" lon="0" rev="1500000"/>
                  </a:lightRig>
                </a:scene3d>
                <a:sp3d prstMaterial="metal">
                  <a:bevelT w="88900" h="88900"/>
                </a:sp3d>
              </p:spPr>
              <p:txBody>
                <a:bodyPr wrap="none" anchor="ctr">
                  <a:flatTx/>
                </a:bodyPr>
                <a:lstStyle/>
                <a:p>
                  <a:pPr algn="ctr"/>
                  <a:r>
                    <a:rPr lang="en-US" sz="1400" dirty="0" smtClean="0">
                      <a:solidFill>
                        <a:schemeClr val="bg1"/>
                      </a:solidFill>
                      <a:latin typeface="Arial" pitchFamily="34" charset="0"/>
                    </a:rPr>
                    <a:t>Data </a:t>
                  </a:r>
                </a:p>
                <a:p>
                  <a:pPr algn="ctr"/>
                  <a:r>
                    <a:rPr lang="en-US" sz="1400" dirty="0" smtClean="0">
                      <a:solidFill>
                        <a:schemeClr val="bg1"/>
                      </a:solidFill>
                      <a:latin typeface="Arial" pitchFamily="34" charset="0"/>
                    </a:rPr>
                    <a:t>Acquisition</a:t>
                  </a:r>
                </a:p>
              </p:txBody>
            </p:sp>
            <p:sp>
              <p:nvSpPr>
                <p:cNvPr id="38" name="Oval 4"/>
                <p:cNvSpPr>
                  <a:spLocks noChangeArrowheads="1"/>
                </p:cNvSpPr>
                <p:nvPr/>
              </p:nvSpPr>
              <p:spPr bwMode="auto">
                <a:xfrm>
                  <a:off x="4803515" y="5372760"/>
                  <a:ext cx="1227888" cy="871097"/>
                </a:xfrm>
                <a:prstGeom prst="ellipse">
                  <a:avLst/>
                </a:prstGeom>
                <a:solidFill>
                  <a:srgbClr val="0037A4">
                    <a:alpha val="50000"/>
                  </a:srgbClr>
                </a:solidFill>
                <a:ln w="12700">
                  <a:noFill/>
                  <a:round/>
                  <a:headEnd/>
                  <a:tailEnd/>
                </a:ln>
                <a:effectLst>
                  <a:outerShdw blurRad="149987" dist="250190" dir="8460000" algn="ctr">
                    <a:srgbClr val="000000">
                      <a:alpha val="28000"/>
                    </a:srgbClr>
                  </a:outerShdw>
                </a:effectLst>
                <a:scene3d>
                  <a:camera prst="orthographicFront">
                    <a:rot lat="0" lon="0" rev="0"/>
                  </a:camera>
                  <a:lightRig rig="contrasting" dir="b">
                    <a:rot lat="0" lon="0" rev="1500000"/>
                  </a:lightRig>
                </a:scene3d>
                <a:sp3d prstMaterial="metal">
                  <a:bevelT w="88900" h="88900"/>
                </a:sp3d>
              </p:spPr>
              <p:txBody>
                <a:bodyPr wrap="none" anchor="ctr">
                  <a:flatTx/>
                </a:bodyPr>
                <a:lstStyle/>
                <a:p>
                  <a:pPr algn="ctr"/>
                  <a:r>
                    <a:rPr lang="en-US" sz="900" dirty="0" smtClean="0">
                      <a:solidFill>
                        <a:schemeClr val="bg1"/>
                      </a:solidFill>
                      <a:latin typeface="Arial" pitchFamily="34" charset="0"/>
                    </a:rPr>
                    <a:t>Data </a:t>
                  </a:r>
                </a:p>
                <a:p>
                  <a:pPr algn="ctr"/>
                  <a:r>
                    <a:rPr lang="en-US" sz="900" dirty="0" smtClean="0">
                      <a:solidFill>
                        <a:schemeClr val="bg1"/>
                      </a:solidFill>
                      <a:latin typeface="Arial" pitchFamily="34" charset="0"/>
                    </a:rPr>
                    <a:t>Analyses</a:t>
                  </a:r>
                  <a:endParaRPr lang="en-US" sz="900" dirty="0">
                    <a:solidFill>
                      <a:schemeClr val="bg1"/>
                    </a:solidFill>
                    <a:latin typeface="Arial" pitchFamily="34" charset="0"/>
                  </a:endParaRPr>
                </a:p>
              </p:txBody>
            </p:sp>
            <p:sp>
              <p:nvSpPr>
                <p:cNvPr id="39" name="Flowchart: Magnetic Disk 38"/>
                <p:cNvSpPr/>
                <p:nvPr/>
              </p:nvSpPr>
              <p:spPr bwMode="auto">
                <a:xfrm>
                  <a:off x="3124197" y="5719420"/>
                  <a:ext cx="1571697" cy="1617753"/>
                </a:xfrm>
                <a:prstGeom prst="flowChartMagneticDisk">
                  <a:avLst/>
                </a:prstGeom>
                <a:solidFill>
                  <a:srgbClr val="0037A4"/>
                </a:solidFill>
                <a:ln w="3175">
                  <a:solidFill>
                    <a:schemeClr val="tx1"/>
                  </a:solidFill>
                  <a:round/>
                  <a:headEnd/>
                  <a:tailEnd/>
                </a:ln>
                <a:effectLst>
                  <a:outerShdw blurRad="50800" dist="38100" dir="8100000" algn="tr" rotWithShape="0">
                    <a:prstClr val="black">
                      <a:alpha val="40000"/>
                    </a:prstClr>
                  </a:outerShdw>
                </a:effectLst>
                <a:scene3d>
                  <a:camera prst="orthographicFront">
                    <a:rot lat="0" lon="0" rev="0"/>
                  </a:camera>
                  <a:lightRig rig="contrasting" dir="b">
                    <a:rot lat="0" lon="0" rev="7800000"/>
                  </a:lightRig>
                </a:scene3d>
                <a:sp3d>
                  <a:bevelT w="139700" h="139700" prst="slope"/>
                </a:sp3d>
              </p:spPr>
              <p:txBody>
                <a:bodyPr wrap="none" anchor="ctr">
                  <a:flatTx/>
                </a:bodyPr>
                <a:lstStyle/>
                <a:p>
                  <a:pPr marL="0" marR="0" indent="0" algn="ctr" defTabSz="914400" latinLnBrk="0">
                    <a:lnSpc>
                      <a:spcPct val="100000"/>
                    </a:lnSpc>
                    <a:buClrTx/>
                    <a:buSzTx/>
                    <a:buFontTx/>
                    <a:buNone/>
                    <a:tabLst/>
                  </a:pPr>
                  <a:r>
                    <a:rPr lang="en-US" sz="1400" dirty="0" smtClean="0">
                      <a:solidFill>
                        <a:schemeClr val="bg1"/>
                      </a:solidFill>
                      <a:latin typeface="Arial" pitchFamily="34" charset="0"/>
                    </a:rPr>
                    <a:t>Product </a:t>
                  </a:r>
                </a:p>
                <a:p>
                  <a:pPr marL="0" marR="0" indent="0" algn="ctr" defTabSz="914400" latinLnBrk="0">
                    <a:lnSpc>
                      <a:spcPct val="100000"/>
                    </a:lnSpc>
                    <a:buClrTx/>
                    <a:buSzTx/>
                    <a:buFontTx/>
                    <a:buNone/>
                    <a:tabLst/>
                  </a:pPr>
                  <a:r>
                    <a:rPr lang="en-US" sz="1400" dirty="0" smtClean="0">
                      <a:solidFill>
                        <a:schemeClr val="bg1"/>
                      </a:solidFill>
                      <a:latin typeface="Arial" pitchFamily="34" charset="0"/>
                    </a:rPr>
                    <a:t>Operational, </a:t>
                  </a:r>
                </a:p>
                <a:p>
                  <a:pPr marL="0" marR="0" indent="0" algn="ctr" defTabSz="914400" latinLnBrk="0">
                    <a:lnSpc>
                      <a:spcPct val="100000"/>
                    </a:lnSpc>
                    <a:buClrTx/>
                    <a:buSzTx/>
                    <a:buFontTx/>
                    <a:buNone/>
                    <a:tabLst/>
                  </a:pPr>
                  <a:r>
                    <a:rPr lang="en-US" sz="1400" dirty="0" smtClean="0">
                      <a:solidFill>
                        <a:schemeClr val="bg1"/>
                      </a:solidFill>
                      <a:latin typeface="Arial" pitchFamily="34" charset="0"/>
                    </a:rPr>
                    <a:t>Sustainment, and </a:t>
                  </a:r>
                </a:p>
                <a:p>
                  <a:pPr marL="0" marR="0" indent="0" algn="ctr" defTabSz="914400" latinLnBrk="0">
                    <a:lnSpc>
                      <a:spcPct val="100000"/>
                    </a:lnSpc>
                    <a:buClrTx/>
                    <a:buSzTx/>
                    <a:buFontTx/>
                    <a:buNone/>
                    <a:tabLst/>
                  </a:pPr>
                  <a:r>
                    <a:rPr lang="en-US" sz="1400" dirty="0" smtClean="0">
                      <a:solidFill>
                        <a:schemeClr val="bg1"/>
                      </a:solidFill>
                      <a:latin typeface="Arial" pitchFamily="34" charset="0"/>
                    </a:rPr>
                    <a:t>Support Data</a:t>
                  </a:r>
                </a:p>
              </p:txBody>
            </p:sp>
            <p:sp>
              <p:nvSpPr>
                <p:cNvPr id="40" name="Curved Down Arrow 39"/>
                <p:cNvSpPr/>
                <p:nvPr/>
              </p:nvSpPr>
              <p:spPr bwMode="auto">
                <a:xfrm>
                  <a:off x="2931313" y="4803879"/>
                  <a:ext cx="2012130" cy="479993"/>
                </a:xfrm>
                <a:prstGeom prst="curvedDownArrow">
                  <a:avLst>
                    <a:gd name="adj1" fmla="val 25000"/>
                    <a:gd name="adj2" fmla="val 47405"/>
                    <a:gd name="adj3" fmla="val 25000"/>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a:endParaRPr>
                </a:p>
              </p:txBody>
            </p:sp>
            <p:sp>
              <p:nvSpPr>
                <p:cNvPr id="41" name="Curved Down Arrow 40"/>
                <p:cNvSpPr/>
                <p:nvPr/>
              </p:nvSpPr>
              <p:spPr bwMode="auto">
                <a:xfrm rot="7320000">
                  <a:off x="4232404" y="7039460"/>
                  <a:ext cx="2012130" cy="479993"/>
                </a:xfrm>
                <a:prstGeom prst="curved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a:endParaRPr>
                </a:p>
              </p:txBody>
            </p:sp>
            <p:sp>
              <p:nvSpPr>
                <p:cNvPr id="42" name="Curved Down Arrow 41"/>
                <p:cNvSpPr/>
                <p:nvPr/>
              </p:nvSpPr>
              <p:spPr bwMode="auto">
                <a:xfrm rot="14400000">
                  <a:off x="1552004" y="6899139"/>
                  <a:ext cx="2012130" cy="479993"/>
                </a:xfrm>
                <a:prstGeom prst="curvedDownArrow">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Times New Roman"/>
                  </a:endParaRPr>
                </a:p>
              </p:txBody>
            </p:sp>
          </p:grpSp>
        </p:grpSp>
        <p:sp>
          <p:nvSpPr>
            <p:cNvPr id="23" name="Rectangle 9"/>
            <p:cNvSpPr>
              <a:spLocks noChangeArrowheads="1"/>
            </p:cNvSpPr>
            <p:nvPr/>
          </p:nvSpPr>
          <p:spPr bwMode="auto">
            <a:xfrm>
              <a:off x="533400" y="1752600"/>
              <a:ext cx="2590800" cy="1219200"/>
            </a:xfrm>
            <a:prstGeom prst="rect">
              <a:avLst/>
            </a:prstGeom>
            <a:solidFill>
              <a:schemeClr val="accent1"/>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r>
                <a:rPr lang="en-US" sz="1600" dirty="0" smtClean="0">
                  <a:solidFill>
                    <a:schemeClr val="bg1"/>
                  </a:solidFill>
                  <a:latin typeface="Arial" pitchFamily="34" charset="0"/>
                  <a:cs typeface="Arial" pitchFamily="34" charset="0"/>
                </a:rPr>
                <a:t>  Aircraft Information:</a:t>
              </a:r>
            </a:p>
            <a:p>
              <a:r>
                <a:rPr lang="en-US" sz="1600" dirty="0" smtClean="0">
                  <a:solidFill>
                    <a:schemeClr val="bg1"/>
                  </a:solidFill>
                  <a:latin typeface="Arial" pitchFamily="34" charset="0"/>
                  <a:cs typeface="Arial" pitchFamily="34" charset="0"/>
                </a:rPr>
                <a:t>    - Flight Environment</a:t>
              </a:r>
            </a:p>
            <a:p>
              <a:r>
                <a:rPr lang="en-US" sz="1600" dirty="0" smtClean="0">
                  <a:solidFill>
                    <a:schemeClr val="bg1"/>
                  </a:solidFill>
                  <a:latin typeface="Arial" pitchFamily="34" charset="0"/>
                  <a:cs typeface="Arial" pitchFamily="34" charset="0"/>
                </a:rPr>
                <a:t>    - Platform Sensor Data</a:t>
              </a:r>
            </a:p>
            <a:p>
              <a:r>
                <a:rPr lang="en-US" sz="1600" dirty="0" smtClean="0">
                  <a:solidFill>
                    <a:schemeClr val="bg1"/>
                  </a:solidFill>
                  <a:latin typeface="Arial" pitchFamily="34" charset="0"/>
                  <a:cs typeface="Arial" pitchFamily="34" charset="0"/>
                </a:rPr>
                <a:t>    - Platform Fault Data</a:t>
              </a:r>
            </a:p>
          </p:txBody>
        </p:sp>
        <p:sp>
          <p:nvSpPr>
            <p:cNvPr id="24" name="Rectangle 9"/>
            <p:cNvSpPr>
              <a:spLocks noChangeArrowheads="1"/>
            </p:cNvSpPr>
            <p:nvPr/>
          </p:nvSpPr>
          <p:spPr bwMode="auto">
            <a:xfrm>
              <a:off x="533400" y="3048000"/>
              <a:ext cx="2590800" cy="1143000"/>
            </a:xfrm>
            <a:prstGeom prst="rect">
              <a:avLst/>
            </a:prstGeom>
            <a:solidFill>
              <a:schemeClr val="accent1"/>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r>
                <a:rPr lang="en-US" sz="1600" dirty="0" smtClean="0">
                  <a:solidFill>
                    <a:schemeClr val="bg1"/>
                  </a:solidFill>
                  <a:latin typeface="Arial" pitchFamily="34" charset="0"/>
                  <a:cs typeface="Arial" pitchFamily="34" charset="0"/>
                </a:rPr>
                <a:t>  Field Level Records:</a:t>
              </a:r>
            </a:p>
            <a:p>
              <a:r>
                <a:rPr lang="en-US" sz="1600" dirty="0" smtClean="0">
                  <a:solidFill>
                    <a:schemeClr val="bg1"/>
                  </a:solidFill>
                  <a:latin typeface="Arial" pitchFamily="34" charset="0"/>
                  <a:cs typeface="Arial" pitchFamily="34" charset="0"/>
                </a:rPr>
                <a:t>    - Operator Logbook</a:t>
              </a:r>
            </a:p>
            <a:p>
              <a:r>
                <a:rPr lang="en-US" sz="1600" dirty="0" smtClean="0">
                  <a:solidFill>
                    <a:schemeClr val="bg1"/>
                  </a:solidFill>
                  <a:latin typeface="Arial" pitchFamily="34" charset="0"/>
                  <a:cs typeface="Arial" pitchFamily="34" charset="0"/>
                </a:rPr>
                <a:t>    - Maintenance Logbook</a:t>
              </a:r>
            </a:p>
            <a:p>
              <a:r>
                <a:rPr lang="en-US" sz="1600" dirty="0" smtClean="0">
                  <a:solidFill>
                    <a:schemeClr val="bg1"/>
                  </a:solidFill>
                  <a:latin typeface="Arial" pitchFamily="34" charset="0"/>
                  <a:cs typeface="Arial" pitchFamily="34" charset="0"/>
                </a:rPr>
                <a:t>    - Supply Issue/Return</a:t>
              </a:r>
            </a:p>
          </p:txBody>
        </p:sp>
        <p:sp>
          <p:nvSpPr>
            <p:cNvPr id="25" name="Rectangle 9"/>
            <p:cNvSpPr>
              <a:spLocks noChangeArrowheads="1"/>
            </p:cNvSpPr>
            <p:nvPr/>
          </p:nvSpPr>
          <p:spPr bwMode="auto">
            <a:xfrm>
              <a:off x="533400" y="4267200"/>
              <a:ext cx="2590800" cy="1143000"/>
            </a:xfrm>
            <a:prstGeom prst="rect">
              <a:avLst/>
            </a:prstGeom>
            <a:solidFill>
              <a:schemeClr val="accent1"/>
            </a:solidFill>
            <a:ln w="1270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lIns="0" rIns="0" anchor="ctr"/>
            <a:lstStyle/>
            <a:p>
              <a:r>
                <a:rPr lang="en-US" sz="1600" dirty="0" smtClean="0">
                  <a:solidFill>
                    <a:schemeClr val="bg1"/>
                  </a:solidFill>
                  <a:latin typeface="Arial" pitchFamily="34" charset="0"/>
                  <a:cs typeface="Arial" pitchFamily="34" charset="0"/>
                </a:rPr>
                <a:t>  Depot Level Records:</a:t>
              </a:r>
            </a:p>
            <a:p>
              <a:r>
                <a:rPr lang="en-US" sz="1600" dirty="0" smtClean="0">
                  <a:solidFill>
                    <a:schemeClr val="bg1"/>
                  </a:solidFill>
                  <a:latin typeface="Arial" pitchFamily="34" charset="0"/>
                  <a:cs typeface="Arial" pitchFamily="34" charset="0"/>
                </a:rPr>
                <a:t>    - Depot Teardown Data</a:t>
              </a:r>
            </a:p>
            <a:p>
              <a:r>
                <a:rPr lang="en-US" sz="1600" dirty="0" smtClean="0">
                  <a:solidFill>
                    <a:schemeClr val="bg1"/>
                  </a:solidFill>
                  <a:latin typeface="Arial" pitchFamily="34" charset="0"/>
                  <a:cs typeface="Arial" pitchFamily="34" charset="0"/>
                </a:rPr>
                <a:t>    - Depot Repair Data</a:t>
              </a:r>
            </a:p>
          </p:txBody>
        </p:sp>
        <p:sp>
          <p:nvSpPr>
            <p:cNvPr id="27" name="Right Brace 26"/>
            <p:cNvSpPr/>
            <p:nvPr/>
          </p:nvSpPr>
          <p:spPr bwMode="auto">
            <a:xfrm>
              <a:off x="3352800" y="1752600"/>
              <a:ext cx="685800" cy="3657600"/>
            </a:xfrm>
            <a:prstGeom prst="rightBrace">
              <a:avLst/>
            </a:prstGeom>
            <a:noFill/>
            <a:ln w="254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820738"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imes" pitchFamily="18" charset="0"/>
              </a:endParaRPr>
            </a:p>
          </p:txBody>
        </p:sp>
      </p:grpSp>
      <p:sp>
        <p:nvSpPr>
          <p:cNvPr id="22" name="Rectangle 21"/>
          <p:cNvSpPr/>
          <p:nvPr/>
        </p:nvSpPr>
        <p:spPr bwMode="auto">
          <a:xfrm>
            <a:off x="3886200" y="1828800"/>
            <a:ext cx="5029200" cy="5334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820738"/>
            <a:r>
              <a:rPr lang="en-US" sz="2200" b="1" dirty="0" smtClean="0">
                <a:solidFill>
                  <a:schemeClr val="bg1"/>
                </a:solidFill>
                <a:effectLst>
                  <a:outerShdw blurRad="38100" dist="38100" dir="2700000" algn="tl">
                    <a:srgbClr val="000000">
                      <a:alpha val="43137"/>
                    </a:srgbClr>
                  </a:outerShdw>
                </a:effectLst>
                <a:latin typeface="Times" pitchFamily="18" charset="0"/>
              </a:rPr>
              <a:t>Database is Key to Using Acquired Data </a:t>
            </a:r>
          </a:p>
          <a:p>
            <a:pPr marL="0" marR="0" indent="0" algn="l" defTabSz="820738"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Times" pitchFamily="18" charset="0"/>
            </a:endParaRPr>
          </a:p>
        </p:txBody>
      </p:sp>
      <p:sp>
        <p:nvSpPr>
          <p:cNvPr id="6" name="Footer Placeholder 5"/>
          <p:cNvSpPr>
            <a:spLocks noGrp="1"/>
          </p:cNvSpPr>
          <p:nvPr>
            <p:ph type="ftr" sz="quarter" idx="11"/>
          </p:nvPr>
        </p:nvSpPr>
        <p:spPr/>
        <p:txBody>
          <a:body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7" name="Slide Number Placeholder 6"/>
          <p:cNvSpPr>
            <a:spLocks noGrp="1"/>
          </p:cNvSpPr>
          <p:nvPr>
            <p:ph type="sldNum" sz="quarter" idx="10"/>
          </p:nvPr>
        </p:nvSpPr>
        <p:spPr/>
        <p:txBody>
          <a:bodyPr/>
          <a:lstStyle/>
          <a:p>
            <a:fld id="{E7727B62-4C31-4051-9704-C022509A7C5C}"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93776"/>
            <a:ext cx="8229600" cy="418576"/>
          </a:xfrm>
        </p:spPr>
        <p:txBody>
          <a:bodyPr/>
          <a:lstStyle/>
          <a:p>
            <a:r>
              <a:rPr lang="en-US" dirty="0" smtClean="0"/>
              <a:t>Using Acquired Data</a:t>
            </a:r>
            <a:endParaRPr lang="en-US" dirty="0"/>
          </a:p>
        </p:txBody>
      </p:sp>
      <p:sp>
        <p:nvSpPr>
          <p:cNvPr id="3" name="Text Placeholder 2"/>
          <p:cNvSpPr>
            <a:spLocks noGrp="1"/>
          </p:cNvSpPr>
          <p:nvPr>
            <p:ph type="body" sz="quarter" idx="12"/>
          </p:nvPr>
        </p:nvSpPr>
        <p:spPr/>
        <p:txBody>
          <a:bodyPr>
            <a:normAutofit lnSpcReduction="10000"/>
          </a:bodyPr>
          <a:lstStyle/>
          <a:p>
            <a:r>
              <a:rPr lang="en-US" dirty="0" smtClean="0"/>
              <a:t>Each data source provides clues to an overall puzzle.</a:t>
            </a:r>
          </a:p>
          <a:p>
            <a:r>
              <a:rPr lang="en-US" dirty="0" smtClean="0"/>
              <a:t>A couple of examples:</a:t>
            </a:r>
          </a:p>
          <a:p>
            <a:pPr lvl="1"/>
            <a:r>
              <a:rPr lang="en-US" dirty="0" smtClean="0"/>
              <a:t>No Fault Found Study:</a:t>
            </a:r>
          </a:p>
          <a:p>
            <a:pPr lvl="2"/>
            <a:r>
              <a:rPr lang="en-US" dirty="0" smtClean="0"/>
              <a:t>Auxiliary Power Control Unit</a:t>
            </a:r>
          </a:p>
          <a:p>
            <a:pPr lvl="3"/>
            <a:r>
              <a:rPr lang="en-US" dirty="0" smtClean="0"/>
              <a:t>Used supplier findings, ULLS-A, MDR, and IETM Audit Log data sources.</a:t>
            </a:r>
          </a:p>
          <a:p>
            <a:pPr lvl="1"/>
            <a:r>
              <a:rPr lang="en-US" dirty="0" smtClean="0"/>
              <a:t>Internal Hardware Fail Fault Code Investigation:</a:t>
            </a:r>
          </a:p>
          <a:p>
            <a:pPr lvl="2"/>
            <a:r>
              <a:rPr lang="en-US" dirty="0" smtClean="0"/>
              <a:t>Aircraft Processor</a:t>
            </a:r>
          </a:p>
          <a:p>
            <a:pPr lvl="3"/>
            <a:r>
              <a:rPr lang="en-US" dirty="0" smtClean="0"/>
              <a:t>Used component hardware engineering documentation, aircraft software engineering documentation, ULLS-A and MDR data sources.</a:t>
            </a:r>
          </a:p>
          <a:p>
            <a:r>
              <a:rPr lang="en-US" dirty="0" smtClean="0"/>
              <a:t>Piecing together information from different data sources was key to identifying the root cause.</a:t>
            </a:r>
          </a:p>
          <a:p>
            <a:r>
              <a:rPr lang="en-US" dirty="0" smtClean="0"/>
              <a:t>Using electronic data from multiple data sources is advancing our capability to improve rotorcraft sustainment and support.  </a:t>
            </a:r>
          </a:p>
          <a:p>
            <a:endParaRPr lang="en-US" dirty="0"/>
          </a:p>
        </p:txBody>
      </p:sp>
      <p:sp>
        <p:nvSpPr>
          <p:cNvPr id="4" name="Footer Placeholder 3"/>
          <p:cNvSpPr>
            <a:spLocks noGrp="1"/>
          </p:cNvSpPr>
          <p:nvPr>
            <p:ph type="ftr" sz="quarter" idx="11"/>
          </p:nvPr>
        </p:nvSpPr>
        <p:spPr/>
        <p:txBody>
          <a:body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5" name="Slide Number Placeholder 4"/>
          <p:cNvSpPr>
            <a:spLocks noGrp="1"/>
          </p:cNvSpPr>
          <p:nvPr>
            <p:ph type="sldNum" sz="quarter" idx="10"/>
          </p:nvPr>
        </p:nvSpPr>
        <p:spPr/>
        <p:txBody>
          <a:bodyPr/>
          <a:lstStyle/>
          <a:p>
            <a:fld id="{E7727B62-4C31-4051-9704-C022509A7C5C}"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93776"/>
            <a:ext cx="8229600" cy="418576"/>
          </a:xfrm>
        </p:spPr>
        <p:txBody>
          <a:bodyPr/>
          <a:lstStyle/>
          <a:p>
            <a:r>
              <a:rPr lang="en-US" dirty="0" smtClean="0"/>
              <a:t>Data – Where We Are Going</a:t>
            </a:r>
            <a:endParaRPr lang="en-US" dirty="0"/>
          </a:p>
        </p:txBody>
      </p:sp>
      <p:sp>
        <p:nvSpPr>
          <p:cNvPr id="3" name="Text Placeholder 2"/>
          <p:cNvSpPr>
            <a:spLocks noGrp="1"/>
          </p:cNvSpPr>
          <p:nvPr>
            <p:ph type="body" sz="quarter" idx="12"/>
          </p:nvPr>
        </p:nvSpPr>
        <p:spPr>
          <a:xfrm>
            <a:off x="457200" y="1676400"/>
            <a:ext cx="8305800" cy="4495800"/>
          </a:xfrm>
        </p:spPr>
        <p:txBody>
          <a:bodyPr>
            <a:normAutofit/>
          </a:bodyPr>
          <a:lstStyle/>
          <a:p>
            <a:r>
              <a:rPr lang="en-US" dirty="0" smtClean="0"/>
              <a:t>As the amount of data available expands, we are identifying new uses for the data and expanding the types of analyses we perform.</a:t>
            </a:r>
          </a:p>
          <a:p>
            <a:r>
              <a:rPr lang="en-US" dirty="0" smtClean="0"/>
              <a:t>We have transitioned into a Discovery mode.</a:t>
            </a:r>
          </a:p>
          <a:p>
            <a:pPr lvl="1"/>
            <a:r>
              <a:rPr lang="en-US" dirty="0" smtClean="0"/>
              <a:t>As data acquisition expands we will continue to find more uses for data.</a:t>
            </a:r>
          </a:p>
          <a:p>
            <a:pPr lvl="1"/>
            <a:r>
              <a:rPr lang="en-US" sz="1900" dirty="0" smtClean="0"/>
              <a:t>These discoveries will result in refinements of future data requirements.</a:t>
            </a:r>
          </a:p>
          <a:p>
            <a:pPr lvl="1"/>
            <a:r>
              <a:rPr lang="en-US" dirty="0" smtClean="0"/>
              <a:t>Expect discovery to continue as we analyze available data.</a:t>
            </a:r>
            <a:endParaRPr lang="en-US" b="1" dirty="0" smtClean="0">
              <a:ea typeface="+mn-ea"/>
              <a:cs typeface="+mn-cs"/>
            </a:endParaRPr>
          </a:p>
          <a:p>
            <a:r>
              <a:rPr lang="en-US" dirty="0" smtClean="0"/>
              <a:t>The are tremendous benefits and opportunities with continued momentum in data acquisition.</a:t>
            </a:r>
          </a:p>
          <a:p>
            <a:endParaRPr lang="en-US" dirty="0" smtClean="0"/>
          </a:p>
        </p:txBody>
      </p:sp>
      <p:sp>
        <p:nvSpPr>
          <p:cNvPr id="4" name="Footer Placeholder 3"/>
          <p:cNvSpPr>
            <a:spLocks noGrp="1"/>
          </p:cNvSpPr>
          <p:nvPr>
            <p:ph type="ftr" sz="quarter" idx="11"/>
          </p:nvPr>
        </p:nvSpPr>
        <p:spPr/>
        <p:txBody>
          <a:bodyPr/>
          <a:lstStyle/>
          <a:p>
            <a:r>
              <a:rPr lang="en-US" dirty="0" smtClean="0"/>
              <a:t>Approved for public release. Reproduction of materials may be subject to copyright laws. Non-Technical / Administrative Data Only. Not subject to EAR or ITAR Export Regulations.</a:t>
            </a:r>
            <a:endParaRPr lang="en-US" dirty="0"/>
          </a:p>
        </p:txBody>
      </p:sp>
      <p:sp>
        <p:nvSpPr>
          <p:cNvPr id="5" name="Slide Number Placeholder 4"/>
          <p:cNvSpPr>
            <a:spLocks noGrp="1"/>
          </p:cNvSpPr>
          <p:nvPr>
            <p:ph type="sldNum" sz="quarter" idx="10"/>
          </p:nvPr>
        </p:nvSpPr>
        <p:spPr/>
        <p:txBody>
          <a:bodyPr/>
          <a:lstStyle/>
          <a:p>
            <a:fld id="{E7727B62-4C31-4051-9704-C022509A7C5C}"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WExternal">
  <a:themeElements>
    <a:clrScheme name="Boeing Color Palette">
      <a:dk1>
        <a:srgbClr val="000000"/>
      </a:dk1>
      <a:lt1>
        <a:srgbClr val="FFFFFF"/>
      </a:lt1>
      <a:dk2>
        <a:srgbClr val="0039A6"/>
      </a:dk2>
      <a:lt2>
        <a:srgbClr val="A5ACB0"/>
      </a:lt2>
      <a:accent1>
        <a:srgbClr val="0039A6"/>
      </a:accent1>
      <a:accent2>
        <a:srgbClr val="E70033"/>
      </a:accent2>
      <a:accent3>
        <a:srgbClr val="0096DB"/>
      </a:accent3>
      <a:accent4>
        <a:srgbClr val="77B800"/>
      </a:accent4>
      <a:accent5>
        <a:srgbClr val="580F8B"/>
      </a:accent5>
      <a:accent6>
        <a:srgbClr val="FFA200"/>
      </a:accent6>
      <a:hlink>
        <a:srgbClr val="0039A6"/>
      </a:hlink>
      <a:folHlink>
        <a:srgbClr val="A5ACB0"/>
      </a:folHlink>
    </a:clrScheme>
    <a:fontScheme name="Whiteback_Bluesignat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820738"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820738"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oeing Color Palette">
        <a:dk1>
          <a:srgbClr val="000000"/>
        </a:dk1>
        <a:lt1>
          <a:srgbClr val="FFFFFF"/>
        </a:lt1>
        <a:dk2>
          <a:srgbClr val="0039A6"/>
        </a:dk2>
        <a:lt2>
          <a:srgbClr val="A5ACB0"/>
        </a:lt2>
        <a:accent1>
          <a:srgbClr val="0039A6"/>
        </a:accent1>
        <a:accent2>
          <a:srgbClr val="E70033"/>
        </a:accent2>
        <a:accent3>
          <a:srgbClr val="0096DB"/>
        </a:accent3>
        <a:accent4>
          <a:srgbClr val="77B800"/>
        </a:accent4>
        <a:accent5>
          <a:srgbClr val="580F8B"/>
        </a:accent5>
        <a:accent6>
          <a:srgbClr val="FFA200"/>
        </a:accent6>
        <a:hlink>
          <a:srgbClr val="0039A6"/>
        </a:hlink>
        <a:folHlink>
          <a:srgbClr val="A5ACB0"/>
        </a:folHlink>
      </a:clrScheme>
      <a:clrMap bg1="lt1" tx1="dk1" bg2="lt2" tx2="dk2" accent1="accent1" accent2="accent2" accent3="accent3" accent4="accent4" accent5="accent5" accent6="accent6" hlink="hlink" folHlink="folHlink"/>
    </a:extraClrScheme>
  </a:extraClrSchemeLst>
  <a:custClrLst>
    <a:custClr name="PANTONE 7546">
      <a:srgbClr val="394A59"/>
    </a:custClr>
    <a:custClr name="PANTONE 431">
      <a:srgbClr val="5F6A72"/>
    </a:custClr>
    <a:custClr name="PANTONE 429">
      <a:srgbClr val="A5ACB0"/>
    </a:custClr>
    <a:custClr name="PANTONE CG1">
      <a:srgbClr val="E2E1DD"/>
    </a:custClr>
    <a:custClr name="PANTONE 7421">
      <a:srgbClr val="61162D"/>
    </a:custClr>
    <a:custClr name="PANTONE 221">
      <a:srgbClr val="96004B"/>
    </a:custClr>
    <a:custClr name="PANTONE 4975">
      <a:srgbClr val="462324"/>
    </a:custClr>
    <a:custClr name="PANTONE 201">
      <a:srgbClr val="9E1B32"/>
    </a:custClr>
    <a:custClr name="PANTONE 185">
      <a:srgbClr val="E70033"/>
    </a:custClr>
    <a:custClr name="PANTONE 1665">
      <a:srgbClr val="E24912"/>
    </a:custClr>
    <a:custClr name="PANTONE 137">
      <a:srgbClr val="FFA200"/>
    </a:custClr>
    <a:custClr name="PANTONE 1215">
      <a:srgbClr val="FBDE81"/>
    </a:custClr>
    <a:custClr name="PANTONE 7499">
      <a:srgbClr val="EEE8C5"/>
    </a:custClr>
    <a:custClr name="PANTONE 553">
      <a:srgbClr val="214232"/>
    </a:custClr>
    <a:custClr name="PANTONE 376">
      <a:srgbClr val="77B800"/>
    </a:custClr>
    <a:custClr name="PANTONE 373">
      <a:srgbClr val="CFEA8B"/>
    </a:custClr>
    <a:custClr name="PANTONE 328">
      <a:srgbClr val="007165"/>
    </a:custClr>
    <a:custClr name="PANTONE 309">
      <a:srgbClr val="003D4D"/>
    </a:custClr>
    <a:custClr name="PANTONE 3135">
      <a:srgbClr val="0091B5"/>
    </a:custClr>
    <a:custClr name="PANTONE 9041">
      <a:srgbClr val="E2EBE4"/>
    </a:custClr>
    <a:custClr name="PANTONE 289">
      <a:srgbClr val="002144"/>
    </a:custClr>
    <a:custClr name="PANTONE 2925">
      <a:srgbClr val="0096DB"/>
    </a:custClr>
    <a:custClr name="PANTONE 283">
      <a:srgbClr val="97C5EB"/>
    </a:custClr>
    <a:custClr name="PANTONE 2597">
      <a:srgbClr val="580F8B"/>
    </a:custClr>
  </a:custClrLst>
</a:theme>
</file>

<file path=ppt/theme/theme2.xml><?xml version="1.0" encoding="utf-8"?>
<a:theme xmlns:a="http://schemas.openxmlformats.org/drawingml/2006/main" name="PWExternalClos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PWExternalTemplate2007-Modified w-Vertical Lift</Template>
  <TotalTime>2945</TotalTime>
  <Words>3211</Words>
  <Application>Microsoft Office PowerPoint</Application>
  <PresentationFormat>On-screen Show (4:3)</PresentationFormat>
  <Paragraphs>269</Paragraphs>
  <Slides>21</Slides>
  <Notes>1</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PWExternal</vt:lpstr>
      <vt:lpstr>PWExternalClosing</vt:lpstr>
      <vt:lpstr>Data - Advancing Capabilities to Improve Rotorcraft Sustainment and Support   </vt:lpstr>
      <vt:lpstr>Introduction</vt:lpstr>
      <vt:lpstr>Data Availability</vt:lpstr>
      <vt:lpstr>Data – Where We Have Been</vt:lpstr>
      <vt:lpstr>Data – Where We Have Been</vt:lpstr>
      <vt:lpstr>Data – Where We Are</vt:lpstr>
      <vt:lpstr>The Acquisition of Data</vt:lpstr>
      <vt:lpstr>Using Acquired Data</vt:lpstr>
      <vt:lpstr>Data – Where We Are Going</vt:lpstr>
      <vt:lpstr>Data is the Gateway to Future Initiatives</vt:lpstr>
      <vt:lpstr>Examples of How Data Supports Future Initiatives</vt:lpstr>
      <vt:lpstr>Data in the Future</vt:lpstr>
      <vt:lpstr>Data in the Future – The Challenge</vt:lpstr>
      <vt:lpstr>Achieving Improvement</vt:lpstr>
      <vt:lpstr>Data Pipeline – On Aircraft</vt:lpstr>
      <vt:lpstr>Data Pipeline – Off Aircraft</vt:lpstr>
      <vt:lpstr>Data Pipeline - Warehouse</vt:lpstr>
      <vt:lpstr>Data Analytics</vt:lpstr>
      <vt:lpstr>RAM Engineer Skills</vt:lpstr>
      <vt:lpstr>Summary/Conclusions</vt:lpstr>
      <vt:lpstr>Slide 21</vt:lpstr>
    </vt:vector>
  </TitlesOfParts>
  <Company>The Boeing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b323696</dc:creator>
  <cp:lastModifiedBy>steve slaughter</cp:lastModifiedBy>
  <cp:revision>303</cp:revision>
  <dcterms:created xsi:type="dcterms:W3CDTF">2014-08-18T17:29:51Z</dcterms:created>
  <dcterms:modified xsi:type="dcterms:W3CDTF">2014-11-04T13:50:43Z</dcterms:modified>
</cp:coreProperties>
</file>