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2"/>
  </p:notesMasterIdLst>
  <p:handoutMasterIdLst>
    <p:handoutMasterId r:id="rId53"/>
  </p:handoutMasterIdLst>
  <p:sldIdLst>
    <p:sldId id="256" r:id="rId2"/>
    <p:sldId id="260" r:id="rId3"/>
    <p:sldId id="261" r:id="rId4"/>
    <p:sldId id="262" r:id="rId5"/>
    <p:sldId id="273" r:id="rId6"/>
    <p:sldId id="274" r:id="rId7"/>
    <p:sldId id="275" r:id="rId8"/>
    <p:sldId id="266" r:id="rId9"/>
    <p:sldId id="267" r:id="rId10"/>
    <p:sldId id="269" r:id="rId11"/>
    <p:sldId id="276" r:id="rId12"/>
    <p:sldId id="270" r:id="rId13"/>
    <p:sldId id="271" r:id="rId14"/>
    <p:sldId id="341" r:id="rId15"/>
    <p:sldId id="272" r:id="rId16"/>
    <p:sldId id="277" r:id="rId17"/>
    <p:sldId id="309" r:id="rId18"/>
    <p:sldId id="279" r:id="rId19"/>
    <p:sldId id="280" r:id="rId20"/>
    <p:sldId id="281" r:id="rId21"/>
    <p:sldId id="314" r:id="rId22"/>
    <p:sldId id="317" r:id="rId23"/>
    <p:sldId id="316" r:id="rId24"/>
    <p:sldId id="315" r:id="rId25"/>
    <p:sldId id="318" r:id="rId26"/>
    <p:sldId id="319" r:id="rId27"/>
    <p:sldId id="320" r:id="rId28"/>
    <p:sldId id="321" r:id="rId29"/>
    <p:sldId id="322" r:id="rId30"/>
    <p:sldId id="323" r:id="rId31"/>
    <p:sldId id="324" r:id="rId32"/>
    <p:sldId id="325" r:id="rId33"/>
    <p:sldId id="326" r:id="rId34"/>
    <p:sldId id="327" r:id="rId35"/>
    <p:sldId id="328" r:id="rId36"/>
    <p:sldId id="329" r:id="rId37"/>
    <p:sldId id="330" r:id="rId38"/>
    <p:sldId id="331" r:id="rId39"/>
    <p:sldId id="332" r:id="rId40"/>
    <p:sldId id="333" r:id="rId41"/>
    <p:sldId id="334" r:id="rId42"/>
    <p:sldId id="335" r:id="rId43"/>
    <p:sldId id="336" r:id="rId44"/>
    <p:sldId id="337" r:id="rId45"/>
    <p:sldId id="338" r:id="rId46"/>
    <p:sldId id="339" r:id="rId47"/>
    <p:sldId id="340" r:id="rId48"/>
    <p:sldId id="278" r:id="rId49"/>
    <p:sldId id="311" r:id="rId50"/>
    <p:sldId id="312" r:id="rId51"/>
  </p:sldIdLst>
  <p:sldSz cx="9144000" cy="6858000" type="screen4x3"/>
  <p:notesSz cx="666273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37" autoAdjust="0"/>
  </p:normalViewPr>
  <p:slideViewPr>
    <p:cSldViewPr>
      <p:cViewPr varScale="1">
        <p:scale>
          <a:sx n="96" d="100"/>
          <a:sy n="96" d="100"/>
        </p:scale>
        <p:origin x="-418" y="-91"/>
      </p:cViewPr>
      <p:guideLst>
        <p:guide orient="horz" pos="2160"/>
        <p:guide pos="2880"/>
      </p:guideLst>
    </p:cSldViewPr>
  </p:slideViewPr>
  <p:outlineViewPr>
    <p:cViewPr>
      <p:scale>
        <a:sx n="33" d="100"/>
        <a:sy n="33" d="100"/>
      </p:scale>
      <p:origin x="53" y="24888"/>
    </p:cViewPr>
  </p:outlineViewPr>
  <p:notesTextViewPr>
    <p:cViewPr>
      <p:scale>
        <a:sx n="1" d="1"/>
        <a:sy n="1" d="1"/>
      </p:scale>
      <p:origin x="0" y="0"/>
    </p:cViewPr>
  </p:notesTextViewPr>
  <p:sorterViewPr>
    <p:cViewPr>
      <p:scale>
        <a:sx n="100" d="100"/>
        <a:sy n="100" d="100"/>
      </p:scale>
      <p:origin x="0" y="1195"/>
    </p:cViewPr>
  </p:sorterViewPr>
  <p:notesViewPr>
    <p:cSldViewPr>
      <p:cViewPr varScale="1">
        <p:scale>
          <a:sx n="47" d="100"/>
          <a:sy n="47" d="100"/>
        </p:scale>
        <p:origin x="-3030" y="-96"/>
      </p:cViewPr>
      <p:guideLst>
        <p:guide orient="horz" pos="3127"/>
        <p:guide pos="209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1740327" y="9406800"/>
            <a:ext cx="2887186" cy="169277"/>
          </a:xfrm>
          <a:prstGeom prst="rect">
            <a:avLst/>
          </a:prstGeom>
        </p:spPr>
        <p:txBody>
          <a:bodyPr vert="horz" lIns="91440" tIns="45720" rIns="0" bIns="45720" rtlCol="0" anchor="b">
            <a:noAutofit/>
          </a:bodyPr>
          <a:lstStyle>
            <a:lvl1pPr algn="l">
              <a:defRPr sz="1200"/>
            </a:lvl1pPr>
          </a:lstStyle>
          <a:p>
            <a:endParaRPr lang="en-GB" sz="500" dirty="0"/>
          </a:p>
        </p:txBody>
      </p:sp>
      <p:sp>
        <p:nvSpPr>
          <p:cNvPr id="5" name="Slide Number Placeholder 4"/>
          <p:cNvSpPr>
            <a:spLocks noGrp="1"/>
          </p:cNvSpPr>
          <p:nvPr>
            <p:ph type="sldNum" sz="quarter" idx="3"/>
          </p:nvPr>
        </p:nvSpPr>
        <p:spPr>
          <a:xfrm>
            <a:off x="3775552" y="0"/>
            <a:ext cx="2887186" cy="496332"/>
          </a:xfrm>
          <a:prstGeom prst="rect">
            <a:avLst/>
          </a:prstGeom>
        </p:spPr>
        <p:txBody>
          <a:bodyPr vert="horz" lIns="91440" tIns="45720" rIns="91440" bIns="45720" rtlCol="0" anchor="b"/>
          <a:lstStyle>
            <a:lvl1pPr algn="r">
              <a:defRPr sz="1200"/>
            </a:lvl1pPr>
          </a:lstStyle>
          <a:p>
            <a:fld id="{1CC7E363-74C2-4112-B4C2-60D0052ED56E}" type="slidenum">
              <a:rPr lang="en-GB" sz="1000" smtClean="0"/>
              <a:t>‹#›</a:t>
            </a:fld>
            <a:endParaRPr lang="en-GB" sz="1000"/>
          </a:p>
        </p:txBody>
      </p:sp>
      <p:sp>
        <p:nvSpPr>
          <p:cNvPr id="8" name="Text Box 20"/>
          <p:cNvSpPr txBox="1">
            <a:spLocks noChangeArrowheads="1"/>
          </p:cNvSpPr>
          <p:nvPr/>
        </p:nvSpPr>
        <p:spPr bwMode="auto">
          <a:xfrm>
            <a:off x="385200" y="9406799"/>
            <a:ext cx="498163" cy="1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500" b="0" i="0" u="none" strike="noStrike" cap="none" normalizeH="0" baseline="0" dirty="0" smtClean="0">
                <a:ln>
                  <a:noFill/>
                </a:ln>
                <a:solidFill>
                  <a:schemeClr val="tx1"/>
                </a:solidFill>
                <a:effectLst/>
                <a:latin typeface="Arial" pitchFamily="34" charset="0"/>
                <a:ea typeface="Arial Unicode MS" charset="-128"/>
              </a:rPr>
              <a:t>© SKF Group</a:t>
            </a:r>
            <a:endParaRPr kumimoji="0" lang="en-US" sz="1800" b="0" i="0" u="none" strike="noStrike" cap="none" normalizeH="0" baseline="0" dirty="0" smtClean="0">
              <a:ln>
                <a:noFill/>
              </a:ln>
              <a:solidFill>
                <a:schemeClr val="tx1"/>
              </a:solidFill>
              <a:effectLst/>
              <a:latin typeface="Arial" pitchFamily="34" charset="0"/>
            </a:endParaRPr>
          </a:p>
        </p:txBody>
      </p:sp>
      <p:sp>
        <p:nvSpPr>
          <p:cNvPr id="9" name="Date Placeholder 3"/>
          <p:cNvSpPr>
            <a:spLocks noGrp="1"/>
          </p:cNvSpPr>
          <p:nvPr>
            <p:ph type="dt" sz="half" idx="1"/>
          </p:nvPr>
        </p:nvSpPr>
        <p:spPr>
          <a:xfrm>
            <a:off x="919453" y="9406800"/>
            <a:ext cx="791736" cy="169277"/>
          </a:xfrm>
          <a:prstGeom prst="rect">
            <a:avLst/>
          </a:prstGeom>
        </p:spPr>
        <p:txBody>
          <a:bodyPr vert="horz" wrap="square" lIns="91440" tIns="45720" rIns="91440" bIns="45720" rtlCol="0" anchor="ctr">
            <a:spAutoFit/>
          </a:bodyPr>
          <a:lstStyle>
            <a:lvl1pPr algn="l">
              <a:defRPr sz="500">
                <a:solidFill>
                  <a:schemeClr val="tx1"/>
                </a:solidFill>
              </a:defRPr>
            </a:lvl1pPr>
          </a:lstStyle>
          <a:p>
            <a:fld id="{A9BD2C62-6A9F-4F5E-AB93-2532C6DDAAC0}" type="datetime3">
              <a:rPr lang="en-GB" smtClean="0"/>
              <a:t>29 October, 2014</a:t>
            </a:fld>
            <a:endParaRPr lang="en-GB" dirty="0"/>
          </a:p>
        </p:txBody>
      </p:sp>
    </p:spTree>
    <p:extLst>
      <p:ext uri="{BB962C8B-B14F-4D97-AF65-F5344CB8AC3E}">
        <p14:creationId xmlns:p14="http://schemas.microsoft.com/office/powerpoint/2010/main" val="3802424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850900"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274" y="4715153"/>
            <a:ext cx="5330190" cy="4466987"/>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Footer Placeholder 3"/>
          <p:cNvSpPr>
            <a:spLocks noGrp="1"/>
          </p:cNvSpPr>
          <p:nvPr>
            <p:ph type="ftr" sz="quarter" idx="4"/>
          </p:nvPr>
        </p:nvSpPr>
        <p:spPr>
          <a:xfrm>
            <a:off x="1740327" y="9406800"/>
            <a:ext cx="2887186" cy="169277"/>
          </a:xfrm>
          <a:prstGeom prst="rect">
            <a:avLst/>
          </a:prstGeom>
        </p:spPr>
        <p:txBody>
          <a:bodyPr vert="horz" lIns="91440" tIns="45720" rIns="0" bIns="45720" rtlCol="0" anchor="b">
            <a:noAutofit/>
          </a:bodyPr>
          <a:lstStyle>
            <a:lvl1pPr algn="l">
              <a:defRPr sz="1200"/>
            </a:lvl1pPr>
          </a:lstStyle>
          <a:p>
            <a:endParaRPr lang="en-GB" sz="500" dirty="0"/>
          </a:p>
        </p:txBody>
      </p:sp>
      <p:sp>
        <p:nvSpPr>
          <p:cNvPr id="9" name="Slide Number Placeholder 4"/>
          <p:cNvSpPr>
            <a:spLocks noGrp="1"/>
          </p:cNvSpPr>
          <p:nvPr>
            <p:ph type="sldNum" sz="quarter" idx="5"/>
          </p:nvPr>
        </p:nvSpPr>
        <p:spPr>
          <a:xfrm>
            <a:off x="3775552" y="0"/>
            <a:ext cx="2887186" cy="496332"/>
          </a:xfrm>
          <a:prstGeom prst="rect">
            <a:avLst/>
          </a:prstGeom>
        </p:spPr>
        <p:txBody>
          <a:bodyPr vert="horz" lIns="91440" tIns="45720" rIns="91440" bIns="45720" rtlCol="0" anchor="b"/>
          <a:lstStyle>
            <a:lvl1pPr algn="r">
              <a:defRPr sz="1200"/>
            </a:lvl1pPr>
          </a:lstStyle>
          <a:p>
            <a:fld id="{1CC7E363-74C2-4112-B4C2-60D0052ED56E}" type="slidenum">
              <a:rPr lang="en-GB" sz="1000" smtClean="0"/>
              <a:t>‹#›</a:t>
            </a:fld>
            <a:endParaRPr lang="en-GB" sz="1000"/>
          </a:p>
        </p:txBody>
      </p:sp>
      <p:sp>
        <p:nvSpPr>
          <p:cNvPr id="10" name="Text Box 20"/>
          <p:cNvSpPr txBox="1">
            <a:spLocks noChangeArrowheads="1"/>
          </p:cNvSpPr>
          <p:nvPr/>
        </p:nvSpPr>
        <p:spPr bwMode="auto">
          <a:xfrm>
            <a:off x="385200" y="9406799"/>
            <a:ext cx="498163" cy="1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500" b="0" i="0" u="none" strike="noStrike" cap="none" normalizeH="0" baseline="0" dirty="0" smtClean="0">
                <a:ln>
                  <a:noFill/>
                </a:ln>
                <a:solidFill>
                  <a:schemeClr val="tx1"/>
                </a:solidFill>
                <a:effectLst/>
                <a:latin typeface="Arial" pitchFamily="34" charset="0"/>
                <a:ea typeface="Arial Unicode MS" charset="-128"/>
              </a:rPr>
              <a:t>© SKF Group</a:t>
            </a:r>
            <a:endParaRPr kumimoji="0" lang="en-US" sz="1800" b="0" i="0" u="none" strike="noStrike" cap="none" normalizeH="0" baseline="0" dirty="0" smtClean="0">
              <a:ln>
                <a:noFill/>
              </a:ln>
              <a:solidFill>
                <a:schemeClr val="tx1"/>
              </a:solidFill>
              <a:effectLst/>
              <a:latin typeface="Arial" pitchFamily="34" charset="0"/>
            </a:endParaRPr>
          </a:p>
        </p:txBody>
      </p:sp>
      <p:sp>
        <p:nvSpPr>
          <p:cNvPr id="11" name="Date Placeholder 3"/>
          <p:cNvSpPr>
            <a:spLocks noGrp="1"/>
          </p:cNvSpPr>
          <p:nvPr>
            <p:ph type="dt" sz="half" idx="1"/>
          </p:nvPr>
        </p:nvSpPr>
        <p:spPr>
          <a:xfrm>
            <a:off x="919453" y="9406800"/>
            <a:ext cx="791736" cy="169277"/>
          </a:xfrm>
          <a:prstGeom prst="rect">
            <a:avLst/>
          </a:prstGeom>
        </p:spPr>
        <p:txBody>
          <a:bodyPr vert="horz" wrap="square" lIns="91440" tIns="45720" rIns="91440" bIns="45720" rtlCol="0" anchor="ctr">
            <a:spAutoFit/>
          </a:bodyPr>
          <a:lstStyle>
            <a:lvl1pPr algn="l">
              <a:defRPr sz="500">
                <a:solidFill>
                  <a:schemeClr val="tx1"/>
                </a:solidFill>
              </a:defRPr>
            </a:lvl1pPr>
          </a:lstStyle>
          <a:p>
            <a:fld id="{A9BD2C62-6A9F-4F5E-AB93-2532C6DDAAC0}" type="datetime3">
              <a:rPr lang="en-GB" smtClean="0"/>
              <a:t>29 October, 2014</a:t>
            </a:fld>
            <a:endParaRPr lang="en-GB" dirty="0"/>
          </a:p>
        </p:txBody>
      </p:sp>
    </p:spTree>
    <p:extLst>
      <p:ext uri="{BB962C8B-B14F-4D97-AF65-F5344CB8AC3E}">
        <p14:creationId xmlns:p14="http://schemas.microsoft.com/office/powerpoint/2010/main" val="4080465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358775" indent="0" algn="l" defTabSz="914400" rtl="0" eaLnBrk="1" latinLnBrk="0" hangingPunct="1">
      <a:defRPr sz="1200" kern="1200">
        <a:solidFill>
          <a:schemeClr val="tx1"/>
        </a:solidFill>
        <a:latin typeface="+mn-lt"/>
        <a:ea typeface="+mn-ea"/>
        <a:cs typeface="+mn-cs"/>
      </a:defRPr>
    </a:lvl2pPr>
    <a:lvl3pPr marL="719138" indent="0" algn="l" defTabSz="914400" rtl="0" eaLnBrk="1" latinLnBrk="0" hangingPunct="1">
      <a:defRPr sz="1200" kern="1200">
        <a:solidFill>
          <a:schemeClr val="tx1"/>
        </a:solidFill>
        <a:latin typeface="+mn-lt"/>
        <a:ea typeface="+mn-ea"/>
        <a:cs typeface="+mn-cs"/>
      </a:defRPr>
    </a:lvl3pPr>
    <a:lvl4pPr marL="1074738" indent="0" algn="l" defTabSz="914400" rtl="0" eaLnBrk="1" latinLnBrk="0" hangingPunct="1">
      <a:tabLst/>
      <a:defRPr sz="1200" kern="1200">
        <a:solidFill>
          <a:schemeClr val="tx1"/>
        </a:solidFill>
        <a:latin typeface="+mn-lt"/>
        <a:ea typeface="+mn-ea"/>
        <a:cs typeface="+mn-cs"/>
      </a:defRPr>
    </a:lvl4pPr>
    <a:lvl5pPr marL="1433513" indent="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8"/>
          <p:cNvSpPr>
            <a:spLocks noGrp="1" noChangeArrowheads="1"/>
          </p:cNvSpPr>
          <p:nvPr>
            <p:ph type="dt" sz="quarter" idx="1"/>
          </p:nvPr>
        </p:nvSpPr>
        <p:spPr>
          <a:ln/>
        </p:spPr>
        <p:txBody>
          <a:bodyPr/>
          <a:lstStyle/>
          <a:p>
            <a:fld id="{CBC01CC9-EB45-4E65-ADF9-3F94D70087E5}" type="datetime3">
              <a:rPr lang="en-US"/>
              <a:pPr/>
              <a:t>29 October 2014</a:t>
            </a:fld>
            <a:endParaRPr lang="en-US"/>
          </a:p>
        </p:txBody>
      </p:sp>
      <p:sp>
        <p:nvSpPr>
          <p:cNvPr id="6" name="Rectangle 32"/>
          <p:cNvSpPr>
            <a:spLocks noGrp="1" noChangeArrowheads="1"/>
          </p:cNvSpPr>
          <p:nvPr>
            <p:ph type="sldNum" sz="quarter" idx="5"/>
          </p:nvPr>
        </p:nvSpPr>
        <p:spPr>
          <a:ln/>
        </p:spPr>
        <p:txBody>
          <a:bodyPr/>
          <a:lstStyle/>
          <a:p>
            <a:r>
              <a:rPr lang="en-US"/>
              <a:t>Page </a:t>
            </a:r>
            <a:fld id="{A5DFCDA3-A4A2-4E8D-9D1C-54A409D21BDE}" type="slidenum">
              <a:rPr lang="en-US"/>
              <a:pPr/>
              <a:t>2</a:t>
            </a:fld>
            <a:endParaRPr lang="en-US"/>
          </a:p>
        </p:txBody>
      </p:sp>
      <p:sp>
        <p:nvSpPr>
          <p:cNvPr id="323586" name="Rectangle 2"/>
          <p:cNvSpPr>
            <a:spLocks noGrp="1" noRot="1" noChangeAspect="1" noChangeArrowheads="1" noTextEdit="1"/>
          </p:cNvSpPr>
          <p:nvPr>
            <p:ph type="sldImg"/>
          </p:nvPr>
        </p:nvSpPr>
        <p:spPr>
          <a:xfrm>
            <a:off x="744538" y="973138"/>
            <a:ext cx="5127625" cy="3846512"/>
          </a:xfrm>
          <a:ln/>
        </p:spPr>
      </p:sp>
      <p:sp>
        <p:nvSpPr>
          <p:cNvPr id="323587" name="Rectangle 3"/>
          <p:cNvSpPr>
            <a:spLocks noGrp="1" noChangeArrowheads="1"/>
          </p:cNvSpPr>
          <p:nvPr>
            <p:ph type="body" idx="1"/>
          </p:nvPr>
        </p:nvSpPr>
        <p:spPr>
          <a:xfrm>
            <a:off x="1022351" y="5280026"/>
            <a:ext cx="4583113" cy="3476625"/>
          </a:xfrm>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8"/>
          <p:cNvSpPr>
            <a:spLocks noGrp="1" noChangeArrowheads="1"/>
          </p:cNvSpPr>
          <p:nvPr>
            <p:ph type="dt" sz="quarter" idx="1"/>
          </p:nvPr>
        </p:nvSpPr>
        <p:spPr>
          <a:ln/>
        </p:spPr>
        <p:txBody>
          <a:bodyPr/>
          <a:lstStyle/>
          <a:p>
            <a:fld id="{0EFC7470-C3B7-4336-A001-F83EFDF4593B}" type="datetime3">
              <a:rPr lang="en-US"/>
              <a:pPr/>
              <a:t>29 October 2014</a:t>
            </a:fld>
            <a:endParaRPr lang="en-US"/>
          </a:p>
        </p:txBody>
      </p:sp>
      <p:sp>
        <p:nvSpPr>
          <p:cNvPr id="6" name="Rectangle 32"/>
          <p:cNvSpPr>
            <a:spLocks noGrp="1" noChangeArrowheads="1"/>
          </p:cNvSpPr>
          <p:nvPr>
            <p:ph type="sldNum" sz="quarter" idx="5"/>
          </p:nvPr>
        </p:nvSpPr>
        <p:spPr>
          <a:ln/>
        </p:spPr>
        <p:txBody>
          <a:bodyPr/>
          <a:lstStyle/>
          <a:p>
            <a:r>
              <a:rPr lang="en-US"/>
              <a:t>Page </a:t>
            </a:r>
            <a:fld id="{DB65EB99-60D3-4428-BB82-48C914D26260}" type="slidenum">
              <a:rPr lang="en-US"/>
              <a:pPr/>
              <a:t>49</a:t>
            </a:fld>
            <a:endParaRPr lang="en-US"/>
          </a:p>
        </p:txBody>
      </p:sp>
      <p:sp>
        <p:nvSpPr>
          <p:cNvPr id="500738" name="Rectangle 2"/>
          <p:cNvSpPr>
            <a:spLocks noGrp="1" noRot="1" noChangeAspect="1" noChangeArrowheads="1" noTextEdit="1"/>
          </p:cNvSpPr>
          <p:nvPr>
            <p:ph type="sldImg"/>
          </p:nvPr>
        </p:nvSpPr>
        <p:spPr>
          <a:xfrm>
            <a:off x="744538" y="973138"/>
            <a:ext cx="5127625" cy="3846512"/>
          </a:xfrm>
          <a:ln/>
        </p:spPr>
      </p:sp>
      <p:sp>
        <p:nvSpPr>
          <p:cNvPr id="500739" name="Rectangle 3"/>
          <p:cNvSpPr>
            <a:spLocks noGrp="1" noChangeArrowheads="1"/>
          </p:cNvSpPr>
          <p:nvPr>
            <p:ph type="body" idx="1"/>
          </p:nvPr>
        </p:nvSpPr>
        <p:spPr>
          <a:xfrm>
            <a:off x="1022351" y="5280026"/>
            <a:ext cx="4583113" cy="3476625"/>
          </a:xfrm>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8"/>
          <p:cNvSpPr>
            <a:spLocks noGrp="1" noChangeArrowheads="1"/>
          </p:cNvSpPr>
          <p:nvPr>
            <p:ph type="dt" sz="quarter" idx="1"/>
          </p:nvPr>
        </p:nvSpPr>
        <p:spPr>
          <a:ln/>
        </p:spPr>
        <p:txBody>
          <a:bodyPr/>
          <a:lstStyle/>
          <a:p>
            <a:fld id="{14174367-F0DE-4D0E-8261-9D21DE744ADF}" type="datetime3">
              <a:rPr lang="en-US"/>
              <a:pPr/>
              <a:t>29 October 2014</a:t>
            </a:fld>
            <a:endParaRPr lang="en-US"/>
          </a:p>
        </p:txBody>
      </p:sp>
      <p:sp>
        <p:nvSpPr>
          <p:cNvPr id="6" name="Rectangle 32"/>
          <p:cNvSpPr>
            <a:spLocks noGrp="1" noChangeArrowheads="1"/>
          </p:cNvSpPr>
          <p:nvPr>
            <p:ph type="sldNum" sz="quarter" idx="5"/>
          </p:nvPr>
        </p:nvSpPr>
        <p:spPr>
          <a:ln/>
        </p:spPr>
        <p:txBody>
          <a:bodyPr/>
          <a:lstStyle/>
          <a:p>
            <a:r>
              <a:rPr lang="en-US"/>
              <a:t>Page </a:t>
            </a:r>
            <a:fld id="{912EA63E-ED29-41EF-BA1A-CD6A7CE43A3E}" type="slidenum">
              <a:rPr lang="en-US"/>
              <a:pPr/>
              <a:t>50</a:t>
            </a:fld>
            <a:endParaRPr lang="en-US"/>
          </a:p>
        </p:txBody>
      </p:sp>
      <p:sp>
        <p:nvSpPr>
          <p:cNvPr id="498690" name="Rectangle 2"/>
          <p:cNvSpPr>
            <a:spLocks noGrp="1" noRot="1" noChangeAspect="1" noChangeArrowheads="1" noTextEdit="1"/>
          </p:cNvSpPr>
          <p:nvPr>
            <p:ph type="sldImg"/>
          </p:nvPr>
        </p:nvSpPr>
        <p:spPr>
          <a:ln/>
        </p:spPr>
      </p:sp>
      <p:sp>
        <p:nvSpPr>
          <p:cNvPr id="498691" name="Rectangle 3"/>
          <p:cNvSpPr>
            <a:spLocks noGrp="1" noChangeArrowheads="1"/>
          </p:cNvSpPr>
          <p:nvPr>
            <p:ph type="body" idx="1"/>
          </p:nvPr>
        </p:nvSpPr>
        <p:spPr>
          <a:ln/>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8"/>
          <p:cNvSpPr>
            <a:spLocks noGrp="1" noChangeArrowheads="1"/>
          </p:cNvSpPr>
          <p:nvPr>
            <p:ph type="dt" sz="quarter" idx="1"/>
          </p:nvPr>
        </p:nvSpPr>
        <p:spPr>
          <a:ln/>
        </p:spPr>
        <p:txBody>
          <a:bodyPr/>
          <a:lstStyle/>
          <a:p>
            <a:fld id="{AFE378CD-7BE5-4BDF-978C-EA05B28DCA33}" type="datetime3">
              <a:rPr lang="en-US"/>
              <a:pPr/>
              <a:t>29 October 2014</a:t>
            </a:fld>
            <a:endParaRPr lang="en-US"/>
          </a:p>
        </p:txBody>
      </p:sp>
      <p:sp>
        <p:nvSpPr>
          <p:cNvPr id="8" name="Rectangle 32"/>
          <p:cNvSpPr>
            <a:spLocks noGrp="1" noChangeArrowheads="1"/>
          </p:cNvSpPr>
          <p:nvPr>
            <p:ph type="sldNum" sz="quarter" idx="5"/>
          </p:nvPr>
        </p:nvSpPr>
        <p:spPr>
          <a:ln/>
        </p:spPr>
        <p:txBody>
          <a:bodyPr/>
          <a:lstStyle/>
          <a:p>
            <a:r>
              <a:rPr lang="en-US"/>
              <a:t>Page </a:t>
            </a:r>
            <a:fld id="{21D567F0-6495-46BA-B0F7-7F1598DE5D0E}" type="slidenum">
              <a:rPr lang="en-US"/>
              <a:pPr/>
              <a:t>3</a:t>
            </a:fld>
            <a:endParaRPr lang="en-US"/>
          </a:p>
        </p:txBody>
      </p:sp>
      <p:sp>
        <p:nvSpPr>
          <p:cNvPr id="4" name="Rectangle 26"/>
          <p:cNvSpPr txBox="1">
            <a:spLocks noGrp="1" noChangeArrowheads="1"/>
          </p:cNvSpPr>
          <p:nvPr/>
        </p:nvSpPr>
        <p:spPr bwMode="auto">
          <a:xfrm>
            <a:off x="3775076" y="1"/>
            <a:ext cx="2887663" cy="4968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b"/>
          <a:lstStyle>
            <a:lvl1pPr algn="l">
              <a:spcBef>
                <a:spcPct val="0"/>
              </a:spcBef>
              <a:defRPr sz="2400">
                <a:solidFill>
                  <a:schemeClr val="tx1"/>
                </a:solidFill>
                <a:latin typeface="Arial Unicode MS" pitchFamily="34" charset="-128"/>
              </a:defRPr>
            </a:lvl1pPr>
            <a:lvl2pPr marL="742950" indent="-285750" algn="l">
              <a:spcBef>
                <a:spcPct val="0"/>
              </a:spcBef>
              <a:defRPr sz="2400">
                <a:solidFill>
                  <a:schemeClr val="tx1"/>
                </a:solidFill>
                <a:latin typeface="Arial Unicode MS" pitchFamily="34" charset="-128"/>
              </a:defRPr>
            </a:lvl2pPr>
            <a:lvl3pPr marL="1143000" indent="-228600" algn="l">
              <a:spcBef>
                <a:spcPct val="0"/>
              </a:spcBef>
              <a:defRPr sz="2400">
                <a:solidFill>
                  <a:schemeClr val="tx1"/>
                </a:solidFill>
                <a:latin typeface="Arial Unicode MS" pitchFamily="34" charset="-128"/>
              </a:defRPr>
            </a:lvl3pPr>
            <a:lvl4pPr marL="1600200" indent="-228600" algn="l">
              <a:spcBef>
                <a:spcPct val="0"/>
              </a:spcBef>
              <a:defRPr sz="2400">
                <a:solidFill>
                  <a:schemeClr val="tx1"/>
                </a:solidFill>
                <a:latin typeface="Arial Unicode MS" pitchFamily="34" charset="-128"/>
              </a:defRPr>
            </a:lvl4pPr>
            <a:lvl5pPr marL="2057400" indent="-228600" algn="l">
              <a:spcBef>
                <a:spcPct val="0"/>
              </a:spcBef>
              <a:defRPr sz="2400">
                <a:solidFill>
                  <a:schemeClr val="tx1"/>
                </a:solidFill>
                <a:latin typeface="Arial Unicode MS" pitchFamily="34" charset="-128"/>
              </a:defRPr>
            </a:lvl5pPr>
            <a:lvl6pPr marL="2514600" indent="-228600" fontAlgn="base">
              <a:spcBef>
                <a:spcPct val="0"/>
              </a:spcBef>
              <a:spcAft>
                <a:spcPct val="0"/>
              </a:spcAft>
              <a:defRPr sz="2400">
                <a:solidFill>
                  <a:schemeClr val="tx1"/>
                </a:solidFill>
                <a:latin typeface="Arial Unicode MS" pitchFamily="34" charset="-128"/>
              </a:defRPr>
            </a:lvl6pPr>
            <a:lvl7pPr marL="2971800" indent="-228600" fontAlgn="base">
              <a:spcBef>
                <a:spcPct val="0"/>
              </a:spcBef>
              <a:spcAft>
                <a:spcPct val="0"/>
              </a:spcAft>
              <a:defRPr sz="2400">
                <a:solidFill>
                  <a:schemeClr val="tx1"/>
                </a:solidFill>
                <a:latin typeface="Arial Unicode MS" pitchFamily="34" charset="-128"/>
              </a:defRPr>
            </a:lvl7pPr>
            <a:lvl8pPr marL="3429000" indent="-228600" fontAlgn="base">
              <a:spcBef>
                <a:spcPct val="0"/>
              </a:spcBef>
              <a:spcAft>
                <a:spcPct val="0"/>
              </a:spcAft>
              <a:defRPr sz="2400">
                <a:solidFill>
                  <a:schemeClr val="tx1"/>
                </a:solidFill>
                <a:latin typeface="Arial Unicode MS" pitchFamily="34" charset="-128"/>
              </a:defRPr>
            </a:lvl8pPr>
            <a:lvl9pPr marL="3886200" indent="-228600" fontAlgn="base">
              <a:spcBef>
                <a:spcPct val="0"/>
              </a:spcBef>
              <a:spcAft>
                <a:spcPct val="0"/>
              </a:spcAft>
              <a:defRPr sz="2400">
                <a:solidFill>
                  <a:schemeClr val="tx1"/>
                </a:solidFill>
                <a:latin typeface="Arial Unicode MS" pitchFamily="34" charset="-128"/>
              </a:defRPr>
            </a:lvl9pPr>
          </a:lstStyle>
          <a:p>
            <a:pPr algn="r"/>
            <a:r>
              <a:rPr lang="en-GB" sz="1000" b="0">
                <a:latin typeface="Arial" pitchFamily="34" charset="0"/>
                <a:ea typeface="ＭＳ Ｐゴシック" pitchFamily="34" charset="-128"/>
              </a:rPr>
              <a:t>Page </a:t>
            </a:r>
            <a:fld id="{050EA755-FD08-4D01-B368-5B30A610FCD9}" type="slidenum">
              <a:rPr lang="en-GB" sz="1000" b="0">
                <a:latin typeface="Arial" pitchFamily="34" charset="0"/>
                <a:ea typeface="ＭＳ Ｐゴシック" pitchFamily="34" charset="-128"/>
              </a:rPr>
              <a:pPr algn="r"/>
              <a:t>3</a:t>
            </a:fld>
            <a:endParaRPr lang="en-GB" sz="1000" b="0">
              <a:latin typeface="Arial" pitchFamily="34" charset="0"/>
              <a:ea typeface="ＭＳ Ｐゴシック" pitchFamily="34" charset="-128"/>
            </a:endParaRPr>
          </a:p>
        </p:txBody>
      </p:sp>
      <p:sp>
        <p:nvSpPr>
          <p:cNvPr id="5" name="Rectangle 34"/>
          <p:cNvSpPr txBox="1">
            <a:spLocks noGrp="1" noChangeArrowheads="1"/>
          </p:cNvSpPr>
          <p:nvPr/>
        </p:nvSpPr>
        <p:spPr bwMode="auto">
          <a:xfrm>
            <a:off x="895351" y="9402763"/>
            <a:ext cx="779463" cy="16927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rIns="0">
            <a:spAutoFit/>
          </a:bodyPr>
          <a:lstStyle>
            <a:lvl1pPr algn="l">
              <a:spcBef>
                <a:spcPct val="0"/>
              </a:spcBef>
              <a:defRPr sz="2400">
                <a:solidFill>
                  <a:schemeClr val="tx1"/>
                </a:solidFill>
                <a:latin typeface="Arial Unicode MS" pitchFamily="34" charset="-128"/>
              </a:defRPr>
            </a:lvl1pPr>
            <a:lvl2pPr marL="742950" indent="-285750" algn="l">
              <a:spcBef>
                <a:spcPct val="0"/>
              </a:spcBef>
              <a:defRPr sz="2400">
                <a:solidFill>
                  <a:schemeClr val="tx1"/>
                </a:solidFill>
                <a:latin typeface="Arial Unicode MS" pitchFamily="34" charset="-128"/>
              </a:defRPr>
            </a:lvl2pPr>
            <a:lvl3pPr marL="1143000" indent="-228600" algn="l">
              <a:spcBef>
                <a:spcPct val="0"/>
              </a:spcBef>
              <a:defRPr sz="2400">
                <a:solidFill>
                  <a:schemeClr val="tx1"/>
                </a:solidFill>
                <a:latin typeface="Arial Unicode MS" pitchFamily="34" charset="-128"/>
              </a:defRPr>
            </a:lvl3pPr>
            <a:lvl4pPr marL="1600200" indent="-228600" algn="l">
              <a:spcBef>
                <a:spcPct val="0"/>
              </a:spcBef>
              <a:defRPr sz="2400">
                <a:solidFill>
                  <a:schemeClr val="tx1"/>
                </a:solidFill>
                <a:latin typeface="Arial Unicode MS" pitchFamily="34" charset="-128"/>
              </a:defRPr>
            </a:lvl4pPr>
            <a:lvl5pPr marL="2057400" indent="-228600" algn="l">
              <a:spcBef>
                <a:spcPct val="0"/>
              </a:spcBef>
              <a:defRPr sz="2400">
                <a:solidFill>
                  <a:schemeClr val="tx1"/>
                </a:solidFill>
                <a:latin typeface="Arial Unicode MS" pitchFamily="34" charset="-128"/>
              </a:defRPr>
            </a:lvl5pPr>
            <a:lvl6pPr marL="2514600" indent="-228600" fontAlgn="base">
              <a:spcBef>
                <a:spcPct val="0"/>
              </a:spcBef>
              <a:spcAft>
                <a:spcPct val="0"/>
              </a:spcAft>
              <a:defRPr sz="2400">
                <a:solidFill>
                  <a:schemeClr val="tx1"/>
                </a:solidFill>
                <a:latin typeface="Arial Unicode MS" pitchFamily="34" charset="-128"/>
              </a:defRPr>
            </a:lvl6pPr>
            <a:lvl7pPr marL="2971800" indent="-228600" fontAlgn="base">
              <a:spcBef>
                <a:spcPct val="0"/>
              </a:spcBef>
              <a:spcAft>
                <a:spcPct val="0"/>
              </a:spcAft>
              <a:defRPr sz="2400">
                <a:solidFill>
                  <a:schemeClr val="tx1"/>
                </a:solidFill>
                <a:latin typeface="Arial Unicode MS" pitchFamily="34" charset="-128"/>
              </a:defRPr>
            </a:lvl7pPr>
            <a:lvl8pPr marL="3429000" indent="-228600" fontAlgn="base">
              <a:spcBef>
                <a:spcPct val="0"/>
              </a:spcBef>
              <a:spcAft>
                <a:spcPct val="0"/>
              </a:spcAft>
              <a:defRPr sz="2400">
                <a:solidFill>
                  <a:schemeClr val="tx1"/>
                </a:solidFill>
                <a:latin typeface="Arial Unicode MS" pitchFamily="34" charset="-128"/>
              </a:defRPr>
            </a:lvl8pPr>
            <a:lvl9pPr marL="3886200" indent="-228600" fontAlgn="base">
              <a:spcBef>
                <a:spcPct val="0"/>
              </a:spcBef>
              <a:spcAft>
                <a:spcPct val="0"/>
              </a:spcAft>
              <a:defRPr sz="2400">
                <a:solidFill>
                  <a:schemeClr val="tx1"/>
                </a:solidFill>
                <a:latin typeface="Arial Unicode MS" pitchFamily="34" charset="-128"/>
              </a:defRPr>
            </a:lvl9pPr>
          </a:lstStyle>
          <a:p>
            <a:fld id="{8DF75BCB-3E50-48AD-9A4D-800F0E4B1266}" type="datetime3">
              <a:rPr lang="en-GB" sz="500" b="0">
                <a:latin typeface="Arial" pitchFamily="34" charset="0"/>
                <a:ea typeface="Arial Unicode MS" pitchFamily="34" charset="-128"/>
                <a:cs typeface="Arial Unicode MS" pitchFamily="34" charset="-128"/>
              </a:rPr>
              <a:pPr/>
              <a:t>29 October, 2014</a:t>
            </a:fld>
            <a:endParaRPr lang="en-GB" sz="500" b="0">
              <a:latin typeface="Arial" pitchFamily="34" charset="0"/>
              <a:ea typeface="Arial Unicode MS" pitchFamily="34" charset="-128"/>
              <a:cs typeface="Arial Unicode MS" pitchFamily="34" charset="-128"/>
            </a:endParaRPr>
          </a:p>
        </p:txBody>
      </p:sp>
      <p:sp>
        <p:nvSpPr>
          <p:cNvPr id="2252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5283" name="Rectangle 3"/>
          <p:cNvSpPr>
            <a:spLocks noGrp="1" noChangeArrowheads="1"/>
          </p:cNvSpPr>
          <p:nvPr>
            <p:ph type="body" idx="1"/>
          </p:nvPr>
        </p:nvSpPr>
        <p:spPr>
          <a:xfrm>
            <a:off x="542925" y="5281613"/>
            <a:ext cx="5632450" cy="3475037"/>
          </a:xfrm>
        </p:spPr>
        <p:txBody>
          <a:bodyPr/>
          <a:lstStyle/>
          <a:p>
            <a:r>
              <a:rPr lang="sv-SE"/>
              <a:t>Our 5 technology platforms</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8"/>
          <p:cNvSpPr>
            <a:spLocks noGrp="1" noChangeArrowheads="1"/>
          </p:cNvSpPr>
          <p:nvPr>
            <p:ph type="dt" sz="quarter" idx="1"/>
          </p:nvPr>
        </p:nvSpPr>
        <p:spPr>
          <a:ln/>
        </p:spPr>
        <p:txBody>
          <a:bodyPr/>
          <a:lstStyle/>
          <a:p>
            <a:fld id="{7B344873-A446-4EAD-A995-5A771DF42E22}" type="datetime3">
              <a:rPr lang="en-US"/>
              <a:pPr/>
              <a:t>29 October 2014</a:t>
            </a:fld>
            <a:endParaRPr lang="en-US"/>
          </a:p>
        </p:txBody>
      </p:sp>
      <p:sp>
        <p:nvSpPr>
          <p:cNvPr id="6" name="Rectangle 32"/>
          <p:cNvSpPr>
            <a:spLocks noGrp="1" noChangeArrowheads="1"/>
          </p:cNvSpPr>
          <p:nvPr>
            <p:ph type="sldNum" sz="quarter" idx="5"/>
          </p:nvPr>
        </p:nvSpPr>
        <p:spPr>
          <a:ln/>
        </p:spPr>
        <p:txBody>
          <a:bodyPr/>
          <a:lstStyle/>
          <a:p>
            <a:r>
              <a:rPr lang="en-US"/>
              <a:t>Page </a:t>
            </a:r>
            <a:fld id="{24DCD1DF-D7EE-4F67-B089-A976544768C5}" type="slidenum">
              <a:rPr lang="en-US"/>
              <a:pPr/>
              <a:t>9</a:t>
            </a:fld>
            <a:endParaRPr lang="en-US"/>
          </a:p>
        </p:txBody>
      </p:sp>
      <p:sp>
        <p:nvSpPr>
          <p:cNvPr id="428034" name="Rectangle 2"/>
          <p:cNvSpPr>
            <a:spLocks noGrp="1" noRot="1" noChangeAspect="1" noChangeArrowheads="1" noTextEdit="1"/>
          </p:cNvSpPr>
          <p:nvPr>
            <p:ph type="sldImg"/>
          </p:nvPr>
        </p:nvSpPr>
        <p:spPr>
          <a:xfrm>
            <a:off x="744538" y="973138"/>
            <a:ext cx="5127625" cy="3846512"/>
          </a:xfrm>
          <a:ln/>
        </p:spPr>
      </p:sp>
      <p:sp>
        <p:nvSpPr>
          <p:cNvPr id="428035" name="Rectangle 3"/>
          <p:cNvSpPr>
            <a:spLocks noGrp="1" noChangeArrowheads="1"/>
          </p:cNvSpPr>
          <p:nvPr>
            <p:ph type="body" idx="1"/>
          </p:nvPr>
        </p:nvSpPr>
        <p:spPr>
          <a:xfrm>
            <a:off x="1022351" y="5280026"/>
            <a:ext cx="4583113" cy="3476625"/>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8"/>
          <p:cNvSpPr>
            <a:spLocks noGrp="1" noChangeArrowheads="1"/>
          </p:cNvSpPr>
          <p:nvPr>
            <p:ph type="dt" sz="quarter" idx="1"/>
          </p:nvPr>
        </p:nvSpPr>
        <p:spPr>
          <a:ln/>
        </p:spPr>
        <p:txBody>
          <a:bodyPr/>
          <a:lstStyle/>
          <a:p>
            <a:fld id="{3369699F-2F85-4E4D-A2D9-4598569D280E}" type="datetime3">
              <a:rPr lang="en-US"/>
              <a:pPr/>
              <a:t>29 October 2014</a:t>
            </a:fld>
            <a:endParaRPr lang="en-US"/>
          </a:p>
        </p:txBody>
      </p:sp>
      <p:sp>
        <p:nvSpPr>
          <p:cNvPr id="6" name="Rectangle 32"/>
          <p:cNvSpPr>
            <a:spLocks noGrp="1" noChangeArrowheads="1"/>
          </p:cNvSpPr>
          <p:nvPr>
            <p:ph type="sldNum" sz="quarter" idx="5"/>
          </p:nvPr>
        </p:nvSpPr>
        <p:spPr>
          <a:ln/>
        </p:spPr>
        <p:txBody>
          <a:bodyPr/>
          <a:lstStyle/>
          <a:p>
            <a:r>
              <a:rPr lang="en-US"/>
              <a:t>Page </a:t>
            </a:r>
            <a:fld id="{88EDA2CD-7249-4AA4-B37F-4BDFBBEB5E54}" type="slidenum">
              <a:rPr lang="en-US"/>
              <a:pPr/>
              <a:t>12</a:t>
            </a:fld>
            <a:endParaRPr lang="en-US"/>
          </a:p>
        </p:txBody>
      </p:sp>
      <p:sp>
        <p:nvSpPr>
          <p:cNvPr id="436226" name="Rectangle 2"/>
          <p:cNvSpPr>
            <a:spLocks noGrp="1" noRot="1" noChangeAspect="1" noChangeArrowheads="1" noTextEdit="1"/>
          </p:cNvSpPr>
          <p:nvPr>
            <p:ph type="sldImg"/>
          </p:nvPr>
        </p:nvSpPr>
        <p:spPr>
          <a:xfrm>
            <a:off x="854075" y="744538"/>
            <a:ext cx="4960938" cy="3721100"/>
          </a:xfrm>
          <a:ln/>
        </p:spPr>
      </p:sp>
      <p:sp>
        <p:nvSpPr>
          <p:cNvPr id="436227" name="Rectangle 3"/>
          <p:cNvSpPr>
            <a:spLocks noGrp="1" noChangeArrowheads="1"/>
          </p:cNvSpPr>
          <p:nvPr>
            <p:ph type="body" idx="1"/>
          </p:nvPr>
        </p:nvSpPr>
        <p:spPr>
          <a:xfrm>
            <a:off x="889000" y="4713288"/>
            <a:ext cx="4884738" cy="4468812"/>
          </a:xfrm>
        </p:spPr>
        <p:txBody>
          <a:bodyPr/>
          <a:lstStyle/>
          <a:p>
            <a:r>
              <a:rPr lang="en-US"/>
              <a:t>Gearboxes</a:t>
            </a:r>
          </a:p>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8"/>
          <p:cNvSpPr>
            <a:spLocks noGrp="1" noChangeArrowheads="1"/>
          </p:cNvSpPr>
          <p:nvPr>
            <p:ph type="dt" sz="quarter" idx="1"/>
          </p:nvPr>
        </p:nvSpPr>
        <p:spPr>
          <a:ln/>
        </p:spPr>
        <p:txBody>
          <a:bodyPr/>
          <a:lstStyle/>
          <a:p>
            <a:fld id="{3B8E5B3E-C892-4A46-93FE-04ED83E9076C}" type="datetime3">
              <a:rPr lang="en-US"/>
              <a:pPr/>
              <a:t>29 October 2014</a:t>
            </a:fld>
            <a:endParaRPr lang="en-US"/>
          </a:p>
        </p:txBody>
      </p:sp>
      <p:sp>
        <p:nvSpPr>
          <p:cNvPr id="6" name="Rectangle 32"/>
          <p:cNvSpPr>
            <a:spLocks noGrp="1" noChangeArrowheads="1"/>
          </p:cNvSpPr>
          <p:nvPr>
            <p:ph type="sldNum" sz="quarter" idx="5"/>
          </p:nvPr>
        </p:nvSpPr>
        <p:spPr>
          <a:ln/>
        </p:spPr>
        <p:txBody>
          <a:bodyPr/>
          <a:lstStyle/>
          <a:p>
            <a:r>
              <a:rPr lang="en-US"/>
              <a:t>Page </a:t>
            </a:r>
            <a:fld id="{B5E1078B-2DF4-49CB-A668-7691FE92F9F4}" type="slidenum">
              <a:rPr lang="en-US"/>
              <a:pPr/>
              <a:t>13</a:t>
            </a:fld>
            <a:endParaRPr lang="en-US"/>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8"/>
          <p:cNvSpPr>
            <a:spLocks noGrp="1" noChangeArrowheads="1"/>
          </p:cNvSpPr>
          <p:nvPr>
            <p:ph type="dt" sz="quarter" idx="1"/>
          </p:nvPr>
        </p:nvSpPr>
        <p:spPr>
          <a:ln/>
        </p:spPr>
        <p:txBody>
          <a:bodyPr/>
          <a:lstStyle/>
          <a:p>
            <a:fld id="{978615CC-4389-4C2C-A895-163B9205CC70}" type="datetime3">
              <a:rPr lang="en-US"/>
              <a:pPr/>
              <a:t>29 October 2014</a:t>
            </a:fld>
            <a:endParaRPr lang="en-US"/>
          </a:p>
        </p:txBody>
      </p:sp>
      <p:sp>
        <p:nvSpPr>
          <p:cNvPr id="6" name="Rectangle 32"/>
          <p:cNvSpPr>
            <a:spLocks noGrp="1" noChangeArrowheads="1"/>
          </p:cNvSpPr>
          <p:nvPr>
            <p:ph type="sldNum" sz="quarter" idx="5"/>
          </p:nvPr>
        </p:nvSpPr>
        <p:spPr>
          <a:ln/>
        </p:spPr>
        <p:txBody>
          <a:bodyPr/>
          <a:lstStyle/>
          <a:p>
            <a:r>
              <a:rPr lang="en-US"/>
              <a:t>Page </a:t>
            </a:r>
            <a:fld id="{FD3658A3-C589-4207-BD9E-5A17447345B2}" type="slidenum">
              <a:rPr lang="en-US"/>
              <a:pPr/>
              <a:t>15</a:t>
            </a:fld>
            <a:endParaRPr lang="en-US"/>
          </a:p>
        </p:txBody>
      </p:sp>
      <p:sp>
        <p:nvSpPr>
          <p:cNvPr id="344066" name="Rectangle 2"/>
          <p:cNvSpPr>
            <a:spLocks noGrp="1" noRot="1" noChangeAspect="1" noChangeArrowheads="1" noTextEdit="1"/>
          </p:cNvSpPr>
          <p:nvPr>
            <p:ph type="sldImg"/>
          </p:nvPr>
        </p:nvSpPr>
        <p:spPr>
          <a:xfrm>
            <a:off x="744538" y="973138"/>
            <a:ext cx="5127625" cy="3846512"/>
          </a:xfrm>
          <a:ln/>
        </p:spPr>
      </p:sp>
      <p:sp>
        <p:nvSpPr>
          <p:cNvPr id="344067" name="Rectangle 3"/>
          <p:cNvSpPr>
            <a:spLocks noGrp="1" noChangeArrowheads="1"/>
          </p:cNvSpPr>
          <p:nvPr>
            <p:ph type="body" idx="1"/>
          </p:nvPr>
        </p:nvSpPr>
        <p:spPr>
          <a:xfrm>
            <a:off x="1022351" y="5280026"/>
            <a:ext cx="4583113" cy="3476625"/>
          </a:xfrm>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8"/>
          <p:cNvSpPr>
            <a:spLocks noGrp="1" noChangeArrowheads="1"/>
          </p:cNvSpPr>
          <p:nvPr>
            <p:ph type="dt" sz="quarter" idx="1"/>
          </p:nvPr>
        </p:nvSpPr>
        <p:spPr>
          <a:ln/>
        </p:spPr>
        <p:txBody>
          <a:bodyPr/>
          <a:lstStyle/>
          <a:p>
            <a:fld id="{978615CC-4389-4C2C-A895-163B9205CC70}" type="datetime3">
              <a:rPr lang="en-US"/>
              <a:pPr/>
              <a:t>29 October 2014</a:t>
            </a:fld>
            <a:endParaRPr lang="en-US"/>
          </a:p>
        </p:txBody>
      </p:sp>
      <p:sp>
        <p:nvSpPr>
          <p:cNvPr id="6" name="Rectangle 32"/>
          <p:cNvSpPr>
            <a:spLocks noGrp="1" noChangeArrowheads="1"/>
          </p:cNvSpPr>
          <p:nvPr>
            <p:ph type="sldNum" sz="quarter" idx="5"/>
          </p:nvPr>
        </p:nvSpPr>
        <p:spPr>
          <a:ln/>
        </p:spPr>
        <p:txBody>
          <a:bodyPr/>
          <a:lstStyle/>
          <a:p>
            <a:r>
              <a:rPr lang="en-US"/>
              <a:t>Page </a:t>
            </a:r>
            <a:fld id="{FD3658A3-C589-4207-BD9E-5A17447345B2}" type="slidenum">
              <a:rPr lang="en-US"/>
              <a:pPr/>
              <a:t>16</a:t>
            </a:fld>
            <a:endParaRPr lang="en-US"/>
          </a:p>
        </p:txBody>
      </p:sp>
      <p:sp>
        <p:nvSpPr>
          <p:cNvPr id="344066" name="Rectangle 2"/>
          <p:cNvSpPr>
            <a:spLocks noGrp="1" noRot="1" noChangeAspect="1" noChangeArrowheads="1" noTextEdit="1"/>
          </p:cNvSpPr>
          <p:nvPr>
            <p:ph type="sldImg"/>
          </p:nvPr>
        </p:nvSpPr>
        <p:spPr>
          <a:xfrm>
            <a:off x="744538" y="973138"/>
            <a:ext cx="5127625" cy="3846512"/>
          </a:xfrm>
          <a:ln/>
        </p:spPr>
      </p:sp>
      <p:sp>
        <p:nvSpPr>
          <p:cNvPr id="344067" name="Rectangle 3"/>
          <p:cNvSpPr>
            <a:spLocks noGrp="1" noChangeArrowheads="1"/>
          </p:cNvSpPr>
          <p:nvPr>
            <p:ph type="body" idx="1"/>
          </p:nvPr>
        </p:nvSpPr>
        <p:spPr>
          <a:xfrm>
            <a:off x="1022351" y="5280026"/>
            <a:ext cx="4583113" cy="3476625"/>
          </a:xfrm>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8"/>
          <p:cNvSpPr>
            <a:spLocks noGrp="1" noChangeArrowheads="1"/>
          </p:cNvSpPr>
          <p:nvPr>
            <p:ph type="dt" sz="quarter" idx="1"/>
          </p:nvPr>
        </p:nvSpPr>
        <p:spPr>
          <a:ln/>
        </p:spPr>
        <p:txBody>
          <a:bodyPr/>
          <a:lstStyle/>
          <a:p>
            <a:fld id="{3B8E5B3E-C892-4A46-93FE-04ED83E9076C}" type="datetime3">
              <a:rPr lang="en-US"/>
              <a:pPr/>
              <a:t>29 October 2014</a:t>
            </a:fld>
            <a:endParaRPr lang="en-US"/>
          </a:p>
        </p:txBody>
      </p:sp>
      <p:sp>
        <p:nvSpPr>
          <p:cNvPr id="6" name="Rectangle 32"/>
          <p:cNvSpPr>
            <a:spLocks noGrp="1" noChangeArrowheads="1"/>
          </p:cNvSpPr>
          <p:nvPr>
            <p:ph type="sldNum" sz="quarter" idx="5"/>
          </p:nvPr>
        </p:nvSpPr>
        <p:spPr>
          <a:ln/>
        </p:spPr>
        <p:txBody>
          <a:bodyPr/>
          <a:lstStyle/>
          <a:p>
            <a:r>
              <a:rPr lang="en-US"/>
              <a:t>Page </a:t>
            </a:r>
            <a:fld id="{B5E1078B-2DF4-49CB-A668-7691FE92F9F4}" type="slidenum">
              <a:rPr lang="en-US"/>
              <a:pPr/>
              <a:t>17</a:t>
            </a:fld>
            <a:endParaRPr lang="en-US"/>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8"/>
          <p:cNvSpPr>
            <a:spLocks noGrp="1" noChangeArrowheads="1"/>
          </p:cNvSpPr>
          <p:nvPr>
            <p:ph type="dt" sz="quarter" idx="1"/>
          </p:nvPr>
        </p:nvSpPr>
        <p:spPr>
          <a:ln/>
        </p:spPr>
        <p:txBody>
          <a:bodyPr/>
          <a:lstStyle/>
          <a:p>
            <a:fld id="{978615CC-4389-4C2C-A895-163B9205CC70}" type="datetime3">
              <a:rPr lang="en-US"/>
              <a:pPr/>
              <a:t>29 October 2014</a:t>
            </a:fld>
            <a:endParaRPr lang="en-US"/>
          </a:p>
        </p:txBody>
      </p:sp>
      <p:sp>
        <p:nvSpPr>
          <p:cNvPr id="6" name="Rectangle 32"/>
          <p:cNvSpPr>
            <a:spLocks noGrp="1" noChangeArrowheads="1"/>
          </p:cNvSpPr>
          <p:nvPr>
            <p:ph type="sldNum" sz="quarter" idx="5"/>
          </p:nvPr>
        </p:nvSpPr>
        <p:spPr>
          <a:ln/>
        </p:spPr>
        <p:txBody>
          <a:bodyPr/>
          <a:lstStyle/>
          <a:p>
            <a:r>
              <a:rPr lang="en-US"/>
              <a:t>Page </a:t>
            </a:r>
            <a:fld id="{FD3658A3-C589-4207-BD9E-5A17447345B2}" type="slidenum">
              <a:rPr lang="en-US"/>
              <a:pPr/>
              <a:t>48</a:t>
            </a:fld>
            <a:endParaRPr lang="en-US"/>
          </a:p>
        </p:txBody>
      </p:sp>
      <p:sp>
        <p:nvSpPr>
          <p:cNvPr id="344066" name="Rectangle 2"/>
          <p:cNvSpPr>
            <a:spLocks noGrp="1" noRot="1" noChangeAspect="1" noChangeArrowheads="1" noTextEdit="1"/>
          </p:cNvSpPr>
          <p:nvPr>
            <p:ph type="sldImg"/>
          </p:nvPr>
        </p:nvSpPr>
        <p:spPr>
          <a:xfrm>
            <a:off x="744538" y="973138"/>
            <a:ext cx="5127625" cy="3846512"/>
          </a:xfrm>
          <a:ln/>
        </p:spPr>
      </p:sp>
      <p:sp>
        <p:nvSpPr>
          <p:cNvPr id="344067" name="Rectangle 3"/>
          <p:cNvSpPr>
            <a:spLocks noGrp="1" noChangeArrowheads="1"/>
          </p:cNvSpPr>
          <p:nvPr>
            <p:ph type="body" idx="1"/>
          </p:nvPr>
        </p:nvSpPr>
        <p:spPr>
          <a:xfrm>
            <a:off x="1022351" y="5280026"/>
            <a:ext cx="4583113" cy="3476625"/>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irst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5408699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162800"/>
            <a:ext cx="5111750" cy="4786480"/>
          </a:xfrm>
          <a:prstGeom prst="rect">
            <a:avLst/>
          </a:prstGeom>
        </p:spPr>
        <p:txBody>
          <a:bodyPr vert="horz" lIns="91440" tIns="45720" rIns="91440" bIns="45720" rtlCol="0">
            <a:normAutofit/>
          </a:bodyPr>
          <a:lstStyle>
            <a:lvl1pPr>
              <a:defRPr lang="en-GB" dirty="0" smtClean="0"/>
            </a:lvl1pPr>
            <a:lvl2pPr>
              <a:defRPr lang="en-GB" dirty="0" smtClean="0"/>
            </a:lvl2pPr>
            <a:lvl3pPr>
              <a:defRPr lang="en-GB" dirty="0" smtClean="0"/>
            </a:lvl3pPr>
            <a:lvl4pPr>
              <a:defRPr lang="en-US" dirty="0" smtClean="0"/>
            </a:lvl4pPr>
            <a:lvl5pPr marL="855663"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Text Placeholder 3"/>
          <p:cNvSpPr>
            <a:spLocks noGrp="1"/>
          </p:cNvSpPr>
          <p:nvPr>
            <p:ph type="body" sz="half" idx="2"/>
          </p:nvPr>
        </p:nvSpPr>
        <p:spPr>
          <a:xfrm>
            <a:off x="457200" y="1162800"/>
            <a:ext cx="3008313" cy="4788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7D63C7-55B4-4134-962D-1C227E489DF6}" type="datetime3">
              <a:rPr lang="en-US" smtClean="0"/>
              <a:t>29 October 2014</a:t>
            </a:fld>
            <a:endParaRPr lang="en-GB"/>
          </a:p>
        </p:txBody>
      </p:sp>
      <p:sp>
        <p:nvSpPr>
          <p:cNvPr id="6" name="Footer Placeholder 5"/>
          <p:cNvSpPr>
            <a:spLocks noGrp="1"/>
          </p:cNvSpPr>
          <p:nvPr>
            <p:ph type="ftr" sz="quarter" idx="11"/>
          </p:nvPr>
        </p:nvSpPr>
        <p:spPr/>
        <p:txBody>
          <a:bodyPr/>
          <a:lstStyle/>
          <a:p>
            <a:r>
              <a:rPr lang="en-US" smtClean="0"/>
              <a:t>SKF proprietary - Not for distribution without permission</a:t>
            </a:r>
            <a:endParaRPr lang="en-GB"/>
          </a:p>
        </p:txBody>
      </p:sp>
      <p:sp>
        <p:nvSpPr>
          <p:cNvPr id="7" name="Slide Number Placeholder 6"/>
          <p:cNvSpPr>
            <a:spLocks noGrp="1"/>
          </p:cNvSpPr>
          <p:nvPr>
            <p:ph type="sldNum" sz="quarter" idx="12"/>
          </p:nvPr>
        </p:nvSpPr>
        <p:spPr/>
        <p:txBody>
          <a:bodyPr/>
          <a:lstStyle/>
          <a:p>
            <a:r>
              <a:rPr lang="en-GB" dirty="0" smtClean="0"/>
              <a:t>Slide </a:t>
            </a:r>
            <a:fld id="{F29293AB-9AE5-4A3A-8BD1-7FB6AD59B413}" type="slidenum">
              <a:rPr lang="en-GB" smtClean="0"/>
              <a:pPr/>
              <a:t>‹#›</a:t>
            </a:fld>
            <a:endParaRPr lang="en-GB" dirty="0"/>
          </a:p>
        </p:txBody>
      </p:sp>
      <p:sp>
        <p:nvSpPr>
          <p:cNvPr id="8" name="Title 1"/>
          <p:cNvSpPr>
            <a:spLocks noGrp="1"/>
          </p:cNvSpPr>
          <p:nvPr>
            <p:ph type="title"/>
          </p:nvPr>
        </p:nvSpPr>
        <p:spPr>
          <a:xfrm>
            <a:off x="457200" y="188640"/>
            <a:ext cx="8229600" cy="530127"/>
          </a:xfrm>
        </p:spPr>
        <p:txBody>
          <a:bodyPr/>
          <a:lstStyle/>
          <a:p>
            <a:r>
              <a:rPr lang="en-US" smtClean="0"/>
              <a:t>Click to edit Master title style</a:t>
            </a:r>
            <a:endParaRPr lang="en-GB"/>
          </a:p>
        </p:txBody>
      </p:sp>
    </p:spTree>
    <p:extLst>
      <p:ext uri="{BB962C8B-B14F-4D97-AF65-F5344CB8AC3E}">
        <p14:creationId xmlns:p14="http://schemas.microsoft.com/office/powerpoint/2010/main" val="279752713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6FAC063-77CA-43E6-8B49-692212B2C875}" type="datetime3">
              <a:rPr lang="en-US" smtClean="0"/>
              <a:t>29 October 2014</a:t>
            </a:fld>
            <a:endParaRPr lang="en-GB"/>
          </a:p>
        </p:txBody>
      </p:sp>
      <p:sp>
        <p:nvSpPr>
          <p:cNvPr id="4" name="Footer Placeholder 3"/>
          <p:cNvSpPr>
            <a:spLocks noGrp="1"/>
          </p:cNvSpPr>
          <p:nvPr>
            <p:ph type="ftr" sz="quarter" idx="11"/>
          </p:nvPr>
        </p:nvSpPr>
        <p:spPr/>
        <p:txBody>
          <a:bodyPr/>
          <a:lstStyle/>
          <a:p>
            <a:r>
              <a:rPr lang="en-US" smtClean="0"/>
              <a:t>SKF proprietary - Not for distribution without permission</a:t>
            </a:r>
            <a:endParaRPr lang="en-GB"/>
          </a:p>
        </p:txBody>
      </p:sp>
      <p:sp>
        <p:nvSpPr>
          <p:cNvPr id="5" name="Slide Number Placeholder 4"/>
          <p:cNvSpPr>
            <a:spLocks noGrp="1"/>
          </p:cNvSpPr>
          <p:nvPr>
            <p:ph type="sldNum" sz="quarter" idx="12"/>
          </p:nvPr>
        </p:nvSpPr>
        <p:spPr/>
        <p:txBody>
          <a:bodyPr/>
          <a:lstStyle/>
          <a:p>
            <a:r>
              <a:rPr lang="en-GB" dirty="0" smtClean="0"/>
              <a:t>Slide </a:t>
            </a:r>
            <a:fld id="{F29293AB-9AE5-4A3A-8BD1-7FB6AD59B413}" type="slidenum">
              <a:rPr lang="en-GB" smtClean="0"/>
              <a:pPr/>
              <a:t>‹#›</a:t>
            </a:fld>
            <a:endParaRPr lang="en-GB" dirty="0"/>
          </a:p>
        </p:txBody>
      </p:sp>
    </p:spTree>
    <p:extLst>
      <p:ext uri="{BB962C8B-B14F-4D97-AF65-F5344CB8AC3E}">
        <p14:creationId xmlns:p14="http://schemas.microsoft.com/office/powerpoint/2010/main" val="302242248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530127"/>
          </a:xfrm>
        </p:spPr>
        <p:txBody>
          <a:bodyPr/>
          <a:lstStyle>
            <a:lvl1pPr>
              <a:defRPr/>
            </a:lvl1pPr>
          </a:lstStyle>
          <a:p>
            <a:r>
              <a:rPr lang="en-US" smtClean="0"/>
              <a:t>Click to edit Master title style</a:t>
            </a:r>
            <a:endParaRPr lang="en-GB" dirty="0"/>
          </a:p>
        </p:txBody>
      </p:sp>
      <p:sp>
        <p:nvSpPr>
          <p:cNvPr id="3" name="Date Placeholder 2"/>
          <p:cNvSpPr>
            <a:spLocks noGrp="1"/>
          </p:cNvSpPr>
          <p:nvPr>
            <p:ph type="dt" sz="half" idx="10"/>
          </p:nvPr>
        </p:nvSpPr>
        <p:spPr/>
        <p:txBody>
          <a:bodyPr/>
          <a:lstStyle/>
          <a:p>
            <a:fld id="{F89B0A04-418A-4E5A-B7F7-03DF56EEDD3B}" type="datetime3">
              <a:rPr lang="en-US" smtClean="0"/>
              <a:t>29 October 2014</a:t>
            </a:fld>
            <a:endParaRPr lang="en-GB"/>
          </a:p>
        </p:txBody>
      </p:sp>
      <p:sp>
        <p:nvSpPr>
          <p:cNvPr id="4" name="Footer Placeholder 3"/>
          <p:cNvSpPr>
            <a:spLocks noGrp="1"/>
          </p:cNvSpPr>
          <p:nvPr>
            <p:ph type="ftr" sz="quarter" idx="11"/>
          </p:nvPr>
        </p:nvSpPr>
        <p:spPr/>
        <p:txBody>
          <a:bodyPr/>
          <a:lstStyle/>
          <a:p>
            <a:r>
              <a:rPr lang="en-US" smtClean="0"/>
              <a:t>SKF proprietary - Not for distribution without permission</a:t>
            </a:r>
            <a:endParaRPr lang="en-GB"/>
          </a:p>
        </p:txBody>
      </p:sp>
      <p:sp>
        <p:nvSpPr>
          <p:cNvPr id="5" name="Slide Number Placeholder 4"/>
          <p:cNvSpPr>
            <a:spLocks noGrp="1"/>
          </p:cNvSpPr>
          <p:nvPr>
            <p:ph type="sldNum" sz="quarter" idx="12"/>
          </p:nvPr>
        </p:nvSpPr>
        <p:spPr/>
        <p:txBody>
          <a:bodyPr/>
          <a:lstStyle/>
          <a:p>
            <a:r>
              <a:rPr lang="en-GB" dirty="0" smtClean="0"/>
              <a:t>Slide </a:t>
            </a:r>
            <a:fld id="{F29293AB-9AE5-4A3A-8BD1-7FB6AD59B413}" type="slidenum">
              <a:rPr lang="en-GB" smtClean="0"/>
              <a:pPr/>
              <a:t>‹#›</a:t>
            </a:fld>
            <a:endParaRPr lang="en-GB" dirty="0"/>
          </a:p>
        </p:txBody>
      </p:sp>
      <p:sp>
        <p:nvSpPr>
          <p:cNvPr id="7" name="Text Box 30"/>
          <p:cNvSpPr txBox="1">
            <a:spLocks noChangeArrowheads="1"/>
          </p:cNvSpPr>
          <p:nvPr userDrawn="1"/>
        </p:nvSpPr>
        <p:spPr bwMode="auto">
          <a:xfrm>
            <a:off x="439738" y="6584950"/>
            <a:ext cx="567866" cy="16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500" b="0" i="0" u="none" strike="noStrike" cap="none" normalizeH="0" baseline="0" dirty="0" smtClean="0">
                <a:ln>
                  <a:noFill/>
                </a:ln>
                <a:solidFill>
                  <a:schemeClr val="tx1"/>
                </a:solidFill>
                <a:effectLst/>
                <a:latin typeface="Arial" pitchFamily="34" charset="0"/>
              </a:rPr>
              <a:t>© SKF Group</a:t>
            </a:r>
            <a:endParaRPr kumimoji="0" lang="en-US"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33781971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163638"/>
            <a:ext cx="8229600" cy="4788000"/>
          </a:xfrm>
          <a:prstGeom prst="rect">
            <a:avLst/>
          </a:prstGeom>
        </p:spPr>
        <p:txBody>
          <a:bodyPr vert="eaVert" lIns="91440" tIns="45720" rIns="91440" bIns="45720" rtlCol="0">
            <a:normAutofit/>
          </a:bodyPr>
          <a:lstStyle>
            <a:lvl1pPr>
              <a:defRPr lang="en-GB" dirty="0" smtClean="0"/>
            </a:lvl1pPr>
            <a:lvl2pPr>
              <a:defRPr lang="en-GB" dirty="0" smtClean="0"/>
            </a:lvl2pPr>
            <a:lvl3pPr>
              <a:defRPr lang="en-GB" dirty="0" smtClean="0"/>
            </a:lvl3pPr>
            <a:lvl4pPr>
              <a:defRPr lang="en-US" dirty="0" smtClean="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fld id="{98569AF9-71CD-4868-985F-64A1CB0D1FF1}" type="datetime3">
              <a:rPr lang="en-US" smtClean="0"/>
              <a:t>29 October 2014</a:t>
            </a:fld>
            <a:endParaRPr lang="en-GB"/>
          </a:p>
        </p:txBody>
      </p:sp>
      <p:sp>
        <p:nvSpPr>
          <p:cNvPr id="5" name="Footer Placeholder 4"/>
          <p:cNvSpPr>
            <a:spLocks noGrp="1"/>
          </p:cNvSpPr>
          <p:nvPr>
            <p:ph type="ftr" sz="quarter" idx="11"/>
          </p:nvPr>
        </p:nvSpPr>
        <p:spPr/>
        <p:txBody>
          <a:bodyPr/>
          <a:lstStyle/>
          <a:p>
            <a:r>
              <a:rPr lang="en-US" smtClean="0"/>
              <a:t>SKF proprietary - Not for distribution without permission</a:t>
            </a:r>
            <a:endParaRPr lang="en-GB"/>
          </a:p>
        </p:txBody>
      </p:sp>
      <p:sp>
        <p:nvSpPr>
          <p:cNvPr id="6" name="Slide Number Placeholder 5"/>
          <p:cNvSpPr>
            <a:spLocks noGrp="1"/>
          </p:cNvSpPr>
          <p:nvPr>
            <p:ph type="sldNum" sz="quarter" idx="12"/>
          </p:nvPr>
        </p:nvSpPr>
        <p:spPr/>
        <p:txBody>
          <a:bodyPr/>
          <a:lstStyle/>
          <a:p>
            <a:r>
              <a:rPr lang="en-GB" dirty="0" smtClean="0"/>
              <a:t>Slide </a:t>
            </a:r>
            <a:fld id="{F29293AB-9AE5-4A3A-8BD1-7FB6AD59B413}" type="slidenum">
              <a:rPr lang="en-GB" smtClean="0"/>
              <a:pPr/>
              <a:t>‹#›</a:t>
            </a:fld>
            <a:endParaRPr lang="en-GB" dirty="0"/>
          </a:p>
        </p:txBody>
      </p:sp>
    </p:spTree>
    <p:extLst>
      <p:ext uri="{BB962C8B-B14F-4D97-AF65-F5344CB8AC3E}">
        <p14:creationId xmlns:p14="http://schemas.microsoft.com/office/powerpoint/2010/main" val="6045140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61305"/>
            <a:ext cx="2057400" cy="5004000"/>
          </a:xfrm>
        </p:spPr>
        <p:txBody>
          <a:bodyPr vert="eaVert"/>
          <a:lstStyle/>
          <a:p>
            <a:r>
              <a:rPr lang="en-US" smtClean="0"/>
              <a:t>Click to edit Master title style</a:t>
            </a:r>
            <a:endParaRPr lang="en-GB" dirty="0"/>
          </a:p>
        </p:txBody>
      </p:sp>
      <p:sp>
        <p:nvSpPr>
          <p:cNvPr id="3" name="Vertical Text Placeholder 2"/>
          <p:cNvSpPr>
            <a:spLocks noGrp="1"/>
          </p:cNvSpPr>
          <p:nvPr>
            <p:ph type="body" orient="vert" idx="1"/>
          </p:nvPr>
        </p:nvSpPr>
        <p:spPr>
          <a:xfrm>
            <a:off x="457200" y="1162801"/>
            <a:ext cx="6019800" cy="5002504"/>
          </a:xfrm>
          <a:prstGeom prst="rect">
            <a:avLst/>
          </a:prstGeom>
        </p:spPr>
        <p:txBody>
          <a:bodyPr vert="vert" lIns="91440" tIns="45720" rIns="91440" bIns="45720" rtlCol="0">
            <a:normAutofit/>
          </a:bodyPr>
          <a:lstStyle>
            <a:lvl1pPr>
              <a:defRPr lang="en-GB" dirty="0" smtClean="0"/>
            </a:lvl1pPr>
            <a:lvl2pPr>
              <a:defRPr lang="en-GB" dirty="0" smtClean="0"/>
            </a:lvl2pPr>
            <a:lvl3pPr>
              <a:defRPr lang="en-GB" dirty="0" smtClean="0"/>
            </a:lvl3pPr>
            <a:lvl4pPr>
              <a:defRPr lang="en-US" dirty="0" smtClean="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fld id="{58587043-2BDD-4D2D-9D82-7162A1D47213}" type="datetime3">
              <a:rPr lang="en-US" smtClean="0"/>
              <a:t>29 October 2014</a:t>
            </a:fld>
            <a:endParaRPr lang="en-GB"/>
          </a:p>
        </p:txBody>
      </p:sp>
      <p:sp>
        <p:nvSpPr>
          <p:cNvPr id="5" name="Footer Placeholder 4"/>
          <p:cNvSpPr>
            <a:spLocks noGrp="1"/>
          </p:cNvSpPr>
          <p:nvPr>
            <p:ph type="ftr" sz="quarter" idx="11"/>
          </p:nvPr>
        </p:nvSpPr>
        <p:spPr/>
        <p:txBody>
          <a:bodyPr/>
          <a:lstStyle/>
          <a:p>
            <a:r>
              <a:rPr lang="en-US" smtClean="0"/>
              <a:t>SKF proprietary - Not for distribution without permission</a:t>
            </a:r>
            <a:endParaRPr lang="en-GB"/>
          </a:p>
        </p:txBody>
      </p:sp>
      <p:sp>
        <p:nvSpPr>
          <p:cNvPr id="6" name="Slide Number Placeholder 5"/>
          <p:cNvSpPr>
            <a:spLocks noGrp="1"/>
          </p:cNvSpPr>
          <p:nvPr>
            <p:ph type="sldNum" sz="quarter" idx="12"/>
          </p:nvPr>
        </p:nvSpPr>
        <p:spPr/>
        <p:txBody>
          <a:bodyPr/>
          <a:lstStyle/>
          <a:p>
            <a:r>
              <a:rPr lang="en-GB" dirty="0" smtClean="0"/>
              <a:t>Slide </a:t>
            </a:r>
            <a:fld id="{F29293AB-9AE5-4A3A-8BD1-7FB6AD59B413}" type="slidenum">
              <a:rPr lang="en-GB" smtClean="0"/>
              <a:pPr/>
              <a:t>‹#›</a:t>
            </a:fld>
            <a:endParaRPr lang="en-GB" dirty="0"/>
          </a:p>
        </p:txBody>
      </p:sp>
    </p:spTree>
    <p:extLst>
      <p:ext uri="{BB962C8B-B14F-4D97-AF65-F5344CB8AC3E}">
        <p14:creationId xmlns:p14="http://schemas.microsoft.com/office/powerpoint/2010/main" val="290419305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7" name="Text Placeholder 16"/>
          <p:cNvSpPr>
            <a:spLocks noGrp="1"/>
          </p:cNvSpPr>
          <p:nvPr>
            <p:ph type="body" sz="quarter" idx="10" hasCustomPrompt="1"/>
          </p:nvPr>
        </p:nvSpPr>
        <p:spPr>
          <a:xfrm>
            <a:off x="492125" y="848501"/>
            <a:ext cx="4089600" cy="2617200"/>
          </a:xfrm>
        </p:spPr>
        <p:txBody>
          <a:bodyPr>
            <a:noAutofit/>
          </a:bodyPr>
          <a:lstStyle>
            <a:lvl1pPr>
              <a:defRPr sz="17000" b="1"/>
            </a:lvl1pPr>
          </a:lstStyle>
          <a:p>
            <a:pPr lvl="0"/>
            <a:r>
              <a:rPr lang="en-US" dirty="0" smtClean="0"/>
              <a:t>No.</a:t>
            </a:r>
          </a:p>
        </p:txBody>
      </p:sp>
      <p:sp>
        <p:nvSpPr>
          <p:cNvPr id="11" name="Rectangle 6"/>
          <p:cNvSpPr>
            <a:spLocks noGrp="1" noChangeArrowheads="1"/>
          </p:cNvSpPr>
          <p:nvPr>
            <p:ph type="ctrTitle"/>
          </p:nvPr>
        </p:nvSpPr>
        <p:spPr>
          <a:xfrm>
            <a:off x="508000" y="3554218"/>
            <a:ext cx="6026150" cy="514738"/>
          </a:xfrm>
        </p:spPr>
        <p:txBody>
          <a:bodyPr/>
          <a:lstStyle>
            <a:lvl1pPr algn="l">
              <a:defRPr/>
            </a:lvl1pPr>
          </a:lstStyle>
          <a:p>
            <a:r>
              <a:rPr lang="en-US" smtClean="0"/>
              <a:t>Click to edit Master title style</a:t>
            </a:r>
            <a:endParaRPr lang="en-GB" dirty="0"/>
          </a:p>
        </p:txBody>
      </p:sp>
    </p:spTree>
    <p:extLst>
      <p:ext uri="{BB962C8B-B14F-4D97-AF65-F5344CB8AC3E}">
        <p14:creationId xmlns:p14="http://schemas.microsoft.com/office/powerpoint/2010/main" val="224949260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6"/>
          <p:cNvSpPr>
            <a:spLocks noGrp="1" noChangeArrowheads="1"/>
          </p:cNvSpPr>
          <p:nvPr>
            <p:ph type="ctrTitle"/>
          </p:nvPr>
        </p:nvSpPr>
        <p:spPr>
          <a:xfrm>
            <a:off x="508000" y="3554218"/>
            <a:ext cx="6026150" cy="514738"/>
          </a:xfrm>
        </p:spPr>
        <p:txBody>
          <a:bodyPr/>
          <a:lstStyle>
            <a:lvl1pPr algn="l">
              <a:defRPr/>
            </a:lvl1pPr>
          </a:lstStyle>
          <a:p>
            <a:r>
              <a:rPr lang="en-US" smtClean="0"/>
              <a:t>Click to edit Master title style</a:t>
            </a:r>
            <a:endParaRPr lang="en-GB" dirty="0"/>
          </a:p>
        </p:txBody>
      </p:sp>
      <p:sp>
        <p:nvSpPr>
          <p:cNvPr id="5" name="Text Placeholder 16"/>
          <p:cNvSpPr>
            <a:spLocks noGrp="1"/>
          </p:cNvSpPr>
          <p:nvPr>
            <p:ph type="body" sz="quarter" idx="10" hasCustomPrompt="1"/>
          </p:nvPr>
        </p:nvSpPr>
        <p:spPr>
          <a:xfrm>
            <a:off x="492125" y="848501"/>
            <a:ext cx="4089600" cy="2617200"/>
          </a:xfrm>
        </p:spPr>
        <p:txBody>
          <a:bodyPr>
            <a:noAutofit/>
          </a:bodyPr>
          <a:lstStyle>
            <a:lvl1pPr>
              <a:defRPr sz="17000" b="1"/>
            </a:lvl1pPr>
          </a:lstStyle>
          <a:p>
            <a:pPr lvl="0"/>
            <a:r>
              <a:rPr lang="en-US" dirty="0" smtClean="0"/>
              <a:t>No.</a:t>
            </a:r>
          </a:p>
        </p:txBody>
      </p:sp>
    </p:spTree>
    <p:extLst>
      <p:ext uri="{BB962C8B-B14F-4D97-AF65-F5344CB8AC3E}">
        <p14:creationId xmlns:p14="http://schemas.microsoft.com/office/powerpoint/2010/main" val="387507621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6"/>
          <p:cNvSpPr>
            <a:spLocks noGrp="1" noChangeArrowheads="1"/>
          </p:cNvSpPr>
          <p:nvPr>
            <p:ph type="ctrTitle"/>
          </p:nvPr>
        </p:nvSpPr>
        <p:spPr>
          <a:xfrm>
            <a:off x="508000" y="3554218"/>
            <a:ext cx="6026150" cy="514738"/>
          </a:xfrm>
        </p:spPr>
        <p:txBody>
          <a:bodyPr/>
          <a:lstStyle>
            <a:lvl1pPr algn="l">
              <a:defRPr/>
            </a:lvl1pPr>
          </a:lstStyle>
          <a:p>
            <a:r>
              <a:rPr lang="en-US" smtClean="0"/>
              <a:t>Click to edit Master title style</a:t>
            </a:r>
            <a:endParaRPr lang="en-GB" dirty="0"/>
          </a:p>
        </p:txBody>
      </p:sp>
      <p:sp>
        <p:nvSpPr>
          <p:cNvPr id="5" name="Text Placeholder 16"/>
          <p:cNvSpPr>
            <a:spLocks noGrp="1"/>
          </p:cNvSpPr>
          <p:nvPr>
            <p:ph type="body" sz="quarter" idx="10" hasCustomPrompt="1"/>
          </p:nvPr>
        </p:nvSpPr>
        <p:spPr>
          <a:xfrm>
            <a:off x="492125" y="848501"/>
            <a:ext cx="4089600" cy="2617200"/>
          </a:xfrm>
        </p:spPr>
        <p:txBody>
          <a:bodyPr>
            <a:noAutofit/>
          </a:bodyPr>
          <a:lstStyle>
            <a:lvl1pPr>
              <a:defRPr sz="17000" b="1"/>
            </a:lvl1pPr>
          </a:lstStyle>
          <a:p>
            <a:pPr lvl="0"/>
            <a:r>
              <a:rPr lang="en-US" dirty="0" smtClean="0"/>
              <a:t>No.</a:t>
            </a:r>
          </a:p>
        </p:txBody>
      </p:sp>
    </p:spTree>
    <p:extLst>
      <p:ext uri="{BB962C8B-B14F-4D97-AF65-F5344CB8AC3E}">
        <p14:creationId xmlns:p14="http://schemas.microsoft.com/office/powerpoint/2010/main" val="7499101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Header 4">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6"/>
          <p:cNvSpPr>
            <a:spLocks noGrp="1" noChangeArrowheads="1"/>
          </p:cNvSpPr>
          <p:nvPr>
            <p:ph type="ctrTitle"/>
          </p:nvPr>
        </p:nvSpPr>
        <p:spPr>
          <a:xfrm>
            <a:off x="508000" y="3554218"/>
            <a:ext cx="6026150" cy="514738"/>
          </a:xfrm>
        </p:spPr>
        <p:txBody>
          <a:bodyPr/>
          <a:lstStyle>
            <a:lvl1pPr algn="l">
              <a:defRPr/>
            </a:lvl1pPr>
          </a:lstStyle>
          <a:p>
            <a:r>
              <a:rPr lang="en-US" smtClean="0"/>
              <a:t>Click to edit Master title style</a:t>
            </a:r>
            <a:endParaRPr lang="en-GB" dirty="0"/>
          </a:p>
        </p:txBody>
      </p:sp>
      <p:sp>
        <p:nvSpPr>
          <p:cNvPr id="5" name="Text Placeholder 16"/>
          <p:cNvSpPr>
            <a:spLocks noGrp="1"/>
          </p:cNvSpPr>
          <p:nvPr>
            <p:ph type="body" sz="quarter" idx="10" hasCustomPrompt="1"/>
          </p:nvPr>
        </p:nvSpPr>
        <p:spPr>
          <a:xfrm>
            <a:off x="492125" y="848501"/>
            <a:ext cx="4089600" cy="2617200"/>
          </a:xfrm>
        </p:spPr>
        <p:txBody>
          <a:bodyPr>
            <a:noAutofit/>
          </a:bodyPr>
          <a:lstStyle>
            <a:lvl1pPr>
              <a:defRPr sz="17000" b="1"/>
            </a:lvl1pPr>
          </a:lstStyle>
          <a:p>
            <a:pPr lvl="0"/>
            <a:r>
              <a:rPr lang="en-US" dirty="0" smtClean="0"/>
              <a:t>No.</a:t>
            </a:r>
          </a:p>
        </p:txBody>
      </p:sp>
    </p:spTree>
    <p:extLst>
      <p:ext uri="{BB962C8B-B14F-4D97-AF65-F5344CB8AC3E}">
        <p14:creationId xmlns:p14="http://schemas.microsoft.com/office/powerpoint/2010/main" val="240844039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5">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6"/>
          <p:cNvSpPr>
            <a:spLocks noGrp="1" noChangeArrowheads="1"/>
          </p:cNvSpPr>
          <p:nvPr>
            <p:ph type="ctrTitle" hasCustomPrompt="1"/>
          </p:nvPr>
        </p:nvSpPr>
        <p:spPr>
          <a:xfrm>
            <a:off x="508000" y="3554218"/>
            <a:ext cx="6026150" cy="514738"/>
          </a:xfrm>
        </p:spPr>
        <p:txBody>
          <a:bodyPr/>
          <a:lstStyle>
            <a:lvl1pPr algn="l">
              <a:defRPr/>
            </a:lvl1pPr>
          </a:lstStyle>
          <a:p>
            <a:r>
              <a:rPr lang="en-US" dirty="0"/>
              <a:t>Presentation title set on two </a:t>
            </a:r>
            <a:r>
              <a:rPr lang="en-US" dirty="0" smtClean="0"/>
              <a:t>lines</a:t>
            </a:r>
            <a:endParaRPr lang="en-GB" dirty="0"/>
          </a:p>
        </p:txBody>
      </p:sp>
      <p:sp>
        <p:nvSpPr>
          <p:cNvPr id="5" name="Text Placeholder 16"/>
          <p:cNvSpPr>
            <a:spLocks noGrp="1"/>
          </p:cNvSpPr>
          <p:nvPr>
            <p:ph type="body" sz="quarter" idx="10" hasCustomPrompt="1"/>
          </p:nvPr>
        </p:nvSpPr>
        <p:spPr>
          <a:xfrm>
            <a:off x="492125" y="848501"/>
            <a:ext cx="4089600" cy="2617200"/>
          </a:xfrm>
        </p:spPr>
        <p:txBody>
          <a:bodyPr>
            <a:noAutofit/>
          </a:bodyPr>
          <a:lstStyle>
            <a:lvl1pPr>
              <a:defRPr sz="17000" b="1"/>
            </a:lvl1pPr>
          </a:lstStyle>
          <a:p>
            <a:pPr lvl="0"/>
            <a:r>
              <a:rPr lang="en-US" dirty="0" smtClean="0"/>
              <a:t>No.</a:t>
            </a:r>
          </a:p>
        </p:txBody>
      </p:sp>
    </p:spTree>
    <p:extLst>
      <p:ext uri="{BB962C8B-B14F-4D97-AF65-F5344CB8AC3E}">
        <p14:creationId xmlns:p14="http://schemas.microsoft.com/office/powerpoint/2010/main" val="157384690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First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4080066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6_Section Head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6"/>
          <p:cNvSpPr>
            <a:spLocks noGrp="1" noChangeArrowheads="1"/>
          </p:cNvSpPr>
          <p:nvPr>
            <p:ph type="ctrTitle" hasCustomPrompt="1"/>
          </p:nvPr>
        </p:nvSpPr>
        <p:spPr>
          <a:xfrm>
            <a:off x="503548" y="2040552"/>
            <a:ext cx="8136904" cy="2776896"/>
          </a:xfrm>
        </p:spPr>
        <p:txBody>
          <a:bodyPr/>
          <a:lstStyle>
            <a:lvl1pPr algn="l">
              <a:defRPr sz="5700" b="0" baseline="0">
                <a:solidFill>
                  <a:schemeClr val="bg1"/>
                </a:solidFill>
              </a:defRPr>
            </a:lvl1pPr>
          </a:lstStyle>
          <a:p>
            <a:r>
              <a:rPr lang="en-US" dirty="0" smtClean="0"/>
              <a:t>Maximum of three lines in Arial 60 </a:t>
            </a:r>
            <a:r>
              <a:rPr lang="en-US" dirty="0" err="1" smtClean="0"/>
              <a:t>pt</a:t>
            </a:r>
            <a:r>
              <a:rPr lang="en-US" dirty="0" smtClean="0"/>
              <a:t> </a:t>
            </a:r>
            <a:br>
              <a:rPr lang="en-US" dirty="0" smtClean="0"/>
            </a:br>
            <a:r>
              <a:rPr lang="en-US" dirty="0" smtClean="0"/>
              <a:t>Line spacing 1 line</a:t>
            </a:r>
            <a:endParaRPr lang="en-GB" dirty="0"/>
          </a:p>
        </p:txBody>
      </p:sp>
    </p:spTree>
    <p:extLst>
      <p:ext uri="{BB962C8B-B14F-4D97-AF65-F5344CB8AC3E}">
        <p14:creationId xmlns:p14="http://schemas.microsoft.com/office/powerpoint/2010/main" val="114149832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7_Section Head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6"/>
          <p:cNvSpPr>
            <a:spLocks noGrp="1" noChangeArrowheads="1"/>
          </p:cNvSpPr>
          <p:nvPr>
            <p:ph type="ctrTitle" hasCustomPrompt="1"/>
          </p:nvPr>
        </p:nvSpPr>
        <p:spPr>
          <a:xfrm>
            <a:off x="431540" y="1678915"/>
            <a:ext cx="8280920" cy="3500171"/>
          </a:xfrm>
        </p:spPr>
        <p:txBody>
          <a:bodyPr/>
          <a:lstStyle>
            <a:lvl1pPr algn="ctr">
              <a:defRPr sz="21800" b="0">
                <a:solidFill>
                  <a:schemeClr val="bg1"/>
                </a:solidFill>
              </a:defRPr>
            </a:lvl1pPr>
          </a:lstStyle>
          <a:p>
            <a:r>
              <a:rPr lang="en-US" dirty="0" smtClean="0"/>
              <a:t>Stop</a:t>
            </a:r>
            <a:endParaRPr lang="en-GB" dirty="0"/>
          </a:p>
        </p:txBody>
      </p:sp>
    </p:spTree>
    <p:extLst>
      <p:ext uri="{BB962C8B-B14F-4D97-AF65-F5344CB8AC3E}">
        <p14:creationId xmlns:p14="http://schemas.microsoft.com/office/powerpoint/2010/main" val="114149832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ransparent  A">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5536" y="2336390"/>
            <a:ext cx="8280920" cy="663901"/>
          </a:xfrm>
        </p:spPr>
        <p:txBody>
          <a:bodyPr tIns="46800" bIns="46800"/>
          <a:lstStyle>
            <a:lvl1pPr algn="l">
              <a:lnSpc>
                <a:spcPct val="100000"/>
              </a:lnSpc>
              <a:defRPr sz="3700" b="0">
                <a:solidFill>
                  <a:schemeClr val="bg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6660232" y="3645024"/>
            <a:ext cx="2231816" cy="2448272"/>
          </a:xfrm>
          <a:prstGeom prst="rect">
            <a:avLst/>
          </a:prstGeom>
        </p:spPr>
        <p:txBody>
          <a:bodyPr>
            <a:normAutofit/>
          </a:bodyPr>
          <a:lstStyle>
            <a:lvl1pPr marL="0" indent="0" algn="l">
              <a:spcBef>
                <a:spcPts val="576"/>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Tree>
    <p:extLst>
      <p:ext uri="{BB962C8B-B14F-4D97-AF65-F5344CB8AC3E}">
        <p14:creationId xmlns:p14="http://schemas.microsoft.com/office/powerpoint/2010/main" val="313578979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ransparent  B">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3528" y="362749"/>
            <a:ext cx="5040560" cy="1233287"/>
          </a:xfrm>
        </p:spPr>
        <p:txBody>
          <a:bodyPr tIns="46800" bIns="46800"/>
          <a:lstStyle>
            <a:lvl1pPr algn="l">
              <a:lnSpc>
                <a:spcPct val="100000"/>
              </a:lnSpc>
              <a:defRPr sz="3700" b="0">
                <a:solidFill>
                  <a:schemeClr val="bg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323528" y="1808820"/>
            <a:ext cx="3312120" cy="2052228"/>
          </a:xfrm>
          <a:prstGeom prst="rect">
            <a:avLst/>
          </a:prstGeom>
        </p:spPr>
        <p:txBody>
          <a:bodyPr>
            <a:normAutofit/>
          </a:bodyPr>
          <a:lstStyle>
            <a:lvl1pPr marL="0" indent="0" algn="l">
              <a:spcBef>
                <a:spcPts val="576"/>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Tree>
    <p:extLst>
      <p:ext uri="{BB962C8B-B14F-4D97-AF65-F5344CB8AC3E}">
        <p14:creationId xmlns:p14="http://schemas.microsoft.com/office/powerpoint/2010/main" val="303637402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ransparent  C">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4000" y="905381"/>
            <a:ext cx="6192216" cy="663901"/>
          </a:xfrm>
        </p:spPr>
        <p:txBody>
          <a:bodyPr tIns="46800" bIns="46800"/>
          <a:lstStyle>
            <a:lvl1pPr algn="l">
              <a:lnSpc>
                <a:spcPct val="100000"/>
              </a:lnSpc>
              <a:defRPr sz="3700" b="0">
                <a:solidFill>
                  <a:schemeClr val="bg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4572000" y="4437112"/>
            <a:ext cx="4104456" cy="1656184"/>
          </a:xfrm>
          <a:prstGeom prst="rect">
            <a:avLst/>
          </a:prstGeom>
        </p:spPr>
        <p:txBody>
          <a:bodyPr>
            <a:normAutofit/>
          </a:bodyPr>
          <a:lstStyle>
            <a:lvl1pPr marL="0" indent="0" algn="l">
              <a:spcBef>
                <a:spcPts val="576"/>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Tree>
    <p:extLst>
      <p:ext uri="{BB962C8B-B14F-4D97-AF65-F5344CB8AC3E}">
        <p14:creationId xmlns:p14="http://schemas.microsoft.com/office/powerpoint/2010/main" val="134651324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ransparent  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19865"/>
            <a:ext cx="8291264" cy="663901"/>
          </a:xfrm>
        </p:spPr>
        <p:txBody>
          <a:bodyPr tIns="46800" bIns="46800"/>
          <a:lstStyle>
            <a:lvl1pPr algn="l">
              <a:lnSpc>
                <a:spcPct val="100000"/>
              </a:lnSpc>
              <a:defRPr sz="3700" b="0">
                <a:solidFill>
                  <a:schemeClr val="bg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6300192" y="3212976"/>
            <a:ext cx="2520280" cy="2880320"/>
          </a:xfrm>
          <a:prstGeom prst="rect">
            <a:avLst/>
          </a:prstGeom>
        </p:spPr>
        <p:txBody>
          <a:bodyPr>
            <a:normAutofit/>
          </a:bodyPr>
          <a:lstStyle>
            <a:lvl1pPr marL="0" indent="0" algn="l">
              <a:spcBef>
                <a:spcPts val="576"/>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Tree>
    <p:extLst>
      <p:ext uri="{BB962C8B-B14F-4D97-AF65-F5344CB8AC3E}">
        <p14:creationId xmlns:p14="http://schemas.microsoft.com/office/powerpoint/2010/main" val="198222410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ransparent  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19865"/>
            <a:ext cx="8291264" cy="663901"/>
          </a:xfrm>
        </p:spPr>
        <p:txBody>
          <a:bodyPr tIns="46800" bIns="46800"/>
          <a:lstStyle>
            <a:lvl1pPr algn="l">
              <a:lnSpc>
                <a:spcPct val="100000"/>
              </a:lnSpc>
              <a:defRPr sz="3700" b="0">
                <a:solidFill>
                  <a:schemeClr val="bg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6588224" y="1340768"/>
            <a:ext cx="2160240" cy="2592288"/>
          </a:xfrm>
          <a:prstGeom prst="rect">
            <a:avLst/>
          </a:prstGeom>
        </p:spPr>
        <p:txBody>
          <a:bodyPr>
            <a:normAutofit/>
          </a:bodyPr>
          <a:lstStyle>
            <a:lvl1pPr marL="0" indent="0" algn="l">
              <a:spcBef>
                <a:spcPts val="576"/>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Tree>
    <p:extLst>
      <p:ext uri="{BB962C8B-B14F-4D97-AF65-F5344CB8AC3E}">
        <p14:creationId xmlns:p14="http://schemas.microsoft.com/office/powerpoint/2010/main" val="125513746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67343A4-44A3-4085-82F0-93DE4E487B6E}" type="datetime3">
              <a:rPr lang="en-US" smtClean="0"/>
              <a:t>29 October 2014</a:t>
            </a:fld>
            <a:endParaRPr lang="en-US"/>
          </a:p>
        </p:txBody>
      </p:sp>
      <p:sp>
        <p:nvSpPr>
          <p:cNvPr id="3" name="Footer Placeholder 2"/>
          <p:cNvSpPr>
            <a:spLocks noGrp="1"/>
          </p:cNvSpPr>
          <p:nvPr>
            <p:ph type="ftr" sz="quarter" idx="11"/>
          </p:nvPr>
        </p:nvSpPr>
        <p:spPr/>
        <p:txBody>
          <a:bodyPr/>
          <a:lstStyle>
            <a:lvl1pPr>
              <a:defRPr/>
            </a:lvl1pPr>
          </a:lstStyle>
          <a:p>
            <a:r>
              <a:rPr lang="en-US" smtClean="0"/>
              <a:t>SKF proprietary - Not for distribution without permission</a:t>
            </a:r>
            <a:endParaRPr lang="en-US"/>
          </a:p>
        </p:txBody>
      </p:sp>
      <p:sp>
        <p:nvSpPr>
          <p:cNvPr id="4" name="Slide Number Placeholder 3"/>
          <p:cNvSpPr>
            <a:spLocks noGrp="1"/>
          </p:cNvSpPr>
          <p:nvPr>
            <p:ph type="sldNum" sz="quarter" idx="12"/>
          </p:nvPr>
        </p:nvSpPr>
        <p:spPr/>
        <p:txBody>
          <a:bodyPr/>
          <a:lstStyle>
            <a:lvl1pPr>
              <a:defRPr/>
            </a:lvl1pPr>
          </a:lstStyle>
          <a:p>
            <a:r>
              <a:rPr lang="en-US"/>
              <a:t>Slide </a:t>
            </a:r>
            <a:fld id="{FFD97174-255D-4248-8A5C-BB0EB0055FF6}" type="slidenum">
              <a:rPr lang="en-US"/>
              <a:pPr/>
              <a:t>‹#›</a:t>
            </a:fld>
            <a:endParaRPr lang="en-US"/>
          </a:p>
        </p:txBody>
      </p:sp>
    </p:spTree>
    <p:extLst>
      <p:ext uri="{BB962C8B-B14F-4D97-AF65-F5344CB8AC3E}">
        <p14:creationId xmlns:p14="http://schemas.microsoft.com/office/powerpoint/2010/main" val="3863429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4000" y="362749"/>
            <a:ext cx="4608080" cy="1233287"/>
          </a:xfrm>
        </p:spPr>
        <p:txBody>
          <a:bodyPr tIns="46800" bIns="46800"/>
          <a:lstStyle>
            <a:lvl1pPr algn="l">
              <a:lnSpc>
                <a:spcPct val="100000"/>
              </a:lnSpc>
              <a:defRPr sz="3700" b="0"/>
            </a:lvl1pPr>
          </a:lstStyle>
          <a:p>
            <a:r>
              <a:rPr lang="en-US" smtClean="0"/>
              <a:t>Click to edit Master title style</a:t>
            </a:r>
            <a:endParaRPr lang="en-GB" dirty="0"/>
          </a:p>
        </p:txBody>
      </p:sp>
      <p:sp>
        <p:nvSpPr>
          <p:cNvPr id="3" name="Subtitle 2"/>
          <p:cNvSpPr>
            <a:spLocks noGrp="1"/>
          </p:cNvSpPr>
          <p:nvPr>
            <p:ph type="subTitle" idx="1"/>
          </p:nvPr>
        </p:nvSpPr>
        <p:spPr>
          <a:xfrm>
            <a:off x="684000" y="3164400"/>
            <a:ext cx="4608080" cy="2712872"/>
          </a:xfrm>
          <a:prstGeom prst="rect">
            <a:avLst/>
          </a:prstGeom>
        </p:spPr>
        <p:txBody>
          <a:bodyPr>
            <a:normAutofit/>
          </a:bodyPr>
          <a:lstStyle>
            <a:lvl1pPr marL="0" indent="0" algn="l">
              <a:spcBef>
                <a:spcPts val="576"/>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Tree>
    <p:extLst>
      <p:ext uri="{BB962C8B-B14F-4D97-AF65-F5344CB8AC3E}">
        <p14:creationId xmlns:p14="http://schemas.microsoft.com/office/powerpoint/2010/main" val="29907599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457200" y="1163638"/>
            <a:ext cx="8229600" cy="4788000"/>
          </a:xfrm>
          <a:prstGeom prst="rect">
            <a:avLst/>
          </a:prstGeom>
        </p:spPr>
        <p:txBody>
          <a:bodyPr vert="horz" lIns="91440" tIns="45720" rIns="91440" bIns="45720" rtlCol="0">
            <a:normAutofit/>
          </a:bodyPr>
          <a:lstStyle>
            <a:lvl1pPr>
              <a:defRPr lang="en-GB" dirty="0" smtClean="0"/>
            </a:lvl1pPr>
            <a:lvl2pPr>
              <a:defRPr lang="en-GB" dirty="0" smtClean="0"/>
            </a:lvl2pPr>
            <a:lvl3pPr>
              <a:defRPr lang="en-GB" dirty="0" smtClean="0"/>
            </a:lvl3pPr>
            <a:lvl4pPr>
              <a:defRPr lang="en-US" dirty="0" smtClean="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fld id="{662D8A8A-334F-43A7-A466-E8B98E9AB11D}" type="datetime3">
              <a:rPr lang="en-US" smtClean="0"/>
              <a:t>29 October 2014</a:t>
            </a:fld>
            <a:endParaRPr lang="en-GB"/>
          </a:p>
        </p:txBody>
      </p:sp>
      <p:sp>
        <p:nvSpPr>
          <p:cNvPr id="5" name="Footer Placeholder 4"/>
          <p:cNvSpPr>
            <a:spLocks noGrp="1"/>
          </p:cNvSpPr>
          <p:nvPr>
            <p:ph type="ftr" sz="quarter" idx="11"/>
          </p:nvPr>
        </p:nvSpPr>
        <p:spPr/>
        <p:txBody>
          <a:bodyPr/>
          <a:lstStyle/>
          <a:p>
            <a:r>
              <a:rPr lang="en-US" smtClean="0"/>
              <a:t>SKF proprietary - Not for distribution without permission</a:t>
            </a:r>
            <a:endParaRPr lang="en-GB"/>
          </a:p>
        </p:txBody>
      </p:sp>
      <p:sp>
        <p:nvSpPr>
          <p:cNvPr id="6" name="Slide Number Placeholder 5"/>
          <p:cNvSpPr>
            <a:spLocks noGrp="1"/>
          </p:cNvSpPr>
          <p:nvPr>
            <p:ph type="sldNum" sz="quarter" idx="12"/>
          </p:nvPr>
        </p:nvSpPr>
        <p:spPr/>
        <p:txBody>
          <a:bodyPr/>
          <a:lstStyle/>
          <a:p>
            <a:r>
              <a:rPr lang="en-GB" dirty="0" smtClean="0"/>
              <a:t>Slide </a:t>
            </a:r>
            <a:fld id="{F29293AB-9AE5-4A3A-8BD1-7FB6AD59B413}" type="slidenum">
              <a:rPr lang="en-GB" smtClean="0"/>
              <a:pPr/>
              <a:t>‹#›</a:t>
            </a:fld>
            <a:endParaRPr lang="en-GB" dirty="0"/>
          </a:p>
        </p:txBody>
      </p:sp>
    </p:spTree>
    <p:extLst>
      <p:ext uri="{BB962C8B-B14F-4D97-AF65-F5344CB8AC3E}">
        <p14:creationId xmlns:p14="http://schemas.microsoft.com/office/powerpoint/2010/main" val="112542283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162799"/>
            <a:ext cx="4038600" cy="4788000"/>
          </a:xfrm>
          <a:prstGeom prst="rect">
            <a:avLst/>
          </a:prstGeom>
        </p:spPr>
        <p:txBody>
          <a:bodyPr vert="horz" lIns="91440" tIns="45720" rIns="91440" bIns="45720" rtlCol="0">
            <a:normAutofit/>
          </a:bodyPr>
          <a:lstStyle>
            <a:lvl1pPr>
              <a:defRPr lang="en-GB" dirty="0" smtClean="0"/>
            </a:lvl1pPr>
            <a:lvl2pPr>
              <a:defRPr lang="en-GB" dirty="0" smtClean="0"/>
            </a:lvl2pPr>
            <a:lvl3pPr>
              <a:defRPr lang="en-GB" dirty="0" smtClean="0"/>
            </a:lvl3pPr>
            <a:lvl4pPr>
              <a:defRPr lang="en-US" dirty="0" smtClean="0"/>
            </a:lvl4pPr>
            <a:lvl5pPr marL="855663"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162799"/>
            <a:ext cx="4038600" cy="4788000"/>
          </a:xfrm>
          <a:prstGeom prst="rect">
            <a:avLst/>
          </a:prstGeom>
        </p:spPr>
        <p:txBody>
          <a:bodyPr vert="horz" lIns="91440" tIns="45720" rIns="91440" bIns="45720" rtlCol="0">
            <a:normAutofit/>
          </a:bodyPr>
          <a:lstStyle>
            <a:lvl1pPr>
              <a:defRPr lang="en-GB" dirty="0" smtClean="0"/>
            </a:lvl1pPr>
            <a:lvl2pPr>
              <a:defRPr lang="en-GB" dirty="0" smtClean="0"/>
            </a:lvl2pPr>
            <a:lvl3pPr>
              <a:defRPr lang="en-GB" dirty="0" smtClean="0"/>
            </a:lvl3pPr>
            <a:lvl4pPr>
              <a:defRPr lang="en-US" dirty="0" smtClean="0"/>
            </a:lvl4pPr>
            <a:lvl5pPr marL="855663"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4"/>
          <p:cNvSpPr>
            <a:spLocks noGrp="1"/>
          </p:cNvSpPr>
          <p:nvPr>
            <p:ph type="dt" sz="half" idx="10"/>
          </p:nvPr>
        </p:nvSpPr>
        <p:spPr/>
        <p:txBody>
          <a:bodyPr/>
          <a:lstStyle/>
          <a:p>
            <a:fld id="{B260FED2-C4D1-40C8-9FFE-5110DBC0C92E}" type="datetime3">
              <a:rPr lang="en-US" smtClean="0"/>
              <a:t>29 October 2014</a:t>
            </a:fld>
            <a:endParaRPr lang="en-GB"/>
          </a:p>
        </p:txBody>
      </p:sp>
      <p:sp>
        <p:nvSpPr>
          <p:cNvPr id="6" name="Footer Placeholder 5"/>
          <p:cNvSpPr>
            <a:spLocks noGrp="1"/>
          </p:cNvSpPr>
          <p:nvPr>
            <p:ph type="ftr" sz="quarter" idx="11"/>
          </p:nvPr>
        </p:nvSpPr>
        <p:spPr/>
        <p:txBody>
          <a:bodyPr/>
          <a:lstStyle/>
          <a:p>
            <a:r>
              <a:rPr lang="en-US" smtClean="0"/>
              <a:t>SKF proprietary - Not for distribution without permission</a:t>
            </a:r>
            <a:endParaRPr lang="en-GB"/>
          </a:p>
        </p:txBody>
      </p:sp>
      <p:sp>
        <p:nvSpPr>
          <p:cNvPr id="7" name="Slide Number Placeholder 6"/>
          <p:cNvSpPr>
            <a:spLocks noGrp="1"/>
          </p:cNvSpPr>
          <p:nvPr>
            <p:ph type="sldNum" sz="quarter" idx="12"/>
          </p:nvPr>
        </p:nvSpPr>
        <p:spPr/>
        <p:txBody>
          <a:bodyPr/>
          <a:lstStyle/>
          <a:p>
            <a:r>
              <a:rPr lang="en-GB" dirty="0" smtClean="0"/>
              <a:t>Slide </a:t>
            </a:r>
            <a:fld id="{F29293AB-9AE5-4A3A-8BD1-7FB6AD59B413}" type="slidenum">
              <a:rPr lang="en-GB" smtClean="0"/>
              <a:pPr/>
              <a:t>‹#›</a:t>
            </a:fld>
            <a:endParaRPr lang="en-GB" dirty="0"/>
          </a:p>
        </p:txBody>
      </p:sp>
    </p:spTree>
    <p:extLst>
      <p:ext uri="{BB962C8B-B14F-4D97-AF65-F5344CB8AC3E}">
        <p14:creationId xmlns:p14="http://schemas.microsoft.com/office/powerpoint/2010/main" val="421784920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162799"/>
            <a:ext cx="2628000" cy="4788000"/>
          </a:xfrm>
          <a:prstGeom prst="rect">
            <a:avLst/>
          </a:prstGeom>
        </p:spPr>
        <p:txBody>
          <a:bodyPr vert="horz" lIns="91440" tIns="45720" rIns="91440" bIns="45720" rtlCol="0">
            <a:normAutofit/>
          </a:bodyPr>
          <a:lstStyle>
            <a:lvl1pPr>
              <a:defRPr lang="en-GB" sz="2000" dirty="0" smtClean="0"/>
            </a:lvl1pPr>
            <a:lvl2pPr>
              <a:defRPr lang="en-GB" sz="1800" dirty="0" smtClean="0"/>
            </a:lvl2pPr>
            <a:lvl3pPr>
              <a:defRPr lang="en-GB" sz="1600" dirty="0" smtClean="0"/>
            </a:lvl3pPr>
            <a:lvl4pPr>
              <a:defRPr lang="en-US" dirty="0" smtClean="0"/>
            </a:lvl4pPr>
            <a:lvl5pPr marL="855663"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6084168" y="1162799"/>
            <a:ext cx="2628000" cy="4788000"/>
          </a:xfrm>
          <a:prstGeom prst="rect">
            <a:avLst/>
          </a:prstGeom>
        </p:spPr>
        <p:txBody>
          <a:bodyPr vert="horz" lIns="91440" tIns="45720" rIns="91440" bIns="45720" rtlCol="0">
            <a:normAutofit/>
          </a:bodyPr>
          <a:lstStyle>
            <a:lvl1pPr>
              <a:defRPr lang="en-GB" sz="2000" dirty="0" smtClean="0"/>
            </a:lvl1pPr>
            <a:lvl2pPr>
              <a:defRPr lang="en-GB" sz="1800" dirty="0" smtClean="0"/>
            </a:lvl2pPr>
            <a:lvl3pPr>
              <a:defRPr lang="en-GB" sz="1600" dirty="0" smtClean="0"/>
            </a:lvl3pPr>
            <a:lvl4pPr>
              <a:defRPr lang="en-US" sz="1400" dirty="0" smtClean="0"/>
            </a:lvl4pPr>
            <a:lvl5pPr marL="855663"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4"/>
          <p:cNvSpPr>
            <a:spLocks noGrp="1"/>
          </p:cNvSpPr>
          <p:nvPr>
            <p:ph type="dt" sz="half" idx="10"/>
          </p:nvPr>
        </p:nvSpPr>
        <p:spPr/>
        <p:txBody>
          <a:bodyPr/>
          <a:lstStyle/>
          <a:p>
            <a:fld id="{9E9F438B-A67A-4C54-8D2E-ACFBFD196C24}" type="datetime3">
              <a:rPr lang="en-US" smtClean="0"/>
              <a:t>29 October 2014</a:t>
            </a:fld>
            <a:endParaRPr lang="en-GB"/>
          </a:p>
        </p:txBody>
      </p:sp>
      <p:sp>
        <p:nvSpPr>
          <p:cNvPr id="6" name="Footer Placeholder 5"/>
          <p:cNvSpPr>
            <a:spLocks noGrp="1"/>
          </p:cNvSpPr>
          <p:nvPr>
            <p:ph type="ftr" sz="quarter" idx="11"/>
          </p:nvPr>
        </p:nvSpPr>
        <p:spPr/>
        <p:txBody>
          <a:bodyPr/>
          <a:lstStyle/>
          <a:p>
            <a:r>
              <a:rPr lang="en-US" smtClean="0"/>
              <a:t>SKF proprietary - Not for distribution without permission</a:t>
            </a:r>
            <a:endParaRPr lang="en-GB"/>
          </a:p>
        </p:txBody>
      </p:sp>
      <p:sp>
        <p:nvSpPr>
          <p:cNvPr id="7" name="Slide Number Placeholder 6"/>
          <p:cNvSpPr>
            <a:spLocks noGrp="1"/>
          </p:cNvSpPr>
          <p:nvPr>
            <p:ph type="sldNum" sz="quarter" idx="12"/>
          </p:nvPr>
        </p:nvSpPr>
        <p:spPr/>
        <p:txBody>
          <a:bodyPr/>
          <a:lstStyle/>
          <a:p>
            <a:r>
              <a:rPr lang="en-GB" dirty="0" smtClean="0"/>
              <a:t>Slide </a:t>
            </a:r>
            <a:fld id="{F29293AB-9AE5-4A3A-8BD1-7FB6AD59B413}" type="slidenum">
              <a:rPr lang="en-GB" smtClean="0"/>
              <a:pPr/>
              <a:t>‹#›</a:t>
            </a:fld>
            <a:endParaRPr lang="en-GB" dirty="0"/>
          </a:p>
        </p:txBody>
      </p:sp>
      <p:sp>
        <p:nvSpPr>
          <p:cNvPr id="8" name="Content Placeholder 2"/>
          <p:cNvSpPr>
            <a:spLocks noGrp="1"/>
          </p:cNvSpPr>
          <p:nvPr>
            <p:ph sz="half" idx="13"/>
          </p:nvPr>
        </p:nvSpPr>
        <p:spPr>
          <a:xfrm>
            <a:off x="3275856" y="1162799"/>
            <a:ext cx="2628000" cy="4788000"/>
          </a:xfrm>
          <a:prstGeom prst="rect">
            <a:avLst/>
          </a:prstGeom>
        </p:spPr>
        <p:txBody>
          <a:bodyPr vert="horz" lIns="91440" tIns="45720" rIns="91440" bIns="45720" rtlCol="0">
            <a:normAutofit/>
          </a:bodyPr>
          <a:lstStyle>
            <a:lvl1pPr>
              <a:defRPr lang="en-GB" sz="2000" dirty="0" smtClean="0"/>
            </a:lvl1pPr>
            <a:lvl2pPr>
              <a:defRPr lang="en-GB" sz="1800" dirty="0" smtClean="0"/>
            </a:lvl2pPr>
            <a:lvl3pPr>
              <a:defRPr lang="en-GB" sz="1600" dirty="0" smtClean="0"/>
            </a:lvl3pPr>
            <a:lvl4pPr>
              <a:defRPr lang="en-US" sz="1400" dirty="0" smtClean="0"/>
            </a:lvl4pPr>
            <a:lvl5pPr marL="855663"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90004000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162799"/>
            <a:ext cx="4038600" cy="2340000"/>
          </a:xfrm>
          <a:prstGeom prst="rect">
            <a:avLst/>
          </a:prstGeom>
        </p:spPr>
        <p:txBody>
          <a:bodyPr vert="horz" lIns="91440" tIns="45720" rIns="91440" bIns="45720" rtlCol="0">
            <a:normAutofit/>
          </a:bodyPr>
          <a:lstStyle>
            <a:lvl1pPr>
              <a:defRPr lang="en-GB" sz="2000" dirty="0" smtClean="0"/>
            </a:lvl1pPr>
            <a:lvl2pPr>
              <a:defRPr lang="en-GB" sz="1800" dirty="0" smtClean="0"/>
            </a:lvl2pPr>
            <a:lvl3pPr>
              <a:defRPr lang="en-GB" sz="1600" dirty="0" smtClean="0"/>
            </a:lvl3pPr>
            <a:lvl4pPr>
              <a:defRPr lang="en-US" sz="1400" dirty="0" smtClean="0"/>
            </a:lvl4pPr>
            <a:lvl5pPr marL="855663"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162799"/>
            <a:ext cx="4038600" cy="2340000"/>
          </a:xfrm>
          <a:prstGeom prst="rect">
            <a:avLst/>
          </a:prstGeom>
        </p:spPr>
        <p:txBody>
          <a:bodyPr vert="horz" lIns="91440" tIns="45720" rIns="91440" bIns="45720" rtlCol="0">
            <a:normAutofit/>
          </a:bodyPr>
          <a:lstStyle>
            <a:lvl1pPr>
              <a:defRPr lang="en-GB" sz="2000" dirty="0" smtClean="0"/>
            </a:lvl1pPr>
            <a:lvl2pPr>
              <a:defRPr lang="en-GB" sz="1800" dirty="0" smtClean="0"/>
            </a:lvl2pPr>
            <a:lvl3pPr>
              <a:defRPr lang="en-GB" sz="1600" dirty="0" smtClean="0"/>
            </a:lvl3pPr>
            <a:lvl4pPr>
              <a:defRPr lang="en-US" sz="1400" dirty="0" smtClean="0"/>
            </a:lvl4pPr>
            <a:lvl5pPr marL="855663"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4"/>
          <p:cNvSpPr>
            <a:spLocks noGrp="1"/>
          </p:cNvSpPr>
          <p:nvPr>
            <p:ph type="dt" sz="half" idx="10"/>
          </p:nvPr>
        </p:nvSpPr>
        <p:spPr/>
        <p:txBody>
          <a:bodyPr/>
          <a:lstStyle/>
          <a:p>
            <a:fld id="{8AC8A27A-F9A1-45D6-B4B8-1D695245ECAE}" type="datetime3">
              <a:rPr lang="en-US" smtClean="0"/>
              <a:t>29 October 2014</a:t>
            </a:fld>
            <a:endParaRPr lang="en-GB"/>
          </a:p>
        </p:txBody>
      </p:sp>
      <p:sp>
        <p:nvSpPr>
          <p:cNvPr id="6" name="Footer Placeholder 5"/>
          <p:cNvSpPr>
            <a:spLocks noGrp="1"/>
          </p:cNvSpPr>
          <p:nvPr>
            <p:ph type="ftr" sz="quarter" idx="11"/>
          </p:nvPr>
        </p:nvSpPr>
        <p:spPr/>
        <p:txBody>
          <a:bodyPr/>
          <a:lstStyle/>
          <a:p>
            <a:r>
              <a:rPr lang="en-US" smtClean="0"/>
              <a:t>SKF proprietary - Not for distribution without permission</a:t>
            </a:r>
            <a:endParaRPr lang="en-GB"/>
          </a:p>
        </p:txBody>
      </p:sp>
      <p:sp>
        <p:nvSpPr>
          <p:cNvPr id="7" name="Slide Number Placeholder 6"/>
          <p:cNvSpPr>
            <a:spLocks noGrp="1"/>
          </p:cNvSpPr>
          <p:nvPr>
            <p:ph type="sldNum" sz="quarter" idx="12"/>
          </p:nvPr>
        </p:nvSpPr>
        <p:spPr/>
        <p:txBody>
          <a:bodyPr/>
          <a:lstStyle/>
          <a:p>
            <a:r>
              <a:rPr lang="en-GB" dirty="0" smtClean="0"/>
              <a:t>Slide </a:t>
            </a:r>
            <a:fld id="{F29293AB-9AE5-4A3A-8BD1-7FB6AD59B413}" type="slidenum">
              <a:rPr lang="en-GB" smtClean="0"/>
              <a:pPr/>
              <a:t>‹#›</a:t>
            </a:fld>
            <a:endParaRPr lang="en-GB" dirty="0"/>
          </a:p>
        </p:txBody>
      </p:sp>
      <p:sp>
        <p:nvSpPr>
          <p:cNvPr id="8" name="Content Placeholder 2"/>
          <p:cNvSpPr>
            <a:spLocks noGrp="1"/>
          </p:cNvSpPr>
          <p:nvPr>
            <p:ph sz="half" idx="13"/>
          </p:nvPr>
        </p:nvSpPr>
        <p:spPr>
          <a:xfrm>
            <a:off x="453008" y="3609280"/>
            <a:ext cx="4038600" cy="2340000"/>
          </a:xfrm>
          <a:prstGeom prst="rect">
            <a:avLst/>
          </a:prstGeom>
        </p:spPr>
        <p:txBody>
          <a:bodyPr vert="horz" lIns="91440" tIns="45720" rIns="91440" bIns="45720" rtlCol="0">
            <a:normAutofit/>
          </a:bodyPr>
          <a:lstStyle>
            <a:lvl1pPr>
              <a:defRPr lang="en-GB" sz="2000" dirty="0" smtClean="0"/>
            </a:lvl1pPr>
            <a:lvl2pPr>
              <a:defRPr lang="en-GB" sz="1800" dirty="0" smtClean="0"/>
            </a:lvl2pPr>
            <a:lvl3pPr>
              <a:defRPr lang="en-GB" sz="1600" dirty="0" smtClean="0"/>
            </a:lvl3pPr>
            <a:lvl4pPr>
              <a:defRPr lang="en-US" sz="1400" dirty="0" smtClean="0"/>
            </a:lvl4pPr>
            <a:lvl5pPr marL="855663"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9" name="Content Placeholder 3"/>
          <p:cNvSpPr>
            <a:spLocks noGrp="1"/>
          </p:cNvSpPr>
          <p:nvPr>
            <p:ph sz="half" idx="14"/>
          </p:nvPr>
        </p:nvSpPr>
        <p:spPr>
          <a:xfrm>
            <a:off x="4644008" y="3609280"/>
            <a:ext cx="4038600" cy="2340000"/>
          </a:xfrm>
          <a:prstGeom prst="rect">
            <a:avLst/>
          </a:prstGeom>
        </p:spPr>
        <p:txBody>
          <a:bodyPr vert="horz" lIns="91440" tIns="45720" rIns="91440" bIns="45720" rtlCol="0">
            <a:normAutofit/>
          </a:bodyPr>
          <a:lstStyle>
            <a:lvl1pPr>
              <a:defRPr lang="en-GB" sz="2000" dirty="0" smtClean="0"/>
            </a:lvl1pPr>
            <a:lvl2pPr>
              <a:defRPr lang="en-GB" sz="1800" dirty="0" smtClean="0"/>
            </a:lvl2pPr>
            <a:lvl3pPr>
              <a:defRPr lang="en-GB" sz="1600" dirty="0" smtClean="0"/>
            </a:lvl3pPr>
            <a:lvl4pPr>
              <a:defRPr lang="en-US" sz="1400" dirty="0" smtClean="0"/>
            </a:lvl4pPr>
            <a:lvl5pPr marL="855663"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82058201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2060848"/>
            <a:ext cx="4038600" cy="3889950"/>
          </a:xfrm>
          <a:prstGeom prst="rect">
            <a:avLst/>
          </a:prstGeom>
        </p:spPr>
        <p:txBody>
          <a:bodyPr vert="horz" lIns="91440" tIns="45720" rIns="91440" bIns="45720" rtlCol="0">
            <a:normAutofit/>
          </a:bodyPr>
          <a:lstStyle>
            <a:lvl1pPr>
              <a:defRPr lang="en-GB" dirty="0" smtClean="0"/>
            </a:lvl1pPr>
            <a:lvl2pPr>
              <a:defRPr lang="en-GB" dirty="0" smtClean="0"/>
            </a:lvl2pPr>
            <a:lvl3pPr>
              <a:defRPr lang="en-GB" dirty="0" smtClean="0"/>
            </a:lvl3pPr>
            <a:lvl4pPr>
              <a:defRPr lang="en-US" dirty="0" smtClean="0"/>
            </a:lvl4pPr>
            <a:lvl5pPr marL="855663"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2060848"/>
            <a:ext cx="4038600" cy="3889950"/>
          </a:xfrm>
          <a:prstGeom prst="rect">
            <a:avLst/>
          </a:prstGeom>
        </p:spPr>
        <p:txBody>
          <a:bodyPr vert="horz" lIns="91440" tIns="45720" rIns="91440" bIns="45720" rtlCol="0">
            <a:normAutofit/>
          </a:bodyPr>
          <a:lstStyle>
            <a:lvl1pPr>
              <a:defRPr lang="en-GB" dirty="0" smtClean="0"/>
            </a:lvl1pPr>
            <a:lvl2pPr>
              <a:defRPr lang="en-GB" dirty="0" smtClean="0"/>
            </a:lvl2pPr>
            <a:lvl3pPr>
              <a:defRPr lang="en-GB" dirty="0" smtClean="0"/>
            </a:lvl3pPr>
            <a:lvl4pPr>
              <a:defRPr lang="en-US" dirty="0" smtClean="0"/>
            </a:lvl4pPr>
            <a:lvl5pPr marL="855663"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4"/>
          <p:cNvSpPr>
            <a:spLocks noGrp="1"/>
          </p:cNvSpPr>
          <p:nvPr>
            <p:ph type="dt" sz="half" idx="10"/>
          </p:nvPr>
        </p:nvSpPr>
        <p:spPr/>
        <p:txBody>
          <a:bodyPr/>
          <a:lstStyle/>
          <a:p>
            <a:fld id="{4D67F730-4FB4-45B9-9CC1-56198AE9AD9D}" type="datetime3">
              <a:rPr lang="en-US" smtClean="0"/>
              <a:t>29 October 2014</a:t>
            </a:fld>
            <a:endParaRPr lang="en-GB"/>
          </a:p>
        </p:txBody>
      </p:sp>
      <p:sp>
        <p:nvSpPr>
          <p:cNvPr id="6" name="Footer Placeholder 5"/>
          <p:cNvSpPr>
            <a:spLocks noGrp="1"/>
          </p:cNvSpPr>
          <p:nvPr>
            <p:ph type="ftr" sz="quarter" idx="11"/>
          </p:nvPr>
        </p:nvSpPr>
        <p:spPr/>
        <p:txBody>
          <a:bodyPr/>
          <a:lstStyle/>
          <a:p>
            <a:r>
              <a:rPr lang="en-US" smtClean="0"/>
              <a:t>SKF proprietary - Not for distribution without permission</a:t>
            </a:r>
            <a:endParaRPr lang="en-GB"/>
          </a:p>
        </p:txBody>
      </p:sp>
      <p:sp>
        <p:nvSpPr>
          <p:cNvPr id="7" name="Slide Number Placeholder 6"/>
          <p:cNvSpPr>
            <a:spLocks noGrp="1"/>
          </p:cNvSpPr>
          <p:nvPr>
            <p:ph type="sldNum" sz="quarter" idx="12"/>
          </p:nvPr>
        </p:nvSpPr>
        <p:spPr/>
        <p:txBody>
          <a:bodyPr/>
          <a:lstStyle/>
          <a:p>
            <a:r>
              <a:rPr lang="en-GB" dirty="0" smtClean="0"/>
              <a:t>Slide </a:t>
            </a:r>
            <a:fld id="{F29293AB-9AE5-4A3A-8BD1-7FB6AD59B413}" type="slidenum">
              <a:rPr lang="en-GB" smtClean="0"/>
              <a:pPr/>
              <a:t>‹#›</a:t>
            </a:fld>
            <a:endParaRPr lang="en-GB" dirty="0"/>
          </a:p>
        </p:txBody>
      </p:sp>
      <p:sp>
        <p:nvSpPr>
          <p:cNvPr id="9" name="Text Placeholder 8"/>
          <p:cNvSpPr>
            <a:spLocks noGrp="1"/>
          </p:cNvSpPr>
          <p:nvPr>
            <p:ph type="body" sz="quarter" idx="13"/>
          </p:nvPr>
        </p:nvSpPr>
        <p:spPr>
          <a:xfrm>
            <a:off x="457200" y="1162800"/>
            <a:ext cx="4039200" cy="791741"/>
          </a:xfrm>
        </p:spPr>
        <p:txBody>
          <a:bodyPr anchor="b"/>
          <a:lstStyle>
            <a:lvl1pPr>
              <a:defRPr b="1"/>
            </a:lvl1pPr>
          </a:lstStyle>
          <a:p>
            <a:pPr lvl="0"/>
            <a:r>
              <a:rPr lang="en-US" smtClean="0"/>
              <a:t>Click to edit Master text styles</a:t>
            </a:r>
          </a:p>
        </p:txBody>
      </p:sp>
      <p:sp>
        <p:nvSpPr>
          <p:cNvPr id="10" name="Text Placeholder 8"/>
          <p:cNvSpPr>
            <a:spLocks noGrp="1"/>
          </p:cNvSpPr>
          <p:nvPr>
            <p:ph type="body" sz="quarter" idx="14"/>
          </p:nvPr>
        </p:nvSpPr>
        <p:spPr>
          <a:xfrm>
            <a:off x="4648200" y="1162800"/>
            <a:ext cx="4039200" cy="791741"/>
          </a:xfrm>
        </p:spPr>
        <p:txBody>
          <a:bodyPr anchor="b"/>
          <a:lstStyle>
            <a:lvl1pPr>
              <a:defRPr b="1"/>
            </a:lvl1pPr>
          </a:lstStyle>
          <a:p>
            <a:pPr lvl="0"/>
            <a:r>
              <a:rPr lang="en-US" smtClean="0"/>
              <a:t>Click to edit Master text styles</a:t>
            </a:r>
          </a:p>
        </p:txBody>
      </p:sp>
    </p:spTree>
    <p:extLst>
      <p:ext uri="{BB962C8B-B14F-4D97-AF65-F5344CB8AC3E}">
        <p14:creationId xmlns:p14="http://schemas.microsoft.com/office/powerpoint/2010/main" val="65583294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with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2060848"/>
            <a:ext cx="4038600" cy="3889950"/>
          </a:xfrm>
          <a:prstGeom prst="rect">
            <a:avLst/>
          </a:prstGeom>
        </p:spPr>
        <p:txBody>
          <a:bodyPr vert="horz" lIns="91440" tIns="45720" rIns="91440" bIns="45720" rtlCol="0">
            <a:normAutofit/>
          </a:bodyPr>
          <a:lstStyle>
            <a:lvl1pPr>
              <a:defRPr lang="en-GB" dirty="0" smtClean="0"/>
            </a:lvl1pPr>
            <a:lvl2pPr>
              <a:defRPr lang="en-GB" dirty="0" smtClean="0"/>
            </a:lvl2pPr>
            <a:lvl3pPr>
              <a:defRPr lang="en-GB" dirty="0" smtClean="0"/>
            </a:lvl3pPr>
            <a:lvl4pPr>
              <a:defRPr lang="en-US" dirty="0" smtClean="0"/>
            </a:lvl4pPr>
            <a:lvl5pPr marL="855663"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2060848"/>
            <a:ext cx="4038600" cy="3889950"/>
          </a:xfrm>
          <a:prstGeom prst="rect">
            <a:avLst/>
          </a:prstGeom>
        </p:spPr>
        <p:txBody>
          <a:bodyPr vert="horz" lIns="91440" tIns="45720" rIns="91440" bIns="45720" rtlCol="0">
            <a:normAutofit/>
          </a:bodyPr>
          <a:lstStyle>
            <a:lvl1pPr>
              <a:defRPr lang="en-GB" dirty="0" smtClean="0"/>
            </a:lvl1pPr>
            <a:lvl2pPr>
              <a:defRPr lang="en-GB" dirty="0" smtClean="0"/>
            </a:lvl2pPr>
            <a:lvl3pPr>
              <a:defRPr lang="en-GB" dirty="0" smtClean="0"/>
            </a:lvl3pPr>
            <a:lvl4pPr>
              <a:defRPr lang="en-US" dirty="0" smtClean="0"/>
            </a:lvl4pPr>
            <a:lvl5pPr marL="855663"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4"/>
          <p:cNvSpPr>
            <a:spLocks noGrp="1"/>
          </p:cNvSpPr>
          <p:nvPr>
            <p:ph type="dt" sz="half" idx="10"/>
          </p:nvPr>
        </p:nvSpPr>
        <p:spPr/>
        <p:txBody>
          <a:bodyPr/>
          <a:lstStyle/>
          <a:p>
            <a:fld id="{2C7D76F6-4C93-46FF-BDB2-DCD5592E54AA}" type="datetime3">
              <a:rPr lang="en-US" smtClean="0"/>
              <a:t>29 October 2014</a:t>
            </a:fld>
            <a:endParaRPr lang="en-GB"/>
          </a:p>
        </p:txBody>
      </p:sp>
      <p:sp>
        <p:nvSpPr>
          <p:cNvPr id="6" name="Footer Placeholder 5"/>
          <p:cNvSpPr>
            <a:spLocks noGrp="1"/>
          </p:cNvSpPr>
          <p:nvPr>
            <p:ph type="ftr" sz="quarter" idx="11"/>
          </p:nvPr>
        </p:nvSpPr>
        <p:spPr/>
        <p:txBody>
          <a:bodyPr/>
          <a:lstStyle/>
          <a:p>
            <a:r>
              <a:rPr lang="en-US" smtClean="0"/>
              <a:t>SKF proprietary - Not for distribution without permission</a:t>
            </a:r>
            <a:endParaRPr lang="en-GB"/>
          </a:p>
        </p:txBody>
      </p:sp>
      <p:sp>
        <p:nvSpPr>
          <p:cNvPr id="7" name="Slide Number Placeholder 6"/>
          <p:cNvSpPr>
            <a:spLocks noGrp="1"/>
          </p:cNvSpPr>
          <p:nvPr>
            <p:ph type="sldNum" sz="quarter" idx="12"/>
          </p:nvPr>
        </p:nvSpPr>
        <p:spPr/>
        <p:txBody>
          <a:bodyPr/>
          <a:lstStyle/>
          <a:p>
            <a:r>
              <a:rPr lang="en-GB" dirty="0" smtClean="0"/>
              <a:t>Slide </a:t>
            </a:r>
            <a:fld id="{F29293AB-9AE5-4A3A-8BD1-7FB6AD59B413}" type="slidenum">
              <a:rPr lang="en-GB" smtClean="0"/>
              <a:pPr/>
              <a:t>‹#›</a:t>
            </a:fld>
            <a:endParaRPr lang="en-GB" dirty="0"/>
          </a:p>
        </p:txBody>
      </p:sp>
      <p:sp>
        <p:nvSpPr>
          <p:cNvPr id="9" name="Text Placeholder 8"/>
          <p:cNvSpPr>
            <a:spLocks noGrp="1"/>
          </p:cNvSpPr>
          <p:nvPr>
            <p:ph type="body" sz="quarter" idx="13"/>
          </p:nvPr>
        </p:nvSpPr>
        <p:spPr>
          <a:xfrm>
            <a:off x="457200" y="1162800"/>
            <a:ext cx="4039200" cy="791741"/>
          </a:xfrm>
        </p:spPr>
        <p:txBody>
          <a:bodyPr anchor="b"/>
          <a:lstStyle>
            <a:lvl1pPr>
              <a:defRPr b="1"/>
            </a:lvl1pPr>
          </a:lstStyle>
          <a:p>
            <a:pPr lvl="0"/>
            <a:r>
              <a:rPr lang="en-US" smtClean="0"/>
              <a:t>Click to edit Master text styles</a:t>
            </a:r>
          </a:p>
        </p:txBody>
      </p:sp>
      <p:sp>
        <p:nvSpPr>
          <p:cNvPr id="10" name="Text Placeholder 8"/>
          <p:cNvSpPr>
            <a:spLocks noGrp="1"/>
          </p:cNvSpPr>
          <p:nvPr>
            <p:ph type="body" sz="quarter" idx="14"/>
          </p:nvPr>
        </p:nvSpPr>
        <p:spPr>
          <a:xfrm>
            <a:off x="4648200" y="1162800"/>
            <a:ext cx="4039200" cy="791741"/>
          </a:xfrm>
        </p:spPr>
        <p:txBody>
          <a:bodyPr anchor="b"/>
          <a:lstStyle>
            <a:lvl1pPr>
              <a:defRPr b="1"/>
            </a:lvl1pPr>
          </a:lstStyle>
          <a:p>
            <a:pPr lvl="0"/>
            <a:r>
              <a:rPr lang="en-US" smtClean="0"/>
              <a:t>Click to edit Master text styles</a:t>
            </a:r>
          </a:p>
        </p:txBody>
      </p:sp>
      <p:cxnSp>
        <p:nvCxnSpPr>
          <p:cNvPr id="11" name="Straight Connector 10"/>
          <p:cNvCxnSpPr/>
          <p:nvPr userDrawn="1"/>
        </p:nvCxnSpPr>
        <p:spPr>
          <a:xfrm>
            <a:off x="461508" y="2004576"/>
            <a:ext cx="403244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4651360" y="2004576"/>
            <a:ext cx="403244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088379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683314" y="6059940"/>
            <a:ext cx="2460686" cy="798060"/>
          </a:xfrm>
          <a:prstGeom prst="rect">
            <a:avLst/>
          </a:prstGeom>
        </p:spPr>
      </p:pic>
      <p:pic>
        <p:nvPicPr>
          <p:cNvPr id="7" name="Picture 6"/>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0" y="0"/>
            <a:ext cx="9144000" cy="1521229"/>
          </a:xfrm>
          <a:prstGeom prst="rect">
            <a:avLst/>
          </a:prstGeom>
        </p:spPr>
      </p:pic>
      <p:sp>
        <p:nvSpPr>
          <p:cNvPr id="2" name="Title Placeholder 1"/>
          <p:cNvSpPr>
            <a:spLocks noGrp="1"/>
          </p:cNvSpPr>
          <p:nvPr>
            <p:ph type="title"/>
          </p:nvPr>
        </p:nvSpPr>
        <p:spPr>
          <a:xfrm>
            <a:off x="457200" y="188640"/>
            <a:ext cx="8229600" cy="530127"/>
          </a:xfrm>
          <a:prstGeom prst="rect">
            <a:avLst/>
          </a:prstGeom>
        </p:spPr>
        <p:txBody>
          <a:bodyPr vert="horz" lIns="91440" tIns="72000" rIns="91440" bIns="72000" rtlCol="0" anchor="ctr">
            <a:spAutoFit/>
          </a:bodyPr>
          <a:lstStyle/>
          <a:p>
            <a:r>
              <a:rPr lang="en-US" smtClean="0"/>
              <a:t>Click to edit Master title style</a:t>
            </a:r>
            <a:endParaRPr lang="en-GB" dirty="0"/>
          </a:p>
        </p:txBody>
      </p:sp>
      <p:sp>
        <p:nvSpPr>
          <p:cNvPr id="4" name="Date Placeholder 3"/>
          <p:cNvSpPr>
            <a:spLocks noGrp="1"/>
          </p:cNvSpPr>
          <p:nvPr>
            <p:ph type="dt" sz="half" idx="2"/>
          </p:nvPr>
        </p:nvSpPr>
        <p:spPr>
          <a:xfrm>
            <a:off x="1476008" y="6585974"/>
            <a:ext cx="863744" cy="169277"/>
          </a:xfrm>
          <a:prstGeom prst="rect">
            <a:avLst/>
          </a:prstGeom>
        </p:spPr>
        <p:txBody>
          <a:bodyPr vert="horz" wrap="square" lIns="91440" tIns="45720" rIns="91440" bIns="45720" rtlCol="0" anchor="ctr">
            <a:spAutoFit/>
          </a:bodyPr>
          <a:lstStyle>
            <a:lvl1pPr algn="l">
              <a:defRPr sz="500">
                <a:solidFill>
                  <a:schemeClr val="tx1"/>
                </a:solidFill>
              </a:defRPr>
            </a:lvl1pPr>
          </a:lstStyle>
          <a:p>
            <a:fld id="{B3B8F82A-3A31-4C45-BFE9-A0D73BC9AC08}" type="datetime3">
              <a:rPr lang="en-US" smtClean="0"/>
              <a:t>29 October 2014</a:t>
            </a:fld>
            <a:endParaRPr lang="en-GB" dirty="0"/>
          </a:p>
        </p:txBody>
      </p:sp>
      <p:sp>
        <p:nvSpPr>
          <p:cNvPr id="5" name="Footer Placeholder 4"/>
          <p:cNvSpPr>
            <a:spLocks noGrp="1"/>
          </p:cNvSpPr>
          <p:nvPr>
            <p:ph type="ftr" sz="quarter" idx="3"/>
          </p:nvPr>
        </p:nvSpPr>
        <p:spPr>
          <a:xfrm>
            <a:off x="2340000" y="6585974"/>
            <a:ext cx="2160000" cy="169277"/>
          </a:xfrm>
          <a:prstGeom prst="rect">
            <a:avLst/>
          </a:prstGeom>
        </p:spPr>
        <p:txBody>
          <a:bodyPr vert="horz" lIns="91440" tIns="45720" rIns="91440" bIns="45720" rtlCol="0" anchor="ctr">
            <a:spAutoFit/>
          </a:bodyPr>
          <a:lstStyle>
            <a:lvl1pPr algn="l">
              <a:defRPr sz="500">
                <a:solidFill>
                  <a:schemeClr val="tx1"/>
                </a:solidFill>
              </a:defRPr>
            </a:lvl1pPr>
          </a:lstStyle>
          <a:p>
            <a:r>
              <a:rPr lang="en-US" smtClean="0"/>
              <a:t>SKF proprietary - Not for distribution without permission</a:t>
            </a:r>
            <a:endParaRPr lang="en-GB" dirty="0"/>
          </a:p>
        </p:txBody>
      </p:sp>
      <p:sp>
        <p:nvSpPr>
          <p:cNvPr id="6" name="Slide Number Placeholder 5"/>
          <p:cNvSpPr>
            <a:spLocks noGrp="1"/>
          </p:cNvSpPr>
          <p:nvPr>
            <p:ph type="sldNum" sz="quarter" idx="4"/>
          </p:nvPr>
        </p:nvSpPr>
        <p:spPr>
          <a:xfrm>
            <a:off x="971600" y="6585974"/>
            <a:ext cx="504056" cy="169277"/>
          </a:xfrm>
          <a:prstGeom prst="rect">
            <a:avLst/>
          </a:prstGeom>
        </p:spPr>
        <p:txBody>
          <a:bodyPr vert="horz" wrap="square" lIns="91440" tIns="45720" rIns="91440" bIns="45720" rtlCol="0" anchor="ctr">
            <a:spAutoFit/>
          </a:bodyPr>
          <a:lstStyle>
            <a:lvl1pPr algn="l">
              <a:defRPr sz="500">
                <a:solidFill>
                  <a:schemeClr val="tx1"/>
                </a:solidFill>
              </a:defRPr>
            </a:lvl1pPr>
          </a:lstStyle>
          <a:p>
            <a:r>
              <a:rPr lang="en-GB" dirty="0" smtClean="0"/>
              <a:t>Slide </a:t>
            </a:r>
            <a:fld id="{F29293AB-9AE5-4A3A-8BD1-7FB6AD59B413}" type="slidenum">
              <a:rPr lang="en-GB" smtClean="0"/>
              <a:pPr/>
              <a:t>‹#›</a:t>
            </a:fld>
            <a:endParaRPr lang="en-GB" dirty="0"/>
          </a:p>
        </p:txBody>
      </p:sp>
      <p:sp>
        <p:nvSpPr>
          <p:cNvPr id="26" name="Text Box 30"/>
          <p:cNvSpPr txBox="1">
            <a:spLocks noChangeArrowheads="1"/>
          </p:cNvSpPr>
          <p:nvPr/>
        </p:nvSpPr>
        <p:spPr bwMode="auto">
          <a:xfrm>
            <a:off x="439738" y="6584950"/>
            <a:ext cx="531862" cy="169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500" b="0" i="0" u="none" strike="noStrike" cap="none" normalizeH="0" baseline="0" dirty="0" smtClean="0">
                <a:ln>
                  <a:noFill/>
                </a:ln>
                <a:solidFill>
                  <a:schemeClr val="tx1"/>
                </a:solidFill>
                <a:effectLst/>
                <a:latin typeface="Arial" pitchFamily="34" charset="0"/>
              </a:rPr>
              <a:t>© SKF Group</a:t>
            </a:r>
            <a:endParaRPr kumimoji="0" lang="en-US" sz="1800" b="0" i="0" u="none" strike="noStrike" cap="none" normalizeH="0" baseline="0" dirty="0" smtClean="0">
              <a:ln>
                <a:noFill/>
              </a:ln>
              <a:solidFill>
                <a:schemeClr val="tx1"/>
              </a:solidFill>
              <a:effectLst/>
              <a:latin typeface="Arial" pitchFamily="34" charset="0"/>
            </a:endParaRPr>
          </a:p>
        </p:txBody>
      </p:sp>
      <p:sp>
        <p:nvSpPr>
          <p:cNvPr id="31" name="Text Placeholder 30"/>
          <p:cNvSpPr>
            <a:spLocks noGrp="1"/>
          </p:cNvSpPr>
          <p:nvPr>
            <p:ph type="body" idx="1"/>
          </p:nvPr>
        </p:nvSpPr>
        <p:spPr>
          <a:xfrm>
            <a:off x="457200" y="1144800"/>
            <a:ext cx="8229600" cy="4788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4269065270"/>
      </p:ext>
    </p:extLst>
  </p:cSld>
  <p:clrMap bg1="lt1" tx1="dk1" bg2="lt2" tx2="dk2" accent1="accent1" accent2="accent2" accent3="accent3" accent4="accent4" accent5="accent5" accent6="accent6" hlink="hlink" folHlink="folHlink"/>
  <p:sldLayoutIdLst>
    <p:sldLayoutId id="2147483668" r:id="rId1"/>
    <p:sldLayoutId id="2147483676" r:id="rId2"/>
    <p:sldLayoutId id="2147483649" r:id="rId3"/>
    <p:sldLayoutId id="2147483650" r:id="rId4"/>
    <p:sldLayoutId id="2147483652" r:id="rId5"/>
    <p:sldLayoutId id="2147483677" r:id="rId6"/>
    <p:sldLayoutId id="2147483670" r:id="rId7"/>
    <p:sldLayoutId id="2147483669" r:id="rId8"/>
    <p:sldLayoutId id="2147483678" r:id="rId9"/>
    <p:sldLayoutId id="2147483656" r:id="rId10"/>
    <p:sldLayoutId id="2147483654" r:id="rId11"/>
    <p:sldLayoutId id="2147483660" r:id="rId12"/>
    <p:sldLayoutId id="2147483658" r:id="rId13"/>
    <p:sldLayoutId id="2147483659" r:id="rId14"/>
    <p:sldLayoutId id="2147483651" r:id="rId15"/>
    <p:sldLayoutId id="2147483662" r:id="rId16"/>
    <p:sldLayoutId id="2147483663" r:id="rId17"/>
    <p:sldLayoutId id="2147483664" r:id="rId18"/>
    <p:sldLayoutId id="2147483665" r:id="rId19"/>
    <p:sldLayoutId id="2147483666" r:id="rId20"/>
    <p:sldLayoutId id="2147483667" r:id="rId21"/>
    <p:sldLayoutId id="2147483671" r:id="rId22"/>
    <p:sldLayoutId id="2147483672" r:id="rId23"/>
    <p:sldLayoutId id="2147483673" r:id="rId24"/>
    <p:sldLayoutId id="2147483674" r:id="rId25"/>
    <p:sldLayoutId id="2147483675" r:id="rId26"/>
    <p:sldLayoutId id="2147483679" r:id="rId27"/>
  </p:sldLayoutIdLst>
  <p:timing>
    <p:tnLst>
      <p:par>
        <p:cTn id="1" dur="indefinite" restart="never" nodeType="tmRoot"/>
      </p:par>
    </p:tnLst>
  </p:timing>
  <p:hf hdr="0"/>
  <p:txStyles>
    <p:titleStyle>
      <a:lvl1pPr algn="l" defTabSz="914400" rtl="0" eaLnBrk="1" latinLnBrk="0" hangingPunct="1">
        <a:lnSpc>
          <a:spcPct val="100000"/>
        </a:lnSpc>
        <a:spcBef>
          <a:spcPct val="0"/>
        </a:spcBef>
        <a:buNone/>
        <a:defRPr sz="2400" b="1" kern="1200" baseline="0">
          <a:solidFill>
            <a:schemeClr val="tx2"/>
          </a:solidFill>
          <a:latin typeface="+mj-lt"/>
          <a:ea typeface="+mj-ea"/>
          <a:cs typeface="+mj-cs"/>
        </a:defRPr>
      </a:lvl1pPr>
    </p:titleStyle>
    <p:bodyStyle>
      <a:lvl1pPr marL="0" marR="0" indent="0" algn="l" defTabSz="914400" rtl="0" eaLnBrk="1" fontAlgn="base" latinLnBrk="0" hangingPunct="1">
        <a:lnSpc>
          <a:spcPct val="100000"/>
        </a:lnSpc>
        <a:spcBef>
          <a:spcPts val="300"/>
        </a:spcBef>
        <a:spcAft>
          <a:spcPct val="0"/>
        </a:spcAft>
        <a:buClr>
          <a:schemeClr val="tx2"/>
        </a:buClr>
        <a:buSzPts val="2000"/>
        <a:buFont typeface="Arial" pitchFamily="34" charset="0"/>
        <a:buNone/>
        <a:tabLst/>
        <a:defRPr sz="2200" kern="1200">
          <a:solidFill>
            <a:schemeClr val="tx1"/>
          </a:solidFill>
          <a:latin typeface="+mn-lt"/>
          <a:ea typeface="+mn-ea"/>
          <a:cs typeface="+mn-cs"/>
        </a:defRPr>
      </a:lvl1pPr>
      <a:lvl2pPr marL="288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2000" kern="1200">
          <a:solidFill>
            <a:schemeClr val="tx1"/>
          </a:solidFill>
          <a:latin typeface="+mn-lt"/>
          <a:ea typeface="+mn-ea"/>
          <a:cs typeface="+mn-cs"/>
        </a:defRPr>
      </a:lvl2pPr>
      <a:lvl3pPr marL="576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800" kern="1200">
          <a:solidFill>
            <a:schemeClr val="tx1"/>
          </a:solidFill>
          <a:latin typeface="+mn-lt"/>
          <a:ea typeface="+mn-ea"/>
          <a:cs typeface="+mn-cs"/>
        </a:defRPr>
      </a:lvl3pPr>
      <a:lvl4pPr marL="864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600" kern="1200">
          <a:solidFill>
            <a:schemeClr val="tx1"/>
          </a:solidFill>
          <a:latin typeface="+mn-lt"/>
          <a:ea typeface="+mn-ea"/>
          <a:cs typeface="+mn-cs"/>
        </a:defRPr>
      </a:lvl4pPr>
      <a:lvl5pPr marL="1152000" indent="-288000" algn="l" defTabSz="914400" rtl="0" eaLnBrk="1" latinLnBrk="0" hangingPunct="1">
        <a:lnSpc>
          <a:spcPct val="100000"/>
        </a:lnSpc>
        <a:spcBef>
          <a:spcPts val="300"/>
        </a:spcBef>
        <a:buClr>
          <a:schemeClr val="tx2"/>
        </a:buClr>
        <a:buSzPct val="10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oleObject" Target="../embeddings/oleObject1.bin"/><Relationship Id="rId7" Type="http://schemas.openxmlformats.org/officeDocument/2006/relationships/image" Target="../media/image33.jpeg"/><Relationship Id="rId12" Type="http://schemas.openxmlformats.org/officeDocument/2006/relationships/image" Target="../media/image38.jpe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jpeg"/><Relationship Id="rId4" Type="http://schemas.openxmlformats.org/officeDocument/2006/relationships/image" Target="../media/image30.png"/><Relationship Id="rId9"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4.xml"/><Relationship Id="rId4" Type="http://schemas.openxmlformats.org/officeDocument/2006/relationships/image" Target="../media/image81.jpeg"/></Relationships>
</file>

<file path=ppt/slides/_rels/slide4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jpeg"/><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6360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e Placeholder 3"/>
          <p:cNvSpPr>
            <a:spLocks noGrp="1"/>
          </p:cNvSpPr>
          <p:nvPr>
            <p:ph type="dt" sz="half" idx="10"/>
          </p:nvPr>
        </p:nvSpPr>
        <p:spPr/>
        <p:txBody>
          <a:bodyPr/>
          <a:lstStyle/>
          <a:p>
            <a:fld id="{BA3353B2-62C9-46E7-A97D-3755E7F4DEDB}" type="datetime3">
              <a:rPr lang="en-US" smtClean="0"/>
              <a:t>29 October 2014</a:t>
            </a:fld>
            <a:endParaRPr lang="en-US"/>
          </a:p>
        </p:txBody>
      </p:sp>
      <p:sp>
        <p:nvSpPr>
          <p:cNvPr id="17" name="Slide Number Placeholder 5"/>
          <p:cNvSpPr>
            <a:spLocks noGrp="1"/>
          </p:cNvSpPr>
          <p:nvPr>
            <p:ph type="sldNum" sz="quarter" idx="12"/>
          </p:nvPr>
        </p:nvSpPr>
        <p:spPr/>
        <p:txBody>
          <a:bodyPr/>
          <a:lstStyle/>
          <a:p>
            <a:r>
              <a:rPr lang="en-US"/>
              <a:t>Slide </a:t>
            </a:r>
            <a:fld id="{E03D6606-F617-4FEF-A1AD-7A967721149B}" type="slidenum">
              <a:rPr lang="en-US"/>
              <a:pPr/>
              <a:t>10</a:t>
            </a:fld>
            <a:endParaRPr lang="en-US"/>
          </a:p>
        </p:txBody>
      </p:sp>
      <p:sp>
        <p:nvSpPr>
          <p:cNvPr id="2" name="Title 1"/>
          <p:cNvSpPr>
            <a:spLocks noGrp="1"/>
          </p:cNvSpPr>
          <p:nvPr>
            <p:ph type="title"/>
          </p:nvPr>
        </p:nvSpPr>
        <p:spPr>
          <a:xfrm>
            <a:off x="457200" y="223644"/>
            <a:ext cx="8229600" cy="514738"/>
          </a:xfrm>
        </p:spPr>
        <p:txBody>
          <a:bodyPr/>
          <a:lstStyle/>
          <a:p>
            <a:r>
              <a:rPr lang="en-US" dirty="0" smtClean="0"/>
              <a:t>SKF Aerospace capabilities</a:t>
            </a:r>
            <a:endParaRPr lang="en-US" dirty="0"/>
          </a:p>
        </p:txBody>
      </p:sp>
      <p:graphicFrame>
        <p:nvGraphicFramePr>
          <p:cNvPr id="18" name="Object 15"/>
          <p:cNvGraphicFramePr>
            <a:graphicFrameLocks noChangeAspect="1"/>
          </p:cNvGraphicFramePr>
          <p:nvPr>
            <p:extLst>
              <p:ext uri="{D42A27DB-BD31-4B8C-83A1-F6EECF244321}">
                <p14:modId xmlns:p14="http://schemas.microsoft.com/office/powerpoint/2010/main" val="3366177213"/>
              </p:ext>
            </p:extLst>
          </p:nvPr>
        </p:nvGraphicFramePr>
        <p:xfrm>
          <a:off x="2286000" y="2931865"/>
          <a:ext cx="5022850" cy="2470254"/>
        </p:xfrm>
        <a:graphic>
          <a:graphicData uri="http://schemas.openxmlformats.org/presentationml/2006/ole">
            <mc:AlternateContent xmlns:mc="http://schemas.openxmlformats.org/markup-compatibility/2006">
              <mc:Choice xmlns:v="urn:schemas-microsoft-com:vml" Requires="v">
                <p:oleObj spid="_x0000_s3110" name="Photo Editor Photo" r:id="rId3" imgW="27371429" imgH="13466667" progId="MSPhotoEd.3">
                  <p:embed/>
                </p:oleObj>
              </mc:Choice>
              <mc:Fallback>
                <p:oleObj name="Photo Editor Photo" r:id="rId3" imgW="27371429" imgH="13466667"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931865"/>
                        <a:ext cx="5022850" cy="2470254"/>
                      </a:xfrm>
                      <a:prstGeom prst="rect">
                        <a:avLst/>
                      </a:prstGeom>
                      <a:noFill/>
                      <a:ln>
                        <a:noFill/>
                      </a:ln>
                      <a:effectLst/>
                      <a:extLst/>
                    </p:spPr>
                  </p:pic>
                </p:oleObj>
              </mc:Fallback>
            </mc:AlternateContent>
          </a:graphicData>
        </a:graphic>
      </p:graphicFrame>
      <p:sp>
        <p:nvSpPr>
          <p:cNvPr id="19" name="AutoShape 15" descr="Mainrotor"/>
          <p:cNvSpPr>
            <a:spLocks noChangeArrowheads="1"/>
          </p:cNvSpPr>
          <p:nvPr/>
        </p:nvSpPr>
        <p:spPr bwMode="auto">
          <a:xfrm>
            <a:off x="4300877" y="884238"/>
            <a:ext cx="2098675" cy="2011362"/>
          </a:xfrm>
          <a:prstGeom prst="roundRect">
            <a:avLst>
              <a:gd name="adj" fmla="val 16667"/>
            </a:avLst>
          </a:prstGeom>
          <a:blipFill dpi="0" rotWithShape="1">
            <a:blip r:embed="rId5"/>
            <a:srcRect/>
            <a:stretch>
              <a:fillRect/>
            </a:stretch>
          </a:blipFill>
          <a:ln w="9525">
            <a:solidFill>
              <a:schemeClr val="tx1"/>
            </a:solidFill>
            <a:round/>
            <a:headEnd/>
            <a:tailEnd/>
          </a:ln>
        </p:spPr>
        <p:txBody>
          <a:bodyPr wrap="none" anchor="ctr"/>
          <a:lstStyle/>
          <a:p>
            <a:pPr>
              <a:spcBef>
                <a:spcPct val="0"/>
              </a:spcBef>
            </a:pPr>
            <a:endParaRPr lang="it-IT" b="0">
              <a:latin typeface="Arial Unicode MS" pitchFamily="34" charset="-128"/>
              <a:cs typeface="Times New Roman" pitchFamily="18" charset="0"/>
            </a:endParaRPr>
          </a:p>
        </p:txBody>
      </p:sp>
      <p:sp>
        <p:nvSpPr>
          <p:cNvPr id="20" name="AutoShape 15" descr="Mainrotor"/>
          <p:cNvSpPr>
            <a:spLocks noChangeArrowheads="1"/>
          </p:cNvSpPr>
          <p:nvPr/>
        </p:nvSpPr>
        <p:spPr bwMode="auto">
          <a:xfrm>
            <a:off x="76200" y="4941599"/>
            <a:ext cx="2449513" cy="1655763"/>
          </a:xfrm>
          <a:prstGeom prst="roundRect">
            <a:avLst>
              <a:gd name="adj" fmla="val 16667"/>
            </a:avLst>
          </a:prstGeom>
          <a:blipFill dpi="0" rotWithShape="1">
            <a:blip r:embed="rId6"/>
            <a:srcRect/>
            <a:stretch>
              <a:fillRect/>
            </a:stretch>
          </a:blipFill>
          <a:ln w="12700">
            <a:solidFill>
              <a:schemeClr val="tx1"/>
            </a:solidFill>
            <a:round/>
            <a:headEnd/>
            <a:tailEnd/>
          </a:ln>
        </p:spPr>
        <p:txBody>
          <a:bodyPr wrap="none" anchor="ctr"/>
          <a:lstStyle/>
          <a:p>
            <a:pPr>
              <a:spcBef>
                <a:spcPct val="0"/>
              </a:spcBef>
            </a:pPr>
            <a:endParaRPr lang="it-IT" b="0">
              <a:latin typeface="Arial Unicode MS" pitchFamily="34" charset="-128"/>
              <a:cs typeface="Times New Roman" pitchFamily="18" charset="0"/>
            </a:endParaRPr>
          </a:p>
        </p:txBody>
      </p:sp>
      <p:sp>
        <p:nvSpPr>
          <p:cNvPr id="21" name="AutoShape 16" descr="MGB"/>
          <p:cNvSpPr>
            <a:spLocks noChangeArrowheads="1"/>
          </p:cNvSpPr>
          <p:nvPr/>
        </p:nvSpPr>
        <p:spPr bwMode="auto">
          <a:xfrm>
            <a:off x="7404107" y="3809354"/>
            <a:ext cx="1574793" cy="1791599"/>
          </a:xfrm>
          <a:prstGeom prst="roundRect">
            <a:avLst>
              <a:gd name="adj" fmla="val 16667"/>
            </a:avLst>
          </a:prstGeom>
          <a:blipFill dpi="0" rotWithShape="1">
            <a:blip r:embed="rId7"/>
            <a:srcRect/>
            <a:stretch>
              <a:fillRect/>
            </a:stretch>
          </a:blipFill>
          <a:ln w="12700">
            <a:solidFill>
              <a:schemeClr val="tx1"/>
            </a:solidFill>
            <a:round/>
            <a:headEnd/>
            <a:tailEnd/>
          </a:ln>
        </p:spPr>
        <p:txBody>
          <a:bodyPr wrap="none" anchor="ctr"/>
          <a:lstStyle/>
          <a:p>
            <a:pPr>
              <a:spcBef>
                <a:spcPct val="0"/>
              </a:spcBef>
            </a:pPr>
            <a:endParaRPr lang="it-IT" b="0">
              <a:latin typeface="Arial Unicode MS" pitchFamily="34" charset="-128"/>
              <a:cs typeface="Times New Roman" pitchFamily="18" charset="0"/>
            </a:endParaRPr>
          </a:p>
        </p:txBody>
      </p:sp>
      <p:sp>
        <p:nvSpPr>
          <p:cNvPr id="22" name="AutoShape 15" descr="Mainrotor"/>
          <p:cNvSpPr>
            <a:spLocks noChangeArrowheads="1"/>
          </p:cNvSpPr>
          <p:nvPr/>
        </p:nvSpPr>
        <p:spPr bwMode="auto">
          <a:xfrm>
            <a:off x="6664325" y="984720"/>
            <a:ext cx="2314575" cy="1814513"/>
          </a:xfrm>
          <a:prstGeom prst="roundRect">
            <a:avLst>
              <a:gd name="adj" fmla="val 16667"/>
            </a:avLst>
          </a:prstGeom>
          <a:blipFill dpi="0" rotWithShape="1">
            <a:blip r:embed="rId8"/>
            <a:srcRect/>
            <a:stretch>
              <a:fillRect/>
            </a:stretch>
          </a:blipFill>
          <a:ln w="9525">
            <a:noFill/>
            <a:round/>
            <a:headEnd/>
            <a:tailEnd/>
          </a:ln>
        </p:spPr>
        <p:txBody>
          <a:bodyPr wrap="none" anchor="ctr"/>
          <a:lstStyle/>
          <a:p>
            <a:pPr>
              <a:spcBef>
                <a:spcPct val="0"/>
              </a:spcBef>
            </a:pPr>
            <a:endParaRPr lang="it-IT" b="0">
              <a:latin typeface="Arial Unicode MS" pitchFamily="34" charset="-128"/>
              <a:cs typeface="Times New Roman" pitchFamily="18" charset="0"/>
            </a:endParaRPr>
          </a:p>
        </p:txBody>
      </p:sp>
      <p:sp>
        <p:nvSpPr>
          <p:cNvPr id="23" name="AutoShape 25" descr="Bell 412"/>
          <p:cNvSpPr>
            <a:spLocks noChangeArrowheads="1"/>
          </p:cNvSpPr>
          <p:nvPr/>
        </p:nvSpPr>
        <p:spPr bwMode="auto">
          <a:xfrm>
            <a:off x="3276600" y="5471825"/>
            <a:ext cx="1277937" cy="1125537"/>
          </a:xfrm>
          <a:prstGeom prst="roundRect">
            <a:avLst>
              <a:gd name="adj" fmla="val 16667"/>
            </a:avLst>
          </a:prstGeom>
          <a:blipFill dpi="0" rotWithShape="1">
            <a:blip r:embed="rId9"/>
            <a:srcRect/>
            <a:stretch>
              <a:fillRect l="-1" r="-21490"/>
            </a:stretch>
          </a:blipFill>
          <a:ln w="9525">
            <a:noFill/>
            <a:round/>
            <a:headEnd/>
            <a:tailEnd/>
          </a:ln>
        </p:spPr>
        <p:txBody>
          <a:bodyPr wrap="none" anchor="ctr"/>
          <a:lstStyle/>
          <a:p>
            <a:pPr>
              <a:spcBef>
                <a:spcPct val="0"/>
              </a:spcBef>
            </a:pPr>
            <a:endParaRPr lang="it-IT" b="0">
              <a:latin typeface="Arial Unicode MS" pitchFamily="34" charset="-128"/>
              <a:cs typeface="Times New Roman" pitchFamily="18" charset="0"/>
            </a:endParaRPr>
          </a:p>
        </p:txBody>
      </p:sp>
      <p:sp>
        <p:nvSpPr>
          <p:cNvPr id="24" name="AutoShape 16" descr="MGB"/>
          <p:cNvSpPr>
            <a:spLocks noChangeArrowheads="1"/>
          </p:cNvSpPr>
          <p:nvPr/>
        </p:nvSpPr>
        <p:spPr bwMode="auto">
          <a:xfrm>
            <a:off x="5197073" y="5331314"/>
            <a:ext cx="1203325" cy="1368425"/>
          </a:xfrm>
          <a:prstGeom prst="roundRect">
            <a:avLst>
              <a:gd name="adj" fmla="val 16667"/>
            </a:avLst>
          </a:prstGeom>
          <a:blipFill dpi="0" rotWithShape="1">
            <a:blip r:embed="rId10"/>
            <a:srcRect/>
            <a:stretch>
              <a:fillRect/>
            </a:stretch>
          </a:blipFill>
          <a:ln w="12700">
            <a:solidFill>
              <a:schemeClr val="tx1"/>
            </a:solidFill>
            <a:round/>
            <a:headEnd/>
            <a:tailEnd/>
          </a:ln>
        </p:spPr>
        <p:txBody>
          <a:bodyPr wrap="none" anchor="ctr"/>
          <a:lstStyle/>
          <a:p>
            <a:pPr>
              <a:spcBef>
                <a:spcPct val="0"/>
              </a:spcBef>
            </a:pPr>
            <a:endParaRPr lang="it-IT" b="0">
              <a:latin typeface="Arial Unicode MS" pitchFamily="34" charset="-128"/>
              <a:cs typeface="Times New Roman" pitchFamily="18" charset="0"/>
            </a:endParaRPr>
          </a:p>
        </p:txBody>
      </p:sp>
      <p:sp>
        <p:nvSpPr>
          <p:cNvPr id="25" name="AutoShape 20"/>
          <p:cNvSpPr>
            <a:spLocks noChangeArrowheads="1"/>
          </p:cNvSpPr>
          <p:nvPr/>
        </p:nvSpPr>
        <p:spPr bwMode="auto">
          <a:xfrm>
            <a:off x="2590800" y="1188736"/>
            <a:ext cx="1573967" cy="1025525"/>
          </a:xfrm>
          <a:prstGeom prst="roundRect">
            <a:avLst>
              <a:gd name="adj" fmla="val 16667"/>
            </a:avLst>
          </a:prstGeom>
          <a:noFill/>
          <a:ln w="127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33450"/>
            <a:r>
              <a:rPr lang="de-DE" b="0" dirty="0" smtClean="0"/>
              <a:t>Precision</a:t>
            </a:r>
          </a:p>
          <a:p>
            <a:pPr algn="ctr" defTabSz="933450"/>
            <a:r>
              <a:rPr lang="de-DE" b="0" dirty="0" smtClean="0"/>
              <a:t>Elastomeric</a:t>
            </a:r>
          </a:p>
          <a:p>
            <a:pPr algn="ctr" defTabSz="933450"/>
            <a:r>
              <a:rPr lang="de-DE" b="0" dirty="0" smtClean="0"/>
              <a:t>Devices</a:t>
            </a:r>
            <a:endParaRPr lang="en-US" b="0" dirty="0"/>
          </a:p>
        </p:txBody>
      </p:sp>
      <p:sp>
        <p:nvSpPr>
          <p:cNvPr id="26" name="AutoShape 21"/>
          <p:cNvSpPr>
            <a:spLocks noChangeArrowheads="1"/>
          </p:cNvSpPr>
          <p:nvPr/>
        </p:nvSpPr>
        <p:spPr bwMode="auto">
          <a:xfrm>
            <a:off x="134910" y="4166992"/>
            <a:ext cx="1817688" cy="538162"/>
          </a:xfrm>
          <a:prstGeom prst="roundRect">
            <a:avLst>
              <a:gd name="adj" fmla="val 16667"/>
            </a:avLst>
          </a:prstGeom>
          <a:noFill/>
          <a:ln w="127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33450"/>
            <a:r>
              <a:rPr lang="de-DE" b="0" dirty="0"/>
              <a:t>Seals</a:t>
            </a:r>
            <a:endParaRPr lang="en-US" b="0" dirty="0"/>
          </a:p>
        </p:txBody>
      </p:sp>
      <p:sp>
        <p:nvSpPr>
          <p:cNvPr id="27" name="AutoShape 15" descr="Mainrotor"/>
          <p:cNvSpPr>
            <a:spLocks noChangeArrowheads="1"/>
          </p:cNvSpPr>
          <p:nvPr/>
        </p:nvSpPr>
        <p:spPr bwMode="auto">
          <a:xfrm>
            <a:off x="76200" y="895350"/>
            <a:ext cx="2373335" cy="1655763"/>
          </a:xfrm>
          <a:prstGeom prst="roundRect">
            <a:avLst>
              <a:gd name="adj" fmla="val 16667"/>
            </a:avLst>
          </a:prstGeom>
          <a:blipFill dpi="0" rotWithShape="1">
            <a:blip r:embed="rId11"/>
            <a:srcRect/>
            <a:stretch>
              <a:fillRect/>
            </a:stretch>
          </a:blipFill>
          <a:ln w="12700">
            <a:solidFill>
              <a:schemeClr val="tx1"/>
            </a:solidFill>
            <a:round/>
            <a:headEnd/>
            <a:tailEnd/>
          </a:ln>
        </p:spPr>
        <p:txBody>
          <a:bodyPr wrap="none" anchor="ctr"/>
          <a:lstStyle/>
          <a:p>
            <a:pPr>
              <a:spcBef>
                <a:spcPct val="0"/>
              </a:spcBef>
            </a:pPr>
            <a:endParaRPr lang="it-IT" b="0">
              <a:latin typeface="Arial Unicode MS" pitchFamily="34" charset="-128"/>
              <a:cs typeface="Times New Roman" pitchFamily="18" charset="0"/>
            </a:endParaRPr>
          </a:p>
        </p:txBody>
      </p:sp>
      <p:sp>
        <p:nvSpPr>
          <p:cNvPr id="28" name="AutoShape 19" descr="SealsAerospace"/>
          <p:cNvSpPr>
            <a:spLocks noChangeArrowheads="1"/>
          </p:cNvSpPr>
          <p:nvPr/>
        </p:nvSpPr>
        <p:spPr bwMode="auto">
          <a:xfrm>
            <a:off x="67455" y="2806112"/>
            <a:ext cx="1985726" cy="1309688"/>
          </a:xfrm>
          <a:prstGeom prst="roundRect">
            <a:avLst>
              <a:gd name="adj" fmla="val 16667"/>
            </a:avLst>
          </a:prstGeom>
          <a:blipFill dpi="0" rotWithShape="1">
            <a:blip r:embed="rId12"/>
            <a:srcRect/>
            <a:stretch>
              <a:fillRect/>
            </a:stretch>
          </a:blip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6800" tIns="46800" rIns="46800" bIns="46800" anchor="ctr"/>
          <a:lstStyle/>
          <a:p>
            <a:endParaRPr lang="en-US"/>
          </a:p>
        </p:txBody>
      </p:sp>
      <p:sp>
        <p:nvSpPr>
          <p:cNvPr id="4" name="Footer Placeholder 3"/>
          <p:cNvSpPr>
            <a:spLocks noGrp="1"/>
          </p:cNvSpPr>
          <p:nvPr>
            <p:ph type="ftr" sz="quarter" idx="11"/>
          </p:nvPr>
        </p:nvSpPr>
        <p:spPr/>
        <p:txBody>
          <a:bodyPr/>
          <a:lstStyle/>
          <a:p>
            <a:r>
              <a:rPr lang="en-US" smtClean="0"/>
              <a:t>SKF proprietary - Not for distribution without permission</a:t>
            </a:r>
            <a:endParaRPr lang="en-GB"/>
          </a:p>
        </p:txBody>
      </p:sp>
    </p:spTree>
    <p:extLst>
      <p:ext uri="{BB962C8B-B14F-4D97-AF65-F5344CB8AC3E}">
        <p14:creationId xmlns:p14="http://schemas.microsoft.com/office/powerpoint/2010/main" val="422307888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e Placeholder 3"/>
          <p:cNvSpPr>
            <a:spLocks noGrp="1"/>
          </p:cNvSpPr>
          <p:nvPr>
            <p:ph type="dt" sz="half" idx="10"/>
          </p:nvPr>
        </p:nvSpPr>
        <p:spPr/>
        <p:txBody>
          <a:bodyPr/>
          <a:lstStyle/>
          <a:p>
            <a:fld id="{1D536417-0890-4308-8BA3-2385CF4C5C1B}" type="datetime3">
              <a:rPr lang="en-US" smtClean="0"/>
              <a:t>29 October 2014</a:t>
            </a:fld>
            <a:endParaRPr lang="en-US"/>
          </a:p>
        </p:txBody>
      </p:sp>
      <p:sp>
        <p:nvSpPr>
          <p:cNvPr id="17" name="Slide Number Placeholder 5"/>
          <p:cNvSpPr>
            <a:spLocks noGrp="1"/>
          </p:cNvSpPr>
          <p:nvPr>
            <p:ph type="sldNum" sz="quarter" idx="12"/>
          </p:nvPr>
        </p:nvSpPr>
        <p:spPr/>
        <p:txBody>
          <a:bodyPr/>
          <a:lstStyle/>
          <a:p>
            <a:r>
              <a:rPr lang="en-US"/>
              <a:t>Slide </a:t>
            </a:r>
            <a:fld id="{E03D6606-F617-4FEF-A1AD-7A967721149B}" type="slidenum">
              <a:rPr lang="en-US"/>
              <a:pPr/>
              <a:t>11</a:t>
            </a:fld>
            <a:endParaRPr lang="en-US"/>
          </a:p>
        </p:txBody>
      </p:sp>
      <p:sp>
        <p:nvSpPr>
          <p:cNvPr id="355331" name="Rectangle 3"/>
          <p:cNvSpPr>
            <a:spLocks noGrp="1" noChangeArrowheads="1"/>
          </p:cNvSpPr>
          <p:nvPr>
            <p:ph type="body" idx="1"/>
          </p:nvPr>
        </p:nvSpPr>
        <p:spPr>
          <a:xfrm>
            <a:off x="225425" y="1143000"/>
            <a:ext cx="3149600" cy="5207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a:lnSpc>
                <a:spcPct val="80000"/>
              </a:lnSpc>
            </a:pPr>
            <a:r>
              <a:rPr lang="en-US" sz="2000" dirty="0">
                <a:ea typeface="Arial Unicode MS" pitchFamily="34" charset="-128"/>
                <a:cs typeface="Arial Unicode MS" pitchFamily="34" charset="-128"/>
              </a:rPr>
              <a:t>Seals and beyond…</a:t>
            </a:r>
          </a:p>
        </p:txBody>
      </p:sp>
      <p:sp>
        <p:nvSpPr>
          <p:cNvPr id="355337" name="AutoShape 9"/>
          <p:cNvSpPr>
            <a:spLocks noChangeArrowheads="1"/>
          </p:cNvSpPr>
          <p:nvPr/>
        </p:nvSpPr>
        <p:spPr bwMode="auto">
          <a:xfrm rot="1081774">
            <a:off x="3380902" y="3890278"/>
            <a:ext cx="1066800" cy="35083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6350" algn="ctr">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6800" tIns="46800" rIns="46800" bIns="46800" anchor="ctr"/>
          <a:lstStyle/>
          <a:p>
            <a:endParaRPr lang="en-US"/>
          </a:p>
        </p:txBody>
      </p:sp>
      <p:sp>
        <p:nvSpPr>
          <p:cNvPr id="355338" name="AutoShape 10"/>
          <p:cNvSpPr>
            <a:spLocks noChangeArrowheads="1"/>
          </p:cNvSpPr>
          <p:nvPr/>
        </p:nvSpPr>
        <p:spPr bwMode="auto">
          <a:xfrm rot="20254001">
            <a:off x="3354033" y="2735133"/>
            <a:ext cx="1036638" cy="35718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6350" algn="ctr">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6800" tIns="46800" rIns="46800" bIns="46800" anchor="ctr"/>
          <a:lstStyle/>
          <a:p>
            <a:endParaRPr lang="en-US"/>
          </a:p>
        </p:txBody>
      </p:sp>
      <p:pic>
        <p:nvPicPr>
          <p:cNvPr id="355343"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8851" y="927802"/>
            <a:ext cx="876022" cy="1027112"/>
          </a:xfrm>
          <a:prstGeom prst="round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5345"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894839"/>
            <a:ext cx="1167348" cy="1193085"/>
          </a:xfrm>
          <a:prstGeom prst="round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5346"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4730" y="884237"/>
            <a:ext cx="581025" cy="1084263"/>
          </a:xfrm>
          <a:prstGeom prst="round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5347" name="Picture 1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85532" y="5123774"/>
            <a:ext cx="1338262" cy="892175"/>
          </a:xfrm>
          <a:prstGeom prst="round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5348"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5719" y="4953000"/>
            <a:ext cx="1941512" cy="1371600"/>
          </a:xfrm>
          <a:prstGeom prst="round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5349" name="Picture 21"/>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37268" y="4876800"/>
            <a:ext cx="1685925" cy="1562100"/>
          </a:xfrm>
          <a:prstGeom prst="round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333280"/>
            <a:ext cx="8229600" cy="295466"/>
          </a:xfrm>
        </p:spPr>
        <p:txBody>
          <a:bodyPr/>
          <a:lstStyle/>
          <a:p>
            <a:r>
              <a:rPr lang="en-US" dirty="0" smtClean="0"/>
              <a:t>SKF Aerospace sealing solutions</a:t>
            </a:r>
            <a:endParaRPr lang="en-US" dirty="0"/>
          </a:p>
        </p:txBody>
      </p:sp>
      <p:sp>
        <p:nvSpPr>
          <p:cNvPr id="19" name="AutoShape 20"/>
          <p:cNvSpPr>
            <a:spLocks noChangeArrowheads="1"/>
          </p:cNvSpPr>
          <p:nvPr/>
        </p:nvSpPr>
        <p:spPr bwMode="auto">
          <a:xfrm>
            <a:off x="304800" y="2971800"/>
            <a:ext cx="3124200" cy="1025525"/>
          </a:xfrm>
          <a:prstGeom prst="roundRect">
            <a:avLst>
              <a:gd name="adj" fmla="val 16667"/>
            </a:avLst>
          </a:prstGeom>
          <a:noFill/>
          <a:ln w="12700" algn="ctr">
            <a:no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3450"/>
            <a:r>
              <a:rPr lang="de-DE" b="0" dirty="0" smtClean="0"/>
              <a:t>Seal design knowledge</a:t>
            </a:r>
          </a:p>
          <a:p>
            <a:pPr defTabSz="933450"/>
            <a:r>
              <a:rPr lang="de-DE" dirty="0" smtClean="0"/>
              <a:t>Rubber bonding knowledge</a:t>
            </a:r>
          </a:p>
          <a:p>
            <a:pPr defTabSz="933450"/>
            <a:r>
              <a:rPr lang="de-DE" b="0" dirty="0" smtClean="0"/>
              <a:t>Rubber material knowedge</a:t>
            </a:r>
            <a:endParaRPr lang="en-US" b="0" dirty="0"/>
          </a:p>
        </p:txBody>
      </p:sp>
      <p:sp>
        <p:nvSpPr>
          <p:cNvPr id="20" name="AutoShape 20"/>
          <p:cNvSpPr>
            <a:spLocks noChangeArrowheads="1"/>
          </p:cNvSpPr>
          <p:nvPr/>
        </p:nvSpPr>
        <p:spPr bwMode="auto">
          <a:xfrm>
            <a:off x="4495800" y="2169834"/>
            <a:ext cx="4155124" cy="1025525"/>
          </a:xfrm>
          <a:prstGeom prst="roundRect">
            <a:avLst>
              <a:gd name="adj" fmla="val 16667"/>
            </a:avLst>
          </a:prstGeom>
          <a:noFill/>
          <a:ln w="12700" algn="ctr">
            <a:no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p>
            <a:pPr defTabSz="933450"/>
            <a:r>
              <a:rPr lang="de-DE" b="0" dirty="0" smtClean="0"/>
              <a:t>Seals bonded to advanced materials</a:t>
            </a:r>
          </a:p>
          <a:p>
            <a:pPr defTabSz="933450"/>
            <a:r>
              <a:rPr lang="de-DE" dirty="0"/>
              <a:t>l</a:t>
            </a:r>
            <a:r>
              <a:rPr lang="de-DE" dirty="0" smtClean="0"/>
              <a:t>ike stainless , titanium, aluminum, composites</a:t>
            </a:r>
            <a:endParaRPr lang="en-US" b="0" dirty="0"/>
          </a:p>
        </p:txBody>
      </p:sp>
      <p:sp>
        <p:nvSpPr>
          <p:cNvPr id="21" name="AutoShape 20"/>
          <p:cNvSpPr>
            <a:spLocks noChangeArrowheads="1"/>
          </p:cNvSpPr>
          <p:nvPr/>
        </p:nvSpPr>
        <p:spPr bwMode="auto">
          <a:xfrm>
            <a:off x="4495800" y="3698875"/>
            <a:ext cx="4114800" cy="1025525"/>
          </a:xfrm>
          <a:prstGeom prst="roundRect">
            <a:avLst>
              <a:gd name="adj" fmla="val 16667"/>
            </a:avLst>
          </a:prstGeom>
          <a:noFill/>
          <a:ln w="12700" algn="ctr">
            <a:no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3450"/>
            <a:r>
              <a:rPr lang="de-DE" dirty="0" smtClean="0"/>
              <a:t>Precision Elastomeric Devices – PED</a:t>
            </a:r>
          </a:p>
          <a:p>
            <a:pPr defTabSz="933450"/>
            <a:r>
              <a:rPr lang="de-DE" b="0" dirty="0" smtClean="0"/>
              <a:t>Mechanical reactive rubber products</a:t>
            </a:r>
          </a:p>
          <a:p>
            <a:pPr defTabSz="933450"/>
            <a:r>
              <a:rPr lang="de-DE" dirty="0"/>
              <a:t>l</a:t>
            </a:r>
            <a:r>
              <a:rPr lang="de-DE" dirty="0" smtClean="0"/>
              <a:t>ike isolaters, mounts, dampers</a:t>
            </a:r>
            <a:endParaRPr lang="en-US" b="0" dirty="0"/>
          </a:p>
        </p:txBody>
      </p:sp>
      <p:sp>
        <p:nvSpPr>
          <p:cNvPr id="4" name="Footer Placeholder 3"/>
          <p:cNvSpPr>
            <a:spLocks noGrp="1"/>
          </p:cNvSpPr>
          <p:nvPr>
            <p:ph type="ftr" sz="quarter" idx="11"/>
          </p:nvPr>
        </p:nvSpPr>
        <p:spPr/>
        <p:txBody>
          <a:bodyPr/>
          <a:lstStyle/>
          <a:p>
            <a:r>
              <a:rPr lang="en-US" smtClean="0"/>
              <a:t>SKF proprietary - Not for distribution without permission</a:t>
            </a:r>
            <a:endParaRPr lang="en-GB"/>
          </a:p>
        </p:txBody>
      </p:sp>
    </p:spTree>
    <p:extLst>
      <p:ext uri="{BB962C8B-B14F-4D97-AF65-F5344CB8AC3E}">
        <p14:creationId xmlns:p14="http://schemas.microsoft.com/office/powerpoint/2010/main" val="386194493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p:txBody>
          <a:bodyPr/>
          <a:lstStyle/>
          <a:p>
            <a:fld id="{D7BBB78F-C6D2-4915-A93F-19026B20CDF5}" type="datetime3">
              <a:rPr lang="en-US" smtClean="0"/>
              <a:t>29 October 2014</a:t>
            </a:fld>
            <a:endParaRPr lang="en-US"/>
          </a:p>
        </p:txBody>
      </p:sp>
      <p:sp>
        <p:nvSpPr>
          <p:cNvPr id="9" name="Slide Number Placeholder 5"/>
          <p:cNvSpPr>
            <a:spLocks noGrp="1"/>
          </p:cNvSpPr>
          <p:nvPr>
            <p:ph type="sldNum" sz="quarter" idx="12"/>
          </p:nvPr>
        </p:nvSpPr>
        <p:spPr/>
        <p:txBody>
          <a:bodyPr/>
          <a:lstStyle/>
          <a:p>
            <a:r>
              <a:rPr lang="en-US"/>
              <a:t>Slide </a:t>
            </a:r>
            <a:fld id="{9CED6A0B-9D56-4932-8E7D-3E10B24D8E5A}" type="slidenum">
              <a:rPr lang="en-US"/>
              <a:pPr/>
              <a:t>12</a:t>
            </a:fld>
            <a:endParaRPr lang="en-US"/>
          </a:p>
        </p:txBody>
      </p:sp>
      <p:pic>
        <p:nvPicPr>
          <p:cNvPr id="435204" name="Picture 4" descr="plane3"/>
          <p:cNvPicPr>
            <a:picLocks noChangeAspect="1" noChangeArrowheads="1"/>
          </p:cNvPicPr>
          <p:nvPr/>
        </p:nvPicPr>
        <p:blipFill>
          <a:blip r:embed="rId3">
            <a:extLst>
              <a:ext uri="{28A0092B-C50C-407E-A947-70E740481C1C}">
                <a14:useLocalDpi xmlns:a14="http://schemas.microsoft.com/office/drawing/2010/main" val="0"/>
              </a:ext>
            </a:extLst>
          </a:blip>
          <a:srcRect l="4324" t="24001" r="12973"/>
          <a:stretch>
            <a:fillRect/>
          </a:stretch>
        </p:blipFill>
        <p:spPr bwMode="auto">
          <a:xfrm>
            <a:off x="4336217" y="918743"/>
            <a:ext cx="4502983" cy="2855083"/>
          </a:xfrm>
          <a:prstGeom prst="roundRect">
            <a:avLst/>
          </a:prstGeom>
          <a:noFill/>
          <a:ln w="12700" cap="sq">
            <a:solidFill>
              <a:schemeClr val="tx1"/>
            </a:solidFill>
            <a:round/>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333280"/>
            <a:ext cx="8229600" cy="295466"/>
          </a:xfrm>
        </p:spPr>
        <p:txBody>
          <a:bodyPr/>
          <a:lstStyle/>
          <a:p>
            <a:r>
              <a:rPr lang="en-US" dirty="0" smtClean="0"/>
              <a:t>Seal and PED applications</a:t>
            </a:r>
            <a:endParaRPr lang="en-US" dirty="0"/>
          </a:p>
        </p:txBody>
      </p:sp>
      <p:pic>
        <p:nvPicPr>
          <p:cNvPr id="435217" name="Picture 17" descr="littleschemat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729" y="868843"/>
            <a:ext cx="3657545" cy="251607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p:cNvSpPr txBox="1">
            <a:spLocks noChangeArrowheads="1"/>
          </p:cNvSpPr>
          <p:nvPr/>
        </p:nvSpPr>
        <p:spPr>
          <a:xfrm>
            <a:off x="914400" y="3505200"/>
            <a:ext cx="3317874" cy="2743200"/>
          </a:xfrm>
          <a:prstGeom prst="rect">
            <a:avLst/>
          </a:prstGeom>
        </p:spPr>
        <p:txBody>
          <a:bodyPr vert="horz" lIns="91440" tIns="45720" rIns="91440" bIns="45720" rtlCol="0">
            <a:normAutofit/>
          </a:bodyPr>
          <a:lstStyle>
            <a:lvl1pPr marL="0" marR="0" indent="0" algn="l" defTabSz="914400" rtl="0" eaLnBrk="1" fontAlgn="base" latinLnBrk="0" hangingPunct="1">
              <a:lnSpc>
                <a:spcPct val="100000"/>
              </a:lnSpc>
              <a:spcBef>
                <a:spcPts val="300"/>
              </a:spcBef>
              <a:spcAft>
                <a:spcPct val="0"/>
              </a:spcAft>
              <a:buClr>
                <a:schemeClr val="tx2"/>
              </a:buClr>
              <a:buSzPts val="2000"/>
              <a:buFont typeface="Arial" pitchFamily="34" charset="0"/>
              <a:buNone/>
              <a:tabLst/>
              <a:defRPr lang="en-GB" sz="2200" kern="1200" dirty="0" smtClean="0">
                <a:solidFill>
                  <a:schemeClr val="tx1"/>
                </a:solidFill>
                <a:latin typeface="+mn-lt"/>
                <a:ea typeface="+mn-ea"/>
                <a:cs typeface="+mn-cs"/>
              </a:defRPr>
            </a:lvl1pPr>
            <a:lvl2pPr marL="288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lang="en-GB" sz="2000" kern="1200" dirty="0" smtClean="0">
                <a:solidFill>
                  <a:schemeClr val="tx1"/>
                </a:solidFill>
                <a:latin typeface="+mn-lt"/>
                <a:ea typeface="+mn-ea"/>
                <a:cs typeface="+mn-cs"/>
              </a:defRPr>
            </a:lvl2pPr>
            <a:lvl3pPr marL="576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lang="en-GB" sz="1800" kern="1200" dirty="0" smtClean="0">
                <a:solidFill>
                  <a:schemeClr val="tx1"/>
                </a:solidFill>
                <a:latin typeface="+mn-lt"/>
                <a:ea typeface="+mn-ea"/>
                <a:cs typeface="+mn-cs"/>
              </a:defRPr>
            </a:lvl3pPr>
            <a:lvl4pPr marL="864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lang="en-US" sz="1600" kern="1200" dirty="0" smtClean="0">
                <a:solidFill>
                  <a:schemeClr val="tx1"/>
                </a:solidFill>
                <a:latin typeface="+mn-lt"/>
                <a:ea typeface="+mn-ea"/>
                <a:cs typeface="+mn-cs"/>
              </a:defRPr>
            </a:lvl4pPr>
            <a:lvl5pPr marL="1152000" indent="-288000" algn="l" defTabSz="914400" rtl="0" eaLnBrk="1" latinLnBrk="0" hangingPunct="1">
              <a:lnSpc>
                <a:spcPct val="100000"/>
              </a:lnSpc>
              <a:spcBef>
                <a:spcPts val="300"/>
              </a:spcBef>
              <a:buClr>
                <a:schemeClr val="tx2"/>
              </a:buClr>
              <a:buSzPct val="10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1000"/>
              </a:lnSpc>
            </a:pPr>
            <a:r>
              <a:rPr lang="en-US" sz="2000" dirty="0" smtClean="0"/>
              <a:t>Applications</a:t>
            </a:r>
          </a:p>
          <a:p>
            <a:pPr lvl="1">
              <a:lnSpc>
                <a:spcPct val="106000"/>
              </a:lnSpc>
            </a:pPr>
            <a:r>
              <a:rPr lang="en-US" sz="1800" dirty="0" smtClean="0"/>
              <a:t>Landing gear</a:t>
            </a:r>
          </a:p>
          <a:p>
            <a:pPr lvl="1">
              <a:lnSpc>
                <a:spcPct val="106000"/>
              </a:lnSpc>
            </a:pPr>
            <a:r>
              <a:rPr lang="en-US" sz="1800" dirty="0" smtClean="0"/>
              <a:t>Auxiliary power units</a:t>
            </a:r>
          </a:p>
          <a:p>
            <a:pPr lvl="1">
              <a:lnSpc>
                <a:spcPct val="106000"/>
              </a:lnSpc>
            </a:pPr>
            <a:r>
              <a:rPr lang="en-US" sz="1800" dirty="0" smtClean="0"/>
              <a:t>Engines</a:t>
            </a:r>
          </a:p>
          <a:p>
            <a:pPr lvl="1">
              <a:lnSpc>
                <a:spcPct val="106000"/>
              </a:lnSpc>
            </a:pPr>
            <a:r>
              <a:rPr lang="en-US" sz="1800" dirty="0" smtClean="0"/>
              <a:t>Tail and boom</a:t>
            </a:r>
          </a:p>
          <a:p>
            <a:pPr lvl="1">
              <a:lnSpc>
                <a:spcPct val="106000"/>
              </a:lnSpc>
            </a:pPr>
            <a:r>
              <a:rPr lang="en-US" sz="1800" dirty="0" smtClean="0"/>
              <a:t>Gearboxes, transmissions &amp; drive shafts</a:t>
            </a:r>
          </a:p>
          <a:p>
            <a:pPr lvl="1">
              <a:lnSpc>
                <a:spcPct val="106000"/>
              </a:lnSpc>
            </a:pPr>
            <a:r>
              <a:rPr lang="en-US" sz="1800" dirty="0" smtClean="0"/>
              <a:t>Rotor systems</a:t>
            </a:r>
          </a:p>
        </p:txBody>
      </p:sp>
      <p:sp>
        <p:nvSpPr>
          <p:cNvPr id="12" name="Rectangle 3"/>
          <p:cNvSpPr txBox="1">
            <a:spLocks noChangeArrowheads="1"/>
          </p:cNvSpPr>
          <p:nvPr/>
        </p:nvSpPr>
        <p:spPr>
          <a:xfrm>
            <a:off x="5292726" y="3886200"/>
            <a:ext cx="3317874" cy="2743200"/>
          </a:xfrm>
          <a:prstGeom prst="rect">
            <a:avLst/>
          </a:prstGeom>
        </p:spPr>
        <p:txBody>
          <a:bodyPr vert="horz" lIns="91440" tIns="45720" rIns="91440" bIns="45720" rtlCol="0">
            <a:normAutofit/>
          </a:bodyPr>
          <a:lstStyle>
            <a:lvl1pPr marL="0" marR="0" indent="0" algn="l" defTabSz="914400" rtl="0" eaLnBrk="1" fontAlgn="base" latinLnBrk="0" hangingPunct="1">
              <a:lnSpc>
                <a:spcPct val="100000"/>
              </a:lnSpc>
              <a:spcBef>
                <a:spcPts val="300"/>
              </a:spcBef>
              <a:spcAft>
                <a:spcPct val="0"/>
              </a:spcAft>
              <a:buClr>
                <a:schemeClr val="tx2"/>
              </a:buClr>
              <a:buSzPts val="2000"/>
              <a:buFont typeface="Arial" pitchFamily="34" charset="0"/>
              <a:buNone/>
              <a:tabLst/>
              <a:defRPr lang="en-GB" sz="2200" kern="1200" dirty="0" smtClean="0">
                <a:solidFill>
                  <a:schemeClr val="tx1"/>
                </a:solidFill>
                <a:latin typeface="+mn-lt"/>
                <a:ea typeface="+mn-ea"/>
                <a:cs typeface="+mn-cs"/>
              </a:defRPr>
            </a:lvl1pPr>
            <a:lvl2pPr marL="288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lang="en-GB" sz="2000" kern="1200" dirty="0" smtClean="0">
                <a:solidFill>
                  <a:schemeClr val="tx1"/>
                </a:solidFill>
                <a:latin typeface="+mn-lt"/>
                <a:ea typeface="+mn-ea"/>
                <a:cs typeface="+mn-cs"/>
              </a:defRPr>
            </a:lvl2pPr>
            <a:lvl3pPr marL="576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lang="en-GB" sz="1800" kern="1200" dirty="0" smtClean="0">
                <a:solidFill>
                  <a:schemeClr val="tx1"/>
                </a:solidFill>
                <a:latin typeface="+mn-lt"/>
                <a:ea typeface="+mn-ea"/>
                <a:cs typeface="+mn-cs"/>
              </a:defRPr>
            </a:lvl3pPr>
            <a:lvl4pPr marL="864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lang="en-US" sz="1600" kern="1200" dirty="0" smtClean="0">
                <a:solidFill>
                  <a:schemeClr val="tx1"/>
                </a:solidFill>
                <a:latin typeface="+mn-lt"/>
                <a:ea typeface="+mn-ea"/>
                <a:cs typeface="+mn-cs"/>
              </a:defRPr>
            </a:lvl4pPr>
            <a:lvl5pPr marL="1152000" indent="-288000" algn="l" defTabSz="914400" rtl="0" eaLnBrk="1" latinLnBrk="0" hangingPunct="1">
              <a:lnSpc>
                <a:spcPct val="100000"/>
              </a:lnSpc>
              <a:spcBef>
                <a:spcPts val="300"/>
              </a:spcBef>
              <a:buClr>
                <a:schemeClr val="tx2"/>
              </a:buClr>
              <a:buSzPct val="10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1000"/>
              </a:lnSpc>
            </a:pPr>
            <a:r>
              <a:rPr lang="en-US" sz="2000" dirty="0" smtClean="0"/>
              <a:t>Applications</a:t>
            </a:r>
          </a:p>
          <a:p>
            <a:pPr lvl="1">
              <a:lnSpc>
                <a:spcPct val="106000"/>
              </a:lnSpc>
            </a:pPr>
            <a:r>
              <a:rPr lang="en-US" sz="1800" dirty="0" smtClean="0"/>
              <a:t>Cabin noise isolation</a:t>
            </a:r>
          </a:p>
          <a:p>
            <a:pPr lvl="1">
              <a:lnSpc>
                <a:spcPct val="106000"/>
              </a:lnSpc>
            </a:pPr>
            <a:r>
              <a:rPr lang="en-US" sz="1800" dirty="0" smtClean="0"/>
              <a:t>Stow bin suspension</a:t>
            </a:r>
          </a:p>
          <a:p>
            <a:pPr lvl="1">
              <a:lnSpc>
                <a:spcPct val="106000"/>
              </a:lnSpc>
            </a:pPr>
            <a:r>
              <a:rPr lang="en-US" sz="1800" dirty="0" smtClean="0"/>
              <a:t>Engine mounts</a:t>
            </a:r>
          </a:p>
          <a:p>
            <a:pPr lvl="1">
              <a:lnSpc>
                <a:spcPct val="106000"/>
              </a:lnSpc>
            </a:pPr>
            <a:r>
              <a:rPr lang="en-US" sz="1800" dirty="0" smtClean="0"/>
              <a:t>Bird strike / impact isolators</a:t>
            </a:r>
          </a:p>
        </p:txBody>
      </p:sp>
      <p:sp>
        <p:nvSpPr>
          <p:cNvPr id="4" name="Footer Placeholder 3"/>
          <p:cNvSpPr>
            <a:spLocks noGrp="1"/>
          </p:cNvSpPr>
          <p:nvPr>
            <p:ph type="ftr" sz="quarter" idx="11"/>
          </p:nvPr>
        </p:nvSpPr>
        <p:spPr/>
        <p:txBody>
          <a:bodyPr/>
          <a:lstStyle/>
          <a:p>
            <a:r>
              <a:rPr lang="en-US" smtClean="0"/>
              <a:t>SKF proprietary - Not for distribution without permission</a:t>
            </a:r>
            <a:endParaRPr lang="en-GB"/>
          </a:p>
        </p:txBody>
      </p:sp>
    </p:spTree>
    <p:extLst>
      <p:ext uri="{BB962C8B-B14F-4D97-AF65-F5344CB8AC3E}">
        <p14:creationId xmlns:p14="http://schemas.microsoft.com/office/powerpoint/2010/main" val="26257589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34851" name="Picture 3" descr="2003 kap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34852" name="Rectangle 4"/>
          <p:cNvSpPr>
            <a:spLocks noGrp="1" noChangeArrowheads="1"/>
          </p:cNvSpPr>
          <p:nvPr>
            <p:ph type="ctrTitle"/>
          </p:nvPr>
        </p:nvSpPr>
        <p:spPr>
          <a:xfrm>
            <a:off x="508000" y="3479637"/>
            <a:ext cx="7916863" cy="663901"/>
          </a:xfrm>
          <a:noFill/>
        </p:spPr>
        <p:txBody>
          <a:bodyPr/>
          <a:lstStyle/>
          <a:p>
            <a:r>
              <a:rPr lang="en-GB" dirty="0" smtClean="0"/>
              <a:t>Component re-use considerations</a:t>
            </a:r>
            <a:endParaRPr lang="en-GB" dirty="0"/>
          </a:p>
        </p:txBody>
      </p:sp>
    </p:spTree>
    <p:extLst>
      <p:ext uri="{BB962C8B-B14F-4D97-AF65-F5344CB8AC3E}">
        <p14:creationId xmlns:p14="http://schemas.microsoft.com/office/powerpoint/2010/main" val="38834494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sealing system</a:t>
            </a:r>
            <a:endParaRPr lang="en-US" dirty="0"/>
          </a:p>
        </p:txBody>
      </p:sp>
      <p:sp>
        <p:nvSpPr>
          <p:cNvPr id="4" name="Date Placeholder 3"/>
          <p:cNvSpPr>
            <a:spLocks noGrp="1"/>
          </p:cNvSpPr>
          <p:nvPr>
            <p:ph type="dt" sz="half" idx="10"/>
          </p:nvPr>
        </p:nvSpPr>
        <p:spPr/>
        <p:txBody>
          <a:bodyPr/>
          <a:lstStyle/>
          <a:p>
            <a:fld id="{662D8A8A-334F-43A7-A466-E8B98E9AB11D}" type="datetime3">
              <a:rPr lang="en-US" smtClean="0"/>
              <a:t>29 October 2014</a:t>
            </a:fld>
            <a:endParaRPr lang="en-GB"/>
          </a:p>
        </p:txBody>
      </p:sp>
      <p:sp>
        <p:nvSpPr>
          <p:cNvPr id="5" name="Footer Placeholder 4"/>
          <p:cNvSpPr>
            <a:spLocks noGrp="1"/>
          </p:cNvSpPr>
          <p:nvPr>
            <p:ph type="ftr" sz="quarter" idx="11"/>
          </p:nvPr>
        </p:nvSpPr>
        <p:spPr/>
        <p:txBody>
          <a:bodyPr/>
          <a:lstStyle/>
          <a:p>
            <a:r>
              <a:rPr lang="en-US" smtClean="0"/>
              <a:t>SKF proprietary - Not for distribution without permission</a:t>
            </a:r>
            <a:endParaRPr lang="en-GB"/>
          </a:p>
        </p:txBody>
      </p:sp>
      <p:sp>
        <p:nvSpPr>
          <p:cNvPr id="6" name="Slide Number Placeholder 5"/>
          <p:cNvSpPr>
            <a:spLocks noGrp="1"/>
          </p:cNvSpPr>
          <p:nvPr>
            <p:ph type="sldNum" sz="quarter" idx="12"/>
          </p:nvPr>
        </p:nvSpPr>
        <p:spPr/>
        <p:txBody>
          <a:bodyPr/>
          <a:lstStyle/>
          <a:p>
            <a:r>
              <a:rPr lang="en-GB" smtClean="0"/>
              <a:t>Slide </a:t>
            </a:r>
            <a:fld id="{F29293AB-9AE5-4A3A-8BD1-7FB6AD59B413}" type="slidenum">
              <a:rPr lang="en-GB" smtClean="0"/>
              <a:pPr/>
              <a:t>14</a:t>
            </a:fld>
            <a:endParaRPr lang="en-GB" dirty="0"/>
          </a:p>
        </p:txBody>
      </p:sp>
      <p:sp>
        <p:nvSpPr>
          <p:cNvPr id="7" name="Text Box 3"/>
          <p:cNvSpPr txBox="1">
            <a:spLocks noChangeArrowheads="1"/>
          </p:cNvSpPr>
          <p:nvPr/>
        </p:nvSpPr>
        <p:spPr bwMode="auto">
          <a:xfrm>
            <a:off x="889000" y="919163"/>
            <a:ext cx="68834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sz="2200" dirty="0">
                <a:ea typeface="Arial Unicode MS" pitchFamily="34" charset="-128"/>
                <a:cs typeface="Arial Unicode MS" pitchFamily="34" charset="-128"/>
              </a:rPr>
              <a:t>The sealing system consists of  more than just a seal</a:t>
            </a:r>
          </a:p>
        </p:txBody>
      </p:sp>
      <p:pic>
        <p:nvPicPr>
          <p:cNvPr id="9" name="Picture 5" descr="RWDR_oil"/>
          <p:cNvPicPr>
            <a:picLocks noChangeAspect="1" noChangeArrowheads="1"/>
          </p:cNvPicPr>
          <p:nvPr/>
        </p:nvPicPr>
        <p:blipFill rotWithShape="1">
          <a:blip r:embed="rId2">
            <a:extLst>
              <a:ext uri="{28A0092B-C50C-407E-A947-70E740481C1C}">
                <a14:useLocalDpi xmlns:a14="http://schemas.microsoft.com/office/drawing/2010/main" val="0"/>
              </a:ext>
            </a:extLst>
          </a:blip>
          <a:srcRect l="26997" r="7040"/>
          <a:stretch/>
        </p:blipFill>
        <p:spPr bwMode="auto">
          <a:xfrm>
            <a:off x="3131290" y="2432050"/>
            <a:ext cx="3340949" cy="376555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Line 11"/>
          <p:cNvSpPr>
            <a:spLocks noChangeShapeType="1"/>
          </p:cNvSpPr>
          <p:nvPr/>
        </p:nvSpPr>
        <p:spPr bwMode="auto">
          <a:xfrm>
            <a:off x="2878139" y="3236913"/>
            <a:ext cx="900113" cy="65088"/>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2"/>
          <p:cNvSpPr>
            <a:spLocks noChangeShapeType="1"/>
          </p:cNvSpPr>
          <p:nvPr/>
        </p:nvSpPr>
        <p:spPr bwMode="auto">
          <a:xfrm>
            <a:off x="4135439" y="2112963"/>
            <a:ext cx="207963" cy="996950"/>
          </a:xfrm>
          <a:prstGeom prst="line">
            <a:avLst/>
          </a:prstGeom>
          <a:noFill/>
          <a:ln w="38100">
            <a:solidFill>
              <a:srgbClr val="FF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13"/>
          <p:cNvSpPr>
            <a:spLocks noChangeShapeType="1"/>
          </p:cNvSpPr>
          <p:nvPr/>
        </p:nvSpPr>
        <p:spPr bwMode="auto">
          <a:xfrm flipH="1">
            <a:off x="4648201" y="2063750"/>
            <a:ext cx="654050" cy="1354138"/>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14"/>
          <p:cNvSpPr>
            <a:spLocks noChangeShapeType="1"/>
          </p:cNvSpPr>
          <p:nvPr/>
        </p:nvSpPr>
        <p:spPr bwMode="auto">
          <a:xfrm flipV="1">
            <a:off x="2846389" y="3767138"/>
            <a:ext cx="1112838" cy="615950"/>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15"/>
          <p:cNvSpPr>
            <a:spLocks noChangeShapeType="1"/>
          </p:cNvSpPr>
          <p:nvPr/>
        </p:nvSpPr>
        <p:spPr bwMode="auto">
          <a:xfrm>
            <a:off x="2684464" y="2297113"/>
            <a:ext cx="719138" cy="387350"/>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16"/>
          <p:cNvSpPr>
            <a:spLocks noChangeShapeType="1"/>
          </p:cNvSpPr>
          <p:nvPr/>
        </p:nvSpPr>
        <p:spPr bwMode="auto">
          <a:xfrm flipV="1">
            <a:off x="2908301" y="5138738"/>
            <a:ext cx="677863" cy="785813"/>
          </a:xfrm>
          <a:prstGeom prst="line">
            <a:avLst/>
          </a:prstGeom>
          <a:noFill/>
          <a:ln w="38100">
            <a:solidFill>
              <a:srgbClr val="CC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Text Box 3"/>
          <p:cNvSpPr txBox="1">
            <a:spLocks noChangeArrowheads="1"/>
          </p:cNvSpPr>
          <p:nvPr/>
        </p:nvSpPr>
        <p:spPr bwMode="auto">
          <a:xfrm>
            <a:off x="3131290" y="1447800"/>
            <a:ext cx="1516912" cy="6463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dirty="0" smtClean="0">
                <a:ea typeface="Arial Unicode MS" pitchFamily="34" charset="-128"/>
                <a:cs typeface="Arial Unicode MS" pitchFamily="34" charset="-128"/>
              </a:rPr>
              <a:t>Internal environment</a:t>
            </a:r>
            <a:endParaRPr lang="en-US" dirty="0">
              <a:ea typeface="Arial Unicode MS" pitchFamily="34" charset="-128"/>
              <a:cs typeface="Arial Unicode MS" pitchFamily="34" charset="-128"/>
            </a:endParaRPr>
          </a:p>
        </p:txBody>
      </p:sp>
      <p:sp>
        <p:nvSpPr>
          <p:cNvPr id="30" name="Text Box 3"/>
          <p:cNvSpPr txBox="1">
            <a:spLocks noChangeArrowheads="1"/>
          </p:cNvSpPr>
          <p:nvPr/>
        </p:nvSpPr>
        <p:spPr bwMode="auto">
          <a:xfrm>
            <a:off x="1579634" y="2121456"/>
            <a:ext cx="1104830" cy="3693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dirty="0" smtClean="0">
                <a:ea typeface="Arial Unicode MS" pitchFamily="34" charset="-128"/>
                <a:cs typeface="Arial Unicode MS" pitchFamily="34" charset="-128"/>
              </a:rPr>
              <a:t>Housing</a:t>
            </a:r>
            <a:endParaRPr lang="en-US" dirty="0">
              <a:ea typeface="Arial Unicode MS" pitchFamily="34" charset="-128"/>
              <a:cs typeface="Arial Unicode MS" pitchFamily="34" charset="-128"/>
            </a:endParaRPr>
          </a:p>
        </p:txBody>
      </p:sp>
      <p:sp>
        <p:nvSpPr>
          <p:cNvPr id="31" name="Text Box 3"/>
          <p:cNvSpPr txBox="1">
            <a:spLocks noChangeArrowheads="1"/>
          </p:cNvSpPr>
          <p:nvPr/>
        </p:nvSpPr>
        <p:spPr bwMode="auto">
          <a:xfrm>
            <a:off x="5029200" y="1681717"/>
            <a:ext cx="1204172" cy="3693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dirty="0" smtClean="0">
                <a:ea typeface="Arial Unicode MS" pitchFamily="34" charset="-128"/>
                <a:cs typeface="Arial Unicode MS" pitchFamily="34" charset="-128"/>
              </a:rPr>
              <a:t>Lubricant</a:t>
            </a:r>
            <a:endParaRPr lang="en-US" dirty="0">
              <a:ea typeface="Arial Unicode MS" pitchFamily="34" charset="-128"/>
              <a:cs typeface="Arial Unicode MS" pitchFamily="34" charset="-128"/>
            </a:endParaRPr>
          </a:p>
        </p:txBody>
      </p:sp>
      <p:sp>
        <p:nvSpPr>
          <p:cNvPr id="32" name="Text Box 3"/>
          <p:cNvSpPr txBox="1">
            <a:spLocks noChangeArrowheads="1"/>
          </p:cNvSpPr>
          <p:nvPr/>
        </p:nvSpPr>
        <p:spPr bwMode="auto">
          <a:xfrm>
            <a:off x="2191562" y="3064919"/>
            <a:ext cx="686577" cy="3693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dirty="0" smtClean="0">
                <a:ea typeface="Arial Unicode MS" pitchFamily="34" charset="-128"/>
                <a:cs typeface="Arial Unicode MS" pitchFamily="34" charset="-128"/>
              </a:rPr>
              <a:t>Seal</a:t>
            </a:r>
            <a:endParaRPr lang="en-US" dirty="0">
              <a:ea typeface="Arial Unicode MS" pitchFamily="34" charset="-128"/>
              <a:cs typeface="Arial Unicode MS" pitchFamily="34" charset="-128"/>
            </a:endParaRPr>
          </a:p>
        </p:txBody>
      </p:sp>
      <p:sp>
        <p:nvSpPr>
          <p:cNvPr id="33" name="Text Box 3"/>
          <p:cNvSpPr txBox="1">
            <a:spLocks noChangeArrowheads="1"/>
          </p:cNvSpPr>
          <p:nvPr/>
        </p:nvSpPr>
        <p:spPr bwMode="auto">
          <a:xfrm>
            <a:off x="2121255" y="4198422"/>
            <a:ext cx="725134" cy="3693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dirty="0" smtClean="0">
                <a:ea typeface="Arial Unicode MS" pitchFamily="34" charset="-128"/>
                <a:cs typeface="Arial Unicode MS" pitchFamily="34" charset="-128"/>
              </a:rPr>
              <a:t>Shaft</a:t>
            </a:r>
            <a:endParaRPr lang="en-US" dirty="0">
              <a:ea typeface="Arial Unicode MS" pitchFamily="34" charset="-128"/>
              <a:cs typeface="Arial Unicode MS" pitchFamily="34" charset="-128"/>
            </a:endParaRPr>
          </a:p>
        </p:txBody>
      </p:sp>
      <p:sp>
        <p:nvSpPr>
          <p:cNvPr id="34" name="Text Box 3"/>
          <p:cNvSpPr txBox="1">
            <a:spLocks noChangeArrowheads="1"/>
          </p:cNvSpPr>
          <p:nvPr/>
        </p:nvSpPr>
        <p:spPr bwMode="auto">
          <a:xfrm>
            <a:off x="1459909" y="5601385"/>
            <a:ext cx="1463306" cy="6463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dirty="0" smtClean="0">
                <a:ea typeface="Arial Unicode MS" pitchFamily="34" charset="-128"/>
                <a:cs typeface="Arial Unicode MS" pitchFamily="34" charset="-128"/>
              </a:rPr>
              <a:t>External environment</a:t>
            </a:r>
            <a:endParaRPr lang="en-US" dirty="0">
              <a:ea typeface="Arial Unicode MS" pitchFamily="34" charset="-128"/>
              <a:cs typeface="Arial Unicode MS" pitchFamily="34" charset="-128"/>
            </a:endParaRPr>
          </a:p>
        </p:txBody>
      </p:sp>
    </p:spTree>
    <p:extLst>
      <p:ext uri="{BB962C8B-B14F-4D97-AF65-F5344CB8AC3E}">
        <p14:creationId xmlns:p14="http://schemas.microsoft.com/office/powerpoint/2010/main" val="2801451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p:txBody>
          <a:bodyPr/>
          <a:lstStyle/>
          <a:p>
            <a:fld id="{10066309-DCC8-451F-AF18-3083F8254549}" type="datetime3">
              <a:rPr lang="en-US" smtClean="0"/>
              <a:t>29 October 2014</a:t>
            </a:fld>
            <a:endParaRPr lang="en-US"/>
          </a:p>
        </p:txBody>
      </p:sp>
      <p:sp>
        <p:nvSpPr>
          <p:cNvPr id="9" name="Slide Number Placeholder 5"/>
          <p:cNvSpPr>
            <a:spLocks noGrp="1"/>
          </p:cNvSpPr>
          <p:nvPr>
            <p:ph type="sldNum" sz="quarter" idx="12"/>
          </p:nvPr>
        </p:nvSpPr>
        <p:spPr/>
        <p:txBody>
          <a:bodyPr/>
          <a:lstStyle/>
          <a:p>
            <a:r>
              <a:rPr lang="en-US"/>
              <a:t>Slide </a:t>
            </a:r>
            <a:fld id="{48876DB3-FEFF-4670-A440-B030AE166FA3}" type="slidenum">
              <a:rPr lang="en-US"/>
              <a:pPr/>
              <a:t>15</a:t>
            </a:fld>
            <a:endParaRPr lang="en-US"/>
          </a:p>
        </p:txBody>
      </p:sp>
      <p:sp>
        <p:nvSpPr>
          <p:cNvPr id="343042" name="Rectangle 2"/>
          <p:cNvSpPr>
            <a:spLocks noGrp="1" noChangeArrowheads="1"/>
          </p:cNvSpPr>
          <p:nvPr>
            <p:ph type="title"/>
          </p:nvPr>
        </p:nvSpPr>
        <p:spPr>
          <a:xfrm>
            <a:off x="457200" y="223644"/>
            <a:ext cx="8229600" cy="514738"/>
          </a:xfrm>
        </p:spPr>
        <p:txBody>
          <a:bodyPr/>
          <a:lstStyle/>
          <a:p>
            <a:r>
              <a:rPr lang="en-GB" dirty="0" smtClean="0"/>
              <a:t>Component re-use considerations</a:t>
            </a:r>
            <a:endParaRPr lang="en-GB" dirty="0"/>
          </a:p>
        </p:txBody>
      </p:sp>
      <p:pic>
        <p:nvPicPr>
          <p:cNvPr id="34305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4419600"/>
            <a:ext cx="3971925" cy="226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3052" name="Rectangle 12"/>
          <p:cNvSpPr>
            <a:spLocks noGrp="1" noChangeArrowheads="1"/>
          </p:cNvSpPr>
          <p:nvPr>
            <p:ph type="body" idx="1"/>
          </p:nvPr>
        </p:nvSpPr>
        <p:spPr>
          <a:xfrm>
            <a:off x="457200" y="914400"/>
            <a:ext cx="7696200" cy="4724400"/>
          </a:xfrm>
          <a:noFill/>
          <a:ln/>
        </p:spPr>
        <p:txBody>
          <a:bodyPr>
            <a:normAutofit/>
          </a:bodyPr>
          <a:lstStyle/>
          <a:p>
            <a:pPr lvl="1"/>
            <a:r>
              <a:rPr lang="en-GB" b="1" dirty="0" smtClean="0">
                <a:solidFill>
                  <a:srgbClr val="FF0000"/>
                </a:solidFill>
              </a:rPr>
              <a:t>SKF does </a:t>
            </a:r>
            <a:r>
              <a:rPr lang="en-GB" b="1" u="sng" dirty="0" smtClean="0">
                <a:solidFill>
                  <a:srgbClr val="FF0000"/>
                </a:solidFill>
              </a:rPr>
              <a:t>not</a:t>
            </a:r>
            <a:r>
              <a:rPr lang="en-GB" b="1" dirty="0" smtClean="0">
                <a:solidFill>
                  <a:srgbClr val="FF0000"/>
                </a:solidFill>
              </a:rPr>
              <a:t> recommend re-using seals</a:t>
            </a:r>
          </a:p>
          <a:p>
            <a:pPr lvl="1"/>
            <a:r>
              <a:rPr lang="en-GB" dirty="0" smtClean="0"/>
              <a:t>Initial installation</a:t>
            </a:r>
          </a:p>
          <a:p>
            <a:pPr lvl="2"/>
            <a:r>
              <a:rPr lang="en-GB" dirty="0" smtClean="0"/>
              <a:t>Special tools, was it done correctly</a:t>
            </a:r>
          </a:p>
          <a:p>
            <a:pPr lvl="1"/>
            <a:r>
              <a:rPr lang="en-GB" dirty="0" smtClean="0"/>
              <a:t>Initial seal and running surface break in</a:t>
            </a:r>
          </a:p>
          <a:p>
            <a:pPr lvl="1"/>
            <a:r>
              <a:rPr lang="en-GB" dirty="0" smtClean="0"/>
              <a:t>Resizing of seal metal OD</a:t>
            </a:r>
          </a:p>
          <a:p>
            <a:pPr lvl="1"/>
            <a:r>
              <a:rPr lang="en-GB" dirty="0" smtClean="0"/>
              <a:t>Disassembly</a:t>
            </a:r>
          </a:p>
          <a:p>
            <a:pPr lvl="2"/>
            <a:r>
              <a:rPr lang="en-GB" dirty="0"/>
              <a:t>S</a:t>
            </a:r>
            <a:r>
              <a:rPr lang="en-GB" dirty="0" smtClean="0"/>
              <a:t>eal, bearing, wear sleeve, shaft removal, special tools</a:t>
            </a:r>
          </a:p>
          <a:p>
            <a:pPr lvl="1"/>
            <a:r>
              <a:rPr lang="en-GB" dirty="0" smtClean="0"/>
              <a:t>Cleaning and inspection</a:t>
            </a:r>
          </a:p>
          <a:p>
            <a:pPr lvl="1"/>
            <a:r>
              <a:rPr lang="en-GB" dirty="0" smtClean="0"/>
              <a:t>Re-installation</a:t>
            </a:r>
          </a:p>
          <a:p>
            <a:pPr lvl="2"/>
            <a:r>
              <a:rPr lang="en-GB" dirty="0" smtClean="0"/>
              <a:t>Damage, location change, special tools</a:t>
            </a:r>
            <a:endParaRPr lang="en-GB" dirty="0"/>
          </a:p>
        </p:txBody>
      </p:sp>
      <p:sp>
        <p:nvSpPr>
          <p:cNvPr id="3" name="Footer Placeholder 2"/>
          <p:cNvSpPr>
            <a:spLocks noGrp="1"/>
          </p:cNvSpPr>
          <p:nvPr>
            <p:ph type="ftr" sz="quarter" idx="11"/>
          </p:nvPr>
        </p:nvSpPr>
        <p:spPr/>
        <p:txBody>
          <a:bodyPr/>
          <a:lstStyle/>
          <a:p>
            <a:r>
              <a:rPr lang="en-US" smtClean="0"/>
              <a:t>SKF proprietary - Not for distribution without permission</a:t>
            </a:r>
            <a:endParaRPr lang="en-GB"/>
          </a:p>
        </p:txBody>
      </p:sp>
    </p:spTree>
    <p:extLst>
      <p:ext uri="{BB962C8B-B14F-4D97-AF65-F5344CB8AC3E}">
        <p14:creationId xmlns:p14="http://schemas.microsoft.com/office/powerpoint/2010/main" val="21445629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p:txBody>
          <a:bodyPr/>
          <a:lstStyle/>
          <a:p>
            <a:fld id="{649D9827-1737-484E-8C3B-91E638E1CD9D}" type="datetime3">
              <a:rPr lang="en-US" smtClean="0"/>
              <a:t>29 October 2014</a:t>
            </a:fld>
            <a:endParaRPr lang="en-US"/>
          </a:p>
        </p:txBody>
      </p:sp>
      <p:sp>
        <p:nvSpPr>
          <p:cNvPr id="9" name="Slide Number Placeholder 5"/>
          <p:cNvSpPr>
            <a:spLocks noGrp="1"/>
          </p:cNvSpPr>
          <p:nvPr>
            <p:ph type="sldNum" sz="quarter" idx="12"/>
          </p:nvPr>
        </p:nvSpPr>
        <p:spPr/>
        <p:txBody>
          <a:bodyPr/>
          <a:lstStyle/>
          <a:p>
            <a:r>
              <a:rPr lang="en-US"/>
              <a:t>Slide </a:t>
            </a:r>
            <a:fld id="{48876DB3-FEFF-4670-A440-B030AE166FA3}" type="slidenum">
              <a:rPr lang="en-US"/>
              <a:pPr/>
              <a:t>16</a:t>
            </a:fld>
            <a:endParaRPr lang="en-US"/>
          </a:p>
        </p:txBody>
      </p:sp>
      <p:sp>
        <p:nvSpPr>
          <p:cNvPr id="343042" name="Rectangle 2"/>
          <p:cNvSpPr>
            <a:spLocks noGrp="1" noChangeArrowheads="1"/>
          </p:cNvSpPr>
          <p:nvPr>
            <p:ph type="title"/>
          </p:nvPr>
        </p:nvSpPr>
        <p:spPr>
          <a:xfrm>
            <a:off x="457200" y="223644"/>
            <a:ext cx="8229600" cy="514738"/>
          </a:xfrm>
        </p:spPr>
        <p:txBody>
          <a:bodyPr/>
          <a:lstStyle/>
          <a:p>
            <a:r>
              <a:rPr lang="en-GB" dirty="0" smtClean="0"/>
              <a:t>Plan for component re-use</a:t>
            </a:r>
            <a:endParaRPr lang="en-GB" dirty="0"/>
          </a:p>
        </p:txBody>
      </p:sp>
      <p:sp>
        <p:nvSpPr>
          <p:cNvPr id="343052" name="Rectangle 12"/>
          <p:cNvSpPr>
            <a:spLocks noGrp="1" noChangeArrowheads="1"/>
          </p:cNvSpPr>
          <p:nvPr>
            <p:ph type="body" idx="1"/>
          </p:nvPr>
        </p:nvSpPr>
        <p:spPr>
          <a:xfrm>
            <a:off x="457200" y="1143000"/>
            <a:ext cx="7696200" cy="4724400"/>
          </a:xfrm>
          <a:noFill/>
          <a:ln/>
        </p:spPr>
        <p:txBody>
          <a:bodyPr>
            <a:normAutofit/>
          </a:bodyPr>
          <a:lstStyle/>
          <a:p>
            <a:pPr lvl="1"/>
            <a:r>
              <a:rPr lang="en-GB" dirty="0" smtClean="0"/>
              <a:t>Design in seal retainers</a:t>
            </a:r>
          </a:p>
          <a:p>
            <a:pPr lvl="1"/>
            <a:r>
              <a:rPr lang="en-GB" dirty="0" smtClean="0"/>
              <a:t>Design in spacers for location changes</a:t>
            </a:r>
          </a:p>
          <a:p>
            <a:pPr lvl="1"/>
            <a:r>
              <a:rPr lang="en-GB" dirty="0" smtClean="0"/>
              <a:t>Use wear sleeves or </a:t>
            </a:r>
            <a:r>
              <a:rPr lang="en-GB" dirty="0" err="1" smtClean="0"/>
              <a:t>speedi</a:t>
            </a:r>
            <a:r>
              <a:rPr lang="en-GB" dirty="0" smtClean="0"/>
              <a:t>-sleeves</a:t>
            </a:r>
          </a:p>
          <a:p>
            <a:pPr lvl="1"/>
            <a:r>
              <a:rPr lang="en-GB" dirty="0" smtClean="0"/>
              <a:t>Sealing surfaces should be smaller than bearing IDs</a:t>
            </a:r>
          </a:p>
          <a:p>
            <a:pPr lvl="1"/>
            <a:r>
              <a:rPr lang="en-GB" dirty="0" smtClean="0"/>
              <a:t>Determine which applications are candidates</a:t>
            </a:r>
          </a:p>
          <a:p>
            <a:pPr lvl="1"/>
            <a:r>
              <a:rPr lang="en-GB" dirty="0" smtClean="0"/>
              <a:t>Purchase inspection equipment</a:t>
            </a:r>
          </a:p>
          <a:p>
            <a:pPr lvl="1"/>
            <a:r>
              <a:rPr lang="en-GB" dirty="0" smtClean="0"/>
              <a:t>Develop dimensional and visual guidelines</a:t>
            </a:r>
          </a:p>
          <a:p>
            <a:pPr lvl="1"/>
            <a:r>
              <a:rPr lang="en-GB" dirty="0" smtClean="0"/>
              <a:t>Track total hours and number of installations</a:t>
            </a:r>
          </a:p>
          <a:p>
            <a:pPr lvl="1"/>
            <a:r>
              <a:rPr lang="en-GB" dirty="0" smtClean="0"/>
              <a:t>Train, train, train</a:t>
            </a:r>
            <a:endParaRPr lang="en-GB" dirty="0"/>
          </a:p>
        </p:txBody>
      </p:sp>
      <p:sp>
        <p:nvSpPr>
          <p:cNvPr id="3" name="Footer Placeholder 2"/>
          <p:cNvSpPr>
            <a:spLocks noGrp="1"/>
          </p:cNvSpPr>
          <p:nvPr>
            <p:ph type="ftr" sz="quarter" idx="11"/>
          </p:nvPr>
        </p:nvSpPr>
        <p:spPr/>
        <p:txBody>
          <a:bodyPr/>
          <a:lstStyle/>
          <a:p>
            <a:r>
              <a:rPr lang="en-US" smtClean="0"/>
              <a:t>SKF proprietary - Not for distribution without permission</a:t>
            </a:r>
            <a:endParaRPr lang="en-GB"/>
          </a:p>
        </p:txBody>
      </p:sp>
    </p:spTree>
    <p:extLst>
      <p:ext uri="{BB962C8B-B14F-4D97-AF65-F5344CB8AC3E}">
        <p14:creationId xmlns:p14="http://schemas.microsoft.com/office/powerpoint/2010/main" val="14061084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34851" name="Picture 3" descr="2003 kap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34852" name="Rectangle 4"/>
          <p:cNvSpPr>
            <a:spLocks noGrp="1" noChangeArrowheads="1"/>
          </p:cNvSpPr>
          <p:nvPr>
            <p:ph type="ctrTitle"/>
          </p:nvPr>
        </p:nvSpPr>
        <p:spPr>
          <a:xfrm>
            <a:off x="508000" y="3479637"/>
            <a:ext cx="7916863" cy="663901"/>
          </a:xfrm>
          <a:noFill/>
        </p:spPr>
        <p:txBody>
          <a:bodyPr/>
          <a:lstStyle/>
          <a:p>
            <a:r>
              <a:rPr lang="en-GB" dirty="0" smtClean="0"/>
              <a:t>Failure </a:t>
            </a:r>
            <a:r>
              <a:rPr lang="en-GB" dirty="0" smtClean="0"/>
              <a:t>analysis</a:t>
            </a:r>
            <a:endParaRPr lang="en-GB" dirty="0"/>
          </a:p>
        </p:txBody>
      </p:sp>
    </p:spTree>
    <p:extLst>
      <p:ext uri="{BB962C8B-B14F-4D97-AF65-F5344CB8AC3E}">
        <p14:creationId xmlns:p14="http://schemas.microsoft.com/office/powerpoint/2010/main" val="70026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US" dirty="0"/>
              <a:t>Critical </a:t>
            </a:r>
            <a:r>
              <a:rPr lang="en-US" dirty="0" smtClean="0"/>
              <a:t>information </a:t>
            </a:r>
            <a:r>
              <a:rPr lang="en-US" dirty="0"/>
              <a:t>n</a:t>
            </a:r>
            <a:r>
              <a:rPr lang="en-US" dirty="0" smtClean="0"/>
              <a:t>eeded</a:t>
            </a:r>
            <a:endParaRPr lang="en-US" dirty="0"/>
          </a:p>
        </p:txBody>
      </p:sp>
      <p:sp>
        <p:nvSpPr>
          <p:cNvPr id="114691" name="Rectangle 3"/>
          <p:cNvSpPr>
            <a:spLocks noGrp="1" noChangeArrowheads="1"/>
          </p:cNvSpPr>
          <p:nvPr>
            <p:ph type="body" idx="1"/>
          </p:nvPr>
        </p:nvSpPr>
        <p:spPr>
          <a:xfrm>
            <a:off x="381000" y="1339850"/>
            <a:ext cx="3654425" cy="3810000"/>
          </a:xfrm>
        </p:spPr>
        <p:txBody>
          <a:bodyPr>
            <a:normAutofit lnSpcReduction="10000"/>
          </a:bodyPr>
          <a:lstStyle/>
          <a:p>
            <a:pPr>
              <a:lnSpc>
                <a:spcPct val="101000"/>
              </a:lnSpc>
            </a:pPr>
            <a:r>
              <a:rPr lang="en-US" sz="2000" b="1" u="sng" dirty="0"/>
              <a:t>Know</a:t>
            </a:r>
            <a:r>
              <a:rPr lang="en-US" sz="2000" dirty="0"/>
              <a:t> the operating conditions</a:t>
            </a:r>
          </a:p>
          <a:p>
            <a:pPr lvl="1">
              <a:lnSpc>
                <a:spcPct val="106000"/>
              </a:lnSpc>
              <a:buFontTx/>
              <a:buNone/>
            </a:pPr>
            <a:r>
              <a:rPr lang="en-US" sz="1600" dirty="0"/>
              <a:t>(Use the PDS as a guide)</a:t>
            </a:r>
          </a:p>
          <a:p>
            <a:pPr lvl="1">
              <a:lnSpc>
                <a:spcPct val="106000"/>
              </a:lnSpc>
            </a:pPr>
            <a:r>
              <a:rPr lang="en-US" sz="1600" dirty="0"/>
              <a:t>Mechanical</a:t>
            </a:r>
          </a:p>
          <a:p>
            <a:pPr lvl="1">
              <a:lnSpc>
                <a:spcPct val="106000"/>
              </a:lnSpc>
            </a:pPr>
            <a:r>
              <a:rPr lang="en-US" sz="1600" dirty="0"/>
              <a:t>Chemical</a:t>
            </a:r>
          </a:p>
          <a:p>
            <a:pPr lvl="1">
              <a:lnSpc>
                <a:spcPct val="106000"/>
              </a:lnSpc>
            </a:pPr>
            <a:r>
              <a:rPr lang="en-US" sz="1600" dirty="0"/>
              <a:t>Thermal</a:t>
            </a:r>
          </a:p>
          <a:p>
            <a:pPr lvl="1">
              <a:lnSpc>
                <a:spcPct val="106000"/>
              </a:lnSpc>
            </a:pPr>
            <a:r>
              <a:rPr lang="en-US" sz="1600" dirty="0"/>
              <a:t>Environmental</a:t>
            </a:r>
          </a:p>
          <a:p>
            <a:pPr lvl="1">
              <a:lnSpc>
                <a:spcPct val="106000"/>
              </a:lnSpc>
            </a:pPr>
            <a:r>
              <a:rPr lang="en-US" sz="1600" b="1" u="sng" dirty="0"/>
              <a:t>Time</a:t>
            </a:r>
            <a:r>
              <a:rPr lang="en-US" sz="1600" dirty="0"/>
              <a:t> of Failures (Hours</a:t>
            </a:r>
            <a:r>
              <a:rPr lang="en-US" sz="1600" dirty="0" smtClean="0"/>
              <a:t>)</a:t>
            </a:r>
          </a:p>
          <a:p>
            <a:pPr lvl="1">
              <a:lnSpc>
                <a:spcPct val="106000"/>
              </a:lnSpc>
            </a:pPr>
            <a:endParaRPr lang="en-US" sz="1600" dirty="0"/>
          </a:p>
          <a:p>
            <a:pPr>
              <a:lnSpc>
                <a:spcPct val="101000"/>
              </a:lnSpc>
            </a:pPr>
            <a:r>
              <a:rPr lang="en-US" sz="2000" b="1" u="sng" dirty="0"/>
              <a:t>Type</a:t>
            </a:r>
            <a:r>
              <a:rPr lang="en-US" sz="2000" dirty="0"/>
              <a:t> of Leakage (I.D. / O.D.)</a:t>
            </a:r>
          </a:p>
          <a:p>
            <a:pPr lvl="1">
              <a:lnSpc>
                <a:spcPct val="106000"/>
              </a:lnSpc>
            </a:pPr>
            <a:r>
              <a:rPr lang="en-US" sz="1600" dirty="0"/>
              <a:t>Static / Dynamic / </a:t>
            </a:r>
            <a:r>
              <a:rPr lang="en-US" sz="1600" dirty="0" smtClean="0"/>
              <a:t>Both</a:t>
            </a:r>
          </a:p>
          <a:p>
            <a:pPr lvl="1">
              <a:lnSpc>
                <a:spcPct val="106000"/>
              </a:lnSpc>
            </a:pPr>
            <a:endParaRPr lang="en-US" sz="1600" dirty="0"/>
          </a:p>
          <a:p>
            <a:pPr>
              <a:lnSpc>
                <a:spcPct val="101000"/>
              </a:lnSpc>
            </a:pPr>
            <a:r>
              <a:rPr lang="en-US" sz="2000" b="1" u="sng" dirty="0"/>
              <a:t>Severity</a:t>
            </a:r>
            <a:r>
              <a:rPr lang="en-US" sz="2000" dirty="0"/>
              <a:t> of Failure / Leakage</a:t>
            </a:r>
          </a:p>
          <a:p>
            <a:pPr lvl="1">
              <a:lnSpc>
                <a:spcPct val="106000"/>
              </a:lnSpc>
            </a:pPr>
            <a:r>
              <a:rPr lang="en-US" sz="1600" dirty="0"/>
              <a:t>Intermittent / Trace / Heavy</a:t>
            </a:r>
          </a:p>
        </p:txBody>
      </p:sp>
      <p:sp>
        <p:nvSpPr>
          <p:cNvPr id="6" name="Rectangle 3"/>
          <p:cNvSpPr txBox="1">
            <a:spLocks noChangeArrowheads="1"/>
          </p:cNvSpPr>
          <p:nvPr/>
        </p:nvSpPr>
        <p:spPr>
          <a:xfrm>
            <a:off x="4648200" y="1295400"/>
            <a:ext cx="4038600" cy="3810000"/>
          </a:xfrm>
          <a:prstGeom prst="rect">
            <a:avLst/>
          </a:prstGeom>
        </p:spPr>
        <p:txBody>
          <a:bodyPr vert="horz" lIns="91440" tIns="45720" rIns="91440" bIns="45720" rtlCol="0">
            <a:normAutofit/>
          </a:bodyPr>
          <a:lstStyle>
            <a:lvl1pPr marL="0" marR="0" indent="0" algn="l" defTabSz="914400" rtl="0" eaLnBrk="1" fontAlgn="base" latinLnBrk="0" hangingPunct="1">
              <a:lnSpc>
                <a:spcPct val="100000"/>
              </a:lnSpc>
              <a:spcBef>
                <a:spcPts val="300"/>
              </a:spcBef>
              <a:spcAft>
                <a:spcPct val="0"/>
              </a:spcAft>
              <a:buClr>
                <a:schemeClr val="tx2"/>
              </a:buClr>
              <a:buSzPts val="2000"/>
              <a:buFont typeface="Arial" pitchFamily="34" charset="0"/>
              <a:buNone/>
              <a:tabLst/>
              <a:defRPr lang="en-GB" sz="2200" kern="1200" dirty="0" smtClean="0">
                <a:solidFill>
                  <a:schemeClr val="tx1"/>
                </a:solidFill>
                <a:latin typeface="+mn-lt"/>
                <a:ea typeface="+mn-ea"/>
                <a:cs typeface="+mn-cs"/>
              </a:defRPr>
            </a:lvl1pPr>
            <a:lvl2pPr marL="288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lang="en-GB" sz="2000" kern="1200" dirty="0" smtClean="0">
                <a:solidFill>
                  <a:schemeClr val="tx1"/>
                </a:solidFill>
                <a:latin typeface="+mn-lt"/>
                <a:ea typeface="+mn-ea"/>
                <a:cs typeface="+mn-cs"/>
              </a:defRPr>
            </a:lvl2pPr>
            <a:lvl3pPr marL="576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lang="en-GB" sz="1800" kern="1200" dirty="0" smtClean="0">
                <a:solidFill>
                  <a:schemeClr val="tx1"/>
                </a:solidFill>
                <a:latin typeface="+mn-lt"/>
                <a:ea typeface="+mn-ea"/>
                <a:cs typeface="+mn-cs"/>
              </a:defRPr>
            </a:lvl3pPr>
            <a:lvl4pPr marL="864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lang="en-US" sz="1600" kern="1200" dirty="0" smtClean="0">
                <a:solidFill>
                  <a:schemeClr val="tx1"/>
                </a:solidFill>
                <a:latin typeface="+mn-lt"/>
                <a:ea typeface="+mn-ea"/>
                <a:cs typeface="+mn-cs"/>
              </a:defRPr>
            </a:lvl4pPr>
            <a:lvl5pPr marL="1152000" indent="-288000" algn="l" defTabSz="914400" rtl="0" eaLnBrk="1" latinLnBrk="0" hangingPunct="1">
              <a:lnSpc>
                <a:spcPct val="100000"/>
              </a:lnSpc>
              <a:spcBef>
                <a:spcPts val="300"/>
              </a:spcBef>
              <a:buClr>
                <a:schemeClr val="tx2"/>
              </a:buClr>
              <a:buSzPct val="10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1000"/>
              </a:lnSpc>
            </a:pPr>
            <a:r>
              <a:rPr lang="en-US" sz="2000" b="1" u="sng" dirty="0" smtClean="0"/>
              <a:t>Learn</a:t>
            </a:r>
            <a:r>
              <a:rPr lang="en-US" sz="2000" dirty="0" smtClean="0"/>
              <a:t> the history</a:t>
            </a:r>
          </a:p>
          <a:p>
            <a:pPr lvl="1">
              <a:lnSpc>
                <a:spcPct val="106000"/>
              </a:lnSpc>
            </a:pPr>
            <a:r>
              <a:rPr lang="en-US" sz="1600" dirty="0" smtClean="0"/>
              <a:t>Is this sealing system used often?</a:t>
            </a:r>
          </a:p>
          <a:p>
            <a:pPr lvl="1">
              <a:lnSpc>
                <a:spcPct val="106000"/>
              </a:lnSpc>
            </a:pPr>
            <a:r>
              <a:rPr lang="en-US" sz="1600" dirty="0" smtClean="0"/>
              <a:t>Is this the first failure?</a:t>
            </a:r>
          </a:p>
          <a:p>
            <a:pPr lvl="1">
              <a:lnSpc>
                <a:spcPct val="106000"/>
              </a:lnSpc>
            </a:pPr>
            <a:r>
              <a:rPr lang="en-US" sz="1600" dirty="0" smtClean="0"/>
              <a:t>Is this a “typical” failure?</a:t>
            </a:r>
          </a:p>
          <a:p>
            <a:pPr lvl="1">
              <a:lnSpc>
                <a:spcPct val="106000"/>
              </a:lnSpc>
            </a:pPr>
            <a:r>
              <a:rPr lang="en-US" sz="1600" dirty="0" smtClean="0"/>
              <a:t>What is unusual about this failure?</a:t>
            </a:r>
          </a:p>
          <a:p>
            <a:pPr lvl="1">
              <a:lnSpc>
                <a:spcPct val="106000"/>
              </a:lnSpc>
            </a:pPr>
            <a:r>
              <a:rPr lang="en-US" sz="1600" dirty="0" smtClean="0"/>
              <a:t>What was different about the:</a:t>
            </a:r>
            <a:endParaRPr lang="en-US" sz="1400" dirty="0"/>
          </a:p>
          <a:p>
            <a:pPr lvl="2">
              <a:lnSpc>
                <a:spcPct val="106000"/>
              </a:lnSpc>
            </a:pPr>
            <a:r>
              <a:rPr lang="en-US" sz="1600" dirty="0" smtClean="0"/>
              <a:t>Installation (including the installer)?</a:t>
            </a:r>
          </a:p>
          <a:p>
            <a:pPr lvl="2">
              <a:lnSpc>
                <a:spcPct val="106000"/>
              </a:lnSpc>
            </a:pPr>
            <a:r>
              <a:rPr lang="en-US" sz="1600" dirty="0" smtClean="0"/>
              <a:t>Application?</a:t>
            </a:r>
          </a:p>
          <a:p>
            <a:pPr lvl="2">
              <a:lnSpc>
                <a:spcPct val="106000"/>
              </a:lnSpc>
            </a:pPr>
            <a:r>
              <a:rPr lang="en-US" sz="1600" dirty="0" smtClean="0"/>
              <a:t>Duty cycle?</a:t>
            </a:r>
          </a:p>
          <a:p>
            <a:pPr lvl="2">
              <a:lnSpc>
                <a:spcPct val="106000"/>
              </a:lnSpc>
            </a:pPr>
            <a:r>
              <a:rPr lang="en-US" sz="1600" dirty="0" smtClean="0"/>
              <a:t>Lube (new type or supplier)?</a:t>
            </a:r>
          </a:p>
        </p:txBody>
      </p:sp>
      <p:sp>
        <p:nvSpPr>
          <p:cNvPr id="5" name="Date Placeholder 4"/>
          <p:cNvSpPr>
            <a:spLocks noGrp="1"/>
          </p:cNvSpPr>
          <p:nvPr>
            <p:ph type="dt" sz="half" idx="10"/>
          </p:nvPr>
        </p:nvSpPr>
        <p:spPr/>
        <p:txBody>
          <a:bodyPr/>
          <a:lstStyle/>
          <a:p>
            <a:fld id="{39693088-B149-4C88-A0CA-4392471FB944}" type="datetime3">
              <a:rPr lang="en-US" smtClean="0"/>
              <a:t>29 October 2014</a:t>
            </a:fld>
            <a:endParaRPr lang="en-GB"/>
          </a:p>
        </p:txBody>
      </p:sp>
      <p:sp>
        <p:nvSpPr>
          <p:cNvPr id="7" name="Footer Placeholder 6"/>
          <p:cNvSpPr>
            <a:spLocks noGrp="1"/>
          </p:cNvSpPr>
          <p:nvPr>
            <p:ph type="ftr" sz="quarter" idx="11"/>
          </p:nvPr>
        </p:nvSpPr>
        <p:spPr/>
        <p:txBody>
          <a:bodyPr/>
          <a:lstStyle/>
          <a:p>
            <a:r>
              <a:rPr lang="en-US" smtClean="0"/>
              <a:t>SKF proprietary - Not for distribution without permission</a:t>
            </a:r>
            <a:endParaRPr lang="en-GB"/>
          </a:p>
        </p:txBody>
      </p:sp>
      <p:sp>
        <p:nvSpPr>
          <p:cNvPr id="8" name="Slide Number Placeholder 7"/>
          <p:cNvSpPr>
            <a:spLocks noGrp="1"/>
          </p:cNvSpPr>
          <p:nvPr>
            <p:ph type="sldNum" sz="quarter" idx="12"/>
          </p:nvPr>
        </p:nvSpPr>
        <p:spPr/>
        <p:txBody>
          <a:bodyPr/>
          <a:lstStyle/>
          <a:p>
            <a:r>
              <a:rPr lang="en-GB" smtClean="0"/>
              <a:t>Slide </a:t>
            </a:r>
            <a:fld id="{F29293AB-9AE5-4A3A-8BD1-7FB6AD59B413}" type="slidenum">
              <a:rPr lang="en-GB" smtClean="0"/>
              <a:pPr/>
              <a:t>18</a:t>
            </a:fld>
            <a:endParaRPr lang="en-GB" dirty="0"/>
          </a:p>
        </p:txBody>
      </p:sp>
    </p:spTree>
    <p:extLst>
      <p:ext uri="{BB962C8B-B14F-4D97-AF65-F5344CB8AC3E}">
        <p14:creationId xmlns:p14="http://schemas.microsoft.com/office/powerpoint/2010/main" val="3419795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r>
              <a:rPr lang="en-US" dirty="0"/>
              <a:t>System </a:t>
            </a:r>
            <a:r>
              <a:rPr lang="en-US" dirty="0" smtClean="0"/>
              <a:t>operating </a:t>
            </a:r>
            <a:r>
              <a:rPr lang="en-US" dirty="0"/>
              <a:t>c</a:t>
            </a:r>
            <a:r>
              <a:rPr lang="en-US" dirty="0" smtClean="0"/>
              <a:t>onditions</a:t>
            </a:r>
            <a:endParaRPr lang="en-US" dirty="0"/>
          </a:p>
        </p:txBody>
      </p:sp>
      <p:sp>
        <p:nvSpPr>
          <p:cNvPr id="115715" name="Rectangle 3"/>
          <p:cNvSpPr>
            <a:spLocks noGrp="1" noChangeArrowheads="1"/>
          </p:cNvSpPr>
          <p:nvPr>
            <p:ph type="body" sz="half" idx="1"/>
          </p:nvPr>
        </p:nvSpPr>
        <p:spPr>
          <a:xfrm>
            <a:off x="688975" y="914400"/>
            <a:ext cx="3806825" cy="4648200"/>
          </a:xfrm>
        </p:spPr>
        <p:txBody>
          <a:bodyPr>
            <a:noAutofit/>
          </a:bodyPr>
          <a:lstStyle/>
          <a:p>
            <a:pPr>
              <a:lnSpc>
                <a:spcPct val="101000"/>
              </a:lnSpc>
              <a:spcAft>
                <a:spcPct val="0"/>
              </a:spcAft>
            </a:pPr>
            <a:r>
              <a:rPr lang="en-US" sz="2000" b="1" u="sng" dirty="0"/>
              <a:t>Mechanical</a:t>
            </a:r>
          </a:p>
          <a:p>
            <a:pPr marL="215900" lvl="1" indent="-214313">
              <a:lnSpc>
                <a:spcPct val="106000"/>
              </a:lnSpc>
              <a:spcAft>
                <a:spcPct val="0"/>
              </a:spcAft>
            </a:pPr>
            <a:r>
              <a:rPr lang="en-US" sz="1800" dirty="0"/>
              <a:t>Shaft</a:t>
            </a:r>
          </a:p>
          <a:p>
            <a:pPr marL="492125" lvl="2" indent="-274638">
              <a:lnSpc>
                <a:spcPct val="105000"/>
              </a:lnSpc>
              <a:spcAft>
                <a:spcPct val="0"/>
              </a:spcAft>
            </a:pPr>
            <a:r>
              <a:rPr lang="en-US" sz="1600" dirty="0"/>
              <a:t>New or Reworked</a:t>
            </a:r>
          </a:p>
          <a:p>
            <a:pPr marL="492125" lvl="2" indent="-274638">
              <a:lnSpc>
                <a:spcPct val="105000"/>
              </a:lnSpc>
              <a:spcAft>
                <a:spcPct val="0"/>
              </a:spcAft>
            </a:pPr>
            <a:r>
              <a:rPr lang="en-US" sz="1600" dirty="0"/>
              <a:t>Finishing Method</a:t>
            </a:r>
          </a:p>
          <a:p>
            <a:pPr marL="492125" lvl="2" indent="-274638">
              <a:lnSpc>
                <a:spcPct val="105000"/>
              </a:lnSpc>
              <a:spcAft>
                <a:spcPct val="0"/>
              </a:spcAft>
            </a:pPr>
            <a:r>
              <a:rPr lang="en-US" sz="1600" dirty="0"/>
              <a:t>Shaft Lead</a:t>
            </a:r>
          </a:p>
          <a:p>
            <a:pPr marL="492125" lvl="2" indent="-274638">
              <a:lnSpc>
                <a:spcPct val="105000"/>
              </a:lnSpc>
              <a:spcAft>
                <a:spcPct val="0"/>
              </a:spcAft>
            </a:pPr>
            <a:r>
              <a:rPr lang="en-US" sz="1600" dirty="0"/>
              <a:t>Surface Finish</a:t>
            </a:r>
          </a:p>
          <a:p>
            <a:pPr marL="492125" lvl="2" indent="-274638">
              <a:lnSpc>
                <a:spcPct val="105000"/>
              </a:lnSpc>
              <a:spcAft>
                <a:spcPct val="0"/>
              </a:spcAft>
            </a:pPr>
            <a:r>
              <a:rPr lang="en-US" sz="1600" dirty="0"/>
              <a:t>Size</a:t>
            </a:r>
          </a:p>
          <a:p>
            <a:pPr marL="492125" lvl="2" indent="-274638">
              <a:lnSpc>
                <a:spcPct val="105000"/>
              </a:lnSpc>
              <a:spcAft>
                <a:spcPct val="0"/>
              </a:spcAft>
            </a:pPr>
            <a:r>
              <a:rPr lang="en-US" sz="1600" dirty="0"/>
              <a:t>Motion</a:t>
            </a:r>
          </a:p>
          <a:p>
            <a:pPr marL="492125" lvl="2" indent="-274638">
              <a:lnSpc>
                <a:spcPct val="105000"/>
              </a:lnSpc>
              <a:spcAft>
                <a:spcPct val="0"/>
              </a:spcAft>
            </a:pPr>
            <a:r>
              <a:rPr lang="en-US" sz="1600" dirty="0"/>
              <a:t>Speed</a:t>
            </a:r>
          </a:p>
          <a:p>
            <a:pPr marL="492125" lvl="2" indent="-274638">
              <a:lnSpc>
                <a:spcPct val="105000"/>
              </a:lnSpc>
              <a:spcAft>
                <a:spcPct val="0"/>
              </a:spcAft>
            </a:pPr>
            <a:r>
              <a:rPr lang="en-US" sz="1600" dirty="0"/>
              <a:t>D.R.O.</a:t>
            </a:r>
          </a:p>
          <a:p>
            <a:pPr marL="492125" lvl="2" indent="-274638">
              <a:lnSpc>
                <a:spcPct val="105000"/>
              </a:lnSpc>
              <a:spcAft>
                <a:spcPct val="0"/>
              </a:spcAft>
            </a:pPr>
            <a:r>
              <a:rPr lang="en-US" sz="1600" dirty="0"/>
              <a:t>Keyways, Splines, Cross Holes</a:t>
            </a:r>
          </a:p>
          <a:p>
            <a:pPr marL="492125" lvl="2" indent="-274638">
              <a:lnSpc>
                <a:spcPct val="105000"/>
              </a:lnSpc>
              <a:spcAft>
                <a:spcPct val="0"/>
              </a:spcAft>
            </a:pPr>
            <a:r>
              <a:rPr lang="en-US" sz="1600" dirty="0"/>
              <a:t>Lead in Chamfer/Radius</a:t>
            </a:r>
          </a:p>
          <a:p>
            <a:pPr marL="492125" lvl="2" indent="-274638">
              <a:lnSpc>
                <a:spcPct val="105000"/>
              </a:lnSpc>
              <a:spcAft>
                <a:spcPct val="0"/>
              </a:spcAft>
            </a:pPr>
            <a:r>
              <a:rPr lang="en-US" sz="1600" dirty="0"/>
              <a:t>Damage</a:t>
            </a:r>
          </a:p>
          <a:p>
            <a:pPr marL="215900" lvl="1" indent="-214313">
              <a:lnSpc>
                <a:spcPct val="106000"/>
              </a:lnSpc>
              <a:spcAft>
                <a:spcPct val="0"/>
              </a:spcAft>
            </a:pPr>
            <a:r>
              <a:rPr lang="en-US" sz="1800" dirty="0"/>
              <a:t>Bore</a:t>
            </a:r>
          </a:p>
          <a:p>
            <a:pPr marL="492125" lvl="2" indent="-274638">
              <a:lnSpc>
                <a:spcPct val="105000"/>
              </a:lnSpc>
              <a:spcAft>
                <a:spcPct val="0"/>
              </a:spcAft>
            </a:pPr>
            <a:r>
              <a:rPr lang="en-US" sz="1600" dirty="0"/>
              <a:t>Size</a:t>
            </a:r>
          </a:p>
          <a:p>
            <a:pPr marL="492125" lvl="2" indent="-274638">
              <a:lnSpc>
                <a:spcPct val="105000"/>
              </a:lnSpc>
              <a:spcAft>
                <a:spcPct val="0"/>
              </a:spcAft>
            </a:pPr>
            <a:r>
              <a:rPr lang="en-US" sz="1600" dirty="0"/>
              <a:t>Surface</a:t>
            </a:r>
          </a:p>
          <a:p>
            <a:pPr marL="492125" lvl="2" indent="-274638">
              <a:lnSpc>
                <a:spcPct val="105000"/>
              </a:lnSpc>
              <a:spcAft>
                <a:spcPct val="0"/>
              </a:spcAft>
            </a:pPr>
            <a:r>
              <a:rPr lang="en-US" sz="1600" dirty="0"/>
              <a:t>S.T.B.M.</a:t>
            </a:r>
          </a:p>
          <a:p>
            <a:pPr marL="492125" lvl="2" indent="-274638">
              <a:lnSpc>
                <a:spcPct val="105000"/>
              </a:lnSpc>
              <a:spcAft>
                <a:spcPct val="0"/>
              </a:spcAft>
            </a:pPr>
            <a:r>
              <a:rPr lang="en-US" sz="1600" dirty="0"/>
              <a:t>Chamfer</a:t>
            </a:r>
          </a:p>
          <a:p>
            <a:pPr marL="492125" lvl="2" indent="-274638">
              <a:lnSpc>
                <a:spcPct val="105000"/>
              </a:lnSpc>
              <a:spcAft>
                <a:spcPct val="0"/>
              </a:spcAft>
            </a:pPr>
            <a:r>
              <a:rPr lang="en-US" sz="1600" dirty="0"/>
              <a:t>Damage</a:t>
            </a:r>
          </a:p>
        </p:txBody>
      </p:sp>
      <p:sp>
        <p:nvSpPr>
          <p:cNvPr id="115716" name="Rectangle 4"/>
          <p:cNvSpPr>
            <a:spLocks noGrp="1" noChangeArrowheads="1"/>
          </p:cNvSpPr>
          <p:nvPr>
            <p:ph type="body" sz="half" idx="2"/>
          </p:nvPr>
        </p:nvSpPr>
        <p:spPr>
          <a:xfrm>
            <a:off x="4648200" y="914400"/>
            <a:ext cx="3806825" cy="4953000"/>
          </a:xfrm>
        </p:spPr>
        <p:txBody>
          <a:bodyPr/>
          <a:lstStyle/>
          <a:p>
            <a:pPr>
              <a:lnSpc>
                <a:spcPct val="101000"/>
              </a:lnSpc>
              <a:spcAft>
                <a:spcPct val="0"/>
              </a:spcAft>
            </a:pPr>
            <a:r>
              <a:rPr lang="en-US" sz="2000" b="1" u="sng" dirty="0"/>
              <a:t>Chemical</a:t>
            </a:r>
          </a:p>
          <a:p>
            <a:pPr marL="230188" lvl="1" indent="-228600">
              <a:lnSpc>
                <a:spcPct val="106000"/>
              </a:lnSpc>
              <a:spcAft>
                <a:spcPct val="0"/>
              </a:spcAft>
            </a:pPr>
            <a:r>
              <a:rPr lang="en-US" sz="1600" dirty="0"/>
              <a:t>Fluid Type</a:t>
            </a:r>
          </a:p>
          <a:p>
            <a:pPr marL="230188" lvl="1" indent="-228600">
              <a:lnSpc>
                <a:spcPct val="106000"/>
              </a:lnSpc>
              <a:spcAft>
                <a:spcPct val="0"/>
              </a:spcAft>
            </a:pPr>
            <a:r>
              <a:rPr lang="en-US" sz="1600" dirty="0"/>
              <a:t>Max. Sump Temperature</a:t>
            </a:r>
          </a:p>
          <a:p>
            <a:pPr marL="230188" lvl="1" indent="-228600">
              <a:lnSpc>
                <a:spcPts val="1900"/>
              </a:lnSpc>
              <a:spcAft>
                <a:spcPct val="0"/>
              </a:spcAft>
            </a:pPr>
            <a:r>
              <a:rPr lang="en-US" sz="1600" dirty="0"/>
              <a:t>Shaft Material</a:t>
            </a:r>
          </a:p>
          <a:p>
            <a:pPr>
              <a:lnSpc>
                <a:spcPct val="101000"/>
              </a:lnSpc>
            </a:pPr>
            <a:r>
              <a:rPr lang="en-US" sz="2000" b="1" u="sng" dirty="0"/>
              <a:t>Thermal</a:t>
            </a:r>
          </a:p>
          <a:p>
            <a:pPr marL="230188" lvl="1" indent="-228600">
              <a:lnSpc>
                <a:spcPct val="106000"/>
              </a:lnSpc>
              <a:spcAft>
                <a:spcPct val="0"/>
              </a:spcAft>
            </a:pPr>
            <a:r>
              <a:rPr lang="en-US" sz="1600" dirty="0"/>
              <a:t>Fluid Quantity</a:t>
            </a:r>
          </a:p>
          <a:p>
            <a:pPr marL="230188" lvl="1" indent="-228600">
              <a:lnSpc>
                <a:spcPct val="106000"/>
              </a:lnSpc>
              <a:spcAft>
                <a:spcPct val="0"/>
              </a:spcAft>
            </a:pPr>
            <a:r>
              <a:rPr lang="en-US" sz="1600" dirty="0"/>
              <a:t>Min. &amp; Max. Sump Temperature</a:t>
            </a:r>
          </a:p>
          <a:p>
            <a:pPr marL="230188" lvl="1" indent="-228600">
              <a:lnSpc>
                <a:spcPct val="106000"/>
              </a:lnSpc>
              <a:spcAft>
                <a:spcPct val="0"/>
              </a:spcAft>
            </a:pPr>
            <a:r>
              <a:rPr lang="en-US" sz="1600" dirty="0"/>
              <a:t>Bore Material</a:t>
            </a:r>
          </a:p>
          <a:p>
            <a:pPr marL="230188" lvl="1" indent="-228600">
              <a:lnSpc>
                <a:spcPct val="106000"/>
              </a:lnSpc>
              <a:spcAft>
                <a:spcPct val="0"/>
              </a:spcAft>
            </a:pPr>
            <a:r>
              <a:rPr lang="en-US" sz="1600" dirty="0"/>
              <a:t>Sump Pressure</a:t>
            </a:r>
          </a:p>
          <a:p>
            <a:pPr>
              <a:lnSpc>
                <a:spcPct val="101000"/>
              </a:lnSpc>
              <a:spcAft>
                <a:spcPct val="0"/>
              </a:spcAft>
            </a:pPr>
            <a:r>
              <a:rPr lang="en-US" sz="2000" b="1" u="sng" dirty="0"/>
              <a:t>Environmental</a:t>
            </a:r>
          </a:p>
          <a:p>
            <a:pPr marL="230188" lvl="1" indent="-228600">
              <a:lnSpc>
                <a:spcPct val="106000"/>
              </a:lnSpc>
              <a:spcAft>
                <a:spcPct val="0"/>
              </a:spcAft>
            </a:pPr>
            <a:r>
              <a:rPr lang="en-US" sz="1600" dirty="0"/>
              <a:t>External Contamination</a:t>
            </a:r>
          </a:p>
          <a:p>
            <a:pPr marL="230188" lvl="1" indent="-228600">
              <a:lnSpc>
                <a:spcPct val="106000"/>
              </a:lnSpc>
              <a:spcAft>
                <a:spcPct val="0"/>
              </a:spcAft>
            </a:pPr>
            <a:r>
              <a:rPr lang="en-US" sz="1600" dirty="0"/>
              <a:t>Internal Contamination</a:t>
            </a:r>
          </a:p>
          <a:p>
            <a:pPr marL="230188" lvl="1" indent="-228600">
              <a:lnSpc>
                <a:spcPct val="106000"/>
              </a:lnSpc>
              <a:spcAft>
                <a:spcPct val="0"/>
              </a:spcAft>
            </a:pPr>
            <a:r>
              <a:rPr lang="en-US" sz="1600" dirty="0"/>
              <a:t>Operating Cycle</a:t>
            </a:r>
          </a:p>
          <a:p>
            <a:pPr marL="230188" lvl="1" indent="-228600">
              <a:lnSpc>
                <a:spcPct val="106000"/>
              </a:lnSpc>
            </a:pPr>
            <a:r>
              <a:rPr lang="en-US" sz="1600" dirty="0"/>
              <a:t>Installation Method</a:t>
            </a:r>
          </a:p>
        </p:txBody>
      </p:sp>
      <p:sp>
        <p:nvSpPr>
          <p:cNvPr id="5" name="Date Placeholder 4"/>
          <p:cNvSpPr>
            <a:spLocks noGrp="1"/>
          </p:cNvSpPr>
          <p:nvPr>
            <p:ph type="dt" sz="half" idx="10"/>
          </p:nvPr>
        </p:nvSpPr>
        <p:spPr/>
        <p:txBody>
          <a:bodyPr/>
          <a:lstStyle/>
          <a:p>
            <a:fld id="{8778FECA-7883-45A9-BC3A-282D8A248229}" type="datetime3">
              <a:rPr lang="en-US" smtClean="0"/>
              <a:t>29 October 2014</a:t>
            </a:fld>
            <a:endParaRPr lang="en-GB"/>
          </a:p>
        </p:txBody>
      </p:sp>
      <p:sp>
        <p:nvSpPr>
          <p:cNvPr id="6" name="Footer Placeholder 5"/>
          <p:cNvSpPr>
            <a:spLocks noGrp="1"/>
          </p:cNvSpPr>
          <p:nvPr>
            <p:ph type="ftr" sz="quarter" idx="11"/>
          </p:nvPr>
        </p:nvSpPr>
        <p:spPr/>
        <p:txBody>
          <a:bodyPr/>
          <a:lstStyle/>
          <a:p>
            <a:r>
              <a:rPr lang="en-US" smtClean="0"/>
              <a:t>SKF proprietary - Not for distribution without permission</a:t>
            </a:r>
            <a:endParaRPr lang="en-GB"/>
          </a:p>
        </p:txBody>
      </p:sp>
      <p:sp>
        <p:nvSpPr>
          <p:cNvPr id="7" name="Slide Number Placeholder 6"/>
          <p:cNvSpPr>
            <a:spLocks noGrp="1"/>
          </p:cNvSpPr>
          <p:nvPr>
            <p:ph type="sldNum" sz="quarter" idx="12"/>
          </p:nvPr>
        </p:nvSpPr>
        <p:spPr/>
        <p:txBody>
          <a:bodyPr/>
          <a:lstStyle/>
          <a:p>
            <a:r>
              <a:rPr lang="en-GB" smtClean="0"/>
              <a:t>Slide </a:t>
            </a:r>
            <a:fld id="{F29293AB-9AE5-4A3A-8BD1-7FB6AD59B413}" type="slidenum">
              <a:rPr lang="en-GB" smtClean="0"/>
              <a:pPr/>
              <a:t>19</a:t>
            </a:fld>
            <a:endParaRPr lang="en-GB" dirty="0"/>
          </a:p>
        </p:txBody>
      </p:sp>
    </p:spTree>
    <p:extLst>
      <p:ext uri="{BB962C8B-B14F-4D97-AF65-F5344CB8AC3E}">
        <p14:creationId xmlns:p14="http://schemas.microsoft.com/office/powerpoint/2010/main" val="2957400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ChangeArrowheads="1"/>
          </p:cNvSpPr>
          <p:nvPr/>
        </p:nvSpPr>
        <p:spPr bwMode="auto">
          <a:xfrm>
            <a:off x="0" y="0"/>
            <a:ext cx="9144000" cy="6858000"/>
          </a:xfrm>
          <a:prstGeom prst="rect">
            <a:avLst/>
          </a:prstGeom>
          <a:solidFill>
            <a:schemeClr val="folHlink"/>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22567" name="Picture 7" descr="Fast airplane in the sky"/>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22563" name="Picture 3" descr="Black A transp 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22564" name="Rectangle 4"/>
          <p:cNvSpPr>
            <a:spLocks noGrp="1" noChangeArrowheads="1"/>
          </p:cNvSpPr>
          <p:nvPr>
            <p:ph type="ctrTitle"/>
          </p:nvPr>
        </p:nvSpPr>
        <p:spPr>
          <a:xfrm>
            <a:off x="636588" y="1960563"/>
            <a:ext cx="7939087" cy="1444625"/>
          </a:xfrm>
        </p:spPr>
        <p:txBody>
          <a:bodyPr/>
          <a:lstStyle/>
          <a:p>
            <a:r>
              <a:rPr lang="en-GB">
                <a:solidFill>
                  <a:schemeClr val="bg1"/>
                </a:solidFill>
              </a:rPr>
              <a:t>SKF Aerospace Sealing Solutions</a:t>
            </a:r>
          </a:p>
        </p:txBody>
      </p:sp>
    </p:spTree>
    <p:extLst>
      <p:ext uri="{BB962C8B-B14F-4D97-AF65-F5344CB8AC3E}">
        <p14:creationId xmlns:p14="http://schemas.microsoft.com/office/powerpoint/2010/main" val="14122315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r>
              <a:rPr lang="en-US" dirty="0"/>
              <a:t>Additional </a:t>
            </a:r>
            <a:r>
              <a:rPr lang="en-US" dirty="0" smtClean="0"/>
              <a:t>system </a:t>
            </a:r>
            <a:r>
              <a:rPr lang="en-US" dirty="0"/>
              <a:t>q</a:t>
            </a:r>
            <a:r>
              <a:rPr lang="en-US" dirty="0" smtClean="0"/>
              <a:t>uestions</a:t>
            </a:r>
            <a:endParaRPr lang="en-US" dirty="0"/>
          </a:p>
        </p:txBody>
      </p:sp>
      <p:sp>
        <p:nvSpPr>
          <p:cNvPr id="116739" name="Rectangle 3"/>
          <p:cNvSpPr>
            <a:spLocks noGrp="1" noChangeArrowheads="1"/>
          </p:cNvSpPr>
          <p:nvPr>
            <p:ph type="body" idx="1"/>
          </p:nvPr>
        </p:nvSpPr>
        <p:spPr/>
        <p:txBody>
          <a:bodyPr/>
          <a:lstStyle/>
          <a:p>
            <a:r>
              <a:rPr lang="en-US" dirty="0"/>
              <a:t>System t</a:t>
            </a:r>
            <a:r>
              <a:rPr lang="en-US" dirty="0" smtClean="0"/>
              <a:t>ype</a:t>
            </a:r>
            <a:endParaRPr lang="en-US" dirty="0"/>
          </a:p>
          <a:p>
            <a:pPr lvl="1"/>
            <a:r>
              <a:rPr lang="en-US" dirty="0"/>
              <a:t>Prototype or </a:t>
            </a:r>
            <a:r>
              <a:rPr lang="en-US" dirty="0" smtClean="0"/>
              <a:t>production?</a:t>
            </a:r>
          </a:p>
          <a:p>
            <a:pPr lvl="1"/>
            <a:endParaRPr lang="en-US" dirty="0"/>
          </a:p>
          <a:p>
            <a:r>
              <a:rPr lang="en-US" dirty="0"/>
              <a:t>Components and </a:t>
            </a:r>
            <a:r>
              <a:rPr lang="en-US" dirty="0" smtClean="0"/>
              <a:t>processes used</a:t>
            </a:r>
            <a:endParaRPr lang="en-US" dirty="0"/>
          </a:p>
          <a:p>
            <a:pPr lvl="1"/>
            <a:r>
              <a:rPr lang="en-US" dirty="0"/>
              <a:t>Prototype or </a:t>
            </a:r>
            <a:r>
              <a:rPr lang="en-US" dirty="0" smtClean="0"/>
              <a:t>production?</a:t>
            </a:r>
          </a:p>
          <a:p>
            <a:pPr lvl="1"/>
            <a:endParaRPr lang="en-US" dirty="0"/>
          </a:p>
          <a:p>
            <a:r>
              <a:rPr lang="en-US" dirty="0"/>
              <a:t>Handling and </a:t>
            </a:r>
            <a:r>
              <a:rPr lang="en-US" dirty="0" smtClean="0"/>
              <a:t>assembly processes used</a:t>
            </a:r>
            <a:endParaRPr lang="en-US" dirty="0"/>
          </a:p>
          <a:p>
            <a:pPr lvl="1"/>
            <a:r>
              <a:rPr lang="en-US" dirty="0"/>
              <a:t>Prototype or </a:t>
            </a:r>
            <a:r>
              <a:rPr lang="en-US" dirty="0" smtClean="0"/>
              <a:t>production?</a:t>
            </a:r>
          </a:p>
          <a:p>
            <a:pPr lvl="1"/>
            <a:endParaRPr lang="en-US" dirty="0"/>
          </a:p>
          <a:p>
            <a:r>
              <a:rPr lang="en-US" dirty="0"/>
              <a:t>Fluid </a:t>
            </a:r>
            <a:r>
              <a:rPr lang="en-US" dirty="0" smtClean="0"/>
              <a:t>used</a:t>
            </a:r>
            <a:endParaRPr lang="en-US" dirty="0"/>
          </a:p>
          <a:p>
            <a:pPr lvl="1"/>
            <a:r>
              <a:rPr lang="en-US" dirty="0"/>
              <a:t>Prototype or p</a:t>
            </a:r>
            <a:r>
              <a:rPr lang="en-US" dirty="0" smtClean="0"/>
              <a:t>roduction</a:t>
            </a:r>
            <a:r>
              <a:rPr lang="en-US" dirty="0"/>
              <a:t>?</a:t>
            </a:r>
          </a:p>
        </p:txBody>
      </p:sp>
      <p:sp>
        <p:nvSpPr>
          <p:cNvPr id="5" name="Date Placeholder 4"/>
          <p:cNvSpPr>
            <a:spLocks noGrp="1"/>
          </p:cNvSpPr>
          <p:nvPr>
            <p:ph type="dt" sz="half" idx="10"/>
          </p:nvPr>
        </p:nvSpPr>
        <p:spPr/>
        <p:txBody>
          <a:bodyPr/>
          <a:lstStyle/>
          <a:p>
            <a:fld id="{9EE0F6EC-F668-493B-8FD5-EB50FA2877DE}" type="datetime3">
              <a:rPr lang="en-US" smtClean="0"/>
              <a:t>29 October 2014</a:t>
            </a:fld>
            <a:endParaRPr lang="en-GB"/>
          </a:p>
        </p:txBody>
      </p:sp>
      <p:sp>
        <p:nvSpPr>
          <p:cNvPr id="6" name="Footer Placeholder 5"/>
          <p:cNvSpPr>
            <a:spLocks noGrp="1"/>
          </p:cNvSpPr>
          <p:nvPr>
            <p:ph type="ftr" sz="quarter" idx="11"/>
          </p:nvPr>
        </p:nvSpPr>
        <p:spPr>
          <a:xfrm>
            <a:off x="2133600" y="6553200"/>
            <a:ext cx="2160000" cy="169277"/>
          </a:xfrm>
        </p:spPr>
        <p:txBody>
          <a:bodyPr/>
          <a:lstStyle/>
          <a:p>
            <a:r>
              <a:rPr lang="en-US" dirty="0" smtClean="0"/>
              <a:t>SKF proprietary - Not for distribution without permission</a:t>
            </a:r>
            <a:endParaRPr lang="en-GB" dirty="0"/>
          </a:p>
        </p:txBody>
      </p:sp>
      <p:sp>
        <p:nvSpPr>
          <p:cNvPr id="7" name="Slide Number Placeholder 6"/>
          <p:cNvSpPr>
            <a:spLocks noGrp="1"/>
          </p:cNvSpPr>
          <p:nvPr>
            <p:ph type="sldNum" sz="quarter" idx="12"/>
          </p:nvPr>
        </p:nvSpPr>
        <p:spPr/>
        <p:txBody>
          <a:bodyPr/>
          <a:lstStyle/>
          <a:p>
            <a:r>
              <a:rPr lang="en-GB" smtClean="0"/>
              <a:t>Slide </a:t>
            </a:r>
            <a:fld id="{F29293AB-9AE5-4A3A-8BD1-7FB6AD59B413}" type="slidenum">
              <a:rPr lang="en-GB" smtClean="0"/>
              <a:pPr/>
              <a:t>20</a:t>
            </a:fld>
            <a:endParaRPr lang="en-GB" dirty="0"/>
          </a:p>
        </p:txBody>
      </p:sp>
    </p:spTree>
    <p:extLst>
      <p:ext uri="{BB962C8B-B14F-4D97-AF65-F5344CB8AC3E}">
        <p14:creationId xmlns:p14="http://schemas.microsoft.com/office/powerpoint/2010/main" val="938858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Cocked </a:t>
            </a:r>
            <a:r>
              <a:rPr lang="en-US" dirty="0" smtClean="0"/>
              <a:t>installation</a:t>
            </a:r>
            <a:endParaRPr lang="en-US" dirty="0"/>
          </a:p>
        </p:txBody>
      </p:sp>
      <p:sp>
        <p:nvSpPr>
          <p:cNvPr id="4" name="Date Placeholder 3"/>
          <p:cNvSpPr>
            <a:spLocks noGrp="1"/>
          </p:cNvSpPr>
          <p:nvPr>
            <p:ph type="dt" sz="half" idx="10"/>
          </p:nvPr>
        </p:nvSpPr>
        <p:spPr/>
        <p:txBody>
          <a:bodyPr/>
          <a:lstStyle/>
          <a:p>
            <a:fld id="{662D8A8A-334F-43A7-A466-E8B98E9AB11D}" type="datetime3">
              <a:rPr lang="en-US" smtClean="0"/>
              <a:t>29 October 2014</a:t>
            </a:fld>
            <a:endParaRPr lang="en-GB"/>
          </a:p>
        </p:txBody>
      </p:sp>
      <p:sp>
        <p:nvSpPr>
          <p:cNvPr id="5" name="Footer Placeholder 4"/>
          <p:cNvSpPr>
            <a:spLocks noGrp="1"/>
          </p:cNvSpPr>
          <p:nvPr>
            <p:ph type="ftr" sz="quarter" idx="11"/>
          </p:nvPr>
        </p:nvSpPr>
        <p:spPr/>
        <p:txBody>
          <a:bodyPr/>
          <a:lstStyle/>
          <a:p>
            <a:r>
              <a:rPr lang="en-US" smtClean="0"/>
              <a:t>SKF proprietary - Not for distribution without permission</a:t>
            </a:r>
            <a:endParaRPr lang="en-GB"/>
          </a:p>
        </p:txBody>
      </p:sp>
      <p:sp>
        <p:nvSpPr>
          <p:cNvPr id="6" name="Slide Number Placeholder 5"/>
          <p:cNvSpPr>
            <a:spLocks noGrp="1"/>
          </p:cNvSpPr>
          <p:nvPr>
            <p:ph type="sldNum" sz="quarter" idx="12"/>
          </p:nvPr>
        </p:nvSpPr>
        <p:spPr/>
        <p:txBody>
          <a:bodyPr/>
          <a:lstStyle/>
          <a:p>
            <a:r>
              <a:rPr lang="en-GB" smtClean="0"/>
              <a:t>Slide </a:t>
            </a:r>
            <a:fld id="{F29293AB-9AE5-4A3A-8BD1-7FB6AD59B413}" type="slidenum">
              <a:rPr lang="en-GB" smtClean="0"/>
              <a:pPr/>
              <a:t>21</a:t>
            </a:fld>
            <a:endParaRPr lang="en-GB" dirty="0"/>
          </a:p>
        </p:txBody>
      </p:sp>
      <p:sp>
        <p:nvSpPr>
          <p:cNvPr id="7" name="Rectangle 7"/>
          <p:cNvSpPr txBox="1">
            <a:spLocks noChangeArrowheads="1"/>
          </p:cNvSpPr>
          <p:nvPr/>
        </p:nvSpPr>
        <p:spPr>
          <a:xfrm>
            <a:off x="5257800" y="1905000"/>
            <a:ext cx="3197225" cy="3810000"/>
          </a:xfrm>
          <a:prstGeom prst="rect">
            <a:avLst/>
          </a:prstGeom>
        </p:spPr>
        <p:txBody>
          <a:bodyPr/>
          <a:lstStyle>
            <a:lvl1pPr marL="0" marR="0" indent="0" algn="l" defTabSz="914400" rtl="0" eaLnBrk="1" fontAlgn="base" latinLnBrk="0" hangingPunct="1">
              <a:lnSpc>
                <a:spcPct val="100000"/>
              </a:lnSpc>
              <a:spcBef>
                <a:spcPts val="300"/>
              </a:spcBef>
              <a:spcAft>
                <a:spcPct val="0"/>
              </a:spcAft>
              <a:buClr>
                <a:schemeClr val="tx2"/>
              </a:buClr>
              <a:buSzPts val="2000"/>
              <a:buFont typeface="Arial" pitchFamily="34" charset="0"/>
              <a:buNone/>
              <a:tabLst/>
              <a:defRPr sz="2200" kern="1200">
                <a:solidFill>
                  <a:schemeClr val="tx1"/>
                </a:solidFill>
                <a:latin typeface="+mn-lt"/>
                <a:ea typeface="+mn-ea"/>
                <a:cs typeface="+mn-cs"/>
              </a:defRPr>
            </a:lvl1pPr>
            <a:lvl2pPr marL="288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2000" kern="1200">
                <a:solidFill>
                  <a:schemeClr val="tx1"/>
                </a:solidFill>
                <a:latin typeface="+mn-lt"/>
                <a:ea typeface="+mn-ea"/>
                <a:cs typeface="+mn-cs"/>
              </a:defRPr>
            </a:lvl2pPr>
            <a:lvl3pPr marL="576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800" kern="1200">
                <a:solidFill>
                  <a:schemeClr val="tx1"/>
                </a:solidFill>
                <a:latin typeface="+mn-lt"/>
                <a:ea typeface="+mn-ea"/>
                <a:cs typeface="+mn-cs"/>
              </a:defRPr>
            </a:lvl3pPr>
            <a:lvl4pPr marL="864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600" kern="1200">
                <a:solidFill>
                  <a:schemeClr val="tx1"/>
                </a:solidFill>
                <a:latin typeface="+mn-lt"/>
                <a:ea typeface="+mn-ea"/>
                <a:cs typeface="+mn-cs"/>
              </a:defRPr>
            </a:lvl4pPr>
            <a:lvl5pPr marL="1152000" indent="-288000" algn="l" defTabSz="914400" rtl="0" eaLnBrk="1" latinLnBrk="0" hangingPunct="1">
              <a:lnSpc>
                <a:spcPct val="100000"/>
              </a:lnSpc>
              <a:spcBef>
                <a:spcPts val="300"/>
              </a:spcBef>
              <a:buClr>
                <a:schemeClr val="tx2"/>
              </a:buClr>
              <a:buSzPct val="10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1800" u="sng" dirty="0" smtClean="0"/>
              <a:t>Installation</a:t>
            </a:r>
          </a:p>
          <a:p>
            <a:pPr algn="just"/>
            <a:r>
              <a:rPr lang="en-US" sz="1800" dirty="0" smtClean="0"/>
              <a:t>One of the most common causes of early seal failure is a bad installation.  Without the proper tool (or at least a soft tool spanning the seal diameter) the seal may become cocked in the bore.  You may be able to see this from the outside.</a:t>
            </a:r>
            <a:endParaRPr lang="en-US" sz="1800" dirty="0"/>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905000"/>
            <a:ext cx="4419600" cy="2876550"/>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49534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Foreign </a:t>
            </a:r>
            <a:r>
              <a:rPr lang="en-US" dirty="0" smtClean="0"/>
              <a:t>material</a:t>
            </a:r>
            <a:endParaRPr lang="en-US" dirty="0"/>
          </a:p>
        </p:txBody>
      </p:sp>
      <p:sp>
        <p:nvSpPr>
          <p:cNvPr id="4" name="Date Placeholder 3"/>
          <p:cNvSpPr>
            <a:spLocks noGrp="1"/>
          </p:cNvSpPr>
          <p:nvPr>
            <p:ph type="dt" sz="half" idx="10"/>
          </p:nvPr>
        </p:nvSpPr>
        <p:spPr/>
        <p:txBody>
          <a:bodyPr/>
          <a:lstStyle/>
          <a:p>
            <a:fld id="{662D8A8A-334F-43A7-A466-E8B98E9AB11D}" type="datetime3">
              <a:rPr lang="en-US" smtClean="0"/>
              <a:t>29 October 2014</a:t>
            </a:fld>
            <a:endParaRPr lang="en-GB"/>
          </a:p>
        </p:txBody>
      </p:sp>
      <p:sp>
        <p:nvSpPr>
          <p:cNvPr id="5" name="Footer Placeholder 4"/>
          <p:cNvSpPr>
            <a:spLocks noGrp="1"/>
          </p:cNvSpPr>
          <p:nvPr>
            <p:ph type="ftr" sz="quarter" idx="11"/>
          </p:nvPr>
        </p:nvSpPr>
        <p:spPr/>
        <p:txBody>
          <a:bodyPr/>
          <a:lstStyle/>
          <a:p>
            <a:r>
              <a:rPr lang="en-US" smtClean="0"/>
              <a:t>SKF proprietary - Not for distribution without permission</a:t>
            </a:r>
            <a:endParaRPr lang="en-GB"/>
          </a:p>
        </p:txBody>
      </p:sp>
      <p:sp>
        <p:nvSpPr>
          <p:cNvPr id="6" name="Slide Number Placeholder 5"/>
          <p:cNvSpPr>
            <a:spLocks noGrp="1"/>
          </p:cNvSpPr>
          <p:nvPr>
            <p:ph type="sldNum" sz="quarter" idx="12"/>
          </p:nvPr>
        </p:nvSpPr>
        <p:spPr/>
        <p:txBody>
          <a:bodyPr/>
          <a:lstStyle/>
          <a:p>
            <a:r>
              <a:rPr lang="en-GB" smtClean="0"/>
              <a:t>Slide </a:t>
            </a:r>
            <a:fld id="{F29293AB-9AE5-4A3A-8BD1-7FB6AD59B413}" type="slidenum">
              <a:rPr lang="en-GB" smtClean="0"/>
              <a:pPr/>
              <a:t>22</a:t>
            </a:fld>
            <a:endParaRPr lang="en-GB" dirty="0"/>
          </a:p>
        </p:txBody>
      </p:sp>
      <p:sp>
        <p:nvSpPr>
          <p:cNvPr id="7" name="Rectangle 6"/>
          <p:cNvSpPr txBox="1">
            <a:spLocks noChangeArrowheads="1"/>
          </p:cNvSpPr>
          <p:nvPr/>
        </p:nvSpPr>
        <p:spPr>
          <a:xfrm>
            <a:off x="4800600" y="1885950"/>
            <a:ext cx="3654425" cy="3810000"/>
          </a:xfrm>
          <a:prstGeom prst="rect">
            <a:avLst/>
          </a:prstGeom>
        </p:spPr>
        <p:txBody>
          <a:bodyPr/>
          <a:lstStyle>
            <a:lvl1pPr marL="0" marR="0" indent="0" algn="l" defTabSz="914400" rtl="0" eaLnBrk="1" fontAlgn="base" latinLnBrk="0" hangingPunct="1">
              <a:lnSpc>
                <a:spcPct val="100000"/>
              </a:lnSpc>
              <a:spcBef>
                <a:spcPts val="300"/>
              </a:spcBef>
              <a:spcAft>
                <a:spcPct val="0"/>
              </a:spcAft>
              <a:buClr>
                <a:schemeClr val="tx2"/>
              </a:buClr>
              <a:buSzPts val="2000"/>
              <a:buFont typeface="Arial" pitchFamily="34" charset="0"/>
              <a:buNone/>
              <a:tabLst/>
              <a:defRPr sz="2200" kern="1200">
                <a:solidFill>
                  <a:schemeClr val="tx1"/>
                </a:solidFill>
                <a:latin typeface="+mn-lt"/>
                <a:ea typeface="+mn-ea"/>
                <a:cs typeface="+mn-cs"/>
              </a:defRPr>
            </a:lvl1pPr>
            <a:lvl2pPr marL="288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2000" kern="1200">
                <a:solidFill>
                  <a:schemeClr val="tx1"/>
                </a:solidFill>
                <a:latin typeface="+mn-lt"/>
                <a:ea typeface="+mn-ea"/>
                <a:cs typeface="+mn-cs"/>
              </a:defRPr>
            </a:lvl2pPr>
            <a:lvl3pPr marL="576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800" kern="1200">
                <a:solidFill>
                  <a:schemeClr val="tx1"/>
                </a:solidFill>
                <a:latin typeface="+mn-lt"/>
                <a:ea typeface="+mn-ea"/>
                <a:cs typeface="+mn-cs"/>
              </a:defRPr>
            </a:lvl3pPr>
            <a:lvl4pPr marL="864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600" kern="1200">
                <a:solidFill>
                  <a:schemeClr val="tx1"/>
                </a:solidFill>
                <a:latin typeface="+mn-lt"/>
                <a:ea typeface="+mn-ea"/>
                <a:cs typeface="+mn-cs"/>
              </a:defRPr>
            </a:lvl4pPr>
            <a:lvl5pPr marL="1152000" indent="-288000" algn="l" defTabSz="914400" rtl="0" eaLnBrk="1" latinLnBrk="0" hangingPunct="1">
              <a:lnSpc>
                <a:spcPct val="100000"/>
              </a:lnSpc>
              <a:spcBef>
                <a:spcPts val="300"/>
              </a:spcBef>
              <a:buClr>
                <a:schemeClr val="tx2"/>
              </a:buClr>
              <a:buSzPct val="10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1800" u="sng" smtClean="0"/>
              <a:t>Painting</a:t>
            </a:r>
          </a:p>
          <a:p>
            <a:pPr algn="just"/>
            <a:r>
              <a:rPr lang="en-US" sz="1800" smtClean="0"/>
              <a:t>If the machinery has been painted without protecting the seal, the lip may be damaged.  Also, oven drying the paint, or some paint solvents, can destroy the seal.  Either remove the seal or mask the area well before painting.</a:t>
            </a:r>
          </a:p>
          <a:p>
            <a:pPr algn="just"/>
            <a:endParaRPr lang="en-US" sz="1800" dirty="0"/>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944688"/>
            <a:ext cx="4038600" cy="2627312"/>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2242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Damaged </a:t>
            </a:r>
            <a:r>
              <a:rPr lang="en-US" dirty="0" smtClean="0"/>
              <a:t>seal case</a:t>
            </a:r>
            <a:endParaRPr lang="en-US" dirty="0"/>
          </a:p>
        </p:txBody>
      </p:sp>
      <p:sp>
        <p:nvSpPr>
          <p:cNvPr id="4" name="Date Placeholder 3"/>
          <p:cNvSpPr>
            <a:spLocks noGrp="1"/>
          </p:cNvSpPr>
          <p:nvPr>
            <p:ph type="dt" sz="half" idx="10"/>
          </p:nvPr>
        </p:nvSpPr>
        <p:spPr/>
        <p:txBody>
          <a:bodyPr/>
          <a:lstStyle/>
          <a:p>
            <a:fld id="{662D8A8A-334F-43A7-A466-E8B98E9AB11D}" type="datetime3">
              <a:rPr lang="en-US" smtClean="0"/>
              <a:t>29 October 2014</a:t>
            </a:fld>
            <a:endParaRPr lang="en-GB"/>
          </a:p>
        </p:txBody>
      </p:sp>
      <p:sp>
        <p:nvSpPr>
          <p:cNvPr id="5" name="Footer Placeholder 4"/>
          <p:cNvSpPr>
            <a:spLocks noGrp="1"/>
          </p:cNvSpPr>
          <p:nvPr>
            <p:ph type="ftr" sz="quarter" idx="11"/>
          </p:nvPr>
        </p:nvSpPr>
        <p:spPr/>
        <p:txBody>
          <a:bodyPr/>
          <a:lstStyle/>
          <a:p>
            <a:r>
              <a:rPr lang="en-US" smtClean="0"/>
              <a:t>SKF proprietary - Not for distribution without permission</a:t>
            </a:r>
            <a:endParaRPr lang="en-GB"/>
          </a:p>
        </p:txBody>
      </p:sp>
      <p:sp>
        <p:nvSpPr>
          <p:cNvPr id="6" name="Slide Number Placeholder 5"/>
          <p:cNvSpPr>
            <a:spLocks noGrp="1"/>
          </p:cNvSpPr>
          <p:nvPr>
            <p:ph type="sldNum" sz="quarter" idx="12"/>
          </p:nvPr>
        </p:nvSpPr>
        <p:spPr/>
        <p:txBody>
          <a:bodyPr/>
          <a:lstStyle/>
          <a:p>
            <a:r>
              <a:rPr lang="en-GB" smtClean="0"/>
              <a:t>Slide </a:t>
            </a:r>
            <a:fld id="{F29293AB-9AE5-4A3A-8BD1-7FB6AD59B413}" type="slidenum">
              <a:rPr lang="en-GB" smtClean="0"/>
              <a:pPr/>
              <a:t>23</a:t>
            </a:fld>
            <a:endParaRPr lang="en-GB" dirty="0"/>
          </a:p>
        </p:txBody>
      </p:sp>
      <p:sp>
        <p:nvSpPr>
          <p:cNvPr id="9" name="Rectangle 6"/>
          <p:cNvSpPr txBox="1">
            <a:spLocks noChangeArrowheads="1"/>
          </p:cNvSpPr>
          <p:nvPr/>
        </p:nvSpPr>
        <p:spPr>
          <a:xfrm>
            <a:off x="4876800" y="1885950"/>
            <a:ext cx="3578225" cy="3810000"/>
          </a:xfrm>
          <a:prstGeom prst="rect">
            <a:avLst/>
          </a:prstGeom>
        </p:spPr>
        <p:txBody>
          <a:bodyPr/>
          <a:lstStyle>
            <a:lvl1pPr marL="0" marR="0" indent="0" algn="l" defTabSz="914400" rtl="0" eaLnBrk="1" fontAlgn="base" latinLnBrk="0" hangingPunct="1">
              <a:lnSpc>
                <a:spcPct val="100000"/>
              </a:lnSpc>
              <a:spcBef>
                <a:spcPts val="300"/>
              </a:spcBef>
              <a:spcAft>
                <a:spcPct val="0"/>
              </a:spcAft>
              <a:buClr>
                <a:schemeClr val="tx2"/>
              </a:buClr>
              <a:buSzPts val="2000"/>
              <a:buFont typeface="Arial" pitchFamily="34" charset="0"/>
              <a:buNone/>
              <a:tabLst/>
              <a:defRPr sz="2200" kern="1200">
                <a:solidFill>
                  <a:schemeClr val="tx1"/>
                </a:solidFill>
                <a:latin typeface="+mn-lt"/>
                <a:ea typeface="+mn-ea"/>
                <a:cs typeface="+mn-cs"/>
              </a:defRPr>
            </a:lvl1pPr>
            <a:lvl2pPr marL="288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2000" kern="1200">
                <a:solidFill>
                  <a:schemeClr val="tx1"/>
                </a:solidFill>
                <a:latin typeface="+mn-lt"/>
                <a:ea typeface="+mn-ea"/>
                <a:cs typeface="+mn-cs"/>
              </a:defRPr>
            </a:lvl2pPr>
            <a:lvl3pPr marL="576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800" kern="1200">
                <a:solidFill>
                  <a:schemeClr val="tx1"/>
                </a:solidFill>
                <a:latin typeface="+mn-lt"/>
                <a:ea typeface="+mn-ea"/>
                <a:cs typeface="+mn-cs"/>
              </a:defRPr>
            </a:lvl3pPr>
            <a:lvl4pPr marL="864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600" kern="1200">
                <a:solidFill>
                  <a:schemeClr val="tx1"/>
                </a:solidFill>
                <a:latin typeface="+mn-lt"/>
                <a:ea typeface="+mn-ea"/>
                <a:cs typeface="+mn-cs"/>
              </a:defRPr>
            </a:lvl4pPr>
            <a:lvl5pPr marL="1152000" indent="-288000" algn="l" defTabSz="914400" rtl="0" eaLnBrk="1" latinLnBrk="0" hangingPunct="1">
              <a:lnSpc>
                <a:spcPct val="100000"/>
              </a:lnSpc>
              <a:spcBef>
                <a:spcPts val="300"/>
              </a:spcBef>
              <a:buClr>
                <a:schemeClr val="tx2"/>
              </a:buClr>
              <a:buSzPct val="10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1800" u="sng" smtClean="0"/>
              <a:t>Dents and dings</a:t>
            </a:r>
          </a:p>
          <a:p>
            <a:pPr algn="just"/>
            <a:r>
              <a:rPr lang="en-US" sz="1800" smtClean="0"/>
              <a:t>An early leak is often the result of installing the seal without the proper tool.  The evidence shows up as telltale marks on the seal shell.  When an installation tool isn’t available, a soft material, like wood, will work as long as it spans the seal.</a:t>
            </a:r>
            <a:endParaRPr lang="en-US" sz="1800" dirty="0"/>
          </a:p>
        </p:txBody>
      </p:sp>
      <p:pic>
        <p:nvPicPr>
          <p:cNvPr id="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81200"/>
            <a:ext cx="4040188" cy="2628900"/>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19237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Damaged </a:t>
            </a:r>
            <a:r>
              <a:rPr lang="en-US" dirty="0" smtClean="0"/>
              <a:t>seal case</a:t>
            </a:r>
            <a:endParaRPr lang="en-US" dirty="0"/>
          </a:p>
        </p:txBody>
      </p:sp>
      <p:sp>
        <p:nvSpPr>
          <p:cNvPr id="4" name="Date Placeholder 3"/>
          <p:cNvSpPr>
            <a:spLocks noGrp="1"/>
          </p:cNvSpPr>
          <p:nvPr>
            <p:ph type="dt" sz="half" idx="10"/>
          </p:nvPr>
        </p:nvSpPr>
        <p:spPr/>
        <p:txBody>
          <a:bodyPr/>
          <a:lstStyle/>
          <a:p>
            <a:fld id="{662D8A8A-334F-43A7-A466-E8B98E9AB11D}" type="datetime3">
              <a:rPr lang="en-US" smtClean="0"/>
              <a:t>29 October 2014</a:t>
            </a:fld>
            <a:endParaRPr lang="en-GB"/>
          </a:p>
        </p:txBody>
      </p:sp>
      <p:sp>
        <p:nvSpPr>
          <p:cNvPr id="5" name="Footer Placeholder 4"/>
          <p:cNvSpPr>
            <a:spLocks noGrp="1"/>
          </p:cNvSpPr>
          <p:nvPr>
            <p:ph type="ftr" sz="quarter" idx="11"/>
          </p:nvPr>
        </p:nvSpPr>
        <p:spPr/>
        <p:txBody>
          <a:bodyPr/>
          <a:lstStyle/>
          <a:p>
            <a:r>
              <a:rPr lang="en-US" smtClean="0"/>
              <a:t>SKF proprietary - Not for distribution without permission</a:t>
            </a:r>
            <a:endParaRPr lang="en-GB"/>
          </a:p>
        </p:txBody>
      </p:sp>
      <p:sp>
        <p:nvSpPr>
          <p:cNvPr id="6" name="Slide Number Placeholder 5"/>
          <p:cNvSpPr>
            <a:spLocks noGrp="1"/>
          </p:cNvSpPr>
          <p:nvPr>
            <p:ph type="sldNum" sz="quarter" idx="12"/>
          </p:nvPr>
        </p:nvSpPr>
        <p:spPr/>
        <p:txBody>
          <a:bodyPr/>
          <a:lstStyle/>
          <a:p>
            <a:r>
              <a:rPr lang="en-GB" smtClean="0"/>
              <a:t>Slide </a:t>
            </a:r>
            <a:fld id="{F29293AB-9AE5-4A3A-8BD1-7FB6AD59B413}" type="slidenum">
              <a:rPr lang="en-GB" smtClean="0"/>
              <a:pPr/>
              <a:t>24</a:t>
            </a:fld>
            <a:endParaRPr lang="en-GB" dirty="0"/>
          </a:p>
        </p:txBody>
      </p:sp>
      <p:sp>
        <p:nvSpPr>
          <p:cNvPr id="7" name="Rectangle 6"/>
          <p:cNvSpPr txBox="1">
            <a:spLocks noChangeArrowheads="1"/>
          </p:cNvSpPr>
          <p:nvPr/>
        </p:nvSpPr>
        <p:spPr>
          <a:xfrm>
            <a:off x="4953000" y="1885950"/>
            <a:ext cx="3502025" cy="3810000"/>
          </a:xfrm>
          <a:prstGeom prst="rect">
            <a:avLst/>
          </a:prstGeom>
        </p:spPr>
        <p:txBody>
          <a:bodyPr/>
          <a:lstStyle>
            <a:lvl1pPr marL="0" marR="0" indent="0" algn="l" defTabSz="914400" rtl="0" eaLnBrk="1" fontAlgn="base" latinLnBrk="0" hangingPunct="1">
              <a:lnSpc>
                <a:spcPct val="100000"/>
              </a:lnSpc>
              <a:spcBef>
                <a:spcPts val="300"/>
              </a:spcBef>
              <a:spcAft>
                <a:spcPct val="0"/>
              </a:spcAft>
              <a:buClr>
                <a:schemeClr val="tx2"/>
              </a:buClr>
              <a:buSzPts val="2000"/>
              <a:buFont typeface="Arial" pitchFamily="34" charset="0"/>
              <a:buNone/>
              <a:tabLst/>
              <a:defRPr sz="2200" kern="1200">
                <a:solidFill>
                  <a:schemeClr val="tx1"/>
                </a:solidFill>
                <a:latin typeface="+mn-lt"/>
                <a:ea typeface="+mn-ea"/>
                <a:cs typeface="+mn-cs"/>
              </a:defRPr>
            </a:lvl1pPr>
            <a:lvl2pPr marL="288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2000" kern="1200">
                <a:solidFill>
                  <a:schemeClr val="tx1"/>
                </a:solidFill>
                <a:latin typeface="+mn-lt"/>
                <a:ea typeface="+mn-ea"/>
                <a:cs typeface="+mn-cs"/>
              </a:defRPr>
            </a:lvl2pPr>
            <a:lvl3pPr marL="576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800" kern="1200">
                <a:solidFill>
                  <a:schemeClr val="tx1"/>
                </a:solidFill>
                <a:latin typeface="+mn-lt"/>
                <a:ea typeface="+mn-ea"/>
                <a:cs typeface="+mn-cs"/>
              </a:defRPr>
            </a:lvl3pPr>
            <a:lvl4pPr marL="864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600" kern="1200">
                <a:solidFill>
                  <a:schemeClr val="tx1"/>
                </a:solidFill>
                <a:latin typeface="+mn-lt"/>
                <a:ea typeface="+mn-ea"/>
                <a:cs typeface="+mn-cs"/>
              </a:defRPr>
            </a:lvl4pPr>
            <a:lvl5pPr marL="1152000" indent="-288000" algn="l" defTabSz="914400" rtl="0" eaLnBrk="1" latinLnBrk="0" hangingPunct="1">
              <a:lnSpc>
                <a:spcPct val="100000"/>
              </a:lnSpc>
              <a:spcBef>
                <a:spcPts val="300"/>
              </a:spcBef>
              <a:buClr>
                <a:schemeClr val="tx2"/>
              </a:buClr>
              <a:buSzPct val="10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1800" u="sng" smtClean="0"/>
              <a:t>No chamfer</a:t>
            </a:r>
          </a:p>
          <a:p>
            <a:pPr algn="just"/>
            <a:r>
              <a:rPr lang="en-US" sz="1800" smtClean="0"/>
              <a:t>The beveled edge (chamfer) on the leading edge of the bore provides a ramp for starting the seal straight.  Without it, it is virtually impossible to get the seal installed correctly.  A 15-30 degree angle, clean and burr free, is recommended.</a:t>
            </a:r>
          </a:p>
          <a:p>
            <a:pPr algn="just"/>
            <a:endParaRPr lang="en-US" sz="1800" dirty="0"/>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 y="1954876"/>
            <a:ext cx="4114800" cy="2693988"/>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00317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Damaged </a:t>
            </a:r>
            <a:r>
              <a:rPr lang="en-US" dirty="0" smtClean="0"/>
              <a:t>seal case</a:t>
            </a:r>
            <a:endParaRPr lang="en-US" dirty="0"/>
          </a:p>
        </p:txBody>
      </p:sp>
      <p:sp>
        <p:nvSpPr>
          <p:cNvPr id="4" name="Date Placeholder 3"/>
          <p:cNvSpPr>
            <a:spLocks noGrp="1"/>
          </p:cNvSpPr>
          <p:nvPr>
            <p:ph type="dt" sz="half" idx="10"/>
          </p:nvPr>
        </p:nvSpPr>
        <p:spPr/>
        <p:txBody>
          <a:bodyPr/>
          <a:lstStyle/>
          <a:p>
            <a:fld id="{662D8A8A-334F-43A7-A466-E8B98E9AB11D}" type="datetime3">
              <a:rPr lang="en-US" smtClean="0"/>
              <a:t>29 October 2014</a:t>
            </a:fld>
            <a:endParaRPr lang="en-GB"/>
          </a:p>
        </p:txBody>
      </p:sp>
      <p:sp>
        <p:nvSpPr>
          <p:cNvPr id="5" name="Footer Placeholder 4"/>
          <p:cNvSpPr>
            <a:spLocks noGrp="1"/>
          </p:cNvSpPr>
          <p:nvPr>
            <p:ph type="ftr" sz="quarter" idx="11"/>
          </p:nvPr>
        </p:nvSpPr>
        <p:spPr/>
        <p:txBody>
          <a:bodyPr/>
          <a:lstStyle/>
          <a:p>
            <a:r>
              <a:rPr lang="en-US" smtClean="0"/>
              <a:t>SKF proprietary - Not for distribution without permission</a:t>
            </a:r>
            <a:endParaRPr lang="en-GB"/>
          </a:p>
        </p:txBody>
      </p:sp>
      <p:sp>
        <p:nvSpPr>
          <p:cNvPr id="6" name="Slide Number Placeholder 5"/>
          <p:cNvSpPr>
            <a:spLocks noGrp="1"/>
          </p:cNvSpPr>
          <p:nvPr>
            <p:ph type="sldNum" sz="quarter" idx="12"/>
          </p:nvPr>
        </p:nvSpPr>
        <p:spPr/>
        <p:txBody>
          <a:bodyPr/>
          <a:lstStyle/>
          <a:p>
            <a:r>
              <a:rPr lang="en-GB" smtClean="0"/>
              <a:t>Slide </a:t>
            </a:r>
            <a:fld id="{F29293AB-9AE5-4A3A-8BD1-7FB6AD59B413}" type="slidenum">
              <a:rPr lang="en-GB" smtClean="0"/>
              <a:pPr/>
              <a:t>25</a:t>
            </a:fld>
            <a:endParaRPr lang="en-GB" dirty="0"/>
          </a:p>
        </p:txBody>
      </p:sp>
      <p:sp>
        <p:nvSpPr>
          <p:cNvPr id="7" name="Rectangle 6"/>
          <p:cNvSpPr txBox="1">
            <a:spLocks noChangeArrowheads="1"/>
          </p:cNvSpPr>
          <p:nvPr/>
        </p:nvSpPr>
        <p:spPr>
          <a:xfrm>
            <a:off x="4953000" y="1885950"/>
            <a:ext cx="3502025" cy="3810000"/>
          </a:xfrm>
          <a:prstGeom prst="rect">
            <a:avLst/>
          </a:prstGeom>
        </p:spPr>
        <p:txBody>
          <a:bodyPr/>
          <a:lstStyle>
            <a:lvl1pPr marL="0" marR="0" indent="0" algn="l" defTabSz="914400" rtl="0" eaLnBrk="1" fontAlgn="base" latinLnBrk="0" hangingPunct="1">
              <a:lnSpc>
                <a:spcPct val="100000"/>
              </a:lnSpc>
              <a:spcBef>
                <a:spcPts val="300"/>
              </a:spcBef>
              <a:spcAft>
                <a:spcPct val="0"/>
              </a:spcAft>
              <a:buClr>
                <a:schemeClr val="tx2"/>
              </a:buClr>
              <a:buSzPts val="2000"/>
              <a:buFont typeface="Arial" pitchFamily="34" charset="0"/>
              <a:buNone/>
              <a:tabLst/>
              <a:defRPr sz="2200" kern="1200">
                <a:solidFill>
                  <a:schemeClr val="tx1"/>
                </a:solidFill>
                <a:latin typeface="+mn-lt"/>
                <a:ea typeface="+mn-ea"/>
                <a:cs typeface="+mn-cs"/>
              </a:defRPr>
            </a:lvl1pPr>
            <a:lvl2pPr marL="288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2000" kern="1200">
                <a:solidFill>
                  <a:schemeClr val="tx1"/>
                </a:solidFill>
                <a:latin typeface="+mn-lt"/>
                <a:ea typeface="+mn-ea"/>
                <a:cs typeface="+mn-cs"/>
              </a:defRPr>
            </a:lvl2pPr>
            <a:lvl3pPr marL="576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800" kern="1200">
                <a:solidFill>
                  <a:schemeClr val="tx1"/>
                </a:solidFill>
                <a:latin typeface="+mn-lt"/>
                <a:ea typeface="+mn-ea"/>
                <a:cs typeface="+mn-cs"/>
              </a:defRPr>
            </a:lvl3pPr>
            <a:lvl4pPr marL="864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600" kern="1200">
                <a:solidFill>
                  <a:schemeClr val="tx1"/>
                </a:solidFill>
                <a:latin typeface="+mn-lt"/>
                <a:ea typeface="+mn-ea"/>
                <a:cs typeface="+mn-cs"/>
              </a:defRPr>
            </a:lvl4pPr>
            <a:lvl5pPr marL="1152000" indent="-288000" algn="l" defTabSz="914400" rtl="0" eaLnBrk="1" latinLnBrk="0" hangingPunct="1">
              <a:lnSpc>
                <a:spcPct val="100000"/>
              </a:lnSpc>
              <a:spcBef>
                <a:spcPts val="300"/>
              </a:spcBef>
              <a:buClr>
                <a:schemeClr val="tx2"/>
              </a:buClr>
              <a:buSzPct val="10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1800" u="sng" smtClean="0"/>
              <a:t>Burr damage</a:t>
            </a:r>
          </a:p>
          <a:p>
            <a:pPr algn="just"/>
            <a:r>
              <a:rPr lang="en-US" sz="1800" smtClean="0"/>
              <a:t>A deep scratch in the outer diameter that scribes a line across the seal width is usually the sign of a burr (or contamination) in the bore.  This line creates a leak path.  Short, light scratch marks are usually the result of normal installation.</a:t>
            </a:r>
            <a:endParaRPr lang="en-US" sz="1800" dirty="0"/>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05000"/>
            <a:ext cx="4191000" cy="2743200"/>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07364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Damaged </a:t>
            </a:r>
            <a:r>
              <a:rPr lang="en-US" dirty="0" smtClean="0"/>
              <a:t>primary lip</a:t>
            </a:r>
            <a:endParaRPr lang="en-US" dirty="0"/>
          </a:p>
        </p:txBody>
      </p:sp>
      <p:sp>
        <p:nvSpPr>
          <p:cNvPr id="4" name="Date Placeholder 3"/>
          <p:cNvSpPr>
            <a:spLocks noGrp="1"/>
          </p:cNvSpPr>
          <p:nvPr>
            <p:ph type="dt" sz="half" idx="10"/>
          </p:nvPr>
        </p:nvSpPr>
        <p:spPr/>
        <p:txBody>
          <a:bodyPr/>
          <a:lstStyle/>
          <a:p>
            <a:fld id="{662D8A8A-334F-43A7-A466-E8B98E9AB11D}" type="datetime3">
              <a:rPr lang="en-US" smtClean="0"/>
              <a:t>29 October 2014</a:t>
            </a:fld>
            <a:endParaRPr lang="en-GB"/>
          </a:p>
        </p:txBody>
      </p:sp>
      <p:sp>
        <p:nvSpPr>
          <p:cNvPr id="5" name="Footer Placeholder 4"/>
          <p:cNvSpPr>
            <a:spLocks noGrp="1"/>
          </p:cNvSpPr>
          <p:nvPr>
            <p:ph type="ftr" sz="quarter" idx="11"/>
          </p:nvPr>
        </p:nvSpPr>
        <p:spPr/>
        <p:txBody>
          <a:bodyPr/>
          <a:lstStyle/>
          <a:p>
            <a:r>
              <a:rPr lang="en-US" smtClean="0"/>
              <a:t>SKF proprietary - Not for distribution without permission</a:t>
            </a:r>
            <a:endParaRPr lang="en-GB"/>
          </a:p>
        </p:txBody>
      </p:sp>
      <p:sp>
        <p:nvSpPr>
          <p:cNvPr id="6" name="Slide Number Placeholder 5"/>
          <p:cNvSpPr>
            <a:spLocks noGrp="1"/>
          </p:cNvSpPr>
          <p:nvPr>
            <p:ph type="sldNum" sz="quarter" idx="12"/>
          </p:nvPr>
        </p:nvSpPr>
        <p:spPr/>
        <p:txBody>
          <a:bodyPr/>
          <a:lstStyle/>
          <a:p>
            <a:r>
              <a:rPr lang="en-GB" smtClean="0"/>
              <a:t>Slide </a:t>
            </a:r>
            <a:fld id="{F29293AB-9AE5-4A3A-8BD1-7FB6AD59B413}" type="slidenum">
              <a:rPr lang="en-GB" smtClean="0"/>
              <a:pPr/>
              <a:t>26</a:t>
            </a:fld>
            <a:endParaRPr lang="en-GB" dirty="0"/>
          </a:p>
        </p:txBody>
      </p:sp>
      <p:sp>
        <p:nvSpPr>
          <p:cNvPr id="7" name="Rectangle 6"/>
          <p:cNvSpPr txBox="1">
            <a:spLocks noChangeArrowheads="1"/>
          </p:cNvSpPr>
          <p:nvPr/>
        </p:nvSpPr>
        <p:spPr>
          <a:xfrm>
            <a:off x="4800600" y="1885950"/>
            <a:ext cx="3654425" cy="3810000"/>
          </a:xfrm>
          <a:prstGeom prst="rect">
            <a:avLst/>
          </a:prstGeom>
        </p:spPr>
        <p:txBody>
          <a:bodyPr/>
          <a:lstStyle>
            <a:lvl1pPr marL="0" marR="0" indent="0" algn="l" defTabSz="914400" rtl="0" eaLnBrk="1" fontAlgn="base" latinLnBrk="0" hangingPunct="1">
              <a:lnSpc>
                <a:spcPct val="100000"/>
              </a:lnSpc>
              <a:spcBef>
                <a:spcPts val="300"/>
              </a:spcBef>
              <a:spcAft>
                <a:spcPct val="0"/>
              </a:spcAft>
              <a:buClr>
                <a:schemeClr val="tx2"/>
              </a:buClr>
              <a:buSzPts val="2000"/>
              <a:buFont typeface="Arial" pitchFamily="34" charset="0"/>
              <a:buNone/>
              <a:tabLst/>
              <a:defRPr sz="2200" kern="1200">
                <a:solidFill>
                  <a:schemeClr val="tx1"/>
                </a:solidFill>
                <a:latin typeface="+mn-lt"/>
                <a:ea typeface="+mn-ea"/>
                <a:cs typeface="+mn-cs"/>
              </a:defRPr>
            </a:lvl1pPr>
            <a:lvl2pPr marL="288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2000" kern="1200">
                <a:solidFill>
                  <a:schemeClr val="tx1"/>
                </a:solidFill>
                <a:latin typeface="+mn-lt"/>
                <a:ea typeface="+mn-ea"/>
                <a:cs typeface="+mn-cs"/>
              </a:defRPr>
            </a:lvl2pPr>
            <a:lvl3pPr marL="576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800" kern="1200">
                <a:solidFill>
                  <a:schemeClr val="tx1"/>
                </a:solidFill>
                <a:latin typeface="+mn-lt"/>
                <a:ea typeface="+mn-ea"/>
                <a:cs typeface="+mn-cs"/>
              </a:defRPr>
            </a:lvl3pPr>
            <a:lvl4pPr marL="864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600" kern="1200">
                <a:solidFill>
                  <a:schemeClr val="tx1"/>
                </a:solidFill>
                <a:latin typeface="+mn-lt"/>
                <a:ea typeface="+mn-ea"/>
                <a:cs typeface="+mn-cs"/>
              </a:defRPr>
            </a:lvl4pPr>
            <a:lvl5pPr marL="1152000" indent="-288000" algn="l" defTabSz="914400" rtl="0" eaLnBrk="1" latinLnBrk="0" hangingPunct="1">
              <a:lnSpc>
                <a:spcPct val="100000"/>
              </a:lnSpc>
              <a:spcBef>
                <a:spcPts val="300"/>
              </a:spcBef>
              <a:buClr>
                <a:schemeClr val="tx2"/>
              </a:buClr>
              <a:buSzPct val="10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1800" u="sng" smtClean="0"/>
              <a:t>No chamfer</a:t>
            </a:r>
          </a:p>
          <a:p>
            <a:pPr algn="just"/>
            <a:r>
              <a:rPr lang="en-US" sz="1800" smtClean="0"/>
              <a:t>The beveled edge (or chamfer) at the end of the shaft provides a ramp for the seal to ride up on.  Without it, the seal lip cannot be installed without being damaged or torn, as shown here.  The lead-in chamfer must be smooth and burr free.</a:t>
            </a:r>
            <a:endParaRPr lang="en-US" sz="1800" dirty="0"/>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5" y="1945419"/>
            <a:ext cx="4206875" cy="2733675"/>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7426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Damaged </a:t>
            </a:r>
            <a:r>
              <a:rPr lang="en-US" dirty="0" smtClean="0"/>
              <a:t>primary lip</a:t>
            </a:r>
            <a:endParaRPr lang="en-US" dirty="0"/>
          </a:p>
        </p:txBody>
      </p:sp>
      <p:sp>
        <p:nvSpPr>
          <p:cNvPr id="4" name="Date Placeholder 3"/>
          <p:cNvSpPr>
            <a:spLocks noGrp="1"/>
          </p:cNvSpPr>
          <p:nvPr>
            <p:ph type="dt" sz="half" idx="10"/>
          </p:nvPr>
        </p:nvSpPr>
        <p:spPr/>
        <p:txBody>
          <a:bodyPr/>
          <a:lstStyle/>
          <a:p>
            <a:fld id="{662D8A8A-334F-43A7-A466-E8B98E9AB11D}" type="datetime3">
              <a:rPr lang="en-US" smtClean="0"/>
              <a:t>29 October 2014</a:t>
            </a:fld>
            <a:endParaRPr lang="en-GB"/>
          </a:p>
        </p:txBody>
      </p:sp>
      <p:sp>
        <p:nvSpPr>
          <p:cNvPr id="5" name="Footer Placeholder 4"/>
          <p:cNvSpPr>
            <a:spLocks noGrp="1"/>
          </p:cNvSpPr>
          <p:nvPr>
            <p:ph type="ftr" sz="quarter" idx="11"/>
          </p:nvPr>
        </p:nvSpPr>
        <p:spPr/>
        <p:txBody>
          <a:bodyPr/>
          <a:lstStyle/>
          <a:p>
            <a:r>
              <a:rPr lang="en-US" smtClean="0"/>
              <a:t>SKF proprietary - Not for distribution without permission</a:t>
            </a:r>
            <a:endParaRPr lang="en-GB"/>
          </a:p>
        </p:txBody>
      </p:sp>
      <p:sp>
        <p:nvSpPr>
          <p:cNvPr id="6" name="Slide Number Placeholder 5"/>
          <p:cNvSpPr>
            <a:spLocks noGrp="1"/>
          </p:cNvSpPr>
          <p:nvPr>
            <p:ph type="sldNum" sz="quarter" idx="12"/>
          </p:nvPr>
        </p:nvSpPr>
        <p:spPr/>
        <p:txBody>
          <a:bodyPr/>
          <a:lstStyle/>
          <a:p>
            <a:r>
              <a:rPr lang="en-GB" smtClean="0"/>
              <a:t>Slide </a:t>
            </a:r>
            <a:fld id="{F29293AB-9AE5-4A3A-8BD1-7FB6AD59B413}" type="slidenum">
              <a:rPr lang="en-GB" smtClean="0"/>
              <a:pPr/>
              <a:t>27</a:t>
            </a:fld>
            <a:endParaRPr lang="en-GB" dirty="0"/>
          </a:p>
        </p:txBody>
      </p:sp>
      <p:sp>
        <p:nvSpPr>
          <p:cNvPr id="7" name="Rectangle 7"/>
          <p:cNvSpPr txBox="1">
            <a:spLocks noChangeArrowheads="1"/>
          </p:cNvSpPr>
          <p:nvPr/>
        </p:nvSpPr>
        <p:spPr>
          <a:xfrm>
            <a:off x="5105400" y="1885950"/>
            <a:ext cx="3349625" cy="3810000"/>
          </a:xfrm>
          <a:prstGeom prst="rect">
            <a:avLst/>
          </a:prstGeom>
        </p:spPr>
        <p:txBody>
          <a:bodyPr/>
          <a:lstStyle>
            <a:lvl1pPr marL="0" marR="0" indent="0" algn="l" defTabSz="914400" rtl="0" eaLnBrk="1" fontAlgn="base" latinLnBrk="0" hangingPunct="1">
              <a:lnSpc>
                <a:spcPct val="100000"/>
              </a:lnSpc>
              <a:spcBef>
                <a:spcPts val="300"/>
              </a:spcBef>
              <a:spcAft>
                <a:spcPct val="0"/>
              </a:spcAft>
              <a:buClr>
                <a:schemeClr val="tx2"/>
              </a:buClr>
              <a:buSzPts val="2000"/>
              <a:buFont typeface="Arial" pitchFamily="34" charset="0"/>
              <a:buNone/>
              <a:tabLst/>
              <a:defRPr sz="2200" kern="1200">
                <a:solidFill>
                  <a:schemeClr val="tx1"/>
                </a:solidFill>
                <a:latin typeface="+mn-lt"/>
                <a:ea typeface="+mn-ea"/>
                <a:cs typeface="+mn-cs"/>
              </a:defRPr>
            </a:lvl1pPr>
            <a:lvl2pPr marL="288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2000" kern="1200">
                <a:solidFill>
                  <a:schemeClr val="tx1"/>
                </a:solidFill>
                <a:latin typeface="+mn-lt"/>
                <a:ea typeface="+mn-ea"/>
                <a:cs typeface="+mn-cs"/>
              </a:defRPr>
            </a:lvl2pPr>
            <a:lvl3pPr marL="576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800" kern="1200">
                <a:solidFill>
                  <a:schemeClr val="tx1"/>
                </a:solidFill>
                <a:latin typeface="+mn-lt"/>
                <a:ea typeface="+mn-ea"/>
                <a:cs typeface="+mn-cs"/>
              </a:defRPr>
            </a:lvl3pPr>
            <a:lvl4pPr marL="864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600" kern="1200">
                <a:solidFill>
                  <a:schemeClr val="tx1"/>
                </a:solidFill>
                <a:latin typeface="+mn-lt"/>
                <a:ea typeface="+mn-ea"/>
                <a:cs typeface="+mn-cs"/>
              </a:defRPr>
            </a:lvl4pPr>
            <a:lvl5pPr marL="1152000" indent="-288000" algn="l" defTabSz="914400" rtl="0" eaLnBrk="1" latinLnBrk="0" hangingPunct="1">
              <a:lnSpc>
                <a:spcPct val="100000"/>
              </a:lnSpc>
              <a:spcBef>
                <a:spcPts val="300"/>
              </a:spcBef>
              <a:buClr>
                <a:schemeClr val="tx2"/>
              </a:buClr>
              <a:buSzPct val="10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1800" u="sng" smtClean="0"/>
              <a:t>Torn lip</a:t>
            </a:r>
          </a:p>
          <a:p>
            <a:pPr algn="just"/>
            <a:r>
              <a:rPr lang="en-US" sz="1800" smtClean="0"/>
              <a:t>Another way for the lip to be damaged is by attempting to install the seal over unprotected threads, splines or key-ways.  Using Mylar or other types of adhesive tape will usually provide enough protection to mount the seal successfully.</a:t>
            </a:r>
            <a:endParaRPr lang="en-US" sz="1800" dirty="0"/>
          </a:p>
        </p:txBody>
      </p:sp>
      <p:pic>
        <p:nvPicPr>
          <p:cNvPr id="8"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33400" y="1981200"/>
            <a:ext cx="4267200" cy="2455863"/>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26351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 </a:t>
            </a:r>
            <a:r>
              <a:rPr lang="en-US" dirty="0" smtClean="0"/>
              <a:t>aged primary lip</a:t>
            </a:r>
            <a:endParaRPr lang="en-US" dirty="0"/>
          </a:p>
        </p:txBody>
      </p:sp>
      <p:sp>
        <p:nvSpPr>
          <p:cNvPr id="4" name="Date Placeholder 3"/>
          <p:cNvSpPr>
            <a:spLocks noGrp="1"/>
          </p:cNvSpPr>
          <p:nvPr>
            <p:ph type="dt" sz="half" idx="10"/>
          </p:nvPr>
        </p:nvSpPr>
        <p:spPr/>
        <p:txBody>
          <a:bodyPr/>
          <a:lstStyle/>
          <a:p>
            <a:fld id="{662D8A8A-334F-43A7-A466-E8B98E9AB11D}" type="datetime3">
              <a:rPr lang="en-US" smtClean="0"/>
              <a:t>29 October 2014</a:t>
            </a:fld>
            <a:endParaRPr lang="en-GB"/>
          </a:p>
        </p:txBody>
      </p:sp>
      <p:sp>
        <p:nvSpPr>
          <p:cNvPr id="5" name="Footer Placeholder 4"/>
          <p:cNvSpPr>
            <a:spLocks noGrp="1"/>
          </p:cNvSpPr>
          <p:nvPr>
            <p:ph type="ftr" sz="quarter" idx="11"/>
          </p:nvPr>
        </p:nvSpPr>
        <p:spPr/>
        <p:txBody>
          <a:bodyPr/>
          <a:lstStyle/>
          <a:p>
            <a:r>
              <a:rPr lang="en-US" smtClean="0"/>
              <a:t>SKF proprietary - Not for distribution without permission</a:t>
            </a:r>
            <a:endParaRPr lang="en-GB"/>
          </a:p>
        </p:txBody>
      </p:sp>
      <p:sp>
        <p:nvSpPr>
          <p:cNvPr id="6" name="Slide Number Placeholder 5"/>
          <p:cNvSpPr>
            <a:spLocks noGrp="1"/>
          </p:cNvSpPr>
          <p:nvPr>
            <p:ph type="sldNum" sz="quarter" idx="12"/>
          </p:nvPr>
        </p:nvSpPr>
        <p:spPr/>
        <p:txBody>
          <a:bodyPr/>
          <a:lstStyle/>
          <a:p>
            <a:r>
              <a:rPr lang="en-GB" smtClean="0"/>
              <a:t>Slide </a:t>
            </a:r>
            <a:fld id="{F29293AB-9AE5-4A3A-8BD1-7FB6AD59B413}" type="slidenum">
              <a:rPr lang="en-GB" smtClean="0"/>
              <a:pPr/>
              <a:t>28</a:t>
            </a:fld>
            <a:endParaRPr lang="en-GB" dirty="0"/>
          </a:p>
        </p:txBody>
      </p:sp>
      <p:sp>
        <p:nvSpPr>
          <p:cNvPr id="7" name="Rectangle 6"/>
          <p:cNvSpPr txBox="1">
            <a:spLocks noChangeArrowheads="1"/>
          </p:cNvSpPr>
          <p:nvPr/>
        </p:nvSpPr>
        <p:spPr>
          <a:xfrm>
            <a:off x="5257800" y="1885950"/>
            <a:ext cx="3197225" cy="3810000"/>
          </a:xfrm>
          <a:prstGeom prst="rect">
            <a:avLst/>
          </a:prstGeom>
        </p:spPr>
        <p:txBody>
          <a:bodyPr/>
          <a:lstStyle>
            <a:lvl1pPr marL="0" marR="0" indent="0" algn="l" defTabSz="914400" rtl="0" eaLnBrk="1" fontAlgn="base" latinLnBrk="0" hangingPunct="1">
              <a:lnSpc>
                <a:spcPct val="100000"/>
              </a:lnSpc>
              <a:spcBef>
                <a:spcPts val="300"/>
              </a:spcBef>
              <a:spcAft>
                <a:spcPct val="0"/>
              </a:spcAft>
              <a:buClr>
                <a:schemeClr val="tx2"/>
              </a:buClr>
              <a:buSzPts val="2000"/>
              <a:buFont typeface="Arial" pitchFamily="34" charset="0"/>
              <a:buNone/>
              <a:tabLst/>
              <a:defRPr sz="2200" kern="1200">
                <a:solidFill>
                  <a:schemeClr val="tx1"/>
                </a:solidFill>
                <a:latin typeface="+mn-lt"/>
                <a:ea typeface="+mn-ea"/>
                <a:cs typeface="+mn-cs"/>
              </a:defRPr>
            </a:lvl1pPr>
            <a:lvl2pPr marL="288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2000" kern="1200">
                <a:solidFill>
                  <a:schemeClr val="tx1"/>
                </a:solidFill>
                <a:latin typeface="+mn-lt"/>
                <a:ea typeface="+mn-ea"/>
                <a:cs typeface="+mn-cs"/>
              </a:defRPr>
            </a:lvl2pPr>
            <a:lvl3pPr marL="576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800" kern="1200">
                <a:solidFill>
                  <a:schemeClr val="tx1"/>
                </a:solidFill>
                <a:latin typeface="+mn-lt"/>
                <a:ea typeface="+mn-ea"/>
                <a:cs typeface="+mn-cs"/>
              </a:defRPr>
            </a:lvl3pPr>
            <a:lvl4pPr marL="864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600" kern="1200">
                <a:solidFill>
                  <a:schemeClr val="tx1"/>
                </a:solidFill>
                <a:latin typeface="+mn-lt"/>
                <a:ea typeface="+mn-ea"/>
                <a:cs typeface="+mn-cs"/>
              </a:defRPr>
            </a:lvl4pPr>
            <a:lvl5pPr marL="1152000" indent="-288000" algn="l" defTabSz="914400" rtl="0" eaLnBrk="1" latinLnBrk="0" hangingPunct="1">
              <a:lnSpc>
                <a:spcPct val="100000"/>
              </a:lnSpc>
              <a:spcBef>
                <a:spcPts val="300"/>
              </a:spcBef>
              <a:buClr>
                <a:schemeClr val="tx2"/>
              </a:buClr>
              <a:buSzPct val="10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u="sng" smtClean="0"/>
              <a:t>Heat damage</a:t>
            </a:r>
          </a:p>
          <a:p>
            <a:r>
              <a:rPr lang="en-US" sz="1800" smtClean="0"/>
              <a:t>When operating speeds increase, seal lip temperatures may soar.  One indication of high heat is a dry, brittle lip.  The lip will feel stiff and hard, and pressing on it will reveal cracks and breaks in the lip.  A think line of carbonized oil may also be visible.</a:t>
            </a:r>
            <a:endParaRPr lang="en-US" sz="1800" dirty="0"/>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05000"/>
            <a:ext cx="4386263" cy="2844800"/>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1499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Uneven </a:t>
            </a:r>
            <a:r>
              <a:rPr lang="en-US" dirty="0" smtClean="0"/>
              <a:t>primary lip wear</a:t>
            </a:r>
            <a:endParaRPr lang="en-US" dirty="0"/>
          </a:p>
        </p:txBody>
      </p:sp>
      <p:sp>
        <p:nvSpPr>
          <p:cNvPr id="4" name="Date Placeholder 3"/>
          <p:cNvSpPr>
            <a:spLocks noGrp="1"/>
          </p:cNvSpPr>
          <p:nvPr>
            <p:ph type="dt" sz="half" idx="10"/>
          </p:nvPr>
        </p:nvSpPr>
        <p:spPr/>
        <p:txBody>
          <a:bodyPr/>
          <a:lstStyle/>
          <a:p>
            <a:fld id="{662D8A8A-334F-43A7-A466-E8B98E9AB11D}" type="datetime3">
              <a:rPr lang="en-US" smtClean="0"/>
              <a:t>29 October 2014</a:t>
            </a:fld>
            <a:endParaRPr lang="en-GB"/>
          </a:p>
        </p:txBody>
      </p:sp>
      <p:sp>
        <p:nvSpPr>
          <p:cNvPr id="5" name="Footer Placeholder 4"/>
          <p:cNvSpPr>
            <a:spLocks noGrp="1"/>
          </p:cNvSpPr>
          <p:nvPr>
            <p:ph type="ftr" sz="quarter" idx="11"/>
          </p:nvPr>
        </p:nvSpPr>
        <p:spPr/>
        <p:txBody>
          <a:bodyPr/>
          <a:lstStyle/>
          <a:p>
            <a:r>
              <a:rPr lang="en-US" smtClean="0"/>
              <a:t>SKF proprietary - Not for distribution without permission</a:t>
            </a:r>
            <a:endParaRPr lang="en-GB"/>
          </a:p>
        </p:txBody>
      </p:sp>
      <p:sp>
        <p:nvSpPr>
          <p:cNvPr id="6" name="Slide Number Placeholder 5"/>
          <p:cNvSpPr>
            <a:spLocks noGrp="1"/>
          </p:cNvSpPr>
          <p:nvPr>
            <p:ph type="sldNum" sz="quarter" idx="12"/>
          </p:nvPr>
        </p:nvSpPr>
        <p:spPr/>
        <p:txBody>
          <a:bodyPr/>
          <a:lstStyle/>
          <a:p>
            <a:r>
              <a:rPr lang="en-GB" smtClean="0"/>
              <a:t>Slide </a:t>
            </a:r>
            <a:fld id="{F29293AB-9AE5-4A3A-8BD1-7FB6AD59B413}" type="slidenum">
              <a:rPr lang="en-GB" smtClean="0"/>
              <a:pPr/>
              <a:t>29</a:t>
            </a:fld>
            <a:endParaRPr lang="en-GB" dirty="0"/>
          </a:p>
        </p:txBody>
      </p:sp>
      <p:sp>
        <p:nvSpPr>
          <p:cNvPr id="7" name="Rectangle 11"/>
          <p:cNvSpPr txBox="1">
            <a:spLocks noChangeArrowheads="1"/>
          </p:cNvSpPr>
          <p:nvPr/>
        </p:nvSpPr>
        <p:spPr>
          <a:xfrm>
            <a:off x="5029200" y="1295400"/>
            <a:ext cx="3425825" cy="3810000"/>
          </a:xfrm>
          <a:prstGeom prst="rect">
            <a:avLst/>
          </a:prstGeom>
        </p:spPr>
        <p:txBody>
          <a:bodyPr/>
          <a:lstStyle>
            <a:lvl1pPr marL="0" marR="0" indent="0" algn="l" defTabSz="914400" rtl="0" eaLnBrk="1" fontAlgn="base" latinLnBrk="0" hangingPunct="1">
              <a:lnSpc>
                <a:spcPct val="100000"/>
              </a:lnSpc>
              <a:spcBef>
                <a:spcPts val="300"/>
              </a:spcBef>
              <a:spcAft>
                <a:spcPct val="0"/>
              </a:spcAft>
              <a:buClr>
                <a:schemeClr val="tx2"/>
              </a:buClr>
              <a:buSzPts val="2000"/>
              <a:buFont typeface="Arial" pitchFamily="34" charset="0"/>
              <a:buNone/>
              <a:tabLst/>
              <a:defRPr sz="2200" kern="1200">
                <a:solidFill>
                  <a:schemeClr val="tx1"/>
                </a:solidFill>
                <a:latin typeface="+mn-lt"/>
                <a:ea typeface="+mn-ea"/>
                <a:cs typeface="+mn-cs"/>
              </a:defRPr>
            </a:lvl1pPr>
            <a:lvl2pPr marL="288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2000" kern="1200">
                <a:solidFill>
                  <a:schemeClr val="tx1"/>
                </a:solidFill>
                <a:latin typeface="+mn-lt"/>
                <a:ea typeface="+mn-ea"/>
                <a:cs typeface="+mn-cs"/>
              </a:defRPr>
            </a:lvl2pPr>
            <a:lvl3pPr marL="576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800" kern="1200">
                <a:solidFill>
                  <a:schemeClr val="tx1"/>
                </a:solidFill>
                <a:latin typeface="+mn-lt"/>
                <a:ea typeface="+mn-ea"/>
                <a:cs typeface="+mn-cs"/>
              </a:defRPr>
            </a:lvl3pPr>
            <a:lvl4pPr marL="864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600" kern="1200">
                <a:solidFill>
                  <a:schemeClr val="tx1"/>
                </a:solidFill>
                <a:latin typeface="+mn-lt"/>
                <a:ea typeface="+mn-ea"/>
                <a:cs typeface="+mn-cs"/>
              </a:defRPr>
            </a:lvl4pPr>
            <a:lvl5pPr marL="1152000" indent="-288000" algn="l" defTabSz="914400" rtl="0" eaLnBrk="1" latinLnBrk="0" hangingPunct="1">
              <a:lnSpc>
                <a:spcPct val="100000"/>
              </a:lnSpc>
              <a:spcBef>
                <a:spcPts val="300"/>
              </a:spcBef>
              <a:buClr>
                <a:schemeClr val="tx2"/>
              </a:buClr>
              <a:buSzPct val="10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u="sng" smtClean="0"/>
              <a:t>STBM</a:t>
            </a:r>
          </a:p>
          <a:p>
            <a:r>
              <a:rPr lang="en-US" sz="1800" smtClean="0"/>
              <a:t>Misaligned components in a power train create Shaft-to-Bore Misalignment (STBM) and leaks.  The seal lip will appear worn on one side and relatively untouched on the other.  Shaft alignment should always be checked before installing a new seal.</a:t>
            </a:r>
          </a:p>
          <a:p>
            <a:endParaRPr lang="en-US" sz="1800" dirty="0"/>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71600"/>
            <a:ext cx="4286250" cy="2801938"/>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descr="S2 p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6306" y="4343400"/>
            <a:ext cx="2743200" cy="1906588"/>
          </a:xfrm>
          <a:prstGeom prst="roundRect">
            <a:avLst>
              <a:gd name="adj" fmla="val 5407"/>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3530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1"/>
          <p:cNvSpPr>
            <a:spLocks noGrp="1"/>
          </p:cNvSpPr>
          <p:nvPr>
            <p:ph type="dt" sz="half" idx="10"/>
          </p:nvPr>
        </p:nvSpPr>
        <p:spPr/>
        <p:txBody>
          <a:bodyPr/>
          <a:lstStyle/>
          <a:p>
            <a:fld id="{F30A5865-264C-4D58-8E7A-4ED06B1259B0}" type="datetime3">
              <a:rPr lang="en-US" smtClean="0"/>
              <a:t>29 October 2014</a:t>
            </a:fld>
            <a:endParaRPr lang="en-US"/>
          </a:p>
        </p:txBody>
      </p:sp>
      <p:sp>
        <p:nvSpPr>
          <p:cNvPr id="11" name="Slide Number Placeholder 3"/>
          <p:cNvSpPr>
            <a:spLocks noGrp="1"/>
          </p:cNvSpPr>
          <p:nvPr>
            <p:ph type="sldNum" sz="quarter" idx="12"/>
          </p:nvPr>
        </p:nvSpPr>
        <p:spPr/>
        <p:txBody>
          <a:bodyPr/>
          <a:lstStyle/>
          <a:p>
            <a:r>
              <a:rPr lang="en-US"/>
              <a:t>Slide </a:t>
            </a:r>
            <a:fld id="{7605B34E-7955-4B02-BACB-0DD49C574868}" type="slidenum">
              <a:rPr lang="en-US"/>
              <a:pPr/>
              <a:t>3</a:t>
            </a:fld>
            <a:endParaRPr lang="en-US"/>
          </a:p>
        </p:txBody>
      </p:sp>
      <p:sp>
        <p:nvSpPr>
          <p:cNvPr id="391172" name="Rektangel 17"/>
          <p:cNvSpPr>
            <a:spLocks noChangeArrowheads="1"/>
          </p:cNvSpPr>
          <p:nvPr/>
        </p:nvSpPr>
        <p:spPr bwMode="auto">
          <a:xfrm>
            <a:off x="3697288" y="6324600"/>
            <a:ext cx="2682875" cy="312738"/>
          </a:xfrm>
          <a:prstGeom prst="rect">
            <a:avLst/>
          </a:prstGeom>
          <a:solidFill>
            <a:schemeClr val="bg1"/>
          </a:solidFill>
          <a:ln w="6350">
            <a:solidFill>
              <a:schemeClr val="bg1"/>
            </a:solidFill>
            <a:round/>
            <a:headEnd/>
            <a:tailEnd/>
          </a:ln>
        </p:spPr>
        <p:txBody>
          <a:bodyPr lIns="46800" tIns="46800" rIns="46800" bIns="46800" anchor="ctr"/>
          <a:lstStyle/>
          <a:p>
            <a:pPr defTabSz="933450">
              <a:spcBef>
                <a:spcPct val="0"/>
              </a:spcBef>
            </a:pPr>
            <a:endParaRPr lang="sv-SE" sz="2400" b="0">
              <a:solidFill>
                <a:srgbClr val="000000"/>
              </a:solidFill>
              <a:latin typeface="Arial Unicode MS" pitchFamily="34" charset="-128"/>
              <a:ea typeface="ＭＳ Ｐゴシック" pitchFamily="34" charset="-128"/>
            </a:endParaRPr>
          </a:p>
        </p:txBody>
      </p:sp>
      <p:sp>
        <p:nvSpPr>
          <p:cNvPr id="391173" name="textruta 29"/>
          <p:cNvSpPr txBox="1">
            <a:spLocks noChangeArrowheads="1"/>
          </p:cNvSpPr>
          <p:nvPr/>
        </p:nvSpPr>
        <p:spPr bwMode="auto">
          <a:xfrm>
            <a:off x="2371725" y="5010150"/>
            <a:ext cx="3271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0"/>
              </a:spcBef>
              <a:defRPr sz="2400">
                <a:solidFill>
                  <a:schemeClr val="tx1"/>
                </a:solidFill>
                <a:latin typeface="Arial Unicode MS" pitchFamily="34" charset="-128"/>
              </a:defRPr>
            </a:lvl1pPr>
            <a:lvl2pPr marL="742950" indent="-285750" algn="l">
              <a:spcBef>
                <a:spcPct val="0"/>
              </a:spcBef>
              <a:defRPr sz="2400">
                <a:solidFill>
                  <a:schemeClr val="tx1"/>
                </a:solidFill>
                <a:latin typeface="Arial Unicode MS" pitchFamily="34" charset="-128"/>
              </a:defRPr>
            </a:lvl2pPr>
            <a:lvl3pPr marL="1143000" indent="-228600" algn="l">
              <a:spcBef>
                <a:spcPct val="0"/>
              </a:spcBef>
              <a:defRPr sz="2400">
                <a:solidFill>
                  <a:schemeClr val="tx1"/>
                </a:solidFill>
                <a:latin typeface="Arial Unicode MS" pitchFamily="34" charset="-128"/>
              </a:defRPr>
            </a:lvl3pPr>
            <a:lvl4pPr marL="1600200" indent="-228600" algn="l">
              <a:spcBef>
                <a:spcPct val="0"/>
              </a:spcBef>
              <a:defRPr sz="2400">
                <a:solidFill>
                  <a:schemeClr val="tx1"/>
                </a:solidFill>
                <a:latin typeface="Arial Unicode MS" pitchFamily="34" charset="-128"/>
              </a:defRPr>
            </a:lvl4pPr>
            <a:lvl5pPr marL="2057400" indent="-228600" algn="l">
              <a:spcBef>
                <a:spcPct val="0"/>
              </a:spcBef>
              <a:defRPr sz="2400">
                <a:solidFill>
                  <a:schemeClr val="tx1"/>
                </a:solidFill>
                <a:latin typeface="Arial Unicode MS" pitchFamily="34" charset="-128"/>
              </a:defRPr>
            </a:lvl5pPr>
            <a:lvl6pPr marL="2514600" indent="-228600" fontAlgn="base">
              <a:spcBef>
                <a:spcPct val="0"/>
              </a:spcBef>
              <a:spcAft>
                <a:spcPct val="0"/>
              </a:spcAft>
              <a:defRPr sz="2400">
                <a:solidFill>
                  <a:schemeClr val="tx1"/>
                </a:solidFill>
                <a:latin typeface="Arial Unicode MS" pitchFamily="34" charset="-128"/>
              </a:defRPr>
            </a:lvl6pPr>
            <a:lvl7pPr marL="2971800" indent="-228600" fontAlgn="base">
              <a:spcBef>
                <a:spcPct val="0"/>
              </a:spcBef>
              <a:spcAft>
                <a:spcPct val="0"/>
              </a:spcAft>
              <a:defRPr sz="2400">
                <a:solidFill>
                  <a:schemeClr val="tx1"/>
                </a:solidFill>
                <a:latin typeface="Arial Unicode MS" pitchFamily="34" charset="-128"/>
              </a:defRPr>
            </a:lvl7pPr>
            <a:lvl8pPr marL="3429000" indent="-228600" fontAlgn="base">
              <a:spcBef>
                <a:spcPct val="0"/>
              </a:spcBef>
              <a:spcAft>
                <a:spcPct val="0"/>
              </a:spcAft>
              <a:defRPr sz="2400">
                <a:solidFill>
                  <a:schemeClr val="tx1"/>
                </a:solidFill>
                <a:latin typeface="Arial Unicode MS" pitchFamily="34" charset="-128"/>
              </a:defRPr>
            </a:lvl8pPr>
            <a:lvl9pPr marL="3886200" indent="-228600" fontAlgn="base">
              <a:spcBef>
                <a:spcPct val="0"/>
              </a:spcBef>
              <a:spcAft>
                <a:spcPct val="0"/>
              </a:spcAft>
              <a:defRPr sz="2400">
                <a:solidFill>
                  <a:schemeClr val="tx1"/>
                </a:solidFill>
                <a:latin typeface="Arial Unicode MS" pitchFamily="34" charset="-128"/>
              </a:defRPr>
            </a:lvl9pPr>
          </a:lstStyle>
          <a:p>
            <a:pPr>
              <a:spcBef>
                <a:spcPct val="50000"/>
              </a:spcBef>
            </a:pPr>
            <a:r>
              <a:rPr lang="sv-SE" sz="2000" b="0">
                <a:solidFill>
                  <a:schemeClr val="bg1"/>
                </a:solidFill>
                <a:latin typeface="Arial" pitchFamily="34" charset="0"/>
                <a:ea typeface="ＭＳ Ｐゴシック" pitchFamily="34" charset="-128"/>
              </a:rPr>
              <a:t>Services</a:t>
            </a:r>
          </a:p>
        </p:txBody>
      </p:sp>
      <p:sp>
        <p:nvSpPr>
          <p:cNvPr id="31" name="Rubrik 1"/>
          <p:cNvSpPr>
            <a:spLocks noGrp="1"/>
          </p:cNvSpPr>
          <p:nvPr>
            <p:ph type="title" idx="4294967295"/>
          </p:nvPr>
        </p:nvSpPr>
        <p:spPr>
          <a:xfrm>
            <a:off x="466725" y="223644"/>
            <a:ext cx="8229600" cy="514738"/>
          </a:xfrm>
        </p:spPr>
        <p:txBody>
          <a:bodyPr/>
          <a:lstStyle/>
          <a:p>
            <a:r>
              <a:rPr lang="en-GB" dirty="0">
                <a:ea typeface="Geneva" charset="0"/>
                <a:cs typeface="ＭＳ Ｐゴシック" pitchFamily="34" charset="-128"/>
              </a:rPr>
              <a:t>SKF </a:t>
            </a:r>
            <a:r>
              <a:rPr lang="en-GB" dirty="0" smtClean="0">
                <a:ea typeface="Geneva" charset="0"/>
                <a:cs typeface="ＭＳ Ｐゴシック" pitchFamily="34" charset="-128"/>
              </a:rPr>
              <a:t>technology </a:t>
            </a:r>
            <a:r>
              <a:rPr lang="en-GB" dirty="0">
                <a:ea typeface="Geneva" charset="0"/>
                <a:cs typeface="ＭＳ Ｐゴシック" pitchFamily="34" charset="-128"/>
              </a:rPr>
              <a:t>p</a:t>
            </a:r>
            <a:r>
              <a:rPr lang="en-GB" dirty="0" smtClean="0">
                <a:ea typeface="Geneva" charset="0"/>
                <a:cs typeface="ＭＳ Ｐゴシック" pitchFamily="34" charset="-128"/>
              </a:rPr>
              <a:t>latforms</a:t>
            </a:r>
            <a:endParaRPr lang="en-GB" dirty="0">
              <a:ea typeface="Geneva" charset="0"/>
              <a:cs typeface="ＭＳ Ｐゴシック" pitchFamily="34" charset="-128"/>
            </a:endParaRPr>
          </a:p>
        </p:txBody>
      </p:sp>
      <p:pic>
        <p:nvPicPr>
          <p:cNvPr id="391175" name="Bildobjekt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4288" y="1824038"/>
            <a:ext cx="6602412"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1176" name="Oval 8"/>
          <p:cNvSpPr>
            <a:spLocks noChangeArrowheads="1"/>
          </p:cNvSpPr>
          <p:nvPr/>
        </p:nvSpPr>
        <p:spPr bwMode="auto">
          <a:xfrm>
            <a:off x="1287463" y="1841500"/>
            <a:ext cx="2447925" cy="1636713"/>
          </a:xfrm>
          <a:prstGeom prst="ellipse">
            <a:avLst/>
          </a:prstGeom>
          <a:noFill/>
          <a:ln w="3175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 name="Footer Placeholder 2"/>
          <p:cNvSpPr>
            <a:spLocks noGrp="1"/>
          </p:cNvSpPr>
          <p:nvPr>
            <p:ph type="ftr" sz="quarter" idx="11"/>
          </p:nvPr>
        </p:nvSpPr>
        <p:spPr/>
        <p:txBody>
          <a:bodyPr/>
          <a:lstStyle/>
          <a:p>
            <a:r>
              <a:rPr lang="en-US" smtClean="0"/>
              <a:t>SKF proprietary - Not for distribution without permission</a:t>
            </a:r>
            <a:endParaRPr lang="en-US"/>
          </a:p>
        </p:txBody>
      </p:sp>
    </p:spTree>
    <p:extLst>
      <p:ext uri="{BB962C8B-B14F-4D97-AF65-F5344CB8AC3E}">
        <p14:creationId xmlns:p14="http://schemas.microsoft.com/office/powerpoint/2010/main" val="4008877446"/>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Excessive, but even primary lip wear</a:t>
            </a:r>
            <a:endParaRPr lang="en-US" dirty="0"/>
          </a:p>
        </p:txBody>
      </p:sp>
      <p:sp>
        <p:nvSpPr>
          <p:cNvPr id="4" name="Date Placeholder 3"/>
          <p:cNvSpPr>
            <a:spLocks noGrp="1"/>
          </p:cNvSpPr>
          <p:nvPr>
            <p:ph type="dt" sz="half" idx="10"/>
          </p:nvPr>
        </p:nvSpPr>
        <p:spPr/>
        <p:txBody>
          <a:bodyPr/>
          <a:lstStyle/>
          <a:p>
            <a:fld id="{662D8A8A-334F-43A7-A466-E8B98E9AB11D}" type="datetime3">
              <a:rPr lang="en-US" smtClean="0"/>
              <a:t>29 October 2014</a:t>
            </a:fld>
            <a:endParaRPr lang="en-GB"/>
          </a:p>
        </p:txBody>
      </p:sp>
      <p:sp>
        <p:nvSpPr>
          <p:cNvPr id="5" name="Footer Placeholder 4"/>
          <p:cNvSpPr>
            <a:spLocks noGrp="1"/>
          </p:cNvSpPr>
          <p:nvPr>
            <p:ph type="ftr" sz="quarter" idx="11"/>
          </p:nvPr>
        </p:nvSpPr>
        <p:spPr/>
        <p:txBody>
          <a:bodyPr/>
          <a:lstStyle/>
          <a:p>
            <a:r>
              <a:rPr lang="en-US" smtClean="0"/>
              <a:t>SKF proprietary - Not for distribution without permission</a:t>
            </a:r>
            <a:endParaRPr lang="en-GB"/>
          </a:p>
        </p:txBody>
      </p:sp>
      <p:sp>
        <p:nvSpPr>
          <p:cNvPr id="6" name="Slide Number Placeholder 5"/>
          <p:cNvSpPr>
            <a:spLocks noGrp="1"/>
          </p:cNvSpPr>
          <p:nvPr>
            <p:ph type="sldNum" sz="quarter" idx="12"/>
          </p:nvPr>
        </p:nvSpPr>
        <p:spPr/>
        <p:txBody>
          <a:bodyPr/>
          <a:lstStyle/>
          <a:p>
            <a:r>
              <a:rPr lang="en-GB" smtClean="0"/>
              <a:t>Slide </a:t>
            </a:r>
            <a:fld id="{F29293AB-9AE5-4A3A-8BD1-7FB6AD59B413}" type="slidenum">
              <a:rPr lang="en-GB" smtClean="0"/>
              <a:pPr/>
              <a:t>30</a:t>
            </a:fld>
            <a:endParaRPr lang="en-GB" dirty="0"/>
          </a:p>
        </p:txBody>
      </p:sp>
      <p:sp>
        <p:nvSpPr>
          <p:cNvPr id="7" name="Rectangle 15"/>
          <p:cNvSpPr txBox="1">
            <a:spLocks noChangeArrowheads="1"/>
          </p:cNvSpPr>
          <p:nvPr/>
        </p:nvSpPr>
        <p:spPr>
          <a:xfrm>
            <a:off x="5029200" y="1447800"/>
            <a:ext cx="3425825" cy="3810000"/>
          </a:xfrm>
          <a:prstGeom prst="rect">
            <a:avLst/>
          </a:prstGeom>
        </p:spPr>
        <p:txBody>
          <a:bodyPr/>
          <a:lstStyle>
            <a:lvl1pPr marL="0" marR="0" indent="0" algn="l" defTabSz="914400" rtl="0" eaLnBrk="1" fontAlgn="base" latinLnBrk="0" hangingPunct="1">
              <a:lnSpc>
                <a:spcPct val="100000"/>
              </a:lnSpc>
              <a:spcBef>
                <a:spcPts val="300"/>
              </a:spcBef>
              <a:spcAft>
                <a:spcPct val="0"/>
              </a:spcAft>
              <a:buClr>
                <a:schemeClr val="tx2"/>
              </a:buClr>
              <a:buSzPts val="2000"/>
              <a:buFont typeface="Arial" pitchFamily="34" charset="0"/>
              <a:buNone/>
              <a:tabLst/>
              <a:defRPr sz="2200" kern="1200">
                <a:solidFill>
                  <a:schemeClr val="tx1"/>
                </a:solidFill>
                <a:latin typeface="+mn-lt"/>
                <a:ea typeface="+mn-ea"/>
                <a:cs typeface="+mn-cs"/>
              </a:defRPr>
            </a:lvl1pPr>
            <a:lvl2pPr marL="288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2000" kern="1200">
                <a:solidFill>
                  <a:schemeClr val="tx1"/>
                </a:solidFill>
                <a:latin typeface="+mn-lt"/>
                <a:ea typeface="+mn-ea"/>
                <a:cs typeface="+mn-cs"/>
              </a:defRPr>
            </a:lvl2pPr>
            <a:lvl3pPr marL="576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800" kern="1200">
                <a:solidFill>
                  <a:schemeClr val="tx1"/>
                </a:solidFill>
                <a:latin typeface="+mn-lt"/>
                <a:ea typeface="+mn-ea"/>
                <a:cs typeface="+mn-cs"/>
              </a:defRPr>
            </a:lvl3pPr>
            <a:lvl4pPr marL="864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600" kern="1200">
                <a:solidFill>
                  <a:schemeClr val="tx1"/>
                </a:solidFill>
                <a:latin typeface="+mn-lt"/>
                <a:ea typeface="+mn-ea"/>
                <a:cs typeface="+mn-cs"/>
              </a:defRPr>
            </a:lvl4pPr>
            <a:lvl5pPr marL="1152000" indent="-288000" algn="l" defTabSz="914400" rtl="0" eaLnBrk="1" latinLnBrk="0" hangingPunct="1">
              <a:lnSpc>
                <a:spcPct val="100000"/>
              </a:lnSpc>
              <a:spcBef>
                <a:spcPts val="300"/>
              </a:spcBef>
              <a:buClr>
                <a:schemeClr val="tx2"/>
              </a:buClr>
              <a:buSzPct val="10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1800" u="sng" smtClean="0"/>
              <a:t>DRO</a:t>
            </a:r>
          </a:p>
          <a:p>
            <a:pPr algn="just"/>
            <a:r>
              <a:rPr lang="en-US" sz="1800" smtClean="0"/>
              <a:t>Dynamic Run Out (DRO) is the result of a bent, unbalanced or misaligned shaft.  The sealing lip will be severely worn around the entire diameter.  A dial indicator attached to the bore or housing while the shaft is rotated through 360 degrees will reveal DRO.</a:t>
            </a:r>
            <a:endParaRPr lang="en-US" sz="1800" dirty="0"/>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4292600" cy="2774950"/>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10"/>
          <p:cNvGrpSpPr>
            <a:grpSpLocks/>
          </p:cNvGrpSpPr>
          <p:nvPr/>
        </p:nvGrpSpPr>
        <p:grpSpPr bwMode="auto">
          <a:xfrm>
            <a:off x="1143000" y="4419600"/>
            <a:ext cx="2667000" cy="1835150"/>
            <a:chOff x="1459" y="1440"/>
            <a:chExt cx="2841" cy="2023"/>
          </a:xfrm>
        </p:grpSpPr>
        <p:pic>
          <p:nvPicPr>
            <p:cNvPr id="10" name="Picture 11" descr="D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9" y="1440"/>
              <a:ext cx="2833" cy="2023"/>
            </a:xfrm>
            <a:prstGeom prst="rect">
              <a:avLst/>
            </a:prstGeom>
            <a:solidFill>
              <a:srgbClr val="FFFF00"/>
            </a:solidFill>
          </p:spPr>
        </p:pic>
        <p:sp>
          <p:nvSpPr>
            <p:cNvPr id="11" name="Text Box 12"/>
            <p:cNvSpPr txBox="1">
              <a:spLocks noChangeArrowheads="1"/>
            </p:cNvSpPr>
            <p:nvPr/>
          </p:nvSpPr>
          <p:spPr bwMode="auto">
            <a:xfrm>
              <a:off x="3147" y="1456"/>
              <a:ext cx="1145" cy="1255"/>
            </a:xfrm>
            <a:prstGeom prst="rect">
              <a:avLst/>
            </a:prstGeom>
            <a:solidFill>
              <a:schemeClr val="bg1"/>
            </a:solidFill>
            <a:ln w="9525">
              <a:solidFill>
                <a:schemeClr val="tx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800" dirty="0" err="1">
                  <a:latin typeface="Arial Unicode MS" pitchFamily="34" charset="-128"/>
                </a:rPr>
                <a:t>Runout</a:t>
              </a:r>
              <a:endParaRPr lang="en-US" sz="800" dirty="0">
                <a:latin typeface="Arial Unicode MS" pitchFamily="34" charset="-128"/>
              </a:endParaRPr>
            </a:p>
            <a:p>
              <a:pPr algn="ctr" eaLnBrk="0" hangingPunct="0"/>
              <a:r>
                <a:rPr lang="en-US" sz="800" dirty="0">
                  <a:latin typeface="Arial Unicode MS" pitchFamily="34" charset="-128"/>
                </a:rPr>
                <a:t>TIR RPM</a:t>
              </a:r>
            </a:p>
            <a:p>
              <a:pPr algn="ctr" eaLnBrk="0" hangingPunct="0"/>
              <a:endParaRPr lang="en-US" sz="800" dirty="0">
                <a:latin typeface="Arial Unicode MS" pitchFamily="34" charset="-128"/>
              </a:endParaRPr>
            </a:p>
            <a:p>
              <a:pPr eaLnBrk="0" hangingPunct="0"/>
              <a:r>
                <a:rPr lang="en-US" sz="800" dirty="0">
                  <a:latin typeface="Arial Unicode MS" pitchFamily="34" charset="-128"/>
                </a:rPr>
                <a:t>   </a:t>
              </a:r>
              <a:r>
                <a:rPr lang="en-US" sz="700" dirty="0">
                  <a:latin typeface="Arial Unicode MS" pitchFamily="34" charset="-128"/>
                </a:rPr>
                <a:t>.020    &lt;1000</a:t>
              </a:r>
            </a:p>
            <a:p>
              <a:pPr eaLnBrk="0" hangingPunct="0"/>
              <a:r>
                <a:rPr lang="en-US" sz="700" dirty="0">
                  <a:latin typeface="Arial Unicode MS" pitchFamily="34" charset="-128"/>
                </a:rPr>
                <a:t>   .015   1000 2500     .010   2500 4500</a:t>
              </a:r>
            </a:p>
            <a:p>
              <a:pPr eaLnBrk="0" hangingPunct="0"/>
              <a:endParaRPr lang="en-US" sz="700" dirty="0">
                <a:latin typeface="Arial Unicode MS" pitchFamily="34" charset="-128"/>
              </a:endParaRPr>
            </a:p>
            <a:p>
              <a:pPr eaLnBrk="0" hangingPunct="0"/>
              <a:endParaRPr lang="en-US" sz="700" dirty="0">
                <a:latin typeface="Arial Unicode MS" pitchFamily="34" charset="-128"/>
              </a:endParaRPr>
            </a:p>
            <a:p>
              <a:pPr eaLnBrk="0" hangingPunct="0"/>
              <a:endParaRPr lang="en-US" sz="800" dirty="0">
                <a:latin typeface="Arial Unicode MS" pitchFamily="34" charset="-128"/>
              </a:endParaRPr>
            </a:p>
          </p:txBody>
        </p:sp>
        <p:sp>
          <p:nvSpPr>
            <p:cNvPr id="12" name="Text Box 13"/>
            <p:cNvSpPr txBox="1">
              <a:spLocks noChangeArrowheads="1"/>
            </p:cNvSpPr>
            <p:nvPr/>
          </p:nvSpPr>
          <p:spPr bwMode="auto">
            <a:xfrm>
              <a:off x="3153" y="2452"/>
              <a:ext cx="1147" cy="822"/>
            </a:xfrm>
            <a:prstGeom prst="rect">
              <a:avLst/>
            </a:prstGeom>
            <a:solidFill>
              <a:srgbClr val="FFFF00"/>
            </a:solidFill>
            <a:ln w="9525">
              <a:solidFill>
                <a:schemeClr val="tx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600">
                  <a:latin typeface="Arial Unicode MS" pitchFamily="34" charset="-128"/>
                </a:rPr>
                <a:t>TIR (Total Indicator Reading) - amount of shaft runout lip can follow.</a:t>
              </a:r>
            </a:p>
            <a:p>
              <a:pPr eaLnBrk="0" hangingPunct="0"/>
              <a:endParaRPr lang="en-US" sz="600">
                <a:latin typeface="Arial Unicode MS" pitchFamily="34" charset="-128"/>
              </a:endParaRPr>
            </a:p>
            <a:p>
              <a:pPr eaLnBrk="0" hangingPunct="0"/>
              <a:r>
                <a:rPr lang="en-US" sz="600">
                  <a:latin typeface="Arial Unicode MS" pitchFamily="34" charset="-128"/>
                </a:rPr>
                <a:t>RPM – revolutions per minute.</a:t>
              </a:r>
            </a:p>
          </p:txBody>
        </p:sp>
      </p:grpSp>
    </p:spTree>
    <p:extLst>
      <p:ext uri="{BB962C8B-B14F-4D97-AF65-F5344CB8AC3E}">
        <p14:creationId xmlns:p14="http://schemas.microsoft.com/office/powerpoint/2010/main" val="42711052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a:t>
            </a:r>
            <a:r>
              <a:rPr lang="en-US" dirty="0" smtClean="0"/>
              <a:t>lip contamination</a:t>
            </a:r>
            <a:endParaRPr lang="en-US" dirty="0"/>
          </a:p>
        </p:txBody>
      </p:sp>
      <p:sp>
        <p:nvSpPr>
          <p:cNvPr id="4" name="Date Placeholder 3"/>
          <p:cNvSpPr>
            <a:spLocks noGrp="1"/>
          </p:cNvSpPr>
          <p:nvPr>
            <p:ph type="dt" sz="half" idx="10"/>
          </p:nvPr>
        </p:nvSpPr>
        <p:spPr/>
        <p:txBody>
          <a:bodyPr/>
          <a:lstStyle/>
          <a:p>
            <a:fld id="{662D8A8A-334F-43A7-A466-E8B98E9AB11D}" type="datetime3">
              <a:rPr lang="en-US" smtClean="0"/>
              <a:t>29 October 2014</a:t>
            </a:fld>
            <a:endParaRPr lang="en-GB"/>
          </a:p>
        </p:txBody>
      </p:sp>
      <p:sp>
        <p:nvSpPr>
          <p:cNvPr id="5" name="Footer Placeholder 4"/>
          <p:cNvSpPr>
            <a:spLocks noGrp="1"/>
          </p:cNvSpPr>
          <p:nvPr>
            <p:ph type="ftr" sz="quarter" idx="11"/>
          </p:nvPr>
        </p:nvSpPr>
        <p:spPr/>
        <p:txBody>
          <a:bodyPr/>
          <a:lstStyle/>
          <a:p>
            <a:r>
              <a:rPr lang="en-US" smtClean="0"/>
              <a:t>SKF proprietary - Not for distribution without permission</a:t>
            </a:r>
            <a:endParaRPr lang="en-GB"/>
          </a:p>
        </p:txBody>
      </p:sp>
      <p:sp>
        <p:nvSpPr>
          <p:cNvPr id="6" name="Slide Number Placeholder 5"/>
          <p:cNvSpPr>
            <a:spLocks noGrp="1"/>
          </p:cNvSpPr>
          <p:nvPr>
            <p:ph type="sldNum" sz="quarter" idx="12"/>
          </p:nvPr>
        </p:nvSpPr>
        <p:spPr/>
        <p:txBody>
          <a:bodyPr/>
          <a:lstStyle/>
          <a:p>
            <a:r>
              <a:rPr lang="en-GB" smtClean="0"/>
              <a:t>Slide </a:t>
            </a:r>
            <a:fld id="{F29293AB-9AE5-4A3A-8BD1-7FB6AD59B413}" type="slidenum">
              <a:rPr lang="en-GB" smtClean="0"/>
              <a:pPr/>
              <a:t>31</a:t>
            </a:fld>
            <a:endParaRPr lang="en-GB" dirty="0"/>
          </a:p>
        </p:txBody>
      </p:sp>
      <p:sp>
        <p:nvSpPr>
          <p:cNvPr id="7" name="Rectangle 6"/>
          <p:cNvSpPr txBox="1">
            <a:spLocks noChangeArrowheads="1"/>
          </p:cNvSpPr>
          <p:nvPr/>
        </p:nvSpPr>
        <p:spPr>
          <a:xfrm>
            <a:off x="4876800" y="1885950"/>
            <a:ext cx="3578225" cy="3810000"/>
          </a:xfrm>
          <a:prstGeom prst="rect">
            <a:avLst/>
          </a:prstGeom>
        </p:spPr>
        <p:txBody>
          <a:bodyPr/>
          <a:lstStyle>
            <a:lvl1pPr marL="0" marR="0" indent="0" algn="l" defTabSz="914400" rtl="0" eaLnBrk="1" fontAlgn="base" latinLnBrk="0" hangingPunct="1">
              <a:lnSpc>
                <a:spcPct val="100000"/>
              </a:lnSpc>
              <a:spcBef>
                <a:spcPts val="300"/>
              </a:spcBef>
              <a:spcAft>
                <a:spcPct val="0"/>
              </a:spcAft>
              <a:buClr>
                <a:schemeClr val="tx2"/>
              </a:buClr>
              <a:buSzPts val="2000"/>
              <a:buFont typeface="Arial" pitchFamily="34" charset="0"/>
              <a:buNone/>
              <a:tabLst/>
              <a:defRPr sz="2200" kern="1200">
                <a:solidFill>
                  <a:schemeClr val="tx1"/>
                </a:solidFill>
                <a:latin typeface="+mn-lt"/>
                <a:ea typeface="+mn-ea"/>
                <a:cs typeface="+mn-cs"/>
              </a:defRPr>
            </a:lvl1pPr>
            <a:lvl2pPr marL="288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2000" kern="1200">
                <a:solidFill>
                  <a:schemeClr val="tx1"/>
                </a:solidFill>
                <a:latin typeface="+mn-lt"/>
                <a:ea typeface="+mn-ea"/>
                <a:cs typeface="+mn-cs"/>
              </a:defRPr>
            </a:lvl2pPr>
            <a:lvl3pPr marL="576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800" kern="1200">
                <a:solidFill>
                  <a:schemeClr val="tx1"/>
                </a:solidFill>
                <a:latin typeface="+mn-lt"/>
                <a:ea typeface="+mn-ea"/>
                <a:cs typeface="+mn-cs"/>
              </a:defRPr>
            </a:lvl3pPr>
            <a:lvl4pPr marL="864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600" kern="1200">
                <a:solidFill>
                  <a:schemeClr val="tx1"/>
                </a:solidFill>
                <a:latin typeface="+mn-lt"/>
                <a:ea typeface="+mn-ea"/>
                <a:cs typeface="+mn-cs"/>
              </a:defRPr>
            </a:lvl4pPr>
            <a:lvl5pPr marL="1152000" indent="-288000" algn="l" defTabSz="914400" rtl="0" eaLnBrk="1" latinLnBrk="0" hangingPunct="1">
              <a:lnSpc>
                <a:spcPct val="100000"/>
              </a:lnSpc>
              <a:spcBef>
                <a:spcPts val="300"/>
              </a:spcBef>
              <a:buClr>
                <a:schemeClr val="tx2"/>
              </a:buClr>
              <a:buSzPct val="10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1800" u="sng" smtClean="0"/>
              <a:t>Foreign matter</a:t>
            </a:r>
          </a:p>
          <a:p>
            <a:pPr algn="just"/>
            <a:r>
              <a:rPr lang="en-US" sz="1800" smtClean="0"/>
              <a:t>Nothing but lubricant should come in contact with the sealing lip.  In this instance, too much bore sealant was applied and was forced into the seal housing.  As the sealant dries it hardens on the lip and causes the seal to fail.</a:t>
            </a:r>
            <a:endParaRPr lang="en-US" sz="1800" dirty="0"/>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981200"/>
            <a:ext cx="4038600" cy="2611438"/>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24504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Manufacturing </a:t>
            </a:r>
            <a:r>
              <a:rPr lang="en-US" dirty="0" smtClean="0"/>
              <a:t>defects</a:t>
            </a:r>
            <a:endParaRPr lang="en-US" dirty="0"/>
          </a:p>
        </p:txBody>
      </p:sp>
      <p:sp>
        <p:nvSpPr>
          <p:cNvPr id="4" name="Date Placeholder 3"/>
          <p:cNvSpPr>
            <a:spLocks noGrp="1"/>
          </p:cNvSpPr>
          <p:nvPr>
            <p:ph type="dt" sz="half" idx="10"/>
          </p:nvPr>
        </p:nvSpPr>
        <p:spPr/>
        <p:txBody>
          <a:bodyPr/>
          <a:lstStyle/>
          <a:p>
            <a:fld id="{662D8A8A-334F-43A7-A466-E8B98E9AB11D}" type="datetime3">
              <a:rPr lang="en-US" smtClean="0"/>
              <a:t>29 October 2014</a:t>
            </a:fld>
            <a:endParaRPr lang="en-GB"/>
          </a:p>
        </p:txBody>
      </p:sp>
      <p:sp>
        <p:nvSpPr>
          <p:cNvPr id="5" name="Footer Placeholder 4"/>
          <p:cNvSpPr>
            <a:spLocks noGrp="1"/>
          </p:cNvSpPr>
          <p:nvPr>
            <p:ph type="ftr" sz="quarter" idx="11"/>
          </p:nvPr>
        </p:nvSpPr>
        <p:spPr/>
        <p:txBody>
          <a:bodyPr/>
          <a:lstStyle/>
          <a:p>
            <a:r>
              <a:rPr lang="en-US" smtClean="0"/>
              <a:t>SKF proprietary - Not for distribution without permission</a:t>
            </a:r>
            <a:endParaRPr lang="en-GB"/>
          </a:p>
        </p:txBody>
      </p:sp>
      <p:sp>
        <p:nvSpPr>
          <p:cNvPr id="6" name="Slide Number Placeholder 5"/>
          <p:cNvSpPr>
            <a:spLocks noGrp="1"/>
          </p:cNvSpPr>
          <p:nvPr>
            <p:ph type="sldNum" sz="quarter" idx="12"/>
          </p:nvPr>
        </p:nvSpPr>
        <p:spPr/>
        <p:txBody>
          <a:bodyPr/>
          <a:lstStyle/>
          <a:p>
            <a:r>
              <a:rPr lang="en-GB" smtClean="0"/>
              <a:t>Slide </a:t>
            </a:r>
            <a:fld id="{F29293AB-9AE5-4A3A-8BD1-7FB6AD59B413}" type="slidenum">
              <a:rPr lang="en-GB" smtClean="0"/>
              <a:pPr/>
              <a:t>32</a:t>
            </a:fld>
            <a:endParaRPr lang="en-GB" dirty="0"/>
          </a:p>
        </p:txBody>
      </p:sp>
      <p:sp>
        <p:nvSpPr>
          <p:cNvPr id="7" name="Rectangle 6"/>
          <p:cNvSpPr txBox="1">
            <a:spLocks noChangeArrowheads="1"/>
          </p:cNvSpPr>
          <p:nvPr/>
        </p:nvSpPr>
        <p:spPr>
          <a:xfrm>
            <a:off x="4800600" y="1885950"/>
            <a:ext cx="3810000" cy="3810000"/>
          </a:xfrm>
          <a:prstGeom prst="rect">
            <a:avLst/>
          </a:prstGeom>
        </p:spPr>
        <p:txBody>
          <a:bodyPr/>
          <a:lstStyle>
            <a:lvl1pPr marL="0" marR="0" indent="0" algn="l" defTabSz="914400" rtl="0" eaLnBrk="1" fontAlgn="base" latinLnBrk="0" hangingPunct="1">
              <a:lnSpc>
                <a:spcPct val="100000"/>
              </a:lnSpc>
              <a:spcBef>
                <a:spcPts val="300"/>
              </a:spcBef>
              <a:spcAft>
                <a:spcPct val="0"/>
              </a:spcAft>
              <a:buClr>
                <a:schemeClr val="tx2"/>
              </a:buClr>
              <a:buSzPts val="2000"/>
              <a:buFont typeface="Arial" pitchFamily="34" charset="0"/>
              <a:buNone/>
              <a:tabLst/>
              <a:defRPr sz="2200" kern="1200">
                <a:solidFill>
                  <a:schemeClr val="tx1"/>
                </a:solidFill>
                <a:latin typeface="+mn-lt"/>
                <a:ea typeface="+mn-ea"/>
                <a:cs typeface="+mn-cs"/>
              </a:defRPr>
            </a:lvl1pPr>
            <a:lvl2pPr marL="288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2000" kern="1200">
                <a:solidFill>
                  <a:schemeClr val="tx1"/>
                </a:solidFill>
                <a:latin typeface="+mn-lt"/>
                <a:ea typeface="+mn-ea"/>
                <a:cs typeface="+mn-cs"/>
              </a:defRPr>
            </a:lvl2pPr>
            <a:lvl3pPr marL="576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800" kern="1200">
                <a:solidFill>
                  <a:schemeClr val="tx1"/>
                </a:solidFill>
                <a:latin typeface="+mn-lt"/>
                <a:ea typeface="+mn-ea"/>
                <a:cs typeface="+mn-cs"/>
              </a:defRPr>
            </a:lvl3pPr>
            <a:lvl4pPr marL="864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600" kern="1200">
                <a:solidFill>
                  <a:schemeClr val="tx1"/>
                </a:solidFill>
                <a:latin typeface="+mn-lt"/>
                <a:ea typeface="+mn-ea"/>
                <a:cs typeface="+mn-cs"/>
              </a:defRPr>
            </a:lvl4pPr>
            <a:lvl5pPr marL="1152000" indent="-288000" algn="l" defTabSz="914400" rtl="0" eaLnBrk="1" latinLnBrk="0" hangingPunct="1">
              <a:lnSpc>
                <a:spcPct val="100000"/>
              </a:lnSpc>
              <a:spcBef>
                <a:spcPts val="300"/>
              </a:spcBef>
              <a:buClr>
                <a:schemeClr val="tx2"/>
              </a:buClr>
              <a:buSzPct val="10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u="sng" smtClean="0"/>
              <a:t>Defects</a:t>
            </a:r>
          </a:p>
          <a:p>
            <a:r>
              <a:rPr lang="en-US" sz="1800" smtClean="0"/>
              <a:t>Always inspect a new seal before installing it.  While process controls have nearly eliminated manufacturing errors, not every seal maker uses them.  Here, the seal lips were destroyed during the molding process.</a:t>
            </a:r>
            <a:endParaRPr lang="en-US" sz="1800" dirty="0"/>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981200"/>
            <a:ext cx="3962400" cy="2582863"/>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90186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Pressure </a:t>
            </a:r>
            <a:r>
              <a:rPr lang="en-US" dirty="0" smtClean="0"/>
              <a:t>wear</a:t>
            </a:r>
            <a:endParaRPr lang="en-US" dirty="0"/>
          </a:p>
        </p:txBody>
      </p:sp>
      <p:sp>
        <p:nvSpPr>
          <p:cNvPr id="4" name="Date Placeholder 3"/>
          <p:cNvSpPr>
            <a:spLocks noGrp="1"/>
          </p:cNvSpPr>
          <p:nvPr>
            <p:ph type="dt" sz="half" idx="10"/>
          </p:nvPr>
        </p:nvSpPr>
        <p:spPr/>
        <p:txBody>
          <a:bodyPr/>
          <a:lstStyle/>
          <a:p>
            <a:fld id="{662D8A8A-334F-43A7-A466-E8B98E9AB11D}" type="datetime3">
              <a:rPr lang="en-US" smtClean="0"/>
              <a:t>29 October 2014</a:t>
            </a:fld>
            <a:endParaRPr lang="en-GB"/>
          </a:p>
        </p:txBody>
      </p:sp>
      <p:sp>
        <p:nvSpPr>
          <p:cNvPr id="5" name="Footer Placeholder 4"/>
          <p:cNvSpPr>
            <a:spLocks noGrp="1"/>
          </p:cNvSpPr>
          <p:nvPr>
            <p:ph type="ftr" sz="quarter" idx="11"/>
          </p:nvPr>
        </p:nvSpPr>
        <p:spPr/>
        <p:txBody>
          <a:bodyPr/>
          <a:lstStyle/>
          <a:p>
            <a:r>
              <a:rPr lang="en-US" smtClean="0"/>
              <a:t>SKF proprietary - Not for distribution without permission</a:t>
            </a:r>
            <a:endParaRPr lang="en-GB"/>
          </a:p>
        </p:txBody>
      </p:sp>
      <p:sp>
        <p:nvSpPr>
          <p:cNvPr id="6" name="Slide Number Placeholder 5"/>
          <p:cNvSpPr>
            <a:spLocks noGrp="1"/>
          </p:cNvSpPr>
          <p:nvPr>
            <p:ph type="sldNum" sz="quarter" idx="12"/>
          </p:nvPr>
        </p:nvSpPr>
        <p:spPr/>
        <p:txBody>
          <a:bodyPr/>
          <a:lstStyle/>
          <a:p>
            <a:r>
              <a:rPr lang="en-GB" smtClean="0"/>
              <a:t>Slide </a:t>
            </a:r>
            <a:fld id="{F29293AB-9AE5-4A3A-8BD1-7FB6AD59B413}" type="slidenum">
              <a:rPr lang="en-GB" smtClean="0"/>
              <a:pPr/>
              <a:t>33</a:t>
            </a:fld>
            <a:endParaRPr lang="en-GB" dirty="0"/>
          </a:p>
        </p:txBody>
      </p:sp>
      <p:sp>
        <p:nvSpPr>
          <p:cNvPr id="7" name="Rectangle 7"/>
          <p:cNvSpPr txBox="1">
            <a:spLocks noChangeArrowheads="1"/>
          </p:cNvSpPr>
          <p:nvPr/>
        </p:nvSpPr>
        <p:spPr>
          <a:xfrm>
            <a:off x="4648200" y="1447800"/>
            <a:ext cx="3806825" cy="3810000"/>
          </a:xfrm>
          <a:prstGeom prst="rect">
            <a:avLst/>
          </a:prstGeom>
        </p:spPr>
        <p:txBody>
          <a:bodyPr/>
          <a:lstStyle>
            <a:lvl1pPr marL="0" marR="0" indent="0" algn="l" defTabSz="914400" rtl="0" eaLnBrk="1" fontAlgn="base" latinLnBrk="0" hangingPunct="1">
              <a:lnSpc>
                <a:spcPct val="100000"/>
              </a:lnSpc>
              <a:spcBef>
                <a:spcPts val="300"/>
              </a:spcBef>
              <a:spcAft>
                <a:spcPct val="0"/>
              </a:spcAft>
              <a:buClr>
                <a:schemeClr val="tx2"/>
              </a:buClr>
              <a:buSzPts val="2000"/>
              <a:buFont typeface="Arial" pitchFamily="34" charset="0"/>
              <a:buNone/>
              <a:tabLst/>
              <a:defRPr sz="2200" kern="1200">
                <a:solidFill>
                  <a:schemeClr val="tx1"/>
                </a:solidFill>
                <a:latin typeface="+mn-lt"/>
                <a:ea typeface="+mn-ea"/>
                <a:cs typeface="+mn-cs"/>
              </a:defRPr>
            </a:lvl1pPr>
            <a:lvl2pPr marL="288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2000" kern="1200">
                <a:solidFill>
                  <a:schemeClr val="tx1"/>
                </a:solidFill>
                <a:latin typeface="+mn-lt"/>
                <a:ea typeface="+mn-ea"/>
                <a:cs typeface="+mn-cs"/>
              </a:defRPr>
            </a:lvl2pPr>
            <a:lvl3pPr marL="576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800" kern="1200">
                <a:solidFill>
                  <a:schemeClr val="tx1"/>
                </a:solidFill>
                <a:latin typeface="+mn-lt"/>
                <a:ea typeface="+mn-ea"/>
                <a:cs typeface="+mn-cs"/>
              </a:defRPr>
            </a:lvl3pPr>
            <a:lvl4pPr marL="864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600" kern="1200">
                <a:solidFill>
                  <a:schemeClr val="tx1"/>
                </a:solidFill>
                <a:latin typeface="+mn-lt"/>
                <a:ea typeface="+mn-ea"/>
                <a:cs typeface="+mn-cs"/>
              </a:defRPr>
            </a:lvl4pPr>
            <a:lvl5pPr marL="1152000" indent="-288000" algn="l" defTabSz="914400" rtl="0" eaLnBrk="1" latinLnBrk="0" hangingPunct="1">
              <a:lnSpc>
                <a:spcPct val="100000"/>
              </a:lnSpc>
              <a:spcBef>
                <a:spcPts val="300"/>
              </a:spcBef>
              <a:buClr>
                <a:schemeClr val="tx2"/>
              </a:buClr>
              <a:buSzPct val="10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1800" u="sng" smtClean="0"/>
              <a:t>Pressure wear</a:t>
            </a:r>
          </a:p>
          <a:p>
            <a:pPr algn="just"/>
            <a:r>
              <a:rPr lang="en-US" sz="1800" smtClean="0"/>
              <a:t>A heavily worn or scuffed path on the air side of the seal lip may indicate pressure buildup in the sump.  Here, wear has allowed the spring to show through.  Every application should be properly vented to allow heated air to escape.</a:t>
            </a:r>
            <a:endParaRPr lang="en-US" sz="1800" dirty="0"/>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0"/>
            <a:ext cx="3887788" cy="2503488"/>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4095750"/>
            <a:ext cx="2133600"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5315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Pressure </a:t>
            </a:r>
            <a:r>
              <a:rPr lang="en-US" dirty="0" smtClean="0"/>
              <a:t>wear</a:t>
            </a:r>
            <a:endParaRPr lang="en-US" dirty="0"/>
          </a:p>
        </p:txBody>
      </p:sp>
      <p:sp>
        <p:nvSpPr>
          <p:cNvPr id="4" name="Date Placeholder 3"/>
          <p:cNvSpPr>
            <a:spLocks noGrp="1"/>
          </p:cNvSpPr>
          <p:nvPr>
            <p:ph type="dt" sz="half" idx="10"/>
          </p:nvPr>
        </p:nvSpPr>
        <p:spPr/>
        <p:txBody>
          <a:bodyPr/>
          <a:lstStyle/>
          <a:p>
            <a:fld id="{662D8A8A-334F-43A7-A466-E8B98E9AB11D}" type="datetime3">
              <a:rPr lang="en-US" smtClean="0"/>
              <a:t>29 October 2014</a:t>
            </a:fld>
            <a:endParaRPr lang="en-GB"/>
          </a:p>
        </p:txBody>
      </p:sp>
      <p:sp>
        <p:nvSpPr>
          <p:cNvPr id="5" name="Footer Placeholder 4"/>
          <p:cNvSpPr>
            <a:spLocks noGrp="1"/>
          </p:cNvSpPr>
          <p:nvPr>
            <p:ph type="ftr" sz="quarter" idx="11"/>
          </p:nvPr>
        </p:nvSpPr>
        <p:spPr/>
        <p:txBody>
          <a:bodyPr/>
          <a:lstStyle/>
          <a:p>
            <a:r>
              <a:rPr lang="en-US" smtClean="0"/>
              <a:t>SKF proprietary - Not for distribution without permission</a:t>
            </a:r>
            <a:endParaRPr lang="en-GB"/>
          </a:p>
        </p:txBody>
      </p:sp>
      <p:sp>
        <p:nvSpPr>
          <p:cNvPr id="6" name="Slide Number Placeholder 5"/>
          <p:cNvSpPr>
            <a:spLocks noGrp="1"/>
          </p:cNvSpPr>
          <p:nvPr>
            <p:ph type="sldNum" sz="quarter" idx="12"/>
          </p:nvPr>
        </p:nvSpPr>
        <p:spPr/>
        <p:txBody>
          <a:bodyPr/>
          <a:lstStyle/>
          <a:p>
            <a:r>
              <a:rPr lang="en-GB" smtClean="0"/>
              <a:t>Slide </a:t>
            </a:r>
            <a:fld id="{F29293AB-9AE5-4A3A-8BD1-7FB6AD59B413}" type="slidenum">
              <a:rPr lang="en-GB" smtClean="0"/>
              <a:pPr/>
              <a:t>34</a:t>
            </a:fld>
            <a:endParaRPr lang="en-GB" dirty="0"/>
          </a:p>
        </p:txBody>
      </p:sp>
      <p:sp>
        <p:nvSpPr>
          <p:cNvPr id="7" name="Rectangle 3"/>
          <p:cNvSpPr txBox="1">
            <a:spLocks noChangeArrowheads="1"/>
          </p:cNvSpPr>
          <p:nvPr/>
        </p:nvSpPr>
        <p:spPr>
          <a:xfrm>
            <a:off x="4648200" y="1371600"/>
            <a:ext cx="3806825" cy="3657600"/>
          </a:xfrm>
          <a:prstGeom prst="rect">
            <a:avLst/>
          </a:prstGeom>
        </p:spPr>
        <p:txBody>
          <a:bodyPr/>
          <a:lstStyle>
            <a:lvl1pPr marL="0" marR="0" indent="0" algn="l" defTabSz="914400" rtl="0" eaLnBrk="1" fontAlgn="base" latinLnBrk="0" hangingPunct="1">
              <a:lnSpc>
                <a:spcPct val="100000"/>
              </a:lnSpc>
              <a:spcBef>
                <a:spcPts val="300"/>
              </a:spcBef>
              <a:spcAft>
                <a:spcPct val="0"/>
              </a:spcAft>
              <a:buClr>
                <a:schemeClr val="tx2"/>
              </a:buClr>
              <a:buSzPts val="2000"/>
              <a:buFont typeface="Arial" pitchFamily="34" charset="0"/>
              <a:buNone/>
              <a:tabLst/>
              <a:defRPr sz="2200" kern="1200">
                <a:solidFill>
                  <a:schemeClr val="tx1"/>
                </a:solidFill>
                <a:latin typeface="+mn-lt"/>
                <a:ea typeface="+mn-ea"/>
                <a:cs typeface="+mn-cs"/>
              </a:defRPr>
            </a:lvl1pPr>
            <a:lvl2pPr marL="288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2000" kern="1200">
                <a:solidFill>
                  <a:schemeClr val="tx1"/>
                </a:solidFill>
                <a:latin typeface="+mn-lt"/>
                <a:ea typeface="+mn-ea"/>
                <a:cs typeface="+mn-cs"/>
              </a:defRPr>
            </a:lvl2pPr>
            <a:lvl3pPr marL="576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800" kern="1200">
                <a:solidFill>
                  <a:schemeClr val="tx1"/>
                </a:solidFill>
                <a:latin typeface="+mn-lt"/>
                <a:ea typeface="+mn-ea"/>
                <a:cs typeface="+mn-cs"/>
              </a:defRPr>
            </a:lvl3pPr>
            <a:lvl4pPr marL="864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600" kern="1200">
                <a:solidFill>
                  <a:schemeClr val="tx1"/>
                </a:solidFill>
                <a:latin typeface="+mn-lt"/>
                <a:ea typeface="+mn-ea"/>
                <a:cs typeface="+mn-cs"/>
              </a:defRPr>
            </a:lvl4pPr>
            <a:lvl5pPr marL="1152000" indent="-288000" algn="l" defTabSz="914400" rtl="0" eaLnBrk="1" latinLnBrk="0" hangingPunct="1">
              <a:lnSpc>
                <a:spcPct val="100000"/>
              </a:lnSpc>
              <a:spcBef>
                <a:spcPts val="300"/>
              </a:spcBef>
              <a:buClr>
                <a:schemeClr val="tx2"/>
              </a:buClr>
              <a:buSzPct val="10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eaLnBrk="0" hangingPunct="0">
              <a:buClrTx/>
            </a:pPr>
            <a:r>
              <a:rPr lang="en-US" sz="1800" u="sng" smtClean="0"/>
              <a:t>Pressure wear</a:t>
            </a:r>
          </a:p>
          <a:p>
            <a:pPr algn="just" eaLnBrk="0" hangingPunct="0">
              <a:buClrTx/>
            </a:pPr>
            <a:r>
              <a:rPr lang="en-US" sz="1800" smtClean="0"/>
              <a:t>A cross section of the seal lip is instrumental in viewing the profile of the wear path.  In the case on the left, the wear took place low on the air side of the seal and left a concaved or cupped wear track.  This indicates excessive pressure for the seal design.  On the right is a cross section of the same part number run the same number of hours with no pressure.</a:t>
            </a:r>
            <a:endParaRPr lang="en-US" sz="1800" dirty="0"/>
          </a:p>
        </p:txBody>
      </p:sp>
      <p:pic>
        <p:nvPicPr>
          <p:cNvPr id="8" name="Picture 5"/>
          <p:cNvPicPr>
            <a:picLocks noChangeAspect="1" noChangeArrowheads="1"/>
          </p:cNvPicPr>
          <p:nvPr/>
        </p:nvPicPr>
        <p:blipFill>
          <a:blip r:embed="rId2">
            <a:extLst>
              <a:ext uri="{28A0092B-C50C-407E-A947-70E740481C1C}">
                <a14:useLocalDpi xmlns:a14="http://schemas.microsoft.com/office/drawing/2010/main" val="0"/>
              </a:ext>
            </a:extLst>
          </a:blip>
          <a:srcRect t="20792"/>
          <a:stretch>
            <a:fillRect/>
          </a:stretch>
        </p:blipFill>
        <p:spPr bwMode="auto">
          <a:xfrm>
            <a:off x="4800600" y="4800600"/>
            <a:ext cx="2133600" cy="1524000"/>
          </a:xfrm>
          <a:prstGeom prst="round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4"/>
          <p:cNvGrpSpPr>
            <a:grpSpLocks noChangeAspect="1"/>
          </p:cNvGrpSpPr>
          <p:nvPr/>
        </p:nvGrpSpPr>
        <p:grpSpPr bwMode="auto">
          <a:xfrm>
            <a:off x="236538" y="1497012"/>
            <a:ext cx="4191000" cy="3095625"/>
            <a:chOff x="149" y="943"/>
            <a:chExt cx="2640" cy="1950"/>
          </a:xfrm>
        </p:grpSpPr>
        <p:sp>
          <p:nvSpPr>
            <p:cNvPr id="10" name="AutoShape 3"/>
            <p:cNvSpPr>
              <a:spLocks noChangeAspect="1" noChangeArrowheads="1" noTextEdit="1"/>
            </p:cNvSpPr>
            <p:nvPr/>
          </p:nvSpPr>
          <p:spPr bwMode="auto">
            <a:xfrm>
              <a:off x="149" y="943"/>
              <a:ext cx="2640" cy="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5"/>
            <p:cNvSpPr>
              <a:spLocks noChangeArrowheads="1"/>
            </p:cNvSpPr>
            <p:nvPr/>
          </p:nvSpPr>
          <p:spPr bwMode="auto">
            <a:xfrm>
              <a:off x="150" y="952"/>
              <a:ext cx="47"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2"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t="7129" b="7178"/>
            <a:stretch/>
          </p:blipFill>
          <p:spPr bwMode="auto">
            <a:xfrm>
              <a:off x="149" y="1082"/>
              <a:ext cx="1285" cy="167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536" y="1082"/>
              <a:ext cx="1094" cy="167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739696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Lip </a:t>
            </a:r>
            <a:r>
              <a:rPr lang="en-US" dirty="0" smtClean="0"/>
              <a:t>contamination</a:t>
            </a:r>
            <a:endParaRPr lang="en-US" dirty="0"/>
          </a:p>
        </p:txBody>
      </p:sp>
      <p:sp>
        <p:nvSpPr>
          <p:cNvPr id="4" name="Date Placeholder 3"/>
          <p:cNvSpPr>
            <a:spLocks noGrp="1"/>
          </p:cNvSpPr>
          <p:nvPr>
            <p:ph type="dt" sz="half" idx="10"/>
          </p:nvPr>
        </p:nvSpPr>
        <p:spPr/>
        <p:txBody>
          <a:bodyPr/>
          <a:lstStyle/>
          <a:p>
            <a:fld id="{662D8A8A-334F-43A7-A466-E8B98E9AB11D}" type="datetime3">
              <a:rPr lang="en-US" smtClean="0"/>
              <a:t>29 October 2014</a:t>
            </a:fld>
            <a:endParaRPr lang="en-GB"/>
          </a:p>
        </p:txBody>
      </p:sp>
      <p:sp>
        <p:nvSpPr>
          <p:cNvPr id="5" name="Footer Placeholder 4"/>
          <p:cNvSpPr>
            <a:spLocks noGrp="1"/>
          </p:cNvSpPr>
          <p:nvPr>
            <p:ph type="ftr" sz="quarter" idx="11"/>
          </p:nvPr>
        </p:nvSpPr>
        <p:spPr/>
        <p:txBody>
          <a:bodyPr/>
          <a:lstStyle/>
          <a:p>
            <a:r>
              <a:rPr lang="en-US" smtClean="0"/>
              <a:t>SKF proprietary - Not for distribution without permission</a:t>
            </a:r>
            <a:endParaRPr lang="en-GB"/>
          </a:p>
        </p:txBody>
      </p:sp>
      <p:sp>
        <p:nvSpPr>
          <p:cNvPr id="6" name="Slide Number Placeholder 5"/>
          <p:cNvSpPr>
            <a:spLocks noGrp="1"/>
          </p:cNvSpPr>
          <p:nvPr>
            <p:ph type="sldNum" sz="quarter" idx="12"/>
          </p:nvPr>
        </p:nvSpPr>
        <p:spPr/>
        <p:txBody>
          <a:bodyPr/>
          <a:lstStyle/>
          <a:p>
            <a:r>
              <a:rPr lang="en-GB" smtClean="0"/>
              <a:t>Slide </a:t>
            </a:r>
            <a:fld id="{F29293AB-9AE5-4A3A-8BD1-7FB6AD59B413}" type="slidenum">
              <a:rPr lang="en-GB" smtClean="0"/>
              <a:pPr/>
              <a:t>35</a:t>
            </a:fld>
            <a:endParaRPr lang="en-GB" dirty="0"/>
          </a:p>
        </p:txBody>
      </p:sp>
      <p:sp>
        <p:nvSpPr>
          <p:cNvPr id="7" name="Rectangle 6"/>
          <p:cNvSpPr txBox="1">
            <a:spLocks noChangeArrowheads="1"/>
          </p:cNvSpPr>
          <p:nvPr/>
        </p:nvSpPr>
        <p:spPr>
          <a:xfrm>
            <a:off x="4648200" y="1885950"/>
            <a:ext cx="3806825" cy="3810000"/>
          </a:xfrm>
          <a:prstGeom prst="rect">
            <a:avLst/>
          </a:prstGeom>
        </p:spPr>
        <p:txBody>
          <a:bodyPr/>
          <a:lstStyle>
            <a:lvl1pPr marL="0" marR="0" indent="0" algn="l" defTabSz="914400" rtl="0" eaLnBrk="1" fontAlgn="base" latinLnBrk="0" hangingPunct="1">
              <a:lnSpc>
                <a:spcPct val="100000"/>
              </a:lnSpc>
              <a:spcBef>
                <a:spcPts val="300"/>
              </a:spcBef>
              <a:spcAft>
                <a:spcPct val="0"/>
              </a:spcAft>
              <a:buClr>
                <a:schemeClr val="tx2"/>
              </a:buClr>
              <a:buSzPts val="2000"/>
              <a:buFont typeface="Arial" pitchFamily="34" charset="0"/>
              <a:buNone/>
              <a:tabLst/>
              <a:defRPr sz="2200" kern="1200">
                <a:solidFill>
                  <a:schemeClr val="tx1"/>
                </a:solidFill>
                <a:latin typeface="+mn-lt"/>
                <a:ea typeface="+mn-ea"/>
                <a:cs typeface="+mn-cs"/>
              </a:defRPr>
            </a:lvl1pPr>
            <a:lvl2pPr marL="288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2000" kern="1200">
                <a:solidFill>
                  <a:schemeClr val="tx1"/>
                </a:solidFill>
                <a:latin typeface="+mn-lt"/>
                <a:ea typeface="+mn-ea"/>
                <a:cs typeface="+mn-cs"/>
              </a:defRPr>
            </a:lvl2pPr>
            <a:lvl3pPr marL="576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800" kern="1200">
                <a:solidFill>
                  <a:schemeClr val="tx1"/>
                </a:solidFill>
                <a:latin typeface="+mn-lt"/>
                <a:ea typeface="+mn-ea"/>
                <a:cs typeface="+mn-cs"/>
              </a:defRPr>
            </a:lvl3pPr>
            <a:lvl4pPr marL="864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600" kern="1200">
                <a:solidFill>
                  <a:schemeClr val="tx1"/>
                </a:solidFill>
                <a:latin typeface="+mn-lt"/>
                <a:ea typeface="+mn-ea"/>
                <a:cs typeface="+mn-cs"/>
              </a:defRPr>
            </a:lvl4pPr>
            <a:lvl5pPr marL="1152000" indent="-288000" algn="l" defTabSz="914400" rtl="0" eaLnBrk="1" latinLnBrk="0" hangingPunct="1">
              <a:lnSpc>
                <a:spcPct val="100000"/>
              </a:lnSpc>
              <a:spcBef>
                <a:spcPts val="300"/>
              </a:spcBef>
              <a:buClr>
                <a:schemeClr val="tx2"/>
              </a:buClr>
              <a:buSzPct val="10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1800" u="sng" smtClean="0"/>
              <a:t>Dirt and grit</a:t>
            </a:r>
          </a:p>
          <a:p>
            <a:pPr algn="just"/>
            <a:r>
              <a:rPr lang="en-US" sz="1800" smtClean="0"/>
              <a:t>Traces of metal particles or sand on the inner seal surfaces point to some type of internal contamination.  An improperly cleaned casting will eventually contaminate the seals, as will failing gears or bearings.  These residues collect in the spring area.</a:t>
            </a:r>
            <a:endParaRPr lang="en-US" sz="1800" dirty="0"/>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416" y="1960659"/>
            <a:ext cx="3859213" cy="2503488"/>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88224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a:t>
            </a:r>
            <a:r>
              <a:rPr lang="en-US" dirty="0" smtClean="0"/>
              <a:t>lip bond failure</a:t>
            </a:r>
            <a:endParaRPr lang="en-US" dirty="0"/>
          </a:p>
        </p:txBody>
      </p:sp>
      <p:sp>
        <p:nvSpPr>
          <p:cNvPr id="4" name="Date Placeholder 3"/>
          <p:cNvSpPr>
            <a:spLocks noGrp="1"/>
          </p:cNvSpPr>
          <p:nvPr>
            <p:ph type="dt" sz="half" idx="10"/>
          </p:nvPr>
        </p:nvSpPr>
        <p:spPr/>
        <p:txBody>
          <a:bodyPr/>
          <a:lstStyle/>
          <a:p>
            <a:fld id="{662D8A8A-334F-43A7-A466-E8B98E9AB11D}" type="datetime3">
              <a:rPr lang="en-US" smtClean="0"/>
              <a:t>29 October 2014</a:t>
            </a:fld>
            <a:endParaRPr lang="en-GB"/>
          </a:p>
        </p:txBody>
      </p:sp>
      <p:sp>
        <p:nvSpPr>
          <p:cNvPr id="5" name="Footer Placeholder 4"/>
          <p:cNvSpPr>
            <a:spLocks noGrp="1"/>
          </p:cNvSpPr>
          <p:nvPr>
            <p:ph type="ftr" sz="quarter" idx="11"/>
          </p:nvPr>
        </p:nvSpPr>
        <p:spPr/>
        <p:txBody>
          <a:bodyPr/>
          <a:lstStyle/>
          <a:p>
            <a:r>
              <a:rPr lang="en-US" smtClean="0"/>
              <a:t>SKF proprietary - Not for distribution without permission</a:t>
            </a:r>
            <a:endParaRPr lang="en-GB"/>
          </a:p>
        </p:txBody>
      </p:sp>
      <p:sp>
        <p:nvSpPr>
          <p:cNvPr id="6" name="Slide Number Placeholder 5"/>
          <p:cNvSpPr>
            <a:spLocks noGrp="1"/>
          </p:cNvSpPr>
          <p:nvPr>
            <p:ph type="sldNum" sz="quarter" idx="12"/>
          </p:nvPr>
        </p:nvSpPr>
        <p:spPr/>
        <p:txBody>
          <a:bodyPr/>
          <a:lstStyle/>
          <a:p>
            <a:r>
              <a:rPr lang="en-GB" smtClean="0"/>
              <a:t>Slide </a:t>
            </a:r>
            <a:fld id="{F29293AB-9AE5-4A3A-8BD1-7FB6AD59B413}" type="slidenum">
              <a:rPr lang="en-GB" smtClean="0"/>
              <a:pPr/>
              <a:t>36</a:t>
            </a:fld>
            <a:endParaRPr lang="en-GB" dirty="0"/>
          </a:p>
        </p:txBody>
      </p:sp>
      <p:sp>
        <p:nvSpPr>
          <p:cNvPr id="7" name="Rectangle 6"/>
          <p:cNvSpPr txBox="1">
            <a:spLocks noChangeArrowheads="1"/>
          </p:cNvSpPr>
          <p:nvPr/>
        </p:nvSpPr>
        <p:spPr>
          <a:xfrm>
            <a:off x="4648200" y="1885950"/>
            <a:ext cx="3806825" cy="3810000"/>
          </a:xfrm>
          <a:prstGeom prst="rect">
            <a:avLst/>
          </a:prstGeom>
        </p:spPr>
        <p:txBody>
          <a:bodyPr/>
          <a:lstStyle>
            <a:lvl1pPr marL="0" marR="0" indent="0" algn="l" defTabSz="914400" rtl="0" eaLnBrk="1" fontAlgn="base" latinLnBrk="0" hangingPunct="1">
              <a:lnSpc>
                <a:spcPct val="100000"/>
              </a:lnSpc>
              <a:spcBef>
                <a:spcPts val="300"/>
              </a:spcBef>
              <a:spcAft>
                <a:spcPct val="0"/>
              </a:spcAft>
              <a:buClr>
                <a:schemeClr val="tx2"/>
              </a:buClr>
              <a:buSzPts val="2000"/>
              <a:buFont typeface="Arial" pitchFamily="34" charset="0"/>
              <a:buNone/>
              <a:tabLst/>
              <a:defRPr sz="2200" kern="1200">
                <a:solidFill>
                  <a:schemeClr val="tx1"/>
                </a:solidFill>
                <a:latin typeface="+mn-lt"/>
                <a:ea typeface="+mn-ea"/>
                <a:cs typeface="+mn-cs"/>
              </a:defRPr>
            </a:lvl1pPr>
            <a:lvl2pPr marL="288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2000" kern="1200">
                <a:solidFill>
                  <a:schemeClr val="tx1"/>
                </a:solidFill>
                <a:latin typeface="+mn-lt"/>
                <a:ea typeface="+mn-ea"/>
                <a:cs typeface="+mn-cs"/>
              </a:defRPr>
            </a:lvl2pPr>
            <a:lvl3pPr marL="576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800" kern="1200">
                <a:solidFill>
                  <a:schemeClr val="tx1"/>
                </a:solidFill>
                <a:latin typeface="+mn-lt"/>
                <a:ea typeface="+mn-ea"/>
                <a:cs typeface="+mn-cs"/>
              </a:defRPr>
            </a:lvl3pPr>
            <a:lvl4pPr marL="864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600" kern="1200">
                <a:solidFill>
                  <a:schemeClr val="tx1"/>
                </a:solidFill>
                <a:latin typeface="+mn-lt"/>
                <a:ea typeface="+mn-ea"/>
                <a:cs typeface="+mn-cs"/>
              </a:defRPr>
            </a:lvl4pPr>
            <a:lvl5pPr marL="1152000" indent="-288000" algn="l" defTabSz="914400" rtl="0" eaLnBrk="1" latinLnBrk="0" hangingPunct="1">
              <a:lnSpc>
                <a:spcPct val="100000"/>
              </a:lnSpc>
              <a:spcBef>
                <a:spcPts val="300"/>
              </a:spcBef>
              <a:buClr>
                <a:schemeClr val="tx2"/>
              </a:buClr>
              <a:buSzPct val="10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1800" u="sng" smtClean="0"/>
              <a:t>Debonding</a:t>
            </a:r>
          </a:p>
          <a:p>
            <a:pPr algn="just"/>
            <a:r>
              <a:rPr lang="en-US" sz="1800" smtClean="0"/>
              <a:t>Lip materials are bonded, or held in place, in a variety of ways.  Chemicals that are incompatible with the lip material or bonding agent can cause the seal to literally come apart.  Compatibility information is available from your seal suppliers.</a:t>
            </a:r>
            <a:endParaRPr lang="en-US" sz="1800" dirty="0"/>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363" y="1950057"/>
            <a:ext cx="3810000" cy="2471738"/>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87820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Fluid </a:t>
            </a:r>
            <a:r>
              <a:rPr lang="en-US" dirty="0" smtClean="0"/>
              <a:t>compatibility</a:t>
            </a:r>
            <a:endParaRPr lang="en-US" dirty="0"/>
          </a:p>
        </p:txBody>
      </p:sp>
      <p:sp>
        <p:nvSpPr>
          <p:cNvPr id="4" name="Date Placeholder 3"/>
          <p:cNvSpPr>
            <a:spLocks noGrp="1"/>
          </p:cNvSpPr>
          <p:nvPr>
            <p:ph type="dt" sz="half" idx="10"/>
          </p:nvPr>
        </p:nvSpPr>
        <p:spPr/>
        <p:txBody>
          <a:bodyPr/>
          <a:lstStyle/>
          <a:p>
            <a:fld id="{662D8A8A-334F-43A7-A466-E8B98E9AB11D}" type="datetime3">
              <a:rPr lang="en-US" smtClean="0"/>
              <a:t>29 October 2014</a:t>
            </a:fld>
            <a:endParaRPr lang="en-GB"/>
          </a:p>
        </p:txBody>
      </p:sp>
      <p:sp>
        <p:nvSpPr>
          <p:cNvPr id="5" name="Footer Placeholder 4"/>
          <p:cNvSpPr>
            <a:spLocks noGrp="1"/>
          </p:cNvSpPr>
          <p:nvPr>
            <p:ph type="ftr" sz="quarter" idx="11"/>
          </p:nvPr>
        </p:nvSpPr>
        <p:spPr/>
        <p:txBody>
          <a:bodyPr/>
          <a:lstStyle/>
          <a:p>
            <a:r>
              <a:rPr lang="en-US" smtClean="0"/>
              <a:t>SKF proprietary - Not for distribution without permission</a:t>
            </a:r>
            <a:endParaRPr lang="en-GB"/>
          </a:p>
        </p:txBody>
      </p:sp>
      <p:sp>
        <p:nvSpPr>
          <p:cNvPr id="6" name="Slide Number Placeholder 5"/>
          <p:cNvSpPr>
            <a:spLocks noGrp="1"/>
          </p:cNvSpPr>
          <p:nvPr>
            <p:ph type="sldNum" sz="quarter" idx="12"/>
          </p:nvPr>
        </p:nvSpPr>
        <p:spPr/>
        <p:txBody>
          <a:bodyPr/>
          <a:lstStyle/>
          <a:p>
            <a:r>
              <a:rPr lang="en-GB" smtClean="0"/>
              <a:t>Slide </a:t>
            </a:r>
            <a:fld id="{F29293AB-9AE5-4A3A-8BD1-7FB6AD59B413}" type="slidenum">
              <a:rPr lang="en-GB" smtClean="0"/>
              <a:pPr/>
              <a:t>37</a:t>
            </a:fld>
            <a:endParaRPr lang="en-GB" dirty="0"/>
          </a:p>
        </p:txBody>
      </p:sp>
      <p:sp>
        <p:nvSpPr>
          <p:cNvPr id="7" name="Rectangle 7"/>
          <p:cNvSpPr txBox="1">
            <a:spLocks noChangeArrowheads="1"/>
          </p:cNvSpPr>
          <p:nvPr/>
        </p:nvSpPr>
        <p:spPr>
          <a:xfrm>
            <a:off x="4648200" y="1885950"/>
            <a:ext cx="3806825" cy="3810000"/>
          </a:xfrm>
          <a:prstGeom prst="rect">
            <a:avLst/>
          </a:prstGeom>
        </p:spPr>
        <p:txBody>
          <a:bodyPr/>
          <a:lstStyle>
            <a:lvl1pPr marL="0" marR="0" indent="0" algn="l" defTabSz="914400" rtl="0" eaLnBrk="1" fontAlgn="base" latinLnBrk="0" hangingPunct="1">
              <a:lnSpc>
                <a:spcPct val="100000"/>
              </a:lnSpc>
              <a:spcBef>
                <a:spcPts val="300"/>
              </a:spcBef>
              <a:spcAft>
                <a:spcPct val="0"/>
              </a:spcAft>
              <a:buClr>
                <a:schemeClr val="tx2"/>
              </a:buClr>
              <a:buSzPts val="2000"/>
              <a:buFont typeface="Arial" pitchFamily="34" charset="0"/>
              <a:buNone/>
              <a:tabLst/>
              <a:defRPr sz="2200" kern="1200">
                <a:solidFill>
                  <a:schemeClr val="tx1"/>
                </a:solidFill>
                <a:latin typeface="+mn-lt"/>
                <a:ea typeface="+mn-ea"/>
                <a:cs typeface="+mn-cs"/>
              </a:defRPr>
            </a:lvl1pPr>
            <a:lvl2pPr marL="288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2000" kern="1200">
                <a:solidFill>
                  <a:schemeClr val="tx1"/>
                </a:solidFill>
                <a:latin typeface="+mn-lt"/>
                <a:ea typeface="+mn-ea"/>
                <a:cs typeface="+mn-cs"/>
              </a:defRPr>
            </a:lvl2pPr>
            <a:lvl3pPr marL="576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800" kern="1200">
                <a:solidFill>
                  <a:schemeClr val="tx1"/>
                </a:solidFill>
                <a:latin typeface="+mn-lt"/>
                <a:ea typeface="+mn-ea"/>
                <a:cs typeface="+mn-cs"/>
              </a:defRPr>
            </a:lvl3pPr>
            <a:lvl4pPr marL="864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600" kern="1200">
                <a:solidFill>
                  <a:schemeClr val="tx1"/>
                </a:solidFill>
                <a:latin typeface="+mn-lt"/>
                <a:ea typeface="+mn-ea"/>
                <a:cs typeface="+mn-cs"/>
              </a:defRPr>
            </a:lvl4pPr>
            <a:lvl5pPr marL="1152000" indent="-288000" algn="l" defTabSz="914400" rtl="0" eaLnBrk="1" latinLnBrk="0" hangingPunct="1">
              <a:lnSpc>
                <a:spcPct val="100000"/>
              </a:lnSpc>
              <a:spcBef>
                <a:spcPts val="300"/>
              </a:spcBef>
              <a:buClr>
                <a:schemeClr val="tx2"/>
              </a:buClr>
              <a:buSzPct val="10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1800" u="sng" smtClean="0"/>
              <a:t>Deformation</a:t>
            </a:r>
          </a:p>
          <a:p>
            <a:pPr algn="just"/>
            <a:r>
              <a:rPr lang="en-US" sz="1800" smtClean="0"/>
              <a:t>Incompatibility between the lip material and the operating media, including lubricants, can produce major swelling of the seal material.  Above is a before (1) and after (2) example of the gross damage you may see from chemical incompatibility.</a:t>
            </a:r>
            <a:endParaRPr lang="en-US" sz="1800"/>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981200"/>
            <a:ext cx="3867150" cy="2570163"/>
          </a:xfrm>
          <a:prstGeom prst="round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87500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Fluid </a:t>
            </a:r>
            <a:r>
              <a:rPr lang="en-US" dirty="0" smtClean="0"/>
              <a:t>compatibility</a:t>
            </a:r>
            <a:endParaRPr lang="en-US" dirty="0"/>
          </a:p>
        </p:txBody>
      </p:sp>
      <p:sp>
        <p:nvSpPr>
          <p:cNvPr id="4" name="Date Placeholder 3"/>
          <p:cNvSpPr>
            <a:spLocks noGrp="1"/>
          </p:cNvSpPr>
          <p:nvPr>
            <p:ph type="dt" sz="half" idx="10"/>
          </p:nvPr>
        </p:nvSpPr>
        <p:spPr/>
        <p:txBody>
          <a:bodyPr/>
          <a:lstStyle/>
          <a:p>
            <a:fld id="{662D8A8A-334F-43A7-A466-E8B98E9AB11D}" type="datetime3">
              <a:rPr lang="en-US" smtClean="0"/>
              <a:t>29 October 2014</a:t>
            </a:fld>
            <a:endParaRPr lang="en-GB"/>
          </a:p>
        </p:txBody>
      </p:sp>
      <p:sp>
        <p:nvSpPr>
          <p:cNvPr id="5" name="Footer Placeholder 4"/>
          <p:cNvSpPr>
            <a:spLocks noGrp="1"/>
          </p:cNvSpPr>
          <p:nvPr>
            <p:ph type="ftr" sz="quarter" idx="11"/>
          </p:nvPr>
        </p:nvSpPr>
        <p:spPr/>
        <p:txBody>
          <a:bodyPr/>
          <a:lstStyle/>
          <a:p>
            <a:r>
              <a:rPr lang="en-US" smtClean="0"/>
              <a:t>SKF proprietary - Not for distribution without permission</a:t>
            </a:r>
            <a:endParaRPr lang="en-GB"/>
          </a:p>
        </p:txBody>
      </p:sp>
      <p:sp>
        <p:nvSpPr>
          <p:cNvPr id="6" name="Slide Number Placeholder 5"/>
          <p:cNvSpPr>
            <a:spLocks noGrp="1"/>
          </p:cNvSpPr>
          <p:nvPr>
            <p:ph type="sldNum" sz="quarter" idx="12"/>
          </p:nvPr>
        </p:nvSpPr>
        <p:spPr/>
        <p:txBody>
          <a:bodyPr/>
          <a:lstStyle/>
          <a:p>
            <a:r>
              <a:rPr lang="en-GB" smtClean="0"/>
              <a:t>Slide </a:t>
            </a:r>
            <a:fld id="{F29293AB-9AE5-4A3A-8BD1-7FB6AD59B413}" type="slidenum">
              <a:rPr lang="en-GB" smtClean="0"/>
              <a:pPr/>
              <a:t>38</a:t>
            </a:fld>
            <a:endParaRPr lang="en-GB" dirty="0"/>
          </a:p>
        </p:txBody>
      </p:sp>
      <p:sp>
        <p:nvSpPr>
          <p:cNvPr id="7" name="Rectangle 6"/>
          <p:cNvSpPr txBox="1">
            <a:spLocks noChangeArrowheads="1"/>
          </p:cNvSpPr>
          <p:nvPr/>
        </p:nvSpPr>
        <p:spPr>
          <a:xfrm>
            <a:off x="4648200" y="1885950"/>
            <a:ext cx="3806825" cy="3810000"/>
          </a:xfrm>
          <a:prstGeom prst="rect">
            <a:avLst/>
          </a:prstGeom>
        </p:spPr>
        <p:txBody>
          <a:bodyPr/>
          <a:lstStyle>
            <a:lvl1pPr marL="0" marR="0" indent="0" algn="l" defTabSz="914400" rtl="0" eaLnBrk="1" fontAlgn="base" latinLnBrk="0" hangingPunct="1">
              <a:lnSpc>
                <a:spcPct val="100000"/>
              </a:lnSpc>
              <a:spcBef>
                <a:spcPts val="300"/>
              </a:spcBef>
              <a:spcAft>
                <a:spcPct val="0"/>
              </a:spcAft>
              <a:buClr>
                <a:schemeClr val="tx2"/>
              </a:buClr>
              <a:buSzPts val="2000"/>
              <a:buFont typeface="Arial" pitchFamily="34" charset="0"/>
              <a:buNone/>
              <a:tabLst/>
              <a:defRPr sz="2200" kern="1200">
                <a:solidFill>
                  <a:schemeClr val="tx1"/>
                </a:solidFill>
                <a:latin typeface="+mn-lt"/>
                <a:ea typeface="+mn-ea"/>
                <a:cs typeface="+mn-cs"/>
              </a:defRPr>
            </a:lvl1pPr>
            <a:lvl2pPr marL="288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2000" kern="1200">
                <a:solidFill>
                  <a:schemeClr val="tx1"/>
                </a:solidFill>
                <a:latin typeface="+mn-lt"/>
                <a:ea typeface="+mn-ea"/>
                <a:cs typeface="+mn-cs"/>
              </a:defRPr>
            </a:lvl2pPr>
            <a:lvl3pPr marL="576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800" kern="1200">
                <a:solidFill>
                  <a:schemeClr val="tx1"/>
                </a:solidFill>
                <a:latin typeface="+mn-lt"/>
                <a:ea typeface="+mn-ea"/>
                <a:cs typeface="+mn-cs"/>
              </a:defRPr>
            </a:lvl3pPr>
            <a:lvl4pPr marL="864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600" kern="1200">
                <a:solidFill>
                  <a:schemeClr val="tx1"/>
                </a:solidFill>
                <a:latin typeface="+mn-lt"/>
                <a:ea typeface="+mn-ea"/>
                <a:cs typeface="+mn-cs"/>
              </a:defRPr>
            </a:lvl4pPr>
            <a:lvl5pPr marL="1152000" indent="-288000" algn="l" defTabSz="914400" rtl="0" eaLnBrk="1" latinLnBrk="0" hangingPunct="1">
              <a:lnSpc>
                <a:spcPct val="100000"/>
              </a:lnSpc>
              <a:spcBef>
                <a:spcPts val="300"/>
              </a:spcBef>
              <a:buClr>
                <a:schemeClr val="tx2"/>
              </a:buClr>
              <a:buSzPct val="10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1800" u="sng" smtClean="0"/>
              <a:t>Chemical attack</a:t>
            </a:r>
          </a:p>
          <a:p>
            <a:pPr algn="just"/>
            <a:r>
              <a:rPr lang="en-US" sz="1800" smtClean="0"/>
              <a:t>Some chemicals, including some lubricants additives, cause sealing materials to swell and soften.  Dirt and grit particles can become embedded and the lip wears rapidly.  Changing from mineral to synthetic lubes can cause this problem.</a:t>
            </a:r>
            <a:endParaRPr lang="en-US" sz="1800" dirty="0"/>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81200"/>
            <a:ext cx="3962400" cy="2578100"/>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12392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Damaged </a:t>
            </a:r>
            <a:r>
              <a:rPr lang="en-US" dirty="0" smtClean="0"/>
              <a:t>spring</a:t>
            </a:r>
            <a:endParaRPr lang="en-US" dirty="0"/>
          </a:p>
        </p:txBody>
      </p:sp>
      <p:sp>
        <p:nvSpPr>
          <p:cNvPr id="4" name="Date Placeholder 3"/>
          <p:cNvSpPr>
            <a:spLocks noGrp="1"/>
          </p:cNvSpPr>
          <p:nvPr>
            <p:ph type="dt" sz="half" idx="10"/>
          </p:nvPr>
        </p:nvSpPr>
        <p:spPr/>
        <p:txBody>
          <a:bodyPr/>
          <a:lstStyle/>
          <a:p>
            <a:fld id="{662D8A8A-334F-43A7-A466-E8B98E9AB11D}" type="datetime3">
              <a:rPr lang="en-US" smtClean="0"/>
              <a:t>29 October 2014</a:t>
            </a:fld>
            <a:endParaRPr lang="en-GB"/>
          </a:p>
        </p:txBody>
      </p:sp>
      <p:sp>
        <p:nvSpPr>
          <p:cNvPr id="5" name="Footer Placeholder 4"/>
          <p:cNvSpPr>
            <a:spLocks noGrp="1"/>
          </p:cNvSpPr>
          <p:nvPr>
            <p:ph type="ftr" sz="quarter" idx="11"/>
          </p:nvPr>
        </p:nvSpPr>
        <p:spPr/>
        <p:txBody>
          <a:bodyPr/>
          <a:lstStyle/>
          <a:p>
            <a:r>
              <a:rPr lang="en-US" smtClean="0"/>
              <a:t>SKF proprietary - Not for distribution without permission</a:t>
            </a:r>
            <a:endParaRPr lang="en-GB"/>
          </a:p>
        </p:txBody>
      </p:sp>
      <p:sp>
        <p:nvSpPr>
          <p:cNvPr id="6" name="Slide Number Placeholder 5"/>
          <p:cNvSpPr>
            <a:spLocks noGrp="1"/>
          </p:cNvSpPr>
          <p:nvPr>
            <p:ph type="sldNum" sz="quarter" idx="12"/>
          </p:nvPr>
        </p:nvSpPr>
        <p:spPr/>
        <p:txBody>
          <a:bodyPr/>
          <a:lstStyle/>
          <a:p>
            <a:r>
              <a:rPr lang="en-GB" smtClean="0"/>
              <a:t>Slide </a:t>
            </a:r>
            <a:fld id="{F29293AB-9AE5-4A3A-8BD1-7FB6AD59B413}" type="slidenum">
              <a:rPr lang="en-GB" smtClean="0"/>
              <a:pPr/>
              <a:t>39</a:t>
            </a:fld>
            <a:endParaRPr lang="en-GB" dirty="0"/>
          </a:p>
        </p:txBody>
      </p:sp>
      <p:sp>
        <p:nvSpPr>
          <p:cNvPr id="7" name="Rectangle 6"/>
          <p:cNvSpPr txBox="1">
            <a:spLocks noChangeArrowheads="1"/>
          </p:cNvSpPr>
          <p:nvPr/>
        </p:nvSpPr>
        <p:spPr>
          <a:xfrm>
            <a:off x="4648200" y="1885950"/>
            <a:ext cx="3806825" cy="3810000"/>
          </a:xfrm>
          <a:prstGeom prst="rect">
            <a:avLst/>
          </a:prstGeom>
        </p:spPr>
        <p:txBody>
          <a:bodyPr/>
          <a:lstStyle>
            <a:lvl1pPr marL="0" marR="0" indent="0" algn="l" defTabSz="914400" rtl="0" eaLnBrk="1" fontAlgn="base" latinLnBrk="0" hangingPunct="1">
              <a:lnSpc>
                <a:spcPct val="100000"/>
              </a:lnSpc>
              <a:spcBef>
                <a:spcPts val="300"/>
              </a:spcBef>
              <a:spcAft>
                <a:spcPct val="0"/>
              </a:spcAft>
              <a:buClr>
                <a:schemeClr val="tx2"/>
              </a:buClr>
              <a:buSzPts val="2000"/>
              <a:buFont typeface="Arial" pitchFamily="34" charset="0"/>
              <a:buNone/>
              <a:tabLst/>
              <a:defRPr sz="2200" kern="1200">
                <a:solidFill>
                  <a:schemeClr val="tx1"/>
                </a:solidFill>
                <a:latin typeface="+mn-lt"/>
                <a:ea typeface="+mn-ea"/>
                <a:cs typeface="+mn-cs"/>
              </a:defRPr>
            </a:lvl1pPr>
            <a:lvl2pPr marL="288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2000" kern="1200">
                <a:solidFill>
                  <a:schemeClr val="tx1"/>
                </a:solidFill>
                <a:latin typeface="+mn-lt"/>
                <a:ea typeface="+mn-ea"/>
                <a:cs typeface="+mn-cs"/>
              </a:defRPr>
            </a:lvl2pPr>
            <a:lvl3pPr marL="576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800" kern="1200">
                <a:solidFill>
                  <a:schemeClr val="tx1"/>
                </a:solidFill>
                <a:latin typeface="+mn-lt"/>
                <a:ea typeface="+mn-ea"/>
                <a:cs typeface="+mn-cs"/>
              </a:defRPr>
            </a:lvl3pPr>
            <a:lvl4pPr marL="864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600" kern="1200">
                <a:solidFill>
                  <a:schemeClr val="tx1"/>
                </a:solidFill>
                <a:latin typeface="+mn-lt"/>
                <a:ea typeface="+mn-ea"/>
                <a:cs typeface="+mn-cs"/>
              </a:defRPr>
            </a:lvl4pPr>
            <a:lvl5pPr marL="1152000" indent="-288000" algn="l" defTabSz="914400" rtl="0" eaLnBrk="1" latinLnBrk="0" hangingPunct="1">
              <a:lnSpc>
                <a:spcPct val="100000"/>
              </a:lnSpc>
              <a:spcBef>
                <a:spcPts val="300"/>
              </a:spcBef>
              <a:buClr>
                <a:schemeClr val="tx2"/>
              </a:buClr>
              <a:buSzPct val="10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1800" u="sng" smtClean="0"/>
              <a:t>Spring damage</a:t>
            </a:r>
          </a:p>
          <a:p>
            <a:pPr algn="just"/>
            <a:r>
              <a:rPr lang="en-US" sz="1800" smtClean="0"/>
              <a:t>The garter spring should be inspected for kinks or other damage.  Springs can be damaged during installation or rough handling.  A damaged spring will produce an out-of-round condition and create a leak at the seal lip.</a:t>
            </a:r>
            <a:endParaRPr lang="en-US" sz="1800" dirty="0"/>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81200"/>
            <a:ext cx="3962400" cy="2578100"/>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20929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B844631-8174-4A59-A3E1-915D8610683A}" type="datetime3">
              <a:rPr lang="en-US" smtClean="0"/>
              <a:t>29 October 2014</a:t>
            </a:fld>
            <a:endParaRPr lang="en-US"/>
          </a:p>
        </p:txBody>
      </p:sp>
      <p:sp>
        <p:nvSpPr>
          <p:cNvPr id="6" name="Slide Number Placeholder 5"/>
          <p:cNvSpPr>
            <a:spLocks noGrp="1"/>
          </p:cNvSpPr>
          <p:nvPr>
            <p:ph type="sldNum" sz="quarter" idx="12"/>
          </p:nvPr>
        </p:nvSpPr>
        <p:spPr/>
        <p:txBody>
          <a:bodyPr/>
          <a:lstStyle/>
          <a:p>
            <a:r>
              <a:rPr lang="en-US"/>
              <a:t>Slide </a:t>
            </a:r>
            <a:fld id="{6A683E8C-84EF-4D3E-A0D6-905FFA1C3409}" type="slidenum">
              <a:rPr lang="en-US"/>
              <a:pPr/>
              <a:t>4</a:t>
            </a:fld>
            <a:endParaRPr lang="en-US"/>
          </a:p>
        </p:txBody>
      </p:sp>
      <p:sp>
        <p:nvSpPr>
          <p:cNvPr id="401410" name="Rectangle 2"/>
          <p:cNvSpPr>
            <a:spLocks noGrp="1" noChangeArrowheads="1"/>
          </p:cNvSpPr>
          <p:nvPr>
            <p:ph type="title"/>
          </p:nvPr>
        </p:nvSpPr>
        <p:spPr>
          <a:xfrm>
            <a:off x="471488" y="336550"/>
            <a:ext cx="8197850" cy="292100"/>
          </a:xfrm>
          <a:noFill/>
          <a:ln/>
        </p:spPr>
        <p:txBody>
          <a:bodyPr/>
          <a:lstStyle/>
          <a:p>
            <a:r>
              <a:rPr lang="en-GB"/>
              <a:t>Seals have a long history at SKF</a:t>
            </a:r>
            <a:r>
              <a:rPr lang="en-GB">
                <a:latin typeface="SKF Chevin Light"/>
              </a:rPr>
              <a:t>…</a:t>
            </a:r>
            <a:endParaRPr lang="en-GB"/>
          </a:p>
        </p:txBody>
      </p:sp>
      <p:sp>
        <p:nvSpPr>
          <p:cNvPr id="7" name="Rectangle 3"/>
          <p:cNvSpPr txBox="1">
            <a:spLocks noChangeArrowheads="1"/>
          </p:cNvSpPr>
          <p:nvPr/>
        </p:nvSpPr>
        <p:spPr>
          <a:xfrm>
            <a:off x="533400" y="914400"/>
            <a:ext cx="7924800" cy="5257800"/>
          </a:xfrm>
          <a:prstGeom prst="rect">
            <a:avLst/>
          </a:prstGeom>
        </p:spPr>
        <p:txBody>
          <a:bodyPr vert="horz" lIns="91440" tIns="45720" rIns="91440" bIns="45720" rtlCol="0">
            <a:normAutofit/>
          </a:bodyPr>
          <a:lstStyle>
            <a:lvl1pPr marL="0" marR="0" indent="0" algn="l" defTabSz="914400" rtl="0" eaLnBrk="1" fontAlgn="base" latinLnBrk="0" hangingPunct="1">
              <a:lnSpc>
                <a:spcPct val="100000"/>
              </a:lnSpc>
              <a:spcBef>
                <a:spcPts val="300"/>
              </a:spcBef>
              <a:spcAft>
                <a:spcPct val="0"/>
              </a:spcAft>
              <a:buClr>
                <a:schemeClr val="tx2"/>
              </a:buClr>
              <a:buSzPts val="2000"/>
              <a:buFont typeface="Arial" pitchFamily="34" charset="0"/>
              <a:buNone/>
              <a:tabLst/>
              <a:defRPr lang="en-GB" sz="2200" kern="1200" dirty="0" smtClean="0">
                <a:solidFill>
                  <a:schemeClr val="tx1"/>
                </a:solidFill>
                <a:latin typeface="+mn-lt"/>
                <a:ea typeface="+mn-ea"/>
                <a:cs typeface="+mn-cs"/>
              </a:defRPr>
            </a:lvl1pPr>
            <a:lvl2pPr marL="288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lang="en-GB" sz="2000" kern="1200" dirty="0" smtClean="0">
                <a:solidFill>
                  <a:schemeClr val="tx1"/>
                </a:solidFill>
                <a:latin typeface="+mn-lt"/>
                <a:ea typeface="+mn-ea"/>
                <a:cs typeface="+mn-cs"/>
              </a:defRPr>
            </a:lvl2pPr>
            <a:lvl3pPr marL="576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lang="en-GB" sz="1800" kern="1200" dirty="0" smtClean="0">
                <a:solidFill>
                  <a:schemeClr val="tx1"/>
                </a:solidFill>
                <a:latin typeface="+mn-lt"/>
                <a:ea typeface="+mn-ea"/>
                <a:cs typeface="+mn-cs"/>
              </a:defRPr>
            </a:lvl3pPr>
            <a:lvl4pPr marL="864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lang="en-US" sz="1600" kern="1200" dirty="0" smtClean="0">
                <a:solidFill>
                  <a:schemeClr val="tx1"/>
                </a:solidFill>
                <a:latin typeface="+mn-lt"/>
                <a:ea typeface="+mn-ea"/>
                <a:cs typeface="+mn-cs"/>
              </a:defRPr>
            </a:lvl4pPr>
            <a:lvl5pPr marL="1152000" indent="-288000" algn="l" defTabSz="914400" rtl="0" eaLnBrk="1" latinLnBrk="0" hangingPunct="1">
              <a:lnSpc>
                <a:spcPct val="100000"/>
              </a:lnSpc>
              <a:spcBef>
                <a:spcPts val="300"/>
              </a:spcBef>
              <a:buClr>
                <a:schemeClr val="tx2"/>
              </a:buClr>
              <a:buSzPct val="10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nSpc>
                <a:spcPct val="106000"/>
              </a:lnSpc>
            </a:pPr>
            <a:r>
              <a:rPr lang="en-US" sz="1800" dirty="0"/>
              <a:t>1907	SKF is founded</a:t>
            </a:r>
          </a:p>
          <a:p>
            <a:pPr lvl="1">
              <a:lnSpc>
                <a:spcPct val="106000"/>
              </a:lnSpc>
            </a:pPr>
            <a:r>
              <a:rPr lang="en-US" sz="1800" dirty="0"/>
              <a:t>1910	Enquiry from Henry Ford for wheel seals</a:t>
            </a:r>
          </a:p>
          <a:p>
            <a:pPr lvl="1">
              <a:lnSpc>
                <a:spcPct val="106000"/>
              </a:lnSpc>
            </a:pPr>
            <a:r>
              <a:rPr lang="en-US" sz="1800" dirty="0"/>
              <a:t>1928	First patented oil seal</a:t>
            </a:r>
          </a:p>
          <a:p>
            <a:pPr lvl="1">
              <a:lnSpc>
                <a:spcPct val="106000"/>
              </a:lnSpc>
            </a:pPr>
            <a:r>
              <a:rPr lang="en-US" sz="1800" dirty="0"/>
              <a:t>1962	CR Mexicana Joint Venture established</a:t>
            </a:r>
          </a:p>
          <a:p>
            <a:pPr lvl="1">
              <a:lnSpc>
                <a:spcPct val="106000"/>
              </a:lnSpc>
            </a:pPr>
            <a:r>
              <a:rPr lang="en-US" sz="1800" dirty="0"/>
              <a:t>1974	SKF founded RFT</a:t>
            </a:r>
          </a:p>
          <a:p>
            <a:pPr lvl="1">
              <a:lnSpc>
                <a:spcPct val="106000"/>
              </a:lnSpc>
            </a:pPr>
            <a:r>
              <a:rPr lang="en-US" sz="1800" dirty="0"/>
              <a:t>1990	SKF acquires Chicago Rawhide</a:t>
            </a:r>
          </a:p>
          <a:p>
            <a:pPr lvl="1">
              <a:lnSpc>
                <a:spcPct val="106000"/>
              </a:lnSpc>
            </a:pPr>
            <a:r>
              <a:rPr lang="en-US" sz="1800" dirty="0"/>
              <a:t>1992	CR Europe is founded</a:t>
            </a:r>
          </a:p>
          <a:p>
            <a:pPr lvl="1">
              <a:lnSpc>
                <a:spcPct val="106000"/>
              </a:lnSpc>
            </a:pPr>
            <a:r>
              <a:rPr lang="en-US" sz="1800" dirty="0"/>
              <a:t>1994	SKF acquires </a:t>
            </a:r>
            <a:r>
              <a:rPr lang="en-US" sz="1800" dirty="0" err="1"/>
              <a:t>Goetze</a:t>
            </a:r>
            <a:r>
              <a:rPr lang="en-US" sz="1800" dirty="0"/>
              <a:t> </a:t>
            </a:r>
            <a:r>
              <a:rPr lang="en-US" sz="1800" dirty="0" err="1"/>
              <a:t>Elastomere</a:t>
            </a:r>
            <a:r>
              <a:rPr lang="en-US" sz="1800" dirty="0"/>
              <a:t> GmbH</a:t>
            </a:r>
          </a:p>
          <a:p>
            <a:pPr lvl="1">
              <a:lnSpc>
                <a:spcPct val="106000"/>
              </a:lnSpc>
            </a:pPr>
            <a:r>
              <a:rPr lang="en-US" sz="1800" dirty="0"/>
              <a:t>1997	CR China is formed</a:t>
            </a:r>
          </a:p>
          <a:p>
            <a:pPr lvl="1">
              <a:lnSpc>
                <a:spcPct val="106000"/>
              </a:lnSpc>
            </a:pPr>
            <a:r>
              <a:rPr lang="en-US" sz="1800" dirty="0"/>
              <a:t>1998	CR India and CR Korea established</a:t>
            </a:r>
          </a:p>
          <a:p>
            <a:pPr lvl="1">
              <a:lnSpc>
                <a:spcPct val="106000"/>
              </a:lnSpc>
            </a:pPr>
            <a:r>
              <a:rPr lang="en-US" sz="1800" dirty="0"/>
              <a:t>2000	SKF acquires </a:t>
            </a:r>
            <a:r>
              <a:rPr lang="en-US" sz="1800" dirty="0" err="1"/>
              <a:t>Sealpool</a:t>
            </a:r>
            <a:r>
              <a:rPr lang="en-US" sz="1800" dirty="0"/>
              <a:t> Scandinavia</a:t>
            </a:r>
          </a:p>
          <a:p>
            <a:pPr lvl="1">
              <a:lnSpc>
                <a:spcPct val="106000"/>
              </a:lnSpc>
            </a:pPr>
            <a:r>
              <a:rPr lang="en-US" sz="1800" dirty="0"/>
              <a:t>2003	Relocation of CR China to new Plant in Wuhu</a:t>
            </a:r>
          </a:p>
          <a:p>
            <a:pPr lvl="1">
              <a:lnSpc>
                <a:spcPct val="106000"/>
              </a:lnSpc>
            </a:pPr>
            <a:r>
              <a:rPr lang="en-US" sz="1800" dirty="0"/>
              <a:t>2005	CR brand transition to SKF and formation of SKF Sealing Solutions</a:t>
            </a:r>
          </a:p>
          <a:p>
            <a:pPr lvl="1">
              <a:lnSpc>
                <a:spcPct val="106000"/>
              </a:lnSpc>
            </a:pPr>
            <a:r>
              <a:rPr lang="en-US" sz="1800" dirty="0"/>
              <a:t>2006	SKF acquires </a:t>
            </a:r>
            <a:r>
              <a:rPr lang="en-US" sz="1800" dirty="0" err="1"/>
              <a:t>Macrotech</a:t>
            </a:r>
            <a:r>
              <a:rPr lang="en-US" sz="1800" dirty="0"/>
              <a:t> </a:t>
            </a:r>
            <a:r>
              <a:rPr lang="en-US" sz="1800" dirty="0" err="1"/>
              <a:t>Polyseal</a:t>
            </a:r>
            <a:r>
              <a:rPr lang="en-US" sz="1800" dirty="0"/>
              <a:t> Inc. and ECONOMOS</a:t>
            </a:r>
          </a:p>
          <a:p>
            <a:pPr lvl="1">
              <a:lnSpc>
                <a:spcPct val="106000"/>
              </a:lnSpc>
            </a:pPr>
            <a:r>
              <a:rPr lang="en-US" sz="1800" dirty="0"/>
              <a:t>2013 SKF acquires </a:t>
            </a:r>
            <a:r>
              <a:rPr lang="en-US" sz="1800" dirty="0" err="1"/>
              <a:t>Blom</a:t>
            </a:r>
            <a:r>
              <a:rPr lang="en-US" sz="1800" dirty="0"/>
              <a:t> &amp; Voss and </a:t>
            </a:r>
            <a:r>
              <a:rPr lang="en-US" sz="1800" dirty="0" err="1"/>
              <a:t>Kaydon</a:t>
            </a:r>
            <a:endParaRPr lang="en-US" sz="1800" dirty="0"/>
          </a:p>
        </p:txBody>
      </p:sp>
      <p:sp>
        <p:nvSpPr>
          <p:cNvPr id="3" name="Footer Placeholder 2"/>
          <p:cNvSpPr>
            <a:spLocks noGrp="1"/>
          </p:cNvSpPr>
          <p:nvPr>
            <p:ph type="ftr" sz="quarter" idx="11"/>
          </p:nvPr>
        </p:nvSpPr>
        <p:spPr/>
        <p:txBody>
          <a:bodyPr/>
          <a:lstStyle/>
          <a:p>
            <a:r>
              <a:rPr lang="en-US" smtClean="0"/>
              <a:t>SKF proprietary - Not for distribution without permission</a:t>
            </a:r>
            <a:endParaRPr lang="en-GB"/>
          </a:p>
        </p:txBody>
      </p:sp>
    </p:spTree>
    <p:extLst>
      <p:ext uri="{BB962C8B-B14F-4D97-AF65-F5344CB8AC3E}">
        <p14:creationId xmlns:p14="http://schemas.microsoft.com/office/powerpoint/2010/main" val="1907588293"/>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Missing </a:t>
            </a:r>
            <a:r>
              <a:rPr lang="en-US" dirty="0" smtClean="0"/>
              <a:t>spring</a:t>
            </a:r>
            <a:endParaRPr lang="en-US" dirty="0"/>
          </a:p>
        </p:txBody>
      </p:sp>
      <p:sp>
        <p:nvSpPr>
          <p:cNvPr id="4" name="Date Placeholder 3"/>
          <p:cNvSpPr>
            <a:spLocks noGrp="1"/>
          </p:cNvSpPr>
          <p:nvPr>
            <p:ph type="dt" sz="half" idx="10"/>
          </p:nvPr>
        </p:nvSpPr>
        <p:spPr/>
        <p:txBody>
          <a:bodyPr/>
          <a:lstStyle/>
          <a:p>
            <a:fld id="{662D8A8A-334F-43A7-A466-E8B98E9AB11D}" type="datetime3">
              <a:rPr lang="en-US" smtClean="0"/>
              <a:t>29 October 2014</a:t>
            </a:fld>
            <a:endParaRPr lang="en-GB"/>
          </a:p>
        </p:txBody>
      </p:sp>
      <p:sp>
        <p:nvSpPr>
          <p:cNvPr id="5" name="Footer Placeholder 4"/>
          <p:cNvSpPr>
            <a:spLocks noGrp="1"/>
          </p:cNvSpPr>
          <p:nvPr>
            <p:ph type="ftr" sz="quarter" idx="11"/>
          </p:nvPr>
        </p:nvSpPr>
        <p:spPr/>
        <p:txBody>
          <a:bodyPr/>
          <a:lstStyle/>
          <a:p>
            <a:r>
              <a:rPr lang="en-US" smtClean="0"/>
              <a:t>SKF proprietary - Not for distribution without permission</a:t>
            </a:r>
            <a:endParaRPr lang="en-GB"/>
          </a:p>
        </p:txBody>
      </p:sp>
      <p:sp>
        <p:nvSpPr>
          <p:cNvPr id="6" name="Slide Number Placeholder 5"/>
          <p:cNvSpPr>
            <a:spLocks noGrp="1"/>
          </p:cNvSpPr>
          <p:nvPr>
            <p:ph type="sldNum" sz="quarter" idx="12"/>
          </p:nvPr>
        </p:nvSpPr>
        <p:spPr/>
        <p:txBody>
          <a:bodyPr/>
          <a:lstStyle/>
          <a:p>
            <a:r>
              <a:rPr lang="en-GB" smtClean="0"/>
              <a:t>Slide </a:t>
            </a:r>
            <a:fld id="{F29293AB-9AE5-4A3A-8BD1-7FB6AD59B413}" type="slidenum">
              <a:rPr lang="en-GB" smtClean="0"/>
              <a:pPr/>
              <a:t>40</a:t>
            </a:fld>
            <a:endParaRPr lang="en-GB" dirty="0"/>
          </a:p>
        </p:txBody>
      </p:sp>
      <p:sp>
        <p:nvSpPr>
          <p:cNvPr id="7" name="Rectangle 6"/>
          <p:cNvSpPr txBox="1">
            <a:spLocks noChangeArrowheads="1"/>
          </p:cNvSpPr>
          <p:nvPr/>
        </p:nvSpPr>
        <p:spPr>
          <a:xfrm>
            <a:off x="4800600" y="1885950"/>
            <a:ext cx="3654425" cy="3810000"/>
          </a:xfrm>
          <a:prstGeom prst="rect">
            <a:avLst/>
          </a:prstGeom>
        </p:spPr>
        <p:txBody>
          <a:bodyPr/>
          <a:lstStyle>
            <a:lvl1pPr marL="0" marR="0" indent="0" algn="l" defTabSz="914400" rtl="0" eaLnBrk="1" fontAlgn="base" latinLnBrk="0" hangingPunct="1">
              <a:lnSpc>
                <a:spcPct val="100000"/>
              </a:lnSpc>
              <a:spcBef>
                <a:spcPts val="300"/>
              </a:spcBef>
              <a:spcAft>
                <a:spcPct val="0"/>
              </a:spcAft>
              <a:buClr>
                <a:schemeClr val="tx2"/>
              </a:buClr>
              <a:buSzPts val="2000"/>
              <a:buFont typeface="Arial" pitchFamily="34" charset="0"/>
              <a:buNone/>
              <a:tabLst/>
              <a:defRPr sz="2200" kern="1200">
                <a:solidFill>
                  <a:schemeClr val="tx1"/>
                </a:solidFill>
                <a:latin typeface="+mn-lt"/>
                <a:ea typeface="+mn-ea"/>
                <a:cs typeface="+mn-cs"/>
              </a:defRPr>
            </a:lvl1pPr>
            <a:lvl2pPr marL="288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2000" kern="1200">
                <a:solidFill>
                  <a:schemeClr val="tx1"/>
                </a:solidFill>
                <a:latin typeface="+mn-lt"/>
                <a:ea typeface="+mn-ea"/>
                <a:cs typeface="+mn-cs"/>
              </a:defRPr>
            </a:lvl2pPr>
            <a:lvl3pPr marL="576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800" kern="1200">
                <a:solidFill>
                  <a:schemeClr val="tx1"/>
                </a:solidFill>
                <a:latin typeface="+mn-lt"/>
                <a:ea typeface="+mn-ea"/>
                <a:cs typeface="+mn-cs"/>
              </a:defRPr>
            </a:lvl3pPr>
            <a:lvl4pPr marL="864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600" kern="1200">
                <a:solidFill>
                  <a:schemeClr val="tx1"/>
                </a:solidFill>
                <a:latin typeface="+mn-lt"/>
                <a:ea typeface="+mn-ea"/>
                <a:cs typeface="+mn-cs"/>
              </a:defRPr>
            </a:lvl4pPr>
            <a:lvl5pPr marL="1152000" indent="-288000" algn="l" defTabSz="914400" rtl="0" eaLnBrk="1" latinLnBrk="0" hangingPunct="1">
              <a:lnSpc>
                <a:spcPct val="100000"/>
              </a:lnSpc>
              <a:spcBef>
                <a:spcPts val="300"/>
              </a:spcBef>
              <a:buClr>
                <a:schemeClr val="tx2"/>
              </a:buClr>
              <a:buSzPct val="10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1800" u="sng" smtClean="0"/>
              <a:t>No spring</a:t>
            </a:r>
          </a:p>
          <a:p>
            <a:pPr algn="just"/>
            <a:r>
              <a:rPr lang="en-US" sz="1800" smtClean="0"/>
              <a:t>People have been known to remove the garter spring in order to make installation easier.  That it does.  But it also reduces the effectiveness and life of the seal.  The spring can also be lost through rough handling before or during installation.</a:t>
            </a:r>
            <a:endParaRPr lang="en-US" sz="1800" dirty="0"/>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1981200"/>
            <a:ext cx="4191000" cy="2727325"/>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56871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Dislodged </a:t>
            </a:r>
            <a:r>
              <a:rPr lang="en-US" dirty="0" smtClean="0"/>
              <a:t>spring</a:t>
            </a:r>
            <a:endParaRPr lang="en-US" dirty="0"/>
          </a:p>
        </p:txBody>
      </p:sp>
      <p:sp>
        <p:nvSpPr>
          <p:cNvPr id="4" name="Date Placeholder 3"/>
          <p:cNvSpPr>
            <a:spLocks noGrp="1"/>
          </p:cNvSpPr>
          <p:nvPr>
            <p:ph type="dt" sz="half" idx="10"/>
          </p:nvPr>
        </p:nvSpPr>
        <p:spPr/>
        <p:txBody>
          <a:bodyPr/>
          <a:lstStyle/>
          <a:p>
            <a:fld id="{662D8A8A-334F-43A7-A466-E8B98E9AB11D}" type="datetime3">
              <a:rPr lang="en-US" smtClean="0"/>
              <a:t>29 October 2014</a:t>
            </a:fld>
            <a:endParaRPr lang="en-GB"/>
          </a:p>
        </p:txBody>
      </p:sp>
      <p:sp>
        <p:nvSpPr>
          <p:cNvPr id="5" name="Footer Placeholder 4"/>
          <p:cNvSpPr>
            <a:spLocks noGrp="1"/>
          </p:cNvSpPr>
          <p:nvPr>
            <p:ph type="ftr" sz="quarter" idx="11"/>
          </p:nvPr>
        </p:nvSpPr>
        <p:spPr/>
        <p:txBody>
          <a:bodyPr/>
          <a:lstStyle/>
          <a:p>
            <a:r>
              <a:rPr lang="en-US" smtClean="0"/>
              <a:t>SKF proprietary - Not for distribution without permission</a:t>
            </a:r>
            <a:endParaRPr lang="en-GB"/>
          </a:p>
        </p:txBody>
      </p:sp>
      <p:sp>
        <p:nvSpPr>
          <p:cNvPr id="6" name="Slide Number Placeholder 5"/>
          <p:cNvSpPr>
            <a:spLocks noGrp="1"/>
          </p:cNvSpPr>
          <p:nvPr>
            <p:ph type="sldNum" sz="quarter" idx="12"/>
          </p:nvPr>
        </p:nvSpPr>
        <p:spPr/>
        <p:txBody>
          <a:bodyPr/>
          <a:lstStyle/>
          <a:p>
            <a:r>
              <a:rPr lang="en-GB" smtClean="0"/>
              <a:t>Slide </a:t>
            </a:r>
            <a:fld id="{F29293AB-9AE5-4A3A-8BD1-7FB6AD59B413}" type="slidenum">
              <a:rPr lang="en-GB" smtClean="0"/>
              <a:pPr/>
              <a:t>41</a:t>
            </a:fld>
            <a:endParaRPr lang="en-GB" dirty="0"/>
          </a:p>
        </p:txBody>
      </p:sp>
      <p:pic>
        <p:nvPicPr>
          <p:cNvPr id="7" name="Picture 5" descr="R&amp;b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752600"/>
            <a:ext cx="8966200" cy="3227388"/>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8940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Dislodged </a:t>
            </a:r>
            <a:r>
              <a:rPr lang="en-US" dirty="0" smtClean="0"/>
              <a:t>spring</a:t>
            </a:r>
            <a:endParaRPr lang="en-US" dirty="0"/>
          </a:p>
        </p:txBody>
      </p:sp>
      <p:sp>
        <p:nvSpPr>
          <p:cNvPr id="4" name="Date Placeholder 3"/>
          <p:cNvSpPr>
            <a:spLocks noGrp="1"/>
          </p:cNvSpPr>
          <p:nvPr>
            <p:ph type="dt" sz="half" idx="10"/>
          </p:nvPr>
        </p:nvSpPr>
        <p:spPr/>
        <p:txBody>
          <a:bodyPr/>
          <a:lstStyle/>
          <a:p>
            <a:fld id="{662D8A8A-334F-43A7-A466-E8B98E9AB11D}" type="datetime3">
              <a:rPr lang="en-US" smtClean="0"/>
              <a:t>29 October 2014</a:t>
            </a:fld>
            <a:endParaRPr lang="en-GB"/>
          </a:p>
        </p:txBody>
      </p:sp>
      <p:sp>
        <p:nvSpPr>
          <p:cNvPr id="5" name="Footer Placeholder 4"/>
          <p:cNvSpPr>
            <a:spLocks noGrp="1"/>
          </p:cNvSpPr>
          <p:nvPr>
            <p:ph type="ftr" sz="quarter" idx="11"/>
          </p:nvPr>
        </p:nvSpPr>
        <p:spPr/>
        <p:txBody>
          <a:bodyPr/>
          <a:lstStyle/>
          <a:p>
            <a:r>
              <a:rPr lang="en-US" smtClean="0"/>
              <a:t>SKF proprietary - Not for distribution without permission</a:t>
            </a:r>
            <a:endParaRPr lang="en-GB"/>
          </a:p>
        </p:txBody>
      </p:sp>
      <p:sp>
        <p:nvSpPr>
          <p:cNvPr id="6" name="Slide Number Placeholder 5"/>
          <p:cNvSpPr>
            <a:spLocks noGrp="1"/>
          </p:cNvSpPr>
          <p:nvPr>
            <p:ph type="sldNum" sz="quarter" idx="12"/>
          </p:nvPr>
        </p:nvSpPr>
        <p:spPr/>
        <p:txBody>
          <a:bodyPr/>
          <a:lstStyle/>
          <a:p>
            <a:r>
              <a:rPr lang="en-GB" smtClean="0"/>
              <a:t>Slide </a:t>
            </a:r>
            <a:fld id="{F29293AB-9AE5-4A3A-8BD1-7FB6AD59B413}" type="slidenum">
              <a:rPr lang="en-GB" smtClean="0"/>
              <a:pPr/>
              <a:t>42</a:t>
            </a:fld>
            <a:endParaRPr lang="en-GB" dirty="0"/>
          </a:p>
        </p:txBody>
      </p:sp>
      <p:pic>
        <p:nvPicPr>
          <p:cNvPr id="7" name="Picture 5" descr="R&amp;b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3" y="1631950"/>
            <a:ext cx="8991600" cy="3168650"/>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5842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Wrong seal installed</a:t>
            </a:r>
          </a:p>
        </p:txBody>
      </p:sp>
      <p:sp>
        <p:nvSpPr>
          <p:cNvPr id="4" name="Date Placeholder 3"/>
          <p:cNvSpPr>
            <a:spLocks noGrp="1"/>
          </p:cNvSpPr>
          <p:nvPr>
            <p:ph type="dt" sz="half" idx="10"/>
          </p:nvPr>
        </p:nvSpPr>
        <p:spPr/>
        <p:txBody>
          <a:bodyPr/>
          <a:lstStyle/>
          <a:p>
            <a:fld id="{662D8A8A-334F-43A7-A466-E8B98E9AB11D}" type="datetime3">
              <a:rPr lang="en-US" smtClean="0"/>
              <a:t>29 October 2014</a:t>
            </a:fld>
            <a:endParaRPr lang="en-GB"/>
          </a:p>
        </p:txBody>
      </p:sp>
      <p:sp>
        <p:nvSpPr>
          <p:cNvPr id="5" name="Footer Placeholder 4"/>
          <p:cNvSpPr>
            <a:spLocks noGrp="1"/>
          </p:cNvSpPr>
          <p:nvPr>
            <p:ph type="ftr" sz="quarter" idx="11"/>
          </p:nvPr>
        </p:nvSpPr>
        <p:spPr/>
        <p:txBody>
          <a:bodyPr/>
          <a:lstStyle/>
          <a:p>
            <a:r>
              <a:rPr lang="en-US" smtClean="0"/>
              <a:t>SKF proprietary - Not for distribution without permission</a:t>
            </a:r>
            <a:endParaRPr lang="en-GB"/>
          </a:p>
        </p:txBody>
      </p:sp>
      <p:sp>
        <p:nvSpPr>
          <p:cNvPr id="6" name="Slide Number Placeholder 5"/>
          <p:cNvSpPr>
            <a:spLocks noGrp="1"/>
          </p:cNvSpPr>
          <p:nvPr>
            <p:ph type="sldNum" sz="quarter" idx="12"/>
          </p:nvPr>
        </p:nvSpPr>
        <p:spPr/>
        <p:txBody>
          <a:bodyPr/>
          <a:lstStyle/>
          <a:p>
            <a:r>
              <a:rPr lang="en-GB" smtClean="0"/>
              <a:t>Slide </a:t>
            </a:r>
            <a:fld id="{F29293AB-9AE5-4A3A-8BD1-7FB6AD59B413}" type="slidenum">
              <a:rPr lang="en-GB" smtClean="0"/>
              <a:pPr/>
              <a:t>43</a:t>
            </a:fld>
            <a:endParaRPr lang="en-GB" dirty="0"/>
          </a:p>
        </p:txBody>
      </p:sp>
      <p:sp>
        <p:nvSpPr>
          <p:cNvPr id="7" name="Rectangle 6"/>
          <p:cNvSpPr txBox="1">
            <a:spLocks noChangeArrowheads="1"/>
          </p:cNvSpPr>
          <p:nvPr/>
        </p:nvSpPr>
        <p:spPr>
          <a:xfrm>
            <a:off x="4648200" y="1885950"/>
            <a:ext cx="3806825" cy="3810000"/>
          </a:xfrm>
          <a:prstGeom prst="rect">
            <a:avLst/>
          </a:prstGeom>
        </p:spPr>
        <p:txBody>
          <a:bodyPr/>
          <a:lstStyle>
            <a:lvl1pPr marL="0" marR="0" indent="0" algn="l" defTabSz="914400" rtl="0" eaLnBrk="1" fontAlgn="base" latinLnBrk="0" hangingPunct="1">
              <a:lnSpc>
                <a:spcPct val="100000"/>
              </a:lnSpc>
              <a:spcBef>
                <a:spcPts val="300"/>
              </a:spcBef>
              <a:spcAft>
                <a:spcPct val="0"/>
              </a:spcAft>
              <a:buClr>
                <a:schemeClr val="tx2"/>
              </a:buClr>
              <a:buSzPts val="2000"/>
              <a:buFont typeface="Arial" pitchFamily="34" charset="0"/>
              <a:buNone/>
              <a:tabLst/>
              <a:defRPr sz="2200" kern="1200">
                <a:solidFill>
                  <a:schemeClr val="tx1"/>
                </a:solidFill>
                <a:latin typeface="+mn-lt"/>
                <a:ea typeface="+mn-ea"/>
                <a:cs typeface="+mn-cs"/>
              </a:defRPr>
            </a:lvl1pPr>
            <a:lvl2pPr marL="288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2000" kern="1200">
                <a:solidFill>
                  <a:schemeClr val="tx1"/>
                </a:solidFill>
                <a:latin typeface="+mn-lt"/>
                <a:ea typeface="+mn-ea"/>
                <a:cs typeface="+mn-cs"/>
              </a:defRPr>
            </a:lvl2pPr>
            <a:lvl3pPr marL="576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800" kern="1200">
                <a:solidFill>
                  <a:schemeClr val="tx1"/>
                </a:solidFill>
                <a:latin typeface="+mn-lt"/>
                <a:ea typeface="+mn-ea"/>
                <a:cs typeface="+mn-cs"/>
              </a:defRPr>
            </a:lvl3pPr>
            <a:lvl4pPr marL="864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600" kern="1200">
                <a:solidFill>
                  <a:schemeClr val="tx1"/>
                </a:solidFill>
                <a:latin typeface="+mn-lt"/>
                <a:ea typeface="+mn-ea"/>
                <a:cs typeface="+mn-cs"/>
              </a:defRPr>
            </a:lvl4pPr>
            <a:lvl5pPr marL="1152000" indent="-288000" algn="l" defTabSz="914400" rtl="0" eaLnBrk="1" latinLnBrk="0" hangingPunct="1">
              <a:lnSpc>
                <a:spcPct val="100000"/>
              </a:lnSpc>
              <a:spcBef>
                <a:spcPts val="300"/>
              </a:spcBef>
              <a:buClr>
                <a:schemeClr val="tx2"/>
              </a:buClr>
              <a:buSzPct val="10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1800" u="sng" smtClean="0"/>
              <a:t>Wrong part number</a:t>
            </a:r>
          </a:p>
          <a:p>
            <a:pPr algn="just"/>
            <a:r>
              <a:rPr lang="en-US" sz="1800" smtClean="0"/>
              <a:t>This mistake is easy to overlook.  The seal should be checked against specifications for both size and type.  Also the size of the bore and shaft should be measured accurately with a micrometer.</a:t>
            </a:r>
            <a:endParaRPr lang="en-US" sz="1800" dirty="0"/>
          </a:p>
        </p:txBody>
      </p:sp>
      <p:pic>
        <p:nvPicPr>
          <p:cNvPr id="8"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81000" y="1995488"/>
            <a:ext cx="4038600" cy="2627312"/>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60835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Ozone damage</a:t>
            </a:r>
          </a:p>
        </p:txBody>
      </p:sp>
      <p:sp>
        <p:nvSpPr>
          <p:cNvPr id="4" name="Date Placeholder 3"/>
          <p:cNvSpPr>
            <a:spLocks noGrp="1"/>
          </p:cNvSpPr>
          <p:nvPr>
            <p:ph type="dt" sz="half" idx="10"/>
          </p:nvPr>
        </p:nvSpPr>
        <p:spPr/>
        <p:txBody>
          <a:bodyPr/>
          <a:lstStyle/>
          <a:p>
            <a:fld id="{662D8A8A-334F-43A7-A466-E8B98E9AB11D}" type="datetime3">
              <a:rPr lang="en-US" smtClean="0"/>
              <a:t>29 October 2014</a:t>
            </a:fld>
            <a:endParaRPr lang="en-GB"/>
          </a:p>
        </p:txBody>
      </p:sp>
      <p:sp>
        <p:nvSpPr>
          <p:cNvPr id="5" name="Footer Placeholder 4"/>
          <p:cNvSpPr>
            <a:spLocks noGrp="1"/>
          </p:cNvSpPr>
          <p:nvPr>
            <p:ph type="ftr" sz="quarter" idx="11"/>
          </p:nvPr>
        </p:nvSpPr>
        <p:spPr/>
        <p:txBody>
          <a:bodyPr/>
          <a:lstStyle/>
          <a:p>
            <a:r>
              <a:rPr lang="en-US" smtClean="0"/>
              <a:t>SKF proprietary - Not for distribution without permission</a:t>
            </a:r>
            <a:endParaRPr lang="en-GB"/>
          </a:p>
        </p:txBody>
      </p:sp>
      <p:sp>
        <p:nvSpPr>
          <p:cNvPr id="6" name="Slide Number Placeholder 5"/>
          <p:cNvSpPr>
            <a:spLocks noGrp="1"/>
          </p:cNvSpPr>
          <p:nvPr>
            <p:ph type="sldNum" sz="quarter" idx="12"/>
          </p:nvPr>
        </p:nvSpPr>
        <p:spPr/>
        <p:txBody>
          <a:bodyPr/>
          <a:lstStyle/>
          <a:p>
            <a:r>
              <a:rPr lang="en-GB" smtClean="0"/>
              <a:t>Slide </a:t>
            </a:r>
            <a:fld id="{F29293AB-9AE5-4A3A-8BD1-7FB6AD59B413}" type="slidenum">
              <a:rPr lang="en-GB" smtClean="0"/>
              <a:pPr/>
              <a:t>44</a:t>
            </a:fld>
            <a:endParaRPr lang="en-GB" dirty="0"/>
          </a:p>
        </p:txBody>
      </p:sp>
      <p:sp>
        <p:nvSpPr>
          <p:cNvPr id="7" name="Rectangle 6"/>
          <p:cNvSpPr txBox="1">
            <a:spLocks noChangeArrowheads="1"/>
          </p:cNvSpPr>
          <p:nvPr/>
        </p:nvSpPr>
        <p:spPr>
          <a:xfrm>
            <a:off x="4648200" y="1885950"/>
            <a:ext cx="3806825" cy="3810000"/>
          </a:xfrm>
          <a:prstGeom prst="rect">
            <a:avLst/>
          </a:prstGeom>
        </p:spPr>
        <p:txBody>
          <a:bodyPr/>
          <a:lstStyle>
            <a:lvl1pPr marL="0" marR="0" indent="0" algn="l" defTabSz="914400" rtl="0" eaLnBrk="1" fontAlgn="base" latinLnBrk="0" hangingPunct="1">
              <a:lnSpc>
                <a:spcPct val="100000"/>
              </a:lnSpc>
              <a:spcBef>
                <a:spcPts val="300"/>
              </a:spcBef>
              <a:spcAft>
                <a:spcPct val="0"/>
              </a:spcAft>
              <a:buClr>
                <a:schemeClr val="tx2"/>
              </a:buClr>
              <a:buSzPts val="2000"/>
              <a:buFont typeface="Arial" pitchFamily="34" charset="0"/>
              <a:buNone/>
              <a:tabLst/>
              <a:defRPr sz="2200" kern="1200">
                <a:solidFill>
                  <a:schemeClr val="tx1"/>
                </a:solidFill>
                <a:latin typeface="+mn-lt"/>
                <a:ea typeface="+mn-ea"/>
                <a:cs typeface="+mn-cs"/>
              </a:defRPr>
            </a:lvl1pPr>
            <a:lvl2pPr marL="288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2000" kern="1200">
                <a:solidFill>
                  <a:schemeClr val="tx1"/>
                </a:solidFill>
                <a:latin typeface="+mn-lt"/>
                <a:ea typeface="+mn-ea"/>
                <a:cs typeface="+mn-cs"/>
              </a:defRPr>
            </a:lvl2pPr>
            <a:lvl3pPr marL="576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800" kern="1200">
                <a:solidFill>
                  <a:schemeClr val="tx1"/>
                </a:solidFill>
                <a:latin typeface="+mn-lt"/>
                <a:ea typeface="+mn-ea"/>
                <a:cs typeface="+mn-cs"/>
              </a:defRPr>
            </a:lvl3pPr>
            <a:lvl4pPr marL="864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600" kern="1200">
                <a:solidFill>
                  <a:schemeClr val="tx1"/>
                </a:solidFill>
                <a:latin typeface="+mn-lt"/>
                <a:ea typeface="+mn-ea"/>
                <a:cs typeface="+mn-cs"/>
              </a:defRPr>
            </a:lvl4pPr>
            <a:lvl5pPr marL="1152000" indent="-288000" algn="l" defTabSz="914400" rtl="0" eaLnBrk="1" latinLnBrk="0" hangingPunct="1">
              <a:lnSpc>
                <a:spcPct val="100000"/>
              </a:lnSpc>
              <a:spcBef>
                <a:spcPts val="300"/>
              </a:spcBef>
              <a:buClr>
                <a:schemeClr val="tx2"/>
              </a:buClr>
              <a:buSzPct val="10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1800" u="sng" smtClean="0"/>
              <a:t>Ozone damage</a:t>
            </a:r>
          </a:p>
          <a:p>
            <a:pPr algn="just"/>
            <a:r>
              <a:rPr lang="en-US" sz="1800" smtClean="0"/>
              <a:t>Excessive ozone can damage some elastomers.  This is often overlooked or misdiagnosed.  Typically, it is not seen unless the seal lip is flexed.</a:t>
            </a:r>
            <a:endParaRPr lang="en-US" sz="1800" dirty="0"/>
          </a:p>
        </p:txBody>
      </p:sp>
      <p:pic>
        <p:nvPicPr>
          <p:cNvPr id="8" name="Picture 7" descr="P408000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381000" y="1752600"/>
            <a:ext cx="4114800" cy="3290888"/>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8749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Shaft surface – machine lead</a:t>
            </a:r>
          </a:p>
        </p:txBody>
      </p:sp>
      <p:sp>
        <p:nvSpPr>
          <p:cNvPr id="4" name="Date Placeholder 3"/>
          <p:cNvSpPr>
            <a:spLocks noGrp="1"/>
          </p:cNvSpPr>
          <p:nvPr>
            <p:ph type="dt" sz="half" idx="10"/>
          </p:nvPr>
        </p:nvSpPr>
        <p:spPr/>
        <p:txBody>
          <a:bodyPr/>
          <a:lstStyle/>
          <a:p>
            <a:fld id="{662D8A8A-334F-43A7-A466-E8B98E9AB11D}" type="datetime3">
              <a:rPr lang="en-US" smtClean="0"/>
              <a:t>29 October 2014</a:t>
            </a:fld>
            <a:endParaRPr lang="en-GB"/>
          </a:p>
        </p:txBody>
      </p:sp>
      <p:sp>
        <p:nvSpPr>
          <p:cNvPr id="5" name="Footer Placeholder 4"/>
          <p:cNvSpPr>
            <a:spLocks noGrp="1"/>
          </p:cNvSpPr>
          <p:nvPr>
            <p:ph type="ftr" sz="quarter" idx="11"/>
          </p:nvPr>
        </p:nvSpPr>
        <p:spPr/>
        <p:txBody>
          <a:bodyPr/>
          <a:lstStyle/>
          <a:p>
            <a:r>
              <a:rPr lang="en-US" smtClean="0"/>
              <a:t>SKF proprietary - Not for distribution without permission</a:t>
            </a:r>
            <a:endParaRPr lang="en-GB"/>
          </a:p>
        </p:txBody>
      </p:sp>
      <p:sp>
        <p:nvSpPr>
          <p:cNvPr id="6" name="Slide Number Placeholder 5"/>
          <p:cNvSpPr>
            <a:spLocks noGrp="1"/>
          </p:cNvSpPr>
          <p:nvPr>
            <p:ph type="sldNum" sz="quarter" idx="12"/>
          </p:nvPr>
        </p:nvSpPr>
        <p:spPr/>
        <p:txBody>
          <a:bodyPr/>
          <a:lstStyle/>
          <a:p>
            <a:r>
              <a:rPr lang="en-GB" smtClean="0"/>
              <a:t>Slide </a:t>
            </a:r>
            <a:fld id="{F29293AB-9AE5-4A3A-8BD1-7FB6AD59B413}" type="slidenum">
              <a:rPr lang="en-GB" smtClean="0"/>
              <a:pPr/>
              <a:t>45</a:t>
            </a:fld>
            <a:endParaRPr lang="en-GB" dirty="0"/>
          </a:p>
        </p:txBody>
      </p:sp>
      <p:sp>
        <p:nvSpPr>
          <p:cNvPr id="7" name="Rectangle 3"/>
          <p:cNvSpPr txBox="1">
            <a:spLocks noChangeArrowheads="1"/>
          </p:cNvSpPr>
          <p:nvPr/>
        </p:nvSpPr>
        <p:spPr>
          <a:xfrm>
            <a:off x="4648200" y="1885950"/>
            <a:ext cx="3806825" cy="3810000"/>
          </a:xfrm>
          <a:prstGeom prst="rect">
            <a:avLst/>
          </a:prstGeom>
        </p:spPr>
        <p:txBody>
          <a:bodyPr/>
          <a:lstStyle>
            <a:lvl1pPr marL="0" marR="0" indent="0" algn="l" defTabSz="914400" rtl="0" eaLnBrk="1" fontAlgn="base" latinLnBrk="0" hangingPunct="1">
              <a:lnSpc>
                <a:spcPct val="100000"/>
              </a:lnSpc>
              <a:spcBef>
                <a:spcPts val="300"/>
              </a:spcBef>
              <a:spcAft>
                <a:spcPct val="0"/>
              </a:spcAft>
              <a:buClr>
                <a:schemeClr val="tx2"/>
              </a:buClr>
              <a:buSzPts val="2000"/>
              <a:buFont typeface="Arial" pitchFamily="34" charset="0"/>
              <a:buNone/>
              <a:tabLst/>
              <a:defRPr sz="2200" kern="1200">
                <a:solidFill>
                  <a:schemeClr val="tx1"/>
                </a:solidFill>
                <a:latin typeface="+mn-lt"/>
                <a:ea typeface="+mn-ea"/>
                <a:cs typeface="+mn-cs"/>
              </a:defRPr>
            </a:lvl1pPr>
            <a:lvl2pPr marL="288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2000" kern="1200">
                <a:solidFill>
                  <a:schemeClr val="tx1"/>
                </a:solidFill>
                <a:latin typeface="+mn-lt"/>
                <a:ea typeface="+mn-ea"/>
                <a:cs typeface="+mn-cs"/>
              </a:defRPr>
            </a:lvl2pPr>
            <a:lvl3pPr marL="576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800" kern="1200">
                <a:solidFill>
                  <a:schemeClr val="tx1"/>
                </a:solidFill>
                <a:latin typeface="+mn-lt"/>
                <a:ea typeface="+mn-ea"/>
                <a:cs typeface="+mn-cs"/>
              </a:defRPr>
            </a:lvl3pPr>
            <a:lvl4pPr marL="864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600" kern="1200">
                <a:solidFill>
                  <a:schemeClr val="tx1"/>
                </a:solidFill>
                <a:latin typeface="+mn-lt"/>
                <a:ea typeface="+mn-ea"/>
                <a:cs typeface="+mn-cs"/>
              </a:defRPr>
            </a:lvl4pPr>
            <a:lvl5pPr marL="1152000" indent="-288000" algn="l" defTabSz="914400" rtl="0" eaLnBrk="1" latinLnBrk="0" hangingPunct="1">
              <a:lnSpc>
                <a:spcPct val="100000"/>
              </a:lnSpc>
              <a:spcBef>
                <a:spcPts val="300"/>
              </a:spcBef>
              <a:buClr>
                <a:schemeClr val="tx2"/>
              </a:buClr>
              <a:buSzPct val="10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1800" u="sng" smtClean="0"/>
              <a:t>Machine lead</a:t>
            </a:r>
          </a:p>
          <a:p>
            <a:pPr algn="just"/>
            <a:r>
              <a:rPr lang="en-US" sz="1800" smtClean="0"/>
              <a:t>The surface of a shaft, especially a reconditioned one, may contain a nearly, or actually, invisible screw-like pattern that augers lubricant under the seal lip.  Special literature exists that can provide help on eliminating machine lead.</a:t>
            </a:r>
            <a:endParaRPr lang="en-US" sz="1800" dirty="0"/>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81200"/>
            <a:ext cx="3808413" cy="2478088"/>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74651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Shaft surface – damage</a:t>
            </a:r>
          </a:p>
        </p:txBody>
      </p:sp>
      <p:sp>
        <p:nvSpPr>
          <p:cNvPr id="4" name="Date Placeholder 3"/>
          <p:cNvSpPr>
            <a:spLocks noGrp="1"/>
          </p:cNvSpPr>
          <p:nvPr>
            <p:ph type="dt" sz="half" idx="10"/>
          </p:nvPr>
        </p:nvSpPr>
        <p:spPr/>
        <p:txBody>
          <a:bodyPr/>
          <a:lstStyle/>
          <a:p>
            <a:fld id="{662D8A8A-334F-43A7-A466-E8B98E9AB11D}" type="datetime3">
              <a:rPr lang="en-US" smtClean="0"/>
              <a:t>29 October 2014</a:t>
            </a:fld>
            <a:endParaRPr lang="en-GB"/>
          </a:p>
        </p:txBody>
      </p:sp>
      <p:sp>
        <p:nvSpPr>
          <p:cNvPr id="5" name="Footer Placeholder 4"/>
          <p:cNvSpPr>
            <a:spLocks noGrp="1"/>
          </p:cNvSpPr>
          <p:nvPr>
            <p:ph type="ftr" sz="quarter" idx="11"/>
          </p:nvPr>
        </p:nvSpPr>
        <p:spPr/>
        <p:txBody>
          <a:bodyPr/>
          <a:lstStyle/>
          <a:p>
            <a:r>
              <a:rPr lang="en-US" smtClean="0"/>
              <a:t>SKF proprietary - Not for distribution without permission</a:t>
            </a:r>
            <a:endParaRPr lang="en-GB"/>
          </a:p>
        </p:txBody>
      </p:sp>
      <p:sp>
        <p:nvSpPr>
          <p:cNvPr id="6" name="Slide Number Placeholder 5"/>
          <p:cNvSpPr>
            <a:spLocks noGrp="1"/>
          </p:cNvSpPr>
          <p:nvPr>
            <p:ph type="sldNum" sz="quarter" idx="12"/>
          </p:nvPr>
        </p:nvSpPr>
        <p:spPr/>
        <p:txBody>
          <a:bodyPr/>
          <a:lstStyle/>
          <a:p>
            <a:r>
              <a:rPr lang="en-GB" smtClean="0"/>
              <a:t>Slide </a:t>
            </a:r>
            <a:fld id="{F29293AB-9AE5-4A3A-8BD1-7FB6AD59B413}" type="slidenum">
              <a:rPr lang="en-GB" smtClean="0"/>
              <a:pPr/>
              <a:t>46</a:t>
            </a:fld>
            <a:endParaRPr lang="en-GB" dirty="0"/>
          </a:p>
        </p:txBody>
      </p:sp>
      <p:sp>
        <p:nvSpPr>
          <p:cNvPr id="7" name="Rectangle 3"/>
          <p:cNvSpPr txBox="1">
            <a:spLocks noChangeArrowheads="1"/>
          </p:cNvSpPr>
          <p:nvPr/>
        </p:nvSpPr>
        <p:spPr>
          <a:xfrm>
            <a:off x="4648200" y="1885950"/>
            <a:ext cx="3806825" cy="3810000"/>
          </a:xfrm>
          <a:prstGeom prst="rect">
            <a:avLst/>
          </a:prstGeom>
        </p:spPr>
        <p:txBody>
          <a:bodyPr/>
          <a:lstStyle>
            <a:lvl1pPr marL="0" marR="0" indent="0" algn="l" defTabSz="914400" rtl="0" eaLnBrk="1" fontAlgn="base" latinLnBrk="0" hangingPunct="1">
              <a:lnSpc>
                <a:spcPct val="100000"/>
              </a:lnSpc>
              <a:spcBef>
                <a:spcPts val="300"/>
              </a:spcBef>
              <a:spcAft>
                <a:spcPct val="0"/>
              </a:spcAft>
              <a:buClr>
                <a:schemeClr val="tx2"/>
              </a:buClr>
              <a:buSzPts val="2000"/>
              <a:buFont typeface="Arial" pitchFamily="34" charset="0"/>
              <a:buNone/>
              <a:tabLst/>
              <a:defRPr sz="2200" kern="1200">
                <a:solidFill>
                  <a:schemeClr val="tx1"/>
                </a:solidFill>
                <a:latin typeface="+mn-lt"/>
                <a:ea typeface="+mn-ea"/>
                <a:cs typeface="+mn-cs"/>
              </a:defRPr>
            </a:lvl1pPr>
            <a:lvl2pPr marL="288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2000" kern="1200">
                <a:solidFill>
                  <a:schemeClr val="tx1"/>
                </a:solidFill>
                <a:latin typeface="+mn-lt"/>
                <a:ea typeface="+mn-ea"/>
                <a:cs typeface="+mn-cs"/>
              </a:defRPr>
            </a:lvl2pPr>
            <a:lvl3pPr marL="576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800" kern="1200">
                <a:solidFill>
                  <a:schemeClr val="tx1"/>
                </a:solidFill>
                <a:latin typeface="+mn-lt"/>
                <a:ea typeface="+mn-ea"/>
                <a:cs typeface="+mn-cs"/>
              </a:defRPr>
            </a:lvl3pPr>
            <a:lvl4pPr marL="864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600" kern="1200">
                <a:solidFill>
                  <a:schemeClr val="tx1"/>
                </a:solidFill>
                <a:latin typeface="+mn-lt"/>
                <a:ea typeface="+mn-ea"/>
                <a:cs typeface="+mn-cs"/>
              </a:defRPr>
            </a:lvl4pPr>
            <a:lvl5pPr marL="1152000" indent="-288000" algn="l" defTabSz="914400" rtl="0" eaLnBrk="1" latinLnBrk="0" hangingPunct="1">
              <a:lnSpc>
                <a:spcPct val="100000"/>
              </a:lnSpc>
              <a:spcBef>
                <a:spcPts val="300"/>
              </a:spcBef>
              <a:buClr>
                <a:schemeClr val="tx2"/>
              </a:buClr>
              <a:buSzPct val="10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1800" u="sng" smtClean="0"/>
              <a:t>Damage</a:t>
            </a:r>
          </a:p>
          <a:p>
            <a:pPr algn="just"/>
            <a:r>
              <a:rPr lang="en-US" sz="1800" smtClean="0"/>
              <a:t>Poor manufacturing processes or handling and installation processes can result in nicks, scrapes, axial scratches and burrs on the sealing surface.</a:t>
            </a:r>
            <a:endParaRPr lang="en-US" sz="1800"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912" t="19508" r="23346" b="27280"/>
          <a:stretch/>
        </p:blipFill>
        <p:spPr>
          <a:xfrm>
            <a:off x="152400" y="914400"/>
            <a:ext cx="4182687" cy="2348081"/>
          </a:xfrm>
          <a:prstGeom prst="round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8179" t="9471" r="3711" b="33529"/>
          <a:stretch/>
        </p:blipFill>
        <p:spPr>
          <a:xfrm>
            <a:off x="5029200" y="4368623"/>
            <a:ext cx="2975957" cy="1737360"/>
          </a:xfrm>
          <a:prstGeom prst="round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6874" t="14249" b="27200"/>
          <a:stretch/>
        </p:blipFill>
        <p:spPr>
          <a:xfrm>
            <a:off x="152400" y="3733800"/>
            <a:ext cx="4182687" cy="2356943"/>
          </a:xfrm>
          <a:prstGeom prst="roundRect">
            <a:avLst/>
          </a:prstGeom>
        </p:spPr>
      </p:pic>
    </p:spTree>
    <p:extLst>
      <p:ext uri="{BB962C8B-B14F-4D97-AF65-F5344CB8AC3E}">
        <p14:creationId xmlns:p14="http://schemas.microsoft.com/office/powerpoint/2010/main" val="32859594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Seal </a:t>
            </a:r>
            <a:r>
              <a:rPr lang="en-US" dirty="0" smtClean="0"/>
              <a:t>installed backwards</a:t>
            </a:r>
            <a:endParaRPr lang="en-US" dirty="0"/>
          </a:p>
        </p:txBody>
      </p:sp>
      <p:sp>
        <p:nvSpPr>
          <p:cNvPr id="4" name="Date Placeholder 3"/>
          <p:cNvSpPr>
            <a:spLocks noGrp="1"/>
          </p:cNvSpPr>
          <p:nvPr>
            <p:ph type="dt" sz="half" idx="10"/>
          </p:nvPr>
        </p:nvSpPr>
        <p:spPr/>
        <p:txBody>
          <a:bodyPr/>
          <a:lstStyle/>
          <a:p>
            <a:fld id="{662D8A8A-334F-43A7-A466-E8B98E9AB11D}" type="datetime3">
              <a:rPr lang="en-US" smtClean="0"/>
              <a:t>29 October 2014</a:t>
            </a:fld>
            <a:endParaRPr lang="en-GB"/>
          </a:p>
        </p:txBody>
      </p:sp>
      <p:sp>
        <p:nvSpPr>
          <p:cNvPr id="5" name="Footer Placeholder 4"/>
          <p:cNvSpPr>
            <a:spLocks noGrp="1"/>
          </p:cNvSpPr>
          <p:nvPr>
            <p:ph type="ftr" sz="quarter" idx="11"/>
          </p:nvPr>
        </p:nvSpPr>
        <p:spPr/>
        <p:txBody>
          <a:bodyPr/>
          <a:lstStyle/>
          <a:p>
            <a:r>
              <a:rPr lang="en-US" smtClean="0"/>
              <a:t>SKF proprietary - Not for distribution without permission</a:t>
            </a:r>
            <a:endParaRPr lang="en-GB"/>
          </a:p>
        </p:txBody>
      </p:sp>
      <p:sp>
        <p:nvSpPr>
          <p:cNvPr id="6" name="Slide Number Placeholder 5"/>
          <p:cNvSpPr>
            <a:spLocks noGrp="1"/>
          </p:cNvSpPr>
          <p:nvPr>
            <p:ph type="sldNum" sz="quarter" idx="12"/>
          </p:nvPr>
        </p:nvSpPr>
        <p:spPr/>
        <p:txBody>
          <a:bodyPr/>
          <a:lstStyle/>
          <a:p>
            <a:r>
              <a:rPr lang="en-GB" smtClean="0"/>
              <a:t>Slide </a:t>
            </a:r>
            <a:fld id="{F29293AB-9AE5-4A3A-8BD1-7FB6AD59B413}" type="slidenum">
              <a:rPr lang="en-GB" smtClean="0"/>
              <a:pPr/>
              <a:t>47</a:t>
            </a:fld>
            <a:endParaRPr lang="en-GB" dirty="0"/>
          </a:p>
        </p:txBody>
      </p:sp>
      <p:sp>
        <p:nvSpPr>
          <p:cNvPr id="7" name="Rectangle 6"/>
          <p:cNvSpPr txBox="1">
            <a:spLocks noChangeArrowheads="1"/>
          </p:cNvSpPr>
          <p:nvPr/>
        </p:nvSpPr>
        <p:spPr>
          <a:xfrm>
            <a:off x="4953000" y="1885950"/>
            <a:ext cx="3502025" cy="3810000"/>
          </a:xfrm>
          <a:prstGeom prst="rect">
            <a:avLst/>
          </a:prstGeom>
        </p:spPr>
        <p:txBody>
          <a:bodyPr/>
          <a:lstStyle>
            <a:lvl1pPr marL="0" marR="0" indent="0" algn="l" defTabSz="914400" rtl="0" eaLnBrk="1" fontAlgn="base" latinLnBrk="0" hangingPunct="1">
              <a:lnSpc>
                <a:spcPct val="100000"/>
              </a:lnSpc>
              <a:spcBef>
                <a:spcPts val="300"/>
              </a:spcBef>
              <a:spcAft>
                <a:spcPct val="0"/>
              </a:spcAft>
              <a:buClr>
                <a:schemeClr val="tx2"/>
              </a:buClr>
              <a:buSzPts val="2000"/>
              <a:buFont typeface="Arial" pitchFamily="34" charset="0"/>
              <a:buNone/>
              <a:tabLst/>
              <a:defRPr sz="2200" kern="1200">
                <a:solidFill>
                  <a:schemeClr val="tx1"/>
                </a:solidFill>
                <a:latin typeface="+mn-lt"/>
                <a:ea typeface="+mn-ea"/>
                <a:cs typeface="+mn-cs"/>
              </a:defRPr>
            </a:lvl1pPr>
            <a:lvl2pPr marL="288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2000" kern="1200">
                <a:solidFill>
                  <a:schemeClr val="tx1"/>
                </a:solidFill>
                <a:latin typeface="+mn-lt"/>
                <a:ea typeface="+mn-ea"/>
                <a:cs typeface="+mn-cs"/>
              </a:defRPr>
            </a:lvl2pPr>
            <a:lvl3pPr marL="576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800" kern="1200">
                <a:solidFill>
                  <a:schemeClr val="tx1"/>
                </a:solidFill>
                <a:latin typeface="+mn-lt"/>
                <a:ea typeface="+mn-ea"/>
                <a:cs typeface="+mn-cs"/>
              </a:defRPr>
            </a:lvl3pPr>
            <a:lvl4pPr marL="864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sz="1600" kern="1200">
                <a:solidFill>
                  <a:schemeClr val="tx1"/>
                </a:solidFill>
                <a:latin typeface="+mn-lt"/>
                <a:ea typeface="+mn-ea"/>
                <a:cs typeface="+mn-cs"/>
              </a:defRPr>
            </a:lvl4pPr>
            <a:lvl5pPr marL="1152000" indent="-288000" algn="l" defTabSz="914400" rtl="0" eaLnBrk="1" latinLnBrk="0" hangingPunct="1">
              <a:lnSpc>
                <a:spcPct val="100000"/>
              </a:lnSpc>
              <a:spcBef>
                <a:spcPts val="300"/>
              </a:spcBef>
              <a:buClr>
                <a:schemeClr val="tx2"/>
              </a:buClr>
              <a:buSzPct val="10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1800" u="sng" smtClean="0"/>
              <a:t>Backwards installation</a:t>
            </a:r>
          </a:p>
          <a:p>
            <a:pPr algn="just"/>
            <a:r>
              <a:rPr lang="en-US" sz="1800" smtClean="0"/>
              <a:t>Make sure that the seal lip is facing in the correct direction.  This seal lip has been intentionally installed backwards because excluding the contamination is more important then containing the lubricant.</a:t>
            </a:r>
            <a:endParaRPr lang="en-US" sz="1800" dirty="0"/>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67948"/>
            <a:ext cx="4191000" cy="2727325"/>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29612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p:txBody>
          <a:bodyPr/>
          <a:lstStyle/>
          <a:p>
            <a:fld id="{787141AC-9C65-48FD-A1D3-0609A17108C9}" type="datetime3">
              <a:rPr lang="en-US" smtClean="0"/>
              <a:t>29 October 2014</a:t>
            </a:fld>
            <a:endParaRPr lang="en-US"/>
          </a:p>
        </p:txBody>
      </p:sp>
      <p:sp>
        <p:nvSpPr>
          <p:cNvPr id="9" name="Slide Number Placeholder 5"/>
          <p:cNvSpPr>
            <a:spLocks noGrp="1"/>
          </p:cNvSpPr>
          <p:nvPr>
            <p:ph type="sldNum" sz="quarter" idx="12"/>
          </p:nvPr>
        </p:nvSpPr>
        <p:spPr/>
        <p:txBody>
          <a:bodyPr/>
          <a:lstStyle/>
          <a:p>
            <a:r>
              <a:rPr lang="en-US"/>
              <a:t>Slide </a:t>
            </a:r>
            <a:fld id="{48876DB3-FEFF-4670-A440-B030AE166FA3}" type="slidenum">
              <a:rPr lang="en-US"/>
              <a:pPr/>
              <a:t>48</a:t>
            </a:fld>
            <a:endParaRPr lang="en-US"/>
          </a:p>
        </p:txBody>
      </p:sp>
      <p:sp>
        <p:nvSpPr>
          <p:cNvPr id="343042" name="Rectangle 2"/>
          <p:cNvSpPr>
            <a:spLocks noGrp="1" noChangeArrowheads="1"/>
          </p:cNvSpPr>
          <p:nvPr>
            <p:ph type="title"/>
          </p:nvPr>
        </p:nvSpPr>
        <p:spPr>
          <a:xfrm>
            <a:off x="457200" y="223644"/>
            <a:ext cx="8229600" cy="514738"/>
          </a:xfrm>
        </p:spPr>
        <p:txBody>
          <a:bodyPr/>
          <a:lstStyle/>
          <a:p>
            <a:r>
              <a:rPr lang="en-GB" dirty="0" smtClean="0"/>
              <a:t>Re-use conclusions</a:t>
            </a:r>
            <a:endParaRPr lang="en-GB" dirty="0"/>
          </a:p>
        </p:txBody>
      </p:sp>
      <p:sp>
        <p:nvSpPr>
          <p:cNvPr id="343052" name="Rectangle 12"/>
          <p:cNvSpPr>
            <a:spLocks noGrp="1" noChangeArrowheads="1"/>
          </p:cNvSpPr>
          <p:nvPr>
            <p:ph type="body" idx="1"/>
          </p:nvPr>
        </p:nvSpPr>
        <p:spPr>
          <a:xfrm>
            <a:off x="457200" y="1143000"/>
            <a:ext cx="7696200" cy="4724400"/>
          </a:xfrm>
          <a:noFill/>
          <a:ln/>
        </p:spPr>
        <p:txBody>
          <a:bodyPr>
            <a:normAutofit/>
          </a:bodyPr>
          <a:lstStyle/>
          <a:p>
            <a:pPr lvl="1"/>
            <a:r>
              <a:rPr lang="en-GB" b="1" dirty="0">
                <a:solidFill>
                  <a:srgbClr val="FF0000"/>
                </a:solidFill>
              </a:rPr>
              <a:t>SKF does </a:t>
            </a:r>
            <a:r>
              <a:rPr lang="en-GB" b="1" u="sng" dirty="0">
                <a:solidFill>
                  <a:srgbClr val="FF0000"/>
                </a:solidFill>
              </a:rPr>
              <a:t>not</a:t>
            </a:r>
            <a:r>
              <a:rPr lang="en-GB" b="1" dirty="0">
                <a:solidFill>
                  <a:srgbClr val="FF0000"/>
                </a:solidFill>
              </a:rPr>
              <a:t> recommend re-using </a:t>
            </a:r>
            <a:r>
              <a:rPr lang="en-GB" b="1" dirty="0" smtClean="0">
                <a:solidFill>
                  <a:srgbClr val="FF0000"/>
                </a:solidFill>
              </a:rPr>
              <a:t>seals</a:t>
            </a:r>
          </a:p>
          <a:p>
            <a:pPr lvl="1"/>
            <a:r>
              <a:rPr lang="en-GB" dirty="0" smtClean="0"/>
              <a:t>If you plan on re-using seals, consider:</a:t>
            </a:r>
          </a:p>
          <a:p>
            <a:pPr lvl="2"/>
            <a:r>
              <a:rPr lang="en-GB" dirty="0" smtClean="0"/>
              <a:t>Remember the entire sealing system</a:t>
            </a:r>
          </a:p>
          <a:p>
            <a:pPr lvl="2"/>
            <a:r>
              <a:rPr lang="en-GB" dirty="0" smtClean="0"/>
              <a:t>Identify </a:t>
            </a:r>
            <a:r>
              <a:rPr lang="en-GB" dirty="0"/>
              <a:t>candidate </a:t>
            </a:r>
            <a:r>
              <a:rPr lang="en-GB" dirty="0" smtClean="0"/>
              <a:t>applications</a:t>
            </a:r>
          </a:p>
          <a:p>
            <a:pPr lvl="2"/>
            <a:r>
              <a:rPr lang="en-GB" dirty="0" smtClean="0"/>
              <a:t>Consider the risk of failure</a:t>
            </a:r>
            <a:endParaRPr lang="en-GB" dirty="0"/>
          </a:p>
          <a:p>
            <a:pPr lvl="2"/>
            <a:r>
              <a:rPr lang="en-GB" dirty="0" smtClean="0"/>
              <a:t>Failure / seal analysis training</a:t>
            </a:r>
          </a:p>
          <a:p>
            <a:pPr lvl="2"/>
            <a:r>
              <a:rPr lang="en-GB" dirty="0" smtClean="0"/>
              <a:t>Proper inspection and measuring equipment</a:t>
            </a:r>
          </a:p>
          <a:p>
            <a:pPr lvl="2"/>
            <a:r>
              <a:rPr lang="en-GB" dirty="0" smtClean="0"/>
              <a:t>Develop visual and dimensional standards and guidelines</a:t>
            </a:r>
          </a:p>
          <a:p>
            <a:pPr lvl="2"/>
            <a:r>
              <a:rPr lang="en-GB" dirty="0" smtClean="0"/>
              <a:t>Design for re-use</a:t>
            </a:r>
          </a:p>
          <a:p>
            <a:pPr lvl="2"/>
            <a:r>
              <a:rPr lang="en-GB" dirty="0" smtClean="0"/>
              <a:t>Maintain history based on part number AND application</a:t>
            </a:r>
          </a:p>
          <a:p>
            <a:pPr lvl="2"/>
            <a:r>
              <a:rPr lang="en-GB" dirty="0" smtClean="0"/>
              <a:t>Every seal and wear surface must be evaluated individually</a:t>
            </a:r>
          </a:p>
          <a:p>
            <a:pPr lvl="2"/>
            <a:endParaRPr lang="en-GB" dirty="0"/>
          </a:p>
        </p:txBody>
      </p:sp>
      <p:sp>
        <p:nvSpPr>
          <p:cNvPr id="3" name="Footer Placeholder 2"/>
          <p:cNvSpPr>
            <a:spLocks noGrp="1"/>
          </p:cNvSpPr>
          <p:nvPr>
            <p:ph type="ftr" sz="quarter" idx="11"/>
          </p:nvPr>
        </p:nvSpPr>
        <p:spPr/>
        <p:txBody>
          <a:bodyPr/>
          <a:lstStyle/>
          <a:p>
            <a:r>
              <a:rPr lang="en-US" smtClean="0"/>
              <a:t>SKF proprietary - Not for distribution without permission</a:t>
            </a:r>
            <a:endParaRPr lang="en-GB"/>
          </a:p>
        </p:txBody>
      </p:sp>
    </p:spTree>
    <p:extLst>
      <p:ext uri="{BB962C8B-B14F-4D97-AF65-F5344CB8AC3E}">
        <p14:creationId xmlns:p14="http://schemas.microsoft.com/office/powerpoint/2010/main" val="24716569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507B6C3-D34F-446B-90E6-5F0ED6305F3A}" type="datetime3">
              <a:rPr lang="en-US" smtClean="0"/>
              <a:t>29 October 2014</a:t>
            </a:fld>
            <a:endParaRPr lang="en-US"/>
          </a:p>
        </p:txBody>
      </p:sp>
      <p:sp>
        <p:nvSpPr>
          <p:cNvPr id="6" name="Slide Number Placeholder 5"/>
          <p:cNvSpPr>
            <a:spLocks noGrp="1"/>
          </p:cNvSpPr>
          <p:nvPr>
            <p:ph type="sldNum" sz="quarter" idx="12"/>
          </p:nvPr>
        </p:nvSpPr>
        <p:spPr/>
        <p:txBody>
          <a:bodyPr/>
          <a:lstStyle/>
          <a:p>
            <a:r>
              <a:rPr lang="en-US"/>
              <a:t>Slide </a:t>
            </a:r>
            <a:fld id="{9F00D2C6-1F60-4466-8C13-8DABC7D98650}" type="slidenum">
              <a:rPr lang="en-US"/>
              <a:pPr/>
              <a:t>49</a:t>
            </a:fld>
            <a:endParaRPr lang="en-US"/>
          </a:p>
        </p:txBody>
      </p:sp>
      <p:sp>
        <p:nvSpPr>
          <p:cNvPr id="2" name="TextBox 1"/>
          <p:cNvSpPr txBox="1"/>
          <p:nvPr/>
        </p:nvSpPr>
        <p:spPr>
          <a:xfrm>
            <a:off x="1371600" y="1885464"/>
            <a:ext cx="6324600" cy="1200329"/>
          </a:xfrm>
          <a:prstGeom prst="rect">
            <a:avLst/>
          </a:prstGeom>
          <a:noFill/>
        </p:spPr>
        <p:txBody>
          <a:bodyPr wrap="square" rtlCol="0">
            <a:spAutoFit/>
          </a:bodyPr>
          <a:lstStyle/>
          <a:p>
            <a:r>
              <a:rPr lang="en-US" sz="7200" dirty="0" smtClean="0">
                <a:solidFill>
                  <a:srgbClr val="FF0000"/>
                </a:solidFill>
              </a:rPr>
              <a:t>THANK YOU!</a:t>
            </a:r>
            <a:endParaRPr lang="en-US" sz="7200" dirty="0">
              <a:solidFill>
                <a:srgbClr val="FF0000"/>
              </a:solidFill>
            </a:endParaRPr>
          </a:p>
        </p:txBody>
      </p:sp>
      <p:sp>
        <p:nvSpPr>
          <p:cNvPr id="5" name="Footer Placeholder 4"/>
          <p:cNvSpPr>
            <a:spLocks noGrp="1"/>
          </p:cNvSpPr>
          <p:nvPr>
            <p:ph type="ftr" sz="quarter" idx="11"/>
          </p:nvPr>
        </p:nvSpPr>
        <p:spPr/>
        <p:txBody>
          <a:bodyPr/>
          <a:lstStyle/>
          <a:p>
            <a:r>
              <a:rPr lang="en-US" smtClean="0"/>
              <a:t>SKF proprietary - Not for distribution without permission</a:t>
            </a:r>
            <a:endParaRPr lang="en-GB"/>
          </a:p>
        </p:txBody>
      </p:sp>
    </p:spTree>
    <p:extLst>
      <p:ext uri="{BB962C8B-B14F-4D97-AF65-F5344CB8AC3E}">
        <p14:creationId xmlns:p14="http://schemas.microsoft.com/office/powerpoint/2010/main" val="16416521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FAA635D-22C5-48B4-A63E-CA64EF2CB6C1}" type="datetime3">
              <a:rPr lang="en-US" smtClean="0"/>
              <a:t>29 October 2014</a:t>
            </a:fld>
            <a:endParaRPr lang="en-US"/>
          </a:p>
        </p:txBody>
      </p:sp>
      <p:sp>
        <p:nvSpPr>
          <p:cNvPr id="6" name="Slide Number Placeholder 5"/>
          <p:cNvSpPr>
            <a:spLocks noGrp="1"/>
          </p:cNvSpPr>
          <p:nvPr>
            <p:ph type="sldNum" sz="quarter" idx="12"/>
          </p:nvPr>
        </p:nvSpPr>
        <p:spPr/>
        <p:txBody>
          <a:bodyPr/>
          <a:lstStyle/>
          <a:p>
            <a:r>
              <a:rPr lang="en-US"/>
              <a:t>Slide </a:t>
            </a:r>
            <a:fld id="{6A683E8C-84EF-4D3E-A0D6-905FFA1C3409}" type="slidenum">
              <a:rPr lang="en-US"/>
              <a:pPr/>
              <a:t>5</a:t>
            </a:fld>
            <a:endParaRPr lang="en-US"/>
          </a:p>
        </p:txBody>
      </p:sp>
      <p:sp>
        <p:nvSpPr>
          <p:cNvPr id="401410" name="Rectangle 2"/>
          <p:cNvSpPr>
            <a:spLocks noGrp="1" noChangeArrowheads="1"/>
          </p:cNvSpPr>
          <p:nvPr>
            <p:ph type="title"/>
          </p:nvPr>
        </p:nvSpPr>
        <p:spPr>
          <a:xfrm>
            <a:off x="471488" y="225231"/>
            <a:ext cx="8197850" cy="514738"/>
          </a:xfrm>
          <a:noFill/>
          <a:ln/>
        </p:spPr>
        <p:txBody>
          <a:bodyPr/>
          <a:lstStyle/>
          <a:p>
            <a:r>
              <a:rPr lang="en-GB" dirty="0"/>
              <a:t>…and a global footprint</a:t>
            </a:r>
          </a:p>
        </p:txBody>
      </p:sp>
      <p:grpSp>
        <p:nvGrpSpPr>
          <p:cNvPr id="7" name="Group 3"/>
          <p:cNvGrpSpPr>
            <a:grpSpLocks/>
          </p:cNvGrpSpPr>
          <p:nvPr/>
        </p:nvGrpSpPr>
        <p:grpSpPr bwMode="auto">
          <a:xfrm>
            <a:off x="814388" y="1389063"/>
            <a:ext cx="7469187" cy="4294187"/>
            <a:chOff x="817" y="1267"/>
            <a:chExt cx="4103" cy="2202"/>
          </a:xfrm>
        </p:grpSpPr>
        <p:sp>
          <p:nvSpPr>
            <p:cNvPr id="8" name="Freeform 4"/>
            <p:cNvSpPr>
              <a:spLocks/>
            </p:cNvSpPr>
            <p:nvPr/>
          </p:nvSpPr>
          <p:spPr bwMode="auto">
            <a:xfrm>
              <a:off x="1376" y="1783"/>
              <a:ext cx="212" cy="151"/>
            </a:xfrm>
            <a:custGeom>
              <a:avLst/>
              <a:gdLst>
                <a:gd name="T0" fmla="*/ 0 w 237"/>
                <a:gd name="T1" fmla="*/ 89 h 203"/>
                <a:gd name="T2" fmla="*/ 16 w 237"/>
                <a:gd name="T3" fmla="*/ 97 h 203"/>
                <a:gd name="T4" fmla="*/ 9 w 237"/>
                <a:gd name="T5" fmla="*/ 114 h 203"/>
                <a:gd name="T6" fmla="*/ 25 w 237"/>
                <a:gd name="T7" fmla="*/ 121 h 203"/>
                <a:gd name="T8" fmla="*/ 65 w 237"/>
                <a:gd name="T9" fmla="*/ 121 h 203"/>
                <a:gd name="T10" fmla="*/ 81 w 237"/>
                <a:gd name="T11" fmla="*/ 139 h 203"/>
                <a:gd name="T12" fmla="*/ 65 w 237"/>
                <a:gd name="T13" fmla="*/ 146 h 203"/>
                <a:gd name="T14" fmla="*/ 25 w 237"/>
                <a:gd name="T15" fmla="*/ 146 h 203"/>
                <a:gd name="T16" fmla="*/ 34 w 237"/>
                <a:gd name="T17" fmla="*/ 170 h 203"/>
                <a:gd name="T18" fmla="*/ 49 w 237"/>
                <a:gd name="T19" fmla="*/ 177 h 203"/>
                <a:gd name="T20" fmla="*/ 65 w 237"/>
                <a:gd name="T21" fmla="*/ 177 h 203"/>
                <a:gd name="T22" fmla="*/ 74 w 237"/>
                <a:gd name="T23" fmla="*/ 202 h 203"/>
                <a:gd name="T24" fmla="*/ 114 w 237"/>
                <a:gd name="T25" fmla="*/ 195 h 203"/>
                <a:gd name="T26" fmla="*/ 155 w 237"/>
                <a:gd name="T27" fmla="*/ 177 h 203"/>
                <a:gd name="T28" fmla="*/ 162 w 237"/>
                <a:gd name="T29" fmla="*/ 170 h 203"/>
                <a:gd name="T30" fmla="*/ 196 w 237"/>
                <a:gd name="T31" fmla="*/ 195 h 203"/>
                <a:gd name="T32" fmla="*/ 211 w 237"/>
                <a:gd name="T33" fmla="*/ 186 h 203"/>
                <a:gd name="T34" fmla="*/ 220 w 237"/>
                <a:gd name="T35" fmla="*/ 177 h 203"/>
                <a:gd name="T36" fmla="*/ 220 w 237"/>
                <a:gd name="T37" fmla="*/ 162 h 203"/>
                <a:gd name="T38" fmla="*/ 227 w 237"/>
                <a:gd name="T39" fmla="*/ 162 h 203"/>
                <a:gd name="T40" fmla="*/ 236 w 237"/>
                <a:gd name="T41" fmla="*/ 146 h 203"/>
                <a:gd name="T42" fmla="*/ 196 w 237"/>
                <a:gd name="T43" fmla="*/ 121 h 203"/>
                <a:gd name="T44" fmla="*/ 180 w 237"/>
                <a:gd name="T45" fmla="*/ 114 h 203"/>
                <a:gd name="T46" fmla="*/ 180 w 237"/>
                <a:gd name="T47" fmla="*/ 89 h 203"/>
                <a:gd name="T48" fmla="*/ 171 w 237"/>
                <a:gd name="T49" fmla="*/ 49 h 203"/>
                <a:gd name="T50" fmla="*/ 186 w 237"/>
                <a:gd name="T51" fmla="*/ 8 h 203"/>
                <a:gd name="T52" fmla="*/ 180 w 237"/>
                <a:gd name="T53" fmla="*/ 0 h 203"/>
                <a:gd name="T54" fmla="*/ 155 w 237"/>
                <a:gd name="T55" fmla="*/ 0 h 203"/>
                <a:gd name="T56" fmla="*/ 139 w 237"/>
                <a:gd name="T57" fmla="*/ 40 h 203"/>
                <a:gd name="T58" fmla="*/ 121 w 237"/>
                <a:gd name="T59" fmla="*/ 33 h 203"/>
                <a:gd name="T60" fmla="*/ 106 w 237"/>
                <a:gd name="T61" fmla="*/ 33 h 203"/>
                <a:gd name="T62" fmla="*/ 89 w 237"/>
                <a:gd name="T63" fmla="*/ 25 h 203"/>
                <a:gd name="T64" fmla="*/ 74 w 237"/>
                <a:gd name="T65" fmla="*/ 40 h 203"/>
                <a:gd name="T66" fmla="*/ 65 w 237"/>
                <a:gd name="T67" fmla="*/ 15 h 203"/>
                <a:gd name="T68" fmla="*/ 49 w 237"/>
                <a:gd name="T69" fmla="*/ 15 h 203"/>
                <a:gd name="T70" fmla="*/ 9 w 237"/>
                <a:gd name="T71" fmla="*/ 49 h 203"/>
                <a:gd name="T72" fmla="*/ 9 w 237"/>
                <a:gd name="T73" fmla="*/ 56 h 203"/>
                <a:gd name="T74" fmla="*/ 0 w 237"/>
                <a:gd name="T75" fmla="*/ 74 h 203"/>
                <a:gd name="T76" fmla="*/ 0 w 237"/>
                <a:gd name="T77" fmla="*/ 8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7" h="203">
                  <a:moveTo>
                    <a:pt x="0" y="89"/>
                  </a:moveTo>
                  <a:lnTo>
                    <a:pt x="16" y="97"/>
                  </a:lnTo>
                  <a:lnTo>
                    <a:pt x="9" y="114"/>
                  </a:lnTo>
                  <a:lnTo>
                    <a:pt x="25" y="121"/>
                  </a:lnTo>
                  <a:lnTo>
                    <a:pt x="65" y="121"/>
                  </a:lnTo>
                  <a:lnTo>
                    <a:pt x="81" y="139"/>
                  </a:lnTo>
                  <a:lnTo>
                    <a:pt x="65" y="146"/>
                  </a:lnTo>
                  <a:lnTo>
                    <a:pt x="25" y="146"/>
                  </a:lnTo>
                  <a:lnTo>
                    <a:pt x="34" y="170"/>
                  </a:lnTo>
                  <a:lnTo>
                    <a:pt x="49" y="177"/>
                  </a:lnTo>
                  <a:lnTo>
                    <a:pt x="65" y="177"/>
                  </a:lnTo>
                  <a:lnTo>
                    <a:pt x="74" y="202"/>
                  </a:lnTo>
                  <a:lnTo>
                    <a:pt x="114" y="195"/>
                  </a:lnTo>
                  <a:lnTo>
                    <a:pt x="155" y="177"/>
                  </a:lnTo>
                  <a:lnTo>
                    <a:pt x="162" y="170"/>
                  </a:lnTo>
                  <a:lnTo>
                    <a:pt x="196" y="195"/>
                  </a:lnTo>
                  <a:lnTo>
                    <a:pt x="211" y="186"/>
                  </a:lnTo>
                  <a:lnTo>
                    <a:pt x="220" y="177"/>
                  </a:lnTo>
                  <a:lnTo>
                    <a:pt x="220" y="162"/>
                  </a:lnTo>
                  <a:lnTo>
                    <a:pt x="227" y="162"/>
                  </a:lnTo>
                  <a:lnTo>
                    <a:pt x="236" y="146"/>
                  </a:lnTo>
                  <a:lnTo>
                    <a:pt x="196" y="121"/>
                  </a:lnTo>
                  <a:lnTo>
                    <a:pt x="180" y="114"/>
                  </a:lnTo>
                  <a:lnTo>
                    <a:pt x="180" y="89"/>
                  </a:lnTo>
                  <a:lnTo>
                    <a:pt x="171" y="49"/>
                  </a:lnTo>
                  <a:lnTo>
                    <a:pt x="186" y="8"/>
                  </a:lnTo>
                  <a:lnTo>
                    <a:pt x="180" y="0"/>
                  </a:lnTo>
                  <a:lnTo>
                    <a:pt x="155" y="0"/>
                  </a:lnTo>
                  <a:lnTo>
                    <a:pt x="139" y="40"/>
                  </a:lnTo>
                  <a:lnTo>
                    <a:pt x="121" y="33"/>
                  </a:lnTo>
                  <a:lnTo>
                    <a:pt x="106" y="33"/>
                  </a:lnTo>
                  <a:lnTo>
                    <a:pt x="89" y="25"/>
                  </a:lnTo>
                  <a:lnTo>
                    <a:pt x="74" y="40"/>
                  </a:lnTo>
                  <a:lnTo>
                    <a:pt x="65" y="15"/>
                  </a:lnTo>
                  <a:lnTo>
                    <a:pt x="49" y="15"/>
                  </a:lnTo>
                  <a:lnTo>
                    <a:pt x="9" y="49"/>
                  </a:lnTo>
                  <a:lnTo>
                    <a:pt x="9" y="56"/>
                  </a:lnTo>
                  <a:lnTo>
                    <a:pt x="0" y="74"/>
                  </a:lnTo>
                  <a:lnTo>
                    <a:pt x="0" y="89"/>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Freeform 5"/>
            <p:cNvSpPr>
              <a:spLocks/>
            </p:cNvSpPr>
            <p:nvPr/>
          </p:nvSpPr>
          <p:spPr bwMode="auto">
            <a:xfrm>
              <a:off x="1710" y="1776"/>
              <a:ext cx="329" cy="307"/>
            </a:xfrm>
            <a:custGeom>
              <a:avLst/>
              <a:gdLst>
                <a:gd name="T0" fmla="*/ 34 w 367"/>
                <a:gd name="T1" fmla="*/ 148 h 414"/>
                <a:gd name="T2" fmla="*/ 99 w 367"/>
                <a:gd name="T3" fmla="*/ 163 h 414"/>
                <a:gd name="T4" fmla="*/ 131 w 367"/>
                <a:gd name="T5" fmla="*/ 171 h 414"/>
                <a:gd name="T6" fmla="*/ 146 w 367"/>
                <a:gd name="T7" fmla="*/ 148 h 414"/>
                <a:gd name="T8" fmla="*/ 179 w 367"/>
                <a:gd name="T9" fmla="*/ 186 h 414"/>
                <a:gd name="T10" fmla="*/ 187 w 367"/>
                <a:gd name="T11" fmla="*/ 195 h 414"/>
                <a:gd name="T12" fmla="*/ 211 w 367"/>
                <a:gd name="T13" fmla="*/ 226 h 414"/>
                <a:gd name="T14" fmla="*/ 196 w 367"/>
                <a:gd name="T15" fmla="*/ 292 h 414"/>
                <a:gd name="T16" fmla="*/ 196 w 367"/>
                <a:gd name="T17" fmla="*/ 317 h 414"/>
                <a:gd name="T18" fmla="*/ 155 w 367"/>
                <a:gd name="T19" fmla="*/ 325 h 414"/>
                <a:gd name="T20" fmla="*/ 146 w 367"/>
                <a:gd name="T21" fmla="*/ 350 h 414"/>
                <a:gd name="T22" fmla="*/ 179 w 367"/>
                <a:gd name="T23" fmla="*/ 341 h 414"/>
                <a:gd name="T24" fmla="*/ 227 w 367"/>
                <a:gd name="T25" fmla="*/ 365 h 414"/>
                <a:gd name="T26" fmla="*/ 261 w 367"/>
                <a:gd name="T27" fmla="*/ 397 h 414"/>
                <a:gd name="T28" fmla="*/ 301 w 367"/>
                <a:gd name="T29" fmla="*/ 413 h 414"/>
                <a:gd name="T30" fmla="*/ 268 w 367"/>
                <a:gd name="T31" fmla="*/ 373 h 414"/>
                <a:gd name="T32" fmla="*/ 310 w 367"/>
                <a:gd name="T33" fmla="*/ 390 h 414"/>
                <a:gd name="T34" fmla="*/ 326 w 367"/>
                <a:gd name="T35" fmla="*/ 365 h 414"/>
                <a:gd name="T36" fmla="*/ 317 w 367"/>
                <a:gd name="T37" fmla="*/ 341 h 414"/>
                <a:gd name="T38" fmla="*/ 285 w 367"/>
                <a:gd name="T39" fmla="*/ 300 h 414"/>
                <a:gd name="T40" fmla="*/ 310 w 367"/>
                <a:gd name="T41" fmla="*/ 300 h 414"/>
                <a:gd name="T42" fmla="*/ 333 w 367"/>
                <a:gd name="T43" fmla="*/ 325 h 414"/>
                <a:gd name="T44" fmla="*/ 350 w 367"/>
                <a:gd name="T45" fmla="*/ 308 h 414"/>
                <a:gd name="T46" fmla="*/ 317 w 367"/>
                <a:gd name="T47" fmla="*/ 226 h 414"/>
                <a:gd name="T48" fmla="*/ 276 w 367"/>
                <a:gd name="T49" fmla="*/ 211 h 414"/>
                <a:gd name="T50" fmla="*/ 293 w 367"/>
                <a:gd name="T51" fmla="*/ 186 h 414"/>
                <a:gd name="T52" fmla="*/ 285 w 367"/>
                <a:gd name="T53" fmla="*/ 163 h 414"/>
                <a:gd name="T54" fmla="*/ 251 w 367"/>
                <a:gd name="T55" fmla="*/ 130 h 414"/>
                <a:gd name="T56" fmla="*/ 220 w 367"/>
                <a:gd name="T57" fmla="*/ 98 h 414"/>
                <a:gd name="T58" fmla="*/ 196 w 367"/>
                <a:gd name="T59" fmla="*/ 58 h 414"/>
                <a:gd name="T60" fmla="*/ 155 w 367"/>
                <a:gd name="T61" fmla="*/ 49 h 414"/>
                <a:gd name="T62" fmla="*/ 122 w 367"/>
                <a:gd name="T63" fmla="*/ 58 h 414"/>
                <a:gd name="T64" fmla="*/ 114 w 367"/>
                <a:gd name="T65" fmla="*/ 49 h 414"/>
                <a:gd name="T66" fmla="*/ 106 w 367"/>
                <a:gd name="T67" fmla="*/ 9 h 414"/>
                <a:gd name="T68" fmla="*/ 90 w 367"/>
                <a:gd name="T69" fmla="*/ 0 h 414"/>
                <a:gd name="T70" fmla="*/ 49 w 367"/>
                <a:gd name="T71" fmla="*/ 74 h 414"/>
                <a:gd name="T72" fmla="*/ 40 w 367"/>
                <a:gd name="T73" fmla="*/ 83 h 414"/>
                <a:gd name="T74" fmla="*/ 59 w 367"/>
                <a:gd name="T75" fmla="*/ 17 h 414"/>
                <a:gd name="T76" fmla="*/ 34 w 367"/>
                <a:gd name="T77" fmla="*/ 0 h 414"/>
                <a:gd name="T78" fmla="*/ 0 w 367"/>
                <a:gd name="T79" fmla="*/ 6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7" h="414">
                  <a:moveTo>
                    <a:pt x="0" y="89"/>
                  </a:moveTo>
                  <a:lnTo>
                    <a:pt x="34" y="148"/>
                  </a:lnTo>
                  <a:lnTo>
                    <a:pt x="49" y="155"/>
                  </a:lnTo>
                  <a:lnTo>
                    <a:pt x="99" y="163"/>
                  </a:lnTo>
                  <a:lnTo>
                    <a:pt x="106" y="163"/>
                  </a:lnTo>
                  <a:lnTo>
                    <a:pt x="131" y="171"/>
                  </a:lnTo>
                  <a:lnTo>
                    <a:pt x="139" y="171"/>
                  </a:lnTo>
                  <a:lnTo>
                    <a:pt x="146" y="148"/>
                  </a:lnTo>
                  <a:lnTo>
                    <a:pt x="155" y="163"/>
                  </a:lnTo>
                  <a:lnTo>
                    <a:pt x="179" y="186"/>
                  </a:lnTo>
                  <a:lnTo>
                    <a:pt x="171" y="204"/>
                  </a:lnTo>
                  <a:lnTo>
                    <a:pt x="187" y="195"/>
                  </a:lnTo>
                  <a:lnTo>
                    <a:pt x="196" y="211"/>
                  </a:lnTo>
                  <a:lnTo>
                    <a:pt x="211" y="226"/>
                  </a:lnTo>
                  <a:lnTo>
                    <a:pt x="220" y="251"/>
                  </a:lnTo>
                  <a:lnTo>
                    <a:pt x="196" y="292"/>
                  </a:lnTo>
                  <a:lnTo>
                    <a:pt x="202" y="308"/>
                  </a:lnTo>
                  <a:lnTo>
                    <a:pt x="196" y="317"/>
                  </a:lnTo>
                  <a:lnTo>
                    <a:pt x="155" y="308"/>
                  </a:lnTo>
                  <a:lnTo>
                    <a:pt x="155" y="325"/>
                  </a:lnTo>
                  <a:lnTo>
                    <a:pt x="146" y="325"/>
                  </a:lnTo>
                  <a:lnTo>
                    <a:pt x="146" y="350"/>
                  </a:lnTo>
                  <a:lnTo>
                    <a:pt x="171" y="350"/>
                  </a:lnTo>
                  <a:lnTo>
                    <a:pt x="179" y="341"/>
                  </a:lnTo>
                  <a:lnTo>
                    <a:pt x="196" y="341"/>
                  </a:lnTo>
                  <a:lnTo>
                    <a:pt x="227" y="365"/>
                  </a:lnTo>
                  <a:lnTo>
                    <a:pt x="227" y="373"/>
                  </a:lnTo>
                  <a:lnTo>
                    <a:pt x="261" y="397"/>
                  </a:lnTo>
                  <a:lnTo>
                    <a:pt x="276" y="407"/>
                  </a:lnTo>
                  <a:lnTo>
                    <a:pt x="301" y="413"/>
                  </a:lnTo>
                  <a:lnTo>
                    <a:pt x="301" y="407"/>
                  </a:lnTo>
                  <a:lnTo>
                    <a:pt x="268" y="373"/>
                  </a:lnTo>
                  <a:lnTo>
                    <a:pt x="268" y="357"/>
                  </a:lnTo>
                  <a:lnTo>
                    <a:pt x="310" y="390"/>
                  </a:lnTo>
                  <a:lnTo>
                    <a:pt x="326" y="390"/>
                  </a:lnTo>
                  <a:lnTo>
                    <a:pt x="326" y="365"/>
                  </a:lnTo>
                  <a:lnTo>
                    <a:pt x="317" y="357"/>
                  </a:lnTo>
                  <a:lnTo>
                    <a:pt x="317" y="341"/>
                  </a:lnTo>
                  <a:lnTo>
                    <a:pt x="293" y="317"/>
                  </a:lnTo>
                  <a:lnTo>
                    <a:pt x="285" y="300"/>
                  </a:lnTo>
                  <a:lnTo>
                    <a:pt x="293" y="285"/>
                  </a:lnTo>
                  <a:lnTo>
                    <a:pt x="310" y="300"/>
                  </a:lnTo>
                  <a:lnTo>
                    <a:pt x="317" y="317"/>
                  </a:lnTo>
                  <a:lnTo>
                    <a:pt x="333" y="325"/>
                  </a:lnTo>
                  <a:lnTo>
                    <a:pt x="333" y="308"/>
                  </a:lnTo>
                  <a:lnTo>
                    <a:pt x="350" y="308"/>
                  </a:lnTo>
                  <a:lnTo>
                    <a:pt x="366" y="276"/>
                  </a:lnTo>
                  <a:lnTo>
                    <a:pt x="317" y="226"/>
                  </a:lnTo>
                  <a:lnTo>
                    <a:pt x="293" y="226"/>
                  </a:lnTo>
                  <a:lnTo>
                    <a:pt x="276" y="211"/>
                  </a:lnTo>
                  <a:lnTo>
                    <a:pt x="276" y="195"/>
                  </a:lnTo>
                  <a:lnTo>
                    <a:pt x="293" y="186"/>
                  </a:lnTo>
                  <a:lnTo>
                    <a:pt x="276" y="171"/>
                  </a:lnTo>
                  <a:lnTo>
                    <a:pt x="285" y="163"/>
                  </a:lnTo>
                  <a:lnTo>
                    <a:pt x="276" y="139"/>
                  </a:lnTo>
                  <a:lnTo>
                    <a:pt x="251" y="130"/>
                  </a:lnTo>
                  <a:lnTo>
                    <a:pt x="236" y="106"/>
                  </a:lnTo>
                  <a:lnTo>
                    <a:pt x="220" y="98"/>
                  </a:lnTo>
                  <a:lnTo>
                    <a:pt x="202" y="89"/>
                  </a:lnTo>
                  <a:lnTo>
                    <a:pt x="196" y="58"/>
                  </a:lnTo>
                  <a:lnTo>
                    <a:pt x="179" y="58"/>
                  </a:lnTo>
                  <a:lnTo>
                    <a:pt x="155" y="49"/>
                  </a:lnTo>
                  <a:lnTo>
                    <a:pt x="139" y="58"/>
                  </a:lnTo>
                  <a:lnTo>
                    <a:pt x="122" y="58"/>
                  </a:lnTo>
                  <a:lnTo>
                    <a:pt x="106" y="74"/>
                  </a:lnTo>
                  <a:lnTo>
                    <a:pt x="114" y="49"/>
                  </a:lnTo>
                  <a:lnTo>
                    <a:pt x="106" y="34"/>
                  </a:lnTo>
                  <a:lnTo>
                    <a:pt x="106" y="9"/>
                  </a:lnTo>
                  <a:lnTo>
                    <a:pt x="106" y="0"/>
                  </a:lnTo>
                  <a:lnTo>
                    <a:pt x="90" y="0"/>
                  </a:lnTo>
                  <a:lnTo>
                    <a:pt x="59" y="42"/>
                  </a:lnTo>
                  <a:lnTo>
                    <a:pt x="49" y="74"/>
                  </a:lnTo>
                  <a:lnTo>
                    <a:pt x="59" y="98"/>
                  </a:lnTo>
                  <a:lnTo>
                    <a:pt x="40" y="83"/>
                  </a:lnTo>
                  <a:lnTo>
                    <a:pt x="40" y="42"/>
                  </a:lnTo>
                  <a:lnTo>
                    <a:pt x="59" y="17"/>
                  </a:lnTo>
                  <a:lnTo>
                    <a:pt x="74" y="0"/>
                  </a:lnTo>
                  <a:lnTo>
                    <a:pt x="34" y="0"/>
                  </a:lnTo>
                  <a:lnTo>
                    <a:pt x="9" y="34"/>
                  </a:lnTo>
                  <a:lnTo>
                    <a:pt x="0" y="65"/>
                  </a:lnTo>
                  <a:lnTo>
                    <a:pt x="0" y="89"/>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Freeform 6"/>
            <p:cNvSpPr>
              <a:spLocks/>
            </p:cNvSpPr>
            <p:nvPr/>
          </p:nvSpPr>
          <p:spPr bwMode="auto">
            <a:xfrm>
              <a:off x="1311" y="2293"/>
              <a:ext cx="660" cy="294"/>
            </a:xfrm>
            <a:custGeom>
              <a:avLst/>
              <a:gdLst>
                <a:gd name="T0" fmla="*/ 380 w 738"/>
                <a:gd name="T1" fmla="*/ 0 h 396"/>
                <a:gd name="T2" fmla="*/ 420 w 738"/>
                <a:gd name="T3" fmla="*/ 32 h 396"/>
                <a:gd name="T4" fmla="*/ 429 w 738"/>
                <a:gd name="T5" fmla="*/ 48 h 396"/>
                <a:gd name="T6" fmla="*/ 461 w 738"/>
                <a:gd name="T7" fmla="*/ 56 h 396"/>
                <a:gd name="T8" fmla="*/ 504 w 738"/>
                <a:gd name="T9" fmla="*/ 56 h 396"/>
                <a:gd name="T10" fmla="*/ 519 w 738"/>
                <a:gd name="T11" fmla="*/ 72 h 396"/>
                <a:gd name="T12" fmla="*/ 479 w 738"/>
                <a:gd name="T13" fmla="*/ 88 h 396"/>
                <a:gd name="T14" fmla="*/ 470 w 738"/>
                <a:gd name="T15" fmla="*/ 145 h 396"/>
                <a:gd name="T16" fmla="*/ 485 w 738"/>
                <a:gd name="T17" fmla="*/ 103 h 396"/>
                <a:gd name="T18" fmla="*/ 504 w 738"/>
                <a:gd name="T19" fmla="*/ 72 h 396"/>
                <a:gd name="T20" fmla="*/ 519 w 738"/>
                <a:gd name="T21" fmla="*/ 113 h 396"/>
                <a:gd name="T22" fmla="*/ 544 w 738"/>
                <a:gd name="T23" fmla="*/ 122 h 396"/>
                <a:gd name="T24" fmla="*/ 551 w 738"/>
                <a:gd name="T25" fmla="*/ 145 h 396"/>
                <a:gd name="T26" fmla="*/ 616 w 738"/>
                <a:gd name="T27" fmla="*/ 113 h 396"/>
                <a:gd name="T28" fmla="*/ 672 w 738"/>
                <a:gd name="T29" fmla="*/ 88 h 396"/>
                <a:gd name="T30" fmla="*/ 713 w 738"/>
                <a:gd name="T31" fmla="*/ 48 h 396"/>
                <a:gd name="T32" fmla="*/ 730 w 738"/>
                <a:gd name="T33" fmla="*/ 72 h 396"/>
                <a:gd name="T34" fmla="*/ 730 w 738"/>
                <a:gd name="T35" fmla="*/ 97 h 396"/>
                <a:gd name="T36" fmla="*/ 690 w 738"/>
                <a:gd name="T37" fmla="*/ 145 h 396"/>
                <a:gd name="T38" fmla="*/ 672 w 738"/>
                <a:gd name="T39" fmla="*/ 145 h 396"/>
                <a:gd name="T40" fmla="*/ 641 w 738"/>
                <a:gd name="T41" fmla="*/ 194 h 396"/>
                <a:gd name="T42" fmla="*/ 624 w 738"/>
                <a:gd name="T43" fmla="*/ 218 h 396"/>
                <a:gd name="T44" fmla="*/ 616 w 738"/>
                <a:gd name="T45" fmla="*/ 178 h 396"/>
                <a:gd name="T46" fmla="*/ 624 w 738"/>
                <a:gd name="T47" fmla="*/ 242 h 396"/>
                <a:gd name="T48" fmla="*/ 559 w 738"/>
                <a:gd name="T49" fmla="*/ 299 h 396"/>
                <a:gd name="T50" fmla="*/ 567 w 738"/>
                <a:gd name="T51" fmla="*/ 396 h 396"/>
                <a:gd name="T52" fmla="*/ 535 w 738"/>
                <a:gd name="T53" fmla="*/ 371 h 396"/>
                <a:gd name="T54" fmla="*/ 504 w 738"/>
                <a:gd name="T55" fmla="*/ 331 h 396"/>
                <a:gd name="T56" fmla="*/ 445 w 738"/>
                <a:gd name="T57" fmla="*/ 331 h 396"/>
                <a:gd name="T58" fmla="*/ 420 w 738"/>
                <a:gd name="T59" fmla="*/ 331 h 396"/>
                <a:gd name="T60" fmla="*/ 348 w 738"/>
                <a:gd name="T61" fmla="*/ 364 h 396"/>
                <a:gd name="T62" fmla="*/ 292 w 738"/>
                <a:gd name="T63" fmla="*/ 331 h 396"/>
                <a:gd name="T64" fmla="*/ 268 w 738"/>
                <a:gd name="T65" fmla="*/ 339 h 396"/>
                <a:gd name="T66" fmla="*/ 234 w 738"/>
                <a:gd name="T67" fmla="*/ 299 h 396"/>
                <a:gd name="T68" fmla="*/ 97 w 738"/>
                <a:gd name="T69" fmla="*/ 290 h 396"/>
                <a:gd name="T70" fmla="*/ 81 w 738"/>
                <a:gd name="T71" fmla="*/ 267 h 396"/>
                <a:gd name="T72" fmla="*/ 32 w 738"/>
                <a:gd name="T73" fmla="*/ 234 h 396"/>
                <a:gd name="T74" fmla="*/ 24 w 738"/>
                <a:gd name="T75" fmla="*/ 210 h 396"/>
                <a:gd name="T76" fmla="*/ 24 w 738"/>
                <a:gd name="T77" fmla="*/ 202 h 396"/>
                <a:gd name="T78" fmla="*/ 0 w 738"/>
                <a:gd name="T79" fmla="*/ 169 h 396"/>
                <a:gd name="T80" fmla="*/ 7 w 738"/>
                <a:gd name="T81" fmla="*/ 63 h 396"/>
                <a:gd name="T82" fmla="*/ 16 w 738"/>
                <a:gd name="T83" fmla="*/ 4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8" h="396">
                  <a:moveTo>
                    <a:pt x="24" y="8"/>
                  </a:moveTo>
                  <a:lnTo>
                    <a:pt x="373" y="8"/>
                  </a:lnTo>
                  <a:lnTo>
                    <a:pt x="380" y="0"/>
                  </a:lnTo>
                  <a:lnTo>
                    <a:pt x="389" y="16"/>
                  </a:lnTo>
                  <a:lnTo>
                    <a:pt x="405" y="16"/>
                  </a:lnTo>
                  <a:lnTo>
                    <a:pt x="420" y="32"/>
                  </a:lnTo>
                  <a:lnTo>
                    <a:pt x="445" y="32"/>
                  </a:lnTo>
                  <a:lnTo>
                    <a:pt x="414" y="56"/>
                  </a:lnTo>
                  <a:lnTo>
                    <a:pt x="429" y="48"/>
                  </a:lnTo>
                  <a:lnTo>
                    <a:pt x="438" y="56"/>
                  </a:lnTo>
                  <a:lnTo>
                    <a:pt x="461" y="48"/>
                  </a:lnTo>
                  <a:lnTo>
                    <a:pt x="461" y="56"/>
                  </a:lnTo>
                  <a:lnTo>
                    <a:pt x="470" y="48"/>
                  </a:lnTo>
                  <a:lnTo>
                    <a:pt x="479" y="56"/>
                  </a:lnTo>
                  <a:lnTo>
                    <a:pt x="504" y="56"/>
                  </a:lnTo>
                  <a:lnTo>
                    <a:pt x="510" y="56"/>
                  </a:lnTo>
                  <a:lnTo>
                    <a:pt x="519" y="63"/>
                  </a:lnTo>
                  <a:lnTo>
                    <a:pt x="519" y="72"/>
                  </a:lnTo>
                  <a:lnTo>
                    <a:pt x="479" y="72"/>
                  </a:lnTo>
                  <a:lnTo>
                    <a:pt x="470" y="97"/>
                  </a:lnTo>
                  <a:lnTo>
                    <a:pt x="479" y="88"/>
                  </a:lnTo>
                  <a:lnTo>
                    <a:pt x="470" y="122"/>
                  </a:lnTo>
                  <a:lnTo>
                    <a:pt x="470" y="137"/>
                  </a:lnTo>
                  <a:lnTo>
                    <a:pt x="470" y="145"/>
                  </a:lnTo>
                  <a:lnTo>
                    <a:pt x="479" y="145"/>
                  </a:lnTo>
                  <a:lnTo>
                    <a:pt x="485" y="137"/>
                  </a:lnTo>
                  <a:lnTo>
                    <a:pt x="485" y="103"/>
                  </a:lnTo>
                  <a:lnTo>
                    <a:pt x="494" y="88"/>
                  </a:lnTo>
                  <a:lnTo>
                    <a:pt x="504" y="81"/>
                  </a:lnTo>
                  <a:lnTo>
                    <a:pt x="504" y="72"/>
                  </a:lnTo>
                  <a:lnTo>
                    <a:pt x="526" y="81"/>
                  </a:lnTo>
                  <a:lnTo>
                    <a:pt x="526" y="97"/>
                  </a:lnTo>
                  <a:lnTo>
                    <a:pt x="519" y="113"/>
                  </a:lnTo>
                  <a:lnTo>
                    <a:pt x="535" y="103"/>
                  </a:lnTo>
                  <a:lnTo>
                    <a:pt x="535" y="122"/>
                  </a:lnTo>
                  <a:lnTo>
                    <a:pt x="544" y="122"/>
                  </a:lnTo>
                  <a:lnTo>
                    <a:pt x="526" y="145"/>
                  </a:lnTo>
                  <a:lnTo>
                    <a:pt x="535" y="145"/>
                  </a:lnTo>
                  <a:lnTo>
                    <a:pt x="551" y="145"/>
                  </a:lnTo>
                  <a:lnTo>
                    <a:pt x="584" y="122"/>
                  </a:lnTo>
                  <a:lnTo>
                    <a:pt x="584" y="113"/>
                  </a:lnTo>
                  <a:lnTo>
                    <a:pt x="616" y="113"/>
                  </a:lnTo>
                  <a:lnTo>
                    <a:pt x="616" y="97"/>
                  </a:lnTo>
                  <a:lnTo>
                    <a:pt x="632" y="88"/>
                  </a:lnTo>
                  <a:lnTo>
                    <a:pt x="672" y="88"/>
                  </a:lnTo>
                  <a:lnTo>
                    <a:pt x="690" y="81"/>
                  </a:lnTo>
                  <a:lnTo>
                    <a:pt x="706" y="40"/>
                  </a:lnTo>
                  <a:lnTo>
                    <a:pt x="713" y="48"/>
                  </a:lnTo>
                  <a:lnTo>
                    <a:pt x="721" y="40"/>
                  </a:lnTo>
                  <a:lnTo>
                    <a:pt x="721" y="48"/>
                  </a:lnTo>
                  <a:lnTo>
                    <a:pt x="730" y="72"/>
                  </a:lnTo>
                  <a:lnTo>
                    <a:pt x="738" y="81"/>
                  </a:lnTo>
                  <a:lnTo>
                    <a:pt x="738" y="88"/>
                  </a:lnTo>
                  <a:lnTo>
                    <a:pt x="730" y="97"/>
                  </a:lnTo>
                  <a:lnTo>
                    <a:pt x="713" y="97"/>
                  </a:lnTo>
                  <a:lnTo>
                    <a:pt x="681" y="128"/>
                  </a:lnTo>
                  <a:lnTo>
                    <a:pt x="690" y="145"/>
                  </a:lnTo>
                  <a:lnTo>
                    <a:pt x="696" y="137"/>
                  </a:lnTo>
                  <a:lnTo>
                    <a:pt x="696" y="153"/>
                  </a:lnTo>
                  <a:lnTo>
                    <a:pt x="672" y="145"/>
                  </a:lnTo>
                  <a:lnTo>
                    <a:pt x="656" y="153"/>
                  </a:lnTo>
                  <a:lnTo>
                    <a:pt x="647" y="162"/>
                  </a:lnTo>
                  <a:lnTo>
                    <a:pt x="641" y="194"/>
                  </a:lnTo>
                  <a:lnTo>
                    <a:pt x="632" y="185"/>
                  </a:lnTo>
                  <a:lnTo>
                    <a:pt x="632" y="194"/>
                  </a:lnTo>
                  <a:lnTo>
                    <a:pt x="624" y="218"/>
                  </a:lnTo>
                  <a:lnTo>
                    <a:pt x="624" y="202"/>
                  </a:lnTo>
                  <a:lnTo>
                    <a:pt x="616" y="194"/>
                  </a:lnTo>
                  <a:lnTo>
                    <a:pt x="616" y="178"/>
                  </a:lnTo>
                  <a:lnTo>
                    <a:pt x="607" y="194"/>
                  </a:lnTo>
                  <a:lnTo>
                    <a:pt x="616" y="218"/>
                  </a:lnTo>
                  <a:lnTo>
                    <a:pt x="624" y="242"/>
                  </a:lnTo>
                  <a:lnTo>
                    <a:pt x="616" y="259"/>
                  </a:lnTo>
                  <a:lnTo>
                    <a:pt x="584" y="274"/>
                  </a:lnTo>
                  <a:lnTo>
                    <a:pt x="559" y="299"/>
                  </a:lnTo>
                  <a:lnTo>
                    <a:pt x="551" y="315"/>
                  </a:lnTo>
                  <a:lnTo>
                    <a:pt x="567" y="371"/>
                  </a:lnTo>
                  <a:lnTo>
                    <a:pt x="567" y="396"/>
                  </a:lnTo>
                  <a:lnTo>
                    <a:pt x="559" y="396"/>
                  </a:lnTo>
                  <a:lnTo>
                    <a:pt x="551" y="387"/>
                  </a:lnTo>
                  <a:lnTo>
                    <a:pt x="535" y="371"/>
                  </a:lnTo>
                  <a:lnTo>
                    <a:pt x="535" y="339"/>
                  </a:lnTo>
                  <a:lnTo>
                    <a:pt x="519" y="324"/>
                  </a:lnTo>
                  <a:lnTo>
                    <a:pt x="504" y="331"/>
                  </a:lnTo>
                  <a:lnTo>
                    <a:pt x="504" y="324"/>
                  </a:lnTo>
                  <a:lnTo>
                    <a:pt x="454" y="324"/>
                  </a:lnTo>
                  <a:lnTo>
                    <a:pt x="445" y="331"/>
                  </a:lnTo>
                  <a:lnTo>
                    <a:pt x="454" y="339"/>
                  </a:lnTo>
                  <a:lnTo>
                    <a:pt x="429" y="339"/>
                  </a:lnTo>
                  <a:lnTo>
                    <a:pt x="420" y="331"/>
                  </a:lnTo>
                  <a:lnTo>
                    <a:pt x="397" y="331"/>
                  </a:lnTo>
                  <a:lnTo>
                    <a:pt x="380" y="339"/>
                  </a:lnTo>
                  <a:lnTo>
                    <a:pt x="348" y="364"/>
                  </a:lnTo>
                  <a:lnTo>
                    <a:pt x="348" y="387"/>
                  </a:lnTo>
                  <a:lnTo>
                    <a:pt x="323" y="380"/>
                  </a:lnTo>
                  <a:lnTo>
                    <a:pt x="292" y="331"/>
                  </a:lnTo>
                  <a:lnTo>
                    <a:pt x="283" y="331"/>
                  </a:lnTo>
                  <a:lnTo>
                    <a:pt x="276" y="339"/>
                  </a:lnTo>
                  <a:lnTo>
                    <a:pt x="268" y="339"/>
                  </a:lnTo>
                  <a:lnTo>
                    <a:pt x="252" y="331"/>
                  </a:lnTo>
                  <a:lnTo>
                    <a:pt x="252" y="315"/>
                  </a:lnTo>
                  <a:lnTo>
                    <a:pt x="234" y="299"/>
                  </a:lnTo>
                  <a:lnTo>
                    <a:pt x="169" y="308"/>
                  </a:lnTo>
                  <a:lnTo>
                    <a:pt x="121" y="290"/>
                  </a:lnTo>
                  <a:lnTo>
                    <a:pt x="97" y="290"/>
                  </a:lnTo>
                  <a:lnTo>
                    <a:pt x="88" y="274"/>
                  </a:lnTo>
                  <a:lnTo>
                    <a:pt x="81" y="274"/>
                  </a:lnTo>
                  <a:lnTo>
                    <a:pt x="81" y="267"/>
                  </a:lnTo>
                  <a:lnTo>
                    <a:pt x="47" y="259"/>
                  </a:lnTo>
                  <a:lnTo>
                    <a:pt x="47" y="250"/>
                  </a:lnTo>
                  <a:lnTo>
                    <a:pt x="32" y="234"/>
                  </a:lnTo>
                  <a:lnTo>
                    <a:pt x="32" y="218"/>
                  </a:lnTo>
                  <a:lnTo>
                    <a:pt x="24" y="218"/>
                  </a:lnTo>
                  <a:lnTo>
                    <a:pt x="24" y="210"/>
                  </a:lnTo>
                  <a:lnTo>
                    <a:pt x="32" y="210"/>
                  </a:lnTo>
                  <a:lnTo>
                    <a:pt x="32" y="202"/>
                  </a:lnTo>
                  <a:lnTo>
                    <a:pt x="24" y="202"/>
                  </a:lnTo>
                  <a:lnTo>
                    <a:pt x="7" y="185"/>
                  </a:lnTo>
                  <a:lnTo>
                    <a:pt x="7" y="178"/>
                  </a:lnTo>
                  <a:lnTo>
                    <a:pt x="0" y="169"/>
                  </a:lnTo>
                  <a:lnTo>
                    <a:pt x="7" y="145"/>
                  </a:lnTo>
                  <a:lnTo>
                    <a:pt x="0" y="122"/>
                  </a:lnTo>
                  <a:lnTo>
                    <a:pt x="7" y="63"/>
                  </a:lnTo>
                  <a:lnTo>
                    <a:pt x="0" y="23"/>
                  </a:lnTo>
                  <a:lnTo>
                    <a:pt x="16" y="23"/>
                  </a:lnTo>
                  <a:lnTo>
                    <a:pt x="16" y="40"/>
                  </a:lnTo>
                  <a:lnTo>
                    <a:pt x="24" y="40"/>
                  </a:lnTo>
                  <a:lnTo>
                    <a:pt x="24" y="8"/>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Freeform 7"/>
            <p:cNvSpPr>
              <a:spLocks/>
            </p:cNvSpPr>
            <p:nvPr/>
          </p:nvSpPr>
          <p:spPr bwMode="auto">
            <a:xfrm>
              <a:off x="817" y="1855"/>
              <a:ext cx="430" cy="366"/>
            </a:xfrm>
            <a:custGeom>
              <a:avLst/>
              <a:gdLst>
                <a:gd name="T0" fmla="*/ 479 w 480"/>
                <a:gd name="T1" fmla="*/ 453 h 494"/>
                <a:gd name="T2" fmla="*/ 432 w 480"/>
                <a:gd name="T3" fmla="*/ 388 h 494"/>
                <a:gd name="T4" fmla="*/ 414 w 480"/>
                <a:gd name="T5" fmla="*/ 365 h 494"/>
                <a:gd name="T6" fmla="*/ 389 w 480"/>
                <a:gd name="T7" fmla="*/ 381 h 494"/>
                <a:gd name="T8" fmla="*/ 366 w 480"/>
                <a:gd name="T9" fmla="*/ 348 h 494"/>
                <a:gd name="T10" fmla="*/ 341 w 480"/>
                <a:gd name="T11" fmla="*/ 348 h 494"/>
                <a:gd name="T12" fmla="*/ 317 w 480"/>
                <a:gd name="T13" fmla="*/ 49 h 494"/>
                <a:gd name="T14" fmla="*/ 276 w 480"/>
                <a:gd name="T15" fmla="*/ 49 h 494"/>
                <a:gd name="T16" fmla="*/ 236 w 480"/>
                <a:gd name="T17" fmla="*/ 33 h 494"/>
                <a:gd name="T18" fmla="*/ 196 w 480"/>
                <a:gd name="T19" fmla="*/ 17 h 494"/>
                <a:gd name="T20" fmla="*/ 162 w 480"/>
                <a:gd name="T21" fmla="*/ 8 h 494"/>
                <a:gd name="T22" fmla="*/ 131 w 480"/>
                <a:gd name="T23" fmla="*/ 17 h 494"/>
                <a:gd name="T24" fmla="*/ 90 w 480"/>
                <a:gd name="T25" fmla="*/ 42 h 494"/>
                <a:gd name="T26" fmla="*/ 65 w 480"/>
                <a:gd name="T27" fmla="*/ 57 h 494"/>
                <a:gd name="T28" fmla="*/ 25 w 480"/>
                <a:gd name="T29" fmla="*/ 98 h 494"/>
                <a:gd name="T30" fmla="*/ 50 w 480"/>
                <a:gd name="T31" fmla="*/ 139 h 494"/>
                <a:gd name="T32" fmla="*/ 74 w 480"/>
                <a:gd name="T33" fmla="*/ 179 h 494"/>
                <a:gd name="T34" fmla="*/ 50 w 480"/>
                <a:gd name="T35" fmla="*/ 186 h 494"/>
                <a:gd name="T36" fmla="*/ 40 w 480"/>
                <a:gd name="T37" fmla="*/ 170 h 494"/>
                <a:gd name="T38" fmla="*/ 0 w 480"/>
                <a:gd name="T39" fmla="*/ 202 h 494"/>
                <a:gd name="T40" fmla="*/ 18 w 480"/>
                <a:gd name="T41" fmla="*/ 219 h 494"/>
                <a:gd name="T42" fmla="*/ 34 w 480"/>
                <a:gd name="T43" fmla="*/ 235 h 494"/>
                <a:gd name="T44" fmla="*/ 65 w 480"/>
                <a:gd name="T45" fmla="*/ 235 h 494"/>
                <a:gd name="T46" fmla="*/ 82 w 480"/>
                <a:gd name="T47" fmla="*/ 235 h 494"/>
                <a:gd name="T48" fmla="*/ 82 w 480"/>
                <a:gd name="T49" fmla="*/ 267 h 494"/>
                <a:gd name="T50" fmla="*/ 59 w 480"/>
                <a:gd name="T51" fmla="*/ 276 h 494"/>
                <a:gd name="T52" fmla="*/ 40 w 480"/>
                <a:gd name="T53" fmla="*/ 276 h 494"/>
                <a:gd name="T54" fmla="*/ 50 w 480"/>
                <a:gd name="T55" fmla="*/ 365 h 494"/>
                <a:gd name="T56" fmla="*/ 74 w 480"/>
                <a:gd name="T57" fmla="*/ 356 h 494"/>
                <a:gd name="T58" fmla="*/ 74 w 480"/>
                <a:gd name="T59" fmla="*/ 381 h 494"/>
                <a:gd name="T60" fmla="*/ 106 w 480"/>
                <a:gd name="T61" fmla="*/ 388 h 494"/>
                <a:gd name="T62" fmla="*/ 114 w 480"/>
                <a:gd name="T63" fmla="*/ 388 h 494"/>
                <a:gd name="T64" fmla="*/ 131 w 480"/>
                <a:gd name="T65" fmla="*/ 406 h 494"/>
                <a:gd name="T66" fmla="*/ 90 w 480"/>
                <a:gd name="T67" fmla="*/ 453 h 494"/>
                <a:gd name="T68" fmla="*/ 59 w 480"/>
                <a:gd name="T69" fmla="*/ 471 h 494"/>
                <a:gd name="T70" fmla="*/ 40 w 480"/>
                <a:gd name="T71" fmla="*/ 493 h 494"/>
                <a:gd name="T72" fmla="*/ 114 w 480"/>
                <a:gd name="T73" fmla="*/ 453 h 494"/>
                <a:gd name="T74" fmla="*/ 139 w 480"/>
                <a:gd name="T75" fmla="*/ 429 h 494"/>
                <a:gd name="T76" fmla="*/ 187 w 480"/>
                <a:gd name="T77" fmla="*/ 388 h 494"/>
                <a:gd name="T78" fmla="*/ 179 w 480"/>
                <a:gd name="T79" fmla="*/ 372 h 494"/>
                <a:gd name="T80" fmla="*/ 196 w 480"/>
                <a:gd name="T81" fmla="*/ 341 h 494"/>
                <a:gd name="T82" fmla="*/ 227 w 480"/>
                <a:gd name="T83" fmla="*/ 325 h 494"/>
                <a:gd name="T84" fmla="*/ 211 w 480"/>
                <a:gd name="T85" fmla="*/ 341 h 494"/>
                <a:gd name="T86" fmla="*/ 211 w 480"/>
                <a:gd name="T87" fmla="*/ 372 h 494"/>
                <a:gd name="T88" fmla="*/ 211 w 480"/>
                <a:gd name="T89" fmla="*/ 381 h 494"/>
                <a:gd name="T90" fmla="*/ 243 w 480"/>
                <a:gd name="T91" fmla="*/ 365 h 494"/>
                <a:gd name="T92" fmla="*/ 243 w 480"/>
                <a:gd name="T93" fmla="*/ 332 h 494"/>
                <a:gd name="T94" fmla="*/ 301 w 480"/>
                <a:gd name="T95" fmla="*/ 356 h 494"/>
                <a:gd name="T96" fmla="*/ 349 w 480"/>
                <a:gd name="T97" fmla="*/ 365 h 494"/>
                <a:gd name="T98" fmla="*/ 358 w 480"/>
                <a:gd name="T99" fmla="*/ 372 h 494"/>
                <a:gd name="T100" fmla="*/ 423 w 480"/>
                <a:gd name="T101" fmla="*/ 453 h 494"/>
                <a:gd name="T102" fmla="*/ 407 w 480"/>
                <a:gd name="T103" fmla="*/ 406 h 494"/>
                <a:gd name="T104" fmla="*/ 414 w 480"/>
                <a:gd name="T105" fmla="*/ 388 h 494"/>
                <a:gd name="T106" fmla="*/ 432 w 480"/>
                <a:gd name="T107" fmla="*/ 421 h 494"/>
                <a:gd name="T108" fmla="*/ 432 w 480"/>
                <a:gd name="T109" fmla="*/ 429 h 494"/>
                <a:gd name="T110" fmla="*/ 432 w 480"/>
                <a:gd name="T111" fmla="*/ 453 h 494"/>
                <a:gd name="T112" fmla="*/ 438 w 480"/>
                <a:gd name="T113" fmla="*/ 462 h 494"/>
                <a:gd name="T114" fmla="*/ 455 w 480"/>
                <a:gd name="T115" fmla="*/ 471 h 494"/>
                <a:gd name="T116" fmla="*/ 455 w 480"/>
                <a:gd name="T117" fmla="*/ 453 h 494"/>
                <a:gd name="T118" fmla="*/ 463 w 480"/>
                <a:gd name="T119" fmla="*/ 478 h 494"/>
                <a:gd name="T120" fmla="*/ 479 w 480"/>
                <a:gd name="T121" fmla="*/ 478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0" h="494">
                  <a:moveTo>
                    <a:pt x="479" y="478"/>
                  </a:moveTo>
                  <a:lnTo>
                    <a:pt x="479" y="453"/>
                  </a:lnTo>
                  <a:lnTo>
                    <a:pt x="455" y="438"/>
                  </a:lnTo>
                  <a:lnTo>
                    <a:pt x="432" y="388"/>
                  </a:lnTo>
                  <a:lnTo>
                    <a:pt x="423" y="388"/>
                  </a:lnTo>
                  <a:lnTo>
                    <a:pt x="414" y="365"/>
                  </a:lnTo>
                  <a:lnTo>
                    <a:pt x="398" y="372"/>
                  </a:lnTo>
                  <a:lnTo>
                    <a:pt x="389" y="381"/>
                  </a:lnTo>
                  <a:lnTo>
                    <a:pt x="366" y="356"/>
                  </a:lnTo>
                  <a:lnTo>
                    <a:pt x="366" y="348"/>
                  </a:lnTo>
                  <a:lnTo>
                    <a:pt x="341" y="356"/>
                  </a:lnTo>
                  <a:lnTo>
                    <a:pt x="341" y="348"/>
                  </a:lnTo>
                  <a:lnTo>
                    <a:pt x="341" y="65"/>
                  </a:lnTo>
                  <a:lnTo>
                    <a:pt x="317" y="49"/>
                  </a:lnTo>
                  <a:lnTo>
                    <a:pt x="293" y="57"/>
                  </a:lnTo>
                  <a:lnTo>
                    <a:pt x="276" y="49"/>
                  </a:lnTo>
                  <a:lnTo>
                    <a:pt x="261" y="49"/>
                  </a:lnTo>
                  <a:lnTo>
                    <a:pt x="236" y="33"/>
                  </a:lnTo>
                  <a:lnTo>
                    <a:pt x="202" y="33"/>
                  </a:lnTo>
                  <a:lnTo>
                    <a:pt x="196" y="17"/>
                  </a:lnTo>
                  <a:lnTo>
                    <a:pt x="171" y="17"/>
                  </a:lnTo>
                  <a:lnTo>
                    <a:pt x="162" y="8"/>
                  </a:lnTo>
                  <a:lnTo>
                    <a:pt x="147" y="0"/>
                  </a:lnTo>
                  <a:lnTo>
                    <a:pt x="131" y="17"/>
                  </a:lnTo>
                  <a:lnTo>
                    <a:pt x="114" y="24"/>
                  </a:lnTo>
                  <a:lnTo>
                    <a:pt x="90" y="42"/>
                  </a:lnTo>
                  <a:lnTo>
                    <a:pt x="82" y="42"/>
                  </a:lnTo>
                  <a:lnTo>
                    <a:pt x="65" y="57"/>
                  </a:lnTo>
                  <a:lnTo>
                    <a:pt x="59" y="89"/>
                  </a:lnTo>
                  <a:lnTo>
                    <a:pt x="25" y="98"/>
                  </a:lnTo>
                  <a:lnTo>
                    <a:pt x="18" y="114"/>
                  </a:lnTo>
                  <a:lnTo>
                    <a:pt x="50" y="139"/>
                  </a:lnTo>
                  <a:lnTo>
                    <a:pt x="59" y="154"/>
                  </a:lnTo>
                  <a:lnTo>
                    <a:pt x="74" y="179"/>
                  </a:lnTo>
                  <a:lnTo>
                    <a:pt x="74" y="186"/>
                  </a:lnTo>
                  <a:lnTo>
                    <a:pt x="50" y="186"/>
                  </a:lnTo>
                  <a:lnTo>
                    <a:pt x="50" y="170"/>
                  </a:lnTo>
                  <a:lnTo>
                    <a:pt x="40" y="170"/>
                  </a:lnTo>
                  <a:lnTo>
                    <a:pt x="9" y="186"/>
                  </a:lnTo>
                  <a:lnTo>
                    <a:pt x="0" y="202"/>
                  </a:lnTo>
                  <a:lnTo>
                    <a:pt x="18" y="211"/>
                  </a:lnTo>
                  <a:lnTo>
                    <a:pt x="18" y="219"/>
                  </a:lnTo>
                  <a:lnTo>
                    <a:pt x="18" y="226"/>
                  </a:lnTo>
                  <a:lnTo>
                    <a:pt x="34" y="235"/>
                  </a:lnTo>
                  <a:lnTo>
                    <a:pt x="50" y="235"/>
                  </a:lnTo>
                  <a:lnTo>
                    <a:pt x="65" y="235"/>
                  </a:lnTo>
                  <a:lnTo>
                    <a:pt x="82" y="226"/>
                  </a:lnTo>
                  <a:lnTo>
                    <a:pt x="82" y="235"/>
                  </a:lnTo>
                  <a:lnTo>
                    <a:pt x="90" y="251"/>
                  </a:lnTo>
                  <a:lnTo>
                    <a:pt x="82" y="267"/>
                  </a:lnTo>
                  <a:lnTo>
                    <a:pt x="65" y="267"/>
                  </a:lnTo>
                  <a:lnTo>
                    <a:pt x="59" y="276"/>
                  </a:lnTo>
                  <a:lnTo>
                    <a:pt x="50" y="276"/>
                  </a:lnTo>
                  <a:lnTo>
                    <a:pt x="40" y="276"/>
                  </a:lnTo>
                  <a:lnTo>
                    <a:pt x="25" y="316"/>
                  </a:lnTo>
                  <a:lnTo>
                    <a:pt x="50" y="365"/>
                  </a:lnTo>
                  <a:lnTo>
                    <a:pt x="59" y="365"/>
                  </a:lnTo>
                  <a:lnTo>
                    <a:pt x="74" y="356"/>
                  </a:lnTo>
                  <a:lnTo>
                    <a:pt x="74" y="372"/>
                  </a:lnTo>
                  <a:lnTo>
                    <a:pt x="74" y="381"/>
                  </a:lnTo>
                  <a:lnTo>
                    <a:pt x="82" y="388"/>
                  </a:lnTo>
                  <a:lnTo>
                    <a:pt x="106" y="388"/>
                  </a:lnTo>
                  <a:lnTo>
                    <a:pt x="114" y="396"/>
                  </a:lnTo>
                  <a:lnTo>
                    <a:pt x="114" y="388"/>
                  </a:lnTo>
                  <a:lnTo>
                    <a:pt x="131" y="388"/>
                  </a:lnTo>
                  <a:lnTo>
                    <a:pt x="131" y="406"/>
                  </a:lnTo>
                  <a:lnTo>
                    <a:pt x="131" y="421"/>
                  </a:lnTo>
                  <a:lnTo>
                    <a:pt x="90" y="453"/>
                  </a:lnTo>
                  <a:lnTo>
                    <a:pt x="65" y="462"/>
                  </a:lnTo>
                  <a:lnTo>
                    <a:pt x="59" y="471"/>
                  </a:lnTo>
                  <a:lnTo>
                    <a:pt x="34" y="487"/>
                  </a:lnTo>
                  <a:lnTo>
                    <a:pt x="40" y="493"/>
                  </a:lnTo>
                  <a:lnTo>
                    <a:pt x="82" y="471"/>
                  </a:lnTo>
                  <a:lnTo>
                    <a:pt x="114" y="453"/>
                  </a:lnTo>
                  <a:lnTo>
                    <a:pt x="122" y="446"/>
                  </a:lnTo>
                  <a:lnTo>
                    <a:pt x="139" y="429"/>
                  </a:lnTo>
                  <a:lnTo>
                    <a:pt x="179" y="396"/>
                  </a:lnTo>
                  <a:lnTo>
                    <a:pt x="187" y="388"/>
                  </a:lnTo>
                  <a:lnTo>
                    <a:pt x="171" y="381"/>
                  </a:lnTo>
                  <a:lnTo>
                    <a:pt x="179" y="372"/>
                  </a:lnTo>
                  <a:lnTo>
                    <a:pt x="196" y="356"/>
                  </a:lnTo>
                  <a:lnTo>
                    <a:pt x="196" y="341"/>
                  </a:lnTo>
                  <a:lnTo>
                    <a:pt x="221" y="325"/>
                  </a:lnTo>
                  <a:lnTo>
                    <a:pt x="227" y="325"/>
                  </a:lnTo>
                  <a:lnTo>
                    <a:pt x="221" y="332"/>
                  </a:lnTo>
                  <a:lnTo>
                    <a:pt x="211" y="341"/>
                  </a:lnTo>
                  <a:lnTo>
                    <a:pt x="202" y="365"/>
                  </a:lnTo>
                  <a:lnTo>
                    <a:pt x="211" y="372"/>
                  </a:lnTo>
                  <a:lnTo>
                    <a:pt x="202" y="381"/>
                  </a:lnTo>
                  <a:lnTo>
                    <a:pt x="211" y="381"/>
                  </a:lnTo>
                  <a:lnTo>
                    <a:pt x="236" y="365"/>
                  </a:lnTo>
                  <a:lnTo>
                    <a:pt x="243" y="365"/>
                  </a:lnTo>
                  <a:lnTo>
                    <a:pt x="252" y="348"/>
                  </a:lnTo>
                  <a:lnTo>
                    <a:pt x="243" y="332"/>
                  </a:lnTo>
                  <a:lnTo>
                    <a:pt x="268" y="341"/>
                  </a:lnTo>
                  <a:lnTo>
                    <a:pt x="301" y="356"/>
                  </a:lnTo>
                  <a:lnTo>
                    <a:pt x="324" y="356"/>
                  </a:lnTo>
                  <a:lnTo>
                    <a:pt x="349" y="365"/>
                  </a:lnTo>
                  <a:lnTo>
                    <a:pt x="358" y="365"/>
                  </a:lnTo>
                  <a:lnTo>
                    <a:pt x="358" y="372"/>
                  </a:lnTo>
                  <a:lnTo>
                    <a:pt x="398" y="406"/>
                  </a:lnTo>
                  <a:lnTo>
                    <a:pt x="423" y="453"/>
                  </a:lnTo>
                  <a:lnTo>
                    <a:pt x="414" y="413"/>
                  </a:lnTo>
                  <a:lnTo>
                    <a:pt x="407" y="406"/>
                  </a:lnTo>
                  <a:lnTo>
                    <a:pt x="414" y="406"/>
                  </a:lnTo>
                  <a:lnTo>
                    <a:pt x="414" y="388"/>
                  </a:lnTo>
                  <a:lnTo>
                    <a:pt x="423" y="429"/>
                  </a:lnTo>
                  <a:lnTo>
                    <a:pt x="432" y="421"/>
                  </a:lnTo>
                  <a:lnTo>
                    <a:pt x="447" y="438"/>
                  </a:lnTo>
                  <a:lnTo>
                    <a:pt x="432" y="429"/>
                  </a:lnTo>
                  <a:lnTo>
                    <a:pt x="432" y="438"/>
                  </a:lnTo>
                  <a:lnTo>
                    <a:pt x="432" y="453"/>
                  </a:lnTo>
                  <a:lnTo>
                    <a:pt x="438" y="446"/>
                  </a:lnTo>
                  <a:lnTo>
                    <a:pt x="438" y="462"/>
                  </a:lnTo>
                  <a:lnTo>
                    <a:pt x="455" y="487"/>
                  </a:lnTo>
                  <a:lnTo>
                    <a:pt x="455" y="471"/>
                  </a:lnTo>
                  <a:lnTo>
                    <a:pt x="447" y="453"/>
                  </a:lnTo>
                  <a:lnTo>
                    <a:pt x="455" y="453"/>
                  </a:lnTo>
                  <a:lnTo>
                    <a:pt x="455" y="462"/>
                  </a:lnTo>
                  <a:lnTo>
                    <a:pt x="463" y="478"/>
                  </a:lnTo>
                  <a:lnTo>
                    <a:pt x="472" y="487"/>
                  </a:lnTo>
                  <a:lnTo>
                    <a:pt x="479" y="478"/>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Freeform 8"/>
            <p:cNvSpPr>
              <a:spLocks/>
            </p:cNvSpPr>
            <p:nvPr/>
          </p:nvSpPr>
          <p:spPr bwMode="auto">
            <a:xfrm>
              <a:off x="1122" y="1765"/>
              <a:ext cx="981" cy="636"/>
            </a:xfrm>
            <a:custGeom>
              <a:avLst/>
              <a:gdLst>
                <a:gd name="T0" fmla="*/ 756 w 1096"/>
                <a:gd name="T1" fmla="*/ 851 h 860"/>
                <a:gd name="T2" fmla="*/ 763 w 1096"/>
                <a:gd name="T3" fmla="*/ 827 h 860"/>
                <a:gd name="T4" fmla="*/ 771 w 1096"/>
                <a:gd name="T5" fmla="*/ 786 h 860"/>
                <a:gd name="T6" fmla="*/ 706 w 1096"/>
                <a:gd name="T7" fmla="*/ 746 h 860"/>
                <a:gd name="T8" fmla="*/ 632 w 1096"/>
                <a:gd name="T9" fmla="*/ 746 h 860"/>
                <a:gd name="T10" fmla="*/ 585 w 1096"/>
                <a:gd name="T11" fmla="*/ 722 h 860"/>
                <a:gd name="T12" fmla="*/ 171 w 1096"/>
                <a:gd name="T13" fmla="*/ 680 h 860"/>
                <a:gd name="T14" fmla="*/ 138 w 1096"/>
                <a:gd name="T15" fmla="*/ 615 h 860"/>
                <a:gd name="T16" fmla="*/ 91 w 1096"/>
                <a:gd name="T17" fmla="*/ 510 h 860"/>
                <a:gd name="T18" fmla="*/ 48 w 1096"/>
                <a:gd name="T19" fmla="*/ 503 h 860"/>
                <a:gd name="T20" fmla="*/ 0 w 1096"/>
                <a:gd name="T21" fmla="*/ 470 h 860"/>
                <a:gd name="T22" fmla="*/ 66 w 1096"/>
                <a:gd name="T23" fmla="*/ 202 h 860"/>
                <a:gd name="T24" fmla="*/ 147 w 1096"/>
                <a:gd name="T25" fmla="*/ 164 h 860"/>
                <a:gd name="T26" fmla="*/ 187 w 1096"/>
                <a:gd name="T27" fmla="*/ 171 h 860"/>
                <a:gd name="T28" fmla="*/ 212 w 1096"/>
                <a:gd name="T29" fmla="*/ 195 h 860"/>
                <a:gd name="T30" fmla="*/ 268 w 1096"/>
                <a:gd name="T31" fmla="*/ 195 h 860"/>
                <a:gd name="T32" fmla="*/ 341 w 1096"/>
                <a:gd name="T33" fmla="*/ 220 h 860"/>
                <a:gd name="T34" fmla="*/ 358 w 1096"/>
                <a:gd name="T35" fmla="*/ 261 h 860"/>
                <a:gd name="T36" fmla="*/ 415 w 1096"/>
                <a:gd name="T37" fmla="*/ 236 h 860"/>
                <a:gd name="T38" fmla="*/ 504 w 1096"/>
                <a:gd name="T39" fmla="*/ 252 h 860"/>
                <a:gd name="T40" fmla="*/ 552 w 1096"/>
                <a:gd name="T41" fmla="*/ 227 h 860"/>
                <a:gd name="T42" fmla="*/ 569 w 1096"/>
                <a:gd name="T43" fmla="*/ 202 h 860"/>
                <a:gd name="T44" fmla="*/ 577 w 1096"/>
                <a:gd name="T45" fmla="*/ 261 h 860"/>
                <a:gd name="T46" fmla="*/ 601 w 1096"/>
                <a:gd name="T47" fmla="*/ 195 h 860"/>
                <a:gd name="T48" fmla="*/ 592 w 1096"/>
                <a:gd name="T49" fmla="*/ 105 h 860"/>
                <a:gd name="T50" fmla="*/ 617 w 1096"/>
                <a:gd name="T51" fmla="*/ 0 h 860"/>
                <a:gd name="T52" fmla="*/ 617 w 1096"/>
                <a:gd name="T53" fmla="*/ 65 h 860"/>
                <a:gd name="T54" fmla="*/ 632 w 1096"/>
                <a:gd name="T55" fmla="*/ 171 h 860"/>
                <a:gd name="T56" fmla="*/ 666 w 1096"/>
                <a:gd name="T57" fmla="*/ 202 h 860"/>
                <a:gd name="T58" fmla="*/ 697 w 1096"/>
                <a:gd name="T59" fmla="*/ 267 h 860"/>
                <a:gd name="T60" fmla="*/ 731 w 1096"/>
                <a:gd name="T61" fmla="*/ 179 h 860"/>
                <a:gd name="T62" fmla="*/ 763 w 1096"/>
                <a:gd name="T63" fmla="*/ 227 h 860"/>
                <a:gd name="T64" fmla="*/ 763 w 1096"/>
                <a:gd name="T65" fmla="*/ 276 h 860"/>
                <a:gd name="T66" fmla="*/ 697 w 1096"/>
                <a:gd name="T67" fmla="*/ 292 h 860"/>
                <a:gd name="T68" fmla="*/ 673 w 1096"/>
                <a:gd name="T69" fmla="*/ 373 h 860"/>
                <a:gd name="T70" fmla="*/ 626 w 1096"/>
                <a:gd name="T71" fmla="*/ 413 h 860"/>
                <a:gd name="T72" fmla="*/ 592 w 1096"/>
                <a:gd name="T73" fmla="*/ 478 h 860"/>
                <a:gd name="T74" fmla="*/ 626 w 1096"/>
                <a:gd name="T75" fmla="*/ 560 h 860"/>
                <a:gd name="T76" fmla="*/ 716 w 1096"/>
                <a:gd name="T77" fmla="*/ 593 h 860"/>
                <a:gd name="T78" fmla="*/ 788 w 1096"/>
                <a:gd name="T79" fmla="*/ 680 h 860"/>
                <a:gd name="T80" fmla="*/ 819 w 1096"/>
                <a:gd name="T81" fmla="*/ 575 h 860"/>
                <a:gd name="T82" fmla="*/ 812 w 1096"/>
                <a:gd name="T83" fmla="*/ 503 h 860"/>
                <a:gd name="T84" fmla="*/ 803 w 1096"/>
                <a:gd name="T85" fmla="*/ 429 h 860"/>
                <a:gd name="T86" fmla="*/ 859 w 1096"/>
                <a:gd name="T87" fmla="*/ 413 h 860"/>
                <a:gd name="T88" fmla="*/ 918 w 1096"/>
                <a:gd name="T89" fmla="*/ 454 h 860"/>
                <a:gd name="T90" fmla="*/ 967 w 1096"/>
                <a:gd name="T91" fmla="*/ 487 h 860"/>
                <a:gd name="T92" fmla="*/ 1015 w 1096"/>
                <a:gd name="T93" fmla="*/ 575 h 860"/>
                <a:gd name="T94" fmla="*/ 1055 w 1096"/>
                <a:gd name="T95" fmla="*/ 600 h 860"/>
                <a:gd name="T96" fmla="*/ 1070 w 1096"/>
                <a:gd name="T97" fmla="*/ 633 h 860"/>
                <a:gd name="T98" fmla="*/ 1095 w 1096"/>
                <a:gd name="T99" fmla="*/ 665 h 860"/>
                <a:gd name="T100" fmla="*/ 1015 w 1096"/>
                <a:gd name="T101" fmla="*/ 705 h 860"/>
                <a:gd name="T102" fmla="*/ 933 w 1096"/>
                <a:gd name="T103" fmla="*/ 722 h 860"/>
                <a:gd name="T104" fmla="*/ 925 w 1096"/>
                <a:gd name="T105" fmla="*/ 737 h 860"/>
                <a:gd name="T106" fmla="*/ 983 w 1096"/>
                <a:gd name="T107" fmla="*/ 737 h 860"/>
                <a:gd name="T108" fmla="*/ 974 w 1096"/>
                <a:gd name="T109" fmla="*/ 746 h 860"/>
                <a:gd name="T110" fmla="*/ 1015 w 1096"/>
                <a:gd name="T111" fmla="*/ 786 h 860"/>
                <a:gd name="T112" fmla="*/ 1039 w 1096"/>
                <a:gd name="T113" fmla="*/ 777 h 860"/>
                <a:gd name="T114" fmla="*/ 967 w 1096"/>
                <a:gd name="T115" fmla="*/ 827 h 860"/>
                <a:gd name="T116" fmla="*/ 974 w 1096"/>
                <a:gd name="T117" fmla="*/ 786 h 860"/>
                <a:gd name="T118" fmla="*/ 933 w 1096"/>
                <a:gd name="T119" fmla="*/ 762 h 860"/>
                <a:gd name="T120" fmla="*/ 902 w 1096"/>
                <a:gd name="T121" fmla="*/ 795 h 860"/>
                <a:gd name="T122" fmla="*/ 819 w 1096"/>
                <a:gd name="T123" fmla="*/ 817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96" h="860">
                  <a:moveTo>
                    <a:pt x="796" y="817"/>
                  </a:moveTo>
                  <a:lnTo>
                    <a:pt x="796" y="836"/>
                  </a:lnTo>
                  <a:lnTo>
                    <a:pt x="763" y="842"/>
                  </a:lnTo>
                  <a:lnTo>
                    <a:pt x="756" y="851"/>
                  </a:lnTo>
                  <a:lnTo>
                    <a:pt x="738" y="859"/>
                  </a:lnTo>
                  <a:lnTo>
                    <a:pt x="756" y="836"/>
                  </a:lnTo>
                  <a:lnTo>
                    <a:pt x="747" y="836"/>
                  </a:lnTo>
                  <a:lnTo>
                    <a:pt x="763" y="827"/>
                  </a:lnTo>
                  <a:lnTo>
                    <a:pt x="763" y="795"/>
                  </a:lnTo>
                  <a:lnTo>
                    <a:pt x="779" y="811"/>
                  </a:lnTo>
                  <a:lnTo>
                    <a:pt x="788" y="802"/>
                  </a:lnTo>
                  <a:lnTo>
                    <a:pt x="771" y="786"/>
                  </a:lnTo>
                  <a:lnTo>
                    <a:pt x="731" y="777"/>
                  </a:lnTo>
                  <a:lnTo>
                    <a:pt x="722" y="770"/>
                  </a:lnTo>
                  <a:lnTo>
                    <a:pt x="716" y="746"/>
                  </a:lnTo>
                  <a:lnTo>
                    <a:pt x="706" y="746"/>
                  </a:lnTo>
                  <a:lnTo>
                    <a:pt x="697" y="730"/>
                  </a:lnTo>
                  <a:lnTo>
                    <a:pt x="682" y="722"/>
                  </a:lnTo>
                  <a:lnTo>
                    <a:pt x="657" y="746"/>
                  </a:lnTo>
                  <a:lnTo>
                    <a:pt x="632" y="746"/>
                  </a:lnTo>
                  <a:lnTo>
                    <a:pt x="617" y="730"/>
                  </a:lnTo>
                  <a:lnTo>
                    <a:pt x="601" y="730"/>
                  </a:lnTo>
                  <a:lnTo>
                    <a:pt x="592" y="714"/>
                  </a:lnTo>
                  <a:lnTo>
                    <a:pt x="585" y="722"/>
                  </a:lnTo>
                  <a:lnTo>
                    <a:pt x="236" y="722"/>
                  </a:lnTo>
                  <a:lnTo>
                    <a:pt x="228" y="722"/>
                  </a:lnTo>
                  <a:lnTo>
                    <a:pt x="219" y="714"/>
                  </a:lnTo>
                  <a:lnTo>
                    <a:pt x="171" y="680"/>
                  </a:lnTo>
                  <a:lnTo>
                    <a:pt x="162" y="656"/>
                  </a:lnTo>
                  <a:lnTo>
                    <a:pt x="154" y="649"/>
                  </a:lnTo>
                  <a:lnTo>
                    <a:pt x="131" y="625"/>
                  </a:lnTo>
                  <a:lnTo>
                    <a:pt x="138" y="615"/>
                  </a:lnTo>
                  <a:lnTo>
                    <a:pt x="138" y="600"/>
                  </a:lnTo>
                  <a:lnTo>
                    <a:pt x="138" y="575"/>
                  </a:lnTo>
                  <a:lnTo>
                    <a:pt x="114" y="560"/>
                  </a:lnTo>
                  <a:lnTo>
                    <a:pt x="91" y="510"/>
                  </a:lnTo>
                  <a:lnTo>
                    <a:pt x="82" y="510"/>
                  </a:lnTo>
                  <a:lnTo>
                    <a:pt x="73" y="487"/>
                  </a:lnTo>
                  <a:lnTo>
                    <a:pt x="57" y="494"/>
                  </a:lnTo>
                  <a:lnTo>
                    <a:pt x="48" y="503"/>
                  </a:lnTo>
                  <a:lnTo>
                    <a:pt x="25" y="478"/>
                  </a:lnTo>
                  <a:lnTo>
                    <a:pt x="25" y="470"/>
                  </a:lnTo>
                  <a:lnTo>
                    <a:pt x="0" y="478"/>
                  </a:lnTo>
                  <a:lnTo>
                    <a:pt x="0" y="470"/>
                  </a:lnTo>
                  <a:lnTo>
                    <a:pt x="0" y="187"/>
                  </a:lnTo>
                  <a:lnTo>
                    <a:pt x="17" y="187"/>
                  </a:lnTo>
                  <a:lnTo>
                    <a:pt x="66" y="220"/>
                  </a:lnTo>
                  <a:lnTo>
                    <a:pt x="66" y="202"/>
                  </a:lnTo>
                  <a:lnTo>
                    <a:pt x="73" y="195"/>
                  </a:lnTo>
                  <a:lnTo>
                    <a:pt x="91" y="187"/>
                  </a:lnTo>
                  <a:lnTo>
                    <a:pt x="97" y="195"/>
                  </a:lnTo>
                  <a:lnTo>
                    <a:pt x="147" y="164"/>
                  </a:lnTo>
                  <a:lnTo>
                    <a:pt x="147" y="179"/>
                  </a:lnTo>
                  <a:lnTo>
                    <a:pt x="162" y="179"/>
                  </a:lnTo>
                  <a:lnTo>
                    <a:pt x="171" y="155"/>
                  </a:lnTo>
                  <a:lnTo>
                    <a:pt x="187" y="171"/>
                  </a:lnTo>
                  <a:lnTo>
                    <a:pt x="187" y="187"/>
                  </a:lnTo>
                  <a:lnTo>
                    <a:pt x="203" y="195"/>
                  </a:lnTo>
                  <a:lnTo>
                    <a:pt x="212" y="179"/>
                  </a:lnTo>
                  <a:lnTo>
                    <a:pt x="212" y="195"/>
                  </a:lnTo>
                  <a:lnTo>
                    <a:pt x="228" y="195"/>
                  </a:lnTo>
                  <a:lnTo>
                    <a:pt x="228" y="179"/>
                  </a:lnTo>
                  <a:lnTo>
                    <a:pt x="253" y="179"/>
                  </a:lnTo>
                  <a:lnTo>
                    <a:pt x="268" y="195"/>
                  </a:lnTo>
                  <a:lnTo>
                    <a:pt x="284" y="202"/>
                  </a:lnTo>
                  <a:lnTo>
                    <a:pt x="300" y="211"/>
                  </a:lnTo>
                  <a:lnTo>
                    <a:pt x="318" y="211"/>
                  </a:lnTo>
                  <a:lnTo>
                    <a:pt x="341" y="220"/>
                  </a:lnTo>
                  <a:lnTo>
                    <a:pt x="341" y="236"/>
                  </a:lnTo>
                  <a:lnTo>
                    <a:pt x="333" y="242"/>
                  </a:lnTo>
                  <a:lnTo>
                    <a:pt x="333" y="252"/>
                  </a:lnTo>
                  <a:lnTo>
                    <a:pt x="358" y="261"/>
                  </a:lnTo>
                  <a:lnTo>
                    <a:pt x="398" y="242"/>
                  </a:lnTo>
                  <a:lnTo>
                    <a:pt x="423" y="261"/>
                  </a:lnTo>
                  <a:lnTo>
                    <a:pt x="423" y="242"/>
                  </a:lnTo>
                  <a:lnTo>
                    <a:pt x="415" y="236"/>
                  </a:lnTo>
                  <a:lnTo>
                    <a:pt x="423" y="227"/>
                  </a:lnTo>
                  <a:lnTo>
                    <a:pt x="455" y="211"/>
                  </a:lnTo>
                  <a:lnTo>
                    <a:pt x="464" y="236"/>
                  </a:lnTo>
                  <a:lnTo>
                    <a:pt x="504" y="252"/>
                  </a:lnTo>
                  <a:lnTo>
                    <a:pt x="529" y="261"/>
                  </a:lnTo>
                  <a:lnTo>
                    <a:pt x="544" y="261"/>
                  </a:lnTo>
                  <a:lnTo>
                    <a:pt x="544" y="236"/>
                  </a:lnTo>
                  <a:lnTo>
                    <a:pt x="552" y="227"/>
                  </a:lnTo>
                  <a:lnTo>
                    <a:pt x="529" y="211"/>
                  </a:lnTo>
                  <a:lnTo>
                    <a:pt x="544" y="202"/>
                  </a:lnTo>
                  <a:lnTo>
                    <a:pt x="552" y="179"/>
                  </a:lnTo>
                  <a:lnTo>
                    <a:pt x="569" y="202"/>
                  </a:lnTo>
                  <a:lnTo>
                    <a:pt x="585" y="220"/>
                  </a:lnTo>
                  <a:lnTo>
                    <a:pt x="569" y="236"/>
                  </a:lnTo>
                  <a:lnTo>
                    <a:pt x="569" y="252"/>
                  </a:lnTo>
                  <a:lnTo>
                    <a:pt x="577" y="261"/>
                  </a:lnTo>
                  <a:lnTo>
                    <a:pt x="585" y="242"/>
                  </a:lnTo>
                  <a:lnTo>
                    <a:pt x="601" y="227"/>
                  </a:lnTo>
                  <a:lnTo>
                    <a:pt x="592" y="211"/>
                  </a:lnTo>
                  <a:lnTo>
                    <a:pt x="601" y="195"/>
                  </a:lnTo>
                  <a:lnTo>
                    <a:pt x="585" y="179"/>
                  </a:lnTo>
                  <a:lnTo>
                    <a:pt x="569" y="164"/>
                  </a:lnTo>
                  <a:lnTo>
                    <a:pt x="577" y="114"/>
                  </a:lnTo>
                  <a:lnTo>
                    <a:pt x="592" y="105"/>
                  </a:lnTo>
                  <a:lnTo>
                    <a:pt x="592" y="65"/>
                  </a:lnTo>
                  <a:lnTo>
                    <a:pt x="585" y="25"/>
                  </a:lnTo>
                  <a:lnTo>
                    <a:pt x="585" y="9"/>
                  </a:lnTo>
                  <a:lnTo>
                    <a:pt x="617" y="0"/>
                  </a:lnTo>
                  <a:lnTo>
                    <a:pt x="641" y="9"/>
                  </a:lnTo>
                  <a:lnTo>
                    <a:pt x="650" y="16"/>
                  </a:lnTo>
                  <a:lnTo>
                    <a:pt x="626" y="65"/>
                  </a:lnTo>
                  <a:lnTo>
                    <a:pt x="617" y="65"/>
                  </a:lnTo>
                  <a:lnTo>
                    <a:pt x="601" y="74"/>
                  </a:lnTo>
                  <a:lnTo>
                    <a:pt x="609" y="90"/>
                  </a:lnTo>
                  <a:lnTo>
                    <a:pt x="601" y="99"/>
                  </a:lnTo>
                  <a:lnTo>
                    <a:pt x="632" y="171"/>
                  </a:lnTo>
                  <a:lnTo>
                    <a:pt x="626" y="187"/>
                  </a:lnTo>
                  <a:lnTo>
                    <a:pt x="632" y="195"/>
                  </a:lnTo>
                  <a:lnTo>
                    <a:pt x="657" y="227"/>
                  </a:lnTo>
                  <a:lnTo>
                    <a:pt x="666" y="202"/>
                  </a:lnTo>
                  <a:lnTo>
                    <a:pt x="682" y="220"/>
                  </a:lnTo>
                  <a:lnTo>
                    <a:pt x="673" y="252"/>
                  </a:lnTo>
                  <a:lnTo>
                    <a:pt x="691" y="267"/>
                  </a:lnTo>
                  <a:lnTo>
                    <a:pt x="697" y="267"/>
                  </a:lnTo>
                  <a:lnTo>
                    <a:pt x="697" y="252"/>
                  </a:lnTo>
                  <a:lnTo>
                    <a:pt x="716" y="242"/>
                  </a:lnTo>
                  <a:lnTo>
                    <a:pt x="716" y="179"/>
                  </a:lnTo>
                  <a:lnTo>
                    <a:pt x="731" y="179"/>
                  </a:lnTo>
                  <a:lnTo>
                    <a:pt x="747" y="187"/>
                  </a:lnTo>
                  <a:lnTo>
                    <a:pt x="747" y="202"/>
                  </a:lnTo>
                  <a:lnTo>
                    <a:pt x="763" y="202"/>
                  </a:lnTo>
                  <a:lnTo>
                    <a:pt x="763" y="227"/>
                  </a:lnTo>
                  <a:lnTo>
                    <a:pt x="747" y="236"/>
                  </a:lnTo>
                  <a:lnTo>
                    <a:pt x="747" y="252"/>
                  </a:lnTo>
                  <a:lnTo>
                    <a:pt x="763" y="261"/>
                  </a:lnTo>
                  <a:lnTo>
                    <a:pt x="763" y="276"/>
                  </a:lnTo>
                  <a:lnTo>
                    <a:pt x="731" y="308"/>
                  </a:lnTo>
                  <a:lnTo>
                    <a:pt x="716" y="301"/>
                  </a:lnTo>
                  <a:lnTo>
                    <a:pt x="716" y="292"/>
                  </a:lnTo>
                  <a:lnTo>
                    <a:pt x="697" y="292"/>
                  </a:lnTo>
                  <a:lnTo>
                    <a:pt x="706" y="308"/>
                  </a:lnTo>
                  <a:lnTo>
                    <a:pt x="691" y="324"/>
                  </a:lnTo>
                  <a:lnTo>
                    <a:pt x="691" y="341"/>
                  </a:lnTo>
                  <a:lnTo>
                    <a:pt x="673" y="373"/>
                  </a:lnTo>
                  <a:lnTo>
                    <a:pt x="657" y="373"/>
                  </a:lnTo>
                  <a:lnTo>
                    <a:pt x="641" y="389"/>
                  </a:lnTo>
                  <a:lnTo>
                    <a:pt x="650" y="406"/>
                  </a:lnTo>
                  <a:lnTo>
                    <a:pt x="626" y="413"/>
                  </a:lnTo>
                  <a:lnTo>
                    <a:pt x="626" y="429"/>
                  </a:lnTo>
                  <a:lnTo>
                    <a:pt x="617" y="429"/>
                  </a:lnTo>
                  <a:lnTo>
                    <a:pt x="609" y="438"/>
                  </a:lnTo>
                  <a:lnTo>
                    <a:pt x="592" y="478"/>
                  </a:lnTo>
                  <a:lnTo>
                    <a:pt x="592" y="503"/>
                  </a:lnTo>
                  <a:lnTo>
                    <a:pt x="601" y="510"/>
                  </a:lnTo>
                  <a:lnTo>
                    <a:pt x="617" y="510"/>
                  </a:lnTo>
                  <a:lnTo>
                    <a:pt x="626" y="560"/>
                  </a:lnTo>
                  <a:lnTo>
                    <a:pt x="641" y="551"/>
                  </a:lnTo>
                  <a:lnTo>
                    <a:pt x="666" y="560"/>
                  </a:lnTo>
                  <a:lnTo>
                    <a:pt x="682" y="575"/>
                  </a:lnTo>
                  <a:lnTo>
                    <a:pt x="716" y="593"/>
                  </a:lnTo>
                  <a:lnTo>
                    <a:pt x="747" y="593"/>
                  </a:lnTo>
                  <a:lnTo>
                    <a:pt x="756" y="600"/>
                  </a:lnTo>
                  <a:lnTo>
                    <a:pt x="756" y="649"/>
                  </a:lnTo>
                  <a:lnTo>
                    <a:pt x="788" y="680"/>
                  </a:lnTo>
                  <a:lnTo>
                    <a:pt x="803" y="665"/>
                  </a:lnTo>
                  <a:lnTo>
                    <a:pt x="788" y="609"/>
                  </a:lnTo>
                  <a:lnTo>
                    <a:pt x="803" y="600"/>
                  </a:lnTo>
                  <a:lnTo>
                    <a:pt x="819" y="575"/>
                  </a:lnTo>
                  <a:lnTo>
                    <a:pt x="812" y="528"/>
                  </a:lnTo>
                  <a:lnTo>
                    <a:pt x="796" y="510"/>
                  </a:lnTo>
                  <a:lnTo>
                    <a:pt x="803" y="503"/>
                  </a:lnTo>
                  <a:lnTo>
                    <a:pt x="812" y="503"/>
                  </a:lnTo>
                  <a:lnTo>
                    <a:pt x="812" y="470"/>
                  </a:lnTo>
                  <a:lnTo>
                    <a:pt x="803" y="463"/>
                  </a:lnTo>
                  <a:lnTo>
                    <a:pt x="812" y="438"/>
                  </a:lnTo>
                  <a:lnTo>
                    <a:pt x="803" y="429"/>
                  </a:lnTo>
                  <a:lnTo>
                    <a:pt x="803" y="423"/>
                  </a:lnTo>
                  <a:lnTo>
                    <a:pt x="812" y="413"/>
                  </a:lnTo>
                  <a:lnTo>
                    <a:pt x="836" y="423"/>
                  </a:lnTo>
                  <a:lnTo>
                    <a:pt x="859" y="413"/>
                  </a:lnTo>
                  <a:lnTo>
                    <a:pt x="893" y="438"/>
                  </a:lnTo>
                  <a:lnTo>
                    <a:pt x="884" y="447"/>
                  </a:lnTo>
                  <a:lnTo>
                    <a:pt x="893" y="454"/>
                  </a:lnTo>
                  <a:lnTo>
                    <a:pt x="918" y="454"/>
                  </a:lnTo>
                  <a:lnTo>
                    <a:pt x="918" y="503"/>
                  </a:lnTo>
                  <a:lnTo>
                    <a:pt x="942" y="528"/>
                  </a:lnTo>
                  <a:lnTo>
                    <a:pt x="974" y="494"/>
                  </a:lnTo>
                  <a:lnTo>
                    <a:pt x="967" y="487"/>
                  </a:lnTo>
                  <a:lnTo>
                    <a:pt x="974" y="470"/>
                  </a:lnTo>
                  <a:lnTo>
                    <a:pt x="1023" y="551"/>
                  </a:lnTo>
                  <a:lnTo>
                    <a:pt x="1015" y="560"/>
                  </a:lnTo>
                  <a:lnTo>
                    <a:pt x="1015" y="575"/>
                  </a:lnTo>
                  <a:lnTo>
                    <a:pt x="1030" y="584"/>
                  </a:lnTo>
                  <a:lnTo>
                    <a:pt x="1030" y="593"/>
                  </a:lnTo>
                  <a:lnTo>
                    <a:pt x="1047" y="600"/>
                  </a:lnTo>
                  <a:lnTo>
                    <a:pt x="1055" y="600"/>
                  </a:lnTo>
                  <a:lnTo>
                    <a:pt x="1070" y="609"/>
                  </a:lnTo>
                  <a:lnTo>
                    <a:pt x="1055" y="615"/>
                  </a:lnTo>
                  <a:lnTo>
                    <a:pt x="1070" y="615"/>
                  </a:lnTo>
                  <a:lnTo>
                    <a:pt x="1070" y="633"/>
                  </a:lnTo>
                  <a:lnTo>
                    <a:pt x="1079" y="633"/>
                  </a:lnTo>
                  <a:lnTo>
                    <a:pt x="1089" y="640"/>
                  </a:lnTo>
                  <a:lnTo>
                    <a:pt x="1089" y="649"/>
                  </a:lnTo>
                  <a:lnTo>
                    <a:pt x="1095" y="665"/>
                  </a:lnTo>
                  <a:lnTo>
                    <a:pt x="1079" y="674"/>
                  </a:lnTo>
                  <a:lnTo>
                    <a:pt x="1055" y="680"/>
                  </a:lnTo>
                  <a:lnTo>
                    <a:pt x="1039" y="705"/>
                  </a:lnTo>
                  <a:lnTo>
                    <a:pt x="1015" y="705"/>
                  </a:lnTo>
                  <a:lnTo>
                    <a:pt x="990" y="697"/>
                  </a:lnTo>
                  <a:lnTo>
                    <a:pt x="950" y="705"/>
                  </a:lnTo>
                  <a:lnTo>
                    <a:pt x="942" y="722"/>
                  </a:lnTo>
                  <a:lnTo>
                    <a:pt x="933" y="722"/>
                  </a:lnTo>
                  <a:lnTo>
                    <a:pt x="918" y="730"/>
                  </a:lnTo>
                  <a:lnTo>
                    <a:pt x="893" y="762"/>
                  </a:lnTo>
                  <a:lnTo>
                    <a:pt x="902" y="762"/>
                  </a:lnTo>
                  <a:lnTo>
                    <a:pt x="925" y="737"/>
                  </a:lnTo>
                  <a:lnTo>
                    <a:pt x="950" y="722"/>
                  </a:lnTo>
                  <a:lnTo>
                    <a:pt x="974" y="722"/>
                  </a:lnTo>
                  <a:lnTo>
                    <a:pt x="983" y="722"/>
                  </a:lnTo>
                  <a:lnTo>
                    <a:pt x="983" y="737"/>
                  </a:lnTo>
                  <a:lnTo>
                    <a:pt x="967" y="746"/>
                  </a:lnTo>
                  <a:lnTo>
                    <a:pt x="958" y="746"/>
                  </a:lnTo>
                  <a:lnTo>
                    <a:pt x="967" y="754"/>
                  </a:lnTo>
                  <a:lnTo>
                    <a:pt x="974" y="746"/>
                  </a:lnTo>
                  <a:lnTo>
                    <a:pt x="974" y="770"/>
                  </a:lnTo>
                  <a:lnTo>
                    <a:pt x="983" y="777"/>
                  </a:lnTo>
                  <a:lnTo>
                    <a:pt x="999" y="786"/>
                  </a:lnTo>
                  <a:lnTo>
                    <a:pt x="1015" y="786"/>
                  </a:lnTo>
                  <a:lnTo>
                    <a:pt x="1015" y="777"/>
                  </a:lnTo>
                  <a:lnTo>
                    <a:pt x="1030" y="762"/>
                  </a:lnTo>
                  <a:lnTo>
                    <a:pt x="1030" y="777"/>
                  </a:lnTo>
                  <a:lnTo>
                    <a:pt x="1039" y="777"/>
                  </a:lnTo>
                  <a:lnTo>
                    <a:pt x="1030" y="786"/>
                  </a:lnTo>
                  <a:lnTo>
                    <a:pt x="1023" y="795"/>
                  </a:lnTo>
                  <a:lnTo>
                    <a:pt x="983" y="811"/>
                  </a:lnTo>
                  <a:lnTo>
                    <a:pt x="967" y="827"/>
                  </a:lnTo>
                  <a:lnTo>
                    <a:pt x="958" y="811"/>
                  </a:lnTo>
                  <a:lnTo>
                    <a:pt x="983" y="795"/>
                  </a:lnTo>
                  <a:lnTo>
                    <a:pt x="974" y="795"/>
                  </a:lnTo>
                  <a:lnTo>
                    <a:pt x="974" y="786"/>
                  </a:lnTo>
                  <a:lnTo>
                    <a:pt x="958" y="795"/>
                  </a:lnTo>
                  <a:lnTo>
                    <a:pt x="950" y="795"/>
                  </a:lnTo>
                  <a:lnTo>
                    <a:pt x="942" y="786"/>
                  </a:lnTo>
                  <a:lnTo>
                    <a:pt x="933" y="762"/>
                  </a:lnTo>
                  <a:lnTo>
                    <a:pt x="933" y="754"/>
                  </a:lnTo>
                  <a:lnTo>
                    <a:pt x="925" y="762"/>
                  </a:lnTo>
                  <a:lnTo>
                    <a:pt x="918" y="754"/>
                  </a:lnTo>
                  <a:lnTo>
                    <a:pt x="902" y="795"/>
                  </a:lnTo>
                  <a:lnTo>
                    <a:pt x="884" y="802"/>
                  </a:lnTo>
                  <a:lnTo>
                    <a:pt x="844" y="802"/>
                  </a:lnTo>
                  <a:lnTo>
                    <a:pt x="828" y="811"/>
                  </a:lnTo>
                  <a:lnTo>
                    <a:pt x="819" y="817"/>
                  </a:lnTo>
                  <a:lnTo>
                    <a:pt x="796" y="817"/>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Freeform 9"/>
            <p:cNvSpPr>
              <a:spLocks/>
            </p:cNvSpPr>
            <p:nvPr/>
          </p:nvSpPr>
          <p:spPr bwMode="auto">
            <a:xfrm>
              <a:off x="3583" y="2234"/>
              <a:ext cx="698" cy="401"/>
            </a:xfrm>
            <a:custGeom>
              <a:avLst/>
              <a:gdLst>
                <a:gd name="T0" fmla="*/ 194 w 780"/>
                <a:gd name="T1" fmla="*/ 113 h 543"/>
                <a:gd name="T2" fmla="*/ 219 w 780"/>
                <a:gd name="T3" fmla="*/ 162 h 543"/>
                <a:gd name="T4" fmla="*/ 340 w 780"/>
                <a:gd name="T5" fmla="*/ 203 h 543"/>
                <a:gd name="T6" fmla="*/ 430 w 780"/>
                <a:gd name="T7" fmla="*/ 209 h 543"/>
                <a:gd name="T8" fmla="*/ 480 w 780"/>
                <a:gd name="T9" fmla="*/ 178 h 543"/>
                <a:gd name="T10" fmla="*/ 535 w 780"/>
                <a:gd name="T11" fmla="*/ 153 h 543"/>
                <a:gd name="T12" fmla="*/ 575 w 780"/>
                <a:gd name="T13" fmla="*/ 121 h 543"/>
                <a:gd name="T14" fmla="*/ 535 w 780"/>
                <a:gd name="T15" fmla="*/ 121 h 543"/>
                <a:gd name="T16" fmla="*/ 560 w 780"/>
                <a:gd name="T17" fmla="*/ 81 h 543"/>
                <a:gd name="T18" fmla="*/ 600 w 780"/>
                <a:gd name="T19" fmla="*/ 32 h 543"/>
                <a:gd name="T20" fmla="*/ 600 w 780"/>
                <a:gd name="T21" fmla="*/ 7 h 543"/>
                <a:gd name="T22" fmla="*/ 672 w 780"/>
                <a:gd name="T23" fmla="*/ 23 h 543"/>
                <a:gd name="T24" fmla="*/ 731 w 780"/>
                <a:gd name="T25" fmla="*/ 97 h 543"/>
                <a:gd name="T26" fmla="*/ 779 w 780"/>
                <a:gd name="T27" fmla="*/ 104 h 543"/>
                <a:gd name="T28" fmla="*/ 747 w 780"/>
                <a:gd name="T29" fmla="*/ 162 h 543"/>
                <a:gd name="T30" fmla="*/ 731 w 780"/>
                <a:gd name="T31" fmla="*/ 209 h 543"/>
                <a:gd name="T32" fmla="*/ 697 w 780"/>
                <a:gd name="T33" fmla="*/ 218 h 543"/>
                <a:gd name="T34" fmla="*/ 650 w 780"/>
                <a:gd name="T35" fmla="*/ 250 h 543"/>
                <a:gd name="T36" fmla="*/ 609 w 780"/>
                <a:gd name="T37" fmla="*/ 275 h 543"/>
                <a:gd name="T38" fmla="*/ 617 w 780"/>
                <a:gd name="T39" fmla="*/ 243 h 543"/>
                <a:gd name="T40" fmla="*/ 575 w 780"/>
                <a:gd name="T41" fmla="*/ 266 h 543"/>
                <a:gd name="T42" fmla="*/ 585 w 780"/>
                <a:gd name="T43" fmla="*/ 299 h 543"/>
                <a:gd name="T44" fmla="*/ 625 w 780"/>
                <a:gd name="T45" fmla="*/ 308 h 543"/>
                <a:gd name="T46" fmla="*/ 585 w 780"/>
                <a:gd name="T47" fmla="*/ 331 h 543"/>
                <a:gd name="T48" fmla="*/ 617 w 780"/>
                <a:gd name="T49" fmla="*/ 380 h 543"/>
                <a:gd name="T50" fmla="*/ 592 w 780"/>
                <a:gd name="T51" fmla="*/ 405 h 543"/>
                <a:gd name="T52" fmla="*/ 592 w 780"/>
                <a:gd name="T53" fmla="*/ 452 h 543"/>
                <a:gd name="T54" fmla="*/ 575 w 780"/>
                <a:gd name="T55" fmla="*/ 485 h 543"/>
                <a:gd name="T56" fmla="*/ 544 w 780"/>
                <a:gd name="T57" fmla="*/ 510 h 543"/>
                <a:gd name="T58" fmla="*/ 511 w 780"/>
                <a:gd name="T59" fmla="*/ 510 h 543"/>
                <a:gd name="T60" fmla="*/ 470 w 780"/>
                <a:gd name="T61" fmla="*/ 533 h 543"/>
                <a:gd name="T62" fmla="*/ 446 w 780"/>
                <a:gd name="T63" fmla="*/ 526 h 543"/>
                <a:gd name="T64" fmla="*/ 423 w 780"/>
                <a:gd name="T65" fmla="*/ 510 h 543"/>
                <a:gd name="T66" fmla="*/ 364 w 780"/>
                <a:gd name="T67" fmla="*/ 510 h 543"/>
                <a:gd name="T68" fmla="*/ 358 w 780"/>
                <a:gd name="T69" fmla="*/ 533 h 543"/>
                <a:gd name="T70" fmla="*/ 340 w 780"/>
                <a:gd name="T71" fmla="*/ 526 h 543"/>
                <a:gd name="T72" fmla="*/ 324 w 780"/>
                <a:gd name="T73" fmla="*/ 502 h 543"/>
                <a:gd name="T74" fmla="*/ 317 w 780"/>
                <a:gd name="T75" fmla="*/ 452 h 543"/>
                <a:gd name="T76" fmla="*/ 284 w 780"/>
                <a:gd name="T77" fmla="*/ 420 h 543"/>
                <a:gd name="T78" fmla="*/ 202 w 780"/>
                <a:gd name="T79" fmla="*/ 436 h 543"/>
                <a:gd name="T80" fmla="*/ 178 w 780"/>
                <a:gd name="T81" fmla="*/ 436 h 543"/>
                <a:gd name="T82" fmla="*/ 129 w 780"/>
                <a:gd name="T83" fmla="*/ 420 h 543"/>
                <a:gd name="T84" fmla="*/ 88 w 780"/>
                <a:gd name="T85" fmla="*/ 405 h 543"/>
                <a:gd name="T86" fmla="*/ 73 w 780"/>
                <a:gd name="T87" fmla="*/ 371 h 543"/>
                <a:gd name="T88" fmla="*/ 82 w 780"/>
                <a:gd name="T89" fmla="*/ 323 h 543"/>
                <a:gd name="T90" fmla="*/ 32 w 780"/>
                <a:gd name="T91" fmla="*/ 315 h 543"/>
                <a:gd name="T92" fmla="*/ 16 w 780"/>
                <a:gd name="T93" fmla="*/ 299 h 543"/>
                <a:gd name="T94" fmla="*/ 0 w 780"/>
                <a:gd name="T95" fmla="*/ 250 h 543"/>
                <a:gd name="T96" fmla="*/ 40 w 780"/>
                <a:gd name="T97" fmla="*/ 234 h 543"/>
                <a:gd name="T98" fmla="*/ 88 w 780"/>
                <a:gd name="T99" fmla="*/ 203 h 543"/>
                <a:gd name="T100" fmla="*/ 106 w 780"/>
                <a:gd name="T101" fmla="*/ 162 h 543"/>
                <a:gd name="T102" fmla="*/ 147 w 780"/>
                <a:gd name="T103" fmla="*/ 129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0" h="543">
                  <a:moveTo>
                    <a:pt x="162" y="97"/>
                  </a:moveTo>
                  <a:lnTo>
                    <a:pt x="178" y="89"/>
                  </a:lnTo>
                  <a:lnTo>
                    <a:pt x="194" y="113"/>
                  </a:lnTo>
                  <a:lnTo>
                    <a:pt x="212" y="113"/>
                  </a:lnTo>
                  <a:lnTo>
                    <a:pt x="219" y="129"/>
                  </a:lnTo>
                  <a:lnTo>
                    <a:pt x="219" y="162"/>
                  </a:lnTo>
                  <a:lnTo>
                    <a:pt x="268" y="178"/>
                  </a:lnTo>
                  <a:lnTo>
                    <a:pt x="293" y="203"/>
                  </a:lnTo>
                  <a:lnTo>
                    <a:pt x="340" y="203"/>
                  </a:lnTo>
                  <a:lnTo>
                    <a:pt x="364" y="218"/>
                  </a:lnTo>
                  <a:lnTo>
                    <a:pt x="398" y="226"/>
                  </a:lnTo>
                  <a:lnTo>
                    <a:pt x="430" y="209"/>
                  </a:lnTo>
                  <a:lnTo>
                    <a:pt x="463" y="209"/>
                  </a:lnTo>
                  <a:lnTo>
                    <a:pt x="486" y="184"/>
                  </a:lnTo>
                  <a:lnTo>
                    <a:pt x="480" y="178"/>
                  </a:lnTo>
                  <a:lnTo>
                    <a:pt x="495" y="162"/>
                  </a:lnTo>
                  <a:lnTo>
                    <a:pt x="511" y="169"/>
                  </a:lnTo>
                  <a:lnTo>
                    <a:pt x="535" y="153"/>
                  </a:lnTo>
                  <a:lnTo>
                    <a:pt x="551" y="137"/>
                  </a:lnTo>
                  <a:lnTo>
                    <a:pt x="585" y="137"/>
                  </a:lnTo>
                  <a:lnTo>
                    <a:pt x="575" y="121"/>
                  </a:lnTo>
                  <a:lnTo>
                    <a:pt x="567" y="113"/>
                  </a:lnTo>
                  <a:lnTo>
                    <a:pt x="551" y="121"/>
                  </a:lnTo>
                  <a:lnTo>
                    <a:pt x="535" y="121"/>
                  </a:lnTo>
                  <a:lnTo>
                    <a:pt x="535" y="89"/>
                  </a:lnTo>
                  <a:lnTo>
                    <a:pt x="544" y="72"/>
                  </a:lnTo>
                  <a:lnTo>
                    <a:pt x="560" y="81"/>
                  </a:lnTo>
                  <a:lnTo>
                    <a:pt x="585" y="72"/>
                  </a:lnTo>
                  <a:lnTo>
                    <a:pt x="592" y="41"/>
                  </a:lnTo>
                  <a:lnTo>
                    <a:pt x="600" y="32"/>
                  </a:lnTo>
                  <a:lnTo>
                    <a:pt x="600" y="23"/>
                  </a:lnTo>
                  <a:lnTo>
                    <a:pt x="592" y="23"/>
                  </a:lnTo>
                  <a:lnTo>
                    <a:pt x="600" y="7"/>
                  </a:lnTo>
                  <a:lnTo>
                    <a:pt x="632" y="0"/>
                  </a:lnTo>
                  <a:lnTo>
                    <a:pt x="657" y="7"/>
                  </a:lnTo>
                  <a:lnTo>
                    <a:pt x="672" y="23"/>
                  </a:lnTo>
                  <a:lnTo>
                    <a:pt x="690" y="81"/>
                  </a:lnTo>
                  <a:lnTo>
                    <a:pt x="706" y="81"/>
                  </a:lnTo>
                  <a:lnTo>
                    <a:pt x="731" y="97"/>
                  </a:lnTo>
                  <a:lnTo>
                    <a:pt x="731" y="113"/>
                  </a:lnTo>
                  <a:lnTo>
                    <a:pt x="747" y="113"/>
                  </a:lnTo>
                  <a:lnTo>
                    <a:pt x="779" y="104"/>
                  </a:lnTo>
                  <a:lnTo>
                    <a:pt x="779" y="121"/>
                  </a:lnTo>
                  <a:lnTo>
                    <a:pt x="756" y="169"/>
                  </a:lnTo>
                  <a:lnTo>
                    <a:pt x="747" y="162"/>
                  </a:lnTo>
                  <a:lnTo>
                    <a:pt x="731" y="169"/>
                  </a:lnTo>
                  <a:lnTo>
                    <a:pt x="737" y="194"/>
                  </a:lnTo>
                  <a:lnTo>
                    <a:pt x="731" y="209"/>
                  </a:lnTo>
                  <a:lnTo>
                    <a:pt x="722" y="209"/>
                  </a:lnTo>
                  <a:lnTo>
                    <a:pt x="706" y="218"/>
                  </a:lnTo>
                  <a:lnTo>
                    <a:pt x="697" y="218"/>
                  </a:lnTo>
                  <a:lnTo>
                    <a:pt x="690" y="226"/>
                  </a:lnTo>
                  <a:lnTo>
                    <a:pt x="682" y="226"/>
                  </a:lnTo>
                  <a:lnTo>
                    <a:pt x="650" y="250"/>
                  </a:lnTo>
                  <a:lnTo>
                    <a:pt x="650" y="259"/>
                  </a:lnTo>
                  <a:lnTo>
                    <a:pt x="632" y="259"/>
                  </a:lnTo>
                  <a:lnTo>
                    <a:pt x="609" y="275"/>
                  </a:lnTo>
                  <a:lnTo>
                    <a:pt x="609" y="266"/>
                  </a:lnTo>
                  <a:lnTo>
                    <a:pt x="609" y="259"/>
                  </a:lnTo>
                  <a:lnTo>
                    <a:pt x="617" y="243"/>
                  </a:lnTo>
                  <a:lnTo>
                    <a:pt x="609" y="234"/>
                  </a:lnTo>
                  <a:lnTo>
                    <a:pt x="585" y="259"/>
                  </a:lnTo>
                  <a:lnTo>
                    <a:pt x="575" y="266"/>
                  </a:lnTo>
                  <a:lnTo>
                    <a:pt x="567" y="266"/>
                  </a:lnTo>
                  <a:lnTo>
                    <a:pt x="560" y="275"/>
                  </a:lnTo>
                  <a:lnTo>
                    <a:pt x="585" y="299"/>
                  </a:lnTo>
                  <a:lnTo>
                    <a:pt x="600" y="291"/>
                  </a:lnTo>
                  <a:lnTo>
                    <a:pt x="625" y="299"/>
                  </a:lnTo>
                  <a:lnTo>
                    <a:pt x="625" y="308"/>
                  </a:lnTo>
                  <a:lnTo>
                    <a:pt x="617" y="299"/>
                  </a:lnTo>
                  <a:lnTo>
                    <a:pt x="600" y="308"/>
                  </a:lnTo>
                  <a:lnTo>
                    <a:pt x="585" y="331"/>
                  </a:lnTo>
                  <a:lnTo>
                    <a:pt x="592" y="340"/>
                  </a:lnTo>
                  <a:lnTo>
                    <a:pt x="600" y="371"/>
                  </a:lnTo>
                  <a:lnTo>
                    <a:pt x="617" y="380"/>
                  </a:lnTo>
                  <a:lnTo>
                    <a:pt x="609" y="380"/>
                  </a:lnTo>
                  <a:lnTo>
                    <a:pt x="617" y="396"/>
                  </a:lnTo>
                  <a:lnTo>
                    <a:pt x="592" y="405"/>
                  </a:lnTo>
                  <a:lnTo>
                    <a:pt x="617" y="405"/>
                  </a:lnTo>
                  <a:lnTo>
                    <a:pt x="609" y="436"/>
                  </a:lnTo>
                  <a:lnTo>
                    <a:pt x="592" y="452"/>
                  </a:lnTo>
                  <a:lnTo>
                    <a:pt x="585" y="452"/>
                  </a:lnTo>
                  <a:lnTo>
                    <a:pt x="585" y="468"/>
                  </a:lnTo>
                  <a:lnTo>
                    <a:pt x="575" y="485"/>
                  </a:lnTo>
                  <a:lnTo>
                    <a:pt x="567" y="485"/>
                  </a:lnTo>
                  <a:lnTo>
                    <a:pt x="567" y="493"/>
                  </a:lnTo>
                  <a:lnTo>
                    <a:pt x="544" y="510"/>
                  </a:lnTo>
                  <a:lnTo>
                    <a:pt x="520" y="510"/>
                  </a:lnTo>
                  <a:lnTo>
                    <a:pt x="520" y="517"/>
                  </a:lnTo>
                  <a:lnTo>
                    <a:pt x="511" y="510"/>
                  </a:lnTo>
                  <a:lnTo>
                    <a:pt x="511" y="517"/>
                  </a:lnTo>
                  <a:lnTo>
                    <a:pt x="503" y="517"/>
                  </a:lnTo>
                  <a:lnTo>
                    <a:pt x="470" y="533"/>
                  </a:lnTo>
                  <a:lnTo>
                    <a:pt x="463" y="542"/>
                  </a:lnTo>
                  <a:lnTo>
                    <a:pt x="463" y="526"/>
                  </a:lnTo>
                  <a:lnTo>
                    <a:pt x="446" y="526"/>
                  </a:lnTo>
                  <a:lnTo>
                    <a:pt x="438" y="526"/>
                  </a:lnTo>
                  <a:lnTo>
                    <a:pt x="423" y="526"/>
                  </a:lnTo>
                  <a:lnTo>
                    <a:pt x="423" y="510"/>
                  </a:lnTo>
                  <a:lnTo>
                    <a:pt x="405" y="510"/>
                  </a:lnTo>
                  <a:lnTo>
                    <a:pt x="373" y="517"/>
                  </a:lnTo>
                  <a:lnTo>
                    <a:pt x="364" y="510"/>
                  </a:lnTo>
                  <a:lnTo>
                    <a:pt x="364" y="517"/>
                  </a:lnTo>
                  <a:lnTo>
                    <a:pt x="358" y="517"/>
                  </a:lnTo>
                  <a:lnTo>
                    <a:pt x="358" y="533"/>
                  </a:lnTo>
                  <a:lnTo>
                    <a:pt x="349" y="533"/>
                  </a:lnTo>
                  <a:lnTo>
                    <a:pt x="349" y="526"/>
                  </a:lnTo>
                  <a:lnTo>
                    <a:pt x="340" y="526"/>
                  </a:lnTo>
                  <a:lnTo>
                    <a:pt x="324" y="517"/>
                  </a:lnTo>
                  <a:lnTo>
                    <a:pt x="324" y="510"/>
                  </a:lnTo>
                  <a:lnTo>
                    <a:pt x="324" y="502"/>
                  </a:lnTo>
                  <a:lnTo>
                    <a:pt x="317" y="493"/>
                  </a:lnTo>
                  <a:lnTo>
                    <a:pt x="308" y="493"/>
                  </a:lnTo>
                  <a:lnTo>
                    <a:pt x="317" y="452"/>
                  </a:lnTo>
                  <a:lnTo>
                    <a:pt x="308" y="436"/>
                  </a:lnTo>
                  <a:lnTo>
                    <a:pt x="299" y="436"/>
                  </a:lnTo>
                  <a:lnTo>
                    <a:pt x="284" y="420"/>
                  </a:lnTo>
                  <a:lnTo>
                    <a:pt x="268" y="420"/>
                  </a:lnTo>
                  <a:lnTo>
                    <a:pt x="227" y="436"/>
                  </a:lnTo>
                  <a:lnTo>
                    <a:pt x="202" y="436"/>
                  </a:lnTo>
                  <a:lnTo>
                    <a:pt x="194" y="445"/>
                  </a:lnTo>
                  <a:lnTo>
                    <a:pt x="187" y="436"/>
                  </a:lnTo>
                  <a:lnTo>
                    <a:pt x="178" y="436"/>
                  </a:lnTo>
                  <a:lnTo>
                    <a:pt x="154" y="436"/>
                  </a:lnTo>
                  <a:lnTo>
                    <a:pt x="137" y="428"/>
                  </a:lnTo>
                  <a:lnTo>
                    <a:pt x="129" y="420"/>
                  </a:lnTo>
                  <a:lnTo>
                    <a:pt x="122" y="420"/>
                  </a:lnTo>
                  <a:lnTo>
                    <a:pt x="106" y="405"/>
                  </a:lnTo>
                  <a:lnTo>
                    <a:pt x="88" y="405"/>
                  </a:lnTo>
                  <a:lnTo>
                    <a:pt x="65" y="396"/>
                  </a:lnTo>
                  <a:lnTo>
                    <a:pt x="57" y="371"/>
                  </a:lnTo>
                  <a:lnTo>
                    <a:pt x="73" y="371"/>
                  </a:lnTo>
                  <a:lnTo>
                    <a:pt x="65" y="355"/>
                  </a:lnTo>
                  <a:lnTo>
                    <a:pt x="82" y="340"/>
                  </a:lnTo>
                  <a:lnTo>
                    <a:pt x="82" y="323"/>
                  </a:lnTo>
                  <a:lnTo>
                    <a:pt x="73" y="315"/>
                  </a:lnTo>
                  <a:lnTo>
                    <a:pt x="48" y="323"/>
                  </a:lnTo>
                  <a:lnTo>
                    <a:pt x="32" y="315"/>
                  </a:lnTo>
                  <a:lnTo>
                    <a:pt x="25" y="308"/>
                  </a:lnTo>
                  <a:lnTo>
                    <a:pt x="8" y="299"/>
                  </a:lnTo>
                  <a:lnTo>
                    <a:pt x="16" y="299"/>
                  </a:lnTo>
                  <a:lnTo>
                    <a:pt x="16" y="275"/>
                  </a:lnTo>
                  <a:lnTo>
                    <a:pt x="0" y="275"/>
                  </a:lnTo>
                  <a:lnTo>
                    <a:pt x="0" y="250"/>
                  </a:lnTo>
                  <a:lnTo>
                    <a:pt x="16" y="243"/>
                  </a:lnTo>
                  <a:lnTo>
                    <a:pt x="32" y="243"/>
                  </a:lnTo>
                  <a:lnTo>
                    <a:pt x="40" y="234"/>
                  </a:lnTo>
                  <a:lnTo>
                    <a:pt x="57" y="234"/>
                  </a:lnTo>
                  <a:lnTo>
                    <a:pt x="82" y="218"/>
                  </a:lnTo>
                  <a:lnTo>
                    <a:pt x="88" y="203"/>
                  </a:lnTo>
                  <a:lnTo>
                    <a:pt x="82" y="169"/>
                  </a:lnTo>
                  <a:lnTo>
                    <a:pt x="82" y="162"/>
                  </a:lnTo>
                  <a:lnTo>
                    <a:pt x="106" y="162"/>
                  </a:lnTo>
                  <a:lnTo>
                    <a:pt x="113" y="129"/>
                  </a:lnTo>
                  <a:lnTo>
                    <a:pt x="137" y="129"/>
                  </a:lnTo>
                  <a:lnTo>
                    <a:pt x="147" y="129"/>
                  </a:lnTo>
                  <a:lnTo>
                    <a:pt x="154" y="104"/>
                  </a:lnTo>
                  <a:lnTo>
                    <a:pt x="162" y="97"/>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Freeform 10"/>
            <p:cNvSpPr>
              <a:spLocks/>
            </p:cNvSpPr>
            <p:nvPr/>
          </p:nvSpPr>
          <p:spPr bwMode="auto">
            <a:xfrm>
              <a:off x="3438" y="2455"/>
              <a:ext cx="190" cy="151"/>
            </a:xfrm>
            <a:custGeom>
              <a:avLst/>
              <a:gdLst>
                <a:gd name="T0" fmla="*/ 8 w 211"/>
                <a:gd name="T1" fmla="*/ 178 h 204"/>
                <a:gd name="T2" fmla="*/ 8 w 211"/>
                <a:gd name="T3" fmla="*/ 162 h 204"/>
                <a:gd name="T4" fmla="*/ 23 w 211"/>
                <a:gd name="T5" fmla="*/ 153 h 204"/>
                <a:gd name="T6" fmla="*/ 16 w 211"/>
                <a:gd name="T7" fmla="*/ 137 h 204"/>
                <a:gd name="T8" fmla="*/ 8 w 211"/>
                <a:gd name="T9" fmla="*/ 129 h 204"/>
                <a:gd name="T10" fmla="*/ 0 w 211"/>
                <a:gd name="T11" fmla="*/ 113 h 204"/>
                <a:gd name="T12" fmla="*/ 16 w 211"/>
                <a:gd name="T13" fmla="*/ 121 h 204"/>
                <a:gd name="T14" fmla="*/ 65 w 211"/>
                <a:gd name="T15" fmla="*/ 113 h 204"/>
                <a:gd name="T16" fmla="*/ 65 w 211"/>
                <a:gd name="T17" fmla="*/ 97 h 204"/>
                <a:gd name="T18" fmla="*/ 73 w 211"/>
                <a:gd name="T19" fmla="*/ 90 h 204"/>
                <a:gd name="T20" fmla="*/ 107 w 211"/>
                <a:gd name="T21" fmla="*/ 81 h 204"/>
                <a:gd name="T22" fmla="*/ 107 w 211"/>
                <a:gd name="T23" fmla="*/ 66 h 204"/>
                <a:gd name="T24" fmla="*/ 113 w 211"/>
                <a:gd name="T25" fmla="*/ 56 h 204"/>
                <a:gd name="T26" fmla="*/ 113 w 211"/>
                <a:gd name="T27" fmla="*/ 49 h 204"/>
                <a:gd name="T28" fmla="*/ 122 w 211"/>
                <a:gd name="T29" fmla="*/ 49 h 204"/>
                <a:gd name="T30" fmla="*/ 129 w 211"/>
                <a:gd name="T31" fmla="*/ 32 h 204"/>
                <a:gd name="T32" fmla="*/ 129 w 211"/>
                <a:gd name="T33" fmla="*/ 16 h 204"/>
                <a:gd name="T34" fmla="*/ 147 w 211"/>
                <a:gd name="T35" fmla="*/ 9 h 204"/>
                <a:gd name="T36" fmla="*/ 162 w 211"/>
                <a:gd name="T37" fmla="*/ 0 h 204"/>
                <a:gd name="T38" fmla="*/ 170 w 211"/>
                <a:gd name="T39" fmla="*/ 0 h 204"/>
                <a:gd name="T40" fmla="*/ 187 w 211"/>
                <a:gd name="T41" fmla="*/ 9 h 204"/>
                <a:gd name="T42" fmla="*/ 194 w 211"/>
                <a:gd name="T43" fmla="*/ 16 h 204"/>
                <a:gd name="T44" fmla="*/ 210 w 211"/>
                <a:gd name="T45" fmla="*/ 24 h 204"/>
                <a:gd name="T46" fmla="*/ 202 w 211"/>
                <a:gd name="T47" fmla="*/ 32 h 204"/>
                <a:gd name="T48" fmla="*/ 187 w 211"/>
                <a:gd name="T49" fmla="*/ 41 h 204"/>
                <a:gd name="T50" fmla="*/ 170 w 211"/>
                <a:gd name="T51" fmla="*/ 32 h 204"/>
                <a:gd name="T52" fmla="*/ 162 w 211"/>
                <a:gd name="T53" fmla="*/ 41 h 204"/>
                <a:gd name="T54" fmla="*/ 170 w 211"/>
                <a:gd name="T55" fmla="*/ 49 h 204"/>
                <a:gd name="T56" fmla="*/ 162 w 211"/>
                <a:gd name="T57" fmla="*/ 66 h 204"/>
                <a:gd name="T58" fmla="*/ 178 w 211"/>
                <a:gd name="T59" fmla="*/ 72 h 204"/>
                <a:gd name="T60" fmla="*/ 178 w 211"/>
                <a:gd name="T61" fmla="*/ 81 h 204"/>
                <a:gd name="T62" fmla="*/ 170 w 211"/>
                <a:gd name="T63" fmla="*/ 81 h 204"/>
                <a:gd name="T64" fmla="*/ 178 w 211"/>
                <a:gd name="T65" fmla="*/ 90 h 204"/>
                <a:gd name="T66" fmla="*/ 138 w 211"/>
                <a:gd name="T67" fmla="*/ 137 h 204"/>
                <a:gd name="T68" fmla="*/ 122 w 211"/>
                <a:gd name="T69" fmla="*/ 146 h 204"/>
                <a:gd name="T70" fmla="*/ 113 w 211"/>
                <a:gd name="T71" fmla="*/ 137 h 204"/>
                <a:gd name="T72" fmla="*/ 107 w 211"/>
                <a:gd name="T73" fmla="*/ 146 h 204"/>
                <a:gd name="T74" fmla="*/ 107 w 211"/>
                <a:gd name="T75" fmla="*/ 162 h 204"/>
                <a:gd name="T76" fmla="*/ 113 w 211"/>
                <a:gd name="T77" fmla="*/ 162 h 204"/>
                <a:gd name="T78" fmla="*/ 113 w 211"/>
                <a:gd name="T79" fmla="*/ 169 h 204"/>
                <a:gd name="T80" fmla="*/ 122 w 211"/>
                <a:gd name="T81" fmla="*/ 169 h 204"/>
                <a:gd name="T82" fmla="*/ 122 w 211"/>
                <a:gd name="T83" fmla="*/ 186 h 204"/>
                <a:gd name="T84" fmla="*/ 122 w 211"/>
                <a:gd name="T85" fmla="*/ 194 h 204"/>
                <a:gd name="T86" fmla="*/ 97 w 211"/>
                <a:gd name="T87" fmla="*/ 194 h 204"/>
                <a:gd name="T88" fmla="*/ 88 w 211"/>
                <a:gd name="T89" fmla="*/ 203 h 204"/>
                <a:gd name="T90" fmla="*/ 82 w 211"/>
                <a:gd name="T91" fmla="*/ 194 h 204"/>
                <a:gd name="T92" fmla="*/ 73 w 211"/>
                <a:gd name="T93" fmla="*/ 178 h 204"/>
                <a:gd name="T94" fmla="*/ 48 w 211"/>
                <a:gd name="T95" fmla="*/ 178 h 204"/>
                <a:gd name="T96" fmla="*/ 32 w 211"/>
                <a:gd name="T97" fmla="*/ 178 h 204"/>
                <a:gd name="T98" fmla="*/ 8 w 211"/>
                <a:gd name="T99" fmla="*/ 178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1" h="204">
                  <a:moveTo>
                    <a:pt x="8" y="178"/>
                  </a:moveTo>
                  <a:lnTo>
                    <a:pt x="8" y="162"/>
                  </a:lnTo>
                  <a:lnTo>
                    <a:pt x="23" y="153"/>
                  </a:lnTo>
                  <a:lnTo>
                    <a:pt x="16" y="137"/>
                  </a:lnTo>
                  <a:lnTo>
                    <a:pt x="8" y="129"/>
                  </a:lnTo>
                  <a:lnTo>
                    <a:pt x="0" y="113"/>
                  </a:lnTo>
                  <a:lnTo>
                    <a:pt x="16" y="121"/>
                  </a:lnTo>
                  <a:lnTo>
                    <a:pt x="65" y="113"/>
                  </a:lnTo>
                  <a:lnTo>
                    <a:pt x="65" y="97"/>
                  </a:lnTo>
                  <a:lnTo>
                    <a:pt x="73" y="90"/>
                  </a:lnTo>
                  <a:lnTo>
                    <a:pt x="107" y="81"/>
                  </a:lnTo>
                  <a:lnTo>
                    <a:pt x="107" y="66"/>
                  </a:lnTo>
                  <a:lnTo>
                    <a:pt x="113" y="56"/>
                  </a:lnTo>
                  <a:lnTo>
                    <a:pt x="113" y="49"/>
                  </a:lnTo>
                  <a:lnTo>
                    <a:pt x="122" y="49"/>
                  </a:lnTo>
                  <a:lnTo>
                    <a:pt x="129" y="32"/>
                  </a:lnTo>
                  <a:lnTo>
                    <a:pt x="129" y="16"/>
                  </a:lnTo>
                  <a:lnTo>
                    <a:pt x="147" y="9"/>
                  </a:lnTo>
                  <a:lnTo>
                    <a:pt x="162" y="0"/>
                  </a:lnTo>
                  <a:lnTo>
                    <a:pt x="170" y="0"/>
                  </a:lnTo>
                  <a:lnTo>
                    <a:pt x="187" y="9"/>
                  </a:lnTo>
                  <a:lnTo>
                    <a:pt x="194" y="16"/>
                  </a:lnTo>
                  <a:lnTo>
                    <a:pt x="210" y="24"/>
                  </a:lnTo>
                  <a:lnTo>
                    <a:pt x="202" y="32"/>
                  </a:lnTo>
                  <a:lnTo>
                    <a:pt x="187" y="41"/>
                  </a:lnTo>
                  <a:lnTo>
                    <a:pt x="170" y="32"/>
                  </a:lnTo>
                  <a:lnTo>
                    <a:pt x="162" y="41"/>
                  </a:lnTo>
                  <a:lnTo>
                    <a:pt x="170" y="49"/>
                  </a:lnTo>
                  <a:lnTo>
                    <a:pt x="162" y="66"/>
                  </a:lnTo>
                  <a:lnTo>
                    <a:pt x="178" y="72"/>
                  </a:lnTo>
                  <a:lnTo>
                    <a:pt x="178" y="81"/>
                  </a:lnTo>
                  <a:lnTo>
                    <a:pt x="170" y="81"/>
                  </a:lnTo>
                  <a:lnTo>
                    <a:pt x="178" y="90"/>
                  </a:lnTo>
                  <a:lnTo>
                    <a:pt x="138" y="137"/>
                  </a:lnTo>
                  <a:lnTo>
                    <a:pt x="122" y="146"/>
                  </a:lnTo>
                  <a:lnTo>
                    <a:pt x="113" y="137"/>
                  </a:lnTo>
                  <a:lnTo>
                    <a:pt x="107" y="146"/>
                  </a:lnTo>
                  <a:lnTo>
                    <a:pt x="107" y="162"/>
                  </a:lnTo>
                  <a:lnTo>
                    <a:pt x="113" y="162"/>
                  </a:lnTo>
                  <a:lnTo>
                    <a:pt x="113" y="169"/>
                  </a:lnTo>
                  <a:lnTo>
                    <a:pt x="122" y="169"/>
                  </a:lnTo>
                  <a:lnTo>
                    <a:pt x="122" y="186"/>
                  </a:lnTo>
                  <a:lnTo>
                    <a:pt x="122" y="194"/>
                  </a:lnTo>
                  <a:lnTo>
                    <a:pt x="97" y="194"/>
                  </a:lnTo>
                  <a:lnTo>
                    <a:pt x="88" y="203"/>
                  </a:lnTo>
                  <a:lnTo>
                    <a:pt x="82" y="194"/>
                  </a:lnTo>
                  <a:lnTo>
                    <a:pt x="73" y="178"/>
                  </a:lnTo>
                  <a:lnTo>
                    <a:pt x="48" y="178"/>
                  </a:lnTo>
                  <a:lnTo>
                    <a:pt x="32" y="178"/>
                  </a:lnTo>
                  <a:lnTo>
                    <a:pt x="8" y="178"/>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Freeform 11"/>
            <p:cNvSpPr>
              <a:spLocks/>
            </p:cNvSpPr>
            <p:nvPr/>
          </p:nvSpPr>
          <p:spPr bwMode="auto">
            <a:xfrm>
              <a:off x="3431" y="2437"/>
              <a:ext cx="167" cy="108"/>
            </a:xfrm>
            <a:custGeom>
              <a:avLst/>
              <a:gdLst>
                <a:gd name="T0" fmla="*/ 179 w 188"/>
                <a:gd name="T1" fmla="*/ 24 h 146"/>
                <a:gd name="T2" fmla="*/ 171 w 188"/>
                <a:gd name="T3" fmla="*/ 24 h 146"/>
                <a:gd name="T4" fmla="*/ 156 w 188"/>
                <a:gd name="T5" fmla="*/ 33 h 146"/>
                <a:gd name="T6" fmla="*/ 138 w 188"/>
                <a:gd name="T7" fmla="*/ 40 h 146"/>
                <a:gd name="T8" fmla="*/ 138 w 188"/>
                <a:gd name="T9" fmla="*/ 56 h 146"/>
                <a:gd name="T10" fmla="*/ 131 w 188"/>
                <a:gd name="T11" fmla="*/ 73 h 146"/>
                <a:gd name="T12" fmla="*/ 122 w 188"/>
                <a:gd name="T13" fmla="*/ 73 h 146"/>
                <a:gd name="T14" fmla="*/ 122 w 188"/>
                <a:gd name="T15" fmla="*/ 80 h 146"/>
                <a:gd name="T16" fmla="*/ 116 w 188"/>
                <a:gd name="T17" fmla="*/ 90 h 146"/>
                <a:gd name="T18" fmla="*/ 116 w 188"/>
                <a:gd name="T19" fmla="*/ 105 h 146"/>
                <a:gd name="T20" fmla="*/ 82 w 188"/>
                <a:gd name="T21" fmla="*/ 114 h 146"/>
                <a:gd name="T22" fmla="*/ 74 w 188"/>
                <a:gd name="T23" fmla="*/ 121 h 146"/>
                <a:gd name="T24" fmla="*/ 74 w 188"/>
                <a:gd name="T25" fmla="*/ 137 h 146"/>
                <a:gd name="T26" fmla="*/ 25 w 188"/>
                <a:gd name="T27" fmla="*/ 145 h 146"/>
                <a:gd name="T28" fmla="*/ 9 w 188"/>
                <a:gd name="T29" fmla="*/ 137 h 146"/>
                <a:gd name="T30" fmla="*/ 17 w 188"/>
                <a:gd name="T31" fmla="*/ 121 h 146"/>
                <a:gd name="T32" fmla="*/ 17 w 188"/>
                <a:gd name="T33" fmla="*/ 114 h 146"/>
                <a:gd name="T34" fmla="*/ 0 w 188"/>
                <a:gd name="T35" fmla="*/ 105 h 146"/>
                <a:gd name="T36" fmla="*/ 0 w 188"/>
                <a:gd name="T37" fmla="*/ 73 h 146"/>
                <a:gd name="T38" fmla="*/ 9 w 188"/>
                <a:gd name="T39" fmla="*/ 56 h 146"/>
                <a:gd name="T40" fmla="*/ 9 w 188"/>
                <a:gd name="T41" fmla="*/ 48 h 146"/>
                <a:gd name="T42" fmla="*/ 32 w 188"/>
                <a:gd name="T43" fmla="*/ 48 h 146"/>
                <a:gd name="T44" fmla="*/ 32 w 188"/>
                <a:gd name="T45" fmla="*/ 40 h 146"/>
                <a:gd name="T46" fmla="*/ 50 w 188"/>
                <a:gd name="T47" fmla="*/ 40 h 146"/>
                <a:gd name="T48" fmla="*/ 57 w 188"/>
                <a:gd name="T49" fmla="*/ 24 h 146"/>
                <a:gd name="T50" fmla="*/ 66 w 188"/>
                <a:gd name="T51" fmla="*/ 24 h 146"/>
                <a:gd name="T52" fmla="*/ 66 w 188"/>
                <a:gd name="T53" fmla="*/ 16 h 146"/>
                <a:gd name="T54" fmla="*/ 97 w 188"/>
                <a:gd name="T55" fmla="*/ 24 h 146"/>
                <a:gd name="T56" fmla="*/ 116 w 188"/>
                <a:gd name="T57" fmla="*/ 24 h 146"/>
                <a:gd name="T58" fmla="*/ 116 w 188"/>
                <a:gd name="T59" fmla="*/ 16 h 146"/>
                <a:gd name="T60" fmla="*/ 122 w 188"/>
                <a:gd name="T61" fmla="*/ 16 h 146"/>
                <a:gd name="T62" fmla="*/ 131 w 188"/>
                <a:gd name="T63" fmla="*/ 0 h 146"/>
                <a:gd name="T64" fmla="*/ 138 w 188"/>
                <a:gd name="T65" fmla="*/ 8 h 146"/>
                <a:gd name="T66" fmla="*/ 147 w 188"/>
                <a:gd name="T67" fmla="*/ 33 h 146"/>
                <a:gd name="T68" fmla="*/ 162 w 188"/>
                <a:gd name="T69" fmla="*/ 16 h 146"/>
                <a:gd name="T70" fmla="*/ 187 w 188"/>
                <a:gd name="T71" fmla="*/ 24 h 146"/>
                <a:gd name="T72" fmla="*/ 179 w 188"/>
                <a:gd name="T73" fmla="*/ 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8" h="146">
                  <a:moveTo>
                    <a:pt x="179" y="24"/>
                  </a:moveTo>
                  <a:lnTo>
                    <a:pt x="171" y="24"/>
                  </a:lnTo>
                  <a:lnTo>
                    <a:pt x="156" y="33"/>
                  </a:lnTo>
                  <a:lnTo>
                    <a:pt x="138" y="40"/>
                  </a:lnTo>
                  <a:lnTo>
                    <a:pt x="138" y="56"/>
                  </a:lnTo>
                  <a:lnTo>
                    <a:pt x="131" y="73"/>
                  </a:lnTo>
                  <a:lnTo>
                    <a:pt x="122" y="73"/>
                  </a:lnTo>
                  <a:lnTo>
                    <a:pt x="122" y="80"/>
                  </a:lnTo>
                  <a:lnTo>
                    <a:pt x="116" y="90"/>
                  </a:lnTo>
                  <a:lnTo>
                    <a:pt x="116" y="105"/>
                  </a:lnTo>
                  <a:lnTo>
                    <a:pt x="82" y="114"/>
                  </a:lnTo>
                  <a:lnTo>
                    <a:pt x="74" y="121"/>
                  </a:lnTo>
                  <a:lnTo>
                    <a:pt x="74" y="137"/>
                  </a:lnTo>
                  <a:lnTo>
                    <a:pt x="25" y="145"/>
                  </a:lnTo>
                  <a:lnTo>
                    <a:pt x="9" y="137"/>
                  </a:lnTo>
                  <a:lnTo>
                    <a:pt x="17" y="121"/>
                  </a:lnTo>
                  <a:lnTo>
                    <a:pt x="17" y="114"/>
                  </a:lnTo>
                  <a:lnTo>
                    <a:pt x="0" y="105"/>
                  </a:lnTo>
                  <a:lnTo>
                    <a:pt x="0" y="73"/>
                  </a:lnTo>
                  <a:lnTo>
                    <a:pt x="9" y="56"/>
                  </a:lnTo>
                  <a:lnTo>
                    <a:pt x="9" y="48"/>
                  </a:lnTo>
                  <a:lnTo>
                    <a:pt x="32" y="48"/>
                  </a:lnTo>
                  <a:lnTo>
                    <a:pt x="32" y="40"/>
                  </a:lnTo>
                  <a:lnTo>
                    <a:pt x="50" y="40"/>
                  </a:lnTo>
                  <a:lnTo>
                    <a:pt x="57" y="24"/>
                  </a:lnTo>
                  <a:lnTo>
                    <a:pt x="66" y="24"/>
                  </a:lnTo>
                  <a:lnTo>
                    <a:pt x="66" y="16"/>
                  </a:lnTo>
                  <a:lnTo>
                    <a:pt x="97" y="24"/>
                  </a:lnTo>
                  <a:lnTo>
                    <a:pt x="116" y="24"/>
                  </a:lnTo>
                  <a:lnTo>
                    <a:pt x="116" y="16"/>
                  </a:lnTo>
                  <a:lnTo>
                    <a:pt x="122" y="16"/>
                  </a:lnTo>
                  <a:lnTo>
                    <a:pt x="131" y="0"/>
                  </a:lnTo>
                  <a:lnTo>
                    <a:pt x="138" y="8"/>
                  </a:lnTo>
                  <a:lnTo>
                    <a:pt x="147" y="33"/>
                  </a:lnTo>
                  <a:lnTo>
                    <a:pt x="162" y="16"/>
                  </a:lnTo>
                  <a:lnTo>
                    <a:pt x="187" y="24"/>
                  </a:lnTo>
                  <a:lnTo>
                    <a:pt x="179" y="24"/>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Freeform 12"/>
            <p:cNvSpPr>
              <a:spLocks/>
            </p:cNvSpPr>
            <p:nvPr/>
          </p:nvSpPr>
          <p:spPr bwMode="auto">
            <a:xfrm>
              <a:off x="3242" y="2419"/>
              <a:ext cx="218" cy="168"/>
            </a:xfrm>
            <a:custGeom>
              <a:avLst/>
              <a:gdLst>
                <a:gd name="T0" fmla="*/ 227 w 243"/>
                <a:gd name="T1" fmla="*/ 227 h 228"/>
                <a:gd name="T2" fmla="*/ 170 w 243"/>
                <a:gd name="T3" fmla="*/ 218 h 228"/>
                <a:gd name="T4" fmla="*/ 162 w 243"/>
                <a:gd name="T5" fmla="*/ 202 h 228"/>
                <a:gd name="T6" fmla="*/ 137 w 243"/>
                <a:gd name="T7" fmla="*/ 211 h 228"/>
                <a:gd name="T8" fmla="*/ 121 w 243"/>
                <a:gd name="T9" fmla="*/ 211 h 228"/>
                <a:gd name="T10" fmla="*/ 96 w 243"/>
                <a:gd name="T11" fmla="*/ 186 h 228"/>
                <a:gd name="T12" fmla="*/ 80 w 243"/>
                <a:gd name="T13" fmla="*/ 162 h 228"/>
                <a:gd name="T14" fmla="*/ 65 w 243"/>
                <a:gd name="T15" fmla="*/ 155 h 228"/>
                <a:gd name="T16" fmla="*/ 56 w 243"/>
                <a:gd name="T17" fmla="*/ 155 h 228"/>
                <a:gd name="T18" fmla="*/ 48 w 243"/>
                <a:gd name="T19" fmla="*/ 146 h 228"/>
                <a:gd name="T20" fmla="*/ 40 w 243"/>
                <a:gd name="T21" fmla="*/ 121 h 228"/>
                <a:gd name="T22" fmla="*/ 24 w 243"/>
                <a:gd name="T23" fmla="*/ 115 h 228"/>
                <a:gd name="T24" fmla="*/ 15 w 243"/>
                <a:gd name="T25" fmla="*/ 98 h 228"/>
                <a:gd name="T26" fmla="*/ 24 w 243"/>
                <a:gd name="T27" fmla="*/ 81 h 228"/>
                <a:gd name="T28" fmla="*/ 24 w 243"/>
                <a:gd name="T29" fmla="*/ 65 h 228"/>
                <a:gd name="T30" fmla="*/ 15 w 243"/>
                <a:gd name="T31" fmla="*/ 65 h 228"/>
                <a:gd name="T32" fmla="*/ 8 w 243"/>
                <a:gd name="T33" fmla="*/ 49 h 228"/>
                <a:gd name="T34" fmla="*/ 0 w 243"/>
                <a:gd name="T35" fmla="*/ 9 h 228"/>
                <a:gd name="T36" fmla="*/ 8 w 243"/>
                <a:gd name="T37" fmla="*/ 0 h 228"/>
                <a:gd name="T38" fmla="*/ 15 w 243"/>
                <a:gd name="T39" fmla="*/ 16 h 228"/>
                <a:gd name="T40" fmla="*/ 24 w 243"/>
                <a:gd name="T41" fmla="*/ 16 h 228"/>
                <a:gd name="T42" fmla="*/ 31 w 243"/>
                <a:gd name="T43" fmla="*/ 16 h 228"/>
                <a:gd name="T44" fmla="*/ 48 w 243"/>
                <a:gd name="T45" fmla="*/ 9 h 228"/>
                <a:gd name="T46" fmla="*/ 56 w 243"/>
                <a:gd name="T47" fmla="*/ 9 h 228"/>
                <a:gd name="T48" fmla="*/ 48 w 243"/>
                <a:gd name="T49" fmla="*/ 16 h 228"/>
                <a:gd name="T50" fmla="*/ 65 w 243"/>
                <a:gd name="T51" fmla="*/ 25 h 228"/>
                <a:gd name="T52" fmla="*/ 65 w 243"/>
                <a:gd name="T53" fmla="*/ 41 h 228"/>
                <a:gd name="T54" fmla="*/ 96 w 243"/>
                <a:gd name="T55" fmla="*/ 58 h 228"/>
                <a:gd name="T56" fmla="*/ 130 w 243"/>
                <a:gd name="T57" fmla="*/ 58 h 228"/>
                <a:gd name="T58" fmla="*/ 130 w 243"/>
                <a:gd name="T59" fmla="*/ 41 h 228"/>
                <a:gd name="T60" fmla="*/ 145 w 243"/>
                <a:gd name="T61" fmla="*/ 33 h 228"/>
                <a:gd name="T62" fmla="*/ 170 w 243"/>
                <a:gd name="T63" fmla="*/ 33 h 228"/>
                <a:gd name="T64" fmla="*/ 219 w 243"/>
                <a:gd name="T65" fmla="*/ 58 h 228"/>
                <a:gd name="T66" fmla="*/ 219 w 243"/>
                <a:gd name="T67" fmla="*/ 65 h 228"/>
                <a:gd name="T68" fmla="*/ 219 w 243"/>
                <a:gd name="T69" fmla="*/ 73 h 228"/>
                <a:gd name="T70" fmla="*/ 219 w 243"/>
                <a:gd name="T71" fmla="*/ 81 h 228"/>
                <a:gd name="T72" fmla="*/ 210 w 243"/>
                <a:gd name="T73" fmla="*/ 98 h 228"/>
                <a:gd name="T74" fmla="*/ 210 w 243"/>
                <a:gd name="T75" fmla="*/ 130 h 228"/>
                <a:gd name="T76" fmla="*/ 227 w 243"/>
                <a:gd name="T77" fmla="*/ 139 h 228"/>
                <a:gd name="T78" fmla="*/ 227 w 243"/>
                <a:gd name="T79" fmla="*/ 146 h 228"/>
                <a:gd name="T80" fmla="*/ 219 w 243"/>
                <a:gd name="T81" fmla="*/ 162 h 228"/>
                <a:gd name="T82" fmla="*/ 227 w 243"/>
                <a:gd name="T83" fmla="*/ 178 h 228"/>
                <a:gd name="T84" fmla="*/ 235 w 243"/>
                <a:gd name="T85" fmla="*/ 186 h 228"/>
                <a:gd name="T86" fmla="*/ 242 w 243"/>
                <a:gd name="T87" fmla="*/ 202 h 228"/>
                <a:gd name="T88" fmla="*/ 227 w 243"/>
                <a:gd name="T89" fmla="*/ 211 h 228"/>
                <a:gd name="T90" fmla="*/ 227 w 243"/>
                <a:gd name="T91" fmla="*/ 22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3" h="228">
                  <a:moveTo>
                    <a:pt x="227" y="227"/>
                  </a:moveTo>
                  <a:lnTo>
                    <a:pt x="170" y="218"/>
                  </a:lnTo>
                  <a:lnTo>
                    <a:pt x="162" y="202"/>
                  </a:lnTo>
                  <a:lnTo>
                    <a:pt x="137" y="211"/>
                  </a:lnTo>
                  <a:lnTo>
                    <a:pt x="121" y="211"/>
                  </a:lnTo>
                  <a:lnTo>
                    <a:pt x="96" y="186"/>
                  </a:lnTo>
                  <a:lnTo>
                    <a:pt x="80" y="162"/>
                  </a:lnTo>
                  <a:lnTo>
                    <a:pt x="65" y="155"/>
                  </a:lnTo>
                  <a:lnTo>
                    <a:pt x="56" y="155"/>
                  </a:lnTo>
                  <a:lnTo>
                    <a:pt x="48" y="146"/>
                  </a:lnTo>
                  <a:lnTo>
                    <a:pt x="40" y="121"/>
                  </a:lnTo>
                  <a:lnTo>
                    <a:pt x="24" y="115"/>
                  </a:lnTo>
                  <a:lnTo>
                    <a:pt x="15" y="98"/>
                  </a:lnTo>
                  <a:lnTo>
                    <a:pt x="24" y="81"/>
                  </a:lnTo>
                  <a:lnTo>
                    <a:pt x="24" y="65"/>
                  </a:lnTo>
                  <a:lnTo>
                    <a:pt x="15" y="65"/>
                  </a:lnTo>
                  <a:lnTo>
                    <a:pt x="8" y="49"/>
                  </a:lnTo>
                  <a:lnTo>
                    <a:pt x="0" y="9"/>
                  </a:lnTo>
                  <a:lnTo>
                    <a:pt x="8" y="0"/>
                  </a:lnTo>
                  <a:lnTo>
                    <a:pt x="15" y="16"/>
                  </a:lnTo>
                  <a:lnTo>
                    <a:pt x="24" y="16"/>
                  </a:lnTo>
                  <a:lnTo>
                    <a:pt x="31" y="16"/>
                  </a:lnTo>
                  <a:lnTo>
                    <a:pt x="48" y="9"/>
                  </a:lnTo>
                  <a:lnTo>
                    <a:pt x="56" y="9"/>
                  </a:lnTo>
                  <a:lnTo>
                    <a:pt x="48" y="16"/>
                  </a:lnTo>
                  <a:lnTo>
                    <a:pt x="65" y="25"/>
                  </a:lnTo>
                  <a:lnTo>
                    <a:pt x="65" y="41"/>
                  </a:lnTo>
                  <a:lnTo>
                    <a:pt x="96" y="58"/>
                  </a:lnTo>
                  <a:lnTo>
                    <a:pt x="130" y="58"/>
                  </a:lnTo>
                  <a:lnTo>
                    <a:pt x="130" y="41"/>
                  </a:lnTo>
                  <a:lnTo>
                    <a:pt x="145" y="33"/>
                  </a:lnTo>
                  <a:lnTo>
                    <a:pt x="170" y="33"/>
                  </a:lnTo>
                  <a:lnTo>
                    <a:pt x="219" y="58"/>
                  </a:lnTo>
                  <a:lnTo>
                    <a:pt x="219" y="65"/>
                  </a:lnTo>
                  <a:lnTo>
                    <a:pt x="219" y="73"/>
                  </a:lnTo>
                  <a:lnTo>
                    <a:pt x="219" y="81"/>
                  </a:lnTo>
                  <a:lnTo>
                    <a:pt x="210" y="98"/>
                  </a:lnTo>
                  <a:lnTo>
                    <a:pt x="210" y="130"/>
                  </a:lnTo>
                  <a:lnTo>
                    <a:pt x="227" y="139"/>
                  </a:lnTo>
                  <a:lnTo>
                    <a:pt x="227" y="146"/>
                  </a:lnTo>
                  <a:lnTo>
                    <a:pt x="219" y="162"/>
                  </a:lnTo>
                  <a:lnTo>
                    <a:pt x="227" y="178"/>
                  </a:lnTo>
                  <a:lnTo>
                    <a:pt x="235" y="186"/>
                  </a:lnTo>
                  <a:lnTo>
                    <a:pt x="242" y="202"/>
                  </a:lnTo>
                  <a:lnTo>
                    <a:pt x="227" y="211"/>
                  </a:lnTo>
                  <a:lnTo>
                    <a:pt x="227" y="227"/>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Freeform 13"/>
            <p:cNvSpPr>
              <a:spLocks/>
            </p:cNvSpPr>
            <p:nvPr/>
          </p:nvSpPr>
          <p:spPr bwMode="auto">
            <a:xfrm>
              <a:off x="3533" y="2378"/>
              <a:ext cx="124" cy="48"/>
            </a:xfrm>
            <a:custGeom>
              <a:avLst/>
              <a:gdLst>
                <a:gd name="T0" fmla="*/ 137 w 138"/>
                <a:gd name="T1" fmla="*/ 15 h 66"/>
                <a:gd name="T2" fmla="*/ 137 w 138"/>
                <a:gd name="T3" fmla="*/ 24 h 66"/>
                <a:gd name="T4" fmla="*/ 112 w 138"/>
                <a:gd name="T5" fmla="*/ 40 h 66"/>
                <a:gd name="T6" fmla="*/ 95 w 138"/>
                <a:gd name="T7" fmla="*/ 40 h 66"/>
                <a:gd name="T8" fmla="*/ 87 w 138"/>
                <a:gd name="T9" fmla="*/ 49 h 66"/>
                <a:gd name="T10" fmla="*/ 71 w 138"/>
                <a:gd name="T11" fmla="*/ 49 h 66"/>
                <a:gd name="T12" fmla="*/ 55 w 138"/>
                <a:gd name="T13" fmla="*/ 56 h 66"/>
                <a:gd name="T14" fmla="*/ 55 w 138"/>
                <a:gd name="T15" fmla="*/ 65 h 66"/>
                <a:gd name="T16" fmla="*/ 31 w 138"/>
                <a:gd name="T17" fmla="*/ 65 h 66"/>
                <a:gd name="T18" fmla="*/ 22 w 138"/>
                <a:gd name="T19" fmla="*/ 65 h 66"/>
                <a:gd name="T20" fmla="*/ 0 w 138"/>
                <a:gd name="T21" fmla="*/ 65 h 66"/>
                <a:gd name="T22" fmla="*/ 0 w 138"/>
                <a:gd name="T23" fmla="*/ 56 h 66"/>
                <a:gd name="T24" fmla="*/ 15 w 138"/>
                <a:gd name="T25" fmla="*/ 56 h 66"/>
                <a:gd name="T26" fmla="*/ 15 w 138"/>
                <a:gd name="T27" fmla="*/ 49 h 66"/>
                <a:gd name="T28" fmla="*/ 31 w 138"/>
                <a:gd name="T29" fmla="*/ 49 h 66"/>
                <a:gd name="T30" fmla="*/ 46 w 138"/>
                <a:gd name="T31" fmla="*/ 40 h 66"/>
                <a:gd name="T32" fmla="*/ 31 w 138"/>
                <a:gd name="T33" fmla="*/ 32 h 66"/>
                <a:gd name="T34" fmla="*/ 22 w 138"/>
                <a:gd name="T35" fmla="*/ 32 h 66"/>
                <a:gd name="T36" fmla="*/ 6 w 138"/>
                <a:gd name="T37" fmla="*/ 32 h 66"/>
                <a:gd name="T38" fmla="*/ 22 w 138"/>
                <a:gd name="T39" fmla="*/ 15 h 66"/>
                <a:gd name="T40" fmla="*/ 15 w 138"/>
                <a:gd name="T41" fmla="*/ 15 h 66"/>
                <a:gd name="T42" fmla="*/ 22 w 138"/>
                <a:gd name="T43" fmla="*/ 9 h 66"/>
                <a:gd name="T44" fmla="*/ 46 w 138"/>
                <a:gd name="T45" fmla="*/ 15 h 66"/>
                <a:gd name="T46" fmla="*/ 46 w 138"/>
                <a:gd name="T47" fmla="*/ 9 h 66"/>
                <a:gd name="T48" fmla="*/ 55 w 138"/>
                <a:gd name="T49" fmla="*/ 0 h 66"/>
                <a:gd name="T50" fmla="*/ 71 w 138"/>
                <a:gd name="T51" fmla="*/ 9 h 66"/>
                <a:gd name="T52" fmla="*/ 120 w 138"/>
                <a:gd name="T53" fmla="*/ 9 h 66"/>
                <a:gd name="T54" fmla="*/ 137 w 138"/>
                <a:gd name="T55" fmla="*/ 1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8" h="66">
                  <a:moveTo>
                    <a:pt x="137" y="15"/>
                  </a:moveTo>
                  <a:lnTo>
                    <a:pt x="137" y="24"/>
                  </a:lnTo>
                  <a:lnTo>
                    <a:pt x="112" y="40"/>
                  </a:lnTo>
                  <a:lnTo>
                    <a:pt x="95" y="40"/>
                  </a:lnTo>
                  <a:lnTo>
                    <a:pt x="87" y="49"/>
                  </a:lnTo>
                  <a:lnTo>
                    <a:pt x="71" y="49"/>
                  </a:lnTo>
                  <a:lnTo>
                    <a:pt x="55" y="56"/>
                  </a:lnTo>
                  <a:lnTo>
                    <a:pt x="55" y="65"/>
                  </a:lnTo>
                  <a:lnTo>
                    <a:pt x="31" y="65"/>
                  </a:lnTo>
                  <a:lnTo>
                    <a:pt x="22" y="65"/>
                  </a:lnTo>
                  <a:lnTo>
                    <a:pt x="0" y="65"/>
                  </a:lnTo>
                  <a:lnTo>
                    <a:pt x="0" y="56"/>
                  </a:lnTo>
                  <a:lnTo>
                    <a:pt x="15" y="56"/>
                  </a:lnTo>
                  <a:lnTo>
                    <a:pt x="15" y="49"/>
                  </a:lnTo>
                  <a:lnTo>
                    <a:pt x="31" y="49"/>
                  </a:lnTo>
                  <a:lnTo>
                    <a:pt x="46" y="40"/>
                  </a:lnTo>
                  <a:lnTo>
                    <a:pt x="31" y="32"/>
                  </a:lnTo>
                  <a:lnTo>
                    <a:pt x="22" y="32"/>
                  </a:lnTo>
                  <a:lnTo>
                    <a:pt x="6" y="32"/>
                  </a:lnTo>
                  <a:lnTo>
                    <a:pt x="22" y="15"/>
                  </a:lnTo>
                  <a:lnTo>
                    <a:pt x="15" y="15"/>
                  </a:lnTo>
                  <a:lnTo>
                    <a:pt x="22" y="9"/>
                  </a:lnTo>
                  <a:lnTo>
                    <a:pt x="46" y="15"/>
                  </a:lnTo>
                  <a:lnTo>
                    <a:pt x="46" y="9"/>
                  </a:lnTo>
                  <a:lnTo>
                    <a:pt x="55" y="0"/>
                  </a:lnTo>
                  <a:lnTo>
                    <a:pt x="71" y="9"/>
                  </a:lnTo>
                  <a:lnTo>
                    <a:pt x="120" y="9"/>
                  </a:lnTo>
                  <a:lnTo>
                    <a:pt x="137" y="15"/>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Freeform 14"/>
            <p:cNvSpPr>
              <a:spLocks/>
            </p:cNvSpPr>
            <p:nvPr/>
          </p:nvSpPr>
          <p:spPr bwMode="auto">
            <a:xfrm>
              <a:off x="3337" y="2384"/>
              <a:ext cx="168" cy="89"/>
            </a:xfrm>
            <a:custGeom>
              <a:avLst/>
              <a:gdLst>
                <a:gd name="T0" fmla="*/ 179 w 188"/>
                <a:gd name="T1" fmla="*/ 96 h 121"/>
                <a:gd name="T2" fmla="*/ 171 w 188"/>
                <a:gd name="T3" fmla="*/ 88 h 121"/>
                <a:gd name="T4" fmla="*/ 171 w 188"/>
                <a:gd name="T5" fmla="*/ 96 h 121"/>
                <a:gd name="T6" fmla="*/ 162 w 188"/>
                <a:gd name="T7" fmla="*/ 96 h 121"/>
                <a:gd name="T8" fmla="*/ 155 w 188"/>
                <a:gd name="T9" fmla="*/ 112 h 121"/>
                <a:gd name="T10" fmla="*/ 137 w 188"/>
                <a:gd name="T11" fmla="*/ 112 h 121"/>
                <a:gd name="T12" fmla="*/ 137 w 188"/>
                <a:gd name="T13" fmla="*/ 120 h 121"/>
                <a:gd name="T14" fmla="*/ 114 w 188"/>
                <a:gd name="T15" fmla="*/ 120 h 121"/>
                <a:gd name="T16" fmla="*/ 114 w 188"/>
                <a:gd name="T17" fmla="*/ 112 h 121"/>
                <a:gd name="T18" fmla="*/ 114 w 188"/>
                <a:gd name="T19" fmla="*/ 105 h 121"/>
                <a:gd name="T20" fmla="*/ 65 w 188"/>
                <a:gd name="T21" fmla="*/ 80 h 121"/>
                <a:gd name="T22" fmla="*/ 40 w 188"/>
                <a:gd name="T23" fmla="*/ 80 h 121"/>
                <a:gd name="T24" fmla="*/ 25 w 188"/>
                <a:gd name="T25" fmla="*/ 88 h 121"/>
                <a:gd name="T26" fmla="*/ 25 w 188"/>
                <a:gd name="T27" fmla="*/ 63 h 121"/>
                <a:gd name="T28" fmla="*/ 16 w 188"/>
                <a:gd name="T29" fmla="*/ 63 h 121"/>
                <a:gd name="T30" fmla="*/ 16 w 188"/>
                <a:gd name="T31" fmla="*/ 47 h 121"/>
                <a:gd name="T32" fmla="*/ 9 w 188"/>
                <a:gd name="T33" fmla="*/ 47 h 121"/>
                <a:gd name="T34" fmla="*/ 9 w 188"/>
                <a:gd name="T35" fmla="*/ 40 h 121"/>
                <a:gd name="T36" fmla="*/ 25 w 188"/>
                <a:gd name="T37" fmla="*/ 40 h 121"/>
                <a:gd name="T38" fmla="*/ 32 w 188"/>
                <a:gd name="T39" fmla="*/ 31 h 121"/>
                <a:gd name="T40" fmla="*/ 16 w 188"/>
                <a:gd name="T41" fmla="*/ 15 h 121"/>
                <a:gd name="T42" fmla="*/ 9 w 188"/>
                <a:gd name="T43" fmla="*/ 15 h 121"/>
                <a:gd name="T44" fmla="*/ 9 w 188"/>
                <a:gd name="T45" fmla="*/ 31 h 121"/>
                <a:gd name="T46" fmla="*/ 0 w 188"/>
                <a:gd name="T47" fmla="*/ 15 h 121"/>
                <a:gd name="T48" fmla="*/ 25 w 188"/>
                <a:gd name="T49" fmla="*/ 6 h 121"/>
                <a:gd name="T50" fmla="*/ 40 w 188"/>
                <a:gd name="T51" fmla="*/ 23 h 121"/>
                <a:gd name="T52" fmla="*/ 49 w 188"/>
                <a:gd name="T53" fmla="*/ 23 h 121"/>
                <a:gd name="T54" fmla="*/ 57 w 188"/>
                <a:gd name="T55" fmla="*/ 23 h 121"/>
                <a:gd name="T56" fmla="*/ 57 w 188"/>
                <a:gd name="T57" fmla="*/ 15 h 121"/>
                <a:gd name="T58" fmla="*/ 74 w 188"/>
                <a:gd name="T59" fmla="*/ 6 h 121"/>
                <a:gd name="T60" fmla="*/ 81 w 188"/>
                <a:gd name="T61" fmla="*/ 6 h 121"/>
                <a:gd name="T62" fmla="*/ 74 w 188"/>
                <a:gd name="T63" fmla="*/ 0 h 121"/>
                <a:gd name="T64" fmla="*/ 81 w 188"/>
                <a:gd name="T65" fmla="*/ 0 h 121"/>
                <a:gd name="T66" fmla="*/ 97 w 188"/>
                <a:gd name="T67" fmla="*/ 6 h 121"/>
                <a:gd name="T68" fmla="*/ 97 w 188"/>
                <a:gd name="T69" fmla="*/ 23 h 121"/>
                <a:gd name="T70" fmla="*/ 122 w 188"/>
                <a:gd name="T71" fmla="*/ 23 h 121"/>
                <a:gd name="T72" fmla="*/ 130 w 188"/>
                <a:gd name="T73" fmla="*/ 47 h 121"/>
                <a:gd name="T74" fmla="*/ 171 w 188"/>
                <a:gd name="T75" fmla="*/ 72 h 121"/>
                <a:gd name="T76" fmla="*/ 187 w 188"/>
                <a:gd name="T77" fmla="*/ 80 h 121"/>
                <a:gd name="T78" fmla="*/ 179 w 188"/>
                <a:gd name="T79" fmla="*/ 9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8" h="121">
                  <a:moveTo>
                    <a:pt x="179" y="96"/>
                  </a:moveTo>
                  <a:lnTo>
                    <a:pt x="171" y="88"/>
                  </a:lnTo>
                  <a:lnTo>
                    <a:pt x="171" y="96"/>
                  </a:lnTo>
                  <a:lnTo>
                    <a:pt x="162" y="96"/>
                  </a:lnTo>
                  <a:lnTo>
                    <a:pt x="155" y="112"/>
                  </a:lnTo>
                  <a:lnTo>
                    <a:pt x="137" y="112"/>
                  </a:lnTo>
                  <a:lnTo>
                    <a:pt x="137" y="120"/>
                  </a:lnTo>
                  <a:lnTo>
                    <a:pt x="114" y="120"/>
                  </a:lnTo>
                  <a:lnTo>
                    <a:pt x="114" y="112"/>
                  </a:lnTo>
                  <a:lnTo>
                    <a:pt x="114" y="105"/>
                  </a:lnTo>
                  <a:lnTo>
                    <a:pt x="65" y="80"/>
                  </a:lnTo>
                  <a:lnTo>
                    <a:pt x="40" y="80"/>
                  </a:lnTo>
                  <a:lnTo>
                    <a:pt x="25" y="88"/>
                  </a:lnTo>
                  <a:lnTo>
                    <a:pt x="25" y="63"/>
                  </a:lnTo>
                  <a:lnTo>
                    <a:pt x="16" y="63"/>
                  </a:lnTo>
                  <a:lnTo>
                    <a:pt x="16" y="47"/>
                  </a:lnTo>
                  <a:lnTo>
                    <a:pt x="9" y="47"/>
                  </a:lnTo>
                  <a:lnTo>
                    <a:pt x="9" y="40"/>
                  </a:lnTo>
                  <a:lnTo>
                    <a:pt x="25" y="40"/>
                  </a:lnTo>
                  <a:lnTo>
                    <a:pt x="32" y="31"/>
                  </a:lnTo>
                  <a:lnTo>
                    <a:pt x="16" y="15"/>
                  </a:lnTo>
                  <a:lnTo>
                    <a:pt x="9" y="15"/>
                  </a:lnTo>
                  <a:lnTo>
                    <a:pt x="9" y="31"/>
                  </a:lnTo>
                  <a:lnTo>
                    <a:pt x="0" y="15"/>
                  </a:lnTo>
                  <a:lnTo>
                    <a:pt x="25" y="6"/>
                  </a:lnTo>
                  <a:lnTo>
                    <a:pt x="40" y="23"/>
                  </a:lnTo>
                  <a:lnTo>
                    <a:pt x="49" y="23"/>
                  </a:lnTo>
                  <a:lnTo>
                    <a:pt x="57" y="23"/>
                  </a:lnTo>
                  <a:lnTo>
                    <a:pt x="57" y="15"/>
                  </a:lnTo>
                  <a:lnTo>
                    <a:pt x="74" y="6"/>
                  </a:lnTo>
                  <a:lnTo>
                    <a:pt x="81" y="6"/>
                  </a:lnTo>
                  <a:lnTo>
                    <a:pt x="74" y="0"/>
                  </a:lnTo>
                  <a:lnTo>
                    <a:pt x="81" y="0"/>
                  </a:lnTo>
                  <a:lnTo>
                    <a:pt x="97" y="6"/>
                  </a:lnTo>
                  <a:lnTo>
                    <a:pt x="97" y="23"/>
                  </a:lnTo>
                  <a:lnTo>
                    <a:pt x="122" y="23"/>
                  </a:lnTo>
                  <a:lnTo>
                    <a:pt x="130" y="47"/>
                  </a:lnTo>
                  <a:lnTo>
                    <a:pt x="171" y="72"/>
                  </a:lnTo>
                  <a:lnTo>
                    <a:pt x="187" y="80"/>
                  </a:lnTo>
                  <a:lnTo>
                    <a:pt x="179" y="96"/>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Freeform 15"/>
            <p:cNvSpPr>
              <a:spLocks/>
            </p:cNvSpPr>
            <p:nvPr/>
          </p:nvSpPr>
          <p:spPr bwMode="auto">
            <a:xfrm>
              <a:off x="3380" y="2347"/>
              <a:ext cx="197" cy="109"/>
            </a:xfrm>
            <a:custGeom>
              <a:avLst/>
              <a:gdLst>
                <a:gd name="T0" fmla="*/ 130 w 219"/>
                <a:gd name="T1" fmla="*/ 146 h 147"/>
                <a:gd name="T2" fmla="*/ 147 w 219"/>
                <a:gd name="T3" fmla="*/ 146 h 147"/>
                <a:gd name="T4" fmla="*/ 153 w 219"/>
                <a:gd name="T5" fmla="*/ 130 h 147"/>
                <a:gd name="T6" fmla="*/ 153 w 219"/>
                <a:gd name="T7" fmla="*/ 113 h 147"/>
                <a:gd name="T8" fmla="*/ 147 w 219"/>
                <a:gd name="T9" fmla="*/ 106 h 147"/>
                <a:gd name="T10" fmla="*/ 162 w 219"/>
                <a:gd name="T11" fmla="*/ 106 h 147"/>
                <a:gd name="T12" fmla="*/ 172 w 219"/>
                <a:gd name="T13" fmla="*/ 90 h 147"/>
                <a:gd name="T14" fmla="*/ 172 w 219"/>
                <a:gd name="T15" fmla="*/ 81 h 147"/>
                <a:gd name="T16" fmla="*/ 187 w 219"/>
                <a:gd name="T17" fmla="*/ 81 h 147"/>
                <a:gd name="T18" fmla="*/ 187 w 219"/>
                <a:gd name="T19" fmla="*/ 90 h 147"/>
                <a:gd name="T20" fmla="*/ 203 w 219"/>
                <a:gd name="T21" fmla="*/ 90 h 147"/>
                <a:gd name="T22" fmla="*/ 218 w 219"/>
                <a:gd name="T23" fmla="*/ 81 h 147"/>
                <a:gd name="T24" fmla="*/ 203 w 219"/>
                <a:gd name="T25" fmla="*/ 73 h 147"/>
                <a:gd name="T26" fmla="*/ 194 w 219"/>
                <a:gd name="T27" fmla="*/ 73 h 147"/>
                <a:gd name="T28" fmla="*/ 178 w 219"/>
                <a:gd name="T29" fmla="*/ 73 h 147"/>
                <a:gd name="T30" fmla="*/ 194 w 219"/>
                <a:gd name="T31" fmla="*/ 56 h 147"/>
                <a:gd name="T32" fmla="*/ 187 w 219"/>
                <a:gd name="T33" fmla="*/ 56 h 147"/>
                <a:gd name="T34" fmla="*/ 162 w 219"/>
                <a:gd name="T35" fmla="*/ 81 h 147"/>
                <a:gd name="T36" fmla="*/ 153 w 219"/>
                <a:gd name="T37" fmla="*/ 73 h 147"/>
                <a:gd name="T38" fmla="*/ 138 w 219"/>
                <a:gd name="T39" fmla="*/ 73 h 147"/>
                <a:gd name="T40" fmla="*/ 138 w 219"/>
                <a:gd name="T41" fmla="*/ 65 h 147"/>
                <a:gd name="T42" fmla="*/ 130 w 219"/>
                <a:gd name="T43" fmla="*/ 65 h 147"/>
                <a:gd name="T44" fmla="*/ 130 w 219"/>
                <a:gd name="T45" fmla="*/ 50 h 147"/>
                <a:gd name="T46" fmla="*/ 113 w 219"/>
                <a:gd name="T47" fmla="*/ 31 h 147"/>
                <a:gd name="T48" fmla="*/ 73 w 219"/>
                <a:gd name="T49" fmla="*/ 31 h 147"/>
                <a:gd name="T50" fmla="*/ 48 w 219"/>
                <a:gd name="T51" fmla="*/ 9 h 147"/>
                <a:gd name="T52" fmla="*/ 32 w 219"/>
                <a:gd name="T53" fmla="*/ 0 h 147"/>
                <a:gd name="T54" fmla="*/ 0 w 219"/>
                <a:gd name="T55" fmla="*/ 9 h 147"/>
                <a:gd name="T56" fmla="*/ 0 w 219"/>
                <a:gd name="T57" fmla="*/ 73 h 147"/>
                <a:gd name="T58" fmla="*/ 8 w 219"/>
                <a:gd name="T59" fmla="*/ 73 h 147"/>
                <a:gd name="T60" fmla="*/ 8 w 219"/>
                <a:gd name="T61" fmla="*/ 65 h 147"/>
                <a:gd name="T62" fmla="*/ 25 w 219"/>
                <a:gd name="T63" fmla="*/ 56 h 147"/>
                <a:gd name="T64" fmla="*/ 32 w 219"/>
                <a:gd name="T65" fmla="*/ 56 h 147"/>
                <a:gd name="T66" fmla="*/ 25 w 219"/>
                <a:gd name="T67" fmla="*/ 50 h 147"/>
                <a:gd name="T68" fmla="*/ 32 w 219"/>
                <a:gd name="T69" fmla="*/ 50 h 147"/>
                <a:gd name="T70" fmla="*/ 48 w 219"/>
                <a:gd name="T71" fmla="*/ 56 h 147"/>
                <a:gd name="T72" fmla="*/ 48 w 219"/>
                <a:gd name="T73" fmla="*/ 73 h 147"/>
                <a:gd name="T74" fmla="*/ 73 w 219"/>
                <a:gd name="T75" fmla="*/ 73 h 147"/>
                <a:gd name="T76" fmla="*/ 81 w 219"/>
                <a:gd name="T77" fmla="*/ 97 h 147"/>
                <a:gd name="T78" fmla="*/ 122 w 219"/>
                <a:gd name="T79" fmla="*/ 122 h 147"/>
                <a:gd name="T80" fmla="*/ 138 w 219"/>
                <a:gd name="T81" fmla="*/ 130 h 147"/>
                <a:gd name="T82" fmla="*/ 130 w 219"/>
                <a:gd name="T83" fmla="*/ 14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9" h="147">
                  <a:moveTo>
                    <a:pt x="130" y="146"/>
                  </a:moveTo>
                  <a:lnTo>
                    <a:pt x="147" y="146"/>
                  </a:lnTo>
                  <a:lnTo>
                    <a:pt x="153" y="130"/>
                  </a:lnTo>
                  <a:lnTo>
                    <a:pt x="153" y="113"/>
                  </a:lnTo>
                  <a:lnTo>
                    <a:pt x="147" y="106"/>
                  </a:lnTo>
                  <a:lnTo>
                    <a:pt x="162" y="106"/>
                  </a:lnTo>
                  <a:lnTo>
                    <a:pt x="172" y="90"/>
                  </a:lnTo>
                  <a:lnTo>
                    <a:pt x="172" y="81"/>
                  </a:lnTo>
                  <a:lnTo>
                    <a:pt x="187" y="81"/>
                  </a:lnTo>
                  <a:lnTo>
                    <a:pt x="187" y="90"/>
                  </a:lnTo>
                  <a:lnTo>
                    <a:pt x="203" y="90"/>
                  </a:lnTo>
                  <a:lnTo>
                    <a:pt x="218" y="81"/>
                  </a:lnTo>
                  <a:lnTo>
                    <a:pt x="203" y="73"/>
                  </a:lnTo>
                  <a:lnTo>
                    <a:pt x="194" y="73"/>
                  </a:lnTo>
                  <a:lnTo>
                    <a:pt x="178" y="73"/>
                  </a:lnTo>
                  <a:lnTo>
                    <a:pt x="194" y="56"/>
                  </a:lnTo>
                  <a:lnTo>
                    <a:pt x="187" y="56"/>
                  </a:lnTo>
                  <a:lnTo>
                    <a:pt x="162" y="81"/>
                  </a:lnTo>
                  <a:lnTo>
                    <a:pt x="153" y="73"/>
                  </a:lnTo>
                  <a:lnTo>
                    <a:pt x="138" y="73"/>
                  </a:lnTo>
                  <a:lnTo>
                    <a:pt x="138" y="65"/>
                  </a:lnTo>
                  <a:lnTo>
                    <a:pt x="130" y="65"/>
                  </a:lnTo>
                  <a:lnTo>
                    <a:pt x="130" y="50"/>
                  </a:lnTo>
                  <a:lnTo>
                    <a:pt x="113" y="31"/>
                  </a:lnTo>
                  <a:lnTo>
                    <a:pt x="73" y="31"/>
                  </a:lnTo>
                  <a:lnTo>
                    <a:pt x="48" y="9"/>
                  </a:lnTo>
                  <a:lnTo>
                    <a:pt x="32" y="0"/>
                  </a:lnTo>
                  <a:lnTo>
                    <a:pt x="0" y="9"/>
                  </a:lnTo>
                  <a:lnTo>
                    <a:pt x="0" y="73"/>
                  </a:lnTo>
                  <a:lnTo>
                    <a:pt x="8" y="73"/>
                  </a:lnTo>
                  <a:lnTo>
                    <a:pt x="8" y="65"/>
                  </a:lnTo>
                  <a:lnTo>
                    <a:pt x="25" y="56"/>
                  </a:lnTo>
                  <a:lnTo>
                    <a:pt x="32" y="56"/>
                  </a:lnTo>
                  <a:lnTo>
                    <a:pt x="25" y="50"/>
                  </a:lnTo>
                  <a:lnTo>
                    <a:pt x="32" y="50"/>
                  </a:lnTo>
                  <a:lnTo>
                    <a:pt x="48" y="56"/>
                  </a:lnTo>
                  <a:lnTo>
                    <a:pt x="48" y="73"/>
                  </a:lnTo>
                  <a:lnTo>
                    <a:pt x="73" y="73"/>
                  </a:lnTo>
                  <a:lnTo>
                    <a:pt x="81" y="97"/>
                  </a:lnTo>
                  <a:lnTo>
                    <a:pt x="122" y="122"/>
                  </a:lnTo>
                  <a:lnTo>
                    <a:pt x="138" y="130"/>
                  </a:lnTo>
                  <a:lnTo>
                    <a:pt x="130" y="146"/>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Freeform 16"/>
            <p:cNvSpPr>
              <a:spLocks/>
            </p:cNvSpPr>
            <p:nvPr/>
          </p:nvSpPr>
          <p:spPr bwMode="auto">
            <a:xfrm>
              <a:off x="3270" y="2204"/>
              <a:ext cx="473" cy="203"/>
            </a:xfrm>
            <a:custGeom>
              <a:avLst/>
              <a:gdLst>
                <a:gd name="T0" fmla="*/ 504 w 529"/>
                <a:gd name="T1" fmla="*/ 144 h 275"/>
                <a:gd name="T2" fmla="*/ 487 w 529"/>
                <a:gd name="T3" fmla="*/ 169 h 275"/>
                <a:gd name="T4" fmla="*/ 456 w 529"/>
                <a:gd name="T5" fmla="*/ 202 h 275"/>
                <a:gd name="T6" fmla="*/ 432 w 529"/>
                <a:gd name="T7" fmla="*/ 209 h 275"/>
                <a:gd name="T8" fmla="*/ 432 w 529"/>
                <a:gd name="T9" fmla="*/ 249 h 275"/>
                <a:gd name="T10" fmla="*/ 366 w 529"/>
                <a:gd name="T11" fmla="*/ 243 h 275"/>
                <a:gd name="T12" fmla="*/ 341 w 529"/>
                <a:gd name="T13" fmla="*/ 243 h 275"/>
                <a:gd name="T14" fmla="*/ 317 w 529"/>
                <a:gd name="T15" fmla="*/ 243 h 275"/>
                <a:gd name="T16" fmla="*/ 285 w 529"/>
                <a:gd name="T17" fmla="*/ 274 h 275"/>
                <a:gd name="T18" fmla="*/ 261 w 529"/>
                <a:gd name="T19" fmla="*/ 266 h 275"/>
                <a:gd name="T20" fmla="*/ 253 w 529"/>
                <a:gd name="T21" fmla="*/ 258 h 275"/>
                <a:gd name="T22" fmla="*/ 236 w 529"/>
                <a:gd name="T23" fmla="*/ 224 h 275"/>
                <a:gd name="T24" fmla="*/ 171 w 529"/>
                <a:gd name="T25" fmla="*/ 202 h 275"/>
                <a:gd name="T26" fmla="*/ 123 w 529"/>
                <a:gd name="T27" fmla="*/ 202 h 275"/>
                <a:gd name="T28" fmla="*/ 114 w 529"/>
                <a:gd name="T29" fmla="*/ 266 h 275"/>
                <a:gd name="T30" fmla="*/ 74 w 529"/>
                <a:gd name="T31" fmla="*/ 258 h 275"/>
                <a:gd name="T32" fmla="*/ 65 w 529"/>
                <a:gd name="T33" fmla="*/ 243 h 275"/>
                <a:gd name="T34" fmla="*/ 49 w 529"/>
                <a:gd name="T35" fmla="*/ 218 h 275"/>
                <a:gd name="T36" fmla="*/ 59 w 529"/>
                <a:gd name="T37" fmla="*/ 209 h 275"/>
                <a:gd name="T38" fmla="*/ 99 w 529"/>
                <a:gd name="T39" fmla="*/ 202 h 275"/>
                <a:gd name="T40" fmla="*/ 74 w 529"/>
                <a:gd name="T41" fmla="*/ 169 h 275"/>
                <a:gd name="T42" fmla="*/ 34 w 529"/>
                <a:gd name="T43" fmla="*/ 177 h 275"/>
                <a:gd name="T44" fmla="*/ 34 w 529"/>
                <a:gd name="T45" fmla="*/ 169 h 275"/>
                <a:gd name="T46" fmla="*/ 9 w 529"/>
                <a:gd name="T47" fmla="*/ 153 h 275"/>
                <a:gd name="T48" fmla="*/ 9 w 529"/>
                <a:gd name="T49" fmla="*/ 96 h 275"/>
                <a:gd name="T50" fmla="*/ 34 w 529"/>
                <a:gd name="T51" fmla="*/ 112 h 275"/>
                <a:gd name="T52" fmla="*/ 49 w 529"/>
                <a:gd name="T53" fmla="*/ 72 h 275"/>
                <a:gd name="T54" fmla="*/ 74 w 529"/>
                <a:gd name="T55" fmla="*/ 72 h 275"/>
                <a:gd name="T56" fmla="*/ 114 w 529"/>
                <a:gd name="T57" fmla="*/ 96 h 275"/>
                <a:gd name="T58" fmla="*/ 148 w 529"/>
                <a:gd name="T59" fmla="*/ 87 h 275"/>
                <a:gd name="T60" fmla="*/ 188 w 529"/>
                <a:gd name="T61" fmla="*/ 96 h 275"/>
                <a:gd name="T62" fmla="*/ 171 w 529"/>
                <a:gd name="T63" fmla="*/ 72 h 275"/>
                <a:gd name="T64" fmla="*/ 179 w 529"/>
                <a:gd name="T65" fmla="*/ 56 h 275"/>
                <a:gd name="T66" fmla="*/ 188 w 529"/>
                <a:gd name="T67" fmla="*/ 22 h 275"/>
                <a:gd name="T68" fmla="*/ 276 w 529"/>
                <a:gd name="T69" fmla="*/ 7 h 275"/>
                <a:gd name="T70" fmla="*/ 285 w 529"/>
                <a:gd name="T71" fmla="*/ 0 h 275"/>
                <a:gd name="T72" fmla="*/ 317 w 529"/>
                <a:gd name="T73" fmla="*/ 16 h 275"/>
                <a:gd name="T74" fmla="*/ 326 w 529"/>
                <a:gd name="T75" fmla="*/ 22 h 275"/>
                <a:gd name="T76" fmla="*/ 341 w 529"/>
                <a:gd name="T77" fmla="*/ 40 h 275"/>
                <a:gd name="T78" fmla="*/ 375 w 529"/>
                <a:gd name="T79" fmla="*/ 22 h 275"/>
                <a:gd name="T80" fmla="*/ 398 w 529"/>
                <a:gd name="T81" fmla="*/ 40 h 275"/>
                <a:gd name="T82" fmla="*/ 438 w 529"/>
                <a:gd name="T83" fmla="*/ 81 h 275"/>
                <a:gd name="T84" fmla="*/ 472 w 529"/>
                <a:gd name="T85" fmla="*/ 87 h 275"/>
                <a:gd name="T86" fmla="*/ 512 w 529"/>
                <a:gd name="T87" fmla="*/ 121 h 275"/>
                <a:gd name="T88" fmla="*/ 528 w 529"/>
                <a:gd name="T89" fmla="*/ 12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29" h="275">
                  <a:moveTo>
                    <a:pt x="512" y="137"/>
                  </a:moveTo>
                  <a:lnTo>
                    <a:pt x="504" y="144"/>
                  </a:lnTo>
                  <a:lnTo>
                    <a:pt x="497" y="169"/>
                  </a:lnTo>
                  <a:lnTo>
                    <a:pt x="487" y="169"/>
                  </a:lnTo>
                  <a:lnTo>
                    <a:pt x="463" y="169"/>
                  </a:lnTo>
                  <a:lnTo>
                    <a:pt x="456" y="202"/>
                  </a:lnTo>
                  <a:lnTo>
                    <a:pt x="432" y="202"/>
                  </a:lnTo>
                  <a:lnTo>
                    <a:pt x="432" y="209"/>
                  </a:lnTo>
                  <a:lnTo>
                    <a:pt x="438" y="243"/>
                  </a:lnTo>
                  <a:lnTo>
                    <a:pt x="432" y="249"/>
                  </a:lnTo>
                  <a:lnTo>
                    <a:pt x="415" y="243"/>
                  </a:lnTo>
                  <a:lnTo>
                    <a:pt x="366" y="243"/>
                  </a:lnTo>
                  <a:lnTo>
                    <a:pt x="350" y="234"/>
                  </a:lnTo>
                  <a:lnTo>
                    <a:pt x="341" y="243"/>
                  </a:lnTo>
                  <a:lnTo>
                    <a:pt x="341" y="249"/>
                  </a:lnTo>
                  <a:lnTo>
                    <a:pt x="317" y="243"/>
                  </a:lnTo>
                  <a:lnTo>
                    <a:pt x="310" y="249"/>
                  </a:lnTo>
                  <a:lnTo>
                    <a:pt x="285" y="274"/>
                  </a:lnTo>
                  <a:lnTo>
                    <a:pt x="276" y="266"/>
                  </a:lnTo>
                  <a:lnTo>
                    <a:pt x="261" y="266"/>
                  </a:lnTo>
                  <a:lnTo>
                    <a:pt x="261" y="258"/>
                  </a:lnTo>
                  <a:lnTo>
                    <a:pt x="253" y="258"/>
                  </a:lnTo>
                  <a:lnTo>
                    <a:pt x="253" y="243"/>
                  </a:lnTo>
                  <a:lnTo>
                    <a:pt x="236" y="224"/>
                  </a:lnTo>
                  <a:lnTo>
                    <a:pt x="196" y="224"/>
                  </a:lnTo>
                  <a:lnTo>
                    <a:pt x="171" y="202"/>
                  </a:lnTo>
                  <a:lnTo>
                    <a:pt x="155" y="193"/>
                  </a:lnTo>
                  <a:lnTo>
                    <a:pt x="123" y="202"/>
                  </a:lnTo>
                  <a:lnTo>
                    <a:pt x="123" y="266"/>
                  </a:lnTo>
                  <a:lnTo>
                    <a:pt x="114" y="266"/>
                  </a:lnTo>
                  <a:lnTo>
                    <a:pt x="99" y="249"/>
                  </a:lnTo>
                  <a:lnTo>
                    <a:pt x="74" y="258"/>
                  </a:lnTo>
                  <a:lnTo>
                    <a:pt x="74" y="243"/>
                  </a:lnTo>
                  <a:lnTo>
                    <a:pt x="65" y="243"/>
                  </a:lnTo>
                  <a:lnTo>
                    <a:pt x="59" y="218"/>
                  </a:lnTo>
                  <a:lnTo>
                    <a:pt x="49" y="218"/>
                  </a:lnTo>
                  <a:lnTo>
                    <a:pt x="65" y="218"/>
                  </a:lnTo>
                  <a:lnTo>
                    <a:pt x="59" y="209"/>
                  </a:lnTo>
                  <a:lnTo>
                    <a:pt x="65" y="202"/>
                  </a:lnTo>
                  <a:lnTo>
                    <a:pt x="99" y="202"/>
                  </a:lnTo>
                  <a:lnTo>
                    <a:pt x="90" y="177"/>
                  </a:lnTo>
                  <a:lnTo>
                    <a:pt x="74" y="169"/>
                  </a:lnTo>
                  <a:lnTo>
                    <a:pt x="59" y="161"/>
                  </a:lnTo>
                  <a:lnTo>
                    <a:pt x="34" y="177"/>
                  </a:lnTo>
                  <a:lnTo>
                    <a:pt x="25" y="177"/>
                  </a:lnTo>
                  <a:lnTo>
                    <a:pt x="34" y="169"/>
                  </a:lnTo>
                  <a:lnTo>
                    <a:pt x="25" y="153"/>
                  </a:lnTo>
                  <a:lnTo>
                    <a:pt x="9" y="153"/>
                  </a:lnTo>
                  <a:lnTo>
                    <a:pt x="0" y="137"/>
                  </a:lnTo>
                  <a:lnTo>
                    <a:pt x="9" y="96"/>
                  </a:lnTo>
                  <a:lnTo>
                    <a:pt x="25" y="112"/>
                  </a:lnTo>
                  <a:lnTo>
                    <a:pt x="34" y="112"/>
                  </a:lnTo>
                  <a:lnTo>
                    <a:pt x="25" y="96"/>
                  </a:lnTo>
                  <a:lnTo>
                    <a:pt x="49" y="72"/>
                  </a:lnTo>
                  <a:lnTo>
                    <a:pt x="65" y="81"/>
                  </a:lnTo>
                  <a:lnTo>
                    <a:pt x="74" y="72"/>
                  </a:lnTo>
                  <a:lnTo>
                    <a:pt x="90" y="81"/>
                  </a:lnTo>
                  <a:lnTo>
                    <a:pt x="114" y="96"/>
                  </a:lnTo>
                  <a:lnTo>
                    <a:pt x="131" y="87"/>
                  </a:lnTo>
                  <a:lnTo>
                    <a:pt x="148" y="87"/>
                  </a:lnTo>
                  <a:lnTo>
                    <a:pt x="155" y="96"/>
                  </a:lnTo>
                  <a:lnTo>
                    <a:pt x="188" y="96"/>
                  </a:lnTo>
                  <a:lnTo>
                    <a:pt x="196" y="81"/>
                  </a:lnTo>
                  <a:lnTo>
                    <a:pt x="171" y="72"/>
                  </a:lnTo>
                  <a:lnTo>
                    <a:pt x="188" y="63"/>
                  </a:lnTo>
                  <a:lnTo>
                    <a:pt x="179" y="56"/>
                  </a:lnTo>
                  <a:lnTo>
                    <a:pt x="188" y="47"/>
                  </a:lnTo>
                  <a:lnTo>
                    <a:pt x="188" y="22"/>
                  </a:lnTo>
                  <a:lnTo>
                    <a:pt x="204" y="32"/>
                  </a:lnTo>
                  <a:lnTo>
                    <a:pt x="276" y="7"/>
                  </a:lnTo>
                  <a:lnTo>
                    <a:pt x="276" y="0"/>
                  </a:lnTo>
                  <a:lnTo>
                    <a:pt x="285" y="0"/>
                  </a:lnTo>
                  <a:lnTo>
                    <a:pt x="310" y="0"/>
                  </a:lnTo>
                  <a:lnTo>
                    <a:pt x="317" y="16"/>
                  </a:lnTo>
                  <a:lnTo>
                    <a:pt x="317" y="22"/>
                  </a:lnTo>
                  <a:lnTo>
                    <a:pt x="326" y="22"/>
                  </a:lnTo>
                  <a:lnTo>
                    <a:pt x="341" y="32"/>
                  </a:lnTo>
                  <a:lnTo>
                    <a:pt x="341" y="40"/>
                  </a:lnTo>
                  <a:lnTo>
                    <a:pt x="358" y="40"/>
                  </a:lnTo>
                  <a:lnTo>
                    <a:pt x="375" y="22"/>
                  </a:lnTo>
                  <a:lnTo>
                    <a:pt x="390" y="16"/>
                  </a:lnTo>
                  <a:lnTo>
                    <a:pt x="398" y="40"/>
                  </a:lnTo>
                  <a:lnTo>
                    <a:pt x="432" y="96"/>
                  </a:lnTo>
                  <a:lnTo>
                    <a:pt x="438" y="81"/>
                  </a:lnTo>
                  <a:lnTo>
                    <a:pt x="447" y="96"/>
                  </a:lnTo>
                  <a:lnTo>
                    <a:pt x="472" y="87"/>
                  </a:lnTo>
                  <a:lnTo>
                    <a:pt x="497" y="112"/>
                  </a:lnTo>
                  <a:lnTo>
                    <a:pt x="512" y="121"/>
                  </a:lnTo>
                  <a:lnTo>
                    <a:pt x="512" y="112"/>
                  </a:lnTo>
                  <a:lnTo>
                    <a:pt x="528" y="129"/>
                  </a:lnTo>
                  <a:lnTo>
                    <a:pt x="512" y="137"/>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Freeform 17"/>
            <p:cNvSpPr>
              <a:spLocks/>
            </p:cNvSpPr>
            <p:nvPr/>
          </p:nvSpPr>
          <p:spPr bwMode="auto">
            <a:xfrm>
              <a:off x="3016" y="2515"/>
              <a:ext cx="132" cy="109"/>
            </a:xfrm>
            <a:custGeom>
              <a:avLst/>
              <a:gdLst>
                <a:gd name="T0" fmla="*/ 147 w 148"/>
                <a:gd name="T1" fmla="*/ 130 h 147"/>
                <a:gd name="T2" fmla="*/ 122 w 148"/>
                <a:gd name="T3" fmla="*/ 146 h 147"/>
                <a:gd name="T4" fmla="*/ 115 w 148"/>
                <a:gd name="T5" fmla="*/ 137 h 147"/>
                <a:gd name="T6" fmla="*/ 10 w 148"/>
                <a:gd name="T7" fmla="*/ 137 h 147"/>
                <a:gd name="T8" fmla="*/ 10 w 148"/>
                <a:gd name="T9" fmla="*/ 48 h 147"/>
                <a:gd name="T10" fmla="*/ 0 w 148"/>
                <a:gd name="T11" fmla="*/ 32 h 147"/>
                <a:gd name="T12" fmla="*/ 10 w 148"/>
                <a:gd name="T13" fmla="*/ 0 h 147"/>
                <a:gd name="T14" fmla="*/ 10 w 148"/>
                <a:gd name="T15" fmla="*/ 9 h 147"/>
                <a:gd name="T16" fmla="*/ 34 w 148"/>
                <a:gd name="T17" fmla="*/ 9 h 147"/>
                <a:gd name="T18" fmla="*/ 57 w 148"/>
                <a:gd name="T19" fmla="*/ 16 h 147"/>
                <a:gd name="T20" fmla="*/ 91 w 148"/>
                <a:gd name="T21" fmla="*/ 9 h 147"/>
                <a:gd name="T22" fmla="*/ 97 w 148"/>
                <a:gd name="T23" fmla="*/ 9 h 147"/>
                <a:gd name="T24" fmla="*/ 97 w 148"/>
                <a:gd name="T25" fmla="*/ 16 h 147"/>
                <a:gd name="T26" fmla="*/ 107 w 148"/>
                <a:gd name="T27" fmla="*/ 9 h 147"/>
                <a:gd name="T28" fmla="*/ 107 w 148"/>
                <a:gd name="T29" fmla="*/ 16 h 147"/>
                <a:gd name="T30" fmla="*/ 122 w 148"/>
                <a:gd name="T31" fmla="*/ 9 h 147"/>
                <a:gd name="T32" fmla="*/ 131 w 148"/>
                <a:gd name="T33" fmla="*/ 40 h 147"/>
                <a:gd name="T34" fmla="*/ 122 w 148"/>
                <a:gd name="T35" fmla="*/ 65 h 147"/>
                <a:gd name="T36" fmla="*/ 115 w 148"/>
                <a:gd name="T37" fmla="*/ 48 h 147"/>
                <a:gd name="T38" fmla="*/ 107 w 148"/>
                <a:gd name="T39" fmla="*/ 25 h 147"/>
                <a:gd name="T40" fmla="*/ 107 w 148"/>
                <a:gd name="T41" fmla="*/ 32 h 147"/>
                <a:gd name="T42" fmla="*/ 107 w 148"/>
                <a:gd name="T43" fmla="*/ 40 h 147"/>
                <a:gd name="T44" fmla="*/ 147 w 148"/>
                <a:gd name="T45" fmla="*/ 13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8" h="147">
                  <a:moveTo>
                    <a:pt x="147" y="130"/>
                  </a:moveTo>
                  <a:lnTo>
                    <a:pt x="122" y="146"/>
                  </a:lnTo>
                  <a:lnTo>
                    <a:pt x="115" y="137"/>
                  </a:lnTo>
                  <a:lnTo>
                    <a:pt x="10" y="137"/>
                  </a:lnTo>
                  <a:lnTo>
                    <a:pt x="10" y="48"/>
                  </a:lnTo>
                  <a:lnTo>
                    <a:pt x="0" y="32"/>
                  </a:lnTo>
                  <a:lnTo>
                    <a:pt x="10" y="0"/>
                  </a:lnTo>
                  <a:lnTo>
                    <a:pt x="10" y="9"/>
                  </a:lnTo>
                  <a:lnTo>
                    <a:pt x="34" y="9"/>
                  </a:lnTo>
                  <a:lnTo>
                    <a:pt x="57" y="16"/>
                  </a:lnTo>
                  <a:lnTo>
                    <a:pt x="91" y="9"/>
                  </a:lnTo>
                  <a:lnTo>
                    <a:pt x="97" y="9"/>
                  </a:lnTo>
                  <a:lnTo>
                    <a:pt x="97" y="16"/>
                  </a:lnTo>
                  <a:lnTo>
                    <a:pt x="107" y="9"/>
                  </a:lnTo>
                  <a:lnTo>
                    <a:pt x="107" y="16"/>
                  </a:lnTo>
                  <a:lnTo>
                    <a:pt x="122" y="9"/>
                  </a:lnTo>
                  <a:lnTo>
                    <a:pt x="131" y="40"/>
                  </a:lnTo>
                  <a:lnTo>
                    <a:pt x="122" y="65"/>
                  </a:lnTo>
                  <a:lnTo>
                    <a:pt x="115" y="48"/>
                  </a:lnTo>
                  <a:lnTo>
                    <a:pt x="107" y="25"/>
                  </a:lnTo>
                  <a:lnTo>
                    <a:pt x="107" y="32"/>
                  </a:lnTo>
                  <a:lnTo>
                    <a:pt x="107" y="40"/>
                  </a:lnTo>
                  <a:lnTo>
                    <a:pt x="147" y="130"/>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Freeform 18"/>
            <p:cNvSpPr>
              <a:spLocks/>
            </p:cNvSpPr>
            <p:nvPr/>
          </p:nvSpPr>
          <p:spPr bwMode="auto">
            <a:xfrm>
              <a:off x="2845" y="2504"/>
              <a:ext cx="181" cy="143"/>
            </a:xfrm>
            <a:custGeom>
              <a:avLst/>
              <a:gdLst>
                <a:gd name="T0" fmla="*/ 31 w 203"/>
                <a:gd name="T1" fmla="*/ 137 h 193"/>
                <a:gd name="T2" fmla="*/ 22 w 203"/>
                <a:gd name="T3" fmla="*/ 120 h 193"/>
                <a:gd name="T4" fmla="*/ 15 w 203"/>
                <a:gd name="T5" fmla="*/ 120 h 193"/>
                <a:gd name="T6" fmla="*/ 0 w 203"/>
                <a:gd name="T7" fmla="*/ 96 h 193"/>
                <a:gd name="T8" fmla="*/ 6 w 203"/>
                <a:gd name="T9" fmla="*/ 87 h 193"/>
                <a:gd name="T10" fmla="*/ 6 w 203"/>
                <a:gd name="T11" fmla="*/ 71 h 193"/>
                <a:gd name="T12" fmla="*/ 6 w 203"/>
                <a:gd name="T13" fmla="*/ 55 h 193"/>
                <a:gd name="T14" fmla="*/ 0 w 203"/>
                <a:gd name="T15" fmla="*/ 47 h 193"/>
                <a:gd name="T16" fmla="*/ 0 w 203"/>
                <a:gd name="T17" fmla="*/ 40 h 193"/>
                <a:gd name="T18" fmla="*/ 6 w 203"/>
                <a:gd name="T19" fmla="*/ 31 h 193"/>
                <a:gd name="T20" fmla="*/ 6 w 203"/>
                <a:gd name="T21" fmla="*/ 24 h 193"/>
                <a:gd name="T22" fmla="*/ 22 w 203"/>
                <a:gd name="T23" fmla="*/ 6 h 193"/>
                <a:gd name="T24" fmla="*/ 22 w 203"/>
                <a:gd name="T25" fmla="*/ 0 h 193"/>
                <a:gd name="T26" fmla="*/ 40 w 203"/>
                <a:gd name="T27" fmla="*/ 0 h 193"/>
                <a:gd name="T28" fmla="*/ 63 w 203"/>
                <a:gd name="T29" fmla="*/ 6 h 193"/>
                <a:gd name="T30" fmla="*/ 80 w 203"/>
                <a:gd name="T31" fmla="*/ 6 h 193"/>
                <a:gd name="T32" fmla="*/ 80 w 203"/>
                <a:gd name="T33" fmla="*/ 24 h 193"/>
                <a:gd name="T34" fmla="*/ 128 w 203"/>
                <a:gd name="T35" fmla="*/ 40 h 193"/>
                <a:gd name="T36" fmla="*/ 137 w 203"/>
                <a:gd name="T37" fmla="*/ 31 h 193"/>
                <a:gd name="T38" fmla="*/ 137 w 203"/>
                <a:gd name="T39" fmla="*/ 15 h 193"/>
                <a:gd name="T40" fmla="*/ 161 w 203"/>
                <a:gd name="T41" fmla="*/ 0 h 193"/>
                <a:gd name="T42" fmla="*/ 177 w 203"/>
                <a:gd name="T43" fmla="*/ 6 h 193"/>
                <a:gd name="T44" fmla="*/ 177 w 203"/>
                <a:gd name="T45" fmla="*/ 15 h 193"/>
                <a:gd name="T46" fmla="*/ 202 w 203"/>
                <a:gd name="T47" fmla="*/ 15 h 193"/>
                <a:gd name="T48" fmla="*/ 192 w 203"/>
                <a:gd name="T49" fmla="*/ 47 h 193"/>
                <a:gd name="T50" fmla="*/ 202 w 203"/>
                <a:gd name="T51" fmla="*/ 63 h 193"/>
                <a:gd name="T52" fmla="*/ 202 w 203"/>
                <a:gd name="T53" fmla="*/ 152 h 193"/>
                <a:gd name="T54" fmla="*/ 202 w 203"/>
                <a:gd name="T55" fmla="*/ 177 h 193"/>
                <a:gd name="T56" fmla="*/ 192 w 203"/>
                <a:gd name="T57" fmla="*/ 186 h 193"/>
                <a:gd name="T58" fmla="*/ 184 w 203"/>
                <a:gd name="T59" fmla="*/ 192 h 193"/>
                <a:gd name="T60" fmla="*/ 87 w 203"/>
                <a:gd name="T61" fmla="*/ 137 h 193"/>
                <a:gd name="T62" fmla="*/ 72 w 203"/>
                <a:gd name="T63" fmla="*/ 145 h 193"/>
                <a:gd name="T64" fmla="*/ 63 w 203"/>
                <a:gd name="T65" fmla="*/ 137 h 193"/>
                <a:gd name="T66" fmla="*/ 31 w 203"/>
                <a:gd name="T67" fmla="*/ 13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3" h="193">
                  <a:moveTo>
                    <a:pt x="31" y="137"/>
                  </a:moveTo>
                  <a:lnTo>
                    <a:pt x="22" y="120"/>
                  </a:lnTo>
                  <a:lnTo>
                    <a:pt x="15" y="120"/>
                  </a:lnTo>
                  <a:lnTo>
                    <a:pt x="0" y="96"/>
                  </a:lnTo>
                  <a:lnTo>
                    <a:pt x="6" y="87"/>
                  </a:lnTo>
                  <a:lnTo>
                    <a:pt x="6" y="71"/>
                  </a:lnTo>
                  <a:lnTo>
                    <a:pt x="6" y="55"/>
                  </a:lnTo>
                  <a:lnTo>
                    <a:pt x="0" y="47"/>
                  </a:lnTo>
                  <a:lnTo>
                    <a:pt x="0" y="40"/>
                  </a:lnTo>
                  <a:lnTo>
                    <a:pt x="6" y="31"/>
                  </a:lnTo>
                  <a:lnTo>
                    <a:pt x="6" y="24"/>
                  </a:lnTo>
                  <a:lnTo>
                    <a:pt x="22" y="6"/>
                  </a:lnTo>
                  <a:lnTo>
                    <a:pt x="22" y="0"/>
                  </a:lnTo>
                  <a:lnTo>
                    <a:pt x="40" y="0"/>
                  </a:lnTo>
                  <a:lnTo>
                    <a:pt x="63" y="6"/>
                  </a:lnTo>
                  <a:lnTo>
                    <a:pt x="80" y="6"/>
                  </a:lnTo>
                  <a:lnTo>
                    <a:pt x="80" y="24"/>
                  </a:lnTo>
                  <a:lnTo>
                    <a:pt x="128" y="40"/>
                  </a:lnTo>
                  <a:lnTo>
                    <a:pt x="137" y="31"/>
                  </a:lnTo>
                  <a:lnTo>
                    <a:pt x="137" y="15"/>
                  </a:lnTo>
                  <a:lnTo>
                    <a:pt x="161" y="0"/>
                  </a:lnTo>
                  <a:lnTo>
                    <a:pt x="177" y="6"/>
                  </a:lnTo>
                  <a:lnTo>
                    <a:pt x="177" y="15"/>
                  </a:lnTo>
                  <a:lnTo>
                    <a:pt x="202" y="15"/>
                  </a:lnTo>
                  <a:lnTo>
                    <a:pt x="192" y="47"/>
                  </a:lnTo>
                  <a:lnTo>
                    <a:pt x="202" y="63"/>
                  </a:lnTo>
                  <a:lnTo>
                    <a:pt x="202" y="152"/>
                  </a:lnTo>
                  <a:lnTo>
                    <a:pt x="202" y="177"/>
                  </a:lnTo>
                  <a:lnTo>
                    <a:pt x="192" y="186"/>
                  </a:lnTo>
                  <a:lnTo>
                    <a:pt x="184" y="192"/>
                  </a:lnTo>
                  <a:lnTo>
                    <a:pt x="87" y="137"/>
                  </a:lnTo>
                  <a:lnTo>
                    <a:pt x="72" y="145"/>
                  </a:lnTo>
                  <a:lnTo>
                    <a:pt x="63" y="137"/>
                  </a:lnTo>
                  <a:lnTo>
                    <a:pt x="31" y="137"/>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19"/>
            <p:cNvSpPr>
              <a:spLocks/>
            </p:cNvSpPr>
            <p:nvPr/>
          </p:nvSpPr>
          <p:spPr bwMode="auto">
            <a:xfrm>
              <a:off x="2640" y="2455"/>
              <a:ext cx="233" cy="192"/>
            </a:xfrm>
            <a:custGeom>
              <a:avLst/>
              <a:gdLst>
                <a:gd name="T0" fmla="*/ 82 w 261"/>
                <a:gd name="T1" fmla="*/ 32 h 259"/>
                <a:gd name="T2" fmla="*/ 90 w 261"/>
                <a:gd name="T3" fmla="*/ 32 h 259"/>
                <a:gd name="T4" fmla="*/ 98 w 261"/>
                <a:gd name="T5" fmla="*/ 72 h 259"/>
                <a:gd name="T6" fmla="*/ 65 w 261"/>
                <a:gd name="T7" fmla="*/ 81 h 259"/>
                <a:gd name="T8" fmla="*/ 65 w 261"/>
                <a:gd name="T9" fmla="*/ 90 h 259"/>
                <a:gd name="T10" fmla="*/ 42 w 261"/>
                <a:gd name="T11" fmla="*/ 106 h 259"/>
                <a:gd name="T12" fmla="*/ 8 w 261"/>
                <a:gd name="T13" fmla="*/ 121 h 259"/>
                <a:gd name="T14" fmla="*/ 0 w 261"/>
                <a:gd name="T15" fmla="*/ 129 h 259"/>
                <a:gd name="T16" fmla="*/ 0 w 261"/>
                <a:gd name="T17" fmla="*/ 146 h 259"/>
                <a:gd name="T18" fmla="*/ 48 w 261"/>
                <a:gd name="T19" fmla="*/ 178 h 259"/>
                <a:gd name="T20" fmla="*/ 122 w 261"/>
                <a:gd name="T21" fmla="*/ 234 h 259"/>
                <a:gd name="T22" fmla="*/ 130 w 261"/>
                <a:gd name="T23" fmla="*/ 243 h 259"/>
                <a:gd name="T24" fmla="*/ 145 w 261"/>
                <a:gd name="T25" fmla="*/ 252 h 259"/>
                <a:gd name="T26" fmla="*/ 154 w 261"/>
                <a:gd name="T27" fmla="*/ 258 h 259"/>
                <a:gd name="T28" fmla="*/ 163 w 261"/>
                <a:gd name="T29" fmla="*/ 258 h 259"/>
                <a:gd name="T30" fmla="*/ 179 w 261"/>
                <a:gd name="T31" fmla="*/ 258 h 259"/>
                <a:gd name="T32" fmla="*/ 260 w 261"/>
                <a:gd name="T33" fmla="*/ 203 h 259"/>
                <a:gd name="T34" fmla="*/ 251 w 261"/>
                <a:gd name="T35" fmla="*/ 186 h 259"/>
                <a:gd name="T36" fmla="*/ 244 w 261"/>
                <a:gd name="T37" fmla="*/ 186 h 259"/>
                <a:gd name="T38" fmla="*/ 229 w 261"/>
                <a:gd name="T39" fmla="*/ 162 h 259"/>
                <a:gd name="T40" fmla="*/ 235 w 261"/>
                <a:gd name="T41" fmla="*/ 153 h 259"/>
                <a:gd name="T42" fmla="*/ 235 w 261"/>
                <a:gd name="T43" fmla="*/ 137 h 259"/>
                <a:gd name="T44" fmla="*/ 235 w 261"/>
                <a:gd name="T45" fmla="*/ 121 h 259"/>
                <a:gd name="T46" fmla="*/ 229 w 261"/>
                <a:gd name="T47" fmla="*/ 113 h 259"/>
                <a:gd name="T48" fmla="*/ 229 w 261"/>
                <a:gd name="T49" fmla="*/ 106 h 259"/>
                <a:gd name="T50" fmla="*/ 229 w 261"/>
                <a:gd name="T51" fmla="*/ 81 h 259"/>
                <a:gd name="T52" fmla="*/ 210 w 261"/>
                <a:gd name="T53" fmla="*/ 72 h 259"/>
                <a:gd name="T54" fmla="*/ 204 w 261"/>
                <a:gd name="T55" fmla="*/ 56 h 259"/>
                <a:gd name="T56" fmla="*/ 219 w 261"/>
                <a:gd name="T57" fmla="*/ 41 h 259"/>
                <a:gd name="T58" fmla="*/ 210 w 261"/>
                <a:gd name="T59" fmla="*/ 9 h 259"/>
                <a:gd name="T60" fmla="*/ 219 w 261"/>
                <a:gd name="T61" fmla="*/ 0 h 259"/>
                <a:gd name="T62" fmla="*/ 210 w 261"/>
                <a:gd name="T63" fmla="*/ 9 h 259"/>
                <a:gd name="T64" fmla="*/ 187 w 261"/>
                <a:gd name="T65" fmla="*/ 0 h 259"/>
                <a:gd name="T66" fmla="*/ 179 w 261"/>
                <a:gd name="T67" fmla="*/ 9 h 259"/>
                <a:gd name="T68" fmla="*/ 163 w 261"/>
                <a:gd name="T69" fmla="*/ 0 h 259"/>
                <a:gd name="T70" fmla="*/ 145 w 261"/>
                <a:gd name="T71" fmla="*/ 9 h 259"/>
                <a:gd name="T72" fmla="*/ 122 w 261"/>
                <a:gd name="T73" fmla="*/ 9 h 259"/>
                <a:gd name="T74" fmla="*/ 82 w 261"/>
                <a:gd name="T75" fmla="*/ 3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1" h="259">
                  <a:moveTo>
                    <a:pt x="82" y="32"/>
                  </a:moveTo>
                  <a:lnTo>
                    <a:pt x="90" y="32"/>
                  </a:lnTo>
                  <a:lnTo>
                    <a:pt x="98" y="72"/>
                  </a:lnTo>
                  <a:lnTo>
                    <a:pt x="65" y="81"/>
                  </a:lnTo>
                  <a:lnTo>
                    <a:pt x="65" y="90"/>
                  </a:lnTo>
                  <a:lnTo>
                    <a:pt x="42" y="106"/>
                  </a:lnTo>
                  <a:lnTo>
                    <a:pt x="8" y="121"/>
                  </a:lnTo>
                  <a:lnTo>
                    <a:pt x="0" y="129"/>
                  </a:lnTo>
                  <a:lnTo>
                    <a:pt x="0" y="146"/>
                  </a:lnTo>
                  <a:lnTo>
                    <a:pt x="48" y="178"/>
                  </a:lnTo>
                  <a:lnTo>
                    <a:pt x="122" y="234"/>
                  </a:lnTo>
                  <a:lnTo>
                    <a:pt x="130" y="243"/>
                  </a:lnTo>
                  <a:lnTo>
                    <a:pt x="145" y="252"/>
                  </a:lnTo>
                  <a:lnTo>
                    <a:pt x="154" y="258"/>
                  </a:lnTo>
                  <a:lnTo>
                    <a:pt x="163" y="258"/>
                  </a:lnTo>
                  <a:lnTo>
                    <a:pt x="179" y="258"/>
                  </a:lnTo>
                  <a:lnTo>
                    <a:pt x="260" y="203"/>
                  </a:lnTo>
                  <a:lnTo>
                    <a:pt x="251" y="186"/>
                  </a:lnTo>
                  <a:lnTo>
                    <a:pt x="244" y="186"/>
                  </a:lnTo>
                  <a:lnTo>
                    <a:pt x="229" y="162"/>
                  </a:lnTo>
                  <a:lnTo>
                    <a:pt x="235" y="153"/>
                  </a:lnTo>
                  <a:lnTo>
                    <a:pt x="235" y="137"/>
                  </a:lnTo>
                  <a:lnTo>
                    <a:pt x="235" y="121"/>
                  </a:lnTo>
                  <a:lnTo>
                    <a:pt x="229" y="113"/>
                  </a:lnTo>
                  <a:lnTo>
                    <a:pt x="229" y="106"/>
                  </a:lnTo>
                  <a:lnTo>
                    <a:pt x="229" y="81"/>
                  </a:lnTo>
                  <a:lnTo>
                    <a:pt x="210" y="72"/>
                  </a:lnTo>
                  <a:lnTo>
                    <a:pt x="204" y="56"/>
                  </a:lnTo>
                  <a:lnTo>
                    <a:pt x="219" y="41"/>
                  </a:lnTo>
                  <a:lnTo>
                    <a:pt x="210" y="9"/>
                  </a:lnTo>
                  <a:lnTo>
                    <a:pt x="219" y="0"/>
                  </a:lnTo>
                  <a:lnTo>
                    <a:pt x="210" y="9"/>
                  </a:lnTo>
                  <a:lnTo>
                    <a:pt x="187" y="0"/>
                  </a:lnTo>
                  <a:lnTo>
                    <a:pt x="179" y="9"/>
                  </a:lnTo>
                  <a:lnTo>
                    <a:pt x="163" y="0"/>
                  </a:lnTo>
                  <a:lnTo>
                    <a:pt x="145" y="9"/>
                  </a:lnTo>
                  <a:lnTo>
                    <a:pt x="122" y="9"/>
                  </a:lnTo>
                  <a:lnTo>
                    <a:pt x="82" y="32"/>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Freeform 20"/>
            <p:cNvSpPr>
              <a:spLocks/>
            </p:cNvSpPr>
            <p:nvPr/>
          </p:nvSpPr>
          <p:spPr bwMode="auto">
            <a:xfrm>
              <a:off x="2597" y="2587"/>
              <a:ext cx="190" cy="150"/>
            </a:xfrm>
            <a:custGeom>
              <a:avLst/>
              <a:gdLst>
                <a:gd name="T0" fmla="*/ 96 w 212"/>
                <a:gd name="T1" fmla="*/ 0 h 203"/>
                <a:gd name="T2" fmla="*/ 170 w 212"/>
                <a:gd name="T3" fmla="*/ 56 h 203"/>
                <a:gd name="T4" fmla="*/ 178 w 212"/>
                <a:gd name="T5" fmla="*/ 65 h 203"/>
                <a:gd name="T6" fmla="*/ 193 w 212"/>
                <a:gd name="T7" fmla="*/ 74 h 203"/>
                <a:gd name="T8" fmla="*/ 202 w 212"/>
                <a:gd name="T9" fmla="*/ 80 h 203"/>
                <a:gd name="T10" fmla="*/ 211 w 212"/>
                <a:gd name="T11" fmla="*/ 80 h 203"/>
                <a:gd name="T12" fmla="*/ 211 w 212"/>
                <a:gd name="T13" fmla="*/ 121 h 203"/>
                <a:gd name="T14" fmla="*/ 202 w 212"/>
                <a:gd name="T15" fmla="*/ 130 h 203"/>
                <a:gd name="T16" fmla="*/ 162 w 212"/>
                <a:gd name="T17" fmla="*/ 137 h 203"/>
                <a:gd name="T18" fmla="*/ 146 w 212"/>
                <a:gd name="T19" fmla="*/ 137 h 203"/>
                <a:gd name="T20" fmla="*/ 130 w 212"/>
                <a:gd name="T21" fmla="*/ 155 h 203"/>
                <a:gd name="T22" fmla="*/ 113 w 212"/>
                <a:gd name="T23" fmla="*/ 162 h 203"/>
                <a:gd name="T24" fmla="*/ 96 w 212"/>
                <a:gd name="T25" fmla="*/ 187 h 203"/>
                <a:gd name="T26" fmla="*/ 90 w 212"/>
                <a:gd name="T27" fmla="*/ 195 h 203"/>
                <a:gd name="T28" fmla="*/ 81 w 212"/>
                <a:gd name="T29" fmla="*/ 202 h 203"/>
                <a:gd name="T30" fmla="*/ 72 w 212"/>
                <a:gd name="T31" fmla="*/ 195 h 203"/>
                <a:gd name="T32" fmla="*/ 65 w 212"/>
                <a:gd name="T33" fmla="*/ 202 h 203"/>
                <a:gd name="T34" fmla="*/ 56 w 212"/>
                <a:gd name="T35" fmla="*/ 202 h 203"/>
                <a:gd name="T36" fmla="*/ 41 w 212"/>
                <a:gd name="T37" fmla="*/ 170 h 203"/>
                <a:gd name="T38" fmla="*/ 23 w 212"/>
                <a:gd name="T39" fmla="*/ 177 h 203"/>
                <a:gd name="T40" fmla="*/ 7 w 212"/>
                <a:gd name="T41" fmla="*/ 177 h 203"/>
                <a:gd name="T42" fmla="*/ 16 w 212"/>
                <a:gd name="T43" fmla="*/ 170 h 203"/>
                <a:gd name="T44" fmla="*/ 0 w 212"/>
                <a:gd name="T45" fmla="*/ 137 h 203"/>
                <a:gd name="T46" fmla="*/ 16 w 212"/>
                <a:gd name="T47" fmla="*/ 130 h 203"/>
                <a:gd name="T48" fmla="*/ 23 w 212"/>
                <a:gd name="T49" fmla="*/ 137 h 203"/>
                <a:gd name="T50" fmla="*/ 31 w 212"/>
                <a:gd name="T51" fmla="*/ 130 h 203"/>
                <a:gd name="T52" fmla="*/ 90 w 212"/>
                <a:gd name="T53" fmla="*/ 130 h 203"/>
                <a:gd name="T54" fmla="*/ 72 w 212"/>
                <a:gd name="T55" fmla="*/ 0 h 203"/>
                <a:gd name="T56" fmla="*/ 96 w 212"/>
                <a:gd name="T57"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2" h="203">
                  <a:moveTo>
                    <a:pt x="96" y="0"/>
                  </a:moveTo>
                  <a:lnTo>
                    <a:pt x="170" y="56"/>
                  </a:lnTo>
                  <a:lnTo>
                    <a:pt x="178" y="65"/>
                  </a:lnTo>
                  <a:lnTo>
                    <a:pt x="193" y="74"/>
                  </a:lnTo>
                  <a:lnTo>
                    <a:pt x="202" y="80"/>
                  </a:lnTo>
                  <a:lnTo>
                    <a:pt x="211" y="80"/>
                  </a:lnTo>
                  <a:lnTo>
                    <a:pt x="211" y="121"/>
                  </a:lnTo>
                  <a:lnTo>
                    <a:pt x="202" y="130"/>
                  </a:lnTo>
                  <a:lnTo>
                    <a:pt x="162" y="137"/>
                  </a:lnTo>
                  <a:lnTo>
                    <a:pt x="146" y="137"/>
                  </a:lnTo>
                  <a:lnTo>
                    <a:pt x="130" y="155"/>
                  </a:lnTo>
                  <a:lnTo>
                    <a:pt x="113" y="162"/>
                  </a:lnTo>
                  <a:lnTo>
                    <a:pt x="96" y="187"/>
                  </a:lnTo>
                  <a:lnTo>
                    <a:pt x="90" y="195"/>
                  </a:lnTo>
                  <a:lnTo>
                    <a:pt x="81" y="202"/>
                  </a:lnTo>
                  <a:lnTo>
                    <a:pt x="72" y="195"/>
                  </a:lnTo>
                  <a:lnTo>
                    <a:pt x="65" y="202"/>
                  </a:lnTo>
                  <a:lnTo>
                    <a:pt x="56" y="202"/>
                  </a:lnTo>
                  <a:lnTo>
                    <a:pt x="41" y="170"/>
                  </a:lnTo>
                  <a:lnTo>
                    <a:pt x="23" y="177"/>
                  </a:lnTo>
                  <a:lnTo>
                    <a:pt x="7" y="177"/>
                  </a:lnTo>
                  <a:lnTo>
                    <a:pt x="16" y="170"/>
                  </a:lnTo>
                  <a:lnTo>
                    <a:pt x="0" y="137"/>
                  </a:lnTo>
                  <a:lnTo>
                    <a:pt x="16" y="130"/>
                  </a:lnTo>
                  <a:lnTo>
                    <a:pt x="23" y="137"/>
                  </a:lnTo>
                  <a:lnTo>
                    <a:pt x="31" y="130"/>
                  </a:lnTo>
                  <a:lnTo>
                    <a:pt x="90" y="130"/>
                  </a:lnTo>
                  <a:lnTo>
                    <a:pt x="72" y="0"/>
                  </a:lnTo>
                  <a:lnTo>
                    <a:pt x="96" y="0"/>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Freeform 21"/>
            <p:cNvSpPr>
              <a:spLocks/>
            </p:cNvSpPr>
            <p:nvPr/>
          </p:nvSpPr>
          <p:spPr bwMode="auto">
            <a:xfrm>
              <a:off x="2640" y="2731"/>
              <a:ext cx="74" cy="61"/>
            </a:xfrm>
            <a:custGeom>
              <a:avLst/>
              <a:gdLst>
                <a:gd name="T0" fmla="*/ 73 w 83"/>
                <a:gd name="T1" fmla="*/ 72 h 82"/>
                <a:gd name="T2" fmla="*/ 73 w 83"/>
                <a:gd name="T3" fmla="*/ 47 h 82"/>
                <a:gd name="T4" fmla="*/ 82 w 83"/>
                <a:gd name="T5" fmla="*/ 32 h 82"/>
                <a:gd name="T6" fmla="*/ 73 w 83"/>
                <a:gd name="T7" fmla="*/ 16 h 82"/>
                <a:gd name="T8" fmla="*/ 65 w 83"/>
                <a:gd name="T9" fmla="*/ 7 h 82"/>
                <a:gd name="T10" fmla="*/ 48 w 83"/>
                <a:gd name="T11" fmla="*/ 7 h 82"/>
                <a:gd name="T12" fmla="*/ 42 w 83"/>
                <a:gd name="T13" fmla="*/ 0 h 82"/>
                <a:gd name="T14" fmla="*/ 33 w 83"/>
                <a:gd name="T15" fmla="*/ 7 h 82"/>
                <a:gd name="T16" fmla="*/ 24 w 83"/>
                <a:gd name="T17" fmla="*/ 0 h 82"/>
                <a:gd name="T18" fmla="*/ 17 w 83"/>
                <a:gd name="T19" fmla="*/ 7 h 82"/>
                <a:gd name="T20" fmla="*/ 8 w 83"/>
                <a:gd name="T21" fmla="*/ 7 h 82"/>
                <a:gd name="T22" fmla="*/ 8 w 83"/>
                <a:gd name="T23" fmla="*/ 16 h 82"/>
                <a:gd name="T24" fmla="*/ 8 w 83"/>
                <a:gd name="T25" fmla="*/ 23 h 82"/>
                <a:gd name="T26" fmla="*/ 8 w 83"/>
                <a:gd name="T27" fmla="*/ 32 h 82"/>
                <a:gd name="T28" fmla="*/ 8 w 83"/>
                <a:gd name="T29" fmla="*/ 41 h 82"/>
                <a:gd name="T30" fmla="*/ 0 w 83"/>
                <a:gd name="T31" fmla="*/ 41 h 82"/>
                <a:gd name="T32" fmla="*/ 0 w 83"/>
                <a:gd name="T33" fmla="*/ 56 h 82"/>
                <a:gd name="T34" fmla="*/ 17 w 83"/>
                <a:gd name="T35" fmla="*/ 65 h 82"/>
                <a:gd name="T36" fmla="*/ 17 w 83"/>
                <a:gd name="T37" fmla="*/ 81 h 82"/>
                <a:gd name="T38" fmla="*/ 33 w 83"/>
                <a:gd name="T39" fmla="*/ 72 h 82"/>
                <a:gd name="T40" fmla="*/ 57 w 83"/>
                <a:gd name="T41" fmla="*/ 72 h 82"/>
                <a:gd name="T42" fmla="*/ 73 w 83"/>
                <a:gd name="T43" fmla="*/ 7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3" h="82">
                  <a:moveTo>
                    <a:pt x="73" y="72"/>
                  </a:moveTo>
                  <a:lnTo>
                    <a:pt x="73" y="47"/>
                  </a:lnTo>
                  <a:lnTo>
                    <a:pt x="82" y="32"/>
                  </a:lnTo>
                  <a:lnTo>
                    <a:pt x="73" y="16"/>
                  </a:lnTo>
                  <a:lnTo>
                    <a:pt x="65" y="7"/>
                  </a:lnTo>
                  <a:lnTo>
                    <a:pt x="48" y="7"/>
                  </a:lnTo>
                  <a:lnTo>
                    <a:pt x="42" y="0"/>
                  </a:lnTo>
                  <a:lnTo>
                    <a:pt x="33" y="7"/>
                  </a:lnTo>
                  <a:lnTo>
                    <a:pt x="24" y="0"/>
                  </a:lnTo>
                  <a:lnTo>
                    <a:pt x="17" y="7"/>
                  </a:lnTo>
                  <a:lnTo>
                    <a:pt x="8" y="7"/>
                  </a:lnTo>
                  <a:lnTo>
                    <a:pt x="8" y="16"/>
                  </a:lnTo>
                  <a:lnTo>
                    <a:pt x="8" y="23"/>
                  </a:lnTo>
                  <a:lnTo>
                    <a:pt x="8" y="32"/>
                  </a:lnTo>
                  <a:lnTo>
                    <a:pt x="8" y="41"/>
                  </a:lnTo>
                  <a:lnTo>
                    <a:pt x="0" y="41"/>
                  </a:lnTo>
                  <a:lnTo>
                    <a:pt x="0" y="56"/>
                  </a:lnTo>
                  <a:lnTo>
                    <a:pt x="17" y="65"/>
                  </a:lnTo>
                  <a:lnTo>
                    <a:pt x="17" y="81"/>
                  </a:lnTo>
                  <a:lnTo>
                    <a:pt x="33" y="72"/>
                  </a:lnTo>
                  <a:lnTo>
                    <a:pt x="57" y="72"/>
                  </a:lnTo>
                  <a:lnTo>
                    <a:pt x="73" y="72"/>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Freeform 22"/>
            <p:cNvSpPr>
              <a:spLocks/>
            </p:cNvSpPr>
            <p:nvPr/>
          </p:nvSpPr>
          <p:spPr bwMode="auto">
            <a:xfrm>
              <a:off x="2705" y="2726"/>
              <a:ext cx="45" cy="59"/>
            </a:xfrm>
            <a:custGeom>
              <a:avLst/>
              <a:gdLst>
                <a:gd name="T0" fmla="*/ 0 w 50"/>
                <a:gd name="T1" fmla="*/ 24 h 81"/>
                <a:gd name="T2" fmla="*/ 0 w 50"/>
                <a:gd name="T3" fmla="*/ 8 h 81"/>
                <a:gd name="T4" fmla="*/ 0 w 50"/>
                <a:gd name="T5" fmla="*/ 0 h 81"/>
                <a:gd name="T6" fmla="*/ 32 w 50"/>
                <a:gd name="T7" fmla="*/ 0 h 81"/>
                <a:gd name="T8" fmla="*/ 41 w 50"/>
                <a:gd name="T9" fmla="*/ 31 h 81"/>
                <a:gd name="T10" fmla="*/ 49 w 50"/>
                <a:gd name="T11" fmla="*/ 55 h 81"/>
                <a:gd name="T12" fmla="*/ 49 w 50"/>
                <a:gd name="T13" fmla="*/ 64 h 81"/>
                <a:gd name="T14" fmla="*/ 9 w 50"/>
                <a:gd name="T15" fmla="*/ 80 h 81"/>
                <a:gd name="T16" fmla="*/ 0 w 50"/>
                <a:gd name="T17" fmla="*/ 80 h 81"/>
                <a:gd name="T18" fmla="*/ 0 w 50"/>
                <a:gd name="T19" fmla="*/ 55 h 81"/>
                <a:gd name="T20" fmla="*/ 9 w 50"/>
                <a:gd name="T21" fmla="*/ 40 h 81"/>
                <a:gd name="T22" fmla="*/ 0 w 50"/>
                <a:gd name="T23" fmla="*/ 2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81">
                  <a:moveTo>
                    <a:pt x="0" y="24"/>
                  </a:moveTo>
                  <a:lnTo>
                    <a:pt x="0" y="8"/>
                  </a:lnTo>
                  <a:lnTo>
                    <a:pt x="0" y="0"/>
                  </a:lnTo>
                  <a:lnTo>
                    <a:pt x="32" y="0"/>
                  </a:lnTo>
                  <a:lnTo>
                    <a:pt x="41" y="31"/>
                  </a:lnTo>
                  <a:lnTo>
                    <a:pt x="49" y="55"/>
                  </a:lnTo>
                  <a:lnTo>
                    <a:pt x="49" y="64"/>
                  </a:lnTo>
                  <a:lnTo>
                    <a:pt x="9" y="80"/>
                  </a:lnTo>
                  <a:lnTo>
                    <a:pt x="0" y="80"/>
                  </a:lnTo>
                  <a:lnTo>
                    <a:pt x="0" y="55"/>
                  </a:lnTo>
                  <a:lnTo>
                    <a:pt x="9" y="40"/>
                  </a:lnTo>
                  <a:lnTo>
                    <a:pt x="0" y="24"/>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Freeform 23"/>
            <p:cNvSpPr>
              <a:spLocks/>
            </p:cNvSpPr>
            <p:nvPr/>
          </p:nvSpPr>
          <p:spPr bwMode="auto">
            <a:xfrm>
              <a:off x="2836" y="2810"/>
              <a:ext cx="65" cy="60"/>
            </a:xfrm>
            <a:custGeom>
              <a:avLst/>
              <a:gdLst>
                <a:gd name="T0" fmla="*/ 16 w 74"/>
                <a:gd name="T1" fmla="*/ 15 h 81"/>
                <a:gd name="T2" fmla="*/ 32 w 74"/>
                <a:gd name="T3" fmla="*/ 15 h 81"/>
                <a:gd name="T4" fmla="*/ 32 w 74"/>
                <a:gd name="T5" fmla="*/ 0 h 81"/>
                <a:gd name="T6" fmla="*/ 57 w 74"/>
                <a:gd name="T7" fmla="*/ 0 h 81"/>
                <a:gd name="T8" fmla="*/ 57 w 74"/>
                <a:gd name="T9" fmla="*/ 15 h 81"/>
                <a:gd name="T10" fmla="*/ 65 w 74"/>
                <a:gd name="T11" fmla="*/ 6 h 81"/>
                <a:gd name="T12" fmla="*/ 73 w 74"/>
                <a:gd name="T13" fmla="*/ 15 h 81"/>
                <a:gd name="T14" fmla="*/ 73 w 74"/>
                <a:gd name="T15" fmla="*/ 23 h 81"/>
                <a:gd name="T16" fmla="*/ 73 w 74"/>
                <a:gd name="T17" fmla="*/ 56 h 81"/>
                <a:gd name="T18" fmla="*/ 50 w 74"/>
                <a:gd name="T19" fmla="*/ 56 h 81"/>
                <a:gd name="T20" fmla="*/ 41 w 74"/>
                <a:gd name="T21" fmla="*/ 63 h 81"/>
                <a:gd name="T22" fmla="*/ 41 w 74"/>
                <a:gd name="T23" fmla="*/ 72 h 81"/>
                <a:gd name="T24" fmla="*/ 32 w 74"/>
                <a:gd name="T25" fmla="*/ 72 h 81"/>
                <a:gd name="T26" fmla="*/ 32 w 74"/>
                <a:gd name="T27" fmla="*/ 80 h 81"/>
                <a:gd name="T28" fmla="*/ 16 w 74"/>
                <a:gd name="T29" fmla="*/ 63 h 81"/>
                <a:gd name="T30" fmla="*/ 0 w 74"/>
                <a:gd name="T31" fmla="*/ 40 h 81"/>
                <a:gd name="T32" fmla="*/ 10 w 74"/>
                <a:gd name="T33" fmla="*/ 31 h 81"/>
                <a:gd name="T34" fmla="*/ 10 w 74"/>
                <a:gd name="T35" fmla="*/ 23 h 81"/>
                <a:gd name="T36" fmla="*/ 16 w 74"/>
                <a:gd name="T37" fmla="*/ 1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81">
                  <a:moveTo>
                    <a:pt x="16" y="15"/>
                  </a:moveTo>
                  <a:lnTo>
                    <a:pt x="32" y="15"/>
                  </a:lnTo>
                  <a:lnTo>
                    <a:pt x="32" y="0"/>
                  </a:lnTo>
                  <a:lnTo>
                    <a:pt x="57" y="0"/>
                  </a:lnTo>
                  <a:lnTo>
                    <a:pt x="57" y="15"/>
                  </a:lnTo>
                  <a:lnTo>
                    <a:pt x="65" y="6"/>
                  </a:lnTo>
                  <a:lnTo>
                    <a:pt x="73" y="15"/>
                  </a:lnTo>
                  <a:lnTo>
                    <a:pt x="73" y="23"/>
                  </a:lnTo>
                  <a:lnTo>
                    <a:pt x="73" y="56"/>
                  </a:lnTo>
                  <a:lnTo>
                    <a:pt x="50" y="56"/>
                  </a:lnTo>
                  <a:lnTo>
                    <a:pt x="41" y="63"/>
                  </a:lnTo>
                  <a:lnTo>
                    <a:pt x="41" y="72"/>
                  </a:lnTo>
                  <a:lnTo>
                    <a:pt x="32" y="72"/>
                  </a:lnTo>
                  <a:lnTo>
                    <a:pt x="32" y="80"/>
                  </a:lnTo>
                  <a:lnTo>
                    <a:pt x="16" y="63"/>
                  </a:lnTo>
                  <a:lnTo>
                    <a:pt x="0" y="40"/>
                  </a:lnTo>
                  <a:lnTo>
                    <a:pt x="10" y="31"/>
                  </a:lnTo>
                  <a:lnTo>
                    <a:pt x="10" y="23"/>
                  </a:lnTo>
                  <a:lnTo>
                    <a:pt x="16" y="15"/>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Freeform 24"/>
            <p:cNvSpPr>
              <a:spLocks/>
            </p:cNvSpPr>
            <p:nvPr/>
          </p:nvSpPr>
          <p:spPr bwMode="auto">
            <a:xfrm>
              <a:off x="2836" y="2707"/>
              <a:ext cx="87" cy="108"/>
            </a:xfrm>
            <a:custGeom>
              <a:avLst/>
              <a:gdLst>
                <a:gd name="T0" fmla="*/ 0 w 98"/>
                <a:gd name="T1" fmla="*/ 105 h 146"/>
                <a:gd name="T2" fmla="*/ 16 w 98"/>
                <a:gd name="T3" fmla="*/ 80 h 146"/>
                <a:gd name="T4" fmla="*/ 25 w 98"/>
                <a:gd name="T5" fmla="*/ 80 h 146"/>
                <a:gd name="T6" fmla="*/ 32 w 98"/>
                <a:gd name="T7" fmla="*/ 89 h 146"/>
                <a:gd name="T8" fmla="*/ 41 w 98"/>
                <a:gd name="T9" fmla="*/ 80 h 146"/>
                <a:gd name="T10" fmla="*/ 57 w 98"/>
                <a:gd name="T11" fmla="*/ 56 h 146"/>
                <a:gd name="T12" fmla="*/ 65 w 98"/>
                <a:gd name="T13" fmla="*/ 33 h 146"/>
                <a:gd name="T14" fmla="*/ 73 w 98"/>
                <a:gd name="T15" fmla="*/ 15 h 146"/>
                <a:gd name="T16" fmla="*/ 73 w 98"/>
                <a:gd name="T17" fmla="*/ 8 h 146"/>
                <a:gd name="T18" fmla="*/ 73 w 98"/>
                <a:gd name="T19" fmla="*/ 0 h 146"/>
                <a:gd name="T20" fmla="*/ 73 w 98"/>
                <a:gd name="T21" fmla="*/ 8 h 146"/>
                <a:gd name="T22" fmla="*/ 90 w 98"/>
                <a:gd name="T23" fmla="*/ 40 h 146"/>
                <a:gd name="T24" fmla="*/ 73 w 98"/>
                <a:gd name="T25" fmla="*/ 40 h 146"/>
                <a:gd name="T26" fmla="*/ 73 w 98"/>
                <a:gd name="T27" fmla="*/ 49 h 146"/>
                <a:gd name="T28" fmla="*/ 82 w 98"/>
                <a:gd name="T29" fmla="*/ 56 h 146"/>
                <a:gd name="T30" fmla="*/ 90 w 98"/>
                <a:gd name="T31" fmla="*/ 74 h 146"/>
                <a:gd name="T32" fmla="*/ 73 w 98"/>
                <a:gd name="T33" fmla="*/ 98 h 146"/>
                <a:gd name="T34" fmla="*/ 82 w 98"/>
                <a:gd name="T35" fmla="*/ 105 h 146"/>
                <a:gd name="T36" fmla="*/ 97 w 98"/>
                <a:gd name="T37" fmla="*/ 130 h 146"/>
                <a:gd name="T38" fmla="*/ 97 w 98"/>
                <a:gd name="T39" fmla="*/ 145 h 146"/>
                <a:gd name="T40" fmla="*/ 57 w 98"/>
                <a:gd name="T41" fmla="*/ 139 h 146"/>
                <a:gd name="T42" fmla="*/ 32 w 98"/>
                <a:gd name="T43" fmla="*/ 139 h 146"/>
                <a:gd name="T44" fmla="*/ 16 w 98"/>
                <a:gd name="T45" fmla="*/ 139 h 146"/>
                <a:gd name="T46" fmla="*/ 16 w 98"/>
                <a:gd name="T47" fmla="*/ 130 h 146"/>
                <a:gd name="T48" fmla="*/ 10 w 98"/>
                <a:gd name="T49" fmla="*/ 121 h 146"/>
                <a:gd name="T50" fmla="*/ 0 w 98"/>
                <a:gd name="T51" fmla="*/ 114 h 146"/>
                <a:gd name="T52" fmla="*/ 0 w 98"/>
                <a:gd name="T53" fmla="*/ 10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8" h="146">
                  <a:moveTo>
                    <a:pt x="0" y="105"/>
                  </a:moveTo>
                  <a:lnTo>
                    <a:pt x="16" y="80"/>
                  </a:lnTo>
                  <a:lnTo>
                    <a:pt x="25" y="80"/>
                  </a:lnTo>
                  <a:lnTo>
                    <a:pt x="32" y="89"/>
                  </a:lnTo>
                  <a:lnTo>
                    <a:pt x="41" y="80"/>
                  </a:lnTo>
                  <a:lnTo>
                    <a:pt x="57" y="56"/>
                  </a:lnTo>
                  <a:lnTo>
                    <a:pt x="65" y="33"/>
                  </a:lnTo>
                  <a:lnTo>
                    <a:pt x="73" y="15"/>
                  </a:lnTo>
                  <a:lnTo>
                    <a:pt x="73" y="8"/>
                  </a:lnTo>
                  <a:lnTo>
                    <a:pt x="73" y="0"/>
                  </a:lnTo>
                  <a:lnTo>
                    <a:pt x="73" y="8"/>
                  </a:lnTo>
                  <a:lnTo>
                    <a:pt x="90" y="40"/>
                  </a:lnTo>
                  <a:lnTo>
                    <a:pt x="73" y="40"/>
                  </a:lnTo>
                  <a:lnTo>
                    <a:pt x="73" y="49"/>
                  </a:lnTo>
                  <a:lnTo>
                    <a:pt x="82" y="56"/>
                  </a:lnTo>
                  <a:lnTo>
                    <a:pt x="90" y="74"/>
                  </a:lnTo>
                  <a:lnTo>
                    <a:pt x="73" y="98"/>
                  </a:lnTo>
                  <a:lnTo>
                    <a:pt x="82" y="105"/>
                  </a:lnTo>
                  <a:lnTo>
                    <a:pt x="97" y="130"/>
                  </a:lnTo>
                  <a:lnTo>
                    <a:pt x="97" y="145"/>
                  </a:lnTo>
                  <a:lnTo>
                    <a:pt x="57" y="139"/>
                  </a:lnTo>
                  <a:lnTo>
                    <a:pt x="32" y="139"/>
                  </a:lnTo>
                  <a:lnTo>
                    <a:pt x="16" y="139"/>
                  </a:lnTo>
                  <a:lnTo>
                    <a:pt x="16" y="130"/>
                  </a:lnTo>
                  <a:lnTo>
                    <a:pt x="10" y="121"/>
                  </a:lnTo>
                  <a:lnTo>
                    <a:pt x="0" y="114"/>
                  </a:lnTo>
                  <a:lnTo>
                    <a:pt x="0" y="105"/>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Freeform 25"/>
            <p:cNvSpPr>
              <a:spLocks/>
            </p:cNvSpPr>
            <p:nvPr/>
          </p:nvSpPr>
          <p:spPr bwMode="auto">
            <a:xfrm>
              <a:off x="2769" y="2702"/>
              <a:ext cx="132" cy="90"/>
            </a:xfrm>
            <a:custGeom>
              <a:avLst/>
              <a:gdLst>
                <a:gd name="T0" fmla="*/ 74 w 148"/>
                <a:gd name="T1" fmla="*/ 112 h 122"/>
                <a:gd name="T2" fmla="*/ 90 w 148"/>
                <a:gd name="T3" fmla="*/ 87 h 122"/>
                <a:gd name="T4" fmla="*/ 99 w 148"/>
                <a:gd name="T5" fmla="*/ 87 h 122"/>
                <a:gd name="T6" fmla="*/ 106 w 148"/>
                <a:gd name="T7" fmla="*/ 96 h 122"/>
                <a:gd name="T8" fmla="*/ 115 w 148"/>
                <a:gd name="T9" fmla="*/ 87 h 122"/>
                <a:gd name="T10" fmla="*/ 131 w 148"/>
                <a:gd name="T11" fmla="*/ 63 h 122"/>
                <a:gd name="T12" fmla="*/ 139 w 148"/>
                <a:gd name="T13" fmla="*/ 40 h 122"/>
                <a:gd name="T14" fmla="*/ 147 w 148"/>
                <a:gd name="T15" fmla="*/ 22 h 122"/>
                <a:gd name="T16" fmla="*/ 147 w 148"/>
                <a:gd name="T17" fmla="*/ 15 h 122"/>
                <a:gd name="T18" fmla="*/ 147 w 148"/>
                <a:gd name="T19" fmla="*/ 7 h 122"/>
                <a:gd name="T20" fmla="*/ 139 w 148"/>
                <a:gd name="T21" fmla="*/ 0 h 122"/>
                <a:gd name="T22" fmla="*/ 131 w 148"/>
                <a:gd name="T23" fmla="*/ 0 h 122"/>
                <a:gd name="T24" fmla="*/ 124 w 148"/>
                <a:gd name="T25" fmla="*/ 7 h 122"/>
                <a:gd name="T26" fmla="*/ 99 w 148"/>
                <a:gd name="T27" fmla="*/ 7 h 122"/>
                <a:gd name="T28" fmla="*/ 84 w 148"/>
                <a:gd name="T29" fmla="*/ 15 h 122"/>
                <a:gd name="T30" fmla="*/ 65 w 148"/>
                <a:gd name="T31" fmla="*/ 7 h 122"/>
                <a:gd name="T32" fmla="*/ 59 w 148"/>
                <a:gd name="T33" fmla="*/ 7 h 122"/>
                <a:gd name="T34" fmla="*/ 34 w 148"/>
                <a:gd name="T35" fmla="*/ 0 h 122"/>
                <a:gd name="T36" fmla="*/ 25 w 148"/>
                <a:gd name="T37" fmla="*/ 0 h 122"/>
                <a:gd name="T38" fmla="*/ 9 w 148"/>
                <a:gd name="T39" fmla="*/ 15 h 122"/>
                <a:gd name="T40" fmla="*/ 9 w 148"/>
                <a:gd name="T41" fmla="*/ 22 h 122"/>
                <a:gd name="T42" fmla="*/ 9 w 148"/>
                <a:gd name="T43" fmla="*/ 40 h 122"/>
                <a:gd name="T44" fmla="*/ 0 w 148"/>
                <a:gd name="T45" fmla="*/ 72 h 122"/>
                <a:gd name="T46" fmla="*/ 0 w 148"/>
                <a:gd name="T47" fmla="*/ 96 h 122"/>
                <a:gd name="T48" fmla="*/ 25 w 148"/>
                <a:gd name="T49" fmla="*/ 96 h 122"/>
                <a:gd name="T50" fmla="*/ 25 w 148"/>
                <a:gd name="T51" fmla="*/ 105 h 122"/>
                <a:gd name="T52" fmla="*/ 34 w 148"/>
                <a:gd name="T53" fmla="*/ 121 h 122"/>
                <a:gd name="T54" fmla="*/ 42 w 148"/>
                <a:gd name="T55" fmla="*/ 121 h 122"/>
                <a:gd name="T56" fmla="*/ 74 w 148"/>
                <a:gd name="T57" fmla="*/ 121 h 122"/>
                <a:gd name="T58" fmla="*/ 74 w 148"/>
                <a:gd name="T59" fmla="*/ 11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8" h="122">
                  <a:moveTo>
                    <a:pt x="74" y="112"/>
                  </a:moveTo>
                  <a:lnTo>
                    <a:pt x="90" y="87"/>
                  </a:lnTo>
                  <a:lnTo>
                    <a:pt x="99" y="87"/>
                  </a:lnTo>
                  <a:lnTo>
                    <a:pt x="106" y="96"/>
                  </a:lnTo>
                  <a:lnTo>
                    <a:pt x="115" y="87"/>
                  </a:lnTo>
                  <a:lnTo>
                    <a:pt x="131" y="63"/>
                  </a:lnTo>
                  <a:lnTo>
                    <a:pt x="139" y="40"/>
                  </a:lnTo>
                  <a:lnTo>
                    <a:pt x="147" y="22"/>
                  </a:lnTo>
                  <a:lnTo>
                    <a:pt x="147" y="15"/>
                  </a:lnTo>
                  <a:lnTo>
                    <a:pt x="147" y="7"/>
                  </a:lnTo>
                  <a:lnTo>
                    <a:pt x="139" y="0"/>
                  </a:lnTo>
                  <a:lnTo>
                    <a:pt x="131" y="0"/>
                  </a:lnTo>
                  <a:lnTo>
                    <a:pt x="124" y="7"/>
                  </a:lnTo>
                  <a:lnTo>
                    <a:pt x="99" y="7"/>
                  </a:lnTo>
                  <a:lnTo>
                    <a:pt x="84" y="15"/>
                  </a:lnTo>
                  <a:lnTo>
                    <a:pt x="65" y="7"/>
                  </a:lnTo>
                  <a:lnTo>
                    <a:pt x="59" y="7"/>
                  </a:lnTo>
                  <a:lnTo>
                    <a:pt x="34" y="0"/>
                  </a:lnTo>
                  <a:lnTo>
                    <a:pt x="25" y="0"/>
                  </a:lnTo>
                  <a:lnTo>
                    <a:pt x="9" y="15"/>
                  </a:lnTo>
                  <a:lnTo>
                    <a:pt x="9" y="22"/>
                  </a:lnTo>
                  <a:lnTo>
                    <a:pt x="9" y="40"/>
                  </a:lnTo>
                  <a:lnTo>
                    <a:pt x="0" y="72"/>
                  </a:lnTo>
                  <a:lnTo>
                    <a:pt x="0" y="96"/>
                  </a:lnTo>
                  <a:lnTo>
                    <a:pt x="25" y="96"/>
                  </a:lnTo>
                  <a:lnTo>
                    <a:pt x="25" y="105"/>
                  </a:lnTo>
                  <a:lnTo>
                    <a:pt x="34" y="121"/>
                  </a:lnTo>
                  <a:lnTo>
                    <a:pt x="42" y="121"/>
                  </a:lnTo>
                  <a:lnTo>
                    <a:pt x="74" y="121"/>
                  </a:lnTo>
                  <a:lnTo>
                    <a:pt x="74" y="112"/>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Freeform 26"/>
            <p:cNvSpPr>
              <a:spLocks/>
            </p:cNvSpPr>
            <p:nvPr/>
          </p:nvSpPr>
          <p:spPr bwMode="auto">
            <a:xfrm>
              <a:off x="2741" y="2606"/>
              <a:ext cx="182" cy="113"/>
            </a:xfrm>
            <a:custGeom>
              <a:avLst/>
              <a:gdLst>
                <a:gd name="T0" fmla="*/ 170 w 203"/>
                <a:gd name="T1" fmla="*/ 130 h 153"/>
                <a:gd name="T2" fmla="*/ 170 w 203"/>
                <a:gd name="T3" fmla="*/ 120 h 153"/>
                <a:gd name="T4" fmla="*/ 195 w 203"/>
                <a:gd name="T5" fmla="*/ 89 h 153"/>
                <a:gd name="T6" fmla="*/ 202 w 203"/>
                <a:gd name="T7" fmla="*/ 40 h 153"/>
                <a:gd name="T8" fmla="*/ 187 w 203"/>
                <a:gd name="T9" fmla="*/ 24 h 153"/>
                <a:gd name="T10" fmla="*/ 187 w 203"/>
                <a:gd name="T11" fmla="*/ 8 h 153"/>
                <a:gd name="T12" fmla="*/ 178 w 203"/>
                <a:gd name="T13" fmla="*/ 0 h 153"/>
                <a:gd name="T14" fmla="*/ 146 w 203"/>
                <a:gd name="T15" fmla="*/ 0 h 153"/>
                <a:gd name="T16" fmla="*/ 65 w 203"/>
                <a:gd name="T17" fmla="*/ 55 h 153"/>
                <a:gd name="T18" fmla="*/ 49 w 203"/>
                <a:gd name="T19" fmla="*/ 55 h 153"/>
                <a:gd name="T20" fmla="*/ 49 w 203"/>
                <a:gd name="T21" fmla="*/ 96 h 153"/>
                <a:gd name="T22" fmla="*/ 40 w 203"/>
                <a:gd name="T23" fmla="*/ 105 h 153"/>
                <a:gd name="T24" fmla="*/ 0 w 203"/>
                <a:gd name="T25" fmla="*/ 112 h 153"/>
                <a:gd name="T26" fmla="*/ 0 w 203"/>
                <a:gd name="T27" fmla="*/ 130 h 153"/>
                <a:gd name="T28" fmla="*/ 16 w 203"/>
                <a:gd name="T29" fmla="*/ 145 h 153"/>
                <a:gd name="T30" fmla="*/ 25 w 203"/>
                <a:gd name="T31" fmla="*/ 145 h 153"/>
                <a:gd name="T32" fmla="*/ 25 w 203"/>
                <a:gd name="T33" fmla="*/ 152 h 153"/>
                <a:gd name="T34" fmla="*/ 25 w 203"/>
                <a:gd name="T35" fmla="*/ 145 h 153"/>
                <a:gd name="T36" fmla="*/ 31 w 203"/>
                <a:gd name="T37" fmla="*/ 145 h 153"/>
                <a:gd name="T38" fmla="*/ 40 w 203"/>
                <a:gd name="T39" fmla="*/ 152 h 153"/>
                <a:gd name="T40" fmla="*/ 40 w 203"/>
                <a:gd name="T41" fmla="*/ 145 h 153"/>
                <a:gd name="T42" fmla="*/ 56 w 203"/>
                <a:gd name="T43" fmla="*/ 130 h 153"/>
                <a:gd name="T44" fmla="*/ 65 w 203"/>
                <a:gd name="T45" fmla="*/ 130 h 153"/>
                <a:gd name="T46" fmla="*/ 90 w 203"/>
                <a:gd name="T47" fmla="*/ 137 h 153"/>
                <a:gd name="T48" fmla="*/ 96 w 203"/>
                <a:gd name="T49" fmla="*/ 137 h 153"/>
                <a:gd name="T50" fmla="*/ 115 w 203"/>
                <a:gd name="T51" fmla="*/ 145 h 153"/>
                <a:gd name="T52" fmla="*/ 130 w 203"/>
                <a:gd name="T53" fmla="*/ 137 h 153"/>
                <a:gd name="T54" fmla="*/ 155 w 203"/>
                <a:gd name="T55" fmla="*/ 137 h 153"/>
                <a:gd name="T56" fmla="*/ 162 w 203"/>
                <a:gd name="T57" fmla="*/ 130 h 153"/>
                <a:gd name="T58" fmla="*/ 170 w 203"/>
                <a:gd name="T59" fmla="*/ 13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3" h="153">
                  <a:moveTo>
                    <a:pt x="170" y="130"/>
                  </a:moveTo>
                  <a:lnTo>
                    <a:pt x="170" y="120"/>
                  </a:lnTo>
                  <a:lnTo>
                    <a:pt x="195" y="89"/>
                  </a:lnTo>
                  <a:lnTo>
                    <a:pt x="202" y="40"/>
                  </a:lnTo>
                  <a:lnTo>
                    <a:pt x="187" y="24"/>
                  </a:lnTo>
                  <a:lnTo>
                    <a:pt x="187" y="8"/>
                  </a:lnTo>
                  <a:lnTo>
                    <a:pt x="178" y="0"/>
                  </a:lnTo>
                  <a:lnTo>
                    <a:pt x="146" y="0"/>
                  </a:lnTo>
                  <a:lnTo>
                    <a:pt x="65" y="55"/>
                  </a:lnTo>
                  <a:lnTo>
                    <a:pt x="49" y="55"/>
                  </a:lnTo>
                  <a:lnTo>
                    <a:pt x="49" y="96"/>
                  </a:lnTo>
                  <a:lnTo>
                    <a:pt x="40" y="105"/>
                  </a:lnTo>
                  <a:lnTo>
                    <a:pt x="0" y="112"/>
                  </a:lnTo>
                  <a:lnTo>
                    <a:pt x="0" y="130"/>
                  </a:lnTo>
                  <a:lnTo>
                    <a:pt x="16" y="145"/>
                  </a:lnTo>
                  <a:lnTo>
                    <a:pt x="25" y="145"/>
                  </a:lnTo>
                  <a:lnTo>
                    <a:pt x="25" y="152"/>
                  </a:lnTo>
                  <a:lnTo>
                    <a:pt x="25" y="145"/>
                  </a:lnTo>
                  <a:lnTo>
                    <a:pt x="31" y="145"/>
                  </a:lnTo>
                  <a:lnTo>
                    <a:pt x="40" y="152"/>
                  </a:lnTo>
                  <a:lnTo>
                    <a:pt x="40" y="145"/>
                  </a:lnTo>
                  <a:lnTo>
                    <a:pt x="56" y="130"/>
                  </a:lnTo>
                  <a:lnTo>
                    <a:pt x="65" y="130"/>
                  </a:lnTo>
                  <a:lnTo>
                    <a:pt x="90" y="137"/>
                  </a:lnTo>
                  <a:lnTo>
                    <a:pt x="96" y="137"/>
                  </a:lnTo>
                  <a:lnTo>
                    <a:pt x="115" y="145"/>
                  </a:lnTo>
                  <a:lnTo>
                    <a:pt x="130" y="137"/>
                  </a:lnTo>
                  <a:lnTo>
                    <a:pt x="155" y="137"/>
                  </a:lnTo>
                  <a:lnTo>
                    <a:pt x="162" y="130"/>
                  </a:lnTo>
                  <a:lnTo>
                    <a:pt x="170" y="130"/>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Freeform 27"/>
            <p:cNvSpPr>
              <a:spLocks/>
            </p:cNvSpPr>
            <p:nvPr/>
          </p:nvSpPr>
          <p:spPr bwMode="auto">
            <a:xfrm>
              <a:off x="2988" y="2612"/>
              <a:ext cx="191" cy="186"/>
            </a:xfrm>
            <a:custGeom>
              <a:avLst/>
              <a:gdLst>
                <a:gd name="T0" fmla="*/ 7 w 213"/>
                <a:gd name="T1" fmla="*/ 154 h 251"/>
                <a:gd name="T2" fmla="*/ 23 w 213"/>
                <a:gd name="T3" fmla="*/ 169 h 251"/>
                <a:gd name="T4" fmla="*/ 23 w 213"/>
                <a:gd name="T5" fmla="*/ 185 h 251"/>
                <a:gd name="T6" fmla="*/ 41 w 213"/>
                <a:gd name="T7" fmla="*/ 194 h 251"/>
                <a:gd name="T8" fmla="*/ 73 w 213"/>
                <a:gd name="T9" fmla="*/ 234 h 251"/>
                <a:gd name="T10" fmla="*/ 81 w 213"/>
                <a:gd name="T11" fmla="*/ 243 h 251"/>
                <a:gd name="T12" fmla="*/ 106 w 213"/>
                <a:gd name="T13" fmla="*/ 243 h 251"/>
                <a:gd name="T14" fmla="*/ 113 w 213"/>
                <a:gd name="T15" fmla="*/ 250 h 251"/>
                <a:gd name="T16" fmla="*/ 128 w 213"/>
                <a:gd name="T17" fmla="*/ 250 h 251"/>
                <a:gd name="T18" fmla="*/ 153 w 213"/>
                <a:gd name="T19" fmla="*/ 243 h 251"/>
                <a:gd name="T20" fmla="*/ 162 w 213"/>
                <a:gd name="T21" fmla="*/ 243 h 251"/>
                <a:gd name="T22" fmla="*/ 178 w 213"/>
                <a:gd name="T23" fmla="*/ 243 h 251"/>
                <a:gd name="T24" fmla="*/ 178 w 213"/>
                <a:gd name="T25" fmla="*/ 227 h 251"/>
                <a:gd name="T26" fmla="*/ 170 w 213"/>
                <a:gd name="T27" fmla="*/ 227 h 251"/>
                <a:gd name="T28" fmla="*/ 153 w 213"/>
                <a:gd name="T29" fmla="*/ 203 h 251"/>
                <a:gd name="T30" fmla="*/ 146 w 213"/>
                <a:gd name="T31" fmla="*/ 194 h 251"/>
                <a:gd name="T32" fmla="*/ 153 w 213"/>
                <a:gd name="T33" fmla="*/ 185 h 251"/>
                <a:gd name="T34" fmla="*/ 162 w 213"/>
                <a:gd name="T35" fmla="*/ 162 h 251"/>
                <a:gd name="T36" fmla="*/ 187 w 213"/>
                <a:gd name="T37" fmla="*/ 129 h 251"/>
                <a:gd name="T38" fmla="*/ 193 w 213"/>
                <a:gd name="T39" fmla="*/ 81 h 251"/>
                <a:gd name="T40" fmla="*/ 212 w 213"/>
                <a:gd name="T41" fmla="*/ 72 h 251"/>
                <a:gd name="T42" fmla="*/ 212 w 213"/>
                <a:gd name="T43" fmla="*/ 64 h 251"/>
                <a:gd name="T44" fmla="*/ 203 w 213"/>
                <a:gd name="T45" fmla="*/ 57 h 251"/>
                <a:gd name="T46" fmla="*/ 193 w 213"/>
                <a:gd name="T47" fmla="*/ 7 h 251"/>
                <a:gd name="T48" fmla="*/ 178 w 213"/>
                <a:gd name="T49" fmla="*/ 0 h 251"/>
                <a:gd name="T50" fmla="*/ 153 w 213"/>
                <a:gd name="T51" fmla="*/ 16 h 251"/>
                <a:gd name="T52" fmla="*/ 146 w 213"/>
                <a:gd name="T53" fmla="*/ 7 h 251"/>
                <a:gd name="T54" fmla="*/ 41 w 213"/>
                <a:gd name="T55" fmla="*/ 7 h 251"/>
                <a:gd name="T56" fmla="*/ 41 w 213"/>
                <a:gd name="T57" fmla="*/ 32 h 251"/>
                <a:gd name="T58" fmla="*/ 31 w 213"/>
                <a:gd name="T59" fmla="*/ 41 h 251"/>
                <a:gd name="T60" fmla="*/ 23 w 213"/>
                <a:gd name="T61" fmla="*/ 47 h 251"/>
                <a:gd name="T62" fmla="*/ 23 w 213"/>
                <a:gd name="T63" fmla="*/ 88 h 251"/>
                <a:gd name="T64" fmla="*/ 23 w 213"/>
                <a:gd name="T65" fmla="*/ 97 h 251"/>
                <a:gd name="T66" fmla="*/ 16 w 213"/>
                <a:gd name="T67" fmla="*/ 97 h 251"/>
                <a:gd name="T68" fmla="*/ 0 w 213"/>
                <a:gd name="T69" fmla="*/ 129 h 251"/>
                <a:gd name="T70" fmla="*/ 16 w 213"/>
                <a:gd name="T71" fmla="*/ 154 h 251"/>
                <a:gd name="T72" fmla="*/ 7 w 213"/>
                <a:gd name="T73" fmla="*/ 154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3" h="251">
                  <a:moveTo>
                    <a:pt x="7" y="154"/>
                  </a:moveTo>
                  <a:lnTo>
                    <a:pt x="23" y="169"/>
                  </a:lnTo>
                  <a:lnTo>
                    <a:pt x="23" y="185"/>
                  </a:lnTo>
                  <a:lnTo>
                    <a:pt x="41" y="194"/>
                  </a:lnTo>
                  <a:lnTo>
                    <a:pt x="73" y="234"/>
                  </a:lnTo>
                  <a:lnTo>
                    <a:pt x="81" y="243"/>
                  </a:lnTo>
                  <a:lnTo>
                    <a:pt x="106" y="243"/>
                  </a:lnTo>
                  <a:lnTo>
                    <a:pt x="113" y="250"/>
                  </a:lnTo>
                  <a:lnTo>
                    <a:pt x="128" y="250"/>
                  </a:lnTo>
                  <a:lnTo>
                    <a:pt x="153" y="243"/>
                  </a:lnTo>
                  <a:lnTo>
                    <a:pt x="162" y="243"/>
                  </a:lnTo>
                  <a:lnTo>
                    <a:pt x="178" y="243"/>
                  </a:lnTo>
                  <a:lnTo>
                    <a:pt x="178" y="227"/>
                  </a:lnTo>
                  <a:lnTo>
                    <a:pt x="170" y="227"/>
                  </a:lnTo>
                  <a:lnTo>
                    <a:pt x="153" y="203"/>
                  </a:lnTo>
                  <a:lnTo>
                    <a:pt x="146" y="194"/>
                  </a:lnTo>
                  <a:lnTo>
                    <a:pt x="153" y="185"/>
                  </a:lnTo>
                  <a:lnTo>
                    <a:pt x="162" y="162"/>
                  </a:lnTo>
                  <a:lnTo>
                    <a:pt x="187" y="129"/>
                  </a:lnTo>
                  <a:lnTo>
                    <a:pt x="193" y="81"/>
                  </a:lnTo>
                  <a:lnTo>
                    <a:pt x="212" y="72"/>
                  </a:lnTo>
                  <a:lnTo>
                    <a:pt x="212" y="64"/>
                  </a:lnTo>
                  <a:lnTo>
                    <a:pt x="203" y="57"/>
                  </a:lnTo>
                  <a:lnTo>
                    <a:pt x="193" y="7"/>
                  </a:lnTo>
                  <a:lnTo>
                    <a:pt x="178" y="0"/>
                  </a:lnTo>
                  <a:lnTo>
                    <a:pt x="153" y="16"/>
                  </a:lnTo>
                  <a:lnTo>
                    <a:pt x="146" y="7"/>
                  </a:lnTo>
                  <a:lnTo>
                    <a:pt x="41" y="7"/>
                  </a:lnTo>
                  <a:lnTo>
                    <a:pt x="41" y="32"/>
                  </a:lnTo>
                  <a:lnTo>
                    <a:pt x="31" y="41"/>
                  </a:lnTo>
                  <a:lnTo>
                    <a:pt x="23" y="47"/>
                  </a:lnTo>
                  <a:lnTo>
                    <a:pt x="23" y="88"/>
                  </a:lnTo>
                  <a:lnTo>
                    <a:pt x="23" y="97"/>
                  </a:lnTo>
                  <a:lnTo>
                    <a:pt x="16" y="97"/>
                  </a:lnTo>
                  <a:lnTo>
                    <a:pt x="0" y="129"/>
                  </a:lnTo>
                  <a:lnTo>
                    <a:pt x="16" y="154"/>
                  </a:lnTo>
                  <a:lnTo>
                    <a:pt x="7" y="154"/>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Freeform 28"/>
            <p:cNvSpPr>
              <a:spLocks/>
            </p:cNvSpPr>
            <p:nvPr/>
          </p:nvSpPr>
          <p:spPr bwMode="auto">
            <a:xfrm>
              <a:off x="2900" y="2726"/>
              <a:ext cx="155" cy="78"/>
            </a:xfrm>
            <a:custGeom>
              <a:avLst/>
              <a:gdLst>
                <a:gd name="T0" fmla="*/ 105 w 172"/>
                <a:gd name="T1" fmla="*/ 0 h 106"/>
                <a:gd name="T2" fmla="*/ 121 w 172"/>
                <a:gd name="T3" fmla="*/ 15 h 106"/>
                <a:gd name="T4" fmla="*/ 121 w 172"/>
                <a:gd name="T5" fmla="*/ 31 h 106"/>
                <a:gd name="T6" fmla="*/ 139 w 172"/>
                <a:gd name="T7" fmla="*/ 40 h 106"/>
                <a:gd name="T8" fmla="*/ 171 w 172"/>
                <a:gd name="T9" fmla="*/ 80 h 106"/>
                <a:gd name="T10" fmla="*/ 114 w 172"/>
                <a:gd name="T11" fmla="*/ 80 h 106"/>
                <a:gd name="T12" fmla="*/ 105 w 172"/>
                <a:gd name="T13" fmla="*/ 89 h 106"/>
                <a:gd name="T14" fmla="*/ 80 w 172"/>
                <a:gd name="T15" fmla="*/ 89 h 106"/>
                <a:gd name="T16" fmla="*/ 74 w 172"/>
                <a:gd name="T17" fmla="*/ 80 h 106"/>
                <a:gd name="T18" fmla="*/ 65 w 172"/>
                <a:gd name="T19" fmla="*/ 80 h 106"/>
                <a:gd name="T20" fmla="*/ 57 w 172"/>
                <a:gd name="T21" fmla="*/ 96 h 106"/>
                <a:gd name="T22" fmla="*/ 34 w 172"/>
                <a:gd name="T23" fmla="*/ 105 h 106"/>
                <a:gd name="T24" fmla="*/ 24 w 172"/>
                <a:gd name="T25" fmla="*/ 105 h 106"/>
                <a:gd name="T26" fmla="*/ 9 w 172"/>
                <a:gd name="T27" fmla="*/ 80 h 106"/>
                <a:gd name="T28" fmla="*/ 0 w 172"/>
                <a:gd name="T29" fmla="*/ 73 h 106"/>
                <a:gd name="T30" fmla="*/ 17 w 172"/>
                <a:gd name="T31" fmla="*/ 49 h 106"/>
                <a:gd name="T32" fmla="*/ 57 w 172"/>
                <a:gd name="T33" fmla="*/ 40 h 106"/>
                <a:gd name="T34" fmla="*/ 65 w 172"/>
                <a:gd name="T35" fmla="*/ 31 h 106"/>
                <a:gd name="T36" fmla="*/ 57 w 172"/>
                <a:gd name="T37" fmla="*/ 31 h 106"/>
                <a:gd name="T38" fmla="*/ 80 w 172"/>
                <a:gd name="T39" fmla="*/ 24 h 106"/>
                <a:gd name="T40" fmla="*/ 98 w 172"/>
                <a:gd name="T41" fmla="*/ 8 h 106"/>
                <a:gd name="T42" fmla="*/ 105 w 172"/>
                <a:gd name="T43"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2" h="106">
                  <a:moveTo>
                    <a:pt x="105" y="0"/>
                  </a:moveTo>
                  <a:lnTo>
                    <a:pt x="121" y="15"/>
                  </a:lnTo>
                  <a:lnTo>
                    <a:pt x="121" y="31"/>
                  </a:lnTo>
                  <a:lnTo>
                    <a:pt x="139" y="40"/>
                  </a:lnTo>
                  <a:lnTo>
                    <a:pt x="171" y="80"/>
                  </a:lnTo>
                  <a:lnTo>
                    <a:pt x="114" y="80"/>
                  </a:lnTo>
                  <a:lnTo>
                    <a:pt x="105" y="89"/>
                  </a:lnTo>
                  <a:lnTo>
                    <a:pt x="80" y="89"/>
                  </a:lnTo>
                  <a:lnTo>
                    <a:pt x="74" y="80"/>
                  </a:lnTo>
                  <a:lnTo>
                    <a:pt x="65" y="80"/>
                  </a:lnTo>
                  <a:lnTo>
                    <a:pt x="57" y="96"/>
                  </a:lnTo>
                  <a:lnTo>
                    <a:pt x="34" y="105"/>
                  </a:lnTo>
                  <a:lnTo>
                    <a:pt x="24" y="105"/>
                  </a:lnTo>
                  <a:lnTo>
                    <a:pt x="9" y="80"/>
                  </a:lnTo>
                  <a:lnTo>
                    <a:pt x="0" y="73"/>
                  </a:lnTo>
                  <a:lnTo>
                    <a:pt x="17" y="49"/>
                  </a:lnTo>
                  <a:lnTo>
                    <a:pt x="57" y="40"/>
                  </a:lnTo>
                  <a:lnTo>
                    <a:pt x="65" y="31"/>
                  </a:lnTo>
                  <a:lnTo>
                    <a:pt x="57" y="31"/>
                  </a:lnTo>
                  <a:lnTo>
                    <a:pt x="80" y="24"/>
                  </a:lnTo>
                  <a:lnTo>
                    <a:pt x="98" y="8"/>
                  </a:lnTo>
                  <a:lnTo>
                    <a:pt x="105" y="0"/>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Freeform 29"/>
            <p:cNvSpPr>
              <a:spLocks/>
            </p:cNvSpPr>
            <p:nvPr/>
          </p:nvSpPr>
          <p:spPr bwMode="auto">
            <a:xfrm>
              <a:off x="3125" y="2791"/>
              <a:ext cx="96" cy="85"/>
            </a:xfrm>
            <a:custGeom>
              <a:avLst/>
              <a:gdLst>
                <a:gd name="T0" fmla="*/ 106 w 107"/>
                <a:gd name="T1" fmla="*/ 7 h 114"/>
                <a:gd name="T2" fmla="*/ 90 w 107"/>
                <a:gd name="T3" fmla="*/ 0 h 114"/>
                <a:gd name="T4" fmla="*/ 65 w 107"/>
                <a:gd name="T5" fmla="*/ 7 h 114"/>
                <a:gd name="T6" fmla="*/ 25 w 107"/>
                <a:gd name="T7" fmla="*/ 0 h 114"/>
                <a:gd name="T8" fmla="*/ 9 w 107"/>
                <a:gd name="T9" fmla="*/ 0 h 114"/>
                <a:gd name="T10" fmla="*/ 0 w 107"/>
                <a:gd name="T11" fmla="*/ 0 h 114"/>
                <a:gd name="T12" fmla="*/ 9 w 107"/>
                <a:gd name="T13" fmla="*/ 7 h 114"/>
                <a:gd name="T14" fmla="*/ 17 w 107"/>
                <a:gd name="T15" fmla="*/ 31 h 114"/>
                <a:gd name="T16" fmla="*/ 0 w 107"/>
                <a:gd name="T17" fmla="*/ 56 h 114"/>
                <a:gd name="T18" fmla="*/ 0 w 107"/>
                <a:gd name="T19" fmla="*/ 65 h 114"/>
                <a:gd name="T20" fmla="*/ 9 w 107"/>
                <a:gd name="T21" fmla="*/ 65 h 114"/>
                <a:gd name="T22" fmla="*/ 50 w 107"/>
                <a:gd name="T23" fmla="*/ 88 h 114"/>
                <a:gd name="T24" fmla="*/ 50 w 107"/>
                <a:gd name="T25" fmla="*/ 105 h 114"/>
                <a:gd name="T26" fmla="*/ 74 w 107"/>
                <a:gd name="T27" fmla="*/ 113 h 114"/>
                <a:gd name="T28" fmla="*/ 82 w 107"/>
                <a:gd name="T29" fmla="*/ 88 h 114"/>
                <a:gd name="T30" fmla="*/ 90 w 107"/>
                <a:gd name="T31" fmla="*/ 88 h 114"/>
                <a:gd name="T32" fmla="*/ 99 w 107"/>
                <a:gd name="T33" fmla="*/ 72 h 114"/>
                <a:gd name="T34" fmla="*/ 90 w 107"/>
                <a:gd name="T35" fmla="*/ 65 h 114"/>
                <a:gd name="T36" fmla="*/ 90 w 107"/>
                <a:gd name="T37" fmla="*/ 25 h 114"/>
                <a:gd name="T38" fmla="*/ 106 w 107"/>
                <a:gd name="T39" fmla="*/ 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7" h="114">
                  <a:moveTo>
                    <a:pt x="106" y="7"/>
                  </a:moveTo>
                  <a:lnTo>
                    <a:pt x="90" y="0"/>
                  </a:lnTo>
                  <a:lnTo>
                    <a:pt x="65" y="7"/>
                  </a:lnTo>
                  <a:lnTo>
                    <a:pt x="25" y="0"/>
                  </a:lnTo>
                  <a:lnTo>
                    <a:pt x="9" y="0"/>
                  </a:lnTo>
                  <a:lnTo>
                    <a:pt x="0" y="0"/>
                  </a:lnTo>
                  <a:lnTo>
                    <a:pt x="9" y="7"/>
                  </a:lnTo>
                  <a:lnTo>
                    <a:pt x="17" y="31"/>
                  </a:lnTo>
                  <a:lnTo>
                    <a:pt x="0" y="56"/>
                  </a:lnTo>
                  <a:lnTo>
                    <a:pt x="0" y="65"/>
                  </a:lnTo>
                  <a:lnTo>
                    <a:pt x="9" y="65"/>
                  </a:lnTo>
                  <a:lnTo>
                    <a:pt x="50" y="88"/>
                  </a:lnTo>
                  <a:lnTo>
                    <a:pt x="50" y="105"/>
                  </a:lnTo>
                  <a:lnTo>
                    <a:pt x="74" y="113"/>
                  </a:lnTo>
                  <a:lnTo>
                    <a:pt x="82" y="88"/>
                  </a:lnTo>
                  <a:lnTo>
                    <a:pt x="90" y="88"/>
                  </a:lnTo>
                  <a:lnTo>
                    <a:pt x="99" y="72"/>
                  </a:lnTo>
                  <a:lnTo>
                    <a:pt x="90" y="65"/>
                  </a:lnTo>
                  <a:lnTo>
                    <a:pt x="90" y="25"/>
                  </a:lnTo>
                  <a:lnTo>
                    <a:pt x="106" y="7"/>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Freeform 30"/>
            <p:cNvSpPr>
              <a:spLocks/>
            </p:cNvSpPr>
            <p:nvPr/>
          </p:nvSpPr>
          <p:spPr bwMode="auto">
            <a:xfrm>
              <a:off x="3075" y="2791"/>
              <a:ext cx="67" cy="54"/>
            </a:xfrm>
            <a:custGeom>
              <a:avLst/>
              <a:gdLst>
                <a:gd name="T0" fmla="*/ 56 w 74"/>
                <a:gd name="T1" fmla="*/ 0 h 73"/>
                <a:gd name="T2" fmla="*/ 65 w 74"/>
                <a:gd name="T3" fmla="*/ 7 h 73"/>
                <a:gd name="T4" fmla="*/ 73 w 74"/>
                <a:gd name="T5" fmla="*/ 31 h 73"/>
                <a:gd name="T6" fmla="*/ 56 w 74"/>
                <a:gd name="T7" fmla="*/ 56 h 73"/>
                <a:gd name="T8" fmla="*/ 56 w 74"/>
                <a:gd name="T9" fmla="*/ 65 h 73"/>
                <a:gd name="T10" fmla="*/ 31 w 74"/>
                <a:gd name="T11" fmla="*/ 65 h 73"/>
                <a:gd name="T12" fmla="*/ 16 w 74"/>
                <a:gd name="T13" fmla="*/ 65 h 73"/>
                <a:gd name="T14" fmla="*/ 0 w 74"/>
                <a:gd name="T15" fmla="*/ 72 h 73"/>
                <a:gd name="T16" fmla="*/ 9 w 74"/>
                <a:gd name="T17" fmla="*/ 48 h 73"/>
                <a:gd name="T18" fmla="*/ 16 w 74"/>
                <a:gd name="T19" fmla="*/ 40 h 73"/>
                <a:gd name="T20" fmla="*/ 25 w 74"/>
                <a:gd name="T21" fmla="*/ 25 h 73"/>
                <a:gd name="T22" fmla="*/ 16 w 74"/>
                <a:gd name="T23" fmla="*/ 25 h 73"/>
                <a:gd name="T24" fmla="*/ 16 w 74"/>
                <a:gd name="T25" fmla="*/ 7 h 73"/>
                <a:gd name="T26" fmla="*/ 31 w 74"/>
                <a:gd name="T27" fmla="*/ 7 h 73"/>
                <a:gd name="T28" fmla="*/ 56 w 74"/>
                <a:gd name="T2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73">
                  <a:moveTo>
                    <a:pt x="56" y="0"/>
                  </a:moveTo>
                  <a:lnTo>
                    <a:pt x="65" y="7"/>
                  </a:lnTo>
                  <a:lnTo>
                    <a:pt x="73" y="31"/>
                  </a:lnTo>
                  <a:lnTo>
                    <a:pt x="56" y="56"/>
                  </a:lnTo>
                  <a:lnTo>
                    <a:pt x="56" y="65"/>
                  </a:lnTo>
                  <a:lnTo>
                    <a:pt x="31" y="65"/>
                  </a:lnTo>
                  <a:lnTo>
                    <a:pt x="16" y="65"/>
                  </a:lnTo>
                  <a:lnTo>
                    <a:pt x="0" y="72"/>
                  </a:lnTo>
                  <a:lnTo>
                    <a:pt x="9" y="48"/>
                  </a:lnTo>
                  <a:lnTo>
                    <a:pt x="16" y="40"/>
                  </a:lnTo>
                  <a:lnTo>
                    <a:pt x="25" y="25"/>
                  </a:lnTo>
                  <a:lnTo>
                    <a:pt x="16" y="25"/>
                  </a:lnTo>
                  <a:lnTo>
                    <a:pt x="16" y="7"/>
                  </a:lnTo>
                  <a:lnTo>
                    <a:pt x="31" y="7"/>
                  </a:lnTo>
                  <a:lnTo>
                    <a:pt x="56" y="0"/>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Freeform 31"/>
            <p:cNvSpPr>
              <a:spLocks/>
            </p:cNvSpPr>
            <p:nvPr/>
          </p:nvSpPr>
          <p:spPr bwMode="auto">
            <a:xfrm>
              <a:off x="3075" y="2840"/>
              <a:ext cx="124" cy="102"/>
            </a:xfrm>
            <a:custGeom>
              <a:avLst/>
              <a:gdLst>
                <a:gd name="T0" fmla="*/ 49 w 139"/>
                <a:gd name="T1" fmla="*/ 113 h 138"/>
                <a:gd name="T2" fmla="*/ 25 w 139"/>
                <a:gd name="T3" fmla="*/ 97 h 138"/>
                <a:gd name="T4" fmla="*/ 16 w 139"/>
                <a:gd name="T5" fmla="*/ 97 h 138"/>
                <a:gd name="T6" fmla="*/ 0 w 139"/>
                <a:gd name="T7" fmla="*/ 72 h 138"/>
                <a:gd name="T8" fmla="*/ 0 w 139"/>
                <a:gd name="T9" fmla="*/ 48 h 138"/>
                <a:gd name="T10" fmla="*/ 16 w 139"/>
                <a:gd name="T11" fmla="*/ 32 h 138"/>
                <a:gd name="T12" fmla="*/ 16 w 139"/>
                <a:gd name="T13" fmla="*/ 23 h 138"/>
                <a:gd name="T14" fmla="*/ 16 w 139"/>
                <a:gd name="T15" fmla="*/ 16 h 138"/>
                <a:gd name="T16" fmla="*/ 16 w 139"/>
                <a:gd name="T17" fmla="*/ 0 h 138"/>
                <a:gd name="T18" fmla="*/ 31 w 139"/>
                <a:gd name="T19" fmla="*/ 0 h 138"/>
                <a:gd name="T20" fmla="*/ 56 w 139"/>
                <a:gd name="T21" fmla="*/ 0 h 138"/>
                <a:gd name="T22" fmla="*/ 65 w 139"/>
                <a:gd name="T23" fmla="*/ 0 h 138"/>
                <a:gd name="T24" fmla="*/ 106 w 139"/>
                <a:gd name="T25" fmla="*/ 23 h 138"/>
                <a:gd name="T26" fmla="*/ 106 w 139"/>
                <a:gd name="T27" fmla="*/ 40 h 138"/>
                <a:gd name="T28" fmla="*/ 130 w 139"/>
                <a:gd name="T29" fmla="*/ 48 h 138"/>
                <a:gd name="T30" fmla="*/ 121 w 139"/>
                <a:gd name="T31" fmla="*/ 63 h 138"/>
                <a:gd name="T32" fmla="*/ 130 w 139"/>
                <a:gd name="T33" fmla="*/ 80 h 138"/>
                <a:gd name="T34" fmla="*/ 130 w 139"/>
                <a:gd name="T35" fmla="*/ 103 h 138"/>
                <a:gd name="T36" fmla="*/ 130 w 139"/>
                <a:gd name="T37" fmla="*/ 113 h 138"/>
                <a:gd name="T38" fmla="*/ 138 w 139"/>
                <a:gd name="T39" fmla="*/ 122 h 138"/>
                <a:gd name="T40" fmla="*/ 121 w 139"/>
                <a:gd name="T41" fmla="*/ 137 h 138"/>
                <a:gd name="T42" fmla="*/ 90 w 139"/>
                <a:gd name="T43" fmla="*/ 137 h 138"/>
                <a:gd name="T44" fmla="*/ 73 w 139"/>
                <a:gd name="T45" fmla="*/ 137 h 138"/>
                <a:gd name="T46" fmla="*/ 65 w 139"/>
                <a:gd name="T47" fmla="*/ 113 h 138"/>
                <a:gd name="T48" fmla="*/ 56 w 139"/>
                <a:gd name="T49" fmla="*/ 113 h 138"/>
                <a:gd name="T50" fmla="*/ 49 w 139"/>
                <a:gd name="T51" fmla="*/ 113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9" h="138">
                  <a:moveTo>
                    <a:pt x="49" y="113"/>
                  </a:moveTo>
                  <a:lnTo>
                    <a:pt x="25" y="97"/>
                  </a:lnTo>
                  <a:lnTo>
                    <a:pt x="16" y="97"/>
                  </a:lnTo>
                  <a:lnTo>
                    <a:pt x="0" y="72"/>
                  </a:lnTo>
                  <a:lnTo>
                    <a:pt x="0" y="48"/>
                  </a:lnTo>
                  <a:lnTo>
                    <a:pt x="16" y="32"/>
                  </a:lnTo>
                  <a:lnTo>
                    <a:pt x="16" y="23"/>
                  </a:lnTo>
                  <a:lnTo>
                    <a:pt x="16" y="16"/>
                  </a:lnTo>
                  <a:lnTo>
                    <a:pt x="16" y="0"/>
                  </a:lnTo>
                  <a:lnTo>
                    <a:pt x="31" y="0"/>
                  </a:lnTo>
                  <a:lnTo>
                    <a:pt x="56" y="0"/>
                  </a:lnTo>
                  <a:lnTo>
                    <a:pt x="65" y="0"/>
                  </a:lnTo>
                  <a:lnTo>
                    <a:pt x="106" y="23"/>
                  </a:lnTo>
                  <a:lnTo>
                    <a:pt x="106" y="40"/>
                  </a:lnTo>
                  <a:lnTo>
                    <a:pt x="130" y="48"/>
                  </a:lnTo>
                  <a:lnTo>
                    <a:pt x="121" y="63"/>
                  </a:lnTo>
                  <a:lnTo>
                    <a:pt x="130" y="80"/>
                  </a:lnTo>
                  <a:lnTo>
                    <a:pt x="130" y="103"/>
                  </a:lnTo>
                  <a:lnTo>
                    <a:pt x="130" y="113"/>
                  </a:lnTo>
                  <a:lnTo>
                    <a:pt x="138" y="122"/>
                  </a:lnTo>
                  <a:lnTo>
                    <a:pt x="121" y="137"/>
                  </a:lnTo>
                  <a:lnTo>
                    <a:pt x="90" y="137"/>
                  </a:lnTo>
                  <a:lnTo>
                    <a:pt x="73" y="137"/>
                  </a:lnTo>
                  <a:lnTo>
                    <a:pt x="65" y="113"/>
                  </a:lnTo>
                  <a:lnTo>
                    <a:pt x="56" y="113"/>
                  </a:lnTo>
                  <a:lnTo>
                    <a:pt x="49" y="113"/>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Freeform 32"/>
            <p:cNvSpPr>
              <a:spLocks/>
            </p:cNvSpPr>
            <p:nvPr/>
          </p:nvSpPr>
          <p:spPr bwMode="auto">
            <a:xfrm>
              <a:off x="2881" y="2784"/>
              <a:ext cx="217" cy="177"/>
            </a:xfrm>
            <a:custGeom>
              <a:avLst/>
              <a:gdLst>
                <a:gd name="T0" fmla="*/ 194 w 244"/>
                <a:gd name="T1" fmla="*/ 0 h 237"/>
                <a:gd name="T2" fmla="*/ 137 w 244"/>
                <a:gd name="T3" fmla="*/ 0 h 237"/>
                <a:gd name="T4" fmla="*/ 128 w 244"/>
                <a:gd name="T5" fmla="*/ 9 h 237"/>
                <a:gd name="T6" fmla="*/ 103 w 244"/>
                <a:gd name="T7" fmla="*/ 9 h 237"/>
                <a:gd name="T8" fmla="*/ 97 w 244"/>
                <a:gd name="T9" fmla="*/ 0 h 237"/>
                <a:gd name="T10" fmla="*/ 88 w 244"/>
                <a:gd name="T11" fmla="*/ 0 h 237"/>
                <a:gd name="T12" fmla="*/ 80 w 244"/>
                <a:gd name="T13" fmla="*/ 16 h 237"/>
                <a:gd name="T14" fmla="*/ 63 w 244"/>
                <a:gd name="T15" fmla="*/ 74 h 237"/>
                <a:gd name="T16" fmla="*/ 47 w 244"/>
                <a:gd name="T17" fmla="*/ 90 h 237"/>
                <a:gd name="T18" fmla="*/ 40 w 244"/>
                <a:gd name="T19" fmla="*/ 114 h 237"/>
                <a:gd name="T20" fmla="*/ 23 w 244"/>
                <a:gd name="T21" fmla="*/ 122 h 237"/>
                <a:gd name="T22" fmla="*/ 7 w 244"/>
                <a:gd name="T23" fmla="*/ 122 h 237"/>
                <a:gd name="T24" fmla="*/ 0 w 244"/>
                <a:gd name="T25" fmla="*/ 137 h 237"/>
                <a:gd name="T26" fmla="*/ 0 w 244"/>
                <a:gd name="T27" fmla="*/ 146 h 237"/>
                <a:gd name="T28" fmla="*/ 15 w 244"/>
                <a:gd name="T29" fmla="*/ 137 h 237"/>
                <a:gd name="T30" fmla="*/ 47 w 244"/>
                <a:gd name="T31" fmla="*/ 137 h 237"/>
                <a:gd name="T32" fmla="*/ 57 w 244"/>
                <a:gd name="T33" fmla="*/ 137 h 237"/>
                <a:gd name="T34" fmla="*/ 57 w 244"/>
                <a:gd name="T35" fmla="*/ 154 h 237"/>
                <a:gd name="T36" fmla="*/ 72 w 244"/>
                <a:gd name="T37" fmla="*/ 171 h 237"/>
                <a:gd name="T38" fmla="*/ 88 w 244"/>
                <a:gd name="T39" fmla="*/ 162 h 237"/>
                <a:gd name="T40" fmla="*/ 88 w 244"/>
                <a:gd name="T41" fmla="*/ 154 h 237"/>
                <a:gd name="T42" fmla="*/ 103 w 244"/>
                <a:gd name="T43" fmla="*/ 154 h 237"/>
                <a:gd name="T44" fmla="*/ 121 w 244"/>
                <a:gd name="T45" fmla="*/ 162 h 237"/>
                <a:gd name="T46" fmla="*/ 121 w 244"/>
                <a:gd name="T47" fmla="*/ 187 h 237"/>
                <a:gd name="T48" fmla="*/ 128 w 244"/>
                <a:gd name="T49" fmla="*/ 196 h 237"/>
                <a:gd name="T50" fmla="*/ 121 w 244"/>
                <a:gd name="T51" fmla="*/ 202 h 237"/>
                <a:gd name="T52" fmla="*/ 121 w 244"/>
                <a:gd name="T53" fmla="*/ 211 h 237"/>
                <a:gd name="T54" fmla="*/ 144 w 244"/>
                <a:gd name="T55" fmla="*/ 202 h 237"/>
                <a:gd name="T56" fmla="*/ 177 w 244"/>
                <a:gd name="T57" fmla="*/ 219 h 237"/>
                <a:gd name="T58" fmla="*/ 186 w 244"/>
                <a:gd name="T59" fmla="*/ 211 h 237"/>
                <a:gd name="T60" fmla="*/ 209 w 244"/>
                <a:gd name="T61" fmla="*/ 227 h 237"/>
                <a:gd name="T62" fmla="*/ 218 w 244"/>
                <a:gd name="T63" fmla="*/ 236 h 237"/>
                <a:gd name="T64" fmla="*/ 218 w 244"/>
                <a:gd name="T65" fmla="*/ 219 h 237"/>
                <a:gd name="T66" fmla="*/ 209 w 244"/>
                <a:gd name="T67" fmla="*/ 219 h 237"/>
                <a:gd name="T68" fmla="*/ 209 w 244"/>
                <a:gd name="T69" fmla="*/ 211 h 237"/>
                <a:gd name="T70" fmla="*/ 209 w 244"/>
                <a:gd name="T71" fmla="*/ 177 h 237"/>
                <a:gd name="T72" fmla="*/ 209 w 244"/>
                <a:gd name="T73" fmla="*/ 171 h 237"/>
                <a:gd name="T74" fmla="*/ 234 w 244"/>
                <a:gd name="T75" fmla="*/ 171 h 237"/>
                <a:gd name="T76" fmla="*/ 218 w 244"/>
                <a:gd name="T77" fmla="*/ 146 h 237"/>
                <a:gd name="T78" fmla="*/ 218 w 244"/>
                <a:gd name="T79" fmla="*/ 122 h 237"/>
                <a:gd name="T80" fmla="*/ 218 w 244"/>
                <a:gd name="T81" fmla="*/ 106 h 237"/>
                <a:gd name="T82" fmla="*/ 218 w 244"/>
                <a:gd name="T83" fmla="*/ 97 h 237"/>
                <a:gd name="T84" fmla="*/ 209 w 244"/>
                <a:gd name="T85" fmla="*/ 97 h 237"/>
                <a:gd name="T86" fmla="*/ 218 w 244"/>
                <a:gd name="T87" fmla="*/ 81 h 237"/>
                <a:gd name="T88" fmla="*/ 227 w 244"/>
                <a:gd name="T89" fmla="*/ 57 h 237"/>
                <a:gd name="T90" fmla="*/ 234 w 244"/>
                <a:gd name="T91" fmla="*/ 49 h 237"/>
                <a:gd name="T92" fmla="*/ 243 w 244"/>
                <a:gd name="T93" fmla="*/ 34 h 237"/>
                <a:gd name="T94" fmla="*/ 234 w 244"/>
                <a:gd name="T95" fmla="*/ 34 h 237"/>
                <a:gd name="T96" fmla="*/ 234 w 244"/>
                <a:gd name="T97" fmla="*/ 16 h 237"/>
                <a:gd name="T98" fmla="*/ 227 w 244"/>
                <a:gd name="T99" fmla="*/ 9 h 237"/>
                <a:gd name="T100" fmla="*/ 202 w 244"/>
                <a:gd name="T101" fmla="*/ 9 h 237"/>
                <a:gd name="T102" fmla="*/ 194 w 244"/>
                <a:gd name="T103"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4" h="237">
                  <a:moveTo>
                    <a:pt x="194" y="0"/>
                  </a:moveTo>
                  <a:lnTo>
                    <a:pt x="137" y="0"/>
                  </a:lnTo>
                  <a:lnTo>
                    <a:pt x="128" y="9"/>
                  </a:lnTo>
                  <a:lnTo>
                    <a:pt x="103" y="9"/>
                  </a:lnTo>
                  <a:lnTo>
                    <a:pt x="97" y="0"/>
                  </a:lnTo>
                  <a:lnTo>
                    <a:pt x="88" y="0"/>
                  </a:lnTo>
                  <a:lnTo>
                    <a:pt x="80" y="16"/>
                  </a:lnTo>
                  <a:lnTo>
                    <a:pt x="63" y="74"/>
                  </a:lnTo>
                  <a:lnTo>
                    <a:pt x="47" y="90"/>
                  </a:lnTo>
                  <a:lnTo>
                    <a:pt x="40" y="114"/>
                  </a:lnTo>
                  <a:lnTo>
                    <a:pt x="23" y="122"/>
                  </a:lnTo>
                  <a:lnTo>
                    <a:pt x="7" y="122"/>
                  </a:lnTo>
                  <a:lnTo>
                    <a:pt x="0" y="137"/>
                  </a:lnTo>
                  <a:lnTo>
                    <a:pt x="0" y="146"/>
                  </a:lnTo>
                  <a:lnTo>
                    <a:pt x="15" y="137"/>
                  </a:lnTo>
                  <a:lnTo>
                    <a:pt x="47" y="137"/>
                  </a:lnTo>
                  <a:lnTo>
                    <a:pt x="57" y="137"/>
                  </a:lnTo>
                  <a:lnTo>
                    <a:pt x="57" y="154"/>
                  </a:lnTo>
                  <a:lnTo>
                    <a:pt x="72" y="171"/>
                  </a:lnTo>
                  <a:lnTo>
                    <a:pt x="88" y="162"/>
                  </a:lnTo>
                  <a:lnTo>
                    <a:pt x="88" y="154"/>
                  </a:lnTo>
                  <a:lnTo>
                    <a:pt x="103" y="154"/>
                  </a:lnTo>
                  <a:lnTo>
                    <a:pt x="121" y="162"/>
                  </a:lnTo>
                  <a:lnTo>
                    <a:pt x="121" y="187"/>
                  </a:lnTo>
                  <a:lnTo>
                    <a:pt x="128" y="196"/>
                  </a:lnTo>
                  <a:lnTo>
                    <a:pt x="121" y="202"/>
                  </a:lnTo>
                  <a:lnTo>
                    <a:pt x="121" y="211"/>
                  </a:lnTo>
                  <a:lnTo>
                    <a:pt x="144" y="202"/>
                  </a:lnTo>
                  <a:lnTo>
                    <a:pt x="177" y="219"/>
                  </a:lnTo>
                  <a:lnTo>
                    <a:pt x="186" y="211"/>
                  </a:lnTo>
                  <a:lnTo>
                    <a:pt x="209" y="227"/>
                  </a:lnTo>
                  <a:lnTo>
                    <a:pt x="218" y="236"/>
                  </a:lnTo>
                  <a:lnTo>
                    <a:pt x="218" y="219"/>
                  </a:lnTo>
                  <a:lnTo>
                    <a:pt x="209" y="219"/>
                  </a:lnTo>
                  <a:lnTo>
                    <a:pt x="209" y="211"/>
                  </a:lnTo>
                  <a:lnTo>
                    <a:pt x="209" y="177"/>
                  </a:lnTo>
                  <a:lnTo>
                    <a:pt x="209" y="171"/>
                  </a:lnTo>
                  <a:lnTo>
                    <a:pt x="234" y="171"/>
                  </a:lnTo>
                  <a:lnTo>
                    <a:pt x="218" y="146"/>
                  </a:lnTo>
                  <a:lnTo>
                    <a:pt x="218" y="122"/>
                  </a:lnTo>
                  <a:lnTo>
                    <a:pt x="218" y="106"/>
                  </a:lnTo>
                  <a:lnTo>
                    <a:pt x="218" y="97"/>
                  </a:lnTo>
                  <a:lnTo>
                    <a:pt x="209" y="97"/>
                  </a:lnTo>
                  <a:lnTo>
                    <a:pt x="218" y="81"/>
                  </a:lnTo>
                  <a:lnTo>
                    <a:pt x="227" y="57"/>
                  </a:lnTo>
                  <a:lnTo>
                    <a:pt x="234" y="49"/>
                  </a:lnTo>
                  <a:lnTo>
                    <a:pt x="243" y="34"/>
                  </a:lnTo>
                  <a:lnTo>
                    <a:pt x="234" y="34"/>
                  </a:lnTo>
                  <a:lnTo>
                    <a:pt x="234" y="16"/>
                  </a:lnTo>
                  <a:lnTo>
                    <a:pt x="227" y="9"/>
                  </a:lnTo>
                  <a:lnTo>
                    <a:pt x="202" y="9"/>
                  </a:lnTo>
                  <a:lnTo>
                    <a:pt x="194" y="0"/>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Freeform 33"/>
            <p:cNvSpPr>
              <a:spLocks/>
            </p:cNvSpPr>
            <p:nvPr/>
          </p:nvSpPr>
          <p:spPr bwMode="auto">
            <a:xfrm>
              <a:off x="2988" y="2912"/>
              <a:ext cx="138" cy="90"/>
            </a:xfrm>
            <a:custGeom>
              <a:avLst/>
              <a:gdLst>
                <a:gd name="T0" fmla="*/ 23 w 154"/>
                <a:gd name="T1" fmla="*/ 31 h 122"/>
                <a:gd name="T2" fmla="*/ 56 w 154"/>
                <a:gd name="T3" fmla="*/ 48 h 122"/>
                <a:gd name="T4" fmla="*/ 65 w 154"/>
                <a:gd name="T5" fmla="*/ 40 h 122"/>
                <a:gd name="T6" fmla="*/ 88 w 154"/>
                <a:gd name="T7" fmla="*/ 56 h 122"/>
                <a:gd name="T8" fmla="*/ 97 w 154"/>
                <a:gd name="T9" fmla="*/ 65 h 122"/>
                <a:gd name="T10" fmla="*/ 97 w 154"/>
                <a:gd name="T11" fmla="*/ 48 h 122"/>
                <a:gd name="T12" fmla="*/ 88 w 154"/>
                <a:gd name="T13" fmla="*/ 48 h 122"/>
                <a:gd name="T14" fmla="*/ 88 w 154"/>
                <a:gd name="T15" fmla="*/ 40 h 122"/>
                <a:gd name="T16" fmla="*/ 88 w 154"/>
                <a:gd name="T17" fmla="*/ 6 h 122"/>
                <a:gd name="T18" fmla="*/ 88 w 154"/>
                <a:gd name="T19" fmla="*/ 0 h 122"/>
                <a:gd name="T20" fmla="*/ 113 w 154"/>
                <a:gd name="T21" fmla="*/ 0 h 122"/>
                <a:gd name="T22" fmla="*/ 122 w 154"/>
                <a:gd name="T23" fmla="*/ 0 h 122"/>
                <a:gd name="T24" fmla="*/ 146 w 154"/>
                <a:gd name="T25" fmla="*/ 16 h 122"/>
                <a:gd name="T26" fmla="*/ 153 w 154"/>
                <a:gd name="T27" fmla="*/ 31 h 122"/>
                <a:gd name="T28" fmla="*/ 146 w 154"/>
                <a:gd name="T29" fmla="*/ 40 h 122"/>
                <a:gd name="T30" fmla="*/ 146 w 154"/>
                <a:gd name="T31" fmla="*/ 48 h 122"/>
                <a:gd name="T32" fmla="*/ 138 w 154"/>
                <a:gd name="T33" fmla="*/ 65 h 122"/>
                <a:gd name="T34" fmla="*/ 146 w 154"/>
                <a:gd name="T35" fmla="*/ 72 h 122"/>
                <a:gd name="T36" fmla="*/ 106 w 154"/>
                <a:gd name="T37" fmla="*/ 88 h 122"/>
                <a:gd name="T38" fmla="*/ 106 w 154"/>
                <a:gd name="T39" fmla="*/ 97 h 122"/>
                <a:gd name="T40" fmla="*/ 88 w 154"/>
                <a:gd name="T41" fmla="*/ 97 h 122"/>
                <a:gd name="T42" fmla="*/ 88 w 154"/>
                <a:gd name="T43" fmla="*/ 105 h 122"/>
                <a:gd name="T44" fmla="*/ 65 w 154"/>
                <a:gd name="T45" fmla="*/ 121 h 122"/>
                <a:gd name="T46" fmla="*/ 41 w 154"/>
                <a:gd name="T47" fmla="*/ 121 h 122"/>
                <a:gd name="T48" fmla="*/ 23 w 154"/>
                <a:gd name="T49" fmla="*/ 112 h 122"/>
                <a:gd name="T50" fmla="*/ 16 w 154"/>
                <a:gd name="T51" fmla="*/ 121 h 122"/>
                <a:gd name="T52" fmla="*/ 0 w 154"/>
                <a:gd name="T53" fmla="*/ 105 h 122"/>
                <a:gd name="T54" fmla="*/ 0 w 154"/>
                <a:gd name="T55" fmla="*/ 65 h 122"/>
                <a:gd name="T56" fmla="*/ 31 w 154"/>
                <a:gd name="T57" fmla="*/ 56 h 122"/>
                <a:gd name="T58" fmla="*/ 23 w 154"/>
                <a:gd name="T59" fmla="*/ 3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4" h="122">
                  <a:moveTo>
                    <a:pt x="23" y="31"/>
                  </a:moveTo>
                  <a:lnTo>
                    <a:pt x="56" y="48"/>
                  </a:lnTo>
                  <a:lnTo>
                    <a:pt x="65" y="40"/>
                  </a:lnTo>
                  <a:lnTo>
                    <a:pt x="88" y="56"/>
                  </a:lnTo>
                  <a:lnTo>
                    <a:pt x="97" y="65"/>
                  </a:lnTo>
                  <a:lnTo>
                    <a:pt x="97" y="48"/>
                  </a:lnTo>
                  <a:lnTo>
                    <a:pt x="88" y="48"/>
                  </a:lnTo>
                  <a:lnTo>
                    <a:pt x="88" y="40"/>
                  </a:lnTo>
                  <a:lnTo>
                    <a:pt x="88" y="6"/>
                  </a:lnTo>
                  <a:lnTo>
                    <a:pt x="88" y="0"/>
                  </a:lnTo>
                  <a:lnTo>
                    <a:pt x="113" y="0"/>
                  </a:lnTo>
                  <a:lnTo>
                    <a:pt x="122" y="0"/>
                  </a:lnTo>
                  <a:lnTo>
                    <a:pt x="146" y="16"/>
                  </a:lnTo>
                  <a:lnTo>
                    <a:pt x="153" y="31"/>
                  </a:lnTo>
                  <a:lnTo>
                    <a:pt x="146" y="40"/>
                  </a:lnTo>
                  <a:lnTo>
                    <a:pt x="146" y="48"/>
                  </a:lnTo>
                  <a:lnTo>
                    <a:pt x="138" y="65"/>
                  </a:lnTo>
                  <a:lnTo>
                    <a:pt x="146" y="72"/>
                  </a:lnTo>
                  <a:lnTo>
                    <a:pt x="106" y="88"/>
                  </a:lnTo>
                  <a:lnTo>
                    <a:pt x="106" y="97"/>
                  </a:lnTo>
                  <a:lnTo>
                    <a:pt x="88" y="97"/>
                  </a:lnTo>
                  <a:lnTo>
                    <a:pt x="88" y="105"/>
                  </a:lnTo>
                  <a:lnTo>
                    <a:pt x="65" y="121"/>
                  </a:lnTo>
                  <a:lnTo>
                    <a:pt x="41" y="121"/>
                  </a:lnTo>
                  <a:lnTo>
                    <a:pt x="23" y="112"/>
                  </a:lnTo>
                  <a:lnTo>
                    <a:pt x="16" y="121"/>
                  </a:lnTo>
                  <a:lnTo>
                    <a:pt x="0" y="105"/>
                  </a:lnTo>
                  <a:lnTo>
                    <a:pt x="0" y="65"/>
                  </a:lnTo>
                  <a:lnTo>
                    <a:pt x="31" y="56"/>
                  </a:lnTo>
                  <a:lnTo>
                    <a:pt x="23" y="31"/>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Freeform 34"/>
            <p:cNvSpPr>
              <a:spLocks/>
            </p:cNvSpPr>
            <p:nvPr/>
          </p:nvSpPr>
          <p:spPr bwMode="auto">
            <a:xfrm>
              <a:off x="3112" y="2923"/>
              <a:ext cx="36" cy="72"/>
            </a:xfrm>
            <a:custGeom>
              <a:avLst/>
              <a:gdLst>
                <a:gd name="T0" fmla="*/ 8 w 41"/>
                <a:gd name="T1" fmla="*/ 56 h 97"/>
                <a:gd name="T2" fmla="*/ 0 w 41"/>
                <a:gd name="T3" fmla="*/ 49 h 97"/>
                <a:gd name="T4" fmla="*/ 8 w 41"/>
                <a:gd name="T5" fmla="*/ 32 h 97"/>
                <a:gd name="T6" fmla="*/ 8 w 41"/>
                <a:gd name="T7" fmla="*/ 24 h 97"/>
                <a:gd name="T8" fmla="*/ 15 w 41"/>
                <a:gd name="T9" fmla="*/ 15 h 97"/>
                <a:gd name="T10" fmla="*/ 8 w 41"/>
                <a:gd name="T11" fmla="*/ 0 h 97"/>
                <a:gd name="T12" fmla="*/ 15 w 41"/>
                <a:gd name="T13" fmla="*/ 0 h 97"/>
                <a:gd name="T14" fmla="*/ 24 w 41"/>
                <a:gd name="T15" fmla="*/ 0 h 97"/>
                <a:gd name="T16" fmla="*/ 32 w 41"/>
                <a:gd name="T17" fmla="*/ 24 h 97"/>
                <a:gd name="T18" fmla="*/ 24 w 41"/>
                <a:gd name="T19" fmla="*/ 32 h 97"/>
                <a:gd name="T20" fmla="*/ 32 w 41"/>
                <a:gd name="T21" fmla="*/ 49 h 97"/>
                <a:gd name="T22" fmla="*/ 40 w 41"/>
                <a:gd name="T23" fmla="*/ 64 h 97"/>
                <a:gd name="T24" fmla="*/ 40 w 41"/>
                <a:gd name="T25" fmla="*/ 81 h 97"/>
                <a:gd name="T26" fmla="*/ 32 w 41"/>
                <a:gd name="T27" fmla="*/ 96 h 97"/>
                <a:gd name="T28" fmla="*/ 24 w 41"/>
                <a:gd name="T29" fmla="*/ 81 h 97"/>
                <a:gd name="T30" fmla="*/ 24 w 41"/>
                <a:gd name="T31" fmla="*/ 64 h 97"/>
                <a:gd name="T32" fmla="*/ 15 w 41"/>
                <a:gd name="T33" fmla="*/ 64 h 97"/>
                <a:gd name="T34" fmla="*/ 8 w 41"/>
                <a:gd name="T35" fmla="*/ 5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97">
                  <a:moveTo>
                    <a:pt x="8" y="56"/>
                  </a:moveTo>
                  <a:lnTo>
                    <a:pt x="0" y="49"/>
                  </a:lnTo>
                  <a:lnTo>
                    <a:pt x="8" y="32"/>
                  </a:lnTo>
                  <a:lnTo>
                    <a:pt x="8" y="24"/>
                  </a:lnTo>
                  <a:lnTo>
                    <a:pt x="15" y="15"/>
                  </a:lnTo>
                  <a:lnTo>
                    <a:pt x="8" y="0"/>
                  </a:lnTo>
                  <a:lnTo>
                    <a:pt x="15" y="0"/>
                  </a:lnTo>
                  <a:lnTo>
                    <a:pt x="24" y="0"/>
                  </a:lnTo>
                  <a:lnTo>
                    <a:pt x="32" y="24"/>
                  </a:lnTo>
                  <a:lnTo>
                    <a:pt x="24" y="32"/>
                  </a:lnTo>
                  <a:lnTo>
                    <a:pt x="32" y="49"/>
                  </a:lnTo>
                  <a:lnTo>
                    <a:pt x="40" y="64"/>
                  </a:lnTo>
                  <a:lnTo>
                    <a:pt x="40" y="81"/>
                  </a:lnTo>
                  <a:lnTo>
                    <a:pt x="32" y="96"/>
                  </a:lnTo>
                  <a:lnTo>
                    <a:pt x="24" y="81"/>
                  </a:lnTo>
                  <a:lnTo>
                    <a:pt x="24" y="64"/>
                  </a:lnTo>
                  <a:lnTo>
                    <a:pt x="15" y="64"/>
                  </a:lnTo>
                  <a:lnTo>
                    <a:pt x="8" y="56"/>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Freeform 35"/>
            <p:cNvSpPr>
              <a:spLocks/>
            </p:cNvSpPr>
            <p:nvPr/>
          </p:nvSpPr>
          <p:spPr bwMode="auto">
            <a:xfrm>
              <a:off x="2887" y="2694"/>
              <a:ext cx="30" cy="20"/>
            </a:xfrm>
            <a:custGeom>
              <a:avLst/>
              <a:gdLst>
                <a:gd name="T0" fmla="*/ 0 w 34"/>
                <a:gd name="T1" fmla="*/ 10 h 26"/>
                <a:gd name="T2" fmla="*/ 16 w 34"/>
                <a:gd name="T3" fmla="*/ 25 h 26"/>
                <a:gd name="T4" fmla="*/ 25 w 34"/>
                <a:gd name="T5" fmla="*/ 17 h 26"/>
                <a:gd name="T6" fmla="*/ 33 w 34"/>
                <a:gd name="T7" fmla="*/ 17 h 26"/>
                <a:gd name="T8" fmla="*/ 16 w 34"/>
                <a:gd name="T9" fmla="*/ 10 h 26"/>
                <a:gd name="T10" fmla="*/ 8 w 34"/>
                <a:gd name="T11" fmla="*/ 0 h 26"/>
                <a:gd name="T12" fmla="*/ 0 w 34"/>
                <a:gd name="T13" fmla="*/ 10 h 26"/>
              </a:gdLst>
              <a:ahLst/>
              <a:cxnLst>
                <a:cxn ang="0">
                  <a:pos x="T0" y="T1"/>
                </a:cxn>
                <a:cxn ang="0">
                  <a:pos x="T2" y="T3"/>
                </a:cxn>
                <a:cxn ang="0">
                  <a:pos x="T4" y="T5"/>
                </a:cxn>
                <a:cxn ang="0">
                  <a:pos x="T6" y="T7"/>
                </a:cxn>
                <a:cxn ang="0">
                  <a:pos x="T8" y="T9"/>
                </a:cxn>
                <a:cxn ang="0">
                  <a:pos x="T10" y="T11"/>
                </a:cxn>
                <a:cxn ang="0">
                  <a:pos x="T12" y="T13"/>
                </a:cxn>
              </a:cxnLst>
              <a:rect l="0" t="0" r="r" b="b"/>
              <a:pathLst>
                <a:path w="34" h="26">
                  <a:moveTo>
                    <a:pt x="0" y="10"/>
                  </a:moveTo>
                  <a:lnTo>
                    <a:pt x="16" y="25"/>
                  </a:lnTo>
                  <a:lnTo>
                    <a:pt x="25" y="17"/>
                  </a:lnTo>
                  <a:lnTo>
                    <a:pt x="33" y="17"/>
                  </a:lnTo>
                  <a:lnTo>
                    <a:pt x="16" y="10"/>
                  </a:lnTo>
                  <a:lnTo>
                    <a:pt x="8" y="0"/>
                  </a:lnTo>
                  <a:lnTo>
                    <a:pt x="0" y="1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Freeform 36"/>
            <p:cNvSpPr>
              <a:spLocks/>
            </p:cNvSpPr>
            <p:nvPr/>
          </p:nvSpPr>
          <p:spPr bwMode="auto">
            <a:xfrm>
              <a:off x="2887" y="2694"/>
              <a:ext cx="30" cy="20"/>
            </a:xfrm>
            <a:custGeom>
              <a:avLst/>
              <a:gdLst>
                <a:gd name="T0" fmla="*/ 0 w 34"/>
                <a:gd name="T1" fmla="*/ 10 h 26"/>
                <a:gd name="T2" fmla="*/ 16 w 34"/>
                <a:gd name="T3" fmla="*/ 25 h 26"/>
                <a:gd name="T4" fmla="*/ 25 w 34"/>
                <a:gd name="T5" fmla="*/ 17 h 26"/>
                <a:gd name="T6" fmla="*/ 33 w 34"/>
                <a:gd name="T7" fmla="*/ 17 h 26"/>
                <a:gd name="T8" fmla="*/ 16 w 34"/>
                <a:gd name="T9" fmla="*/ 10 h 26"/>
                <a:gd name="T10" fmla="*/ 8 w 34"/>
                <a:gd name="T11" fmla="*/ 0 h 26"/>
                <a:gd name="T12" fmla="*/ 0 w 34"/>
                <a:gd name="T13" fmla="*/ 10 h 26"/>
              </a:gdLst>
              <a:ahLst/>
              <a:cxnLst>
                <a:cxn ang="0">
                  <a:pos x="T0" y="T1"/>
                </a:cxn>
                <a:cxn ang="0">
                  <a:pos x="T2" y="T3"/>
                </a:cxn>
                <a:cxn ang="0">
                  <a:pos x="T4" y="T5"/>
                </a:cxn>
                <a:cxn ang="0">
                  <a:pos x="T6" y="T7"/>
                </a:cxn>
                <a:cxn ang="0">
                  <a:pos x="T8" y="T9"/>
                </a:cxn>
                <a:cxn ang="0">
                  <a:pos x="T10" y="T11"/>
                </a:cxn>
                <a:cxn ang="0">
                  <a:pos x="T12" y="T13"/>
                </a:cxn>
              </a:cxnLst>
              <a:rect l="0" t="0" r="r" b="b"/>
              <a:pathLst>
                <a:path w="34" h="26">
                  <a:moveTo>
                    <a:pt x="0" y="10"/>
                  </a:moveTo>
                  <a:lnTo>
                    <a:pt x="16" y="25"/>
                  </a:lnTo>
                  <a:lnTo>
                    <a:pt x="25" y="17"/>
                  </a:lnTo>
                  <a:lnTo>
                    <a:pt x="33" y="17"/>
                  </a:lnTo>
                  <a:lnTo>
                    <a:pt x="16" y="10"/>
                  </a:lnTo>
                  <a:lnTo>
                    <a:pt x="8" y="0"/>
                  </a:lnTo>
                  <a:lnTo>
                    <a:pt x="0" y="10"/>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37"/>
            <p:cNvSpPr>
              <a:spLocks noChangeShapeType="1"/>
            </p:cNvSpPr>
            <p:nvPr/>
          </p:nvSpPr>
          <p:spPr bwMode="auto">
            <a:xfrm>
              <a:off x="934" y="2628"/>
              <a:ext cx="8" cy="0"/>
            </a:xfrm>
            <a:prstGeom prst="line">
              <a:avLst/>
            </a:prstGeom>
            <a:noFill/>
            <a:ln w="9525">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 name="Line 38"/>
            <p:cNvSpPr>
              <a:spLocks noChangeShapeType="1"/>
            </p:cNvSpPr>
            <p:nvPr/>
          </p:nvSpPr>
          <p:spPr bwMode="auto">
            <a:xfrm>
              <a:off x="3038" y="2437"/>
              <a:ext cx="0" cy="6"/>
            </a:xfrm>
            <a:prstGeom prst="line">
              <a:avLst/>
            </a:prstGeom>
            <a:noFill/>
            <a:ln w="9525">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 name="Line 39"/>
            <p:cNvSpPr>
              <a:spLocks noChangeShapeType="1"/>
            </p:cNvSpPr>
            <p:nvPr/>
          </p:nvSpPr>
          <p:spPr bwMode="auto">
            <a:xfrm flipV="1">
              <a:off x="1870" y="2473"/>
              <a:ext cx="7" cy="6"/>
            </a:xfrm>
            <a:prstGeom prst="line">
              <a:avLst/>
            </a:prstGeom>
            <a:noFill/>
            <a:ln w="9525">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Freeform 40"/>
            <p:cNvSpPr>
              <a:spLocks/>
            </p:cNvSpPr>
            <p:nvPr/>
          </p:nvSpPr>
          <p:spPr bwMode="auto">
            <a:xfrm>
              <a:off x="3053" y="2323"/>
              <a:ext cx="162" cy="84"/>
            </a:xfrm>
            <a:custGeom>
              <a:avLst/>
              <a:gdLst>
                <a:gd name="T0" fmla="*/ 114 w 180"/>
                <a:gd name="T1" fmla="*/ 41 h 114"/>
                <a:gd name="T2" fmla="*/ 105 w 180"/>
                <a:gd name="T3" fmla="*/ 41 h 114"/>
                <a:gd name="T4" fmla="*/ 89 w 180"/>
                <a:gd name="T5" fmla="*/ 32 h 114"/>
                <a:gd name="T6" fmla="*/ 130 w 180"/>
                <a:gd name="T7" fmla="*/ 8 h 114"/>
                <a:gd name="T8" fmla="*/ 145 w 180"/>
                <a:gd name="T9" fmla="*/ 0 h 114"/>
                <a:gd name="T10" fmla="*/ 154 w 180"/>
                <a:gd name="T11" fmla="*/ 8 h 114"/>
                <a:gd name="T12" fmla="*/ 130 w 180"/>
                <a:gd name="T13" fmla="*/ 16 h 114"/>
                <a:gd name="T14" fmla="*/ 139 w 180"/>
                <a:gd name="T15" fmla="*/ 23 h 114"/>
                <a:gd name="T16" fmla="*/ 120 w 180"/>
                <a:gd name="T17" fmla="*/ 41 h 114"/>
                <a:gd name="T18" fmla="*/ 114 w 180"/>
                <a:gd name="T19" fmla="*/ 41 h 114"/>
                <a:gd name="T20" fmla="*/ 120 w 180"/>
                <a:gd name="T21" fmla="*/ 41 h 114"/>
                <a:gd name="T22" fmla="*/ 179 w 180"/>
                <a:gd name="T23" fmla="*/ 88 h 114"/>
                <a:gd name="T24" fmla="*/ 179 w 180"/>
                <a:gd name="T25" fmla="*/ 97 h 114"/>
                <a:gd name="T26" fmla="*/ 179 w 180"/>
                <a:gd name="T27" fmla="*/ 105 h 114"/>
                <a:gd name="T28" fmla="*/ 154 w 180"/>
                <a:gd name="T29" fmla="*/ 113 h 114"/>
                <a:gd name="T30" fmla="*/ 120 w 180"/>
                <a:gd name="T31" fmla="*/ 113 h 114"/>
                <a:gd name="T32" fmla="*/ 97 w 180"/>
                <a:gd name="T33" fmla="*/ 97 h 114"/>
                <a:gd name="T34" fmla="*/ 73 w 180"/>
                <a:gd name="T35" fmla="*/ 97 h 114"/>
                <a:gd name="T36" fmla="*/ 49 w 180"/>
                <a:gd name="T37" fmla="*/ 113 h 114"/>
                <a:gd name="T38" fmla="*/ 33 w 180"/>
                <a:gd name="T39" fmla="*/ 113 h 114"/>
                <a:gd name="T40" fmla="*/ 15 w 180"/>
                <a:gd name="T41" fmla="*/ 113 h 114"/>
                <a:gd name="T42" fmla="*/ 8 w 180"/>
                <a:gd name="T43" fmla="*/ 97 h 114"/>
                <a:gd name="T44" fmla="*/ 0 w 180"/>
                <a:gd name="T45" fmla="*/ 88 h 114"/>
                <a:gd name="T46" fmla="*/ 8 w 180"/>
                <a:gd name="T47" fmla="*/ 73 h 114"/>
                <a:gd name="T48" fmla="*/ 15 w 180"/>
                <a:gd name="T49" fmla="*/ 73 h 114"/>
                <a:gd name="T50" fmla="*/ 15 w 180"/>
                <a:gd name="T51" fmla="*/ 63 h 114"/>
                <a:gd name="T52" fmla="*/ 15 w 180"/>
                <a:gd name="T53" fmla="*/ 57 h 114"/>
                <a:gd name="T54" fmla="*/ 24 w 180"/>
                <a:gd name="T55" fmla="*/ 48 h 114"/>
                <a:gd name="T56" fmla="*/ 24 w 180"/>
                <a:gd name="T57" fmla="*/ 41 h 114"/>
                <a:gd name="T58" fmla="*/ 24 w 180"/>
                <a:gd name="T59" fmla="*/ 32 h 114"/>
                <a:gd name="T60" fmla="*/ 33 w 180"/>
                <a:gd name="T61" fmla="*/ 32 h 114"/>
                <a:gd name="T62" fmla="*/ 40 w 180"/>
                <a:gd name="T63" fmla="*/ 16 h 114"/>
                <a:gd name="T64" fmla="*/ 55 w 180"/>
                <a:gd name="T65" fmla="*/ 16 h 114"/>
                <a:gd name="T66" fmla="*/ 55 w 180"/>
                <a:gd name="T67" fmla="*/ 23 h 114"/>
                <a:gd name="T68" fmla="*/ 80 w 180"/>
                <a:gd name="T69" fmla="*/ 32 h 114"/>
                <a:gd name="T70" fmla="*/ 65 w 180"/>
                <a:gd name="T71" fmla="*/ 41 h 114"/>
                <a:gd name="T72" fmla="*/ 73 w 180"/>
                <a:gd name="T73" fmla="*/ 48 h 114"/>
                <a:gd name="T74" fmla="*/ 73 w 180"/>
                <a:gd name="T75" fmla="*/ 57 h 114"/>
                <a:gd name="T76" fmla="*/ 80 w 180"/>
                <a:gd name="T77" fmla="*/ 57 h 114"/>
                <a:gd name="T78" fmla="*/ 105 w 180"/>
                <a:gd name="T79" fmla="*/ 41 h 114"/>
                <a:gd name="T80" fmla="*/ 114 w 180"/>
                <a:gd name="T81" fmla="*/ 41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0" h="114">
                  <a:moveTo>
                    <a:pt x="114" y="41"/>
                  </a:moveTo>
                  <a:lnTo>
                    <a:pt x="105" y="41"/>
                  </a:lnTo>
                  <a:lnTo>
                    <a:pt x="89" y="32"/>
                  </a:lnTo>
                  <a:lnTo>
                    <a:pt x="130" y="8"/>
                  </a:lnTo>
                  <a:lnTo>
                    <a:pt x="145" y="0"/>
                  </a:lnTo>
                  <a:lnTo>
                    <a:pt x="154" y="8"/>
                  </a:lnTo>
                  <a:lnTo>
                    <a:pt x="130" y="16"/>
                  </a:lnTo>
                  <a:lnTo>
                    <a:pt x="139" y="23"/>
                  </a:lnTo>
                  <a:lnTo>
                    <a:pt x="120" y="41"/>
                  </a:lnTo>
                  <a:lnTo>
                    <a:pt x="114" y="41"/>
                  </a:lnTo>
                  <a:lnTo>
                    <a:pt x="120" y="41"/>
                  </a:lnTo>
                  <a:lnTo>
                    <a:pt x="179" y="88"/>
                  </a:lnTo>
                  <a:lnTo>
                    <a:pt x="179" y="97"/>
                  </a:lnTo>
                  <a:lnTo>
                    <a:pt x="179" y="105"/>
                  </a:lnTo>
                  <a:lnTo>
                    <a:pt x="154" y="113"/>
                  </a:lnTo>
                  <a:lnTo>
                    <a:pt x="120" y="113"/>
                  </a:lnTo>
                  <a:lnTo>
                    <a:pt x="97" y="97"/>
                  </a:lnTo>
                  <a:lnTo>
                    <a:pt x="73" y="97"/>
                  </a:lnTo>
                  <a:lnTo>
                    <a:pt x="49" y="113"/>
                  </a:lnTo>
                  <a:lnTo>
                    <a:pt x="33" y="113"/>
                  </a:lnTo>
                  <a:lnTo>
                    <a:pt x="15" y="113"/>
                  </a:lnTo>
                  <a:lnTo>
                    <a:pt x="8" y="97"/>
                  </a:lnTo>
                  <a:lnTo>
                    <a:pt x="0" y="88"/>
                  </a:lnTo>
                  <a:lnTo>
                    <a:pt x="8" y="73"/>
                  </a:lnTo>
                  <a:lnTo>
                    <a:pt x="15" y="73"/>
                  </a:lnTo>
                  <a:lnTo>
                    <a:pt x="15" y="63"/>
                  </a:lnTo>
                  <a:lnTo>
                    <a:pt x="15" y="57"/>
                  </a:lnTo>
                  <a:lnTo>
                    <a:pt x="24" y="48"/>
                  </a:lnTo>
                  <a:lnTo>
                    <a:pt x="24" y="41"/>
                  </a:lnTo>
                  <a:lnTo>
                    <a:pt x="24" y="32"/>
                  </a:lnTo>
                  <a:lnTo>
                    <a:pt x="33" y="32"/>
                  </a:lnTo>
                  <a:lnTo>
                    <a:pt x="40" y="16"/>
                  </a:lnTo>
                  <a:lnTo>
                    <a:pt x="55" y="16"/>
                  </a:lnTo>
                  <a:lnTo>
                    <a:pt x="55" y="23"/>
                  </a:lnTo>
                  <a:lnTo>
                    <a:pt x="80" y="32"/>
                  </a:lnTo>
                  <a:lnTo>
                    <a:pt x="65" y="41"/>
                  </a:lnTo>
                  <a:lnTo>
                    <a:pt x="73" y="48"/>
                  </a:lnTo>
                  <a:lnTo>
                    <a:pt x="73" y="57"/>
                  </a:lnTo>
                  <a:lnTo>
                    <a:pt x="80" y="57"/>
                  </a:lnTo>
                  <a:lnTo>
                    <a:pt x="105" y="41"/>
                  </a:lnTo>
                  <a:lnTo>
                    <a:pt x="114" y="41"/>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Freeform 41"/>
            <p:cNvSpPr>
              <a:spLocks/>
            </p:cNvSpPr>
            <p:nvPr/>
          </p:nvSpPr>
          <p:spPr bwMode="auto">
            <a:xfrm>
              <a:off x="3053" y="2323"/>
              <a:ext cx="161" cy="84"/>
            </a:xfrm>
            <a:custGeom>
              <a:avLst/>
              <a:gdLst>
                <a:gd name="T0" fmla="*/ 105 w 179"/>
                <a:gd name="T1" fmla="*/ 41 h 113"/>
                <a:gd name="T2" fmla="*/ 89 w 179"/>
                <a:gd name="T3" fmla="*/ 32 h 113"/>
                <a:gd name="T4" fmla="*/ 130 w 179"/>
                <a:gd name="T5" fmla="*/ 8 h 113"/>
                <a:gd name="T6" fmla="*/ 145 w 179"/>
                <a:gd name="T7" fmla="*/ 0 h 113"/>
                <a:gd name="T8" fmla="*/ 154 w 179"/>
                <a:gd name="T9" fmla="*/ 8 h 113"/>
                <a:gd name="T10" fmla="*/ 130 w 179"/>
                <a:gd name="T11" fmla="*/ 16 h 113"/>
                <a:gd name="T12" fmla="*/ 139 w 179"/>
                <a:gd name="T13" fmla="*/ 23 h 113"/>
                <a:gd name="T14" fmla="*/ 120 w 179"/>
                <a:gd name="T15" fmla="*/ 41 h 113"/>
                <a:gd name="T16" fmla="*/ 120 w 179"/>
                <a:gd name="T17" fmla="*/ 41 h 113"/>
                <a:gd name="T18" fmla="*/ 179 w 179"/>
                <a:gd name="T19" fmla="*/ 88 h 113"/>
                <a:gd name="T20" fmla="*/ 179 w 179"/>
                <a:gd name="T21" fmla="*/ 97 h 113"/>
                <a:gd name="T22" fmla="*/ 179 w 179"/>
                <a:gd name="T23" fmla="*/ 105 h 113"/>
                <a:gd name="T24" fmla="*/ 154 w 179"/>
                <a:gd name="T25" fmla="*/ 113 h 113"/>
                <a:gd name="T26" fmla="*/ 120 w 179"/>
                <a:gd name="T27" fmla="*/ 113 h 113"/>
                <a:gd name="T28" fmla="*/ 97 w 179"/>
                <a:gd name="T29" fmla="*/ 97 h 113"/>
                <a:gd name="T30" fmla="*/ 73 w 179"/>
                <a:gd name="T31" fmla="*/ 97 h 113"/>
                <a:gd name="T32" fmla="*/ 49 w 179"/>
                <a:gd name="T33" fmla="*/ 113 h 113"/>
                <a:gd name="T34" fmla="*/ 33 w 179"/>
                <a:gd name="T35" fmla="*/ 113 h 113"/>
                <a:gd name="T36" fmla="*/ 15 w 179"/>
                <a:gd name="T37" fmla="*/ 113 h 113"/>
                <a:gd name="T38" fmla="*/ 8 w 179"/>
                <a:gd name="T39" fmla="*/ 97 h 113"/>
                <a:gd name="T40" fmla="*/ 0 w 179"/>
                <a:gd name="T41" fmla="*/ 88 h 113"/>
                <a:gd name="T42" fmla="*/ 8 w 179"/>
                <a:gd name="T43" fmla="*/ 73 h 113"/>
                <a:gd name="T44" fmla="*/ 15 w 179"/>
                <a:gd name="T45" fmla="*/ 73 h 113"/>
                <a:gd name="T46" fmla="*/ 15 w 179"/>
                <a:gd name="T47" fmla="*/ 63 h 113"/>
                <a:gd name="T48" fmla="*/ 15 w 179"/>
                <a:gd name="T49" fmla="*/ 57 h 113"/>
                <a:gd name="T50" fmla="*/ 24 w 179"/>
                <a:gd name="T51" fmla="*/ 48 h 113"/>
                <a:gd name="T52" fmla="*/ 24 w 179"/>
                <a:gd name="T53" fmla="*/ 41 h 113"/>
                <a:gd name="T54" fmla="*/ 24 w 179"/>
                <a:gd name="T55" fmla="*/ 32 h 113"/>
                <a:gd name="T56" fmla="*/ 33 w 179"/>
                <a:gd name="T57" fmla="*/ 32 h 113"/>
                <a:gd name="T58" fmla="*/ 40 w 179"/>
                <a:gd name="T59" fmla="*/ 16 h 113"/>
                <a:gd name="T60" fmla="*/ 55 w 179"/>
                <a:gd name="T61" fmla="*/ 16 h 113"/>
                <a:gd name="T62" fmla="*/ 55 w 179"/>
                <a:gd name="T63" fmla="*/ 23 h 113"/>
                <a:gd name="T64" fmla="*/ 80 w 179"/>
                <a:gd name="T65" fmla="*/ 32 h 113"/>
                <a:gd name="T66" fmla="*/ 65 w 179"/>
                <a:gd name="T67" fmla="*/ 41 h 113"/>
                <a:gd name="T68" fmla="*/ 73 w 179"/>
                <a:gd name="T69" fmla="*/ 48 h 113"/>
                <a:gd name="T70" fmla="*/ 73 w 179"/>
                <a:gd name="T71" fmla="*/ 57 h 113"/>
                <a:gd name="T72" fmla="*/ 80 w 179"/>
                <a:gd name="T73" fmla="*/ 57 h 113"/>
                <a:gd name="T74" fmla="*/ 105 w 179"/>
                <a:gd name="T75" fmla="*/ 4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9" h="113">
                  <a:moveTo>
                    <a:pt x="105" y="41"/>
                  </a:moveTo>
                  <a:lnTo>
                    <a:pt x="89" y="32"/>
                  </a:lnTo>
                  <a:lnTo>
                    <a:pt x="130" y="8"/>
                  </a:lnTo>
                  <a:lnTo>
                    <a:pt x="145" y="0"/>
                  </a:lnTo>
                  <a:lnTo>
                    <a:pt x="154" y="8"/>
                  </a:lnTo>
                  <a:lnTo>
                    <a:pt x="130" y="16"/>
                  </a:lnTo>
                  <a:lnTo>
                    <a:pt x="139" y="23"/>
                  </a:lnTo>
                  <a:lnTo>
                    <a:pt x="120" y="41"/>
                  </a:lnTo>
                  <a:lnTo>
                    <a:pt x="120" y="41"/>
                  </a:lnTo>
                  <a:lnTo>
                    <a:pt x="179" y="88"/>
                  </a:lnTo>
                  <a:lnTo>
                    <a:pt x="179" y="97"/>
                  </a:lnTo>
                  <a:lnTo>
                    <a:pt x="179" y="105"/>
                  </a:lnTo>
                  <a:lnTo>
                    <a:pt x="154" y="113"/>
                  </a:lnTo>
                  <a:lnTo>
                    <a:pt x="120" y="113"/>
                  </a:lnTo>
                  <a:lnTo>
                    <a:pt x="97" y="97"/>
                  </a:lnTo>
                  <a:lnTo>
                    <a:pt x="73" y="97"/>
                  </a:lnTo>
                  <a:lnTo>
                    <a:pt x="49" y="113"/>
                  </a:lnTo>
                  <a:lnTo>
                    <a:pt x="33" y="113"/>
                  </a:lnTo>
                  <a:lnTo>
                    <a:pt x="15" y="113"/>
                  </a:lnTo>
                  <a:lnTo>
                    <a:pt x="8" y="97"/>
                  </a:lnTo>
                  <a:lnTo>
                    <a:pt x="0" y="88"/>
                  </a:lnTo>
                  <a:lnTo>
                    <a:pt x="8" y="73"/>
                  </a:lnTo>
                  <a:lnTo>
                    <a:pt x="15" y="73"/>
                  </a:lnTo>
                  <a:lnTo>
                    <a:pt x="15" y="63"/>
                  </a:lnTo>
                  <a:lnTo>
                    <a:pt x="15" y="57"/>
                  </a:lnTo>
                  <a:lnTo>
                    <a:pt x="24" y="48"/>
                  </a:lnTo>
                  <a:lnTo>
                    <a:pt x="24" y="41"/>
                  </a:lnTo>
                  <a:lnTo>
                    <a:pt x="24" y="32"/>
                  </a:lnTo>
                  <a:lnTo>
                    <a:pt x="33" y="32"/>
                  </a:lnTo>
                  <a:lnTo>
                    <a:pt x="40" y="16"/>
                  </a:lnTo>
                  <a:lnTo>
                    <a:pt x="55" y="16"/>
                  </a:lnTo>
                  <a:lnTo>
                    <a:pt x="55" y="23"/>
                  </a:lnTo>
                  <a:lnTo>
                    <a:pt x="80" y="32"/>
                  </a:lnTo>
                  <a:lnTo>
                    <a:pt x="65" y="41"/>
                  </a:lnTo>
                  <a:lnTo>
                    <a:pt x="73" y="48"/>
                  </a:lnTo>
                  <a:lnTo>
                    <a:pt x="73" y="57"/>
                  </a:lnTo>
                  <a:lnTo>
                    <a:pt x="80" y="57"/>
                  </a:lnTo>
                  <a:lnTo>
                    <a:pt x="105" y="41"/>
                  </a:lnTo>
                </a:path>
              </a:pathLst>
            </a:custGeom>
            <a:solidFill>
              <a:schemeClr val="bg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Freeform 42"/>
            <p:cNvSpPr>
              <a:spLocks/>
            </p:cNvSpPr>
            <p:nvPr/>
          </p:nvSpPr>
          <p:spPr bwMode="auto">
            <a:xfrm>
              <a:off x="3926" y="2197"/>
              <a:ext cx="72" cy="72"/>
            </a:xfrm>
            <a:custGeom>
              <a:avLst/>
              <a:gdLst>
                <a:gd name="T0" fmla="*/ 0 w 81"/>
                <a:gd name="T1" fmla="*/ 90 h 97"/>
                <a:gd name="T2" fmla="*/ 6 w 81"/>
                <a:gd name="T3" fmla="*/ 96 h 97"/>
                <a:gd name="T4" fmla="*/ 31 w 81"/>
                <a:gd name="T5" fmla="*/ 90 h 97"/>
                <a:gd name="T6" fmla="*/ 31 w 81"/>
                <a:gd name="T7" fmla="*/ 81 h 97"/>
                <a:gd name="T8" fmla="*/ 55 w 81"/>
                <a:gd name="T9" fmla="*/ 65 h 97"/>
                <a:gd name="T10" fmla="*/ 72 w 81"/>
                <a:gd name="T11" fmla="*/ 41 h 97"/>
                <a:gd name="T12" fmla="*/ 80 w 81"/>
                <a:gd name="T13" fmla="*/ 0 h 97"/>
                <a:gd name="T14" fmla="*/ 72 w 81"/>
                <a:gd name="T15" fmla="*/ 0 h 97"/>
                <a:gd name="T16" fmla="*/ 55 w 81"/>
                <a:gd name="T17" fmla="*/ 41 h 97"/>
                <a:gd name="T18" fmla="*/ 22 w 81"/>
                <a:gd name="T19" fmla="*/ 81 h 97"/>
                <a:gd name="T20" fmla="*/ 0 w 81"/>
                <a:gd name="T21" fmla="*/ 9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97">
                  <a:moveTo>
                    <a:pt x="0" y="90"/>
                  </a:moveTo>
                  <a:lnTo>
                    <a:pt x="6" y="96"/>
                  </a:lnTo>
                  <a:lnTo>
                    <a:pt x="31" y="90"/>
                  </a:lnTo>
                  <a:lnTo>
                    <a:pt x="31" y="81"/>
                  </a:lnTo>
                  <a:lnTo>
                    <a:pt x="55" y="65"/>
                  </a:lnTo>
                  <a:lnTo>
                    <a:pt x="72" y="41"/>
                  </a:lnTo>
                  <a:lnTo>
                    <a:pt x="80" y="0"/>
                  </a:lnTo>
                  <a:lnTo>
                    <a:pt x="72" y="0"/>
                  </a:lnTo>
                  <a:lnTo>
                    <a:pt x="55" y="41"/>
                  </a:lnTo>
                  <a:lnTo>
                    <a:pt x="22" y="81"/>
                  </a:lnTo>
                  <a:lnTo>
                    <a:pt x="0" y="9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Freeform 43"/>
            <p:cNvSpPr>
              <a:spLocks/>
            </p:cNvSpPr>
            <p:nvPr/>
          </p:nvSpPr>
          <p:spPr bwMode="auto">
            <a:xfrm>
              <a:off x="3926" y="2197"/>
              <a:ext cx="72" cy="72"/>
            </a:xfrm>
            <a:custGeom>
              <a:avLst/>
              <a:gdLst>
                <a:gd name="T0" fmla="*/ 0 w 81"/>
                <a:gd name="T1" fmla="*/ 90 h 97"/>
                <a:gd name="T2" fmla="*/ 6 w 81"/>
                <a:gd name="T3" fmla="*/ 96 h 97"/>
                <a:gd name="T4" fmla="*/ 31 w 81"/>
                <a:gd name="T5" fmla="*/ 90 h 97"/>
                <a:gd name="T6" fmla="*/ 31 w 81"/>
                <a:gd name="T7" fmla="*/ 81 h 97"/>
                <a:gd name="T8" fmla="*/ 55 w 81"/>
                <a:gd name="T9" fmla="*/ 65 h 97"/>
                <a:gd name="T10" fmla="*/ 72 w 81"/>
                <a:gd name="T11" fmla="*/ 41 h 97"/>
                <a:gd name="T12" fmla="*/ 80 w 81"/>
                <a:gd name="T13" fmla="*/ 0 h 97"/>
                <a:gd name="T14" fmla="*/ 72 w 81"/>
                <a:gd name="T15" fmla="*/ 0 h 97"/>
                <a:gd name="T16" fmla="*/ 55 w 81"/>
                <a:gd name="T17" fmla="*/ 41 h 97"/>
                <a:gd name="T18" fmla="*/ 22 w 81"/>
                <a:gd name="T19" fmla="*/ 81 h 97"/>
                <a:gd name="T20" fmla="*/ 0 w 81"/>
                <a:gd name="T21" fmla="*/ 9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97">
                  <a:moveTo>
                    <a:pt x="0" y="90"/>
                  </a:moveTo>
                  <a:lnTo>
                    <a:pt x="6" y="96"/>
                  </a:lnTo>
                  <a:lnTo>
                    <a:pt x="31" y="90"/>
                  </a:lnTo>
                  <a:lnTo>
                    <a:pt x="31" y="81"/>
                  </a:lnTo>
                  <a:lnTo>
                    <a:pt x="55" y="65"/>
                  </a:lnTo>
                  <a:lnTo>
                    <a:pt x="72" y="41"/>
                  </a:lnTo>
                  <a:lnTo>
                    <a:pt x="80" y="0"/>
                  </a:lnTo>
                  <a:lnTo>
                    <a:pt x="72" y="0"/>
                  </a:lnTo>
                  <a:lnTo>
                    <a:pt x="55" y="41"/>
                  </a:lnTo>
                  <a:lnTo>
                    <a:pt x="22" y="81"/>
                  </a:lnTo>
                  <a:lnTo>
                    <a:pt x="0" y="90"/>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Freeform 44"/>
            <p:cNvSpPr>
              <a:spLocks/>
            </p:cNvSpPr>
            <p:nvPr/>
          </p:nvSpPr>
          <p:spPr bwMode="auto">
            <a:xfrm>
              <a:off x="3083" y="2089"/>
              <a:ext cx="30" cy="37"/>
            </a:xfrm>
            <a:custGeom>
              <a:avLst/>
              <a:gdLst>
                <a:gd name="T0" fmla="*/ 0 w 33"/>
                <a:gd name="T1" fmla="*/ 16 h 50"/>
                <a:gd name="T2" fmla="*/ 7 w 33"/>
                <a:gd name="T3" fmla="*/ 25 h 50"/>
                <a:gd name="T4" fmla="*/ 16 w 33"/>
                <a:gd name="T5" fmla="*/ 49 h 50"/>
                <a:gd name="T6" fmla="*/ 22 w 33"/>
                <a:gd name="T7" fmla="*/ 40 h 50"/>
                <a:gd name="T8" fmla="*/ 32 w 33"/>
                <a:gd name="T9" fmla="*/ 40 h 50"/>
                <a:gd name="T10" fmla="*/ 32 w 33"/>
                <a:gd name="T11" fmla="*/ 25 h 50"/>
                <a:gd name="T12" fmla="*/ 16 w 33"/>
                <a:gd name="T13" fmla="*/ 0 h 50"/>
                <a:gd name="T14" fmla="*/ 7 w 33"/>
                <a:gd name="T15" fmla="*/ 0 h 50"/>
                <a:gd name="T16" fmla="*/ 0 w 33"/>
                <a:gd name="T17" fmla="*/ 1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0">
                  <a:moveTo>
                    <a:pt x="0" y="16"/>
                  </a:moveTo>
                  <a:lnTo>
                    <a:pt x="7" y="25"/>
                  </a:lnTo>
                  <a:lnTo>
                    <a:pt x="16" y="49"/>
                  </a:lnTo>
                  <a:lnTo>
                    <a:pt x="22" y="40"/>
                  </a:lnTo>
                  <a:lnTo>
                    <a:pt x="32" y="40"/>
                  </a:lnTo>
                  <a:lnTo>
                    <a:pt x="32" y="25"/>
                  </a:lnTo>
                  <a:lnTo>
                    <a:pt x="16" y="0"/>
                  </a:lnTo>
                  <a:lnTo>
                    <a:pt x="7" y="0"/>
                  </a:lnTo>
                  <a:lnTo>
                    <a:pt x="0" y="16"/>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 name="Freeform 45"/>
            <p:cNvSpPr>
              <a:spLocks/>
            </p:cNvSpPr>
            <p:nvPr/>
          </p:nvSpPr>
          <p:spPr bwMode="auto">
            <a:xfrm>
              <a:off x="3083" y="2089"/>
              <a:ext cx="30" cy="37"/>
            </a:xfrm>
            <a:custGeom>
              <a:avLst/>
              <a:gdLst>
                <a:gd name="T0" fmla="*/ 0 w 33"/>
                <a:gd name="T1" fmla="*/ 16 h 50"/>
                <a:gd name="T2" fmla="*/ 7 w 33"/>
                <a:gd name="T3" fmla="*/ 25 h 50"/>
                <a:gd name="T4" fmla="*/ 16 w 33"/>
                <a:gd name="T5" fmla="*/ 49 h 50"/>
                <a:gd name="T6" fmla="*/ 22 w 33"/>
                <a:gd name="T7" fmla="*/ 40 h 50"/>
                <a:gd name="T8" fmla="*/ 32 w 33"/>
                <a:gd name="T9" fmla="*/ 40 h 50"/>
                <a:gd name="T10" fmla="*/ 32 w 33"/>
                <a:gd name="T11" fmla="*/ 25 h 50"/>
                <a:gd name="T12" fmla="*/ 16 w 33"/>
                <a:gd name="T13" fmla="*/ 0 h 50"/>
                <a:gd name="T14" fmla="*/ 7 w 33"/>
                <a:gd name="T15" fmla="*/ 0 h 50"/>
                <a:gd name="T16" fmla="*/ 0 w 33"/>
                <a:gd name="T17" fmla="*/ 1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0">
                  <a:moveTo>
                    <a:pt x="0" y="16"/>
                  </a:moveTo>
                  <a:lnTo>
                    <a:pt x="7" y="25"/>
                  </a:lnTo>
                  <a:lnTo>
                    <a:pt x="16" y="49"/>
                  </a:lnTo>
                  <a:lnTo>
                    <a:pt x="22" y="40"/>
                  </a:lnTo>
                  <a:lnTo>
                    <a:pt x="32" y="40"/>
                  </a:lnTo>
                  <a:lnTo>
                    <a:pt x="32" y="25"/>
                  </a:lnTo>
                  <a:lnTo>
                    <a:pt x="16" y="0"/>
                  </a:lnTo>
                  <a:lnTo>
                    <a:pt x="7" y="0"/>
                  </a:lnTo>
                  <a:lnTo>
                    <a:pt x="0" y="16"/>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Freeform 46"/>
            <p:cNvSpPr>
              <a:spLocks/>
            </p:cNvSpPr>
            <p:nvPr/>
          </p:nvSpPr>
          <p:spPr bwMode="auto">
            <a:xfrm>
              <a:off x="3133" y="2066"/>
              <a:ext cx="23" cy="36"/>
            </a:xfrm>
            <a:custGeom>
              <a:avLst/>
              <a:gdLst>
                <a:gd name="T0" fmla="*/ 0 w 26"/>
                <a:gd name="T1" fmla="*/ 32 h 49"/>
                <a:gd name="T2" fmla="*/ 16 w 26"/>
                <a:gd name="T3" fmla="*/ 41 h 49"/>
                <a:gd name="T4" fmla="*/ 16 w 26"/>
                <a:gd name="T5" fmla="*/ 48 h 49"/>
                <a:gd name="T6" fmla="*/ 25 w 26"/>
                <a:gd name="T7" fmla="*/ 48 h 49"/>
                <a:gd name="T8" fmla="*/ 16 w 26"/>
                <a:gd name="T9" fmla="*/ 23 h 49"/>
                <a:gd name="T10" fmla="*/ 16 w 26"/>
                <a:gd name="T11" fmla="*/ 7 h 49"/>
                <a:gd name="T12" fmla="*/ 8 w 26"/>
                <a:gd name="T13" fmla="*/ 7 h 49"/>
                <a:gd name="T14" fmla="*/ 0 w 26"/>
                <a:gd name="T15" fmla="*/ 0 h 49"/>
                <a:gd name="T16" fmla="*/ 8 w 26"/>
                <a:gd name="T17" fmla="*/ 7 h 49"/>
                <a:gd name="T18" fmla="*/ 8 w 26"/>
                <a:gd name="T19" fmla="*/ 17 h 49"/>
                <a:gd name="T20" fmla="*/ 0 w 26"/>
                <a:gd name="T21" fmla="*/ 17 h 49"/>
                <a:gd name="T22" fmla="*/ 0 w 26"/>
                <a:gd name="T23" fmla="*/ 3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49">
                  <a:moveTo>
                    <a:pt x="0" y="32"/>
                  </a:moveTo>
                  <a:lnTo>
                    <a:pt x="16" y="41"/>
                  </a:lnTo>
                  <a:lnTo>
                    <a:pt x="16" y="48"/>
                  </a:lnTo>
                  <a:lnTo>
                    <a:pt x="25" y="48"/>
                  </a:lnTo>
                  <a:lnTo>
                    <a:pt x="16" y="23"/>
                  </a:lnTo>
                  <a:lnTo>
                    <a:pt x="16" y="7"/>
                  </a:lnTo>
                  <a:lnTo>
                    <a:pt x="8" y="7"/>
                  </a:lnTo>
                  <a:lnTo>
                    <a:pt x="0" y="0"/>
                  </a:lnTo>
                  <a:lnTo>
                    <a:pt x="8" y="7"/>
                  </a:lnTo>
                  <a:lnTo>
                    <a:pt x="8" y="17"/>
                  </a:lnTo>
                  <a:lnTo>
                    <a:pt x="0" y="17"/>
                  </a:lnTo>
                  <a:lnTo>
                    <a:pt x="0" y="32"/>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Freeform 47"/>
            <p:cNvSpPr>
              <a:spLocks/>
            </p:cNvSpPr>
            <p:nvPr/>
          </p:nvSpPr>
          <p:spPr bwMode="auto">
            <a:xfrm>
              <a:off x="3133" y="2066"/>
              <a:ext cx="23" cy="36"/>
            </a:xfrm>
            <a:custGeom>
              <a:avLst/>
              <a:gdLst>
                <a:gd name="T0" fmla="*/ 0 w 26"/>
                <a:gd name="T1" fmla="*/ 32 h 49"/>
                <a:gd name="T2" fmla="*/ 16 w 26"/>
                <a:gd name="T3" fmla="*/ 41 h 49"/>
                <a:gd name="T4" fmla="*/ 16 w 26"/>
                <a:gd name="T5" fmla="*/ 48 h 49"/>
                <a:gd name="T6" fmla="*/ 25 w 26"/>
                <a:gd name="T7" fmla="*/ 48 h 49"/>
                <a:gd name="T8" fmla="*/ 16 w 26"/>
                <a:gd name="T9" fmla="*/ 23 h 49"/>
                <a:gd name="T10" fmla="*/ 16 w 26"/>
                <a:gd name="T11" fmla="*/ 7 h 49"/>
                <a:gd name="T12" fmla="*/ 8 w 26"/>
                <a:gd name="T13" fmla="*/ 7 h 49"/>
                <a:gd name="T14" fmla="*/ 0 w 26"/>
                <a:gd name="T15" fmla="*/ 0 h 49"/>
                <a:gd name="T16" fmla="*/ 8 w 26"/>
                <a:gd name="T17" fmla="*/ 7 h 49"/>
                <a:gd name="T18" fmla="*/ 8 w 26"/>
                <a:gd name="T19" fmla="*/ 17 h 49"/>
                <a:gd name="T20" fmla="*/ 0 w 26"/>
                <a:gd name="T21" fmla="*/ 17 h 49"/>
                <a:gd name="T22" fmla="*/ 0 w 26"/>
                <a:gd name="T23" fmla="*/ 3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49">
                  <a:moveTo>
                    <a:pt x="0" y="32"/>
                  </a:moveTo>
                  <a:lnTo>
                    <a:pt x="16" y="41"/>
                  </a:lnTo>
                  <a:lnTo>
                    <a:pt x="16" y="48"/>
                  </a:lnTo>
                  <a:lnTo>
                    <a:pt x="25" y="48"/>
                  </a:lnTo>
                  <a:lnTo>
                    <a:pt x="16" y="23"/>
                  </a:lnTo>
                  <a:lnTo>
                    <a:pt x="16" y="7"/>
                  </a:lnTo>
                  <a:lnTo>
                    <a:pt x="8" y="7"/>
                  </a:lnTo>
                  <a:lnTo>
                    <a:pt x="0" y="0"/>
                  </a:lnTo>
                  <a:lnTo>
                    <a:pt x="8" y="7"/>
                  </a:lnTo>
                  <a:lnTo>
                    <a:pt x="8" y="17"/>
                  </a:lnTo>
                  <a:lnTo>
                    <a:pt x="0" y="17"/>
                  </a:lnTo>
                  <a:lnTo>
                    <a:pt x="0" y="32"/>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Freeform 48"/>
            <p:cNvSpPr>
              <a:spLocks/>
            </p:cNvSpPr>
            <p:nvPr/>
          </p:nvSpPr>
          <p:spPr bwMode="auto">
            <a:xfrm>
              <a:off x="1732" y="2340"/>
              <a:ext cx="96" cy="61"/>
            </a:xfrm>
            <a:custGeom>
              <a:avLst/>
              <a:gdLst>
                <a:gd name="T0" fmla="*/ 49 w 107"/>
                <a:gd name="T1" fmla="*/ 0 h 83"/>
                <a:gd name="T2" fmla="*/ 49 w 107"/>
                <a:gd name="T3" fmla="*/ 9 h 83"/>
                <a:gd name="T4" fmla="*/ 9 w 107"/>
                <a:gd name="T5" fmla="*/ 9 h 83"/>
                <a:gd name="T6" fmla="*/ 0 w 107"/>
                <a:gd name="T7" fmla="*/ 34 h 83"/>
                <a:gd name="T8" fmla="*/ 9 w 107"/>
                <a:gd name="T9" fmla="*/ 25 h 83"/>
                <a:gd name="T10" fmla="*/ 0 w 107"/>
                <a:gd name="T11" fmla="*/ 59 h 83"/>
                <a:gd name="T12" fmla="*/ 0 w 107"/>
                <a:gd name="T13" fmla="*/ 74 h 83"/>
                <a:gd name="T14" fmla="*/ 0 w 107"/>
                <a:gd name="T15" fmla="*/ 82 h 83"/>
                <a:gd name="T16" fmla="*/ 9 w 107"/>
                <a:gd name="T17" fmla="*/ 82 h 83"/>
                <a:gd name="T18" fmla="*/ 15 w 107"/>
                <a:gd name="T19" fmla="*/ 74 h 83"/>
                <a:gd name="T20" fmla="*/ 15 w 107"/>
                <a:gd name="T21" fmla="*/ 40 h 83"/>
                <a:gd name="T22" fmla="*/ 24 w 107"/>
                <a:gd name="T23" fmla="*/ 25 h 83"/>
                <a:gd name="T24" fmla="*/ 34 w 107"/>
                <a:gd name="T25" fmla="*/ 18 h 83"/>
                <a:gd name="T26" fmla="*/ 34 w 107"/>
                <a:gd name="T27" fmla="*/ 9 h 83"/>
                <a:gd name="T28" fmla="*/ 56 w 107"/>
                <a:gd name="T29" fmla="*/ 18 h 83"/>
                <a:gd name="T30" fmla="*/ 56 w 107"/>
                <a:gd name="T31" fmla="*/ 34 h 83"/>
                <a:gd name="T32" fmla="*/ 49 w 107"/>
                <a:gd name="T33" fmla="*/ 50 h 83"/>
                <a:gd name="T34" fmla="*/ 65 w 107"/>
                <a:gd name="T35" fmla="*/ 40 h 83"/>
                <a:gd name="T36" fmla="*/ 65 w 107"/>
                <a:gd name="T37" fmla="*/ 59 h 83"/>
                <a:gd name="T38" fmla="*/ 81 w 107"/>
                <a:gd name="T39" fmla="*/ 50 h 83"/>
                <a:gd name="T40" fmla="*/ 81 w 107"/>
                <a:gd name="T41" fmla="*/ 18 h 83"/>
                <a:gd name="T42" fmla="*/ 97 w 107"/>
                <a:gd name="T43" fmla="*/ 34 h 83"/>
                <a:gd name="T44" fmla="*/ 106 w 107"/>
                <a:gd name="T45" fmla="*/ 25 h 83"/>
                <a:gd name="T46" fmla="*/ 89 w 107"/>
                <a:gd name="T47" fmla="*/ 9 h 83"/>
                <a:gd name="T48" fmla="*/ 49 w 107"/>
                <a:gd name="T4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7" h="83">
                  <a:moveTo>
                    <a:pt x="49" y="0"/>
                  </a:moveTo>
                  <a:lnTo>
                    <a:pt x="49" y="9"/>
                  </a:lnTo>
                  <a:lnTo>
                    <a:pt x="9" y="9"/>
                  </a:lnTo>
                  <a:lnTo>
                    <a:pt x="0" y="34"/>
                  </a:lnTo>
                  <a:lnTo>
                    <a:pt x="9" y="25"/>
                  </a:lnTo>
                  <a:lnTo>
                    <a:pt x="0" y="59"/>
                  </a:lnTo>
                  <a:lnTo>
                    <a:pt x="0" y="74"/>
                  </a:lnTo>
                  <a:lnTo>
                    <a:pt x="0" y="82"/>
                  </a:lnTo>
                  <a:lnTo>
                    <a:pt x="9" y="82"/>
                  </a:lnTo>
                  <a:lnTo>
                    <a:pt x="15" y="74"/>
                  </a:lnTo>
                  <a:lnTo>
                    <a:pt x="15" y="40"/>
                  </a:lnTo>
                  <a:lnTo>
                    <a:pt x="24" y="25"/>
                  </a:lnTo>
                  <a:lnTo>
                    <a:pt x="34" y="18"/>
                  </a:lnTo>
                  <a:lnTo>
                    <a:pt x="34" y="9"/>
                  </a:lnTo>
                  <a:lnTo>
                    <a:pt x="56" y="18"/>
                  </a:lnTo>
                  <a:lnTo>
                    <a:pt x="56" y="34"/>
                  </a:lnTo>
                  <a:lnTo>
                    <a:pt x="49" y="50"/>
                  </a:lnTo>
                  <a:lnTo>
                    <a:pt x="65" y="40"/>
                  </a:lnTo>
                  <a:lnTo>
                    <a:pt x="65" y="59"/>
                  </a:lnTo>
                  <a:lnTo>
                    <a:pt x="81" y="50"/>
                  </a:lnTo>
                  <a:lnTo>
                    <a:pt x="81" y="18"/>
                  </a:lnTo>
                  <a:lnTo>
                    <a:pt x="97" y="34"/>
                  </a:lnTo>
                  <a:lnTo>
                    <a:pt x="106" y="25"/>
                  </a:lnTo>
                  <a:lnTo>
                    <a:pt x="89" y="9"/>
                  </a:lnTo>
                  <a:lnTo>
                    <a:pt x="49" y="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Freeform 49"/>
            <p:cNvSpPr>
              <a:spLocks/>
            </p:cNvSpPr>
            <p:nvPr/>
          </p:nvSpPr>
          <p:spPr bwMode="auto">
            <a:xfrm>
              <a:off x="1732" y="2340"/>
              <a:ext cx="96" cy="61"/>
            </a:xfrm>
            <a:custGeom>
              <a:avLst/>
              <a:gdLst>
                <a:gd name="T0" fmla="*/ 49 w 107"/>
                <a:gd name="T1" fmla="*/ 0 h 83"/>
                <a:gd name="T2" fmla="*/ 49 w 107"/>
                <a:gd name="T3" fmla="*/ 9 h 83"/>
                <a:gd name="T4" fmla="*/ 9 w 107"/>
                <a:gd name="T5" fmla="*/ 9 h 83"/>
                <a:gd name="T6" fmla="*/ 0 w 107"/>
                <a:gd name="T7" fmla="*/ 34 h 83"/>
                <a:gd name="T8" fmla="*/ 9 w 107"/>
                <a:gd name="T9" fmla="*/ 25 h 83"/>
                <a:gd name="T10" fmla="*/ 0 w 107"/>
                <a:gd name="T11" fmla="*/ 59 h 83"/>
                <a:gd name="T12" fmla="*/ 0 w 107"/>
                <a:gd name="T13" fmla="*/ 74 h 83"/>
                <a:gd name="T14" fmla="*/ 0 w 107"/>
                <a:gd name="T15" fmla="*/ 82 h 83"/>
                <a:gd name="T16" fmla="*/ 9 w 107"/>
                <a:gd name="T17" fmla="*/ 82 h 83"/>
                <a:gd name="T18" fmla="*/ 15 w 107"/>
                <a:gd name="T19" fmla="*/ 74 h 83"/>
                <a:gd name="T20" fmla="*/ 15 w 107"/>
                <a:gd name="T21" fmla="*/ 40 h 83"/>
                <a:gd name="T22" fmla="*/ 24 w 107"/>
                <a:gd name="T23" fmla="*/ 25 h 83"/>
                <a:gd name="T24" fmla="*/ 34 w 107"/>
                <a:gd name="T25" fmla="*/ 18 h 83"/>
                <a:gd name="T26" fmla="*/ 34 w 107"/>
                <a:gd name="T27" fmla="*/ 9 h 83"/>
                <a:gd name="T28" fmla="*/ 56 w 107"/>
                <a:gd name="T29" fmla="*/ 18 h 83"/>
                <a:gd name="T30" fmla="*/ 56 w 107"/>
                <a:gd name="T31" fmla="*/ 34 h 83"/>
                <a:gd name="T32" fmla="*/ 49 w 107"/>
                <a:gd name="T33" fmla="*/ 50 h 83"/>
                <a:gd name="T34" fmla="*/ 65 w 107"/>
                <a:gd name="T35" fmla="*/ 40 h 83"/>
                <a:gd name="T36" fmla="*/ 65 w 107"/>
                <a:gd name="T37" fmla="*/ 59 h 83"/>
                <a:gd name="T38" fmla="*/ 81 w 107"/>
                <a:gd name="T39" fmla="*/ 50 h 83"/>
                <a:gd name="T40" fmla="*/ 81 w 107"/>
                <a:gd name="T41" fmla="*/ 18 h 83"/>
                <a:gd name="T42" fmla="*/ 97 w 107"/>
                <a:gd name="T43" fmla="*/ 34 h 83"/>
                <a:gd name="T44" fmla="*/ 106 w 107"/>
                <a:gd name="T45" fmla="*/ 25 h 83"/>
                <a:gd name="T46" fmla="*/ 89 w 107"/>
                <a:gd name="T47" fmla="*/ 9 h 83"/>
                <a:gd name="T48" fmla="*/ 49 w 107"/>
                <a:gd name="T4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7" h="83">
                  <a:moveTo>
                    <a:pt x="49" y="0"/>
                  </a:moveTo>
                  <a:lnTo>
                    <a:pt x="49" y="9"/>
                  </a:lnTo>
                  <a:lnTo>
                    <a:pt x="9" y="9"/>
                  </a:lnTo>
                  <a:lnTo>
                    <a:pt x="0" y="34"/>
                  </a:lnTo>
                  <a:lnTo>
                    <a:pt x="9" y="25"/>
                  </a:lnTo>
                  <a:lnTo>
                    <a:pt x="0" y="59"/>
                  </a:lnTo>
                  <a:lnTo>
                    <a:pt x="0" y="74"/>
                  </a:lnTo>
                  <a:lnTo>
                    <a:pt x="0" y="82"/>
                  </a:lnTo>
                  <a:lnTo>
                    <a:pt x="9" y="82"/>
                  </a:lnTo>
                  <a:lnTo>
                    <a:pt x="15" y="74"/>
                  </a:lnTo>
                  <a:lnTo>
                    <a:pt x="15" y="40"/>
                  </a:lnTo>
                  <a:lnTo>
                    <a:pt x="24" y="25"/>
                  </a:lnTo>
                  <a:lnTo>
                    <a:pt x="34" y="18"/>
                  </a:lnTo>
                  <a:lnTo>
                    <a:pt x="34" y="9"/>
                  </a:lnTo>
                  <a:lnTo>
                    <a:pt x="56" y="18"/>
                  </a:lnTo>
                  <a:lnTo>
                    <a:pt x="56" y="34"/>
                  </a:lnTo>
                  <a:lnTo>
                    <a:pt x="49" y="50"/>
                  </a:lnTo>
                  <a:lnTo>
                    <a:pt x="65" y="40"/>
                  </a:lnTo>
                  <a:lnTo>
                    <a:pt x="65" y="59"/>
                  </a:lnTo>
                  <a:lnTo>
                    <a:pt x="81" y="50"/>
                  </a:lnTo>
                  <a:lnTo>
                    <a:pt x="81" y="18"/>
                  </a:lnTo>
                  <a:lnTo>
                    <a:pt x="97" y="34"/>
                  </a:lnTo>
                  <a:lnTo>
                    <a:pt x="106" y="25"/>
                  </a:lnTo>
                  <a:lnTo>
                    <a:pt x="89" y="9"/>
                  </a:lnTo>
                  <a:lnTo>
                    <a:pt x="49" y="0"/>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Freeform 50"/>
            <p:cNvSpPr>
              <a:spLocks/>
            </p:cNvSpPr>
            <p:nvPr/>
          </p:nvSpPr>
          <p:spPr bwMode="auto">
            <a:xfrm>
              <a:off x="1682" y="2299"/>
              <a:ext cx="87" cy="37"/>
            </a:xfrm>
            <a:custGeom>
              <a:avLst/>
              <a:gdLst>
                <a:gd name="T0" fmla="*/ 96 w 97"/>
                <a:gd name="T1" fmla="*/ 48 h 49"/>
                <a:gd name="T2" fmla="*/ 90 w 97"/>
                <a:gd name="T3" fmla="*/ 48 h 49"/>
                <a:gd name="T4" fmla="*/ 65 w 97"/>
                <a:gd name="T5" fmla="*/ 48 h 49"/>
                <a:gd name="T6" fmla="*/ 56 w 97"/>
                <a:gd name="T7" fmla="*/ 40 h 49"/>
                <a:gd name="T8" fmla="*/ 47 w 97"/>
                <a:gd name="T9" fmla="*/ 48 h 49"/>
                <a:gd name="T10" fmla="*/ 47 w 97"/>
                <a:gd name="T11" fmla="*/ 40 h 49"/>
                <a:gd name="T12" fmla="*/ 24 w 97"/>
                <a:gd name="T13" fmla="*/ 48 h 49"/>
                <a:gd name="T14" fmla="*/ 15 w 97"/>
                <a:gd name="T15" fmla="*/ 40 h 49"/>
                <a:gd name="T16" fmla="*/ 0 w 97"/>
                <a:gd name="T17" fmla="*/ 48 h 49"/>
                <a:gd name="T18" fmla="*/ 31 w 97"/>
                <a:gd name="T19" fmla="*/ 24 h 49"/>
                <a:gd name="T20" fmla="*/ 56 w 97"/>
                <a:gd name="T21" fmla="*/ 0 h 49"/>
                <a:gd name="T22" fmla="*/ 71 w 97"/>
                <a:gd name="T23" fmla="*/ 8 h 49"/>
                <a:gd name="T24" fmla="*/ 80 w 97"/>
                <a:gd name="T25" fmla="*/ 24 h 49"/>
                <a:gd name="T26" fmla="*/ 90 w 97"/>
                <a:gd name="T27" fmla="*/ 24 h 49"/>
                <a:gd name="T28" fmla="*/ 96 w 97"/>
                <a:gd name="T29"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7" h="49">
                  <a:moveTo>
                    <a:pt x="96" y="48"/>
                  </a:moveTo>
                  <a:lnTo>
                    <a:pt x="90" y="48"/>
                  </a:lnTo>
                  <a:lnTo>
                    <a:pt x="65" y="48"/>
                  </a:lnTo>
                  <a:lnTo>
                    <a:pt x="56" y="40"/>
                  </a:lnTo>
                  <a:lnTo>
                    <a:pt x="47" y="48"/>
                  </a:lnTo>
                  <a:lnTo>
                    <a:pt x="47" y="40"/>
                  </a:lnTo>
                  <a:lnTo>
                    <a:pt x="24" y="48"/>
                  </a:lnTo>
                  <a:lnTo>
                    <a:pt x="15" y="40"/>
                  </a:lnTo>
                  <a:lnTo>
                    <a:pt x="0" y="48"/>
                  </a:lnTo>
                  <a:lnTo>
                    <a:pt x="31" y="24"/>
                  </a:lnTo>
                  <a:lnTo>
                    <a:pt x="56" y="0"/>
                  </a:lnTo>
                  <a:lnTo>
                    <a:pt x="71" y="8"/>
                  </a:lnTo>
                  <a:lnTo>
                    <a:pt x="80" y="24"/>
                  </a:lnTo>
                  <a:lnTo>
                    <a:pt x="90" y="24"/>
                  </a:lnTo>
                  <a:lnTo>
                    <a:pt x="96" y="48"/>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 name="Freeform 51"/>
            <p:cNvSpPr>
              <a:spLocks/>
            </p:cNvSpPr>
            <p:nvPr/>
          </p:nvSpPr>
          <p:spPr bwMode="auto">
            <a:xfrm>
              <a:off x="1682" y="2299"/>
              <a:ext cx="87" cy="37"/>
            </a:xfrm>
            <a:custGeom>
              <a:avLst/>
              <a:gdLst>
                <a:gd name="T0" fmla="*/ 96 w 97"/>
                <a:gd name="T1" fmla="*/ 48 h 49"/>
                <a:gd name="T2" fmla="*/ 90 w 97"/>
                <a:gd name="T3" fmla="*/ 48 h 49"/>
                <a:gd name="T4" fmla="*/ 65 w 97"/>
                <a:gd name="T5" fmla="*/ 48 h 49"/>
                <a:gd name="T6" fmla="*/ 56 w 97"/>
                <a:gd name="T7" fmla="*/ 40 h 49"/>
                <a:gd name="T8" fmla="*/ 47 w 97"/>
                <a:gd name="T9" fmla="*/ 48 h 49"/>
                <a:gd name="T10" fmla="*/ 47 w 97"/>
                <a:gd name="T11" fmla="*/ 40 h 49"/>
                <a:gd name="T12" fmla="*/ 24 w 97"/>
                <a:gd name="T13" fmla="*/ 48 h 49"/>
                <a:gd name="T14" fmla="*/ 15 w 97"/>
                <a:gd name="T15" fmla="*/ 40 h 49"/>
                <a:gd name="T16" fmla="*/ 0 w 97"/>
                <a:gd name="T17" fmla="*/ 48 h 49"/>
                <a:gd name="T18" fmla="*/ 31 w 97"/>
                <a:gd name="T19" fmla="*/ 24 h 49"/>
                <a:gd name="T20" fmla="*/ 56 w 97"/>
                <a:gd name="T21" fmla="*/ 0 h 49"/>
                <a:gd name="T22" fmla="*/ 71 w 97"/>
                <a:gd name="T23" fmla="*/ 8 h 49"/>
                <a:gd name="T24" fmla="*/ 80 w 97"/>
                <a:gd name="T25" fmla="*/ 24 h 49"/>
                <a:gd name="T26" fmla="*/ 90 w 97"/>
                <a:gd name="T27" fmla="*/ 24 h 49"/>
                <a:gd name="T28" fmla="*/ 96 w 97"/>
                <a:gd name="T29"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7" h="49">
                  <a:moveTo>
                    <a:pt x="96" y="48"/>
                  </a:moveTo>
                  <a:lnTo>
                    <a:pt x="90" y="48"/>
                  </a:lnTo>
                  <a:lnTo>
                    <a:pt x="65" y="48"/>
                  </a:lnTo>
                  <a:lnTo>
                    <a:pt x="56" y="40"/>
                  </a:lnTo>
                  <a:lnTo>
                    <a:pt x="47" y="48"/>
                  </a:lnTo>
                  <a:lnTo>
                    <a:pt x="47" y="40"/>
                  </a:lnTo>
                  <a:lnTo>
                    <a:pt x="24" y="48"/>
                  </a:lnTo>
                  <a:lnTo>
                    <a:pt x="15" y="40"/>
                  </a:lnTo>
                  <a:lnTo>
                    <a:pt x="0" y="48"/>
                  </a:lnTo>
                  <a:lnTo>
                    <a:pt x="31" y="24"/>
                  </a:lnTo>
                  <a:lnTo>
                    <a:pt x="56" y="0"/>
                  </a:lnTo>
                  <a:lnTo>
                    <a:pt x="71" y="8"/>
                  </a:lnTo>
                  <a:lnTo>
                    <a:pt x="80" y="24"/>
                  </a:lnTo>
                  <a:lnTo>
                    <a:pt x="90" y="24"/>
                  </a:lnTo>
                  <a:lnTo>
                    <a:pt x="96" y="48"/>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 name="Freeform 52"/>
            <p:cNvSpPr>
              <a:spLocks/>
            </p:cNvSpPr>
            <p:nvPr/>
          </p:nvSpPr>
          <p:spPr bwMode="auto">
            <a:xfrm>
              <a:off x="1783" y="2384"/>
              <a:ext cx="52" cy="17"/>
            </a:xfrm>
            <a:custGeom>
              <a:avLst/>
              <a:gdLst>
                <a:gd name="T0" fmla="*/ 0 w 59"/>
                <a:gd name="T1" fmla="*/ 23 h 24"/>
                <a:gd name="T2" fmla="*/ 18 w 59"/>
                <a:gd name="T3" fmla="*/ 15 h 24"/>
                <a:gd name="T4" fmla="*/ 25 w 59"/>
                <a:gd name="T5" fmla="*/ 6 h 24"/>
                <a:gd name="T6" fmla="*/ 58 w 59"/>
                <a:gd name="T7" fmla="*/ 0 h 24"/>
                <a:gd name="T8" fmla="*/ 25 w 59"/>
                <a:gd name="T9" fmla="*/ 23 h 24"/>
                <a:gd name="T10" fmla="*/ 9 w 59"/>
                <a:gd name="T11" fmla="*/ 23 h 24"/>
                <a:gd name="T12" fmla="*/ 0 w 59"/>
                <a:gd name="T13" fmla="*/ 23 h 24"/>
              </a:gdLst>
              <a:ahLst/>
              <a:cxnLst>
                <a:cxn ang="0">
                  <a:pos x="T0" y="T1"/>
                </a:cxn>
                <a:cxn ang="0">
                  <a:pos x="T2" y="T3"/>
                </a:cxn>
                <a:cxn ang="0">
                  <a:pos x="T4" y="T5"/>
                </a:cxn>
                <a:cxn ang="0">
                  <a:pos x="T6" y="T7"/>
                </a:cxn>
                <a:cxn ang="0">
                  <a:pos x="T8" y="T9"/>
                </a:cxn>
                <a:cxn ang="0">
                  <a:pos x="T10" y="T11"/>
                </a:cxn>
                <a:cxn ang="0">
                  <a:pos x="T12" y="T13"/>
                </a:cxn>
              </a:cxnLst>
              <a:rect l="0" t="0" r="r" b="b"/>
              <a:pathLst>
                <a:path w="59" h="24">
                  <a:moveTo>
                    <a:pt x="0" y="23"/>
                  </a:moveTo>
                  <a:lnTo>
                    <a:pt x="18" y="15"/>
                  </a:lnTo>
                  <a:lnTo>
                    <a:pt x="25" y="6"/>
                  </a:lnTo>
                  <a:lnTo>
                    <a:pt x="58" y="0"/>
                  </a:lnTo>
                  <a:lnTo>
                    <a:pt x="25" y="23"/>
                  </a:lnTo>
                  <a:lnTo>
                    <a:pt x="9" y="23"/>
                  </a:lnTo>
                  <a:lnTo>
                    <a:pt x="0" y="23"/>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 name="Freeform 53"/>
            <p:cNvSpPr>
              <a:spLocks/>
            </p:cNvSpPr>
            <p:nvPr/>
          </p:nvSpPr>
          <p:spPr bwMode="auto">
            <a:xfrm>
              <a:off x="1783" y="2384"/>
              <a:ext cx="52" cy="17"/>
            </a:xfrm>
            <a:custGeom>
              <a:avLst/>
              <a:gdLst>
                <a:gd name="T0" fmla="*/ 0 w 59"/>
                <a:gd name="T1" fmla="*/ 23 h 24"/>
                <a:gd name="T2" fmla="*/ 18 w 59"/>
                <a:gd name="T3" fmla="*/ 15 h 24"/>
                <a:gd name="T4" fmla="*/ 25 w 59"/>
                <a:gd name="T5" fmla="*/ 6 h 24"/>
                <a:gd name="T6" fmla="*/ 58 w 59"/>
                <a:gd name="T7" fmla="*/ 0 h 24"/>
                <a:gd name="T8" fmla="*/ 25 w 59"/>
                <a:gd name="T9" fmla="*/ 23 h 24"/>
                <a:gd name="T10" fmla="*/ 9 w 59"/>
                <a:gd name="T11" fmla="*/ 23 h 24"/>
                <a:gd name="T12" fmla="*/ 0 w 59"/>
                <a:gd name="T13" fmla="*/ 23 h 24"/>
              </a:gdLst>
              <a:ahLst/>
              <a:cxnLst>
                <a:cxn ang="0">
                  <a:pos x="T0" y="T1"/>
                </a:cxn>
                <a:cxn ang="0">
                  <a:pos x="T2" y="T3"/>
                </a:cxn>
                <a:cxn ang="0">
                  <a:pos x="T4" y="T5"/>
                </a:cxn>
                <a:cxn ang="0">
                  <a:pos x="T6" y="T7"/>
                </a:cxn>
                <a:cxn ang="0">
                  <a:pos x="T8" y="T9"/>
                </a:cxn>
                <a:cxn ang="0">
                  <a:pos x="T10" y="T11"/>
                </a:cxn>
                <a:cxn ang="0">
                  <a:pos x="T12" y="T13"/>
                </a:cxn>
              </a:cxnLst>
              <a:rect l="0" t="0" r="r" b="b"/>
              <a:pathLst>
                <a:path w="59" h="24">
                  <a:moveTo>
                    <a:pt x="0" y="23"/>
                  </a:moveTo>
                  <a:lnTo>
                    <a:pt x="18" y="15"/>
                  </a:lnTo>
                  <a:lnTo>
                    <a:pt x="25" y="6"/>
                  </a:lnTo>
                  <a:lnTo>
                    <a:pt x="58" y="0"/>
                  </a:lnTo>
                  <a:lnTo>
                    <a:pt x="25" y="23"/>
                  </a:lnTo>
                  <a:lnTo>
                    <a:pt x="9" y="23"/>
                  </a:lnTo>
                  <a:lnTo>
                    <a:pt x="0" y="23"/>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Freeform 54"/>
            <p:cNvSpPr>
              <a:spLocks/>
            </p:cNvSpPr>
            <p:nvPr/>
          </p:nvSpPr>
          <p:spPr bwMode="auto">
            <a:xfrm>
              <a:off x="1835" y="2365"/>
              <a:ext cx="29" cy="13"/>
            </a:xfrm>
            <a:custGeom>
              <a:avLst/>
              <a:gdLst>
                <a:gd name="T0" fmla="*/ 0 w 33"/>
                <a:gd name="T1" fmla="*/ 16 h 17"/>
                <a:gd name="T2" fmla="*/ 0 w 33"/>
                <a:gd name="T3" fmla="*/ 6 h 17"/>
                <a:gd name="T4" fmla="*/ 23 w 33"/>
                <a:gd name="T5" fmla="*/ 6 h 17"/>
                <a:gd name="T6" fmla="*/ 32 w 33"/>
                <a:gd name="T7" fmla="*/ 0 h 17"/>
                <a:gd name="T8" fmla="*/ 32 w 33"/>
                <a:gd name="T9" fmla="*/ 16 h 17"/>
                <a:gd name="T10" fmla="*/ 0 w 33"/>
                <a:gd name="T11" fmla="*/ 16 h 17"/>
              </a:gdLst>
              <a:ahLst/>
              <a:cxnLst>
                <a:cxn ang="0">
                  <a:pos x="T0" y="T1"/>
                </a:cxn>
                <a:cxn ang="0">
                  <a:pos x="T2" y="T3"/>
                </a:cxn>
                <a:cxn ang="0">
                  <a:pos x="T4" y="T5"/>
                </a:cxn>
                <a:cxn ang="0">
                  <a:pos x="T6" y="T7"/>
                </a:cxn>
                <a:cxn ang="0">
                  <a:pos x="T8" y="T9"/>
                </a:cxn>
                <a:cxn ang="0">
                  <a:pos x="T10" y="T11"/>
                </a:cxn>
              </a:cxnLst>
              <a:rect l="0" t="0" r="r" b="b"/>
              <a:pathLst>
                <a:path w="33" h="17">
                  <a:moveTo>
                    <a:pt x="0" y="16"/>
                  </a:moveTo>
                  <a:lnTo>
                    <a:pt x="0" y="6"/>
                  </a:lnTo>
                  <a:lnTo>
                    <a:pt x="23" y="6"/>
                  </a:lnTo>
                  <a:lnTo>
                    <a:pt x="32" y="0"/>
                  </a:lnTo>
                  <a:lnTo>
                    <a:pt x="32" y="16"/>
                  </a:lnTo>
                  <a:lnTo>
                    <a:pt x="0" y="16"/>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 name="Freeform 55"/>
            <p:cNvSpPr>
              <a:spLocks/>
            </p:cNvSpPr>
            <p:nvPr/>
          </p:nvSpPr>
          <p:spPr bwMode="auto">
            <a:xfrm>
              <a:off x="1835" y="2365"/>
              <a:ext cx="29" cy="13"/>
            </a:xfrm>
            <a:custGeom>
              <a:avLst/>
              <a:gdLst>
                <a:gd name="T0" fmla="*/ 0 w 33"/>
                <a:gd name="T1" fmla="*/ 16 h 17"/>
                <a:gd name="T2" fmla="*/ 0 w 33"/>
                <a:gd name="T3" fmla="*/ 6 h 17"/>
                <a:gd name="T4" fmla="*/ 23 w 33"/>
                <a:gd name="T5" fmla="*/ 6 h 17"/>
                <a:gd name="T6" fmla="*/ 32 w 33"/>
                <a:gd name="T7" fmla="*/ 0 h 17"/>
                <a:gd name="T8" fmla="*/ 32 w 33"/>
                <a:gd name="T9" fmla="*/ 16 h 17"/>
                <a:gd name="T10" fmla="*/ 0 w 33"/>
                <a:gd name="T11" fmla="*/ 16 h 17"/>
              </a:gdLst>
              <a:ahLst/>
              <a:cxnLst>
                <a:cxn ang="0">
                  <a:pos x="T0" y="T1"/>
                </a:cxn>
                <a:cxn ang="0">
                  <a:pos x="T2" y="T3"/>
                </a:cxn>
                <a:cxn ang="0">
                  <a:pos x="T4" y="T5"/>
                </a:cxn>
                <a:cxn ang="0">
                  <a:pos x="T6" y="T7"/>
                </a:cxn>
                <a:cxn ang="0">
                  <a:pos x="T8" y="T9"/>
                </a:cxn>
                <a:cxn ang="0">
                  <a:pos x="T10" y="T11"/>
                </a:cxn>
              </a:cxnLst>
              <a:rect l="0" t="0" r="r" b="b"/>
              <a:pathLst>
                <a:path w="33" h="17">
                  <a:moveTo>
                    <a:pt x="0" y="16"/>
                  </a:moveTo>
                  <a:lnTo>
                    <a:pt x="0" y="6"/>
                  </a:lnTo>
                  <a:lnTo>
                    <a:pt x="23" y="6"/>
                  </a:lnTo>
                  <a:lnTo>
                    <a:pt x="32" y="0"/>
                  </a:lnTo>
                  <a:lnTo>
                    <a:pt x="32" y="16"/>
                  </a:lnTo>
                  <a:lnTo>
                    <a:pt x="0" y="16"/>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 name="Freeform 56"/>
            <p:cNvSpPr>
              <a:spLocks/>
            </p:cNvSpPr>
            <p:nvPr/>
          </p:nvSpPr>
          <p:spPr bwMode="auto">
            <a:xfrm>
              <a:off x="2932" y="2293"/>
              <a:ext cx="64" cy="25"/>
            </a:xfrm>
            <a:custGeom>
              <a:avLst/>
              <a:gdLst>
                <a:gd name="T0" fmla="*/ 71 w 72"/>
                <a:gd name="T1" fmla="*/ 8 h 33"/>
                <a:gd name="T2" fmla="*/ 55 w 72"/>
                <a:gd name="T3" fmla="*/ 0 h 33"/>
                <a:gd name="T4" fmla="*/ 40 w 72"/>
                <a:gd name="T5" fmla="*/ 8 h 33"/>
                <a:gd name="T6" fmla="*/ 31 w 72"/>
                <a:gd name="T7" fmla="*/ 0 h 33"/>
                <a:gd name="T8" fmla="*/ 23 w 72"/>
                <a:gd name="T9" fmla="*/ 0 h 33"/>
                <a:gd name="T10" fmla="*/ 0 w 72"/>
                <a:gd name="T11" fmla="*/ 16 h 33"/>
                <a:gd name="T12" fmla="*/ 0 w 72"/>
                <a:gd name="T13" fmla="*/ 32 h 33"/>
                <a:gd name="T14" fmla="*/ 15 w 72"/>
                <a:gd name="T15" fmla="*/ 32 h 33"/>
                <a:gd name="T16" fmla="*/ 46 w 72"/>
                <a:gd name="T17" fmla="*/ 16 h 33"/>
                <a:gd name="T18" fmla="*/ 64 w 72"/>
                <a:gd name="T19" fmla="*/ 23 h 33"/>
                <a:gd name="T20" fmla="*/ 71 w 72"/>
                <a:gd name="T21"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33">
                  <a:moveTo>
                    <a:pt x="71" y="8"/>
                  </a:moveTo>
                  <a:lnTo>
                    <a:pt x="55" y="0"/>
                  </a:lnTo>
                  <a:lnTo>
                    <a:pt x="40" y="8"/>
                  </a:lnTo>
                  <a:lnTo>
                    <a:pt x="31" y="0"/>
                  </a:lnTo>
                  <a:lnTo>
                    <a:pt x="23" y="0"/>
                  </a:lnTo>
                  <a:lnTo>
                    <a:pt x="0" y="16"/>
                  </a:lnTo>
                  <a:lnTo>
                    <a:pt x="0" y="32"/>
                  </a:lnTo>
                  <a:lnTo>
                    <a:pt x="15" y="32"/>
                  </a:lnTo>
                  <a:lnTo>
                    <a:pt x="46" y="16"/>
                  </a:lnTo>
                  <a:lnTo>
                    <a:pt x="64" y="23"/>
                  </a:lnTo>
                  <a:lnTo>
                    <a:pt x="71" y="8"/>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 name="Freeform 57"/>
            <p:cNvSpPr>
              <a:spLocks/>
            </p:cNvSpPr>
            <p:nvPr/>
          </p:nvSpPr>
          <p:spPr bwMode="auto">
            <a:xfrm>
              <a:off x="2932" y="2293"/>
              <a:ext cx="64" cy="25"/>
            </a:xfrm>
            <a:custGeom>
              <a:avLst/>
              <a:gdLst>
                <a:gd name="T0" fmla="*/ 71 w 72"/>
                <a:gd name="T1" fmla="*/ 8 h 33"/>
                <a:gd name="T2" fmla="*/ 55 w 72"/>
                <a:gd name="T3" fmla="*/ 0 h 33"/>
                <a:gd name="T4" fmla="*/ 40 w 72"/>
                <a:gd name="T5" fmla="*/ 8 h 33"/>
                <a:gd name="T6" fmla="*/ 31 w 72"/>
                <a:gd name="T7" fmla="*/ 0 h 33"/>
                <a:gd name="T8" fmla="*/ 23 w 72"/>
                <a:gd name="T9" fmla="*/ 0 h 33"/>
                <a:gd name="T10" fmla="*/ 0 w 72"/>
                <a:gd name="T11" fmla="*/ 16 h 33"/>
                <a:gd name="T12" fmla="*/ 0 w 72"/>
                <a:gd name="T13" fmla="*/ 32 h 33"/>
                <a:gd name="T14" fmla="*/ 15 w 72"/>
                <a:gd name="T15" fmla="*/ 32 h 33"/>
                <a:gd name="T16" fmla="*/ 46 w 72"/>
                <a:gd name="T17" fmla="*/ 16 h 33"/>
                <a:gd name="T18" fmla="*/ 64 w 72"/>
                <a:gd name="T19" fmla="*/ 23 h 33"/>
                <a:gd name="T20" fmla="*/ 71 w 72"/>
                <a:gd name="T21"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33">
                  <a:moveTo>
                    <a:pt x="71" y="8"/>
                  </a:moveTo>
                  <a:lnTo>
                    <a:pt x="55" y="0"/>
                  </a:lnTo>
                  <a:lnTo>
                    <a:pt x="40" y="8"/>
                  </a:lnTo>
                  <a:lnTo>
                    <a:pt x="31" y="0"/>
                  </a:lnTo>
                  <a:lnTo>
                    <a:pt x="23" y="0"/>
                  </a:lnTo>
                  <a:lnTo>
                    <a:pt x="0" y="16"/>
                  </a:lnTo>
                  <a:lnTo>
                    <a:pt x="0" y="32"/>
                  </a:lnTo>
                  <a:lnTo>
                    <a:pt x="15" y="32"/>
                  </a:lnTo>
                  <a:lnTo>
                    <a:pt x="46" y="16"/>
                  </a:lnTo>
                  <a:lnTo>
                    <a:pt x="64" y="23"/>
                  </a:lnTo>
                  <a:lnTo>
                    <a:pt x="71" y="8"/>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 name="Freeform 58"/>
            <p:cNvSpPr>
              <a:spLocks/>
            </p:cNvSpPr>
            <p:nvPr/>
          </p:nvSpPr>
          <p:spPr bwMode="auto">
            <a:xfrm>
              <a:off x="3046" y="1627"/>
              <a:ext cx="1873" cy="774"/>
            </a:xfrm>
            <a:custGeom>
              <a:avLst/>
              <a:gdLst>
                <a:gd name="T0" fmla="*/ 1030 w 2093"/>
                <a:gd name="T1" fmla="*/ 210 h 1044"/>
                <a:gd name="T2" fmla="*/ 1014 w 2093"/>
                <a:gd name="T3" fmla="*/ 73 h 1044"/>
                <a:gd name="T4" fmla="*/ 949 w 2093"/>
                <a:gd name="T5" fmla="*/ 73 h 1044"/>
                <a:gd name="T6" fmla="*/ 682 w 2093"/>
                <a:gd name="T7" fmla="*/ 218 h 1044"/>
                <a:gd name="T8" fmla="*/ 640 w 2093"/>
                <a:gd name="T9" fmla="*/ 266 h 1044"/>
                <a:gd name="T10" fmla="*/ 608 w 2093"/>
                <a:gd name="T11" fmla="*/ 340 h 1044"/>
                <a:gd name="T12" fmla="*/ 560 w 2093"/>
                <a:gd name="T13" fmla="*/ 477 h 1044"/>
                <a:gd name="T14" fmla="*/ 585 w 2093"/>
                <a:gd name="T15" fmla="*/ 250 h 1044"/>
                <a:gd name="T16" fmla="*/ 511 w 2093"/>
                <a:gd name="T17" fmla="*/ 372 h 1044"/>
                <a:gd name="T18" fmla="*/ 438 w 2093"/>
                <a:gd name="T19" fmla="*/ 396 h 1044"/>
                <a:gd name="T20" fmla="*/ 349 w 2093"/>
                <a:gd name="T21" fmla="*/ 396 h 1044"/>
                <a:gd name="T22" fmla="*/ 243 w 2093"/>
                <a:gd name="T23" fmla="*/ 412 h 1044"/>
                <a:gd name="T24" fmla="*/ 194 w 2093"/>
                <a:gd name="T25" fmla="*/ 486 h 1044"/>
                <a:gd name="T26" fmla="*/ 122 w 2093"/>
                <a:gd name="T27" fmla="*/ 558 h 1044"/>
                <a:gd name="T28" fmla="*/ 147 w 2093"/>
                <a:gd name="T29" fmla="*/ 493 h 1044"/>
                <a:gd name="T30" fmla="*/ 63 w 2093"/>
                <a:gd name="T31" fmla="*/ 364 h 1044"/>
                <a:gd name="T32" fmla="*/ 41 w 2093"/>
                <a:gd name="T33" fmla="*/ 501 h 1044"/>
                <a:gd name="T34" fmla="*/ 32 w 2093"/>
                <a:gd name="T35" fmla="*/ 632 h 1044"/>
                <a:gd name="T36" fmla="*/ 0 w 2093"/>
                <a:gd name="T37" fmla="*/ 688 h 1044"/>
                <a:gd name="T38" fmla="*/ 48 w 2093"/>
                <a:gd name="T39" fmla="*/ 769 h 1044"/>
                <a:gd name="T40" fmla="*/ 57 w 2093"/>
                <a:gd name="T41" fmla="*/ 825 h 1044"/>
                <a:gd name="T42" fmla="*/ 105 w 2093"/>
                <a:gd name="T43" fmla="*/ 859 h 1044"/>
                <a:gd name="T44" fmla="*/ 153 w 2093"/>
                <a:gd name="T45" fmla="*/ 922 h 1044"/>
                <a:gd name="T46" fmla="*/ 147 w 2093"/>
                <a:gd name="T47" fmla="*/ 962 h 1044"/>
                <a:gd name="T48" fmla="*/ 234 w 2093"/>
                <a:gd name="T49" fmla="*/ 1021 h 1044"/>
                <a:gd name="T50" fmla="*/ 259 w 2093"/>
                <a:gd name="T51" fmla="*/ 1002 h 1044"/>
                <a:gd name="T52" fmla="*/ 275 w 2093"/>
                <a:gd name="T53" fmla="*/ 955 h 1044"/>
                <a:gd name="T54" fmla="*/ 275 w 2093"/>
                <a:gd name="T55" fmla="*/ 890 h 1044"/>
                <a:gd name="T56" fmla="*/ 340 w 2093"/>
                <a:gd name="T57" fmla="*/ 859 h 1044"/>
                <a:gd name="T58" fmla="*/ 446 w 2093"/>
                <a:gd name="T59" fmla="*/ 859 h 1044"/>
                <a:gd name="T60" fmla="*/ 454 w 2093"/>
                <a:gd name="T61" fmla="*/ 810 h 1044"/>
                <a:gd name="T62" fmla="*/ 567 w 2093"/>
                <a:gd name="T63" fmla="*/ 800 h 1044"/>
                <a:gd name="T64" fmla="*/ 640 w 2093"/>
                <a:gd name="T65" fmla="*/ 794 h 1044"/>
                <a:gd name="T66" fmla="*/ 747 w 2093"/>
                <a:gd name="T67" fmla="*/ 890 h 1044"/>
                <a:gd name="T68" fmla="*/ 859 w 2093"/>
                <a:gd name="T69" fmla="*/ 882 h 1044"/>
                <a:gd name="T70" fmla="*/ 973 w 2093"/>
                <a:gd name="T71" fmla="*/ 882 h 1044"/>
                <a:gd name="T72" fmla="*/ 1120 w 2093"/>
                <a:gd name="T73" fmla="*/ 882 h 1044"/>
                <a:gd name="T74" fmla="*/ 1200 w 2093"/>
                <a:gd name="T75" fmla="*/ 841 h 1044"/>
                <a:gd name="T76" fmla="*/ 1290 w 2093"/>
                <a:gd name="T77" fmla="*/ 899 h 1044"/>
                <a:gd name="T78" fmla="*/ 1379 w 2093"/>
                <a:gd name="T79" fmla="*/ 939 h 1044"/>
                <a:gd name="T80" fmla="*/ 1347 w 2093"/>
                <a:gd name="T81" fmla="*/ 1012 h 1044"/>
                <a:gd name="T82" fmla="*/ 1461 w 2093"/>
                <a:gd name="T83" fmla="*/ 850 h 1044"/>
                <a:gd name="T84" fmla="*/ 1419 w 2093"/>
                <a:gd name="T85" fmla="*/ 800 h 1044"/>
                <a:gd name="T86" fmla="*/ 1518 w 2093"/>
                <a:gd name="T87" fmla="*/ 679 h 1044"/>
                <a:gd name="T88" fmla="*/ 1598 w 2093"/>
                <a:gd name="T89" fmla="*/ 679 h 1044"/>
                <a:gd name="T90" fmla="*/ 1704 w 2093"/>
                <a:gd name="T91" fmla="*/ 614 h 1044"/>
                <a:gd name="T92" fmla="*/ 1754 w 2093"/>
                <a:gd name="T93" fmla="*/ 608 h 1044"/>
                <a:gd name="T94" fmla="*/ 1663 w 2093"/>
                <a:gd name="T95" fmla="*/ 874 h 1044"/>
                <a:gd name="T96" fmla="*/ 1729 w 2093"/>
                <a:gd name="T97" fmla="*/ 769 h 1044"/>
                <a:gd name="T98" fmla="*/ 1744 w 2093"/>
                <a:gd name="T99" fmla="*/ 688 h 1044"/>
                <a:gd name="T100" fmla="*/ 1817 w 2093"/>
                <a:gd name="T101" fmla="*/ 655 h 1044"/>
                <a:gd name="T102" fmla="*/ 1938 w 2093"/>
                <a:gd name="T103" fmla="*/ 551 h 1044"/>
                <a:gd name="T104" fmla="*/ 1963 w 2093"/>
                <a:gd name="T105" fmla="*/ 493 h 1044"/>
                <a:gd name="T106" fmla="*/ 2061 w 2093"/>
                <a:gd name="T107" fmla="*/ 526 h 1044"/>
                <a:gd name="T108" fmla="*/ 1956 w 2093"/>
                <a:gd name="T109" fmla="*/ 396 h 1044"/>
                <a:gd name="T110" fmla="*/ 1809 w 2093"/>
                <a:gd name="T111" fmla="*/ 372 h 1044"/>
                <a:gd name="T112" fmla="*/ 1711 w 2093"/>
                <a:gd name="T113" fmla="*/ 372 h 1044"/>
                <a:gd name="T114" fmla="*/ 1598 w 2093"/>
                <a:gd name="T115" fmla="*/ 307 h 1044"/>
                <a:gd name="T116" fmla="*/ 1436 w 2093"/>
                <a:gd name="T117" fmla="*/ 275 h 1044"/>
                <a:gd name="T118" fmla="*/ 1322 w 2093"/>
                <a:gd name="T119" fmla="*/ 324 h 1044"/>
                <a:gd name="T120" fmla="*/ 1225 w 2093"/>
                <a:gd name="T121" fmla="*/ 225 h 1044"/>
                <a:gd name="T122" fmla="*/ 1063 w 2093"/>
                <a:gd name="T123" fmla="*/ 194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93" h="1044">
                  <a:moveTo>
                    <a:pt x="1063" y="194"/>
                  </a:moveTo>
                  <a:lnTo>
                    <a:pt x="1055" y="201"/>
                  </a:lnTo>
                  <a:lnTo>
                    <a:pt x="1063" y="218"/>
                  </a:lnTo>
                  <a:lnTo>
                    <a:pt x="1030" y="235"/>
                  </a:lnTo>
                  <a:lnTo>
                    <a:pt x="1023" y="235"/>
                  </a:lnTo>
                  <a:lnTo>
                    <a:pt x="1030" y="210"/>
                  </a:lnTo>
                  <a:lnTo>
                    <a:pt x="1111" y="138"/>
                  </a:lnTo>
                  <a:lnTo>
                    <a:pt x="1111" y="88"/>
                  </a:lnTo>
                  <a:lnTo>
                    <a:pt x="1080" y="57"/>
                  </a:lnTo>
                  <a:lnTo>
                    <a:pt x="1038" y="57"/>
                  </a:lnTo>
                  <a:lnTo>
                    <a:pt x="1038" y="73"/>
                  </a:lnTo>
                  <a:lnTo>
                    <a:pt x="1014" y="73"/>
                  </a:lnTo>
                  <a:lnTo>
                    <a:pt x="1030" y="41"/>
                  </a:lnTo>
                  <a:lnTo>
                    <a:pt x="989" y="33"/>
                  </a:lnTo>
                  <a:lnTo>
                    <a:pt x="1014" y="16"/>
                  </a:lnTo>
                  <a:lnTo>
                    <a:pt x="989" y="0"/>
                  </a:lnTo>
                  <a:lnTo>
                    <a:pt x="949" y="41"/>
                  </a:lnTo>
                  <a:lnTo>
                    <a:pt x="949" y="73"/>
                  </a:lnTo>
                  <a:lnTo>
                    <a:pt x="924" y="73"/>
                  </a:lnTo>
                  <a:lnTo>
                    <a:pt x="852" y="88"/>
                  </a:lnTo>
                  <a:lnTo>
                    <a:pt x="787" y="128"/>
                  </a:lnTo>
                  <a:lnTo>
                    <a:pt x="762" y="162"/>
                  </a:lnTo>
                  <a:lnTo>
                    <a:pt x="769" y="201"/>
                  </a:lnTo>
                  <a:lnTo>
                    <a:pt x="682" y="218"/>
                  </a:lnTo>
                  <a:lnTo>
                    <a:pt x="688" y="266"/>
                  </a:lnTo>
                  <a:lnTo>
                    <a:pt x="713" y="290"/>
                  </a:lnTo>
                  <a:lnTo>
                    <a:pt x="697" y="299"/>
                  </a:lnTo>
                  <a:lnTo>
                    <a:pt x="673" y="266"/>
                  </a:lnTo>
                  <a:lnTo>
                    <a:pt x="648" y="259"/>
                  </a:lnTo>
                  <a:lnTo>
                    <a:pt x="640" y="266"/>
                  </a:lnTo>
                  <a:lnTo>
                    <a:pt x="625" y="250"/>
                  </a:lnTo>
                  <a:lnTo>
                    <a:pt x="608" y="235"/>
                  </a:lnTo>
                  <a:lnTo>
                    <a:pt x="608" y="243"/>
                  </a:lnTo>
                  <a:lnTo>
                    <a:pt x="616" y="266"/>
                  </a:lnTo>
                  <a:lnTo>
                    <a:pt x="591" y="307"/>
                  </a:lnTo>
                  <a:lnTo>
                    <a:pt x="608" y="340"/>
                  </a:lnTo>
                  <a:lnTo>
                    <a:pt x="600" y="372"/>
                  </a:lnTo>
                  <a:lnTo>
                    <a:pt x="600" y="396"/>
                  </a:lnTo>
                  <a:lnTo>
                    <a:pt x="608" y="405"/>
                  </a:lnTo>
                  <a:lnTo>
                    <a:pt x="616" y="446"/>
                  </a:lnTo>
                  <a:lnTo>
                    <a:pt x="567" y="486"/>
                  </a:lnTo>
                  <a:lnTo>
                    <a:pt x="560" y="477"/>
                  </a:lnTo>
                  <a:lnTo>
                    <a:pt x="591" y="437"/>
                  </a:lnTo>
                  <a:lnTo>
                    <a:pt x="600" y="412"/>
                  </a:lnTo>
                  <a:lnTo>
                    <a:pt x="585" y="396"/>
                  </a:lnTo>
                  <a:lnTo>
                    <a:pt x="585" y="315"/>
                  </a:lnTo>
                  <a:lnTo>
                    <a:pt x="576" y="299"/>
                  </a:lnTo>
                  <a:lnTo>
                    <a:pt x="585" y="250"/>
                  </a:lnTo>
                  <a:lnTo>
                    <a:pt x="567" y="243"/>
                  </a:lnTo>
                  <a:lnTo>
                    <a:pt x="576" y="235"/>
                  </a:lnTo>
                  <a:lnTo>
                    <a:pt x="567" y="218"/>
                  </a:lnTo>
                  <a:lnTo>
                    <a:pt x="551" y="225"/>
                  </a:lnTo>
                  <a:lnTo>
                    <a:pt x="511" y="331"/>
                  </a:lnTo>
                  <a:lnTo>
                    <a:pt x="511" y="372"/>
                  </a:lnTo>
                  <a:lnTo>
                    <a:pt x="535" y="405"/>
                  </a:lnTo>
                  <a:lnTo>
                    <a:pt x="535" y="421"/>
                  </a:lnTo>
                  <a:lnTo>
                    <a:pt x="511" y="405"/>
                  </a:lnTo>
                  <a:lnTo>
                    <a:pt x="414" y="340"/>
                  </a:lnTo>
                  <a:lnTo>
                    <a:pt x="405" y="356"/>
                  </a:lnTo>
                  <a:lnTo>
                    <a:pt x="438" y="396"/>
                  </a:lnTo>
                  <a:lnTo>
                    <a:pt x="421" y="405"/>
                  </a:lnTo>
                  <a:lnTo>
                    <a:pt x="414" y="396"/>
                  </a:lnTo>
                  <a:lnTo>
                    <a:pt x="364" y="412"/>
                  </a:lnTo>
                  <a:lnTo>
                    <a:pt x="356" y="427"/>
                  </a:lnTo>
                  <a:lnTo>
                    <a:pt x="349" y="412"/>
                  </a:lnTo>
                  <a:lnTo>
                    <a:pt x="349" y="396"/>
                  </a:lnTo>
                  <a:lnTo>
                    <a:pt x="267" y="446"/>
                  </a:lnTo>
                  <a:lnTo>
                    <a:pt x="267" y="461"/>
                  </a:lnTo>
                  <a:lnTo>
                    <a:pt x="250" y="469"/>
                  </a:lnTo>
                  <a:lnTo>
                    <a:pt x="227" y="452"/>
                  </a:lnTo>
                  <a:lnTo>
                    <a:pt x="250" y="437"/>
                  </a:lnTo>
                  <a:lnTo>
                    <a:pt x="243" y="412"/>
                  </a:lnTo>
                  <a:lnTo>
                    <a:pt x="210" y="405"/>
                  </a:lnTo>
                  <a:lnTo>
                    <a:pt x="219" y="421"/>
                  </a:lnTo>
                  <a:lnTo>
                    <a:pt x="219" y="461"/>
                  </a:lnTo>
                  <a:lnTo>
                    <a:pt x="227" y="477"/>
                  </a:lnTo>
                  <a:lnTo>
                    <a:pt x="219" y="493"/>
                  </a:lnTo>
                  <a:lnTo>
                    <a:pt x="194" y="486"/>
                  </a:lnTo>
                  <a:lnTo>
                    <a:pt x="162" y="509"/>
                  </a:lnTo>
                  <a:lnTo>
                    <a:pt x="178" y="542"/>
                  </a:lnTo>
                  <a:lnTo>
                    <a:pt x="128" y="526"/>
                  </a:lnTo>
                  <a:lnTo>
                    <a:pt x="122" y="533"/>
                  </a:lnTo>
                  <a:lnTo>
                    <a:pt x="138" y="558"/>
                  </a:lnTo>
                  <a:lnTo>
                    <a:pt x="122" y="558"/>
                  </a:lnTo>
                  <a:lnTo>
                    <a:pt x="97" y="542"/>
                  </a:lnTo>
                  <a:lnTo>
                    <a:pt x="97" y="493"/>
                  </a:lnTo>
                  <a:lnTo>
                    <a:pt x="73" y="477"/>
                  </a:lnTo>
                  <a:lnTo>
                    <a:pt x="63" y="461"/>
                  </a:lnTo>
                  <a:lnTo>
                    <a:pt x="81" y="469"/>
                  </a:lnTo>
                  <a:lnTo>
                    <a:pt x="147" y="493"/>
                  </a:lnTo>
                  <a:lnTo>
                    <a:pt x="187" y="469"/>
                  </a:lnTo>
                  <a:lnTo>
                    <a:pt x="178" y="446"/>
                  </a:lnTo>
                  <a:lnTo>
                    <a:pt x="128" y="396"/>
                  </a:lnTo>
                  <a:lnTo>
                    <a:pt x="81" y="380"/>
                  </a:lnTo>
                  <a:lnTo>
                    <a:pt x="81" y="372"/>
                  </a:lnTo>
                  <a:lnTo>
                    <a:pt x="63" y="364"/>
                  </a:lnTo>
                  <a:lnTo>
                    <a:pt x="48" y="372"/>
                  </a:lnTo>
                  <a:lnTo>
                    <a:pt x="23" y="396"/>
                  </a:lnTo>
                  <a:lnTo>
                    <a:pt x="23" y="421"/>
                  </a:lnTo>
                  <a:lnTo>
                    <a:pt x="41" y="437"/>
                  </a:lnTo>
                  <a:lnTo>
                    <a:pt x="32" y="461"/>
                  </a:lnTo>
                  <a:lnTo>
                    <a:pt x="41" y="501"/>
                  </a:lnTo>
                  <a:lnTo>
                    <a:pt x="32" y="526"/>
                  </a:lnTo>
                  <a:lnTo>
                    <a:pt x="48" y="551"/>
                  </a:lnTo>
                  <a:lnTo>
                    <a:pt x="41" y="566"/>
                  </a:lnTo>
                  <a:lnTo>
                    <a:pt x="57" y="583"/>
                  </a:lnTo>
                  <a:lnTo>
                    <a:pt x="57" y="591"/>
                  </a:lnTo>
                  <a:lnTo>
                    <a:pt x="32" y="632"/>
                  </a:lnTo>
                  <a:lnTo>
                    <a:pt x="8" y="648"/>
                  </a:lnTo>
                  <a:lnTo>
                    <a:pt x="16" y="648"/>
                  </a:lnTo>
                  <a:lnTo>
                    <a:pt x="32" y="663"/>
                  </a:lnTo>
                  <a:lnTo>
                    <a:pt x="16" y="679"/>
                  </a:lnTo>
                  <a:lnTo>
                    <a:pt x="8" y="688"/>
                  </a:lnTo>
                  <a:lnTo>
                    <a:pt x="0" y="688"/>
                  </a:lnTo>
                  <a:lnTo>
                    <a:pt x="8" y="713"/>
                  </a:lnTo>
                  <a:lnTo>
                    <a:pt x="8" y="720"/>
                  </a:lnTo>
                  <a:lnTo>
                    <a:pt x="8" y="736"/>
                  </a:lnTo>
                  <a:lnTo>
                    <a:pt x="16" y="753"/>
                  </a:lnTo>
                  <a:lnTo>
                    <a:pt x="41" y="760"/>
                  </a:lnTo>
                  <a:lnTo>
                    <a:pt x="48" y="769"/>
                  </a:lnTo>
                  <a:lnTo>
                    <a:pt x="48" y="785"/>
                  </a:lnTo>
                  <a:lnTo>
                    <a:pt x="63" y="810"/>
                  </a:lnTo>
                  <a:lnTo>
                    <a:pt x="73" y="810"/>
                  </a:lnTo>
                  <a:lnTo>
                    <a:pt x="63" y="825"/>
                  </a:lnTo>
                  <a:lnTo>
                    <a:pt x="57" y="818"/>
                  </a:lnTo>
                  <a:lnTo>
                    <a:pt x="57" y="825"/>
                  </a:lnTo>
                  <a:lnTo>
                    <a:pt x="63" y="841"/>
                  </a:lnTo>
                  <a:lnTo>
                    <a:pt x="88" y="841"/>
                  </a:lnTo>
                  <a:lnTo>
                    <a:pt x="97" y="850"/>
                  </a:lnTo>
                  <a:lnTo>
                    <a:pt x="88" y="850"/>
                  </a:lnTo>
                  <a:lnTo>
                    <a:pt x="97" y="859"/>
                  </a:lnTo>
                  <a:lnTo>
                    <a:pt x="105" y="859"/>
                  </a:lnTo>
                  <a:lnTo>
                    <a:pt x="113" y="874"/>
                  </a:lnTo>
                  <a:lnTo>
                    <a:pt x="122" y="882"/>
                  </a:lnTo>
                  <a:lnTo>
                    <a:pt x="128" y="874"/>
                  </a:lnTo>
                  <a:lnTo>
                    <a:pt x="170" y="899"/>
                  </a:lnTo>
                  <a:lnTo>
                    <a:pt x="162" y="931"/>
                  </a:lnTo>
                  <a:lnTo>
                    <a:pt x="153" y="922"/>
                  </a:lnTo>
                  <a:lnTo>
                    <a:pt x="147" y="931"/>
                  </a:lnTo>
                  <a:lnTo>
                    <a:pt x="147" y="947"/>
                  </a:lnTo>
                  <a:lnTo>
                    <a:pt x="153" y="939"/>
                  </a:lnTo>
                  <a:lnTo>
                    <a:pt x="162" y="947"/>
                  </a:lnTo>
                  <a:lnTo>
                    <a:pt x="138" y="955"/>
                  </a:lnTo>
                  <a:lnTo>
                    <a:pt x="147" y="962"/>
                  </a:lnTo>
                  <a:lnTo>
                    <a:pt x="128" y="980"/>
                  </a:lnTo>
                  <a:lnTo>
                    <a:pt x="128" y="980"/>
                  </a:lnTo>
                  <a:lnTo>
                    <a:pt x="162" y="1012"/>
                  </a:lnTo>
                  <a:lnTo>
                    <a:pt x="202" y="1012"/>
                  </a:lnTo>
                  <a:lnTo>
                    <a:pt x="219" y="1021"/>
                  </a:lnTo>
                  <a:lnTo>
                    <a:pt x="234" y="1021"/>
                  </a:lnTo>
                  <a:lnTo>
                    <a:pt x="250" y="1036"/>
                  </a:lnTo>
                  <a:lnTo>
                    <a:pt x="259" y="1044"/>
                  </a:lnTo>
                  <a:lnTo>
                    <a:pt x="267" y="1044"/>
                  </a:lnTo>
                  <a:lnTo>
                    <a:pt x="275" y="1036"/>
                  </a:lnTo>
                  <a:lnTo>
                    <a:pt x="259" y="1021"/>
                  </a:lnTo>
                  <a:lnTo>
                    <a:pt x="259" y="1002"/>
                  </a:lnTo>
                  <a:lnTo>
                    <a:pt x="250" y="987"/>
                  </a:lnTo>
                  <a:lnTo>
                    <a:pt x="267" y="962"/>
                  </a:lnTo>
                  <a:lnTo>
                    <a:pt x="275" y="971"/>
                  </a:lnTo>
                  <a:lnTo>
                    <a:pt x="284" y="962"/>
                  </a:lnTo>
                  <a:lnTo>
                    <a:pt x="284" y="955"/>
                  </a:lnTo>
                  <a:lnTo>
                    <a:pt x="275" y="955"/>
                  </a:lnTo>
                  <a:lnTo>
                    <a:pt x="284" y="947"/>
                  </a:lnTo>
                  <a:lnTo>
                    <a:pt x="275" y="931"/>
                  </a:lnTo>
                  <a:lnTo>
                    <a:pt x="259" y="931"/>
                  </a:lnTo>
                  <a:lnTo>
                    <a:pt x="250" y="915"/>
                  </a:lnTo>
                  <a:lnTo>
                    <a:pt x="259" y="874"/>
                  </a:lnTo>
                  <a:lnTo>
                    <a:pt x="275" y="890"/>
                  </a:lnTo>
                  <a:lnTo>
                    <a:pt x="284" y="890"/>
                  </a:lnTo>
                  <a:lnTo>
                    <a:pt x="275" y="874"/>
                  </a:lnTo>
                  <a:lnTo>
                    <a:pt x="299" y="850"/>
                  </a:lnTo>
                  <a:lnTo>
                    <a:pt x="315" y="859"/>
                  </a:lnTo>
                  <a:lnTo>
                    <a:pt x="324" y="850"/>
                  </a:lnTo>
                  <a:lnTo>
                    <a:pt x="340" y="859"/>
                  </a:lnTo>
                  <a:lnTo>
                    <a:pt x="364" y="874"/>
                  </a:lnTo>
                  <a:lnTo>
                    <a:pt x="381" y="865"/>
                  </a:lnTo>
                  <a:lnTo>
                    <a:pt x="398" y="865"/>
                  </a:lnTo>
                  <a:lnTo>
                    <a:pt x="405" y="874"/>
                  </a:lnTo>
                  <a:lnTo>
                    <a:pt x="438" y="874"/>
                  </a:lnTo>
                  <a:lnTo>
                    <a:pt x="446" y="859"/>
                  </a:lnTo>
                  <a:lnTo>
                    <a:pt x="421" y="850"/>
                  </a:lnTo>
                  <a:lnTo>
                    <a:pt x="438" y="841"/>
                  </a:lnTo>
                  <a:lnTo>
                    <a:pt x="429" y="834"/>
                  </a:lnTo>
                  <a:lnTo>
                    <a:pt x="438" y="825"/>
                  </a:lnTo>
                  <a:lnTo>
                    <a:pt x="438" y="800"/>
                  </a:lnTo>
                  <a:lnTo>
                    <a:pt x="454" y="810"/>
                  </a:lnTo>
                  <a:lnTo>
                    <a:pt x="526" y="785"/>
                  </a:lnTo>
                  <a:lnTo>
                    <a:pt x="526" y="778"/>
                  </a:lnTo>
                  <a:lnTo>
                    <a:pt x="535" y="778"/>
                  </a:lnTo>
                  <a:lnTo>
                    <a:pt x="560" y="778"/>
                  </a:lnTo>
                  <a:lnTo>
                    <a:pt x="567" y="794"/>
                  </a:lnTo>
                  <a:lnTo>
                    <a:pt x="567" y="800"/>
                  </a:lnTo>
                  <a:lnTo>
                    <a:pt x="576" y="800"/>
                  </a:lnTo>
                  <a:lnTo>
                    <a:pt x="591" y="810"/>
                  </a:lnTo>
                  <a:lnTo>
                    <a:pt x="591" y="818"/>
                  </a:lnTo>
                  <a:lnTo>
                    <a:pt x="608" y="818"/>
                  </a:lnTo>
                  <a:lnTo>
                    <a:pt x="625" y="800"/>
                  </a:lnTo>
                  <a:lnTo>
                    <a:pt x="640" y="794"/>
                  </a:lnTo>
                  <a:lnTo>
                    <a:pt x="648" y="818"/>
                  </a:lnTo>
                  <a:lnTo>
                    <a:pt x="682" y="874"/>
                  </a:lnTo>
                  <a:lnTo>
                    <a:pt x="688" y="859"/>
                  </a:lnTo>
                  <a:lnTo>
                    <a:pt x="697" y="874"/>
                  </a:lnTo>
                  <a:lnTo>
                    <a:pt x="722" y="865"/>
                  </a:lnTo>
                  <a:lnTo>
                    <a:pt x="747" y="890"/>
                  </a:lnTo>
                  <a:lnTo>
                    <a:pt x="762" y="899"/>
                  </a:lnTo>
                  <a:lnTo>
                    <a:pt x="762" y="890"/>
                  </a:lnTo>
                  <a:lnTo>
                    <a:pt x="778" y="907"/>
                  </a:lnTo>
                  <a:lnTo>
                    <a:pt x="787" y="899"/>
                  </a:lnTo>
                  <a:lnTo>
                    <a:pt x="827" y="874"/>
                  </a:lnTo>
                  <a:lnTo>
                    <a:pt x="859" y="882"/>
                  </a:lnTo>
                  <a:lnTo>
                    <a:pt x="875" y="890"/>
                  </a:lnTo>
                  <a:lnTo>
                    <a:pt x="908" y="890"/>
                  </a:lnTo>
                  <a:lnTo>
                    <a:pt x="908" y="859"/>
                  </a:lnTo>
                  <a:lnTo>
                    <a:pt x="924" y="850"/>
                  </a:lnTo>
                  <a:lnTo>
                    <a:pt x="958" y="859"/>
                  </a:lnTo>
                  <a:lnTo>
                    <a:pt x="973" y="882"/>
                  </a:lnTo>
                  <a:lnTo>
                    <a:pt x="983" y="882"/>
                  </a:lnTo>
                  <a:lnTo>
                    <a:pt x="998" y="874"/>
                  </a:lnTo>
                  <a:lnTo>
                    <a:pt x="1046" y="899"/>
                  </a:lnTo>
                  <a:lnTo>
                    <a:pt x="1070" y="907"/>
                  </a:lnTo>
                  <a:lnTo>
                    <a:pt x="1103" y="899"/>
                  </a:lnTo>
                  <a:lnTo>
                    <a:pt x="1120" y="882"/>
                  </a:lnTo>
                  <a:lnTo>
                    <a:pt x="1144" y="890"/>
                  </a:lnTo>
                  <a:lnTo>
                    <a:pt x="1160" y="899"/>
                  </a:lnTo>
                  <a:lnTo>
                    <a:pt x="1185" y="890"/>
                  </a:lnTo>
                  <a:lnTo>
                    <a:pt x="1192" y="859"/>
                  </a:lnTo>
                  <a:lnTo>
                    <a:pt x="1200" y="850"/>
                  </a:lnTo>
                  <a:lnTo>
                    <a:pt x="1200" y="841"/>
                  </a:lnTo>
                  <a:lnTo>
                    <a:pt x="1192" y="841"/>
                  </a:lnTo>
                  <a:lnTo>
                    <a:pt x="1200" y="825"/>
                  </a:lnTo>
                  <a:lnTo>
                    <a:pt x="1232" y="818"/>
                  </a:lnTo>
                  <a:lnTo>
                    <a:pt x="1257" y="825"/>
                  </a:lnTo>
                  <a:lnTo>
                    <a:pt x="1272" y="841"/>
                  </a:lnTo>
                  <a:lnTo>
                    <a:pt x="1290" y="899"/>
                  </a:lnTo>
                  <a:lnTo>
                    <a:pt x="1306" y="899"/>
                  </a:lnTo>
                  <a:lnTo>
                    <a:pt x="1331" y="915"/>
                  </a:lnTo>
                  <a:lnTo>
                    <a:pt x="1331" y="931"/>
                  </a:lnTo>
                  <a:lnTo>
                    <a:pt x="1347" y="931"/>
                  </a:lnTo>
                  <a:lnTo>
                    <a:pt x="1379" y="922"/>
                  </a:lnTo>
                  <a:lnTo>
                    <a:pt x="1379" y="939"/>
                  </a:lnTo>
                  <a:lnTo>
                    <a:pt x="1356" y="987"/>
                  </a:lnTo>
                  <a:lnTo>
                    <a:pt x="1347" y="980"/>
                  </a:lnTo>
                  <a:lnTo>
                    <a:pt x="1331" y="987"/>
                  </a:lnTo>
                  <a:lnTo>
                    <a:pt x="1331" y="1027"/>
                  </a:lnTo>
                  <a:lnTo>
                    <a:pt x="1337" y="1012"/>
                  </a:lnTo>
                  <a:lnTo>
                    <a:pt x="1347" y="1012"/>
                  </a:lnTo>
                  <a:lnTo>
                    <a:pt x="1347" y="1021"/>
                  </a:lnTo>
                  <a:lnTo>
                    <a:pt x="1356" y="1027"/>
                  </a:lnTo>
                  <a:lnTo>
                    <a:pt x="1379" y="1012"/>
                  </a:lnTo>
                  <a:lnTo>
                    <a:pt x="1452" y="922"/>
                  </a:lnTo>
                  <a:lnTo>
                    <a:pt x="1452" y="865"/>
                  </a:lnTo>
                  <a:lnTo>
                    <a:pt x="1461" y="850"/>
                  </a:lnTo>
                  <a:lnTo>
                    <a:pt x="1461" y="825"/>
                  </a:lnTo>
                  <a:lnTo>
                    <a:pt x="1443" y="800"/>
                  </a:lnTo>
                  <a:lnTo>
                    <a:pt x="1436" y="800"/>
                  </a:lnTo>
                  <a:lnTo>
                    <a:pt x="1428" y="818"/>
                  </a:lnTo>
                  <a:lnTo>
                    <a:pt x="1411" y="818"/>
                  </a:lnTo>
                  <a:lnTo>
                    <a:pt x="1419" y="800"/>
                  </a:lnTo>
                  <a:lnTo>
                    <a:pt x="1411" y="800"/>
                  </a:lnTo>
                  <a:lnTo>
                    <a:pt x="1403" y="794"/>
                  </a:lnTo>
                  <a:lnTo>
                    <a:pt x="1387" y="794"/>
                  </a:lnTo>
                  <a:lnTo>
                    <a:pt x="1387" y="785"/>
                  </a:lnTo>
                  <a:lnTo>
                    <a:pt x="1484" y="688"/>
                  </a:lnTo>
                  <a:lnTo>
                    <a:pt x="1518" y="679"/>
                  </a:lnTo>
                  <a:lnTo>
                    <a:pt x="1524" y="688"/>
                  </a:lnTo>
                  <a:lnTo>
                    <a:pt x="1533" y="679"/>
                  </a:lnTo>
                  <a:lnTo>
                    <a:pt x="1558" y="688"/>
                  </a:lnTo>
                  <a:lnTo>
                    <a:pt x="1565" y="672"/>
                  </a:lnTo>
                  <a:lnTo>
                    <a:pt x="1590" y="679"/>
                  </a:lnTo>
                  <a:lnTo>
                    <a:pt x="1598" y="679"/>
                  </a:lnTo>
                  <a:lnTo>
                    <a:pt x="1590" y="688"/>
                  </a:lnTo>
                  <a:lnTo>
                    <a:pt x="1590" y="695"/>
                  </a:lnTo>
                  <a:lnTo>
                    <a:pt x="1638" y="688"/>
                  </a:lnTo>
                  <a:lnTo>
                    <a:pt x="1630" y="679"/>
                  </a:lnTo>
                  <a:lnTo>
                    <a:pt x="1663" y="623"/>
                  </a:lnTo>
                  <a:lnTo>
                    <a:pt x="1704" y="614"/>
                  </a:lnTo>
                  <a:lnTo>
                    <a:pt x="1704" y="632"/>
                  </a:lnTo>
                  <a:lnTo>
                    <a:pt x="1704" y="648"/>
                  </a:lnTo>
                  <a:lnTo>
                    <a:pt x="1744" y="623"/>
                  </a:lnTo>
                  <a:lnTo>
                    <a:pt x="1744" y="598"/>
                  </a:lnTo>
                  <a:lnTo>
                    <a:pt x="1760" y="598"/>
                  </a:lnTo>
                  <a:lnTo>
                    <a:pt x="1754" y="608"/>
                  </a:lnTo>
                  <a:lnTo>
                    <a:pt x="1744" y="648"/>
                  </a:lnTo>
                  <a:lnTo>
                    <a:pt x="1729" y="655"/>
                  </a:lnTo>
                  <a:lnTo>
                    <a:pt x="1679" y="713"/>
                  </a:lnTo>
                  <a:lnTo>
                    <a:pt x="1663" y="720"/>
                  </a:lnTo>
                  <a:lnTo>
                    <a:pt x="1646" y="778"/>
                  </a:lnTo>
                  <a:lnTo>
                    <a:pt x="1663" y="874"/>
                  </a:lnTo>
                  <a:lnTo>
                    <a:pt x="1679" y="859"/>
                  </a:lnTo>
                  <a:lnTo>
                    <a:pt x="1704" y="825"/>
                  </a:lnTo>
                  <a:lnTo>
                    <a:pt x="1704" y="800"/>
                  </a:lnTo>
                  <a:lnTo>
                    <a:pt x="1711" y="800"/>
                  </a:lnTo>
                  <a:lnTo>
                    <a:pt x="1729" y="794"/>
                  </a:lnTo>
                  <a:lnTo>
                    <a:pt x="1729" y="769"/>
                  </a:lnTo>
                  <a:lnTo>
                    <a:pt x="1735" y="760"/>
                  </a:lnTo>
                  <a:lnTo>
                    <a:pt x="1744" y="760"/>
                  </a:lnTo>
                  <a:lnTo>
                    <a:pt x="1744" y="745"/>
                  </a:lnTo>
                  <a:lnTo>
                    <a:pt x="1744" y="728"/>
                  </a:lnTo>
                  <a:lnTo>
                    <a:pt x="1729" y="713"/>
                  </a:lnTo>
                  <a:lnTo>
                    <a:pt x="1744" y="688"/>
                  </a:lnTo>
                  <a:lnTo>
                    <a:pt x="1744" y="672"/>
                  </a:lnTo>
                  <a:lnTo>
                    <a:pt x="1760" y="672"/>
                  </a:lnTo>
                  <a:lnTo>
                    <a:pt x="1785" y="655"/>
                  </a:lnTo>
                  <a:lnTo>
                    <a:pt x="1785" y="672"/>
                  </a:lnTo>
                  <a:lnTo>
                    <a:pt x="1794" y="663"/>
                  </a:lnTo>
                  <a:lnTo>
                    <a:pt x="1817" y="655"/>
                  </a:lnTo>
                  <a:lnTo>
                    <a:pt x="1834" y="672"/>
                  </a:lnTo>
                  <a:lnTo>
                    <a:pt x="1841" y="655"/>
                  </a:lnTo>
                  <a:lnTo>
                    <a:pt x="1922" y="598"/>
                  </a:lnTo>
                  <a:lnTo>
                    <a:pt x="1946" y="608"/>
                  </a:lnTo>
                  <a:lnTo>
                    <a:pt x="1956" y="598"/>
                  </a:lnTo>
                  <a:lnTo>
                    <a:pt x="1938" y="551"/>
                  </a:lnTo>
                  <a:lnTo>
                    <a:pt x="1931" y="551"/>
                  </a:lnTo>
                  <a:lnTo>
                    <a:pt x="1931" y="533"/>
                  </a:lnTo>
                  <a:lnTo>
                    <a:pt x="1938" y="533"/>
                  </a:lnTo>
                  <a:lnTo>
                    <a:pt x="1956" y="526"/>
                  </a:lnTo>
                  <a:lnTo>
                    <a:pt x="1971" y="509"/>
                  </a:lnTo>
                  <a:lnTo>
                    <a:pt x="1963" y="493"/>
                  </a:lnTo>
                  <a:lnTo>
                    <a:pt x="1971" y="486"/>
                  </a:lnTo>
                  <a:lnTo>
                    <a:pt x="1980" y="509"/>
                  </a:lnTo>
                  <a:lnTo>
                    <a:pt x="1996" y="509"/>
                  </a:lnTo>
                  <a:lnTo>
                    <a:pt x="2011" y="526"/>
                  </a:lnTo>
                  <a:lnTo>
                    <a:pt x="2053" y="551"/>
                  </a:lnTo>
                  <a:lnTo>
                    <a:pt x="2061" y="526"/>
                  </a:lnTo>
                  <a:lnTo>
                    <a:pt x="2061" y="509"/>
                  </a:lnTo>
                  <a:lnTo>
                    <a:pt x="2077" y="509"/>
                  </a:lnTo>
                  <a:lnTo>
                    <a:pt x="2093" y="493"/>
                  </a:lnTo>
                  <a:lnTo>
                    <a:pt x="2068" y="469"/>
                  </a:lnTo>
                  <a:lnTo>
                    <a:pt x="2028" y="461"/>
                  </a:lnTo>
                  <a:lnTo>
                    <a:pt x="1956" y="396"/>
                  </a:lnTo>
                  <a:lnTo>
                    <a:pt x="1906" y="364"/>
                  </a:lnTo>
                  <a:lnTo>
                    <a:pt x="1841" y="356"/>
                  </a:lnTo>
                  <a:lnTo>
                    <a:pt x="1841" y="396"/>
                  </a:lnTo>
                  <a:lnTo>
                    <a:pt x="1825" y="405"/>
                  </a:lnTo>
                  <a:lnTo>
                    <a:pt x="1809" y="387"/>
                  </a:lnTo>
                  <a:lnTo>
                    <a:pt x="1809" y="372"/>
                  </a:lnTo>
                  <a:lnTo>
                    <a:pt x="1817" y="372"/>
                  </a:lnTo>
                  <a:lnTo>
                    <a:pt x="1825" y="364"/>
                  </a:lnTo>
                  <a:lnTo>
                    <a:pt x="1809" y="364"/>
                  </a:lnTo>
                  <a:lnTo>
                    <a:pt x="1794" y="380"/>
                  </a:lnTo>
                  <a:lnTo>
                    <a:pt x="1754" y="372"/>
                  </a:lnTo>
                  <a:lnTo>
                    <a:pt x="1711" y="372"/>
                  </a:lnTo>
                  <a:lnTo>
                    <a:pt x="1695" y="364"/>
                  </a:lnTo>
                  <a:lnTo>
                    <a:pt x="1704" y="349"/>
                  </a:lnTo>
                  <a:lnTo>
                    <a:pt x="1688" y="324"/>
                  </a:lnTo>
                  <a:lnTo>
                    <a:pt x="1655" y="315"/>
                  </a:lnTo>
                  <a:lnTo>
                    <a:pt x="1605" y="331"/>
                  </a:lnTo>
                  <a:lnTo>
                    <a:pt x="1598" y="307"/>
                  </a:lnTo>
                  <a:lnTo>
                    <a:pt x="1583" y="307"/>
                  </a:lnTo>
                  <a:lnTo>
                    <a:pt x="1573" y="299"/>
                  </a:lnTo>
                  <a:lnTo>
                    <a:pt x="1573" y="275"/>
                  </a:lnTo>
                  <a:lnTo>
                    <a:pt x="1518" y="259"/>
                  </a:lnTo>
                  <a:lnTo>
                    <a:pt x="1452" y="243"/>
                  </a:lnTo>
                  <a:lnTo>
                    <a:pt x="1436" y="275"/>
                  </a:lnTo>
                  <a:lnTo>
                    <a:pt x="1452" y="299"/>
                  </a:lnTo>
                  <a:lnTo>
                    <a:pt x="1396" y="299"/>
                  </a:lnTo>
                  <a:lnTo>
                    <a:pt x="1379" y="307"/>
                  </a:lnTo>
                  <a:lnTo>
                    <a:pt x="1356" y="284"/>
                  </a:lnTo>
                  <a:lnTo>
                    <a:pt x="1337" y="331"/>
                  </a:lnTo>
                  <a:lnTo>
                    <a:pt x="1322" y="324"/>
                  </a:lnTo>
                  <a:lnTo>
                    <a:pt x="1306" y="290"/>
                  </a:lnTo>
                  <a:lnTo>
                    <a:pt x="1315" y="250"/>
                  </a:lnTo>
                  <a:lnTo>
                    <a:pt x="1297" y="225"/>
                  </a:lnTo>
                  <a:lnTo>
                    <a:pt x="1250" y="210"/>
                  </a:lnTo>
                  <a:lnTo>
                    <a:pt x="1232" y="210"/>
                  </a:lnTo>
                  <a:lnTo>
                    <a:pt x="1225" y="225"/>
                  </a:lnTo>
                  <a:lnTo>
                    <a:pt x="1232" y="243"/>
                  </a:lnTo>
                  <a:lnTo>
                    <a:pt x="1167" y="235"/>
                  </a:lnTo>
                  <a:lnTo>
                    <a:pt x="1175" y="210"/>
                  </a:lnTo>
                  <a:lnTo>
                    <a:pt x="1135" y="201"/>
                  </a:lnTo>
                  <a:lnTo>
                    <a:pt x="1111" y="218"/>
                  </a:lnTo>
                  <a:lnTo>
                    <a:pt x="1063" y="194"/>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 name="Freeform 59"/>
            <p:cNvSpPr>
              <a:spLocks/>
            </p:cNvSpPr>
            <p:nvPr/>
          </p:nvSpPr>
          <p:spPr bwMode="auto">
            <a:xfrm>
              <a:off x="2791" y="1861"/>
              <a:ext cx="307" cy="296"/>
            </a:xfrm>
            <a:custGeom>
              <a:avLst/>
              <a:gdLst>
                <a:gd name="T0" fmla="*/ 81 w 343"/>
                <a:gd name="T1" fmla="*/ 373 h 399"/>
                <a:gd name="T2" fmla="*/ 74 w 343"/>
                <a:gd name="T3" fmla="*/ 373 h 399"/>
                <a:gd name="T4" fmla="*/ 40 w 343"/>
                <a:gd name="T5" fmla="*/ 398 h 399"/>
                <a:gd name="T6" fmla="*/ 9 w 343"/>
                <a:gd name="T7" fmla="*/ 388 h 399"/>
                <a:gd name="T8" fmla="*/ 0 w 343"/>
                <a:gd name="T9" fmla="*/ 324 h 399"/>
                <a:gd name="T10" fmla="*/ 0 w 343"/>
                <a:gd name="T11" fmla="*/ 299 h 399"/>
                <a:gd name="T12" fmla="*/ 40 w 343"/>
                <a:gd name="T13" fmla="*/ 268 h 399"/>
                <a:gd name="T14" fmla="*/ 81 w 343"/>
                <a:gd name="T15" fmla="*/ 218 h 399"/>
                <a:gd name="T16" fmla="*/ 114 w 343"/>
                <a:gd name="T17" fmla="*/ 162 h 399"/>
                <a:gd name="T18" fmla="*/ 146 w 343"/>
                <a:gd name="T19" fmla="*/ 106 h 399"/>
                <a:gd name="T20" fmla="*/ 106 w 343"/>
                <a:gd name="T21" fmla="*/ 122 h 399"/>
                <a:gd name="T22" fmla="*/ 122 w 343"/>
                <a:gd name="T23" fmla="*/ 90 h 399"/>
                <a:gd name="T24" fmla="*/ 146 w 343"/>
                <a:gd name="T25" fmla="*/ 90 h 399"/>
                <a:gd name="T26" fmla="*/ 156 w 343"/>
                <a:gd name="T27" fmla="*/ 65 h 399"/>
                <a:gd name="T28" fmla="*/ 179 w 343"/>
                <a:gd name="T29" fmla="*/ 41 h 399"/>
                <a:gd name="T30" fmla="*/ 211 w 343"/>
                <a:gd name="T31" fmla="*/ 34 h 399"/>
                <a:gd name="T32" fmla="*/ 251 w 343"/>
                <a:gd name="T33" fmla="*/ 16 h 399"/>
                <a:gd name="T34" fmla="*/ 293 w 343"/>
                <a:gd name="T35" fmla="*/ 0 h 399"/>
                <a:gd name="T36" fmla="*/ 342 w 343"/>
                <a:gd name="T37" fmla="*/ 34 h 399"/>
                <a:gd name="T38" fmla="*/ 308 w 343"/>
                <a:gd name="T39" fmla="*/ 41 h 399"/>
                <a:gd name="T40" fmla="*/ 333 w 343"/>
                <a:gd name="T41" fmla="*/ 57 h 399"/>
                <a:gd name="T42" fmla="*/ 317 w 343"/>
                <a:gd name="T43" fmla="*/ 57 h 399"/>
                <a:gd name="T44" fmla="*/ 276 w 343"/>
                <a:gd name="T45" fmla="*/ 49 h 399"/>
                <a:gd name="T46" fmla="*/ 261 w 343"/>
                <a:gd name="T47" fmla="*/ 90 h 399"/>
                <a:gd name="T48" fmla="*/ 211 w 343"/>
                <a:gd name="T49" fmla="*/ 72 h 399"/>
                <a:gd name="T50" fmla="*/ 196 w 343"/>
                <a:gd name="T51" fmla="*/ 81 h 399"/>
                <a:gd name="T52" fmla="*/ 179 w 343"/>
                <a:gd name="T53" fmla="*/ 97 h 399"/>
                <a:gd name="T54" fmla="*/ 171 w 343"/>
                <a:gd name="T55" fmla="*/ 112 h 399"/>
                <a:gd name="T56" fmla="*/ 156 w 343"/>
                <a:gd name="T57" fmla="*/ 122 h 399"/>
                <a:gd name="T58" fmla="*/ 146 w 343"/>
                <a:gd name="T59" fmla="*/ 154 h 399"/>
                <a:gd name="T60" fmla="*/ 122 w 343"/>
                <a:gd name="T61" fmla="*/ 203 h 399"/>
                <a:gd name="T62" fmla="*/ 122 w 343"/>
                <a:gd name="T63" fmla="*/ 236 h 399"/>
                <a:gd name="T64" fmla="*/ 99 w 343"/>
                <a:gd name="T65" fmla="*/ 251 h 399"/>
                <a:gd name="T66" fmla="*/ 99 w 343"/>
                <a:gd name="T67" fmla="*/ 317 h 399"/>
                <a:gd name="T68" fmla="*/ 90 w 343"/>
                <a:gd name="T69" fmla="*/ 357 h 399"/>
                <a:gd name="T70" fmla="*/ 81 w 343"/>
                <a:gd name="T71" fmla="*/ 38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3" h="399">
                  <a:moveTo>
                    <a:pt x="81" y="380"/>
                  </a:moveTo>
                  <a:lnTo>
                    <a:pt x="81" y="373"/>
                  </a:lnTo>
                  <a:lnTo>
                    <a:pt x="74" y="364"/>
                  </a:lnTo>
                  <a:lnTo>
                    <a:pt x="74" y="373"/>
                  </a:lnTo>
                  <a:lnTo>
                    <a:pt x="65" y="373"/>
                  </a:lnTo>
                  <a:lnTo>
                    <a:pt x="40" y="398"/>
                  </a:lnTo>
                  <a:lnTo>
                    <a:pt x="25" y="398"/>
                  </a:lnTo>
                  <a:lnTo>
                    <a:pt x="9" y="388"/>
                  </a:lnTo>
                  <a:lnTo>
                    <a:pt x="9" y="340"/>
                  </a:lnTo>
                  <a:lnTo>
                    <a:pt x="0" y="324"/>
                  </a:lnTo>
                  <a:lnTo>
                    <a:pt x="9" y="308"/>
                  </a:lnTo>
                  <a:lnTo>
                    <a:pt x="0" y="299"/>
                  </a:lnTo>
                  <a:lnTo>
                    <a:pt x="34" y="276"/>
                  </a:lnTo>
                  <a:lnTo>
                    <a:pt x="40" y="268"/>
                  </a:lnTo>
                  <a:lnTo>
                    <a:pt x="59" y="259"/>
                  </a:lnTo>
                  <a:lnTo>
                    <a:pt x="81" y="218"/>
                  </a:lnTo>
                  <a:lnTo>
                    <a:pt x="99" y="203"/>
                  </a:lnTo>
                  <a:lnTo>
                    <a:pt x="114" y="162"/>
                  </a:lnTo>
                  <a:lnTo>
                    <a:pt x="131" y="122"/>
                  </a:lnTo>
                  <a:lnTo>
                    <a:pt x="146" y="106"/>
                  </a:lnTo>
                  <a:lnTo>
                    <a:pt x="122" y="112"/>
                  </a:lnTo>
                  <a:lnTo>
                    <a:pt x="106" y="122"/>
                  </a:lnTo>
                  <a:lnTo>
                    <a:pt x="114" y="106"/>
                  </a:lnTo>
                  <a:lnTo>
                    <a:pt x="122" y="90"/>
                  </a:lnTo>
                  <a:lnTo>
                    <a:pt x="146" y="72"/>
                  </a:lnTo>
                  <a:lnTo>
                    <a:pt x="146" y="90"/>
                  </a:lnTo>
                  <a:lnTo>
                    <a:pt x="156" y="81"/>
                  </a:lnTo>
                  <a:lnTo>
                    <a:pt x="156" y="65"/>
                  </a:lnTo>
                  <a:lnTo>
                    <a:pt x="171" y="57"/>
                  </a:lnTo>
                  <a:lnTo>
                    <a:pt x="179" y="41"/>
                  </a:lnTo>
                  <a:lnTo>
                    <a:pt x="196" y="41"/>
                  </a:lnTo>
                  <a:lnTo>
                    <a:pt x="211" y="34"/>
                  </a:lnTo>
                  <a:lnTo>
                    <a:pt x="236" y="9"/>
                  </a:lnTo>
                  <a:lnTo>
                    <a:pt x="251" y="16"/>
                  </a:lnTo>
                  <a:lnTo>
                    <a:pt x="268" y="0"/>
                  </a:lnTo>
                  <a:lnTo>
                    <a:pt x="293" y="0"/>
                  </a:lnTo>
                  <a:lnTo>
                    <a:pt x="308" y="9"/>
                  </a:lnTo>
                  <a:lnTo>
                    <a:pt x="342" y="34"/>
                  </a:lnTo>
                  <a:lnTo>
                    <a:pt x="326" y="41"/>
                  </a:lnTo>
                  <a:lnTo>
                    <a:pt x="308" y="41"/>
                  </a:lnTo>
                  <a:lnTo>
                    <a:pt x="326" y="49"/>
                  </a:lnTo>
                  <a:lnTo>
                    <a:pt x="333" y="57"/>
                  </a:lnTo>
                  <a:lnTo>
                    <a:pt x="308" y="81"/>
                  </a:lnTo>
                  <a:lnTo>
                    <a:pt x="317" y="57"/>
                  </a:lnTo>
                  <a:lnTo>
                    <a:pt x="293" y="41"/>
                  </a:lnTo>
                  <a:lnTo>
                    <a:pt x="276" y="49"/>
                  </a:lnTo>
                  <a:lnTo>
                    <a:pt x="268" y="81"/>
                  </a:lnTo>
                  <a:lnTo>
                    <a:pt x="261" y="90"/>
                  </a:lnTo>
                  <a:lnTo>
                    <a:pt x="227" y="90"/>
                  </a:lnTo>
                  <a:lnTo>
                    <a:pt x="211" y="72"/>
                  </a:lnTo>
                  <a:lnTo>
                    <a:pt x="202" y="81"/>
                  </a:lnTo>
                  <a:lnTo>
                    <a:pt x="196" y="81"/>
                  </a:lnTo>
                  <a:lnTo>
                    <a:pt x="196" y="97"/>
                  </a:lnTo>
                  <a:lnTo>
                    <a:pt x="179" y="97"/>
                  </a:lnTo>
                  <a:lnTo>
                    <a:pt x="171" y="97"/>
                  </a:lnTo>
                  <a:lnTo>
                    <a:pt x="171" y="112"/>
                  </a:lnTo>
                  <a:lnTo>
                    <a:pt x="162" y="112"/>
                  </a:lnTo>
                  <a:lnTo>
                    <a:pt x="156" y="122"/>
                  </a:lnTo>
                  <a:lnTo>
                    <a:pt x="146" y="137"/>
                  </a:lnTo>
                  <a:lnTo>
                    <a:pt x="146" y="154"/>
                  </a:lnTo>
                  <a:lnTo>
                    <a:pt x="131" y="178"/>
                  </a:lnTo>
                  <a:lnTo>
                    <a:pt x="122" y="203"/>
                  </a:lnTo>
                  <a:lnTo>
                    <a:pt x="114" y="218"/>
                  </a:lnTo>
                  <a:lnTo>
                    <a:pt x="122" y="236"/>
                  </a:lnTo>
                  <a:lnTo>
                    <a:pt x="106" y="243"/>
                  </a:lnTo>
                  <a:lnTo>
                    <a:pt x="99" y="251"/>
                  </a:lnTo>
                  <a:lnTo>
                    <a:pt x="90" y="283"/>
                  </a:lnTo>
                  <a:lnTo>
                    <a:pt x="99" y="317"/>
                  </a:lnTo>
                  <a:lnTo>
                    <a:pt x="99" y="348"/>
                  </a:lnTo>
                  <a:lnTo>
                    <a:pt x="90" y="357"/>
                  </a:lnTo>
                  <a:lnTo>
                    <a:pt x="90" y="380"/>
                  </a:lnTo>
                  <a:lnTo>
                    <a:pt x="81" y="380"/>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 name="Freeform 60"/>
            <p:cNvSpPr>
              <a:spLocks/>
            </p:cNvSpPr>
            <p:nvPr/>
          </p:nvSpPr>
          <p:spPr bwMode="auto">
            <a:xfrm>
              <a:off x="3032" y="2395"/>
              <a:ext cx="219" cy="73"/>
            </a:xfrm>
            <a:custGeom>
              <a:avLst/>
              <a:gdLst>
                <a:gd name="T0" fmla="*/ 244 w 245"/>
                <a:gd name="T1" fmla="*/ 32 h 98"/>
                <a:gd name="T2" fmla="*/ 236 w 245"/>
                <a:gd name="T3" fmla="*/ 32 h 98"/>
                <a:gd name="T4" fmla="*/ 227 w 245"/>
                <a:gd name="T5" fmla="*/ 8 h 98"/>
                <a:gd name="T6" fmla="*/ 204 w 245"/>
                <a:gd name="T7" fmla="*/ 8 h 98"/>
                <a:gd name="T8" fmla="*/ 179 w 245"/>
                <a:gd name="T9" fmla="*/ 16 h 98"/>
                <a:gd name="T10" fmla="*/ 145 w 245"/>
                <a:gd name="T11" fmla="*/ 16 h 98"/>
                <a:gd name="T12" fmla="*/ 122 w 245"/>
                <a:gd name="T13" fmla="*/ 0 h 98"/>
                <a:gd name="T14" fmla="*/ 98 w 245"/>
                <a:gd name="T15" fmla="*/ 0 h 98"/>
                <a:gd name="T16" fmla="*/ 74 w 245"/>
                <a:gd name="T17" fmla="*/ 16 h 98"/>
                <a:gd name="T18" fmla="*/ 58 w 245"/>
                <a:gd name="T19" fmla="*/ 16 h 98"/>
                <a:gd name="T20" fmla="*/ 40 w 245"/>
                <a:gd name="T21" fmla="*/ 16 h 98"/>
                <a:gd name="T22" fmla="*/ 33 w 245"/>
                <a:gd name="T23" fmla="*/ 0 h 98"/>
                <a:gd name="T24" fmla="*/ 17 w 245"/>
                <a:gd name="T25" fmla="*/ 0 h 98"/>
                <a:gd name="T26" fmla="*/ 8 w 245"/>
                <a:gd name="T27" fmla="*/ 8 h 98"/>
                <a:gd name="T28" fmla="*/ 0 w 245"/>
                <a:gd name="T29" fmla="*/ 25 h 98"/>
                <a:gd name="T30" fmla="*/ 8 w 245"/>
                <a:gd name="T31" fmla="*/ 25 h 98"/>
                <a:gd name="T32" fmla="*/ 8 w 245"/>
                <a:gd name="T33" fmla="*/ 32 h 98"/>
                <a:gd name="T34" fmla="*/ 25 w 245"/>
                <a:gd name="T35" fmla="*/ 16 h 98"/>
                <a:gd name="T36" fmla="*/ 40 w 245"/>
                <a:gd name="T37" fmla="*/ 16 h 98"/>
                <a:gd name="T38" fmla="*/ 49 w 245"/>
                <a:gd name="T39" fmla="*/ 25 h 98"/>
                <a:gd name="T40" fmla="*/ 40 w 245"/>
                <a:gd name="T41" fmla="*/ 25 h 98"/>
                <a:gd name="T42" fmla="*/ 40 w 245"/>
                <a:gd name="T43" fmla="*/ 32 h 98"/>
                <a:gd name="T44" fmla="*/ 17 w 245"/>
                <a:gd name="T45" fmla="*/ 32 h 98"/>
                <a:gd name="T46" fmla="*/ 8 w 245"/>
                <a:gd name="T47" fmla="*/ 41 h 98"/>
                <a:gd name="T48" fmla="*/ 8 w 245"/>
                <a:gd name="T49" fmla="*/ 48 h 98"/>
                <a:gd name="T50" fmla="*/ 17 w 245"/>
                <a:gd name="T51" fmla="*/ 41 h 98"/>
                <a:gd name="T52" fmla="*/ 17 w 245"/>
                <a:gd name="T53" fmla="*/ 48 h 98"/>
                <a:gd name="T54" fmla="*/ 8 w 245"/>
                <a:gd name="T55" fmla="*/ 57 h 98"/>
                <a:gd name="T56" fmla="*/ 8 w 245"/>
                <a:gd name="T57" fmla="*/ 65 h 98"/>
                <a:gd name="T58" fmla="*/ 17 w 245"/>
                <a:gd name="T59" fmla="*/ 73 h 98"/>
                <a:gd name="T60" fmla="*/ 25 w 245"/>
                <a:gd name="T61" fmla="*/ 81 h 98"/>
                <a:gd name="T62" fmla="*/ 33 w 245"/>
                <a:gd name="T63" fmla="*/ 81 h 98"/>
                <a:gd name="T64" fmla="*/ 33 w 245"/>
                <a:gd name="T65" fmla="*/ 90 h 98"/>
                <a:gd name="T66" fmla="*/ 49 w 245"/>
                <a:gd name="T67" fmla="*/ 97 h 98"/>
                <a:gd name="T68" fmla="*/ 65 w 245"/>
                <a:gd name="T69" fmla="*/ 90 h 98"/>
                <a:gd name="T70" fmla="*/ 74 w 245"/>
                <a:gd name="T71" fmla="*/ 90 h 98"/>
                <a:gd name="T72" fmla="*/ 90 w 245"/>
                <a:gd name="T73" fmla="*/ 97 h 98"/>
                <a:gd name="T74" fmla="*/ 98 w 245"/>
                <a:gd name="T75" fmla="*/ 97 h 98"/>
                <a:gd name="T76" fmla="*/ 114 w 245"/>
                <a:gd name="T77" fmla="*/ 90 h 98"/>
                <a:gd name="T78" fmla="*/ 130 w 245"/>
                <a:gd name="T79" fmla="*/ 90 h 98"/>
                <a:gd name="T80" fmla="*/ 130 w 245"/>
                <a:gd name="T81" fmla="*/ 97 h 98"/>
                <a:gd name="T82" fmla="*/ 139 w 245"/>
                <a:gd name="T83" fmla="*/ 97 h 98"/>
                <a:gd name="T84" fmla="*/ 139 w 245"/>
                <a:gd name="T85" fmla="*/ 90 h 98"/>
                <a:gd name="T86" fmla="*/ 164 w 245"/>
                <a:gd name="T87" fmla="*/ 81 h 98"/>
                <a:gd name="T88" fmla="*/ 170 w 245"/>
                <a:gd name="T89" fmla="*/ 90 h 98"/>
                <a:gd name="T90" fmla="*/ 195 w 245"/>
                <a:gd name="T91" fmla="*/ 81 h 98"/>
                <a:gd name="T92" fmla="*/ 219 w 245"/>
                <a:gd name="T93" fmla="*/ 81 h 98"/>
                <a:gd name="T94" fmla="*/ 219 w 245"/>
                <a:gd name="T95" fmla="*/ 73 h 98"/>
                <a:gd name="T96" fmla="*/ 244 w 245"/>
                <a:gd name="T97" fmla="*/ 81 h 98"/>
                <a:gd name="T98" fmla="*/ 236 w 245"/>
                <a:gd name="T99" fmla="*/ 41 h 98"/>
                <a:gd name="T100" fmla="*/ 244 w 245"/>
                <a:gd name="T101" fmla="*/ 3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5" h="98">
                  <a:moveTo>
                    <a:pt x="244" y="32"/>
                  </a:moveTo>
                  <a:lnTo>
                    <a:pt x="236" y="32"/>
                  </a:lnTo>
                  <a:lnTo>
                    <a:pt x="227" y="8"/>
                  </a:lnTo>
                  <a:lnTo>
                    <a:pt x="204" y="8"/>
                  </a:lnTo>
                  <a:lnTo>
                    <a:pt x="179" y="16"/>
                  </a:lnTo>
                  <a:lnTo>
                    <a:pt x="145" y="16"/>
                  </a:lnTo>
                  <a:lnTo>
                    <a:pt x="122" y="0"/>
                  </a:lnTo>
                  <a:lnTo>
                    <a:pt x="98" y="0"/>
                  </a:lnTo>
                  <a:lnTo>
                    <a:pt x="74" y="16"/>
                  </a:lnTo>
                  <a:lnTo>
                    <a:pt x="58" y="16"/>
                  </a:lnTo>
                  <a:lnTo>
                    <a:pt x="40" y="16"/>
                  </a:lnTo>
                  <a:lnTo>
                    <a:pt x="33" y="0"/>
                  </a:lnTo>
                  <a:lnTo>
                    <a:pt x="17" y="0"/>
                  </a:lnTo>
                  <a:lnTo>
                    <a:pt x="8" y="8"/>
                  </a:lnTo>
                  <a:lnTo>
                    <a:pt x="0" y="25"/>
                  </a:lnTo>
                  <a:lnTo>
                    <a:pt x="8" y="25"/>
                  </a:lnTo>
                  <a:lnTo>
                    <a:pt x="8" y="32"/>
                  </a:lnTo>
                  <a:lnTo>
                    <a:pt x="25" y="16"/>
                  </a:lnTo>
                  <a:lnTo>
                    <a:pt x="40" y="16"/>
                  </a:lnTo>
                  <a:lnTo>
                    <a:pt x="49" y="25"/>
                  </a:lnTo>
                  <a:lnTo>
                    <a:pt x="40" y="25"/>
                  </a:lnTo>
                  <a:lnTo>
                    <a:pt x="40" y="32"/>
                  </a:lnTo>
                  <a:lnTo>
                    <a:pt x="17" y="32"/>
                  </a:lnTo>
                  <a:lnTo>
                    <a:pt x="8" y="41"/>
                  </a:lnTo>
                  <a:lnTo>
                    <a:pt x="8" y="48"/>
                  </a:lnTo>
                  <a:lnTo>
                    <a:pt x="17" y="41"/>
                  </a:lnTo>
                  <a:lnTo>
                    <a:pt x="17" y="48"/>
                  </a:lnTo>
                  <a:lnTo>
                    <a:pt x="8" y="57"/>
                  </a:lnTo>
                  <a:lnTo>
                    <a:pt x="8" y="65"/>
                  </a:lnTo>
                  <a:lnTo>
                    <a:pt x="17" y="73"/>
                  </a:lnTo>
                  <a:lnTo>
                    <a:pt x="25" y="81"/>
                  </a:lnTo>
                  <a:lnTo>
                    <a:pt x="33" y="81"/>
                  </a:lnTo>
                  <a:lnTo>
                    <a:pt x="33" y="90"/>
                  </a:lnTo>
                  <a:lnTo>
                    <a:pt x="49" y="97"/>
                  </a:lnTo>
                  <a:lnTo>
                    <a:pt x="65" y="90"/>
                  </a:lnTo>
                  <a:lnTo>
                    <a:pt x="74" y="90"/>
                  </a:lnTo>
                  <a:lnTo>
                    <a:pt x="90" y="97"/>
                  </a:lnTo>
                  <a:lnTo>
                    <a:pt x="98" y="97"/>
                  </a:lnTo>
                  <a:lnTo>
                    <a:pt x="114" y="90"/>
                  </a:lnTo>
                  <a:lnTo>
                    <a:pt x="130" y="90"/>
                  </a:lnTo>
                  <a:lnTo>
                    <a:pt x="130" y="97"/>
                  </a:lnTo>
                  <a:lnTo>
                    <a:pt x="139" y="97"/>
                  </a:lnTo>
                  <a:lnTo>
                    <a:pt x="139" y="90"/>
                  </a:lnTo>
                  <a:lnTo>
                    <a:pt x="164" y="81"/>
                  </a:lnTo>
                  <a:lnTo>
                    <a:pt x="170" y="90"/>
                  </a:lnTo>
                  <a:lnTo>
                    <a:pt x="195" y="81"/>
                  </a:lnTo>
                  <a:lnTo>
                    <a:pt x="219" y="81"/>
                  </a:lnTo>
                  <a:lnTo>
                    <a:pt x="219" y="73"/>
                  </a:lnTo>
                  <a:lnTo>
                    <a:pt x="244" y="81"/>
                  </a:lnTo>
                  <a:lnTo>
                    <a:pt x="236" y="41"/>
                  </a:lnTo>
                  <a:lnTo>
                    <a:pt x="244" y="32"/>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 name="Freeform 61"/>
            <p:cNvSpPr>
              <a:spLocks/>
            </p:cNvSpPr>
            <p:nvPr/>
          </p:nvSpPr>
          <p:spPr bwMode="auto">
            <a:xfrm>
              <a:off x="1870" y="3001"/>
              <a:ext cx="96" cy="431"/>
            </a:xfrm>
            <a:custGeom>
              <a:avLst/>
              <a:gdLst>
                <a:gd name="T0" fmla="*/ 82 w 107"/>
                <a:gd name="T1" fmla="*/ 0 h 583"/>
                <a:gd name="T2" fmla="*/ 89 w 107"/>
                <a:gd name="T3" fmla="*/ 32 h 583"/>
                <a:gd name="T4" fmla="*/ 106 w 107"/>
                <a:gd name="T5" fmla="*/ 72 h 583"/>
                <a:gd name="T6" fmla="*/ 89 w 107"/>
                <a:gd name="T7" fmla="*/ 97 h 583"/>
                <a:gd name="T8" fmla="*/ 82 w 107"/>
                <a:gd name="T9" fmla="*/ 146 h 583"/>
                <a:gd name="T10" fmla="*/ 72 w 107"/>
                <a:gd name="T11" fmla="*/ 227 h 583"/>
                <a:gd name="T12" fmla="*/ 66 w 107"/>
                <a:gd name="T13" fmla="*/ 268 h 583"/>
                <a:gd name="T14" fmla="*/ 57 w 107"/>
                <a:gd name="T15" fmla="*/ 308 h 583"/>
                <a:gd name="T16" fmla="*/ 48 w 107"/>
                <a:gd name="T17" fmla="*/ 357 h 583"/>
                <a:gd name="T18" fmla="*/ 48 w 107"/>
                <a:gd name="T19" fmla="*/ 405 h 583"/>
                <a:gd name="T20" fmla="*/ 57 w 107"/>
                <a:gd name="T21" fmla="*/ 414 h 583"/>
                <a:gd name="T22" fmla="*/ 41 w 107"/>
                <a:gd name="T23" fmla="*/ 460 h 583"/>
                <a:gd name="T24" fmla="*/ 32 w 107"/>
                <a:gd name="T25" fmla="*/ 502 h 583"/>
                <a:gd name="T26" fmla="*/ 32 w 107"/>
                <a:gd name="T27" fmla="*/ 526 h 583"/>
                <a:gd name="T28" fmla="*/ 41 w 107"/>
                <a:gd name="T29" fmla="*/ 542 h 583"/>
                <a:gd name="T30" fmla="*/ 72 w 107"/>
                <a:gd name="T31" fmla="*/ 551 h 583"/>
                <a:gd name="T32" fmla="*/ 89 w 107"/>
                <a:gd name="T33" fmla="*/ 559 h 583"/>
                <a:gd name="T34" fmla="*/ 66 w 107"/>
                <a:gd name="T35" fmla="*/ 566 h 583"/>
                <a:gd name="T36" fmla="*/ 57 w 107"/>
                <a:gd name="T37" fmla="*/ 582 h 583"/>
                <a:gd name="T38" fmla="*/ 57 w 107"/>
                <a:gd name="T39" fmla="*/ 575 h 583"/>
                <a:gd name="T40" fmla="*/ 41 w 107"/>
                <a:gd name="T41" fmla="*/ 575 h 583"/>
                <a:gd name="T42" fmla="*/ 32 w 107"/>
                <a:gd name="T43" fmla="*/ 559 h 583"/>
                <a:gd name="T44" fmla="*/ 17 w 107"/>
                <a:gd name="T45" fmla="*/ 551 h 583"/>
                <a:gd name="T46" fmla="*/ 8 w 107"/>
                <a:gd name="T47" fmla="*/ 551 h 583"/>
                <a:gd name="T48" fmla="*/ 17 w 107"/>
                <a:gd name="T49" fmla="*/ 534 h 583"/>
                <a:gd name="T50" fmla="*/ 17 w 107"/>
                <a:gd name="T51" fmla="*/ 534 h 583"/>
                <a:gd name="T52" fmla="*/ 17 w 107"/>
                <a:gd name="T53" fmla="*/ 534 h 583"/>
                <a:gd name="T54" fmla="*/ 17 w 107"/>
                <a:gd name="T55" fmla="*/ 510 h 583"/>
                <a:gd name="T56" fmla="*/ 0 w 107"/>
                <a:gd name="T57" fmla="*/ 502 h 583"/>
                <a:gd name="T58" fmla="*/ 8 w 107"/>
                <a:gd name="T59" fmla="*/ 470 h 583"/>
                <a:gd name="T60" fmla="*/ 17 w 107"/>
                <a:gd name="T61" fmla="*/ 477 h 583"/>
                <a:gd name="T62" fmla="*/ 8 w 107"/>
                <a:gd name="T63" fmla="*/ 445 h 583"/>
                <a:gd name="T64" fmla="*/ 8 w 107"/>
                <a:gd name="T65" fmla="*/ 429 h 583"/>
                <a:gd name="T66" fmla="*/ 17 w 107"/>
                <a:gd name="T67" fmla="*/ 405 h 583"/>
                <a:gd name="T68" fmla="*/ 23 w 107"/>
                <a:gd name="T69" fmla="*/ 414 h 583"/>
                <a:gd name="T70" fmla="*/ 41 w 107"/>
                <a:gd name="T71" fmla="*/ 357 h 583"/>
                <a:gd name="T72" fmla="*/ 23 w 107"/>
                <a:gd name="T73" fmla="*/ 348 h 583"/>
                <a:gd name="T74" fmla="*/ 32 w 107"/>
                <a:gd name="T75" fmla="*/ 315 h 583"/>
                <a:gd name="T76" fmla="*/ 32 w 107"/>
                <a:gd name="T77" fmla="*/ 283 h 583"/>
                <a:gd name="T78" fmla="*/ 48 w 107"/>
                <a:gd name="T79" fmla="*/ 186 h 583"/>
                <a:gd name="T80" fmla="*/ 57 w 107"/>
                <a:gd name="T81" fmla="*/ 153 h 583"/>
                <a:gd name="T82" fmla="*/ 66 w 107"/>
                <a:gd name="T83" fmla="*/ 72 h 583"/>
                <a:gd name="T84" fmla="*/ 66 w 107"/>
                <a:gd name="T85" fmla="*/ 7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7" h="583">
                  <a:moveTo>
                    <a:pt x="66" y="7"/>
                  </a:moveTo>
                  <a:lnTo>
                    <a:pt x="82" y="0"/>
                  </a:lnTo>
                  <a:lnTo>
                    <a:pt x="89" y="24"/>
                  </a:lnTo>
                  <a:lnTo>
                    <a:pt x="89" y="32"/>
                  </a:lnTo>
                  <a:lnTo>
                    <a:pt x="97" y="72"/>
                  </a:lnTo>
                  <a:lnTo>
                    <a:pt x="106" y="72"/>
                  </a:lnTo>
                  <a:lnTo>
                    <a:pt x="106" y="90"/>
                  </a:lnTo>
                  <a:lnTo>
                    <a:pt x="89" y="97"/>
                  </a:lnTo>
                  <a:lnTo>
                    <a:pt x="97" y="121"/>
                  </a:lnTo>
                  <a:lnTo>
                    <a:pt x="82" y="146"/>
                  </a:lnTo>
                  <a:lnTo>
                    <a:pt x="66" y="193"/>
                  </a:lnTo>
                  <a:lnTo>
                    <a:pt x="72" y="227"/>
                  </a:lnTo>
                  <a:lnTo>
                    <a:pt x="66" y="252"/>
                  </a:lnTo>
                  <a:lnTo>
                    <a:pt x="66" y="268"/>
                  </a:lnTo>
                  <a:lnTo>
                    <a:pt x="57" y="275"/>
                  </a:lnTo>
                  <a:lnTo>
                    <a:pt x="57" y="308"/>
                  </a:lnTo>
                  <a:lnTo>
                    <a:pt x="48" y="323"/>
                  </a:lnTo>
                  <a:lnTo>
                    <a:pt x="48" y="357"/>
                  </a:lnTo>
                  <a:lnTo>
                    <a:pt x="48" y="373"/>
                  </a:lnTo>
                  <a:lnTo>
                    <a:pt x="48" y="405"/>
                  </a:lnTo>
                  <a:lnTo>
                    <a:pt x="57" y="405"/>
                  </a:lnTo>
                  <a:lnTo>
                    <a:pt x="57" y="414"/>
                  </a:lnTo>
                  <a:lnTo>
                    <a:pt x="48" y="445"/>
                  </a:lnTo>
                  <a:lnTo>
                    <a:pt x="41" y="460"/>
                  </a:lnTo>
                  <a:lnTo>
                    <a:pt x="41" y="477"/>
                  </a:lnTo>
                  <a:lnTo>
                    <a:pt x="32" y="502"/>
                  </a:lnTo>
                  <a:lnTo>
                    <a:pt x="32" y="519"/>
                  </a:lnTo>
                  <a:lnTo>
                    <a:pt x="32" y="526"/>
                  </a:lnTo>
                  <a:lnTo>
                    <a:pt x="41" y="519"/>
                  </a:lnTo>
                  <a:lnTo>
                    <a:pt x="41" y="542"/>
                  </a:lnTo>
                  <a:lnTo>
                    <a:pt x="48" y="551"/>
                  </a:lnTo>
                  <a:lnTo>
                    <a:pt x="72" y="551"/>
                  </a:lnTo>
                  <a:lnTo>
                    <a:pt x="89" y="551"/>
                  </a:lnTo>
                  <a:lnTo>
                    <a:pt x="89" y="559"/>
                  </a:lnTo>
                  <a:lnTo>
                    <a:pt x="82" y="559"/>
                  </a:lnTo>
                  <a:lnTo>
                    <a:pt x="66" y="566"/>
                  </a:lnTo>
                  <a:lnTo>
                    <a:pt x="66" y="582"/>
                  </a:lnTo>
                  <a:lnTo>
                    <a:pt x="57" y="582"/>
                  </a:lnTo>
                  <a:lnTo>
                    <a:pt x="48" y="575"/>
                  </a:lnTo>
                  <a:lnTo>
                    <a:pt x="57" y="575"/>
                  </a:lnTo>
                  <a:lnTo>
                    <a:pt x="57" y="566"/>
                  </a:lnTo>
                  <a:lnTo>
                    <a:pt x="41" y="575"/>
                  </a:lnTo>
                  <a:lnTo>
                    <a:pt x="32" y="566"/>
                  </a:lnTo>
                  <a:lnTo>
                    <a:pt x="32" y="559"/>
                  </a:lnTo>
                  <a:lnTo>
                    <a:pt x="23" y="559"/>
                  </a:lnTo>
                  <a:lnTo>
                    <a:pt x="17" y="551"/>
                  </a:lnTo>
                  <a:lnTo>
                    <a:pt x="17" y="559"/>
                  </a:lnTo>
                  <a:lnTo>
                    <a:pt x="8" y="551"/>
                  </a:lnTo>
                  <a:lnTo>
                    <a:pt x="8" y="542"/>
                  </a:lnTo>
                  <a:lnTo>
                    <a:pt x="17" y="534"/>
                  </a:lnTo>
                  <a:lnTo>
                    <a:pt x="17" y="526"/>
                  </a:lnTo>
                  <a:lnTo>
                    <a:pt x="17" y="534"/>
                  </a:lnTo>
                  <a:lnTo>
                    <a:pt x="8" y="542"/>
                  </a:lnTo>
                  <a:lnTo>
                    <a:pt x="17" y="534"/>
                  </a:lnTo>
                  <a:lnTo>
                    <a:pt x="17" y="526"/>
                  </a:lnTo>
                  <a:lnTo>
                    <a:pt x="17" y="510"/>
                  </a:lnTo>
                  <a:lnTo>
                    <a:pt x="8" y="510"/>
                  </a:lnTo>
                  <a:lnTo>
                    <a:pt x="0" y="502"/>
                  </a:lnTo>
                  <a:lnTo>
                    <a:pt x="0" y="494"/>
                  </a:lnTo>
                  <a:lnTo>
                    <a:pt x="8" y="470"/>
                  </a:lnTo>
                  <a:lnTo>
                    <a:pt x="8" y="460"/>
                  </a:lnTo>
                  <a:lnTo>
                    <a:pt x="17" y="477"/>
                  </a:lnTo>
                  <a:lnTo>
                    <a:pt x="23" y="454"/>
                  </a:lnTo>
                  <a:lnTo>
                    <a:pt x="8" y="445"/>
                  </a:lnTo>
                  <a:lnTo>
                    <a:pt x="0" y="445"/>
                  </a:lnTo>
                  <a:lnTo>
                    <a:pt x="8" y="429"/>
                  </a:lnTo>
                  <a:lnTo>
                    <a:pt x="17" y="429"/>
                  </a:lnTo>
                  <a:lnTo>
                    <a:pt x="17" y="405"/>
                  </a:lnTo>
                  <a:lnTo>
                    <a:pt x="23" y="395"/>
                  </a:lnTo>
                  <a:lnTo>
                    <a:pt x="23" y="414"/>
                  </a:lnTo>
                  <a:lnTo>
                    <a:pt x="41" y="364"/>
                  </a:lnTo>
                  <a:lnTo>
                    <a:pt x="41" y="357"/>
                  </a:lnTo>
                  <a:lnTo>
                    <a:pt x="32" y="357"/>
                  </a:lnTo>
                  <a:lnTo>
                    <a:pt x="23" y="348"/>
                  </a:lnTo>
                  <a:lnTo>
                    <a:pt x="23" y="323"/>
                  </a:lnTo>
                  <a:lnTo>
                    <a:pt x="32" y="315"/>
                  </a:lnTo>
                  <a:lnTo>
                    <a:pt x="23" y="292"/>
                  </a:lnTo>
                  <a:lnTo>
                    <a:pt x="32" y="283"/>
                  </a:lnTo>
                  <a:lnTo>
                    <a:pt x="57" y="209"/>
                  </a:lnTo>
                  <a:lnTo>
                    <a:pt x="48" y="186"/>
                  </a:lnTo>
                  <a:lnTo>
                    <a:pt x="57" y="171"/>
                  </a:lnTo>
                  <a:lnTo>
                    <a:pt x="57" y="153"/>
                  </a:lnTo>
                  <a:lnTo>
                    <a:pt x="66" y="121"/>
                  </a:lnTo>
                  <a:lnTo>
                    <a:pt x="66" y="72"/>
                  </a:lnTo>
                  <a:lnTo>
                    <a:pt x="72" y="49"/>
                  </a:lnTo>
                  <a:lnTo>
                    <a:pt x="66" y="7"/>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 name="Freeform 62"/>
            <p:cNvSpPr>
              <a:spLocks/>
            </p:cNvSpPr>
            <p:nvPr/>
          </p:nvSpPr>
          <p:spPr bwMode="auto">
            <a:xfrm>
              <a:off x="1890" y="3415"/>
              <a:ext cx="61" cy="47"/>
            </a:xfrm>
            <a:custGeom>
              <a:avLst/>
              <a:gdLst>
                <a:gd name="T0" fmla="*/ 66 w 67"/>
                <a:gd name="T1" fmla="*/ 48 h 64"/>
                <a:gd name="T2" fmla="*/ 66 w 67"/>
                <a:gd name="T3" fmla="*/ 0 h 64"/>
                <a:gd name="T4" fmla="*/ 49 w 67"/>
                <a:gd name="T5" fmla="*/ 7 h 64"/>
                <a:gd name="T6" fmla="*/ 49 w 67"/>
                <a:gd name="T7" fmla="*/ 23 h 64"/>
                <a:gd name="T8" fmla="*/ 43 w 67"/>
                <a:gd name="T9" fmla="*/ 32 h 64"/>
                <a:gd name="T10" fmla="*/ 34 w 67"/>
                <a:gd name="T11" fmla="*/ 32 h 64"/>
                <a:gd name="T12" fmla="*/ 9 w 67"/>
                <a:gd name="T13" fmla="*/ 16 h 64"/>
                <a:gd name="T14" fmla="*/ 0 w 67"/>
                <a:gd name="T15" fmla="*/ 23 h 64"/>
                <a:gd name="T16" fmla="*/ 9 w 67"/>
                <a:gd name="T17" fmla="*/ 32 h 64"/>
                <a:gd name="T18" fmla="*/ 18 w 67"/>
                <a:gd name="T19" fmla="*/ 32 h 64"/>
                <a:gd name="T20" fmla="*/ 18 w 67"/>
                <a:gd name="T21" fmla="*/ 40 h 64"/>
                <a:gd name="T22" fmla="*/ 25 w 67"/>
                <a:gd name="T23" fmla="*/ 40 h 64"/>
                <a:gd name="T24" fmla="*/ 25 w 67"/>
                <a:gd name="T25" fmla="*/ 48 h 64"/>
                <a:gd name="T26" fmla="*/ 43 w 67"/>
                <a:gd name="T27" fmla="*/ 57 h 64"/>
                <a:gd name="T28" fmla="*/ 49 w 67"/>
                <a:gd name="T29" fmla="*/ 57 h 64"/>
                <a:gd name="T30" fmla="*/ 59 w 67"/>
                <a:gd name="T31" fmla="*/ 63 h 64"/>
                <a:gd name="T32" fmla="*/ 66 w 67"/>
                <a:gd name="T33" fmla="*/ 4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64">
                  <a:moveTo>
                    <a:pt x="66" y="48"/>
                  </a:moveTo>
                  <a:lnTo>
                    <a:pt x="66" y="0"/>
                  </a:lnTo>
                  <a:lnTo>
                    <a:pt x="49" y="7"/>
                  </a:lnTo>
                  <a:lnTo>
                    <a:pt x="49" y="23"/>
                  </a:lnTo>
                  <a:lnTo>
                    <a:pt x="43" y="32"/>
                  </a:lnTo>
                  <a:lnTo>
                    <a:pt x="34" y="32"/>
                  </a:lnTo>
                  <a:lnTo>
                    <a:pt x="9" y="16"/>
                  </a:lnTo>
                  <a:lnTo>
                    <a:pt x="0" y="23"/>
                  </a:lnTo>
                  <a:lnTo>
                    <a:pt x="9" y="32"/>
                  </a:lnTo>
                  <a:lnTo>
                    <a:pt x="18" y="32"/>
                  </a:lnTo>
                  <a:lnTo>
                    <a:pt x="18" y="40"/>
                  </a:lnTo>
                  <a:lnTo>
                    <a:pt x="25" y="40"/>
                  </a:lnTo>
                  <a:lnTo>
                    <a:pt x="25" y="48"/>
                  </a:lnTo>
                  <a:lnTo>
                    <a:pt x="43" y="57"/>
                  </a:lnTo>
                  <a:lnTo>
                    <a:pt x="49" y="57"/>
                  </a:lnTo>
                  <a:lnTo>
                    <a:pt x="59" y="63"/>
                  </a:lnTo>
                  <a:lnTo>
                    <a:pt x="66" y="48"/>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 name="Freeform 63"/>
            <p:cNvSpPr>
              <a:spLocks/>
            </p:cNvSpPr>
            <p:nvPr/>
          </p:nvSpPr>
          <p:spPr bwMode="auto">
            <a:xfrm>
              <a:off x="1949" y="3415"/>
              <a:ext cx="45" cy="54"/>
            </a:xfrm>
            <a:custGeom>
              <a:avLst/>
              <a:gdLst>
                <a:gd name="T0" fmla="*/ 0 w 50"/>
                <a:gd name="T1" fmla="*/ 48 h 73"/>
                <a:gd name="T2" fmla="*/ 0 w 50"/>
                <a:gd name="T3" fmla="*/ 0 h 73"/>
                <a:gd name="T4" fmla="*/ 8 w 50"/>
                <a:gd name="T5" fmla="*/ 23 h 73"/>
                <a:gd name="T6" fmla="*/ 33 w 50"/>
                <a:gd name="T7" fmla="*/ 40 h 73"/>
                <a:gd name="T8" fmla="*/ 49 w 50"/>
                <a:gd name="T9" fmla="*/ 48 h 73"/>
                <a:gd name="T10" fmla="*/ 42 w 50"/>
                <a:gd name="T11" fmla="*/ 57 h 73"/>
                <a:gd name="T12" fmla="*/ 17 w 50"/>
                <a:gd name="T13" fmla="*/ 63 h 73"/>
                <a:gd name="T14" fmla="*/ 8 w 50"/>
                <a:gd name="T15" fmla="*/ 72 h 73"/>
                <a:gd name="T16" fmla="*/ 0 w 50"/>
                <a:gd name="T17" fmla="*/ 4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73">
                  <a:moveTo>
                    <a:pt x="0" y="48"/>
                  </a:moveTo>
                  <a:lnTo>
                    <a:pt x="0" y="0"/>
                  </a:lnTo>
                  <a:lnTo>
                    <a:pt x="8" y="23"/>
                  </a:lnTo>
                  <a:lnTo>
                    <a:pt x="33" y="40"/>
                  </a:lnTo>
                  <a:lnTo>
                    <a:pt x="49" y="48"/>
                  </a:lnTo>
                  <a:lnTo>
                    <a:pt x="42" y="57"/>
                  </a:lnTo>
                  <a:lnTo>
                    <a:pt x="17" y="63"/>
                  </a:lnTo>
                  <a:lnTo>
                    <a:pt x="8" y="72"/>
                  </a:lnTo>
                  <a:lnTo>
                    <a:pt x="0" y="48"/>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 name="Freeform 64"/>
            <p:cNvSpPr>
              <a:spLocks/>
            </p:cNvSpPr>
            <p:nvPr/>
          </p:nvSpPr>
          <p:spPr bwMode="auto">
            <a:xfrm>
              <a:off x="1899" y="3042"/>
              <a:ext cx="227" cy="367"/>
            </a:xfrm>
            <a:custGeom>
              <a:avLst/>
              <a:gdLst>
                <a:gd name="T0" fmla="*/ 202 w 253"/>
                <a:gd name="T1" fmla="*/ 122 h 496"/>
                <a:gd name="T2" fmla="*/ 252 w 253"/>
                <a:gd name="T3" fmla="*/ 74 h 496"/>
                <a:gd name="T4" fmla="*/ 236 w 253"/>
                <a:gd name="T5" fmla="*/ 50 h 496"/>
                <a:gd name="T6" fmla="*/ 221 w 253"/>
                <a:gd name="T7" fmla="*/ 74 h 496"/>
                <a:gd name="T8" fmla="*/ 187 w 253"/>
                <a:gd name="T9" fmla="*/ 74 h 496"/>
                <a:gd name="T10" fmla="*/ 196 w 253"/>
                <a:gd name="T11" fmla="*/ 50 h 496"/>
                <a:gd name="T12" fmla="*/ 155 w 253"/>
                <a:gd name="T13" fmla="*/ 34 h 496"/>
                <a:gd name="T14" fmla="*/ 122 w 253"/>
                <a:gd name="T15" fmla="*/ 0 h 496"/>
                <a:gd name="T16" fmla="*/ 90 w 253"/>
                <a:gd name="T17" fmla="*/ 0 h 496"/>
                <a:gd name="T18" fmla="*/ 74 w 253"/>
                <a:gd name="T19" fmla="*/ 34 h 496"/>
                <a:gd name="T20" fmla="*/ 65 w 253"/>
                <a:gd name="T21" fmla="*/ 65 h 496"/>
                <a:gd name="T22" fmla="*/ 34 w 253"/>
                <a:gd name="T23" fmla="*/ 137 h 496"/>
                <a:gd name="T24" fmla="*/ 34 w 253"/>
                <a:gd name="T25" fmla="*/ 196 h 496"/>
                <a:gd name="T26" fmla="*/ 25 w 253"/>
                <a:gd name="T27" fmla="*/ 219 h 496"/>
                <a:gd name="T28" fmla="*/ 16 w 253"/>
                <a:gd name="T29" fmla="*/ 267 h 496"/>
                <a:gd name="T30" fmla="*/ 16 w 253"/>
                <a:gd name="T31" fmla="*/ 317 h 496"/>
                <a:gd name="T32" fmla="*/ 25 w 253"/>
                <a:gd name="T33" fmla="*/ 349 h 496"/>
                <a:gd name="T34" fmla="*/ 16 w 253"/>
                <a:gd name="T35" fmla="*/ 389 h 496"/>
                <a:gd name="T36" fmla="*/ 9 w 253"/>
                <a:gd name="T37" fmla="*/ 421 h 496"/>
                <a:gd name="T38" fmla="*/ 0 w 253"/>
                <a:gd name="T39" fmla="*/ 463 h 496"/>
                <a:gd name="T40" fmla="*/ 9 w 253"/>
                <a:gd name="T41" fmla="*/ 463 h 496"/>
                <a:gd name="T42" fmla="*/ 16 w 253"/>
                <a:gd name="T43" fmla="*/ 495 h 496"/>
                <a:gd name="T44" fmla="*/ 57 w 253"/>
                <a:gd name="T45" fmla="*/ 495 h 496"/>
                <a:gd name="T46" fmla="*/ 57 w 253"/>
                <a:gd name="T47" fmla="*/ 463 h 496"/>
                <a:gd name="T48" fmla="*/ 74 w 253"/>
                <a:gd name="T49" fmla="*/ 429 h 496"/>
                <a:gd name="T50" fmla="*/ 99 w 253"/>
                <a:gd name="T51" fmla="*/ 398 h 496"/>
                <a:gd name="T52" fmla="*/ 74 w 253"/>
                <a:gd name="T53" fmla="*/ 381 h 496"/>
                <a:gd name="T54" fmla="*/ 82 w 253"/>
                <a:gd name="T55" fmla="*/ 364 h 496"/>
                <a:gd name="T56" fmla="*/ 99 w 253"/>
                <a:gd name="T57" fmla="*/ 349 h 496"/>
                <a:gd name="T58" fmla="*/ 106 w 253"/>
                <a:gd name="T59" fmla="*/ 333 h 496"/>
                <a:gd name="T60" fmla="*/ 115 w 253"/>
                <a:gd name="T61" fmla="*/ 317 h 496"/>
                <a:gd name="T62" fmla="*/ 122 w 253"/>
                <a:gd name="T63" fmla="*/ 308 h 496"/>
                <a:gd name="T64" fmla="*/ 106 w 253"/>
                <a:gd name="T65" fmla="*/ 284 h 496"/>
                <a:gd name="T66" fmla="*/ 139 w 253"/>
                <a:gd name="T67" fmla="*/ 284 h 496"/>
                <a:gd name="T68" fmla="*/ 139 w 253"/>
                <a:gd name="T69" fmla="*/ 252 h 496"/>
                <a:gd name="T70" fmla="*/ 162 w 253"/>
                <a:gd name="T71" fmla="*/ 252 h 496"/>
                <a:gd name="T72" fmla="*/ 211 w 253"/>
                <a:gd name="T73" fmla="*/ 219 h 496"/>
                <a:gd name="T74" fmla="*/ 202 w 253"/>
                <a:gd name="T75" fmla="*/ 202 h 496"/>
                <a:gd name="T76" fmla="*/ 187 w 253"/>
                <a:gd name="T77" fmla="*/ 18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3" h="496">
                  <a:moveTo>
                    <a:pt x="187" y="178"/>
                  </a:moveTo>
                  <a:lnTo>
                    <a:pt x="202" y="122"/>
                  </a:lnTo>
                  <a:lnTo>
                    <a:pt x="236" y="81"/>
                  </a:lnTo>
                  <a:lnTo>
                    <a:pt x="252" y="74"/>
                  </a:lnTo>
                  <a:lnTo>
                    <a:pt x="244" y="50"/>
                  </a:lnTo>
                  <a:lnTo>
                    <a:pt x="236" y="50"/>
                  </a:lnTo>
                  <a:lnTo>
                    <a:pt x="236" y="65"/>
                  </a:lnTo>
                  <a:lnTo>
                    <a:pt x="221" y="74"/>
                  </a:lnTo>
                  <a:lnTo>
                    <a:pt x="211" y="81"/>
                  </a:lnTo>
                  <a:lnTo>
                    <a:pt x="187" y="74"/>
                  </a:lnTo>
                  <a:lnTo>
                    <a:pt x="196" y="57"/>
                  </a:lnTo>
                  <a:lnTo>
                    <a:pt x="196" y="50"/>
                  </a:lnTo>
                  <a:lnTo>
                    <a:pt x="179" y="34"/>
                  </a:lnTo>
                  <a:lnTo>
                    <a:pt x="155" y="34"/>
                  </a:lnTo>
                  <a:lnTo>
                    <a:pt x="139" y="10"/>
                  </a:lnTo>
                  <a:lnTo>
                    <a:pt x="122" y="0"/>
                  </a:lnTo>
                  <a:lnTo>
                    <a:pt x="115" y="10"/>
                  </a:lnTo>
                  <a:lnTo>
                    <a:pt x="90" y="0"/>
                  </a:lnTo>
                  <a:lnTo>
                    <a:pt x="74" y="16"/>
                  </a:lnTo>
                  <a:lnTo>
                    <a:pt x="74" y="34"/>
                  </a:lnTo>
                  <a:lnTo>
                    <a:pt x="57" y="41"/>
                  </a:lnTo>
                  <a:lnTo>
                    <a:pt x="65" y="65"/>
                  </a:lnTo>
                  <a:lnTo>
                    <a:pt x="50" y="90"/>
                  </a:lnTo>
                  <a:lnTo>
                    <a:pt x="34" y="137"/>
                  </a:lnTo>
                  <a:lnTo>
                    <a:pt x="40" y="171"/>
                  </a:lnTo>
                  <a:lnTo>
                    <a:pt x="34" y="196"/>
                  </a:lnTo>
                  <a:lnTo>
                    <a:pt x="34" y="212"/>
                  </a:lnTo>
                  <a:lnTo>
                    <a:pt x="25" y="219"/>
                  </a:lnTo>
                  <a:lnTo>
                    <a:pt x="25" y="252"/>
                  </a:lnTo>
                  <a:lnTo>
                    <a:pt x="16" y="267"/>
                  </a:lnTo>
                  <a:lnTo>
                    <a:pt x="16" y="301"/>
                  </a:lnTo>
                  <a:lnTo>
                    <a:pt x="16" y="317"/>
                  </a:lnTo>
                  <a:lnTo>
                    <a:pt x="16" y="349"/>
                  </a:lnTo>
                  <a:lnTo>
                    <a:pt x="25" y="349"/>
                  </a:lnTo>
                  <a:lnTo>
                    <a:pt x="25" y="358"/>
                  </a:lnTo>
                  <a:lnTo>
                    <a:pt x="16" y="389"/>
                  </a:lnTo>
                  <a:lnTo>
                    <a:pt x="9" y="404"/>
                  </a:lnTo>
                  <a:lnTo>
                    <a:pt x="9" y="421"/>
                  </a:lnTo>
                  <a:lnTo>
                    <a:pt x="0" y="446"/>
                  </a:lnTo>
                  <a:lnTo>
                    <a:pt x="0" y="463"/>
                  </a:lnTo>
                  <a:lnTo>
                    <a:pt x="0" y="470"/>
                  </a:lnTo>
                  <a:lnTo>
                    <a:pt x="9" y="463"/>
                  </a:lnTo>
                  <a:lnTo>
                    <a:pt x="9" y="486"/>
                  </a:lnTo>
                  <a:lnTo>
                    <a:pt x="16" y="495"/>
                  </a:lnTo>
                  <a:lnTo>
                    <a:pt x="40" y="495"/>
                  </a:lnTo>
                  <a:lnTo>
                    <a:pt x="57" y="495"/>
                  </a:lnTo>
                  <a:lnTo>
                    <a:pt x="50" y="470"/>
                  </a:lnTo>
                  <a:lnTo>
                    <a:pt x="57" y="463"/>
                  </a:lnTo>
                  <a:lnTo>
                    <a:pt x="65" y="454"/>
                  </a:lnTo>
                  <a:lnTo>
                    <a:pt x="74" y="429"/>
                  </a:lnTo>
                  <a:lnTo>
                    <a:pt x="99" y="414"/>
                  </a:lnTo>
                  <a:lnTo>
                    <a:pt x="99" y="398"/>
                  </a:lnTo>
                  <a:lnTo>
                    <a:pt x="90" y="398"/>
                  </a:lnTo>
                  <a:lnTo>
                    <a:pt x="74" y="381"/>
                  </a:lnTo>
                  <a:lnTo>
                    <a:pt x="74" y="373"/>
                  </a:lnTo>
                  <a:lnTo>
                    <a:pt x="82" y="364"/>
                  </a:lnTo>
                  <a:lnTo>
                    <a:pt x="99" y="358"/>
                  </a:lnTo>
                  <a:lnTo>
                    <a:pt x="99" y="349"/>
                  </a:lnTo>
                  <a:lnTo>
                    <a:pt x="106" y="349"/>
                  </a:lnTo>
                  <a:lnTo>
                    <a:pt x="106" y="333"/>
                  </a:lnTo>
                  <a:lnTo>
                    <a:pt x="115" y="324"/>
                  </a:lnTo>
                  <a:lnTo>
                    <a:pt x="115" y="317"/>
                  </a:lnTo>
                  <a:lnTo>
                    <a:pt x="122" y="317"/>
                  </a:lnTo>
                  <a:lnTo>
                    <a:pt x="122" y="308"/>
                  </a:lnTo>
                  <a:lnTo>
                    <a:pt x="106" y="308"/>
                  </a:lnTo>
                  <a:lnTo>
                    <a:pt x="106" y="284"/>
                  </a:lnTo>
                  <a:lnTo>
                    <a:pt x="122" y="292"/>
                  </a:lnTo>
                  <a:lnTo>
                    <a:pt x="139" y="284"/>
                  </a:lnTo>
                  <a:lnTo>
                    <a:pt x="147" y="259"/>
                  </a:lnTo>
                  <a:lnTo>
                    <a:pt x="139" y="252"/>
                  </a:lnTo>
                  <a:lnTo>
                    <a:pt x="147" y="252"/>
                  </a:lnTo>
                  <a:lnTo>
                    <a:pt x="162" y="252"/>
                  </a:lnTo>
                  <a:lnTo>
                    <a:pt x="202" y="243"/>
                  </a:lnTo>
                  <a:lnTo>
                    <a:pt x="211" y="219"/>
                  </a:lnTo>
                  <a:lnTo>
                    <a:pt x="211" y="212"/>
                  </a:lnTo>
                  <a:lnTo>
                    <a:pt x="202" y="202"/>
                  </a:lnTo>
                  <a:lnTo>
                    <a:pt x="202" y="196"/>
                  </a:lnTo>
                  <a:lnTo>
                    <a:pt x="187" y="187"/>
                  </a:lnTo>
                  <a:lnTo>
                    <a:pt x="187" y="178"/>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 name="Freeform 65"/>
            <p:cNvSpPr>
              <a:spLocks/>
            </p:cNvSpPr>
            <p:nvPr/>
          </p:nvSpPr>
          <p:spPr bwMode="auto">
            <a:xfrm>
              <a:off x="2037" y="3396"/>
              <a:ext cx="38" cy="20"/>
            </a:xfrm>
            <a:custGeom>
              <a:avLst/>
              <a:gdLst>
                <a:gd name="T0" fmla="*/ 0 w 42"/>
                <a:gd name="T1" fmla="*/ 8 h 26"/>
                <a:gd name="T2" fmla="*/ 16 w 42"/>
                <a:gd name="T3" fmla="*/ 17 h 26"/>
                <a:gd name="T4" fmla="*/ 24 w 42"/>
                <a:gd name="T5" fmla="*/ 25 h 26"/>
                <a:gd name="T6" fmla="*/ 41 w 42"/>
                <a:gd name="T7" fmla="*/ 8 h 26"/>
                <a:gd name="T8" fmla="*/ 41 w 42"/>
                <a:gd name="T9" fmla="*/ 0 h 26"/>
                <a:gd name="T10" fmla="*/ 16 w 42"/>
                <a:gd name="T11" fmla="*/ 0 h 26"/>
                <a:gd name="T12" fmla="*/ 7 w 42"/>
                <a:gd name="T13" fmla="*/ 0 h 26"/>
                <a:gd name="T14" fmla="*/ 0 w 42"/>
                <a:gd name="T15" fmla="*/ 8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26">
                  <a:moveTo>
                    <a:pt x="0" y="8"/>
                  </a:moveTo>
                  <a:lnTo>
                    <a:pt x="16" y="17"/>
                  </a:lnTo>
                  <a:lnTo>
                    <a:pt x="24" y="25"/>
                  </a:lnTo>
                  <a:lnTo>
                    <a:pt x="41" y="8"/>
                  </a:lnTo>
                  <a:lnTo>
                    <a:pt x="41" y="0"/>
                  </a:lnTo>
                  <a:lnTo>
                    <a:pt x="16" y="0"/>
                  </a:lnTo>
                  <a:lnTo>
                    <a:pt x="7" y="0"/>
                  </a:lnTo>
                  <a:lnTo>
                    <a:pt x="0" y="8"/>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 name="Freeform 66"/>
            <p:cNvSpPr>
              <a:spLocks/>
            </p:cNvSpPr>
            <p:nvPr/>
          </p:nvSpPr>
          <p:spPr bwMode="auto">
            <a:xfrm>
              <a:off x="1899" y="2407"/>
              <a:ext cx="22" cy="13"/>
            </a:xfrm>
            <a:custGeom>
              <a:avLst/>
              <a:gdLst>
                <a:gd name="T0" fmla="*/ 0 w 26"/>
                <a:gd name="T1" fmla="*/ 16 h 17"/>
                <a:gd name="T2" fmla="*/ 9 w 26"/>
                <a:gd name="T3" fmla="*/ 16 h 17"/>
                <a:gd name="T4" fmla="*/ 25 w 26"/>
                <a:gd name="T5" fmla="*/ 0 h 17"/>
                <a:gd name="T6" fmla="*/ 16 w 26"/>
                <a:gd name="T7" fmla="*/ 0 h 17"/>
                <a:gd name="T8" fmla="*/ 0 w 26"/>
                <a:gd name="T9" fmla="*/ 16 h 17"/>
              </a:gdLst>
              <a:ahLst/>
              <a:cxnLst>
                <a:cxn ang="0">
                  <a:pos x="T0" y="T1"/>
                </a:cxn>
                <a:cxn ang="0">
                  <a:pos x="T2" y="T3"/>
                </a:cxn>
                <a:cxn ang="0">
                  <a:pos x="T4" y="T5"/>
                </a:cxn>
                <a:cxn ang="0">
                  <a:pos x="T6" y="T7"/>
                </a:cxn>
                <a:cxn ang="0">
                  <a:pos x="T8" y="T9"/>
                </a:cxn>
              </a:cxnLst>
              <a:rect l="0" t="0" r="r" b="b"/>
              <a:pathLst>
                <a:path w="26" h="17">
                  <a:moveTo>
                    <a:pt x="0" y="16"/>
                  </a:moveTo>
                  <a:lnTo>
                    <a:pt x="9" y="16"/>
                  </a:lnTo>
                  <a:lnTo>
                    <a:pt x="25" y="0"/>
                  </a:lnTo>
                  <a:lnTo>
                    <a:pt x="16" y="0"/>
                  </a:lnTo>
                  <a:lnTo>
                    <a:pt x="0" y="16"/>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 name="Freeform 67"/>
            <p:cNvSpPr>
              <a:spLocks/>
            </p:cNvSpPr>
            <p:nvPr/>
          </p:nvSpPr>
          <p:spPr bwMode="auto">
            <a:xfrm>
              <a:off x="1899" y="2407"/>
              <a:ext cx="22" cy="13"/>
            </a:xfrm>
            <a:custGeom>
              <a:avLst/>
              <a:gdLst>
                <a:gd name="T0" fmla="*/ 0 w 26"/>
                <a:gd name="T1" fmla="*/ 16 h 17"/>
                <a:gd name="T2" fmla="*/ 9 w 26"/>
                <a:gd name="T3" fmla="*/ 16 h 17"/>
                <a:gd name="T4" fmla="*/ 25 w 26"/>
                <a:gd name="T5" fmla="*/ 0 h 17"/>
                <a:gd name="T6" fmla="*/ 16 w 26"/>
                <a:gd name="T7" fmla="*/ 0 h 17"/>
                <a:gd name="T8" fmla="*/ 0 w 26"/>
                <a:gd name="T9" fmla="*/ 16 h 17"/>
              </a:gdLst>
              <a:ahLst/>
              <a:cxnLst>
                <a:cxn ang="0">
                  <a:pos x="T0" y="T1"/>
                </a:cxn>
                <a:cxn ang="0">
                  <a:pos x="T2" y="T3"/>
                </a:cxn>
                <a:cxn ang="0">
                  <a:pos x="T4" y="T5"/>
                </a:cxn>
                <a:cxn ang="0">
                  <a:pos x="T6" y="T7"/>
                </a:cxn>
                <a:cxn ang="0">
                  <a:pos x="T8" y="T9"/>
                </a:cxn>
              </a:cxnLst>
              <a:rect l="0" t="0" r="r" b="b"/>
              <a:pathLst>
                <a:path w="26" h="17">
                  <a:moveTo>
                    <a:pt x="0" y="16"/>
                  </a:moveTo>
                  <a:lnTo>
                    <a:pt x="9" y="16"/>
                  </a:lnTo>
                  <a:lnTo>
                    <a:pt x="25" y="0"/>
                  </a:lnTo>
                  <a:lnTo>
                    <a:pt x="16" y="0"/>
                  </a:lnTo>
                  <a:lnTo>
                    <a:pt x="0" y="16"/>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 name="Freeform 68"/>
            <p:cNvSpPr>
              <a:spLocks/>
            </p:cNvSpPr>
            <p:nvPr/>
          </p:nvSpPr>
          <p:spPr bwMode="auto">
            <a:xfrm>
              <a:off x="2002" y="2287"/>
              <a:ext cx="29" cy="14"/>
            </a:xfrm>
            <a:custGeom>
              <a:avLst/>
              <a:gdLst>
                <a:gd name="T0" fmla="*/ 0 w 33"/>
                <a:gd name="T1" fmla="*/ 0 h 18"/>
                <a:gd name="T2" fmla="*/ 16 w 33"/>
                <a:gd name="T3" fmla="*/ 17 h 18"/>
                <a:gd name="T4" fmla="*/ 32 w 33"/>
                <a:gd name="T5" fmla="*/ 17 h 18"/>
                <a:gd name="T6" fmla="*/ 16 w 33"/>
                <a:gd name="T7" fmla="*/ 9 h 18"/>
                <a:gd name="T8" fmla="*/ 0 w 33"/>
                <a:gd name="T9" fmla="*/ 0 h 18"/>
              </a:gdLst>
              <a:ahLst/>
              <a:cxnLst>
                <a:cxn ang="0">
                  <a:pos x="T0" y="T1"/>
                </a:cxn>
                <a:cxn ang="0">
                  <a:pos x="T2" y="T3"/>
                </a:cxn>
                <a:cxn ang="0">
                  <a:pos x="T4" y="T5"/>
                </a:cxn>
                <a:cxn ang="0">
                  <a:pos x="T6" y="T7"/>
                </a:cxn>
                <a:cxn ang="0">
                  <a:pos x="T8" y="T9"/>
                </a:cxn>
              </a:cxnLst>
              <a:rect l="0" t="0" r="r" b="b"/>
              <a:pathLst>
                <a:path w="33" h="18">
                  <a:moveTo>
                    <a:pt x="0" y="0"/>
                  </a:moveTo>
                  <a:lnTo>
                    <a:pt x="16" y="17"/>
                  </a:lnTo>
                  <a:lnTo>
                    <a:pt x="32" y="17"/>
                  </a:lnTo>
                  <a:lnTo>
                    <a:pt x="16" y="9"/>
                  </a:lnTo>
                  <a:lnTo>
                    <a:pt x="0" y="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 name="Freeform 69"/>
            <p:cNvSpPr>
              <a:spLocks/>
            </p:cNvSpPr>
            <p:nvPr/>
          </p:nvSpPr>
          <p:spPr bwMode="auto">
            <a:xfrm>
              <a:off x="2002" y="2287"/>
              <a:ext cx="29" cy="14"/>
            </a:xfrm>
            <a:custGeom>
              <a:avLst/>
              <a:gdLst>
                <a:gd name="T0" fmla="*/ 0 w 33"/>
                <a:gd name="T1" fmla="*/ 0 h 18"/>
                <a:gd name="T2" fmla="*/ 16 w 33"/>
                <a:gd name="T3" fmla="*/ 17 h 18"/>
                <a:gd name="T4" fmla="*/ 32 w 33"/>
                <a:gd name="T5" fmla="*/ 17 h 18"/>
                <a:gd name="T6" fmla="*/ 16 w 33"/>
                <a:gd name="T7" fmla="*/ 9 h 18"/>
                <a:gd name="T8" fmla="*/ 0 w 33"/>
                <a:gd name="T9" fmla="*/ 0 h 18"/>
              </a:gdLst>
              <a:ahLst/>
              <a:cxnLst>
                <a:cxn ang="0">
                  <a:pos x="T0" y="T1"/>
                </a:cxn>
                <a:cxn ang="0">
                  <a:pos x="T2" y="T3"/>
                </a:cxn>
                <a:cxn ang="0">
                  <a:pos x="T4" y="T5"/>
                </a:cxn>
                <a:cxn ang="0">
                  <a:pos x="T6" y="T7"/>
                </a:cxn>
                <a:cxn ang="0">
                  <a:pos x="T8" y="T9"/>
                </a:cxn>
              </a:cxnLst>
              <a:rect l="0" t="0" r="r" b="b"/>
              <a:pathLst>
                <a:path w="33" h="18">
                  <a:moveTo>
                    <a:pt x="0" y="0"/>
                  </a:moveTo>
                  <a:lnTo>
                    <a:pt x="16" y="17"/>
                  </a:lnTo>
                  <a:lnTo>
                    <a:pt x="32" y="17"/>
                  </a:lnTo>
                  <a:lnTo>
                    <a:pt x="16" y="9"/>
                  </a:lnTo>
                  <a:lnTo>
                    <a:pt x="0" y="0"/>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 name="Freeform 70"/>
            <p:cNvSpPr>
              <a:spLocks/>
            </p:cNvSpPr>
            <p:nvPr/>
          </p:nvSpPr>
          <p:spPr bwMode="auto">
            <a:xfrm>
              <a:off x="2002" y="2329"/>
              <a:ext cx="29" cy="19"/>
            </a:xfrm>
            <a:custGeom>
              <a:avLst/>
              <a:gdLst>
                <a:gd name="T0" fmla="*/ 0 w 33"/>
                <a:gd name="T1" fmla="*/ 8 h 25"/>
                <a:gd name="T2" fmla="*/ 24 w 33"/>
                <a:gd name="T3" fmla="*/ 24 h 25"/>
                <a:gd name="T4" fmla="*/ 24 w 33"/>
                <a:gd name="T5" fmla="*/ 15 h 25"/>
                <a:gd name="T6" fmla="*/ 32 w 33"/>
                <a:gd name="T7" fmla="*/ 8 h 25"/>
                <a:gd name="T8" fmla="*/ 16 w 33"/>
                <a:gd name="T9" fmla="*/ 8 h 25"/>
                <a:gd name="T10" fmla="*/ 7 w 33"/>
                <a:gd name="T11" fmla="*/ 0 h 25"/>
                <a:gd name="T12" fmla="*/ 0 w 33"/>
                <a:gd name="T13" fmla="*/ 8 h 25"/>
              </a:gdLst>
              <a:ahLst/>
              <a:cxnLst>
                <a:cxn ang="0">
                  <a:pos x="T0" y="T1"/>
                </a:cxn>
                <a:cxn ang="0">
                  <a:pos x="T2" y="T3"/>
                </a:cxn>
                <a:cxn ang="0">
                  <a:pos x="T4" y="T5"/>
                </a:cxn>
                <a:cxn ang="0">
                  <a:pos x="T6" y="T7"/>
                </a:cxn>
                <a:cxn ang="0">
                  <a:pos x="T8" y="T9"/>
                </a:cxn>
                <a:cxn ang="0">
                  <a:pos x="T10" y="T11"/>
                </a:cxn>
                <a:cxn ang="0">
                  <a:pos x="T12" y="T13"/>
                </a:cxn>
              </a:cxnLst>
              <a:rect l="0" t="0" r="r" b="b"/>
              <a:pathLst>
                <a:path w="33" h="25">
                  <a:moveTo>
                    <a:pt x="0" y="8"/>
                  </a:moveTo>
                  <a:lnTo>
                    <a:pt x="24" y="24"/>
                  </a:lnTo>
                  <a:lnTo>
                    <a:pt x="24" y="15"/>
                  </a:lnTo>
                  <a:lnTo>
                    <a:pt x="32" y="8"/>
                  </a:lnTo>
                  <a:lnTo>
                    <a:pt x="16" y="8"/>
                  </a:lnTo>
                  <a:lnTo>
                    <a:pt x="7" y="0"/>
                  </a:lnTo>
                  <a:lnTo>
                    <a:pt x="0" y="8"/>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 name="Freeform 71"/>
            <p:cNvSpPr>
              <a:spLocks/>
            </p:cNvSpPr>
            <p:nvPr/>
          </p:nvSpPr>
          <p:spPr bwMode="auto">
            <a:xfrm>
              <a:off x="2002" y="2329"/>
              <a:ext cx="29" cy="19"/>
            </a:xfrm>
            <a:custGeom>
              <a:avLst/>
              <a:gdLst>
                <a:gd name="T0" fmla="*/ 0 w 33"/>
                <a:gd name="T1" fmla="*/ 8 h 25"/>
                <a:gd name="T2" fmla="*/ 24 w 33"/>
                <a:gd name="T3" fmla="*/ 24 h 25"/>
                <a:gd name="T4" fmla="*/ 24 w 33"/>
                <a:gd name="T5" fmla="*/ 15 h 25"/>
                <a:gd name="T6" fmla="*/ 32 w 33"/>
                <a:gd name="T7" fmla="*/ 8 h 25"/>
                <a:gd name="T8" fmla="*/ 16 w 33"/>
                <a:gd name="T9" fmla="*/ 8 h 25"/>
                <a:gd name="T10" fmla="*/ 7 w 33"/>
                <a:gd name="T11" fmla="*/ 0 h 25"/>
                <a:gd name="T12" fmla="*/ 0 w 33"/>
                <a:gd name="T13" fmla="*/ 8 h 25"/>
              </a:gdLst>
              <a:ahLst/>
              <a:cxnLst>
                <a:cxn ang="0">
                  <a:pos x="T0" y="T1"/>
                </a:cxn>
                <a:cxn ang="0">
                  <a:pos x="T2" y="T3"/>
                </a:cxn>
                <a:cxn ang="0">
                  <a:pos x="T4" y="T5"/>
                </a:cxn>
                <a:cxn ang="0">
                  <a:pos x="T6" y="T7"/>
                </a:cxn>
                <a:cxn ang="0">
                  <a:pos x="T8" y="T9"/>
                </a:cxn>
                <a:cxn ang="0">
                  <a:pos x="T10" y="T11"/>
                </a:cxn>
                <a:cxn ang="0">
                  <a:pos x="T12" y="T13"/>
                </a:cxn>
              </a:cxnLst>
              <a:rect l="0" t="0" r="r" b="b"/>
              <a:pathLst>
                <a:path w="33" h="25">
                  <a:moveTo>
                    <a:pt x="0" y="8"/>
                  </a:moveTo>
                  <a:lnTo>
                    <a:pt x="24" y="24"/>
                  </a:lnTo>
                  <a:lnTo>
                    <a:pt x="24" y="15"/>
                  </a:lnTo>
                  <a:lnTo>
                    <a:pt x="32" y="8"/>
                  </a:lnTo>
                  <a:lnTo>
                    <a:pt x="16" y="8"/>
                  </a:lnTo>
                  <a:lnTo>
                    <a:pt x="7" y="0"/>
                  </a:lnTo>
                  <a:lnTo>
                    <a:pt x="0" y="8"/>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 name="Freeform 72"/>
            <p:cNvSpPr>
              <a:spLocks/>
            </p:cNvSpPr>
            <p:nvPr/>
          </p:nvSpPr>
          <p:spPr bwMode="auto">
            <a:xfrm>
              <a:off x="2058" y="2264"/>
              <a:ext cx="75" cy="72"/>
            </a:xfrm>
            <a:custGeom>
              <a:avLst/>
              <a:gdLst>
                <a:gd name="T0" fmla="*/ 0 w 83"/>
                <a:gd name="T1" fmla="*/ 72 h 97"/>
                <a:gd name="T2" fmla="*/ 0 w 83"/>
                <a:gd name="T3" fmla="*/ 80 h 97"/>
                <a:gd name="T4" fmla="*/ 48 w 83"/>
                <a:gd name="T5" fmla="*/ 80 h 97"/>
                <a:gd name="T6" fmla="*/ 48 w 83"/>
                <a:gd name="T7" fmla="*/ 88 h 97"/>
                <a:gd name="T8" fmla="*/ 57 w 83"/>
                <a:gd name="T9" fmla="*/ 80 h 97"/>
                <a:gd name="T10" fmla="*/ 73 w 83"/>
                <a:gd name="T11" fmla="*/ 88 h 97"/>
                <a:gd name="T12" fmla="*/ 73 w 83"/>
                <a:gd name="T13" fmla="*/ 96 h 97"/>
                <a:gd name="T14" fmla="*/ 82 w 83"/>
                <a:gd name="T15" fmla="*/ 96 h 97"/>
                <a:gd name="T16" fmla="*/ 82 w 83"/>
                <a:gd name="T17" fmla="*/ 80 h 97"/>
                <a:gd name="T18" fmla="*/ 65 w 83"/>
                <a:gd name="T19" fmla="*/ 72 h 97"/>
                <a:gd name="T20" fmla="*/ 73 w 83"/>
                <a:gd name="T21" fmla="*/ 63 h 97"/>
                <a:gd name="T22" fmla="*/ 65 w 83"/>
                <a:gd name="T23" fmla="*/ 56 h 97"/>
                <a:gd name="T24" fmla="*/ 73 w 83"/>
                <a:gd name="T25" fmla="*/ 48 h 97"/>
                <a:gd name="T26" fmla="*/ 48 w 83"/>
                <a:gd name="T27" fmla="*/ 48 h 97"/>
                <a:gd name="T28" fmla="*/ 42 w 83"/>
                <a:gd name="T29" fmla="*/ 40 h 97"/>
                <a:gd name="T30" fmla="*/ 48 w 83"/>
                <a:gd name="T31" fmla="*/ 31 h 97"/>
                <a:gd name="T32" fmla="*/ 42 w 83"/>
                <a:gd name="T33" fmla="*/ 31 h 97"/>
                <a:gd name="T34" fmla="*/ 48 w 83"/>
                <a:gd name="T35" fmla="*/ 0 h 97"/>
                <a:gd name="T36" fmla="*/ 32 w 83"/>
                <a:gd name="T37" fmla="*/ 6 h 97"/>
                <a:gd name="T38" fmla="*/ 8 w 83"/>
                <a:gd name="T39" fmla="*/ 56 h 97"/>
                <a:gd name="T40" fmla="*/ 8 w 83"/>
                <a:gd name="T41" fmla="*/ 63 h 97"/>
                <a:gd name="T42" fmla="*/ 0 w 83"/>
                <a:gd name="T43" fmla="*/ 7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3" h="97">
                  <a:moveTo>
                    <a:pt x="0" y="72"/>
                  </a:moveTo>
                  <a:lnTo>
                    <a:pt x="0" y="80"/>
                  </a:lnTo>
                  <a:lnTo>
                    <a:pt x="48" y="80"/>
                  </a:lnTo>
                  <a:lnTo>
                    <a:pt x="48" y="88"/>
                  </a:lnTo>
                  <a:lnTo>
                    <a:pt x="57" y="80"/>
                  </a:lnTo>
                  <a:lnTo>
                    <a:pt x="73" y="88"/>
                  </a:lnTo>
                  <a:lnTo>
                    <a:pt x="73" y="96"/>
                  </a:lnTo>
                  <a:lnTo>
                    <a:pt x="82" y="96"/>
                  </a:lnTo>
                  <a:lnTo>
                    <a:pt x="82" y="80"/>
                  </a:lnTo>
                  <a:lnTo>
                    <a:pt x="65" y="72"/>
                  </a:lnTo>
                  <a:lnTo>
                    <a:pt x="73" y="63"/>
                  </a:lnTo>
                  <a:lnTo>
                    <a:pt x="65" y="56"/>
                  </a:lnTo>
                  <a:lnTo>
                    <a:pt x="73" y="48"/>
                  </a:lnTo>
                  <a:lnTo>
                    <a:pt x="48" y="48"/>
                  </a:lnTo>
                  <a:lnTo>
                    <a:pt x="42" y="40"/>
                  </a:lnTo>
                  <a:lnTo>
                    <a:pt x="48" y="31"/>
                  </a:lnTo>
                  <a:lnTo>
                    <a:pt x="42" y="31"/>
                  </a:lnTo>
                  <a:lnTo>
                    <a:pt x="48" y="0"/>
                  </a:lnTo>
                  <a:lnTo>
                    <a:pt x="32" y="6"/>
                  </a:lnTo>
                  <a:lnTo>
                    <a:pt x="8" y="56"/>
                  </a:lnTo>
                  <a:lnTo>
                    <a:pt x="8" y="63"/>
                  </a:lnTo>
                  <a:lnTo>
                    <a:pt x="0" y="72"/>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 name="Freeform 73"/>
            <p:cNvSpPr>
              <a:spLocks/>
            </p:cNvSpPr>
            <p:nvPr/>
          </p:nvSpPr>
          <p:spPr bwMode="auto">
            <a:xfrm>
              <a:off x="3757" y="2556"/>
              <a:ext cx="36" cy="14"/>
            </a:xfrm>
            <a:custGeom>
              <a:avLst/>
              <a:gdLst>
                <a:gd name="T0" fmla="*/ 33 w 41"/>
                <a:gd name="T1" fmla="*/ 0 h 17"/>
                <a:gd name="T2" fmla="*/ 8 w 41"/>
                <a:gd name="T3" fmla="*/ 0 h 17"/>
                <a:gd name="T4" fmla="*/ 0 w 41"/>
                <a:gd name="T5" fmla="*/ 9 h 17"/>
                <a:gd name="T6" fmla="*/ 0 w 41"/>
                <a:gd name="T7" fmla="*/ 16 h 17"/>
                <a:gd name="T8" fmla="*/ 33 w 41"/>
                <a:gd name="T9" fmla="*/ 16 h 17"/>
                <a:gd name="T10" fmla="*/ 40 w 41"/>
                <a:gd name="T11" fmla="*/ 16 h 17"/>
                <a:gd name="T12" fmla="*/ 33 w 41"/>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41" h="17">
                  <a:moveTo>
                    <a:pt x="33" y="0"/>
                  </a:moveTo>
                  <a:lnTo>
                    <a:pt x="8" y="0"/>
                  </a:lnTo>
                  <a:lnTo>
                    <a:pt x="0" y="9"/>
                  </a:lnTo>
                  <a:lnTo>
                    <a:pt x="0" y="16"/>
                  </a:lnTo>
                  <a:lnTo>
                    <a:pt x="33" y="16"/>
                  </a:lnTo>
                  <a:lnTo>
                    <a:pt x="40" y="16"/>
                  </a:lnTo>
                  <a:lnTo>
                    <a:pt x="33" y="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 name="Freeform 74"/>
            <p:cNvSpPr>
              <a:spLocks/>
            </p:cNvSpPr>
            <p:nvPr/>
          </p:nvSpPr>
          <p:spPr bwMode="auto">
            <a:xfrm>
              <a:off x="3757" y="2556"/>
              <a:ext cx="36" cy="14"/>
            </a:xfrm>
            <a:custGeom>
              <a:avLst/>
              <a:gdLst>
                <a:gd name="T0" fmla="*/ 33 w 41"/>
                <a:gd name="T1" fmla="*/ 0 h 17"/>
                <a:gd name="T2" fmla="*/ 8 w 41"/>
                <a:gd name="T3" fmla="*/ 0 h 17"/>
                <a:gd name="T4" fmla="*/ 0 w 41"/>
                <a:gd name="T5" fmla="*/ 9 h 17"/>
                <a:gd name="T6" fmla="*/ 0 w 41"/>
                <a:gd name="T7" fmla="*/ 16 h 17"/>
                <a:gd name="T8" fmla="*/ 33 w 41"/>
                <a:gd name="T9" fmla="*/ 16 h 17"/>
                <a:gd name="T10" fmla="*/ 40 w 41"/>
                <a:gd name="T11" fmla="*/ 16 h 17"/>
                <a:gd name="T12" fmla="*/ 33 w 41"/>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41" h="17">
                  <a:moveTo>
                    <a:pt x="33" y="0"/>
                  </a:moveTo>
                  <a:lnTo>
                    <a:pt x="8" y="0"/>
                  </a:lnTo>
                  <a:lnTo>
                    <a:pt x="0" y="9"/>
                  </a:lnTo>
                  <a:lnTo>
                    <a:pt x="0" y="16"/>
                  </a:lnTo>
                  <a:lnTo>
                    <a:pt x="33" y="16"/>
                  </a:lnTo>
                  <a:lnTo>
                    <a:pt x="40" y="16"/>
                  </a:lnTo>
                  <a:lnTo>
                    <a:pt x="33" y="0"/>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 name="Freeform 75"/>
            <p:cNvSpPr>
              <a:spLocks/>
            </p:cNvSpPr>
            <p:nvPr/>
          </p:nvSpPr>
          <p:spPr bwMode="auto">
            <a:xfrm>
              <a:off x="3517" y="2467"/>
              <a:ext cx="335" cy="289"/>
            </a:xfrm>
            <a:custGeom>
              <a:avLst/>
              <a:gdLst>
                <a:gd name="T0" fmla="*/ 358 w 374"/>
                <a:gd name="T1" fmla="*/ 105 h 390"/>
                <a:gd name="T2" fmla="*/ 373 w 374"/>
                <a:gd name="T3" fmla="*/ 137 h 390"/>
                <a:gd name="T4" fmla="*/ 349 w 374"/>
                <a:gd name="T5" fmla="*/ 146 h 390"/>
                <a:gd name="T6" fmla="*/ 326 w 374"/>
                <a:gd name="T7" fmla="*/ 187 h 390"/>
                <a:gd name="T8" fmla="*/ 318 w 374"/>
                <a:gd name="T9" fmla="*/ 211 h 390"/>
                <a:gd name="T10" fmla="*/ 308 w 374"/>
                <a:gd name="T11" fmla="*/ 178 h 390"/>
                <a:gd name="T12" fmla="*/ 293 w 374"/>
                <a:gd name="T13" fmla="*/ 187 h 390"/>
                <a:gd name="T14" fmla="*/ 308 w 374"/>
                <a:gd name="T15" fmla="*/ 162 h 390"/>
                <a:gd name="T16" fmla="*/ 276 w 374"/>
                <a:gd name="T17" fmla="*/ 146 h 390"/>
                <a:gd name="T18" fmla="*/ 261 w 374"/>
                <a:gd name="T19" fmla="*/ 146 h 390"/>
                <a:gd name="T20" fmla="*/ 252 w 374"/>
                <a:gd name="T21" fmla="*/ 170 h 390"/>
                <a:gd name="T22" fmla="*/ 268 w 374"/>
                <a:gd name="T23" fmla="*/ 211 h 390"/>
                <a:gd name="T24" fmla="*/ 261 w 374"/>
                <a:gd name="T25" fmla="*/ 202 h 390"/>
                <a:gd name="T26" fmla="*/ 236 w 374"/>
                <a:gd name="T27" fmla="*/ 236 h 390"/>
                <a:gd name="T28" fmla="*/ 180 w 374"/>
                <a:gd name="T29" fmla="*/ 276 h 390"/>
                <a:gd name="T30" fmla="*/ 171 w 374"/>
                <a:gd name="T31" fmla="*/ 283 h 390"/>
                <a:gd name="T32" fmla="*/ 156 w 374"/>
                <a:gd name="T33" fmla="*/ 292 h 390"/>
                <a:gd name="T34" fmla="*/ 156 w 374"/>
                <a:gd name="T35" fmla="*/ 324 h 390"/>
                <a:gd name="T36" fmla="*/ 147 w 374"/>
                <a:gd name="T37" fmla="*/ 364 h 390"/>
                <a:gd name="T38" fmla="*/ 131 w 374"/>
                <a:gd name="T39" fmla="*/ 380 h 390"/>
                <a:gd name="T40" fmla="*/ 106 w 374"/>
                <a:gd name="T41" fmla="*/ 380 h 390"/>
                <a:gd name="T42" fmla="*/ 65 w 374"/>
                <a:gd name="T43" fmla="*/ 283 h 390"/>
                <a:gd name="T44" fmla="*/ 59 w 374"/>
                <a:gd name="T45" fmla="*/ 202 h 390"/>
                <a:gd name="T46" fmla="*/ 34 w 374"/>
                <a:gd name="T47" fmla="*/ 227 h 390"/>
                <a:gd name="T48" fmla="*/ 25 w 374"/>
                <a:gd name="T49" fmla="*/ 202 h 390"/>
                <a:gd name="T50" fmla="*/ 19 w 374"/>
                <a:gd name="T51" fmla="*/ 195 h 390"/>
                <a:gd name="T52" fmla="*/ 9 w 374"/>
                <a:gd name="T53" fmla="*/ 178 h 390"/>
                <a:gd name="T54" fmla="*/ 34 w 374"/>
                <a:gd name="T55" fmla="*/ 170 h 390"/>
                <a:gd name="T56" fmla="*/ 25 w 374"/>
                <a:gd name="T57" fmla="*/ 153 h 390"/>
                <a:gd name="T58" fmla="*/ 19 w 374"/>
                <a:gd name="T59" fmla="*/ 146 h 390"/>
                <a:gd name="T60" fmla="*/ 25 w 374"/>
                <a:gd name="T61" fmla="*/ 121 h 390"/>
                <a:gd name="T62" fmla="*/ 50 w 374"/>
                <a:gd name="T63" fmla="*/ 121 h 390"/>
                <a:gd name="T64" fmla="*/ 82 w 374"/>
                <a:gd name="T65" fmla="*/ 65 h 390"/>
                <a:gd name="T66" fmla="*/ 90 w 374"/>
                <a:gd name="T67" fmla="*/ 56 h 390"/>
                <a:gd name="T68" fmla="*/ 82 w 374"/>
                <a:gd name="T69" fmla="*/ 33 h 390"/>
                <a:gd name="T70" fmla="*/ 82 w 374"/>
                <a:gd name="T71" fmla="*/ 16 h 390"/>
                <a:gd name="T72" fmla="*/ 114 w 374"/>
                <a:gd name="T73" fmla="*/ 16 h 390"/>
                <a:gd name="T74" fmla="*/ 147 w 374"/>
                <a:gd name="T75" fmla="*/ 0 h 390"/>
                <a:gd name="T76" fmla="*/ 156 w 374"/>
                <a:gd name="T77" fmla="*/ 25 h 390"/>
                <a:gd name="T78" fmla="*/ 147 w 374"/>
                <a:gd name="T79" fmla="*/ 56 h 390"/>
                <a:gd name="T80" fmla="*/ 139 w 374"/>
                <a:gd name="T81" fmla="*/ 81 h 390"/>
                <a:gd name="T82" fmla="*/ 156 w 374"/>
                <a:gd name="T83" fmla="*/ 113 h 390"/>
                <a:gd name="T84" fmla="*/ 243 w 374"/>
                <a:gd name="T85" fmla="*/ 146 h 390"/>
                <a:gd name="T86" fmla="*/ 252 w 374"/>
                <a:gd name="T87" fmla="*/ 137 h 390"/>
                <a:gd name="T88" fmla="*/ 261 w 374"/>
                <a:gd name="T89" fmla="*/ 121 h 390"/>
                <a:gd name="T90" fmla="*/ 268 w 374"/>
                <a:gd name="T91" fmla="*/ 137 h 390"/>
                <a:gd name="T92" fmla="*/ 308 w 374"/>
                <a:gd name="T93" fmla="*/ 137 h 390"/>
                <a:gd name="T94" fmla="*/ 342 w 374"/>
                <a:gd name="T95" fmla="*/ 105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4" h="390">
                  <a:moveTo>
                    <a:pt x="342" y="105"/>
                  </a:moveTo>
                  <a:lnTo>
                    <a:pt x="358" y="105"/>
                  </a:lnTo>
                  <a:lnTo>
                    <a:pt x="373" y="121"/>
                  </a:lnTo>
                  <a:lnTo>
                    <a:pt x="373" y="137"/>
                  </a:lnTo>
                  <a:lnTo>
                    <a:pt x="358" y="137"/>
                  </a:lnTo>
                  <a:lnTo>
                    <a:pt x="349" y="146"/>
                  </a:lnTo>
                  <a:lnTo>
                    <a:pt x="333" y="178"/>
                  </a:lnTo>
                  <a:lnTo>
                    <a:pt x="326" y="187"/>
                  </a:lnTo>
                  <a:lnTo>
                    <a:pt x="318" y="202"/>
                  </a:lnTo>
                  <a:lnTo>
                    <a:pt x="318" y="211"/>
                  </a:lnTo>
                  <a:lnTo>
                    <a:pt x="308" y="187"/>
                  </a:lnTo>
                  <a:lnTo>
                    <a:pt x="308" y="178"/>
                  </a:lnTo>
                  <a:lnTo>
                    <a:pt x="301" y="187"/>
                  </a:lnTo>
                  <a:lnTo>
                    <a:pt x="293" y="187"/>
                  </a:lnTo>
                  <a:lnTo>
                    <a:pt x="293" y="178"/>
                  </a:lnTo>
                  <a:lnTo>
                    <a:pt x="308" y="162"/>
                  </a:lnTo>
                  <a:lnTo>
                    <a:pt x="276" y="162"/>
                  </a:lnTo>
                  <a:lnTo>
                    <a:pt x="276" y="146"/>
                  </a:lnTo>
                  <a:lnTo>
                    <a:pt x="268" y="146"/>
                  </a:lnTo>
                  <a:lnTo>
                    <a:pt x="261" y="146"/>
                  </a:lnTo>
                  <a:lnTo>
                    <a:pt x="261" y="153"/>
                  </a:lnTo>
                  <a:lnTo>
                    <a:pt x="252" y="170"/>
                  </a:lnTo>
                  <a:lnTo>
                    <a:pt x="261" y="170"/>
                  </a:lnTo>
                  <a:lnTo>
                    <a:pt x="268" y="211"/>
                  </a:lnTo>
                  <a:lnTo>
                    <a:pt x="261" y="211"/>
                  </a:lnTo>
                  <a:lnTo>
                    <a:pt x="261" y="202"/>
                  </a:lnTo>
                  <a:lnTo>
                    <a:pt x="243" y="211"/>
                  </a:lnTo>
                  <a:lnTo>
                    <a:pt x="236" y="236"/>
                  </a:lnTo>
                  <a:lnTo>
                    <a:pt x="221" y="242"/>
                  </a:lnTo>
                  <a:lnTo>
                    <a:pt x="180" y="276"/>
                  </a:lnTo>
                  <a:lnTo>
                    <a:pt x="180" y="283"/>
                  </a:lnTo>
                  <a:lnTo>
                    <a:pt x="171" y="283"/>
                  </a:lnTo>
                  <a:lnTo>
                    <a:pt x="162" y="292"/>
                  </a:lnTo>
                  <a:lnTo>
                    <a:pt x="156" y="292"/>
                  </a:lnTo>
                  <a:lnTo>
                    <a:pt x="156" y="299"/>
                  </a:lnTo>
                  <a:lnTo>
                    <a:pt x="156" y="324"/>
                  </a:lnTo>
                  <a:lnTo>
                    <a:pt x="147" y="339"/>
                  </a:lnTo>
                  <a:lnTo>
                    <a:pt x="147" y="364"/>
                  </a:lnTo>
                  <a:lnTo>
                    <a:pt x="139" y="373"/>
                  </a:lnTo>
                  <a:lnTo>
                    <a:pt x="131" y="380"/>
                  </a:lnTo>
                  <a:lnTo>
                    <a:pt x="122" y="389"/>
                  </a:lnTo>
                  <a:lnTo>
                    <a:pt x="106" y="380"/>
                  </a:lnTo>
                  <a:lnTo>
                    <a:pt x="82" y="307"/>
                  </a:lnTo>
                  <a:lnTo>
                    <a:pt x="65" y="283"/>
                  </a:lnTo>
                  <a:lnTo>
                    <a:pt x="59" y="236"/>
                  </a:lnTo>
                  <a:lnTo>
                    <a:pt x="59" y="202"/>
                  </a:lnTo>
                  <a:lnTo>
                    <a:pt x="50" y="218"/>
                  </a:lnTo>
                  <a:lnTo>
                    <a:pt x="34" y="227"/>
                  </a:lnTo>
                  <a:lnTo>
                    <a:pt x="9" y="202"/>
                  </a:lnTo>
                  <a:lnTo>
                    <a:pt x="25" y="202"/>
                  </a:lnTo>
                  <a:lnTo>
                    <a:pt x="25" y="195"/>
                  </a:lnTo>
                  <a:lnTo>
                    <a:pt x="19" y="195"/>
                  </a:lnTo>
                  <a:lnTo>
                    <a:pt x="0" y="187"/>
                  </a:lnTo>
                  <a:lnTo>
                    <a:pt x="9" y="178"/>
                  </a:lnTo>
                  <a:lnTo>
                    <a:pt x="34" y="178"/>
                  </a:lnTo>
                  <a:lnTo>
                    <a:pt x="34" y="170"/>
                  </a:lnTo>
                  <a:lnTo>
                    <a:pt x="34" y="153"/>
                  </a:lnTo>
                  <a:lnTo>
                    <a:pt x="25" y="153"/>
                  </a:lnTo>
                  <a:lnTo>
                    <a:pt x="25" y="146"/>
                  </a:lnTo>
                  <a:lnTo>
                    <a:pt x="19" y="146"/>
                  </a:lnTo>
                  <a:lnTo>
                    <a:pt x="19" y="130"/>
                  </a:lnTo>
                  <a:lnTo>
                    <a:pt x="25" y="121"/>
                  </a:lnTo>
                  <a:lnTo>
                    <a:pt x="34" y="130"/>
                  </a:lnTo>
                  <a:lnTo>
                    <a:pt x="50" y="121"/>
                  </a:lnTo>
                  <a:lnTo>
                    <a:pt x="90" y="74"/>
                  </a:lnTo>
                  <a:lnTo>
                    <a:pt x="82" y="65"/>
                  </a:lnTo>
                  <a:lnTo>
                    <a:pt x="90" y="65"/>
                  </a:lnTo>
                  <a:lnTo>
                    <a:pt x="90" y="56"/>
                  </a:lnTo>
                  <a:lnTo>
                    <a:pt x="74" y="50"/>
                  </a:lnTo>
                  <a:lnTo>
                    <a:pt x="82" y="33"/>
                  </a:lnTo>
                  <a:lnTo>
                    <a:pt x="74" y="25"/>
                  </a:lnTo>
                  <a:lnTo>
                    <a:pt x="82" y="16"/>
                  </a:lnTo>
                  <a:lnTo>
                    <a:pt x="99" y="25"/>
                  </a:lnTo>
                  <a:lnTo>
                    <a:pt x="114" y="16"/>
                  </a:lnTo>
                  <a:lnTo>
                    <a:pt x="122" y="8"/>
                  </a:lnTo>
                  <a:lnTo>
                    <a:pt x="147" y="0"/>
                  </a:lnTo>
                  <a:lnTo>
                    <a:pt x="156" y="8"/>
                  </a:lnTo>
                  <a:lnTo>
                    <a:pt x="156" y="25"/>
                  </a:lnTo>
                  <a:lnTo>
                    <a:pt x="139" y="40"/>
                  </a:lnTo>
                  <a:lnTo>
                    <a:pt x="147" y="56"/>
                  </a:lnTo>
                  <a:lnTo>
                    <a:pt x="131" y="56"/>
                  </a:lnTo>
                  <a:lnTo>
                    <a:pt x="139" y="81"/>
                  </a:lnTo>
                  <a:lnTo>
                    <a:pt x="162" y="90"/>
                  </a:lnTo>
                  <a:lnTo>
                    <a:pt x="156" y="113"/>
                  </a:lnTo>
                  <a:lnTo>
                    <a:pt x="171" y="121"/>
                  </a:lnTo>
                  <a:lnTo>
                    <a:pt x="243" y="146"/>
                  </a:lnTo>
                  <a:lnTo>
                    <a:pt x="252" y="146"/>
                  </a:lnTo>
                  <a:lnTo>
                    <a:pt x="252" y="137"/>
                  </a:lnTo>
                  <a:lnTo>
                    <a:pt x="252" y="121"/>
                  </a:lnTo>
                  <a:lnTo>
                    <a:pt x="261" y="121"/>
                  </a:lnTo>
                  <a:lnTo>
                    <a:pt x="268" y="130"/>
                  </a:lnTo>
                  <a:lnTo>
                    <a:pt x="268" y="137"/>
                  </a:lnTo>
                  <a:lnTo>
                    <a:pt x="301" y="137"/>
                  </a:lnTo>
                  <a:lnTo>
                    <a:pt x="308" y="137"/>
                  </a:lnTo>
                  <a:lnTo>
                    <a:pt x="301" y="121"/>
                  </a:lnTo>
                  <a:lnTo>
                    <a:pt x="342" y="105"/>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 name="Freeform 76"/>
            <p:cNvSpPr>
              <a:spLocks/>
            </p:cNvSpPr>
            <p:nvPr/>
          </p:nvSpPr>
          <p:spPr bwMode="auto">
            <a:xfrm>
              <a:off x="3743" y="2257"/>
              <a:ext cx="365" cy="144"/>
            </a:xfrm>
            <a:custGeom>
              <a:avLst/>
              <a:gdLst>
                <a:gd name="T0" fmla="*/ 268 w 408"/>
                <a:gd name="T1" fmla="*/ 49 h 195"/>
                <a:gd name="T2" fmla="*/ 220 w 408"/>
                <a:gd name="T3" fmla="*/ 24 h 195"/>
                <a:gd name="T4" fmla="*/ 205 w 408"/>
                <a:gd name="T5" fmla="*/ 32 h 195"/>
                <a:gd name="T6" fmla="*/ 195 w 408"/>
                <a:gd name="T7" fmla="*/ 32 h 195"/>
                <a:gd name="T8" fmla="*/ 180 w 408"/>
                <a:gd name="T9" fmla="*/ 9 h 195"/>
                <a:gd name="T10" fmla="*/ 146 w 408"/>
                <a:gd name="T11" fmla="*/ 0 h 195"/>
                <a:gd name="T12" fmla="*/ 130 w 408"/>
                <a:gd name="T13" fmla="*/ 9 h 195"/>
                <a:gd name="T14" fmla="*/ 130 w 408"/>
                <a:gd name="T15" fmla="*/ 24 h 195"/>
                <a:gd name="T16" fmla="*/ 130 w 408"/>
                <a:gd name="T17" fmla="*/ 40 h 195"/>
                <a:gd name="T18" fmla="*/ 97 w 408"/>
                <a:gd name="T19" fmla="*/ 40 h 195"/>
                <a:gd name="T20" fmla="*/ 81 w 408"/>
                <a:gd name="T21" fmla="*/ 32 h 195"/>
                <a:gd name="T22" fmla="*/ 49 w 408"/>
                <a:gd name="T23" fmla="*/ 24 h 195"/>
                <a:gd name="T24" fmla="*/ 9 w 408"/>
                <a:gd name="T25" fmla="*/ 49 h 195"/>
                <a:gd name="T26" fmla="*/ 0 w 408"/>
                <a:gd name="T27" fmla="*/ 57 h 195"/>
                <a:gd name="T28" fmla="*/ 16 w 408"/>
                <a:gd name="T29" fmla="*/ 81 h 195"/>
                <a:gd name="T30" fmla="*/ 34 w 408"/>
                <a:gd name="T31" fmla="*/ 81 h 195"/>
                <a:gd name="T32" fmla="*/ 41 w 408"/>
                <a:gd name="T33" fmla="*/ 97 h 195"/>
                <a:gd name="T34" fmla="*/ 41 w 408"/>
                <a:gd name="T35" fmla="*/ 130 h 195"/>
                <a:gd name="T36" fmla="*/ 90 w 408"/>
                <a:gd name="T37" fmla="*/ 146 h 195"/>
                <a:gd name="T38" fmla="*/ 115 w 408"/>
                <a:gd name="T39" fmla="*/ 171 h 195"/>
                <a:gd name="T40" fmla="*/ 162 w 408"/>
                <a:gd name="T41" fmla="*/ 171 h 195"/>
                <a:gd name="T42" fmla="*/ 186 w 408"/>
                <a:gd name="T43" fmla="*/ 186 h 195"/>
                <a:gd name="T44" fmla="*/ 220 w 408"/>
                <a:gd name="T45" fmla="*/ 194 h 195"/>
                <a:gd name="T46" fmla="*/ 252 w 408"/>
                <a:gd name="T47" fmla="*/ 177 h 195"/>
                <a:gd name="T48" fmla="*/ 285 w 408"/>
                <a:gd name="T49" fmla="*/ 177 h 195"/>
                <a:gd name="T50" fmla="*/ 308 w 408"/>
                <a:gd name="T51" fmla="*/ 152 h 195"/>
                <a:gd name="T52" fmla="*/ 302 w 408"/>
                <a:gd name="T53" fmla="*/ 146 h 195"/>
                <a:gd name="T54" fmla="*/ 317 w 408"/>
                <a:gd name="T55" fmla="*/ 130 h 195"/>
                <a:gd name="T56" fmla="*/ 333 w 408"/>
                <a:gd name="T57" fmla="*/ 137 h 195"/>
                <a:gd name="T58" fmla="*/ 357 w 408"/>
                <a:gd name="T59" fmla="*/ 121 h 195"/>
                <a:gd name="T60" fmla="*/ 373 w 408"/>
                <a:gd name="T61" fmla="*/ 105 h 195"/>
                <a:gd name="T62" fmla="*/ 407 w 408"/>
                <a:gd name="T63" fmla="*/ 105 h 195"/>
                <a:gd name="T64" fmla="*/ 397 w 408"/>
                <a:gd name="T65" fmla="*/ 89 h 195"/>
                <a:gd name="T66" fmla="*/ 389 w 408"/>
                <a:gd name="T67" fmla="*/ 81 h 195"/>
                <a:gd name="T68" fmla="*/ 373 w 408"/>
                <a:gd name="T69" fmla="*/ 89 h 195"/>
                <a:gd name="T70" fmla="*/ 357 w 408"/>
                <a:gd name="T71" fmla="*/ 89 h 195"/>
                <a:gd name="T72" fmla="*/ 357 w 408"/>
                <a:gd name="T73" fmla="*/ 57 h 195"/>
                <a:gd name="T74" fmla="*/ 366 w 408"/>
                <a:gd name="T75" fmla="*/ 40 h 195"/>
                <a:gd name="T76" fmla="*/ 342 w 408"/>
                <a:gd name="T77" fmla="*/ 32 h 195"/>
                <a:gd name="T78" fmla="*/ 325 w 408"/>
                <a:gd name="T79" fmla="*/ 49 h 195"/>
                <a:gd name="T80" fmla="*/ 292 w 408"/>
                <a:gd name="T81" fmla="*/ 57 h 195"/>
                <a:gd name="T82" fmla="*/ 268 w 408"/>
                <a:gd name="T83" fmla="*/ 4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8" h="195">
                  <a:moveTo>
                    <a:pt x="268" y="49"/>
                  </a:moveTo>
                  <a:lnTo>
                    <a:pt x="220" y="24"/>
                  </a:lnTo>
                  <a:lnTo>
                    <a:pt x="205" y="32"/>
                  </a:lnTo>
                  <a:lnTo>
                    <a:pt x="195" y="32"/>
                  </a:lnTo>
                  <a:lnTo>
                    <a:pt x="180" y="9"/>
                  </a:lnTo>
                  <a:lnTo>
                    <a:pt x="146" y="0"/>
                  </a:lnTo>
                  <a:lnTo>
                    <a:pt x="130" y="9"/>
                  </a:lnTo>
                  <a:lnTo>
                    <a:pt x="130" y="24"/>
                  </a:lnTo>
                  <a:lnTo>
                    <a:pt x="130" y="40"/>
                  </a:lnTo>
                  <a:lnTo>
                    <a:pt x="97" y="40"/>
                  </a:lnTo>
                  <a:lnTo>
                    <a:pt x="81" y="32"/>
                  </a:lnTo>
                  <a:lnTo>
                    <a:pt x="49" y="24"/>
                  </a:lnTo>
                  <a:lnTo>
                    <a:pt x="9" y="49"/>
                  </a:lnTo>
                  <a:lnTo>
                    <a:pt x="0" y="57"/>
                  </a:lnTo>
                  <a:lnTo>
                    <a:pt x="16" y="81"/>
                  </a:lnTo>
                  <a:lnTo>
                    <a:pt x="34" y="81"/>
                  </a:lnTo>
                  <a:lnTo>
                    <a:pt x="41" y="97"/>
                  </a:lnTo>
                  <a:lnTo>
                    <a:pt x="41" y="130"/>
                  </a:lnTo>
                  <a:lnTo>
                    <a:pt x="90" y="146"/>
                  </a:lnTo>
                  <a:lnTo>
                    <a:pt x="115" y="171"/>
                  </a:lnTo>
                  <a:lnTo>
                    <a:pt x="162" y="171"/>
                  </a:lnTo>
                  <a:lnTo>
                    <a:pt x="186" y="186"/>
                  </a:lnTo>
                  <a:lnTo>
                    <a:pt x="220" y="194"/>
                  </a:lnTo>
                  <a:lnTo>
                    <a:pt x="252" y="177"/>
                  </a:lnTo>
                  <a:lnTo>
                    <a:pt x="285" y="177"/>
                  </a:lnTo>
                  <a:lnTo>
                    <a:pt x="308" y="152"/>
                  </a:lnTo>
                  <a:lnTo>
                    <a:pt x="302" y="146"/>
                  </a:lnTo>
                  <a:lnTo>
                    <a:pt x="317" y="130"/>
                  </a:lnTo>
                  <a:lnTo>
                    <a:pt x="333" y="137"/>
                  </a:lnTo>
                  <a:lnTo>
                    <a:pt x="357" y="121"/>
                  </a:lnTo>
                  <a:lnTo>
                    <a:pt x="373" y="105"/>
                  </a:lnTo>
                  <a:lnTo>
                    <a:pt x="407" y="105"/>
                  </a:lnTo>
                  <a:lnTo>
                    <a:pt x="397" y="89"/>
                  </a:lnTo>
                  <a:lnTo>
                    <a:pt x="389" y="81"/>
                  </a:lnTo>
                  <a:lnTo>
                    <a:pt x="373" y="89"/>
                  </a:lnTo>
                  <a:lnTo>
                    <a:pt x="357" y="89"/>
                  </a:lnTo>
                  <a:lnTo>
                    <a:pt x="357" y="57"/>
                  </a:lnTo>
                  <a:lnTo>
                    <a:pt x="366" y="40"/>
                  </a:lnTo>
                  <a:lnTo>
                    <a:pt x="342" y="32"/>
                  </a:lnTo>
                  <a:lnTo>
                    <a:pt x="325" y="49"/>
                  </a:lnTo>
                  <a:lnTo>
                    <a:pt x="292" y="57"/>
                  </a:lnTo>
                  <a:lnTo>
                    <a:pt x="268" y="49"/>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 name="Freeform 77"/>
            <p:cNvSpPr>
              <a:spLocks/>
            </p:cNvSpPr>
            <p:nvPr/>
          </p:nvSpPr>
          <p:spPr bwMode="auto">
            <a:xfrm>
              <a:off x="2973" y="1891"/>
              <a:ext cx="125" cy="229"/>
            </a:xfrm>
            <a:custGeom>
              <a:avLst/>
              <a:gdLst>
                <a:gd name="T0" fmla="*/ 106 w 141"/>
                <a:gd name="T1" fmla="*/ 40 h 308"/>
                <a:gd name="T2" fmla="*/ 106 w 141"/>
                <a:gd name="T3" fmla="*/ 65 h 308"/>
                <a:gd name="T4" fmla="*/ 124 w 141"/>
                <a:gd name="T5" fmla="*/ 81 h 308"/>
                <a:gd name="T6" fmla="*/ 115 w 141"/>
                <a:gd name="T7" fmla="*/ 105 h 308"/>
                <a:gd name="T8" fmla="*/ 124 w 141"/>
                <a:gd name="T9" fmla="*/ 145 h 308"/>
                <a:gd name="T10" fmla="*/ 115 w 141"/>
                <a:gd name="T11" fmla="*/ 170 h 308"/>
                <a:gd name="T12" fmla="*/ 131 w 141"/>
                <a:gd name="T13" fmla="*/ 195 h 308"/>
                <a:gd name="T14" fmla="*/ 124 w 141"/>
                <a:gd name="T15" fmla="*/ 210 h 308"/>
                <a:gd name="T16" fmla="*/ 140 w 141"/>
                <a:gd name="T17" fmla="*/ 227 h 308"/>
                <a:gd name="T18" fmla="*/ 140 w 141"/>
                <a:gd name="T19" fmla="*/ 235 h 308"/>
                <a:gd name="T20" fmla="*/ 115 w 141"/>
                <a:gd name="T21" fmla="*/ 276 h 308"/>
                <a:gd name="T22" fmla="*/ 91 w 141"/>
                <a:gd name="T23" fmla="*/ 292 h 308"/>
                <a:gd name="T24" fmla="*/ 83 w 141"/>
                <a:gd name="T25" fmla="*/ 292 h 308"/>
                <a:gd name="T26" fmla="*/ 41 w 141"/>
                <a:gd name="T27" fmla="*/ 307 h 308"/>
                <a:gd name="T28" fmla="*/ 9 w 141"/>
                <a:gd name="T29" fmla="*/ 292 h 308"/>
                <a:gd name="T30" fmla="*/ 18 w 141"/>
                <a:gd name="T31" fmla="*/ 267 h 308"/>
                <a:gd name="T32" fmla="*/ 9 w 141"/>
                <a:gd name="T33" fmla="*/ 242 h 308"/>
                <a:gd name="T34" fmla="*/ 18 w 141"/>
                <a:gd name="T35" fmla="*/ 227 h 308"/>
                <a:gd name="T36" fmla="*/ 49 w 141"/>
                <a:gd name="T37" fmla="*/ 177 h 308"/>
                <a:gd name="T38" fmla="*/ 59 w 141"/>
                <a:gd name="T39" fmla="*/ 170 h 308"/>
                <a:gd name="T40" fmla="*/ 59 w 141"/>
                <a:gd name="T41" fmla="*/ 153 h 308"/>
                <a:gd name="T42" fmla="*/ 49 w 141"/>
                <a:gd name="T43" fmla="*/ 145 h 308"/>
                <a:gd name="T44" fmla="*/ 41 w 141"/>
                <a:gd name="T45" fmla="*/ 145 h 308"/>
                <a:gd name="T46" fmla="*/ 34 w 141"/>
                <a:gd name="T47" fmla="*/ 71 h 308"/>
                <a:gd name="T48" fmla="*/ 0 w 141"/>
                <a:gd name="T49" fmla="*/ 40 h 308"/>
                <a:gd name="T50" fmla="*/ 9 w 141"/>
                <a:gd name="T51" fmla="*/ 31 h 308"/>
                <a:gd name="T52" fmla="*/ 25 w 141"/>
                <a:gd name="T53" fmla="*/ 49 h 308"/>
                <a:gd name="T54" fmla="*/ 59 w 141"/>
                <a:gd name="T55" fmla="*/ 49 h 308"/>
                <a:gd name="T56" fmla="*/ 66 w 141"/>
                <a:gd name="T57" fmla="*/ 40 h 308"/>
                <a:gd name="T58" fmla="*/ 74 w 141"/>
                <a:gd name="T59" fmla="*/ 8 h 308"/>
                <a:gd name="T60" fmla="*/ 91 w 141"/>
                <a:gd name="T61" fmla="*/ 0 h 308"/>
                <a:gd name="T62" fmla="*/ 115 w 141"/>
                <a:gd name="T63" fmla="*/ 16 h 308"/>
                <a:gd name="T64" fmla="*/ 106 w 141"/>
                <a:gd name="T65" fmla="*/ 4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1" h="308">
                  <a:moveTo>
                    <a:pt x="106" y="40"/>
                  </a:moveTo>
                  <a:lnTo>
                    <a:pt x="106" y="65"/>
                  </a:lnTo>
                  <a:lnTo>
                    <a:pt x="124" y="81"/>
                  </a:lnTo>
                  <a:lnTo>
                    <a:pt x="115" y="105"/>
                  </a:lnTo>
                  <a:lnTo>
                    <a:pt x="124" y="145"/>
                  </a:lnTo>
                  <a:lnTo>
                    <a:pt x="115" y="170"/>
                  </a:lnTo>
                  <a:lnTo>
                    <a:pt x="131" y="195"/>
                  </a:lnTo>
                  <a:lnTo>
                    <a:pt x="124" y="210"/>
                  </a:lnTo>
                  <a:lnTo>
                    <a:pt x="140" y="227"/>
                  </a:lnTo>
                  <a:lnTo>
                    <a:pt x="140" y="235"/>
                  </a:lnTo>
                  <a:lnTo>
                    <a:pt x="115" y="276"/>
                  </a:lnTo>
                  <a:lnTo>
                    <a:pt x="91" y="292"/>
                  </a:lnTo>
                  <a:lnTo>
                    <a:pt x="83" y="292"/>
                  </a:lnTo>
                  <a:lnTo>
                    <a:pt x="41" y="307"/>
                  </a:lnTo>
                  <a:lnTo>
                    <a:pt x="9" y="292"/>
                  </a:lnTo>
                  <a:lnTo>
                    <a:pt x="18" y="267"/>
                  </a:lnTo>
                  <a:lnTo>
                    <a:pt x="9" y="242"/>
                  </a:lnTo>
                  <a:lnTo>
                    <a:pt x="18" y="227"/>
                  </a:lnTo>
                  <a:lnTo>
                    <a:pt x="49" y="177"/>
                  </a:lnTo>
                  <a:lnTo>
                    <a:pt x="59" y="170"/>
                  </a:lnTo>
                  <a:lnTo>
                    <a:pt x="59" y="153"/>
                  </a:lnTo>
                  <a:lnTo>
                    <a:pt x="49" y="145"/>
                  </a:lnTo>
                  <a:lnTo>
                    <a:pt x="41" y="145"/>
                  </a:lnTo>
                  <a:lnTo>
                    <a:pt x="34" y="71"/>
                  </a:lnTo>
                  <a:lnTo>
                    <a:pt x="0" y="40"/>
                  </a:lnTo>
                  <a:lnTo>
                    <a:pt x="9" y="31"/>
                  </a:lnTo>
                  <a:lnTo>
                    <a:pt x="25" y="49"/>
                  </a:lnTo>
                  <a:lnTo>
                    <a:pt x="59" y="49"/>
                  </a:lnTo>
                  <a:lnTo>
                    <a:pt x="66" y="40"/>
                  </a:lnTo>
                  <a:lnTo>
                    <a:pt x="74" y="8"/>
                  </a:lnTo>
                  <a:lnTo>
                    <a:pt x="91" y="0"/>
                  </a:lnTo>
                  <a:lnTo>
                    <a:pt x="115" y="16"/>
                  </a:lnTo>
                  <a:lnTo>
                    <a:pt x="106" y="40"/>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 name="Freeform 78"/>
            <p:cNvSpPr>
              <a:spLocks/>
            </p:cNvSpPr>
            <p:nvPr/>
          </p:nvSpPr>
          <p:spPr bwMode="auto">
            <a:xfrm>
              <a:off x="1398" y="2509"/>
              <a:ext cx="343" cy="186"/>
            </a:xfrm>
            <a:custGeom>
              <a:avLst/>
              <a:gdLst>
                <a:gd name="T0" fmla="*/ 243 w 383"/>
                <a:gd name="T1" fmla="*/ 114 h 252"/>
                <a:gd name="T2" fmla="*/ 251 w 383"/>
                <a:gd name="T3" fmla="*/ 155 h 252"/>
                <a:gd name="T4" fmla="*/ 268 w 383"/>
                <a:gd name="T5" fmla="*/ 196 h 252"/>
                <a:gd name="T6" fmla="*/ 317 w 383"/>
                <a:gd name="T7" fmla="*/ 196 h 252"/>
                <a:gd name="T8" fmla="*/ 323 w 383"/>
                <a:gd name="T9" fmla="*/ 196 h 252"/>
                <a:gd name="T10" fmla="*/ 341 w 383"/>
                <a:gd name="T11" fmla="*/ 162 h 252"/>
                <a:gd name="T12" fmla="*/ 373 w 383"/>
                <a:gd name="T13" fmla="*/ 155 h 252"/>
                <a:gd name="T14" fmla="*/ 373 w 383"/>
                <a:gd name="T15" fmla="*/ 196 h 252"/>
                <a:gd name="T16" fmla="*/ 364 w 383"/>
                <a:gd name="T17" fmla="*/ 196 h 252"/>
                <a:gd name="T18" fmla="*/ 332 w 383"/>
                <a:gd name="T19" fmla="*/ 203 h 252"/>
                <a:gd name="T20" fmla="*/ 341 w 383"/>
                <a:gd name="T21" fmla="*/ 227 h 252"/>
                <a:gd name="T22" fmla="*/ 317 w 383"/>
                <a:gd name="T23" fmla="*/ 251 h 252"/>
                <a:gd name="T24" fmla="*/ 276 w 383"/>
                <a:gd name="T25" fmla="*/ 227 h 252"/>
                <a:gd name="T26" fmla="*/ 243 w 383"/>
                <a:gd name="T27" fmla="*/ 227 h 252"/>
                <a:gd name="T28" fmla="*/ 195 w 383"/>
                <a:gd name="T29" fmla="*/ 203 h 252"/>
                <a:gd name="T30" fmla="*/ 155 w 383"/>
                <a:gd name="T31" fmla="*/ 186 h 252"/>
                <a:gd name="T32" fmla="*/ 155 w 383"/>
                <a:gd name="T33" fmla="*/ 162 h 252"/>
                <a:gd name="T34" fmla="*/ 114 w 383"/>
                <a:gd name="T35" fmla="*/ 106 h 252"/>
                <a:gd name="T36" fmla="*/ 96 w 383"/>
                <a:gd name="T37" fmla="*/ 90 h 252"/>
                <a:gd name="T38" fmla="*/ 81 w 383"/>
                <a:gd name="T39" fmla="*/ 65 h 252"/>
                <a:gd name="T40" fmla="*/ 64 w 383"/>
                <a:gd name="T41" fmla="*/ 49 h 252"/>
                <a:gd name="T42" fmla="*/ 40 w 383"/>
                <a:gd name="T43" fmla="*/ 18 h 252"/>
                <a:gd name="T44" fmla="*/ 32 w 383"/>
                <a:gd name="T45" fmla="*/ 34 h 252"/>
                <a:gd name="T46" fmla="*/ 81 w 383"/>
                <a:gd name="T47" fmla="*/ 122 h 252"/>
                <a:gd name="T48" fmla="*/ 96 w 383"/>
                <a:gd name="T49" fmla="*/ 131 h 252"/>
                <a:gd name="T50" fmla="*/ 81 w 383"/>
                <a:gd name="T51" fmla="*/ 131 h 252"/>
                <a:gd name="T52" fmla="*/ 64 w 383"/>
                <a:gd name="T53" fmla="*/ 106 h 252"/>
                <a:gd name="T54" fmla="*/ 32 w 383"/>
                <a:gd name="T55" fmla="*/ 81 h 252"/>
                <a:gd name="T56" fmla="*/ 32 w 383"/>
                <a:gd name="T57" fmla="*/ 74 h 252"/>
                <a:gd name="T58" fmla="*/ 16 w 383"/>
                <a:gd name="T59" fmla="*/ 41 h 252"/>
                <a:gd name="T60" fmla="*/ 24 w 383"/>
                <a:gd name="T61" fmla="*/ 0 h 252"/>
                <a:gd name="T62" fmla="*/ 137 w 383"/>
                <a:gd name="T63" fmla="*/ 9 h 252"/>
                <a:gd name="T64" fmla="*/ 155 w 383"/>
                <a:gd name="T65" fmla="*/ 41 h 252"/>
                <a:gd name="T66" fmla="*/ 179 w 383"/>
                <a:gd name="T67" fmla="*/ 49 h 252"/>
                <a:gd name="T68" fmla="*/ 195 w 383"/>
                <a:gd name="T69" fmla="*/ 41 h 252"/>
                <a:gd name="T70" fmla="*/ 251 w 383"/>
                <a:gd name="T71" fmla="*/ 97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3" h="252">
                  <a:moveTo>
                    <a:pt x="251" y="97"/>
                  </a:moveTo>
                  <a:lnTo>
                    <a:pt x="243" y="114"/>
                  </a:lnTo>
                  <a:lnTo>
                    <a:pt x="243" y="146"/>
                  </a:lnTo>
                  <a:lnTo>
                    <a:pt x="251" y="155"/>
                  </a:lnTo>
                  <a:lnTo>
                    <a:pt x="251" y="162"/>
                  </a:lnTo>
                  <a:lnTo>
                    <a:pt x="268" y="196"/>
                  </a:lnTo>
                  <a:lnTo>
                    <a:pt x="292" y="203"/>
                  </a:lnTo>
                  <a:lnTo>
                    <a:pt x="317" y="196"/>
                  </a:lnTo>
                  <a:lnTo>
                    <a:pt x="332" y="196"/>
                  </a:lnTo>
                  <a:lnTo>
                    <a:pt x="323" y="196"/>
                  </a:lnTo>
                  <a:lnTo>
                    <a:pt x="332" y="186"/>
                  </a:lnTo>
                  <a:lnTo>
                    <a:pt x="341" y="162"/>
                  </a:lnTo>
                  <a:lnTo>
                    <a:pt x="348" y="162"/>
                  </a:lnTo>
                  <a:lnTo>
                    <a:pt x="373" y="155"/>
                  </a:lnTo>
                  <a:lnTo>
                    <a:pt x="382" y="162"/>
                  </a:lnTo>
                  <a:lnTo>
                    <a:pt x="373" y="196"/>
                  </a:lnTo>
                  <a:lnTo>
                    <a:pt x="373" y="203"/>
                  </a:lnTo>
                  <a:lnTo>
                    <a:pt x="364" y="196"/>
                  </a:lnTo>
                  <a:lnTo>
                    <a:pt x="357" y="203"/>
                  </a:lnTo>
                  <a:lnTo>
                    <a:pt x="332" y="203"/>
                  </a:lnTo>
                  <a:lnTo>
                    <a:pt x="323" y="211"/>
                  </a:lnTo>
                  <a:lnTo>
                    <a:pt x="341" y="227"/>
                  </a:lnTo>
                  <a:lnTo>
                    <a:pt x="323" y="227"/>
                  </a:lnTo>
                  <a:lnTo>
                    <a:pt x="317" y="251"/>
                  </a:lnTo>
                  <a:lnTo>
                    <a:pt x="292" y="227"/>
                  </a:lnTo>
                  <a:lnTo>
                    <a:pt x="276" y="227"/>
                  </a:lnTo>
                  <a:lnTo>
                    <a:pt x="268" y="236"/>
                  </a:lnTo>
                  <a:lnTo>
                    <a:pt x="243" y="227"/>
                  </a:lnTo>
                  <a:lnTo>
                    <a:pt x="202" y="211"/>
                  </a:lnTo>
                  <a:lnTo>
                    <a:pt x="195" y="203"/>
                  </a:lnTo>
                  <a:lnTo>
                    <a:pt x="171" y="203"/>
                  </a:lnTo>
                  <a:lnTo>
                    <a:pt x="155" y="186"/>
                  </a:lnTo>
                  <a:lnTo>
                    <a:pt x="146" y="171"/>
                  </a:lnTo>
                  <a:lnTo>
                    <a:pt x="155" y="162"/>
                  </a:lnTo>
                  <a:lnTo>
                    <a:pt x="146" y="146"/>
                  </a:lnTo>
                  <a:lnTo>
                    <a:pt x="114" y="106"/>
                  </a:lnTo>
                  <a:lnTo>
                    <a:pt x="96" y="97"/>
                  </a:lnTo>
                  <a:lnTo>
                    <a:pt x="96" y="90"/>
                  </a:lnTo>
                  <a:lnTo>
                    <a:pt x="81" y="74"/>
                  </a:lnTo>
                  <a:lnTo>
                    <a:pt x="81" y="65"/>
                  </a:lnTo>
                  <a:lnTo>
                    <a:pt x="72" y="65"/>
                  </a:lnTo>
                  <a:lnTo>
                    <a:pt x="64" y="49"/>
                  </a:lnTo>
                  <a:lnTo>
                    <a:pt x="49" y="18"/>
                  </a:lnTo>
                  <a:lnTo>
                    <a:pt x="40" y="18"/>
                  </a:lnTo>
                  <a:lnTo>
                    <a:pt x="24" y="9"/>
                  </a:lnTo>
                  <a:lnTo>
                    <a:pt x="32" y="34"/>
                  </a:lnTo>
                  <a:lnTo>
                    <a:pt x="72" y="90"/>
                  </a:lnTo>
                  <a:lnTo>
                    <a:pt x="81" y="122"/>
                  </a:lnTo>
                  <a:lnTo>
                    <a:pt x="89" y="122"/>
                  </a:lnTo>
                  <a:lnTo>
                    <a:pt x="96" y="131"/>
                  </a:lnTo>
                  <a:lnTo>
                    <a:pt x="89" y="139"/>
                  </a:lnTo>
                  <a:lnTo>
                    <a:pt x="81" y="131"/>
                  </a:lnTo>
                  <a:lnTo>
                    <a:pt x="56" y="114"/>
                  </a:lnTo>
                  <a:lnTo>
                    <a:pt x="64" y="106"/>
                  </a:lnTo>
                  <a:lnTo>
                    <a:pt x="56" y="90"/>
                  </a:lnTo>
                  <a:lnTo>
                    <a:pt x="32" y="81"/>
                  </a:lnTo>
                  <a:lnTo>
                    <a:pt x="24" y="65"/>
                  </a:lnTo>
                  <a:lnTo>
                    <a:pt x="32" y="74"/>
                  </a:lnTo>
                  <a:lnTo>
                    <a:pt x="40" y="57"/>
                  </a:lnTo>
                  <a:lnTo>
                    <a:pt x="16" y="41"/>
                  </a:lnTo>
                  <a:lnTo>
                    <a:pt x="0" y="0"/>
                  </a:lnTo>
                  <a:lnTo>
                    <a:pt x="24" y="0"/>
                  </a:lnTo>
                  <a:lnTo>
                    <a:pt x="72" y="18"/>
                  </a:lnTo>
                  <a:lnTo>
                    <a:pt x="137" y="9"/>
                  </a:lnTo>
                  <a:lnTo>
                    <a:pt x="155" y="25"/>
                  </a:lnTo>
                  <a:lnTo>
                    <a:pt x="155" y="41"/>
                  </a:lnTo>
                  <a:lnTo>
                    <a:pt x="171" y="49"/>
                  </a:lnTo>
                  <a:lnTo>
                    <a:pt x="179" y="49"/>
                  </a:lnTo>
                  <a:lnTo>
                    <a:pt x="186" y="41"/>
                  </a:lnTo>
                  <a:lnTo>
                    <a:pt x="195" y="41"/>
                  </a:lnTo>
                  <a:lnTo>
                    <a:pt x="226" y="90"/>
                  </a:lnTo>
                  <a:lnTo>
                    <a:pt x="251" y="97"/>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 name="Freeform 79"/>
            <p:cNvSpPr>
              <a:spLocks/>
            </p:cNvSpPr>
            <p:nvPr/>
          </p:nvSpPr>
          <p:spPr bwMode="auto">
            <a:xfrm>
              <a:off x="1718" y="2654"/>
              <a:ext cx="15" cy="23"/>
            </a:xfrm>
            <a:custGeom>
              <a:avLst/>
              <a:gdLst>
                <a:gd name="T0" fmla="*/ 0 w 17"/>
                <a:gd name="T1" fmla="*/ 31 h 32"/>
                <a:gd name="T2" fmla="*/ 16 w 17"/>
                <a:gd name="T3" fmla="*/ 31 h 32"/>
                <a:gd name="T4" fmla="*/ 16 w 17"/>
                <a:gd name="T5" fmla="*/ 0 h 32"/>
                <a:gd name="T6" fmla="*/ 0 w 17"/>
                <a:gd name="T7" fmla="*/ 7 h 32"/>
                <a:gd name="T8" fmla="*/ 0 w 17"/>
                <a:gd name="T9" fmla="*/ 31 h 32"/>
              </a:gdLst>
              <a:ahLst/>
              <a:cxnLst>
                <a:cxn ang="0">
                  <a:pos x="T0" y="T1"/>
                </a:cxn>
                <a:cxn ang="0">
                  <a:pos x="T2" y="T3"/>
                </a:cxn>
                <a:cxn ang="0">
                  <a:pos x="T4" y="T5"/>
                </a:cxn>
                <a:cxn ang="0">
                  <a:pos x="T6" y="T7"/>
                </a:cxn>
                <a:cxn ang="0">
                  <a:pos x="T8" y="T9"/>
                </a:cxn>
              </a:cxnLst>
              <a:rect l="0" t="0" r="r" b="b"/>
              <a:pathLst>
                <a:path w="17" h="32">
                  <a:moveTo>
                    <a:pt x="0" y="31"/>
                  </a:moveTo>
                  <a:lnTo>
                    <a:pt x="16" y="31"/>
                  </a:lnTo>
                  <a:lnTo>
                    <a:pt x="16" y="0"/>
                  </a:lnTo>
                  <a:lnTo>
                    <a:pt x="0" y="7"/>
                  </a:lnTo>
                  <a:lnTo>
                    <a:pt x="0" y="31"/>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 name="Freeform 80"/>
            <p:cNvSpPr>
              <a:spLocks/>
            </p:cNvSpPr>
            <p:nvPr/>
          </p:nvSpPr>
          <p:spPr bwMode="auto">
            <a:xfrm>
              <a:off x="1682" y="2659"/>
              <a:ext cx="43" cy="44"/>
            </a:xfrm>
            <a:custGeom>
              <a:avLst/>
              <a:gdLst>
                <a:gd name="T0" fmla="*/ 40 w 48"/>
                <a:gd name="T1" fmla="*/ 24 h 59"/>
                <a:gd name="T2" fmla="*/ 47 w 48"/>
                <a:gd name="T3" fmla="*/ 33 h 59"/>
                <a:gd name="T4" fmla="*/ 31 w 48"/>
                <a:gd name="T5" fmla="*/ 48 h 59"/>
                <a:gd name="T6" fmla="*/ 24 w 48"/>
                <a:gd name="T7" fmla="*/ 58 h 59"/>
                <a:gd name="T8" fmla="*/ 0 w 48"/>
                <a:gd name="T9" fmla="*/ 48 h 59"/>
                <a:gd name="T10" fmla="*/ 6 w 48"/>
                <a:gd name="T11" fmla="*/ 24 h 59"/>
                <a:gd name="T12" fmla="*/ 24 w 48"/>
                <a:gd name="T13" fmla="*/ 24 h 59"/>
                <a:gd name="T14" fmla="*/ 6 w 48"/>
                <a:gd name="T15" fmla="*/ 8 h 59"/>
                <a:gd name="T16" fmla="*/ 15 w 48"/>
                <a:gd name="T17" fmla="*/ 0 h 59"/>
                <a:gd name="T18" fmla="*/ 40 w 48"/>
                <a:gd name="T19" fmla="*/ 0 h 59"/>
                <a:gd name="T20" fmla="*/ 40 w 48"/>
                <a:gd name="T21" fmla="*/ 2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59">
                  <a:moveTo>
                    <a:pt x="40" y="24"/>
                  </a:moveTo>
                  <a:lnTo>
                    <a:pt x="47" y="33"/>
                  </a:lnTo>
                  <a:lnTo>
                    <a:pt x="31" y="48"/>
                  </a:lnTo>
                  <a:lnTo>
                    <a:pt x="24" y="58"/>
                  </a:lnTo>
                  <a:lnTo>
                    <a:pt x="0" y="48"/>
                  </a:lnTo>
                  <a:lnTo>
                    <a:pt x="6" y="24"/>
                  </a:lnTo>
                  <a:lnTo>
                    <a:pt x="24" y="24"/>
                  </a:lnTo>
                  <a:lnTo>
                    <a:pt x="6" y="8"/>
                  </a:lnTo>
                  <a:lnTo>
                    <a:pt x="15" y="0"/>
                  </a:lnTo>
                  <a:lnTo>
                    <a:pt x="40" y="0"/>
                  </a:lnTo>
                  <a:lnTo>
                    <a:pt x="40" y="24"/>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 name="Freeform 81"/>
            <p:cNvSpPr>
              <a:spLocks/>
            </p:cNvSpPr>
            <p:nvPr/>
          </p:nvSpPr>
          <p:spPr bwMode="auto">
            <a:xfrm>
              <a:off x="1710" y="2684"/>
              <a:ext cx="73" cy="23"/>
            </a:xfrm>
            <a:custGeom>
              <a:avLst/>
              <a:gdLst>
                <a:gd name="T0" fmla="*/ 16 w 82"/>
                <a:gd name="T1" fmla="*/ 0 h 33"/>
                <a:gd name="T2" fmla="*/ 59 w 82"/>
                <a:gd name="T3" fmla="*/ 0 h 33"/>
                <a:gd name="T4" fmla="*/ 81 w 82"/>
                <a:gd name="T5" fmla="*/ 7 h 33"/>
                <a:gd name="T6" fmla="*/ 65 w 82"/>
                <a:gd name="T7" fmla="*/ 15 h 33"/>
                <a:gd name="T8" fmla="*/ 34 w 82"/>
                <a:gd name="T9" fmla="*/ 32 h 33"/>
                <a:gd name="T10" fmla="*/ 25 w 82"/>
                <a:gd name="T11" fmla="*/ 32 h 33"/>
                <a:gd name="T12" fmla="*/ 25 w 82"/>
                <a:gd name="T13" fmla="*/ 25 h 33"/>
                <a:gd name="T14" fmla="*/ 0 w 82"/>
                <a:gd name="T15" fmla="*/ 15 h 33"/>
                <a:gd name="T16" fmla="*/ 16 w 82"/>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33">
                  <a:moveTo>
                    <a:pt x="16" y="0"/>
                  </a:moveTo>
                  <a:lnTo>
                    <a:pt x="59" y="0"/>
                  </a:lnTo>
                  <a:lnTo>
                    <a:pt x="81" y="7"/>
                  </a:lnTo>
                  <a:lnTo>
                    <a:pt x="65" y="15"/>
                  </a:lnTo>
                  <a:lnTo>
                    <a:pt x="34" y="32"/>
                  </a:lnTo>
                  <a:lnTo>
                    <a:pt x="25" y="32"/>
                  </a:lnTo>
                  <a:lnTo>
                    <a:pt x="25" y="25"/>
                  </a:lnTo>
                  <a:lnTo>
                    <a:pt x="0" y="15"/>
                  </a:lnTo>
                  <a:lnTo>
                    <a:pt x="16" y="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 name="Freeform 82"/>
            <p:cNvSpPr>
              <a:spLocks/>
            </p:cNvSpPr>
            <p:nvPr/>
          </p:nvSpPr>
          <p:spPr bwMode="auto">
            <a:xfrm>
              <a:off x="1704" y="2694"/>
              <a:ext cx="29" cy="13"/>
            </a:xfrm>
            <a:custGeom>
              <a:avLst/>
              <a:gdLst>
                <a:gd name="T0" fmla="*/ 7 w 33"/>
                <a:gd name="T1" fmla="*/ 0 h 18"/>
                <a:gd name="T2" fmla="*/ 0 w 33"/>
                <a:gd name="T3" fmla="*/ 10 h 18"/>
                <a:gd name="T4" fmla="*/ 7 w 33"/>
                <a:gd name="T5" fmla="*/ 17 h 18"/>
                <a:gd name="T6" fmla="*/ 32 w 33"/>
                <a:gd name="T7" fmla="*/ 17 h 18"/>
                <a:gd name="T8" fmla="*/ 32 w 33"/>
                <a:gd name="T9" fmla="*/ 10 h 18"/>
                <a:gd name="T10" fmla="*/ 7 w 33"/>
                <a:gd name="T11" fmla="*/ 0 h 18"/>
              </a:gdLst>
              <a:ahLst/>
              <a:cxnLst>
                <a:cxn ang="0">
                  <a:pos x="T0" y="T1"/>
                </a:cxn>
                <a:cxn ang="0">
                  <a:pos x="T2" y="T3"/>
                </a:cxn>
                <a:cxn ang="0">
                  <a:pos x="T4" y="T5"/>
                </a:cxn>
                <a:cxn ang="0">
                  <a:pos x="T6" y="T7"/>
                </a:cxn>
                <a:cxn ang="0">
                  <a:pos x="T8" y="T9"/>
                </a:cxn>
                <a:cxn ang="0">
                  <a:pos x="T10" y="T11"/>
                </a:cxn>
              </a:cxnLst>
              <a:rect l="0" t="0" r="r" b="b"/>
              <a:pathLst>
                <a:path w="33" h="18">
                  <a:moveTo>
                    <a:pt x="7" y="0"/>
                  </a:moveTo>
                  <a:lnTo>
                    <a:pt x="0" y="10"/>
                  </a:lnTo>
                  <a:lnTo>
                    <a:pt x="7" y="17"/>
                  </a:lnTo>
                  <a:lnTo>
                    <a:pt x="32" y="17"/>
                  </a:lnTo>
                  <a:lnTo>
                    <a:pt x="32" y="10"/>
                  </a:lnTo>
                  <a:lnTo>
                    <a:pt x="7" y="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 name="Freeform 83"/>
            <p:cNvSpPr>
              <a:spLocks/>
            </p:cNvSpPr>
            <p:nvPr/>
          </p:nvSpPr>
          <p:spPr bwMode="auto">
            <a:xfrm>
              <a:off x="1740" y="2688"/>
              <a:ext cx="43" cy="45"/>
            </a:xfrm>
            <a:custGeom>
              <a:avLst/>
              <a:gdLst>
                <a:gd name="T0" fmla="*/ 47 w 48"/>
                <a:gd name="T1" fmla="*/ 0 h 59"/>
                <a:gd name="T2" fmla="*/ 47 w 48"/>
                <a:gd name="T3" fmla="*/ 8 h 59"/>
                <a:gd name="T4" fmla="*/ 40 w 48"/>
                <a:gd name="T5" fmla="*/ 50 h 59"/>
                <a:gd name="T6" fmla="*/ 47 w 48"/>
                <a:gd name="T7" fmla="*/ 58 h 59"/>
                <a:gd name="T8" fmla="*/ 40 w 48"/>
                <a:gd name="T9" fmla="*/ 58 h 59"/>
                <a:gd name="T10" fmla="*/ 15 w 48"/>
                <a:gd name="T11" fmla="*/ 50 h 59"/>
                <a:gd name="T12" fmla="*/ 0 w 48"/>
                <a:gd name="T13" fmla="*/ 33 h 59"/>
                <a:gd name="T14" fmla="*/ 0 w 48"/>
                <a:gd name="T15" fmla="*/ 25 h 59"/>
                <a:gd name="T16" fmla="*/ 31 w 48"/>
                <a:gd name="T17" fmla="*/ 8 h 59"/>
                <a:gd name="T18" fmla="*/ 47 w 48"/>
                <a:gd name="T1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9">
                  <a:moveTo>
                    <a:pt x="47" y="0"/>
                  </a:moveTo>
                  <a:lnTo>
                    <a:pt x="47" y="8"/>
                  </a:lnTo>
                  <a:lnTo>
                    <a:pt x="40" y="50"/>
                  </a:lnTo>
                  <a:lnTo>
                    <a:pt x="47" y="58"/>
                  </a:lnTo>
                  <a:lnTo>
                    <a:pt x="40" y="58"/>
                  </a:lnTo>
                  <a:lnTo>
                    <a:pt x="15" y="50"/>
                  </a:lnTo>
                  <a:lnTo>
                    <a:pt x="0" y="33"/>
                  </a:lnTo>
                  <a:lnTo>
                    <a:pt x="0" y="25"/>
                  </a:lnTo>
                  <a:lnTo>
                    <a:pt x="31" y="8"/>
                  </a:lnTo>
                  <a:lnTo>
                    <a:pt x="47" y="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 name="Freeform 84"/>
            <p:cNvSpPr>
              <a:spLocks/>
            </p:cNvSpPr>
            <p:nvPr/>
          </p:nvSpPr>
          <p:spPr bwMode="auto">
            <a:xfrm>
              <a:off x="1754" y="2726"/>
              <a:ext cx="37" cy="30"/>
            </a:xfrm>
            <a:custGeom>
              <a:avLst/>
              <a:gdLst>
                <a:gd name="T0" fmla="*/ 41 w 42"/>
                <a:gd name="T1" fmla="*/ 40 h 41"/>
                <a:gd name="T2" fmla="*/ 41 w 42"/>
                <a:gd name="T3" fmla="*/ 24 h 41"/>
                <a:gd name="T4" fmla="*/ 32 w 42"/>
                <a:gd name="T5" fmla="*/ 15 h 41"/>
                <a:gd name="T6" fmla="*/ 32 w 42"/>
                <a:gd name="T7" fmla="*/ 8 h 41"/>
                <a:gd name="T8" fmla="*/ 25 w 42"/>
                <a:gd name="T9" fmla="*/ 8 h 41"/>
                <a:gd name="T10" fmla="*/ 0 w 42"/>
                <a:gd name="T11" fmla="*/ 0 h 41"/>
                <a:gd name="T12" fmla="*/ 0 w 42"/>
                <a:gd name="T13" fmla="*/ 15 h 41"/>
                <a:gd name="T14" fmla="*/ 10 w 42"/>
                <a:gd name="T15" fmla="*/ 24 h 41"/>
                <a:gd name="T16" fmla="*/ 16 w 42"/>
                <a:gd name="T17" fmla="*/ 15 h 41"/>
                <a:gd name="T18" fmla="*/ 25 w 42"/>
                <a:gd name="T19" fmla="*/ 31 h 41"/>
                <a:gd name="T20" fmla="*/ 41 w 42"/>
                <a:gd name="T21" fmla="*/ 4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41">
                  <a:moveTo>
                    <a:pt x="41" y="40"/>
                  </a:moveTo>
                  <a:lnTo>
                    <a:pt x="41" y="24"/>
                  </a:lnTo>
                  <a:lnTo>
                    <a:pt x="32" y="15"/>
                  </a:lnTo>
                  <a:lnTo>
                    <a:pt x="32" y="8"/>
                  </a:lnTo>
                  <a:lnTo>
                    <a:pt x="25" y="8"/>
                  </a:lnTo>
                  <a:lnTo>
                    <a:pt x="0" y="0"/>
                  </a:lnTo>
                  <a:lnTo>
                    <a:pt x="0" y="15"/>
                  </a:lnTo>
                  <a:lnTo>
                    <a:pt x="10" y="24"/>
                  </a:lnTo>
                  <a:lnTo>
                    <a:pt x="16" y="15"/>
                  </a:lnTo>
                  <a:lnTo>
                    <a:pt x="25" y="31"/>
                  </a:lnTo>
                  <a:lnTo>
                    <a:pt x="41" y="4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 name="Freeform 85"/>
            <p:cNvSpPr>
              <a:spLocks/>
            </p:cNvSpPr>
            <p:nvPr/>
          </p:nvSpPr>
          <p:spPr bwMode="auto">
            <a:xfrm>
              <a:off x="1791" y="2743"/>
              <a:ext cx="37" cy="24"/>
            </a:xfrm>
            <a:custGeom>
              <a:avLst/>
              <a:gdLst>
                <a:gd name="T0" fmla="*/ 0 w 42"/>
                <a:gd name="T1" fmla="*/ 16 h 32"/>
                <a:gd name="T2" fmla="*/ 24 w 42"/>
                <a:gd name="T3" fmla="*/ 25 h 32"/>
                <a:gd name="T4" fmla="*/ 24 w 42"/>
                <a:gd name="T5" fmla="*/ 31 h 32"/>
                <a:gd name="T6" fmla="*/ 32 w 42"/>
                <a:gd name="T7" fmla="*/ 25 h 32"/>
                <a:gd name="T8" fmla="*/ 24 w 42"/>
                <a:gd name="T9" fmla="*/ 16 h 32"/>
                <a:gd name="T10" fmla="*/ 41 w 42"/>
                <a:gd name="T11" fmla="*/ 7 h 32"/>
                <a:gd name="T12" fmla="*/ 32 w 42"/>
                <a:gd name="T13" fmla="*/ 0 h 32"/>
                <a:gd name="T14" fmla="*/ 16 w 42"/>
                <a:gd name="T15" fmla="*/ 7 h 32"/>
                <a:gd name="T16" fmla="*/ 9 w 42"/>
                <a:gd name="T17" fmla="*/ 7 h 32"/>
                <a:gd name="T18" fmla="*/ 0 w 42"/>
                <a:gd name="T19" fmla="*/ 0 h 32"/>
                <a:gd name="T20" fmla="*/ 0 w 42"/>
                <a:gd name="T2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32">
                  <a:moveTo>
                    <a:pt x="0" y="16"/>
                  </a:moveTo>
                  <a:lnTo>
                    <a:pt x="24" y="25"/>
                  </a:lnTo>
                  <a:lnTo>
                    <a:pt x="24" y="31"/>
                  </a:lnTo>
                  <a:lnTo>
                    <a:pt x="32" y="25"/>
                  </a:lnTo>
                  <a:lnTo>
                    <a:pt x="24" y="16"/>
                  </a:lnTo>
                  <a:lnTo>
                    <a:pt x="41" y="7"/>
                  </a:lnTo>
                  <a:lnTo>
                    <a:pt x="32" y="0"/>
                  </a:lnTo>
                  <a:lnTo>
                    <a:pt x="16" y="7"/>
                  </a:lnTo>
                  <a:lnTo>
                    <a:pt x="9" y="7"/>
                  </a:lnTo>
                  <a:lnTo>
                    <a:pt x="0" y="0"/>
                  </a:lnTo>
                  <a:lnTo>
                    <a:pt x="0" y="16"/>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 name="Freeform 86"/>
            <p:cNvSpPr>
              <a:spLocks/>
            </p:cNvSpPr>
            <p:nvPr/>
          </p:nvSpPr>
          <p:spPr bwMode="auto">
            <a:xfrm>
              <a:off x="1827" y="2743"/>
              <a:ext cx="29" cy="24"/>
            </a:xfrm>
            <a:custGeom>
              <a:avLst/>
              <a:gdLst>
                <a:gd name="T0" fmla="*/ 24 w 32"/>
                <a:gd name="T1" fmla="*/ 7 h 32"/>
                <a:gd name="T2" fmla="*/ 31 w 32"/>
                <a:gd name="T3" fmla="*/ 16 h 32"/>
                <a:gd name="T4" fmla="*/ 24 w 32"/>
                <a:gd name="T5" fmla="*/ 25 h 32"/>
                <a:gd name="T6" fmla="*/ 24 w 32"/>
                <a:gd name="T7" fmla="*/ 31 h 32"/>
                <a:gd name="T8" fmla="*/ 15 w 32"/>
                <a:gd name="T9" fmla="*/ 16 h 32"/>
                <a:gd name="T10" fmla="*/ 0 w 32"/>
                <a:gd name="T11" fmla="*/ 7 h 32"/>
                <a:gd name="T12" fmla="*/ 0 w 32"/>
                <a:gd name="T13" fmla="*/ 0 h 32"/>
                <a:gd name="T14" fmla="*/ 8 w 32"/>
                <a:gd name="T15" fmla="*/ 0 h 32"/>
                <a:gd name="T16" fmla="*/ 15 w 32"/>
                <a:gd name="T17" fmla="*/ 0 h 32"/>
                <a:gd name="T18" fmla="*/ 24 w 32"/>
                <a:gd name="T19" fmla="*/ 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24" y="7"/>
                  </a:moveTo>
                  <a:lnTo>
                    <a:pt x="31" y="16"/>
                  </a:lnTo>
                  <a:lnTo>
                    <a:pt x="24" y="25"/>
                  </a:lnTo>
                  <a:lnTo>
                    <a:pt x="24" y="31"/>
                  </a:lnTo>
                  <a:lnTo>
                    <a:pt x="15" y="16"/>
                  </a:lnTo>
                  <a:lnTo>
                    <a:pt x="0" y="7"/>
                  </a:lnTo>
                  <a:lnTo>
                    <a:pt x="0" y="0"/>
                  </a:lnTo>
                  <a:lnTo>
                    <a:pt x="8" y="0"/>
                  </a:lnTo>
                  <a:lnTo>
                    <a:pt x="15" y="0"/>
                  </a:lnTo>
                  <a:lnTo>
                    <a:pt x="24" y="7"/>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 name="Freeform 87"/>
            <p:cNvSpPr>
              <a:spLocks/>
            </p:cNvSpPr>
            <p:nvPr/>
          </p:nvSpPr>
          <p:spPr bwMode="auto">
            <a:xfrm>
              <a:off x="1827" y="2743"/>
              <a:ext cx="29" cy="24"/>
            </a:xfrm>
            <a:custGeom>
              <a:avLst/>
              <a:gdLst>
                <a:gd name="T0" fmla="*/ 24 w 32"/>
                <a:gd name="T1" fmla="*/ 7 h 32"/>
                <a:gd name="T2" fmla="*/ 31 w 32"/>
                <a:gd name="T3" fmla="*/ 16 h 32"/>
                <a:gd name="T4" fmla="*/ 24 w 32"/>
                <a:gd name="T5" fmla="*/ 25 h 32"/>
                <a:gd name="T6" fmla="*/ 24 w 32"/>
                <a:gd name="T7" fmla="*/ 31 h 32"/>
                <a:gd name="T8" fmla="*/ 15 w 32"/>
                <a:gd name="T9" fmla="*/ 16 h 32"/>
                <a:gd name="T10" fmla="*/ 0 w 32"/>
                <a:gd name="T11" fmla="*/ 7 h 32"/>
                <a:gd name="T12" fmla="*/ 0 w 32"/>
                <a:gd name="T13" fmla="*/ 0 h 32"/>
                <a:gd name="T14" fmla="*/ 8 w 32"/>
                <a:gd name="T15" fmla="*/ 0 h 32"/>
                <a:gd name="T16" fmla="*/ 15 w 32"/>
                <a:gd name="T17" fmla="*/ 0 h 32"/>
                <a:gd name="T18" fmla="*/ 24 w 32"/>
                <a:gd name="T19" fmla="*/ 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24" y="7"/>
                  </a:moveTo>
                  <a:lnTo>
                    <a:pt x="31" y="16"/>
                  </a:lnTo>
                  <a:lnTo>
                    <a:pt x="24" y="25"/>
                  </a:lnTo>
                  <a:lnTo>
                    <a:pt x="24" y="31"/>
                  </a:lnTo>
                  <a:lnTo>
                    <a:pt x="15" y="16"/>
                  </a:lnTo>
                  <a:lnTo>
                    <a:pt x="0" y="7"/>
                  </a:lnTo>
                  <a:lnTo>
                    <a:pt x="0" y="0"/>
                  </a:lnTo>
                  <a:lnTo>
                    <a:pt x="8" y="0"/>
                  </a:lnTo>
                  <a:lnTo>
                    <a:pt x="15" y="0"/>
                  </a:lnTo>
                  <a:lnTo>
                    <a:pt x="24" y="7"/>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 name="Freeform 88"/>
            <p:cNvSpPr>
              <a:spLocks/>
            </p:cNvSpPr>
            <p:nvPr/>
          </p:nvSpPr>
          <p:spPr bwMode="auto">
            <a:xfrm>
              <a:off x="1819" y="2743"/>
              <a:ext cx="16" cy="13"/>
            </a:xfrm>
            <a:custGeom>
              <a:avLst/>
              <a:gdLst>
                <a:gd name="T0" fmla="*/ 16 w 17"/>
                <a:gd name="T1" fmla="*/ 16 h 17"/>
                <a:gd name="T2" fmla="*/ 16 w 17"/>
                <a:gd name="T3" fmla="*/ 0 h 17"/>
                <a:gd name="T4" fmla="*/ 0 w 17"/>
                <a:gd name="T5" fmla="*/ 0 h 17"/>
                <a:gd name="T6" fmla="*/ 16 w 17"/>
                <a:gd name="T7" fmla="*/ 16 h 17"/>
              </a:gdLst>
              <a:ahLst/>
              <a:cxnLst>
                <a:cxn ang="0">
                  <a:pos x="T0" y="T1"/>
                </a:cxn>
                <a:cxn ang="0">
                  <a:pos x="T2" y="T3"/>
                </a:cxn>
                <a:cxn ang="0">
                  <a:pos x="T4" y="T5"/>
                </a:cxn>
                <a:cxn ang="0">
                  <a:pos x="T6" y="T7"/>
                </a:cxn>
              </a:cxnLst>
              <a:rect l="0" t="0" r="r" b="b"/>
              <a:pathLst>
                <a:path w="17" h="17">
                  <a:moveTo>
                    <a:pt x="16" y="16"/>
                  </a:moveTo>
                  <a:lnTo>
                    <a:pt x="16" y="0"/>
                  </a:lnTo>
                  <a:lnTo>
                    <a:pt x="0" y="0"/>
                  </a:lnTo>
                  <a:lnTo>
                    <a:pt x="16" y="16"/>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 name="Freeform 89"/>
            <p:cNvSpPr>
              <a:spLocks/>
            </p:cNvSpPr>
            <p:nvPr/>
          </p:nvSpPr>
          <p:spPr bwMode="auto">
            <a:xfrm>
              <a:off x="1819" y="2743"/>
              <a:ext cx="16" cy="13"/>
            </a:xfrm>
            <a:custGeom>
              <a:avLst/>
              <a:gdLst>
                <a:gd name="T0" fmla="*/ 16 w 17"/>
                <a:gd name="T1" fmla="*/ 16 h 17"/>
                <a:gd name="T2" fmla="*/ 16 w 17"/>
                <a:gd name="T3" fmla="*/ 0 h 17"/>
                <a:gd name="T4" fmla="*/ 0 w 17"/>
                <a:gd name="T5" fmla="*/ 0 h 17"/>
                <a:gd name="T6" fmla="*/ 16 w 17"/>
                <a:gd name="T7" fmla="*/ 16 h 17"/>
              </a:gdLst>
              <a:ahLst/>
              <a:cxnLst>
                <a:cxn ang="0">
                  <a:pos x="T0" y="T1"/>
                </a:cxn>
                <a:cxn ang="0">
                  <a:pos x="T2" y="T3"/>
                </a:cxn>
                <a:cxn ang="0">
                  <a:pos x="T4" y="T5"/>
                </a:cxn>
                <a:cxn ang="0">
                  <a:pos x="T6" y="T7"/>
                </a:cxn>
              </a:cxnLst>
              <a:rect l="0" t="0" r="r" b="b"/>
              <a:pathLst>
                <a:path w="17" h="17">
                  <a:moveTo>
                    <a:pt x="16" y="16"/>
                  </a:moveTo>
                  <a:lnTo>
                    <a:pt x="16" y="0"/>
                  </a:lnTo>
                  <a:lnTo>
                    <a:pt x="0" y="0"/>
                  </a:lnTo>
                  <a:lnTo>
                    <a:pt x="16" y="16"/>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 name="Freeform 90"/>
            <p:cNvSpPr>
              <a:spLocks/>
            </p:cNvSpPr>
            <p:nvPr/>
          </p:nvSpPr>
          <p:spPr bwMode="auto">
            <a:xfrm>
              <a:off x="1819" y="2743"/>
              <a:ext cx="16" cy="13"/>
            </a:xfrm>
            <a:custGeom>
              <a:avLst/>
              <a:gdLst>
                <a:gd name="T0" fmla="*/ 16 w 17"/>
                <a:gd name="T1" fmla="*/ 16 h 17"/>
                <a:gd name="T2" fmla="*/ 16 w 17"/>
                <a:gd name="T3" fmla="*/ 0 h 17"/>
                <a:gd name="T4" fmla="*/ 0 w 17"/>
                <a:gd name="T5" fmla="*/ 0 h 17"/>
                <a:gd name="T6" fmla="*/ 16 w 17"/>
                <a:gd name="T7" fmla="*/ 16 h 17"/>
              </a:gdLst>
              <a:ahLst/>
              <a:cxnLst>
                <a:cxn ang="0">
                  <a:pos x="T0" y="T1"/>
                </a:cxn>
                <a:cxn ang="0">
                  <a:pos x="T2" y="T3"/>
                </a:cxn>
                <a:cxn ang="0">
                  <a:pos x="T4" y="T5"/>
                </a:cxn>
                <a:cxn ang="0">
                  <a:pos x="T6" y="T7"/>
                </a:cxn>
              </a:cxnLst>
              <a:rect l="0" t="0" r="r" b="b"/>
              <a:pathLst>
                <a:path w="17" h="17">
                  <a:moveTo>
                    <a:pt x="16" y="16"/>
                  </a:moveTo>
                  <a:lnTo>
                    <a:pt x="16" y="0"/>
                  </a:lnTo>
                  <a:lnTo>
                    <a:pt x="0" y="0"/>
                  </a:lnTo>
                  <a:lnTo>
                    <a:pt x="16" y="16"/>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 name="Freeform 91"/>
            <p:cNvSpPr>
              <a:spLocks/>
            </p:cNvSpPr>
            <p:nvPr/>
          </p:nvSpPr>
          <p:spPr bwMode="auto">
            <a:xfrm>
              <a:off x="1912" y="2642"/>
              <a:ext cx="46" cy="23"/>
            </a:xfrm>
            <a:custGeom>
              <a:avLst/>
              <a:gdLst>
                <a:gd name="T0" fmla="*/ 0 w 50"/>
                <a:gd name="T1" fmla="*/ 23 h 32"/>
                <a:gd name="T2" fmla="*/ 0 w 50"/>
                <a:gd name="T3" fmla="*/ 0 h 32"/>
                <a:gd name="T4" fmla="*/ 24 w 50"/>
                <a:gd name="T5" fmla="*/ 0 h 32"/>
                <a:gd name="T6" fmla="*/ 24 w 50"/>
                <a:gd name="T7" fmla="*/ 6 h 32"/>
                <a:gd name="T8" fmla="*/ 34 w 50"/>
                <a:gd name="T9" fmla="*/ 6 h 32"/>
                <a:gd name="T10" fmla="*/ 49 w 50"/>
                <a:gd name="T11" fmla="*/ 16 h 32"/>
                <a:gd name="T12" fmla="*/ 41 w 50"/>
                <a:gd name="T13" fmla="*/ 23 h 32"/>
                <a:gd name="T14" fmla="*/ 41 w 50"/>
                <a:gd name="T15" fmla="*/ 16 h 32"/>
                <a:gd name="T16" fmla="*/ 18 w 50"/>
                <a:gd name="T17" fmla="*/ 23 h 32"/>
                <a:gd name="T18" fmla="*/ 18 w 50"/>
                <a:gd name="T19" fmla="*/ 16 h 32"/>
                <a:gd name="T20" fmla="*/ 9 w 50"/>
                <a:gd name="T21" fmla="*/ 23 h 32"/>
                <a:gd name="T22" fmla="*/ 9 w 50"/>
                <a:gd name="T23" fmla="*/ 31 h 32"/>
                <a:gd name="T24" fmla="*/ 0 w 50"/>
                <a:gd name="T25" fmla="*/ 2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32">
                  <a:moveTo>
                    <a:pt x="0" y="23"/>
                  </a:moveTo>
                  <a:lnTo>
                    <a:pt x="0" y="0"/>
                  </a:lnTo>
                  <a:lnTo>
                    <a:pt x="24" y="0"/>
                  </a:lnTo>
                  <a:lnTo>
                    <a:pt x="24" y="6"/>
                  </a:lnTo>
                  <a:lnTo>
                    <a:pt x="34" y="6"/>
                  </a:lnTo>
                  <a:lnTo>
                    <a:pt x="49" y="16"/>
                  </a:lnTo>
                  <a:lnTo>
                    <a:pt x="41" y="23"/>
                  </a:lnTo>
                  <a:lnTo>
                    <a:pt x="41" y="16"/>
                  </a:lnTo>
                  <a:lnTo>
                    <a:pt x="18" y="23"/>
                  </a:lnTo>
                  <a:lnTo>
                    <a:pt x="18" y="16"/>
                  </a:lnTo>
                  <a:lnTo>
                    <a:pt x="9" y="23"/>
                  </a:lnTo>
                  <a:lnTo>
                    <a:pt x="9" y="31"/>
                  </a:lnTo>
                  <a:lnTo>
                    <a:pt x="0" y="23"/>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 name="Freeform 92"/>
            <p:cNvSpPr>
              <a:spLocks/>
            </p:cNvSpPr>
            <p:nvPr/>
          </p:nvSpPr>
          <p:spPr bwMode="auto">
            <a:xfrm>
              <a:off x="1885" y="2642"/>
              <a:ext cx="29" cy="17"/>
            </a:xfrm>
            <a:custGeom>
              <a:avLst/>
              <a:gdLst>
                <a:gd name="T0" fmla="*/ 31 w 32"/>
                <a:gd name="T1" fmla="*/ 23 h 24"/>
                <a:gd name="T2" fmla="*/ 31 w 32"/>
                <a:gd name="T3" fmla="*/ 0 h 24"/>
                <a:gd name="T4" fmla="*/ 15 w 32"/>
                <a:gd name="T5" fmla="*/ 0 h 24"/>
                <a:gd name="T6" fmla="*/ 24 w 32"/>
                <a:gd name="T7" fmla="*/ 16 h 24"/>
                <a:gd name="T8" fmla="*/ 0 w 32"/>
                <a:gd name="T9" fmla="*/ 23 h 24"/>
                <a:gd name="T10" fmla="*/ 6 w 32"/>
                <a:gd name="T11" fmla="*/ 23 h 24"/>
                <a:gd name="T12" fmla="*/ 31 w 32"/>
                <a:gd name="T13" fmla="*/ 23 h 24"/>
              </a:gdLst>
              <a:ahLst/>
              <a:cxnLst>
                <a:cxn ang="0">
                  <a:pos x="T0" y="T1"/>
                </a:cxn>
                <a:cxn ang="0">
                  <a:pos x="T2" y="T3"/>
                </a:cxn>
                <a:cxn ang="0">
                  <a:pos x="T4" y="T5"/>
                </a:cxn>
                <a:cxn ang="0">
                  <a:pos x="T6" y="T7"/>
                </a:cxn>
                <a:cxn ang="0">
                  <a:pos x="T8" y="T9"/>
                </a:cxn>
                <a:cxn ang="0">
                  <a:pos x="T10" y="T11"/>
                </a:cxn>
                <a:cxn ang="0">
                  <a:pos x="T12" y="T13"/>
                </a:cxn>
              </a:cxnLst>
              <a:rect l="0" t="0" r="r" b="b"/>
              <a:pathLst>
                <a:path w="32" h="24">
                  <a:moveTo>
                    <a:pt x="31" y="23"/>
                  </a:moveTo>
                  <a:lnTo>
                    <a:pt x="31" y="0"/>
                  </a:lnTo>
                  <a:lnTo>
                    <a:pt x="15" y="0"/>
                  </a:lnTo>
                  <a:lnTo>
                    <a:pt x="24" y="16"/>
                  </a:lnTo>
                  <a:lnTo>
                    <a:pt x="0" y="23"/>
                  </a:lnTo>
                  <a:lnTo>
                    <a:pt x="6" y="23"/>
                  </a:lnTo>
                  <a:lnTo>
                    <a:pt x="31" y="23"/>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 name="Freeform 93"/>
            <p:cNvSpPr>
              <a:spLocks/>
            </p:cNvSpPr>
            <p:nvPr/>
          </p:nvSpPr>
          <p:spPr bwMode="auto">
            <a:xfrm>
              <a:off x="1835" y="2713"/>
              <a:ext cx="131" cy="157"/>
            </a:xfrm>
            <a:custGeom>
              <a:avLst/>
              <a:gdLst>
                <a:gd name="T0" fmla="*/ 112 w 147"/>
                <a:gd name="T1" fmla="*/ 211 h 212"/>
                <a:gd name="T2" fmla="*/ 122 w 147"/>
                <a:gd name="T3" fmla="*/ 178 h 212"/>
                <a:gd name="T4" fmla="*/ 112 w 147"/>
                <a:gd name="T5" fmla="*/ 154 h 212"/>
                <a:gd name="T6" fmla="*/ 122 w 147"/>
                <a:gd name="T7" fmla="*/ 154 h 212"/>
                <a:gd name="T8" fmla="*/ 112 w 147"/>
                <a:gd name="T9" fmla="*/ 146 h 212"/>
                <a:gd name="T10" fmla="*/ 112 w 147"/>
                <a:gd name="T11" fmla="*/ 137 h 212"/>
                <a:gd name="T12" fmla="*/ 146 w 147"/>
                <a:gd name="T13" fmla="*/ 137 h 212"/>
                <a:gd name="T14" fmla="*/ 146 w 147"/>
                <a:gd name="T15" fmla="*/ 122 h 212"/>
                <a:gd name="T16" fmla="*/ 137 w 147"/>
                <a:gd name="T17" fmla="*/ 106 h 212"/>
                <a:gd name="T18" fmla="*/ 146 w 147"/>
                <a:gd name="T19" fmla="*/ 81 h 212"/>
                <a:gd name="T20" fmla="*/ 122 w 147"/>
                <a:gd name="T21" fmla="*/ 81 h 212"/>
                <a:gd name="T22" fmla="*/ 112 w 147"/>
                <a:gd name="T23" fmla="*/ 72 h 212"/>
                <a:gd name="T24" fmla="*/ 88 w 147"/>
                <a:gd name="T25" fmla="*/ 72 h 212"/>
                <a:gd name="T26" fmla="*/ 81 w 147"/>
                <a:gd name="T27" fmla="*/ 66 h 212"/>
                <a:gd name="T28" fmla="*/ 81 w 147"/>
                <a:gd name="T29" fmla="*/ 57 h 212"/>
                <a:gd name="T30" fmla="*/ 72 w 147"/>
                <a:gd name="T31" fmla="*/ 41 h 212"/>
                <a:gd name="T32" fmla="*/ 81 w 147"/>
                <a:gd name="T33" fmla="*/ 25 h 212"/>
                <a:gd name="T34" fmla="*/ 88 w 147"/>
                <a:gd name="T35" fmla="*/ 17 h 212"/>
                <a:gd name="T36" fmla="*/ 97 w 147"/>
                <a:gd name="T37" fmla="*/ 7 h 212"/>
                <a:gd name="T38" fmla="*/ 88 w 147"/>
                <a:gd name="T39" fmla="*/ 0 h 212"/>
                <a:gd name="T40" fmla="*/ 72 w 147"/>
                <a:gd name="T41" fmla="*/ 17 h 212"/>
                <a:gd name="T42" fmla="*/ 48 w 147"/>
                <a:gd name="T43" fmla="*/ 25 h 212"/>
                <a:gd name="T44" fmla="*/ 40 w 147"/>
                <a:gd name="T45" fmla="*/ 41 h 212"/>
                <a:gd name="T46" fmla="*/ 23 w 147"/>
                <a:gd name="T47" fmla="*/ 48 h 212"/>
                <a:gd name="T48" fmla="*/ 23 w 147"/>
                <a:gd name="T49" fmla="*/ 66 h 212"/>
                <a:gd name="T50" fmla="*/ 16 w 147"/>
                <a:gd name="T51" fmla="*/ 48 h 212"/>
                <a:gd name="T52" fmla="*/ 23 w 147"/>
                <a:gd name="T53" fmla="*/ 57 h 212"/>
                <a:gd name="T54" fmla="*/ 16 w 147"/>
                <a:gd name="T55" fmla="*/ 66 h 212"/>
                <a:gd name="T56" fmla="*/ 16 w 147"/>
                <a:gd name="T57" fmla="*/ 72 h 212"/>
                <a:gd name="T58" fmla="*/ 16 w 147"/>
                <a:gd name="T59" fmla="*/ 81 h 212"/>
                <a:gd name="T60" fmla="*/ 16 w 147"/>
                <a:gd name="T61" fmla="*/ 113 h 212"/>
                <a:gd name="T62" fmla="*/ 23 w 147"/>
                <a:gd name="T63" fmla="*/ 113 h 212"/>
                <a:gd name="T64" fmla="*/ 16 w 147"/>
                <a:gd name="T65" fmla="*/ 131 h 212"/>
                <a:gd name="T66" fmla="*/ 7 w 147"/>
                <a:gd name="T67" fmla="*/ 131 h 212"/>
                <a:gd name="T68" fmla="*/ 7 w 147"/>
                <a:gd name="T69" fmla="*/ 137 h 212"/>
                <a:gd name="T70" fmla="*/ 0 w 147"/>
                <a:gd name="T71" fmla="*/ 137 h 212"/>
                <a:gd name="T72" fmla="*/ 0 w 147"/>
                <a:gd name="T73" fmla="*/ 146 h 212"/>
                <a:gd name="T74" fmla="*/ 23 w 147"/>
                <a:gd name="T75" fmla="*/ 162 h 212"/>
                <a:gd name="T76" fmla="*/ 40 w 147"/>
                <a:gd name="T77" fmla="*/ 154 h 212"/>
                <a:gd name="T78" fmla="*/ 48 w 147"/>
                <a:gd name="T79" fmla="*/ 162 h 212"/>
                <a:gd name="T80" fmla="*/ 63 w 147"/>
                <a:gd name="T81" fmla="*/ 178 h 212"/>
                <a:gd name="T82" fmla="*/ 72 w 147"/>
                <a:gd name="T83" fmla="*/ 194 h 212"/>
                <a:gd name="T84" fmla="*/ 106 w 147"/>
                <a:gd name="T85" fmla="*/ 187 h 212"/>
                <a:gd name="T86" fmla="*/ 112 w 147"/>
                <a:gd name="T87" fmla="*/ 194 h 212"/>
                <a:gd name="T88" fmla="*/ 112 w 147"/>
                <a:gd name="T89" fmla="*/ 203 h 212"/>
                <a:gd name="T90" fmla="*/ 106 w 147"/>
                <a:gd name="T91" fmla="*/ 203 h 212"/>
                <a:gd name="T92" fmla="*/ 112 w 147"/>
                <a:gd name="T93" fmla="*/ 211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7" h="212">
                  <a:moveTo>
                    <a:pt x="112" y="211"/>
                  </a:moveTo>
                  <a:lnTo>
                    <a:pt x="122" y="178"/>
                  </a:lnTo>
                  <a:lnTo>
                    <a:pt x="112" y="154"/>
                  </a:lnTo>
                  <a:lnTo>
                    <a:pt x="122" y="154"/>
                  </a:lnTo>
                  <a:lnTo>
                    <a:pt x="112" y="146"/>
                  </a:lnTo>
                  <a:lnTo>
                    <a:pt x="112" y="137"/>
                  </a:lnTo>
                  <a:lnTo>
                    <a:pt x="146" y="137"/>
                  </a:lnTo>
                  <a:lnTo>
                    <a:pt x="146" y="122"/>
                  </a:lnTo>
                  <a:lnTo>
                    <a:pt x="137" y="106"/>
                  </a:lnTo>
                  <a:lnTo>
                    <a:pt x="146" y="81"/>
                  </a:lnTo>
                  <a:lnTo>
                    <a:pt x="122" y="81"/>
                  </a:lnTo>
                  <a:lnTo>
                    <a:pt x="112" y="72"/>
                  </a:lnTo>
                  <a:lnTo>
                    <a:pt x="88" y="72"/>
                  </a:lnTo>
                  <a:lnTo>
                    <a:pt x="81" y="66"/>
                  </a:lnTo>
                  <a:lnTo>
                    <a:pt x="81" y="57"/>
                  </a:lnTo>
                  <a:lnTo>
                    <a:pt x="72" y="41"/>
                  </a:lnTo>
                  <a:lnTo>
                    <a:pt x="81" y="25"/>
                  </a:lnTo>
                  <a:lnTo>
                    <a:pt x="88" y="17"/>
                  </a:lnTo>
                  <a:lnTo>
                    <a:pt x="97" y="7"/>
                  </a:lnTo>
                  <a:lnTo>
                    <a:pt x="88" y="0"/>
                  </a:lnTo>
                  <a:lnTo>
                    <a:pt x="72" y="17"/>
                  </a:lnTo>
                  <a:lnTo>
                    <a:pt x="48" y="25"/>
                  </a:lnTo>
                  <a:lnTo>
                    <a:pt x="40" y="41"/>
                  </a:lnTo>
                  <a:lnTo>
                    <a:pt x="23" y="48"/>
                  </a:lnTo>
                  <a:lnTo>
                    <a:pt x="23" y="66"/>
                  </a:lnTo>
                  <a:lnTo>
                    <a:pt x="16" y="48"/>
                  </a:lnTo>
                  <a:lnTo>
                    <a:pt x="23" y="57"/>
                  </a:lnTo>
                  <a:lnTo>
                    <a:pt x="16" y="66"/>
                  </a:lnTo>
                  <a:lnTo>
                    <a:pt x="16" y="72"/>
                  </a:lnTo>
                  <a:lnTo>
                    <a:pt x="16" y="81"/>
                  </a:lnTo>
                  <a:lnTo>
                    <a:pt x="16" y="113"/>
                  </a:lnTo>
                  <a:lnTo>
                    <a:pt x="23" y="113"/>
                  </a:lnTo>
                  <a:lnTo>
                    <a:pt x="16" y="131"/>
                  </a:lnTo>
                  <a:lnTo>
                    <a:pt x="7" y="131"/>
                  </a:lnTo>
                  <a:lnTo>
                    <a:pt x="7" y="137"/>
                  </a:lnTo>
                  <a:lnTo>
                    <a:pt x="0" y="137"/>
                  </a:lnTo>
                  <a:lnTo>
                    <a:pt x="0" y="146"/>
                  </a:lnTo>
                  <a:lnTo>
                    <a:pt x="23" y="162"/>
                  </a:lnTo>
                  <a:lnTo>
                    <a:pt x="40" y="154"/>
                  </a:lnTo>
                  <a:lnTo>
                    <a:pt x="48" y="162"/>
                  </a:lnTo>
                  <a:lnTo>
                    <a:pt x="63" y="178"/>
                  </a:lnTo>
                  <a:lnTo>
                    <a:pt x="72" y="194"/>
                  </a:lnTo>
                  <a:lnTo>
                    <a:pt x="106" y="187"/>
                  </a:lnTo>
                  <a:lnTo>
                    <a:pt x="112" y="194"/>
                  </a:lnTo>
                  <a:lnTo>
                    <a:pt x="112" y="203"/>
                  </a:lnTo>
                  <a:lnTo>
                    <a:pt x="106" y="203"/>
                  </a:lnTo>
                  <a:lnTo>
                    <a:pt x="112" y="211"/>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 name="Freeform 94"/>
            <p:cNvSpPr>
              <a:spLocks/>
            </p:cNvSpPr>
            <p:nvPr/>
          </p:nvSpPr>
          <p:spPr bwMode="auto">
            <a:xfrm>
              <a:off x="1812" y="2821"/>
              <a:ext cx="66" cy="61"/>
            </a:xfrm>
            <a:custGeom>
              <a:avLst/>
              <a:gdLst>
                <a:gd name="T0" fmla="*/ 73 w 74"/>
                <a:gd name="T1" fmla="*/ 16 h 82"/>
                <a:gd name="T2" fmla="*/ 65 w 74"/>
                <a:gd name="T3" fmla="*/ 8 h 82"/>
                <a:gd name="T4" fmla="*/ 48 w 74"/>
                <a:gd name="T5" fmla="*/ 16 h 82"/>
                <a:gd name="T6" fmla="*/ 25 w 74"/>
                <a:gd name="T7" fmla="*/ 0 h 82"/>
                <a:gd name="T8" fmla="*/ 8 w 74"/>
                <a:gd name="T9" fmla="*/ 8 h 82"/>
                <a:gd name="T10" fmla="*/ 8 w 74"/>
                <a:gd name="T11" fmla="*/ 16 h 82"/>
                <a:gd name="T12" fmla="*/ 0 w 74"/>
                <a:gd name="T13" fmla="*/ 25 h 82"/>
                <a:gd name="T14" fmla="*/ 0 w 74"/>
                <a:gd name="T15" fmla="*/ 41 h 82"/>
                <a:gd name="T16" fmla="*/ 8 w 74"/>
                <a:gd name="T17" fmla="*/ 57 h 82"/>
                <a:gd name="T18" fmla="*/ 8 w 74"/>
                <a:gd name="T19" fmla="*/ 48 h 82"/>
                <a:gd name="T20" fmla="*/ 17 w 74"/>
                <a:gd name="T21" fmla="*/ 48 h 82"/>
                <a:gd name="T22" fmla="*/ 8 w 74"/>
                <a:gd name="T23" fmla="*/ 57 h 82"/>
                <a:gd name="T24" fmla="*/ 0 w 74"/>
                <a:gd name="T25" fmla="*/ 73 h 82"/>
                <a:gd name="T26" fmla="*/ 17 w 74"/>
                <a:gd name="T27" fmla="*/ 81 h 82"/>
                <a:gd name="T28" fmla="*/ 41 w 74"/>
                <a:gd name="T29" fmla="*/ 57 h 82"/>
                <a:gd name="T30" fmla="*/ 57 w 74"/>
                <a:gd name="T31" fmla="*/ 48 h 82"/>
                <a:gd name="T32" fmla="*/ 65 w 74"/>
                <a:gd name="T33" fmla="*/ 41 h 82"/>
                <a:gd name="T34" fmla="*/ 73 w 74"/>
                <a:gd name="T35" fmla="*/ 25 h 82"/>
                <a:gd name="T36" fmla="*/ 65 w 74"/>
                <a:gd name="T37" fmla="*/ 16 h 82"/>
                <a:gd name="T38" fmla="*/ 73 w 74"/>
                <a:gd name="T39" fmla="*/ 1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 h="82">
                  <a:moveTo>
                    <a:pt x="73" y="16"/>
                  </a:moveTo>
                  <a:lnTo>
                    <a:pt x="65" y="8"/>
                  </a:lnTo>
                  <a:lnTo>
                    <a:pt x="48" y="16"/>
                  </a:lnTo>
                  <a:lnTo>
                    <a:pt x="25" y="0"/>
                  </a:lnTo>
                  <a:lnTo>
                    <a:pt x="8" y="8"/>
                  </a:lnTo>
                  <a:lnTo>
                    <a:pt x="8" y="16"/>
                  </a:lnTo>
                  <a:lnTo>
                    <a:pt x="0" y="25"/>
                  </a:lnTo>
                  <a:lnTo>
                    <a:pt x="0" y="41"/>
                  </a:lnTo>
                  <a:lnTo>
                    <a:pt x="8" y="57"/>
                  </a:lnTo>
                  <a:lnTo>
                    <a:pt x="8" y="48"/>
                  </a:lnTo>
                  <a:lnTo>
                    <a:pt x="17" y="48"/>
                  </a:lnTo>
                  <a:lnTo>
                    <a:pt x="8" y="57"/>
                  </a:lnTo>
                  <a:lnTo>
                    <a:pt x="0" y="73"/>
                  </a:lnTo>
                  <a:lnTo>
                    <a:pt x="17" y="81"/>
                  </a:lnTo>
                  <a:lnTo>
                    <a:pt x="41" y="57"/>
                  </a:lnTo>
                  <a:lnTo>
                    <a:pt x="57" y="48"/>
                  </a:lnTo>
                  <a:lnTo>
                    <a:pt x="65" y="41"/>
                  </a:lnTo>
                  <a:lnTo>
                    <a:pt x="73" y="25"/>
                  </a:lnTo>
                  <a:lnTo>
                    <a:pt x="65" y="16"/>
                  </a:lnTo>
                  <a:lnTo>
                    <a:pt x="73" y="16"/>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 name="Freeform 95"/>
            <p:cNvSpPr>
              <a:spLocks/>
            </p:cNvSpPr>
            <p:nvPr/>
          </p:nvSpPr>
          <p:spPr bwMode="auto">
            <a:xfrm>
              <a:off x="1805" y="2833"/>
              <a:ext cx="146" cy="174"/>
            </a:xfrm>
            <a:custGeom>
              <a:avLst/>
              <a:gdLst>
                <a:gd name="T0" fmla="*/ 155 w 163"/>
                <a:gd name="T1" fmla="*/ 137 h 235"/>
                <a:gd name="T2" fmla="*/ 139 w 163"/>
                <a:gd name="T3" fmla="*/ 137 h 235"/>
                <a:gd name="T4" fmla="*/ 139 w 163"/>
                <a:gd name="T5" fmla="*/ 122 h 235"/>
                <a:gd name="T6" fmla="*/ 121 w 163"/>
                <a:gd name="T7" fmla="*/ 131 h 235"/>
                <a:gd name="T8" fmla="*/ 105 w 163"/>
                <a:gd name="T9" fmla="*/ 122 h 235"/>
                <a:gd name="T10" fmla="*/ 96 w 163"/>
                <a:gd name="T11" fmla="*/ 97 h 235"/>
                <a:gd name="T12" fmla="*/ 114 w 163"/>
                <a:gd name="T13" fmla="*/ 65 h 235"/>
                <a:gd name="T14" fmla="*/ 145 w 163"/>
                <a:gd name="T15" fmla="*/ 49 h 235"/>
                <a:gd name="T16" fmla="*/ 139 w 163"/>
                <a:gd name="T17" fmla="*/ 41 h 235"/>
                <a:gd name="T18" fmla="*/ 145 w 163"/>
                <a:gd name="T19" fmla="*/ 41 h 235"/>
                <a:gd name="T20" fmla="*/ 145 w 163"/>
                <a:gd name="T21" fmla="*/ 32 h 235"/>
                <a:gd name="T22" fmla="*/ 139 w 163"/>
                <a:gd name="T23" fmla="*/ 25 h 235"/>
                <a:gd name="T24" fmla="*/ 105 w 163"/>
                <a:gd name="T25" fmla="*/ 32 h 235"/>
                <a:gd name="T26" fmla="*/ 96 w 163"/>
                <a:gd name="T27" fmla="*/ 16 h 235"/>
                <a:gd name="T28" fmla="*/ 81 w 163"/>
                <a:gd name="T29" fmla="*/ 0 h 235"/>
                <a:gd name="T30" fmla="*/ 73 w 163"/>
                <a:gd name="T31" fmla="*/ 0 h 235"/>
                <a:gd name="T32" fmla="*/ 81 w 163"/>
                <a:gd name="T33" fmla="*/ 9 h 235"/>
                <a:gd name="T34" fmla="*/ 73 w 163"/>
                <a:gd name="T35" fmla="*/ 25 h 235"/>
                <a:gd name="T36" fmla="*/ 65 w 163"/>
                <a:gd name="T37" fmla="*/ 32 h 235"/>
                <a:gd name="T38" fmla="*/ 49 w 163"/>
                <a:gd name="T39" fmla="*/ 41 h 235"/>
                <a:gd name="T40" fmla="*/ 25 w 163"/>
                <a:gd name="T41" fmla="*/ 65 h 235"/>
                <a:gd name="T42" fmla="*/ 8 w 163"/>
                <a:gd name="T43" fmla="*/ 57 h 235"/>
                <a:gd name="T44" fmla="*/ 16 w 163"/>
                <a:gd name="T45" fmla="*/ 41 h 235"/>
                <a:gd name="T46" fmla="*/ 0 w 163"/>
                <a:gd name="T47" fmla="*/ 57 h 235"/>
                <a:gd name="T48" fmla="*/ 8 w 163"/>
                <a:gd name="T49" fmla="*/ 72 h 235"/>
                <a:gd name="T50" fmla="*/ 0 w 163"/>
                <a:gd name="T51" fmla="*/ 72 h 235"/>
                <a:gd name="T52" fmla="*/ 16 w 163"/>
                <a:gd name="T53" fmla="*/ 89 h 235"/>
                <a:gd name="T54" fmla="*/ 33 w 163"/>
                <a:gd name="T55" fmla="*/ 106 h 235"/>
                <a:gd name="T56" fmla="*/ 73 w 163"/>
                <a:gd name="T57" fmla="*/ 186 h 235"/>
                <a:gd name="T58" fmla="*/ 139 w 163"/>
                <a:gd name="T59" fmla="*/ 234 h 235"/>
                <a:gd name="T60" fmla="*/ 155 w 163"/>
                <a:gd name="T61" fmla="*/ 227 h 235"/>
                <a:gd name="T62" fmla="*/ 162 w 163"/>
                <a:gd name="T63" fmla="*/ 211 h 235"/>
                <a:gd name="T64" fmla="*/ 155 w 163"/>
                <a:gd name="T65" fmla="*/ 203 h 235"/>
                <a:gd name="T66" fmla="*/ 162 w 163"/>
                <a:gd name="T67" fmla="*/ 154 h 235"/>
                <a:gd name="T68" fmla="*/ 155 w 163"/>
                <a:gd name="T69" fmla="*/ 13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3" h="235">
                  <a:moveTo>
                    <a:pt x="155" y="137"/>
                  </a:moveTo>
                  <a:lnTo>
                    <a:pt x="139" y="137"/>
                  </a:lnTo>
                  <a:lnTo>
                    <a:pt x="139" y="122"/>
                  </a:lnTo>
                  <a:lnTo>
                    <a:pt x="121" y="131"/>
                  </a:lnTo>
                  <a:lnTo>
                    <a:pt x="105" y="122"/>
                  </a:lnTo>
                  <a:lnTo>
                    <a:pt x="96" y="97"/>
                  </a:lnTo>
                  <a:lnTo>
                    <a:pt x="114" y="65"/>
                  </a:lnTo>
                  <a:lnTo>
                    <a:pt x="145" y="49"/>
                  </a:lnTo>
                  <a:lnTo>
                    <a:pt x="139" y="41"/>
                  </a:lnTo>
                  <a:lnTo>
                    <a:pt x="145" y="41"/>
                  </a:lnTo>
                  <a:lnTo>
                    <a:pt x="145" y="32"/>
                  </a:lnTo>
                  <a:lnTo>
                    <a:pt x="139" y="25"/>
                  </a:lnTo>
                  <a:lnTo>
                    <a:pt x="105" y="32"/>
                  </a:lnTo>
                  <a:lnTo>
                    <a:pt x="96" y="16"/>
                  </a:lnTo>
                  <a:lnTo>
                    <a:pt x="81" y="0"/>
                  </a:lnTo>
                  <a:lnTo>
                    <a:pt x="73" y="0"/>
                  </a:lnTo>
                  <a:lnTo>
                    <a:pt x="81" y="9"/>
                  </a:lnTo>
                  <a:lnTo>
                    <a:pt x="73" y="25"/>
                  </a:lnTo>
                  <a:lnTo>
                    <a:pt x="65" y="32"/>
                  </a:lnTo>
                  <a:lnTo>
                    <a:pt x="49" y="41"/>
                  </a:lnTo>
                  <a:lnTo>
                    <a:pt x="25" y="65"/>
                  </a:lnTo>
                  <a:lnTo>
                    <a:pt x="8" y="57"/>
                  </a:lnTo>
                  <a:lnTo>
                    <a:pt x="16" y="41"/>
                  </a:lnTo>
                  <a:lnTo>
                    <a:pt x="0" y="57"/>
                  </a:lnTo>
                  <a:lnTo>
                    <a:pt x="8" y="72"/>
                  </a:lnTo>
                  <a:lnTo>
                    <a:pt x="0" y="72"/>
                  </a:lnTo>
                  <a:lnTo>
                    <a:pt x="16" y="89"/>
                  </a:lnTo>
                  <a:lnTo>
                    <a:pt x="33" y="106"/>
                  </a:lnTo>
                  <a:lnTo>
                    <a:pt x="73" y="186"/>
                  </a:lnTo>
                  <a:lnTo>
                    <a:pt x="139" y="234"/>
                  </a:lnTo>
                  <a:lnTo>
                    <a:pt x="155" y="227"/>
                  </a:lnTo>
                  <a:lnTo>
                    <a:pt x="162" y="211"/>
                  </a:lnTo>
                  <a:lnTo>
                    <a:pt x="155" y="203"/>
                  </a:lnTo>
                  <a:lnTo>
                    <a:pt x="162" y="154"/>
                  </a:lnTo>
                  <a:lnTo>
                    <a:pt x="155" y="137"/>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 name="Freeform 96"/>
            <p:cNvSpPr>
              <a:spLocks/>
            </p:cNvSpPr>
            <p:nvPr/>
          </p:nvSpPr>
          <p:spPr bwMode="auto">
            <a:xfrm>
              <a:off x="1944" y="2923"/>
              <a:ext cx="131" cy="132"/>
            </a:xfrm>
            <a:custGeom>
              <a:avLst/>
              <a:gdLst>
                <a:gd name="T0" fmla="*/ 146 w 147"/>
                <a:gd name="T1" fmla="*/ 137 h 178"/>
                <a:gd name="T2" fmla="*/ 146 w 147"/>
                <a:gd name="T3" fmla="*/ 112 h 178"/>
                <a:gd name="T4" fmla="*/ 137 w 147"/>
                <a:gd name="T5" fmla="*/ 96 h 178"/>
                <a:gd name="T6" fmla="*/ 137 w 147"/>
                <a:gd name="T7" fmla="*/ 89 h 178"/>
                <a:gd name="T8" fmla="*/ 121 w 147"/>
                <a:gd name="T9" fmla="*/ 89 h 178"/>
                <a:gd name="T10" fmla="*/ 112 w 147"/>
                <a:gd name="T11" fmla="*/ 72 h 178"/>
                <a:gd name="T12" fmla="*/ 112 w 147"/>
                <a:gd name="T13" fmla="*/ 64 h 178"/>
                <a:gd name="T14" fmla="*/ 105 w 147"/>
                <a:gd name="T15" fmla="*/ 49 h 178"/>
                <a:gd name="T16" fmla="*/ 56 w 147"/>
                <a:gd name="T17" fmla="*/ 32 h 178"/>
                <a:gd name="T18" fmla="*/ 49 w 147"/>
                <a:gd name="T19" fmla="*/ 24 h 178"/>
                <a:gd name="T20" fmla="*/ 49 w 147"/>
                <a:gd name="T21" fmla="*/ 0 h 178"/>
                <a:gd name="T22" fmla="*/ 32 w 147"/>
                <a:gd name="T23" fmla="*/ 0 h 178"/>
                <a:gd name="T24" fmla="*/ 15 w 147"/>
                <a:gd name="T25" fmla="*/ 15 h 178"/>
                <a:gd name="T26" fmla="*/ 0 w 147"/>
                <a:gd name="T27" fmla="*/ 15 h 178"/>
                <a:gd name="T28" fmla="*/ 7 w 147"/>
                <a:gd name="T29" fmla="*/ 32 h 178"/>
                <a:gd name="T30" fmla="*/ 0 w 147"/>
                <a:gd name="T31" fmla="*/ 81 h 178"/>
                <a:gd name="T32" fmla="*/ 7 w 147"/>
                <a:gd name="T33" fmla="*/ 89 h 178"/>
                <a:gd name="T34" fmla="*/ 0 w 147"/>
                <a:gd name="T35" fmla="*/ 105 h 178"/>
                <a:gd name="T36" fmla="*/ 7 w 147"/>
                <a:gd name="T37" fmla="*/ 129 h 178"/>
                <a:gd name="T38" fmla="*/ 7 w 147"/>
                <a:gd name="T39" fmla="*/ 137 h 178"/>
                <a:gd name="T40" fmla="*/ 15 w 147"/>
                <a:gd name="T41" fmla="*/ 177 h 178"/>
                <a:gd name="T42" fmla="*/ 24 w 147"/>
                <a:gd name="T43" fmla="*/ 177 h 178"/>
                <a:gd name="T44" fmla="*/ 40 w 147"/>
                <a:gd name="T45" fmla="*/ 161 h 178"/>
                <a:gd name="T46" fmla="*/ 65 w 147"/>
                <a:gd name="T47" fmla="*/ 171 h 178"/>
                <a:gd name="T48" fmla="*/ 72 w 147"/>
                <a:gd name="T49" fmla="*/ 161 h 178"/>
                <a:gd name="T50" fmla="*/ 89 w 147"/>
                <a:gd name="T51" fmla="*/ 171 h 178"/>
                <a:gd name="T52" fmla="*/ 97 w 147"/>
                <a:gd name="T53" fmla="*/ 129 h 178"/>
                <a:gd name="T54" fmla="*/ 129 w 147"/>
                <a:gd name="T55" fmla="*/ 129 h 178"/>
                <a:gd name="T56" fmla="*/ 146 w 147"/>
                <a:gd name="T57" fmla="*/ 137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7" h="178">
                  <a:moveTo>
                    <a:pt x="146" y="137"/>
                  </a:moveTo>
                  <a:lnTo>
                    <a:pt x="146" y="112"/>
                  </a:lnTo>
                  <a:lnTo>
                    <a:pt x="137" y="96"/>
                  </a:lnTo>
                  <a:lnTo>
                    <a:pt x="137" y="89"/>
                  </a:lnTo>
                  <a:lnTo>
                    <a:pt x="121" y="89"/>
                  </a:lnTo>
                  <a:lnTo>
                    <a:pt x="112" y="72"/>
                  </a:lnTo>
                  <a:lnTo>
                    <a:pt x="112" y="64"/>
                  </a:lnTo>
                  <a:lnTo>
                    <a:pt x="105" y="49"/>
                  </a:lnTo>
                  <a:lnTo>
                    <a:pt x="56" y="32"/>
                  </a:lnTo>
                  <a:lnTo>
                    <a:pt x="49" y="24"/>
                  </a:lnTo>
                  <a:lnTo>
                    <a:pt x="49" y="0"/>
                  </a:lnTo>
                  <a:lnTo>
                    <a:pt x="32" y="0"/>
                  </a:lnTo>
                  <a:lnTo>
                    <a:pt x="15" y="15"/>
                  </a:lnTo>
                  <a:lnTo>
                    <a:pt x="0" y="15"/>
                  </a:lnTo>
                  <a:lnTo>
                    <a:pt x="7" y="32"/>
                  </a:lnTo>
                  <a:lnTo>
                    <a:pt x="0" y="81"/>
                  </a:lnTo>
                  <a:lnTo>
                    <a:pt x="7" y="89"/>
                  </a:lnTo>
                  <a:lnTo>
                    <a:pt x="0" y="105"/>
                  </a:lnTo>
                  <a:lnTo>
                    <a:pt x="7" y="129"/>
                  </a:lnTo>
                  <a:lnTo>
                    <a:pt x="7" y="137"/>
                  </a:lnTo>
                  <a:lnTo>
                    <a:pt x="15" y="177"/>
                  </a:lnTo>
                  <a:lnTo>
                    <a:pt x="24" y="177"/>
                  </a:lnTo>
                  <a:lnTo>
                    <a:pt x="40" y="161"/>
                  </a:lnTo>
                  <a:lnTo>
                    <a:pt x="65" y="171"/>
                  </a:lnTo>
                  <a:lnTo>
                    <a:pt x="72" y="161"/>
                  </a:lnTo>
                  <a:lnTo>
                    <a:pt x="89" y="171"/>
                  </a:lnTo>
                  <a:lnTo>
                    <a:pt x="97" y="129"/>
                  </a:lnTo>
                  <a:lnTo>
                    <a:pt x="129" y="129"/>
                  </a:lnTo>
                  <a:lnTo>
                    <a:pt x="146" y="137"/>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 name="Freeform 97"/>
            <p:cNvSpPr>
              <a:spLocks/>
            </p:cNvSpPr>
            <p:nvPr/>
          </p:nvSpPr>
          <p:spPr bwMode="auto">
            <a:xfrm>
              <a:off x="2023" y="3018"/>
              <a:ext cx="94" cy="85"/>
            </a:xfrm>
            <a:custGeom>
              <a:avLst/>
              <a:gdLst>
                <a:gd name="T0" fmla="*/ 97 w 106"/>
                <a:gd name="T1" fmla="*/ 82 h 114"/>
                <a:gd name="T2" fmla="*/ 105 w 106"/>
                <a:gd name="T3" fmla="*/ 66 h 114"/>
                <a:gd name="T4" fmla="*/ 88 w 106"/>
                <a:gd name="T5" fmla="*/ 57 h 114"/>
                <a:gd name="T6" fmla="*/ 88 w 106"/>
                <a:gd name="T7" fmla="*/ 42 h 114"/>
                <a:gd name="T8" fmla="*/ 82 w 106"/>
                <a:gd name="T9" fmla="*/ 42 h 114"/>
                <a:gd name="T10" fmla="*/ 57 w 106"/>
                <a:gd name="T11" fmla="*/ 32 h 114"/>
                <a:gd name="T12" fmla="*/ 57 w 106"/>
                <a:gd name="T13" fmla="*/ 8 h 114"/>
                <a:gd name="T14" fmla="*/ 40 w 106"/>
                <a:gd name="T15" fmla="*/ 0 h 114"/>
                <a:gd name="T16" fmla="*/ 8 w 106"/>
                <a:gd name="T17" fmla="*/ 0 h 114"/>
                <a:gd name="T18" fmla="*/ 0 w 106"/>
                <a:gd name="T19" fmla="*/ 42 h 114"/>
                <a:gd name="T20" fmla="*/ 16 w 106"/>
                <a:gd name="T21" fmla="*/ 66 h 114"/>
                <a:gd name="T22" fmla="*/ 40 w 106"/>
                <a:gd name="T23" fmla="*/ 66 h 114"/>
                <a:gd name="T24" fmla="*/ 57 w 106"/>
                <a:gd name="T25" fmla="*/ 82 h 114"/>
                <a:gd name="T26" fmla="*/ 57 w 106"/>
                <a:gd name="T27" fmla="*/ 89 h 114"/>
                <a:gd name="T28" fmla="*/ 48 w 106"/>
                <a:gd name="T29" fmla="*/ 106 h 114"/>
                <a:gd name="T30" fmla="*/ 72 w 106"/>
                <a:gd name="T31" fmla="*/ 113 h 114"/>
                <a:gd name="T32" fmla="*/ 82 w 106"/>
                <a:gd name="T33" fmla="*/ 106 h 114"/>
                <a:gd name="T34" fmla="*/ 97 w 106"/>
                <a:gd name="T35" fmla="*/ 97 h 114"/>
                <a:gd name="T36" fmla="*/ 97 w 106"/>
                <a:gd name="T37" fmla="*/ 8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6" h="114">
                  <a:moveTo>
                    <a:pt x="97" y="82"/>
                  </a:moveTo>
                  <a:lnTo>
                    <a:pt x="105" y="66"/>
                  </a:lnTo>
                  <a:lnTo>
                    <a:pt x="88" y="57"/>
                  </a:lnTo>
                  <a:lnTo>
                    <a:pt x="88" y="42"/>
                  </a:lnTo>
                  <a:lnTo>
                    <a:pt x="82" y="42"/>
                  </a:lnTo>
                  <a:lnTo>
                    <a:pt x="57" y="32"/>
                  </a:lnTo>
                  <a:lnTo>
                    <a:pt x="57" y="8"/>
                  </a:lnTo>
                  <a:lnTo>
                    <a:pt x="40" y="0"/>
                  </a:lnTo>
                  <a:lnTo>
                    <a:pt x="8" y="0"/>
                  </a:lnTo>
                  <a:lnTo>
                    <a:pt x="0" y="42"/>
                  </a:lnTo>
                  <a:lnTo>
                    <a:pt x="16" y="66"/>
                  </a:lnTo>
                  <a:lnTo>
                    <a:pt x="40" y="66"/>
                  </a:lnTo>
                  <a:lnTo>
                    <a:pt x="57" y="82"/>
                  </a:lnTo>
                  <a:lnTo>
                    <a:pt x="57" y="89"/>
                  </a:lnTo>
                  <a:lnTo>
                    <a:pt x="48" y="106"/>
                  </a:lnTo>
                  <a:lnTo>
                    <a:pt x="72" y="113"/>
                  </a:lnTo>
                  <a:lnTo>
                    <a:pt x="82" y="106"/>
                  </a:lnTo>
                  <a:lnTo>
                    <a:pt x="97" y="97"/>
                  </a:lnTo>
                  <a:lnTo>
                    <a:pt x="97" y="82"/>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 name="Freeform 98"/>
            <p:cNvSpPr>
              <a:spLocks/>
            </p:cNvSpPr>
            <p:nvPr/>
          </p:nvSpPr>
          <p:spPr bwMode="auto">
            <a:xfrm>
              <a:off x="2066" y="3132"/>
              <a:ext cx="67" cy="49"/>
            </a:xfrm>
            <a:custGeom>
              <a:avLst/>
              <a:gdLst>
                <a:gd name="T0" fmla="*/ 65 w 75"/>
                <a:gd name="T1" fmla="*/ 49 h 66"/>
                <a:gd name="T2" fmla="*/ 74 w 75"/>
                <a:gd name="T3" fmla="*/ 31 h 66"/>
                <a:gd name="T4" fmla="*/ 65 w 75"/>
                <a:gd name="T5" fmla="*/ 25 h 66"/>
                <a:gd name="T6" fmla="*/ 40 w 75"/>
                <a:gd name="T7" fmla="*/ 8 h 66"/>
                <a:gd name="T8" fmla="*/ 34 w 75"/>
                <a:gd name="T9" fmla="*/ 8 h 66"/>
                <a:gd name="T10" fmla="*/ 24 w 75"/>
                <a:gd name="T11" fmla="*/ 0 h 66"/>
                <a:gd name="T12" fmla="*/ 15 w 75"/>
                <a:gd name="T13" fmla="*/ 0 h 66"/>
                <a:gd name="T14" fmla="*/ 0 w 75"/>
                <a:gd name="T15" fmla="*/ 56 h 66"/>
                <a:gd name="T16" fmla="*/ 9 w 75"/>
                <a:gd name="T17" fmla="*/ 56 h 66"/>
                <a:gd name="T18" fmla="*/ 34 w 75"/>
                <a:gd name="T19" fmla="*/ 65 h 66"/>
                <a:gd name="T20" fmla="*/ 57 w 75"/>
                <a:gd name="T21" fmla="*/ 65 h 66"/>
                <a:gd name="T22" fmla="*/ 65 w 75"/>
                <a:gd name="T23" fmla="*/ 4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66">
                  <a:moveTo>
                    <a:pt x="65" y="49"/>
                  </a:moveTo>
                  <a:lnTo>
                    <a:pt x="74" y="31"/>
                  </a:lnTo>
                  <a:lnTo>
                    <a:pt x="65" y="25"/>
                  </a:lnTo>
                  <a:lnTo>
                    <a:pt x="40" y="8"/>
                  </a:lnTo>
                  <a:lnTo>
                    <a:pt x="34" y="8"/>
                  </a:lnTo>
                  <a:lnTo>
                    <a:pt x="24" y="0"/>
                  </a:lnTo>
                  <a:lnTo>
                    <a:pt x="15" y="0"/>
                  </a:lnTo>
                  <a:lnTo>
                    <a:pt x="0" y="56"/>
                  </a:lnTo>
                  <a:lnTo>
                    <a:pt x="9" y="56"/>
                  </a:lnTo>
                  <a:lnTo>
                    <a:pt x="34" y="65"/>
                  </a:lnTo>
                  <a:lnTo>
                    <a:pt x="57" y="65"/>
                  </a:lnTo>
                  <a:lnTo>
                    <a:pt x="65" y="49"/>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 name="Freeform 99"/>
            <p:cNvSpPr>
              <a:spLocks/>
            </p:cNvSpPr>
            <p:nvPr/>
          </p:nvSpPr>
          <p:spPr bwMode="auto">
            <a:xfrm>
              <a:off x="1890" y="2784"/>
              <a:ext cx="452" cy="386"/>
            </a:xfrm>
            <a:custGeom>
              <a:avLst/>
              <a:gdLst>
                <a:gd name="T0" fmla="*/ 285 w 505"/>
                <a:gd name="T1" fmla="*/ 16 h 520"/>
                <a:gd name="T2" fmla="*/ 261 w 505"/>
                <a:gd name="T3" fmla="*/ 40 h 520"/>
                <a:gd name="T4" fmla="*/ 236 w 505"/>
                <a:gd name="T5" fmla="*/ 34 h 520"/>
                <a:gd name="T6" fmla="*/ 220 w 505"/>
                <a:gd name="T7" fmla="*/ 40 h 520"/>
                <a:gd name="T8" fmla="*/ 188 w 505"/>
                <a:gd name="T9" fmla="*/ 49 h 520"/>
                <a:gd name="T10" fmla="*/ 180 w 505"/>
                <a:gd name="T11" fmla="*/ 9 h 520"/>
                <a:gd name="T12" fmla="*/ 171 w 505"/>
                <a:gd name="T13" fmla="*/ 0 h 520"/>
                <a:gd name="T14" fmla="*/ 140 w 505"/>
                <a:gd name="T15" fmla="*/ 16 h 520"/>
                <a:gd name="T16" fmla="*/ 124 w 505"/>
                <a:gd name="T17" fmla="*/ 16 h 520"/>
                <a:gd name="T18" fmla="*/ 131 w 505"/>
                <a:gd name="T19" fmla="*/ 40 h 520"/>
                <a:gd name="T20" fmla="*/ 99 w 505"/>
                <a:gd name="T21" fmla="*/ 57 h 520"/>
                <a:gd name="T22" fmla="*/ 83 w 505"/>
                <a:gd name="T23" fmla="*/ 40 h 520"/>
                <a:gd name="T24" fmla="*/ 49 w 505"/>
                <a:gd name="T25" fmla="*/ 49 h 520"/>
                <a:gd name="T26" fmla="*/ 49 w 505"/>
                <a:gd name="T27" fmla="*/ 57 h 520"/>
                <a:gd name="T28" fmla="*/ 49 w 505"/>
                <a:gd name="T29" fmla="*/ 114 h 520"/>
                <a:gd name="T30" fmla="*/ 0 w 505"/>
                <a:gd name="T31" fmla="*/ 162 h 520"/>
                <a:gd name="T32" fmla="*/ 25 w 505"/>
                <a:gd name="T33" fmla="*/ 196 h 520"/>
                <a:gd name="T34" fmla="*/ 43 w 505"/>
                <a:gd name="T35" fmla="*/ 202 h 520"/>
                <a:gd name="T36" fmla="*/ 74 w 505"/>
                <a:gd name="T37" fmla="*/ 202 h 520"/>
                <a:gd name="T38" fmla="*/ 108 w 505"/>
                <a:gd name="T39" fmla="*/ 187 h 520"/>
                <a:gd name="T40" fmla="*/ 115 w 505"/>
                <a:gd name="T41" fmla="*/ 219 h 520"/>
                <a:gd name="T42" fmla="*/ 171 w 505"/>
                <a:gd name="T43" fmla="*/ 251 h 520"/>
                <a:gd name="T44" fmla="*/ 180 w 505"/>
                <a:gd name="T45" fmla="*/ 276 h 520"/>
                <a:gd name="T46" fmla="*/ 196 w 505"/>
                <a:gd name="T47" fmla="*/ 283 h 520"/>
                <a:gd name="T48" fmla="*/ 205 w 505"/>
                <a:gd name="T49" fmla="*/ 324 h 520"/>
                <a:gd name="T50" fmla="*/ 230 w 505"/>
                <a:gd name="T51" fmla="*/ 358 h 520"/>
                <a:gd name="T52" fmla="*/ 236 w 505"/>
                <a:gd name="T53" fmla="*/ 373 h 520"/>
                <a:gd name="T54" fmla="*/ 245 w 505"/>
                <a:gd name="T55" fmla="*/ 398 h 520"/>
                <a:gd name="T56" fmla="*/ 261 w 505"/>
                <a:gd name="T57" fmla="*/ 422 h 520"/>
                <a:gd name="T58" fmla="*/ 211 w 505"/>
                <a:gd name="T59" fmla="*/ 470 h 520"/>
                <a:gd name="T60" fmla="*/ 230 w 505"/>
                <a:gd name="T61" fmla="*/ 478 h 520"/>
                <a:gd name="T62" fmla="*/ 261 w 505"/>
                <a:gd name="T63" fmla="*/ 495 h 520"/>
                <a:gd name="T64" fmla="*/ 261 w 505"/>
                <a:gd name="T65" fmla="*/ 519 h 520"/>
                <a:gd name="T66" fmla="*/ 293 w 505"/>
                <a:gd name="T67" fmla="*/ 485 h 520"/>
                <a:gd name="T68" fmla="*/ 326 w 505"/>
                <a:gd name="T69" fmla="*/ 438 h 520"/>
                <a:gd name="T70" fmla="*/ 333 w 505"/>
                <a:gd name="T71" fmla="*/ 389 h 520"/>
                <a:gd name="T72" fmla="*/ 375 w 505"/>
                <a:gd name="T73" fmla="*/ 364 h 520"/>
                <a:gd name="T74" fmla="*/ 407 w 505"/>
                <a:gd name="T75" fmla="*/ 358 h 520"/>
                <a:gd name="T76" fmla="*/ 423 w 505"/>
                <a:gd name="T77" fmla="*/ 341 h 520"/>
                <a:gd name="T78" fmla="*/ 439 w 505"/>
                <a:gd name="T79" fmla="*/ 299 h 520"/>
                <a:gd name="T80" fmla="*/ 447 w 505"/>
                <a:gd name="T81" fmla="*/ 236 h 520"/>
                <a:gd name="T82" fmla="*/ 504 w 505"/>
                <a:gd name="T83" fmla="*/ 162 h 520"/>
                <a:gd name="T84" fmla="*/ 472 w 505"/>
                <a:gd name="T85" fmla="*/ 130 h 520"/>
                <a:gd name="T86" fmla="*/ 416 w 505"/>
                <a:gd name="T87" fmla="*/ 106 h 520"/>
                <a:gd name="T88" fmla="*/ 375 w 505"/>
                <a:gd name="T89" fmla="*/ 97 h 520"/>
                <a:gd name="T90" fmla="*/ 375 w 505"/>
                <a:gd name="T91" fmla="*/ 81 h 520"/>
                <a:gd name="T92" fmla="*/ 333 w 505"/>
                <a:gd name="T93" fmla="*/ 74 h 520"/>
                <a:gd name="T94" fmla="*/ 326 w 505"/>
                <a:gd name="T95" fmla="*/ 65 h 520"/>
                <a:gd name="T96" fmla="*/ 302 w 505"/>
                <a:gd name="T97" fmla="*/ 65 h 520"/>
                <a:gd name="T98" fmla="*/ 293 w 505"/>
                <a:gd name="T99" fmla="*/ 74 h 520"/>
                <a:gd name="T100" fmla="*/ 293 w 505"/>
                <a:gd name="T101" fmla="*/ 65 h 520"/>
                <a:gd name="T102" fmla="*/ 310 w 505"/>
                <a:gd name="T103" fmla="*/ 40 h 520"/>
                <a:gd name="T104" fmla="*/ 293 w 505"/>
                <a:gd name="T105" fmla="*/ 16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05" h="520">
                  <a:moveTo>
                    <a:pt x="293" y="16"/>
                  </a:moveTo>
                  <a:lnTo>
                    <a:pt x="285" y="16"/>
                  </a:lnTo>
                  <a:lnTo>
                    <a:pt x="270" y="34"/>
                  </a:lnTo>
                  <a:lnTo>
                    <a:pt x="261" y="40"/>
                  </a:lnTo>
                  <a:lnTo>
                    <a:pt x="253" y="34"/>
                  </a:lnTo>
                  <a:lnTo>
                    <a:pt x="236" y="34"/>
                  </a:lnTo>
                  <a:lnTo>
                    <a:pt x="230" y="40"/>
                  </a:lnTo>
                  <a:lnTo>
                    <a:pt x="220" y="40"/>
                  </a:lnTo>
                  <a:lnTo>
                    <a:pt x="196" y="49"/>
                  </a:lnTo>
                  <a:lnTo>
                    <a:pt x="188" y="49"/>
                  </a:lnTo>
                  <a:lnTo>
                    <a:pt x="180" y="34"/>
                  </a:lnTo>
                  <a:lnTo>
                    <a:pt x="180" y="9"/>
                  </a:lnTo>
                  <a:lnTo>
                    <a:pt x="180" y="0"/>
                  </a:lnTo>
                  <a:lnTo>
                    <a:pt x="171" y="0"/>
                  </a:lnTo>
                  <a:lnTo>
                    <a:pt x="164" y="9"/>
                  </a:lnTo>
                  <a:lnTo>
                    <a:pt x="140" y="16"/>
                  </a:lnTo>
                  <a:lnTo>
                    <a:pt x="115" y="9"/>
                  </a:lnTo>
                  <a:lnTo>
                    <a:pt x="124" y="16"/>
                  </a:lnTo>
                  <a:lnTo>
                    <a:pt x="124" y="34"/>
                  </a:lnTo>
                  <a:lnTo>
                    <a:pt x="131" y="40"/>
                  </a:lnTo>
                  <a:lnTo>
                    <a:pt x="108" y="57"/>
                  </a:lnTo>
                  <a:lnTo>
                    <a:pt x="99" y="57"/>
                  </a:lnTo>
                  <a:lnTo>
                    <a:pt x="91" y="49"/>
                  </a:lnTo>
                  <a:lnTo>
                    <a:pt x="83" y="40"/>
                  </a:lnTo>
                  <a:lnTo>
                    <a:pt x="49" y="40"/>
                  </a:lnTo>
                  <a:lnTo>
                    <a:pt x="49" y="49"/>
                  </a:lnTo>
                  <a:lnTo>
                    <a:pt x="59" y="57"/>
                  </a:lnTo>
                  <a:lnTo>
                    <a:pt x="49" y="57"/>
                  </a:lnTo>
                  <a:lnTo>
                    <a:pt x="59" y="81"/>
                  </a:lnTo>
                  <a:lnTo>
                    <a:pt x="49" y="114"/>
                  </a:lnTo>
                  <a:lnTo>
                    <a:pt x="18" y="130"/>
                  </a:lnTo>
                  <a:lnTo>
                    <a:pt x="0" y="162"/>
                  </a:lnTo>
                  <a:lnTo>
                    <a:pt x="9" y="187"/>
                  </a:lnTo>
                  <a:lnTo>
                    <a:pt x="25" y="196"/>
                  </a:lnTo>
                  <a:lnTo>
                    <a:pt x="43" y="187"/>
                  </a:lnTo>
                  <a:lnTo>
                    <a:pt x="43" y="202"/>
                  </a:lnTo>
                  <a:lnTo>
                    <a:pt x="59" y="202"/>
                  </a:lnTo>
                  <a:lnTo>
                    <a:pt x="74" y="202"/>
                  </a:lnTo>
                  <a:lnTo>
                    <a:pt x="91" y="187"/>
                  </a:lnTo>
                  <a:lnTo>
                    <a:pt x="108" y="187"/>
                  </a:lnTo>
                  <a:lnTo>
                    <a:pt x="108" y="211"/>
                  </a:lnTo>
                  <a:lnTo>
                    <a:pt x="115" y="219"/>
                  </a:lnTo>
                  <a:lnTo>
                    <a:pt x="164" y="236"/>
                  </a:lnTo>
                  <a:lnTo>
                    <a:pt x="171" y="251"/>
                  </a:lnTo>
                  <a:lnTo>
                    <a:pt x="171" y="259"/>
                  </a:lnTo>
                  <a:lnTo>
                    <a:pt x="180" y="276"/>
                  </a:lnTo>
                  <a:lnTo>
                    <a:pt x="196" y="276"/>
                  </a:lnTo>
                  <a:lnTo>
                    <a:pt x="196" y="283"/>
                  </a:lnTo>
                  <a:lnTo>
                    <a:pt x="205" y="299"/>
                  </a:lnTo>
                  <a:lnTo>
                    <a:pt x="205" y="324"/>
                  </a:lnTo>
                  <a:lnTo>
                    <a:pt x="205" y="348"/>
                  </a:lnTo>
                  <a:lnTo>
                    <a:pt x="230" y="358"/>
                  </a:lnTo>
                  <a:lnTo>
                    <a:pt x="236" y="358"/>
                  </a:lnTo>
                  <a:lnTo>
                    <a:pt x="236" y="373"/>
                  </a:lnTo>
                  <a:lnTo>
                    <a:pt x="253" y="382"/>
                  </a:lnTo>
                  <a:lnTo>
                    <a:pt x="245" y="398"/>
                  </a:lnTo>
                  <a:lnTo>
                    <a:pt x="253" y="398"/>
                  </a:lnTo>
                  <a:lnTo>
                    <a:pt x="261" y="422"/>
                  </a:lnTo>
                  <a:lnTo>
                    <a:pt x="245" y="429"/>
                  </a:lnTo>
                  <a:lnTo>
                    <a:pt x="211" y="470"/>
                  </a:lnTo>
                  <a:lnTo>
                    <a:pt x="220" y="470"/>
                  </a:lnTo>
                  <a:lnTo>
                    <a:pt x="230" y="478"/>
                  </a:lnTo>
                  <a:lnTo>
                    <a:pt x="236" y="478"/>
                  </a:lnTo>
                  <a:lnTo>
                    <a:pt x="261" y="495"/>
                  </a:lnTo>
                  <a:lnTo>
                    <a:pt x="270" y="501"/>
                  </a:lnTo>
                  <a:lnTo>
                    <a:pt x="261" y="519"/>
                  </a:lnTo>
                  <a:lnTo>
                    <a:pt x="277" y="501"/>
                  </a:lnTo>
                  <a:lnTo>
                    <a:pt x="293" y="485"/>
                  </a:lnTo>
                  <a:lnTo>
                    <a:pt x="310" y="453"/>
                  </a:lnTo>
                  <a:lnTo>
                    <a:pt x="326" y="438"/>
                  </a:lnTo>
                  <a:lnTo>
                    <a:pt x="326" y="405"/>
                  </a:lnTo>
                  <a:lnTo>
                    <a:pt x="333" y="389"/>
                  </a:lnTo>
                  <a:lnTo>
                    <a:pt x="350" y="382"/>
                  </a:lnTo>
                  <a:lnTo>
                    <a:pt x="375" y="364"/>
                  </a:lnTo>
                  <a:lnTo>
                    <a:pt x="407" y="364"/>
                  </a:lnTo>
                  <a:lnTo>
                    <a:pt x="407" y="358"/>
                  </a:lnTo>
                  <a:lnTo>
                    <a:pt x="423" y="348"/>
                  </a:lnTo>
                  <a:lnTo>
                    <a:pt x="423" y="341"/>
                  </a:lnTo>
                  <a:lnTo>
                    <a:pt x="439" y="316"/>
                  </a:lnTo>
                  <a:lnTo>
                    <a:pt x="439" y="299"/>
                  </a:lnTo>
                  <a:lnTo>
                    <a:pt x="447" y="292"/>
                  </a:lnTo>
                  <a:lnTo>
                    <a:pt x="447" y="236"/>
                  </a:lnTo>
                  <a:lnTo>
                    <a:pt x="488" y="187"/>
                  </a:lnTo>
                  <a:lnTo>
                    <a:pt x="504" y="162"/>
                  </a:lnTo>
                  <a:lnTo>
                    <a:pt x="497" y="130"/>
                  </a:lnTo>
                  <a:lnTo>
                    <a:pt x="472" y="130"/>
                  </a:lnTo>
                  <a:lnTo>
                    <a:pt x="432" y="97"/>
                  </a:lnTo>
                  <a:lnTo>
                    <a:pt x="416" y="106"/>
                  </a:lnTo>
                  <a:lnTo>
                    <a:pt x="392" y="97"/>
                  </a:lnTo>
                  <a:lnTo>
                    <a:pt x="375" y="97"/>
                  </a:lnTo>
                  <a:lnTo>
                    <a:pt x="375" y="90"/>
                  </a:lnTo>
                  <a:lnTo>
                    <a:pt x="375" y="81"/>
                  </a:lnTo>
                  <a:lnTo>
                    <a:pt x="367" y="81"/>
                  </a:lnTo>
                  <a:lnTo>
                    <a:pt x="333" y="74"/>
                  </a:lnTo>
                  <a:lnTo>
                    <a:pt x="326" y="81"/>
                  </a:lnTo>
                  <a:lnTo>
                    <a:pt x="326" y="65"/>
                  </a:lnTo>
                  <a:lnTo>
                    <a:pt x="317" y="65"/>
                  </a:lnTo>
                  <a:lnTo>
                    <a:pt x="302" y="65"/>
                  </a:lnTo>
                  <a:lnTo>
                    <a:pt x="302" y="81"/>
                  </a:lnTo>
                  <a:lnTo>
                    <a:pt x="293" y="74"/>
                  </a:lnTo>
                  <a:lnTo>
                    <a:pt x="285" y="81"/>
                  </a:lnTo>
                  <a:lnTo>
                    <a:pt x="293" y="65"/>
                  </a:lnTo>
                  <a:lnTo>
                    <a:pt x="310" y="49"/>
                  </a:lnTo>
                  <a:lnTo>
                    <a:pt x="310" y="40"/>
                  </a:lnTo>
                  <a:lnTo>
                    <a:pt x="302" y="40"/>
                  </a:lnTo>
                  <a:lnTo>
                    <a:pt x="293" y="16"/>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 name="Freeform 100"/>
            <p:cNvSpPr>
              <a:spLocks/>
            </p:cNvSpPr>
            <p:nvPr/>
          </p:nvSpPr>
          <p:spPr bwMode="auto">
            <a:xfrm>
              <a:off x="2117" y="2779"/>
              <a:ext cx="29" cy="36"/>
            </a:xfrm>
            <a:custGeom>
              <a:avLst/>
              <a:gdLst>
                <a:gd name="T0" fmla="*/ 0 w 33"/>
                <a:gd name="T1" fmla="*/ 41 h 48"/>
                <a:gd name="T2" fmla="*/ 8 w 33"/>
                <a:gd name="T3" fmla="*/ 47 h 48"/>
                <a:gd name="T4" fmla="*/ 17 w 33"/>
                <a:gd name="T5" fmla="*/ 41 h 48"/>
                <a:gd name="T6" fmla="*/ 32 w 33"/>
                <a:gd name="T7" fmla="*/ 23 h 48"/>
                <a:gd name="T8" fmla="*/ 0 w 33"/>
                <a:gd name="T9" fmla="*/ 0 h 48"/>
                <a:gd name="T10" fmla="*/ 0 w 33"/>
                <a:gd name="T11" fmla="*/ 7 h 48"/>
                <a:gd name="T12" fmla="*/ 0 w 33"/>
                <a:gd name="T13" fmla="*/ 23 h 48"/>
                <a:gd name="T14" fmla="*/ 0 w 33"/>
                <a:gd name="T15" fmla="*/ 41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48">
                  <a:moveTo>
                    <a:pt x="0" y="41"/>
                  </a:moveTo>
                  <a:lnTo>
                    <a:pt x="8" y="47"/>
                  </a:lnTo>
                  <a:lnTo>
                    <a:pt x="17" y="41"/>
                  </a:lnTo>
                  <a:lnTo>
                    <a:pt x="32" y="23"/>
                  </a:lnTo>
                  <a:lnTo>
                    <a:pt x="0" y="0"/>
                  </a:lnTo>
                  <a:lnTo>
                    <a:pt x="0" y="7"/>
                  </a:lnTo>
                  <a:lnTo>
                    <a:pt x="0" y="23"/>
                  </a:lnTo>
                  <a:lnTo>
                    <a:pt x="0" y="41"/>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 name="Freeform 101"/>
            <p:cNvSpPr>
              <a:spLocks/>
            </p:cNvSpPr>
            <p:nvPr/>
          </p:nvSpPr>
          <p:spPr bwMode="auto">
            <a:xfrm>
              <a:off x="2075" y="2779"/>
              <a:ext cx="42" cy="36"/>
            </a:xfrm>
            <a:custGeom>
              <a:avLst/>
              <a:gdLst>
                <a:gd name="T0" fmla="*/ 48 w 49"/>
                <a:gd name="T1" fmla="*/ 41 h 48"/>
                <a:gd name="T2" fmla="*/ 48 w 49"/>
                <a:gd name="T3" fmla="*/ 23 h 48"/>
                <a:gd name="T4" fmla="*/ 48 w 49"/>
                <a:gd name="T5" fmla="*/ 7 h 48"/>
                <a:gd name="T6" fmla="*/ 48 w 49"/>
                <a:gd name="T7" fmla="*/ 0 h 48"/>
                <a:gd name="T8" fmla="*/ 15 w 49"/>
                <a:gd name="T9" fmla="*/ 0 h 48"/>
                <a:gd name="T10" fmla="*/ 0 w 49"/>
                <a:gd name="T11" fmla="*/ 16 h 48"/>
                <a:gd name="T12" fmla="*/ 15 w 49"/>
                <a:gd name="T13" fmla="*/ 47 h 48"/>
                <a:gd name="T14" fmla="*/ 25 w 49"/>
                <a:gd name="T15" fmla="*/ 47 h 48"/>
                <a:gd name="T16" fmla="*/ 31 w 49"/>
                <a:gd name="T17" fmla="*/ 41 h 48"/>
                <a:gd name="T18" fmla="*/ 48 w 49"/>
                <a:gd name="T19" fmla="*/ 4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48">
                  <a:moveTo>
                    <a:pt x="48" y="41"/>
                  </a:moveTo>
                  <a:lnTo>
                    <a:pt x="48" y="23"/>
                  </a:lnTo>
                  <a:lnTo>
                    <a:pt x="48" y="7"/>
                  </a:lnTo>
                  <a:lnTo>
                    <a:pt x="48" y="0"/>
                  </a:lnTo>
                  <a:lnTo>
                    <a:pt x="15" y="0"/>
                  </a:lnTo>
                  <a:lnTo>
                    <a:pt x="0" y="16"/>
                  </a:lnTo>
                  <a:lnTo>
                    <a:pt x="15" y="47"/>
                  </a:lnTo>
                  <a:lnTo>
                    <a:pt x="25" y="47"/>
                  </a:lnTo>
                  <a:lnTo>
                    <a:pt x="31" y="41"/>
                  </a:lnTo>
                  <a:lnTo>
                    <a:pt x="48" y="41"/>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 name="Freeform 102"/>
            <p:cNvSpPr>
              <a:spLocks/>
            </p:cNvSpPr>
            <p:nvPr/>
          </p:nvSpPr>
          <p:spPr bwMode="auto">
            <a:xfrm>
              <a:off x="2037" y="2755"/>
              <a:ext cx="52" cy="66"/>
            </a:xfrm>
            <a:custGeom>
              <a:avLst/>
              <a:gdLst>
                <a:gd name="T0" fmla="*/ 16 w 57"/>
                <a:gd name="T1" fmla="*/ 0 h 90"/>
                <a:gd name="T2" fmla="*/ 32 w 57"/>
                <a:gd name="T3" fmla="*/ 9 h 90"/>
                <a:gd name="T4" fmla="*/ 32 w 57"/>
                <a:gd name="T5" fmla="*/ 15 h 90"/>
                <a:gd name="T6" fmla="*/ 41 w 57"/>
                <a:gd name="T7" fmla="*/ 15 h 90"/>
                <a:gd name="T8" fmla="*/ 56 w 57"/>
                <a:gd name="T9" fmla="*/ 33 h 90"/>
                <a:gd name="T10" fmla="*/ 41 w 57"/>
                <a:gd name="T11" fmla="*/ 49 h 90"/>
                <a:gd name="T12" fmla="*/ 56 w 57"/>
                <a:gd name="T13" fmla="*/ 80 h 90"/>
                <a:gd name="T14" fmla="*/ 32 w 57"/>
                <a:gd name="T15" fmla="*/ 89 h 90"/>
                <a:gd name="T16" fmla="*/ 24 w 57"/>
                <a:gd name="T17" fmla="*/ 89 h 90"/>
                <a:gd name="T18" fmla="*/ 16 w 57"/>
                <a:gd name="T19" fmla="*/ 74 h 90"/>
                <a:gd name="T20" fmla="*/ 16 w 57"/>
                <a:gd name="T21" fmla="*/ 49 h 90"/>
                <a:gd name="T22" fmla="*/ 16 w 57"/>
                <a:gd name="T23" fmla="*/ 40 h 90"/>
                <a:gd name="T24" fmla="*/ 7 w 57"/>
                <a:gd name="T25" fmla="*/ 40 h 90"/>
                <a:gd name="T26" fmla="*/ 0 w 57"/>
                <a:gd name="T27" fmla="*/ 33 h 90"/>
                <a:gd name="T28" fmla="*/ 0 w 57"/>
                <a:gd name="T29" fmla="*/ 15 h 90"/>
                <a:gd name="T30" fmla="*/ 7 w 57"/>
                <a:gd name="T31" fmla="*/ 15 h 90"/>
                <a:gd name="T32" fmla="*/ 7 w 57"/>
                <a:gd name="T33" fmla="*/ 9 h 90"/>
                <a:gd name="T34" fmla="*/ 16 w 57"/>
                <a:gd name="T3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90">
                  <a:moveTo>
                    <a:pt x="16" y="0"/>
                  </a:moveTo>
                  <a:lnTo>
                    <a:pt x="32" y="9"/>
                  </a:lnTo>
                  <a:lnTo>
                    <a:pt x="32" y="15"/>
                  </a:lnTo>
                  <a:lnTo>
                    <a:pt x="41" y="15"/>
                  </a:lnTo>
                  <a:lnTo>
                    <a:pt x="56" y="33"/>
                  </a:lnTo>
                  <a:lnTo>
                    <a:pt x="41" y="49"/>
                  </a:lnTo>
                  <a:lnTo>
                    <a:pt x="56" y="80"/>
                  </a:lnTo>
                  <a:lnTo>
                    <a:pt x="32" y="89"/>
                  </a:lnTo>
                  <a:lnTo>
                    <a:pt x="24" y="89"/>
                  </a:lnTo>
                  <a:lnTo>
                    <a:pt x="16" y="74"/>
                  </a:lnTo>
                  <a:lnTo>
                    <a:pt x="16" y="49"/>
                  </a:lnTo>
                  <a:lnTo>
                    <a:pt x="16" y="40"/>
                  </a:lnTo>
                  <a:lnTo>
                    <a:pt x="7" y="40"/>
                  </a:lnTo>
                  <a:lnTo>
                    <a:pt x="0" y="33"/>
                  </a:lnTo>
                  <a:lnTo>
                    <a:pt x="0" y="15"/>
                  </a:lnTo>
                  <a:lnTo>
                    <a:pt x="7" y="15"/>
                  </a:lnTo>
                  <a:lnTo>
                    <a:pt x="7" y="9"/>
                  </a:lnTo>
                  <a:lnTo>
                    <a:pt x="16" y="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 name="Freeform 103"/>
            <p:cNvSpPr>
              <a:spLocks/>
            </p:cNvSpPr>
            <p:nvPr/>
          </p:nvSpPr>
          <p:spPr bwMode="auto">
            <a:xfrm>
              <a:off x="1899" y="2718"/>
              <a:ext cx="154" cy="110"/>
            </a:xfrm>
            <a:custGeom>
              <a:avLst/>
              <a:gdLst>
                <a:gd name="T0" fmla="*/ 171 w 172"/>
                <a:gd name="T1" fmla="*/ 50 h 148"/>
                <a:gd name="T2" fmla="*/ 162 w 172"/>
                <a:gd name="T3" fmla="*/ 59 h 148"/>
                <a:gd name="T4" fmla="*/ 162 w 172"/>
                <a:gd name="T5" fmla="*/ 65 h 148"/>
                <a:gd name="T6" fmla="*/ 155 w 172"/>
                <a:gd name="T7" fmla="*/ 65 h 148"/>
                <a:gd name="T8" fmla="*/ 155 w 172"/>
                <a:gd name="T9" fmla="*/ 83 h 148"/>
                <a:gd name="T10" fmla="*/ 162 w 172"/>
                <a:gd name="T11" fmla="*/ 90 h 148"/>
                <a:gd name="T12" fmla="*/ 155 w 172"/>
                <a:gd name="T13" fmla="*/ 99 h 148"/>
                <a:gd name="T14" fmla="*/ 131 w 172"/>
                <a:gd name="T15" fmla="*/ 106 h 148"/>
                <a:gd name="T16" fmla="*/ 106 w 172"/>
                <a:gd name="T17" fmla="*/ 99 h 148"/>
                <a:gd name="T18" fmla="*/ 115 w 172"/>
                <a:gd name="T19" fmla="*/ 106 h 148"/>
                <a:gd name="T20" fmla="*/ 115 w 172"/>
                <a:gd name="T21" fmla="*/ 124 h 148"/>
                <a:gd name="T22" fmla="*/ 122 w 172"/>
                <a:gd name="T23" fmla="*/ 130 h 148"/>
                <a:gd name="T24" fmla="*/ 99 w 172"/>
                <a:gd name="T25" fmla="*/ 147 h 148"/>
                <a:gd name="T26" fmla="*/ 90 w 172"/>
                <a:gd name="T27" fmla="*/ 147 h 148"/>
                <a:gd name="T28" fmla="*/ 82 w 172"/>
                <a:gd name="T29" fmla="*/ 139 h 148"/>
                <a:gd name="T30" fmla="*/ 74 w 172"/>
                <a:gd name="T31" fmla="*/ 130 h 148"/>
                <a:gd name="T32" fmla="*/ 74 w 172"/>
                <a:gd name="T33" fmla="*/ 115 h 148"/>
                <a:gd name="T34" fmla="*/ 65 w 172"/>
                <a:gd name="T35" fmla="*/ 99 h 148"/>
                <a:gd name="T36" fmla="*/ 74 w 172"/>
                <a:gd name="T37" fmla="*/ 74 h 148"/>
                <a:gd name="T38" fmla="*/ 50 w 172"/>
                <a:gd name="T39" fmla="*/ 74 h 148"/>
                <a:gd name="T40" fmla="*/ 40 w 172"/>
                <a:gd name="T41" fmla="*/ 65 h 148"/>
                <a:gd name="T42" fmla="*/ 16 w 172"/>
                <a:gd name="T43" fmla="*/ 65 h 148"/>
                <a:gd name="T44" fmla="*/ 9 w 172"/>
                <a:gd name="T45" fmla="*/ 59 h 148"/>
                <a:gd name="T46" fmla="*/ 9 w 172"/>
                <a:gd name="T47" fmla="*/ 50 h 148"/>
                <a:gd name="T48" fmla="*/ 0 w 172"/>
                <a:gd name="T49" fmla="*/ 34 h 148"/>
                <a:gd name="T50" fmla="*/ 9 w 172"/>
                <a:gd name="T51" fmla="*/ 18 h 148"/>
                <a:gd name="T52" fmla="*/ 16 w 172"/>
                <a:gd name="T53" fmla="*/ 10 h 148"/>
                <a:gd name="T54" fmla="*/ 25 w 172"/>
                <a:gd name="T55" fmla="*/ 18 h 148"/>
                <a:gd name="T56" fmla="*/ 16 w 172"/>
                <a:gd name="T57" fmla="*/ 25 h 148"/>
                <a:gd name="T58" fmla="*/ 16 w 172"/>
                <a:gd name="T59" fmla="*/ 41 h 148"/>
                <a:gd name="T60" fmla="*/ 25 w 172"/>
                <a:gd name="T61" fmla="*/ 34 h 148"/>
                <a:gd name="T62" fmla="*/ 25 w 172"/>
                <a:gd name="T63" fmla="*/ 18 h 148"/>
                <a:gd name="T64" fmla="*/ 40 w 172"/>
                <a:gd name="T65" fmla="*/ 10 h 148"/>
                <a:gd name="T66" fmla="*/ 40 w 172"/>
                <a:gd name="T67" fmla="*/ 0 h 148"/>
                <a:gd name="T68" fmla="*/ 40 w 172"/>
                <a:gd name="T69" fmla="*/ 10 h 148"/>
                <a:gd name="T70" fmla="*/ 65 w 172"/>
                <a:gd name="T71" fmla="*/ 10 h 148"/>
                <a:gd name="T72" fmla="*/ 65 w 172"/>
                <a:gd name="T73" fmla="*/ 18 h 148"/>
                <a:gd name="T74" fmla="*/ 90 w 172"/>
                <a:gd name="T75" fmla="*/ 18 h 148"/>
                <a:gd name="T76" fmla="*/ 106 w 172"/>
                <a:gd name="T77" fmla="*/ 25 h 148"/>
                <a:gd name="T78" fmla="*/ 122 w 172"/>
                <a:gd name="T79" fmla="*/ 18 h 148"/>
                <a:gd name="T80" fmla="*/ 139 w 172"/>
                <a:gd name="T81" fmla="*/ 18 h 148"/>
                <a:gd name="T82" fmla="*/ 131 w 172"/>
                <a:gd name="T83" fmla="*/ 18 h 148"/>
                <a:gd name="T84" fmla="*/ 139 w 172"/>
                <a:gd name="T85" fmla="*/ 25 h 148"/>
                <a:gd name="T86" fmla="*/ 155 w 172"/>
                <a:gd name="T87" fmla="*/ 34 h 148"/>
                <a:gd name="T88" fmla="*/ 155 w 172"/>
                <a:gd name="T89" fmla="*/ 50 h 148"/>
                <a:gd name="T90" fmla="*/ 162 w 172"/>
                <a:gd name="T91" fmla="*/ 41 h 148"/>
                <a:gd name="T92" fmla="*/ 171 w 172"/>
                <a:gd name="T93" fmla="*/ 5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2" h="148">
                  <a:moveTo>
                    <a:pt x="171" y="50"/>
                  </a:moveTo>
                  <a:lnTo>
                    <a:pt x="162" y="59"/>
                  </a:lnTo>
                  <a:lnTo>
                    <a:pt x="162" y="65"/>
                  </a:lnTo>
                  <a:lnTo>
                    <a:pt x="155" y="65"/>
                  </a:lnTo>
                  <a:lnTo>
                    <a:pt x="155" y="83"/>
                  </a:lnTo>
                  <a:lnTo>
                    <a:pt x="162" y="90"/>
                  </a:lnTo>
                  <a:lnTo>
                    <a:pt x="155" y="99"/>
                  </a:lnTo>
                  <a:lnTo>
                    <a:pt x="131" y="106"/>
                  </a:lnTo>
                  <a:lnTo>
                    <a:pt x="106" y="99"/>
                  </a:lnTo>
                  <a:lnTo>
                    <a:pt x="115" y="106"/>
                  </a:lnTo>
                  <a:lnTo>
                    <a:pt x="115" y="124"/>
                  </a:lnTo>
                  <a:lnTo>
                    <a:pt x="122" y="130"/>
                  </a:lnTo>
                  <a:lnTo>
                    <a:pt x="99" y="147"/>
                  </a:lnTo>
                  <a:lnTo>
                    <a:pt x="90" y="147"/>
                  </a:lnTo>
                  <a:lnTo>
                    <a:pt x="82" y="139"/>
                  </a:lnTo>
                  <a:lnTo>
                    <a:pt x="74" y="130"/>
                  </a:lnTo>
                  <a:lnTo>
                    <a:pt x="74" y="115"/>
                  </a:lnTo>
                  <a:lnTo>
                    <a:pt x="65" y="99"/>
                  </a:lnTo>
                  <a:lnTo>
                    <a:pt x="74" y="74"/>
                  </a:lnTo>
                  <a:lnTo>
                    <a:pt x="50" y="74"/>
                  </a:lnTo>
                  <a:lnTo>
                    <a:pt x="40" y="65"/>
                  </a:lnTo>
                  <a:lnTo>
                    <a:pt x="16" y="65"/>
                  </a:lnTo>
                  <a:lnTo>
                    <a:pt x="9" y="59"/>
                  </a:lnTo>
                  <a:lnTo>
                    <a:pt x="9" y="50"/>
                  </a:lnTo>
                  <a:lnTo>
                    <a:pt x="0" y="34"/>
                  </a:lnTo>
                  <a:lnTo>
                    <a:pt x="9" y="18"/>
                  </a:lnTo>
                  <a:lnTo>
                    <a:pt x="16" y="10"/>
                  </a:lnTo>
                  <a:lnTo>
                    <a:pt x="25" y="18"/>
                  </a:lnTo>
                  <a:lnTo>
                    <a:pt x="16" y="25"/>
                  </a:lnTo>
                  <a:lnTo>
                    <a:pt x="16" y="41"/>
                  </a:lnTo>
                  <a:lnTo>
                    <a:pt x="25" y="34"/>
                  </a:lnTo>
                  <a:lnTo>
                    <a:pt x="25" y="18"/>
                  </a:lnTo>
                  <a:lnTo>
                    <a:pt x="40" y="10"/>
                  </a:lnTo>
                  <a:lnTo>
                    <a:pt x="40" y="0"/>
                  </a:lnTo>
                  <a:lnTo>
                    <a:pt x="40" y="10"/>
                  </a:lnTo>
                  <a:lnTo>
                    <a:pt x="65" y="10"/>
                  </a:lnTo>
                  <a:lnTo>
                    <a:pt x="65" y="18"/>
                  </a:lnTo>
                  <a:lnTo>
                    <a:pt x="90" y="18"/>
                  </a:lnTo>
                  <a:lnTo>
                    <a:pt x="106" y="25"/>
                  </a:lnTo>
                  <a:lnTo>
                    <a:pt x="122" y="18"/>
                  </a:lnTo>
                  <a:lnTo>
                    <a:pt x="139" y="18"/>
                  </a:lnTo>
                  <a:lnTo>
                    <a:pt x="131" y="18"/>
                  </a:lnTo>
                  <a:lnTo>
                    <a:pt x="139" y="25"/>
                  </a:lnTo>
                  <a:lnTo>
                    <a:pt x="155" y="34"/>
                  </a:lnTo>
                  <a:lnTo>
                    <a:pt x="155" y="50"/>
                  </a:lnTo>
                  <a:lnTo>
                    <a:pt x="162" y="41"/>
                  </a:lnTo>
                  <a:lnTo>
                    <a:pt x="171" y="50"/>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 name="Freeform 104"/>
            <p:cNvSpPr>
              <a:spLocks/>
            </p:cNvSpPr>
            <p:nvPr/>
          </p:nvSpPr>
          <p:spPr bwMode="auto">
            <a:xfrm>
              <a:off x="3002" y="2185"/>
              <a:ext cx="111" cy="80"/>
            </a:xfrm>
            <a:custGeom>
              <a:avLst/>
              <a:gdLst>
                <a:gd name="T0" fmla="*/ 112 w 123"/>
                <a:gd name="T1" fmla="*/ 88 h 107"/>
                <a:gd name="T2" fmla="*/ 106 w 123"/>
                <a:gd name="T3" fmla="*/ 72 h 107"/>
                <a:gd name="T4" fmla="*/ 106 w 123"/>
                <a:gd name="T5" fmla="*/ 65 h 107"/>
                <a:gd name="T6" fmla="*/ 112 w 123"/>
                <a:gd name="T7" fmla="*/ 72 h 107"/>
                <a:gd name="T8" fmla="*/ 122 w 123"/>
                <a:gd name="T9" fmla="*/ 57 h 107"/>
                <a:gd name="T10" fmla="*/ 112 w 123"/>
                <a:gd name="T11" fmla="*/ 57 h 107"/>
                <a:gd name="T12" fmla="*/ 97 w 123"/>
                <a:gd name="T13" fmla="*/ 32 h 107"/>
                <a:gd name="T14" fmla="*/ 97 w 123"/>
                <a:gd name="T15" fmla="*/ 16 h 107"/>
                <a:gd name="T16" fmla="*/ 90 w 123"/>
                <a:gd name="T17" fmla="*/ 7 h 107"/>
                <a:gd name="T18" fmla="*/ 65 w 123"/>
                <a:gd name="T19" fmla="*/ 0 h 107"/>
                <a:gd name="T20" fmla="*/ 49 w 123"/>
                <a:gd name="T21" fmla="*/ 16 h 107"/>
                <a:gd name="T22" fmla="*/ 49 w 123"/>
                <a:gd name="T23" fmla="*/ 25 h 107"/>
                <a:gd name="T24" fmla="*/ 32 w 123"/>
                <a:gd name="T25" fmla="*/ 32 h 107"/>
                <a:gd name="T26" fmla="*/ 32 w 123"/>
                <a:gd name="T27" fmla="*/ 47 h 107"/>
                <a:gd name="T28" fmla="*/ 25 w 123"/>
                <a:gd name="T29" fmla="*/ 47 h 107"/>
                <a:gd name="T30" fmla="*/ 7 w 123"/>
                <a:gd name="T31" fmla="*/ 57 h 107"/>
                <a:gd name="T32" fmla="*/ 0 w 123"/>
                <a:gd name="T33" fmla="*/ 57 h 107"/>
                <a:gd name="T34" fmla="*/ 7 w 123"/>
                <a:gd name="T35" fmla="*/ 72 h 107"/>
                <a:gd name="T36" fmla="*/ 0 w 123"/>
                <a:gd name="T37" fmla="*/ 88 h 107"/>
                <a:gd name="T38" fmla="*/ 0 w 123"/>
                <a:gd name="T39" fmla="*/ 106 h 107"/>
                <a:gd name="T40" fmla="*/ 15 w 123"/>
                <a:gd name="T41" fmla="*/ 97 h 107"/>
                <a:gd name="T42" fmla="*/ 32 w 123"/>
                <a:gd name="T43" fmla="*/ 97 h 107"/>
                <a:gd name="T44" fmla="*/ 57 w 123"/>
                <a:gd name="T45" fmla="*/ 106 h 107"/>
                <a:gd name="T46" fmla="*/ 65 w 123"/>
                <a:gd name="T47" fmla="*/ 106 h 107"/>
                <a:gd name="T48" fmla="*/ 72 w 123"/>
                <a:gd name="T49" fmla="*/ 106 h 107"/>
                <a:gd name="T50" fmla="*/ 81 w 123"/>
                <a:gd name="T51" fmla="*/ 106 h 107"/>
                <a:gd name="T52" fmla="*/ 97 w 123"/>
                <a:gd name="T53" fmla="*/ 106 h 107"/>
                <a:gd name="T54" fmla="*/ 106 w 123"/>
                <a:gd name="T55" fmla="*/ 88 h 107"/>
                <a:gd name="T56" fmla="*/ 112 w 123"/>
                <a:gd name="T57" fmla="*/ 8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3" h="107">
                  <a:moveTo>
                    <a:pt x="112" y="88"/>
                  </a:moveTo>
                  <a:lnTo>
                    <a:pt x="106" y="72"/>
                  </a:lnTo>
                  <a:lnTo>
                    <a:pt x="106" y="65"/>
                  </a:lnTo>
                  <a:lnTo>
                    <a:pt x="112" y="72"/>
                  </a:lnTo>
                  <a:lnTo>
                    <a:pt x="122" y="57"/>
                  </a:lnTo>
                  <a:lnTo>
                    <a:pt x="112" y="57"/>
                  </a:lnTo>
                  <a:lnTo>
                    <a:pt x="97" y="32"/>
                  </a:lnTo>
                  <a:lnTo>
                    <a:pt x="97" y="16"/>
                  </a:lnTo>
                  <a:lnTo>
                    <a:pt x="90" y="7"/>
                  </a:lnTo>
                  <a:lnTo>
                    <a:pt x="65" y="0"/>
                  </a:lnTo>
                  <a:lnTo>
                    <a:pt x="49" y="16"/>
                  </a:lnTo>
                  <a:lnTo>
                    <a:pt x="49" y="25"/>
                  </a:lnTo>
                  <a:lnTo>
                    <a:pt x="32" y="32"/>
                  </a:lnTo>
                  <a:lnTo>
                    <a:pt x="32" y="47"/>
                  </a:lnTo>
                  <a:lnTo>
                    <a:pt x="25" y="47"/>
                  </a:lnTo>
                  <a:lnTo>
                    <a:pt x="7" y="57"/>
                  </a:lnTo>
                  <a:lnTo>
                    <a:pt x="0" y="57"/>
                  </a:lnTo>
                  <a:lnTo>
                    <a:pt x="7" y="72"/>
                  </a:lnTo>
                  <a:lnTo>
                    <a:pt x="0" y="88"/>
                  </a:lnTo>
                  <a:lnTo>
                    <a:pt x="0" y="106"/>
                  </a:lnTo>
                  <a:lnTo>
                    <a:pt x="15" y="97"/>
                  </a:lnTo>
                  <a:lnTo>
                    <a:pt x="32" y="97"/>
                  </a:lnTo>
                  <a:lnTo>
                    <a:pt x="57" y="106"/>
                  </a:lnTo>
                  <a:lnTo>
                    <a:pt x="65" y="106"/>
                  </a:lnTo>
                  <a:lnTo>
                    <a:pt x="72" y="106"/>
                  </a:lnTo>
                  <a:lnTo>
                    <a:pt x="81" y="106"/>
                  </a:lnTo>
                  <a:lnTo>
                    <a:pt x="97" y="106"/>
                  </a:lnTo>
                  <a:lnTo>
                    <a:pt x="106" y="88"/>
                  </a:lnTo>
                  <a:lnTo>
                    <a:pt x="112" y="88"/>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 name="Freeform 105"/>
            <p:cNvSpPr>
              <a:spLocks/>
            </p:cNvSpPr>
            <p:nvPr/>
          </p:nvSpPr>
          <p:spPr bwMode="auto">
            <a:xfrm>
              <a:off x="2988" y="2251"/>
              <a:ext cx="211" cy="114"/>
            </a:xfrm>
            <a:custGeom>
              <a:avLst/>
              <a:gdLst>
                <a:gd name="T0" fmla="*/ 97 w 235"/>
                <a:gd name="T1" fmla="*/ 139 h 155"/>
                <a:gd name="T2" fmla="*/ 81 w 235"/>
                <a:gd name="T3" fmla="*/ 139 h 155"/>
                <a:gd name="T4" fmla="*/ 81 w 235"/>
                <a:gd name="T5" fmla="*/ 130 h 155"/>
                <a:gd name="T6" fmla="*/ 88 w 235"/>
                <a:gd name="T7" fmla="*/ 114 h 155"/>
                <a:gd name="T8" fmla="*/ 106 w 235"/>
                <a:gd name="T9" fmla="*/ 114 h 155"/>
                <a:gd name="T10" fmla="*/ 106 w 235"/>
                <a:gd name="T11" fmla="*/ 106 h 155"/>
                <a:gd name="T12" fmla="*/ 97 w 235"/>
                <a:gd name="T13" fmla="*/ 90 h 155"/>
                <a:gd name="T14" fmla="*/ 97 w 235"/>
                <a:gd name="T15" fmla="*/ 81 h 155"/>
                <a:gd name="T16" fmla="*/ 73 w 235"/>
                <a:gd name="T17" fmla="*/ 74 h 155"/>
                <a:gd name="T18" fmla="*/ 56 w 235"/>
                <a:gd name="T19" fmla="*/ 81 h 155"/>
                <a:gd name="T20" fmla="*/ 41 w 235"/>
                <a:gd name="T21" fmla="*/ 90 h 155"/>
                <a:gd name="T22" fmla="*/ 31 w 235"/>
                <a:gd name="T23" fmla="*/ 90 h 155"/>
                <a:gd name="T24" fmla="*/ 7 w 235"/>
                <a:gd name="T25" fmla="*/ 90 h 155"/>
                <a:gd name="T26" fmla="*/ 0 w 235"/>
                <a:gd name="T27" fmla="*/ 81 h 155"/>
                <a:gd name="T28" fmla="*/ 7 w 235"/>
                <a:gd name="T29" fmla="*/ 66 h 155"/>
                <a:gd name="T30" fmla="*/ 16 w 235"/>
                <a:gd name="T31" fmla="*/ 49 h 155"/>
                <a:gd name="T32" fmla="*/ 23 w 235"/>
                <a:gd name="T33" fmla="*/ 41 h 155"/>
                <a:gd name="T34" fmla="*/ 16 w 235"/>
                <a:gd name="T35" fmla="*/ 18 h 155"/>
                <a:gd name="T36" fmla="*/ 31 w 235"/>
                <a:gd name="T37" fmla="*/ 9 h 155"/>
                <a:gd name="T38" fmla="*/ 48 w 235"/>
                <a:gd name="T39" fmla="*/ 9 h 155"/>
                <a:gd name="T40" fmla="*/ 73 w 235"/>
                <a:gd name="T41" fmla="*/ 18 h 155"/>
                <a:gd name="T42" fmla="*/ 81 w 235"/>
                <a:gd name="T43" fmla="*/ 18 h 155"/>
                <a:gd name="T44" fmla="*/ 88 w 235"/>
                <a:gd name="T45" fmla="*/ 18 h 155"/>
                <a:gd name="T46" fmla="*/ 97 w 235"/>
                <a:gd name="T47" fmla="*/ 18 h 155"/>
                <a:gd name="T48" fmla="*/ 113 w 235"/>
                <a:gd name="T49" fmla="*/ 18 h 155"/>
                <a:gd name="T50" fmla="*/ 122 w 235"/>
                <a:gd name="T51" fmla="*/ 0 h 155"/>
                <a:gd name="T52" fmla="*/ 128 w 235"/>
                <a:gd name="T53" fmla="*/ 0 h 155"/>
                <a:gd name="T54" fmla="*/ 153 w 235"/>
                <a:gd name="T55" fmla="*/ 0 h 155"/>
                <a:gd name="T56" fmla="*/ 162 w 235"/>
                <a:gd name="T57" fmla="*/ 9 h 155"/>
                <a:gd name="T58" fmla="*/ 153 w 235"/>
                <a:gd name="T59" fmla="*/ 9 h 155"/>
                <a:gd name="T60" fmla="*/ 162 w 235"/>
                <a:gd name="T61" fmla="*/ 18 h 155"/>
                <a:gd name="T62" fmla="*/ 170 w 235"/>
                <a:gd name="T63" fmla="*/ 18 h 155"/>
                <a:gd name="T64" fmla="*/ 178 w 235"/>
                <a:gd name="T65" fmla="*/ 33 h 155"/>
                <a:gd name="T66" fmla="*/ 187 w 235"/>
                <a:gd name="T67" fmla="*/ 41 h 155"/>
                <a:gd name="T68" fmla="*/ 193 w 235"/>
                <a:gd name="T69" fmla="*/ 33 h 155"/>
                <a:gd name="T70" fmla="*/ 235 w 235"/>
                <a:gd name="T71" fmla="*/ 58 h 155"/>
                <a:gd name="T72" fmla="*/ 227 w 235"/>
                <a:gd name="T73" fmla="*/ 90 h 155"/>
                <a:gd name="T74" fmla="*/ 218 w 235"/>
                <a:gd name="T75" fmla="*/ 81 h 155"/>
                <a:gd name="T76" fmla="*/ 212 w 235"/>
                <a:gd name="T77" fmla="*/ 90 h 155"/>
                <a:gd name="T78" fmla="*/ 212 w 235"/>
                <a:gd name="T79" fmla="*/ 106 h 155"/>
                <a:gd name="T80" fmla="*/ 203 w 235"/>
                <a:gd name="T81" fmla="*/ 106 h 155"/>
                <a:gd name="T82" fmla="*/ 162 w 235"/>
                <a:gd name="T83" fmla="*/ 130 h 155"/>
                <a:gd name="T84" fmla="*/ 178 w 235"/>
                <a:gd name="T85" fmla="*/ 139 h 155"/>
                <a:gd name="T86" fmla="*/ 178 w 235"/>
                <a:gd name="T87" fmla="*/ 139 h 155"/>
                <a:gd name="T88" fmla="*/ 153 w 235"/>
                <a:gd name="T89" fmla="*/ 155 h 155"/>
                <a:gd name="T90" fmla="*/ 146 w 235"/>
                <a:gd name="T91" fmla="*/ 155 h 155"/>
                <a:gd name="T92" fmla="*/ 146 w 235"/>
                <a:gd name="T93" fmla="*/ 146 h 155"/>
                <a:gd name="T94" fmla="*/ 138 w 235"/>
                <a:gd name="T95" fmla="*/ 139 h 155"/>
                <a:gd name="T96" fmla="*/ 153 w 235"/>
                <a:gd name="T97" fmla="*/ 130 h 155"/>
                <a:gd name="T98" fmla="*/ 128 w 235"/>
                <a:gd name="T99" fmla="*/ 121 h 155"/>
                <a:gd name="T100" fmla="*/ 128 w 235"/>
                <a:gd name="T101" fmla="*/ 114 h 155"/>
                <a:gd name="T102" fmla="*/ 113 w 235"/>
                <a:gd name="T103" fmla="*/ 114 h 155"/>
                <a:gd name="T104" fmla="*/ 106 w 235"/>
                <a:gd name="T105" fmla="*/ 130 h 155"/>
                <a:gd name="T106" fmla="*/ 97 w 235"/>
                <a:gd name="T107" fmla="*/ 130 h 155"/>
                <a:gd name="T108" fmla="*/ 97 w 235"/>
                <a:gd name="T109" fmla="*/ 139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5" h="155">
                  <a:moveTo>
                    <a:pt x="97" y="139"/>
                  </a:moveTo>
                  <a:lnTo>
                    <a:pt x="81" y="139"/>
                  </a:lnTo>
                  <a:lnTo>
                    <a:pt x="81" y="130"/>
                  </a:lnTo>
                  <a:lnTo>
                    <a:pt x="88" y="114"/>
                  </a:lnTo>
                  <a:lnTo>
                    <a:pt x="106" y="114"/>
                  </a:lnTo>
                  <a:lnTo>
                    <a:pt x="106" y="106"/>
                  </a:lnTo>
                  <a:lnTo>
                    <a:pt x="97" y="90"/>
                  </a:lnTo>
                  <a:lnTo>
                    <a:pt x="97" y="81"/>
                  </a:lnTo>
                  <a:lnTo>
                    <a:pt x="73" y="74"/>
                  </a:lnTo>
                  <a:lnTo>
                    <a:pt x="56" y="81"/>
                  </a:lnTo>
                  <a:lnTo>
                    <a:pt x="41" y="90"/>
                  </a:lnTo>
                  <a:lnTo>
                    <a:pt x="31" y="90"/>
                  </a:lnTo>
                  <a:lnTo>
                    <a:pt x="7" y="90"/>
                  </a:lnTo>
                  <a:lnTo>
                    <a:pt x="0" y="81"/>
                  </a:lnTo>
                  <a:lnTo>
                    <a:pt x="7" y="66"/>
                  </a:lnTo>
                  <a:lnTo>
                    <a:pt x="16" y="49"/>
                  </a:lnTo>
                  <a:lnTo>
                    <a:pt x="23" y="41"/>
                  </a:lnTo>
                  <a:lnTo>
                    <a:pt x="16" y="18"/>
                  </a:lnTo>
                  <a:lnTo>
                    <a:pt x="31" y="9"/>
                  </a:lnTo>
                  <a:lnTo>
                    <a:pt x="48" y="9"/>
                  </a:lnTo>
                  <a:lnTo>
                    <a:pt x="73" y="18"/>
                  </a:lnTo>
                  <a:lnTo>
                    <a:pt x="81" y="18"/>
                  </a:lnTo>
                  <a:lnTo>
                    <a:pt x="88" y="18"/>
                  </a:lnTo>
                  <a:lnTo>
                    <a:pt x="97" y="18"/>
                  </a:lnTo>
                  <a:lnTo>
                    <a:pt x="113" y="18"/>
                  </a:lnTo>
                  <a:lnTo>
                    <a:pt x="122" y="0"/>
                  </a:lnTo>
                  <a:lnTo>
                    <a:pt x="128" y="0"/>
                  </a:lnTo>
                  <a:lnTo>
                    <a:pt x="153" y="0"/>
                  </a:lnTo>
                  <a:lnTo>
                    <a:pt x="162" y="9"/>
                  </a:lnTo>
                  <a:lnTo>
                    <a:pt x="153" y="9"/>
                  </a:lnTo>
                  <a:lnTo>
                    <a:pt x="162" y="18"/>
                  </a:lnTo>
                  <a:lnTo>
                    <a:pt x="170" y="18"/>
                  </a:lnTo>
                  <a:lnTo>
                    <a:pt x="178" y="33"/>
                  </a:lnTo>
                  <a:lnTo>
                    <a:pt x="187" y="41"/>
                  </a:lnTo>
                  <a:lnTo>
                    <a:pt x="193" y="33"/>
                  </a:lnTo>
                  <a:lnTo>
                    <a:pt x="235" y="58"/>
                  </a:lnTo>
                  <a:lnTo>
                    <a:pt x="227" y="90"/>
                  </a:lnTo>
                  <a:lnTo>
                    <a:pt x="218" y="81"/>
                  </a:lnTo>
                  <a:lnTo>
                    <a:pt x="212" y="90"/>
                  </a:lnTo>
                  <a:lnTo>
                    <a:pt x="212" y="106"/>
                  </a:lnTo>
                  <a:lnTo>
                    <a:pt x="203" y="106"/>
                  </a:lnTo>
                  <a:lnTo>
                    <a:pt x="162" y="130"/>
                  </a:lnTo>
                  <a:lnTo>
                    <a:pt x="178" y="139"/>
                  </a:lnTo>
                  <a:lnTo>
                    <a:pt x="178" y="139"/>
                  </a:lnTo>
                  <a:lnTo>
                    <a:pt x="153" y="155"/>
                  </a:lnTo>
                  <a:lnTo>
                    <a:pt x="146" y="155"/>
                  </a:lnTo>
                  <a:lnTo>
                    <a:pt x="146" y="146"/>
                  </a:lnTo>
                  <a:lnTo>
                    <a:pt x="138" y="139"/>
                  </a:lnTo>
                  <a:lnTo>
                    <a:pt x="153" y="130"/>
                  </a:lnTo>
                  <a:lnTo>
                    <a:pt x="128" y="121"/>
                  </a:lnTo>
                  <a:lnTo>
                    <a:pt x="128" y="114"/>
                  </a:lnTo>
                  <a:lnTo>
                    <a:pt x="113" y="114"/>
                  </a:lnTo>
                  <a:lnTo>
                    <a:pt x="106" y="130"/>
                  </a:lnTo>
                  <a:lnTo>
                    <a:pt x="97" y="130"/>
                  </a:lnTo>
                  <a:lnTo>
                    <a:pt x="97" y="139"/>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 name="Freeform 106"/>
            <p:cNvSpPr>
              <a:spLocks/>
            </p:cNvSpPr>
            <p:nvPr/>
          </p:nvSpPr>
          <p:spPr bwMode="auto">
            <a:xfrm>
              <a:off x="2980" y="2156"/>
              <a:ext cx="82" cy="42"/>
            </a:xfrm>
            <a:custGeom>
              <a:avLst/>
              <a:gdLst>
                <a:gd name="T0" fmla="*/ 40 w 91"/>
                <a:gd name="T1" fmla="*/ 0 h 57"/>
                <a:gd name="T2" fmla="*/ 40 w 91"/>
                <a:gd name="T3" fmla="*/ 23 h 57"/>
                <a:gd name="T4" fmla="*/ 25 w 91"/>
                <a:gd name="T5" fmla="*/ 23 h 57"/>
                <a:gd name="T6" fmla="*/ 16 w 91"/>
                <a:gd name="T7" fmla="*/ 7 h 57"/>
                <a:gd name="T8" fmla="*/ 9 w 91"/>
                <a:gd name="T9" fmla="*/ 15 h 57"/>
                <a:gd name="T10" fmla="*/ 0 w 91"/>
                <a:gd name="T11" fmla="*/ 32 h 57"/>
                <a:gd name="T12" fmla="*/ 0 w 91"/>
                <a:gd name="T13" fmla="*/ 47 h 57"/>
                <a:gd name="T14" fmla="*/ 9 w 91"/>
                <a:gd name="T15" fmla="*/ 40 h 57"/>
                <a:gd name="T16" fmla="*/ 50 w 91"/>
                <a:gd name="T17" fmla="*/ 40 h 57"/>
                <a:gd name="T18" fmla="*/ 74 w 91"/>
                <a:gd name="T19" fmla="*/ 56 h 57"/>
                <a:gd name="T20" fmla="*/ 90 w 91"/>
                <a:gd name="T21" fmla="*/ 40 h 57"/>
                <a:gd name="T22" fmla="*/ 82 w 91"/>
                <a:gd name="T23" fmla="*/ 23 h 57"/>
                <a:gd name="T24" fmla="*/ 82 w 91"/>
                <a:gd name="T25" fmla="*/ 7 h 57"/>
                <a:gd name="T26" fmla="*/ 65 w 91"/>
                <a:gd name="T27" fmla="*/ 7 h 57"/>
                <a:gd name="T28" fmla="*/ 50 w 91"/>
                <a:gd name="T29" fmla="*/ 0 h 57"/>
                <a:gd name="T30" fmla="*/ 40 w 91"/>
                <a:gd name="T3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 h="57">
                  <a:moveTo>
                    <a:pt x="40" y="0"/>
                  </a:moveTo>
                  <a:lnTo>
                    <a:pt x="40" y="23"/>
                  </a:lnTo>
                  <a:lnTo>
                    <a:pt x="25" y="23"/>
                  </a:lnTo>
                  <a:lnTo>
                    <a:pt x="16" y="7"/>
                  </a:lnTo>
                  <a:lnTo>
                    <a:pt x="9" y="15"/>
                  </a:lnTo>
                  <a:lnTo>
                    <a:pt x="0" y="32"/>
                  </a:lnTo>
                  <a:lnTo>
                    <a:pt x="0" y="47"/>
                  </a:lnTo>
                  <a:lnTo>
                    <a:pt x="9" y="40"/>
                  </a:lnTo>
                  <a:lnTo>
                    <a:pt x="50" y="40"/>
                  </a:lnTo>
                  <a:lnTo>
                    <a:pt x="74" y="56"/>
                  </a:lnTo>
                  <a:lnTo>
                    <a:pt x="90" y="40"/>
                  </a:lnTo>
                  <a:lnTo>
                    <a:pt x="82" y="23"/>
                  </a:lnTo>
                  <a:lnTo>
                    <a:pt x="82" y="7"/>
                  </a:lnTo>
                  <a:lnTo>
                    <a:pt x="65" y="7"/>
                  </a:lnTo>
                  <a:lnTo>
                    <a:pt x="50" y="0"/>
                  </a:lnTo>
                  <a:lnTo>
                    <a:pt x="40" y="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 name="Freeform 107"/>
            <p:cNvSpPr>
              <a:spLocks/>
            </p:cNvSpPr>
            <p:nvPr/>
          </p:nvSpPr>
          <p:spPr bwMode="auto">
            <a:xfrm>
              <a:off x="2980" y="2185"/>
              <a:ext cx="67" cy="44"/>
            </a:xfrm>
            <a:custGeom>
              <a:avLst/>
              <a:gdLst>
                <a:gd name="T0" fmla="*/ 0 w 75"/>
                <a:gd name="T1" fmla="*/ 25 h 58"/>
                <a:gd name="T2" fmla="*/ 0 w 75"/>
                <a:gd name="T3" fmla="*/ 16 h 58"/>
                <a:gd name="T4" fmla="*/ 0 w 75"/>
                <a:gd name="T5" fmla="*/ 7 h 58"/>
                <a:gd name="T6" fmla="*/ 9 w 75"/>
                <a:gd name="T7" fmla="*/ 0 h 58"/>
                <a:gd name="T8" fmla="*/ 50 w 75"/>
                <a:gd name="T9" fmla="*/ 0 h 58"/>
                <a:gd name="T10" fmla="*/ 74 w 75"/>
                <a:gd name="T11" fmla="*/ 16 h 58"/>
                <a:gd name="T12" fmla="*/ 74 w 75"/>
                <a:gd name="T13" fmla="*/ 25 h 58"/>
                <a:gd name="T14" fmla="*/ 57 w 75"/>
                <a:gd name="T15" fmla="*/ 32 h 58"/>
                <a:gd name="T16" fmla="*/ 57 w 75"/>
                <a:gd name="T17" fmla="*/ 47 h 58"/>
                <a:gd name="T18" fmla="*/ 50 w 75"/>
                <a:gd name="T19" fmla="*/ 47 h 58"/>
                <a:gd name="T20" fmla="*/ 32 w 75"/>
                <a:gd name="T21" fmla="*/ 57 h 58"/>
                <a:gd name="T22" fmla="*/ 25 w 75"/>
                <a:gd name="T23" fmla="*/ 57 h 58"/>
                <a:gd name="T24" fmla="*/ 16 w 75"/>
                <a:gd name="T25" fmla="*/ 47 h 58"/>
                <a:gd name="T26" fmla="*/ 16 w 75"/>
                <a:gd name="T27" fmla="*/ 25 h 58"/>
                <a:gd name="T28" fmla="*/ 0 w 75"/>
                <a:gd name="T29" fmla="*/ 2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58">
                  <a:moveTo>
                    <a:pt x="0" y="25"/>
                  </a:moveTo>
                  <a:lnTo>
                    <a:pt x="0" y="16"/>
                  </a:lnTo>
                  <a:lnTo>
                    <a:pt x="0" y="7"/>
                  </a:lnTo>
                  <a:lnTo>
                    <a:pt x="9" y="0"/>
                  </a:lnTo>
                  <a:lnTo>
                    <a:pt x="50" y="0"/>
                  </a:lnTo>
                  <a:lnTo>
                    <a:pt x="74" y="16"/>
                  </a:lnTo>
                  <a:lnTo>
                    <a:pt x="74" y="25"/>
                  </a:lnTo>
                  <a:lnTo>
                    <a:pt x="57" y="32"/>
                  </a:lnTo>
                  <a:lnTo>
                    <a:pt x="57" y="47"/>
                  </a:lnTo>
                  <a:lnTo>
                    <a:pt x="50" y="47"/>
                  </a:lnTo>
                  <a:lnTo>
                    <a:pt x="32" y="57"/>
                  </a:lnTo>
                  <a:lnTo>
                    <a:pt x="25" y="57"/>
                  </a:lnTo>
                  <a:lnTo>
                    <a:pt x="16" y="47"/>
                  </a:lnTo>
                  <a:lnTo>
                    <a:pt x="16" y="25"/>
                  </a:lnTo>
                  <a:lnTo>
                    <a:pt x="0" y="25"/>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 name="Freeform 108"/>
            <p:cNvSpPr>
              <a:spLocks/>
            </p:cNvSpPr>
            <p:nvPr/>
          </p:nvSpPr>
          <p:spPr bwMode="auto">
            <a:xfrm>
              <a:off x="3010" y="2130"/>
              <a:ext cx="52" cy="32"/>
            </a:xfrm>
            <a:custGeom>
              <a:avLst/>
              <a:gdLst>
                <a:gd name="T0" fmla="*/ 8 w 59"/>
                <a:gd name="T1" fmla="*/ 34 h 42"/>
                <a:gd name="T2" fmla="*/ 0 w 59"/>
                <a:gd name="T3" fmla="*/ 24 h 42"/>
                <a:gd name="T4" fmla="*/ 0 w 59"/>
                <a:gd name="T5" fmla="*/ 9 h 42"/>
                <a:gd name="T6" fmla="*/ 8 w 59"/>
                <a:gd name="T7" fmla="*/ 0 h 42"/>
                <a:gd name="T8" fmla="*/ 58 w 59"/>
                <a:gd name="T9" fmla="*/ 0 h 42"/>
                <a:gd name="T10" fmla="*/ 50 w 59"/>
                <a:gd name="T11" fmla="*/ 9 h 42"/>
                <a:gd name="T12" fmla="*/ 42 w 59"/>
                <a:gd name="T13" fmla="*/ 9 h 42"/>
                <a:gd name="T14" fmla="*/ 50 w 59"/>
                <a:gd name="T15" fmla="*/ 34 h 42"/>
                <a:gd name="T16" fmla="*/ 50 w 59"/>
                <a:gd name="T17" fmla="*/ 41 h 42"/>
                <a:gd name="T18" fmla="*/ 33 w 59"/>
                <a:gd name="T19" fmla="*/ 41 h 42"/>
                <a:gd name="T20" fmla="*/ 18 w 59"/>
                <a:gd name="T21" fmla="*/ 34 h 42"/>
                <a:gd name="T22" fmla="*/ 8 w 59"/>
                <a:gd name="T23"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42">
                  <a:moveTo>
                    <a:pt x="8" y="34"/>
                  </a:moveTo>
                  <a:lnTo>
                    <a:pt x="0" y="24"/>
                  </a:lnTo>
                  <a:lnTo>
                    <a:pt x="0" y="9"/>
                  </a:lnTo>
                  <a:lnTo>
                    <a:pt x="8" y="0"/>
                  </a:lnTo>
                  <a:lnTo>
                    <a:pt x="58" y="0"/>
                  </a:lnTo>
                  <a:lnTo>
                    <a:pt x="50" y="9"/>
                  </a:lnTo>
                  <a:lnTo>
                    <a:pt x="42" y="9"/>
                  </a:lnTo>
                  <a:lnTo>
                    <a:pt x="50" y="34"/>
                  </a:lnTo>
                  <a:lnTo>
                    <a:pt x="50" y="41"/>
                  </a:lnTo>
                  <a:lnTo>
                    <a:pt x="33" y="41"/>
                  </a:lnTo>
                  <a:lnTo>
                    <a:pt x="18" y="34"/>
                  </a:lnTo>
                  <a:lnTo>
                    <a:pt x="8" y="34"/>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 name="Freeform 109"/>
            <p:cNvSpPr>
              <a:spLocks/>
            </p:cNvSpPr>
            <p:nvPr/>
          </p:nvSpPr>
          <p:spPr bwMode="auto">
            <a:xfrm>
              <a:off x="2959" y="2204"/>
              <a:ext cx="37" cy="17"/>
            </a:xfrm>
            <a:custGeom>
              <a:avLst/>
              <a:gdLst>
                <a:gd name="T0" fmla="*/ 40 w 41"/>
                <a:gd name="T1" fmla="*/ 0 h 23"/>
                <a:gd name="T2" fmla="*/ 40 w 41"/>
                <a:gd name="T3" fmla="*/ 22 h 23"/>
                <a:gd name="T4" fmla="*/ 24 w 41"/>
                <a:gd name="T5" fmla="*/ 22 h 23"/>
                <a:gd name="T6" fmla="*/ 0 w 41"/>
                <a:gd name="T7" fmla="*/ 16 h 23"/>
                <a:gd name="T8" fmla="*/ 15 w 41"/>
                <a:gd name="T9" fmla="*/ 7 h 23"/>
                <a:gd name="T10" fmla="*/ 24 w 41"/>
                <a:gd name="T11" fmla="*/ 0 h 23"/>
                <a:gd name="T12" fmla="*/ 40 w 41"/>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41" h="23">
                  <a:moveTo>
                    <a:pt x="40" y="0"/>
                  </a:moveTo>
                  <a:lnTo>
                    <a:pt x="40" y="22"/>
                  </a:lnTo>
                  <a:lnTo>
                    <a:pt x="24" y="22"/>
                  </a:lnTo>
                  <a:lnTo>
                    <a:pt x="0" y="16"/>
                  </a:lnTo>
                  <a:lnTo>
                    <a:pt x="15" y="7"/>
                  </a:lnTo>
                  <a:lnTo>
                    <a:pt x="24" y="0"/>
                  </a:lnTo>
                  <a:lnTo>
                    <a:pt x="40" y="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 name="Freeform 110"/>
            <p:cNvSpPr>
              <a:spLocks/>
            </p:cNvSpPr>
            <p:nvPr/>
          </p:nvSpPr>
          <p:spPr bwMode="auto">
            <a:xfrm>
              <a:off x="3192" y="2378"/>
              <a:ext cx="79" cy="23"/>
            </a:xfrm>
            <a:custGeom>
              <a:avLst/>
              <a:gdLst>
                <a:gd name="T0" fmla="*/ 25 w 89"/>
                <a:gd name="T1" fmla="*/ 32 h 33"/>
                <a:gd name="T2" fmla="*/ 25 w 89"/>
                <a:gd name="T3" fmla="*/ 24 h 33"/>
                <a:gd name="T4" fmla="*/ 25 w 89"/>
                <a:gd name="T5" fmla="*/ 15 h 33"/>
                <a:gd name="T6" fmla="*/ 0 w 89"/>
                <a:gd name="T7" fmla="*/ 0 h 33"/>
                <a:gd name="T8" fmla="*/ 40 w 89"/>
                <a:gd name="T9" fmla="*/ 0 h 33"/>
                <a:gd name="T10" fmla="*/ 57 w 89"/>
                <a:gd name="T11" fmla="*/ 9 h 33"/>
                <a:gd name="T12" fmla="*/ 72 w 89"/>
                <a:gd name="T13" fmla="*/ 9 h 33"/>
                <a:gd name="T14" fmla="*/ 88 w 89"/>
                <a:gd name="T15" fmla="*/ 24 h 33"/>
                <a:gd name="T16" fmla="*/ 81 w 89"/>
                <a:gd name="T17" fmla="*/ 24 h 33"/>
                <a:gd name="T18" fmla="*/ 88 w 89"/>
                <a:gd name="T19" fmla="*/ 32 h 33"/>
                <a:gd name="T20" fmla="*/ 72 w 89"/>
                <a:gd name="T21" fmla="*/ 32 h 33"/>
                <a:gd name="T22" fmla="*/ 65 w 89"/>
                <a:gd name="T23" fmla="*/ 32 h 33"/>
                <a:gd name="T24" fmla="*/ 48 w 89"/>
                <a:gd name="T25" fmla="*/ 32 h 33"/>
                <a:gd name="T26" fmla="*/ 25 w 89"/>
                <a:gd name="T27" fmla="*/ 3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33">
                  <a:moveTo>
                    <a:pt x="25" y="32"/>
                  </a:moveTo>
                  <a:lnTo>
                    <a:pt x="25" y="24"/>
                  </a:lnTo>
                  <a:lnTo>
                    <a:pt x="25" y="15"/>
                  </a:lnTo>
                  <a:lnTo>
                    <a:pt x="0" y="0"/>
                  </a:lnTo>
                  <a:lnTo>
                    <a:pt x="40" y="0"/>
                  </a:lnTo>
                  <a:lnTo>
                    <a:pt x="57" y="9"/>
                  </a:lnTo>
                  <a:lnTo>
                    <a:pt x="72" y="9"/>
                  </a:lnTo>
                  <a:lnTo>
                    <a:pt x="88" y="24"/>
                  </a:lnTo>
                  <a:lnTo>
                    <a:pt x="81" y="24"/>
                  </a:lnTo>
                  <a:lnTo>
                    <a:pt x="88" y="32"/>
                  </a:lnTo>
                  <a:lnTo>
                    <a:pt x="72" y="32"/>
                  </a:lnTo>
                  <a:lnTo>
                    <a:pt x="65" y="32"/>
                  </a:lnTo>
                  <a:lnTo>
                    <a:pt x="48" y="32"/>
                  </a:lnTo>
                  <a:lnTo>
                    <a:pt x="25" y="32"/>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 name="Freeform 111"/>
            <p:cNvSpPr>
              <a:spLocks/>
            </p:cNvSpPr>
            <p:nvPr/>
          </p:nvSpPr>
          <p:spPr bwMode="auto">
            <a:xfrm>
              <a:off x="3234" y="2401"/>
              <a:ext cx="37" cy="30"/>
            </a:xfrm>
            <a:custGeom>
              <a:avLst/>
              <a:gdLst>
                <a:gd name="T0" fmla="*/ 40 w 41"/>
                <a:gd name="T1" fmla="*/ 40 h 41"/>
                <a:gd name="T2" fmla="*/ 40 w 41"/>
                <a:gd name="T3" fmla="*/ 33 h 41"/>
                <a:gd name="T4" fmla="*/ 33 w 41"/>
                <a:gd name="T5" fmla="*/ 24 h 41"/>
                <a:gd name="T6" fmla="*/ 33 w 41"/>
                <a:gd name="T7" fmla="*/ 17 h 41"/>
                <a:gd name="T8" fmla="*/ 17 w 41"/>
                <a:gd name="T9" fmla="*/ 0 h 41"/>
                <a:gd name="T10" fmla="*/ 0 w 41"/>
                <a:gd name="T11" fmla="*/ 0 h 41"/>
                <a:gd name="T12" fmla="*/ 9 w 41"/>
                <a:gd name="T13" fmla="*/ 24 h 41"/>
                <a:gd name="T14" fmla="*/ 17 w 41"/>
                <a:gd name="T15" fmla="*/ 24 h 41"/>
                <a:gd name="T16" fmla="*/ 33 w 41"/>
                <a:gd name="T17" fmla="*/ 33 h 41"/>
                <a:gd name="T18" fmla="*/ 33 w 41"/>
                <a:gd name="T19" fmla="*/ 40 h 41"/>
                <a:gd name="T20" fmla="*/ 40 w 41"/>
                <a:gd name="T21" fmla="*/ 4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1">
                  <a:moveTo>
                    <a:pt x="40" y="40"/>
                  </a:moveTo>
                  <a:lnTo>
                    <a:pt x="40" y="33"/>
                  </a:lnTo>
                  <a:lnTo>
                    <a:pt x="33" y="24"/>
                  </a:lnTo>
                  <a:lnTo>
                    <a:pt x="33" y="17"/>
                  </a:lnTo>
                  <a:lnTo>
                    <a:pt x="17" y="0"/>
                  </a:lnTo>
                  <a:lnTo>
                    <a:pt x="0" y="0"/>
                  </a:lnTo>
                  <a:lnTo>
                    <a:pt x="9" y="24"/>
                  </a:lnTo>
                  <a:lnTo>
                    <a:pt x="17" y="24"/>
                  </a:lnTo>
                  <a:lnTo>
                    <a:pt x="33" y="33"/>
                  </a:lnTo>
                  <a:lnTo>
                    <a:pt x="33" y="40"/>
                  </a:lnTo>
                  <a:lnTo>
                    <a:pt x="40" y="4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 name="Freeform 112"/>
            <p:cNvSpPr>
              <a:spLocks/>
            </p:cNvSpPr>
            <p:nvPr/>
          </p:nvSpPr>
          <p:spPr bwMode="auto">
            <a:xfrm>
              <a:off x="3250" y="2419"/>
              <a:ext cx="15" cy="12"/>
            </a:xfrm>
            <a:custGeom>
              <a:avLst/>
              <a:gdLst>
                <a:gd name="T0" fmla="*/ 16 w 17"/>
                <a:gd name="T1" fmla="*/ 16 h 17"/>
                <a:gd name="T2" fmla="*/ 7 w 17"/>
                <a:gd name="T3" fmla="*/ 16 h 17"/>
                <a:gd name="T4" fmla="*/ 0 w 17"/>
                <a:gd name="T5" fmla="*/ 0 h 17"/>
                <a:gd name="T6" fmla="*/ 16 w 17"/>
                <a:gd name="T7" fmla="*/ 9 h 17"/>
                <a:gd name="T8" fmla="*/ 16 w 17"/>
                <a:gd name="T9" fmla="*/ 16 h 17"/>
              </a:gdLst>
              <a:ahLst/>
              <a:cxnLst>
                <a:cxn ang="0">
                  <a:pos x="T0" y="T1"/>
                </a:cxn>
                <a:cxn ang="0">
                  <a:pos x="T2" y="T3"/>
                </a:cxn>
                <a:cxn ang="0">
                  <a:pos x="T4" y="T5"/>
                </a:cxn>
                <a:cxn ang="0">
                  <a:pos x="T6" y="T7"/>
                </a:cxn>
                <a:cxn ang="0">
                  <a:pos x="T8" y="T9"/>
                </a:cxn>
              </a:cxnLst>
              <a:rect l="0" t="0" r="r" b="b"/>
              <a:pathLst>
                <a:path w="17" h="17">
                  <a:moveTo>
                    <a:pt x="16" y="16"/>
                  </a:moveTo>
                  <a:lnTo>
                    <a:pt x="7" y="16"/>
                  </a:lnTo>
                  <a:lnTo>
                    <a:pt x="0" y="0"/>
                  </a:lnTo>
                  <a:lnTo>
                    <a:pt x="16" y="9"/>
                  </a:lnTo>
                  <a:lnTo>
                    <a:pt x="16" y="16"/>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 name="Freeform 113"/>
            <p:cNvSpPr>
              <a:spLocks/>
            </p:cNvSpPr>
            <p:nvPr/>
          </p:nvSpPr>
          <p:spPr bwMode="auto">
            <a:xfrm>
              <a:off x="3250" y="2395"/>
              <a:ext cx="65" cy="43"/>
            </a:xfrm>
            <a:custGeom>
              <a:avLst/>
              <a:gdLst>
                <a:gd name="T0" fmla="*/ 23 w 73"/>
                <a:gd name="T1" fmla="*/ 48 h 58"/>
                <a:gd name="T2" fmla="*/ 40 w 73"/>
                <a:gd name="T3" fmla="*/ 41 h 58"/>
                <a:gd name="T4" fmla="*/ 48 w 73"/>
                <a:gd name="T5" fmla="*/ 41 h 58"/>
                <a:gd name="T6" fmla="*/ 40 w 73"/>
                <a:gd name="T7" fmla="*/ 48 h 58"/>
                <a:gd name="T8" fmla="*/ 57 w 73"/>
                <a:gd name="T9" fmla="*/ 57 h 58"/>
                <a:gd name="T10" fmla="*/ 48 w 73"/>
                <a:gd name="T11" fmla="*/ 48 h 58"/>
                <a:gd name="T12" fmla="*/ 57 w 73"/>
                <a:gd name="T13" fmla="*/ 48 h 58"/>
                <a:gd name="T14" fmla="*/ 57 w 73"/>
                <a:gd name="T15" fmla="*/ 32 h 58"/>
                <a:gd name="T16" fmla="*/ 72 w 73"/>
                <a:gd name="T17" fmla="*/ 25 h 58"/>
                <a:gd name="T18" fmla="*/ 57 w 73"/>
                <a:gd name="T19" fmla="*/ 16 h 58"/>
                <a:gd name="T20" fmla="*/ 48 w 73"/>
                <a:gd name="T21" fmla="*/ 0 h 58"/>
                <a:gd name="T22" fmla="*/ 40 w 73"/>
                <a:gd name="T23" fmla="*/ 8 h 58"/>
                <a:gd name="T24" fmla="*/ 32 w 73"/>
                <a:gd name="T25" fmla="*/ 8 h 58"/>
                <a:gd name="T26" fmla="*/ 23 w 73"/>
                <a:gd name="T27" fmla="*/ 0 h 58"/>
                <a:gd name="T28" fmla="*/ 16 w 73"/>
                <a:gd name="T29" fmla="*/ 0 h 58"/>
                <a:gd name="T30" fmla="*/ 23 w 73"/>
                <a:gd name="T31" fmla="*/ 8 h 58"/>
                <a:gd name="T32" fmla="*/ 7 w 73"/>
                <a:gd name="T33" fmla="*/ 8 h 58"/>
                <a:gd name="T34" fmla="*/ 0 w 73"/>
                <a:gd name="T35" fmla="*/ 8 h 58"/>
                <a:gd name="T36" fmla="*/ 16 w 73"/>
                <a:gd name="T37" fmla="*/ 25 h 58"/>
                <a:gd name="T38" fmla="*/ 16 w 73"/>
                <a:gd name="T39" fmla="*/ 32 h 58"/>
                <a:gd name="T40" fmla="*/ 23 w 73"/>
                <a:gd name="T41" fmla="*/ 41 h 58"/>
                <a:gd name="T42" fmla="*/ 23 w 73"/>
                <a:gd name="T43" fmla="*/ 4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58">
                  <a:moveTo>
                    <a:pt x="23" y="48"/>
                  </a:moveTo>
                  <a:lnTo>
                    <a:pt x="40" y="41"/>
                  </a:lnTo>
                  <a:lnTo>
                    <a:pt x="48" y="41"/>
                  </a:lnTo>
                  <a:lnTo>
                    <a:pt x="40" y="48"/>
                  </a:lnTo>
                  <a:lnTo>
                    <a:pt x="57" y="57"/>
                  </a:lnTo>
                  <a:lnTo>
                    <a:pt x="48" y="48"/>
                  </a:lnTo>
                  <a:lnTo>
                    <a:pt x="57" y="48"/>
                  </a:lnTo>
                  <a:lnTo>
                    <a:pt x="57" y="32"/>
                  </a:lnTo>
                  <a:lnTo>
                    <a:pt x="72" y="25"/>
                  </a:lnTo>
                  <a:lnTo>
                    <a:pt x="57" y="16"/>
                  </a:lnTo>
                  <a:lnTo>
                    <a:pt x="48" y="0"/>
                  </a:lnTo>
                  <a:lnTo>
                    <a:pt x="40" y="8"/>
                  </a:lnTo>
                  <a:lnTo>
                    <a:pt x="32" y="8"/>
                  </a:lnTo>
                  <a:lnTo>
                    <a:pt x="23" y="0"/>
                  </a:lnTo>
                  <a:lnTo>
                    <a:pt x="16" y="0"/>
                  </a:lnTo>
                  <a:lnTo>
                    <a:pt x="23" y="8"/>
                  </a:lnTo>
                  <a:lnTo>
                    <a:pt x="7" y="8"/>
                  </a:lnTo>
                  <a:lnTo>
                    <a:pt x="0" y="8"/>
                  </a:lnTo>
                  <a:lnTo>
                    <a:pt x="16" y="25"/>
                  </a:lnTo>
                  <a:lnTo>
                    <a:pt x="16" y="32"/>
                  </a:lnTo>
                  <a:lnTo>
                    <a:pt x="23" y="41"/>
                  </a:lnTo>
                  <a:lnTo>
                    <a:pt x="23" y="48"/>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 name="Freeform 114"/>
            <p:cNvSpPr>
              <a:spLocks/>
            </p:cNvSpPr>
            <p:nvPr/>
          </p:nvSpPr>
          <p:spPr bwMode="auto">
            <a:xfrm>
              <a:off x="2864" y="1921"/>
              <a:ext cx="146" cy="283"/>
            </a:xfrm>
            <a:custGeom>
              <a:avLst/>
              <a:gdLst>
                <a:gd name="T0" fmla="*/ 0 w 163"/>
                <a:gd name="T1" fmla="*/ 299 h 383"/>
                <a:gd name="T2" fmla="*/ 9 w 163"/>
                <a:gd name="T3" fmla="*/ 299 h 383"/>
                <a:gd name="T4" fmla="*/ 9 w 163"/>
                <a:gd name="T5" fmla="*/ 276 h 383"/>
                <a:gd name="T6" fmla="*/ 18 w 163"/>
                <a:gd name="T7" fmla="*/ 267 h 383"/>
                <a:gd name="T8" fmla="*/ 18 w 163"/>
                <a:gd name="T9" fmla="*/ 243 h 383"/>
                <a:gd name="T10" fmla="*/ 18 w 163"/>
                <a:gd name="T11" fmla="*/ 236 h 383"/>
                <a:gd name="T12" fmla="*/ 9 w 163"/>
                <a:gd name="T13" fmla="*/ 202 h 383"/>
                <a:gd name="T14" fmla="*/ 18 w 163"/>
                <a:gd name="T15" fmla="*/ 170 h 383"/>
                <a:gd name="T16" fmla="*/ 25 w 163"/>
                <a:gd name="T17" fmla="*/ 162 h 383"/>
                <a:gd name="T18" fmla="*/ 41 w 163"/>
                <a:gd name="T19" fmla="*/ 155 h 383"/>
                <a:gd name="T20" fmla="*/ 33 w 163"/>
                <a:gd name="T21" fmla="*/ 137 h 383"/>
                <a:gd name="T22" fmla="*/ 41 w 163"/>
                <a:gd name="T23" fmla="*/ 122 h 383"/>
                <a:gd name="T24" fmla="*/ 50 w 163"/>
                <a:gd name="T25" fmla="*/ 97 h 383"/>
                <a:gd name="T26" fmla="*/ 65 w 163"/>
                <a:gd name="T27" fmla="*/ 73 h 383"/>
                <a:gd name="T28" fmla="*/ 65 w 163"/>
                <a:gd name="T29" fmla="*/ 56 h 383"/>
                <a:gd name="T30" fmla="*/ 75 w 163"/>
                <a:gd name="T31" fmla="*/ 41 h 383"/>
                <a:gd name="T32" fmla="*/ 81 w 163"/>
                <a:gd name="T33" fmla="*/ 31 h 383"/>
                <a:gd name="T34" fmla="*/ 90 w 163"/>
                <a:gd name="T35" fmla="*/ 31 h 383"/>
                <a:gd name="T36" fmla="*/ 90 w 163"/>
                <a:gd name="T37" fmla="*/ 16 h 383"/>
                <a:gd name="T38" fmla="*/ 98 w 163"/>
                <a:gd name="T39" fmla="*/ 16 h 383"/>
                <a:gd name="T40" fmla="*/ 115 w 163"/>
                <a:gd name="T41" fmla="*/ 16 h 383"/>
                <a:gd name="T42" fmla="*/ 115 w 163"/>
                <a:gd name="T43" fmla="*/ 0 h 383"/>
                <a:gd name="T44" fmla="*/ 121 w 163"/>
                <a:gd name="T45" fmla="*/ 0 h 383"/>
                <a:gd name="T46" fmla="*/ 155 w 163"/>
                <a:gd name="T47" fmla="*/ 31 h 383"/>
                <a:gd name="T48" fmla="*/ 162 w 163"/>
                <a:gd name="T49" fmla="*/ 105 h 383"/>
                <a:gd name="T50" fmla="*/ 146 w 163"/>
                <a:gd name="T51" fmla="*/ 105 h 383"/>
                <a:gd name="T52" fmla="*/ 130 w 163"/>
                <a:gd name="T53" fmla="*/ 122 h 383"/>
                <a:gd name="T54" fmla="*/ 130 w 163"/>
                <a:gd name="T55" fmla="*/ 130 h 383"/>
                <a:gd name="T56" fmla="*/ 130 w 163"/>
                <a:gd name="T57" fmla="*/ 137 h 383"/>
                <a:gd name="T58" fmla="*/ 139 w 163"/>
                <a:gd name="T59" fmla="*/ 146 h 383"/>
                <a:gd name="T60" fmla="*/ 121 w 163"/>
                <a:gd name="T61" fmla="*/ 162 h 383"/>
                <a:gd name="T62" fmla="*/ 98 w 163"/>
                <a:gd name="T63" fmla="*/ 187 h 383"/>
                <a:gd name="T64" fmla="*/ 81 w 163"/>
                <a:gd name="T65" fmla="*/ 212 h 383"/>
                <a:gd name="T66" fmla="*/ 81 w 163"/>
                <a:gd name="T67" fmla="*/ 252 h 383"/>
                <a:gd name="T68" fmla="*/ 98 w 163"/>
                <a:gd name="T69" fmla="*/ 276 h 383"/>
                <a:gd name="T70" fmla="*/ 90 w 163"/>
                <a:gd name="T71" fmla="*/ 283 h 383"/>
                <a:gd name="T72" fmla="*/ 90 w 163"/>
                <a:gd name="T73" fmla="*/ 292 h 383"/>
                <a:gd name="T74" fmla="*/ 75 w 163"/>
                <a:gd name="T75" fmla="*/ 307 h 383"/>
                <a:gd name="T76" fmla="*/ 65 w 163"/>
                <a:gd name="T77" fmla="*/ 364 h 383"/>
                <a:gd name="T78" fmla="*/ 50 w 163"/>
                <a:gd name="T79" fmla="*/ 364 h 383"/>
                <a:gd name="T80" fmla="*/ 41 w 163"/>
                <a:gd name="T81" fmla="*/ 373 h 383"/>
                <a:gd name="T82" fmla="*/ 41 w 163"/>
                <a:gd name="T83" fmla="*/ 382 h 383"/>
                <a:gd name="T84" fmla="*/ 25 w 163"/>
                <a:gd name="T85" fmla="*/ 382 h 383"/>
                <a:gd name="T86" fmla="*/ 18 w 163"/>
                <a:gd name="T87" fmla="*/ 364 h 383"/>
                <a:gd name="T88" fmla="*/ 25 w 163"/>
                <a:gd name="T89" fmla="*/ 357 h 383"/>
                <a:gd name="T90" fmla="*/ 18 w 163"/>
                <a:gd name="T91" fmla="*/ 349 h 383"/>
                <a:gd name="T92" fmla="*/ 0 w 163"/>
                <a:gd name="T93" fmla="*/ 29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3" h="383">
                  <a:moveTo>
                    <a:pt x="0" y="299"/>
                  </a:moveTo>
                  <a:lnTo>
                    <a:pt x="9" y="299"/>
                  </a:lnTo>
                  <a:lnTo>
                    <a:pt x="9" y="276"/>
                  </a:lnTo>
                  <a:lnTo>
                    <a:pt x="18" y="267"/>
                  </a:lnTo>
                  <a:lnTo>
                    <a:pt x="18" y="243"/>
                  </a:lnTo>
                  <a:lnTo>
                    <a:pt x="18" y="236"/>
                  </a:lnTo>
                  <a:lnTo>
                    <a:pt x="9" y="202"/>
                  </a:lnTo>
                  <a:lnTo>
                    <a:pt x="18" y="170"/>
                  </a:lnTo>
                  <a:lnTo>
                    <a:pt x="25" y="162"/>
                  </a:lnTo>
                  <a:lnTo>
                    <a:pt x="41" y="155"/>
                  </a:lnTo>
                  <a:lnTo>
                    <a:pt x="33" y="137"/>
                  </a:lnTo>
                  <a:lnTo>
                    <a:pt x="41" y="122"/>
                  </a:lnTo>
                  <a:lnTo>
                    <a:pt x="50" y="97"/>
                  </a:lnTo>
                  <a:lnTo>
                    <a:pt x="65" y="73"/>
                  </a:lnTo>
                  <a:lnTo>
                    <a:pt x="65" y="56"/>
                  </a:lnTo>
                  <a:lnTo>
                    <a:pt x="75" y="41"/>
                  </a:lnTo>
                  <a:lnTo>
                    <a:pt x="81" y="31"/>
                  </a:lnTo>
                  <a:lnTo>
                    <a:pt x="90" y="31"/>
                  </a:lnTo>
                  <a:lnTo>
                    <a:pt x="90" y="16"/>
                  </a:lnTo>
                  <a:lnTo>
                    <a:pt x="98" y="16"/>
                  </a:lnTo>
                  <a:lnTo>
                    <a:pt x="115" y="16"/>
                  </a:lnTo>
                  <a:lnTo>
                    <a:pt x="115" y="0"/>
                  </a:lnTo>
                  <a:lnTo>
                    <a:pt x="121" y="0"/>
                  </a:lnTo>
                  <a:lnTo>
                    <a:pt x="155" y="31"/>
                  </a:lnTo>
                  <a:lnTo>
                    <a:pt x="162" y="105"/>
                  </a:lnTo>
                  <a:lnTo>
                    <a:pt x="146" y="105"/>
                  </a:lnTo>
                  <a:lnTo>
                    <a:pt x="130" y="122"/>
                  </a:lnTo>
                  <a:lnTo>
                    <a:pt x="130" y="130"/>
                  </a:lnTo>
                  <a:lnTo>
                    <a:pt x="130" y="137"/>
                  </a:lnTo>
                  <a:lnTo>
                    <a:pt x="139" y="146"/>
                  </a:lnTo>
                  <a:lnTo>
                    <a:pt x="121" y="162"/>
                  </a:lnTo>
                  <a:lnTo>
                    <a:pt x="98" y="187"/>
                  </a:lnTo>
                  <a:lnTo>
                    <a:pt x="81" y="212"/>
                  </a:lnTo>
                  <a:lnTo>
                    <a:pt x="81" y="252"/>
                  </a:lnTo>
                  <a:lnTo>
                    <a:pt x="98" y="276"/>
                  </a:lnTo>
                  <a:lnTo>
                    <a:pt x="90" y="283"/>
                  </a:lnTo>
                  <a:lnTo>
                    <a:pt x="90" y="292"/>
                  </a:lnTo>
                  <a:lnTo>
                    <a:pt x="75" y="307"/>
                  </a:lnTo>
                  <a:lnTo>
                    <a:pt x="65" y="364"/>
                  </a:lnTo>
                  <a:lnTo>
                    <a:pt x="50" y="364"/>
                  </a:lnTo>
                  <a:lnTo>
                    <a:pt x="41" y="373"/>
                  </a:lnTo>
                  <a:lnTo>
                    <a:pt x="41" y="382"/>
                  </a:lnTo>
                  <a:lnTo>
                    <a:pt x="25" y="382"/>
                  </a:lnTo>
                  <a:lnTo>
                    <a:pt x="18" y="364"/>
                  </a:lnTo>
                  <a:lnTo>
                    <a:pt x="25" y="357"/>
                  </a:lnTo>
                  <a:lnTo>
                    <a:pt x="18" y="349"/>
                  </a:lnTo>
                  <a:lnTo>
                    <a:pt x="0" y="299"/>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 name="Freeform 115"/>
            <p:cNvSpPr>
              <a:spLocks/>
            </p:cNvSpPr>
            <p:nvPr/>
          </p:nvSpPr>
          <p:spPr bwMode="auto">
            <a:xfrm>
              <a:off x="2647" y="2204"/>
              <a:ext cx="30" cy="25"/>
            </a:xfrm>
            <a:custGeom>
              <a:avLst/>
              <a:gdLst>
                <a:gd name="T0" fmla="*/ 25 w 35"/>
                <a:gd name="T1" fmla="*/ 32 h 33"/>
                <a:gd name="T2" fmla="*/ 25 w 35"/>
                <a:gd name="T3" fmla="*/ 22 h 33"/>
                <a:gd name="T4" fmla="*/ 9 w 35"/>
                <a:gd name="T5" fmla="*/ 22 h 33"/>
                <a:gd name="T6" fmla="*/ 0 w 35"/>
                <a:gd name="T7" fmla="*/ 16 h 33"/>
                <a:gd name="T8" fmla="*/ 9 w 35"/>
                <a:gd name="T9" fmla="*/ 0 h 33"/>
                <a:gd name="T10" fmla="*/ 25 w 35"/>
                <a:gd name="T11" fmla="*/ 7 h 33"/>
                <a:gd name="T12" fmla="*/ 34 w 35"/>
                <a:gd name="T13" fmla="*/ 22 h 33"/>
                <a:gd name="T14" fmla="*/ 25 w 35"/>
                <a:gd name="T15" fmla="*/ 32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33">
                  <a:moveTo>
                    <a:pt x="25" y="32"/>
                  </a:moveTo>
                  <a:lnTo>
                    <a:pt x="25" y="22"/>
                  </a:lnTo>
                  <a:lnTo>
                    <a:pt x="9" y="22"/>
                  </a:lnTo>
                  <a:lnTo>
                    <a:pt x="0" y="16"/>
                  </a:lnTo>
                  <a:lnTo>
                    <a:pt x="9" y="0"/>
                  </a:lnTo>
                  <a:lnTo>
                    <a:pt x="25" y="7"/>
                  </a:lnTo>
                  <a:lnTo>
                    <a:pt x="34" y="22"/>
                  </a:lnTo>
                  <a:lnTo>
                    <a:pt x="25" y="32"/>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 name="Freeform 116"/>
            <p:cNvSpPr>
              <a:spLocks/>
            </p:cNvSpPr>
            <p:nvPr/>
          </p:nvSpPr>
          <p:spPr bwMode="auto">
            <a:xfrm>
              <a:off x="2617" y="2204"/>
              <a:ext cx="53" cy="61"/>
            </a:xfrm>
            <a:custGeom>
              <a:avLst/>
              <a:gdLst>
                <a:gd name="T0" fmla="*/ 42 w 59"/>
                <a:gd name="T1" fmla="*/ 0 h 82"/>
                <a:gd name="T2" fmla="*/ 33 w 59"/>
                <a:gd name="T3" fmla="*/ 16 h 82"/>
                <a:gd name="T4" fmla="*/ 42 w 59"/>
                <a:gd name="T5" fmla="*/ 22 h 82"/>
                <a:gd name="T6" fmla="*/ 58 w 59"/>
                <a:gd name="T7" fmla="*/ 22 h 82"/>
                <a:gd name="T8" fmla="*/ 58 w 59"/>
                <a:gd name="T9" fmla="*/ 32 h 82"/>
                <a:gd name="T10" fmla="*/ 58 w 59"/>
                <a:gd name="T11" fmla="*/ 47 h 82"/>
                <a:gd name="T12" fmla="*/ 49 w 59"/>
                <a:gd name="T13" fmla="*/ 72 h 82"/>
                <a:gd name="T14" fmla="*/ 8 w 59"/>
                <a:gd name="T15" fmla="*/ 81 h 82"/>
                <a:gd name="T16" fmla="*/ 0 w 59"/>
                <a:gd name="T17" fmla="*/ 72 h 82"/>
                <a:gd name="T18" fmla="*/ 8 w 59"/>
                <a:gd name="T19" fmla="*/ 72 h 82"/>
                <a:gd name="T20" fmla="*/ 18 w 59"/>
                <a:gd name="T21" fmla="*/ 47 h 82"/>
                <a:gd name="T22" fmla="*/ 8 w 59"/>
                <a:gd name="T23" fmla="*/ 40 h 82"/>
                <a:gd name="T24" fmla="*/ 18 w 59"/>
                <a:gd name="T25" fmla="*/ 32 h 82"/>
                <a:gd name="T26" fmla="*/ 8 w 59"/>
                <a:gd name="T27" fmla="*/ 32 h 82"/>
                <a:gd name="T28" fmla="*/ 8 w 59"/>
                <a:gd name="T29" fmla="*/ 22 h 82"/>
                <a:gd name="T30" fmla="*/ 25 w 59"/>
                <a:gd name="T31" fmla="*/ 22 h 82"/>
                <a:gd name="T32" fmla="*/ 33 w 59"/>
                <a:gd name="T33" fmla="*/ 16 h 82"/>
                <a:gd name="T34" fmla="*/ 25 w 59"/>
                <a:gd name="T35" fmla="*/ 16 h 82"/>
                <a:gd name="T36" fmla="*/ 25 w 59"/>
                <a:gd name="T37" fmla="*/ 7 h 82"/>
                <a:gd name="T38" fmla="*/ 42 w 59"/>
                <a:gd name="T39"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 h="82">
                  <a:moveTo>
                    <a:pt x="42" y="0"/>
                  </a:moveTo>
                  <a:lnTo>
                    <a:pt x="33" y="16"/>
                  </a:lnTo>
                  <a:lnTo>
                    <a:pt x="42" y="22"/>
                  </a:lnTo>
                  <a:lnTo>
                    <a:pt x="58" y="22"/>
                  </a:lnTo>
                  <a:lnTo>
                    <a:pt x="58" y="32"/>
                  </a:lnTo>
                  <a:lnTo>
                    <a:pt x="58" y="47"/>
                  </a:lnTo>
                  <a:lnTo>
                    <a:pt x="49" y="72"/>
                  </a:lnTo>
                  <a:lnTo>
                    <a:pt x="8" y="81"/>
                  </a:lnTo>
                  <a:lnTo>
                    <a:pt x="0" y="72"/>
                  </a:lnTo>
                  <a:lnTo>
                    <a:pt x="8" y="72"/>
                  </a:lnTo>
                  <a:lnTo>
                    <a:pt x="18" y="47"/>
                  </a:lnTo>
                  <a:lnTo>
                    <a:pt x="8" y="40"/>
                  </a:lnTo>
                  <a:lnTo>
                    <a:pt x="18" y="32"/>
                  </a:lnTo>
                  <a:lnTo>
                    <a:pt x="8" y="32"/>
                  </a:lnTo>
                  <a:lnTo>
                    <a:pt x="8" y="22"/>
                  </a:lnTo>
                  <a:lnTo>
                    <a:pt x="25" y="22"/>
                  </a:lnTo>
                  <a:lnTo>
                    <a:pt x="33" y="16"/>
                  </a:lnTo>
                  <a:lnTo>
                    <a:pt x="25" y="16"/>
                  </a:lnTo>
                  <a:lnTo>
                    <a:pt x="25" y="7"/>
                  </a:lnTo>
                  <a:lnTo>
                    <a:pt x="42" y="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 name="Freeform 117"/>
            <p:cNvSpPr>
              <a:spLocks/>
            </p:cNvSpPr>
            <p:nvPr/>
          </p:nvSpPr>
          <p:spPr bwMode="auto">
            <a:xfrm>
              <a:off x="2828" y="2166"/>
              <a:ext cx="36" cy="44"/>
            </a:xfrm>
            <a:custGeom>
              <a:avLst/>
              <a:gdLst>
                <a:gd name="T0" fmla="*/ 9 w 42"/>
                <a:gd name="T1" fmla="*/ 57 h 58"/>
                <a:gd name="T2" fmla="*/ 19 w 42"/>
                <a:gd name="T3" fmla="*/ 57 h 58"/>
                <a:gd name="T4" fmla="*/ 25 w 42"/>
                <a:gd name="T5" fmla="*/ 57 h 58"/>
                <a:gd name="T6" fmla="*/ 34 w 42"/>
                <a:gd name="T7" fmla="*/ 32 h 58"/>
                <a:gd name="T8" fmla="*/ 41 w 42"/>
                <a:gd name="T9" fmla="*/ 32 h 58"/>
                <a:gd name="T10" fmla="*/ 41 w 42"/>
                <a:gd name="T11" fmla="*/ 25 h 58"/>
                <a:gd name="T12" fmla="*/ 34 w 42"/>
                <a:gd name="T13" fmla="*/ 25 h 58"/>
                <a:gd name="T14" fmla="*/ 34 w 42"/>
                <a:gd name="T15" fmla="*/ 0 h 58"/>
                <a:gd name="T16" fmla="*/ 9 w 42"/>
                <a:gd name="T17" fmla="*/ 8 h 58"/>
                <a:gd name="T18" fmla="*/ 0 w 42"/>
                <a:gd name="T19" fmla="*/ 25 h 58"/>
                <a:gd name="T20" fmla="*/ 0 w 42"/>
                <a:gd name="T21" fmla="*/ 41 h 58"/>
                <a:gd name="T22" fmla="*/ 9 w 42"/>
                <a:gd name="T23" fmla="*/ 50 h 58"/>
                <a:gd name="T24" fmla="*/ 9 w 42"/>
                <a:gd name="T25" fmla="*/ 5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58">
                  <a:moveTo>
                    <a:pt x="9" y="57"/>
                  </a:moveTo>
                  <a:lnTo>
                    <a:pt x="19" y="57"/>
                  </a:lnTo>
                  <a:lnTo>
                    <a:pt x="25" y="57"/>
                  </a:lnTo>
                  <a:lnTo>
                    <a:pt x="34" y="32"/>
                  </a:lnTo>
                  <a:lnTo>
                    <a:pt x="41" y="32"/>
                  </a:lnTo>
                  <a:lnTo>
                    <a:pt x="41" y="25"/>
                  </a:lnTo>
                  <a:lnTo>
                    <a:pt x="34" y="25"/>
                  </a:lnTo>
                  <a:lnTo>
                    <a:pt x="34" y="0"/>
                  </a:lnTo>
                  <a:lnTo>
                    <a:pt x="9" y="8"/>
                  </a:lnTo>
                  <a:lnTo>
                    <a:pt x="0" y="25"/>
                  </a:lnTo>
                  <a:lnTo>
                    <a:pt x="0" y="41"/>
                  </a:lnTo>
                  <a:lnTo>
                    <a:pt x="9" y="50"/>
                  </a:lnTo>
                  <a:lnTo>
                    <a:pt x="9" y="57"/>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 name="Freeform 118"/>
            <p:cNvSpPr>
              <a:spLocks/>
            </p:cNvSpPr>
            <p:nvPr/>
          </p:nvSpPr>
          <p:spPr bwMode="auto">
            <a:xfrm>
              <a:off x="2777" y="2234"/>
              <a:ext cx="46" cy="42"/>
            </a:xfrm>
            <a:custGeom>
              <a:avLst/>
              <a:gdLst>
                <a:gd name="T0" fmla="*/ 33 w 51"/>
                <a:gd name="T1" fmla="*/ 56 h 57"/>
                <a:gd name="T2" fmla="*/ 33 w 51"/>
                <a:gd name="T3" fmla="*/ 32 h 57"/>
                <a:gd name="T4" fmla="*/ 41 w 51"/>
                <a:gd name="T5" fmla="*/ 23 h 57"/>
                <a:gd name="T6" fmla="*/ 50 w 51"/>
                <a:gd name="T7" fmla="*/ 0 h 57"/>
                <a:gd name="T8" fmla="*/ 25 w 51"/>
                <a:gd name="T9" fmla="*/ 7 h 57"/>
                <a:gd name="T10" fmla="*/ 33 w 51"/>
                <a:gd name="T11" fmla="*/ 23 h 57"/>
                <a:gd name="T12" fmla="*/ 25 w 51"/>
                <a:gd name="T13" fmla="*/ 23 h 57"/>
                <a:gd name="T14" fmla="*/ 25 w 51"/>
                <a:gd name="T15" fmla="*/ 16 h 57"/>
                <a:gd name="T16" fmla="*/ 16 w 51"/>
                <a:gd name="T17" fmla="*/ 16 h 57"/>
                <a:gd name="T18" fmla="*/ 0 w 51"/>
                <a:gd name="T19" fmla="*/ 47 h 57"/>
                <a:gd name="T20" fmla="*/ 25 w 51"/>
                <a:gd name="T21" fmla="*/ 47 h 57"/>
                <a:gd name="T22" fmla="*/ 33 w 51"/>
                <a:gd name="T23" fmla="*/ 5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57">
                  <a:moveTo>
                    <a:pt x="33" y="56"/>
                  </a:moveTo>
                  <a:lnTo>
                    <a:pt x="33" y="32"/>
                  </a:lnTo>
                  <a:lnTo>
                    <a:pt x="41" y="23"/>
                  </a:lnTo>
                  <a:lnTo>
                    <a:pt x="50" y="0"/>
                  </a:lnTo>
                  <a:lnTo>
                    <a:pt x="25" y="7"/>
                  </a:lnTo>
                  <a:lnTo>
                    <a:pt x="33" y="23"/>
                  </a:lnTo>
                  <a:lnTo>
                    <a:pt x="25" y="23"/>
                  </a:lnTo>
                  <a:lnTo>
                    <a:pt x="25" y="16"/>
                  </a:lnTo>
                  <a:lnTo>
                    <a:pt x="16" y="16"/>
                  </a:lnTo>
                  <a:lnTo>
                    <a:pt x="0" y="47"/>
                  </a:lnTo>
                  <a:lnTo>
                    <a:pt x="25" y="47"/>
                  </a:lnTo>
                  <a:lnTo>
                    <a:pt x="33" y="56"/>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 name="Freeform 119"/>
            <p:cNvSpPr>
              <a:spLocks/>
            </p:cNvSpPr>
            <p:nvPr/>
          </p:nvSpPr>
          <p:spPr bwMode="auto">
            <a:xfrm>
              <a:off x="2769" y="2268"/>
              <a:ext cx="39" cy="26"/>
            </a:xfrm>
            <a:custGeom>
              <a:avLst/>
              <a:gdLst>
                <a:gd name="T0" fmla="*/ 34 w 43"/>
                <a:gd name="T1" fmla="*/ 34 h 35"/>
                <a:gd name="T2" fmla="*/ 25 w 43"/>
                <a:gd name="T3" fmla="*/ 34 h 35"/>
                <a:gd name="T4" fmla="*/ 25 w 43"/>
                <a:gd name="T5" fmla="*/ 25 h 35"/>
                <a:gd name="T6" fmla="*/ 18 w 43"/>
                <a:gd name="T7" fmla="*/ 25 h 35"/>
                <a:gd name="T8" fmla="*/ 18 w 43"/>
                <a:gd name="T9" fmla="*/ 17 h 35"/>
                <a:gd name="T10" fmla="*/ 0 w 43"/>
                <a:gd name="T11" fmla="*/ 9 h 35"/>
                <a:gd name="T12" fmla="*/ 0 w 43"/>
                <a:gd name="T13" fmla="*/ 0 h 35"/>
                <a:gd name="T14" fmla="*/ 9 w 43"/>
                <a:gd name="T15" fmla="*/ 0 h 35"/>
                <a:gd name="T16" fmla="*/ 34 w 43"/>
                <a:gd name="T17" fmla="*/ 0 h 35"/>
                <a:gd name="T18" fmla="*/ 42 w 43"/>
                <a:gd name="T19" fmla="*/ 9 h 35"/>
                <a:gd name="T20" fmla="*/ 42 w 43"/>
                <a:gd name="T21" fmla="*/ 25 h 35"/>
                <a:gd name="T22" fmla="*/ 34 w 43"/>
                <a:gd name="T23" fmla="*/ 25 h 35"/>
                <a:gd name="T24" fmla="*/ 34 w 43"/>
                <a:gd name="T25"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35">
                  <a:moveTo>
                    <a:pt x="34" y="34"/>
                  </a:moveTo>
                  <a:lnTo>
                    <a:pt x="25" y="34"/>
                  </a:lnTo>
                  <a:lnTo>
                    <a:pt x="25" y="25"/>
                  </a:lnTo>
                  <a:lnTo>
                    <a:pt x="18" y="25"/>
                  </a:lnTo>
                  <a:lnTo>
                    <a:pt x="18" y="17"/>
                  </a:lnTo>
                  <a:lnTo>
                    <a:pt x="0" y="9"/>
                  </a:lnTo>
                  <a:lnTo>
                    <a:pt x="0" y="0"/>
                  </a:lnTo>
                  <a:lnTo>
                    <a:pt x="9" y="0"/>
                  </a:lnTo>
                  <a:lnTo>
                    <a:pt x="34" y="0"/>
                  </a:lnTo>
                  <a:lnTo>
                    <a:pt x="42" y="9"/>
                  </a:lnTo>
                  <a:lnTo>
                    <a:pt x="42" y="25"/>
                  </a:lnTo>
                  <a:lnTo>
                    <a:pt x="34" y="25"/>
                  </a:lnTo>
                  <a:lnTo>
                    <a:pt x="34" y="34"/>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 name="Freeform 120"/>
            <p:cNvSpPr>
              <a:spLocks/>
            </p:cNvSpPr>
            <p:nvPr/>
          </p:nvSpPr>
          <p:spPr bwMode="auto">
            <a:xfrm>
              <a:off x="2800" y="2287"/>
              <a:ext cx="14" cy="12"/>
            </a:xfrm>
            <a:custGeom>
              <a:avLst/>
              <a:gdLst>
                <a:gd name="T0" fmla="*/ 0 w 17"/>
                <a:gd name="T1" fmla="*/ 16 h 17"/>
                <a:gd name="T2" fmla="*/ 0 w 17"/>
                <a:gd name="T3" fmla="*/ 0 h 17"/>
                <a:gd name="T4" fmla="*/ 16 w 17"/>
                <a:gd name="T5" fmla="*/ 0 h 17"/>
                <a:gd name="T6" fmla="*/ 16 w 17"/>
                <a:gd name="T7" fmla="*/ 16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0" y="0"/>
                  </a:lnTo>
                  <a:lnTo>
                    <a:pt x="16" y="0"/>
                  </a:lnTo>
                  <a:lnTo>
                    <a:pt x="16" y="16"/>
                  </a:lnTo>
                  <a:lnTo>
                    <a:pt x="0" y="16"/>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 name="Freeform 121"/>
            <p:cNvSpPr>
              <a:spLocks/>
            </p:cNvSpPr>
            <p:nvPr/>
          </p:nvSpPr>
          <p:spPr bwMode="auto">
            <a:xfrm>
              <a:off x="2800" y="2287"/>
              <a:ext cx="14" cy="12"/>
            </a:xfrm>
            <a:custGeom>
              <a:avLst/>
              <a:gdLst>
                <a:gd name="T0" fmla="*/ 0 w 17"/>
                <a:gd name="T1" fmla="*/ 16 h 17"/>
                <a:gd name="T2" fmla="*/ 0 w 17"/>
                <a:gd name="T3" fmla="*/ 0 h 17"/>
                <a:gd name="T4" fmla="*/ 16 w 17"/>
                <a:gd name="T5" fmla="*/ 0 h 17"/>
                <a:gd name="T6" fmla="*/ 16 w 17"/>
                <a:gd name="T7" fmla="*/ 16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0" y="0"/>
                  </a:lnTo>
                  <a:lnTo>
                    <a:pt x="16" y="0"/>
                  </a:lnTo>
                  <a:lnTo>
                    <a:pt x="16" y="16"/>
                  </a:lnTo>
                  <a:lnTo>
                    <a:pt x="0" y="16"/>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 name="Freeform 122"/>
            <p:cNvSpPr>
              <a:spLocks/>
            </p:cNvSpPr>
            <p:nvPr/>
          </p:nvSpPr>
          <p:spPr bwMode="auto">
            <a:xfrm>
              <a:off x="2900" y="2209"/>
              <a:ext cx="110" cy="92"/>
            </a:xfrm>
            <a:custGeom>
              <a:avLst/>
              <a:gdLst>
                <a:gd name="T0" fmla="*/ 105 w 122"/>
                <a:gd name="T1" fmla="*/ 122 h 123"/>
                <a:gd name="T2" fmla="*/ 114 w 122"/>
                <a:gd name="T3" fmla="*/ 105 h 123"/>
                <a:gd name="T4" fmla="*/ 121 w 122"/>
                <a:gd name="T5" fmla="*/ 97 h 123"/>
                <a:gd name="T6" fmla="*/ 114 w 122"/>
                <a:gd name="T7" fmla="*/ 56 h 123"/>
                <a:gd name="T8" fmla="*/ 121 w 122"/>
                <a:gd name="T9" fmla="*/ 40 h 123"/>
                <a:gd name="T10" fmla="*/ 114 w 122"/>
                <a:gd name="T11" fmla="*/ 25 h 123"/>
                <a:gd name="T12" fmla="*/ 105 w 122"/>
                <a:gd name="T13" fmla="*/ 15 h 123"/>
                <a:gd name="T14" fmla="*/ 89 w 122"/>
                <a:gd name="T15" fmla="*/ 15 h 123"/>
                <a:gd name="T16" fmla="*/ 65 w 122"/>
                <a:gd name="T17" fmla="*/ 9 h 123"/>
                <a:gd name="T18" fmla="*/ 65 w 122"/>
                <a:gd name="T19" fmla="*/ 15 h 123"/>
                <a:gd name="T20" fmla="*/ 57 w 122"/>
                <a:gd name="T21" fmla="*/ 15 h 123"/>
                <a:gd name="T22" fmla="*/ 49 w 122"/>
                <a:gd name="T23" fmla="*/ 0 h 123"/>
                <a:gd name="T24" fmla="*/ 0 w 122"/>
                <a:gd name="T25" fmla="*/ 25 h 123"/>
                <a:gd name="T26" fmla="*/ 9 w 122"/>
                <a:gd name="T27" fmla="*/ 80 h 123"/>
                <a:gd name="T28" fmla="*/ 17 w 122"/>
                <a:gd name="T29" fmla="*/ 89 h 123"/>
                <a:gd name="T30" fmla="*/ 34 w 122"/>
                <a:gd name="T31" fmla="*/ 97 h 123"/>
                <a:gd name="T32" fmla="*/ 40 w 122"/>
                <a:gd name="T33" fmla="*/ 97 h 123"/>
                <a:gd name="T34" fmla="*/ 57 w 122"/>
                <a:gd name="T35" fmla="*/ 114 h 123"/>
                <a:gd name="T36" fmla="*/ 65 w 122"/>
                <a:gd name="T37" fmla="*/ 114 h 123"/>
                <a:gd name="T38" fmla="*/ 74 w 122"/>
                <a:gd name="T39" fmla="*/ 122 h 123"/>
                <a:gd name="T40" fmla="*/ 89 w 122"/>
                <a:gd name="T41" fmla="*/ 114 h 123"/>
                <a:gd name="T42" fmla="*/ 105 w 122"/>
                <a:gd name="T43" fmla="*/ 12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2" h="123">
                  <a:moveTo>
                    <a:pt x="105" y="122"/>
                  </a:moveTo>
                  <a:lnTo>
                    <a:pt x="114" y="105"/>
                  </a:lnTo>
                  <a:lnTo>
                    <a:pt x="121" y="97"/>
                  </a:lnTo>
                  <a:lnTo>
                    <a:pt x="114" y="56"/>
                  </a:lnTo>
                  <a:lnTo>
                    <a:pt x="121" y="40"/>
                  </a:lnTo>
                  <a:lnTo>
                    <a:pt x="114" y="25"/>
                  </a:lnTo>
                  <a:lnTo>
                    <a:pt x="105" y="15"/>
                  </a:lnTo>
                  <a:lnTo>
                    <a:pt x="89" y="15"/>
                  </a:lnTo>
                  <a:lnTo>
                    <a:pt x="65" y="9"/>
                  </a:lnTo>
                  <a:lnTo>
                    <a:pt x="65" y="15"/>
                  </a:lnTo>
                  <a:lnTo>
                    <a:pt x="57" y="15"/>
                  </a:lnTo>
                  <a:lnTo>
                    <a:pt x="49" y="0"/>
                  </a:lnTo>
                  <a:lnTo>
                    <a:pt x="0" y="25"/>
                  </a:lnTo>
                  <a:lnTo>
                    <a:pt x="9" y="80"/>
                  </a:lnTo>
                  <a:lnTo>
                    <a:pt x="17" y="89"/>
                  </a:lnTo>
                  <a:lnTo>
                    <a:pt x="34" y="97"/>
                  </a:lnTo>
                  <a:lnTo>
                    <a:pt x="40" y="97"/>
                  </a:lnTo>
                  <a:lnTo>
                    <a:pt x="57" y="114"/>
                  </a:lnTo>
                  <a:lnTo>
                    <a:pt x="65" y="114"/>
                  </a:lnTo>
                  <a:lnTo>
                    <a:pt x="74" y="122"/>
                  </a:lnTo>
                  <a:lnTo>
                    <a:pt x="89" y="114"/>
                  </a:lnTo>
                  <a:lnTo>
                    <a:pt x="105" y="122"/>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7" name="Freeform 123"/>
            <p:cNvSpPr>
              <a:spLocks/>
            </p:cNvSpPr>
            <p:nvPr/>
          </p:nvSpPr>
          <p:spPr bwMode="auto">
            <a:xfrm>
              <a:off x="2807" y="2209"/>
              <a:ext cx="102" cy="115"/>
            </a:xfrm>
            <a:custGeom>
              <a:avLst/>
              <a:gdLst>
                <a:gd name="T0" fmla="*/ 64 w 115"/>
                <a:gd name="T1" fmla="*/ 25 h 155"/>
                <a:gd name="T2" fmla="*/ 97 w 115"/>
                <a:gd name="T3" fmla="*/ 9 h 155"/>
                <a:gd name="T4" fmla="*/ 97 w 115"/>
                <a:gd name="T5" fmla="*/ 15 h 155"/>
                <a:gd name="T6" fmla="*/ 89 w 115"/>
                <a:gd name="T7" fmla="*/ 15 h 155"/>
                <a:gd name="T8" fmla="*/ 105 w 115"/>
                <a:gd name="T9" fmla="*/ 25 h 155"/>
                <a:gd name="T10" fmla="*/ 114 w 115"/>
                <a:gd name="T11" fmla="*/ 80 h 155"/>
                <a:gd name="T12" fmla="*/ 105 w 115"/>
                <a:gd name="T13" fmla="*/ 80 h 155"/>
                <a:gd name="T14" fmla="*/ 89 w 115"/>
                <a:gd name="T15" fmla="*/ 89 h 155"/>
                <a:gd name="T16" fmla="*/ 73 w 115"/>
                <a:gd name="T17" fmla="*/ 97 h 155"/>
                <a:gd name="T18" fmla="*/ 82 w 115"/>
                <a:gd name="T19" fmla="*/ 114 h 155"/>
                <a:gd name="T20" fmla="*/ 97 w 115"/>
                <a:gd name="T21" fmla="*/ 130 h 155"/>
                <a:gd name="T22" fmla="*/ 89 w 115"/>
                <a:gd name="T23" fmla="*/ 137 h 155"/>
                <a:gd name="T24" fmla="*/ 89 w 115"/>
                <a:gd name="T25" fmla="*/ 146 h 155"/>
                <a:gd name="T26" fmla="*/ 57 w 115"/>
                <a:gd name="T27" fmla="*/ 154 h 155"/>
                <a:gd name="T28" fmla="*/ 42 w 115"/>
                <a:gd name="T29" fmla="*/ 154 h 155"/>
                <a:gd name="T30" fmla="*/ 17 w 115"/>
                <a:gd name="T31" fmla="*/ 154 h 155"/>
                <a:gd name="T32" fmla="*/ 23 w 115"/>
                <a:gd name="T33" fmla="*/ 130 h 155"/>
                <a:gd name="T34" fmla="*/ 0 w 115"/>
                <a:gd name="T35" fmla="*/ 114 h 155"/>
                <a:gd name="T36" fmla="*/ 0 w 115"/>
                <a:gd name="T37" fmla="*/ 105 h 155"/>
                <a:gd name="T38" fmla="*/ 0 w 115"/>
                <a:gd name="T39" fmla="*/ 89 h 155"/>
                <a:gd name="T40" fmla="*/ 0 w 115"/>
                <a:gd name="T41" fmla="*/ 65 h 155"/>
                <a:gd name="T42" fmla="*/ 8 w 115"/>
                <a:gd name="T43" fmla="*/ 56 h 155"/>
                <a:gd name="T44" fmla="*/ 17 w 115"/>
                <a:gd name="T45" fmla="*/ 33 h 155"/>
                <a:gd name="T46" fmla="*/ 32 w 115"/>
                <a:gd name="T47" fmla="*/ 33 h 155"/>
                <a:gd name="T48" fmla="*/ 42 w 115"/>
                <a:gd name="T49" fmla="*/ 15 h 155"/>
                <a:gd name="T50" fmla="*/ 32 w 115"/>
                <a:gd name="T51" fmla="*/ 15 h 155"/>
                <a:gd name="T52" fmla="*/ 42 w 115"/>
                <a:gd name="T53" fmla="*/ 9 h 155"/>
                <a:gd name="T54" fmla="*/ 32 w 115"/>
                <a:gd name="T55" fmla="*/ 0 h 155"/>
                <a:gd name="T56" fmla="*/ 42 w 115"/>
                <a:gd name="T57" fmla="*/ 0 h 155"/>
                <a:gd name="T58" fmla="*/ 48 w 115"/>
                <a:gd name="T59" fmla="*/ 0 h 155"/>
                <a:gd name="T60" fmla="*/ 48 w 115"/>
                <a:gd name="T61" fmla="*/ 9 h 155"/>
                <a:gd name="T62" fmla="*/ 64 w 115"/>
                <a:gd name="T63" fmla="*/ 15 h 155"/>
                <a:gd name="T64" fmla="*/ 57 w 115"/>
                <a:gd name="T65" fmla="*/ 25 h 155"/>
                <a:gd name="T66" fmla="*/ 64 w 115"/>
                <a:gd name="T67" fmla="*/ 2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5" h="155">
                  <a:moveTo>
                    <a:pt x="64" y="25"/>
                  </a:moveTo>
                  <a:lnTo>
                    <a:pt x="97" y="9"/>
                  </a:lnTo>
                  <a:lnTo>
                    <a:pt x="97" y="15"/>
                  </a:lnTo>
                  <a:lnTo>
                    <a:pt x="89" y="15"/>
                  </a:lnTo>
                  <a:lnTo>
                    <a:pt x="105" y="25"/>
                  </a:lnTo>
                  <a:lnTo>
                    <a:pt x="114" y="80"/>
                  </a:lnTo>
                  <a:lnTo>
                    <a:pt x="105" y="80"/>
                  </a:lnTo>
                  <a:lnTo>
                    <a:pt x="89" y="89"/>
                  </a:lnTo>
                  <a:lnTo>
                    <a:pt x="73" y="97"/>
                  </a:lnTo>
                  <a:lnTo>
                    <a:pt x="82" y="114"/>
                  </a:lnTo>
                  <a:lnTo>
                    <a:pt x="97" y="130"/>
                  </a:lnTo>
                  <a:lnTo>
                    <a:pt x="89" y="137"/>
                  </a:lnTo>
                  <a:lnTo>
                    <a:pt x="89" y="146"/>
                  </a:lnTo>
                  <a:lnTo>
                    <a:pt x="57" y="154"/>
                  </a:lnTo>
                  <a:lnTo>
                    <a:pt x="42" y="154"/>
                  </a:lnTo>
                  <a:lnTo>
                    <a:pt x="17" y="154"/>
                  </a:lnTo>
                  <a:lnTo>
                    <a:pt x="23" y="130"/>
                  </a:lnTo>
                  <a:lnTo>
                    <a:pt x="0" y="114"/>
                  </a:lnTo>
                  <a:lnTo>
                    <a:pt x="0" y="105"/>
                  </a:lnTo>
                  <a:lnTo>
                    <a:pt x="0" y="89"/>
                  </a:lnTo>
                  <a:lnTo>
                    <a:pt x="0" y="65"/>
                  </a:lnTo>
                  <a:lnTo>
                    <a:pt x="8" y="56"/>
                  </a:lnTo>
                  <a:lnTo>
                    <a:pt x="17" y="33"/>
                  </a:lnTo>
                  <a:lnTo>
                    <a:pt x="32" y="33"/>
                  </a:lnTo>
                  <a:lnTo>
                    <a:pt x="42" y="15"/>
                  </a:lnTo>
                  <a:lnTo>
                    <a:pt x="32" y="15"/>
                  </a:lnTo>
                  <a:lnTo>
                    <a:pt x="42" y="9"/>
                  </a:lnTo>
                  <a:lnTo>
                    <a:pt x="32" y="0"/>
                  </a:lnTo>
                  <a:lnTo>
                    <a:pt x="42" y="0"/>
                  </a:lnTo>
                  <a:lnTo>
                    <a:pt x="48" y="0"/>
                  </a:lnTo>
                  <a:lnTo>
                    <a:pt x="48" y="9"/>
                  </a:lnTo>
                  <a:lnTo>
                    <a:pt x="64" y="15"/>
                  </a:lnTo>
                  <a:lnTo>
                    <a:pt x="57" y="25"/>
                  </a:lnTo>
                  <a:lnTo>
                    <a:pt x="64" y="25"/>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 name="Freeform 124"/>
            <p:cNvSpPr>
              <a:spLocks/>
            </p:cNvSpPr>
            <p:nvPr/>
          </p:nvSpPr>
          <p:spPr bwMode="auto">
            <a:xfrm>
              <a:off x="2845" y="2299"/>
              <a:ext cx="87" cy="37"/>
            </a:xfrm>
            <a:custGeom>
              <a:avLst/>
              <a:gdLst>
                <a:gd name="T0" fmla="*/ 0 w 98"/>
                <a:gd name="T1" fmla="*/ 32 h 49"/>
                <a:gd name="T2" fmla="*/ 15 w 98"/>
                <a:gd name="T3" fmla="*/ 32 h 49"/>
                <a:gd name="T4" fmla="*/ 47 w 98"/>
                <a:gd name="T5" fmla="*/ 24 h 49"/>
                <a:gd name="T6" fmla="*/ 47 w 98"/>
                <a:gd name="T7" fmla="*/ 15 h 49"/>
                <a:gd name="T8" fmla="*/ 55 w 98"/>
                <a:gd name="T9" fmla="*/ 8 h 49"/>
                <a:gd name="T10" fmla="*/ 72 w 98"/>
                <a:gd name="T11" fmla="*/ 8 h 49"/>
                <a:gd name="T12" fmla="*/ 72 w 98"/>
                <a:gd name="T13" fmla="*/ 0 h 49"/>
                <a:gd name="T14" fmla="*/ 97 w 98"/>
                <a:gd name="T15" fmla="*/ 8 h 49"/>
                <a:gd name="T16" fmla="*/ 97 w 98"/>
                <a:gd name="T17" fmla="*/ 24 h 49"/>
                <a:gd name="T18" fmla="*/ 87 w 98"/>
                <a:gd name="T19" fmla="*/ 40 h 49"/>
                <a:gd name="T20" fmla="*/ 55 w 98"/>
                <a:gd name="T21" fmla="*/ 48 h 49"/>
                <a:gd name="T22" fmla="*/ 40 w 98"/>
                <a:gd name="T23" fmla="*/ 40 h 49"/>
                <a:gd name="T24" fmla="*/ 15 w 98"/>
                <a:gd name="T25" fmla="*/ 40 h 49"/>
                <a:gd name="T26" fmla="*/ 6 w 98"/>
                <a:gd name="T27" fmla="*/ 40 h 49"/>
                <a:gd name="T28" fmla="*/ 0 w 98"/>
                <a:gd name="T29" fmla="*/ 3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49">
                  <a:moveTo>
                    <a:pt x="0" y="32"/>
                  </a:moveTo>
                  <a:lnTo>
                    <a:pt x="15" y="32"/>
                  </a:lnTo>
                  <a:lnTo>
                    <a:pt x="47" y="24"/>
                  </a:lnTo>
                  <a:lnTo>
                    <a:pt x="47" y="15"/>
                  </a:lnTo>
                  <a:lnTo>
                    <a:pt x="55" y="8"/>
                  </a:lnTo>
                  <a:lnTo>
                    <a:pt x="72" y="8"/>
                  </a:lnTo>
                  <a:lnTo>
                    <a:pt x="72" y="0"/>
                  </a:lnTo>
                  <a:lnTo>
                    <a:pt x="97" y="8"/>
                  </a:lnTo>
                  <a:lnTo>
                    <a:pt x="97" y="24"/>
                  </a:lnTo>
                  <a:lnTo>
                    <a:pt x="87" y="40"/>
                  </a:lnTo>
                  <a:lnTo>
                    <a:pt x="55" y="48"/>
                  </a:lnTo>
                  <a:lnTo>
                    <a:pt x="40" y="40"/>
                  </a:lnTo>
                  <a:lnTo>
                    <a:pt x="15" y="40"/>
                  </a:lnTo>
                  <a:lnTo>
                    <a:pt x="6" y="40"/>
                  </a:lnTo>
                  <a:lnTo>
                    <a:pt x="0" y="32"/>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 name="Line 125"/>
            <p:cNvSpPr>
              <a:spLocks noChangeShapeType="1"/>
            </p:cNvSpPr>
            <p:nvPr/>
          </p:nvSpPr>
          <p:spPr bwMode="auto">
            <a:xfrm flipH="1" flipV="1">
              <a:off x="2845" y="2323"/>
              <a:ext cx="5" cy="6"/>
            </a:xfrm>
            <a:prstGeom prst="line">
              <a:avLst/>
            </a:prstGeom>
            <a:noFill/>
            <a:ln w="9525">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0" name="Freeform 126"/>
            <p:cNvSpPr>
              <a:spLocks/>
            </p:cNvSpPr>
            <p:nvPr/>
          </p:nvSpPr>
          <p:spPr bwMode="auto">
            <a:xfrm>
              <a:off x="2845" y="2323"/>
              <a:ext cx="14" cy="13"/>
            </a:xfrm>
            <a:custGeom>
              <a:avLst/>
              <a:gdLst>
                <a:gd name="T0" fmla="*/ 16 w 17"/>
                <a:gd name="T1" fmla="*/ 16 h 17"/>
                <a:gd name="T2" fmla="*/ 0 w 17"/>
                <a:gd name="T3" fmla="*/ 0 h 17"/>
                <a:gd name="T4" fmla="*/ 16 w 17"/>
                <a:gd name="T5" fmla="*/ 16 h 17"/>
              </a:gdLst>
              <a:ahLst/>
              <a:cxnLst>
                <a:cxn ang="0">
                  <a:pos x="T0" y="T1"/>
                </a:cxn>
                <a:cxn ang="0">
                  <a:pos x="T2" y="T3"/>
                </a:cxn>
                <a:cxn ang="0">
                  <a:pos x="T4" y="T5"/>
                </a:cxn>
              </a:cxnLst>
              <a:rect l="0" t="0" r="r" b="b"/>
              <a:pathLst>
                <a:path w="17" h="17">
                  <a:moveTo>
                    <a:pt x="16" y="16"/>
                  </a:moveTo>
                  <a:lnTo>
                    <a:pt x="0" y="0"/>
                  </a:lnTo>
                  <a:lnTo>
                    <a:pt x="16" y="16"/>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 name="Line 127"/>
            <p:cNvSpPr>
              <a:spLocks noChangeShapeType="1"/>
            </p:cNvSpPr>
            <p:nvPr/>
          </p:nvSpPr>
          <p:spPr bwMode="auto">
            <a:xfrm flipH="1" flipV="1">
              <a:off x="2845" y="2323"/>
              <a:ext cx="5" cy="6"/>
            </a:xfrm>
            <a:prstGeom prst="line">
              <a:avLst/>
            </a:prstGeom>
            <a:noFill/>
            <a:ln w="9525">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2" name="Freeform 128"/>
            <p:cNvSpPr>
              <a:spLocks/>
            </p:cNvSpPr>
            <p:nvPr/>
          </p:nvSpPr>
          <p:spPr bwMode="auto">
            <a:xfrm>
              <a:off x="2845" y="2323"/>
              <a:ext cx="14" cy="13"/>
            </a:xfrm>
            <a:custGeom>
              <a:avLst/>
              <a:gdLst>
                <a:gd name="T0" fmla="*/ 16 w 17"/>
                <a:gd name="T1" fmla="*/ 16 h 17"/>
                <a:gd name="T2" fmla="*/ 0 w 17"/>
                <a:gd name="T3" fmla="*/ 0 h 17"/>
                <a:gd name="T4" fmla="*/ 16 w 17"/>
                <a:gd name="T5" fmla="*/ 16 h 17"/>
              </a:gdLst>
              <a:ahLst/>
              <a:cxnLst>
                <a:cxn ang="0">
                  <a:pos x="T0" y="T1"/>
                </a:cxn>
                <a:cxn ang="0">
                  <a:pos x="T2" y="T3"/>
                </a:cxn>
                <a:cxn ang="0">
                  <a:pos x="T4" y="T5"/>
                </a:cxn>
              </a:cxnLst>
              <a:rect l="0" t="0" r="r" b="b"/>
              <a:pathLst>
                <a:path w="17" h="17">
                  <a:moveTo>
                    <a:pt x="16" y="16"/>
                  </a:moveTo>
                  <a:lnTo>
                    <a:pt x="0" y="0"/>
                  </a:lnTo>
                  <a:lnTo>
                    <a:pt x="16" y="16"/>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 name="Freeform 129"/>
            <p:cNvSpPr>
              <a:spLocks/>
            </p:cNvSpPr>
            <p:nvPr/>
          </p:nvSpPr>
          <p:spPr bwMode="auto">
            <a:xfrm>
              <a:off x="2807" y="2323"/>
              <a:ext cx="52" cy="25"/>
            </a:xfrm>
            <a:custGeom>
              <a:avLst/>
              <a:gdLst>
                <a:gd name="T0" fmla="*/ 17 w 58"/>
                <a:gd name="T1" fmla="*/ 32 h 33"/>
                <a:gd name="T2" fmla="*/ 32 w 58"/>
                <a:gd name="T3" fmla="*/ 23 h 33"/>
                <a:gd name="T4" fmla="*/ 42 w 58"/>
                <a:gd name="T5" fmla="*/ 23 h 33"/>
                <a:gd name="T6" fmla="*/ 42 w 58"/>
                <a:gd name="T7" fmla="*/ 16 h 33"/>
                <a:gd name="T8" fmla="*/ 48 w 58"/>
                <a:gd name="T9" fmla="*/ 23 h 33"/>
                <a:gd name="T10" fmla="*/ 57 w 58"/>
                <a:gd name="T11" fmla="*/ 8 h 33"/>
                <a:gd name="T12" fmla="*/ 48 w 58"/>
                <a:gd name="T13" fmla="*/ 8 h 33"/>
                <a:gd name="T14" fmla="*/ 42 w 58"/>
                <a:gd name="T15" fmla="*/ 0 h 33"/>
                <a:gd name="T16" fmla="*/ 17 w 58"/>
                <a:gd name="T17" fmla="*/ 0 h 33"/>
                <a:gd name="T18" fmla="*/ 8 w 58"/>
                <a:gd name="T19" fmla="*/ 0 h 33"/>
                <a:gd name="T20" fmla="*/ 0 w 58"/>
                <a:gd name="T21" fmla="*/ 16 h 33"/>
                <a:gd name="T22" fmla="*/ 0 w 58"/>
                <a:gd name="T23" fmla="*/ 23 h 33"/>
                <a:gd name="T24" fmla="*/ 8 w 58"/>
                <a:gd name="T25" fmla="*/ 16 h 33"/>
                <a:gd name="T26" fmla="*/ 8 w 58"/>
                <a:gd name="T27" fmla="*/ 32 h 33"/>
                <a:gd name="T28" fmla="*/ 17 w 58"/>
                <a:gd name="T29" fmla="*/ 3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33">
                  <a:moveTo>
                    <a:pt x="17" y="32"/>
                  </a:moveTo>
                  <a:lnTo>
                    <a:pt x="32" y="23"/>
                  </a:lnTo>
                  <a:lnTo>
                    <a:pt x="42" y="23"/>
                  </a:lnTo>
                  <a:lnTo>
                    <a:pt x="42" y="16"/>
                  </a:lnTo>
                  <a:lnTo>
                    <a:pt x="48" y="23"/>
                  </a:lnTo>
                  <a:lnTo>
                    <a:pt x="57" y="8"/>
                  </a:lnTo>
                  <a:lnTo>
                    <a:pt x="48" y="8"/>
                  </a:lnTo>
                  <a:lnTo>
                    <a:pt x="42" y="0"/>
                  </a:lnTo>
                  <a:lnTo>
                    <a:pt x="17" y="0"/>
                  </a:lnTo>
                  <a:lnTo>
                    <a:pt x="8" y="0"/>
                  </a:lnTo>
                  <a:lnTo>
                    <a:pt x="0" y="16"/>
                  </a:lnTo>
                  <a:lnTo>
                    <a:pt x="0" y="23"/>
                  </a:lnTo>
                  <a:lnTo>
                    <a:pt x="8" y="16"/>
                  </a:lnTo>
                  <a:lnTo>
                    <a:pt x="8" y="32"/>
                  </a:lnTo>
                  <a:lnTo>
                    <a:pt x="17" y="32"/>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 name="Freeform 130"/>
            <p:cNvSpPr>
              <a:spLocks/>
            </p:cNvSpPr>
            <p:nvPr/>
          </p:nvSpPr>
          <p:spPr bwMode="auto">
            <a:xfrm>
              <a:off x="2682" y="2268"/>
              <a:ext cx="146" cy="121"/>
            </a:xfrm>
            <a:custGeom>
              <a:avLst/>
              <a:gdLst>
                <a:gd name="T0" fmla="*/ 97 w 163"/>
                <a:gd name="T1" fmla="*/ 0 h 163"/>
                <a:gd name="T2" fmla="*/ 82 w 163"/>
                <a:gd name="T3" fmla="*/ 9 h 163"/>
                <a:gd name="T4" fmla="*/ 82 w 163"/>
                <a:gd name="T5" fmla="*/ 25 h 163"/>
                <a:gd name="T6" fmla="*/ 66 w 163"/>
                <a:gd name="T7" fmla="*/ 34 h 163"/>
                <a:gd name="T8" fmla="*/ 57 w 163"/>
                <a:gd name="T9" fmla="*/ 42 h 163"/>
                <a:gd name="T10" fmla="*/ 50 w 163"/>
                <a:gd name="T11" fmla="*/ 42 h 163"/>
                <a:gd name="T12" fmla="*/ 42 w 163"/>
                <a:gd name="T13" fmla="*/ 34 h 163"/>
                <a:gd name="T14" fmla="*/ 34 w 163"/>
                <a:gd name="T15" fmla="*/ 34 h 163"/>
                <a:gd name="T16" fmla="*/ 42 w 163"/>
                <a:gd name="T17" fmla="*/ 50 h 163"/>
                <a:gd name="T18" fmla="*/ 25 w 163"/>
                <a:gd name="T19" fmla="*/ 57 h 163"/>
                <a:gd name="T20" fmla="*/ 25 w 163"/>
                <a:gd name="T21" fmla="*/ 50 h 163"/>
                <a:gd name="T22" fmla="*/ 0 w 163"/>
                <a:gd name="T23" fmla="*/ 57 h 163"/>
                <a:gd name="T24" fmla="*/ 0 w 163"/>
                <a:gd name="T25" fmla="*/ 66 h 163"/>
                <a:gd name="T26" fmla="*/ 34 w 163"/>
                <a:gd name="T27" fmla="*/ 74 h 163"/>
                <a:gd name="T28" fmla="*/ 50 w 163"/>
                <a:gd name="T29" fmla="*/ 97 h 163"/>
                <a:gd name="T30" fmla="*/ 50 w 163"/>
                <a:gd name="T31" fmla="*/ 106 h 163"/>
                <a:gd name="T32" fmla="*/ 42 w 163"/>
                <a:gd name="T33" fmla="*/ 147 h 163"/>
                <a:gd name="T34" fmla="*/ 57 w 163"/>
                <a:gd name="T35" fmla="*/ 156 h 163"/>
                <a:gd name="T36" fmla="*/ 97 w 163"/>
                <a:gd name="T37" fmla="*/ 162 h 163"/>
                <a:gd name="T38" fmla="*/ 97 w 163"/>
                <a:gd name="T39" fmla="*/ 156 h 163"/>
                <a:gd name="T40" fmla="*/ 115 w 163"/>
                <a:gd name="T41" fmla="*/ 147 h 163"/>
                <a:gd name="T42" fmla="*/ 139 w 163"/>
                <a:gd name="T43" fmla="*/ 156 h 163"/>
                <a:gd name="T44" fmla="*/ 147 w 163"/>
                <a:gd name="T45" fmla="*/ 156 h 163"/>
                <a:gd name="T46" fmla="*/ 156 w 163"/>
                <a:gd name="T47" fmla="*/ 137 h 163"/>
                <a:gd name="T48" fmla="*/ 147 w 163"/>
                <a:gd name="T49" fmla="*/ 122 h 163"/>
                <a:gd name="T50" fmla="*/ 147 w 163"/>
                <a:gd name="T51" fmla="*/ 106 h 163"/>
                <a:gd name="T52" fmla="*/ 147 w 163"/>
                <a:gd name="T53" fmla="*/ 90 h 163"/>
                <a:gd name="T54" fmla="*/ 139 w 163"/>
                <a:gd name="T55" fmla="*/ 97 h 163"/>
                <a:gd name="T56" fmla="*/ 139 w 163"/>
                <a:gd name="T57" fmla="*/ 90 h 163"/>
                <a:gd name="T58" fmla="*/ 147 w 163"/>
                <a:gd name="T59" fmla="*/ 74 h 163"/>
                <a:gd name="T60" fmla="*/ 156 w 163"/>
                <a:gd name="T61" fmla="*/ 74 h 163"/>
                <a:gd name="T62" fmla="*/ 162 w 163"/>
                <a:gd name="T63" fmla="*/ 50 h 163"/>
                <a:gd name="T64" fmla="*/ 139 w 163"/>
                <a:gd name="T65" fmla="*/ 34 h 163"/>
                <a:gd name="T66" fmla="*/ 131 w 163"/>
                <a:gd name="T67" fmla="*/ 34 h 163"/>
                <a:gd name="T68" fmla="*/ 122 w 163"/>
                <a:gd name="T69" fmla="*/ 34 h 163"/>
                <a:gd name="T70" fmla="*/ 122 w 163"/>
                <a:gd name="T71" fmla="*/ 25 h 163"/>
                <a:gd name="T72" fmla="*/ 115 w 163"/>
                <a:gd name="T73" fmla="*/ 25 h 163"/>
                <a:gd name="T74" fmla="*/ 115 w 163"/>
                <a:gd name="T75" fmla="*/ 17 h 163"/>
                <a:gd name="T76" fmla="*/ 97 w 163"/>
                <a:gd name="T77" fmla="*/ 9 h 163"/>
                <a:gd name="T78" fmla="*/ 97 w 163"/>
                <a:gd name="T79"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3" h="163">
                  <a:moveTo>
                    <a:pt x="97" y="0"/>
                  </a:moveTo>
                  <a:lnTo>
                    <a:pt x="82" y="9"/>
                  </a:lnTo>
                  <a:lnTo>
                    <a:pt x="82" y="25"/>
                  </a:lnTo>
                  <a:lnTo>
                    <a:pt x="66" y="34"/>
                  </a:lnTo>
                  <a:lnTo>
                    <a:pt x="57" y="42"/>
                  </a:lnTo>
                  <a:lnTo>
                    <a:pt x="50" y="42"/>
                  </a:lnTo>
                  <a:lnTo>
                    <a:pt x="42" y="34"/>
                  </a:lnTo>
                  <a:lnTo>
                    <a:pt x="34" y="34"/>
                  </a:lnTo>
                  <a:lnTo>
                    <a:pt x="42" y="50"/>
                  </a:lnTo>
                  <a:lnTo>
                    <a:pt x="25" y="57"/>
                  </a:lnTo>
                  <a:lnTo>
                    <a:pt x="25" y="50"/>
                  </a:lnTo>
                  <a:lnTo>
                    <a:pt x="0" y="57"/>
                  </a:lnTo>
                  <a:lnTo>
                    <a:pt x="0" y="66"/>
                  </a:lnTo>
                  <a:lnTo>
                    <a:pt x="34" y="74"/>
                  </a:lnTo>
                  <a:lnTo>
                    <a:pt x="50" y="97"/>
                  </a:lnTo>
                  <a:lnTo>
                    <a:pt x="50" y="106"/>
                  </a:lnTo>
                  <a:lnTo>
                    <a:pt x="42" y="147"/>
                  </a:lnTo>
                  <a:lnTo>
                    <a:pt x="57" y="156"/>
                  </a:lnTo>
                  <a:lnTo>
                    <a:pt x="97" y="162"/>
                  </a:lnTo>
                  <a:lnTo>
                    <a:pt x="97" y="156"/>
                  </a:lnTo>
                  <a:lnTo>
                    <a:pt x="115" y="147"/>
                  </a:lnTo>
                  <a:lnTo>
                    <a:pt x="139" y="156"/>
                  </a:lnTo>
                  <a:lnTo>
                    <a:pt x="147" y="156"/>
                  </a:lnTo>
                  <a:lnTo>
                    <a:pt x="156" y="137"/>
                  </a:lnTo>
                  <a:lnTo>
                    <a:pt x="147" y="122"/>
                  </a:lnTo>
                  <a:lnTo>
                    <a:pt x="147" y="106"/>
                  </a:lnTo>
                  <a:lnTo>
                    <a:pt x="147" y="90"/>
                  </a:lnTo>
                  <a:lnTo>
                    <a:pt x="139" y="97"/>
                  </a:lnTo>
                  <a:lnTo>
                    <a:pt x="139" y="90"/>
                  </a:lnTo>
                  <a:lnTo>
                    <a:pt x="147" y="74"/>
                  </a:lnTo>
                  <a:lnTo>
                    <a:pt x="156" y="74"/>
                  </a:lnTo>
                  <a:lnTo>
                    <a:pt x="162" y="50"/>
                  </a:lnTo>
                  <a:lnTo>
                    <a:pt x="139" y="34"/>
                  </a:lnTo>
                  <a:lnTo>
                    <a:pt x="131" y="34"/>
                  </a:lnTo>
                  <a:lnTo>
                    <a:pt x="122" y="34"/>
                  </a:lnTo>
                  <a:lnTo>
                    <a:pt x="122" y="25"/>
                  </a:lnTo>
                  <a:lnTo>
                    <a:pt x="115" y="25"/>
                  </a:lnTo>
                  <a:lnTo>
                    <a:pt x="115" y="17"/>
                  </a:lnTo>
                  <a:lnTo>
                    <a:pt x="97" y="9"/>
                  </a:lnTo>
                  <a:lnTo>
                    <a:pt x="97" y="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 name="Freeform 131"/>
            <p:cNvSpPr>
              <a:spLocks/>
            </p:cNvSpPr>
            <p:nvPr/>
          </p:nvSpPr>
          <p:spPr bwMode="auto">
            <a:xfrm>
              <a:off x="2633" y="2370"/>
              <a:ext cx="137" cy="98"/>
            </a:xfrm>
            <a:custGeom>
              <a:avLst/>
              <a:gdLst>
                <a:gd name="T0" fmla="*/ 7 w 153"/>
                <a:gd name="T1" fmla="*/ 34 h 132"/>
                <a:gd name="T2" fmla="*/ 40 w 153"/>
                <a:gd name="T3" fmla="*/ 34 h 132"/>
                <a:gd name="T4" fmla="*/ 40 w 153"/>
                <a:gd name="T5" fmla="*/ 42 h 132"/>
                <a:gd name="T6" fmla="*/ 31 w 153"/>
                <a:gd name="T7" fmla="*/ 50 h 132"/>
                <a:gd name="T8" fmla="*/ 31 w 153"/>
                <a:gd name="T9" fmla="*/ 66 h 132"/>
                <a:gd name="T10" fmla="*/ 24 w 153"/>
                <a:gd name="T11" fmla="*/ 75 h 132"/>
                <a:gd name="T12" fmla="*/ 31 w 153"/>
                <a:gd name="T13" fmla="*/ 99 h 132"/>
                <a:gd name="T14" fmla="*/ 24 w 153"/>
                <a:gd name="T15" fmla="*/ 115 h 132"/>
                <a:gd name="T16" fmla="*/ 49 w 153"/>
                <a:gd name="T17" fmla="*/ 131 h 132"/>
                <a:gd name="T18" fmla="*/ 55 w 153"/>
                <a:gd name="T19" fmla="*/ 124 h 132"/>
                <a:gd name="T20" fmla="*/ 89 w 153"/>
                <a:gd name="T21" fmla="*/ 124 h 132"/>
                <a:gd name="T22" fmla="*/ 121 w 153"/>
                <a:gd name="T23" fmla="*/ 91 h 132"/>
                <a:gd name="T24" fmla="*/ 112 w 153"/>
                <a:gd name="T25" fmla="*/ 75 h 132"/>
                <a:gd name="T26" fmla="*/ 129 w 153"/>
                <a:gd name="T27" fmla="*/ 50 h 132"/>
                <a:gd name="T28" fmla="*/ 152 w 153"/>
                <a:gd name="T29" fmla="*/ 34 h 132"/>
                <a:gd name="T30" fmla="*/ 152 w 153"/>
                <a:gd name="T31" fmla="*/ 25 h 132"/>
                <a:gd name="T32" fmla="*/ 112 w 153"/>
                <a:gd name="T33" fmla="*/ 19 h 132"/>
                <a:gd name="T34" fmla="*/ 97 w 153"/>
                <a:gd name="T35" fmla="*/ 10 h 132"/>
                <a:gd name="T36" fmla="*/ 89 w 153"/>
                <a:gd name="T37" fmla="*/ 10 h 132"/>
                <a:gd name="T38" fmla="*/ 72 w 153"/>
                <a:gd name="T39" fmla="*/ 10 h 132"/>
                <a:gd name="T40" fmla="*/ 64 w 153"/>
                <a:gd name="T41" fmla="*/ 10 h 132"/>
                <a:gd name="T42" fmla="*/ 15 w 153"/>
                <a:gd name="T43" fmla="*/ 0 h 132"/>
                <a:gd name="T44" fmla="*/ 7 w 153"/>
                <a:gd name="T45" fmla="*/ 10 h 132"/>
                <a:gd name="T46" fmla="*/ 0 w 153"/>
                <a:gd name="T47" fmla="*/ 10 h 132"/>
                <a:gd name="T48" fmla="*/ 0 w 153"/>
                <a:gd name="T49" fmla="*/ 19 h 132"/>
                <a:gd name="T50" fmla="*/ 7 w 153"/>
                <a:gd name="T51" fmla="*/ 3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3" h="132">
                  <a:moveTo>
                    <a:pt x="7" y="34"/>
                  </a:moveTo>
                  <a:lnTo>
                    <a:pt x="40" y="34"/>
                  </a:lnTo>
                  <a:lnTo>
                    <a:pt x="40" y="42"/>
                  </a:lnTo>
                  <a:lnTo>
                    <a:pt x="31" y="50"/>
                  </a:lnTo>
                  <a:lnTo>
                    <a:pt x="31" y="66"/>
                  </a:lnTo>
                  <a:lnTo>
                    <a:pt x="24" y="75"/>
                  </a:lnTo>
                  <a:lnTo>
                    <a:pt x="31" y="99"/>
                  </a:lnTo>
                  <a:lnTo>
                    <a:pt x="24" y="115"/>
                  </a:lnTo>
                  <a:lnTo>
                    <a:pt x="49" y="131"/>
                  </a:lnTo>
                  <a:lnTo>
                    <a:pt x="55" y="124"/>
                  </a:lnTo>
                  <a:lnTo>
                    <a:pt x="89" y="124"/>
                  </a:lnTo>
                  <a:lnTo>
                    <a:pt x="121" y="91"/>
                  </a:lnTo>
                  <a:lnTo>
                    <a:pt x="112" y="75"/>
                  </a:lnTo>
                  <a:lnTo>
                    <a:pt x="129" y="50"/>
                  </a:lnTo>
                  <a:lnTo>
                    <a:pt x="152" y="34"/>
                  </a:lnTo>
                  <a:lnTo>
                    <a:pt x="152" y="25"/>
                  </a:lnTo>
                  <a:lnTo>
                    <a:pt x="112" y="19"/>
                  </a:lnTo>
                  <a:lnTo>
                    <a:pt x="97" y="10"/>
                  </a:lnTo>
                  <a:lnTo>
                    <a:pt x="89" y="10"/>
                  </a:lnTo>
                  <a:lnTo>
                    <a:pt x="72" y="10"/>
                  </a:lnTo>
                  <a:lnTo>
                    <a:pt x="64" y="10"/>
                  </a:lnTo>
                  <a:lnTo>
                    <a:pt x="15" y="0"/>
                  </a:lnTo>
                  <a:lnTo>
                    <a:pt x="7" y="10"/>
                  </a:lnTo>
                  <a:lnTo>
                    <a:pt x="0" y="10"/>
                  </a:lnTo>
                  <a:lnTo>
                    <a:pt x="0" y="19"/>
                  </a:lnTo>
                  <a:lnTo>
                    <a:pt x="7" y="34"/>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 name="Freeform 132"/>
            <p:cNvSpPr>
              <a:spLocks/>
            </p:cNvSpPr>
            <p:nvPr/>
          </p:nvSpPr>
          <p:spPr bwMode="auto">
            <a:xfrm>
              <a:off x="2633" y="2395"/>
              <a:ext cx="37" cy="61"/>
            </a:xfrm>
            <a:custGeom>
              <a:avLst/>
              <a:gdLst>
                <a:gd name="T0" fmla="*/ 24 w 41"/>
                <a:gd name="T1" fmla="*/ 81 h 82"/>
                <a:gd name="T2" fmla="*/ 31 w 41"/>
                <a:gd name="T3" fmla="*/ 65 h 82"/>
                <a:gd name="T4" fmla="*/ 24 w 41"/>
                <a:gd name="T5" fmla="*/ 41 h 82"/>
                <a:gd name="T6" fmla="*/ 31 w 41"/>
                <a:gd name="T7" fmla="*/ 32 h 82"/>
                <a:gd name="T8" fmla="*/ 31 w 41"/>
                <a:gd name="T9" fmla="*/ 16 h 82"/>
                <a:gd name="T10" fmla="*/ 40 w 41"/>
                <a:gd name="T11" fmla="*/ 8 h 82"/>
                <a:gd name="T12" fmla="*/ 40 w 41"/>
                <a:gd name="T13" fmla="*/ 0 h 82"/>
                <a:gd name="T14" fmla="*/ 7 w 41"/>
                <a:gd name="T15" fmla="*/ 0 h 82"/>
                <a:gd name="T16" fmla="*/ 7 w 41"/>
                <a:gd name="T17" fmla="*/ 16 h 82"/>
                <a:gd name="T18" fmla="*/ 0 w 41"/>
                <a:gd name="T19" fmla="*/ 57 h 82"/>
                <a:gd name="T20" fmla="*/ 7 w 41"/>
                <a:gd name="T21" fmla="*/ 57 h 82"/>
                <a:gd name="T22" fmla="*/ 0 w 41"/>
                <a:gd name="T23" fmla="*/ 81 h 82"/>
                <a:gd name="T24" fmla="*/ 24 w 41"/>
                <a:gd name="T25"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82">
                  <a:moveTo>
                    <a:pt x="24" y="81"/>
                  </a:moveTo>
                  <a:lnTo>
                    <a:pt x="31" y="65"/>
                  </a:lnTo>
                  <a:lnTo>
                    <a:pt x="24" y="41"/>
                  </a:lnTo>
                  <a:lnTo>
                    <a:pt x="31" y="32"/>
                  </a:lnTo>
                  <a:lnTo>
                    <a:pt x="31" y="16"/>
                  </a:lnTo>
                  <a:lnTo>
                    <a:pt x="40" y="8"/>
                  </a:lnTo>
                  <a:lnTo>
                    <a:pt x="40" y="0"/>
                  </a:lnTo>
                  <a:lnTo>
                    <a:pt x="7" y="0"/>
                  </a:lnTo>
                  <a:lnTo>
                    <a:pt x="7" y="16"/>
                  </a:lnTo>
                  <a:lnTo>
                    <a:pt x="0" y="57"/>
                  </a:lnTo>
                  <a:lnTo>
                    <a:pt x="7" y="57"/>
                  </a:lnTo>
                  <a:lnTo>
                    <a:pt x="0" y="81"/>
                  </a:lnTo>
                  <a:lnTo>
                    <a:pt x="24" y="81"/>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 name="Freeform 133"/>
            <p:cNvSpPr>
              <a:spLocks/>
            </p:cNvSpPr>
            <p:nvPr/>
          </p:nvSpPr>
          <p:spPr bwMode="auto">
            <a:xfrm>
              <a:off x="2814" y="2329"/>
              <a:ext cx="138" cy="115"/>
            </a:xfrm>
            <a:custGeom>
              <a:avLst/>
              <a:gdLst>
                <a:gd name="T0" fmla="*/ 9 w 155"/>
                <a:gd name="T1" fmla="*/ 55 h 155"/>
                <a:gd name="T2" fmla="*/ 24 w 155"/>
                <a:gd name="T3" fmla="*/ 49 h 155"/>
                <a:gd name="T4" fmla="*/ 40 w 155"/>
                <a:gd name="T5" fmla="*/ 55 h 155"/>
                <a:gd name="T6" fmla="*/ 56 w 155"/>
                <a:gd name="T7" fmla="*/ 80 h 155"/>
                <a:gd name="T8" fmla="*/ 65 w 155"/>
                <a:gd name="T9" fmla="*/ 80 h 155"/>
                <a:gd name="T10" fmla="*/ 74 w 155"/>
                <a:gd name="T11" fmla="*/ 97 h 155"/>
                <a:gd name="T12" fmla="*/ 89 w 155"/>
                <a:gd name="T13" fmla="*/ 105 h 155"/>
                <a:gd name="T14" fmla="*/ 106 w 155"/>
                <a:gd name="T15" fmla="*/ 121 h 155"/>
                <a:gd name="T16" fmla="*/ 114 w 155"/>
                <a:gd name="T17" fmla="*/ 121 h 155"/>
                <a:gd name="T18" fmla="*/ 121 w 155"/>
                <a:gd name="T19" fmla="*/ 146 h 155"/>
                <a:gd name="T20" fmla="*/ 114 w 155"/>
                <a:gd name="T21" fmla="*/ 154 h 155"/>
                <a:gd name="T22" fmla="*/ 121 w 155"/>
                <a:gd name="T23" fmla="*/ 154 h 155"/>
                <a:gd name="T24" fmla="*/ 131 w 155"/>
                <a:gd name="T25" fmla="*/ 146 h 155"/>
                <a:gd name="T26" fmla="*/ 131 w 155"/>
                <a:gd name="T27" fmla="*/ 137 h 155"/>
                <a:gd name="T28" fmla="*/ 131 w 155"/>
                <a:gd name="T29" fmla="*/ 130 h 155"/>
                <a:gd name="T30" fmla="*/ 131 w 155"/>
                <a:gd name="T31" fmla="*/ 114 h 155"/>
                <a:gd name="T32" fmla="*/ 146 w 155"/>
                <a:gd name="T33" fmla="*/ 130 h 155"/>
                <a:gd name="T34" fmla="*/ 154 w 155"/>
                <a:gd name="T35" fmla="*/ 121 h 155"/>
                <a:gd name="T36" fmla="*/ 114 w 155"/>
                <a:gd name="T37" fmla="*/ 97 h 155"/>
                <a:gd name="T38" fmla="*/ 121 w 155"/>
                <a:gd name="T39" fmla="*/ 89 h 155"/>
                <a:gd name="T40" fmla="*/ 114 w 155"/>
                <a:gd name="T41" fmla="*/ 89 h 155"/>
                <a:gd name="T42" fmla="*/ 97 w 155"/>
                <a:gd name="T43" fmla="*/ 80 h 155"/>
                <a:gd name="T44" fmla="*/ 89 w 155"/>
                <a:gd name="T45" fmla="*/ 65 h 155"/>
                <a:gd name="T46" fmla="*/ 74 w 155"/>
                <a:gd name="T47" fmla="*/ 49 h 155"/>
                <a:gd name="T48" fmla="*/ 74 w 155"/>
                <a:gd name="T49" fmla="*/ 24 h 155"/>
                <a:gd name="T50" fmla="*/ 89 w 155"/>
                <a:gd name="T51" fmla="*/ 24 h 155"/>
                <a:gd name="T52" fmla="*/ 89 w 155"/>
                <a:gd name="T53" fmla="*/ 15 h 155"/>
                <a:gd name="T54" fmla="*/ 89 w 155"/>
                <a:gd name="T55" fmla="*/ 8 h 155"/>
                <a:gd name="T56" fmla="*/ 74 w 155"/>
                <a:gd name="T57" fmla="*/ 0 h 155"/>
                <a:gd name="T58" fmla="*/ 49 w 155"/>
                <a:gd name="T59" fmla="*/ 0 h 155"/>
                <a:gd name="T60" fmla="*/ 40 w 155"/>
                <a:gd name="T61" fmla="*/ 15 h 155"/>
                <a:gd name="T62" fmla="*/ 34 w 155"/>
                <a:gd name="T63" fmla="*/ 8 h 155"/>
                <a:gd name="T64" fmla="*/ 34 w 155"/>
                <a:gd name="T65" fmla="*/ 15 h 155"/>
                <a:gd name="T66" fmla="*/ 24 w 155"/>
                <a:gd name="T67" fmla="*/ 15 h 155"/>
                <a:gd name="T68" fmla="*/ 9 w 155"/>
                <a:gd name="T69" fmla="*/ 24 h 155"/>
                <a:gd name="T70" fmla="*/ 0 w 155"/>
                <a:gd name="T71" fmla="*/ 24 h 155"/>
                <a:gd name="T72" fmla="*/ 0 w 155"/>
                <a:gd name="T73" fmla="*/ 40 h 155"/>
                <a:gd name="T74" fmla="*/ 9 w 155"/>
                <a:gd name="T75" fmla="*/ 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5" h="155">
                  <a:moveTo>
                    <a:pt x="9" y="55"/>
                  </a:moveTo>
                  <a:lnTo>
                    <a:pt x="24" y="49"/>
                  </a:lnTo>
                  <a:lnTo>
                    <a:pt x="40" y="55"/>
                  </a:lnTo>
                  <a:lnTo>
                    <a:pt x="56" y="80"/>
                  </a:lnTo>
                  <a:lnTo>
                    <a:pt x="65" y="80"/>
                  </a:lnTo>
                  <a:lnTo>
                    <a:pt x="74" y="97"/>
                  </a:lnTo>
                  <a:lnTo>
                    <a:pt x="89" y="105"/>
                  </a:lnTo>
                  <a:lnTo>
                    <a:pt x="106" y="121"/>
                  </a:lnTo>
                  <a:lnTo>
                    <a:pt x="114" y="121"/>
                  </a:lnTo>
                  <a:lnTo>
                    <a:pt x="121" y="146"/>
                  </a:lnTo>
                  <a:lnTo>
                    <a:pt x="114" y="154"/>
                  </a:lnTo>
                  <a:lnTo>
                    <a:pt x="121" y="154"/>
                  </a:lnTo>
                  <a:lnTo>
                    <a:pt x="131" y="146"/>
                  </a:lnTo>
                  <a:lnTo>
                    <a:pt x="131" y="137"/>
                  </a:lnTo>
                  <a:lnTo>
                    <a:pt x="131" y="130"/>
                  </a:lnTo>
                  <a:lnTo>
                    <a:pt x="131" y="114"/>
                  </a:lnTo>
                  <a:lnTo>
                    <a:pt x="146" y="130"/>
                  </a:lnTo>
                  <a:lnTo>
                    <a:pt x="154" y="121"/>
                  </a:lnTo>
                  <a:lnTo>
                    <a:pt x="114" y="97"/>
                  </a:lnTo>
                  <a:lnTo>
                    <a:pt x="121" y="89"/>
                  </a:lnTo>
                  <a:lnTo>
                    <a:pt x="114" y="89"/>
                  </a:lnTo>
                  <a:lnTo>
                    <a:pt x="97" y="80"/>
                  </a:lnTo>
                  <a:lnTo>
                    <a:pt x="89" y="65"/>
                  </a:lnTo>
                  <a:lnTo>
                    <a:pt x="74" y="49"/>
                  </a:lnTo>
                  <a:lnTo>
                    <a:pt x="74" y="24"/>
                  </a:lnTo>
                  <a:lnTo>
                    <a:pt x="89" y="24"/>
                  </a:lnTo>
                  <a:lnTo>
                    <a:pt x="89" y="15"/>
                  </a:lnTo>
                  <a:lnTo>
                    <a:pt x="89" y="8"/>
                  </a:lnTo>
                  <a:lnTo>
                    <a:pt x="74" y="0"/>
                  </a:lnTo>
                  <a:lnTo>
                    <a:pt x="49" y="0"/>
                  </a:lnTo>
                  <a:lnTo>
                    <a:pt x="40" y="15"/>
                  </a:lnTo>
                  <a:lnTo>
                    <a:pt x="34" y="8"/>
                  </a:lnTo>
                  <a:lnTo>
                    <a:pt x="34" y="15"/>
                  </a:lnTo>
                  <a:lnTo>
                    <a:pt x="24" y="15"/>
                  </a:lnTo>
                  <a:lnTo>
                    <a:pt x="9" y="24"/>
                  </a:lnTo>
                  <a:lnTo>
                    <a:pt x="0" y="24"/>
                  </a:lnTo>
                  <a:lnTo>
                    <a:pt x="0" y="40"/>
                  </a:lnTo>
                  <a:lnTo>
                    <a:pt x="9" y="55"/>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 name="Freeform 134"/>
            <p:cNvSpPr>
              <a:spLocks/>
            </p:cNvSpPr>
            <p:nvPr/>
          </p:nvSpPr>
          <p:spPr bwMode="auto">
            <a:xfrm>
              <a:off x="2967" y="2310"/>
              <a:ext cx="109" cy="68"/>
            </a:xfrm>
            <a:custGeom>
              <a:avLst/>
              <a:gdLst>
                <a:gd name="T0" fmla="*/ 15 w 122"/>
                <a:gd name="T1" fmla="*/ 65 h 91"/>
                <a:gd name="T2" fmla="*/ 31 w 122"/>
                <a:gd name="T3" fmla="*/ 65 h 91"/>
                <a:gd name="T4" fmla="*/ 31 w 122"/>
                <a:gd name="T5" fmla="*/ 74 h 91"/>
                <a:gd name="T6" fmla="*/ 40 w 122"/>
                <a:gd name="T7" fmla="*/ 80 h 91"/>
                <a:gd name="T8" fmla="*/ 47 w 122"/>
                <a:gd name="T9" fmla="*/ 80 h 91"/>
                <a:gd name="T10" fmla="*/ 72 w 122"/>
                <a:gd name="T11" fmla="*/ 90 h 91"/>
                <a:gd name="T12" fmla="*/ 89 w 122"/>
                <a:gd name="T13" fmla="*/ 74 h 91"/>
                <a:gd name="T14" fmla="*/ 112 w 122"/>
                <a:gd name="T15" fmla="*/ 80 h 91"/>
                <a:gd name="T16" fmla="*/ 112 w 122"/>
                <a:gd name="T17" fmla="*/ 74 h 91"/>
                <a:gd name="T18" fmla="*/ 121 w 122"/>
                <a:gd name="T19" fmla="*/ 65 h 91"/>
                <a:gd name="T20" fmla="*/ 121 w 122"/>
                <a:gd name="T21" fmla="*/ 58 h 91"/>
                <a:gd name="T22" fmla="*/ 105 w 122"/>
                <a:gd name="T23" fmla="*/ 58 h 91"/>
                <a:gd name="T24" fmla="*/ 105 w 122"/>
                <a:gd name="T25" fmla="*/ 49 h 91"/>
                <a:gd name="T26" fmla="*/ 105 w 122"/>
                <a:gd name="T27" fmla="*/ 25 h 91"/>
                <a:gd name="T28" fmla="*/ 89 w 122"/>
                <a:gd name="T29" fmla="*/ 0 h 91"/>
                <a:gd name="T30" fmla="*/ 80 w 122"/>
                <a:gd name="T31" fmla="*/ 0 h 91"/>
                <a:gd name="T32" fmla="*/ 65 w 122"/>
                <a:gd name="T33" fmla="*/ 9 h 91"/>
                <a:gd name="T34" fmla="*/ 55 w 122"/>
                <a:gd name="T35" fmla="*/ 9 h 91"/>
                <a:gd name="T36" fmla="*/ 31 w 122"/>
                <a:gd name="T37" fmla="*/ 9 h 91"/>
                <a:gd name="T38" fmla="*/ 24 w 122"/>
                <a:gd name="T39" fmla="*/ 9 h 91"/>
                <a:gd name="T40" fmla="*/ 15 w 122"/>
                <a:gd name="T41" fmla="*/ 40 h 91"/>
                <a:gd name="T42" fmla="*/ 0 w 122"/>
                <a:gd name="T43" fmla="*/ 40 h 91"/>
                <a:gd name="T44" fmla="*/ 15 w 122"/>
                <a:gd name="T45" fmla="*/ 6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2" h="91">
                  <a:moveTo>
                    <a:pt x="15" y="65"/>
                  </a:moveTo>
                  <a:lnTo>
                    <a:pt x="31" y="65"/>
                  </a:lnTo>
                  <a:lnTo>
                    <a:pt x="31" y="74"/>
                  </a:lnTo>
                  <a:lnTo>
                    <a:pt x="40" y="80"/>
                  </a:lnTo>
                  <a:lnTo>
                    <a:pt x="47" y="80"/>
                  </a:lnTo>
                  <a:lnTo>
                    <a:pt x="72" y="90"/>
                  </a:lnTo>
                  <a:lnTo>
                    <a:pt x="89" y="74"/>
                  </a:lnTo>
                  <a:lnTo>
                    <a:pt x="112" y="80"/>
                  </a:lnTo>
                  <a:lnTo>
                    <a:pt x="112" y="74"/>
                  </a:lnTo>
                  <a:lnTo>
                    <a:pt x="121" y="65"/>
                  </a:lnTo>
                  <a:lnTo>
                    <a:pt x="121" y="58"/>
                  </a:lnTo>
                  <a:lnTo>
                    <a:pt x="105" y="58"/>
                  </a:lnTo>
                  <a:lnTo>
                    <a:pt x="105" y="49"/>
                  </a:lnTo>
                  <a:lnTo>
                    <a:pt x="105" y="25"/>
                  </a:lnTo>
                  <a:lnTo>
                    <a:pt x="89" y="0"/>
                  </a:lnTo>
                  <a:lnTo>
                    <a:pt x="80" y="0"/>
                  </a:lnTo>
                  <a:lnTo>
                    <a:pt x="65" y="9"/>
                  </a:lnTo>
                  <a:lnTo>
                    <a:pt x="55" y="9"/>
                  </a:lnTo>
                  <a:lnTo>
                    <a:pt x="31" y="9"/>
                  </a:lnTo>
                  <a:lnTo>
                    <a:pt x="24" y="9"/>
                  </a:lnTo>
                  <a:lnTo>
                    <a:pt x="15" y="40"/>
                  </a:lnTo>
                  <a:lnTo>
                    <a:pt x="0" y="40"/>
                  </a:lnTo>
                  <a:lnTo>
                    <a:pt x="15" y="65"/>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 name="Freeform 135"/>
            <p:cNvSpPr>
              <a:spLocks/>
            </p:cNvSpPr>
            <p:nvPr/>
          </p:nvSpPr>
          <p:spPr bwMode="auto">
            <a:xfrm>
              <a:off x="2967" y="2401"/>
              <a:ext cx="72" cy="48"/>
            </a:xfrm>
            <a:custGeom>
              <a:avLst/>
              <a:gdLst>
                <a:gd name="T0" fmla="*/ 15 w 81"/>
                <a:gd name="T1" fmla="*/ 8 h 66"/>
                <a:gd name="T2" fmla="*/ 40 w 81"/>
                <a:gd name="T3" fmla="*/ 0 h 66"/>
                <a:gd name="T4" fmla="*/ 55 w 81"/>
                <a:gd name="T5" fmla="*/ 0 h 66"/>
                <a:gd name="T6" fmla="*/ 72 w 81"/>
                <a:gd name="T7" fmla="*/ 8 h 66"/>
                <a:gd name="T8" fmla="*/ 80 w 81"/>
                <a:gd name="T9" fmla="*/ 0 h 66"/>
                <a:gd name="T10" fmla="*/ 72 w 81"/>
                <a:gd name="T11" fmla="*/ 17 h 66"/>
                <a:gd name="T12" fmla="*/ 55 w 81"/>
                <a:gd name="T13" fmla="*/ 8 h 66"/>
                <a:gd name="T14" fmla="*/ 47 w 81"/>
                <a:gd name="T15" fmla="*/ 17 h 66"/>
                <a:gd name="T16" fmla="*/ 47 w 81"/>
                <a:gd name="T17" fmla="*/ 24 h 66"/>
                <a:gd name="T18" fmla="*/ 40 w 81"/>
                <a:gd name="T19" fmla="*/ 24 h 66"/>
                <a:gd name="T20" fmla="*/ 31 w 81"/>
                <a:gd name="T21" fmla="*/ 17 h 66"/>
                <a:gd name="T22" fmla="*/ 31 w 81"/>
                <a:gd name="T23" fmla="*/ 24 h 66"/>
                <a:gd name="T24" fmla="*/ 40 w 81"/>
                <a:gd name="T25" fmla="*/ 40 h 66"/>
                <a:gd name="T26" fmla="*/ 55 w 81"/>
                <a:gd name="T27" fmla="*/ 57 h 66"/>
                <a:gd name="T28" fmla="*/ 47 w 81"/>
                <a:gd name="T29" fmla="*/ 57 h 66"/>
                <a:gd name="T30" fmla="*/ 47 w 81"/>
                <a:gd name="T31" fmla="*/ 65 h 66"/>
                <a:gd name="T32" fmla="*/ 31 w 81"/>
                <a:gd name="T33" fmla="*/ 57 h 66"/>
                <a:gd name="T34" fmla="*/ 15 w 81"/>
                <a:gd name="T35" fmla="*/ 57 h 66"/>
                <a:gd name="T36" fmla="*/ 0 w 81"/>
                <a:gd name="T37" fmla="*/ 33 h 66"/>
                <a:gd name="T38" fmla="*/ 15 w 81"/>
                <a:gd name="T39" fmla="*/ 17 h 66"/>
                <a:gd name="T40" fmla="*/ 15 w 81"/>
                <a:gd name="T41" fmla="*/ 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 h="66">
                  <a:moveTo>
                    <a:pt x="15" y="8"/>
                  </a:moveTo>
                  <a:lnTo>
                    <a:pt x="40" y="0"/>
                  </a:lnTo>
                  <a:lnTo>
                    <a:pt x="55" y="0"/>
                  </a:lnTo>
                  <a:lnTo>
                    <a:pt x="72" y="8"/>
                  </a:lnTo>
                  <a:lnTo>
                    <a:pt x="80" y="0"/>
                  </a:lnTo>
                  <a:lnTo>
                    <a:pt x="72" y="17"/>
                  </a:lnTo>
                  <a:lnTo>
                    <a:pt x="55" y="8"/>
                  </a:lnTo>
                  <a:lnTo>
                    <a:pt x="47" y="17"/>
                  </a:lnTo>
                  <a:lnTo>
                    <a:pt x="47" y="24"/>
                  </a:lnTo>
                  <a:lnTo>
                    <a:pt x="40" y="24"/>
                  </a:lnTo>
                  <a:lnTo>
                    <a:pt x="31" y="17"/>
                  </a:lnTo>
                  <a:lnTo>
                    <a:pt x="31" y="24"/>
                  </a:lnTo>
                  <a:lnTo>
                    <a:pt x="40" y="40"/>
                  </a:lnTo>
                  <a:lnTo>
                    <a:pt x="55" y="57"/>
                  </a:lnTo>
                  <a:lnTo>
                    <a:pt x="47" y="57"/>
                  </a:lnTo>
                  <a:lnTo>
                    <a:pt x="47" y="65"/>
                  </a:lnTo>
                  <a:lnTo>
                    <a:pt x="31" y="57"/>
                  </a:lnTo>
                  <a:lnTo>
                    <a:pt x="15" y="57"/>
                  </a:lnTo>
                  <a:lnTo>
                    <a:pt x="0" y="33"/>
                  </a:lnTo>
                  <a:lnTo>
                    <a:pt x="15" y="17"/>
                  </a:lnTo>
                  <a:lnTo>
                    <a:pt x="15" y="8"/>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 name="Freeform 136"/>
            <p:cNvSpPr>
              <a:spLocks/>
            </p:cNvSpPr>
            <p:nvPr/>
          </p:nvSpPr>
          <p:spPr bwMode="auto">
            <a:xfrm>
              <a:off x="3140" y="2455"/>
              <a:ext cx="88" cy="54"/>
            </a:xfrm>
            <a:custGeom>
              <a:avLst/>
              <a:gdLst>
                <a:gd name="T0" fmla="*/ 0 w 98"/>
                <a:gd name="T1" fmla="*/ 72 h 73"/>
                <a:gd name="T2" fmla="*/ 8 w 98"/>
                <a:gd name="T3" fmla="*/ 66 h 73"/>
                <a:gd name="T4" fmla="*/ 17 w 98"/>
                <a:gd name="T5" fmla="*/ 49 h 73"/>
                <a:gd name="T6" fmla="*/ 8 w 98"/>
                <a:gd name="T7" fmla="*/ 41 h 73"/>
                <a:gd name="T8" fmla="*/ 8 w 98"/>
                <a:gd name="T9" fmla="*/ 16 h 73"/>
                <a:gd name="T10" fmla="*/ 17 w 98"/>
                <a:gd name="T11" fmla="*/ 16 h 73"/>
                <a:gd name="T12" fmla="*/ 17 w 98"/>
                <a:gd name="T13" fmla="*/ 9 h 73"/>
                <a:gd name="T14" fmla="*/ 42 w 98"/>
                <a:gd name="T15" fmla="*/ 0 h 73"/>
                <a:gd name="T16" fmla="*/ 48 w 98"/>
                <a:gd name="T17" fmla="*/ 9 h 73"/>
                <a:gd name="T18" fmla="*/ 73 w 98"/>
                <a:gd name="T19" fmla="*/ 0 h 73"/>
                <a:gd name="T20" fmla="*/ 97 w 98"/>
                <a:gd name="T21" fmla="*/ 0 h 73"/>
                <a:gd name="T22" fmla="*/ 82 w 98"/>
                <a:gd name="T23" fmla="*/ 9 h 73"/>
                <a:gd name="T24" fmla="*/ 73 w 98"/>
                <a:gd name="T25" fmla="*/ 41 h 73"/>
                <a:gd name="T26" fmla="*/ 48 w 98"/>
                <a:gd name="T27" fmla="*/ 56 h 73"/>
                <a:gd name="T28" fmla="*/ 42 w 98"/>
                <a:gd name="T29" fmla="*/ 56 h 73"/>
                <a:gd name="T30" fmla="*/ 17 w 98"/>
                <a:gd name="T31" fmla="*/ 72 h 73"/>
                <a:gd name="T32" fmla="*/ 0 w 98"/>
                <a:gd name="T33"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73">
                  <a:moveTo>
                    <a:pt x="0" y="72"/>
                  </a:moveTo>
                  <a:lnTo>
                    <a:pt x="8" y="66"/>
                  </a:lnTo>
                  <a:lnTo>
                    <a:pt x="17" y="49"/>
                  </a:lnTo>
                  <a:lnTo>
                    <a:pt x="8" y="41"/>
                  </a:lnTo>
                  <a:lnTo>
                    <a:pt x="8" y="16"/>
                  </a:lnTo>
                  <a:lnTo>
                    <a:pt x="17" y="16"/>
                  </a:lnTo>
                  <a:lnTo>
                    <a:pt x="17" y="9"/>
                  </a:lnTo>
                  <a:lnTo>
                    <a:pt x="42" y="0"/>
                  </a:lnTo>
                  <a:lnTo>
                    <a:pt x="48" y="9"/>
                  </a:lnTo>
                  <a:lnTo>
                    <a:pt x="73" y="0"/>
                  </a:lnTo>
                  <a:lnTo>
                    <a:pt x="97" y="0"/>
                  </a:lnTo>
                  <a:lnTo>
                    <a:pt x="82" y="9"/>
                  </a:lnTo>
                  <a:lnTo>
                    <a:pt x="73" y="41"/>
                  </a:lnTo>
                  <a:lnTo>
                    <a:pt x="48" y="56"/>
                  </a:lnTo>
                  <a:lnTo>
                    <a:pt x="42" y="56"/>
                  </a:lnTo>
                  <a:lnTo>
                    <a:pt x="17" y="72"/>
                  </a:lnTo>
                  <a:lnTo>
                    <a:pt x="0" y="72"/>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 name="Freeform 137"/>
            <p:cNvSpPr>
              <a:spLocks/>
            </p:cNvSpPr>
            <p:nvPr/>
          </p:nvSpPr>
          <p:spPr bwMode="auto">
            <a:xfrm>
              <a:off x="3133" y="2496"/>
              <a:ext cx="51" cy="49"/>
            </a:xfrm>
            <a:custGeom>
              <a:avLst/>
              <a:gdLst>
                <a:gd name="T0" fmla="*/ 56 w 57"/>
                <a:gd name="T1" fmla="*/ 16 h 66"/>
                <a:gd name="T2" fmla="*/ 56 w 57"/>
                <a:gd name="T3" fmla="*/ 0 h 66"/>
                <a:gd name="T4" fmla="*/ 50 w 57"/>
                <a:gd name="T5" fmla="*/ 0 h 66"/>
                <a:gd name="T6" fmla="*/ 25 w 57"/>
                <a:gd name="T7" fmla="*/ 16 h 66"/>
                <a:gd name="T8" fmla="*/ 8 w 57"/>
                <a:gd name="T9" fmla="*/ 16 h 66"/>
                <a:gd name="T10" fmla="*/ 8 w 57"/>
                <a:gd name="T11" fmla="*/ 25 h 66"/>
                <a:gd name="T12" fmla="*/ 8 w 57"/>
                <a:gd name="T13" fmla="*/ 41 h 66"/>
                <a:gd name="T14" fmla="*/ 0 w 57"/>
                <a:gd name="T15" fmla="*/ 65 h 66"/>
                <a:gd name="T16" fmla="*/ 16 w 57"/>
                <a:gd name="T17" fmla="*/ 65 h 66"/>
                <a:gd name="T18" fmla="*/ 25 w 57"/>
                <a:gd name="T19" fmla="*/ 57 h 66"/>
                <a:gd name="T20" fmla="*/ 31 w 57"/>
                <a:gd name="T21" fmla="*/ 57 h 66"/>
                <a:gd name="T22" fmla="*/ 41 w 57"/>
                <a:gd name="T23" fmla="*/ 41 h 66"/>
                <a:gd name="T24" fmla="*/ 31 w 57"/>
                <a:gd name="T25" fmla="*/ 34 h 66"/>
                <a:gd name="T26" fmla="*/ 56 w 57"/>
                <a:gd name="T27" fmla="*/ 1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66">
                  <a:moveTo>
                    <a:pt x="56" y="16"/>
                  </a:moveTo>
                  <a:lnTo>
                    <a:pt x="56" y="0"/>
                  </a:lnTo>
                  <a:lnTo>
                    <a:pt x="50" y="0"/>
                  </a:lnTo>
                  <a:lnTo>
                    <a:pt x="25" y="16"/>
                  </a:lnTo>
                  <a:lnTo>
                    <a:pt x="8" y="16"/>
                  </a:lnTo>
                  <a:lnTo>
                    <a:pt x="8" y="25"/>
                  </a:lnTo>
                  <a:lnTo>
                    <a:pt x="8" y="41"/>
                  </a:lnTo>
                  <a:lnTo>
                    <a:pt x="0" y="65"/>
                  </a:lnTo>
                  <a:lnTo>
                    <a:pt x="16" y="65"/>
                  </a:lnTo>
                  <a:lnTo>
                    <a:pt x="25" y="57"/>
                  </a:lnTo>
                  <a:lnTo>
                    <a:pt x="31" y="57"/>
                  </a:lnTo>
                  <a:lnTo>
                    <a:pt x="41" y="41"/>
                  </a:lnTo>
                  <a:lnTo>
                    <a:pt x="31" y="34"/>
                  </a:lnTo>
                  <a:lnTo>
                    <a:pt x="56" y="16"/>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 name="Freeform 138"/>
            <p:cNvSpPr>
              <a:spLocks/>
            </p:cNvSpPr>
            <p:nvPr/>
          </p:nvSpPr>
          <p:spPr bwMode="auto">
            <a:xfrm>
              <a:off x="3140" y="2485"/>
              <a:ext cx="16" cy="20"/>
            </a:xfrm>
            <a:custGeom>
              <a:avLst/>
              <a:gdLst>
                <a:gd name="T0" fmla="*/ 8 w 18"/>
                <a:gd name="T1" fmla="*/ 25 h 26"/>
                <a:gd name="T2" fmla="*/ 0 w 18"/>
                <a:gd name="T3" fmla="*/ 25 h 26"/>
                <a:gd name="T4" fmla="*/ 8 w 18"/>
                <a:gd name="T5" fmla="*/ 0 h 26"/>
                <a:gd name="T6" fmla="*/ 17 w 18"/>
                <a:gd name="T7" fmla="*/ 8 h 26"/>
                <a:gd name="T8" fmla="*/ 8 w 18"/>
                <a:gd name="T9" fmla="*/ 25 h 26"/>
              </a:gdLst>
              <a:ahLst/>
              <a:cxnLst>
                <a:cxn ang="0">
                  <a:pos x="T0" y="T1"/>
                </a:cxn>
                <a:cxn ang="0">
                  <a:pos x="T2" y="T3"/>
                </a:cxn>
                <a:cxn ang="0">
                  <a:pos x="T4" y="T5"/>
                </a:cxn>
                <a:cxn ang="0">
                  <a:pos x="T6" y="T7"/>
                </a:cxn>
                <a:cxn ang="0">
                  <a:pos x="T8" y="T9"/>
                </a:cxn>
              </a:cxnLst>
              <a:rect l="0" t="0" r="r" b="b"/>
              <a:pathLst>
                <a:path w="18" h="26">
                  <a:moveTo>
                    <a:pt x="8" y="25"/>
                  </a:moveTo>
                  <a:lnTo>
                    <a:pt x="0" y="25"/>
                  </a:lnTo>
                  <a:lnTo>
                    <a:pt x="8" y="0"/>
                  </a:lnTo>
                  <a:lnTo>
                    <a:pt x="17" y="8"/>
                  </a:lnTo>
                  <a:lnTo>
                    <a:pt x="8" y="25"/>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 name="Freeform 139"/>
            <p:cNvSpPr>
              <a:spLocks/>
            </p:cNvSpPr>
            <p:nvPr/>
          </p:nvSpPr>
          <p:spPr bwMode="auto">
            <a:xfrm>
              <a:off x="3140" y="2485"/>
              <a:ext cx="16" cy="20"/>
            </a:xfrm>
            <a:custGeom>
              <a:avLst/>
              <a:gdLst>
                <a:gd name="T0" fmla="*/ 8 w 18"/>
                <a:gd name="T1" fmla="*/ 25 h 26"/>
                <a:gd name="T2" fmla="*/ 0 w 18"/>
                <a:gd name="T3" fmla="*/ 25 h 26"/>
                <a:gd name="T4" fmla="*/ 8 w 18"/>
                <a:gd name="T5" fmla="*/ 0 h 26"/>
                <a:gd name="T6" fmla="*/ 17 w 18"/>
                <a:gd name="T7" fmla="*/ 8 h 26"/>
                <a:gd name="T8" fmla="*/ 8 w 18"/>
                <a:gd name="T9" fmla="*/ 25 h 26"/>
              </a:gdLst>
              <a:ahLst/>
              <a:cxnLst>
                <a:cxn ang="0">
                  <a:pos x="T0" y="T1"/>
                </a:cxn>
                <a:cxn ang="0">
                  <a:pos x="T2" y="T3"/>
                </a:cxn>
                <a:cxn ang="0">
                  <a:pos x="T4" y="T5"/>
                </a:cxn>
                <a:cxn ang="0">
                  <a:pos x="T6" y="T7"/>
                </a:cxn>
                <a:cxn ang="0">
                  <a:pos x="T8" y="T9"/>
                </a:cxn>
              </a:cxnLst>
              <a:rect l="0" t="0" r="r" b="b"/>
              <a:pathLst>
                <a:path w="18" h="26">
                  <a:moveTo>
                    <a:pt x="8" y="25"/>
                  </a:moveTo>
                  <a:lnTo>
                    <a:pt x="0" y="25"/>
                  </a:lnTo>
                  <a:lnTo>
                    <a:pt x="8" y="0"/>
                  </a:lnTo>
                  <a:lnTo>
                    <a:pt x="17" y="8"/>
                  </a:lnTo>
                  <a:lnTo>
                    <a:pt x="8" y="25"/>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 name="Freeform 140"/>
            <p:cNvSpPr>
              <a:spLocks/>
            </p:cNvSpPr>
            <p:nvPr/>
          </p:nvSpPr>
          <p:spPr bwMode="auto">
            <a:xfrm>
              <a:off x="3125" y="2504"/>
              <a:ext cx="23" cy="41"/>
            </a:xfrm>
            <a:custGeom>
              <a:avLst/>
              <a:gdLst>
                <a:gd name="T0" fmla="*/ 17 w 26"/>
                <a:gd name="T1" fmla="*/ 6 h 56"/>
                <a:gd name="T2" fmla="*/ 17 w 26"/>
                <a:gd name="T3" fmla="*/ 15 h 56"/>
                <a:gd name="T4" fmla="*/ 17 w 26"/>
                <a:gd name="T5" fmla="*/ 31 h 56"/>
                <a:gd name="T6" fmla="*/ 9 w 26"/>
                <a:gd name="T7" fmla="*/ 55 h 56"/>
                <a:gd name="T8" fmla="*/ 0 w 26"/>
                <a:gd name="T9" fmla="*/ 24 h 56"/>
                <a:gd name="T10" fmla="*/ 9 w 26"/>
                <a:gd name="T11" fmla="*/ 15 h 56"/>
                <a:gd name="T12" fmla="*/ 17 w 26"/>
                <a:gd name="T13" fmla="*/ 0 h 56"/>
                <a:gd name="T14" fmla="*/ 25 w 26"/>
                <a:gd name="T15" fmla="*/ 0 h 56"/>
                <a:gd name="T16" fmla="*/ 17 w 26"/>
                <a:gd name="T17" fmla="*/ 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56">
                  <a:moveTo>
                    <a:pt x="17" y="6"/>
                  </a:moveTo>
                  <a:lnTo>
                    <a:pt x="17" y="15"/>
                  </a:lnTo>
                  <a:lnTo>
                    <a:pt x="17" y="31"/>
                  </a:lnTo>
                  <a:lnTo>
                    <a:pt x="9" y="55"/>
                  </a:lnTo>
                  <a:lnTo>
                    <a:pt x="0" y="24"/>
                  </a:lnTo>
                  <a:lnTo>
                    <a:pt x="9" y="15"/>
                  </a:lnTo>
                  <a:lnTo>
                    <a:pt x="17" y="0"/>
                  </a:lnTo>
                  <a:lnTo>
                    <a:pt x="25" y="0"/>
                  </a:lnTo>
                  <a:lnTo>
                    <a:pt x="17" y="6"/>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 name="Freeform 141"/>
            <p:cNvSpPr>
              <a:spLocks/>
            </p:cNvSpPr>
            <p:nvPr/>
          </p:nvSpPr>
          <p:spPr bwMode="auto">
            <a:xfrm>
              <a:off x="3125" y="2504"/>
              <a:ext cx="23" cy="41"/>
            </a:xfrm>
            <a:custGeom>
              <a:avLst/>
              <a:gdLst>
                <a:gd name="T0" fmla="*/ 17 w 26"/>
                <a:gd name="T1" fmla="*/ 6 h 56"/>
                <a:gd name="T2" fmla="*/ 17 w 26"/>
                <a:gd name="T3" fmla="*/ 15 h 56"/>
                <a:gd name="T4" fmla="*/ 17 w 26"/>
                <a:gd name="T5" fmla="*/ 31 h 56"/>
                <a:gd name="T6" fmla="*/ 9 w 26"/>
                <a:gd name="T7" fmla="*/ 55 h 56"/>
                <a:gd name="T8" fmla="*/ 0 w 26"/>
                <a:gd name="T9" fmla="*/ 24 h 56"/>
                <a:gd name="T10" fmla="*/ 9 w 26"/>
                <a:gd name="T11" fmla="*/ 15 h 56"/>
                <a:gd name="T12" fmla="*/ 17 w 26"/>
                <a:gd name="T13" fmla="*/ 0 h 56"/>
                <a:gd name="T14" fmla="*/ 25 w 26"/>
                <a:gd name="T15" fmla="*/ 0 h 56"/>
                <a:gd name="T16" fmla="*/ 17 w 26"/>
                <a:gd name="T17" fmla="*/ 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56">
                  <a:moveTo>
                    <a:pt x="17" y="6"/>
                  </a:moveTo>
                  <a:lnTo>
                    <a:pt x="17" y="15"/>
                  </a:lnTo>
                  <a:lnTo>
                    <a:pt x="17" y="31"/>
                  </a:lnTo>
                  <a:lnTo>
                    <a:pt x="9" y="55"/>
                  </a:lnTo>
                  <a:lnTo>
                    <a:pt x="0" y="24"/>
                  </a:lnTo>
                  <a:lnTo>
                    <a:pt x="9" y="15"/>
                  </a:lnTo>
                  <a:lnTo>
                    <a:pt x="17" y="0"/>
                  </a:lnTo>
                  <a:lnTo>
                    <a:pt x="25" y="0"/>
                  </a:lnTo>
                  <a:lnTo>
                    <a:pt x="17" y="6"/>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6" name="Freeform 142"/>
            <p:cNvSpPr>
              <a:spLocks/>
            </p:cNvSpPr>
            <p:nvPr/>
          </p:nvSpPr>
          <p:spPr bwMode="auto">
            <a:xfrm>
              <a:off x="3183" y="2449"/>
              <a:ext cx="110" cy="96"/>
            </a:xfrm>
            <a:custGeom>
              <a:avLst/>
              <a:gdLst>
                <a:gd name="T0" fmla="*/ 74 w 123"/>
                <a:gd name="T1" fmla="*/ 8 h 130"/>
                <a:gd name="T2" fmla="*/ 81 w 123"/>
                <a:gd name="T3" fmla="*/ 24 h 130"/>
                <a:gd name="T4" fmla="*/ 90 w 123"/>
                <a:gd name="T5" fmla="*/ 24 h 130"/>
                <a:gd name="T6" fmla="*/ 90 w 123"/>
                <a:gd name="T7" fmla="*/ 40 h 130"/>
                <a:gd name="T8" fmla="*/ 81 w 123"/>
                <a:gd name="T9" fmla="*/ 57 h 130"/>
                <a:gd name="T10" fmla="*/ 90 w 123"/>
                <a:gd name="T11" fmla="*/ 74 h 130"/>
                <a:gd name="T12" fmla="*/ 106 w 123"/>
                <a:gd name="T13" fmla="*/ 80 h 130"/>
                <a:gd name="T14" fmla="*/ 114 w 123"/>
                <a:gd name="T15" fmla="*/ 105 h 130"/>
                <a:gd name="T16" fmla="*/ 122 w 123"/>
                <a:gd name="T17" fmla="*/ 114 h 130"/>
                <a:gd name="T18" fmla="*/ 122 w 123"/>
                <a:gd name="T19" fmla="*/ 121 h 130"/>
                <a:gd name="T20" fmla="*/ 106 w 123"/>
                <a:gd name="T21" fmla="*/ 121 h 130"/>
                <a:gd name="T22" fmla="*/ 97 w 123"/>
                <a:gd name="T23" fmla="*/ 129 h 130"/>
                <a:gd name="T24" fmla="*/ 81 w 123"/>
                <a:gd name="T25" fmla="*/ 121 h 130"/>
                <a:gd name="T26" fmla="*/ 74 w 123"/>
                <a:gd name="T27" fmla="*/ 129 h 130"/>
                <a:gd name="T28" fmla="*/ 57 w 123"/>
                <a:gd name="T29" fmla="*/ 121 h 130"/>
                <a:gd name="T30" fmla="*/ 57 w 123"/>
                <a:gd name="T31" fmla="*/ 114 h 130"/>
                <a:gd name="T32" fmla="*/ 49 w 123"/>
                <a:gd name="T33" fmla="*/ 105 h 130"/>
                <a:gd name="T34" fmla="*/ 25 w 123"/>
                <a:gd name="T35" fmla="*/ 89 h 130"/>
                <a:gd name="T36" fmla="*/ 0 w 123"/>
                <a:gd name="T37" fmla="*/ 80 h 130"/>
                <a:gd name="T38" fmla="*/ 0 w 123"/>
                <a:gd name="T39" fmla="*/ 64 h 130"/>
                <a:gd name="T40" fmla="*/ 25 w 123"/>
                <a:gd name="T41" fmla="*/ 49 h 130"/>
                <a:gd name="T42" fmla="*/ 34 w 123"/>
                <a:gd name="T43" fmla="*/ 17 h 130"/>
                <a:gd name="T44" fmla="*/ 49 w 123"/>
                <a:gd name="T45" fmla="*/ 8 h 130"/>
                <a:gd name="T46" fmla="*/ 49 w 123"/>
                <a:gd name="T47" fmla="*/ 0 h 130"/>
                <a:gd name="T48" fmla="*/ 74 w 123"/>
                <a:gd name="T49" fmla="*/ 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3" h="130">
                  <a:moveTo>
                    <a:pt x="74" y="8"/>
                  </a:moveTo>
                  <a:lnTo>
                    <a:pt x="81" y="24"/>
                  </a:lnTo>
                  <a:lnTo>
                    <a:pt x="90" y="24"/>
                  </a:lnTo>
                  <a:lnTo>
                    <a:pt x="90" y="40"/>
                  </a:lnTo>
                  <a:lnTo>
                    <a:pt x="81" y="57"/>
                  </a:lnTo>
                  <a:lnTo>
                    <a:pt x="90" y="74"/>
                  </a:lnTo>
                  <a:lnTo>
                    <a:pt x="106" y="80"/>
                  </a:lnTo>
                  <a:lnTo>
                    <a:pt x="114" y="105"/>
                  </a:lnTo>
                  <a:lnTo>
                    <a:pt x="122" y="114"/>
                  </a:lnTo>
                  <a:lnTo>
                    <a:pt x="122" y="121"/>
                  </a:lnTo>
                  <a:lnTo>
                    <a:pt x="106" y="121"/>
                  </a:lnTo>
                  <a:lnTo>
                    <a:pt x="97" y="129"/>
                  </a:lnTo>
                  <a:lnTo>
                    <a:pt x="81" y="121"/>
                  </a:lnTo>
                  <a:lnTo>
                    <a:pt x="74" y="129"/>
                  </a:lnTo>
                  <a:lnTo>
                    <a:pt x="57" y="121"/>
                  </a:lnTo>
                  <a:lnTo>
                    <a:pt x="57" y="114"/>
                  </a:lnTo>
                  <a:lnTo>
                    <a:pt x="49" y="105"/>
                  </a:lnTo>
                  <a:lnTo>
                    <a:pt x="25" y="89"/>
                  </a:lnTo>
                  <a:lnTo>
                    <a:pt x="0" y="80"/>
                  </a:lnTo>
                  <a:lnTo>
                    <a:pt x="0" y="64"/>
                  </a:lnTo>
                  <a:lnTo>
                    <a:pt x="25" y="49"/>
                  </a:lnTo>
                  <a:lnTo>
                    <a:pt x="34" y="17"/>
                  </a:lnTo>
                  <a:lnTo>
                    <a:pt x="49" y="8"/>
                  </a:lnTo>
                  <a:lnTo>
                    <a:pt x="49" y="0"/>
                  </a:lnTo>
                  <a:lnTo>
                    <a:pt x="74" y="8"/>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 name="Freeform 143"/>
            <p:cNvSpPr>
              <a:spLocks/>
            </p:cNvSpPr>
            <p:nvPr/>
          </p:nvSpPr>
          <p:spPr bwMode="auto">
            <a:xfrm>
              <a:off x="3250" y="2539"/>
              <a:ext cx="21" cy="12"/>
            </a:xfrm>
            <a:custGeom>
              <a:avLst/>
              <a:gdLst>
                <a:gd name="T0" fmla="*/ 0 w 24"/>
                <a:gd name="T1" fmla="*/ 8 h 17"/>
                <a:gd name="T2" fmla="*/ 7 w 24"/>
                <a:gd name="T3" fmla="*/ 0 h 17"/>
                <a:gd name="T4" fmla="*/ 23 w 24"/>
                <a:gd name="T5" fmla="*/ 8 h 17"/>
                <a:gd name="T6" fmla="*/ 7 w 24"/>
                <a:gd name="T7" fmla="*/ 16 h 17"/>
                <a:gd name="T8" fmla="*/ 0 w 24"/>
                <a:gd name="T9" fmla="*/ 8 h 17"/>
              </a:gdLst>
              <a:ahLst/>
              <a:cxnLst>
                <a:cxn ang="0">
                  <a:pos x="T0" y="T1"/>
                </a:cxn>
                <a:cxn ang="0">
                  <a:pos x="T2" y="T3"/>
                </a:cxn>
                <a:cxn ang="0">
                  <a:pos x="T4" y="T5"/>
                </a:cxn>
                <a:cxn ang="0">
                  <a:pos x="T6" y="T7"/>
                </a:cxn>
                <a:cxn ang="0">
                  <a:pos x="T8" y="T9"/>
                </a:cxn>
              </a:cxnLst>
              <a:rect l="0" t="0" r="r" b="b"/>
              <a:pathLst>
                <a:path w="24" h="17">
                  <a:moveTo>
                    <a:pt x="0" y="8"/>
                  </a:moveTo>
                  <a:lnTo>
                    <a:pt x="7" y="0"/>
                  </a:lnTo>
                  <a:lnTo>
                    <a:pt x="23" y="8"/>
                  </a:lnTo>
                  <a:lnTo>
                    <a:pt x="7" y="16"/>
                  </a:lnTo>
                  <a:lnTo>
                    <a:pt x="0" y="8"/>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 name="Freeform 144"/>
            <p:cNvSpPr>
              <a:spLocks/>
            </p:cNvSpPr>
            <p:nvPr/>
          </p:nvSpPr>
          <p:spPr bwMode="auto">
            <a:xfrm>
              <a:off x="3250" y="2539"/>
              <a:ext cx="21" cy="12"/>
            </a:xfrm>
            <a:custGeom>
              <a:avLst/>
              <a:gdLst>
                <a:gd name="T0" fmla="*/ 0 w 24"/>
                <a:gd name="T1" fmla="*/ 8 h 17"/>
                <a:gd name="T2" fmla="*/ 7 w 24"/>
                <a:gd name="T3" fmla="*/ 0 h 17"/>
                <a:gd name="T4" fmla="*/ 23 w 24"/>
                <a:gd name="T5" fmla="*/ 8 h 17"/>
                <a:gd name="T6" fmla="*/ 7 w 24"/>
                <a:gd name="T7" fmla="*/ 16 h 17"/>
                <a:gd name="T8" fmla="*/ 0 w 24"/>
                <a:gd name="T9" fmla="*/ 8 h 17"/>
              </a:gdLst>
              <a:ahLst/>
              <a:cxnLst>
                <a:cxn ang="0">
                  <a:pos x="T0" y="T1"/>
                </a:cxn>
                <a:cxn ang="0">
                  <a:pos x="T2" y="T3"/>
                </a:cxn>
                <a:cxn ang="0">
                  <a:pos x="T4" y="T5"/>
                </a:cxn>
                <a:cxn ang="0">
                  <a:pos x="T6" y="T7"/>
                </a:cxn>
                <a:cxn ang="0">
                  <a:pos x="T8" y="T9"/>
                </a:cxn>
              </a:cxnLst>
              <a:rect l="0" t="0" r="r" b="b"/>
              <a:pathLst>
                <a:path w="24" h="17">
                  <a:moveTo>
                    <a:pt x="0" y="8"/>
                  </a:moveTo>
                  <a:lnTo>
                    <a:pt x="7" y="0"/>
                  </a:lnTo>
                  <a:lnTo>
                    <a:pt x="23" y="8"/>
                  </a:lnTo>
                  <a:lnTo>
                    <a:pt x="7" y="16"/>
                  </a:lnTo>
                  <a:lnTo>
                    <a:pt x="0" y="8"/>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 name="Freeform 145"/>
            <p:cNvSpPr>
              <a:spLocks/>
            </p:cNvSpPr>
            <p:nvPr/>
          </p:nvSpPr>
          <p:spPr bwMode="auto">
            <a:xfrm>
              <a:off x="3270" y="2539"/>
              <a:ext cx="23" cy="12"/>
            </a:xfrm>
            <a:custGeom>
              <a:avLst/>
              <a:gdLst>
                <a:gd name="T0" fmla="*/ 0 w 26"/>
                <a:gd name="T1" fmla="*/ 8 h 17"/>
                <a:gd name="T2" fmla="*/ 9 w 26"/>
                <a:gd name="T3" fmla="*/ 0 h 17"/>
                <a:gd name="T4" fmla="*/ 25 w 26"/>
                <a:gd name="T5" fmla="*/ 0 h 17"/>
                <a:gd name="T6" fmla="*/ 17 w 26"/>
                <a:gd name="T7" fmla="*/ 8 h 17"/>
                <a:gd name="T8" fmla="*/ 25 w 26"/>
                <a:gd name="T9" fmla="*/ 16 h 17"/>
                <a:gd name="T10" fmla="*/ 0 w 26"/>
                <a:gd name="T11" fmla="*/ 8 h 17"/>
              </a:gdLst>
              <a:ahLst/>
              <a:cxnLst>
                <a:cxn ang="0">
                  <a:pos x="T0" y="T1"/>
                </a:cxn>
                <a:cxn ang="0">
                  <a:pos x="T2" y="T3"/>
                </a:cxn>
                <a:cxn ang="0">
                  <a:pos x="T4" y="T5"/>
                </a:cxn>
                <a:cxn ang="0">
                  <a:pos x="T6" y="T7"/>
                </a:cxn>
                <a:cxn ang="0">
                  <a:pos x="T8" y="T9"/>
                </a:cxn>
                <a:cxn ang="0">
                  <a:pos x="T10" y="T11"/>
                </a:cxn>
              </a:cxnLst>
              <a:rect l="0" t="0" r="r" b="b"/>
              <a:pathLst>
                <a:path w="26" h="17">
                  <a:moveTo>
                    <a:pt x="0" y="8"/>
                  </a:moveTo>
                  <a:lnTo>
                    <a:pt x="9" y="0"/>
                  </a:lnTo>
                  <a:lnTo>
                    <a:pt x="25" y="0"/>
                  </a:lnTo>
                  <a:lnTo>
                    <a:pt x="17" y="8"/>
                  </a:lnTo>
                  <a:lnTo>
                    <a:pt x="25" y="16"/>
                  </a:lnTo>
                  <a:lnTo>
                    <a:pt x="0" y="8"/>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 name="Freeform 146"/>
            <p:cNvSpPr>
              <a:spLocks/>
            </p:cNvSpPr>
            <p:nvPr/>
          </p:nvSpPr>
          <p:spPr bwMode="auto">
            <a:xfrm>
              <a:off x="3270" y="2539"/>
              <a:ext cx="23" cy="12"/>
            </a:xfrm>
            <a:custGeom>
              <a:avLst/>
              <a:gdLst>
                <a:gd name="T0" fmla="*/ 0 w 26"/>
                <a:gd name="T1" fmla="*/ 8 h 17"/>
                <a:gd name="T2" fmla="*/ 9 w 26"/>
                <a:gd name="T3" fmla="*/ 0 h 17"/>
                <a:gd name="T4" fmla="*/ 25 w 26"/>
                <a:gd name="T5" fmla="*/ 0 h 17"/>
                <a:gd name="T6" fmla="*/ 17 w 26"/>
                <a:gd name="T7" fmla="*/ 8 h 17"/>
                <a:gd name="T8" fmla="*/ 25 w 26"/>
                <a:gd name="T9" fmla="*/ 16 h 17"/>
                <a:gd name="T10" fmla="*/ 0 w 26"/>
                <a:gd name="T11" fmla="*/ 8 h 17"/>
              </a:gdLst>
              <a:ahLst/>
              <a:cxnLst>
                <a:cxn ang="0">
                  <a:pos x="T0" y="T1"/>
                </a:cxn>
                <a:cxn ang="0">
                  <a:pos x="T2" y="T3"/>
                </a:cxn>
                <a:cxn ang="0">
                  <a:pos x="T4" y="T5"/>
                </a:cxn>
                <a:cxn ang="0">
                  <a:pos x="T6" y="T7"/>
                </a:cxn>
                <a:cxn ang="0">
                  <a:pos x="T8" y="T9"/>
                </a:cxn>
                <a:cxn ang="0">
                  <a:pos x="T10" y="T11"/>
                </a:cxn>
              </a:cxnLst>
              <a:rect l="0" t="0" r="r" b="b"/>
              <a:pathLst>
                <a:path w="26" h="17">
                  <a:moveTo>
                    <a:pt x="0" y="8"/>
                  </a:moveTo>
                  <a:lnTo>
                    <a:pt x="9" y="0"/>
                  </a:lnTo>
                  <a:lnTo>
                    <a:pt x="25" y="0"/>
                  </a:lnTo>
                  <a:lnTo>
                    <a:pt x="17" y="8"/>
                  </a:lnTo>
                  <a:lnTo>
                    <a:pt x="25" y="16"/>
                  </a:lnTo>
                  <a:lnTo>
                    <a:pt x="0" y="8"/>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 name="Freeform 147"/>
            <p:cNvSpPr>
              <a:spLocks/>
            </p:cNvSpPr>
            <p:nvPr/>
          </p:nvSpPr>
          <p:spPr bwMode="auto">
            <a:xfrm>
              <a:off x="3133" y="2509"/>
              <a:ext cx="255" cy="194"/>
            </a:xfrm>
            <a:custGeom>
              <a:avLst/>
              <a:gdLst>
                <a:gd name="T0" fmla="*/ 236 w 285"/>
                <a:gd name="T1" fmla="*/ 211 h 262"/>
                <a:gd name="T2" fmla="*/ 243 w 285"/>
                <a:gd name="T3" fmla="*/ 203 h 262"/>
                <a:gd name="T4" fmla="*/ 252 w 285"/>
                <a:gd name="T5" fmla="*/ 196 h 262"/>
                <a:gd name="T6" fmla="*/ 259 w 285"/>
                <a:gd name="T7" fmla="*/ 186 h 262"/>
                <a:gd name="T8" fmla="*/ 267 w 285"/>
                <a:gd name="T9" fmla="*/ 180 h 262"/>
                <a:gd name="T10" fmla="*/ 276 w 285"/>
                <a:gd name="T11" fmla="*/ 171 h 262"/>
                <a:gd name="T12" fmla="*/ 284 w 285"/>
                <a:gd name="T13" fmla="*/ 171 h 262"/>
                <a:gd name="T14" fmla="*/ 284 w 285"/>
                <a:gd name="T15" fmla="*/ 162 h 262"/>
                <a:gd name="T16" fmla="*/ 284 w 285"/>
                <a:gd name="T17" fmla="*/ 155 h 262"/>
                <a:gd name="T18" fmla="*/ 284 w 285"/>
                <a:gd name="T19" fmla="*/ 146 h 262"/>
                <a:gd name="T20" fmla="*/ 276 w 285"/>
                <a:gd name="T21" fmla="*/ 139 h 262"/>
                <a:gd name="T22" fmla="*/ 267 w 285"/>
                <a:gd name="T23" fmla="*/ 131 h 262"/>
                <a:gd name="T24" fmla="*/ 259 w 285"/>
                <a:gd name="T25" fmla="*/ 131 h 262"/>
                <a:gd name="T26" fmla="*/ 252 w 285"/>
                <a:gd name="T27" fmla="*/ 131 h 262"/>
                <a:gd name="T28" fmla="*/ 252 w 285"/>
                <a:gd name="T29" fmla="*/ 139 h 262"/>
                <a:gd name="T30" fmla="*/ 243 w 285"/>
                <a:gd name="T31" fmla="*/ 139 h 262"/>
                <a:gd name="T32" fmla="*/ 236 w 285"/>
                <a:gd name="T33" fmla="*/ 139 h 262"/>
                <a:gd name="T34" fmla="*/ 227 w 285"/>
                <a:gd name="T35" fmla="*/ 139 h 262"/>
                <a:gd name="T36" fmla="*/ 218 w 285"/>
                <a:gd name="T37" fmla="*/ 139 h 262"/>
                <a:gd name="T38" fmla="*/ 212 w 285"/>
                <a:gd name="T39" fmla="*/ 139 h 262"/>
                <a:gd name="T40" fmla="*/ 202 w 285"/>
                <a:gd name="T41" fmla="*/ 131 h 262"/>
                <a:gd name="T42" fmla="*/ 212 w 285"/>
                <a:gd name="T43" fmla="*/ 122 h 262"/>
                <a:gd name="T44" fmla="*/ 202 w 285"/>
                <a:gd name="T45" fmla="*/ 106 h 262"/>
                <a:gd name="T46" fmla="*/ 202 w 285"/>
                <a:gd name="T47" fmla="*/ 81 h 262"/>
                <a:gd name="T48" fmla="*/ 178 w 285"/>
                <a:gd name="T49" fmla="*/ 57 h 262"/>
                <a:gd name="T50" fmla="*/ 153 w 285"/>
                <a:gd name="T51" fmla="*/ 49 h 262"/>
                <a:gd name="T52" fmla="*/ 137 w 285"/>
                <a:gd name="T53" fmla="*/ 57 h 262"/>
                <a:gd name="T54" fmla="*/ 130 w 285"/>
                <a:gd name="T55" fmla="*/ 49 h 262"/>
                <a:gd name="T56" fmla="*/ 113 w 285"/>
                <a:gd name="T57" fmla="*/ 41 h 262"/>
                <a:gd name="T58" fmla="*/ 113 w 285"/>
                <a:gd name="T59" fmla="*/ 34 h 262"/>
                <a:gd name="T60" fmla="*/ 105 w 285"/>
                <a:gd name="T61" fmla="*/ 25 h 262"/>
                <a:gd name="T62" fmla="*/ 81 w 285"/>
                <a:gd name="T63" fmla="*/ 9 h 262"/>
                <a:gd name="T64" fmla="*/ 56 w 285"/>
                <a:gd name="T65" fmla="*/ 0 h 262"/>
                <a:gd name="T66" fmla="*/ 31 w 285"/>
                <a:gd name="T67" fmla="*/ 18 h 262"/>
                <a:gd name="T68" fmla="*/ 41 w 285"/>
                <a:gd name="T69" fmla="*/ 25 h 262"/>
                <a:gd name="T70" fmla="*/ 31 w 285"/>
                <a:gd name="T71" fmla="*/ 41 h 262"/>
                <a:gd name="T72" fmla="*/ 25 w 285"/>
                <a:gd name="T73" fmla="*/ 41 h 262"/>
                <a:gd name="T74" fmla="*/ 16 w 285"/>
                <a:gd name="T75" fmla="*/ 49 h 262"/>
                <a:gd name="T76" fmla="*/ 0 w 285"/>
                <a:gd name="T77" fmla="*/ 49 h 262"/>
                <a:gd name="T78" fmla="*/ 0 w 285"/>
                <a:gd name="T79" fmla="*/ 65 h 262"/>
                <a:gd name="T80" fmla="*/ 8 w 285"/>
                <a:gd name="T81" fmla="*/ 65 h 262"/>
                <a:gd name="T82" fmla="*/ 41 w 285"/>
                <a:gd name="T83" fmla="*/ 114 h 262"/>
                <a:gd name="T84" fmla="*/ 50 w 285"/>
                <a:gd name="T85" fmla="*/ 122 h 262"/>
                <a:gd name="T86" fmla="*/ 56 w 285"/>
                <a:gd name="T87" fmla="*/ 139 h 262"/>
                <a:gd name="T88" fmla="*/ 56 w 285"/>
                <a:gd name="T89" fmla="*/ 162 h 262"/>
                <a:gd name="T90" fmla="*/ 81 w 285"/>
                <a:gd name="T91" fmla="*/ 180 h 262"/>
                <a:gd name="T92" fmla="*/ 97 w 285"/>
                <a:gd name="T93" fmla="*/ 220 h 262"/>
                <a:gd name="T94" fmla="*/ 105 w 285"/>
                <a:gd name="T95" fmla="*/ 227 h 262"/>
                <a:gd name="T96" fmla="*/ 113 w 285"/>
                <a:gd name="T97" fmla="*/ 220 h 262"/>
                <a:gd name="T98" fmla="*/ 137 w 285"/>
                <a:gd name="T99" fmla="*/ 243 h 262"/>
                <a:gd name="T100" fmla="*/ 146 w 285"/>
                <a:gd name="T101" fmla="*/ 261 h 262"/>
                <a:gd name="T102" fmla="*/ 202 w 285"/>
                <a:gd name="T103" fmla="*/ 220 h 262"/>
                <a:gd name="T104" fmla="*/ 236 w 285"/>
                <a:gd name="T105" fmla="*/ 211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5" h="262">
                  <a:moveTo>
                    <a:pt x="236" y="211"/>
                  </a:moveTo>
                  <a:lnTo>
                    <a:pt x="243" y="203"/>
                  </a:lnTo>
                  <a:lnTo>
                    <a:pt x="252" y="196"/>
                  </a:lnTo>
                  <a:lnTo>
                    <a:pt x="259" y="186"/>
                  </a:lnTo>
                  <a:lnTo>
                    <a:pt x="267" y="180"/>
                  </a:lnTo>
                  <a:lnTo>
                    <a:pt x="276" y="171"/>
                  </a:lnTo>
                  <a:lnTo>
                    <a:pt x="284" y="171"/>
                  </a:lnTo>
                  <a:lnTo>
                    <a:pt x="284" y="162"/>
                  </a:lnTo>
                  <a:lnTo>
                    <a:pt x="284" y="155"/>
                  </a:lnTo>
                  <a:lnTo>
                    <a:pt x="284" y="146"/>
                  </a:lnTo>
                  <a:lnTo>
                    <a:pt x="276" y="139"/>
                  </a:lnTo>
                  <a:lnTo>
                    <a:pt x="267" y="131"/>
                  </a:lnTo>
                  <a:lnTo>
                    <a:pt x="259" y="131"/>
                  </a:lnTo>
                  <a:lnTo>
                    <a:pt x="252" y="131"/>
                  </a:lnTo>
                  <a:lnTo>
                    <a:pt x="252" y="139"/>
                  </a:lnTo>
                  <a:lnTo>
                    <a:pt x="243" y="139"/>
                  </a:lnTo>
                  <a:lnTo>
                    <a:pt x="236" y="139"/>
                  </a:lnTo>
                  <a:lnTo>
                    <a:pt x="227" y="139"/>
                  </a:lnTo>
                  <a:lnTo>
                    <a:pt x="218" y="139"/>
                  </a:lnTo>
                  <a:lnTo>
                    <a:pt x="212" y="139"/>
                  </a:lnTo>
                  <a:lnTo>
                    <a:pt x="202" y="131"/>
                  </a:lnTo>
                  <a:lnTo>
                    <a:pt x="212" y="122"/>
                  </a:lnTo>
                  <a:lnTo>
                    <a:pt x="202" y="106"/>
                  </a:lnTo>
                  <a:lnTo>
                    <a:pt x="202" y="81"/>
                  </a:lnTo>
                  <a:lnTo>
                    <a:pt x="178" y="57"/>
                  </a:lnTo>
                  <a:lnTo>
                    <a:pt x="153" y="49"/>
                  </a:lnTo>
                  <a:lnTo>
                    <a:pt x="137" y="57"/>
                  </a:lnTo>
                  <a:lnTo>
                    <a:pt x="130" y="49"/>
                  </a:lnTo>
                  <a:lnTo>
                    <a:pt x="113" y="41"/>
                  </a:lnTo>
                  <a:lnTo>
                    <a:pt x="113" y="34"/>
                  </a:lnTo>
                  <a:lnTo>
                    <a:pt x="105" y="25"/>
                  </a:lnTo>
                  <a:lnTo>
                    <a:pt x="81" y="9"/>
                  </a:lnTo>
                  <a:lnTo>
                    <a:pt x="56" y="0"/>
                  </a:lnTo>
                  <a:lnTo>
                    <a:pt x="31" y="18"/>
                  </a:lnTo>
                  <a:lnTo>
                    <a:pt x="41" y="25"/>
                  </a:lnTo>
                  <a:lnTo>
                    <a:pt x="31" y="41"/>
                  </a:lnTo>
                  <a:lnTo>
                    <a:pt x="25" y="41"/>
                  </a:lnTo>
                  <a:lnTo>
                    <a:pt x="16" y="49"/>
                  </a:lnTo>
                  <a:lnTo>
                    <a:pt x="0" y="49"/>
                  </a:lnTo>
                  <a:lnTo>
                    <a:pt x="0" y="65"/>
                  </a:lnTo>
                  <a:lnTo>
                    <a:pt x="8" y="65"/>
                  </a:lnTo>
                  <a:lnTo>
                    <a:pt x="41" y="114"/>
                  </a:lnTo>
                  <a:lnTo>
                    <a:pt x="50" y="122"/>
                  </a:lnTo>
                  <a:lnTo>
                    <a:pt x="56" y="139"/>
                  </a:lnTo>
                  <a:lnTo>
                    <a:pt x="56" y="162"/>
                  </a:lnTo>
                  <a:lnTo>
                    <a:pt x="81" y="180"/>
                  </a:lnTo>
                  <a:lnTo>
                    <a:pt x="97" y="220"/>
                  </a:lnTo>
                  <a:lnTo>
                    <a:pt x="105" y="227"/>
                  </a:lnTo>
                  <a:lnTo>
                    <a:pt x="113" y="220"/>
                  </a:lnTo>
                  <a:lnTo>
                    <a:pt x="137" y="243"/>
                  </a:lnTo>
                  <a:lnTo>
                    <a:pt x="146" y="261"/>
                  </a:lnTo>
                  <a:lnTo>
                    <a:pt x="202" y="220"/>
                  </a:lnTo>
                  <a:lnTo>
                    <a:pt x="236" y="211"/>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 name="Freeform 148"/>
            <p:cNvSpPr>
              <a:spLocks/>
            </p:cNvSpPr>
            <p:nvPr/>
          </p:nvSpPr>
          <p:spPr bwMode="auto">
            <a:xfrm>
              <a:off x="3314" y="2580"/>
              <a:ext cx="15" cy="19"/>
            </a:xfrm>
            <a:custGeom>
              <a:avLst/>
              <a:gdLst>
                <a:gd name="T0" fmla="*/ 10 w 17"/>
                <a:gd name="T1" fmla="*/ 25 h 26"/>
                <a:gd name="T2" fmla="*/ 0 w 17"/>
                <a:gd name="T3" fmla="*/ 9 h 26"/>
                <a:gd name="T4" fmla="*/ 10 w 17"/>
                <a:gd name="T5" fmla="*/ 0 h 26"/>
                <a:gd name="T6" fmla="*/ 16 w 17"/>
                <a:gd name="T7" fmla="*/ 0 h 26"/>
                <a:gd name="T8" fmla="*/ 10 w 17"/>
                <a:gd name="T9" fmla="*/ 25 h 26"/>
              </a:gdLst>
              <a:ahLst/>
              <a:cxnLst>
                <a:cxn ang="0">
                  <a:pos x="T0" y="T1"/>
                </a:cxn>
                <a:cxn ang="0">
                  <a:pos x="T2" y="T3"/>
                </a:cxn>
                <a:cxn ang="0">
                  <a:pos x="T4" y="T5"/>
                </a:cxn>
                <a:cxn ang="0">
                  <a:pos x="T6" y="T7"/>
                </a:cxn>
                <a:cxn ang="0">
                  <a:pos x="T8" y="T9"/>
                </a:cxn>
              </a:cxnLst>
              <a:rect l="0" t="0" r="r" b="b"/>
              <a:pathLst>
                <a:path w="17" h="26">
                  <a:moveTo>
                    <a:pt x="10" y="25"/>
                  </a:moveTo>
                  <a:lnTo>
                    <a:pt x="0" y="9"/>
                  </a:lnTo>
                  <a:lnTo>
                    <a:pt x="10" y="0"/>
                  </a:lnTo>
                  <a:lnTo>
                    <a:pt x="16" y="0"/>
                  </a:lnTo>
                  <a:lnTo>
                    <a:pt x="10" y="25"/>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 name="Freeform 149"/>
            <p:cNvSpPr>
              <a:spLocks/>
            </p:cNvSpPr>
            <p:nvPr/>
          </p:nvSpPr>
          <p:spPr bwMode="auto">
            <a:xfrm>
              <a:off x="3314" y="2580"/>
              <a:ext cx="74" cy="32"/>
            </a:xfrm>
            <a:custGeom>
              <a:avLst/>
              <a:gdLst>
                <a:gd name="T0" fmla="*/ 65 w 83"/>
                <a:gd name="T1" fmla="*/ 34 h 43"/>
                <a:gd name="T2" fmla="*/ 82 w 83"/>
                <a:gd name="T3" fmla="*/ 17 h 43"/>
                <a:gd name="T4" fmla="*/ 82 w 83"/>
                <a:gd name="T5" fmla="*/ 9 h 43"/>
                <a:gd name="T6" fmla="*/ 74 w 83"/>
                <a:gd name="T7" fmla="*/ 0 h 43"/>
                <a:gd name="T8" fmla="*/ 50 w 83"/>
                <a:gd name="T9" fmla="*/ 25 h 43"/>
                <a:gd name="T10" fmla="*/ 25 w 83"/>
                <a:gd name="T11" fmla="*/ 25 h 43"/>
                <a:gd name="T12" fmla="*/ 10 w 83"/>
                <a:gd name="T13" fmla="*/ 25 h 43"/>
                <a:gd name="T14" fmla="*/ 0 w 83"/>
                <a:gd name="T15" fmla="*/ 34 h 43"/>
                <a:gd name="T16" fmla="*/ 10 w 83"/>
                <a:gd name="T17" fmla="*/ 42 h 43"/>
                <a:gd name="T18" fmla="*/ 16 w 83"/>
                <a:gd name="T19" fmla="*/ 42 h 43"/>
                <a:gd name="T20" fmla="*/ 25 w 83"/>
                <a:gd name="T21" fmla="*/ 42 h 43"/>
                <a:gd name="T22" fmla="*/ 34 w 83"/>
                <a:gd name="T23" fmla="*/ 42 h 43"/>
                <a:gd name="T24" fmla="*/ 41 w 83"/>
                <a:gd name="T25" fmla="*/ 42 h 43"/>
                <a:gd name="T26" fmla="*/ 50 w 83"/>
                <a:gd name="T27" fmla="*/ 42 h 43"/>
                <a:gd name="T28" fmla="*/ 50 w 83"/>
                <a:gd name="T29" fmla="*/ 34 h 43"/>
                <a:gd name="T30" fmla="*/ 57 w 83"/>
                <a:gd name="T31" fmla="*/ 34 h 43"/>
                <a:gd name="T32" fmla="*/ 65 w 83"/>
                <a:gd name="T33" fmla="*/ 3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43">
                  <a:moveTo>
                    <a:pt x="65" y="34"/>
                  </a:moveTo>
                  <a:lnTo>
                    <a:pt x="82" y="17"/>
                  </a:lnTo>
                  <a:lnTo>
                    <a:pt x="82" y="9"/>
                  </a:lnTo>
                  <a:lnTo>
                    <a:pt x="74" y="0"/>
                  </a:lnTo>
                  <a:lnTo>
                    <a:pt x="50" y="25"/>
                  </a:lnTo>
                  <a:lnTo>
                    <a:pt x="25" y="25"/>
                  </a:lnTo>
                  <a:lnTo>
                    <a:pt x="10" y="25"/>
                  </a:lnTo>
                  <a:lnTo>
                    <a:pt x="0" y="34"/>
                  </a:lnTo>
                  <a:lnTo>
                    <a:pt x="10" y="42"/>
                  </a:lnTo>
                  <a:lnTo>
                    <a:pt x="16" y="42"/>
                  </a:lnTo>
                  <a:lnTo>
                    <a:pt x="25" y="42"/>
                  </a:lnTo>
                  <a:lnTo>
                    <a:pt x="34" y="42"/>
                  </a:lnTo>
                  <a:lnTo>
                    <a:pt x="41" y="42"/>
                  </a:lnTo>
                  <a:lnTo>
                    <a:pt x="50" y="42"/>
                  </a:lnTo>
                  <a:lnTo>
                    <a:pt x="50" y="34"/>
                  </a:lnTo>
                  <a:lnTo>
                    <a:pt x="57" y="34"/>
                  </a:lnTo>
                  <a:lnTo>
                    <a:pt x="65" y="34"/>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 name="Freeform 150"/>
            <p:cNvSpPr>
              <a:spLocks/>
            </p:cNvSpPr>
            <p:nvPr/>
          </p:nvSpPr>
          <p:spPr bwMode="auto">
            <a:xfrm>
              <a:off x="3380" y="2575"/>
              <a:ext cx="16" cy="12"/>
            </a:xfrm>
            <a:custGeom>
              <a:avLst/>
              <a:gdLst>
                <a:gd name="T0" fmla="*/ 16 w 17"/>
                <a:gd name="T1" fmla="*/ 16 h 17"/>
                <a:gd name="T2" fmla="*/ 0 w 17"/>
                <a:gd name="T3" fmla="*/ 7 h 17"/>
                <a:gd name="T4" fmla="*/ 0 w 17"/>
                <a:gd name="T5" fmla="*/ 0 h 17"/>
                <a:gd name="T6" fmla="*/ 16 w 17"/>
                <a:gd name="T7" fmla="*/ 0 h 17"/>
                <a:gd name="T8" fmla="*/ 16 w 17"/>
                <a:gd name="T9" fmla="*/ 16 h 17"/>
              </a:gdLst>
              <a:ahLst/>
              <a:cxnLst>
                <a:cxn ang="0">
                  <a:pos x="T0" y="T1"/>
                </a:cxn>
                <a:cxn ang="0">
                  <a:pos x="T2" y="T3"/>
                </a:cxn>
                <a:cxn ang="0">
                  <a:pos x="T4" y="T5"/>
                </a:cxn>
                <a:cxn ang="0">
                  <a:pos x="T6" y="T7"/>
                </a:cxn>
                <a:cxn ang="0">
                  <a:pos x="T8" y="T9"/>
                </a:cxn>
              </a:cxnLst>
              <a:rect l="0" t="0" r="r" b="b"/>
              <a:pathLst>
                <a:path w="17" h="17">
                  <a:moveTo>
                    <a:pt x="16" y="16"/>
                  </a:moveTo>
                  <a:lnTo>
                    <a:pt x="0" y="7"/>
                  </a:lnTo>
                  <a:lnTo>
                    <a:pt x="0" y="0"/>
                  </a:lnTo>
                  <a:lnTo>
                    <a:pt x="16" y="0"/>
                  </a:lnTo>
                  <a:lnTo>
                    <a:pt x="16" y="16"/>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 name="Freeform 151"/>
            <p:cNvSpPr>
              <a:spLocks/>
            </p:cNvSpPr>
            <p:nvPr/>
          </p:nvSpPr>
          <p:spPr bwMode="auto">
            <a:xfrm>
              <a:off x="3345" y="2593"/>
              <a:ext cx="79" cy="79"/>
            </a:xfrm>
            <a:custGeom>
              <a:avLst/>
              <a:gdLst>
                <a:gd name="T0" fmla="*/ 0 w 89"/>
                <a:gd name="T1" fmla="*/ 106 h 107"/>
                <a:gd name="T2" fmla="*/ 23 w 89"/>
                <a:gd name="T3" fmla="*/ 106 h 107"/>
                <a:gd name="T4" fmla="*/ 31 w 89"/>
                <a:gd name="T5" fmla="*/ 97 h 107"/>
                <a:gd name="T6" fmla="*/ 40 w 89"/>
                <a:gd name="T7" fmla="*/ 89 h 107"/>
                <a:gd name="T8" fmla="*/ 56 w 89"/>
                <a:gd name="T9" fmla="*/ 82 h 107"/>
                <a:gd name="T10" fmla="*/ 65 w 89"/>
                <a:gd name="T11" fmla="*/ 72 h 107"/>
                <a:gd name="T12" fmla="*/ 65 w 89"/>
                <a:gd name="T13" fmla="*/ 66 h 107"/>
                <a:gd name="T14" fmla="*/ 81 w 89"/>
                <a:gd name="T15" fmla="*/ 41 h 107"/>
                <a:gd name="T16" fmla="*/ 88 w 89"/>
                <a:gd name="T17" fmla="*/ 32 h 107"/>
                <a:gd name="T18" fmla="*/ 72 w 89"/>
                <a:gd name="T19" fmla="*/ 17 h 107"/>
                <a:gd name="T20" fmla="*/ 56 w 89"/>
                <a:gd name="T21" fmla="*/ 8 h 107"/>
                <a:gd name="T22" fmla="*/ 48 w 89"/>
                <a:gd name="T23" fmla="*/ 0 h 107"/>
                <a:gd name="T24" fmla="*/ 31 w 89"/>
                <a:gd name="T25" fmla="*/ 17 h 107"/>
                <a:gd name="T26" fmla="*/ 40 w 89"/>
                <a:gd name="T27" fmla="*/ 25 h 107"/>
                <a:gd name="T28" fmla="*/ 48 w 89"/>
                <a:gd name="T29" fmla="*/ 32 h 107"/>
                <a:gd name="T30" fmla="*/ 48 w 89"/>
                <a:gd name="T31" fmla="*/ 41 h 107"/>
                <a:gd name="T32" fmla="*/ 48 w 89"/>
                <a:gd name="T33" fmla="*/ 48 h 107"/>
                <a:gd name="T34" fmla="*/ 48 w 89"/>
                <a:gd name="T35" fmla="*/ 57 h 107"/>
                <a:gd name="T36" fmla="*/ 40 w 89"/>
                <a:gd name="T37" fmla="*/ 57 h 107"/>
                <a:gd name="T38" fmla="*/ 31 w 89"/>
                <a:gd name="T39" fmla="*/ 66 h 107"/>
                <a:gd name="T40" fmla="*/ 23 w 89"/>
                <a:gd name="T41" fmla="*/ 72 h 107"/>
                <a:gd name="T42" fmla="*/ 16 w 89"/>
                <a:gd name="T43" fmla="*/ 82 h 107"/>
                <a:gd name="T44" fmla="*/ 7 w 89"/>
                <a:gd name="T45" fmla="*/ 89 h 107"/>
                <a:gd name="T46" fmla="*/ 0 w 89"/>
                <a:gd name="T47" fmla="*/ 97 h 107"/>
                <a:gd name="T48" fmla="*/ 0 w 89"/>
                <a:gd name="T49" fmla="*/ 10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9" h="107">
                  <a:moveTo>
                    <a:pt x="0" y="106"/>
                  </a:moveTo>
                  <a:lnTo>
                    <a:pt x="23" y="106"/>
                  </a:lnTo>
                  <a:lnTo>
                    <a:pt x="31" y="97"/>
                  </a:lnTo>
                  <a:lnTo>
                    <a:pt x="40" y="89"/>
                  </a:lnTo>
                  <a:lnTo>
                    <a:pt x="56" y="82"/>
                  </a:lnTo>
                  <a:lnTo>
                    <a:pt x="65" y="72"/>
                  </a:lnTo>
                  <a:lnTo>
                    <a:pt x="65" y="66"/>
                  </a:lnTo>
                  <a:lnTo>
                    <a:pt x="81" y="41"/>
                  </a:lnTo>
                  <a:lnTo>
                    <a:pt x="88" y="32"/>
                  </a:lnTo>
                  <a:lnTo>
                    <a:pt x="72" y="17"/>
                  </a:lnTo>
                  <a:lnTo>
                    <a:pt x="56" y="8"/>
                  </a:lnTo>
                  <a:lnTo>
                    <a:pt x="48" y="0"/>
                  </a:lnTo>
                  <a:lnTo>
                    <a:pt x="31" y="17"/>
                  </a:lnTo>
                  <a:lnTo>
                    <a:pt x="40" y="25"/>
                  </a:lnTo>
                  <a:lnTo>
                    <a:pt x="48" y="32"/>
                  </a:lnTo>
                  <a:lnTo>
                    <a:pt x="48" y="41"/>
                  </a:lnTo>
                  <a:lnTo>
                    <a:pt x="48" y="48"/>
                  </a:lnTo>
                  <a:lnTo>
                    <a:pt x="48" y="57"/>
                  </a:lnTo>
                  <a:lnTo>
                    <a:pt x="40" y="57"/>
                  </a:lnTo>
                  <a:lnTo>
                    <a:pt x="31" y="66"/>
                  </a:lnTo>
                  <a:lnTo>
                    <a:pt x="23" y="72"/>
                  </a:lnTo>
                  <a:lnTo>
                    <a:pt x="16" y="82"/>
                  </a:lnTo>
                  <a:lnTo>
                    <a:pt x="7" y="89"/>
                  </a:lnTo>
                  <a:lnTo>
                    <a:pt x="0" y="97"/>
                  </a:lnTo>
                  <a:lnTo>
                    <a:pt x="0" y="106"/>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 name="Freeform 152"/>
            <p:cNvSpPr>
              <a:spLocks/>
            </p:cNvSpPr>
            <p:nvPr/>
          </p:nvSpPr>
          <p:spPr bwMode="auto">
            <a:xfrm>
              <a:off x="3227" y="2665"/>
              <a:ext cx="118" cy="49"/>
            </a:xfrm>
            <a:custGeom>
              <a:avLst/>
              <a:gdLst>
                <a:gd name="T0" fmla="*/ 0 w 132"/>
                <a:gd name="T1" fmla="*/ 16 h 66"/>
                <a:gd name="T2" fmla="*/ 8 w 132"/>
                <a:gd name="T3" fmla="*/ 9 h 66"/>
                <a:gd name="T4" fmla="*/ 32 w 132"/>
                <a:gd name="T5" fmla="*/ 32 h 66"/>
                <a:gd name="T6" fmla="*/ 41 w 132"/>
                <a:gd name="T7" fmla="*/ 50 h 66"/>
                <a:gd name="T8" fmla="*/ 97 w 132"/>
                <a:gd name="T9" fmla="*/ 9 h 66"/>
                <a:gd name="T10" fmla="*/ 131 w 132"/>
                <a:gd name="T11" fmla="*/ 0 h 66"/>
                <a:gd name="T12" fmla="*/ 131 w 132"/>
                <a:gd name="T13" fmla="*/ 9 h 66"/>
                <a:gd name="T14" fmla="*/ 122 w 132"/>
                <a:gd name="T15" fmla="*/ 16 h 66"/>
                <a:gd name="T16" fmla="*/ 122 w 132"/>
                <a:gd name="T17" fmla="*/ 25 h 66"/>
                <a:gd name="T18" fmla="*/ 90 w 132"/>
                <a:gd name="T19" fmla="*/ 32 h 66"/>
                <a:gd name="T20" fmla="*/ 57 w 132"/>
                <a:gd name="T21" fmla="*/ 57 h 66"/>
                <a:gd name="T22" fmla="*/ 41 w 132"/>
                <a:gd name="T23" fmla="*/ 57 h 66"/>
                <a:gd name="T24" fmla="*/ 25 w 132"/>
                <a:gd name="T25" fmla="*/ 65 h 66"/>
                <a:gd name="T26" fmla="*/ 8 w 132"/>
                <a:gd name="T27" fmla="*/ 65 h 66"/>
                <a:gd name="T28" fmla="*/ 0 w 132"/>
                <a:gd name="T29" fmla="*/ 1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2" h="66">
                  <a:moveTo>
                    <a:pt x="0" y="16"/>
                  </a:moveTo>
                  <a:lnTo>
                    <a:pt x="8" y="9"/>
                  </a:lnTo>
                  <a:lnTo>
                    <a:pt x="32" y="32"/>
                  </a:lnTo>
                  <a:lnTo>
                    <a:pt x="41" y="50"/>
                  </a:lnTo>
                  <a:lnTo>
                    <a:pt x="97" y="9"/>
                  </a:lnTo>
                  <a:lnTo>
                    <a:pt x="131" y="0"/>
                  </a:lnTo>
                  <a:lnTo>
                    <a:pt x="131" y="9"/>
                  </a:lnTo>
                  <a:lnTo>
                    <a:pt x="122" y="16"/>
                  </a:lnTo>
                  <a:lnTo>
                    <a:pt x="122" y="25"/>
                  </a:lnTo>
                  <a:lnTo>
                    <a:pt x="90" y="32"/>
                  </a:lnTo>
                  <a:lnTo>
                    <a:pt x="57" y="57"/>
                  </a:lnTo>
                  <a:lnTo>
                    <a:pt x="41" y="57"/>
                  </a:lnTo>
                  <a:lnTo>
                    <a:pt x="25" y="65"/>
                  </a:lnTo>
                  <a:lnTo>
                    <a:pt x="8" y="65"/>
                  </a:lnTo>
                  <a:lnTo>
                    <a:pt x="0" y="16"/>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7" name="Freeform 153"/>
            <p:cNvSpPr>
              <a:spLocks/>
            </p:cNvSpPr>
            <p:nvPr/>
          </p:nvSpPr>
          <p:spPr bwMode="auto">
            <a:xfrm>
              <a:off x="3656" y="2534"/>
              <a:ext cx="87" cy="42"/>
            </a:xfrm>
            <a:custGeom>
              <a:avLst/>
              <a:gdLst>
                <a:gd name="T0" fmla="*/ 6 w 97"/>
                <a:gd name="T1" fmla="*/ 0 h 57"/>
                <a:gd name="T2" fmla="*/ 0 w 97"/>
                <a:gd name="T3" fmla="*/ 23 h 57"/>
                <a:gd name="T4" fmla="*/ 15 w 97"/>
                <a:gd name="T5" fmla="*/ 31 h 57"/>
                <a:gd name="T6" fmla="*/ 87 w 97"/>
                <a:gd name="T7" fmla="*/ 56 h 57"/>
                <a:gd name="T8" fmla="*/ 96 w 97"/>
                <a:gd name="T9" fmla="*/ 56 h 57"/>
                <a:gd name="T10" fmla="*/ 96 w 97"/>
                <a:gd name="T11" fmla="*/ 47 h 57"/>
                <a:gd name="T12" fmla="*/ 96 w 97"/>
                <a:gd name="T13" fmla="*/ 31 h 57"/>
                <a:gd name="T14" fmla="*/ 72 w 97"/>
                <a:gd name="T15" fmla="*/ 31 h 57"/>
                <a:gd name="T16" fmla="*/ 55 w 97"/>
                <a:gd name="T17" fmla="*/ 23 h 57"/>
                <a:gd name="T18" fmla="*/ 47 w 97"/>
                <a:gd name="T19" fmla="*/ 15 h 57"/>
                <a:gd name="T20" fmla="*/ 40 w 97"/>
                <a:gd name="T21" fmla="*/ 15 h 57"/>
                <a:gd name="T22" fmla="*/ 24 w 97"/>
                <a:gd name="T23" fmla="*/ 0 h 57"/>
                <a:gd name="T24" fmla="*/ 6 w 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57">
                  <a:moveTo>
                    <a:pt x="6" y="0"/>
                  </a:moveTo>
                  <a:lnTo>
                    <a:pt x="0" y="23"/>
                  </a:lnTo>
                  <a:lnTo>
                    <a:pt x="15" y="31"/>
                  </a:lnTo>
                  <a:lnTo>
                    <a:pt x="87" y="56"/>
                  </a:lnTo>
                  <a:lnTo>
                    <a:pt x="96" y="56"/>
                  </a:lnTo>
                  <a:lnTo>
                    <a:pt x="96" y="47"/>
                  </a:lnTo>
                  <a:lnTo>
                    <a:pt x="96" y="31"/>
                  </a:lnTo>
                  <a:lnTo>
                    <a:pt x="72" y="31"/>
                  </a:lnTo>
                  <a:lnTo>
                    <a:pt x="55" y="23"/>
                  </a:lnTo>
                  <a:lnTo>
                    <a:pt x="47" y="15"/>
                  </a:lnTo>
                  <a:lnTo>
                    <a:pt x="40" y="15"/>
                  </a:lnTo>
                  <a:lnTo>
                    <a:pt x="24" y="0"/>
                  </a:lnTo>
                  <a:lnTo>
                    <a:pt x="6" y="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 name="Freeform 154"/>
            <p:cNvSpPr>
              <a:spLocks/>
            </p:cNvSpPr>
            <p:nvPr/>
          </p:nvSpPr>
          <p:spPr bwMode="auto">
            <a:xfrm>
              <a:off x="3743" y="2575"/>
              <a:ext cx="59" cy="54"/>
            </a:xfrm>
            <a:custGeom>
              <a:avLst/>
              <a:gdLst>
                <a:gd name="T0" fmla="*/ 66 w 67"/>
                <a:gd name="T1" fmla="*/ 65 h 73"/>
                <a:gd name="T2" fmla="*/ 56 w 67"/>
                <a:gd name="T3" fmla="*/ 41 h 73"/>
                <a:gd name="T4" fmla="*/ 56 w 67"/>
                <a:gd name="T5" fmla="*/ 32 h 73"/>
                <a:gd name="T6" fmla="*/ 49 w 67"/>
                <a:gd name="T7" fmla="*/ 41 h 73"/>
                <a:gd name="T8" fmla="*/ 41 w 67"/>
                <a:gd name="T9" fmla="*/ 41 h 73"/>
                <a:gd name="T10" fmla="*/ 41 w 67"/>
                <a:gd name="T11" fmla="*/ 32 h 73"/>
                <a:gd name="T12" fmla="*/ 56 w 67"/>
                <a:gd name="T13" fmla="*/ 16 h 73"/>
                <a:gd name="T14" fmla="*/ 24 w 67"/>
                <a:gd name="T15" fmla="*/ 16 h 73"/>
                <a:gd name="T16" fmla="*/ 24 w 67"/>
                <a:gd name="T17" fmla="*/ 0 h 73"/>
                <a:gd name="T18" fmla="*/ 16 w 67"/>
                <a:gd name="T19" fmla="*/ 0 h 73"/>
                <a:gd name="T20" fmla="*/ 9 w 67"/>
                <a:gd name="T21" fmla="*/ 0 h 73"/>
                <a:gd name="T22" fmla="*/ 9 w 67"/>
                <a:gd name="T23" fmla="*/ 7 h 73"/>
                <a:gd name="T24" fmla="*/ 0 w 67"/>
                <a:gd name="T25" fmla="*/ 24 h 73"/>
                <a:gd name="T26" fmla="*/ 9 w 67"/>
                <a:gd name="T27" fmla="*/ 24 h 73"/>
                <a:gd name="T28" fmla="*/ 16 w 67"/>
                <a:gd name="T29" fmla="*/ 65 h 73"/>
                <a:gd name="T30" fmla="*/ 34 w 67"/>
                <a:gd name="T31" fmla="*/ 65 h 73"/>
                <a:gd name="T32" fmla="*/ 49 w 67"/>
                <a:gd name="T33" fmla="*/ 49 h 73"/>
                <a:gd name="T34" fmla="*/ 56 w 67"/>
                <a:gd name="T35" fmla="*/ 72 h 73"/>
                <a:gd name="T36" fmla="*/ 66 w 67"/>
                <a:gd name="T37" fmla="*/ 6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 h="73">
                  <a:moveTo>
                    <a:pt x="66" y="65"/>
                  </a:moveTo>
                  <a:lnTo>
                    <a:pt x="56" y="41"/>
                  </a:lnTo>
                  <a:lnTo>
                    <a:pt x="56" y="32"/>
                  </a:lnTo>
                  <a:lnTo>
                    <a:pt x="49" y="41"/>
                  </a:lnTo>
                  <a:lnTo>
                    <a:pt x="41" y="41"/>
                  </a:lnTo>
                  <a:lnTo>
                    <a:pt x="41" y="32"/>
                  </a:lnTo>
                  <a:lnTo>
                    <a:pt x="56" y="16"/>
                  </a:lnTo>
                  <a:lnTo>
                    <a:pt x="24" y="16"/>
                  </a:lnTo>
                  <a:lnTo>
                    <a:pt x="24" y="0"/>
                  </a:lnTo>
                  <a:lnTo>
                    <a:pt x="16" y="0"/>
                  </a:lnTo>
                  <a:lnTo>
                    <a:pt x="9" y="0"/>
                  </a:lnTo>
                  <a:lnTo>
                    <a:pt x="9" y="7"/>
                  </a:lnTo>
                  <a:lnTo>
                    <a:pt x="0" y="24"/>
                  </a:lnTo>
                  <a:lnTo>
                    <a:pt x="9" y="24"/>
                  </a:lnTo>
                  <a:lnTo>
                    <a:pt x="16" y="65"/>
                  </a:lnTo>
                  <a:lnTo>
                    <a:pt x="34" y="65"/>
                  </a:lnTo>
                  <a:lnTo>
                    <a:pt x="49" y="49"/>
                  </a:lnTo>
                  <a:lnTo>
                    <a:pt x="56" y="72"/>
                  </a:lnTo>
                  <a:lnTo>
                    <a:pt x="66" y="65"/>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 name="Freeform 155"/>
            <p:cNvSpPr>
              <a:spLocks/>
            </p:cNvSpPr>
            <p:nvPr/>
          </p:nvSpPr>
          <p:spPr bwMode="auto">
            <a:xfrm>
              <a:off x="3793" y="2556"/>
              <a:ext cx="103" cy="188"/>
            </a:xfrm>
            <a:custGeom>
              <a:avLst/>
              <a:gdLst>
                <a:gd name="T0" fmla="*/ 83 w 116"/>
                <a:gd name="T1" fmla="*/ 252 h 253"/>
                <a:gd name="T2" fmla="*/ 99 w 116"/>
                <a:gd name="T3" fmla="*/ 218 h 253"/>
                <a:gd name="T4" fmla="*/ 90 w 116"/>
                <a:gd name="T5" fmla="*/ 196 h 253"/>
                <a:gd name="T6" fmla="*/ 83 w 116"/>
                <a:gd name="T7" fmla="*/ 178 h 253"/>
                <a:gd name="T8" fmla="*/ 83 w 116"/>
                <a:gd name="T9" fmla="*/ 162 h 253"/>
                <a:gd name="T10" fmla="*/ 74 w 116"/>
                <a:gd name="T11" fmla="*/ 138 h 253"/>
                <a:gd name="T12" fmla="*/ 74 w 116"/>
                <a:gd name="T13" fmla="*/ 121 h 253"/>
                <a:gd name="T14" fmla="*/ 106 w 116"/>
                <a:gd name="T15" fmla="*/ 106 h 253"/>
                <a:gd name="T16" fmla="*/ 115 w 116"/>
                <a:gd name="T17" fmla="*/ 90 h 253"/>
                <a:gd name="T18" fmla="*/ 106 w 116"/>
                <a:gd name="T19" fmla="*/ 90 h 253"/>
                <a:gd name="T20" fmla="*/ 90 w 116"/>
                <a:gd name="T21" fmla="*/ 81 h 253"/>
                <a:gd name="T22" fmla="*/ 90 w 116"/>
                <a:gd name="T23" fmla="*/ 74 h 253"/>
                <a:gd name="T24" fmla="*/ 90 w 116"/>
                <a:gd name="T25" fmla="*/ 66 h 253"/>
                <a:gd name="T26" fmla="*/ 83 w 116"/>
                <a:gd name="T27" fmla="*/ 57 h 253"/>
                <a:gd name="T28" fmla="*/ 74 w 116"/>
                <a:gd name="T29" fmla="*/ 57 h 253"/>
                <a:gd name="T30" fmla="*/ 83 w 116"/>
                <a:gd name="T31" fmla="*/ 16 h 253"/>
                <a:gd name="T32" fmla="*/ 74 w 116"/>
                <a:gd name="T33" fmla="*/ 0 h 253"/>
                <a:gd name="T34" fmla="*/ 65 w 116"/>
                <a:gd name="T35" fmla="*/ 0 h 253"/>
                <a:gd name="T36" fmla="*/ 65 w 116"/>
                <a:gd name="T37" fmla="*/ 16 h 253"/>
                <a:gd name="T38" fmla="*/ 50 w 116"/>
                <a:gd name="T39" fmla="*/ 16 h 253"/>
                <a:gd name="T40" fmla="*/ 41 w 116"/>
                <a:gd name="T41" fmla="*/ 25 h 253"/>
                <a:gd name="T42" fmla="*/ 25 w 116"/>
                <a:gd name="T43" fmla="*/ 57 h 253"/>
                <a:gd name="T44" fmla="*/ 18 w 116"/>
                <a:gd name="T45" fmla="*/ 66 h 253"/>
                <a:gd name="T46" fmla="*/ 10 w 116"/>
                <a:gd name="T47" fmla="*/ 81 h 253"/>
                <a:gd name="T48" fmla="*/ 10 w 116"/>
                <a:gd name="T49" fmla="*/ 90 h 253"/>
                <a:gd name="T50" fmla="*/ 0 w 116"/>
                <a:gd name="T51" fmla="*/ 97 h 253"/>
                <a:gd name="T52" fmla="*/ 18 w 116"/>
                <a:gd name="T53" fmla="*/ 115 h 253"/>
                <a:gd name="T54" fmla="*/ 25 w 116"/>
                <a:gd name="T55" fmla="*/ 131 h 253"/>
                <a:gd name="T56" fmla="*/ 34 w 116"/>
                <a:gd name="T57" fmla="*/ 155 h 253"/>
                <a:gd name="T58" fmla="*/ 25 w 116"/>
                <a:gd name="T59" fmla="*/ 162 h 253"/>
                <a:gd name="T60" fmla="*/ 41 w 116"/>
                <a:gd name="T61" fmla="*/ 171 h 253"/>
                <a:gd name="T62" fmla="*/ 59 w 116"/>
                <a:gd name="T63" fmla="*/ 155 h 253"/>
                <a:gd name="T64" fmla="*/ 65 w 116"/>
                <a:gd name="T65" fmla="*/ 162 h 253"/>
                <a:gd name="T66" fmla="*/ 83 w 116"/>
                <a:gd name="T67" fmla="*/ 211 h 253"/>
                <a:gd name="T68" fmla="*/ 83 w 116"/>
                <a:gd name="T69" fmla="*/ 25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6" h="253">
                  <a:moveTo>
                    <a:pt x="83" y="252"/>
                  </a:moveTo>
                  <a:lnTo>
                    <a:pt x="99" y="218"/>
                  </a:lnTo>
                  <a:lnTo>
                    <a:pt x="90" y="196"/>
                  </a:lnTo>
                  <a:lnTo>
                    <a:pt x="83" y="178"/>
                  </a:lnTo>
                  <a:lnTo>
                    <a:pt x="83" y="162"/>
                  </a:lnTo>
                  <a:lnTo>
                    <a:pt x="74" y="138"/>
                  </a:lnTo>
                  <a:lnTo>
                    <a:pt x="74" y="121"/>
                  </a:lnTo>
                  <a:lnTo>
                    <a:pt x="106" y="106"/>
                  </a:lnTo>
                  <a:lnTo>
                    <a:pt x="115" y="90"/>
                  </a:lnTo>
                  <a:lnTo>
                    <a:pt x="106" y="90"/>
                  </a:lnTo>
                  <a:lnTo>
                    <a:pt x="90" y="81"/>
                  </a:lnTo>
                  <a:lnTo>
                    <a:pt x="90" y="74"/>
                  </a:lnTo>
                  <a:lnTo>
                    <a:pt x="90" y="66"/>
                  </a:lnTo>
                  <a:lnTo>
                    <a:pt x="83" y="57"/>
                  </a:lnTo>
                  <a:lnTo>
                    <a:pt x="74" y="57"/>
                  </a:lnTo>
                  <a:lnTo>
                    <a:pt x="83" y="16"/>
                  </a:lnTo>
                  <a:lnTo>
                    <a:pt x="74" y="0"/>
                  </a:lnTo>
                  <a:lnTo>
                    <a:pt x="65" y="0"/>
                  </a:lnTo>
                  <a:lnTo>
                    <a:pt x="65" y="16"/>
                  </a:lnTo>
                  <a:lnTo>
                    <a:pt x="50" y="16"/>
                  </a:lnTo>
                  <a:lnTo>
                    <a:pt x="41" y="25"/>
                  </a:lnTo>
                  <a:lnTo>
                    <a:pt x="25" y="57"/>
                  </a:lnTo>
                  <a:lnTo>
                    <a:pt x="18" y="66"/>
                  </a:lnTo>
                  <a:lnTo>
                    <a:pt x="10" y="81"/>
                  </a:lnTo>
                  <a:lnTo>
                    <a:pt x="10" y="90"/>
                  </a:lnTo>
                  <a:lnTo>
                    <a:pt x="0" y="97"/>
                  </a:lnTo>
                  <a:lnTo>
                    <a:pt x="18" y="115"/>
                  </a:lnTo>
                  <a:lnTo>
                    <a:pt x="25" y="131"/>
                  </a:lnTo>
                  <a:lnTo>
                    <a:pt x="34" y="155"/>
                  </a:lnTo>
                  <a:lnTo>
                    <a:pt x="25" y="162"/>
                  </a:lnTo>
                  <a:lnTo>
                    <a:pt x="41" y="171"/>
                  </a:lnTo>
                  <a:lnTo>
                    <a:pt x="59" y="155"/>
                  </a:lnTo>
                  <a:lnTo>
                    <a:pt x="65" y="162"/>
                  </a:lnTo>
                  <a:lnTo>
                    <a:pt x="83" y="211"/>
                  </a:lnTo>
                  <a:lnTo>
                    <a:pt x="83" y="252"/>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 name="Freeform 156"/>
            <p:cNvSpPr>
              <a:spLocks/>
            </p:cNvSpPr>
            <p:nvPr/>
          </p:nvSpPr>
          <p:spPr bwMode="auto">
            <a:xfrm>
              <a:off x="3859" y="2635"/>
              <a:ext cx="87" cy="145"/>
            </a:xfrm>
            <a:custGeom>
              <a:avLst/>
              <a:gdLst>
                <a:gd name="T0" fmla="*/ 32 w 98"/>
                <a:gd name="T1" fmla="*/ 0 h 196"/>
                <a:gd name="T2" fmla="*/ 0 w 98"/>
                <a:gd name="T3" fmla="*/ 15 h 196"/>
                <a:gd name="T4" fmla="*/ 0 w 98"/>
                <a:gd name="T5" fmla="*/ 32 h 196"/>
                <a:gd name="T6" fmla="*/ 9 w 98"/>
                <a:gd name="T7" fmla="*/ 56 h 196"/>
                <a:gd name="T8" fmla="*/ 9 w 98"/>
                <a:gd name="T9" fmla="*/ 72 h 196"/>
                <a:gd name="T10" fmla="*/ 16 w 98"/>
                <a:gd name="T11" fmla="*/ 90 h 196"/>
                <a:gd name="T12" fmla="*/ 25 w 98"/>
                <a:gd name="T13" fmla="*/ 112 h 196"/>
                <a:gd name="T14" fmla="*/ 9 w 98"/>
                <a:gd name="T15" fmla="*/ 146 h 196"/>
                <a:gd name="T16" fmla="*/ 9 w 98"/>
                <a:gd name="T17" fmla="*/ 153 h 196"/>
                <a:gd name="T18" fmla="*/ 9 w 98"/>
                <a:gd name="T19" fmla="*/ 162 h 196"/>
                <a:gd name="T20" fmla="*/ 32 w 98"/>
                <a:gd name="T21" fmla="*/ 186 h 196"/>
                <a:gd name="T22" fmla="*/ 32 w 98"/>
                <a:gd name="T23" fmla="*/ 177 h 196"/>
                <a:gd name="T24" fmla="*/ 41 w 98"/>
                <a:gd name="T25" fmla="*/ 186 h 196"/>
                <a:gd name="T26" fmla="*/ 50 w 98"/>
                <a:gd name="T27" fmla="*/ 195 h 196"/>
                <a:gd name="T28" fmla="*/ 56 w 98"/>
                <a:gd name="T29" fmla="*/ 186 h 196"/>
                <a:gd name="T30" fmla="*/ 50 w 98"/>
                <a:gd name="T31" fmla="*/ 177 h 196"/>
                <a:gd name="T32" fmla="*/ 32 w 98"/>
                <a:gd name="T33" fmla="*/ 177 h 196"/>
                <a:gd name="T34" fmla="*/ 25 w 98"/>
                <a:gd name="T35" fmla="*/ 146 h 196"/>
                <a:gd name="T36" fmla="*/ 16 w 98"/>
                <a:gd name="T37" fmla="*/ 146 h 196"/>
                <a:gd name="T38" fmla="*/ 16 w 98"/>
                <a:gd name="T39" fmla="*/ 137 h 196"/>
                <a:gd name="T40" fmla="*/ 25 w 98"/>
                <a:gd name="T41" fmla="*/ 112 h 196"/>
                <a:gd name="T42" fmla="*/ 25 w 98"/>
                <a:gd name="T43" fmla="*/ 97 h 196"/>
                <a:gd name="T44" fmla="*/ 41 w 98"/>
                <a:gd name="T45" fmla="*/ 97 h 196"/>
                <a:gd name="T46" fmla="*/ 41 w 98"/>
                <a:gd name="T47" fmla="*/ 105 h 196"/>
                <a:gd name="T48" fmla="*/ 50 w 98"/>
                <a:gd name="T49" fmla="*/ 105 h 196"/>
                <a:gd name="T50" fmla="*/ 65 w 98"/>
                <a:gd name="T51" fmla="*/ 122 h 196"/>
                <a:gd name="T52" fmla="*/ 65 w 98"/>
                <a:gd name="T53" fmla="*/ 112 h 196"/>
                <a:gd name="T54" fmla="*/ 56 w 98"/>
                <a:gd name="T55" fmla="*/ 97 h 196"/>
                <a:gd name="T56" fmla="*/ 65 w 98"/>
                <a:gd name="T57" fmla="*/ 80 h 196"/>
                <a:gd name="T58" fmla="*/ 97 w 98"/>
                <a:gd name="T59" fmla="*/ 80 h 196"/>
                <a:gd name="T60" fmla="*/ 97 w 98"/>
                <a:gd name="T61" fmla="*/ 65 h 196"/>
                <a:gd name="T62" fmla="*/ 90 w 98"/>
                <a:gd name="T63" fmla="*/ 56 h 196"/>
                <a:gd name="T64" fmla="*/ 81 w 98"/>
                <a:gd name="T65" fmla="*/ 40 h 196"/>
                <a:gd name="T66" fmla="*/ 75 w 98"/>
                <a:gd name="T67" fmla="*/ 25 h 196"/>
                <a:gd name="T68" fmla="*/ 56 w 98"/>
                <a:gd name="T69" fmla="*/ 32 h 196"/>
                <a:gd name="T70" fmla="*/ 41 w 98"/>
                <a:gd name="T71" fmla="*/ 40 h 196"/>
                <a:gd name="T72" fmla="*/ 41 w 98"/>
                <a:gd name="T73" fmla="*/ 15 h 196"/>
                <a:gd name="T74" fmla="*/ 32 w 98"/>
                <a:gd name="T75" fmla="*/ 9 h 196"/>
                <a:gd name="T76" fmla="*/ 32 w 98"/>
                <a:gd name="T77"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 h="196">
                  <a:moveTo>
                    <a:pt x="32" y="0"/>
                  </a:moveTo>
                  <a:lnTo>
                    <a:pt x="0" y="15"/>
                  </a:lnTo>
                  <a:lnTo>
                    <a:pt x="0" y="32"/>
                  </a:lnTo>
                  <a:lnTo>
                    <a:pt x="9" y="56"/>
                  </a:lnTo>
                  <a:lnTo>
                    <a:pt x="9" y="72"/>
                  </a:lnTo>
                  <a:lnTo>
                    <a:pt x="16" y="90"/>
                  </a:lnTo>
                  <a:lnTo>
                    <a:pt x="25" y="112"/>
                  </a:lnTo>
                  <a:lnTo>
                    <a:pt x="9" y="146"/>
                  </a:lnTo>
                  <a:lnTo>
                    <a:pt x="9" y="153"/>
                  </a:lnTo>
                  <a:lnTo>
                    <a:pt x="9" y="162"/>
                  </a:lnTo>
                  <a:lnTo>
                    <a:pt x="32" y="186"/>
                  </a:lnTo>
                  <a:lnTo>
                    <a:pt x="32" y="177"/>
                  </a:lnTo>
                  <a:lnTo>
                    <a:pt x="41" y="186"/>
                  </a:lnTo>
                  <a:lnTo>
                    <a:pt x="50" y="195"/>
                  </a:lnTo>
                  <a:lnTo>
                    <a:pt x="56" y="186"/>
                  </a:lnTo>
                  <a:lnTo>
                    <a:pt x="50" y="177"/>
                  </a:lnTo>
                  <a:lnTo>
                    <a:pt x="32" y="177"/>
                  </a:lnTo>
                  <a:lnTo>
                    <a:pt x="25" y="146"/>
                  </a:lnTo>
                  <a:lnTo>
                    <a:pt x="16" y="146"/>
                  </a:lnTo>
                  <a:lnTo>
                    <a:pt x="16" y="137"/>
                  </a:lnTo>
                  <a:lnTo>
                    <a:pt x="25" y="112"/>
                  </a:lnTo>
                  <a:lnTo>
                    <a:pt x="25" y="97"/>
                  </a:lnTo>
                  <a:lnTo>
                    <a:pt x="41" y="97"/>
                  </a:lnTo>
                  <a:lnTo>
                    <a:pt x="41" y="105"/>
                  </a:lnTo>
                  <a:lnTo>
                    <a:pt x="50" y="105"/>
                  </a:lnTo>
                  <a:lnTo>
                    <a:pt x="65" y="122"/>
                  </a:lnTo>
                  <a:lnTo>
                    <a:pt x="65" y="112"/>
                  </a:lnTo>
                  <a:lnTo>
                    <a:pt x="56" y="97"/>
                  </a:lnTo>
                  <a:lnTo>
                    <a:pt x="65" y="80"/>
                  </a:lnTo>
                  <a:lnTo>
                    <a:pt x="97" y="80"/>
                  </a:lnTo>
                  <a:lnTo>
                    <a:pt x="97" y="65"/>
                  </a:lnTo>
                  <a:lnTo>
                    <a:pt x="90" y="56"/>
                  </a:lnTo>
                  <a:lnTo>
                    <a:pt x="81" y="40"/>
                  </a:lnTo>
                  <a:lnTo>
                    <a:pt x="75" y="25"/>
                  </a:lnTo>
                  <a:lnTo>
                    <a:pt x="56" y="32"/>
                  </a:lnTo>
                  <a:lnTo>
                    <a:pt x="41" y="40"/>
                  </a:lnTo>
                  <a:lnTo>
                    <a:pt x="41" y="15"/>
                  </a:lnTo>
                  <a:lnTo>
                    <a:pt x="32" y="9"/>
                  </a:lnTo>
                  <a:lnTo>
                    <a:pt x="32" y="0"/>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 name="Freeform 157"/>
            <p:cNvSpPr>
              <a:spLocks/>
            </p:cNvSpPr>
            <p:nvPr/>
          </p:nvSpPr>
          <p:spPr bwMode="auto">
            <a:xfrm>
              <a:off x="3888" y="2616"/>
              <a:ext cx="81" cy="87"/>
            </a:xfrm>
            <a:custGeom>
              <a:avLst/>
              <a:gdLst>
                <a:gd name="T0" fmla="*/ 90 w 91"/>
                <a:gd name="T1" fmla="*/ 105 h 116"/>
                <a:gd name="T2" fmla="*/ 90 w 91"/>
                <a:gd name="T3" fmla="*/ 90 h 116"/>
                <a:gd name="T4" fmla="*/ 74 w 91"/>
                <a:gd name="T5" fmla="*/ 74 h 116"/>
                <a:gd name="T6" fmla="*/ 74 w 91"/>
                <a:gd name="T7" fmla="*/ 65 h 116"/>
                <a:gd name="T8" fmla="*/ 43 w 91"/>
                <a:gd name="T9" fmla="*/ 40 h 116"/>
                <a:gd name="T10" fmla="*/ 58 w 91"/>
                <a:gd name="T11" fmla="*/ 34 h 116"/>
                <a:gd name="T12" fmla="*/ 49 w 91"/>
                <a:gd name="T13" fmla="*/ 25 h 116"/>
                <a:gd name="T14" fmla="*/ 33 w 91"/>
                <a:gd name="T15" fmla="*/ 16 h 116"/>
                <a:gd name="T16" fmla="*/ 24 w 91"/>
                <a:gd name="T17" fmla="*/ 0 h 116"/>
                <a:gd name="T18" fmla="*/ 18 w 91"/>
                <a:gd name="T19" fmla="*/ 0 h 116"/>
                <a:gd name="T20" fmla="*/ 18 w 91"/>
                <a:gd name="T21" fmla="*/ 16 h 116"/>
                <a:gd name="T22" fmla="*/ 9 w 91"/>
                <a:gd name="T23" fmla="*/ 16 h 116"/>
                <a:gd name="T24" fmla="*/ 9 w 91"/>
                <a:gd name="T25" fmla="*/ 9 h 116"/>
                <a:gd name="T26" fmla="*/ 0 w 91"/>
                <a:gd name="T27" fmla="*/ 25 h 116"/>
                <a:gd name="T28" fmla="*/ 0 w 91"/>
                <a:gd name="T29" fmla="*/ 34 h 116"/>
                <a:gd name="T30" fmla="*/ 9 w 91"/>
                <a:gd name="T31" fmla="*/ 40 h 116"/>
                <a:gd name="T32" fmla="*/ 9 w 91"/>
                <a:gd name="T33" fmla="*/ 65 h 116"/>
                <a:gd name="T34" fmla="*/ 24 w 91"/>
                <a:gd name="T35" fmla="*/ 57 h 116"/>
                <a:gd name="T36" fmla="*/ 43 w 91"/>
                <a:gd name="T37" fmla="*/ 50 h 116"/>
                <a:gd name="T38" fmla="*/ 49 w 91"/>
                <a:gd name="T39" fmla="*/ 65 h 116"/>
                <a:gd name="T40" fmla="*/ 58 w 91"/>
                <a:gd name="T41" fmla="*/ 81 h 116"/>
                <a:gd name="T42" fmla="*/ 65 w 91"/>
                <a:gd name="T43" fmla="*/ 90 h 116"/>
                <a:gd name="T44" fmla="*/ 65 w 91"/>
                <a:gd name="T45" fmla="*/ 105 h 116"/>
                <a:gd name="T46" fmla="*/ 74 w 91"/>
                <a:gd name="T47" fmla="*/ 115 h 116"/>
                <a:gd name="T48" fmla="*/ 74 w 91"/>
                <a:gd name="T49" fmla="*/ 105 h 116"/>
                <a:gd name="T50" fmla="*/ 90 w 91"/>
                <a:gd name="T51"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 h="116">
                  <a:moveTo>
                    <a:pt x="90" y="105"/>
                  </a:moveTo>
                  <a:lnTo>
                    <a:pt x="90" y="90"/>
                  </a:lnTo>
                  <a:lnTo>
                    <a:pt x="74" y="74"/>
                  </a:lnTo>
                  <a:lnTo>
                    <a:pt x="74" y="65"/>
                  </a:lnTo>
                  <a:lnTo>
                    <a:pt x="43" y="40"/>
                  </a:lnTo>
                  <a:lnTo>
                    <a:pt x="58" y="34"/>
                  </a:lnTo>
                  <a:lnTo>
                    <a:pt x="49" y="25"/>
                  </a:lnTo>
                  <a:lnTo>
                    <a:pt x="33" y="16"/>
                  </a:lnTo>
                  <a:lnTo>
                    <a:pt x="24" y="0"/>
                  </a:lnTo>
                  <a:lnTo>
                    <a:pt x="18" y="0"/>
                  </a:lnTo>
                  <a:lnTo>
                    <a:pt x="18" y="16"/>
                  </a:lnTo>
                  <a:lnTo>
                    <a:pt x="9" y="16"/>
                  </a:lnTo>
                  <a:lnTo>
                    <a:pt x="9" y="9"/>
                  </a:lnTo>
                  <a:lnTo>
                    <a:pt x="0" y="25"/>
                  </a:lnTo>
                  <a:lnTo>
                    <a:pt x="0" y="34"/>
                  </a:lnTo>
                  <a:lnTo>
                    <a:pt x="9" y="40"/>
                  </a:lnTo>
                  <a:lnTo>
                    <a:pt x="9" y="65"/>
                  </a:lnTo>
                  <a:lnTo>
                    <a:pt x="24" y="57"/>
                  </a:lnTo>
                  <a:lnTo>
                    <a:pt x="43" y="50"/>
                  </a:lnTo>
                  <a:lnTo>
                    <a:pt x="49" y="65"/>
                  </a:lnTo>
                  <a:lnTo>
                    <a:pt x="58" y="81"/>
                  </a:lnTo>
                  <a:lnTo>
                    <a:pt x="65" y="90"/>
                  </a:lnTo>
                  <a:lnTo>
                    <a:pt x="65" y="105"/>
                  </a:lnTo>
                  <a:lnTo>
                    <a:pt x="74" y="115"/>
                  </a:lnTo>
                  <a:lnTo>
                    <a:pt x="74" y="105"/>
                  </a:lnTo>
                  <a:lnTo>
                    <a:pt x="90" y="105"/>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 name="Freeform 158"/>
            <p:cNvSpPr>
              <a:spLocks/>
            </p:cNvSpPr>
            <p:nvPr/>
          </p:nvSpPr>
          <p:spPr bwMode="auto">
            <a:xfrm>
              <a:off x="3909" y="2612"/>
              <a:ext cx="82" cy="137"/>
            </a:xfrm>
            <a:custGeom>
              <a:avLst/>
              <a:gdLst>
                <a:gd name="T0" fmla="*/ 0 w 92"/>
                <a:gd name="T1" fmla="*/ 7 h 186"/>
                <a:gd name="T2" fmla="*/ 0 w 92"/>
                <a:gd name="T3" fmla="*/ 0 h 186"/>
                <a:gd name="T4" fmla="*/ 9 w 92"/>
                <a:gd name="T5" fmla="*/ 7 h 186"/>
                <a:gd name="T6" fmla="*/ 41 w 92"/>
                <a:gd name="T7" fmla="*/ 0 h 186"/>
                <a:gd name="T8" fmla="*/ 59 w 92"/>
                <a:gd name="T9" fmla="*/ 0 h 186"/>
                <a:gd name="T10" fmla="*/ 59 w 92"/>
                <a:gd name="T11" fmla="*/ 16 h 186"/>
                <a:gd name="T12" fmla="*/ 74 w 92"/>
                <a:gd name="T13" fmla="*/ 16 h 186"/>
                <a:gd name="T14" fmla="*/ 59 w 92"/>
                <a:gd name="T15" fmla="*/ 23 h 186"/>
                <a:gd name="T16" fmla="*/ 50 w 92"/>
                <a:gd name="T17" fmla="*/ 41 h 186"/>
                <a:gd name="T18" fmla="*/ 41 w 92"/>
                <a:gd name="T19" fmla="*/ 47 h 186"/>
                <a:gd name="T20" fmla="*/ 82 w 92"/>
                <a:gd name="T21" fmla="*/ 104 h 186"/>
                <a:gd name="T22" fmla="*/ 91 w 92"/>
                <a:gd name="T23" fmla="*/ 122 h 186"/>
                <a:gd name="T24" fmla="*/ 82 w 92"/>
                <a:gd name="T25" fmla="*/ 154 h 186"/>
                <a:gd name="T26" fmla="*/ 66 w 92"/>
                <a:gd name="T27" fmla="*/ 162 h 186"/>
                <a:gd name="T28" fmla="*/ 59 w 92"/>
                <a:gd name="T29" fmla="*/ 162 h 186"/>
                <a:gd name="T30" fmla="*/ 50 w 92"/>
                <a:gd name="T31" fmla="*/ 178 h 186"/>
                <a:gd name="T32" fmla="*/ 34 w 92"/>
                <a:gd name="T33" fmla="*/ 185 h 186"/>
                <a:gd name="T34" fmla="*/ 34 w 92"/>
                <a:gd name="T35" fmla="*/ 169 h 186"/>
                <a:gd name="T36" fmla="*/ 25 w 92"/>
                <a:gd name="T37" fmla="*/ 162 h 186"/>
                <a:gd name="T38" fmla="*/ 41 w 92"/>
                <a:gd name="T39" fmla="*/ 154 h 186"/>
                <a:gd name="T40" fmla="*/ 50 w 92"/>
                <a:gd name="T41" fmla="*/ 144 h 186"/>
                <a:gd name="T42" fmla="*/ 66 w 92"/>
                <a:gd name="T43" fmla="*/ 137 h 186"/>
                <a:gd name="T44" fmla="*/ 66 w 92"/>
                <a:gd name="T45" fmla="*/ 112 h 186"/>
                <a:gd name="T46" fmla="*/ 66 w 92"/>
                <a:gd name="T47" fmla="*/ 97 h 186"/>
                <a:gd name="T48" fmla="*/ 50 w 92"/>
                <a:gd name="T49" fmla="*/ 81 h 186"/>
                <a:gd name="T50" fmla="*/ 50 w 92"/>
                <a:gd name="T51" fmla="*/ 72 h 186"/>
                <a:gd name="T52" fmla="*/ 19 w 92"/>
                <a:gd name="T53" fmla="*/ 47 h 186"/>
                <a:gd name="T54" fmla="*/ 34 w 92"/>
                <a:gd name="T55" fmla="*/ 41 h 186"/>
                <a:gd name="T56" fmla="*/ 25 w 92"/>
                <a:gd name="T57" fmla="*/ 32 h 186"/>
                <a:gd name="T58" fmla="*/ 9 w 92"/>
                <a:gd name="T59" fmla="*/ 23 h 186"/>
                <a:gd name="T60" fmla="*/ 0 w 92"/>
                <a:gd name="T61" fmla="*/ 7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2" h="186">
                  <a:moveTo>
                    <a:pt x="0" y="7"/>
                  </a:moveTo>
                  <a:lnTo>
                    <a:pt x="0" y="0"/>
                  </a:lnTo>
                  <a:lnTo>
                    <a:pt x="9" y="7"/>
                  </a:lnTo>
                  <a:lnTo>
                    <a:pt x="41" y="0"/>
                  </a:lnTo>
                  <a:lnTo>
                    <a:pt x="59" y="0"/>
                  </a:lnTo>
                  <a:lnTo>
                    <a:pt x="59" y="16"/>
                  </a:lnTo>
                  <a:lnTo>
                    <a:pt x="74" y="16"/>
                  </a:lnTo>
                  <a:lnTo>
                    <a:pt x="59" y="23"/>
                  </a:lnTo>
                  <a:lnTo>
                    <a:pt x="50" y="41"/>
                  </a:lnTo>
                  <a:lnTo>
                    <a:pt x="41" y="47"/>
                  </a:lnTo>
                  <a:lnTo>
                    <a:pt x="82" y="104"/>
                  </a:lnTo>
                  <a:lnTo>
                    <a:pt x="91" y="122"/>
                  </a:lnTo>
                  <a:lnTo>
                    <a:pt x="82" y="154"/>
                  </a:lnTo>
                  <a:lnTo>
                    <a:pt x="66" y="162"/>
                  </a:lnTo>
                  <a:lnTo>
                    <a:pt x="59" y="162"/>
                  </a:lnTo>
                  <a:lnTo>
                    <a:pt x="50" y="178"/>
                  </a:lnTo>
                  <a:lnTo>
                    <a:pt x="34" y="185"/>
                  </a:lnTo>
                  <a:lnTo>
                    <a:pt x="34" y="169"/>
                  </a:lnTo>
                  <a:lnTo>
                    <a:pt x="25" y="162"/>
                  </a:lnTo>
                  <a:lnTo>
                    <a:pt x="41" y="154"/>
                  </a:lnTo>
                  <a:lnTo>
                    <a:pt x="50" y="144"/>
                  </a:lnTo>
                  <a:lnTo>
                    <a:pt x="66" y="137"/>
                  </a:lnTo>
                  <a:lnTo>
                    <a:pt x="66" y="112"/>
                  </a:lnTo>
                  <a:lnTo>
                    <a:pt x="66" y="97"/>
                  </a:lnTo>
                  <a:lnTo>
                    <a:pt x="50" y="81"/>
                  </a:lnTo>
                  <a:lnTo>
                    <a:pt x="50" y="72"/>
                  </a:lnTo>
                  <a:lnTo>
                    <a:pt x="19" y="47"/>
                  </a:lnTo>
                  <a:lnTo>
                    <a:pt x="34" y="41"/>
                  </a:lnTo>
                  <a:lnTo>
                    <a:pt x="25" y="32"/>
                  </a:lnTo>
                  <a:lnTo>
                    <a:pt x="9" y="23"/>
                  </a:lnTo>
                  <a:lnTo>
                    <a:pt x="0" y="7"/>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 name="Freeform 159"/>
            <p:cNvSpPr>
              <a:spLocks/>
            </p:cNvSpPr>
            <p:nvPr/>
          </p:nvSpPr>
          <p:spPr bwMode="auto">
            <a:xfrm>
              <a:off x="3909" y="2694"/>
              <a:ext cx="60" cy="39"/>
            </a:xfrm>
            <a:custGeom>
              <a:avLst/>
              <a:gdLst>
                <a:gd name="T0" fmla="*/ 25 w 67"/>
                <a:gd name="T1" fmla="*/ 50 h 51"/>
                <a:gd name="T2" fmla="*/ 41 w 67"/>
                <a:gd name="T3" fmla="*/ 42 h 51"/>
                <a:gd name="T4" fmla="*/ 50 w 67"/>
                <a:gd name="T5" fmla="*/ 32 h 51"/>
                <a:gd name="T6" fmla="*/ 66 w 67"/>
                <a:gd name="T7" fmla="*/ 25 h 51"/>
                <a:gd name="T8" fmla="*/ 66 w 67"/>
                <a:gd name="T9" fmla="*/ 0 h 51"/>
                <a:gd name="T10" fmla="*/ 50 w 67"/>
                <a:gd name="T11" fmla="*/ 0 h 51"/>
                <a:gd name="T12" fmla="*/ 50 w 67"/>
                <a:gd name="T13" fmla="*/ 10 h 51"/>
                <a:gd name="T14" fmla="*/ 41 w 67"/>
                <a:gd name="T15" fmla="*/ 0 h 51"/>
                <a:gd name="T16" fmla="*/ 9 w 67"/>
                <a:gd name="T17" fmla="*/ 0 h 51"/>
                <a:gd name="T18" fmla="*/ 0 w 67"/>
                <a:gd name="T19" fmla="*/ 17 h 51"/>
                <a:gd name="T20" fmla="*/ 9 w 67"/>
                <a:gd name="T21" fmla="*/ 32 h 51"/>
                <a:gd name="T22" fmla="*/ 9 w 67"/>
                <a:gd name="T23" fmla="*/ 42 h 51"/>
                <a:gd name="T24" fmla="*/ 9 w 67"/>
                <a:gd name="T25" fmla="*/ 50 h 51"/>
                <a:gd name="T26" fmla="*/ 25 w 67"/>
                <a:gd name="T27" fmla="*/ 5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51">
                  <a:moveTo>
                    <a:pt x="25" y="50"/>
                  </a:moveTo>
                  <a:lnTo>
                    <a:pt x="41" y="42"/>
                  </a:lnTo>
                  <a:lnTo>
                    <a:pt x="50" y="32"/>
                  </a:lnTo>
                  <a:lnTo>
                    <a:pt x="66" y="25"/>
                  </a:lnTo>
                  <a:lnTo>
                    <a:pt x="66" y="0"/>
                  </a:lnTo>
                  <a:lnTo>
                    <a:pt x="50" y="0"/>
                  </a:lnTo>
                  <a:lnTo>
                    <a:pt x="50" y="10"/>
                  </a:lnTo>
                  <a:lnTo>
                    <a:pt x="41" y="0"/>
                  </a:lnTo>
                  <a:lnTo>
                    <a:pt x="9" y="0"/>
                  </a:lnTo>
                  <a:lnTo>
                    <a:pt x="0" y="17"/>
                  </a:lnTo>
                  <a:lnTo>
                    <a:pt x="9" y="32"/>
                  </a:lnTo>
                  <a:lnTo>
                    <a:pt x="9" y="42"/>
                  </a:lnTo>
                  <a:lnTo>
                    <a:pt x="9" y="50"/>
                  </a:lnTo>
                  <a:lnTo>
                    <a:pt x="25" y="5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 name="Freeform 160"/>
            <p:cNvSpPr>
              <a:spLocks/>
            </p:cNvSpPr>
            <p:nvPr/>
          </p:nvSpPr>
          <p:spPr bwMode="auto">
            <a:xfrm>
              <a:off x="3888" y="2766"/>
              <a:ext cx="44" cy="55"/>
            </a:xfrm>
            <a:custGeom>
              <a:avLst/>
              <a:gdLst>
                <a:gd name="T0" fmla="*/ 24 w 50"/>
                <a:gd name="T1" fmla="*/ 9 h 75"/>
                <a:gd name="T2" fmla="*/ 18 w 50"/>
                <a:gd name="T3" fmla="*/ 18 h 75"/>
                <a:gd name="T4" fmla="*/ 9 w 50"/>
                <a:gd name="T5" fmla="*/ 9 h 75"/>
                <a:gd name="T6" fmla="*/ 0 w 50"/>
                <a:gd name="T7" fmla="*/ 0 h 75"/>
                <a:gd name="T8" fmla="*/ 0 w 50"/>
                <a:gd name="T9" fmla="*/ 9 h 75"/>
                <a:gd name="T10" fmla="*/ 0 w 50"/>
                <a:gd name="T11" fmla="*/ 34 h 75"/>
                <a:gd name="T12" fmla="*/ 18 w 50"/>
                <a:gd name="T13" fmla="*/ 50 h 75"/>
                <a:gd name="T14" fmla="*/ 43 w 50"/>
                <a:gd name="T15" fmla="*/ 74 h 75"/>
                <a:gd name="T16" fmla="*/ 49 w 50"/>
                <a:gd name="T17" fmla="*/ 74 h 75"/>
                <a:gd name="T18" fmla="*/ 43 w 50"/>
                <a:gd name="T19" fmla="*/ 50 h 75"/>
                <a:gd name="T20" fmla="*/ 43 w 50"/>
                <a:gd name="T21" fmla="*/ 25 h 75"/>
                <a:gd name="T22" fmla="*/ 24 w 50"/>
                <a:gd name="T23" fmla="*/ 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75">
                  <a:moveTo>
                    <a:pt x="24" y="9"/>
                  </a:moveTo>
                  <a:lnTo>
                    <a:pt x="18" y="18"/>
                  </a:lnTo>
                  <a:lnTo>
                    <a:pt x="9" y="9"/>
                  </a:lnTo>
                  <a:lnTo>
                    <a:pt x="0" y="0"/>
                  </a:lnTo>
                  <a:lnTo>
                    <a:pt x="0" y="9"/>
                  </a:lnTo>
                  <a:lnTo>
                    <a:pt x="0" y="34"/>
                  </a:lnTo>
                  <a:lnTo>
                    <a:pt x="18" y="50"/>
                  </a:lnTo>
                  <a:lnTo>
                    <a:pt x="43" y="74"/>
                  </a:lnTo>
                  <a:lnTo>
                    <a:pt x="49" y="74"/>
                  </a:lnTo>
                  <a:lnTo>
                    <a:pt x="43" y="50"/>
                  </a:lnTo>
                  <a:lnTo>
                    <a:pt x="43" y="25"/>
                  </a:lnTo>
                  <a:lnTo>
                    <a:pt x="24" y="9"/>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 name="Freeform 161"/>
            <p:cNvSpPr>
              <a:spLocks/>
            </p:cNvSpPr>
            <p:nvPr/>
          </p:nvSpPr>
          <p:spPr bwMode="auto">
            <a:xfrm>
              <a:off x="3990" y="2766"/>
              <a:ext cx="118" cy="55"/>
            </a:xfrm>
            <a:custGeom>
              <a:avLst/>
              <a:gdLst>
                <a:gd name="T0" fmla="*/ 71 w 131"/>
                <a:gd name="T1" fmla="*/ 25 h 75"/>
                <a:gd name="T2" fmla="*/ 80 w 131"/>
                <a:gd name="T3" fmla="*/ 25 h 75"/>
                <a:gd name="T4" fmla="*/ 71 w 131"/>
                <a:gd name="T5" fmla="*/ 34 h 75"/>
                <a:gd name="T6" fmla="*/ 65 w 131"/>
                <a:gd name="T7" fmla="*/ 34 h 75"/>
                <a:gd name="T8" fmla="*/ 56 w 131"/>
                <a:gd name="T9" fmla="*/ 34 h 75"/>
                <a:gd name="T10" fmla="*/ 40 w 131"/>
                <a:gd name="T11" fmla="*/ 50 h 75"/>
                <a:gd name="T12" fmla="*/ 25 w 131"/>
                <a:gd name="T13" fmla="*/ 50 h 75"/>
                <a:gd name="T14" fmla="*/ 25 w 131"/>
                <a:gd name="T15" fmla="*/ 65 h 75"/>
                <a:gd name="T16" fmla="*/ 0 w 131"/>
                <a:gd name="T17" fmla="*/ 65 h 75"/>
                <a:gd name="T18" fmla="*/ 15 w 131"/>
                <a:gd name="T19" fmla="*/ 74 h 75"/>
                <a:gd name="T20" fmla="*/ 31 w 131"/>
                <a:gd name="T21" fmla="*/ 74 h 75"/>
                <a:gd name="T22" fmla="*/ 40 w 131"/>
                <a:gd name="T23" fmla="*/ 65 h 75"/>
                <a:gd name="T24" fmla="*/ 56 w 131"/>
                <a:gd name="T25" fmla="*/ 74 h 75"/>
                <a:gd name="T26" fmla="*/ 65 w 131"/>
                <a:gd name="T27" fmla="*/ 65 h 75"/>
                <a:gd name="T28" fmla="*/ 89 w 131"/>
                <a:gd name="T29" fmla="*/ 34 h 75"/>
                <a:gd name="T30" fmla="*/ 112 w 131"/>
                <a:gd name="T31" fmla="*/ 34 h 75"/>
                <a:gd name="T32" fmla="*/ 120 w 131"/>
                <a:gd name="T33" fmla="*/ 34 h 75"/>
                <a:gd name="T34" fmla="*/ 112 w 131"/>
                <a:gd name="T35" fmla="*/ 25 h 75"/>
                <a:gd name="T36" fmla="*/ 130 w 131"/>
                <a:gd name="T37" fmla="*/ 25 h 75"/>
                <a:gd name="T38" fmla="*/ 105 w 131"/>
                <a:gd name="T39" fmla="*/ 18 h 75"/>
                <a:gd name="T40" fmla="*/ 105 w 131"/>
                <a:gd name="T41" fmla="*/ 9 h 75"/>
                <a:gd name="T42" fmla="*/ 96 w 131"/>
                <a:gd name="T43" fmla="*/ 0 h 75"/>
                <a:gd name="T44" fmla="*/ 80 w 131"/>
                <a:gd name="T45" fmla="*/ 18 h 75"/>
                <a:gd name="T46" fmla="*/ 71 w 131"/>
                <a:gd name="T47" fmla="*/ 2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75">
                  <a:moveTo>
                    <a:pt x="71" y="25"/>
                  </a:moveTo>
                  <a:lnTo>
                    <a:pt x="80" y="25"/>
                  </a:lnTo>
                  <a:lnTo>
                    <a:pt x="71" y="34"/>
                  </a:lnTo>
                  <a:lnTo>
                    <a:pt x="65" y="34"/>
                  </a:lnTo>
                  <a:lnTo>
                    <a:pt x="56" y="34"/>
                  </a:lnTo>
                  <a:lnTo>
                    <a:pt x="40" y="50"/>
                  </a:lnTo>
                  <a:lnTo>
                    <a:pt x="25" y="50"/>
                  </a:lnTo>
                  <a:lnTo>
                    <a:pt x="25" y="65"/>
                  </a:lnTo>
                  <a:lnTo>
                    <a:pt x="0" y="65"/>
                  </a:lnTo>
                  <a:lnTo>
                    <a:pt x="15" y="74"/>
                  </a:lnTo>
                  <a:lnTo>
                    <a:pt x="31" y="74"/>
                  </a:lnTo>
                  <a:lnTo>
                    <a:pt x="40" y="65"/>
                  </a:lnTo>
                  <a:lnTo>
                    <a:pt x="56" y="74"/>
                  </a:lnTo>
                  <a:lnTo>
                    <a:pt x="65" y="65"/>
                  </a:lnTo>
                  <a:lnTo>
                    <a:pt x="89" y="34"/>
                  </a:lnTo>
                  <a:lnTo>
                    <a:pt x="112" y="34"/>
                  </a:lnTo>
                  <a:lnTo>
                    <a:pt x="120" y="34"/>
                  </a:lnTo>
                  <a:lnTo>
                    <a:pt x="112" y="25"/>
                  </a:lnTo>
                  <a:lnTo>
                    <a:pt x="130" y="25"/>
                  </a:lnTo>
                  <a:lnTo>
                    <a:pt x="105" y="18"/>
                  </a:lnTo>
                  <a:lnTo>
                    <a:pt x="105" y="9"/>
                  </a:lnTo>
                  <a:lnTo>
                    <a:pt x="96" y="0"/>
                  </a:lnTo>
                  <a:lnTo>
                    <a:pt x="80" y="18"/>
                  </a:lnTo>
                  <a:lnTo>
                    <a:pt x="71" y="25"/>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 name="Freeform 162"/>
            <p:cNvSpPr>
              <a:spLocks/>
            </p:cNvSpPr>
            <p:nvPr/>
          </p:nvSpPr>
          <p:spPr bwMode="auto">
            <a:xfrm>
              <a:off x="4040" y="2784"/>
              <a:ext cx="23" cy="14"/>
            </a:xfrm>
            <a:custGeom>
              <a:avLst/>
              <a:gdLst>
                <a:gd name="T0" fmla="*/ 0 w 25"/>
                <a:gd name="T1" fmla="*/ 16 h 17"/>
                <a:gd name="T2" fmla="*/ 9 w 25"/>
                <a:gd name="T3" fmla="*/ 16 h 17"/>
                <a:gd name="T4" fmla="*/ 15 w 25"/>
                <a:gd name="T5" fmla="*/ 16 h 17"/>
                <a:gd name="T6" fmla="*/ 24 w 25"/>
                <a:gd name="T7" fmla="*/ 0 h 17"/>
                <a:gd name="T8" fmla="*/ 15 w 25"/>
                <a:gd name="T9" fmla="*/ 0 h 17"/>
                <a:gd name="T10" fmla="*/ 0 w 25"/>
                <a:gd name="T11" fmla="*/ 16 h 17"/>
              </a:gdLst>
              <a:ahLst/>
              <a:cxnLst>
                <a:cxn ang="0">
                  <a:pos x="T0" y="T1"/>
                </a:cxn>
                <a:cxn ang="0">
                  <a:pos x="T2" y="T3"/>
                </a:cxn>
                <a:cxn ang="0">
                  <a:pos x="T4" y="T5"/>
                </a:cxn>
                <a:cxn ang="0">
                  <a:pos x="T6" y="T7"/>
                </a:cxn>
                <a:cxn ang="0">
                  <a:pos x="T8" y="T9"/>
                </a:cxn>
                <a:cxn ang="0">
                  <a:pos x="T10" y="T11"/>
                </a:cxn>
              </a:cxnLst>
              <a:rect l="0" t="0" r="r" b="b"/>
              <a:pathLst>
                <a:path w="25" h="17">
                  <a:moveTo>
                    <a:pt x="0" y="16"/>
                  </a:moveTo>
                  <a:lnTo>
                    <a:pt x="9" y="16"/>
                  </a:lnTo>
                  <a:lnTo>
                    <a:pt x="15" y="16"/>
                  </a:lnTo>
                  <a:lnTo>
                    <a:pt x="24" y="0"/>
                  </a:lnTo>
                  <a:lnTo>
                    <a:pt x="15" y="0"/>
                  </a:lnTo>
                  <a:lnTo>
                    <a:pt x="0" y="16"/>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 name="Freeform 163"/>
            <p:cNvSpPr>
              <a:spLocks/>
            </p:cNvSpPr>
            <p:nvPr/>
          </p:nvSpPr>
          <p:spPr bwMode="auto">
            <a:xfrm>
              <a:off x="3982" y="2791"/>
              <a:ext cx="117" cy="79"/>
            </a:xfrm>
            <a:custGeom>
              <a:avLst/>
              <a:gdLst>
                <a:gd name="T0" fmla="*/ 9 w 130"/>
                <a:gd name="T1" fmla="*/ 31 h 106"/>
                <a:gd name="T2" fmla="*/ 24 w 130"/>
                <a:gd name="T3" fmla="*/ 40 h 106"/>
                <a:gd name="T4" fmla="*/ 40 w 130"/>
                <a:gd name="T5" fmla="*/ 40 h 106"/>
                <a:gd name="T6" fmla="*/ 49 w 130"/>
                <a:gd name="T7" fmla="*/ 31 h 106"/>
                <a:gd name="T8" fmla="*/ 65 w 130"/>
                <a:gd name="T9" fmla="*/ 40 h 106"/>
                <a:gd name="T10" fmla="*/ 74 w 130"/>
                <a:gd name="T11" fmla="*/ 31 h 106"/>
                <a:gd name="T12" fmla="*/ 98 w 130"/>
                <a:gd name="T13" fmla="*/ 0 h 106"/>
                <a:gd name="T14" fmla="*/ 121 w 130"/>
                <a:gd name="T15" fmla="*/ 0 h 106"/>
                <a:gd name="T16" fmla="*/ 114 w 130"/>
                <a:gd name="T17" fmla="*/ 16 h 106"/>
                <a:gd name="T18" fmla="*/ 121 w 130"/>
                <a:gd name="T19" fmla="*/ 25 h 106"/>
                <a:gd name="T20" fmla="*/ 114 w 130"/>
                <a:gd name="T21" fmla="*/ 31 h 106"/>
                <a:gd name="T22" fmla="*/ 129 w 130"/>
                <a:gd name="T23" fmla="*/ 40 h 106"/>
                <a:gd name="T24" fmla="*/ 121 w 130"/>
                <a:gd name="T25" fmla="*/ 48 h 106"/>
                <a:gd name="T26" fmla="*/ 105 w 130"/>
                <a:gd name="T27" fmla="*/ 65 h 106"/>
                <a:gd name="T28" fmla="*/ 98 w 130"/>
                <a:gd name="T29" fmla="*/ 81 h 106"/>
                <a:gd name="T30" fmla="*/ 105 w 130"/>
                <a:gd name="T31" fmla="*/ 81 h 106"/>
                <a:gd name="T32" fmla="*/ 98 w 130"/>
                <a:gd name="T33" fmla="*/ 97 h 106"/>
                <a:gd name="T34" fmla="*/ 80 w 130"/>
                <a:gd name="T35" fmla="*/ 105 h 106"/>
                <a:gd name="T36" fmla="*/ 74 w 130"/>
                <a:gd name="T37" fmla="*/ 97 h 106"/>
                <a:gd name="T38" fmla="*/ 57 w 130"/>
                <a:gd name="T39" fmla="*/ 97 h 106"/>
                <a:gd name="T40" fmla="*/ 40 w 130"/>
                <a:gd name="T41" fmla="*/ 97 h 106"/>
                <a:gd name="T42" fmla="*/ 40 w 130"/>
                <a:gd name="T43" fmla="*/ 88 h 106"/>
                <a:gd name="T44" fmla="*/ 24 w 130"/>
                <a:gd name="T45" fmla="*/ 88 h 106"/>
                <a:gd name="T46" fmla="*/ 17 w 130"/>
                <a:gd name="T47" fmla="*/ 72 h 106"/>
                <a:gd name="T48" fmla="*/ 9 w 130"/>
                <a:gd name="T49" fmla="*/ 56 h 106"/>
                <a:gd name="T50" fmla="*/ 0 w 130"/>
                <a:gd name="T51" fmla="*/ 40 h 106"/>
                <a:gd name="T52" fmla="*/ 9 w 130"/>
                <a:gd name="T53" fmla="*/ 3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 h="106">
                  <a:moveTo>
                    <a:pt x="9" y="31"/>
                  </a:moveTo>
                  <a:lnTo>
                    <a:pt x="24" y="40"/>
                  </a:lnTo>
                  <a:lnTo>
                    <a:pt x="40" y="40"/>
                  </a:lnTo>
                  <a:lnTo>
                    <a:pt x="49" y="31"/>
                  </a:lnTo>
                  <a:lnTo>
                    <a:pt x="65" y="40"/>
                  </a:lnTo>
                  <a:lnTo>
                    <a:pt x="74" y="31"/>
                  </a:lnTo>
                  <a:lnTo>
                    <a:pt x="98" y="0"/>
                  </a:lnTo>
                  <a:lnTo>
                    <a:pt x="121" y="0"/>
                  </a:lnTo>
                  <a:lnTo>
                    <a:pt x="114" y="16"/>
                  </a:lnTo>
                  <a:lnTo>
                    <a:pt x="121" y="25"/>
                  </a:lnTo>
                  <a:lnTo>
                    <a:pt x="114" y="31"/>
                  </a:lnTo>
                  <a:lnTo>
                    <a:pt x="129" y="40"/>
                  </a:lnTo>
                  <a:lnTo>
                    <a:pt x="121" y="48"/>
                  </a:lnTo>
                  <a:lnTo>
                    <a:pt x="105" y="65"/>
                  </a:lnTo>
                  <a:lnTo>
                    <a:pt x="98" y="81"/>
                  </a:lnTo>
                  <a:lnTo>
                    <a:pt x="105" y="81"/>
                  </a:lnTo>
                  <a:lnTo>
                    <a:pt x="98" y="97"/>
                  </a:lnTo>
                  <a:lnTo>
                    <a:pt x="80" y="105"/>
                  </a:lnTo>
                  <a:lnTo>
                    <a:pt x="74" y="97"/>
                  </a:lnTo>
                  <a:lnTo>
                    <a:pt x="57" y="97"/>
                  </a:lnTo>
                  <a:lnTo>
                    <a:pt x="40" y="97"/>
                  </a:lnTo>
                  <a:lnTo>
                    <a:pt x="40" y="88"/>
                  </a:lnTo>
                  <a:lnTo>
                    <a:pt x="24" y="88"/>
                  </a:lnTo>
                  <a:lnTo>
                    <a:pt x="17" y="72"/>
                  </a:lnTo>
                  <a:lnTo>
                    <a:pt x="9" y="56"/>
                  </a:lnTo>
                  <a:lnTo>
                    <a:pt x="0" y="40"/>
                  </a:lnTo>
                  <a:lnTo>
                    <a:pt x="9" y="31"/>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 name="Freeform 164"/>
            <p:cNvSpPr>
              <a:spLocks/>
            </p:cNvSpPr>
            <p:nvPr/>
          </p:nvSpPr>
          <p:spPr bwMode="auto">
            <a:xfrm>
              <a:off x="4238" y="2833"/>
              <a:ext cx="117" cy="83"/>
            </a:xfrm>
            <a:custGeom>
              <a:avLst/>
              <a:gdLst>
                <a:gd name="T0" fmla="*/ 130 w 131"/>
                <a:gd name="T1" fmla="*/ 32 h 113"/>
                <a:gd name="T2" fmla="*/ 130 w 131"/>
                <a:gd name="T3" fmla="*/ 65 h 113"/>
                <a:gd name="T4" fmla="*/ 130 w 131"/>
                <a:gd name="T5" fmla="*/ 112 h 113"/>
                <a:gd name="T6" fmla="*/ 112 w 131"/>
                <a:gd name="T7" fmla="*/ 97 h 113"/>
                <a:gd name="T8" fmla="*/ 88 w 131"/>
                <a:gd name="T9" fmla="*/ 106 h 113"/>
                <a:gd name="T10" fmla="*/ 97 w 131"/>
                <a:gd name="T11" fmla="*/ 89 h 113"/>
                <a:gd name="T12" fmla="*/ 88 w 131"/>
                <a:gd name="T13" fmla="*/ 72 h 113"/>
                <a:gd name="T14" fmla="*/ 31 w 131"/>
                <a:gd name="T15" fmla="*/ 41 h 113"/>
                <a:gd name="T16" fmla="*/ 25 w 131"/>
                <a:gd name="T17" fmla="*/ 49 h 113"/>
                <a:gd name="T18" fmla="*/ 25 w 131"/>
                <a:gd name="T19" fmla="*/ 41 h 113"/>
                <a:gd name="T20" fmla="*/ 16 w 131"/>
                <a:gd name="T21" fmla="*/ 32 h 113"/>
                <a:gd name="T22" fmla="*/ 31 w 131"/>
                <a:gd name="T23" fmla="*/ 32 h 113"/>
                <a:gd name="T24" fmla="*/ 40 w 131"/>
                <a:gd name="T25" fmla="*/ 25 h 113"/>
                <a:gd name="T26" fmla="*/ 16 w 131"/>
                <a:gd name="T27" fmla="*/ 25 h 113"/>
                <a:gd name="T28" fmla="*/ 6 w 131"/>
                <a:gd name="T29" fmla="*/ 16 h 113"/>
                <a:gd name="T30" fmla="*/ 0 w 131"/>
                <a:gd name="T31" fmla="*/ 16 h 113"/>
                <a:gd name="T32" fmla="*/ 16 w 131"/>
                <a:gd name="T33" fmla="*/ 0 h 113"/>
                <a:gd name="T34" fmla="*/ 25 w 131"/>
                <a:gd name="T35" fmla="*/ 0 h 113"/>
                <a:gd name="T36" fmla="*/ 40 w 131"/>
                <a:gd name="T37" fmla="*/ 9 h 113"/>
                <a:gd name="T38" fmla="*/ 40 w 131"/>
                <a:gd name="T39" fmla="*/ 25 h 113"/>
                <a:gd name="T40" fmla="*/ 56 w 131"/>
                <a:gd name="T41" fmla="*/ 41 h 113"/>
                <a:gd name="T42" fmla="*/ 72 w 131"/>
                <a:gd name="T43" fmla="*/ 25 h 113"/>
                <a:gd name="T44" fmla="*/ 88 w 131"/>
                <a:gd name="T45" fmla="*/ 16 h 113"/>
                <a:gd name="T46" fmla="*/ 130 w 131"/>
                <a:gd name="T47" fmla="*/ 3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113">
                  <a:moveTo>
                    <a:pt x="130" y="32"/>
                  </a:moveTo>
                  <a:lnTo>
                    <a:pt x="130" y="65"/>
                  </a:lnTo>
                  <a:lnTo>
                    <a:pt x="130" y="112"/>
                  </a:lnTo>
                  <a:lnTo>
                    <a:pt x="112" y="97"/>
                  </a:lnTo>
                  <a:lnTo>
                    <a:pt x="88" y="106"/>
                  </a:lnTo>
                  <a:lnTo>
                    <a:pt x="97" y="89"/>
                  </a:lnTo>
                  <a:lnTo>
                    <a:pt x="88" y="72"/>
                  </a:lnTo>
                  <a:lnTo>
                    <a:pt x="31" y="41"/>
                  </a:lnTo>
                  <a:lnTo>
                    <a:pt x="25" y="49"/>
                  </a:lnTo>
                  <a:lnTo>
                    <a:pt x="25" y="41"/>
                  </a:lnTo>
                  <a:lnTo>
                    <a:pt x="16" y="32"/>
                  </a:lnTo>
                  <a:lnTo>
                    <a:pt x="31" y="32"/>
                  </a:lnTo>
                  <a:lnTo>
                    <a:pt x="40" y="25"/>
                  </a:lnTo>
                  <a:lnTo>
                    <a:pt x="16" y="25"/>
                  </a:lnTo>
                  <a:lnTo>
                    <a:pt x="6" y="16"/>
                  </a:lnTo>
                  <a:lnTo>
                    <a:pt x="0" y="16"/>
                  </a:lnTo>
                  <a:lnTo>
                    <a:pt x="16" y="0"/>
                  </a:lnTo>
                  <a:lnTo>
                    <a:pt x="25" y="0"/>
                  </a:lnTo>
                  <a:lnTo>
                    <a:pt x="40" y="9"/>
                  </a:lnTo>
                  <a:lnTo>
                    <a:pt x="40" y="25"/>
                  </a:lnTo>
                  <a:lnTo>
                    <a:pt x="56" y="41"/>
                  </a:lnTo>
                  <a:lnTo>
                    <a:pt x="72" y="25"/>
                  </a:lnTo>
                  <a:lnTo>
                    <a:pt x="88" y="16"/>
                  </a:lnTo>
                  <a:lnTo>
                    <a:pt x="130" y="32"/>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9" name="Freeform 165"/>
            <p:cNvSpPr>
              <a:spLocks/>
            </p:cNvSpPr>
            <p:nvPr/>
          </p:nvSpPr>
          <p:spPr bwMode="auto">
            <a:xfrm>
              <a:off x="4353" y="2856"/>
              <a:ext cx="110" cy="79"/>
            </a:xfrm>
            <a:custGeom>
              <a:avLst/>
              <a:gdLst>
                <a:gd name="T0" fmla="*/ 0 w 123"/>
                <a:gd name="T1" fmla="*/ 80 h 106"/>
                <a:gd name="T2" fmla="*/ 0 w 123"/>
                <a:gd name="T3" fmla="*/ 33 h 106"/>
                <a:gd name="T4" fmla="*/ 0 w 123"/>
                <a:gd name="T5" fmla="*/ 0 h 106"/>
                <a:gd name="T6" fmla="*/ 32 w 123"/>
                <a:gd name="T7" fmla="*/ 9 h 106"/>
                <a:gd name="T8" fmla="*/ 57 w 123"/>
                <a:gd name="T9" fmla="*/ 25 h 106"/>
                <a:gd name="T10" fmla="*/ 57 w 123"/>
                <a:gd name="T11" fmla="*/ 33 h 106"/>
                <a:gd name="T12" fmla="*/ 88 w 123"/>
                <a:gd name="T13" fmla="*/ 49 h 106"/>
                <a:gd name="T14" fmla="*/ 72 w 123"/>
                <a:gd name="T15" fmla="*/ 57 h 106"/>
                <a:gd name="T16" fmla="*/ 81 w 123"/>
                <a:gd name="T17" fmla="*/ 57 h 106"/>
                <a:gd name="T18" fmla="*/ 88 w 123"/>
                <a:gd name="T19" fmla="*/ 65 h 106"/>
                <a:gd name="T20" fmla="*/ 97 w 123"/>
                <a:gd name="T21" fmla="*/ 80 h 106"/>
                <a:gd name="T22" fmla="*/ 104 w 123"/>
                <a:gd name="T23" fmla="*/ 80 h 106"/>
                <a:gd name="T24" fmla="*/ 104 w 123"/>
                <a:gd name="T25" fmla="*/ 90 h 106"/>
                <a:gd name="T26" fmla="*/ 122 w 123"/>
                <a:gd name="T27" fmla="*/ 99 h 106"/>
                <a:gd name="T28" fmla="*/ 122 w 123"/>
                <a:gd name="T29" fmla="*/ 105 h 106"/>
                <a:gd name="T30" fmla="*/ 81 w 123"/>
                <a:gd name="T31" fmla="*/ 99 h 106"/>
                <a:gd name="T32" fmla="*/ 63 w 123"/>
                <a:gd name="T33" fmla="*/ 65 h 106"/>
                <a:gd name="T34" fmla="*/ 47 w 123"/>
                <a:gd name="T35" fmla="*/ 65 h 106"/>
                <a:gd name="T36" fmla="*/ 40 w 123"/>
                <a:gd name="T37" fmla="*/ 65 h 106"/>
                <a:gd name="T38" fmla="*/ 23 w 123"/>
                <a:gd name="T39" fmla="*/ 74 h 106"/>
                <a:gd name="T40" fmla="*/ 32 w 123"/>
                <a:gd name="T41" fmla="*/ 80 h 106"/>
                <a:gd name="T42" fmla="*/ 15 w 123"/>
                <a:gd name="T43" fmla="*/ 80 h 106"/>
                <a:gd name="T44" fmla="*/ 0 w 123"/>
                <a:gd name="T45"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106">
                  <a:moveTo>
                    <a:pt x="0" y="80"/>
                  </a:moveTo>
                  <a:lnTo>
                    <a:pt x="0" y="33"/>
                  </a:lnTo>
                  <a:lnTo>
                    <a:pt x="0" y="0"/>
                  </a:lnTo>
                  <a:lnTo>
                    <a:pt x="32" y="9"/>
                  </a:lnTo>
                  <a:lnTo>
                    <a:pt x="57" y="25"/>
                  </a:lnTo>
                  <a:lnTo>
                    <a:pt x="57" y="33"/>
                  </a:lnTo>
                  <a:lnTo>
                    <a:pt x="88" y="49"/>
                  </a:lnTo>
                  <a:lnTo>
                    <a:pt x="72" y="57"/>
                  </a:lnTo>
                  <a:lnTo>
                    <a:pt x="81" y="57"/>
                  </a:lnTo>
                  <a:lnTo>
                    <a:pt x="88" y="65"/>
                  </a:lnTo>
                  <a:lnTo>
                    <a:pt x="97" y="80"/>
                  </a:lnTo>
                  <a:lnTo>
                    <a:pt x="104" y="80"/>
                  </a:lnTo>
                  <a:lnTo>
                    <a:pt x="104" y="90"/>
                  </a:lnTo>
                  <a:lnTo>
                    <a:pt x="122" y="99"/>
                  </a:lnTo>
                  <a:lnTo>
                    <a:pt x="122" y="105"/>
                  </a:lnTo>
                  <a:lnTo>
                    <a:pt x="81" y="99"/>
                  </a:lnTo>
                  <a:lnTo>
                    <a:pt x="63" y="65"/>
                  </a:lnTo>
                  <a:lnTo>
                    <a:pt x="47" y="65"/>
                  </a:lnTo>
                  <a:lnTo>
                    <a:pt x="40" y="65"/>
                  </a:lnTo>
                  <a:lnTo>
                    <a:pt x="23" y="74"/>
                  </a:lnTo>
                  <a:lnTo>
                    <a:pt x="32" y="80"/>
                  </a:lnTo>
                  <a:lnTo>
                    <a:pt x="15" y="80"/>
                  </a:lnTo>
                  <a:lnTo>
                    <a:pt x="0" y="80"/>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0" name="Freeform 166"/>
            <p:cNvSpPr>
              <a:spLocks/>
            </p:cNvSpPr>
            <p:nvPr/>
          </p:nvSpPr>
          <p:spPr bwMode="auto">
            <a:xfrm>
              <a:off x="4185" y="2437"/>
              <a:ext cx="39" cy="49"/>
            </a:xfrm>
            <a:custGeom>
              <a:avLst/>
              <a:gdLst>
                <a:gd name="T0" fmla="*/ 0 w 44"/>
                <a:gd name="T1" fmla="*/ 16 h 66"/>
                <a:gd name="T2" fmla="*/ 25 w 44"/>
                <a:gd name="T3" fmla="*/ 0 h 66"/>
                <a:gd name="T4" fmla="*/ 34 w 44"/>
                <a:gd name="T5" fmla="*/ 16 h 66"/>
                <a:gd name="T6" fmla="*/ 43 w 44"/>
                <a:gd name="T7" fmla="*/ 40 h 66"/>
                <a:gd name="T8" fmla="*/ 34 w 44"/>
                <a:gd name="T9" fmla="*/ 56 h 66"/>
                <a:gd name="T10" fmla="*/ 0 w 44"/>
                <a:gd name="T11" fmla="*/ 65 h 66"/>
                <a:gd name="T12" fmla="*/ 0 w 44"/>
                <a:gd name="T13" fmla="*/ 56 h 66"/>
                <a:gd name="T14" fmla="*/ 0 w 44"/>
                <a:gd name="T15" fmla="*/ 48 h 66"/>
                <a:gd name="T16" fmla="*/ 0 w 44"/>
                <a:gd name="T17" fmla="*/ 24 h 66"/>
                <a:gd name="T18" fmla="*/ 0 w 44"/>
                <a:gd name="T19" fmla="*/ 1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66">
                  <a:moveTo>
                    <a:pt x="0" y="16"/>
                  </a:moveTo>
                  <a:lnTo>
                    <a:pt x="25" y="0"/>
                  </a:lnTo>
                  <a:lnTo>
                    <a:pt x="34" y="16"/>
                  </a:lnTo>
                  <a:lnTo>
                    <a:pt x="43" y="40"/>
                  </a:lnTo>
                  <a:lnTo>
                    <a:pt x="34" y="56"/>
                  </a:lnTo>
                  <a:lnTo>
                    <a:pt x="0" y="65"/>
                  </a:lnTo>
                  <a:lnTo>
                    <a:pt x="0" y="56"/>
                  </a:lnTo>
                  <a:lnTo>
                    <a:pt x="0" y="48"/>
                  </a:lnTo>
                  <a:lnTo>
                    <a:pt x="0" y="24"/>
                  </a:lnTo>
                  <a:lnTo>
                    <a:pt x="0" y="16"/>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 name="Freeform 167"/>
            <p:cNvSpPr>
              <a:spLocks/>
            </p:cNvSpPr>
            <p:nvPr/>
          </p:nvSpPr>
          <p:spPr bwMode="auto">
            <a:xfrm>
              <a:off x="4165" y="2388"/>
              <a:ext cx="73" cy="61"/>
            </a:xfrm>
            <a:custGeom>
              <a:avLst/>
              <a:gdLst>
                <a:gd name="T0" fmla="*/ 81 w 82"/>
                <a:gd name="T1" fmla="*/ 0 h 83"/>
                <a:gd name="T2" fmla="*/ 72 w 82"/>
                <a:gd name="T3" fmla="*/ 0 h 83"/>
                <a:gd name="T4" fmla="*/ 56 w 82"/>
                <a:gd name="T5" fmla="*/ 9 h 83"/>
                <a:gd name="T6" fmla="*/ 47 w 82"/>
                <a:gd name="T7" fmla="*/ 9 h 83"/>
                <a:gd name="T8" fmla="*/ 40 w 82"/>
                <a:gd name="T9" fmla="*/ 17 h 83"/>
                <a:gd name="T10" fmla="*/ 32 w 82"/>
                <a:gd name="T11" fmla="*/ 17 h 83"/>
                <a:gd name="T12" fmla="*/ 0 w 82"/>
                <a:gd name="T13" fmla="*/ 41 h 83"/>
                <a:gd name="T14" fmla="*/ 0 w 82"/>
                <a:gd name="T15" fmla="*/ 50 h 83"/>
                <a:gd name="T16" fmla="*/ 7 w 82"/>
                <a:gd name="T17" fmla="*/ 50 h 83"/>
                <a:gd name="T18" fmla="*/ 0 w 82"/>
                <a:gd name="T19" fmla="*/ 74 h 83"/>
                <a:gd name="T20" fmla="*/ 7 w 82"/>
                <a:gd name="T21" fmla="*/ 82 h 83"/>
                <a:gd name="T22" fmla="*/ 16 w 82"/>
                <a:gd name="T23" fmla="*/ 82 h 83"/>
                <a:gd name="T24" fmla="*/ 22 w 82"/>
                <a:gd name="T25" fmla="*/ 82 h 83"/>
                <a:gd name="T26" fmla="*/ 47 w 82"/>
                <a:gd name="T27" fmla="*/ 66 h 83"/>
                <a:gd name="T28" fmla="*/ 32 w 82"/>
                <a:gd name="T29" fmla="*/ 57 h 83"/>
                <a:gd name="T30" fmla="*/ 32 w 82"/>
                <a:gd name="T31" fmla="*/ 50 h 83"/>
                <a:gd name="T32" fmla="*/ 65 w 82"/>
                <a:gd name="T33" fmla="*/ 34 h 83"/>
                <a:gd name="T34" fmla="*/ 65 w 82"/>
                <a:gd name="T35" fmla="*/ 17 h 83"/>
                <a:gd name="T36" fmla="*/ 81 w 82"/>
                <a:gd name="T3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83">
                  <a:moveTo>
                    <a:pt x="81" y="0"/>
                  </a:moveTo>
                  <a:lnTo>
                    <a:pt x="72" y="0"/>
                  </a:lnTo>
                  <a:lnTo>
                    <a:pt x="56" y="9"/>
                  </a:lnTo>
                  <a:lnTo>
                    <a:pt x="47" y="9"/>
                  </a:lnTo>
                  <a:lnTo>
                    <a:pt x="40" y="17"/>
                  </a:lnTo>
                  <a:lnTo>
                    <a:pt x="32" y="17"/>
                  </a:lnTo>
                  <a:lnTo>
                    <a:pt x="0" y="41"/>
                  </a:lnTo>
                  <a:lnTo>
                    <a:pt x="0" y="50"/>
                  </a:lnTo>
                  <a:lnTo>
                    <a:pt x="7" y="50"/>
                  </a:lnTo>
                  <a:lnTo>
                    <a:pt x="0" y="74"/>
                  </a:lnTo>
                  <a:lnTo>
                    <a:pt x="7" y="82"/>
                  </a:lnTo>
                  <a:lnTo>
                    <a:pt x="16" y="82"/>
                  </a:lnTo>
                  <a:lnTo>
                    <a:pt x="22" y="82"/>
                  </a:lnTo>
                  <a:lnTo>
                    <a:pt x="47" y="66"/>
                  </a:lnTo>
                  <a:lnTo>
                    <a:pt x="32" y="57"/>
                  </a:lnTo>
                  <a:lnTo>
                    <a:pt x="32" y="50"/>
                  </a:lnTo>
                  <a:lnTo>
                    <a:pt x="65" y="34"/>
                  </a:lnTo>
                  <a:lnTo>
                    <a:pt x="65" y="17"/>
                  </a:lnTo>
                  <a:lnTo>
                    <a:pt x="81" y="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2" name="Freeform 168"/>
            <p:cNvSpPr>
              <a:spLocks/>
            </p:cNvSpPr>
            <p:nvPr/>
          </p:nvSpPr>
          <p:spPr bwMode="auto">
            <a:xfrm>
              <a:off x="4018" y="1754"/>
              <a:ext cx="16" cy="18"/>
            </a:xfrm>
            <a:custGeom>
              <a:avLst/>
              <a:gdLst>
                <a:gd name="T0" fmla="*/ 17 w 18"/>
                <a:gd name="T1" fmla="*/ 24 h 25"/>
                <a:gd name="T2" fmla="*/ 17 w 18"/>
                <a:gd name="T3" fmla="*/ 8 h 25"/>
                <a:gd name="T4" fmla="*/ 0 w 18"/>
                <a:gd name="T5" fmla="*/ 0 h 25"/>
                <a:gd name="T6" fmla="*/ 0 w 18"/>
                <a:gd name="T7" fmla="*/ 8 h 25"/>
                <a:gd name="T8" fmla="*/ 17 w 18"/>
                <a:gd name="T9" fmla="*/ 24 h 25"/>
              </a:gdLst>
              <a:ahLst/>
              <a:cxnLst>
                <a:cxn ang="0">
                  <a:pos x="T0" y="T1"/>
                </a:cxn>
                <a:cxn ang="0">
                  <a:pos x="T2" y="T3"/>
                </a:cxn>
                <a:cxn ang="0">
                  <a:pos x="T4" y="T5"/>
                </a:cxn>
                <a:cxn ang="0">
                  <a:pos x="T6" y="T7"/>
                </a:cxn>
                <a:cxn ang="0">
                  <a:pos x="T8" y="T9"/>
                </a:cxn>
              </a:cxnLst>
              <a:rect l="0" t="0" r="r" b="b"/>
              <a:pathLst>
                <a:path w="18" h="25">
                  <a:moveTo>
                    <a:pt x="17" y="24"/>
                  </a:moveTo>
                  <a:lnTo>
                    <a:pt x="17" y="8"/>
                  </a:lnTo>
                  <a:lnTo>
                    <a:pt x="0" y="0"/>
                  </a:lnTo>
                  <a:lnTo>
                    <a:pt x="0" y="8"/>
                  </a:lnTo>
                  <a:lnTo>
                    <a:pt x="17" y="24"/>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 name="Freeform 169"/>
            <p:cNvSpPr>
              <a:spLocks/>
            </p:cNvSpPr>
            <p:nvPr/>
          </p:nvSpPr>
          <p:spPr bwMode="auto">
            <a:xfrm>
              <a:off x="2589" y="2473"/>
              <a:ext cx="138" cy="90"/>
            </a:xfrm>
            <a:custGeom>
              <a:avLst/>
              <a:gdLst>
                <a:gd name="T0" fmla="*/ 139 w 156"/>
                <a:gd name="T1" fmla="*/ 8 h 123"/>
                <a:gd name="T2" fmla="*/ 147 w 156"/>
                <a:gd name="T3" fmla="*/ 8 h 123"/>
                <a:gd name="T4" fmla="*/ 155 w 156"/>
                <a:gd name="T5" fmla="*/ 48 h 123"/>
                <a:gd name="T6" fmla="*/ 122 w 156"/>
                <a:gd name="T7" fmla="*/ 57 h 123"/>
                <a:gd name="T8" fmla="*/ 122 w 156"/>
                <a:gd name="T9" fmla="*/ 66 h 123"/>
                <a:gd name="T10" fmla="*/ 99 w 156"/>
                <a:gd name="T11" fmla="*/ 82 h 123"/>
                <a:gd name="T12" fmla="*/ 65 w 156"/>
                <a:gd name="T13" fmla="*/ 97 h 123"/>
                <a:gd name="T14" fmla="*/ 57 w 156"/>
                <a:gd name="T15" fmla="*/ 105 h 123"/>
                <a:gd name="T16" fmla="*/ 57 w 156"/>
                <a:gd name="T17" fmla="*/ 122 h 123"/>
                <a:gd name="T18" fmla="*/ 0 w 156"/>
                <a:gd name="T19" fmla="*/ 113 h 123"/>
                <a:gd name="T20" fmla="*/ 16 w 156"/>
                <a:gd name="T21" fmla="*/ 113 h 123"/>
                <a:gd name="T22" fmla="*/ 32 w 156"/>
                <a:gd name="T23" fmla="*/ 97 h 123"/>
                <a:gd name="T24" fmla="*/ 40 w 156"/>
                <a:gd name="T25" fmla="*/ 82 h 123"/>
                <a:gd name="T26" fmla="*/ 40 w 156"/>
                <a:gd name="T27" fmla="*/ 66 h 123"/>
                <a:gd name="T28" fmla="*/ 50 w 156"/>
                <a:gd name="T29" fmla="*/ 48 h 123"/>
                <a:gd name="T30" fmla="*/ 57 w 156"/>
                <a:gd name="T31" fmla="*/ 32 h 123"/>
                <a:gd name="T32" fmla="*/ 81 w 156"/>
                <a:gd name="T33" fmla="*/ 25 h 123"/>
                <a:gd name="T34" fmla="*/ 90 w 156"/>
                <a:gd name="T35" fmla="*/ 0 h 123"/>
                <a:gd name="T36" fmla="*/ 99 w 156"/>
                <a:gd name="T37" fmla="*/ 0 h 123"/>
                <a:gd name="T38" fmla="*/ 105 w 156"/>
                <a:gd name="T39" fmla="*/ 8 h 123"/>
                <a:gd name="T40" fmla="*/ 130 w 156"/>
                <a:gd name="T41" fmla="*/ 8 h 123"/>
                <a:gd name="T42" fmla="*/ 139 w 156"/>
                <a:gd name="T43" fmla="*/ 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6" h="123">
                  <a:moveTo>
                    <a:pt x="139" y="8"/>
                  </a:moveTo>
                  <a:lnTo>
                    <a:pt x="147" y="8"/>
                  </a:lnTo>
                  <a:lnTo>
                    <a:pt x="155" y="48"/>
                  </a:lnTo>
                  <a:lnTo>
                    <a:pt x="122" y="57"/>
                  </a:lnTo>
                  <a:lnTo>
                    <a:pt x="122" y="66"/>
                  </a:lnTo>
                  <a:lnTo>
                    <a:pt x="99" y="82"/>
                  </a:lnTo>
                  <a:lnTo>
                    <a:pt x="65" y="97"/>
                  </a:lnTo>
                  <a:lnTo>
                    <a:pt x="57" y="105"/>
                  </a:lnTo>
                  <a:lnTo>
                    <a:pt x="57" y="122"/>
                  </a:lnTo>
                  <a:lnTo>
                    <a:pt x="0" y="113"/>
                  </a:lnTo>
                  <a:lnTo>
                    <a:pt x="16" y="113"/>
                  </a:lnTo>
                  <a:lnTo>
                    <a:pt x="32" y="97"/>
                  </a:lnTo>
                  <a:lnTo>
                    <a:pt x="40" y="82"/>
                  </a:lnTo>
                  <a:lnTo>
                    <a:pt x="40" y="66"/>
                  </a:lnTo>
                  <a:lnTo>
                    <a:pt x="50" y="48"/>
                  </a:lnTo>
                  <a:lnTo>
                    <a:pt x="57" y="32"/>
                  </a:lnTo>
                  <a:lnTo>
                    <a:pt x="81" y="25"/>
                  </a:lnTo>
                  <a:lnTo>
                    <a:pt x="90" y="0"/>
                  </a:lnTo>
                  <a:lnTo>
                    <a:pt x="99" y="0"/>
                  </a:lnTo>
                  <a:lnTo>
                    <a:pt x="105" y="8"/>
                  </a:lnTo>
                  <a:lnTo>
                    <a:pt x="130" y="8"/>
                  </a:lnTo>
                  <a:lnTo>
                    <a:pt x="139" y="8"/>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 name="Freeform 170"/>
            <p:cNvSpPr>
              <a:spLocks/>
            </p:cNvSpPr>
            <p:nvPr/>
          </p:nvSpPr>
          <p:spPr bwMode="auto">
            <a:xfrm>
              <a:off x="2822" y="2455"/>
              <a:ext cx="42" cy="79"/>
            </a:xfrm>
            <a:custGeom>
              <a:avLst/>
              <a:gdLst>
                <a:gd name="T0" fmla="*/ 47 w 48"/>
                <a:gd name="T1" fmla="*/ 66 h 107"/>
                <a:gd name="T2" fmla="*/ 47 w 48"/>
                <a:gd name="T3" fmla="*/ 72 h 107"/>
                <a:gd name="T4" fmla="*/ 31 w 48"/>
                <a:gd name="T5" fmla="*/ 90 h 107"/>
                <a:gd name="T6" fmla="*/ 31 w 48"/>
                <a:gd name="T7" fmla="*/ 97 h 107"/>
                <a:gd name="T8" fmla="*/ 25 w 48"/>
                <a:gd name="T9" fmla="*/ 106 h 107"/>
                <a:gd name="T10" fmla="*/ 25 w 48"/>
                <a:gd name="T11" fmla="*/ 81 h 107"/>
                <a:gd name="T12" fmla="*/ 6 w 48"/>
                <a:gd name="T13" fmla="*/ 72 h 107"/>
                <a:gd name="T14" fmla="*/ 0 w 48"/>
                <a:gd name="T15" fmla="*/ 56 h 107"/>
                <a:gd name="T16" fmla="*/ 15 w 48"/>
                <a:gd name="T17" fmla="*/ 41 h 107"/>
                <a:gd name="T18" fmla="*/ 6 w 48"/>
                <a:gd name="T19" fmla="*/ 9 h 107"/>
                <a:gd name="T20" fmla="*/ 15 w 48"/>
                <a:gd name="T21" fmla="*/ 0 h 107"/>
                <a:gd name="T22" fmla="*/ 31 w 48"/>
                <a:gd name="T23" fmla="*/ 0 h 107"/>
                <a:gd name="T24" fmla="*/ 40 w 48"/>
                <a:gd name="T25" fmla="*/ 9 h 107"/>
                <a:gd name="T26" fmla="*/ 47 w 48"/>
                <a:gd name="T27" fmla="*/ 0 h 107"/>
                <a:gd name="T28" fmla="*/ 40 w 48"/>
                <a:gd name="T29" fmla="*/ 16 h 107"/>
                <a:gd name="T30" fmla="*/ 47 w 48"/>
                <a:gd name="T31" fmla="*/ 32 h 107"/>
                <a:gd name="T32" fmla="*/ 31 w 48"/>
                <a:gd name="T33" fmla="*/ 49 h 107"/>
                <a:gd name="T34" fmla="*/ 31 w 48"/>
                <a:gd name="T35" fmla="*/ 56 h 107"/>
                <a:gd name="T36" fmla="*/ 47 w 48"/>
                <a:gd name="T37" fmla="*/ 56 h 107"/>
                <a:gd name="T38" fmla="*/ 47 w 48"/>
                <a:gd name="T39" fmla="*/ 6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107">
                  <a:moveTo>
                    <a:pt x="47" y="66"/>
                  </a:moveTo>
                  <a:lnTo>
                    <a:pt x="47" y="72"/>
                  </a:lnTo>
                  <a:lnTo>
                    <a:pt x="31" y="90"/>
                  </a:lnTo>
                  <a:lnTo>
                    <a:pt x="31" y="97"/>
                  </a:lnTo>
                  <a:lnTo>
                    <a:pt x="25" y="106"/>
                  </a:lnTo>
                  <a:lnTo>
                    <a:pt x="25" y="81"/>
                  </a:lnTo>
                  <a:lnTo>
                    <a:pt x="6" y="72"/>
                  </a:lnTo>
                  <a:lnTo>
                    <a:pt x="0" y="56"/>
                  </a:lnTo>
                  <a:lnTo>
                    <a:pt x="15" y="41"/>
                  </a:lnTo>
                  <a:lnTo>
                    <a:pt x="6" y="9"/>
                  </a:lnTo>
                  <a:lnTo>
                    <a:pt x="15" y="0"/>
                  </a:lnTo>
                  <a:lnTo>
                    <a:pt x="31" y="0"/>
                  </a:lnTo>
                  <a:lnTo>
                    <a:pt x="40" y="9"/>
                  </a:lnTo>
                  <a:lnTo>
                    <a:pt x="47" y="0"/>
                  </a:lnTo>
                  <a:lnTo>
                    <a:pt x="40" y="16"/>
                  </a:lnTo>
                  <a:lnTo>
                    <a:pt x="47" y="32"/>
                  </a:lnTo>
                  <a:lnTo>
                    <a:pt x="31" y="49"/>
                  </a:lnTo>
                  <a:lnTo>
                    <a:pt x="31" y="56"/>
                  </a:lnTo>
                  <a:lnTo>
                    <a:pt x="47" y="56"/>
                  </a:lnTo>
                  <a:lnTo>
                    <a:pt x="47" y="66"/>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5" name="Freeform 171"/>
            <p:cNvSpPr>
              <a:spLocks/>
            </p:cNvSpPr>
            <p:nvPr/>
          </p:nvSpPr>
          <p:spPr bwMode="auto">
            <a:xfrm>
              <a:off x="3119" y="2659"/>
              <a:ext cx="167" cy="139"/>
            </a:xfrm>
            <a:custGeom>
              <a:avLst/>
              <a:gdLst>
                <a:gd name="T0" fmla="*/ 121 w 187"/>
                <a:gd name="T1" fmla="*/ 73 h 187"/>
                <a:gd name="T2" fmla="*/ 113 w 187"/>
                <a:gd name="T3" fmla="*/ 73 h 187"/>
                <a:gd name="T4" fmla="*/ 113 w 187"/>
                <a:gd name="T5" fmla="*/ 90 h 187"/>
                <a:gd name="T6" fmla="*/ 113 w 187"/>
                <a:gd name="T7" fmla="*/ 98 h 187"/>
                <a:gd name="T8" fmla="*/ 121 w 187"/>
                <a:gd name="T9" fmla="*/ 98 h 187"/>
                <a:gd name="T10" fmla="*/ 121 w 187"/>
                <a:gd name="T11" fmla="*/ 105 h 187"/>
                <a:gd name="T12" fmla="*/ 138 w 187"/>
                <a:gd name="T13" fmla="*/ 121 h 187"/>
                <a:gd name="T14" fmla="*/ 178 w 187"/>
                <a:gd name="T15" fmla="*/ 130 h 187"/>
                <a:gd name="T16" fmla="*/ 186 w 187"/>
                <a:gd name="T17" fmla="*/ 130 h 187"/>
                <a:gd name="T18" fmla="*/ 153 w 187"/>
                <a:gd name="T19" fmla="*/ 170 h 187"/>
                <a:gd name="T20" fmla="*/ 129 w 187"/>
                <a:gd name="T21" fmla="*/ 170 h 187"/>
                <a:gd name="T22" fmla="*/ 113 w 187"/>
                <a:gd name="T23" fmla="*/ 186 h 187"/>
                <a:gd name="T24" fmla="*/ 97 w 187"/>
                <a:gd name="T25" fmla="*/ 179 h 187"/>
                <a:gd name="T26" fmla="*/ 72 w 187"/>
                <a:gd name="T27" fmla="*/ 186 h 187"/>
                <a:gd name="T28" fmla="*/ 32 w 187"/>
                <a:gd name="T29" fmla="*/ 179 h 187"/>
                <a:gd name="T30" fmla="*/ 32 w 187"/>
                <a:gd name="T31" fmla="*/ 163 h 187"/>
                <a:gd name="T32" fmla="*/ 24 w 187"/>
                <a:gd name="T33" fmla="*/ 163 h 187"/>
                <a:gd name="T34" fmla="*/ 7 w 187"/>
                <a:gd name="T35" fmla="*/ 139 h 187"/>
                <a:gd name="T36" fmla="*/ 0 w 187"/>
                <a:gd name="T37" fmla="*/ 130 h 187"/>
                <a:gd name="T38" fmla="*/ 7 w 187"/>
                <a:gd name="T39" fmla="*/ 121 h 187"/>
                <a:gd name="T40" fmla="*/ 16 w 187"/>
                <a:gd name="T41" fmla="*/ 98 h 187"/>
                <a:gd name="T42" fmla="*/ 41 w 187"/>
                <a:gd name="T43" fmla="*/ 65 h 187"/>
                <a:gd name="T44" fmla="*/ 47 w 187"/>
                <a:gd name="T45" fmla="*/ 17 h 187"/>
                <a:gd name="T46" fmla="*/ 66 w 187"/>
                <a:gd name="T47" fmla="*/ 8 h 187"/>
                <a:gd name="T48" fmla="*/ 66 w 187"/>
                <a:gd name="T49" fmla="*/ 0 h 187"/>
                <a:gd name="T50" fmla="*/ 81 w 187"/>
                <a:gd name="T51" fmla="*/ 33 h 187"/>
                <a:gd name="T52" fmla="*/ 97 w 187"/>
                <a:gd name="T53" fmla="*/ 48 h 187"/>
                <a:gd name="T54" fmla="*/ 121 w 187"/>
                <a:gd name="T55" fmla="*/ 7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7" h="187">
                  <a:moveTo>
                    <a:pt x="121" y="73"/>
                  </a:moveTo>
                  <a:lnTo>
                    <a:pt x="113" y="73"/>
                  </a:lnTo>
                  <a:lnTo>
                    <a:pt x="113" y="90"/>
                  </a:lnTo>
                  <a:lnTo>
                    <a:pt x="113" y="98"/>
                  </a:lnTo>
                  <a:lnTo>
                    <a:pt x="121" y="98"/>
                  </a:lnTo>
                  <a:lnTo>
                    <a:pt x="121" y="105"/>
                  </a:lnTo>
                  <a:lnTo>
                    <a:pt x="138" y="121"/>
                  </a:lnTo>
                  <a:lnTo>
                    <a:pt x="178" y="130"/>
                  </a:lnTo>
                  <a:lnTo>
                    <a:pt x="186" y="130"/>
                  </a:lnTo>
                  <a:lnTo>
                    <a:pt x="153" y="170"/>
                  </a:lnTo>
                  <a:lnTo>
                    <a:pt x="129" y="170"/>
                  </a:lnTo>
                  <a:lnTo>
                    <a:pt x="113" y="186"/>
                  </a:lnTo>
                  <a:lnTo>
                    <a:pt x="97" y="179"/>
                  </a:lnTo>
                  <a:lnTo>
                    <a:pt x="72" y="186"/>
                  </a:lnTo>
                  <a:lnTo>
                    <a:pt x="32" y="179"/>
                  </a:lnTo>
                  <a:lnTo>
                    <a:pt x="32" y="163"/>
                  </a:lnTo>
                  <a:lnTo>
                    <a:pt x="24" y="163"/>
                  </a:lnTo>
                  <a:lnTo>
                    <a:pt x="7" y="139"/>
                  </a:lnTo>
                  <a:lnTo>
                    <a:pt x="0" y="130"/>
                  </a:lnTo>
                  <a:lnTo>
                    <a:pt x="7" y="121"/>
                  </a:lnTo>
                  <a:lnTo>
                    <a:pt x="16" y="98"/>
                  </a:lnTo>
                  <a:lnTo>
                    <a:pt x="41" y="65"/>
                  </a:lnTo>
                  <a:lnTo>
                    <a:pt x="47" y="17"/>
                  </a:lnTo>
                  <a:lnTo>
                    <a:pt x="66" y="8"/>
                  </a:lnTo>
                  <a:lnTo>
                    <a:pt x="66" y="0"/>
                  </a:lnTo>
                  <a:lnTo>
                    <a:pt x="81" y="33"/>
                  </a:lnTo>
                  <a:lnTo>
                    <a:pt x="97" y="48"/>
                  </a:lnTo>
                  <a:lnTo>
                    <a:pt x="121" y="73"/>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6" name="Freeform 172"/>
            <p:cNvSpPr>
              <a:spLocks/>
            </p:cNvSpPr>
            <p:nvPr/>
          </p:nvSpPr>
          <p:spPr bwMode="auto">
            <a:xfrm>
              <a:off x="3220" y="2713"/>
              <a:ext cx="15" cy="20"/>
            </a:xfrm>
            <a:custGeom>
              <a:avLst/>
              <a:gdLst>
                <a:gd name="T0" fmla="*/ 8 w 17"/>
                <a:gd name="T1" fmla="*/ 25 h 26"/>
                <a:gd name="T2" fmla="*/ 0 w 17"/>
                <a:gd name="T3" fmla="*/ 25 h 26"/>
                <a:gd name="T4" fmla="*/ 0 w 17"/>
                <a:gd name="T5" fmla="*/ 17 h 26"/>
                <a:gd name="T6" fmla="*/ 0 w 17"/>
                <a:gd name="T7" fmla="*/ 0 h 26"/>
                <a:gd name="T8" fmla="*/ 8 w 17"/>
                <a:gd name="T9" fmla="*/ 0 h 26"/>
                <a:gd name="T10" fmla="*/ 16 w 17"/>
                <a:gd name="T11" fmla="*/ 0 h 26"/>
                <a:gd name="T12" fmla="*/ 16 w 17"/>
                <a:gd name="T13" fmla="*/ 7 h 26"/>
                <a:gd name="T14" fmla="*/ 8 w 17"/>
                <a:gd name="T15" fmla="*/ 7 h 26"/>
                <a:gd name="T16" fmla="*/ 16 w 17"/>
                <a:gd name="T17" fmla="*/ 17 h 26"/>
                <a:gd name="T18" fmla="*/ 8 w 17"/>
                <a:gd name="T19"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26">
                  <a:moveTo>
                    <a:pt x="8" y="25"/>
                  </a:moveTo>
                  <a:lnTo>
                    <a:pt x="0" y="25"/>
                  </a:lnTo>
                  <a:lnTo>
                    <a:pt x="0" y="17"/>
                  </a:lnTo>
                  <a:lnTo>
                    <a:pt x="0" y="0"/>
                  </a:lnTo>
                  <a:lnTo>
                    <a:pt x="8" y="0"/>
                  </a:lnTo>
                  <a:lnTo>
                    <a:pt x="16" y="0"/>
                  </a:lnTo>
                  <a:lnTo>
                    <a:pt x="16" y="7"/>
                  </a:lnTo>
                  <a:lnTo>
                    <a:pt x="8" y="7"/>
                  </a:lnTo>
                  <a:lnTo>
                    <a:pt x="16" y="17"/>
                  </a:lnTo>
                  <a:lnTo>
                    <a:pt x="8" y="25"/>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 name="Freeform 173"/>
            <p:cNvSpPr>
              <a:spLocks/>
            </p:cNvSpPr>
            <p:nvPr/>
          </p:nvSpPr>
          <p:spPr bwMode="auto">
            <a:xfrm>
              <a:off x="3220" y="2713"/>
              <a:ext cx="15" cy="20"/>
            </a:xfrm>
            <a:custGeom>
              <a:avLst/>
              <a:gdLst>
                <a:gd name="T0" fmla="*/ 8 w 17"/>
                <a:gd name="T1" fmla="*/ 25 h 26"/>
                <a:gd name="T2" fmla="*/ 0 w 17"/>
                <a:gd name="T3" fmla="*/ 25 h 26"/>
                <a:gd name="T4" fmla="*/ 0 w 17"/>
                <a:gd name="T5" fmla="*/ 17 h 26"/>
                <a:gd name="T6" fmla="*/ 0 w 17"/>
                <a:gd name="T7" fmla="*/ 0 h 26"/>
                <a:gd name="T8" fmla="*/ 8 w 17"/>
                <a:gd name="T9" fmla="*/ 0 h 26"/>
                <a:gd name="T10" fmla="*/ 16 w 17"/>
                <a:gd name="T11" fmla="*/ 0 h 26"/>
                <a:gd name="T12" fmla="*/ 16 w 17"/>
                <a:gd name="T13" fmla="*/ 7 h 26"/>
                <a:gd name="T14" fmla="*/ 8 w 17"/>
                <a:gd name="T15" fmla="*/ 7 h 26"/>
                <a:gd name="T16" fmla="*/ 16 w 17"/>
                <a:gd name="T17" fmla="*/ 17 h 26"/>
                <a:gd name="T18" fmla="*/ 8 w 17"/>
                <a:gd name="T19"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26">
                  <a:moveTo>
                    <a:pt x="8" y="25"/>
                  </a:moveTo>
                  <a:lnTo>
                    <a:pt x="0" y="25"/>
                  </a:lnTo>
                  <a:lnTo>
                    <a:pt x="0" y="17"/>
                  </a:lnTo>
                  <a:lnTo>
                    <a:pt x="0" y="0"/>
                  </a:lnTo>
                  <a:lnTo>
                    <a:pt x="8" y="0"/>
                  </a:lnTo>
                  <a:lnTo>
                    <a:pt x="16" y="0"/>
                  </a:lnTo>
                  <a:lnTo>
                    <a:pt x="16" y="7"/>
                  </a:lnTo>
                  <a:lnTo>
                    <a:pt x="8" y="7"/>
                  </a:lnTo>
                  <a:lnTo>
                    <a:pt x="16" y="17"/>
                  </a:lnTo>
                  <a:lnTo>
                    <a:pt x="8" y="25"/>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8" name="Freeform 174"/>
            <p:cNvSpPr>
              <a:spLocks/>
            </p:cNvSpPr>
            <p:nvPr/>
          </p:nvSpPr>
          <p:spPr bwMode="auto">
            <a:xfrm>
              <a:off x="3206" y="2718"/>
              <a:ext cx="118" cy="127"/>
            </a:xfrm>
            <a:custGeom>
              <a:avLst/>
              <a:gdLst>
                <a:gd name="T0" fmla="*/ 16 w 132"/>
                <a:gd name="T1" fmla="*/ 106 h 172"/>
                <a:gd name="T2" fmla="*/ 0 w 132"/>
                <a:gd name="T3" fmla="*/ 124 h 172"/>
                <a:gd name="T4" fmla="*/ 0 w 132"/>
                <a:gd name="T5" fmla="*/ 164 h 172"/>
                <a:gd name="T6" fmla="*/ 9 w 132"/>
                <a:gd name="T7" fmla="*/ 171 h 172"/>
                <a:gd name="T8" fmla="*/ 32 w 132"/>
                <a:gd name="T9" fmla="*/ 147 h 172"/>
                <a:gd name="T10" fmla="*/ 65 w 132"/>
                <a:gd name="T11" fmla="*/ 124 h 172"/>
                <a:gd name="T12" fmla="*/ 89 w 132"/>
                <a:gd name="T13" fmla="*/ 99 h 172"/>
                <a:gd name="T14" fmla="*/ 106 w 132"/>
                <a:gd name="T15" fmla="*/ 83 h 172"/>
                <a:gd name="T16" fmla="*/ 131 w 132"/>
                <a:gd name="T17" fmla="*/ 18 h 172"/>
                <a:gd name="T18" fmla="*/ 131 w 132"/>
                <a:gd name="T19" fmla="*/ 0 h 172"/>
                <a:gd name="T20" fmla="*/ 121 w 132"/>
                <a:gd name="T21" fmla="*/ 0 h 172"/>
                <a:gd name="T22" fmla="*/ 106 w 132"/>
                <a:gd name="T23" fmla="*/ 10 h 172"/>
                <a:gd name="T24" fmla="*/ 49 w 132"/>
                <a:gd name="T25" fmla="*/ 25 h 172"/>
                <a:gd name="T26" fmla="*/ 41 w 132"/>
                <a:gd name="T27" fmla="*/ 18 h 172"/>
                <a:gd name="T28" fmla="*/ 32 w 132"/>
                <a:gd name="T29" fmla="*/ 10 h 172"/>
                <a:gd name="T30" fmla="*/ 24 w 132"/>
                <a:gd name="T31" fmla="*/ 18 h 172"/>
                <a:gd name="T32" fmla="*/ 24 w 132"/>
                <a:gd name="T33" fmla="*/ 25 h 172"/>
                <a:gd name="T34" fmla="*/ 41 w 132"/>
                <a:gd name="T35" fmla="*/ 41 h 172"/>
                <a:gd name="T36" fmla="*/ 81 w 132"/>
                <a:gd name="T37" fmla="*/ 50 h 172"/>
                <a:gd name="T38" fmla="*/ 89 w 132"/>
                <a:gd name="T39" fmla="*/ 50 h 172"/>
                <a:gd name="T40" fmla="*/ 56 w 132"/>
                <a:gd name="T41" fmla="*/ 90 h 172"/>
                <a:gd name="T42" fmla="*/ 32 w 132"/>
                <a:gd name="T43" fmla="*/ 90 h 172"/>
                <a:gd name="T44" fmla="*/ 16 w 132"/>
                <a:gd name="T45" fmla="*/ 10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2" h="172">
                  <a:moveTo>
                    <a:pt x="16" y="106"/>
                  </a:moveTo>
                  <a:lnTo>
                    <a:pt x="0" y="124"/>
                  </a:lnTo>
                  <a:lnTo>
                    <a:pt x="0" y="164"/>
                  </a:lnTo>
                  <a:lnTo>
                    <a:pt x="9" y="171"/>
                  </a:lnTo>
                  <a:lnTo>
                    <a:pt x="32" y="147"/>
                  </a:lnTo>
                  <a:lnTo>
                    <a:pt x="65" y="124"/>
                  </a:lnTo>
                  <a:lnTo>
                    <a:pt x="89" y="99"/>
                  </a:lnTo>
                  <a:lnTo>
                    <a:pt x="106" y="83"/>
                  </a:lnTo>
                  <a:lnTo>
                    <a:pt x="131" y="18"/>
                  </a:lnTo>
                  <a:lnTo>
                    <a:pt x="131" y="0"/>
                  </a:lnTo>
                  <a:lnTo>
                    <a:pt x="121" y="0"/>
                  </a:lnTo>
                  <a:lnTo>
                    <a:pt x="106" y="10"/>
                  </a:lnTo>
                  <a:lnTo>
                    <a:pt x="49" y="25"/>
                  </a:lnTo>
                  <a:lnTo>
                    <a:pt x="41" y="18"/>
                  </a:lnTo>
                  <a:lnTo>
                    <a:pt x="32" y="10"/>
                  </a:lnTo>
                  <a:lnTo>
                    <a:pt x="24" y="18"/>
                  </a:lnTo>
                  <a:lnTo>
                    <a:pt x="24" y="25"/>
                  </a:lnTo>
                  <a:lnTo>
                    <a:pt x="41" y="41"/>
                  </a:lnTo>
                  <a:lnTo>
                    <a:pt x="81" y="50"/>
                  </a:lnTo>
                  <a:lnTo>
                    <a:pt x="89" y="50"/>
                  </a:lnTo>
                  <a:lnTo>
                    <a:pt x="56" y="90"/>
                  </a:lnTo>
                  <a:lnTo>
                    <a:pt x="32" y="90"/>
                  </a:lnTo>
                  <a:lnTo>
                    <a:pt x="16" y="106"/>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9" name="Freeform 175"/>
            <p:cNvSpPr>
              <a:spLocks/>
            </p:cNvSpPr>
            <p:nvPr/>
          </p:nvSpPr>
          <p:spPr bwMode="auto">
            <a:xfrm>
              <a:off x="2545" y="2563"/>
              <a:ext cx="139" cy="126"/>
            </a:xfrm>
            <a:custGeom>
              <a:avLst/>
              <a:gdLst>
                <a:gd name="T0" fmla="*/ 0 w 155"/>
                <a:gd name="T1" fmla="*/ 88 h 170"/>
                <a:gd name="T2" fmla="*/ 9 w 155"/>
                <a:gd name="T3" fmla="*/ 81 h 170"/>
                <a:gd name="T4" fmla="*/ 49 w 155"/>
                <a:gd name="T5" fmla="*/ 81 h 170"/>
                <a:gd name="T6" fmla="*/ 49 w 155"/>
                <a:gd name="T7" fmla="*/ 65 h 170"/>
                <a:gd name="T8" fmla="*/ 65 w 155"/>
                <a:gd name="T9" fmla="*/ 57 h 170"/>
                <a:gd name="T10" fmla="*/ 65 w 155"/>
                <a:gd name="T11" fmla="*/ 16 h 170"/>
                <a:gd name="T12" fmla="*/ 106 w 155"/>
                <a:gd name="T13" fmla="*/ 16 h 170"/>
                <a:gd name="T14" fmla="*/ 106 w 155"/>
                <a:gd name="T15" fmla="*/ 0 h 170"/>
                <a:gd name="T16" fmla="*/ 154 w 155"/>
                <a:gd name="T17" fmla="*/ 32 h 170"/>
                <a:gd name="T18" fmla="*/ 130 w 155"/>
                <a:gd name="T19" fmla="*/ 32 h 170"/>
                <a:gd name="T20" fmla="*/ 148 w 155"/>
                <a:gd name="T21" fmla="*/ 162 h 170"/>
                <a:gd name="T22" fmla="*/ 89 w 155"/>
                <a:gd name="T23" fmla="*/ 162 h 170"/>
                <a:gd name="T24" fmla="*/ 81 w 155"/>
                <a:gd name="T25" fmla="*/ 169 h 170"/>
                <a:gd name="T26" fmla="*/ 74 w 155"/>
                <a:gd name="T27" fmla="*/ 162 h 170"/>
                <a:gd name="T28" fmla="*/ 58 w 155"/>
                <a:gd name="T29" fmla="*/ 169 h 170"/>
                <a:gd name="T30" fmla="*/ 49 w 155"/>
                <a:gd name="T31" fmla="*/ 153 h 170"/>
                <a:gd name="T32" fmla="*/ 24 w 155"/>
                <a:gd name="T33" fmla="*/ 146 h 170"/>
                <a:gd name="T34" fmla="*/ 9 w 155"/>
                <a:gd name="T35" fmla="*/ 146 h 170"/>
                <a:gd name="T36" fmla="*/ 0 w 155"/>
                <a:gd name="T37" fmla="*/ 153 h 170"/>
                <a:gd name="T38" fmla="*/ 9 w 155"/>
                <a:gd name="T39" fmla="*/ 122 h 170"/>
                <a:gd name="T40" fmla="*/ 0 w 155"/>
                <a:gd name="T41" fmla="*/ 112 h 170"/>
                <a:gd name="T42" fmla="*/ 9 w 155"/>
                <a:gd name="T43" fmla="*/ 97 h 170"/>
                <a:gd name="T44" fmla="*/ 0 w 155"/>
                <a:gd name="T45" fmla="*/ 8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5" h="170">
                  <a:moveTo>
                    <a:pt x="0" y="88"/>
                  </a:moveTo>
                  <a:lnTo>
                    <a:pt x="9" y="81"/>
                  </a:lnTo>
                  <a:lnTo>
                    <a:pt x="49" y="81"/>
                  </a:lnTo>
                  <a:lnTo>
                    <a:pt x="49" y="65"/>
                  </a:lnTo>
                  <a:lnTo>
                    <a:pt x="65" y="57"/>
                  </a:lnTo>
                  <a:lnTo>
                    <a:pt x="65" y="16"/>
                  </a:lnTo>
                  <a:lnTo>
                    <a:pt x="106" y="16"/>
                  </a:lnTo>
                  <a:lnTo>
                    <a:pt x="106" y="0"/>
                  </a:lnTo>
                  <a:lnTo>
                    <a:pt x="154" y="32"/>
                  </a:lnTo>
                  <a:lnTo>
                    <a:pt x="130" y="32"/>
                  </a:lnTo>
                  <a:lnTo>
                    <a:pt x="148" y="162"/>
                  </a:lnTo>
                  <a:lnTo>
                    <a:pt x="89" y="162"/>
                  </a:lnTo>
                  <a:lnTo>
                    <a:pt x="81" y="169"/>
                  </a:lnTo>
                  <a:lnTo>
                    <a:pt x="74" y="162"/>
                  </a:lnTo>
                  <a:lnTo>
                    <a:pt x="58" y="169"/>
                  </a:lnTo>
                  <a:lnTo>
                    <a:pt x="49" y="153"/>
                  </a:lnTo>
                  <a:lnTo>
                    <a:pt x="24" y="146"/>
                  </a:lnTo>
                  <a:lnTo>
                    <a:pt x="9" y="146"/>
                  </a:lnTo>
                  <a:lnTo>
                    <a:pt x="0" y="153"/>
                  </a:lnTo>
                  <a:lnTo>
                    <a:pt x="9" y="122"/>
                  </a:lnTo>
                  <a:lnTo>
                    <a:pt x="0" y="112"/>
                  </a:lnTo>
                  <a:lnTo>
                    <a:pt x="9" y="97"/>
                  </a:lnTo>
                  <a:lnTo>
                    <a:pt x="0" y="88"/>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0" name="Freeform 176"/>
            <p:cNvSpPr>
              <a:spLocks/>
            </p:cNvSpPr>
            <p:nvPr/>
          </p:nvSpPr>
          <p:spPr bwMode="auto">
            <a:xfrm>
              <a:off x="2545" y="2556"/>
              <a:ext cx="96" cy="73"/>
            </a:xfrm>
            <a:custGeom>
              <a:avLst/>
              <a:gdLst>
                <a:gd name="T0" fmla="*/ 0 w 107"/>
                <a:gd name="T1" fmla="*/ 97 h 98"/>
                <a:gd name="T2" fmla="*/ 9 w 107"/>
                <a:gd name="T3" fmla="*/ 90 h 98"/>
                <a:gd name="T4" fmla="*/ 49 w 107"/>
                <a:gd name="T5" fmla="*/ 90 h 98"/>
                <a:gd name="T6" fmla="*/ 49 w 107"/>
                <a:gd name="T7" fmla="*/ 74 h 98"/>
                <a:gd name="T8" fmla="*/ 65 w 107"/>
                <a:gd name="T9" fmla="*/ 66 h 98"/>
                <a:gd name="T10" fmla="*/ 65 w 107"/>
                <a:gd name="T11" fmla="*/ 25 h 98"/>
                <a:gd name="T12" fmla="*/ 106 w 107"/>
                <a:gd name="T13" fmla="*/ 25 h 98"/>
                <a:gd name="T14" fmla="*/ 106 w 107"/>
                <a:gd name="T15" fmla="*/ 9 h 98"/>
                <a:gd name="T16" fmla="*/ 49 w 107"/>
                <a:gd name="T17" fmla="*/ 0 h 98"/>
                <a:gd name="T18" fmla="*/ 40 w 107"/>
                <a:gd name="T19" fmla="*/ 16 h 98"/>
                <a:gd name="T20" fmla="*/ 34 w 107"/>
                <a:gd name="T21" fmla="*/ 25 h 98"/>
                <a:gd name="T22" fmla="*/ 24 w 107"/>
                <a:gd name="T23" fmla="*/ 49 h 98"/>
                <a:gd name="T24" fmla="*/ 0 w 107"/>
                <a:gd name="T25" fmla="*/ 81 h 98"/>
                <a:gd name="T26" fmla="*/ 0 w 107"/>
                <a:gd name="T27" fmla="*/ 9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 h="98">
                  <a:moveTo>
                    <a:pt x="0" y="97"/>
                  </a:moveTo>
                  <a:lnTo>
                    <a:pt x="9" y="90"/>
                  </a:lnTo>
                  <a:lnTo>
                    <a:pt x="49" y="90"/>
                  </a:lnTo>
                  <a:lnTo>
                    <a:pt x="49" y="74"/>
                  </a:lnTo>
                  <a:lnTo>
                    <a:pt x="65" y="66"/>
                  </a:lnTo>
                  <a:lnTo>
                    <a:pt x="65" y="25"/>
                  </a:lnTo>
                  <a:lnTo>
                    <a:pt x="106" y="25"/>
                  </a:lnTo>
                  <a:lnTo>
                    <a:pt x="106" y="9"/>
                  </a:lnTo>
                  <a:lnTo>
                    <a:pt x="49" y="0"/>
                  </a:lnTo>
                  <a:lnTo>
                    <a:pt x="40" y="16"/>
                  </a:lnTo>
                  <a:lnTo>
                    <a:pt x="34" y="25"/>
                  </a:lnTo>
                  <a:lnTo>
                    <a:pt x="24" y="49"/>
                  </a:lnTo>
                  <a:lnTo>
                    <a:pt x="0" y="81"/>
                  </a:lnTo>
                  <a:lnTo>
                    <a:pt x="0" y="97"/>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1" name="Freeform 177"/>
            <p:cNvSpPr>
              <a:spLocks/>
            </p:cNvSpPr>
            <p:nvPr/>
          </p:nvSpPr>
          <p:spPr bwMode="auto">
            <a:xfrm>
              <a:off x="2538" y="2671"/>
              <a:ext cx="74" cy="43"/>
            </a:xfrm>
            <a:custGeom>
              <a:avLst/>
              <a:gdLst>
                <a:gd name="T0" fmla="*/ 8 w 83"/>
                <a:gd name="T1" fmla="*/ 48 h 57"/>
                <a:gd name="T2" fmla="*/ 17 w 83"/>
                <a:gd name="T3" fmla="*/ 48 h 57"/>
                <a:gd name="T4" fmla="*/ 32 w 83"/>
                <a:gd name="T5" fmla="*/ 41 h 57"/>
                <a:gd name="T6" fmla="*/ 42 w 83"/>
                <a:gd name="T7" fmla="*/ 48 h 57"/>
                <a:gd name="T8" fmla="*/ 48 w 83"/>
                <a:gd name="T9" fmla="*/ 41 h 57"/>
                <a:gd name="T10" fmla="*/ 32 w 83"/>
                <a:gd name="T11" fmla="*/ 41 h 57"/>
                <a:gd name="T12" fmla="*/ 8 w 83"/>
                <a:gd name="T13" fmla="*/ 41 h 57"/>
                <a:gd name="T14" fmla="*/ 0 w 83"/>
                <a:gd name="T15" fmla="*/ 23 h 57"/>
                <a:gd name="T16" fmla="*/ 8 w 83"/>
                <a:gd name="T17" fmla="*/ 7 h 57"/>
                <a:gd name="T18" fmla="*/ 17 w 83"/>
                <a:gd name="T19" fmla="*/ 0 h 57"/>
                <a:gd name="T20" fmla="*/ 32 w 83"/>
                <a:gd name="T21" fmla="*/ 0 h 57"/>
                <a:gd name="T22" fmla="*/ 57 w 83"/>
                <a:gd name="T23" fmla="*/ 7 h 57"/>
                <a:gd name="T24" fmla="*/ 66 w 83"/>
                <a:gd name="T25" fmla="*/ 23 h 57"/>
                <a:gd name="T26" fmla="*/ 82 w 83"/>
                <a:gd name="T27" fmla="*/ 56 h 57"/>
                <a:gd name="T28" fmla="*/ 48 w 83"/>
                <a:gd name="T29" fmla="*/ 56 h 57"/>
                <a:gd name="T30" fmla="*/ 8 w 83"/>
                <a:gd name="T31" fmla="*/ 56 h 57"/>
                <a:gd name="T32" fmla="*/ 8 w 83"/>
                <a:gd name="T33" fmla="*/ 4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57">
                  <a:moveTo>
                    <a:pt x="8" y="48"/>
                  </a:moveTo>
                  <a:lnTo>
                    <a:pt x="17" y="48"/>
                  </a:lnTo>
                  <a:lnTo>
                    <a:pt x="32" y="41"/>
                  </a:lnTo>
                  <a:lnTo>
                    <a:pt x="42" y="48"/>
                  </a:lnTo>
                  <a:lnTo>
                    <a:pt x="48" y="41"/>
                  </a:lnTo>
                  <a:lnTo>
                    <a:pt x="32" y="41"/>
                  </a:lnTo>
                  <a:lnTo>
                    <a:pt x="8" y="41"/>
                  </a:lnTo>
                  <a:lnTo>
                    <a:pt x="0" y="23"/>
                  </a:lnTo>
                  <a:lnTo>
                    <a:pt x="8" y="7"/>
                  </a:lnTo>
                  <a:lnTo>
                    <a:pt x="17" y="0"/>
                  </a:lnTo>
                  <a:lnTo>
                    <a:pt x="32" y="0"/>
                  </a:lnTo>
                  <a:lnTo>
                    <a:pt x="57" y="7"/>
                  </a:lnTo>
                  <a:lnTo>
                    <a:pt x="66" y="23"/>
                  </a:lnTo>
                  <a:lnTo>
                    <a:pt x="82" y="56"/>
                  </a:lnTo>
                  <a:lnTo>
                    <a:pt x="48" y="56"/>
                  </a:lnTo>
                  <a:lnTo>
                    <a:pt x="8" y="56"/>
                  </a:lnTo>
                  <a:lnTo>
                    <a:pt x="8" y="48"/>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2" name="Freeform 178"/>
            <p:cNvSpPr>
              <a:spLocks/>
            </p:cNvSpPr>
            <p:nvPr/>
          </p:nvSpPr>
          <p:spPr bwMode="auto">
            <a:xfrm>
              <a:off x="2545" y="2702"/>
              <a:ext cx="36" cy="12"/>
            </a:xfrm>
            <a:custGeom>
              <a:avLst/>
              <a:gdLst>
                <a:gd name="T0" fmla="*/ 0 w 41"/>
                <a:gd name="T1" fmla="*/ 16 h 17"/>
                <a:gd name="T2" fmla="*/ 9 w 41"/>
                <a:gd name="T3" fmla="*/ 16 h 17"/>
                <a:gd name="T4" fmla="*/ 24 w 41"/>
                <a:gd name="T5" fmla="*/ 0 h 17"/>
                <a:gd name="T6" fmla="*/ 34 w 41"/>
                <a:gd name="T7" fmla="*/ 16 h 17"/>
                <a:gd name="T8" fmla="*/ 40 w 41"/>
                <a:gd name="T9" fmla="*/ 0 h 17"/>
                <a:gd name="T10" fmla="*/ 24 w 41"/>
                <a:gd name="T11" fmla="*/ 0 h 17"/>
                <a:gd name="T12" fmla="*/ 0 w 41"/>
                <a:gd name="T13" fmla="*/ 0 h 17"/>
                <a:gd name="T14" fmla="*/ 0 w 41"/>
                <a:gd name="T15" fmla="*/ 1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17">
                  <a:moveTo>
                    <a:pt x="0" y="16"/>
                  </a:moveTo>
                  <a:lnTo>
                    <a:pt x="9" y="16"/>
                  </a:lnTo>
                  <a:lnTo>
                    <a:pt x="24" y="0"/>
                  </a:lnTo>
                  <a:lnTo>
                    <a:pt x="34" y="16"/>
                  </a:lnTo>
                  <a:lnTo>
                    <a:pt x="40" y="0"/>
                  </a:lnTo>
                  <a:lnTo>
                    <a:pt x="24" y="0"/>
                  </a:lnTo>
                  <a:lnTo>
                    <a:pt x="0" y="0"/>
                  </a:lnTo>
                  <a:lnTo>
                    <a:pt x="0" y="16"/>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3" name="Freeform 179"/>
            <p:cNvSpPr>
              <a:spLocks/>
            </p:cNvSpPr>
            <p:nvPr/>
          </p:nvSpPr>
          <p:spPr bwMode="auto">
            <a:xfrm>
              <a:off x="2545" y="2713"/>
              <a:ext cx="36" cy="20"/>
            </a:xfrm>
            <a:custGeom>
              <a:avLst/>
              <a:gdLst>
                <a:gd name="T0" fmla="*/ 24 w 41"/>
                <a:gd name="T1" fmla="*/ 25 h 26"/>
                <a:gd name="T2" fmla="*/ 40 w 41"/>
                <a:gd name="T3" fmla="*/ 7 h 26"/>
                <a:gd name="T4" fmla="*/ 40 w 41"/>
                <a:gd name="T5" fmla="*/ 0 h 26"/>
                <a:gd name="T6" fmla="*/ 0 w 41"/>
                <a:gd name="T7" fmla="*/ 0 h 26"/>
                <a:gd name="T8" fmla="*/ 17 w 41"/>
                <a:gd name="T9" fmla="*/ 7 h 26"/>
                <a:gd name="T10" fmla="*/ 17 w 41"/>
                <a:gd name="T11" fmla="*/ 17 h 26"/>
                <a:gd name="T12" fmla="*/ 24 w 41"/>
                <a:gd name="T13" fmla="*/ 25 h 26"/>
              </a:gdLst>
              <a:ahLst/>
              <a:cxnLst>
                <a:cxn ang="0">
                  <a:pos x="T0" y="T1"/>
                </a:cxn>
                <a:cxn ang="0">
                  <a:pos x="T2" y="T3"/>
                </a:cxn>
                <a:cxn ang="0">
                  <a:pos x="T4" y="T5"/>
                </a:cxn>
                <a:cxn ang="0">
                  <a:pos x="T6" y="T7"/>
                </a:cxn>
                <a:cxn ang="0">
                  <a:pos x="T8" y="T9"/>
                </a:cxn>
                <a:cxn ang="0">
                  <a:pos x="T10" y="T11"/>
                </a:cxn>
                <a:cxn ang="0">
                  <a:pos x="T12" y="T13"/>
                </a:cxn>
              </a:cxnLst>
              <a:rect l="0" t="0" r="r" b="b"/>
              <a:pathLst>
                <a:path w="41" h="26">
                  <a:moveTo>
                    <a:pt x="24" y="25"/>
                  </a:moveTo>
                  <a:lnTo>
                    <a:pt x="40" y="7"/>
                  </a:lnTo>
                  <a:lnTo>
                    <a:pt x="40" y="0"/>
                  </a:lnTo>
                  <a:lnTo>
                    <a:pt x="0" y="0"/>
                  </a:lnTo>
                  <a:lnTo>
                    <a:pt x="17" y="7"/>
                  </a:lnTo>
                  <a:lnTo>
                    <a:pt x="17" y="17"/>
                  </a:lnTo>
                  <a:lnTo>
                    <a:pt x="24" y="25"/>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 name="Freeform 180"/>
            <p:cNvSpPr>
              <a:spLocks/>
            </p:cNvSpPr>
            <p:nvPr/>
          </p:nvSpPr>
          <p:spPr bwMode="auto">
            <a:xfrm>
              <a:off x="2566" y="2713"/>
              <a:ext cx="82" cy="49"/>
            </a:xfrm>
            <a:custGeom>
              <a:avLst/>
              <a:gdLst>
                <a:gd name="T0" fmla="*/ 82 w 91"/>
                <a:gd name="T1" fmla="*/ 66 h 67"/>
                <a:gd name="T2" fmla="*/ 90 w 91"/>
                <a:gd name="T3" fmla="*/ 66 h 67"/>
                <a:gd name="T4" fmla="*/ 90 w 91"/>
                <a:gd name="T5" fmla="*/ 57 h 67"/>
                <a:gd name="T6" fmla="*/ 90 w 91"/>
                <a:gd name="T7" fmla="*/ 48 h 67"/>
                <a:gd name="T8" fmla="*/ 90 w 91"/>
                <a:gd name="T9" fmla="*/ 41 h 67"/>
                <a:gd name="T10" fmla="*/ 90 w 91"/>
                <a:gd name="T11" fmla="*/ 32 h 67"/>
                <a:gd name="T12" fmla="*/ 75 w 91"/>
                <a:gd name="T13" fmla="*/ 0 h 67"/>
                <a:gd name="T14" fmla="*/ 57 w 91"/>
                <a:gd name="T15" fmla="*/ 7 h 67"/>
                <a:gd name="T16" fmla="*/ 41 w 91"/>
                <a:gd name="T17" fmla="*/ 7 h 67"/>
                <a:gd name="T18" fmla="*/ 50 w 91"/>
                <a:gd name="T19" fmla="*/ 0 h 67"/>
                <a:gd name="T20" fmla="*/ 16 w 91"/>
                <a:gd name="T21" fmla="*/ 0 h 67"/>
                <a:gd name="T22" fmla="*/ 16 w 91"/>
                <a:gd name="T23" fmla="*/ 7 h 67"/>
                <a:gd name="T24" fmla="*/ 0 w 91"/>
                <a:gd name="T25" fmla="*/ 25 h 67"/>
                <a:gd name="T26" fmla="*/ 25 w 91"/>
                <a:gd name="T27" fmla="*/ 41 h 67"/>
                <a:gd name="T28" fmla="*/ 34 w 91"/>
                <a:gd name="T29" fmla="*/ 32 h 67"/>
                <a:gd name="T30" fmla="*/ 41 w 91"/>
                <a:gd name="T31" fmla="*/ 32 h 67"/>
                <a:gd name="T32" fmla="*/ 57 w 91"/>
                <a:gd name="T33" fmla="*/ 48 h 67"/>
                <a:gd name="T34" fmla="*/ 57 w 91"/>
                <a:gd name="T35" fmla="*/ 57 h 67"/>
                <a:gd name="T36" fmla="*/ 65 w 91"/>
                <a:gd name="T37" fmla="*/ 48 h 67"/>
                <a:gd name="T38" fmla="*/ 75 w 91"/>
                <a:gd name="T39" fmla="*/ 66 h 67"/>
                <a:gd name="T40" fmla="*/ 82 w 91"/>
                <a:gd name="T41" fmla="*/ 6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 h="67">
                  <a:moveTo>
                    <a:pt x="82" y="66"/>
                  </a:moveTo>
                  <a:lnTo>
                    <a:pt x="90" y="66"/>
                  </a:lnTo>
                  <a:lnTo>
                    <a:pt x="90" y="57"/>
                  </a:lnTo>
                  <a:lnTo>
                    <a:pt x="90" y="48"/>
                  </a:lnTo>
                  <a:lnTo>
                    <a:pt x="90" y="41"/>
                  </a:lnTo>
                  <a:lnTo>
                    <a:pt x="90" y="32"/>
                  </a:lnTo>
                  <a:lnTo>
                    <a:pt x="75" y="0"/>
                  </a:lnTo>
                  <a:lnTo>
                    <a:pt x="57" y="7"/>
                  </a:lnTo>
                  <a:lnTo>
                    <a:pt x="41" y="7"/>
                  </a:lnTo>
                  <a:lnTo>
                    <a:pt x="50" y="0"/>
                  </a:lnTo>
                  <a:lnTo>
                    <a:pt x="16" y="0"/>
                  </a:lnTo>
                  <a:lnTo>
                    <a:pt x="16" y="7"/>
                  </a:lnTo>
                  <a:lnTo>
                    <a:pt x="0" y="25"/>
                  </a:lnTo>
                  <a:lnTo>
                    <a:pt x="25" y="41"/>
                  </a:lnTo>
                  <a:lnTo>
                    <a:pt x="34" y="32"/>
                  </a:lnTo>
                  <a:lnTo>
                    <a:pt x="41" y="32"/>
                  </a:lnTo>
                  <a:lnTo>
                    <a:pt x="57" y="48"/>
                  </a:lnTo>
                  <a:lnTo>
                    <a:pt x="57" y="57"/>
                  </a:lnTo>
                  <a:lnTo>
                    <a:pt x="65" y="48"/>
                  </a:lnTo>
                  <a:lnTo>
                    <a:pt x="75" y="66"/>
                  </a:lnTo>
                  <a:lnTo>
                    <a:pt x="82" y="66"/>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 name="Freeform 181"/>
            <p:cNvSpPr>
              <a:spLocks/>
            </p:cNvSpPr>
            <p:nvPr/>
          </p:nvSpPr>
          <p:spPr bwMode="auto">
            <a:xfrm>
              <a:off x="2589" y="2737"/>
              <a:ext cx="29" cy="30"/>
            </a:xfrm>
            <a:custGeom>
              <a:avLst/>
              <a:gdLst>
                <a:gd name="T0" fmla="*/ 0 w 33"/>
                <a:gd name="T1" fmla="*/ 9 h 41"/>
                <a:gd name="T2" fmla="*/ 9 w 33"/>
                <a:gd name="T3" fmla="*/ 0 h 41"/>
                <a:gd name="T4" fmla="*/ 16 w 33"/>
                <a:gd name="T5" fmla="*/ 0 h 41"/>
                <a:gd name="T6" fmla="*/ 32 w 33"/>
                <a:gd name="T7" fmla="*/ 16 h 41"/>
                <a:gd name="T8" fmla="*/ 32 w 33"/>
                <a:gd name="T9" fmla="*/ 25 h 41"/>
                <a:gd name="T10" fmla="*/ 16 w 33"/>
                <a:gd name="T11" fmla="*/ 40 h 41"/>
                <a:gd name="T12" fmla="*/ 9 w 33"/>
                <a:gd name="T13" fmla="*/ 34 h 41"/>
                <a:gd name="T14" fmla="*/ 0 w 33"/>
                <a:gd name="T15" fmla="*/ 34 h 41"/>
                <a:gd name="T16" fmla="*/ 0 w 33"/>
                <a:gd name="T17" fmla="*/ 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41">
                  <a:moveTo>
                    <a:pt x="0" y="9"/>
                  </a:moveTo>
                  <a:lnTo>
                    <a:pt x="9" y="0"/>
                  </a:lnTo>
                  <a:lnTo>
                    <a:pt x="16" y="0"/>
                  </a:lnTo>
                  <a:lnTo>
                    <a:pt x="32" y="16"/>
                  </a:lnTo>
                  <a:lnTo>
                    <a:pt x="32" y="25"/>
                  </a:lnTo>
                  <a:lnTo>
                    <a:pt x="16" y="40"/>
                  </a:lnTo>
                  <a:lnTo>
                    <a:pt x="9" y="34"/>
                  </a:lnTo>
                  <a:lnTo>
                    <a:pt x="0" y="34"/>
                  </a:lnTo>
                  <a:lnTo>
                    <a:pt x="0" y="9"/>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 name="Freeform 182"/>
            <p:cNvSpPr>
              <a:spLocks/>
            </p:cNvSpPr>
            <p:nvPr/>
          </p:nvSpPr>
          <p:spPr bwMode="auto">
            <a:xfrm>
              <a:off x="2603" y="2748"/>
              <a:ext cx="53" cy="44"/>
            </a:xfrm>
            <a:custGeom>
              <a:avLst/>
              <a:gdLst>
                <a:gd name="T0" fmla="*/ 58 w 59"/>
                <a:gd name="T1" fmla="*/ 58 h 59"/>
                <a:gd name="T2" fmla="*/ 58 w 59"/>
                <a:gd name="T3" fmla="*/ 42 h 59"/>
                <a:gd name="T4" fmla="*/ 41 w 59"/>
                <a:gd name="T5" fmla="*/ 33 h 59"/>
                <a:gd name="T6" fmla="*/ 41 w 59"/>
                <a:gd name="T7" fmla="*/ 18 h 59"/>
                <a:gd name="T8" fmla="*/ 34 w 59"/>
                <a:gd name="T9" fmla="*/ 18 h 59"/>
                <a:gd name="T10" fmla="*/ 24 w 59"/>
                <a:gd name="T11" fmla="*/ 0 h 59"/>
                <a:gd name="T12" fmla="*/ 16 w 59"/>
                <a:gd name="T13" fmla="*/ 9 h 59"/>
                <a:gd name="T14" fmla="*/ 0 w 59"/>
                <a:gd name="T15" fmla="*/ 24 h 59"/>
                <a:gd name="T16" fmla="*/ 41 w 59"/>
                <a:gd name="T17" fmla="*/ 58 h 59"/>
                <a:gd name="T18" fmla="*/ 58 w 59"/>
                <a:gd name="T19" fmla="*/ 5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58" y="58"/>
                  </a:moveTo>
                  <a:lnTo>
                    <a:pt x="58" y="42"/>
                  </a:lnTo>
                  <a:lnTo>
                    <a:pt x="41" y="33"/>
                  </a:lnTo>
                  <a:lnTo>
                    <a:pt x="41" y="18"/>
                  </a:lnTo>
                  <a:lnTo>
                    <a:pt x="34" y="18"/>
                  </a:lnTo>
                  <a:lnTo>
                    <a:pt x="24" y="0"/>
                  </a:lnTo>
                  <a:lnTo>
                    <a:pt x="16" y="9"/>
                  </a:lnTo>
                  <a:lnTo>
                    <a:pt x="0" y="24"/>
                  </a:lnTo>
                  <a:lnTo>
                    <a:pt x="41" y="58"/>
                  </a:lnTo>
                  <a:lnTo>
                    <a:pt x="58" y="58"/>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 name="Freeform 183"/>
            <p:cNvSpPr>
              <a:spLocks/>
            </p:cNvSpPr>
            <p:nvPr/>
          </p:nvSpPr>
          <p:spPr bwMode="auto">
            <a:xfrm>
              <a:off x="2733" y="2726"/>
              <a:ext cx="24" cy="47"/>
            </a:xfrm>
            <a:custGeom>
              <a:avLst/>
              <a:gdLst>
                <a:gd name="T0" fmla="*/ 17 w 26"/>
                <a:gd name="T1" fmla="*/ 0 h 65"/>
                <a:gd name="T2" fmla="*/ 0 w 26"/>
                <a:gd name="T3" fmla="*/ 0 h 65"/>
                <a:gd name="T4" fmla="*/ 9 w 26"/>
                <a:gd name="T5" fmla="*/ 31 h 65"/>
                <a:gd name="T6" fmla="*/ 17 w 26"/>
                <a:gd name="T7" fmla="*/ 55 h 65"/>
                <a:gd name="T8" fmla="*/ 17 w 26"/>
                <a:gd name="T9" fmla="*/ 64 h 65"/>
                <a:gd name="T10" fmla="*/ 25 w 26"/>
                <a:gd name="T11" fmla="*/ 64 h 65"/>
                <a:gd name="T12" fmla="*/ 25 w 26"/>
                <a:gd name="T13" fmla="*/ 31 h 65"/>
                <a:gd name="T14" fmla="*/ 25 w 26"/>
                <a:gd name="T15" fmla="*/ 15 h 65"/>
                <a:gd name="T16" fmla="*/ 17 w 26"/>
                <a:gd name="T17" fmla="*/ 8 h 65"/>
                <a:gd name="T18" fmla="*/ 17 w 26"/>
                <a:gd name="T1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5">
                  <a:moveTo>
                    <a:pt x="17" y="0"/>
                  </a:moveTo>
                  <a:lnTo>
                    <a:pt x="0" y="0"/>
                  </a:lnTo>
                  <a:lnTo>
                    <a:pt x="9" y="31"/>
                  </a:lnTo>
                  <a:lnTo>
                    <a:pt x="17" y="55"/>
                  </a:lnTo>
                  <a:lnTo>
                    <a:pt x="17" y="64"/>
                  </a:lnTo>
                  <a:lnTo>
                    <a:pt x="25" y="64"/>
                  </a:lnTo>
                  <a:lnTo>
                    <a:pt x="25" y="31"/>
                  </a:lnTo>
                  <a:lnTo>
                    <a:pt x="25" y="15"/>
                  </a:lnTo>
                  <a:lnTo>
                    <a:pt x="17" y="8"/>
                  </a:lnTo>
                  <a:lnTo>
                    <a:pt x="17" y="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8" name="Freeform 184"/>
            <p:cNvSpPr>
              <a:spLocks/>
            </p:cNvSpPr>
            <p:nvPr/>
          </p:nvSpPr>
          <p:spPr bwMode="auto">
            <a:xfrm>
              <a:off x="2845" y="2810"/>
              <a:ext cx="19" cy="12"/>
            </a:xfrm>
            <a:custGeom>
              <a:avLst/>
              <a:gdLst>
                <a:gd name="T0" fmla="*/ 22 w 23"/>
                <a:gd name="T1" fmla="*/ 0 h 17"/>
                <a:gd name="T2" fmla="*/ 22 w 23"/>
                <a:gd name="T3" fmla="*/ 16 h 17"/>
                <a:gd name="T4" fmla="*/ 6 w 23"/>
                <a:gd name="T5" fmla="*/ 16 h 17"/>
                <a:gd name="T6" fmla="*/ 0 w 23"/>
                <a:gd name="T7" fmla="*/ 16 h 17"/>
                <a:gd name="T8" fmla="*/ 6 w 23"/>
                <a:gd name="T9" fmla="*/ 0 h 17"/>
                <a:gd name="T10" fmla="*/ 22 w 23"/>
                <a:gd name="T11" fmla="*/ 0 h 17"/>
              </a:gdLst>
              <a:ahLst/>
              <a:cxnLst>
                <a:cxn ang="0">
                  <a:pos x="T0" y="T1"/>
                </a:cxn>
                <a:cxn ang="0">
                  <a:pos x="T2" y="T3"/>
                </a:cxn>
                <a:cxn ang="0">
                  <a:pos x="T4" y="T5"/>
                </a:cxn>
                <a:cxn ang="0">
                  <a:pos x="T6" y="T7"/>
                </a:cxn>
                <a:cxn ang="0">
                  <a:pos x="T8" y="T9"/>
                </a:cxn>
                <a:cxn ang="0">
                  <a:pos x="T10" y="T11"/>
                </a:cxn>
              </a:cxnLst>
              <a:rect l="0" t="0" r="r" b="b"/>
              <a:pathLst>
                <a:path w="23" h="17">
                  <a:moveTo>
                    <a:pt x="22" y="0"/>
                  </a:moveTo>
                  <a:lnTo>
                    <a:pt x="22" y="16"/>
                  </a:lnTo>
                  <a:lnTo>
                    <a:pt x="6" y="16"/>
                  </a:lnTo>
                  <a:lnTo>
                    <a:pt x="0" y="16"/>
                  </a:lnTo>
                  <a:lnTo>
                    <a:pt x="6" y="0"/>
                  </a:lnTo>
                  <a:lnTo>
                    <a:pt x="22" y="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9" name="Freeform 185"/>
            <p:cNvSpPr>
              <a:spLocks/>
            </p:cNvSpPr>
            <p:nvPr/>
          </p:nvSpPr>
          <p:spPr bwMode="auto">
            <a:xfrm>
              <a:off x="2864" y="2797"/>
              <a:ext cx="88" cy="85"/>
            </a:xfrm>
            <a:custGeom>
              <a:avLst/>
              <a:gdLst>
                <a:gd name="T0" fmla="*/ 65 w 99"/>
                <a:gd name="T1" fmla="*/ 9 h 115"/>
                <a:gd name="T2" fmla="*/ 65 w 99"/>
                <a:gd name="T3" fmla="*/ 24 h 115"/>
                <a:gd name="T4" fmla="*/ 25 w 99"/>
                <a:gd name="T5" fmla="*/ 18 h 115"/>
                <a:gd name="T6" fmla="*/ 25 w 99"/>
                <a:gd name="T7" fmla="*/ 33 h 115"/>
                <a:gd name="T8" fmla="*/ 33 w 99"/>
                <a:gd name="T9" fmla="*/ 24 h 115"/>
                <a:gd name="T10" fmla="*/ 41 w 99"/>
                <a:gd name="T11" fmla="*/ 33 h 115"/>
                <a:gd name="T12" fmla="*/ 41 w 99"/>
                <a:gd name="T13" fmla="*/ 41 h 115"/>
                <a:gd name="T14" fmla="*/ 41 w 99"/>
                <a:gd name="T15" fmla="*/ 74 h 115"/>
                <a:gd name="T16" fmla="*/ 18 w 99"/>
                <a:gd name="T17" fmla="*/ 74 h 115"/>
                <a:gd name="T18" fmla="*/ 9 w 99"/>
                <a:gd name="T19" fmla="*/ 81 h 115"/>
                <a:gd name="T20" fmla="*/ 9 w 99"/>
                <a:gd name="T21" fmla="*/ 90 h 115"/>
                <a:gd name="T22" fmla="*/ 0 w 99"/>
                <a:gd name="T23" fmla="*/ 90 h 115"/>
                <a:gd name="T24" fmla="*/ 0 w 99"/>
                <a:gd name="T25" fmla="*/ 98 h 115"/>
                <a:gd name="T26" fmla="*/ 18 w 99"/>
                <a:gd name="T27" fmla="*/ 114 h 115"/>
                <a:gd name="T28" fmla="*/ 18 w 99"/>
                <a:gd name="T29" fmla="*/ 106 h 115"/>
                <a:gd name="T30" fmla="*/ 25 w 99"/>
                <a:gd name="T31" fmla="*/ 106 h 115"/>
                <a:gd name="T32" fmla="*/ 41 w 99"/>
                <a:gd name="T33" fmla="*/ 106 h 115"/>
                <a:gd name="T34" fmla="*/ 58 w 99"/>
                <a:gd name="T35" fmla="*/ 98 h 115"/>
                <a:gd name="T36" fmla="*/ 65 w 99"/>
                <a:gd name="T37" fmla="*/ 74 h 115"/>
                <a:gd name="T38" fmla="*/ 81 w 99"/>
                <a:gd name="T39" fmla="*/ 58 h 115"/>
                <a:gd name="T40" fmla="*/ 98 w 99"/>
                <a:gd name="T41" fmla="*/ 0 h 115"/>
                <a:gd name="T42" fmla="*/ 75 w 99"/>
                <a:gd name="T43" fmla="*/ 9 h 115"/>
                <a:gd name="T44" fmla="*/ 65 w 99"/>
                <a:gd name="T45" fmla="*/ 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 h="115">
                  <a:moveTo>
                    <a:pt x="65" y="9"/>
                  </a:moveTo>
                  <a:lnTo>
                    <a:pt x="65" y="24"/>
                  </a:lnTo>
                  <a:lnTo>
                    <a:pt x="25" y="18"/>
                  </a:lnTo>
                  <a:lnTo>
                    <a:pt x="25" y="33"/>
                  </a:lnTo>
                  <a:lnTo>
                    <a:pt x="33" y="24"/>
                  </a:lnTo>
                  <a:lnTo>
                    <a:pt x="41" y="33"/>
                  </a:lnTo>
                  <a:lnTo>
                    <a:pt x="41" y="41"/>
                  </a:lnTo>
                  <a:lnTo>
                    <a:pt x="41" y="74"/>
                  </a:lnTo>
                  <a:lnTo>
                    <a:pt x="18" y="74"/>
                  </a:lnTo>
                  <a:lnTo>
                    <a:pt x="9" y="81"/>
                  </a:lnTo>
                  <a:lnTo>
                    <a:pt x="9" y="90"/>
                  </a:lnTo>
                  <a:lnTo>
                    <a:pt x="0" y="90"/>
                  </a:lnTo>
                  <a:lnTo>
                    <a:pt x="0" y="98"/>
                  </a:lnTo>
                  <a:lnTo>
                    <a:pt x="18" y="114"/>
                  </a:lnTo>
                  <a:lnTo>
                    <a:pt x="18" y="106"/>
                  </a:lnTo>
                  <a:lnTo>
                    <a:pt x="25" y="106"/>
                  </a:lnTo>
                  <a:lnTo>
                    <a:pt x="41" y="106"/>
                  </a:lnTo>
                  <a:lnTo>
                    <a:pt x="58" y="98"/>
                  </a:lnTo>
                  <a:lnTo>
                    <a:pt x="65" y="74"/>
                  </a:lnTo>
                  <a:lnTo>
                    <a:pt x="81" y="58"/>
                  </a:lnTo>
                  <a:lnTo>
                    <a:pt x="98" y="0"/>
                  </a:lnTo>
                  <a:lnTo>
                    <a:pt x="75" y="9"/>
                  </a:lnTo>
                  <a:lnTo>
                    <a:pt x="65" y="9"/>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 name="Freeform 186"/>
            <p:cNvSpPr>
              <a:spLocks/>
            </p:cNvSpPr>
            <p:nvPr/>
          </p:nvSpPr>
          <p:spPr bwMode="auto">
            <a:xfrm>
              <a:off x="3067" y="2840"/>
              <a:ext cx="23" cy="17"/>
            </a:xfrm>
            <a:custGeom>
              <a:avLst/>
              <a:gdLst>
                <a:gd name="T0" fmla="*/ 25 w 26"/>
                <a:gd name="T1" fmla="*/ 23 h 24"/>
                <a:gd name="T2" fmla="*/ 9 w 26"/>
                <a:gd name="T3" fmla="*/ 23 h 24"/>
                <a:gd name="T4" fmla="*/ 0 w 26"/>
                <a:gd name="T5" fmla="*/ 23 h 24"/>
                <a:gd name="T6" fmla="*/ 9 w 26"/>
                <a:gd name="T7" fmla="*/ 7 h 24"/>
                <a:gd name="T8" fmla="*/ 25 w 26"/>
                <a:gd name="T9" fmla="*/ 0 h 24"/>
                <a:gd name="T10" fmla="*/ 25 w 26"/>
                <a:gd name="T11" fmla="*/ 16 h 24"/>
                <a:gd name="T12" fmla="*/ 25 w 26"/>
                <a:gd name="T13" fmla="*/ 23 h 24"/>
              </a:gdLst>
              <a:ahLst/>
              <a:cxnLst>
                <a:cxn ang="0">
                  <a:pos x="T0" y="T1"/>
                </a:cxn>
                <a:cxn ang="0">
                  <a:pos x="T2" y="T3"/>
                </a:cxn>
                <a:cxn ang="0">
                  <a:pos x="T4" y="T5"/>
                </a:cxn>
                <a:cxn ang="0">
                  <a:pos x="T6" y="T7"/>
                </a:cxn>
                <a:cxn ang="0">
                  <a:pos x="T8" y="T9"/>
                </a:cxn>
                <a:cxn ang="0">
                  <a:pos x="T10" y="T11"/>
                </a:cxn>
                <a:cxn ang="0">
                  <a:pos x="T12" y="T13"/>
                </a:cxn>
              </a:cxnLst>
              <a:rect l="0" t="0" r="r" b="b"/>
              <a:pathLst>
                <a:path w="26" h="24">
                  <a:moveTo>
                    <a:pt x="25" y="23"/>
                  </a:moveTo>
                  <a:lnTo>
                    <a:pt x="9" y="23"/>
                  </a:lnTo>
                  <a:lnTo>
                    <a:pt x="0" y="23"/>
                  </a:lnTo>
                  <a:lnTo>
                    <a:pt x="9" y="7"/>
                  </a:lnTo>
                  <a:lnTo>
                    <a:pt x="25" y="0"/>
                  </a:lnTo>
                  <a:lnTo>
                    <a:pt x="25" y="16"/>
                  </a:lnTo>
                  <a:lnTo>
                    <a:pt x="25" y="23"/>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1" name="Freeform 187"/>
            <p:cNvSpPr>
              <a:spLocks/>
            </p:cNvSpPr>
            <p:nvPr/>
          </p:nvSpPr>
          <p:spPr bwMode="auto">
            <a:xfrm>
              <a:off x="3075" y="2856"/>
              <a:ext cx="15" cy="20"/>
            </a:xfrm>
            <a:custGeom>
              <a:avLst/>
              <a:gdLst>
                <a:gd name="T0" fmla="*/ 16 w 17"/>
                <a:gd name="T1" fmla="*/ 0 h 26"/>
                <a:gd name="T2" fmla="*/ 16 w 17"/>
                <a:gd name="T3" fmla="*/ 9 h 26"/>
                <a:gd name="T4" fmla="*/ 0 w 17"/>
                <a:gd name="T5" fmla="*/ 25 h 26"/>
                <a:gd name="T6" fmla="*/ 0 w 17"/>
                <a:gd name="T7" fmla="*/ 9 h 26"/>
                <a:gd name="T8" fmla="*/ 0 w 17"/>
                <a:gd name="T9" fmla="*/ 0 h 26"/>
                <a:gd name="T10" fmla="*/ 16 w 17"/>
                <a:gd name="T11" fmla="*/ 0 h 26"/>
              </a:gdLst>
              <a:ahLst/>
              <a:cxnLst>
                <a:cxn ang="0">
                  <a:pos x="T0" y="T1"/>
                </a:cxn>
                <a:cxn ang="0">
                  <a:pos x="T2" y="T3"/>
                </a:cxn>
                <a:cxn ang="0">
                  <a:pos x="T4" y="T5"/>
                </a:cxn>
                <a:cxn ang="0">
                  <a:pos x="T6" y="T7"/>
                </a:cxn>
                <a:cxn ang="0">
                  <a:pos x="T8" y="T9"/>
                </a:cxn>
                <a:cxn ang="0">
                  <a:pos x="T10" y="T11"/>
                </a:cxn>
              </a:cxnLst>
              <a:rect l="0" t="0" r="r" b="b"/>
              <a:pathLst>
                <a:path w="17" h="26">
                  <a:moveTo>
                    <a:pt x="16" y="0"/>
                  </a:moveTo>
                  <a:lnTo>
                    <a:pt x="16" y="9"/>
                  </a:lnTo>
                  <a:lnTo>
                    <a:pt x="0" y="25"/>
                  </a:lnTo>
                  <a:lnTo>
                    <a:pt x="0" y="9"/>
                  </a:lnTo>
                  <a:lnTo>
                    <a:pt x="0" y="0"/>
                  </a:lnTo>
                  <a:lnTo>
                    <a:pt x="16" y="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 name="Freeform 188"/>
            <p:cNvSpPr>
              <a:spLocks/>
            </p:cNvSpPr>
            <p:nvPr/>
          </p:nvSpPr>
          <p:spPr bwMode="auto">
            <a:xfrm>
              <a:off x="2873" y="2995"/>
              <a:ext cx="153" cy="120"/>
            </a:xfrm>
            <a:custGeom>
              <a:avLst/>
              <a:gdLst>
                <a:gd name="T0" fmla="*/ 56 w 172"/>
                <a:gd name="T1" fmla="*/ 162 h 163"/>
                <a:gd name="T2" fmla="*/ 49 w 172"/>
                <a:gd name="T3" fmla="*/ 146 h 163"/>
                <a:gd name="T4" fmla="*/ 32 w 172"/>
                <a:gd name="T5" fmla="*/ 99 h 163"/>
                <a:gd name="T6" fmla="*/ 32 w 172"/>
                <a:gd name="T7" fmla="*/ 75 h 163"/>
                <a:gd name="T8" fmla="*/ 0 w 172"/>
                <a:gd name="T9" fmla="*/ 9 h 163"/>
                <a:gd name="T10" fmla="*/ 0 w 172"/>
                <a:gd name="T11" fmla="*/ 0 h 163"/>
                <a:gd name="T12" fmla="*/ 16 w 172"/>
                <a:gd name="T13" fmla="*/ 0 h 163"/>
                <a:gd name="T14" fmla="*/ 32 w 172"/>
                <a:gd name="T15" fmla="*/ 0 h 163"/>
                <a:gd name="T16" fmla="*/ 81 w 172"/>
                <a:gd name="T17" fmla="*/ 9 h 163"/>
                <a:gd name="T18" fmla="*/ 97 w 172"/>
                <a:gd name="T19" fmla="*/ 9 h 163"/>
                <a:gd name="T20" fmla="*/ 130 w 172"/>
                <a:gd name="T21" fmla="*/ 16 h 163"/>
                <a:gd name="T22" fmla="*/ 146 w 172"/>
                <a:gd name="T23" fmla="*/ 9 h 163"/>
                <a:gd name="T24" fmla="*/ 153 w 172"/>
                <a:gd name="T25" fmla="*/ 0 h 163"/>
                <a:gd name="T26" fmla="*/ 171 w 172"/>
                <a:gd name="T27" fmla="*/ 9 h 163"/>
                <a:gd name="T28" fmla="*/ 153 w 172"/>
                <a:gd name="T29" fmla="*/ 25 h 163"/>
                <a:gd name="T30" fmla="*/ 146 w 172"/>
                <a:gd name="T31" fmla="*/ 16 h 163"/>
                <a:gd name="T32" fmla="*/ 121 w 172"/>
                <a:gd name="T33" fmla="*/ 16 h 163"/>
                <a:gd name="T34" fmla="*/ 112 w 172"/>
                <a:gd name="T35" fmla="*/ 65 h 163"/>
                <a:gd name="T36" fmla="*/ 106 w 172"/>
                <a:gd name="T37" fmla="*/ 75 h 163"/>
                <a:gd name="T38" fmla="*/ 106 w 172"/>
                <a:gd name="T39" fmla="*/ 106 h 163"/>
                <a:gd name="T40" fmla="*/ 106 w 172"/>
                <a:gd name="T41" fmla="*/ 155 h 163"/>
                <a:gd name="T42" fmla="*/ 89 w 172"/>
                <a:gd name="T43" fmla="*/ 162 h 163"/>
                <a:gd name="T44" fmla="*/ 72 w 172"/>
                <a:gd name="T45" fmla="*/ 162 h 163"/>
                <a:gd name="T46" fmla="*/ 66 w 172"/>
                <a:gd name="T47" fmla="*/ 155 h 163"/>
                <a:gd name="T48" fmla="*/ 56 w 172"/>
                <a:gd name="T49" fmla="*/ 16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2" h="163">
                  <a:moveTo>
                    <a:pt x="56" y="162"/>
                  </a:moveTo>
                  <a:lnTo>
                    <a:pt x="49" y="146"/>
                  </a:lnTo>
                  <a:lnTo>
                    <a:pt x="32" y="99"/>
                  </a:lnTo>
                  <a:lnTo>
                    <a:pt x="32" y="75"/>
                  </a:lnTo>
                  <a:lnTo>
                    <a:pt x="0" y="9"/>
                  </a:lnTo>
                  <a:lnTo>
                    <a:pt x="0" y="0"/>
                  </a:lnTo>
                  <a:lnTo>
                    <a:pt x="16" y="0"/>
                  </a:lnTo>
                  <a:lnTo>
                    <a:pt x="32" y="0"/>
                  </a:lnTo>
                  <a:lnTo>
                    <a:pt x="81" y="9"/>
                  </a:lnTo>
                  <a:lnTo>
                    <a:pt x="97" y="9"/>
                  </a:lnTo>
                  <a:lnTo>
                    <a:pt x="130" y="16"/>
                  </a:lnTo>
                  <a:lnTo>
                    <a:pt x="146" y="9"/>
                  </a:lnTo>
                  <a:lnTo>
                    <a:pt x="153" y="0"/>
                  </a:lnTo>
                  <a:lnTo>
                    <a:pt x="171" y="9"/>
                  </a:lnTo>
                  <a:lnTo>
                    <a:pt x="153" y="25"/>
                  </a:lnTo>
                  <a:lnTo>
                    <a:pt x="146" y="16"/>
                  </a:lnTo>
                  <a:lnTo>
                    <a:pt x="121" y="16"/>
                  </a:lnTo>
                  <a:lnTo>
                    <a:pt x="112" y="65"/>
                  </a:lnTo>
                  <a:lnTo>
                    <a:pt x="106" y="75"/>
                  </a:lnTo>
                  <a:lnTo>
                    <a:pt x="106" y="106"/>
                  </a:lnTo>
                  <a:lnTo>
                    <a:pt x="106" y="155"/>
                  </a:lnTo>
                  <a:lnTo>
                    <a:pt x="89" y="162"/>
                  </a:lnTo>
                  <a:lnTo>
                    <a:pt x="72" y="162"/>
                  </a:lnTo>
                  <a:lnTo>
                    <a:pt x="66" y="155"/>
                  </a:lnTo>
                  <a:lnTo>
                    <a:pt x="56" y="162"/>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3" name="Freeform 189"/>
            <p:cNvSpPr>
              <a:spLocks/>
            </p:cNvSpPr>
            <p:nvPr/>
          </p:nvSpPr>
          <p:spPr bwMode="auto">
            <a:xfrm>
              <a:off x="2873" y="2886"/>
              <a:ext cx="144" cy="121"/>
            </a:xfrm>
            <a:custGeom>
              <a:avLst/>
              <a:gdLst>
                <a:gd name="T0" fmla="*/ 0 w 162"/>
                <a:gd name="T1" fmla="*/ 146 h 163"/>
                <a:gd name="T2" fmla="*/ 16 w 162"/>
                <a:gd name="T3" fmla="*/ 146 h 163"/>
                <a:gd name="T4" fmla="*/ 32 w 162"/>
                <a:gd name="T5" fmla="*/ 146 h 163"/>
                <a:gd name="T6" fmla="*/ 81 w 162"/>
                <a:gd name="T7" fmla="*/ 155 h 163"/>
                <a:gd name="T8" fmla="*/ 97 w 162"/>
                <a:gd name="T9" fmla="*/ 155 h 163"/>
                <a:gd name="T10" fmla="*/ 130 w 162"/>
                <a:gd name="T11" fmla="*/ 162 h 163"/>
                <a:gd name="T12" fmla="*/ 146 w 162"/>
                <a:gd name="T13" fmla="*/ 155 h 163"/>
                <a:gd name="T14" fmla="*/ 130 w 162"/>
                <a:gd name="T15" fmla="*/ 139 h 163"/>
                <a:gd name="T16" fmla="*/ 130 w 162"/>
                <a:gd name="T17" fmla="*/ 99 h 163"/>
                <a:gd name="T18" fmla="*/ 161 w 162"/>
                <a:gd name="T19" fmla="*/ 90 h 163"/>
                <a:gd name="T20" fmla="*/ 153 w 162"/>
                <a:gd name="T21" fmla="*/ 65 h 163"/>
                <a:gd name="T22" fmla="*/ 130 w 162"/>
                <a:gd name="T23" fmla="*/ 74 h 163"/>
                <a:gd name="T24" fmla="*/ 130 w 162"/>
                <a:gd name="T25" fmla="*/ 65 h 163"/>
                <a:gd name="T26" fmla="*/ 137 w 162"/>
                <a:gd name="T27" fmla="*/ 59 h 163"/>
                <a:gd name="T28" fmla="*/ 130 w 162"/>
                <a:gd name="T29" fmla="*/ 50 h 163"/>
                <a:gd name="T30" fmla="*/ 130 w 162"/>
                <a:gd name="T31" fmla="*/ 25 h 163"/>
                <a:gd name="T32" fmla="*/ 112 w 162"/>
                <a:gd name="T33" fmla="*/ 17 h 163"/>
                <a:gd name="T34" fmla="*/ 97 w 162"/>
                <a:gd name="T35" fmla="*/ 17 h 163"/>
                <a:gd name="T36" fmla="*/ 97 w 162"/>
                <a:gd name="T37" fmla="*/ 25 h 163"/>
                <a:gd name="T38" fmla="*/ 81 w 162"/>
                <a:gd name="T39" fmla="*/ 34 h 163"/>
                <a:gd name="T40" fmla="*/ 66 w 162"/>
                <a:gd name="T41" fmla="*/ 17 h 163"/>
                <a:gd name="T42" fmla="*/ 66 w 162"/>
                <a:gd name="T43" fmla="*/ 0 h 163"/>
                <a:gd name="T44" fmla="*/ 56 w 162"/>
                <a:gd name="T45" fmla="*/ 0 h 163"/>
                <a:gd name="T46" fmla="*/ 24 w 162"/>
                <a:gd name="T47" fmla="*/ 0 h 163"/>
                <a:gd name="T48" fmla="*/ 9 w 162"/>
                <a:gd name="T49" fmla="*/ 9 h 163"/>
                <a:gd name="T50" fmla="*/ 16 w 162"/>
                <a:gd name="T51" fmla="*/ 34 h 163"/>
                <a:gd name="T52" fmla="*/ 16 w 162"/>
                <a:gd name="T53" fmla="*/ 40 h 163"/>
                <a:gd name="T54" fmla="*/ 24 w 162"/>
                <a:gd name="T55" fmla="*/ 74 h 163"/>
                <a:gd name="T56" fmla="*/ 24 w 162"/>
                <a:gd name="T57" fmla="*/ 90 h 163"/>
                <a:gd name="T58" fmla="*/ 9 w 162"/>
                <a:gd name="T59" fmla="*/ 99 h 163"/>
                <a:gd name="T60" fmla="*/ 0 w 162"/>
                <a:gd name="T61" fmla="*/ 131 h 163"/>
                <a:gd name="T62" fmla="*/ 0 w 162"/>
                <a:gd name="T63" fmla="*/ 14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2" h="163">
                  <a:moveTo>
                    <a:pt x="0" y="146"/>
                  </a:moveTo>
                  <a:lnTo>
                    <a:pt x="16" y="146"/>
                  </a:lnTo>
                  <a:lnTo>
                    <a:pt x="32" y="146"/>
                  </a:lnTo>
                  <a:lnTo>
                    <a:pt x="81" y="155"/>
                  </a:lnTo>
                  <a:lnTo>
                    <a:pt x="97" y="155"/>
                  </a:lnTo>
                  <a:lnTo>
                    <a:pt x="130" y="162"/>
                  </a:lnTo>
                  <a:lnTo>
                    <a:pt x="146" y="155"/>
                  </a:lnTo>
                  <a:lnTo>
                    <a:pt x="130" y="139"/>
                  </a:lnTo>
                  <a:lnTo>
                    <a:pt x="130" y="99"/>
                  </a:lnTo>
                  <a:lnTo>
                    <a:pt x="161" y="90"/>
                  </a:lnTo>
                  <a:lnTo>
                    <a:pt x="153" y="65"/>
                  </a:lnTo>
                  <a:lnTo>
                    <a:pt x="130" y="74"/>
                  </a:lnTo>
                  <a:lnTo>
                    <a:pt x="130" y="65"/>
                  </a:lnTo>
                  <a:lnTo>
                    <a:pt x="137" y="59"/>
                  </a:lnTo>
                  <a:lnTo>
                    <a:pt x="130" y="50"/>
                  </a:lnTo>
                  <a:lnTo>
                    <a:pt x="130" y="25"/>
                  </a:lnTo>
                  <a:lnTo>
                    <a:pt x="112" y="17"/>
                  </a:lnTo>
                  <a:lnTo>
                    <a:pt x="97" y="17"/>
                  </a:lnTo>
                  <a:lnTo>
                    <a:pt x="97" y="25"/>
                  </a:lnTo>
                  <a:lnTo>
                    <a:pt x="81" y="34"/>
                  </a:lnTo>
                  <a:lnTo>
                    <a:pt x="66" y="17"/>
                  </a:lnTo>
                  <a:lnTo>
                    <a:pt x="66" y="0"/>
                  </a:lnTo>
                  <a:lnTo>
                    <a:pt x="56" y="0"/>
                  </a:lnTo>
                  <a:lnTo>
                    <a:pt x="24" y="0"/>
                  </a:lnTo>
                  <a:lnTo>
                    <a:pt x="9" y="9"/>
                  </a:lnTo>
                  <a:lnTo>
                    <a:pt x="16" y="34"/>
                  </a:lnTo>
                  <a:lnTo>
                    <a:pt x="16" y="40"/>
                  </a:lnTo>
                  <a:lnTo>
                    <a:pt x="24" y="74"/>
                  </a:lnTo>
                  <a:lnTo>
                    <a:pt x="24" y="90"/>
                  </a:lnTo>
                  <a:lnTo>
                    <a:pt x="9" y="99"/>
                  </a:lnTo>
                  <a:lnTo>
                    <a:pt x="0" y="131"/>
                  </a:lnTo>
                  <a:lnTo>
                    <a:pt x="0" y="146"/>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 name="Freeform 190"/>
            <p:cNvSpPr>
              <a:spLocks/>
            </p:cNvSpPr>
            <p:nvPr/>
          </p:nvSpPr>
          <p:spPr bwMode="auto">
            <a:xfrm>
              <a:off x="2881" y="2875"/>
              <a:ext cx="15" cy="13"/>
            </a:xfrm>
            <a:custGeom>
              <a:avLst/>
              <a:gdLst>
                <a:gd name="T0" fmla="*/ 16 w 17"/>
                <a:gd name="T1" fmla="*/ 0 h 17"/>
                <a:gd name="T2" fmla="*/ 0 w 17"/>
                <a:gd name="T3" fmla="*/ 16 h 17"/>
                <a:gd name="T4" fmla="*/ 0 w 17"/>
                <a:gd name="T5" fmla="*/ 8 h 17"/>
                <a:gd name="T6" fmla="*/ 0 w 17"/>
                <a:gd name="T7" fmla="*/ 0 h 17"/>
                <a:gd name="T8" fmla="*/ 16 w 17"/>
                <a:gd name="T9" fmla="*/ 0 h 17"/>
              </a:gdLst>
              <a:ahLst/>
              <a:cxnLst>
                <a:cxn ang="0">
                  <a:pos x="T0" y="T1"/>
                </a:cxn>
                <a:cxn ang="0">
                  <a:pos x="T2" y="T3"/>
                </a:cxn>
                <a:cxn ang="0">
                  <a:pos x="T4" y="T5"/>
                </a:cxn>
                <a:cxn ang="0">
                  <a:pos x="T6" y="T7"/>
                </a:cxn>
                <a:cxn ang="0">
                  <a:pos x="T8" y="T9"/>
                </a:cxn>
              </a:cxnLst>
              <a:rect l="0" t="0" r="r" b="b"/>
              <a:pathLst>
                <a:path w="17" h="17">
                  <a:moveTo>
                    <a:pt x="16" y="0"/>
                  </a:moveTo>
                  <a:lnTo>
                    <a:pt x="0" y="16"/>
                  </a:lnTo>
                  <a:lnTo>
                    <a:pt x="0" y="8"/>
                  </a:lnTo>
                  <a:lnTo>
                    <a:pt x="0" y="0"/>
                  </a:lnTo>
                  <a:lnTo>
                    <a:pt x="16" y="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 name="Freeform 191"/>
            <p:cNvSpPr>
              <a:spLocks/>
            </p:cNvSpPr>
            <p:nvPr/>
          </p:nvSpPr>
          <p:spPr bwMode="auto">
            <a:xfrm>
              <a:off x="2881" y="2875"/>
              <a:ext cx="15" cy="13"/>
            </a:xfrm>
            <a:custGeom>
              <a:avLst/>
              <a:gdLst>
                <a:gd name="T0" fmla="*/ 16 w 17"/>
                <a:gd name="T1" fmla="*/ 0 h 17"/>
                <a:gd name="T2" fmla="*/ 0 w 17"/>
                <a:gd name="T3" fmla="*/ 16 h 17"/>
                <a:gd name="T4" fmla="*/ 0 w 17"/>
                <a:gd name="T5" fmla="*/ 8 h 17"/>
                <a:gd name="T6" fmla="*/ 0 w 17"/>
                <a:gd name="T7" fmla="*/ 0 h 17"/>
                <a:gd name="T8" fmla="*/ 16 w 17"/>
                <a:gd name="T9" fmla="*/ 0 h 17"/>
              </a:gdLst>
              <a:ahLst/>
              <a:cxnLst>
                <a:cxn ang="0">
                  <a:pos x="T0" y="T1"/>
                </a:cxn>
                <a:cxn ang="0">
                  <a:pos x="T2" y="T3"/>
                </a:cxn>
                <a:cxn ang="0">
                  <a:pos x="T4" y="T5"/>
                </a:cxn>
                <a:cxn ang="0">
                  <a:pos x="T6" y="T7"/>
                </a:cxn>
                <a:cxn ang="0">
                  <a:pos x="T8" y="T9"/>
                </a:cxn>
              </a:cxnLst>
              <a:rect l="0" t="0" r="r" b="b"/>
              <a:pathLst>
                <a:path w="17" h="17">
                  <a:moveTo>
                    <a:pt x="16" y="0"/>
                  </a:moveTo>
                  <a:lnTo>
                    <a:pt x="0" y="16"/>
                  </a:lnTo>
                  <a:lnTo>
                    <a:pt x="0" y="8"/>
                  </a:lnTo>
                  <a:lnTo>
                    <a:pt x="0" y="0"/>
                  </a:lnTo>
                  <a:lnTo>
                    <a:pt x="16" y="0"/>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 name="Freeform 192"/>
            <p:cNvSpPr>
              <a:spLocks/>
            </p:cNvSpPr>
            <p:nvPr/>
          </p:nvSpPr>
          <p:spPr bwMode="auto">
            <a:xfrm>
              <a:off x="2923" y="3042"/>
              <a:ext cx="190" cy="139"/>
            </a:xfrm>
            <a:custGeom>
              <a:avLst/>
              <a:gdLst>
                <a:gd name="T0" fmla="*/ 196 w 213"/>
                <a:gd name="T1" fmla="*/ 10 h 188"/>
                <a:gd name="T2" fmla="*/ 202 w 213"/>
                <a:gd name="T3" fmla="*/ 57 h 188"/>
                <a:gd name="T4" fmla="*/ 196 w 213"/>
                <a:gd name="T5" fmla="*/ 57 h 188"/>
                <a:gd name="T6" fmla="*/ 187 w 213"/>
                <a:gd name="T7" fmla="*/ 65 h 188"/>
                <a:gd name="T8" fmla="*/ 196 w 213"/>
                <a:gd name="T9" fmla="*/ 74 h 188"/>
                <a:gd name="T10" fmla="*/ 202 w 213"/>
                <a:gd name="T11" fmla="*/ 65 h 188"/>
                <a:gd name="T12" fmla="*/ 212 w 213"/>
                <a:gd name="T13" fmla="*/ 65 h 188"/>
                <a:gd name="T14" fmla="*/ 212 w 213"/>
                <a:gd name="T15" fmla="*/ 74 h 188"/>
                <a:gd name="T16" fmla="*/ 212 w 213"/>
                <a:gd name="T17" fmla="*/ 97 h 188"/>
                <a:gd name="T18" fmla="*/ 196 w 213"/>
                <a:gd name="T19" fmla="*/ 105 h 188"/>
                <a:gd name="T20" fmla="*/ 180 w 213"/>
                <a:gd name="T21" fmla="*/ 130 h 188"/>
                <a:gd name="T22" fmla="*/ 155 w 213"/>
                <a:gd name="T23" fmla="*/ 153 h 188"/>
                <a:gd name="T24" fmla="*/ 139 w 213"/>
                <a:gd name="T25" fmla="*/ 171 h 188"/>
                <a:gd name="T26" fmla="*/ 115 w 213"/>
                <a:gd name="T27" fmla="*/ 178 h 188"/>
                <a:gd name="T28" fmla="*/ 97 w 213"/>
                <a:gd name="T29" fmla="*/ 178 h 188"/>
                <a:gd name="T30" fmla="*/ 74 w 213"/>
                <a:gd name="T31" fmla="*/ 178 h 188"/>
                <a:gd name="T32" fmla="*/ 50 w 213"/>
                <a:gd name="T33" fmla="*/ 187 h 188"/>
                <a:gd name="T34" fmla="*/ 41 w 213"/>
                <a:gd name="T35" fmla="*/ 187 h 188"/>
                <a:gd name="T36" fmla="*/ 33 w 213"/>
                <a:gd name="T37" fmla="*/ 178 h 188"/>
                <a:gd name="T38" fmla="*/ 25 w 213"/>
                <a:gd name="T39" fmla="*/ 153 h 188"/>
                <a:gd name="T40" fmla="*/ 25 w 213"/>
                <a:gd name="T41" fmla="*/ 147 h 188"/>
                <a:gd name="T42" fmla="*/ 10 w 213"/>
                <a:gd name="T43" fmla="*/ 97 h 188"/>
                <a:gd name="T44" fmla="*/ 0 w 213"/>
                <a:gd name="T45" fmla="*/ 97 h 188"/>
                <a:gd name="T46" fmla="*/ 10 w 213"/>
                <a:gd name="T47" fmla="*/ 90 h 188"/>
                <a:gd name="T48" fmla="*/ 16 w 213"/>
                <a:gd name="T49" fmla="*/ 97 h 188"/>
                <a:gd name="T50" fmla="*/ 33 w 213"/>
                <a:gd name="T51" fmla="*/ 97 h 188"/>
                <a:gd name="T52" fmla="*/ 50 w 213"/>
                <a:gd name="T53" fmla="*/ 90 h 188"/>
                <a:gd name="T54" fmla="*/ 50 w 213"/>
                <a:gd name="T55" fmla="*/ 41 h 188"/>
                <a:gd name="T56" fmla="*/ 56 w 213"/>
                <a:gd name="T57" fmla="*/ 50 h 188"/>
                <a:gd name="T58" fmla="*/ 56 w 213"/>
                <a:gd name="T59" fmla="*/ 65 h 188"/>
                <a:gd name="T60" fmla="*/ 74 w 213"/>
                <a:gd name="T61" fmla="*/ 65 h 188"/>
                <a:gd name="T62" fmla="*/ 97 w 213"/>
                <a:gd name="T63" fmla="*/ 50 h 188"/>
                <a:gd name="T64" fmla="*/ 105 w 213"/>
                <a:gd name="T65" fmla="*/ 57 h 188"/>
                <a:gd name="T66" fmla="*/ 115 w 213"/>
                <a:gd name="T67" fmla="*/ 50 h 188"/>
                <a:gd name="T68" fmla="*/ 147 w 213"/>
                <a:gd name="T69" fmla="*/ 16 h 188"/>
                <a:gd name="T70" fmla="*/ 171 w 213"/>
                <a:gd name="T71" fmla="*/ 0 h 188"/>
                <a:gd name="T72" fmla="*/ 187 w 213"/>
                <a:gd name="T73" fmla="*/ 10 h 188"/>
                <a:gd name="T74" fmla="*/ 196 w 213"/>
                <a:gd name="T75" fmla="*/ 1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3" h="188">
                  <a:moveTo>
                    <a:pt x="196" y="10"/>
                  </a:moveTo>
                  <a:lnTo>
                    <a:pt x="202" y="57"/>
                  </a:lnTo>
                  <a:lnTo>
                    <a:pt x="196" y="57"/>
                  </a:lnTo>
                  <a:lnTo>
                    <a:pt x="187" y="65"/>
                  </a:lnTo>
                  <a:lnTo>
                    <a:pt x="196" y="74"/>
                  </a:lnTo>
                  <a:lnTo>
                    <a:pt x="202" y="65"/>
                  </a:lnTo>
                  <a:lnTo>
                    <a:pt x="212" y="65"/>
                  </a:lnTo>
                  <a:lnTo>
                    <a:pt x="212" y="74"/>
                  </a:lnTo>
                  <a:lnTo>
                    <a:pt x="212" y="97"/>
                  </a:lnTo>
                  <a:lnTo>
                    <a:pt x="196" y="105"/>
                  </a:lnTo>
                  <a:lnTo>
                    <a:pt x="180" y="130"/>
                  </a:lnTo>
                  <a:lnTo>
                    <a:pt x="155" y="153"/>
                  </a:lnTo>
                  <a:lnTo>
                    <a:pt x="139" y="171"/>
                  </a:lnTo>
                  <a:lnTo>
                    <a:pt x="115" y="178"/>
                  </a:lnTo>
                  <a:lnTo>
                    <a:pt x="97" y="178"/>
                  </a:lnTo>
                  <a:lnTo>
                    <a:pt x="74" y="178"/>
                  </a:lnTo>
                  <a:lnTo>
                    <a:pt x="50" y="187"/>
                  </a:lnTo>
                  <a:lnTo>
                    <a:pt x="41" y="187"/>
                  </a:lnTo>
                  <a:lnTo>
                    <a:pt x="33" y="178"/>
                  </a:lnTo>
                  <a:lnTo>
                    <a:pt x="25" y="153"/>
                  </a:lnTo>
                  <a:lnTo>
                    <a:pt x="25" y="147"/>
                  </a:lnTo>
                  <a:lnTo>
                    <a:pt x="10" y="97"/>
                  </a:lnTo>
                  <a:lnTo>
                    <a:pt x="0" y="97"/>
                  </a:lnTo>
                  <a:lnTo>
                    <a:pt x="10" y="90"/>
                  </a:lnTo>
                  <a:lnTo>
                    <a:pt x="16" y="97"/>
                  </a:lnTo>
                  <a:lnTo>
                    <a:pt x="33" y="97"/>
                  </a:lnTo>
                  <a:lnTo>
                    <a:pt x="50" y="90"/>
                  </a:lnTo>
                  <a:lnTo>
                    <a:pt x="50" y="41"/>
                  </a:lnTo>
                  <a:lnTo>
                    <a:pt x="56" y="50"/>
                  </a:lnTo>
                  <a:lnTo>
                    <a:pt x="56" y="65"/>
                  </a:lnTo>
                  <a:lnTo>
                    <a:pt x="74" y="65"/>
                  </a:lnTo>
                  <a:lnTo>
                    <a:pt x="97" y="50"/>
                  </a:lnTo>
                  <a:lnTo>
                    <a:pt x="105" y="57"/>
                  </a:lnTo>
                  <a:lnTo>
                    <a:pt x="115" y="50"/>
                  </a:lnTo>
                  <a:lnTo>
                    <a:pt x="147" y="16"/>
                  </a:lnTo>
                  <a:lnTo>
                    <a:pt x="171" y="0"/>
                  </a:lnTo>
                  <a:lnTo>
                    <a:pt x="187" y="10"/>
                  </a:lnTo>
                  <a:lnTo>
                    <a:pt x="196" y="10"/>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 name="Freeform 193"/>
            <p:cNvSpPr>
              <a:spLocks/>
            </p:cNvSpPr>
            <p:nvPr/>
          </p:nvSpPr>
          <p:spPr bwMode="auto">
            <a:xfrm>
              <a:off x="2967" y="3001"/>
              <a:ext cx="109" cy="90"/>
            </a:xfrm>
            <a:custGeom>
              <a:avLst/>
              <a:gdLst>
                <a:gd name="T0" fmla="*/ 0 w 122"/>
                <a:gd name="T1" fmla="*/ 97 h 122"/>
                <a:gd name="T2" fmla="*/ 6 w 122"/>
                <a:gd name="T3" fmla="*/ 106 h 122"/>
                <a:gd name="T4" fmla="*/ 6 w 122"/>
                <a:gd name="T5" fmla="*/ 121 h 122"/>
                <a:gd name="T6" fmla="*/ 24 w 122"/>
                <a:gd name="T7" fmla="*/ 121 h 122"/>
                <a:gd name="T8" fmla="*/ 47 w 122"/>
                <a:gd name="T9" fmla="*/ 106 h 122"/>
                <a:gd name="T10" fmla="*/ 55 w 122"/>
                <a:gd name="T11" fmla="*/ 113 h 122"/>
                <a:gd name="T12" fmla="*/ 65 w 122"/>
                <a:gd name="T13" fmla="*/ 106 h 122"/>
                <a:gd name="T14" fmla="*/ 97 w 122"/>
                <a:gd name="T15" fmla="*/ 72 h 122"/>
                <a:gd name="T16" fmla="*/ 121 w 122"/>
                <a:gd name="T17" fmla="*/ 56 h 122"/>
                <a:gd name="T18" fmla="*/ 105 w 122"/>
                <a:gd name="T19" fmla="*/ 56 h 122"/>
                <a:gd name="T20" fmla="*/ 97 w 122"/>
                <a:gd name="T21" fmla="*/ 41 h 122"/>
                <a:gd name="T22" fmla="*/ 80 w 122"/>
                <a:gd name="T23" fmla="*/ 24 h 122"/>
                <a:gd name="T24" fmla="*/ 65 w 122"/>
                <a:gd name="T25" fmla="*/ 0 h 122"/>
                <a:gd name="T26" fmla="*/ 47 w 122"/>
                <a:gd name="T27" fmla="*/ 16 h 122"/>
                <a:gd name="T28" fmla="*/ 40 w 122"/>
                <a:gd name="T29" fmla="*/ 7 h 122"/>
                <a:gd name="T30" fmla="*/ 15 w 122"/>
                <a:gd name="T31" fmla="*/ 7 h 122"/>
                <a:gd name="T32" fmla="*/ 6 w 122"/>
                <a:gd name="T33" fmla="*/ 56 h 122"/>
                <a:gd name="T34" fmla="*/ 0 w 122"/>
                <a:gd name="T35" fmla="*/ 66 h 122"/>
                <a:gd name="T36" fmla="*/ 0 w 122"/>
                <a:gd name="T37" fmla="*/ 9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122">
                  <a:moveTo>
                    <a:pt x="0" y="97"/>
                  </a:moveTo>
                  <a:lnTo>
                    <a:pt x="6" y="106"/>
                  </a:lnTo>
                  <a:lnTo>
                    <a:pt x="6" y="121"/>
                  </a:lnTo>
                  <a:lnTo>
                    <a:pt x="24" y="121"/>
                  </a:lnTo>
                  <a:lnTo>
                    <a:pt x="47" y="106"/>
                  </a:lnTo>
                  <a:lnTo>
                    <a:pt x="55" y="113"/>
                  </a:lnTo>
                  <a:lnTo>
                    <a:pt x="65" y="106"/>
                  </a:lnTo>
                  <a:lnTo>
                    <a:pt x="97" y="72"/>
                  </a:lnTo>
                  <a:lnTo>
                    <a:pt x="121" y="56"/>
                  </a:lnTo>
                  <a:lnTo>
                    <a:pt x="105" y="56"/>
                  </a:lnTo>
                  <a:lnTo>
                    <a:pt x="97" y="41"/>
                  </a:lnTo>
                  <a:lnTo>
                    <a:pt x="80" y="24"/>
                  </a:lnTo>
                  <a:lnTo>
                    <a:pt x="65" y="0"/>
                  </a:lnTo>
                  <a:lnTo>
                    <a:pt x="47" y="16"/>
                  </a:lnTo>
                  <a:lnTo>
                    <a:pt x="40" y="7"/>
                  </a:lnTo>
                  <a:lnTo>
                    <a:pt x="15" y="7"/>
                  </a:lnTo>
                  <a:lnTo>
                    <a:pt x="6" y="56"/>
                  </a:lnTo>
                  <a:lnTo>
                    <a:pt x="0" y="66"/>
                  </a:lnTo>
                  <a:lnTo>
                    <a:pt x="0" y="97"/>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 name="Freeform 194"/>
            <p:cNvSpPr>
              <a:spLocks/>
            </p:cNvSpPr>
            <p:nvPr/>
          </p:nvSpPr>
          <p:spPr bwMode="auto">
            <a:xfrm>
              <a:off x="3025" y="2983"/>
              <a:ext cx="95" cy="68"/>
            </a:xfrm>
            <a:custGeom>
              <a:avLst/>
              <a:gdLst>
                <a:gd name="T0" fmla="*/ 65 w 106"/>
                <a:gd name="T1" fmla="*/ 0 h 91"/>
                <a:gd name="T2" fmla="*/ 47 w 106"/>
                <a:gd name="T3" fmla="*/ 0 h 91"/>
                <a:gd name="T4" fmla="*/ 47 w 106"/>
                <a:gd name="T5" fmla="*/ 8 h 91"/>
                <a:gd name="T6" fmla="*/ 24 w 106"/>
                <a:gd name="T7" fmla="*/ 24 h 91"/>
                <a:gd name="T8" fmla="*/ 0 w 106"/>
                <a:gd name="T9" fmla="*/ 24 h 91"/>
                <a:gd name="T10" fmla="*/ 15 w 106"/>
                <a:gd name="T11" fmla="*/ 48 h 91"/>
                <a:gd name="T12" fmla="*/ 32 w 106"/>
                <a:gd name="T13" fmla="*/ 65 h 91"/>
                <a:gd name="T14" fmla="*/ 40 w 106"/>
                <a:gd name="T15" fmla="*/ 80 h 91"/>
                <a:gd name="T16" fmla="*/ 56 w 106"/>
                <a:gd name="T17" fmla="*/ 80 h 91"/>
                <a:gd name="T18" fmla="*/ 72 w 106"/>
                <a:gd name="T19" fmla="*/ 90 h 91"/>
                <a:gd name="T20" fmla="*/ 81 w 106"/>
                <a:gd name="T21" fmla="*/ 90 h 91"/>
                <a:gd name="T22" fmla="*/ 97 w 106"/>
                <a:gd name="T23" fmla="*/ 56 h 91"/>
                <a:gd name="T24" fmla="*/ 105 w 106"/>
                <a:gd name="T25" fmla="*/ 24 h 91"/>
                <a:gd name="T26" fmla="*/ 97 w 106"/>
                <a:gd name="T27" fmla="*/ 8 h 91"/>
                <a:gd name="T28" fmla="*/ 81 w 106"/>
                <a:gd name="T29" fmla="*/ 0 h 91"/>
                <a:gd name="T30" fmla="*/ 65 w 106"/>
                <a:gd name="T31"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6" h="91">
                  <a:moveTo>
                    <a:pt x="65" y="0"/>
                  </a:moveTo>
                  <a:lnTo>
                    <a:pt x="47" y="0"/>
                  </a:lnTo>
                  <a:lnTo>
                    <a:pt x="47" y="8"/>
                  </a:lnTo>
                  <a:lnTo>
                    <a:pt x="24" y="24"/>
                  </a:lnTo>
                  <a:lnTo>
                    <a:pt x="0" y="24"/>
                  </a:lnTo>
                  <a:lnTo>
                    <a:pt x="15" y="48"/>
                  </a:lnTo>
                  <a:lnTo>
                    <a:pt x="32" y="65"/>
                  </a:lnTo>
                  <a:lnTo>
                    <a:pt x="40" y="80"/>
                  </a:lnTo>
                  <a:lnTo>
                    <a:pt x="56" y="80"/>
                  </a:lnTo>
                  <a:lnTo>
                    <a:pt x="72" y="90"/>
                  </a:lnTo>
                  <a:lnTo>
                    <a:pt x="81" y="90"/>
                  </a:lnTo>
                  <a:lnTo>
                    <a:pt x="97" y="56"/>
                  </a:lnTo>
                  <a:lnTo>
                    <a:pt x="105" y="24"/>
                  </a:lnTo>
                  <a:lnTo>
                    <a:pt x="97" y="8"/>
                  </a:lnTo>
                  <a:lnTo>
                    <a:pt x="81" y="0"/>
                  </a:lnTo>
                  <a:lnTo>
                    <a:pt x="65" y="0"/>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 name="Freeform 195"/>
            <p:cNvSpPr>
              <a:spLocks/>
            </p:cNvSpPr>
            <p:nvPr/>
          </p:nvSpPr>
          <p:spPr bwMode="auto">
            <a:xfrm>
              <a:off x="3083" y="2930"/>
              <a:ext cx="124" cy="161"/>
            </a:xfrm>
            <a:custGeom>
              <a:avLst/>
              <a:gdLst>
                <a:gd name="T0" fmla="*/ 32 w 138"/>
                <a:gd name="T1" fmla="*/ 217 h 218"/>
                <a:gd name="T2" fmla="*/ 32 w 138"/>
                <a:gd name="T3" fmla="*/ 209 h 218"/>
                <a:gd name="T4" fmla="*/ 32 w 138"/>
                <a:gd name="T5" fmla="*/ 202 h 218"/>
                <a:gd name="T6" fmla="*/ 64 w 138"/>
                <a:gd name="T7" fmla="*/ 193 h 218"/>
                <a:gd name="T8" fmla="*/ 72 w 138"/>
                <a:gd name="T9" fmla="*/ 186 h 218"/>
                <a:gd name="T10" fmla="*/ 72 w 138"/>
                <a:gd name="T11" fmla="*/ 162 h 218"/>
                <a:gd name="T12" fmla="*/ 56 w 138"/>
                <a:gd name="T13" fmla="*/ 128 h 218"/>
                <a:gd name="T14" fmla="*/ 87 w 138"/>
                <a:gd name="T15" fmla="*/ 96 h 218"/>
                <a:gd name="T16" fmla="*/ 112 w 138"/>
                <a:gd name="T17" fmla="*/ 87 h 218"/>
                <a:gd name="T18" fmla="*/ 137 w 138"/>
                <a:gd name="T19" fmla="*/ 63 h 218"/>
                <a:gd name="T20" fmla="*/ 129 w 138"/>
                <a:gd name="T21" fmla="*/ 0 h 218"/>
                <a:gd name="T22" fmla="*/ 112 w 138"/>
                <a:gd name="T23" fmla="*/ 15 h 218"/>
                <a:gd name="T24" fmla="*/ 81 w 138"/>
                <a:gd name="T25" fmla="*/ 15 h 218"/>
                <a:gd name="T26" fmla="*/ 64 w 138"/>
                <a:gd name="T27" fmla="*/ 15 h 218"/>
                <a:gd name="T28" fmla="*/ 56 w 138"/>
                <a:gd name="T29" fmla="*/ 23 h 218"/>
                <a:gd name="T30" fmla="*/ 64 w 138"/>
                <a:gd name="T31" fmla="*/ 40 h 218"/>
                <a:gd name="T32" fmla="*/ 72 w 138"/>
                <a:gd name="T33" fmla="*/ 55 h 218"/>
                <a:gd name="T34" fmla="*/ 72 w 138"/>
                <a:gd name="T35" fmla="*/ 72 h 218"/>
                <a:gd name="T36" fmla="*/ 64 w 138"/>
                <a:gd name="T37" fmla="*/ 87 h 218"/>
                <a:gd name="T38" fmla="*/ 56 w 138"/>
                <a:gd name="T39" fmla="*/ 72 h 218"/>
                <a:gd name="T40" fmla="*/ 56 w 138"/>
                <a:gd name="T41" fmla="*/ 55 h 218"/>
                <a:gd name="T42" fmla="*/ 47 w 138"/>
                <a:gd name="T43" fmla="*/ 55 h 218"/>
                <a:gd name="T44" fmla="*/ 40 w 138"/>
                <a:gd name="T45" fmla="*/ 47 h 218"/>
                <a:gd name="T46" fmla="*/ 0 w 138"/>
                <a:gd name="T47" fmla="*/ 63 h 218"/>
                <a:gd name="T48" fmla="*/ 0 w 138"/>
                <a:gd name="T49" fmla="*/ 72 h 218"/>
                <a:gd name="T50" fmla="*/ 16 w 138"/>
                <a:gd name="T51" fmla="*/ 72 h 218"/>
                <a:gd name="T52" fmla="*/ 32 w 138"/>
                <a:gd name="T53" fmla="*/ 80 h 218"/>
                <a:gd name="T54" fmla="*/ 40 w 138"/>
                <a:gd name="T55" fmla="*/ 96 h 218"/>
                <a:gd name="T56" fmla="*/ 32 w 138"/>
                <a:gd name="T57" fmla="*/ 128 h 218"/>
                <a:gd name="T58" fmla="*/ 16 w 138"/>
                <a:gd name="T59" fmla="*/ 162 h 218"/>
                <a:gd name="T60" fmla="*/ 22 w 138"/>
                <a:gd name="T61" fmla="*/ 209 h 218"/>
                <a:gd name="T62" fmla="*/ 22 w 138"/>
                <a:gd name="T63" fmla="*/ 217 h 218"/>
                <a:gd name="T64" fmla="*/ 32 w 138"/>
                <a:gd name="T65" fmla="*/ 21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 h="218">
                  <a:moveTo>
                    <a:pt x="32" y="217"/>
                  </a:moveTo>
                  <a:lnTo>
                    <a:pt x="32" y="209"/>
                  </a:lnTo>
                  <a:lnTo>
                    <a:pt x="32" y="202"/>
                  </a:lnTo>
                  <a:lnTo>
                    <a:pt x="64" y="193"/>
                  </a:lnTo>
                  <a:lnTo>
                    <a:pt x="72" y="186"/>
                  </a:lnTo>
                  <a:lnTo>
                    <a:pt x="72" y="162"/>
                  </a:lnTo>
                  <a:lnTo>
                    <a:pt x="56" y="128"/>
                  </a:lnTo>
                  <a:lnTo>
                    <a:pt x="87" y="96"/>
                  </a:lnTo>
                  <a:lnTo>
                    <a:pt x="112" y="87"/>
                  </a:lnTo>
                  <a:lnTo>
                    <a:pt x="137" y="63"/>
                  </a:lnTo>
                  <a:lnTo>
                    <a:pt x="129" y="0"/>
                  </a:lnTo>
                  <a:lnTo>
                    <a:pt x="112" y="15"/>
                  </a:lnTo>
                  <a:lnTo>
                    <a:pt x="81" y="15"/>
                  </a:lnTo>
                  <a:lnTo>
                    <a:pt x="64" y="15"/>
                  </a:lnTo>
                  <a:lnTo>
                    <a:pt x="56" y="23"/>
                  </a:lnTo>
                  <a:lnTo>
                    <a:pt x="64" y="40"/>
                  </a:lnTo>
                  <a:lnTo>
                    <a:pt x="72" y="55"/>
                  </a:lnTo>
                  <a:lnTo>
                    <a:pt x="72" y="72"/>
                  </a:lnTo>
                  <a:lnTo>
                    <a:pt x="64" y="87"/>
                  </a:lnTo>
                  <a:lnTo>
                    <a:pt x="56" y="72"/>
                  </a:lnTo>
                  <a:lnTo>
                    <a:pt x="56" y="55"/>
                  </a:lnTo>
                  <a:lnTo>
                    <a:pt x="47" y="55"/>
                  </a:lnTo>
                  <a:lnTo>
                    <a:pt x="40" y="47"/>
                  </a:lnTo>
                  <a:lnTo>
                    <a:pt x="0" y="63"/>
                  </a:lnTo>
                  <a:lnTo>
                    <a:pt x="0" y="72"/>
                  </a:lnTo>
                  <a:lnTo>
                    <a:pt x="16" y="72"/>
                  </a:lnTo>
                  <a:lnTo>
                    <a:pt x="32" y="80"/>
                  </a:lnTo>
                  <a:lnTo>
                    <a:pt x="40" y="96"/>
                  </a:lnTo>
                  <a:lnTo>
                    <a:pt x="32" y="128"/>
                  </a:lnTo>
                  <a:lnTo>
                    <a:pt x="16" y="162"/>
                  </a:lnTo>
                  <a:lnTo>
                    <a:pt x="22" y="209"/>
                  </a:lnTo>
                  <a:lnTo>
                    <a:pt x="22" y="217"/>
                  </a:lnTo>
                  <a:lnTo>
                    <a:pt x="32" y="217"/>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0" name="Freeform 196"/>
            <p:cNvSpPr>
              <a:spLocks/>
            </p:cNvSpPr>
            <p:nvPr/>
          </p:nvSpPr>
          <p:spPr bwMode="auto">
            <a:xfrm>
              <a:off x="3089" y="3085"/>
              <a:ext cx="16" cy="13"/>
            </a:xfrm>
            <a:custGeom>
              <a:avLst/>
              <a:gdLst>
                <a:gd name="T0" fmla="*/ 16 w 17"/>
                <a:gd name="T1" fmla="*/ 8 h 18"/>
                <a:gd name="T2" fmla="*/ 16 w 17"/>
                <a:gd name="T3" fmla="*/ 0 h 18"/>
                <a:gd name="T4" fmla="*/ 9 w 17"/>
                <a:gd name="T5" fmla="*/ 0 h 18"/>
                <a:gd name="T6" fmla="*/ 0 w 17"/>
                <a:gd name="T7" fmla="*/ 8 h 18"/>
                <a:gd name="T8" fmla="*/ 9 w 17"/>
                <a:gd name="T9" fmla="*/ 17 h 18"/>
                <a:gd name="T10" fmla="*/ 16 w 17"/>
                <a:gd name="T11" fmla="*/ 8 h 18"/>
              </a:gdLst>
              <a:ahLst/>
              <a:cxnLst>
                <a:cxn ang="0">
                  <a:pos x="T0" y="T1"/>
                </a:cxn>
                <a:cxn ang="0">
                  <a:pos x="T2" y="T3"/>
                </a:cxn>
                <a:cxn ang="0">
                  <a:pos x="T4" y="T5"/>
                </a:cxn>
                <a:cxn ang="0">
                  <a:pos x="T6" y="T7"/>
                </a:cxn>
                <a:cxn ang="0">
                  <a:pos x="T8" y="T9"/>
                </a:cxn>
                <a:cxn ang="0">
                  <a:pos x="T10" y="T11"/>
                </a:cxn>
              </a:cxnLst>
              <a:rect l="0" t="0" r="r" b="b"/>
              <a:pathLst>
                <a:path w="17" h="18">
                  <a:moveTo>
                    <a:pt x="16" y="8"/>
                  </a:moveTo>
                  <a:lnTo>
                    <a:pt x="16" y="0"/>
                  </a:lnTo>
                  <a:lnTo>
                    <a:pt x="9" y="0"/>
                  </a:lnTo>
                  <a:lnTo>
                    <a:pt x="0" y="8"/>
                  </a:lnTo>
                  <a:lnTo>
                    <a:pt x="9" y="17"/>
                  </a:lnTo>
                  <a:lnTo>
                    <a:pt x="16" y="8"/>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1" name="Freeform 197"/>
            <p:cNvSpPr>
              <a:spLocks/>
            </p:cNvSpPr>
            <p:nvPr/>
          </p:nvSpPr>
          <p:spPr bwMode="auto">
            <a:xfrm>
              <a:off x="3089" y="3085"/>
              <a:ext cx="16" cy="13"/>
            </a:xfrm>
            <a:custGeom>
              <a:avLst/>
              <a:gdLst>
                <a:gd name="T0" fmla="*/ 16 w 17"/>
                <a:gd name="T1" fmla="*/ 8 h 18"/>
                <a:gd name="T2" fmla="*/ 16 w 17"/>
                <a:gd name="T3" fmla="*/ 0 h 18"/>
                <a:gd name="T4" fmla="*/ 9 w 17"/>
                <a:gd name="T5" fmla="*/ 0 h 18"/>
                <a:gd name="T6" fmla="*/ 0 w 17"/>
                <a:gd name="T7" fmla="*/ 8 h 18"/>
                <a:gd name="T8" fmla="*/ 9 w 17"/>
                <a:gd name="T9" fmla="*/ 17 h 18"/>
                <a:gd name="T10" fmla="*/ 16 w 17"/>
                <a:gd name="T11" fmla="*/ 8 h 18"/>
              </a:gdLst>
              <a:ahLst/>
              <a:cxnLst>
                <a:cxn ang="0">
                  <a:pos x="T0" y="T1"/>
                </a:cxn>
                <a:cxn ang="0">
                  <a:pos x="T2" y="T3"/>
                </a:cxn>
                <a:cxn ang="0">
                  <a:pos x="T4" y="T5"/>
                </a:cxn>
                <a:cxn ang="0">
                  <a:pos x="T6" y="T7"/>
                </a:cxn>
                <a:cxn ang="0">
                  <a:pos x="T8" y="T9"/>
                </a:cxn>
                <a:cxn ang="0">
                  <a:pos x="T10" y="T11"/>
                </a:cxn>
              </a:cxnLst>
              <a:rect l="0" t="0" r="r" b="b"/>
              <a:pathLst>
                <a:path w="17" h="18">
                  <a:moveTo>
                    <a:pt x="16" y="8"/>
                  </a:moveTo>
                  <a:lnTo>
                    <a:pt x="16" y="0"/>
                  </a:lnTo>
                  <a:lnTo>
                    <a:pt x="9" y="0"/>
                  </a:lnTo>
                  <a:lnTo>
                    <a:pt x="0" y="8"/>
                  </a:lnTo>
                  <a:lnTo>
                    <a:pt x="9" y="17"/>
                  </a:lnTo>
                  <a:lnTo>
                    <a:pt x="16" y="8"/>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2" name="Freeform 198"/>
            <p:cNvSpPr>
              <a:spLocks/>
            </p:cNvSpPr>
            <p:nvPr/>
          </p:nvSpPr>
          <p:spPr bwMode="auto">
            <a:xfrm>
              <a:off x="1885" y="3265"/>
              <a:ext cx="16" cy="25"/>
            </a:xfrm>
            <a:custGeom>
              <a:avLst/>
              <a:gdLst>
                <a:gd name="T0" fmla="*/ 6 w 17"/>
                <a:gd name="T1" fmla="*/ 0 h 33"/>
                <a:gd name="T2" fmla="*/ 0 w 17"/>
                <a:gd name="T3" fmla="*/ 23 h 33"/>
                <a:gd name="T4" fmla="*/ 6 w 17"/>
                <a:gd name="T5" fmla="*/ 32 h 33"/>
                <a:gd name="T6" fmla="*/ 16 w 17"/>
                <a:gd name="T7" fmla="*/ 7 h 33"/>
                <a:gd name="T8" fmla="*/ 6 w 17"/>
                <a:gd name="T9" fmla="*/ 0 h 33"/>
              </a:gdLst>
              <a:ahLst/>
              <a:cxnLst>
                <a:cxn ang="0">
                  <a:pos x="T0" y="T1"/>
                </a:cxn>
                <a:cxn ang="0">
                  <a:pos x="T2" y="T3"/>
                </a:cxn>
                <a:cxn ang="0">
                  <a:pos x="T4" y="T5"/>
                </a:cxn>
                <a:cxn ang="0">
                  <a:pos x="T6" y="T7"/>
                </a:cxn>
                <a:cxn ang="0">
                  <a:pos x="T8" y="T9"/>
                </a:cxn>
              </a:cxnLst>
              <a:rect l="0" t="0" r="r" b="b"/>
              <a:pathLst>
                <a:path w="17" h="33">
                  <a:moveTo>
                    <a:pt x="6" y="0"/>
                  </a:moveTo>
                  <a:lnTo>
                    <a:pt x="0" y="23"/>
                  </a:lnTo>
                  <a:lnTo>
                    <a:pt x="6" y="32"/>
                  </a:lnTo>
                  <a:lnTo>
                    <a:pt x="16" y="7"/>
                  </a:lnTo>
                  <a:lnTo>
                    <a:pt x="6" y="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3" name="Freeform 199"/>
            <p:cNvSpPr>
              <a:spLocks/>
            </p:cNvSpPr>
            <p:nvPr/>
          </p:nvSpPr>
          <p:spPr bwMode="auto">
            <a:xfrm>
              <a:off x="1841" y="2654"/>
              <a:ext cx="23" cy="12"/>
            </a:xfrm>
            <a:custGeom>
              <a:avLst/>
              <a:gdLst>
                <a:gd name="T0" fmla="*/ 0 w 26"/>
                <a:gd name="T1" fmla="*/ 7 h 17"/>
                <a:gd name="T2" fmla="*/ 16 w 26"/>
                <a:gd name="T3" fmla="*/ 16 h 17"/>
                <a:gd name="T4" fmla="*/ 25 w 26"/>
                <a:gd name="T5" fmla="*/ 7 h 17"/>
                <a:gd name="T6" fmla="*/ 9 w 26"/>
                <a:gd name="T7" fmla="*/ 0 h 17"/>
                <a:gd name="T8" fmla="*/ 0 w 26"/>
                <a:gd name="T9" fmla="*/ 7 h 17"/>
              </a:gdLst>
              <a:ahLst/>
              <a:cxnLst>
                <a:cxn ang="0">
                  <a:pos x="T0" y="T1"/>
                </a:cxn>
                <a:cxn ang="0">
                  <a:pos x="T2" y="T3"/>
                </a:cxn>
                <a:cxn ang="0">
                  <a:pos x="T4" y="T5"/>
                </a:cxn>
                <a:cxn ang="0">
                  <a:pos x="T6" y="T7"/>
                </a:cxn>
                <a:cxn ang="0">
                  <a:pos x="T8" y="T9"/>
                </a:cxn>
              </a:cxnLst>
              <a:rect l="0" t="0" r="r" b="b"/>
              <a:pathLst>
                <a:path w="26" h="17">
                  <a:moveTo>
                    <a:pt x="0" y="7"/>
                  </a:moveTo>
                  <a:lnTo>
                    <a:pt x="16" y="16"/>
                  </a:lnTo>
                  <a:lnTo>
                    <a:pt x="25" y="7"/>
                  </a:lnTo>
                  <a:lnTo>
                    <a:pt x="9" y="0"/>
                  </a:lnTo>
                  <a:lnTo>
                    <a:pt x="0" y="7"/>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 name="Freeform 200"/>
            <p:cNvSpPr>
              <a:spLocks/>
            </p:cNvSpPr>
            <p:nvPr/>
          </p:nvSpPr>
          <p:spPr bwMode="auto">
            <a:xfrm>
              <a:off x="1768" y="2606"/>
              <a:ext cx="117" cy="36"/>
            </a:xfrm>
            <a:custGeom>
              <a:avLst/>
              <a:gdLst>
                <a:gd name="T0" fmla="*/ 0 w 132"/>
                <a:gd name="T1" fmla="*/ 24 h 50"/>
                <a:gd name="T2" fmla="*/ 9 w 132"/>
                <a:gd name="T3" fmla="*/ 24 h 50"/>
                <a:gd name="T4" fmla="*/ 25 w 132"/>
                <a:gd name="T5" fmla="*/ 8 h 50"/>
                <a:gd name="T6" fmla="*/ 41 w 132"/>
                <a:gd name="T7" fmla="*/ 15 h 50"/>
                <a:gd name="T8" fmla="*/ 34 w 132"/>
                <a:gd name="T9" fmla="*/ 15 h 50"/>
                <a:gd name="T10" fmla="*/ 41 w 132"/>
                <a:gd name="T11" fmla="*/ 15 h 50"/>
                <a:gd name="T12" fmla="*/ 74 w 132"/>
                <a:gd name="T13" fmla="*/ 24 h 50"/>
                <a:gd name="T14" fmla="*/ 81 w 132"/>
                <a:gd name="T15" fmla="*/ 40 h 50"/>
                <a:gd name="T16" fmla="*/ 97 w 132"/>
                <a:gd name="T17" fmla="*/ 40 h 50"/>
                <a:gd name="T18" fmla="*/ 90 w 132"/>
                <a:gd name="T19" fmla="*/ 49 h 50"/>
                <a:gd name="T20" fmla="*/ 131 w 132"/>
                <a:gd name="T21" fmla="*/ 49 h 50"/>
                <a:gd name="T22" fmla="*/ 122 w 132"/>
                <a:gd name="T23" fmla="*/ 40 h 50"/>
                <a:gd name="T24" fmla="*/ 114 w 132"/>
                <a:gd name="T25" fmla="*/ 40 h 50"/>
                <a:gd name="T26" fmla="*/ 114 w 132"/>
                <a:gd name="T27" fmla="*/ 31 h 50"/>
                <a:gd name="T28" fmla="*/ 81 w 132"/>
                <a:gd name="T29" fmla="*/ 15 h 50"/>
                <a:gd name="T30" fmla="*/ 41 w 132"/>
                <a:gd name="T31" fmla="*/ 0 h 50"/>
                <a:gd name="T32" fmla="*/ 16 w 132"/>
                <a:gd name="T33" fmla="*/ 8 h 50"/>
                <a:gd name="T34" fmla="*/ 0 w 132"/>
                <a:gd name="T35" fmla="*/ 2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50">
                  <a:moveTo>
                    <a:pt x="0" y="24"/>
                  </a:moveTo>
                  <a:lnTo>
                    <a:pt x="9" y="24"/>
                  </a:lnTo>
                  <a:lnTo>
                    <a:pt x="25" y="8"/>
                  </a:lnTo>
                  <a:lnTo>
                    <a:pt x="41" y="15"/>
                  </a:lnTo>
                  <a:lnTo>
                    <a:pt x="34" y="15"/>
                  </a:lnTo>
                  <a:lnTo>
                    <a:pt x="41" y="15"/>
                  </a:lnTo>
                  <a:lnTo>
                    <a:pt x="74" y="24"/>
                  </a:lnTo>
                  <a:lnTo>
                    <a:pt x="81" y="40"/>
                  </a:lnTo>
                  <a:lnTo>
                    <a:pt x="97" y="40"/>
                  </a:lnTo>
                  <a:lnTo>
                    <a:pt x="90" y="49"/>
                  </a:lnTo>
                  <a:lnTo>
                    <a:pt x="131" y="49"/>
                  </a:lnTo>
                  <a:lnTo>
                    <a:pt x="122" y="40"/>
                  </a:lnTo>
                  <a:lnTo>
                    <a:pt x="114" y="40"/>
                  </a:lnTo>
                  <a:lnTo>
                    <a:pt x="114" y="31"/>
                  </a:lnTo>
                  <a:lnTo>
                    <a:pt x="81" y="15"/>
                  </a:lnTo>
                  <a:lnTo>
                    <a:pt x="41" y="0"/>
                  </a:lnTo>
                  <a:lnTo>
                    <a:pt x="16" y="8"/>
                  </a:lnTo>
                  <a:lnTo>
                    <a:pt x="0" y="24"/>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 name="Freeform 201"/>
            <p:cNvSpPr>
              <a:spLocks/>
            </p:cNvSpPr>
            <p:nvPr/>
          </p:nvSpPr>
          <p:spPr bwMode="auto">
            <a:xfrm>
              <a:off x="1841" y="2587"/>
              <a:ext cx="15" cy="19"/>
            </a:xfrm>
            <a:custGeom>
              <a:avLst/>
              <a:gdLst>
                <a:gd name="T0" fmla="*/ 0 w 17"/>
                <a:gd name="T1" fmla="*/ 0 h 26"/>
                <a:gd name="T2" fmla="*/ 0 w 17"/>
                <a:gd name="T3" fmla="*/ 8 h 26"/>
                <a:gd name="T4" fmla="*/ 16 w 17"/>
                <a:gd name="T5" fmla="*/ 25 h 26"/>
                <a:gd name="T6" fmla="*/ 16 w 17"/>
                <a:gd name="T7" fmla="*/ 8 h 26"/>
                <a:gd name="T8" fmla="*/ 0 w 17"/>
                <a:gd name="T9" fmla="*/ 0 h 26"/>
              </a:gdLst>
              <a:ahLst/>
              <a:cxnLst>
                <a:cxn ang="0">
                  <a:pos x="T0" y="T1"/>
                </a:cxn>
                <a:cxn ang="0">
                  <a:pos x="T2" y="T3"/>
                </a:cxn>
                <a:cxn ang="0">
                  <a:pos x="T4" y="T5"/>
                </a:cxn>
                <a:cxn ang="0">
                  <a:pos x="T6" y="T7"/>
                </a:cxn>
                <a:cxn ang="0">
                  <a:pos x="T8" y="T9"/>
                </a:cxn>
              </a:cxnLst>
              <a:rect l="0" t="0" r="r" b="b"/>
              <a:pathLst>
                <a:path w="17" h="26">
                  <a:moveTo>
                    <a:pt x="0" y="0"/>
                  </a:moveTo>
                  <a:lnTo>
                    <a:pt x="0" y="8"/>
                  </a:lnTo>
                  <a:lnTo>
                    <a:pt x="16" y="25"/>
                  </a:lnTo>
                  <a:lnTo>
                    <a:pt x="16" y="8"/>
                  </a:lnTo>
                  <a:lnTo>
                    <a:pt x="0" y="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6" name="Freeform 202"/>
            <p:cNvSpPr>
              <a:spLocks/>
            </p:cNvSpPr>
            <p:nvPr/>
          </p:nvSpPr>
          <p:spPr bwMode="auto">
            <a:xfrm>
              <a:off x="1740" y="1993"/>
              <a:ext cx="80" cy="67"/>
            </a:xfrm>
            <a:custGeom>
              <a:avLst/>
              <a:gdLst>
                <a:gd name="T0" fmla="*/ 0 w 89"/>
                <a:gd name="T1" fmla="*/ 73 h 91"/>
                <a:gd name="T2" fmla="*/ 15 w 89"/>
                <a:gd name="T3" fmla="*/ 73 h 91"/>
                <a:gd name="T4" fmla="*/ 15 w 89"/>
                <a:gd name="T5" fmla="*/ 90 h 91"/>
                <a:gd name="T6" fmla="*/ 31 w 89"/>
                <a:gd name="T7" fmla="*/ 90 h 91"/>
                <a:gd name="T8" fmla="*/ 47 w 89"/>
                <a:gd name="T9" fmla="*/ 65 h 91"/>
                <a:gd name="T10" fmla="*/ 56 w 89"/>
                <a:gd name="T11" fmla="*/ 65 h 91"/>
                <a:gd name="T12" fmla="*/ 72 w 89"/>
                <a:gd name="T13" fmla="*/ 81 h 91"/>
                <a:gd name="T14" fmla="*/ 88 w 89"/>
                <a:gd name="T15" fmla="*/ 65 h 91"/>
                <a:gd name="T16" fmla="*/ 72 w 89"/>
                <a:gd name="T17" fmla="*/ 65 h 91"/>
                <a:gd name="T18" fmla="*/ 56 w 89"/>
                <a:gd name="T19" fmla="*/ 40 h 91"/>
                <a:gd name="T20" fmla="*/ 31 w 89"/>
                <a:gd name="T21" fmla="*/ 16 h 91"/>
                <a:gd name="T22" fmla="*/ 25 w 89"/>
                <a:gd name="T23" fmla="*/ 0 h 91"/>
                <a:gd name="T24" fmla="*/ 15 w 89"/>
                <a:gd name="T25" fmla="*/ 16 h 91"/>
                <a:gd name="T26" fmla="*/ 6 w 89"/>
                <a:gd name="T27" fmla="*/ 25 h 91"/>
                <a:gd name="T28" fmla="*/ 15 w 89"/>
                <a:gd name="T29" fmla="*/ 65 h 91"/>
                <a:gd name="T30" fmla="*/ 0 w 89"/>
                <a:gd name="T31" fmla="*/ 7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91">
                  <a:moveTo>
                    <a:pt x="0" y="73"/>
                  </a:moveTo>
                  <a:lnTo>
                    <a:pt x="15" y="73"/>
                  </a:lnTo>
                  <a:lnTo>
                    <a:pt x="15" y="90"/>
                  </a:lnTo>
                  <a:lnTo>
                    <a:pt x="31" y="90"/>
                  </a:lnTo>
                  <a:lnTo>
                    <a:pt x="47" y="65"/>
                  </a:lnTo>
                  <a:lnTo>
                    <a:pt x="56" y="65"/>
                  </a:lnTo>
                  <a:lnTo>
                    <a:pt x="72" y="81"/>
                  </a:lnTo>
                  <a:lnTo>
                    <a:pt x="88" y="65"/>
                  </a:lnTo>
                  <a:lnTo>
                    <a:pt x="72" y="65"/>
                  </a:lnTo>
                  <a:lnTo>
                    <a:pt x="56" y="40"/>
                  </a:lnTo>
                  <a:lnTo>
                    <a:pt x="31" y="16"/>
                  </a:lnTo>
                  <a:lnTo>
                    <a:pt x="25" y="0"/>
                  </a:lnTo>
                  <a:lnTo>
                    <a:pt x="15" y="16"/>
                  </a:lnTo>
                  <a:lnTo>
                    <a:pt x="6" y="25"/>
                  </a:lnTo>
                  <a:lnTo>
                    <a:pt x="15" y="65"/>
                  </a:lnTo>
                  <a:lnTo>
                    <a:pt x="0" y="73"/>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7" name="Freeform 203"/>
            <p:cNvSpPr>
              <a:spLocks/>
            </p:cNvSpPr>
            <p:nvPr/>
          </p:nvSpPr>
          <p:spPr bwMode="auto">
            <a:xfrm>
              <a:off x="1855" y="1939"/>
              <a:ext cx="23" cy="31"/>
            </a:xfrm>
            <a:custGeom>
              <a:avLst/>
              <a:gdLst>
                <a:gd name="T0" fmla="*/ 0 w 26"/>
                <a:gd name="T1" fmla="*/ 25 h 41"/>
                <a:gd name="T2" fmla="*/ 0 w 26"/>
                <a:gd name="T3" fmla="*/ 40 h 41"/>
                <a:gd name="T4" fmla="*/ 17 w 26"/>
                <a:gd name="T5" fmla="*/ 31 h 41"/>
                <a:gd name="T6" fmla="*/ 25 w 26"/>
                <a:gd name="T7" fmla="*/ 25 h 41"/>
                <a:gd name="T8" fmla="*/ 25 w 26"/>
                <a:gd name="T9" fmla="*/ 16 h 41"/>
                <a:gd name="T10" fmla="*/ 25 w 26"/>
                <a:gd name="T11" fmla="*/ 0 h 41"/>
                <a:gd name="T12" fmla="*/ 9 w 26"/>
                <a:gd name="T13" fmla="*/ 0 h 41"/>
                <a:gd name="T14" fmla="*/ 0 w 26"/>
                <a:gd name="T15" fmla="*/ 25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1">
                  <a:moveTo>
                    <a:pt x="0" y="25"/>
                  </a:moveTo>
                  <a:lnTo>
                    <a:pt x="0" y="40"/>
                  </a:lnTo>
                  <a:lnTo>
                    <a:pt x="17" y="31"/>
                  </a:lnTo>
                  <a:lnTo>
                    <a:pt x="25" y="25"/>
                  </a:lnTo>
                  <a:lnTo>
                    <a:pt x="25" y="16"/>
                  </a:lnTo>
                  <a:lnTo>
                    <a:pt x="25" y="0"/>
                  </a:lnTo>
                  <a:lnTo>
                    <a:pt x="9" y="0"/>
                  </a:lnTo>
                  <a:lnTo>
                    <a:pt x="0" y="25"/>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8" name="Freeform 204"/>
            <p:cNvSpPr>
              <a:spLocks/>
            </p:cNvSpPr>
            <p:nvPr/>
          </p:nvSpPr>
          <p:spPr bwMode="auto">
            <a:xfrm>
              <a:off x="1812" y="1776"/>
              <a:ext cx="52" cy="33"/>
            </a:xfrm>
            <a:custGeom>
              <a:avLst/>
              <a:gdLst>
                <a:gd name="T0" fmla="*/ 0 w 58"/>
                <a:gd name="T1" fmla="*/ 0 h 43"/>
                <a:gd name="T2" fmla="*/ 0 w 58"/>
                <a:gd name="T3" fmla="*/ 17 h 43"/>
                <a:gd name="T4" fmla="*/ 0 w 58"/>
                <a:gd name="T5" fmla="*/ 42 h 43"/>
                <a:gd name="T6" fmla="*/ 25 w 58"/>
                <a:gd name="T7" fmla="*/ 42 h 43"/>
                <a:gd name="T8" fmla="*/ 32 w 58"/>
                <a:gd name="T9" fmla="*/ 42 h 43"/>
                <a:gd name="T10" fmla="*/ 57 w 58"/>
                <a:gd name="T11" fmla="*/ 42 h 43"/>
                <a:gd name="T12" fmla="*/ 57 w 58"/>
                <a:gd name="T13" fmla="*/ 34 h 43"/>
                <a:gd name="T14" fmla="*/ 48 w 58"/>
                <a:gd name="T15" fmla="*/ 9 h 43"/>
                <a:gd name="T16" fmla="*/ 41 w 58"/>
                <a:gd name="T17" fmla="*/ 0 h 43"/>
                <a:gd name="T18" fmla="*/ 17 w 58"/>
                <a:gd name="T19" fmla="*/ 0 h 43"/>
                <a:gd name="T20" fmla="*/ 0 w 58"/>
                <a:gd name="T2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43">
                  <a:moveTo>
                    <a:pt x="0" y="0"/>
                  </a:moveTo>
                  <a:lnTo>
                    <a:pt x="0" y="17"/>
                  </a:lnTo>
                  <a:lnTo>
                    <a:pt x="0" y="42"/>
                  </a:lnTo>
                  <a:lnTo>
                    <a:pt x="25" y="42"/>
                  </a:lnTo>
                  <a:lnTo>
                    <a:pt x="32" y="42"/>
                  </a:lnTo>
                  <a:lnTo>
                    <a:pt x="57" y="42"/>
                  </a:lnTo>
                  <a:lnTo>
                    <a:pt x="57" y="34"/>
                  </a:lnTo>
                  <a:lnTo>
                    <a:pt x="48" y="9"/>
                  </a:lnTo>
                  <a:lnTo>
                    <a:pt x="41" y="0"/>
                  </a:lnTo>
                  <a:lnTo>
                    <a:pt x="17" y="0"/>
                  </a:lnTo>
                  <a:lnTo>
                    <a:pt x="0" y="0"/>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9" name="Freeform 205"/>
            <p:cNvSpPr>
              <a:spLocks/>
            </p:cNvSpPr>
            <p:nvPr/>
          </p:nvSpPr>
          <p:spPr bwMode="auto">
            <a:xfrm>
              <a:off x="1899" y="1267"/>
              <a:ext cx="705" cy="859"/>
            </a:xfrm>
            <a:custGeom>
              <a:avLst/>
              <a:gdLst>
                <a:gd name="T0" fmla="*/ 40 w 788"/>
                <a:gd name="T1" fmla="*/ 470 h 1160"/>
                <a:gd name="T2" fmla="*/ 25 w 788"/>
                <a:gd name="T3" fmla="*/ 528 h 1160"/>
                <a:gd name="T4" fmla="*/ 57 w 788"/>
                <a:gd name="T5" fmla="*/ 575 h 1160"/>
                <a:gd name="T6" fmla="*/ 147 w 788"/>
                <a:gd name="T7" fmla="*/ 575 h 1160"/>
                <a:gd name="T8" fmla="*/ 211 w 788"/>
                <a:gd name="T9" fmla="*/ 657 h 1160"/>
                <a:gd name="T10" fmla="*/ 221 w 788"/>
                <a:gd name="T11" fmla="*/ 746 h 1160"/>
                <a:gd name="T12" fmla="*/ 227 w 788"/>
                <a:gd name="T13" fmla="*/ 794 h 1160"/>
                <a:gd name="T14" fmla="*/ 261 w 788"/>
                <a:gd name="T15" fmla="*/ 802 h 1160"/>
                <a:gd name="T16" fmla="*/ 244 w 788"/>
                <a:gd name="T17" fmla="*/ 818 h 1160"/>
                <a:gd name="T18" fmla="*/ 252 w 788"/>
                <a:gd name="T19" fmla="*/ 874 h 1160"/>
                <a:gd name="T20" fmla="*/ 293 w 788"/>
                <a:gd name="T21" fmla="*/ 874 h 1160"/>
                <a:gd name="T22" fmla="*/ 252 w 788"/>
                <a:gd name="T23" fmla="*/ 914 h 1160"/>
                <a:gd name="T24" fmla="*/ 276 w 788"/>
                <a:gd name="T25" fmla="*/ 1038 h 1160"/>
                <a:gd name="T26" fmla="*/ 349 w 788"/>
                <a:gd name="T27" fmla="*/ 1135 h 1160"/>
                <a:gd name="T28" fmla="*/ 398 w 788"/>
                <a:gd name="T29" fmla="*/ 1101 h 1160"/>
                <a:gd name="T30" fmla="*/ 423 w 788"/>
                <a:gd name="T31" fmla="*/ 1029 h 1160"/>
                <a:gd name="T32" fmla="*/ 430 w 788"/>
                <a:gd name="T33" fmla="*/ 996 h 1160"/>
                <a:gd name="T34" fmla="*/ 537 w 788"/>
                <a:gd name="T35" fmla="*/ 914 h 1160"/>
                <a:gd name="T36" fmla="*/ 641 w 788"/>
                <a:gd name="T37" fmla="*/ 859 h 1160"/>
                <a:gd name="T38" fmla="*/ 600 w 788"/>
                <a:gd name="T39" fmla="*/ 843 h 1160"/>
                <a:gd name="T40" fmla="*/ 609 w 788"/>
                <a:gd name="T41" fmla="*/ 802 h 1160"/>
                <a:gd name="T42" fmla="*/ 641 w 788"/>
                <a:gd name="T43" fmla="*/ 836 h 1160"/>
                <a:gd name="T44" fmla="*/ 625 w 788"/>
                <a:gd name="T45" fmla="*/ 746 h 1160"/>
                <a:gd name="T46" fmla="*/ 641 w 788"/>
                <a:gd name="T47" fmla="*/ 722 h 1160"/>
                <a:gd name="T48" fmla="*/ 674 w 788"/>
                <a:gd name="T49" fmla="*/ 688 h 1160"/>
                <a:gd name="T50" fmla="*/ 699 w 788"/>
                <a:gd name="T51" fmla="*/ 649 h 1160"/>
                <a:gd name="T52" fmla="*/ 682 w 788"/>
                <a:gd name="T53" fmla="*/ 575 h 1160"/>
                <a:gd name="T54" fmla="*/ 674 w 788"/>
                <a:gd name="T55" fmla="*/ 535 h 1160"/>
                <a:gd name="T56" fmla="*/ 690 w 788"/>
                <a:gd name="T57" fmla="*/ 470 h 1160"/>
                <a:gd name="T58" fmla="*/ 739 w 788"/>
                <a:gd name="T59" fmla="*/ 301 h 1160"/>
                <a:gd name="T60" fmla="*/ 731 w 788"/>
                <a:gd name="T61" fmla="*/ 187 h 1160"/>
                <a:gd name="T62" fmla="*/ 650 w 788"/>
                <a:gd name="T63" fmla="*/ 252 h 1160"/>
                <a:gd name="T64" fmla="*/ 666 w 788"/>
                <a:gd name="T65" fmla="*/ 187 h 1160"/>
                <a:gd name="T66" fmla="*/ 634 w 788"/>
                <a:gd name="T67" fmla="*/ 196 h 1160"/>
                <a:gd name="T68" fmla="*/ 553 w 788"/>
                <a:gd name="T69" fmla="*/ 162 h 1160"/>
                <a:gd name="T70" fmla="*/ 659 w 788"/>
                <a:gd name="T71" fmla="*/ 137 h 1160"/>
                <a:gd name="T72" fmla="*/ 634 w 788"/>
                <a:gd name="T73" fmla="*/ 74 h 1160"/>
                <a:gd name="T74" fmla="*/ 479 w 788"/>
                <a:gd name="T75" fmla="*/ 0 h 1160"/>
                <a:gd name="T76" fmla="*/ 333 w 788"/>
                <a:gd name="T77" fmla="*/ 130 h 1160"/>
                <a:gd name="T78" fmla="*/ 244 w 788"/>
                <a:gd name="T79" fmla="*/ 137 h 1160"/>
                <a:gd name="T80" fmla="*/ 155 w 788"/>
                <a:gd name="T81" fmla="*/ 221 h 1160"/>
                <a:gd name="T82" fmla="*/ 82 w 788"/>
                <a:gd name="T83" fmla="*/ 292 h 1160"/>
                <a:gd name="T84" fmla="*/ 115 w 788"/>
                <a:gd name="T85" fmla="*/ 358 h 1160"/>
                <a:gd name="T86" fmla="*/ 9 w 788"/>
                <a:gd name="T87" fmla="*/ 429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8" h="1160">
                  <a:moveTo>
                    <a:pt x="0" y="463"/>
                  </a:moveTo>
                  <a:lnTo>
                    <a:pt x="25" y="478"/>
                  </a:lnTo>
                  <a:lnTo>
                    <a:pt x="40" y="470"/>
                  </a:lnTo>
                  <a:lnTo>
                    <a:pt x="40" y="495"/>
                  </a:lnTo>
                  <a:lnTo>
                    <a:pt x="65" y="510"/>
                  </a:lnTo>
                  <a:lnTo>
                    <a:pt x="25" y="528"/>
                  </a:lnTo>
                  <a:lnTo>
                    <a:pt x="57" y="551"/>
                  </a:lnTo>
                  <a:lnTo>
                    <a:pt x="50" y="560"/>
                  </a:lnTo>
                  <a:lnTo>
                    <a:pt x="57" y="575"/>
                  </a:lnTo>
                  <a:lnTo>
                    <a:pt x="90" y="584"/>
                  </a:lnTo>
                  <a:lnTo>
                    <a:pt x="99" y="575"/>
                  </a:lnTo>
                  <a:lnTo>
                    <a:pt x="147" y="575"/>
                  </a:lnTo>
                  <a:lnTo>
                    <a:pt x="196" y="600"/>
                  </a:lnTo>
                  <a:lnTo>
                    <a:pt x="196" y="615"/>
                  </a:lnTo>
                  <a:lnTo>
                    <a:pt x="211" y="657"/>
                  </a:lnTo>
                  <a:lnTo>
                    <a:pt x="211" y="681"/>
                  </a:lnTo>
                  <a:lnTo>
                    <a:pt x="227" y="697"/>
                  </a:lnTo>
                  <a:lnTo>
                    <a:pt x="221" y="746"/>
                  </a:lnTo>
                  <a:lnTo>
                    <a:pt x="227" y="762"/>
                  </a:lnTo>
                  <a:lnTo>
                    <a:pt x="227" y="777"/>
                  </a:lnTo>
                  <a:lnTo>
                    <a:pt x="227" y="794"/>
                  </a:lnTo>
                  <a:lnTo>
                    <a:pt x="244" y="794"/>
                  </a:lnTo>
                  <a:lnTo>
                    <a:pt x="252" y="777"/>
                  </a:lnTo>
                  <a:lnTo>
                    <a:pt x="261" y="802"/>
                  </a:lnTo>
                  <a:lnTo>
                    <a:pt x="276" y="811"/>
                  </a:lnTo>
                  <a:lnTo>
                    <a:pt x="284" y="827"/>
                  </a:lnTo>
                  <a:lnTo>
                    <a:pt x="244" y="818"/>
                  </a:lnTo>
                  <a:lnTo>
                    <a:pt x="236" y="836"/>
                  </a:lnTo>
                  <a:lnTo>
                    <a:pt x="236" y="859"/>
                  </a:lnTo>
                  <a:lnTo>
                    <a:pt x="252" y="874"/>
                  </a:lnTo>
                  <a:lnTo>
                    <a:pt x="268" y="867"/>
                  </a:lnTo>
                  <a:lnTo>
                    <a:pt x="284" y="851"/>
                  </a:lnTo>
                  <a:lnTo>
                    <a:pt x="293" y="874"/>
                  </a:lnTo>
                  <a:lnTo>
                    <a:pt x="284" y="899"/>
                  </a:lnTo>
                  <a:lnTo>
                    <a:pt x="268" y="899"/>
                  </a:lnTo>
                  <a:lnTo>
                    <a:pt x="252" y="914"/>
                  </a:lnTo>
                  <a:lnTo>
                    <a:pt x="252" y="980"/>
                  </a:lnTo>
                  <a:lnTo>
                    <a:pt x="268" y="996"/>
                  </a:lnTo>
                  <a:lnTo>
                    <a:pt x="276" y="1038"/>
                  </a:lnTo>
                  <a:lnTo>
                    <a:pt x="308" y="1119"/>
                  </a:lnTo>
                  <a:lnTo>
                    <a:pt x="324" y="1135"/>
                  </a:lnTo>
                  <a:lnTo>
                    <a:pt x="349" y="1135"/>
                  </a:lnTo>
                  <a:lnTo>
                    <a:pt x="373" y="1159"/>
                  </a:lnTo>
                  <a:lnTo>
                    <a:pt x="383" y="1150"/>
                  </a:lnTo>
                  <a:lnTo>
                    <a:pt x="398" y="1101"/>
                  </a:lnTo>
                  <a:lnTo>
                    <a:pt x="398" y="1085"/>
                  </a:lnTo>
                  <a:lnTo>
                    <a:pt x="414" y="1061"/>
                  </a:lnTo>
                  <a:lnTo>
                    <a:pt x="423" y="1029"/>
                  </a:lnTo>
                  <a:lnTo>
                    <a:pt x="414" y="1013"/>
                  </a:lnTo>
                  <a:lnTo>
                    <a:pt x="423" y="1013"/>
                  </a:lnTo>
                  <a:lnTo>
                    <a:pt x="430" y="996"/>
                  </a:lnTo>
                  <a:lnTo>
                    <a:pt x="463" y="996"/>
                  </a:lnTo>
                  <a:lnTo>
                    <a:pt x="479" y="980"/>
                  </a:lnTo>
                  <a:lnTo>
                    <a:pt x="537" y="914"/>
                  </a:lnTo>
                  <a:lnTo>
                    <a:pt x="553" y="914"/>
                  </a:lnTo>
                  <a:lnTo>
                    <a:pt x="585" y="899"/>
                  </a:lnTo>
                  <a:lnTo>
                    <a:pt x="641" y="859"/>
                  </a:lnTo>
                  <a:lnTo>
                    <a:pt x="650" y="843"/>
                  </a:lnTo>
                  <a:lnTo>
                    <a:pt x="618" y="836"/>
                  </a:lnTo>
                  <a:lnTo>
                    <a:pt x="600" y="843"/>
                  </a:lnTo>
                  <a:lnTo>
                    <a:pt x="600" y="836"/>
                  </a:lnTo>
                  <a:lnTo>
                    <a:pt x="618" y="818"/>
                  </a:lnTo>
                  <a:lnTo>
                    <a:pt x="609" y="802"/>
                  </a:lnTo>
                  <a:lnTo>
                    <a:pt x="625" y="794"/>
                  </a:lnTo>
                  <a:lnTo>
                    <a:pt x="634" y="827"/>
                  </a:lnTo>
                  <a:lnTo>
                    <a:pt x="641" y="836"/>
                  </a:lnTo>
                  <a:lnTo>
                    <a:pt x="659" y="827"/>
                  </a:lnTo>
                  <a:lnTo>
                    <a:pt x="659" y="794"/>
                  </a:lnTo>
                  <a:lnTo>
                    <a:pt x="625" y="746"/>
                  </a:lnTo>
                  <a:lnTo>
                    <a:pt x="659" y="762"/>
                  </a:lnTo>
                  <a:lnTo>
                    <a:pt x="659" y="730"/>
                  </a:lnTo>
                  <a:lnTo>
                    <a:pt x="641" y="722"/>
                  </a:lnTo>
                  <a:lnTo>
                    <a:pt x="666" y="705"/>
                  </a:lnTo>
                  <a:lnTo>
                    <a:pt x="674" y="705"/>
                  </a:lnTo>
                  <a:lnTo>
                    <a:pt x="674" y="688"/>
                  </a:lnTo>
                  <a:lnTo>
                    <a:pt x="666" y="681"/>
                  </a:lnTo>
                  <a:lnTo>
                    <a:pt x="690" y="672"/>
                  </a:lnTo>
                  <a:lnTo>
                    <a:pt x="699" y="649"/>
                  </a:lnTo>
                  <a:lnTo>
                    <a:pt x="682" y="649"/>
                  </a:lnTo>
                  <a:lnTo>
                    <a:pt x="690" y="625"/>
                  </a:lnTo>
                  <a:lnTo>
                    <a:pt x="682" y="575"/>
                  </a:lnTo>
                  <a:lnTo>
                    <a:pt x="666" y="568"/>
                  </a:lnTo>
                  <a:lnTo>
                    <a:pt x="666" y="544"/>
                  </a:lnTo>
                  <a:lnTo>
                    <a:pt x="674" y="535"/>
                  </a:lnTo>
                  <a:lnTo>
                    <a:pt x="699" y="544"/>
                  </a:lnTo>
                  <a:lnTo>
                    <a:pt x="706" y="528"/>
                  </a:lnTo>
                  <a:lnTo>
                    <a:pt x="690" y="470"/>
                  </a:lnTo>
                  <a:lnTo>
                    <a:pt x="690" y="445"/>
                  </a:lnTo>
                  <a:lnTo>
                    <a:pt x="690" y="413"/>
                  </a:lnTo>
                  <a:lnTo>
                    <a:pt x="739" y="301"/>
                  </a:lnTo>
                  <a:lnTo>
                    <a:pt x="787" y="227"/>
                  </a:lnTo>
                  <a:lnTo>
                    <a:pt x="771" y="202"/>
                  </a:lnTo>
                  <a:lnTo>
                    <a:pt x="731" y="187"/>
                  </a:lnTo>
                  <a:lnTo>
                    <a:pt x="706" y="221"/>
                  </a:lnTo>
                  <a:lnTo>
                    <a:pt x="690" y="211"/>
                  </a:lnTo>
                  <a:lnTo>
                    <a:pt x="650" y="252"/>
                  </a:lnTo>
                  <a:lnTo>
                    <a:pt x="618" y="268"/>
                  </a:lnTo>
                  <a:lnTo>
                    <a:pt x="634" y="227"/>
                  </a:lnTo>
                  <a:lnTo>
                    <a:pt x="666" y="187"/>
                  </a:lnTo>
                  <a:lnTo>
                    <a:pt x="659" y="162"/>
                  </a:lnTo>
                  <a:lnTo>
                    <a:pt x="634" y="171"/>
                  </a:lnTo>
                  <a:lnTo>
                    <a:pt x="634" y="196"/>
                  </a:lnTo>
                  <a:lnTo>
                    <a:pt x="618" y="202"/>
                  </a:lnTo>
                  <a:lnTo>
                    <a:pt x="618" y="162"/>
                  </a:lnTo>
                  <a:lnTo>
                    <a:pt x="553" y="162"/>
                  </a:lnTo>
                  <a:lnTo>
                    <a:pt x="577" y="146"/>
                  </a:lnTo>
                  <a:lnTo>
                    <a:pt x="609" y="155"/>
                  </a:lnTo>
                  <a:lnTo>
                    <a:pt x="659" y="137"/>
                  </a:lnTo>
                  <a:lnTo>
                    <a:pt x="682" y="114"/>
                  </a:lnTo>
                  <a:lnTo>
                    <a:pt x="659" y="90"/>
                  </a:lnTo>
                  <a:lnTo>
                    <a:pt x="634" y="74"/>
                  </a:lnTo>
                  <a:lnTo>
                    <a:pt x="618" y="50"/>
                  </a:lnTo>
                  <a:lnTo>
                    <a:pt x="585" y="16"/>
                  </a:lnTo>
                  <a:lnTo>
                    <a:pt x="479" y="0"/>
                  </a:lnTo>
                  <a:lnTo>
                    <a:pt x="373" y="50"/>
                  </a:lnTo>
                  <a:lnTo>
                    <a:pt x="341" y="90"/>
                  </a:lnTo>
                  <a:lnTo>
                    <a:pt x="333" y="130"/>
                  </a:lnTo>
                  <a:lnTo>
                    <a:pt x="293" y="130"/>
                  </a:lnTo>
                  <a:lnTo>
                    <a:pt x="284" y="171"/>
                  </a:lnTo>
                  <a:lnTo>
                    <a:pt x="244" y="137"/>
                  </a:lnTo>
                  <a:lnTo>
                    <a:pt x="179" y="162"/>
                  </a:lnTo>
                  <a:lnTo>
                    <a:pt x="147" y="196"/>
                  </a:lnTo>
                  <a:lnTo>
                    <a:pt x="155" y="221"/>
                  </a:lnTo>
                  <a:lnTo>
                    <a:pt x="147" y="243"/>
                  </a:lnTo>
                  <a:lnTo>
                    <a:pt x="122" y="243"/>
                  </a:lnTo>
                  <a:lnTo>
                    <a:pt x="82" y="292"/>
                  </a:lnTo>
                  <a:lnTo>
                    <a:pt x="74" y="333"/>
                  </a:lnTo>
                  <a:lnTo>
                    <a:pt x="106" y="333"/>
                  </a:lnTo>
                  <a:lnTo>
                    <a:pt x="115" y="358"/>
                  </a:lnTo>
                  <a:lnTo>
                    <a:pt x="99" y="389"/>
                  </a:lnTo>
                  <a:lnTo>
                    <a:pt x="57" y="405"/>
                  </a:lnTo>
                  <a:lnTo>
                    <a:pt x="9" y="429"/>
                  </a:lnTo>
                  <a:lnTo>
                    <a:pt x="0" y="463"/>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0" name="Freeform 206"/>
            <p:cNvSpPr>
              <a:spLocks/>
            </p:cNvSpPr>
            <p:nvPr/>
          </p:nvSpPr>
          <p:spPr bwMode="auto">
            <a:xfrm>
              <a:off x="3873" y="1543"/>
              <a:ext cx="67" cy="73"/>
            </a:xfrm>
            <a:custGeom>
              <a:avLst/>
              <a:gdLst>
                <a:gd name="T0" fmla="*/ 0 w 75"/>
                <a:gd name="T1" fmla="*/ 97 h 98"/>
                <a:gd name="T2" fmla="*/ 25 w 75"/>
                <a:gd name="T3" fmla="*/ 90 h 98"/>
                <a:gd name="T4" fmla="*/ 49 w 75"/>
                <a:gd name="T5" fmla="*/ 90 h 98"/>
                <a:gd name="T6" fmla="*/ 74 w 75"/>
                <a:gd name="T7" fmla="*/ 72 h 98"/>
                <a:gd name="T8" fmla="*/ 74 w 75"/>
                <a:gd name="T9" fmla="*/ 40 h 98"/>
                <a:gd name="T10" fmla="*/ 40 w 75"/>
                <a:gd name="T11" fmla="*/ 0 h 98"/>
                <a:gd name="T12" fmla="*/ 25 w 75"/>
                <a:gd name="T13" fmla="*/ 16 h 98"/>
                <a:gd name="T14" fmla="*/ 0 w 75"/>
                <a:gd name="T15" fmla="*/ 97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98">
                  <a:moveTo>
                    <a:pt x="0" y="97"/>
                  </a:moveTo>
                  <a:lnTo>
                    <a:pt x="25" y="90"/>
                  </a:lnTo>
                  <a:lnTo>
                    <a:pt x="49" y="90"/>
                  </a:lnTo>
                  <a:lnTo>
                    <a:pt x="74" y="72"/>
                  </a:lnTo>
                  <a:lnTo>
                    <a:pt x="74" y="40"/>
                  </a:lnTo>
                  <a:lnTo>
                    <a:pt x="40" y="0"/>
                  </a:lnTo>
                  <a:lnTo>
                    <a:pt x="25" y="16"/>
                  </a:lnTo>
                  <a:lnTo>
                    <a:pt x="0" y="97"/>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1" name="Freeform 207"/>
            <p:cNvSpPr>
              <a:spLocks/>
            </p:cNvSpPr>
            <p:nvPr/>
          </p:nvSpPr>
          <p:spPr bwMode="auto">
            <a:xfrm>
              <a:off x="3779" y="1441"/>
              <a:ext cx="110" cy="140"/>
            </a:xfrm>
            <a:custGeom>
              <a:avLst/>
              <a:gdLst>
                <a:gd name="T0" fmla="*/ 0 w 122"/>
                <a:gd name="T1" fmla="*/ 97 h 188"/>
                <a:gd name="T2" fmla="*/ 8 w 122"/>
                <a:gd name="T3" fmla="*/ 122 h 188"/>
                <a:gd name="T4" fmla="*/ 40 w 122"/>
                <a:gd name="T5" fmla="*/ 137 h 188"/>
                <a:gd name="T6" fmla="*/ 49 w 122"/>
                <a:gd name="T7" fmla="*/ 162 h 188"/>
                <a:gd name="T8" fmla="*/ 98 w 122"/>
                <a:gd name="T9" fmla="*/ 187 h 188"/>
                <a:gd name="T10" fmla="*/ 114 w 122"/>
                <a:gd name="T11" fmla="*/ 177 h 188"/>
                <a:gd name="T12" fmla="*/ 114 w 122"/>
                <a:gd name="T13" fmla="*/ 153 h 188"/>
                <a:gd name="T14" fmla="*/ 121 w 122"/>
                <a:gd name="T15" fmla="*/ 122 h 188"/>
                <a:gd name="T16" fmla="*/ 105 w 122"/>
                <a:gd name="T17" fmla="*/ 97 h 188"/>
                <a:gd name="T18" fmla="*/ 80 w 122"/>
                <a:gd name="T19" fmla="*/ 88 h 188"/>
                <a:gd name="T20" fmla="*/ 80 w 122"/>
                <a:gd name="T21" fmla="*/ 65 h 188"/>
                <a:gd name="T22" fmla="*/ 80 w 122"/>
                <a:gd name="T23" fmla="*/ 40 h 188"/>
                <a:gd name="T24" fmla="*/ 56 w 122"/>
                <a:gd name="T25" fmla="*/ 0 h 188"/>
                <a:gd name="T26" fmla="*/ 33 w 122"/>
                <a:gd name="T27" fmla="*/ 32 h 188"/>
                <a:gd name="T28" fmla="*/ 25 w 122"/>
                <a:gd name="T29" fmla="*/ 65 h 188"/>
                <a:gd name="T30" fmla="*/ 0 w 122"/>
                <a:gd name="T31" fmla="*/ 9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 h="188">
                  <a:moveTo>
                    <a:pt x="0" y="97"/>
                  </a:moveTo>
                  <a:lnTo>
                    <a:pt x="8" y="122"/>
                  </a:lnTo>
                  <a:lnTo>
                    <a:pt x="40" y="137"/>
                  </a:lnTo>
                  <a:lnTo>
                    <a:pt x="49" y="162"/>
                  </a:lnTo>
                  <a:lnTo>
                    <a:pt x="98" y="187"/>
                  </a:lnTo>
                  <a:lnTo>
                    <a:pt x="114" y="177"/>
                  </a:lnTo>
                  <a:lnTo>
                    <a:pt x="114" y="153"/>
                  </a:lnTo>
                  <a:lnTo>
                    <a:pt x="121" y="122"/>
                  </a:lnTo>
                  <a:lnTo>
                    <a:pt x="105" y="97"/>
                  </a:lnTo>
                  <a:lnTo>
                    <a:pt x="80" y="88"/>
                  </a:lnTo>
                  <a:lnTo>
                    <a:pt x="80" y="65"/>
                  </a:lnTo>
                  <a:lnTo>
                    <a:pt x="80" y="40"/>
                  </a:lnTo>
                  <a:lnTo>
                    <a:pt x="56" y="0"/>
                  </a:lnTo>
                  <a:lnTo>
                    <a:pt x="33" y="32"/>
                  </a:lnTo>
                  <a:lnTo>
                    <a:pt x="25" y="65"/>
                  </a:lnTo>
                  <a:lnTo>
                    <a:pt x="0" y="97"/>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2" name="Freeform 208"/>
            <p:cNvSpPr>
              <a:spLocks/>
            </p:cNvSpPr>
            <p:nvPr/>
          </p:nvSpPr>
          <p:spPr bwMode="auto">
            <a:xfrm>
              <a:off x="3380" y="1431"/>
              <a:ext cx="103" cy="77"/>
            </a:xfrm>
            <a:custGeom>
              <a:avLst/>
              <a:gdLst>
                <a:gd name="T0" fmla="*/ 0 w 114"/>
                <a:gd name="T1" fmla="*/ 103 h 104"/>
                <a:gd name="T2" fmla="*/ 25 w 114"/>
                <a:gd name="T3" fmla="*/ 103 h 104"/>
                <a:gd name="T4" fmla="*/ 41 w 114"/>
                <a:gd name="T5" fmla="*/ 80 h 104"/>
                <a:gd name="T6" fmla="*/ 73 w 114"/>
                <a:gd name="T7" fmla="*/ 87 h 104"/>
                <a:gd name="T8" fmla="*/ 81 w 114"/>
                <a:gd name="T9" fmla="*/ 80 h 104"/>
                <a:gd name="T10" fmla="*/ 81 w 114"/>
                <a:gd name="T11" fmla="*/ 47 h 104"/>
                <a:gd name="T12" fmla="*/ 97 w 114"/>
                <a:gd name="T13" fmla="*/ 47 h 104"/>
                <a:gd name="T14" fmla="*/ 113 w 114"/>
                <a:gd name="T15" fmla="*/ 40 h 104"/>
                <a:gd name="T16" fmla="*/ 106 w 114"/>
                <a:gd name="T17" fmla="*/ 0 h 104"/>
                <a:gd name="T18" fmla="*/ 88 w 114"/>
                <a:gd name="T19" fmla="*/ 22 h 104"/>
                <a:gd name="T20" fmla="*/ 81 w 114"/>
                <a:gd name="T21" fmla="*/ 47 h 104"/>
                <a:gd name="T22" fmla="*/ 48 w 114"/>
                <a:gd name="T23" fmla="*/ 55 h 104"/>
                <a:gd name="T24" fmla="*/ 41 w 114"/>
                <a:gd name="T25" fmla="*/ 80 h 104"/>
                <a:gd name="T26" fmla="*/ 16 w 114"/>
                <a:gd name="T27" fmla="*/ 80 h 104"/>
                <a:gd name="T28" fmla="*/ 0 w 114"/>
                <a:gd name="T29" fmla="*/ 10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 h="104">
                  <a:moveTo>
                    <a:pt x="0" y="103"/>
                  </a:moveTo>
                  <a:lnTo>
                    <a:pt x="25" y="103"/>
                  </a:lnTo>
                  <a:lnTo>
                    <a:pt x="41" y="80"/>
                  </a:lnTo>
                  <a:lnTo>
                    <a:pt x="73" y="87"/>
                  </a:lnTo>
                  <a:lnTo>
                    <a:pt x="81" y="80"/>
                  </a:lnTo>
                  <a:lnTo>
                    <a:pt x="81" y="47"/>
                  </a:lnTo>
                  <a:lnTo>
                    <a:pt x="97" y="47"/>
                  </a:lnTo>
                  <a:lnTo>
                    <a:pt x="113" y="40"/>
                  </a:lnTo>
                  <a:lnTo>
                    <a:pt x="106" y="0"/>
                  </a:lnTo>
                  <a:lnTo>
                    <a:pt x="88" y="22"/>
                  </a:lnTo>
                  <a:lnTo>
                    <a:pt x="81" y="47"/>
                  </a:lnTo>
                  <a:lnTo>
                    <a:pt x="48" y="55"/>
                  </a:lnTo>
                  <a:lnTo>
                    <a:pt x="41" y="80"/>
                  </a:lnTo>
                  <a:lnTo>
                    <a:pt x="16" y="80"/>
                  </a:lnTo>
                  <a:lnTo>
                    <a:pt x="0" y="103"/>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3" name="Freeform 209"/>
            <p:cNvSpPr>
              <a:spLocks/>
            </p:cNvSpPr>
            <p:nvPr/>
          </p:nvSpPr>
          <p:spPr bwMode="auto">
            <a:xfrm>
              <a:off x="3359" y="1412"/>
              <a:ext cx="51" cy="66"/>
            </a:xfrm>
            <a:custGeom>
              <a:avLst/>
              <a:gdLst>
                <a:gd name="T0" fmla="*/ 0 w 57"/>
                <a:gd name="T1" fmla="*/ 80 h 89"/>
                <a:gd name="T2" fmla="*/ 24 w 57"/>
                <a:gd name="T3" fmla="*/ 88 h 89"/>
                <a:gd name="T4" fmla="*/ 56 w 57"/>
                <a:gd name="T5" fmla="*/ 80 h 89"/>
                <a:gd name="T6" fmla="*/ 49 w 57"/>
                <a:gd name="T7" fmla="*/ 65 h 89"/>
                <a:gd name="T8" fmla="*/ 56 w 57"/>
                <a:gd name="T9" fmla="*/ 31 h 89"/>
                <a:gd name="T10" fmla="*/ 56 w 57"/>
                <a:gd name="T11" fmla="*/ 0 h 89"/>
                <a:gd name="T12" fmla="*/ 32 w 57"/>
                <a:gd name="T13" fmla="*/ 25 h 89"/>
                <a:gd name="T14" fmla="*/ 32 w 57"/>
                <a:gd name="T15" fmla="*/ 56 h 89"/>
                <a:gd name="T16" fmla="*/ 7 w 57"/>
                <a:gd name="T17" fmla="*/ 56 h 89"/>
                <a:gd name="T18" fmla="*/ 0 w 57"/>
                <a:gd name="T19" fmla="*/ 8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89">
                  <a:moveTo>
                    <a:pt x="0" y="80"/>
                  </a:moveTo>
                  <a:lnTo>
                    <a:pt x="24" y="88"/>
                  </a:lnTo>
                  <a:lnTo>
                    <a:pt x="56" y="80"/>
                  </a:lnTo>
                  <a:lnTo>
                    <a:pt x="49" y="65"/>
                  </a:lnTo>
                  <a:lnTo>
                    <a:pt x="56" y="31"/>
                  </a:lnTo>
                  <a:lnTo>
                    <a:pt x="56" y="0"/>
                  </a:lnTo>
                  <a:lnTo>
                    <a:pt x="32" y="25"/>
                  </a:lnTo>
                  <a:lnTo>
                    <a:pt x="32" y="56"/>
                  </a:lnTo>
                  <a:lnTo>
                    <a:pt x="7" y="56"/>
                  </a:lnTo>
                  <a:lnTo>
                    <a:pt x="0" y="8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4" name="Freeform 210"/>
            <p:cNvSpPr>
              <a:spLocks/>
            </p:cNvSpPr>
            <p:nvPr/>
          </p:nvSpPr>
          <p:spPr bwMode="auto">
            <a:xfrm>
              <a:off x="3345" y="1490"/>
              <a:ext cx="21" cy="13"/>
            </a:xfrm>
            <a:custGeom>
              <a:avLst/>
              <a:gdLst>
                <a:gd name="T0" fmla="*/ 0 w 24"/>
                <a:gd name="T1" fmla="*/ 16 h 17"/>
                <a:gd name="T2" fmla="*/ 23 w 24"/>
                <a:gd name="T3" fmla="*/ 16 h 17"/>
                <a:gd name="T4" fmla="*/ 16 w 24"/>
                <a:gd name="T5" fmla="*/ 0 h 17"/>
                <a:gd name="T6" fmla="*/ 0 w 24"/>
                <a:gd name="T7" fmla="*/ 16 h 17"/>
              </a:gdLst>
              <a:ahLst/>
              <a:cxnLst>
                <a:cxn ang="0">
                  <a:pos x="T0" y="T1"/>
                </a:cxn>
                <a:cxn ang="0">
                  <a:pos x="T2" y="T3"/>
                </a:cxn>
                <a:cxn ang="0">
                  <a:pos x="T4" y="T5"/>
                </a:cxn>
                <a:cxn ang="0">
                  <a:pos x="T6" y="T7"/>
                </a:cxn>
              </a:cxnLst>
              <a:rect l="0" t="0" r="r" b="b"/>
              <a:pathLst>
                <a:path w="24" h="17">
                  <a:moveTo>
                    <a:pt x="0" y="16"/>
                  </a:moveTo>
                  <a:lnTo>
                    <a:pt x="23" y="16"/>
                  </a:lnTo>
                  <a:lnTo>
                    <a:pt x="16" y="0"/>
                  </a:lnTo>
                  <a:lnTo>
                    <a:pt x="0" y="16"/>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 name="Freeform 211"/>
            <p:cNvSpPr>
              <a:spLocks/>
            </p:cNvSpPr>
            <p:nvPr/>
          </p:nvSpPr>
          <p:spPr bwMode="auto">
            <a:xfrm>
              <a:off x="3250" y="1465"/>
              <a:ext cx="74" cy="49"/>
            </a:xfrm>
            <a:custGeom>
              <a:avLst/>
              <a:gdLst>
                <a:gd name="T0" fmla="*/ 0 w 83"/>
                <a:gd name="T1" fmla="*/ 24 h 66"/>
                <a:gd name="T2" fmla="*/ 16 w 83"/>
                <a:gd name="T3" fmla="*/ 33 h 66"/>
                <a:gd name="T4" fmla="*/ 32 w 83"/>
                <a:gd name="T5" fmla="*/ 33 h 66"/>
                <a:gd name="T6" fmla="*/ 32 w 83"/>
                <a:gd name="T7" fmla="*/ 56 h 66"/>
                <a:gd name="T8" fmla="*/ 48 w 83"/>
                <a:gd name="T9" fmla="*/ 65 h 66"/>
                <a:gd name="T10" fmla="*/ 65 w 83"/>
                <a:gd name="T11" fmla="*/ 56 h 66"/>
                <a:gd name="T12" fmla="*/ 65 w 83"/>
                <a:gd name="T13" fmla="*/ 40 h 66"/>
                <a:gd name="T14" fmla="*/ 82 w 83"/>
                <a:gd name="T15" fmla="*/ 16 h 66"/>
                <a:gd name="T16" fmla="*/ 72 w 83"/>
                <a:gd name="T17" fmla="*/ 8 h 66"/>
                <a:gd name="T18" fmla="*/ 40 w 83"/>
                <a:gd name="T19" fmla="*/ 24 h 66"/>
                <a:gd name="T20" fmla="*/ 40 w 83"/>
                <a:gd name="T21" fmla="*/ 8 h 66"/>
                <a:gd name="T22" fmla="*/ 32 w 83"/>
                <a:gd name="T23" fmla="*/ 0 h 66"/>
                <a:gd name="T24" fmla="*/ 0 w 83"/>
                <a:gd name="T25" fmla="*/ 2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66">
                  <a:moveTo>
                    <a:pt x="0" y="24"/>
                  </a:moveTo>
                  <a:lnTo>
                    <a:pt x="16" y="33"/>
                  </a:lnTo>
                  <a:lnTo>
                    <a:pt x="32" y="33"/>
                  </a:lnTo>
                  <a:lnTo>
                    <a:pt x="32" y="56"/>
                  </a:lnTo>
                  <a:lnTo>
                    <a:pt x="48" y="65"/>
                  </a:lnTo>
                  <a:lnTo>
                    <a:pt x="65" y="56"/>
                  </a:lnTo>
                  <a:lnTo>
                    <a:pt x="65" y="40"/>
                  </a:lnTo>
                  <a:lnTo>
                    <a:pt x="82" y="16"/>
                  </a:lnTo>
                  <a:lnTo>
                    <a:pt x="72" y="8"/>
                  </a:lnTo>
                  <a:lnTo>
                    <a:pt x="40" y="24"/>
                  </a:lnTo>
                  <a:lnTo>
                    <a:pt x="40" y="8"/>
                  </a:lnTo>
                  <a:lnTo>
                    <a:pt x="32" y="0"/>
                  </a:lnTo>
                  <a:lnTo>
                    <a:pt x="0" y="24"/>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6" name="Freeform 212"/>
            <p:cNvSpPr>
              <a:spLocks/>
            </p:cNvSpPr>
            <p:nvPr/>
          </p:nvSpPr>
          <p:spPr bwMode="auto">
            <a:xfrm>
              <a:off x="2864" y="1490"/>
              <a:ext cx="183" cy="192"/>
            </a:xfrm>
            <a:custGeom>
              <a:avLst/>
              <a:gdLst>
                <a:gd name="T0" fmla="*/ 0 w 205"/>
                <a:gd name="T1" fmla="*/ 57 h 260"/>
                <a:gd name="T2" fmla="*/ 9 w 205"/>
                <a:gd name="T3" fmla="*/ 122 h 260"/>
                <a:gd name="T4" fmla="*/ 25 w 205"/>
                <a:gd name="T5" fmla="*/ 153 h 260"/>
                <a:gd name="T6" fmla="*/ 50 w 205"/>
                <a:gd name="T7" fmla="*/ 153 h 260"/>
                <a:gd name="T8" fmla="*/ 33 w 205"/>
                <a:gd name="T9" fmla="*/ 169 h 260"/>
                <a:gd name="T10" fmla="*/ 41 w 205"/>
                <a:gd name="T11" fmla="*/ 202 h 260"/>
                <a:gd name="T12" fmla="*/ 75 w 205"/>
                <a:gd name="T13" fmla="*/ 259 h 260"/>
                <a:gd name="T14" fmla="*/ 106 w 205"/>
                <a:gd name="T15" fmla="*/ 144 h 260"/>
                <a:gd name="T16" fmla="*/ 115 w 205"/>
                <a:gd name="T17" fmla="*/ 128 h 260"/>
                <a:gd name="T18" fmla="*/ 121 w 205"/>
                <a:gd name="T19" fmla="*/ 153 h 260"/>
                <a:gd name="T20" fmla="*/ 139 w 205"/>
                <a:gd name="T21" fmla="*/ 169 h 260"/>
                <a:gd name="T22" fmla="*/ 121 w 205"/>
                <a:gd name="T23" fmla="*/ 202 h 260"/>
                <a:gd name="T24" fmla="*/ 146 w 205"/>
                <a:gd name="T25" fmla="*/ 209 h 260"/>
                <a:gd name="T26" fmla="*/ 180 w 205"/>
                <a:gd name="T27" fmla="*/ 186 h 260"/>
                <a:gd name="T28" fmla="*/ 155 w 205"/>
                <a:gd name="T29" fmla="*/ 162 h 260"/>
                <a:gd name="T30" fmla="*/ 130 w 205"/>
                <a:gd name="T31" fmla="*/ 112 h 260"/>
                <a:gd name="T32" fmla="*/ 106 w 205"/>
                <a:gd name="T33" fmla="*/ 97 h 260"/>
                <a:gd name="T34" fmla="*/ 98 w 205"/>
                <a:gd name="T35" fmla="*/ 57 h 260"/>
                <a:gd name="T36" fmla="*/ 130 w 205"/>
                <a:gd name="T37" fmla="*/ 81 h 260"/>
                <a:gd name="T38" fmla="*/ 162 w 205"/>
                <a:gd name="T39" fmla="*/ 97 h 260"/>
                <a:gd name="T40" fmla="*/ 187 w 205"/>
                <a:gd name="T41" fmla="*/ 72 h 260"/>
                <a:gd name="T42" fmla="*/ 204 w 205"/>
                <a:gd name="T43" fmla="*/ 40 h 260"/>
                <a:gd name="T44" fmla="*/ 204 w 205"/>
                <a:gd name="T45" fmla="*/ 23 h 260"/>
                <a:gd name="T46" fmla="*/ 155 w 205"/>
                <a:gd name="T47" fmla="*/ 0 h 260"/>
                <a:gd name="T48" fmla="*/ 130 w 205"/>
                <a:gd name="T49" fmla="*/ 23 h 260"/>
                <a:gd name="T50" fmla="*/ 115 w 205"/>
                <a:gd name="T51" fmla="*/ 0 h 260"/>
                <a:gd name="T52" fmla="*/ 90 w 205"/>
                <a:gd name="T53" fmla="*/ 15 h 260"/>
                <a:gd name="T54" fmla="*/ 90 w 205"/>
                <a:gd name="T55" fmla="*/ 40 h 260"/>
                <a:gd name="T56" fmla="*/ 65 w 205"/>
                <a:gd name="T57" fmla="*/ 32 h 260"/>
                <a:gd name="T58" fmla="*/ 58 w 205"/>
                <a:gd name="T59" fmla="*/ 57 h 260"/>
                <a:gd name="T60" fmla="*/ 33 w 205"/>
                <a:gd name="T61" fmla="*/ 48 h 260"/>
                <a:gd name="T62" fmla="*/ 0 w 205"/>
                <a:gd name="T63" fmla="*/ 57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5" h="260">
                  <a:moveTo>
                    <a:pt x="0" y="57"/>
                  </a:moveTo>
                  <a:lnTo>
                    <a:pt x="9" y="122"/>
                  </a:lnTo>
                  <a:lnTo>
                    <a:pt x="25" y="153"/>
                  </a:lnTo>
                  <a:lnTo>
                    <a:pt x="50" y="153"/>
                  </a:lnTo>
                  <a:lnTo>
                    <a:pt x="33" y="169"/>
                  </a:lnTo>
                  <a:lnTo>
                    <a:pt x="41" y="202"/>
                  </a:lnTo>
                  <a:lnTo>
                    <a:pt x="75" y="259"/>
                  </a:lnTo>
                  <a:lnTo>
                    <a:pt x="106" y="144"/>
                  </a:lnTo>
                  <a:lnTo>
                    <a:pt x="115" y="128"/>
                  </a:lnTo>
                  <a:lnTo>
                    <a:pt x="121" y="153"/>
                  </a:lnTo>
                  <a:lnTo>
                    <a:pt x="139" y="169"/>
                  </a:lnTo>
                  <a:lnTo>
                    <a:pt x="121" y="202"/>
                  </a:lnTo>
                  <a:lnTo>
                    <a:pt x="146" y="209"/>
                  </a:lnTo>
                  <a:lnTo>
                    <a:pt x="180" y="186"/>
                  </a:lnTo>
                  <a:lnTo>
                    <a:pt x="155" y="162"/>
                  </a:lnTo>
                  <a:lnTo>
                    <a:pt x="130" y="112"/>
                  </a:lnTo>
                  <a:lnTo>
                    <a:pt x="106" y="97"/>
                  </a:lnTo>
                  <a:lnTo>
                    <a:pt x="98" y="57"/>
                  </a:lnTo>
                  <a:lnTo>
                    <a:pt x="130" y="81"/>
                  </a:lnTo>
                  <a:lnTo>
                    <a:pt x="162" y="97"/>
                  </a:lnTo>
                  <a:lnTo>
                    <a:pt x="187" y="72"/>
                  </a:lnTo>
                  <a:lnTo>
                    <a:pt x="204" y="40"/>
                  </a:lnTo>
                  <a:lnTo>
                    <a:pt x="204" y="23"/>
                  </a:lnTo>
                  <a:lnTo>
                    <a:pt x="155" y="0"/>
                  </a:lnTo>
                  <a:lnTo>
                    <a:pt x="130" y="23"/>
                  </a:lnTo>
                  <a:lnTo>
                    <a:pt x="115" y="0"/>
                  </a:lnTo>
                  <a:lnTo>
                    <a:pt x="90" y="15"/>
                  </a:lnTo>
                  <a:lnTo>
                    <a:pt x="90" y="40"/>
                  </a:lnTo>
                  <a:lnTo>
                    <a:pt x="65" y="32"/>
                  </a:lnTo>
                  <a:lnTo>
                    <a:pt x="58" y="57"/>
                  </a:lnTo>
                  <a:lnTo>
                    <a:pt x="33" y="48"/>
                  </a:lnTo>
                  <a:lnTo>
                    <a:pt x="0" y="57"/>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7" name="Freeform 213"/>
            <p:cNvSpPr>
              <a:spLocks/>
            </p:cNvSpPr>
            <p:nvPr/>
          </p:nvSpPr>
          <p:spPr bwMode="auto">
            <a:xfrm>
              <a:off x="1631" y="1718"/>
              <a:ext cx="37" cy="30"/>
            </a:xfrm>
            <a:custGeom>
              <a:avLst/>
              <a:gdLst>
                <a:gd name="T0" fmla="*/ 0 w 41"/>
                <a:gd name="T1" fmla="*/ 23 h 41"/>
                <a:gd name="T2" fmla="*/ 40 w 41"/>
                <a:gd name="T3" fmla="*/ 40 h 41"/>
                <a:gd name="T4" fmla="*/ 40 w 41"/>
                <a:gd name="T5" fmla="*/ 16 h 41"/>
                <a:gd name="T6" fmla="*/ 23 w 41"/>
                <a:gd name="T7" fmla="*/ 0 h 41"/>
                <a:gd name="T8" fmla="*/ 16 w 41"/>
                <a:gd name="T9" fmla="*/ 0 h 41"/>
                <a:gd name="T10" fmla="*/ 0 w 41"/>
                <a:gd name="T11" fmla="*/ 23 h 41"/>
              </a:gdLst>
              <a:ahLst/>
              <a:cxnLst>
                <a:cxn ang="0">
                  <a:pos x="T0" y="T1"/>
                </a:cxn>
                <a:cxn ang="0">
                  <a:pos x="T2" y="T3"/>
                </a:cxn>
                <a:cxn ang="0">
                  <a:pos x="T4" y="T5"/>
                </a:cxn>
                <a:cxn ang="0">
                  <a:pos x="T6" y="T7"/>
                </a:cxn>
                <a:cxn ang="0">
                  <a:pos x="T8" y="T9"/>
                </a:cxn>
                <a:cxn ang="0">
                  <a:pos x="T10" y="T11"/>
                </a:cxn>
              </a:cxnLst>
              <a:rect l="0" t="0" r="r" b="b"/>
              <a:pathLst>
                <a:path w="41" h="41">
                  <a:moveTo>
                    <a:pt x="0" y="23"/>
                  </a:moveTo>
                  <a:lnTo>
                    <a:pt x="40" y="40"/>
                  </a:lnTo>
                  <a:lnTo>
                    <a:pt x="40" y="16"/>
                  </a:lnTo>
                  <a:lnTo>
                    <a:pt x="23" y="0"/>
                  </a:lnTo>
                  <a:lnTo>
                    <a:pt x="16" y="0"/>
                  </a:lnTo>
                  <a:lnTo>
                    <a:pt x="0" y="23"/>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8" name="Freeform 214"/>
            <p:cNvSpPr>
              <a:spLocks/>
            </p:cNvSpPr>
            <p:nvPr/>
          </p:nvSpPr>
          <p:spPr bwMode="auto">
            <a:xfrm>
              <a:off x="1638" y="1658"/>
              <a:ext cx="190" cy="102"/>
            </a:xfrm>
            <a:custGeom>
              <a:avLst/>
              <a:gdLst>
                <a:gd name="T0" fmla="*/ 0 w 212"/>
                <a:gd name="T1" fmla="*/ 0 h 138"/>
                <a:gd name="T2" fmla="*/ 0 w 212"/>
                <a:gd name="T3" fmla="*/ 16 h 138"/>
                <a:gd name="T4" fmla="*/ 15 w 212"/>
                <a:gd name="T5" fmla="*/ 40 h 138"/>
                <a:gd name="T6" fmla="*/ 32 w 212"/>
                <a:gd name="T7" fmla="*/ 40 h 138"/>
                <a:gd name="T8" fmla="*/ 49 w 212"/>
                <a:gd name="T9" fmla="*/ 47 h 138"/>
                <a:gd name="T10" fmla="*/ 49 w 212"/>
                <a:gd name="T11" fmla="*/ 121 h 138"/>
                <a:gd name="T12" fmla="*/ 120 w 212"/>
                <a:gd name="T13" fmla="*/ 137 h 138"/>
                <a:gd name="T14" fmla="*/ 145 w 212"/>
                <a:gd name="T15" fmla="*/ 137 h 138"/>
                <a:gd name="T16" fmla="*/ 161 w 212"/>
                <a:gd name="T17" fmla="*/ 121 h 138"/>
                <a:gd name="T18" fmla="*/ 179 w 212"/>
                <a:gd name="T19" fmla="*/ 129 h 138"/>
                <a:gd name="T20" fmla="*/ 202 w 212"/>
                <a:gd name="T21" fmla="*/ 121 h 138"/>
                <a:gd name="T22" fmla="*/ 211 w 212"/>
                <a:gd name="T23" fmla="*/ 81 h 138"/>
                <a:gd name="T24" fmla="*/ 186 w 212"/>
                <a:gd name="T25" fmla="*/ 72 h 138"/>
                <a:gd name="T26" fmla="*/ 145 w 212"/>
                <a:gd name="T27" fmla="*/ 63 h 138"/>
                <a:gd name="T28" fmla="*/ 120 w 212"/>
                <a:gd name="T29" fmla="*/ 81 h 138"/>
                <a:gd name="T30" fmla="*/ 96 w 212"/>
                <a:gd name="T31" fmla="*/ 72 h 138"/>
                <a:gd name="T32" fmla="*/ 73 w 212"/>
                <a:gd name="T33" fmla="*/ 56 h 138"/>
                <a:gd name="T34" fmla="*/ 80 w 212"/>
                <a:gd name="T35" fmla="*/ 47 h 138"/>
                <a:gd name="T36" fmla="*/ 64 w 212"/>
                <a:gd name="T37" fmla="*/ 23 h 138"/>
                <a:gd name="T38" fmla="*/ 40 w 212"/>
                <a:gd name="T39" fmla="*/ 23 h 138"/>
                <a:gd name="T40" fmla="*/ 24 w 212"/>
                <a:gd name="T41" fmla="*/ 7 h 138"/>
                <a:gd name="T42" fmla="*/ 0 w 212"/>
                <a:gd name="T43"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2" h="138">
                  <a:moveTo>
                    <a:pt x="0" y="0"/>
                  </a:moveTo>
                  <a:lnTo>
                    <a:pt x="0" y="16"/>
                  </a:lnTo>
                  <a:lnTo>
                    <a:pt x="15" y="40"/>
                  </a:lnTo>
                  <a:lnTo>
                    <a:pt x="32" y="40"/>
                  </a:lnTo>
                  <a:lnTo>
                    <a:pt x="49" y="47"/>
                  </a:lnTo>
                  <a:lnTo>
                    <a:pt x="49" y="121"/>
                  </a:lnTo>
                  <a:lnTo>
                    <a:pt x="120" y="137"/>
                  </a:lnTo>
                  <a:lnTo>
                    <a:pt x="145" y="137"/>
                  </a:lnTo>
                  <a:lnTo>
                    <a:pt x="161" y="121"/>
                  </a:lnTo>
                  <a:lnTo>
                    <a:pt x="179" y="129"/>
                  </a:lnTo>
                  <a:lnTo>
                    <a:pt x="202" y="121"/>
                  </a:lnTo>
                  <a:lnTo>
                    <a:pt x="211" y="81"/>
                  </a:lnTo>
                  <a:lnTo>
                    <a:pt x="186" y="72"/>
                  </a:lnTo>
                  <a:lnTo>
                    <a:pt x="145" y="63"/>
                  </a:lnTo>
                  <a:lnTo>
                    <a:pt x="120" y="81"/>
                  </a:lnTo>
                  <a:lnTo>
                    <a:pt x="96" y="72"/>
                  </a:lnTo>
                  <a:lnTo>
                    <a:pt x="73" y="56"/>
                  </a:lnTo>
                  <a:lnTo>
                    <a:pt x="80" y="47"/>
                  </a:lnTo>
                  <a:lnTo>
                    <a:pt x="64" y="23"/>
                  </a:lnTo>
                  <a:lnTo>
                    <a:pt x="40" y="23"/>
                  </a:lnTo>
                  <a:lnTo>
                    <a:pt x="24" y="7"/>
                  </a:lnTo>
                  <a:lnTo>
                    <a:pt x="0" y="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9" name="Freeform 215"/>
            <p:cNvSpPr>
              <a:spLocks/>
            </p:cNvSpPr>
            <p:nvPr/>
          </p:nvSpPr>
          <p:spPr bwMode="auto">
            <a:xfrm>
              <a:off x="1652" y="1441"/>
              <a:ext cx="103" cy="170"/>
            </a:xfrm>
            <a:custGeom>
              <a:avLst/>
              <a:gdLst>
                <a:gd name="T0" fmla="*/ 0 w 115"/>
                <a:gd name="T1" fmla="*/ 97 h 228"/>
                <a:gd name="T2" fmla="*/ 25 w 115"/>
                <a:gd name="T3" fmla="*/ 146 h 228"/>
                <a:gd name="T4" fmla="*/ 17 w 115"/>
                <a:gd name="T5" fmla="*/ 169 h 228"/>
                <a:gd name="T6" fmla="*/ 17 w 115"/>
                <a:gd name="T7" fmla="*/ 202 h 228"/>
                <a:gd name="T8" fmla="*/ 34 w 115"/>
                <a:gd name="T9" fmla="*/ 227 h 228"/>
                <a:gd name="T10" fmla="*/ 74 w 115"/>
                <a:gd name="T11" fmla="*/ 227 h 228"/>
                <a:gd name="T12" fmla="*/ 99 w 115"/>
                <a:gd name="T13" fmla="*/ 169 h 228"/>
                <a:gd name="T14" fmla="*/ 114 w 115"/>
                <a:gd name="T15" fmla="*/ 153 h 228"/>
                <a:gd name="T16" fmla="*/ 114 w 115"/>
                <a:gd name="T17" fmla="*/ 128 h 228"/>
                <a:gd name="T18" fmla="*/ 90 w 115"/>
                <a:gd name="T19" fmla="*/ 122 h 228"/>
                <a:gd name="T20" fmla="*/ 99 w 115"/>
                <a:gd name="T21" fmla="*/ 88 h 228"/>
                <a:gd name="T22" fmla="*/ 90 w 115"/>
                <a:gd name="T23" fmla="*/ 65 h 228"/>
                <a:gd name="T24" fmla="*/ 58 w 115"/>
                <a:gd name="T25" fmla="*/ 65 h 228"/>
                <a:gd name="T26" fmla="*/ 40 w 115"/>
                <a:gd name="T27" fmla="*/ 40 h 228"/>
                <a:gd name="T28" fmla="*/ 34 w 115"/>
                <a:gd name="T29" fmla="*/ 0 h 228"/>
                <a:gd name="T30" fmla="*/ 17 w 115"/>
                <a:gd name="T31" fmla="*/ 0 h 228"/>
                <a:gd name="T32" fmla="*/ 17 w 115"/>
                <a:gd name="T33" fmla="*/ 40 h 228"/>
                <a:gd name="T34" fmla="*/ 0 w 115"/>
                <a:gd name="T35" fmla="*/ 65 h 228"/>
                <a:gd name="T36" fmla="*/ 0 w 115"/>
                <a:gd name="T37" fmla="*/ 9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5" h="228">
                  <a:moveTo>
                    <a:pt x="0" y="97"/>
                  </a:moveTo>
                  <a:lnTo>
                    <a:pt x="25" y="146"/>
                  </a:lnTo>
                  <a:lnTo>
                    <a:pt x="17" y="169"/>
                  </a:lnTo>
                  <a:lnTo>
                    <a:pt x="17" y="202"/>
                  </a:lnTo>
                  <a:lnTo>
                    <a:pt x="34" y="227"/>
                  </a:lnTo>
                  <a:lnTo>
                    <a:pt x="74" y="227"/>
                  </a:lnTo>
                  <a:lnTo>
                    <a:pt x="99" y="169"/>
                  </a:lnTo>
                  <a:lnTo>
                    <a:pt x="114" y="153"/>
                  </a:lnTo>
                  <a:lnTo>
                    <a:pt x="114" y="128"/>
                  </a:lnTo>
                  <a:lnTo>
                    <a:pt x="90" y="122"/>
                  </a:lnTo>
                  <a:lnTo>
                    <a:pt x="99" y="88"/>
                  </a:lnTo>
                  <a:lnTo>
                    <a:pt x="90" y="65"/>
                  </a:lnTo>
                  <a:lnTo>
                    <a:pt x="58" y="65"/>
                  </a:lnTo>
                  <a:lnTo>
                    <a:pt x="40" y="40"/>
                  </a:lnTo>
                  <a:lnTo>
                    <a:pt x="34" y="0"/>
                  </a:lnTo>
                  <a:lnTo>
                    <a:pt x="17" y="0"/>
                  </a:lnTo>
                  <a:lnTo>
                    <a:pt x="17" y="40"/>
                  </a:lnTo>
                  <a:lnTo>
                    <a:pt x="0" y="65"/>
                  </a:lnTo>
                  <a:lnTo>
                    <a:pt x="0" y="97"/>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0" name="Freeform 216"/>
            <p:cNvSpPr>
              <a:spLocks/>
            </p:cNvSpPr>
            <p:nvPr/>
          </p:nvSpPr>
          <p:spPr bwMode="auto">
            <a:xfrm>
              <a:off x="1704" y="1315"/>
              <a:ext cx="335" cy="379"/>
            </a:xfrm>
            <a:custGeom>
              <a:avLst/>
              <a:gdLst>
                <a:gd name="T0" fmla="*/ 0 w 374"/>
                <a:gd name="T1" fmla="*/ 156 h 511"/>
                <a:gd name="T2" fmla="*/ 7 w 374"/>
                <a:gd name="T3" fmla="*/ 196 h 511"/>
                <a:gd name="T4" fmla="*/ 23 w 374"/>
                <a:gd name="T5" fmla="*/ 219 h 511"/>
                <a:gd name="T6" fmla="*/ 66 w 374"/>
                <a:gd name="T7" fmla="*/ 219 h 511"/>
                <a:gd name="T8" fmla="*/ 88 w 374"/>
                <a:gd name="T9" fmla="*/ 211 h 511"/>
                <a:gd name="T10" fmla="*/ 162 w 374"/>
                <a:gd name="T11" fmla="*/ 203 h 511"/>
                <a:gd name="T12" fmla="*/ 138 w 374"/>
                <a:gd name="T13" fmla="*/ 219 h 511"/>
                <a:gd name="T14" fmla="*/ 97 w 374"/>
                <a:gd name="T15" fmla="*/ 236 h 511"/>
                <a:gd name="T16" fmla="*/ 88 w 374"/>
                <a:gd name="T17" fmla="*/ 251 h 511"/>
                <a:gd name="T18" fmla="*/ 56 w 374"/>
                <a:gd name="T19" fmla="*/ 236 h 511"/>
                <a:gd name="T20" fmla="*/ 47 w 374"/>
                <a:gd name="T21" fmla="*/ 276 h 511"/>
                <a:gd name="T22" fmla="*/ 66 w 374"/>
                <a:gd name="T23" fmla="*/ 293 h 511"/>
                <a:gd name="T24" fmla="*/ 72 w 374"/>
                <a:gd name="T25" fmla="*/ 348 h 511"/>
                <a:gd name="T26" fmla="*/ 56 w 374"/>
                <a:gd name="T27" fmla="*/ 358 h 511"/>
                <a:gd name="T28" fmla="*/ 32 w 374"/>
                <a:gd name="T29" fmla="*/ 398 h 511"/>
                <a:gd name="T30" fmla="*/ 66 w 374"/>
                <a:gd name="T31" fmla="*/ 405 h 511"/>
                <a:gd name="T32" fmla="*/ 32 w 374"/>
                <a:gd name="T33" fmla="*/ 413 h 511"/>
                <a:gd name="T34" fmla="*/ 32 w 374"/>
                <a:gd name="T35" fmla="*/ 438 h 511"/>
                <a:gd name="T36" fmla="*/ 41 w 374"/>
                <a:gd name="T37" fmla="*/ 445 h 511"/>
                <a:gd name="T38" fmla="*/ 7 w 374"/>
                <a:gd name="T39" fmla="*/ 470 h 511"/>
                <a:gd name="T40" fmla="*/ 7 w 374"/>
                <a:gd name="T41" fmla="*/ 495 h 511"/>
                <a:gd name="T42" fmla="*/ 66 w 374"/>
                <a:gd name="T43" fmla="*/ 503 h 511"/>
                <a:gd name="T44" fmla="*/ 81 w 374"/>
                <a:gd name="T45" fmla="*/ 495 h 511"/>
                <a:gd name="T46" fmla="*/ 97 w 374"/>
                <a:gd name="T47" fmla="*/ 503 h 511"/>
                <a:gd name="T48" fmla="*/ 113 w 374"/>
                <a:gd name="T49" fmla="*/ 495 h 511"/>
                <a:gd name="T50" fmla="*/ 121 w 374"/>
                <a:gd name="T51" fmla="*/ 510 h 511"/>
                <a:gd name="T52" fmla="*/ 146 w 374"/>
                <a:gd name="T53" fmla="*/ 495 h 511"/>
                <a:gd name="T54" fmla="*/ 162 w 374"/>
                <a:gd name="T55" fmla="*/ 470 h 511"/>
                <a:gd name="T56" fmla="*/ 146 w 374"/>
                <a:gd name="T57" fmla="*/ 445 h 511"/>
                <a:gd name="T58" fmla="*/ 162 w 374"/>
                <a:gd name="T59" fmla="*/ 430 h 511"/>
                <a:gd name="T60" fmla="*/ 162 w 374"/>
                <a:gd name="T61" fmla="*/ 405 h 511"/>
                <a:gd name="T62" fmla="*/ 186 w 374"/>
                <a:gd name="T63" fmla="*/ 405 h 511"/>
                <a:gd name="T64" fmla="*/ 209 w 374"/>
                <a:gd name="T65" fmla="*/ 308 h 511"/>
                <a:gd name="T66" fmla="*/ 243 w 374"/>
                <a:gd name="T67" fmla="*/ 293 h 511"/>
                <a:gd name="T68" fmla="*/ 275 w 374"/>
                <a:gd name="T69" fmla="*/ 227 h 511"/>
                <a:gd name="T70" fmla="*/ 333 w 374"/>
                <a:gd name="T71" fmla="*/ 156 h 511"/>
                <a:gd name="T72" fmla="*/ 333 w 374"/>
                <a:gd name="T73" fmla="*/ 137 h 511"/>
                <a:gd name="T74" fmla="*/ 373 w 374"/>
                <a:gd name="T75" fmla="*/ 90 h 511"/>
                <a:gd name="T76" fmla="*/ 373 w 374"/>
                <a:gd name="T77" fmla="*/ 65 h 511"/>
                <a:gd name="T78" fmla="*/ 349 w 374"/>
                <a:gd name="T79" fmla="*/ 57 h 511"/>
                <a:gd name="T80" fmla="*/ 333 w 374"/>
                <a:gd name="T81" fmla="*/ 25 h 511"/>
                <a:gd name="T82" fmla="*/ 268 w 374"/>
                <a:gd name="T83" fmla="*/ 0 h 511"/>
                <a:gd name="T84" fmla="*/ 227 w 374"/>
                <a:gd name="T85" fmla="*/ 0 h 511"/>
                <a:gd name="T86" fmla="*/ 203 w 374"/>
                <a:gd name="T87" fmla="*/ 9 h 511"/>
                <a:gd name="T88" fmla="*/ 169 w 374"/>
                <a:gd name="T89" fmla="*/ 0 h 511"/>
                <a:gd name="T90" fmla="*/ 121 w 374"/>
                <a:gd name="T91" fmla="*/ 17 h 511"/>
                <a:gd name="T92" fmla="*/ 97 w 374"/>
                <a:gd name="T93" fmla="*/ 49 h 511"/>
                <a:gd name="T94" fmla="*/ 47 w 374"/>
                <a:gd name="T95" fmla="*/ 90 h 511"/>
                <a:gd name="T96" fmla="*/ 47 w 374"/>
                <a:gd name="T97" fmla="*/ 113 h 511"/>
                <a:gd name="T98" fmla="*/ 16 w 374"/>
                <a:gd name="T99" fmla="*/ 113 h 511"/>
                <a:gd name="T100" fmla="*/ 0 w 374"/>
                <a:gd name="T101" fmla="*/ 156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4" h="511">
                  <a:moveTo>
                    <a:pt x="0" y="156"/>
                  </a:moveTo>
                  <a:lnTo>
                    <a:pt x="7" y="196"/>
                  </a:lnTo>
                  <a:lnTo>
                    <a:pt x="23" y="219"/>
                  </a:lnTo>
                  <a:lnTo>
                    <a:pt x="66" y="219"/>
                  </a:lnTo>
                  <a:lnTo>
                    <a:pt x="88" y="211"/>
                  </a:lnTo>
                  <a:lnTo>
                    <a:pt x="162" y="203"/>
                  </a:lnTo>
                  <a:lnTo>
                    <a:pt x="138" y="219"/>
                  </a:lnTo>
                  <a:lnTo>
                    <a:pt x="97" y="236"/>
                  </a:lnTo>
                  <a:lnTo>
                    <a:pt x="88" y="251"/>
                  </a:lnTo>
                  <a:lnTo>
                    <a:pt x="56" y="236"/>
                  </a:lnTo>
                  <a:lnTo>
                    <a:pt x="47" y="276"/>
                  </a:lnTo>
                  <a:lnTo>
                    <a:pt x="66" y="293"/>
                  </a:lnTo>
                  <a:lnTo>
                    <a:pt x="72" y="348"/>
                  </a:lnTo>
                  <a:lnTo>
                    <a:pt x="56" y="358"/>
                  </a:lnTo>
                  <a:lnTo>
                    <a:pt x="32" y="398"/>
                  </a:lnTo>
                  <a:lnTo>
                    <a:pt x="66" y="405"/>
                  </a:lnTo>
                  <a:lnTo>
                    <a:pt x="32" y="413"/>
                  </a:lnTo>
                  <a:lnTo>
                    <a:pt x="32" y="438"/>
                  </a:lnTo>
                  <a:lnTo>
                    <a:pt x="41" y="445"/>
                  </a:lnTo>
                  <a:lnTo>
                    <a:pt x="7" y="470"/>
                  </a:lnTo>
                  <a:lnTo>
                    <a:pt x="7" y="495"/>
                  </a:lnTo>
                  <a:lnTo>
                    <a:pt x="66" y="503"/>
                  </a:lnTo>
                  <a:lnTo>
                    <a:pt x="81" y="495"/>
                  </a:lnTo>
                  <a:lnTo>
                    <a:pt x="97" y="503"/>
                  </a:lnTo>
                  <a:lnTo>
                    <a:pt x="113" y="495"/>
                  </a:lnTo>
                  <a:lnTo>
                    <a:pt x="121" y="510"/>
                  </a:lnTo>
                  <a:lnTo>
                    <a:pt x="146" y="495"/>
                  </a:lnTo>
                  <a:lnTo>
                    <a:pt x="162" y="470"/>
                  </a:lnTo>
                  <a:lnTo>
                    <a:pt x="146" y="445"/>
                  </a:lnTo>
                  <a:lnTo>
                    <a:pt x="162" y="430"/>
                  </a:lnTo>
                  <a:lnTo>
                    <a:pt x="162" y="405"/>
                  </a:lnTo>
                  <a:lnTo>
                    <a:pt x="186" y="405"/>
                  </a:lnTo>
                  <a:lnTo>
                    <a:pt x="209" y="308"/>
                  </a:lnTo>
                  <a:lnTo>
                    <a:pt x="243" y="293"/>
                  </a:lnTo>
                  <a:lnTo>
                    <a:pt x="275" y="227"/>
                  </a:lnTo>
                  <a:lnTo>
                    <a:pt x="333" y="156"/>
                  </a:lnTo>
                  <a:lnTo>
                    <a:pt x="333" y="137"/>
                  </a:lnTo>
                  <a:lnTo>
                    <a:pt x="373" y="90"/>
                  </a:lnTo>
                  <a:lnTo>
                    <a:pt x="373" y="65"/>
                  </a:lnTo>
                  <a:lnTo>
                    <a:pt x="349" y="57"/>
                  </a:lnTo>
                  <a:lnTo>
                    <a:pt x="333" y="25"/>
                  </a:lnTo>
                  <a:lnTo>
                    <a:pt x="268" y="0"/>
                  </a:lnTo>
                  <a:lnTo>
                    <a:pt x="227" y="0"/>
                  </a:lnTo>
                  <a:lnTo>
                    <a:pt x="203" y="9"/>
                  </a:lnTo>
                  <a:lnTo>
                    <a:pt x="169" y="0"/>
                  </a:lnTo>
                  <a:lnTo>
                    <a:pt x="121" y="17"/>
                  </a:lnTo>
                  <a:lnTo>
                    <a:pt x="97" y="49"/>
                  </a:lnTo>
                  <a:lnTo>
                    <a:pt x="47" y="90"/>
                  </a:lnTo>
                  <a:lnTo>
                    <a:pt x="47" y="113"/>
                  </a:lnTo>
                  <a:lnTo>
                    <a:pt x="16" y="113"/>
                  </a:lnTo>
                  <a:lnTo>
                    <a:pt x="0" y="156"/>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1" name="Freeform 217"/>
            <p:cNvSpPr>
              <a:spLocks/>
            </p:cNvSpPr>
            <p:nvPr/>
          </p:nvSpPr>
          <p:spPr bwMode="auto">
            <a:xfrm>
              <a:off x="1521" y="1550"/>
              <a:ext cx="125" cy="78"/>
            </a:xfrm>
            <a:custGeom>
              <a:avLst/>
              <a:gdLst>
                <a:gd name="T0" fmla="*/ 0 w 140"/>
                <a:gd name="T1" fmla="*/ 7 h 106"/>
                <a:gd name="T2" fmla="*/ 0 w 140"/>
                <a:gd name="T3" fmla="*/ 23 h 106"/>
                <a:gd name="T4" fmla="*/ 24 w 140"/>
                <a:gd name="T5" fmla="*/ 31 h 106"/>
                <a:gd name="T6" fmla="*/ 18 w 140"/>
                <a:gd name="T7" fmla="*/ 56 h 106"/>
                <a:gd name="T8" fmla="*/ 24 w 140"/>
                <a:gd name="T9" fmla="*/ 72 h 106"/>
                <a:gd name="T10" fmla="*/ 65 w 140"/>
                <a:gd name="T11" fmla="*/ 81 h 106"/>
                <a:gd name="T12" fmla="*/ 83 w 140"/>
                <a:gd name="T13" fmla="*/ 105 h 106"/>
                <a:gd name="T14" fmla="*/ 98 w 140"/>
                <a:gd name="T15" fmla="*/ 88 h 106"/>
                <a:gd name="T16" fmla="*/ 131 w 140"/>
                <a:gd name="T17" fmla="*/ 88 h 106"/>
                <a:gd name="T18" fmla="*/ 139 w 140"/>
                <a:gd name="T19" fmla="*/ 72 h 106"/>
                <a:gd name="T20" fmla="*/ 131 w 140"/>
                <a:gd name="T21" fmla="*/ 56 h 106"/>
                <a:gd name="T22" fmla="*/ 106 w 140"/>
                <a:gd name="T23" fmla="*/ 31 h 106"/>
                <a:gd name="T24" fmla="*/ 98 w 140"/>
                <a:gd name="T25" fmla="*/ 81 h 106"/>
                <a:gd name="T26" fmla="*/ 83 w 140"/>
                <a:gd name="T27" fmla="*/ 81 h 106"/>
                <a:gd name="T28" fmla="*/ 83 w 140"/>
                <a:gd name="T29" fmla="*/ 31 h 106"/>
                <a:gd name="T30" fmla="*/ 65 w 140"/>
                <a:gd name="T31" fmla="*/ 7 h 106"/>
                <a:gd name="T32" fmla="*/ 9 w 140"/>
                <a:gd name="T33" fmla="*/ 0 h 106"/>
                <a:gd name="T34" fmla="*/ 0 w 140"/>
                <a:gd name="T35" fmla="*/ 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0" h="106">
                  <a:moveTo>
                    <a:pt x="0" y="7"/>
                  </a:moveTo>
                  <a:lnTo>
                    <a:pt x="0" y="23"/>
                  </a:lnTo>
                  <a:lnTo>
                    <a:pt x="24" y="31"/>
                  </a:lnTo>
                  <a:lnTo>
                    <a:pt x="18" y="56"/>
                  </a:lnTo>
                  <a:lnTo>
                    <a:pt x="24" y="72"/>
                  </a:lnTo>
                  <a:lnTo>
                    <a:pt x="65" y="81"/>
                  </a:lnTo>
                  <a:lnTo>
                    <a:pt x="83" y="105"/>
                  </a:lnTo>
                  <a:lnTo>
                    <a:pt x="98" y="88"/>
                  </a:lnTo>
                  <a:lnTo>
                    <a:pt x="131" y="88"/>
                  </a:lnTo>
                  <a:lnTo>
                    <a:pt x="139" y="72"/>
                  </a:lnTo>
                  <a:lnTo>
                    <a:pt x="131" y="56"/>
                  </a:lnTo>
                  <a:lnTo>
                    <a:pt x="106" y="31"/>
                  </a:lnTo>
                  <a:lnTo>
                    <a:pt x="98" y="81"/>
                  </a:lnTo>
                  <a:lnTo>
                    <a:pt x="83" y="81"/>
                  </a:lnTo>
                  <a:lnTo>
                    <a:pt x="83" y="31"/>
                  </a:lnTo>
                  <a:lnTo>
                    <a:pt x="65" y="7"/>
                  </a:lnTo>
                  <a:lnTo>
                    <a:pt x="9" y="0"/>
                  </a:lnTo>
                  <a:lnTo>
                    <a:pt x="0" y="7"/>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2" name="Freeform 218"/>
            <p:cNvSpPr>
              <a:spLocks/>
            </p:cNvSpPr>
            <p:nvPr/>
          </p:nvSpPr>
          <p:spPr bwMode="auto">
            <a:xfrm>
              <a:off x="1631" y="1621"/>
              <a:ext cx="52" cy="25"/>
            </a:xfrm>
            <a:custGeom>
              <a:avLst/>
              <a:gdLst>
                <a:gd name="T0" fmla="*/ 0 w 58"/>
                <a:gd name="T1" fmla="*/ 9 h 33"/>
                <a:gd name="T2" fmla="*/ 48 w 58"/>
                <a:gd name="T3" fmla="*/ 32 h 33"/>
                <a:gd name="T4" fmla="*/ 57 w 58"/>
                <a:gd name="T5" fmla="*/ 17 h 33"/>
                <a:gd name="T6" fmla="*/ 57 w 58"/>
                <a:gd name="T7" fmla="*/ 0 h 33"/>
                <a:gd name="T8" fmla="*/ 23 w 58"/>
                <a:gd name="T9" fmla="*/ 0 h 33"/>
                <a:gd name="T10" fmla="*/ 0 w 58"/>
                <a:gd name="T11" fmla="*/ 9 h 33"/>
              </a:gdLst>
              <a:ahLst/>
              <a:cxnLst>
                <a:cxn ang="0">
                  <a:pos x="T0" y="T1"/>
                </a:cxn>
                <a:cxn ang="0">
                  <a:pos x="T2" y="T3"/>
                </a:cxn>
                <a:cxn ang="0">
                  <a:pos x="T4" y="T5"/>
                </a:cxn>
                <a:cxn ang="0">
                  <a:pos x="T6" y="T7"/>
                </a:cxn>
                <a:cxn ang="0">
                  <a:pos x="T8" y="T9"/>
                </a:cxn>
                <a:cxn ang="0">
                  <a:pos x="T10" y="T11"/>
                </a:cxn>
              </a:cxnLst>
              <a:rect l="0" t="0" r="r" b="b"/>
              <a:pathLst>
                <a:path w="58" h="33">
                  <a:moveTo>
                    <a:pt x="0" y="9"/>
                  </a:moveTo>
                  <a:lnTo>
                    <a:pt x="48" y="32"/>
                  </a:lnTo>
                  <a:lnTo>
                    <a:pt x="57" y="17"/>
                  </a:lnTo>
                  <a:lnTo>
                    <a:pt x="57" y="0"/>
                  </a:lnTo>
                  <a:lnTo>
                    <a:pt x="23" y="0"/>
                  </a:lnTo>
                  <a:lnTo>
                    <a:pt x="0" y="9"/>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3" name="Freeform 219"/>
            <p:cNvSpPr>
              <a:spLocks/>
            </p:cNvSpPr>
            <p:nvPr/>
          </p:nvSpPr>
          <p:spPr bwMode="auto">
            <a:xfrm>
              <a:off x="1530" y="1627"/>
              <a:ext cx="22" cy="32"/>
            </a:xfrm>
            <a:custGeom>
              <a:avLst/>
              <a:gdLst>
                <a:gd name="T0" fmla="*/ 0 w 26"/>
                <a:gd name="T1" fmla="*/ 0 h 42"/>
                <a:gd name="T2" fmla="*/ 0 w 26"/>
                <a:gd name="T3" fmla="*/ 33 h 42"/>
                <a:gd name="T4" fmla="*/ 25 w 26"/>
                <a:gd name="T5" fmla="*/ 41 h 42"/>
                <a:gd name="T6" fmla="*/ 9 w 26"/>
                <a:gd name="T7" fmla="*/ 0 h 42"/>
                <a:gd name="T8" fmla="*/ 0 w 26"/>
                <a:gd name="T9" fmla="*/ 0 h 42"/>
              </a:gdLst>
              <a:ahLst/>
              <a:cxnLst>
                <a:cxn ang="0">
                  <a:pos x="T0" y="T1"/>
                </a:cxn>
                <a:cxn ang="0">
                  <a:pos x="T2" y="T3"/>
                </a:cxn>
                <a:cxn ang="0">
                  <a:pos x="T4" y="T5"/>
                </a:cxn>
                <a:cxn ang="0">
                  <a:pos x="T6" y="T7"/>
                </a:cxn>
                <a:cxn ang="0">
                  <a:pos x="T8" y="T9"/>
                </a:cxn>
              </a:cxnLst>
              <a:rect l="0" t="0" r="r" b="b"/>
              <a:pathLst>
                <a:path w="26" h="42">
                  <a:moveTo>
                    <a:pt x="0" y="0"/>
                  </a:moveTo>
                  <a:lnTo>
                    <a:pt x="0" y="33"/>
                  </a:lnTo>
                  <a:lnTo>
                    <a:pt x="25" y="41"/>
                  </a:lnTo>
                  <a:lnTo>
                    <a:pt x="9" y="0"/>
                  </a:lnTo>
                  <a:lnTo>
                    <a:pt x="0" y="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4" name="Freeform 220"/>
            <p:cNvSpPr>
              <a:spLocks/>
            </p:cNvSpPr>
            <p:nvPr/>
          </p:nvSpPr>
          <p:spPr bwMode="auto">
            <a:xfrm>
              <a:off x="1537" y="1670"/>
              <a:ext cx="80" cy="66"/>
            </a:xfrm>
            <a:custGeom>
              <a:avLst/>
              <a:gdLst>
                <a:gd name="T0" fmla="*/ 0 w 89"/>
                <a:gd name="T1" fmla="*/ 7 h 89"/>
                <a:gd name="T2" fmla="*/ 24 w 89"/>
                <a:gd name="T3" fmla="*/ 71 h 89"/>
                <a:gd name="T4" fmla="*/ 40 w 89"/>
                <a:gd name="T5" fmla="*/ 56 h 89"/>
                <a:gd name="T6" fmla="*/ 56 w 89"/>
                <a:gd name="T7" fmla="*/ 88 h 89"/>
                <a:gd name="T8" fmla="*/ 80 w 89"/>
                <a:gd name="T9" fmla="*/ 88 h 89"/>
                <a:gd name="T10" fmla="*/ 88 w 89"/>
                <a:gd name="T11" fmla="*/ 65 h 89"/>
                <a:gd name="T12" fmla="*/ 88 w 89"/>
                <a:gd name="T13" fmla="*/ 16 h 89"/>
                <a:gd name="T14" fmla="*/ 71 w 89"/>
                <a:gd name="T15" fmla="*/ 0 h 89"/>
                <a:gd name="T16" fmla="*/ 47 w 89"/>
                <a:gd name="T17" fmla="*/ 0 h 89"/>
                <a:gd name="T18" fmla="*/ 40 w 89"/>
                <a:gd name="T19" fmla="*/ 40 h 89"/>
                <a:gd name="T20" fmla="*/ 16 w 89"/>
                <a:gd name="T21" fmla="*/ 7 h 89"/>
                <a:gd name="T22" fmla="*/ 0 w 89"/>
                <a:gd name="T23" fmla="*/ 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89">
                  <a:moveTo>
                    <a:pt x="0" y="7"/>
                  </a:moveTo>
                  <a:lnTo>
                    <a:pt x="24" y="71"/>
                  </a:lnTo>
                  <a:lnTo>
                    <a:pt x="40" y="56"/>
                  </a:lnTo>
                  <a:lnTo>
                    <a:pt x="56" y="88"/>
                  </a:lnTo>
                  <a:lnTo>
                    <a:pt x="80" y="88"/>
                  </a:lnTo>
                  <a:lnTo>
                    <a:pt x="88" y="65"/>
                  </a:lnTo>
                  <a:lnTo>
                    <a:pt x="88" y="16"/>
                  </a:lnTo>
                  <a:lnTo>
                    <a:pt x="71" y="0"/>
                  </a:lnTo>
                  <a:lnTo>
                    <a:pt x="47" y="0"/>
                  </a:lnTo>
                  <a:lnTo>
                    <a:pt x="40" y="40"/>
                  </a:lnTo>
                  <a:lnTo>
                    <a:pt x="16" y="7"/>
                  </a:lnTo>
                  <a:lnTo>
                    <a:pt x="0" y="7"/>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 name="Freeform 221"/>
            <p:cNvSpPr>
              <a:spLocks/>
            </p:cNvSpPr>
            <p:nvPr/>
          </p:nvSpPr>
          <p:spPr bwMode="auto">
            <a:xfrm>
              <a:off x="1434" y="1585"/>
              <a:ext cx="60" cy="19"/>
            </a:xfrm>
            <a:custGeom>
              <a:avLst/>
              <a:gdLst>
                <a:gd name="T0" fmla="*/ 0 w 67"/>
                <a:gd name="T1" fmla="*/ 25 h 26"/>
                <a:gd name="T2" fmla="*/ 56 w 67"/>
                <a:gd name="T3" fmla="*/ 25 h 26"/>
                <a:gd name="T4" fmla="*/ 66 w 67"/>
                <a:gd name="T5" fmla="*/ 16 h 26"/>
                <a:gd name="T6" fmla="*/ 41 w 67"/>
                <a:gd name="T7" fmla="*/ 0 h 26"/>
                <a:gd name="T8" fmla="*/ 9 w 67"/>
                <a:gd name="T9" fmla="*/ 9 h 26"/>
                <a:gd name="T10" fmla="*/ 0 w 67"/>
                <a:gd name="T11" fmla="*/ 25 h 26"/>
              </a:gdLst>
              <a:ahLst/>
              <a:cxnLst>
                <a:cxn ang="0">
                  <a:pos x="T0" y="T1"/>
                </a:cxn>
                <a:cxn ang="0">
                  <a:pos x="T2" y="T3"/>
                </a:cxn>
                <a:cxn ang="0">
                  <a:pos x="T4" y="T5"/>
                </a:cxn>
                <a:cxn ang="0">
                  <a:pos x="T6" y="T7"/>
                </a:cxn>
                <a:cxn ang="0">
                  <a:pos x="T8" y="T9"/>
                </a:cxn>
                <a:cxn ang="0">
                  <a:pos x="T10" y="T11"/>
                </a:cxn>
              </a:cxnLst>
              <a:rect l="0" t="0" r="r" b="b"/>
              <a:pathLst>
                <a:path w="67" h="26">
                  <a:moveTo>
                    <a:pt x="0" y="25"/>
                  </a:moveTo>
                  <a:lnTo>
                    <a:pt x="56" y="25"/>
                  </a:lnTo>
                  <a:lnTo>
                    <a:pt x="66" y="16"/>
                  </a:lnTo>
                  <a:lnTo>
                    <a:pt x="41" y="0"/>
                  </a:lnTo>
                  <a:lnTo>
                    <a:pt x="9" y="9"/>
                  </a:lnTo>
                  <a:lnTo>
                    <a:pt x="0" y="25"/>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 name="Freeform 222"/>
            <p:cNvSpPr>
              <a:spLocks/>
            </p:cNvSpPr>
            <p:nvPr/>
          </p:nvSpPr>
          <p:spPr bwMode="auto">
            <a:xfrm>
              <a:off x="1413" y="1610"/>
              <a:ext cx="22" cy="18"/>
            </a:xfrm>
            <a:custGeom>
              <a:avLst/>
              <a:gdLst>
                <a:gd name="T0" fmla="*/ 0 w 25"/>
                <a:gd name="T1" fmla="*/ 7 h 25"/>
                <a:gd name="T2" fmla="*/ 8 w 25"/>
                <a:gd name="T3" fmla="*/ 24 h 25"/>
                <a:gd name="T4" fmla="*/ 24 w 25"/>
                <a:gd name="T5" fmla="*/ 24 h 25"/>
                <a:gd name="T6" fmla="*/ 16 w 25"/>
                <a:gd name="T7" fmla="*/ 0 h 25"/>
                <a:gd name="T8" fmla="*/ 0 w 25"/>
                <a:gd name="T9" fmla="*/ 7 h 25"/>
              </a:gdLst>
              <a:ahLst/>
              <a:cxnLst>
                <a:cxn ang="0">
                  <a:pos x="T0" y="T1"/>
                </a:cxn>
                <a:cxn ang="0">
                  <a:pos x="T2" y="T3"/>
                </a:cxn>
                <a:cxn ang="0">
                  <a:pos x="T4" y="T5"/>
                </a:cxn>
                <a:cxn ang="0">
                  <a:pos x="T6" y="T7"/>
                </a:cxn>
                <a:cxn ang="0">
                  <a:pos x="T8" y="T9"/>
                </a:cxn>
              </a:cxnLst>
              <a:rect l="0" t="0" r="r" b="b"/>
              <a:pathLst>
                <a:path w="25" h="25">
                  <a:moveTo>
                    <a:pt x="0" y="7"/>
                  </a:moveTo>
                  <a:lnTo>
                    <a:pt x="8" y="24"/>
                  </a:lnTo>
                  <a:lnTo>
                    <a:pt x="24" y="24"/>
                  </a:lnTo>
                  <a:lnTo>
                    <a:pt x="16" y="0"/>
                  </a:lnTo>
                  <a:lnTo>
                    <a:pt x="0" y="7"/>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7" name="Freeform 223"/>
            <p:cNvSpPr>
              <a:spLocks/>
            </p:cNvSpPr>
            <p:nvPr/>
          </p:nvSpPr>
          <p:spPr bwMode="auto">
            <a:xfrm>
              <a:off x="1434" y="1615"/>
              <a:ext cx="46" cy="31"/>
            </a:xfrm>
            <a:custGeom>
              <a:avLst/>
              <a:gdLst>
                <a:gd name="T0" fmla="*/ 0 w 50"/>
                <a:gd name="T1" fmla="*/ 17 h 41"/>
                <a:gd name="T2" fmla="*/ 9 w 50"/>
                <a:gd name="T3" fmla="*/ 33 h 41"/>
                <a:gd name="T4" fmla="*/ 24 w 50"/>
                <a:gd name="T5" fmla="*/ 40 h 41"/>
                <a:gd name="T6" fmla="*/ 49 w 50"/>
                <a:gd name="T7" fmla="*/ 25 h 41"/>
                <a:gd name="T8" fmla="*/ 49 w 50"/>
                <a:gd name="T9" fmla="*/ 0 h 41"/>
                <a:gd name="T10" fmla="*/ 0 w 50"/>
                <a:gd name="T11" fmla="*/ 17 h 41"/>
              </a:gdLst>
              <a:ahLst/>
              <a:cxnLst>
                <a:cxn ang="0">
                  <a:pos x="T0" y="T1"/>
                </a:cxn>
                <a:cxn ang="0">
                  <a:pos x="T2" y="T3"/>
                </a:cxn>
                <a:cxn ang="0">
                  <a:pos x="T4" y="T5"/>
                </a:cxn>
                <a:cxn ang="0">
                  <a:pos x="T6" y="T7"/>
                </a:cxn>
                <a:cxn ang="0">
                  <a:pos x="T8" y="T9"/>
                </a:cxn>
                <a:cxn ang="0">
                  <a:pos x="T10" y="T11"/>
                </a:cxn>
              </a:cxnLst>
              <a:rect l="0" t="0" r="r" b="b"/>
              <a:pathLst>
                <a:path w="50" h="41">
                  <a:moveTo>
                    <a:pt x="0" y="17"/>
                  </a:moveTo>
                  <a:lnTo>
                    <a:pt x="9" y="33"/>
                  </a:lnTo>
                  <a:lnTo>
                    <a:pt x="24" y="40"/>
                  </a:lnTo>
                  <a:lnTo>
                    <a:pt x="49" y="25"/>
                  </a:lnTo>
                  <a:lnTo>
                    <a:pt x="49" y="0"/>
                  </a:lnTo>
                  <a:lnTo>
                    <a:pt x="0" y="17"/>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8" name="Freeform 224"/>
            <p:cNvSpPr>
              <a:spLocks/>
            </p:cNvSpPr>
            <p:nvPr/>
          </p:nvSpPr>
          <p:spPr bwMode="auto">
            <a:xfrm>
              <a:off x="1318" y="1634"/>
              <a:ext cx="96" cy="71"/>
            </a:xfrm>
            <a:custGeom>
              <a:avLst/>
              <a:gdLst>
                <a:gd name="T0" fmla="*/ 0 w 107"/>
                <a:gd name="T1" fmla="*/ 73 h 97"/>
                <a:gd name="T2" fmla="*/ 9 w 107"/>
                <a:gd name="T3" fmla="*/ 96 h 97"/>
                <a:gd name="T4" fmla="*/ 40 w 107"/>
                <a:gd name="T5" fmla="*/ 96 h 97"/>
                <a:gd name="T6" fmla="*/ 65 w 107"/>
                <a:gd name="T7" fmla="*/ 65 h 97"/>
                <a:gd name="T8" fmla="*/ 81 w 107"/>
                <a:gd name="T9" fmla="*/ 73 h 97"/>
                <a:gd name="T10" fmla="*/ 99 w 107"/>
                <a:gd name="T11" fmla="*/ 49 h 97"/>
                <a:gd name="T12" fmla="*/ 99 w 107"/>
                <a:gd name="T13" fmla="*/ 33 h 97"/>
                <a:gd name="T14" fmla="*/ 106 w 107"/>
                <a:gd name="T15" fmla="*/ 15 h 97"/>
                <a:gd name="T16" fmla="*/ 90 w 107"/>
                <a:gd name="T17" fmla="*/ 0 h 97"/>
                <a:gd name="T18" fmla="*/ 81 w 107"/>
                <a:gd name="T19" fmla="*/ 15 h 97"/>
                <a:gd name="T20" fmla="*/ 58 w 107"/>
                <a:gd name="T21" fmla="*/ 15 h 97"/>
                <a:gd name="T22" fmla="*/ 0 w 107"/>
                <a:gd name="T23" fmla="*/ 7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97">
                  <a:moveTo>
                    <a:pt x="0" y="73"/>
                  </a:moveTo>
                  <a:lnTo>
                    <a:pt x="9" y="96"/>
                  </a:lnTo>
                  <a:lnTo>
                    <a:pt x="40" y="96"/>
                  </a:lnTo>
                  <a:lnTo>
                    <a:pt x="65" y="65"/>
                  </a:lnTo>
                  <a:lnTo>
                    <a:pt x="81" y="73"/>
                  </a:lnTo>
                  <a:lnTo>
                    <a:pt x="99" y="49"/>
                  </a:lnTo>
                  <a:lnTo>
                    <a:pt x="99" y="33"/>
                  </a:lnTo>
                  <a:lnTo>
                    <a:pt x="106" y="15"/>
                  </a:lnTo>
                  <a:lnTo>
                    <a:pt x="90" y="0"/>
                  </a:lnTo>
                  <a:lnTo>
                    <a:pt x="81" y="15"/>
                  </a:lnTo>
                  <a:lnTo>
                    <a:pt x="58" y="15"/>
                  </a:lnTo>
                  <a:lnTo>
                    <a:pt x="0" y="73"/>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9" name="Freeform 225"/>
            <p:cNvSpPr>
              <a:spLocks/>
            </p:cNvSpPr>
            <p:nvPr/>
          </p:nvSpPr>
          <p:spPr bwMode="auto">
            <a:xfrm>
              <a:off x="1390" y="1670"/>
              <a:ext cx="140" cy="90"/>
            </a:xfrm>
            <a:custGeom>
              <a:avLst/>
              <a:gdLst>
                <a:gd name="T0" fmla="*/ 0 w 156"/>
                <a:gd name="T1" fmla="*/ 81 h 122"/>
                <a:gd name="T2" fmla="*/ 33 w 156"/>
                <a:gd name="T3" fmla="*/ 88 h 122"/>
                <a:gd name="T4" fmla="*/ 41 w 156"/>
                <a:gd name="T5" fmla="*/ 81 h 122"/>
                <a:gd name="T6" fmla="*/ 58 w 156"/>
                <a:gd name="T7" fmla="*/ 96 h 122"/>
                <a:gd name="T8" fmla="*/ 41 w 156"/>
                <a:gd name="T9" fmla="*/ 105 h 122"/>
                <a:gd name="T10" fmla="*/ 49 w 156"/>
                <a:gd name="T11" fmla="*/ 113 h 122"/>
                <a:gd name="T12" fmla="*/ 65 w 156"/>
                <a:gd name="T13" fmla="*/ 121 h 122"/>
                <a:gd name="T14" fmla="*/ 105 w 156"/>
                <a:gd name="T15" fmla="*/ 88 h 122"/>
                <a:gd name="T16" fmla="*/ 146 w 156"/>
                <a:gd name="T17" fmla="*/ 88 h 122"/>
                <a:gd name="T18" fmla="*/ 155 w 156"/>
                <a:gd name="T19" fmla="*/ 47 h 122"/>
                <a:gd name="T20" fmla="*/ 115 w 156"/>
                <a:gd name="T21" fmla="*/ 24 h 122"/>
                <a:gd name="T22" fmla="*/ 105 w 156"/>
                <a:gd name="T23" fmla="*/ 0 h 122"/>
                <a:gd name="T24" fmla="*/ 90 w 156"/>
                <a:gd name="T25" fmla="*/ 24 h 122"/>
                <a:gd name="T26" fmla="*/ 98 w 156"/>
                <a:gd name="T27" fmla="*/ 31 h 122"/>
                <a:gd name="T28" fmla="*/ 98 w 156"/>
                <a:gd name="T29" fmla="*/ 47 h 122"/>
                <a:gd name="T30" fmla="*/ 105 w 156"/>
                <a:gd name="T31" fmla="*/ 65 h 122"/>
                <a:gd name="T32" fmla="*/ 81 w 156"/>
                <a:gd name="T33" fmla="*/ 65 h 122"/>
                <a:gd name="T34" fmla="*/ 65 w 156"/>
                <a:gd name="T35" fmla="*/ 31 h 122"/>
                <a:gd name="T36" fmla="*/ 25 w 156"/>
                <a:gd name="T37" fmla="*/ 16 h 122"/>
                <a:gd name="T38" fmla="*/ 0 w 156"/>
                <a:gd name="T39" fmla="*/ 8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6" h="122">
                  <a:moveTo>
                    <a:pt x="0" y="81"/>
                  </a:moveTo>
                  <a:lnTo>
                    <a:pt x="33" y="88"/>
                  </a:lnTo>
                  <a:lnTo>
                    <a:pt x="41" y="81"/>
                  </a:lnTo>
                  <a:lnTo>
                    <a:pt x="58" y="96"/>
                  </a:lnTo>
                  <a:lnTo>
                    <a:pt x="41" y="105"/>
                  </a:lnTo>
                  <a:lnTo>
                    <a:pt x="49" y="113"/>
                  </a:lnTo>
                  <a:lnTo>
                    <a:pt x="65" y="121"/>
                  </a:lnTo>
                  <a:lnTo>
                    <a:pt x="105" y="88"/>
                  </a:lnTo>
                  <a:lnTo>
                    <a:pt x="146" y="88"/>
                  </a:lnTo>
                  <a:lnTo>
                    <a:pt x="155" y="47"/>
                  </a:lnTo>
                  <a:lnTo>
                    <a:pt x="115" y="24"/>
                  </a:lnTo>
                  <a:lnTo>
                    <a:pt x="105" y="0"/>
                  </a:lnTo>
                  <a:lnTo>
                    <a:pt x="90" y="24"/>
                  </a:lnTo>
                  <a:lnTo>
                    <a:pt x="98" y="31"/>
                  </a:lnTo>
                  <a:lnTo>
                    <a:pt x="98" y="47"/>
                  </a:lnTo>
                  <a:lnTo>
                    <a:pt x="105" y="65"/>
                  </a:lnTo>
                  <a:lnTo>
                    <a:pt x="81" y="65"/>
                  </a:lnTo>
                  <a:lnTo>
                    <a:pt x="65" y="31"/>
                  </a:lnTo>
                  <a:lnTo>
                    <a:pt x="25" y="16"/>
                  </a:lnTo>
                  <a:lnTo>
                    <a:pt x="0" y="81"/>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0" name="Freeform 226"/>
            <p:cNvSpPr>
              <a:spLocks/>
            </p:cNvSpPr>
            <p:nvPr/>
          </p:nvSpPr>
          <p:spPr bwMode="auto">
            <a:xfrm>
              <a:off x="1559" y="1765"/>
              <a:ext cx="80" cy="91"/>
            </a:xfrm>
            <a:custGeom>
              <a:avLst/>
              <a:gdLst>
                <a:gd name="T0" fmla="*/ 0 w 90"/>
                <a:gd name="T1" fmla="*/ 58 h 123"/>
                <a:gd name="T2" fmla="*/ 16 w 90"/>
                <a:gd name="T3" fmla="*/ 90 h 123"/>
                <a:gd name="T4" fmla="*/ 23 w 90"/>
                <a:gd name="T5" fmla="*/ 90 h 123"/>
                <a:gd name="T6" fmla="*/ 47 w 90"/>
                <a:gd name="T7" fmla="*/ 122 h 123"/>
                <a:gd name="T8" fmla="*/ 64 w 90"/>
                <a:gd name="T9" fmla="*/ 114 h 123"/>
                <a:gd name="T10" fmla="*/ 81 w 90"/>
                <a:gd name="T11" fmla="*/ 105 h 123"/>
                <a:gd name="T12" fmla="*/ 89 w 90"/>
                <a:gd name="T13" fmla="*/ 81 h 123"/>
                <a:gd name="T14" fmla="*/ 81 w 90"/>
                <a:gd name="T15" fmla="*/ 58 h 123"/>
                <a:gd name="T16" fmla="*/ 64 w 90"/>
                <a:gd name="T17" fmla="*/ 50 h 123"/>
                <a:gd name="T18" fmla="*/ 72 w 90"/>
                <a:gd name="T19" fmla="*/ 25 h 123"/>
                <a:gd name="T20" fmla="*/ 64 w 90"/>
                <a:gd name="T21" fmla="*/ 0 h 123"/>
                <a:gd name="T22" fmla="*/ 56 w 90"/>
                <a:gd name="T23" fmla="*/ 16 h 123"/>
                <a:gd name="T24" fmla="*/ 32 w 90"/>
                <a:gd name="T25" fmla="*/ 9 h 123"/>
                <a:gd name="T26" fmla="*/ 23 w 90"/>
                <a:gd name="T27" fmla="*/ 16 h 123"/>
                <a:gd name="T28" fmla="*/ 16 w 90"/>
                <a:gd name="T29" fmla="*/ 33 h 123"/>
                <a:gd name="T30" fmla="*/ 32 w 90"/>
                <a:gd name="T31" fmla="*/ 50 h 123"/>
                <a:gd name="T32" fmla="*/ 16 w 90"/>
                <a:gd name="T33" fmla="*/ 50 h 123"/>
                <a:gd name="T34" fmla="*/ 0 w 90"/>
                <a:gd name="T35" fmla="*/ 5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123">
                  <a:moveTo>
                    <a:pt x="0" y="58"/>
                  </a:moveTo>
                  <a:lnTo>
                    <a:pt x="16" y="90"/>
                  </a:lnTo>
                  <a:lnTo>
                    <a:pt x="23" y="90"/>
                  </a:lnTo>
                  <a:lnTo>
                    <a:pt x="47" y="122"/>
                  </a:lnTo>
                  <a:lnTo>
                    <a:pt x="64" y="114"/>
                  </a:lnTo>
                  <a:lnTo>
                    <a:pt x="81" y="105"/>
                  </a:lnTo>
                  <a:lnTo>
                    <a:pt x="89" y="81"/>
                  </a:lnTo>
                  <a:lnTo>
                    <a:pt x="81" y="58"/>
                  </a:lnTo>
                  <a:lnTo>
                    <a:pt x="64" y="50"/>
                  </a:lnTo>
                  <a:lnTo>
                    <a:pt x="72" y="25"/>
                  </a:lnTo>
                  <a:lnTo>
                    <a:pt x="64" y="0"/>
                  </a:lnTo>
                  <a:lnTo>
                    <a:pt x="56" y="16"/>
                  </a:lnTo>
                  <a:lnTo>
                    <a:pt x="32" y="9"/>
                  </a:lnTo>
                  <a:lnTo>
                    <a:pt x="23" y="16"/>
                  </a:lnTo>
                  <a:lnTo>
                    <a:pt x="16" y="33"/>
                  </a:lnTo>
                  <a:lnTo>
                    <a:pt x="32" y="50"/>
                  </a:lnTo>
                  <a:lnTo>
                    <a:pt x="16" y="50"/>
                  </a:lnTo>
                  <a:lnTo>
                    <a:pt x="0" y="58"/>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1" name="Freeform 227"/>
            <p:cNvSpPr>
              <a:spLocks/>
            </p:cNvSpPr>
            <p:nvPr/>
          </p:nvSpPr>
          <p:spPr bwMode="auto">
            <a:xfrm>
              <a:off x="1303" y="1754"/>
              <a:ext cx="118" cy="108"/>
            </a:xfrm>
            <a:custGeom>
              <a:avLst/>
              <a:gdLst>
                <a:gd name="T0" fmla="*/ 0 w 131"/>
                <a:gd name="T1" fmla="*/ 105 h 146"/>
                <a:gd name="T2" fmla="*/ 16 w 131"/>
                <a:gd name="T3" fmla="*/ 129 h 146"/>
                <a:gd name="T4" fmla="*/ 25 w 131"/>
                <a:gd name="T5" fmla="*/ 145 h 146"/>
                <a:gd name="T6" fmla="*/ 56 w 131"/>
                <a:gd name="T7" fmla="*/ 137 h 146"/>
                <a:gd name="T8" fmla="*/ 74 w 131"/>
                <a:gd name="T9" fmla="*/ 114 h 146"/>
                <a:gd name="T10" fmla="*/ 74 w 131"/>
                <a:gd name="T11" fmla="*/ 89 h 146"/>
                <a:gd name="T12" fmla="*/ 130 w 131"/>
                <a:gd name="T13" fmla="*/ 48 h 146"/>
                <a:gd name="T14" fmla="*/ 115 w 131"/>
                <a:gd name="T15" fmla="*/ 31 h 146"/>
                <a:gd name="T16" fmla="*/ 97 w 131"/>
                <a:gd name="T17" fmla="*/ 15 h 146"/>
                <a:gd name="T18" fmla="*/ 74 w 131"/>
                <a:gd name="T19" fmla="*/ 15 h 146"/>
                <a:gd name="T20" fmla="*/ 50 w 131"/>
                <a:gd name="T21" fmla="*/ 0 h 146"/>
                <a:gd name="T22" fmla="*/ 9 w 131"/>
                <a:gd name="T23" fmla="*/ 24 h 146"/>
                <a:gd name="T24" fmla="*/ 16 w 131"/>
                <a:gd name="T25" fmla="*/ 48 h 146"/>
                <a:gd name="T26" fmla="*/ 16 w 131"/>
                <a:gd name="T27" fmla="*/ 73 h 146"/>
                <a:gd name="T28" fmla="*/ 0 w 131"/>
                <a:gd name="T29" fmla="*/ 10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1" h="146">
                  <a:moveTo>
                    <a:pt x="0" y="105"/>
                  </a:moveTo>
                  <a:lnTo>
                    <a:pt x="16" y="129"/>
                  </a:lnTo>
                  <a:lnTo>
                    <a:pt x="25" y="145"/>
                  </a:lnTo>
                  <a:lnTo>
                    <a:pt x="56" y="137"/>
                  </a:lnTo>
                  <a:lnTo>
                    <a:pt x="74" y="114"/>
                  </a:lnTo>
                  <a:lnTo>
                    <a:pt x="74" y="89"/>
                  </a:lnTo>
                  <a:lnTo>
                    <a:pt x="130" y="48"/>
                  </a:lnTo>
                  <a:lnTo>
                    <a:pt x="115" y="31"/>
                  </a:lnTo>
                  <a:lnTo>
                    <a:pt x="97" y="15"/>
                  </a:lnTo>
                  <a:lnTo>
                    <a:pt x="74" y="15"/>
                  </a:lnTo>
                  <a:lnTo>
                    <a:pt x="50" y="0"/>
                  </a:lnTo>
                  <a:lnTo>
                    <a:pt x="9" y="24"/>
                  </a:lnTo>
                  <a:lnTo>
                    <a:pt x="16" y="48"/>
                  </a:lnTo>
                  <a:lnTo>
                    <a:pt x="16" y="73"/>
                  </a:lnTo>
                  <a:lnTo>
                    <a:pt x="0" y="105"/>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2" name="Freeform 228"/>
            <p:cNvSpPr>
              <a:spLocks/>
            </p:cNvSpPr>
            <p:nvPr/>
          </p:nvSpPr>
          <p:spPr bwMode="auto">
            <a:xfrm>
              <a:off x="4897" y="2047"/>
              <a:ext cx="23" cy="13"/>
            </a:xfrm>
            <a:custGeom>
              <a:avLst/>
              <a:gdLst>
                <a:gd name="T0" fmla="*/ 0 w 26"/>
                <a:gd name="T1" fmla="*/ 0 h 18"/>
                <a:gd name="T2" fmla="*/ 9 w 26"/>
                <a:gd name="T3" fmla="*/ 0 h 18"/>
                <a:gd name="T4" fmla="*/ 25 w 26"/>
                <a:gd name="T5" fmla="*/ 8 h 18"/>
                <a:gd name="T6" fmla="*/ 25 w 26"/>
                <a:gd name="T7" fmla="*/ 17 h 18"/>
                <a:gd name="T8" fmla="*/ 9 w 26"/>
                <a:gd name="T9" fmla="*/ 8 h 18"/>
                <a:gd name="T10" fmla="*/ 0 w 26"/>
                <a:gd name="T11" fmla="*/ 8 h 18"/>
                <a:gd name="T12" fmla="*/ 0 w 2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26" h="18">
                  <a:moveTo>
                    <a:pt x="0" y="0"/>
                  </a:moveTo>
                  <a:lnTo>
                    <a:pt x="9" y="0"/>
                  </a:lnTo>
                  <a:lnTo>
                    <a:pt x="25" y="8"/>
                  </a:lnTo>
                  <a:lnTo>
                    <a:pt x="25" y="17"/>
                  </a:lnTo>
                  <a:lnTo>
                    <a:pt x="9" y="8"/>
                  </a:lnTo>
                  <a:lnTo>
                    <a:pt x="0" y="8"/>
                  </a:lnTo>
                  <a:lnTo>
                    <a:pt x="0" y="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3" name="Freeform 229"/>
            <p:cNvSpPr>
              <a:spLocks/>
            </p:cNvSpPr>
            <p:nvPr/>
          </p:nvSpPr>
          <p:spPr bwMode="auto">
            <a:xfrm>
              <a:off x="817" y="2113"/>
              <a:ext cx="23" cy="13"/>
            </a:xfrm>
            <a:custGeom>
              <a:avLst/>
              <a:gdLst>
                <a:gd name="T0" fmla="*/ 0 w 26"/>
                <a:gd name="T1" fmla="*/ 8 h 18"/>
                <a:gd name="T2" fmla="*/ 18 w 26"/>
                <a:gd name="T3" fmla="*/ 17 h 18"/>
                <a:gd name="T4" fmla="*/ 25 w 26"/>
                <a:gd name="T5" fmla="*/ 8 h 18"/>
                <a:gd name="T6" fmla="*/ 18 w 26"/>
                <a:gd name="T7" fmla="*/ 0 h 18"/>
                <a:gd name="T8" fmla="*/ 0 w 26"/>
                <a:gd name="T9" fmla="*/ 8 h 18"/>
              </a:gdLst>
              <a:ahLst/>
              <a:cxnLst>
                <a:cxn ang="0">
                  <a:pos x="T0" y="T1"/>
                </a:cxn>
                <a:cxn ang="0">
                  <a:pos x="T2" y="T3"/>
                </a:cxn>
                <a:cxn ang="0">
                  <a:pos x="T4" y="T5"/>
                </a:cxn>
                <a:cxn ang="0">
                  <a:pos x="T6" y="T7"/>
                </a:cxn>
                <a:cxn ang="0">
                  <a:pos x="T8" y="T9"/>
                </a:cxn>
              </a:cxnLst>
              <a:rect l="0" t="0" r="r" b="b"/>
              <a:pathLst>
                <a:path w="26" h="18">
                  <a:moveTo>
                    <a:pt x="0" y="8"/>
                  </a:moveTo>
                  <a:lnTo>
                    <a:pt x="18" y="17"/>
                  </a:lnTo>
                  <a:lnTo>
                    <a:pt x="25" y="8"/>
                  </a:lnTo>
                  <a:lnTo>
                    <a:pt x="18" y="0"/>
                  </a:lnTo>
                  <a:lnTo>
                    <a:pt x="0" y="8"/>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4" name="Freeform 230"/>
            <p:cNvSpPr>
              <a:spLocks/>
            </p:cNvSpPr>
            <p:nvPr/>
          </p:nvSpPr>
          <p:spPr bwMode="auto">
            <a:xfrm>
              <a:off x="817" y="2113"/>
              <a:ext cx="23" cy="13"/>
            </a:xfrm>
            <a:custGeom>
              <a:avLst/>
              <a:gdLst>
                <a:gd name="T0" fmla="*/ 0 w 26"/>
                <a:gd name="T1" fmla="*/ 8 h 18"/>
                <a:gd name="T2" fmla="*/ 18 w 26"/>
                <a:gd name="T3" fmla="*/ 17 h 18"/>
                <a:gd name="T4" fmla="*/ 25 w 26"/>
                <a:gd name="T5" fmla="*/ 8 h 18"/>
                <a:gd name="T6" fmla="*/ 18 w 26"/>
                <a:gd name="T7" fmla="*/ 0 h 18"/>
                <a:gd name="T8" fmla="*/ 0 w 26"/>
                <a:gd name="T9" fmla="*/ 8 h 18"/>
              </a:gdLst>
              <a:ahLst/>
              <a:cxnLst>
                <a:cxn ang="0">
                  <a:pos x="T0" y="T1"/>
                </a:cxn>
                <a:cxn ang="0">
                  <a:pos x="T2" y="T3"/>
                </a:cxn>
                <a:cxn ang="0">
                  <a:pos x="T4" y="T5"/>
                </a:cxn>
                <a:cxn ang="0">
                  <a:pos x="T6" y="T7"/>
                </a:cxn>
                <a:cxn ang="0">
                  <a:pos x="T8" y="T9"/>
                </a:cxn>
              </a:cxnLst>
              <a:rect l="0" t="0" r="r" b="b"/>
              <a:pathLst>
                <a:path w="26" h="18">
                  <a:moveTo>
                    <a:pt x="0" y="8"/>
                  </a:moveTo>
                  <a:lnTo>
                    <a:pt x="18" y="17"/>
                  </a:lnTo>
                  <a:lnTo>
                    <a:pt x="25" y="8"/>
                  </a:lnTo>
                  <a:lnTo>
                    <a:pt x="18" y="0"/>
                  </a:lnTo>
                  <a:lnTo>
                    <a:pt x="0" y="8"/>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 name="Freeform 231"/>
            <p:cNvSpPr>
              <a:spLocks/>
            </p:cNvSpPr>
            <p:nvPr/>
          </p:nvSpPr>
          <p:spPr bwMode="auto">
            <a:xfrm>
              <a:off x="962" y="2149"/>
              <a:ext cx="37" cy="31"/>
            </a:xfrm>
            <a:custGeom>
              <a:avLst/>
              <a:gdLst>
                <a:gd name="T0" fmla="*/ 0 w 41"/>
                <a:gd name="T1" fmla="*/ 33 h 43"/>
                <a:gd name="T2" fmla="*/ 9 w 41"/>
                <a:gd name="T3" fmla="*/ 42 h 43"/>
                <a:gd name="T4" fmla="*/ 25 w 41"/>
                <a:gd name="T5" fmla="*/ 25 h 43"/>
                <a:gd name="T6" fmla="*/ 34 w 41"/>
                <a:gd name="T7" fmla="*/ 25 h 43"/>
                <a:gd name="T8" fmla="*/ 34 w 41"/>
                <a:gd name="T9" fmla="*/ 17 h 43"/>
                <a:gd name="T10" fmla="*/ 25 w 41"/>
                <a:gd name="T11" fmla="*/ 17 h 43"/>
                <a:gd name="T12" fmla="*/ 40 w 41"/>
                <a:gd name="T13" fmla="*/ 10 h 43"/>
                <a:gd name="T14" fmla="*/ 34 w 41"/>
                <a:gd name="T15" fmla="*/ 0 h 43"/>
                <a:gd name="T16" fmla="*/ 0 w 41"/>
                <a:gd name="T17" fmla="*/ 3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3">
                  <a:moveTo>
                    <a:pt x="0" y="33"/>
                  </a:moveTo>
                  <a:lnTo>
                    <a:pt x="9" y="42"/>
                  </a:lnTo>
                  <a:lnTo>
                    <a:pt x="25" y="25"/>
                  </a:lnTo>
                  <a:lnTo>
                    <a:pt x="34" y="25"/>
                  </a:lnTo>
                  <a:lnTo>
                    <a:pt x="34" y="17"/>
                  </a:lnTo>
                  <a:lnTo>
                    <a:pt x="25" y="17"/>
                  </a:lnTo>
                  <a:lnTo>
                    <a:pt x="40" y="10"/>
                  </a:lnTo>
                  <a:lnTo>
                    <a:pt x="34" y="0"/>
                  </a:lnTo>
                  <a:lnTo>
                    <a:pt x="0" y="33"/>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6" name="Freeform 232"/>
            <p:cNvSpPr>
              <a:spLocks/>
            </p:cNvSpPr>
            <p:nvPr/>
          </p:nvSpPr>
          <p:spPr bwMode="auto">
            <a:xfrm>
              <a:off x="962" y="2149"/>
              <a:ext cx="37" cy="31"/>
            </a:xfrm>
            <a:custGeom>
              <a:avLst/>
              <a:gdLst>
                <a:gd name="T0" fmla="*/ 0 w 41"/>
                <a:gd name="T1" fmla="*/ 33 h 43"/>
                <a:gd name="T2" fmla="*/ 9 w 41"/>
                <a:gd name="T3" fmla="*/ 42 h 43"/>
                <a:gd name="T4" fmla="*/ 25 w 41"/>
                <a:gd name="T5" fmla="*/ 25 h 43"/>
                <a:gd name="T6" fmla="*/ 34 w 41"/>
                <a:gd name="T7" fmla="*/ 25 h 43"/>
                <a:gd name="T8" fmla="*/ 34 w 41"/>
                <a:gd name="T9" fmla="*/ 17 h 43"/>
                <a:gd name="T10" fmla="*/ 25 w 41"/>
                <a:gd name="T11" fmla="*/ 17 h 43"/>
                <a:gd name="T12" fmla="*/ 40 w 41"/>
                <a:gd name="T13" fmla="*/ 10 h 43"/>
                <a:gd name="T14" fmla="*/ 34 w 41"/>
                <a:gd name="T15" fmla="*/ 0 h 43"/>
                <a:gd name="T16" fmla="*/ 0 w 41"/>
                <a:gd name="T17" fmla="*/ 3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3">
                  <a:moveTo>
                    <a:pt x="0" y="33"/>
                  </a:moveTo>
                  <a:lnTo>
                    <a:pt x="9" y="42"/>
                  </a:lnTo>
                  <a:lnTo>
                    <a:pt x="25" y="25"/>
                  </a:lnTo>
                  <a:lnTo>
                    <a:pt x="34" y="25"/>
                  </a:lnTo>
                  <a:lnTo>
                    <a:pt x="34" y="17"/>
                  </a:lnTo>
                  <a:lnTo>
                    <a:pt x="25" y="17"/>
                  </a:lnTo>
                  <a:lnTo>
                    <a:pt x="40" y="10"/>
                  </a:lnTo>
                  <a:lnTo>
                    <a:pt x="34" y="0"/>
                  </a:lnTo>
                  <a:lnTo>
                    <a:pt x="0" y="33"/>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7" name="Freeform 233"/>
            <p:cNvSpPr>
              <a:spLocks/>
            </p:cNvSpPr>
            <p:nvPr/>
          </p:nvSpPr>
          <p:spPr bwMode="auto">
            <a:xfrm>
              <a:off x="1216" y="2221"/>
              <a:ext cx="24" cy="37"/>
            </a:xfrm>
            <a:custGeom>
              <a:avLst/>
              <a:gdLst>
                <a:gd name="T0" fmla="*/ 0 w 26"/>
                <a:gd name="T1" fmla="*/ 0 h 51"/>
                <a:gd name="T2" fmla="*/ 0 w 26"/>
                <a:gd name="T3" fmla="*/ 18 h 51"/>
                <a:gd name="T4" fmla="*/ 8 w 26"/>
                <a:gd name="T5" fmla="*/ 41 h 51"/>
                <a:gd name="T6" fmla="*/ 25 w 26"/>
                <a:gd name="T7" fmla="*/ 50 h 51"/>
                <a:gd name="T8" fmla="*/ 8 w 26"/>
                <a:gd name="T9" fmla="*/ 34 h 51"/>
                <a:gd name="T10" fmla="*/ 16 w 26"/>
                <a:gd name="T11" fmla="*/ 25 h 51"/>
                <a:gd name="T12" fmla="*/ 8 w 26"/>
                <a:gd name="T13" fmla="*/ 18 h 51"/>
                <a:gd name="T14" fmla="*/ 16 w 26"/>
                <a:gd name="T15" fmla="*/ 0 h 51"/>
                <a:gd name="T16" fmla="*/ 0 w 26"/>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51">
                  <a:moveTo>
                    <a:pt x="0" y="0"/>
                  </a:moveTo>
                  <a:lnTo>
                    <a:pt x="0" y="18"/>
                  </a:lnTo>
                  <a:lnTo>
                    <a:pt x="8" y="41"/>
                  </a:lnTo>
                  <a:lnTo>
                    <a:pt x="25" y="50"/>
                  </a:lnTo>
                  <a:lnTo>
                    <a:pt x="8" y="34"/>
                  </a:lnTo>
                  <a:lnTo>
                    <a:pt x="16" y="25"/>
                  </a:lnTo>
                  <a:lnTo>
                    <a:pt x="8" y="18"/>
                  </a:lnTo>
                  <a:lnTo>
                    <a:pt x="16" y="0"/>
                  </a:lnTo>
                  <a:lnTo>
                    <a:pt x="0" y="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8" name="Freeform 234"/>
            <p:cNvSpPr>
              <a:spLocks/>
            </p:cNvSpPr>
            <p:nvPr/>
          </p:nvSpPr>
          <p:spPr bwMode="auto">
            <a:xfrm>
              <a:off x="1216" y="2221"/>
              <a:ext cx="24" cy="37"/>
            </a:xfrm>
            <a:custGeom>
              <a:avLst/>
              <a:gdLst>
                <a:gd name="T0" fmla="*/ 0 w 26"/>
                <a:gd name="T1" fmla="*/ 0 h 51"/>
                <a:gd name="T2" fmla="*/ 0 w 26"/>
                <a:gd name="T3" fmla="*/ 18 h 51"/>
                <a:gd name="T4" fmla="*/ 8 w 26"/>
                <a:gd name="T5" fmla="*/ 41 h 51"/>
                <a:gd name="T6" fmla="*/ 25 w 26"/>
                <a:gd name="T7" fmla="*/ 50 h 51"/>
                <a:gd name="T8" fmla="*/ 8 w 26"/>
                <a:gd name="T9" fmla="*/ 34 h 51"/>
                <a:gd name="T10" fmla="*/ 16 w 26"/>
                <a:gd name="T11" fmla="*/ 25 h 51"/>
                <a:gd name="T12" fmla="*/ 8 w 26"/>
                <a:gd name="T13" fmla="*/ 18 h 51"/>
                <a:gd name="T14" fmla="*/ 16 w 26"/>
                <a:gd name="T15" fmla="*/ 0 h 51"/>
                <a:gd name="T16" fmla="*/ 0 w 26"/>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51">
                  <a:moveTo>
                    <a:pt x="0" y="0"/>
                  </a:moveTo>
                  <a:lnTo>
                    <a:pt x="0" y="18"/>
                  </a:lnTo>
                  <a:lnTo>
                    <a:pt x="8" y="41"/>
                  </a:lnTo>
                  <a:lnTo>
                    <a:pt x="25" y="50"/>
                  </a:lnTo>
                  <a:lnTo>
                    <a:pt x="8" y="34"/>
                  </a:lnTo>
                  <a:lnTo>
                    <a:pt x="16" y="25"/>
                  </a:lnTo>
                  <a:lnTo>
                    <a:pt x="8" y="18"/>
                  </a:lnTo>
                  <a:lnTo>
                    <a:pt x="16" y="0"/>
                  </a:lnTo>
                  <a:lnTo>
                    <a:pt x="0" y="0"/>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9" name="Freeform 235"/>
            <p:cNvSpPr>
              <a:spLocks/>
            </p:cNvSpPr>
            <p:nvPr/>
          </p:nvSpPr>
          <p:spPr bwMode="auto">
            <a:xfrm>
              <a:off x="1267" y="2275"/>
              <a:ext cx="60" cy="37"/>
            </a:xfrm>
            <a:custGeom>
              <a:avLst/>
              <a:gdLst>
                <a:gd name="T0" fmla="*/ 0 w 67"/>
                <a:gd name="T1" fmla="*/ 0 h 49"/>
                <a:gd name="T2" fmla="*/ 9 w 67"/>
                <a:gd name="T3" fmla="*/ 16 h 49"/>
                <a:gd name="T4" fmla="*/ 25 w 67"/>
                <a:gd name="T5" fmla="*/ 25 h 49"/>
                <a:gd name="T6" fmla="*/ 41 w 67"/>
                <a:gd name="T7" fmla="*/ 33 h 49"/>
                <a:gd name="T8" fmla="*/ 41 w 67"/>
                <a:gd name="T9" fmla="*/ 41 h 49"/>
                <a:gd name="T10" fmla="*/ 57 w 67"/>
                <a:gd name="T11" fmla="*/ 48 h 49"/>
                <a:gd name="T12" fmla="*/ 66 w 67"/>
                <a:gd name="T13" fmla="*/ 48 h 49"/>
                <a:gd name="T14" fmla="*/ 34 w 67"/>
                <a:gd name="T15" fmla="*/ 8 h 49"/>
                <a:gd name="T16" fmla="*/ 9 w 67"/>
                <a:gd name="T17" fmla="*/ 0 h 49"/>
                <a:gd name="T18" fmla="*/ 0 w 67"/>
                <a:gd name="T1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49">
                  <a:moveTo>
                    <a:pt x="0" y="0"/>
                  </a:moveTo>
                  <a:lnTo>
                    <a:pt x="9" y="16"/>
                  </a:lnTo>
                  <a:lnTo>
                    <a:pt x="25" y="25"/>
                  </a:lnTo>
                  <a:lnTo>
                    <a:pt x="41" y="33"/>
                  </a:lnTo>
                  <a:lnTo>
                    <a:pt x="41" y="41"/>
                  </a:lnTo>
                  <a:lnTo>
                    <a:pt x="57" y="48"/>
                  </a:lnTo>
                  <a:lnTo>
                    <a:pt x="66" y="48"/>
                  </a:lnTo>
                  <a:lnTo>
                    <a:pt x="34" y="8"/>
                  </a:lnTo>
                  <a:lnTo>
                    <a:pt x="9" y="0"/>
                  </a:lnTo>
                  <a:lnTo>
                    <a:pt x="0" y="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 name="Freeform 236"/>
            <p:cNvSpPr>
              <a:spLocks/>
            </p:cNvSpPr>
            <p:nvPr/>
          </p:nvSpPr>
          <p:spPr bwMode="auto">
            <a:xfrm>
              <a:off x="1267" y="2275"/>
              <a:ext cx="60" cy="37"/>
            </a:xfrm>
            <a:custGeom>
              <a:avLst/>
              <a:gdLst>
                <a:gd name="T0" fmla="*/ 0 w 67"/>
                <a:gd name="T1" fmla="*/ 0 h 49"/>
                <a:gd name="T2" fmla="*/ 9 w 67"/>
                <a:gd name="T3" fmla="*/ 16 h 49"/>
                <a:gd name="T4" fmla="*/ 25 w 67"/>
                <a:gd name="T5" fmla="*/ 25 h 49"/>
                <a:gd name="T6" fmla="*/ 41 w 67"/>
                <a:gd name="T7" fmla="*/ 33 h 49"/>
                <a:gd name="T8" fmla="*/ 41 w 67"/>
                <a:gd name="T9" fmla="*/ 41 h 49"/>
                <a:gd name="T10" fmla="*/ 57 w 67"/>
                <a:gd name="T11" fmla="*/ 48 h 49"/>
                <a:gd name="T12" fmla="*/ 66 w 67"/>
                <a:gd name="T13" fmla="*/ 48 h 49"/>
                <a:gd name="T14" fmla="*/ 34 w 67"/>
                <a:gd name="T15" fmla="*/ 8 h 49"/>
                <a:gd name="T16" fmla="*/ 9 w 67"/>
                <a:gd name="T17" fmla="*/ 0 h 49"/>
                <a:gd name="T18" fmla="*/ 0 w 67"/>
                <a:gd name="T1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49">
                  <a:moveTo>
                    <a:pt x="0" y="0"/>
                  </a:moveTo>
                  <a:lnTo>
                    <a:pt x="9" y="16"/>
                  </a:lnTo>
                  <a:lnTo>
                    <a:pt x="25" y="25"/>
                  </a:lnTo>
                  <a:lnTo>
                    <a:pt x="41" y="33"/>
                  </a:lnTo>
                  <a:lnTo>
                    <a:pt x="41" y="41"/>
                  </a:lnTo>
                  <a:lnTo>
                    <a:pt x="57" y="48"/>
                  </a:lnTo>
                  <a:lnTo>
                    <a:pt x="66" y="48"/>
                  </a:lnTo>
                  <a:lnTo>
                    <a:pt x="34" y="8"/>
                  </a:lnTo>
                  <a:lnTo>
                    <a:pt x="9" y="0"/>
                  </a:lnTo>
                  <a:lnTo>
                    <a:pt x="0" y="0"/>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1" name="Freeform 237"/>
            <p:cNvSpPr>
              <a:spLocks/>
            </p:cNvSpPr>
            <p:nvPr/>
          </p:nvSpPr>
          <p:spPr bwMode="auto">
            <a:xfrm>
              <a:off x="2458" y="1981"/>
              <a:ext cx="123" cy="73"/>
            </a:xfrm>
            <a:custGeom>
              <a:avLst/>
              <a:gdLst>
                <a:gd name="T0" fmla="*/ 0 w 138"/>
                <a:gd name="T1" fmla="*/ 32 h 98"/>
                <a:gd name="T2" fmla="*/ 9 w 138"/>
                <a:gd name="T3" fmla="*/ 41 h 98"/>
                <a:gd name="T4" fmla="*/ 25 w 138"/>
                <a:gd name="T5" fmla="*/ 32 h 98"/>
                <a:gd name="T6" fmla="*/ 34 w 138"/>
                <a:gd name="T7" fmla="*/ 41 h 98"/>
                <a:gd name="T8" fmla="*/ 9 w 138"/>
                <a:gd name="T9" fmla="*/ 56 h 98"/>
                <a:gd name="T10" fmla="*/ 25 w 138"/>
                <a:gd name="T11" fmla="*/ 56 h 98"/>
                <a:gd name="T12" fmla="*/ 34 w 138"/>
                <a:gd name="T13" fmla="*/ 74 h 98"/>
                <a:gd name="T14" fmla="*/ 25 w 138"/>
                <a:gd name="T15" fmla="*/ 81 h 98"/>
                <a:gd name="T16" fmla="*/ 41 w 138"/>
                <a:gd name="T17" fmla="*/ 81 h 98"/>
                <a:gd name="T18" fmla="*/ 74 w 138"/>
                <a:gd name="T19" fmla="*/ 97 h 98"/>
                <a:gd name="T20" fmla="*/ 131 w 138"/>
                <a:gd name="T21" fmla="*/ 65 h 98"/>
                <a:gd name="T22" fmla="*/ 137 w 138"/>
                <a:gd name="T23" fmla="*/ 56 h 98"/>
                <a:gd name="T24" fmla="*/ 137 w 138"/>
                <a:gd name="T25" fmla="*/ 32 h 98"/>
                <a:gd name="T26" fmla="*/ 121 w 138"/>
                <a:gd name="T27" fmla="*/ 24 h 98"/>
                <a:gd name="T28" fmla="*/ 121 w 138"/>
                <a:gd name="T29" fmla="*/ 9 h 98"/>
                <a:gd name="T30" fmla="*/ 114 w 138"/>
                <a:gd name="T31" fmla="*/ 9 h 98"/>
                <a:gd name="T32" fmla="*/ 106 w 138"/>
                <a:gd name="T33" fmla="*/ 0 h 98"/>
                <a:gd name="T34" fmla="*/ 89 w 138"/>
                <a:gd name="T35" fmla="*/ 16 h 98"/>
                <a:gd name="T36" fmla="*/ 81 w 138"/>
                <a:gd name="T37" fmla="*/ 16 h 98"/>
                <a:gd name="T38" fmla="*/ 65 w 138"/>
                <a:gd name="T39" fmla="*/ 16 h 98"/>
                <a:gd name="T40" fmla="*/ 57 w 138"/>
                <a:gd name="T41" fmla="*/ 24 h 98"/>
                <a:gd name="T42" fmla="*/ 57 w 138"/>
                <a:gd name="T43" fmla="*/ 16 h 98"/>
                <a:gd name="T44" fmla="*/ 49 w 138"/>
                <a:gd name="T45" fmla="*/ 32 h 98"/>
                <a:gd name="T46" fmla="*/ 41 w 138"/>
                <a:gd name="T47" fmla="*/ 41 h 98"/>
                <a:gd name="T48" fmla="*/ 41 w 138"/>
                <a:gd name="T49" fmla="*/ 16 h 98"/>
                <a:gd name="T50" fmla="*/ 25 w 138"/>
                <a:gd name="T51" fmla="*/ 9 h 98"/>
                <a:gd name="T52" fmla="*/ 16 w 138"/>
                <a:gd name="T53" fmla="*/ 9 h 98"/>
                <a:gd name="T54" fmla="*/ 16 w 138"/>
                <a:gd name="T55" fmla="*/ 16 h 98"/>
                <a:gd name="T56" fmla="*/ 9 w 138"/>
                <a:gd name="T57" fmla="*/ 16 h 98"/>
                <a:gd name="T58" fmla="*/ 9 w 138"/>
                <a:gd name="T59" fmla="*/ 24 h 98"/>
                <a:gd name="T60" fmla="*/ 0 w 138"/>
                <a:gd name="T61" fmla="*/ 3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8" h="98">
                  <a:moveTo>
                    <a:pt x="0" y="32"/>
                  </a:moveTo>
                  <a:lnTo>
                    <a:pt x="9" y="41"/>
                  </a:lnTo>
                  <a:lnTo>
                    <a:pt x="25" y="32"/>
                  </a:lnTo>
                  <a:lnTo>
                    <a:pt x="34" y="41"/>
                  </a:lnTo>
                  <a:lnTo>
                    <a:pt x="9" y="56"/>
                  </a:lnTo>
                  <a:lnTo>
                    <a:pt x="25" y="56"/>
                  </a:lnTo>
                  <a:lnTo>
                    <a:pt x="34" y="74"/>
                  </a:lnTo>
                  <a:lnTo>
                    <a:pt x="25" y="81"/>
                  </a:lnTo>
                  <a:lnTo>
                    <a:pt x="41" y="81"/>
                  </a:lnTo>
                  <a:lnTo>
                    <a:pt x="74" y="97"/>
                  </a:lnTo>
                  <a:lnTo>
                    <a:pt x="131" y="65"/>
                  </a:lnTo>
                  <a:lnTo>
                    <a:pt x="137" y="56"/>
                  </a:lnTo>
                  <a:lnTo>
                    <a:pt x="137" y="32"/>
                  </a:lnTo>
                  <a:lnTo>
                    <a:pt x="121" y="24"/>
                  </a:lnTo>
                  <a:lnTo>
                    <a:pt x="121" y="9"/>
                  </a:lnTo>
                  <a:lnTo>
                    <a:pt x="114" y="9"/>
                  </a:lnTo>
                  <a:lnTo>
                    <a:pt x="106" y="0"/>
                  </a:lnTo>
                  <a:lnTo>
                    <a:pt x="89" y="16"/>
                  </a:lnTo>
                  <a:lnTo>
                    <a:pt x="81" y="16"/>
                  </a:lnTo>
                  <a:lnTo>
                    <a:pt x="65" y="16"/>
                  </a:lnTo>
                  <a:lnTo>
                    <a:pt x="57" y="24"/>
                  </a:lnTo>
                  <a:lnTo>
                    <a:pt x="57" y="16"/>
                  </a:lnTo>
                  <a:lnTo>
                    <a:pt x="49" y="32"/>
                  </a:lnTo>
                  <a:lnTo>
                    <a:pt x="41" y="41"/>
                  </a:lnTo>
                  <a:lnTo>
                    <a:pt x="41" y="16"/>
                  </a:lnTo>
                  <a:lnTo>
                    <a:pt x="25" y="9"/>
                  </a:lnTo>
                  <a:lnTo>
                    <a:pt x="16" y="9"/>
                  </a:lnTo>
                  <a:lnTo>
                    <a:pt x="16" y="16"/>
                  </a:lnTo>
                  <a:lnTo>
                    <a:pt x="9" y="16"/>
                  </a:lnTo>
                  <a:lnTo>
                    <a:pt x="9" y="24"/>
                  </a:lnTo>
                  <a:lnTo>
                    <a:pt x="0" y="32"/>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2" name="Freeform 238"/>
            <p:cNvSpPr>
              <a:spLocks/>
            </p:cNvSpPr>
            <p:nvPr/>
          </p:nvSpPr>
          <p:spPr bwMode="auto">
            <a:xfrm>
              <a:off x="2524" y="1722"/>
              <a:ext cx="15" cy="14"/>
            </a:xfrm>
            <a:custGeom>
              <a:avLst/>
              <a:gdLst>
                <a:gd name="T0" fmla="*/ 0 w 17"/>
                <a:gd name="T1" fmla="*/ 0 h 18"/>
                <a:gd name="T2" fmla="*/ 0 w 17"/>
                <a:gd name="T3" fmla="*/ 17 h 18"/>
                <a:gd name="T4" fmla="*/ 16 w 17"/>
                <a:gd name="T5" fmla="*/ 17 h 18"/>
                <a:gd name="T6" fmla="*/ 0 w 17"/>
                <a:gd name="T7" fmla="*/ 0 h 18"/>
              </a:gdLst>
              <a:ahLst/>
              <a:cxnLst>
                <a:cxn ang="0">
                  <a:pos x="T0" y="T1"/>
                </a:cxn>
                <a:cxn ang="0">
                  <a:pos x="T2" y="T3"/>
                </a:cxn>
                <a:cxn ang="0">
                  <a:pos x="T4" y="T5"/>
                </a:cxn>
                <a:cxn ang="0">
                  <a:pos x="T6" y="T7"/>
                </a:cxn>
              </a:cxnLst>
              <a:rect l="0" t="0" r="r" b="b"/>
              <a:pathLst>
                <a:path w="17" h="18">
                  <a:moveTo>
                    <a:pt x="0" y="0"/>
                  </a:moveTo>
                  <a:lnTo>
                    <a:pt x="0" y="17"/>
                  </a:lnTo>
                  <a:lnTo>
                    <a:pt x="16" y="17"/>
                  </a:lnTo>
                  <a:lnTo>
                    <a:pt x="0" y="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 name="Freeform 239"/>
            <p:cNvSpPr>
              <a:spLocks/>
            </p:cNvSpPr>
            <p:nvPr/>
          </p:nvSpPr>
          <p:spPr bwMode="auto">
            <a:xfrm>
              <a:off x="2524" y="1722"/>
              <a:ext cx="15" cy="14"/>
            </a:xfrm>
            <a:custGeom>
              <a:avLst/>
              <a:gdLst>
                <a:gd name="T0" fmla="*/ 0 w 17"/>
                <a:gd name="T1" fmla="*/ 0 h 18"/>
                <a:gd name="T2" fmla="*/ 0 w 17"/>
                <a:gd name="T3" fmla="*/ 17 h 18"/>
                <a:gd name="T4" fmla="*/ 16 w 17"/>
                <a:gd name="T5" fmla="*/ 17 h 18"/>
                <a:gd name="T6" fmla="*/ 0 w 17"/>
                <a:gd name="T7" fmla="*/ 0 h 18"/>
              </a:gdLst>
              <a:ahLst/>
              <a:cxnLst>
                <a:cxn ang="0">
                  <a:pos x="T0" y="T1"/>
                </a:cxn>
                <a:cxn ang="0">
                  <a:pos x="T2" y="T3"/>
                </a:cxn>
                <a:cxn ang="0">
                  <a:pos x="T4" y="T5"/>
                </a:cxn>
                <a:cxn ang="0">
                  <a:pos x="T6" y="T7"/>
                </a:cxn>
              </a:cxnLst>
              <a:rect l="0" t="0" r="r" b="b"/>
              <a:pathLst>
                <a:path w="17" h="18">
                  <a:moveTo>
                    <a:pt x="0" y="0"/>
                  </a:moveTo>
                  <a:lnTo>
                    <a:pt x="0" y="17"/>
                  </a:lnTo>
                  <a:lnTo>
                    <a:pt x="16" y="17"/>
                  </a:lnTo>
                  <a:lnTo>
                    <a:pt x="0" y="0"/>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4" name="Freeform 240"/>
            <p:cNvSpPr>
              <a:spLocks/>
            </p:cNvSpPr>
            <p:nvPr/>
          </p:nvSpPr>
          <p:spPr bwMode="auto">
            <a:xfrm>
              <a:off x="3234" y="2947"/>
              <a:ext cx="81" cy="133"/>
            </a:xfrm>
            <a:custGeom>
              <a:avLst/>
              <a:gdLst>
                <a:gd name="T0" fmla="*/ 0 w 90"/>
                <a:gd name="T1" fmla="*/ 129 h 180"/>
                <a:gd name="T2" fmla="*/ 9 w 90"/>
                <a:gd name="T3" fmla="*/ 163 h 180"/>
                <a:gd name="T4" fmla="*/ 17 w 90"/>
                <a:gd name="T5" fmla="*/ 179 h 180"/>
                <a:gd name="T6" fmla="*/ 40 w 90"/>
                <a:gd name="T7" fmla="*/ 179 h 180"/>
                <a:gd name="T8" fmla="*/ 49 w 90"/>
                <a:gd name="T9" fmla="*/ 170 h 180"/>
                <a:gd name="T10" fmla="*/ 74 w 90"/>
                <a:gd name="T11" fmla="*/ 80 h 180"/>
                <a:gd name="T12" fmla="*/ 82 w 90"/>
                <a:gd name="T13" fmla="*/ 40 h 180"/>
                <a:gd name="T14" fmla="*/ 89 w 90"/>
                <a:gd name="T15" fmla="*/ 49 h 180"/>
                <a:gd name="T16" fmla="*/ 89 w 90"/>
                <a:gd name="T17" fmla="*/ 40 h 180"/>
                <a:gd name="T18" fmla="*/ 82 w 90"/>
                <a:gd name="T19" fmla="*/ 8 h 180"/>
                <a:gd name="T20" fmla="*/ 74 w 90"/>
                <a:gd name="T21" fmla="*/ 0 h 180"/>
                <a:gd name="T22" fmla="*/ 65 w 90"/>
                <a:gd name="T23" fmla="*/ 17 h 180"/>
                <a:gd name="T24" fmla="*/ 57 w 90"/>
                <a:gd name="T25" fmla="*/ 17 h 180"/>
                <a:gd name="T26" fmla="*/ 57 w 90"/>
                <a:gd name="T27" fmla="*/ 32 h 180"/>
                <a:gd name="T28" fmla="*/ 17 w 90"/>
                <a:gd name="T29" fmla="*/ 57 h 180"/>
                <a:gd name="T30" fmla="*/ 9 w 90"/>
                <a:gd name="T31" fmla="*/ 73 h 180"/>
                <a:gd name="T32" fmla="*/ 17 w 90"/>
                <a:gd name="T33" fmla="*/ 105 h 180"/>
                <a:gd name="T34" fmla="*/ 0 w 90"/>
                <a:gd name="T35" fmla="*/ 129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180">
                  <a:moveTo>
                    <a:pt x="0" y="129"/>
                  </a:moveTo>
                  <a:lnTo>
                    <a:pt x="9" y="163"/>
                  </a:lnTo>
                  <a:lnTo>
                    <a:pt x="17" y="179"/>
                  </a:lnTo>
                  <a:lnTo>
                    <a:pt x="40" y="179"/>
                  </a:lnTo>
                  <a:lnTo>
                    <a:pt x="49" y="170"/>
                  </a:lnTo>
                  <a:lnTo>
                    <a:pt x="74" y="80"/>
                  </a:lnTo>
                  <a:lnTo>
                    <a:pt x="82" y="40"/>
                  </a:lnTo>
                  <a:lnTo>
                    <a:pt x="89" y="49"/>
                  </a:lnTo>
                  <a:lnTo>
                    <a:pt x="89" y="40"/>
                  </a:lnTo>
                  <a:lnTo>
                    <a:pt x="82" y="8"/>
                  </a:lnTo>
                  <a:lnTo>
                    <a:pt x="74" y="0"/>
                  </a:lnTo>
                  <a:lnTo>
                    <a:pt x="65" y="17"/>
                  </a:lnTo>
                  <a:lnTo>
                    <a:pt x="57" y="17"/>
                  </a:lnTo>
                  <a:lnTo>
                    <a:pt x="57" y="32"/>
                  </a:lnTo>
                  <a:lnTo>
                    <a:pt x="17" y="57"/>
                  </a:lnTo>
                  <a:lnTo>
                    <a:pt x="9" y="73"/>
                  </a:lnTo>
                  <a:lnTo>
                    <a:pt x="17" y="105"/>
                  </a:lnTo>
                  <a:lnTo>
                    <a:pt x="0" y="129"/>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 name="Freeform 241"/>
            <p:cNvSpPr>
              <a:spLocks/>
            </p:cNvSpPr>
            <p:nvPr/>
          </p:nvSpPr>
          <p:spPr bwMode="auto">
            <a:xfrm>
              <a:off x="3852" y="2814"/>
              <a:ext cx="14" cy="14"/>
            </a:xfrm>
            <a:custGeom>
              <a:avLst/>
              <a:gdLst>
                <a:gd name="T0" fmla="*/ 0 w 17"/>
                <a:gd name="T1" fmla="*/ 9 h 18"/>
                <a:gd name="T2" fmla="*/ 16 w 17"/>
                <a:gd name="T3" fmla="*/ 17 h 18"/>
                <a:gd name="T4" fmla="*/ 0 w 17"/>
                <a:gd name="T5" fmla="*/ 0 h 18"/>
                <a:gd name="T6" fmla="*/ 0 w 17"/>
                <a:gd name="T7" fmla="*/ 9 h 18"/>
              </a:gdLst>
              <a:ahLst/>
              <a:cxnLst>
                <a:cxn ang="0">
                  <a:pos x="T0" y="T1"/>
                </a:cxn>
                <a:cxn ang="0">
                  <a:pos x="T2" y="T3"/>
                </a:cxn>
                <a:cxn ang="0">
                  <a:pos x="T4" y="T5"/>
                </a:cxn>
                <a:cxn ang="0">
                  <a:pos x="T6" y="T7"/>
                </a:cxn>
              </a:cxnLst>
              <a:rect l="0" t="0" r="r" b="b"/>
              <a:pathLst>
                <a:path w="17" h="18">
                  <a:moveTo>
                    <a:pt x="0" y="9"/>
                  </a:moveTo>
                  <a:lnTo>
                    <a:pt x="16" y="17"/>
                  </a:lnTo>
                  <a:lnTo>
                    <a:pt x="0" y="0"/>
                  </a:lnTo>
                  <a:lnTo>
                    <a:pt x="0" y="9"/>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 name="Freeform 242"/>
            <p:cNvSpPr>
              <a:spLocks/>
            </p:cNvSpPr>
            <p:nvPr/>
          </p:nvSpPr>
          <p:spPr bwMode="auto">
            <a:xfrm>
              <a:off x="3852" y="2814"/>
              <a:ext cx="14" cy="14"/>
            </a:xfrm>
            <a:custGeom>
              <a:avLst/>
              <a:gdLst>
                <a:gd name="T0" fmla="*/ 0 w 17"/>
                <a:gd name="T1" fmla="*/ 9 h 18"/>
                <a:gd name="T2" fmla="*/ 16 w 17"/>
                <a:gd name="T3" fmla="*/ 17 h 18"/>
                <a:gd name="T4" fmla="*/ 0 w 17"/>
                <a:gd name="T5" fmla="*/ 0 h 18"/>
                <a:gd name="T6" fmla="*/ 0 w 17"/>
                <a:gd name="T7" fmla="*/ 9 h 18"/>
              </a:gdLst>
              <a:ahLst/>
              <a:cxnLst>
                <a:cxn ang="0">
                  <a:pos x="T0" y="T1"/>
                </a:cxn>
                <a:cxn ang="0">
                  <a:pos x="T2" y="T3"/>
                </a:cxn>
                <a:cxn ang="0">
                  <a:pos x="T4" y="T5"/>
                </a:cxn>
                <a:cxn ang="0">
                  <a:pos x="T6" y="T7"/>
                </a:cxn>
              </a:cxnLst>
              <a:rect l="0" t="0" r="r" b="b"/>
              <a:pathLst>
                <a:path w="17" h="18">
                  <a:moveTo>
                    <a:pt x="0" y="9"/>
                  </a:moveTo>
                  <a:lnTo>
                    <a:pt x="16" y="17"/>
                  </a:lnTo>
                  <a:lnTo>
                    <a:pt x="0" y="0"/>
                  </a:lnTo>
                  <a:lnTo>
                    <a:pt x="0" y="9"/>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7" name="Freeform 243"/>
            <p:cNvSpPr>
              <a:spLocks/>
            </p:cNvSpPr>
            <p:nvPr/>
          </p:nvSpPr>
          <p:spPr bwMode="auto">
            <a:xfrm>
              <a:off x="3867" y="2840"/>
              <a:ext cx="15" cy="12"/>
            </a:xfrm>
            <a:custGeom>
              <a:avLst/>
              <a:gdLst>
                <a:gd name="T0" fmla="*/ 0 w 17"/>
                <a:gd name="T1" fmla="*/ 0 h 17"/>
                <a:gd name="T2" fmla="*/ 16 w 17"/>
                <a:gd name="T3" fmla="*/ 16 h 17"/>
                <a:gd name="T4" fmla="*/ 16 w 17"/>
                <a:gd name="T5" fmla="*/ 7 h 17"/>
                <a:gd name="T6" fmla="*/ 16 w 17"/>
                <a:gd name="T7" fmla="*/ 0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lnTo>
                    <a:pt x="16" y="16"/>
                  </a:lnTo>
                  <a:lnTo>
                    <a:pt x="16" y="7"/>
                  </a:lnTo>
                  <a:lnTo>
                    <a:pt x="16" y="0"/>
                  </a:lnTo>
                  <a:lnTo>
                    <a:pt x="0" y="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8" name="Freeform 244"/>
            <p:cNvSpPr>
              <a:spLocks/>
            </p:cNvSpPr>
            <p:nvPr/>
          </p:nvSpPr>
          <p:spPr bwMode="auto">
            <a:xfrm>
              <a:off x="3867" y="2840"/>
              <a:ext cx="15" cy="12"/>
            </a:xfrm>
            <a:custGeom>
              <a:avLst/>
              <a:gdLst>
                <a:gd name="T0" fmla="*/ 0 w 17"/>
                <a:gd name="T1" fmla="*/ 0 h 17"/>
                <a:gd name="T2" fmla="*/ 16 w 17"/>
                <a:gd name="T3" fmla="*/ 16 h 17"/>
                <a:gd name="T4" fmla="*/ 16 w 17"/>
                <a:gd name="T5" fmla="*/ 7 h 17"/>
                <a:gd name="T6" fmla="*/ 16 w 17"/>
                <a:gd name="T7" fmla="*/ 0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lnTo>
                    <a:pt x="16" y="16"/>
                  </a:lnTo>
                  <a:lnTo>
                    <a:pt x="16" y="7"/>
                  </a:lnTo>
                  <a:lnTo>
                    <a:pt x="16" y="0"/>
                  </a:lnTo>
                  <a:lnTo>
                    <a:pt x="0" y="0"/>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9" name="Freeform 245"/>
            <p:cNvSpPr>
              <a:spLocks/>
            </p:cNvSpPr>
            <p:nvPr/>
          </p:nvSpPr>
          <p:spPr bwMode="auto">
            <a:xfrm>
              <a:off x="3648" y="2737"/>
              <a:ext cx="31" cy="36"/>
            </a:xfrm>
            <a:custGeom>
              <a:avLst/>
              <a:gdLst>
                <a:gd name="T0" fmla="*/ 0 w 34"/>
                <a:gd name="T1" fmla="*/ 25 h 50"/>
                <a:gd name="T2" fmla="*/ 9 w 34"/>
                <a:gd name="T3" fmla="*/ 49 h 50"/>
                <a:gd name="T4" fmla="*/ 24 w 34"/>
                <a:gd name="T5" fmla="*/ 49 h 50"/>
                <a:gd name="T6" fmla="*/ 33 w 34"/>
                <a:gd name="T7" fmla="*/ 34 h 50"/>
                <a:gd name="T8" fmla="*/ 15 w 34"/>
                <a:gd name="T9" fmla="*/ 9 h 50"/>
                <a:gd name="T10" fmla="*/ 9 w 34"/>
                <a:gd name="T11" fmla="*/ 0 h 50"/>
                <a:gd name="T12" fmla="*/ 0 w 34"/>
                <a:gd name="T13" fmla="*/ 25 h 50"/>
              </a:gdLst>
              <a:ahLst/>
              <a:cxnLst>
                <a:cxn ang="0">
                  <a:pos x="T0" y="T1"/>
                </a:cxn>
                <a:cxn ang="0">
                  <a:pos x="T2" y="T3"/>
                </a:cxn>
                <a:cxn ang="0">
                  <a:pos x="T4" y="T5"/>
                </a:cxn>
                <a:cxn ang="0">
                  <a:pos x="T6" y="T7"/>
                </a:cxn>
                <a:cxn ang="0">
                  <a:pos x="T8" y="T9"/>
                </a:cxn>
                <a:cxn ang="0">
                  <a:pos x="T10" y="T11"/>
                </a:cxn>
                <a:cxn ang="0">
                  <a:pos x="T12" y="T13"/>
                </a:cxn>
              </a:cxnLst>
              <a:rect l="0" t="0" r="r" b="b"/>
              <a:pathLst>
                <a:path w="34" h="50">
                  <a:moveTo>
                    <a:pt x="0" y="25"/>
                  </a:moveTo>
                  <a:lnTo>
                    <a:pt x="9" y="49"/>
                  </a:lnTo>
                  <a:lnTo>
                    <a:pt x="24" y="49"/>
                  </a:lnTo>
                  <a:lnTo>
                    <a:pt x="33" y="34"/>
                  </a:lnTo>
                  <a:lnTo>
                    <a:pt x="15" y="9"/>
                  </a:lnTo>
                  <a:lnTo>
                    <a:pt x="9" y="0"/>
                  </a:lnTo>
                  <a:lnTo>
                    <a:pt x="0" y="25"/>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0" name="Freeform 246"/>
            <p:cNvSpPr>
              <a:spLocks/>
            </p:cNvSpPr>
            <p:nvPr/>
          </p:nvSpPr>
          <p:spPr bwMode="auto">
            <a:xfrm>
              <a:off x="3982" y="2642"/>
              <a:ext cx="32" cy="17"/>
            </a:xfrm>
            <a:custGeom>
              <a:avLst/>
              <a:gdLst>
                <a:gd name="T0" fmla="*/ 0 w 35"/>
                <a:gd name="T1" fmla="*/ 6 h 24"/>
                <a:gd name="T2" fmla="*/ 0 w 35"/>
                <a:gd name="T3" fmla="*/ 16 h 24"/>
                <a:gd name="T4" fmla="*/ 17 w 35"/>
                <a:gd name="T5" fmla="*/ 23 h 24"/>
                <a:gd name="T6" fmla="*/ 24 w 35"/>
                <a:gd name="T7" fmla="*/ 16 h 24"/>
                <a:gd name="T8" fmla="*/ 34 w 35"/>
                <a:gd name="T9" fmla="*/ 0 h 24"/>
                <a:gd name="T10" fmla="*/ 9 w 35"/>
                <a:gd name="T11" fmla="*/ 0 h 24"/>
                <a:gd name="T12" fmla="*/ 0 w 35"/>
                <a:gd name="T13" fmla="*/ 6 h 24"/>
              </a:gdLst>
              <a:ahLst/>
              <a:cxnLst>
                <a:cxn ang="0">
                  <a:pos x="T0" y="T1"/>
                </a:cxn>
                <a:cxn ang="0">
                  <a:pos x="T2" y="T3"/>
                </a:cxn>
                <a:cxn ang="0">
                  <a:pos x="T4" y="T5"/>
                </a:cxn>
                <a:cxn ang="0">
                  <a:pos x="T6" y="T7"/>
                </a:cxn>
                <a:cxn ang="0">
                  <a:pos x="T8" y="T9"/>
                </a:cxn>
                <a:cxn ang="0">
                  <a:pos x="T10" y="T11"/>
                </a:cxn>
                <a:cxn ang="0">
                  <a:pos x="T12" y="T13"/>
                </a:cxn>
              </a:cxnLst>
              <a:rect l="0" t="0" r="r" b="b"/>
              <a:pathLst>
                <a:path w="35" h="24">
                  <a:moveTo>
                    <a:pt x="0" y="6"/>
                  </a:moveTo>
                  <a:lnTo>
                    <a:pt x="0" y="16"/>
                  </a:lnTo>
                  <a:lnTo>
                    <a:pt x="17" y="23"/>
                  </a:lnTo>
                  <a:lnTo>
                    <a:pt x="24" y="16"/>
                  </a:lnTo>
                  <a:lnTo>
                    <a:pt x="34" y="0"/>
                  </a:lnTo>
                  <a:lnTo>
                    <a:pt x="9" y="0"/>
                  </a:lnTo>
                  <a:lnTo>
                    <a:pt x="0" y="6"/>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 name="Freeform 247"/>
            <p:cNvSpPr>
              <a:spLocks/>
            </p:cNvSpPr>
            <p:nvPr/>
          </p:nvSpPr>
          <p:spPr bwMode="auto">
            <a:xfrm>
              <a:off x="4113" y="2587"/>
              <a:ext cx="23" cy="30"/>
            </a:xfrm>
            <a:custGeom>
              <a:avLst/>
              <a:gdLst>
                <a:gd name="T0" fmla="*/ 0 w 26"/>
                <a:gd name="T1" fmla="*/ 25 h 41"/>
                <a:gd name="T2" fmla="*/ 0 w 26"/>
                <a:gd name="T3" fmla="*/ 33 h 41"/>
                <a:gd name="T4" fmla="*/ 8 w 26"/>
                <a:gd name="T5" fmla="*/ 40 h 41"/>
                <a:gd name="T6" fmla="*/ 25 w 26"/>
                <a:gd name="T7" fmla="*/ 0 h 41"/>
                <a:gd name="T8" fmla="*/ 17 w 26"/>
                <a:gd name="T9" fmla="*/ 0 h 41"/>
                <a:gd name="T10" fmla="*/ 0 w 26"/>
                <a:gd name="T11" fmla="*/ 25 h 41"/>
              </a:gdLst>
              <a:ahLst/>
              <a:cxnLst>
                <a:cxn ang="0">
                  <a:pos x="T0" y="T1"/>
                </a:cxn>
                <a:cxn ang="0">
                  <a:pos x="T2" y="T3"/>
                </a:cxn>
                <a:cxn ang="0">
                  <a:pos x="T4" y="T5"/>
                </a:cxn>
                <a:cxn ang="0">
                  <a:pos x="T6" y="T7"/>
                </a:cxn>
                <a:cxn ang="0">
                  <a:pos x="T8" y="T9"/>
                </a:cxn>
                <a:cxn ang="0">
                  <a:pos x="T10" y="T11"/>
                </a:cxn>
              </a:cxnLst>
              <a:rect l="0" t="0" r="r" b="b"/>
              <a:pathLst>
                <a:path w="26" h="41">
                  <a:moveTo>
                    <a:pt x="0" y="25"/>
                  </a:moveTo>
                  <a:lnTo>
                    <a:pt x="0" y="33"/>
                  </a:lnTo>
                  <a:lnTo>
                    <a:pt x="8" y="40"/>
                  </a:lnTo>
                  <a:lnTo>
                    <a:pt x="25" y="0"/>
                  </a:lnTo>
                  <a:lnTo>
                    <a:pt x="17" y="0"/>
                  </a:lnTo>
                  <a:lnTo>
                    <a:pt x="0" y="25"/>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 name="Freeform 248"/>
            <p:cNvSpPr>
              <a:spLocks/>
            </p:cNvSpPr>
            <p:nvPr/>
          </p:nvSpPr>
          <p:spPr bwMode="auto">
            <a:xfrm>
              <a:off x="4223" y="2492"/>
              <a:ext cx="30" cy="36"/>
            </a:xfrm>
            <a:custGeom>
              <a:avLst/>
              <a:gdLst>
                <a:gd name="T0" fmla="*/ 0 w 33"/>
                <a:gd name="T1" fmla="*/ 7 h 49"/>
                <a:gd name="T2" fmla="*/ 0 w 33"/>
                <a:gd name="T3" fmla="*/ 17 h 49"/>
                <a:gd name="T4" fmla="*/ 7 w 33"/>
                <a:gd name="T5" fmla="*/ 17 h 49"/>
                <a:gd name="T6" fmla="*/ 7 w 33"/>
                <a:gd name="T7" fmla="*/ 41 h 49"/>
                <a:gd name="T8" fmla="*/ 16 w 33"/>
                <a:gd name="T9" fmla="*/ 48 h 49"/>
                <a:gd name="T10" fmla="*/ 22 w 33"/>
                <a:gd name="T11" fmla="*/ 41 h 49"/>
                <a:gd name="T12" fmla="*/ 32 w 33"/>
                <a:gd name="T13" fmla="*/ 17 h 49"/>
                <a:gd name="T14" fmla="*/ 22 w 33"/>
                <a:gd name="T15" fmla="*/ 7 h 49"/>
                <a:gd name="T16" fmla="*/ 7 w 33"/>
                <a:gd name="T17" fmla="*/ 0 h 49"/>
                <a:gd name="T18" fmla="*/ 0 w 33"/>
                <a:gd name="T19" fmla="*/ 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49">
                  <a:moveTo>
                    <a:pt x="0" y="7"/>
                  </a:moveTo>
                  <a:lnTo>
                    <a:pt x="0" y="17"/>
                  </a:lnTo>
                  <a:lnTo>
                    <a:pt x="7" y="17"/>
                  </a:lnTo>
                  <a:lnTo>
                    <a:pt x="7" y="41"/>
                  </a:lnTo>
                  <a:lnTo>
                    <a:pt x="16" y="48"/>
                  </a:lnTo>
                  <a:lnTo>
                    <a:pt x="22" y="41"/>
                  </a:lnTo>
                  <a:lnTo>
                    <a:pt x="32" y="17"/>
                  </a:lnTo>
                  <a:lnTo>
                    <a:pt x="22" y="7"/>
                  </a:lnTo>
                  <a:lnTo>
                    <a:pt x="7" y="0"/>
                  </a:lnTo>
                  <a:lnTo>
                    <a:pt x="0" y="7"/>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3" name="Freeform 249"/>
            <p:cNvSpPr>
              <a:spLocks/>
            </p:cNvSpPr>
            <p:nvPr/>
          </p:nvSpPr>
          <p:spPr bwMode="auto">
            <a:xfrm>
              <a:off x="4252" y="2492"/>
              <a:ext cx="29" cy="13"/>
            </a:xfrm>
            <a:custGeom>
              <a:avLst/>
              <a:gdLst>
                <a:gd name="T0" fmla="*/ 0 w 33"/>
                <a:gd name="T1" fmla="*/ 7 h 18"/>
                <a:gd name="T2" fmla="*/ 0 w 33"/>
                <a:gd name="T3" fmla="*/ 17 h 18"/>
                <a:gd name="T4" fmla="*/ 9 w 33"/>
                <a:gd name="T5" fmla="*/ 17 h 18"/>
                <a:gd name="T6" fmla="*/ 15 w 33"/>
                <a:gd name="T7" fmla="*/ 7 h 18"/>
                <a:gd name="T8" fmla="*/ 24 w 33"/>
                <a:gd name="T9" fmla="*/ 7 h 18"/>
                <a:gd name="T10" fmla="*/ 32 w 33"/>
                <a:gd name="T11" fmla="*/ 0 h 18"/>
                <a:gd name="T12" fmla="*/ 15 w 33"/>
                <a:gd name="T13" fmla="*/ 0 h 18"/>
                <a:gd name="T14" fmla="*/ 0 w 33"/>
                <a:gd name="T15" fmla="*/ 7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18">
                  <a:moveTo>
                    <a:pt x="0" y="7"/>
                  </a:moveTo>
                  <a:lnTo>
                    <a:pt x="0" y="17"/>
                  </a:lnTo>
                  <a:lnTo>
                    <a:pt x="9" y="17"/>
                  </a:lnTo>
                  <a:lnTo>
                    <a:pt x="15" y="7"/>
                  </a:lnTo>
                  <a:lnTo>
                    <a:pt x="24" y="7"/>
                  </a:lnTo>
                  <a:lnTo>
                    <a:pt x="32" y="0"/>
                  </a:lnTo>
                  <a:lnTo>
                    <a:pt x="15" y="0"/>
                  </a:lnTo>
                  <a:lnTo>
                    <a:pt x="0" y="7"/>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4" name="Freeform 250"/>
            <p:cNvSpPr>
              <a:spLocks/>
            </p:cNvSpPr>
            <p:nvPr/>
          </p:nvSpPr>
          <p:spPr bwMode="auto">
            <a:xfrm>
              <a:off x="4238" y="2401"/>
              <a:ext cx="123" cy="97"/>
            </a:xfrm>
            <a:custGeom>
              <a:avLst/>
              <a:gdLst>
                <a:gd name="T0" fmla="*/ 0 w 138"/>
                <a:gd name="T1" fmla="*/ 114 h 130"/>
                <a:gd name="T2" fmla="*/ 0 w 138"/>
                <a:gd name="T3" fmla="*/ 122 h 130"/>
                <a:gd name="T4" fmla="*/ 16 w 138"/>
                <a:gd name="T5" fmla="*/ 122 h 130"/>
                <a:gd name="T6" fmla="*/ 48 w 138"/>
                <a:gd name="T7" fmla="*/ 105 h 130"/>
                <a:gd name="T8" fmla="*/ 56 w 138"/>
                <a:gd name="T9" fmla="*/ 114 h 130"/>
                <a:gd name="T10" fmla="*/ 56 w 138"/>
                <a:gd name="T11" fmla="*/ 122 h 130"/>
                <a:gd name="T12" fmla="*/ 65 w 138"/>
                <a:gd name="T13" fmla="*/ 129 h 130"/>
                <a:gd name="T14" fmla="*/ 72 w 138"/>
                <a:gd name="T15" fmla="*/ 114 h 130"/>
                <a:gd name="T16" fmla="*/ 72 w 138"/>
                <a:gd name="T17" fmla="*/ 105 h 130"/>
                <a:gd name="T18" fmla="*/ 80 w 138"/>
                <a:gd name="T19" fmla="*/ 114 h 130"/>
                <a:gd name="T20" fmla="*/ 88 w 138"/>
                <a:gd name="T21" fmla="*/ 114 h 130"/>
                <a:gd name="T22" fmla="*/ 97 w 138"/>
                <a:gd name="T23" fmla="*/ 105 h 130"/>
                <a:gd name="T24" fmla="*/ 105 w 138"/>
                <a:gd name="T25" fmla="*/ 114 h 130"/>
                <a:gd name="T26" fmla="*/ 105 w 138"/>
                <a:gd name="T27" fmla="*/ 105 h 130"/>
                <a:gd name="T28" fmla="*/ 112 w 138"/>
                <a:gd name="T29" fmla="*/ 97 h 130"/>
                <a:gd name="T30" fmla="*/ 112 w 138"/>
                <a:gd name="T31" fmla="*/ 105 h 130"/>
                <a:gd name="T32" fmla="*/ 121 w 138"/>
                <a:gd name="T33" fmla="*/ 105 h 130"/>
                <a:gd name="T34" fmla="*/ 130 w 138"/>
                <a:gd name="T35" fmla="*/ 97 h 130"/>
                <a:gd name="T36" fmla="*/ 130 w 138"/>
                <a:gd name="T37" fmla="*/ 57 h 130"/>
                <a:gd name="T38" fmla="*/ 137 w 138"/>
                <a:gd name="T39" fmla="*/ 57 h 130"/>
                <a:gd name="T40" fmla="*/ 137 w 138"/>
                <a:gd name="T41" fmla="*/ 8 h 130"/>
                <a:gd name="T42" fmla="*/ 130 w 138"/>
                <a:gd name="T43" fmla="*/ 0 h 130"/>
                <a:gd name="T44" fmla="*/ 130 w 138"/>
                <a:gd name="T45" fmla="*/ 8 h 130"/>
                <a:gd name="T46" fmla="*/ 121 w 138"/>
                <a:gd name="T47" fmla="*/ 8 h 130"/>
                <a:gd name="T48" fmla="*/ 112 w 138"/>
                <a:gd name="T49" fmla="*/ 40 h 130"/>
                <a:gd name="T50" fmla="*/ 97 w 138"/>
                <a:gd name="T51" fmla="*/ 65 h 130"/>
                <a:gd name="T52" fmla="*/ 80 w 138"/>
                <a:gd name="T53" fmla="*/ 82 h 130"/>
                <a:gd name="T54" fmla="*/ 80 w 138"/>
                <a:gd name="T55" fmla="*/ 65 h 130"/>
                <a:gd name="T56" fmla="*/ 72 w 138"/>
                <a:gd name="T57" fmla="*/ 73 h 130"/>
                <a:gd name="T58" fmla="*/ 65 w 138"/>
                <a:gd name="T59" fmla="*/ 97 h 130"/>
                <a:gd name="T60" fmla="*/ 56 w 138"/>
                <a:gd name="T61" fmla="*/ 97 h 130"/>
                <a:gd name="T62" fmla="*/ 25 w 138"/>
                <a:gd name="T63" fmla="*/ 97 h 130"/>
                <a:gd name="T64" fmla="*/ 0 w 138"/>
                <a:gd name="T65" fmla="*/ 11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 h="130">
                  <a:moveTo>
                    <a:pt x="0" y="114"/>
                  </a:moveTo>
                  <a:lnTo>
                    <a:pt x="0" y="122"/>
                  </a:lnTo>
                  <a:lnTo>
                    <a:pt x="16" y="122"/>
                  </a:lnTo>
                  <a:lnTo>
                    <a:pt x="48" y="105"/>
                  </a:lnTo>
                  <a:lnTo>
                    <a:pt x="56" y="114"/>
                  </a:lnTo>
                  <a:lnTo>
                    <a:pt x="56" y="122"/>
                  </a:lnTo>
                  <a:lnTo>
                    <a:pt x="65" y="129"/>
                  </a:lnTo>
                  <a:lnTo>
                    <a:pt x="72" y="114"/>
                  </a:lnTo>
                  <a:lnTo>
                    <a:pt x="72" y="105"/>
                  </a:lnTo>
                  <a:lnTo>
                    <a:pt x="80" y="114"/>
                  </a:lnTo>
                  <a:lnTo>
                    <a:pt x="88" y="114"/>
                  </a:lnTo>
                  <a:lnTo>
                    <a:pt x="97" y="105"/>
                  </a:lnTo>
                  <a:lnTo>
                    <a:pt x="105" y="114"/>
                  </a:lnTo>
                  <a:lnTo>
                    <a:pt x="105" y="105"/>
                  </a:lnTo>
                  <a:lnTo>
                    <a:pt x="112" y="97"/>
                  </a:lnTo>
                  <a:lnTo>
                    <a:pt x="112" y="105"/>
                  </a:lnTo>
                  <a:lnTo>
                    <a:pt x="121" y="105"/>
                  </a:lnTo>
                  <a:lnTo>
                    <a:pt x="130" y="97"/>
                  </a:lnTo>
                  <a:lnTo>
                    <a:pt x="130" y="57"/>
                  </a:lnTo>
                  <a:lnTo>
                    <a:pt x="137" y="57"/>
                  </a:lnTo>
                  <a:lnTo>
                    <a:pt x="137" y="8"/>
                  </a:lnTo>
                  <a:lnTo>
                    <a:pt x="130" y="0"/>
                  </a:lnTo>
                  <a:lnTo>
                    <a:pt x="130" y="8"/>
                  </a:lnTo>
                  <a:lnTo>
                    <a:pt x="121" y="8"/>
                  </a:lnTo>
                  <a:lnTo>
                    <a:pt x="112" y="40"/>
                  </a:lnTo>
                  <a:lnTo>
                    <a:pt x="97" y="65"/>
                  </a:lnTo>
                  <a:lnTo>
                    <a:pt x="80" y="82"/>
                  </a:lnTo>
                  <a:lnTo>
                    <a:pt x="80" y="65"/>
                  </a:lnTo>
                  <a:lnTo>
                    <a:pt x="72" y="73"/>
                  </a:lnTo>
                  <a:lnTo>
                    <a:pt x="65" y="97"/>
                  </a:lnTo>
                  <a:lnTo>
                    <a:pt x="56" y="97"/>
                  </a:lnTo>
                  <a:lnTo>
                    <a:pt x="25" y="97"/>
                  </a:lnTo>
                  <a:lnTo>
                    <a:pt x="0" y="114"/>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5" name="Freeform 251"/>
            <p:cNvSpPr>
              <a:spLocks/>
            </p:cNvSpPr>
            <p:nvPr/>
          </p:nvSpPr>
          <p:spPr bwMode="auto">
            <a:xfrm>
              <a:off x="4338" y="2347"/>
              <a:ext cx="73" cy="54"/>
            </a:xfrm>
            <a:custGeom>
              <a:avLst/>
              <a:gdLst>
                <a:gd name="T0" fmla="*/ 0 w 82"/>
                <a:gd name="T1" fmla="*/ 56 h 74"/>
                <a:gd name="T2" fmla="*/ 0 w 82"/>
                <a:gd name="T3" fmla="*/ 73 h 74"/>
                <a:gd name="T4" fmla="*/ 18 w 82"/>
                <a:gd name="T5" fmla="*/ 65 h 74"/>
                <a:gd name="T6" fmla="*/ 9 w 82"/>
                <a:gd name="T7" fmla="*/ 65 h 74"/>
                <a:gd name="T8" fmla="*/ 9 w 82"/>
                <a:gd name="T9" fmla="*/ 56 h 74"/>
                <a:gd name="T10" fmla="*/ 25 w 82"/>
                <a:gd name="T11" fmla="*/ 56 h 74"/>
                <a:gd name="T12" fmla="*/ 50 w 82"/>
                <a:gd name="T13" fmla="*/ 65 h 74"/>
                <a:gd name="T14" fmla="*/ 58 w 82"/>
                <a:gd name="T15" fmla="*/ 50 h 74"/>
                <a:gd name="T16" fmla="*/ 65 w 82"/>
                <a:gd name="T17" fmla="*/ 50 h 74"/>
                <a:gd name="T18" fmla="*/ 81 w 82"/>
                <a:gd name="T19" fmla="*/ 41 h 74"/>
                <a:gd name="T20" fmla="*/ 75 w 82"/>
                <a:gd name="T21" fmla="*/ 41 h 74"/>
                <a:gd name="T22" fmla="*/ 65 w 82"/>
                <a:gd name="T23" fmla="*/ 31 h 74"/>
                <a:gd name="T24" fmla="*/ 75 w 82"/>
                <a:gd name="T25" fmla="*/ 25 h 74"/>
                <a:gd name="T26" fmla="*/ 65 w 82"/>
                <a:gd name="T27" fmla="*/ 31 h 74"/>
                <a:gd name="T28" fmla="*/ 50 w 82"/>
                <a:gd name="T29" fmla="*/ 25 h 74"/>
                <a:gd name="T30" fmla="*/ 25 w 82"/>
                <a:gd name="T31" fmla="*/ 0 h 74"/>
                <a:gd name="T32" fmla="*/ 25 w 82"/>
                <a:gd name="T33" fmla="*/ 9 h 74"/>
                <a:gd name="T34" fmla="*/ 25 w 82"/>
                <a:gd name="T35" fmla="*/ 16 h 74"/>
                <a:gd name="T36" fmla="*/ 18 w 82"/>
                <a:gd name="T37" fmla="*/ 50 h 74"/>
                <a:gd name="T38" fmla="*/ 9 w 82"/>
                <a:gd name="T39" fmla="*/ 41 h 74"/>
                <a:gd name="T40" fmla="*/ 9 w 82"/>
                <a:gd name="T41" fmla="*/ 50 h 74"/>
                <a:gd name="T42" fmla="*/ 0 w 82"/>
                <a:gd name="T43" fmla="*/ 5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2" h="74">
                  <a:moveTo>
                    <a:pt x="0" y="56"/>
                  </a:moveTo>
                  <a:lnTo>
                    <a:pt x="0" y="73"/>
                  </a:lnTo>
                  <a:lnTo>
                    <a:pt x="18" y="65"/>
                  </a:lnTo>
                  <a:lnTo>
                    <a:pt x="9" y="65"/>
                  </a:lnTo>
                  <a:lnTo>
                    <a:pt x="9" y="56"/>
                  </a:lnTo>
                  <a:lnTo>
                    <a:pt x="25" y="56"/>
                  </a:lnTo>
                  <a:lnTo>
                    <a:pt x="50" y="65"/>
                  </a:lnTo>
                  <a:lnTo>
                    <a:pt x="58" y="50"/>
                  </a:lnTo>
                  <a:lnTo>
                    <a:pt x="65" y="50"/>
                  </a:lnTo>
                  <a:lnTo>
                    <a:pt x="81" y="41"/>
                  </a:lnTo>
                  <a:lnTo>
                    <a:pt x="75" y="41"/>
                  </a:lnTo>
                  <a:lnTo>
                    <a:pt x="65" y="31"/>
                  </a:lnTo>
                  <a:lnTo>
                    <a:pt x="75" y="25"/>
                  </a:lnTo>
                  <a:lnTo>
                    <a:pt x="65" y="31"/>
                  </a:lnTo>
                  <a:lnTo>
                    <a:pt x="50" y="25"/>
                  </a:lnTo>
                  <a:lnTo>
                    <a:pt x="25" y="0"/>
                  </a:lnTo>
                  <a:lnTo>
                    <a:pt x="25" y="9"/>
                  </a:lnTo>
                  <a:lnTo>
                    <a:pt x="25" y="16"/>
                  </a:lnTo>
                  <a:lnTo>
                    <a:pt x="18" y="50"/>
                  </a:lnTo>
                  <a:lnTo>
                    <a:pt x="9" y="41"/>
                  </a:lnTo>
                  <a:lnTo>
                    <a:pt x="9" y="50"/>
                  </a:lnTo>
                  <a:lnTo>
                    <a:pt x="0" y="56"/>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 name="Freeform 252"/>
            <p:cNvSpPr>
              <a:spLocks/>
            </p:cNvSpPr>
            <p:nvPr/>
          </p:nvSpPr>
          <p:spPr bwMode="auto">
            <a:xfrm>
              <a:off x="4512" y="2275"/>
              <a:ext cx="16" cy="12"/>
            </a:xfrm>
            <a:custGeom>
              <a:avLst/>
              <a:gdLst>
                <a:gd name="T0" fmla="*/ 0 w 18"/>
                <a:gd name="T1" fmla="*/ 8 h 17"/>
                <a:gd name="T2" fmla="*/ 0 w 18"/>
                <a:gd name="T3" fmla="*/ 16 h 17"/>
                <a:gd name="T4" fmla="*/ 8 w 18"/>
                <a:gd name="T5" fmla="*/ 8 h 17"/>
                <a:gd name="T6" fmla="*/ 17 w 18"/>
                <a:gd name="T7" fmla="*/ 0 h 17"/>
                <a:gd name="T8" fmla="*/ 0 w 18"/>
                <a:gd name="T9" fmla="*/ 8 h 17"/>
              </a:gdLst>
              <a:ahLst/>
              <a:cxnLst>
                <a:cxn ang="0">
                  <a:pos x="T0" y="T1"/>
                </a:cxn>
                <a:cxn ang="0">
                  <a:pos x="T2" y="T3"/>
                </a:cxn>
                <a:cxn ang="0">
                  <a:pos x="T4" y="T5"/>
                </a:cxn>
                <a:cxn ang="0">
                  <a:pos x="T6" y="T7"/>
                </a:cxn>
                <a:cxn ang="0">
                  <a:pos x="T8" y="T9"/>
                </a:cxn>
              </a:cxnLst>
              <a:rect l="0" t="0" r="r" b="b"/>
              <a:pathLst>
                <a:path w="18" h="17">
                  <a:moveTo>
                    <a:pt x="0" y="8"/>
                  </a:moveTo>
                  <a:lnTo>
                    <a:pt x="0" y="16"/>
                  </a:lnTo>
                  <a:lnTo>
                    <a:pt x="8" y="8"/>
                  </a:lnTo>
                  <a:lnTo>
                    <a:pt x="17" y="0"/>
                  </a:lnTo>
                  <a:lnTo>
                    <a:pt x="0" y="8"/>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7" name="Freeform 253"/>
            <p:cNvSpPr>
              <a:spLocks/>
            </p:cNvSpPr>
            <p:nvPr/>
          </p:nvSpPr>
          <p:spPr bwMode="auto">
            <a:xfrm>
              <a:off x="4512" y="2275"/>
              <a:ext cx="16" cy="12"/>
            </a:xfrm>
            <a:custGeom>
              <a:avLst/>
              <a:gdLst>
                <a:gd name="T0" fmla="*/ 0 w 18"/>
                <a:gd name="T1" fmla="*/ 8 h 17"/>
                <a:gd name="T2" fmla="*/ 0 w 18"/>
                <a:gd name="T3" fmla="*/ 16 h 17"/>
                <a:gd name="T4" fmla="*/ 8 w 18"/>
                <a:gd name="T5" fmla="*/ 8 h 17"/>
                <a:gd name="T6" fmla="*/ 17 w 18"/>
                <a:gd name="T7" fmla="*/ 0 h 17"/>
                <a:gd name="T8" fmla="*/ 0 w 18"/>
                <a:gd name="T9" fmla="*/ 8 h 17"/>
              </a:gdLst>
              <a:ahLst/>
              <a:cxnLst>
                <a:cxn ang="0">
                  <a:pos x="T0" y="T1"/>
                </a:cxn>
                <a:cxn ang="0">
                  <a:pos x="T2" y="T3"/>
                </a:cxn>
                <a:cxn ang="0">
                  <a:pos x="T4" y="T5"/>
                </a:cxn>
                <a:cxn ang="0">
                  <a:pos x="T6" y="T7"/>
                </a:cxn>
                <a:cxn ang="0">
                  <a:pos x="T8" y="T9"/>
                </a:cxn>
              </a:cxnLst>
              <a:rect l="0" t="0" r="r" b="b"/>
              <a:pathLst>
                <a:path w="18" h="17">
                  <a:moveTo>
                    <a:pt x="0" y="8"/>
                  </a:moveTo>
                  <a:lnTo>
                    <a:pt x="0" y="16"/>
                  </a:lnTo>
                  <a:lnTo>
                    <a:pt x="8" y="8"/>
                  </a:lnTo>
                  <a:lnTo>
                    <a:pt x="17" y="0"/>
                  </a:lnTo>
                  <a:lnTo>
                    <a:pt x="0" y="8"/>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 name="Freeform 254"/>
            <p:cNvSpPr>
              <a:spLocks/>
            </p:cNvSpPr>
            <p:nvPr/>
          </p:nvSpPr>
          <p:spPr bwMode="auto">
            <a:xfrm>
              <a:off x="4607" y="2137"/>
              <a:ext cx="15" cy="13"/>
            </a:xfrm>
            <a:custGeom>
              <a:avLst/>
              <a:gdLst>
                <a:gd name="T0" fmla="*/ 0 w 17"/>
                <a:gd name="T1" fmla="*/ 16 h 17"/>
                <a:gd name="T2" fmla="*/ 16 w 17"/>
                <a:gd name="T3" fmla="*/ 7 h 17"/>
                <a:gd name="T4" fmla="*/ 16 w 17"/>
                <a:gd name="T5" fmla="*/ 0 h 17"/>
                <a:gd name="T6" fmla="*/ 10 w 17"/>
                <a:gd name="T7" fmla="*/ 0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16" y="7"/>
                  </a:lnTo>
                  <a:lnTo>
                    <a:pt x="16" y="0"/>
                  </a:lnTo>
                  <a:lnTo>
                    <a:pt x="10" y="0"/>
                  </a:lnTo>
                  <a:lnTo>
                    <a:pt x="0" y="16"/>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9" name="Freeform 255"/>
            <p:cNvSpPr>
              <a:spLocks/>
            </p:cNvSpPr>
            <p:nvPr/>
          </p:nvSpPr>
          <p:spPr bwMode="auto">
            <a:xfrm>
              <a:off x="4607" y="2137"/>
              <a:ext cx="15" cy="13"/>
            </a:xfrm>
            <a:custGeom>
              <a:avLst/>
              <a:gdLst>
                <a:gd name="T0" fmla="*/ 0 w 17"/>
                <a:gd name="T1" fmla="*/ 16 h 17"/>
                <a:gd name="T2" fmla="*/ 16 w 17"/>
                <a:gd name="T3" fmla="*/ 7 h 17"/>
                <a:gd name="T4" fmla="*/ 16 w 17"/>
                <a:gd name="T5" fmla="*/ 0 h 17"/>
                <a:gd name="T6" fmla="*/ 10 w 17"/>
                <a:gd name="T7" fmla="*/ 0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16" y="7"/>
                  </a:lnTo>
                  <a:lnTo>
                    <a:pt x="16" y="0"/>
                  </a:lnTo>
                  <a:lnTo>
                    <a:pt x="10" y="0"/>
                  </a:lnTo>
                  <a:lnTo>
                    <a:pt x="0" y="16"/>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0" name="Freeform 256"/>
            <p:cNvSpPr>
              <a:spLocks/>
            </p:cNvSpPr>
            <p:nvPr/>
          </p:nvSpPr>
          <p:spPr bwMode="auto">
            <a:xfrm>
              <a:off x="4360" y="2221"/>
              <a:ext cx="30" cy="127"/>
            </a:xfrm>
            <a:custGeom>
              <a:avLst/>
              <a:gdLst>
                <a:gd name="T0" fmla="*/ 0 w 34"/>
                <a:gd name="T1" fmla="*/ 18 h 172"/>
                <a:gd name="T2" fmla="*/ 0 w 34"/>
                <a:gd name="T3" fmla="*/ 59 h 172"/>
                <a:gd name="T4" fmla="*/ 8 w 34"/>
                <a:gd name="T5" fmla="*/ 65 h 172"/>
                <a:gd name="T6" fmla="*/ 0 w 34"/>
                <a:gd name="T7" fmla="*/ 115 h 172"/>
                <a:gd name="T8" fmla="*/ 8 w 34"/>
                <a:gd name="T9" fmla="*/ 131 h 172"/>
                <a:gd name="T10" fmla="*/ 0 w 34"/>
                <a:gd name="T11" fmla="*/ 155 h 172"/>
                <a:gd name="T12" fmla="*/ 8 w 34"/>
                <a:gd name="T13" fmla="*/ 171 h 172"/>
                <a:gd name="T14" fmla="*/ 8 w 34"/>
                <a:gd name="T15" fmla="*/ 155 h 172"/>
                <a:gd name="T16" fmla="*/ 25 w 34"/>
                <a:gd name="T17" fmla="*/ 162 h 172"/>
                <a:gd name="T18" fmla="*/ 25 w 34"/>
                <a:gd name="T19" fmla="*/ 155 h 172"/>
                <a:gd name="T20" fmla="*/ 8 w 34"/>
                <a:gd name="T21" fmla="*/ 131 h 172"/>
                <a:gd name="T22" fmla="*/ 16 w 34"/>
                <a:gd name="T23" fmla="*/ 107 h 172"/>
                <a:gd name="T24" fmla="*/ 25 w 34"/>
                <a:gd name="T25" fmla="*/ 107 h 172"/>
                <a:gd name="T26" fmla="*/ 33 w 34"/>
                <a:gd name="T27" fmla="*/ 107 h 172"/>
                <a:gd name="T28" fmla="*/ 16 w 34"/>
                <a:gd name="T29" fmla="*/ 50 h 172"/>
                <a:gd name="T30" fmla="*/ 16 w 34"/>
                <a:gd name="T31" fmla="*/ 10 h 172"/>
                <a:gd name="T32" fmla="*/ 16 w 34"/>
                <a:gd name="T33" fmla="*/ 0 h 172"/>
                <a:gd name="T34" fmla="*/ 8 w 34"/>
                <a:gd name="T35" fmla="*/ 0 h 172"/>
                <a:gd name="T36" fmla="*/ 8 w 34"/>
                <a:gd name="T37" fmla="*/ 10 h 172"/>
                <a:gd name="T38" fmla="*/ 0 w 34"/>
                <a:gd name="T39" fmla="*/ 18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172">
                  <a:moveTo>
                    <a:pt x="0" y="18"/>
                  </a:moveTo>
                  <a:lnTo>
                    <a:pt x="0" y="59"/>
                  </a:lnTo>
                  <a:lnTo>
                    <a:pt x="8" y="65"/>
                  </a:lnTo>
                  <a:lnTo>
                    <a:pt x="0" y="115"/>
                  </a:lnTo>
                  <a:lnTo>
                    <a:pt x="8" y="131"/>
                  </a:lnTo>
                  <a:lnTo>
                    <a:pt x="0" y="155"/>
                  </a:lnTo>
                  <a:lnTo>
                    <a:pt x="8" y="171"/>
                  </a:lnTo>
                  <a:lnTo>
                    <a:pt x="8" y="155"/>
                  </a:lnTo>
                  <a:lnTo>
                    <a:pt x="25" y="162"/>
                  </a:lnTo>
                  <a:lnTo>
                    <a:pt x="25" y="155"/>
                  </a:lnTo>
                  <a:lnTo>
                    <a:pt x="8" y="131"/>
                  </a:lnTo>
                  <a:lnTo>
                    <a:pt x="16" y="107"/>
                  </a:lnTo>
                  <a:lnTo>
                    <a:pt x="25" y="107"/>
                  </a:lnTo>
                  <a:lnTo>
                    <a:pt x="33" y="107"/>
                  </a:lnTo>
                  <a:lnTo>
                    <a:pt x="16" y="50"/>
                  </a:lnTo>
                  <a:lnTo>
                    <a:pt x="16" y="10"/>
                  </a:lnTo>
                  <a:lnTo>
                    <a:pt x="16" y="0"/>
                  </a:lnTo>
                  <a:lnTo>
                    <a:pt x="8" y="0"/>
                  </a:lnTo>
                  <a:lnTo>
                    <a:pt x="8" y="10"/>
                  </a:lnTo>
                  <a:lnTo>
                    <a:pt x="0" y="18"/>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1" name="Freeform 257"/>
            <p:cNvSpPr>
              <a:spLocks/>
            </p:cNvSpPr>
            <p:nvPr/>
          </p:nvSpPr>
          <p:spPr bwMode="auto">
            <a:xfrm>
              <a:off x="4781" y="1849"/>
              <a:ext cx="52" cy="25"/>
            </a:xfrm>
            <a:custGeom>
              <a:avLst/>
              <a:gdLst>
                <a:gd name="T0" fmla="*/ 18 w 59"/>
                <a:gd name="T1" fmla="*/ 25 h 33"/>
                <a:gd name="T2" fmla="*/ 33 w 59"/>
                <a:gd name="T3" fmla="*/ 25 h 33"/>
                <a:gd name="T4" fmla="*/ 58 w 59"/>
                <a:gd name="T5" fmla="*/ 16 h 33"/>
                <a:gd name="T6" fmla="*/ 42 w 59"/>
                <a:gd name="T7" fmla="*/ 0 h 33"/>
                <a:gd name="T8" fmla="*/ 18 w 59"/>
                <a:gd name="T9" fmla="*/ 0 h 33"/>
                <a:gd name="T10" fmla="*/ 0 w 59"/>
                <a:gd name="T11" fmla="*/ 16 h 33"/>
                <a:gd name="T12" fmla="*/ 8 w 59"/>
                <a:gd name="T13" fmla="*/ 32 h 33"/>
                <a:gd name="T14" fmla="*/ 18 w 59"/>
                <a:gd name="T15" fmla="*/ 25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33">
                  <a:moveTo>
                    <a:pt x="18" y="25"/>
                  </a:moveTo>
                  <a:lnTo>
                    <a:pt x="33" y="25"/>
                  </a:lnTo>
                  <a:lnTo>
                    <a:pt x="58" y="16"/>
                  </a:lnTo>
                  <a:lnTo>
                    <a:pt x="42" y="0"/>
                  </a:lnTo>
                  <a:lnTo>
                    <a:pt x="18" y="0"/>
                  </a:lnTo>
                  <a:lnTo>
                    <a:pt x="0" y="16"/>
                  </a:lnTo>
                  <a:lnTo>
                    <a:pt x="8" y="32"/>
                  </a:lnTo>
                  <a:lnTo>
                    <a:pt x="18" y="25"/>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2" name="Freeform 258"/>
            <p:cNvSpPr>
              <a:spLocks/>
            </p:cNvSpPr>
            <p:nvPr/>
          </p:nvSpPr>
          <p:spPr bwMode="auto">
            <a:xfrm>
              <a:off x="4346" y="1776"/>
              <a:ext cx="38" cy="27"/>
            </a:xfrm>
            <a:custGeom>
              <a:avLst/>
              <a:gdLst>
                <a:gd name="T0" fmla="*/ 0 w 42"/>
                <a:gd name="T1" fmla="*/ 17 h 35"/>
                <a:gd name="T2" fmla="*/ 16 w 42"/>
                <a:gd name="T3" fmla="*/ 24 h 35"/>
                <a:gd name="T4" fmla="*/ 41 w 42"/>
                <a:gd name="T5" fmla="*/ 34 h 35"/>
                <a:gd name="T6" fmla="*/ 41 w 42"/>
                <a:gd name="T7" fmla="*/ 17 h 35"/>
                <a:gd name="T8" fmla="*/ 24 w 42"/>
                <a:gd name="T9" fmla="*/ 0 h 35"/>
                <a:gd name="T10" fmla="*/ 9 w 42"/>
                <a:gd name="T11" fmla="*/ 0 h 35"/>
                <a:gd name="T12" fmla="*/ 0 w 42"/>
                <a:gd name="T13" fmla="*/ 17 h 35"/>
              </a:gdLst>
              <a:ahLst/>
              <a:cxnLst>
                <a:cxn ang="0">
                  <a:pos x="T0" y="T1"/>
                </a:cxn>
                <a:cxn ang="0">
                  <a:pos x="T2" y="T3"/>
                </a:cxn>
                <a:cxn ang="0">
                  <a:pos x="T4" y="T5"/>
                </a:cxn>
                <a:cxn ang="0">
                  <a:pos x="T6" y="T7"/>
                </a:cxn>
                <a:cxn ang="0">
                  <a:pos x="T8" y="T9"/>
                </a:cxn>
                <a:cxn ang="0">
                  <a:pos x="T10" y="T11"/>
                </a:cxn>
                <a:cxn ang="0">
                  <a:pos x="T12" y="T13"/>
                </a:cxn>
              </a:cxnLst>
              <a:rect l="0" t="0" r="r" b="b"/>
              <a:pathLst>
                <a:path w="42" h="35">
                  <a:moveTo>
                    <a:pt x="0" y="17"/>
                  </a:moveTo>
                  <a:lnTo>
                    <a:pt x="16" y="24"/>
                  </a:lnTo>
                  <a:lnTo>
                    <a:pt x="41" y="34"/>
                  </a:lnTo>
                  <a:lnTo>
                    <a:pt x="41" y="17"/>
                  </a:lnTo>
                  <a:lnTo>
                    <a:pt x="24" y="0"/>
                  </a:lnTo>
                  <a:lnTo>
                    <a:pt x="9" y="0"/>
                  </a:lnTo>
                  <a:lnTo>
                    <a:pt x="0" y="17"/>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3" name="Freeform 259"/>
            <p:cNvSpPr>
              <a:spLocks/>
            </p:cNvSpPr>
            <p:nvPr/>
          </p:nvSpPr>
          <p:spPr bwMode="auto">
            <a:xfrm>
              <a:off x="4346" y="1765"/>
              <a:ext cx="15" cy="12"/>
            </a:xfrm>
            <a:custGeom>
              <a:avLst/>
              <a:gdLst>
                <a:gd name="T0" fmla="*/ 0 w 17"/>
                <a:gd name="T1" fmla="*/ 0 h 17"/>
                <a:gd name="T2" fmla="*/ 0 w 17"/>
                <a:gd name="T3" fmla="*/ 16 h 17"/>
                <a:gd name="T4" fmla="*/ 16 w 17"/>
                <a:gd name="T5" fmla="*/ 9 h 17"/>
                <a:gd name="T6" fmla="*/ 16 w 17"/>
                <a:gd name="T7" fmla="*/ 0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lnTo>
                    <a:pt x="0" y="16"/>
                  </a:lnTo>
                  <a:lnTo>
                    <a:pt x="16" y="9"/>
                  </a:lnTo>
                  <a:lnTo>
                    <a:pt x="16" y="0"/>
                  </a:lnTo>
                  <a:lnTo>
                    <a:pt x="0" y="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4" name="Freeform 260"/>
            <p:cNvSpPr>
              <a:spLocks/>
            </p:cNvSpPr>
            <p:nvPr/>
          </p:nvSpPr>
          <p:spPr bwMode="auto">
            <a:xfrm>
              <a:off x="4418" y="1718"/>
              <a:ext cx="52" cy="30"/>
            </a:xfrm>
            <a:custGeom>
              <a:avLst/>
              <a:gdLst>
                <a:gd name="T0" fmla="*/ 0 w 58"/>
                <a:gd name="T1" fmla="*/ 0 h 41"/>
                <a:gd name="T2" fmla="*/ 9 w 58"/>
                <a:gd name="T3" fmla="*/ 23 h 41"/>
                <a:gd name="T4" fmla="*/ 32 w 58"/>
                <a:gd name="T5" fmla="*/ 40 h 41"/>
                <a:gd name="T6" fmla="*/ 50 w 58"/>
                <a:gd name="T7" fmla="*/ 40 h 41"/>
                <a:gd name="T8" fmla="*/ 57 w 58"/>
                <a:gd name="T9" fmla="*/ 16 h 41"/>
                <a:gd name="T10" fmla="*/ 9 w 58"/>
                <a:gd name="T11" fmla="*/ 6 h 41"/>
                <a:gd name="T12" fmla="*/ 0 w 58"/>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8" h="41">
                  <a:moveTo>
                    <a:pt x="0" y="0"/>
                  </a:moveTo>
                  <a:lnTo>
                    <a:pt x="9" y="23"/>
                  </a:lnTo>
                  <a:lnTo>
                    <a:pt x="32" y="40"/>
                  </a:lnTo>
                  <a:lnTo>
                    <a:pt x="50" y="40"/>
                  </a:lnTo>
                  <a:lnTo>
                    <a:pt x="57" y="16"/>
                  </a:lnTo>
                  <a:lnTo>
                    <a:pt x="9" y="6"/>
                  </a:lnTo>
                  <a:lnTo>
                    <a:pt x="0" y="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5" name="Freeform 261"/>
            <p:cNvSpPr>
              <a:spLocks/>
            </p:cNvSpPr>
            <p:nvPr/>
          </p:nvSpPr>
          <p:spPr bwMode="auto">
            <a:xfrm>
              <a:off x="4309" y="1693"/>
              <a:ext cx="88" cy="55"/>
            </a:xfrm>
            <a:custGeom>
              <a:avLst/>
              <a:gdLst>
                <a:gd name="T0" fmla="*/ 0 w 98"/>
                <a:gd name="T1" fmla="*/ 50 h 75"/>
                <a:gd name="T2" fmla="*/ 8 w 98"/>
                <a:gd name="T3" fmla="*/ 74 h 75"/>
                <a:gd name="T4" fmla="*/ 25 w 98"/>
                <a:gd name="T5" fmla="*/ 74 h 75"/>
                <a:gd name="T6" fmla="*/ 65 w 98"/>
                <a:gd name="T7" fmla="*/ 57 h 75"/>
                <a:gd name="T8" fmla="*/ 73 w 98"/>
                <a:gd name="T9" fmla="*/ 65 h 75"/>
                <a:gd name="T10" fmla="*/ 97 w 98"/>
                <a:gd name="T11" fmla="*/ 40 h 75"/>
                <a:gd name="T12" fmla="*/ 97 w 98"/>
                <a:gd name="T13" fmla="*/ 25 h 75"/>
                <a:gd name="T14" fmla="*/ 90 w 98"/>
                <a:gd name="T15" fmla="*/ 16 h 75"/>
                <a:gd name="T16" fmla="*/ 82 w 98"/>
                <a:gd name="T17" fmla="*/ 16 h 75"/>
                <a:gd name="T18" fmla="*/ 65 w 98"/>
                <a:gd name="T19" fmla="*/ 0 h 75"/>
                <a:gd name="T20" fmla="*/ 50 w 98"/>
                <a:gd name="T21" fmla="*/ 16 h 75"/>
                <a:gd name="T22" fmla="*/ 25 w 98"/>
                <a:gd name="T23" fmla="*/ 0 h 75"/>
                <a:gd name="T24" fmla="*/ 0 w 98"/>
                <a:gd name="T25" fmla="*/ 9 h 75"/>
                <a:gd name="T26" fmla="*/ 0 w 98"/>
                <a:gd name="T27" fmla="*/ 5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75">
                  <a:moveTo>
                    <a:pt x="0" y="50"/>
                  </a:moveTo>
                  <a:lnTo>
                    <a:pt x="8" y="74"/>
                  </a:lnTo>
                  <a:lnTo>
                    <a:pt x="25" y="74"/>
                  </a:lnTo>
                  <a:lnTo>
                    <a:pt x="65" y="57"/>
                  </a:lnTo>
                  <a:lnTo>
                    <a:pt x="73" y="65"/>
                  </a:lnTo>
                  <a:lnTo>
                    <a:pt x="97" y="40"/>
                  </a:lnTo>
                  <a:lnTo>
                    <a:pt x="97" y="25"/>
                  </a:lnTo>
                  <a:lnTo>
                    <a:pt x="90" y="16"/>
                  </a:lnTo>
                  <a:lnTo>
                    <a:pt x="82" y="16"/>
                  </a:lnTo>
                  <a:lnTo>
                    <a:pt x="65" y="0"/>
                  </a:lnTo>
                  <a:lnTo>
                    <a:pt x="50" y="16"/>
                  </a:lnTo>
                  <a:lnTo>
                    <a:pt x="25" y="0"/>
                  </a:lnTo>
                  <a:lnTo>
                    <a:pt x="0" y="9"/>
                  </a:lnTo>
                  <a:lnTo>
                    <a:pt x="0" y="50"/>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 name="Freeform 262"/>
            <p:cNvSpPr>
              <a:spLocks/>
            </p:cNvSpPr>
            <p:nvPr/>
          </p:nvSpPr>
          <p:spPr bwMode="auto">
            <a:xfrm>
              <a:off x="3328" y="1658"/>
              <a:ext cx="198" cy="223"/>
            </a:xfrm>
            <a:custGeom>
              <a:avLst/>
              <a:gdLst>
                <a:gd name="T0" fmla="*/ 0 w 221"/>
                <a:gd name="T1" fmla="*/ 258 h 300"/>
                <a:gd name="T2" fmla="*/ 25 w 221"/>
                <a:gd name="T3" fmla="*/ 290 h 300"/>
                <a:gd name="T4" fmla="*/ 66 w 221"/>
                <a:gd name="T5" fmla="*/ 299 h 300"/>
                <a:gd name="T6" fmla="*/ 74 w 221"/>
                <a:gd name="T7" fmla="*/ 290 h 300"/>
                <a:gd name="T8" fmla="*/ 58 w 221"/>
                <a:gd name="T9" fmla="*/ 274 h 300"/>
                <a:gd name="T10" fmla="*/ 49 w 221"/>
                <a:gd name="T11" fmla="*/ 258 h 300"/>
                <a:gd name="T12" fmla="*/ 49 w 221"/>
                <a:gd name="T13" fmla="*/ 218 h 300"/>
                <a:gd name="T14" fmla="*/ 58 w 221"/>
                <a:gd name="T15" fmla="*/ 202 h 300"/>
                <a:gd name="T16" fmla="*/ 114 w 221"/>
                <a:gd name="T17" fmla="*/ 104 h 300"/>
                <a:gd name="T18" fmla="*/ 155 w 221"/>
                <a:gd name="T19" fmla="*/ 72 h 300"/>
                <a:gd name="T20" fmla="*/ 220 w 221"/>
                <a:gd name="T21" fmla="*/ 40 h 300"/>
                <a:gd name="T22" fmla="*/ 220 w 221"/>
                <a:gd name="T23" fmla="*/ 7 h 300"/>
                <a:gd name="T24" fmla="*/ 205 w 221"/>
                <a:gd name="T25" fmla="*/ 0 h 300"/>
                <a:gd name="T26" fmla="*/ 188 w 221"/>
                <a:gd name="T27" fmla="*/ 16 h 300"/>
                <a:gd name="T28" fmla="*/ 171 w 221"/>
                <a:gd name="T29" fmla="*/ 32 h 300"/>
                <a:gd name="T30" fmla="*/ 146 w 221"/>
                <a:gd name="T31" fmla="*/ 40 h 300"/>
                <a:gd name="T32" fmla="*/ 123 w 221"/>
                <a:gd name="T33" fmla="*/ 40 h 300"/>
                <a:gd name="T34" fmla="*/ 99 w 221"/>
                <a:gd name="T35" fmla="*/ 56 h 300"/>
                <a:gd name="T36" fmla="*/ 74 w 221"/>
                <a:gd name="T37" fmla="*/ 87 h 300"/>
                <a:gd name="T38" fmla="*/ 49 w 221"/>
                <a:gd name="T39" fmla="*/ 104 h 300"/>
                <a:gd name="T40" fmla="*/ 49 w 221"/>
                <a:gd name="T41" fmla="*/ 121 h 300"/>
                <a:gd name="T42" fmla="*/ 41 w 221"/>
                <a:gd name="T43" fmla="*/ 144 h 300"/>
                <a:gd name="T44" fmla="*/ 25 w 221"/>
                <a:gd name="T45" fmla="*/ 160 h 300"/>
                <a:gd name="T46" fmla="*/ 34 w 221"/>
                <a:gd name="T47" fmla="*/ 177 h 300"/>
                <a:gd name="T48" fmla="*/ 25 w 221"/>
                <a:gd name="T49" fmla="*/ 194 h 300"/>
                <a:gd name="T50" fmla="*/ 9 w 221"/>
                <a:gd name="T51" fmla="*/ 209 h 300"/>
                <a:gd name="T52" fmla="*/ 18 w 221"/>
                <a:gd name="T53" fmla="*/ 225 h 300"/>
                <a:gd name="T54" fmla="*/ 0 w 221"/>
                <a:gd name="T55" fmla="*/ 234 h 300"/>
                <a:gd name="T56" fmla="*/ 0 w 221"/>
                <a:gd name="T57" fmla="*/ 25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1" h="300">
                  <a:moveTo>
                    <a:pt x="0" y="258"/>
                  </a:moveTo>
                  <a:lnTo>
                    <a:pt x="25" y="290"/>
                  </a:lnTo>
                  <a:lnTo>
                    <a:pt x="66" y="299"/>
                  </a:lnTo>
                  <a:lnTo>
                    <a:pt x="74" y="290"/>
                  </a:lnTo>
                  <a:lnTo>
                    <a:pt x="58" y="274"/>
                  </a:lnTo>
                  <a:lnTo>
                    <a:pt x="49" y="258"/>
                  </a:lnTo>
                  <a:lnTo>
                    <a:pt x="49" y="218"/>
                  </a:lnTo>
                  <a:lnTo>
                    <a:pt x="58" y="202"/>
                  </a:lnTo>
                  <a:lnTo>
                    <a:pt x="114" y="104"/>
                  </a:lnTo>
                  <a:lnTo>
                    <a:pt x="155" y="72"/>
                  </a:lnTo>
                  <a:lnTo>
                    <a:pt x="220" y="40"/>
                  </a:lnTo>
                  <a:lnTo>
                    <a:pt x="220" y="7"/>
                  </a:lnTo>
                  <a:lnTo>
                    <a:pt x="205" y="0"/>
                  </a:lnTo>
                  <a:lnTo>
                    <a:pt x="188" y="16"/>
                  </a:lnTo>
                  <a:lnTo>
                    <a:pt x="171" y="32"/>
                  </a:lnTo>
                  <a:lnTo>
                    <a:pt x="146" y="40"/>
                  </a:lnTo>
                  <a:lnTo>
                    <a:pt x="123" y="40"/>
                  </a:lnTo>
                  <a:lnTo>
                    <a:pt x="99" y="56"/>
                  </a:lnTo>
                  <a:lnTo>
                    <a:pt x="74" y="87"/>
                  </a:lnTo>
                  <a:lnTo>
                    <a:pt x="49" y="104"/>
                  </a:lnTo>
                  <a:lnTo>
                    <a:pt x="49" y="121"/>
                  </a:lnTo>
                  <a:lnTo>
                    <a:pt x="41" y="144"/>
                  </a:lnTo>
                  <a:lnTo>
                    <a:pt x="25" y="160"/>
                  </a:lnTo>
                  <a:lnTo>
                    <a:pt x="34" y="177"/>
                  </a:lnTo>
                  <a:lnTo>
                    <a:pt x="25" y="194"/>
                  </a:lnTo>
                  <a:lnTo>
                    <a:pt x="9" y="209"/>
                  </a:lnTo>
                  <a:lnTo>
                    <a:pt x="18" y="225"/>
                  </a:lnTo>
                  <a:lnTo>
                    <a:pt x="0" y="234"/>
                  </a:lnTo>
                  <a:lnTo>
                    <a:pt x="0" y="258"/>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 name="Freeform 263"/>
            <p:cNvSpPr>
              <a:spLocks/>
            </p:cNvSpPr>
            <p:nvPr/>
          </p:nvSpPr>
          <p:spPr bwMode="auto">
            <a:xfrm>
              <a:off x="3293" y="1903"/>
              <a:ext cx="22" cy="26"/>
            </a:xfrm>
            <a:custGeom>
              <a:avLst/>
              <a:gdLst>
                <a:gd name="T0" fmla="*/ 0 w 25"/>
                <a:gd name="T1" fmla="*/ 33 h 34"/>
                <a:gd name="T2" fmla="*/ 17 w 25"/>
                <a:gd name="T3" fmla="*/ 24 h 34"/>
                <a:gd name="T4" fmla="*/ 24 w 25"/>
                <a:gd name="T5" fmla="*/ 15 h 34"/>
                <a:gd name="T6" fmla="*/ 9 w 25"/>
                <a:gd name="T7" fmla="*/ 0 h 34"/>
                <a:gd name="T8" fmla="*/ 0 w 25"/>
                <a:gd name="T9" fmla="*/ 15 h 34"/>
                <a:gd name="T10" fmla="*/ 0 w 25"/>
                <a:gd name="T11" fmla="*/ 33 h 34"/>
              </a:gdLst>
              <a:ahLst/>
              <a:cxnLst>
                <a:cxn ang="0">
                  <a:pos x="T0" y="T1"/>
                </a:cxn>
                <a:cxn ang="0">
                  <a:pos x="T2" y="T3"/>
                </a:cxn>
                <a:cxn ang="0">
                  <a:pos x="T4" y="T5"/>
                </a:cxn>
                <a:cxn ang="0">
                  <a:pos x="T6" y="T7"/>
                </a:cxn>
                <a:cxn ang="0">
                  <a:pos x="T8" y="T9"/>
                </a:cxn>
                <a:cxn ang="0">
                  <a:pos x="T10" y="T11"/>
                </a:cxn>
              </a:cxnLst>
              <a:rect l="0" t="0" r="r" b="b"/>
              <a:pathLst>
                <a:path w="25" h="34">
                  <a:moveTo>
                    <a:pt x="0" y="33"/>
                  </a:moveTo>
                  <a:lnTo>
                    <a:pt x="17" y="24"/>
                  </a:lnTo>
                  <a:lnTo>
                    <a:pt x="24" y="15"/>
                  </a:lnTo>
                  <a:lnTo>
                    <a:pt x="9" y="0"/>
                  </a:lnTo>
                  <a:lnTo>
                    <a:pt x="0" y="15"/>
                  </a:lnTo>
                  <a:lnTo>
                    <a:pt x="0" y="33"/>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8" name="Freeform 264"/>
            <p:cNvSpPr>
              <a:spLocks/>
            </p:cNvSpPr>
            <p:nvPr/>
          </p:nvSpPr>
          <p:spPr bwMode="auto">
            <a:xfrm>
              <a:off x="2654" y="2149"/>
              <a:ext cx="16" cy="19"/>
            </a:xfrm>
            <a:custGeom>
              <a:avLst/>
              <a:gdLst>
                <a:gd name="T0" fmla="*/ 0 w 17"/>
                <a:gd name="T1" fmla="*/ 25 h 26"/>
                <a:gd name="T2" fmla="*/ 7 w 17"/>
                <a:gd name="T3" fmla="*/ 10 h 26"/>
                <a:gd name="T4" fmla="*/ 16 w 17"/>
                <a:gd name="T5" fmla="*/ 0 h 26"/>
                <a:gd name="T6" fmla="*/ 0 w 17"/>
                <a:gd name="T7" fmla="*/ 10 h 26"/>
                <a:gd name="T8" fmla="*/ 0 w 17"/>
                <a:gd name="T9" fmla="*/ 25 h 26"/>
              </a:gdLst>
              <a:ahLst/>
              <a:cxnLst>
                <a:cxn ang="0">
                  <a:pos x="T0" y="T1"/>
                </a:cxn>
                <a:cxn ang="0">
                  <a:pos x="T2" y="T3"/>
                </a:cxn>
                <a:cxn ang="0">
                  <a:pos x="T4" y="T5"/>
                </a:cxn>
                <a:cxn ang="0">
                  <a:pos x="T6" y="T7"/>
                </a:cxn>
                <a:cxn ang="0">
                  <a:pos x="T8" y="T9"/>
                </a:cxn>
              </a:cxnLst>
              <a:rect l="0" t="0" r="r" b="b"/>
              <a:pathLst>
                <a:path w="17" h="26">
                  <a:moveTo>
                    <a:pt x="0" y="25"/>
                  </a:moveTo>
                  <a:lnTo>
                    <a:pt x="7" y="10"/>
                  </a:lnTo>
                  <a:lnTo>
                    <a:pt x="16" y="0"/>
                  </a:lnTo>
                  <a:lnTo>
                    <a:pt x="0" y="10"/>
                  </a:lnTo>
                  <a:lnTo>
                    <a:pt x="0" y="25"/>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9" name="Freeform 265"/>
            <p:cNvSpPr>
              <a:spLocks/>
            </p:cNvSpPr>
            <p:nvPr/>
          </p:nvSpPr>
          <p:spPr bwMode="auto">
            <a:xfrm>
              <a:off x="2654" y="2149"/>
              <a:ext cx="16" cy="19"/>
            </a:xfrm>
            <a:custGeom>
              <a:avLst/>
              <a:gdLst>
                <a:gd name="T0" fmla="*/ 0 w 17"/>
                <a:gd name="T1" fmla="*/ 25 h 26"/>
                <a:gd name="T2" fmla="*/ 7 w 17"/>
                <a:gd name="T3" fmla="*/ 10 h 26"/>
                <a:gd name="T4" fmla="*/ 16 w 17"/>
                <a:gd name="T5" fmla="*/ 0 h 26"/>
                <a:gd name="T6" fmla="*/ 0 w 17"/>
                <a:gd name="T7" fmla="*/ 10 h 26"/>
                <a:gd name="T8" fmla="*/ 0 w 17"/>
                <a:gd name="T9" fmla="*/ 25 h 26"/>
              </a:gdLst>
              <a:ahLst/>
              <a:cxnLst>
                <a:cxn ang="0">
                  <a:pos x="T0" y="T1"/>
                </a:cxn>
                <a:cxn ang="0">
                  <a:pos x="T2" y="T3"/>
                </a:cxn>
                <a:cxn ang="0">
                  <a:pos x="T4" y="T5"/>
                </a:cxn>
                <a:cxn ang="0">
                  <a:pos x="T6" y="T7"/>
                </a:cxn>
                <a:cxn ang="0">
                  <a:pos x="T8" y="T9"/>
                </a:cxn>
              </a:cxnLst>
              <a:rect l="0" t="0" r="r" b="b"/>
              <a:pathLst>
                <a:path w="17" h="26">
                  <a:moveTo>
                    <a:pt x="0" y="25"/>
                  </a:moveTo>
                  <a:lnTo>
                    <a:pt x="7" y="10"/>
                  </a:lnTo>
                  <a:lnTo>
                    <a:pt x="16" y="0"/>
                  </a:lnTo>
                  <a:lnTo>
                    <a:pt x="0" y="10"/>
                  </a:lnTo>
                  <a:lnTo>
                    <a:pt x="0" y="25"/>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0" name="Freeform 266"/>
            <p:cNvSpPr>
              <a:spLocks/>
            </p:cNvSpPr>
            <p:nvPr/>
          </p:nvSpPr>
          <p:spPr bwMode="auto">
            <a:xfrm>
              <a:off x="2850" y="2197"/>
              <a:ext cx="14" cy="13"/>
            </a:xfrm>
            <a:custGeom>
              <a:avLst/>
              <a:gdLst>
                <a:gd name="T0" fmla="*/ 0 w 17"/>
                <a:gd name="T1" fmla="*/ 9 h 17"/>
                <a:gd name="T2" fmla="*/ 0 w 17"/>
                <a:gd name="T3" fmla="*/ 16 h 17"/>
                <a:gd name="T4" fmla="*/ 16 w 17"/>
                <a:gd name="T5" fmla="*/ 16 h 17"/>
                <a:gd name="T6" fmla="*/ 16 w 17"/>
                <a:gd name="T7" fmla="*/ 9 h 17"/>
                <a:gd name="T8" fmla="*/ 16 w 17"/>
                <a:gd name="T9" fmla="*/ 0 h 17"/>
                <a:gd name="T10" fmla="*/ 0 w 17"/>
                <a:gd name="T11" fmla="*/ 9 h 17"/>
              </a:gdLst>
              <a:ahLst/>
              <a:cxnLst>
                <a:cxn ang="0">
                  <a:pos x="T0" y="T1"/>
                </a:cxn>
                <a:cxn ang="0">
                  <a:pos x="T2" y="T3"/>
                </a:cxn>
                <a:cxn ang="0">
                  <a:pos x="T4" y="T5"/>
                </a:cxn>
                <a:cxn ang="0">
                  <a:pos x="T6" y="T7"/>
                </a:cxn>
                <a:cxn ang="0">
                  <a:pos x="T8" y="T9"/>
                </a:cxn>
                <a:cxn ang="0">
                  <a:pos x="T10" y="T11"/>
                </a:cxn>
              </a:cxnLst>
              <a:rect l="0" t="0" r="r" b="b"/>
              <a:pathLst>
                <a:path w="17" h="17">
                  <a:moveTo>
                    <a:pt x="0" y="9"/>
                  </a:moveTo>
                  <a:lnTo>
                    <a:pt x="0" y="16"/>
                  </a:lnTo>
                  <a:lnTo>
                    <a:pt x="16" y="16"/>
                  </a:lnTo>
                  <a:lnTo>
                    <a:pt x="16" y="9"/>
                  </a:lnTo>
                  <a:lnTo>
                    <a:pt x="16" y="0"/>
                  </a:lnTo>
                  <a:lnTo>
                    <a:pt x="0" y="9"/>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1" name="Freeform 267"/>
            <p:cNvSpPr>
              <a:spLocks/>
            </p:cNvSpPr>
            <p:nvPr/>
          </p:nvSpPr>
          <p:spPr bwMode="auto">
            <a:xfrm>
              <a:off x="2864" y="2191"/>
              <a:ext cx="18" cy="13"/>
            </a:xfrm>
            <a:custGeom>
              <a:avLst/>
              <a:gdLst>
                <a:gd name="T0" fmla="*/ 0 w 19"/>
                <a:gd name="T1" fmla="*/ 9 h 19"/>
                <a:gd name="T2" fmla="*/ 0 w 19"/>
                <a:gd name="T3" fmla="*/ 18 h 19"/>
                <a:gd name="T4" fmla="*/ 18 w 19"/>
                <a:gd name="T5" fmla="*/ 18 h 19"/>
                <a:gd name="T6" fmla="*/ 18 w 19"/>
                <a:gd name="T7" fmla="*/ 9 h 19"/>
                <a:gd name="T8" fmla="*/ 18 w 19"/>
                <a:gd name="T9" fmla="*/ 0 h 19"/>
                <a:gd name="T10" fmla="*/ 0 w 19"/>
                <a:gd name="T11" fmla="*/ 9 h 19"/>
              </a:gdLst>
              <a:ahLst/>
              <a:cxnLst>
                <a:cxn ang="0">
                  <a:pos x="T0" y="T1"/>
                </a:cxn>
                <a:cxn ang="0">
                  <a:pos x="T2" y="T3"/>
                </a:cxn>
                <a:cxn ang="0">
                  <a:pos x="T4" y="T5"/>
                </a:cxn>
                <a:cxn ang="0">
                  <a:pos x="T6" y="T7"/>
                </a:cxn>
                <a:cxn ang="0">
                  <a:pos x="T8" y="T9"/>
                </a:cxn>
                <a:cxn ang="0">
                  <a:pos x="T10" y="T11"/>
                </a:cxn>
              </a:cxnLst>
              <a:rect l="0" t="0" r="r" b="b"/>
              <a:pathLst>
                <a:path w="19" h="19">
                  <a:moveTo>
                    <a:pt x="0" y="9"/>
                  </a:moveTo>
                  <a:lnTo>
                    <a:pt x="0" y="18"/>
                  </a:lnTo>
                  <a:lnTo>
                    <a:pt x="18" y="18"/>
                  </a:lnTo>
                  <a:lnTo>
                    <a:pt x="18" y="9"/>
                  </a:lnTo>
                  <a:lnTo>
                    <a:pt x="18" y="0"/>
                  </a:lnTo>
                  <a:lnTo>
                    <a:pt x="0" y="9"/>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2" name="Freeform 268"/>
            <p:cNvSpPr>
              <a:spLocks/>
            </p:cNvSpPr>
            <p:nvPr/>
          </p:nvSpPr>
          <p:spPr bwMode="auto">
            <a:xfrm>
              <a:off x="2864" y="2209"/>
              <a:ext cx="18" cy="13"/>
            </a:xfrm>
            <a:custGeom>
              <a:avLst/>
              <a:gdLst>
                <a:gd name="T0" fmla="*/ 0 w 19"/>
                <a:gd name="T1" fmla="*/ 0 h 17"/>
                <a:gd name="T2" fmla="*/ 0 w 19"/>
                <a:gd name="T3" fmla="*/ 16 h 17"/>
                <a:gd name="T4" fmla="*/ 18 w 19"/>
                <a:gd name="T5" fmla="*/ 0 h 17"/>
                <a:gd name="T6" fmla="*/ 0 w 19"/>
                <a:gd name="T7" fmla="*/ 0 h 17"/>
              </a:gdLst>
              <a:ahLst/>
              <a:cxnLst>
                <a:cxn ang="0">
                  <a:pos x="T0" y="T1"/>
                </a:cxn>
                <a:cxn ang="0">
                  <a:pos x="T2" y="T3"/>
                </a:cxn>
                <a:cxn ang="0">
                  <a:pos x="T4" y="T5"/>
                </a:cxn>
                <a:cxn ang="0">
                  <a:pos x="T6" y="T7"/>
                </a:cxn>
              </a:cxnLst>
              <a:rect l="0" t="0" r="r" b="b"/>
              <a:pathLst>
                <a:path w="19" h="17">
                  <a:moveTo>
                    <a:pt x="0" y="0"/>
                  </a:moveTo>
                  <a:lnTo>
                    <a:pt x="0" y="16"/>
                  </a:lnTo>
                  <a:lnTo>
                    <a:pt x="18" y="0"/>
                  </a:lnTo>
                  <a:lnTo>
                    <a:pt x="0" y="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3" name="Freeform 269"/>
            <p:cNvSpPr>
              <a:spLocks/>
            </p:cNvSpPr>
            <p:nvPr/>
          </p:nvSpPr>
          <p:spPr bwMode="auto">
            <a:xfrm>
              <a:off x="2661" y="2149"/>
              <a:ext cx="96" cy="138"/>
            </a:xfrm>
            <a:custGeom>
              <a:avLst/>
              <a:gdLst>
                <a:gd name="T0" fmla="*/ 18 w 107"/>
                <a:gd name="T1" fmla="*/ 187 h 188"/>
                <a:gd name="T2" fmla="*/ 24 w 107"/>
                <a:gd name="T3" fmla="*/ 179 h 188"/>
                <a:gd name="T4" fmla="*/ 41 w 107"/>
                <a:gd name="T5" fmla="*/ 187 h 188"/>
                <a:gd name="T6" fmla="*/ 41 w 107"/>
                <a:gd name="T7" fmla="*/ 179 h 188"/>
                <a:gd name="T8" fmla="*/ 49 w 107"/>
                <a:gd name="T9" fmla="*/ 171 h 188"/>
                <a:gd name="T10" fmla="*/ 58 w 107"/>
                <a:gd name="T11" fmla="*/ 179 h 188"/>
                <a:gd name="T12" fmla="*/ 66 w 107"/>
                <a:gd name="T13" fmla="*/ 171 h 188"/>
                <a:gd name="T14" fmla="*/ 98 w 107"/>
                <a:gd name="T15" fmla="*/ 171 h 188"/>
                <a:gd name="T16" fmla="*/ 106 w 107"/>
                <a:gd name="T17" fmla="*/ 162 h 188"/>
                <a:gd name="T18" fmla="*/ 90 w 107"/>
                <a:gd name="T19" fmla="*/ 162 h 188"/>
                <a:gd name="T20" fmla="*/ 106 w 107"/>
                <a:gd name="T21" fmla="*/ 138 h 188"/>
                <a:gd name="T22" fmla="*/ 98 w 107"/>
                <a:gd name="T23" fmla="*/ 131 h 188"/>
                <a:gd name="T24" fmla="*/ 90 w 107"/>
                <a:gd name="T25" fmla="*/ 131 h 188"/>
                <a:gd name="T26" fmla="*/ 81 w 107"/>
                <a:gd name="T27" fmla="*/ 131 h 188"/>
                <a:gd name="T28" fmla="*/ 90 w 107"/>
                <a:gd name="T29" fmla="*/ 122 h 188"/>
                <a:gd name="T30" fmla="*/ 90 w 107"/>
                <a:gd name="T31" fmla="*/ 115 h 188"/>
                <a:gd name="T32" fmla="*/ 81 w 107"/>
                <a:gd name="T33" fmla="*/ 97 h 188"/>
                <a:gd name="T34" fmla="*/ 74 w 107"/>
                <a:gd name="T35" fmla="*/ 91 h 188"/>
                <a:gd name="T36" fmla="*/ 58 w 107"/>
                <a:gd name="T37" fmla="*/ 66 h 188"/>
                <a:gd name="T38" fmla="*/ 41 w 107"/>
                <a:gd name="T39" fmla="*/ 57 h 188"/>
                <a:gd name="T40" fmla="*/ 66 w 107"/>
                <a:gd name="T41" fmla="*/ 25 h 188"/>
                <a:gd name="T42" fmla="*/ 58 w 107"/>
                <a:gd name="T43" fmla="*/ 17 h 188"/>
                <a:gd name="T44" fmla="*/ 33 w 107"/>
                <a:gd name="T45" fmla="*/ 25 h 188"/>
                <a:gd name="T46" fmla="*/ 33 w 107"/>
                <a:gd name="T47" fmla="*/ 10 h 188"/>
                <a:gd name="T48" fmla="*/ 49 w 107"/>
                <a:gd name="T49" fmla="*/ 0 h 188"/>
                <a:gd name="T50" fmla="*/ 41 w 107"/>
                <a:gd name="T51" fmla="*/ 0 h 188"/>
                <a:gd name="T52" fmla="*/ 24 w 107"/>
                <a:gd name="T53" fmla="*/ 0 h 188"/>
                <a:gd name="T54" fmla="*/ 9 w 107"/>
                <a:gd name="T55" fmla="*/ 25 h 188"/>
                <a:gd name="T56" fmla="*/ 0 w 107"/>
                <a:gd name="T57" fmla="*/ 25 h 188"/>
                <a:gd name="T58" fmla="*/ 9 w 107"/>
                <a:gd name="T59" fmla="*/ 33 h 188"/>
                <a:gd name="T60" fmla="*/ 18 w 107"/>
                <a:gd name="T61" fmla="*/ 33 h 188"/>
                <a:gd name="T62" fmla="*/ 9 w 107"/>
                <a:gd name="T63" fmla="*/ 50 h 188"/>
                <a:gd name="T64" fmla="*/ 18 w 107"/>
                <a:gd name="T65" fmla="*/ 50 h 188"/>
                <a:gd name="T66" fmla="*/ 18 w 107"/>
                <a:gd name="T67" fmla="*/ 57 h 188"/>
                <a:gd name="T68" fmla="*/ 9 w 107"/>
                <a:gd name="T69" fmla="*/ 66 h 188"/>
                <a:gd name="T70" fmla="*/ 18 w 107"/>
                <a:gd name="T71" fmla="*/ 66 h 188"/>
                <a:gd name="T72" fmla="*/ 24 w 107"/>
                <a:gd name="T73" fmla="*/ 75 h 188"/>
                <a:gd name="T74" fmla="*/ 18 w 107"/>
                <a:gd name="T75" fmla="*/ 82 h 188"/>
                <a:gd name="T76" fmla="*/ 24 w 107"/>
                <a:gd name="T77" fmla="*/ 91 h 188"/>
                <a:gd name="T78" fmla="*/ 41 w 107"/>
                <a:gd name="T79" fmla="*/ 82 h 188"/>
                <a:gd name="T80" fmla="*/ 41 w 107"/>
                <a:gd name="T81" fmla="*/ 91 h 188"/>
                <a:gd name="T82" fmla="*/ 41 w 107"/>
                <a:gd name="T83" fmla="*/ 97 h 188"/>
                <a:gd name="T84" fmla="*/ 49 w 107"/>
                <a:gd name="T85" fmla="*/ 97 h 188"/>
                <a:gd name="T86" fmla="*/ 49 w 107"/>
                <a:gd name="T87" fmla="*/ 115 h 188"/>
                <a:gd name="T88" fmla="*/ 24 w 107"/>
                <a:gd name="T89" fmla="*/ 115 h 188"/>
                <a:gd name="T90" fmla="*/ 33 w 107"/>
                <a:gd name="T91" fmla="*/ 122 h 188"/>
                <a:gd name="T92" fmla="*/ 24 w 107"/>
                <a:gd name="T93" fmla="*/ 131 h 188"/>
                <a:gd name="T94" fmla="*/ 33 w 107"/>
                <a:gd name="T95" fmla="*/ 131 h 188"/>
                <a:gd name="T96" fmla="*/ 33 w 107"/>
                <a:gd name="T97" fmla="*/ 138 h 188"/>
                <a:gd name="T98" fmla="*/ 18 w 107"/>
                <a:gd name="T99" fmla="*/ 147 h 188"/>
                <a:gd name="T100" fmla="*/ 24 w 107"/>
                <a:gd name="T101" fmla="*/ 156 h 188"/>
                <a:gd name="T102" fmla="*/ 33 w 107"/>
                <a:gd name="T103" fmla="*/ 156 h 188"/>
                <a:gd name="T104" fmla="*/ 41 w 107"/>
                <a:gd name="T105" fmla="*/ 162 h 188"/>
                <a:gd name="T106" fmla="*/ 49 w 107"/>
                <a:gd name="T107" fmla="*/ 156 h 188"/>
                <a:gd name="T108" fmla="*/ 49 w 107"/>
                <a:gd name="T109" fmla="*/ 162 h 188"/>
                <a:gd name="T110" fmla="*/ 33 w 107"/>
                <a:gd name="T111" fmla="*/ 162 h 188"/>
                <a:gd name="T112" fmla="*/ 18 w 107"/>
                <a:gd name="T113" fmla="*/ 18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 h="188">
                  <a:moveTo>
                    <a:pt x="18" y="187"/>
                  </a:moveTo>
                  <a:lnTo>
                    <a:pt x="24" y="179"/>
                  </a:lnTo>
                  <a:lnTo>
                    <a:pt x="41" y="187"/>
                  </a:lnTo>
                  <a:lnTo>
                    <a:pt x="41" y="179"/>
                  </a:lnTo>
                  <a:lnTo>
                    <a:pt x="49" y="171"/>
                  </a:lnTo>
                  <a:lnTo>
                    <a:pt x="58" y="179"/>
                  </a:lnTo>
                  <a:lnTo>
                    <a:pt x="66" y="171"/>
                  </a:lnTo>
                  <a:lnTo>
                    <a:pt x="98" y="171"/>
                  </a:lnTo>
                  <a:lnTo>
                    <a:pt x="106" y="162"/>
                  </a:lnTo>
                  <a:lnTo>
                    <a:pt x="90" y="162"/>
                  </a:lnTo>
                  <a:lnTo>
                    <a:pt x="106" y="138"/>
                  </a:lnTo>
                  <a:lnTo>
                    <a:pt x="98" y="131"/>
                  </a:lnTo>
                  <a:lnTo>
                    <a:pt x="90" y="131"/>
                  </a:lnTo>
                  <a:lnTo>
                    <a:pt x="81" y="131"/>
                  </a:lnTo>
                  <a:lnTo>
                    <a:pt x="90" y="122"/>
                  </a:lnTo>
                  <a:lnTo>
                    <a:pt x="90" y="115"/>
                  </a:lnTo>
                  <a:lnTo>
                    <a:pt x="81" y="97"/>
                  </a:lnTo>
                  <a:lnTo>
                    <a:pt x="74" y="91"/>
                  </a:lnTo>
                  <a:lnTo>
                    <a:pt x="58" y="66"/>
                  </a:lnTo>
                  <a:lnTo>
                    <a:pt x="41" y="57"/>
                  </a:lnTo>
                  <a:lnTo>
                    <a:pt x="66" y="25"/>
                  </a:lnTo>
                  <a:lnTo>
                    <a:pt x="58" y="17"/>
                  </a:lnTo>
                  <a:lnTo>
                    <a:pt x="33" y="25"/>
                  </a:lnTo>
                  <a:lnTo>
                    <a:pt x="33" y="10"/>
                  </a:lnTo>
                  <a:lnTo>
                    <a:pt x="49" y="0"/>
                  </a:lnTo>
                  <a:lnTo>
                    <a:pt x="41" y="0"/>
                  </a:lnTo>
                  <a:lnTo>
                    <a:pt x="24" y="0"/>
                  </a:lnTo>
                  <a:lnTo>
                    <a:pt x="9" y="25"/>
                  </a:lnTo>
                  <a:lnTo>
                    <a:pt x="0" y="25"/>
                  </a:lnTo>
                  <a:lnTo>
                    <a:pt x="9" y="33"/>
                  </a:lnTo>
                  <a:lnTo>
                    <a:pt x="18" y="33"/>
                  </a:lnTo>
                  <a:lnTo>
                    <a:pt x="9" y="50"/>
                  </a:lnTo>
                  <a:lnTo>
                    <a:pt x="18" y="50"/>
                  </a:lnTo>
                  <a:lnTo>
                    <a:pt x="18" y="57"/>
                  </a:lnTo>
                  <a:lnTo>
                    <a:pt x="9" y="66"/>
                  </a:lnTo>
                  <a:lnTo>
                    <a:pt x="18" y="66"/>
                  </a:lnTo>
                  <a:lnTo>
                    <a:pt x="24" y="75"/>
                  </a:lnTo>
                  <a:lnTo>
                    <a:pt x="18" y="82"/>
                  </a:lnTo>
                  <a:lnTo>
                    <a:pt x="24" y="91"/>
                  </a:lnTo>
                  <a:lnTo>
                    <a:pt x="41" y="82"/>
                  </a:lnTo>
                  <a:lnTo>
                    <a:pt x="41" y="91"/>
                  </a:lnTo>
                  <a:lnTo>
                    <a:pt x="41" y="97"/>
                  </a:lnTo>
                  <a:lnTo>
                    <a:pt x="49" y="97"/>
                  </a:lnTo>
                  <a:lnTo>
                    <a:pt x="49" y="115"/>
                  </a:lnTo>
                  <a:lnTo>
                    <a:pt x="24" y="115"/>
                  </a:lnTo>
                  <a:lnTo>
                    <a:pt x="33" y="122"/>
                  </a:lnTo>
                  <a:lnTo>
                    <a:pt x="24" y="131"/>
                  </a:lnTo>
                  <a:lnTo>
                    <a:pt x="33" y="131"/>
                  </a:lnTo>
                  <a:lnTo>
                    <a:pt x="33" y="138"/>
                  </a:lnTo>
                  <a:lnTo>
                    <a:pt x="18" y="147"/>
                  </a:lnTo>
                  <a:lnTo>
                    <a:pt x="24" y="156"/>
                  </a:lnTo>
                  <a:lnTo>
                    <a:pt x="33" y="156"/>
                  </a:lnTo>
                  <a:lnTo>
                    <a:pt x="41" y="162"/>
                  </a:lnTo>
                  <a:lnTo>
                    <a:pt x="49" y="156"/>
                  </a:lnTo>
                  <a:lnTo>
                    <a:pt x="49" y="162"/>
                  </a:lnTo>
                  <a:lnTo>
                    <a:pt x="33" y="162"/>
                  </a:lnTo>
                  <a:lnTo>
                    <a:pt x="18" y="187"/>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 name="Freeform 270"/>
            <p:cNvSpPr>
              <a:spLocks/>
            </p:cNvSpPr>
            <p:nvPr/>
          </p:nvSpPr>
          <p:spPr bwMode="auto">
            <a:xfrm>
              <a:off x="2836" y="2384"/>
              <a:ext cx="14" cy="23"/>
            </a:xfrm>
            <a:custGeom>
              <a:avLst/>
              <a:gdLst>
                <a:gd name="T0" fmla="*/ 0 w 17"/>
                <a:gd name="T1" fmla="*/ 6 h 32"/>
                <a:gd name="T2" fmla="*/ 0 w 17"/>
                <a:gd name="T3" fmla="*/ 23 h 32"/>
                <a:gd name="T4" fmla="*/ 16 w 17"/>
                <a:gd name="T5" fmla="*/ 31 h 32"/>
                <a:gd name="T6" fmla="*/ 16 w 17"/>
                <a:gd name="T7" fmla="*/ 0 h 32"/>
                <a:gd name="T8" fmla="*/ 0 w 17"/>
                <a:gd name="T9" fmla="*/ 6 h 32"/>
              </a:gdLst>
              <a:ahLst/>
              <a:cxnLst>
                <a:cxn ang="0">
                  <a:pos x="T0" y="T1"/>
                </a:cxn>
                <a:cxn ang="0">
                  <a:pos x="T2" y="T3"/>
                </a:cxn>
                <a:cxn ang="0">
                  <a:pos x="T4" y="T5"/>
                </a:cxn>
                <a:cxn ang="0">
                  <a:pos x="T6" y="T7"/>
                </a:cxn>
                <a:cxn ang="0">
                  <a:pos x="T8" y="T9"/>
                </a:cxn>
              </a:cxnLst>
              <a:rect l="0" t="0" r="r" b="b"/>
              <a:pathLst>
                <a:path w="17" h="32">
                  <a:moveTo>
                    <a:pt x="0" y="6"/>
                  </a:moveTo>
                  <a:lnTo>
                    <a:pt x="0" y="23"/>
                  </a:lnTo>
                  <a:lnTo>
                    <a:pt x="16" y="31"/>
                  </a:lnTo>
                  <a:lnTo>
                    <a:pt x="16" y="0"/>
                  </a:lnTo>
                  <a:lnTo>
                    <a:pt x="0" y="6"/>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5" name="Freeform 271"/>
            <p:cNvSpPr>
              <a:spLocks/>
            </p:cNvSpPr>
            <p:nvPr/>
          </p:nvSpPr>
          <p:spPr bwMode="auto">
            <a:xfrm>
              <a:off x="2828" y="2407"/>
              <a:ext cx="22" cy="31"/>
            </a:xfrm>
            <a:custGeom>
              <a:avLst/>
              <a:gdLst>
                <a:gd name="T0" fmla="*/ 0 w 26"/>
                <a:gd name="T1" fmla="*/ 0 h 42"/>
                <a:gd name="T2" fmla="*/ 9 w 26"/>
                <a:gd name="T3" fmla="*/ 32 h 42"/>
                <a:gd name="T4" fmla="*/ 9 w 26"/>
                <a:gd name="T5" fmla="*/ 41 h 42"/>
                <a:gd name="T6" fmla="*/ 19 w 26"/>
                <a:gd name="T7" fmla="*/ 32 h 42"/>
                <a:gd name="T8" fmla="*/ 25 w 26"/>
                <a:gd name="T9" fmla="*/ 9 h 42"/>
                <a:gd name="T10" fmla="*/ 19 w 26"/>
                <a:gd name="T11" fmla="*/ 0 h 42"/>
                <a:gd name="T12" fmla="*/ 0 w 26"/>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26" h="42">
                  <a:moveTo>
                    <a:pt x="0" y="0"/>
                  </a:moveTo>
                  <a:lnTo>
                    <a:pt x="9" y="32"/>
                  </a:lnTo>
                  <a:lnTo>
                    <a:pt x="9" y="41"/>
                  </a:lnTo>
                  <a:lnTo>
                    <a:pt x="19" y="32"/>
                  </a:lnTo>
                  <a:lnTo>
                    <a:pt x="25" y="9"/>
                  </a:lnTo>
                  <a:lnTo>
                    <a:pt x="19" y="0"/>
                  </a:lnTo>
                  <a:lnTo>
                    <a:pt x="0" y="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 name="Freeform 272"/>
            <p:cNvSpPr>
              <a:spLocks/>
            </p:cNvSpPr>
            <p:nvPr/>
          </p:nvSpPr>
          <p:spPr bwMode="auto">
            <a:xfrm>
              <a:off x="2881" y="2443"/>
              <a:ext cx="36" cy="19"/>
            </a:xfrm>
            <a:custGeom>
              <a:avLst/>
              <a:gdLst>
                <a:gd name="T0" fmla="*/ 0 w 41"/>
                <a:gd name="T1" fmla="*/ 0 h 26"/>
                <a:gd name="T2" fmla="*/ 0 w 41"/>
                <a:gd name="T3" fmla="*/ 8 h 26"/>
                <a:gd name="T4" fmla="*/ 32 w 41"/>
                <a:gd name="T5" fmla="*/ 25 h 26"/>
                <a:gd name="T6" fmla="*/ 40 w 41"/>
                <a:gd name="T7" fmla="*/ 0 h 26"/>
                <a:gd name="T8" fmla="*/ 23 w 41"/>
                <a:gd name="T9" fmla="*/ 0 h 26"/>
                <a:gd name="T10" fmla="*/ 7 w 41"/>
                <a:gd name="T11" fmla="*/ 0 h 26"/>
                <a:gd name="T12" fmla="*/ 0 w 4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41" h="26">
                  <a:moveTo>
                    <a:pt x="0" y="0"/>
                  </a:moveTo>
                  <a:lnTo>
                    <a:pt x="0" y="8"/>
                  </a:lnTo>
                  <a:lnTo>
                    <a:pt x="32" y="25"/>
                  </a:lnTo>
                  <a:lnTo>
                    <a:pt x="40" y="0"/>
                  </a:lnTo>
                  <a:lnTo>
                    <a:pt x="23" y="0"/>
                  </a:lnTo>
                  <a:lnTo>
                    <a:pt x="7" y="0"/>
                  </a:lnTo>
                  <a:lnTo>
                    <a:pt x="0" y="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7" name="Freeform 273"/>
            <p:cNvSpPr>
              <a:spLocks/>
            </p:cNvSpPr>
            <p:nvPr/>
          </p:nvSpPr>
          <p:spPr bwMode="auto">
            <a:xfrm>
              <a:off x="2980" y="2443"/>
              <a:ext cx="24" cy="19"/>
            </a:xfrm>
            <a:custGeom>
              <a:avLst/>
              <a:gdLst>
                <a:gd name="T0" fmla="*/ 0 w 26"/>
                <a:gd name="T1" fmla="*/ 8 h 26"/>
                <a:gd name="T2" fmla="*/ 9 w 26"/>
                <a:gd name="T3" fmla="*/ 8 h 26"/>
                <a:gd name="T4" fmla="*/ 9 w 26"/>
                <a:gd name="T5" fmla="*/ 25 h 26"/>
                <a:gd name="T6" fmla="*/ 16 w 26"/>
                <a:gd name="T7" fmla="*/ 25 h 26"/>
                <a:gd name="T8" fmla="*/ 25 w 26"/>
                <a:gd name="T9" fmla="*/ 25 h 26"/>
                <a:gd name="T10" fmla="*/ 16 w 26"/>
                <a:gd name="T11" fmla="*/ 8 h 26"/>
                <a:gd name="T12" fmla="*/ 25 w 26"/>
                <a:gd name="T13" fmla="*/ 16 h 26"/>
                <a:gd name="T14" fmla="*/ 25 w 26"/>
                <a:gd name="T15" fmla="*/ 8 h 26"/>
                <a:gd name="T16" fmla="*/ 9 w 26"/>
                <a:gd name="T17" fmla="*/ 0 h 26"/>
                <a:gd name="T18" fmla="*/ 0 w 26"/>
                <a:gd name="T19"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0" y="8"/>
                  </a:moveTo>
                  <a:lnTo>
                    <a:pt x="9" y="8"/>
                  </a:lnTo>
                  <a:lnTo>
                    <a:pt x="9" y="25"/>
                  </a:lnTo>
                  <a:lnTo>
                    <a:pt x="16" y="25"/>
                  </a:lnTo>
                  <a:lnTo>
                    <a:pt x="25" y="25"/>
                  </a:lnTo>
                  <a:lnTo>
                    <a:pt x="16" y="8"/>
                  </a:lnTo>
                  <a:lnTo>
                    <a:pt x="25" y="16"/>
                  </a:lnTo>
                  <a:lnTo>
                    <a:pt x="25" y="8"/>
                  </a:lnTo>
                  <a:lnTo>
                    <a:pt x="9" y="0"/>
                  </a:lnTo>
                  <a:lnTo>
                    <a:pt x="0" y="8"/>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8" name="Freeform 274"/>
            <p:cNvSpPr>
              <a:spLocks/>
            </p:cNvSpPr>
            <p:nvPr/>
          </p:nvSpPr>
          <p:spPr bwMode="auto">
            <a:xfrm>
              <a:off x="3103" y="2473"/>
              <a:ext cx="31" cy="13"/>
            </a:xfrm>
            <a:custGeom>
              <a:avLst/>
              <a:gdLst>
                <a:gd name="T0" fmla="*/ 0 w 35"/>
                <a:gd name="T1" fmla="*/ 8 h 18"/>
                <a:gd name="T2" fmla="*/ 10 w 35"/>
                <a:gd name="T3" fmla="*/ 17 h 18"/>
                <a:gd name="T4" fmla="*/ 18 w 35"/>
                <a:gd name="T5" fmla="*/ 17 h 18"/>
                <a:gd name="T6" fmla="*/ 25 w 35"/>
                <a:gd name="T7" fmla="*/ 8 h 18"/>
                <a:gd name="T8" fmla="*/ 34 w 35"/>
                <a:gd name="T9" fmla="*/ 0 h 18"/>
                <a:gd name="T10" fmla="*/ 0 w 35"/>
                <a:gd name="T11" fmla="*/ 8 h 18"/>
              </a:gdLst>
              <a:ahLst/>
              <a:cxnLst>
                <a:cxn ang="0">
                  <a:pos x="T0" y="T1"/>
                </a:cxn>
                <a:cxn ang="0">
                  <a:pos x="T2" y="T3"/>
                </a:cxn>
                <a:cxn ang="0">
                  <a:pos x="T4" y="T5"/>
                </a:cxn>
                <a:cxn ang="0">
                  <a:pos x="T6" y="T7"/>
                </a:cxn>
                <a:cxn ang="0">
                  <a:pos x="T8" y="T9"/>
                </a:cxn>
                <a:cxn ang="0">
                  <a:pos x="T10" y="T11"/>
                </a:cxn>
              </a:cxnLst>
              <a:rect l="0" t="0" r="r" b="b"/>
              <a:pathLst>
                <a:path w="35" h="18">
                  <a:moveTo>
                    <a:pt x="0" y="8"/>
                  </a:moveTo>
                  <a:lnTo>
                    <a:pt x="10" y="17"/>
                  </a:lnTo>
                  <a:lnTo>
                    <a:pt x="18" y="17"/>
                  </a:lnTo>
                  <a:lnTo>
                    <a:pt x="25" y="8"/>
                  </a:lnTo>
                  <a:lnTo>
                    <a:pt x="34" y="0"/>
                  </a:lnTo>
                  <a:lnTo>
                    <a:pt x="0" y="8"/>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9" name="Freeform 275"/>
            <p:cNvSpPr>
              <a:spLocks/>
            </p:cNvSpPr>
            <p:nvPr/>
          </p:nvSpPr>
          <p:spPr bwMode="auto">
            <a:xfrm>
              <a:off x="2764" y="2419"/>
              <a:ext cx="14" cy="12"/>
            </a:xfrm>
            <a:custGeom>
              <a:avLst/>
              <a:gdLst>
                <a:gd name="T0" fmla="*/ 0 w 17"/>
                <a:gd name="T1" fmla="*/ 9 h 17"/>
                <a:gd name="T2" fmla="*/ 6 w 17"/>
                <a:gd name="T3" fmla="*/ 16 h 17"/>
                <a:gd name="T4" fmla="*/ 16 w 17"/>
                <a:gd name="T5" fmla="*/ 9 h 17"/>
                <a:gd name="T6" fmla="*/ 6 w 17"/>
                <a:gd name="T7" fmla="*/ 0 h 17"/>
                <a:gd name="T8" fmla="*/ 0 w 17"/>
                <a:gd name="T9" fmla="*/ 9 h 17"/>
              </a:gdLst>
              <a:ahLst/>
              <a:cxnLst>
                <a:cxn ang="0">
                  <a:pos x="T0" y="T1"/>
                </a:cxn>
                <a:cxn ang="0">
                  <a:pos x="T2" y="T3"/>
                </a:cxn>
                <a:cxn ang="0">
                  <a:pos x="T4" y="T5"/>
                </a:cxn>
                <a:cxn ang="0">
                  <a:pos x="T6" y="T7"/>
                </a:cxn>
                <a:cxn ang="0">
                  <a:pos x="T8" y="T9"/>
                </a:cxn>
              </a:cxnLst>
              <a:rect l="0" t="0" r="r" b="b"/>
              <a:pathLst>
                <a:path w="17" h="17">
                  <a:moveTo>
                    <a:pt x="0" y="9"/>
                  </a:moveTo>
                  <a:lnTo>
                    <a:pt x="6" y="16"/>
                  </a:lnTo>
                  <a:lnTo>
                    <a:pt x="16" y="9"/>
                  </a:lnTo>
                  <a:lnTo>
                    <a:pt x="6" y="0"/>
                  </a:lnTo>
                  <a:lnTo>
                    <a:pt x="0" y="9"/>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0" name="Freeform 276"/>
            <p:cNvSpPr>
              <a:spLocks/>
            </p:cNvSpPr>
            <p:nvPr/>
          </p:nvSpPr>
          <p:spPr bwMode="auto">
            <a:xfrm>
              <a:off x="4033" y="2934"/>
              <a:ext cx="466" cy="301"/>
            </a:xfrm>
            <a:custGeom>
              <a:avLst/>
              <a:gdLst>
                <a:gd name="T0" fmla="*/ 48 w 521"/>
                <a:gd name="T1" fmla="*/ 342 h 406"/>
                <a:gd name="T2" fmla="*/ 89 w 521"/>
                <a:gd name="T3" fmla="*/ 317 h 406"/>
                <a:gd name="T4" fmla="*/ 138 w 521"/>
                <a:gd name="T5" fmla="*/ 308 h 406"/>
                <a:gd name="T6" fmla="*/ 234 w 521"/>
                <a:gd name="T7" fmla="*/ 283 h 406"/>
                <a:gd name="T8" fmla="*/ 268 w 521"/>
                <a:gd name="T9" fmla="*/ 308 h 406"/>
                <a:gd name="T10" fmla="*/ 293 w 521"/>
                <a:gd name="T11" fmla="*/ 342 h 406"/>
                <a:gd name="T12" fmla="*/ 316 w 521"/>
                <a:gd name="T13" fmla="*/ 317 h 406"/>
                <a:gd name="T14" fmla="*/ 316 w 521"/>
                <a:gd name="T15" fmla="*/ 342 h 406"/>
                <a:gd name="T16" fmla="*/ 325 w 521"/>
                <a:gd name="T17" fmla="*/ 342 h 406"/>
                <a:gd name="T18" fmla="*/ 333 w 521"/>
                <a:gd name="T19" fmla="*/ 348 h 406"/>
                <a:gd name="T20" fmla="*/ 340 w 521"/>
                <a:gd name="T21" fmla="*/ 373 h 406"/>
                <a:gd name="T22" fmla="*/ 365 w 521"/>
                <a:gd name="T23" fmla="*/ 389 h 406"/>
                <a:gd name="T24" fmla="*/ 390 w 521"/>
                <a:gd name="T25" fmla="*/ 398 h 406"/>
                <a:gd name="T26" fmla="*/ 405 w 521"/>
                <a:gd name="T27" fmla="*/ 389 h 406"/>
                <a:gd name="T28" fmla="*/ 415 w 521"/>
                <a:gd name="T29" fmla="*/ 398 h 406"/>
                <a:gd name="T30" fmla="*/ 446 w 521"/>
                <a:gd name="T31" fmla="*/ 382 h 406"/>
                <a:gd name="T32" fmla="*/ 480 w 521"/>
                <a:gd name="T33" fmla="*/ 348 h 406"/>
                <a:gd name="T34" fmla="*/ 520 w 521"/>
                <a:gd name="T35" fmla="*/ 243 h 406"/>
                <a:gd name="T36" fmla="*/ 495 w 521"/>
                <a:gd name="T37" fmla="*/ 180 h 406"/>
                <a:gd name="T38" fmla="*/ 480 w 521"/>
                <a:gd name="T39" fmla="*/ 156 h 406"/>
                <a:gd name="T40" fmla="*/ 470 w 521"/>
                <a:gd name="T41" fmla="*/ 156 h 406"/>
                <a:gd name="T42" fmla="*/ 430 w 521"/>
                <a:gd name="T43" fmla="*/ 106 h 406"/>
                <a:gd name="T44" fmla="*/ 415 w 521"/>
                <a:gd name="T45" fmla="*/ 74 h 406"/>
                <a:gd name="T46" fmla="*/ 405 w 521"/>
                <a:gd name="T47" fmla="*/ 49 h 406"/>
                <a:gd name="T48" fmla="*/ 381 w 521"/>
                <a:gd name="T49" fmla="*/ 0 h 406"/>
                <a:gd name="T50" fmla="*/ 365 w 521"/>
                <a:gd name="T51" fmla="*/ 17 h 406"/>
                <a:gd name="T52" fmla="*/ 358 w 521"/>
                <a:gd name="T53" fmla="*/ 90 h 406"/>
                <a:gd name="T54" fmla="*/ 308 w 521"/>
                <a:gd name="T55" fmla="*/ 66 h 406"/>
                <a:gd name="T56" fmla="*/ 300 w 521"/>
                <a:gd name="T57" fmla="*/ 57 h 406"/>
                <a:gd name="T58" fmla="*/ 293 w 521"/>
                <a:gd name="T59" fmla="*/ 34 h 406"/>
                <a:gd name="T60" fmla="*/ 308 w 521"/>
                <a:gd name="T61" fmla="*/ 17 h 406"/>
                <a:gd name="T62" fmla="*/ 293 w 521"/>
                <a:gd name="T63" fmla="*/ 25 h 406"/>
                <a:gd name="T64" fmla="*/ 284 w 521"/>
                <a:gd name="T65" fmla="*/ 17 h 406"/>
                <a:gd name="T66" fmla="*/ 253 w 521"/>
                <a:gd name="T67" fmla="*/ 17 h 406"/>
                <a:gd name="T68" fmla="*/ 228 w 521"/>
                <a:gd name="T69" fmla="*/ 17 h 406"/>
                <a:gd name="T70" fmla="*/ 219 w 521"/>
                <a:gd name="T71" fmla="*/ 34 h 406"/>
                <a:gd name="T72" fmla="*/ 212 w 521"/>
                <a:gd name="T73" fmla="*/ 49 h 406"/>
                <a:gd name="T74" fmla="*/ 194 w 521"/>
                <a:gd name="T75" fmla="*/ 49 h 406"/>
                <a:gd name="T76" fmla="*/ 194 w 521"/>
                <a:gd name="T77" fmla="*/ 49 h 406"/>
                <a:gd name="T78" fmla="*/ 179 w 521"/>
                <a:gd name="T79" fmla="*/ 41 h 406"/>
                <a:gd name="T80" fmla="*/ 154 w 521"/>
                <a:gd name="T81" fmla="*/ 49 h 406"/>
                <a:gd name="T82" fmla="*/ 138 w 521"/>
                <a:gd name="T83" fmla="*/ 74 h 406"/>
                <a:gd name="T84" fmla="*/ 138 w 521"/>
                <a:gd name="T85" fmla="*/ 81 h 406"/>
                <a:gd name="T86" fmla="*/ 129 w 521"/>
                <a:gd name="T87" fmla="*/ 74 h 406"/>
                <a:gd name="T88" fmla="*/ 122 w 521"/>
                <a:gd name="T89" fmla="*/ 97 h 406"/>
                <a:gd name="T90" fmla="*/ 41 w 521"/>
                <a:gd name="T91" fmla="*/ 131 h 406"/>
                <a:gd name="T92" fmla="*/ 8 w 521"/>
                <a:gd name="T93" fmla="*/ 146 h 406"/>
                <a:gd name="T94" fmla="*/ 8 w 521"/>
                <a:gd name="T95" fmla="*/ 171 h 406"/>
                <a:gd name="T96" fmla="*/ 17 w 521"/>
                <a:gd name="T97" fmla="*/ 211 h 406"/>
                <a:gd name="T98" fmla="*/ 8 w 521"/>
                <a:gd name="T99" fmla="*/ 211 h 406"/>
                <a:gd name="T100" fmla="*/ 23 w 521"/>
                <a:gd name="T101" fmla="*/ 251 h 406"/>
                <a:gd name="T102" fmla="*/ 32 w 521"/>
                <a:gd name="T103" fmla="*/ 308 h 406"/>
                <a:gd name="T104" fmla="*/ 23 w 521"/>
                <a:gd name="T105" fmla="*/ 324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1" h="406">
                  <a:moveTo>
                    <a:pt x="23" y="324"/>
                  </a:moveTo>
                  <a:lnTo>
                    <a:pt x="48" y="342"/>
                  </a:lnTo>
                  <a:lnTo>
                    <a:pt x="64" y="342"/>
                  </a:lnTo>
                  <a:lnTo>
                    <a:pt x="89" y="317"/>
                  </a:lnTo>
                  <a:lnTo>
                    <a:pt x="129" y="317"/>
                  </a:lnTo>
                  <a:lnTo>
                    <a:pt x="138" y="308"/>
                  </a:lnTo>
                  <a:lnTo>
                    <a:pt x="169" y="293"/>
                  </a:lnTo>
                  <a:lnTo>
                    <a:pt x="234" y="283"/>
                  </a:lnTo>
                  <a:lnTo>
                    <a:pt x="268" y="299"/>
                  </a:lnTo>
                  <a:lnTo>
                    <a:pt x="268" y="308"/>
                  </a:lnTo>
                  <a:lnTo>
                    <a:pt x="276" y="308"/>
                  </a:lnTo>
                  <a:lnTo>
                    <a:pt x="293" y="342"/>
                  </a:lnTo>
                  <a:lnTo>
                    <a:pt x="316" y="299"/>
                  </a:lnTo>
                  <a:lnTo>
                    <a:pt x="316" y="317"/>
                  </a:lnTo>
                  <a:lnTo>
                    <a:pt x="308" y="342"/>
                  </a:lnTo>
                  <a:lnTo>
                    <a:pt x="316" y="342"/>
                  </a:lnTo>
                  <a:lnTo>
                    <a:pt x="316" y="324"/>
                  </a:lnTo>
                  <a:lnTo>
                    <a:pt x="325" y="342"/>
                  </a:lnTo>
                  <a:lnTo>
                    <a:pt x="316" y="348"/>
                  </a:lnTo>
                  <a:lnTo>
                    <a:pt x="333" y="348"/>
                  </a:lnTo>
                  <a:lnTo>
                    <a:pt x="340" y="365"/>
                  </a:lnTo>
                  <a:lnTo>
                    <a:pt x="340" y="373"/>
                  </a:lnTo>
                  <a:lnTo>
                    <a:pt x="349" y="382"/>
                  </a:lnTo>
                  <a:lnTo>
                    <a:pt x="365" y="389"/>
                  </a:lnTo>
                  <a:lnTo>
                    <a:pt x="381" y="389"/>
                  </a:lnTo>
                  <a:lnTo>
                    <a:pt x="390" y="398"/>
                  </a:lnTo>
                  <a:lnTo>
                    <a:pt x="405" y="382"/>
                  </a:lnTo>
                  <a:lnTo>
                    <a:pt x="405" y="389"/>
                  </a:lnTo>
                  <a:lnTo>
                    <a:pt x="415" y="389"/>
                  </a:lnTo>
                  <a:lnTo>
                    <a:pt x="415" y="398"/>
                  </a:lnTo>
                  <a:lnTo>
                    <a:pt x="430" y="405"/>
                  </a:lnTo>
                  <a:lnTo>
                    <a:pt x="446" y="382"/>
                  </a:lnTo>
                  <a:lnTo>
                    <a:pt x="470" y="382"/>
                  </a:lnTo>
                  <a:lnTo>
                    <a:pt x="480" y="348"/>
                  </a:lnTo>
                  <a:lnTo>
                    <a:pt x="511" y="276"/>
                  </a:lnTo>
                  <a:lnTo>
                    <a:pt x="520" y="243"/>
                  </a:lnTo>
                  <a:lnTo>
                    <a:pt x="511" y="203"/>
                  </a:lnTo>
                  <a:lnTo>
                    <a:pt x="495" y="180"/>
                  </a:lnTo>
                  <a:lnTo>
                    <a:pt x="487" y="171"/>
                  </a:lnTo>
                  <a:lnTo>
                    <a:pt x="480" y="156"/>
                  </a:lnTo>
                  <a:lnTo>
                    <a:pt x="470" y="146"/>
                  </a:lnTo>
                  <a:lnTo>
                    <a:pt x="470" y="156"/>
                  </a:lnTo>
                  <a:lnTo>
                    <a:pt x="455" y="131"/>
                  </a:lnTo>
                  <a:lnTo>
                    <a:pt x="430" y="106"/>
                  </a:lnTo>
                  <a:lnTo>
                    <a:pt x="421" y="81"/>
                  </a:lnTo>
                  <a:lnTo>
                    <a:pt x="415" y="74"/>
                  </a:lnTo>
                  <a:lnTo>
                    <a:pt x="415" y="57"/>
                  </a:lnTo>
                  <a:lnTo>
                    <a:pt x="405" y="49"/>
                  </a:lnTo>
                  <a:lnTo>
                    <a:pt x="390" y="49"/>
                  </a:lnTo>
                  <a:lnTo>
                    <a:pt x="381" y="0"/>
                  </a:lnTo>
                  <a:lnTo>
                    <a:pt x="373" y="0"/>
                  </a:lnTo>
                  <a:lnTo>
                    <a:pt x="365" y="17"/>
                  </a:lnTo>
                  <a:lnTo>
                    <a:pt x="365" y="57"/>
                  </a:lnTo>
                  <a:lnTo>
                    <a:pt x="358" y="90"/>
                  </a:lnTo>
                  <a:lnTo>
                    <a:pt x="340" y="90"/>
                  </a:lnTo>
                  <a:lnTo>
                    <a:pt x="308" y="66"/>
                  </a:lnTo>
                  <a:lnTo>
                    <a:pt x="300" y="66"/>
                  </a:lnTo>
                  <a:lnTo>
                    <a:pt x="300" y="57"/>
                  </a:lnTo>
                  <a:lnTo>
                    <a:pt x="284" y="57"/>
                  </a:lnTo>
                  <a:lnTo>
                    <a:pt x="293" y="34"/>
                  </a:lnTo>
                  <a:lnTo>
                    <a:pt x="300" y="34"/>
                  </a:lnTo>
                  <a:lnTo>
                    <a:pt x="308" y="17"/>
                  </a:lnTo>
                  <a:lnTo>
                    <a:pt x="300" y="17"/>
                  </a:lnTo>
                  <a:lnTo>
                    <a:pt x="293" y="25"/>
                  </a:lnTo>
                  <a:lnTo>
                    <a:pt x="293" y="17"/>
                  </a:lnTo>
                  <a:lnTo>
                    <a:pt x="284" y="17"/>
                  </a:lnTo>
                  <a:lnTo>
                    <a:pt x="244" y="9"/>
                  </a:lnTo>
                  <a:lnTo>
                    <a:pt x="253" y="17"/>
                  </a:lnTo>
                  <a:lnTo>
                    <a:pt x="244" y="17"/>
                  </a:lnTo>
                  <a:lnTo>
                    <a:pt x="228" y="17"/>
                  </a:lnTo>
                  <a:lnTo>
                    <a:pt x="219" y="25"/>
                  </a:lnTo>
                  <a:lnTo>
                    <a:pt x="219" y="34"/>
                  </a:lnTo>
                  <a:lnTo>
                    <a:pt x="212" y="34"/>
                  </a:lnTo>
                  <a:lnTo>
                    <a:pt x="212" y="49"/>
                  </a:lnTo>
                  <a:lnTo>
                    <a:pt x="212" y="57"/>
                  </a:lnTo>
                  <a:lnTo>
                    <a:pt x="194" y="49"/>
                  </a:lnTo>
                  <a:lnTo>
                    <a:pt x="194" y="57"/>
                  </a:lnTo>
                  <a:lnTo>
                    <a:pt x="194" y="49"/>
                  </a:lnTo>
                  <a:lnTo>
                    <a:pt x="187" y="41"/>
                  </a:lnTo>
                  <a:lnTo>
                    <a:pt x="179" y="41"/>
                  </a:lnTo>
                  <a:lnTo>
                    <a:pt x="163" y="49"/>
                  </a:lnTo>
                  <a:lnTo>
                    <a:pt x="154" y="49"/>
                  </a:lnTo>
                  <a:lnTo>
                    <a:pt x="147" y="74"/>
                  </a:lnTo>
                  <a:lnTo>
                    <a:pt x="138" y="74"/>
                  </a:lnTo>
                  <a:lnTo>
                    <a:pt x="129" y="74"/>
                  </a:lnTo>
                  <a:lnTo>
                    <a:pt x="138" y="81"/>
                  </a:lnTo>
                  <a:lnTo>
                    <a:pt x="129" y="90"/>
                  </a:lnTo>
                  <a:lnTo>
                    <a:pt x="129" y="74"/>
                  </a:lnTo>
                  <a:lnTo>
                    <a:pt x="114" y="90"/>
                  </a:lnTo>
                  <a:lnTo>
                    <a:pt x="122" y="97"/>
                  </a:lnTo>
                  <a:lnTo>
                    <a:pt x="97" y="114"/>
                  </a:lnTo>
                  <a:lnTo>
                    <a:pt x="41" y="131"/>
                  </a:lnTo>
                  <a:lnTo>
                    <a:pt x="17" y="156"/>
                  </a:lnTo>
                  <a:lnTo>
                    <a:pt x="8" y="146"/>
                  </a:lnTo>
                  <a:lnTo>
                    <a:pt x="8" y="156"/>
                  </a:lnTo>
                  <a:lnTo>
                    <a:pt x="8" y="171"/>
                  </a:lnTo>
                  <a:lnTo>
                    <a:pt x="0" y="171"/>
                  </a:lnTo>
                  <a:lnTo>
                    <a:pt x="17" y="211"/>
                  </a:lnTo>
                  <a:lnTo>
                    <a:pt x="8" y="196"/>
                  </a:lnTo>
                  <a:lnTo>
                    <a:pt x="8" y="211"/>
                  </a:lnTo>
                  <a:lnTo>
                    <a:pt x="0" y="203"/>
                  </a:lnTo>
                  <a:lnTo>
                    <a:pt x="23" y="251"/>
                  </a:lnTo>
                  <a:lnTo>
                    <a:pt x="32" y="283"/>
                  </a:lnTo>
                  <a:lnTo>
                    <a:pt x="32" y="308"/>
                  </a:lnTo>
                  <a:lnTo>
                    <a:pt x="23" y="317"/>
                  </a:lnTo>
                  <a:lnTo>
                    <a:pt x="23" y="324"/>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1" name="Freeform 277"/>
            <p:cNvSpPr>
              <a:spLocks/>
            </p:cNvSpPr>
            <p:nvPr/>
          </p:nvSpPr>
          <p:spPr bwMode="auto">
            <a:xfrm>
              <a:off x="4229" y="2941"/>
              <a:ext cx="15" cy="13"/>
            </a:xfrm>
            <a:custGeom>
              <a:avLst/>
              <a:gdLst>
                <a:gd name="T0" fmla="*/ 0 w 17"/>
                <a:gd name="T1" fmla="*/ 16 h 17"/>
                <a:gd name="T2" fmla="*/ 9 w 17"/>
                <a:gd name="T3" fmla="*/ 16 h 17"/>
                <a:gd name="T4" fmla="*/ 16 w 17"/>
                <a:gd name="T5" fmla="*/ 0 h 17"/>
                <a:gd name="T6" fmla="*/ 0 w 17"/>
                <a:gd name="T7" fmla="*/ 0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9" y="16"/>
                  </a:lnTo>
                  <a:lnTo>
                    <a:pt x="16" y="0"/>
                  </a:lnTo>
                  <a:lnTo>
                    <a:pt x="0" y="0"/>
                  </a:lnTo>
                  <a:lnTo>
                    <a:pt x="0" y="16"/>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2" name="Freeform 278"/>
            <p:cNvSpPr>
              <a:spLocks/>
            </p:cNvSpPr>
            <p:nvPr/>
          </p:nvSpPr>
          <p:spPr bwMode="auto">
            <a:xfrm>
              <a:off x="4229" y="2941"/>
              <a:ext cx="15" cy="13"/>
            </a:xfrm>
            <a:custGeom>
              <a:avLst/>
              <a:gdLst>
                <a:gd name="T0" fmla="*/ 0 w 17"/>
                <a:gd name="T1" fmla="*/ 16 h 17"/>
                <a:gd name="T2" fmla="*/ 9 w 17"/>
                <a:gd name="T3" fmla="*/ 16 h 17"/>
                <a:gd name="T4" fmla="*/ 16 w 17"/>
                <a:gd name="T5" fmla="*/ 0 h 17"/>
                <a:gd name="T6" fmla="*/ 0 w 17"/>
                <a:gd name="T7" fmla="*/ 0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9" y="16"/>
                  </a:lnTo>
                  <a:lnTo>
                    <a:pt x="16" y="0"/>
                  </a:lnTo>
                  <a:lnTo>
                    <a:pt x="0" y="0"/>
                  </a:lnTo>
                  <a:lnTo>
                    <a:pt x="0" y="16"/>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3" name="Freeform 279"/>
            <p:cNvSpPr>
              <a:spLocks/>
            </p:cNvSpPr>
            <p:nvPr/>
          </p:nvSpPr>
          <p:spPr bwMode="auto">
            <a:xfrm>
              <a:off x="4302" y="3192"/>
              <a:ext cx="15" cy="12"/>
            </a:xfrm>
            <a:custGeom>
              <a:avLst/>
              <a:gdLst>
                <a:gd name="T0" fmla="*/ 0 w 17"/>
                <a:gd name="T1" fmla="*/ 0 h 17"/>
                <a:gd name="T2" fmla="*/ 16 w 17"/>
                <a:gd name="T3" fmla="*/ 16 h 17"/>
                <a:gd name="T4" fmla="*/ 16 w 17"/>
                <a:gd name="T5" fmla="*/ 0 h 17"/>
                <a:gd name="T6" fmla="*/ 8 w 17"/>
                <a:gd name="T7" fmla="*/ 0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lnTo>
                    <a:pt x="16" y="16"/>
                  </a:lnTo>
                  <a:lnTo>
                    <a:pt x="16" y="0"/>
                  </a:lnTo>
                  <a:lnTo>
                    <a:pt x="8" y="0"/>
                  </a:lnTo>
                  <a:lnTo>
                    <a:pt x="0" y="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 name="Freeform 280"/>
            <p:cNvSpPr>
              <a:spLocks/>
            </p:cNvSpPr>
            <p:nvPr/>
          </p:nvSpPr>
          <p:spPr bwMode="auto">
            <a:xfrm>
              <a:off x="4302" y="3192"/>
              <a:ext cx="15" cy="12"/>
            </a:xfrm>
            <a:custGeom>
              <a:avLst/>
              <a:gdLst>
                <a:gd name="T0" fmla="*/ 0 w 17"/>
                <a:gd name="T1" fmla="*/ 0 h 17"/>
                <a:gd name="T2" fmla="*/ 16 w 17"/>
                <a:gd name="T3" fmla="*/ 16 h 17"/>
                <a:gd name="T4" fmla="*/ 16 w 17"/>
                <a:gd name="T5" fmla="*/ 0 h 17"/>
                <a:gd name="T6" fmla="*/ 8 w 17"/>
                <a:gd name="T7" fmla="*/ 0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lnTo>
                    <a:pt x="16" y="16"/>
                  </a:lnTo>
                  <a:lnTo>
                    <a:pt x="16" y="0"/>
                  </a:lnTo>
                  <a:lnTo>
                    <a:pt x="8" y="0"/>
                  </a:lnTo>
                  <a:lnTo>
                    <a:pt x="0" y="0"/>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5" name="Freeform 281"/>
            <p:cNvSpPr>
              <a:spLocks/>
            </p:cNvSpPr>
            <p:nvPr/>
          </p:nvSpPr>
          <p:spPr bwMode="auto">
            <a:xfrm>
              <a:off x="4396" y="3252"/>
              <a:ext cx="45" cy="38"/>
            </a:xfrm>
            <a:custGeom>
              <a:avLst/>
              <a:gdLst>
                <a:gd name="T0" fmla="*/ 0 w 51"/>
                <a:gd name="T1" fmla="*/ 0 h 50"/>
                <a:gd name="T2" fmla="*/ 10 w 51"/>
                <a:gd name="T3" fmla="*/ 40 h 50"/>
                <a:gd name="T4" fmla="*/ 25 w 51"/>
                <a:gd name="T5" fmla="*/ 49 h 50"/>
                <a:gd name="T6" fmla="*/ 34 w 51"/>
                <a:gd name="T7" fmla="*/ 33 h 50"/>
                <a:gd name="T8" fmla="*/ 41 w 51"/>
                <a:gd name="T9" fmla="*/ 40 h 50"/>
                <a:gd name="T10" fmla="*/ 50 w 51"/>
                <a:gd name="T11" fmla="*/ 0 h 50"/>
                <a:gd name="T12" fmla="*/ 41 w 51"/>
                <a:gd name="T13" fmla="*/ 0 h 50"/>
                <a:gd name="T14" fmla="*/ 16 w 51"/>
                <a:gd name="T15" fmla="*/ 8 h 50"/>
                <a:gd name="T16" fmla="*/ 0 w 51"/>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0">
                  <a:moveTo>
                    <a:pt x="0" y="0"/>
                  </a:moveTo>
                  <a:lnTo>
                    <a:pt x="10" y="40"/>
                  </a:lnTo>
                  <a:lnTo>
                    <a:pt x="25" y="49"/>
                  </a:lnTo>
                  <a:lnTo>
                    <a:pt x="34" y="33"/>
                  </a:lnTo>
                  <a:lnTo>
                    <a:pt x="41" y="40"/>
                  </a:lnTo>
                  <a:lnTo>
                    <a:pt x="50" y="0"/>
                  </a:lnTo>
                  <a:lnTo>
                    <a:pt x="41" y="0"/>
                  </a:lnTo>
                  <a:lnTo>
                    <a:pt x="16" y="8"/>
                  </a:lnTo>
                  <a:lnTo>
                    <a:pt x="0" y="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 name="Freeform 282"/>
            <p:cNvSpPr>
              <a:spLocks/>
            </p:cNvSpPr>
            <p:nvPr/>
          </p:nvSpPr>
          <p:spPr bwMode="auto">
            <a:xfrm>
              <a:off x="4716" y="3181"/>
              <a:ext cx="65" cy="85"/>
            </a:xfrm>
            <a:custGeom>
              <a:avLst/>
              <a:gdLst>
                <a:gd name="T0" fmla="*/ 16 w 73"/>
                <a:gd name="T1" fmla="*/ 72 h 115"/>
                <a:gd name="T2" fmla="*/ 31 w 73"/>
                <a:gd name="T3" fmla="*/ 80 h 115"/>
                <a:gd name="T4" fmla="*/ 25 w 73"/>
                <a:gd name="T5" fmla="*/ 105 h 115"/>
                <a:gd name="T6" fmla="*/ 31 w 73"/>
                <a:gd name="T7" fmla="*/ 114 h 115"/>
                <a:gd name="T8" fmla="*/ 40 w 73"/>
                <a:gd name="T9" fmla="*/ 105 h 115"/>
                <a:gd name="T10" fmla="*/ 56 w 73"/>
                <a:gd name="T11" fmla="*/ 72 h 115"/>
                <a:gd name="T12" fmla="*/ 65 w 73"/>
                <a:gd name="T13" fmla="*/ 72 h 115"/>
                <a:gd name="T14" fmla="*/ 72 w 73"/>
                <a:gd name="T15" fmla="*/ 65 h 115"/>
                <a:gd name="T16" fmla="*/ 72 w 73"/>
                <a:gd name="T17" fmla="*/ 49 h 115"/>
                <a:gd name="T18" fmla="*/ 65 w 73"/>
                <a:gd name="T19" fmla="*/ 40 h 115"/>
                <a:gd name="T20" fmla="*/ 56 w 73"/>
                <a:gd name="T21" fmla="*/ 49 h 115"/>
                <a:gd name="T22" fmla="*/ 40 w 73"/>
                <a:gd name="T23" fmla="*/ 49 h 115"/>
                <a:gd name="T24" fmla="*/ 40 w 73"/>
                <a:gd name="T25" fmla="*/ 32 h 115"/>
                <a:gd name="T26" fmla="*/ 31 w 73"/>
                <a:gd name="T27" fmla="*/ 32 h 115"/>
                <a:gd name="T28" fmla="*/ 31 w 73"/>
                <a:gd name="T29" fmla="*/ 40 h 115"/>
                <a:gd name="T30" fmla="*/ 25 w 73"/>
                <a:gd name="T31" fmla="*/ 32 h 115"/>
                <a:gd name="T32" fmla="*/ 25 w 73"/>
                <a:gd name="T33" fmla="*/ 9 h 115"/>
                <a:gd name="T34" fmla="*/ 0 w 73"/>
                <a:gd name="T35" fmla="*/ 0 h 115"/>
                <a:gd name="T36" fmla="*/ 25 w 73"/>
                <a:gd name="T37" fmla="*/ 32 h 115"/>
                <a:gd name="T38" fmla="*/ 25 w 73"/>
                <a:gd name="T39" fmla="*/ 65 h 115"/>
                <a:gd name="T40" fmla="*/ 16 w 73"/>
                <a:gd name="T41" fmla="*/ 7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115">
                  <a:moveTo>
                    <a:pt x="16" y="72"/>
                  </a:moveTo>
                  <a:lnTo>
                    <a:pt x="31" y="80"/>
                  </a:lnTo>
                  <a:lnTo>
                    <a:pt x="25" y="105"/>
                  </a:lnTo>
                  <a:lnTo>
                    <a:pt x="31" y="114"/>
                  </a:lnTo>
                  <a:lnTo>
                    <a:pt x="40" y="105"/>
                  </a:lnTo>
                  <a:lnTo>
                    <a:pt x="56" y="72"/>
                  </a:lnTo>
                  <a:lnTo>
                    <a:pt x="65" y="72"/>
                  </a:lnTo>
                  <a:lnTo>
                    <a:pt x="72" y="65"/>
                  </a:lnTo>
                  <a:lnTo>
                    <a:pt x="72" y="49"/>
                  </a:lnTo>
                  <a:lnTo>
                    <a:pt x="65" y="40"/>
                  </a:lnTo>
                  <a:lnTo>
                    <a:pt x="56" y="49"/>
                  </a:lnTo>
                  <a:lnTo>
                    <a:pt x="40" y="49"/>
                  </a:lnTo>
                  <a:lnTo>
                    <a:pt x="40" y="32"/>
                  </a:lnTo>
                  <a:lnTo>
                    <a:pt x="31" y="32"/>
                  </a:lnTo>
                  <a:lnTo>
                    <a:pt x="31" y="40"/>
                  </a:lnTo>
                  <a:lnTo>
                    <a:pt x="25" y="32"/>
                  </a:lnTo>
                  <a:lnTo>
                    <a:pt x="25" y="9"/>
                  </a:lnTo>
                  <a:lnTo>
                    <a:pt x="0" y="0"/>
                  </a:lnTo>
                  <a:lnTo>
                    <a:pt x="25" y="32"/>
                  </a:lnTo>
                  <a:lnTo>
                    <a:pt x="25" y="65"/>
                  </a:lnTo>
                  <a:lnTo>
                    <a:pt x="16" y="72"/>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 name="Freeform 283"/>
            <p:cNvSpPr>
              <a:spLocks/>
            </p:cNvSpPr>
            <p:nvPr/>
          </p:nvSpPr>
          <p:spPr bwMode="auto">
            <a:xfrm>
              <a:off x="4716" y="3181"/>
              <a:ext cx="65" cy="85"/>
            </a:xfrm>
            <a:custGeom>
              <a:avLst/>
              <a:gdLst>
                <a:gd name="T0" fmla="*/ 16 w 73"/>
                <a:gd name="T1" fmla="*/ 72 h 115"/>
                <a:gd name="T2" fmla="*/ 31 w 73"/>
                <a:gd name="T3" fmla="*/ 80 h 115"/>
                <a:gd name="T4" fmla="*/ 25 w 73"/>
                <a:gd name="T5" fmla="*/ 105 h 115"/>
                <a:gd name="T6" fmla="*/ 31 w 73"/>
                <a:gd name="T7" fmla="*/ 114 h 115"/>
                <a:gd name="T8" fmla="*/ 40 w 73"/>
                <a:gd name="T9" fmla="*/ 105 h 115"/>
                <a:gd name="T10" fmla="*/ 56 w 73"/>
                <a:gd name="T11" fmla="*/ 72 h 115"/>
                <a:gd name="T12" fmla="*/ 65 w 73"/>
                <a:gd name="T13" fmla="*/ 72 h 115"/>
                <a:gd name="T14" fmla="*/ 72 w 73"/>
                <a:gd name="T15" fmla="*/ 65 h 115"/>
                <a:gd name="T16" fmla="*/ 72 w 73"/>
                <a:gd name="T17" fmla="*/ 49 h 115"/>
                <a:gd name="T18" fmla="*/ 65 w 73"/>
                <a:gd name="T19" fmla="*/ 40 h 115"/>
                <a:gd name="T20" fmla="*/ 56 w 73"/>
                <a:gd name="T21" fmla="*/ 49 h 115"/>
                <a:gd name="T22" fmla="*/ 40 w 73"/>
                <a:gd name="T23" fmla="*/ 49 h 115"/>
                <a:gd name="T24" fmla="*/ 40 w 73"/>
                <a:gd name="T25" fmla="*/ 32 h 115"/>
                <a:gd name="T26" fmla="*/ 31 w 73"/>
                <a:gd name="T27" fmla="*/ 32 h 115"/>
                <a:gd name="T28" fmla="*/ 31 w 73"/>
                <a:gd name="T29" fmla="*/ 40 h 115"/>
                <a:gd name="T30" fmla="*/ 25 w 73"/>
                <a:gd name="T31" fmla="*/ 32 h 115"/>
                <a:gd name="T32" fmla="*/ 25 w 73"/>
                <a:gd name="T33" fmla="*/ 9 h 115"/>
                <a:gd name="T34" fmla="*/ 0 w 73"/>
                <a:gd name="T35" fmla="*/ 0 h 115"/>
                <a:gd name="T36" fmla="*/ 25 w 73"/>
                <a:gd name="T37" fmla="*/ 32 h 115"/>
                <a:gd name="T38" fmla="*/ 25 w 73"/>
                <a:gd name="T39" fmla="*/ 65 h 115"/>
                <a:gd name="T40" fmla="*/ 16 w 73"/>
                <a:gd name="T41" fmla="*/ 7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115">
                  <a:moveTo>
                    <a:pt x="16" y="72"/>
                  </a:moveTo>
                  <a:lnTo>
                    <a:pt x="31" y="80"/>
                  </a:lnTo>
                  <a:lnTo>
                    <a:pt x="25" y="105"/>
                  </a:lnTo>
                  <a:lnTo>
                    <a:pt x="31" y="114"/>
                  </a:lnTo>
                  <a:lnTo>
                    <a:pt x="40" y="105"/>
                  </a:lnTo>
                  <a:lnTo>
                    <a:pt x="56" y="72"/>
                  </a:lnTo>
                  <a:lnTo>
                    <a:pt x="65" y="72"/>
                  </a:lnTo>
                  <a:lnTo>
                    <a:pt x="72" y="65"/>
                  </a:lnTo>
                  <a:lnTo>
                    <a:pt x="72" y="49"/>
                  </a:lnTo>
                  <a:lnTo>
                    <a:pt x="65" y="40"/>
                  </a:lnTo>
                  <a:lnTo>
                    <a:pt x="56" y="49"/>
                  </a:lnTo>
                  <a:lnTo>
                    <a:pt x="40" y="49"/>
                  </a:lnTo>
                  <a:lnTo>
                    <a:pt x="40" y="32"/>
                  </a:lnTo>
                  <a:lnTo>
                    <a:pt x="31" y="32"/>
                  </a:lnTo>
                  <a:lnTo>
                    <a:pt x="31" y="40"/>
                  </a:lnTo>
                  <a:lnTo>
                    <a:pt x="25" y="32"/>
                  </a:lnTo>
                  <a:lnTo>
                    <a:pt x="25" y="9"/>
                  </a:lnTo>
                  <a:lnTo>
                    <a:pt x="0" y="0"/>
                  </a:lnTo>
                  <a:lnTo>
                    <a:pt x="25" y="32"/>
                  </a:lnTo>
                  <a:lnTo>
                    <a:pt x="25" y="65"/>
                  </a:lnTo>
                  <a:lnTo>
                    <a:pt x="16" y="72"/>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 name="Freeform 284"/>
            <p:cNvSpPr>
              <a:spLocks/>
            </p:cNvSpPr>
            <p:nvPr/>
          </p:nvSpPr>
          <p:spPr bwMode="auto">
            <a:xfrm>
              <a:off x="4644" y="3252"/>
              <a:ext cx="96" cy="79"/>
            </a:xfrm>
            <a:custGeom>
              <a:avLst/>
              <a:gdLst>
                <a:gd name="T0" fmla="*/ 0 w 107"/>
                <a:gd name="T1" fmla="*/ 89 h 106"/>
                <a:gd name="T2" fmla="*/ 9 w 107"/>
                <a:gd name="T3" fmla="*/ 97 h 106"/>
                <a:gd name="T4" fmla="*/ 15 w 107"/>
                <a:gd name="T5" fmla="*/ 97 h 106"/>
                <a:gd name="T6" fmla="*/ 32 w 107"/>
                <a:gd name="T7" fmla="*/ 105 h 106"/>
                <a:gd name="T8" fmla="*/ 49 w 107"/>
                <a:gd name="T9" fmla="*/ 97 h 106"/>
                <a:gd name="T10" fmla="*/ 56 w 107"/>
                <a:gd name="T11" fmla="*/ 80 h 106"/>
                <a:gd name="T12" fmla="*/ 65 w 107"/>
                <a:gd name="T13" fmla="*/ 65 h 106"/>
                <a:gd name="T14" fmla="*/ 81 w 107"/>
                <a:gd name="T15" fmla="*/ 49 h 106"/>
                <a:gd name="T16" fmla="*/ 89 w 107"/>
                <a:gd name="T17" fmla="*/ 49 h 106"/>
                <a:gd name="T18" fmla="*/ 81 w 107"/>
                <a:gd name="T19" fmla="*/ 40 h 106"/>
                <a:gd name="T20" fmla="*/ 106 w 107"/>
                <a:gd name="T21" fmla="*/ 17 h 106"/>
                <a:gd name="T22" fmla="*/ 106 w 107"/>
                <a:gd name="T23" fmla="*/ 8 h 106"/>
                <a:gd name="T24" fmla="*/ 97 w 107"/>
                <a:gd name="T25" fmla="*/ 8 h 106"/>
                <a:gd name="T26" fmla="*/ 97 w 107"/>
                <a:gd name="T27" fmla="*/ 0 h 106"/>
                <a:gd name="T28" fmla="*/ 89 w 107"/>
                <a:gd name="T29" fmla="*/ 8 h 106"/>
                <a:gd name="T30" fmla="*/ 89 w 107"/>
                <a:gd name="T31" fmla="*/ 0 h 106"/>
                <a:gd name="T32" fmla="*/ 81 w 107"/>
                <a:gd name="T33" fmla="*/ 0 h 106"/>
                <a:gd name="T34" fmla="*/ 72 w 107"/>
                <a:gd name="T35" fmla="*/ 0 h 106"/>
                <a:gd name="T36" fmla="*/ 72 w 107"/>
                <a:gd name="T37" fmla="*/ 17 h 106"/>
                <a:gd name="T38" fmla="*/ 65 w 107"/>
                <a:gd name="T39" fmla="*/ 17 h 106"/>
                <a:gd name="T40" fmla="*/ 56 w 107"/>
                <a:gd name="T41" fmla="*/ 33 h 106"/>
                <a:gd name="T42" fmla="*/ 24 w 107"/>
                <a:gd name="T43" fmla="*/ 55 h 106"/>
                <a:gd name="T44" fmla="*/ 0 w 107"/>
                <a:gd name="T45" fmla="*/ 8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7" h="106">
                  <a:moveTo>
                    <a:pt x="0" y="89"/>
                  </a:moveTo>
                  <a:lnTo>
                    <a:pt x="9" y="97"/>
                  </a:lnTo>
                  <a:lnTo>
                    <a:pt x="15" y="97"/>
                  </a:lnTo>
                  <a:lnTo>
                    <a:pt x="32" y="105"/>
                  </a:lnTo>
                  <a:lnTo>
                    <a:pt x="49" y="97"/>
                  </a:lnTo>
                  <a:lnTo>
                    <a:pt x="56" y="80"/>
                  </a:lnTo>
                  <a:lnTo>
                    <a:pt x="65" y="65"/>
                  </a:lnTo>
                  <a:lnTo>
                    <a:pt x="81" y="49"/>
                  </a:lnTo>
                  <a:lnTo>
                    <a:pt x="89" y="49"/>
                  </a:lnTo>
                  <a:lnTo>
                    <a:pt x="81" y="40"/>
                  </a:lnTo>
                  <a:lnTo>
                    <a:pt x="106" y="17"/>
                  </a:lnTo>
                  <a:lnTo>
                    <a:pt x="106" y="8"/>
                  </a:lnTo>
                  <a:lnTo>
                    <a:pt x="97" y="8"/>
                  </a:lnTo>
                  <a:lnTo>
                    <a:pt x="97" y="0"/>
                  </a:lnTo>
                  <a:lnTo>
                    <a:pt x="89" y="8"/>
                  </a:lnTo>
                  <a:lnTo>
                    <a:pt x="89" y="0"/>
                  </a:lnTo>
                  <a:lnTo>
                    <a:pt x="81" y="0"/>
                  </a:lnTo>
                  <a:lnTo>
                    <a:pt x="72" y="0"/>
                  </a:lnTo>
                  <a:lnTo>
                    <a:pt x="72" y="17"/>
                  </a:lnTo>
                  <a:lnTo>
                    <a:pt x="65" y="17"/>
                  </a:lnTo>
                  <a:lnTo>
                    <a:pt x="56" y="33"/>
                  </a:lnTo>
                  <a:lnTo>
                    <a:pt x="24" y="55"/>
                  </a:lnTo>
                  <a:lnTo>
                    <a:pt x="0" y="89"/>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 name="Freeform 285"/>
            <p:cNvSpPr>
              <a:spLocks/>
            </p:cNvSpPr>
            <p:nvPr/>
          </p:nvSpPr>
          <p:spPr bwMode="auto">
            <a:xfrm>
              <a:off x="4644" y="3252"/>
              <a:ext cx="96" cy="79"/>
            </a:xfrm>
            <a:custGeom>
              <a:avLst/>
              <a:gdLst>
                <a:gd name="T0" fmla="*/ 0 w 107"/>
                <a:gd name="T1" fmla="*/ 89 h 106"/>
                <a:gd name="T2" fmla="*/ 9 w 107"/>
                <a:gd name="T3" fmla="*/ 97 h 106"/>
                <a:gd name="T4" fmla="*/ 15 w 107"/>
                <a:gd name="T5" fmla="*/ 97 h 106"/>
                <a:gd name="T6" fmla="*/ 32 w 107"/>
                <a:gd name="T7" fmla="*/ 105 h 106"/>
                <a:gd name="T8" fmla="*/ 49 w 107"/>
                <a:gd name="T9" fmla="*/ 97 h 106"/>
                <a:gd name="T10" fmla="*/ 56 w 107"/>
                <a:gd name="T11" fmla="*/ 80 h 106"/>
                <a:gd name="T12" fmla="*/ 65 w 107"/>
                <a:gd name="T13" fmla="*/ 65 h 106"/>
                <a:gd name="T14" fmla="*/ 81 w 107"/>
                <a:gd name="T15" fmla="*/ 49 h 106"/>
                <a:gd name="T16" fmla="*/ 89 w 107"/>
                <a:gd name="T17" fmla="*/ 49 h 106"/>
                <a:gd name="T18" fmla="*/ 81 w 107"/>
                <a:gd name="T19" fmla="*/ 40 h 106"/>
                <a:gd name="T20" fmla="*/ 106 w 107"/>
                <a:gd name="T21" fmla="*/ 17 h 106"/>
                <a:gd name="T22" fmla="*/ 106 w 107"/>
                <a:gd name="T23" fmla="*/ 8 h 106"/>
                <a:gd name="T24" fmla="*/ 97 w 107"/>
                <a:gd name="T25" fmla="*/ 8 h 106"/>
                <a:gd name="T26" fmla="*/ 97 w 107"/>
                <a:gd name="T27" fmla="*/ 0 h 106"/>
                <a:gd name="T28" fmla="*/ 89 w 107"/>
                <a:gd name="T29" fmla="*/ 8 h 106"/>
                <a:gd name="T30" fmla="*/ 89 w 107"/>
                <a:gd name="T31" fmla="*/ 0 h 106"/>
                <a:gd name="T32" fmla="*/ 81 w 107"/>
                <a:gd name="T33" fmla="*/ 0 h 106"/>
                <a:gd name="T34" fmla="*/ 72 w 107"/>
                <a:gd name="T35" fmla="*/ 0 h 106"/>
                <a:gd name="T36" fmla="*/ 72 w 107"/>
                <a:gd name="T37" fmla="*/ 17 h 106"/>
                <a:gd name="T38" fmla="*/ 65 w 107"/>
                <a:gd name="T39" fmla="*/ 17 h 106"/>
                <a:gd name="T40" fmla="*/ 56 w 107"/>
                <a:gd name="T41" fmla="*/ 33 h 106"/>
                <a:gd name="T42" fmla="*/ 24 w 107"/>
                <a:gd name="T43" fmla="*/ 55 h 106"/>
                <a:gd name="T44" fmla="*/ 0 w 107"/>
                <a:gd name="T45" fmla="*/ 8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7" h="106">
                  <a:moveTo>
                    <a:pt x="0" y="89"/>
                  </a:moveTo>
                  <a:lnTo>
                    <a:pt x="9" y="97"/>
                  </a:lnTo>
                  <a:lnTo>
                    <a:pt x="15" y="97"/>
                  </a:lnTo>
                  <a:lnTo>
                    <a:pt x="32" y="105"/>
                  </a:lnTo>
                  <a:lnTo>
                    <a:pt x="49" y="97"/>
                  </a:lnTo>
                  <a:lnTo>
                    <a:pt x="56" y="80"/>
                  </a:lnTo>
                  <a:lnTo>
                    <a:pt x="65" y="65"/>
                  </a:lnTo>
                  <a:lnTo>
                    <a:pt x="81" y="49"/>
                  </a:lnTo>
                  <a:lnTo>
                    <a:pt x="89" y="49"/>
                  </a:lnTo>
                  <a:lnTo>
                    <a:pt x="81" y="40"/>
                  </a:lnTo>
                  <a:lnTo>
                    <a:pt x="106" y="17"/>
                  </a:lnTo>
                  <a:lnTo>
                    <a:pt x="106" y="8"/>
                  </a:lnTo>
                  <a:lnTo>
                    <a:pt x="97" y="8"/>
                  </a:lnTo>
                  <a:lnTo>
                    <a:pt x="97" y="0"/>
                  </a:lnTo>
                  <a:lnTo>
                    <a:pt x="89" y="8"/>
                  </a:lnTo>
                  <a:lnTo>
                    <a:pt x="89" y="0"/>
                  </a:lnTo>
                  <a:lnTo>
                    <a:pt x="81" y="0"/>
                  </a:lnTo>
                  <a:lnTo>
                    <a:pt x="72" y="0"/>
                  </a:lnTo>
                  <a:lnTo>
                    <a:pt x="72" y="17"/>
                  </a:lnTo>
                  <a:lnTo>
                    <a:pt x="65" y="17"/>
                  </a:lnTo>
                  <a:lnTo>
                    <a:pt x="56" y="33"/>
                  </a:lnTo>
                  <a:lnTo>
                    <a:pt x="24" y="55"/>
                  </a:lnTo>
                  <a:lnTo>
                    <a:pt x="0" y="89"/>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 name="Freeform 286"/>
            <p:cNvSpPr>
              <a:spLocks/>
            </p:cNvSpPr>
            <p:nvPr/>
          </p:nvSpPr>
          <p:spPr bwMode="auto">
            <a:xfrm>
              <a:off x="3829" y="2779"/>
              <a:ext cx="125" cy="108"/>
            </a:xfrm>
            <a:custGeom>
              <a:avLst/>
              <a:gdLst>
                <a:gd name="T0" fmla="*/ 0 w 140"/>
                <a:gd name="T1" fmla="*/ 0 h 145"/>
                <a:gd name="T2" fmla="*/ 0 w 140"/>
                <a:gd name="T3" fmla="*/ 7 h 145"/>
                <a:gd name="T4" fmla="*/ 18 w 140"/>
                <a:gd name="T5" fmla="*/ 23 h 145"/>
                <a:gd name="T6" fmla="*/ 33 w 140"/>
                <a:gd name="T7" fmla="*/ 41 h 145"/>
                <a:gd name="T8" fmla="*/ 42 w 140"/>
                <a:gd name="T9" fmla="*/ 47 h 145"/>
                <a:gd name="T10" fmla="*/ 49 w 140"/>
                <a:gd name="T11" fmla="*/ 64 h 145"/>
                <a:gd name="T12" fmla="*/ 65 w 140"/>
                <a:gd name="T13" fmla="*/ 81 h 145"/>
                <a:gd name="T14" fmla="*/ 83 w 140"/>
                <a:gd name="T15" fmla="*/ 113 h 145"/>
                <a:gd name="T16" fmla="*/ 114 w 140"/>
                <a:gd name="T17" fmla="*/ 144 h 145"/>
                <a:gd name="T18" fmla="*/ 130 w 140"/>
                <a:gd name="T19" fmla="*/ 144 h 145"/>
                <a:gd name="T20" fmla="*/ 139 w 140"/>
                <a:gd name="T21" fmla="*/ 113 h 145"/>
                <a:gd name="T22" fmla="*/ 130 w 140"/>
                <a:gd name="T23" fmla="*/ 97 h 145"/>
                <a:gd name="T24" fmla="*/ 123 w 140"/>
                <a:gd name="T25" fmla="*/ 97 h 145"/>
                <a:gd name="T26" fmla="*/ 114 w 140"/>
                <a:gd name="T27" fmla="*/ 81 h 145"/>
                <a:gd name="T28" fmla="*/ 108 w 140"/>
                <a:gd name="T29" fmla="*/ 81 h 145"/>
                <a:gd name="T30" fmla="*/ 108 w 140"/>
                <a:gd name="T31" fmla="*/ 72 h 145"/>
                <a:gd name="T32" fmla="*/ 98 w 140"/>
                <a:gd name="T33" fmla="*/ 64 h 145"/>
                <a:gd name="T34" fmla="*/ 98 w 140"/>
                <a:gd name="T35" fmla="*/ 56 h 145"/>
                <a:gd name="T36" fmla="*/ 74 w 140"/>
                <a:gd name="T37" fmla="*/ 41 h 145"/>
                <a:gd name="T38" fmla="*/ 65 w 140"/>
                <a:gd name="T39" fmla="*/ 41 h 145"/>
                <a:gd name="T40" fmla="*/ 24 w 140"/>
                <a:gd name="T41" fmla="*/ 7 h 145"/>
                <a:gd name="T42" fmla="*/ 0 w 140"/>
                <a:gd name="T43"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0" h="145">
                  <a:moveTo>
                    <a:pt x="0" y="0"/>
                  </a:moveTo>
                  <a:lnTo>
                    <a:pt x="0" y="7"/>
                  </a:lnTo>
                  <a:lnTo>
                    <a:pt x="18" y="23"/>
                  </a:lnTo>
                  <a:lnTo>
                    <a:pt x="33" y="41"/>
                  </a:lnTo>
                  <a:lnTo>
                    <a:pt x="42" y="47"/>
                  </a:lnTo>
                  <a:lnTo>
                    <a:pt x="49" y="64"/>
                  </a:lnTo>
                  <a:lnTo>
                    <a:pt x="65" y="81"/>
                  </a:lnTo>
                  <a:lnTo>
                    <a:pt x="83" y="113"/>
                  </a:lnTo>
                  <a:lnTo>
                    <a:pt x="114" y="144"/>
                  </a:lnTo>
                  <a:lnTo>
                    <a:pt x="130" y="144"/>
                  </a:lnTo>
                  <a:lnTo>
                    <a:pt x="139" y="113"/>
                  </a:lnTo>
                  <a:lnTo>
                    <a:pt x="130" y="97"/>
                  </a:lnTo>
                  <a:lnTo>
                    <a:pt x="123" y="97"/>
                  </a:lnTo>
                  <a:lnTo>
                    <a:pt x="114" y="81"/>
                  </a:lnTo>
                  <a:lnTo>
                    <a:pt x="108" y="81"/>
                  </a:lnTo>
                  <a:lnTo>
                    <a:pt x="108" y="72"/>
                  </a:lnTo>
                  <a:lnTo>
                    <a:pt x="98" y="64"/>
                  </a:lnTo>
                  <a:lnTo>
                    <a:pt x="98" y="56"/>
                  </a:lnTo>
                  <a:lnTo>
                    <a:pt x="74" y="41"/>
                  </a:lnTo>
                  <a:lnTo>
                    <a:pt x="65" y="41"/>
                  </a:lnTo>
                  <a:lnTo>
                    <a:pt x="24" y="7"/>
                  </a:lnTo>
                  <a:lnTo>
                    <a:pt x="0" y="0"/>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 name="Freeform 287"/>
            <p:cNvSpPr>
              <a:spLocks/>
            </p:cNvSpPr>
            <p:nvPr/>
          </p:nvSpPr>
          <p:spPr bwMode="auto">
            <a:xfrm>
              <a:off x="3946" y="2886"/>
              <a:ext cx="103" cy="26"/>
            </a:xfrm>
            <a:custGeom>
              <a:avLst/>
              <a:gdLst>
                <a:gd name="T0" fmla="*/ 0 w 116"/>
                <a:gd name="T1" fmla="*/ 9 h 35"/>
                <a:gd name="T2" fmla="*/ 33 w 116"/>
                <a:gd name="T3" fmla="*/ 25 h 35"/>
                <a:gd name="T4" fmla="*/ 115 w 116"/>
                <a:gd name="T5" fmla="*/ 34 h 35"/>
                <a:gd name="T6" fmla="*/ 115 w 116"/>
                <a:gd name="T7" fmla="*/ 25 h 35"/>
                <a:gd name="T8" fmla="*/ 98 w 116"/>
                <a:gd name="T9" fmla="*/ 25 h 35"/>
                <a:gd name="T10" fmla="*/ 90 w 116"/>
                <a:gd name="T11" fmla="*/ 17 h 35"/>
                <a:gd name="T12" fmla="*/ 65 w 116"/>
                <a:gd name="T13" fmla="*/ 9 h 35"/>
                <a:gd name="T14" fmla="*/ 65 w 116"/>
                <a:gd name="T15" fmla="*/ 17 h 35"/>
                <a:gd name="T16" fmla="*/ 50 w 116"/>
                <a:gd name="T17" fmla="*/ 9 h 35"/>
                <a:gd name="T18" fmla="*/ 25 w 116"/>
                <a:gd name="T19" fmla="*/ 0 h 35"/>
                <a:gd name="T20" fmla="*/ 9 w 116"/>
                <a:gd name="T21" fmla="*/ 0 h 35"/>
                <a:gd name="T22" fmla="*/ 0 w 116"/>
                <a:gd name="T23"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35">
                  <a:moveTo>
                    <a:pt x="0" y="9"/>
                  </a:moveTo>
                  <a:lnTo>
                    <a:pt x="33" y="25"/>
                  </a:lnTo>
                  <a:lnTo>
                    <a:pt x="115" y="34"/>
                  </a:lnTo>
                  <a:lnTo>
                    <a:pt x="115" y="25"/>
                  </a:lnTo>
                  <a:lnTo>
                    <a:pt x="98" y="25"/>
                  </a:lnTo>
                  <a:lnTo>
                    <a:pt x="90" y="17"/>
                  </a:lnTo>
                  <a:lnTo>
                    <a:pt x="65" y="9"/>
                  </a:lnTo>
                  <a:lnTo>
                    <a:pt x="65" y="17"/>
                  </a:lnTo>
                  <a:lnTo>
                    <a:pt x="50" y="9"/>
                  </a:lnTo>
                  <a:lnTo>
                    <a:pt x="25" y="0"/>
                  </a:lnTo>
                  <a:lnTo>
                    <a:pt x="9" y="0"/>
                  </a:lnTo>
                  <a:lnTo>
                    <a:pt x="0" y="9"/>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 name="Freeform 288"/>
            <p:cNvSpPr>
              <a:spLocks/>
            </p:cNvSpPr>
            <p:nvPr/>
          </p:nvSpPr>
          <p:spPr bwMode="auto">
            <a:xfrm>
              <a:off x="4048" y="2912"/>
              <a:ext cx="16" cy="0"/>
            </a:xfrm>
            <a:custGeom>
              <a:avLst/>
              <a:gdLst>
                <a:gd name="T0" fmla="*/ 0 w 17"/>
                <a:gd name="T1" fmla="*/ 0 h 1"/>
                <a:gd name="T2" fmla="*/ 6 w 17"/>
                <a:gd name="T3" fmla="*/ 0 h 1"/>
                <a:gd name="T4" fmla="*/ 16 w 17"/>
                <a:gd name="T5" fmla="*/ 0 h 1"/>
                <a:gd name="T6" fmla="*/ 0 w 17"/>
                <a:gd name="T7" fmla="*/ 0 h 1"/>
              </a:gdLst>
              <a:ahLst/>
              <a:cxnLst>
                <a:cxn ang="0">
                  <a:pos x="T0" y="T1"/>
                </a:cxn>
                <a:cxn ang="0">
                  <a:pos x="T2" y="T3"/>
                </a:cxn>
                <a:cxn ang="0">
                  <a:pos x="T4" y="T5"/>
                </a:cxn>
                <a:cxn ang="0">
                  <a:pos x="T6" y="T7"/>
                </a:cxn>
              </a:cxnLst>
              <a:rect l="0" t="0" r="r" b="b"/>
              <a:pathLst>
                <a:path w="17" h="1">
                  <a:moveTo>
                    <a:pt x="0" y="0"/>
                  </a:moveTo>
                  <a:lnTo>
                    <a:pt x="6" y="0"/>
                  </a:lnTo>
                  <a:lnTo>
                    <a:pt x="16" y="0"/>
                  </a:lnTo>
                  <a:lnTo>
                    <a:pt x="0" y="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 name="Freeform 289"/>
            <p:cNvSpPr>
              <a:spLocks/>
            </p:cNvSpPr>
            <p:nvPr/>
          </p:nvSpPr>
          <p:spPr bwMode="auto">
            <a:xfrm>
              <a:off x="4070" y="2912"/>
              <a:ext cx="88" cy="12"/>
            </a:xfrm>
            <a:custGeom>
              <a:avLst/>
              <a:gdLst>
                <a:gd name="T0" fmla="*/ 0 w 98"/>
                <a:gd name="T1" fmla="*/ 16 h 17"/>
                <a:gd name="T2" fmla="*/ 7 w 98"/>
                <a:gd name="T3" fmla="*/ 16 h 17"/>
                <a:gd name="T4" fmla="*/ 41 w 98"/>
                <a:gd name="T5" fmla="*/ 0 h 17"/>
                <a:gd name="T6" fmla="*/ 73 w 98"/>
                <a:gd name="T7" fmla="*/ 16 h 17"/>
                <a:gd name="T8" fmla="*/ 97 w 98"/>
                <a:gd name="T9" fmla="*/ 0 h 17"/>
                <a:gd name="T10" fmla="*/ 81 w 98"/>
                <a:gd name="T11" fmla="*/ 0 h 17"/>
                <a:gd name="T12" fmla="*/ 56 w 98"/>
                <a:gd name="T13" fmla="*/ 0 h 17"/>
                <a:gd name="T14" fmla="*/ 41 w 98"/>
                <a:gd name="T15" fmla="*/ 0 h 17"/>
                <a:gd name="T16" fmla="*/ 16 w 98"/>
                <a:gd name="T17" fmla="*/ 0 h 17"/>
                <a:gd name="T18" fmla="*/ 23 w 98"/>
                <a:gd name="T19" fmla="*/ 0 h 17"/>
                <a:gd name="T20" fmla="*/ 0 w 98"/>
                <a:gd name="T21" fmla="*/ 0 h 17"/>
                <a:gd name="T22" fmla="*/ 0 w 98"/>
                <a:gd name="T23"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7">
                  <a:moveTo>
                    <a:pt x="0" y="16"/>
                  </a:moveTo>
                  <a:lnTo>
                    <a:pt x="7" y="16"/>
                  </a:lnTo>
                  <a:lnTo>
                    <a:pt x="41" y="0"/>
                  </a:lnTo>
                  <a:lnTo>
                    <a:pt x="73" y="16"/>
                  </a:lnTo>
                  <a:lnTo>
                    <a:pt x="97" y="0"/>
                  </a:lnTo>
                  <a:lnTo>
                    <a:pt x="81" y="0"/>
                  </a:lnTo>
                  <a:lnTo>
                    <a:pt x="56" y="0"/>
                  </a:lnTo>
                  <a:lnTo>
                    <a:pt x="41" y="0"/>
                  </a:lnTo>
                  <a:lnTo>
                    <a:pt x="16" y="0"/>
                  </a:lnTo>
                  <a:lnTo>
                    <a:pt x="23" y="0"/>
                  </a:lnTo>
                  <a:lnTo>
                    <a:pt x="0" y="0"/>
                  </a:lnTo>
                  <a:lnTo>
                    <a:pt x="0" y="16"/>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 name="Freeform 290"/>
            <p:cNvSpPr>
              <a:spLocks/>
            </p:cNvSpPr>
            <p:nvPr/>
          </p:nvSpPr>
          <p:spPr bwMode="auto">
            <a:xfrm>
              <a:off x="4098" y="2923"/>
              <a:ext cx="23" cy="12"/>
            </a:xfrm>
            <a:custGeom>
              <a:avLst/>
              <a:gdLst>
                <a:gd name="T0" fmla="*/ 0 w 26"/>
                <a:gd name="T1" fmla="*/ 0 h 17"/>
                <a:gd name="T2" fmla="*/ 17 w 26"/>
                <a:gd name="T3" fmla="*/ 16 h 17"/>
                <a:gd name="T4" fmla="*/ 25 w 26"/>
                <a:gd name="T5" fmla="*/ 16 h 17"/>
                <a:gd name="T6" fmla="*/ 17 w 26"/>
                <a:gd name="T7" fmla="*/ 0 h 17"/>
                <a:gd name="T8" fmla="*/ 0 w 26"/>
                <a:gd name="T9" fmla="*/ 0 h 17"/>
              </a:gdLst>
              <a:ahLst/>
              <a:cxnLst>
                <a:cxn ang="0">
                  <a:pos x="T0" y="T1"/>
                </a:cxn>
                <a:cxn ang="0">
                  <a:pos x="T2" y="T3"/>
                </a:cxn>
                <a:cxn ang="0">
                  <a:pos x="T4" y="T5"/>
                </a:cxn>
                <a:cxn ang="0">
                  <a:pos x="T6" y="T7"/>
                </a:cxn>
                <a:cxn ang="0">
                  <a:pos x="T8" y="T9"/>
                </a:cxn>
              </a:cxnLst>
              <a:rect l="0" t="0" r="r" b="b"/>
              <a:pathLst>
                <a:path w="26" h="17">
                  <a:moveTo>
                    <a:pt x="0" y="0"/>
                  </a:moveTo>
                  <a:lnTo>
                    <a:pt x="17" y="16"/>
                  </a:lnTo>
                  <a:lnTo>
                    <a:pt x="25" y="16"/>
                  </a:lnTo>
                  <a:lnTo>
                    <a:pt x="17" y="0"/>
                  </a:lnTo>
                  <a:lnTo>
                    <a:pt x="0" y="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 name="Freeform 291"/>
            <p:cNvSpPr>
              <a:spLocks/>
            </p:cNvSpPr>
            <p:nvPr/>
          </p:nvSpPr>
          <p:spPr bwMode="auto">
            <a:xfrm>
              <a:off x="4149" y="2912"/>
              <a:ext cx="45" cy="19"/>
            </a:xfrm>
            <a:custGeom>
              <a:avLst/>
              <a:gdLst>
                <a:gd name="T0" fmla="*/ 0 w 51"/>
                <a:gd name="T1" fmla="*/ 25 h 26"/>
                <a:gd name="T2" fmla="*/ 18 w 51"/>
                <a:gd name="T3" fmla="*/ 25 h 26"/>
                <a:gd name="T4" fmla="*/ 50 w 51"/>
                <a:gd name="T5" fmla="*/ 0 h 26"/>
                <a:gd name="T6" fmla="*/ 25 w 51"/>
                <a:gd name="T7" fmla="*/ 0 h 26"/>
                <a:gd name="T8" fmla="*/ 9 w 51"/>
                <a:gd name="T9" fmla="*/ 16 h 26"/>
                <a:gd name="T10" fmla="*/ 0 w 51"/>
                <a:gd name="T11" fmla="*/ 25 h 26"/>
              </a:gdLst>
              <a:ahLst/>
              <a:cxnLst>
                <a:cxn ang="0">
                  <a:pos x="T0" y="T1"/>
                </a:cxn>
                <a:cxn ang="0">
                  <a:pos x="T2" y="T3"/>
                </a:cxn>
                <a:cxn ang="0">
                  <a:pos x="T4" y="T5"/>
                </a:cxn>
                <a:cxn ang="0">
                  <a:pos x="T6" y="T7"/>
                </a:cxn>
                <a:cxn ang="0">
                  <a:pos x="T8" y="T9"/>
                </a:cxn>
                <a:cxn ang="0">
                  <a:pos x="T10" y="T11"/>
                </a:cxn>
              </a:cxnLst>
              <a:rect l="0" t="0" r="r" b="b"/>
              <a:pathLst>
                <a:path w="51" h="26">
                  <a:moveTo>
                    <a:pt x="0" y="25"/>
                  </a:moveTo>
                  <a:lnTo>
                    <a:pt x="18" y="25"/>
                  </a:lnTo>
                  <a:lnTo>
                    <a:pt x="50" y="0"/>
                  </a:lnTo>
                  <a:lnTo>
                    <a:pt x="25" y="0"/>
                  </a:lnTo>
                  <a:lnTo>
                    <a:pt x="9" y="16"/>
                  </a:lnTo>
                  <a:lnTo>
                    <a:pt x="0" y="25"/>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6" name="Freeform 292"/>
            <p:cNvSpPr>
              <a:spLocks/>
            </p:cNvSpPr>
            <p:nvPr/>
          </p:nvSpPr>
          <p:spPr bwMode="auto">
            <a:xfrm>
              <a:off x="4273" y="2881"/>
              <a:ext cx="16" cy="18"/>
            </a:xfrm>
            <a:custGeom>
              <a:avLst/>
              <a:gdLst>
                <a:gd name="T0" fmla="*/ 0 w 17"/>
                <a:gd name="T1" fmla="*/ 24 h 25"/>
                <a:gd name="T2" fmla="*/ 16 w 17"/>
                <a:gd name="T3" fmla="*/ 7 h 25"/>
                <a:gd name="T4" fmla="*/ 16 w 17"/>
                <a:gd name="T5" fmla="*/ 0 h 25"/>
                <a:gd name="T6" fmla="*/ 0 w 17"/>
                <a:gd name="T7" fmla="*/ 24 h 25"/>
              </a:gdLst>
              <a:ahLst/>
              <a:cxnLst>
                <a:cxn ang="0">
                  <a:pos x="T0" y="T1"/>
                </a:cxn>
                <a:cxn ang="0">
                  <a:pos x="T2" y="T3"/>
                </a:cxn>
                <a:cxn ang="0">
                  <a:pos x="T4" y="T5"/>
                </a:cxn>
                <a:cxn ang="0">
                  <a:pos x="T6" y="T7"/>
                </a:cxn>
              </a:cxnLst>
              <a:rect l="0" t="0" r="r" b="b"/>
              <a:pathLst>
                <a:path w="17" h="25">
                  <a:moveTo>
                    <a:pt x="0" y="24"/>
                  </a:moveTo>
                  <a:lnTo>
                    <a:pt x="16" y="7"/>
                  </a:lnTo>
                  <a:lnTo>
                    <a:pt x="16" y="0"/>
                  </a:lnTo>
                  <a:lnTo>
                    <a:pt x="0" y="24"/>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 name="Freeform 293"/>
            <p:cNvSpPr>
              <a:spLocks/>
            </p:cNvSpPr>
            <p:nvPr/>
          </p:nvSpPr>
          <p:spPr bwMode="auto">
            <a:xfrm>
              <a:off x="3946" y="2845"/>
              <a:ext cx="17" cy="19"/>
            </a:xfrm>
            <a:custGeom>
              <a:avLst/>
              <a:gdLst>
                <a:gd name="T0" fmla="*/ 0 w 19"/>
                <a:gd name="T1" fmla="*/ 9 h 26"/>
                <a:gd name="T2" fmla="*/ 9 w 19"/>
                <a:gd name="T3" fmla="*/ 16 h 26"/>
                <a:gd name="T4" fmla="*/ 18 w 19"/>
                <a:gd name="T5" fmla="*/ 25 h 26"/>
                <a:gd name="T6" fmla="*/ 18 w 19"/>
                <a:gd name="T7" fmla="*/ 16 h 26"/>
                <a:gd name="T8" fmla="*/ 9 w 19"/>
                <a:gd name="T9" fmla="*/ 0 h 26"/>
                <a:gd name="T10" fmla="*/ 0 w 19"/>
                <a:gd name="T11" fmla="*/ 9 h 26"/>
              </a:gdLst>
              <a:ahLst/>
              <a:cxnLst>
                <a:cxn ang="0">
                  <a:pos x="T0" y="T1"/>
                </a:cxn>
                <a:cxn ang="0">
                  <a:pos x="T2" y="T3"/>
                </a:cxn>
                <a:cxn ang="0">
                  <a:pos x="T4" y="T5"/>
                </a:cxn>
                <a:cxn ang="0">
                  <a:pos x="T6" y="T7"/>
                </a:cxn>
                <a:cxn ang="0">
                  <a:pos x="T8" y="T9"/>
                </a:cxn>
                <a:cxn ang="0">
                  <a:pos x="T10" y="T11"/>
                </a:cxn>
              </a:cxnLst>
              <a:rect l="0" t="0" r="r" b="b"/>
              <a:pathLst>
                <a:path w="19" h="26">
                  <a:moveTo>
                    <a:pt x="0" y="9"/>
                  </a:moveTo>
                  <a:lnTo>
                    <a:pt x="9" y="16"/>
                  </a:lnTo>
                  <a:lnTo>
                    <a:pt x="18" y="25"/>
                  </a:lnTo>
                  <a:lnTo>
                    <a:pt x="18" y="16"/>
                  </a:lnTo>
                  <a:lnTo>
                    <a:pt x="9" y="0"/>
                  </a:lnTo>
                  <a:lnTo>
                    <a:pt x="0" y="9"/>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8" name="Freeform 294"/>
            <p:cNvSpPr>
              <a:spLocks/>
            </p:cNvSpPr>
            <p:nvPr/>
          </p:nvSpPr>
          <p:spPr bwMode="auto">
            <a:xfrm>
              <a:off x="3946" y="2845"/>
              <a:ext cx="17" cy="19"/>
            </a:xfrm>
            <a:custGeom>
              <a:avLst/>
              <a:gdLst>
                <a:gd name="T0" fmla="*/ 0 w 19"/>
                <a:gd name="T1" fmla="*/ 9 h 26"/>
                <a:gd name="T2" fmla="*/ 9 w 19"/>
                <a:gd name="T3" fmla="*/ 16 h 26"/>
                <a:gd name="T4" fmla="*/ 18 w 19"/>
                <a:gd name="T5" fmla="*/ 25 h 26"/>
                <a:gd name="T6" fmla="*/ 18 w 19"/>
                <a:gd name="T7" fmla="*/ 16 h 26"/>
                <a:gd name="T8" fmla="*/ 9 w 19"/>
                <a:gd name="T9" fmla="*/ 0 h 26"/>
                <a:gd name="T10" fmla="*/ 0 w 19"/>
                <a:gd name="T11" fmla="*/ 9 h 26"/>
              </a:gdLst>
              <a:ahLst/>
              <a:cxnLst>
                <a:cxn ang="0">
                  <a:pos x="T0" y="T1"/>
                </a:cxn>
                <a:cxn ang="0">
                  <a:pos x="T2" y="T3"/>
                </a:cxn>
                <a:cxn ang="0">
                  <a:pos x="T4" y="T5"/>
                </a:cxn>
                <a:cxn ang="0">
                  <a:pos x="T6" y="T7"/>
                </a:cxn>
                <a:cxn ang="0">
                  <a:pos x="T8" y="T9"/>
                </a:cxn>
                <a:cxn ang="0">
                  <a:pos x="T10" y="T11"/>
                </a:cxn>
              </a:cxnLst>
              <a:rect l="0" t="0" r="r" b="b"/>
              <a:pathLst>
                <a:path w="19" h="26">
                  <a:moveTo>
                    <a:pt x="0" y="9"/>
                  </a:moveTo>
                  <a:lnTo>
                    <a:pt x="9" y="16"/>
                  </a:lnTo>
                  <a:lnTo>
                    <a:pt x="18" y="25"/>
                  </a:lnTo>
                  <a:lnTo>
                    <a:pt x="18" y="16"/>
                  </a:lnTo>
                  <a:lnTo>
                    <a:pt x="9" y="0"/>
                  </a:lnTo>
                  <a:lnTo>
                    <a:pt x="0" y="9"/>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9" name="Freeform 295"/>
            <p:cNvSpPr>
              <a:spLocks/>
            </p:cNvSpPr>
            <p:nvPr/>
          </p:nvSpPr>
          <p:spPr bwMode="auto">
            <a:xfrm>
              <a:off x="3968" y="2856"/>
              <a:ext cx="15" cy="13"/>
            </a:xfrm>
            <a:custGeom>
              <a:avLst/>
              <a:gdLst>
                <a:gd name="T0" fmla="*/ 0 w 17"/>
                <a:gd name="T1" fmla="*/ 16 h 17"/>
                <a:gd name="T2" fmla="*/ 16 w 17"/>
                <a:gd name="T3" fmla="*/ 16 h 17"/>
                <a:gd name="T4" fmla="*/ 16 w 17"/>
                <a:gd name="T5" fmla="*/ 0 h 17"/>
                <a:gd name="T6" fmla="*/ 0 w 17"/>
                <a:gd name="T7" fmla="*/ 0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16" y="16"/>
                  </a:lnTo>
                  <a:lnTo>
                    <a:pt x="16" y="0"/>
                  </a:lnTo>
                  <a:lnTo>
                    <a:pt x="0" y="0"/>
                  </a:lnTo>
                  <a:lnTo>
                    <a:pt x="0" y="16"/>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0" name="Freeform 296"/>
            <p:cNvSpPr>
              <a:spLocks/>
            </p:cNvSpPr>
            <p:nvPr/>
          </p:nvSpPr>
          <p:spPr bwMode="auto">
            <a:xfrm>
              <a:off x="4098" y="2814"/>
              <a:ext cx="74" cy="73"/>
            </a:xfrm>
            <a:custGeom>
              <a:avLst/>
              <a:gdLst>
                <a:gd name="T0" fmla="*/ 0 w 83"/>
                <a:gd name="T1" fmla="*/ 57 h 98"/>
                <a:gd name="T2" fmla="*/ 0 w 83"/>
                <a:gd name="T3" fmla="*/ 66 h 98"/>
                <a:gd name="T4" fmla="*/ 10 w 83"/>
                <a:gd name="T5" fmla="*/ 66 h 98"/>
                <a:gd name="T6" fmla="*/ 10 w 83"/>
                <a:gd name="T7" fmla="*/ 74 h 98"/>
                <a:gd name="T8" fmla="*/ 10 w 83"/>
                <a:gd name="T9" fmla="*/ 97 h 98"/>
                <a:gd name="T10" fmla="*/ 17 w 83"/>
                <a:gd name="T11" fmla="*/ 90 h 98"/>
                <a:gd name="T12" fmla="*/ 17 w 83"/>
                <a:gd name="T13" fmla="*/ 66 h 98"/>
                <a:gd name="T14" fmla="*/ 25 w 83"/>
                <a:gd name="T15" fmla="*/ 57 h 98"/>
                <a:gd name="T16" fmla="*/ 34 w 83"/>
                <a:gd name="T17" fmla="*/ 57 h 98"/>
                <a:gd name="T18" fmla="*/ 25 w 83"/>
                <a:gd name="T19" fmla="*/ 66 h 98"/>
                <a:gd name="T20" fmla="*/ 34 w 83"/>
                <a:gd name="T21" fmla="*/ 74 h 98"/>
                <a:gd name="T22" fmla="*/ 34 w 83"/>
                <a:gd name="T23" fmla="*/ 82 h 98"/>
                <a:gd name="T24" fmla="*/ 50 w 83"/>
                <a:gd name="T25" fmla="*/ 82 h 98"/>
                <a:gd name="T26" fmla="*/ 50 w 83"/>
                <a:gd name="T27" fmla="*/ 97 h 98"/>
                <a:gd name="T28" fmla="*/ 57 w 83"/>
                <a:gd name="T29" fmla="*/ 90 h 98"/>
                <a:gd name="T30" fmla="*/ 57 w 83"/>
                <a:gd name="T31" fmla="*/ 82 h 98"/>
                <a:gd name="T32" fmla="*/ 42 w 83"/>
                <a:gd name="T33" fmla="*/ 66 h 98"/>
                <a:gd name="T34" fmla="*/ 50 w 83"/>
                <a:gd name="T35" fmla="*/ 66 h 98"/>
                <a:gd name="T36" fmla="*/ 34 w 83"/>
                <a:gd name="T37" fmla="*/ 50 h 98"/>
                <a:gd name="T38" fmla="*/ 50 w 83"/>
                <a:gd name="T39" fmla="*/ 34 h 98"/>
                <a:gd name="T40" fmla="*/ 57 w 83"/>
                <a:gd name="T41" fmla="*/ 34 h 98"/>
                <a:gd name="T42" fmla="*/ 25 w 83"/>
                <a:gd name="T43" fmla="*/ 41 h 98"/>
                <a:gd name="T44" fmla="*/ 17 w 83"/>
                <a:gd name="T45" fmla="*/ 34 h 98"/>
                <a:gd name="T46" fmla="*/ 17 w 83"/>
                <a:gd name="T47" fmla="*/ 25 h 98"/>
                <a:gd name="T48" fmla="*/ 25 w 83"/>
                <a:gd name="T49" fmla="*/ 17 h 98"/>
                <a:gd name="T50" fmla="*/ 75 w 83"/>
                <a:gd name="T51" fmla="*/ 17 h 98"/>
                <a:gd name="T52" fmla="*/ 82 w 83"/>
                <a:gd name="T53" fmla="*/ 0 h 98"/>
                <a:gd name="T54" fmla="*/ 66 w 83"/>
                <a:gd name="T55" fmla="*/ 9 h 98"/>
                <a:gd name="T56" fmla="*/ 50 w 83"/>
                <a:gd name="T57" fmla="*/ 17 h 98"/>
                <a:gd name="T58" fmla="*/ 25 w 83"/>
                <a:gd name="T59" fmla="*/ 9 h 98"/>
                <a:gd name="T60" fmla="*/ 25 w 83"/>
                <a:gd name="T61" fmla="*/ 17 h 98"/>
                <a:gd name="T62" fmla="*/ 17 w 83"/>
                <a:gd name="T63" fmla="*/ 17 h 98"/>
                <a:gd name="T64" fmla="*/ 17 w 83"/>
                <a:gd name="T65" fmla="*/ 34 h 98"/>
                <a:gd name="T66" fmla="*/ 0 w 83"/>
                <a:gd name="T67" fmla="*/ 5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8">
                  <a:moveTo>
                    <a:pt x="0" y="57"/>
                  </a:moveTo>
                  <a:lnTo>
                    <a:pt x="0" y="66"/>
                  </a:lnTo>
                  <a:lnTo>
                    <a:pt x="10" y="66"/>
                  </a:lnTo>
                  <a:lnTo>
                    <a:pt x="10" y="74"/>
                  </a:lnTo>
                  <a:lnTo>
                    <a:pt x="10" y="97"/>
                  </a:lnTo>
                  <a:lnTo>
                    <a:pt x="17" y="90"/>
                  </a:lnTo>
                  <a:lnTo>
                    <a:pt x="17" y="66"/>
                  </a:lnTo>
                  <a:lnTo>
                    <a:pt x="25" y="57"/>
                  </a:lnTo>
                  <a:lnTo>
                    <a:pt x="34" y="57"/>
                  </a:lnTo>
                  <a:lnTo>
                    <a:pt x="25" y="66"/>
                  </a:lnTo>
                  <a:lnTo>
                    <a:pt x="34" y="74"/>
                  </a:lnTo>
                  <a:lnTo>
                    <a:pt x="34" y="82"/>
                  </a:lnTo>
                  <a:lnTo>
                    <a:pt x="50" y="82"/>
                  </a:lnTo>
                  <a:lnTo>
                    <a:pt x="50" y="97"/>
                  </a:lnTo>
                  <a:lnTo>
                    <a:pt x="57" y="90"/>
                  </a:lnTo>
                  <a:lnTo>
                    <a:pt x="57" y="82"/>
                  </a:lnTo>
                  <a:lnTo>
                    <a:pt x="42" y="66"/>
                  </a:lnTo>
                  <a:lnTo>
                    <a:pt x="50" y="66"/>
                  </a:lnTo>
                  <a:lnTo>
                    <a:pt x="34" y="50"/>
                  </a:lnTo>
                  <a:lnTo>
                    <a:pt x="50" y="34"/>
                  </a:lnTo>
                  <a:lnTo>
                    <a:pt x="57" y="34"/>
                  </a:lnTo>
                  <a:lnTo>
                    <a:pt x="25" y="41"/>
                  </a:lnTo>
                  <a:lnTo>
                    <a:pt x="17" y="34"/>
                  </a:lnTo>
                  <a:lnTo>
                    <a:pt x="17" y="25"/>
                  </a:lnTo>
                  <a:lnTo>
                    <a:pt x="25" y="17"/>
                  </a:lnTo>
                  <a:lnTo>
                    <a:pt x="75" y="17"/>
                  </a:lnTo>
                  <a:lnTo>
                    <a:pt x="82" y="0"/>
                  </a:lnTo>
                  <a:lnTo>
                    <a:pt x="66" y="9"/>
                  </a:lnTo>
                  <a:lnTo>
                    <a:pt x="50" y="17"/>
                  </a:lnTo>
                  <a:lnTo>
                    <a:pt x="25" y="9"/>
                  </a:lnTo>
                  <a:lnTo>
                    <a:pt x="25" y="17"/>
                  </a:lnTo>
                  <a:lnTo>
                    <a:pt x="17" y="17"/>
                  </a:lnTo>
                  <a:lnTo>
                    <a:pt x="17" y="34"/>
                  </a:lnTo>
                  <a:lnTo>
                    <a:pt x="0" y="57"/>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1" name="Freeform 297"/>
            <p:cNvSpPr>
              <a:spLocks/>
            </p:cNvSpPr>
            <p:nvPr/>
          </p:nvSpPr>
          <p:spPr bwMode="auto">
            <a:xfrm>
              <a:off x="4194" y="2810"/>
              <a:ext cx="15" cy="30"/>
            </a:xfrm>
            <a:custGeom>
              <a:avLst/>
              <a:gdLst>
                <a:gd name="T0" fmla="*/ 0 w 17"/>
                <a:gd name="T1" fmla="*/ 15 h 41"/>
                <a:gd name="T2" fmla="*/ 8 w 17"/>
                <a:gd name="T3" fmla="*/ 31 h 41"/>
                <a:gd name="T4" fmla="*/ 16 w 17"/>
                <a:gd name="T5" fmla="*/ 40 h 41"/>
                <a:gd name="T6" fmla="*/ 8 w 17"/>
                <a:gd name="T7" fmla="*/ 31 h 41"/>
                <a:gd name="T8" fmla="*/ 8 w 17"/>
                <a:gd name="T9" fmla="*/ 23 h 41"/>
                <a:gd name="T10" fmla="*/ 16 w 17"/>
                <a:gd name="T11" fmla="*/ 23 h 41"/>
                <a:gd name="T12" fmla="*/ 16 w 17"/>
                <a:gd name="T13" fmla="*/ 15 h 41"/>
                <a:gd name="T14" fmla="*/ 16 w 17"/>
                <a:gd name="T15" fmla="*/ 6 h 41"/>
                <a:gd name="T16" fmla="*/ 16 w 17"/>
                <a:gd name="T17" fmla="*/ 15 h 41"/>
                <a:gd name="T18" fmla="*/ 8 w 17"/>
                <a:gd name="T19" fmla="*/ 0 h 41"/>
                <a:gd name="T20" fmla="*/ 0 w 17"/>
                <a:gd name="T21"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41">
                  <a:moveTo>
                    <a:pt x="0" y="15"/>
                  </a:moveTo>
                  <a:lnTo>
                    <a:pt x="8" y="31"/>
                  </a:lnTo>
                  <a:lnTo>
                    <a:pt x="16" y="40"/>
                  </a:lnTo>
                  <a:lnTo>
                    <a:pt x="8" y="31"/>
                  </a:lnTo>
                  <a:lnTo>
                    <a:pt x="8" y="23"/>
                  </a:lnTo>
                  <a:lnTo>
                    <a:pt x="16" y="23"/>
                  </a:lnTo>
                  <a:lnTo>
                    <a:pt x="16" y="15"/>
                  </a:lnTo>
                  <a:lnTo>
                    <a:pt x="16" y="6"/>
                  </a:lnTo>
                  <a:lnTo>
                    <a:pt x="16" y="15"/>
                  </a:lnTo>
                  <a:lnTo>
                    <a:pt x="8" y="0"/>
                  </a:lnTo>
                  <a:lnTo>
                    <a:pt x="0" y="15"/>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2" name="Freeform 298"/>
            <p:cNvSpPr>
              <a:spLocks/>
            </p:cNvSpPr>
            <p:nvPr/>
          </p:nvSpPr>
          <p:spPr bwMode="auto">
            <a:xfrm>
              <a:off x="4179" y="2863"/>
              <a:ext cx="15" cy="13"/>
            </a:xfrm>
            <a:custGeom>
              <a:avLst/>
              <a:gdLst>
                <a:gd name="T0" fmla="*/ 0 w 17"/>
                <a:gd name="T1" fmla="*/ 0 h 17"/>
                <a:gd name="T2" fmla="*/ 16 w 17"/>
                <a:gd name="T3" fmla="*/ 16 h 17"/>
                <a:gd name="T4" fmla="*/ 16 w 17"/>
                <a:gd name="T5" fmla="*/ 0 h 17"/>
                <a:gd name="T6" fmla="*/ 0 w 17"/>
                <a:gd name="T7" fmla="*/ 0 h 17"/>
              </a:gdLst>
              <a:ahLst/>
              <a:cxnLst>
                <a:cxn ang="0">
                  <a:pos x="T0" y="T1"/>
                </a:cxn>
                <a:cxn ang="0">
                  <a:pos x="T2" y="T3"/>
                </a:cxn>
                <a:cxn ang="0">
                  <a:pos x="T4" y="T5"/>
                </a:cxn>
                <a:cxn ang="0">
                  <a:pos x="T6" y="T7"/>
                </a:cxn>
              </a:cxnLst>
              <a:rect l="0" t="0" r="r" b="b"/>
              <a:pathLst>
                <a:path w="17" h="17">
                  <a:moveTo>
                    <a:pt x="0" y="0"/>
                  </a:moveTo>
                  <a:lnTo>
                    <a:pt x="16" y="16"/>
                  </a:lnTo>
                  <a:lnTo>
                    <a:pt x="16" y="0"/>
                  </a:lnTo>
                  <a:lnTo>
                    <a:pt x="0" y="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3" name="Freeform 299"/>
            <p:cNvSpPr>
              <a:spLocks/>
            </p:cNvSpPr>
            <p:nvPr/>
          </p:nvSpPr>
          <p:spPr bwMode="auto">
            <a:xfrm>
              <a:off x="4201" y="2856"/>
              <a:ext cx="37" cy="14"/>
            </a:xfrm>
            <a:custGeom>
              <a:avLst/>
              <a:gdLst>
                <a:gd name="T0" fmla="*/ 0 w 42"/>
                <a:gd name="T1" fmla="*/ 9 h 18"/>
                <a:gd name="T2" fmla="*/ 41 w 42"/>
                <a:gd name="T3" fmla="*/ 17 h 18"/>
                <a:gd name="T4" fmla="*/ 32 w 42"/>
                <a:gd name="T5" fmla="*/ 9 h 18"/>
                <a:gd name="T6" fmla="*/ 25 w 42"/>
                <a:gd name="T7" fmla="*/ 0 h 18"/>
                <a:gd name="T8" fmla="*/ 7 w 42"/>
                <a:gd name="T9" fmla="*/ 0 h 18"/>
                <a:gd name="T10" fmla="*/ 0 w 42"/>
                <a:gd name="T11" fmla="*/ 9 h 18"/>
              </a:gdLst>
              <a:ahLst/>
              <a:cxnLst>
                <a:cxn ang="0">
                  <a:pos x="T0" y="T1"/>
                </a:cxn>
                <a:cxn ang="0">
                  <a:pos x="T2" y="T3"/>
                </a:cxn>
                <a:cxn ang="0">
                  <a:pos x="T4" y="T5"/>
                </a:cxn>
                <a:cxn ang="0">
                  <a:pos x="T6" y="T7"/>
                </a:cxn>
                <a:cxn ang="0">
                  <a:pos x="T8" y="T9"/>
                </a:cxn>
                <a:cxn ang="0">
                  <a:pos x="T10" y="T11"/>
                </a:cxn>
              </a:cxnLst>
              <a:rect l="0" t="0" r="r" b="b"/>
              <a:pathLst>
                <a:path w="42" h="18">
                  <a:moveTo>
                    <a:pt x="0" y="9"/>
                  </a:moveTo>
                  <a:lnTo>
                    <a:pt x="41" y="17"/>
                  </a:lnTo>
                  <a:lnTo>
                    <a:pt x="32" y="9"/>
                  </a:lnTo>
                  <a:lnTo>
                    <a:pt x="25" y="0"/>
                  </a:lnTo>
                  <a:lnTo>
                    <a:pt x="7" y="0"/>
                  </a:lnTo>
                  <a:lnTo>
                    <a:pt x="0" y="9"/>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4" name="Freeform 300"/>
            <p:cNvSpPr>
              <a:spLocks/>
            </p:cNvSpPr>
            <p:nvPr/>
          </p:nvSpPr>
          <p:spPr bwMode="auto">
            <a:xfrm>
              <a:off x="4113" y="2654"/>
              <a:ext cx="45" cy="53"/>
            </a:xfrm>
            <a:custGeom>
              <a:avLst/>
              <a:gdLst>
                <a:gd name="T0" fmla="*/ 0 w 50"/>
                <a:gd name="T1" fmla="*/ 31 h 73"/>
                <a:gd name="T2" fmla="*/ 0 w 50"/>
                <a:gd name="T3" fmla="*/ 47 h 73"/>
                <a:gd name="T4" fmla="*/ 8 w 50"/>
                <a:gd name="T5" fmla="*/ 55 h 73"/>
                <a:gd name="T6" fmla="*/ 8 w 50"/>
                <a:gd name="T7" fmla="*/ 65 h 73"/>
                <a:gd name="T8" fmla="*/ 17 w 50"/>
                <a:gd name="T9" fmla="*/ 65 h 73"/>
                <a:gd name="T10" fmla="*/ 25 w 50"/>
                <a:gd name="T11" fmla="*/ 65 h 73"/>
                <a:gd name="T12" fmla="*/ 33 w 50"/>
                <a:gd name="T13" fmla="*/ 72 h 73"/>
                <a:gd name="T14" fmla="*/ 33 w 50"/>
                <a:gd name="T15" fmla="*/ 65 h 73"/>
                <a:gd name="T16" fmla="*/ 40 w 50"/>
                <a:gd name="T17" fmla="*/ 72 h 73"/>
                <a:gd name="T18" fmla="*/ 49 w 50"/>
                <a:gd name="T19" fmla="*/ 72 h 73"/>
                <a:gd name="T20" fmla="*/ 40 w 50"/>
                <a:gd name="T21" fmla="*/ 65 h 73"/>
                <a:gd name="T22" fmla="*/ 49 w 50"/>
                <a:gd name="T23" fmla="*/ 65 h 73"/>
                <a:gd name="T24" fmla="*/ 33 w 50"/>
                <a:gd name="T25" fmla="*/ 55 h 73"/>
                <a:gd name="T26" fmla="*/ 25 w 50"/>
                <a:gd name="T27" fmla="*/ 65 h 73"/>
                <a:gd name="T28" fmla="*/ 17 w 50"/>
                <a:gd name="T29" fmla="*/ 47 h 73"/>
                <a:gd name="T30" fmla="*/ 33 w 50"/>
                <a:gd name="T31" fmla="*/ 24 h 73"/>
                <a:gd name="T32" fmla="*/ 25 w 50"/>
                <a:gd name="T33" fmla="*/ 15 h 73"/>
                <a:gd name="T34" fmla="*/ 33 w 50"/>
                <a:gd name="T35" fmla="*/ 0 h 73"/>
                <a:gd name="T36" fmla="*/ 25 w 50"/>
                <a:gd name="T37" fmla="*/ 7 h 73"/>
                <a:gd name="T38" fmla="*/ 8 w 50"/>
                <a:gd name="T39" fmla="*/ 0 h 73"/>
                <a:gd name="T40" fmla="*/ 0 w 50"/>
                <a:gd name="T41" fmla="*/ 3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3">
                  <a:moveTo>
                    <a:pt x="0" y="31"/>
                  </a:moveTo>
                  <a:lnTo>
                    <a:pt x="0" y="47"/>
                  </a:lnTo>
                  <a:lnTo>
                    <a:pt x="8" y="55"/>
                  </a:lnTo>
                  <a:lnTo>
                    <a:pt x="8" y="65"/>
                  </a:lnTo>
                  <a:lnTo>
                    <a:pt x="17" y="65"/>
                  </a:lnTo>
                  <a:lnTo>
                    <a:pt x="25" y="65"/>
                  </a:lnTo>
                  <a:lnTo>
                    <a:pt x="33" y="72"/>
                  </a:lnTo>
                  <a:lnTo>
                    <a:pt x="33" y="65"/>
                  </a:lnTo>
                  <a:lnTo>
                    <a:pt x="40" y="72"/>
                  </a:lnTo>
                  <a:lnTo>
                    <a:pt x="49" y="72"/>
                  </a:lnTo>
                  <a:lnTo>
                    <a:pt x="40" y="65"/>
                  </a:lnTo>
                  <a:lnTo>
                    <a:pt x="49" y="65"/>
                  </a:lnTo>
                  <a:lnTo>
                    <a:pt x="33" y="55"/>
                  </a:lnTo>
                  <a:lnTo>
                    <a:pt x="25" y="65"/>
                  </a:lnTo>
                  <a:lnTo>
                    <a:pt x="17" y="47"/>
                  </a:lnTo>
                  <a:lnTo>
                    <a:pt x="33" y="24"/>
                  </a:lnTo>
                  <a:lnTo>
                    <a:pt x="25" y="15"/>
                  </a:lnTo>
                  <a:lnTo>
                    <a:pt x="33" y="0"/>
                  </a:lnTo>
                  <a:lnTo>
                    <a:pt x="25" y="7"/>
                  </a:lnTo>
                  <a:lnTo>
                    <a:pt x="8" y="0"/>
                  </a:lnTo>
                  <a:lnTo>
                    <a:pt x="0" y="31"/>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5" name="Freeform 301"/>
            <p:cNvSpPr>
              <a:spLocks/>
            </p:cNvSpPr>
            <p:nvPr/>
          </p:nvSpPr>
          <p:spPr bwMode="auto">
            <a:xfrm>
              <a:off x="4076" y="2726"/>
              <a:ext cx="32" cy="30"/>
            </a:xfrm>
            <a:custGeom>
              <a:avLst/>
              <a:gdLst>
                <a:gd name="T0" fmla="*/ 0 w 35"/>
                <a:gd name="T1" fmla="*/ 40 h 41"/>
                <a:gd name="T2" fmla="*/ 34 w 35"/>
                <a:gd name="T3" fmla="*/ 8 h 41"/>
                <a:gd name="T4" fmla="*/ 34 w 35"/>
                <a:gd name="T5" fmla="*/ 0 h 41"/>
                <a:gd name="T6" fmla="*/ 0 w 35"/>
                <a:gd name="T7" fmla="*/ 40 h 41"/>
              </a:gdLst>
              <a:ahLst/>
              <a:cxnLst>
                <a:cxn ang="0">
                  <a:pos x="T0" y="T1"/>
                </a:cxn>
                <a:cxn ang="0">
                  <a:pos x="T2" y="T3"/>
                </a:cxn>
                <a:cxn ang="0">
                  <a:pos x="T4" y="T5"/>
                </a:cxn>
                <a:cxn ang="0">
                  <a:pos x="T6" y="T7"/>
                </a:cxn>
              </a:cxnLst>
              <a:rect l="0" t="0" r="r" b="b"/>
              <a:pathLst>
                <a:path w="35" h="41">
                  <a:moveTo>
                    <a:pt x="0" y="40"/>
                  </a:moveTo>
                  <a:lnTo>
                    <a:pt x="34" y="8"/>
                  </a:lnTo>
                  <a:lnTo>
                    <a:pt x="34" y="0"/>
                  </a:lnTo>
                  <a:lnTo>
                    <a:pt x="0" y="4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6" name="Freeform 302"/>
            <p:cNvSpPr>
              <a:spLocks/>
            </p:cNvSpPr>
            <p:nvPr/>
          </p:nvSpPr>
          <p:spPr bwMode="auto">
            <a:xfrm>
              <a:off x="4113" y="2707"/>
              <a:ext cx="16" cy="13"/>
            </a:xfrm>
            <a:custGeom>
              <a:avLst/>
              <a:gdLst>
                <a:gd name="T0" fmla="*/ 0 w 18"/>
                <a:gd name="T1" fmla="*/ 0 h 17"/>
                <a:gd name="T2" fmla="*/ 17 w 18"/>
                <a:gd name="T3" fmla="*/ 16 h 17"/>
                <a:gd name="T4" fmla="*/ 17 w 18"/>
                <a:gd name="T5" fmla="*/ 8 h 17"/>
                <a:gd name="T6" fmla="*/ 17 w 18"/>
                <a:gd name="T7" fmla="*/ 0 h 17"/>
                <a:gd name="T8" fmla="*/ 0 w 18"/>
                <a:gd name="T9" fmla="*/ 0 h 17"/>
              </a:gdLst>
              <a:ahLst/>
              <a:cxnLst>
                <a:cxn ang="0">
                  <a:pos x="T0" y="T1"/>
                </a:cxn>
                <a:cxn ang="0">
                  <a:pos x="T2" y="T3"/>
                </a:cxn>
                <a:cxn ang="0">
                  <a:pos x="T4" y="T5"/>
                </a:cxn>
                <a:cxn ang="0">
                  <a:pos x="T6" y="T7"/>
                </a:cxn>
                <a:cxn ang="0">
                  <a:pos x="T8" y="T9"/>
                </a:cxn>
              </a:cxnLst>
              <a:rect l="0" t="0" r="r" b="b"/>
              <a:pathLst>
                <a:path w="18" h="17">
                  <a:moveTo>
                    <a:pt x="0" y="0"/>
                  </a:moveTo>
                  <a:lnTo>
                    <a:pt x="17" y="16"/>
                  </a:lnTo>
                  <a:lnTo>
                    <a:pt x="17" y="8"/>
                  </a:lnTo>
                  <a:lnTo>
                    <a:pt x="17" y="0"/>
                  </a:lnTo>
                  <a:lnTo>
                    <a:pt x="0" y="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 name="Freeform 303"/>
            <p:cNvSpPr>
              <a:spLocks/>
            </p:cNvSpPr>
            <p:nvPr/>
          </p:nvSpPr>
          <p:spPr bwMode="auto">
            <a:xfrm>
              <a:off x="4165" y="2713"/>
              <a:ext cx="15" cy="24"/>
            </a:xfrm>
            <a:custGeom>
              <a:avLst/>
              <a:gdLst>
                <a:gd name="T0" fmla="*/ 0 w 17"/>
                <a:gd name="T1" fmla="*/ 0 h 33"/>
                <a:gd name="T2" fmla="*/ 7 w 17"/>
                <a:gd name="T3" fmla="*/ 7 h 33"/>
                <a:gd name="T4" fmla="*/ 0 w 17"/>
                <a:gd name="T5" fmla="*/ 17 h 33"/>
                <a:gd name="T6" fmla="*/ 0 w 17"/>
                <a:gd name="T7" fmla="*/ 25 h 33"/>
                <a:gd name="T8" fmla="*/ 0 w 17"/>
                <a:gd name="T9" fmla="*/ 32 h 33"/>
                <a:gd name="T10" fmla="*/ 7 w 17"/>
                <a:gd name="T11" fmla="*/ 32 h 33"/>
                <a:gd name="T12" fmla="*/ 7 w 17"/>
                <a:gd name="T13" fmla="*/ 17 h 33"/>
                <a:gd name="T14" fmla="*/ 16 w 17"/>
                <a:gd name="T15" fmla="*/ 17 h 33"/>
                <a:gd name="T16" fmla="*/ 7 w 17"/>
                <a:gd name="T17" fmla="*/ 7 h 33"/>
                <a:gd name="T18" fmla="*/ 7 w 17"/>
                <a:gd name="T19" fmla="*/ 0 h 33"/>
                <a:gd name="T20" fmla="*/ 0 w 17"/>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33">
                  <a:moveTo>
                    <a:pt x="0" y="0"/>
                  </a:moveTo>
                  <a:lnTo>
                    <a:pt x="7" y="7"/>
                  </a:lnTo>
                  <a:lnTo>
                    <a:pt x="0" y="17"/>
                  </a:lnTo>
                  <a:lnTo>
                    <a:pt x="0" y="25"/>
                  </a:lnTo>
                  <a:lnTo>
                    <a:pt x="0" y="32"/>
                  </a:lnTo>
                  <a:lnTo>
                    <a:pt x="7" y="32"/>
                  </a:lnTo>
                  <a:lnTo>
                    <a:pt x="7" y="17"/>
                  </a:lnTo>
                  <a:lnTo>
                    <a:pt x="16" y="17"/>
                  </a:lnTo>
                  <a:lnTo>
                    <a:pt x="7" y="7"/>
                  </a:lnTo>
                  <a:lnTo>
                    <a:pt x="7" y="0"/>
                  </a:lnTo>
                  <a:lnTo>
                    <a:pt x="0" y="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 name="Freeform 304"/>
            <p:cNvSpPr>
              <a:spLocks/>
            </p:cNvSpPr>
            <p:nvPr/>
          </p:nvSpPr>
          <p:spPr bwMode="auto">
            <a:xfrm>
              <a:off x="4135" y="2718"/>
              <a:ext cx="31" cy="31"/>
            </a:xfrm>
            <a:custGeom>
              <a:avLst/>
              <a:gdLst>
                <a:gd name="T0" fmla="*/ 0 w 34"/>
                <a:gd name="T1" fmla="*/ 18 h 42"/>
                <a:gd name="T2" fmla="*/ 8 w 34"/>
                <a:gd name="T3" fmla="*/ 18 h 42"/>
                <a:gd name="T4" fmla="*/ 8 w 34"/>
                <a:gd name="T5" fmla="*/ 25 h 42"/>
                <a:gd name="T6" fmla="*/ 15 w 34"/>
                <a:gd name="T7" fmla="*/ 41 h 42"/>
                <a:gd name="T8" fmla="*/ 15 w 34"/>
                <a:gd name="T9" fmla="*/ 34 h 42"/>
                <a:gd name="T10" fmla="*/ 15 w 34"/>
                <a:gd name="T11" fmla="*/ 25 h 42"/>
                <a:gd name="T12" fmla="*/ 33 w 34"/>
                <a:gd name="T13" fmla="*/ 34 h 42"/>
                <a:gd name="T14" fmla="*/ 33 w 34"/>
                <a:gd name="T15" fmla="*/ 25 h 42"/>
                <a:gd name="T16" fmla="*/ 24 w 34"/>
                <a:gd name="T17" fmla="*/ 25 h 42"/>
                <a:gd name="T18" fmla="*/ 24 w 34"/>
                <a:gd name="T19" fmla="*/ 10 h 42"/>
                <a:gd name="T20" fmla="*/ 15 w 34"/>
                <a:gd name="T21" fmla="*/ 18 h 42"/>
                <a:gd name="T22" fmla="*/ 15 w 34"/>
                <a:gd name="T23" fmla="*/ 10 h 42"/>
                <a:gd name="T24" fmla="*/ 8 w 34"/>
                <a:gd name="T25" fmla="*/ 0 h 42"/>
                <a:gd name="T26" fmla="*/ 0 w 34"/>
                <a:gd name="T27" fmla="*/ 0 h 42"/>
                <a:gd name="T28" fmla="*/ 0 w 34"/>
                <a:gd name="T29"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42">
                  <a:moveTo>
                    <a:pt x="0" y="18"/>
                  </a:moveTo>
                  <a:lnTo>
                    <a:pt x="8" y="18"/>
                  </a:lnTo>
                  <a:lnTo>
                    <a:pt x="8" y="25"/>
                  </a:lnTo>
                  <a:lnTo>
                    <a:pt x="15" y="41"/>
                  </a:lnTo>
                  <a:lnTo>
                    <a:pt x="15" y="34"/>
                  </a:lnTo>
                  <a:lnTo>
                    <a:pt x="15" y="25"/>
                  </a:lnTo>
                  <a:lnTo>
                    <a:pt x="33" y="34"/>
                  </a:lnTo>
                  <a:lnTo>
                    <a:pt x="33" y="25"/>
                  </a:lnTo>
                  <a:lnTo>
                    <a:pt x="24" y="25"/>
                  </a:lnTo>
                  <a:lnTo>
                    <a:pt x="24" y="10"/>
                  </a:lnTo>
                  <a:lnTo>
                    <a:pt x="15" y="18"/>
                  </a:lnTo>
                  <a:lnTo>
                    <a:pt x="15" y="10"/>
                  </a:lnTo>
                  <a:lnTo>
                    <a:pt x="8" y="0"/>
                  </a:lnTo>
                  <a:lnTo>
                    <a:pt x="0" y="0"/>
                  </a:lnTo>
                  <a:lnTo>
                    <a:pt x="0" y="18"/>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 name="Freeform 305"/>
            <p:cNvSpPr>
              <a:spLocks/>
            </p:cNvSpPr>
            <p:nvPr/>
          </p:nvSpPr>
          <p:spPr bwMode="auto">
            <a:xfrm>
              <a:off x="4135" y="2737"/>
              <a:ext cx="51" cy="43"/>
            </a:xfrm>
            <a:custGeom>
              <a:avLst/>
              <a:gdLst>
                <a:gd name="T0" fmla="*/ 0 w 56"/>
                <a:gd name="T1" fmla="*/ 40 h 59"/>
                <a:gd name="T2" fmla="*/ 8 w 56"/>
                <a:gd name="T3" fmla="*/ 34 h 59"/>
                <a:gd name="T4" fmla="*/ 15 w 56"/>
                <a:gd name="T5" fmla="*/ 34 h 59"/>
                <a:gd name="T6" fmla="*/ 24 w 56"/>
                <a:gd name="T7" fmla="*/ 34 h 59"/>
                <a:gd name="T8" fmla="*/ 33 w 56"/>
                <a:gd name="T9" fmla="*/ 34 h 59"/>
                <a:gd name="T10" fmla="*/ 24 w 56"/>
                <a:gd name="T11" fmla="*/ 49 h 59"/>
                <a:gd name="T12" fmla="*/ 40 w 56"/>
                <a:gd name="T13" fmla="*/ 58 h 59"/>
                <a:gd name="T14" fmla="*/ 49 w 56"/>
                <a:gd name="T15" fmla="*/ 49 h 59"/>
                <a:gd name="T16" fmla="*/ 40 w 56"/>
                <a:gd name="T17" fmla="*/ 40 h 59"/>
                <a:gd name="T18" fmla="*/ 49 w 56"/>
                <a:gd name="T19" fmla="*/ 34 h 59"/>
                <a:gd name="T20" fmla="*/ 55 w 56"/>
                <a:gd name="T21" fmla="*/ 49 h 59"/>
                <a:gd name="T22" fmla="*/ 55 w 56"/>
                <a:gd name="T23" fmla="*/ 34 h 59"/>
                <a:gd name="T24" fmla="*/ 55 w 56"/>
                <a:gd name="T25" fmla="*/ 16 h 59"/>
                <a:gd name="T26" fmla="*/ 40 w 56"/>
                <a:gd name="T27" fmla="*/ 0 h 59"/>
                <a:gd name="T28" fmla="*/ 40 w 56"/>
                <a:gd name="T29" fmla="*/ 16 h 59"/>
                <a:gd name="T30" fmla="*/ 33 w 56"/>
                <a:gd name="T31" fmla="*/ 16 h 59"/>
                <a:gd name="T32" fmla="*/ 24 w 56"/>
                <a:gd name="T33" fmla="*/ 25 h 59"/>
                <a:gd name="T34" fmla="*/ 15 w 56"/>
                <a:gd name="T35" fmla="*/ 16 h 59"/>
                <a:gd name="T36" fmla="*/ 0 w 56"/>
                <a:gd name="T37" fmla="*/ 34 h 59"/>
                <a:gd name="T38" fmla="*/ 0 w 56"/>
                <a:gd name="T39" fmla="*/ 4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 h="59">
                  <a:moveTo>
                    <a:pt x="0" y="40"/>
                  </a:moveTo>
                  <a:lnTo>
                    <a:pt x="8" y="34"/>
                  </a:lnTo>
                  <a:lnTo>
                    <a:pt x="15" y="34"/>
                  </a:lnTo>
                  <a:lnTo>
                    <a:pt x="24" y="34"/>
                  </a:lnTo>
                  <a:lnTo>
                    <a:pt x="33" y="34"/>
                  </a:lnTo>
                  <a:lnTo>
                    <a:pt x="24" y="49"/>
                  </a:lnTo>
                  <a:lnTo>
                    <a:pt x="40" y="58"/>
                  </a:lnTo>
                  <a:lnTo>
                    <a:pt x="49" y="49"/>
                  </a:lnTo>
                  <a:lnTo>
                    <a:pt x="40" y="40"/>
                  </a:lnTo>
                  <a:lnTo>
                    <a:pt x="49" y="34"/>
                  </a:lnTo>
                  <a:lnTo>
                    <a:pt x="55" y="49"/>
                  </a:lnTo>
                  <a:lnTo>
                    <a:pt x="55" y="34"/>
                  </a:lnTo>
                  <a:lnTo>
                    <a:pt x="55" y="16"/>
                  </a:lnTo>
                  <a:lnTo>
                    <a:pt x="40" y="0"/>
                  </a:lnTo>
                  <a:lnTo>
                    <a:pt x="40" y="16"/>
                  </a:lnTo>
                  <a:lnTo>
                    <a:pt x="33" y="16"/>
                  </a:lnTo>
                  <a:lnTo>
                    <a:pt x="24" y="25"/>
                  </a:lnTo>
                  <a:lnTo>
                    <a:pt x="15" y="16"/>
                  </a:lnTo>
                  <a:lnTo>
                    <a:pt x="0" y="34"/>
                  </a:lnTo>
                  <a:lnTo>
                    <a:pt x="0" y="4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 name="Freeform 306"/>
            <p:cNvSpPr>
              <a:spLocks/>
            </p:cNvSpPr>
            <p:nvPr/>
          </p:nvSpPr>
          <p:spPr bwMode="auto">
            <a:xfrm>
              <a:off x="4433" y="2869"/>
              <a:ext cx="51" cy="24"/>
            </a:xfrm>
            <a:custGeom>
              <a:avLst/>
              <a:gdLst>
                <a:gd name="T0" fmla="*/ 0 w 57"/>
                <a:gd name="T1" fmla="*/ 16 h 33"/>
                <a:gd name="T2" fmla="*/ 16 w 57"/>
                <a:gd name="T3" fmla="*/ 32 h 33"/>
                <a:gd name="T4" fmla="*/ 34 w 57"/>
                <a:gd name="T5" fmla="*/ 32 h 33"/>
                <a:gd name="T6" fmla="*/ 49 w 57"/>
                <a:gd name="T7" fmla="*/ 23 h 33"/>
                <a:gd name="T8" fmla="*/ 56 w 57"/>
                <a:gd name="T9" fmla="*/ 8 h 33"/>
                <a:gd name="T10" fmla="*/ 56 w 57"/>
                <a:gd name="T11" fmla="*/ 0 h 33"/>
                <a:gd name="T12" fmla="*/ 49 w 57"/>
                <a:gd name="T13" fmla="*/ 0 h 33"/>
                <a:gd name="T14" fmla="*/ 49 w 57"/>
                <a:gd name="T15" fmla="*/ 16 h 33"/>
                <a:gd name="T16" fmla="*/ 41 w 57"/>
                <a:gd name="T17" fmla="*/ 16 h 33"/>
                <a:gd name="T18" fmla="*/ 34 w 57"/>
                <a:gd name="T19" fmla="*/ 16 h 33"/>
                <a:gd name="T20" fmla="*/ 0 w 57"/>
                <a:gd name="T21"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 h="33">
                  <a:moveTo>
                    <a:pt x="0" y="16"/>
                  </a:moveTo>
                  <a:lnTo>
                    <a:pt x="16" y="32"/>
                  </a:lnTo>
                  <a:lnTo>
                    <a:pt x="34" y="32"/>
                  </a:lnTo>
                  <a:lnTo>
                    <a:pt x="49" y="23"/>
                  </a:lnTo>
                  <a:lnTo>
                    <a:pt x="56" y="8"/>
                  </a:lnTo>
                  <a:lnTo>
                    <a:pt x="56" y="0"/>
                  </a:lnTo>
                  <a:lnTo>
                    <a:pt x="49" y="0"/>
                  </a:lnTo>
                  <a:lnTo>
                    <a:pt x="49" y="16"/>
                  </a:lnTo>
                  <a:lnTo>
                    <a:pt x="41" y="16"/>
                  </a:lnTo>
                  <a:lnTo>
                    <a:pt x="34" y="16"/>
                  </a:lnTo>
                  <a:lnTo>
                    <a:pt x="0" y="16"/>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 name="Freeform 307"/>
            <p:cNvSpPr>
              <a:spLocks/>
            </p:cNvSpPr>
            <p:nvPr/>
          </p:nvSpPr>
          <p:spPr bwMode="auto">
            <a:xfrm>
              <a:off x="4469" y="2863"/>
              <a:ext cx="22" cy="13"/>
            </a:xfrm>
            <a:custGeom>
              <a:avLst/>
              <a:gdLst>
                <a:gd name="T0" fmla="*/ 0 w 25"/>
                <a:gd name="T1" fmla="*/ 0 h 17"/>
                <a:gd name="T2" fmla="*/ 15 w 25"/>
                <a:gd name="T3" fmla="*/ 8 h 17"/>
                <a:gd name="T4" fmla="*/ 24 w 25"/>
                <a:gd name="T5" fmla="*/ 16 h 17"/>
                <a:gd name="T6" fmla="*/ 24 w 25"/>
                <a:gd name="T7" fmla="*/ 8 h 17"/>
                <a:gd name="T8" fmla="*/ 0 w 25"/>
                <a:gd name="T9" fmla="*/ 0 h 17"/>
              </a:gdLst>
              <a:ahLst/>
              <a:cxnLst>
                <a:cxn ang="0">
                  <a:pos x="T0" y="T1"/>
                </a:cxn>
                <a:cxn ang="0">
                  <a:pos x="T2" y="T3"/>
                </a:cxn>
                <a:cxn ang="0">
                  <a:pos x="T4" y="T5"/>
                </a:cxn>
                <a:cxn ang="0">
                  <a:pos x="T6" y="T7"/>
                </a:cxn>
                <a:cxn ang="0">
                  <a:pos x="T8" y="T9"/>
                </a:cxn>
              </a:cxnLst>
              <a:rect l="0" t="0" r="r" b="b"/>
              <a:pathLst>
                <a:path w="25" h="17">
                  <a:moveTo>
                    <a:pt x="0" y="0"/>
                  </a:moveTo>
                  <a:lnTo>
                    <a:pt x="15" y="8"/>
                  </a:lnTo>
                  <a:lnTo>
                    <a:pt x="24" y="16"/>
                  </a:lnTo>
                  <a:lnTo>
                    <a:pt x="24" y="8"/>
                  </a:lnTo>
                  <a:lnTo>
                    <a:pt x="0" y="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 name="Freeform 308"/>
            <p:cNvSpPr>
              <a:spLocks/>
            </p:cNvSpPr>
            <p:nvPr/>
          </p:nvSpPr>
          <p:spPr bwMode="auto">
            <a:xfrm>
              <a:off x="4512" y="2881"/>
              <a:ext cx="16" cy="18"/>
            </a:xfrm>
            <a:custGeom>
              <a:avLst/>
              <a:gdLst>
                <a:gd name="T0" fmla="*/ 0 w 18"/>
                <a:gd name="T1" fmla="*/ 0 h 25"/>
                <a:gd name="T2" fmla="*/ 8 w 18"/>
                <a:gd name="T3" fmla="*/ 24 h 25"/>
                <a:gd name="T4" fmla="*/ 17 w 18"/>
                <a:gd name="T5" fmla="*/ 16 h 25"/>
                <a:gd name="T6" fmla="*/ 0 w 18"/>
                <a:gd name="T7" fmla="*/ 0 h 25"/>
              </a:gdLst>
              <a:ahLst/>
              <a:cxnLst>
                <a:cxn ang="0">
                  <a:pos x="T0" y="T1"/>
                </a:cxn>
                <a:cxn ang="0">
                  <a:pos x="T2" y="T3"/>
                </a:cxn>
                <a:cxn ang="0">
                  <a:pos x="T4" y="T5"/>
                </a:cxn>
                <a:cxn ang="0">
                  <a:pos x="T6" y="T7"/>
                </a:cxn>
              </a:cxnLst>
              <a:rect l="0" t="0" r="r" b="b"/>
              <a:pathLst>
                <a:path w="18" h="25">
                  <a:moveTo>
                    <a:pt x="0" y="0"/>
                  </a:moveTo>
                  <a:lnTo>
                    <a:pt x="8" y="24"/>
                  </a:lnTo>
                  <a:lnTo>
                    <a:pt x="17" y="16"/>
                  </a:lnTo>
                  <a:lnTo>
                    <a:pt x="0" y="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 name="Freeform 309"/>
            <p:cNvSpPr>
              <a:spLocks/>
            </p:cNvSpPr>
            <p:nvPr/>
          </p:nvSpPr>
          <p:spPr bwMode="auto">
            <a:xfrm>
              <a:off x="4563" y="2916"/>
              <a:ext cx="15" cy="12"/>
            </a:xfrm>
            <a:custGeom>
              <a:avLst/>
              <a:gdLst>
                <a:gd name="T0" fmla="*/ 0 w 17"/>
                <a:gd name="T1" fmla="*/ 0 h 17"/>
                <a:gd name="T2" fmla="*/ 0 w 17"/>
                <a:gd name="T3" fmla="*/ 16 h 17"/>
                <a:gd name="T4" fmla="*/ 16 w 17"/>
                <a:gd name="T5" fmla="*/ 16 h 17"/>
                <a:gd name="T6" fmla="*/ 0 w 17"/>
                <a:gd name="T7" fmla="*/ 0 h 17"/>
              </a:gdLst>
              <a:ahLst/>
              <a:cxnLst>
                <a:cxn ang="0">
                  <a:pos x="T0" y="T1"/>
                </a:cxn>
                <a:cxn ang="0">
                  <a:pos x="T2" y="T3"/>
                </a:cxn>
                <a:cxn ang="0">
                  <a:pos x="T4" y="T5"/>
                </a:cxn>
                <a:cxn ang="0">
                  <a:pos x="T6" y="T7"/>
                </a:cxn>
              </a:cxnLst>
              <a:rect l="0" t="0" r="r" b="b"/>
              <a:pathLst>
                <a:path w="17" h="17">
                  <a:moveTo>
                    <a:pt x="0" y="0"/>
                  </a:moveTo>
                  <a:lnTo>
                    <a:pt x="0" y="16"/>
                  </a:lnTo>
                  <a:lnTo>
                    <a:pt x="16" y="16"/>
                  </a:lnTo>
                  <a:lnTo>
                    <a:pt x="0" y="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 name="Freeform 310"/>
            <p:cNvSpPr>
              <a:spLocks/>
            </p:cNvSpPr>
            <p:nvPr/>
          </p:nvSpPr>
          <p:spPr bwMode="auto">
            <a:xfrm>
              <a:off x="906" y="2616"/>
              <a:ext cx="15" cy="13"/>
            </a:xfrm>
            <a:custGeom>
              <a:avLst/>
              <a:gdLst>
                <a:gd name="T0" fmla="*/ 0 w 17"/>
                <a:gd name="T1" fmla="*/ 0 h 17"/>
                <a:gd name="T2" fmla="*/ 16 w 17"/>
                <a:gd name="T3" fmla="*/ 16 h 17"/>
                <a:gd name="T4" fmla="*/ 16 w 17"/>
                <a:gd name="T5" fmla="*/ 0 h 17"/>
                <a:gd name="T6" fmla="*/ 0 w 17"/>
                <a:gd name="T7" fmla="*/ 0 h 17"/>
              </a:gdLst>
              <a:ahLst/>
              <a:cxnLst>
                <a:cxn ang="0">
                  <a:pos x="T0" y="T1"/>
                </a:cxn>
                <a:cxn ang="0">
                  <a:pos x="T2" y="T3"/>
                </a:cxn>
                <a:cxn ang="0">
                  <a:pos x="T4" y="T5"/>
                </a:cxn>
                <a:cxn ang="0">
                  <a:pos x="T6" y="T7"/>
                </a:cxn>
              </a:cxnLst>
              <a:rect l="0" t="0" r="r" b="b"/>
              <a:pathLst>
                <a:path w="17" h="17">
                  <a:moveTo>
                    <a:pt x="0" y="0"/>
                  </a:moveTo>
                  <a:lnTo>
                    <a:pt x="16" y="16"/>
                  </a:lnTo>
                  <a:lnTo>
                    <a:pt x="16" y="0"/>
                  </a:lnTo>
                  <a:lnTo>
                    <a:pt x="0" y="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 name="Line 311"/>
            <p:cNvSpPr>
              <a:spLocks noChangeShapeType="1"/>
            </p:cNvSpPr>
            <p:nvPr/>
          </p:nvSpPr>
          <p:spPr bwMode="auto">
            <a:xfrm>
              <a:off x="926" y="2623"/>
              <a:ext cx="8" cy="5"/>
            </a:xfrm>
            <a:prstGeom prst="line">
              <a:avLst/>
            </a:prstGeom>
            <a:noFill/>
            <a:ln w="9525">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6" name="Line 312"/>
            <p:cNvSpPr>
              <a:spLocks noChangeShapeType="1"/>
            </p:cNvSpPr>
            <p:nvPr/>
          </p:nvSpPr>
          <p:spPr bwMode="auto">
            <a:xfrm>
              <a:off x="942" y="2628"/>
              <a:ext cx="7" cy="7"/>
            </a:xfrm>
            <a:prstGeom prst="line">
              <a:avLst/>
            </a:prstGeom>
            <a:noFill/>
            <a:ln w="9525">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 name="Freeform 313"/>
            <p:cNvSpPr>
              <a:spLocks/>
            </p:cNvSpPr>
            <p:nvPr/>
          </p:nvSpPr>
          <p:spPr bwMode="auto">
            <a:xfrm>
              <a:off x="949" y="2635"/>
              <a:ext cx="15" cy="19"/>
            </a:xfrm>
            <a:custGeom>
              <a:avLst/>
              <a:gdLst>
                <a:gd name="T0" fmla="*/ 8 w 17"/>
                <a:gd name="T1" fmla="*/ 0 h 26"/>
                <a:gd name="T2" fmla="*/ 0 w 17"/>
                <a:gd name="T3" fmla="*/ 9 h 26"/>
                <a:gd name="T4" fmla="*/ 8 w 17"/>
                <a:gd name="T5" fmla="*/ 25 h 26"/>
                <a:gd name="T6" fmla="*/ 16 w 17"/>
                <a:gd name="T7" fmla="*/ 15 h 26"/>
                <a:gd name="T8" fmla="*/ 8 w 17"/>
                <a:gd name="T9" fmla="*/ 0 h 26"/>
              </a:gdLst>
              <a:ahLst/>
              <a:cxnLst>
                <a:cxn ang="0">
                  <a:pos x="T0" y="T1"/>
                </a:cxn>
                <a:cxn ang="0">
                  <a:pos x="T2" y="T3"/>
                </a:cxn>
                <a:cxn ang="0">
                  <a:pos x="T4" y="T5"/>
                </a:cxn>
                <a:cxn ang="0">
                  <a:pos x="T6" y="T7"/>
                </a:cxn>
                <a:cxn ang="0">
                  <a:pos x="T8" y="T9"/>
                </a:cxn>
              </a:cxnLst>
              <a:rect l="0" t="0" r="r" b="b"/>
              <a:pathLst>
                <a:path w="17" h="26">
                  <a:moveTo>
                    <a:pt x="8" y="0"/>
                  </a:moveTo>
                  <a:lnTo>
                    <a:pt x="0" y="9"/>
                  </a:lnTo>
                  <a:lnTo>
                    <a:pt x="8" y="25"/>
                  </a:lnTo>
                  <a:lnTo>
                    <a:pt x="16" y="15"/>
                  </a:lnTo>
                  <a:lnTo>
                    <a:pt x="8" y="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8" name="Freeform 314"/>
            <p:cNvSpPr>
              <a:spLocks/>
            </p:cNvSpPr>
            <p:nvPr/>
          </p:nvSpPr>
          <p:spPr bwMode="auto">
            <a:xfrm>
              <a:off x="3046" y="3109"/>
              <a:ext cx="30" cy="24"/>
            </a:xfrm>
            <a:custGeom>
              <a:avLst/>
              <a:gdLst>
                <a:gd name="T0" fmla="*/ 32 w 33"/>
                <a:gd name="T1" fmla="*/ 15 h 33"/>
                <a:gd name="T2" fmla="*/ 23 w 33"/>
                <a:gd name="T3" fmla="*/ 25 h 33"/>
                <a:gd name="T4" fmla="*/ 8 w 33"/>
                <a:gd name="T5" fmla="*/ 32 h 33"/>
                <a:gd name="T6" fmla="*/ 0 w 33"/>
                <a:gd name="T7" fmla="*/ 25 h 33"/>
                <a:gd name="T8" fmla="*/ 16 w 33"/>
                <a:gd name="T9" fmla="*/ 0 h 33"/>
                <a:gd name="T10" fmla="*/ 23 w 33"/>
                <a:gd name="T11" fmla="*/ 7 h 33"/>
                <a:gd name="T12" fmla="*/ 32 w 33"/>
                <a:gd name="T13" fmla="*/ 15 h 33"/>
              </a:gdLst>
              <a:ahLst/>
              <a:cxnLst>
                <a:cxn ang="0">
                  <a:pos x="T0" y="T1"/>
                </a:cxn>
                <a:cxn ang="0">
                  <a:pos x="T2" y="T3"/>
                </a:cxn>
                <a:cxn ang="0">
                  <a:pos x="T4" y="T5"/>
                </a:cxn>
                <a:cxn ang="0">
                  <a:pos x="T6" y="T7"/>
                </a:cxn>
                <a:cxn ang="0">
                  <a:pos x="T8" y="T9"/>
                </a:cxn>
                <a:cxn ang="0">
                  <a:pos x="T10" y="T11"/>
                </a:cxn>
                <a:cxn ang="0">
                  <a:pos x="T12" y="T13"/>
                </a:cxn>
              </a:cxnLst>
              <a:rect l="0" t="0" r="r" b="b"/>
              <a:pathLst>
                <a:path w="33" h="33">
                  <a:moveTo>
                    <a:pt x="32" y="15"/>
                  </a:moveTo>
                  <a:lnTo>
                    <a:pt x="23" y="25"/>
                  </a:lnTo>
                  <a:lnTo>
                    <a:pt x="8" y="32"/>
                  </a:lnTo>
                  <a:lnTo>
                    <a:pt x="0" y="25"/>
                  </a:lnTo>
                  <a:lnTo>
                    <a:pt x="16" y="0"/>
                  </a:lnTo>
                  <a:lnTo>
                    <a:pt x="23" y="7"/>
                  </a:lnTo>
                  <a:lnTo>
                    <a:pt x="32" y="15"/>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9" name="Line 315"/>
            <p:cNvSpPr>
              <a:spLocks noChangeShapeType="1"/>
            </p:cNvSpPr>
            <p:nvPr/>
          </p:nvSpPr>
          <p:spPr bwMode="auto">
            <a:xfrm>
              <a:off x="4040" y="2616"/>
              <a:ext cx="8" cy="0"/>
            </a:xfrm>
            <a:prstGeom prst="line">
              <a:avLst/>
            </a:prstGeom>
            <a:noFill/>
            <a:ln w="9525">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 name="Freeform 316"/>
            <p:cNvSpPr>
              <a:spLocks/>
            </p:cNvSpPr>
            <p:nvPr/>
          </p:nvSpPr>
          <p:spPr bwMode="auto">
            <a:xfrm>
              <a:off x="2959" y="2388"/>
              <a:ext cx="23" cy="38"/>
            </a:xfrm>
            <a:custGeom>
              <a:avLst/>
              <a:gdLst>
                <a:gd name="T0" fmla="*/ 0 w 25"/>
                <a:gd name="T1" fmla="*/ 0 h 51"/>
                <a:gd name="T2" fmla="*/ 9 w 25"/>
                <a:gd name="T3" fmla="*/ 0 h 51"/>
                <a:gd name="T4" fmla="*/ 15 w 25"/>
                <a:gd name="T5" fmla="*/ 9 h 51"/>
                <a:gd name="T6" fmla="*/ 15 w 25"/>
                <a:gd name="T7" fmla="*/ 17 h 51"/>
                <a:gd name="T8" fmla="*/ 24 w 25"/>
                <a:gd name="T9" fmla="*/ 25 h 51"/>
                <a:gd name="T10" fmla="*/ 24 w 25"/>
                <a:gd name="T11" fmla="*/ 34 h 51"/>
                <a:gd name="T12" fmla="*/ 9 w 25"/>
                <a:gd name="T13" fmla="*/ 50 h 51"/>
                <a:gd name="T14" fmla="*/ 0 w 25"/>
                <a:gd name="T15" fmla="*/ 41 h 51"/>
                <a:gd name="T16" fmla="*/ 0 w 25"/>
                <a:gd name="T17" fmla="*/ 9 h 51"/>
                <a:gd name="T18" fmla="*/ 0 w 25"/>
                <a:gd name="T19"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51">
                  <a:moveTo>
                    <a:pt x="0" y="0"/>
                  </a:moveTo>
                  <a:lnTo>
                    <a:pt x="9" y="0"/>
                  </a:lnTo>
                  <a:lnTo>
                    <a:pt x="15" y="9"/>
                  </a:lnTo>
                  <a:lnTo>
                    <a:pt x="15" y="17"/>
                  </a:lnTo>
                  <a:lnTo>
                    <a:pt x="24" y="25"/>
                  </a:lnTo>
                  <a:lnTo>
                    <a:pt x="24" y="34"/>
                  </a:lnTo>
                  <a:lnTo>
                    <a:pt x="9" y="50"/>
                  </a:lnTo>
                  <a:lnTo>
                    <a:pt x="0" y="41"/>
                  </a:lnTo>
                  <a:lnTo>
                    <a:pt x="0" y="9"/>
                  </a:lnTo>
                  <a:lnTo>
                    <a:pt x="0" y="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 name="Freeform 317"/>
            <p:cNvSpPr>
              <a:spLocks/>
            </p:cNvSpPr>
            <p:nvPr/>
          </p:nvSpPr>
          <p:spPr bwMode="auto">
            <a:xfrm>
              <a:off x="2995" y="2365"/>
              <a:ext cx="74" cy="42"/>
            </a:xfrm>
            <a:custGeom>
              <a:avLst/>
              <a:gdLst>
                <a:gd name="T0" fmla="*/ 81 w 82"/>
                <a:gd name="T1" fmla="*/ 6 h 57"/>
                <a:gd name="T2" fmla="*/ 81 w 82"/>
                <a:gd name="T3" fmla="*/ 16 h 57"/>
                <a:gd name="T4" fmla="*/ 74 w 82"/>
                <a:gd name="T5" fmla="*/ 16 h 57"/>
                <a:gd name="T6" fmla="*/ 66 w 82"/>
                <a:gd name="T7" fmla="*/ 31 h 57"/>
                <a:gd name="T8" fmla="*/ 74 w 82"/>
                <a:gd name="T9" fmla="*/ 40 h 57"/>
                <a:gd name="T10" fmla="*/ 58 w 82"/>
                <a:gd name="T11" fmla="*/ 40 h 57"/>
                <a:gd name="T12" fmla="*/ 49 w 82"/>
                <a:gd name="T13" fmla="*/ 48 h 57"/>
                <a:gd name="T14" fmla="*/ 41 w 82"/>
                <a:gd name="T15" fmla="*/ 56 h 57"/>
                <a:gd name="T16" fmla="*/ 24 w 82"/>
                <a:gd name="T17" fmla="*/ 48 h 57"/>
                <a:gd name="T18" fmla="*/ 9 w 82"/>
                <a:gd name="T19" fmla="*/ 48 h 57"/>
                <a:gd name="T20" fmla="*/ 9 w 82"/>
                <a:gd name="T21" fmla="*/ 40 h 57"/>
                <a:gd name="T22" fmla="*/ 0 w 82"/>
                <a:gd name="T23" fmla="*/ 31 h 57"/>
                <a:gd name="T24" fmla="*/ 9 w 82"/>
                <a:gd name="T25" fmla="*/ 25 h 57"/>
                <a:gd name="T26" fmla="*/ 0 w 82"/>
                <a:gd name="T27" fmla="*/ 6 h 57"/>
                <a:gd name="T28" fmla="*/ 0 w 82"/>
                <a:gd name="T29" fmla="*/ 0 h 57"/>
                <a:gd name="T30" fmla="*/ 9 w 82"/>
                <a:gd name="T31" fmla="*/ 6 h 57"/>
                <a:gd name="T32" fmla="*/ 16 w 82"/>
                <a:gd name="T33" fmla="*/ 6 h 57"/>
                <a:gd name="T34" fmla="*/ 41 w 82"/>
                <a:gd name="T35" fmla="*/ 16 h 57"/>
                <a:gd name="T36" fmla="*/ 58 w 82"/>
                <a:gd name="T37" fmla="*/ 0 h 57"/>
                <a:gd name="T38" fmla="*/ 81 w 82"/>
                <a:gd name="T39"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2" h="57">
                  <a:moveTo>
                    <a:pt x="81" y="6"/>
                  </a:moveTo>
                  <a:lnTo>
                    <a:pt x="81" y="16"/>
                  </a:lnTo>
                  <a:lnTo>
                    <a:pt x="74" y="16"/>
                  </a:lnTo>
                  <a:lnTo>
                    <a:pt x="66" y="31"/>
                  </a:lnTo>
                  <a:lnTo>
                    <a:pt x="74" y="40"/>
                  </a:lnTo>
                  <a:lnTo>
                    <a:pt x="58" y="40"/>
                  </a:lnTo>
                  <a:lnTo>
                    <a:pt x="49" y="48"/>
                  </a:lnTo>
                  <a:lnTo>
                    <a:pt x="41" y="56"/>
                  </a:lnTo>
                  <a:lnTo>
                    <a:pt x="24" y="48"/>
                  </a:lnTo>
                  <a:lnTo>
                    <a:pt x="9" y="48"/>
                  </a:lnTo>
                  <a:lnTo>
                    <a:pt x="9" y="40"/>
                  </a:lnTo>
                  <a:lnTo>
                    <a:pt x="0" y="31"/>
                  </a:lnTo>
                  <a:lnTo>
                    <a:pt x="9" y="25"/>
                  </a:lnTo>
                  <a:lnTo>
                    <a:pt x="0" y="6"/>
                  </a:lnTo>
                  <a:lnTo>
                    <a:pt x="0" y="0"/>
                  </a:lnTo>
                  <a:lnTo>
                    <a:pt x="9" y="6"/>
                  </a:lnTo>
                  <a:lnTo>
                    <a:pt x="16" y="6"/>
                  </a:lnTo>
                  <a:lnTo>
                    <a:pt x="41" y="16"/>
                  </a:lnTo>
                  <a:lnTo>
                    <a:pt x="58" y="0"/>
                  </a:lnTo>
                  <a:lnTo>
                    <a:pt x="81" y="6"/>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2" name="Freeform 318"/>
            <p:cNvSpPr>
              <a:spLocks/>
            </p:cNvSpPr>
            <p:nvPr/>
          </p:nvSpPr>
          <p:spPr bwMode="auto">
            <a:xfrm>
              <a:off x="2923" y="2306"/>
              <a:ext cx="73" cy="42"/>
            </a:xfrm>
            <a:custGeom>
              <a:avLst/>
              <a:gdLst>
                <a:gd name="T0" fmla="*/ 33 w 82"/>
                <a:gd name="T1" fmla="*/ 56 h 57"/>
                <a:gd name="T2" fmla="*/ 50 w 82"/>
                <a:gd name="T3" fmla="*/ 47 h 57"/>
                <a:gd name="T4" fmla="*/ 65 w 82"/>
                <a:gd name="T5" fmla="*/ 47 h 57"/>
                <a:gd name="T6" fmla="*/ 74 w 82"/>
                <a:gd name="T7" fmla="*/ 16 h 57"/>
                <a:gd name="T8" fmla="*/ 81 w 82"/>
                <a:gd name="T9" fmla="*/ 16 h 57"/>
                <a:gd name="T10" fmla="*/ 74 w 82"/>
                <a:gd name="T11" fmla="*/ 7 h 57"/>
                <a:gd name="T12" fmla="*/ 56 w 82"/>
                <a:gd name="T13" fmla="*/ 0 h 57"/>
                <a:gd name="T14" fmla="*/ 25 w 82"/>
                <a:gd name="T15" fmla="*/ 16 h 57"/>
                <a:gd name="T16" fmla="*/ 10 w 82"/>
                <a:gd name="T17" fmla="*/ 16 h 57"/>
                <a:gd name="T18" fmla="*/ 0 w 82"/>
                <a:gd name="T19" fmla="*/ 32 h 57"/>
                <a:gd name="T20" fmla="*/ 0 w 82"/>
                <a:gd name="T21" fmla="*/ 40 h 57"/>
                <a:gd name="T22" fmla="*/ 25 w 82"/>
                <a:gd name="T23" fmla="*/ 56 h 57"/>
                <a:gd name="T24" fmla="*/ 33 w 82"/>
                <a:gd name="T25" fmla="*/ 5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57">
                  <a:moveTo>
                    <a:pt x="33" y="56"/>
                  </a:moveTo>
                  <a:lnTo>
                    <a:pt x="50" y="47"/>
                  </a:lnTo>
                  <a:lnTo>
                    <a:pt x="65" y="47"/>
                  </a:lnTo>
                  <a:lnTo>
                    <a:pt x="74" y="16"/>
                  </a:lnTo>
                  <a:lnTo>
                    <a:pt x="81" y="16"/>
                  </a:lnTo>
                  <a:lnTo>
                    <a:pt x="74" y="7"/>
                  </a:lnTo>
                  <a:lnTo>
                    <a:pt x="56" y="0"/>
                  </a:lnTo>
                  <a:lnTo>
                    <a:pt x="25" y="16"/>
                  </a:lnTo>
                  <a:lnTo>
                    <a:pt x="10" y="16"/>
                  </a:lnTo>
                  <a:lnTo>
                    <a:pt x="0" y="32"/>
                  </a:lnTo>
                  <a:lnTo>
                    <a:pt x="0" y="40"/>
                  </a:lnTo>
                  <a:lnTo>
                    <a:pt x="25" y="56"/>
                  </a:lnTo>
                  <a:lnTo>
                    <a:pt x="33" y="56"/>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3" name="Freeform 319"/>
            <p:cNvSpPr>
              <a:spLocks/>
            </p:cNvSpPr>
            <p:nvPr/>
          </p:nvSpPr>
          <p:spPr bwMode="auto">
            <a:xfrm>
              <a:off x="2893" y="2329"/>
              <a:ext cx="30" cy="19"/>
            </a:xfrm>
            <a:custGeom>
              <a:avLst/>
              <a:gdLst>
                <a:gd name="T0" fmla="*/ 32 w 33"/>
                <a:gd name="T1" fmla="*/ 8 h 25"/>
                <a:gd name="T2" fmla="*/ 25 w 33"/>
                <a:gd name="T3" fmla="*/ 8 h 25"/>
                <a:gd name="T4" fmla="*/ 17 w 33"/>
                <a:gd name="T5" fmla="*/ 24 h 25"/>
                <a:gd name="T6" fmla="*/ 8 w 33"/>
                <a:gd name="T7" fmla="*/ 24 h 25"/>
                <a:gd name="T8" fmla="*/ 0 w 33"/>
                <a:gd name="T9" fmla="*/ 24 h 25"/>
                <a:gd name="T10" fmla="*/ 0 w 33"/>
                <a:gd name="T11" fmla="*/ 15 h 25"/>
                <a:gd name="T12" fmla="*/ 0 w 33"/>
                <a:gd name="T13" fmla="*/ 8 h 25"/>
                <a:gd name="T14" fmla="*/ 32 w 33"/>
                <a:gd name="T15" fmla="*/ 0 h 25"/>
                <a:gd name="T16" fmla="*/ 32 w 33"/>
                <a:gd name="T1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5">
                  <a:moveTo>
                    <a:pt x="32" y="8"/>
                  </a:moveTo>
                  <a:lnTo>
                    <a:pt x="25" y="8"/>
                  </a:lnTo>
                  <a:lnTo>
                    <a:pt x="17" y="24"/>
                  </a:lnTo>
                  <a:lnTo>
                    <a:pt x="8" y="24"/>
                  </a:lnTo>
                  <a:lnTo>
                    <a:pt x="0" y="24"/>
                  </a:lnTo>
                  <a:lnTo>
                    <a:pt x="0" y="15"/>
                  </a:lnTo>
                  <a:lnTo>
                    <a:pt x="0" y="8"/>
                  </a:lnTo>
                  <a:lnTo>
                    <a:pt x="32" y="0"/>
                  </a:lnTo>
                  <a:lnTo>
                    <a:pt x="32" y="8"/>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4" name="Freeform 320"/>
            <p:cNvSpPr>
              <a:spLocks/>
            </p:cNvSpPr>
            <p:nvPr/>
          </p:nvSpPr>
          <p:spPr bwMode="auto">
            <a:xfrm>
              <a:off x="2893" y="2335"/>
              <a:ext cx="67" cy="54"/>
            </a:xfrm>
            <a:custGeom>
              <a:avLst/>
              <a:gdLst>
                <a:gd name="T0" fmla="*/ 32 w 74"/>
                <a:gd name="T1" fmla="*/ 0 h 73"/>
                <a:gd name="T2" fmla="*/ 57 w 74"/>
                <a:gd name="T3" fmla="*/ 16 h 73"/>
                <a:gd name="T4" fmla="*/ 65 w 74"/>
                <a:gd name="T5" fmla="*/ 16 h 73"/>
                <a:gd name="T6" fmla="*/ 73 w 74"/>
                <a:gd name="T7" fmla="*/ 25 h 73"/>
                <a:gd name="T8" fmla="*/ 73 w 74"/>
                <a:gd name="T9" fmla="*/ 32 h 73"/>
                <a:gd name="T10" fmla="*/ 65 w 74"/>
                <a:gd name="T11" fmla="*/ 32 h 73"/>
                <a:gd name="T12" fmla="*/ 65 w 74"/>
                <a:gd name="T13" fmla="*/ 25 h 73"/>
                <a:gd name="T14" fmla="*/ 42 w 74"/>
                <a:gd name="T15" fmla="*/ 16 h 73"/>
                <a:gd name="T16" fmla="*/ 32 w 74"/>
                <a:gd name="T17" fmla="*/ 25 h 73"/>
                <a:gd name="T18" fmla="*/ 32 w 74"/>
                <a:gd name="T19" fmla="*/ 16 h 73"/>
                <a:gd name="T20" fmla="*/ 25 w 74"/>
                <a:gd name="T21" fmla="*/ 25 h 73"/>
                <a:gd name="T22" fmla="*/ 32 w 74"/>
                <a:gd name="T23" fmla="*/ 32 h 73"/>
                <a:gd name="T24" fmla="*/ 48 w 74"/>
                <a:gd name="T25" fmla="*/ 57 h 73"/>
                <a:gd name="T26" fmla="*/ 57 w 74"/>
                <a:gd name="T27" fmla="*/ 66 h 73"/>
                <a:gd name="T28" fmla="*/ 57 w 74"/>
                <a:gd name="T29" fmla="*/ 72 h 73"/>
                <a:gd name="T30" fmla="*/ 42 w 74"/>
                <a:gd name="T31" fmla="*/ 57 h 73"/>
                <a:gd name="T32" fmla="*/ 32 w 74"/>
                <a:gd name="T33" fmla="*/ 57 h 73"/>
                <a:gd name="T34" fmla="*/ 17 w 74"/>
                <a:gd name="T35" fmla="*/ 41 h 73"/>
                <a:gd name="T36" fmla="*/ 17 w 74"/>
                <a:gd name="T37" fmla="*/ 25 h 73"/>
                <a:gd name="T38" fmla="*/ 8 w 74"/>
                <a:gd name="T39" fmla="*/ 25 h 73"/>
                <a:gd name="T40" fmla="*/ 0 w 74"/>
                <a:gd name="T41" fmla="*/ 32 h 73"/>
                <a:gd name="T42" fmla="*/ 0 w 74"/>
                <a:gd name="T43" fmla="*/ 16 h 73"/>
                <a:gd name="T44" fmla="*/ 17 w 74"/>
                <a:gd name="T45" fmla="*/ 16 h 73"/>
                <a:gd name="T46" fmla="*/ 25 w 74"/>
                <a:gd name="T47" fmla="*/ 0 h 73"/>
                <a:gd name="T48" fmla="*/ 32 w 74"/>
                <a:gd name="T4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73">
                  <a:moveTo>
                    <a:pt x="32" y="0"/>
                  </a:moveTo>
                  <a:lnTo>
                    <a:pt x="57" y="16"/>
                  </a:lnTo>
                  <a:lnTo>
                    <a:pt x="65" y="16"/>
                  </a:lnTo>
                  <a:lnTo>
                    <a:pt x="73" y="25"/>
                  </a:lnTo>
                  <a:lnTo>
                    <a:pt x="73" y="32"/>
                  </a:lnTo>
                  <a:lnTo>
                    <a:pt x="65" y="32"/>
                  </a:lnTo>
                  <a:lnTo>
                    <a:pt x="65" y="25"/>
                  </a:lnTo>
                  <a:lnTo>
                    <a:pt x="42" y="16"/>
                  </a:lnTo>
                  <a:lnTo>
                    <a:pt x="32" y="25"/>
                  </a:lnTo>
                  <a:lnTo>
                    <a:pt x="32" y="16"/>
                  </a:lnTo>
                  <a:lnTo>
                    <a:pt x="25" y="25"/>
                  </a:lnTo>
                  <a:lnTo>
                    <a:pt x="32" y="32"/>
                  </a:lnTo>
                  <a:lnTo>
                    <a:pt x="48" y="57"/>
                  </a:lnTo>
                  <a:lnTo>
                    <a:pt x="57" y="66"/>
                  </a:lnTo>
                  <a:lnTo>
                    <a:pt x="57" y="72"/>
                  </a:lnTo>
                  <a:lnTo>
                    <a:pt x="42" y="57"/>
                  </a:lnTo>
                  <a:lnTo>
                    <a:pt x="32" y="57"/>
                  </a:lnTo>
                  <a:lnTo>
                    <a:pt x="17" y="41"/>
                  </a:lnTo>
                  <a:lnTo>
                    <a:pt x="17" y="25"/>
                  </a:lnTo>
                  <a:lnTo>
                    <a:pt x="8" y="25"/>
                  </a:lnTo>
                  <a:lnTo>
                    <a:pt x="0" y="32"/>
                  </a:lnTo>
                  <a:lnTo>
                    <a:pt x="0" y="16"/>
                  </a:lnTo>
                  <a:lnTo>
                    <a:pt x="17" y="16"/>
                  </a:lnTo>
                  <a:lnTo>
                    <a:pt x="25" y="0"/>
                  </a:lnTo>
                  <a:lnTo>
                    <a:pt x="32" y="0"/>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5" name="Freeform 321"/>
            <p:cNvSpPr>
              <a:spLocks/>
            </p:cNvSpPr>
            <p:nvPr/>
          </p:nvSpPr>
          <p:spPr bwMode="auto">
            <a:xfrm>
              <a:off x="2945" y="2378"/>
              <a:ext cx="23" cy="18"/>
            </a:xfrm>
            <a:custGeom>
              <a:avLst/>
              <a:gdLst>
                <a:gd name="T0" fmla="*/ 0 w 26"/>
                <a:gd name="T1" fmla="*/ 15 h 25"/>
                <a:gd name="T2" fmla="*/ 16 w 26"/>
                <a:gd name="T3" fmla="*/ 24 h 25"/>
                <a:gd name="T4" fmla="*/ 16 w 26"/>
                <a:gd name="T5" fmla="*/ 15 h 25"/>
                <a:gd name="T6" fmla="*/ 25 w 26"/>
                <a:gd name="T7" fmla="*/ 15 h 25"/>
                <a:gd name="T8" fmla="*/ 25 w 26"/>
                <a:gd name="T9" fmla="*/ 9 h 25"/>
                <a:gd name="T10" fmla="*/ 16 w 26"/>
                <a:gd name="T11" fmla="*/ 0 h 25"/>
                <a:gd name="T12" fmla="*/ 8 w 26"/>
                <a:gd name="T13" fmla="*/ 0 h 25"/>
                <a:gd name="T14" fmla="*/ 0 w 26"/>
                <a:gd name="T15" fmla="*/ 9 h 25"/>
                <a:gd name="T16" fmla="*/ 0 w 26"/>
                <a:gd name="T17"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5">
                  <a:moveTo>
                    <a:pt x="0" y="15"/>
                  </a:moveTo>
                  <a:lnTo>
                    <a:pt x="16" y="24"/>
                  </a:lnTo>
                  <a:lnTo>
                    <a:pt x="16" y="15"/>
                  </a:lnTo>
                  <a:lnTo>
                    <a:pt x="25" y="15"/>
                  </a:lnTo>
                  <a:lnTo>
                    <a:pt x="25" y="9"/>
                  </a:lnTo>
                  <a:lnTo>
                    <a:pt x="16" y="0"/>
                  </a:lnTo>
                  <a:lnTo>
                    <a:pt x="8" y="0"/>
                  </a:lnTo>
                  <a:lnTo>
                    <a:pt x="0" y="9"/>
                  </a:lnTo>
                  <a:lnTo>
                    <a:pt x="0" y="15"/>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 name="Freeform 322"/>
            <p:cNvSpPr>
              <a:spLocks/>
            </p:cNvSpPr>
            <p:nvPr/>
          </p:nvSpPr>
          <p:spPr bwMode="auto">
            <a:xfrm>
              <a:off x="2951" y="2340"/>
              <a:ext cx="53" cy="56"/>
            </a:xfrm>
            <a:custGeom>
              <a:avLst/>
              <a:gdLst>
                <a:gd name="T0" fmla="*/ 8 w 58"/>
                <a:gd name="T1" fmla="*/ 25 h 75"/>
                <a:gd name="T2" fmla="*/ 8 w 58"/>
                <a:gd name="T3" fmla="*/ 18 h 75"/>
                <a:gd name="T4" fmla="*/ 0 w 58"/>
                <a:gd name="T5" fmla="*/ 9 h 75"/>
                <a:gd name="T6" fmla="*/ 17 w 58"/>
                <a:gd name="T7" fmla="*/ 0 h 75"/>
                <a:gd name="T8" fmla="*/ 32 w 58"/>
                <a:gd name="T9" fmla="*/ 25 h 75"/>
                <a:gd name="T10" fmla="*/ 48 w 58"/>
                <a:gd name="T11" fmla="*/ 25 h 75"/>
                <a:gd name="T12" fmla="*/ 48 w 58"/>
                <a:gd name="T13" fmla="*/ 34 h 75"/>
                <a:gd name="T14" fmla="*/ 48 w 58"/>
                <a:gd name="T15" fmla="*/ 40 h 75"/>
                <a:gd name="T16" fmla="*/ 57 w 58"/>
                <a:gd name="T17" fmla="*/ 59 h 75"/>
                <a:gd name="T18" fmla="*/ 48 w 58"/>
                <a:gd name="T19" fmla="*/ 65 h 75"/>
                <a:gd name="T20" fmla="*/ 32 w 58"/>
                <a:gd name="T21" fmla="*/ 65 h 75"/>
                <a:gd name="T22" fmla="*/ 23 w 58"/>
                <a:gd name="T23" fmla="*/ 74 h 75"/>
                <a:gd name="T24" fmla="*/ 17 w 58"/>
                <a:gd name="T25" fmla="*/ 65 h 75"/>
                <a:gd name="T26" fmla="*/ 17 w 58"/>
                <a:gd name="T27" fmla="*/ 59 h 75"/>
                <a:gd name="T28" fmla="*/ 8 w 58"/>
                <a:gd name="T29" fmla="*/ 50 h 75"/>
                <a:gd name="T30" fmla="*/ 8 w 58"/>
                <a:gd name="T31" fmla="*/ 2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75">
                  <a:moveTo>
                    <a:pt x="8" y="25"/>
                  </a:moveTo>
                  <a:lnTo>
                    <a:pt x="8" y="18"/>
                  </a:lnTo>
                  <a:lnTo>
                    <a:pt x="0" y="9"/>
                  </a:lnTo>
                  <a:lnTo>
                    <a:pt x="17" y="0"/>
                  </a:lnTo>
                  <a:lnTo>
                    <a:pt x="32" y="25"/>
                  </a:lnTo>
                  <a:lnTo>
                    <a:pt x="48" y="25"/>
                  </a:lnTo>
                  <a:lnTo>
                    <a:pt x="48" y="34"/>
                  </a:lnTo>
                  <a:lnTo>
                    <a:pt x="48" y="40"/>
                  </a:lnTo>
                  <a:lnTo>
                    <a:pt x="57" y="59"/>
                  </a:lnTo>
                  <a:lnTo>
                    <a:pt x="48" y="65"/>
                  </a:lnTo>
                  <a:lnTo>
                    <a:pt x="32" y="65"/>
                  </a:lnTo>
                  <a:lnTo>
                    <a:pt x="23" y="74"/>
                  </a:lnTo>
                  <a:lnTo>
                    <a:pt x="17" y="65"/>
                  </a:lnTo>
                  <a:lnTo>
                    <a:pt x="17" y="59"/>
                  </a:lnTo>
                  <a:lnTo>
                    <a:pt x="8" y="50"/>
                  </a:lnTo>
                  <a:lnTo>
                    <a:pt x="8" y="25"/>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 name="Freeform 323"/>
            <p:cNvSpPr>
              <a:spLocks/>
            </p:cNvSpPr>
            <p:nvPr/>
          </p:nvSpPr>
          <p:spPr bwMode="auto">
            <a:xfrm>
              <a:off x="2973" y="2388"/>
              <a:ext cx="31" cy="19"/>
            </a:xfrm>
            <a:custGeom>
              <a:avLst/>
              <a:gdLst>
                <a:gd name="T0" fmla="*/ 9 w 35"/>
                <a:gd name="T1" fmla="*/ 25 h 26"/>
                <a:gd name="T2" fmla="*/ 0 w 35"/>
                <a:gd name="T3" fmla="*/ 17 h 26"/>
                <a:gd name="T4" fmla="*/ 0 w 35"/>
                <a:gd name="T5" fmla="*/ 9 h 26"/>
                <a:gd name="T6" fmla="*/ 9 w 35"/>
                <a:gd name="T7" fmla="*/ 0 h 26"/>
                <a:gd name="T8" fmla="*/ 25 w 35"/>
                <a:gd name="T9" fmla="*/ 0 h 26"/>
                <a:gd name="T10" fmla="*/ 34 w 35"/>
                <a:gd name="T11" fmla="*/ 9 h 26"/>
                <a:gd name="T12" fmla="*/ 34 w 35"/>
                <a:gd name="T13" fmla="*/ 17 h 26"/>
                <a:gd name="T14" fmla="*/ 9 w 35"/>
                <a:gd name="T15" fmla="*/ 25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26">
                  <a:moveTo>
                    <a:pt x="9" y="25"/>
                  </a:moveTo>
                  <a:lnTo>
                    <a:pt x="0" y="17"/>
                  </a:lnTo>
                  <a:lnTo>
                    <a:pt x="0" y="9"/>
                  </a:lnTo>
                  <a:lnTo>
                    <a:pt x="9" y="0"/>
                  </a:lnTo>
                  <a:lnTo>
                    <a:pt x="25" y="0"/>
                  </a:lnTo>
                  <a:lnTo>
                    <a:pt x="34" y="9"/>
                  </a:lnTo>
                  <a:lnTo>
                    <a:pt x="34" y="17"/>
                  </a:lnTo>
                  <a:lnTo>
                    <a:pt x="9" y="25"/>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 name="Freeform 324"/>
            <p:cNvSpPr>
              <a:spLocks/>
            </p:cNvSpPr>
            <p:nvPr/>
          </p:nvSpPr>
          <p:spPr bwMode="auto">
            <a:xfrm>
              <a:off x="2916" y="2347"/>
              <a:ext cx="44" cy="38"/>
            </a:xfrm>
            <a:custGeom>
              <a:avLst/>
              <a:gdLst>
                <a:gd name="T0" fmla="*/ 7 w 49"/>
                <a:gd name="T1" fmla="*/ 16 h 51"/>
                <a:gd name="T2" fmla="*/ 23 w 49"/>
                <a:gd name="T3" fmla="*/ 41 h 51"/>
                <a:gd name="T4" fmla="*/ 32 w 49"/>
                <a:gd name="T5" fmla="*/ 50 h 51"/>
                <a:gd name="T6" fmla="*/ 40 w 49"/>
                <a:gd name="T7" fmla="*/ 41 h 51"/>
                <a:gd name="T8" fmla="*/ 48 w 49"/>
                <a:gd name="T9" fmla="*/ 41 h 51"/>
                <a:gd name="T10" fmla="*/ 48 w 49"/>
                <a:gd name="T11" fmla="*/ 16 h 51"/>
                <a:gd name="T12" fmla="*/ 40 w 49"/>
                <a:gd name="T13" fmla="*/ 16 h 51"/>
                <a:gd name="T14" fmla="*/ 40 w 49"/>
                <a:gd name="T15" fmla="*/ 9 h 51"/>
                <a:gd name="T16" fmla="*/ 17 w 49"/>
                <a:gd name="T17" fmla="*/ 0 h 51"/>
                <a:gd name="T18" fmla="*/ 7 w 49"/>
                <a:gd name="T19" fmla="*/ 9 h 51"/>
                <a:gd name="T20" fmla="*/ 7 w 49"/>
                <a:gd name="T21" fmla="*/ 0 h 51"/>
                <a:gd name="T22" fmla="*/ 0 w 49"/>
                <a:gd name="T23" fmla="*/ 9 h 51"/>
                <a:gd name="T24" fmla="*/ 7 w 49"/>
                <a:gd name="T25" fmla="*/ 1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7" y="16"/>
                  </a:moveTo>
                  <a:lnTo>
                    <a:pt x="23" y="41"/>
                  </a:lnTo>
                  <a:lnTo>
                    <a:pt x="32" y="50"/>
                  </a:lnTo>
                  <a:lnTo>
                    <a:pt x="40" y="41"/>
                  </a:lnTo>
                  <a:lnTo>
                    <a:pt x="48" y="41"/>
                  </a:lnTo>
                  <a:lnTo>
                    <a:pt x="48" y="16"/>
                  </a:lnTo>
                  <a:lnTo>
                    <a:pt x="40" y="16"/>
                  </a:lnTo>
                  <a:lnTo>
                    <a:pt x="40" y="9"/>
                  </a:lnTo>
                  <a:lnTo>
                    <a:pt x="17" y="0"/>
                  </a:lnTo>
                  <a:lnTo>
                    <a:pt x="7" y="9"/>
                  </a:lnTo>
                  <a:lnTo>
                    <a:pt x="7" y="0"/>
                  </a:lnTo>
                  <a:lnTo>
                    <a:pt x="0" y="9"/>
                  </a:lnTo>
                  <a:lnTo>
                    <a:pt x="7" y="16"/>
                  </a:lnTo>
                </a:path>
              </a:pathLst>
            </a:custGeom>
            <a:solidFill>
              <a:schemeClr val="accent1">
                <a:alpha val="60001"/>
              </a:schemeClr>
            </a:solidFill>
            <a:ln w="9525"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9" name="Freeform 325"/>
            <p:cNvSpPr>
              <a:spLocks/>
            </p:cNvSpPr>
            <p:nvPr/>
          </p:nvSpPr>
          <p:spPr bwMode="auto">
            <a:xfrm>
              <a:off x="2873" y="2268"/>
              <a:ext cx="79" cy="38"/>
            </a:xfrm>
            <a:custGeom>
              <a:avLst/>
              <a:gdLst>
                <a:gd name="T0" fmla="*/ 89 w 90"/>
                <a:gd name="T1" fmla="*/ 34 h 51"/>
                <a:gd name="T2" fmla="*/ 72 w 90"/>
                <a:gd name="T3" fmla="*/ 17 h 51"/>
                <a:gd name="T4" fmla="*/ 66 w 90"/>
                <a:gd name="T5" fmla="*/ 17 h 51"/>
                <a:gd name="T6" fmla="*/ 49 w 90"/>
                <a:gd name="T7" fmla="*/ 9 h 51"/>
                <a:gd name="T8" fmla="*/ 41 w 90"/>
                <a:gd name="T9" fmla="*/ 0 h 51"/>
                <a:gd name="T10" fmla="*/ 32 w 90"/>
                <a:gd name="T11" fmla="*/ 0 h 51"/>
                <a:gd name="T12" fmla="*/ 16 w 90"/>
                <a:gd name="T13" fmla="*/ 9 h 51"/>
                <a:gd name="T14" fmla="*/ 0 w 90"/>
                <a:gd name="T15" fmla="*/ 17 h 51"/>
                <a:gd name="T16" fmla="*/ 9 w 90"/>
                <a:gd name="T17" fmla="*/ 34 h 51"/>
                <a:gd name="T18" fmla="*/ 24 w 90"/>
                <a:gd name="T19" fmla="*/ 50 h 51"/>
                <a:gd name="T20" fmla="*/ 41 w 90"/>
                <a:gd name="T21" fmla="*/ 50 h 51"/>
                <a:gd name="T22" fmla="*/ 41 w 90"/>
                <a:gd name="T23" fmla="*/ 42 h 51"/>
                <a:gd name="T24" fmla="*/ 66 w 90"/>
                <a:gd name="T25" fmla="*/ 50 h 51"/>
                <a:gd name="T26" fmla="*/ 89 w 90"/>
                <a:gd name="T27" fmla="*/ 3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51">
                  <a:moveTo>
                    <a:pt x="89" y="34"/>
                  </a:moveTo>
                  <a:lnTo>
                    <a:pt x="72" y="17"/>
                  </a:lnTo>
                  <a:lnTo>
                    <a:pt x="66" y="17"/>
                  </a:lnTo>
                  <a:lnTo>
                    <a:pt x="49" y="9"/>
                  </a:lnTo>
                  <a:lnTo>
                    <a:pt x="41" y="0"/>
                  </a:lnTo>
                  <a:lnTo>
                    <a:pt x="32" y="0"/>
                  </a:lnTo>
                  <a:lnTo>
                    <a:pt x="16" y="9"/>
                  </a:lnTo>
                  <a:lnTo>
                    <a:pt x="0" y="17"/>
                  </a:lnTo>
                  <a:lnTo>
                    <a:pt x="9" y="34"/>
                  </a:lnTo>
                  <a:lnTo>
                    <a:pt x="24" y="50"/>
                  </a:lnTo>
                  <a:lnTo>
                    <a:pt x="41" y="50"/>
                  </a:lnTo>
                  <a:lnTo>
                    <a:pt x="41" y="42"/>
                  </a:lnTo>
                  <a:lnTo>
                    <a:pt x="66" y="50"/>
                  </a:lnTo>
                  <a:lnTo>
                    <a:pt x="89" y="34"/>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0" name="Freeform 326"/>
            <p:cNvSpPr>
              <a:spLocks/>
            </p:cNvSpPr>
            <p:nvPr/>
          </p:nvSpPr>
          <p:spPr bwMode="auto">
            <a:xfrm>
              <a:off x="2893" y="2605"/>
              <a:ext cx="117" cy="157"/>
            </a:xfrm>
            <a:custGeom>
              <a:avLst/>
              <a:gdLst>
                <a:gd name="T0" fmla="*/ 17 w 130"/>
                <a:gd name="T1" fmla="*/ 8 h 212"/>
                <a:gd name="T2" fmla="*/ 17 w 130"/>
                <a:gd name="T3" fmla="*/ 24 h 212"/>
                <a:gd name="T4" fmla="*/ 32 w 130"/>
                <a:gd name="T5" fmla="*/ 40 h 212"/>
                <a:gd name="T6" fmla="*/ 25 w 130"/>
                <a:gd name="T7" fmla="*/ 89 h 212"/>
                <a:gd name="T8" fmla="*/ 0 w 130"/>
                <a:gd name="T9" fmla="*/ 120 h 212"/>
                <a:gd name="T10" fmla="*/ 0 w 130"/>
                <a:gd name="T11" fmla="*/ 130 h 212"/>
                <a:gd name="T12" fmla="*/ 8 w 130"/>
                <a:gd name="T13" fmla="*/ 137 h 212"/>
                <a:gd name="T14" fmla="*/ 8 w 130"/>
                <a:gd name="T15" fmla="*/ 145 h 212"/>
                <a:gd name="T16" fmla="*/ 25 w 130"/>
                <a:gd name="T17" fmla="*/ 177 h 212"/>
                <a:gd name="T18" fmla="*/ 8 w 130"/>
                <a:gd name="T19" fmla="*/ 177 h 212"/>
                <a:gd name="T20" fmla="*/ 8 w 130"/>
                <a:gd name="T21" fmla="*/ 186 h 212"/>
                <a:gd name="T22" fmla="*/ 17 w 130"/>
                <a:gd name="T23" fmla="*/ 193 h 212"/>
                <a:gd name="T24" fmla="*/ 25 w 130"/>
                <a:gd name="T25" fmla="*/ 211 h 212"/>
                <a:gd name="T26" fmla="*/ 65 w 130"/>
                <a:gd name="T27" fmla="*/ 202 h 212"/>
                <a:gd name="T28" fmla="*/ 73 w 130"/>
                <a:gd name="T29" fmla="*/ 193 h 212"/>
                <a:gd name="T30" fmla="*/ 65 w 130"/>
                <a:gd name="T31" fmla="*/ 193 h 212"/>
                <a:gd name="T32" fmla="*/ 88 w 130"/>
                <a:gd name="T33" fmla="*/ 186 h 212"/>
                <a:gd name="T34" fmla="*/ 106 w 130"/>
                <a:gd name="T35" fmla="*/ 170 h 212"/>
                <a:gd name="T36" fmla="*/ 113 w 130"/>
                <a:gd name="T37" fmla="*/ 162 h 212"/>
                <a:gd name="T38" fmla="*/ 122 w 130"/>
                <a:gd name="T39" fmla="*/ 162 h 212"/>
                <a:gd name="T40" fmla="*/ 106 w 130"/>
                <a:gd name="T41" fmla="*/ 137 h 212"/>
                <a:gd name="T42" fmla="*/ 122 w 130"/>
                <a:gd name="T43" fmla="*/ 105 h 212"/>
                <a:gd name="T44" fmla="*/ 129 w 130"/>
                <a:gd name="T45" fmla="*/ 105 h 212"/>
                <a:gd name="T46" fmla="*/ 129 w 130"/>
                <a:gd name="T47" fmla="*/ 96 h 212"/>
                <a:gd name="T48" fmla="*/ 129 w 130"/>
                <a:gd name="T49" fmla="*/ 55 h 212"/>
                <a:gd name="T50" fmla="*/ 32 w 130"/>
                <a:gd name="T51" fmla="*/ 0 h 212"/>
                <a:gd name="T52" fmla="*/ 17 w 130"/>
                <a:gd name="T53" fmla="*/ 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 h="212">
                  <a:moveTo>
                    <a:pt x="17" y="8"/>
                  </a:moveTo>
                  <a:lnTo>
                    <a:pt x="17" y="24"/>
                  </a:lnTo>
                  <a:lnTo>
                    <a:pt x="32" y="40"/>
                  </a:lnTo>
                  <a:lnTo>
                    <a:pt x="25" y="89"/>
                  </a:lnTo>
                  <a:lnTo>
                    <a:pt x="0" y="120"/>
                  </a:lnTo>
                  <a:lnTo>
                    <a:pt x="0" y="130"/>
                  </a:lnTo>
                  <a:lnTo>
                    <a:pt x="8" y="137"/>
                  </a:lnTo>
                  <a:lnTo>
                    <a:pt x="8" y="145"/>
                  </a:lnTo>
                  <a:lnTo>
                    <a:pt x="25" y="177"/>
                  </a:lnTo>
                  <a:lnTo>
                    <a:pt x="8" y="177"/>
                  </a:lnTo>
                  <a:lnTo>
                    <a:pt x="8" y="186"/>
                  </a:lnTo>
                  <a:lnTo>
                    <a:pt x="17" y="193"/>
                  </a:lnTo>
                  <a:lnTo>
                    <a:pt x="25" y="211"/>
                  </a:lnTo>
                  <a:lnTo>
                    <a:pt x="65" y="202"/>
                  </a:lnTo>
                  <a:lnTo>
                    <a:pt x="73" y="193"/>
                  </a:lnTo>
                  <a:lnTo>
                    <a:pt x="65" y="193"/>
                  </a:lnTo>
                  <a:lnTo>
                    <a:pt x="88" y="186"/>
                  </a:lnTo>
                  <a:lnTo>
                    <a:pt x="106" y="170"/>
                  </a:lnTo>
                  <a:lnTo>
                    <a:pt x="113" y="162"/>
                  </a:lnTo>
                  <a:lnTo>
                    <a:pt x="122" y="162"/>
                  </a:lnTo>
                  <a:lnTo>
                    <a:pt x="106" y="137"/>
                  </a:lnTo>
                  <a:lnTo>
                    <a:pt x="122" y="105"/>
                  </a:lnTo>
                  <a:lnTo>
                    <a:pt x="129" y="105"/>
                  </a:lnTo>
                  <a:lnTo>
                    <a:pt x="129" y="96"/>
                  </a:lnTo>
                  <a:lnTo>
                    <a:pt x="129" y="55"/>
                  </a:lnTo>
                  <a:lnTo>
                    <a:pt x="32" y="0"/>
                  </a:lnTo>
                  <a:lnTo>
                    <a:pt x="17" y="8"/>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1" name="Freeform 327"/>
            <p:cNvSpPr>
              <a:spLocks/>
            </p:cNvSpPr>
            <p:nvPr/>
          </p:nvSpPr>
          <p:spPr bwMode="auto">
            <a:xfrm>
              <a:off x="2676" y="2686"/>
              <a:ext cx="88" cy="55"/>
            </a:xfrm>
            <a:custGeom>
              <a:avLst/>
              <a:gdLst>
                <a:gd name="T0" fmla="*/ 0 w 98"/>
                <a:gd name="T1" fmla="*/ 58 h 75"/>
                <a:gd name="T2" fmla="*/ 6 w 98"/>
                <a:gd name="T3" fmla="*/ 50 h 75"/>
                <a:gd name="T4" fmla="*/ 23 w 98"/>
                <a:gd name="T5" fmla="*/ 25 h 75"/>
                <a:gd name="T6" fmla="*/ 40 w 98"/>
                <a:gd name="T7" fmla="*/ 18 h 75"/>
                <a:gd name="T8" fmla="*/ 56 w 98"/>
                <a:gd name="T9" fmla="*/ 0 h 75"/>
                <a:gd name="T10" fmla="*/ 72 w 98"/>
                <a:gd name="T11" fmla="*/ 0 h 75"/>
                <a:gd name="T12" fmla="*/ 72 w 98"/>
                <a:gd name="T13" fmla="*/ 18 h 75"/>
                <a:gd name="T14" fmla="*/ 88 w 98"/>
                <a:gd name="T15" fmla="*/ 33 h 75"/>
                <a:gd name="T16" fmla="*/ 97 w 98"/>
                <a:gd name="T17" fmla="*/ 33 h 75"/>
                <a:gd name="T18" fmla="*/ 97 w 98"/>
                <a:gd name="T19" fmla="*/ 40 h 75"/>
                <a:gd name="T20" fmla="*/ 80 w 98"/>
                <a:gd name="T21" fmla="*/ 50 h 75"/>
                <a:gd name="T22" fmla="*/ 63 w 98"/>
                <a:gd name="T23" fmla="*/ 50 h 75"/>
                <a:gd name="T24" fmla="*/ 31 w 98"/>
                <a:gd name="T25" fmla="*/ 50 h 75"/>
                <a:gd name="T26" fmla="*/ 31 w 98"/>
                <a:gd name="T27" fmla="*/ 58 h 75"/>
                <a:gd name="T28" fmla="*/ 31 w 98"/>
                <a:gd name="T29" fmla="*/ 74 h 75"/>
                <a:gd name="T30" fmla="*/ 23 w 98"/>
                <a:gd name="T31" fmla="*/ 65 h 75"/>
                <a:gd name="T32" fmla="*/ 6 w 98"/>
                <a:gd name="T33" fmla="*/ 65 h 75"/>
                <a:gd name="T34" fmla="*/ 0 w 98"/>
                <a:gd name="T35" fmla="*/ 5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 h="75">
                  <a:moveTo>
                    <a:pt x="0" y="58"/>
                  </a:moveTo>
                  <a:lnTo>
                    <a:pt x="6" y="50"/>
                  </a:lnTo>
                  <a:lnTo>
                    <a:pt x="23" y="25"/>
                  </a:lnTo>
                  <a:lnTo>
                    <a:pt x="40" y="18"/>
                  </a:lnTo>
                  <a:lnTo>
                    <a:pt x="56" y="0"/>
                  </a:lnTo>
                  <a:lnTo>
                    <a:pt x="72" y="0"/>
                  </a:lnTo>
                  <a:lnTo>
                    <a:pt x="72" y="18"/>
                  </a:lnTo>
                  <a:lnTo>
                    <a:pt x="88" y="33"/>
                  </a:lnTo>
                  <a:lnTo>
                    <a:pt x="97" y="33"/>
                  </a:lnTo>
                  <a:lnTo>
                    <a:pt x="97" y="40"/>
                  </a:lnTo>
                  <a:lnTo>
                    <a:pt x="80" y="50"/>
                  </a:lnTo>
                  <a:lnTo>
                    <a:pt x="63" y="50"/>
                  </a:lnTo>
                  <a:lnTo>
                    <a:pt x="31" y="50"/>
                  </a:lnTo>
                  <a:lnTo>
                    <a:pt x="31" y="58"/>
                  </a:lnTo>
                  <a:lnTo>
                    <a:pt x="31" y="74"/>
                  </a:lnTo>
                  <a:lnTo>
                    <a:pt x="23" y="65"/>
                  </a:lnTo>
                  <a:lnTo>
                    <a:pt x="6" y="65"/>
                  </a:lnTo>
                  <a:lnTo>
                    <a:pt x="0" y="58"/>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2" name="Freeform 328"/>
            <p:cNvSpPr>
              <a:spLocks/>
            </p:cNvSpPr>
            <p:nvPr/>
          </p:nvSpPr>
          <p:spPr bwMode="auto">
            <a:xfrm>
              <a:off x="2748" y="2711"/>
              <a:ext cx="29" cy="60"/>
            </a:xfrm>
            <a:custGeom>
              <a:avLst/>
              <a:gdLst>
                <a:gd name="T0" fmla="*/ 17 w 33"/>
                <a:gd name="T1" fmla="*/ 7 h 82"/>
                <a:gd name="T2" fmla="*/ 0 w 33"/>
                <a:gd name="T3" fmla="*/ 17 h 82"/>
                <a:gd name="T4" fmla="*/ 0 w 33"/>
                <a:gd name="T5" fmla="*/ 25 h 82"/>
                <a:gd name="T6" fmla="*/ 8 w 33"/>
                <a:gd name="T7" fmla="*/ 32 h 82"/>
                <a:gd name="T8" fmla="*/ 8 w 33"/>
                <a:gd name="T9" fmla="*/ 48 h 82"/>
                <a:gd name="T10" fmla="*/ 8 w 33"/>
                <a:gd name="T11" fmla="*/ 81 h 82"/>
                <a:gd name="T12" fmla="*/ 23 w 33"/>
                <a:gd name="T13" fmla="*/ 81 h 82"/>
                <a:gd name="T14" fmla="*/ 23 w 33"/>
                <a:gd name="T15" fmla="*/ 57 h 82"/>
                <a:gd name="T16" fmla="*/ 32 w 33"/>
                <a:gd name="T17" fmla="*/ 25 h 82"/>
                <a:gd name="T18" fmla="*/ 32 w 33"/>
                <a:gd name="T19" fmla="*/ 7 h 82"/>
                <a:gd name="T20" fmla="*/ 23 w 33"/>
                <a:gd name="T21" fmla="*/ 0 h 82"/>
                <a:gd name="T22" fmla="*/ 17 w 33"/>
                <a:gd name="T23" fmla="*/ 0 h 82"/>
                <a:gd name="T24" fmla="*/ 17 w 33"/>
                <a:gd name="T25" fmla="*/ 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82">
                  <a:moveTo>
                    <a:pt x="17" y="7"/>
                  </a:moveTo>
                  <a:lnTo>
                    <a:pt x="0" y="17"/>
                  </a:lnTo>
                  <a:lnTo>
                    <a:pt x="0" y="25"/>
                  </a:lnTo>
                  <a:lnTo>
                    <a:pt x="8" y="32"/>
                  </a:lnTo>
                  <a:lnTo>
                    <a:pt x="8" y="48"/>
                  </a:lnTo>
                  <a:lnTo>
                    <a:pt x="8" y="81"/>
                  </a:lnTo>
                  <a:lnTo>
                    <a:pt x="23" y="81"/>
                  </a:lnTo>
                  <a:lnTo>
                    <a:pt x="23" y="57"/>
                  </a:lnTo>
                  <a:lnTo>
                    <a:pt x="32" y="25"/>
                  </a:lnTo>
                  <a:lnTo>
                    <a:pt x="32" y="7"/>
                  </a:lnTo>
                  <a:lnTo>
                    <a:pt x="23" y="0"/>
                  </a:lnTo>
                  <a:lnTo>
                    <a:pt x="17" y="0"/>
                  </a:lnTo>
                  <a:lnTo>
                    <a:pt x="17" y="7"/>
                  </a:lnTo>
                </a:path>
              </a:pathLst>
            </a:custGeom>
            <a:solidFill>
              <a:schemeClr val="accent1">
                <a:alpha val="60001"/>
              </a:schemeClr>
            </a:solidFill>
            <a:ln w="9525" cap="rnd" cmpd="sng">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3" name="Freeform 329"/>
            <p:cNvSpPr>
              <a:spLocks/>
            </p:cNvSpPr>
            <p:nvPr/>
          </p:nvSpPr>
          <p:spPr bwMode="auto">
            <a:xfrm>
              <a:off x="3036" y="2306"/>
              <a:ext cx="50" cy="45"/>
            </a:xfrm>
            <a:custGeom>
              <a:avLst/>
              <a:gdLst>
                <a:gd name="T0" fmla="*/ 36 w 53"/>
                <a:gd name="T1" fmla="*/ 41 h 60"/>
                <a:gd name="T2" fmla="*/ 53 w 53"/>
                <a:gd name="T3" fmla="*/ 39 h 60"/>
                <a:gd name="T4" fmla="*/ 44 w 53"/>
                <a:gd name="T5" fmla="*/ 18 h 60"/>
                <a:gd name="T6" fmla="*/ 45 w 53"/>
                <a:gd name="T7" fmla="*/ 5 h 60"/>
                <a:gd name="T8" fmla="*/ 18 w 53"/>
                <a:gd name="T9" fmla="*/ 0 h 60"/>
                <a:gd name="T10" fmla="*/ 0 w 53"/>
                <a:gd name="T11" fmla="*/ 9 h 60"/>
                <a:gd name="T12" fmla="*/ 12 w 53"/>
                <a:gd name="T13" fmla="*/ 11 h 60"/>
                <a:gd name="T14" fmla="*/ 26 w 53"/>
                <a:gd name="T15" fmla="*/ 36 h 60"/>
                <a:gd name="T16" fmla="*/ 27 w 53"/>
                <a:gd name="T17" fmla="*/ 60 h 60"/>
                <a:gd name="T18" fmla="*/ 36 w 53"/>
                <a:gd name="T19" fmla="*/ 4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60">
                  <a:moveTo>
                    <a:pt x="36" y="41"/>
                  </a:moveTo>
                  <a:lnTo>
                    <a:pt x="53" y="39"/>
                  </a:lnTo>
                  <a:lnTo>
                    <a:pt x="44" y="18"/>
                  </a:lnTo>
                  <a:lnTo>
                    <a:pt x="45" y="5"/>
                  </a:lnTo>
                  <a:lnTo>
                    <a:pt x="18" y="0"/>
                  </a:lnTo>
                  <a:lnTo>
                    <a:pt x="0" y="9"/>
                  </a:lnTo>
                  <a:lnTo>
                    <a:pt x="12" y="11"/>
                  </a:lnTo>
                  <a:lnTo>
                    <a:pt x="26" y="36"/>
                  </a:lnTo>
                  <a:lnTo>
                    <a:pt x="27" y="60"/>
                  </a:lnTo>
                  <a:lnTo>
                    <a:pt x="36" y="41"/>
                  </a:lnTo>
                  <a:close/>
                </a:path>
              </a:pathLst>
            </a:custGeom>
            <a:solidFill>
              <a:schemeClr val="accent1">
                <a:alpha val="60001"/>
              </a:schemeClr>
            </a:solidFill>
            <a:ln w="9525" cap="flat" cmpd="sng">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34" name="Rectangle 330"/>
          <p:cNvSpPr>
            <a:spLocks noChangeArrowheads="1"/>
          </p:cNvSpPr>
          <p:nvPr/>
        </p:nvSpPr>
        <p:spPr bwMode="auto">
          <a:xfrm>
            <a:off x="4537075" y="3116263"/>
            <a:ext cx="65088" cy="46037"/>
          </a:xfrm>
          <a:prstGeom prst="rect">
            <a:avLst/>
          </a:prstGeom>
          <a:solidFill>
            <a:srgbClr val="B800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5" name="Rectangle 331"/>
          <p:cNvSpPr>
            <a:spLocks noChangeArrowheads="1"/>
          </p:cNvSpPr>
          <p:nvPr/>
        </p:nvSpPr>
        <p:spPr bwMode="auto">
          <a:xfrm>
            <a:off x="4664075" y="2495550"/>
            <a:ext cx="547688"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spcBef>
                <a:spcPct val="20000"/>
              </a:spcBef>
              <a:buClr>
                <a:srgbClr val="339933"/>
              </a:buClr>
              <a:buSzPct val="120000"/>
              <a:buFont typeface="Symbol" pitchFamily="18" charset="2"/>
              <a:buNone/>
            </a:pPr>
            <a:r>
              <a:rPr kumimoji="1" lang="en-US" sz="1200">
                <a:solidFill>
                  <a:srgbClr val="0066CC"/>
                </a:solidFill>
                <a:latin typeface="Arial Unicode MS" pitchFamily="34" charset="-128"/>
                <a:ea typeface="Arial Unicode MS" pitchFamily="34" charset="-128"/>
                <a:cs typeface="Times New Roman" pitchFamily="18" charset="0"/>
              </a:rPr>
              <a:t>Sweden</a:t>
            </a:r>
            <a:endParaRPr kumimoji="1" lang="en-US" sz="1200" b="0">
              <a:solidFill>
                <a:srgbClr val="0066CC"/>
              </a:solidFill>
              <a:latin typeface="Arial Unicode MS" pitchFamily="34" charset="-128"/>
              <a:ea typeface="Arial Unicode MS" pitchFamily="34" charset="-128"/>
              <a:cs typeface="Times New Roman" pitchFamily="18" charset="0"/>
            </a:endParaRPr>
          </a:p>
        </p:txBody>
      </p:sp>
      <p:sp>
        <p:nvSpPr>
          <p:cNvPr id="336" name="Rectangle 332"/>
          <p:cNvSpPr>
            <a:spLocks noChangeArrowheads="1"/>
          </p:cNvSpPr>
          <p:nvPr/>
        </p:nvSpPr>
        <p:spPr bwMode="auto">
          <a:xfrm>
            <a:off x="4668838" y="2643188"/>
            <a:ext cx="792162"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spcBef>
                <a:spcPct val="20000"/>
              </a:spcBef>
              <a:buClr>
                <a:srgbClr val="339933"/>
              </a:buClr>
              <a:buSzPct val="120000"/>
              <a:buFont typeface="Symbol" pitchFamily="18" charset="2"/>
              <a:buNone/>
            </a:pPr>
            <a:r>
              <a:rPr kumimoji="1" lang="en-US" sz="1200" b="0">
                <a:solidFill>
                  <a:srgbClr val="0066CC"/>
                </a:solidFill>
                <a:latin typeface="Arial Unicode MS" pitchFamily="34" charset="-128"/>
                <a:ea typeface="Arial Unicode MS" pitchFamily="34" charset="-128"/>
                <a:cs typeface="Times New Roman" pitchFamily="18" charset="0"/>
              </a:rPr>
              <a:t>Landskrona</a:t>
            </a:r>
          </a:p>
        </p:txBody>
      </p:sp>
      <p:sp>
        <p:nvSpPr>
          <p:cNvPr id="337" name="Rectangle 333"/>
          <p:cNvSpPr>
            <a:spLocks noChangeArrowheads="1"/>
          </p:cNvSpPr>
          <p:nvPr/>
        </p:nvSpPr>
        <p:spPr bwMode="auto">
          <a:xfrm>
            <a:off x="4446588" y="3328988"/>
            <a:ext cx="74612" cy="55562"/>
          </a:xfrm>
          <a:prstGeom prst="rect">
            <a:avLst/>
          </a:prstGeom>
          <a:solidFill>
            <a:srgbClr val="B800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8" name="Rectangle 334"/>
          <p:cNvSpPr>
            <a:spLocks noChangeArrowheads="1"/>
          </p:cNvSpPr>
          <p:nvPr/>
        </p:nvSpPr>
        <p:spPr bwMode="auto">
          <a:xfrm>
            <a:off x="3454400" y="3451225"/>
            <a:ext cx="6254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spcBef>
                <a:spcPct val="20000"/>
              </a:spcBef>
              <a:buClr>
                <a:srgbClr val="339933"/>
              </a:buClr>
              <a:buSzPct val="120000"/>
              <a:buFont typeface="Symbol" pitchFamily="18" charset="2"/>
              <a:buNone/>
            </a:pPr>
            <a:r>
              <a:rPr kumimoji="1" lang="en-US" sz="1200">
                <a:solidFill>
                  <a:srgbClr val="0066CC"/>
                </a:solidFill>
                <a:latin typeface="Arial Unicode MS" pitchFamily="34" charset="-128"/>
                <a:ea typeface="Arial Unicode MS" pitchFamily="34" charset="-128"/>
                <a:cs typeface="Times New Roman" pitchFamily="18" charset="0"/>
              </a:rPr>
              <a:t>Germany</a:t>
            </a:r>
            <a:endParaRPr kumimoji="1" lang="en-US" sz="1200" b="0">
              <a:solidFill>
                <a:srgbClr val="0066CC"/>
              </a:solidFill>
              <a:latin typeface="Arial Unicode MS" pitchFamily="34" charset="-128"/>
              <a:ea typeface="Arial Unicode MS" pitchFamily="34" charset="-128"/>
              <a:cs typeface="Times New Roman" pitchFamily="18" charset="0"/>
            </a:endParaRPr>
          </a:p>
        </p:txBody>
      </p:sp>
      <p:sp>
        <p:nvSpPr>
          <p:cNvPr id="339" name="Rectangle 335"/>
          <p:cNvSpPr>
            <a:spLocks noChangeArrowheads="1"/>
          </p:cNvSpPr>
          <p:nvPr/>
        </p:nvSpPr>
        <p:spPr bwMode="auto">
          <a:xfrm>
            <a:off x="3427413" y="3590925"/>
            <a:ext cx="78422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spcBef>
                <a:spcPct val="20000"/>
              </a:spcBef>
              <a:buClr>
                <a:srgbClr val="339933"/>
              </a:buClr>
              <a:buSzPct val="120000"/>
              <a:buFont typeface="Symbol" pitchFamily="18" charset="2"/>
              <a:buNone/>
            </a:pPr>
            <a:r>
              <a:rPr kumimoji="1" lang="en-US" sz="1200" b="0">
                <a:solidFill>
                  <a:srgbClr val="0066CC"/>
                </a:solidFill>
                <a:latin typeface="Arial Unicode MS" pitchFamily="34" charset="-128"/>
                <a:ea typeface="Arial Unicode MS" pitchFamily="34" charset="-128"/>
                <a:cs typeface="Times New Roman" pitchFamily="18" charset="0"/>
              </a:rPr>
              <a:t>Leverkusen</a:t>
            </a:r>
          </a:p>
        </p:txBody>
      </p:sp>
      <p:sp>
        <p:nvSpPr>
          <p:cNvPr id="340" name="Freeform 336"/>
          <p:cNvSpPr>
            <a:spLocks/>
          </p:cNvSpPr>
          <p:nvPr/>
        </p:nvSpPr>
        <p:spPr bwMode="auto">
          <a:xfrm>
            <a:off x="4598988" y="3435350"/>
            <a:ext cx="481012" cy="1588"/>
          </a:xfrm>
          <a:custGeom>
            <a:avLst/>
            <a:gdLst>
              <a:gd name="T0" fmla="*/ 214 w 214"/>
              <a:gd name="T1" fmla="*/ 109 w 214"/>
              <a:gd name="T2" fmla="*/ 109 w 214"/>
              <a:gd name="T3" fmla="*/ 0 w 214"/>
            </a:gdLst>
            <a:ahLst/>
            <a:cxnLst>
              <a:cxn ang="0">
                <a:pos x="T0" y="0"/>
              </a:cxn>
              <a:cxn ang="0">
                <a:pos x="T1" y="0"/>
              </a:cxn>
              <a:cxn ang="0">
                <a:pos x="T2" y="0"/>
              </a:cxn>
              <a:cxn ang="0">
                <a:pos x="T3" y="0"/>
              </a:cxn>
            </a:cxnLst>
            <a:rect l="0" t="0" r="r" b="b"/>
            <a:pathLst>
              <a:path w="214">
                <a:moveTo>
                  <a:pt x="214" y="0"/>
                </a:moveTo>
                <a:lnTo>
                  <a:pt x="109" y="0"/>
                </a:lnTo>
                <a:lnTo>
                  <a:pt x="109" y="0"/>
                </a:lnTo>
                <a:lnTo>
                  <a:pt x="0" y="0"/>
                </a:lnTo>
              </a:path>
            </a:pathLst>
          </a:custGeom>
          <a:noFill/>
          <a:ln w="6350">
            <a:solidFill>
              <a:srgbClr val="0066C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1" name="Rectangle 337"/>
          <p:cNvSpPr>
            <a:spLocks noChangeArrowheads="1"/>
          </p:cNvSpPr>
          <p:nvPr/>
        </p:nvSpPr>
        <p:spPr bwMode="auto">
          <a:xfrm>
            <a:off x="4591050" y="3411538"/>
            <a:ext cx="65088" cy="46037"/>
          </a:xfrm>
          <a:prstGeom prst="rect">
            <a:avLst/>
          </a:prstGeom>
          <a:solidFill>
            <a:srgbClr val="B800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2" name="Rectangle 338"/>
          <p:cNvSpPr>
            <a:spLocks noChangeArrowheads="1"/>
          </p:cNvSpPr>
          <p:nvPr/>
        </p:nvSpPr>
        <p:spPr bwMode="auto">
          <a:xfrm>
            <a:off x="5141913" y="3343275"/>
            <a:ext cx="4730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spcBef>
                <a:spcPct val="20000"/>
              </a:spcBef>
              <a:buClr>
                <a:srgbClr val="339933"/>
              </a:buClr>
              <a:buSzPct val="120000"/>
              <a:buFont typeface="Symbol" pitchFamily="18" charset="2"/>
              <a:buNone/>
            </a:pPr>
            <a:r>
              <a:rPr kumimoji="1" lang="en-US" sz="1200">
                <a:solidFill>
                  <a:srgbClr val="0066CC"/>
                </a:solidFill>
                <a:latin typeface="Arial Unicode MS" pitchFamily="34" charset="-128"/>
                <a:ea typeface="Arial Unicode MS" pitchFamily="34" charset="-128"/>
                <a:cs typeface="Times New Roman" pitchFamily="18" charset="0"/>
              </a:rPr>
              <a:t>Austria</a:t>
            </a:r>
            <a:endParaRPr kumimoji="1" lang="en-US" sz="1200" b="0">
              <a:solidFill>
                <a:srgbClr val="0066CC"/>
              </a:solidFill>
              <a:latin typeface="Arial Unicode MS" pitchFamily="34" charset="-128"/>
              <a:ea typeface="Arial Unicode MS" pitchFamily="34" charset="-128"/>
              <a:cs typeface="Times New Roman" pitchFamily="18" charset="0"/>
            </a:endParaRPr>
          </a:p>
        </p:txBody>
      </p:sp>
      <p:sp>
        <p:nvSpPr>
          <p:cNvPr id="343" name="Rectangle 339"/>
          <p:cNvSpPr>
            <a:spLocks noChangeArrowheads="1"/>
          </p:cNvSpPr>
          <p:nvPr/>
        </p:nvSpPr>
        <p:spPr bwMode="auto">
          <a:xfrm>
            <a:off x="5137150" y="3489325"/>
            <a:ext cx="7159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spcBef>
                <a:spcPct val="20000"/>
              </a:spcBef>
              <a:buClr>
                <a:srgbClr val="339933"/>
              </a:buClr>
              <a:buSzPct val="120000"/>
              <a:buFont typeface="Symbol" pitchFamily="18" charset="2"/>
              <a:buNone/>
            </a:pPr>
            <a:r>
              <a:rPr kumimoji="1" lang="en-US" sz="1200" b="0">
                <a:solidFill>
                  <a:srgbClr val="0066CC"/>
                </a:solidFill>
                <a:latin typeface="Arial Unicode MS" pitchFamily="34" charset="-128"/>
                <a:ea typeface="Arial Unicode MS" pitchFamily="34" charset="-128"/>
                <a:cs typeface="Times New Roman" pitchFamily="18" charset="0"/>
              </a:rPr>
              <a:t>Judenburg</a:t>
            </a:r>
          </a:p>
        </p:txBody>
      </p:sp>
      <p:sp>
        <p:nvSpPr>
          <p:cNvPr id="344" name="Rectangle 340"/>
          <p:cNvSpPr>
            <a:spLocks noChangeArrowheads="1"/>
          </p:cNvSpPr>
          <p:nvPr/>
        </p:nvSpPr>
        <p:spPr bwMode="auto">
          <a:xfrm>
            <a:off x="4619625" y="4043363"/>
            <a:ext cx="5556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spcBef>
                <a:spcPct val="20000"/>
              </a:spcBef>
              <a:buClr>
                <a:srgbClr val="339933"/>
              </a:buClr>
              <a:buSzPct val="120000"/>
              <a:buFont typeface="Symbol" pitchFamily="18" charset="2"/>
              <a:buNone/>
            </a:pPr>
            <a:r>
              <a:rPr kumimoji="1" lang="en-US" sz="1200">
                <a:solidFill>
                  <a:srgbClr val="0066CC"/>
                </a:solidFill>
                <a:latin typeface="Arial Unicode MS" pitchFamily="34" charset="-128"/>
                <a:ea typeface="Arial Unicode MS" pitchFamily="34" charset="-128"/>
                <a:cs typeface="Times New Roman" pitchFamily="18" charset="0"/>
              </a:rPr>
              <a:t>Bulgaria</a:t>
            </a:r>
            <a:endParaRPr kumimoji="1" lang="en-US" sz="1200" b="0">
              <a:solidFill>
                <a:srgbClr val="0066CC"/>
              </a:solidFill>
              <a:latin typeface="Arial Unicode MS" pitchFamily="34" charset="-128"/>
              <a:ea typeface="Arial Unicode MS" pitchFamily="34" charset="-128"/>
              <a:cs typeface="Times New Roman" pitchFamily="18" charset="0"/>
            </a:endParaRPr>
          </a:p>
        </p:txBody>
      </p:sp>
      <p:sp>
        <p:nvSpPr>
          <p:cNvPr id="345" name="Rectangle 341"/>
          <p:cNvSpPr>
            <a:spLocks noChangeArrowheads="1"/>
          </p:cNvSpPr>
          <p:nvPr/>
        </p:nvSpPr>
        <p:spPr bwMode="auto">
          <a:xfrm>
            <a:off x="4652963" y="4213225"/>
            <a:ext cx="48101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spcBef>
                <a:spcPct val="20000"/>
              </a:spcBef>
              <a:buClr>
                <a:srgbClr val="339933"/>
              </a:buClr>
              <a:buSzPct val="120000"/>
              <a:buFont typeface="Symbol" pitchFamily="18" charset="2"/>
              <a:buNone/>
            </a:pPr>
            <a:r>
              <a:rPr kumimoji="1" lang="en-US" sz="1200" b="0">
                <a:solidFill>
                  <a:srgbClr val="0066CC"/>
                </a:solidFill>
                <a:latin typeface="Arial Unicode MS" pitchFamily="34" charset="-128"/>
                <a:ea typeface="Arial Unicode MS" pitchFamily="34" charset="-128"/>
                <a:cs typeface="Times New Roman" pitchFamily="18" charset="0"/>
              </a:rPr>
              <a:t>Kalofer</a:t>
            </a:r>
          </a:p>
        </p:txBody>
      </p:sp>
      <p:sp>
        <p:nvSpPr>
          <p:cNvPr id="346" name="Line 342"/>
          <p:cNvSpPr>
            <a:spLocks noChangeShapeType="1"/>
          </p:cNvSpPr>
          <p:nvPr/>
        </p:nvSpPr>
        <p:spPr bwMode="auto">
          <a:xfrm>
            <a:off x="4846638" y="3590925"/>
            <a:ext cx="0" cy="427038"/>
          </a:xfrm>
          <a:prstGeom prst="line">
            <a:avLst/>
          </a:prstGeom>
          <a:noFill/>
          <a:ln w="6350">
            <a:solidFill>
              <a:srgbClr val="0066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3806097" algn="ctr" rotWithShape="0">
                    <a:schemeClr val="bg2"/>
                  </a:outerShdw>
                </a:effectLst>
              </a14:hiddenEffects>
            </a:ext>
          </a:extLst>
        </p:spPr>
        <p:txBody>
          <a:bodyPr/>
          <a:lstStyle/>
          <a:p>
            <a:endParaRPr lang="en-US"/>
          </a:p>
        </p:txBody>
      </p:sp>
      <p:sp>
        <p:nvSpPr>
          <p:cNvPr id="347" name="Rectangle 343"/>
          <p:cNvSpPr>
            <a:spLocks noChangeArrowheads="1"/>
          </p:cNvSpPr>
          <p:nvPr/>
        </p:nvSpPr>
        <p:spPr bwMode="auto">
          <a:xfrm>
            <a:off x="4824413" y="3552825"/>
            <a:ext cx="53975" cy="60325"/>
          </a:xfrm>
          <a:prstGeom prst="rect">
            <a:avLst/>
          </a:prstGeom>
          <a:solidFill>
            <a:srgbClr val="B800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 name="Rectangle 344"/>
          <p:cNvSpPr>
            <a:spLocks noChangeArrowheads="1"/>
          </p:cNvSpPr>
          <p:nvPr/>
        </p:nvSpPr>
        <p:spPr bwMode="auto">
          <a:xfrm>
            <a:off x="4475163" y="3489325"/>
            <a:ext cx="65087" cy="47625"/>
          </a:xfrm>
          <a:prstGeom prst="rect">
            <a:avLst/>
          </a:prstGeom>
          <a:solidFill>
            <a:srgbClr val="B800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 name="Rectangle 345"/>
          <p:cNvSpPr>
            <a:spLocks noChangeArrowheads="1"/>
          </p:cNvSpPr>
          <p:nvPr/>
        </p:nvSpPr>
        <p:spPr bwMode="auto">
          <a:xfrm>
            <a:off x="4167188" y="4365625"/>
            <a:ext cx="2794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spcBef>
                <a:spcPct val="20000"/>
              </a:spcBef>
              <a:buClr>
                <a:srgbClr val="339933"/>
              </a:buClr>
              <a:buSzPct val="120000"/>
              <a:buFont typeface="Symbol" pitchFamily="18" charset="2"/>
              <a:buNone/>
            </a:pPr>
            <a:r>
              <a:rPr kumimoji="1" lang="en-US" sz="1200">
                <a:solidFill>
                  <a:srgbClr val="0066CC"/>
                </a:solidFill>
                <a:latin typeface="Arial Unicode MS" pitchFamily="34" charset="-128"/>
                <a:ea typeface="Arial Unicode MS" pitchFamily="34" charset="-128"/>
                <a:cs typeface="Times New Roman" pitchFamily="18" charset="0"/>
              </a:rPr>
              <a:t>Italy</a:t>
            </a:r>
            <a:endParaRPr kumimoji="1" lang="en-US" sz="1200" b="0">
              <a:solidFill>
                <a:srgbClr val="0066CC"/>
              </a:solidFill>
              <a:latin typeface="Arial Unicode MS" pitchFamily="34" charset="-128"/>
              <a:ea typeface="Arial Unicode MS" pitchFamily="34" charset="-128"/>
              <a:cs typeface="Times New Roman" pitchFamily="18" charset="0"/>
            </a:endParaRPr>
          </a:p>
        </p:txBody>
      </p:sp>
      <p:sp>
        <p:nvSpPr>
          <p:cNvPr id="350" name="Rectangle 346"/>
          <p:cNvSpPr>
            <a:spLocks noChangeArrowheads="1"/>
          </p:cNvSpPr>
          <p:nvPr/>
        </p:nvSpPr>
        <p:spPr bwMode="auto">
          <a:xfrm>
            <a:off x="3908425" y="4508500"/>
            <a:ext cx="8826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l" eaLnBrk="0" hangingPunct="0">
              <a:spcBef>
                <a:spcPct val="20000"/>
              </a:spcBef>
              <a:buClr>
                <a:srgbClr val="339933"/>
              </a:buClr>
              <a:buSzPct val="120000"/>
              <a:buFont typeface="Symbol" pitchFamily="18" charset="2"/>
              <a:buNone/>
            </a:pPr>
            <a:r>
              <a:rPr kumimoji="1" lang="en-US" sz="1200" b="0">
                <a:solidFill>
                  <a:srgbClr val="0066CC"/>
                </a:solidFill>
                <a:latin typeface="Arial Unicode MS" pitchFamily="34" charset="-128"/>
                <a:ea typeface="Arial Unicode MS" pitchFamily="34" charset="-128"/>
                <a:cs typeface="Times New Roman" pitchFamily="18" charset="0"/>
              </a:rPr>
              <a:t>Villanova, Varese</a:t>
            </a:r>
          </a:p>
        </p:txBody>
      </p:sp>
      <p:sp>
        <p:nvSpPr>
          <p:cNvPr id="351" name="Freeform 347"/>
          <p:cNvSpPr>
            <a:spLocks/>
          </p:cNvSpPr>
          <p:nvPr/>
        </p:nvSpPr>
        <p:spPr bwMode="auto">
          <a:xfrm>
            <a:off x="4238625" y="3517900"/>
            <a:ext cx="279400" cy="817563"/>
          </a:xfrm>
          <a:custGeom>
            <a:avLst/>
            <a:gdLst>
              <a:gd name="T0" fmla="*/ 0 w 121"/>
              <a:gd name="T1" fmla="*/ 421 h 421"/>
              <a:gd name="T2" fmla="*/ 0 w 121"/>
              <a:gd name="T3" fmla="*/ 210 h 421"/>
              <a:gd name="T4" fmla="*/ 121 w 121"/>
              <a:gd name="T5" fmla="*/ 210 h 421"/>
              <a:gd name="T6" fmla="*/ 121 w 121"/>
              <a:gd name="T7" fmla="*/ 0 h 421"/>
            </a:gdLst>
            <a:ahLst/>
            <a:cxnLst>
              <a:cxn ang="0">
                <a:pos x="T0" y="T1"/>
              </a:cxn>
              <a:cxn ang="0">
                <a:pos x="T2" y="T3"/>
              </a:cxn>
              <a:cxn ang="0">
                <a:pos x="T4" y="T5"/>
              </a:cxn>
              <a:cxn ang="0">
                <a:pos x="T6" y="T7"/>
              </a:cxn>
            </a:cxnLst>
            <a:rect l="0" t="0" r="r" b="b"/>
            <a:pathLst>
              <a:path w="121" h="421">
                <a:moveTo>
                  <a:pt x="0" y="421"/>
                </a:moveTo>
                <a:lnTo>
                  <a:pt x="0" y="210"/>
                </a:lnTo>
                <a:lnTo>
                  <a:pt x="121" y="210"/>
                </a:lnTo>
                <a:lnTo>
                  <a:pt x="121" y="0"/>
                </a:lnTo>
              </a:path>
            </a:pathLst>
          </a:custGeom>
          <a:noFill/>
          <a:ln w="6350">
            <a:solidFill>
              <a:srgbClr val="0066C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2" name="Rectangle 348"/>
          <p:cNvSpPr>
            <a:spLocks noChangeArrowheads="1"/>
          </p:cNvSpPr>
          <p:nvPr/>
        </p:nvSpPr>
        <p:spPr bwMode="auto">
          <a:xfrm>
            <a:off x="2132013" y="4035425"/>
            <a:ext cx="53975" cy="38100"/>
          </a:xfrm>
          <a:prstGeom prst="rect">
            <a:avLst/>
          </a:prstGeom>
          <a:solidFill>
            <a:srgbClr val="B800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3" name="Rectangle 349"/>
          <p:cNvSpPr>
            <a:spLocks noChangeArrowheads="1"/>
          </p:cNvSpPr>
          <p:nvPr/>
        </p:nvSpPr>
        <p:spPr bwMode="auto">
          <a:xfrm>
            <a:off x="1204913" y="4229100"/>
            <a:ext cx="48101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spcBef>
                <a:spcPct val="20000"/>
              </a:spcBef>
              <a:buClr>
                <a:srgbClr val="339933"/>
              </a:buClr>
              <a:buSzPct val="120000"/>
              <a:buFont typeface="Symbol" pitchFamily="18" charset="2"/>
              <a:buNone/>
            </a:pPr>
            <a:r>
              <a:rPr kumimoji="1" lang="en-US" sz="1200">
                <a:solidFill>
                  <a:srgbClr val="0066CC"/>
                </a:solidFill>
                <a:latin typeface="Arial Unicode MS" pitchFamily="34" charset="-128"/>
                <a:ea typeface="Arial Unicode MS" pitchFamily="34" charset="-128"/>
                <a:cs typeface="Times New Roman" pitchFamily="18" charset="0"/>
              </a:rPr>
              <a:t>Mexico</a:t>
            </a:r>
            <a:endParaRPr kumimoji="1" lang="en-US" sz="1200" b="0">
              <a:solidFill>
                <a:srgbClr val="0066CC"/>
              </a:solidFill>
              <a:latin typeface="Arial Unicode MS" pitchFamily="34" charset="-128"/>
              <a:ea typeface="Arial Unicode MS" pitchFamily="34" charset="-128"/>
              <a:cs typeface="Times New Roman" pitchFamily="18" charset="0"/>
            </a:endParaRPr>
          </a:p>
        </p:txBody>
      </p:sp>
      <p:sp>
        <p:nvSpPr>
          <p:cNvPr id="354" name="Rectangle 350"/>
          <p:cNvSpPr>
            <a:spLocks noChangeArrowheads="1"/>
          </p:cNvSpPr>
          <p:nvPr/>
        </p:nvSpPr>
        <p:spPr bwMode="auto">
          <a:xfrm>
            <a:off x="1123950" y="4373563"/>
            <a:ext cx="8255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spcBef>
                <a:spcPct val="20000"/>
              </a:spcBef>
              <a:buClr>
                <a:srgbClr val="339933"/>
              </a:buClr>
              <a:buSzPct val="120000"/>
              <a:buFont typeface="Symbol" pitchFamily="18" charset="2"/>
              <a:buNone/>
            </a:pPr>
            <a:r>
              <a:rPr kumimoji="1" lang="en-US" sz="1200" b="0">
                <a:solidFill>
                  <a:srgbClr val="0066CC"/>
                </a:solidFill>
                <a:latin typeface="Arial Unicode MS" pitchFamily="34" charset="-128"/>
                <a:ea typeface="Arial Unicode MS" pitchFamily="34" charset="-128"/>
                <a:cs typeface="Times New Roman" pitchFamily="18" charset="0"/>
              </a:rPr>
              <a:t>Guadalajara</a:t>
            </a:r>
          </a:p>
        </p:txBody>
      </p:sp>
      <p:sp>
        <p:nvSpPr>
          <p:cNvPr id="355" name="Line 351"/>
          <p:cNvSpPr>
            <a:spLocks noChangeShapeType="1"/>
          </p:cNvSpPr>
          <p:nvPr/>
        </p:nvSpPr>
        <p:spPr bwMode="auto">
          <a:xfrm flipH="1">
            <a:off x="1516063" y="4054475"/>
            <a:ext cx="6413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6" name="Line 352"/>
          <p:cNvSpPr>
            <a:spLocks noChangeShapeType="1"/>
          </p:cNvSpPr>
          <p:nvPr/>
        </p:nvSpPr>
        <p:spPr bwMode="auto">
          <a:xfrm>
            <a:off x="1509713" y="4054475"/>
            <a:ext cx="0" cy="165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7" name="Rectangle 353"/>
          <p:cNvSpPr>
            <a:spLocks noChangeArrowheads="1"/>
          </p:cNvSpPr>
          <p:nvPr/>
        </p:nvSpPr>
        <p:spPr bwMode="auto">
          <a:xfrm>
            <a:off x="492125" y="3330575"/>
            <a:ext cx="3206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spcBef>
                <a:spcPct val="20000"/>
              </a:spcBef>
              <a:buClr>
                <a:srgbClr val="339933"/>
              </a:buClr>
              <a:buSzPct val="120000"/>
              <a:buFont typeface="Symbol" pitchFamily="18" charset="2"/>
              <a:buNone/>
            </a:pPr>
            <a:r>
              <a:rPr kumimoji="1" lang="en-US" sz="1200">
                <a:solidFill>
                  <a:srgbClr val="0066CC"/>
                </a:solidFill>
                <a:latin typeface="Arial Unicode MS" pitchFamily="34" charset="-128"/>
                <a:ea typeface="Arial Unicode MS" pitchFamily="34" charset="-128"/>
                <a:cs typeface="Times New Roman" pitchFamily="18" charset="0"/>
              </a:rPr>
              <a:t>Utah</a:t>
            </a:r>
            <a:endParaRPr kumimoji="1" lang="en-US" sz="1200" b="0">
              <a:solidFill>
                <a:srgbClr val="0066CC"/>
              </a:solidFill>
              <a:latin typeface="Arial Unicode MS" pitchFamily="34" charset="-128"/>
              <a:ea typeface="Arial Unicode MS" pitchFamily="34" charset="-128"/>
              <a:cs typeface="Times New Roman" pitchFamily="18" charset="0"/>
            </a:endParaRPr>
          </a:p>
        </p:txBody>
      </p:sp>
      <p:sp>
        <p:nvSpPr>
          <p:cNvPr id="358" name="Rectangle 354"/>
          <p:cNvSpPr>
            <a:spLocks noChangeArrowheads="1"/>
          </p:cNvSpPr>
          <p:nvPr/>
        </p:nvSpPr>
        <p:spPr bwMode="auto">
          <a:xfrm>
            <a:off x="492125" y="3478213"/>
            <a:ext cx="93821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spcBef>
                <a:spcPct val="20000"/>
              </a:spcBef>
              <a:buClr>
                <a:srgbClr val="339933"/>
              </a:buClr>
              <a:buSzPct val="120000"/>
              <a:buFont typeface="Symbol" pitchFamily="18" charset="2"/>
              <a:buNone/>
            </a:pPr>
            <a:r>
              <a:rPr kumimoji="1" lang="en-US" sz="1200" b="0" dirty="0">
                <a:solidFill>
                  <a:srgbClr val="0066CC"/>
                </a:solidFill>
                <a:latin typeface="Arial Unicode MS" pitchFamily="34" charset="-128"/>
                <a:ea typeface="Arial Unicode MS" pitchFamily="34" charset="-128"/>
                <a:cs typeface="Times New Roman" pitchFamily="18" charset="0"/>
              </a:rPr>
              <a:t>Salt Lake City</a:t>
            </a:r>
          </a:p>
        </p:txBody>
      </p:sp>
      <p:sp>
        <p:nvSpPr>
          <p:cNvPr id="359" name="Line 355"/>
          <p:cNvSpPr>
            <a:spLocks noChangeShapeType="1"/>
          </p:cNvSpPr>
          <p:nvPr/>
        </p:nvSpPr>
        <p:spPr bwMode="auto">
          <a:xfrm flipH="1">
            <a:off x="1504950" y="3565525"/>
            <a:ext cx="352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60" name="Rectangle 356"/>
          <p:cNvSpPr>
            <a:spLocks noChangeArrowheads="1"/>
          </p:cNvSpPr>
          <p:nvPr/>
        </p:nvSpPr>
        <p:spPr bwMode="auto">
          <a:xfrm>
            <a:off x="1855788" y="3546475"/>
            <a:ext cx="50800" cy="46038"/>
          </a:xfrm>
          <a:prstGeom prst="rect">
            <a:avLst/>
          </a:prstGeom>
          <a:solidFill>
            <a:srgbClr val="B800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1" name="Rectangle 357"/>
          <p:cNvSpPr>
            <a:spLocks noChangeArrowheads="1"/>
          </p:cNvSpPr>
          <p:nvPr/>
        </p:nvSpPr>
        <p:spPr bwMode="auto">
          <a:xfrm>
            <a:off x="488950" y="3803650"/>
            <a:ext cx="3206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spcBef>
                <a:spcPct val="20000"/>
              </a:spcBef>
              <a:buClr>
                <a:srgbClr val="339933"/>
              </a:buClr>
              <a:buSzPct val="120000"/>
              <a:buFont typeface="Symbol" pitchFamily="18" charset="2"/>
              <a:buNone/>
            </a:pPr>
            <a:r>
              <a:rPr kumimoji="1" lang="en-US" sz="1200">
                <a:solidFill>
                  <a:srgbClr val="0066CC"/>
                </a:solidFill>
                <a:latin typeface="Arial Unicode MS" pitchFamily="34" charset="-128"/>
                <a:ea typeface="Arial Unicode MS" pitchFamily="34" charset="-128"/>
                <a:cs typeface="Times New Roman" pitchFamily="18" charset="0"/>
              </a:rPr>
              <a:t>Utah</a:t>
            </a:r>
            <a:endParaRPr kumimoji="1" lang="en-US" sz="1200" b="0">
              <a:solidFill>
                <a:srgbClr val="0066CC"/>
              </a:solidFill>
              <a:latin typeface="Arial Unicode MS" pitchFamily="34" charset="-128"/>
              <a:ea typeface="Arial Unicode MS" pitchFamily="34" charset="-128"/>
              <a:cs typeface="Times New Roman" pitchFamily="18" charset="0"/>
            </a:endParaRPr>
          </a:p>
        </p:txBody>
      </p:sp>
      <p:sp>
        <p:nvSpPr>
          <p:cNvPr id="362" name="Rectangle 358"/>
          <p:cNvSpPr>
            <a:spLocks noChangeArrowheads="1"/>
          </p:cNvSpPr>
          <p:nvPr/>
        </p:nvSpPr>
        <p:spPr bwMode="auto">
          <a:xfrm>
            <a:off x="488950" y="3951288"/>
            <a:ext cx="64135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spcBef>
                <a:spcPct val="20000"/>
              </a:spcBef>
              <a:buClr>
                <a:srgbClr val="339933"/>
              </a:buClr>
              <a:buSzPct val="120000"/>
              <a:buFont typeface="Symbol" pitchFamily="18" charset="2"/>
              <a:buNone/>
            </a:pPr>
            <a:r>
              <a:rPr kumimoji="1" lang="en-US" sz="1200" b="0">
                <a:solidFill>
                  <a:srgbClr val="0066CC"/>
                </a:solidFill>
                <a:latin typeface="Arial Unicode MS" pitchFamily="34" charset="-128"/>
                <a:ea typeface="Arial Unicode MS" pitchFamily="34" charset="-128"/>
                <a:cs typeface="Times New Roman" pitchFamily="18" charset="0"/>
              </a:rPr>
              <a:t>La Verkin</a:t>
            </a:r>
          </a:p>
        </p:txBody>
      </p:sp>
      <p:sp>
        <p:nvSpPr>
          <p:cNvPr id="363" name="Line 359"/>
          <p:cNvSpPr>
            <a:spLocks noChangeShapeType="1"/>
          </p:cNvSpPr>
          <p:nvPr/>
        </p:nvSpPr>
        <p:spPr bwMode="auto">
          <a:xfrm>
            <a:off x="1452563" y="3675063"/>
            <a:ext cx="0" cy="22860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4" name="Line 360"/>
          <p:cNvSpPr>
            <a:spLocks noChangeShapeType="1"/>
          </p:cNvSpPr>
          <p:nvPr/>
        </p:nvSpPr>
        <p:spPr bwMode="auto">
          <a:xfrm flipH="1">
            <a:off x="1450975" y="3665538"/>
            <a:ext cx="4159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65" name="Rectangle 361"/>
          <p:cNvSpPr>
            <a:spLocks noChangeArrowheads="1"/>
          </p:cNvSpPr>
          <p:nvPr/>
        </p:nvSpPr>
        <p:spPr bwMode="auto">
          <a:xfrm>
            <a:off x="1855788" y="3641725"/>
            <a:ext cx="50800" cy="46038"/>
          </a:xfrm>
          <a:prstGeom prst="rect">
            <a:avLst/>
          </a:prstGeom>
          <a:solidFill>
            <a:srgbClr val="B800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6" name="Line 362"/>
          <p:cNvSpPr>
            <a:spLocks noChangeShapeType="1"/>
          </p:cNvSpPr>
          <p:nvPr/>
        </p:nvSpPr>
        <p:spPr bwMode="auto">
          <a:xfrm flipH="1">
            <a:off x="1147763" y="3900488"/>
            <a:ext cx="3016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67" name="Rectangle 363"/>
          <p:cNvSpPr>
            <a:spLocks noChangeArrowheads="1"/>
          </p:cNvSpPr>
          <p:nvPr/>
        </p:nvSpPr>
        <p:spPr bwMode="auto">
          <a:xfrm>
            <a:off x="1193800" y="3111500"/>
            <a:ext cx="50641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spcBef>
                <a:spcPct val="20000"/>
              </a:spcBef>
              <a:buClr>
                <a:srgbClr val="339933"/>
              </a:buClr>
              <a:buSzPct val="120000"/>
              <a:buFont typeface="Symbol" pitchFamily="18" charset="2"/>
              <a:buNone/>
            </a:pPr>
            <a:r>
              <a:rPr kumimoji="1" lang="en-US" sz="1200">
                <a:solidFill>
                  <a:srgbClr val="0066CC"/>
                </a:solidFill>
                <a:latin typeface="Arial Unicode MS" pitchFamily="34" charset="-128"/>
                <a:ea typeface="Arial Unicode MS" pitchFamily="34" charset="-128"/>
                <a:cs typeface="Times New Roman" pitchFamily="18" charset="0"/>
              </a:rPr>
              <a:t>Kansas</a:t>
            </a:r>
            <a:endParaRPr kumimoji="1" lang="en-US" sz="1200" b="0">
              <a:solidFill>
                <a:srgbClr val="0066CC"/>
              </a:solidFill>
              <a:latin typeface="Arial Unicode MS" pitchFamily="34" charset="-128"/>
              <a:ea typeface="Arial Unicode MS" pitchFamily="34" charset="-128"/>
              <a:cs typeface="Times New Roman" pitchFamily="18" charset="0"/>
            </a:endParaRPr>
          </a:p>
        </p:txBody>
      </p:sp>
      <p:sp>
        <p:nvSpPr>
          <p:cNvPr id="368" name="Rectangle 364"/>
          <p:cNvSpPr>
            <a:spLocks noChangeArrowheads="1"/>
          </p:cNvSpPr>
          <p:nvPr/>
        </p:nvSpPr>
        <p:spPr bwMode="auto">
          <a:xfrm>
            <a:off x="1193800" y="3262313"/>
            <a:ext cx="51435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spcBef>
                <a:spcPct val="20000"/>
              </a:spcBef>
              <a:buClr>
                <a:srgbClr val="339933"/>
              </a:buClr>
              <a:buSzPct val="120000"/>
              <a:buFont typeface="Symbol" pitchFamily="18" charset="2"/>
              <a:buNone/>
            </a:pPr>
            <a:r>
              <a:rPr kumimoji="1" lang="en-US" sz="1200" b="0">
                <a:solidFill>
                  <a:srgbClr val="0066CC"/>
                </a:solidFill>
                <a:latin typeface="Arial Unicode MS" pitchFamily="34" charset="-128"/>
                <a:ea typeface="Arial Unicode MS" pitchFamily="34" charset="-128"/>
                <a:cs typeface="Times New Roman" pitchFamily="18" charset="0"/>
              </a:rPr>
              <a:t>Seneca</a:t>
            </a:r>
          </a:p>
        </p:txBody>
      </p:sp>
      <p:sp>
        <p:nvSpPr>
          <p:cNvPr id="369" name="Rectangle 365"/>
          <p:cNvSpPr>
            <a:spLocks noChangeArrowheads="1"/>
          </p:cNvSpPr>
          <p:nvPr/>
        </p:nvSpPr>
        <p:spPr bwMode="auto">
          <a:xfrm>
            <a:off x="2278063" y="3686175"/>
            <a:ext cx="55562" cy="46038"/>
          </a:xfrm>
          <a:prstGeom prst="rect">
            <a:avLst/>
          </a:prstGeom>
          <a:solidFill>
            <a:srgbClr val="B800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0" name="Line 366"/>
          <p:cNvSpPr>
            <a:spLocks noChangeShapeType="1"/>
          </p:cNvSpPr>
          <p:nvPr/>
        </p:nvSpPr>
        <p:spPr bwMode="auto">
          <a:xfrm flipV="1">
            <a:off x="2300288" y="323215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1" name="Line 367"/>
          <p:cNvSpPr>
            <a:spLocks noChangeShapeType="1"/>
          </p:cNvSpPr>
          <p:nvPr/>
        </p:nvSpPr>
        <p:spPr bwMode="auto">
          <a:xfrm flipH="1">
            <a:off x="1779588" y="3232150"/>
            <a:ext cx="5207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2" name="Rectangle 368"/>
          <p:cNvSpPr>
            <a:spLocks noChangeArrowheads="1"/>
          </p:cNvSpPr>
          <p:nvPr/>
        </p:nvSpPr>
        <p:spPr bwMode="auto">
          <a:xfrm>
            <a:off x="2424113" y="3552825"/>
            <a:ext cx="63500" cy="44450"/>
          </a:xfrm>
          <a:prstGeom prst="rect">
            <a:avLst/>
          </a:prstGeom>
          <a:solidFill>
            <a:srgbClr val="B800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3" name="Rectangle 369"/>
          <p:cNvSpPr>
            <a:spLocks noChangeArrowheads="1"/>
          </p:cNvSpPr>
          <p:nvPr/>
        </p:nvSpPr>
        <p:spPr bwMode="auto">
          <a:xfrm>
            <a:off x="2713038" y="2909888"/>
            <a:ext cx="420687"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spcBef>
                <a:spcPct val="20000"/>
              </a:spcBef>
              <a:buClr>
                <a:srgbClr val="339933"/>
              </a:buClr>
              <a:buSzPct val="120000"/>
              <a:buFont typeface="Symbol" pitchFamily="18" charset="2"/>
              <a:buNone/>
            </a:pPr>
            <a:r>
              <a:rPr kumimoji="1" lang="en-US" sz="1200">
                <a:solidFill>
                  <a:schemeClr val="tx2"/>
                </a:solidFill>
                <a:latin typeface="Arial Unicode MS" pitchFamily="34" charset="-128"/>
                <a:ea typeface="Arial Unicode MS" pitchFamily="34" charset="-128"/>
                <a:cs typeface="Times New Roman" pitchFamily="18" charset="0"/>
              </a:rPr>
              <a:t>Illinois</a:t>
            </a:r>
          </a:p>
        </p:txBody>
      </p:sp>
      <p:sp>
        <p:nvSpPr>
          <p:cNvPr id="374" name="Rectangle 370"/>
          <p:cNvSpPr>
            <a:spLocks noChangeArrowheads="1"/>
          </p:cNvSpPr>
          <p:nvPr/>
        </p:nvSpPr>
        <p:spPr bwMode="auto">
          <a:xfrm>
            <a:off x="2686050" y="3074988"/>
            <a:ext cx="33655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spcBef>
                <a:spcPct val="20000"/>
              </a:spcBef>
              <a:buClr>
                <a:srgbClr val="339933"/>
              </a:buClr>
              <a:buSzPct val="120000"/>
              <a:buFont typeface="Symbol" pitchFamily="18" charset="2"/>
              <a:buNone/>
            </a:pPr>
            <a:r>
              <a:rPr kumimoji="1" lang="en-US" sz="1200" b="0">
                <a:solidFill>
                  <a:schemeClr val="tx2"/>
                </a:solidFill>
                <a:latin typeface="Arial Unicode MS" pitchFamily="34" charset="-128"/>
                <a:ea typeface="Arial Unicode MS" pitchFamily="34" charset="-128"/>
                <a:cs typeface="Times New Roman" pitchFamily="18" charset="0"/>
              </a:rPr>
              <a:t>Elgin</a:t>
            </a:r>
          </a:p>
        </p:txBody>
      </p:sp>
      <p:sp>
        <p:nvSpPr>
          <p:cNvPr id="375" name="Line 371"/>
          <p:cNvSpPr>
            <a:spLocks noChangeShapeType="1"/>
          </p:cNvSpPr>
          <p:nvPr/>
        </p:nvSpPr>
        <p:spPr bwMode="auto">
          <a:xfrm flipV="1">
            <a:off x="2454275" y="3006725"/>
            <a:ext cx="0" cy="546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6" name="Line 372"/>
          <p:cNvSpPr>
            <a:spLocks noChangeShapeType="1"/>
          </p:cNvSpPr>
          <p:nvPr/>
        </p:nvSpPr>
        <p:spPr bwMode="auto">
          <a:xfrm>
            <a:off x="2460625" y="3013075"/>
            <a:ext cx="190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7" name="Rectangle 373"/>
          <p:cNvSpPr>
            <a:spLocks noChangeArrowheads="1"/>
          </p:cNvSpPr>
          <p:nvPr/>
        </p:nvSpPr>
        <p:spPr bwMode="auto">
          <a:xfrm>
            <a:off x="2635250" y="3729038"/>
            <a:ext cx="74613" cy="52387"/>
          </a:xfrm>
          <a:prstGeom prst="rect">
            <a:avLst/>
          </a:prstGeom>
          <a:solidFill>
            <a:srgbClr val="B800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8" name="Rectangle 374"/>
          <p:cNvSpPr>
            <a:spLocks noChangeArrowheads="1"/>
          </p:cNvSpPr>
          <p:nvPr/>
        </p:nvSpPr>
        <p:spPr bwMode="auto">
          <a:xfrm>
            <a:off x="2762250" y="3938588"/>
            <a:ext cx="9779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spcBef>
                <a:spcPct val="20000"/>
              </a:spcBef>
              <a:buClr>
                <a:srgbClr val="339933"/>
              </a:buClr>
              <a:buSzPct val="120000"/>
              <a:buFont typeface="Symbol" pitchFamily="18" charset="2"/>
              <a:buNone/>
            </a:pPr>
            <a:r>
              <a:rPr kumimoji="1" lang="en-US" sz="1200">
                <a:solidFill>
                  <a:srgbClr val="0066CC"/>
                </a:solidFill>
                <a:latin typeface="Arial Unicode MS" pitchFamily="34" charset="-128"/>
                <a:ea typeface="Arial Unicode MS" pitchFamily="34" charset="-128"/>
                <a:cs typeface="Times New Roman" pitchFamily="18" charset="0"/>
              </a:rPr>
              <a:t>North Carolina</a:t>
            </a:r>
          </a:p>
        </p:txBody>
      </p:sp>
      <p:sp>
        <p:nvSpPr>
          <p:cNvPr id="379" name="Rectangle 375"/>
          <p:cNvSpPr>
            <a:spLocks noChangeArrowheads="1"/>
          </p:cNvSpPr>
          <p:nvPr/>
        </p:nvSpPr>
        <p:spPr bwMode="auto">
          <a:xfrm>
            <a:off x="2751138" y="4089400"/>
            <a:ext cx="53975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spcBef>
                <a:spcPct val="20000"/>
              </a:spcBef>
              <a:buClr>
                <a:srgbClr val="339933"/>
              </a:buClr>
              <a:buSzPct val="120000"/>
              <a:buFont typeface="Symbol" pitchFamily="18" charset="2"/>
              <a:buNone/>
            </a:pPr>
            <a:r>
              <a:rPr kumimoji="1" lang="en-US" sz="1200" b="0">
                <a:solidFill>
                  <a:srgbClr val="0066CC"/>
                </a:solidFill>
                <a:latin typeface="Arial Unicode MS" pitchFamily="34" charset="-128"/>
                <a:ea typeface="Arial Unicode MS" pitchFamily="34" charset="-128"/>
                <a:cs typeface="Times New Roman" pitchFamily="18" charset="0"/>
              </a:rPr>
              <a:t>Franklin</a:t>
            </a:r>
          </a:p>
        </p:txBody>
      </p:sp>
      <p:sp>
        <p:nvSpPr>
          <p:cNvPr id="380" name="Freeform 376"/>
          <p:cNvSpPr>
            <a:spLocks/>
          </p:cNvSpPr>
          <p:nvPr/>
        </p:nvSpPr>
        <p:spPr bwMode="auto">
          <a:xfrm>
            <a:off x="2709863" y="3751263"/>
            <a:ext cx="192087" cy="184150"/>
          </a:xfrm>
          <a:custGeom>
            <a:avLst/>
            <a:gdLst>
              <a:gd name="T0" fmla="*/ 85 w 85"/>
              <a:gd name="T1" fmla="*/ 97 h 97"/>
              <a:gd name="T2" fmla="*/ 85 w 85"/>
              <a:gd name="T3" fmla="*/ 0 h 97"/>
              <a:gd name="T4" fmla="*/ 0 w 85"/>
              <a:gd name="T5" fmla="*/ 0 h 97"/>
            </a:gdLst>
            <a:ahLst/>
            <a:cxnLst>
              <a:cxn ang="0">
                <a:pos x="T0" y="T1"/>
              </a:cxn>
              <a:cxn ang="0">
                <a:pos x="T2" y="T3"/>
              </a:cxn>
              <a:cxn ang="0">
                <a:pos x="T4" y="T5"/>
              </a:cxn>
            </a:cxnLst>
            <a:rect l="0" t="0" r="r" b="b"/>
            <a:pathLst>
              <a:path w="85" h="97">
                <a:moveTo>
                  <a:pt x="85" y="97"/>
                </a:moveTo>
                <a:lnTo>
                  <a:pt x="85" y="0"/>
                </a:lnTo>
                <a:lnTo>
                  <a:pt x="0" y="0"/>
                </a:lnTo>
              </a:path>
            </a:pathLst>
          </a:custGeom>
          <a:noFill/>
          <a:ln w="6350">
            <a:solidFill>
              <a:srgbClr val="0066C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1" name="Rectangle 377"/>
          <p:cNvSpPr>
            <a:spLocks noChangeArrowheads="1"/>
          </p:cNvSpPr>
          <p:nvPr/>
        </p:nvSpPr>
        <p:spPr bwMode="auto">
          <a:xfrm>
            <a:off x="2292350" y="3775075"/>
            <a:ext cx="55563" cy="47625"/>
          </a:xfrm>
          <a:prstGeom prst="rect">
            <a:avLst/>
          </a:prstGeom>
          <a:solidFill>
            <a:srgbClr val="B800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82" name="Rectangle 378"/>
          <p:cNvSpPr>
            <a:spLocks noChangeArrowheads="1"/>
          </p:cNvSpPr>
          <p:nvPr/>
        </p:nvSpPr>
        <p:spPr bwMode="auto">
          <a:xfrm>
            <a:off x="2270125" y="4429125"/>
            <a:ext cx="69215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spcBef>
                <a:spcPct val="20000"/>
              </a:spcBef>
              <a:buClr>
                <a:srgbClr val="339933"/>
              </a:buClr>
              <a:buSzPct val="120000"/>
              <a:buFont typeface="Symbol" pitchFamily="18" charset="2"/>
              <a:buNone/>
            </a:pPr>
            <a:r>
              <a:rPr kumimoji="1" lang="en-US" sz="1200">
                <a:solidFill>
                  <a:srgbClr val="0066CC"/>
                </a:solidFill>
                <a:latin typeface="Arial Unicode MS" pitchFamily="34" charset="-128"/>
                <a:ea typeface="Arial Unicode MS" pitchFamily="34" charset="-128"/>
                <a:cs typeface="Times New Roman" pitchFamily="18" charset="0"/>
              </a:rPr>
              <a:t>Oklahoma</a:t>
            </a:r>
            <a:endParaRPr kumimoji="1" lang="en-US" sz="1200" b="0">
              <a:solidFill>
                <a:srgbClr val="0066CC"/>
              </a:solidFill>
              <a:latin typeface="Arial Unicode MS" pitchFamily="34" charset="-128"/>
              <a:ea typeface="Arial Unicode MS" pitchFamily="34" charset="-128"/>
              <a:cs typeface="Times New Roman" pitchFamily="18" charset="0"/>
            </a:endParaRPr>
          </a:p>
        </p:txBody>
      </p:sp>
      <p:sp>
        <p:nvSpPr>
          <p:cNvPr id="383" name="Rectangle 379"/>
          <p:cNvSpPr>
            <a:spLocks noChangeArrowheads="1"/>
          </p:cNvSpPr>
          <p:nvPr/>
        </p:nvSpPr>
        <p:spPr bwMode="auto">
          <a:xfrm>
            <a:off x="2293938" y="4572000"/>
            <a:ext cx="45561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spcBef>
                <a:spcPct val="20000"/>
              </a:spcBef>
              <a:buClr>
                <a:srgbClr val="339933"/>
              </a:buClr>
              <a:buSzPct val="120000"/>
              <a:buFont typeface="Symbol" pitchFamily="18" charset="2"/>
              <a:buNone/>
            </a:pPr>
            <a:r>
              <a:rPr kumimoji="1" lang="en-US" sz="1200" b="0">
                <a:solidFill>
                  <a:srgbClr val="0066CC"/>
                </a:solidFill>
                <a:latin typeface="Arial Unicode MS" pitchFamily="34" charset="-128"/>
                <a:ea typeface="Arial Unicode MS" pitchFamily="34" charset="-128"/>
                <a:cs typeface="Times New Roman" pitchFamily="18" charset="0"/>
              </a:rPr>
              <a:t>Hobart</a:t>
            </a:r>
          </a:p>
        </p:txBody>
      </p:sp>
      <p:sp>
        <p:nvSpPr>
          <p:cNvPr id="384" name="Freeform 380"/>
          <p:cNvSpPr>
            <a:spLocks/>
          </p:cNvSpPr>
          <p:nvPr/>
        </p:nvSpPr>
        <p:spPr bwMode="auto">
          <a:xfrm>
            <a:off x="2347913" y="3797300"/>
            <a:ext cx="171450" cy="576263"/>
          </a:xfrm>
          <a:custGeom>
            <a:avLst/>
            <a:gdLst>
              <a:gd name="T0" fmla="*/ 76 w 76"/>
              <a:gd name="T1" fmla="*/ 304 h 304"/>
              <a:gd name="T2" fmla="*/ 76 w 76"/>
              <a:gd name="T3" fmla="*/ 0 h 304"/>
              <a:gd name="T4" fmla="*/ 0 w 76"/>
              <a:gd name="T5" fmla="*/ 0 h 304"/>
            </a:gdLst>
            <a:ahLst/>
            <a:cxnLst>
              <a:cxn ang="0">
                <a:pos x="T0" y="T1"/>
              </a:cxn>
              <a:cxn ang="0">
                <a:pos x="T2" y="T3"/>
              </a:cxn>
              <a:cxn ang="0">
                <a:pos x="T4" y="T5"/>
              </a:cxn>
            </a:cxnLst>
            <a:rect l="0" t="0" r="r" b="b"/>
            <a:pathLst>
              <a:path w="76" h="304">
                <a:moveTo>
                  <a:pt x="76" y="304"/>
                </a:moveTo>
                <a:lnTo>
                  <a:pt x="76" y="0"/>
                </a:lnTo>
                <a:lnTo>
                  <a:pt x="0" y="0"/>
                </a:lnTo>
              </a:path>
            </a:pathLst>
          </a:custGeom>
          <a:noFill/>
          <a:ln w="6350">
            <a:solidFill>
              <a:srgbClr val="0066C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5" name="Rectangle 381"/>
          <p:cNvSpPr>
            <a:spLocks noChangeArrowheads="1"/>
          </p:cNvSpPr>
          <p:nvPr/>
        </p:nvSpPr>
        <p:spPr bwMode="auto">
          <a:xfrm>
            <a:off x="6069013" y="4394200"/>
            <a:ext cx="32861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spcBef>
                <a:spcPct val="20000"/>
              </a:spcBef>
              <a:buClr>
                <a:srgbClr val="339933"/>
              </a:buClr>
              <a:buSzPct val="120000"/>
              <a:buFont typeface="Symbol" pitchFamily="18" charset="2"/>
              <a:buNone/>
            </a:pPr>
            <a:r>
              <a:rPr kumimoji="1" lang="en-US" sz="1200">
                <a:solidFill>
                  <a:schemeClr val="accent2"/>
                </a:solidFill>
                <a:latin typeface="Arial Unicode MS" pitchFamily="34" charset="-128"/>
                <a:ea typeface="Arial Unicode MS" pitchFamily="34" charset="-128"/>
                <a:cs typeface="Times New Roman" pitchFamily="18" charset="0"/>
              </a:rPr>
              <a:t>India</a:t>
            </a:r>
            <a:endParaRPr kumimoji="1" lang="en-US" sz="1200" b="0">
              <a:solidFill>
                <a:schemeClr val="accent2"/>
              </a:solidFill>
              <a:latin typeface="Arial Unicode MS" pitchFamily="34" charset="-128"/>
              <a:ea typeface="Arial Unicode MS" pitchFamily="34" charset="-128"/>
              <a:cs typeface="Times New Roman" pitchFamily="18" charset="0"/>
            </a:endParaRPr>
          </a:p>
        </p:txBody>
      </p:sp>
      <p:sp>
        <p:nvSpPr>
          <p:cNvPr id="386" name="Rectangle 382"/>
          <p:cNvSpPr>
            <a:spLocks noChangeArrowheads="1"/>
          </p:cNvSpPr>
          <p:nvPr/>
        </p:nvSpPr>
        <p:spPr bwMode="auto">
          <a:xfrm>
            <a:off x="5997575" y="4537075"/>
            <a:ext cx="6905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spcBef>
                <a:spcPct val="20000"/>
              </a:spcBef>
              <a:buClr>
                <a:srgbClr val="339933"/>
              </a:buClr>
              <a:buSzPct val="120000"/>
              <a:buFont typeface="Symbol" pitchFamily="18" charset="2"/>
              <a:buNone/>
            </a:pPr>
            <a:r>
              <a:rPr kumimoji="1" lang="en-US" sz="1200" b="0">
                <a:solidFill>
                  <a:schemeClr val="accent2"/>
                </a:solidFill>
                <a:latin typeface="Arial Unicode MS" pitchFamily="34" charset="-128"/>
                <a:ea typeface="Arial Unicode MS" pitchFamily="34" charset="-128"/>
                <a:cs typeface="Times New Roman" pitchFamily="18" charset="0"/>
              </a:rPr>
              <a:t>Bangalore</a:t>
            </a:r>
          </a:p>
        </p:txBody>
      </p:sp>
      <p:sp>
        <p:nvSpPr>
          <p:cNvPr id="387" name="Rectangle 383"/>
          <p:cNvSpPr>
            <a:spLocks noChangeArrowheads="1"/>
          </p:cNvSpPr>
          <p:nvPr/>
        </p:nvSpPr>
        <p:spPr bwMode="auto">
          <a:xfrm>
            <a:off x="5905500" y="4117975"/>
            <a:ext cx="53975" cy="61913"/>
          </a:xfrm>
          <a:prstGeom prst="rect">
            <a:avLst/>
          </a:prstGeom>
          <a:solidFill>
            <a:srgbClr val="B800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388" name="AutoShape 384"/>
          <p:cNvCxnSpPr>
            <a:cxnSpLocks noChangeShapeType="1"/>
            <a:stCxn id="387" idx="3"/>
            <a:endCxn id="385" idx="0"/>
          </p:cNvCxnSpPr>
          <p:nvPr/>
        </p:nvCxnSpPr>
        <p:spPr bwMode="auto">
          <a:xfrm>
            <a:off x="5959475" y="4149725"/>
            <a:ext cx="274638" cy="244475"/>
          </a:xfrm>
          <a:prstGeom prst="bentConnector2">
            <a:avLst/>
          </a:prstGeom>
          <a:noFill/>
          <a:ln w="63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9" name="Rectangle 385"/>
          <p:cNvSpPr>
            <a:spLocks noChangeArrowheads="1"/>
          </p:cNvSpPr>
          <p:nvPr/>
        </p:nvSpPr>
        <p:spPr bwMode="auto">
          <a:xfrm>
            <a:off x="5881688" y="4159250"/>
            <a:ext cx="53975" cy="61913"/>
          </a:xfrm>
          <a:prstGeom prst="rect">
            <a:avLst/>
          </a:prstGeom>
          <a:solidFill>
            <a:srgbClr val="B800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90" name="Rectangle 386"/>
          <p:cNvSpPr>
            <a:spLocks noChangeArrowheads="1"/>
          </p:cNvSpPr>
          <p:nvPr/>
        </p:nvSpPr>
        <p:spPr bwMode="auto">
          <a:xfrm>
            <a:off x="5576888" y="4386263"/>
            <a:ext cx="328612"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spcBef>
                <a:spcPct val="20000"/>
              </a:spcBef>
              <a:buClr>
                <a:srgbClr val="339933"/>
              </a:buClr>
              <a:buSzPct val="120000"/>
              <a:buFont typeface="Symbol" pitchFamily="18" charset="2"/>
              <a:buNone/>
            </a:pPr>
            <a:r>
              <a:rPr kumimoji="1" lang="en-US" sz="1200">
                <a:solidFill>
                  <a:srgbClr val="0066CC"/>
                </a:solidFill>
                <a:latin typeface="Arial Unicode MS" pitchFamily="34" charset="-128"/>
                <a:ea typeface="Arial Unicode MS" pitchFamily="34" charset="-128"/>
                <a:cs typeface="Times New Roman" pitchFamily="18" charset="0"/>
              </a:rPr>
              <a:t>India</a:t>
            </a:r>
            <a:endParaRPr kumimoji="1" lang="en-US" sz="1200" b="0">
              <a:solidFill>
                <a:srgbClr val="0066CC"/>
              </a:solidFill>
              <a:latin typeface="Arial Unicode MS" pitchFamily="34" charset="-128"/>
              <a:ea typeface="Arial Unicode MS" pitchFamily="34" charset="-128"/>
              <a:cs typeface="Times New Roman" pitchFamily="18" charset="0"/>
            </a:endParaRPr>
          </a:p>
        </p:txBody>
      </p:sp>
      <p:sp>
        <p:nvSpPr>
          <p:cNvPr id="391" name="Rectangle 387"/>
          <p:cNvSpPr>
            <a:spLocks noChangeArrowheads="1"/>
          </p:cNvSpPr>
          <p:nvPr/>
        </p:nvSpPr>
        <p:spPr bwMode="auto">
          <a:xfrm>
            <a:off x="5505450" y="4529138"/>
            <a:ext cx="414338"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spcBef>
                <a:spcPct val="20000"/>
              </a:spcBef>
              <a:buClr>
                <a:srgbClr val="339933"/>
              </a:buClr>
              <a:buSzPct val="120000"/>
              <a:buFont typeface="Symbol" pitchFamily="18" charset="2"/>
              <a:buNone/>
            </a:pPr>
            <a:r>
              <a:rPr kumimoji="1" lang="en-US" sz="1200" b="0">
                <a:solidFill>
                  <a:srgbClr val="0066CC"/>
                </a:solidFill>
                <a:latin typeface="Arial Unicode MS" pitchFamily="34" charset="-128"/>
                <a:ea typeface="Arial Unicode MS" pitchFamily="34" charset="-128"/>
                <a:cs typeface="Times New Roman" pitchFamily="18" charset="0"/>
              </a:rPr>
              <a:t>Mysor</a:t>
            </a:r>
          </a:p>
        </p:txBody>
      </p:sp>
      <p:cxnSp>
        <p:nvCxnSpPr>
          <p:cNvPr id="392" name="AutoShape 388"/>
          <p:cNvCxnSpPr>
            <a:cxnSpLocks noChangeShapeType="1"/>
            <a:stCxn id="389" idx="1"/>
            <a:endCxn id="390" idx="0"/>
          </p:cNvCxnSpPr>
          <p:nvPr/>
        </p:nvCxnSpPr>
        <p:spPr bwMode="auto">
          <a:xfrm rot="10800000" flipV="1">
            <a:off x="5741988" y="4191000"/>
            <a:ext cx="139700" cy="195263"/>
          </a:xfrm>
          <a:prstGeom prst="bentConnector2">
            <a:avLst/>
          </a:prstGeom>
          <a:noFill/>
          <a:ln w="63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3" name="Rectangle 389"/>
          <p:cNvSpPr>
            <a:spLocks noChangeArrowheads="1"/>
          </p:cNvSpPr>
          <p:nvPr/>
        </p:nvSpPr>
        <p:spPr bwMode="auto">
          <a:xfrm>
            <a:off x="6338888" y="3427413"/>
            <a:ext cx="395287"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spcBef>
                <a:spcPct val="20000"/>
              </a:spcBef>
              <a:buClr>
                <a:srgbClr val="339933"/>
              </a:buClr>
              <a:buSzPct val="120000"/>
              <a:buFont typeface="Symbol" pitchFamily="18" charset="2"/>
              <a:buNone/>
            </a:pPr>
            <a:r>
              <a:rPr kumimoji="1" lang="en-US" sz="1200">
                <a:solidFill>
                  <a:srgbClr val="0066CC"/>
                </a:solidFill>
                <a:latin typeface="Arial Unicode MS" pitchFamily="34" charset="-128"/>
                <a:ea typeface="Arial Unicode MS" pitchFamily="34" charset="-128"/>
                <a:cs typeface="Times New Roman" pitchFamily="18" charset="0"/>
              </a:rPr>
              <a:t>China</a:t>
            </a:r>
            <a:endParaRPr kumimoji="1" lang="en-US" sz="1200" b="0">
              <a:solidFill>
                <a:srgbClr val="0066CC"/>
              </a:solidFill>
              <a:latin typeface="Arial Unicode MS" pitchFamily="34" charset="-128"/>
              <a:ea typeface="Arial Unicode MS" pitchFamily="34" charset="-128"/>
              <a:cs typeface="Times New Roman" pitchFamily="18" charset="0"/>
            </a:endParaRPr>
          </a:p>
        </p:txBody>
      </p:sp>
      <p:sp>
        <p:nvSpPr>
          <p:cNvPr id="394" name="Rectangle 390"/>
          <p:cNvSpPr>
            <a:spLocks noChangeArrowheads="1"/>
          </p:cNvSpPr>
          <p:nvPr/>
        </p:nvSpPr>
        <p:spPr bwMode="auto">
          <a:xfrm>
            <a:off x="6343650" y="3582988"/>
            <a:ext cx="3968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spcBef>
                <a:spcPct val="20000"/>
              </a:spcBef>
              <a:buClr>
                <a:srgbClr val="339933"/>
              </a:buClr>
              <a:buSzPct val="120000"/>
              <a:buFont typeface="Symbol" pitchFamily="18" charset="2"/>
              <a:buNone/>
            </a:pPr>
            <a:r>
              <a:rPr kumimoji="1" lang="en-US" sz="1200" b="0">
                <a:solidFill>
                  <a:srgbClr val="0066CC"/>
                </a:solidFill>
                <a:latin typeface="Arial Unicode MS" pitchFamily="34" charset="-128"/>
                <a:ea typeface="Arial Unicode MS" pitchFamily="34" charset="-128"/>
                <a:cs typeface="Times New Roman" pitchFamily="18" charset="0"/>
              </a:rPr>
              <a:t>Wuhu</a:t>
            </a:r>
          </a:p>
        </p:txBody>
      </p:sp>
      <p:sp>
        <p:nvSpPr>
          <p:cNvPr id="395" name="Rectangle 391"/>
          <p:cNvSpPr>
            <a:spLocks noChangeArrowheads="1"/>
          </p:cNvSpPr>
          <p:nvPr/>
        </p:nvSpPr>
        <p:spPr bwMode="auto">
          <a:xfrm>
            <a:off x="6721475" y="3856038"/>
            <a:ext cx="53975" cy="61912"/>
          </a:xfrm>
          <a:prstGeom prst="rect">
            <a:avLst/>
          </a:prstGeom>
          <a:solidFill>
            <a:srgbClr val="B800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96" name="Rectangle 392"/>
          <p:cNvSpPr>
            <a:spLocks noChangeArrowheads="1"/>
          </p:cNvSpPr>
          <p:nvPr/>
        </p:nvSpPr>
        <p:spPr bwMode="auto">
          <a:xfrm>
            <a:off x="6964363" y="3706813"/>
            <a:ext cx="53975" cy="41275"/>
          </a:xfrm>
          <a:prstGeom prst="rect">
            <a:avLst/>
          </a:prstGeom>
          <a:solidFill>
            <a:srgbClr val="B800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97" name="Rectangle 393"/>
          <p:cNvSpPr>
            <a:spLocks noChangeArrowheads="1"/>
          </p:cNvSpPr>
          <p:nvPr/>
        </p:nvSpPr>
        <p:spPr bwMode="auto">
          <a:xfrm>
            <a:off x="7281863" y="3328988"/>
            <a:ext cx="404812"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spcBef>
                <a:spcPct val="20000"/>
              </a:spcBef>
              <a:buClr>
                <a:srgbClr val="339933"/>
              </a:buClr>
              <a:buSzPct val="120000"/>
              <a:buFont typeface="Symbol" pitchFamily="18" charset="2"/>
              <a:buNone/>
            </a:pPr>
            <a:r>
              <a:rPr kumimoji="1" lang="en-US" sz="1200">
                <a:solidFill>
                  <a:srgbClr val="0066CC"/>
                </a:solidFill>
                <a:latin typeface="Arial Unicode MS" pitchFamily="34" charset="-128"/>
                <a:ea typeface="Arial Unicode MS" pitchFamily="34" charset="-128"/>
                <a:cs typeface="Times New Roman" pitchFamily="18" charset="0"/>
              </a:rPr>
              <a:t>Korea</a:t>
            </a:r>
            <a:endParaRPr kumimoji="1" lang="en-US" sz="1200" b="0">
              <a:solidFill>
                <a:srgbClr val="0066CC"/>
              </a:solidFill>
              <a:latin typeface="Arial Unicode MS" pitchFamily="34" charset="-128"/>
              <a:ea typeface="Arial Unicode MS" pitchFamily="34" charset="-128"/>
              <a:cs typeface="Times New Roman" pitchFamily="18" charset="0"/>
            </a:endParaRPr>
          </a:p>
        </p:txBody>
      </p:sp>
      <p:sp>
        <p:nvSpPr>
          <p:cNvPr id="398" name="Rectangle 394"/>
          <p:cNvSpPr>
            <a:spLocks noChangeArrowheads="1"/>
          </p:cNvSpPr>
          <p:nvPr/>
        </p:nvSpPr>
        <p:spPr bwMode="auto">
          <a:xfrm>
            <a:off x="7281863" y="3484563"/>
            <a:ext cx="446087"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spcBef>
                <a:spcPct val="20000"/>
              </a:spcBef>
              <a:buClr>
                <a:srgbClr val="339933"/>
              </a:buClr>
              <a:buSzPct val="120000"/>
              <a:buFont typeface="Symbol" pitchFamily="18" charset="2"/>
              <a:buNone/>
            </a:pPr>
            <a:r>
              <a:rPr kumimoji="1" lang="en-US" sz="1200" b="0">
                <a:solidFill>
                  <a:srgbClr val="0066CC"/>
                </a:solidFill>
                <a:latin typeface="Arial Unicode MS" pitchFamily="34" charset="-128"/>
                <a:ea typeface="Arial Unicode MS" pitchFamily="34" charset="-128"/>
                <a:cs typeface="Times New Roman" pitchFamily="18" charset="0"/>
              </a:rPr>
              <a:t>Daegu</a:t>
            </a:r>
          </a:p>
        </p:txBody>
      </p:sp>
      <p:cxnSp>
        <p:nvCxnSpPr>
          <p:cNvPr id="399" name="AutoShape 395"/>
          <p:cNvCxnSpPr>
            <a:cxnSpLocks noChangeShapeType="1"/>
            <a:stCxn id="394" idx="2"/>
            <a:endCxn id="395" idx="1"/>
          </p:cNvCxnSpPr>
          <p:nvPr/>
        </p:nvCxnSpPr>
        <p:spPr bwMode="auto">
          <a:xfrm rot="16200000" flipH="1">
            <a:off x="6570663" y="3736975"/>
            <a:ext cx="122238" cy="179387"/>
          </a:xfrm>
          <a:prstGeom prst="bentConnector2">
            <a:avLst/>
          </a:prstGeom>
          <a:noFill/>
          <a:ln w="63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0" name="Rectangle 396"/>
          <p:cNvSpPr>
            <a:spLocks noChangeArrowheads="1"/>
          </p:cNvSpPr>
          <p:nvPr/>
        </p:nvSpPr>
        <p:spPr bwMode="auto">
          <a:xfrm>
            <a:off x="6818313" y="3881438"/>
            <a:ext cx="53975" cy="61912"/>
          </a:xfrm>
          <a:prstGeom prst="rect">
            <a:avLst/>
          </a:prstGeom>
          <a:solidFill>
            <a:srgbClr val="B800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401" name="AutoShape 397"/>
          <p:cNvCxnSpPr>
            <a:cxnSpLocks noChangeShapeType="1"/>
            <a:stCxn id="402" idx="1"/>
            <a:endCxn id="400" idx="3"/>
          </p:cNvCxnSpPr>
          <p:nvPr/>
        </p:nvCxnSpPr>
        <p:spPr bwMode="auto">
          <a:xfrm rot="10800000">
            <a:off x="6872288" y="3913188"/>
            <a:ext cx="430212" cy="255587"/>
          </a:xfrm>
          <a:prstGeom prst="bentConnector3">
            <a:avLst>
              <a:gd name="adj1" fmla="val 49815"/>
            </a:avLst>
          </a:prstGeom>
          <a:noFill/>
          <a:ln w="63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2" name="Rectangle 398"/>
          <p:cNvSpPr>
            <a:spLocks noChangeArrowheads="1"/>
          </p:cNvSpPr>
          <p:nvPr/>
        </p:nvSpPr>
        <p:spPr bwMode="auto">
          <a:xfrm>
            <a:off x="7302500" y="4076700"/>
            <a:ext cx="395288"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spcBef>
                <a:spcPct val="20000"/>
              </a:spcBef>
              <a:buClr>
                <a:srgbClr val="339933"/>
              </a:buClr>
              <a:buSzPct val="120000"/>
              <a:buFont typeface="Symbol" pitchFamily="18" charset="2"/>
              <a:buNone/>
            </a:pPr>
            <a:r>
              <a:rPr kumimoji="1" lang="en-US" sz="1200">
                <a:solidFill>
                  <a:schemeClr val="accent2"/>
                </a:solidFill>
                <a:latin typeface="Arial Unicode MS" pitchFamily="34" charset="-128"/>
                <a:ea typeface="Arial Unicode MS" pitchFamily="34" charset="-128"/>
                <a:cs typeface="Times New Roman" pitchFamily="18" charset="0"/>
              </a:rPr>
              <a:t>China</a:t>
            </a:r>
            <a:endParaRPr kumimoji="1" lang="en-US" sz="1200" b="0">
              <a:solidFill>
                <a:schemeClr val="accent2"/>
              </a:solidFill>
              <a:latin typeface="Arial Unicode MS" pitchFamily="34" charset="-128"/>
              <a:ea typeface="Arial Unicode MS" pitchFamily="34" charset="-128"/>
              <a:cs typeface="Times New Roman" pitchFamily="18" charset="0"/>
            </a:endParaRPr>
          </a:p>
        </p:txBody>
      </p:sp>
      <p:sp>
        <p:nvSpPr>
          <p:cNvPr id="403" name="Rectangle 399"/>
          <p:cNvSpPr>
            <a:spLocks noChangeArrowheads="1"/>
          </p:cNvSpPr>
          <p:nvPr/>
        </p:nvSpPr>
        <p:spPr bwMode="auto">
          <a:xfrm>
            <a:off x="7307263" y="4232275"/>
            <a:ext cx="6397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spcBef>
                <a:spcPct val="20000"/>
              </a:spcBef>
              <a:buClr>
                <a:srgbClr val="339933"/>
              </a:buClr>
              <a:buSzPct val="120000"/>
              <a:buFont typeface="Symbol" pitchFamily="18" charset="2"/>
              <a:buNone/>
            </a:pPr>
            <a:r>
              <a:rPr kumimoji="1" lang="en-US" sz="1200" b="0">
                <a:solidFill>
                  <a:schemeClr val="accent2"/>
                </a:solidFill>
                <a:latin typeface="Arial Unicode MS" pitchFamily="34" charset="-128"/>
                <a:ea typeface="Arial Unicode MS" pitchFamily="34" charset="-128"/>
                <a:cs typeface="Times New Roman" pitchFamily="18" charset="0"/>
              </a:rPr>
              <a:t>Shanghai</a:t>
            </a:r>
          </a:p>
        </p:txBody>
      </p:sp>
      <p:cxnSp>
        <p:nvCxnSpPr>
          <p:cNvPr id="404" name="AutoShape 400"/>
          <p:cNvCxnSpPr>
            <a:cxnSpLocks noChangeShapeType="1"/>
            <a:stCxn id="396" idx="0"/>
            <a:endCxn id="397" idx="1"/>
          </p:cNvCxnSpPr>
          <p:nvPr/>
        </p:nvCxnSpPr>
        <p:spPr bwMode="auto">
          <a:xfrm rot="16200000">
            <a:off x="6993732" y="3418681"/>
            <a:ext cx="285750" cy="290513"/>
          </a:xfrm>
          <a:prstGeom prst="bentConnector2">
            <a:avLst/>
          </a:prstGeom>
          <a:noFill/>
          <a:ln w="63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5" name="AutoShape 401"/>
          <p:cNvCxnSpPr>
            <a:cxnSpLocks noChangeShapeType="1"/>
            <a:stCxn id="338" idx="0"/>
            <a:endCxn id="337" idx="1"/>
          </p:cNvCxnSpPr>
          <p:nvPr/>
        </p:nvCxnSpPr>
        <p:spPr bwMode="auto">
          <a:xfrm rot="16200000">
            <a:off x="4060032" y="3064669"/>
            <a:ext cx="93662" cy="679450"/>
          </a:xfrm>
          <a:prstGeom prst="bentConnector2">
            <a:avLst/>
          </a:prstGeom>
          <a:noFill/>
          <a:ln w="63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6" name="Rectangle 402"/>
          <p:cNvSpPr>
            <a:spLocks noChangeArrowheads="1"/>
          </p:cNvSpPr>
          <p:nvPr/>
        </p:nvSpPr>
        <p:spPr bwMode="auto">
          <a:xfrm>
            <a:off x="4387850" y="3282950"/>
            <a:ext cx="65088" cy="46038"/>
          </a:xfrm>
          <a:prstGeom prst="rect">
            <a:avLst/>
          </a:prstGeom>
          <a:solidFill>
            <a:srgbClr val="B800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407" name="AutoShape 403"/>
          <p:cNvCxnSpPr>
            <a:cxnSpLocks noChangeShapeType="1"/>
            <a:stCxn id="334" idx="0"/>
            <a:endCxn id="335" idx="1"/>
          </p:cNvCxnSpPr>
          <p:nvPr/>
        </p:nvCxnSpPr>
        <p:spPr bwMode="auto">
          <a:xfrm rot="16200000">
            <a:off x="4352925" y="2805113"/>
            <a:ext cx="528638" cy="93662"/>
          </a:xfrm>
          <a:prstGeom prst="bentConnector2">
            <a:avLst/>
          </a:prstGeom>
          <a:noFill/>
          <a:ln w="63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8" name="Rectangle 404"/>
          <p:cNvSpPr>
            <a:spLocks noChangeArrowheads="1"/>
          </p:cNvSpPr>
          <p:nvPr/>
        </p:nvSpPr>
        <p:spPr bwMode="auto">
          <a:xfrm>
            <a:off x="3575050" y="2760663"/>
            <a:ext cx="8175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spcBef>
                <a:spcPct val="20000"/>
              </a:spcBef>
              <a:buClr>
                <a:srgbClr val="339933"/>
              </a:buClr>
              <a:buSzPct val="120000"/>
              <a:buFont typeface="Symbol" pitchFamily="18" charset="2"/>
              <a:buNone/>
            </a:pPr>
            <a:r>
              <a:rPr kumimoji="1" lang="en-US" sz="1200">
                <a:solidFill>
                  <a:schemeClr val="accent2"/>
                </a:solidFill>
                <a:latin typeface="Arial Unicode MS" pitchFamily="34" charset="-128"/>
                <a:ea typeface="Arial Unicode MS" pitchFamily="34" charset="-128"/>
                <a:cs typeface="Times New Roman" pitchFamily="18" charset="0"/>
              </a:rPr>
              <a:t>Netherlands</a:t>
            </a:r>
            <a:endParaRPr kumimoji="1" lang="en-US" sz="1200" b="0">
              <a:solidFill>
                <a:schemeClr val="accent2"/>
              </a:solidFill>
              <a:latin typeface="Arial Unicode MS" pitchFamily="34" charset="-128"/>
              <a:ea typeface="Arial Unicode MS" pitchFamily="34" charset="-128"/>
              <a:cs typeface="Times New Roman" pitchFamily="18" charset="0"/>
            </a:endParaRPr>
          </a:p>
        </p:txBody>
      </p:sp>
      <p:sp>
        <p:nvSpPr>
          <p:cNvPr id="409" name="Rectangle 405"/>
          <p:cNvSpPr>
            <a:spLocks noChangeArrowheads="1"/>
          </p:cNvSpPr>
          <p:nvPr/>
        </p:nvSpPr>
        <p:spPr bwMode="auto">
          <a:xfrm>
            <a:off x="3579813" y="2908300"/>
            <a:ext cx="7635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spcBef>
                <a:spcPct val="20000"/>
              </a:spcBef>
              <a:buClr>
                <a:srgbClr val="339933"/>
              </a:buClr>
              <a:buSzPct val="120000"/>
              <a:buFont typeface="Symbol" pitchFamily="18" charset="2"/>
              <a:buNone/>
            </a:pPr>
            <a:r>
              <a:rPr kumimoji="1" lang="en-US" sz="1200" b="0">
                <a:solidFill>
                  <a:schemeClr val="accent2"/>
                </a:solidFill>
                <a:latin typeface="Arial Unicode MS" pitchFamily="34" charset="-128"/>
                <a:ea typeface="Arial Unicode MS" pitchFamily="34" charset="-128"/>
                <a:cs typeface="Times New Roman" pitchFamily="18" charset="0"/>
              </a:rPr>
              <a:t>Niewegein</a:t>
            </a:r>
            <a:r>
              <a:rPr kumimoji="1" lang="en-US" b="0">
                <a:solidFill>
                  <a:schemeClr val="accent2"/>
                </a:solidFill>
                <a:cs typeface="Times New Roman" pitchFamily="18" charset="0"/>
              </a:rPr>
              <a:t> </a:t>
            </a:r>
          </a:p>
        </p:txBody>
      </p:sp>
      <p:cxnSp>
        <p:nvCxnSpPr>
          <p:cNvPr id="410" name="AutoShape 406"/>
          <p:cNvCxnSpPr>
            <a:cxnSpLocks noChangeShapeType="1"/>
            <a:stCxn id="409" idx="2"/>
            <a:endCxn id="406" idx="1"/>
          </p:cNvCxnSpPr>
          <p:nvPr/>
        </p:nvCxnSpPr>
        <p:spPr bwMode="auto">
          <a:xfrm rot="16200000" flipH="1">
            <a:off x="4098131" y="3017044"/>
            <a:ext cx="153988" cy="425450"/>
          </a:xfrm>
          <a:prstGeom prst="bentConnector2">
            <a:avLst/>
          </a:prstGeom>
          <a:noFill/>
          <a:ln w="63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Footer Placeholder 2"/>
          <p:cNvSpPr>
            <a:spLocks noGrp="1"/>
          </p:cNvSpPr>
          <p:nvPr>
            <p:ph type="ftr" sz="quarter" idx="11"/>
          </p:nvPr>
        </p:nvSpPr>
        <p:spPr/>
        <p:txBody>
          <a:bodyPr/>
          <a:lstStyle/>
          <a:p>
            <a:r>
              <a:rPr lang="en-US" smtClean="0"/>
              <a:t>SKF proprietary - Not for distribution without permission</a:t>
            </a:r>
            <a:endParaRPr lang="en-GB"/>
          </a:p>
        </p:txBody>
      </p:sp>
    </p:spTree>
    <p:extLst>
      <p:ext uri="{BB962C8B-B14F-4D97-AF65-F5344CB8AC3E}">
        <p14:creationId xmlns:p14="http://schemas.microsoft.com/office/powerpoint/2010/main" val="446448997"/>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p:cNvSpPr>
            <a:spLocks noGrp="1"/>
          </p:cNvSpPr>
          <p:nvPr>
            <p:ph type="dt" sz="half" idx="10"/>
          </p:nvPr>
        </p:nvSpPr>
        <p:spPr/>
        <p:txBody>
          <a:bodyPr/>
          <a:lstStyle/>
          <a:p>
            <a:fld id="{D5F6621D-F619-45FB-97BC-EAA8B8EA6F3B}" type="datetime3">
              <a:rPr lang="en-US" smtClean="0"/>
              <a:t>29 October 2014</a:t>
            </a:fld>
            <a:endParaRPr lang="en-US"/>
          </a:p>
        </p:txBody>
      </p:sp>
      <p:sp>
        <p:nvSpPr>
          <p:cNvPr id="8" name="Slide Number Placeholder 3"/>
          <p:cNvSpPr>
            <a:spLocks noGrp="1"/>
          </p:cNvSpPr>
          <p:nvPr>
            <p:ph type="sldNum" sz="quarter" idx="12"/>
          </p:nvPr>
        </p:nvSpPr>
        <p:spPr/>
        <p:txBody>
          <a:bodyPr/>
          <a:lstStyle/>
          <a:p>
            <a:r>
              <a:rPr lang="en-US"/>
              <a:t>Slide </a:t>
            </a:r>
            <a:fld id="{94A517E0-077A-4A27-8AF7-2553D74E35B7}" type="slidenum">
              <a:rPr lang="en-US"/>
              <a:pPr/>
              <a:t>50</a:t>
            </a:fld>
            <a:endParaRPr lang="en-US"/>
          </a:p>
        </p:txBody>
      </p:sp>
      <p:sp>
        <p:nvSpPr>
          <p:cNvPr id="497666" name="Rectangle 2"/>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97667" name="Picture 3" descr="2003 start sk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97668" name="Text Box 4"/>
          <p:cNvSpPr txBox="1">
            <a:spLocks noChangeArrowheads="1"/>
          </p:cNvSpPr>
          <p:nvPr/>
        </p:nvSpPr>
        <p:spPr bwMode="auto">
          <a:xfrm>
            <a:off x="1490663" y="450850"/>
            <a:ext cx="29543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6800" tIns="46800" rIns="46800" bIns="46800">
            <a:spAutoFit/>
          </a:bodyPr>
          <a:lstStyle>
            <a:lvl1pPr algn="l" defTabSz="933450">
              <a:spcBef>
                <a:spcPct val="0"/>
              </a:spcBef>
              <a:defRPr sz="2400">
                <a:solidFill>
                  <a:schemeClr val="tx1"/>
                </a:solidFill>
                <a:latin typeface="Arial Unicode MS" pitchFamily="34" charset="-128"/>
              </a:defRPr>
            </a:lvl1pPr>
            <a:lvl2pPr algn="l" defTabSz="933450">
              <a:spcBef>
                <a:spcPct val="0"/>
              </a:spcBef>
              <a:defRPr sz="2400">
                <a:solidFill>
                  <a:schemeClr val="tx1"/>
                </a:solidFill>
                <a:latin typeface="Arial Unicode MS" pitchFamily="34" charset="-128"/>
              </a:defRPr>
            </a:lvl2pPr>
            <a:lvl3pPr algn="l" defTabSz="933450">
              <a:spcBef>
                <a:spcPct val="0"/>
              </a:spcBef>
              <a:defRPr sz="2400">
                <a:solidFill>
                  <a:schemeClr val="tx1"/>
                </a:solidFill>
                <a:latin typeface="Arial Unicode MS" pitchFamily="34" charset="-128"/>
              </a:defRPr>
            </a:lvl3pPr>
            <a:lvl4pPr algn="l" defTabSz="933450">
              <a:spcBef>
                <a:spcPct val="0"/>
              </a:spcBef>
              <a:defRPr sz="2400">
                <a:solidFill>
                  <a:schemeClr val="tx1"/>
                </a:solidFill>
                <a:latin typeface="Arial Unicode MS" pitchFamily="34" charset="-128"/>
              </a:defRPr>
            </a:lvl4pPr>
            <a:lvl5pPr algn="l" defTabSz="933450">
              <a:spcBef>
                <a:spcPct val="0"/>
              </a:spcBef>
              <a:defRPr sz="2400">
                <a:solidFill>
                  <a:schemeClr val="tx1"/>
                </a:solidFill>
                <a:latin typeface="Arial Unicode MS" pitchFamily="34" charset="-128"/>
              </a:defRPr>
            </a:lvl5pPr>
            <a:lvl6pPr defTabSz="933450" fontAlgn="base">
              <a:spcBef>
                <a:spcPct val="0"/>
              </a:spcBef>
              <a:spcAft>
                <a:spcPct val="0"/>
              </a:spcAft>
              <a:defRPr sz="2400">
                <a:solidFill>
                  <a:schemeClr val="tx1"/>
                </a:solidFill>
                <a:latin typeface="Arial Unicode MS" pitchFamily="34" charset="-128"/>
              </a:defRPr>
            </a:lvl6pPr>
            <a:lvl7pPr defTabSz="933450" fontAlgn="base">
              <a:spcBef>
                <a:spcPct val="0"/>
              </a:spcBef>
              <a:spcAft>
                <a:spcPct val="0"/>
              </a:spcAft>
              <a:defRPr sz="2400">
                <a:solidFill>
                  <a:schemeClr val="tx1"/>
                </a:solidFill>
                <a:latin typeface="Arial Unicode MS" pitchFamily="34" charset="-128"/>
              </a:defRPr>
            </a:lvl7pPr>
            <a:lvl8pPr defTabSz="933450" fontAlgn="base">
              <a:spcBef>
                <a:spcPct val="0"/>
              </a:spcBef>
              <a:spcAft>
                <a:spcPct val="0"/>
              </a:spcAft>
              <a:defRPr sz="2400">
                <a:solidFill>
                  <a:schemeClr val="tx1"/>
                </a:solidFill>
                <a:latin typeface="Arial Unicode MS" pitchFamily="34" charset="-128"/>
              </a:defRPr>
            </a:lvl8pPr>
            <a:lvl9pPr defTabSz="933450" fontAlgn="base">
              <a:spcBef>
                <a:spcPct val="0"/>
              </a:spcBef>
              <a:spcAft>
                <a:spcPct val="0"/>
              </a:spcAft>
              <a:defRPr sz="2400">
                <a:solidFill>
                  <a:schemeClr val="tx1"/>
                </a:solidFill>
                <a:latin typeface="Arial Unicode MS" pitchFamily="34" charset="-128"/>
              </a:defRPr>
            </a:lvl9pPr>
          </a:lstStyle>
          <a:p>
            <a:pPr algn="ctr">
              <a:spcBef>
                <a:spcPct val="50000"/>
              </a:spcBef>
            </a:pPr>
            <a:endParaRPr lang="en-US" sz="1600" b="0">
              <a:latin typeface="Arial" pitchFamily="34" charset="0"/>
            </a:endParaRPr>
          </a:p>
        </p:txBody>
      </p:sp>
      <p:sp>
        <p:nvSpPr>
          <p:cNvPr id="497669" name="Text Box 5"/>
          <p:cNvSpPr txBox="1">
            <a:spLocks noChangeArrowheads="1"/>
          </p:cNvSpPr>
          <p:nvPr/>
        </p:nvSpPr>
        <p:spPr bwMode="auto">
          <a:xfrm>
            <a:off x="5457825" y="660400"/>
            <a:ext cx="29543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6800" tIns="46800" rIns="46800" bIns="46800">
            <a:spAutoFit/>
          </a:bodyPr>
          <a:lstStyle>
            <a:lvl1pPr algn="l" defTabSz="933450">
              <a:spcBef>
                <a:spcPct val="0"/>
              </a:spcBef>
              <a:defRPr sz="2400">
                <a:solidFill>
                  <a:schemeClr val="tx1"/>
                </a:solidFill>
                <a:latin typeface="Arial Unicode MS" pitchFamily="34" charset="-128"/>
              </a:defRPr>
            </a:lvl1pPr>
            <a:lvl2pPr algn="l" defTabSz="933450">
              <a:spcBef>
                <a:spcPct val="0"/>
              </a:spcBef>
              <a:defRPr sz="2400">
                <a:solidFill>
                  <a:schemeClr val="tx1"/>
                </a:solidFill>
                <a:latin typeface="Arial Unicode MS" pitchFamily="34" charset="-128"/>
              </a:defRPr>
            </a:lvl2pPr>
            <a:lvl3pPr algn="l" defTabSz="933450">
              <a:spcBef>
                <a:spcPct val="0"/>
              </a:spcBef>
              <a:defRPr sz="2400">
                <a:solidFill>
                  <a:schemeClr val="tx1"/>
                </a:solidFill>
                <a:latin typeface="Arial Unicode MS" pitchFamily="34" charset="-128"/>
              </a:defRPr>
            </a:lvl3pPr>
            <a:lvl4pPr algn="l" defTabSz="933450">
              <a:spcBef>
                <a:spcPct val="0"/>
              </a:spcBef>
              <a:defRPr sz="2400">
                <a:solidFill>
                  <a:schemeClr val="tx1"/>
                </a:solidFill>
                <a:latin typeface="Arial Unicode MS" pitchFamily="34" charset="-128"/>
              </a:defRPr>
            </a:lvl4pPr>
            <a:lvl5pPr algn="l" defTabSz="933450">
              <a:spcBef>
                <a:spcPct val="0"/>
              </a:spcBef>
              <a:defRPr sz="2400">
                <a:solidFill>
                  <a:schemeClr val="tx1"/>
                </a:solidFill>
                <a:latin typeface="Arial Unicode MS" pitchFamily="34" charset="-128"/>
              </a:defRPr>
            </a:lvl5pPr>
            <a:lvl6pPr defTabSz="933450" fontAlgn="base">
              <a:spcBef>
                <a:spcPct val="0"/>
              </a:spcBef>
              <a:spcAft>
                <a:spcPct val="0"/>
              </a:spcAft>
              <a:defRPr sz="2400">
                <a:solidFill>
                  <a:schemeClr val="tx1"/>
                </a:solidFill>
                <a:latin typeface="Arial Unicode MS" pitchFamily="34" charset="-128"/>
              </a:defRPr>
            </a:lvl6pPr>
            <a:lvl7pPr defTabSz="933450" fontAlgn="base">
              <a:spcBef>
                <a:spcPct val="0"/>
              </a:spcBef>
              <a:spcAft>
                <a:spcPct val="0"/>
              </a:spcAft>
              <a:defRPr sz="2400">
                <a:solidFill>
                  <a:schemeClr val="tx1"/>
                </a:solidFill>
                <a:latin typeface="Arial Unicode MS" pitchFamily="34" charset="-128"/>
              </a:defRPr>
            </a:lvl7pPr>
            <a:lvl8pPr defTabSz="933450" fontAlgn="base">
              <a:spcBef>
                <a:spcPct val="0"/>
              </a:spcBef>
              <a:spcAft>
                <a:spcPct val="0"/>
              </a:spcAft>
              <a:defRPr sz="2400">
                <a:solidFill>
                  <a:schemeClr val="tx1"/>
                </a:solidFill>
                <a:latin typeface="Arial Unicode MS" pitchFamily="34" charset="-128"/>
              </a:defRPr>
            </a:lvl8pPr>
            <a:lvl9pPr defTabSz="933450" fontAlgn="base">
              <a:spcBef>
                <a:spcPct val="0"/>
              </a:spcBef>
              <a:spcAft>
                <a:spcPct val="0"/>
              </a:spcAft>
              <a:defRPr sz="2400">
                <a:solidFill>
                  <a:schemeClr val="tx1"/>
                </a:solidFill>
                <a:latin typeface="Arial Unicode MS" pitchFamily="34" charset="-128"/>
              </a:defRPr>
            </a:lvl9pPr>
          </a:lstStyle>
          <a:p>
            <a:pPr algn="ctr">
              <a:spcBef>
                <a:spcPct val="50000"/>
              </a:spcBef>
            </a:pPr>
            <a:endParaRPr lang="en-US" sz="1600" b="0">
              <a:latin typeface="Arial" pitchFamily="34" charset="0"/>
            </a:endParaRPr>
          </a:p>
        </p:txBody>
      </p:sp>
      <p:sp>
        <p:nvSpPr>
          <p:cNvPr id="3" name="Footer Placeholder 2"/>
          <p:cNvSpPr>
            <a:spLocks noGrp="1"/>
          </p:cNvSpPr>
          <p:nvPr>
            <p:ph type="ftr" sz="quarter" idx="11"/>
          </p:nvPr>
        </p:nvSpPr>
        <p:spPr/>
        <p:txBody>
          <a:bodyPr/>
          <a:lstStyle/>
          <a:p>
            <a:r>
              <a:rPr lang="en-US" smtClean="0"/>
              <a:t>SKF proprietary - Not for distribution without permission</a:t>
            </a:r>
            <a:endParaRPr lang="en-US"/>
          </a:p>
        </p:txBody>
      </p:sp>
    </p:spTree>
    <p:extLst>
      <p:ext uri="{BB962C8B-B14F-4D97-AF65-F5344CB8AC3E}">
        <p14:creationId xmlns:p14="http://schemas.microsoft.com/office/powerpoint/2010/main" val="42308411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22A93E3-0578-4DA6-BB2A-45375F4B0818}" type="datetime3">
              <a:rPr lang="en-US" smtClean="0"/>
              <a:t>29 October 2014</a:t>
            </a:fld>
            <a:endParaRPr lang="en-US"/>
          </a:p>
        </p:txBody>
      </p:sp>
      <p:sp>
        <p:nvSpPr>
          <p:cNvPr id="6" name="Slide Number Placeholder 5"/>
          <p:cNvSpPr>
            <a:spLocks noGrp="1"/>
          </p:cNvSpPr>
          <p:nvPr>
            <p:ph type="sldNum" sz="quarter" idx="12"/>
          </p:nvPr>
        </p:nvSpPr>
        <p:spPr/>
        <p:txBody>
          <a:bodyPr/>
          <a:lstStyle/>
          <a:p>
            <a:r>
              <a:rPr lang="en-US"/>
              <a:t>Slide </a:t>
            </a:r>
            <a:fld id="{6A683E8C-84EF-4D3E-A0D6-905FFA1C3409}" type="slidenum">
              <a:rPr lang="en-US"/>
              <a:pPr/>
              <a:t>6</a:t>
            </a:fld>
            <a:endParaRPr lang="en-US"/>
          </a:p>
        </p:txBody>
      </p:sp>
      <p:sp>
        <p:nvSpPr>
          <p:cNvPr id="401410" name="Rectangle 2"/>
          <p:cNvSpPr>
            <a:spLocks noGrp="1" noChangeArrowheads="1"/>
          </p:cNvSpPr>
          <p:nvPr>
            <p:ph type="title"/>
          </p:nvPr>
        </p:nvSpPr>
        <p:spPr>
          <a:xfrm>
            <a:off x="471488" y="225231"/>
            <a:ext cx="8197850" cy="514738"/>
          </a:xfrm>
          <a:noFill/>
          <a:ln/>
        </p:spPr>
        <p:txBody>
          <a:bodyPr/>
          <a:lstStyle/>
          <a:p>
            <a:r>
              <a:rPr lang="en-GB" dirty="0" smtClean="0"/>
              <a:t>Technical leadership and engineering support</a:t>
            </a:r>
            <a:endParaRPr lang="en-GB" dirty="0"/>
          </a:p>
        </p:txBody>
      </p:sp>
      <p:sp>
        <p:nvSpPr>
          <p:cNvPr id="415" name="Rectangle 9"/>
          <p:cNvSpPr>
            <a:spLocks noChangeArrowheads="1"/>
          </p:cNvSpPr>
          <p:nvPr/>
        </p:nvSpPr>
        <p:spPr bwMode="auto">
          <a:xfrm>
            <a:off x="76200" y="4649787"/>
            <a:ext cx="1828800" cy="1250950"/>
          </a:xfrm>
          <a:prstGeom prst="rect">
            <a:avLst/>
          </a:prstGeom>
          <a:blipFill dpi="0" rotWithShape="1">
            <a:blip r:embed="rId2"/>
            <a:srcRect/>
            <a:stretch>
              <a:fillRect r="-2479"/>
            </a:stretch>
          </a:blip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6800" tIns="46800" rIns="46800" bIns="46800" anchor="ctr"/>
          <a:lstStyle/>
          <a:p>
            <a:endParaRPr lang="en-US"/>
          </a:p>
        </p:txBody>
      </p:sp>
      <p:sp>
        <p:nvSpPr>
          <p:cNvPr id="416" name="Rectangle 10" descr="XA3Y4263"/>
          <p:cNvSpPr>
            <a:spLocks noChangeArrowheads="1"/>
          </p:cNvSpPr>
          <p:nvPr/>
        </p:nvSpPr>
        <p:spPr bwMode="auto">
          <a:xfrm>
            <a:off x="1905000" y="4649787"/>
            <a:ext cx="1828800" cy="1250950"/>
          </a:xfrm>
          <a:prstGeom prst="rect">
            <a:avLst/>
          </a:prstGeom>
          <a:blipFill dpi="0" rotWithShape="1">
            <a:blip r:embed="rId3"/>
            <a:srcRect/>
            <a:stretch>
              <a:fillRect r="-2479"/>
            </a:stretch>
          </a:blip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6800" tIns="46800" rIns="46800" bIns="46800" anchor="ctr"/>
          <a:lstStyle/>
          <a:p>
            <a:endParaRPr lang="en-US"/>
          </a:p>
        </p:txBody>
      </p:sp>
      <p:sp>
        <p:nvSpPr>
          <p:cNvPr id="417" name="Rectangle 11" descr="XA3Y4333"/>
          <p:cNvSpPr>
            <a:spLocks noChangeArrowheads="1"/>
          </p:cNvSpPr>
          <p:nvPr/>
        </p:nvSpPr>
        <p:spPr bwMode="auto">
          <a:xfrm>
            <a:off x="3581400" y="4649787"/>
            <a:ext cx="1828800" cy="1250950"/>
          </a:xfrm>
          <a:prstGeom prst="rect">
            <a:avLst/>
          </a:prstGeom>
          <a:blipFill dpi="0" rotWithShape="1">
            <a:blip r:embed="rId4"/>
            <a:srcRect/>
            <a:stretch>
              <a:fillRect r="-2479"/>
            </a:stretch>
          </a:blip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6800" tIns="46800" rIns="46800" bIns="46800" anchor="ctr"/>
          <a:lstStyle/>
          <a:p>
            <a:endParaRPr lang="en-US"/>
          </a:p>
        </p:txBody>
      </p:sp>
      <p:sp>
        <p:nvSpPr>
          <p:cNvPr id="418" name="Rectangle 12" descr="XA3Y4226"/>
          <p:cNvSpPr>
            <a:spLocks noChangeArrowheads="1"/>
          </p:cNvSpPr>
          <p:nvPr/>
        </p:nvSpPr>
        <p:spPr bwMode="auto">
          <a:xfrm>
            <a:off x="5407429" y="4649787"/>
            <a:ext cx="1828800" cy="1250950"/>
          </a:xfrm>
          <a:prstGeom prst="rect">
            <a:avLst/>
          </a:prstGeom>
          <a:blipFill dpi="0" rotWithShape="1">
            <a:blip r:embed="rId5"/>
            <a:srcRect/>
            <a:stretch>
              <a:fillRect r="-2479"/>
            </a:stretch>
          </a:blip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6800" tIns="46800" rIns="46800" bIns="46800" anchor="ctr"/>
          <a:lstStyle/>
          <a:p>
            <a:endParaRPr lang="en-US"/>
          </a:p>
        </p:txBody>
      </p:sp>
      <p:sp>
        <p:nvSpPr>
          <p:cNvPr id="419" name="Rectangle 13" descr="XA3Y4186"/>
          <p:cNvSpPr>
            <a:spLocks noChangeArrowheads="1"/>
          </p:cNvSpPr>
          <p:nvPr/>
        </p:nvSpPr>
        <p:spPr bwMode="auto">
          <a:xfrm>
            <a:off x="7233458" y="4648200"/>
            <a:ext cx="1828800" cy="1250950"/>
          </a:xfrm>
          <a:prstGeom prst="rect">
            <a:avLst/>
          </a:prstGeom>
          <a:blipFill dpi="0" rotWithShape="1">
            <a:blip r:embed="rId6"/>
            <a:srcRect/>
            <a:stretch>
              <a:fillRect r="-2729"/>
            </a:stretch>
          </a:blip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6800" tIns="46800" rIns="46800" bIns="46800" anchor="ctr"/>
          <a:lstStyle/>
          <a:p>
            <a:endParaRPr lang="en-US"/>
          </a:p>
        </p:txBody>
      </p:sp>
      <p:sp>
        <p:nvSpPr>
          <p:cNvPr id="14" name="Rectangle 3"/>
          <p:cNvSpPr txBox="1">
            <a:spLocks noChangeArrowheads="1"/>
          </p:cNvSpPr>
          <p:nvPr/>
        </p:nvSpPr>
        <p:spPr>
          <a:xfrm>
            <a:off x="381000" y="1254125"/>
            <a:ext cx="3581400" cy="2743200"/>
          </a:xfrm>
          <a:prstGeom prst="rect">
            <a:avLst/>
          </a:prstGeom>
        </p:spPr>
        <p:txBody>
          <a:bodyPr vert="horz" lIns="91440" tIns="45720" rIns="91440" bIns="45720" rtlCol="0">
            <a:normAutofit/>
          </a:bodyPr>
          <a:lstStyle>
            <a:lvl1pPr marL="0" marR="0" indent="0" algn="l" defTabSz="914400" rtl="0" eaLnBrk="1" fontAlgn="base" latinLnBrk="0" hangingPunct="1">
              <a:lnSpc>
                <a:spcPct val="100000"/>
              </a:lnSpc>
              <a:spcBef>
                <a:spcPts val="300"/>
              </a:spcBef>
              <a:spcAft>
                <a:spcPct val="0"/>
              </a:spcAft>
              <a:buClr>
                <a:schemeClr val="tx2"/>
              </a:buClr>
              <a:buSzPts val="2000"/>
              <a:buFont typeface="Arial" pitchFamily="34" charset="0"/>
              <a:buNone/>
              <a:tabLst/>
              <a:defRPr lang="en-GB" sz="2200" kern="1200" dirty="0" smtClean="0">
                <a:solidFill>
                  <a:schemeClr val="tx1"/>
                </a:solidFill>
                <a:latin typeface="+mn-lt"/>
                <a:ea typeface="+mn-ea"/>
                <a:cs typeface="+mn-cs"/>
              </a:defRPr>
            </a:lvl1pPr>
            <a:lvl2pPr marL="288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lang="en-GB" sz="2000" kern="1200" dirty="0" smtClean="0">
                <a:solidFill>
                  <a:schemeClr val="tx1"/>
                </a:solidFill>
                <a:latin typeface="+mn-lt"/>
                <a:ea typeface="+mn-ea"/>
                <a:cs typeface="+mn-cs"/>
              </a:defRPr>
            </a:lvl2pPr>
            <a:lvl3pPr marL="576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lang="en-GB" sz="1800" kern="1200" dirty="0" smtClean="0">
                <a:solidFill>
                  <a:schemeClr val="tx1"/>
                </a:solidFill>
                <a:latin typeface="+mn-lt"/>
                <a:ea typeface="+mn-ea"/>
                <a:cs typeface="+mn-cs"/>
              </a:defRPr>
            </a:lvl3pPr>
            <a:lvl4pPr marL="864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lang="en-US" sz="1600" kern="1200" dirty="0" smtClean="0">
                <a:solidFill>
                  <a:schemeClr val="tx1"/>
                </a:solidFill>
                <a:latin typeface="+mn-lt"/>
                <a:ea typeface="+mn-ea"/>
                <a:cs typeface="+mn-cs"/>
              </a:defRPr>
            </a:lvl4pPr>
            <a:lvl5pPr marL="1152000" indent="-288000" algn="l" defTabSz="914400" rtl="0" eaLnBrk="1" latinLnBrk="0" hangingPunct="1">
              <a:lnSpc>
                <a:spcPct val="100000"/>
              </a:lnSpc>
              <a:spcBef>
                <a:spcPts val="300"/>
              </a:spcBef>
              <a:buClr>
                <a:schemeClr val="tx2"/>
              </a:buClr>
              <a:buSzPct val="10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1000"/>
              </a:lnSpc>
            </a:pPr>
            <a:r>
              <a:rPr lang="en-US" sz="2000" dirty="0" smtClean="0"/>
              <a:t>Technical leadership</a:t>
            </a:r>
          </a:p>
          <a:p>
            <a:pPr lvl="1">
              <a:lnSpc>
                <a:spcPct val="106000"/>
              </a:lnSpc>
            </a:pPr>
            <a:r>
              <a:rPr lang="en-US" sz="1800" dirty="0"/>
              <a:t>Active role in industry technical organizations</a:t>
            </a:r>
          </a:p>
          <a:p>
            <a:pPr lvl="1">
              <a:lnSpc>
                <a:spcPct val="106000"/>
              </a:lnSpc>
            </a:pPr>
            <a:r>
              <a:rPr lang="en-US" sz="1800" dirty="0"/>
              <a:t>Leader in developing industry standards</a:t>
            </a:r>
          </a:p>
          <a:p>
            <a:pPr lvl="1">
              <a:lnSpc>
                <a:spcPct val="106000"/>
              </a:lnSpc>
            </a:pPr>
            <a:r>
              <a:rPr lang="en-US" sz="1800" dirty="0"/>
              <a:t>Large number of active patents worldwide</a:t>
            </a:r>
          </a:p>
        </p:txBody>
      </p:sp>
      <p:sp>
        <p:nvSpPr>
          <p:cNvPr id="15" name="Rectangle 3"/>
          <p:cNvSpPr txBox="1">
            <a:spLocks noChangeArrowheads="1"/>
          </p:cNvSpPr>
          <p:nvPr/>
        </p:nvSpPr>
        <p:spPr>
          <a:xfrm>
            <a:off x="4495800" y="1255799"/>
            <a:ext cx="4114800" cy="2743200"/>
          </a:xfrm>
          <a:prstGeom prst="rect">
            <a:avLst/>
          </a:prstGeom>
        </p:spPr>
        <p:txBody>
          <a:bodyPr vert="horz" lIns="91440" tIns="45720" rIns="91440" bIns="45720" rtlCol="0">
            <a:normAutofit/>
          </a:bodyPr>
          <a:lstStyle>
            <a:lvl1pPr marL="0" marR="0" indent="0" algn="l" defTabSz="914400" rtl="0" eaLnBrk="1" fontAlgn="base" latinLnBrk="0" hangingPunct="1">
              <a:lnSpc>
                <a:spcPct val="100000"/>
              </a:lnSpc>
              <a:spcBef>
                <a:spcPts val="300"/>
              </a:spcBef>
              <a:spcAft>
                <a:spcPct val="0"/>
              </a:spcAft>
              <a:buClr>
                <a:schemeClr val="tx2"/>
              </a:buClr>
              <a:buSzPts val="2000"/>
              <a:buFont typeface="Arial" pitchFamily="34" charset="0"/>
              <a:buNone/>
              <a:tabLst/>
              <a:defRPr lang="en-GB" sz="2200" kern="1200" dirty="0" smtClean="0">
                <a:solidFill>
                  <a:schemeClr val="tx1"/>
                </a:solidFill>
                <a:latin typeface="+mn-lt"/>
                <a:ea typeface="+mn-ea"/>
                <a:cs typeface="+mn-cs"/>
              </a:defRPr>
            </a:lvl1pPr>
            <a:lvl2pPr marL="288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lang="en-GB" sz="2000" kern="1200" dirty="0" smtClean="0">
                <a:solidFill>
                  <a:schemeClr val="tx1"/>
                </a:solidFill>
                <a:latin typeface="+mn-lt"/>
                <a:ea typeface="+mn-ea"/>
                <a:cs typeface="+mn-cs"/>
              </a:defRPr>
            </a:lvl2pPr>
            <a:lvl3pPr marL="576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lang="en-GB" sz="1800" kern="1200" dirty="0" smtClean="0">
                <a:solidFill>
                  <a:schemeClr val="tx1"/>
                </a:solidFill>
                <a:latin typeface="+mn-lt"/>
                <a:ea typeface="+mn-ea"/>
                <a:cs typeface="+mn-cs"/>
              </a:defRPr>
            </a:lvl3pPr>
            <a:lvl4pPr marL="864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lang="en-US" sz="1600" kern="1200" dirty="0" smtClean="0">
                <a:solidFill>
                  <a:schemeClr val="tx1"/>
                </a:solidFill>
                <a:latin typeface="+mn-lt"/>
                <a:ea typeface="+mn-ea"/>
                <a:cs typeface="+mn-cs"/>
              </a:defRPr>
            </a:lvl4pPr>
            <a:lvl5pPr marL="1152000" indent="-288000" algn="l" defTabSz="914400" rtl="0" eaLnBrk="1" latinLnBrk="0" hangingPunct="1">
              <a:lnSpc>
                <a:spcPct val="100000"/>
              </a:lnSpc>
              <a:spcBef>
                <a:spcPts val="300"/>
              </a:spcBef>
              <a:buClr>
                <a:schemeClr val="tx2"/>
              </a:buClr>
              <a:buSzPct val="10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1000"/>
              </a:lnSpc>
            </a:pPr>
            <a:r>
              <a:rPr lang="en-US" sz="2000" dirty="0" smtClean="0"/>
              <a:t>Engineering support</a:t>
            </a:r>
          </a:p>
          <a:p>
            <a:pPr lvl="1">
              <a:lnSpc>
                <a:spcPct val="106000"/>
              </a:lnSpc>
            </a:pPr>
            <a:r>
              <a:rPr lang="en-US" sz="1800" dirty="0"/>
              <a:t>Custom design to suit application &amp; customer requirements</a:t>
            </a:r>
          </a:p>
          <a:p>
            <a:pPr lvl="1">
              <a:lnSpc>
                <a:spcPct val="106000"/>
              </a:lnSpc>
            </a:pPr>
            <a:r>
              <a:rPr lang="en-US" sz="1800" dirty="0"/>
              <a:t>Development according Customer specifications</a:t>
            </a:r>
          </a:p>
          <a:p>
            <a:pPr lvl="1">
              <a:lnSpc>
                <a:spcPct val="106000"/>
              </a:lnSpc>
            </a:pPr>
            <a:r>
              <a:rPr lang="en-US" sz="1800" dirty="0"/>
              <a:t>Prototype development</a:t>
            </a:r>
          </a:p>
          <a:p>
            <a:pPr lvl="1">
              <a:lnSpc>
                <a:spcPct val="106000"/>
              </a:lnSpc>
            </a:pPr>
            <a:r>
              <a:rPr lang="en-US" sz="1800" dirty="0"/>
              <a:t>Finite Element Analysis to optimize designs &amp; performance</a:t>
            </a:r>
          </a:p>
        </p:txBody>
      </p:sp>
      <p:sp>
        <p:nvSpPr>
          <p:cNvPr id="3" name="Footer Placeholder 2"/>
          <p:cNvSpPr>
            <a:spLocks noGrp="1"/>
          </p:cNvSpPr>
          <p:nvPr>
            <p:ph type="ftr" sz="quarter" idx="11"/>
          </p:nvPr>
        </p:nvSpPr>
        <p:spPr/>
        <p:txBody>
          <a:bodyPr/>
          <a:lstStyle/>
          <a:p>
            <a:r>
              <a:rPr lang="en-US" smtClean="0"/>
              <a:t>SKF proprietary - Not for distribution without permission</a:t>
            </a:r>
            <a:endParaRPr lang="en-GB"/>
          </a:p>
        </p:txBody>
      </p:sp>
    </p:spTree>
    <p:extLst>
      <p:ext uri="{BB962C8B-B14F-4D97-AF65-F5344CB8AC3E}">
        <p14:creationId xmlns:p14="http://schemas.microsoft.com/office/powerpoint/2010/main" val="400207128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F666FBC-D2DC-4E38-8B36-A4EC215C221E}" type="datetime3">
              <a:rPr lang="en-US" smtClean="0"/>
              <a:t>29 October 2014</a:t>
            </a:fld>
            <a:endParaRPr lang="en-US"/>
          </a:p>
        </p:txBody>
      </p:sp>
      <p:sp>
        <p:nvSpPr>
          <p:cNvPr id="6" name="Slide Number Placeholder 5"/>
          <p:cNvSpPr>
            <a:spLocks noGrp="1"/>
          </p:cNvSpPr>
          <p:nvPr>
            <p:ph type="sldNum" sz="quarter" idx="12"/>
          </p:nvPr>
        </p:nvSpPr>
        <p:spPr/>
        <p:txBody>
          <a:bodyPr/>
          <a:lstStyle/>
          <a:p>
            <a:r>
              <a:rPr lang="en-US"/>
              <a:t>Slide </a:t>
            </a:r>
            <a:fld id="{6A683E8C-84EF-4D3E-A0D6-905FFA1C3409}" type="slidenum">
              <a:rPr lang="en-US"/>
              <a:pPr/>
              <a:t>7</a:t>
            </a:fld>
            <a:endParaRPr lang="en-US"/>
          </a:p>
        </p:txBody>
      </p:sp>
      <p:sp>
        <p:nvSpPr>
          <p:cNvPr id="401410" name="Rectangle 2"/>
          <p:cNvSpPr>
            <a:spLocks noGrp="1" noChangeArrowheads="1"/>
          </p:cNvSpPr>
          <p:nvPr>
            <p:ph type="title"/>
          </p:nvPr>
        </p:nvSpPr>
        <p:spPr>
          <a:xfrm>
            <a:off x="471488" y="225231"/>
            <a:ext cx="8197850" cy="514738"/>
          </a:xfrm>
          <a:noFill/>
          <a:ln/>
        </p:spPr>
        <p:txBody>
          <a:bodyPr/>
          <a:lstStyle/>
          <a:p>
            <a:r>
              <a:rPr lang="en-GB" dirty="0" smtClean="0"/>
              <a:t>Strong materials development capabilities</a:t>
            </a:r>
            <a:endParaRPr lang="en-GB" dirty="0"/>
          </a:p>
        </p:txBody>
      </p:sp>
      <p:pic>
        <p:nvPicPr>
          <p:cNvPr id="15"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r="4431"/>
          <a:stretch/>
        </p:blipFill>
        <p:spPr bwMode="auto">
          <a:xfrm>
            <a:off x="5602288" y="1022350"/>
            <a:ext cx="3219423" cy="438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AutoShape 5" descr="blue"/>
          <p:cNvSpPr>
            <a:spLocks noChangeArrowheads="1"/>
          </p:cNvSpPr>
          <p:nvPr/>
        </p:nvSpPr>
        <p:spPr bwMode="auto">
          <a:xfrm>
            <a:off x="7308850" y="3925888"/>
            <a:ext cx="920750" cy="2181225"/>
          </a:xfrm>
          <a:prstGeom prst="roundRect">
            <a:avLst>
              <a:gd name="adj" fmla="val 16667"/>
            </a:avLst>
          </a:prstGeom>
          <a:blipFill dpi="0" rotWithShape="0">
            <a:blip r:embed="rId3"/>
            <a:srcRect/>
            <a:stretch>
              <a:fillRect r="-56154"/>
            </a:stretch>
          </a:blipFill>
          <a:ln w="6350" algn="ctr">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6800" tIns="46800" rIns="46800" bIns="46800" anchor="ctr"/>
          <a:lstStyle/>
          <a:p>
            <a:endParaRPr lang="en-US"/>
          </a:p>
        </p:txBody>
      </p:sp>
      <p:sp>
        <p:nvSpPr>
          <p:cNvPr id="8" name="Rectangle 3"/>
          <p:cNvSpPr txBox="1">
            <a:spLocks noChangeArrowheads="1"/>
          </p:cNvSpPr>
          <p:nvPr/>
        </p:nvSpPr>
        <p:spPr>
          <a:xfrm>
            <a:off x="304800" y="1264458"/>
            <a:ext cx="5257800" cy="5136342"/>
          </a:xfrm>
          <a:prstGeom prst="rect">
            <a:avLst/>
          </a:prstGeom>
        </p:spPr>
        <p:txBody>
          <a:bodyPr vert="horz" lIns="91440" tIns="45720" rIns="91440" bIns="45720" rtlCol="0">
            <a:normAutofit/>
          </a:bodyPr>
          <a:lstStyle>
            <a:lvl1pPr marL="0" marR="0" indent="0" algn="l" defTabSz="914400" rtl="0" eaLnBrk="1" fontAlgn="base" latinLnBrk="0" hangingPunct="1">
              <a:lnSpc>
                <a:spcPct val="100000"/>
              </a:lnSpc>
              <a:spcBef>
                <a:spcPts val="300"/>
              </a:spcBef>
              <a:spcAft>
                <a:spcPct val="0"/>
              </a:spcAft>
              <a:buClr>
                <a:schemeClr val="tx2"/>
              </a:buClr>
              <a:buSzPts val="2000"/>
              <a:buFont typeface="Arial" pitchFamily="34" charset="0"/>
              <a:buNone/>
              <a:tabLst/>
              <a:defRPr lang="en-GB" sz="2200" kern="1200" dirty="0" smtClean="0">
                <a:solidFill>
                  <a:schemeClr val="tx1"/>
                </a:solidFill>
                <a:latin typeface="+mn-lt"/>
                <a:ea typeface="+mn-ea"/>
                <a:cs typeface="+mn-cs"/>
              </a:defRPr>
            </a:lvl1pPr>
            <a:lvl2pPr marL="288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lang="en-GB" sz="2000" kern="1200" dirty="0" smtClean="0">
                <a:solidFill>
                  <a:schemeClr val="tx1"/>
                </a:solidFill>
                <a:latin typeface="+mn-lt"/>
                <a:ea typeface="+mn-ea"/>
                <a:cs typeface="+mn-cs"/>
              </a:defRPr>
            </a:lvl2pPr>
            <a:lvl3pPr marL="576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lang="en-GB" sz="1800" kern="1200" dirty="0" smtClean="0">
                <a:solidFill>
                  <a:schemeClr val="tx1"/>
                </a:solidFill>
                <a:latin typeface="+mn-lt"/>
                <a:ea typeface="+mn-ea"/>
                <a:cs typeface="+mn-cs"/>
              </a:defRPr>
            </a:lvl3pPr>
            <a:lvl4pPr marL="864000" marR="0" indent="-288000" algn="l" defTabSz="914400" rtl="0" eaLnBrk="1" fontAlgn="base" latinLnBrk="0" hangingPunct="1">
              <a:lnSpc>
                <a:spcPct val="100000"/>
              </a:lnSpc>
              <a:spcBef>
                <a:spcPts val="300"/>
              </a:spcBef>
              <a:spcAft>
                <a:spcPct val="0"/>
              </a:spcAft>
              <a:buClr>
                <a:schemeClr val="tx2"/>
              </a:buClr>
              <a:buSzPct val="100000"/>
              <a:buFont typeface="Arial" pitchFamily="34" charset="0"/>
              <a:buChar char="●"/>
              <a:tabLst/>
              <a:defRPr lang="en-US" sz="1600" kern="1200" dirty="0" smtClean="0">
                <a:solidFill>
                  <a:schemeClr val="tx1"/>
                </a:solidFill>
                <a:latin typeface="+mn-lt"/>
                <a:ea typeface="+mn-ea"/>
                <a:cs typeface="+mn-cs"/>
              </a:defRPr>
            </a:lvl4pPr>
            <a:lvl5pPr marL="1152000" indent="-288000" algn="l" defTabSz="914400" rtl="0" eaLnBrk="1" latinLnBrk="0" hangingPunct="1">
              <a:lnSpc>
                <a:spcPct val="100000"/>
              </a:lnSpc>
              <a:spcBef>
                <a:spcPts val="300"/>
              </a:spcBef>
              <a:buClr>
                <a:schemeClr val="tx2"/>
              </a:buClr>
              <a:buSzPct val="10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nSpc>
                <a:spcPct val="106000"/>
              </a:lnSpc>
            </a:pPr>
            <a:r>
              <a:rPr lang="en-US" dirty="0"/>
              <a:t>Development of polymeric materials (elastomers and plastics</a:t>
            </a:r>
            <a:r>
              <a:rPr lang="en-US" dirty="0" smtClean="0"/>
              <a:t>)</a:t>
            </a:r>
          </a:p>
          <a:p>
            <a:pPr lvl="1">
              <a:lnSpc>
                <a:spcPct val="106000"/>
              </a:lnSpc>
            </a:pPr>
            <a:endParaRPr lang="en-US" dirty="0"/>
          </a:p>
          <a:p>
            <a:pPr lvl="1">
              <a:lnSpc>
                <a:spcPct val="106000"/>
              </a:lnSpc>
            </a:pPr>
            <a:r>
              <a:rPr lang="en-US" dirty="0"/>
              <a:t>Application specific compound </a:t>
            </a:r>
            <a:r>
              <a:rPr lang="en-US" dirty="0" smtClean="0"/>
              <a:t>formulation</a:t>
            </a:r>
          </a:p>
          <a:p>
            <a:pPr lvl="1">
              <a:lnSpc>
                <a:spcPct val="106000"/>
              </a:lnSpc>
            </a:pPr>
            <a:endParaRPr lang="en-US" dirty="0"/>
          </a:p>
          <a:p>
            <a:pPr lvl="1">
              <a:lnSpc>
                <a:spcPct val="106000"/>
              </a:lnSpc>
            </a:pPr>
            <a:r>
              <a:rPr lang="en-US" dirty="0"/>
              <a:t>Optimization of the use of materials (including adhesives/</a:t>
            </a:r>
            <a:r>
              <a:rPr lang="en-US" dirty="0" err="1"/>
              <a:t>phosphating</a:t>
            </a:r>
            <a:r>
              <a:rPr lang="en-US" dirty="0"/>
              <a:t>/ metals</a:t>
            </a:r>
            <a:r>
              <a:rPr lang="en-US" dirty="0" smtClean="0"/>
              <a:t>)</a:t>
            </a:r>
          </a:p>
          <a:p>
            <a:pPr lvl="1">
              <a:lnSpc>
                <a:spcPct val="106000"/>
              </a:lnSpc>
            </a:pPr>
            <a:endParaRPr lang="en-US" dirty="0"/>
          </a:p>
          <a:p>
            <a:pPr lvl="1">
              <a:lnSpc>
                <a:spcPct val="106000"/>
              </a:lnSpc>
            </a:pPr>
            <a:r>
              <a:rPr lang="en-US" dirty="0"/>
              <a:t>Magnetization </a:t>
            </a:r>
            <a:r>
              <a:rPr lang="en-US" dirty="0" smtClean="0"/>
              <a:t>development</a:t>
            </a:r>
          </a:p>
          <a:p>
            <a:pPr lvl="1">
              <a:lnSpc>
                <a:spcPct val="106000"/>
              </a:lnSpc>
            </a:pPr>
            <a:endParaRPr lang="en-US" dirty="0"/>
          </a:p>
          <a:p>
            <a:pPr lvl="1">
              <a:lnSpc>
                <a:spcPct val="106000"/>
              </a:lnSpc>
            </a:pPr>
            <a:r>
              <a:rPr lang="en-US" dirty="0"/>
              <a:t>In-house testing equipment for chemical, physical, rheological, low temperature, ageing (air, oils, fluids), etc</a:t>
            </a:r>
            <a:r>
              <a:rPr lang="en-US" dirty="0" smtClean="0"/>
              <a:t>.</a:t>
            </a:r>
            <a:endParaRPr lang="en-US" dirty="0"/>
          </a:p>
        </p:txBody>
      </p:sp>
      <p:sp>
        <p:nvSpPr>
          <p:cNvPr id="3" name="Footer Placeholder 2"/>
          <p:cNvSpPr>
            <a:spLocks noGrp="1"/>
          </p:cNvSpPr>
          <p:nvPr>
            <p:ph type="ftr" sz="quarter" idx="11"/>
          </p:nvPr>
        </p:nvSpPr>
        <p:spPr/>
        <p:txBody>
          <a:bodyPr/>
          <a:lstStyle/>
          <a:p>
            <a:r>
              <a:rPr lang="en-US" smtClean="0"/>
              <a:t>SKF proprietary - Not for distribution without permission</a:t>
            </a:r>
            <a:endParaRPr lang="en-GB"/>
          </a:p>
        </p:txBody>
      </p:sp>
    </p:spTree>
    <p:extLst>
      <p:ext uri="{BB962C8B-B14F-4D97-AF65-F5344CB8AC3E}">
        <p14:creationId xmlns:p14="http://schemas.microsoft.com/office/powerpoint/2010/main" val="264978310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3"/>
          <p:cNvSpPr>
            <a:spLocks noGrp="1"/>
          </p:cNvSpPr>
          <p:nvPr>
            <p:ph type="dt" sz="half" idx="10"/>
          </p:nvPr>
        </p:nvSpPr>
        <p:spPr/>
        <p:txBody>
          <a:bodyPr/>
          <a:lstStyle/>
          <a:p>
            <a:fld id="{4DA84E51-C865-42C9-83E8-E4F10D1C4C3B}" type="datetime3">
              <a:rPr lang="en-US" smtClean="0"/>
              <a:t>29 October 2014</a:t>
            </a:fld>
            <a:endParaRPr lang="en-US"/>
          </a:p>
        </p:txBody>
      </p:sp>
      <p:sp>
        <p:nvSpPr>
          <p:cNvPr id="14" name="Slide Number Placeholder 5"/>
          <p:cNvSpPr>
            <a:spLocks noGrp="1"/>
          </p:cNvSpPr>
          <p:nvPr>
            <p:ph type="sldNum" sz="quarter" idx="12"/>
          </p:nvPr>
        </p:nvSpPr>
        <p:spPr/>
        <p:txBody>
          <a:bodyPr/>
          <a:lstStyle/>
          <a:p>
            <a:r>
              <a:rPr lang="en-US"/>
              <a:t>Slide </a:t>
            </a:r>
            <a:fld id="{9EA6FF2B-73FE-4B5F-981D-9771661B1F41}" type="slidenum">
              <a:rPr lang="en-US"/>
              <a:pPr/>
              <a:t>8</a:t>
            </a:fld>
            <a:endParaRPr lang="en-US"/>
          </a:p>
        </p:txBody>
      </p:sp>
      <p:sp>
        <p:nvSpPr>
          <p:cNvPr id="415746" name="Rectangle 2"/>
          <p:cNvSpPr>
            <a:spLocks noGrp="1" noChangeArrowheads="1"/>
          </p:cNvSpPr>
          <p:nvPr>
            <p:ph type="title"/>
          </p:nvPr>
        </p:nvSpPr>
        <p:spPr>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r>
              <a:rPr lang="en-US"/>
              <a:t>Global testing capacities</a:t>
            </a:r>
          </a:p>
        </p:txBody>
      </p:sp>
      <p:sp>
        <p:nvSpPr>
          <p:cNvPr id="415748" name="Rectangle 4"/>
          <p:cNvSpPr>
            <a:spLocks noChangeArrowheads="1"/>
          </p:cNvSpPr>
          <p:nvPr/>
        </p:nvSpPr>
        <p:spPr bwMode="auto">
          <a:xfrm>
            <a:off x="222250" y="898525"/>
            <a:ext cx="86598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defTabSz="933450"/>
            <a:r>
              <a:rPr lang="en-US" sz="2000" b="0" dirty="0"/>
              <a:t>SKF has 9 seal testing labs worldwide with ~285 seal testing </a:t>
            </a:r>
            <a:r>
              <a:rPr lang="en-US" sz="2000" b="0" dirty="0" smtClean="0"/>
              <a:t>machines</a:t>
            </a:r>
            <a:endParaRPr lang="en-US" sz="2000" b="0" dirty="0"/>
          </a:p>
        </p:txBody>
      </p:sp>
      <p:sp>
        <p:nvSpPr>
          <p:cNvPr id="415752" name="AutoShape 8"/>
          <p:cNvSpPr>
            <a:spLocks noChangeAspect="1" noChangeArrowheads="1"/>
          </p:cNvSpPr>
          <p:nvPr/>
        </p:nvSpPr>
        <p:spPr bwMode="auto">
          <a:xfrm>
            <a:off x="4787900" y="1371600"/>
            <a:ext cx="3213100" cy="2071687"/>
          </a:xfrm>
          <a:prstGeom prst="roundRect">
            <a:avLst>
              <a:gd name="adj" fmla="val 16667"/>
            </a:avLst>
          </a:prstGeom>
          <a:blipFill dpi="0" rotWithShape="1">
            <a:blip r:embed="rId2"/>
            <a:srcRect/>
            <a:stretch>
              <a:fillRect b="-32643"/>
            </a:stretch>
          </a:blipFill>
          <a:ln w="63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6800" tIns="46800" rIns="46800" bIns="46800" anchor="ctr"/>
          <a:lstStyle/>
          <a:p>
            <a:pPr defTabSz="933450"/>
            <a:endParaRPr lang="en-US" b="0"/>
          </a:p>
        </p:txBody>
      </p:sp>
      <p:sp>
        <p:nvSpPr>
          <p:cNvPr id="415754" name="AutoShape 10" descr="test lab elgin"/>
          <p:cNvSpPr>
            <a:spLocks noChangeArrowheads="1"/>
          </p:cNvSpPr>
          <p:nvPr/>
        </p:nvSpPr>
        <p:spPr bwMode="auto">
          <a:xfrm>
            <a:off x="193675" y="1387475"/>
            <a:ext cx="3568700" cy="2046287"/>
          </a:xfrm>
          <a:prstGeom prst="roundRect">
            <a:avLst>
              <a:gd name="adj" fmla="val 16667"/>
            </a:avLst>
          </a:prstGeom>
          <a:blipFill dpi="0" rotWithShape="1">
            <a:blip r:embed="rId3"/>
            <a:srcRect/>
            <a:stretch>
              <a:fillRect/>
            </a:stretch>
          </a:blipFill>
          <a:ln w="9525" algn="ctr">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5755" name="Text Box 11"/>
          <p:cNvSpPr txBox="1">
            <a:spLocks noChangeArrowheads="1"/>
          </p:cNvSpPr>
          <p:nvPr/>
        </p:nvSpPr>
        <p:spPr bwMode="auto">
          <a:xfrm>
            <a:off x="193675" y="3509962"/>
            <a:ext cx="37861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933450">
              <a:spcBef>
                <a:spcPct val="0"/>
              </a:spcBef>
              <a:defRPr sz="2400">
                <a:solidFill>
                  <a:schemeClr val="tx1"/>
                </a:solidFill>
                <a:latin typeface="Arial Unicode MS" pitchFamily="34" charset="-128"/>
              </a:defRPr>
            </a:lvl1pPr>
            <a:lvl2pPr algn="l" defTabSz="933450">
              <a:spcBef>
                <a:spcPct val="0"/>
              </a:spcBef>
              <a:defRPr sz="2400">
                <a:solidFill>
                  <a:schemeClr val="tx1"/>
                </a:solidFill>
                <a:latin typeface="Arial Unicode MS" pitchFamily="34" charset="-128"/>
              </a:defRPr>
            </a:lvl2pPr>
            <a:lvl3pPr algn="l" defTabSz="933450">
              <a:spcBef>
                <a:spcPct val="0"/>
              </a:spcBef>
              <a:defRPr sz="2400">
                <a:solidFill>
                  <a:schemeClr val="tx1"/>
                </a:solidFill>
                <a:latin typeface="Arial Unicode MS" pitchFamily="34" charset="-128"/>
              </a:defRPr>
            </a:lvl3pPr>
            <a:lvl4pPr algn="l" defTabSz="933450">
              <a:spcBef>
                <a:spcPct val="0"/>
              </a:spcBef>
              <a:defRPr sz="2400">
                <a:solidFill>
                  <a:schemeClr val="tx1"/>
                </a:solidFill>
                <a:latin typeface="Arial Unicode MS" pitchFamily="34" charset="-128"/>
              </a:defRPr>
            </a:lvl4pPr>
            <a:lvl5pPr algn="l" defTabSz="933450">
              <a:spcBef>
                <a:spcPct val="0"/>
              </a:spcBef>
              <a:defRPr sz="2400">
                <a:solidFill>
                  <a:schemeClr val="tx1"/>
                </a:solidFill>
                <a:latin typeface="Arial Unicode MS" pitchFamily="34" charset="-128"/>
              </a:defRPr>
            </a:lvl5pPr>
            <a:lvl6pPr defTabSz="933450" fontAlgn="base">
              <a:spcBef>
                <a:spcPct val="0"/>
              </a:spcBef>
              <a:spcAft>
                <a:spcPct val="0"/>
              </a:spcAft>
              <a:defRPr sz="2400">
                <a:solidFill>
                  <a:schemeClr val="tx1"/>
                </a:solidFill>
                <a:latin typeface="Arial Unicode MS" pitchFamily="34" charset="-128"/>
              </a:defRPr>
            </a:lvl6pPr>
            <a:lvl7pPr defTabSz="933450" fontAlgn="base">
              <a:spcBef>
                <a:spcPct val="0"/>
              </a:spcBef>
              <a:spcAft>
                <a:spcPct val="0"/>
              </a:spcAft>
              <a:defRPr sz="2400">
                <a:solidFill>
                  <a:schemeClr val="tx1"/>
                </a:solidFill>
                <a:latin typeface="Arial Unicode MS" pitchFamily="34" charset="-128"/>
              </a:defRPr>
            </a:lvl7pPr>
            <a:lvl8pPr defTabSz="933450" fontAlgn="base">
              <a:spcBef>
                <a:spcPct val="0"/>
              </a:spcBef>
              <a:spcAft>
                <a:spcPct val="0"/>
              </a:spcAft>
              <a:defRPr sz="2400">
                <a:solidFill>
                  <a:schemeClr val="tx1"/>
                </a:solidFill>
                <a:latin typeface="Arial Unicode MS" pitchFamily="34" charset="-128"/>
              </a:defRPr>
            </a:lvl8pPr>
            <a:lvl9pPr defTabSz="933450" fontAlgn="base">
              <a:spcBef>
                <a:spcPct val="0"/>
              </a:spcBef>
              <a:spcAft>
                <a:spcPct val="0"/>
              </a:spcAft>
              <a:defRPr sz="2400">
                <a:solidFill>
                  <a:schemeClr val="tx1"/>
                </a:solidFill>
                <a:latin typeface="Arial Unicode MS" pitchFamily="34" charset="-128"/>
              </a:defRPr>
            </a:lvl9pPr>
          </a:lstStyle>
          <a:p>
            <a:pPr algn="ctr">
              <a:spcBef>
                <a:spcPct val="50000"/>
              </a:spcBef>
            </a:pPr>
            <a:r>
              <a:rPr lang="de-DE" sz="1800" b="0" dirty="0">
                <a:latin typeface="+mn-lt"/>
              </a:rPr>
              <a:t>Test lab Elgin, USA</a:t>
            </a:r>
            <a:endParaRPr lang="en-US" sz="1800" b="0" dirty="0">
              <a:latin typeface="+mn-lt"/>
            </a:endParaRPr>
          </a:p>
        </p:txBody>
      </p:sp>
      <p:sp>
        <p:nvSpPr>
          <p:cNvPr id="415756" name="AutoShape 12" descr="torque test"/>
          <p:cNvSpPr>
            <a:spLocks noChangeArrowheads="1"/>
          </p:cNvSpPr>
          <p:nvPr/>
        </p:nvSpPr>
        <p:spPr bwMode="auto">
          <a:xfrm>
            <a:off x="409575" y="4044732"/>
            <a:ext cx="3194050" cy="1674812"/>
          </a:xfrm>
          <a:prstGeom prst="roundRect">
            <a:avLst>
              <a:gd name="adj" fmla="val 16667"/>
            </a:avLst>
          </a:prstGeom>
          <a:blipFill dpi="0" rotWithShape="1">
            <a:blip r:embed="rId4"/>
            <a:srcRect/>
            <a:stretch>
              <a:fillRect/>
            </a:stretch>
          </a:blipFill>
          <a:ln w="9525" algn="ctr">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5757" name="Text Box 13"/>
          <p:cNvSpPr txBox="1">
            <a:spLocks noChangeArrowheads="1"/>
          </p:cNvSpPr>
          <p:nvPr/>
        </p:nvSpPr>
        <p:spPr bwMode="auto">
          <a:xfrm>
            <a:off x="100012" y="5754469"/>
            <a:ext cx="37861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933450">
              <a:spcBef>
                <a:spcPct val="0"/>
              </a:spcBef>
              <a:defRPr sz="2400">
                <a:solidFill>
                  <a:schemeClr val="tx1"/>
                </a:solidFill>
                <a:latin typeface="Arial Unicode MS" pitchFamily="34" charset="-128"/>
              </a:defRPr>
            </a:lvl1pPr>
            <a:lvl2pPr algn="l" defTabSz="933450">
              <a:spcBef>
                <a:spcPct val="0"/>
              </a:spcBef>
              <a:defRPr sz="2400">
                <a:solidFill>
                  <a:schemeClr val="tx1"/>
                </a:solidFill>
                <a:latin typeface="Arial Unicode MS" pitchFamily="34" charset="-128"/>
              </a:defRPr>
            </a:lvl2pPr>
            <a:lvl3pPr algn="l" defTabSz="933450">
              <a:spcBef>
                <a:spcPct val="0"/>
              </a:spcBef>
              <a:defRPr sz="2400">
                <a:solidFill>
                  <a:schemeClr val="tx1"/>
                </a:solidFill>
                <a:latin typeface="Arial Unicode MS" pitchFamily="34" charset="-128"/>
              </a:defRPr>
            </a:lvl3pPr>
            <a:lvl4pPr algn="l" defTabSz="933450">
              <a:spcBef>
                <a:spcPct val="0"/>
              </a:spcBef>
              <a:defRPr sz="2400">
                <a:solidFill>
                  <a:schemeClr val="tx1"/>
                </a:solidFill>
                <a:latin typeface="Arial Unicode MS" pitchFamily="34" charset="-128"/>
              </a:defRPr>
            </a:lvl4pPr>
            <a:lvl5pPr algn="l" defTabSz="933450">
              <a:spcBef>
                <a:spcPct val="0"/>
              </a:spcBef>
              <a:defRPr sz="2400">
                <a:solidFill>
                  <a:schemeClr val="tx1"/>
                </a:solidFill>
                <a:latin typeface="Arial Unicode MS" pitchFamily="34" charset="-128"/>
              </a:defRPr>
            </a:lvl5pPr>
            <a:lvl6pPr defTabSz="933450" fontAlgn="base">
              <a:spcBef>
                <a:spcPct val="0"/>
              </a:spcBef>
              <a:spcAft>
                <a:spcPct val="0"/>
              </a:spcAft>
              <a:defRPr sz="2400">
                <a:solidFill>
                  <a:schemeClr val="tx1"/>
                </a:solidFill>
                <a:latin typeface="Arial Unicode MS" pitchFamily="34" charset="-128"/>
              </a:defRPr>
            </a:lvl6pPr>
            <a:lvl7pPr defTabSz="933450" fontAlgn="base">
              <a:spcBef>
                <a:spcPct val="0"/>
              </a:spcBef>
              <a:spcAft>
                <a:spcPct val="0"/>
              </a:spcAft>
              <a:defRPr sz="2400">
                <a:solidFill>
                  <a:schemeClr val="tx1"/>
                </a:solidFill>
                <a:latin typeface="Arial Unicode MS" pitchFamily="34" charset="-128"/>
              </a:defRPr>
            </a:lvl7pPr>
            <a:lvl8pPr defTabSz="933450" fontAlgn="base">
              <a:spcBef>
                <a:spcPct val="0"/>
              </a:spcBef>
              <a:spcAft>
                <a:spcPct val="0"/>
              </a:spcAft>
              <a:defRPr sz="2400">
                <a:solidFill>
                  <a:schemeClr val="tx1"/>
                </a:solidFill>
                <a:latin typeface="Arial Unicode MS" pitchFamily="34" charset="-128"/>
              </a:defRPr>
            </a:lvl8pPr>
            <a:lvl9pPr defTabSz="933450" fontAlgn="base">
              <a:spcBef>
                <a:spcPct val="0"/>
              </a:spcBef>
              <a:spcAft>
                <a:spcPct val="0"/>
              </a:spcAft>
              <a:defRPr sz="2400">
                <a:solidFill>
                  <a:schemeClr val="tx1"/>
                </a:solidFill>
                <a:latin typeface="Arial Unicode MS" pitchFamily="34" charset="-128"/>
              </a:defRPr>
            </a:lvl9pPr>
          </a:lstStyle>
          <a:p>
            <a:pPr algn="ctr">
              <a:spcBef>
                <a:spcPct val="50000"/>
              </a:spcBef>
            </a:pPr>
            <a:r>
              <a:rPr lang="de-DE" sz="1800" b="0" dirty="0">
                <a:latin typeface="+mn-lt"/>
              </a:rPr>
              <a:t>Torque measurement,</a:t>
            </a:r>
            <a:br>
              <a:rPr lang="de-DE" sz="1800" b="0" dirty="0">
                <a:latin typeface="+mn-lt"/>
              </a:rPr>
            </a:br>
            <a:r>
              <a:rPr lang="de-DE" sz="1800" b="0" dirty="0">
                <a:latin typeface="+mn-lt"/>
              </a:rPr>
              <a:t>Leverkusen, Germany</a:t>
            </a:r>
            <a:endParaRPr lang="en-US" sz="1800" b="0" dirty="0">
              <a:latin typeface="+mn-lt"/>
            </a:endParaRPr>
          </a:p>
        </p:txBody>
      </p:sp>
      <p:sp>
        <p:nvSpPr>
          <p:cNvPr id="415758" name="Text Box 14"/>
          <p:cNvSpPr txBox="1">
            <a:spLocks noChangeArrowheads="1"/>
          </p:cNvSpPr>
          <p:nvPr/>
        </p:nvSpPr>
        <p:spPr bwMode="auto">
          <a:xfrm>
            <a:off x="4191000" y="3429000"/>
            <a:ext cx="46577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defTabSz="933450">
              <a:spcBef>
                <a:spcPct val="0"/>
              </a:spcBef>
              <a:defRPr sz="2400">
                <a:solidFill>
                  <a:schemeClr val="tx1"/>
                </a:solidFill>
                <a:latin typeface="Arial Unicode MS" pitchFamily="34" charset="-128"/>
              </a:defRPr>
            </a:lvl1pPr>
            <a:lvl2pPr algn="l" defTabSz="933450">
              <a:spcBef>
                <a:spcPct val="0"/>
              </a:spcBef>
              <a:defRPr sz="2400">
                <a:solidFill>
                  <a:schemeClr val="tx1"/>
                </a:solidFill>
                <a:latin typeface="Arial Unicode MS" pitchFamily="34" charset="-128"/>
              </a:defRPr>
            </a:lvl2pPr>
            <a:lvl3pPr algn="l" defTabSz="933450">
              <a:spcBef>
                <a:spcPct val="0"/>
              </a:spcBef>
              <a:defRPr sz="2400">
                <a:solidFill>
                  <a:schemeClr val="tx1"/>
                </a:solidFill>
                <a:latin typeface="Arial Unicode MS" pitchFamily="34" charset="-128"/>
              </a:defRPr>
            </a:lvl3pPr>
            <a:lvl4pPr algn="l" defTabSz="933450">
              <a:spcBef>
                <a:spcPct val="0"/>
              </a:spcBef>
              <a:defRPr sz="2400">
                <a:solidFill>
                  <a:schemeClr val="tx1"/>
                </a:solidFill>
                <a:latin typeface="Arial Unicode MS" pitchFamily="34" charset="-128"/>
              </a:defRPr>
            </a:lvl4pPr>
            <a:lvl5pPr algn="l" defTabSz="933450">
              <a:spcBef>
                <a:spcPct val="0"/>
              </a:spcBef>
              <a:defRPr sz="2400">
                <a:solidFill>
                  <a:schemeClr val="tx1"/>
                </a:solidFill>
                <a:latin typeface="Arial Unicode MS" pitchFamily="34" charset="-128"/>
              </a:defRPr>
            </a:lvl5pPr>
            <a:lvl6pPr defTabSz="933450" fontAlgn="base">
              <a:spcBef>
                <a:spcPct val="0"/>
              </a:spcBef>
              <a:spcAft>
                <a:spcPct val="0"/>
              </a:spcAft>
              <a:defRPr sz="2400">
                <a:solidFill>
                  <a:schemeClr val="tx1"/>
                </a:solidFill>
                <a:latin typeface="Arial Unicode MS" pitchFamily="34" charset="-128"/>
              </a:defRPr>
            </a:lvl6pPr>
            <a:lvl7pPr defTabSz="933450" fontAlgn="base">
              <a:spcBef>
                <a:spcPct val="0"/>
              </a:spcBef>
              <a:spcAft>
                <a:spcPct val="0"/>
              </a:spcAft>
              <a:defRPr sz="2400">
                <a:solidFill>
                  <a:schemeClr val="tx1"/>
                </a:solidFill>
                <a:latin typeface="Arial Unicode MS" pitchFamily="34" charset="-128"/>
              </a:defRPr>
            </a:lvl7pPr>
            <a:lvl8pPr defTabSz="933450" fontAlgn="base">
              <a:spcBef>
                <a:spcPct val="0"/>
              </a:spcBef>
              <a:spcAft>
                <a:spcPct val="0"/>
              </a:spcAft>
              <a:defRPr sz="2400">
                <a:solidFill>
                  <a:schemeClr val="tx1"/>
                </a:solidFill>
                <a:latin typeface="Arial Unicode MS" pitchFamily="34" charset="-128"/>
              </a:defRPr>
            </a:lvl8pPr>
            <a:lvl9pPr defTabSz="933450" fontAlgn="base">
              <a:spcBef>
                <a:spcPct val="0"/>
              </a:spcBef>
              <a:spcAft>
                <a:spcPct val="0"/>
              </a:spcAft>
              <a:defRPr sz="2400">
                <a:solidFill>
                  <a:schemeClr val="tx1"/>
                </a:solidFill>
                <a:latin typeface="Arial Unicode MS" pitchFamily="34" charset="-128"/>
              </a:defRPr>
            </a:lvl9pPr>
          </a:lstStyle>
          <a:p>
            <a:pPr algn="ctr">
              <a:spcBef>
                <a:spcPct val="50000"/>
              </a:spcBef>
            </a:pPr>
            <a:r>
              <a:rPr lang="de-DE" sz="1800" b="0" dirty="0">
                <a:latin typeface="+mn-lt"/>
              </a:rPr>
              <a:t>Hydraulic seal </a:t>
            </a:r>
            <a:r>
              <a:rPr lang="de-DE" sz="1800" b="0" dirty="0" smtClean="0">
                <a:latin typeface="+mn-lt"/>
              </a:rPr>
              <a:t>testing, </a:t>
            </a:r>
            <a:r>
              <a:rPr lang="de-DE" sz="1800" b="0" dirty="0">
                <a:latin typeface="+mn-lt"/>
              </a:rPr>
              <a:t>Judenburg, Austria</a:t>
            </a:r>
            <a:endParaRPr lang="en-US" sz="1800" b="0" dirty="0">
              <a:latin typeface="+mn-lt"/>
            </a:endParaRPr>
          </a:p>
        </p:txBody>
      </p:sp>
      <p:sp>
        <p:nvSpPr>
          <p:cNvPr id="415760" name="AutoShape 16" descr="Cold temperature"/>
          <p:cNvSpPr>
            <a:spLocks noChangeArrowheads="1"/>
          </p:cNvSpPr>
          <p:nvPr/>
        </p:nvSpPr>
        <p:spPr bwMode="auto">
          <a:xfrm>
            <a:off x="4789488" y="3898900"/>
            <a:ext cx="3027362" cy="1892300"/>
          </a:xfrm>
          <a:prstGeom prst="roundRect">
            <a:avLst>
              <a:gd name="adj" fmla="val 16667"/>
            </a:avLst>
          </a:prstGeom>
          <a:blipFill dpi="0" rotWithShape="1">
            <a:blip r:embed="rId5"/>
            <a:srcRect/>
            <a:stretch>
              <a:fillRect b="-18310"/>
            </a:stretch>
          </a:blipFill>
          <a:ln w="9525" algn="ctr">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5761" name="Text Box 17"/>
          <p:cNvSpPr txBox="1">
            <a:spLocks noChangeArrowheads="1"/>
          </p:cNvSpPr>
          <p:nvPr/>
        </p:nvSpPr>
        <p:spPr bwMode="auto">
          <a:xfrm>
            <a:off x="4367213" y="5830669"/>
            <a:ext cx="37861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933450">
              <a:spcBef>
                <a:spcPct val="0"/>
              </a:spcBef>
              <a:defRPr sz="2400">
                <a:solidFill>
                  <a:schemeClr val="tx1"/>
                </a:solidFill>
                <a:latin typeface="Arial Unicode MS" pitchFamily="34" charset="-128"/>
              </a:defRPr>
            </a:lvl1pPr>
            <a:lvl2pPr algn="l" defTabSz="933450">
              <a:spcBef>
                <a:spcPct val="0"/>
              </a:spcBef>
              <a:defRPr sz="2400">
                <a:solidFill>
                  <a:schemeClr val="tx1"/>
                </a:solidFill>
                <a:latin typeface="Arial Unicode MS" pitchFamily="34" charset="-128"/>
              </a:defRPr>
            </a:lvl2pPr>
            <a:lvl3pPr algn="l" defTabSz="933450">
              <a:spcBef>
                <a:spcPct val="0"/>
              </a:spcBef>
              <a:defRPr sz="2400">
                <a:solidFill>
                  <a:schemeClr val="tx1"/>
                </a:solidFill>
                <a:latin typeface="Arial Unicode MS" pitchFamily="34" charset="-128"/>
              </a:defRPr>
            </a:lvl3pPr>
            <a:lvl4pPr algn="l" defTabSz="933450">
              <a:spcBef>
                <a:spcPct val="0"/>
              </a:spcBef>
              <a:defRPr sz="2400">
                <a:solidFill>
                  <a:schemeClr val="tx1"/>
                </a:solidFill>
                <a:latin typeface="Arial Unicode MS" pitchFamily="34" charset="-128"/>
              </a:defRPr>
            </a:lvl4pPr>
            <a:lvl5pPr algn="l" defTabSz="933450">
              <a:spcBef>
                <a:spcPct val="0"/>
              </a:spcBef>
              <a:defRPr sz="2400">
                <a:solidFill>
                  <a:schemeClr val="tx1"/>
                </a:solidFill>
                <a:latin typeface="Arial Unicode MS" pitchFamily="34" charset="-128"/>
              </a:defRPr>
            </a:lvl5pPr>
            <a:lvl6pPr defTabSz="933450" fontAlgn="base">
              <a:spcBef>
                <a:spcPct val="0"/>
              </a:spcBef>
              <a:spcAft>
                <a:spcPct val="0"/>
              </a:spcAft>
              <a:defRPr sz="2400">
                <a:solidFill>
                  <a:schemeClr val="tx1"/>
                </a:solidFill>
                <a:latin typeface="Arial Unicode MS" pitchFamily="34" charset="-128"/>
              </a:defRPr>
            </a:lvl6pPr>
            <a:lvl7pPr defTabSz="933450" fontAlgn="base">
              <a:spcBef>
                <a:spcPct val="0"/>
              </a:spcBef>
              <a:spcAft>
                <a:spcPct val="0"/>
              </a:spcAft>
              <a:defRPr sz="2400">
                <a:solidFill>
                  <a:schemeClr val="tx1"/>
                </a:solidFill>
                <a:latin typeface="Arial Unicode MS" pitchFamily="34" charset="-128"/>
              </a:defRPr>
            </a:lvl7pPr>
            <a:lvl8pPr defTabSz="933450" fontAlgn="base">
              <a:spcBef>
                <a:spcPct val="0"/>
              </a:spcBef>
              <a:spcAft>
                <a:spcPct val="0"/>
              </a:spcAft>
              <a:defRPr sz="2400">
                <a:solidFill>
                  <a:schemeClr val="tx1"/>
                </a:solidFill>
                <a:latin typeface="Arial Unicode MS" pitchFamily="34" charset="-128"/>
              </a:defRPr>
            </a:lvl8pPr>
            <a:lvl9pPr defTabSz="933450" fontAlgn="base">
              <a:spcBef>
                <a:spcPct val="0"/>
              </a:spcBef>
              <a:spcAft>
                <a:spcPct val="0"/>
              </a:spcAft>
              <a:defRPr sz="2400">
                <a:solidFill>
                  <a:schemeClr val="tx1"/>
                </a:solidFill>
                <a:latin typeface="Arial Unicode MS" pitchFamily="34" charset="-128"/>
              </a:defRPr>
            </a:lvl9pPr>
          </a:lstStyle>
          <a:p>
            <a:pPr algn="ctr">
              <a:spcBef>
                <a:spcPct val="50000"/>
              </a:spcBef>
            </a:pPr>
            <a:r>
              <a:rPr lang="de-DE" sz="1800" b="0" dirty="0">
                <a:latin typeface="+mn-lt"/>
              </a:rPr>
              <a:t>Cold temperature </a:t>
            </a:r>
            <a:r>
              <a:rPr lang="de-DE" sz="1800" b="0" dirty="0" smtClean="0">
                <a:latin typeface="+mn-lt"/>
              </a:rPr>
              <a:t>testing, </a:t>
            </a:r>
            <a:r>
              <a:rPr lang="de-DE" sz="1800" b="0" dirty="0">
                <a:latin typeface="+mn-lt"/>
              </a:rPr>
              <a:t/>
            </a:r>
            <a:br>
              <a:rPr lang="de-DE" sz="1800" b="0" dirty="0">
                <a:latin typeface="+mn-lt"/>
              </a:rPr>
            </a:br>
            <a:r>
              <a:rPr lang="de-DE" sz="1800" b="0" dirty="0">
                <a:latin typeface="+mn-lt"/>
              </a:rPr>
              <a:t>Elgin, USA</a:t>
            </a:r>
            <a:endParaRPr lang="en-US" sz="1800" b="0" dirty="0">
              <a:latin typeface="+mn-lt"/>
            </a:endParaRPr>
          </a:p>
        </p:txBody>
      </p:sp>
      <p:sp>
        <p:nvSpPr>
          <p:cNvPr id="3" name="Footer Placeholder 2"/>
          <p:cNvSpPr>
            <a:spLocks noGrp="1"/>
          </p:cNvSpPr>
          <p:nvPr>
            <p:ph type="ftr" sz="quarter" idx="11"/>
          </p:nvPr>
        </p:nvSpPr>
        <p:spPr/>
        <p:txBody>
          <a:bodyPr/>
          <a:lstStyle/>
          <a:p>
            <a:r>
              <a:rPr lang="en-US" smtClean="0"/>
              <a:t>SKF proprietary - Not for distribution without permission</a:t>
            </a:r>
            <a:endParaRPr lang="en-GB"/>
          </a:p>
        </p:txBody>
      </p:sp>
    </p:spTree>
    <p:extLst>
      <p:ext uri="{BB962C8B-B14F-4D97-AF65-F5344CB8AC3E}">
        <p14:creationId xmlns:p14="http://schemas.microsoft.com/office/powerpoint/2010/main" val="22848891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14" name="Picture 6" descr="Plane shutterstock_6696117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06" t="569" r="5122"/>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3"/>
          <p:cNvSpPr>
            <a:spLocks noGrp="1"/>
          </p:cNvSpPr>
          <p:nvPr>
            <p:ph type="dt" sz="half" idx="10"/>
          </p:nvPr>
        </p:nvSpPr>
        <p:spPr/>
        <p:txBody>
          <a:bodyPr/>
          <a:lstStyle/>
          <a:p>
            <a:fld id="{9D5F8B62-C25A-47E8-9C22-C5BA246EBEB7}" type="datetime3">
              <a:rPr lang="en-US" smtClean="0"/>
              <a:t>29 October 2014</a:t>
            </a:fld>
            <a:endParaRPr lang="en-US"/>
          </a:p>
        </p:txBody>
      </p:sp>
      <p:sp>
        <p:nvSpPr>
          <p:cNvPr id="7" name="Slide Number Placeholder 5"/>
          <p:cNvSpPr>
            <a:spLocks noGrp="1"/>
          </p:cNvSpPr>
          <p:nvPr>
            <p:ph type="sldNum" sz="quarter" idx="12"/>
          </p:nvPr>
        </p:nvSpPr>
        <p:spPr/>
        <p:txBody>
          <a:bodyPr/>
          <a:lstStyle/>
          <a:p>
            <a:r>
              <a:rPr lang="en-US"/>
              <a:t>Slide </a:t>
            </a:r>
            <a:fld id="{D0B60205-95E9-4F1A-ACE1-CEB330A71F3E}" type="slidenum">
              <a:rPr lang="en-US"/>
              <a:pPr/>
              <a:t>9</a:t>
            </a:fld>
            <a:endParaRPr lang="en-US"/>
          </a:p>
        </p:txBody>
      </p:sp>
      <p:sp>
        <p:nvSpPr>
          <p:cNvPr id="427010" name="Rectangle 2"/>
          <p:cNvSpPr>
            <a:spLocks noGrp="1" noChangeArrowheads="1"/>
          </p:cNvSpPr>
          <p:nvPr>
            <p:ph type="title"/>
          </p:nvPr>
        </p:nvSpPr>
        <p:spPr>
          <a:xfrm>
            <a:off x="457200" y="223644"/>
            <a:ext cx="8229600" cy="514738"/>
          </a:xfrm>
        </p:spPr>
        <p:txBody>
          <a:bodyPr/>
          <a:lstStyle/>
          <a:p>
            <a:r>
              <a:rPr lang="en-GB" dirty="0"/>
              <a:t>Seal platform in </a:t>
            </a:r>
            <a:r>
              <a:rPr lang="en-GB" dirty="0" smtClean="0"/>
              <a:t>Aerospace</a:t>
            </a:r>
            <a:endParaRPr lang="en-GB" dirty="0"/>
          </a:p>
        </p:txBody>
      </p:sp>
      <p:pic>
        <p:nvPicPr>
          <p:cNvPr id="427015" name="Bildobjekt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5181600"/>
            <a:ext cx="2744788"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96" y="4038600"/>
            <a:ext cx="3229991" cy="2819399"/>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7400" y="1"/>
            <a:ext cx="3276599" cy="2251917"/>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Footer Placeholder 5"/>
          <p:cNvSpPr>
            <a:spLocks noGrp="1"/>
          </p:cNvSpPr>
          <p:nvPr>
            <p:ph type="ftr" sz="quarter" idx="11"/>
          </p:nvPr>
        </p:nvSpPr>
        <p:spPr/>
        <p:txBody>
          <a:bodyPr/>
          <a:lstStyle/>
          <a:p>
            <a:r>
              <a:rPr lang="en-US" smtClean="0"/>
              <a:t>SKF proprietary - Not for distribution without permission</a:t>
            </a:r>
            <a:endParaRPr lang="en-GB"/>
          </a:p>
        </p:txBody>
      </p:sp>
    </p:spTree>
    <p:extLst>
      <p:ext uri="{BB962C8B-B14F-4D97-AF65-F5344CB8AC3E}">
        <p14:creationId xmlns:p14="http://schemas.microsoft.com/office/powerpoint/2010/main" val="201162138"/>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SKF Blue">
      <a:dk1>
        <a:srgbClr val="0066CC"/>
      </a:dk1>
      <a:lt1>
        <a:srgbClr val="FFFFFF"/>
      </a:lt1>
      <a:dk2>
        <a:srgbClr val="FA0000"/>
      </a:dk2>
      <a:lt2>
        <a:srgbClr val="878786"/>
      </a:lt2>
      <a:accent1>
        <a:srgbClr val="CACAC9"/>
      </a:accent1>
      <a:accent2>
        <a:srgbClr val="84C24D"/>
      </a:accent2>
      <a:accent3>
        <a:srgbClr val="3385D6"/>
      </a:accent3>
      <a:accent4>
        <a:srgbClr val="B3D1F0"/>
      </a:accent4>
      <a:accent5>
        <a:srgbClr val="1E5892"/>
      </a:accent5>
      <a:accent6>
        <a:srgbClr val="00366C"/>
      </a:accent6>
      <a:hlink>
        <a:srgbClr val="002850"/>
      </a:hlink>
      <a:folHlink>
        <a:srgbClr val="5B9DDF"/>
      </a:folHlink>
    </a:clrScheme>
    <a:fontScheme name="SKF">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SKF Blue">
      <a:dk1>
        <a:srgbClr val="0066CC"/>
      </a:dk1>
      <a:lt1>
        <a:srgbClr val="FFFFFF"/>
      </a:lt1>
      <a:dk2>
        <a:srgbClr val="FA0000"/>
      </a:dk2>
      <a:lt2>
        <a:srgbClr val="878786"/>
      </a:lt2>
      <a:accent1>
        <a:srgbClr val="CACAC9"/>
      </a:accent1>
      <a:accent2>
        <a:srgbClr val="84C24D"/>
      </a:accent2>
      <a:accent3>
        <a:srgbClr val="002850"/>
      </a:accent3>
      <a:accent4>
        <a:srgbClr val="00366C"/>
      </a:accent4>
      <a:accent5>
        <a:srgbClr val="1E5892"/>
      </a:accent5>
      <a:accent6>
        <a:srgbClr val="5B9DDF"/>
      </a:accent6>
      <a:hlink>
        <a:srgbClr val="3385D6"/>
      </a:hlink>
      <a:folHlink>
        <a:srgbClr val="B3D1F0"/>
      </a:folHlink>
    </a:clrScheme>
    <a:fontScheme name="SKF">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KF Blue">
      <a:dk1>
        <a:srgbClr val="0066CC"/>
      </a:dk1>
      <a:lt1>
        <a:srgbClr val="FFFFFF"/>
      </a:lt1>
      <a:dk2>
        <a:srgbClr val="FA0000"/>
      </a:dk2>
      <a:lt2>
        <a:srgbClr val="878786"/>
      </a:lt2>
      <a:accent1>
        <a:srgbClr val="CACAC9"/>
      </a:accent1>
      <a:accent2>
        <a:srgbClr val="84C24D"/>
      </a:accent2>
      <a:accent3>
        <a:srgbClr val="002850"/>
      </a:accent3>
      <a:accent4>
        <a:srgbClr val="00366C"/>
      </a:accent4>
      <a:accent5>
        <a:srgbClr val="1E5892"/>
      </a:accent5>
      <a:accent6>
        <a:srgbClr val="5B9DDF"/>
      </a:accent6>
      <a:hlink>
        <a:srgbClr val="3385D6"/>
      </a:hlink>
      <a:folHlink>
        <a:srgbClr val="B3D1F0"/>
      </a:folHlink>
    </a:clrScheme>
    <a:fontScheme name="SKF">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867</TotalTime>
  <Words>2528</Words>
  <Application>Microsoft Office PowerPoint</Application>
  <PresentationFormat>On-screen Show (4:3)</PresentationFormat>
  <Paragraphs>476</Paragraphs>
  <Slides>50</Slides>
  <Notes>11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2" baseType="lpstr">
      <vt:lpstr>Blank</vt:lpstr>
      <vt:lpstr>Photo Editor Photo</vt:lpstr>
      <vt:lpstr>PowerPoint Presentation</vt:lpstr>
      <vt:lpstr>SKF Aerospace Sealing Solutions</vt:lpstr>
      <vt:lpstr>SKF technology platforms</vt:lpstr>
      <vt:lpstr>Seals have a long history at SKF…</vt:lpstr>
      <vt:lpstr>…and a global footprint</vt:lpstr>
      <vt:lpstr>Technical leadership and engineering support</vt:lpstr>
      <vt:lpstr>Strong materials development capabilities</vt:lpstr>
      <vt:lpstr>Global testing capacities</vt:lpstr>
      <vt:lpstr>Seal platform in Aerospace</vt:lpstr>
      <vt:lpstr>SKF Aerospace capabilities</vt:lpstr>
      <vt:lpstr>SKF Aerospace sealing solutions</vt:lpstr>
      <vt:lpstr>Seal and PED applications</vt:lpstr>
      <vt:lpstr>Component re-use considerations</vt:lpstr>
      <vt:lpstr>The sealing system</vt:lpstr>
      <vt:lpstr>Component re-use considerations</vt:lpstr>
      <vt:lpstr>Plan for component re-use</vt:lpstr>
      <vt:lpstr>Failure analysis</vt:lpstr>
      <vt:lpstr>Critical information needed</vt:lpstr>
      <vt:lpstr>System operating conditions</vt:lpstr>
      <vt:lpstr>Additional system questions</vt:lpstr>
      <vt:lpstr>Cocked installation</vt:lpstr>
      <vt:lpstr>Foreign material</vt:lpstr>
      <vt:lpstr>Damaged seal case</vt:lpstr>
      <vt:lpstr>Damaged seal case</vt:lpstr>
      <vt:lpstr>Damaged seal case</vt:lpstr>
      <vt:lpstr>Damaged primary lip</vt:lpstr>
      <vt:lpstr>Damaged primary lip</vt:lpstr>
      <vt:lpstr>Heat aged primary lip</vt:lpstr>
      <vt:lpstr>Uneven primary lip wear</vt:lpstr>
      <vt:lpstr>Excessive, but even primary lip wear</vt:lpstr>
      <vt:lpstr>Primary lip contamination</vt:lpstr>
      <vt:lpstr>Manufacturing defects</vt:lpstr>
      <vt:lpstr>Pressure wear</vt:lpstr>
      <vt:lpstr>Pressure wear</vt:lpstr>
      <vt:lpstr>Lip contamination</vt:lpstr>
      <vt:lpstr>Primary lip bond failure</vt:lpstr>
      <vt:lpstr>Fluid compatibility</vt:lpstr>
      <vt:lpstr>Fluid compatibility</vt:lpstr>
      <vt:lpstr>Damaged spring</vt:lpstr>
      <vt:lpstr>Missing spring</vt:lpstr>
      <vt:lpstr>Dislodged spring</vt:lpstr>
      <vt:lpstr>Dislodged spring</vt:lpstr>
      <vt:lpstr>Wrong seal installed</vt:lpstr>
      <vt:lpstr>Ozone damage</vt:lpstr>
      <vt:lpstr>Shaft surface – machine lead</vt:lpstr>
      <vt:lpstr>Shaft surface – damage</vt:lpstr>
      <vt:lpstr>Seal installed backwards</vt:lpstr>
      <vt:lpstr>Re-use conclusions</vt:lpstr>
      <vt:lpstr>PowerPoint Presentation</vt:lpstr>
      <vt:lpstr>PowerPoint Presentation</vt:lpstr>
    </vt:vector>
  </TitlesOfParts>
  <Company>AB SKF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P Crawford</dc:creator>
  <cp:lastModifiedBy>John P Crawford</cp:lastModifiedBy>
  <cp:revision>54</cp:revision>
  <dcterms:created xsi:type="dcterms:W3CDTF">2014-09-24T20:44:41Z</dcterms:created>
  <dcterms:modified xsi:type="dcterms:W3CDTF">2014-10-29T19:22:50Z</dcterms:modified>
</cp:coreProperties>
</file>