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72" r:id="rId2"/>
    <p:sldId id="290" r:id="rId3"/>
    <p:sldId id="274" r:id="rId4"/>
    <p:sldId id="275" r:id="rId5"/>
    <p:sldId id="276" r:id="rId6"/>
    <p:sldId id="277" r:id="rId7"/>
    <p:sldId id="278" r:id="rId8"/>
    <p:sldId id="279" r:id="rId9"/>
    <p:sldId id="280" r:id="rId10"/>
    <p:sldId id="281" r:id="rId11"/>
    <p:sldId id="291" r:id="rId12"/>
    <p:sldId id="292" r:id="rId13"/>
    <p:sldId id="293" r:id="rId14"/>
    <p:sldId id="294" r:id="rId15"/>
    <p:sldId id="296" r:id="rId16"/>
    <p:sldId id="295" r:id="rId17"/>
    <p:sldId id="297" r:id="rId18"/>
  </p:sldIdLst>
  <p:sldSz cx="9144000" cy="6858000" type="screen4x3"/>
  <p:notesSz cx="6858000" cy="92964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yers-SA" initials="M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AEAEA"/>
    <a:srgbClr val="8B0304"/>
    <a:srgbClr val="6B121E"/>
    <a:srgbClr val="5C0E17"/>
    <a:srgbClr val="FFFF00"/>
    <a:srgbClr val="BBAD6E"/>
    <a:srgbClr val="8B00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9" autoAdjust="0"/>
    <p:restoredTop sz="84291" autoAdjust="0"/>
  </p:normalViewPr>
  <p:slideViewPr>
    <p:cSldViewPr snapToGrid="0" showGuides="1">
      <p:cViewPr varScale="1">
        <p:scale>
          <a:sx n="86" d="100"/>
          <a:sy n="86" d="100"/>
        </p:scale>
        <p:origin x="-444" y="-72"/>
      </p:cViewPr>
      <p:guideLst>
        <p:guide orient="horz" pos="2160"/>
        <p:guide pos="2880"/>
      </p:guideLst>
    </p:cSldViewPr>
  </p:slideViewPr>
  <p:notesTextViewPr>
    <p:cViewPr>
      <p:scale>
        <a:sx n="100" d="100"/>
        <a:sy n="100" d="100"/>
      </p:scale>
      <p:origin x="0" y="0"/>
    </p:cViewPr>
  </p:notesTextViewPr>
  <p:notesViewPr>
    <p:cSldViewPr snapToGrid="0" showGuides="1">
      <p:cViewPr varScale="1">
        <p:scale>
          <a:sx n="85" d="100"/>
          <a:sy n="85" d="100"/>
        </p:scale>
        <p:origin x="-1950"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0"/>
            <a:ext cx="2972004" cy="464820"/>
          </a:xfrm>
          <a:prstGeom prst="rect">
            <a:avLst/>
          </a:prstGeom>
          <a:noFill/>
          <a:ln w="9525">
            <a:noFill/>
            <a:miter lim="800000"/>
            <a:headEnd/>
            <a:tailEnd/>
          </a:ln>
          <a:effectLst/>
        </p:spPr>
        <p:txBody>
          <a:bodyPr vert="horz" wrap="square" lIns="92304" tIns="46153" rIns="92304" bIns="46153" numCol="1" anchor="t" anchorCtr="0" compatLnSpc="1">
            <a:prstTxWarp prst="textNoShape">
              <a:avLst/>
            </a:prstTxWarp>
          </a:bodyPr>
          <a:lstStyle>
            <a:lvl1pPr defTabSz="923361">
              <a:defRPr sz="1200" b="0" smtClean="0"/>
            </a:lvl1pPr>
          </a:lstStyle>
          <a:p>
            <a:pPr>
              <a:defRPr/>
            </a:pPr>
            <a:endParaRPr lang="en-US" altLang="zh-TW"/>
          </a:p>
        </p:txBody>
      </p:sp>
      <p:sp>
        <p:nvSpPr>
          <p:cNvPr id="40963" name="Rectangle 3"/>
          <p:cNvSpPr>
            <a:spLocks noGrp="1" noChangeArrowheads="1"/>
          </p:cNvSpPr>
          <p:nvPr>
            <p:ph type="dt" sz="quarter" idx="1"/>
          </p:nvPr>
        </p:nvSpPr>
        <p:spPr bwMode="auto">
          <a:xfrm>
            <a:off x="3884463" y="0"/>
            <a:ext cx="2972004" cy="464820"/>
          </a:xfrm>
          <a:prstGeom prst="rect">
            <a:avLst/>
          </a:prstGeom>
          <a:noFill/>
          <a:ln w="9525">
            <a:noFill/>
            <a:miter lim="800000"/>
            <a:headEnd/>
            <a:tailEnd/>
          </a:ln>
          <a:effectLst/>
        </p:spPr>
        <p:txBody>
          <a:bodyPr vert="horz" wrap="square" lIns="92304" tIns="46153" rIns="92304" bIns="46153" numCol="1" anchor="t" anchorCtr="0" compatLnSpc="1">
            <a:prstTxWarp prst="textNoShape">
              <a:avLst/>
            </a:prstTxWarp>
          </a:bodyPr>
          <a:lstStyle>
            <a:lvl1pPr algn="r" defTabSz="923361">
              <a:defRPr sz="1200" b="0" smtClean="0"/>
            </a:lvl1pPr>
          </a:lstStyle>
          <a:p>
            <a:pPr>
              <a:defRPr/>
            </a:pPr>
            <a:endParaRPr lang="en-US" altLang="zh-TW"/>
          </a:p>
        </p:txBody>
      </p:sp>
      <p:sp>
        <p:nvSpPr>
          <p:cNvPr id="40964" name="Rectangle 4"/>
          <p:cNvSpPr>
            <a:spLocks noGrp="1" noChangeArrowheads="1"/>
          </p:cNvSpPr>
          <p:nvPr>
            <p:ph type="ftr" sz="quarter" idx="2"/>
          </p:nvPr>
        </p:nvSpPr>
        <p:spPr bwMode="auto">
          <a:xfrm>
            <a:off x="1" y="8830010"/>
            <a:ext cx="2972004" cy="464820"/>
          </a:xfrm>
          <a:prstGeom prst="rect">
            <a:avLst/>
          </a:prstGeom>
          <a:noFill/>
          <a:ln w="9525">
            <a:noFill/>
            <a:miter lim="800000"/>
            <a:headEnd/>
            <a:tailEnd/>
          </a:ln>
          <a:effectLst/>
        </p:spPr>
        <p:txBody>
          <a:bodyPr vert="horz" wrap="square" lIns="92304" tIns="46153" rIns="92304" bIns="46153" numCol="1" anchor="b" anchorCtr="0" compatLnSpc="1">
            <a:prstTxWarp prst="textNoShape">
              <a:avLst/>
            </a:prstTxWarp>
          </a:bodyPr>
          <a:lstStyle>
            <a:lvl1pPr defTabSz="923361">
              <a:defRPr sz="1200" b="0" smtClean="0"/>
            </a:lvl1pPr>
          </a:lstStyle>
          <a:p>
            <a:pPr>
              <a:defRPr/>
            </a:pPr>
            <a:endParaRPr lang="en-US" altLang="zh-TW"/>
          </a:p>
        </p:txBody>
      </p:sp>
      <p:sp>
        <p:nvSpPr>
          <p:cNvPr id="40965" name="Rectangle 5"/>
          <p:cNvSpPr>
            <a:spLocks noGrp="1" noChangeArrowheads="1"/>
          </p:cNvSpPr>
          <p:nvPr>
            <p:ph type="sldNum" sz="quarter" idx="3"/>
          </p:nvPr>
        </p:nvSpPr>
        <p:spPr bwMode="auto">
          <a:xfrm>
            <a:off x="3884463" y="8830010"/>
            <a:ext cx="2972004" cy="464820"/>
          </a:xfrm>
          <a:prstGeom prst="rect">
            <a:avLst/>
          </a:prstGeom>
          <a:noFill/>
          <a:ln w="9525">
            <a:noFill/>
            <a:miter lim="800000"/>
            <a:headEnd/>
            <a:tailEnd/>
          </a:ln>
          <a:effectLst/>
        </p:spPr>
        <p:txBody>
          <a:bodyPr vert="horz" wrap="square" lIns="92304" tIns="46153" rIns="92304" bIns="46153" numCol="1" anchor="b" anchorCtr="0" compatLnSpc="1">
            <a:prstTxWarp prst="textNoShape">
              <a:avLst/>
            </a:prstTxWarp>
          </a:bodyPr>
          <a:lstStyle>
            <a:lvl1pPr algn="r" defTabSz="923361">
              <a:defRPr sz="1200" b="0" smtClean="0"/>
            </a:lvl1pPr>
          </a:lstStyle>
          <a:p>
            <a:pPr>
              <a:defRPr/>
            </a:pPr>
            <a:fld id="{0B5F4331-4378-42A1-BA0F-AE0A7108C0C7}"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1" y="0"/>
            <a:ext cx="2972004" cy="46482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defRPr sz="1200" b="0" smtClean="0"/>
            </a:lvl1pPr>
          </a:lstStyle>
          <a:p>
            <a:pPr>
              <a:defRPr/>
            </a:pPr>
            <a:endParaRPr lang="en-US"/>
          </a:p>
        </p:txBody>
      </p:sp>
      <p:sp>
        <p:nvSpPr>
          <p:cNvPr id="44035" name="Rectangle 3"/>
          <p:cNvSpPr>
            <a:spLocks noGrp="1" noChangeArrowheads="1"/>
          </p:cNvSpPr>
          <p:nvPr>
            <p:ph type="dt" idx="1"/>
          </p:nvPr>
        </p:nvSpPr>
        <p:spPr bwMode="auto">
          <a:xfrm>
            <a:off x="3884463" y="0"/>
            <a:ext cx="2972004" cy="46482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a:defRPr sz="1200" b="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494" y="4415790"/>
            <a:ext cx="5487013" cy="418338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1" y="8830010"/>
            <a:ext cx="2972004" cy="464820"/>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defRPr sz="1200" b="0" smtClean="0"/>
            </a:lvl1pPr>
          </a:lstStyle>
          <a:p>
            <a:pPr>
              <a:defRPr/>
            </a:pPr>
            <a:endParaRPr lang="en-US"/>
          </a:p>
        </p:txBody>
      </p:sp>
      <p:sp>
        <p:nvSpPr>
          <p:cNvPr id="44039" name="Rectangle 7"/>
          <p:cNvSpPr>
            <a:spLocks noGrp="1" noChangeArrowheads="1"/>
          </p:cNvSpPr>
          <p:nvPr>
            <p:ph type="sldNum" sz="quarter" idx="5"/>
          </p:nvPr>
        </p:nvSpPr>
        <p:spPr bwMode="auto">
          <a:xfrm>
            <a:off x="3884463" y="8830010"/>
            <a:ext cx="2972004" cy="464820"/>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a:defRPr sz="1200" b="0" smtClean="0"/>
            </a:lvl1pPr>
          </a:lstStyle>
          <a:p>
            <a:pPr>
              <a:defRPr/>
            </a:pPr>
            <a:fld id="{965F5D3C-9EAF-40D4-A94D-C37A164D1E4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8A9D1DF0-03D6-485A-8668-4E5158AA2D7A}" type="slidenum">
              <a:rPr lang="en-US"/>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 aviation sense we want to turn anecdotal information and tribal lore into quantifiable information or disprove</a:t>
            </a:r>
            <a:r>
              <a:rPr lang="en-US" baseline="0" dirty="0" smtClean="0"/>
              <a:t> tribal lore</a:t>
            </a:r>
          </a:p>
          <a:p>
            <a:pPr>
              <a:buFontTx/>
              <a:buChar char="-"/>
            </a:pPr>
            <a:endParaRPr lang="en-US" baseline="0" dirty="0" smtClean="0"/>
          </a:p>
          <a:p>
            <a:pPr>
              <a:buFontTx/>
              <a:buChar char="-"/>
            </a:pP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Generally any of</a:t>
            </a:r>
            <a:r>
              <a:rPr lang="en-US" baseline="0" dirty="0" smtClean="0"/>
              <a:t> the four types of relationships are sought</a:t>
            </a:r>
          </a:p>
          <a:p>
            <a:r>
              <a:rPr lang="en-US" baseline="0" dirty="0" smtClean="0"/>
              <a:t>	As it pertains to aviation data mining all have a function</a:t>
            </a:r>
            <a:endParaRPr lang="en-US" dirty="0"/>
          </a:p>
        </p:txBody>
      </p:sp>
      <p:sp>
        <p:nvSpPr>
          <p:cNvPr id="4" name="Slide Number Placeholder 3"/>
          <p:cNvSpPr>
            <a:spLocks noGrp="1"/>
          </p:cNvSpPr>
          <p:nvPr>
            <p:ph type="sldNum" sz="quarter" idx="10"/>
          </p:nvPr>
        </p:nvSpPr>
        <p:spPr/>
        <p:txBody>
          <a:bodyPr/>
          <a:lstStyle/>
          <a:p>
            <a:pPr>
              <a:defRPr/>
            </a:pPr>
            <a:fld id="{965F5D3C-9EAF-40D4-A94D-C37A164D1E4D}"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39"/>
          <p:cNvSpPr>
            <a:spLocks noChangeArrowheads="1"/>
          </p:cNvSpPr>
          <p:nvPr/>
        </p:nvSpPr>
        <p:spPr bwMode="auto">
          <a:xfrm>
            <a:off x="-7938" y="849631"/>
            <a:ext cx="3810001" cy="144462"/>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2400" b="0">
              <a:latin typeface="Arial" charset="0"/>
              <a:ea typeface="ＭＳ Ｐゴシック" pitchFamily="1" charset="-128"/>
            </a:endParaRPr>
          </a:p>
        </p:txBody>
      </p:sp>
      <p:pic>
        <p:nvPicPr>
          <p:cNvPr id="15" name="Content Placeholder 6" descr="AMRDEC-50yearsPowerPointSlideHeader_GoldText3.jpg"/>
          <p:cNvPicPr>
            <a:picLocks noChangeAspect="1"/>
          </p:cNvPicPr>
          <p:nvPr/>
        </p:nvPicPr>
        <p:blipFill>
          <a:blip r:embed="rId13" cstate="print"/>
          <a:srcRect b="2013"/>
          <a:stretch>
            <a:fillRect/>
          </a:stretch>
        </p:blipFill>
        <p:spPr>
          <a:xfrm>
            <a:off x="-1" y="0"/>
            <a:ext cx="9144001" cy="851193"/>
          </a:xfrm>
          <a:prstGeom prst="rect">
            <a:avLst/>
          </a:prstGeom>
        </p:spPr>
      </p:pic>
      <p:sp>
        <p:nvSpPr>
          <p:cNvPr id="16" name="Rectangle 28"/>
          <p:cNvSpPr>
            <a:spLocks noGrp="1" noChangeArrowheads="1"/>
          </p:cNvSpPr>
          <p:nvPr>
            <p:ph type="title"/>
          </p:nvPr>
        </p:nvSpPr>
        <p:spPr bwMode="white">
          <a:xfrm>
            <a:off x="1925053" y="0"/>
            <a:ext cx="5293894" cy="864524"/>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pic>
        <p:nvPicPr>
          <p:cNvPr id="1029" name="Picture 42" descr="tagline1"/>
          <p:cNvPicPr>
            <a:picLocks noChangeAspect="1" noChangeArrowheads="1"/>
          </p:cNvPicPr>
          <p:nvPr/>
        </p:nvPicPr>
        <p:blipFill>
          <a:blip r:embed="rId14" cstate="print"/>
          <a:srcRect/>
          <a:stretch>
            <a:fillRect/>
          </a:stretch>
        </p:blipFill>
        <p:spPr bwMode="auto">
          <a:xfrm>
            <a:off x="5181600" y="6559550"/>
            <a:ext cx="3733800" cy="128588"/>
          </a:xfrm>
          <a:prstGeom prst="rect">
            <a:avLst/>
          </a:prstGeom>
          <a:noFill/>
          <a:ln w="9525">
            <a:noFill/>
            <a:miter lim="800000"/>
            <a:headEnd/>
            <a:tailEnd/>
          </a:ln>
        </p:spPr>
      </p:pic>
      <p:sp>
        <p:nvSpPr>
          <p:cNvPr id="1067" name="Rectangle 43"/>
          <p:cNvSpPr>
            <a:spLocks noChangeArrowheads="1"/>
          </p:cNvSpPr>
          <p:nvPr/>
        </p:nvSpPr>
        <p:spPr bwMode="auto">
          <a:xfrm rot="-21600000">
            <a:off x="5334000" y="6713538"/>
            <a:ext cx="3810000" cy="144462"/>
          </a:xfrm>
          <a:prstGeom prst="rect">
            <a:avLst/>
          </a:prstGeom>
          <a:gradFill rotWithShape="0">
            <a:gsLst>
              <a:gs pos="0">
                <a:schemeClr val="bg1"/>
              </a:gs>
              <a:gs pos="100000">
                <a:srgbClr val="BBAD6E"/>
              </a:gs>
            </a:gsLst>
            <a:lin ang="0" scaled="1"/>
          </a:gradFill>
          <a:ln w="9525">
            <a:solidFill>
              <a:schemeClr val="tx1">
                <a:alpha val="0"/>
              </a:schemeClr>
            </a:solidFill>
            <a:miter lim="800000"/>
            <a:headEnd/>
            <a:tailEnd/>
          </a:ln>
        </p:spPr>
        <p:txBody>
          <a:bodyPr wrap="none" anchor="ctr"/>
          <a:lstStyle/>
          <a:p>
            <a:pPr>
              <a:defRPr/>
            </a:pPr>
            <a:endParaRPr lang="en-US"/>
          </a:p>
        </p:txBody>
      </p:sp>
      <p:sp>
        <p:nvSpPr>
          <p:cNvPr id="1059" name="Text Box 35"/>
          <p:cNvSpPr txBox="1">
            <a:spLocks noChangeArrowheads="1"/>
          </p:cNvSpPr>
          <p:nvPr/>
        </p:nvSpPr>
        <p:spPr bwMode="auto">
          <a:xfrm>
            <a:off x="4100513" y="6697287"/>
            <a:ext cx="947375" cy="153888"/>
          </a:xfrm>
          <a:prstGeom prst="rect">
            <a:avLst/>
          </a:prstGeom>
          <a:noFill/>
          <a:ln w="9525">
            <a:noFill/>
            <a:miter lim="800000"/>
            <a:headEnd/>
            <a:tailEnd/>
          </a:ln>
          <a:effectLst/>
        </p:spPr>
        <p:txBody>
          <a:bodyPr wrap="none" lIns="0" tIns="0" rIns="0" bIns="0">
            <a:spAutoFit/>
          </a:bodyPr>
          <a:lstStyle/>
          <a:p>
            <a:pPr algn="ctr">
              <a:defRPr/>
            </a:pPr>
            <a:r>
              <a:rPr lang="en-US" sz="1000" dirty="0"/>
              <a:t>UNCLASSIFIED</a:t>
            </a:r>
          </a:p>
        </p:txBody>
      </p:sp>
      <p:sp>
        <p:nvSpPr>
          <p:cNvPr id="1061" name="Text Box 37"/>
          <p:cNvSpPr txBox="1">
            <a:spLocks noChangeArrowheads="1"/>
          </p:cNvSpPr>
          <p:nvPr/>
        </p:nvSpPr>
        <p:spPr bwMode="auto">
          <a:xfrm>
            <a:off x="33338" y="6688138"/>
            <a:ext cx="155575" cy="152400"/>
          </a:xfrm>
          <a:prstGeom prst="rect">
            <a:avLst/>
          </a:prstGeom>
          <a:noFill/>
          <a:ln w="9525">
            <a:noFill/>
            <a:miter lim="800000"/>
            <a:headEnd/>
            <a:tailEnd/>
          </a:ln>
          <a:effectLst/>
        </p:spPr>
        <p:txBody>
          <a:bodyPr wrap="none" lIns="0" tIns="0" rIns="0" bIns="0">
            <a:spAutoFit/>
          </a:bodyPr>
          <a:lstStyle/>
          <a:p>
            <a:pPr>
              <a:defRPr/>
            </a:pPr>
            <a:fld id="{DA60E9B2-6911-42B9-9F44-182A0202D682}" type="slidenum">
              <a:rPr lang="en-US" sz="1000"/>
              <a:pPr>
                <a:defRPr/>
              </a:pPr>
              <a:t>‹#›</a:t>
            </a:fld>
            <a:endParaRPr lang="en-US" sz="1000"/>
          </a:p>
        </p:txBody>
      </p:sp>
      <p:sp>
        <p:nvSpPr>
          <p:cNvPr id="1062" name="Text Box 38"/>
          <p:cNvSpPr txBox="1">
            <a:spLocks noChangeArrowheads="1"/>
          </p:cNvSpPr>
          <p:nvPr/>
        </p:nvSpPr>
        <p:spPr bwMode="auto">
          <a:xfrm>
            <a:off x="8630213" y="6750050"/>
            <a:ext cx="434414" cy="76944"/>
          </a:xfrm>
          <a:prstGeom prst="rect">
            <a:avLst/>
          </a:prstGeom>
          <a:noFill/>
          <a:ln w="9525">
            <a:noFill/>
            <a:miter lim="800000"/>
            <a:headEnd/>
            <a:tailEnd/>
          </a:ln>
          <a:effectLst/>
        </p:spPr>
        <p:txBody>
          <a:bodyPr wrap="none" lIns="0" tIns="0" rIns="0" bIns="0">
            <a:spAutoFit/>
          </a:bodyPr>
          <a:lstStyle/>
          <a:p>
            <a:pPr algn="r">
              <a:defRPr/>
            </a:pPr>
            <a:r>
              <a:rPr lang="en-US" sz="500" dirty="0" smtClean="0"/>
              <a:t>FileName.pptx</a:t>
            </a:r>
            <a:endParaRPr lang="en-US" sz="500" dirty="0"/>
          </a:p>
        </p:txBody>
      </p:sp>
      <p:sp>
        <p:nvSpPr>
          <p:cNvPr id="1037" name="Rectangle 4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 name="Rectangle 45"/>
          <p:cNvSpPr>
            <a:spLocks noChangeArrowheads="1"/>
          </p:cNvSpPr>
          <p:nvPr/>
        </p:nvSpPr>
        <p:spPr bwMode="auto">
          <a:xfrm>
            <a:off x="4001549" y="16626"/>
            <a:ext cx="1140902" cy="153888"/>
          </a:xfrm>
          <a:prstGeom prst="rect">
            <a:avLst/>
          </a:prstGeom>
          <a:noFill/>
          <a:ln w="9525">
            <a:noFill/>
            <a:miter lim="800000"/>
            <a:headEnd/>
            <a:tailEnd/>
          </a:ln>
        </p:spPr>
        <p:txBody>
          <a:bodyPr wrap="square" lIns="0" tIns="0" rIns="0" bIns="0">
            <a:spAutoFit/>
          </a:bodyPr>
          <a:lstStyle/>
          <a:p>
            <a:pPr algn="ctr"/>
            <a:r>
              <a:rPr lang="en-US" sz="1000" dirty="0" smtClean="0">
                <a:solidFill>
                  <a:schemeClr val="bg1"/>
                </a:solidFill>
                <a:effectLst>
                  <a:outerShdw blurRad="38100" dist="38100" dir="2700000" algn="tl">
                    <a:srgbClr val="000000">
                      <a:alpha val="43137"/>
                    </a:srgbClr>
                  </a:outerShdw>
                </a:effectLst>
              </a:rPr>
              <a:t>UNCLASSIFIED</a:t>
            </a:r>
            <a:endParaRPr lang="en-US" sz="1000" dirty="0">
              <a:solidFill>
                <a:schemeClr val="bg1"/>
              </a:solidFill>
              <a:effectLst>
                <a:outerShdw blurRad="38100" dist="38100" dir="2700000" algn="tl">
                  <a:srgbClr val="000000">
                    <a:alpha val="43137"/>
                  </a:srgbClr>
                </a:outerShdw>
              </a:effectLst>
            </a:endParaRPr>
          </a:p>
        </p:txBody>
      </p:sp>
      <p:grpSp>
        <p:nvGrpSpPr>
          <p:cNvPr id="25" name="Group 24"/>
          <p:cNvGrpSpPr/>
          <p:nvPr/>
        </p:nvGrpSpPr>
        <p:grpSpPr>
          <a:xfrm>
            <a:off x="111234" y="217171"/>
            <a:ext cx="1832628" cy="498312"/>
            <a:chOff x="106359" y="117768"/>
            <a:chExt cx="2275608" cy="618767"/>
          </a:xfrm>
          <a:effectLst>
            <a:outerShdw blurRad="50800" dist="38100" dir="2700000" algn="tl" rotWithShape="0">
              <a:prstClr val="black">
                <a:alpha val="70000"/>
              </a:prstClr>
            </a:outerShdw>
          </a:effectLst>
        </p:grpSpPr>
        <p:pic>
          <p:nvPicPr>
            <p:cNvPr id="18" name="Picture 17" descr="logo_usarmy_gold_gradient.png"/>
            <p:cNvPicPr>
              <a:picLocks noChangeAspect="1"/>
            </p:cNvPicPr>
            <p:nvPr userDrawn="1"/>
          </p:nvPicPr>
          <p:blipFill>
            <a:blip r:embed="rId15" cstate="print"/>
            <a:stretch>
              <a:fillRect/>
            </a:stretch>
          </p:blipFill>
          <p:spPr>
            <a:xfrm>
              <a:off x="474673" y="117768"/>
              <a:ext cx="1907294" cy="618767"/>
            </a:xfrm>
            <a:prstGeom prst="rect">
              <a:avLst/>
            </a:prstGeom>
            <a:effectLst>
              <a:outerShdw blurRad="50800" dist="38100" dir="2700000" algn="tl" rotWithShape="0">
                <a:prstClr val="black">
                  <a:alpha val="40000"/>
                </a:prstClr>
              </a:outerShdw>
            </a:effectLst>
          </p:spPr>
        </p:pic>
        <p:pic>
          <p:nvPicPr>
            <p:cNvPr id="21" name="Picture 14" descr="AMC"/>
            <p:cNvPicPr>
              <a:picLocks noChangeAspect="1" noChangeArrowheads="1"/>
            </p:cNvPicPr>
            <p:nvPr userDrawn="1"/>
          </p:nvPicPr>
          <p:blipFill>
            <a:blip r:embed="rId16" cstate="print"/>
            <a:srcRect/>
            <a:stretch>
              <a:fillRect/>
            </a:stretch>
          </p:blipFill>
          <p:spPr bwMode="auto">
            <a:xfrm>
              <a:off x="106359" y="141439"/>
              <a:ext cx="337877" cy="425556"/>
            </a:xfrm>
            <a:prstGeom prst="rect">
              <a:avLst/>
            </a:prstGeom>
            <a:noFill/>
            <a:effectLst>
              <a:outerShdw blurRad="50800" dist="38100" dir="2700000" algn="tl" rotWithShape="0">
                <a:prstClr val="black">
                  <a:alpha val="40000"/>
                </a:prstClr>
              </a:outerShdw>
            </a:effec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2000">
          <a:solidFill>
            <a:schemeClr val="bg1"/>
          </a:solidFill>
          <a:latin typeface="+mj-lt"/>
          <a:ea typeface="+mj-ea"/>
          <a:cs typeface="+mj-cs"/>
        </a:defRPr>
      </a:lvl1pPr>
      <a:lvl2pPr algn="ctr" rtl="0" eaLnBrk="1" fontAlgn="base" hangingPunct="1">
        <a:spcBef>
          <a:spcPct val="0"/>
        </a:spcBef>
        <a:spcAft>
          <a:spcPct val="0"/>
        </a:spcAft>
        <a:defRPr sz="2400">
          <a:solidFill>
            <a:schemeClr val="bg1"/>
          </a:solidFill>
          <a:latin typeface="Arial Black" pitchFamily="34" charset="0"/>
        </a:defRPr>
      </a:lvl2pPr>
      <a:lvl3pPr algn="ctr" rtl="0" eaLnBrk="1" fontAlgn="base" hangingPunct="1">
        <a:spcBef>
          <a:spcPct val="0"/>
        </a:spcBef>
        <a:spcAft>
          <a:spcPct val="0"/>
        </a:spcAft>
        <a:defRPr sz="2400">
          <a:solidFill>
            <a:schemeClr val="bg1"/>
          </a:solidFill>
          <a:latin typeface="Arial Black" pitchFamily="34" charset="0"/>
        </a:defRPr>
      </a:lvl3pPr>
      <a:lvl4pPr algn="ctr" rtl="0" eaLnBrk="1" fontAlgn="base" hangingPunct="1">
        <a:spcBef>
          <a:spcPct val="0"/>
        </a:spcBef>
        <a:spcAft>
          <a:spcPct val="0"/>
        </a:spcAft>
        <a:defRPr sz="2400">
          <a:solidFill>
            <a:schemeClr val="bg1"/>
          </a:solidFill>
          <a:latin typeface="Arial Black" pitchFamily="34" charset="0"/>
        </a:defRPr>
      </a:lvl4pPr>
      <a:lvl5pPr algn="ctr" rtl="0" eaLnBrk="1" fontAlgn="base" hangingPunct="1">
        <a:spcBef>
          <a:spcPct val="0"/>
        </a:spcBef>
        <a:spcAft>
          <a:spcPct val="0"/>
        </a:spcAft>
        <a:defRPr sz="2400">
          <a:solidFill>
            <a:schemeClr val="bg1"/>
          </a:solidFill>
          <a:latin typeface="Arial Black" pitchFamily="34" charset="0"/>
        </a:defRPr>
      </a:lvl5pPr>
      <a:lvl6pPr marL="457200" algn="ctr" rtl="0" eaLnBrk="1" fontAlgn="base" hangingPunct="1">
        <a:spcBef>
          <a:spcPct val="0"/>
        </a:spcBef>
        <a:spcAft>
          <a:spcPct val="0"/>
        </a:spcAft>
        <a:defRPr sz="2400">
          <a:solidFill>
            <a:schemeClr val="bg1"/>
          </a:solidFill>
          <a:latin typeface="Arial Black" pitchFamily="34" charset="0"/>
        </a:defRPr>
      </a:lvl6pPr>
      <a:lvl7pPr marL="914400" algn="ctr" rtl="0" eaLnBrk="1" fontAlgn="base" hangingPunct="1">
        <a:spcBef>
          <a:spcPct val="0"/>
        </a:spcBef>
        <a:spcAft>
          <a:spcPct val="0"/>
        </a:spcAft>
        <a:defRPr sz="2400">
          <a:solidFill>
            <a:schemeClr val="bg1"/>
          </a:solidFill>
          <a:latin typeface="Arial Black" pitchFamily="34" charset="0"/>
        </a:defRPr>
      </a:lvl7pPr>
      <a:lvl8pPr marL="1371600" algn="ctr" rtl="0" eaLnBrk="1" fontAlgn="base" hangingPunct="1">
        <a:spcBef>
          <a:spcPct val="0"/>
        </a:spcBef>
        <a:spcAft>
          <a:spcPct val="0"/>
        </a:spcAft>
        <a:defRPr sz="2400">
          <a:solidFill>
            <a:schemeClr val="bg1"/>
          </a:solidFill>
          <a:latin typeface="Arial Black" pitchFamily="34" charset="0"/>
        </a:defRPr>
      </a:lvl8pPr>
      <a:lvl9pPr marL="1828800" algn="ctr" rtl="0" eaLnBrk="1" fontAlgn="base" hangingPunct="1">
        <a:spcBef>
          <a:spcPct val="0"/>
        </a:spcBef>
        <a:spcAft>
          <a:spcPct val="0"/>
        </a:spcAft>
        <a:defRPr sz="24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b="1">
          <a:solidFill>
            <a:schemeClr val="tx1"/>
          </a:solidFill>
          <a:latin typeface="+mn-lt"/>
          <a:ea typeface="+mn-ea"/>
          <a:cs typeface="+mn-cs"/>
        </a:defRPr>
      </a:lvl1pPr>
      <a:lvl2pPr marL="742950" indent="-285750" algn="l" rtl="0" eaLnBrk="1" fontAlgn="base" hangingPunct="1">
        <a:spcBef>
          <a:spcPct val="20000"/>
        </a:spcBef>
        <a:spcAft>
          <a:spcPct val="0"/>
        </a:spcAft>
        <a:buChar char="–"/>
        <a:defRPr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uact=8&amp;ved=0CAcQjRw&amp;url=http%3A%2F%2Fwww.c2learn.com%2Fdata_mining%2F&amp;ei=NDZJVJ_YH6fLsATKrYHYDQ&amp;bvm=bv.77880786,d.cWc&amp;psig=AFQjCNH7GrcJbHf3vjFra29fzSfqAX0y9A&amp;ust=141417048528320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MRDEC-50yearsPowerPointHeader1.jpg"/>
          <p:cNvPicPr>
            <a:picLocks noChangeAspect="1"/>
          </p:cNvPicPr>
          <p:nvPr/>
        </p:nvPicPr>
        <p:blipFill>
          <a:blip r:embed="rId3" cstate="print"/>
          <a:srcRect r="90"/>
          <a:stretch>
            <a:fillRect/>
          </a:stretch>
        </p:blipFill>
        <p:spPr>
          <a:xfrm>
            <a:off x="0" y="1863166"/>
            <a:ext cx="9144000" cy="2712123"/>
          </a:xfrm>
          <a:prstGeom prst="rect">
            <a:avLst/>
          </a:prstGeom>
        </p:spPr>
      </p:pic>
      <p:sp>
        <p:nvSpPr>
          <p:cNvPr id="2051" name="Text Box 22"/>
          <p:cNvSpPr txBox="1">
            <a:spLocks noChangeArrowheads="1"/>
          </p:cNvSpPr>
          <p:nvPr/>
        </p:nvSpPr>
        <p:spPr bwMode="auto">
          <a:xfrm>
            <a:off x="347663" y="5632450"/>
            <a:ext cx="4224337" cy="369332"/>
          </a:xfrm>
          <a:prstGeom prst="rect">
            <a:avLst/>
          </a:prstGeom>
          <a:noFill/>
          <a:ln w="9525">
            <a:noFill/>
            <a:miter lim="800000"/>
            <a:headEnd/>
            <a:tailEnd/>
          </a:ln>
        </p:spPr>
        <p:txBody>
          <a:bodyPr lIns="0" tIns="0" rIns="0" bIns="0">
            <a:spAutoFit/>
          </a:bodyPr>
          <a:lstStyle/>
          <a:p>
            <a:r>
              <a:rPr lang="en-US" sz="2400" dirty="0" smtClean="0">
                <a:ea typeface="ＭＳ Ｐゴシック" pitchFamily="1" charset="-128"/>
                <a:cs typeface="Arial" charset="0"/>
              </a:rPr>
              <a:t>4-5 Nov 2014</a:t>
            </a:r>
            <a:endParaRPr lang="en-US" sz="2400" dirty="0">
              <a:ea typeface="ＭＳ Ｐゴシック" pitchFamily="1" charset="-128"/>
              <a:cs typeface="Arial" charset="0"/>
            </a:endParaRPr>
          </a:p>
        </p:txBody>
      </p:sp>
      <p:pic>
        <p:nvPicPr>
          <p:cNvPr id="2052" name="Picture 23" descr="tagline1"/>
          <p:cNvPicPr>
            <a:picLocks noChangeAspect="1" noChangeArrowheads="1"/>
          </p:cNvPicPr>
          <p:nvPr/>
        </p:nvPicPr>
        <p:blipFill>
          <a:blip r:embed="rId4" cstate="print"/>
          <a:srcRect/>
          <a:stretch>
            <a:fillRect/>
          </a:stretch>
        </p:blipFill>
        <p:spPr bwMode="auto">
          <a:xfrm>
            <a:off x="2362200" y="4629150"/>
            <a:ext cx="6248400" cy="215900"/>
          </a:xfrm>
          <a:prstGeom prst="rect">
            <a:avLst/>
          </a:prstGeom>
          <a:noFill/>
          <a:ln w="9525">
            <a:noFill/>
            <a:miter lim="800000"/>
            <a:headEnd/>
            <a:tailEnd/>
          </a:ln>
        </p:spPr>
      </p:pic>
      <p:sp>
        <p:nvSpPr>
          <p:cNvPr id="2057" name="Text Box 131"/>
          <p:cNvSpPr txBox="1">
            <a:spLocks noChangeArrowheads="1"/>
          </p:cNvSpPr>
          <p:nvPr/>
        </p:nvSpPr>
        <p:spPr bwMode="auto">
          <a:xfrm>
            <a:off x="4100513" y="6697211"/>
            <a:ext cx="938212" cy="152400"/>
          </a:xfrm>
          <a:prstGeom prst="rect">
            <a:avLst/>
          </a:prstGeom>
          <a:noFill/>
          <a:ln w="9525">
            <a:noFill/>
            <a:miter lim="800000"/>
            <a:headEnd/>
            <a:tailEnd/>
          </a:ln>
        </p:spPr>
        <p:txBody>
          <a:bodyPr wrap="none" lIns="0" tIns="0" rIns="0" bIns="0">
            <a:spAutoFit/>
          </a:bodyPr>
          <a:lstStyle/>
          <a:p>
            <a:pPr algn="ctr"/>
            <a:r>
              <a:rPr lang="en-US" sz="1000" dirty="0"/>
              <a:t>UNCLASSIFIED</a:t>
            </a:r>
          </a:p>
        </p:txBody>
      </p:sp>
      <p:sp>
        <p:nvSpPr>
          <p:cNvPr id="2058" name="Text Box 133"/>
          <p:cNvSpPr txBox="1">
            <a:spLocks noChangeArrowheads="1"/>
          </p:cNvSpPr>
          <p:nvPr/>
        </p:nvSpPr>
        <p:spPr bwMode="auto">
          <a:xfrm>
            <a:off x="4100513" y="0"/>
            <a:ext cx="938212" cy="152400"/>
          </a:xfrm>
          <a:prstGeom prst="rect">
            <a:avLst/>
          </a:prstGeom>
          <a:noFill/>
          <a:ln w="9525">
            <a:noFill/>
            <a:miter lim="800000"/>
            <a:headEnd/>
            <a:tailEnd/>
          </a:ln>
        </p:spPr>
        <p:txBody>
          <a:bodyPr wrap="none" lIns="0" tIns="0" rIns="0" bIns="0">
            <a:spAutoFit/>
          </a:bodyPr>
          <a:lstStyle/>
          <a:p>
            <a:pPr algn="ctr"/>
            <a:r>
              <a:rPr lang="en-US" sz="1000" dirty="0"/>
              <a:t>UNCLASSIFIED</a:t>
            </a:r>
          </a:p>
        </p:txBody>
      </p:sp>
      <p:sp>
        <p:nvSpPr>
          <p:cNvPr id="115" name="Rectangle 156"/>
          <p:cNvSpPr>
            <a:spLocks noChangeArrowheads="1"/>
          </p:cNvSpPr>
          <p:nvPr/>
        </p:nvSpPr>
        <p:spPr bwMode="white">
          <a:xfrm>
            <a:off x="100668" y="2984113"/>
            <a:ext cx="4370666" cy="461665"/>
          </a:xfrm>
          <a:prstGeom prst="rect">
            <a:avLst/>
          </a:prstGeom>
          <a:noFill/>
          <a:ln w="9525">
            <a:noFill/>
            <a:miter lim="800000"/>
            <a:headEnd/>
            <a:tailEnd/>
          </a:ln>
          <a:effectLst/>
        </p:spPr>
        <p:txBody>
          <a:bodyPr wrap="square" anchor="ctr">
            <a:spAutoFit/>
          </a:bodyPr>
          <a:lstStyle/>
          <a:p>
            <a:pPr algn="ctr">
              <a:defRPr/>
            </a:pPr>
            <a:r>
              <a:rPr lang="en-US" altLang="zh-TW" sz="2400" b="0" i="1" dirty="0" smtClean="0">
                <a:solidFill>
                  <a:schemeClr val="bg1"/>
                </a:solidFill>
                <a:effectLst>
                  <a:outerShdw blurRad="38100" dist="38100" dir="2700000" algn="tl">
                    <a:srgbClr val="000000">
                      <a:alpha val="43137"/>
                    </a:srgbClr>
                  </a:outerShdw>
                </a:effectLst>
                <a:latin typeface="Arial Black" pitchFamily="34" charset="0"/>
                <a:ea typeface="新細明體" charset="-120"/>
              </a:rPr>
              <a:t>Aviation Data Mining</a:t>
            </a:r>
            <a:endParaRPr lang="en-US" altLang="zh-TW" sz="2400" b="0" i="1" dirty="0">
              <a:solidFill>
                <a:schemeClr val="bg1"/>
              </a:solidFill>
              <a:effectLst>
                <a:outerShdw blurRad="38100" dist="38100" dir="2700000" algn="tl">
                  <a:srgbClr val="000000">
                    <a:alpha val="43137"/>
                  </a:srgbClr>
                </a:outerShdw>
              </a:effectLst>
              <a:latin typeface="Arial Black" pitchFamily="34" charset="0"/>
              <a:ea typeface="新細明體" charset="-120"/>
            </a:endParaRPr>
          </a:p>
        </p:txBody>
      </p:sp>
      <p:sp>
        <p:nvSpPr>
          <p:cNvPr id="116" name="Rectangle 29"/>
          <p:cNvSpPr>
            <a:spLocks noChangeArrowheads="1"/>
          </p:cNvSpPr>
          <p:nvPr/>
        </p:nvSpPr>
        <p:spPr bwMode="auto">
          <a:xfrm>
            <a:off x="4844961" y="4980816"/>
            <a:ext cx="4193854" cy="1797928"/>
          </a:xfrm>
          <a:prstGeom prst="rect">
            <a:avLst/>
          </a:prstGeom>
          <a:noFill/>
          <a:ln w="12700">
            <a:noFill/>
            <a:miter lim="800000"/>
            <a:headEnd/>
            <a:tailEnd/>
          </a:ln>
        </p:spPr>
        <p:txBody>
          <a:bodyPr wrap="square" lIns="90487" tIns="44450" rIns="90487" bIns="44450">
            <a:spAutoFit/>
          </a:bodyPr>
          <a:lstStyle/>
          <a:p>
            <a:pPr algn="ctr" eaLnBrk="0" hangingPunct="0">
              <a:spcBef>
                <a:spcPts val="400"/>
              </a:spcBef>
            </a:pPr>
            <a:r>
              <a:rPr lang="en-US" altLang="zh-TW" sz="1400" i="1" dirty="0">
                <a:ea typeface="新細明體" charset="-120"/>
              </a:rPr>
              <a:t>Presented by</a:t>
            </a:r>
            <a:r>
              <a:rPr lang="en-US" altLang="zh-TW" sz="1400" i="1" dirty="0" smtClean="0">
                <a:ea typeface="新細明體" charset="-120"/>
              </a:rPr>
              <a:t>:</a:t>
            </a:r>
            <a:endParaRPr lang="en-US" altLang="zh-TW" sz="400" dirty="0">
              <a:ea typeface="新細明體" charset="-120"/>
            </a:endParaRPr>
          </a:p>
          <a:p>
            <a:pPr algn="ctr" eaLnBrk="0" hangingPunct="0">
              <a:spcBef>
                <a:spcPts val="400"/>
              </a:spcBef>
            </a:pPr>
            <a:r>
              <a:rPr lang="en-US" sz="2000" dirty="0" smtClean="0"/>
              <a:t>Scott Moyers</a:t>
            </a:r>
            <a:endParaRPr lang="en-US" altLang="zh-TW" sz="700" dirty="0" smtClean="0">
              <a:ea typeface="新細明體" charset="-120"/>
            </a:endParaRPr>
          </a:p>
          <a:p>
            <a:pPr algn="ctr" eaLnBrk="0" hangingPunct="0">
              <a:spcBef>
                <a:spcPts val="400"/>
              </a:spcBef>
            </a:pPr>
            <a:r>
              <a:rPr lang="en-US" dirty="0" smtClean="0"/>
              <a:t>Program Manager</a:t>
            </a:r>
          </a:p>
          <a:p>
            <a:pPr algn="ctr" eaLnBrk="0" hangingPunct="0">
              <a:spcBef>
                <a:spcPts val="400"/>
              </a:spcBef>
            </a:pPr>
            <a:r>
              <a:rPr lang="en-US" i="1" dirty="0" smtClean="0"/>
              <a:t>INTUITIVE</a:t>
            </a:r>
            <a:r>
              <a:rPr lang="en-US" dirty="0" smtClean="0"/>
              <a:t> Research &amp; Technology Corp</a:t>
            </a:r>
            <a:endParaRPr lang="en-US" dirty="0" smtClean="0"/>
          </a:p>
          <a:p>
            <a:pPr algn="ctr" eaLnBrk="0" hangingPunct="0">
              <a:lnSpc>
                <a:spcPts val="1900"/>
              </a:lnSpc>
              <a:spcBef>
                <a:spcPts val="400"/>
              </a:spcBef>
            </a:pPr>
            <a:r>
              <a:rPr lang="en-US" altLang="zh-TW" dirty="0" smtClean="0">
                <a:ea typeface="新細明體" charset="-120"/>
              </a:rPr>
              <a:t>U.S. Army Aviation and Missile Research, Development, and Engineering Center</a:t>
            </a:r>
            <a:endParaRPr lang="en-US" altLang="zh-TW" dirty="0">
              <a:ea typeface="新細明體" charset="-120"/>
            </a:endParaRPr>
          </a:p>
        </p:txBody>
      </p:sp>
      <p:sp>
        <p:nvSpPr>
          <p:cNvPr id="117" name="Rectangle 29"/>
          <p:cNvSpPr>
            <a:spLocks noChangeArrowheads="1"/>
          </p:cNvSpPr>
          <p:nvPr/>
        </p:nvSpPr>
        <p:spPr bwMode="auto">
          <a:xfrm>
            <a:off x="4748169" y="581729"/>
            <a:ext cx="4387438" cy="689932"/>
          </a:xfrm>
          <a:prstGeom prst="rect">
            <a:avLst/>
          </a:prstGeom>
          <a:noFill/>
          <a:ln w="12700">
            <a:noFill/>
            <a:miter lim="800000"/>
            <a:headEnd/>
            <a:tailEnd/>
          </a:ln>
        </p:spPr>
        <p:txBody>
          <a:bodyPr wrap="square" lIns="90487" tIns="44450" rIns="90487" bIns="44450">
            <a:spAutoFit/>
          </a:bodyPr>
          <a:lstStyle/>
          <a:p>
            <a:pPr algn="ctr" eaLnBrk="0" hangingPunct="0"/>
            <a:r>
              <a:rPr lang="en-US" altLang="zh-TW" sz="1400" i="1" dirty="0">
                <a:ea typeface="新細明體" charset="-120"/>
              </a:rPr>
              <a:t>Presented </a:t>
            </a:r>
            <a:r>
              <a:rPr lang="en-US" altLang="zh-TW" sz="1400" i="1" dirty="0" smtClean="0">
                <a:ea typeface="新細明體" charset="-120"/>
              </a:rPr>
              <a:t>to:</a:t>
            </a:r>
          </a:p>
          <a:p>
            <a:pPr algn="ctr" eaLnBrk="0" hangingPunct="0">
              <a:spcBef>
                <a:spcPts val="600"/>
              </a:spcBef>
            </a:pPr>
            <a:r>
              <a:rPr lang="en-US" sz="2000" dirty="0" smtClean="0"/>
              <a:t>RAM Training Summit</a:t>
            </a:r>
            <a:endParaRPr lang="en-US" altLang="zh-TW" sz="400" dirty="0">
              <a:ea typeface="新細明體" charset="-120"/>
            </a:endParaRPr>
          </a:p>
        </p:txBody>
      </p:sp>
      <p:pic>
        <p:nvPicPr>
          <p:cNvPr id="15" name="Picture 12" descr="RDECOM logo(red&amp;black)"/>
          <p:cNvPicPr>
            <a:picLocks noChangeAspect="1" noChangeArrowheads="1"/>
          </p:cNvPicPr>
          <p:nvPr/>
        </p:nvPicPr>
        <p:blipFill>
          <a:blip r:embed="rId5" cstate="print"/>
          <a:srcRect/>
          <a:stretch>
            <a:fillRect/>
          </a:stretch>
        </p:blipFill>
        <p:spPr bwMode="auto">
          <a:xfrm>
            <a:off x="228600" y="919163"/>
            <a:ext cx="3024188" cy="793750"/>
          </a:xfrm>
          <a:prstGeom prst="rect">
            <a:avLst/>
          </a:prstGeom>
          <a:noFill/>
          <a:ln w="9525">
            <a:noFill/>
            <a:miter lim="800000"/>
            <a:headEnd/>
            <a:tailEnd/>
          </a:ln>
        </p:spPr>
      </p:pic>
      <p:sp>
        <p:nvSpPr>
          <p:cNvPr id="13" name="TextBox 12"/>
          <p:cNvSpPr txBox="1"/>
          <p:nvPr/>
        </p:nvSpPr>
        <p:spPr>
          <a:xfrm>
            <a:off x="83890" y="3864234"/>
            <a:ext cx="4437776" cy="646331"/>
          </a:xfrm>
          <a:prstGeom prst="rect">
            <a:avLst/>
          </a:prstGeom>
          <a:noFill/>
        </p:spPr>
        <p:txBody>
          <a:bodyPr wrap="square" rtlCol="0">
            <a:spAutoFit/>
          </a:bodyPr>
          <a:lstStyle/>
          <a:p>
            <a:pPr lvl="0"/>
            <a:r>
              <a:rPr lang="en-US" sz="1800" dirty="0" smtClean="0">
                <a:solidFill>
                  <a:srgbClr val="FFFFFF"/>
                </a:solidFill>
                <a:effectLst>
                  <a:outerShdw blurRad="38100" dist="38100" dir="2700000" algn="tl">
                    <a:srgbClr val="000000">
                      <a:alpha val="43137"/>
                    </a:srgbClr>
                  </a:outerShdw>
                </a:effectLst>
              </a:rPr>
              <a:t>IAW </a:t>
            </a:r>
            <a:r>
              <a:rPr lang="en-US" sz="1800" dirty="0" err="1" smtClean="0">
                <a:solidFill>
                  <a:srgbClr val="FFFFFF"/>
                </a:solidFill>
                <a:effectLst>
                  <a:outerShdw blurRad="38100" dist="38100" dir="2700000" algn="tl">
                    <a:srgbClr val="000000">
                      <a:alpha val="43137"/>
                    </a:srgbClr>
                  </a:outerShdw>
                </a:effectLst>
              </a:rPr>
              <a:t>DoD</a:t>
            </a:r>
            <a:r>
              <a:rPr lang="en-US" sz="1800" dirty="0" smtClean="0">
                <a:solidFill>
                  <a:srgbClr val="FFFFFF"/>
                </a:solidFill>
                <a:effectLst>
                  <a:outerShdw blurRad="38100" dist="38100" dir="2700000" algn="tl">
                    <a:srgbClr val="000000">
                      <a:alpha val="43137"/>
                    </a:srgbClr>
                  </a:outerShdw>
                </a:effectLst>
              </a:rPr>
              <a:t> Directive 5230.24, insert appropriate distribution statement</a:t>
            </a:r>
            <a:endParaRPr lang="en-US" sz="1800" kern="0" dirty="0">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188581" y="2192021"/>
            <a:ext cx="3686175" cy="3419475"/>
          </a:xfrm>
          <a:prstGeom prst="rect">
            <a:avLst/>
          </a:prstGeom>
          <a:noFill/>
          <a:ln w="9525">
            <a:noFill/>
            <a:miter lim="800000"/>
            <a:headEnd/>
            <a:tailEnd/>
          </a:ln>
        </p:spPr>
      </p:pic>
      <p:sp>
        <p:nvSpPr>
          <p:cNvPr id="5" name="TextBox 4"/>
          <p:cNvSpPr txBox="1"/>
          <p:nvPr/>
        </p:nvSpPr>
        <p:spPr>
          <a:xfrm>
            <a:off x="826264" y="2467778"/>
            <a:ext cx="4362679" cy="2862322"/>
          </a:xfrm>
          <a:prstGeom prst="rect">
            <a:avLst/>
          </a:prstGeom>
          <a:noFill/>
        </p:spPr>
        <p:txBody>
          <a:bodyPr wrap="square" rtlCol="0">
            <a:spAutoFit/>
          </a:bodyPr>
          <a:lstStyle/>
          <a:p>
            <a:r>
              <a:rPr lang="en-US" sz="1400" dirty="0" smtClean="0"/>
              <a:t>Does the problem/question clearly define the expectations of the analysis?</a:t>
            </a:r>
          </a:p>
          <a:p>
            <a:endParaRPr lang="en-US" sz="1400" dirty="0" smtClean="0"/>
          </a:p>
          <a:p>
            <a:r>
              <a:rPr lang="en-US" sz="1400" dirty="0" smtClean="0"/>
              <a:t>Are there available databases and resources?</a:t>
            </a:r>
          </a:p>
          <a:p>
            <a:endParaRPr lang="en-US" sz="1400" dirty="0" smtClean="0"/>
          </a:p>
          <a:p>
            <a:r>
              <a:rPr lang="en-US" sz="1400" dirty="0" smtClean="0"/>
              <a:t>Gather the data</a:t>
            </a:r>
          </a:p>
          <a:p>
            <a:endParaRPr lang="en-US" sz="1400" dirty="0" smtClean="0"/>
          </a:p>
          <a:p>
            <a:r>
              <a:rPr lang="en-US" sz="1400" dirty="0" smtClean="0"/>
              <a:t>Eliminate the “white noise”</a:t>
            </a:r>
          </a:p>
          <a:p>
            <a:endParaRPr lang="en-US" sz="1400" dirty="0" smtClean="0"/>
          </a:p>
          <a:p>
            <a:r>
              <a:rPr lang="en-US" sz="1400" dirty="0" smtClean="0"/>
              <a:t>Conduct the analysis</a:t>
            </a:r>
          </a:p>
          <a:p>
            <a:endParaRPr lang="en-US" sz="1400" dirty="0" smtClean="0"/>
          </a:p>
          <a:p>
            <a:r>
              <a:rPr lang="en-US" sz="1400" dirty="0" smtClean="0"/>
              <a:t>Report the conclusions</a:t>
            </a:r>
            <a:endParaRPr lang="en-US" sz="1400" dirty="0" smtClean="0"/>
          </a:p>
          <a:p>
            <a:endParaRPr lang="en-US" sz="1200" dirty="0"/>
          </a:p>
        </p:txBody>
      </p:sp>
      <p:sp>
        <p:nvSpPr>
          <p:cNvPr id="6" name="TextBox 5"/>
          <p:cNvSpPr txBox="1"/>
          <p:nvPr/>
        </p:nvSpPr>
        <p:spPr>
          <a:xfrm>
            <a:off x="694063" y="1013552"/>
            <a:ext cx="7623672" cy="707886"/>
          </a:xfrm>
          <a:prstGeom prst="rect">
            <a:avLst/>
          </a:prstGeom>
          <a:noFill/>
        </p:spPr>
        <p:txBody>
          <a:bodyPr wrap="square" rtlCol="0">
            <a:spAutoFit/>
          </a:bodyPr>
          <a:lstStyle/>
          <a:p>
            <a:r>
              <a:rPr lang="en-US" sz="2000" dirty="0" smtClean="0"/>
              <a:t>What are the maintenance and logistical impacts of </a:t>
            </a:r>
            <a:endParaRPr lang="en-US" sz="2000" dirty="0" smtClean="0"/>
          </a:p>
          <a:p>
            <a:r>
              <a:rPr lang="en-US" sz="2000" dirty="0" smtClean="0"/>
              <a:t>MWO </a:t>
            </a:r>
            <a:r>
              <a:rPr lang="en-US" sz="2000" dirty="0" smtClean="0"/>
              <a:t>1-1520-271-50-10 on the fielded CH-47F population</a:t>
            </a:r>
            <a:r>
              <a:rPr lang="en-US" sz="2000" dirty="0" smtClean="0"/>
              <a:t>?</a:t>
            </a: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Maintenance Sources</a:t>
            </a:r>
            <a:endParaRPr lang="en-US" dirty="0"/>
          </a:p>
        </p:txBody>
      </p:sp>
      <p:grpSp>
        <p:nvGrpSpPr>
          <p:cNvPr id="12" name="Group 11"/>
          <p:cNvGrpSpPr/>
          <p:nvPr/>
        </p:nvGrpSpPr>
        <p:grpSpPr>
          <a:xfrm>
            <a:off x="540514" y="1531345"/>
            <a:ext cx="5000970" cy="4263526"/>
            <a:chOff x="540515" y="1200837"/>
            <a:chExt cx="7846902" cy="4853220"/>
          </a:xfrm>
        </p:grpSpPr>
        <p:pic>
          <p:nvPicPr>
            <p:cNvPr id="35842" name="Picture 2"/>
            <p:cNvPicPr>
              <a:picLocks noChangeAspect="1" noChangeArrowheads="1"/>
            </p:cNvPicPr>
            <p:nvPr/>
          </p:nvPicPr>
          <p:blipFill>
            <a:blip r:embed="rId2" cstate="print"/>
            <a:srcRect/>
            <a:stretch>
              <a:fillRect/>
            </a:stretch>
          </p:blipFill>
          <p:spPr bwMode="auto">
            <a:xfrm rot="20829099">
              <a:off x="1715303" y="1200837"/>
              <a:ext cx="3046123" cy="3602518"/>
            </a:xfrm>
            <a:prstGeom prst="rect">
              <a:avLst/>
            </a:prstGeom>
            <a:noFill/>
            <a:ln w="9525">
              <a:solidFill>
                <a:schemeClr val="tx1"/>
              </a:solidFill>
              <a:miter lim="800000"/>
              <a:headEnd/>
              <a:tailEnd/>
            </a:ln>
          </p:spPr>
        </p:pic>
        <p:pic>
          <p:nvPicPr>
            <p:cNvPr id="35848" name="Picture 8"/>
            <p:cNvPicPr>
              <a:picLocks noChangeAspect="1" noChangeArrowheads="1"/>
            </p:cNvPicPr>
            <p:nvPr/>
          </p:nvPicPr>
          <p:blipFill>
            <a:blip r:embed="rId3" cstate="print"/>
            <a:srcRect/>
            <a:stretch>
              <a:fillRect/>
            </a:stretch>
          </p:blipFill>
          <p:spPr bwMode="auto">
            <a:xfrm rot="978410">
              <a:off x="540515" y="2941505"/>
              <a:ext cx="3544969" cy="3112552"/>
            </a:xfrm>
            <a:prstGeom prst="rect">
              <a:avLst/>
            </a:prstGeom>
            <a:noFill/>
            <a:ln w="9525">
              <a:noFill/>
              <a:miter lim="800000"/>
              <a:headEnd/>
              <a:tailEnd/>
            </a:ln>
          </p:spPr>
        </p:pic>
        <p:pic>
          <p:nvPicPr>
            <p:cNvPr id="35847" name="Picture 7"/>
            <p:cNvPicPr>
              <a:picLocks noChangeAspect="1" noChangeArrowheads="1"/>
            </p:cNvPicPr>
            <p:nvPr/>
          </p:nvPicPr>
          <p:blipFill>
            <a:blip r:embed="rId4" cstate="print"/>
            <a:srcRect/>
            <a:stretch>
              <a:fillRect/>
            </a:stretch>
          </p:blipFill>
          <p:spPr bwMode="auto">
            <a:xfrm rot="736462">
              <a:off x="4451917" y="1346171"/>
              <a:ext cx="3935500" cy="2934296"/>
            </a:xfrm>
            <a:prstGeom prst="rect">
              <a:avLst/>
            </a:prstGeom>
            <a:noFill/>
            <a:ln w="9525">
              <a:noFill/>
              <a:miter lim="800000"/>
              <a:headEnd/>
              <a:tailEnd/>
            </a:ln>
          </p:spPr>
        </p:pic>
        <p:pic>
          <p:nvPicPr>
            <p:cNvPr id="35849" name="Picture 9"/>
            <p:cNvPicPr>
              <a:picLocks noChangeAspect="1" noChangeArrowheads="1"/>
            </p:cNvPicPr>
            <p:nvPr/>
          </p:nvPicPr>
          <p:blipFill>
            <a:blip r:embed="rId5" cstate="print"/>
            <a:srcRect/>
            <a:stretch>
              <a:fillRect/>
            </a:stretch>
          </p:blipFill>
          <p:spPr bwMode="auto">
            <a:xfrm rot="20341733">
              <a:off x="3795173" y="3558448"/>
              <a:ext cx="4529515" cy="2215688"/>
            </a:xfrm>
            <a:prstGeom prst="rect">
              <a:avLst/>
            </a:prstGeom>
            <a:noFill/>
            <a:ln w="9525">
              <a:noFill/>
              <a:miter lim="800000"/>
              <a:headEnd/>
              <a:tailEnd/>
            </a:ln>
          </p:spPr>
        </p:pic>
      </p:grpSp>
      <p:sp>
        <p:nvSpPr>
          <p:cNvPr id="13" name="TextBox 12"/>
          <p:cNvSpPr txBox="1"/>
          <p:nvPr/>
        </p:nvSpPr>
        <p:spPr>
          <a:xfrm>
            <a:off x="5409283" y="1211855"/>
            <a:ext cx="3734717" cy="4493538"/>
          </a:xfrm>
          <a:prstGeom prst="rect">
            <a:avLst/>
          </a:prstGeom>
          <a:noFill/>
        </p:spPr>
        <p:txBody>
          <a:bodyPr wrap="square" rtlCol="0">
            <a:spAutoFit/>
          </a:bodyPr>
          <a:lstStyle/>
          <a:p>
            <a:r>
              <a:rPr lang="en-US" sz="1800" dirty="0" smtClean="0"/>
              <a:t>Defines maintenance requirements</a:t>
            </a:r>
            <a:r>
              <a:rPr lang="en-US" dirty="0" smtClean="0"/>
              <a:t>:</a:t>
            </a:r>
          </a:p>
          <a:p>
            <a:endParaRPr lang="en-US" dirty="0" smtClean="0"/>
          </a:p>
          <a:p>
            <a:pPr>
              <a:buFont typeface="Arial" pitchFamily="34" charset="0"/>
              <a:buChar char="•"/>
            </a:pPr>
            <a:r>
              <a:rPr lang="en-US" dirty="0" smtClean="0"/>
              <a:t>Personnel</a:t>
            </a:r>
          </a:p>
          <a:p>
            <a:pPr>
              <a:buFont typeface="Arial" pitchFamily="34" charset="0"/>
              <a:buChar char="•"/>
            </a:pPr>
            <a:endParaRPr lang="en-US" dirty="0" smtClean="0"/>
          </a:p>
          <a:p>
            <a:pPr>
              <a:buFont typeface="Arial" pitchFamily="34" charset="0"/>
              <a:buChar char="•"/>
            </a:pPr>
            <a:r>
              <a:rPr lang="en-US" dirty="0" smtClean="0"/>
              <a:t>Skill sets</a:t>
            </a:r>
          </a:p>
          <a:p>
            <a:pPr>
              <a:buFont typeface="Arial" pitchFamily="34" charset="0"/>
              <a:buChar char="•"/>
            </a:pPr>
            <a:endParaRPr lang="en-US" dirty="0" smtClean="0"/>
          </a:p>
          <a:p>
            <a:pPr>
              <a:buFont typeface="Arial" pitchFamily="34" charset="0"/>
              <a:buChar char="•"/>
            </a:pPr>
            <a:r>
              <a:rPr lang="en-US" dirty="0" smtClean="0"/>
              <a:t>Special tools/test equipment</a:t>
            </a:r>
          </a:p>
          <a:p>
            <a:pPr>
              <a:buFont typeface="Arial" pitchFamily="34" charset="0"/>
              <a:buChar char="•"/>
            </a:pPr>
            <a:endParaRPr lang="en-US" dirty="0" smtClean="0"/>
          </a:p>
          <a:p>
            <a:pPr>
              <a:buFont typeface="Arial" pitchFamily="34" charset="0"/>
              <a:buChar char="•"/>
            </a:pPr>
            <a:r>
              <a:rPr lang="en-US" dirty="0" smtClean="0"/>
              <a:t>Expendables</a:t>
            </a:r>
          </a:p>
          <a:p>
            <a:pPr>
              <a:buFont typeface="Arial" pitchFamily="34" charset="0"/>
              <a:buChar char="•"/>
            </a:pPr>
            <a:endParaRPr lang="en-US" dirty="0" smtClean="0"/>
          </a:p>
          <a:p>
            <a:pPr>
              <a:buFont typeface="Arial" pitchFamily="34" charset="0"/>
              <a:buChar char="•"/>
            </a:pPr>
            <a:r>
              <a:rPr lang="en-US" dirty="0" smtClean="0"/>
              <a:t>Scheduled maintenance requirements</a:t>
            </a:r>
          </a:p>
          <a:p>
            <a:pPr>
              <a:buFont typeface="Arial" pitchFamily="34" charset="0"/>
              <a:buChar char="•"/>
            </a:pPr>
            <a:endParaRPr lang="en-US" dirty="0" smtClean="0"/>
          </a:p>
          <a:p>
            <a:pPr>
              <a:buFont typeface="Arial" pitchFamily="34" charset="0"/>
              <a:buChar char="•"/>
            </a:pPr>
            <a:r>
              <a:rPr lang="en-US" dirty="0" smtClean="0"/>
              <a:t>Maintenance Allocation</a:t>
            </a:r>
          </a:p>
          <a:p>
            <a:pPr lvl="1">
              <a:buFont typeface="Arial" pitchFamily="34" charset="0"/>
              <a:buChar char="•"/>
            </a:pPr>
            <a:r>
              <a:rPr lang="en-US" sz="1400" dirty="0" smtClean="0"/>
              <a:t>MMH</a:t>
            </a:r>
          </a:p>
          <a:p>
            <a:pPr lvl="1">
              <a:buFont typeface="Arial" pitchFamily="34" charset="0"/>
              <a:buChar char="•"/>
            </a:pPr>
            <a:r>
              <a:rPr lang="en-US" sz="1400" dirty="0" smtClean="0"/>
              <a:t>Level </a:t>
            </a:r>
          </a:p>
          <a:p>
            <a:pPr lvl="1">
              <a:buFont typeface="Arial" pitchFamily="34" charset="0"/>
              <a:buChar char="•"/>
            </a:pP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Reliability Data</a:t>
            </a:r>
            <a:endParaRPr lang="en-US" dirty="0"/>
          </a:p>
        </p:txBody>
      </p:sp>
      <p:pic>
        <p:nvPicPr>
          <p:cNvPr id="4" name="Picture 6"/>
          <p:cNvPicPr>
            <a:picLocks noChangeAspect="1" noChangeArrowheads="1"/>
          </p:cNvPicPr>
          <p:nvPr/>
        </p:nvPicPr>
        <p:blipFill>
          <a:blip r:embed="rId2" cstate="print"/>
          <a:srcRect/>
          <a:stretch>
            <a:fillRect/>
          </a:stretch>
        </p:blipFill>
        <p:spPr bwMode="auto">
          <a:xfrm>
            <a:off x="190222" y="1049357"/>
            <a:ext cx="4216527" cy="227773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2996589" y="3104039"/>
            <a:ext cx="5927075" cy="1652695"/>
          </a:xfrm>
          <a:prstGeom prst="rect">
            <a:avLst/>
          </a:prstGeom>
          <a:noFill/>
          <a:ln w="9525">
            <a:noFill/>
            <a:miter lim="800000"/>
            <a:headEnd/>
            <a:tailEnd/>
          </a:ln>
        </p:spPr>
      </p:pic>
      <p:pic>
        <p:nvPicPr>
          <p:cNvPr id="36866" name="Picture 2"/>
          <p:cNvPicPr>
            <a:picLocks noChangeAspect="1" noChangeArrowheads="1"/>
          </p:cNvPicPr>
          <p:nvPr/>
        </p:nvPicPr>
        <p:blipFill>
          <a:blip r:embed="rId4" cstate="print"/>
          <a:srcRect/>
          <a:stretch>
            <a:fillRect/>
          </a:stretch>
        </p:blipFill>
        <p:spPr bwMode="auto">
          <a:xfrm>
            <a:off x="1736648" y="4929074"/>
            <a:ext cx="4591050" cy="1781175"/>
          </a:xfrm>
          <a:prstGeom prst="rect">
            <a:avLst/>
          </a:prstGeom>
          <a:noFill/>
          <a:ln w="9525">
            <a:noFill/>
            <a:miter lim="800000"/>
            <a:headEnd/>
            <a:tailEnd/>
          </a:ln>
        </p:spPr>
      </p:pic>
      <p:cxnSp>
        <p:nvCxnSpPr>
          <p:cNvPr id="10" name="Curved Connector 9"/>
          <p:cNvCxnSpPr/>
          <p:nvPr/>
        </p:nvCxnSpPr>
        <p:spPr bwMode="auto">
          <a:xfrm rot="5400000">
            <a:off x="2269474" y="4296579"/>
            <a:ext cx="1498297" cy="1123722"/>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4" name="Curved Connector 13"/>
          <p:cNvCxnSpPr/>
          <p:nvPr/>
        </p:nvCxnSpPr>
        <p:spPr bwMode="auto">
          <a:xfrm rot="5400000">
            <a:off x="3551104" y="4346155"/>
            <a:ext cx="1478099" cy="1044768"/>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15" name="Curved Connector 14"/>
          <p:cNvCxnSpPr/>
          <p:nvPr/>
        </p:nvCxnSpPr>
        <p:spPr bwMode="auto">
          <a:xfrm rot="10800000" flipV="1">
            <a:off x="6169447" y="4142345"/>
            <a:ext cx="2247441" cy="1641510"/>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sp>
        <p:nvSpPr>
          <p:cNvPr id="21" name="Bent Arrow 20"/>
          <p:cNvSpPr/>
          <p:nvPr/>
        </p:nvSpPr>
        <p:spPr bwMode="auto">
          <a:xfrm rot="10800000">
            <a:off x="2290498" y="3454843"/>
            <a:ext cx="548640" cy="548640"/>
          </a:xfrm>
          <a:prstGeom prst="ben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2" name="TextBox 21"/>
          <p:cNvSpPr txBox="1"/>
          <p:nvPr/>
        </p:nvSpPr>
        <p:spPr>
          <a:xfrm>
            <a:off x="4913523" y="903385"/>
            <a:ext cx="3580482" cy="2123658"/>
          </a:xfrm>
          <a:prstGeom prst="rect">
            <a:avLst/>
          </a:prstGeom>
          <a:noFill/>
        </p:spPr>
        <p:txBody>
          <a:bodyPr wrap="square" rtlCol="0">
            <a:spAutoFit/>
          </a:bodyPr>
          <a:lstStyle/>
          <a:p>
            <a:r>
              <a:rPr lang="en-US" dirty="0" smtClean="0"/>
              <a:t>Source:</a:t>
            </a:r>
          </a:p>
          <a:p>
            <a:pPr>
              <a:buFont typeface="Arial" pitchFamily="34" charset="0"/>
              <a:buChar char="•"/>
            </a:pPr>
            <a:r>
              <a:rPr lang="en-US" sz="1200" dirty="0" smtClean="0"/>
              <a:t>DA Form 2408-5, Equipment Modification Record</a:t>
            </a:r>
          </a:p>
          <a:p>
            <a:pPr>
              <a:buFont typeface="Arial" pitchFamily="34" charset="0"/>
              <a:buChar char="•"/>
            </a:pPr>
            <a:endParaRPr lang="en-US" sz="1200" dirty="0" smtClean="0"/>
          </a:p>
          <a:p>
            <a:pPr>
              <a:buFont typeface="Arial" pitchFamily="34" charset="0"/>
              <a:buChar char="•"/>
            </a:pPr>
            <a:r>
              <a:rPr lang="en-US" sz="1200" dirty="0" smtClean="0"/>
              <a:t>ULLS-A(E) Aircraft Historical Record</a:t>
            </a:r>
          </a:p>
          <a:p>
            <a:pPr>
              <a:buFont typeface="Arial" pitchFamily="34" charset="0"/>
              <a:buChar char="•"/>
            </a:pPr>
            <a:endParaRPr lang="en-US" sz="1200" dirty="0" smtClean="0"/>
          </a:p>
          <a:p>
            <a:r>
              <a:rPr lang="en-US" dirty="0" smtClean="0"/>
              <a:t>Data:</a:t>
            </a:r>
            <a:endParaRPr lang="en-US" dirty="0" smtClean="0"/>
          </a:p>
          <a:p>
            <a:pPr>
              <a:buFont typeface="Arial" pitchFamily="34" charset="0"/>
              <a:buChar char="•"/>
            </a:pPr>
            <a:r>
              <a:rPr lang="en-US" sz="1200" dirty="0" smtClean="0"/>
              <a:t>Aircraft serial number</a:t>
            </a:r>
          </a:p>
          <a:p>
            <a:pPr>
              <a:buFont typeface="Arial" pitchFamily="34" charset="0"/>
              <a:buChar char="•"/>
            </a:pPr>
            <a:r>
              <a:rPr lang="en-US" sz="1200" dirty="0" smtClean="0"/>
              <a:t>Date of MWO application</a:t>
            </a:r>
            <a:endParaRPr lang="en-US" sz="12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Reliability </a:t>
            </a:r>
            <a:r>
              <a:rPr lang="en-US" dirty="0" smtClean="0"/>
              <a:t>Data (cont)</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0" y="954540"/>
            <a:ext cx="4828034" cy="2743822"/>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2248852" y="2390115"/>
            <a:ext cx="6895148" cy="1814220"/>
          </a:xfrm>
          <a:prstGeom prst="rect">
            <a:avLst/>
          </a:prstGeom>
          <a:noFill/>
          <a:ln w="9525">
            <a:noFill/>
            <a:miter lim="800000"/>
            <a:headEnd/>
            <a:tailEnd/>
          </a:ln>
        </p:spPr>
      </p:pic>
      <p:pic>
        <p:nvPicPr>
          <p:cNvPr id="37892" name="Picture 4"/>
          <p:cNvPicPr>
            <a:picLocks noChangeAspect="1" noChangeArrowheads="1"/>
          </p:cNvPicPr>
          <p:nvPr/>
        </p:nvPicPr>
        <p:blipFill>
          <a:blip r:embed="rId4" cstate="print"/>
          <a:srcRect/>
          <a:stretch>
            <a:fillRect/>
          </a:stretch>
        </p:blipFill>
        <p:spPr bwMode="auto">
          <a:xfrm>
            <a:off x="171450" y="4422838"/>
            <a:ext cx="6320790" cy="2212277"/>
          </a:xfrm>
          <a:prstGeom prst="rect">
            <a:avLst/>
          </a:prstGeom>
          <a:noFill/>
          <a:ln w="9525">
            <a:noFill/>
            <a:miter lim="800000"/>
            <a:headEnd/>
            <a:tailEnd/>
          </a:ln>
        </p:spPr>
      </p:pic>
      <p:sp>
        <p:nvSpPr>
          <p:cNvPr id="8" name="Bent Arrow 7"/>
          <p:cNvSpPr/>
          <p:nvPr/>
        </p:nvSpPr>
        <p:spPr bwMode="auto">
          <a:xfrm rot="5400000">
            <a:off x="4994910" y="1748790"/>
            <a:ext cx="548640" cy="54864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4" name="Bent Arrow 23"/>
          <p:cNvSpPr/>
          <p:nvPr/>
        </p:nvSpPr>
        <p:spPr bwMode="auto">
          <a:xfrm rot="10800000">
            <a:off x="6576060" y="4347210"/>
            <a:ext cx="548640" cy="54864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5" name="TextBox 24"/>
          <p:cNvSpPr txBox="1"/>
          <p:nvPr/>
        </p:nvSpPr>
        <p:spPr>
          <a:xfrm>
            <a:off x="5618603" y="1002536"/>
            <a:ext cx="3150824" cy="1446550"/>
          </a:xfrm>
          <a:prstGeom prst="rect">
            <a:avLst/>
          </a:prstGeom>
          <a:noFill/>
        </p:spPr>
        <p:txBody>
          <a:bodyPr wrap="square" rtlCol="0">
            <a:spAutoFit/>
          </a:bodyPr>
          <a:lstStyle/>
          <a:p>
            <a:r>
              <a:rPr lang="en-US" dirty="0" smtClean="0"/>
              <a:t>Source:</a:t>
            </a:r>
          </a:p>
          <a:p>
            <a:pPr>
              <a:buFont typeface="Arial" pitchFamily="34" charset="0"/>
              <a:buChar char="•"/>
            </a:pPr>
            <a:r>
              <a:rPr lang="en-US" sz="1200" dirty="0" smtClean="0"/>
              <a:t>DA Form 2408-13-1, Aircraft Inspection and Maintenance Record</a:t>
            </a:r>
          </a:p>
          <a:p>
            <a:pPr>
              <a:buFont typeface="Arial" pitchFamily="34" charset="0"/>
              <a:buChar char="•"/>
            </a:pPr>
            <a:endParaRPr lang="en-US" sz="1200" dirty="0" smtClean="0"/>
          </a:p>
          <a:p>
            <a:pPr>
              <a:buFont typeface="Arial" pitchFamily="34" charset="0"/>
              <a:buChar char="•"/>
            </a:pPr>
            <a:r>
              <a:rPr lang="en-US" sz="1200" dirty="0" smtClean="0"/>
              <a:t>ULLS-A(E) Aircraft Logbook Records</a:t>
            </a:r>
          </a:p>
          <a:p>
            <a:endParaRPr lang="en-US" sz="1200" dirty="0" smtClean="0"/>
          </a:p>
          <a:p>
            <a:endParaRPr lang="en-US" sz="1200" dirty="0"/>
          </a:p>
        </p:txBody>
      </p:sp>
      <p:sp>
        <p:nvSpPr>
          <p:cNvPr id="26" name="TextBox 25"/>
          <p:cNvSpPr txBox="1"/>
          <p:nvPr/>
        </p:nvSpPr>
        <p:spPr>
          <a:xfrm>
            <a:off x="6654188" y="4801519"/>
            <a:ext cx="2489812" cy="1815882"/>
          </a:xfrm>
          <a:prstGeom prst="rect">
            <a:avLst/>
          </a:prstGeom>
          <a:noFill/>
        </p:spPr>
        <p:txBody>
          <a:bodyPr wrap="square" rtlCol="0">
            <a:spAutoFit/>
          </a:bodyPr>
          <a:lstStyle/>
          <a:p>
            <a:r>
              <a:rPr lang="en-US" dirty="0" smtClean="0"/>
              <a:t>Data:</a:t>
            </a:r>
          </a:p>
          <a:p>
            <a:pPr>
              <a:buFont typeface="Arial" pitchFamily="34" charset="0"/>
              <a:buChar char="•"/>
            </a:pPr>
            <a:r>
              <a:rPr lang="en-US" sz="1200" dirty="0" smtClean="0"/>
              <a:t>Total installed aircraft hours</a:t>
            </a:r>
          </a:p>
          <a:p>
            <a:pPr>
              <a:buFont typeface="Arial" pitchFamily="34" charset="0"/>
              <a:buChar char="•"/>
            </a:pPr>
            <a:r>
              <a:rPr lang="en-US" sz="1200" dirty="0" smtClean="0"/>
              <a:t>System/component faults</a:t>
            </a:r>
          </a:p>
          <a:p>
            <a:pPr>
              <a:buFont typeface="Arial" pitchFamily="34" charset="0"/>
              <a:buChar char="•"/>
            </a:pPr>
            <a:r>
              <a:rPr lang="en-US" sz="1200" dirty="0" smtClean="0"/>
              <a:t>Component(s) replaced/repaired</a:t>
            </a:r>
          </a:p>
          <a:p>
            <a:pPr>
              <a:buFont typeface="Arial" pitchFamily="34" charset="0"/>
              <a:buChar char="•"/>
            </a:pPr>
            <a:r>
              <a:rPr lang="en-US" sz="1200" dirty="0" smtClean="0"/>
              <a:t>MMH to replace/repair</a:t>
            </a:r>
          </a:p>
          <a:p>
            <a:endParaRPr lang="en-US" sz="1200" dirty="0" smtClean="0"/>
          </a:p>
          <a:p>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a:t>
            </a:r>
            <a:endParaRPr lang="en-US" dirty="0"/>
          </a:p>
        </p:txBody>
      </p:sp>
      <p:grpSp>
        <p:nvGrpSpPr>
          <p:cNvPr id="7" name="Group 6"/>
          <p:cNvGrpSpPr/>
          <p:nvPr/>
        </p:nvGrpSpPr>
        <p:grpSpPr>
          <a:xfrm rot="20851808">
            <a:off x="822078" y="1421175"/>
            <a:ext cx="4219288" cy="4142120"/>
            <a:chOff x="3025451" y="1244905"/>
            <a:chExt cx="4219288" cy="4142120"/>
          </a:xfrm>
        </p:grpSpPr>
        <p:pic>
          <p:nvPicPr>
            <p:cNvPr id="38916" name="Picture 4"/>
            <p:cNvPicPr>
              <a:picLocks noChangeAspect="1" noChangeArrowheads="1"/>
            </p:cNvPicPr>
            <p:nvPr/>
          </p:nvPicPr>
          <p:blipFill>
            <a:blip r:embed="rId2" cstate="print"/>
            <a:srcRect/>
            <a:stretch>
              <a:fillRect/>
            </a:stretch>
          </p:blipFill>
          <p:spPr bwMode="auto">
            <a:xfrm rot="20872501">
              <a:off x="3025451" y="1244905"/>
              <a:ext cx="2978742" cy="4084527"/>
            </a:xfrm>
            <a:prstGeom prst="rect">
              <a:avLst/>
            </a:prstGeom>
            <a:noFill/>
            <a:ln w="9525">
              <a:solidFill>
                <a:schemeClr val="tx1"/>
              </a:solid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3712685" y="1333041"/>
              <a:ext cx="2924093" cy="3938052"/>
            </a:xfrm>
            <a:prstGeom prst="rect">
              <a:avLst/>
            </a:prstGeom>
            <a:noFill/>
            <a:ln w="9525">
              <a:solidFill>
                <a:schemeClr val="tx1"/>
              </a:solidFill>
              <a:miter lim="800000"/>
              <a:headEnd/>
              <a:tailEnd/>
            </a:ln>
          </p:spPr>
        </p:pic>
        <p:pic>
          <p:nvPicPr>
            <p:cNvPr id="38914" name="Picture 2"/>
            <p:cNvPicPr>
              <a:picLocks noChangeAspect="1" noChangeArrowheads="1"/>
            </p:cNvPicPr>
            <p:nvPr/>
          </p:nvPicPr>
          <p:blipFill>
            <a:blip r:embed="rId4" cstate="print"/>
            <a:srcRect/>
            <a:stretch>
              <a:fillRect/>
            </a:stretch>
          </p:blipFill>
          <p:spPr bwMode="auto">
            <a:xfrm rot="683490">
              <a:off x="4362924" y="1482061"/>
              <a:ext cx="2881815" cy="3904964"/>
            </a:xfrm>
            <a:prstGeom prst="rect">
              <a:avLst/>
            </a:prstGeom>
            <a:noFill/>
            <a:ln w="9525">
              <a:solidFill>
                <a:schemeClr val="tx1"/>
              </a:solidFill>
              <a:miter lim="800000"/>
              <a:headEnd/>
              <a:tailEnd/>
            </a:ln>
          </p:spPr>
        </p:pic>
      </p:grpSp>
      <p:sp>
        <p:nvSpPr>
          <p:cNvPr id="8" name="TextBox 7"/>
          <p:cNvSpPr txBox="1"/>
          <p:nvPr/>
        </p:nvSpPr>
        <p:spPr>
          <a:xfrm>
            <a:off x="5288097" y="1035586"/>
            <a:ext cx="3150824" cy="3970318"/>
          </a:xfrm>
          <a:prstGeom prst="rect">
            <a:avLst/>
          </a:prstGeom>
          <a:noFill/>
        </p:spPr>
        <p:txBody>
          <a:bodyPr wrap="square" rtlCol="0">
            <a:spAutoFit/>
          </a:bodyPr>
          <a:lstStyle/>
          <a:p>
            <a:pPr>
              <a:buFont typeface="Wingdings" pitchFamily="2" charset="2"/>
              <a:buChar char="Ø"/>
            </a:pPr>
            <a:r>
              <a:rPr lang="en-US" dirty="0" smtClean="0"/>
              <a:t>Executive summary</a:t>
            </a:r>
          </a:p>
          <a:p>
            <a:pPr>
              <a:buFont typeface="Wingdings" pitchFamily="2" charset="2"/>
              <a:buChar char="Ø"/>
            </a:pPr>
            <a:endParaRPr lang="en-US" dirty="0" smtClean="0"/>
          </a:p>
          <a:p>
            <a:pPr>
              <a:buFont typeface="Wingdings" pitchFamily="2" charset="2"/>
              <a:buChar char="Ø"/>
            </a:pPr>
            <a:r>
              <a:rPr lang="en-US" dirty="0" smtClean="0"/>
              <a:t>States the purpose</a:t>
            </a:r>
          </a:p>
          <a:p>
            <a:pPr>
              <a:buFont typeface="Wingdings" pitchFamily="2" charset="2"/>
              <a:buChar char="Ø"/>
            </a:pPr>
            <a:endParaRPr lang="en-US" dirty="0" smtClean="0"/>
          </a:p>
          <a:p>
            <a:pPr>
              <a:buFont typeface="Wingdings" pitchFamily="2" charset="2"/>
              <a:buChar char="Ø"/>
            </a:pPr>
            <a:r>
              <a:rPr lang="en-US" dirty="0" smtClean="0"/>
              <a:t>Clearly defines methodology and sample size</a:t>
            </a:r>
          </a:p>
          <a:p>
            <a:pPr>
              <a:buFont typeface="Wingdings" pitchFamily="2" charset="2"/>
              <a:buChar char="Ø"/>
            </a:pPr>
            <a:endParaRPr lang="en-US" dirty="0" smtClean="0"/>
          </a:p>
          <a:p>
            <a:pPr>
              <a:buFont typeface="Wingdings" pitchFamily="2" charset="2"/>
              <a:buChar char="Ø"/>
            </a:pPr>
            <a:r>
              <a:rPr lang="en-US" dirty="0" smtClean="0"/>
              <a:t>Defines databases and source documents</a:t>
            </a:r>
          </a:p>
          <a:p>
            <a:pPr>
              <a:buFont typeface="Wingdings" pitchFamily="2" charset="2"/>
              <a:buChar char="Ø"/>
            </a:pPr>
            <a:endParaRPr lang="en-US" dirty="0" smtClean="0"/>
          </a:p>
          <a:p>
            <a:pPr>
              <a:buFont typeface="Wingdings" pitchFamily="2" charset="2"/>
              <a:buChar char="Ø"/>
            </a:pPr>
            <a:r>
              <a:rPr lang="en-US" dirty="0" smtClean="0"/>
              <a:t>Documents assumptions and caveats</a:t>
            </a:r>
          </a:p>
          <a:p>
            <a:pPr>
              <a:buFont typeface="Wingdings" pitchFamily="2" charset="2"/>
              <a:buChar char="Ø"/>
            </a:pPr>
            <a:endParaRPr lang="en-US" dirty="0" smtClean="0"/>
          </a:p>
          <a:p>
            <a:pPr>
              <a:buFont typeface="Wingdings" pitchFamily="2" charset="2"/>
              <a:buChar char="Ø"/>
            </a:pPr>
            <a:r>
              <a:rPr lang="en-US" dirty="0" smtClean="0"/>
              <a:t>Concisely responds to the problem/question</a:t>
            </a:r>
            <a:endParaRPr lang="en-US" dirty="0" smtClean="0"/>
          </a:p>
          <a:p>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183" y="1225626"/>
            <a:ext cx="8229600" cy="4525963"/>
          </a:xfrm>
        </p:spPr>
        <p:txBody>
          <a:bodyPr/>
          <a:lstStyle/>
          <a:p>
            <a:r>
              <a:rPr lang="en-US" dirty="0" smtClean="0"/>
              <a:t>OH-58D Main Rotor Blade</a:t>
            </a:r>
          </a:p>
          <a:p>
            <a:pPr lvl="1"/>
            <a:r>
              <a:rPr lang="en-US" dirty="0" smtClean="0"/>
              <a:t>Identified low to no-cost training and procedural changes</a:t>
            </a:r>
          </a:p>
          <a:p>
            <a:r>
              <a:rPr lang="en-US" dirty="0" smtClean="0"/>
              <a:t>OH-58D FADEC</a:t>
            </a:r>
          </a:p>
          <a:p>
            <a:pPr lvl="1"/>
            <a:r>
              <a:rPr lang="en-US" dirty="0" smtClean="0"/>
              <a:t>Identified specific unit training issue</a:t>
            </a:r>
          </a:p>
          <a:p>
            <a:r>
              <a:rPr lang="en-US" dirty="0" smtClean="0"/>
              <a:t>UH-60 Main Rotor Damper</a:t>
            </a:r>
          </a:p>
          <a:p>
            <a:pPr lvl="1"/>
            <a:r>
              <a:rPr lang="en-US" dirty="0" smtClean="0"/>
              <a:t>Identified poorly performing repair activity </a:t>
            </a:r>
          </a:p>
          <a:p>
            <a:r>
              <a:rPr lang="en-US" dirty="0" smtClean="0"/>
              <a:t>CH-47 Hinge Pin</a:t>
            </a:r>
          </a:p>
          <a:p>
            <a:pPr lvl="1"/>
            <a:r>
              <a:rPr lang="en-US" dirty="0" smtClean="0"/>
              <a:t>Identified ineffective maintenance procedure</a:t>
            </a:r>
          </a:p>
          <a:p>
            <a:r>
              <a:rPr lang="en-US" dirty="0" smtClean="0"/>
              <a:t>AH-64 Generator Seal</a:t>
            </a:r>
          </a:p>
          <a:p>
            <a:pPr lvl="1"/>
            <a:r>
              <a:rPr lang="en-US" dirty="0" smtClean="0"/>
              <a:t>Identified vendor issues</a:t>
            </a:r>
          </a:p>
          <a:p>
            <a:r>
              <a:rPr lang="en-US" dirty="0" smtClean="0"/>
              <a:t>UH-60 MFD</a:t>
            </a:r>
          </a:p>
          <a:p>
            <a:pPr lvl="1"/>
            <a:r>
              <a:rPr lang="en-US" dirty="0" smtClean="0"/>
              <a:t>Identified reliability issue that led to vendor modification</a:t>
            </a:r>
          </a:p>
        </p:txBody>
      </p:sp>
      <p:sp>
        <p:nvSpPr>
          <p:cNvPr id="3" name="Title 2"/>
          <p:cNvSpPr>
            <a:spLocks noGrp="1"/>
          </p:cNvSpPr>
          <p:nvPr>
            <p:ph type="title"/>
          </p:nvPr>
        </p:nvSpPr>
        <p:spPr/>
        <p:txBody>
          <a:bodyPr/>
          <a:lstStyle/>
          <a:p>
            <a:r>
              <a:rPr lang="en-US" dirty="0" smtClean="0"/>
              <a:t>Other Examples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448299" y="1065489"/>
            <a:ext cx="3376211" cy="313193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Summary</a:t>
            </a:r>
            <a:endParaRPr lang="en-US" dirty="0"/>
          </a:p>
        </p:txBody>
      </p:sp>
      <p:sp>
        <p:nvSpPr>
          <p:cNvPr id="4" name="Rectangle 3"/>
          <p:cNvSpPr/>
          <p:nvPr/>
        </p:nvSpPr>
        <p:spPr>
          <a:xfrm>
            <a:off x="280931" y="1090792"/>
            <a:ext cx="5602076" cy="5570756"/>
          </a:xfrm>
          <a:prstGeom prst="rect">
            <a:avLst/>
          </a:prstGeom>
        </p:spPr>
        <p:txBody>
          <a:bodyPr wrap="square">
            <a:spAutoFit/>
          </a:bodyPr>
          <a:lstStyle/>
          <a:p>
            <a:pPr lvl="1">
              <a:buFont typeface="Wingdings" pitchFamily="2" charset="2"/>
              <a:buChar char="Ø"/>
            </a:pPr>
            <a:r>
              <a:rPr lang="en-US" sz="1800" dirty="0" smtClean="0"/>
              <a:t>Manage expectations</a:t>
            </a:r>
          </a:p>
          <a:p>
            <a:pPr lvl="2">
              <a:buFont typeface="Wingdings" pitchFamily="2" charset="2"/>
              <a:buChar char="§"/>
            </a:pPr>
            <a:r>
              <a:rPr lang="en-US" dirty="0" smtClean="0"/>
              <a:t>Time consuming</a:t>
            </a:r>
          </a:p>
          <a:p>
            <a:pPr lvl="2">
              <a:buFont typeface="Wingdings" pitchFamily="2" charset="2"/>
              <a:buChar char="§"/>
            </a:pPr>
            <a:r>
              <a:rPr lang="en-US" dirty="0" smtClean="0"/>
              <a:t>Labor intensive</a:t>
            </a:r>
          </a:p>
          <a:p>
            <a:pPr lvl="2">
              <a:buFont typeface="Wingdings" pitchFamily="2" charset="2"/>
              <a:buChar char="§"/>
            </a:pPr>
            <a:endParaRPr lang="en-US" dirty="0" smtClean="0"/>
          </a:p>
          <a:p>
            <a:pPr lvl="1">
              <a:buFont typeface="Wingdings" pitchFamily="2" charset="2"/>
              <a:buChar char="Ø"/>
            </a:pPr>
            <a:r>
              <a:rPr lang="en-US" sz="1800" dirty="0" smtClean="0"/>
              <a:t>Understand </a:t>
            </a:r>
            <a:r>
              <a:rPr lang="en-US" sz="1800" dirty="0" smtClean="0"/>
              <a:t>the </a:t>
            </a:r>
            <a:r>
              <a:rPr lang="en-US" sz="1800" dirty="0" smtClean="0"/>
              <a:t>goal</a:t>
            </a:r>
          </a:p>
          <a:p>
            <a:pPr lvl="2">
              <a:buFont typeface="Wingdings" pitchFamily="2" charset="2"/>
              <a:buChar char="§"/>
            </a:pPr>
            <a:r>
              <a:rPr lang="en-US" dirty="0" smtClean="0"/>
              <a:t>Will define the depth of the mine</a:t>
            </a:r>
          </a:p>
          <a:p>
            <a:pPr lvl="2">
              <a:buFont typeface="Wingdings" pitchFamily="2" charset="2"/>
              <a:buChar char="§"/>
            </a:pPr>
            <a:endParaRPr lang="en-US" dirty="0" smtClean="0"/>
          </a:p>
          <a:p>
            <a:pPr lvl="1">
              <a:buFont typeface="Wingdings" pitchFamily="2" charset="2"/>
              <a:buChar char="Ø"/>
            </a:pPr>
            <a:r>
              <a:rPr lang="en-US" sz="1800" dirty="0" smtClean="0"/>
              <a:t>Know the available </a:t>
            </a:r>
            <a:r>
              <a:rPr lang="en-US" sz="1800" dirty="0" smtClean="0"/>
              <a:t>resources</a:t>
            </a:r>
          </a:p>
          <a:p>
            <a:pPr lvl="2">
              <a:buFont typeface="Wingdings" pitchFamily="2" charset="2"/>
              <a:buChar char="§"/>
            </a:pPr>
            <a:r>
              <a:rPr lang="en-US" dirty="0" smtClean="0"/>
              <a:t>Gather all resources before you start mining</a:t>
            </a:r>
          </a:p>
          <a:p>
            <a:pPr lvl="2">
              <a:buFont typeface="Wingdings" pitchFamily="2" charset="2"/>
              <a:buChar char="§"/>
            </a:pPr>
            <a:endParaRPr lang="en-US" dirty="0" smtClean="0"/>
          </a:p>
          <a:p>
            <a:pPr lvl="1">
              <a:buFont typeface="Wingdings" pitchFamily="2" charset="2"/>
              <a:buChar char="Ø"/>
            </a:pPr>
            <a:r>
              <a:rPr lang="en-US" sz="1800" dirty="0" smtClean="0"/>
              <a:t>Eliminate the “white noise</a:t>
            </a:r>
            <a:r>
              <a:rPr lang="en-US" sz="1800" dirty="0" smtClean="0"/>
              <a:t>”</a:t>
            </a:r>
          </a:p>
          <a:p>
            <a:pPr lvl="2">
              <a:buFont typeface="Wingdings" pitchFamily="2" charset="2"/>
              <a:buChar char="§"/>
            </a:pPr>
            <a:r>
              <a:rPr lang="en-US" dirty="0" smtClean="0"/>
              <a:t>Reduce the raw data to pertinent information</a:t>
            </a:r>
          </a:p>
          <a:p>
            <a:pPr lvl="2">
              <a:buFont typeface="Wingdings" pitchFamily="2" charset="2"/>
              <a:buChar char="§"/>
            </a:pPr>
            <a:r>
              <a:rPr lang="en-US" dirty="0" smtClean="0"/>
              <a:t>Never delete</a:t>
            </a:r>
          </a:p>
          <a:p>
            <a:pPr lvl="2">
              <a:buFont typeface="Wingdings" pitchFamily="2" charset="2"/>
              <a:buChar char="§"/>
            </a:pPr>
            <a:endParaRPr lang="en-US" dirty="0" smtClean="0"/>
          </a:p>
          <a:p>
            <a:pPr lvl="1">
              <a:buFont typeface="Wingdings" pitchFamily="2" charset="2"/>
              <a:buChar char="Ø"/>
            </a:pPr>
            <a:r>
              <a:rPr lang="en-US" sz="1800" dirty="0" smtClean="0"/>
              <a:t>Document the </a:t>
            </a:r>
            <a:r>
              <a:rPr lang="en-US" sz="1800" dirty="0" smtClean="0"/>
              <a:t>process and assumptions</a:t>
            </a:r>
          </a:p>
          <a:p>
            <a:pPr lvl="1">
              <a:buFont typeface="Wingdings" pitchFamily="2" charset="2"/>
              <a:buChar char="Ø"/>
            </a:pPr>
            <a:endParaRPr lang="en-US" sz="1800" dirty="0" smtClean="0"/>
          </a:p>
          <a:p>
            <a:pPr lvl="1">
              <a:buFont typeface="Wingdings" pitchFamily="2" charset="2"/>
              <a:buChar char="Ø"/>
            </a:pPr>
            <a:r>
              <a:rPr lang="en-US" sz="1800" dirty="0" smtClean="0"/>
              <a:t>Report concisely</a:t>
            </a:r>
          </a:p>
          <a:p>
            <a:pPr lvl="1">
              <a:buFont typeface="Wingdings" pitchFamily="2" charset="2"/>
              <a:buChar char="Ø"/>
            </a:pPr>
            <a:endParaRPr lang="en-US" sz="1800" dirty="0" smtClean="0"/>
          </a:p>
          <a:p>
            <a:pPr lvl="1">
              <a:buFont typeface="Wingdings" pitchFamily="2" charset="2"/>
              <a:buChar char="Ø"/>
            </a:pPr>
            <a:r>
              <a:rPr lang="en-US" sz="1800" dirty="0" smtClean="0"/>
              <a:t>Automate</a:t>
            </a:r>
          </a:p>
          <a:p>
            <a:pPr lvl="2">
              <a:buFont typeface="Wingdings" pitchFamily="2" charset="2"/>
              <a:buChar char="§"/>
            </a:pPr>
            <a:r>
              <a:rPr lang="en-US" dirty="0" smtClean="0"/>
              <a:t>The question will come up again</a:t>
            </a:r>
          </a:p>
          <a:p>
            <a:pPr lvl="1"/>
            <a:r>
              <a:rPr lang="en-US" dirty="0" smtClean="0"/>
              <a:t> </a:t>
            </a:r>
            <a:endParaRPr lang="en-US" dirty="0"/>
          </a:p>
        </p:txBody>
      </p:sp>
      <p:pic>
        <p:nvPicPr>
          <p:cNvPr id="41989" name="Picture 5"/>
          <p:cNvPicPr>
            <a:picLocks noChangeAspect="1" noChangeArrowheads="1"/>
          </p:cNvPicPr>
          <p:nvPr/>
        </p:nvPicPr>
        <p:blipFill>
          <a:blip r:embed="rId3" cstate="print"/>
          <a:srcRect/>
          <a:stretch>
            <a:fillRect/>
          </a:stretch>
        </p:blipFill>
        <p:spPr bwMode="auto">
          <a:xfrm>
            <a:off x="6084352" y="4227895"/>
            <a:ext cx="2219325"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srcRect/>
          <a:stretch>
            <a:fillRect/>
          </a:stretch>
        </p:blipFill>
        <p:spPr bwMode="auto">
          <a:xfrm>
            <a:off x="1608464" y="1036220"/>
            <a:ext cx="6081310" cy="5281888"/>
          </a:xfrm>
          <a:prstGeom prst="rect">
            <a:avLst/>
          </a:prstGeom>
          <a:noFill/>
          <a:ln w="9525">
            <a:noFill/>
            <a:miter lim="800000"/>
            <a:headEnd/>
            <a:tailEnd/>
          </a:ln>
        </p:spPr>
      </p:pic>
      <p:sp>
        <p:nvSpPr>
          <p:cNvPr id="3" name="Title 2"/>
          <p:cNvSpPr>
            <a:spLocks noGrp="1"/>
          </p:cNvSpPr>
          <p:nvPr>
            <p:ph type="title"/>
          </p:nvPr>
        </p:nvSpPr>
        <p:spPr/>
        <p:txBody>
          <a:bodyPr/>
          <a:lstStyle/>
          <a:p>
            <a:endParaRPr lang="en-US"/>
          </a:p>
        </p:txBody>
      </p:sp>
      <p:pic>
        <p:nvPicPr>
          <p:cNvPr id="39938" name="Picture 2" descr="https://encrypted-tbn3.gstatic.com/images?q=tbn:ANd9GcTTSHWyZActKGtV232bgFJ_bzx58LtKt_tzjufiQRgf8xwa4SbfLg"/>
          <p:cNvPicPr>
            <a:picLocks noChangeAspect="1" noChangeArrowheads="1"/>
          </p:cNvPicPr>
          <p:nvPr/>
        </p:nvPicPr>
        <p:blipFill>
          <a:blip r:embed="rId3" cstate="print">
            <a:clrChange>
              <a:clrFrom>
                <a:srgbClr val="FFFFFF"/>
              </a:clrFrom>
              <a:clrTo>
                <a:srgbClr val="FFFFFF">
                  <a:alpha val="0"/>
                </a:srgbClr>
              </a:clrTo>
            </a:clrChange>
            <a:lum bright="-1000"/>
          </a:blip>
          <a:srcRect/>
          <a:stretch>
            <a:fillRect/>
          </a:stretch>
        </p:blipFill>
        <p:spPr bwMode="auto">
          <a:xfrm>
            <a:off x="3811301" y="2257081"/>
            <a:ext cx="1952625" cy="23431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02745"/>
            <a:ext cx="8229600" cy="4525963"/>
          </a:xfrm>
        </p:spPr>
        <p:txBody>
          <a:bodyPr/>
          <a:lstStyle/>
          <a:p>
            <a:r>
              <a:rPr lang="en-US" dirty="0" smtClean="0"/>
              <a:t>Definition</a:t>
            </a:r>
          </a:p>
          <a:p>
            <a:endParaRPr lang="en-US" dirty="0" smtClean="0"/>
          </a:p>
          <a:p>
            <a:r>
              <a:rPr lang="en-US" dirty="0" smtClean="0"/>
              <a:t>Why the need</a:t>
            </a:r>
          </a:p>
          <a:p>
            <a:endParaRPr lang="en-US" dirty="0" smtClean="0"/>
          </a:p>
          <a:p>
            <a:r>
              <a:rPr lang="en-US" dirty="0" smtClean="0"/>
              <a:t>Data Relationships</a:t>
            </a:r>
          </a:p>
          <a:p>
            <a:endParaRPr lang="en-US" dirty="0" smtClean="0"/>
          </a:p>
          <a:p>
            <a:r>
              <a:rPr lang="en-US" dirty="0" smtClean="0"/>
              <a:t>Elements of Data Mining</a:t>
            </a:r>
          </a:p>
          <a:p>
            <a:endParaRPr lang="en-US" dirty="0" smtClean="0"/>
          </a:p>
          <a:p>
            <a:r>
              <a:rPr lang="en-US" dirty="0" smtClean="0"/>
              <a:t>The Process</a:t>
            </a:r>
          </a:p>
          <a:p>
            <a:endParaRPr lang="en-US" dirty="0" smtClean="0"/>
          </a:p>
          <a:p>
            <a:r>
              <a:rPr lang="en-US" dirty="0" smtClean="0"/>
              <a:t>Keys to Success</a:t>
            </a:r>
          </a:p>
          <a:p>
            <a:endParaRPr lang="en-US" dirty="0" smtClean="0"/>
          </a:p>
          <a:p>
            <a:r>
              <a:rPr lang="en-US" dirty="0" smtClean="0"/>
              <a:t>Example</a:t>
            </a: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pic>
        <p:nvPicPr>
          <p:cNvPr id="4" name="Picture 2" descr="https://encrypted-tbn2.gstatic.com/images?q=tbn:ANd9GcQW2ubrJOCDnnq3Ft0IQt48LrkcQOpd1sJr4eiAxIO4k8sPBC65Hg">
            <a:hlinkClick r:id="rId2"/>
          </p:cNvPr>
          <p:cNvPicPr>
            <a:picLocks noChangeAspect="1" noChangeArrowheads="1"/>
          </p:cNvPicPr>
          <p:nvPr/>
        </p:nvPicPr>
        <p:blipFill>
          <a:blip r:embed="rId3" cstate="print"/>
          <a:srcRect/>
          <a:stretch>
            <a:fillRect/>
          </a:stretch>
        </p:blipFill>
        <p:spPr bwMode="auto">
          <a:xfrm>
            <a:off x="4568801" y="2611913"/>
            <a:ext cx="3810000" cy="16954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encrypted-tbn2.gstatic.com/images?q=tbn:ANd9GcR-Qva5gjthuhlilvLuHWdm2HZmb6YcRJd0-5Omi2IqUEbgSkXvyw"/>
          <p:cNvPicPr>
            <a:picLocks noChangeAspect="1" noChangeArrowheads="1"/>
          </p:cNvPicPr>
          <p:nvPr/>
        </p:nvPicPr>
        <p:blipFill>
          <a:blip r:embed="rId3" cstate="print"/>
          <a:srcRect/>
          <a:stretch>
            <a:fillRect/>
          </a:stretch>
        </p:blipFill>
        <p:spPr bwMode="auto">
          <a:xfrm>
            <a:off x="492439" y="4588294"/>
            <a:ext cx="2295525" cy="1990725"/>
          </a:xfrm>
          <a:prstGeom prst="rect">
            <a:avLst/>
          </a:prstGeom>
          <a:noFill/>
        </p:spPr>
      </p:pic>
      <p:pic>
        <p:nvPicPr>
          <p:cNvPr id="17410" name="Picture 2" descr="https://encrypted-tbn0.gstatic.com/images?q=tbn:ANd9GcSvIZImmqhV2YlJqhxV9X-_9IlnFb_Fc6VrxRbkKqORwsf0wwlk3Q"/>
          <p:cNvPicPr>
            <a:picLocks noChangeAspect="1" noChangeArrowheads="1"/>
          </p:cNvPicPr>
          <p:nvPr/>
        </p:nvPicPr>
        <p:blipFill>
          <a:blip r:embed="rId4" cstate="print"/>
          <a:srcRect/>
          <a:stretch>
            <a:fillRect/>
          </a:stretch>
        </p:blipFill>
        <p:spPr bwMode="auto">
          <a:xfrm>
            <a:off x="6250144" y="4851226"/>
            <a:ext cx="2724150" cy="1676400"/>
          </a:xfrm>
          <a:prstGeom prst="rect">
            <a:avLst/>
          </a:prstGeom>
          <a:noFill/>
        </p:spPr>
      </p:pic>
      <p:sp>
        <p:nvSpPr>
          <p:cNvPr id="9" name="Content Placeholder 8"/>
          <p:cNvSpPr>
            <a:spLocks noGrp="1"/>
          </p:cNvSpPr>
          <p:nvPr>
            <p:ph idx="1"/>
          </p:nvPr>
        </p:nvSpPr>
        <p:spPr>
          <a:xfrm>
            <a:off x="519095" y="1013014"/>
            <a:ext cx="8229600" cy="4091549"/>
          </a:xfrm>
        </p:spPr>
        <p:txBody>
          <a:bodyPr/>
          <a:lstStyle/>
          <a:p>
            <a:pPr>
              <a:buNone/>
            </a:pPr>
            <a:r>
              <a:rPr lang="en-US" sz="2800" dirty="0" err="1" smtClean="0"/>
              <a:t>da·ta</a:t>
            </a:r>
            <a:r>
              <a:rPr lang="en-US" sz="2800" dirty="0" smtClean="0"/>
              <a:t> </a:t>
            </a:r>
            <a:r>
              <a:rPr lang="en-US" sz="2800" dirty="0" err="1" smtClean="0"/>
              <a:t>min·ing</a:t>
            </a:r>
            <a:endParaRPr lang="en-US" sz="2800" dirty="0" smtClean="0"/>
          </a:p>
          <a:p>
            <a:pPr lvl="1">
              <a:buNone/>
            </a:pPr>
            <a:r>
              <a:rPr lang="en-US" dirty="0" smtClean="0"/>
              <a:t>noun:</a:t>
            </a:r>
            <a:r>
              <a:rPr lang="en-US" i="1" dirty="0" smtClean="0"/>
              <a:t>   </a:t>
            </a:r>
            <a:r>
              <a:rPr lang="en-US" dirty="0" smtClean="0"/>
              <a:t>Computing</a:t>
            </a:r>
            <a:endParaRPr lang="en-US" dirty="0" smtClean="0"/>
          </a:p>
          <a:p>
            <a:pPr lvl="1">
              <a:buNone/>
            </a:pPr>
            <a:r>
              <a:rPr lang="en-US" dirty="0" smtClean="0"/>
              <a:t>the </a:t>
            </a:r>
            <a:r>
              <a:rPr lang="en-US" dirty="0" smtClean="0"/>
              <a:t>practice of examining large databases in order to generate new </a:t>
            </a:r>
            <a:r>
              <a:rPr lang="en-US" dirty="0" smtClean="0"/>
              <a:t>information</a:t>
            </a:r>
          </a:p>
          <a:p>
            <a:endParaRPr lang="en-US" dirty="0" smtClean="0"/>
          </a:p>
          <a:p>
            <a:endParaRPr lang="en-US" dirty="0" smtClean="0"/>
          </a:p>
          <a:p>
            <a:pPr>
              <a:buFont typeface="Wingdings" pitchFamily="2" charset="2"/>
              <a:buChar char="Ø"/>
            </a:pPr>
            <a:r>
              <a:rPr lang="en-US" dirty="0" smtClean="0"/>
              <a:t>The term data mining first appeared in the 1990s while before that, statisticians used the terms “Data Fishing” or “Data Dredging” to refer to </a:t>
            </a:r>
            <a:r>
              <a:rPr lang="en-US" dirty="0" smtClean="0"/>
              <a:t>analyzing </a:t>
            </a:r>
            <a:r>
              <a:rPr lang="en-US" dirty="0" smtClean="0"/>
              <a:t>data without an </a:t>
            </a:r>
            <a:r>
              <a:rPr lang="en-US" dirty="0" smtClean="0"/>
              <a:t>a prior hypothesis</a:t>
            </a:r>
          </a:p>
          <a:p>
            <a:pPr>
              <a:buFont typeface="Wingdings" pitchFamily="2" charset="2"/>
              <a:buChar char="Ø"/>
            </a:pPr>
            <a:endParaRPr lang="en-US" dirty="0" smtClean="0"/>
          </a:p>
          <a:p>
            <a:pPr>
              <a:buFont typeface="Wingdings" pitchFamily="2" charset="2"/>
              <a:buChar char="Ø"/>
            </a:pPr>
            <a:r>
              <a:rPr lang="en-US" dirty="0" smtClean="0"/>
              <a:t>The </a:t>
            </a:r>
            <a:r>
              <a:rPr lang="en-US" dirty="0" smtClean="0"/>
              <a:t>most important objective of any data mining process is to find useful information that is easily understood in large data </a:t>
            </a:r>
            <a:r>
              <a:rPr lang="en-US" dirty="0" smtClean="0"/>
              <a:t>sets</a:t>
            </a:r>
            <a:endParaRPr lang="en-US" dirty="0" smtClean="0"/>
          </a:p>
          <a:p>
            <a:endParaRPr lang="en-US" dirty="0" smtClean="0"/>
          </a:p>
          <a:p>
            <a:endParaRPr lang="en-US" dirty="0"/>
          </a:p>
        </p:txBody>
      </p:sp>
      <p:sp>
        <p:nvSpPr>
          <p:cNvPr id="3" name="Title 2"/>
          <p:cNvSpPr>
            <a:spLocks noGrp="1"/>
          </p:cNvSpPr>
          <p:nvPr>
            <p:ph type="title"/>
          </p:nvPr>
        </p:nvSpPr>
        <p:spPr>
          <a:effectLst/>
        </p:spPr>
        <p:txBody>
          <a:bodyPr/>
          <a:lstStyle/>
          <a:p>
            <a:r>
              <a:rPr lang="en-US" dirty="0" smtClean="0">
                <a:effectLst>
                  <a:outerShdw blurRad="38100" dist="38100" dir="2700000" algn="tl">
                    <a:srgbClr val="000000">
                      <a:alpha val="43137"/>
                    </a:srgbClr>
                  </a:outerShdw>
                </a:effectLst>
              </a:rPr>
              <a:t>Data Mining</a:t>
            </a:r>
            <a:endParaRPr lang="en-US" dirty="0">
              <a:effectLst>
                <a:outerShdw blurRad="38100" dist="38100" dir="2700000" algn="tl">
                  <a:srgbClr val="000000">
                    <a:alpha val="43137"/>
                  </a:srgbClr>
                </a:outerShdw>
              </a:effectLst>
            </a:endParaRPr>
          </a:p>
        </p:txBody>
      </p:sp>
      <p:sp>
        <p:nvSpPr>
          <p:cNvPr id="8" name="Rectangle 39"/>
          <p:cNvSpPr>
            <a:spLocks noChangeArrowheads="1"/>
          </p:cNvSpPr>
          <p:nvPr/>
        </p:nvSpPr>
        <p:spPr bwMode="auto">
          <a:xfrm>
            <a:off x="-7938" y="862273"/>
            <a:ext cx="3810001" cy="144462"/>
          </a:xfrm>
          <a:prstGeom prst="rect">
            <a:avLst/>
          </a:prstGeom>
          <a:gradFill rotWithShape="0">
            <a:gsLst>
              <a:gs pos="0">
                <a:srgbClr val="BBAD6E"/>
              </a:gs>
              <a:gs pos="100000">
                <a:srgbClr val="FFFFFF"/>
              </a:gs>
            </a:gsLst>
            <a:lin ang="0" scaled="1"/>
          </a:gradFill>
          <a:ln w="9525">
            <a:solidFill>
              <a:schemeClr val="tx1">
                <a:alpha val="0"/>
              </a:schemeClr>
            </a:solidFill>
            <a:miter lim="800000"/>
            <a:headEnd/>
            <a:tailEnd/>
          </a:ln>
        </p:spPr>
        <p:txBody>
          <a:bodyPr wrap="none" anchor="ctr"/>
          <a:lstStyle/>
          <a:p>
            <a:pPr algn="ctr" eaLnBrk="0" hangingPunct="0">
              <a:defRPr/>
            </a:pPr>
            <a:endParaRPr lang="en-US" sz="2400" b="0">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248" y="1017396"/>
            <a:ext cx="8229600" cy="4525963"/>
          </a:xfrm>
        </p:spPr>
        <p:txBody>
          <a:bodyPr/>
          <a:lstStyle/>
          <a:p>
            <a:r>
              <a:rPr lang="en-US" dirty="0" smtClean="0"/>
              <a:t>Data Mining can:</a:t>
            </a:r>
          </a:p>
          <a:p>
            <a:pPr lvl="1"/>
            <a:r>
              <a:rPr lang="en-US" dirty="0" smtClean="0"/>
              <a:t>Identify patterns or trends</a:t>
            </a:r>
          </a:p>
          <a:p>
            <a:pPr lvl="1"/>
            <a:r>
              <a:rPr lang="en-US" dirty="0" smtClean="0"/>
              <a:t>Identify failure modes</a:t>
            </a:r>
          </a:p>
          <a:p>
            <a:pPr lvl="1"/>
            <a:r>
              <a:rPr lang="en-US" dirty="0" smtClean="0"/>
              <a:t>Identify root cause</a:t>
            </a:r>
          </a:p>
          <a:p>
            <a:pPr lvl="1"/>
            <a:r>
              <a:rPr lang="en-US" dirty="0" smtClean="0"/>
              <a:t>Identify process and procedural impacts</a:t>
            </a:r>
          </a:p>
          <a:p>
            <a:pPr lvl="1"/>
            <a:endParaRPr lang="en-US" dirty="0" smtClean="0"/>
          </a:p>
          <a:p>
            <a:r>
              <a:rPr lang="en-US" dirty="0" smtClean="0"/>
              <a:t>To:</a:t>
            </a:r>
          </a:p>
          <a:p>
            <a:pPr lvl="1"/>
            <a:r>
              <a:rPr lang="en-US" dirty="0" smtClean="0"/>
              <a:t>Justify modification or redesign of a component or system</a:t>
            </a:r>
          </a:p>
          <a:p>
            <a:pPr lvl="1"/>
            <a:r>
              <a:rPr lang="en-US" dirty="0" smtClean="0"/>
              <a:t>Justify procedural modifications</a:t>
            </a:r>
          </a:p>
          <a:p>
            <a:pPr lvl="1"/>
            <a:r>
              <a:rPr lang="en-US" dirty="0" smtClean="0"/>
              <a:t>Justify/quantify BCAs</a:t>
            </a:r>
          </a:p>
          <a:p>
            <a:endParaRPr lang="en-US" dirty="0" smtClean="0"/>
          </a:p>
          <a:p>
            <a:r>
              <a:rPr lang="en-US" dirty="0" smtClean="0"/>
              <a:t>Ultimate Goal to:</a:t>
            </a:r>
          </a:p>
          <a:p>
            <a:pPr lvl="1"/>
            <a:r>
              <a:rPr lang="en-US" dirty="0" smtClean="0"/>
              <a:t>Reduce maintenance burden</a:t>
            </a:r>
          </a:p>
          <a:p>
            <a:pPr lvl="1"/>
            <a:r>
              <a:rPr lang="en-US" dirty="0" smtClean="0"/>
              <a:t>Increase aircraft availability</a:t>
            </a:r>
          </a:p>
          <a:p>
            <a:pPr lvl="1"/>
            <a:r>
              <a:rPr lang="en-US" dirty="0" smtClean="0"/>
              <a:t>Reduce scheduled maintenance events</a:t>
            </a:r>
          </a:p>
          <a:p>
            <a:pPr lvl="1"/>
            <a:r>
              <a:rPr lang="en-US" dirty="0" smtClean="0"/>
              <a:t>Rectify safety/training issues</a:t>
            </a:r>
            <a:endParaRPr lang="en-US" dirty="0"/>
          </a:p>
        </p:txBody>
      </p:sp>
      <p:sp>
        <p:nvSpPr>
          <p:cNvPr id="3" name="Title 2"/>
          <p:cNvSpPr>
            <a:spLocks noGrp="1"/>
          </p:cNvSpPr>
          <p:nvPr>
            <p:ph type="title"/>
          </p:nvPr>
        </p:nvSpPr>
        <p:spPr/>
        <p:txBody>
          <a:bodyPr/>
          <a:lstStyle/>
          <a:p>
            <a:r>
              <a:rPr lang="en-US" dirty="0" smtClean="0"/>
              <a:t>Why?</a:t>
            </a:r>
            <a:endParaRPr lang="en-US" dirty="0"/>
          </a:p>
        </p:txBody>
      </p:sp>
      <p:pic>
        <p:nvPicPr>
          <p:cNvPr id="15362" name="Picture 2" descr="https://encrypted-tbn0.gstatic.com/images?q=tbn:ANd9GcTx83mGd1JKVo15zJSeXjSnQ6vJOlhdE0_1RJqe7bZSpcCiA3sA"/>
          <p:cNvPicPr>
            <a:picLocks noChangeAspect="1" noChangeArrowheads="1"/>
          </p:cNvPicPr>
          <p:nvPr/>
        </p:nvPicPr>
        <p:blipFill>
          <a:blip r:embed="rId2" cstate="print"/>
          <a:srcRect/>
          <a:stretch>
            <a:fillRect/>
          </a:stretch>
        </p:blipFill>
        <p:spPr bwMode="auto">
          <a:xfrm>
            <a:off x="6059225" y="1163463"/>
            <a:ext cx="2638425" cy="1733551"/>
          </a:xfrm>
          <a:prstGeom prst="rect">
            <a:avLst/>
          </a:prstGeom>
          <a:noFill/>
        </p:spPr>
      </p:pic>
      <p:pic>
        <p:nvPicPr>
          <p:cNvPr id="15364" name="Picture 4" descr="https://encrypted-tbn3.gstatic.com/images?q=tbn:ANd9GcR7dCfuKv4ZbVbChz0rZvy3j1Ob7BnkLBirq-OB4puiGrmCevcKkQ"/>
          <p:cNvPicPr>
            <a:picLocks noChangeAspect="1" noChangeArrowheads="1"/>
          </p:cNvPicPr>
          <p:nvPr/>
        </p:nvPicPr>
        <p:blipFill>
          <a:blip r:embed="rId3" cstate="print"/>
          <a:srcRect/>
          <a:stretch>
            <a:fillRect/>
          </a:stretch>
        </p:blipFill>
        <p:spPr bwMode="auto">
          <a:xfrm>
            <a:off x="6101339" y="4089679"/>
            <a:ext cx="2629424" cy="169817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ttps://encrypted-tbn0.gstatic.com/images?q=tbn:ANd9GcQKYfr-azFajregHadbyi8S2v0c-V27NPtHvH3v8Ii3XLRTJf2O"/>
          <p:cNvPicPr>
            <a:picLocks noChangeAspect="1" noChangeArrowheads="1"/>
          </p:cNvPicPr>
          <p:nvPr/>
        </p:nvPicPr>
        <p:blipFill>
          <a:blip r:embed="rId3" cstate="print"/>
          <a:srcRect/>
          <a:stretch>
            <a:fillRect/>
          </a:stretch>
        </p:blipFill>
        <p:spPr bwMode="auto">
          <a:xfrm>
            <a:off x="6822900" y="2150713"/>
            <a:ext cx="2076450" cy="2209801"/>
          </a:xfrm>
          <a:prstGeom prst="rect">
            <a:avLst/>
          </a:prstGeom>
          <a:noFill/>
        </p:spPr>
      </p:pic>
      <p:sp>
        <p:nvSpPr>
          <p:cNvPr id="2" name="Content Placeholder 1"/>
          <p:cNvSpPr>
            <a:spLocks noGrp="1"/>
          </p:cNvSpPr>
          <p:nvPr>
            <p:ph idx="1"/>
          </p:nvPr>
        </p:nvSpPr>
        <p:spPr>
          <a:xfrm>
            <a:off x="477296" y="1037493"/>
            <a:ext cx="8229600" cy="4525963"/>
          </a:xfrm>
        </p:spPr>
        <p:txBody>
          <a:bodyPr/>
          <a:lstStyle/>
          <a:p>
            <a:r>
              <a:rPr lang="en-US" dirty="0" smtClean="0"/>
              <a:t>Classes--data is mined to locate data in predetermined groups</a:t>
            </a:r>
          </a:p>
          <a:p>
            <a:pPr lvl="1"/>
            <a:r>
              <a:rPr lang="en-US" dirty="0" smtClean="0"/>
              <a:t>Aircraft Model</a:t>
            </a:r>
          </a:p>
          <a:p>
            <a:pPr lvl="1"/>
            <a:r>
              <a:rPr lang="en-US" dirty="0" smtClean="0"/>
              <a:t>Repair Activity</a:t>
            </a:r>
          </a:p>
          <a:p>
            <a:pPr lvl="1"/>
            <a:endParaRPr lang="en-US" dirty="0" smtClean="0"/>
          </a:p>
          <a:p>
            <a:r>
              <a:rPr lang="en-US" dirty="0" smtClean="0"/>
              <a:t>Clusters--data is mined to be grouped according to logical relationships</a:t>
            </a:r>
          </a:p>
          <a:p>
            <a:pPr lvl="1"/>
            <a:r>
              <a:rPr lang="en-US" dirty="0" smtClean="0"/>
              <a:t>Source of Supply</a:t>
            </a:r>
          </a:p>
          <a:p>
            <a:pPr lvl="1"/>
            <a:r>
              <a:rPr lang="en-US" dirty="0" smtClean="0"/>
              <a:t>Common Equipment or Systems</a:t>
            </a:r>
          </a:p>
          <a:p>
            <a:pPr lvl="1"/>
            <a:endParaRPr lang="en-US" dirty="0" smtClean="0"/>
          </a:p>
          <a:p>
            <a:r>
              <a:rPr lang="en-US" dirty="0" smtClean="0"/>
              <a:t>Associations--data can be mined to identify associations</a:t>
            </a:r>
          </a:p>
          <a:p>
            <a:pPr lvl="1"/>
            <a:r>
              <a:rPr lang="en-US" dirty="0" smtClean="0"/>
              <a:t>Environmental Impacts</a:t>
            </a:r>
          </a:p>
          <a:p>
            <a:pPr lvl="1"/>
            <a:r>
              <a:rPr lang="en-US" dirty="0" smtClean="0"/>
              <a:t>OEM/Vendor</a:t>
            </a:r>
          </a:p>
          <a:p>
            <a:pPr lvl="1"/>
            <a:endParaRPr lang="en-US" dirty="0" smtClean="0"/>
          </a:p>
          <a:p>
            <a:r>
              <a:rPr lang="en-US" dirty="0" smtClean="0"/>
              <a:t>Sequential Patterns--data is mined to anticipate patterns or trends</a:t>
            </a:r>
          </a:p>
          <a:p>
            <a:pPr lvl="1"/>
            <a:r>
              <a:rPr lang="en-US" dirty="0" smtClean="0"/>
              <a:t>Failure Indications/Failure Modes</a:t>
            </a:r>
          </a:p>
          <a:p>
            <a:pPr lvl="1"/>
            <a:r>
              <a:rPr lang="en-US" dirty="0" smtClean="0"/>
              <a:t>Root Cause</a:t>
            </a:r>
          </a:p>
          <a:p>
            <a:pPr lvl="1"/>
            <a:r>
              <a:rPr lang="en-US" dirty="0" smtClean="0"/>
              <a:t>Corrective Actions</a:t>
            </a:r>
          </a:p>
          <a:p>
            <a:pPr lvl="1">
              <a:buNone/>
            </a:pPr>
            <a:endParaRPr lang="en-US" dirty="0"/>
          </a:p>
        </p:txBody>
      </p:sp>
      <p:sp>
        <p:nvSpPr>
          <p:cNvPr id="3" name="Title 2"/>
          <p:cNvSpPr>
            <a:spLocks noGrp="1"/>
          </p:cNvSpPr>
          <p:nvPr>
            <p:ph type="title"/>
          </p:nvPr>
        </p:nvSpPr>
        <p:spPr/>
        <p:txBody>
          <a:bodyPr/>
          <a:lstStyle/>
          <a:p>
            <a:r>
              <a:rPr lang="en-US" dirty="0" smtClean="0"/>
              <a:t>The Relationships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701" y="1007347"/>
            <a:ext cx="5933552" cy="4525963"/>
          </a:xfrm>
        </p:spPr>
        <p:txBody>
          <a:bodyPr/>
          <a:lstStyle/>
          <a:p>
            <a:r>
              <a:rPr lang="en-US" sz="1600" dirty="0" smtClean="0"/>
              <a:t>Extract</a:t>
            </a:r>
            <a:r>
              <a:rPr lang="en-US" sz="1600" dirty="0" smtClean="0"/>
              <a:t>, transform, and load </a:t>
            </a:r>
            <a:r>
              <a:rPr lang="en-US" sz="1600" dirty="0" smtClean="0"/>
              <a:t>data</a:t>
            </a:r>
          </a:p>
          <a:p>
            <a:pPr lvl="1"/>
            <a:r>
              <a:rPr lang="en-US" sz="1200" dirty="0" smtClean="0"/>
              <a:t>ULLS-A(E)</a:t>
            </a:r>
          </a:p>
          <a:p>
            <a:pPr lvl="1"/>
            <a:r>
              <a:rPr lang="en-US" sz="1200" dirty="0" smtClean="0"/>
              <a:t>SAMS-E</a:t>
            </a:r>
          </a:p>
          <a:p>
            <a:pPr lvl="1"/>
            <a:r>
              <a:rPr lang="en-US" sz="1200" dirty="0" smtClean="0"/>
              <a:t>SARRS</a:t>
            </a:r>
          </a:p>
          <a:p>
            <a:endParaRPr lang="en-US" sz="1600" dirty="0" smtClean="0"/>
          </a:p>
          <a:p>
            <a:r>
              <a:rPr lang="en-US" sz="1600" dirty="0" smtClean="0"/>
              <a:t>Store and manage the data in a </a:t>
            </a:r>
            <a:r>
              <a:rPr lang="en-US" sz="1600" dirty="0" smtClean="0"/>
              <a:t>database system </a:t>
            </a:r>
          </a:p>
          <a:p>
            <a:pPr lvl="1"/>
            <a:r>
              <a:rPr lang="en-US" sz="1200" dirty="0" smtClean="0"/>
              <a:t>JTDI/CAPS</a:t>
            </a:r>
          </a:p>
          <a:p>
            <a:pPr lvl="1"/>
            <a:r>
              <a:rPr lang="en-US" sz="1200" dirty="0" smtClean="0"/>
              <a:t>LIW</a:t>
            </a:r>
          </a:p>
          <a:p>
            <a:pPr lvl="1"/>
            <a:r>
              <a:rPr lang="en-US" sz="1200" dirty="0" smtClean="0"/>
              <a:t>LOGSA</a:t>
            </a:r>
          </a:p>
          <a:p>
            <a:endParaRPr lang="en-US" sz="1600" dirty="0" smtClean="0"/>
          </a:p>
          <a:p>
            <a:r>
              <a:rPr lang="en-US" sz="1600" dirty="0" smtClean="0"/>
              <a:t>Provide data access to </a:t>
            </a:r>
            <a:r>
              <a:rPr lang="en-US" sz="1600" dirty="0" smtClean="0"/>
              <a:t>analysts</a:t>
            </a:r>
          </a:p>
          <a:p>
            <a:pPr lvl="1"/>
            <a:r>
              <a:rPr lang="en-US" sz="1200" dirty="0" smtClean="0"/>
              <a:t>ASAP</a:t>
            </a:r>
          </a:p>
          <a:p>
            <a:pPr lvl="1"/>
            <a:r>
              <a:rPr lang="en-US" sz="1200" dirty="0" smtClean="0"/>
              <a:t>RIMFIRE</a:t>
            </a:r>
          </a:p>
          <a:p>
            <a:pPr lvl="1"/>
            <a:r>
              <a:rPr lang="en-US" sz="1200" dirty="0" smtClean="0"/>
              <a:t>WEBLIDB</a:t>
            </a:r>
          </a:p>
          <a:p>
            <a:pPr lvl="1"/>
            <a:endParaRPr lang="en-US" sz="1600" dirty="0" smtClean="0"/>
          </a:p>
          <a:p>
            <a:r>
              <a:rPr lang="en-US" sz="1600" dirty="0" smtClean="0">
                <a:solidFill>
                  <a:srgbClr val="FF0000"/>
                </a:solidFill>
              </a:rPr>
              <a:t>“Mine” and Analyze </a:t>
            </a:r>
            <a:r>
              <a:rPr lang="en-US" sz="1600" dirty="0" smtClean="0">
                <a:solidFill>
                  <a:srgbClr val="FF0000"/>
                </a:solidFill>
              </a:rPr>
              <a:t>the </a:t>
            </a:r>
            <a:r>
              <a:rPr lang="en-US" sz="1600" dirty="0" smtClean="0">
                <a:solidFill>
                  <a:srgbClr val="FF0000"/>
                </a:solidFill>
              </a:rPr>
              <a:t>data</a:t>
            </a:r>
          </a:p>
          <a:p>
            <a:pPr lvl="1"/>
            <a:r>
              <a:rPr lang="en-US" sz="1400" dirty="0" smtClean="0">
                <a:solidFill>
                  <a:srgbClr val="FF0000"/>
                </a:solidFill>
              </a:rPr>
              <a:t>The process</a:t>
            </a:r>
          </a:p>
          <a:p>
            <a:pPr lvl="1"/>
            <a:endParaRPr lang="en-US" sz="1400" dirty="0" smtClean="0">
              <a:solidFill>
                <a:srgbClr val="FF0000"/>
              </a:solidFill>
            </a:endParaRPr>
          </a:p>
          <a:p>
            <a:r>
              <a:rPr lang="en-US" sz="1600" dirty="0" smtClean="0">
                <a:solidFill>
                  <a:srgbClr val="FF0000"/>
                </a:solidFill>
              </a:rPr>
              <a:t>Present the data in a useful </a:t>
            </a:r>
            <a:r>
              <a:rPr lang="en-US" sz="1600" dirty="0" smtClean="0">
                <a:solidFill>
                  <a:srgbClr val="FF0000"/>
                </a:solidFill>
              </a:rPr>
              <a:t>format</a:t>
            </a:r>
          </a:p>
          <a:p>
            <a:pPr lvl="1"/>
            <a:r>
              <a:rPr lang="en-US" sz="1200" dirty="0" smtClean="0">
                <a:solidFill>
                  <a:srgbClr val="FF0000"/>
                </a:solidFill>
              </a:rPr>
              <a:t>Tables and graphs</a:t>
            </a:r>
          </a:p>
          <a:p>
            <a:pPr lvl="1"/>
            <a:r>
              <a:rPr lang="en-US" sz="1200" dirty="0" smtClean="0">
                <a:solidFill>
                  <a:srgbClr val="FF0000"/>
                </a:solidFill>
              </a:rPr>
              <a:t>Reports</a:t>
            </a:r>
          </a:p>
          <a:p>
            <a:pPr lvl="1"/>
            <a:r>
              <a:rPr lang="en-US" sz="1200" dirty="0" smtClean="0">
                <a:solidFill>
                  <a:srgbClr val="FF0000"/>
                </a:solidFill>
              </a:rPr>
              <a:t>BCAs</a:t>
            </a:r>
            <a:endParaRPr lang="en-US" sz="1200" dirty="0" smtClean="0">
              <a:solidFill>
                <a:srgbClr val="FF0000"/>
              </a:solidFill>
            </a:endParaRPr>
          </a:p>
          <a:p>
            <a:endParaRPr lang="en-US" dirty="0"/>
          </a:p>
        </p:txBody>
      </p:sp>
      <p:sp>
        <p:nvSpPr>
          <p:cNvPr id="3" name="Title 2"/>
          <p:cNvSpPr>
            <a:spLocks noGrp="1"/>
          </p:cNvSpPr>
          <p:nvPr>
            <p:ph type="title"/>
          </p:nvPr>
        </p:nvSpPr>
        <p:spPr/>
        <p:txBody>
          <a:bodyPr/>
          <a:lstStyle/>
          <a:p>
            <a:r>
              <a:rPr lang="en-US" dirty="0" smtClean="0"/>
              <a:t>The Elements</a:t>
            </a:r>
            <a:endParaRPr lang="en-US" dirty="0"/>
          </a:p>
        </p:txBody>
      </p:sp>
      <p:grpSp>
        <p:nvGrpSpPr>
          <p:cNvPr id="16" name="Group 15"/>
          <p:cNvGrpSpPr/>
          <p:nvPr/>
        </p:nvGrpSpPr>
        <p:grpSpPr>
          <a:xfrm>
            <a:off x="4442040" y="851964"/>
            <a:ext cx="4538367" cy="5353730"/>
            <a:chOff x="4442040" y="851964"/>
            <a:chExt cx="4538367" cy="5353730"/>
          </a:xfrm>
        </p:grpSpPr>
        <p:pic>
          <p:nvPicPr>
            <p:cNvPr id="15" name="Picture 7" descr="https://encrypted-tbn1.gstatic.com/images?q=tbn:ANd9GcR236zaNz0LJ3PQKUrm7ufxlgQepFlwV38I2lnccE1JzeNDjuAC"/>
            <p:cNvPicPr>
              <a:picLocks noChangeAspect="1" noChangeArrowheads="1"/>
            </p:cNvPicPr>
            <p:nvPr/>
          </p:nvPicPr>
          <p:blipFill>
            <a:blip r:embed="rId2" cstate="print"/>
            <a:srcRect/>
            <a:stretch>
              <a:fillRect/>
            </a:stretch>
          </p:blipFill>
          <p:spPr bwMode="auto">
            <a:xfrm>
              <a:off x="5928597" y="851964"/>
              <a:ext cx="2638425" cy="1733551"/>
            </a:xfrm>
            <a:prstGeom prst="rect">
              <a:avLst/>
            </a:prstGeom>
            <a:noFill/>
          </p:spPr>
        </p:pic>
        <p:sp>
          <p:nvSpPr>
            <p:cNvPr id="4" name="Rectangle 3"/>
            <p:cNvSpPr/>
            <p:nvPr/>
          </p:nvSpPr>
          <p:spPr>
            <a:xfrm rot="20451260">
              <a:off x="5509748" y="2083080"/>
              <a:ext cx="2244332"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2410</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rot="20704075">
              <a:off x="5643920" y="2526884"/>
              <a:ext cx="2964081"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2408-13-1</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rot="20391654">
              <a:off x="6200010" y="5744029"/>
              <a:ext cx="2518445"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2408-5</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rot="1172890">
              <a:off x="6176215" y="2871877"/>
              <a:ext cx="2689967"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2408-12</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rot="20362190">
              <a:off x="4692486" y="3607082"/>
              <a:ext cx="2244332"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1352</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rot="975836">
              <a:off x="6580800" y="3206823"/>
              <a:ext cx="1465466"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FEDLOG</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rot="1325107">
              <a:off x="6571169" y="3710914"/>
              <a:ext cx="885179"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ILAP</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1524108">
              <a:off x="5905185" y="4586795"/>
              <a:ext cx="2964081"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2408-13-2</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rot="19850137">
              <a:off x="6862519" y="3854937"/>
              <a:ext cx="2117888"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 Books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20484491">
              <a:off x="4442040" y="4700676"/>
              <a:ext cx="2319866"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MWO and ECP</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rot="1160264">
              <a:off x="5534295" y="5154527"/>
              <a:ext cx="2690993"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Work Order Logs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Process</a:t>
            </a:r>
            <a:endParaRPr lang="en-US" dirty="0"/>
          </a:p>
        </p:txBody>
      </p:sp>
      <p:sp>
        <p:nvSpPr>
          <p:cNvPr id="5" name="TextBox 4"/>
          <p:cNvSpPr txBox="1"/>
          <p:nvPr/>
        </p:nvSpPr>
        <p:spPr>
          <a:xfrm>
            <a:off x="190919" y="1085222"/>
            <a:ext cx="8772211" cy="1569660"/>
          </a:xfrm>
          <a:prstGeom prst="rect">
            <a:avLst/>
          </a:prstGeom>
          <a:noFill/>
        </p:spPr>
        <p:txBody>
          <a:bodyPr wrap="square" rtlCol="0">
            <a:spAutoFit/>
          </a:bodyPr>
          <a:lstStyle/>
          <a:p>
            <a:r>
              <a:rPr lang="en-US" dirty="0" smtClean="0"/>
              <a:t>One studies the data, examines it using some analytical technique, decides to look at it another way, perhaps modifying it, and then goes back to the beginning and applies another data analysis tool reaching either better or different results.  This can go around many times; each technique is used to probe slightly different aspects or data to ask (or answer) a slightly different question of the data.</a:t>
            </a:r>
          </a:p>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2698768" y="2643712"/>
            <a:ext cx="3686175"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217" y="1291726"/>
            <a:ext cx="8229600" cy="4525963"/>
          </a:xfrm>
        </p:spPr>
        <p:txBody>
          <a:bodyPr/>
          <a:lstStyle/>
          <a:p>
            <a:r>
              <a:rPr lang="en-US" dirty="0" smtClean="0"/>
              <a:t>Challenges</a:t>
            </a:r>
          </a:p>
          <a:p>
            <a:pPr lvl="1"/>
            <a:r>
              <a:rPr lang="en-US" dirty="0" smtClean="0"/>
              <a:t>Multiple databases and sources</a:t>
            </a:r>
          </a:p>
          <a:p>
            <a:pPr lvl="1"/>
            <a:r>
              <a:rPr lang="en-US" dirty="0" smtClean="0"/>
              <a:t>Vague expectations</a:t>
            </a:r>
          </a:p>
          <a:p>
            <a:pPr lvl="1"/>
            <a:r>
              <a:rPr lang="en-US" dirty="0" smtClean="0"/>
              <a:t>Labor intensive</a:t>
            </a:r>
          </a:p>
          <a:p>
            <a:pPr lvl="1"/>
            <a:r>
              <a:rPr lang="en-US" dirty="0" smtClean="0"/>
              <a:t>Developing automation</a:t>
            </a:r>
          </a:p>
          <a:p>
            <a:pPr lvl="1"/>
            <a:r>
              <a:rPr lang="en-US" dirty="0" smtClean="0"/>
              <a:t>Managing expectations</a:t>
            </a:r>
          </a:p>
          <a:p>
            <a:endParaRPr lang="en-US" dirty="0" smtClean="0"/>
          </a:p>
          <a:p>
            <a:r>
              <a:rPr lang="en-US" dirty="0" smtClean="0"/>
              <a:t>Elements that make prospecting easier</a:t>
            </a:r>
          </a:p>
          <a:p>
            <a:pPr lvl="1"/>
            <a:r>
              <a:rPr lang="en-US" dirty="0" smtClean="0"/>
              <a:t>Understand the goal</a:t>
            </a:r>
          </a:p>
          <a:p>
            <a:pPr lvl="1"/>
            <a:r>
              <a:rPr lang="en-US" dirty="0" smtClean="0"/>
              <a:t>Know the available resources</a:t>
            </a:r>
          </a:p>
          <a:p>
            <a:pPr lvl="1"/>
            <a:r>
              <a:rPr lang="en-US" dirty="0" smtClean="0"/>
              <a:t>Eliminate the “white noise”</a:t>
            </a:r>
          </a:p>
          <a:p>
            <a:pPr lvl="1"/>
            <a:r>
              <a:rPr lang="en-US" dirty="0" smtClean="0"/>
              <a:t>Document the process</a:t>
            </a:r>
          </a:p>
          <a:p>
            <a:pPr lvl="1"/>
            <a:r>
              <a:rPr lang="en-US" dirty="0" smtClean="0"/>
              <a:t>Document assumptions</a:t>
            </a:r>
          </a:p>
          <a:p>
            <a:pPr lvl="1"/>
            <a:r>
              <a:rPr lang="en-US" dirty="0" smtClean="0"/>
              <a:t>Automate </a:t>
            </a:r>
            <a:endParaRPr lang="en-US" dirty="0"/>
          </a:p>
        </p:txBody>
      </p:sp>
      <p:sp>
        <p:nvSpPr>
          <p:cNvPr id="3" name="Title 2"/>
          <p:cNvSpPr>
            <a:spLocks noGrp="1"/>
          </p:cNvSpPr>
          <p:nvPr>
            <p:ph type="title"/>
          </p:nvPr>
        </p:nvSpPr>
        <p:spPr/>
        <p:txBody>
          <a:bodyPr/>
          <a:lstStyle/>
          <a:p>
            <a:r>
              <a:rPr lang="en-US" dirty="0" smtClean="0"/>
              <a:t>Keys to Success</a:t>
            </a:r>
            <a:endParaRPr lang="en-US" dirty="0"/>
          </a:p>
        </p:txBody>
      </p:sp>
      <p:grpSp>
        <p:nvGrpSpPr>
          <p:cNvPr id="4" name="Group 3"/>
          <p:cNvGrpSpPr/>
          <p:nvPr/>
        </p:nvGrpSpPr>
        <p:grpSpPr>
          <a:xfrm>
            <a:off x="4442040" y="862982"/>
            <a:ext cx="4538367" cy="5353730"/>
            <a:chOff x="4442040" y="851964"/>
            <a:chExt cx="4538367" cy="5353730"/>
          </a:xfrm>
        </p:grpSpPr>
        <p:pic>
          <p:nvPicPr>
            <p:cNvPr id="5" name="Picture 7" descr="https://encrypted-tbn1.gstatic.com/images?q=tbn:ANd9GcR236zaNz0LJ3PQKUrm7ufxlgQepFlwV38I2lnccE1JzeNDjuAC"/>
            <p:cNvPicPr>
              <a:picLocks noChangeAspect="1" noChangeArrowheads="1"/>
            </p:cNvPicPr>
            <p:nvPr/>
          </p:nvPicPr>
          <p:blipFill>
            <a:blip r:embed="rId2" cstate="print"/>
            <a:srcRect/>
            <a:stretch>
              <a:fillRect/>
            </a:stretch>
          </p:blipFill>
          <p:spPr bwMode="auto">
            <a:xfrm>
              <a:off x="5928597" y="851964"/>
              <a:ext cx="2638425" cy="1733551"/>
            </a:xfrm>
            <a:prstGeom prst="rect">
              <a:avLst/>
            </a:prstGeom>
            <a:noFill/>
          </p:spPr>
        </p:pic>
        <p:sp>
          <p:nvSpPr>
            <p:cNvPr id="6" name="Rectangle 5"/>
            <p:cNvSpPr/>
            <p:nvPr/>
          </p:nvSpPr>
          <p:spPr>
            <a:xfrm rot="20451260">
              <a:off x="5509748" y="2083080"/>
              <a:ext cx="2244332"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2410</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rot="20704075">
              <a:off x="5643920" y="2526884"/>
              <a:ext cx="2964081"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2408-13-1</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rot="20391654">
              <a:off x="6200010" y="5744029"/>
              <a:ext cx="2518445"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2408-5</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rot="1172890">
              <a:off x="6176215" y="2871877"/>
              <a:ext cx="2689967"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2408-12</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rot="20362190">
              <a:off x="4692486" y="3607082"/>
              <a:ext cx="2244332"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1352</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975836">
              <a:off x="6580800" y="3206823"/>
              <a:ext cx="1465466"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FEDLOG</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rot="1325107">
              <a:off x="6571169" y="3710914"/>
              <a:ext cx="885179"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ILAP</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1524108">
              <a:off x="5905185" y="4586795"/>
              <a:ext cx="2964081"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 Form 2408-13-2</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rot="19850137">
              <a:off x="6862519" y="3854937"/>
              <a:ext cx="2117888"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Phase Books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rot="20484491">
              <a:off x="4442040" y="4700676"/>
              <a:ext cx="2319866"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MWO and ECP</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Rectangle 15"/>
            <p:cNvSpPr/>
            <p:nvPr/>
          </p:nvSpPr>
          <p:spPr>
            <a:xfrm rot="1160264">
              <a:off x="5534295" y="5154527"/>
              <a:ext cx="2690993"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Work Order Logs</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ASAP</a:t>
            </a:r>
            <a:endParaRPr lang="en-US" dirty="0"/>
          </a:p>
        </p:txBody>
      </p:sp>
      <p:pic>
        <p:nvPicPr>
          <p:cNvPr id="10241" name="Picture 1"/>
          <p:cNvPicPr>
            <a:picLocks noChangeAspect="1" noChangeArrowheads="1"/>
          </p:cNvPicPr>
          <p:nvPr/>
        </p:nvPicPr>
        <p:blipFill>
          <a:blip r:embed="rId2" cstate="print"/>
          <a:srcRect/>
          <a:stretch>
            <a:fillRect/>
          </a:stretch>
        </p:blipFill>
        <p:spPr bwMode="auto">
          <a:xfrm>
            <a:off x="1045777" y="1053749"/>
            <a:ext cx="7073265" cy="5024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1719</TotalTime>
  <Words>791</Words>
  <Application>Microsoft Office PowerPoint</Application>
  <PresentationFormat>On-screen Show (4:3)</PresentationFormat>
  <Paragraphs>237</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vt:lpstr>
      <vt:lpstr>Slide 1</vt:lpstr>
      <vt:lpstr>Agenda</vt:lpstr>
      <vt:lpstr>Data Mining</vt:lpstr>
      <vt:lpstr>Why?</vt:lpstr>
      <vt:lpstr>The Relationships</vt:lpstr>
      <vt:lpstr>The Elements</vt:lpstr>
      <vt:lpstr>The Process</vt:lpstr>
      <vt:lpstr>Keys to Success</vt:lpstr>
      <vt:lpstr>ASAP</vt:lpstr>
      <vt:lpstr>Example</vt:lpstr>
      <vt:lpstr>Maintenance Sources</vt:lpstr>
      <vt:lpstr>Reliability Data</vt:lpstr>
      <vt:lpstr>Reliability Data (cont)</vt:lpstr>
      <vt:lpstr>Report</vt:lpstr>
      <vt:lpstr>Other Examples</vt:lpstr>
      <vt:lpstr>Summary</vt:lpstr>
      <vt:lpstr>Slide 17</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Moyers-SA</dc:creator>
  <cp:lastModifiedBy>Moyers-SA</cp:lastModifiedBy>
  <cp:revision>80</cp:revision>
  <dcterms:created xsi:type="dcterms:W3CDTF">2014-10-23T11:57:11Z</dcterms:created>
  <dcterms:modified xsi:type="dcterms:W3CDTF">2014-10-24T16:36:59Z</dcterms:modified>
</cp:coreProperties>
</file>