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97" r:id="rId3"/>
    <p:sldId id="286" r:id="rId4"/>
    <p:sldId id="287" r:id="rId5"/>
    <p:sldId id="288" r:id="rId6"/>
    <p:sldId id="300" r:id="rId7"/>
    <p:sldId id="289" r:id="rId8"/>
    <p:sldId id="290" r:id="rId9"/>
    <p:sldId id="291" r:id="rId10"/>
    <p:sldId id="292" r:id="rId11"/>
    <p:sldId id="299" r:id="rId12"/>
    <p:sldId id="301" r:id="rId13"/>
    <p:sldId id="302" r:id="rId14"/>
    <p:sldId id="303" r:id="rId15"/>
    <p:sldId id="307" r:id="rId16"/>
    <p:sldId id="306" r:id="rId17"/>
    <p:sldId id="305" r:id="rId18"/>
    <p:sldId id="304" r:id="rId19"/>
    <p:sldId id="308" r:id="rId20"/>
    <p:sldId id="309" r:id="rId21"/>
    <p:sldId id="310" r:id="rId22"/>
    <p:sldId id="311" r:id="rId23"/>
    <p:sldId id="316" r:id="rId24"/>
    <p:sldId id="312" r:id="rId25"/>
    <p:sldId id="313" r:id="rId26"/>
    <p:sldId id="314" r:id="rId27"/>
    <p:sldId id="315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3300"/>
    <a:srgbClr val="8B0304"/>
    <a:srgbClr val="DDDDDD"/>
    <a:srgbClr val="EAEAEA"/>
    <a:srgbClr val="6B121E"/>
    <a:srgbClr val="5C0E17"/>
    <a:srgbClr val="BBAD6E"/>
    <a:srgbClr val="8B00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9" autoAdjust="0"/>
    <p:restoredTop sz="81326" autoAdjust="0"/>
  </p:normalViewPr>
  <p:slideViewPr>
    <p:cSldViewPr snapToGrid="0" showGuides="1">
      <p:cViewPr varScale="1">
        <p:scale>
          <a:sx n="91" d="100"/>
          <a:sy n="91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-171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3" rIns="92304" bIns="46153" numCol="1" anchor="t" anchorCtr="0" compatLnSpc="1">
            <a:prstTxWarp prst="textNoShape">
              <a:avLst/>
            </a:prstTxWarp>
          </a:bodyPr>
          <a:lstStyle>
            <a:lvl1pPr defTabSz="923361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3" rIns="92304" bIns="46153" numCol="1" anchor="t" anchorCtr="0" compatLnSpc="1">
            <a:prstTxWarp prst="textNoShape">
              <a:avLst/>
            </a:prstTxWarp>
          </a:bodyPr>
          <a:lstStyle>
            <a:lvl1pPr algn="r" defTabSz="923361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01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3" rIns="92304" bIns="46153" numCol="1" anchor="b" anchorCtr="0" compatLnSpc="1">
            <a:prstTxWarp prst="textNoShape">
              <a:avLst/>
            </a:prstTxWarp>
          </a:bodyPr>
          <a:lstStyle>
            <a:lvl1pPr defTabSz="923361">
              <a:defRPr sz="1200" b="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63" y="883001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3" rIns="92304" bIns="46153" numCol="1" anchor="b" anchorCtr="0" compatLnSpc="1">
            <a:prstTxWarp prst="textNoShape">
              <a:avLst/>
            </a:prstTxWarp>
          </a:bodyPr>
          <a:lstStyle>
            <a:lvl1pPr algn="r" defTabSz="923361">
              <a:defRPr sz="1200" b="0" smtClean="0"/>
            </a:lvl1pPr>
          </a:lstStyle>
          <a:p>
            <a:pPr>
              <a:defRPr/>
            </a:pPr>
            <a:fld id="{0B5F4331-4378-42A1-BA0F-AE0A7108C0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63" y="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94" y="4415790"/>
            <a:ext cx="548701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01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8830010"/>
            <a:ext cx="297200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965F5D3C-9EAF-40D4-A94D-C37A164D1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D1DF0-03D6-485A-8668-4E5158AA2D7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1146" indent="-111146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F0806-0FB5-4AC5-A6E1-B95F2B8233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1146" indent="-111146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B4F7C-56C4-46ED-9FEB-88740E38E6E1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1146" indent="-111146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B4F7C-56C4-46ED-9FEB-88740E38E6E1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779B8-C61F-4FCB-887E-162697FAE97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1146" indent="-111146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0AF04E-35C3-4B90-94F6-BE4B6350D74F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39946" lvl="4" indent="-111146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F0806-0FB5-4AC5-A6E1-B95F2B8233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5F0806-0FB5-4AC5-A6E1-B95F2B8233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F5D3C-9EAF-40D4-A94D-C37A164D1E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-7938" y="839788"/>
            <a:ext cx="3810001" cy="144462"/>
          </a:xfrm>
          <a:prstGeom prst="rect">
            <a:avLst/>
          </a:prstGeom>
          <a:gradFill rotWithShape="0">
            <a:gsLst>
              <a:gs pos="0">
                <a:srgbClr val="BBAD6E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40" descr="Header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925053" y="0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9" name="Picture 42" descr="taglin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6559550"/>
            <a:ext cx="37338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 rot="-21600000">
            <a:off x="5334000" y="6713538"/>
            <a:ext cx="3810000" cy="1444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BAD6E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4100513" y="6697287"/>
            <a:ext cx="9473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dirty="0"/>
              <a:t>UNCLASSIFIED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3338" y="668813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DA60E9B2-6911-42B9-9F44-182A0202D682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8630213" y="6750050"/>
            <a:ext cx="434414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500" dirty="0" smtClean="0"/>
              <a:t>FileName.pptx</a:t>
            </a:r>
            <a:endParaRPr lang="en-US" sz="500" dirty="0"/>
          </a:p>
        </p:txBody>
      </p:sp>
      <p:sp>
        <p:nvSpPr>
          <p:cNvPr id="103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4001549" y="16626"/>
            <a:ext cx="114090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234" y="217171"/>
            <a:ext cx="1832628" cy="498312"/>
            <a:chOff x="106359" y="117768"/>
            <a:chExt cx="2275608" cy="618767"/>
          </a:xfrm>
        </p:grpSpPr>
        <p:pic>
          <p:nvPicPr>
            <p:cNvPr id="18" name="Picture 17" descr="logo_usarmy_gold_gradient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474673" y="117768"/>
              <a:ext cx="1907294" cy="6187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14" descr="AMC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6359" y="141439"/>
              <a:ext cx="337877" cy="4255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32320" y="142240"/>
            <a:ext cx="1838960" cy="5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-7938" y="839788"/>
            <a:ext cx="3810001" cy="144462"/>
          </a:xfrm>
          <a:prstGeom prst="rect">
            <a:avLst/>
          </a:prstGeom>
          <a:gradFill rotWithShape="0">
            <a:gsLst>
              <a:gs pos="0">
                <a:srgbClr val="BBAD6E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1027" name="Picture 47" descr="Master_BkGrnd_jpg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2" descr="tagline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6559550"/>
            <a:ext cx="37338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Rectangle 43"/>
          <p:cNvSpPr>
            <a:spLocks noChangeArrowheads="1"/>
          </p:cNvSpPr>
          <p:nvPr/>
        </p:nvSpPr>
        <p:spPr bwMode="auto">
          <a:xfrm rot="-21600000">
            <a:off x="5334000" y="6713538"/>
            <a:ext cx="3810000" cy="14446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BAD6E"/>
              </a:gs>
            </a:gsLst>
            <a:lin ang="0" scaled="1"/>
          </a:gra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white">
          <a:xfrm>
            <a:off x="1647825" y="0"/>
            <a:ext cx="5848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4100513" y="6705600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white">
          <a:xfrm>
            <a:off x="4100513" y="0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>
                <a:solidFill>
                  <a:srgbClr val="FFFFFF"/>
                </a:solidFill>
              </a:rPr>
              <a:t>UNCLASSIFIED</a:t>
            </a:r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33338" y="6688138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fld id="{A5AB93B4-8D1C-4EB3-ACE7-FEEF056FA2E6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7827107" y="6750050"/>
            <a:ext cx="1237518" cy="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500" dirty="0" smtClean="0">
                <a:solidFill>
                  <a:srgbClr val="000000"/>
                </a:solidFill>
              </a:rPr>
              <a:t>AMRDEC Missile S&amp;T In-Process Review</a:t>
            </a:r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1036" name="Picture 45" descr="logo_gold_gradient1NoShadow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23825" y="0"/>
            <a:ext cx="20288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32320" y="142240"/>
            <a:ext cx="1838960" cy="55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8" descr="TP_BkGrnd_jpg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6263"/>
            <a:ext cx="9144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2"/>
          <p:cNvSpPr txBox="1">
            <a:spLocks noChangeArrowheads="1"/>
          </p:cNvSpPr>
          <p:nvPr/>
        </p:nvSpPr>
        <p:spPr bwMode="auto">
          <a:xfrm>
            <a:off x="347663" y="5632450"/>
            <a:ext cx="4224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ＭＳ Ｐゴシック" pitchFamily="1" charset="-128"/>
                <a:cs typeface="Arial" charset="0"/>
              </a:rPr>
              <a:t>14 October 2014</a:t>
            </a:r>
            <a:endParaRPr lang="en-US" sz="2400" dirty="0">
              <a:solidFill>
                <a:srgbClr val="000000"/>
              </a:solidFill>
              <a:ea typeface="ＭＳ Ｐゴシック" pitchFamily="1" charset="-128"/>
              <a:cs typeface="Arial" charset="0"/>
            </a:endParaRPr>
          </a:p>
        </p:txBody>
      </p:sp>
      <p:pic>
        <p:nvPicPr>
          <p:cNvPr id="2052" name="Picture 23" descr="taglin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629150"/>
            <a:ext cx="624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1"/>
          <p:cNvSpPr txBox="1">
            <a:spLocks noChangeArrowheads="1"/>
          </p:cNvSpPr>
          <p:nvPr/>
        </p:nvSpPr>
        <p:spPr bwMode="auto">
          <a:xfrm>
            <a:off x="4100513" y="6697211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2058" name="Text Box 133"/>
          <p:cNvSpPr txBox="1">
            <a:spLocks noChangeArrowheads="1"/>
          </p:cNvSpPr>
          <p:nvPr/>
        </p:nvSpPr>
        <p:spPr bwMode="auto">
          <a:xfrm>
            <a:off x="4100513" y="16778"/>
            <a:ext cx="9382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115" name="Rectangle 156"/>
          <p:cNvSpPr>
            <a:spLocks noChangeArrowheads="1"/>
          </p:cNvSpPr>
          <p:nvPr/>
        </p:nvSpPr>
        <p:spPr bwMode="white">
          <a:xfrm>
            <a:off x="100668" y="2307005"/>
            <a:ext cx="44816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en-US" sz="3200" b="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PROTOCOL+</a:t>
            </a:r>
          </a:p>
          <a:p>
            <a:pPr algn="ctr">
              <a:buNone/>
            </a:pPr>
            <a:r>
              <a:rPr lang="en-US" sz="2800" b="0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Product Reliability On-Line Tools Collection +</a:t>
            </a:r>
          </a:p>
          <a:p>
            <a:pPr algn="ctr">
              <a:defRPr/>
            </a:pPr>
            <a:endParaRPr lang="en-US" altLang="zh-TW" sz="2400" b="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新細明體" charset="-120"/>
            </a:endParaRPr>
          </a:p>
        </p:txBody>
      </p:sp>
      <p:sp>
        <p:nvSpPr>
          <p:cNvPr id="117" name="Rectangle 29"/>
          <p:cNvSpPr>
            <a:spLocks noChangeArrowheads="1"/>
          </p:cNvSpPr>
          <p:nvPr/>
        </p:nvSpPr>
        <p:spPr bwMode="auto">
          <a:xfrm>
            <a:off x="4748169" y="335153"/>
            <a:ext cx="4387438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eaLnBrk="0" hangingPunct="0"/>
            <a:r>
              <a:rPr lang="en-US" altLang="zh-TW" sz="1400" i="1" dirty="0">
                <a:solidFill>
                  <a:srgbClr val="000000"/>
                </a:solidFill>
                <a:ea typeface="新細明體" charset="-120"/>
              </a:rPr>
              <a:t>Presented </a:t>
            </a:r>
            <a:r>
              <a:rPr lang="en-US" altLang="zh-TW" sz="1400" i="1" dirty="0" smtClean="0">
                <a:solidFill>
                  <a:srgbClr val="000000"/>
                </a:solidFill>
                <a:ea typeface="新細明體" charset="-120"/>
              </a:rPr>
              <a:t>to:</a:t>
            </a:r>
          </a:p>
          <a:p>
            <a:pPr algn="ctr" eaLnBrk="0" hangingPunct="0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Society of Reliability Engineers</a:t>
            </a:r>
          </a:p>
          <a:p>
            <a:pPr algn="ctr" eaLnBrk="0" hangingPunct="0">
              <a:spcBef>
                <a:spcPts val="0"/>
              </a:spcBef>
            </a:pPr>
            <a:r>
              <a:rPr lang="en-US" altLang="zh-TW" sz="2000" b="0" cap="small" dirty="0" smtClean="0">
                <a:solidFill>
                  <a:srgbClr val="000000"/>
                </a:solidFill>
                <a:ea typeface="新細明體"/>
                <a:cs typeface="新細明體"/>
              </a:rPr>
              <a:t>Huntsville Chapter</a:t>
            </a:r>
            <a:endParaRPr lang="en-US" altLang="zh-TW" sz="1200" b="0" cap="small" dirty="0">
              <a:solidFill>
                <a:srgbClr val="000000"/>
              </a:solidFill>
              <a:ea typeface="新細明體"/>
              <a:cs typeface="新細明體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218" y="2748756"/>
            <a:ext cx="4364615" cy="131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2" descr="RDECOM logo(red&amp;black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919163"/>
            <a:ext cx="3024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8"/>
          <p:cNvSpPr txBox="1">
            <a:spLocks noChangeArrowheads="1"/>
          </p:cNvSpPr>
          <p:nvPr/>
        </p:nvSpPr>
        <p:spPr bwMode="white">
          <a:xfrm>
            <a:off x="127002" y="4065588"/>
            <a:ext cx="36641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45720" tIns="0" rIns="4572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sz="900" i="1" dirty="0">
                <a:solidFill>
                  <a:srgbClr val="FFFFFF"/>
                </a:solidFill>
                <a:ea typeface="新細明體" charset="-120"/>
              </a:rPr>
              <a:t>Distribution authorized to DoD and DoD contractors only; Critical Technology; August 2001.  Other requests for this document shall be referred to the U.S. Army RDECOM, ATTN: </a:t>
            </a:r>
            <a:r>
              <a:rPr lang="en-US" altLang="zh-TW" sz="900" i="1" dirty="0" smtClean="0">
                <a:solidFill>
                  <a:srgbClr val="FFFFFF"/>
                </a:solidFill>
                <a:ea typeface="新細明體" charset="-120"/>
              </a:rPr>
              <a:t>RMDR-WDS.</a:t>
            </a:r>
            <a:endParaRPr lang="en-US" altLang="zh-TW" sz="900" i="1" dirty="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01256" y="4940300"/>
            <a:ext cx="4389437" cy="155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zh-TW" sz="1400" i="1" dirty="0" smtClean="0">
                <a:solidFill>
                  <a:srgbClr val="000000"/>
                </a:solidFill>
                <a:ea typeface="新細明體" charset="-120"/>
              </a:rPr>
              <a:t>Presented By:</a:t>
            </a:r>
            <a:endParaRPr lang="en-US" altLang="zh-TW" sz="1400" i="1" dirty="0">
              <a:solidFill>
                <a:srgbClr val="000000"/>
              </a:solidFill>
              <a:ea typeface="新細明體" charset="-120"/>
            </a:endParaRPr>
          </a:p>
          <a:p>
            <a:pPr algn="ctr" eaLnBrk="0" hangingPunct="0">
              <a:lnSpc>
                <a:spcPct val="90000"/>
              </a:lnSpc>
            </a:pPr>
            <a:endParaRPr lang="en-US" altLang="zh-TW" sz="400" dirty="0">
              <a:solidFill>
                <a:srgbClr val="000000"/>
              </a:solidFill>
              <a:ea typeface="新細明體"/>
              <a:cs typeface="新細明體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altLang="zh-TW" sz="2000" dirty="0" smtClean="0">
                <a:solidFill>
                  <a:srgbClr val="000000"/>
                </a:solidFill>
                <a:ea typeface="新細明體"/>
                <a:cs typeface="新細明體"/>
              </a:rPr>
              <a:t>Jessica Glover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zh-TW" sz="1400" b="0" i="1" dirty="0" smtClean="0">
                <a:solidFill>
                  <a:srgbClr val="000000"/>
                </a:solidFill>
                <a:ea typeface="新細明體"/>
                <a:cs typeface="新細明體"/>
              </a:rPr>
              <a:t>jessica.t.glover.civ@mail.mil  256.876.2781 </a:t>
            </a:r>
          </a:p>
          <a:p>
            <a:pPr algn="ctr" eaLnBrk="0" hangingPunct="0">
              <a:lnSpc>
                <a:spcPct val="90000"/>
              </a:lnSpc>
            </a:pPr>
            <a:endParaRPr lang="en-US" altLang="zh-TW" sz="1400" b="0" i="1" dirty="0" smtClean="0">
              <a:solidFill>
                <a:srgbClr val="000000"/>
              </a:solidFill>
              <a:ea typeface="新細明體"/>
              <a:cs typeface="新細明體"/>
            </a:endParaRPr>
          </a:p>
          <a:p>
            <a:pPr algn="ctr" eaLnBrk="0" hangingPunct="0">
              <a:spcBef>
                <a:spcPts val="0"/>
              </a:spcBef>
            </a:pPr>
            <a:r>
              <a:rPr lang="en-US" altLang="zh-TW" sz="1200" b="0" cap="small" dirty="0" smtClean="0">
                <a:solidFill>
                  <a:srgbClr val="000000"/>
                </a:solidFill>
                <a:ea typeface="新細明體"/>
                <a:cs typeface="新細明體"/>
              </a:rPr>
              <a:t>RAM Engineering and Systems Assessment Division</a:t>
            </a:r>
          </a:p>
          <a:p>
            <a:pPr algn="ctr" eaLnBrk="0" hangingPunct="0">
              <a:spcBef>
                <a:spcPts val="0"/>
              </a:spcBef>
            </a:pPr>
            <a:r>
              <a:rPr lang="en-US" altLang="zh-TW" sz="1200" b="0" cap="small" dirty="0" smtClean="0">
                <a:solidFill>
                  <a:srgbClr val="000000"/>
                </a:solidFill>
                <a:ea typeface="新細明體"/>
                <a:cs typeface="新細明體"/>
              </a:rPr>
              <a:t>Aviation and Missile Research, </a:t>
            </a:r>
          </a:p>
          <a:p>
            <a:pPr algn="ctr" eaLnBrk="0" hangingPunct="0">
              <a:spcBef>
                <a:spcPts val="0"/>
              </a:spcBef>
            </a:pPr>
            <a:r>
              <a:rPr lang="en-US" altLang="zh-TW" sz="1200" b="0" cap="small" dirty="0" smtClean="0">
                <a:solidFill>
                  <a:srgbClr val="000000"/>
                </a:solidFill>
                <a:ea typeface="新細明體"/>
                <a:cs typeface="新細明體"/>
              </a:rPr>
              <a:t>Development and Engineering Center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Conclusion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white">
          <a:xfrm>
            <a:off x="305297" y="1504691"/>
            <a:ext cx="5293894" cy="8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7140" y="1331899"/>
            <a:ext cx="8701490" cy="30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PROTOCOL+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In-House Tool for the AMRDEC RAM Division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Contains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sensitive data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should NOT be shared outside the RAM Division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Used for approximately 6 months and gaining popularity.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2804" y="4490251"/>
            <a:ext cx="8701490" cy="18651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BOTTOM LINE: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kern="0" dirty="0" smtClean="0">
                <a:ln>
                  <a:solidFill>
                    <a:schemeClr val="tx1"/>
                  </a:solidFill>
                </a:ln>
                <a:latin typeface="+mj-lt"/>
              </a:rPr>
              <a:t>	</a:t>
            </a: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PROTOCOL+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(or similar tool) may benefit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your company.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27727" y="3034239"/>
            <a:ext cx="6488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Back up Charts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7625" y="1043608"/>
            <a:ext cx="8385753" cy="53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9664" y="1060821"/>
            <a:ext cx="8385048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743" y="1063473"/>
            <a:ext cx="8385048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2148" y="3568147"/>
            <a:ext cx="6639959" cy="338554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NOTE: Definitions, Lessons, and Rules of Thumb have this screen.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38" y="1073412"/>
            <a:ext cx="8385048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26" y="1073412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26" y="1093290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65" y="1063473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04" y="1083351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543" y="0"/>
            <a:ext cx="6015659" cy="990600"/>
          </a:xfrm>
        </p:spPr>
        <p:txBody>
          <a:bodyPr/>
          <a:lstStyle/>
          <a:p>
            <a:r>
              <a:rPr lang="en-US" sz="3000" dirty="0" smtClean="0"/>
              <a:t>PROTOCOL+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038847" y="1076463"/>
            <a:ext cx="45100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eaLnBrk="0" hangingPunct="0">
              <a:spcBef>
                <a:spcPts val="1000"/>
              </a:spcBef>
            </a:pPr>
            <a:endParaRPr lang="en-US" sz="1100" i="1" dirty="0"/>
          </a:p>
        </p:txBody>
      </p:sp>
      <p:sp>
        <p:nvSpPr>
          <p:cNvPr id="29720" name="Rectangle 32"/>
          <p:cNvSpPr>
            <a:spLocks noChangeArrowheads="1"/>
          </p:cNvSpPr>
          <p:nvPr/>
        </p:nvSpPr>
        <p:spPr bwMode="auto">
          <a:xfrm>
            <a:off x="5149850" y="6503988"/>
            <a:ext cx="3838575" cy="1809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Content Placeholder 2"/>
          <p:cNvSpPr>
            <a:spLocks noGrp="1"/>
          </p:cNvSpPr>
          <p:nvPr>
            <p:ph idx="4294967295"/>
          </p:nvPr>
        </p:nvSpPr>
        <p:spPr>
          <a:xfrm>
            <a:off x="647700" y="1795017"/>
            <a:ext cx="7581900" cy="3822191"/>
          </a:xfrm>
        </p:spPr>
        <p:txBody>
          <a:bodyPr/>
          <a:lstStyle/>
          <a:p>
            <a:pPr marL="914400" indent="-573088">
              <a:buFont typeface="Wingdings" pitchFamily="2" charset="2"/>
              <a:buChar char="ü"/>
            </a:pPr>
            <a:r>
              <a:rPr lang="en-US" sz="3600" dirty="0" smtClean="0"/>
              <a:t>Corporate knowledge</a:t>
            </a:r>
          </a:p>
          <a:p>
            <a:pPr marL="914400" indent="-573088">
              <a:buFont typeface="Wingdings" pitchFamily="2" charset="2"/>
              <a:buChar char="ü"/>
            </a:pPr>
            <a:r>
              <a:rPr lang="en-US" sz="3600" dirty="0" smtClean="0"/>
              <a:t>Continuous improvement</a:t>
            </a:r>
          </a:p>
          <a:p>
            <a:pPr marL="914400" indent="-573088">
              <a:buFont typeface="Wingdings" pitchFamily="2" charset="2"/>
              <a:buChar char="ü"/>
            </a:pPr>
            <a:r>
              <a:rPr lang="en-US" sz="3600" dirty="0" smtClean="0"/>
              <a:t>Visibility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0" dirty="0" smtClean="0">
                <a:ln>
                  <a:solidFill>
                    <a:schemeClr val="tx1"/>
                  </a:solidFill>
                </a:ln>
                <a:solidFill>
                  <a:srgbClr val="005C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PROTOCOL+ = Knowledge for the AMRDEC RAM Division</a:t>
            </a:r>
          </a:p>
          <a:p>
            <a:endParaRPr lang="en-US" dirty="0">
              <a:solidFill>
                <a:srgbClr val="005C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26" y="1103229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65" y="1103229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26" y="1083351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52" y="1063488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626" y="1063486"/>
            <a:ext cx="8412480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27727" y="3034239"/>
            <a:ext cx="6488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Questions????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77949"/>
            <a:ext cx="9140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000" b="0" dirty="0" smtClean="0">
                <a:solidFill>
                  <a:schemeClr val="bg1"/>
                </a:solidFill>
                <a:latin typeface="Arial Black" pitchFamily="34" charset="0"/>
              </a:rPr>
              <a:t>PROTOCOL+ Purpose</a:t>
            </a:r>
            <a:endParaRPr lang="en-US" sz="3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409612" name="Text Box 12"/>
          <p:cNvSpPr txBox="1">
            <a:spLocks noChangeArrowheads="1"/>
          </p:cNvSpPr>
          <p:nvPr/>
        </p:nvSpPr>
        <p:spPr bwMode="auto">
          <a:xfrm>
            <a:off x="5308600" y="1058742"/>
            <a:ext cx="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1000" dirty="0">
              <a:solidFill>
                <a:srgbClr val="FFCC00"/>
              </a:solidFill>
              <a:cs typeface="+mn-cs"/>
            </a:endParaRPr>
          </a:p>
        </p:txBody>
      </p:sp>
      <p:sp>
        <p:nvSpPr>
          <p:cNvPr id="37898" name="Rectangle 17"/>
          <p:cNvSpPr>
            <a:spLocks noChangeArrowheads="1"/>
          </p:cNvSpPr>
          <p:nvPr/>
        </p:nvSpPr>
        <p:spPr bwMode="auto">
          <a:xfrm>
            <a:off x="4589208" y="1613943"/>
            <a:ext cx="43878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3038" indent="-173038" eaLnBrk="0" hangingPunct="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US" sz="1200" dirty="0">
              <a:cs typeface="+mn-cs"/>
            </a:endParaRPr>
          </a:p>
          <a:p>
            <a:pPr>
              <a:defRPr/>
            </a:pPr>
            <a:endParaRPr lang="en-US" sz="1200" dirty="0">
              <a:cs typeface="+mn-cs"/>
            </a:endParaRPr>
          </a:p>
          <a:p>
            <a:pPr>
              <a:defRPr/>
            </a:pPr>
            <a:endParaRPr lang="en-US" sz="1200" dirty="0">
              <a:cs typeface="+mn-cs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4294967295"/>
          </p:nvPr>
        </p:nvSpPr>
        <p:spPr>
          <a:xfrm>
            <a:off x="399472" y="1265810"/>
            <a:ext cx="8345055" cy="5070619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PROTOCOL+ is primarily intended to </a:t>
            </a:r>
            <a:r>
              <a:rPr lang="en-US" i="1" dirty="0" smtClean="0">
                <a:solidFill>
                  <a:srgbClr val="003366"/>
                </a:solidFill>
              </a:rPr>
              <a:t>capture corporate knowledge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Loss of key personnel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Misplaced documentation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400" dirty="0" smtClean="0"/>
              <a:t>Prevent reinvention of the wheel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PROTOCOL+ captures key information specific to the Reliability, Availability, Maintainability (RAM) Engineering and System Assessment Division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Documentation, plans, reports, briefings, real-world numerical examples and “Go-By’s”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PROTOCOL+ also provides common tools and resources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400" dirty="0" smtClean="0"/>
              <a:t>Standard references, handbooks, tutorials, tools, etc.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PROTOCOL+ provides </a:t>
            </a:r>
            <a:r>
              <a:rPr lang="en-US" i="1" dirty="0" smtClean="0">
                <a:solidFill>
                  <a:srgbClr val="003366"/>
                </a:solidFill>
              </a:rPr>
              <a:t>visibility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03366"/>
                </a:solidFill>
              </a:rPr>
              <a:t>continuous improvement </a:t>
            </a:r>
            <a:r>
              <a:rPr lang="en-US" dirty="0" smtClean="0"/>
              <a:t>to guidance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/>
              <a:t>Everyone in the division is constantly updating examples, content, etc.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1400" dirty="0" smtClean="0"/>
              <a:t>Most important items are always “on top” so they are not forgotten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PROTOCOL+ is </a:t>
            </a:r>
            <a:r>
              <a:rPr lang="en-US" dirty="0" smtClean="0">
                <a:solidFill>
                  <a:srgbClr val="003366"/>
                </a:solidFill>
              </a:rPr>
              <a:t>NOT</a:t>
            </a:r>
            <a:r>
              <a:rPr lang="en-US" dirty="0" smtClean="0"/>
              <a:t> intended for everything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3366"/>
                </a:solidFill>
              </a:rPr>
              <a:t>PROTOCOL+ is not a general purpose filing system</a:t>
            </a:r>
            <a:endParaRPr lang="en-US" sz="1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67316"/>
            <a:ext cx="9140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000" b="0" dirty="0" smtClean="0">
                <a:solidFill>
                  <a:schemeClr val="bg1"/>
                </a:solidFill>
                <a:latin typeface="Arial Black" pitchFamily="34" charset="0"/>
              </a:rPr>
              <a:t>Assessing PROTOCOL+</a:t>
            </a:r>
            <a:endParaRPr lang="en-US" sz="3000" b="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9472" y="1513460"/>
            <a:ext cx="834505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PROTOCOL+ is a web-based application used by the AMRDEC RAM Division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r>
              <a:rPr lang="en-US" sz="1800" kern="0" dirty="0" smtClean="0">
                <a:latin typeface="+mn-lt"/>
              </a:rPr>
              <a:t>Click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desired tab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®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If necessary, select the desired function from the drop-down box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®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following charts for a brief overview of available functions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ts val="0"/>
              </a:spcBef>
              <a:spcAft>
                <a:spcPts val="300"/>
              </a:spcAft>
              <a:buFont typeface="Wingdings 2" pitchFamily="18" charset="2"/>
              <a:buChar char="¡"/>
              <a:defRPr/>
            </a:pPr>
            <a:r>
              <a:rPr lang="en-US" sz="1800" kern="0" dirty="0" smtClean="0"/>
              <a:t>Every page has a “Help” button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Wingdings 2" pitchFamily="18" charset="2"/>
              <a:buChar char="®"/>
              <a:defRPr/>
            </a:pPr>
            <a:r>
              <a:rPr lang="en-US" b="0" kern="0" dirty="0" smtClean="0"/>
              <a:t>Detailed instructions provided for each PROTOCOL+ function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Wingdings 2" pitchFamily="18" charset="2"/>
              <a:buChar char="®"/>
              <a:defRPr/>
            </a:pPr>
            <a:endParaRPr lang="en-US" sz="1800" kern="0" dirty="0" smtClean="0">
              <a:latin typeface="+mn-lt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Wingdings 2" pitchFamily="18" charset="2"/>
              <a:buChar char="¡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good place to start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Wingdings 2" pitchFamily="18" charset="2"/>
              <a:buChar char="®"/>
              <a:defRPr/>
            </a:pPr>
            <a:r>
              <a:rPr lang="en-US" b="0" kern="0" dirty="0" smtClean="0"/>
              <a:t>Almost everything in PROTOCOL+ can be found under “Sources”</a:t>
            </a:r>
          </a:p>
          <a:p>
            <a:pPr marL="742950" lvl="1" indent="-285750">
              <a:spcBef>
                <a:spcPts val="0"/>
              </a:spcBef>
              <a:spcAft>
                <a:spcPts val="300"/>
              </a:spcAft>
              <a:buFont typeface="Wingdings 2" pitchFamily="18" charset="2"/>
              <a:buChar char="®"/>
              <a:defRPr/>
            </a:pPr>
            <a:endParaRPr lang="en-US" b="0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5053" y="69573"/>
            <a:ext cx="5293894" cy="864524"/>
          </a:xfrm>
        </p:spPr>
        <p:txBody>
          <a:bodyPr/>
          <a:lstStyle/>
          <a:p>
            <a:r>
              <a:rPr lang="en-US" sz="2900" dirty="0" smtClean="0"/>
              <a:t>PROTOCOL+ Welcome Screen</a:t>
            </a:r>
            <a:endParaRPr lang="en-US" sz="2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287" y="1048420"/>
            <a:ext cx="7901609" cy="5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9784" y="1732427"/>
            <a:ext cx="778443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Multi-Search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Allows for searching all areas simultaneously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Body of Knowledge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Top-down guide to most useful information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Ability to drill down to specific topics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Easily updated and expanded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Need to fill in more content (you can help)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Important RAM Definitions and references the source for the definition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146050"/>
            <a:ext cx="91408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000" b="0" dirty="0" smtClean="0">
                <a:solidFill>
                  <a:schemeClr val="bg1"/>
                </a:solidFill>
                <a:latin typeface="+mj-lt"/>
              </a:rPr>
              <a:t>PROTOCOL+ Overview</a:t>
            </a:r>
            <a:endParaRPr lang="en-US" sz="3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1330947" y="1483040"/>
            <a:ext cx="6482105" cy="399340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Lessons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Informative lessons from previously developed systems &amp; equipments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Rules of Thumbs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RAM insight from previously developed systems &amp; equipments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Sources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Every document in PROTOCOL+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Reports, Excel Spreadsheets, PowerPoint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Specific examples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Customized searches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793172" y="1458340"/>
            <a:ext cx="7557655" cy="383181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Guides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Short list of key RAM documents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Each person can customize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Just a list; Can’t drill down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Checklists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Helps to ensure consistency and completeness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Lays out tasks to be done according to lifecycle phase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Tools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Simple tools that you might need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Can be expanded in the future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PROTOCOL+ Overview</a:t>
            </a:r>
            <a:endParaRPr lang="en-US" sz="3000" dirty="0"/>
          </a:p>
        </p:txBody>
      </p:sp>
      <p:sp>
        <p:nvSpPr>
          <p:cNvPr id="38" name="Content Placeholder 2"/>
          <p:cNvSpPr>
            <a:spLocks noGrp="1"/>
          </p:cNvSpPr>
          <p:nvPr>
            <p:ph idx="4294967295"/>
          </p:nvPr>
        </p:nvSpPr>
        <p:spPr>
          <a:xfrm>
            <a:off x="828963" y="1298721"/>
            <a:ext cx="7486073" cy="538916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Stockpile Reliability Program (SRP) Advisor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Understanding SRPs by stepping through a number of areas of knowledge.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RAM Tasks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RAM Tasks provides recommended RAM statement of work (SOW) tasks based on selected criteria.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Tutorials</a:t>
            </a:r>
          </a:p>
          <a:p>
            <a:pPr lvl="1"/>
            <a:r>
              <a:rPr lang="en-US" dirty="0" smtClean="0"/>
              <a:t>PROTOCOL+ is intended for the beginner, as well as, the experienced Reliability engineer. </a:t>
            </a:r>
          </a:p>
          <a:p>
            <a:pPr lvl="1"/>
            <a:r>
              <a:rPr lang="en-US" dirty="0" smtClean="0"/>
              <a:t>Contains RAM presentations, RAM class material, and videos.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err="1" smtClean="0"/>
              <a:t>MyPROTOCOL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Your own list of documents, guides, tools, etc. that YOU use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CLASSIFIED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2512</TotalTime>
  <Words>660</Words>
  <Application>Microsoft Office PowerPoint</Application>
  <PresentationFormat>On-screen Show (4:3)</PresentationFormat>
  <Paragraphs>146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</vt:lpstr>
      <vt:lpstr>UNCLASSIFIED</vt:lpstr>
      <vt:lpstr>Slide 1</vt:lpstr>
      <vt:lpstr>PROTOCOL+</vt:lpstr>
      <vt:lpstr>Slide 3</vt:lpstr>
      <vt:lpstr>Slide 4</vt:lpstr>
      <vt:lpstr>PROTOCOL+ Welcome Screen</vt:lpstr>
      <vt:lpstr>PROTOCOL+ Overview</vt:lpstr>
      <vt:lpstr>Slide 7</vt:lpstr>
      <vt:lpstr>PROTOCOL+ Overview</vt:lpstr>
      <vt:lpstr>PROTOCOL+ Overview</vt:lpstr>
      <vt:lpstr>PROTOCOL+ Conclusion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  <vt:lpstr>PROTOCOL+ Overview</vt:lpstr>
    </vt:vector>
  </TitlesOfParts>
  <Company>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SchmalbachRG</dc:creator>
  <cp:lastModifiedBy>Willette-JL</cp:lastModifiedBy>
  <cp:revision>246</cp:revision>
  <dcterms:created xsi:type="dcterms:W3CDTF">2011-07-28T00:46:15Z</dcterms:created>
  <dcterms:modified xsi:type="dcterms:W3CDTF">2014-10-08T18:46:17Z</dcterms:modified>
</cp:coreProperties>
</file>