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5" r:id="rId2"/>
  </p:sldMasterIdLst>
  <p:notesMasterIdLst>
    <p:notesMasterId r:id="rId32"/>
  </p:notesMasterIdLst>
  <p:sldIdLst>
    <p:sldId id="264" r:id="rId3"/>
    <p:sldId id="278" r:id="rId4"/>
    <p:sldId id="277" r:id="rId5"/>
    <p:sldId id="276" r:id="rId6"/>
    <p:sldId id="275" r:id="rId7"/>
    <p:sldId id="274" r:id="rId8"/>
    <p:sldId id="273" r:id="rId9"/>
    <p:sldId id="263" r:id="rId10"/>
    <p:sldId id="272" r:id="rId11"/>
    <p:sldId id="271" r:id="rId12"/>
    <p:sldId id="270" r:id="rId13"/>
    <p:sldId id="269" r:id="rId14"/>
    <p:sldId id="266" r:id="rId15"/>
    <p:sldId id="298" r:id="rId16"/>
    <p:sldId id="297" r:id="rId17"/>
    <p:sldId id="296" r:id="rId18"/>
    <p:sldId id="295" r:id="rId19"/>
    <p:sldId id="300" r:id="rId20"/>
    <p:sldId id="299" r:id="rId21"/>
    <p:sldId id="294" r:id="rId22"/>
    <p:sldId id="304" r:id="rId23"/>
    <p:sldId id="303" r:id="rId24"/>
    <p:sldId id="302" r:id="rId25"/>
    <p:sldId id="301" r:id="rId26"/>
    <p:sldId id="306" r:id="rId27"/>
    <p:sldId id="305" r:id="rId28"/>
    <p:sldId id="265" r:id="rId29"/>
    <p:sldId id="293" r:id="rId30"/>
    <p:sldId id="262" r:id="rId3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A1"/>
    <a:srgbClr val="0036A1"/>
    <a:srgbClr val="003697"/>
    <a:srgbClr val="FFFFFF"/>
    <a:srgbClr val="C0C0C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174" autoAdjust="0"/>
  </p:normalViewPr>
  <p:slideViewPr>
    <p:cSldViewPr>
      <p:cViewPr>
        <p:scale>
          <a:sx n="66" d="100"/>
          <a:sy n="66" d="100"/>
        </p:scale>
        <p:origin x="-2214" y="-94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0ADB57B1-ACDE-4B48-8135-3CEC05FAF5AA}" type="datetimeFigureOut">
              <a:rPr lang="en-US" smtClean="0"/>
              <a:pPr/>
              <a:t>11/1/2015</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293524F9-E52E-4331-AB57-DF945819E7A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dirty="0" smtClean="0"/>
          </a:p>
        </p:txBody>
      </p:sp>
      <p:sp>
        <p:nvSpPr>
          <p:cNvPr id="129028" name="Slide Number Placeholder 3"/>
          <p:cNvSpPr>
            <a:spLocks noGrp="1"/>
          </p:cNvSpPr>
          <p:nvPr>
            <p:ph type="sldNum" sz="quarter" idx="5"/>
          </p:nvPr>
        </p:nvSpPr>
        <p:spPr>
          <a:noFill/>
        </p:spPr>
        <p:txBody>
          <a:bodyPr/>
          <a:lstStyle/>
          <a:p>
            <a:pPr defTabSz="933542"/>
            <a:fld id="{D2FFFDD9-4A49-49F9-B04E-B0CE215D4EFC}" type="slidenum">
              <a:rPr lang="en-US" smtClean="0"/>
              <a:pPr defTabSz="933542"/>
              <a:t>1</a:t>
            </a:fld>
            <a:endParaRPr lang="en-US" dirty="0" smtClean="0"/>
          </a:p>
        </p:txBody>
      </p:sp>
    </p:spTree>
    <p:extLst>
      <p:ext uri="{BB962C8B-B14F-4D97-AF65-F5344CB8AC3E}">
        <p14:creationId xmlns:p14="http://schemas.microsoft.com/office/powerpoint/2010/main" xmlns="" val="2746604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8" name="Picture 17" descr="GlobeCover.jpg"/>
          <p:cNvPicPr>
            <a:picLocks noChangeAspect="1"/>
          </p:cNvPicPr>
          <p:nvPr userDrawn="1"/>
        </p:nvPicPr>
        <p:blipFill>
          <a:blip r:embed="rId2"/>
          <a:srcRect l="100" t="133" r="100" b="133"/>
          <a:stretch>
            <a:fillRect/>
          </a:stretch>
        </p:blipFill>
        <p:spPr>
          <a:xfrm>
            <a:off x="-488" y="-4784"/>
            <a:ext cx="9164392" cy="6858000"/>
          </a:xfrm>
          <a:prstGeom prst="rect">
            <a:avLst/>
          </a:prstGeom>
        </p:spPr>
      </p:pic>
      <p:sp>
        <p:nvSpPr>
          <p:cNvPr id="15" name="Text Box 6"/>
          <p:cNvSpPr txBox="1">
            <a:spLocks noChangeArrowheads="1"/>
          </p:cNvSpPr>
          <p:nvPr userDrawn="1"/>
        </p:nvSpPr>
        <p:spPr bwMode="auto">
          <a:xfrm>
            <a:off x="5493691" y="349250"/>
            <a:ext cx="3316934" cy="604012"/>
          </a:xfrm>
          <a:prstGeom prst="rect">
            <a:avLst/>
          </a:prstGeom>
          <a:noFill/>
          <a:ln w="12700">
            <a:noFill/>
            <a:miter lim="800000"/>
            <a:headEnd type="none" w="sm" len="sm"/>
            <a:tailEnd type="none" w="sm" len="sm"/>
          </a:ln>
          <a:effectLst/>
        </p:spPr>
        <p:txBody>
          <a:bodyPr wrap="none">
            <a:spAutoFit/>
          </a:bodyPr>
          <a:lstStyle/>
          <a:p>
            <a:pPr algn="r" defTabSz="820738" eaLnBrk="0" fontAlgn="base" hangingPunct="0">
              <a:lnSpc>
                <a:spcPct val="95000"/>
              </a:lnSpc>
              <a:spcBef>
                <a:spcPct val="0"/>
              </a:spcBef>
              <a:spcAft>
                <a:spcPct val="0"/>
              </a:spcAft>
            </a:pPr>
            <a:r>
              <a:rPr lang="en-US" sz="1500" b="1" dirty="0">
                <a:solidFill>
                  <a:schemeClr val="bg1"/>
                </a:solidFill>
              </a:rPr>
              <a:t>Boeing Defense, Space &amp; Security</a:t>
            </a:r>
          </a:p>
          <a:p>
            <a:pPr algn="r" defTabSz="820738" eaLnBrk="0" fontAlgn="base" hangingPunct="0">
              <a:lnSpc>
                <a:spcPct val="95000"/>
              </a:lnSpc>
              <a:spcBef>
                <a:spcPct val="0"/>
              </a:spcBef>
              <a:spcAft>
                <a:spcPct val="0"/>
              </a:spcAft>
            </a:pPr>
            <a:r>
              <a:rPr lang="en-US" sz="2000" b="1" dirty="0">
                <a:solidFill>
                  <a:schemeClr val="bg1"/>
                </a:solidFill>
              </a:rPr>
              <a:t>Phantom</a:t>
            </a:r>
            <a:r>
              <a:rPr lang="en-US" sz="2000" dirty="0">
                <a:solidFill>
                  <a:schemeClr val="bg1"/>
                </a:solidFill>
              </a:rPr>
              <a:t>Works</a:t>
            </a:r>
          </a:p>
        </p:txBody>
      </p:sp>
      <p:sp>
        <p:nvSpPr>
          <p:cNvPr id="31784" name="Rectangle 40"/>
          <p:cNvSpPr>
            <a:spLocks noGrp="1" noChangeArrowheads="1"/>
          </p:cNvSpPr>
          <p:nvPr>
            <p:ph type="ctrTitle"/>
          </p:nvPr>
        </p:nvSpPr>
        <p:spPr>
          <a:xfrm>
            <a:off x="418304" y="5105400"/>
            <a:ext cx="6439695" cy="443198"/>
          </a:xfrm>
          <a:noFill/>
          <a:ln w="9525">
            <a:noFill/>
            <a:miter lim="800000"/>
            <a:headEnd/>
            <a:tailEnd/>
          </a:ln>
          <a:effectLst/>
        </p:spPr>
        <p:txBody>
          <a:bodyPr vert="horz" wrap="square" lIns="0" tIns="0" rIns="0" bIns="0" numCol="1" anchor="t" anchorCtr="0" compatLnSpc="1">
            <a:prstTxWarp prst="textNoShape">
              <a:avLst/>
            </a:prstTxWarp>
            <a:spAutoFit/>
          </a:bodyPr>
          <a:lstStyle>
            <a:lvl1pPr algn="l" defTabSz="1020763" rtl="0" eaLnBrk="1" fontAlgn="base" hangingPunct="1">
              <a:lnSpc>
                <a:spcPct val="90000"/>
              </a:lnSpc>
              <a:spcBef>
                <a:spcPct val="0"/>
              </a:spcBef>
              <a:spcAft>
                <a:spcPct val="0"/>
              </a:spcAft>
              <a:defRPr lang="en-US" sz="3200" b="1" baseline="0" dirty="0">
                <a:solidFill>
                  <a:srgbClr val="0033A1"/>
                </a:solidFill>
                <a:latin typeface="+mj-lt"/>
                <a:ea typeface="+mj-ea"/>
                <a:cs typeface="+mj-cs"/>
              </a:defRPr>
            </a:lvl1pPr>
          </a:lstStyle>
          <a:p>
            <a:r>
              <a:rPr lang="en-US" dirty="0"/>
              <a:t>Click to edit Master title style</a:t>
            </a:r>
          </a:p>
        </p:txBody>
      </p:sp>
      <p:sp>
        <p:nvSpPr>
          <p:cNvPr id="31814" name="Rectangle 70"/>
          <p:cNvSpPr>
            <a:spLocks noGrp="1" noChangeArrowheads="1"/>
          </p:cNvSpPr>
          <p:nvPr>
            <p:ph type="sldNum" sz="quarter" idx="4"/>
          </p:nvPr>
        </p:nvSpPr>
        <p:spPr/>
        <p:txBody>
          <a:bodyPr/>
          <a:lstStyle>
            <a:lvl1pPr>
              <a:defRPr>
                <a:solidFill>
                  <a:schemeClr val="tx1"/>
                </a:solidFill>
              </a:defRPr>
            </a:lvl1pPr>
          </a:lstStyle>
          <a:p>
            <a:r>
              <a:rPr lang="en-US" dirty="0" smtClean="0">
                <a:solidFill>
                  <a:srgbClr val="000000"/>
                </a:solidFill>
              </a:rPr>
              <a:t>Author, date, Filename.ppt</a:t>
            </a:r>
            <a:r>
              <a:rPr lang="en-US" sz="800" dirty="0" smtClean="0">
                <a:solidFill>
                  <a:srgbClr val="000000"/>
                </a:solidFill>
              </a:rPr>
              <a:t> </a:t>
            </a:r>
            <a:r>
              <a:rPr lang="en-US" sz="1000" dirty="0" smtClean="0">
                <a:solidFill>
                  <a:srgbClr val="000000"/>
                </a:solidFill>
              </a:rPr>
              <a:t>| </a:t>
            </a:r>
            <a:fld id="{CB099491-B6D7-4AC4-914C-95D05A0D5F28}" type="slidenum">
              <a:rPr lang="en-US" sz="1000" smtClean="0">
                <a:solidFill>
                  <a:srgbClr val="000000"/>
                </a:solidFill>
              </a:rPr>
              <a:pPr/>
              <a:t>‹#›</a:t>
            </a:fld>
            <a:endParaRPr lang="en-US" sz="1000" dirty="0">
              <a:solidFill>
                <a:srgbClr val="000000"/>
              </a:solidFill>
            </a:endParaRPr>
          </a:p>
        </p:txBody>
      </p:sp>
      <p:sp>
        <p:nvSpPr>
          <p:cNvPr id="31816" name="Rectangle 72"/>
          <p:cNvSpPr>
            <a:spLocks noGrp="1" noChangeArrowheads="1"/>
          </p:cNvSpPr>
          <p:nvPr>
            <p:ph type="ftr" sz="quarter" idx="3"/>
          </p:nvPr>
        </p:nvSpPr>
        <p:spPr>
          <a:xfrm>
            <a:off x="2971800" y="6394450"/>
            <a:ext cx="3200400" cy="374650"/>
          </a:xfrm>
          <a:prstGeom prst="rect">
            <a:avLst/>
          </a:prstGeom>
        </p:spPr>
        <p:txBody>
          <a:bodyPr/>
          <a:lstStyle>
            <a:lvl1pPr>
              <a:defRPr sz="900">
                <a:solidFill>
                  <a:schemeClr val="tx1"/>
                </a:solidFill>
              </a:defRPr>
            </a:lvl1pPr>
          </a:lstStyle>
          <a:p>
            <a:endParaRPr lang="en-US" dirty="0">
              <a:solidFill>
                <a:srgbClr val="000000"/>
              </a:solidFill>
            </a:endParaRPr>
          </a:p>
        </p:txBody>
      </p:sp>
      <p:sp>
        <p:nvSpPr>
          <p:cNvPr id="31819" name="Rectangle 75"/>
          <p:cNvSpPr>
            <a:spLocks noGrp="1" noChangeArrowheads="1"/>
          </p:cNvSpPr>
          <p:nvPr>
            <p:ph type="subTitle" idx="1"/>
          </p:nvPr>
        </p:nvSpPr>
        <p:spPr>
          <a:xfrm>
            <a:off x="418305" y="5867400"/>
            <a:ext cx="5683915" cy="304699"/>
          </a:xfrm>
          <a:noFill/>
          <a:ln w="9525">
            <a:noFill/>
            <a:miter lim="800000"/>
            <a:headEnd/>
            <a:tailEnd/>
          </a:ln>
          <a:effectLst/>
        </p:spPr>
        <p:txBody>
          <a:bodyPr vert="horz" wrap="square" lIns="0" tIns="0" rIns="0" bIns="0" numCol="1" anchor="t" anchorCtr="0" compatLnSpc="1">
            <a:prstTxWarp prst="textNoShape">
              <a:avLst/>
            </a:prstTxWarp>
            <a:spAutoFit/>
          </a:bodyPr>
          <a:lstStyle>
            <a:lvl1pPr marL="0" indent="0" algn="l" defTabSz="820738" rtl="0" eaLnBrk="1" fontAlgn="base" hangingPunct="1">
              <a:lnSpc>
                <a:spcPct val="90000"/>
              </a:lnSpc>
              <a:spcBef>
                <a:spcPct val="0"/>
              </a:spcBef>
              <a:spcAft>
                <a:spcPct val="0"/>
              </a:spcAft>
              <a:buClr>
                <a:schemeClr val="tx2"/>
              </a:buClr>
              <a:buFont typeface="Wingdings" pitchFamily="2" charset="2"/>
              <a:buNone/>
              <a:defRPr lang="en-US" sz="2200" b="0">
                <a:solidFill>
                  <a:schemeClr val="bg2"/>
                </a:solidFill>
                <a:latin typeface="+mn-lt"/>
                <a:ea typeface="+mn-ea"/>
                <a:cs typeface="+mn-cs"/>
              </a:defRPr>
            </a:lvl1pPr>
          </a:lstStyle>
          <a:p>
            <a:r>
              <a:rPr lang="en-US" dirty="0"/>
              <a:t>Click to edit Master subtitle style</a:t>
            </a:r>
          </a:p>
        </p:txBody>
      </p:sp>
      <p:sp>
        <p:nvSpPr>
          <p:cNvPr id="12" name="Rectangle 81"/>
          <p:cNvSpPr>
            <a:spLocks noChangeArrowheads="1"/>
          </p:cNvSpPr>
          <p:nvPr userDrawn="1"/>
        </p:nvSpPr>
        <p:spPr bwMode="auto">
          <a:xfrm>
            <a:off x="414338" y="6657975"/>
            <a:ext cx="2065337" cy="111125"/>
          </a:xfrm>
          <a:prstGeom prst="rect">
            <a:avLst/>
          </a:prstGeom>
          <a:noFill/>
          <a:ln w="12700">
            <a:noFill/>
            <a:miter lim="800000"/>
            <a:headEnd type="none" w="sm" len="sm"/>
            <a:tailEnd type="none" w="sm" len="sm"/>
          </a:ln>
          <a:effectLst/>
        </p:spPr>
        <p:txBody>
          <a:bodyPr lIns="9144" tIns="9144" rIns="9144" bIns="9144" anchor="b">
            <a:spAutoFit/>
          </a:bodyPr>
          <a:lstStyle/>
          <a:p>
            <a:pPr defTabSz="820738" eaLnBrk="0" fontAlgn="base" hangingPunct="0">
              <a:spcBef>
                <a:spcPct val="0"/>
              </a:spcBef>
              <a:spcAft>
                <a:spcPct val="0"/>
              </a:spcAft>
            </a:pPr>
            <a:r>
              <a:rPr lang="en-US" sz="600" dirty="0">
                <a:solidFill>
                  <a:srgbClr val="000000"/>
                </a:solidFill>
              </a:rPr>
              <a:t>Copyright © </a:t>
            </a:r>
            <a:r>
              <a:rPr lang="en-US" sz="600" dirty="0" smtClean="0">
                <a:solidFill>
                  <a:srgbClr val="000000"/>
                </a:solidFill>
              </a:rPr>
              <a:t>2015 </a:t>
            </a:r>
            <a:r>
              <a:rPr lang="en-US" sz="600" dirty="0">
                <a:solidFill>
                  <a:srgbClr val="000000"/>
                </a:solidFill>
              </a:rPr>
              <a:t>Boeing. All rights reserved.</a:t>
            </a:r>
          </a:p>
        </p:txBody>
      </p:sp>
      <p:pic>
        <p:nvPicPr>
          <p:cNvPr id="16" name="Boeing Logo" descr="Boeing_white_largePPT"/>
          <p:cNvPicPr>
            <a:picLocks noChangeAspect="1" noChangeArrowheads="1"/>
          </p:cNvPicPr>
          <p:nvPr userDrawn="1"/>
        </p:nvPicPr>
        <p:blipFill>
          <a:blip r:embed="rId3" cstate="screen"/>
          <a:stretch>
            <a:fillRect/>
          </a:stretch>
        </p:blipFill>
        <p:spPr bwMode="auto">
          <a:xfrm>
            <a:off x="313817" y="370463"/>
            <a:ext cx="1554480" cy="377035"/>
          </a:xfrm>
          <a:prstGeom prst="rect">
            <a:avLst/>
          </a:prstGeom>
          <a:noFill/>
          <a:ln>
            <a:noFill/>
          </a:ln>
        </p:spPr>
      </p:pic>
      <p:pic>
        <p:nvPicPr>
          <p:cNvPr id="10" name="Picture 8" descr="Boeing_RGBblue_standard"/>
          <p:cNvPicPr preferRelativeResize="0">
            <a:picLocks noChangeAspect="1" noChangeArrowheads="1"/>
          </p:cNvPicPr>
          <p:nvPr userDrawn="1"/>
        </p:nvPicPr>
        <p:blipFill>
          <a:blip r:embed="rId4" cstate="print"/>
          <a:srcRect/>
          <a:stretch>
            <a:fillRect/>
          </a:stretch>
        </p:blipFill>
        <p:spPr bwMode="auto">
          <a:xfrm>
            <a:off x="317500" y="369300"/>
            <a:ext cx="1838325" cy="442913"/>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14338" y="493776"/>
            <a:ext cx="8229600" cy="457200"/>
          </a:xfrm>
        </p:spPr>
        <p:txBody>
          <a:body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457200" y="1752600"/>
            <a:ext cx="83058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2" descr="http://www.aatd.eustis.army.mil/images/Hp_Nav/hp_r02_c08.jpg"/>
          <p:cNvPicPr>
            <a:picLocks noChangeAspect="1" noChangeArrowheads="1"/>
          </p:cNvPicPr>
          <p:nvPr userDrawn="1"/>
        </p:nvPicPr>
        <p:blipFill>
          <a:blip r:embed="rId2" cstate="print"/>
          <a:srcRect/>
          <a:stretch>
            <a:fillRect/>
          </a:stretch>
        </p:blipFill>
        <p:spPr bwMode="auto">
          <a:xfrm>
            <a:off x="8135729" y="6286499"/>
            <a:ext cx="703471" cy="495301"/>
          </a:xfrm>
          <a:prstGeom prst="rect">
            <a:avLst/>
          </a:prstGeom>
          <a:noFill/>
        </p:spPr>
      </p:pic>
      <p:pic>
        <p:nvPicPr>
          <p:cNvPr id="8" name="Picture 8" descr="Boeing_RGBblue_standard"/>
          <p:cNvPicPr preferRelativeResize="0">
            <a:picLocks noChangeAspect="1" noChangeArrowheads="1"/>
          </p:cNvPicPr>
          <p:nvPr userDrawn="1"/>
        </p:nvPicPr>
        <p:blipFill>
          <a:blip r:embed="rId3" cstate="print"/>
          <a:srcRect/>
          <a:stretch>
            <a:fillRect/>
          </a:stretch>
        </p:blipFill>
        <p:spPr bwMode="auto">
          <a:xfrm>
            <a:off x="152400" y="6446747"/>
            <a:ext cx="1390649" cy="335053"/>
          </a:xfrm>
          <a:prstGeom prst="rect">
            <a:avLst/>
          </a:prstGeom>
          <a:noFill/>
          <a:ln w="9525">
            <a:noFill/>
            <a:miter lim="800000"/>
            <a:headEnd/>
            <a:tailEnd/>
          </a:ln>
        </p:spPr>
      </p:pic>
      <p:sp>
        <p:nvSpPr>
          <p:cNvPr id="9" name="Slide Number Placeholder 2"/>
          <p:cNvSpPr txBox="1">
            <a:spLocks/>
          </p:cNvSpPr>
          <p:nvPr userDrawn="1"/>
        </p:nvSpPr>
        <p:spPr bwMode="auto">
          <a:xfrm>
            <a:off x="7311729" y="6563037"/>
            <a:ext cx="1782762" cy="246062"/>
          </a:xfrm>
          <a:prstGeom prst="rect">
            <a:avLst/>
          </a:prstGeom>
          <a:noFill/>
          <a:ln w="9525">
            <a:noFill/>
            <a:miter lim="800000"/>
            <a:headEnd/>
            <a:tailEnd/>
          </a:ln>
          <a:effectLst/>
        </p:spPr>
        <p:txBody>
          <a:bodyPr vert="horz" wrap="square" lIns="9144" tIns="9144" rIns="9144" bIns="9144" numCol="1" anchor="b"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313DD-504C-40BA-86F2-C6CE9C5AB2A3}" type="slidenum">
              <a:rPr kumimoji="0" lang="en-US" sz="1000" b="0" i="0" u="none" strike="noStrike" kern="1200" cap="none" spc="0" normalizeH="0" baseline="0" noProof="0" smtClean="0">
                <a:ln>
                  <a:noFill/>
                </a:ln>
                <a:solidFill>
                  <a:srgbClr val="0000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mn-lt"/>
              <a:ea typeface="+mn-ea"/>
              <a:cs typeface="+mn-cs"/>
            </a:endParaRPr>
          </a:p>
        </p:txBody>
      </p:sp>
      <p:sp>
        <p:nvSpPr>
          <p:cNvPr id="10" name="Rectangle 81"/>
          <p:cNvSpPr>
            <a:spLocks noChangeArrowheads="1"/>
          </p:cNvSpPr>
          <p:nvPr userDrawn="1"/>
        </p:nvSpPr>
        <p:spPr bwMode="auto">
          <a:xfrm>
            <a:off x="1828800" y="6657975"/>
            <a:ext cx="2065337" cy="111125"/>
          </a:xfrm>
          <a:prstGeom prst="rect">
            <a:avLst/>
          </a:prstGeom>
          <a:noFill/>
          <a:ln w="12700">
            <a:noFill/>
            <a:miter lim="800000"/>
            <a:headEnd type="none" w="sm" len="sm"/>
            <a:tailEnd type="none" w="sm" len="sm"/>
          </a:ln>
          <a:effectLst/>
        </p:spPr>
        <p:txBody>
          <a:bodyPr lIns="9144" tIns="9144" rIns="9144" bIns="9144" anchor="b">
            <a:spAutoFit/>
          </a:bodyPr>
          <a:lstStyle/>
          <a:p>
            <a:pPr defTabSz="820738" eaLnBrk="0" fontAlgn="base" hangingPunct="0">
              <a:spcBef>
                <a:spcPct val="0"/>
              </a:spcBef>
              <a:spcAft>
                <a:spcPct val="0"/>
              </a:spcAft>
            </a:pPr>
            <a:r>
              <a:rPr lang="en-US" sz="600" dirty="0">
                <a:solidFill>
                  <a:srgbClr val="000000"/>
                </a:solidFill>
              </a:rPr>
              <a:t>Copyright © </a:t>
            </a:r>
            <a:r>
              <a:rPr lang="en-US" sz="600" dirty="0" smtClean="0">
                <a:solidFill>
                  <a:srgbClr val="000000"/>
                </a:solidFill>
              </a:rPr>
              <a:t>2015 </a:t>
            </a:r>
            <a:r>
              <a:rPr lang="en-US" sz="600" dirty="0">
                <a:solidFill>
                  <a:srgbClr val="000000"/>
                </a:solidFill>
              </a:rPr>
              <a:t>Boeing</a:t>
            </a:r>
            <a:r>
              <a:rPr lang="en-US" sz="600" dirty="0" smtClean="0">
                <a:solidFill>
                  <a:srgbClr val="000000"/>
                </a:solidFill>
              </a:rPr>
              <a:t>..</a:t>
            </a:r>
            <a:endParaRPr lang="en-US" sz="600" dirty="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414338" y="493776"/>
            <a:ext cx="8229600" cy="457200"/>
          </a:xfrm>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eaLnBrk="0" hangingPunct="0"/>
            <a:r>
              <a:rPr lang="en-US" dirty="0" smtClean="0">
                <a:solidFill>
                  <a:srgbClr val="000000"/>
                </a:solidFill>
              </a:rPr>
              <a:t>Author, date, Filename.ppt</a:t>
            </a:r>
            <a:r>
              <a:rPr lang="en-US" sz="800" dirty="0" smtClean="0">
                <a:solidFill>
                  <a:srgbClr val="000000"/>
                </a:solidFill>
              </a:rPr>
              <a:t> </a:t>
            </a:r>
            <a:r>
              <a:rPr lang="en-US" sz="1000" dirty="0" smtClean="0">
                <a:solidFill>
                  <a:srgbClr val="000000"/>
                </a:solidFill>
              </a:rPr>
              <a:t>| </a:t>
            </a:r>
            <a:fld id="{23B1150A-E15F-414B-8A03-0DA957E747EF}" type="slidenum">
              <a:rPr lang="en-US" sz="1000" smtClean="0">
                <a:solidFill>
                  <a:srgbClr val="000000"/>
                </a:solidFill>
              </a:rPr>
              <a:pPr eaLnBrk="0" hangingPunct="0"/>
              <a:t>‹#›</a:t>
            </a:fld>
            <a:endParaRPr lang="en-US" sz="1000" dirty="0" smtClean="0">
              <a:solidFill>
                <a:srgbClr val="000000"/>
              </a:solidFill>
            </a:endParaRPr>
          </a:p>
        </p:txBody>
      </p:sp>
      <p:sp>
        <p:nvSpPr>
          <p:cNvPr id="4" name="Footer Placeholder 3"/>
          <p:cNvSpPr>
            <a:spLocks noGrp="1"/>
          </p:cNvSpPr>
          <p:nvPr>
            <p:ph type="ftr" sz="quarter" idx="11"/>
          </p:nvPr>
        </p:nvSpPr>
        <p:spPr>
          <a:xfrm>
            <a:off x="2971800" y="6394450"/>
            <a:ext cx="3200400" cy="374650"/>
          </a:xfrm>
          <a:prstGeom prst="rect">
            <a:avLst/>
          </a:prstGeom>
        </p:spPr>
        <p:txBody>
          <a:bodyPr/>
          <a:lstStyle/>
          <a:p>
            <a:pPr eaLnBrk="0" hangingPunct="0"/>
            <a:endParaRPr lang="en-US" dirty="0" smtClean="0">
              <a:solidFill>
                <a:srgbClr val="000000"/>
              </a:solidFill>
            </a:endParaRPr>
          </a:p>
        </p:txBody>
      </p:sp>
      <p:sp>
        <p:nvSpPr>
          <p:cNvPr id="11" name="Content Placeholder 2"/>
          <p:cNvSpPr>
            <a:spLocks noGrp="1"/>
          </p:cNvSpPr>
          <p:nvPr>
            <p:ph sz="half" idx="1"/>
          </p:nvPr>
        </p:nvSpPr>
        <p:spPr>
          <a:xfrm>
            <a:off x="414338" y="1692275"/>
            <a:ext cx="4073525" cy="1622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3"/>
          <p:cNvSpPr>
            <a:spLocks noGrp="1"/>
          </p:cNvSpPr>
          <p:nvPr>
            <p:ph sz="half" idx="2"/>
          </p:nvPr>
        </p:nvSpPr>
        <p:spPr>
          <a:xfrm>
            <a:off x="4640263" y="1692275"/>
            <a:ext cx="4075112" cy="1622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5" name="Title 4"/>
          <p:cNvSpPr>
            <a:spLocks noGrp="1"/>
          </p:cNvSpPr>
          <p:nvPr>
            <p:ph type="title"/>
          </p:nvPr>
        </p:nvSpPr>
        <p:spPr>
          <a:xfrm>
            <a:off x="411480" y="493776"/>
            <a:ext cx="8229600" cy="457200"/>
          </a:xfrm>
        </p:spPr>
        <p:txBody>
          <a:bodyPr/>
          <a:lstStyle>
            <a:lvl1pPr marL="0" marR="0" indent="0" algn="l" defTabSz="1020763" rtl="0" eaLnBrk="0" fontAlgn="base" latinLnBrk="0" hangingPunct="0">
              <a:lnSpc>
                <a:spcPct val="85000"/>
              </a:lnSpc>
              <a:spcBef>
                <a:spcPct val="0"/>
              </a:spcBef>
              <a:spcAft>
                <a:spcPct val="0"/>
              </a:spcAft>
              <a:buClrTx/>
              <a:buSzTx/>
              <a:buFontTx/>
              <a:buNone/>
              <a:tabLst/>
              <a:defRPr lang="en-US" sz="3200" b="1" dirty="0">
                <a:solidFill>
                  <a:schemeClr val="tx2"/>
                </a:solidFill>
                <a:latin typeface="+mj-lt"/>
                <a:ea typeface="+mj-ea"/>
                <a:cs typeface="+mj-cs"/>
              </a:defRPr>
            </a:lvl1pPr>
          </a:lstStyle>
          <a:p>
            <a:r>
              <a:rPr lang="en-US" dirty="0" smtClean="0"/>
              <a:t>Click to edit Master title style</a:t>
            </a:r>
            <a:endParaRPr lang="en-US" dirty="0"/>
          </a:p>
        </p:txBody>
      </p:sp>
      <p:sp>
        <p:nvSpPr>
          <p:cNvPr id="3" name="Rectangle 12"/>
          <p:cNvSpPr>
            <a:spLocks noGrp="1" noChangeArrowheads="1"/>
          </p:cNvSpPr>
          <p:nvPr>
            <p:ph type="ftr" sz="quarter" idx="10"/>
          </p:nvPr>
        </p:nvSpPr>
        <p:spPr>
          <a:xfrm>
            <a:off x="2971800" y="6394450"/>
            <a:ext cx="3200400" cy="374650"/>
          </a:xfrm>
          <a:prstGeom prst="rect">
            <a:avLst/>
          </a:prstGeom>
          <a:ln/>
        </p:spPr>
        <p:txBody>
          <a:bodyPr/>
          <a:lstStyle>
            <a:lvl1pPr>
              <a:defRPr/>
            </a:lvl1pPr>
          </a:lstStyle>
          <a:p>
            <a:pPr>
              <a:defRPr/>
            </a:pPr>
            <a:endParaRPr lang="en-US" dirty="0"/>
          </a:p>
        </p:txBody>
      </p:sp>
      <p:sp>
        <p:nvSpPr>
          <p:cNvPr id="4" name="Slide Number Placeholder 15"/>
          <p:cNvSpPr>
            <a:spLocks noGrp="1"/>
          </p:cNvSpPr>
          <p:nvPr>
            <p:ph type="sldNum" sz="quarter" idx="11"/>
          </p:nvPr>
        </p:nvSpPr>
        <p:spPr/>
        <p:txBody>
          <a:bodyPr/>
          <a:lstStyle>
            <a:lvl1pPr>
              <a:defRPr/>
            </a:lvl1pPr>
          </a:lstStyle>
          <a:p>
            <a:pPr>
              <a:defRPr/>
            </a:pPr>
            <a:r>
              <a:rPr lang="en-US" dirty="0"/>
              <a:t>| </a:t>
            </a:r>
            <a:fld id="{BF95CA0A-F5EB-4DB8-85E0-D0F0F0894F8A}"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2" name="Picture 2" descr="\\Mw\ssgcs\Active_Jobs\200XXX-209XXX\204XXX\204576\204576_NP\After_Teague\Thurs_Friday\PPT\background_1.jpg"/>
          <p:cNvPicPr>
            <a:picLocks noChangeAspect="1" noChangeArrowheads="1"/>
          </p:cNvPicPr>
          <p:nvPr userDrawn="1"/>
        </p:nvPicPr>
        <p:blipFill>
          <a:blip r:embed="rId2" cstate="print"/>
          <a:srcRect/>
          <a:stretch>
            <a:fillRect/>
          </a:stretch>
        </p:blipFill>
        <p:spPr bwMode="auto">
          <a:xfrm>
            <a:off x="0" y="0"/>
            <a:ext cx="9144000" cy="6862763"/>
          </a:xfrm>
          <a:prstGeom prst="rect">
            <a:avLst/>
          </a:prstGeom>
          <a:noFill/>
          <a:ln w="9525">
            <a:noFill/>
            <a:miter lim="800000"/>
            <a:headEnd/>
            <a:tailEnd/>
          </a:ln>
        </p:spPr>
      </p:pic>
      <p:sp>
        <p:nvSpPr>
          <p:cNvPr id="3" name="Rectangle 19"/>
          <p:cNvSpPr>
            <a:spLocks noChangeArrowheads="1"/>
          </p:cNvSpPr>
          <p:nvPr userDrawn="1"/>
        </p:nvSpPr>
        <p:spPr bwMode="auto">
          <a:xfrm>
            <a:off x="0" y="920163"/>
            <a:ext cx="3629025" cy="284162"/>
          </a:xfrm>
          <a:prstGeom prst="rect">
            <a:avLst/>
          </a:prstGeom>
          <a:noFill/>
          <a:ln w="9525" algn="ctr">
            <a:noFill/>
            <a:miter lim="800000"/>
            <a:headEnd type="none" w="sm" len="sm"/>
            <a:tailEnd type="none" w="sm" len="sm"/>
          </a:ln>
          <a:effectLst/>
        </p:spPr>
        <p:txBody>
          <a:bodyPr wrap="none" anchor="ctr"/>
          <a:lstStyle/>
          <a:p>
            <a:pPr eaLnBrk="0" hangingPunct="0">
              <a:defRPr/>
            </a:pPr>
            <a:endParaRPr lang="en-US" dirty="0"/>
          </a:p>
        </p:txBody>
      </p:sp>
      <p:sp>
        <p:nvSpPr>
          <p:cNvPr id="5" name="Text Box 6"/>
          <p:cNvSpPr txBox="1">
            <a:spLocks noChangeArrowheads="1"/>
          </p:cNvSpPr>
          <p:nvPr userDrawn="1"/>
        </p:nvSpPr>
        <p:spPr bwMode="auto">
          <a:xfrm>
            <a:off x="5440363" y="356600"/>
            <a:ext cx="3286125" cy="598488"/>
          </a:xfrm>
          <a:prstGeom prst="rect">
            <a:avLst/>
          </a:prstGeom>
          <a:noFill/>
          <a:ln w="12700">
            <a:noFill/>
            <a:miter lim="800000"/>
            <a:headEnd type="none" w="sm" len="sm"/>
            <a:tailEnd type="none" w="sm" len="sm"/>
          </a:ln>
          <a:effectLst/>
        </p:spPr>
        <p:txBody>
          <a:bodyPr wrap="none">
            <a:spAutoFit/>
          </a:bodyPr>
          <a:lstStyle/>
          <a:p>
            <a:pPr algn="r" defTabSz="820738" eaLnBrk="0" hangingPunct="0">
              <a:lnSpc>
                <a:spcPct val="95000"/>
              </a:lnSpc>
              <a:defRPr/>
            </a:pPr>
            <a:r>
              <a:rPr lang="en-US" sz="1500" b="1" dirty="0">
                <a:solidFill>
                  <a:srgbClr val="0335A5"/>
                </a:solidFill>
                <a:latin typeface="Arial" charset="0"/>
              </a:rPr>
              <a:t>Boeing Defense, Space &amp; Security</a:t>
            </a:r>
          </a:p>
          <a:p>
            <a:pPr algn="r" defTabSz="820738" eaLnBrk="0" hangingPunct="0">
              <a:lnSpc>
                <a:spcPct val="95000"/>
              </a:lnSpc>
              <a:defRPr/>
            </a:pPr>
            <a:r>
              <a:rPr lang="en-US" sz="2000" b="1" dirty="0">
                <a:solidFill>
                  <a:srgbClr val="0335A5"/>
                </a:solidFill>
                <a:latin typeface="Arial" charset="0"/>
              </a:rPr>
              <a:t>Phantom Works</a:t>
            </a:r>
            <a:endParaRPr lang="en-US" sz="2000" dirty="0">
              <a:solidFill>
                <a:srgbClr val="0335A5"/>
              </a:solidFill>
              <a:latin typeface="Arial" charset="0"/>
            </a:endParaRPr>
          </a:p>
        </p:txBody>
      </p:sp>
      <p:sp>
        <p:nvSpPr>
          <p:cNvPr id="9" name="Rectangle 82"/>
          <p:cNvSpPr>
            <a:spLocks noGrp="1" noChangeArrowheads="1"/>
          </p:cNvSpPr>
          <p:nvPr>
            <p:ph type="sldNum" sz="quarter" idx="4"/>
          </p:nvPr>
        </p:nvSpPr>
        <p:spPr bwMode="auto">
          <a:xfrm>
            <a:off x="6945313" y="6532563"/>
            <a:ext cx="1782762" cy="246062"/>
          </a:xfrm>
          <a:prstGeom prst="rect">
            <a:avLst/>
          </a:prstGeom>
          <a:noFill/>
          <a:ln w="9525">
            <a:noFill/>
            <a:miter lim="800000"/>
            <a:headEnd/>
            <a:tailEnd/>
          </a:ln>
          <a:effectLst/>
        </p:spPr>
        <p:txBody>
          <a:bodyPr vert="horz" wrap="square" lIns="9144" tIns="9144" rIns="9144" bIns="9144" numCol="1" anchor="b" anchorCtr="0" compatLnSpc="1">
            <a:prstTxWarp prst="textNoShape">
              <a:avLst/>
            </a:prstTxWarp>
          </a:bodyPr>
          <a:lstStyle>
            <a:lvl1pPr algn="r">
              <a:defRPr sz="600">
                <a:latin typeface="+mn-lt"/>
              </a:defRPr>
            </a:lvl1pPr>
          </a:lstStyle>
          <a:p>
            <a:pPr eaLnBrk="0" fontAlgn="base" hangingPunct="0">
              <a:spcBef>
                <a:spcPct val="0"/>
              </a:spcBef>
              <a:spcAft>
                <a:spcPct val="0"/>
              </a:spcAft>
            </a:pPr>
            <a:r>
              <a:rPr lang="en-US" dirty="0" smtClean="0">
                <a:solidFill>
                  <a:srgbClr val="000000"/>
                </a:solidFill>
              </a:rPr>
              <a:t>Author, date, Filename.ppt</a:t>
            </a:r>
            <a:r>
              <a:rPr lang="en-US" sz="800" dirty="0" smtClean="0">
                <a:solidFill>
                  <a:srgbClr val="000000"/>
                </a:solidFill>
              </a:rPr>
              <a:t> </a:t>
            </a:r>
            <a:r>
              <a:rPr lang="en-US" sz="1000" dirty="0" smtClean="0">
                <a:solidFill>
                  <a:srgbClr val="000000"/>
                </a:solidFill>
              </a:rPr>
              <a:t>| </a:t>
            </a:r>
            <a:fld id="{23B1150A-E15F-414B-8A03-0DA957E747EF}" type="slidenum">
              <a:rPr lang="en-US" sz="1000" smtClean="0">
                <a:solidFill>
                  <a:srgbClr val="000000"/>
                </a:solidFill>
              </a:rPr>
              <a:pPr eaLnBrk="0" fontAlgn="base" hangingPunct="0">
                <a:spcBef>
                  <a:spcPct val="0"/>
                </a:spcBef>
                <a:spcAft>
                  <a:spcPct val="0"/>
                </a:spcAft>
              </a:pPr>
              <a:t>‹#›</a:t>
            </a:fld>
            <a:endParaRPr lang="en-US" sz="1000" dirty="0" smtClean="0">
              <a:solidFill>
                <a:srgbClr val="000000"/>
              </a:solidFill>
            </a:endParaRPr>
          </a:p>
        </p:txBody>
      </p:sp>
      <p:sp>
        <p:nvSpPr>
          <p:cNvPr id="6" name="Rectangle 81"/>
          <p:cNvSpPr>
            <a:spLocks noChangeArrowheads="1"/>
          </p:cNvSpPr>
          <p:nvPr userDrawn="1"/>
        </p:nvSpPr>
        <p:spPr bwMode="auto">
          <a:xfrm>
            <a:off x="414338" y="6657975"/>
            <a:ext cx="2065337" cy="111125"/>
          </a:xfrm>
          <a:prstGeom prst="rect">
            <a:avLst/>
          </a:prstGeom>
          <a:noFill/>
          <a:ln w="12700">
            <a:noFill/>
            <a:miter lim="800000"/>
            <a:headEnd type="none" w="sm" len="sm"/>
            <a:tailEnd type="none" w="sm" len="sm"/>
          </a:ln>
          <a:effectLst/>
        </p:spPr>
        <p:txBody>
          <a:bodyPr lIns="9144" tIns="9144" rIns="9144" bIns="9144" anchor="b">
            <a:spAutoFit/>
          </a:bodyPr>
          <a:lstStyle/>
          <a:p>
            <a:pPr defTabSz="820738" eaLnBrk="0" fontAlgn="base" hangingPunct="0">
              <a:spcBef>
                <a:spcPct val="0"/>
              </a:spcBef>
              <a:spcAft>
                <a:spcPct val="0"/>
              </a:spcAft>
            </a:pPr>
            <a:r>
              <a:rPr lang="en-US" sz="600" dirty="0">
                <a:solidFill>
                  <a:srgbClr val="000000"/>
                </a:solidFill>
              </a:rPr>
              <a:t>Copyright © </a:t>
            </a:r>
            <a:r>
              <a:rPr lang="en-US" sz="600" dirty="0" smtClean="0">
                <a:solidFill>
                  <a:srgbClr val="000000"/>
                </a:solidFill>
              </a:rPr>
              <a:t>2015 </a:t>
            </a:r>
            <a:r>
              <a:rPr lang="en-US" sz="600" dirty="0">
                <a:solidFill>
                  <a:srgbClr val="000000"/>
                </a:solidFill>
              </a:rPr>
              <a:t>Boeing</a:t>
            </a:r>
            <a:r>
              <a:rPr lang="en-US" sz="600" dirty="0" smtClean="0">
                <a:solidFill>
                  <a:srgbClr val="000000"/>
                </a:solidFill>
              </a:rPr>
              <a:t>..</a:t>
            </a:r>
            <a:endParaRPr lang="en-US" sz="600" dirty="0">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r>
              <a:rPr lang="en-US" sz="600" dirty="0" smtClean="0"/>
              <a:t>Author, date, Filename.ppt</a:t>
            </a:r>
            <a:r>
              <a:rPr lang="en-US" dirty="0" smtClean="0"/>
              <a:t> </a:t>
            </a:r>
            <a:r>
              <a:rPr lang="en-US" sz="1000" dirty="0" smtClean="0"/>
              <a:t>| </a:t>
            </a:r>
            <a:fld id="{689318A1-174D-4DEE-8106-03A37B9BCF15}" type="slidenum">
              <a:rPr lang="en-US" sz="1000" smtClean="0"/>
              <a:pPr/>
              <a:t>‹#›</a:t>
            </a:fld>
            <a:endParaRPr lang="en-US" sz="100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4" descr="\\Mw\ssgcs\Active_Jobs\200XXX-209XXX\204XXX\204576\204576_NP\After_Teague\Thurs_Friday\PPT\Banner_3.jpg"/>
          <p:cNvPicPr>
            <a:picLocks noChangeAspect="1" noChangeArrowheads="1"/>
          </p:cNvPicPr>
          <p:nvPr userDrawn="1"/>
        </p:nvPicPr>
        <p:blipFill>
          <a:blip r:embed="rId7" cstate="print"/>
          <a:srcRect/>
          <a:stretch>
            <a:fillRect/>
          </a:stretch>
        </p:blipFill>
        <p:spPr bwMode="auto">
          <a:xfrm>
            <a:off x="0" y="0"/>
            <a:ext cx="9144000" cy="1323975"/>
          </a:xfrm>
          <a:prstGeom prst="rect">
            <a:avLst/>
          </a:prstGeom>
          <a:noFill/>
          <a:ln w="9525">
            <a:noFill/>
            <a:miter lim="800000"/>
            <a:headEnd/>
            <a:tailEnd/>
          </a:ln>
        </p:spPr>
      </p:pic>
      <p:sp>
        <p:nvSpPr>
          <p:cNvPr id="1106" name="Rectangle 82"/>
          <p:cNvSpPr>
            <a:spLocks noGrp="1" noChangeArrowheads="1"/>
          </p:cNvSpPr>
          <p:nvPr>
            <p:ph type="sldNum" sz="quarter" idx="4"/>
          </p:nvPr>
        </p:nvSpPr>
        <p:spPr bwMode="auto">
          <a:xfrm>
            <a:off x="6945313" y="6532563"/>
            <a:ext cx="1782762" cy="246062"/>
          </a:xfrm>
          <a:prstGeom prst="rect">
            <a:avLst/>
          </a:prstGeom>
          <a:noFill/>
          <a:ln w="9525">
            <a:noFill/>
            <a:miter lim="800000"/>
            <a:headEnd/>
            <a:tailEnd/>
          </a:ln>
          <a:effectLst/>
        </p:spPr>
        <p:txBody>
          <a:bodyPr vert="horz" wrap="square" lIns="9144" tIns="9144" rIns="9144" bIns="9144" numCol="1" anchor="b" anchorCtr="0" compatLnSpc="1">
            <a:prstTxWarp prst="textNoShape">
              <a:avLst/>
            </a:prstTxWarp>
          </a:bodyPr>
          <a:lstStyle>
            <a:lvl1pPr algn="r">
              <a:defRPr sz="600">
                <a:latin typeface="+mn-lt"/>
              </a:defRPr>
            </a:lvl1pPr>
          </a:lstStyle>
          <a:p>
            <a:pPr eaLnBrk="0" fontAlgn="base" hangingPunct="0">
              <a:spcBef>
                <a:spcPct val="0"/>
              </a:spcBef>
              <a:spcAft>
                <a:spcPct val="0"/>
              </a:spcAft>
            </a:pPr>
            <a:r>
              <a:rPr lang="en-US" dirty="0" smtClean="0">
                <a:solidFill>
                  <a:srgbClr val="000000"/>
                </a:solidFill>
              </a:rPr>
              <a:t>Author, date, Filename.ppt</a:t>
            </a:r>
            <a:r>
              <a:rPr lang="en-US" sz="800" dirty="0" smtClean="0">
                <a:solidFill>
                  <a:srgbClr val="000000"/>
                </a:solidFill>
              </a:rPr>
              <a:t> </a:t>
            </a:r>
            <a:r>
              <a:rPr lang="en-US" sz="1000" dirty="0" smtClean="0">
                <a:solidFill>
                  <a:srgbClr val="000000"/>
                </a:solidFill>
              </a:rPr>
              <a:t>| </a:t>
            </a:r>
            <a:fld id="{23B1150A-E15F-414B-8A03-0DA957E747EF}" type="slidenum">
              <a:rPr lang="en-US" sz="1000" smtClean="0">
                <a:solidFill>
                  <a:srgbClr val="000000"/>
                </a:solidFill>
              </a:rPr>
              <a:pPr eaLnBrk="0" fontAlgn="base" hangingPunct="0">
                <a:spcBef>
                  <a:spcPct val="0"/>
                </a:spcBef>
                <a:spcAft>
                  <a:spcPct val="0"/>
                </a:spcAft>
              </a:pPr>
              <a:t>‹#›</a:t>
            </a:fld>
            <a:endParaRPr lang="en-US" sz="1000" dirty="0" smtClean="0">
              <a:solidFill>
                <a:srgbClr val="000000"/>
              </a:solidFill>
            </a:endParaRPr>
          </a:p>
        </p:txBody>
      </p:sp>
      <p:sp>
        <p:nvSpPr>
          <p:cNvPr id="1109" name="Rectangle 85"/>
          <p:cNvSpPr>
            <a:spLocks noGrp="1" noChangeArrowheads="1"/>
          </p:cNvSpPr>
          <p:nvPr>
            <p:ph type="title"/>
          </p:nvPr>
        </p:nvSpPr>
        <p:spPr bwMode="auto">
          <a:xfrm>
            <a:off x="414338" y="228600"/>
            <a:ext cx="8229600" cy="83715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lvl="0"/>
            <a:r>
              <a:rPr lang="en-US" dirty="0" smtClean="0"/>
              <a:t>Click to edit Master title style</a:t>
            </a:r>
            <a:br>
              <a:rPr lang="en-US" dirty="0" smtClean="0"/>
            </a:br>
            <a:r>
              <a:rPr lang="en-US" dirty="0" smtClean="0"/>
              <a:t>Second line</a:t>
            </a:r>
          </a:p>
        </p:txBody>
      </p:sp>
      <p:sp>
        <p:nvSpPr>
          <p:cNvPr id="1110" name="Rectangle 86"/>
          <p:cNvSpPr>
            <a:spLocks noGrp="1" noChangeArrowheads="1"/>
          </p:cNvSpPr>
          <p:nvPr>
            <p:ph type="body" idx="1"/>
          </p:nvPr>
        </p:nvSpPr>
        <p:spPr bwMode="auto">
          <a:xfrm>
            <a:off x="414338" y="1692275"/>
            <a:ext cx="8301037" cy="1622425"/>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 name="Text Box 10"/>
          <p:cNvSpPr txBox="1">
            <a:spLocks noChangeArrowheads="1"/>
          </p:cNvSpPr>
          <p:nvPr userDrawn="1"/>
        </p:nvSpPr>
        <p:spPr bwMode="auto">
          <a:xfrm>
            <a:off x="1" y="1066800"/>
            <a:ext cx="9144000" cy="276225"/>
          </a:xfrm>
          <a:prstGeom prst="rect">
            <a:avLst/>
          </a:prstGeom>
          <a:gradFill rotWithShape="1">
            <a:gsLst>
              <a:gs pos="0">
                <a:srgbClr val="0039A6"/>
              </a:gs>
              <a:gs pos="100000">
                <a:srgbClr val="3A75C4"/>
              </a:gs>
            </a:gsLst>
            <a:lin ang="0" scaled="1"/>
          </a:gradFill>
          <a:ln w="9525">
            <a:noFill/>
            <a:miter lim="800000"/>
            <a:headEnd type="none" w="sm" len="sm"/>
            <a:tailEnd type="none" w="sm" len="sm"/>
          </a:ln>
          <a:effectLst/>
        </p:spPr>
        <p:txBody>
          <a:bodyPr wrap="none" lIns="432000" tIns="0" rIns="0" bIns="0" anchor="ctr"/>
          <a:lstStyle/>
          <a:p>
            <a:pPr defTabSz="820738" fontAlgn="base">
              <a:spcBef>
                <a:spcPct val="0"/>
              </a:spcBef>
              <a:spcAft>
                <a:spcPct val="0"/>
              </a:spcAft>
              <a:tabLst>
                <a:tab pos="7940675" algn="r"/>
              </a:tabLst>
              <a:defRPr/>
            </a:pPr>
            <a:r>
              <a:rPr lang="en-US" sz="1200" dirty="0">
                <a:solidFill>
                  <a:srgbClr val="FFFFFF"/>
                </a:solidFill>
              </a:rPr>
              <a:t>BDS | PhantomWorks</a:t>
            </a:r>
          </a:p>
        </p:txBody>
      </p:sp>
    </p:spTree>
  </p:cSld>
  <p:clrMap bg1="lt1" tx1="dk1" bg2="lt2" tx2="dk2" accent1="accent1" accent2="accent2" accent3="accent3" accent4="accent4" accent5="accent5" accent6="accent6" hlink="hlink" folHlink="folHlink"/>
  <p:sldLayoutIdLst>
    <p:sldLayoutId id="2147483661" r:id="rId1"/>
    <p:sldLayoutId id="2147483664" r:id="rId2"/>
    <p:sldLayoutId id="2147483663" r:id="rId3"/>
    <p:sldLayoutId id="2147483667" r:id="rId4"/>
    <p:sldLayoutId id="2147483668" r:id="rId5"/>
  </p:sldLayoutIdLst>
  <p:hf hdr="0" ftr="0" dt="0"/>
  <p:txStyles>
    <p:titleStyle>
      <a:lvl1pPr algn="l" defTabSz="1020763" rtl="0" eaLnBrk="0" fontAlgn="base" hangingPunct="0">
        <a:lnSpc>
          <a:spcPct val="85000"/>
        </a:lnSpc>
        <a:spcBef>
          <a:spcPct val="0"/>
        </a:spcBef>
        <a:spcAft>
          <a:spcPct val="0"/>
        </a:spcAft>
        <a:defRPr sz="3200" b="1">
          <a:solidFill>
            <a:srgbClr val="0033A1"/>
          </a:solidFill>
          <a:latin typeface="+mj-lt"/>
          <a:ea typeface="+mj-ea"/>
          <a:cs typeface="+mj-cs"/>
        </a:defRPr>
      </a:lvl1pPr>
      <a:lvl2pPr algn="l" defTabSz="1020763" rtl="0" eaLnBrk="0" fontAlgn="base" hangingPunct="0">
        <a:lnSpc>
          <a:spcPct val="90000"/>
        </a:lnSpc>
        <a:spcBef>
          <a:spcPct val="0"/>
        </a:spcBef>
        <a:spcAft>
          <a:spcPct val="0"/>
        </a:spcAft>
        <a:defRPr sz="3200" b="1">
          <a:solidFill>
            <a:schemeClr val="tx2"/>
          </a:solidFill>
          <a:latin typeface="Arial" charset="0"/>
        </a:defRPr>
      </a:lvl2pPr>
      <a:lvl3pPr algn="l" defTabSz="1020763" rtl="0" eaLnBrk="0" fontAlgn="base" hangingPunct="0">
        <a:lnSpc>
          <a:spcPct val="90000"/>
        </a:lnSpc>
        <a:spcBef>
          <a:spcPct val="0"/>
        </a:spcBef>
        <a:spcAft>
          <a:spcPct val="0"/>
        </a:spcAft>
        <a:defRPr sz="3200" b="1">
          <a:solidFill>
            <a:schemeClr val="tx2"/>
          </a:solidFill>
          <a:latin typeface="Arial" charset="0"/>
        </a:defRPr>
      </a:lvl3pPr>
      <a:lvl4pPr algn="l" defTabSz="1020763" rtl="0" eaLnBrk="0" fontAlgn="base" hangingPunct="0">
        <a:lnSpc>
          <a:spcPct val="90000"/>
        </a:lnSpc>
        <a:spcBef>
          <a:spcPct val="0"/>
        </a:spcBef>
        <a:spcAft>
          <a:spcPct val="0"/>
        </a:spcAft>
        <a:defRPr sz="3200" b="1">
          <a:solidFill>
            <a:schemeClr val="tx2"/>
          </a:solidFill>
          <a:latin typeface="Arial" charset="0"/>
        </a:defRPr>
      </a:lvl4pPr>
      <a:lvl5pPr algn="l" defTabSz="1020763" rtl="0" eaLnBrk="0" fontAlgn="base" hangingPunct="0">
        <a:lnSpc>
          <a:spcPct val="90000"/>
        </a:lnSpc>
        <a:spcBef>
          <a:spcPct val="0"/>
        </a:spcBef>
        <a:spcAft>
          <a:spcPct val="0"/>
        </a:spcAft>
        <a:defRPr sz="3200" b="1">
          <a:solidFill>
            <a:schemeClr val="tx2"/>
          </a:solidFill>
          <a:latin typeface="Arial" charset="0"/>
        </a:defRPr>
      </a:lvl5pPr>
      <a:lvl6pPr marL="457200" algn="l" defTabSz="1020763" rtl="0" eaLnBrk="0" fontAlgn="base" hangingPunct="0">
        <a:lnSpc>
          <a:spcPct val="90000"/>
        </a:lnSpc>
        <a:spcBef>
          <a:spcPct val="0"/>
        </a:spcBef>
        <a:spcAft>
          <a:spcPct val="0"/>
        </a:spcAft>
        <a:defRPr sz="3200" b="1">
          <a:solidFill>
            <a:schemeClr val="tx2"/>
          </a:solidFill>
          <a:latin typeface="Arial" charset="0"/>
        </a:defRPr>
      </a:lvl6pPr>
      <a:lvl7pPr marL="914400" algn="l" defTabSz="1020763" rtl="0" eaLnBrk="0" fontAlgn="base" hangingPunct="0">
        <a:lnSpc>
          <a:spcPct val="90000"/>
        </a:lnSpc>
        <a:spcBef>
          <a:spcPct val="0"/>
        </a:spcBef>
        <a:spcAft>
          <a:spcPct val="0"/>
        </a:spcAft>
        <a:defRPr sz="3200" b="1">
          <a:solidFill>
            <a:schemeClr val="tx2"/>
          </a:solidFill>
          <a:latin typeface="Arial" charset="0"/>
        </a:defRPr>
      </a:lvl7pPr>
      <a:lvl8pPr marL="1371600" algn="l" defTabSz="1020763" rtl="0" eaLnBrk="0" fontAlgn="base" hangingPunct="0">
        <a:lnSpc>
          <a:spcPct val="90000"/>
        </a:lnSpc>
        <a:spcBef>
          <a:spcPct val="0"/>
        </a:spcBef>
        <a:spcAft>
          <a:spcPct val="0"/>
        </a:spcAft>
        <a:defRPr sz="3200" b="1">
          <a:solidFill>
            <a:schemeClr val="tx2"/>
          </a:solidFill>
          <a:latin typeface="Arial" charset="0"/>
        </a:defRPr>
      </a:lvl8pPr>
      <a:lvl9pPr marL="1828800" algn="l" defTabSz="1020763" rtl="0" eaLnBrk="0" fontAlgn="base" hangingPunct="0">
        <a:lnSpc>
          <a:spcPct val="90000"/>
        </a:lnSpc>
        <a:spcBef>
          <a:spcPct val="0"/>
        </a:spcBef>
        <a:spcAft>
          <a:spcPct val="0"/>
        </a:spcAft>
        <a:defRPr sz="3200" b="1">
          <a:solidFill>
            <a:schemeClr val="tx2"/>
          </a:solidFill>
          <a:latin typeface="Arial" charset="0"/>
        </a:defRPr>
      </a:lvl9pPr>
    </p:titleStyle>
    <p:bodyStyle>
      <a:lvl1pPr marL="169863" indent="-169863" algn="l" defTabSz="820738" rtl="0" eaLnBrk="0" fontAlgn="base" hangingPunct="0">
        <a:lnSpc>
          <a:spcPct val="90000"/>
        </a:lnSpc>
        <a:spcBef>
          <a:spcPct val="30000"/>
        </a:spcBef>
        <a:spcAft>
          <a:spcPct val="0"/>
        </a:spcAft>
        <a:buClr>
          <a:srgbClr val="0033A1"/>
        </a:buClr>
        <a:buFont typeface="Wingdings" pitchFamily="2" charset="2"/>
        <a:buChar char="§"/>
        <a:defRPr sz="2200" b="1">
          <a:solidFill>
            <a:schemeClr val="tx1"/>
          </a:solidFill>
          <a:latin typeface="+mn-lt"/>
          <a:ea typeface="+mn-ea"/>
          <a:cs typeface="+mn-cs"/>
        </a:defRPr>
      </a:lvl1pPr>
      <a:lvl2pPr marL="376238" indent="-204788" algn="l" defTabSz="820738" rtl="0" eaLnBrk="0" fontAlgn="base" hangingPunct="0">
        <a:lnSpc>
          <a:spcPct val="90000"/>
        </a:lnSpc>
        <a:spcBef>
          <a:spcPct val="30000"/>
        </a:spcBef>
        <a:spcAft>
          <a:spcPct val="0"/>
        </a:spcAft>
        <a:buClr>
          <a:srgbClr val="0033A1"/>
        </a:buClr>
        <a:buFont typeface="Wingdings" pitchFamily="2" charset="2"/>
        <a:buChar char="§"/>
        <a:defRPr sz="2000">
          <a:solidFill>
            <a:schemeClr val="tx1"/>
          </a:solidFill>
          <a:latin typeface="+mn-lt"/>
        </a:defRPr>
      </a:lvl2pPr>
      <a:lvl3pPr marL="627063" indent="-185738" algn="l" defTabSz="820738" rtl="0" eaLnBrk="0" fontAlgn="base" hangingPunct="0">
        <a:lnSpc>
          <a:spcPct val="90000"/>
        </a:lnSpc>
        <a:spcBef>
          <a:spcPct val="30000"/>
        </a:spcBef>
        <a:spcAft>
          <a:spcPct val="0"/>
        </a:spcAft>
        <a:buClr>
          <a:srgbClr val="0033A1"/>
        </a:buClr>
        <a:buFont typeface="Arial" charset="0"/>
        <a:buChar char="–"/>
        <a:defRPr>
          <a:solidFill>
            <a:schemeClr val="tx1"/>
          </a:solidFill>
          <a:latin typeface="+mn-lt"/>
        </a:defRPr>
      </a:lvl3pPr>
      <a:lvl4pPr marL="792163" indent="-163513" algn="l" defTabSz="820738" rtl="0" eaLnBrk="0" fontAlgn="base" hangingPunct="0">
        <a:lnSpc>
          <a:spcPct val="90000"/>
        </a:lnSpc>
        <a:spcBef>
          <a:spcPct val="30000"/>
        </a:spcBef>
        <a:spcAft>
          <a:spcPct val="0"/>
        </a:spcAft>
        <a:buClr>
          <a:srgbClr val="0033A1"/>
        </a:buClr>
        <a:buFont typeface="Arial" charset="0"/>
        <a:buChar char="–"/>
        <a:defRPr>
          <a:solidFill>
            <a:schemeClr val="tx1"/>
          </a:solidFill>
          <a:latin typeface="+mn-lt"/>
        </a:defRPr>
      </a:lvl4pPr>
      <a:lvl5pPr marL="957263" indent="-163513" algn="l" defTabSz="820738" rtl="0" eaLnBrk="0" fontAlgn="base" hangingPunct="0">
        <a:lnSpc>
          <a:spcPct val="90000"/>
        </a:lnSpc>
        <a:spcBef>
          <a:spcPct val="30000"/>
        </a:spcBef>
        <a:spcAft>
          <a:spcPct val="0"/>
        </a:spcAft>
        <a:buClr>
          <a:srgbClr val="0033A1"/>
        </a:buClr>
        <a:buFont typeface="Arial" charset="0"/>
        <a:buChar char="–"/>
        <a:defRPr sz="1600">
          <a:solidFill>
            <a:schemeClr val="tx1"/>
          </a:solidFill>
          <a:latin typeface="+mn-lt"/>
        </a:defRPr>
      </a:lvl5pPr>
      <a:lvl6pPr marL="1414463" indent="-163513" algn="l" defTabSz="820738" rtl="0" eaLnBrk="0" fontAlgn="base" hangingPunct="0">
        <a:lnSpc>
          <a:spcPct val="90000"/>
        </a:lnSpc>
        <a:spcBef>
          <a:spcPct val="30000"/>
        </a:spcBef>
        <a:spcAft>
          <a:spcPct val="0"/>
        </a:spcAft>
        <a:buClr>
          <a:schemeClr val="tx2"/>
        </a:buClr>
        <a:buFont typeface="Arial" charset="0"/>
        <a:buChar char="–"/>
        <a:defRPr sz="1600">
          <a:solidFill>
            <a:schemeClr val="tx1"/>
          </a:solidFill>
          <a:latin typeface="+mn-lt"/>
        </a:defRPr>
      </a:lvl6pPr>
      <a:lvl7pPr marL="1871663" indent="-163513" algn="l" defTabSz="820738" rtl="0" eaLnBrk="0" fontAlgn="base" hangingPunct="0">
        <a:lnSpc>
          <a:spcPct val="90000"/>
        </a:lnSpc>
        <a:spcBef>
          <a:spcPct val="30000"/>
        </a:spcBef>
        <a:spcAft>
          <a:spcPct val="0"/>
        </a:spcAft>
        <a:buClr>
          <a:schemeClr val="tx2"/>
        </a:buClr>
        <a:buFont typeface="Arial" charset="0"/>
        <a:buChar char="–"/>
        <a:defRPr sz="1600">
          <a:solidFill>
            <a:schemeClr val="tx1"/>
          </a:solidFill>
          <a:latin typeface="+mn-lt"/>
        </a:defRPr>
      </a:lvl7pPr>
      <a:lvl8pPr marL="2328863" indent="-163513" algn="l" defTabSz="820738" rtl="0" eaLnBrk="0" fontAlgn="base" hangingPunct="0">
        <a:lnSpc>
          <a:spcPct val="90000"/>
        </a:lnSpc>
        <a:spcBef>
          <a:spcPct val="30000"/>
        </a:spcBef>
        <a:spcAft>
          <a:spcPct val="0"/>
        </a:spcAft>
        <a:buClr>
          <a:schemeClr val="tx2"/>
        </a:buClr>
        <a:buFont typeface="Arial" charset="0"/>
        <a:buChar char="–"/>
        <a:defRPr sz="1600">
          <a:solidFill>
            <a:schemeClr val="tx1"/>
          </a:solidFill>
          <a:latin typeface="+mn-lt"/>
        </a:defRPr>
      </a:lvl8pPr>
      <a:lvl9pPr marL="2786063" indent="-163513" algn="l" defTabSz="820738" rtl="0" eaLnBrk="0" fontAlgn="base" hangingPunct="0">
        <a:lnSpc>
          <a:spcPct val="90000"/>
        </a:lnSpc>
        <a:spcBef>
          <a:spcPct val="30000"/>
        </a:spcBef>
        <a:spcAft>
          <a:spcPct val="0"/>
        </a:spcAft>
        <a:buClr>
          <a:schemeClr val="tx2"/>
        </a:buClr>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PW_close.png"/>
          <p:cNvPicPr>
            <a:picLocks noChangeAspect="1"/>
          </p:cNvPicPr>
          <p:nvPr userDrawn="1"/>
        </p:nvPicPr>
        <p:blipFill>
          <a:blip r:embed="rId3" cstate="print">
            <a:lum bright="8000" contrast="5000"/>
          </a:blip>
          <a:stretch>
            <a:fillRect/>
          </a:stretch>
        </p:blipFill>
        <p:spPr>
          <a:xfrm>
            <a:off x="1812" y="0"/>
            <a:ext cx="9144000" cy="6853527"/>
          </a:xfrm>
          <a:prstGeom prst="rect">
            <a:avLst/>
          </a:prstGeom>
        </p:spPr>
      </p:pic>
      <p:sp>
        <p:nvSpPr>
          <p:cNvPr id="5" name="Footer Placeholder 4"/>
          <p:cNvSpPr>
            <a:spLocks noGrp="1"/>
          </p:cNvSpPr>
          <p:nvPr>
            <p:ph type="ftr" sz="quarter" idx="3"/>
          </p:nvPr>
        </p:nvSpPr>
        <p:spPr>
          <a:xfrm>
            <a:off x="3124200" y="6623428"/>
            <a:ext cx="2895600" cy="230240"/>
          </a:xfrm>
          <a:prstGeom prst="rect">
            <a:avLst/>
          </a:prstGeom>
        </p:spPr>
        <p:txBody>
          <a:bodyPr vert="horz" lIns="91440" tIns="45720" rIns="91440" bIns="45720" rtlCol="0" anchor="ctr"/>
          <a:lstStyle>
            <a:lvl1pPr algn="ctr">
              <a:defRPr sz="900">
                <a:solidFill>
                  <a:schemeClr val="tx1">
                    <a:tint val="75000"/>
                  </a:schemeClr>
                </a:solidFill>
                <a:latin typeface="Arial" pitchFamily="34" charset="0"/>
                <a:cs typeface="Arial" pitchFamily="34" charset="0"/>
              </a:defRPr>
            </a:lvl1pPr>
          </a:lstStyle>
          <a:p>
            <a:endParaRPr lang="en-US" dirty="0">
              <a:solidFill>
                <a:srgbClr val="898989"/>
              </a:solidFill>
            </a:endParaRPr>
          </a:p>
        </p:txBody>
      </p:sp>
      <p:sp>
        <p:nvSpPr>
          <p:cNvPr id="6" name="Slide Number Placeholder 5"/>
          <p:cNvSpPr>
            <a:spLocks noGrp="1"/>
          </p:cNvSpPr>
          <p:nvPr>
            <p:ph type="sldNum" sz="quarter" idx="4"/>
          </p:nvPr>
        </p:nvSpPr>
        <p:spPr>
          <a:xfrm>
            <a:off x="6703920" y="6621861"/>
            <a:ext cx="2133600" cy="179998"/>
          </a:xfrm>
          <a:prstGeom prst="rect">
            <a:avLst/>
          </a:prstGeom>
        </p:spPr>
        <p:txBody>
          <a:bodyPr vert="horz" lIns="91440" tIns="45720" rIns="91440" bIns="45720" rtlCol="0" anchor="ctr"/>
          <a:lstStyle>
            <a:lvl1pPr marL="0" marR="0" indent="0" algn="r" defTabSz="914400" rtl="0" eaLnBrk="0" fontAlgn="base" latinLnBrk="0" hangingPunct="0">
              <a:lnSpc>
                <a:spcPct val="100000"/>
              </a:lnSpc>
              <a:spcBef>
                <a:spcPct val="0"/>
              </a:spcBef>
              <a:spcAft>
                <a:spcPct val="0"/>
              </a:spcAft>
              <a:buClrTx/>
              <a:buSzTx/>
              <a:buFontTx/>
              <a:buNone/>
              <a:tabLst/>
              <a:defRPr sz="800">
                <a:solidFill>
                  <a:schemeClr val="bg1">
                    <a:lumMod val="50000"/>
                  </a:schemeClr>
                </a:solidFill>
                <a:latin typeface="Arial" pitchFamily="34" charset="0"/>
                <a:cs typeface="Arial" pitchFamily="34" charset="0"/>
              </a:defRPr>
            </a:lvl1pPr>
          </a:lstStyle>
          <a:p>
            <a:r>
              <a:rPr lang="en-US" sz="600" dirty="0" smtClean="0"/>
              <a:t>Author, date, Filename.ppt</a:t>
            </a:r>
            <a:r>
              <a:rPr lang="en-US" dirty="0" smtClean="0"/>
              <a:t> </a:t>
            </a:r>
            <a:r>
              <a:rPr lang="en-US" sz="1000" dirty="0" smtClean="0"/>
              <a:t>| </a:t>
            </a:r>
            <a:fld id="{689318A1-174D-4DEE-8106-03A37B9BCF15}" type="slidenum">
              <a:rPr lang="en-US" sz="1000" smtClean="0"/>
              <a:pPr/>
              <a:t>‹#›</a:t>
            </a:fld>
            <a:endParaRPr lang="en-US" sz="1000" dirty="0"/>
          </a:p>
        </p:txBody>
      </p:sp>
      <p:sp>
        <p:nvSpPr>
          <p:cNvPr id="7" name="Rectangle 81"/>
          <p:cNvSpPr>
            <a:spLocks noChangeArrowheads="1"/>
          </p:cNvSpPr>
          <p:nvPr userDrawn="1"/>
        </p:nvSpPr>
        <p:spPr bwMode="auto">
          <a:xfrm>
            <a:off x="414338" y="6657975"/>
            <a:ext cx="2065337" cy="111125"/>
          </a:xfrm>
          <a:prstGeom prst="rect">
            <a:avLst/>
          </a:prstGeom>
          <a:noFill/>
          <a:ln w="12700">
            <a:noFill/>
            <a:miter lim="800000"/>
            <a:headEnd type="none" w="sm" len="sm"/>
            <a:tailEnd type="none" w="sm" len="sm"/>
          </a:ln>
          <a:effectLst/>
        </p:spPr>
        <p:txBody>
          <a:bodyPr lIns="9144" tIns="9144" rIns="9144" bIns="9144" anchor="b">
            <a:spAutoFit/>
          </a:bodyPr>
          <a:lstStyle/>
          <a:p>
            <a:pPr defTabSz="820738" eaLnBrk="0" fontAlgn="base" hangingPunct="0">
              <a:spcBef>
                <a:spcPct val="0"/>
              </a:spcBef>
              <a:spcAft>
                <a:spcPct val="0"/>
              </a:spcAft>
            </a:pPr>
            <a:r>
              <a:rPr lang="en-US" sz="600" dirty="0">
                <a:solidFill>
                  <a:srgbClr val="000000"/>
                </a:solidFill>
              </a:rPr>
              <a:t>Copyright © </a:t>
            </a:r>
            <a:r>
              <a:rPr lang="en-US" sz="600" dirty="0" smtClean="0">
                <a:solidFill>
                  <a:srgbClr val="000000"/>
                </a:solidFill>
              </a:rPr>
              <a:t>2015 </a:t>
            </a:r>
            <a:r>
              <a:rPr lang="en-US" sz="600" dirty="0">
                <a:solidFill>
                  <a:srgbClr val="000000"/>
                </a:solidFill>
              </a:rPr>
              <a:t>Boeing</a:t>
            </a:r>
            <a:r>
              <a:rPr lang="en-US" sz="600" dirty="0" smtClean="0">
                <a:solidFill>
                  <a:srgbClr val="000000"/>
                </a:solidFill>
              </a:rPr>
              <a:t>..</a:t>
            </a:r>
            <a:endParaRPr lang="en-US" sz="600"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hyperlink" Target="http://www.hrl.com/index.html" TargetMode="External"/><Relationship Id="rId3" Type="http://schemas.openxmlformats.org/officeDocument/2006/relationships/hyperlink" Target="https://www.sentientscience.com/" TargetMode="External"/><Relationship Id="rId7" Type="http://schemas.openxmlformats.org/officeDocument/2006/relationships/image" Target="../media/image29.png"/><Relationship Id="rId12"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honeywell.com/" TargetMode="External"/><Relationship Id="rId11" Type="http://schemas.openxmlformats.org/officeDocument/2006/relationships/image" Target="../media/image5.jpe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wmf"/><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5.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idx="4294967295"/>
          </p:nvPr>
        </p:nvSpPr>
        <p:spPr>
          <a:xfrm>
            <a:off x="337926" y="1654618"/>
            <a:ext cx="8180264" cy="1621982"/>
          </a:xfrm>
          <a:prstGeom prst="rect">
            <a:avLst/>
          </a:prstGeom>
        </p:spPr>
        <p:txBody>
          <a:bodyPr/>
          <a:lstStyle/>
          <a:p>
            <a:r>
              <a:rPr lang="en-US" sz="2800" dirty="0" smtClean="0"/>
              <a:t>Operations Support and Sustainment Technologies Phase II (OSST-II) and Transition</a:t>
            </a:r>
            <a:r>
              <a:rPr lang="en-US" sz="1200" dirty="0" smtClean="0">
                <a:latin typeface="+mj-lt"/>
              </a:rPr>
              <a:t/>
            </a:r>
            <a:br>
              <a:rPr lang="en-US" sz="1200" dirty="0" smtClean="0">
                <a:latin typeface="+mj-lt"/>
              </a:rPr>
            </a:br>
            <a:r>
              <a:rPr lang="en-US" sz="1200" dirty="0" smtClean="0"/>
              <a:t/>
            </a:r>
            <a:br>
              <a:rPr lang="en-US" sz="1200" dirty="0" smtClean="0"/>
            </a:br>
            <a:r>
              <a:rPr lang="en-US" sz="1800" dirty="0" smtClean="0">
                <a:solidFill>
                  <a:schemeClr val="tx1"/>
                </a:solidFill>
                <a:latin typeface="+mj-lt"/>
              </a:rPr>
              <a:t> </a:t>
            </a:r>
            <a:r>
              <a:rPr lang="en-US" sz="2000" dirty="0" smtClean="0">
                <a:solidFill>
                  <a:schemeClr val="tx1"/>
                </a:solidFill>
              </a:rPr>
              <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endParaRPr lang="en-US" sz="1800" dirty="0" smtClean="0">
              <a:solidFill>
                <a:srgbClr val="0039A6"/>
              </a:solidFill>
              <a:latin typeface="+mj-lt"/>
            </a:endParaRPr>
          </a:p>
        </p:txBody>
      </p:sp>
      <p:sp>
        <p:nvSpPr>
          <p:cNvPr id="4" name="Rectangle 3"/>
          <p:cNvSpPr/>
          <p:nvPr/>
        </p:nvSpPr>
        <p:spPr>
          <a:xfrm>
            <a:off x="304800" y="3158966"/>
            <a:ext cx="8458200" cy="2616101"/>
          </a:xfrm>
          <a:prstGeom prst="rect">
            <a:avLst/>
          </a:prstGeom>
        </p:spPr>
        <p:txBody>
          <a:bodyPr wrap="square">
            <a:spAutoFit/>
          </a:bodyPr>
          <a:lstStyle/>
          <a:p>
            <a:r>
              <a:rPr lang="en-US" i="1" dirty="0" smtClean="0">
                <a:latin typeface="Arial" charset="0"/>
                <a:cs typeface="Arial" charset="0"/>
              </a:rPr>
              <a:t>RAM VIII Training Summit</a:t>
            </a:r>
            <a:endParaRPr lang="en-US" i="1" dirty="0" smtClean="0">
              <a:latin typeface="Arial" charset="0"/>
              <a:cs typeface="Arial" charset="0"/>
            </a:endParaRPr>
          </a:p>
          <a:p>
            <a:r>
              <a:rPr lang="en-US" i="1" dirty="0" smtClean="0">
                <a:latin typeface="Arial" charset="0"/>
                <a:cs typeface="Arial" charset="0"/>
              </a:rPr>
              <a:t>Society of Reliability Engineers – Huntsville</a:t>
            </a:r>
            <a:endParaRPr lang="en-US" i="1" dirty="0" smtClean="0">
              <a:latin typeface="Arial" charset="0"/>
              <a:cs typeface="Arial" charset="0"/>
            </a:endParaRPr>
          </a:p>
          <a:p>
            <a:endParaRPr lang="en-US" i="1" dirty="0" smtClean="0">
              <a:latin typeface="Arial" charset="0"/>
              <a:cs typeface="Arial" charset="0"/>
            </a:endParaRPr>
          </a:p>
          <a:p>
            <a:r>
              <a:rPr lang="en-US" i="1" dirty="0" smtClean="0">
                <a:latin typeface="Arial" charset="0"/>
                <a:cs typeface="Arial" charset="0"/>
              </a:rPr>
              <a:t>Huntsville, AL   November 2015</a:t>
            </a:r>
            <a:endParaRPr lang="en-US" i="1" dirty="0" smtClean="0">
              <a:latin typeface="Arial" charset="0"/>
              <a:cs typeface="Arial" charset="0"/>
            </a:endParaRPr>
          </a:p>
          <a:p>
            <a:endParaRPr lang="en-US" i="1" dirty="0" smtClean="0">
              <a:latin typeface="Arial" charset="0"/>
              <a:cs typeface="Arial" charset="0"/>
            </a:endParaRPr>
          </a:p>
          <a:p>
            <a:r>
              <a:rPr lang="en-US" sz="1000" i="1" dirty="0" smtClean="0"/>
              <a:t>This research was partially funded by the Government under Agreement No. W911W6-11-2-0003 . The U.S. Government is authorized to reproduce and distribute reprints for Government purposes notwithstanding any copyright notation thereon. The views and conclusions contained in this document are those of the authors and should not be interpreted as representing the official policies, either expressed or implied, of the Aviation Applied Technology Directorate or the U.S. Government.</a:t>
            </a:r>
          </a:p>
          <a:p>
            <a:endParaRPr lang="en-US" sz="1000" i="1" dirty="0" smtClean="0"/>
          </a:p>
          <a:p>
            <a:endParaRPr lang="en-US" sz="1000" i="1" dirty="0" smtClean="0"/>
          </a:p>
          <a:p>
            <a:r>
              <a:rPr lang="en-US" sz="1400" dirty="0" smtClean="0"/>
              <a:t>Distribution Statement A: Approved for Public Release; distribution is unlimited</a:t>
            </a:r>
            <a:endParaRPr lang="en-US" dirty="0"/>
          </a:p>
        </p:txBody>
      </p:sp>
      <p:pic>
        <p:nvPicPr>
          <p:cNvPr id="7" name="Picture 2" descr="http://www.aatd.eustis.army.mil/images/Hp_Nav/hp_r02_c08.jpg"/>
          <p:cNvPicPr>
            <a:picLocks noChangeAspect="1" noChangeArrowheads="1"/>
          </p:cNvPicPr>
          <p:nvPr/>
        </p:nvPicPr>
        <p:blipFill>
          <a:blip r:embed="rId3" cstate="print"/>
          <a:srcRect/>
          <a:stretch>
            <a:fillRect/>
          </a:stretch>
        </p:blipFill>
        <p:spPr bwMode="auto">
          <a:xfrm>
            <a:off x="7924800" y="6016691"/>
            <a:ext cx="762000" cy="536510"/>
          </a:xfrm>
          <a:prstGeom prst="rect">
            <a:avLst/>
          </a:prstGeom>
          <a:noFill/>
        </p:spPr>
      </p:pic>
      <p:pic>
        <p:nvPicPr>
          <p:cNvPr id="8" name="Picture 8" descr="Boeing_RGBblue_standard"/>
          <p:cNvPicPr preferRelativeResize="0">
            <a:picLocks noChangeAspect="1" noChangeArrowheads="1"/>
          </p:cNvPicPr>
          <p:nvPr/>
        </p:nvPicPr>
        <p:blipFill>
          <a:blip r:embed="rId4" cstate="print"/>
          <a:srcRect/>
          <a:stretch>
            <a:fillRect/>
          </a:stretch>
        </p:blipFill>
        <p:spPr bwMode="auto">
          <a:xfrm>
            <a:off x="5867400" y="6110287"/>
            <a:ext cx="1838325" cy="442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4338" y="493776"/>
            <a:ext cx="8229600" cy="418576"/>
          </a:xfrm>
        </p:spPr>
        <p:txBody>
          <a:bodyPr/>
          <a:lstStyle/>
          <a:p>
            <a:r>
              <a:rPr lang="en-US" dirty="0" smtClean="0"/>
              <a:t>Transition Overview</a:t>
            </a:r>
            <a:endParaRPr lang="en-US" dirty="0"/>
          </a:p>
        </p:txBody>
      </p:sp>
      <p:sp>
        <p:nvSpPr>
          <p:cNvPr id="7" name="Text Placeholder 6"/>
          <p:cNvSpPr>
            <a:spLocks noGrp="1"/>
          </p:cNvSpPr>
          <p:nvPr>
            <p:ph type="body" sz="quarter" idx="12"/>
          </p:nvPr>
        </p:nvSpPr>
        <p:spPr>
          <a:xfrm>
            <a:off x="381000" y="1447800"/>
            <a:ext cx="8305800" cy="3508653"/>
          </a:xfrm>
        </p:spPr>
        <p:txBody>
          <a:bodyPr/>
          <a:lstStyle/>
          <a:p>
            <a:r>
              <a:rPr lang="en-US" dirty="0" smtClean="0"/>
              <a:t>Technologies and methodologies to enable more efficient designs and reduce the maintenance burden for current and future vertical lift aircraft</a:t>
            </a:r>
          </a:p>
          <a:p>
            <a:r>
              <a:rPr lang="en-US" dirty="0" smtClean="0"/>
              <a:t>Enable design methodologies that leverage monitoring technologies to:</a:t>
            </a:r>
          </a:p>
          <a:p>
            <a:pPr lvl="1">
              <a:buFont typeface="Arial" pitchFamily="34" charset="0"/>
              <a:buChar char="–"/>
            </a:pPr>
            <a:r>
              <a:rPr lang="en-US" dirty="0" smtClean="0">
                <a:solidFill>
                  <a:srgbClr val="0033A1"/>
                </a:solidFill>
              </a:rPr>
              <a:t>Reduce Weight</a:t>
            </a:r>
          </a:p>
          <a:p>
            <a:pPr lvl="1">
              <a:buFont typeface="Arial" pitchFamily="34" charset="0"/>
              <a:buChar char="–"/>
            </a:pPr>
            <a:r>
              <a:rPr lang="en-US" dirty="0" smtClean="0">
                <a:solidFill>
                  <a:srgbClr val="0033A1"/>
                </a:solidFill>
              </a:rPr>
              <a:t>Improve Life</a:t>
            </a:r>
          </a:p>
          <a:p>
            <a:pPr lvl="1">
              <a:buFont typeface="Arial" pitchFamily="34" charset="0"/>
              <a:buChar char="–"/>
            </a:pPr>
            <a:r>
              <a:rPr lang="en-US" dirty="0" smtClean="0">
                <a:solidFill>
                  <a:srgbClr val="0033A1"/>
                </a:solidFill>
              </a:rPr>
              <a:t>Optimize Performance</a:t>
            </a:r>
          </a:p>
          <a:p>
            <a:pPr lvl="1">
              <a:buFont typeface="Arial" pitchFamily="34" charset="0"/>
              <a:buChar char="–"/>
            </a:pPr>
            <a:r>
              <a:rPr lang="en-US" dirty="0" smtClean="0">
                <a:solidFill>
                  <a:srgbClr val="0033A1"/>
                </a:solidFill>
              </a:rPr>
              <a:t>Reduce Maintenance Burden</a:t>
            </a:r>
          </a:p>
          <a:p>
            <a:endParaRPr lang="en-US" dirty="0"/>
          </a:p>
        </p:txBody>
      </p:sp>
      <p:pic>
        <p:nvPicPr>
          <p:cNvPr id="5" name="Picture 17" descr="image005"/>
          <p:cNvPicPr>
            <a:picLocks noChangeAspect="1" noChangeArrowheads="1"/>
          </p:cNvPicPr>
          <p:nvPr/>
        </p:nvPicPr>
        <p:blipFill>
          <a:blip r:embed="rId2" cstate="print"/>
          <a:srcRect/>
          <a:stretch>
            <a:fillRect/>
          </a:stretch>
        </p:blipFill>
        <p:spPr bwMode="auto">
          <a:xfrm>
            <a:off x="8018128" y="4786687"/>
            <a:ext cx="821072" cy="775913"/>
          </a:xfrm>
          <a:prstGeom prst="rect">
            <a:avLst/>
          </a:prstGeom>
          <a:noFill/>
          <a:ln w="9525">
            <a:noFill/>
            <a:miter lim="800000"/>
            <a:headEnd/>
            <a:tailEnd/>
          </a:ln>
        </p:spPr>
      </p:pic>
      <p:grpSp>
        <p:nvGrpSpPr>
          <p:cNvPr id="8" name="Group 8"/>
          <p:cNvGrpSpPr>
            <a:grpSpLocks noChangeAspect="1"/>
          </p:cNvGrpSpPr>
          <p:nvPr/>
        </p:nvGrpSpPr>
        <p:grpSpPr>
          <a:xfrm>
            <a:off x="6798928" y="4953000"/>
            <a:ext cx="1036935" cy="365097"/>
            <a:chOff x="6338631" y="3275380"/>
            <a:chExt cx="2181529" cy="768100"/>
          </a:xfrm>
        </p:grpSpPr>
        <p:sp>
          <p:nvSpPr>
            <p:cNvPr id="9" name="Rectangle 8"/>
            <p:cNvSpPr/>
            <p:nvPr/>
          </p:nvSpPr>
          <p:spPr bwMode="auto">
            <a:xfrm>
              <a:off x="6338631" y="3275380"/>
              <a:ext cx="2150680" cy="7681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820738"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Picture 3" descr="Sentient Science">
              <a:hlinkClick r:id="rId3"/>
            </p:cNvPr>
            <p:cNvPicPr>
              <a:picLocks noChangeAspect="1" noChangeArrowheads="1"/>
            </p:cNvPicPr>
            <p:nvPr/>
          </p:nvPicPr>
          <p:blipFill>
            <a:blip r:embed="rId4" cstate="print"/>
            <a:srcRect/>
            <a:stretch>
              <a:fillRect/>
            </a:stretch>
          </p:blipFill>
          <p:spPr bwMode="auto">
            <a:xfrm>
              <a:off x="6377035" y="3313785"/>
              <a:ext cx="2143125" cy="704851"/>
            </a:xfrm>
            <a:prstGeom prst="rect">
              <a:avLst/>
            </a:prstGeom>
            <a:noFill/>
          </p:spPr>
        </p:pic>
      </p:grpSp>
      <p:pic>
        <p:nvPicPr>
          <p:cNvPr id="11" name="Picture 9"/>
          <p:cNvPicPr>
            <a:picLocks noChangeAspect="1" noChangeArrowheads="1"/>
          </p:cNvPicPr>
          <p:nvPr/>
        </p:nvPicPr>
        <p:blipFill>
          <a:blip r:embed="rId5" cstate="print"/>
          <a:srcRect l="9680" t="58694" r="12281" b="18483"/>
          <a:stretch>
            <a:fillRect/>
          </a:stretch>
        </p:blipFill>
        <p:spPr bwMode="auto">
          <a:xfrm>
            <a:off x="6310573" y="4343400"/>
            <a:ext cx="1080827" cy="378290"/>
          </a:xfrm>
          <a:prstGeom prst="rect">
            <a:avLst/>
          </a:prstGeom>
          <a:noFill/>
          <a:ln w="9525">
            <a:noFill/>
            <a:miter lim="800000"/>
            <a:headEnd/>
            <a:tailEnd/>
          </a:ln>
        </p:spPr>
      </p:pic>
      <p:pic>
        <p:nvPicPr>
          <p:cNvPr id="12" name="Picture 11" descr="http://honeywell.com/_layouts/InternetFramework/Images/honeywell_logo.png">
            <a:hlinkClick r:id="rId6"/>
          </p:cNvPr>
          <p:cNvPicPr>
            <a:picLocks noChangeAspect="1" noChangeArrowheads="1"/>
          </p:cNvPicPr>
          <p:nvPr/>
        </p:nvPicPr>
        <p:blipFill>
          <a:blip r:embed="rId7" cstate="print"/>
          <a:srcRect/>
          <a:stretch>
            <a:fillRect/>
          </a:stretch>
        </p:blipFill>
        <p:spPr bwMode="auto">
          <a:xfrm>
            <a:off x="4648200" y="4419600"/>
            <a:ext cx="1314450" cy="247650"/>
          </a:xfrm>
          <a:prstGeom prst="rect">
            <a:avLst/>
          </a:prstGeom>
          <a:noFill/>
        </p:spPr>
      </p:pic>
      <p:pic>
        <p:nvPicPr>
          <p:cNvPr id="14" name="Picture 15" descr="HRL Laboratories, LLC.">
            <a:hlinkClick r:id="rId8"/>
          </p:cNvPr>
          <p:cNvPicPr>
            <a:picLocks noChangeAspect="1" noChangeArrowheads="1"/>
          </p:cNvPicPr>
          <p:nvPr/>
        </p:nvPicPr>
        <p:blipFill>
          <a:blip r:embed="rId9" cstate="print"/>
          <a:srcRect r="13118" b="-1590"/>
          <a:stretch>
            <a:fillRect/>
          </a:stretch>
        </p:blipFill>
        <p:spPr bwMode="auto">
          <a:xfrm>
            <a:off x="4687348" y="5029200"/>
            <a:ext cx="1865852" cy="225526"/>
          </a:xfrm>
          <a:prstGeom prst="rect">
            <a:avLst/>
          </a:prstGeom>
          <a:noFill/>
        </p:spPr>
      </p:pic>
      <p:pic>
        <p:nvPicPr>
          <p:cNvPr id="15" name="Picture 18"/>
          <p:cNvPicPr>
            <a:picLocks noChangeAspect="1" noChangeArrowheads="1"/>
          </p:cNvPicPr>
          <p:nvPr/>
        </p:nvPicPr>
        <p:blipFill>
          <a:blip r:embed="rId10" cstate="print"/>
          <a:srcRect l="4107" t="54744" r="59015" b="25096"/>
          <a:stretch>
            <a:fillRect/>
          </a:stretch>
        </p:blipFill>
        <p:spPr bwMode="auto">
          <a:xfrm>
            <a:off x="7772400" y="4343400"/>
            <a:ext cx="1016603" cy="384050"/>
          </a:xfrm>
          <a:prstGeom prst="rect">
            <a:avLst/>
          </a:prstGeom>
          <a:noFill/>
          <a:ln w="9525">
            <a:noFill/>
            <a:miter lim="800000"/>
            <a:headEnd/>
            <a:tailEnd/>
          </a:ln>
        </p:spPr>
      </p:pic>
      <p:sp>
        <p:nvSpPr>
          <p:cNvPr id="16" name="TextBox 15"/>
          <p:cNvSpPr txBox="1"/>
          <p:nvPr/>
        </p:nvSpPr>
        <p:spPr>
          <a:xfrm>
            <a:off x="4495800" y="3886200"/>
            <a:ext cx="1230914" cy="523220"/>
          </a:xfrm>
          <a:prstGeom prst="rect">
            <a:avLst/>
          </a:prstGeom>
          <a:noFill/>
        </p:spPr>
        <p:txBody>
          <a:bodyPr wrap="none" rtlCol="0">
            <a:spAutoFit/>
          </a:bodyPr>
          <a:lstStyle/>
          <a:p>
            <a:r>
              <a:rPr lang="en-US" sz="2800" b="1" i="1" dirty="0" smtClean="0"/>
              <a:t>Team:</a:t>
            </a:r>
            <a:endParaRPr lang="en-US" sz="2800" b="1" i="1" dirty="0"/>
          </a:p>
        </p:txBody>
      </p:sp>
      <p:pic>
        <p:nvPicPr>
          <p:cNvPr id="17" name="Picture 2" descr="http://www.aatd.eustis.army.mil/images/Hp_Nav/hp_r02_c08.jpg"/>
          <p:cNvPicPr>
            <a:picLocks noChangeAspect="1" noChangeArrowheads="1"/>
          </p:cNvPicPr>
          <p:nvPr/>
        </p:nvPicPr>
        <p:blipFill>
          <a:blip r:embed="rId11" cstate="print"/>
          <a:srcRect/>
          <a:stretch>
            <a:fillRect/>
          </a:stretch>
        </p:blipFill>
        <p:spPr bwMode="auto">
          <a:xfrm>
            <a:off x="7315200" y="5407090"/>
            <a:ext cx="762000" cy="536510"/>
          </a:xfrm>
          <a:prstGeom prst="rect">
            <a:avLst/>
          </a:prstGeom>
          <a:noFill/>
        </p:spPr>
      </p:pic>
      <p:pic>
        <p:nvPicPr>
          <p:cNvPr id="18" name="Picture 8" descr="Boeing_RGBblue_standard"/>
          <p:cNvPicPr preferRelativeResize="0">
            <a:picLocks noChangeAspect="1" noChangeArrowheads="1"/>
          </p:cNvPicPr>
          <p:nvPr/>
        </p:nvPicPr>
        <p:blipFill>
          <a:blip r:embed="rId12" cstate="print"/>
          <a:srcRect/>
          <a:stretch>
            <a:fillRect/>
          </a:stretch>
        </p:blipFill>
        <p:spPr bwMode="auto">
          <a:xfrm>
            <a:off x="5257800" y="5483290"/>
            <a:ext cx="1838325" cy="442913"/>
          </a:xfrm>
          <a:prstGeom prst="rect">
            <a:avLst/>
          </a:prstGeom>
          <a:noFill/>
          <a:ln w="9525">
            <a:noFill/>
            <a:miter lim="800000"/>
            <a:headEnd/>
            <a:tailEnd/>
          </a:ln>
        </p:spPr>
      </p:pic>
      <p:sp>
        <p:nvSpPr>
          <p:cNvPr id="19" name="Rectangle 18"/>
          <p:cNvSpPr/>
          <p:nvPr/>
        </p:nvSpPr>
        <p:spPr bwMode="auto">
          <a:xfrm>
            <a:off x="4495800" y="3886200"/>
            <a:ext cx="4419600" cy="2133600"/>
          </a:xfrm>
          <a:prstGeom prst="rect">
            <a:avLst/>
          </a:prstGeom>
          <a:noFill/>
          <a:ln w="19050" cap="flat" cmpd="sng" algn="ctr">
            <a:solidFill>
              <a:schemeClr val="tx1">
                <a:lumMod val="65000"/>
                <a:lumOff val="35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820738"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chemeClr val="tx1"/>
              </a:solidFill>
              <a:effectLst/>
              <a:latin typeface="Times"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4338" y="493776"/>
            <a:ext cx="8229600" cy="418576"/>
          </a:xfrm>
        </p:spPr>
        <p:txBody>
          <a:bodyPr/>
          <a:lstStyle/>
          <a:p>
            <a:r>
              <a:rPr lang="en-US" dirty="0" smtClean="0"/>
              <a:t>Applications</a:t>
            </a:r>
            <a:endParaRPr lang="en-US" dirty="0"/>
          </a:p>
        </p:txBody>
      </p:sp>
      <p:sp>
        <p:nvSpPr>
          <p:cNvPr id="8" name="Content Placeholder 29"/>
          <p:cNvSpPr txBox="1">
            <a:spLocks/>
          </p:cNvSpPr>
          <p:nvPr/>
        </p:nvSpPr>
        <p:spPr>
          <a:xfrm>
            <a:off x="3836996" y="1399401"/>
            <a:ext cx="5176837" cy="276999"/>
          </a:xfrm>
          <a:prstGeom prst="rect">
            <a:avLst/>
          </a:prstGeom>
        </p:spPr>
        <p:txBody>
          <a:bodyPr/>
          <a:lstStyle/>
          <a:p>
            <a:pPr marL="169863" marR="0" lvl="0" indent="-169863" algn="ctr" defTabSz="820738" rtl="0" eaLnBrk="0" fontAlgn="base" latinLnBrk="0" hangingPunct="0">
              <a:lnSpc>
                <a:spcPct val="90000"/>
              </a:lnSpc>
              <a:spcBef>
                <a:spcPts val="300"/>
              </a:spcBef>
              <a:spcAft>
                <a:spcPct val="0"/>
              </a:spcAft>
              <a:buClr>
                <a:srgbClr val="0033A1"/>
              </a:buClr>
              <a:buSzTx/>
              <a:buFont typeface="Wingdings" pitchFamily="2" charset="2"/>
              <a:buNone/>
              <a:tabLst/>
              <a:defRPr/>
            </a:pPr>
            <a:r>
              <a:rPr kumimoji="0" lang="en-US" b="1" i="1" u="none" strike="noStrike" kern="0" cap="none" spc="0" normalizeH="0" baseline="0" noProof="0" dirty="0" smtClean="0">
                <a:ln>
                  <a:noFill/>
                </a:ln>
                <a:solidFill>
                  <a:srgbClr val="0033A1"/>
                </a:solidFill>
                <a:effectLst/>
                <a:uLnTx/>
                <a:uFillTx/>
                <a:latin typeface="+mn-lt"/>
                <a:ea typeface="+mn-ea"/>
                <a:cs typeface="+mn-cs"/>
              </a:rPr>
              <a:t>Leveraged OSST and Technologies</a:t>
            </a:r>
          </a:p>
          <a:p>
            <a:pPr marL="169863" marR="0" lvl="0" indent="-169863" algn="ctr" defTabSz="820738" rtl="0" eaLnBrk="0" fontAlgn="base" latinLnBrk="0" hangingPunct="0">
              <a:lnSpc>
                <a:spcPct val="90000"/>
              </a:lnSpc>
              <a:spcBef>
                <a:spcPts val="300"/>
              </a:spcBef>
              <a:spcAft>
                <a:spcPct val="0"/>
              </a:spcAft>
              <a:buClr>
                <a:srgbClr val="0033A1"/>
              </a:buClr>
              <a:buSzTx/>
              <a:buFont typeface="Wingdings" pitchFamily="2" charset="2"/>
              <a:buNone/>
              <a:tabLst/>
              <a:defRPr/>
            </a:pPr>
            <a:r>
              <a:rPr kumimoji="0" lang="en-US" b="1" i="1" u="none" strike="noStrike" kern="0" cap="none" spc="0" normalizeH="0" baseline="0" noProof="0" dirty="0" smtClean="0">
                <a:ln>
                  <a:noFill/>
                </a:ln>
                <a:solidFill>
                  <a:srgbClr val="0033A1"/>
                </a:solidFill>
                <a:effectLst/>
                <a:uLnTx/>
                <a:uFillTx/>
                <a:latin typeface="+mn-lt"/>
                <a:ea typeface="+mn-ea"/>
                <a:cs typeface="+mn-cs"/>
              </a:rPr>
              <a:t>Sponsored by AATD, RAM, Apache PMO</a:t>
            </a:r>
            <a:endParaRPr kumimoji="0" lang="en-US" b="1" i="1" u="none" strike="noStrike" kern="0" cap="none" spc="0" normalizeH="0" baseline="0" noProof="0" dirty="0">
              <a:ln>
                <a:noFill/>
              </a:ln>
              <a:solidFill>
                <a:srgbClr val="0033A1"/>
              </a:solidFill>
              <a:effectLst/>
              <a:uLnTx/>
              <a:uFillTx/>
              <a:latin typeface="+mn-lt"/>
              <a:ea typeface="+mn-ea"/>
              <a:cs typeface="+mn-cs"/>
            </a:endParaRPr>
          </a:p>
        </p:txBody>
      </p:sp>
      <p:grpSp>
        <p:nvGrpSpPr>
          <p:cNvPr id="7" name="Group 6"/>
          <p:cNvGrpSpPr/>
          <p:nvPr/>
        </p:nvGrpSpPr>
        <p:grpSpPr>
          <a:xfrm>
            <a:off x="457200" y="2029599"/>
            <a:ext cx="8027996" cy="4191000"/>
            <a:chOff x="457200" y="2029599"/>
            <a:chExt cx="8027996" cy="4191000"/>
          </a:xfrm>
        </p:grpSpPr>
        <p:pic>
          <p:nvPicPr>
            <p:cNvPr id="40962" name="Picture 2"/>
            <p:cNvPicPr>
              <a:picLocks noChangeAspect="1" noChangeArrowheads="1"/>
            </p:cNvPicPr>
            <p:nvPr/>
          </p:nvPicPr>
          <p:blipFill>
            <a:blip r:embed="rId2"/>
            <a:srcRect/>
            <a:stretch>
              <a:fillRect/>
            </a:stretch>
          </p:blipFill>
          <p:spPr bwMode="auto">
            <a:xfrm>
              <a:off x="457200" y="2029599"/>
              <a:ext cx="8027996" cy="4191000"/>
            </a:xfrm>
            <a:prstGeom prst="rect">
              <a:avLst/>
            </a:prstGeom>
            <a:noFill/>
            <a:ln w="9525">
              <a:noFill/>
              <a:miter lim="800000"/>
              <a:headEnd/>
              <a:tailEnd/>
            </a:ln>
            <a:effectLst/>
          </p:spPr>
        </p:pic>
        <p:sp>
          <p:nvSpPr>
            <p:cNvPr id="5" name="TextBox 4"/>
            <p:cNvSpPr txBox="1"/>
            <p:nvPr/>
          </p:nvSpPr>
          <p:spPr>
            <a:xfrm>
              <a:off x="609600" y="2362200"/>
              <a:ext cx="2590800" cy="369332"/>
            </a:xfrm>
            <a:prstGeom prst="rect">
              <a:avLst/>
            </a:prstGeom>
            <a:solidFill>
              <a:schemeClr val="bg1"/>
            </a:solidFill>
          </p:spPr>
          <p:txBody>
            <a:bodyPr wrap="square" rtlCol="0">
              <a:spAutoFit/>
            </a:bodyPr>
            <a:lstStyle/>
            <a:p>
              <a:pPr algn="ctr"/>
              <a:r>
                <a:rPr lang="en-US" b="1" dirty="0" smtClean="0"/>
                <a:t>Technologies:</a:t>
              </a:r>
              <a:endParaRPr lang="en-US" b="1" dirty="0"/>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4338" y="493776"/>
            <a:ext cx="8229600" cy="418576"/>
          </a:xfrm>
        </p:spPr>
        <p:txBody>
          <a:bodyPr/>
          <a:lstStyle/>
          <a:p>
            <a:r>
              <a:rPr lang="en-US" dirty="0" smtClean="0"/>
              <a:t>Propulsion - Drive System Supporting</a:t>
            </a:r>
            <a:endParaRPr lang="en-US" dirty="0"/>
          </a:p>
        </p:txBody>
      </p:sp>
      <p:pic>
        <p:nvPicPr>
          <p:cNvPr id="41987" name="Picture 3"/>
          <p:cNvPicPr>
            <a:picLocks noChangeAspect="1" noChangeArrowheads="1"/>
          </p:cNvPicPr>
          <p:nvPr/>
        </p:nvPicPr>
        <p:blipFill>
          <a:blip r:embed="rId2"/>
          <a:srcRect/>
          <a:stretch>
            <a:fillRect/>
          </a:stretch>
        </p:blipFill>
        <p:spPr bwMode="auto">
          <a:xfrm>
            <a:off x="381000" y="1493859"/>
            <a:ext cx="8461375" cy="49069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4338" y="228600"/>
            <a:ext cx="8229600" cy="1255728"/>
          </a:xfrm>
        </p:spPr>
        <p:txBody>
          <a:bodyPr/>
          <a:lstStyle/>
          <a:p>
            <a:r>
              <a:rPr lang="en-US" dirty="0" smtClean="0">
                <a:latin typeface="Arial" charset="0"/>
                <a:cs typeface="Arial" charset="0"/>
              </a:rPr>
              <a:t>Multifunctional Lubrication Monitoring System</a:t>
            </a:r>
            <a:r>
              <a:rPr lang="en-US" i="1" dirty="0" smtClean="0">
                <a:latin typeface="Arial" charset="0"/>
                <a:cs typeface="Arial" charset="0"/>
              </a:rPr>
              <a:t/>
            </a:r>
            <a:br>
              <a:rPr lang="en-US" i="1" dirty="0" smtClean="0">
                <a:latin typeface="Arial" charset="0"/>
                <a:cs typeface="Arial" charset="0"/>
              </a:rPr>
            </a:br>
            <a:endParaRPr lang="en-US" dirty="0"/>
          </a:p>
        </p:txBody>
      </p:sp>
      <p:sp>
        <p:nvSpPr>
          <p:cNvPr id="7" name="Text Placeholder 6"/>
          <p:cNvSpPr>
            <a:spLocks noGrp="1"/>
          </p:cNvSpPr>
          <p:nvPr>
            <p:ph type="body" sz="quarter" idx="12"/>
          </p:nvPr>
        </p:nvSpPr>
        <p:spPr>
          <a:xfrm>
            <a:off x="2819400" y="1466975"/>
            <a:ext cx="6019800" cy="2114425"/>
          </a:xfrm>
        </p:spPr>
        <p:txBody>
          <a:bodyPr/>
          <a:lstStyle/>
          <a:p>
            <a:r>
              <a:rPr lang="en-US" sz="2000" dirty="0" smtClean="0"/>
              <a:t>Improved lube system monitoring coverage enhances state awareness and provides basis for effective CBM</a:t>
            </a:r>
          </a:p>
          <a:p>
            <a:pPr lvl="2">
              <a:buFont typeface="Arial" pitchFamily="34" charset="0"/>
              <a:buChar char="•"/>
            </a:pPr>
            <a:r>
              <a:rPr lang="en-US" dirty="0" smtClean="0">
                <a:solidFill>
                  <a:srgbClr val="0033A1"/>
                </a:solidFill>
              </a:rPr>
              <a:t>Lube effectiveness and RUL, condition change</a:t>
            </a:r>
          </a:p>
          <a:p>
            <a:pPr lvl="2">
              <a:buFont typeface="Arial" pitchFamily="34" charset="0"/>
              <a:buChar char="•"/>
            </a:pPr>
            <a:r>
              <a:rPr lang="en-US" dirty="0" smtClean="0">
                <a:solidFill>
                  <a:srgbClr val="0033A1"/>
                </a:solidFill>
              </a:rPr>
              <a:t>Physical oil parameter measurement can also feed other monitoring strategies</a:t>
            </a:r>
            <a:endParaRPr lang="en-US" sz="1400" dirty="0" smtClean="0">
              <a:solidFill>
                <a:srgbClr val="0033A1"/>
              </a:solidFill>
            </a:endParaRPr>
          </a:p>
          <a:p>
            <a:pPr lvl="1">
              <a:buFont typeface="Arial" pitchFamily="34" charset="0"/>
              <a:buChar char="•"/>
            </a:pPr>
            <a:endParaRPr lang="en-US" dirty="0"/>
          </a:p>
        </p:txBody>
      </p:sp>
      <p:pic>
        <p:nvPicPr>
          <p:cNvPr id="11" name="Picture 2"/>
          <p:cNvPicPr>
            <a:picLocks noChangeAspect="1" noChangeArrowheads="1"/>
          </p:cNvPicPr>
          <p:nvPr/>
        </p:nvPicPr>
        <p:blipFill>
          <a:blip r:embed="rId2" cstate="print"/>
          <a:srcRect b="5502"/>
          <a:stretch>
            <a:fillRect/>
          </a:stretch>
        </p:blipFill>
        <p:spPr bwMode="auto">
          <a:xfrm>
            <a:off x="76200" y="2438400"/>
            <a:ext cx="1989714" cy="1628775"/>
          </a:xfrm>
          <a:prstGeom prst="rect">
            <a:avLst/>
          </a:prstGeom>
          <a:noFill/>
          <a:ln w="19050">
            <a:solidFill>
              <a:schemeClr val="tx2">
                <a:lumMod val="60000"/>
                <a:lumOff val="40000"/>
              </a:schemeClr>
            </a:solidFill>
            <a:miter lim="800000"/>
            <a:headEnd/>
            <a:tailEnd/>
          </a:ln>
        </p:spPr>
      </p:pic>
      <p:sp>
        <p:nvSpPr>
          <p:cNvPr id="14" name="TextBox 13"/>
          <p:cNvSpPr txBox="1"/>
          <p:nvPr/>
        </p:nvSpPr>
        <p:spPr>
          <a:xfrm>
            <a:off x="448269" y="1828800"/>
            <a:ext cx="1160895" cy="523220"/>
          </a:xfrm>
          <a:prstGeom prst="rect">
            <a:avLst/>
          </a:prstGeom>
          <a:noFill/>
        </p:spPr>
        <p:txBody>
          <a:bodyPr wrap="none" rtlCol="0">
            <a:spAutoFit/>
          </a:bodyPr>
          <a:lstStyle/>
          <a:p>
            <a:pPr algn="ctr"/>
            <a:r>
              <a:rPr lang="en-US" sz="1400" b="1" i="1" dirty="0" smtClean="0"/>
              <a:t>OSST-II</a:t>
            </a:r>
          </a:p>
          <a:p>
            <a:pPr algn="ctr"/>
            <a:r>
              <a:rPr lang="en-US" sz="1400" b="1" i="1" dirty="0" smtClean="0"/>
              <a:t>AH-6 MELB</a:t>
            </a:r>
            <a:endParaRPr lang="en-US" sz="1400" b="1" i="1" dirty="0"/>
          </a:p>
        </p:txBody>
      </p:sp>
      <p:sp>
        <p:nvSpPr>
          <p:cNvPr id="16" name="Oval 15"/>
          <p:cNvSpPr/>
          <p:nvPr/>
        </p:nvSpPr>
        <p:spPr bwMode="auto">
          <a:xfrm>
            <a:off x="457200" y="1752600"/>
            <a:ext cx="1219200" cy="381000"/>
          </a:xfrm>
          <a:prstGeom prst="ellipse">
            <a:avLst/>
          </a:prstGeom>
          <a:noFill/>
          <a:ln w="19050" cap="rnd" cmpd="sng">
            <a:solidFill>
              <a:srgbClr val="C00000"/>
            </a:solidFill>
            <a:prstDash val="solid"/>
            <a:round/>
            <a:headEnd type="none" w="med" len="med"/>
            <a:tailEnd type="none" w="med" len="med"/>
          </a:ln>
        </p:spPr>
        <p:txBody>
          <a:bodyPr rtlCol="0" anchor="ctr"/>
          <a:lstStyle/>
          <a:p>
            <a:pPr algn="ctr"/>
            <a:endParaRPr lang="en-US" dirty="0"/>
          </a:p>
        </p:txBody>
      </p:sp>
      <p:grpSp>
        <p:nvGrpSpPr>
          <p:cNvPr id="18" name="Group 17"/>
          <p:cNvGrpSpPr/>
          <p:nvPr/>
        </p:nvGrpSpPr>
        <p:grpSpPr>
          <a:xfrm>
            <a:off x="2235763" y="3352800"/>
            <a:ext cx="6374837" cy="2819400"/>
            <a:chOff x="2235763" y="3352800"/>
            <a:chExt cx="6374837" cy="2819400"/>
          </a:xfrm>
        </p:grpSpPr>
        <p:grpSp>
          <p:nvGrpSpPr>
            <p:cNvPr id="9" name="Group 8"/>
            <p:cNvGrpSpPr/>
            <p:nvPr/>
          </p:nvGrpSpPr>
          <p:grpSpPr>
            <a:xfrm>
              <a:off x="2235763" y="3352800"/>
              <a:ext cx="6374837" cy="2819400"/>
              <a:chOff x="1371600" y="3810000"/>
              <a:chExt cx="6374837" cy="2819400"/>
            </a:xfrm>
          </p:grpSpPr>
          <p:pic>
            <p:nvPicPr>
              <p:cNvPr id="5" name="Picture 2"/>
              <p:cNvPicPr>
                <a:picLocks noChangeAspect="1" noChangeArrowheads="1"/>
              </p:cNvPicPr>
              <p:nvPr/>
            </p:nvPicPr>
            <p:blipFill>
              <a:blip r:embed="rId3" cstate="print"/>
              <a:srcRect/>
              <a:stretch>
                <a:fillRect/>
              </a:stretch>
            </p:blipFill>
            <p:spPr bwMode="auto">
              <a:xfrm>
                <a:off x="1371600" y="3810000"/>
                <a:ext cx="6374837" cy="2819400"/>
              </a:xfrm>
              <a:prstGeom prst="rect">
                <a:avLst/>
              </a:prstGeom>
              <a:noFill/>
              <a:ln w="9525">
                <a:noFill/>
                <a:miter lim="800000"/>
                <a:headEnd/>
                <a:tailEnd/>
              </a:ln>
              <a:effectLst/>
            </p:spPr>
          </p:pic>
          <p:sp>
            <p:nvSpPr>
              <p:cNvPr id="8" name="Rectangle 7"/>
              <p:cNvSpPr/>
              <p:nvPr/>
            </p:nvSpPr>
            <p:spPr bwMode="auto">
              <a:xfrm>
                <a:off x="1600200" y="4114800"/>
                <a:ext cx="1524000" cy="14478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820738"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chemeClr val="tx1"/>
                  </a:solidFill>
                  <a:effectLst/>
                  <a:latin typeface="Times" pitchFamily="18" charset="0"/>
                </a:endParaRPr>
              </a:p>
            </p:txBody>
          </p:sp>
        </p:grpSp>
        <p:pic>
          <p:nvPicPr>
            <p:cNvPr id="10" name="Picture 5"/>
            <p:cNvPicPr>
              <a:picLocks noChangeAspect="1" noChangeArrowheads="1"/>
            </p:cNvPicPr>
            <p:nvPr/>
          </p:nvPicPr>
          <p:blipFill>
            <a:blip r:embed="rId4" cstate="print"/>
            <a:srcRect l="12059" t="8297" r="2014" b="9765"/>
            <a:stretch>
              <a:fillRect/>
            </a:stretch>
          </p:blipFill>
          <p:spPr bwMode="auto">
            <a:xfrm>
              <a:off x="2362199" y="3612892"/>
              <a:ext cx="1626163" cy="1035308"/>
            </a:xfrm>
            <a:prstGeom prst="rect">
              <a:avLst/>
            </a:prstGeom>
            <a:noFill/>
            <a:ln w="9525">
              <a:noFill/>
              <a:miter lim="800000"/>
              <a:headEnd/>
              <a:tailEnd/>
            </a:ln>
          </p:spPr>
        </p:pic>
        <p:sp>
          <p:nvSpPr>
            <p:cNvPr id="12" name="TextBox 11"/>
            <p:cNvSpPr txBox="1"/>
            <p:nvPr/>
          </p:nvSpPr>
          <p:spPr>
            <a:xfrm>
              <a:off x="2362200" y="4721423"/>
              <a:ext cx="1447832" cy="307777"/>
            </a:xfrm>
            <a:prstGeom prst="rect">
              <a:avLst/>
            </a:prstGeom>
            <a:noFill/>
          </p:spPr>
          <p:txBody>
            <a:bodyPr wrap="none" rtlCol="0">
              <a:spAutoFit/>
            </a:bodyPr>
            <a:lstStyle/>
            <a:p>
              <a:pPr algn="ctr"/>
              <a:r>
                <a:rPr lang="en-US" sz="1400" b="1" i="1" dirty="0" smtClean="0"/>
                <a:t>AH-64-E Model</a:t>
              </a:r>
              <a:endParaRPr lang="en-US" sz="1400" b="1" i="1" dirty="0"/>
            </a:p>
          </p:txBody>
        </p:sp>
        <p:pic>
          <p:nvPicPr>
            <p:cNvPr id="15" name="Picture 9"/>
            <p:cNvPicPr>
              <a:picLocks noChangeAspect="1" noChangeArrowheads="1"/>
            </p:cNvPicPr>
            <p:nvPr/>
          </p:nvPicPr>
          <p:blipFill>
            <a:blip r:embed="rId5" cstate="print"/>
            <a:srcRect l="9680" t="58694" r="12281" b="18483"/>
            <a:stretch>
              <a:fillRect/>
            </a:stretch>
          </p:blipFill>
          <p:spPr bwMode="auto">
            <a:xfrm>
              <a:off x="4191000" y="5105400"/>
              <a:ext cx="1523998" cy="533400"/>
            </a:xfrm>
            <a:prstGeom prst="rect">
              <a:avLst/>
            </a:prstGeom>
            <a:noFill/>
            <a:ln w="9525">
              <a:noFill/>
              <a:miter lim="800000"/>
              <a:headEnd/>
              <a:tailEnd/>
            </a:ln>
          </p:spPr>
        </p:pic>
        <p:sp>
          <p:nvSpPr>
            <p:cNvPr id="17" name="TextBox 16"/>
            <p:cNvSpPr txBox="1"/>
            <p:nvPr/>
          </p:nvSpPr>
          <p:spPr>
            <a:xfrm>
              <a:off x="7360222" y="4264223"/>
              <a:ext cx="564578" cy="307777"/>
            </a:xfrm>
            <a:prstGeom prst="rect">
              <a:avLst/>
            </a:prstGeom>
            <a:solidFill>
              <a:schemeClr val="bg1">
                <a:lumMod val="85000"/>
              </a:schemeClr>
            </a:solidFill>
          </p:spPr>
          <p:txBody>
            <a:bodyPr wrap="none" rtlCol="0">
              <a:spAutoFit/>
            </a:bodyPr>
            <a:lstStyle/>
            <a:p>
              <a:r>
                <a:rPr lang="en-US" sz="1400" b="1" dirty="0" smtClean="0">
                  <a:solidFill>
                    <a:schemeClr val="tx1">
                      <a:lumMod val="65000"/>
                      <a:lumOff val="35000"/>
                    </a:schemeClr>
                  </a:solidFill>
                </a:rPr>
                <a:t>ECU</a:t>
              </a:r>
              <a:endParaRPr lang="en-US" sz="1400" b="1" dirty="0">
                <a:solidFill>
                  <a:schemeClr val="tx1">
                    <a:lumMod val="65000"/>
                    <a:lumOff val="35000"/>
                  </a:schemeClr>
                </a:solidFill>
              </a:endParaRPr>
            </a:p>
          </p:txBody>
        </p:sp>
      </p:grpSp>
      <p:sp>
        <p:nvSpPr>
          <p:cNvPr id="13" name="Freeform 4"/>
          <p:cNvSpPr>
            <a:spLocks/>
          </p:cNvSpPr>
          <p:nvPr/>
        </p:nvSpPr>
        <p:spPr bwMode="auto">
          <a:xfrm rot="15300731">
            <a:off x="1034662" y="3476919"/>
            <a:ext cx="1207275" cy="1175575"/>
          </a:xfrm>
          <a:custGeom>
            <a:avLst/>
            <a:gdLst>
              <a:gd name="T0" fmla="*/ 782928 w 812"/>
              <a:gd name="T1" fmla="*/ 49083 h 529"/>
              <a:gd name="T2" fmla="*/ 748373 w 812"/>
              <a:gd name="T3" fmla="*/ 44906 h 529"/>
              <a:gd name="T4" fmla="*/ 713817 w 812"/>
              <a:gd name="T5" fmla="*/ 42817 h 529"/>
              <a:gd name="T6" fmla="*/ 678275 w 812"/>
              <a:gd name="T7" fmla="*/ 44906 h 529"/>
              <a:gd name="T8" fmla="*/ 641745 w 812"/>
              <a:gd name="T9" fmla="*/ 48039 h 529"/>
              <a:gd name="T10" fmla="*/ 605215 w 812"/>
              <a:gd name="T11" fmla="*/ 55349 h 529"/>
              <a:gd name="T12" fmla="*/ 569672 w 812"/>
              <a:gd name="T13" fmla="*/ 66837 h 529"/>
              <a:gd name="T14" fmla="*/ 533142 w 812"/>
              <a:gd name="T15" fmla="*/ 80413 h 529"/>
              <a:gd name="T16" fmla="*/ 497599 w 812"/>
              <a:gd name="T17" fmla="*/ 96078 h 529"/>
              <a:gd name="T18" fmla="*/ 464031 w 812"/>
              <a:gd name="T19" fmla="*/ 115920 h 529"/>
              <a:gd name="T20" fmla="*/ 430462 w 812"/>
              <a:gd name="T21" fmla="*/ 137851 h 529"/>
              <a:gd name="T22" fmla="*/ 396894 w 812"/>
              <a:gd name="T23" fmla="*/ 161871 h 529"/>
              <a:gd name="T24" fmla="*/ 366288 w 812"/>
              <a:gd name="T25" fmla="*/ 189024 h 529"/>
              <a:gd name="T26" fmla="*/ 336669 w 812"/>
              <a:gd name="T27" fmla="*/ 217220 h 529"/>
              <a:gd name="T28" fmla="*/ 309025 w 812"/>
              <a:gd name="T29" fmla="*/ 247506 h 529"/>
              <a:gd name="T30" fmla="*/ 283355 w 812"/>
              <a:gd name="T31" fmla="*/ 280924 h 529"/>
              <a:gd name="T32" fmla="*/ 259660 w 812"/>
              <a:gd name="T33" fmla="*/ 316432 h 529"/>
              <a:gd name="T34" fmla="*/ 237939 w 812"/>
              <a:gd name="T35" fmla="*/ 350894 h 529"/>
              <a:gd name="T36" fmla="*/ 218193 w 812"/>
              <a:gd name="T37" fmla="*/ 388490 h 529"/>
              <a:gd name="T38" fmla="*/ 201409 w 812"/>
              <a:gd name="T39" fmla="*/ 426086 h 529"/>
              <a:gd name="T40" fmla="*/ 257685 w 812"/>
              <a:gd name="T41" fmla="*/ 501278 h 529"/>
              <a:gd name="T42" fmla="*/ 4936 w 812"/>
              <a:gd name="T43" fmla="*/ 274659 h 529"/>
              <a:gd name="T44" fmla="*/ 79971 w 812"/>
              <a:gd name="T45" fmla="*/ 313299 h 529"/>
              <a:gd name="T46" fmla="*/ 104654 w 812"/>
              <a:gd name="T47" fmla="*/ 275703 h 529"/>
              <a:gd name="T48" fmla="*/ 131311 w 812"/>
              <a:gd name="T49" fmla="*/ 241240 h 529"/>
              <a:gd name="T50" fmla="*/ 159942 w 812"/>
              <a:gd name="T51" fmla="*/ 208866 h 529"/>
              <a:gd name="T52" fmla="*/ 191536 w 812"/>
              <a:gd name="T53" fmla="*/ 176492 h 529"/>
              <a:gd name="T54" fmla="*/ 223130 w 812"/>
              <a:gd name="T55" fmla="*/ 147250 h 529"/>
              <a:gd name="T56" fmla="*/ 256698 w 812"/>
              <a:gd name="T57" fmla="*/ 121142 h 529"/>
              <a:gd name="T58" fmla="*/ 291253 w 812"/>
              <a:gd name="T59" fmla="*/ 96078 h 529"/>
              <a:gd name="T60" fmla="*/ 327783 w 812"/>
              <a:gd name="T61" fmla="*/ 74147 h 529"/>
              <a:gd name="T62" fmla="*/ 363326 w 812"/>
              <a:gd name="T63" fmla="*/ 55349 h 529"/>
              <a:gd name="T64" fmla="*/ 401831 w 812"/>
              <a:gd name="T65" fmla="*/ 39684 h 529"/>
              <a:gd name="T66" fmla="*/ 439348 w 812"/>
              <a:gd name="T67" fmla="*/ 25064 h 529"/>
              <a:gd name="T68" fmla="*/ 476866 w 812"/>
              <a:gd name="T69" fmla="*/ 14621 h 529"/>
              <a:gd name="T70" fmla="*/ 515370 w 812"/>
              <a:gd name="T71" fmla="*/ 6266 h 529"/>
              <a:gd name="T72" fmla="*/ 553875 w 812"/>
              <a:gd name="T73" fmla="*/ 2089 h 529"/>
              <a:gd name="T74" fmla="*/ 592380 w 812"/>
              <a:gd name="T75" fmla="*/ 0 h 529"/>
              <a:gd name="T76" fmla="*/ 628910 w 812"/>
              <a:gd name="T77" fmla="*/ 1044 h 529"/>
              <a:gd name="T78" fmla="*/ 665440 w 812"/>
              <a:gd name="T79" fmla="*/ 6266 h 529"/>
              <a:gd name="T80" fmla="*/ 701970 w 812"/>
              <a:gd name="T81" fmla="*/ 13576 h 529"/>
              <a:gd name="T82" fmla="*/ 735538 w 812"/>
              <a:gd name="T83" fmla="*/ 24020 h 529"/>
              <a:gd name="T84" fmla="*/ 769106 w 812"/>
              <a:gd name="T85" fmla="*/ 36552 h 529"/>
              <a:gd name="T86" fmla="*/ 800700 w 812"/>
              <a:gd name="T87" fmla="*/ 52216 h 5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12"/>
              <a:gd name="T133" fmla="*/ 0 h 529"/>
              <a:gd name="T134" fmla="*/ 812 w 812"/>
              <a:gd name="T135" fmla="*/ 529 h 5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12" h="529">
                <a:moveTo>
                  <a:pt x="810" y="50"/>
                </a:moveTo>
                <a:lnTo>
                  <a:pt x="793" y="47"/>
                </a:lnTo>
                <a:lnTo>
                  <a:pt x="776" y="44"/>
                </a:lnTo>
                <a:lnTo>
                  <a:pt x="758" y="43"/>
                </a:lnTo>
                <a:lnTo>
                  <a:pt x="741" y="42"/>
                </a:lnTo>
                <a:lnTo>
                  <a:pt x="723" y="41"/>
                </a:lnTo>
                <a:lnTo>
                  <a:pt x="705" y="42"/>
                </a:lnTo>
                <a:lnTo>
                  <a:pt x="687" y="43"/>
                </a:lnTo>
                <a:lnTo>
                  <a:pt x="668" y="44"/>
                </a:lnTo>
                <a:lnTo>
                  <a:pt x="650" y="46"/>
                </a:lnTo>
                <a:lnTo>
                  <a:pt x="631" y="49"/>
                </a:lnTo>
                <a:lnTo>
                  <a:pt x="613" y="53"/>
                </a:lnTo>
                <a:lnTo>
                  <a:pt x="595" y="58"/>
                </a:lnTo>
                <a:lnTo>
                  <a:pt x="577" y="64"/>
                </a:lnTo>
                <a:lnTo>
                  <a:pt x="558" y="70"/>
                </a:lnTo>
                <a:lnTo>
                  <a:pt x="540" y="77"/>
                </a:lnTo>
                <a:lnTo>
                  <a:pt x="522" y="84"/>
                </a:lnTo>
                <a:lnTo>
                  <a:pt x="504" y="92"/>
                </a:lnTo>
                <a:lnTo>
                  <a:pt x="487" y="102"/>
                </a:lnTo>
                <a:lnTo>
                  <a:pt x="470" y="111"/>
                </a:lnTo>
                <a:lnTo>
                  <a:pt x="452" y="122"/>
                </a:lnTo>
                <a:lnTo>
                  <a:pt x="436" y="132"/>
                </a:lnTo>
                <a:lnTo>
                  <a:pt x="419" y="143"/>
                </a:lnTo>
                <a:lnTo>
                  <a:pt x="402" y="155"/>
                </a:lnTo>
                <a:lnTo>
                  <a:pt x="386" y="167"/>
                </a:lnTo>
                <a:lnTo>
                  <a:pt x="371" y="181"/>
                </a:lnTo>
                <a:lnTo>
                  <a:pt x="356" y="195"/>
                </a:lnTo>
                <a:lnTo>
                  <a:pt x="341" y="208"/>
                </a:lnTo>
                <a:lnTo>
                  <a:pt x="327" y="222"/>
                </a:lnTo>
                <a:lnTo>
                  <a:pt x="313" y="237"/>
                </a:lnTo>
                <a:lnTo>
                  <a:pt x="300" y="253"/>
                </a:lnTo>
                <a:lnTo>
                  <a:pt x="287" y="269"/>
                </a:lnTo>
                <a:lnTo>
                  <a:pt x="275" y="285"/>
                </a:lnTo>
                <a:lnTo>
                  <a:pt x="263" y="303"/>
                </a:lnTo>
                <a:lnTo>
                  <a:pt x="251" y="319"/>
                </a:lnTo>
                <a:lnTo>
                  <a:pt x="241" y="336"/>
                </a:lnTo>
                <a:lnTo>
                  <a:pt x="231" y="354"/>
                </a:lnTo>
                <a:lnTo>
                  <a:pt x="221" y="372"/>
                </a:lnTo>
                <a:lnTo>
                  <a:pt x="212" y="390"/>
                </a:lnTo>
                <a:lnTo>
                  <a:pt x="204" y="408"/>
                </a:lnTo>
                <a:lnTo>
                  <a:pt x="198" y="426"/>
                </a:lnTo>
                <a:lnTo>
                  <a:pt x="261" y="480"/>
                </a:lnTo>
                <a:lnTo>
                  <a:pt x="0" y="528"/>
                </a:lnTo>
                <a:lnTo>
                  <a:pt x="5" y="263"/>
                </a:lnTo>
                <a:lnTo>
                  <a:pt x="69" y="317"/>
                </a:lnTo>
                <a:lnTo>
                  <a:pt x="81" y="300"/>
                </a:lnTo>
                <a:lnTo>
                  <a:pt x="93" y="282"/>
                </a:lnTo>
                <a:lnTo>
                  <a:pt x="106" y="264"/>
                </a:lnTo>
                <a:lnTo>
                  <a:pt x="119" y="247"/>
                </a:lnTo>
                <a:lnTo>
                  <a:pt x="133" y="231"/>
                </a:lnTo>
                <a:lnTo>
                  <a:pt x="148" y="215"/>
                </a:lnTo>
                <a:lnTo>
                  <a:pt x="162" y="200"/>
                </a:lnTo>
                <a:lnTo>
                  <a:pt x="178" y="184"/>
                </a:lnTo>
                <a:lnTo>
                  <a:pt x="194" y="169"/>
                </a:lnTo>
                <a:lnTo>
                  <a:pt x="209" y="155"/>
                </a:lnTo>
                <a:lnTo>
                  <a:pt x="226" y="141"/>
                </a:lnTo>
                <a:lnTo>
                  <a:pt x="242" y="129"/>
                </a:lnTo>
                <a:lnTo>
                  <a:pt x="260" y="116"/>
                </a:lnTo>
                <a:lnTo>
                  <a:pt x="277" y="104"/>
                </a:lnTo>
                <a:lnTo>
                  <a:pt x="295" y="92"/>
                </a:lnTo>
                <a:lnTo>
                  <a:pt x="314" y="82"/>
                </a:lnTo>
                <a:lnTo>
                  <a:pt x="332" y="71"/>
                </a:lnTo>
                <a:lnTo>
                  <a:pt x="350" y="62"/>
                </a:lnTo>
                <a:lnTo>
                  <a:pt x="368" y="53"/>
                </a:lnTo>
                <a:lnTo>
                  <a:pt x="388" y="44"/>
                </a:lnTo>
                <a:lnTo>
                  <a:pt x="407" y="38"/>
                </a:lnTo>
                <a:lnTo>
                  <a:pt x="426" y="31"/>
                </a:lnTo>
                <a:lnTo>
                  <a:pt x="445" y="24"/>
                </a:lnTo>
                <a:lnTo>
                  <a:pt x="465" y="19"/>
                </a:lnTo>
                <a:lnTo>
                  <a:pt x="483" y="14"/>
                </a:lnTo>
                <a:lnTo>
                  <a:pt x="503" y="10"/>
                </a:lnTo>
                <a:lnTo>
                  <a:pt x="522" y="6"/>
                </a:lnTo>
                <a:lnTo>
                  <a:pt x="542" y="4"/>
                </a:lnTo>
                <a:lnTo>
                  <a:pt x="561" y="2"/>
                </a:lnTo>
                <a:lnTo>
                  <a:pt x="581" y="0"/>
                </a:lnTo>
                <a:lnTo>
                  <a:pt x="600" y="0"/>
                </a:lnTo>
                <a:lnTo>
                  <a:pt x="618" y="0"/>
                </a:lnTo>
                <a:lnTo>
                  <a:pt x="637" y="1"/>
                </a:lnTo>
                <a:lnTo>
                  <a:pt x="656" y="3"/>
                </a:lnTo>
                <a:lnTo>
                  <a:pt x="674" y="6"/>
                </a:lnTo>
                <a:lnTo>
                  <a:pt x="693" y="9"/>
                </a:lnTo>
                <a:lnTo>
                  <a:pt x="711" y="13"/>
                </a:lnTo>
                <a:lnTo>
                  <a:pt x="728" y="17"/>
                </a:lnTo>
                <a:lnTo>
                  <a:pt x="745" y="23"/>
                </a:lnTo>
                <a:lnTo>
                  <a:pt x="762" y="29"/>
                </a:lnTo>
                <a:lnTo>
                  <a:pt x="779" y="35"/>
                </a:lnTo>
                <a:lnTo>
                  <a:pt x="795" y="43"/>
                </a:lnTo>
                <a:lnTo>
                  <a:pt x="811" y="50"/>
                </a:lnTo>
                <a:lnTo>
                  <a:pt x="810" y="50"/>
                </a:lnTo>
              </a:path>
            </a:pathLst>
          </a:custGeom>
          <a:solidFill>
            <a:schemeClr val="accent6">
              <a:lumMod val="50000"/>
            </a:schemeClr>
          </a:solidFill>
          <a:ln w="12700" cap="rnd" cmpd="sng">
            <a:noFill/>
            <a:prstDash val="solid"/>
            <a:round/>
            <a:headEnd type="none" w="med" len="med"/>
            <a:tailEnd type="none" w="med" len="med"/>
          </a:ln>
        </p:spPr>
        <p:txBody>
          <a:bodyPr/>
          <a:lstStyle/>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38" y="493776"/>
            <a:ext cx="8229600" cy="418576"/>
          </a:xfrm>
        </p:spPr>
        <p:txBody>
          <a:bodyPr/>
          <a:lstStyle/>
          <a:p>
            <a:r>
              <a:rPr lang="en-US" dirty="0" smtClean="0"/>
              <a:t>Introduction</a:t>
            </a:r>
            <a:endParaRPr lang="en-US" dirty="0"/>
          </a:p>
        </p:txBody>
      </p:sp>
      <p:sp>
        <p:nvSpPr>
          <p:cNvPr id="3" name="Text Placeholder 2"/>
          <p:cNvSpPr>
            <a:spLocks noGrp="1"/>
          </p:cNvSpPr>
          <p:nvPr>
            <p:ph type="body" sz="quarter" idx="12"/>
          </p:nvPr>
        </p:nvSpPr>
        <p:spPr>
          <a:xfrm>
            <a:off x="457200" y="1671018"/>
            <a:ext cx="8305800" cy="4653582"/>
          </a:xfrm>
        </p:spPr>
        <p:txBody>
          <a:bodyPr/>
          <a:lstStyle/>
          <a:p>
            <a:r>
              <a:rPr lang="en-US" sz="2400" dirty="0" smtClean="0"/>
              <a:t>Propulsion and drive systems require lubricating oil to reduce friction, reject heat, and prevent corrosion</a:t>
            </a:r>
          </a:p>
          <a:p>
            <a:r>
              <a:rPr lang="en-US" sz="2400" dirty="0" smtClean="0"/>
              <a:t>Lube system maintenance can be significant cost driver</a:t>
            </a:r>
          </a:p>
          <a:p>
            <a:pPr lvl="1">
              <a:buFont typeface="Arial" pitchFamily="34" charset="0"/>
              <a:buChar char="•"/>
            </a:pPr>
            <a:r>
              <a:rPr lang="en-US" sz="1800" dirty="0" smtClean="0"/>
              <a:t>Routine offline oil analysis and other lube system scheduled maintenance</a:t>
            </a:r>
          </a:p>
          <a:p>
            <a:pPr lvl="1">
              <a:buFont typeface="Arial" pitchFamily="34" charset="0"/>
              <a:buChar char="•"/>
            </a:pPr>
            <a:r>
              <a:rPr lang="en-US" sz="1800" dirty="0" smtClean="0"/>
              <a:t>Oil leaks and metal contamination are most common removal reasons</a:t>
            </a:r>
            <a:endParaRPr lang="en-US" sz="1800" b="1" dirty="0" smtClean="0">
              <a:solidFill>
                <a:schemeClr val="tx2"/>
              </a:solidFill>
            </a:endParaRPr>
          </a:p>
          <a:p>
            <a:r>
              <a:rPr lang="en-US" sz="2400" dirty="0" smtClean="0"/>
              <a:t>Improved lube system monitoring coverage enhances state awareness and provides basis for effective CBM</a:t>
            </a:r>
          </a:p>
          <a:p>
            <a:r>
              <a:rPr lang="en-US" sz="2400" dirty="0" smtClean="0"/>
              <a:t>Under U.S. Army Operations Support and Sustainment Technology Phase II (OSST-II) 6.2 Program, team developed lube system sensor suite targeting wide range of degraders</a:t>
            </a:r>
          </a:p>
          <a:p>
            <a:pPr lvl="1">
              <a:buFont typeface="Arial" pitchFamily="34" charset="0"/>
              <a:buChar char="•"/>
            </a:pPr>
            <a:r>
              <a:rPr lang="en-US" sz="1800" dirty="0" smtClean="0"/>
              <a:t>A/H-6 Mission Enhanced Little Bird (MELB) platform</a:t>
            </a:r>
          </a:p>
          <a:p>
            <a:pPr lvl="1">
              <a:buFont typeface="Arial" pitchFamily="34" charset="0"/>
              <a:buChar char="•"/>
            </a:pPr>
            <a:r>
              <a:rPr lang="en-US" sz="1800" dirty="0" smtClean="0"/>
              <a:t>Engine and Transmission test stand demonstrations (TRL4)</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38" y="493776"/>
            <a:ext cx="8229600" cy="418576"/>
          </a:xfrm>
        </p:spPr>
        <p:txBody>
          <a:bodyPr/>
          <a:lstStyle/>
          <a:p>
            <a:r>
              <a:rPr lang="en-US" dirty="0" smtClean="0"/>
              <a:t>Fault Detection</a:t>
            </a:r>
            <a:endParaRPr lang="en-US" dirty="0"/>
          </a:p>
        </p:txBody>
      </p:sp>
      <p:sp>
        <p:nvSpPr>
          <p:cNvPr id="3" name="Text Placeholder 2"/>
          <p:cNvSpPr>
            <a:spLocks noGrp="1"/>
          </p:cNvSpPr>
          <p:nvPr>
            <p:ph type="body" sz="quarter" idx="12"/>
          </p:nvPr>
        </p:nvSpPr>
        <p:spPr>
          <a:xfrm>
            <a:off x="304800" y="1524000"/>
            <a:ext cx="5715000" cy="5061386"/>
          </a:xfrm>
        </p:spPr>
        <p:txBody>
          <a:bodyPr/>
          <a:lstStyle/>
          <a:p>
            <a:r>
              <a:rPr lang="en-US" dirty="0" smtClean="0"/>
              <a:t>Bearing / Gear </a:t>
            </a:r>
            <a:r>
              <a:rPr lang="en-US" dirty="0" smtClean="0"/>
              <a:t>Wear</a:t>
            </a:r>
          </a:p>
          <a:p>
            <a:pPr lvl="1">
              <a:buFont typeface="Arial" pitchFamily="34" charset="0"/>
              <a:buChar char="•"/>
            </a:pPr>
            <a:r>
              <a:rPr lang="en-US" dirty="0" smtClean="0">
                <a:latin typeface="Arial" charset="0"/>
                <a:cs typeface="Arial" charset="0"/>
              </a:rPr>
              <a:t>Multifunctional Lubrication Monitoring System </a:t>
            </a:r>
            <a:endParaRPr lang="en-US" dirty="0" smtClean="0">
              <a:latin typeface="Arial" charset="0"/>
              <a:cs typeface="Arial" charset="0"/>
            </a:endParaRPr>
          </a:p>
          <a:p>
            <a:pPr lvl="2"/>
            <a:r>
              <a:rPr lang="en-US" b="1" dirty="0" smtClean="0">
                <a:solidFill>
                  <a:schemeClr val="tx2"/>
                </a:solidFill>
              </a:rPr>
              <a:t>Quantitative Debris Monitoring:</a:t>
            </a:r>
            <a:r>
              <a:rPr lang="en-US" dirty="0" smtClean="0">
                <a:solidFill>
                  <a:schemeClr val="tx2"/>
                </a:solidFill>
              </a:rPr>
              <a:t> High capture efficiency, Provides trending capability</a:t>
            </a:r>
          </a:p>
          <a:p>
            <a:pPr lvl="2"/>
            <a:r>
              <a:rPr lang="en-US" dirty="0" smtClean="0"/>
              <a:t>Dual </a:t>
            </a:r>
            <a:r>
              <a:rPr lang="en-US" dirty="0" smtClean="0">
                <a:latin typeface="Symbol" pitchFamily="18" charset="2"/>
              </a:rPr>
              <a:t>D</a:t>
            </a:r>
            <a:r>
              <a:rPr lang="en-US" dirty="0" smtClean="0"/>
              <a:t>P Screen Debris Sensor</a:t>
            </a:r>
            <a:r>
              <a:rPr lang="en-US" dirty="0" smtClean="0"/>
              <a:t> :	</a:t>
            </a:r>
          </a:p>
          <a:p>
            <a:pPr lvl="3">
              <a:lnSpc>
                <a:spcPct val="85000"/>
              </a:lnSpc>
              <a:buFont typeface="Wingdings" pitchFamily="2" charset="2"/>
              <a:buChar char="ü"/>
            </a:pPr>
            <a:r>
              <a:rPr lang="en-US" sz="1400" dirty="0" smtClean="0"/>
              <a:t>Captures </a:t>
            </a:r>
            <a:r>
              <a:rPr lang="en-US" sz="1400" dirty="0" smtClean="0"/>
              <a:t>particles &gt; limit, </a:t>
            </a:r>
            <a:br>
              <a:rPr lang="en-US" sz="1400" dirty="0" smtClean="0"/>
            </a:br>
            <a:r>
              <a:rPr lang="en-US" sz="1400" dirty="0" smtClean="0"/>
              <a:t>allows others to pass to filter</a:t>
            </a:r>
          </a:p>
          <a:p>
            <a:pPr lvl="3">
              <a:lnSpc>
                <a:spcPct val="85000"/>
              </a:lnSpc>
              <a:buFont typeface="Wingdings" pitchFamily="2" charset="2"/>
              <a:buChar char="ü"/>
            </a:pPr>
            <a:r>
              <a:rPr lang="en-US" sz="1400" dirty="0" smtClean="0"/>
              <a:t>Screen resistance to flow (</a:t>
            </a:r>
            <a:r>
              <a:rPr lang="en-US" sz="1400" dirty="0" smtClean="0">
                <a:latin typeface="Symbol" pitchFamily="18" charset="2"/>
              </a:rPr>
              <a:t>D</a:t>
            </a:r>
            <a:r>
              <a:rPr lang="en-US" sz="1400" dirty="0" smtClean="0"/>
              <a:t>P) increases with captured chips</a:t>
            </a:r>
          </a:p>
          <a:p>
            <a:pPr lvl="3">
              <a:lnSpc>
                <a:spcPct val="85000"/>
              </a:lnSpc>
              <a:buFont typeface="Wingdings" pitchFamily="2" charset="2"/>
              <a:buChar char="ü"/>
            </a:pPr>
            <a:r>
              <a:rPr lang="en-US" sz="1400" dirty="0" smtClean="0"/>
              <a:t>Downstream </a:t>
            </a:r>
            <a:r>
              <a:rPr lang="en-US" sz="1400" dirty="0" smtClean="0"/>
              <a:t>screen subject to same flow, temp but not chips</a:t>
            </a:r>
          </a:p>
          <a:p>
            <a:pPr lvl="3">
              <a:lnSpc>
                <a:spcPct val="85000"/>
              </a:lnSpc>
              <a:buFont typeface="Wingdings" pitchFamily="2" charset="2"/>
              <a:buChar char="ü"/>
            </a:pPr>
            <a:r>
              <a:rPr lang="en-US" sz="1400" dirty="0" smtClean="0"/>
              <a:t>Ratio of upstream (test) and downstream (ref) screen </a:t>
            </a:r>
            <a:r>
              <a:rPr lang="en-US" sz="1400" dirty="0" smtClean="0">
                <a:latin typeface="Symbol" pitchFamily="18" charset="2"/>
              </a:rPr>
              <a:t>D</a:t>
            </a:r>
            <a:r>
              <a:rPr lang="en-US" sz="1400" dirty="0" smtClean="0"/>
              <a:t>P provides cumulative debris measurement</a:t>
            </a:r>
          </a:p>
          <a:p>
            <a:pPr lvl="3">
              <a:lnSpc>
                <a:spcPct val="85000"/>
              </a:lnSpc>
              <a:buFont typeface="Wingdings" pitchFamily="2" charset="2"/>
              <a:buChar char="ü"/>
            </a:pPr>
            <a:r>
              <a:rPr lang="en-US" sz="1400" dirty="0" smtClean="0"/>
              <a:t>Trend provides generation rate</a:t>
            </a:r>
          </a:p>
          <a:p>
            <a:pPr lvl="3">
              <a:lnSpc>
                <a:spcPct val="85000"/>
              </a:lnSpc>
              <a:buFont typeface="Wingdings" pitchFamily="2" charset="2"/>
              <a:buChar char="ü"/>
            </a:pPr>
            <a:r>
              <a:rPr lang="en-US" sz="1400" dirty="0" smtClean="0"/>
              <a:t>Filter performance </a:t>
            </a:r>
            <a:r>
              <a:rPr lang="en-US" sz="1400" dirty="0" smtClean="0"/>
              <a:t>maintained</a:t>
            </a:r>
          </a:p>
          <a:p>
            <a:pPr lvl="3">
              <a:lnSpc>
                <a:spcPct val="85000"/>
              </a:lnSpc>
              <a:buFont typeface="Wingdings" pitchFamily="2" charset="2"/>
              <a:buChar char="ü"/>
            </a:pPr>
            <a:r>
              <a:rPr lang="en-US" sz="1400" b="1" i="1" dirty="0" smtClean="0">
                <a:solidFill>
                  <a:schemeClr val="tx2"/>
                </a:solidFill>
              </a:rPr>
              <a:t>Integrated with Gearbox Sensors for Data Fusion</a:t>
            </a:r>
          </a:p>
          <a:p>
            <a:pPr lvl="1">
              <a:lnSpc>
                <a:spcPct val="85000"/>
              </a:lnSpc>
              <a:buFont typeface="Arial" pitchFamily="34" charset="0"/>
              <a:buChar char="•"/>
            </a:pPr>
            <a:r>
              <a:rPr lang="en-US" dirty="0" smtClean="0"/>
              <a:t>Replacing ---Chip Detectors</a:t>
            </a:r>
          </a:p>
          <a:p>
            <a:pPr lvl="2"/>
            <a:r>
              <a:rPr lang="en-US" dirty="0" smtClean="0"/>
              <a:t>Low capture </a:t>
            </a:r>
            <a:r>
              <a:rPr lang="en-US" dirty="0" smtClean="0"/>
              <a:t>efficiency with No </a:t>
            </a:r>
            <a:r>
              <a:rPr lang="en-US" dirty="0" smtClean="0"/>
              <a:t>trending capability</a:t>
            </a:r>
          </a:p>
          <a:p>
            <a:pPr lvl="2"/>
            <a:r>
              <a:rPr lang="en-US" dirty="0" smtClean="0"/>
              <a:t>Normal ‘fuzz’ can produce alarms</a:t>
            </a:r>
          </a:p>
          <a:p>
            <a:pPr lvl="1">
              <a:lnSpc>
                <a:spcPct val="85000"/>
              </a:lnSpc>
              <a:buFont typeface="Arial" pitchFamily="34" charset="0"/>
              <a:buChar char="•"/>
            </a:pPr>
            <a:endParaRPr lang="en-US" dirty="0"/>
          </a:p>
        </p:txBody>
      </p:sp>
      <p:pic>
        <p:nvPicPr>
          <p:cNvPr id="4" name="Picture 6"/>
          <p:cNvPicPr>
            <a:picLocks noChangeAspect="1" noChangeArrowheads="1"/>
          </p:cNvPicPr>
          <p:nvPr/>
        </p:nvPicPr>
        <p:blipFill>
          <a:blip r:embed="rId2" cstate="print">
            <a:clrChange>
              <a:clrFrom>
                <a:srgbClr val="FFFFFF"/>
              </a:clrFrom>
              <a:clrTo>
                <a:srgbClr val="FFFFFF">
                  <a:alpha val="0"/>
                </a:srgbClr>
              </a:clrTo>
            </a:clrChange>
          </a:blip>
          <a:srcRect l="546" t="2557" r="55504" b="5380"/>
          <a:stretch>
            <a:fillRect/>
          </a:stretch>
        </p:blipFill>
        <p:spPr bwMode="auto">
          <a:xfrm>
            <a:off x="6248400" y="1524000"/>
            <a:ext cx="2590800" cy="2743200"/>
          </a:xfrm>
          <a:prstGeom prst="rect">
            <a:avLst/>
          </a:prstGeom>
          <a:noFill/>
          <a:ln w="9525">
            <a:noFill/>
            <a:miter lim="800000"/>
            <a:headEnd/>
            <a:tailEnd/>
          </a:ln>
        </p:spPr>
      </p:pic>
      <p:grpSp>
        <p:nvGrpSpPr>
          <p:cNvPr id="5" name="Group 4"/>
          <p:cNvGrpSpPr/>
          <p:nvPr/>
        </p:nvGrpSpPr>
        <p:grpSpPr>
          <a:xfrm>
            <a:off x="6019800" y="4191000"/>
            <a:ext cx="2587496" cy="2057400"/>
            <a:chOff x="3785503" y="3886200"/>
            <a:chExt cx="3120896" cy="2474099"/>
          </a:xfrm>
        </p:grpSpPr>
        <p:pic>
          <p:nvPicPr>
            <p:cNvPr id="6" name="Picture 6"/>
            <p:cNvPicPr>
              <a:picLocks noChangeAspect="1" noChangeArrowheads="1"/>
            </p:cNvPicPr>
            <p:nvPr/>
          </p:nvPicPr>
          <p:blipFill>
            <a:blip r:embed="rId3" cstate="print"/>
            <a:srcRect l="12592" b="9677"/>
            <a:stretch>
              <a:fillRect/>
            </a:stretch>
          </p:blipFill>
          <p:spPr bwMode="auto">
            <a:xfrm>
              <a:off x="4114800" y="3962400"/>
              <a:ext cx="2743200" cy="2133600"/>
            </a:xfrm>
            <a:prstGeom prst="rect">
              <a:avLst/>
            </a:prstGeom>
            <a:noFill/>
            <a:ln w="9525">
              <a:noFill/>
              <a:miter lim="800000"/>
              <a:headEnd/>
              <a:tailEnd/>
            </a:ln>
          </p:spPr>
        </p:pic>
        <p:sp>
          <p:nvSpPr>
            <p:cNvPr id="7" name="TextBox 6"/>
            <p:cNvSpPr txBox="1"/>
            <p:nvPr/>
          </p:nvSpPr>
          <p:spPr>
            <a:xfrm>
              <a:off x="4038600" y="6083300"/>
              <a:ext cx="2590799" cy="276999"/>
            </a:xfrm>
            <a:prstGeom prst="rect">
              <a:avLst/>
            </a:prstGeom>
            <a:solidFill>
              <a:schemeClr val="bg1"/>
            </a:solidFill>
          </p:spPr>
          <p:txBody>
            <a:bodyPr wrap="square">
              <a:spAutoFit/>
            </a:bodyPr>
            <a:lstStyle/>
            <a:p>
              <a:pPr algn="ctr" fontAlgn="auto">
                <a:spcBef>
                  <a:spcPts val="0"/>
                </a:spcBef>
                <a:spcAft>
                  <a:spcPts val="0"/>
                </a:spcAft>
                <a:defRPr/>
              </a:pPr>
              <a:r>
                <a:rPr lang="en-US" sz="1200" b="1" kern="0" dirty="0" smtClean="0">
                  <a:solidFill>
                    <a:sysClr val="windowText" lastClr="000000"/>
                  </a:solidFill>
                  <a:latin typeface="Arial" pitchFamily="34" charset="0"/>
                  <a:cs typeface="Arial" pitchFamily="34" charset="0"/>
                </a:rPr>
                <a:t>Reference DP (psid)</a:t>
              </a:r>
              <a:endParaRPr lang="en-US" sz="1600" b="1" kern="0" baseline="-25000" dirty="0">
                <a:solidFill>
                  <a:sysClr val="windowText" lastClr="000000"/>
                </a:solidFill>
                <a:latin typeface="Arial" pitchFamily="34" charset="0"/>
                <a:cs typeface="Arial" pitchFamily="34" charset="0"/>
              </a:endParaRPr>
            </a:p>
          </p:txBody>
        </p:sp>
        <p:sp>
          <p:nvSpPr>
            <p:cNvPr id="8" name="TextBox 7"/>
            <p:cNvSpPr txBox="1"/>
            <p:nvPr/>
          </p:nvSpPr>
          <p:spPr>
            <a:xfrm rot="16200000">
              <a:off x="2966062" y="4705641"/>
              <a:ext cx="1915882" cy="276999"/>
            </a:xfrm>
            <a:prstGeom prst="rect">
              <a:avLst/>
            </a:prstGeom>
            <a:solidFill>
              <a:schemeClr val="bg1"/>
            </a:solidFill>
          </p:spPr>
          <p:txBody>
            <a:bodyPr wrap="square">
              <a:spAutoFit/>
            </a:bodyPr>
            <a:lstStyle/>
            <a:p>
              <a:pPr algn="ctr" fontAlgn="auto">
                <a:spcBef>
                  <a:spcPts val="0"/>
                </a:spcBef>
                <a:spcAft>
                  <a:spcPts val="0"/>
                </a:spcAft>
                <a:defRPr/>
              </a:pPr>
              <a:r>
                <a:rPr lang="en-US" sz="1200" b="1" kern="0" dirty="0" smtClean="0">
                  <a:solidFill>
                    <a:sysClr val="windowText" lastClr="000000"/>
                  </a:solidFill>
                  <a:latin typeface="Arial" pitchFamily="34" charset="0"/>
                  <a:cs typeface="Arial" pitchFamily="34" charset="0"/>
                </a:rPr>
                <a:t>Test DP (psid)</a:t>
              </a:r>
              <a:endParaRPr lang="en-US" sz="1600" b="1" kern="0" baseline="-25000" dirty="0">
                <a:solidFill>
                  <a:sysClr val="windowText" lastClr="000000"/>
                </a:solidFill>
                <a:latin typeface="Arial" pitchFamily="34" charset="0"/>
                <a:cs typeface="Arial" pitchFamily="34" charset="0"/>
              </a:endParaRPr>
            </a:p>
          </p:txBody>
        </p:sp>
        <p:sp>
          <p:nvSpPr>
            <p:cNvPr id="9" name="TextBox 8"/>
            <p:cNvSpPr txBox="1"/>
            <p:nvPr/>
          </p:nvSpPr>
          <p:spPr>
            <a:xfrm rot="16200000">
              <a:off x="5809959" y="4781842"/>
              <a:ext cx="1915882" cy="276999"/>
            </a:xfrm>
            <a:prstGeom prst="rect">
              <a:avLst/>
            </a:prstGeom>
            <a:solidFill>
              <a:schemeClr val="bg1"/>
            </a:solidFill>
          </p:spPr>
          <p:txBody>
            <a:bodyPr wrap="square">
              <a:spAutoFit/>
            </a:bodyPr>
            <a:lstStyle/>
            <a:p>
              <a:pPr algn="ctr" fontAlgn="auto">
                <a:spcBef>
                  <a:spcPts val="0"/>
                </a:spcBef>
                <a:spcAft>
                  <a:spcPts val="0"/>
                </a:spcAft>
                <a:defRPr/>
              </a:pPr>
              <a:r>
                <a:rPr lang="en-US" sz="1200" b="1" kern="0" dirty="0" smtClean="0">
                  <a:solidFill>
                    <a:sysClr val="windowText" lastClr="000000"/>
                  </a:solidFill>
                  <a:latin typeface="Arial" pitchFamily="34" charset="0"/>
                  <a:cs typeface="Arial" pitchFamily="34" charset="0"/>
                </a:rPr>
                <a:t>DP ratio (dim)</a:t>
              </a:r>
              <a:endParaRPr lang="en-US" sz="1600" b="1" kern="0" baseline="-25000" dirty="0">
                <a:solidFill>
                  <a:sysClr val="windowText" lastClr="000000"/>
                </a:solidFill>
                <a:latin typeface="Arial" pitchFamily="34" charset="0"/>
                <a:cs typeface="Arial" pitchFamily="34"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38" y="493776"/>
            <a:ext cx="8229600" cy="418576"/>
          </a:xfrm>
        </p:spPr>
        <p:txBody>
          <a:bodyPr/>
          <a:lstStyle/>
          <a:p>
            <a:r>
              <a:rPr lang="en-US" dirty="0" smtClean="0"/>
              <a:t>State Detection</a:t>
            </a:r>
            <a:endParaRPr lang="en-US" dirty="0"/>
          </a:p>
        </p:txBody>
      </p:sp>
      <p:sp>
        <p:nvSpPr>
          <p:cNvPr id="3" name="Text Placeholder 2"/>
          <p:cNvSpPr>
            <a:spLocks noGrp="1"/>
          </p:cNvSpPr>
          <p:nvPr>
            <p:ph type="body" sz="quarter" idx="12"/>
          </p:nvPr>
        </p:nvSpPr>
        <p:spPr>
          <a:xfrm>
            <a:off x="457200" y="1524000"/>
            <a:ext cx="8305800" cy="5733877"/>
          </a:xfrm>
        </p:spPr>
        <p:txBody>
          <a:bodyPr/>
          <a:lstStyle/>
          <a:p>
            <a:r>
              <a:rPr lang="en-US" dirty="0" smtClean="0"/>
              <a:t>Oil Debris</a:t>
            </a:r>
          </a:p>
          <a:p>
            <a:r>
              <a:rPr lang="en-US" dirty="0" smtClean="0"/>
              <a:t>Oil </a:t>
            </a:r>
            <a:r>
              <a:rPr lang="en-US" dirty="0" smtClean="0"/>
              <a:t>Degradation / </a:t>
            </a:r>
            <a:r>
              <a:rPr lang="en-US" dirty="0" smtClean="0"/>
              <a:t>Contamination</a:t>
            </a:r>
          </a:p>
          <a:p>
            <a:pPr lvl="1">
              <a:buFont typeface="Arial" pitchFamily="34" charset="0"/>
              <a:buChar char="•"/>
            </a:pPr>
            <a:r>
              <a:rPr lang="en-US" dirty="0" smtClean="0"/>
              <a:t>Primary lubricant </a:t>
            </a:r>
            <a:r>
              <a:rPr lang="en-US" dirty="0" smtClean="0"/>
              <a:t>degraders</a:t>
            </a:r>
          </a:p>
          <a:p>
            <a:pPr lvl="1">
              <a:buFont typeface="Arial" pitchFamily="34" charset="0"/>
              <a:buChar char="•"/>
            </a:pPr>
            <a:r>
              <a:rPr lang="en-US" dirty="0" smtClean="0"/>
              <a:t>Lubricant condition monitoring</a:t>
            </a:r>
            <a:endParaRPr lang="en-US" dirty="0" smtClean="0"/>
          </a:p>
          <a:p>
            <a:r>
              <a:rPr lang="en-US" dirty="0" smtClean="0"/>
              <a:t>Multiparameteric Fluid Property </a:t>
            </a:r>
            <a:r>
              <a:rPr lang="en-US" dirty="0" smtClean="0"/>
              <a:t>Sensing</a:t>
            </a:r>
          </a:p>
          <a:p>
            <a:pPr lvl="1">
              <a:buFont typeface="Arial" pitchFamily="34" charset="0"/>
              <a:buChar char="•"/>
            </a:pPr>
            <a:r>
              <a:rPr lang="en-US" kern="1200" dirty="0" smtClean="0">
                <a:latin typeface="Arial" pitchFamily="34" charset="0"/>
                <a:cs typeface="Arial" pitchFamily="34" charset="0"/>
              </a:rPr>
              <a:t>Absolute viscosity, density</a:t>
            </a:r>
            <a:r>
              <a:rPr lang="en-US" kern="1200" dirty="0" smtClean="0">
                <a:latin typeface="Arial" pitchFamily="34" charset="0"/>
                <a:cs typeface="Arial" pitchFamily="34" charset="0"/>
              </a:rPr>
              <a:t>, dielectric constant</a:t>
            </a:r>
          </a:p>
          <a:p>
            <a:pPr lvl="1">
              <a:buFont typeface="Arial" pitchFamily="34" charset="0"/>
              <a:buChar char="•"/>
            </a:pPr>
            <a:r>
              <a:rPr lang="en-US" kern="1200" dirty="0" smtClean="0">
                <a:latin typeface="Arial" pitchFamily="34" charset="0"/>
                <a:cs typeface="Arial" pitchFamily="34" charset="0"/>
              </a:rPr>
              <a:t>Temperature</a:t>
            </a:r>
            <a:endParaRPr lang="en-US" dirty="0" smtClean="0"/>
          </a:p>
          <a:p>
            <a:r>
              <a:rPr lang="en-US" dirty="0" smtClean="0"/>
              <a:t>Water Contamination</a:t>
            </a:r>
          </a:p>
          <a:p>
            <a:r>
              <a:rPr lang="en-US" dirty="0" smtClean="0"/>
              <a:t>Filter Element </a:t>
            </a:r>
            <a:r>
              <a:rPr lang="en-US" dirty="0" smtClean="0"/>
              <a:t>Loading</a:t>
            </a:r>
          </a:p>
          <a:p>
            <a:pPr lvl="1">
              <a:buFont typeface="Arial" pitchFamily="34" charset="0"/>
              <a:buChar char="•"/>
            </a:pPr>
            <a:r>
              <a:rPr lang="en-US" dirty="0" smtClean="0">
                <a:latin typeface="Symbol" pitchFamily="18" charset="2"/>
              </a:rPr>
              <a:t>D</a:t>
            </a:r>
            <a:r>
              <a:rPr lang="en-US" dirty="0" smtClean="0"/>
              <a:t>P across element indicative of filter </a:t>
            </a:r>
            <a:r>
              <a:rPr lang="en-US" dirty="0" smtClean="0"/>
              <a:t>load</a:t>
            </a:r>
          </a:p>
          <a:p>
            <a:pPr lvl="1">
              <a:buFont typeface="Arial" pitchFamily="34" charset="0"/>
              <a:buChar char="•"/>
            </a:pPr>
            <a:r>
              <a:rPr lang="en-US" dirty="0" smtClean="0"/>
              <a:t>Filter Changing</a:t>
            </a:r>
            <a:endParaRPr lang="en-US" dirty="0" smtClean="0"/>
          </a:p>
          <a:p>
            <a:r>
              <a:rPr lang="en-US" dirty="0" smtClean="0"/>
              <a:t>Lubricant Flow Rate (virtual)</a:t>
            </a:r>
          </a:p>
          <a:p>
            <a:pPr lvl="1">
              <a:buFont typeface="Arial" pitchFamily="34" charset="0"/>
              <a:buChar char="•"/>
            </a:pPr>
            <a:r>
              <a:rPr lang="en-US" dirty="0" smtClean="0">
                <a:sym typeface="Symbol"/>
              </a:rPr>
              <a:t>Pump Performance; </a:t>
            </a:r>
            <a:r>
              <a:rPr lang="en-US" dirty="0" smtClean="0"/>
              <a:t>Design Limits</a:t>
            </a:r>
          </a:p>
          <a:p>
            <a:endParaRPr lang="en-US" dirty="0" smtClean="0"/>
          </a:p>
          <a:p>
            <a:endParaRPr lang="en-US" dirty="0"/>
          </a:p>
        </p:txBody>
      </p:sp>
      <p:sp>
        <p:nvSpPr>
          <p:cNvPr id="5" name="TextBox 4"/>
          <p:cNvSpPr txBox="1"/>
          <p:nvPr/>
        </p:nvSpPr>
        <p:spPr>
          <a:xfrm>
            <a:off x="5334000" y="6172200"/>
            <a:ext cx="2514600" cy="461665"/>
          </a:xfrm>
          <a:prstGeom prst="rect">
            <a:avLst/>
          </a:prstGeom>
          <a:solidFill>
            <a:schemeClr val="bg1"/>
          </a:solidFill>
        </p:spPr>
        <p:txBody>
          <a:bodyPr wrap="square">
            <a:spAutoFit/>
          </a:bodyPr>
          <a:lstStyle/>
          <a:p>
            <a:pPr algn="ctr" fontAlgn="auto">
              <a:spcBef>
                <a:spcPts val="0"/>
              </a:spcBef>
              <a:spcAft>
                <a:spcPts val="0"/>
              </a:spcAft>
              <a:defRPr/>
            </a:pPr>
            <a:r>
              <a:rPr lang="en-US" sz="1200" b="1" kern="0" dirty="0" smtClean="0">
                <a:solidFill>
                  <a:schemeClr val="tx2"/>
                </a:solidFill>
                <a:latin typeface="Arial" pitchFamily="34" charset="0"/>
                <a:cs typeface="Arial" pitchFamily="34" charset="0"/>
              </a:rPr>
              <a:t>Lubricant </a:t>
            </a:r>
            <a:r>
              <a:rPr lang="en-US" sz="1200" b="1" kern="0" dirty="0" smtClean="0">
                <a:solidFill>
                  <a:schemeClr val="tx2"/>
                </a:solidFill>
                <a:latin typeface="Arial" pitchFamily="34" charset="0"/>
                <a:cs typeface="Arial" pitchFamily="34" charset="0"/>
              </a:rPr>
              <a:t>RUL </a:t>
            </a:r>
            <a:r>
              <a:rPr lang="en-US" sz="1200" b="1" kern="0" dirty="0" smtClean="0">
                <a:solidFill>
                  <a:schemeClr val="tx2"/>
                </a:solidFill>
                <a:latin typeface="Arial" pitchFamily="34" charset="0"/>
                <a:cs typeface="Arial" pitchFamily="34" charset="0"/>
              </a:rPr>
              <a:t>Model based </a:t>
            </a:r>
            <a:r>
              <a:rPr lang="en-US" sz="1200" b="1" kern="0" dirty="0" smtClean="0">
                <a:solidFill>
                  <a:schemeClr val="tx2"/>
                </a:solidFill>
                <a:latin typeface="Arial" pitchFamily="34" charset="0"/>
                <a:cs typeface="Arial" pitchFamily="34" charset="0"/>
              </a:rPr>
              <a:t>on TAN, Viscosity evolution</a:t>
            </a:r>
          </a:p>
        </p:txBody>
      </p:sp>
      <p:pic>
        <p:nvPicPr>
          <p:cNvPr id="2050" name="Picture 2"/>
          <p:cNvPicPr>
            <a:picLocks noChangeAspect="1" noChangeArrowheads="1"/>
          </p:cNvPicPr>
          <p:nvPr/>
        </p:nvPicPr>
        <p:blipFill>
          <a:blip r:embed="rId2"/>
          <a:srcRect/>
          <a:stretch>
            <a:fillRect/>
          </a:stretch>
        </p:blipFill>
        <p:spPr bwMode="auto">
          <a:xfrm>
            <a:off x="6110295" y="1371600"/>
            <a:ext cx="3033705" cy="2365375"/>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6400800" y="3850183"/>
            <a:ext cx="2566987" cy="2169617"/>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2"/>
          </p:nvPr>
        </p:nvSpPr>
        <p:spPr/>
        <p:txBody>
          <a:bodyPr/>
          <a:lstStyle/>
          <a:p>
            <a:endParaRPr lang="en-US" dirty="0"/>
          </a:p>
        </p:txBody>
      </p:sp>
      <p:pic>
        <p:nvPicPr>
          <p:cNvPr id="3074" name="Picture 2"/>
          <p:cNvPicPr>
            <a:picLocks noChangeAspect="1" noChangeArrowheads="1"/>
          </p:cNvPicPr>
          <p:nvPr/>
        </p:nvPicPr>
        <p:blipFill>
          <a:blip r:embed="rId2"/>
          <a:srcRect/>
          <a:stretch>
            <a:fillRect/>
          </a:stretch>
        </p:blipFill>
        <p:spPr bwMode="auto">
          <a:xfrm>
            <a:off x="0" y="0"/>
            <a:ext cx="9144000" cy="6202183"/>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2"/>
          </p:nvPr>
        </p:nvSpPr>
        <p:spPr/>
        <p:txBody>
          <a:bodyPr/>
          <a:lstStyle/>
          <a:p>
            <a:endParaRPr lang="en-US" dirty="0"/>
          </a:p>
        </p:txBody>
      </p:sp>
      <p:pic>
        <p:nvPicPr>
          <p:cNvPr id="4098" name="Picture 2"/>
          <p:cNvPicPr>
            <a:picLocks noChangeAspect="1" noChangeArrowheads="1"/>
          </p:cNvPicPr>
          <p:nvPr/>
        </p:nvPicPr>
        <p:blipFill>
          <a:blip r:embed="rId2"/>
          <a:srcRect/>
          <a:stretch>
            <a:fillRect/>
          </a:stretch>
        </p:blipFill>
        <p:spPr bwMode="auto">
          <a:xfrm>
            <a:off x="1" y="0"/>
            <a:ext cx="9144000" cy="6210659"/>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2"/>
          </p:nvPr>
        </p:nvSpPr>
        <p:spPr/>
        <p:txBody>
          <a:bodyPr/>
          <a:lstStyle/>
          <a:p>
            <a:endParaRPr lang="en-US" dirty="0"/>
          </a:p>
        </p:txBody>
      </p:sp>
      <p:pic>
        <p:nvPicPr>
          <p:cNvPr id="5122" name="Picture 2"/>
          <p:cNvPicPr>
            <a:picLocks noChangeAspect="1" noChangeArrowheads="1"/>
          </p:cNvPicPr>
          <p:nvPr/>
        </p:nvPicPr>
        <p:blipFill>
          <a:blip r:embed="rId2"/>
          <a:srcRect/>
          <a:stretch>
            <a:fillRect/>
          </a:stretch>
        </p:blipFill>
        <p:spPr bwMode="auto">
          <a:xfrm>
            <a:off x="1" y="0"/>
            <a:ext cx="9144000" cy="6275408"/>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4338" y="493776"/>
            <a:ext cx="8229600" cy="418576"/>
          </a:xfrm>
        </p:spPr>
        <p:txBody>
          <a:bodyPr/>
          <a:lstStyle/>
          <a:p>
            <a:r>
              <a:rPr lang="en-US" dirty="0" smtClean="0"/>
              <a:t>Presentation Outline</a:t>
            </a:r>
            <a:endParaRPr lang="en-US" dirty="0"/>
          </a:p>
        </p:txBody>
      </p:sp>
      <p:sp>
        <p:nvSpPr>
          <p:cNvPr id="7" name="Text Placeholder 6"/>
          <p:cNvSpPr>
            <a:spLocks noGrp="1"/>
          </p:cNvSpPr>
          <p:nvPr>
            <p:ph type="body" sz="quarter" idx="12"/>
          </p:nvPr>
        </p:nvSpPr>
        <p:spPr>
          <a:xfrm>
            <a:off x="457200" y="1524000"/>
            <a:ext cx="8305800" cy="3831818"/>
          </a:xfrm>
        </p:spPr>
        <p:txBody>
          <a:bodyPr/>
          <a:lstStyle/>
          <a:p>
            <a:pPr>
              <a:spcBef>
                <a:spcPts val="1800"/>
              </a:spcBef>
            </a:pPr>
            <a:r>
              <a:rPr lang="en-US" dirty="0" smtClean="0"/>
              <a:t>The OSST-II Projects</a:t>
            </a:r>
          </a:p>
          <a:p>
            <a:pPr lvl="2">
              <a:spcBef>
                <a:spcPts val="1800"/>
              </a:spcBef>
              <a:buFont typeface="Arial" pitchFamily="34" charset="0"/>
              <a:buChar char="•"/>
            </a:pPr>
            <a:r>
              <a:rPr lang="en-US" dirty="0" smtClean="0"/>
              <a:t>Electrical System</a:t>
            </a:r>
          </a:p>
          <a:p>
            <a:pPr lvl="2">
              <a:spcBef>
                <a:spcPts val="1800"/>
              </a:spcBef>
              <a:buFont typeface="Arial" pitchFamily="34" charset="0"/>
              <a:buChar char="•"/>
            </a:pPr>
            <a:r>
              <a:rPr lang="en-US" dirty="0" smtClean="0"/>
              <a:t>Propulsion System</a:t>
            </a:r>
          </a:p>
          <a:p>
            <a:pPr lvl="2">
              <a:spcBef>
                <a:spcPts val="1800"/>
              </a:spcBef>
              <a:buFont typeface="Arial" pitchFamily="34" charset="0"/>
              <a:buChar char="•"/>
            </a:pPr>
            <a:r>
              <a:rPr lang="en-US" dirty="0" smtClean="0"/>
              <a:t>Vehicle Management System</a:t>
            </a:r>
            <a:endParaRPr lang="en-US" dirty="0"/>
          </a:p>
          <a:p>
            <a:pPr>
              <a:spcBef>
                <a:spcPts val="1800"/>
              </a:spcBef>
            </a:pPr>
            <a:r>
              <a:rPr lang="en-US" dirty="0" smtClean="0"/>
              <a:t>Transition Development</a:t>
            </a:r>
          </a:p>
          <a:p>
            <a:pPr lvl="2">
              <a:spcBef>
                <a:spcPts val="1800"/>
              </a:spcBef>
              <a:buFont typeface="Arial" pitchFamily="34" charset="0"/>
              <a:buChar char="•"/>
            </a:pPr>
            <a:r>
              <a:rPr lang="en-US" dirty="0" smtClean="0"/>
              <a:t>The </a:t>
            </a:r>
            <a:r>
              <a:rPr lang="en-US" dirty="0" smtClean="0">
                <a:latin typeface="Arial" charset="0"/>
                <a:cs typeface="Arial" charset="0"/>
              </a:rPr>
              <a:t>Multifunctional Lubrication Monitoring System</a:t>
            </a:r>
            <a:endParaRPr lang="en-US" dirty="0" smtClean="0"/>
          </a:p>
          <a:p>
            <a:pPr>
              <a:spcBef>
                <a:spcPts val="1800"/>
              </a:spcBef>
            </a:pPr>
            <a:r>
              <a:rPr lang="en-US" dirty="0" smtClean="0"/>
              <a:t>Summary</a:t>
            </a:r>
          </a:p>
          <a:p>
            <a:pPr>
              <a:spcBef>
                <a:spcPts val="1800"/>
              </a:spcBef>
            </a:pPr>
            <a:r>
              <a:rPr lang="en-US" dirty="0" smtClean="0"/>
              <a:t>Acknowledgements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2"/>
          </p:nvPr>
        </p:nvSpPr>
        <p:spPr/>
        <p:txBody>
          <a:bodyPr/>
          <a:lstStyle/>
          <a:p>
            <a:endParaRPr lang="en-US" dirty="0"/>
          </a:p>
        </p:txBody>
      </p:sp>
      <p:pic>
        <p:nvPicPr>
          <p:cNvPr id="6146" name="Picture 2"/>
          <p:cNvPicPr>
            <a:picLocks noChangeAspect="1" noChangeArrowheads="1"/>
          </p:cNvPicPr>
          <p:nvPr/>
        </p:nvPicPr>
        <p:blipFill>
          <a:blip r:embed="rId2"/>
          <a:srcRect/>
          <a:stretch>
            <a:fillRect/>
          </a:stretch>
        </p:blipFill>
        <p:spPr bwMode="auto">
          <a:xfrm>
            <a:off x="0" y="0"/>
            <a:ext cx="9144000" cy="6243856"/>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2"/>
          </p:nvPr>
        </p:nvSpPr>
        <p:spPr/>
        <p:txBody>
          <a:bodyPr/>
          <a:lstStyle/>
          <a:p>
            <a:endParaRPr lang="en-US" dirty="0"/>
          </a:p>
        </p:txBody>
      </p:sp>
      <p:pic>
        <p:nvPicPr>
          <p:cNvPr id="7170" name="Picture 2"/>
          <p:cNvPicPr>
            <a:picLocks noChangeAspect="1" noChangeArrowheads="1"/>
          </p:cNvPicPr>
          <p:nvPr/>
        </p:nvPicPr>
        <p:blipFill>
          <a:blip r:embed="rId2"/>
          <a:srcRect/>
          <a:stretch>
            <a:fillRect/>
          </a:stretch>
        </p:blipFill>
        <p:spPr bwMode="auto">
          <a:xfrm>
            <a:off x="1" y="0"/>
            <a:ext cx="9144000" cy="6287509"/>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2"/>
          </p:nvPr>
        </p:nvSpPr>
        <p:spPr/>
        <p:txBody>
          <a:bodyPr/>
          <a:lstStyle/>
          <a:p>
            <a:endParaRPr lang="en-US" dirty="0"/>
          </a:p>
        </p:txBody>
      </p:sp>
      <p:pic>
        <p:nvPicPr>
          <p:cNvPr id="8194" name="Picture 2"/>
          <p:cNvPicPr>
            <a:picLocks noChangeAspect="1" noChangeArrowheads="1"/>
          </p:cNvPicPr>
          <p:nvPr/>
        </p:nvPicPr>
        <p:blipFill>
          <a:blip r:embed="rId2"/>
          <a:srcRect/>
          <a:stretch>
            <a:fillRect/>
          </a:stretch>
        </p:blipFill>
        <p:spPr bwMode="auto">
          <a:xfrm>
            <a:off x="1" y="0"/>
            <a:ext cx="9143999" cy="6213813"/>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2"/>
          </p:nvPr>
        </p:nvSpPr>
        <p:spPr/>
        <p:txBody>
          <a:bodyPr/>
          <a:lstStyle/>
          <a:p>
            <a:endParaRPr lang="en-US" dirty="0"/>
          </a:p>
        </p:txBody>
      </p:sp>
      <p:pic>
        <p:nvPicPr>
          <p:cNvPr id="9218" name="Picture 2"/>
          <p:cNvPicPr>
            <a:picLocks noChangeAspect="1" noChangeArrowheads="1"/>
          </p:cNvPicPr>
          <p:nvPr/>
        </p:nvPicPr>
        <p:blipFill>
          <a:blip r:embed="rId2"/>
          <a:srcRect/>
          <a:stretch>
            <a:fillRect/>
          </a:stretch>
        </p:blipFill>
        <p:spPr bwMode="auto">
          <a:xfrm>
            <a:off x="1" y="-76200"/>
            <a:ext cx="9143999" cy="6319406"/>
          </a:xfrm>
          <a:prstGeom prst="rect">
            <a:avLst/>
          </a:prstGeom>
          <a:noFill/>
          <a:ln w="9525">
            <a:noFill/>
            <a:miter lim="800000"/>
            <a:headEnd/>
            <a:tailEnd/>
          </a:ln>
          <a:effectLst/>
        </p:spPr>
      </p:pic>
      <p:sp>
        <p:nvSpPr>
          <p:cNvPr id="5" name="Rectangle 4"/>
          <p:cNvSpPr/>
          <p:nvPr/>
        </p:nvSpPr>
        <p:spPr bwMode="auto">
          <a:xfrm>
            <a:off x="7924800" y="6019800"/>
            <a:ext cx="609600" cy="228600"/>
          </a:xfrm>
          <a:prstGeom prst="rect">
            <a:avLst/>
          </a:prstGeom>
          <a:solidFill>
            <a:schemeClr val="bg1"/>
          </a:solidFill>
          <a:ln w="12700" cap="rnd" cmpd="sng">
            <a:noFill/>
            <a:prstDash val="solid"/>
            <a:round/>
            <a:headEnd type="none" w="med" len="med"/>
            <a:tailEnd type="none" w="med" len="med"/>
          </a:ln>
        </p:spPr>
        <p:txBody>
          <a:bodyPr rtlCol="0" anchor="ctr"/>
          <a:lstStyle/>
          <a:p>
            <a:pPr algn="ct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2"/>
          </p:nvPr>
        </p:nvSpPr>
        <p:spPr/>
        <p:txBody>
          <a:bodyPr/>
          <a:lstStyle/>
          <a:p>
            <a:endParaRPr lang="en-US" dirty="0"/>
          </a:p>
        </p:txBody>
      </p:sp>
      <p:pic>
        <p:nvPicPr>
          <p:cNvPr id="10243" name="Picture 3"/>
          <p:cNvPicPr>
            <a:picLocks noChangeAspect="1" noChangeArrowheads="1"/>
          </p:cNvPicPr>
          <p:nvPr/>
        </p:nvPicPr>
        <p:blipFill>
          <a:blip r:embed="rId2"/>
          <a:srcRect/>
          <a:stretch>
            <a:fillRect/>
          </a:stretch>
        </p:blipFill>
        <p:spPr bwMode="auto">
          <a:xfrm>
            <a:off x="0" y="0"/>
            <a:ext cx="9144000" cy="6279224"/>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2"/>
          </p:nvPr>
        </p:nvSpPr>
        <p:spPr/>
        <p:txBody>
          <a:bodyPr/>
          <a:lstStyle/>
          <a:p>
            <a:endParaRPr lang="en-US" dirty="0"/>
          </a:p>
        </p:txBody>
      </p:sp>
      <p:pic>
        <p:nvPicPr>
          <p:cNvPr id="11266" name="Picture 2"/>
          <p:cNvPicPr>
            <a:picLocks noChangeAspect="1" noChangeArrowheads="1"/>
          </p:cNvPicPr>
          <p:nvPr/>
        </p:nvPicPr>
        <p:blipFill>
          <a:blip r:embed="rId2"/>
          <a:srcRect/>
          <a:stretch>
            <a:fillRect/>
          </a:stretch>
        </p:blipFill>
        <p:spPr bwMode="auto">
          <a:xfrm>
            <a:off x="0" y="0"/>
            <a:ext cx="9144000" cy="6193375"/>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2"/>
          </p:nvPr>
        </p:nvSpPr>
        <p:spPr/>
        <p:txBody>
          <a:bodyPr/>
          <a:lstStyle/>
          <a:p>
            <a:endParaRPr lang="en-US" dirty="0"/>
          </a:p>
        </p:txBody>
      </p:sp>
      <p:pic>
        <p:nvPicPr>
          <p:cNvPr id="12290" name="Picture 2"/>
          <p:cNvPicPr>
            <a:picLocks noChangeAspect="1" noChangeArrowheads="1"/>
          </p:cNvPicPr>
          <p:nvPr/>
        </p:nvPicPr>
        <p:blipFill>
          <a:blip r:embed="rId2"/>
          <a:srcRect/>
          <a:stretch>
            <a:fillRect/>
          </a:stretch>
        </p:blipFill>
        <p:spPr bwMode="auto">
          <a:xfrm>
            <a:off x="1" y="0"/>
            <a:ext cx="9144000" cy="6216979"/>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4338" y="493776"/>
            <a:ext cx="8229600" cy="418576"/>
          </a:xfrm>
        </p:spPr>
        <p:txBody>
          <a:bodyPr/>
          <a:lstStyle/>
          <a:p>
            <a:r>
              <a:rPr lang="en-US" dirty="0" smtClean="0"/>
              <a:t>Summary</a:t>
            </a:r>
            <a:endParaRPr lang="en-US" dirty="0"/>
          </a:p>
        </p:txBody>
      </p:sp>
      <p:sp>
        <p:nvSpPr>
          <p:cNvPr id="7" name="Text Placeholder 6"/>
          <p:cNvSpPr>
            <a:spLocks noGrp="1"/>
          </p:cNvSpPr>
          <p:nvPr>
            <p:ph type="body" sz="quarter" idx="12"/>
          </p:nvPr>
        </p:nvSpPr>
        <p:spPr>
          <a:xfrm>
            <a:off x="457200" y="1524000"/>
            <a:ext cx="8305800" cy="3539430"/>
          </a:xfrm>
        </p:spPr>
        <p:txBody>
          <a:bodyPr/>
          <a:lstStyle/>
          <a:p>
            <a:pPr marL="230188" indent="-230188">
              <a:spcAft>
                <a:spcPts val="1000"/>
              </a:spcAft>
              <a:buClr>
                <a:srgbClr val="0039A6"/>
              </a:buClr>
            </a:pPr>
            <a:r>
              <a:rPr lang="en-US" sz="2400" dirty="0" smtClean="0"/>
              <a:t>OSST-II Demonstration, Three (3) Project Areas</a:t>
            </a:r>
          </a:p>
          <a:p>
            <a:pPr marL="436563" lvl="1" indent="-230188">
              <a:spcAft>
                <a:spcPts val="1000"/>
              </a:spcAft>
              <a:buClr>
                <a:srgbClr val="0039A6"/>
              </a:buClr>
              <a:buFont typeface="Arial" pitchFamily="34" charset="0"/>
              <a:buChar char="–"/>
            </a:pPr>
            <a:r>
              <a:rPr lang="en-US" dirty="0" smtClean="0"/>
              <a:t>Electrical, Propulsion and Vehicle Management Systems</a:t>
            </a:r>
          </a:p>
          <a:p>
            <a:pPr marL="230188" indent="-230188">
              <a:spcAft>
                <a:spcPts val="1000"/>
              </a:spcAft>
              <a:buClr>
                <a:srgbClr val="0039A6"/>
              </a:buClr>
            </a:pPr>
            <a:r>
              <a:rPr lang="en-US" sz="2400" dirty="0" smtClean="0"/>
              <a:t>Demonstration Testing to a TRL4</a:t>
            </a:r>
          </a:p>
          <a:p>
            <a:pPr marL="230188" indent="-230188">
              <a:spcAft>
                <a:spcPts val="1000"/>
              </a:spcAft>
              <a:buClr>
                <a:srgbClr val="0039A6"/>
              </a:buClr>
            </a:pPr>
            <a:r>
              <a:rPr lang="en-US" sz="2400" dirty="0" smtClean="0"/>
              <a:t>Transition Supportive to Follow-On Efforts</a:t>
            </a:r>
          </a:p>
          <a:p>
            <a:pPr marL="436563" lvl="1" indent="-230188">
              <a:spcAft>
                <a:spcPts val="1000"/>
              </a:spcAft>
              <a:buClr>
                <a:srgbClr val="0039A6"/>
              </a:buClr>
              <a:buFont typeface="Arial" pitchFamily="34" charset="0"/>
              <a:buChar char="–"/>
            </a:pPr>
            <a:r>
              <a:rPr lang="en-US" dirty="0" smtClean="0"/>
              <a:t>Drives Systems</a:t>
            </a:r>
          </a:p>
          <a:p>
            <a:pPr marL="436563" lvl="1" indent="-230188">
              <a:spcAft>
                <a:spcPts val="1000"/>
              </a:spcAft>
              <a:buClr>
                <a:srgbClr val="0039A6"/>
              </a:buClr>
              <a:buFont typeface="Arial" pitchFamily="34" charset="0"/>
              <a:buChar char="–"/>
            </a:pPr>
            <a:r>
              <a:rPr lang="en-US" dirty="0" smtClean="0"/>
              <a:t>Leveraging OSST-II and Other Technologies</a:t>
            </a:r>
          </a:p>
          <a:p>
            <a:pPr marL="230188" indent="-230188">
              <a:spcAft>
                <a:spcPts val="1000"/>
              </a:spcAft>
              <a:buClr>
                <a:srgbClr val="0039A6"/>
              </a:buClr>
            </a:pPr>
            <a:r>
              <a:rPr lang="en-US" sz="2400" dirty="0" smtClean="0"/>
              <a:t>Supports Transition with Current and Future Aircraft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4338" y="493776"/>
            <a:ext cx="8229600" cy="418576"/>
          </a:xfrm>
        </p:spPr>
        <p:txBody>
          <a:bodyPr/>
          <a:lstStyle/>
          <a:p>
            <a:r>
              <a:rPr lang="en-US" dirty="0" smtClean="0">
                <a:solidFill>
                  <a:srgbClr val="0039A6"/>
                </a:solidFill>
              </a:rPr>
              <a:t>AATD Acknowledgements</a:t>
            </a:r>
            <a:endParaRPr lang="en-US" dirty="0"/>
          </a:p>
        </p:txBody>
      </p:sp>
      <p:sp>
        <p:nvSpPr>
          <p:cNvPr id="8" name="Content Placeholder 4"/>
          <p:cNvSpPr txBox="1">
            <a:spLocks/>
          </p:cNvSpPr>
          <p:nvPr/>
        </p:nvSpPr>
        <p:spPr bwMode="auto">
          <a:xfrm>
            <a:off x="381000" y="1619250"/>
            <a:ext cx="7543800" cy="2638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00050" marR="0" lvl="0" indent="-400050" algn="l" defTabSz="914400" rtl="0" eaLnBrk="1" fontAlgn="base" latinLnBrk="0" hangingPunct="1">
              <a:lnSpc>
                <a:spcPct val="100000"/>
              </a:lnSpc>
              <a:spcBef>
                <a:spcPts val="1200"/>
              </a:spcBef>
              <a:spcAft>
                <a:spcPct val="0"/>
              </a:spcAft>
              <a:buClr>
                <a:srgbClr val="000099"/>
              </a:buClr>
              <a:buSzTx/>
              <a:buFont typeface="Wingdings" pitchFamily="2" charset="2"/>
              <a:buChar char="§"/>
              <a:tabLst/>
              <a:defRPr/>
            </a:pPr>
            <a:r>
              <a:rPr kumimoji="0" lang="en-US" sz="2400" b="1" i="0" u="none" strike="noStrike" kern="0" cap="none" spc="0" normalizeH="0" baseline="0" noProof="0" dirty="0" smtClean="0">
                <a:ln>
                  <a:noFill/>
                </a:ln>
                <a:effectLst/>
                <a:uLnTx/>
                <a:uFillTx/>
                <a:latin typeface="+mj-lt"/>
                <a:ea typeface="+mn-ea"/>
                <a:cs typeface="+mn-cs"/>
              </a:rPr>
              <a:t>AATD Leadership: Mr. Ming Lau, Associate Director for Platforms</a:t>
            </a:r>
          </a:p>
          <a:p>
            <a:pPr marL="857250" lvl="1" indent="-400050" fontAlgn="base">
              <a:spcBef>
                <a:spcPts val="1200"/>
              </a:spcBef>
              <a:spcAft>
                <a:spcPct val="0"/>
              </a:spcAft>
              <a:buClr>
                <a:srgbClr val="000099"/>
              </a:buClr>
              <a:buFont typeface="Arial" pitchFamily="34" charset="0"/>
              <a:buChar char="–"/>
              <a:defRPr/>
            </a:pPr>
            <a:r>
              <a:rPr kumimoji="0" lang="en-US" b="0" i="0" u="none" strike="noStrike" kern="0" cap="none" spc="0" normalizeH="0" baseline="0" noProof="0" dirty="0" smtClean="0">
                <a:ln>
                  <a:noFill/>
                </a:ln>
                <a:solidFill>
                  <a:schemeClr val="tx1"/>
                </a:solidFill>
                <a:effectLst/>
                <a:uLnTx/>
                <a:uFillTx/>
                <a:latin typeface="+mj-lt"/>
                <a:ea typeface="+mn-ea"/>
                <a:cs typeface="+mn-cs"/>
              </a:rPr>
              <a:t>OSST II Program – AATD Team:</a:t>
            </a:r>
          </a:p>
          <a:p>
            <a:pPr marL="1200150" lvl="2" indent="-285750" fontAlgn="base">
              <a:spcBef>
                <a:spcPts val="1200"/>
              </a:spcBef>
              <a:spcAft>
                <a:spcPct val="0"/>
              </a:spcAft>
              <a:buClr>
                <a:srgbClr val="000099"/>
              </a:buClr>
              <a:buSzPct val="100000"/>
              <a:buFont typeface="Arial" pitchFamily="34" charset="0"/>
              <a:buChar char="•"/>
              <a:defRPr/>
            </a:pPr>
            <a:r>
              <a:rPr kumimoji="0" lang="en-US" b="1" i="0" u="none" strike="noStrike" kern="0" cap="none" spc="0" normalizeH="0" baseline="0" noProof="0" dirty="0" smtClean="0">
                <a:ln>
                  <a:noFill/>
                </a:ln>
                <a:solidFill>
                  <a:srgbClr val="0033A1"/>
                </a:solidFill>
                <a:effectLst/>
                <a:uLnTx/>
                <a:uFillTx/>
                <a:latin typeface="+mj-lt"/>
              </a:rPr>
              <a:t>Program Manager, </a:t>
            </a:r>
            <a:r>
              <a:rPr lang="en-US" b="1" kern="0" dirty="0" smtClean="0">
                <a:solidFill>
                  <a:srgbClr val="0033A1"/>
                </a:solidFill>
              </a:rPr>
              <a:t>Paul Pantelis</a:t>
            </a:r>
            <a:endParaRPr kumimoji="0" lang="en-US" b="1" i="0" u="none" strike="noStrike" kern="0" cap="none" spc="0" normalizeH="0" baseline="0" noProof="0" dirty="0" smtClean="0">
              <a:ln>
                <a:noFill/>
              </a:ln>
              <a:solidFill>
                <a:srgbClr val="0033A1"/>
              </a:solidFill>
              <a:effectLst/>
              <a:uLnTx/>
              <a:uFillTx/>
              <a:latin typeface="+mj-lt"/>
            </a:endParaRPr>
          </a:p>
          <a:p>
            <a:pPr marL="1200150" lvl="2" indent="-285750" fontAlgn="base">
              <a:spcBef>
                <a:spcPts val="1200"/>
              </a:spcBef>
              <a:spcAft>
                <a:spcPct val="0"/>
              </a:spcAft>
              <a:buClr>
                <a:srgbClr val="000099"/>
              </a:buClr>
              <a:buSzPct val="100000"/>
              <a:buFont typeface="Arial" pitchFamily="34" charset="0"/>
              <a:buChar char="•"/>
              <a:defRPr/>
            </a:pPr>
            <a:r>
              <a:rPr kumimoji="0" lang="en-US" b="1" i="0" u="none" strike="noStrike" kern="0" cap="none" spc="0" normalizeH="0" baseline="0" noProof="0" dirty="0" smtClean="0">
                <a:ln>
                  <a:noFill/>
                </a:ln>
                <a:solidFill>
                  <a:srgbClr val="0033A1"/>
                </a:solidFill>
                <a:effectLst/>
                <a:uLnTx/>
                <a:uFillTx/>
                <a:latin typeface="+mj-lt"/>
              </a:rPr>
              <a:t>Technical / Program Agent, Christopher Lyman</a:t>
            </a:r>
          </a:p>
          <a:p>
            <a:pPr marL="1200150" lvl="2" indent="-285750">
              <a:spcBef>
                <a:spcPts val="1200"/>
              </a:spcBef>
              <a:buClr>
                <a:srgbClr val="000099"/>
              </a:buClr>
              <a:buSzPct val="100000"/>
              <a:buFont typeface="Arial" pitchFamily="34" charset="0"/>
              <a:buChar char="•"/>
              <a:defRPr/>
            </a:pPr>
            <a:r>
              <a:rPr kumimoji="0" lang="en-US" b="1" i="0" u="none" strike="noStrike" kern="0" cap="none" spc="0" normalizeH="0" baseline="0" noProof="0" dirty="0" smtClean="0">
                <a:ln>
                  <a:noFill/>
                </a:ln>
                <a:solidFill>
                  <a:srgbClr val="0033A1"/>
                </a:solidFill>
                <a:effectLst/>
                <a:uLnTx/>
                <a:uFillTx/>
                <a:latin typeface="+mj-lt"/>
              </a:rPr>
              <a:t>Contracts, </a:t>
            </a:r>
            <a:r>
              <a:rPr lang="en-US" b="1" dirty="0" smtClean="0">
                <a:solidFill>
                  <a:srgbClr val="0033A1"/>
                </a:solidFill>
                <a:latin typeface="+mj-lt"/>
              </a:rPr>
              <a:t>Robert Waible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623536" y="6621861"/>
            <a:ext cx="2133600" cy="179998"/>
          </a:xfrm>
        </p:spPr>
        <p:txBody>
          <a:bodyPr/>
          <a:lstStyle/>
          <a:p>
            <a:fld id="{689318A1-174D-4DEE-8106-03A37B9BCF15}" type="slidenum">
              <a:rPr lang="en-US" sz="1000" smtClean="0"/>
              <a:pPr/>
              <a:t>29</a:t>
            </a:fld>
            <a:endParaRPr lang="en-US" sz="1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4338" y="493776"/>
            <a:ext cx="8229600" cy="418576"/>
          </a:xfrm>
        </p:spPr>
        <p:txBody>
          <a:bodyPr/>
          <a:lstStyle/>
          <a:p>
            <a:r>
              <a:rPr lang="en-US" dirty="0" smtClean="0"/>
              <a:t>OSST-II Overview</a:t>
            </a:r>
            <a:endParaRPr lang="en-US" dirty="0"/>
          </a:p>
        </p:txBody>
      </p:sp>
      <p:sp>
        <p:nvSpPr>
          <p:cNvPr id="7" name="Text Placeholder 6"/>
          <p:cNvSpPr>
            <a:spLocks noGrp="1"/>
          </p:cNvSpPr>
          <p:nvPr>
            <p:ph type="body" sz="quarter" idx="12"/>
          </p:nvPr>
        </p:nvSpPr>
        <p:spPr>
          <a:xfrm>
            <a:off x="457200" y="1600200"/>
            <a:ext cx="5181600" cy="5299912"/>
          </a:xfrm>
        </p:spPr>
        <p:txBody>
          <a:bodyPr/>
          <a:lstStyle/>
          <a:p>
            <a:r>
              <a:rPr lang="en-US" sz="1800" dirty="0" smtClean="0"/>
              <a:t>OSST-II program focuses on providing the technologies and transition capability to extend CBM capabilities on current and future Army products.</a:t>
            </a:r>
          </a:p>
          <a:p>
            <a:r>
              <a:rPr lang="en-US" sz="1800" dirty="0" smtClean="0"/>
              <a:t>Technologies demonstrated on the AH-64 (VMS and Electrical) and AH-6 MELB (Propulsion)</a:t>
            </a:r>
          </a:p>
          <a:p>
            <a:pPr marL="395288">
              <a:buSzPct val="90000"/>
              <a:buFont typeface="Arial" pitchFamily="34" charset="0"/>
              <a:buChar char="–"/>
            </a:pPr>
            <a:r>
              <a:rPr lang="en-US" dirty="0" smtClean="0">
                <a:solidFill>
                  <a:srgbClr val="0039A6"/>
                </a:solidFill>
              </a:rPr>
              <a:t>Technical Objectives:  </a:t>
            </a:r>
          </a:p>
          <a:p>
            <a:pPr marL="576263" indent="-114300">
              <a:buSzPct val="90000"/>
              <a:buFont typeface="Arial" charset="0"/>
              <a:buChar char="•"/>
            </a:pPr>
            <a:r>
              <a:rPr lang="en-US" sz="1600" b="0" dirty="0" smtClean="0"/>
              <a:t>Three thrust areas to a Technology Readiness Level (TRL) 4</a:t>
            </a:r>
          </a:p>
          <a:p>
            <a:pPr marL="576263" lvl="1" indent="-114300">
              <a:buSzPct val="90000"/>
              <a:buFont typeface="Arial" charset="0"/>
              <a:buChar char="•"/>
            </a:pPr>
            <a:r>
              <a:rPr lang="en-US" sz="1600" dirty="0" smtClean="0"/>
              <a:t>Industry participation – Leverage SBIR and IRAD Funded strategic enablers </a:t>
            </a:r>
          </a:p>
          <a:p>
            <a:pPr marL="576263" lvl="1" indent="-114300">
              <a:buSzPct val="90000"/>
              <a:buFont typeface="Arial" charset="0"/>
              <a:buChar char="•"/>
            </a:pPr>
            <a:r>
              <a:rPr lang="en-US" sz="1600" dirty="0" smtClean="0"/>
              <a:t>Army Focus for demonstration and integration into current and future platforms  </a:t>
            </a:r>
          </a:p>
          <a:p>
            <a:pPr marL="576263" indent="-114300">
              <a:buSzPct val="90000"/>
              <a:buFont typeface="Arial" charset="0"/>
              <a:buChar char="•"/>
            </a:pPr>
            <a:r>
              <a:rPr lang="en-US" sz="1600" b="0" dirty="0" smtClean="0"/>
              <a:t>Enable 2013-2018 follow-on maturity to TRL6</a:t>
            </a:r>
          </a:p>
          <a:p>
            <a:pPr marL="576263" indent="-114300">
              <a:buSzPct val="90000"/>
              <a:buFont typeface="Arial" charset="0"/>
              <a:buChar char="•"/>
            </a:pPr>
            <a:r>
              <a:rPr lang="en-US" sz="1600" b="0" dirty="0" smtClean="0"/>
              <a:t>Transition Production path to Army rotorcraft platforms</a:t>
            </a:r>
          </a:p>
          <a:p>
            <a:pPr lvl="1"/>
            <a:endParaRPr lang="en-US" sz="1600" dirty="0" smtClean="0"/>
          </a:p>
          <a:p>
            <a:endParaRPr lang="en-US" dirty="0"/>
          </a:p>
        </p:txBody>
      </p:sp>
      <p:sp>
        <p:nvSpPr>
          <p:cNvPr id="5" name="Rectangle 2"/>
          <p:cNvSpPr>
            <a:spLocks noChangeArrowheads="1"/>
          </p:cNvSpPr>
          <p:nvPr/>
        </p:nvSpPr>
        <p:spPr bwMode="auto">
          <a:xfrm>
            <a:off x="457200" y="2035175"/>
            <a:ext cx="8153400" cy="350837"/>
          </a:xfrm>
          <a:prstGeom prst="rect">
            <a:avLst/>
          </a:prstGeom>
          <a:noFill/>
          <a:ln w="12700" algn="ctr">
            <a:noFill/>
            <a:miter lim="800000"/>
            <a:headEnd/>
            <a:tailEnd/>
          </a:ln>
        </p:spPr>
        <p:txBody>
          <a:bodyPr lIns="0" tIns="0" rIns="0" bIns="0">
            <a:spAutoFit/>
          </a:bodyPr>
          <a:lstStyle/>
          <a:p>
            <a:pPr eaLnBrk="0" hangingPunct="0">
              <a:lnSpc>
                <a:spcPct val="115000"/>
              </a:lnSpc>
              <a:spcBef>
                <a:spcPct val="20000"/>
              </a:spcBef>
              <a:spcAft>
                <a:spcPct val="10000"/>
              </a:spcAft>
            </a:pPr>
            <a:endParaRPr lang="en-US" sz="2000" dirty="0">
              <a:latin typeface="Arial" charset="0"/>
            </a:endParaRPr>
          </a:p>
        </p:txBody>
      </p:sp>
      <p:pic>
        <p:nvPicPr>
          <p:cNvPr id="9" name="Picture 1"/>
          <p:cNvPicPr>
            <a:picLocks noChangeAspect="1" noChangeArrowheads="1"/>
          </p:cNvPicPr>
          <p:nvPr/>
        </p:nvPicPr>
        <p:blipFill>
          <a:blip r:embed="rId2" cstate="print"/>
          <a:srcRect/>
          <a:stretch>
            <a:fillRect/>
          </a:stretch>
        </p:blipFill>
        <p:spPr bwMode="auto">
          <a:xfrm>
            <a:off x="5853113" y="2598737"/>
            <a:ext cx="3101975" cy="3497263"/>
          </a:xfrm>
          <a:prstGeom prst="rect">
            <a:avLst/>
          </a:prstGeom>
          <a:noFill/>
          <a:ln w="19050">
            <a:solidFill>
              <a:schemeClr val="tx1"/>
            </a:solidFill>
            <a:miter lim="800000"/>
            <a:headEnd/>
            <a:tailEnd/>
          </a:ln>
        </p:spPr>
      </p:pic>
      <p:sp>
        <p:nvSpPr>
          <p:cNvPr id="10" name="TextBox 5"/>
          <p:cNvSpPr txBox="1">
            <a:spLocks noChangeArrowheads="1"/>
          </p:cNvSpPr>
          <p:nvPr/>
        </p:nvSpPr>
        <p:spPr bwMode="auto">
          <a:xfrm>
            <a:off x="5816600" y="1379537"/>
            <a:ext cx="3251200" cy="1477328"/>
          </a:xfrm>
          <a:prstGeom prst="rect">
            <a:avLst/>
          </a:prstGeom>
          <a:noFill/>
          <a:ln w="9525">
            <a:noFill/>
            <a:miter lim="800000"/>
            <a:headEnd/>
            <a:tailEnd/>
          </a:ln>
        </p:spPr>
        <p:txBody>
          <a:bodyPr>
            <a:spAutoFit/>
          </a:bodyPr>
          <a:lstStyle/>
          <a:p>
            <a:r>
              <a:rPr lang="en-US" b="1" i="1" dirty="0">
                <a:solidFill>
                  <a:srgbClr val="0039A6"/>
                </a:solidFill>
                <a:latin typeface="Calibri" pitchFamily="34" charset="0"/>
              </a:rPr>
              <a:t>Objective: Transition OSST II Enabling Technologies to Modernize Rotorcraft Platforms – CBM Capable</a:t>
            </a:r>
          </a:p>
          <a:p>
            <a:pPr algn="ctr"/>
            <a:endParaRPr lang="en-US" i="1" dirty="0">
              <a:solidFill>
                <a:srgbClr val="0039A6"/>
              </a:solidFill>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4338" y="493776"/>
            <a:ext cx="8229600" cy="418576"/>
          </a:xfrm>
        </p:spPr>
        <p:txBody>
          <a:bodyPr/>
          <a:lstStyle/>
          <a:p>
            <a:r>
              <a:rPr lang="en-US" dirty="0" smtClean="0"/>
              <a:t>OSST-II Applications</a:t>
            </a:r>
            <a:endParaRPr lang="en-US" dirty="0"/>
          </a:p>
        </p:txBody>
      </p:sp>
      <p:pic>
        <p:nvPicPr>
          <p:cNvPr id="5" name="Picture 4"/>
          <p:cNvPicPr>
            <a:picLocks noChangeAspect="1" noChangeArrowheads="1"/>
          </p:cNvPicPr>
          <p:nvPr/>
        </p:nvPicPr>
        <p:blipFill>
          <a:blip r:embed="rId2" cstate="print"/>
          <a:srcRect t="13246"/>
          <a:stretch>
            <a:fillRect/>
          </a:stretch>
        </p:blipFill>
        <p:spPr bwMode="auto">
          <a:xfrm>
            <a:off x="0" y="1828800"/>
            <a:ext cx="6705600" cy="4039240"/>
          </a:xfrm>
          <a:prstGeom prst="rect">
            <a:avLst/>
          </a:prstGeom>
          <a:noFill/>
          <a:ln w="9525">
            <a:noFill/>
            <a:miter lim="800000"/>
            <a:headEnd/>
            <a:tailEnd/>
          </a:ln>
          <a:effectLst/>
        </p:spPr>
      </p:pic>
      <p:pic>
        <p:nvPicPr>
          <p:cNvPr id="8" name="Picture 1"/>
          <p:cNvPicPr>
            <a:picLocks noChangeAspect="1" noChangeArrowheads="1"/>
          </p:cNvPicPr>
          <p:nvPr/>
        </p:nvPicPr>
        <p:blipFill>
          <a:blip r:embed="rId3" cstate="print"/>
          <a:srcRect l="22386"/>
          <a:stretch>
            <a:fillRect/>
          </a:stretch>
        </p:blipFill>
        <p:spPr bwMode="auto">
          <a:xfrm>
            <a:off x="7315200" y="3352800"/>
            <a:ext cx="1305611" cy="452772"/>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7162800" y="3931051"/>
            <a:ext cx="1605508" cy="259949"/>
          </a:xfrm>
          <a:prstGeom prst="rect">
            <a:avLst/>
          </a:prstGeom>
          <a:noFill/>
          <a:ln w="28575">
            <a:solidFill>
              <a:schemeClr val="tx1"/>
            </a:solidFill>
            <a:miter lim="800000"/>
            <a:headEnd/>
            <a:tailEnd/>
          </a:ln>
        </p:spPr>
      </p:pic>
      <p:pic>
        <p:nvPicPr>
          <p:cNvPr id="10" name="Picture 10"/>
          <p:cNvPicPr>
            <a:picLocks noChangeAspect="1" noChangeArrowheads="1"/>
          </p:cNvPicPr>
          <p:nvPr/>
        </p:nvPicPr>
        <p:blipFill>
          <a:blip r:embed="rId5" cstate="print"/>
          <a:srcRect/>
          <a:stretch>
            <a:fillRect/>
          </a:stretch>
        </p:blipFill>
        <p:spPr bwMode="auto">
          <a:xfrm>
            <a:off x="7300065" y="2110274"/>
            <a:ext cx="1269260" cy="404326"/>
          </a:xfrm>
          <a:prstGeom prst="rect">
            <a:avLst/>
          </a:prstGeom>
          <a:noFill/>
          <a:ln w="9525">
            <a:solidFill>
              <a:schemeClr val="bg1"/>
            </a:solidFill>
            <a:miter lim="800000"/>
            <a:headEnd/>
            <a:tailEnd/>
          </a:ln>
        </p:spPr>
      </p:pic>
      <p:grpSp>
        <p:nvGrpSpPr>
          <p:cNvPr id="11" name="Group 11"/>
          <p:cNvGrpSpPr>
            <a:grpSpLocks/>
          </p:cNvGrpSpPr>
          <p:nvPr/>
        </p:nvGrpSpPr>
        <p:grpSpPr bwMode="auto">
          <a:xfrm>
            <a:off x="7239000" y="2971800"/>
            <a:ext cx="1370741" cy="422275"/>
            <a:chOff x="5180020" y="1175657"/>
            <a:chExt cx="1981271" cy="662196"/>
          </a:xfrm>
        </p:grpSpPr>
        <p:pic>
          <p:nvPicPr>
            <p:cNvPr id="12" name="Picture 2"/>
            <p:cNvPicPr>
              <a:picLocks noChangeAspect="1" noChangeArrowheads="1"/>
            </p:cNvPicPr>
            <p:nvPr/>
          </p:nvPicPr>
          <p:blipFill>
            <a:blip r:embed="rId6" cstate="print"/>
            <a:srcRect l="13214" t="19391" r="72025" b="74043"/>
            <a:stretch>
              <a:fillRect/>
            </a:stretch>
          </p:blipFill>
          <p:spPr bwMode="auto">
            <a:xfrm>
              <a:off x="5180020" y="1175657"/>
              <a:ext cx="1799771" cy="624115"/>
            </a:xfrm>
            <a:prstGeom prst="rect">
              <a:avLst/>
            </a:prstGeom>
            <a:noFill/>
            <a:ln w="9525">
              <a:noFill/>
              <a:miter lim="800000"/>
              <a:headEnd/>
              <a:tailEnd/>
            </a:ln>
          </p:spPr>
        </p:pic>
        <p:sp>
          <p:nvSpPr>
            <p:cNvPr id="13" name="Rectangle 12"/>
            <p:cNvSpPr/>
            <p:nvPr/>
          </p:nvSpPr>
          <p:spPr>
            <a:xfrm>
              <a:off x="6817067" y="1656821"/>
              <a:ext cx="344224" cy="181032"/>
            </a:xfrm>
            <a:prstGeom prst="rect">
              <a:avLst/>
            </a:prstGeom>
            <a:solidFill>
              <a:schemeClr val="bg1"/>
            </a:solidFill>
            <a:ln>
              <a:noFill/>
            </a:ln>
          </p:spPr>
          <p:txBody>
            <a:bodyPr wrap="none" anchor="ctr">
              <a:spAutoFit/>
            </a:bodyPr>
            <a:lstStyle/>
            <a:p>
              <a:pPr algn="ctr">
                <a:defRPr/>
              </a:pP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ndParaRPr>
            </a:p>
          </p:txBody>
        </p:sp>
      </p:grpSp>
      <p:pic>
        <p:nvPicPr>
          <p:cNvPr id="14" name="Picture 3"/>
          <p:cNvPicPr>
            <a:picLocks noChangeAspect="1" noChangeArrowheads="1"/>
          </p:cNvPicPr>
          <p:nvPr/>
        </p:nvPicPr>
        <p:blipFill>
          <a:blip r:embed="rId7" cstate="print"/>
          <a:srcRect l="26430" t="19452" r="27499" b="61642"/>
          <a:stretch>
            <a:fillRect/>
          </a:stretch>
        </p:blipFill>
        <p:spPr bwMode="auto">
          <a:xfrm>
            <a:off x="7391400" y="2590800"/>
            <a:ext cx="1054183" cy="337207"/>
          </a:xfrm>
          <a:prstGeom prst="rect">
            <a:avLst/>
          </a:prstGeom>
          <a:noFill/>
          <a:ln w="9525">
            <a:noFill/>
            <a:miter lim="800000"/>
            <a:headEnd/>
            <a:tailEnd/>
          </a:ln>
        </p:spPr>
      </p:pic>
      <p:pic>
        <p:nvPicPr>
          <p:cNvPr id="15" name="Picture 2"/>
          <p:cNvPicPr>
            <a:picLocks noChangeAspect="1" noChangeArrowheads="1"/>
          </p:cNvPicPr>
          <p:nvPr/>
        </p:nvPicPr>
        <p:blipFill>
          <a:blip r:embed="rId8" cstate="print"/>
          <a:srcRect l="29643" t="16795" r="30714" b="72670"/>
          <a:stretch>
            <a:fillRect/>
          </a:stretch>
        </p:blipFill>
        <p:spPr bwMode="auto">
          <a:xfrm>
            <a:off x="7162800" y="4529597"/>
            <a:ext cx="1673667" cy="347203"/>
          </a:xfrm>
          <a:prstGeom prst="rect">
            <a:avLst/>
          </a:prstGeom>
          <a:noFill/>
          <a:ln w="9525">
            <a:noFill/>
            <a:miter lim="800000"/>
            <a:headEnd/>
            <a:tailEnd/>
          </a:ln>
        </p:spPr>
      </p:pic>
      <p:pic>
        <p:nvPicPr>
          <p:cNvPr id="16" name="Picture 3"/>
          <p:cNvPicPr>
            <a:picLocks noChangeAspect="1" noChangeArrowheads="1"/>
          </p:cNvPicPr>
          <p:nvPr/>
        </p:nvPicPr>
        <p:blipFill>
          <a:blip r:embed="rId9" cstate="print"/>
          <a:srcRect l="10953" t="18204" r="52499" b="77216"/>
          <a:stretch>
            <a:fillRect/>
          </a:stretch>
        </p:blipFill>
        <p:spPr bwMode="auto">
          <a:xfrm>
            <a:off x="6934200" y="4267200"/>
            <a:ext cx="2057400" cy="201586"/>
          </a:xfrm>
          <a:prstGeom prst="rect">
            <a:avLst/>
          </a:prstGeom>
          <a:noFill/>
          <a:ln w="9525">
            <a:noFill/>
            <a:miter lim="800000"/>
            <a:headEnd/>
            <a:tailEnd/>
          </a:ln>
        </p:spPr>
      </p:pic>
      <p:pic>
        <p:nvPicPr>
          <p:cNvPr id="17" name="Picture 17" descr="image005"/>
          <p:cNvPicPr>
            <a:picLocks noChangeAspect="1" noChangeArrowheads="1"/>
          </p:cNvPicPr>
          <p:nvPr/>
        </p:nvPicPr>
        <p:blipFill>
          <a:blip r:embed="rId10" cstate="print"/>
          <a:srcRect/>
          <a:stretch>
            <a:fillRect/>
          </a:stretch>
        </p:blipFill>
        <p:spPr bwMode="auto">
          <a:xfrm>
            <a:off x="7696200" y="4910137"/>
            <a:ext cx="690437" cy="652463"/>
          </a:xfrm>
          <a:prstGeom prst="rect">
            <a:avLst/>
          </a:prstGeom>
          <a:noFill/>
          <a:ln w="9525">
            <a:noFill/>
            <a:miter lim="800000"/>
            <a:headEnd/>
            <a:tailEnd/>
          </a:ln>
        </p:spPr>
      </p:pic>
      <p:pic>
        <p:nvPicPr>
          <p:cNvPr id="18" name="Picture 2" descr="http://www.aatd.eustis.army.mil/images/Hp_Nav/hp_r02_c08.jpg"/>
          <p:cNvPicPr>
            <a:picLocks noChangeAspect="1" noChangeArrowheads="1"/>
          </p:cNvPicPr>
          <p:nvPr/>
        </p:nvPicPr>
        <p:blipFill>
          <a:blip r:embed="rId11" cstate="print"/>
          <a:srcRect/>
          <a:stretch>
            <a:fillRect/>
          </a:stretch>
        </p:blipFill>
        <p:spPr bwMode="auto">
          <a:xfrm>
            <a:off x="8229600" y="5410200"/>
            <a:ext cx="762000" cy="536510"/>
          </a:xfrm>
          <a:prstGeom prst="rect">
            <a:avLst/>
          </a:prstGeom>
          <a:noFill/>
        </p:spPr>
      </p:pic>
      <p:pic>
        <p:nvPicPr>
          <p:cNvPr id="19" name="Picture 8" descr="Boeing_RGBblue_standard"/>
          <p:cNvPicPr preferRelativeResize="0">
            <a:picLocks noChangeAspect="1" noChangeArrowheads="1"/>
          </p:cNvPicPr>
          <p:nvPr/>
        </p:nvPicPr>
        <p:blipFill>
          <a:blip r:embed="rId12" cstate="print"/>
          <a:srcRect/>
          <a:stretch>
            <a:fillRect/>
          </a:stretch>
        </p:blipFill>
        <p:spPr bwMode="auto">
          <a:xfrm>
            <a:off x="6934200" y="5562600"/>
            <a:ext cx="1219200" cy="293746"/>
          </a:xfrm>
          <a:prstGeom prst="rect">
            <a:avLst/>
          </a:prstGeom>
          <a:noFill/>
          <a:ln w="9525">
            <a:noFill/>
            <a:miter lim="800000"/>
            <a:headEnd/>
            <a:tailEnd/>
          </a:ln>
        </p:spPr>
      </p:pic>
      <p:sp>
        <p:nvSpPr>
          <p:cNvPr id="20" name="Rectangle 19"/>
          <p:cNvSpPr/>
          <p:nvPr/>
        </p:nvSpPr>
        <p:spPr bwMode="auto">
          <a:xfrm>
            <a:off x="6781800" y="1447800"/>
            <a:ext cx="2286000" cy="4572000"/>
          </a:xfrm>
          <a:prstGeom prst="rect">
            <a:avLst/>
          </a:prstGeom>
          <a:noFill/>
          <a:ln w="19050" cap="flat" cmpd="sng" algn="ctr">
            <a:solidFill>
              <a:schemeClr val="tx1">
                <a:lumMod val="65000"/>
                <a:lumOff val="35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820738"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chemeClr val="tx1"/>
              </a:solidFill>
              <a:effectLst/>
              <a:latin typeface="Times" pitchFamily="18" charset="0"/>
            </a:endParaRPr>
          </a:p>
        </p:txBody>
      </p:sp>
      <p:sp>
        <p:nvSpPr>
          <p:cNvPr id="21" name="TextBox 20"/>
          <p:cNvSpPr txBox="1"/>
          <p:nvPr/>
        </p:nvSpPr>
        <p:spPr>
          <a:xfrm>
            <a:off x="6781800" y="1457980"/>
            <a:ext cx="1230914" cy="523220"/>
          </a:xfrm>
          <a:prstGeom prst="rect">
            <a:avLst/>
          </a:prstGeom>
          <a:noFill/>
        </p:spPr>
        <p:txBody>
          <a:bodyPr wrap="none" rtlCol="0">
            <a:spAutoFit/>
          </a:bodyPr>
          <a:lstStyle/>
          <a:p>
            <a:r>
              <a:rPr lang="en-US" sz="2800" b="1" i="1" dirty="0" smtClean="0"/>
              <a:t>Team:</a:t>
            </a:r>
            <a:endParaRPr lang="en-US" sz="2800" b="1"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4338" y="493776"/>
            <a:ext cx="8229600" cy="418576"/>
          </a:xfrm>
        </p:spPr>
        <p:txBody>
          <a:bodyPr/>
          <a:lstStyle/>
          <a:p>
            <a:r>
              <a:rPr lang="en-US" dirty="0" smtClean="0"/>
              <a:t>OSST-II Electrical System</a:t>
            </a:r>
            <a:endParaRPr lang="en-US" dirty="0"/>
          </a:p>
        </p:txBody>
      </p:sp>
      <p:grpSp>
        <p:nvGrpSpPr>
          <p:cNvPr id="5" name="Group 29"/>
          <p:cNvGrpSpPr>
            <a:grpSpLocks/>
          </p:cNvGrpSpPr>
          <p:nvPr/>
        </p:nvGrpSpPr>
        <p:grpSpPr bwMode="auto">
          <a:xfrm>
            <a:off x="76200" y="2084387"/>
            <a:ext cx="8991600" cy="3249613"/>
            <a:chOff x="152400" y="1828800"/>
            <a:chExt cx="8991600" cy="3249613"/>
          </a:xfrm>
        </p:grpSpPr>
        <p:sp>
          <p:nvSpPr>
            <p:cNvPr id="8" name="Text Box 5"/>
            <p:cNvSpPr txBox="1">
              <a:spLocks noChangeArrowheads="1"/>
            </p:cNvSpPr>
            <p:nvPr/>
          </p:nvSpPr>
          <p:spPr bwMode="auto">
            <a:xfrm>
              <a:off x="3886200" y="2370138"/>
              <a:ext cx="3886200" cy="2708275"/>
            </a:xfrm>
            <a:prstGeom prst="rect">
              <a:avLst/>
            </a:prstGeom>
            <a:noFill/>
            <a:ln w="9525">
              <a:noFill/>
              <a:miter lim="800000"/>
              <a:headEnd/>
              <a:tailEnd/>
            </a:ln>
          </p:spPr>
          <p:txBody>
            <a:bodyPr>
              <a:spAutoFit/>
            </a:bodyPr>
            <a:lstStyle/>
            <a:p>
              <a:pPr>
                <a:buFontTx/>
                <a:buChar char="•"/>
              </a:pPr>
              <a:r>
                <a:rPr lang="en-US" sz="1600" b="1" dirty="0">
                  <a:latin typeface="Calibri" pitchFamily="34" charset="0"/>
                </a:rPr>
                <a:t> </a:t>
              </a:r>
              <a:r>
                <a:rPr lang="en-US" sz="1400" b="1" dirty="0">
                  <a:latin typeface="Calibri" pitchFamily="34" charset="0"/>
                </a:rPr>
                <a:t>Power Line Communications (PLC)</a:t>
              </a:r>
            </a:p>
            <a:p>
              <a:endParaRPr lang="en-US" sz="1400" b="1" dirty="0">
                <a:latin typeface="Calibri" pitchFamily="34" charset="0"/>
              </a:endParaRPr>
            </a:p>
            <a:p>
              <a:pPr>
                <a:buFontTx/>
                <a:buChar char="•"/>
              </a:pPr>
              <a:r>
                <a:rPr lang="en-US" sz="1400" b="1" dirty="0">
                  <a:latin typeface="Calibri" pitchFamily="34" charset="0"/>
                </a:rPr>
                <a:t> Smart Sensor Interface to PLC</a:t>
              </a:r>
            </a:p>
            <a:p>
              <a:pPr>
                <a:buFontTx/>
                <a:buChar char="•"/>
              </a:pPr>
              <a:endParaRPr lang="en-US" sz="1400" b="1" dirty="0">
                <a:latin typeface="Calibri" pitchFamily="34" charset="0"/>
              </a:endParaRPr>
            </a:p>
            <a:p>
              <a:pPr>
                <a:buFontTx/>
                <a:buChar char="•"/>
              </a:pPr>
              <a:r>
                <a:rPr lang="en-US" sz="1400" b="1" dirty="0">
                  <a:latin typeface="Calibri" pitchFamily="34" charset="0"/>
                </a:rPr>
                <a:t> ECB HM Data Acquisition</a:t>
              </a:r>
            </a:p>
            <a:p>
              <a:pPr>
                <a:buFontTx/>
                <a:buChar char="•"/>
              </a:pPr>
              <a:endParaRPr lang="en-US" sz="1400" b="1" dirty="0">
                <a:latin typeface="Calibri" pitchFamily="34" charset="0"/>
              </a:endParaRPr>
            </a:p>
            <a:p>
              <a:pPr>
                <a:buFontTx/>
                <a:buChar char="•"/>
              </a:pPr>
              <a:r>
                <a:rPr lang="en-US" sz="1400" b="1" dirty="0">
                  <a:latin typeface="Calibri" pitchFamily="34" charset="0"/>
                </a:rPr>
                <a:t> Single Wire Power, Control &amp; HM</a:t>
              </a:r>
            </a:p>
            <a:p>
              <a:pPr>
                <a:buFontTx/>
                <a:buChar char="•"/>
              </a:pPr>
              <a:endParaRPr lang="en-US" sz="1400" b="1" dirty="0">
                <a:latin typeface="Calibri" pitchFamily="34" charset="0"/>
              </a:endParaRPr>
            </a:p>
            <a:p>
              <a:pPr>
                <a:buFontTx/>
                <a:buChar char="•"/>
              </a:pPr>
              <a:r>
                <a:rPr lang="en-US" sz="1400" dirty="0">
                  <a:latin typeface="Calibri" pitchFamily="34" charset="0"/>
                </a:rPr>
                <a:t> </a:t>
              </a:r>
              <a:r>
                <a:rPr lang="en-US" sz="1400" b="1" dirty="0">
                  <a:latin typeface="Calibri" pitchFamily="34" charset="0"/>
                </a:rPr>
                <a:t>Extended Bus Capacity</a:t>
              </a:r>
            </a:p>
            <a:p>
              <a:pPr>
                <a:buFontTx/>
                <a:buChar char="•"/>
              </a:pPr>
              <a:endParaRPr lang="en-US" sz="1400" b="1" dirty="0">
                <a:latin typeface="Calibri" pitchFamily="34" charset="0"/>
              </a:endParaRPr>
            </a:p>
            <a:p>
              <a:pPr>
                <a:buFontTx/>
                <a:buChar char="•"/>
              </a:pPr>
              <a:r>
                <a:rPr lang="en-US" sz="1400" b="1" dirty="0">
                  <a:latin typeface="Calibri" pitchFamily="34" charset="0"/>
                </a:rPr>
                <a:t> Wire Fault</a:t>
              </a:r>
            </a:p>
            <a:p>
              <a:endParaRPr lang="en-US" sz="1400" b="1" dirty="0">
                <a:latin typeface="Calibri" pitchFamily="34" charset="0"/>
              </a:endParaRPr>
            </a:p>
          </p:txBody>
        </p:sp>
        <p:sp>
          <p:nvSpPr>
            <p:cNvPr id="9" name="Text Box 6"/>
            <p:cNvSpPr txBox="1">
              <a:spLocks noChangeArrowheads="1"/>
            </p:cNvSpPr>
            <p:nvPr/>
          </p:nvSpPr>
          <p:spPr bwMode="auto">
            <a:xfrm>
              <a:off x="762000" y="1889125"/>
              <a:ext cx="2821926" cy="400110"/>
            </a:xfrm>
            <a:prstGeom prst="rect">
              <a:avLst/>
            </a:prstGeom>
            <a:noFill/>
            <a:ln w="9525">
              <a:noFill/>
              <a:miter lim="800000"/>
              <a:headEnd/>
              <a:tailEnd/>
            </a:ln>
          </p:spPr>
          <p:txBody>
            <a:bodyPr wrap="none">
              <a:spAutoFit/>
            </a:bodyPr>
            <a:lstStyle/>
            <a:p>
              <a:r>
                <a:rPr lang="en-US" sz="2000" b="1" i="1" dirty="0">
                  <a:latin typeface="Calibri" pitchFamily="34" charset="0"/>
                </a:rPr>
                <a:t>Aircraft Electrical System</a:t>
              </a:r>
            </a:p>
          </p:txBody>
        </p:sp>
        <p:sp>
          <p:nvSpPr>
            <p:cNvPr id="10" name="Rectangle 7"/>
            <p:cNvSpPr>
              <a:spLocks noChangeArrowheads="1"/>
            </p:cNvSpPr>
            <p:nvPr/>
          </p:nvSpPr>
          <p:spPr bwMode="auto">
            <a:xfrm>
              <a:off x="7620000" y="2819400"/>
              <a:ext cx="1524000" cy="1465263"/>
            </a:xfrm>
            <a:prstGeom prst="rect">
              <a:avLst/>
            </a:prstGeom>
            <a:noFill/>
            <a:ln w="9525">
              <a:noFill/>
              <a:miter lim="800000"/>
              <a:headEnd/>
              <a:tailEnd/>
            </a:ln>
          </p:spPr>
          <p:txBody>
            <a:bodyPr>
              <a:spAutoFit/>
            </a:bodyPr>
            <a:lstStyle/>
            <a:p>
              <a:r>
                <a:rPr lang="en-US" b="1" dirty="0">
                  <a:latin typeface="Calibri" pitchFamily="34" charset="0"/>
                </a:rPr>
                <a:t>Affordable,</a:t>
              </a:r>
            </a:p>
            <a:p>
              <a:r>
                <a:rPr lang="en-US" b="1" dirty="0">
                  <a:latin typeface="Calibri" pitchFamily="34" charset="0"/>
                </a:rPr>
                <a:t>Pervasive </a:t>
              </a:r>
            </a:p>
            <a:p>
              <a:r>
                <a:rPr lang="en-US" b="1" dirty="0">
                  <a:latin typeface="Calibri" pitchFamily="34" charset="0"/>
                </a:rPr>
                <a:t>Diagnostics</a:t>
              </a:r>
            </a:p>
            <a:p>
              <a:r>
                <a:rPr lang="en-US" b="1" dirty="0">
                  <a:latin typeface="Calibri" pitchFamily="34" charset="0"/>
                </a:rPr>
                <a:t>And </a:t>
              </a:r>
            </a:p>
            <a:p>
              <a:r>
                <a:rPr lang="en-US" b="1" dirty="0">
                  <a:latin typeface="Calibri" pitchFamily="34" charset="0"/>
                </a:rPr>
                <a:t>Prognostics</a:t>
              </a:r>
            </a:p>
          </p:txBody>
        </p:sp>
        <p:sp>
          <p:nvSpPr>
            <p:cNvPr id="11" name="Text Box 8"/>
            <p:cNvSpPr txBox="1">
              <a:spLocks noChangeArrowheads="1"/>
            </p:cNvSpPr>
            <p:nvPr/>
          </p:nvSpPr>
          <p:spPr bwMode="auto">
            <a:xfrm>
              <a:off x="3505200" y="3200400"/>
              <a:ext cx="481013" cy="701675"/>
            </a:xfrm>
            <a:prstGeom prst="rect">
              <a:avLst/>
            </a:prstGeom>
            <a:noFill/>
            <a:ln w="9525">
              <a:noFill/>
              <a:miter lim="800000"/>
              <a:headEnd/>
              <a:tailEnd/>
            </a:ln>
          </p:spPr>
          <p:txBody>
            <a:bodyPr wrap="none">
              <a:spAutoFit/>
            </a:bodyPr>
            <a:lstStyle/>
            <a:p>
              <a:r>
                <a:rPr lang="en-US" sz="4000" dirty="0">
                  <a:latin typeface="Calibri" pitchFamily="34" charset="0"/>
                </a:rPr>
                <a:t>+</a:t>
              </a:r>
            </a:p>
          </p:txBody>
        </p:sp>
        <p:sp>
          <p:nvSpPr>
            <p:cNvPr id="12" name="Text Box 9"/>
            <p:cNvSpPr txBox="1">
              <a:spLocks noChangeArrowheads="1"/>
            </p:cNvSpPr>
            <p:nvPr/>
          </p:nvSpPr>
          <p:spPr bwMode="auto">
            <a:xfrm>
              <a:off x="4419600" y="1879600"/>
              <a:ext cx="1608069" cy="400110"/>
            </a:xfrm>
            <a:prstGeom prst="rect">
              <a:avLst/>
            </a:prstGeom>
            <a:noFill/>
            <a:ln w="9525">
              <a:noFill/>
              <a:miter lim="800000"/>
              <a:headEnd/>
              <a:tailEnd/>
            </a:ln>
          </p:spPr>
          <p:txBody>
            <a:bodyPr wrap="none">
              <a:spAutoFit/>
            </a:bodyPr>
            <a:lstStyle/>
            <a:p>
              <a:r>
                <a:rPr lang="en-US" sz="2000" b="1" i="1" dirty="0">
                  <a:latin typeface="Calibri" pitchFamily="34" charset="0"/>
                </a:rPr>
                <a:t>Technologies </a:t>
              </a:r>
            </a:p>
          </p:txBody>
        </p:sp>
        <p:sp>
          <p:nvSpPr>
            <p:cNvPr id="13" name="Text Box 10"/>
            <p:cNvSpPr txBox="1">
              <a:spLocks noChangeArrowheads="1"/>
            </p:cNvSpPr>
            <p:nvPr/>
          </p:nvSpPr>
          <p:spPr bwMode="auto">
            <a:xfrm>
              <a:off x="7086600" y="3200400"/>
              <a:ext cx="481013" cy="701675"/>
            </a:xfrm>
            <a:prstGeom prst="rect">
              <a:avLst/>
            </a:prstGeom>
            <a:noFill/>
            <a:ln w="9525">
              <a:noFill/>
              <a:miter lim="800000"/>
              <a:headEnd/>
              <a:tailEnd/>
            </a:ln>
          </p:spPr>
          <p:txBody>
            <a:bodyPr>
              <a:spAutoFit/>
            </a:bodyPr>
            <a:lstStyle/>
            <a:p>
              <a:r>
                <a:rPr lang="en-US" sz="4000" dirty="0">
                  <a:latin typeface="Calibri" pitchFamily="34" charset="0"/>
                </a:rPr>
                <a:t>=</a:t>
              </a:r>
            </a:p>
          </p:txBody>
        </p:sp>
        <p:sp>
          <p:nvSpPr>
            <p:cNvPr id="14" name="Text Box 11"/>
            <p:cNvSpPr txBox="1">
              <a:spLocks noChangeArrowheads="1"/>
            </p:cNvSpPr>
            <p:nvPr/>
          </p:nvSpPr>
          <p:spPr bwMode="auto">
            <a:xfrm>
              <a:off x="7772400" y="1828800"/>
              <a:ext cx="872355" cy="400110"/>
            </a:xfrm>
            <a:prstGeom prst="rect">
              <a:avLst/>
            </a:prstGeom>
            <a:noFill/>
            <a:ln w="9525">
              <a:noFill/>
              <a:miter lim="800000"/>
              <a:headEnd/>
              <a:tailEnd/>
            </a:ln>
          </p:spPr>
          <p:txBody>
            <a:bodyPr wrap="none">
              <a:spAutoFit/>
            </a:bodyPr>
            <a:lstStyle/>
            <a:p>
              <a:r>
                <a:rPr lang="en-US" sz="2000" b="1" i="1" dirty="0">
                  <a:latin typeface="Calibri" pitchFamily="34" charset="0"/>
                </a:rPr>
                <a:t>CBM+ </a:t>
              </a:r>
            </a:p>
          </p:txBody>
        </p:sp>
        <p:pic>
          <p:nvPicPr>
            <p:cNvPr id="15" name="Picture 3"/>
            <p:cNvPicPr>
              <a:picLocks noChangeAspect="1" noChangeArrowheads="1"/>
            </p:cNvPicPr>
            <p:nvPr/>
          </p:nvPicPr>
          <p:blipFill>
            <a:blip r:embed="rId2" cstate="print"/>
            <a:srcRect l="2314" r="2797"/>
            <a:stretch>
              <a:fillRect/>
            </a:stretch>
          </p:blipFill>
          <p:spPr bwMode="auto">
            <a:xfrm>
              <a:off x="152400" y="2438400"/>
              <a:ext cx="3124200" cy="220186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4338" y="493776"/>
            <a:ext cx="8229600" cy="418576"/>
          </a:xfrm>
        </p:spPr>
        <p:txBody>
          <a:bodyPr/>
          <a:lstStyle/>
          <a:p>
            <a:r>
              <a:rPr lang="en-US" dirty="0" smtClean="0"/>
              <a:t>OSST-II </a:t>
            </a:r>
            <a:r>
              <a:rPr lang="en-US" dirty="0" smtClean="0">
                <a:solidFill>
                  <a:srgbClr val="0039A6"/>
                </a:solidFill>
              </a:rPr>
              <a:t>Propulsion System</a:t>
            </a:r>
            <a:endParaRPr lang="en-US" dirty="0"/>
          </a:p>
        </p:txBody>
      </p:sp>
      <p:pic>
        <p:nvPicPr>
          <p:cNvPr id="5" name="Picture 2"/>
          <p:cNvPicPr>
            <a:picLocks noChangeAspect="1" noChangeArrowheads="1"/>
          </p:cNvPicPr>
          <p:nvPr/>
        </p:nvPicPr>
        <p:blipFill>
          <a:blip r:embed="rId2" cstate="print"/>
          <a:srcRect b="22965"/>
          <a:stretch>
            <a:fillRect/>
          </a:stretch>
        </p:blipFill>
        <p:spPr bwMode="auto">
          <a:xfrm>
            <a:off x="214313" y="2005013"/>
            <a:ext cx="8715375" cy="3786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4338" y="493776"/>
            <a:ext cx="8229600" cy="418576"/>
          </a:xfrm>
        </p:spPr>
        <p:txBody>
          <a:bodyPr/>
          <a:lstStyle/>
          <a:p>
            <a:r>
              <a:rPr lang="en-US" dirty="0" smtClean="0"/>
              <a:t>OSST-II Vehicle Management System</a:t>
            </a:r>
            <a:endParaRPr lang="en-US" dirty="0"/>
          </a:p>
        </p:txBody>
      </p:sp>
      <p:pic>
        <p:nvPicPr>
          <p:cNvPr id="5" name="Picture 2"/>
          <p:cNvPicPr>
            <a:picLocks noChangeAspect="1" noChangeArrowheads="1"/>
          </p:cNvPicPr>
          <p:nvPr/>
        </p:nvPicPr>
        <p:blipFill>
          <a:blip r:embed="rId2" cstate="print"/>
          <a:srcRect/>
          <a:stretch>
            <a:fillRect/>
          </a:stretch>
        </p:blipFill>
        <p:spPr bwMode="auto">
          <a:xfrm>
            <a:off x="0" y="3048000"/>
            <a:ext cx="6160412" cy="3352800"/>
          </a:xfrm>
          <a:prstGeom prst="rect">
            <a:avLst/>
          </a:prstGeom>
          <a:noFill/>
          <a:ln w="9525">
            <a:noFill/>
            <a:miter lim="800000"/>
            <a:headEnd/>
            <a:tailEnd/>
          </a:ln>
          <a:effectLst/>
        </p:spPr>
      </p:pic>
      <p:pic>
        <p:nvPicPr>
          <p:cNvPr id="14337" name="Picture 1"/>
          <p:cNvPicPr>
            <a:picLocks noChangeAspect="1" noChangeArrowheads="1"/>
          </p:cNvPicPr>
          <p:nvPr/>
        </p:nvPicPr>
        <p:blipFill>
          <a:blip r:embed="rId3"/>
          <a:srcRect/>
          <a:stretch>
            <a:fillRect/>
          </a:stretch>
        </p:blipFill>
        <p:spPr bwMode="auto">
          <a:xfrm>
            <a:off x="5257800" y="1600200"/>
            <a:ext cx="3805255" cy="2273300"/>
          </a:xfrm>
          <a:prstGeom prst="rect">
            <a:avLst/>
          </a:prstGeom>
          <a:noFill/>
          <a:ln w="19050">
            <a:solidFill>
              <a:schemeClr val="tx1"/>
            </a:solidFill>
            <a:miter lim="800000"/>
            <a:headEnd/>
            <a:tailEnd/>
          </a:ln>
          <a:effectLst/>
        </p:spPr>
      </p:pic>
      <p:sp>
        <p:nvSpPr>
          <p:cNvPr id="8" name="Text Placeholder 6"/>
          <p:cNvSpPr>
            <a:spLocks noGrp="1"/>
          </p:cNvSpPr>
          <p:nvPr>
            <p:ph type="body" sz="quarter" idx="12"/>
          </p:nvPr>
        </p:nvSpPr>
        <p:spPr>
          <a:xfrm>
            <a:off x="457200" y="1600200"/>
            <a:ext cx="4724400" cy="1015663"/>
          </a:xfrm>
        </p:spPr>
        <p:txBody>
          <a:bodyPr/>
          <a:lstStyle/>
          <a:p>
            <a:r>
              <a:rPr lang="en-US" dirty="0" smtClean="0"/>
              <a:t>Mechanical Flight Controls</a:t>
            </a:r>
          </a:p>
          <a:p>
            <a:r>
              <a:rPr lang="en-US" dirty="0" smtClean="0"/>
              <a:t>Horizontal Stabilator Control System</a:t>
            </a:r>
            <a:endParaRPr lang="en-US" dirty="0"/>
          </a:p>
        </p:txBody>
      </p:sp>
      <p:sp>
        <p:nvSpPr>
          <p:cNvPr id="9" name="Text Placeholder 6"/>
          <p:cNvSpPr txBox="1">
            <a:spLocks/>
          </p:cNvSpPr>
          <p:nvPr/>
        </p:nvSpPr>
        <p:spPr bwMode="auto">
          <a:xfrm>
            <a:off x="6172200" y="5230201"/>
            <a:ext cx="2971800" cy="30469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marL="169863" marR="0" lvl="0" indent="-169863" algn="l" defTabSz="820738" rtl="0" eaLnBrk="0" fontAlgn="base" latinLnBrk="0" hangingPunct="0">
              <a:lnSpc>
                <a:spcPct val="90000"/>
              </a:lnSpc>
              <a:spcBef>
                <a:spcPct val="30000"/>
              </a:spcBef>
              <a:spcAft>
                <a:spcPct val="0"/>
              </a:spcAft>
              <a:buClr>
                <a:srgbClr val="0033A1"/>
              </a:buClr>
              <a:buSzTx/>
              <a:buFont typeface="Wingdings" pitchFamily="2" charset="2"/>
              <a:buChar char="§"/>
              <a:tabLst/>
              <a:defRPr/>
            </a:pPr>
            <a:r>
              <a:rPr kumimoji="0" lang="en-US" sz="2200" b="1" i="0" u="none" strike="noStrike" kern="0" cap="none" spc="0" normalizeH="0" baseline="0" noProof="0" dirty="0" smtClean="0">
                <a:ln>
                  <a:noFill/>
                </a:ln>
                <a:effectLst/>
                <a:uLnTx/>
                <a:uFillTx/>
                <a:latin typeface="+mn-lt"/>
                <a:ea typeface="+mn-ea"/>
                <a:cs typeface="+mn-cs"/>
              </a:rPr>
              <a:t>Data Analysis</a:t>
            </a:r>
            <a:endParaRPr kumimoji="0" lang="en-US" sz="2200" b="1" i="0" u="none" strike="noStrike" kern="0" cap="none" spc="0" normalizeH="0" baseline="0" noProof="0" dirty="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4338" y="493776"/>
            <a:ext cx="8229600" cy="418576"/>
          </a:xfrm>
        </p:spPr>
        <p:txBody>
          <a:bodyPr/>
          <a:lstStyle/>
          <a:p>
            <a:r>
              <a:rPr lang="en-US" dirty="0" smtClean="0"/>
              <a:t>OSST-II Readiness Level TRL-4</a:t>
            </a:r>
            <a:endParaRPr lang="en-US" dirty="0"/>
          </a:p>
        </p:txBody>
      </p:sp>
      <p:sp>
        <p:nvSpPr>
          <p:cNvPr id="7" name="Text Placeholder 6"/>
          <p:cNvSpPr>
            <a:spLocks noGrp="1"/>
          </p:cNvSpPr>
          <p:nvPr>
            <p:ph type="body" sz="quarter" idx="12"/>
          </p:nvPr>
        </p:nvSpPr>
        <p:spPr>
          <a:xfrm>
            <a:off x="457200" y="1600200"/>
            <a:ext cx="8305800" cy="304699"/>
          </a:xfrm>
        </p:spPr>
        <p:txBody>
          <a:bodyPr/>
          <a:lstStyle/>
          <a:p>
            <a:r>
              <a:rPr lang="en-US" dirty="0" smtClean="0"/>
              <a:t>Demonstrations</a:t>
            </a:r>
            <a:endParaRPr lang="en-US" dirty="0"/>
          </a:p>
        </p:txBody>
      </p:sp>
      <p:pic>
        <p:nvPicPr>
          <p:cNvPr id="25601" name="Picture 1"/>
          <p:cNvPicPr>
            <a:picLocks noChangeAspect="1" noChangeArrowheads="1"/>
          </p:cNvPicPr>
          <p:nvPr/>
        </p:nvPicPr>
        <p:blipFill>
          <a:blip r:embed="rId2"/>
          <a:srcRect r="16671"/>
          <a:stretch>
            <a:fillRect/>
          </a:stretch>
        </p:blipFill>
        <p:spPr bwMode="auto">
          <a:xfrm>
            <a:off x="228600" y="2514600"/>
            <a:ext cx="3733800" cy="3215217"/>
          </a:xfrm>
          <a:prstGeom prst="rect">
            <a:avLst/>
          </a:prstGeom>
          <a:noFill/>
          <a:ln w="9525">
            <a:noFill/>
            <a:miter lim="800000"/>
            <a:headEnd/>
            <a:tailEnd/>
          </a:ln>
          <a:effectLst/>
        </p:spPr>
      </p:pic>
      <p:pic>
        <p:nvPicPr>
          <p:cNvPr id="16" name="Picture 15" descr="P1050903.JPG"/>
          <p:cNvPicPr>
            <a:picLocks noChangeAspect="1"/>
          </p:cNvPicPr>
          <p:nvPr/>
        </p:nvPicPr>
        <p:blipFill>
          <a:blip r:embed="rId3" cstate="print"/>
          <a:srcRect/>
          <a:stretch>
            <a:fillRect/>
          </a:stretch>
        </p:blipFill>
        <p:spPr bwMode="auto">
          <a:xfrm>
            <a:off x="4876800" y="1905000"/>
            <a:ext cx="1639888" cy="2185988"/>
          </a:xfrm>
          <a:prstGeom prst="rect">
            <a:avLst/>
          </a:prstGeom>
          <a:noFill/>
          <a:ln w="28575">
            <a:solidFill>
              <a:schemeClr val="tx1"/>
            </a:solidFill>
            <a:miter lim="800000"/>
            <a:headEnd/>
            <a:tailEnd/>
          </a:ln>
        </p:spPr>
      </p:pic>
      <p:pic>
        <p:nvPicPr>
          <p:cNvPr id="17" name="Picture 3"/>
          <p:cNvPicPr>
            <a:picLocks noChangeAspect="1" noChangeArrowheads="1"/>
          </p:cNvPicPr>
          <p:nvPr/>
        </p:nvPicPr>
        <p:blipFill>
          <a:blip r:embed="rId4" cstate="print"/>
          <a:srcRect b="5502"/>
          <a:stretch>
            <a:fillRect/>
          </a:stretch>
        </p:blipFill>
        <p:spPr bwMode="auto">
          <a:xfrm>
            <a:off x="6705600" y="2514600"/>
            <a:ext cx="2095500" cy="2014537"/>
          </a:xfrm>
          <a:prstGeom prst="rect">
            <a:avLst/>
          </a:prstGeom>
          <a:noFill/>
          <a:ln w="28575">
            <a:solidFill>
              <a:schemeClr val="tx1"/>
            </a:solidFill>
            <a:miter lim="800000"/>
            <a:headEnd/>
            <a:tailEnd/>
          </a:ln>
        </p:spPr>
      </p:pic>
      <p:sp>
        <p:nvSpPr>
          <p:cNvPr id="19" name="Text Placeholder 6"/>
          <p:cNvSpPr txBox="1">
            <a:spLocks/>
          </p:cNvSpPr>
          <p:nvPr/>
        </p:nvSpPr>
        <p:spPr bwMode="auto">
          <a:xfrm>
            <a:off x="4267200" y="4876800"/>
            <a:ext cx="2971800" cy="27699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marL="169863" marR="0" lvl="0" indent="-169863" algn="l" defTabSz="820738" rtl="0" eaLnBrk="0" fontAlgn="base" latinLnBrk="0" hangingPunct="0">
              <a:lnSpc>
                <a:spcPct val="90000"/>
              </a:lnSpc>
              <a:spcBef>
                <a:spcPct val="30000"/>
              </a:spcBef>
              <a:spcAft>
                <a:spcPct val="0"/>
              </a:spcAft>
              <a:buClr>
                <a:srgbClr val="0033A1"/>
              </a:buClr>
              <a:buSzTx/>
              <a:tabLst/>
              <a:defRPr/>
            </a:pPr>
            <a:r>
              <a:rPr kumimoji="0" lang="en-US" sz="2000" i="1" u="none" strike="noStrike" kern="0" cap="none" spc="0" normalizeH="0" baseline="0" noProof="0" dirty="0" smtClean="0">
                <a:ln>
                  <a:noFill/>
                </a:ln>
                <a:solidFill>
                  <a:srgbClr val="0033A1"/>
                </a:solidFill>
                <a:effectLst/>
                <a:uLnTx/>
                <a:uFillTx/>
                <a:latin typeface="+mn-lt"/>
                <a:ea typeface="+mn-ea"/>
                <a:cs typeface="+mn-cs"/>
              </a:rPr>
              <a:t>VMS System Effort:</a:t>
            </a:r>
            <a:endParaRPr kumimoji="0" lang="en-US" sz="2000" i="1" u="none" strike="noStrike" kern="0" cap="none" spc="0" normalizeH="0" baseline="0" noProof="0" dirty="0">
              <a:ln>
                <a:noFill/>
              </a:ln>
              <a:solidFill>
                <a:srgbClr val="0033A1"/>
              </a:solidFill>
              <a:effectLst/>
              <a:uLnTx/>
              <a:uFillTx/>
              <a:latin typeface="+mn-lt"/>
              <a:ea typeface="+mn-ea"/>
              <a:cs typeface="+mn-cs"/>
            </a:endParaRPr>
          </a:p>
        </p:txBody>
      </p:sp>
      <p:sp>
        <p:nvSpPr>
          <p:cNvPr id="20" name="Text Placeholder 6"/>
          <p:cNvSpPr txBox="1">
            <a:spLocks/>
          </p:cNvSpPr>
          <p:nvPr/>
        </p:nvSpPr>
        <p:spPr bwMode="auto">
          <a:xfrm>
            <a:off x="6781800" y="1752600"/>
            <a:ext cx="2133600" cy="55399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marL="169863" marR="0" lvl="0" indent="-169863" algn="l" defTabSz="820738" rtl="0" eaLnBrk="0" fontAlgn="base" latinLnBrk="0" hangingPunct="0">
              <a:lnSpc>
                <a:spcPct val="90000"/>
              </a:lnSpc>
              <a:spcAft>
                <a:spcPct val="0"/>
              </a:spcAft>
              <a:buClr>
                <a:srgbClr val="0033A1"/>
              </a:buClr>
              <a:buSzTx/>
              <a:tabLst/>
              <a:defRPr/>
            </a:pPr>
            <a:r>
              <a:rPr kumimoji="0" lang="en-US" sz="2000" i="1" u="none" strike="noStrike" kern="0" cap="none" spc="0" normalizeH="0" baseline="0" noProof="0" dirty="0" smtClean="0">
                <a:ln>
                  <a:noFill/>
                </a:ln>
                <a:solidFill>
                  <a:srgbClr val="0033A1"/>
                </a:solidFill>
                <a:effectLst/>
                <a:uLnTx/>
                <a:uFillTx/>
                <a:latin typeface="+mn-lt"/>
                <a:ea typeface="+mn-ea"/>
                <a:cs typeface="+mn-cs"/>
              </a:rPr>
              <a:t>Propulsion</a:t>
            </a:r>
          </a:p>
          <a:p>
            <a:pPr marL="169863" marR="0" lvl="0" indent="-169863" algn="l" defTabSz="820738" rtl="0" eaLnBrk="0" fontAlgn="base" latinLnBrk="0" hangingPunct="0">
              <a:lnSpc>
                <a:spcPct val="90000"/>
              </a:lnSpc>
              <a:spcAft>
                <a:spcPct val="0"/>
              </a:spcAft>
              <a:buClr>
                <a:srgbClr val="0033A1"/>
              </a:buClr>
              <a:buSzTx/>
              <a:tabLst/>
              <a:defRPr/>
            </a:pPr>
            <a:r>
              <a:rPr kumimoji="0" lang="en-US" sz="2000" i="1" u="none" strike="noStrike" kern="0" cap="none" spc="0" normalizeH="0" baseline="0" noProof="0" dirty="0" smtClean="0">
                <a:ln>
                  <a:noFill/>
                </a:ln>
                <a:solidFill>
                  <a:srgbClr val="0033A1"/>
                </a:solidFill>
                <a:effectLst/>
                <a:uLnTx/>
                <a:uFillTx/>
                <a:latin typeface="+mn-lt"/>
                <a:ea typeface="+mn-ea"/>
                <a:cs typeface="+mn-cs"/>
              </a:rPr>
              <a:t>System Effort:</a:t>
            </a:r>
            <a:endParaRPr kumimoji="0" lang="en-US" sz="2000" i="1" u="none" strike="noStrike" kern="0" cap="none" spc="0" normalizeH="0" baseline="0" noProof="0" dirty="0">
              <a:ln>
                <a:noFill/>
              </a:ln>
              <a:solidFill>
                <a:srgbClr val="0033A1"/>
              </a:solidFill>
              <a:effectLst/>
              <a:uLnTx/>
              <a:uFillTx/>
              <a:latin typeface="+mn-lt"/>
              <a:ea typeface="+mn-ea"/>
              <a:cs typeface="+mn-cs"/>
            </a:endParaRPr>
          </a:p>
        </p:txBody>
      </p:sp>
      <p:sp>
        <p:nvSpPr>
          <p:cNvPr id="21" name="Text Placeholder 6"/>
          <p:cNvSpPr txBox="1">
            <a:spLocks/>
          </p:cNvSpPr>
          <p:nvPr/>
        </p:nvSpPr>
        <p:spPr bwMode="auto">
          <a:xfrm>
            <a:off x="228600" y="2209800"/>
            <a:ext cx="2971800" cy="27699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marL="169863" marR="0" lvl="0" indent="-169863" algn="l" defTabSz="820738" rtl="0" eaLnBrk="0" fontAlgn="base" latinLnBrk="0" hangingPunct="0">
              <a:lnSpc>
                <a:spcPct val="90000"/>
              </a:lnSpc>
              <a:spcBef>
                <a:spcPct val="30000"/>
              </a:spcBef>
              <a:spcAft>
                <a:spcPct val="0"/>
              </a:spcAft>
              <a:buClr>
                <a:srgbClr val="0033A1"/>
              </a:buClr>
              <a:buSzTx/>
              <a:tabLst/>
              <a:defRPr/>
            </a:pPr>
            <a:r>
              <a:rPr kumimoji="0" lang="en-US" sz="2000" i="1" u="none" strike="noStrike" kern="0" cap="none" spc="0" normalizeH="0" baseline="0" noProof="0" dirty="0" smtClean="0">
                <a:ln>
                  <a:noFill/>
                </a:ln>
                <a:solidFill>
                  <a:srgbClr val="0033A1"/>
                </a:solidFill>
                <a:effectLst/>
                <a:uLnTx/>
                <a:uFillTx/>
                <a:latin typeface="+mn-lt"/>
                <a:ea typeface="+mn-ea"/>
                <a:cs typeface="+mn-cs"/>
              </a:rPr>
              <a:t>Electrical System Effort:</a:t>
            </a:r>
            <a:endParaRPr kumimoji="0" lang="en-US" sz="2000" i="1" u="none" strike="noStrike" kern="0" cap="none" spc="0" normalizeH="0" baseline="0" noProof="0" dirty="0">
              <a:ln>
                <a:noFill/>
              </a:ln>
              <a:solidFill>
                <a:srgbClr val="0033A1"/>
              </a:solidFill>
              <a:effectLst/>
              <a:uLnTx/>
              <a:uFillTx/>
              <a:latin typeface="+mn-lt"/>
              <a:ea typeface="+mn-ea"/>
              <a:cs typeface="+mn-cs"/>
            </a:endParaRPr>
          </a:p>
        </p:txBody>
      </p:sp>
      <p:pic>
        <p:nvPicPr>
          <p:cNvPr id="22" name="Picture 21"/>
          <p:cNvPicPr>
            <a:picLocks noChangeAspect="1"/>
          </p:cNvPicPr>
          <p:nvPr/>
        </p:nvPicPr>
        <p:blipFill>
          <a:blip r:embed="rId5" cstate="print"/>
          <a:srcRect l="31461"/>
          <a:stretch>
            <a:fillRect/>
          </a:stretch>
        </p:blipFill>
        <p:spPr bwMode="auto">
          <a:xfrm>
            <a:off x="3883518" y="5181600"/>
            <a:ext cx="2822082" cy="1494703"/>
          </a:xfrm>
          <a:prstGeom prst="rect">
            <a:avLst/>
          </a:prstGeom>
          <a:noFill/>
          <a:ln w="9525">
            <a:noFill/>
            <a:miter lim="800000"/>
            <a:headEnd/>
            <a:tailEnd/>
          </a:ln>
        </p:spPr>
      </p:pic>
      <p:pic>
        <p:nvPicPr>
          <p:cNvPr id="18" name="Picture 38"/>
          <p:cNvPicPr>
            <a:picLocks noChangeAspect="1" noChangeArrowheads="1"/>
          </p:cNvPicPr>
          <p:nvPr/>
        </p:nvPicPr>
        <p:blipFill>
          <a:blip r:embed="rId6" cstate="print"/>
          <a:srcRect/>
          <a:stretch>
            <a:fillRect/>
          </a:stretch>
        </p:blipFill>
        <p:spPr bwMode="auto">
          <a:xfrm>
            <a:off x="6553200" y="5229999"/>
            <a:ext cx="1512212"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4338" y="493776"/>
            <a:ext cx="8229600" cy="418576"/>
          </a:xfrm>
        </p:spPr>
        <p:txBody>
          <a:bodyPr/>
          <a:lstStyle/>
          <a:p>
            <a:r>
              <a:rPr lang="en-US" dirty="0" smtClean="0"/>
              <a:t>OSST-II Program Supporting Follow-On</a:t>
            </a:r>
            <a:endParaRPr lang="en-US" dirty="0"/>
          </a:p>
        </p:txBody>
      </p:sp>
      <p:grpSp>
        <p:nvGrpSpPr>
          <p:cNvPr id="17" name="Group 16"/>
          <p:cNvGrpSpPr/>
          <p:nvPr/>
        </p:nvGrpSpPr>
        <p:grpSpPr>
          <a:xfrm>
            <a:off x="209550" y="1524000"/>
            <a:ext cx="8740620" cy="4355038"/>
            <a:chOff x="209550" y="1524000"/>
            <a:chExt cx="8740620" cy="4355038"/>
          </a:xfrm>
        </p:grpSpPr>
        <p:sp>
          <p:nvSpPr>
            <p:cNvPr id="10" name="Content Placeholder 2"/>
            <p:cNvSpPr txBox="1">
              <a:spLocks/>
            </p:cNvSpPr>
            <p:nvPr/>
          </p:nvSpPr>
          <p:spPr>
            <a:xfrm>
              <a:off x="414338" y="1524000"/>
              <a:ext cx="8535832" cy="4355038"/>
            </a:xfrm>
            <a:prstGeom prst="rect">
              <a:avLst/>
            </a:prstGeom>
          </p:spPr>
          <p:txBody>
            <a:bodyPr/>
            <a:lstStyle/>
            <a:p>
              <a:pPr marL="169863" marR="0" lvl="0" indent="-169863" algn="l" defTabSz="820738" rtl="0" eaLnBrk="0" fontAlgn="base" latinLnBrk="0" hangingPunct="0">
                <a:lnSpc>
                  <a:spcPct val="90000"/>
                </a:lnSpc>
                <a:spcBef>
                  <a:spcPct val="30000"/>
                </a:spcBef>
                <a:spcAft>
                  <a:spcPct val="0"/>
                </a:spcAft>
                <a:buClr>
                  <a:srgbClr val="0033A1"/>
                </a:buClr>
                <a:buSzTx/>
                <a:buFont typeface="Wingdings" pitchFamily="2" charset="2"/>
                <a:buChar char="§"/>
                <a:tabLst/>
                <a:defRPr/>
              </a:pPr>
              <a:r>
                <a:rPr kumimoji="0" lang="en-US" sz="2200" b="1" i="0" u="none" strike="noStrike" kern="0" cap="none" spc="0" normalizeH="0" baseline="0" noProof="0" dirty="0" smtClean="0">
                  <a:ln>
                    <a:noFill/>
                  </a:ln>
                  <a:solidFill>
                    <a:schemeClr val="tx1"/>
                  </a:solidFill>
                  <a:effectLst/>
                  <a:uLnTx/>
                  <a:uFillTx/>
                  <a:latin typeface="+mn-lt"/>
                  <a:ea typeface="+mn-ea"/>
                  <a:cs typeface="+mn-cs"/>
                </a:rPr>
                <a:t>Specific Capabilities</a:t>
              </a:r>
            </a:p>
            <a:p>
              <a:pPr marL="169863" marR="0" lvl="0" indent="-169863" algn="l" defTabSz="820738" rtl="0" eaLnBrk="0" fontAlgn="base" latinLnBrk="0" hangingPunct="0">
                <a:lnSpc>
                  <a:spcPct val="90000"/>
                </a:lnSpc>
                <a:spcBef>
                  <a:spcPct val="30000"/>
                </a:spcBef>
                <a:spcAft>
                  <a:spcPct val="0"/>
                </a:spcAft>
                <a:buClr>
                  <a:srgbClr val="0033A1"/>
                </a:buClr>
                <a:buSzTx/>
                <a:buFont typeface="Wingdings" pitchFamily="2" charset="2"/>
                <a:buChar char="§"/>
                <a:tabLst/>
                <a:defRPr/>
              </a:pPr>
              <a:r>
                <a:rPr kumimoji="0" lang="en-US" sz="2200" b="1" i="0" u="none" strike="noStrike" kern="0" cap="none" spc="0" normalizeH="0" baseline="0" noProof="0" dirty="0" smtClean="0">
                  <a:ln>
                    <a:noFill/>
                  </a:ln>
                  <a:solidFill>
                    <a:schemeClr val="tx1"/>
                  </a:solidFill>
                  <a:effectLst/>
                  <a:uLnTx/>
                  <a:uFillTx/>
                  <a:latin typeface="+mn-lt"/>
                  <a:ea typeface="+mn-ea"/>
                  <a:cs typeface="+mn-cs"/>
                </a:rPr>
                <a:t>Drive System / Propulsion Objectives:</a:t>
              </a:r>
            </a:p>
            <a:p>
              <a:pPr marL="663575" marR="0" lvl="1" indent="-457200" algn="l" defTabSz="820738" rtl="0" eaLnBrk="0" fontAlgn="base" latinLnBrk="0" hangingPunct="0">
                <a:lnSpc>
                  <a:spcPct val="90000"/>
                </a:lnSpc>
                <a:spcBef>
                  <a:spcPts val="1200"/>
                </a:spcBef>
                <a:spcAft>
                  <a:spcPts val="1800"/>
                </a:spcAft>
                <a:buClr>
                  <a:srgbClr val="0033A1"/>
                </a:buClr>
                <a:buSzTx/>
                <a:buFont typeface="+mj-lt"/>
                <a:buAutoNum type="arabicPeriod"/>
                <a:tabLst/>
                <a:defRPr/>
              </a:pPr>
              <a:r>
                <a:rPr kumimoji="0" lang="en-US" sz="1800" b="0" i="0" u="none" strike="noStrike" kern="0" cap="none" spc="0" normalizeH="0" baseline="0" noProof="0" dirty="0" smtClean="0">
                  <a:ln>
                    <a:noFill/>
                  </a:ln>
                  <a:solidFill>
                    <a:schemeClr val="tx1"/>
                  </a:solidFill>
                  <a:effectLst/>
                  <a:uLnTx/>
                  <a:uFillTx/>
                  <a:latin typeface="+mn-lt"/>
                </a:rPr>
                <a:t>Improved Planetary Gear and Bearing Failure Detection:                         isolate faults within the planetary system for improved failure detection.</a:t>
              </a:r>
              <a:endParaRPr kumimoji="0" lang="en-US" sz="1800" b="0" i="0" u="none" strike="noStrike" kern="0" cap="none" spc="0" normalizeH="0" baseline="0" noProof="0" dirty="0" smtClean="0">
                <a:ln>
                  <a:noFill/>
                </a:ln>
                <a:solidFill>
                  <a:schemeClr val="bg1"/>
                </a:solidFill>
                <a:effectLst/>
                <a:uLnTx/>
                <a:uFillTx/>
                <a:latin typeface="+mn-lt"/>
              </a:endParaRPr>
            </a:p>
            <a:p>
              <a:pPr marL="663575" marR="0" lvl="1" indent="-457200" algn="l" defTabSz="820738" rtl="0" eaLnBrk="0" fontAlgn="base" latinLnBrk="0" hangingPunct="0">
                <a:lnSpc>
                  <a:spcPct val="90000"/>
                </a:lnSpc>
                <a:spcBef>
                  <a:spcPts val="1200"/>
                </a:spcBef>
                <a:spcAft>
                  <a:spcPts val="1800"/>
                </a:spcAft>
                <a:buClr>
                  <a:srgbClr val="0033A1"/>
                </a:buClr>
                <a:buSzTx/>
                <a:buFont typeface="+mj-lt"/>
                <a:buAutoNum type="arabicPeriod"/>
                <a:tabLst/>
                <a:defRPr/>
              </a:pPr>
              <a:r>
                <a:rPr kumimoji="0" lang="en-US" sz="1800" b="0" i="0" u="none" strike="noStrike" kern="0" cap="none" spc="0" normalizeH="0" baseline="0" noProof="0" dirty="0" smtClean="0">
                  <a:ln>
                    <a:noFill/>
                  </a:ln>
                  <a:solidFill>
                    <a:schemeClr val="tx1"/>
                  </a:solidFill>
                  <a:effectLst/>
                  <a:uLnTx/>
                  <a:uFillTx/>
                  <a:latin typeface="+mn-lt"/>
                </a:rPr>
                <a:t>Reduced Weight of the CBM System:                                                     develop methods to reduce the size and weight impact, or increase capability without increasing the size and weight.</a:t>
              </a:r>
            </a:p>
            <a:p>
              <a:pPr marL="663575" marR="0" lvl="1" indent="-457200" algn="l" defTabSz="820738" rtl="0" eaLnBrk="0" fontAlgn="base" latinLnBrk="0" hangingPunct="0">
                <a:lnSpc>
                  <a:spcPct val="90000"/>
                </a:lnSpc>
                <a:spcBef>
                  <a:spcPts val="1200"/>
                </a:spcBef>
                <a:spcAft>
                  <a:spcPts val="1800"/>
                </a:spcAft>
                <a:buClr>
                  <a:srgbClr val="0033A1"/>
                </a:buClr>
                <a:buSzTx/>
                <a:buFont typeface="+mj-lt"/>
                <a:buAutoNum type="arabicPeriod"/>
                <a:tabLst/>
                <a:defRPr/>
              </a:pPr>
              <a:r>
                <a:rPr kumimoji="0" lang="en-US" sz="1800" b="0" i="0" u="none" strike="noStrike" kern="0" cap="none" spc="0" normalizeH="0" baseline="0" noProof="0" dirty="0" smtClean="0">
                  <a:ln>
                    <a:noFill/>
                  </a:ln>
                  <a:solidFill>
                    <a:schemeClr val="tx1"/>
                  </a:solidFill>
                  <a:effectLst/>
                  <a:uLnTx/>
                  <a:uFillTx/>
                  <a:latin typeface="+mn-lt"/>
                </a:rPr>
                <a:t>Interim Power Rating Methodology:                                                         develop a methodology that allows operations above the maximum continuous rating for limited periods of time.</a:t>
              </a:r>
            </a:p>
            <a:p>
              <a:pPr marL="663575" marR="0" lvl="1" indent="22225" algn="l" defTabSz="820738" rtl="0" eaLnBrk="0" fontAlgn="base" latinLnBrk="0" hangingPunct="0">
                <a:lnSpc>
                  <a:spcPct val="90000"/>
                </a:lnSpc>
                <a:spcBef>
                  <a:spcPts val="1200"/>
                </a:spcBef>
                <a:spcAft>
                  <a:spcPct val="0"/>
                </a:spcAft>
                <a:buClr>
                  <a:srgbClr val="0033A1"/>
                </a:buClr>
                <a:buSzTx/>
                <a:buFont typeface="Wingdings" pitchFamily="2" charset="2"/>
                <a:buNone/>
                <a:tabLst/>
                <a:defRPr/>
              </a:pPr>
              <a:r>
                <a:rPr kumimoji="0" lang="en-US" sz="1800" b="0" i="0" u="none" strike="noStrike" kern="0" cap="none" spc="0" normalizeH="0" baseline="0" noProof="0" dirty="0" smtClean="0">
                  <a:ln>
                    <a:noFill/>
                  </a:ln>
                  <a:solidFill>
                    <a:schemeClr val="tx1"/>
                  </a:solidFill>
                  <a:effectLst/>
                  <a:uLnTx/>
                  <a:uFillTx/>
                  <a:latin typeface="+mn-lt"/>
                </a:rPr>
                <a:t>Integration of the Technology into the AH-64 Architecture:                    integrate all of the developed technologies into the AH-64 architecture and demonstrate.</a:t>
              </a:r>
              <a:endParaRPr kumimoji="0" lang="en-US" sz="1800" b="0" i="0" u="none" strike="noStrike" kern="0" cap="none" spc="0" normalizeH="0" baseline="0" noProof="0" dirty="0">
                <a:ln>
                  <a:noFill/>
                </a:ln>
                <a:solidFill>
                  <a:schemeClr val="tx1"/>
                </a:solidFill>
                <a:effectLst/>
                <a:uLnTx/>
                <a:uFillTx/>
                <a:latin typeface="+mn-lt"/>
              </a:endParaRPr>
            </a:p>
          </p:txBody>
        </p:sp>
        <p:sp>
          <p:nvSpPr>
            <p:cNvPr id="11" name="TextBox 10"/>
            <p:cNvSpPr txBox="1"/>
            <p:nvPr/>
          </p:nvSpPr>
          <p:spPr>
            <a:xfrm>
              <a:off x="1027387" y="2362200"/>
              <a:ext cx="6251952" cy="313932"/>
            </a:xfrm>
            <a:prstGeom prst="rect">
              <a:avLst/>
            </a:prstGeom>
            <a:solidFill>
              <a:srgbClr val="92D050"/>
            </a:solidFill>
            <a:scene3d>
              <a:camera prst="orthographicFront"/>
              <a:lightRig rig="threePt" dir="t"/>
            </a:scene3d>
            <a:sp3d>
              <a:bevelT/>
            </a:sp3d>
          </p:spPr>
          <p:txBody>
            <a:bodyPr wrap="square" lIns="45720" tIns="18288" rIns="45720" bIns="18288">
              <a:spAutoFit/>
            </a:bodyPr>
            <a:lstStyle/>
            <a:p>
              <a:pPr>
                <a:defRPr/>
              </a:pPr>
              <a:r>
                <a:rPr lang="en-US" b="1" dirty="0" smtClean="0">
                  <a:latin typeface="+mn-lt"/>
                </a:rPr>
                <a:t>Improved Planetary Gear and Bearing Failure Detection: </a:t>
              </a:r>
              <a:endParaRPr lang="en-US" b="1" dirty="0">
                <a:latin typeface="+mn-lt"/>
              </a:endParaRPr>
            </a:p>
          </p:txBody>
        </p:sp>
        <p:sp>
          <p:nvSpPr>
            <p:cNvPr id="12" name="TextBox 11"/>
            <p:cNvSpPr txBox="1"/>
            <p:nvPr/>
          </p:nvSpPr>
          <p:spPr>
            <a:xfrm>
              <a:off x="1028250" y="5486400"/>
              <a:ext cx="6475036" cy="313932"/>
            </a:xfrm>
            <a:prstGeom prst="rect">
              <a:avLst/>
            </a:prstGeom>
            <a:solidFill>
              <a:srgbClr val="92D050"/>
            </a:solidFill>
            <a:scene3d>
              <a:camera prst="orthographicFront"/>
              <a:lightRig rig="threePt" dir="t"/>
            </a:scene3d>
            <a:sp3d>
              <a:bevelT/>
            </a:sp3d>
          </p:spPr>
          <p:txBody>
            <a:bodyPr wrap="square" lIns="45720" tIns="18288" rIns="18288" bIns="18288">
              <a:spAutoFit/>
            </a:bodyPr>
            <a:lstStyle/>
            <a:p>
              <a:pPr>
                <a:defRPr/>
              </a:pPr>
              <a:r>
                <a:rPr lang="en-US" b="1" dirty="0" smtClean="0">
                  <a:latin typeface="+mn-lt"/>
                </a:rPr>
                <a:t>Integration of the Technology into the AH-64 Architecture:</a:t>
              </a:r>
              <a:endParaRPr lang="en-US" b="1" dirty="0">
                <a:latin typeface="+mn-lt"/>
              </a:endParaRPr>
            </a:p>
          </p:txBody>
        </p:sp>
        <p:sp>
          <p:nvSpPr>
            <p:cNvPr id="13" name="TextBox 12"/>
            <p:cNvSpPr txBox="1"/>
            <p:nvPr/>
          </p:nvSpPr>
          <p:spPr>
            <a:xfrm>
              <a:off x="1032388" y="4343400"/>
              <a:ext cx="4050600" cy="313932"/>
            </a:xfrm>
            <a:prstGeom prst="rect">
              <a:avLst/>
            </a:prstGeom>
            <a:solidFill>
              <a:srgbClr val="92D050"/>
            </a:solidFill>
            <a:scene3d>
              <a:camera prst="orthographicFront"/>
              <a:lightRig rig="threePt" dir="t"/>
            </a:scene3d>
            <a:sp3d>
              <a:bevelT/>
            </a:sp3d>
          </p:spPr>
          <p:txBody>
            <a:bodyPr wrap="square" lIns="45720" tIns="18288" rIns="18288" bIns="18288">
              <a:spAutoFit/>
            </a:bodyPr>
            <a:lstStyle/>
            <a:p>
              <a:pPr>
                <a:defRPr/>
              </a:pPr>
              <a:r>
                <a:rPr lang="en-US" b="1" dirty="0" smtClean="0">
                  <a:latin typeface="+mn-lt"/>
                </a:rPr>
                <a:t>Interim Power Rating Methodology:</a:t>
              </a:r>
              <a:endParaRPr lang="en-US" b="1" dirty="0">
                <a:latin typeface="+mn-lt"/>
              </a:endParaRPr>
            </a:p>
          </p:txBody>
        </p:sp>
        <p:sp>
          <p:nvSpPr>
            <p:cNvPr id="14" name="TextBox 13"/>
            <p:cNvSpPr txBox="1"/>
            <p:nvPr/>
          </p:nvSpPr>
          <p:spPr>
            <a:xfrm>
              <a:off x="1036591" y="3276600"/>
              <a:ext cx="4162941" cy="313932"/>
            </a:xfrm>
            <a:prstGeom prst="rect">
              <a:avLst/>
            </a:prstGeom>
            <a:solidFill>
              <a:srgbClr val="92D050"/>
            </a:solidFill>
            <a:scene3d>
              <a:camera prst="orthographicFront"/>
              <a:lightRig rig="threePt" dir="t"/>
            </a:scene3d>
            <a:sp3d>
              <a:bevelT/>
            </a:sp3d>
          </p:spPr>
          <p:txBody>
            <a:bodyPr wrap="square" lIns="45720" tIns="18288" rIns="18288" bIns="18288">
              <a:spAutoFit/>
            </a:bodyPr>
            <a:lstStyle/>
            <a:p>
              <a:pPr>
                <a:defRPr/>
              </a:pPr>
              <a:r>
                <a:rPr lang="en-US" b="1" dirty="0" smtClean="0">
                  <a:latin typeface="+mn-lt"/>
                </a:rPr>
                <a:t>Reduced Weight of the CBM System:</a:t>
              </a:r>
              <a:endParaRPr lang="en-US" b="1" dirty="0">
                <a:latin typeface="+mn-lt"/>
              </a:endParaRPr>
            </a:p>
          </p:txBody>
        </p:sp>
        <p:sp>
          <p:nvSpPr>
            <p:cNvPr id="15" name="Right Arrow 14"/>
            <p:cNvSpPr/>
            <p:nvPr/>
          </p:nvSpPr>
          <p:spPr bwMode="auto">
            <a:xfrm>
              <a:off x="228599" y="5410200"/>
              <a:ext cx="800101" cy="456057"/>
            </a:xfrm>
            <a:prstGeom prst="rightArrow">
              <a:avLst/>
            </a:prstGeom>
            <a:solidFill>
              <a:schemeClr val="tx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820738"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TextBox 15"/>
            <p:cNvSpPr txBox="1"/>
            <p:nvPr/>
          </p:nvSpPr>
          <p:spPr>
            <a:xfrm>
              <a:off x="209550" y="5486400"/>
              <a:ext cx="646331" cy="276999"/>
            </a:xfrm>
            <a:prstGeom prst="rect">
              <a:avLst/>
            </a:prstGeom>
            <a:noFill/>
          </p:spPr>
          <p:txBody>
            <a:bodyPr wrap="none" rtlCol="0">
              <a:spAutoFit/>
            </a:bodyPr>
            <a:lstStyle/>
            <a:p>
              <a:r>
                <a:rPr lang="en-US" sz="1200" b="1" i="1" dirty="0" smtClean="0">
                  <a:solidFill>
                    <a:schemeClr val="bg1"/>
                  </a:solidFill>
                  <a:latin typeface="+mn-lt"/>
                </a:rPr>
                <a:t>DEMO</a:t>
              </a:r>
              <a:endParaRPr lang="en-US" sz="1200" b="1" i="1" dirty="0">
                <a:solidFill>
                  <a:schemeClr val="bg1"/>
                </a:solidFill>
                <a:latin typeface="+mn-lt"/>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PWExternal_2015">
  <a:themeElements>
    <a:clrScheme name="Boeing Color Palette">
      <a:dk1>
        <a:srgbClr val="000000"/>
      </a:dk1>
      <a:lt1>
        <a:srgbClr val="FFFFFF"/>
      </a:lt1>
      <a:dk2>
        <a:srgbClr val="0039A6"/>
      </a:dk2>
      <a:lt2>
        <a:srgbClr val="A5ACB0"/>
      </a:lt2>
      <a:accent1>
        <a:srgbClr val="0039A6"/>
      </a:accent1>
      <a:accent2>
        <a:srgbClr val="E70033"/>
      </a:accent2>
      <a:accent3>
        <a:srgbClr val="0096DB"/>
      </a:accent3>
      <a:accent4>
        <a:srgbClr val="77B800"/>
      </a:accent4>
      <a:accent5>
        <a:srgbClr val="580F8B"/>
      </a:accent5>
      <a:accent6>
        <a:srgbClr val="FFA200"/>
      </a:accent6>
      <a:hlink>
        <a:srgbClr val="0039A6"/>
      </a:hlink>
      <a:folHlink>
        <a:srgbClr val="A5ACB0"/>
      </a:folHlink>
    </a:clrScheme>
    <a:fontScheme name="Whiteback_Bluesignatu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24912"/>
        </a:solidFill>
        <a:ln w="12700" cap="rnd" cmpd="sng">
          <a:noFill/>
          <a:prstDash val="solid"/>
          <a:round/>
          <a:headEnd type="none" w="med" len="med"/>
          <a:tailEnd type="none" w="med" len="med"/>
        </a:ln>
      </a:spPr>
      <a:bodyPr/>
      <a:lstStyle>
        <a:defPPr>
          <a:defRPr dirty="0"/>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820738" rtl="0" eaLnBrk="0" fontAlgn="base" latinLnBrk="0" hangingPunct="0">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oeing Color Palette">
        <a:dk1>
          <a:srgbClr val="000000"/>
        </a:dk1>
        <a:lt1>
          <a:srgbClr val="FFFFFF"/>
        </a:lt1>
        <a:dk2>
          <a:srgbClr val="0039A6"/>
        </a:dk2>
        <a:lt2>
          <a:srgbClr val="A5ACB0"/>
        </a:lt2>
        <a:accent1>
          <a:srgbClr val="0039A6"/>
        </a:accent1>
        <a:accent2>
          <a:srgbClr val="E70033"/>
        </a:accent2>
        <a:accent3>
          <a:srgbClr val="0096DB"/>
        </a:accent3>
        <a:accent4>
          <a:srgbClr val="77B800"/>
        </a:accent4>
        <a:accent5>
          <a:srgbClr val="580F8B"/>
        </a:accent5>
        <a:accent6>
          <a:srgbClr val="FFA200"/>
        </a:accent6>
        <a:hlink>
          <a:srgbClr val="0039A6"/>
        </a:hlink>
        <a:folHlink>
          <a:srgbClr val="A5ACB0"/>
        </a:folHlink>
      </a:clrScheme>
      <a:clrMap bg1="lt1" tx1="dk1" bg2="lt2" tx2="dk2" accent1="accent1" accent2="accent2" accent3="accent3" accent4="accent4" accent5="accent5" accent6="accent6" hlink="hlink" folHlink="folHlink"/>
    </a:extraClrScheme>
  </a:extraClrSchemeLst>
  <a:custClrLst>
    <a:custClr name="PANTONE 7546">
      <a:srgbClr val="394A59"/>
    </a:custClr>
    <a:custClr name="PANTONE 431">
      <a:srgbClr val="5F6A72"/>
    </a:custClr>
    <a:custClr name="PANTONE 429">
      <a:srgbClr val="A5ACB0"/>
    </a:custClr>
    <a:custClr name="PANTONE CG1">
      <a:srgbClr val="E2E1DD"/>
    </a:custClr>
    <a:custClr name="PANTONE 7421">
      <a:srgbClr val="61162D"/>
    </a:custClr>
    <a:custClr name="PANTONE 221">
      <a:srgbClr val="96004B"/>
    </a:custClr>
    <a:custClr name="PANTONE 4975">
      <a:srgbClr val="462324"/>
    </a:custClr>
    <a:custClr name="PANTONE 201">
      <a:srgbClr val="9E1B32"/>
    </a:custClr>
    <a:custClr name="PANTONE 185">
      <a:srgbClr val="E70033"/>
    </a:custClr>
    <a:custClr name="PANTONE 1665">
      <a:srgbClr val="E24912"/>
    </a:custClr>
    <a:custClr name="PANTONE 137">
      <a:srgbClr val="FFA200"/>
    </a:custClr>
    <a:custClr name="PANTONE 1215">
      <a:srgbClr val="FBDE81"/>
    </a:custClr>
    <a:custClr name="PANTONE 7499">
      <a:srgbClr val="EEE8C5"/>
    </a:custClr>
    <a:custClr name="PANTONE 553">
      <a:srgbClr val="214232"/>
    </a:custClr>
    <a:custClr name="PANTONE 376">
      <a:srgbClr val="77B800"/>
    </a:custClr>
    <a:custClr name="PANTONE 373">
      <a:srgbClr val="CFEA8B"/>
    </a:custClr>
    <a:custClr name="PANTONE 328">
      <a:srgbClr val="007165"/>
    </a:custClr>
    <a:custClr name="PANTONE 309">
      <a:srgbClr val="003D4D"/>
    </a:custClr>
    <a:custClr name="PANTONE 3135">
      <a:srgbClr val="0091B5"/>
    </a:custClr>
    <a:custClr name="PANTONE 9041">
      <a:srgbClr val="E2EBE4"/>
    </a:custClr>
    <a:custClr name="PANTONE 289">
      <a:srgbClr val="002144"/>
    </a:custClr>
    <a:custClr name="PANTONE 2925">
      <a:srgbClr val="0096DB"/>
    </a:custClr>
    <a:custClr name="PANTONE 283">
      <a:srgbClr val="97C5EB"/>
    </a:custClr>
    <a:custClr name="PANTONE 2597">
      <a:srgbClr val="580F8B"/>
    </a:custClr>
  </a:custClrLst>
</a:theme>
</file>

<file path=ppt/theme/theme2.xml><?xml version="1.0" encoding="utf-8"?>
<a:theme xmlns:a="http://schemas.openxmlformats.org/drawingml/2006/main" name="PWExternalClos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956</TotalTime>
  <Words>847</Words>
  <Application>Microsoft Office PowerPoint</Application>
  <PresentationFormat>On-screen Show (4:3)</PresentationFormat>
  <Paragraphs>155</Paragraphs>
  <Slides>29</Slides>
  <Notes>1</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PWExternal_2015</vt:lpstr>
      <vt:lpstr>PWExternalClosing</vt:lpstr>
      <vt:lpstr>Operations Support and Sustainment Technologies Phase II (OSST-II) and Transition     </vt:lpstr>
      <vt:lpstr>Presentation Outline</vt:lpstr>
      <vt:lpstr>OSST-II Overview</vt:lpstr>
      <vt:lpstr>OSST-II Applications</vt:lpstr>
      <vt:lpstr>OSST-II Electrical System</vt:lpstr>
      <vt:lpstr>OSST-II Propulsion System</vt:lpstr>
      <vt:lpstr>OSST-II Vehicle Management System</vt:lpstr>
      <vt:lpstr>OSST-II Readiness Level TRL-4</vt:lpstr>
      <vt:lpstr>OSST-II Program Supporting Follow-On</vt:lpstr>
      <vt:lpstr>Transition Overview</vt:lpstr>
      <vt:lpstr>Applications</vt:lpstr>
      <vt:lpstr>Propulsion - Drive System Supporting</vt:lpstr>
      <vt:lpstr>Multifunctional Lubrication Monitoring System </vt:lpstr>
      <vt:lpstr>Introduction</vt:lpstr>
      <vt:lpstr>Fault Detection</vt:lpstr>
      <vt:lpstr>State Detection</vt:lpstr>
      <vt:lpstr>Slide 17</vt:lpstr>
      <vt:lpstr>Slide 18</vt:lpstr>
      <vt:lpstr>Slide 19</vt:lpstr>
      <vt:lpstr>Slide 20</vt:lpstr>
      <vt:lpstr>Slide 21</vt:lpstr>
      <vt:lpstr>Slide 22</vt:lpstr>
      <vt:lpstr>Slide 23</vt:lpstr>
      <vt:lpstr>Slide 24</vt:lpstr>
      <vt:lpstr>Slide 25</vt:lpstr>
      <vt:lpstr>Slide 26</vt:lpstr>
      <vt:lpstr>Summary</vt:lpstr>
      <vt:lpstr>AATD Acknowledgements</vt:lpstr>
      <vt:lpstr>Slide 29</vt:lpstr>
    </vt:vector>
  </TitlesOfParts>
  <Company>The Boeing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Collins, Susan A</dc:creator>
  <cp:lastModifiedBy>steve slaughter</cp:lastModifiedBy>
  <cp:revision>85</cp:revision>
  <dcterms:created xsi:type="dcterms:W3CDTF">2012-04-19T15:56:06Z</dcterms:created>
  <dcterms:modified xsi:type="dcterms:W3CDTF">2015-11-02T07:37:35Z</dcterms:modified>
</cp:coreProperties>
</file>