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0.xml" ContentType="application/vnd.openxmlformats-officedocument.presentationml.notesSlide+xml"/>
  <Override PartName="/ppt/charts/chart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1" r:id="rId3"/>
    <p:sldMasterId id="2147483689" r:id="rId4"/>
    <p:sldMasterId id="2147483698" r:id="rId5"/>
    <p:sldMasterId id="2147483713" r:id="rId6"/>
  </p:sldMasterIdLst>
  <p:notesMasterIdLst>
    <p:notesMasterId r:id="rId35"/>
  </p:notesMasterIdLst>
  <p:handoutMasterIdLst>
    <p:handoutMasterId r:id="rId36"/>
  </p:handoutMasterIdLst>
  <p:sldIdLst>
    <p:sldId id="283" r:id="rId7"/>
    <p:sldId id="291" r:id="rId8"/>
    <p:sldId id="295" r:id="rId9"/>
    <p:sldId id="293" r:id="rId10"/>
    <p:sldId id="282" r:id="rId11"/>
    <p:sldId id="303" r:id="rId12"/>
    <p:sldId id="297" r:id="rId13"/>
    <p:sldId id="307" r:id="rId14"/>
    <p:sldId id="308" r:id="rId15"/>
    <p:sldId id="309" r:id="rId16"/>
    <p:sldId id="298" r:id="rId17"/>
    <p:sldId id="259" r:id="rId18"/>
    <p:sldId id="310" r:id="rId19"/>
    <p:sldId id="299" r:id="rId20"/>
    <p:sldId id="311" r:id="rId21"/>
    <p:sldId id="300" r:id="rId22"/>
    <p:sldId id="306" r:id="rId23"/>
    <p:sldId id="304" r:id="rId24"/>
    <p:sldId id="279" r:id="rId25"/>
    <p:sldId id="301" r:id="rId26"/>
    <p:sldId id="269" r:id="rId27"/>
    <p:sldId id="289" r:id="rId28"/>
    <p:sldId id="296" r:id="rId29"/>
    <p:sldId id="302" r:id="rId30"/>
    <p:sldId id="292" r:id="rId31"/>
    <p:sldId id="286" r:id="rId32"/>
    <p:sldId id="290" r:id="rId33"/>
    <p:sldId id="288" r:id="rId34"/>
  </p:sldIdLst>
  <p:sldSz cx="9144000" cy="6858000" type="screen4x3"/>
  <p:notesSz cx="6950075" cy="9236075"/>
  <p:defaultText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7" algn="l" defTabSz="914318" rtl="0" eaLnBrk="1" latinLnBrk="0" hangingPunct="1">
      <a:defRPr sz="1800" kern="1200">
        <a:solidFill>
          <a:schemeClr val="tx1"/>
        </a:solidFill>
        <a:latin typeface="+mn-lt"/>
        <a:ea typeface="+mn-ea"/>
        <a:cs typeface="+mn-cs"/>
      </a:defRPr>
    </a:lvl4pPr>
    <a:lvl5pPr marL="1828637" algn="l" defTabSz="914318" rtl="0" eaLnBrk="1" latinLnBrk="0" hangingPunct="1">
      <a:defRPr sz="1800" kern="1200">
        <a:solidFill>
          <a:schemeClr val="tx1"/>
        </a:solidFill>
        <a:latin typeface="+mn-lt"/>
        <a:ea typeface="+mn-ea"/>
        <a:cs typeface="+mn-cs"/>
      </a:defRPr>
    </a:lvl5pPr>
    <a:lvl6pPr marL="2285797" algn="l" defTabSz="914318" rtl="0" eaLnBrk="1" latinLnBrk="0" hangingPunct="1">
      <a:defRPr sz="1800" kern="1200">
        <a:solidFill>
          <a:schemeClr val="tx1"/>
        </a:solidFill>
        <a:latin typeface="+mn-lt"/>
        <a:ea typeface="+mn-ea"/>
        <a:cs typeface="+mn-cs"/>
      </a:defRPr>
    </a:lvl6pPr>
    <a:lvl7pPr marL="2742956" algn="l" defTabSz="914318" rtl="0" eaLnBrk="1" latinLnBrk="0" hangingPunct="1">
      <a:defRPr sz="1800" kern="1200">
        <a:solidFill>
          <a:schemeClr val="tx1"/>
        </a:solidFill>
        <a:latin typeface="+mn-lt"/>
        <a:ea typeface="+mn-ea"/>
        <a:cs typeface="+mn-cs"/>
      </a:defRPr>
    </a:lvl7pPr>
    <a:lvl8pPr marL="3200115" algn="l" defTabSz="914318" rtl="0" eaLnBrk="1" latinLnBrk="0" hangingPunct="1">
      <a:defRPr sz="1800" kern="1200">
        <a:solidFill>
          <a:schemeClr val="tx1"/>
        </a:solidFill>
        <a:latin typeface="+mn-lt"/>
        <a:ea typeface="+mn-ea"/>
        <a:cs typeface="+mn-cs"/>
      </a:defRPr>
    </a:lvl8pPr>
    <a:lvl9pPr marL="3657274" algn="l" defTabSz="91431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7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8000"/>
    <a:srgbClr val="EEECE1"/>
    <a:srgbClr val="4D4D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05" autoAdjust="0"/>
    <p:restoredTop sz="74102" autoAdjust="0"/>
  </p:normalViewPr>
  <p:slideViewPr>
    <p:cSldViewPr snapToGrid="0" showGuides="1">
      <p:cViewPr varScale="1">
        <p:scale>
          <a:sx n="72" d="100"/>
          <a:sy n="72" d="100"/>
        </p:scale>
        <p:origin x="378" y="72"/>
      </p:cViewPr>
      <p:guideLst>
        <p:guide orient="horz" pos="2160"/>
        <p:guide pos="287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22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ena.m.fish.ctr\Documents\T701D-Family%20Assets%204-2-13%20(ren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redsa7amg6pr313\SOA_Base\2-0_Analysis\2-1_IPL\2-1-2_Output\2-1-2-5_1APR15_IPL\Top200Combined_Apr_15_IP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att.c.carter\Desktop\Tasker_Status\MC_Task_285\ALL\20150316Apache_PIA_Data_Calculation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att.c.carter\Desktop\Tasker_Status\MC_Task_285\ALL\20150316Apache_PIA_Data_Calculation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rena.m.fish.ctr\Documents\T701D-Family%20Assets%204-2-13%20(ren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Sheet8!$M$54</c:f>
              <c:strCache>
                <c:ptCount val="1"/>
                <c:pt idx="0">
                  <c:v>Diagnostic Return</c:v>
                </c:pt>
              </c:strCache>
            </c:strRef>
          </c:tx>
          <c:spPr>
            <a:solidFill>
              <a:srgbClr val="632523"/>
            </a:solidFill>
          </c:spPr>
          <c:invertIfNegative val="0"/>
          <c:cat>
            <c:strRef>
              <c:f>Sheet8!$L$55:$L$90</c:f>
              <c:strCache>
                <c:ptCount val="36"/>
                <c:pt idx="0">
                  <c:v>Ansbach DE</c:v>
                </c:pt>
                <c:pt idx="1">
                  <c:v>Austin G3 TX</c:v>
                </c:pt>
                <c:pt idx="2">
                  <c:v>Bangor ME</c:v>
                </c:pt>
                <c:pt idx="3">
                  <c:v>Birmingham G4 AL</c:v>
                </c:pt>
                <c:pt idx="4">
                  <c:v>Brooksville G1 FL</c:v>
                </c:pt>
                <c:pt idx="5">
                  <c:v>Camp Mabry ANG TX</c:v>
                </c:pt>
                <c:pt idx="6">
                  <c:v>Corpus Christi TX</c:v>
                </c:pt>
                <c:pt idx="7">
                  <c:v>Eastover Armory, SC</c:v>
                </c:pt>
                <c:pt idx="8">
                  <c:v>Edgewood Arsenal MD</c:v>
                </c:pt>
                <c:pt idx="9">
                  <c:v>Fresno G3 CA</c:v>
                </c:pt>
                <c:pt idx="10">
                  <c:v>Ft Bliss TX</c:v>
                </c:pt>
                <c:pt idx="11">
                  <c:v>Ft Bragg NC</c:v>
                </c:pt>
                <c:pt idx="12">
                  <c:v>Ft Campbell KY</c:v>
                </c:pt>
                <c:pt idx="13">
                  <c:v>Ft Carson CO</c:v>
                </c:pt>
                <c:pt idx="14">
                  <c:v>Ft Drum NY</c:v>
                </c:pt>
                <c:pt idx="15">
                  <c:v>Ft Hood TX</c:v>
                </c:pt>
                <c:pt idx="16">
                  <c:v>Ft Knox KY</c:v>
                </c:pt>
                <c:pt idx="17">
                  <c:v>Ft Riley KS</c:v>
                </c:pt>
                <c:pt idx="18">
                  <c:v>Ft Stewart GA</c:v>
                </c:pt>
                <c:pt idx="19">
                  <c:v>Ft Wainwright AK</c:v>
                </c:pt>
                <c:pt idx="20">
                  <c:v>Gulfport G2 MS</c:v>
                </c:pt>
                <c:pt idx="21">
                  <c:v>Hammonds Barracks, DE</c:v>
                </c:pt>
                <c:pt idx="22">
                  <c:v>Hunter AAF GA</c:v>
                </c:pt>
                <c:pt idx="23">
                  <c:v>Huntsville al</c:v>
                </c:pt>
                <c:pt idx="24">
                  <c:v>Jackson G2 MS</c:v>
                </c:pt>
                <c:pt idx="25">
                  <c:v>JBLM Lewis WA</c:v>
                </c:pt>
                <c:pt idx="26">
                  <c:v>Katterback Ksrne DE</c:v>
                </c:pt>
                <c:pt idx="27">
                  <c:v>Long Beach AFITO2 CA</c:v>
                </c:pt>
                <c:pt idx="28">
                  <c:v>Los Alamitos CA</c:v>
                </c:pt>
                <c:pt idx="29">
                  <c:v>Miller School VA</c:v>
                </c:pt>
                <c:pt idx="30">
                  <c:v>Nav Air Sta Enc GA</c:v>
                </c:pt>
                <c:pt idx="31">
                  <c:v>Reno G3 NV</c:v>
                </c:pt>
                <c:pt idx="32">
                  <c:v>Storck Barracks DE</c:v>
                </c:pt>
                <c:pt idx="33">
                  <c:v>W Jordan G1 UT</c:v>
                </c:pt>
                <c:pt idx="34">
                  <c:v>Wheeler AAF HI</c:v>
                </c:pt>
                <c:pt idx="35">
                  <c:v>Wiesbaden Aaf DE</c:v>
                </c:pt>
              </c:strCache>
            </c:strRef>
          </c:cat>
          <c:val>
            <c:numRef>
              <c:f>Sheet8!$M$55:$M$90</c:f>
              <c:numCache>
                <c:formatCode>General</c:formatCode>
                <c:ptCount val="36"/>
                <c:pt idx="0">
                  <c:v>1</c:v>
                </c:pt>
                <c:pt idx="2">
                  <c:v>3</c:v>
                </c:pt>
                <c:pt idx="7">
                  <c:v>2</c:v>
                </c:pt>
                <c:pt idx="10">
                  <c:v>1</c:v>
                </c:pt>
                <c:pt idx="11">
                  <c:v>1</c:v>
                </c:pt>
                <c:pt idx="12">
                  <c:v>5</c:v>
                </c:pt>
                <c:pt idx="13">
                  <c:v>1</c:v>
                </c:pt>
                <c:pt idx="14">
                  <c:v>1</c:v>
                </c:pt>
                <c:pt idx="17">
                  <c:v>2</c:v>
                </c:pt>
                <c:pt idx="19">
                  <c:v>1</c:v>
                </c:pt>
                <c:pt idx="22">
                  <c:v>3</c:v>
                </c:pt>
                <c:pt idx="23">
                  <c:v>3</c:v>
                </c:pt>
                <c:pt idx="24">
                  <c:v>1</c:v>
                </c:pt>
                <c:pt idx="25">
                  <c:v>1</c:v>
                </c:pt>
                <c:pt idx="26">
                  <c:v>1</c:v>
                </c:pt>
                <c:pt idx="30">
                  <c:v>2</c:v>
                </c:pt>
                <c:pt idx="33">
                  <c:v>1</c:v>
                </c:pt>
                <c:pt idx="34">
                  <c:v>1</c:v>
                </c:pt>
              </c:numCache>
            </c:numRef>
          </c:val>
        </c:ser>
        <c:ser>
          <c:idx val="1"/>
          <c:order val="1"/>
          <c:tx>
            <c:strRef>
              <c:f>Sheet8!$N$54</c:f>
              <c:strCache>
                <c:ptCount val="1"/>
                <c:pt idx="0">
                  <c:v>No Cause Found for Return</c:v>
                </c:pt>
              </c:strCache>
            </c:strRef>
          </c:tx>
          <c:spPr>
            <a:solidFill>
              <a:srgbClr val="4F6228"/>
            </a:solidFill>
          </c:spPr>
          <c:invertIfNegative val="0"/>
          <c:cat>
            <c:strRef>
              <c:f>Sheet8!$L$55:$L$90</c:f>
              <c:strCache>
                <c:ptCount val="36"/>
                <c:pt idx="0">
                  <c:v>Ansbach DE</c:v>
                </c:pt>
                <c:pt idx="1">
                  <c:v>Austin G3 TX</c:v>
                </c:pt>
                <c:pt idx="2">
                  <c:v>Bangor ME</c:v>
                </c:pt>
                <c:pt idx="3">
                  <c:v>Birmingham G4 AL</c:v>
                </c:pt>
                <c:pt idx="4">
                  <c:v>Brooksville G1 FL</c:v>
                </c:pt>
                <c:pt idx="5">
                  <c:v>Camp Mabry ANG TX</c:v>
                </c:pt>
                <c:pt idx="6">
                  <c:v>Corpus Christi TX</c:v>
                </c:pt>
                <c:pt idx="7">
                  <c:v>Eastover Armory, SC</c:v>
                </c:pt>
                <c:pt idx="8">
                  <c:v>Edgewood Arsenal MD</c:v>
                </c:pt>
                <c:pt idx="9">
                  <c:v>Fresno G3 CA</c:v>
                </c:pt>
                <c:pt idx="10">
                  <c:v>Ft Bliss TX</c:v>
                </c:pt>
                <c:pt idx="11">
                  <c:v>Ft Bragg NC</c:v>
                </c:pt>
                <c:pt idx="12">
                  <c:v>Ft Campbell KY</c:v>
                </c:pt>
                <c:pt idx="13">
                  <c:v>Ft Carson CO</c:v>
                </c:pt>
                <c:pt idx="14">
                  <c:v>Ft Drum NY</c:v>
                </c:pt>
                <c:pt idx="15">
                  <c:v>Ft Hood TX</c:v>
                </c:pt>
                <c:pt idx="16">
                  <c:v>Ft Knox KY</c:v>
                </c:pt>
                <c:pt idx="17">
                  <c:v>Ft Riley KS</c:v>
                </c:pt>
                <c:pt idx="18">
                  <c:v>Ft Stewart GA</c:v>
                </c:pt>
                <c:pt idx="19">
                  <c:v>Ft Wainwright AK</c:v>
                </c:pt>
                <c:pt idx="20">
                  <c:v>Gulfport G2 MS</c:v>
                </c:pt>
                <c:pt idx="21">
                  <c:v>Hammonds Barracks, DE</c:v>
                </c:pt>
                <c:pt idx="22">
                  <c:v>Hunter AAF GA</c:v>
                </c:pt>
                <c:pt idx="23">
                  <c:v>Huntsville al</c:v>
                </c:pt>
                <c:pt idx="24">
                  <c:v>Jackson G2 MS</c:v>
                </c:pt>
                <c:pt idx="25">
                  <c:v>JBLM Lewis WA</c:v>
                </c:pt>
                <c:pt idx="26">
                  <c:v>Katterback Ksrne DE</c:v>
                </c:pt>
                <c:pt idx="27">
                  <c:v>Long Beach AFITO2 CA</c:v>
                </c:pt>
                <c:pt idx="28">
                  <c:v>Los Alamitos CA</c:v>
                </c:pt>
                <c:pt idx="29">
                  <c:v>Miller School VA</c:v>
                </c:pt>
                <c:pt idx="30">
                  <c:v>Nav Air Sta Enc GA</c:v>
                </c:pt>
                <c:pt idx="31">
                  <c:v>Reno G3 NV</c:v>
                </c:pt>
                <c:pt idx="32">
                  <c:v>Storck Barracks DE</c:v>
                </c:pt>
                <c:pt idx="33">
                  <c:v>W Jordan G1 UT</c:v>
                </c:pt>
                <c:pt idx="34">
                  <c:v>Wheeler AAF HI</c:v>
                </c:pt>
                <c:pt idx="35">
                  <c:v>Wiesbaden Aaf DE</c:v>
                </c:pt>
              </c:strCache>
            </c:strRef>
          </c:cat>
          <c:val>
            <c:numRef>
              <c:f>Sheet8!$N$55:$N$90</c:f>
              <c:numCache>
                <c:formatCode>General</c:formatCode>
                <c:ptCount val="36"/>
                <c:pt idx="1">
                  <c:v>2</c:v>
                </c:pt>
                <c:pt idx="3">
                  <c:v>1</c:v>
                </c:pt>
                <c:pt idx="4">
                  <c:v>1</c:v>
                </c:pt>
                <c:pt idx="5">
                  <c:v>1</c:v>
                </c:pt>
                <c:pt idx="6">
                  <c:v>2</c:v>
                </c:pt>
                <c:pt idx="8">
                  <c:v>1</c:v>
                </c:pt>
                <c:pt idx="9">
                  <c:v>1</c:v>
                </c:pt>
                <c:pt idx="10">
                  <c:v>1</c:v>
                </c:pt>
                <c:pt idx="11">
                  <c:v>3</c:v>
                </c:pt>
                <c:pt idx="12">
                  <c:v>5</c:v>
                </c:pt>
                <c:pt idx="14">
                  <c:v>7</c:v>
                </c:pt>
                <c:pt idx="18">
                  <c:v>2</c:v>
                </c:pt>
                <c:pt idx="19">
                  <c:v>1</c:v>
                </c:pt>
                <c:pt idx="21">
                  <c:v>2</c:v>
                </c:pt>
                <c:pt idx="22">
                  <c:v>3</c:v>
                </c:pt>
                <c:pt idx="23">
                  <c:v>5</c:v>
                </c:pt>
                <c:pt idx="26">
                  <c:v>1</c:v>
                </c:pt>
                <c:pt idx="27">
                  <c:v>1</c:v>
                </c:pt>
                <c:pt idx="28">
                  <c:v>1</c:v>
                </c:pt>
                <c:pt idx="29">
                  <c:v>1</c:v>
                </c:pt>
                <c:pt idx="32">
                  <c:v>1</c:v>
                </c:pt>
                <c:pt idx="34">
                  <c:v>2</c:v>
                </c:pt>
              </c:numCache>
            </c:numRef>
          </c:val>
        </c:ser>
        <c:ser>
          <c:idx val="2"/>
          <c:order val="2"/>
          <c:tx>
            <c:strRef>
              <c:f>Sheet8!$O$54</c:f>
              <c:strCache>
                <c:ptCount val="1"/>
                <c:pt idx="0">
                  <c:v>Precautionary</c:v>
                </c:pt>
              </c:strCache>
            </c:strRef>
          </c:tx>
          <c:spPr>
            <a:solidFill>
              <a:schemeClr val="accent6">
                <a:lumMod val="50000"/>
              </a:schemeClr>
            </a:solidFill>
          </c:spPr>
          <c:invertIfNegative val="0"/>
          <c:cat>
            <c:strRef>
              <c:f>Sheet8!$L$55:$L$90</c:f>
              <c:strCache>
                <c:ptCount val="36"/>
                <c:pt idx="0">
                  <c:v>Ansbach DE</c:v>
                </c:pt>
                <c:pt idx="1">
                  <c:v>Austin G3 TX</c:v>
                </c:pt>
                <c:pt idx="2">
                  <c:v>Bangor ME</c:v>
                </c:pt>
                <c:pt idx="3">
                  <c:v>Birmingham G4 AL</c:v>
                </c:pt>
                <c:pt idx="4">
                  <c:v>Brooksville G1 FL</c:v>
                </c:pt>
                <c:pt idx="5">
                  <c:v>Camp Mabry ANG TX</c:v>
                </c:pt>
                <c:pt idx="6">
                  <c:v>Corpus Christi TX</c:v>
                </c:pt>
                <c:pt idx="7">
                  <c:v>Eastover Armory, SC</c:v>
                </c:pt>
                <c:pt idx="8">
                  <c:v>Edgewood Arsenal MD</c:v>
                </c:pt>
                <c:pt idx="9">
                  <c:v>Fresno G3 CA</c:v>
                </c:pt>
                <c:pt idx="10">
                  <c:v>Ft Bliss TX</c:v>
                </c:pt>
                <c:pt idx="11">
                  <c:v>Ft Bragg NC</c:v>
                </c:pt>
                <c:pt idx="12">
                  <c:v>Ft Campbell KY</c:v>
                </c:pt>
                <c:pt idx="13">
                  <c:v>Ft Carson CO</c:v>
                </c:pt>
                <c:pt idx="14">
                  <c:v>Ft Drum NY</c:v>
                </c:pt>
                <c:pt idx="15">
                  <c:v>Ft Hood TX</c:v>
                </c:pt>
                <c:pt idx="16">
                  <c:v>Ft Knox KY</c:v>
                </c:pt>
                <c:pt idx="17">
                  <c:v>Ft Riley KS</c:v>
                </c:pt>
                <c:pt idx="18">
                  <c:v>Ft Stewart GA</c:v>
                </c:pt>
                <c:pt idx="19">
                  <c:v>Ft Wainwright AK</c:v>
                </c:pt>
                <c:pt idx="20">
                  <c:v>Gulfport G2 MS</c:v>
                </c:pt>
                <c:pt idx="21">
                  <c:v>Hammonds Barracks, DE</c:v>
                </c:pt>
                <c:pt idx="22">
                  <c:v>Hunter AAF GA</c:v>
                </c:pt>
                <c:pt idx="23">
                  <c:v>Huntsville al</c:v>
                </c:pt>
                <c:pt idx="24">
                  <c:v>Jackson G2 MS</c:v>
                </c:pt>
                <c:pt idx="25">
                  <c:v>JBLM Lewis WA</c:v>
                </c:pt>
                <c:pt idx="26">
                  <c:v>Katterback Ksrne DE</c:v>
                </c:pt>
                <c:pt idx="27">
                  <c:v>Long Beach AFITO2 CA</c:v>
                </c:pt>
                <c:pt idx="28">
                  <c:v>Los Alamitos CA</c:v>
                </c:pt>
                <c:pt idx="29">
                  <c:v>Miller School VA</c:v>
                </c:pt>
                <c:pt idx="30">
                  <c:v>Nav Air Sta Enc GA</c:v>
                </c:pt>
                <c:pt idx="31">
                  <c:v>Reno G3 NV</c:v>
                </c:pt>
                <c:pt idx="32">
                  <c:v>Storck Barracks DE</c:v>
                </c:pt>
                <c:pt idx="33">
                  <c:v>W Jordan G1 UT</c:v>
                </c:pt>
                <c:pt idx="34">
                  <c:v>Wheeler AAF HI</c:v>
                </c:pt>
                <c:pt idx="35">
                  <c:v>Wiesbaden Aaf DE</c:v>
                </c:pt>
              </c:strCache>
            </c:strRef>
          </c:cat>
          <c:val>
            <c:numRef>
              <c:f>Sheet8!$O$55:$O$90</c:f>
              <c:numCache>
                <c:formatCode>General</c:formatCode>
                <c:ptCount val="36"/>
                <c:pt idx="6">
                  <c:v>4</c:v>
                </c:pt>
                <c:pt idx="10">
                  <c:v>2</c:v>
                </c:pt>
                <c:pt idx="11">
                  <c:v>1</c:v>
                </c:pt>
                <c:pt idx="12">
                  <c:v>8</c:v>
                </c:pt>
                <c:pt idx="14">
                  <c:v>1</c:v>
                </c:pt>
                <c:pt idx="15">
                  <c:v>3</c:v>
                </c:pt>
                <c:pt idx="16">
                  <c:v>4</c:v>
                </c:pt>
                <c:pt idx="17">
                  <c:v>1</c:v>
                </c:pt>
                <c:pt idx="22">
                  <c:v>3</c:v>
                </c:pt>
                <c:pt idx="23">
                  <c:v>3</c:v>
                </c:pt>
                <c:pt idx="28">
                  <c:v>1</c:v>
                </c:pt>
                <c:pt idx="31">
                  <c:v>1</c:v>
                </c:pt>
                <c:pt idx="32">
                  <c:v>1</c:v>
                </c:pt>
                <c:pt idx="35">
                  <c:v>1</c:v>
                </c:pt>
              </c:numCache>
            </c:numRef>
          </c:val>
        </c:ser>
        <c:ser>
          <c:idx val="3"/>
          <c:order val="3"/>
          <c:tx>
            <c:strRef>
              <c:f>Sheet8!$P$54</c:f>
              <c:strCache>
                <c:ptCount val="1"/>
                <c:pt idx="0">
                  <c:v>Directed Removal</c:v>
                </c:pt>
              </c:strCache>
            </c:strRef>
          </c:tx>
          <c:spPr>
            <a:solidFill>
              <a:srgbClr val="948A54"/>
            </a:solidFill>
          </c:spPr>
          <c:invertIfNegative val="0"/>
          <c:cat>
            <c:strRef>
              <c:f>Sheet8!$L$55:$L$90</c:f>
              <c:strCache>
                <c:ptCount val="36"/>
                <c:pt idx="0">
                  <c:v>Ansbach DE</c:v>
                </c:pt>
                <c:pt idx="1">
                  <c:v>Austin G3 TX</c:v>
                </c:pt>
                <c:pt idx="2">
                  <c:v>Bangor ME</c:v>
                </c:pt>
                <c:pt idx="3">
                  <c:v>Birmingham G4 AL</c:v>
                </c:pt>
                <c:pt idx="4">
                  <c:v>Brooksville G1 FL</c:v>
                </c:pt>
                <c:pt idx="5">
                  <c:v>Camp Mabry ANG TX</c:v>
                </c:pt>
                <c:pt idx="6">
                  <c:v>Corpus Christi TX</c:v>
                </c:pt>
                <c:pt idx="7">
                  <c:v>Eastover Armory, SC</c:v>
                </c:pt>
                <c:pt idx="8">
                  <c:v>Edgewood Arsenal MD</c:v>
                </c:pt>
                <c:pt idx="9">
                  <c:v>Fresno G3 CA</c:v>
                </c:pt>
                <c:pt idx="10">
                  <c:v>Ft Bliss TX</c:v>
                </c:pt>
                <c:pt idx="11">
                  <c:v>Ft Bragg NC</c:v>
                </c:pt>
                <c:pt idx="12">
                  <c:v>Ft Campbell KY</c:v>
                </c:pt>
                <c:pt idx="13">
                  <c:v>Ft Carson CO</c:v>
                </c:pt>
                <c:pt idx="14">
                  <c:v>Ft Drum NY</c:v>
                </c:pt>
                <c:pt idx="15">
                  <c:v>Ft Hood TX</c:v>
                </c:pt>
                <c:pt idx="16">
                  <c:v>Ft Knox KY</c:v>
                </c:pt>
                <c:pt idx="17">
                  <c:v>Ft Riley KS</c:v>
                </c:pt>
                <c:pt idx="18">
                  <c:v>Ft Stewart GA</c:v>
                </c:pt>
                <c:pt idx="19">
                  <c:v>Ft Wainwright AK</c:v>
                </c:pt>
                <c:pt idx="20">
                  <c:v>Gulfport G2 MS</c:v>
                </c:pt>
                <c:pt idx="21">
                  <c:v>Hammonds Barracks, DE</c:v>
                </c:pt>
                <c:pt idx="22">
                  <c:v>Hunter AAF GA</c:v>
                </c:pt>
                <c:pt idx="23">
                  <c:v>Huntsville al</c:v>
                </c:pt>
                <c:pt idx="24">
                  <c:v>Jackson G2 MS</c:v>
                </c:pt>
                <c:pt idx="25">
                  <c:v>JBLM Lewis WA</c:v>
                </c:pt>
                <c:pt idx="26">
                  <c:v>Katterback Ksrne DE</c:v>
                </c:pt>
                <c:pt idx="27">
                  <c:v>Long Beach AFITO2 CA</c:v>
                </c:pt>
                <c:pt idx="28">
                  <c:v>Los Alamitos CA</c:v>
                </c:pt>
                <c:pt idx="29">
                  <c:v>Miller School VA</c:v>
                </c:pt>
                <c:pt idx="30">
                  <c:v>Nav Air Sta Enc GA</c:v>
                </c:pt>
                <c:pt idx="31">
                  <c:v>Reno G3 NV</c:v>
                </c:pt>
                <c:pt idx="32">
                  <c:v>Storck Barracks DE</c:v>
                </c:pt>
                <c:pt idx="33">
                  <c:v>W Jordan G1 UT</c:v>
                </c:pt>
                <c:pt idx="34">
                  <c:v>Wheeler AAF HI</c:v>
                </c:pt>
                <c:pt idx="35">
                  <c:v>Wiesbaden Aaf DE</c:v>
                </c:pt>
              </c:strCache>
            </c:strRef>
          </c:cat>
          <c:val>
            <c:numRef>
              <c:f>Sheet8!$P$55:$P$90</c:f>
              <c:numCache>
                <c:formatCode>General</c:formatCode>
                <c:ptCount val="36"/>
                <c:pt idx="6">
                  <c:v>5</c:v>
                </c:pt>
                <c:pt idx="20">
                  <c:v>3</c:v>
                </c:pt>
              </c:numCache>
            </c:numRef>
          </c:val>
        </c:ser>
        <c:dLbls>
          <c:showLegendKey val="0"/>
          <c:showVal val="0"/>
          <c:showCatName val="0"/>
          <c:showSerName val="0"/>
          <c:showPercent val="0"/>
          <c:showBubbleSize val="0"/>
        </c:dLbls>
        <c:gapWidth val="150"/>
        <c:overlap val="100"/>
        <c:axId val="7385800"/>
        <c:axId val="188376440"/>
      </c:barChart>
      <c:lineChart>
        <c:grouping val="standard"/>
        <c:varyColors val="0"/>
        <c:ser>
          <c:idx val="4"/>
          <c:order val="4"/>
          <c:tx>
            <c:strRef>
              <c:f>Sheet8!$Q$54</c:f>
              <c:strCache>
                <c:ptCount val="1"/>
                <c:pt idx="0">
                  <c:v>op tempo</c:v>
                </c:pt>
              </c:strCache>
            </c:strRef>
          </c:tx>
          <c:marker>
            <c:symbol val="none"/>
          </c:marker>
          <c:cat>
            <c:strRef>
              <c:f>Sheet8!$L$55:$L$90</c:f>
              <c:strCache>
                <c:ptCount val="36"/>
                <c:pt idx="0">
                  <c:v>Ansbach DE</c:v>
                </c:pt>
                <c:pt idx="1">
                  <c:v>Austin G3 TX</c:v>
                </c:pt>
                <c:pt idx="2">
                  <c:v>Bangor ME</c:v>
                </c:pt>
                <c:pt idx="3">
                  <c:v>Birmingham G4 AL</c:v>
                </c:pt>
                <c:pt idx="4">
                  <c:v>Brooksville G1 FL</c:v>
                </c:pt>
                <c:pt idx="5">
                  <c:v>Camp Mabry ANG TX</c:v>
                </c:pt>
                <c:pt idx="6">
                  <c:v>Corpus Christi TX</c:v>
                </c:pt>
                <c:pt idx="7">
                  <c:v>Eastover Armory, SC</c:v>
                </c:pt>
                <c:pt idx="8">
                  <c:v>Edgewood Arsenal MD</c:v>
                </c:pt>
                <c:pt idx="9">
                  <c:v>Fresno G3 CA</c:v>
                </c:pt>
                <c:pt idx="10">
                  <c:v>Ft Bliss TX</c:v>
                </c:pt>
                <c:pt idx="11">
                  <c:v>Ft Bragg NC</c:v>
                </c:pt>
                <c:pt idx="12">
                  <c:v>Ft Campbell KY</c:v>
                </c:pt>
                <c:pt idx="13">
                  <c:v>Ft Carson CO</c:v>
                </c:pt>
                <c:pt idx="14">
                  <c:v>Ft Drum NY</c:v>
                </c:pt>
                <c:pt idx="15">
                  <c:v>Ft Hood TX</c:v>
                </c:pt>
                <c:pt idx="16">
                  <c:v>Ft Knox KY</c:v>
                </c:pt>
                <c:pt idx="17">
                  <c:v>Ft Riley KS</c:v>
                </c:pt>
                <c:pt idx="18">
                  <c:v>Ft Stewart GA</c:v>
                </c:pt>
                <c:pt idx="19">
                  <c:v>Ft Wainwright AK</c:v>
                </c:pt>
                <c:pt idx="20">
                  <c:v>Gulfport G2 MS</c:v>
                </c:pt>
                <c:pt idx="21">
                  <c:v>Hammonds Barracks, DE</c:v>
                </c:pt>
                <c:pt idx="22">
                  <c:v>Hunter AAF GA</c:v>
                </c:pt>
                <c:pt idx="23">
                  <c:v>Huntsville al</c:v>
                </c:pt>
                <c:pt idx="24">
                  <c:v>Jackson G2 MS</c:v>
                </c:pt>
                <c:pt idx="25">
                  <c:v>JBLM Lewis WA</c:v>
                </c:pt>
                <c:pt idx="26">
                  <c:v>Katterback Ksrne DE</c:v>
                </c:pt>
                <c:pt idx="27">
                  <c:v>Long Beach AFITO2 CA</c:v>
                </c:pt>
                <c:pt idx="28">
                  <c:v>Los Alamitos CA</c:v>
                </c:pt>
                <c:pt idx="29">
                  <c:v>Miller School VA</c:v>
                </c:pt>
                <c:pt idx="30">
                  <c:v>Nav Air Sta Enc GA</c:v>
                </c:pt>
                <c:pt idx="31">
                  <c:v>Reno G3 NV</c:v>
                </c:pt>
                <c:pt idx="32">
                  <c:v>Storck Barracks DE</c:v>
                </c:pt>
                <c:pt idx="33">
                  <c:v>W Jordan G1 UT</c:v>
                </c:pt>
                <c:pt idx="34">
                  <c:v>Wheeler AAF HI</c:v>
                </c:pt>
                <c:pt idx="35">
                  <c:v>Wiesbaden Aaf DE</c:v>
                </c:pt>
              </c:strCache>
            </c:strRef>
          </c:cat>
          <c:val>
            <c:numRef>
              <c:f>Sheet8!$Q$55:$Q$90</c:f>
              <c:numCache>
                <c:formatCode>General</c:formatCode>
                <c:ptCount val="36"/>
                <c:pt idx="0">
                  <c:v>14130</c:v>
                </c:pt>
                <c:pt idx="1">
                  <c:v>0</c:v>
                </c:pt>
                <c:pt idx="2">
                  <c:v>11141</c:v>
                </c:pt>
                <c:pt idx="3">
                  <c:v>762</c:v>
                </c:pt>
                <c:pt idx="4">
                  <c:v>9586</c:v>
                </c:pt>
                <c:pt idx="5">
                  <c:v>0</c:v>
                </c:pt>
                <c:pt idx="6">
                  <c:v>0</c:v>
                </c:pt>
                <c:pt idx="7">
                  <c:v>12506</c:v>
                </c:pt>
                <c:pt idx="8">
                  <c:v>0</c:v>
                </c:pt>
                <c:pt idx="9">
                  <c:v>10944</c:v>
                </c:pt>
                <c:pt idx="10">
                  <c:v>56995</c:v>
                </c:pt>
                <c:pt idx="11">
                  <c:v>45307</c:v>
                </c:pt>
                <c:pt idx="12">
                  <c:v>125348</c:v>
                </c:pt>
                <c:pt idx="13">
                  <c:v>57098</c:v>
                </c:pt>
                <c:pt idx="14">
                  <c:v>73686</c:v>
                </c:pt>
                <c:pt idx="15">
                  <c:v>62116</c:v>
                </c:pt>
                <c:pt idx="16">
                  <c:v>40137</c:v>
                </c:pt>
                <c:pt idx="17">
                  <c:v>40405</c:v>
                </c:pt>
                <c:pt idx="18">
                  <c:v>30538</c:v>
                </c:pt>
                <c:pt idx="19">
                  <c:v>5333</c:v>
                </c:pt>
                <c:pt idx="20">
                  <c:v>8730</c:v>
                </c:pt>
                <c:pt idx="21">
                  <c:v>334</c:v>
                </c:pt>
                <c:pt idx="22">
                  <c:v>23322</c:v>
                </c:pt>
                <c:pt idx="23">
                  <c:v>15317</c:v>
                </c:pt>
                <c:pt idx="24">
                  <c:v>5333</c:v>
                </c:pt>
                <c:pt idx="25">
                  <c:v>26998</c:v>
                </c:pt>
                <c:pt idx="26">
                  <c:v>38861</c:v>
                </c:pt>
                <c:pt idx="27">
                  <c:v>13627</c:v>
                </c:pt>
                <c:pt idx="28">
                  <c:v>0</c:v>
                </c:pt>
                <c:pt idx="29">
                  <c:v>28660</c:v>
                </c:pt>
                <c:pt idx="30">
                  <c:v>0</c:v>
                </c:pt>
                <c:pt idx="31">
                  <c:v>12851</c:v>
                </c:pt>
                <c:pt idx="32">
                  <c:v>29736</c:v>
                </c:pt>
                <c:pt idx="33">
                  <c:v>19394</c:v>
                </c:pt>
                <c:pt idx="34">
                  <c:v>64321</c:v>
                </c:pt>
                <c:pt idx="35">
                  <c:v>20465</c:v>
                </c:pt>
              </c:numCache>
            </c:numRef>
          </c:val>
          <c:smooth val="0"/>
        </c:ser>
        <c:dLbls>
          <c:showLegendKey val="0"/>
          <c:showVal val="0"/>
          <c:showCatName val="0"/>
          <c:showSerName val="0"/>
          <c:showPercent val="0"/>
          <c:showBubbleSize val="0"/>
        </c:dLbls>
        <c:marker val="1"/>
        <c:smooth val="0"/>
        <c:axId val="7559600"/>
        <c:axId val="193117712"/>
      </c:lineChart>
      <c:catAx>
        <c:axId val="7385800"/>
        <c:scaling>
          <c:orientation val="minMax"/>
        </c:scaling>
        <c:delete val="1"/>
        <c:axPos val="b"/>
        <c:numFmt formatCode="General" sourceLinked="0"/>
        <c:majorTickMark val="out"/>
        <c:minorTickMark val="none"/>
        <c:tickLblPos val="none"/>
        <c:crossAx val="188376440"/>
        <c:crosses val="autoZero"/>
        <c:auto val="1"/>
        <c:lblAlgn val="ctr"/>
        <c:lblOffset val="100"/>
        <c:noMultiLvlLbl val="0"/>
      </c:catAx>
      <c:valAx>
        <c:axId val="188376440"/>
        <c:scaling>
          <c:orientation val="minMax"/>
        </c:scaling>
        <c:delete val="0"/>
        <c:axPos val="l"/>
        <c:majorGridlines/>
        <c:numFmt formatCode="General" sourceLinked="1"/>
        <c:majorTickMark val="out"/>
        <c:minorTickMark val="none"/>
        <c:tickLblPos val="nextTo"/>
        <c:txPr>
          <a:bodyPr/>
          <a:lstStyle/>
          <a:p>
            <a:pPr>
              <a:defRPr sz="500"/>
            </a:pPr>
            <a:endParaRPr lang="en-US"/>
          </a:p>
        </c:txPr>
        <c:crossAx val="7385800"/>
        <c:crosses val="autoZero"/>
        <c:crossBetween val="between"/>
      </c:valAx>
      <c:valAx>
        <c:axId val="193117712"/>
        <c:scaling>
          <c:orientation val="minMax"/>
        </c:scaling>
        <c:delete val="0"/>
        <c:axPos val="r"/>
        <c:numFmt formatCode="General" sourceLinked="1"/>
        <c:majorTickMark val="out"/>
        <c:minorTickMark val="none"/>
        <c:tickLblPos val="nextTo"/>
        <c:txPr>
          <a:bodyPr/>
          <a:lstStyle/>
          <a:p>
            <a:pPr>
              <a:defRPr sz="500"/>
            </a:pPr>
            <a:endParaRPr lang="en-US"/>
          </a:p>
        </c:txPr>
        <c:crossAx val="7559600"/>
        <c:crosses val="max"/>
        <c:crossBetween val="between"/>
      </c:valAx>
      <c:catAx>
        <c:axId val="7559600"/>
        <c:scaling>
          <c:orientation val="minMax"/>
        </c:scaling>
        <c:delete val="1"/>
        <c:axPos val="b"/>
        <c:numFmt formatCode="General" sourceLinked="0"/>
        <c:majorTickMark val="out"/>
        <c:minorTickMark val="none"/>
        <c:tickLblPos val="none"/>
        <c:crossAx val="193117712"/>
        <c:crosses val="autoZero"/>
        <c:auto val="1"/>
        <c:lblAlgn val="ctr"/>
        <c:lblOffset val="100"/>
        <c:noMultiLvlLbl val="0"/>
      </c:cat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'Top 200 by Platform Pie Chart'!$A$21</c:f>
              <c:strCache>
                <c:ptCount val="1"/>
                <c:pt idx="0">
                  <c:v>1Apr15 IPL</c:v>
                </c:pt>
              </c:strCache>
            </c:strRef>
          </c:tx>
          <c:explosion val="25"/>
          <c:dLbls>
            <c:dLbl>
              <c:idx val="2"/>
              <c:layout>
                <c:manualLayout>
                  <c:x val="0"/>
                  <c:y val="0.16845878136200718"/>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3"/>
              <c:layout>
                <c:manualLayout>
                  <c:x val="0"/>
                  <c:y val="-7.1684587813620054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4"/>
              <c:layout>
                <c:manualLayout>
                  <c:x val="4.220623501199041E-2"/>
                  <c:y val="-0.1182795698924731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5"/>
              <c:layout>
                <c:manualLayout>
                  <c:x val="3.0695443645083934E-2"/>
                  <c:y val="-2.5089605734767026E-2"/>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dLbl>
              <c:idx val="6"/>
              <c:layout>
                <c:manualLayout>
                  <c:x val="4.5855719209211103E-2"/>
                  <c:y val="0"/>
                </c:manualLayout>
              </c:layout>
              <c:dLblPos val="bestFit"/>
              <c:showLegendKey val="0"/>
              <c:showVal val="1"/>
              <c:showCatName val="1"/>
              <c:showSerName val="0"/>
              <c:showPercent val="1"/>
              <c:showBubbleSize val="0"/>
              <c:separator>
</c:separator>
              <c:extLst>
                <c:ext xmlns:c15="http://schemas.microsoft.com/office/drawing/2012/chart" uri="{CE6537A1-D6FC-4f65-9D91-7224C49458BB}"/>
              </c:extLst>
            </c:dLbl>
            <c:numFmt formatCode="0.0%" sourceLinked="0"/>
            <c:spPr>
              <a:noFill/>
              <a:ln>
                <a:noFill/>
              </a:ln>
              <a:effectLst/>
            </c:spPr>
            <c:txPr>
              <a:bodyPr/>
              <a:lstStyle/>
              <a:p>
                <a:pPr>
                  <a:defRPr b="1">
                    <a:solidFill>
                      <a:schemeClr val="tx1"/>
                    </a:solidFill>
                  </a:defRPr>
                </a:pPr>
                <a:endParaRPr lang="en-US"/>
              </a:p>
            </c:txPr>
            <c:dLblPos val="outEnd"/>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'Top 200 by Platform Pie Chart'!$B$20:$H$20</c:f>
              <c:strCache>
                <c:ptCount val="7"/>
                <c:pt idx="0">
                  <c:v>AH-64 Apache</c:v>
                </c:pt>
                <c:pt idx="1">
                  <c:v>UH-60 Blackhawk</c:v>
                </c:pt>
                <c:pt idx="2">
                  <c:v>CH-47 Chinook</c:v>
                </c:pt>
                <c:pt idx="3">
                  <c:v>Common Engine</c:v>
                </c:pt>
                <c:pt idx="4">
                  <c:v>OH-58 Kiowa</c:v>
                </c:pt>
                <c:pt idx="5">
                  <c:v>Missile</c:v>
                </c:pt>
                <c:pt idx="6">
                  <c:v>UAV</c:v>
                </c:pt>
              </c:strCache>
            </c:strRef>
          </c:cat>
          <c:val>
            <c:numRef>
              <c:f>'Top 200 by Platform Pie Chart'!$B$21:$H$21</c:f>
              <c:numCache>
                <c:formatCode>General</c:formatCode>
                <c:ptCount val="7"/>
                <c:pt idx="0">
                  <c:v>47</c:v>
                </c:pt>
                <c:pt idx="1">
                  <c:v>75</c:v>
                </c:pt>
                <c:pt idx="2">
                  <c:v>33</c:v>
                </c:pt>
                <c:pt idx="3">
                  <c:v>12</c:v>
                </c:pt>
                <c:pt idx="4">
                  <c:v>10</c:v>
                </c:pt>
                <c:pt idx="5">
                  <c:v>18</c:v>
                </c:pt>
                <c:pt idx="6">
                  <c:v>5</c:v>
                </c:pt>
              </c:numCache>
            </c:numRef>
          </c:val>
        </c:ser>
        <c:dLbls>
          <c:showLegendKey val="0"/>
          <c:showVal val="0"/>
          <c:showCatName val="0"/>
          <c:showSerName val="0"/>
          <c:showPercent val="0"/>
          <c:showBubbleSize val="0"/>
          <c:showLeaderLines val="1"/>
        </c:dLbls>
      </c:pie3DChart>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92D050"/>
            </a:solidFill>
          </c:spPr>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'6-main_xmsn-_Sprag_Clutch'!$T$9:$T$12</c:f>
              <c:strCache>
                <c:ptCount val="4"/>
                <c:pt idx="0">
                  <c:v>FY11</c:v>
                </c:pt>
                <c:pt idx="1">
                  <c:v>FY12</c:v>
                </c:pt>
                <c:pt idx="2">
                  <c:v>FY13</c:v>
                </c:pt>
                <c:pt idx="3">
                  <c:v>FY14</c:v>
                </c:pt>
              </c:strCache>
            </c:strRef>
          </c:cat>
          <c:val>
            <c:numRef>
              <c:f>'6-main_xmsn-_Sprag_Clutch'!$U$9:$U$12</c:f>
              <c:numCache>
                <c:formatCode>0</c:formatCode>
                <c:ptCount val="4"/>
                <c:pt idx="0">
                  <c:v>246.13931713442818</c:v>
                </c:pt>
                <c:pt idx="1">
                  <c:v>252.37602900752807</c:v>
                </c:pt>
                <c:pt idx="2">
                  <c:v>231.9120044287765</c:v>
                </c:pt>
                <c:pt idx="3">
                  <c:v>178.06246779670758</c:v>
                </c:pt>
              </c:numCache>
            </c:numRef>
          </c:val>
        </c:ser>
        <c:ser>
          <c:idx val="1"/>
          <c:order val="1"/>
          <c:spPr>
            <a:solidFill>
              <a:schemeClr val="tx2">
                <a:lumMod val="60000"/>
                <a:lumOff val="40000"/>
              </a:schemeClr>
            </a:solidFill>
          </c:spPr>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'6-main_xmsn-_Sprag_Clutch'!$T$9:$T$12</c:f>
              <c:strCache>
                <c:ptCount val="4"/>
                <c:pt idx="0">
                  <c:v>FY11</c:v>
                </c:pt>
                <c:pt idx="1">
                  <c:v>FY12</c:v>
                </c:pt>
                <c:pt idx="2">
                  <c:v>FY13</c:v>
                </c:pt>
                <c:pt idx="3">
                  <c:v>FY14</c:v>
                </c:pt>
              </c:strCache>
            </c:strRef>
          </c:cat>
          <c:val>
            <c:numRef>
              <c:f>'6-main_xmsn-_Sprag_Clutch'!$V$9:$V$12</c:f>
              <c:numCache>
                <c:formatCode>0</c:formatCode>
                <c:ptCount val="4"/>
                <c:pt idx="0" formatCode="#,##0">
                  <c:v>227</c:v>
                </c:pt>
                <c:pt idx="1">
                  <c:v>217</c:v>
                </c:pt>
                <c:pt idx="2">
                  <c:v>194</c:v>
                </c:pt>
                <c:pt idx="3">
                  <c:v>145</c:v>
                </c:pt>
              </c:numCache>
            </c:numRef>
          </c:val>
        </c:ser>
        <c:dLbls>
          <c:showLegendKey val="0"/>
          <c:showVal val="0"/>
          <c:showCatName val="0"/>
          <c:showSerName val="0"/>
          <c:showPercent val="0"/>
          <c:showBubbleSize val="0"/>
        </c:dLbls>
        <c:gapWidth val="150"/>
        <c:axId val="193490184"/>
        <c:axId val="187533160"/>
      </c:barChart>
      <c:catAx>
        <c:axId val="193490184"/>
        <c:scaling>
          <c:orientation val="minMax"/>
        </c:scaling>
        <c:delete val="0"/>
        <c:axPos val="b"/>
        <c:numFmt formatCode="General" sourceLinked="0"/>
        <c:majorTickMark val="out"/>
        <c:minorTickMark val="none"/>
        <c:tickLblPos val="nextTo"/>
        <c:txPr>
          <a:bodyPr/>
          <a:lstStyle/>
          <a:p>
            <a:pPr>
              <a:defRPr b="1"/>
            </a:pPr>
            <a:endParaRPr lang="en-US"/>
          </a:p>
        </c:txPr>
        <c:crossAx val="187533160"/>
        <c:crosses val="autoZero"/>
        <c:auto val="1"/>
        <c:lblAlgn val="ctr"/>
        <c:lblOffset val="100"/>
        <c:noMultiLvlLbl val="0"/>
      </c:catAx>
      <c:valAx>
        <c:axId val="187533160"/>
        <c:scaling>
          <c:orientation val="minMax"/>
        </c:scaling>
        <c:delete val="0"/>
        <c:axPos val="l"/>
        <c:majorGridlines/>
        <c:numFmt formatCode="0" sourceLinked="1"/>
        <c:majorTickMark val="out"/>
        <c:minorTickMark val="none"/>
        <c:tickLblPos val="nextTo"/>
        <c:txPr>
          <a:bodyPr/>
          <a:lstStyle/>
          <a:p>
            <a:pPr>
              <a:defRPr b="1"/>
            </a:pPr>
            <a:endParaRPr lang="en-US"/>
          </a:p>
        </c:txPr>
        <c:crossAx val="193490184"/>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92D050"/>
            </a:solidFill>
          </c:spPr>
          <c:invertIfNegative val="0"/>
          <c:dLbls>
            <c:dLbl>
              <c:idx val="2"/>
              <c:layout>
                <c:manualLayout>
                  <c:x val="5.7417427409903847E-3"/>
                  <c:y val="-9.5187546975850407E-18"/>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'1-apu_cossi_clutch'!$U$10:$U$15</c:f>
              <c:strCache>
                <c:ptCount val="6"/>
                <c:pt idx="0">
                  <c:v>FY09</c:v>
                </c:pt>
                <c:pt idx="1">
                  <c:v>FY10</c:v>
                </c:pt>
                <c:pt idx="2">
                  <c:v>FY11</c:v>
                </c:pt>
                <c:pt idx="3">
                  <c:v>FY12</c:v>
                </c:pt>
                <c:pt idx="4">
                  <c:v>FY13</c:v>
                </c:pt>
                <c:pt idx="5">
                  <c:v>FY14</c:v>
                </c:pt>
              </c:strCache>
            </c:strRef>
          </c:cat>
          <c:val>
            <c:numRef>
              <c:f>'1-apu_cossi_clutch'!$V$10:$V$15</c:f>
              <c:numCache>
                <c:formatCode>0</c:formatCode>
                <c:ptCount val="6"/>
                <c:pt idx="0">
                  <c:v>167.87152822019235</c:v>
                </c:pt>
                <c:pt idx="1">
                  <c:v>160.82670811914033</c:v>
                </c:pt>
                <c:pt idx="2">
                  <c:v>176.39862947372873</c:v>
                </c:pt>
                <c:pt idx="3">
                  <c:v>167.51211488698254</c:v>
                </c:pt>
                <c:pt idx="4">
                  <c:v>156.06667299882483</c:v>
                </c:pt>
                <c:pt idx="5">
                  <c:v>130.28534097516791</c:v>
                </c:pt>
              </c:numCache>
            </c:numRef>
          </c:val>
        </c:ser>
        <c:ser>
          <c:idx val="1"/>
          <c:order val="1"/>
          <c:spPr>
            <a:solidFill>
              <a:schemeClr val="tx2">
                <a:lumMod val="60000"/>
                <a:lumOff val="40000"/>
              </a:schemeClr>
            </a:solidFill>
          </c:spPr>
          <c:invertIfNegative val="0"/>
          <c:dLbls>
            <c:spPr>
              <a:noFill/>
              <a:ln>
                <a:noFill/>
              </a:ln>
              <a:effectLst/>
            </c:spPr>
            <c:txPr>
              <a:bodyPr wrap="square" lIns="38100" tIns="19050" rIns="38100" bIns="19050" anchor="ctr">
                <a:spAutoFit/>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'1-apu_cossi_clutch'!$U$10:$U$15</c:f>
              <c:strCache>
                <c:ptCount val="6"/>
                <c:pt idx="0">
                  <c:v>FY09</c:v>
                </c:pt>
                <c:pt idx="1">
                  <c:v>FY10</c:v>
                </c:pt>
                <c:pt idx="2">
                  <c:v>FY11</c:v>
                </c:pt>
                <c:pt idx="3">
                  <c:v>FY12</c:v>
                </c:pt>
                <c:pt idx="4">
                  <c:v>FY13</c:v>
                </c:pt>
                <c:pt idx="5">
                  <c:v>FY14</c:v>
                </c:pt>
              </c:strCache>
            </c:strRef>
          </c:cat>
          <c:val>
            <c:numRef>
              <c:f>'1-apu_cossi_clutch'!$W$10:$W$15</c:f>
              <c:numCache>
                <c:formatCode>#,##0</c:formatCode>
                <c:ptCount val="6"/>
                <c:pt idx="0">
                  <c:v>130</c:v>
                </c:pt>
                <c:pt idx="1">
                  <c:v>134</c:v>
                </c:pt>
                <c:pt idx="2">
                  <c:v>146</c:v>
                </c:pt>
                <c:pt idx="3">
                  <c:v>107</c:v>
                </c:pt>
                <c:pt idx="4">
                  <c:v>114</c:v>
                </c:pt>
                <c:pt idx="5" formatCode="0">
                  <c:v>85</c:v>
                </c:pt>
              </c:numCache>
            </c:numRef>
          </c:val>
        </c:ser>
        <c:dLbls>
          <c:showLegendKey val="0"/>
          <c:showVal val="0"/>
          <c:showCatName val="0"/>
          <c:showSerName val="0"/>
          <c:showPercent val="0"/>
          <c:showBubbleSize val="0"/>
        </c:dLbls>
        <c:gapWidth val="150"/>
        <c:axId val="128433568"/>
        <c:axId val="128435528"/>
      </c:barChart>
      <c:catAx>
        <c:axId val="128433568"/>
        <c:scaling>
          <c:orientation val="minMax"/>
        </c:scaling>
        <c:delete val="0"/>
        <c:axPos val="b"/>
        <c:numFmt formatCode="General" sourceLinked="0"/>
        <c:majorTickMark val="out"/>
        <c:minorTickMark val="none"/>
        <c:tickLblPos val="nextTo"/>
        <c:txPr>
          <a:bodyPr/>
          <a:lstStyle/>
          <a:p>
            <a:pPr>
              <a:defRPr b="1"/>
            </a:pPr>
            <a:endParaRPr lang="en-US"/>
          </a:p>
        </c:txPr>
        <c:crossAx val="128435528"/>
        <c:crosses val="autoZero"/>
        <c:auto val="1"/>
        <c:lblAlgn val="ctr"/>
        <c:lblOffset val="100"/>
        <c:noMultiLvlLbl val="0"/>
      </c:catAx>
      <c:valAx>
        <c:axId val="128435528"/>
        <c:scaling>
          <c:orientation val="minMax"/>
        </c:scaling>
        <c:delete val="0"/>
        <c:axPos val="l"/>
        <c:majorGridlines/>
        <c:numFmt formatCode="0" sourceLinked="1"/>
        <c:majorTickMark val="out"/>
        <c:minorTickMark val="none"/>
        <c:tickLblPos val="nextTo"/>
        <c:txPr>
          <a:bodyPr/>
          <a:lstStyle/>
          <a:p>
            <a:pPr>
              <a:defRPr b="1"/>
            </a:pPr>
            <a:endParaRPr lang="en-US"/>
          </a:p>
        </c:txPr>
        <c:crossAx val="128433568"/>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Sheet8!$M$54</c:f>
              <c:strCache>
                <c:ptCount val="1"/>
                <c:pt idx="0">
                  <c:v>Diagnostic Return</c:v>
                </c:pt>
              </c:strCache>
            </c:strRef>
          </c:tx>
          <c:spPr>
            <a:solidFill>
              <a:srgbClr val="632523"/>
            </a:solidFill>
          </c:spPr>
          <c:invertIfNegative val="0"/>
          <c:cat>
            <c:strRef>
              <c:f>Sheet8!$L$55:$L$90</c:f>
              <c:strCache>
                <c:ptCount val="36"/>
                <c:pt idx="0">
                  <c:v>Ansbach DE</c:v>
                </c:pt>
                <c:pt idx="1">
                  <c:v>Austin G3 TX</c:v>
                </c:pt>
                <c:pt idx="2">
                  <c:v>Bangor ME</c:v>
                </c:pt>
                <c:pt idx="3">
                  <c:v>Birmingham G4 AL</c:v>
                </c:pt>
                <c:pt idx="4">
                  <c:v>Brooksville G1 FL</c:v>
                </c:pt>
                <c:pt idx="5">
                  <c:v>Camp Mabry ANG TX</c:v>
                </c:pt>
                <c:pt idx="6">
                  <c:v>Corpus Christi TX</c:v>
                </c:pt>
                <c:pt idx="7">
                  <c:v>Eastover Armory, SC</c:v>
                </c:pt>
                <c:pt idx="8">
                  <c:v>Edgewood Arsenal MD</c:v>
                </c:pt>
                <c:pt idx="9">
                  <c:v>Fresno G3 CA</c:v>
                </c:pt>
                <c:pt idx="10">
                  <c:v>Ft Bliss TX</c:v>
                </c:pt>
                <c:pt idx="11">
                  <c:v>Ft Bragg NC</c:v>
                </c:pt>
                <c:pt idx="12">
                  <c:v>Ft Campbell KY</c:v>
                </c:pt>
                <c:pt idx="13">
                  <c:v>Ft Carson CO</c:v>
                </c:pt>
                <c:pt idx="14">
                  <c:v>Ft Drum NY</c:v>
                </c:pt>
                <c:pt idx="15">
                  <c:v>Ft Hood TX</c:v>
                </c:pt>
                <c:pt idx="16">
                  <c:v>Ft Knox KY</c:v>
                </c:pt>
                <c:pt idx="17">
                  <c:v>Ft Riley KS</c:v>
                </c:pt>
                <c:pt idx="18">
                  <c:v>Ft Stewart GA</c:v>
                </c:pt>
                <c:pt idx="19">
                  <c:v>Ft Wainwright AK</c:v>
                </c:pt>
                <c:pt idx="20">
                  <c:v>Gulfport G2 MS</c:v>
                </c:pt>
                <c:pt idx="21">
                  <c:v>Hammonds Barracks, DE</c:v>
                </c:pt>
                <c:pt idx="22">
                  <c:v>Hunter AAF GA</c:v>
                </c:pt>
                <c:pt idx="23">
                  <c:v>Huntsville al</c:v>
                </c:pt>
                <c:pt idx="24">
                  <c:v>Jackson G2 MS</c:v>
                </c:pt>
                <c:pt idx="25">
                  <c:v>JBLM Lewis WA</c:v>
                </c:pt>
                <c:pt idx="26">
                  <c:v>Katterback Ksrne DE</c:v>
                </c:pt>
                <c:pt idx="27">
                  <c:v>Long Beach AFITO2 CA</c:v>
                </c:pt>
                <c:pt idx="28">
                  <c:v>Los Alamitos CA</c:v>
                </c:pt>
                <c:pt idx="29">
                  <c:v>Miller School VA</c:v>
                </c:pt>
                <c:pt idx="30">
                  <c:v>Nav Air Sta Enc GA</c:v>
                </c:pt>
                <c:pt idx="31">
                  <c:v>Reno G3 NV</c:v>
                </c:pt>
                <c:pt idx="32">
                  <c:v>Storck Barracks DE</c:v>
                </c:pt>
                <c:pt idx="33">
                  <c:v>W Jordan G1 UT</c:v>
                </c:pt>
                <c:pt idx="34">
                  <c:v>Wheeler AAF HI</c:v>
                </c:pt>
                <c:pt idx="35">
                  <c:v>Wiesbaden Aaf DE</c:v>
                </c:pt>
              </c:strCache>
            </c:strRef>
          </c:cat>
          <c:val>
            <c:numRef>
              <c:f>Sheet8!$M$55:$M$90</c:f>
              <c:numCache>
                <c:formatCode>General</c:formatCode>
                <c:ptCount val="36"/>
                <c:pt idx="0">
                  <c:v>1</c:v>
                </c:pt>
                <c:pt idx="2">
                  <c:v>3</c:v>
                </c:pt>
                <c:pt idx="7">
                  <c:v>2</c:v>
                </c:pt>
                <c:pt idx="10">
                  <c:v>1</c:v>
                </c:pt>
                <c:pt idx="11">
                  <c:v>1</c:v>
                </c:pt>
                <c:pt idx="12">
                  <c:v>5</c:v>
                </c:pt>
                <c:pt idx="13">
                  <c:v>1</c:v>
                </c:pt>
                <c:pt idx="14">
                  <c:v>1</c:v>
                </c:pt>
                <c:pt idx="17">
                  <c:v>2</c:v>
                </c:pt>
                <c:pt idx="19">
                  <c:v>1</c:v>
                </c:pt>
                <c:pt idx="22">
                  <c:v>3</c:v>
                </c:pt>
                <c:pt idx="23">
                  <c:v>3</c:v>
                </c:pt>
                <c:pt idx="24">
                  <c:v>1</c:v>
                </c:pt>
                <c:pt idx="25">
                  <c:v>1</c:v>
                </c:pt>
                <c:pt idx="26">
                  <c:v>1</c:v>
                </c:pt>
                <c:pt idx="30">
                  <c:v>2</c:v>
                </c:pt>
                <c:pt idx="33">
                  <c:v>1</c:v>
                </c:pt>
                <c:pt idx="34">
                  <c:v>1</c:v>
                </c:pt>
              </c:numCache>
            </c:numRef>
          </c:val>
        </c:ser>
        <c:ser>
          <c:idx val="1"/>
          <c:order val="1"/>
          <c:tx>
            <c:strRef>
              <c:f>Sheet8!$N$54</c:f>
              <c:strCache>
                <c:ptCount val="1"/>
                <c:pt idx="0">
                  <c:v>No Cause Found for Return</c:v>
                </c:pt>
              </c:strCache>
            </c:strRef>
          </c:tx>
          <c:spPr>
            <a:solidFill>
              <a:srgbClr val="4F6228"/>
            </a:solidFill>
          </c:spPr>
          <c:invertIfNegative val="0"/>
          <c:cat>
            <c:strRef>
              <c:f>Sheet8!$L$55:$L$90</c:f>
              <c:strCache>
                <c:ptCount val="36"/>
                <c:pt idx="0">
                  <c:v>Ansbach DE</c:v>
                </c:pt>
                <c:pt idx="1">
                  <c:v>Austin G3 TX</c:v>
                </c:pt>
                <c:pt idx="2">
                  <c:v>Bangor ME</c:v>
                </c:pt>
                <c:pt idx="3">
                  <c:v>Birmingham G4 AL</c:v>
                </c:pt>
                <c:pt idx="4">
                  <c:v>Brooksville G1 FL</c:v>
                </c:pt>
                <c:pt idx="5">
                  <c:v>Camp Mabry ANG TX</c:v>
                </c:pt>
                <c:pt idx="6">
                  <c:v>Corpus Christi TX</c:v>
                </c:pt>
                <c:pt idx="7">
                  <c:v>Eastover Armory, SC</c:v>
                </c:pt>
                <c:pt idx="8">
                  <c:v>Edgewood Arsenal MD</c:v>
                </c:pt>
                <c:pt idx="9">
                  <c:v>Fresno G3 CA</c:v>
                </c:pt>
                <c:pt idx="10">
                  <c:v>Ft Bliss TX</c:v>
                </c:pt>
                <c:pt idx="11">
                  <c:v>Ft Bragg NC</c:v>
                </c:pt>
                <c:pt idx="12">
                  <c:v>Ft Campbell KY</c:v>
                </c:pt>
                <c:pt idx="13">
                  <c:v>Ft Carson CO</c:v>
                </c:pt>
                <c:pt idx="14">
                  <c:v>Ft Drum NY</c:v>
                </c:pt>
                <c:pt idx="15">
                  <c:v>Ft Hood TX</c:v>
                </c:pt>
                <c:pt idx="16">
                  <c:v>Ft Knox KY</c:v>
                </c:pt>
                <c:pt idx="17">
                  <c:v>Ft Riley KS</c:v>
                </c:pt>
                <c:pt idx="18">
                  <c:v>Ft Stewart GA</c:v>
                </c:pt>
                <c:pt idx="19">
                  <c:v>Ft Wainwright AK</c:v>
                </c:pt>
                <c:pt idx="20">
                  <c:v>Gulfport G2 MS</c:v>
                </c:pt>
                <c:pt idx="21">
                  <c:v>Hammonds Barracks, DE</c:v>
                </c:pt>
                <c:pt idx="22">
                  <c:v>Hunter AAF GA</c:v>
                </c:pt>
                <c:pt idx="23">
                  <c:v>Huntsville al</c:v>
                </c:pt>
                <c:pt idx="24">
                  <c:v>Jackson G2 MS</c:v>
                </c:pt>
                <c:pt idx="25">
                  <c:v>JBLM Lewis WA</c:v>
                </c:pt>
                <c:pt idx="26">
                  <c:v>Katterback Ksrne DE</c:v>
                </c:pt>
                <c:pt idx="27">
                  <c:v>Long Beach AFITO2 CA</c:v>
                </c:pt>
                <c:pt idx="28">
                  <c:v>Los Alamitos CA</c:v>
                </c:pt>
                <c:pt idx="29">
                  <c:v>Miller School VA</c:v>
                </c:pt>
                <c:pt idx="30">
                  <c:v>Nav Air Sta Enc GA</c:v>
                </c:pt>
                <c:pt idx="31">
                  <c:v>Reno G3 NV</c:v>
                </c:pt>
                <c:pt idx="32">
                  <c:v>Storck Barracks DE</c:v>
                </c:pt>
                <c:pt idx="33">
                  <c:v>W Jordan G1 UT</c:v>
                </c:pt>
                <c:pt idx="34">
                  <c:v>Wheeler AAF HI</c:v>
                </c:pt>
                <c:pt idx="35">
                  <c:v>Wiesbaden Aaf DE</c:v>
                </c:pt>
              </c:strCache>
            </c:strRef>
          </c:cat>
          <c:val>
            <c:numRef>
              <c:f>Sheet8!$N$55:$N$90</c:f>
              <c:numCache>
                <c:formatCode>General</c:formatCode>
                <c:ptCount val="36"/>
                <c:pt idx="1">
                  <c:v>2</c:v>
                </c:pt>
                <c:pt idx="3">
                  <c:v>1</c:v>
                </c:pt>
                <c:pt idx="4">
                  <c:v>1</c:v>
                </c:pt>
                <c:pt idx="5">
                  <c:v>1</c:v>
                </c:pt>
                <c:pt idx="6">
                  <c:v>2</c:v>
                </c:pt>
                <c:pt idx="8">
                  <c:v>1</c:v>
                </c:pt>
                <c:pt idx="9">
                  <c:v>1</c:v>
                </c:pt>
                <c:pt idx="10">
                  <c:v>1</c:v>
                </c:pt>
                <c:pt idx="11">
                  <c:v>3</c:v>
                </c:pt>
                <c:pt idx="12">
                  <c:v>5</c:v>
                </c:pt>
                <c:pt idx="14">
                  <c:v>7</c:v>
                </c:pt>
                <c:pt idx="18">
                  <c:v>2</c:v>
                </c:pt>
                <c:pt idx="19">
                  <c:v>1</c:v>
                </c:pt>
                <c:pt idx="21">
                  <c:v>2</c:v>
                </c:pt>
                <c:pt idx="22">
                  <c:v>3</c:v>
                </c:pt>
                <c:pt idx="23">
                  <c:v>5</c:v>
                </c:pt>
                <c:pt idx="26">
                  <c:v>1</c:v>
                </c:pt>
                <c:pt idx="27">
                  <c:v>1</c:v>
                </c:pt>
                <c:pt idx="28">
                  <c:v>1</c:v>
                </c:pt>
                <c:pt idx="29">
                  <c:v>1</c:v>
                </c:pt>
                <c:pt idx="32">
                  <c:v>1</c:v>
                </c:pt>
                <c:pt idx="34">
                  <c:v>2</c:v>
                </c:pt>
              </c:numCache>
            </c:numRef>
          </c:val>
        </c:ser>
        <c:ser>
          <c:idx val="2"/>
          <c:order val="2"/>
          <c:tx>
            <c:strRef>
              <c:f>Sheet8!$O$54</c:f>
              <c:strCache>
                <c:ptCount val="1"/>
                <c:pt idx="0">
                  <c:v>Precautionary</c:v>
                </c:pt>
              </c:strCache>
            </c:strRef>
          </c:tx>
          <c:spPr>
            <a:solidFill>
              <a:schemeClr val="accent6">
                <a:lumMod val="50000"/>
              </a:schemeClr>
            </a:solidFill>
          </c:spPr>
          <c:invertIfNegative val="0"/>
          <c:cat>
            <c:strRef>
              <c:f>Sheet8!$L$55:$L$90</c:f>
              <c:strCache>
                <c:ptCount val="36"/>
                <c:pt idx="0">
                  <c:v>Ansbach DE</c:v>
                </c:pt>
                <c:pt idx="1">
                  <c:v>Austin G3 TX</c:v>
                </c:pt>
                <c:pt idx="2">
                  <c:v>Bangor ME</c:v>
                </c:pt>
                <c:pt idx="3">
                  <c:v>Birmingham G4 AL</c:v>
                </c:pt>
                <c:pt idx="4">
                  <c:v>Brooksville G1 FL</c:v>
                </c:pt>
                <c:pt idx="5">
                  <c:v>Camp Mabry ANG TX</c:v>
                </c:pt>
                <c:pt idx="6">
                  <c:v>Corpus Christi TX</c:v>
                </c:pt>
                <c:pt idx="7">
                  <c:v>Eastover Armory, SC</c:v>
                </c:pt>
                <c:pt idx="8">
                  <c:v>Edgewood Arsenal MD</c:v>
                </c:pt>
                <c:pt idx="9">
                  <c:v>Fresno G3 CA</c:v>
                </c:pt>
                <c:pt idx="10">
                  <c:v>Ft Bliss TX</c:v>
                </c:pt>
                <c:pt idx="11">
                  <c:v>Ft Bragg NC</c:v>
                </c:pt>
                <c:pt idx="12">
                  <c:v>Ft Campbell KY</c:v>
                </c:pt>
                <c:pt idx="13">
                  <c:v>Ft Carson CO</c:v>
                </c:pt>
                <c:pt idx="14">
                  <c:v>Ft Drum NY</c:v>
                </c:pt>
                <c:pt idx="15">
                  <c:v>Ft Hood TX</c:v>
                </c:pt>
                <c:pt idx="16">
                  <c:v>Ft Knox KY</c:v>
                </c:pt>
                <c:pt idx="17">
                  <c:v>Ft Riley KS</c:v>
                </c:pt>
                <c:pt idx="18">
                  <c:v>Ft Stewart GA</c:v>
                </c:pt>
                <c:pt idx="19">
                  <c:v>Ft Wainwright AK</c:v>
                </c:pt>
                <c:pt idx="20">
                  <c:v>Gulfport G2 MS</c:v>
                </c:pt>
                <c:pt idx="21">
                  <c:v>Hammonds Barracks, DE</c:v>
                </c:pt>
                <c:pt idx="22">
                  <c:v>Hunter AAF GA</c:v>
                </c:pt>
                <c:pt idx="23">
                  <c:v>Huntsville al</c:v>
                </c:pt>
                <c:pt idx="24">
                  <c:v>Jackson G2 MS</c:v>
                </c:pt>
                <c:pt idx="25">
                  <c:v>JBLM Lewis WA</c:v>
                </c:pt>
                <c:pt idx="26">
                  <c:v>Katterback Ksrne DE</c:v>
                </c:pt>
                <c:pt idx="27">
                  <c:v>Long Beach AFITO2 CA</c:v>
                </c:pt>
                <c:pt idx="28">
                  <c:v>Los Alamitos CA</c:v>
                </c:pt>
                <c:pt idx="29">
                  <c:v>Miller School VA</c:v>
                </c:pt>
                <c:pt idx="30">
                  <c:v>Nav Air Sta Enc GA</c:v>
                </c:pt>
                <c:pt idx="31">
                  <c:v>Reno G3 NV</c:v>
                </c:pt>
                <c:pt idx="32">
                  <c:v>Storck Barracks DE</c:v>
                </c:pt>
                <c:pt idx="33">
                  <c:v>W Jordan G1 UT</c:v>
                </c:pt>
                <c:pt idx="34">
                  <c:v>Wheeler AAF HI</c:v>
                </c:pt>
                <c:pt idx="35">
                  <c:v>Wiesbaden Aaf DE</c:v>
                </c:pt>
              </c:strCache>
            </c:strRef>
          </c:cat>
          <c:val>
            <c:numRef>
              <c:f>Sheet8!$O$55:$O$90</c:f>
              <c:numCache>
                <c:formatCode>General</c:formatCode>
                <c:ptCount val="36"/>
                <c:pt idx="6">
                  <c:v>4</c:v>
                </c:pt>
                <c:pt idx="10">
                  <c:v>2</c:v>
                </c:pt>
                <c:pt idx="11">
                  <c:v>1</c:v>
                </c:pt>
                <c:pt idx="12">
                  <c:v>8</c:v>
                </c:pt>
                <c:pt idx="14">
                  <c:v>1</c:v>
                </c:pt>
                <c:pt idx="15">
                  <c:v>3</c:v>
                </c:pt>
                <c:pt idx="16">
                  <c:v>4</c:v>
                </c:pt>
                <c:pt idx="17">
                  <c:v>1</c:v>
                </c:pt>
                <c:pt idx="22">
                  <c:v>3</c:v>
                </c:pt>
                <c:pt idx="23">
                  <c:v>3</c:v>
                </c:pt>
                <c:pt idx="28">
                  <c:v>1</c:v>
                </c:pt>
                <c:pt idx="31">
                  <c:v>1</c:v>
                </c:pt>
                <c:pt idx="32">
                  <c:v>1</c:v>
                </c:pt>
                <c:pt idx="35">
                  <c:v>1</c:v>
                </c:pt>
              </c:numCache>
            </c:numRef>
          </c:val>
        </c:ser>
        <c:ser>
          <c:idx val="3"/>
          <c:order val="3"/>
          <c:tx>
            <c:strRef>
              <c:f>Sheet8!$P$54</c:f>
              <c:strCache>
                <c:ptCount val="1"/>
                <c:pt idx="0">
                  <c:v>Directed Removal</c:v>
                </c:pt>
              </c:strCache>
            </c:strRef>
          </c:tx>
          <c:spPr>
            <a:solidFill>
              <a:srgbClr val="948A54"/>
            </a:solidFill>
          </c:spPr>
          <c:invertIfNegative val="0"/>
          <c:cat>
            <c:strRef>
              <c:f>Sheet8!$L$55:$L$90</c:f>
              <c:strCache>
                <c:ptCount val="36"/>
                <c:pt idx="0">
                  <c:v>Ansbach DE</c:v>
                </c:pt>
                <c:pt idx="1">
                  <c:v>Austin G3 TX</c:v>
                </c:pt>
                <c:pt idx="2">
                  <c:v>Bangor ME</c:v>
                </c:pt>
                <c:pt idx="3">
                  <c:v>Birmingham G4 AL</c:v>
                </c:pt>
                <c:pt idx="4">
                  <c:v>Brooksville G1 FL</c:v>
                </c:pt>
                <c:pt idx="5">
                  <c:v>Camp Mabry ANG TX</c:v>
                </c:pt>
                <c:pt idx="6">
                  <c:v>Corpus Christi TX</c:v>
                </c:pt>
                <c:pt idx="7">
                  <c:v>Eastover Armory, SC</c:v>
                </c:pt>
                <c:pt idx="8">
                  <c:v>Edgewood Arsenal MD</c:v>
                </c:pt>
                <c:pt idx="9">
                  <c:v>Fresno G3 CA</c:v>
                </c:pt>
                <c:pt idx="10">
                  <c:v>Ft Bliss TX</c:v>
                </c:pt>
                <c:pt idx="11">
                  <c:v>Ft Bragg NC</c:v>
                </c:pt>
                <c:pt idx="12">
                  <c:v>Ft Campbell KY</c:v>
                </c:pt>
                <c:pt idx="13">
                  <c:v>Ft Carson CO</c:v>
                </c:pt>
                <c:pt idx="14">
                  <c:v>Ft Drum NY</c:v>
                </c:pt>
                <c:pt idx="15">
                  <c:v>Ft Hood TX</c:v>
                </c:pt>
                <c:pt idx="16">
                  <c:v>Ft Knox KY</c:v>
                </c:pt>
                <c:pt idx="17">
                  <c:v>Ft Riley KS</c:v>
                </c:pt>
                <c:pt idx="18">
                  <c:v>Ft Stewart GA</c:v>
                </c:pt>
                <c:pt idx="19">
                  <c:v>Ft Wainwright AK</c:v>
                </c:pt>
                <c:pt idx="20">
                  <c:v>Gulfport G2 MS</c:v>
                </c:pt>
                <c:pt idx="21">
                  <c:v>Hammonds Barracks, DE</c:v>
                </c:pt>
                <c:pt idx="22">
                  <c:v>Hunter AAF GA</c:v>
                </c:pt>
                <c:pt idx="23">
                  <c:v>Huntsville al</c:v>
                </c:pt>
                <c:pt idx="24">
                  <c:v>Jackson G2 MS</c:v>
                </c:pt>
                <c:pt idx="25">
                  <c:v>JBLM Lewis WA</c:v>
                </c:pt>
                <c:pt idx="26">
                  <c:v>Katterback Ksrne DE</c:v>
                </c:pt>
                <c:pt idx="27">
                  <c:v>Long Beach AFITO2 CA</c:v>
                </c:pt>
                <c:pt idx="28">
                  <c:v>Los Alamitos CA</c:v>
                </c:pt>
                <c:pt idx="29">
                  <c:v>Miller School VA</c:v>
                </c:pt>
                <c:pt idx="30">
                  <c:v>Nav Air Sta Enc GA</c:v>
                </c:pt>
                <c:pt idx="31">
                  <c:v>Reno G3 NV</c:v>
                </c:pt>
                <c:pt idx="32">
                  <c:v>Storck Barracks DE</c:v>
                </c:pt>
                <c:pt idx="33">
                  <c:v>W Jordan G1 UT</c:v>
                </c:pt>
                <c:pt idx="34">
                  <c:v>Wheeler AAF HI</c:v>
                </c:pt>
                <c:pt idx="35">
                  <c:v>Wiesbaden Aaf DE</c:v>
                </c:pt>
              </c:strCache>
            </c:strRef>
          </c:cat>
          <c:val>
            <c:numRef>
              <c:f>Sheet8!$P$55:$P$90</c:f>
              <c:numCache>
                <c:formatCode>General</c:formatCode>
                <c:ptCount val="36"/>
                <c:pt idx="6">
                  <c:v>5</c:v>
                </c:pt>
                <c:pt idx="20">
                  <c:v>3</c:v>
                </c:pt>
              </c:numCache>
            </c:numRef>
          </c:val>
        </c:ser>
        <c:dLbls>
          <c:showLegendKey val="0"/>
          <c:showVal val="0"/>
          <c:showCatName val="0"/>
          <c:showSerName val="0"/>
          <c:showPercent val="0"/>
          <c:showBubbleSize val="0"/>
        </c:dLbls>
        <c:gapWidth val="150"/>
        <c:overlap val="100"/>
        <c:axId val="128437096"/>
        <c:axId val="128437488"/>
      </c:barChart>
      <c:lineChart>
        <c:grouping val="standard"/>
        <c:varyColors val="0"/>
        <c:ser>
          <c:idx val="4"/>
          <c:order val="4"/>
          <c:tx>
            <c:strRef>
              <c:f>Sheet8!$Q$54</c:f>
              <c:strCache>
                <c:ptCount val="1"/>
                <c:pt idx="0">
                  <c:v>op tempo</c:v>
                </c:pt>
              </c:strCache>
            </c:strRef>
          </c:tx>
          <c:marker>
            <c:symbol val="none"/>
          </c:marker>
          <c:cat>
            <c:strRef>
              <c:f>Sheet8!$L$55:$L$90</c:f>
              <c:strCache>
                <c:ptCount val="36"/>
                <c:pt idx="0">
                  <c:v>Ansbach DE</c:v>
                </c:pt>
                <c:pt idx="1">
                  <c:v>Austin G3 TX</c:v>
                </c:pt>
                <c:pt idx="2">
                  <c:v>Bangor ME</c:v>
                </c:pt>
                <c:pt idx="3">
                  <c:v>Birmingham G4 AL</c:v>
                </c:pt>
                <c:pt idx="4">
                  <c:v>Brooksville G1 FL</c:v>
                </c:pt>
                <c:pt idx="5">
                  <c:v>Camp Mabry ANG TX</c:v>
                </c:pt>
                <c:pt idx="6">
                  <c:v>Corpus Christi TX</c:v>
                </c:pt>
                <c:pt idx="7">
                  <c:v>Eastover Armory, SC</c:v>
                </c:pt>
                <c:pt idx="8">
                  <c:v>Edgewood Arsenal MD</c:v>
                </c:pt>
                <c:pt idx="9">
                  <c:v>Fresno G3 CA</c:v>
                </c:pt>
                <c:pt idx="10">
                  <c:v>Ft Bliss TX</c:v>
                </c:pt>
                <c:pt idx="11">
                  <c:v>Ft Bragg NC</c:v>
                </c:pt>
                <c:pt idx="12">
                  <c:v>Ft Campbell KY</c:v>
                </c:pt>
                <c:pt idx="13">
                  <c:v>Ft Carson CO</c:v>
                </c:pt>
                <c:pt idx="14">
                  <c:v>Ft Drum NY</c:v>
                </c:pt>
                <c:pt idx="15">
                  <c:v>Ft Hood TX</c:v>
                </c:pt>
                <c:pt idx="16">
                  <c:v>Ft Knox KY</c:v>
                </c:pt>
                <c:pt idx="17">
                  <c:v>Ft Riley KS</c:v>
                </c:pt>
                <c:pt idx="18">
                  <c:v>Ft Stewart GA</c:v>
                </c:pt>
                <c:pt idx="19">
                  <c:v>Ft Wainwright AK</c:v>
                </c:pt>
                <c:pt idx="20">
                  <c:v>Gulfport G2 MS</c:v>
                </c:pt>
                <c:pt idx="21">
                  <c:v>Hammonds Barracks, DE</c:v>
                </c:pt>
                <c:pt idx="22">
                  <c:v>Hunter AAF GA</c:v>
                </c:pt>
                <c:pt idx="23">
                  <c:v>Huntsville al</c:v>
                </c:pt>
                <c:pt idx="24">
                  <c:v>Jackson G2 MS</c:v>
                </c:pt>
                <c:pt idx="25">
                  <c:v>JBLM Lewis WA</c:v>
                </c:pt>
                <c:pt idx="26">
                  <c:v>Katterback Ksrne DE</c:v>
                </c:pt>
                <c:pt idx="27">
                  <c:v>Long Beach AFITO2 CA</c:v>
                </c:pt>
                <c:pt idx="28">
                  <c:v>Los Alamitos CA</c:v>
                </c:pt>
                <c:pt idx="29">
                  <c:v>Miller School VA</c:v>
                </c:pt>
                <c:pt idx="30">
                  <c:v>Nav Air Sta Enc GA</c:v>
                </c:pt>
                <c:pt idx="31">
                  <c:v>Reno G3 NV</c:v>
                </c:pt>
                <c:pt idx="32">
                  <c:v>Storck Barracks DE</c:v>
                </c:pt>
                <c:pt idx="33">
                  <c:v>W Jordan G1 UT</c:v>
                </c:pt>
                <c:pt idx="34">
                  <c:v>Wheeler AAF HI</c:v>
                </c:pt>
                <c:pt idx="35">
                  <c:v>Wiesbaden Aaf DE</c:v>
                </c:pt>
              </c:strCache>
            </c:strRef>
          </c:cat>
          <c:val>
            <c:numRef>
              <c:f>Sheet8!$Q$55:$Q$90</c:f>
              <c:numCache>
                <c:formatCode>General</c:formatCode>
                <c:ptCount val="36"/>
                <c:pt idx="0">
                  <c:v>14130</c:v>
                </c:pt>
                <c:pt idx="1">
                  <c:v>0</c:v>
                </c:pt>
                <c:pt idx="2">
                  <c:v>11141</c:v>
                </c:pt>
                <c:pt idx="3">
                  <c:v>762</c:v>
                </c:pt>
                <c:pt idx="4">
                  <c:v>9586</c:v>
                </c:pt>
                <c:pt idx="5">
                  <c:v>0</c:v>
                </c:pt>
                <c:pt idx="6">
                  <c:v>0</c:v>
                </c:pt>
                <c:pt idx="7">
                  <c:v>12506</c:v>
                </c:pt>
                <c:pt idx="8">
                  <c:v>0</c:v>
                </c:pt>
                <c:pt idx="9">
                  <c:v>10944</c:v>
                </c:pt>
                <c:pt idx="10">
                  <c:v>56995</c:v>
                </c:pt>
                <c:pt idx="11">
                  <c:v>45307</c:v>
                </c:pt>
                <c:pt idx="12">
                  <c:v>125348</c:v>
                </c:pt>
                <c:pt idx="13">
                  <c:v>57098</c:v>
                </c:pt>
                <c:pt idx="14">
                  <c:v>73686</c:v>
                </c:pt>
                <c:pt idx="15">
                  <c:v>62116</c:v>
                </c:pt>
                <c:pt idx="16">
                  <c:v>40137</c:v>
                </c:pt>
                <c:pt idx="17">
                  <c:v>40405</c:v>
                </c:pt>
                <c:pt idx="18">
                  <c:v>30538</c:v>
                </c:pt>
                <c:pt idx="19">
                  <c:v>5333</c:v>
                </c:pt>
                <c:pt idx="20">
                  <c:v>8730</c:v>
                </c:pt>
                <c:pt idx="21">
                  <c:v>334</c:v>
                </c:pt>
                <c:pt idx="22">
                  <c:v>23322</c:v>
                </c:pt>
                <c:pt idx="23">
                  <c:v>15317</c:v>
                </c:pt>
                <c:pt idx="24">
                  <c:v>5333</c:v>
                </c:pt>
                <c:pt idx="25">
                  <c:v>26998</c:v>
                </c:pt>
                <c:pt idx="26">
                  <c:v>38861</c:v>
                </c:pt>
                <c:pt idx="27">
                  <c:v>13627</c:v>
                </c:pt>
                <c:pt idx="28">
                  <c:v>0</c:v>
                </c:pt>
                <c:pt idx="29">
                  <c:v>28660</c:v>
                </c:pt>
                <c:pt idx="30">
                  <c:v>0</c:v>
                </c:pt>
                <c:pt idx="31">
                  <c:v>12851</c:v>
                </c:pt>
                <c:pt idx="32">
                  <c:v>29736</c:v>
                </c:pt>
                <c:pt idx="33">
                  <c:v>19394</c:v>
                </c:pt>
                <c:pt idx="34">
                  <c:v>64321</c:v>
                </c:pt>
                <c:pt idx="35">
                  <c:v>20465</c:v>
                </c:pt>
              </c:numCache>
            </c:numRef>
          </c:val>
          <c:smooth val="0"/>
        </c:ser>
        <c:dLbls>
          <c:showLegendKey val="0"/>
          <c:showVal val="0"/>
          <c:showCatName val="0"/>
          <c:showSerName val="0"/>
          <c:showPercent val="0"/>
          <c:showBubbleSize val="0"/>
        </c:dLbls>
        <c:marker val="1"/>
        <c:smooth val="0"/>
        <c:axId val="128438272"/>
        <c:axId val="128437880"/>
      </c:lineChart>
      <c:catAx>
        <c:axId val="128437096"/>
        <c:scaling>
          <c:orientation val="minMax"/>
        </c:scaling>
        <c:delete val="1"/>
        <c:axPos val="b"/>
        <c:numFmt formatCode="General" sourceLinked="0"/>
        <c:majorTickMark val="out"/>
        <c:minorTickMark val="none"/>
        <c:tickLblPos val="none"/>
        <c:crossAx val="128437488"/>
        <c:crosses val="autoZero"/>
        <c:auto val="1"/>
        <c:lblAlgn val="ctr"/>
        <c:lblOffset val="100"/>
        <c:noMultiLvlLbl val="0"/>
      </c:catAx>
      <c:valAx>
        <c:axId val="128437488"/>
        <c:scaling>
          <c:orientation val="minMax"/>
        </c:scaling>
        <c:delete val="0"/>
        <c:axPos val="l"/>
        <c:majorGridlines/>
        <c:numFmt formatCode="General" sourceLinked="1"/>
        <c:majorTickMark val="out"/>
        <c:minorTickMark val="none"/>
        <c:tickLblPos val="nextTo"/>
        <c:txPr>
          <a:bodyPr/>
          <a:lstStyle/>
          <a:p>
            <a:pPr>
              <a:defRPr sz="500"/>
            </a:pPr>
            <a:endParaRPr lang="en-US"/>
          </a:p>
        </c:txPr>
        <c:crossAx val="128437096"/>
        <c:crosses val="autoZero"/>
        <c:crossBetween val="between"/>
      </c:valAx>
      <c:valAx>
        <c:axId val="128437880"/>
        <c:scaling>
          <c:orientation val="minMax"/>
        </c:scaling>
        <c:delete val="0"/>
        <c:axPos val="r"/>
        <c:numFmt formatCode="General" sourceLinked="1"/>
        <c:majorTickMark val="out"/>
        <c:minorTickMark val="none"/>
        <c:tickLblPos val="nextTo"/>
        <c:txPr>
          <a:bodyPr/>
          <a:lstStyle/>
          <a:p>
            <a:pPr>
              <a:defRPr sz="500"/>
            </a:pPr>
            <a:endParaRPr lang="en-US"/>
          </a:p>
        </c:txPr>
        <c:crossAx val="128438272"/>
        <c:crosses val="max"/>
        <c:crossBetween val="between"/>
      </c:valAx>
      <c:catAx>
        <c:axId val="128438272"/>
        <c:scaling>
          <c:orientation val="minMax"/>
        </c:scaling>
        <c:delete val="1"/>
        <c:axPos val="b"/>
        <c:numFmt formatCode="General" sourceLinked="0"/>
        <c:majorTickMark val="out"/>
        <c:minorTickMark val="none"/>
        <c:tickLblPos val="none"/>
        <c:crossAx val="128437880"/>
        <c:crosses val="autoZero"/>
        <c:auto val="1"/>
        <c:lblAlgn val="ctr"/>
        <c:lblOffset val="100"/>
        <c:noMultiLvlLbl val="0"/>
      </c:cat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2329" cy="463696"/>
          </a:xfrm>
          <a:prstGeom prst="rect">
            <a:avLst/>
          </a:prstGeom>
        </p:spPr>
        <p:txBody>
          <a:bodyPr vert="horz" lIns="90763" tIns="45382" rIns="90763" bIns="45382" rtlCol="0"/>
          <a:lstStyle>
            <a:lvl1pPr algn="l">
              <a:defRPr sz="1200"/>
            </a:lvl1pPr>
          </a:lstStyle>
          <a:p>
            <a:endParaRPr lang="en-US"/>
          </a:p>
        </p:txBody>
      </p:sp>
      <p:sp>
        <p:nvSpPr>
          <p:cNvPr id="3" name="Date Placeholder 2"/>
          <p:cNvSpPr>
            <a:spLocks noGrp="1"/>
          </p:cNvSpPr>
          <p:nvPr>
            <p:ph type="dt" sz="quarter" idx="1"/>
          </p:nvPr>
        </p:nvSpPr>
        <p:spPr>
          <a:xfrm>
            <a:off x="3936173" y="1"/>
            <a:ext cx="3012329" cy="463696"/>
          </a:xfrm>
          <a:prstGeom prst="rect">
            <a:avLst/>
          </a:prstGeom>
        </p:spPr>
        <p:txBody>
          <a:bodyPr vert="horz" lIns="90763" tIns="45382" rIns="90763" bIns="45382" rtlCol="0"/>
          <a:lstStyle>
            <a:lvl1pPr algn="r">
              <a:defRPr sz="1200"/>
            </a:lvl1pPr>
          </a:lstStyle>
          <a:p>
            <a:fld id="{A24EAA87-7542-4BF8-8481-E760605644C6}" type="datetimeFigureOut">
              <a:rPr lang="en-US" smtClean="0"/>
              <a:t>9/22/2015</a:t>
            </a:fld>
            <a:endParaRPr lang="en-US"/>
          </a:p>
        </p:txBody>
      </p:sp>
      <p:sp>
        <p:nvSpPr>
          <p:cNvPr id="4" name="Footer Placeholder 3"/>
          <p:cNvSpPr>
            <a:spLocks noGrp="1"/>
          </p:cNvSpPr>
          <p:nvPr>
            <p:ph type="ftr" sz="quarter" idx="2"/>
          </p:nvPr>
        </p:nvSpPr>
        <p:spPr>
          <a:xfrm>
            <a:off x="0" y="8772379"/>
            <a:ext cx="3012329" cy="463696"/>
          </a:xfrm>
          <a:prstGeom prst="rect">
            <a:avLst/>
          </a:prstGeom>
        </p:spPr>
        <p:txBody>
          <a:bodyPr vert="horz" lIns="90763" tIns="45382" rIns="90763" bIns="45382" rtlCol="0" anchor="b"/>
          <a:lstStyle>
            <a:lvl1pPr algn="l">
              <a:defRPr sz="1200"/>
            </a:lvl1pPr>
          </a:lstStyle>
          <a:p>
            <a:endParaRPr lang="en-US"/>
          </a:p>
        </p:txBody>
      </p:sp>
      <p:sp>
        <p:nvSpPr>
          <p:cNvPr id="5" name="Slide Number Placeholder 4"/>
          <p:cNvSpPr>
            <a:spLocks noGrp="1"/>
          </p:cNvSpPr>
          <p:nvPr>
            <p:ph type="sldNum" sz="quarter" idx="3"/>
          </p:nvPr>
        </p:nvSpPr>
        <p:spPr>
          <a:xfrm>
            <a:off x="3936173" y="8772379"/>
            <a:ext cx="3012329" cy="463696"/>
          </a:xfrm>
          <a:prstGeom prst="rect">
            <a:avLst/>
          </a:prstGeom>
        </p:spPr>
        <p:txBody>
          <a:bodyPr vert="horz" lIns="90763" tIns="45382" rIns="90763" bIns="45382" rtlCol="0" anchor="b"/>
          <a:lstStyle>
            <a:lvl1pPr algn="r">
              <a:defRPr sz="1200"/>
            </a:lvl1pPr>
          </a:lstStyle>
          <a:p>
            <a:fld id="{560D259E-0A37-458C-ADE1-0325C397C014}" type="slidenum">
              <a:rPr lang="en-US" smtClean="0"/>
              <a:t>‹#›</a:t>
            </a:fld>
            <a:endParaRPr lang="en-US"/>
          </a:p>
        </p:txBody>
      </p:sp>
    </p:spTree>
    <p:extLst>
      <p:ext uri="{BB962C8B-B14F-4D97-AF65-F5344CB8AC3E}">
        <p14:creationId xmlns:p14="http://schemas.microsoft.com/office/powerpoint/2010/main" val="1604791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0763" tIns="45382" rIns="90763" bIns="45382"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0763" tIns="45382" rIns="90763" bIns="45382" rtlCol="0"/>
          <a:lstStyle>
            <a:lvl1pPr algn="r">
              <a:defRPr sz="1200"/>
            </a:lvl1pPr>
          </a:lstStyle>
          <a:p>
            <a:fld id="{9B3EF8C4-BA22-48FD-8C86-0D43A589912B}" type="datetimeFigureOut">
              <a:rPr lang="en-US" smtClean="0"/>
              <a:pPr/>
              <a:t>9/22/2015</a:t>
            </a:fld>
            <a:endParaRPr 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0763" tIns="45382" rIns="90763" bIns="45382"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0763" tIns="45382" rIns="90763" bIns="4538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1804"/>
          </a:xfrm>
          <a:prstGeom prst="rect">
            <a:avLst/>
          </a:prstGeom>
        </p:spPr>
        <p:txBody>
          <a:bodyPr vert="horz" lIns="90763" tIns="45382" rIns="90763" bIns="45382"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1804"/>
          </a:xfrm>
          <a:prstGeom prst="rect">
            <a:avLst/>
          </a:prstGeom>
        </p:spPr>
        <p:txBody>
          <a:bodyPr vert="horz" lIns="90763" tIns="45382" rIns="90763" bIns="45382" rtlCol="0" anchor="b"/>
          <a:lstStyle>
            <a:lvl1pPr algn="r">
              <a:defRPr sz="1200"/>
            </a:lvl1pPr>
          </a:lstStyle>
          <a:p>
            <a:fld id="{05603CB6-5790-48A8-866E-9B6EB300C298}" type="slidenum">
              <a:rPr lang="en-US" smtClean="0"/>
              <a:pPr/>
              <a:t>‹#›</a:t>
            </a:fld>
            <a:endParaRPr lang="en-US"/>
          </a:p>
        </p:txBody>
      </p:sp>
    </p:spTree>
    <p:extLst>
      <p:ext uri="{BB962C8B-B14F-4D97-AF65-F5344CB8AC3E}">
        <p14:creationId xmlns:p14="http://schemas.microsoft.com/office/powerpoint/2010/main" val="2464490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C87730-CFB2-4661-81B9-225D786E9367}" type="slidenum">
              <a:rPr lang="en-US" smtClean="0"/>
              <a:pPr/>
              <a:t>1</a:t>
            </a:fld>
            <a:endParaRPr lang="en-US" dirty="0"/>
          </a:p>
        </p:txBody>
      </p:sp>
    </p:spTree>
    <p:extLst>
      <p:ext uri="{BB962C8B-B14F-4D97-AF65-F5344CB8AC3E}">
        <p14:creationId xmlns:p14="http://schemas.microsoft.com/office/powerpoint/2010/main" val="2797651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7633">
              <a:defRPr/>
            </a:pPr>
            <a:r>
              <a:rPr lang="en-US" dirty="0" smtClean="0"/>
              <a:t>Mark Moe</a:t>
            </a:r>
          </a:p>
          <a:p>
            <a:endParaRPr lang="en-US" dirty="0"/>
          </a:p>
        </p:txBody>
      </p:sp>
      <p:sp>
        <p:nvSpPr>
          <p:cNvPr id="4" name="Slide Number Placeholder 3"/>
          <p:cNvSpPr>
            <a:spLocks noGrp="1"/>
          </p:cNvSpPr>
          <p:nvPr>
            <p:ph type="sldNum" sz="quarter" idx="10"/>
          </p:nvPr>
        </p:nvSpPr>
        <p:spPr/>
        <p:txBody>
          <a:bodyPr/>
          <a:lstStyle/>
          <a:p>
            <a:fld id="{B9F79705-5D4E-433F-9F35-7C0CFE2421A4}" type="slidenum">
              <a:rPr lang="en-US" smtClean="0"/>
              <a:pPr/>
              <a:t>22</a:t>
            </a:fld>
            <a:endParaRPr lang="en-US"/>
          </a:p>
        </p:txBody>
      </p:sp>
    </p:spTree>
    <p:extLst>
      <p:ext uri="{BB962C8B-B14F-4D97-AF65-F5344CB8AC3E}">
        <p14:creationId xmlns:p14="http://schemas.microsoft.com/office/powerpoint/2010/main" val="500623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03CB6-5790-48A8-866E-9B6EB300C298}" type="slidenum">
              <a:rPr lang="en-US" smtClean="0"/>
              <a:pPr/>
              <a:t>23</a:t>
            </a:fld>
            <a:endParaRPr lang="en-US"/>
          </a:p>
        </p:txBody>
      </p:sp>
    </p:spTree>
    <p:extLst>
      <p:ext uri="{BB962C8B-B14F-4D97-AF65-F5344CB8AC3E}">
        <p14:creationId xmlns:p14="http://schemas.microsoft.com/office/powerpoint/2010/main" val="2106108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03CB6-5790-48A8-866E-9B6EB300C298}"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789358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CF2AF10-F4DF-45C2-AB6A-2D6603DEB84D}" type="slidenum">
              <a:rPr lang="en-US" smtClean="0"/>
              <a:pPr/>
              <a:t>27</a:t>
            </a:fld>
            <a:endParaRPr lang="en-US" dirty="0"/>
          </a:p>
        </p:txBody>
      </p:sp>
    </p:spTree>
    <p:extLst>
      <p:ext uri="{BB962C8B-B14F-4D97-AF65-F5344CB8AC3E}">
        <p14:creationId xmlns:p14="http://schemas.microsoft.com/office/powerpoint/2010/main" val="1191978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b="1" dirty="0" smtClean="0"/>
              <a:t>POC: Kris Walker</a:t>
            </a:r>
          </a:p>
          <a:p>
            <a:endParaRPr lang="en-US" b="1" dirty="0" smtClean="0"/>
          </a:p>
          <a:p>
            <a:r>
              <a:rPr lang="en-US" b="1" dirty="0" smtClean="0"/>
              <a:t>Soldier benefit</a:t>
            </a:r>
            <a:r>
              <a:rPr lang="en-US" b="1" baseline="0" dirty="0" smtClean="0"/>
              <a:t> – The traditional method to track and balance the rotor system is bending the MRB trim tabs which requires at least two maintenance test flights. The wedge completes this maintenance task in one test flight thus creating the 50% reduction in test flights and MMH per aircraft.</a:t>
            </a:r>
          </a:p>
          <a:p>
            <a:endParaRPr lang="en-US" b="1" dirty="0" smtClean="0"/>
          </a:p>
          <a:p>
            <a:r>
              <a:rPr lang="en-US" b="1" dirty="0" smtClean="0"/>
              <a:t>Savings from:</a:t>
            </a:r>
          </a:p>
          <a:p>
            <a:pPr defTabSz="919607">
              <a:defRPr/>
            </a:pPr>
            <a:r>
              <a:rPr lang="en-US" b="1" dirty="0" smtClean="0"/>
              <a:t>Notes:</a:t>
            </a:r>
          </a:p>
          <a:p>
            <a:pPr defTabSz="919607">
              <a:defRPr/>
            </a:pPr>
            <a:r>
              <a:rPr lang="en-US" b="1" dirty="0" smtClean="0"/>
              <a:t>1 From LIW via CAST database </a:t>
            </a:r>
          </a:p>
          <a:p>
            <a:pPr defTabSz="919607">
              <a:defRPr/>
            </a:pPr>
            <a:r>
              <a:rPr lang="en-US" b="1" dirty="0" smtClean="0"/>
              <a:t>2 Equals Fleet AC Flt Hrs x 4</a:t>
            </a:r>
          </a:p>
          <a:p>
            <a:pPr defTabSz="919607">
              <a:defRPr/>
            </a:pPr>
            <a:r>
              <a:rPr lang="en-US" b="1" dirty="0" smtClean="0"/>
              <a:t>3 Number of 2410 chargeable removals for specified FY</a:t>
            </a:r>
          </a:p>
          <a:p>
            <a:pPr defTabSz="919607">
              <a:defRPr/>
            </a:pPr>
            <a:r>
              <a:rPr lang="en-US" b="1" dirty="0" smtClean="0"/>
              <a:t>4 Percentage of all chargeable removals for spec. FY </a:t>
            </a:r>
          </a:p>
          <a:p>
            <a:pPr defTabSz="919607">
              <a:defRPr/>
            </a:pPr>
            <a:r>
              <a:rPr lang="en-US" b="1" dirty="0" smtClean="0"/>
              <a:t>5 Fleet Blade Hours divided by number of chargeable removals 6 80% Lower Confidence Level for Blade MTBRc</a:t>
            </a:r>
          </a:p>
          <a:p>
            <a:pPr defTabSz="919607">
              <a:defRPr/>
            </a:pPr>
            <a:endParaRPr lang="en-US" b="1" dirty="0" smtClean="0"/>
          </a:p>
          <a:p>
            <a:pPr defTabSz="919607">
              <a:defRPr/>
            </a:pPr>
            <a:r>
              <a:rPr lang="en-US" b="1" dirty="0" smtClean="0"/>
              <a:t>Fleet AC Flt Hrs</a:t>
            </a:r>
            <a:r>
              <a:rPr lang="en-US" b="1" baseline="30000" dirty="0" smtClean="0"/>
              <a:t>1</a:t>
            </a:r>
            <a:r>
              <a:rPr lang="en-US" b="1" dirty="0" smtClean="0"/>
              <a:t> = 191606</a:t>
            </a:r>
          </a:p>
          <a:p>
            <a:pPr defTabSz="919607">
              <a:defRPr/>
            </a:pPr>
            <a:r>
              <a:rPr lang="en-US" b="1" dirty="0" smtClean="0"/>
              <a:t>Fleet Blade Hours</a:t>
            </a:r>
            <a:r>
              <a:rPr lang="en-US" b="1" baseline="30000" dirty="0" smtClean="0"/>
              <a:t>2</a:t>
            </a:r>
            <a:r>
              <a:rPr lang="en-US" b="1" dirty="0" smtClean="0"/>
              <a:t> = 766424  </a:t>
            </a:r>
          </a:p>
          <a:p>
            <a:r>
              <a:rPr lang="en-US" b="1" dirty="0" smtClean="0"/>
              <a:t> </a:t>
            </a:r>
          </a:p>
          <a:p>
            <a:r>
              <a:rPr lang="en-US" b="1" dirty="0" smtClean="0"/>
              <a:t>For the $4M reduction, there were 172 fewer returns to CCAD during the FY13 to FY14 time period...just assuming 20% of those were a result of wedge implementation would mean that 34 fewer blades were returned to CCAD as a result of fewer cracked or weak trailing edges. Since the blades are approximately $120K each, this results in a savings of approximately $4M. </a:t>
            </a:r>
          </a:p>
          <a:p>
            <a:r>
              <a:rPr lang="en-US" b="1" dirty="0" smtClean="0"/>
              <a:t>FYI: The operating cost of the AH-64D is $3,758.43 per flight hour.</a:t>
            </a:r>
          </a:p>
          <a:p>
            <a:endParaRPr lang="en-US" dirty="0"/>
          </a:p>
        </p:txBody>
      </p:sp>
      <p:sp>
        <p:nvSpPr>
          <p:cNvPr id="4" name="Slide Number Placeholder 3"/>
          <p:cNvSpPr>
            <a:spLocks noGrp="1"/>
          </p:cNvSpPr>
          <p:nvPr>
            <p:ph type="sldNum" sz="quarter" idx="10"/>
          </p:nvPr>
        </p:nvSpPr>
        <p:spPr/>
        <p:txBody>
          <a:bodyPr/>
          <a:lstStyle/>
          <a:p>
            <a:fld id="{74AD97C0-1D4B-43F6-920F-DC1134EBA351}" type="slidenum">
              <a:rPr lang="en-US" smtClean="0"/>
              <a:pPr/>
              <a:t>28</a:t>
            </a:fld>
            <a:endParaRPr lang="en-US" dirty="0"/>
          </a:p>
        </p:txBody>
      </p:sp>
    </p:spTree>
    <p:extLst>
      <p:ext uri="{BB962C8B-B14F-4D97-AF65-F5344CB8AC3E}">
        <p14:creationId xmlns:p14="http://schemas.microsoft.com/office/powerpoint/2010/main" val="1392012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7633">
              <a:defRPr/>
            </a:pPr>
            <a:r>
              <a:rPr lang="en-US" dirty="0" smtClean="0"/>
              <a:t>Mark Moe</a:t>
            </a:r>
          </a:p>
          <a:p>
            <a:endParaRPr lang="en-US" dirty="0"/>
          </a:p>
        </p:txBody>
      </p:sp>
      <p:sp>
        <p:nvSpPr>
          <p:cNvPr id="4" name="Slide Number Placeholder 3"/>
          <p:cNvSpPr>
            <a:spLocks noGrp="1"/>
          </p:cNvSpPr>
          <p:nvPr>
            <p:ph type="sldNum" sz="quarter" idx="10"/>
          </p:nvPr>
        </p:nvSpPr>
        <p:spPr/>
        <p:txBody>
          <a:bodyPr/>
          <a:lstStyle/>
          <a:p>
            <a:fld id="{B9F79705-5D4E-433F-9F35-7C0CFE2421A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562664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5603CB6-5790-48A8-866E-9B6EB300C298}" type="slidenum">
              <a:rPr lang="en-US" smtClean="0"/>
              <a:pPr/>
              <a:t>4</a:t>
            </a:fld>
            <a:endParaRPr lang="en-US"/>
          </a:p>
        </p:txBody>
      </p:sp>
    </p:spTree>
    <p:extLst>
      <p:ext uri="{BB962C8B-B14F-4D97-AF65-F5344CB8AC3E}">
        <p14:creationId xmlns:p14="http://schemas.microsoft.com/office/powerpoint/2010/main" val="289702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603CB6-5790-48A8-866E-9B6EB300C298}" type="slidenum">
              <a:rPr lang="en-US" smtClean="0"/>
              <a:pPr/>
              <a:t>5</a:t>
            </a:fld>
            <a:endParaRPr lang="en-US"/>
          </a:p>
        </p:txBody>
      </p:sp>
    </p:spTree>
    <p:extLst>
      <p:ext uri="{BB962C8B-B14F-4D97-AF65-F5344CB8AC3E}">
        <p14:creationId xmlns:p14="http://schemas.microsoft.com/office/powerpoint/2010/main" val="829224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6908" indent="-226908">
              <a:buAutoNum type="arabicParenR"/>
            </a:pPr>
            <a:r>
              <a:rPr lang="en-US" dirty="0" smtClean="0"/>
              <a:t>The IPL is a key document which lists all AMCOM-managed</a:t>
            </a:r>
            <a:r>
              <a:rPr lang="en-US" baseline="0" dirty="0" smtClean="0"/>
              <a:t> items, about 18,000 of them, in a rank order according to their per unit cost and annual demands</a:t>
            </a:r>
            <a:endParaRPr lang="en-US" dirty="0" smtClean="0"/>
          </a:p>
          <a:p>
            <a:pPr marL="226908" indent="-226908">
              <a:buAutoNum type="arabicParenR"/>
            </a:pPr>
            <a:r>
              <a:rPr lang="en-US" dirty="0" smtClean="0"/>
              <a:t>It’s generated</a:t>
            </a:r>
            <a:r>
              <a:rPr lang="en-US" baseline="0" dirty="0" smtClean="0"/>
              <a:t> twice each year on the 1</a:t>
            </a:r>
            <a:r>
              <a:rPr lang="en-US" baseline="30000" dirty="0" smtClean="0"/>
              <a:t>st</a:t>
            </a:r>
            <a:r>
              <a:rPr lang="en-US" baseline="0" dirty="0" smtClean="0"/>
              <a:t> of October and the 1</a:t>
            </a:r>
            <a:r>
              <a:rPr lang="en-US" baseline="30000" dirty="0" smtClean="0"/>
              <a:t>st</a:t>
            </a:r>
            <a:r>
              <a:rPr lang="en-US" baseline="0" dirty="0" smtClean="0"/>
              <a:t> of April and is available to industry through the CASL</a:t>
            </a:r>
          </a:p>
          <a:p>
            <a:pPr marL="226908" indent="-226908">
              <a:buAutoNum type="arabicParenR"/>
            </a:pPr>
            <a:r>
              <a:rPr lang="en-US" baseline="0" dirty="0" smtClean="0"/>
              <a:t>Legal, contractual, and security constraints limit the amount of data we can include in the public release version of the IPL; however, you can see from the list where AMCOM spends the majority of our AWCF dollars</a:t>
            </a:r>
          </a:p>
          <a:p>
            <a:pPr marL="226908" indent="-226908">
              <a:buAutoNum type="arabicParenR"/>
            </a:pPr>
            <a:endParaRPr lang="en-US" dirty="0"/>
          </a:p>
        </p:txBody>
      </p:sp>
      <p:sp>
        <p:nvSpPr>
          <p:cNvPr id="4" name="Slide Number Placeholder 3"/>
          <p:cNvSpPr>
            <a:spLocks noGrp="1"/>
          </p:cNvSpPr>
          <p:nvPr>
            <p:ph type="sldNum" sz="quarter" idx="10"/>
          </p:nvPr>
        </p:nvSpPr>
        <p:spPr/>
        <p:txBody>
          <a:bodyPr/>
          <a:lstStyle/>
          <a:p>
            <a:fld id="{05603CB6-5790-48A8-866E-9B6EB300C29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889667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66E8AC6-9590-48A3-BB71-6EC90A2D0E10}"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730255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6450" cy="3463925"/>
          </a:xfrm>
        </p:spPr>
      </p:sp>
      <p:sp>
        <p:nvSpPr>
          <p:cNvPr id="3" name="Notes Placeholder 2"/>
          <p:cNvSpPr>
            <a:spLocks noGrp="1"/>
          </p:cNvSpPr>
          <p:nvPr>
            <p:ph type="body" idx="1"/>
          </p:nvPr>
        </p:nvSpPr>
        <p:spPr/>
        <p:txBody>
          <a:bodyPr>
            <a:normAutofit lnSpcReduction="10000"/>
          </a:bodyPr>
          <a:lstStyle/>
          <a:p>
            <a:pPr defTabSz="922985">
              <a:defRPr/>
            </a:pPr>
            <a:r>
              <a:rPr lang="en-US" dirty="0" smtClean="0"/>
              <a:t>XSN: Two visible examples of the CBM and CWR umbrella that no doubt many of you have seen already are maintenance TTP changes to the AH-64 Main XMSN and the TRGB….the upper change is a CBM approach based on MSPU technology, the lower is CBM approach based on smarter level of repair that has nothing to do with the MSPU</a:t>
            </a:r>
          </a:p>
          <a:p>
            <a:endParaRPr lang="en-US" dirty="0" smtClean="0"/>
          </a:p>
          <a:p>
            <a:r>
              <a:rPr lang="en-US" dirty="0" smtClean="0"/>
              <a:t>Engineering Analysis of CBM+ DSC Data and RTC Test Stand Data Revealed that the Time Before Overhaul (TBO) was too conservative</a:t>
            </a:r>
          </a:p>
          <a:p>
            <a:endParaRPr lang="en-US" dirty="0" smtClean="0"/>
          </a:p>
          <a:p>
            <a:r>
              <a:rPr lang="en-US" dirty="0" smtClean="0"/>
              <a:t>Analysis Resulted in Two Fleet Wide 250 Hour APU Clutch TBO Extensions and a Cost Avoidance of an Average $1.03M / Year</a:t>
            </a:r>
          </a:p>
          <a:p>
            <a:endParaRPr lang="en-US" dirty="0" smtClean="0"/>
          </a:p>
          <a:p>
            <a:r>
              <a:rPr lang="en-US" dirty="0" smtClean="0"/>
              <a:t>Cost Avoidance methodology was Validated by AMCOM G3 Command Analysis Directorate (CAD)</a:t>
            </a:r>
          </a:p>
          <a:p>
            <a:endParaRPr lang="en-US" dirty="0" smtClean="0"/>
          </a:p>
          <a:p>
            <a:r>
              <a:rPr lang="en-US" dirty="0" smtClean="0"/>
              <a:t>ROI is based only on Hardware Cost Avoidance</a:t>
            </a:r>
          </a:p>
          <a:p>
            <a:endParaRPr lang="en-US" dirty="0" smtClean="0"/>
          </a:p>
          <a:p>
            <a:r>
              <a:rPr lang="en-US" dirty="0" smtClean="0"/>
              <a:t>Additional Unit Benefit is MMH Previously Dedicated to APU Clutch Removal / Replacement can be used to Enhance Overall Quality of Unit Maintenance</a:t>
            </a:r>
          </a:p>
          <a:p>
            <a:endParaRPr lang="en-US" dirty="0" smtClean="0"/>
          </a:p>
          <a:p>
            <a:r>
              <a:rPr lang="en-US" dirty="0" smtClean="0"/>
              <a:t>Note: “Present Cost Avoidance” and “Avg Cost Avoidance / Yr” refers to the period of time reflected in the “After” column</a:t>
            </a:r>
          </a:p>
          <a:p>
            <a:endParaRPr lang="en-US" dirty="0" smtClean="0"/>
          </a:p>
          <a:p>
            <a:r>
              <a:rPr lang="en-US" dirty="0" smtClean="0"/>
              <a:t>XSN: Coming</a:t>
            </a:r>
            <a:r>
              <a:rPr lang="en-US" baseline="0" dirty="0" smtClean="0"/>
              <a:t> back to C-WR and to close out…</a:t>
            </a:r>
            <a:endParaRPr lang="en-US" dirty="0" smtClean="0"/>
          </a:p>
          <a:p>
            <a:endParaRPr lang="en-US" dirty="0"/>
          </a:p>
        </p:txBody>
      </p:sp>
      <p:sp>
        <p:nvSpPr>
          <p:cNvPr id="4" name="Slide Number Placeholder 3"/>
          <p:cNvSpPr>
            <a:spLocks noGrp="1"/>
          </p:cNvSpPr>
          <p:nvPr>
            <p:ph type="sldNum" sz="quarter" idx="10"/>
          </p:nvPr>
        </p:nvSpPr>
        <p:spPr/>
        <p:txBody>
          <a:bodyPr/>
          <a:lstStyle/>
          <a:p>
            <a:fld id="{279A4FEB-B3CB-4184-B45A-D80AC841327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65477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6908" indent="-226908">
              <a:buAutoNum type="arabicParenR"/>
            </a:pPr>
            <a:r>
              <a:rPr lang="en-US" dirty="0" smtClean="0"/>
              <a:t>All project proposals are evaluated thoroughly</a:t>
            </a:r>
            <a:r>
              <a:rPr lang="en-US" baseline="0" dirty="0" smtClean="0"/>
              <a:t>, scored, and ranked according to technical merit and criticality of the root cause </a:t>
            </a:r>
          </a:p>
          <a:p>
            <a:pPr marL="226908" indent="-226908">
              <a:buAutoNum type="arabicParenR"/>
            </a:pPr>
            <a:r>
              <a:rPr lang="en-US" baseline="0" dirty="0" smtClean="0"/>
              <a:t>Scored projects are then rank ordered by the affected PM and prioritized by the respective PEO</a:t>
            </a:r>
          </a:p>
          <a:p>
            <a:pPr marL="226908" indent="-226908">
              <a:buAutoNum type="arabicParenR"/>
            </a:pPr>
            <a:r>
              <a:rPr lang="en-US" baseline="0" dirty="0" smtClean="0"/>
              <a:t>If your proposal addresses issues on systems that are deployed to an operational theater you can bet that PM interest will be higher</a:t>
            </a:r>
          </a:p>
          <a:p>
            <a:pPr marL="226908" indent="-226908">
              <a:buAutoNum type="arabicParenR"/>
            </a:pPr>
            <a:r>
              <a:rPr lang="en-US" baseline="0" dirty="0" smtClean="0"/>
              <a:t>Once submitted, the project evaluation process takes approximately five months to complete all gates</a:t>
            </a:r>
          </a:p>
          <a:p>
            <a:pPr marL="226908" indent="-226908">
              <a:buAutoNum type="arabicParenR"/>
            </a:pPr>
            <a:r>
              <a:rPr lang="en-US" baseline="0" dirty="0" smtClean="0"/>
              <a:t>Once AMC approval is obtained, Government leads are notified and contract actions are initiated</a:t>
            </a:r>
            <a:endParaRPr lang="en-US" dirty="0"/>
          </a:p>
        </p:txBody>
      </p:sp>
      <p:sp>
        <p:nvSpPr>
          <p:cNvPr id="4" name="Slide Number Placeholder 3"/>
          <p:cNvSpPr>
            <a:spLocks noGrp="1"/>
          </p:cNvSpPr>
          <p:nvPr>
            <p:ph type="sldNum" sz="quarter" idx="10"/>
          </p:nvPr>
        </p:nvSpPr>
        <p:spPr/>
        <p:txBody>
          <a:bodyPr/>
          <a:lstStyle/>
          <a:p>
            <a:fld id="{05603CB6-5790-48A8-866E-9B6EB300C298}"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856893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8713" y="681038"/>
            <a:ext cx="4541837" cy="34067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9A4FEB-B3CB-4184-B45A-D80AC8413278}"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4698723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gif"/><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5" Type="http://schemas.openxmlformats.org/officeDocument/2006/relationships/image" Target="../media/image4.gif"/><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4.gif"/><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4.gif"/><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PPTCoverBkgrd1b.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a:prstGeom prst="rect">
            <a:avLst/>
          </a:prstGeom>
        </p:spPr>
        <p:txBody>
          <a:bodyPr anchor="t" anchorCtr="0">
            <a:normAutofit/>
          </a:bodyPr>
          <a:lstStyle>
            <a:lvl1pPr>
              <a:defRPr sz="3200">
                <a:solidFill>
                  <a:schemeClr val="tx1"/>
                </a:solidFill>
                <a:latin typeface="Arial" pitchFamily="34" charset="0"/>
                <a:cs typeface="Arial" pitchFamily="34" charset="0"/>
              </a:defRPr>
            </a:lvl1pPr>
          </a:lstStyle>
          <a:p>
            <a:r>
              <a:rPr lang="en-US" dirty="0" smtClean="0"/>
              <a:t>Click to edit Master title style</a:t>
            </a:r>
            <a:endParaRPr lang="en-US" dirty="0"/>
          </a:p>
        </p:txBody>
      </p:sp>
      <p:pic>
        <p:nvPicPr>
          <p:cNvPr id="8" name="Picture 7" descr="US ARMY Black and Gold.png"/>
          <p:cNvPicPr>
            <a:picLocks noChangeAspect="1"/>
          </p:cNvPicPr>
          <p:nvPr userDrawn="1"/>
        </p:nvPicPr>
        <p:blipFill>
          <a:blip r:embed="rId3" cstate="screen"/>
          <a:stretch>
            <a:fillRect/>
          </a:stretch>
        </p:blipFill>
        <p:spPr>
          <a:xfrm>
            <a:off x="295865" y="590552"/>
            <a:ext cx="856070" cy="1068498"/>
          </a:xfrm>
          <a:prstGeom prst="rect">
            <a:avLst/>
          </a:prstGeom>
        </p:spPr>
      </p:pic>
      <p:pic>
        <p:nvPicPr>
          <p:cNvPr id="7" name="Picture 6" descr="AMC_Logo.png"/>
          <p:cNvPicPr>
            <a:picLocks noChangeAspect="1"/>
          </p:cNvPicPr>
          <p:nvPr userDrawn="1"/>
        </p:nvPicPr>
        <p:blipFill>
          <a:blip r:embed="rId4" cstate="screen"/>
          <a:stretch>
            <a:fillRect/>
          </a:stretch>
        </p:blipFill>
        <p:spPr>
          <a:xfrm>
            <a:off x="1252478" y="676303"/>
            <a:ext cx="761999" cy="896997"/>
          </a:xfrm>
          <a:prstGeom prst="rect">
            <a:avLst/>
          </a:prstGeom>
          <a:effectLst>
            <a:outerShdw blurRad="50800" dist="38100" dir="2700000" algn="tl" rotWithShape="0">
              <a:prstClr val="black">
                <a:alpha val="40000"/>
              </a:prstClr>
            </a:outerShdw>
          </a:effectLst>
        </p:spPr>
      </p:pic>
      <p:pic>
        <p:nvPicPr>
          <p:cNvPr id="9" name="Picture 8" descr="AMCOM.gif"/>
          <p:cNvPicPr>
            <a:picLocks noChangeAspect="1"/>
          </p:cNvPicPr>
          <p:nvPr userDrawn="1"/>
        </p:nvPicPr>
        <p:blipFill>
          <a:blip r:embed="rId5" cstate="screen"/>
          <a:stretch>
            <a:fillRect/>
          </a:stretch>
        </p:blipFill>
        <p:spPr>
          <a:xfrm>
            <a:off x="2115020" y="713321"/>
            <a:ext cx="832438" cy="822960"/>
          </a:xfrm>
          <a:prstGeom prst="rect">
            <a:avLst/>
          </a:prstGeom>
        </p:spPr>
      </p:pic>
      <p:pic>
        <p:nvPicPr>
          <p:cNvPr id="2050" name="Picture 2" descr="Y:\ALC Logo_templates\ALC LOGO_3D\ALC Logo wTag.png"/>
          <p:cNvPicPr>
            <a:picLocks noChangeAspect="1" noChangeArrowheads="1"/>
          </p:cNvPicPr>
          <p:nvPr userDrawn="1"/>
        </p:nvPicPr>
        <p:blipFill>
          <a:blip r:embed="rId6" cstate="screen"/>
          <a:srcRect/>
          <a:stretch>
            <a:fillRect/>
          </a:stretch>
        </p:blipFill>
        <p:spPr bwMode="auto">
          <a:xfrm>
            <a:off x="3048000" y="749892"/>
            <a:ext cx="762000" cy="741836"/>
          </a:xfrm>
          <a:prstGeom prst="rect">
            <a:avLst/>
          </a:prstGeom>
          <a:noFill/>
        </p:spPr>
      </p:pic>
    </p:spTree>
    <p:extLst>
      <p:ext uri="{BB962C8B-B14F-4D97-AF65-F5344CB8AC3E}">
        <p14:creationId xmlns:p14="http://schemas.microsoft.com/office/powerpoint/2010/main" val="11591836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95400"/>
            <a:ext cx="8229600" cy="4830763"/>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28257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32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375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139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10" descr="PPTCoverBkgrd1b.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4" name="Picture 11" descr="US ARMY Black and Gold.png"/>
          <p:cNvPicPr>
            <a:picLocks noChangeAspect="1"/>
          </p:cNvPicPr>
          <p:nvPr userDrawn="1"/>
        </p:nvPicPr>
        <p:blipFill>
          <a:blip r:embed="rId3" cstate="print"/>
          <a:srcRect/>
          <a:stretch>
            <a:fillRect/>
          </a:stretch>
        </p:blipFill>
        <p:spPr bwMode="auto">
          <a:xfrm>
            <a:off x="295275" y="590550"/>
            <a:ext cx="857250" cy="1068388"/>
          </a:xfrm>
          <a:prstGeom prst="rect">
            <a:avLst/>
          </a:prstGeom>
          <a:noFill/>
          <a:ln w="9525">
            <a:noFill/>
            <a:miter lim="800000"/>
            <a:headEnd/>
            <a:tailEnd/>
          </a:ln>
        </p:spPr>
      </p:pic>
      <p:pic>
        <p:nvPicPr>
          <p:cNvPr id="5" name="Picture 4" descr="AMC_Logo.png"/>
          <p:cNvPicPr>
            <a:picLocks noChangeAspect="1"/>
          </p:cNvPicPr>
          <p:nvPr userDrawn="1"/>
        </p:nvPicPr>
        <p:blipFill>
          <a:blip r:embed="rId4" cstate="print"/>
          <a:stretch>
            <a:fillRect/>
          </a:stretch>
        </p:blipFill>
        <p:spPr>
          <a:xfrm>
            <a:off x="1252538" y="676275"/>
            <a:ext cx="762000" cy="896938"/>
          </a:xfrm>
          <a:prstGeom prst="rect">
            <a:avLst/>
          </a:prstGeom>
          <a:effectLst>
            <a:outerShdw blurRad="50800" dist="38100" dir="2700000" algn="tl" rotWithShape="0">
              <a:prstClr val="black">
                <a:alpha val="40000"/>
              </a:prstClr>
            </a:outerShdw>
          </a:effectLst>
        </p:spPr>
      </p:pic>
      <p:pic>
        <p:nvPicPr>
          <p:cNvPr id="6" name="Picture 13" descr="AMCOM.gif"/>
          <p:cNvPicPr>
            <a:picLocks noChangeAspect="1"/>
          </p:cNvPicPr>
          <p:nvPr userDrawn="1"/>
        </p:nvPicPr>
        <p:blipFill>
          <a:blip r:embed="rId5" cstate="print"/>
          <a:srcRect/>
          <a:stretch>
            <a:fillRect/>
          </a:stretch>
        </p:blipFill>
        <p:spPr bwMode="auto">
          <a:xfrm>
            <a:off x="2114550" y="712788"/>
            <a:ext cx="833438" cy="823912"/>
          </a:xfrm>
          <a:prstGeom prst="rect">
            <a:avLst/>
          </a:prstGeom>
          <a:noFill/>
          <a:ln w="9525">
            <a:noFill/>
            <a:miter lim="800000"/>
            <a:headEnd/>
            <a:tailEnd/>
          </a:ln>
        </p:spPr>
      </p:pic>
      <p:sp>
        <p:nvSpPr>
          <p:cNvPr id="7" name="Footer Placeholder 16"/>
          <p:cNvSpPr txBox="1">
            <a:spLocks/>
          </p:cNvSpPr>
          <p:nvPr userDrawn="1"/>
        </p:nvSpPr>
        <p:spPr>
          <a:xfrm>
            <a:off x="-17463" y="-30163"/>
            <a:ext cx="9144001" cy="231776"/>
          </a:xfrm>
          <a:prstGeom prst="rect">
            <a:avLst/>
          </a:prstGeom>
        </p:spPr>
        <p:txBody>
          <a:bodyPr/>
          <a:lstStyle/>
          <a:p>
            <a:pPr algn="ctr" defTabSz="914400" fontAlgn="base">
              <a:spcBef>
                <a:spcPct val="0"/>
              </a:spcBef>
              <a:spcAft>
                <a:spcPct val="0"/>
              </a:spcAft>
              <a:defRPr/>
            </a:pPr>
            <a:r>
              <a:rPr lang="en-US" sz="1000" b="1" dirty="0">
                <a:solidFill>
                  <a:srgbClr val="000000"/>
                </a:solidFill>
                <a:ea typeface="MS PGothic" pitchFamily="34" charset="-128"/>
                <a:cs typeface="Arial" pitchFamily="34" charset="0"/>
              </a:rPr>
              <a:t>UNCLASSIFIED/FOUO</a:t>
            </a:r>
          </a:p>
        </p:txBody>
      </p:sp>
      <p:sp>
        <p:nvSpPr>
          <p:cNvPr id="8" name="Footer Placeholder 16"/>
          <p:cNvSpPr txBox="1">
            <a:spLocks/>
          </p:cNvSpPr>
          <p:nvPr userDrawn="1"/>
        </p:nvSpPr>
        <p:spPr>
          <a:xfrm>
            <a:off x="0" y="6629400"/>
            <a:ext cx="2743200" cy="228600"/>
          </a:xfrm>
          <a:prstGeom prst="rect">
            <a:avLst/>
          </a:prstGeom>
        </p:spPr>
        <p:txBody>
          <a:bodyPr/>
          <a:lstStyle/>
          <a:p>
            <a:pPr defTabSz="914400" fontAlgn="base">
              <a:spcBef>
                <a:spcPct val="0"/>
              </a:spcBef>
              <a:spcAft>
                <a:spcPct val="0"/>
              </a:spcAft>
              <a:defRPr/>
            </a:pPr>
            <a:r>
              <a:rPr lang="en-US" sz="1000" b="1" dirty="0">
                <a:solidFill>
                  <a:srgbClr val="000000"/>
                </a:solidFill>
                <a:ea typeface="MS PGothic" pitchFamily="34" charset="-128"/>
                <a:cs typeface="Arial" pitchFamily="34" charset="0"/>
              </a:rPr>
              <a:t>UNCLASSIFIED/FOUO</a:t>
            </a:r>
          </a:p>
        </p:txBody>
      </p:sp>
      <p:sp>
        <p:nvSpPr>
          <p:cNvPr id="2" name="Title 1"/>
          <p:cNvSpPr>
            <a:spLocks noGrp="1"/>
          </p:cNvSpPr>
          <p:nvPr>
            <p:ph type="ctrTitle"/>
          </p:nvPr>
        </p:nvSpPr>
        <p:spPr>
          <a:xfrm>
            <a:off x="685800" y="2130425"/>
            <a:ext cx="7772400" cy="1470025"/>
          </a:xfrm>
          <a:prstGeom prst="rect">
            <a:avLst/>
          </a:prstGeom>
        </p:spPr>
        <p:txBody>
          <a:bodyPr anchor="t">
            <a:normAutofit/>
          </a:bodyPr>
          <a:lstStyle>
            <a:lvl1pPr>
              <a:defRPr sz="3200">
                <a:solidFill>
                  <a:schemeClr val="tx1"/>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30564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Footer Placeholder 16"/>
          <p:cNvSpPr txBox="1">
            <a:spLocks/>
          </p:cNvSpPr>
          <p:nvPr userDrawn="1"/>
        </p:nvSpPr>
        <p:spPr>
          <a:xfrm>
            <a:off x="7372350" y="6491288"/>
            <a:ext cx="1752600" cy="381000"/>
          </a:xfrm>
          <a:prstGeom prst="rect">
            <a:avLst/>
          </a:prstGeom>
        </p:spPr>
        <p:txBody>
          <a:bodyPr/>
          <a:lstStyle/>
          <a:p>
            <a:pPr algn="r" defTabSz="914400" fontAlgn="base">
              <a:spcBef>
                <a:spcPct val="0"/>
              </a:spcBef>
              <a:spcAft>
                <a:spcPct val="0"/>
              </a:spcAft>
              <a:defRPr/>
            </a:pPr>
            <a:endParaRPr lang="en-US" sz="1000" b="1" dirty="0">
              <a:solidFill>
                <a:prstClr val="black"/>
              </a:solidFill>
              <a:ea typeface="MS PGothic" pitchFamily="34" charset="-128"/>
              <a:cs typeface="Arial" pitchFamily="34" charset="0"/>
            </a:endParaRPr>
          </a:p>
        </p:txBody>
      </p:sp>
      <p:sp>
        <p:nvSpPr>
          <p:cNvPr id="15" name="Title 14"/>
          <p:cNvSpPr>
            <a:spLocks noGrp="1"/>
          </p:cNvSpPr>
          <p:nvPr>
            <p:ph type="title"/>
          </p:nvPr>
        </p:nvSpPr>
        <p:spPr>
          <a:xfrm>
            <a:off x="1386348" y="157316"/>
            <a:ext cx="8160774" cy="757084"/>
          </a:xfrm>
        </p:spPr>
        <p:txBody>
          <a:bodyPr lIns="18288" rIns="18288" anchor="ctr" anchorCtr="0">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2227846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w/ BUMPER">
    <p:spTree>
      <p:nvGrpSpPr>
        <p:cNvPr id="1" name=""/>
        <p:cNvGrpSpPr/>
        <p:nvPr/>
      </p:nvGrpSpPr>
      <p:grpSpPr>
        <a:xfrm>
          <a:off x="0" y="0"/>
          <a:ext cx="0" cy="0"/>
          <a:chOff x="0" y="0"/>
          <a:chExt cx="0" cy="0"/>
        </a:xfrm>
      </p:grpSpPr>
      <p:pic>
        <p:nvPicPr>
          <p:cNvPr id="3" name="Picture 2" descr="Metal Header.jpg"/>
          <p:cNvPicPr>
            <a:picLocks noChangeAspect="1"/>
          </p:cNvPicPr>
          <p:nvPr userDrawn="1"/>
        </p:nvPicPr>
        <p:blipFill>
          <a:blip r:embed="rId2" cstate="print"/>
          <a:stretch>
            <a:fillRect/>
          </a:stretch>
        </p:blipFill>
        <p:spPr>
          <a:xfrm>
            <a:off x="0" y="6457950"/>
            <a:ext cx="9144000" cy="414338"/>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4" name="Footer Placeholder 16"/>
          <p:cNvSpPr txBox="1">
            <a:spLocks/>
          </p:cNvSpPr>
          <p:nvPr userDrawn="1"/>
        </p:nvSpPr>
        <p:spPr>
          <a:xfrm>
            <a:off x="20638" y="6643688"/>
            <a:ext cx="1752600" cy="228600"/>
          </a:xfrm>
          <a:prstGeom prst="rect">
            <a:avLst/>
          </a:prstGeom>
        </p:spPr>
        <p:txBody>
          <a:bodyPr/>
          <a:lstStyle/>
          <a:p>
            <a:pPr defTabSz="914400" fontAlgn="base">
              <a:spcBef>
                <a:spcPct val="0"/>
              </a:spcBef>
              <a:spcAft>
                <a:spcPct val="0"/>
              </a:spcAft>
              <a:defRPr/>
            </a:pPr>
            <a:r>
              <a:rPr lang="en-US" sz="1000" b="1" dirty="0">
                <a:solidFill>
                  <a:prstClr val="white"/>
                </a:solidFill>
                <a:ea typeface="MS PGothic" pitchFamily="34" charset="-128"/>
                <a:cs typeface="Arial" pitchFamily="34" charset="0"/>
              </a:rPr>
              <a:t>UNCLASSIFIED/FOUO</a:t>
            </a:r>
          </a:p>
        </p:txBody>
      </p:sp>
      <p:sp>
        <p:nvSpPr>
          <p:cNvPr id="5" name="Footer Placeholder 16"/>
          <p:cNvSpPr txBox="1">
            <a:spLocks/>
          </p:cNvSpPr>
          <p:nvPr userDrawn="1"/>
        </p:nvSpPr>
        <p:spPr>
          <a:xfrm>
            <a:off x="7372350" y="6491288"/>
            <a:ext cx="1752600" cy="381000"/>
          </a:xfrm>
          <a:prstGeom prst="rect">
            <a:avLst/>
          </a:prstGeom>
        </p:spPr>
        <p:txBody>
          <a:bodyPr/>
          <a:lstStyle/>
          <a:p>
            <a:pPr algn="r" defTabSz="914400" fontAlgn="base">
              <a:spcBef>
                <a:spcPct val="0"/>
              </a:spcBef>
              <a:spcAft>
                <a:spcPct val="0"/>
              </a:spcAft>
              <a:defRPr/>
            </a:pPr>
            <a:fld id="{756772EF-DAD3-4025-9BC4-1820FBE09B66}" type="slidenum">
              <a:rPr lang="en-US" sz="1000" b="1">
                <a:solidFill>
                  <a:prstClr val="white"/>
                </a:solidFill>
                <a:ea typeface="MS PGothic" pitchFamily="34" charset="-128"/>
                <a:cs typeface="Arial" pitchFamily="34" charset="0"/>
              </a:rPr>
              <a:pPr algn="r" defTabSz="914400" fontAlgn="base">
                <a:spcBef>
                  <a:spcPct val="0"/>
                </a:spcBef>
                <a:spcAft>
                  <a:spcPct val="0"/>
                </a:spcAft>
                <a:defRPr/>
              </a:pPr>
              <a:t>‹#›</a:t>
            </a:fld>
            <a:endParaRPr lang="en-US" sz="1000" b="1" dirty="0">
              <a:solidFill>
                <a:prstClr val="white"/>
              </a:solidFill>
              <a:ea typeface="MS PGothic" pitchFamily="34" charset="-128"/>
              <a:cs typeface="Arial" pitchFamily="34" charset="0"/>
            </a:endParaRPr>
          </a:p>
          <a:p>
            <a:pPr algn="r" defTabSz="914400" fontAlgn="base">
              <a:spcBef>
                <a:spcPct val="0"/>
              </a:spcBef>
              <a:spcAft>
                <a:spcPct val="0"/>
              </a:spcAft>
              <a:defRPr/>
            </a:pPr>
            <a:endParaRPr lang="en-US" sz="1000" b="1" dirty="0">
              <a:solidFill>
                <a:prstClr val="white"/>
              </a:solidFill>
              <a:ea typeface="MS PGothic" pitchFamily="34" charset="-128"/>
              <a:cs typeface="Arial" pitchFamily="34" charset="0"/>
            </a:endParaRPr>
          </a:p>
        </p:txBody>
      </p:sp>
      <p:sp>
        <p:nvSpPr>
          <p:cNvPr id="15" name="Title 14"/>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039095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95400"/>
            <a:ext cx="8229600" cy="4830763"/>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39313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108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971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Footer Placeholder 16"/>
          <p:cNvSpPr txBox="1">
            <a:spLocks/>
          </p:cNvSpPr>
          <p:nvPr userDrawn="1"/>
        </p:nvSpPr>
        <p:spPr>
          <a:xfrm>
            <a:off x="7372350" y="6491287"/>
            <a:ext cx="1752600" cy="381000"/>
          </a:xfrm>
          <a:prstGeom prst="rect">
            <a:avLst/>
          </a:prstGeom>
        </p:spPr>
        <p:txBody>
          <a:bodyPr/>
          <a:lstStyle/>
          <a:p>
            <a:pPr algn="r">
              <a:defRPr/>
            </a:pPr>
            <a:fld id="{9984FE95-D5E7-4FB1-9467-CD26BD117143}" type="slidenum">
              <a:rPr lang="en-US" sz="1000" b="1" smtClean="0">
                <a:solidFill>
                  <a:schemeClr val="tx1"/>
                </a:solidFill>
                <a:latin typeface="Arial" pitchFamily="34" charset="0"/>
                <a:ea typeface="MS PGothic" pitchFamily="34" charset="-128"/>
                <a:cs typeface="Arial" pitchFamily="34" charset="0"/>
              </a:rPr>
              <a:pPr algn="r">
                <a:defRPr/>
              </a:pPr>
              <a:t>‹#›</a:t>
            </a:fld>
            <a:endParaRPr lang="en-US" sz="1000" b="1" dirty="0" smtClean="0">
              <a:solidFill>
                <a:schemeClr val="tx1"/>
              </a:solidFill>
              <a:latin typeface="Arial" pitchFamily="34" charset="0"/>
              <a:ea typeface="MS PGothic" pitchFamily="34" charset="-128"/>
              <a:cs typeface="Arial" pitchFamily="34" charset="0"/>
            </a:endParaRPr>
          </a:p>
          <a:p>
            <a:pPr algn="r">
              <a:defRPr/>
            </a:pPr>
            <a:endParaRPr lang="en-US" sz="1000" b="1" dirty="0">
              <a:solidFill>
                <a:schemeClr val="tx1"/>
              </a:solidFill>
              <a:latin typeface="Arial" pitchFamily="34" charset="0"/>
              <a:ea typeface="MS PGothic" pitchFamily="34" charset="-128"/>
              <a:cs typeface="Arial" pitchFamily="34" charset="0"/>
            </a:endParaRPr>
          </a:p>
        </p:txBody>
      </p:sp>
      <p:sp>
        <p:nvSpPr>
          <p:cNvPr id="15" name="Title 14"/>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024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PPTCoverBkgrd1b.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30"/>
            <a:ext cx="7772400" cy="1470025"/>
          </a:xfrm>
          <a:prstGeom prst="rect">
            <a:avLst/>
          </a:prstGeom>
        </p:spPr>
        <p:txBody>
          <a:bodyPr anchor="t" anchorCtr="0">
            <a:normAutofit/>
          </a:bodyPr>
          <a:lstStyle>
            <a:lvl1pPr>
              <a:defRPr sz="3200">
                <a:solidFill>
                  <a:schemeClr val="tx1"/>
                </a:solidFill>
                <a:latin typeface="Arial" pitchFamily="34" charset="0"/>
                <a:cs typeface="Arial" pitchFamily="34" charset="0"/>
              </a:defRPr>
            </a:lvl1pPr>
          </a:lstStyle>
          <a:p>
            <a:r>
              <a:rPr lang="en-US" dirty="0" smtClean="0"/>
              <a:t>Click to edit Master title style</a:t>
            </a:r>
            <a:endParaRPr lang="en-US" dirty="0"/>
          </a:p>
        </p:txBody>
      </p:sp>
      <p:pic>
        <p:nvPicPr>
          <p:cNvPr id="8" name="Picture 7" descr="US ARMY Black and Gold.png"/>
          <p:cNvPicPr>
            <a:picLocks noChangeAspect="1"/>
          </p:cNvPicPr>
          <p:nvPr userDrawn="1"/>
        </p:nvPicPr>
        <p:blipFill>
          <a:blip r:embed="rId3" cstate="screen"/>
          <a:stretch>
            <a:fillRect/>
          </a:stretch>
        </p:blipFill>
        <p:spPr>
          <a:xfrm>
            <a:off x="295865" y="590552"/>
            <a:ext cx="856070" cy="1068498"/>
          </a:xfrm>
          <a:prstGeom prst="rect">
            <a:avLst/>
          </a:prstGeom>
        </p:spPr>
      </p:pic>
      <p:pic>
        <p:nvPicPr>
          <p:cNvPr id="7" name="Picture 6" descr="AMC_Logo.png"/>
          <p:cNvPicPr>
            <a:picLocks noChangeAspect="1"/>
          </p:cNvPicPr>
          <p:nvPr userDrawn="1"/>
        </p:nvPicPr>
        <p:blipFill>
          <a:blip r:embed="rId4" cstate="screen"/>
          <a:stretch>
            <a:fillRect/>
          </a:stretch>
        </p:blipFill>
        <p:spPr>
          <a:xfrm>
            <a:off x="1252483" y="676308"/>
            <a:ext cx="761999" cy="896997"/>
          </a:xfrm>
          <a:prstGeom prst="rect">
            <a:avLst/>
          </a:prstGeom>
          <a:effectLst>
            <a:outerShdw blurRad="50800" dist="38100" dir="2700000" algn="tl" rotWithShape="0">
              <a:prstClr val="black">
                <a:alpha val="40000"/>
              </a:prstClr>
            </a:outerShdw>
          </a:effectLst>
        </p:spPr>
      </p:pic>
      <p:pic>
        <p:nvPicPr>
          <p:cNvPr id="9" name="Picture 8" descr="AMCOM.gif"/>
          <p:cNvPicPr>
            <a:picLocks noChangeAspect="1"/>
          </p:cNvPicPr>
          <p:nvPr userDrawn="1"/>
        </p:nvPicPr>
        <p:blipFill>
          <a:blip r:embed="rId5" cstate="screen"/>
          <a:stretch>
            <a:fillRect/>
          </a:stretch>
        </p:blipFill>
        <p:spPr>
          <a:xfrm>
            <a:off x="2115020" y="713321"/>
            <a:ext cx="832438" cy="822960"/>
          </a:xfrm>
          <a:prstGeom prst="rect">
            <a:avLst/>
          </a:prstGeom>
        </p:spPr>
      </p:pic>
      <p:sp>
        <p:nvSpPr>
          <p:cNvPr id="10" name="Footer Placeholder 16"/>
          <p:cNvSpPr txBox="1">
            <a:spLocks/>
          </p:cNvSpPr>
          <p:nvPr userDrawn="1"/>
        </p:nvSpPr>
        <p:spPr>
          <a:xfrm>
            <a:off x="-17930" y="-29528"/>
            <a:ext cx="9144000" cy="231776"/>
          </a:xfrm>
          <a:prstGeom prst="rect">
            <a:avLst/>
          </a:prstGeom>
        </p:spPr>
        <p:txBody>
          <a:bodyPr lIns="91399" tIns="45700" rIns="91399" bIns="45700"/>
          <a:lstStyle/>
          <a:p>
            <a:pPr algn="ctr" defTabSz="913912">
              <a:defRPr/>
            </a:pPr>
            <a:r>
              <a:rPr lang="en-US" sz="1000" b="1" dirty="0">
                <a:solidFill>
                  <a:srgbClr val="000000"/>
                </a:solidFill>
                <a:ea typeface="MS PGothic" pitchFamily="34" charset="-128"/>
                <a:cs typeface="Arial" pitchFamily="34" charset="0"/>
              </a:rPr>
              <a:t>UNCLASSIFIED/FOUO</a:t>
            </a:r>
          </a:p>
        </p:txBody>
      </p:sp>
      <p:sp>
        <p:nvSpPr>
          <p:cNvPr id="11" name="Footer Placeholder 16"/>
          <p:cNvSpPr txBox="1">
            <a:spLocks/>
          </p:cNvSpPr>
          <p:nvPr userDrawn="1"/>
        </p:nvSpPr>
        <p:spPr>
          <a:xfrm>
            <a:off x="0" y="6629400"/>
            <a:ext cx="2743200" cy="228600"/>
          </a:xfrm>
          <a:prstGeom prst="rect">
            <a:avLst/>
          </a:prstGeom>
        </p:spPr>
        <p:txBody>
          <a:bodyPr lIns="91399" tIns="45700" rIns="91399" bIns="45700"/>
          <a:lstStyle/>
          <a:p>
            <a:pPr defTabSz="913912">
              <a:defRPr/>
            </a:pPr>
            <a:r>
              <a:rPr lang="en-US" sz="1000" b="1" dirty="0">
                <a:solidFill>
                  <a:srgbClr val="000000"/>
                </a:solidFill>
                <a:ea typeface="MS PGothic" pitchFamily="34" charset="-128"/>
                <a:cs typeface="Arial" pitchFamily="34" charset="0"/>
              </a:rPr>
              <a:t>UNCLASSIFIED/FOUO</a:t>
            </a:r>
          </a:p>
        </p:txBody>
      </p:sp>
      <p:sp>
        <p:nvSpPr>
          <p:cNvPr id="12" name="Footer Placeholder 16"/>
          <p:cNvSpPr txBox="1">
            <a:spLocks/>
          </p:cNvSpPr>
          <p:nvPr userDrawn="1"/>
        </p:nvSpPr>
        <p:spPr>
          <a:xfrm>
            <a:off x="5364480" y="6491287"/>
            <a:ext cx="3760470" cy="381000"/>
          </a:xfrm>
          <a:prstGeom prst="rect">
            <a:avLst/>
          </a:prstGeom>
        </p:spPr>
        <p:txBody>
          <a:bodyPr lIns="91399" tIns="45700" rIns="91399" bIns="45700" anchor="b"/>
          <a:lstStyle/>
          <a:p>
            <a:pPr algn="r" defTabSz="913912">
              <a:defRPr/>
            </a:pPr>
            <a:r>
              <a:rPr lang="en-US" sz="1000" b="1" dirty="0" smtClean="0">
                <a:solidFill>
                  <a:prstClr val="black"/>
                </a:solidFill>
                <a:ea typeface="MS PGothic" pitchFamily="34" charset="-128"/>
                <a:cs typeface="Arial" pitchFamily="34" charset="0"/>
              </a:rPr>
              <a:t>3 September 2015_AWCF Brief to </a:t>
            </a:r>
            <a:r>
              <a:rPr lang="en-US" sz="1000" b="1" dirty="0" err="1" smtClean="0">
                <a:solidFill>
                  <a:prstClr val="black"/>
                </a:solidFill>
                <a:ea typeface="MS PGothic" pitchFamily="34" charset="-128"/>
                <a:cs typeface="Arial" pitchFamily="34" charset="0"/>
              </a:rPr>
              <a:t>CG_v0</a:t>
            </a:r>
            <a:r>
              <a:rPr lang="en-US" sz="1000" b="1" dirty="0" smtClean="0">
                <a:solidFill>
                  <a:prstClr val="black"/>
                </a:solidFill>
                <a:ea typeface="MS PGothic" pitchFamily="34" charset="-128"/>
                <a:cs typeface="Arial" pitchFamily="34" charset="0"/>
              </a:rPr>
              <a:t>            Page </a:t>
            </a:r>
            <a:fld id="{9984FE95-D5E7-4FB1-9467-CD26BD117143}" type="slidenum">
              <a:rPr lang="en-US" sz="1000" b="1" smtClean="0">
                <a:solidFill>
                  <a:prstClr val="black"/>
                </a:solidFill>
                <a:ea typeface="MS PGothic" pitchFamily="34" charset="-128"/>
                <a:cs typeface="Arial" pitchFamily="34" charset="0"/>
              </a:rPr>
              <a:pPr algn="r" defTabSz="913912">
                <a:defRPr/>
              </a:pPr>
              <a:t>‹#›</a:t>
            </a:fld>
            <a:endParaRPr lang="en-US" sz="1000" b="1" dirty="0">
              <a:solidFill>
                <a:prstClr val="black"/>
              </a:solidFill>
              <a:ea typeface="MS PGothic" pitchFamily="34" charset="-128"/>
              <a:cs typeface="Arial" pitchFamily="34" charset="0"/>
            </a:endParaRPr>
          </a:p>
        </p:txBody>
      </p:sp>
    </p:spTree>
    <p:extLst>
      <p:ext uri="{BB962C8B-B14F-4D97-AF65-F5344CB8AC3E}">
        <p14:creationId xmlns:p14="http://schemas.microsoft.com/office/powerpoint/2010/main" val="92263068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Footer Placeholder 16"/>
          <p:cNvSpPr txBox="1">
            <a:spLocks/>
          </p:cNvSpPr>
          <p:nvPr userDrawn="1"/>
        </p:nvSpPr>
        <p:spPr>
          <a:xfrm>
            <a:off x="7372350" y="6491287"/>
            <a:ext cx="1752600" cy="381000"/>
          </a:xfrm>
          <a:prstGeom prst="rect">
            <a:avLst/>
          </a:prstGeom>
        </p:spPr>
        <p:txBody>
          <a:bodyPr lIns="91399" tIns="45700" rIns="91399" bIns="45700"/>
          <a:lstStyle/>
          <a:p>
            <a:pPr algn="r" defTabSz="913912">
              <a:defRPr/>
            </a:pPr>
            <a:endParaRPr lang="en-US" sz="1000" b="1" dirty="0">
              <a:solidFill>
                <a:prstClr val="black"/>
              </a:solidFill>
              <a:ea typeface="MS PGothic" pitchFamily="34" charset="-128"/>
              <a:cs typeface="Arial" pitchFamily="34" charset="0"/>
            </a:endParaRPr>
          </a:p>
          <a:p>
            <a:pPr algn="r" defTabSz="913912">
              <a:defRPr/>
            </a:pPr>
            <a:endParaRPr lang="en-US" sz="1000" b="1" dirty="0">
              <a:solidFill>
                <a:prstClr val="black"/>
              </a:solidFill>
              <a:ea typeface="MS PGothic" pitchFamily="34" charset="-128"/>
              <a:cs typeface="Arial" pitchFamily="34" charset="0"/>
            </a:endParaRPr>
          </a:p>
        </p:txBody>
      </p:sp>
      <p:sp>
        <p:nvSpPr>
          <p:cNvPr id="15" name="Title 14"/>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7044542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 BUMPER">
    <p:spTree>
      <p:nvGrpSpPr>
        <p:cNvPr id="1" name=""/>
        <p:cNvGrpSpPr/>
        <p:nvPr/>
      </p:nvGrpSpPr>
      <p:grpSpPr>
        <a:xfrm>
          <a:off x="0" y="0"/>
          <a:ext cx="0" cy="0"/>
          <a:chOff x="0" y="0"/>
          <a:chExt cx="0" cy="0"/>
        </a:xfrm>
      </p:grpSpPr>
      <p:pic>
        <p:nvPicPr>
          <p:cNvPr id="12" name="Picture 11" descr="Metal Header.jpg"/>
          <p:cNvPicPr>
            <a:picLocks noChangeAspect="1"/>
          </p:cNvPicPr>
          <p:nvPr userDrawn="1"/>
        </p:nvPicPr>
        <p:blipFill>
          <a:blip r:embed="rId2" cstate="screen"/>
          <a:stretch>
            <a:fillRect/>
          </a:stretch>
        </p:blipFill>
        <p:spPr>
          <a:xfrm>
            <a:off x="0" y="6457955"/>
            <a:ext cx="9144000" cy="41433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13" name="Footer Placeholder 16"/>
          <p:cNvSpPr txBox="1">
            <a:spLocks/>
          </p:cNvSpPr>
          <p:nvPr userDrawn="1"/>
        </p:nvSpPr>
        <p:spPr>
          <a:xfrm>
            <a:off x="20574" y="6643687"/>
            <a:ext cx="1752600" cy="228600"/>
          </a:xfrm>
          <a:prstGeom prst="rect">
            <a:avLst/>
          </a:prstGeom>
        </p:spPr>
        <p:txBody>
          <a:bodyPr lIns="91399" tIns="45700" rIns="91399" bIns="45700"/>
          <a:lstStyle/>
          <a:p>
            <a:pPr defTabSz="913912">
              <a:defRPr/>
            </a:pPr>
            <a:r>
              <a:rPr lang="en-US" sz="1000" b="1" dirty="0">
                <a:solidFill>
                  <a:prstClr val="white"/>
                </a:solidFill>
                <a:ea typeface="MS PGothic" pitchFamily="34" charset="-128"/>
                <a:cs typeface="Arial" pitchFamily="34" charset="0"/>
              </a:rPr>
              <a:t>UNCLASSIFIED/FOUO</a:t>
            </a:r>
          </a:p>
        </p:txBody>
      </p:sp>
      <p:sp>
        <p:nvSpPr>
          <p:cNvPr id="14" name="Footer Placeholder 16"/>
          <p:cNvSpPr txBox="1">
            <a:spLocks/>
          </p:cNvSpPr>
          <p:nvPr userDrawn="1"/>
        </p:nvSpPr>
        <p:spPr>
          <a:xfrm>
            <a:off x="7372350" y="6491287"/>
            <a:ext cx="1752600" cy="381000"/>
          </a:xfrm>
          <a:prstGeom prst="rect">
            <a:avLst/>
          </a:prstGeom>
        </p:spPr>
        <p:txBody>
          <a:bodyPr lIns="91399" tIns="45700" rIns="91399" bIns="45700"/>
          <a:lstStyle/>
          <a:p>
            <a:pPr algn="r" defTabSz="913912">
              <a:defRPr/>
            </a:pPr>
            <a:fld id="{9984FE95-D5E7-4FB1-9467-CD26BD117143}" type="slidenum">
              <a:rPr lang="en-US" sz="1000" b="1">
                <a:solidFill>
                  <a:prstClr val="white"/>
                </a:solidFill>
                <a:ea typeface="MS PGothic" pitchFamily="34" charset="-128"/>
                <a:cs typeface="Arial" pitchFamily="34" charset="0"/>
              </a:rPr>
              <a:pPr algn="r" defTabSz="913912">
                <a:defRPr/>
              </a:pPr>
              <a:t>‹#›</a:t>
            </a:fld>
            <a:endParaRPr lang="en-US" sz="1000" b="1" dirty="0">
              <a:solidFill>
                <a:prstClr val="white"/>
              </a:solidFill>
              <a:ea typeface="MS PGothic" pitchFamily="34" charset="-128"/>
              <a:cs typeface="Arial" pitchFamily="34" charset="0"/>
            </a:endParaRPr>
          </a:p>
          <a:p>
            <a:pPr algn="r" defTabSz="913912">
              <a:defRPr/>
            </a:pPr>
            <a:endParaRPr lang="en-US" sz="1000" b="1" dirty="0">
              <a:solidFill>
                <a:prstClr val="white"/>
              </a:solidFill>
              <a:ea typeface="MS PGothic" pitchFamily="34" charset="-128"/>
              <a:cs typeface="Arial" pitchFamily="34" charset="0"/>
            </a:endParaRPr>
          </a:p>
        </p:txBody>
      </p:sp>
      <p:sp>
        <p:nvSpPr>
          <p:cNvPr id="15" name="Title 14"/>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197754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295400"/>
            <a:ext cx="8229600" cy="4830763"/>
          </a:xfrm>
          <a:prstGeom prst="rect">
            <a:avLst/>
          </a:prstGeom>
        </p:spPr>
        <p:txBody>
          <a:bodyPr lIns="91391" tIns="45695" rIns="91391" bIns="45695"/>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77890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819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25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0924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245226"/>
            <a:ext cx="2133600" cy="476250"/>
          </a:xfrm>
          <a:prstGeom prst="rect">
            <a:avLst/>
          </a:prstGeom>
        </p:spPr>
        <p:txBody>
          <a:bodyPr/>
          <a:lstStyle>
            <a:lvl1pPr>
              <a:defRPr/>
            </a:lvl1pPr>
          </a:lstStyle>
          <a:p>
            <a:pPr defTabSz="914400"/>
            <a:endParaRPr lang="en-US" dirty="0">
              <a:solidFill>
                <a:prstClr val="black"/>
              </a:solidFill>
            </a:endParaRPr>
          </a:p>
        </p:txBody>
      </p:sp>
      <p:sp>
        <p:nvSpPr>
          <p:cNvPr id="4" name="Footer Placeholder 3"/>
          <p:cNvSpPr>
            <a:spLocks noGrp="1"/>
          </p:cNvSpPr>
          <p:nvPr>
            <p:ph type="ftr" sz="quarter" idx="11"/>
          </p:nvPr>
        </p:nvSpPr>
        <p:spPr>
          <a:xfrm>
            <a:off x="3124200" y="6245226"/>
            <a:ext cx="2895600" cy="476250"/>
          </a:xfrm>
          <a:prstGeom prst="rect">
            <a:avLst/>
          </a:prstGeom>
        </p:spPr>
        <p:txBody>
          <a:bodyPr/>
          <a:lstStyle>
            <a:lvl1pPr>
              <a:defRPr/>
            </a:lvl1pPr>
          </a:lstStyle>
          <a:p>
            <a:pPr defTabSz="914400"/>
            <a:endParaRPr lang="en-US" dirty="0">
              <a:solidFill>
                <a:prstClr val="black"/>
              </a:solidFill>
            </a:endParaRPr>
          </a:p>
        </p:txBody>
      </p:sp>
      <p:sp>
        <p:nvSpPr>
          <p:cNvPr id="5" name="Slide Number Placeholder 4"/>
          <p:cNvSpPr>
            <a:spLocks noGrp="1"/>
          </p:cNvSpPr>
          <p:nvPr>
            <p:ph type="sldNum" sz="quarter" idx="12"/>
          </p:nvPr>
        </p:nvSpPr>
        <p:spPr>
          <a:xfrm>
            <a:off x="6553200" y="6245226"/>
            <a:ext cx="2133600" cy="476250"/>
          </a:xfrm>
          <a:prstGeom prst="rect">
            <a:avLst/>
          </a:prstGeom>
        </p:spPr>
        <p:txBody>
          <a:bodyPr/>
          <a:lstStyle>
            <a:lvl1pPr>
              <a:defRPr/>
            </a:lvl1pPr>
          </a:lstStyle>
          <a:p>
            <a:pPr defTabSz="914400"/>
            <a:fld id="{B6E6B3CD-E6A5-4CBD-8611-7C8F4D1B9A73}" type="slidenum">
              <a:rPr lang="en-US">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3362034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PPTCoverBkgrd1b.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a:prstGeom prst="rect">
            <a:avLst/>
          </a:prstGeom>
        </p:spPr>
        <p:txBody>
          <a:bodyPr anchor="t" anchorCtr="0">
            <a:normAutofit/>
          </a:bodyPr>
          <a:lstStyle>
            <a:lvl1pPr>
              <a:defRPr sz="3200">
                <a:solidFill>
                  <a:schemeClr val="tx1"/>
                </a:solidFill>
                <a:latin typeface="Arial" pitchFamily="34" charset="0"/>
                <a:cs typeface="Arial" pitchFamily="34" charset="0"/>
              </a:defRPr>
            </a:lvl1pPr>
          </a:lstStyle>
          <a:p>
            <a:r>
              <a:rPr lang="en-US" dirty="0" smtClean="0"/>
              <a:t>Click to edit Master title style</a:t>
            </a:r>
            <a:endParaRPr lang="en-US" dirty="0"/>
          </a:p>
        </p:txBody>
      </p:sp>
      <p:pic>
        <p:nvPicPr>
          <p:cNvPr id="8" name="Picture 7" descr="US ARMY Black and Gold.png"/>
          <p:cNvPicPr>
            <a:picLocks noChangeAspect="1"/>
          </p:cNvPicPr>
          <p:nvPr userDrawn="1"/>
        </p:nvPicPr>
        <p:blipFill>
          <a:blip r:embed="rId3" cstate="screen"/>
          <a:stretch>
            <a:fillRect/>
          </a:stretch>
        </p:blipFill>
        <p:spPr>
          <a:xfrm>
            <a:off x="295865" y="590552"/>
            <a:ext cx="856070" cy="1068498"/>
          </a:xfrm>
          <a:prstGeom prst="rect">
            <a:avLst/>
          </a:prstGeom>
        </p:spPr>
      </p:pic>
      <p:pic>
        <p:nvPicPr>
          <p:cNvPr id="7" name="Picture 6" descr="AMC_Logo.png"/>
          <p:cNvPicPr>
            <a:picLocks noChangeAspect="1"/>
          </p:cNvPicPr>
          <p:nvPr userDrawn="1"/>
        </p:nvPicPr>
        <p:blipFill>
          <a:blip r:embed="rId4" cstate="screen"/>
          <a:stretch>
            <a:fillRect/>
          </a:stretch>
        </p:blipFill>
        <p:spPr>
          <a:xfrm>
            <a:off x="1252478" y="676303"/>
            <a:ext cx="761999" cy="896997"/>
          </a:xfrm>
          <a:prstGeom prst="rect">
            <a:avLst/>
          </a:prstGeom>
          <a:effectLst>
            <a:outerShdw blurRad="50800" dist="38100" dir="2700000" algn="tl" rotWithShape="0">
              <a:prstClr val="black">
                <a:alpha val="40000"/>
              </a:prstClr>
            </a:outerShdw>
          </a:effectLst>
        </p:spPr>
      </p:pic>
      <p:pic>
        <p:nvPicPr>
          <p:cNvPr id="9" name="Picture 8" descr="AMCOM.gif"/>
          <p:cNvPicPr>
            <a:picLocks noChangeAspect="1"/>
          </p:cNvPicPr>
          <p:nvPr userDrawn="1"/>
        </p:nvPicPr>
        <p:blipFill>
          <a:blip r:embed="rId5" cstate="screen"/>
          <a:stretch>
            <a:fillRect/>
          </a:stretch>
        </p:blipFill>
        <p:spPr>
          <a:xfrm>
            <a:off x="2115020" y="713321"/>
            <a:ext cx="832438" cy="822960"/>
          </a:xfrm>
          <a:prstGeom prst="rect">
            <a:avLst/>
          </a:prstGeom>
        </p:spPr>
      </p:pic>
      <p:sp>
        <p:nvSpPr>
          <p:cNvPr id="10" name="Footer Placeholder 16"/>
          <p:cNvSpPr txBox="1">
            <a:spLocks/>
          </p:cNvSpPr>
          <p:nvPr userDrawn="1"/>
        </p:nvSpPr>
        <p:spPr>
          <a:xfrm>
            <a:off x="-17930" y="-29528"/>
            <a:ext cx="9144000" cy="231776"/>
          </a:xfrm>
          <a:prstGeom prst="rect">
            <a:avLst/>
          </a:prstGeom>
        </p:spPr>
        <p:txBody>
          <a:bodyPr/>
          <a:lstStyle/>
          <a:p>
            <a:pPr algn="ctr">
              <a:defRPr/>
            </a:pPr>
            <a:r>
              <a:rPr lang="en-US" sz="1000" b="1" dirty="0" smtClean="0">
                <a:solidFill>
                  <a:srgbClr val="000000"/>
                </a:solidFill>
                <a:ea typeface="MS PGothic" pitchFamily="34" charset="-128"/>
                <a:cs typeface="Arial" pitchFamily="34" charset="0"/>
              </a:rPr>
              <a:t>UNCLASSIFIED/FOUO</a:t>
            </a:r>
            <a:endParaRPr lang="en-US" sz="1000" b="1" dirty="0">
              <a:solidFill>
                <a:srgbClr val="000000"/>
              </a:solidFill>
              <a:ea typeface="MS PGothic" pitchFamily="34" charset="-128"/>
              <a:cs typeface="Arial" pitchFamily="34" charset="0"/>
            </a:endParaRPr>
          </a:p>
        </p:txBody>
      </p:sp>
      <p:sp>
        <p:nvSpPr>
          <p:cNvPr id="11" name="Footer Placeholder 16"/>
          <p:cNvSpPr txBox="1">
            <a:spLocks/>
          </p:cNvSpPr>
          <p:nvPr userDrawn="1"/>
        </p:nvSpPr>
        <p:spPr>
          <a:xfrm>
            <a:off x="0" y="6629400"/>
            <a:ext cx="2743200" cy="228600"/>
          </a:xfrm>
          <a:prstGeom prst="rect">
            <a:avLst/>
          </a:prstGeom>
        </p:spPr>
        <p:txBody>
          <a:bodyPr/>
          <a:lstStyle/>
          <a:p>
            <a:pPr>
              <a:defRPr/>
            </a:pPr>
            <a:r>
              <a:rPr lang="en-US" sz="1000" b="1" dirty="0" smtClean="0">
                <a:solidFill>
                  <a:srgbClr val="000000"/>
                </a:solidFill>
                <a:ea typeface="MS PGothic" pitchFamily="34" charset="-128"/>
                <a:cs typeface="Arial" pitchFamily="34" charset="0"/>
              </a:rPr>
              <a:t>UNCLASSIFIED/FOUO</a:t>
            </a:r>
            <a:endParaRPr lang="en-US" sz="1000" b="1" dirty="0">
              <a:solidFill>
                <a:srgbClr val="000000"/>
              </a:solidFill>
              <a:ea typeface="MS PGothic" pitchFamily="34" charset="-128"/>
              <a:cs typeface="Arial" pitchFamily="34" charset="0"/>
            </a:endParaRPr>
          </a:p>
        </p:txBody>
      </p:sp>
      <p:pic>
        <p:nvPicPr>
          <p:cNvPr id="2050" name="Picture 2" descr="Y:\ALC Logo_templates\ALC LOGO_3D\ALC Logo wTag.png"/>
          <p:cNvPicPr>
            <a:picLocks noChangeAspect="1" noChangeArrowheads="1"/>
          </p:cNvPicPr>
          <p:nvPr userDrawn="1"/>
        </p:nvPicPr>
        <p:blipFill>
          <a:blip r:embed="rId6" cstate="screen"/>
          <a:srcRect/>
          <a:stretch>
            <a:fillRect/>
          </a:stretch>
        </p:blipFill>
        <p:spPr bwMode="auto">
          <a:xfrm>
            <a:off x="3048000" y="749892"/>
            <a:ext cx="762000" cy="741836"/>
          </a:xfrm>
          <a:prstGeom prst="rect">
            <a:avLst/>
          </a:prstGeom>
          <a:noFill/>
        </p:spPr>
      </p:pic>
    </p:spTree>
    <p:extLst>
      <p:ext uri="{BB962C8B-B14F-4D97-AF65-F5344CB8AC3E}">
        <p14:creationId xmlns:p14="http://schemas.microsoft.com/office/powerpoint/2010/main" val="13945738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48847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Footer Placeholder 16"/>
          <p:cNvSpPr txBox="1">
            <a:spLocks/>
          </p:cNvSpPr>
          <p:nvPr userDrawn="1"/>
        </p:nvSpPr>
        <p:spPr>
          <a:xfrm>
            <a:off x="7372350" y="6491287"/>
            <a:ext cx="1752600" cy="381000"/>
          </a:xfrm>
          <a:prstGeom prst="rect">
            <a:avLst/>
          </a:prstGeom>
        </p:spPr>
        <p:txBody>
          <a:bodyPr/>
          <a:lstStyle/>
          <a:p>
            <a:pPr algn="r">
              <a:defRPr/>
            </a:pPr>
            <a:fld id="{9984FE95-D5E7-4FB1-9467-CD26BD117143}" type="slidenum">
              <a:rPr lang="en-US" sz="1000" b="1" smtClean="0">
                <a:solidFill>
                  <a:prstClr val="black"/>
                </a:solidFill>
                <a:ea typeface="MS PGothic" pitchFamily="34" charset="-128"/>
                <a:cs typeface="Arial" pitchFamily="34" charset="0"/>
              </a:rPr>
              <a:pPr algn="r">
                <a:defRPr/>
              </a:pPr>
              <a:t>‹#›</a:t>
            </a:fld>
            <a:endParaRPr lang="en-US" sz="1000" b="1" dirty="0" smtClean="0">
              <a:solidFill>
                <a:prstClr val="black"/>
              </a:solidFill>
              <a:ea typeface="MS PGothic" pitchFamily="34" charset="-128"/>
              <a:cs typeface="Arial" pitchFamily="34" charset="0"/>
            </a:endParaRPr>
          </a:p>
          <a:p>
            <a:pPr algn="r">
              <a:defRPr/>
            </a:pPr>
            <a:endParaRPr lang="en-US" sz="1000" b="1" dirty="0">
              <a:solidFill>
                <a:prstClr val="black"/>
              </a:solidFill>
              <a:ea typeface="MS PGothic" pitchFamily="34" charset="-128"/>
              <a:cs typeface="Arial" pitchFamily="34" charset="0"/>
            </a:endParaRPr>
          </a:p>
        </p:txBody>
      </p:sp>
      <p:sp>
        <p:nvSpPr>
          <p:cNvPr id="15" name="Title 14"/>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3511096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w/ BUMPER">
    <p:spTree>
      <p:nvGrpSpPr>
        <p:cNvPr id="1" name=""/>
        <p:cNvGrpSpPr/>
        <p:nvPr/>
      </p:nvGrpSpPr>
      <p:grpSpPr>
        <a:xfrm>
          <a:off x="0" y="0"/>
          <a:ext cx="0" cy="0"/>
          <a:chOff x="0" y="0"/>
          <a:chExt cx="0" cy="0"/>
        </a:xfrm>
      </p:grpSpPr>
      <p:pic>
        <p:nvPicPr>
          <p:cNvPr id="12" name="Picture 11" descr="Metal Header.jpg"/>
          <p:cNvPicPr>
            <a:picLocks noChangeAspect="1"/>
          </p:cNvPicPr>
          <p:nvPr userDrawn="1"/>
        </p:nvPicPr>
        <p:blipFill>
          <a:blip r:embed="rId2" cstate="screen"/>
          <a:stretch>
            <a:fillRect/>
          </a:stretch>
        </p:blipFill>
        <p:spPr>
          <a:xfrm>
            <a:off x="0" y="6457950"/>
            <a:ext cx="9144000" cy="41433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13" name="Footer Placeholder 16"/>
          <p:cNvSpPr txBox="1">
            <a:spLocks/>
          </p:cNvSpPr>
          <p:nvPr userDrawn="1"/>
        </p:nvSpPr>
        <p:spPr>
          <a:xfrm>
            <a:off x="20574" y="6643687"/>
            <a:ext cx="1752600" cy="228600"/>
          </a:xfrm>
          <a:prstGeom prst="rect">
            <a:avLst/>
          </a:prstGeom>
        </p:spPr>
        <p:txBody>
          <a:bodyPr/>
          <a:lstStyle/>
          <a:p>
            <a:pPr>
              <a:defRPr/>
            </a:pPr>
            <a:r>
              <a:rPr lang="en-US" sz="1000" b="1" dirty="0" smtClean="0">
                <a:solidFill>
                  <a:prstClr val="white"/>
                </a:solidFill>
                <a:ea typeface="MS PGothic" pitchFamily="34" charset="-128"/>
                <a:cs typeface="Arial" pitchFamily="34" charset="0"/>
              </a:rPr>
              <a:t>UNCLASSIFIED/FOUO</a:t>
            </a:r>
            <a:endParaRPr lang="en-US" sz="1000" b="1" dirty="0">
              <a:solidFill>
                <a:prstClr val="white"/>
              </a:solidFill>
              <a:ea typeface="MS PGothic" pitchFamily="34" charset="-128"/>
              <a:cs typeface="Arial" pitchFamily="34" charset="0"/>
            </a:endParaRPr>
          </a:p>
        </p:txBody>
      </p:sp>
      <p:sp>
        <p:nvSpPr>
          <p:cNvPr id="14" name="Footer Placeholder 16"/>
          <p:cNvSpPr txBox="1">
            <a:spLocks/>
          </p:cNvSpPr>
          <p:nvPr userDrawn="1"/>
        </p:nvSpPr>
        <p:spPr>
          <a:xfrm>
            <a:off x="7372350" y="6491287"/>
            <a:ext cx="1752600" cy="381000"/>
          </a:xfrm>
          <a:prstGeom prst="rect">
            <a:avLst/>
          </a:prstGeom>
        </p:spPr>
        <p:txBody>
          <a:bodyPr/>
          <a:lstStyle/>
          <a:p>
            <a:pPr algn="r">
              <a:defRPr/>
            </a:pPr>
            <a:fld id="{9984FE95-D5E7-4FB1-9467-CD26BD117143}" type="slidenum">
              <a:rPr lang="en-US" sz="1000" b="1" smtClean="0">
                <a:solidFill>
                  <a:prstClr val="white"/>
                </a:solidFill>
                <a:ea typeface="MS PGothic" pitchFamily="34" charset="-128"/>
                <a:cs typeface="Arial" pitchFamily="34" charset="0"/>
              </a:rPr>
              <a:pPr algn="r">
                <a:defRPr/>
              </a:pPr>
              <a:t>‹#›</a:t>
            </a:fld>
            <a:endParaRPr lang="en-US" sz="1000" b="1" dirty="0" smtClean="0">
              <a:solidFill>
                <a:prstClr val="white"/>
              </a:solidFill>
              <a:ea typeface="MS PGothic" pitchFamily="34" charset="-128"/>
              <a:cs typeface="Arial" pitchFamily="34" charset="0"/>
            </a:endParaRPr>
          </a:p>
          <a:p>
            <a:pPr algn="r">
              <a:defRPr/>
            </a:pPr>
            <a:endParaRPr lang="en-US" sz="1000" b="1" dirty="0">
              <a:solidFill>
                <a:prstClr val="white"/>
              </a:solidFill>
              <a:ea typeface="MS PGothic" pitchFamily="34" charset="-128"/>
              <a:cs typeface="Arial" pitchFamily="34" charset="0"/>
            </a:endParaRPr>
          </a:p>
        </p:txBody>
      </p:sp>
      <p:sp>
        <p:nvSpPr>
          <p:cNvPr id="15" name="Title 14"/>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4134124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95400"/>
            <a:ext cx="8229600" cy="4830763"/>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28138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itle and Content w/ BUMP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95400"/>
            <a:ext cx="8229600" cy="4830763"/>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Metal Header.jpg"/>
          <p:cNvPicPr>
            <a:picLocks noChangeAspect="1"/>
          </p:cNvPicPr>
          <p:nvPr userDrawn="1"/>
        </p:nvPicPr>
        <p:blipFill>
          <a:blip r:embed="rId2" cstate="screen"/>
          <a:stretch>
            <a:fillRect/>
          </a:stretch>
        </p:blipFill>
        <p:spPr>
          <a:xfrm>
            <a:off x="0" y="6457950"/>
            <a:ext cx="9144000" cy="41433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5" name="Footer Placeholder 16"/>
          <p:cNvSpPr txBox="1">
            <a:spLocks/>
          </p:cNvSpPr>
          <p:nvPr userDrawn="1"/>
        </p:nvSpPr>
        <p:spPr>
          <a:xfrm>
            <a:off x="20574" y="6643687"/>
            <a:ext cx="1752600" cy="228600"/>
          </a:xfrm>
          <a:prstGeom prst="rect">
            <a:avLst/>
          </a:prstGeom>
        </p:spPr>
        <p:txBody>
          <a:bodyPr/>
          <a:lstStyle/>
          <a:p>
            <a:pPr>
              <a:defRPr/>
            </a:pPr>
            <a:r>
              <a:rPr lang="en-US" sz="1000" b="1" dirty="0" smtClean="0">
                <a:solidFill>
                  <a:prstClr val="white"/>
                </a:solidFill>
                <a:ea typeface="MS PGothic" pitchFamily="34" charset="-128"/>
                <a:cs typeface="Arial" pitchFamily="34" charset="0"/>
              </a:rPr>
              <a:t>UNCLASSIFIED/FOUO</a:t>
            </a:r>
            <a:endParaRPr lang="en-US" sz="1000" b="1" dirty="0">
              <a:solidFill>
                <a:prstClr val="white"/>
              </a:solidFill>
              <a:ea typeface="MS PGothic" pitchFamily="34" charset="-128"/>
              <a:cs typeface="Arial" pitchFamily="34" charset="0"/>
            </a:endParaRPr>
          </a:p>
        </p:txBody>
      </p:sp>
      <p:sp>
        <p:nvSpPr>
          <p:cNvPr id="6" name="Footer Placeholder 16"/>
          <p:cNvSpPr txBox="1">
            <a:spLocks/>
          </p:cNvSpPr>
          <p:nvPr userDrawn="1"/>
        </p:nvSpPr>
        <p:spPr>
          <a:xfrm>
            <a:off x="7372350" y="6491287"/>
            <a:ext cx="1752600" cy="381000"/>
          </a:xfrm>
          <a:prstGeom prst="rect">
            <a:avLst/>
          </a:prstGeom>
        </p:spPr>
        <p:txBody>
          <a:bodyPr/>
          <a:lstStyle/>
          <a:p>
            <a:pPr algn="r">
              <a:defRPr/>
            </a:pPr>
            <a:fld id="{9984FE95-D5E7-4FB1-9467-CD26BD117143}" type="slidenum">
              <a:rPr lang="en-US" sz="1000" b="1" smtClean="0">
                <a:solidFill>
                  <a:prstClr val="white"/>
                </a:solidFill>
                <a:ea typeface="MS PGothic" pitchFamily="34" charset="-128"/>
                <a:cs typeface="Arial" pitchFamily="34" charset="0"/>
              </a:rPr>
              <a:pPr algn="r">
                <a:defRPr/>
              </a:pPr>
              <a:t>‹#›</a:t>
            </a:fld>
            <a:endParaRPr lang="en-US" sz="1000" b="1" dirty="0" smtClean="0">
              <a:solidFill>
                <a:prstClr val="white"/>
              </a:solidFill>
              <a:ea typeface="MS PGothic" pitchFamily="34" charset="-128"/>
              <a:cs typeface="Arial" pitchFamily="34" charset="0"/>
            </a:endParaRPr>
          </a:p>
          <a:p>
            <a:pPr algn="r">
              <a:defRPr/>
            </a:pPr>
            <a:endParaRPr lang="en-US" sz="1000" b="1" dirty="0">
              <a:solidFill>
                <a:prstClr val="white"/>
              </a:solidFill>
              <a:ea typeface="MS PGothic" pitchFamily="34" charset="-128"/>
              <a:cs typeface="Arial" pitchFamily="34" charset="0"/>
            </a:endParaRPr>
          </a:p>
        </p:txBody>
      </p:sp>
    </p:spTree>
    <p:extLst>
      <p:ext uri="{BB962C8B-B14F-4D97-AF65-F5344CB8AC3E}">
        <p14:creationId xmlns:p14="http://schemas.microsoft.com/office/powerpoint/2010/main" val="25380513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Facer Page (White bkgr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95400"/>
            <a:ext cx="8229600" cy="4830763"/>
          </a:xfrm>
          <a:prstGeom prst="rect">
            <a:avLst/>
          </a:prstGeom>
        </p:spPr>
        <p:txBody>
          <a:bodyPr lIns="91432" tIns="45716" rIns="91432" bIns="45716"/>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90444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257800"/>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90600"/>
            <a:ext cx="4038600" cy="5257800"/>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3716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1_Two Content w/ BUMPER">
    <p:spTree>
      <p:nvGrpSpPr>
        <p:cNvPr id="1" name=""/>
        <p:cNvGrpSpPr/>
        <p:nvPr/>
      </p:nvGrpSpPr>
      <p:grpSpPr>
        <a:xfrm>
          <a:off x="0" y="0"/>
          <a:ext cx="0" cy="0"/>
          <a:chOff x="0" y="0"/>
          <a:chExt cx="0" cy="0"/>
        </a:xfrm>
      </p:grpSpPr>
      <p:pic>
        <p:nvPicPr>
          <p:cNvPr id="5" name="Picture 4" descr="Metal Header.jpg"/>
          <p:cNvPicPr>
            <a:picLocks noChangeAspect="1"/>
          </p:cNvPicPr>
          <p:nvPr userDrawn="1"/>
        </p:nvPicPr>
        <p:blipFill>
          <a:blip r:embed="rId2" cstate="screen"/>
          <a:stretch>
            <a:fillRect/>
          </a:stretch>
        </p:blipFill>
        <p:spPr>
          <a:xfrm>
            <a:off x="0" y="6443663"/>
            <a:ext cx="9144000" cy="41433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257800"/>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90600"/>
            <a:ext cx="4038600" cy="5257800"/>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16"/>
          <p:cNvSpPr txBox="1">
            <a:spLocks/>
          </p:cNvSpPr>
          <p:nvPr userDrawn="1"/>
        </p:nvSpPr>
        <p:spPr>
          <a:xfrm>
            <a:off x="20574" y="6643687"/>
            <a:ext cx="1752600" cy="228600"/>
          </a:xfrm>
          <a:prstGeom prst="rect">
            <a:avLst/>
          </a:prstGeom>
        </p:spPr>
        <p:txBody>
          <a:bodyPr/>
          <a:lstStyle/>
          <a:p>
            <a:pPr>
              <a:defRPr/>
            </a:pPr>
            <a:r>
              <a:rPr lang="en-US" sz="1000" b="1" dirty="0" smtClean="0">
                <a:solidFill>
                  <a:prstClr val="white"/>
                </a:solidFill>
                <a:ea typeface="MS PGothic" pitchFamily="34" charset="-128"/>
                <a:cs typeface="Arial" pitchFamily="34" charset="0"/>
              </a:rPr>
              <a:t>UNCLASSIFIED/FOUO</a:t>
            </a:r>
            <a:endParaRPr lang="en-US" sz="1000" b="1" dirty="0">
              <a:solidFill>
                <a:prstClr val="white"/>
              </a:solidFill>
              <a:ea typeface="MS PGothic" pitchFamily="34" charset="-128"/>
              <a:cs typeface="Arial" pitchFamily="34" charset="0"/>
            </a:endParaRPr>
          </a:p>
        </p:txBody>
      </p:sp>
      <p:sp>
        <p:nvSpPr>
          <p:cNvPr id="7" name="Footer Placeholder 16"/>
          <p:cNvSpPr txBox="1">
            <a:spLocks/>
          </p:cNvSpPr>
          <p:nvPr userDrawn="1"/>
        </p:nvSpPr>
        <p:spPr>
          <a:xfrm>
            <a:off x="7372350" y="6491287"/>
            <a:ext cx="1752600" cy="381000"/>
          </a:xfrm>
          <a:prstGeom prst="rect">
            <a:avLst/>
          </a:prstGeom>
        </p:spPr>
        <p:txBody>
          <a:bodyPr/>
          <a:lstStyle/>
          <a:p>
            <a:pPr algn="r">
              <a:defRPr/>
            </a:pPr>
            <a:fld id="{9984FE95-D5E7-4FB1-9467-CD26BD117143}" type="slidenum">
              <a:rPr lang="en-US" sz="1000" b="1" smtClean="0">
                <a:solidFill>
                  <a:prstClr val="white"/>
                </a:solidFill>
                <a:ea typeface="MS PGothic" pitchFamily="34" charset="-128"/>
                <a:cs typeface="Arial" pitchFamily="34" charset="0"/>
              </a:rPr>
              <a:pPr algn="r">
                <a:defRPr/>
              </a:pPr>
              <a:t>‹#›</a:t>
            </a:fld>
            <a:endParaRPr lang="en-US" sz="1000" b="1" dirty="0" smtClean="0">
              <a:solidFill>
                <a:prstClr val="white"/>
              </a:solidFill>
              <a:ea typeface="MS PGothic" pitchFamily="34" charset="-128"/>
              <a:cs typeface="Arial" pitchFamily="34" charset="0"/>
            </a:endParaRPr>
          </a:p>
          <a:p>
            <a:pPr algn="r">
              <a:defRPr/>
            </a:pPr>
            <a:endParaRPr lang="en-US" sz="1000" b="1" dirty="0">
              <a:solidFill>
                <a:prstClr val="white"/>
              </a:solidFill>
              <a:ea typeface="MS PGothic" pitchFamily="34" charset="-128"/>
              <a:cs typeface="Arial" pitchFamily="34" charset="0"/>
            </a:endParaRPr>
          </a:p>
        </p:txBody>
      </p:sp>
    </p:spTree>
    <p:extLst>
      <p:ext uri="{BB962C8B-B14F-4D97-AF65-F5344CB8AC3E}">
        <p14:creationId xmlns:p14="http://schemas.microsoft.com/office/powerpoint/2010/main" val="3259067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066800"/>
            <a:ext cx="4040188" cy="639762"/>
          </a:xfrm>
          <a:prstGeom prst="rect">
            <a:avLst/>
          </a:prstGeom>
        </p:spPr>
        <p:txBody>
          <a:bodyPr lIns="91432" tIns="45716" rIns="91432" bIns="45716" anchor="b"/>
          <a:lstStyle>
            <a:lvl1pPr marL="0" indent="0">
              <a:buNone/>
              <a:defRPr sz="2000" b="1"/>
            </a:lvl1pPr>
            <a:lvl2pPr marL="457159" indent="0">
              <a:buNone/>
              <a:defRPr sz="2000" b="1"/>
            </a:lvl2pPr>
            <a:lvl3pPr marL="914318" indent="0">
              <a:buNone/>
              <a:defRPr sz="1800" b="1"/>
            </a:lvl3pPr>
            <a:lvl4pPr marL="1371477" indent="0">
              <a:buNone/>
              <a:defRPr sz="1600" b="1"/>
            </a:lvl4pPr>
            <a:lvl5pPr marL="1828637" indent="0">
              <a:buNone/>
              <a:defRPr sz="1600" b="1"/>
            </a:lvl5pPr>
            <a:lvl6pPr marL="2285797" indent="0">
              <a:buNone/>
              <a:defRPr sz="1600" b="1"/>
            </a:lvl6pPr>
            <a:lvl7pPr marL="2742956" indent="0">
              <a:buNone/>
              <a:defRPr sz="1600" b="1"/>
            </a:lvl7pPr>
            <a:lvl8pPr marL="3200115" indent="0">
              <a:buNone/>
              <a:defRPr sz="1600" b="1"/>
            </a:lvl8pPr>
            <a:lvl9pPr marL="365727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06562"/>
            <a:ext cx="4040188" cy="4465638"/>
          </a:xfrm>
          <a:prstGeom prst="rect">
            <a:avLst/>
          </a:prstGeom>
        </p:spPr>
        <p:txBody>
          <a:bodyPr lIns="91432" tIns="45716" rIns="91432" bIns="45716"/>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066800"/>
            <a:ext cx="4041775" cy="639762"/>
          </a:xfrm>
          <a:prstGeom prst="rect">
            <a:avLst/>
          </a:prstGeom>
        </p:spPr>
        <p:txBody>
          <a:bodyPr lIns="91432" tIns="45716" rIns="91432" bIns="45716" anchor="b"/>
          <a:lstStyle>
            <a:lvl1pPr marL="0" indent="0">
              <a:buNone/>
              <a:defRPr sz="2000" b="1"/>
            </a:lvl1pPr>
            <a:lvl2pPr marL="457159" indent="0">
              <a:buNone/>
              <a:defRPr sz="2000" b="1"/>
            </a:lvl2pPr>
            <a:lvl3pPr marL="914318" indent="0">
              <a:buNone/>
              <a:defRPr sz="1800" b="1"/>
            </a:lvl3pPr>
            <a:lvl4pPr marL="1371477" indent="0">
              <a:buNone/>
              <a:defRPr sz="1600" b="1"/>
            </a:lvl4pPr>
            <a:lvl5pPr marL="1828637" indent="0">
              <a:buNone/>
              <a:defRPr sz="1600" b="1"/>
            </a:lvl5pPr>
            <a:lvl6pPr marL="2285797" indent="0">
              <a:buNone/>
              <a:defRPr sz="1600" b="1"/>
            </a:lvl6pPr>
            <a:lvl7pPr marL="2742956" indent="0">
              <a:buNone/>
              <a:defRPr sz="1600" b="1"/>
            </a:lvl7pPr>
            <a:lvl8pPr marL="3200115" indent="0">
              <a:buNone/>
              <a:defRPr sz="1600" b="1"/>
            </a:lvl8pPr>
            <a:lvl9pPr marL="365727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706562"/>
            <a:ext cx="4041775" cy="4465638"/>
          </a:xfrm>
          <a:prstGeom prst="rect">
            <a:avLst/>
          </a:prstGeom>
        </p:spPr>
        <p:txBody>
          <a:bodyPr lIns="91432" tIns="45716" rIns="91432" bIns="45716"/>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27086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Comparison w/ BUMP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066800"/>
            <a:ext cx="4040188" cy="639762"/>
          </a:xfrm>
          <a:prstGeom prst="rect">
            <a:avLst/>
          </a:prstGeom>
        </p:spPr>
        <p:txBody>
          <a:bodyPr lIns="91432" tIns="45716" rIns="91432" bIns="45716" anchor="b"/>
          <a:lstStyle>
            <a:lvl1pPr marL="0" indent="0">
              <a:buNone/>
              <a:defRPr sz="2000" b="1"/>
            </a:lvl1pPr>
            <a:lvl2pPr marL="457159" indent="0">
              <a:buNone/>
              <a:defRPr sz="2000" b="1"/>
            </a:lvl2pPr>
            <a:lvl3pPr marL="914318" indent="0">
              <a:buNone/>
              <a:defRPr sz="1800" b="1"/>
            </a:lvl3pPr>
            <a:lvl4pPr marL="1371477" indent="0">
              <a:buNone/>
              <a:defRPr sz="1600" b="1"/>
            </a:lvl4pPr>
            <a:lvl5pPr marL="1828637" indent="0">
              <a:buNone/>
              <a:defRPr sz="1600" b="1"/>
            </a:lvl5pPr>
            <a:lvl6pPr marL="2285797" indent="0">
              <a:buNone/>
              <a:defRPr sz="1600" b="1"/>
            </a:lvl6pPr>
            <a:lvl7pPr marL="2742956" indent="0">
              <a:buNone/>
              <a:defRPr sz="1600" b="1"/>
            </a:lvl7pPr>
            <a:lvl8pPr marL="3200115" indent="0">
              <a:buNone/>
              <a:defRPr sz="1600" b="1"/>
            </a:lvl8pPr>
            <a:lvl9pPr marL="365727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06562"/>
            <a:ext cx="4040188" cy="4465638"/>
          </a:xfrm>
          <a:prstGeom prst="rect">
            <a:avLst/>
          </a:prstGeom>
        </p:spPr>
        <p:txBody>
          <a:bodyPr lIns="91432" tIns="45716" rIns="91432" bIns="45716"/>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066800"/>
            <a:ext cx="4041775" cy="639762"/>
          </a:xfrm>
          <a:prstGeom prst="rect">
            <a:avLst/>
          </a:prstGeom>
        </p:spPr>
        <p:txBody>
          <a:bodyPr lIns="91432" tIns="45716" rIns="91432" bIns="45716" anchor="b"/>
          <a:lstStyle>
            <a:lvl1pPr marL="0" indent="0">
              <a:buNone/>
              <a:defRPr sz="2000" b="1"/>
            </a:lvl1pPr>
            <a:lvl2pPr marL="457159" indent="0">
              <a:buNone/>
              <a:defRPr sz="2000" b="1"/>
            </a:lvl2pPr>
            <a:lvl3pPr marL="914318" indent="0">
              <a:buNone/>
              <a:defRPr sz="1800" b="1"/>
            </a:lvl3pPr>
            <a:lvl4pPr marL="1371477" indent="0">
              <a:buNone/>
              <a:defRPr sz="1600" b="1"/>
            </a:lvl4pPr>
            <a:lvl5pPr marL="1828637" indent="0">
              <a:buNone/>
              <a:defRPr sz="1600" b="1"/>
            </a:lvl5pPr>
            <a:lvl6pPr marL="2285797" indent="0">
              <a:buNone/>
              <a:defRPr sz="1600" b="1"/>
            </a:lvl6pPr>
            <a:lvl7pPr marL="2742956" indent="0">
              <a:buNone/>
              <a:defRPr sz="1600" b="1"/>
            </a:lvl7pPr>
            <a:lvl8pPr marL="3200115" indent="0">
              <a:buNone/>
              <a:defRPr sz="1600" b="1"/>
            </a:lvl8pPr>
            <a:lvl9pPr marL="365727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706562"/>
            <a:ext cx="4041775" cy="4465638"/>
          </a:xfrm>
          <a:prstGeom prst="rect">
            <a:avLst/>
          </a:prstGeom>
        </p:spPr>
        <p:txBody>
          <a:bodyPr lIns="91432" tIns="45716" rIns="91432" bIns="45716"/>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descr="Metal Header.jpg"/>
          <p:cNvPicPr>
            <a:picLocks noChangeAspect="1"/>
          </p:cNvPicPr>
          <p:nvPr userDrawn="1"/>
        </p:nvPicPr>
        <p:blipFill>
          <a:blip r:embed="rId2" cstate="screen"/>
          <a:stretch>
            <a:fillRect/>
          </a:stretch>
        </p:blipFill>
        <p:spPr>
          <a:xfrm>
            <a:off x="0" y="6443663"/>
            <a:ext cx="9144000" cy="41433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8" name="Footer Placeholder 16"/>
          <p:cNvSpPr txBox="1">
            <a:spLocks/>
          </p:cNvSpPr>
          <p:nvPr userDrawn="1"/>
        </p:nvSpPr>
        <p:spPr>
          <a:xfrm>
            <a:off x="20574" y="6643687"/>
            <a:ext cx="1752600" cy="228600"/>
          </a:xfrm>
          <a:prstGeom prst="rect">
            <a:avLst/>
          </a:prstGeom>
        </p:spPr>
        <p:txBody>
          <a:bodyPr/>
          <a:lstStyle/>
          <a:p>
            <a:pPr>
              <a:defRPr/>
            </a:pPr>
            <a:r>
              <a:rPr lang="en-US" sz="1000" b="1" dirty="0" smtClean="0">
                <a:solidFill>
                  <a:prstClr val="white"/>
                </a:solidFill>
                <a:ea typeface="MS PGothic" pitchFamily="34" charset="-128"/>
                <a:cs typeface="Arial" pitchFamily="34" charset="0"/>
              </a:rPr>
              <a:t>UNCLASSIFIED/FOUO</a:t>
            </a:r>
            <a:endParaRPr lang="en-US" sz="1000" b="1" dirty="0">
              <a:solidFill>
                <a:prstClr val="white"/>
              </a:solidFill>
              <a:ea typeface="MS PGothic" pitchFamily="34" charset="-128"/>
              <a:cs typeface="Arial" pitchFamily="34" charset="0"/>
            </a:endParaRPr>
          </a:p>
        </p:txBody>
      </p:sp>
      <p:sp>
        <p:nvSpPr>
          <p:cNvPr id="9" name="Footer Placeholder 16"/>
          <p:cNvSpPr txBox="1">
            <a:spLocks/>
          </p:cNvSpPr>
          <p:nvPr userDrawn="1"/>
        </p:nvSpPr>
        <p:spPr>
          <a:xfrm>
            <a:off x="7372350" y="6491287"/>
            <a:ext cx="1752600" cy="381000"/>
          </a:xfrm>
          <a:prstGeom prst="rect">
            <a:avLst/>
          </a:prstGeom>
        </p:spPr>
        <p:txBody>
          <a:bodyPr/>
          <a:lstStyle/>
          <a:p>
            <a:pPr algn="r">
              <a:defRPr/>
            </a:pPr>
            <a:fld id="{9984FE95-D5E7-4FB1-9467-CD26BD117143}" type="slidenum">
              <a:rPr lang="en-US" sz="1000" b="1" smtClean="0">
                <a:solidFill>
                  <a:prstClr val="white"/>
                </a:solidFill>
                <a:ea typeface="MS PGothic" pitchFamily="34" charset="-128"/>
                <a:cs typeface="Arial" pitchFamily="34" charset="0"/>
              </a:rPr>
              <a:pPr algn="r">
                <a:defRPr/>
              </a:pPr>
              <a:t>‹#›</a:t>
            </a:fld>
            <a:endParaRPr lang="en-US" sz="1000" b="1" dirty="0" smtClean="0">
              <a:solidFill>
                <a:prstClr val="white"/>
              </a:solidFill>
              <a:ea typeface="MS PGothic" pitchFamily="34" charset="-128"/>
              <a:cs typeface="Arial" pitchFamily="34" charset="0"/>
            </a:endParaRPr>
          </a:p>
          <a:p>
            <a:pPr algn="r">
              <a:defRPr/>
            </a:pPr>
            <a:endParaRPr lang="en-US" sz="1000" b="1" dirty="0">
              <a:solidFill>
                <a:prstClr val="white"/>
              </a:solidFill>
              <a:ea typeface="MS PGothic" pitchFamily="34" charset="-128"/>
              <a:cs typeface="Arial" pitchFamily="34" charset="0"/>
            </a:endParaRPr>
          </a:p>
        </p:txBody>
      </p:sp>
    </p:spTree>
    <p:extLst>
      <p:ext uri="{BB962C8B-B14F-4D97-AF65-F5344CB8AC3E}">
        <p14:creationId xmlns:p14="http://schemas.microsoft.com/office/powerpoint/2010/main" val="2446075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946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245226"/>
            <a:ext cx="2133600" cy="476250"/>
          </a:xfrm>
          <a:prstGeom prst="rect">
            <a:avLst/>
          </a:prstGeom>
        </p:spPr>
        <p:txBody>
          <a:bodyPr/>
          <a:lstStyle>
            <a:lvl1pPr>
              <a:defRPr/>
            </a:lvl1pPr>
          </a:lstStyle>
          <a:p>
            <a:endParaRPr lang="en-US" dirty="0"/>
          </a:p>
        </p:txBody>
      </p:sp>
      <p:sp>
        <p:nvSpPr>
          <p:cNvPr id="4" name="Footer Placeholder 3"/>
          <p:cNvSpPr>
            <a:spLocks noGrp="1"/>
          </p:cNvSpPr>
          <p:nvPr>
            <p:ph type="ftr" sz="quarter" idx="11"/>
          </p:nvPr>
        </p:nvSpPr>
        <p:spPr>
          <a:xfrm>
            <a:off x="3124200" y="6245226"/>
            <a:ext cx="2895600" cy="476250"/>
          </a:xfrm>
          <a:prstGeom prst="rect">
            <a:avLst/>
          </a:prstGeom>
        </p:spPr>
        <p:txBody>
          <a:bodyPr/>
          <a:lstStyle>
            <a:lvl1pPr>
              <a:defRPr/>
            </a:lvl1pPr>
          </a:lstStyle>
          <a:p>
            <a:endParaRPr lang="en-US" dirty="0"/>
          </a:p>
        </p:txBody>
      </p:sp>
      <p:sp>
        <p:nvSpPr>
          <p:cNvPr id="5" name="Slide Number Placeholder 4"/>
          <p:cNvSpPr>
            <a:spLocks noGrp="1"/>
          </p:cNvSpPr>
          <p:nvPr>
            <p:ph type="sldNum" sz="quarter" idx="12"/>
          </p:nvPr>
        </p:nvSpPr>
        <p:spPr>
          <a:xfrm>
            <a:off x="6553200" y="6245226"/>
            <a:ext cx="2133600" cy="476250"/>
          </a:xfrm>
          <a:prstGeom prst="rect">
            <a:avLst/>
          </a:prstGeom>
        </p:spPr>
        <p:txBody>
          <a:bodyPr/>
          <a:lstStyle>
            <a:lvl1pPr>
              <a:defRPr/>
            </a:lvl1pPr>
          </a:lstStyle>
          <a:p>
            <a:fld id="{B6E6B3CD-E6A5-4CBD-8611-7C8F4D1B9A73}" type="slidenum">
              <a:rPr lang="en-US"/>
              <a:pPr/>
              <a:t>‹#›</a:t>
            </a:fld>
            <a:endParaRPr lang="en-US" dirty="0"/>
          </a:p>
        </p:txBody>
      </p:sp>
    </p:spTree>
    <p:extLst>
      <p:ext uri="{BB962C8B-B14F-4D97-AF65-F5344CB8AC3E}">
        <p14:creationId xmlns:p14="http://schemas.microsoft.com/office/powerpoint/2010/main" val="500150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054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17574"/>
            <a:ext cx="5486400" cy="4114800"/>
          </a:xfrm>
          <a:prstGeom prst="rect">
            <a:avLst/>
          </a:prstGeom>
        </p:spPr>
        <p:txBody>
          <a:bodyPr lIns="91432" tIns="45716" rIns="91432" bIns="45716"/>
          <a:lstStyle>
            <a:lvl1pPr marL="0" indent="0">
              <a:buNone/>
              <a:defRPr sz="3200"/>
            </a:lvl1pPr>
            <a:lvl2pPr marL="457159" indent="0">
              <a:buNone/>
              <a:defRPr sz="2800"/>
            </a:lvl2pPr>
            <a:lvl3pPr marL="914318" indent="0">
              <a:buNone/>
              <a:defRPr sz="2400"/>
            </a:lvl3pPr>
            <a:lvl4pPr marL="1371477" indent="0">
              <a:buNone/>
              <a:defRPr sz="2000"/>
            </a:lvl4pPr>
            <a:lvl5pPr marL="1828637" indent="0">
              <a:buNone/>
              <a:defRPr sz="2000"/>
            </a:lvl5pPr>
            <a:lvl6pPr marL="2285797" indent="0">
              <a:buNone/>
              <a:defRPr sz="2000"/>
            </a:lvl6pPr>
            <a:lvl7pPr marL="2742956" indent="0">
              <a:buNone/>
              <a:defRPr sz="2000"/>
            </a:lvl7pPr>
            <a:lvl8pPr marL="3200115" indent="0">
              <a:buNone/>
              <a:defRPr sz="2000"/>
            </a:lvl8pPr>
            <a:lvl9pPr marL="3657274"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672138"/>
            <a:ext cx="5486400" cy="804862"/>
          </a:xfrm>
          <a:prstGeom prst="rect">
            <a:avLst/>
          </a:prstGeom>
        </p:spPr>
        <p:txBody>
          <a:bodyPr lIns="91432" tIns="45716" rIns="91432" bIns="45716"/>
          <a:lstStyle>
            <a:lvl1pPr marL="0" indent="0">
              <a:buNone/>
              <a:defRPr sz="1400"/>
            </a:lvl1pPr>
            <a:lvl2pPr marL="457159" indent="0">
              <a:buNone/>
              <a:defRPr sz="1200"/>
            </a:lvl2pPr>
            <a:lvl3pPr marL="914318" indent="0">
              <a:buNone/>
              <a:defRPr sz="1000"/>
            </a:lvl3pPr>
            <a:lvl4pPr marL="1371477" indent="0">
              <a:buNone/>
              <a:defRPr sz="900"/>
            </a:lvl4pPr>
            <a:lvl5pPr marL="1828637" indent="0">
              <a:buNone/>
              <a:defRPr sz="900"/>
            </a:lvl5pPr>
            <a:lvl6pPr marL="2285797" indent="0">
              <a:buNone/>
              <a:defRPr sz="900"/>
            </a:lvl6pPr>
            <a:lvl7pPr marL="2742956" indent="0">
              <a:buNone/>
              <a:defRPr sz="900"/>
            </a:lvl7pPr>
            <a:lvl8pPr marL="3200115" indent="0">
              <a:buNone/>
              <a:defRPr sz="900"/>
            </a:lvl8pPr>
            <a:lvl9pPr marL="3657274" indent="0">
              <a:buNone/>
              <a:defRPr sz="900"/>
            </a:lvl9pPr>
          </a:lstStyle>
          <a:p>
            <a:pPr lvl="0"/>
            <a:r>
              <a:rPr lang="en-US" smtClean="0"/>
              <a:t>Click to edit Master text styles</a:t>
            </a:r>
          </a:p>
        </p:txBody>
      </p:sp>
    </p:spTree>
    <p:extLst>
      <p:ext uri="{BB962C8B-B14F-4D97-AF65-F5344CB8AC3E}">
        <p14:creationId xmlns:p14="http://schemas.microsoft.com/office/powerpoint/2010/main" val="36433157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w/o bump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752600" y="1295401"/>
            <a:ext cx="5715000" cy="3505199"/>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Box 4"/>
          <p:cNvSpPr txBox="1"/>
          <p:nvPr userDrawn="1"/>
        </p:nvSpPr>
        <p:spPr>
          <a:xfrm>
            <a:off x="3581400" y="5257800"/>
            <a:ext cx="1936749" cy="400110"/>
          </a:xfrm>
          <a:prstGeom prst="rect">
            <a:avLst/>
          </a:prstGeom>
          <a:noFill/>
        </p:spPr>
        <p:txBody>
          <a:bodyPr wrap="none" rtlCol="0">
            <a:spAutoFit/>
          </a:bodyPr>
          <a:lstStyle/>
          <a:p>
            <a:r>
              <a:rPr lang="en-US" sz="2000" b="1" dirty="0" smtClean="0">
                <a:solidFill>
                  <a:prstClr val="black"/>
                </a:solidFill>
                <a:cs typeface="Arial" pitchFamily="34" charset="0"/>
              </a:rPr>
              <a:t>Use for VIDEO</a:t>
            </a:r>
            <a:endParaRPr lang="en-US" sz="2000" b="1" dirty="0">
              <a:solidFill>
                <a:prstClr val="black"/>
              </a:solidFill>
              <a:cs typeface="Arial" pitchFamily="34" charset="0"/>
            </a:endParaRPr>
          </a:p>
        </p:txBody>
      </p:sp>
      <p:sp>
        <p:nvSpPr>
          <p:cNvPr id="7" name="Footer Placeholder 16"/>
          <p:cNvSpPr txBox="1">
            <a:spLocks/>
          </p:cNvSpPr>
          <p:nvPr userDrawn="1"/>
        </p:nvSpPr>
        <p:spPr>
          <a:xfrm>
            <a:off x="-17930" y="-29528"/>
            <a:ext cx="9144000" cy="231776"/>
          </a:xfrm>
          <a:prstGeom prst="rect">
            <a:avLst/>
          </a:prstGeom>
        </p:spPr>
        <p:txBody>
          <a:bodyPr/>
          <a:lstStyle/>
          <a:p>
            <a:pPr algn="ctr">
              <a:defRPr/>
            </a:pPr>
            <a:r>
              <a:rPr lang="en-US" sz="1000" b="1" dirty="0" smtClean="0">
                <a:solidFill>
                  <a:prstClr val="white"/>
                </a:solidFill>
                <a:ea typeface="MS PGothic" pitchFamily="34" charset="-128"/>
                <a:cs typeface="Arial" pitchFamily="34" charset="0"/>
              </a:rPr>
              <a:t>UNCLASSIFIED/FOUO</a:t>
            </a:r>
            <a:endParaRPr lang="en-US" sz="1000" b="1" dirty="0">
              <a:solidFill>
                <a:prstClr val="white"/>
              </a:solidFill>
              <a:ea typeface="MS PGothic" pitchFamily="34" charset="-128"/>
              <a:cs typeface="Arial" pitchFamily="34" charset="0"/>
            </a:endParaRPr>
          </a:p>
        </p:txBody>
      </p:sp>
      <p:sp>
        <p:nvSpPr>
          <p:cNvPr id="8" name="Rectangle 7"/>
          <p:cNvSpPr/>
          <p:nvPr userDrawn="1"/>
        </p:nvSpPr>
        <p:spPr>
          <a:xfrm>
            <a:off x="0" y="6611779"/>
            <a:ext cx="1572866" cy="246221"/>
          </a:xfrm>
          <a:prstGeom prst="rect">
            <a:avLst/>
          </a:prstGeom>
        </p:spPr>
        <p:txBody>
          <a:bodyPr wrap="none">
            <a:spAutoFit/>
          </a:bodyPr>
          <a:lstStyle/>
          <a:p>
            <a:pPr>
              <a:defRPr/>
            </a:pPr>
            <a:r>
              <a:rPr lang="en-US" sz="1000" b="1" dirty="0" smtClean="0">
                <a:solidFill>
                  <a:prstClr val="white"/>
                </a:solidFill>
                <a:ea typeface="MS PGothic" pitchFamily="34" charset="-128"/>
                <a:cs typeface="Arial" pitchFamily="34" charset="0"/>
              </a:rPr>
              <a:t>UNCLASSIFIED/FOUO</a:t>
            </a:r>
            <a:endParaRPr lang="en-US" sz="1000" b="1" dirty="0">
              <a:solidFill>
                <a:prstClr val="white"/>
              </a:solidFill>
              <a:ea typeface="MS PGothic" pitchFamily="34" charset="-128"/>
              <a:cs typeface="Arial" pitchFamily="34" charset="0"/>
            </a:endParaRPr>
          </a:p>
        </p:txBody>
      </p:sp>
    </p:spTree>
    <p:extLst>
      <p:ext uri="{BB962C8B-B14F-4D97-AF65-F5344CB8AC3E}">
        <p14:creationId xmlns:p14="http://schemas.microsoft.com/office/powerpoint/2010/main" val="2838662412"/>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1827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descr="PPTCoverBkgrd1b.jpg"/>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a:prstGeom prst="rect">
            <a:avLst/>
          </a:prstGeom>
        </p:spPr>
        <p:txBody>
          <a:bodyPr anchor="t" anchorCtr="0">
            <a:normAutofit/>
          </a:bodyPr>
          <a:lstStyle>
            <a:lvl1pPr>
              <a:defRPr sz="3200">
                <a:solidFill>
                  <a:schemeClr val="tx1"/>
                </a:solidFill>
                <a:latin typeface="Arial" pitchFamily="34" charset="0"/>
                <a:cs typeface="Arial" pitchFamily="34" charset="0"/>
              </a:defRPr>
            </a:lvl1pPr>
          </a:lstStyle>
          <a:p>
            <a:r>
              <a:rPr lang="en-US" dirty="0" smtClean="0"/>
              <a:t>Click to edit Master title style</a:t>
            </a:r>
            <a:endParaRPr lang="en-US" dirty="0"/>
          </a:p>
        </p:txBody>
      </p:sp>
      <p:pic>
        <p:nvPicPr>
          <p:cNvPr id="8" name="Picture 7" descr="US ARMY Black and Gold.png"/>
          <p:cNvPicPr>
            <a:picLocks noChangeAspect="1"/>
          </p:cNvPicPr>
          <p:nvPr userDrawn="1"/>
        </p:nvPicPr>
        <p:blipFill>
          <a:blip r:embed="rId3" cstate="screen"/>
          <a:stretch>
            <a:fillRect/>
          </a:stretch>
        </p:blipFill>
        <p:spPr>
          <a:xfrm>
            <a:off x="295865" y="590552"/>
            <a:ext cx="856070" cy="1068498"/>
          </a:xfrm>
          <a:prstGeom prst="rect">
            <a:avLst/>
          </a:prstGeom>
        </p:spPr>
      </p:pic>
      <p:pic>
        <p:nvPicPr>
          <p:cNvPr id="7" name="Picture 6" descr="AMC_Logo.png"/>
          <p:cNvPicPr>
            <a:picLocks noChangeAspect="1"/>
          </p:cNvPicPr>
          <p:nvPr userDrawn="1"/>
        </p:nvPicPr>
        <p:blipFill>
          <a:blip r:embed="rId4" cstate="screen"/>
          <a:stretch>
            <a:fillRect/>
          </a:stretch>
        </p:blipFill>
        <p:spPr>
          <a:xfrm>
            <a:off x="1252478" y="676303"/>
            <a:ext cx="761999" cy="896997"/>
          </a:xfrm>
          <a:prstGeom prst="rect">
            <a:avLst/>
          </a:prstGeom>
          <a:effectLst>
            <a:outerShdw blurRad="50800" dist="38100" dir="2700000" algn="tl" rotWithShape="0">
              <a:prstClr val="black">
                <a:alpha val="40000"/>
              </a:prstClr>
            </a:outerShdw>
          </a:effectLst>
        </p:spPr>
      </p:pic>
      <p:pic>
        <p:nvPicPr>
          <p:cNvPr id="9" name="Picture 8" descr="AMCOM.gif"/>
          <p:cNvPicPr>
            <a:picLocks noChangeAspect="1"/>
          </p:cNvPicPr>
          <p:nvPr userDrawn="1"/>
        </p:nvPicPr>
        <p:blipFill>
          <a:blip r:embed="rId5" cstate="screen"/>
          <a:stretch>
            <a:fillRect/>
          </a:stretch>
        </p:blipFill>
        <p:spPr>
          <a:xfrm>
            <a:off x="2115020" y="713321"/>
            <a:ext cx="832438" cy="822960"/>
          </a:xfrm>
          <a:prstGeom prst="rect">
            <a:avLst/>
          </a:prstGeom>
        </p:spPr>
      </p:pic>
      <p:sp>
        <p:nvSpPr>
          <p:cNvPr id="10" name="Footer Placeholder 16"/>
          <p:cNvSpPr txBox="1">
            <a:spLocks/>
          </p:cNvSpPr>
          <p:nvPr userDrawn="1"/>
        </p:nvSpPr>
        <p:spPr>
          <a:xfrm>
            <a:off x="-17930" y="-29528"/>
            <a:ext cx="9144000" cy="231776"/>
          </a:xfrm>
          <a:prstGeom prst="rect">
            <a:avLst/>
          </a:prstGeom>
        </p:spPr>
        <p:txBody>
          <a:bodyPr/>
          <a:lstStyle/>
          <a:p>
            <a:pPr algn="ctr">
              <a:defRPr/>
            </a:pPr>
            <a:r>
              <a:rPr lang="en-US" sz="1000" b="1" dirty="0" smtClean="0">
                <a:solidFill>
                  <a:srgbClr val="000000"/>
                </a:solidFill>
                <a:ea typeface="MS PGothic" pitchFamily="34" charset="-128"/>
                <a:cs typeface="Arial" pitchFamily="34" charset="0"/>
              </a:rPr>
              <a:t>UNCLASSIFIED/FOUO</a:t>
            </a:r>
            <a:endParaRPr lang="en-US" sz="1000" b="1" dirty="0">
              <a:solidFill>
                <a:srgbClr val="000000"/>
              </a:solidFill>
              <a:ea typeface="MS PGothic" pitchFamily="34" charset="-128"/>
              <a:cs typeface="Arial" pitchFamily="34" charset="0"/>
            </a:endParaRPr>
          </a:p>
        </p:txBody>
      </p:sp>
      <p:sp>
        <p:nvSpPr>
          <p:cNvPr id="11" name="Footer Placeholder 16"/>
          <p:cNvSpPr txBox="1">
            <a:spLocks/>
          </p:cNvSpPr>
          <p:nvPr userDrawn="1"/>
        </p:nvSpPr>
        <p:spPr>
          <a:xfrm>
            <a:off x="0" y="6629400"/>
            <a:ext cx="2743200" cy="228600"/>
          </a:xfrm>
          <a:prstGeom prst="rect">
            <a:avLst/>
          </a:prstGeom>
        </p:spPr>
        <p:txBody>
          <a:bodyPr/>
          <a:lstStyle/>
          <a:p>
            <a:pPr>
              <a:defRPr/>
            </a:pPr>
            <a:r>
              <a:rPr lang="en-US" sz="1000" b="1" dirty="0" smtClean="0">
                <a:solidFill>
                  <a:srgbClr val="000000"/>
                </a:solidFill>
                <a:ea typeface="MS PGothic" pitchFamily="34" charset="-128"/>
                <a:cs typeface="Arial" pitchFamily="34" charset="0"/>
              </a:rPr>
              <a:t>UNCLASSIFIED/FOUO</a:t>
            </a:r>
            <a:endParaRPr lang="en-US" sz="1000" b="1" dirty="0">
              <a:solidFill>
                <a:srgbClr val="000000"/>
              </a:solidFill>
              <a:ea typeface="MS PGothic" pitchFamily="34" charset="-128"/>
              <a:cs typeface="Arial" pitchFamily="34" charset="0"/>
            </a:endParaRPr>
          </a:p>
        </p:txBody>
      </p:sp>
      <p:pic>
        <p:nvPicPr>
          <p:cNvPr id="2050" name="Picture 2" descr="Y:\ALC Logo_templates\ALC LOGO_3D\ALC Logo wTag.png"/>
          <p:cNvPicPr>
            <a:picLocks noChangeAspect="1" noChangeArrowheads="1"/>
          </p:cNvPicPr>
          <p:nvPr userDrawn="1"/>
        </p:nvPicPr>
        <p:blipFill>
          <a:blip r:embed="rId6" cstate="screen"/>
          <a:srcRect/>
          <a:stretch>
            <a:fillRect/>
          </a:stretch>
        </p:blipFill>
        <p:spPr bwMode="auto">
          <a:xfrm>
            <a:off x="3048000" y="749892"/>
            <a:ext cx="762000" cy="741836"/>
          </a:xfrm>
          <a:prstGeom prst="rect">
            <a:avLst/>
          </a:prstGeom>
          <a:noFill/>
        </p:spPr>
      </p:pic>
    </p:spTree>
    <p:extLst>
      <p:ext uri="{BB962C8B-B14F-4D97-AF65-F5344CB8AC3E}">
        <p14:creationId xmlns:p14="http://schemas.microsoft.com/office/powerpoint/2010/main" val="392293491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Footer Placeholder 16"/>
          <p:cNvSpPr txBox="1">
            <a:spLocks/>
          </p:cNvSpPr>
          <p:nvPr userDrawn="1"/>
        </p:nvSpPr>
        <p:spPr>
          <a:xfrm>
            <a:off x="7372350" y="6491287"/>
            <a:ext cx="1752600" cy="381000"/>
          </a:xfrm>
          <a:prstGeom prst="rect">
            <a:avLst/>
          </a:prstGeom>
        </p:spPr>
        <p:txBody>
          <a:bodyPr/>
          <a:lstStyle/>
          <a:p>
            <a:pPr algn="r">
              <a:defRPr/>
            </a:pPr>
            <a:fld id="{9984FE95-D5E7-4FB1-9467-CD26BD117143}" type="slidenum">
              <a:rPr lang="en-US" sz="1000" b="1" smtClean="0">
                <a:solidFill>
                  <a:prstClr val="black"/>
                </a:solidFill>
                <a:ea typeface="MS PGothic" pitchFamily="34" charset="-128"/>
                <a:cs typeface="Arial" pitchFamily="34" charset="0"/>
              </a:rPr>
              <a:pPr algn="r">
                <a:defRPr/>
              </a:pPr>
              <a:t>‹#›</a:t>
            </a:fld>
            <a:endParaRPr lang="en-US" sz="1000" b="1" dirty="0" smtClean="0">
              <a:solidFill>
                <a:prstClr val="black"/>
              </a:solidFill>
              <a:ea typeface="MS PGothic" pitchFamily="34" charset="-128"/>
              <a:cs typeface="Arial" pitchFamily="34" charset="0"/>
            </a:endParaRPr>
          </a:p>
          <a:p>
            <a:pPr algn="r">
              <a:defRPr/>
            </a:pPr>
            <a:endParaRPr lang="en-US" sz="1000" b="1" dirty="0">
              <a:solidFill>
                <a:prstClr val="black"/>
              </a:solidFill>
              <a:ea typeface="MS PGothic" pitchFamily="34" charset="-128"/>
              <a:cs typeface="Arial" pitchFamily="34" charset="0"/>
            </a:endParaRPr>
          </a:p>
        </p:txBody>
      </p:sp>
      <p:sp>
        <p:nvSpPr>
          <p:cNvPr id="15" name="Title 14"/>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120620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w/ BUMPER">
    <p:spTree>
      <p:nvGrpSpPr>
        <p:cNvPr id="1" name=""/>
        <p:cNvGrpSpPr/>
        <p:nvPr/>
      </p:nvGrpSpPr>
      <p:grpSpPr>
        <a:xfrm>
          <a:off x="0" y="0"/>
          <a:ext cx="0" cy="0"/>
          <a:chOff x="0" y="0"/>
          <a:chExt cx="0" cy="0"/>
        </a:xfrm>
      </p:grpSpPr>
      <p:pic>
        <p:nvPicPr>
          <p:cNvPr id="12" name="Picture 11" descr="Metal Header.jpg"/>
          <p:cNvPicPr>
            <a:picLocks noChangeAspect="1"/>
          </p:cNvPicPr>
          <p:nvPr userDrawn="1"/>
        </p:nvPicPr>
        <p:blipFill>
          <a:blip r:embed="rId2" cstate="screen"/>
          <a:stretch>
            <a:fillRect/>
          </a:stretch>
        </p:blipFill>
        <p:spPr>
          <a:xfrm>
            <a:off x="0" y="6457950"/>
            <a:ext cx="9144000" cy="41433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13" name="Footer Placeholder 16"/>
          <p:cNvSpPr txBox="1">
            <a:spLocks/>
          </p:cNvSpPr>
          <p:nvPr userDrawn="1"/>
        </p:nvSpPr>
        <p:spPr>
          <a:xfrm>
            <a:off x="20574" y="6643687"/>
            <a:ext cx="1752600" cy="228600"/>
          </a:xfrm>
          <a:prstGeom prst="rect">
            <a:avLst/>
          </a:prstGeom>
        </p:spPr>
        <p:txBody>
          <a:bodyPr/>
          <a:lstStyle/>
          <a:p>
            <a:pPr>
              <a:defRPr/>
            </a:pPr>
            <a:r>
              <a:rPr lang="en-US" sz="1000" b="1" dirty="0" smtClean="0">
                <a:solidFill>
                  <a:prstClr val="white"/>
                </a:solidFill>
                <a:ea typeface="MS PGothic" pitchFamily="34" charset="-128"/>
                <a:cs typeface="Arial" pitchFamily="34" charset="0"/>
              </a:rPr>
              <a:t>UNCLASSIFIED/FOUO</a:t>
            </a:r>
            <a:endParaRPr lang="en-US" sz="1000" b="1" dirty="0">
              <a:solidFill>
                <a:prstClr val="white"/>
              </a:solidFill>
              <a:ea typeface="MS PGothic" pitchFamily="34" charset="-128"/>
              <a:cs typeface="Arial" pitchFamily="34" charset="0"/>
            </a:endParaRPr>
          </a:p>
        </p:txBody>
      </p:sp>
      <p:sp>
        <p:nvSpPr>
          <p:cNvPr id="14" name="Footer Placeholder 16"/>
          <p:cNvSpPr txBox="1">
            <a:spLocks/>
          </p:cNvSpPr>
          <p:nvPr userDrawn="1"/>
        </p:nvSpPr>
        <p:spPr>
          <a:xfrm>
            <a:off x="7372350" y="6491287"/>
            <a:ext cx="1752600" cy="381000"/>
          </a:xfrm>
          <a:prstGeom prst="rect">
            <a:avLst/>
          </a:prstGeom>
        </p:spPr>
        <p:txBody>
          <a:bodyPr/>
          <a:lstStyle/>
          <a:p>
            <a:pPr algn="r">
              <a:defRPr/>
            </a:pPr>
            <a:fld id="{9984FE95-D5E7-4FB1-9467-CD26BD117143}" type="slidenum">
              <a:rPr lang="en-US" sz="1000" b="1" smtClean="0">
                <a:solidFill>
                  <a:prstClr val="white"/>
                </a:solidFill>
                <a:ea typeface="MS PGothic" pitchFamily="34" charset="-128"/>
                <a:cs typeface="Arial" pitchFamily="34" charset="0"/>
              </a:rPr>
              <a:pPr algn="r">
                <a:defRPr/>
              </a:pPr>
              <a:t>‹#›</a:t>
            </a:fld>
            <a:endParaRPr lang="en-US" sz="1000" b="1" dirty="0" smtClean="0">
              <a:solidFill>
                <a:prstClr val="white"/>
              </a:solidFill>
              <a:ea typeface="MS PGothic" pitchFamily="34" charset="-128"/>
              <a:cs typeface="Arial" pitchFamily="34" charset="0"/>
            </a:endParaRPr>
          </a:p>
          <a:p>
            <a:pPr algn="r">
              <a:defRPr/>
            </a:pPr>
            <a:endParaRPr lang="en-US" sz="1000" b="1" dirty="0">
              <a:solidFill>
                <a:prstClr val="white"/>
              </a:solidFill>
              <a:ea typeface="MS PGothic" pitchFamily="34" charset="-128"/>
              <a:cs typeface="Arial" pitchFamily="34" charset="0"/>
            </a:endParaRPr>
          </a:p>
        </p:txBody>
      </p:sp>
      <p:sp>
        <p:nvSpPr>
          <p:cNvPr id="15" name="Title 14"/>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021730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95400"/>
            <a:ext cx="8229600" cy="4830763"/>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458366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w/ BUMP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95400"/>
            <a:ext cx="8229600" cy="4830763"/>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Metal Header.jpg"/>
          <p:cNvPicPr>
            <a:picLocks noChangeAspect="1"/>
          </p:cNvPicPr>
          <p:nvPr userDrawn="1"/>
        </p:nvPicPr>
        <p:blipFill>
          <a:blip r:embed="rId2" cstate="screen"/>
          <a:stretch>
            <a:fillRect/>
          </a:stretch>
        </p:blipFill>
        <p:spPr>
          <a:xfrm>
            <a:off x="0" y="6457950"/>
            <a:ext cx="9144000" cy="41433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5" name="Footer Placeholder 16"/>
          <p:cNvSpPr txBox="1">
            <a:spLocks/>
          </p:cNvSpPr>
          <p:nvPr userDrawn="1"/>
        </p:nvSpPr>
        <p:spPr>
          <a:xfrm>
            <a:off x="20574" y="6643687"/>
            <a:ext cx="1752600" cy="228600"/>
          </a:xfrm>
          <a:prstGeom prst="rect">
            <a:avLst/>
          </a:prstGeom>
        </p:spPr>
        <p:txBody>
          <a:bodyPr/>
          <a:lstStyle/>
          <a:p>
            <a:pPr>
              <a:defRPr/>
            </a:pPr>
            <a:r>
              <a:rPr lang="en-US" sz="1000" b="1" dirty="0" smtClean="0">
                <a:solidFill>
                  <a:prstClr val="white"/>
                </a:solidFill>
                <a:ea typeface="MS PGothic" pitchFamily="34" charset="-128"/>
                <a:cs typeface="Arial" pitchFamily="34" charset="0"/>
              </a:rPr>
              <a:t>UNCLASSIFIED/FOUO</a:t>
            </a:r>
            <a:endParaRPr lang="en-US" sz="1000" b="1" dirty="0">
              <a:solidFill>
                <a:prstClr val="white"/>
              </a:solidFill>
              <a:ea typeface="MS PGothic" pitchFamily="34" charset="-128"/>
              <a:cs typeface="Arial" pitchFamily="34" charset="0"/>
            </a:endParaRPr>
          </a:p>
        </p:txBody>
      </p:sp>
      <p:sp>
        <p:nvSpPr>
          <p:cNvPr id="6" name="Footer Placeholder 16"/>
          <p:cNvSpPr txBox="1">
            <a:spLocks/>
          </p:cNvSpPr>
          <p:nvPr userDrawn="1"/>
        </p:nvSpPr>
        <p:spPr>
          <a:xfrm>
            <a:off x="7372350" y="6491287"/>
            <a:ext cx="1752600" cy="381000"/>
          </a:xfrm>
          <a:prstGeom prst="rect">
            <a:avLst/>
          </a:prstGeom>
        </p:spPr>
        <p:txBody>
          <a:bodyPr/>
          <a:lstStyle/>
          <a:p>
            <a:pPr algn="r">
              <a:defRPr/>
            </a:pPr>
            <a:fld id="{9984FE95-D5E7-4FB1-9467-CD26BD117143}" type="slidenum">
              <a:rPr lang="en-US" sz="1000" b="1" smtClean="0">
                <a:solidFill>
                  <a:prstClr val="white"/>
                </a:solidFill>
                <a:ea typeface="MS PGothic" pitchFamily="34" charset="-128"/>
                <a:cs typeface="Arial" pitchFamily="34" charset="0"/>
              </a:rPr>
              <a:pPr algn="r">
                <a:defRPr/>
              </a:pPr>
              <a:t>‹#›</a:t>
            </a:fld>
            <a:endParaRPr lang="en-US" sz="1000" b="1" dirty="0" smtClean="0">
              <a:solidFill>
                <a:prstClr val="white"/>
              </a:solidFill>
              <a:ea typeface="MS PGothic" pitchFamily="34" charset="-128"/>
              <a:cs typeface="Arial" pitchFamily="34" charset="0"/>
            </a:endParaRPr>
          </a:p>
          <a:p>
            <a:pPr algn="r">
              <a:defRPr/>
            </a:pPr>
            <a:endParaRPr lang="en-US" sz="1000" b="1" dirty="0">
              <a:solidFill>
                <a:prstClr val="white"/>
              </a:solidFill>
              <a:ea typeface="MS PGothic" pitchFamily="34" charset="-128"/>
              <a:cs typeface="Arial" pitchFamily="34" charset="0"/>
            </a:endParaRPr>
          </a:p>
        </p:txBody>
      </p:sp>
    </p:spTree>
    <p:extLst>
      <p:ext uri="{BB962C8B-B14F-4D97-AF65-F5344CB8AC3E}">
        <p14:creationId xmlns:p14="http://schemas.microsoft.com/office/powerpoint/2010/main" val="7484557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Facer Page (White bkgr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295400"/>
            <a:ext cx="8229600" cy="4830763"/>
          </a:xfrm>
          <a:prstGeom prst="rect">
            <a:avLst/>
          </a:prstGeom>
        </p:spPr>
        <p:txBody>
          <a:bodyPr lIns="91432" tIns="45716" rIns="91432" bIns="45716"/>
          <a:lstStyle>
            <a:lvl1pPr>
              <a:defRPr sz="20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814320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257800"/>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90600"/>
            <a:ext cx="4038600" cy="5257800"/>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6232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w/ BUMPER">
    <p:spTree>
      <p:nvGrpSpPr>
        <p:cNvPr id="1" name=""/>
        <p:cNvGrpSpPr/>
        <p:nvPr/>
      </p:nvGrpSpPr>
      <p:grpSpPr>
        <a:xfrm>
          <a:off x="0" y="0"/>
          <a:ext cx="0" cy="0"/>
          <a:chOff x="0" y="0"/>
          <a:chExt cx="0" cy="0"/>
        </a:xfrm>
      </p:grpSpPr>
      <p:pic>
        <p:nvPicPr>
          <p:cNvPr id="3" name="Picture 2" descr="Metal Header.jpg"/>
          <p:cNvPicPr>
            <a:picLocks noChangeAspect="1"/>
          </p:cNvPicPr>
          <p:nvPr userDrawn="1"/>
        </p:nvPicPr>
        <p:blipFill>
          <a:blip r:embed="rId2" cstate="print"/>
          <a:stretch>
            <a:fillRect/>
          </a:stretch>
        </p:blipFill>
        <p:spPr>
          <a:xfrm>
            <a:off x="0" y="6457950"/>
            <a:ext cx="9144000" cy="414338"/>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4" name="Footer Placeholder 16"/>
          <p:cNvSpPr txBox="1">
            <a:spLocks/>
          </p:cNvSpPr>
          <p:nvPr userDrawn="1"/>
        </p:nvSpPr>
        <p:spPr>
          <a:xfrm>
            <a:off x="20638" y="6643688"/>
            <a:ext cx="1752600" cy="228600"/>
          </a:xfrm>
          <a:prstGeom prst="rect">
            <a:avLst/>
          </a:prstGeom>
        </p:spPr>
        <p:txBody>
          <a:bodyPr/>
          <a:lstStyle/>
          <a:p>
            <a:pPr defTabSz="914400" fontAlgn="base">
              <a:spcBef>
                <a:spcPct val="0"/>
              </a:spcBef>
              <a:spcAft>
                <a:spcPct val="0"/>
              </a:spcAft>
              <a:defRPr/>
            </a:pPr>
            <a:r>
              <a:rPr lang="en-US" sz="1000" b="1" dirty="0">
                <a:solidFill>
                  <a:prstClr val="white"/>
                </a:solidFill>
                <a:ea typeface="MS PGothic" pitchFamily="34" charset="-128"/>
                <a:cs typeface="Arial" pitchFamily="34" charset="0"/>
              </a:rPr>
              <a:t>UNCLASSIFIED/FOUO</a:t>
            </a:r>
          </a:p>
        </p:txBody>
      </p:sp>
      <p:sp>
        <p:nvSpPr>
          <p:cNvPr id="5" name="Footer Placeholder 16"/>
          <p:cNvSpPr txBox="1">
            <a:spLocks/>
          </p:cNvSpPr>
          <p:nvPr userDrawn="1"/>
        </p:nvSpPr>
        <p:spPr>
          <a:xfrm>
            <a:off x="7372350" y="6491288"/>
            <a:ext cx="1752600" cy="381000"/>
          </a:xfrm>
          <a:prstGeom prst="rect">
            <a:avLst/>
          </a:prstGeom>
        </p:spPr>
        <p:txBody>
          <a:bodyPr/>
          <a:lstStyle/>
          <a:p>
            <a:pPr algn="r" defTabSz="914400" fontAlgn="base">
              <a:spcBef>
                <a:spcPct val="0"/>
              </a:spcBef>
              <a:spcAft>
                <a:spcPct val="0"/>
              </a:spcAft>
              <a:defRPr/>
            </a:pPr>
            <a:fld id="{756772EF-DAD3-4025-9BC4-1820FBE09B66}" type="slidenum">
              <a:rPr lang="en-US" sz="1000" b="1">
                <a:solidFill>
                  <a:prstClr val="white"/>
                </a:solidFill>
                <a:ea typeface="MS PGothic" pitchFamily="34" charset="-128"/>
                <a:cs typeface="Arial" pitchFamily="34" charset="0"/>
              </a:rPr>
              <a:pPr algn="r" defTabSz="914400" fontAlgn="base">
                <a:spcBef>
                  <a:spcPct val="0"/>
                </a:spcBef>
                <a:spcAft>
                  <a:spcPct val="0"/>
                </a:spcAft>
                <a:defRPr/>
              </a:pPr>
              <a:t>‹#›</a:t>
            </a:fld>
            <a:endParaRPr lang="en-US" sz="1000" b="1" dirty="0">
              <a:solidFill>
                <a:prstClr val="white"/>
              </a:solidFill>
              <a:ea typeface="MS PGothic" pitchFamily="34" charset="-128"/>
              <a:cs typeface="Arial" pitchFamily="34" charset="0"/>
            </a:endParaRPr>
          </a:p>
          <a:p>
            <a:pPr algn="r" defTabSz="914400" fontAlgn="base">
              <a:spcBef>
                <a:spcPct val="0"/>
              </a:spcBef>
              <a:spcAft>
                <a:spcPct val="0"/>
              </a:spcAft>
              <a:defRPr/>
            </a:pPr>
            <a:endParaRPr lang="en-US" sz="1000" b="1" dirty="0">
              <a:solidFill>
                <a:prstClr val="white"/>
              </a:solidFill>
              <a:ea typeface="MS PGothic" pitchFamily="34" charset="-128"/>
              <a:cs typeface="Arial" pitchFamily="34" charset="0"/>
            </a:endParaRPr>
          </a:p>
        </p:txBody>
      </p:sp>
      <p:sp>
        <p:nvSpPr>
          <p:cNvPr id="15" name="Title 14"/>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521365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1_Two Content w/ BUMPER">
    <p:spTree>
      <p:nvGrpSpPr>
        <p:cNvPr id="1" name=""/>
        <p:cNvGrpSpPr/>
        <p:nvPr/>
      </p:nvGrpSpPr>
      <p:grpSpPr>
        <a:xfrm>
          <a:off x="0" y="0"/>
          <a:ext cx="0" cy="0"/>
          <a:chOff x="0" y="0"/>
          <a:chExt cx="0" cy="0"/>
        </a:xfrm>
      </p:grpSpPr>
      <p:pic>
        <p:nvPicPr>
          <p:cNvPr id="5" name="Picture 4" descr="Metal Header.jpg"/>
          <p:cNvPicPr>
            <a:picLocks noChangeAspect="1"/>
          </p:cNvPicPr>
          <p:nvPr userDrawn="1"/>
        </p:nvPicPr>
        <p:blipFill>
          <a:blip r:embed="rId2" cstate="screen"/>
          <a:stretch>
            <a:fillRect/>
          </a:stretch>
        </p:blipFill>
        <p:spPr>
          <a:xfrm>
            <a:off x="0" y="6443663"/>
            <a:ext cx="9144000" cy="41433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257800"/>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90600"/>
            <a:ext cx="4038600" cy="5257800"/>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16"/>
          <p:cNvSpPr txBox="1">
            <a:spLocks/>
          </p:cNvSpPr>
          <p:nvPr userDrawn="1"/>
        </p:nvSpPr>
        <p:spPr>
          <a:xfrm>
            <a:off x="20574" y="6643687"/>
            <a:ext cx="1752600" cy="228600"/>
          </a:xfrm>
          <a:prstGeom prst="rect">
            <a:avLst/>
          </a:prstGeom>
        </p:spPr>
        <p:txBody>
          <a:bodyPr/>
          <a:lstStyle/>
          <a:p>
            <a:pPr>
              <a:defRPr/>
            </a:pPr>
            <a:r>
              <a:rPr lang="en-US" sz="1000" b="1" dirty="0" smtClean="0">
                <a:solidFill>
                  <a:prstClr val="white"/>
                </a:solidFill>
                <a:ea typeface="MS PGothic" pitchFamily="34" charset="-128"/>
                <a:cs typeface="Arial" pitchFamily="34" charset="0"/>
              </a:rPr>
              <a:t>UNCLASSIFIED/FOUO</a:t>
            </a:r>
            <a:endParaRPr lang="en-US" sz="1000" b="1" dirty="0">
              <a:solidFill>
                <a:prstClr val="white"/>
              </a:solidFill>
              <a:ea typeface="MS PGothic" pitchFamily="34" charset="-128"/>
              <a:cs typeface="Arial" pitchFamily="34" charset="0"/>
            </a:endParaRPr>
          </a:p>
        </p:txBody>
      </p:sp>
      <p:sp>
        <p:nvSpPr>
          <p:cNvPr id="7" name="Footer Placeholder 16"/>
          <p:cNvSpPr txBox="1">
            <a:spLocks/>
          </p:cNvSpPr>
          <p:nvPr userDrawn="1"/>
        </p:nvSpPr>
        <p:spPr>
          <a:xfrm>
            <a:off x="7372350" y="6491287"/>
            <a:ext cx="1752600" cy="381000"/>
          </a:xfrm>
          <a:prstGeom prst="rect">
            <a:avLst/>
          </a:prstGeom>
        </p:spPr>
        <p:txBody>
          <a:bodyPr/>
          <a:lstStyle/>
          <a:p>
            <a:pPr algn="r">
              <a:defRPr/>
            </a:pPr>
            <a:fld id="{9984FE95-D5E7-4FB1-9467-CD26BD117143}" type="slidenum">
              <a:rPr lang="en-US" sz="1000" b="1" smtClean="0">
                <a:solidFill>
                  <a:prstClr val="white"/>
                </a:solidFill>
                <a:ea typeface="MS PGothic" pitchFamily="34" charset="-128"/>
                <a:cs typeface="Arial" pitchFamily="34" charset="0"/>
              </a:rPr>
              <a:pPr algn="r">
                <a:defRPr/>
              </a:pPr>
              <a:t>‹#›</a:t>
            </a:fld>
            <a:endParaRPr lang="en-US" sz="1000" b="1" dirty="0" smtClean="0">
              <a:solidFill>
                <a:prstClr val="white"/>
              </a:solidFill>
              <a:ea typeface="MS PGothic" pitchFamily="34" charset="-128"/>
              <a:cs typeface="Arial" pitchFamily="34" charset="0"/>
            </a:endParaRPr>
          </a:p>
          <a:p>
            <a:pPr algn="r">
              <a:defRPr/>
            </a:pPr>
            <a:endParaRPr lang="en-US" sz="1000" b="1" dirty="0">
              <a:solidFill>
                <a:prstClr val="white"/>
              </a:solidFill>
              <a:ea typeface="MS PGothic" pitchFamily="34" charset="-128"/>
              <a:cs typeface="Arial" pitchFamily="34" charset="0"/>
            </a:endParaRPr>
          </a:p>
        </p:txBody>
      </p:sp>
    </p:spTree>
    <p:extLst>
      <p:ext uri="{BB962C8B-B14F-4D97-AF65-F5344CB8AC3E}">
        <p14:creationId xmlns:p14="http://schemas.microsoft.com/office/powerpoint/2010/main" val="30482977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066800"/>
            <a:ext cx="4040188" cy="639762"/>
          </a:xfrm>
          <a:prstGeom prst="rect">
            <a:avLst/>
          </a:prstGeom>
        </p:spPr>
        <p:txBody>
          <a:bodyPr lIns="91432" tIns="45716" rIns="91432" bIns="45716" anchor="b"/>
          <a:lstStyle>
            <a:lvl1pPr marL="0" indent="0">
              <a:buNone/>
              <a:defRPr sz="2000" b="1"/>
            </a:lvl1pPr>
            <a:lvl2pPr marL="457159" indent="0">
              <a:buNone/>
              <a:defRPr sz="2000" b="1"/>
            </a:lvl2pPr>
            <a:lvl3pPr marL="914318" indent="0">
              <a:buNone/>
              <a:defRPr sz="1800" b="1"/>
            </a:lvl3pPr>
            <a:lvl4pPr marL="1371477" indent="0">
              <a:buNone/>
              <a:defRPr sz="1600" b="1"/>
            </a:lvl4pPr>
            <a:lvl5pPr marL="1828637" indent="0">
              <a:buNone/>
              <a:defRPr sz="1600" b="1"/>
            </a:lvl5pPr>
            <a:lvl6pPr marL="2285797" indent="0">
              <a:buNone/>
              <a:defRPr sz="1600" b="1"/>
            </a:lvl6pPr>
            <a:lvl7pPr marL="2742956" indent="0">
              <a:buNone/>
              <a:defRPr sz="1600" b="1"/>
            </a:lvl7pPr>
            <a:lvl8pPr marL="3200115" indent="0">
              <a:buNone/>
              <a:defRPr sz="1600" b="1"/>
            </a:lvl8pPr>
            <a:lvl9pPr marL="365727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06562"/>
            <a:ext cx="4040188" cy="4465638"/>
          </a:xfrm>
          <a:prstGeom prst="rect">
            <a:avLst/>
          </a:prstGeom>
        </p:spPr>
        <p:txBody>
          <a:bodyPr lIns="91432" tIns="45716" rIns="91432" bIns="45716"/>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066800"/>
            <a:ext cx="4041775" cy="639762"/>
          </a:xfrm>
          <a:prstGeom prst="rect">
            <a:avLst/>
          </a:prstGeom>
        </p:spPr>
        <p:txBody>
          <a:bodyPr lIns="91432" tIns="45716" rIns="91432" bIns="45716" anchor="b"/>
          <a:lstStyle>
            <a:lvl1pPr marL="0" indent="0">
              <a:buNone/>
              <a:defRPr sz="2000" b="1"/>
            </a:lvl1pPr>
            <a:lvl2pPr marL="457159" indent="0">
              <a:buNone/>
              <a:defRPr sz="2000" b="1"/>
            </a:lvl2pPr>
            <a:lvl3pPr marL="914318" indent="0">
              <a:buNone/>
              <a:defRPr sz="1800" b="1"/>
            </a:lvl3pPr>
            <a:lvl4pPr marL="1371477" indent="0">
              <a:buNone/>
              <a:defRPr sz="1600" b="1"/>
            </a:lvl4pPr>
            <a:lvl5pPr marL="1828637" indent="0">
              <a:buNone/>
              <a:defRPr sz="1600" b="1"/>
            </a:lvl5pPr>
            <a:lvl6pPr marL="2285797" indent="0">
              <a:buNone/>
              <a:defRPr sz="1600" b="1"/>
            </a:lvl6pPr>
            <a:lvl7pPr marL="2742956" indent="0">
              <a:buNone/>
              <a:defRPr sz="1600" b="1"/>
            </a:lvl7pPr>
            <a:lvl8pPr marL="3200115" indent="0">
              <a:buNone/>
              <a:defRPr sz="1600" b="1"/>
            </a:lvl8pPr>
            <a:lvl9pPr marL="365727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706562"/>
            <a:ext cx="4041775" cy="4465638"/>
          </a:xfrm>
          <a:prstGeom prst="rect">
            <a:avLst/>
          </a:prstGeom>
        </p:spPr>
        <p:txBody>
          <a:bodyPr lIns="91432" tIns="45716" rIns="91432" bIns="45716"/>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85383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1_Comparison w/ BUMP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066800"/>
            <a:ext cx="4040188" cy="639762"/>
          </a:xfrm>
          <a:prstGeom prst="rect">
            <a:avLst/>
          </a:prstGeom>
        </p:spPr>
        <p:txBody>
          <a:bodyPr lIns="91432" tIns="45716" rIns="91432" bIns="45716" anchor="b"/>
          <a:lstStyle>
            <a:lvl1pPr marL="0" indent="0">
              <a:buNone/>
              <a:defRPr sz="2000" b="1"/>
            </a:lvl1pPr>
            <a:lvl2pPr marL="457159" indent="0">
              <a:buNone/>
              <a:defRPr sz="2000" b="1"/>
            </a:lvl2pPr>
            <a:lvl3pPr marL="914318" indent="0">
              <a:buNone/>
              <a:defRPr sz="1800" b="1"/>
            </a:lvl3pPr>
            <a:lvl4pPr marL="1371477" indent="0">
              <a:buNone/>
              <a:defRPr sz="1600" b="1"/>
            </a:lvl4pPr>
            <a:lvl5pPr marL="1828637" indent="0">
              <a:buNone/>
              <a:defRPr sz="1600" b="1"/>
            </a:lvl5pPr>
            <a:lvl6pPr marL="2285797" indent="0">
              <a:buNone/>
              <a:defRPr sz="1600" b="1"/>
            </a:lvl6pPr>
            <a:lvl7pPr marL="2742956" indent="0">
              <a:buNone/>
              <a:defRPr sz="1600" b="1"/>
            </a:lvl7pPr>
            <a:lvl8pPr marL="3200115" indent="0">
              <a:buNone/>
              <a:defRPr sz="1600" b="1"/>
            </a:lvl8pPr>
            <a:lvl9pPr marL="365727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06562"/>
            <a:ext cx="4040188" cy="4465638"/>
          </a:xfrm>
          <a:prstGeom prst="rect">
            <a:avLst/>
          </a:prstGeom>
        </p:spPr>
        <p:txBody>
          <a:bodyPr lIns="91432" tIns="45716" rIns="91432" bIns="45716"/>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066800"/>
            <a:ext cx="4041775" cy="639762"/>
          </a:xfrm>
          <a:prstGeom prst="rect">
            <a:avLst/>
          </a:prstGeom>
        </p:spPr>
        <p:txBody>
          <a:bodyPr lIns="91432" tIns="45716" rIns="91432" bIns="45716" anchor="b"/>
          <a:lstStyle>
            <a:lvl1pPr marL="0" indent="0">
              <a:buNone/>
              <a:defRPr sz="2000" b="1"/>
            </a:lvl1pPr>
            <a:lvl2pPr marL="457159" indent="0">
              <a:buNone/>
              <a:defRPr sz="2000" b="1"/>
            </a:lvl2pPr>
            <a:lvl3pPr marL="914318" indent="0">
              <a:buNone/>
              <a:defRPr sz="1800" b="1"/>
            </a:lvl3pPr>
            <a:lvl4pPr marL="1371477" indent="0">
              <a:buNone/>
              <a:defRPr sz="1600" b="1"/>
            </a:lvl4pPr>
            <a:lvl5pPr marL="1828637" indent="0">
              <a:buNone/>
              <a:defRPr sz="1600" b="1"/>
            </a:lvl5pPr>
            <a:lvl6pPr marL="2285797" indent="0">
              <a:buNone/>
              <a:defRPr sz="1600" b="1"/>
            </a:lvl6pPr>
            <a:lvl7pPr marL="2742956" indent="0">
              <a:buNone/>
              <a:defRPr sz="1600" b="1"/>
            </a:lvl7pPr>
            <a:lvl8pPr marL="3200115" indent="0">
              <a:buNone/>
              <a:defRPr sz="1600" b="1"/>
            </a:lvl8pPr>
            <a:lvl9pPr marL="365727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706562"/>
            <a:ext cx="4041775" cy="4465638"/>
          </a:xfrm>
          <a:prstGeom prst="rect">
            <a:avLst/>
          </a:prstGeom>
        </p:spPr>
        <p:txBody>
          <a:bodyPr lIns="91432" tIns="45716" rIns="91432" bIns="45716"/>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descr="Metal Header.jpg"/>
          <p:cNvPicPr>
            <a:picLocks noChangeAspect="1"/>
          </p:cNvPicPr>
          <p:nvPr userDrawn="1"/>
        </p:nvPicPr>
        <p:blipFill>
          <a:blip r:embed="rId2" cstate="screen"/>
          <a:stretch>
            <a:fillRect/>
          </a:stretch>
        </p:blipFill>
        <p:spPr>
          <a:xfrm>
            <a:off x="0" y="6443663"/>
            <a:ext cx="9144000" cy="41433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8" name="Footer Placeholder 16"/>
          <p:cNvSpPr txBox="1">
            <a:spLocks/>
          </p:cNvSpPr>
          <p:nvPr userDrawn="1"/>
        </p:nvSpPr>
        <p:spPr>
          <a:xfrm>
            <a:off x="20574" y="6643687"/>
            <a:ext cx="1752600" cy="228600"/>
          </a:xfrm>
          <a:prstGeom prst="rect">
            <a:avLst/>
          </a:prstGeom>
        </p:spPr>
        <p:txBody>
          <a:bodyPr/>
          <a:lstStyle/>
          <a:p>
            <a:pPr>
              <a:defRPr/>
            </a:pPr>
            <a:r>
              <a:rPr lang="en-US" sz="1000" b="1" dirty="0" smtClean="0">
                <a:solidFill>
                  <a:prstClr val="white"/>
                </a:solidFill>
                <a:ea typeface="MS PGothic" pitchFamily="34" charset="-128"/>
                <a:cs typeface="Arial" pitchFamily="34" charset="0"/>
              </a:rPr>
              <a:t>UNCLASSIFIED/FOUO</a:t>
            </a:r>
            <a:endParaRPr lang="en-US" sz="1000" b="1" dirty="0">
              <a:solidFill>
                <a:prstClr val="white"/>
              </a:solidFill>
              <a:ea typeface="MS PGothic" pitchFamily="34" charset="-128"/>
              <a:cs typeface="Arial" pitchFamily="34" charset="0"/>
            </a:endParaRPr>
          </a:p>
        </p:txBody>
      </p:sp>
      <p:sp>
        <p:nvSpPr>
          <p:cNvPr id="9" name="Footer Placeholder 16"/>
          <p:cNvSpPr txBox="1">
            <a:spLocks/>
          </p:cNvSpPr>
          <p:nvPr userDrawn="1"/>
        </p:nvSpPr>
        <p:spPr>
          <a:xfrm>
            <a:off x="7372350" y="6491287"/>
            <a:ext cx="1752600" cy="381000"/>
          </a:xfrm>
          <a:prstGeom prst="rect">
            <a:avLst/>
          </a:prstGeom>
        </p:spPr>
        <p:txBody>
          <a:bodyPr/>
          <a:lstStyle/>
          <a:p>
            <a:pPr algn="r">
              <a:defRPr/>
            </a:pPr>
            <a:fld id="{9984FE95-D5E7-4FB1-9467-CD26BD117143}" type="slidenum">
              <a:rPr lang="en-US" sz="1000" b="1" smtClean="0">
                <a:solidFill>
                  <a:prstClr val="white"/>
                </a:solidFill>
                <a:ea typeface="MS PGothic" pitchFamily="34" charset="-128"/>
                <a:cs typeface="Arial" pitchFamily="34" charset="0"/>
              </a:rPr>
              <a:pPr algn="r">
                <a:defRPr/>
              </a:pPr>
              <a:t>‹#›</a:t>
            </a:fld>
            <a:endParaRPr lang="en-US" sz="1000" b="1" dirty="0" smtClean="0">
              <a:solidFill>
                <a:prstClr val="white"/>
              </a:solidFill>
              <a:ea typeface="MS PGothic" pitchFamily="34" charset="-128"/>
              <a:cs typeface="Arial" pitchFamily="34" charset="0"/>
            </a:endParaRPr>
          </a:p>
          <a:p>
            <a:pPr algn="r">
              <a:defRPr/>
            </a:pPr>
            <a:endParaRPr lang="en-US" sz="1000" b="1" dirty="0">
              <a:solidFill>
                <a:prstClr val="white"/>
              </a:solidFill>
              <a:ea typeface="MS PGothic" pitchFamily="34" charset="-128"/>
              <a:cs typeface="Arial" pitchFamily="34" charset="0"/>
            </a:endParaRPr>
          </a:p>
        </p:txBody>
      </p:sp>
    </p:spTree>
    <p:extLst>
      <p:ext uri="{BB962C8B-B14F-4D97-AF65-F5344CB8AC3E}">
        <p14:creationId xmlns:p14="http://schemas.microsoft.com/office/powerpoint/2010/main" val="8042452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0629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054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917574"/>
            <a:ext cx="5486400" cy="4114800"/>
          </a:xfrm>
          <a:prstGeom prst="rect">
            <a:avLst/>
          </a:prstGeom>
        </p:spPr>
        <p:txBody>
          <a:bodyPr lIns="91432" tIns="45716" rIns="91432" bIns="45716"/>
          <a:lstStyle>
            <a:lvl1pPr marL="0" indent="0">
              <a:buNone/>
              <a:defRPr sz="3200"/>
            </a:lvl1pPr>
            <a:lvl2pPr marL="457159" indent="0">
              <a:buNone/>
              <a:defRPr sz="2800"/>
            </a:lvl2pPr>
            <a:lvl3pPr marL="914318" indent="0">
              <a:buNone/>
              <a:defRPr sz="2400"/>
            </a:lvl3pPr>
            <a:lvl4pPr marL="1371477" indent="0">
              <a:buNone/>
              <a:defRPr sz="2000"/>
            </a:lvl4pPr>
            <a:lvl5pPr marL="1828637" indent="0">
              <a:buNone/>
              <a:defRPr sz="2000"/>
            </a:lvl5pPr>
            <a:lvl6pPr marL="2285797" indent="0">
              <a:buNone/>
              <a:defRPr sz="2000"/>
            </a:lvl6pPr>
            <a:lvl7pPr marL="2742956" indent="0">
              <a:buNone/>
              <a:defRPr sz="2000"/>
            </a:lvl7pPr>
            <a:lvl8pPr marL="3200115" indent="0">
              <a:buNone/>
              <a:defRPr sz="2000"/>
            </a:lvl8pPr>
            <a:lvl9pPr marL="3657274"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672138"/>
            <a:ext cx="5486400" cy="804862"/>
          </a:xfrm>
          <a:prstGeom prst="rect">
            <a:avLst/>
          </a:prstGeom>
        </p:spPr>
        <p:txBody>
          <a:bodyPr lIns="91432" tIns="45716" rIns="91432" bIns="45716"/>
          <a:lstStyle>
            <a:lvl1pPr marL="0" indent="0">
              <a:buNone/>
              <a:defRPr sz="1400"/>
            </a:lvl1pPr>
            <a:lvl2pPr marL="457159" indent="0">
              <a:buNone/>
              <a:defRPr sz="1200"/>
            </a:lvl2pPr>
            <a:lvl3pPr marL="914318" indent="0">
              <a:buNone/>
              <a:defRPr sz="1000"/>
            </a:lvl3pPr>
            <a:lvl4pPr marL="1371477" indent="0">
              <a:buNone/>
              <a:defRPr sz="900"/>
            </a:lvl4pPr>
            <a:lvl5pPr marL="1828637" indent="0">
              <a:buNone/>
              <a:defRPr sz="900"/>
            </a:lvl5pPr>
            <a:lvl6pPr marL="2285797" indent="0">
              <a:buNone/>
              <a:defRPr sz="900"/>
            </a:lvl6pPr>
            <a:lvl7pPr marL="2742956" indent="0">
              <a:buNone/>
              <a:defRPr sz="900"/>
            </a:lvl7pPr>
            <a:lvl8pPr marL="3200115" indent="0">
              <a:buNone/>
              <a:defRPr sz="900"/>
            </a:lvl8pPr>
            <a:lvl9pPr marL="3657274" indent="0">
              <a:buNone/>
              <a:defRPr sz="900"/>
            </a:lvl9pPr>
          </a:lstStyle>
          <a:p>
            <a:pPr lvl="0"/>
            <a:r>
              <a:rPr lang="en-US" smtClean="0"/>
              <a:t>Click to edit Master text styles</a:t>
            </a:r>
          </a:p>
        </p:txBody>
      </p:sp>
    </p:spTree>
    <p:extLst>
      <p:ext uri="{BB962C8B-B14F-4D97-AF65-F5344CB8AC3E}">
        <p14:creationId xmlns:p14="http://schemas.microsoft.com/office/powerpoint/2010/main" val="35480568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Title and Content w/o bump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1752600" y="1295401"/>
            <a:ext cx="5715000" cy="3505199"/>
          </a:xfrm>
          <a:prstGeom prst="rect">
            <a:avLst/>
          </a:prstGeom>
        </p:spPr>
        <p:txBody>
          <a:bodyPr lIns="91432" tIns="45716" rIns="91432" bIns="45716"/>
          <a:lstStyle>
            <a:lvl1pPr>
              <a:defRPr sz="2000"/>
            </a:lvl1pPr>
            <a:lvl2pPr>
              <a:defRPr sz="1800"/>
            </a:lvl2pPr>
            <a:lvl3pPr>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Box 4"/>
          <p:cNvSpPr txBox="1"/>
          <p:nvPr userDrawn="1"/>
        </p:nvSpPr>
        <p:spPr>
          <a:xfrm>
            <a:off x="3581400" y="5257800"/>
            <a:ext cx="1936749" cy="400110"/>
          </a:xfrm>
          <a:prstGeom prst="rect">
            <a:avLst/>
          </a:prstGeom>
          <a:noFill/>
        </p:spPr>
        <p:txBody>
          <a:bodyPr wrap="none" rtlCol="0">
            <a:spAutoFit/>
          </a:bodyPr>
          <a:lstStyle/>
          <a:p>
            <a:r>
              <a:rPr lang="en-US" sz="2000" b="1" dirty="0" smtClean="0">
                <a:solidFill>
                  <a:prstClr val="black"/>
                </a:solidFill>
                <a:cs typeface="Arial" pitchFamily="34" charset="0"/>
              </a:rPr>
              <a:t>Use for VIDEO</a:t>
            </a:r>
            <a:endParaRPr lang="en-US" sz="2000" b="1" dirty="0">
              <a:solidFill>
                <a:prstClr val="black"/>
              </a:solidFill>
              <a:cs typeface="Arial" pitchFamily="34" charset="0"/>
            </a:endParaRPr>
          </a:p>
        </p:txBody>
      </p:sp>
      <p:sp>
        <p:nvSpPr>
          <p:cNvPr id="7" name="Footer Placeholder 16"/>
          <p:cNvSpPr txBox="1">
            <a:spLocks/>
          </p:cNvSpPr>
          <p:nvPr userDrawn="1"/>
        </p:nvSpPr>
        <p:spPr>
          <a:xfrm>
            <a:off x="-17930" y="-29528"/>
            <a:ext cx="9144000" cy="231776"/>
          </a:xfrm>
          <a:prstGeom prst="rect">
            <a:avLst/>
          </a:prstGeom>
        </p:spPr>
        <p:txBody>
          <a:bodyPr/>
          <a:lstStyle/>
          <a:p>
            <a:pPr algn="ctr">
              <a:defRPr/>
            </a:pPr>
            <a:r>
              <a:rPr lang="en-US" sz="1000" b="1" dirty="0" smtClean="0">
                <a:solidFill>
                  <a:prstClr val="white"/>
                </a:solidFill>
                <a:ea typeface="MS PGothic" pitchFamily="34" charset="-128"/>
                <a:cs typeface="Arial" pitchFamily="34" charset="0"/>
              </a:rPr>
              <a:t>UNCLASSIFIED/FOUO</a:t>
            </a:r>
            <a:endParaRPr lang="en-US" sz="1000" b="1" dirty="0">
              <a:solidFill>
                <a:prstClr val="white"/>
              </a:solidFill>
              <a:ea typeface="MS PGothic" pitchFamily="34" charset="-128"/>
              <a:cs typeface="Arial" pitchFamily="34" charset="0"/>
            </a:endParaRPr>
          </a:p>
        </p:txBody>
      </p:sp>
      <p:sp>
        <p:nvSpPr>
          <p:cNvPr id="8" name="Rectangle 7"/>
          <p:cNvSpPr/>
          <p:nvPr userDrawn="1"/>
        </p:nvSpPr>
        <p:spPr>
          <a:xfrm>
            <a:off x="0" y="6611779"/>
            <a:ext cx="1572866" cy="246221"/>
          </a:xfrm>
          <a:prstGeom prst="rect">
            <a:avLst/>
          </a:prstGeom>
        </p:spPr>
        <p:txBody>
          <a:bodyPr wrap="none">
            <a:spAutoFit/>
          </a:bodyPr>
          <a:lstStyle/>
          <a:p>
            <a:pPr>
              <a:defRPr/>
            </a:pPr>
            <a:r>
              <a:rPr lang="en-US" sz="1000" b="1" dirty="0" smtClean="0">
                <a:solidFill>
                  <a:prstClr val="white"/>
                </a:solidFill>
                <a:ea typeface="MS PGothic" pitchFamily="34" charset="-128"/>
                <a:cs typeface="Arial" pitchFamily="34" charset="0"/>
              </a:rPr>
              <a:t>UNCLASSIFIED/FOUO</a:t>
            </a:r>
            <a:endParaRPr lang="en-US" sz="1000" b="1" dirty="0">
              <a:solidFill>
                <a:prstClr val="white"/>
              </a:solidFill>
              <a:ea typeface="MS PGothic" pitchFamily="34" charset="-128"/>
              <a:cs typeface="Arial" pitchFamily="34" charset="0"/>
            </a:endParaRPr>
          </a:p>
        </p:txBody>
      </p:sp>
    </p:spTree>
    <p:extLst>
      <p:ext uri="{BB962C8B-B14F-4D97-AF65-F5344CB8AC3E}">
        <p14:creationId xmlns:p14="http://schemas.microsoft.com/office/powerpoint/2010/main" val="3148466011"/>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461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150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10" descr="PPTCoverBkgrd1b.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4" name="Picture 11" descr="US ARMY Black and Gold.png"/>
          <p:cNvPicPr>
            <a:picLocks noChangeAspect="1"/>
          </p:cNvPicPr>
          <p:nvPr userDrawn="1"/>
        </p:nvPicPr>
        <p:blipFill>
          <a:blip r:embed="rId3" cstate="print"/>
          <a:srcRect/>
          <a:stretch>
            <a:fillRect/>
          </a:stretch>
        </p:blipFill>
        <p:spPr bwMode="auto">
          <a:xfrm>
            <a:off x="295275" y="590550"/>
            <a:ext cx="857250" cy="1068388"/>
          </a:xfrm>
          <a:prstGeom prst="rect">
            <a:avLst/>
          </a:prstGeom>
          <a:noFill/>
          <a:ln w="9525">
            <a:noFill/>
            <a:miter lim="800000"/>
            <a:headEnd/>
            <a:tailEnd/>
          </a:ln>
        </p:spPr>
      </p:pic>
      <p:pic>
        <p:nvPicPr>
          <p:cNvPr id="5" name="Picture 4" descr="AMC_Logo.png"/>
          <p:cNvPicPr>
            <a:picLocks noChangeAspect="1"/>
          </p:cNvPicPr>
          <p:nvPr userDrawn="1"/>
        </p:nvPicPr>
        <p:blipFill>
          <a:blip r:embed="rId4" cstate="print"/>
          <a:stretch>
            <a:fillRect/>
          </a:stretch>
        </p:blipFill>
        <p:spPr>
          <a:xfrm>
            <a:off x="1252538" y="676275"/>
            <a:ext cx="762000" cy="896938"/>
          </a:xfrm>
          <a:prstGeom prst="rect">
            <a:avLst/>
          </a:prstGeom>
          <a:effectLst>
            <a:outerShdw blurRad="50800" dist="38100" dir="2700000" algn="tl" rotWithShape="0">
              <a:prstClr val="black">
                <a:alpha val="40000"/>
              </a:prstClr>
            </a:outerShdw>
          </a:effectLst>
        </p:spPr>
      </p:pic>
      <p:pic>
        <p:nvPicPr>
          <p:cNvPr id="6" name="Picture 13" descr="AMCOM.gif"/>
          <p:cNvPicPr>
            <a:picLocks noChangeAspect="1"/>
          </p:cNvPicPr>
          <p:nvPr userDrawn="1"/>
        </p:nvPicPr>
        <p:blipFill>
          <a:blip r:embed="rId5" cstate="print"/>
          <a:srcRect/>
          <a:stretch>
            <a:fillRect/>
          </a:stretch>
        </p:blipFill>
        <p:spPr bwMode="auto">
          <a:xfrm>
            <a:off x="2114550" y="712788"/>
            <a:ext cx="833438" cy="823912"/>
          </a:xfrm>
          <a:prstGeom prst="rect">
            <a:avLst/>
          </a:prstGeom>
          <a:noFill/>
          <a:ln w="9525">
            <a:noFill/>
            <a:miter lim="800000"/>
            <a:headEnd/>
            <a:tailEnd/>
          </a:ln>
        </p:spPr>
      </p:pic>
      <p:sp>
        <p:nvSpPr>
          <p:cNvPr id="7" name="Footer Placeholder 16"/>
          <p:cNvSpPr txBox="1">
            <a:spLocks/>
          </p:cNvSpPr>
          <p:nvPr userDrawn="1"/>
        </p:nvSpPr>
        <p:spPr>
          <a:xfrm>
            <a:off x="-17463" y="-30163"/>
            <a:ext cx="9144001" cy="231776"/>
          </a:xfrm>
          <a:prstGeom prst="rect">
            <a:avLst/>
          </a:prstGeom>
        </p:spPr>
        <p:txBody>
          <a:bodyPr/>
          <a:lstStyle/>
          <a:p>
            <a:pPr algn="ctr" defTabSz="914400" fontAlgn="base">
              <a:spcBef>
                <a:spcPct val="0"/>
              </a:spcBef>
              <a:spcAft>
                <a:spcPct val="0"/>
              </a:spcAft>
              <a:defRPr/>
            </a:pPr>
            <a:r>
              <a:rPr lang="en-US" sz="1000" b="1" dirty="0">
                <a:solidFill>
                  <a:srgbClr val="000000"/>
                </a:solidFill>
                <a:ea typeface="MS PGothic" pitchFamily="34" charset="-128"/>
                <a:cs typeface="Arial" pitchFamily="34" charset="0"/>
              </a:rPr>
              <a:t>UNCLASSIFIED/FOUO</a:t>
            </a:r>
          </a:p>
        </p:txBody>
      </p:sp>
      <p:sp>
        <p:nvSpPr>
          <p:cNvPr id="8" name="Footer Placeholder 16"/>
          <p:cNvSpPr txBox="1">
            <a:spLocks/>
          </p:cNvSpPr>
          <p:nvPr userDrawn="1"/>
        </p:nvSpPr>
        <p:spPr>
          <a:xfrm>
            <a:off x="0" y="6629400"/>
            <a:ext cx="2743200" cy="228600"/>
          </a:xfrm>
          <a:prstGeom prst="rect">
            <a:avLst/>
          </a:prstGeom>
        </p:spPr>
        <p:txBody>
          <a:bodyPr/>
          <a:lstStyle/>
          <a:p>
            <a:pPr defTabSz="914400" fontAlgn="base">
              <a:spcBef>
                <a:spcPct val="0"/>
              </a:spcBef>
              <a:spcAft>
                <a:spcPct val="0"/>
              </a:spcAft>
              <a:defRPr/>
            </a:pPr>
            <a:r>
              <a:rPr lang="en-US" sz="1000" b="1" dirty="0">
                <a:solidFill>
                  <a:srgbClr val="000000"/>
                </a:solidFill>
                <a:ea typeface="MS PGothic" pitchFamily="34" charset="-128"/>
                <a:cs typeface="Arial" pitchFamily="34" charset="0"/>
              </a:rPr>
              <a:t>UNCLASSIFIED/FOUO</a:t>
            </a:r>
          </a:p>
        </p:txBody>
      </p:sp>
      <p:sp>
        <p:nvSpPr>
          <p:cNvPr id="2" name="Title 1"/>
          <p:cNvSpPr>
            <a:spLocks noGrp="1"/>
          </p:cNvSpPr>
          <p:nvPr>
            <p:ph type="ctrTitle"/>
          </p:nvPr>
        </p:nvSpPr>
        <p:spPr>
          <a:xfrm>
            <a:off x="685800" y="2130425"/>
            <a:ext cx="7772400" cy="1470025"/>
          </a:xfrm>
          <a:prstGeom prst="rect">
            <a:avLst/>
          </a:prstGeom>
        </p:spPr>
        <p:txBody>
          <a:bodyPr anchor="t">
            <a:normAutofit/>
          </a:bodyPr>
          <a:lstStyle>
            <a:lvl1pPr>
              <a:defRPr sz="3200">
                <a:solidFill>
                  <a:schemeClr val="tx1"/>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94097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Footer Placeholder 16"/>
          <p:cNvSpPr txBox="1">
            <a:spLocks/>
          </p:cNvSpPr>
          <p:nvPr userDrawn="1"/>
        </p:nvSpPr>
        <p:spPr>
          <a:xfrm>
            <a:off x="7372350" y="6491288"/>
            <a:ext cx="1752600" cy="381000"/>
          </a:xfrm>
          <a:prstGeom prst="rect">
            <a:avLst/>
          </a:prstGeom>
        </p:spPr>
        <p:txBody>
          <a:bodyPr/>
          <a:lstStyle/>
          <a:p>
            <a:pPr algn="r" defTabSz="914400" fontAlgn="base">
              <a:spcBef>
                <a:spcPct val="0"/>
              </a:spcBef>
              <a:spcAft>
                <a:spcPct val="0"/>
              </a:spcAft>
              <a:defRPr/>
            </a:pPr>
            <a:endParaRPr lang="en-US" sz="1000" b="1" dirty="0">
              <a:solidFill>
                <a:prstClr val="black"/>
              </a:solidFill>
              <a:ea typeface="MS PGothic" pitchFamily="34" charset="-128"/>
              <a:cs typeface="Arial" pitchFamily="34" charset="0"/>
            </a:endParaRPr>
          </a:p>
        </p:txBody>
      </p:sp>
      <p:sp>
        <p:nvSpPr>
          <p:cNvPr id="15" name="Title 14"/>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09660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w/ BUMPER">
    <p:spTree>
      <p:nvGrpSpPr>
        <p:cNvPr id="1" name=""/>
        <p:cNvGrpSpPr/>
        <p:nvPr/>
      </p:nvGrpSpPr>
      <p:grpSpPr>
        <a:xfrm>
          <a:off x="0" y="0"/>
          <a:ext cx="0" cy="0"/>
          <a:chOff x="0" y="0"/>
          <a:chExt cx="0" cy="0"/>
        </a:xfrm>
      </p:grpSpPr>
      <p:pic>
        <p:nvPicPr>
          <p:cNvPr id="3" name="Picture 2" descr="Metal Header.jpg"/>
          <p:cNvPicPr>
            <a:picLocks noChangeAspect="1"/>
          </p:cNvPicPr>
          <p:nvPr userDrawn="1"/>
        </p:nvPicPr>
        <p:blipFill>
          <a:blip r:embed="rId2" cstate="print"/>
          <a:stretch>
            <a:fillRect/>
          </a:stretch>
        </p:blipFill>
        <p:spPr>
          <a:xfrm>
            <a:off x="0" y="6457950"/>
            <a:ext cx="9144000" cy="414338"/>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4" name="Footer Placeholder 16"/>
          <p:cNvSpPr txBox="1">
            <a:spLocks/>
          </p:cNvSpPr>
          <p:nvPr userDrawn="1"/>
        </p:nvSpPr>
        <p:spPr>
          <a:xfrm>
            <a:off x="20638" y="6643688"/>
            <a:ext cx="1752600" cy="228600"/>
          </a:xfrm>
          <a:prstGeom prst="rect">
            <a:avLst/>
          </a:prstGeom>
        </p:spPr>
        <p:txBody>
          <a:bodyPr/>
          <a:lstStyle/>
          <a:p>
            <a:pPr defTabSz="914400" fontAlgn="base">
              <a:spcBef>
                <a:spcPct val="0"/>
              </a:spcBef>
              <a:spcAft>
                <a:spcPct val="0"/>
              </a:spcAft>
              <a:defRPr/>
            </a:pPr>
            <a:r>
              <a:rPr lang="en-US" sz="1000" b="1" dirty="0">
                <a:solidFill>
                  <a:prstClr val="white"/>
                </a:solidFill>
                <a:ea typeface="MS PGothic" pitchFamily="34" charset="-128"/>
                <a:cs typeface="Arial" pitchFamily="34" charset="0"/>
              </a:rPr>
              <a:t>UNCLASSIFIED/FOUO</a:t>
            </a:r>
          </a:p>
        </p:txBody>
      </p:sp>
      <p:sp>
        <p:nvSpPr>
          <p:cNvPr id="5" name="Footer Placeholder 16"/>
          <p:cNvSpPr txBox="1">
            <a:spLocks/>
          </p:cNvSpPr>
          <p:nvPr userDrawn="1"/>
        </p:nvSpPr>
        <p:spPr>
          <a:xfrm>
            <a:off x="7372350" y="6491288"/>
            <a:ext cx="1752600" cy="381000"/>
          </a:xfrm>
          <a:prstGeom prst="rect">
            <a:avLst/>
          </a:prstGeom>
        </p:spPr>
        <p:txBody>
          <a:bodyPr/>
          <a:lstStyle/>
          <a:p>
            <a:pPr algn="r" defTabSz="914400" fontAlgn="base">
              <a:spcBef>
                <a:spcPct val="0"/>
              </a:spcBef>
              <a:spcAft>
                <a:spcPct val="0"/>
              </a:spcAft>
              <a:defRPr/>
            </a:pPr>
            <a:fld id="{756772EF-DAD3-4025-9BC4-1820FBE09B66}" type="slidenum">
              <a:rPr lang="en-US" sz="1000" b="1">
                <a:solidFill>
                  <a:prstClr val="white"/>
                </a:solidFill>
                <a:ea typeface="MS PGothic" pitchFamily="34" charset="-128"/>
                <a:cs typeface="Arial" pitchFamily="34" charset="0"/>
              </a:rPr>
              <a:pPr algn="r" defTabSz="914400" fontAlgn="base">
                <a:spcBef>
                  <a:spcPct val="0"/>
                </a:spcBef>
                <a:spcAft>
                  <a:spcPct val="0"/>
                </a:spcAft>
                <a:defRPr/>
              </a:pPr>
              <a:t>‹#›</a:t>
            </a:fld>
            <a:endParaRPr lang="en-US" sz="1000" b="1" dirty="0">
              <a:solidFill>
                <a:prstClr val="white"/>
              </a:solidFill>
              <a:ea typeface="MS PGothic" pitchFamily="34" charset="-128"/>
              <a:cs typeface="Arial" pitchFamily="34" charset="0"/>
            </a:endParaRPr>
          </a:p>
          <a:p>
            <a:pPr algn="r" defTabSz="914400" fontAlgn="base">
              <a:spcBef>
                <a:spcPct val="0"/>
              </a:spcBef>
              <a:spcAft>
                <a:spcPct val="0"/>
              </a:spcAft>
              <a:defRPr/>
            </a:pPr>
            <a:endParaRPr lang="en-US" sz="1000" b="1" dirty="0">
              <a:solidFill>
                <a:prstClr val="white"/>
              </a:solidFill>
              <a:ea typeface="MS PGothic" pitchFamily="34" charset="-128"/>
              <a:cs typeface="Arial" pitchFamily="34" charset="0"/>
            </a:endParaRPr>
          </a:p>
        </p:txBody>
      </p:sp>
      <p:sp>
        <p:nvSpPr>
          <p:cNvPr id="15" name="Title 14"/>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279509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gif"/><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14.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13.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1.jpeg"/><Relationship Id="rId5" Type="http://schemas.openxmlformats.org/officeDocument/2006/relationships/slideLayout" Target="../slideLayouts/slideLayout11.xml"/><Relationship Id="rId10" Type="http://schemas.openxmlformats.org/officeDocument/2006/relationships/image" Target="../media/image12.jpeg"/><Relationship Id="rId4" Type="http://schemas.openxmlformats.org/officeDocument/2006/relationships/slideLayout" Target="../slideLayouts/slideLayout10.xml"/><Relationship Id="rId9" Type="http://schemas.openxmlformats.org/officeDocument/2006/relationships/image" Target="../media/image11.jpeg"/><Relationship Id="rId14" Type="http://schemas.openxmlformats.org/officeDocument/2006/relationships/image" Target="../media/image4.gif"/></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13" Type="http://schemas.openxmlformats.org/officeDocument/2006/relationships/image" Target="../media/image1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3.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jpeg"/><Relationship Id="rId5" Type="http://schemas.openxmlformats.org/officeDocument/2006/relationships/slideLayout" Target="../slideLayouts/slideLayout18.xml"/><Relationship Id="rId10" Type="http://schemas.openxmlformats.org/officeDocument/2006/relationships/image" Target="../media/image12.jpeg"/><Relationship Id="rId4" Type="http://schemas.openxmlformats.org/officeDocument/2006/relationships/slideLayout" Target="../slideLayouts/slideLayout17.xml"/><Relationship Id="rId9" Type="http://schemas.openxmlformats.org/officeDocument/2006/relationships/image" Target="../media/image11.jpeg"/><Relationship Id="rId14" Type="http://schemas.openxmlformats.org/officeDocument/2006/relationships/image" Target="../media/image4.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4.gif"/><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3.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2.png"/><Relationship Id="rId5" Type="http://schemas.openxmlformats.org/officeDocument/2006/relationships/slideLayout" Target="../slideLayouts/slideLayout25.xml"/><Relationship Id="rId10" Type="http://schemas.openxmlformats.org/officeDocument/2006/relationships/image" Target="../media/image1.jpeg"/><Relationship Id="rId4" Type="http://schemas.openxmlformats.org/officeDocument/2006/relationships/slideLayout" Target="../slideLayouts/slideLayout24.xml"/><Relationship Id="rId9" Type="http://schemas.openxmlformats.org/officeDocument/2006/relationships/theme" Target="../theme/theme4.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3.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2.png"/><Relationship Id="rId2" Type="http://schemas.openxmlformats.org/officeDocument/2006/relationships/slideLayout" Target="../slideLayouts/slideLayout30.xml"/><Relationship Id="rId16" Type="http://schemas.openxmlformats.org/officeDocument/2006/relationships/image" Target="../media/image1.jpeg"/><Relationship Id="rId20" Type="http://schemas.openxmlformats.org/officeDocument/2006/relationships/image" Target="../media/image5.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5.xml"/><Relationship Id="rId10" Type="http://schemas.openxmlformats.org/officeDocument/2006/relationships/slideLayout" Target="../slideLayouts/slideLayout38.xml"/><Relationship Id="rId19" Type="http://schemas.openxmlformats.org/officeDocument/2006/relationships/image" Target="../media/image4.gif"/><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3.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2.png"/><Relationship Id="rId2" Type="http://schemas.openxmlformats.org/officeDocument/2006/relationships/slideLayout" Target="../slideLayouts/slideLayout44.xml"/><Relationship Id="rId16" Type="http://schemas.openxmlformats.org/officeDocument/2006/relationships/image" Target="../media/image1.jpeg"/><Relationship Id="rId20" Type="http://schemas.openxmlformats.org/officeDocument/2006/relationships/image" Target="../media/image5.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6.xml"/><Relationship Id="rId10" Type="http://schemas.openxmlformats.org/officeDocument/2006/relationships/slideLayout" Target="../slideLayouts/slideLayout52.xml"/><Relationship Id="rId19" Type="http://schemas.openxmlformats.org/officeDocument/2006/relationships/image" Target="../media/image4.gif"/><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pic>
        <p:nvPicPr>
          <p:cNvPr id="24" name="Picture 23" descr="Metal Header.jpg"/>
          <p:cNvPicPr>
            <a:picLocks noChangeAspect="1"/>
          </p:cNvPicPr>
          <p:nvPr/>
        </p:nvPicPr>
        <p:blipFill>
          <a:blip r:embed="rId8" cstate="screen"/>
          <a:stretch>
            <a:fillRect/>
          </a:stretch>
        </p:blipFill>
        <p:spPr>
          <a:xfrm>
            <a:off x="0" y="194888"/>
            <a:ext cx="9144000" cy="53657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pic>
        <p:nvPicPr>
          <p:cNvPr id="26" name="Picture 25" descr="US Army RA Star Logo.png"/>
          <p:cNvPicPr>
            <a:picLocks noChangeAspect="1"/>
          </p:cNvPicPr>
          <p:nvPr/>
        </p:nvPicPr>
        <p:blipFill>
          <a:blip r:embed="rId9" cstate="screen"/>
          <a:stretch>
            <a:fillRect/>
          </a:stretch>
        </p:blipFill>
        <p:spPr>
          <a:xfrm>
            <a:off x="241300" y="88151"/>
            <a:ext cx="600931" cy="750049"/>
          </a:xfrm>
          <a:prstGeom prst="rect">
            <a:avLst/>
          </a:prstGeom>
        </p:spPr>
      </p:pic>
      <p:pic>
        <p:nvPicPr>
          <p:cNvPr id="27" name="Picture 26" descr="AMC_Logo.png"/>
          <p:cNvPicPr>
            <a:picLocks noChangeAspect="1"/>
          </p:cNvPicPr>
          <p:nvPr/>
        </p:nvPicPr>
        <p:blipFill>
          <a:blip r:embed="rId10" cstate="screen"/>
          <a:stretch>
            <a:fillRect/>
          </a:stretch>
        </p:blipFill>
        <p:spPr>
          <a:xfrm>
            <a:off x="838200" y="127340"/>
            <a:ext cx="570584" cy="671671"/>
          </a:xfrm>
          <a:prstGeom prst="rect">
            <a:avLst/>
          </a:prstGeom>
          <a:effectLst>
            <a:outerShdw blurRad="50800" dist="38100" dir="2700000" algn="tl" rotWithShape="0">
              <a:prstClr val="black">
                <a:alpha val="40000"/>
              </a:prstClr>
            </a:outerShdw>
          </a:effectLst>
        </p:spPr>
      </p:pic>
      <p:pic>
        <p:nvPicPr>
          <p:cNvPr id="28" name="Picture 27" descr="AMCOM.gif"/>
          <p:cNvPicPr>
            <a:picLocks noChangeAspect="1"/>
          </p:cNvPicPr>
          <p:nvPr/>
        </p:nvPicPr>
        <p:blipFill>
          <a:blip r:embed="rId11" cstate="screen"/>
          <a:stretch>
            <a:fillRect/>
          </a:stretch>
        </p:blipFill>
        <p:spPr>
          <a:xfrm>
            <a:off x="7696200" y="158375"/>
            <a:ext cx="616620" cy="609600"/>
          </a:xfrm>
          <a:prstGeom prst="rect">
            <a:avLst/>
          </a:prstGeom>
        </p:spPr>
      </p:pic>
      <p:sp>
        <p:nvSpPr>
          <p:cNvPr id="2" name="Title Placeholder 1"/>
          <p:cNvSpPr>
            <a:spLocks noGrp="1"/>
          </p:cNvSpPr>
          <p:nvPr>
            <p:ph type="title"/>
          </p:nvPr>
        </p:nvSpPr>
        <p:spPr>
          <a:xfrm>
            <a:off x="304800" y="304800"/>
            <a:ext cx="8523514" cy="457200"/>
          </a:xfrm>
          <a:prstGeom prst="rect">
            <a:avLst/>
          </a:prstGeom>
        </p:spPr>
        <p:txBody>
          <a:bodyPr vert="horz" lIns="91432" tIns="45716" rIns="91432" bIns="45716" rtlCol="0" anchor="b" anchorCtr="0">
            <a:normAutofit/>
          </a:bodyPr>
          <a:lstStyle/>
          <a:p>
            <a:r>
              <a:rPr lang="en-US" dirty="0" smtClean="0"/>
              <a:t>Click to edit Master title style</a:t>
            </a:r>
            <a:endParaRPr lang="en-US" dirty="0"/>
          </a:p>
        </p:txBody>
      </p:sp>
      <p:sp>
        <p:nvSpPr>
          <p:cNvPr id="10" name="Footer Placeholder 16"/>
          <p:cNvSpPr txBox="1">
            <a:spLocks/>
          </p:cNvSpPr>
          <p:nvPr/>
        </p:nvSpPr>
        <p:spPr>
          <a:xfrm>
            <a:off x="7372350" y="6491287"/>
            <a:ext cx="1752600" cy="381000"/>
          </a:xfrm>
          <a:prstGeom prst="rect">
            <a:avLst/>
          </a:prstGeom>
        </p:spPr>
        <p:txBody>
          <a:bodyPr/>
          <a:lstStyle/>
          <a:p>
            <a:pPr algn="r">
              <a:defRPr/>
            </a:pPr>
            <a:fld id="{9984FE95-D5E7-4FB1-9467-CD26BD117143}" type="slidenum">
              <a:rPr lang="en-US" sz="1000" b="1" smtClean="0">
                <a:solidFill>
                  <a:schemeClr val="tx1"/>
                </a:solidFill>
                <a:latin typeface="Arial" pitchFamily="34" charset="0"/>
                <a:ea typeface="MS PGothic" pitchFamily="34" charset="-128"/>
                <a:cs typeface="Arial" pitchFamily="34" charset="0"/>
              </a:rPr>
              <a:pPr algn="r">
                <a:defRPr/>
              </a:pPr>
              <a:t>‹#›</a:t>
            </a:fld>
            <a:endParaRPr lang="en-US" sz="1000" b="1" dirty="0" smtClean="0">
              <a:solidFill>
                <a:schemeClr val="tx1"/>
              </a:solidFill>
              <a:latin typeface="Arial" pitchFamily="34" charset="0"/>
              <a:ea typeface="MS PGothic" pitchFamily="34" charset="-128"/>
              <a:cs typeface="Arial" pitchFamily="34" charset="0"/>
            </a:endParaRPr>
          </a:p>
          <a:p>
            <a:pPr algn="r">
              <a:defRPr/>
            </a:pPr>
            <a:endParaRPr lang="en-US" sz="1000" b="1" dirty="0">
              <a:solidFill>
                <a:schemeClr val="tx1"/>
              </a:solidFill>
              <a:latin typeface="Arial" pitchFamily="34" charset="0"/>
              <a:ea typeface="MS PGothic" pitchFamily="34" charset="-128"/>
              <a:cs typeface="Arial" pitchFamily="34" charset="0"/>
            </a:endParaRPr>
          </a:p>
        </p:txBody>
      </p:sp>
      <p:pic>
        <p:nvPicPr>
          <p:cNvPr id="3076" name="Picture 4" descr="Y:\ALC Logo_templates\ALC LOGO_color\ALC Logo NoTag White Bkgrn.png"/>
          <p:cNvPicPr>
            <a:picLocks noChangeAspect="1" noChangeArrowheads="1"/>
          </p:cNvPicPr>
          <p:nvPr userDrawn="1"/>
        </p:nvPicPr>
        <p:blipFill>
          <a:blip r:embed="rId12" cstate="screen"/>
          <a:srcRect/>
          <a:stretch>
            <a:fillRect/>
          </a:stretch>
        </p:blipFill>
        <p:spPr bwMode="auto">
          <a:xfrm>
            <a:off x="8382000" y="195165"/>
            <a:ext cx="657225" cy="536021"/>
          </a:xfrm>
          <a:prstGeom prst="rect">
            <a:avLst/>
          </a:prstGeom>
          <a:noFill/>
        </p:spPr>
      </p:pic>
    </p:spTree>
  </p:cSld>
  <p:clrMap bg1="lt1" tx1="dk1" bg2="lt2" tx2="dk2" accent1="accent1" accent2="accent2" accent3="accent3" accent4="accent4" accent5="accent5" accent6="accent6" hlink="hlink" folHlink="folHlink"/>
  <p:sldLayoutIdLst>
    <p:sldLayoutId id="2147483660" r:id="rId1"/>
    <p:sldLayoutId id="2147483667" r:id="rId2"/>
    <p:sldLayoutId id="2147483669" r:id="rId3"/>
    <p:sldLayoutId id="2147483670" r:id="rId4"/>
    <p:sldLayoutId id="2147483671" r:id="rId5"/>
    <p:sldLayoutId id="2147483672" r:id="rId6"/>
  </p:sldLayoutIdLst>
  <p:txStyles>
    <p:titleStyle>
      <a:lvl1pPr algn="ctr" defTabSz="914318" rtl="0" eaLnBrk="1" latinLnBrk="0" hangingPunct="1">
        <a:spcBef>
          <a:spcPct val="0"/>
        </a:spcBef>
        <a:buNone/>
        <a:defRPr sz="2800" b="1" kern="1200">
          <a:solidFill>
            <a:schemeClr val="bg1"/>
          </a:solidFill>
          <a:latin typeface="Arial" pitchFamily="34" charset="0"/>
          <a:ea typeface="+mj-ea"/>
          <a:cs typeface="Arial" pitchFamily="34" charset="0"/>
        </a:defRPr>
      </a:lvl1pPr>
    </p:titleStyle>
    <p:bodyStyle>
      <a:lvl1pPr marL="342870" marR="0" indent="-342870" algn="l" defTabSz="457159" rtl="0" eaLnBrk="1" fontAlgn="base" latinLnBrk="0" hangingPunct="1">
        <a:lnSpc>
          <a:spcPct val="100000"/>
        </a:lnSpc>
        <a:spcBef>
          <a:spcPct val="20000"/>
        </a:spcBef>
        <a:spcAft>
          <a:spcPct val="0"/>
        </a:spcAft>
        <a:buClr>
          <a:srgbClr val="911A1B"/>
        </a:buClr>
        <a:buSzPct val="120000"/>
        <a:buFont typeface="Lucida Grande"/>
        <a:buChar char="￭"/>
        <a:tabLst/>
        <a:defRPr sz="3200" kern="1200">
          <a:solidFill>
            <a:schemeClr val="tx1"/>
          </a:solidFill>
          <a:latin typeface="Arial" pitchFamily="34" charset="0"/>
          <a:ea typeface="+mn-ea"/>
          <a:cs typeface="Arial" pitchFamily="34" charset="0"/>
        </a:defRPr>
      </a:lvl1pPr>
      <a:lvl2pPr marL="742883" marR="0" indent="-285724" algn="l" defTabSz="457159" rtl="0" eaLnBrk="1" fontAlgn="base" latinLnBrk="0" hangingPunct="1">
        <a:lnSpc>
          <a:spcPct val="100000"/>
        </a:lnSpc>
        <a:spcBef>
          <a:spcPct val="20000"/>
        </a:spcBef>
        <a:spcAft>
          <a:spcPct val="0"/>
        </a:spcAft>
        <a:buClr>
          <a:srgbClr val="800000"/>
        </a:buClr>
        <a:buSzTx/>
        <a:buFont typeface="Arial" pitchFamily="34" charset="0"/>
        <a:buChar char="–"/>
        <a:tabLst/>
        <a:defRPr sz="2800" kern="1200">
          <a:solidFill>
            <a:schemeClr val="tx1"/>
          </a:solidFill>
          <a:latin typeface="Arial" pitchFamily="34" charset="0"/>
          <a:ea typeface="+mn-ea"/>
          <a:cs typeface="Arial" pitchFamily="34" charset="0"/>
        </a:defRPr>
      </a:lvl2pPr>
      <a:lvl3pPr marL="1142898" marR="0" indent="-228580" algn="l" defTabSz="457159" rtl="0" eaLnBrk="1" fontAlgn="base" latinLnBrk="0" hangingPunct="1">
        <a:lnSpc>
          <a:spcPct val="100000"/>
        </a:lnSpc>
        <a:spcBef>
          <a:spcPct val="20000"/>
        </a:spcBef>
        <a:spcAft>
          <a:spcPct val="0"/>
        </a:spcAft>
        <a:buClr>
          <a:srgbClr val="800000"/>
        </a:buClr>
        <a:buSzTx/>
        <a:buFont typeface="Arial" pitchFamily="34" charset="0"/>
        <a:buChar char="•"/>
        <a:tabLst/>
        <a:defRPr sz="2400" kern="1200">
          <a:solidFill>
            <a:schemeClr val="tx1"/>
          </a:solidFill>
          <a:latin typeface="Arial" pitchFamily="34" charset="0"/>
          <a:ea typeface="+mn-ea"/>
          <a:cs typeface="Arial" pitchFamily="34" charset="0"/>
        </a:defRPr>
      </a:lvl3pPr>
      <a:lvl4pPr marL="1600057" marR="0" indent="-228580" algn="l" defTabSz="457159" rtl="0" eaLnBrk="1" fontAlgn="base" latinLnBrk="0" hangingPunct="1">
        <a:lnSpc>
          <a:spcPct val="100000"/>
        </a:lnSpc>
        <a:spcBef>
          <a:spcPct val="20000"/>
        </a:spcBef>
        <a:spcAft>
          <a:spcPct val="0"/>
        </a:spcAft>
        <a:buClr>
          <a:srgbClr val="800000"/>
        </a:buClr>
        <a:buSzTx/>
        <a:buFont typeface="Arial" pitchFamily="34" charset="0"/>
        <a:buChar char="–"/>
        <a:tabLst/>
        <a:defRPr sz="2000" kern="1200">
          <a:solidFill>
            <a:schemeClr val="tx1"/>
          </a:solidFill>
          <a:latin typeface="Arial" pitchFamily="34" charset="0"/>
          <a:ea typeface="+mn-ea"/>
          <a:cs typeface="Arial" pitchFamily="34" charset="0"/>
        </a:defRPr>
      </a:lvl4pPr>
      <a:lvl5pPr marL="2057217" marR="0" indent="-228580" algn="l" defTabSz="457159" rtl="0" eaLnBrk="1" fontAlgn="base" latinLnBrk="0" hangingPunct="1">
        <a:lnSpc>
          <a:spcPct val="100000"/>
        </a:lnSpc>
        <a:spcBef>
          <a:spcPct val="20000"/>
        </a:spcBef>
        <a:spcAft>
          <a:spcPct val="0"/>
        </a:spcAft>
        <a:buClr>
          <a:srgbClr val="800000"/>
        </a:buClr>
        <a:buSzTx/>
        <a:buFont typeface="Arial" pitchFamily="34" charset="0"/>
        <a:buChar char="»"/>
        <a:tabLst/>
        <a:defRPr sz="2000" kern="1200">
          <a:solidFill>
            <a:schemeClr val="tx1"/>
          </a:solidFill>
          <a:latin typeface="Arial" pitchFamily="34" charset="0"/>
          <a:ea typeface="+mn-ea"/>
          <a:cs typeface="Arial" pitchFamily="34" charset="0"/>
        </a:defRPr>
      </a:lvl5pPr>
      <a:lvl6pPr marL="2514376"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35"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95"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54"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7" algn="l" defTabSz="914318" rtl="0" eaLnBrk="1" latinLnBrk="0" hangingPunct="1">
        <a:defRPr sz="1800" kern="1200">
          <a:solidFill>
            <a:schemeClr val="tx1"/>
          </a:solidFill>
          <a:latin typeface="+mn-lt"/>
          <a:ea typeface="+mn-ea"/>
          <a:cs typeface="+mn-cs"/>
        </a:defRPr>
      </a:lvl4pPr>
      <a:lvl5pPr marL="1828637" algn="l" defTabSz="914318" rtl="0" eaLnBrk="1" latinLnBrk="0" hangingPunct="1">
        <a:defRPr sz="1800" kern="1200">
          <a:solidFill>
            <a:schemeClr val="tx1"/>
          </a:solidFill>
          <a:latin typeface="+mn-lt"/>
          <a:ea typeface="+mn-ea"/>
          <a:cs typeface="+mn-cs"/>
        </a:defRPr>
      </a:lvl5pPr>
      <a:lvl6pPr marL="2285797" algn="l" defTabSz="914318" rtl="0" eaLnBrk="1" latinLnBrk="0" hangingPunct="1">
        <a:defRPr sz="1800" kern="1200">
          <a:solidFill>
            <a:schemeClr val="tx1"/>
          </a:solidFill>
          <a:latin typeface="+mn-lt"/>
          <a:ea typeface="+mn-ea"/>
          <a:cs typeface="+mn-cs"/>
        </a:defRPr>
      </a:lvl6pPr>
      <a:lvl7pPr marL="2742956" algn="l" defTabSz="914318" rtl="0" eaLnBrk="1" latinLnBrk="0" hangingPunct="1">
        <a:defRPr sz="1800" kern="1200">
          <a:solidFill>
            <a:schemeClr val="tx1"/>
          </a:solidFill>
          <a:latin typeface="+mn-lt"/>
          <a:ea typeface="+mn-ea"/>
          <a:cs typeface="+mn-cs"/>
        </a:defRPr>
      </a:lvl7pPr>
      <a:lvl8pPr marL="3200115" algn="l" defTabSz="914318" rtl="0" eaLnBrk="1" latinLnBrk="0" hangingPunct="1">
        <a:defRPr sz="1800" kern="1200">
          <a:solidFill>
            <a:schemeClr val="tx1"/>
          </a:solidFill>
          <a:latin typeface="+mn-lt"/>
          <a:ea typeface="+mn-ea"/>
          <a:cs typeface="+mn-cs"/>
        </a:defRPr>
      </a:lvl8pPr>
      <a:lvl9pPr marL="3657274" algn="l" defTabSz="91431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print">
            <a:alphaModFix amt="80000"/>
            <a:duotone>
              <a:schemeClr val="bg2">
                <a:shade val="45000"/>
                <a:satMod val="135000"/>
              </a:schemeClr>
              <a:prstClr val="white"/>
            </a:duotone>
            <a:lum/>
          </a:blip>
          <a:srcRect/>
          <a:stretch>
            <a:fillRect l="-11000" r="-11000"/>
          </a:stretch>
        </a:blipFill>
        <a:effectLst/>
      </p:bgPr>
    </p:bg>
    <p:spTree>
      <p:nvGrpSpPr>
        <p:cNvPr id="1" name=""/>
        <p:cNvGrpSpPr/>
        <p:nvPr/>
      </p:nvGrpSpPr>
      <p:grpSpPr>
        <a:xfrm>
          <a:off x="0" y="0"/>
          <a:ext cx="0" cy="0"/>
          <a:chOff x="0" y="0"/>
          <a:chExt cx="0" cy="0"/>
        </a:xfrm>
      </p:grpSpPr>
      <p:pic>
        <p:nvPicPr>
          <p:cNvPr id="23554" name="Picture 2" descr="C:\Users\mitchell.delk\Desktop\CIG CG Brief\CG Background.jpg"/>
          <p:cNvPicPr>
            <a:picLocks noChangeAspect="1" noChangeArrowheads="1"/>
          </p:cNvPicPr>
          <p:nvPr userDrawn="1"/>
        </p:nvPicPr>
        <p:blipFill>
          <a:blip r:embed="rId10" cstate="print">
            <a:grayscl/>
          </a:blip>
          <a:srcRect/>
          <a:stretch>
            <a:fillRect/>
          </a:stretch>
        </p:blipFill>
        <p:spPr bwMode="auto">
          <a:xfrm>
            <a:off x="0" y="685800"/>
            <a:ext cx="9162854" cy="6172200"/>
          </a:xfrm>
          <a:prstGeom prst="rect">
            <a:avLst/>
          </a:prstGeom>
          <a:noFill/>
        </p:spPr>
      </p:pic>
      <p:sp>
        <p:nvSpPr>
          <p:cNvPr id="11" name="Rectangle 10"/>
          <p:cNvSpPr/>
          <p:nvPr userDrawn="1"/>
        </p:nvSpPr>
        <p:spPr>
          <a:xfrm>
            <a:off x="0" y="685800"/>
            <a:ext cx="9144000" cy="61722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pic>
        <p:nvPicPr>
          <p:cNvPr id="24" name="Picture 23" descr="Metal Header.jpg"/>
          <p:cNvPicPr>
            <a:picLocks noChangeAspect="1"/>
          </p:cNvPicPr>
          <p:nvPr/>
        </p:nvPicPr>
        <p:blipFill>
          <a:blip r:embed="rId11" cstate="print"/>
          <a:stretch>
            <a:fillRect/>
          </a:stretch>
        </p:blipFill>
        <p:spPr>
          <a:xfrm>
            <a:off x="0" y="129428"/>
            <a:ext cx="9144000" cy="79533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25" name="Footer Placeholder 16"/>
          <p:cNvSpPr txBox="1">
            <a:spLocks/>
          </p:cNvSpPr>
          <p:nvPr/>
        </p:nvSpPr>
        <p:spPr>
          <a:xfrm>
            <a:off x="-17463" y="-30163"/>
            <a:ext cx="9144001" cy="231776"/>
          </a:xfrm>
          <a:prstGeom prst="rect">
            <a:avLst/>
          </a:prstGeom>
        </p:spPr>
        <p:txBody>
          <a:bodyPr/>
          <a:lstStyle/>
          <a:p>
            <a:pPr algn="ctr" defTabSz="914400" fontAlgn="base">
              <a:spcBef>
                <a:spcPct val="0"/>
              </a:spcBef>
              <a:spcAft>
                <a:spcPct val="0"/>
              </a:spcAft>
              <a:defRPr/>
            </a:pPr>
            <a:r>
              <a:rPr lang="en-US" sz="1000" b="1" dirty="0">
                <a:solidFill>
                  <a:srgbClr val="000000"/>
                </a:solidFill>
                <a:ea typeface="MS PGothic" pitchFamily="34" charset="-128"/>
                <a:cs typeface="Arial" pitchFamily="34" charset="0"/>
              </a:rPr>
              <a:t>UNCLASSIFIED/FOUO</a:t>
            </a:r>
          </a:p>
        </p:txBody>
      </p:sp>
      <p:pic>
        <p:nvPicPr>
          <p:cNvPr id="13316" name="Picture 25" descr="US Army RA Star Logo.png"/>
          <p:cNvPicPr>
            <a:picLocks noChangeAspect="1"/>
          </p:cNvPicPr>
          <p:nvPr/>
        </p:nvPicPr>
        <p:blipFill>
          <a:blip r:embed="rId12" cstate="print"/>
          <a:srcRect/>
          <a:stretch>
            <a:fillRect/>
          </a:stretch>
        </p:blipFill>
        <p:spPr bwMode="auto">
          <a:xfrm>
            <a:off x="241300" y="191310"/>
            <a:ext cx="601663" cy="749300"/>
          </a:xfrm>
          <a:prstGeom prst="rect">
            <a:avLst/>
          </a:prstGeom>
          <a:noFill/>
          <a:ln w="9525">
            <a:noFill/>
            <a:miter lim="800000"/>
            <a:headEnd/>
            <a:tailEnd/>
          </a:ln>
        </p:spPr>
      </p:pic>
      <p:pic>
        <p:nvPicPr>
          <p:cNvPr id="27" name="Picture 26" descr="AMC_Logo.png"/>
          <p:cNvPicPr>
            <a:picLocks noChangeAspect="1"/>
          </p:cNvPicPr>
          <p:nvPr/>
        </p:nvPicPr>
        <p:blipFill>
          <a:blip r:embed="rId13" cstate="print"/>
          <a:stretch>
            <a:fillRect/>
          </a:stretch>
        </p:blipFill>
        <p:spPr>
          <a:xfrm>
            <a:off x="838200" y="214780"/>
            <a:ext cx="569913" cy="671513"/>
          </a:xfrm>
          <a:prstGeom prst="rect">
            <a:avLst/>
          </a:prstGeom>
          <a:effectLst>
            <a:outerShdw blurRad="50800" dist="38100" dir="2700000" algn="tl" rotWithShape="0">
              <a:prstClr val="black">
                <a:alpha val="40000"/>
              </a:prstClr>
            </a:outerShdw>
          </a:effectLst>
        </p:spPr>
      </p:pic>
      <p:sp>
        <p:nvSpPr>
          <p:cNvPr id="13319" name="Title Placeholder 1"/>
          <p:cNvSpPr>
            <a:spLocks noGrp="1"/>
          </p:cNvSpPr>
          <p:nvPr>
            <p:ph type="title"/>
          </p:nvPr>
        </p:nvSpPr>
        <p:spPr bwMode="auto">
          <a:xfrm>
            <a:off x="304800" y="304800"/>
            <a:ext cx="8523288" cy="457200"/>
          </a:xfrm>
          <a:prstGeom prst="rect">
            <a:avLst/>
          </a:prstGeom>
          <a:noFill/>
          <a:ln w="9525">
            <a:noFill/>
            <a:miter lim="800000"/>
            <a:headEnd/>
            <a:tailEnd/>
          </a:ln>
        </p:spPr>
        <p:txBody>
          <a:bodyPr vert="horz" wrap="square" lIns="91432" tIns="45716" rIns="91432" bIns="45716" numCol="1" anchor="b" anchorCtr="0" compatLnSpc="1">
            <a:prstTxWarp prst="textNoShape">
              <a:avLst/>
            </a:prstTxWarp>
          </a:bodyPr>
          <a:lstStyle/>
          <a:p>
            <a:pPr lvl="0"/>
            <a:r>
              <a:rPr lang="en-US" dirty="0" smtClean="0"/>
              <a:t>Click to edit Master title style</a:t>
            </a:r>
          </a:p>
        </p:txBody>
      </p:sp>
      <p:sp>
        <p:nvSpPr>
          <p:cNvPr id="31" name="Rectangle 30"/>
          <p:cNvSpPr/>
          <p:nvPr/>
        </p:nvSpPr>
        <p:spPr>
          <a:xfrm>
            <a:off x="0" y="6611938"/>
            <a:ext cx="1573213" cy="246062"/>
          </a:xfrm>
          <a:prstGeom prst="rect">
            <a:avLst/>
          </a:prstGeom>
        </p:spPr>
        <p:txBody>
          <a:bodyPr wrap="none">
            <a:spAutoFit/>
          </a:bodyPr>
          <a:lstStyle/>
          <a:p>
            <a:pPr defTabSz="914400" fontAlgn="base">
              <a:spcBef>
                <a:spcPct val="0"/>
              </a:spcBef>
              <a:spcAft>
                <a:spcPct val="0"/>
              </a:spcAft>
              <a:defRPr/>
            </a:pPr>
            <a:r>
              <a:rPr lang="en-US" sz="1000" b="1" dirty="0">
                <a:solidFill>
                  <a:srgbClr val="000000"/>
                </a:solidFill>
                <a:ea typeface="MS PGothic" pitchFamily="34" charset="-128"/>
                <a:cs typeface="Arial" pitchFamily="34" charset="0"/>
              </a:rPr>
              <a:t>UNCLASSIFIED/FOUO</a:t>
            </a:r>
          </a:p>
        </p:txBody>
      </p:sp>
      <p:sp>
        <p:nvSpPr>
          <p:cNvPr id="10" name="Footer Placeholder 16"/>
          <p:cNvSpPr txBox="1">
            <a:spLocks/>
          </p:cNvSpPr>
          <p:nvPr/>
        </p:nvSpPr>
        <p:spPr>
          <a:xfrm>
            <a:off x="7372350" y="6626067"/>
            <a:ext cx="1752600" cy="246221"/>
          </a:xfrm>
          <a:prstGeom prst="rect">
            <a:avLst/>
          </a:prstGeom>
        </p:spPr>
        <p:txBody>
          <a:bodyPr anchor="b" anchorCtr="0">
            <a:spAutoFit/>
          </a:bodyPr>
          <a:lstStyle/>
          <a:p>
            <a:pPr algn="r" defTabSz="914400" fontAlgn="base">
              <a:spcBef>
                <a:spcPct val="0"/>
              </a:spcBef>
              <a:spcAft>
                <a:spcPct val="0"/>
              </a:spcAft>
              <a:defRPr/>
            </a:pPr>
            <a:fld id="{9E51BF0C-4A4B-4277-8C03-2DCF43565F2E}" type="slidenum">
              <a:rPr lang="en-US" sz="1000" b="1">
                <a:solidFill>
                  <a:prstClr val="black"/>
                </a:solidFill>
                <a:ea typeface="MS PGothic" pitchFamily="34" charset="-128"/>
                <a:cs typeface="Arial" pitchFamily="34" charset="0"/>
              </a:rPr>
              <a:pPr algn="r" defTabSz="914400" fontAlgn="base">
                <a:spcBef>
                  <a:spcPct val="0"/>
                </a:spcBef>
                <a:spcAft>
                  <a:spcPct val="0"/>
                </a:spcAft>
                <a:defRPr/>
              </a:pPr>
              <a:t>‹#›</a:t>
            </a:fld>
            <a:endParaRPr lang="en-US" sz="1000" b="1" dirty="0">
              <a:solidFill>
                <a:prstClr val="black"/>
              </a:solidFill>
              <a:ea typeface="MS PGothic" pitchFamily="34" charset="-128"/>
              <a:cs typeface="Arial" pitchFamily="34" charset="0"/>
            </a:endParaRPr>
          </a:p>
        </p:txBody>
      </p:sp>
      <p:pic>
        <p:nvPicPr>
          <p:cNvPr id="13" name="Picture 12" descr="AMCOM.gif"/>
          <p:cNvPicPr>
            <a:picLocks noChangeAspect="1"/>
          </p:cNvPicPr>
          <p:nvPr userDrawn="1"/>
        </p:nvPicPr>
        <p:blipFill>
          <a:blip r:embed="rId14" cstate="print"/>
          <a:stretch>
            <a:fillRect/>
          </a:stretch>
        </p:blipFill>
        <p:spPr>
          <a:xfrm>
            <a:off x="8457683" y="209549"/>
            <a:ext cx="648217" cy="640837"/>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spTree>
    <p:extLst>
      <p:ext uri="{BB962C8B-B14F-4D97-AF65-F5344CB8AC3E}">
        <p14:creationId xmlns:p14="http://schemas.microsoft.com/office/powerpoint/2010/main" val="199504948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hf hdr="0" ftr="0" dt="0"/>
  <p:txStyles>
    <p:titleStyle>
      <a:lvl1pPr algn="ctr" defTabSz="912813" rtl="0" eaLnBrk="0" fontAlgn="base" hangingPunct="0">
        <a:spcBef>
          <a:spcPct val="0"/>
        </a:spcBef>
        <a:spcAft>
          <a:spcPct val="0"/>
        </a:spcAft>
        <a:defRPr sz="2800" b="1" kern="1200">
          <a:solidFill>
            <a:schemeClr val="bg1"/>
          </a:solidFill>
          <a:latin typeface="Arial" pitchFamily="34" charset="0"/>
          <a:ea typeface="+mj-ea"/>
          <a:cs typeface="Arial" pitchFamily="34" charset="0"/>
        </a:defRPr>
      </a:lvl1pPr>
      <a:lvl2pPr algn="ctr" defTabSz="912813" rtl="0" eaLnBrk="0" fontAlgn="base" hangingPunct="0">
        <a:spcBef>
          <a:spcPct val="0"/>
        </a:spcBef>
        <a:spcAft>
          <a:spcPct val="0"/>
        </a:spcAft>
        <a:defRPr sz="2800" b="1">
          <a:solidFill>
            <a:schemeClr val="bg1"/>
          </a:solidFill>
          <a:latin typeface="Arial" pitchFamily="34" charset="0"/>
          <a:cs typeface="Arial" pitchFamily="34" charset="0"/>
        </a:defRPr>
      </a:lvl2pPr>
      <a:lvl3pPr algn="ctr" defTabSz="912813" rtl="0" eaLnBrk="0" fontAlgn="base" hangingPunct="0">
        <a:spcBef>
          <a:spcPct val="0"/>
        </a:spcBef>
        <a:spcAft>
          <a:spcPct val="0"/>
        </a:spcAft>
        <a:defRPr sz="2800" b="1">
          <a:solidFill>
            <a:schemeClr val="bg1"/>
          </a:solidFill>
          <a:latin typeface="Arial" pitchFamily="34" charset="0"/>
          <a:cs typeface="Arial" pitchFamily="34" charset="0"/>
        </a:defRPr>
      </a:lvl3pPr>
      <a:lvl4pPr algn="ctr" defTabSz="912813" rtl="0" eaLnBrk="0" fontAlgn="base" hangingPunct="0">
        <a:spcBef>
          <a:spcPct val="0"/>
        </a:spcBef>
        <a:spcAft>
          <a:spcPct val="0"/>
        </a:spcAft>
        <a:defRPr sz="2800" b="1">
          <a:solidFill>
            <a:schemeClr val="bg1"/>
          </a:solidFill>
          <a:latin typeface="Arial" pitchFamily="34" charset="0"/>
          <a:cs typeface="Arial" pitchFamily="34" charset="0"/>
        </a:defRPr>
      </a:lvl4pPr>
      <a:lvl5pPr algn="ctr" defTabSz="912813" rtl="0" eaLnBrk="0" fontAlgn="base" hangingPunct="0">
        <a:spcBef>
          <a:spcPct val="0"/>
        </a:spcBef>
        <a:spcAft>
          <a:spcPct val="0"/>
        </a:spcAft>
        <a:defRPr sz="2800" b="1">
          <a:solidFill>
            <a:schemeClr val="bg1"/>
          </a:solidFill>
          <a:latin typeface="Arial" pitchFamily="34" charset="0"/>
          <a:cs typeface="Arial" pitchFamily="34" charset="0"/>
        </a:defRPr>
      </a:lvl5pPr>
      <a:lvl6pPr marL="457200" algn="ctr" defTabSz="912813" rtl="0" fontAlgn="base">
        <a:spcBef>
          <a:spcPct val="0"/>
        </a:spcBef>
        <a:spcAft>
          <a:spcPct val="0"/>
        </a:spcAft>
        <a:defRPr sz="2800" b="1">
          <a:solidFill>
            <a:schemeClr val="bg1"/>
          </a:solidFill>
          <a:latin typeface="Arial" pitchFamily="34" charset="0"/>
          <a:cs typeface="Arial" pitchFamily="34" charset="0"/>
        </a:defRPr>
      </a:lvl6pPr>
      <a:lvl7pPr marL="914400" algn="ctr" defTabSz="912813" rtl="0" fontAlgn="base">
        <a:spcBef>
          <a:spcPct val="0"/>
        </a:spcBef>
        <a:spcAft>
          <a:spcPct val="0"/>
        </a:spcAft>
        <a:defRPr sz="2800" b="1">
          <a:solidFill>
            <a:schemeClr val="bg1"/>
          </a:solidFill>
          <a:latin typeface="Arial" pitchFamily="34" charset="0"/>
          <a:cs typeface="Arial" pitchFamily="34" charset="0"/>
        </a:defRPr>
      </a:lvl7pPr>
      <a:lvl8pPr marL="1371600" algn="ctr" defTabSz="912813" rtl="0" fontAlgn="base">
        <a:spcBef>
          <a:spcPct val="0"/>
        </a:spcBef>
        <a:spcAft>
          <a:spcPct val="0"/>
        </a:spcAft>
        <a:defRPr sz="2800" b="1">
          <a:solidFill>
            <a:schemeClr val="bg1"/>
          </a:solidFill>
          <a:latin typeface="Arial" pitchFamily="34" charset="0"/>
          <a:cs typeface="Arial" pitchFamily="34" charset="0"/>
        </a:defRPr>
      </a:lvl8pPr>
      <a:lvl9pPr marL="1828800" algn="ctr" defTabSz="912813" rtl="0" fontAlgn="base">
        <a:spcBef>
          <a:spcPct val="0"/>
        </a:spcBef>
        <a:spcAft>
          <a:spcPct val="0"/>
        </a:spcAft>
        <a:defRPr sz="2800" b="1">
          <a:solidFill>
            <a:schemeClr val="bg1"/>
          </a:solidFill>
          <a:latin typeface="Arial" pitchFamily="34" charset="0"/>
          <a:cs typeface="Arial" pitchFamily="34" charset="0"/>
        </a:defRPr>
      </a:lvl9pPr>
    </p:titleStyle>
    <p:bodyStyle>
      <a:lvl1pPr marL="341313" indent="-341313" algn="l" defTabSz="455613" rtl="0" eaLnBrk="0" fontAlgn="base" hangingPunct="0">
        <a:spcBef>
          <a:spcPct val="20000"/>
        </a:spcBef>
        <a:spcAft>
          <a:spcPct val="0"/>
        </a:spcAft>
        <a:buClr>
          <a:srgbClr val="911A1B"/>
        </a:buClr>
        <a:buSzPct val="120000"/>
        <a:buFont typeface="Lucida Grande"/>
        <a:buChar char="￭"/>
        <a:defRPr sz="3200" kern="1200">
          <a:solidFill>
            <a:schemeClr val="tx1"/>
          </a:solidFill>
          <a:latin typeface="Arial" pitchFamily="34" charset="0"/>
          <a:ea typeface="+mn-ea"/>
          <a:cs typeface="Arial" pitchFamily="34" charset="0"/>
        </a:defRPr>
      </a:lvl1pPr>
      <a:lvl2pPr marL="741363" indent="-284163" algn="l" defTabSz="455613" rtl="0" eaLnBrk="0" fontAlgn="base" hangingPunct="0">
        <a:spcBef>
          <a:spcPct val="20000"/>
        </a:spcBef>
        <a:spcAft>
          <a:spcPct val="0"/>
        </a:spcAft>
        <a:buClr>
          <a:srgbClr val="800000"/>
        </a:buClr>
        <a:buFont typeface="Arial" pitchFamily="34" charset="0"/>
        <a:buChar char="–"/>
        <a:defRPr sz="2800" kern="1200">
          <a:solidFill>
            <a:schemeClr val="tx1"/>
          </a:solidFill>
          <a:latin typeface="Arial" pitchFamily="34" charset="0"/>
          <a:ea typeface="+mn-ea"/>
          <a:cs typeface="Arial" pitchFamily="34" charset="0"/>
        </a:defRPr>
      </a:lvl2pPr>
      <a:lvl3pPr marL="1141413" indent="-227013" algn="l" defTabSz="455613" rtl="0" eaLnBrk="0" fontAlgn="base" hangingPunct="0">
        <a:spcBef>
          <a:spcPct val="20000"/>
        </a:spcBef>
        <a:spcAft>
          <a:spcPct val="0"/>
        </a:spcAft>
        <a:buClr>
          <a:srgbClr val="800000"/>
        </a:buClr>
        <a:buFont typeface="Arial" pitchFamily="34" charset="0"/>
        <a:buChar char="•"/>
        <a:defRPr sz="2400" kern="1200">
          <a:solidFill>
            <a:schemeClr val="tx1"/>
          </a:solidFill>
          <a:latin typeface="Arial" pitchFamily="34" charset="0"/>
          <a:ea typeface="+mn-ea"/>
          <a:cs typeface="Arial" pitchFamily="34" charset="0"/>
        </a:defRPr>
      </a:lvl3pPr>
      <a:lvl4pPr marL="1598613" indent="-227013" algn="l" defTabSz="455613" rtl="0" eaLnBrk="0" fontAlgn="base" hangingPunct="0">
        <a:spcBef>
          <a:spcPct val="20000"/>
        </a:spcBef>
        <a:spcAft>
          <a:spcPct val="0"/>
        </a:spcAft>
        <a:buClr>
          <a:srgbClr val="800000"/>
        </a:buClr>
        <a:buFont typeface="Arial" pitchFamily="34" charset="0"/>
        <a:buChar char="–"/>
        <a:defRPr sz="2000" kern="1200">
          <a:solidFill>
            <a:schemeClr val="tx1"/>
          </a:solidFill>
          <a:latin typeface="Arial" pitchFamily="34" charset="0"/>
          <a:ea typeface="+mn-ea"/>
          <a:cs typeface="Arial" pitchFamily="34" charset="0"/>
        </a:defRPr>
      </a:lvl4pPr>
      <a:lvl5pPr marL="2055813" indent="-227013" algn="l" defTabSz="455613" rtl="0" eaLnBrk="0" fontAlgn="base" hangingPunct="0">
        <a:spcBef>
          <a:spcPct val="20000"/>
        </a:spcBef>
        <a:spcAft>
          <a:spcPct val="0"/>
        </a:spcAft>
        <a:buClr>
          <a:srgbClr val="800000"/>
        </a:buClr>
        <a:buFont typeface="Arial" pitchFamily="34" charset="0"/>
        <a:buChar char="»"/>
        <a:defRPr sz="2000" kern="1200">
          <a:solidFill>
            <a:schemeClr val="tx1"/>
          </a:solidFill>
          <a:latin typeface="Arial" pitchFamily="34" charset="0"/>
          <a:ea typeface="+mn-ea"/>
          <a:cs typeface="Arial" pitchFamily="34" charset="0"/>
        </a:defRPr>
      </a:lvl5pPr>
      <a:lvl6pPr marL="2514376"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35"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95"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54"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7" algn="l" defTabSz="914318" rtl="0" eaLnBrk="1" latinLnBrk="0" hangingPunct="1">
        <a:defRPr sz="1800" kern="1200">
          <a:solidFill>
            <a:schemeClr val="tx1"/>
          </a:solidFill>
          <a:latin typeface="+mn-lt"/>
          <a:ea typeface="+mn-ea"/>
          <a:cs typeface="+mn-cs"/>
        </a:defRPr>
      </a:lvl4pPr>
      <a:lvl5pPr marL="1828637" algn="l" defTabSz="914318" rtl="0" eaLnBrk="1" latinLnBrk="0" hangingPunct="1">
        <a:defRPr sz="1800" kern="1200">
          <a:solidFill>
            <a:schemeClr val="tx1"/>
          </a:solidFill>
          <a:latin typeface="+mn-lt"/>
          <a:ea typeface="+mn-ea"/>
          <a:cs typeface="+mn-cs"/>
        </a:defRPr>
      </a:lvl5pPr>
      <a:lvl6pPr marL="2285797" algn="l" defTabSz="914318" rtl="0" eaLnBrk="1" latinLnBrk="0" hangingPunct="1">
        <a:defRPr sz="1800" kern="1200">
          <a:solidFill>
            <a:schemeClr val="tx1"/>
          </a:solidFill>
          <a:latin typeface="+mn-lt"/>
          <a:ea typeface="+mn-ea"/>
          <a:cs typeface="+mn-cs"/>
        </a:defRPr>
      </a:lvl6pPr>
      <a:lvl7pPr marL="2742956" algn="l" defTabSz="914318" rtl="0" eaLnBrk="1" latinLnBrk="0" hangingPunct="1">
        <a:defRPr sz="1800" kern="1200">
          <a:solidFill>
            <a:schemeClr val="tx1"/>
          </a:solidFill>
          <a:latin typeface="+mn-lt"/>
          <a:ea typeface="+mn-ea"/>
          <a:cs typeface="+mn-cs"/>
        </a:defRPr>
      </a:lvl7pPr>
      <a:lvl8pPr marL="3200115" algn="l" defTabSz="914318" rtl="0" eaLnBrk="1" latinLnBrk="0" hangingPunct="1">
        <a:defRPr sz="1800" kern="1200">
          <a:solidFill>
            <a:schemeClr val="tx1"/>
          </a:solidFill>
          <a:latin typeface="+mn-lt"/>
          <a:ea typeface="+mn-ea"/>
          <a:cs typeface="+mn-cs"/>
        </a:defRPr>
      </a:lvl8pPr>
      <a:lvl9pPr marL="3657274" algn="l" defTabSz="91431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print">
            <a:alphaModFix amt="80000"/>
            <a:duotone>
              <a:schemeClr val="bg2">
                <a:shade val="45000"/>
                <a:satMod val="135000"/>
              </a:schemeClr>
              <a:prstClr val="white"/>
            </a:duotone>
            <a:lum/>
          </a:blip>
          <a:srcRect/>
          <a:stretch>
            <a:fillRect l="-11000" r="-11000"/>
          </a:stretch>
        </a:blipFill>
        <a:effectLst/>
      </p:bgPr>
    </p:bg>
    <p:spTree>
      <p:nvGrpSpPr>
        <p:cNvPr id="1" name=""/>
        <p:cNvGrpSpPr/>
        <p:nvPr/>
      </p:nvGrpSpPr>
      <p:grpSpPr>
        <a:xfrm>
          <a:off x="0" y="0"/>
          <a:ext cx="0" cy="0"/>
          <a:chOff x="0" y="0"/>
          <a:chExt cx="0" cy="0"/>
        </a:xfrm>
      </p:grpSpPr>
      <p:pic>
        <p:nvPicPr>
          <p:cNvPr id="23554" name="Picture 2" descr="C:\Users\mitchell.delk\Desktop\CIG CG Brief\CG Background.jpg"/>
          <p:cNvPicPr>
            <a:picLocks noChangeAspect="1" noChangeArrowheads="1"/>
          </p:cNvPicPr>
          <p:nvPr userDrawn="1"/>
        </p:nvPicPr>
        <p:blipFill>
          <a:blip r:embed="rId10" cstate="print">
            <a:grayscl/>
          </a:blip>
          <a:srcRect/>
          <a:stretch>
            <a:fillRect/>
          </a:stretch>
        </p:blipFill>
        <p:spPr bwMode="auto">
          <a:xfrm>
            <a:off x="0" y="685800"/>
            <a:ext cx="9162854" cy="6172200"/>
          </a:xfrm>
          <a:prstGeom prst="rect">
            <a:avLst/>
          </a:prstGeom>
          <a:noFill/>
        </p:spPr>
      </p:pic>
      <p:sp>
        <p:nvSpPr>
          <p:cNvPr id="11" name="Rectangle 10"/>
          <p:cNvSpPr/>
          <p:nvPr userDrawn="1"/>
        </p:nvSpPr>
        <p:spPr>
          <a:xfrm>
            <a:off x="0" y="685800"/>
            <a:ext cx="9144000" cy="61722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pic>
        <p:nvPicPr>
          <p:cNvPr id="24" name="Picture 23" descr="Metal Header.jpg"/>
          <p:cNvPicPr>
            <a:picLocks noChangeAspect="1"/>
          </p:cNvPicPr>
          <p:nvPr/>
        </p:nvPicPr>
        <p:blipFill>
          <a:blip r:embed="rId11" cstate="print"/>
          <a:stretch>
            <a:fillRect/>
          </a:stretch>
        </p:blipFill>
        <p:spPr>
          <a:xfrm>
            <a:off x="0" y="129428"/>
            <a:ext cx="9144000" cy="79533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25" name="Footer Placeholder 16"/>
          <p:cNvSpPr txBox="1">
            <a:spLocks/>
          </p:cNvSpPr>
          <p:nvPr/>
        </p:nvSpPr>
        <p:spPr>
          <a:xfrm>
            <a:off x="-17463" y="-30163"/>
            <a:ext cx="9144001" cy="231776"/>
          </a:xfrm>
          <a:prstGeom prst="rect">
            <a:avLst/>
          </a:prstGeom>
        </p:spPr>
        <p:txBody>
          <a:bodyPr/>
          <a:lstStyle/>
          <a:p>
            <a:pPr algn="ctr" defTabSz="914400" fontAlgn="base">
              <a:spcBef>
                <a:spcPct val="0"/>
              </a:spcBef>
              <a:spcAft>
                <a:spcPct val="0"/>
              </a:spcAft>
              <a:defRPr/>
            </a:pPr>
            <a:r>
              <a:rPr lang="en-US" sz="1000" b="1" dirty="0">
                <a:solidFill>
                  <a:srgbClr val="000000"/>
                </a:solidFill>
                <a:ea typeface="MS PGothic" pitchFamily="34" charset="-128"/>
                <a:cs typeface="Arial" pitchFamily="34" charset="0"/>
              </a:rPr>
              <a:t>UNCLASSIFIED/FOUO</a:t>
            </a:r>
          </a:p>
        </p:txBody>
      </p:sp>
      <p:pic>
        <p:nvPicPr>
          <p:cNvPr id="13316" name="Picture 25" descr="US Army RA Star Logo.png"/>
          <p:cNvPicPr>
            <a:picLocks noChangeAspect="1"/>
          </p:cNvPicPr>
          <p:nvPr/>
        </p:nvPicPr>
        <p:blipFill>
          <a:blip r:embed="rId12" cstate="print"/>
          <a:srcRect/>
          <a:stretch>
            <a:fillRect/>
          </a:stretch>
        </p:blipFill>
        <p:spPr bwMode="auto">
          <a:xfrm>
            <a:off x="241300" y="191310"/>
            <a:ext cx="601663" cy="749300"/>
          </a:xfrm>
          <a:prstGeom prst="rect">
            <a:avLst/>
          </a:prstGeom>
          <a:noFill/>
          <a:ln w="9525">
            <a:noFill/>
            <a:miter lim="800000"/>
            <a:headEnd/>
            <a:tailEnd/>
          </a:ln>
        </p:spPr>
      </p:pic>
      <p:pic>
        <p:nvPicPr>
          <p:cNvPr id="27" name="Picture 26" descr="AMC_Logo.png"/>
          <p:cNvPicPr>
            <a:picLocks noChangeAspect="1"/>
          </p:cNvPicPr>
          <p:nvPr/>
        </p:nvPicPr>
        <p:blipFill>
          <a:blip r:embed="rId13" cstate="print"/>
          <a:stretch>
            <a:fillRect/>
          </a:stretch>
        </p:blipFill>
        <p:spPr>
          <a:xfrm>
            <a:off x="838200" y="214780"/>
            <a:ext cx="569913" cy="671513"/>
          </a:xfrm>
          <a:prstGeom prst="rect">
            <a:avLst/>
          </a:prstGeom>
          <a:effectLst>
            <a:outerShdw blurRad="50800" dist="38100" dir="2700000" algn="tl" rotWithShape="0">
              <a:prstClr val="black">
                <a:alpha val="40000"/>
              </a:prstClr>
            </a:outerShdw>
          </a:effectLst>
        </p:spPr>
      </p:pic>
      <p:sp>
        <p:nvSpPr>
          <p:cNvPr id="13319" name="Title Placeholder 1"/>
          <p:cNvSpPr>
            <a:spLocks noGrp="1"/>
          </p:cNvSpPr>
          <p:nvPr>
            <p:ph type="title"/>
          </p:nvPr>
        </p:nvSpPr>
        <p:spPr bwMode="auto">
          <a:xfrm>
            <a:off x="304800" y="304800"/>
            <a:ext cx="8523288" cy="457200"/>
          </a:xfrm>
          <a:prstGeom prst="rect">
            <a:avLst/>
          </a:prstGeom>
          <a:noFill/>
          <a:ln w="9525">
            <a:noFill/>
            <a:miter lim="800000"/>
            <a:headEnd/>
            <a:tailEnd/>
          </a:ln>
        </p:spPr>
        <p:txBody>
          <a:bodyPr vert="horz" wrap="square" lIns="91432" tIns="45716" rIns="91432" bIns="45716" numCol="1" anchor="b" anchorCtr="0" compatLnSpc="1">
            <a:prstTxWarp prst="textNoShape">
              <a:avLst/>
            </a:prstTxWarp>
          </a:bodyPr>
          <a:lstStyle/>
          <a:p>
            <a:pPr lvl="0"/>
            <a:r>
              <a:rPr lang="en-US" dirty="0" smtClean="0"/>
              <a:t>Click to edit Master title style</a:t>
            </a:r>
          </a:p>
        </p:txBody>
      </p:sp>
      <p:sp>
        <p:nvSpPr>
          <p:cNvPr id="31" name="Rectangle 30"/>
          <p:cNvSpPr/>
          <p:nvPr/>
        </p:nvSpPr>
        <p:spPr>
          <a:xfrm>
            <a:off x="0" y="6611938"/>
            <a:ext cx="1573213" cy="246062"/>
          </a:xfrm>
          <a:prstGeom prst="rect">
            <a:avLst/>
          </a:prstGeom>
        </p:spPr>
        <p:txBody>
          <a:bodyPr wrap="none">
            <a:spAutoFit/>
          </a:bodyPr>
          <a:lstStyle/>
          <a:p>
            <a:pPr defTabSz="914400" fontAlgn="base">
              <a:spcBef>
                <a:spcPct val="0"/>
              </a:spcBef>
              <a:spcAft>
                <a:spcPct val="0"/>
              </a:spcAft>
              <a:defRPr/>
            </a:pPr>
            <a:r>
              <a:rPr lang="en-US" sz="1000" b="1" dirty="0">
                <a:solidFill>
                  <a:srgbClr val="000000"/>
                </a:solidFill>
                <a:ea typeface="MS PGothic" pitchFamily="34" charset="-128"/>
                <a:cs typeface="Arial" pitchFamily="34" charset="0"/>
              </a:rPr>
              <a:t>UNCLASSIFIED/FOUO</a:t>
            </a:r>
          </a:p>
        </p:txBody>
      </p:sp>
      <p:sp>
        <p:nvSpPr>
          <p:cNvPr id="10" name="Footer Placeholder 16"/>
          <p:cNvSpPr txBox="1">
            <a:spLocks/>
          </p:cNvSpPr>
          <p:nvPr/>
        </p:nvSpPr>
        <p:spPr>
          <a:xfrm>
            <a:off x="7372350" y="6626067"/>
            <a:ext cx="1752600" cy="246221"/>
          </a:xfrm>
          <a:prstGeom prst="rect">
            <a:avLst/>
          </a:prstGeom>
        </p:spPr>
        <p:txBody>
          <a:bodyPr anchor="b" anchorCtr="0">
            <a:spAutoFit/>
          </a:bodyPr>
          <a:lstStyle/>
          <a:p>
            <a:pPr algn="r" defTabSz="914400" fontAlgn="base">
              <a:spcBef>
                <a:spcPct val="0"/>
              </a:spcBef>
              <a:spcAft>
                <a:spcPct val="0"/>
              </a:spcAft>
              <a:defRPr/>
            </a:pPr>
            <a:fld id="{9E51BF0C-4A4B-4277-8C03-2DCF43565F2E}" type="slidenum">
              <a:rPr lang="en-US" sz="1000" b="1">
                <a:solidFill>
                  <a:prstClr val="black"/>
                </a:solidFill>
                <a:ea typeface="MS PGothic" pitchFamily="34" charset="-128"/>
                <a:cs typeface="Arial" pitchFamily="34" charset="0"/>
              </a:rPr>
              <a:pPr algn="r" defTabSz="914400" fontAlgn="base">
                <a:spcBef>
                  <a:spcPct val="0"/>
                </a:spcBef>
                <a:spcAft>
                  <a:spcPct val="0"/>
                </a:spcAft>
                <a:defRPr/>
              </a:pPr>
              <a:t>‹#›</a:t>
            </a:fld>
            <a:endParaRPr lang="en-US" sz="1000" b="1" dirty="0">
              <a:solidFill>
                <a:prstClr val="black"/>
              </a:solidFill>
              <a:ea typeface="MS PGothic" pitchFamily="34" charset="-128"/>
              <a:cs typeface="Arial" pitchFamily="34" charset="0"/>
            </a:endParaRPr>
          </a:p>
        </p:txBody>
      </p:sp>
      <p:pic>
        <p:nvPicPr>
          <p:cNvPr id="13" name="Picture 12" descr="AMCOM.gif"/>
          <p:cNvPicPr>
            <a:picLocks noChangeAspect="1"/>
          </p:cNvPicPr>
          <p:nvPr userDrawn="1"/>
        </p:nvPicPr>
        <p:blipFill>
          <a:blip r:embed="rId14" cstate="print"/>
          <a:stretch>
            <a:fillRect/>
          </a:stretch>
        </p:blipFill>
        <p:spPr>
          <a:xfrm>
            <a:off x="8457683" y="209549"/>
            <a:ext cx="648217" cy="640837"/>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spTree>
    <p:extLst>
      <p:ext uri="{BB962C8B-B14F-4D97-AF65-F5344CB8AC3E}">
        <p14:creationId xmlns:p14="http://schemas.microsoft.com/office/powerpoint/2010/main" val="23280337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Lst>
  <p:hf hdr="0" ftr="0" dt="0"/>
  <p:txStyles>
    <p:titleStyle>
      <a:lvl1pPr algn="ctr" defTabSz="912813" rtl="0" eaLnBrk="0" fontAlgn="base" hangingPunct="0">
        <a:spcBef>
          <a:spcPct val="0"/>
        </a:spcBef>
        <a:spcAft>
          <a:spcPct val="0"/>
        </a:spcAft>
        <a:defRPr sz="2800" b="1" kern="1200">
          <a:solidFill>
            <a:schemeClr val="bg1"/>
          </a:solidFill>
          <a:latin typeface="Arial" pitchFamily="34" charset="0"/>
          <a:ea typeface="+mj-ea"/>
          <a:cs typeface="Arial" pitchFamily="34" charset="0"/>
        </a:defRPr>
      </a:lvl1pPr>
      <a:lvl2pPr algn="ctr" defTabSz="912813" rtl="0" eaLnBrk="0" fontAlgn="base" hangingPunct="0">
        <a:spcBef>
          <a:spcPct val="0"/>
        </a:spcBef>
        <a:spcAft>
          <a:spcPct val="0"/>
        </a:spcAft>
        <a:defRPr sz="2800" b="1">
          <a:solidFill>
            <a:schemeClr val="bg1"/>
          </a:solidFill>
          <a:latin typeface="Arial" pitchFamily="34" charset="0"/>
          <a:cs typeface="Arial" pitchFamily="34" charset="0"/>
        </a:defRPr>
      </a:lvl2pPr>
      <a:lvl3pPr algn="ctr" defTabSz="912813" rtl="0" eaLnBrk="0" fontAlgn="base" hangingPunct="0">
        <a:spcBef>
          <a:spcPct val="0"/>
        </a:spcBef>
        <a:spcAft>
          <a:spcPct val="0"/>
        </a:spcAft>
        <a:defRPr sz="2800" b="1">
          <a:solidFill>
            <a:schemeClr val="bg1"/>
          </a:solidFill>
          <a:latin typeface="Arial" pitchFamily="34" charset="0"/>
          <a:cs typeface="Arial" pitchFamily="34" charset="0"/>
        </a:defRPr>
      </a:lvl3pPr>
      <a:lvl4pPr algn="ctr" defTabSz="912813" rtl="0" eaLnBrk="0" fontAlgn="base" hangingPunct="0">
        <a:spcBef>
          <a:spcPct val="0"/>
        </a:spcBef>
        <a:spcAft>
          <a:spcPct val="0"/>
        </a:spcAft>
        <a:defRPr sz="2800" b="1">
          <a:solidFill>
            <a:schemeClr val="bg1"/>
          </a:solidFill>
          <a:latin typeface="Arial" pitchFamily="34" charset="0"/>
          <a:cs typeface="Arial" pitchFamily="34" charset="0"/>
        </a:defRPr>
      </a:lvl4pPr>
      <a:lvl5pPr algn="ctr" defTabSz="912813" rtl="0" eaLnBrk="0" fontAlgn="base" hangingPunct="0">
        <a:spcBef>
          <a:spcPct val="0"/>
        </a:spcBef>
        <a:spcAft>
          <a:spcPct val="0"/>
        </a:spcAft>
        <a:defRPr sz="2800" b="1">
          <a:solidFill>
            <a:schemeClr val="bg1"/>
          </a:solidFill>
          <a:latin typeface="Arial" pitchFamily="34" charset="0"/>
          <a:cs typeface="Arial" pitchFamily="34" charset="0"/>
        </a:defRPr>
      </a:lvl5pPr>
      <a:lvl6pPr marL="457200" algn="ctr" defTabSz="912813" rtl="0" fontAlgn="base">
        <a:spcBef>
          <a:spcPct val="0"/>
        </a:spcBef>
        <a:spcAft>
          <a:spcPct val="0"/>
        </a:spcAft>
        <a:defRPr sz="2800" b="1">
          <a:solidFill>
            <a:schemeClr val="bg1"/>
          </a:solidFill>
          <a:latin typeface="Arial" pitchFamily="34" charset="0"/>
          <a:cs typeface="Arial" pitchFamily="34" charset="0"/>
        </a:defRPr>
      </a:lvl6pPr>
      <a:lvl7pPr marL="914400" algn="ctr" defTabSz="912813" rtl="0" fontAlgn="base">
        <a:spcBef>
          <a:spcPct val="0"/>
        </a:spcBef>
        <a:spcAft>
          <a:spcPct val="0"/>
        </a:spcAft>
        <a:defRPr sz="2800" b="1">
          <a:solidFill>
            <a:schemeClr val="bg1"/>
          </a:solidFill>
          <a:latin typeface="Arial" pitchFamily="34" charset="0"/>
          <a:cs typeface="Arial" pitchFamily="34" charset="0"/>
        </a:defRPr>
      </a:lvl7pPr>
      <a:lvl8pPr marL="1371600" algn="ctr" defTabSz="912813" rtl="0" fontAlgn="base">
        <a:spcBef>
          <a:spcPct val="0"/>
        </a:spcBef>
        <a:spcAft>
          <a:spcPct val="0"/>
        </a:spcAft>
        <a:defRPr sz="2800" b="1">
          <a:solidFill>
            <a:schemeClr val="bg1"/>
          </a:solidFill>
          <a:latin typeface="Arial" pitchFamily="34" charset="0"/>
          <a:cs typeface="Arial" pitchFamily="34" charset="0"/>
        </a:defRPr>
      </a:lvl8pPr>
      <a:lvl9pPr marL="1828800" algn="ctr" defTabSz="912813" rtl="0" fontAlgn="base">
        <a:spcBef>
          <a:spcPct val="0"/>
        </a:spcBef>
        <a:spcAft>
          <a:spcPct val="0"/>
        </a:spcAft>
        <a:defRPr sz="2800" b="1">
          <a:solidFill>
            <a:schemeClr val="bg1"/>
          </a:solidFill>
          <a:latin typeface="Arial" pitchFamily="34" charset="0"/>
          <a:cs typeface="Arial" pitchFamily="34" charset="0"/>
        </a:defRPr>
      </a:lvl9pPr>
    </p:titleStyle>
    <p:bodyStyle>
      <a:lvl1pPr marL="341313" indent="-341313" algn="l" defTabSz="455613" rtl="0" eaLnBrk="0" fontAlgn="base" hangingPunct="0">
        <a:spcBef>
          <a:spcPct val="20000"/>
        </a:spcBef>
        <a:spcAft>
          <a:spcPct val="0"/>
        </a:spcAft>
        <a:buClr>
          <a:srgbClr val="911A1B"/>
        </a:buClr>
        <a:buSzPct val="120000"/>
        <a:buFont typeface="Lucida Grande"/>
        <a:buChar char="￭"/>
        <a:defRPr sz="3200" kern="1200">
          <a:solidFill>
            <a:schemeClr val="tx1"/>
          </a:solidFill>
          <a:latin typeface="Arial" pitchFamily="34" charset="0"/>
          <a:ea typeface="+mn-ea"/>
          <a:cs typeface="Arial" pitchFamily="34" charset="0"/>
        </a:defRPr>
      </a:lvl1pPr>
      <a:lvl2pPr marL="741363" indent="-284163" algn="l" defTabSz="455613" rtl="0" eaLnBrk="0" fontAlgn="base" hangingPunct="0">
        <a:spcBef>
          <a:spcPct val="20000"/>
        </a:spcBef>
        <a:spcAft>
          <a:spcPct val="0"/>
        </a:spcAft>
        <a:buClr>
          <a:srgbClr val="800000"/>
        </a:buClr>
        <a:buFont typeface="Arial" pitchFamily="34" charset="0"/>
        <a:buChar char="–"/>
        <a:defRPr sz="2800" kern="1200">
          <a:solidFill>
            <a:schemeClr val="tx1"/>
          </a:solidFill>
          <a:latin typeface="Arial" pitchFamily="34" charset="0"/>
          <a:ea typeface="+mn-ea"/>
          <a:cs typeface="Arial" pitchFamily="34" charset="0"/>
        </a:defRPr>
      </a:lvl2pPr>
      <a:lvl3pPr marL="1141413" indent="-227013" algn="l" defTabSz="455613" rtl="0" eaLnBrk="0" fontAlgn="base" hangingPunct="0">
        <a:spcBef>
          <a:spcPct val="20000"/>
        </a:spcBef>
        <a:spcAft>
          <a:spcPct val="0"/>
        </a:spcAft>
        <a:buClr>
          <a:srgbClr val="800000"/>
        </a:buClr>
        <a:buFont typeface="Arial" pitchFamily="34" charset="0"/>
        <a:buChar char="•"/>
        <a:defRPr sz="2400" kern="1200">
          <a:solidFill>
            <a:schemeClr val="tx1"/>
          </a:solidFill>
          <a:latin typeface="Arial" pitchFamily="34" charset="0"/>
          <a:ea typeface="+mn-ea"/>
          <a:cs typeface="Arial" pitchFamily="34" charset="0"/>
        </a:defRPr>
      </a:lvl3pPr>
      <a:lvl4pPr marL="1598613" indent="-227013" algn="l" defTabSz="455613" rtl="0" eaLnBrk="0" fontAlgn="base" hangingPunct="0">
        <a:spcBef>
          <a:spcPct val="20000"/>
        </a:spcBef>
        <a:spcAft>
          <a:spcPct val="0"/>
        </a:spcAft>
        <a:buClr>
          <a:srgbClr val="800000"/>
        </a:buClr>
        <a:buFont typeface="Arial" pitchFamily="34" charset="0"/>
        <a:buChar char="–"/>
        <a:defRPr sz="2000" kern="1200">
          <a:solidFill>
            <a:schemeClr val="tx1"/>
          </a:solidFill>
          <a:latin typeface="Arial" pitchFamily="34" charset="0"/>
          <a:ea typeface="+mn-ea"/>
          <a:cs typeface="Arial" pitchFamily="34" charset="0"/>
        </a:defRPr>
      </a:lvl4pPr>
      <a:lvl5pPr marL="2055813" indent="-227013" algn="l" defTabSz="455613" rtl="0" eaLnBrk="0" fontAlgn="base" hangingPunct="0">
        <a:spcBef>
          <a:spcPct val="20000"/>
        </a:spcBef>
        <a:spcAft>
          <a:spcPct val="0"/>
        </a:spcAft>
        <a:buClr>
          <a:srgbClr val="800000"/>
        </a:buClr>
        <a:buFont typeface="Arial" pitchFamily="34" charset="0"/>
        <a:buChar char="»"/>
        <a:defRPr sz="2000" kern="1200">
          <a:solidFill>
            <a:schemeClr val="tx1"/>
          </a:solidFill>
          <a:latin typeface="Arial" pitchFamily="34" charset="0"/>
          <a:ea typeface="+mn-ea"/>
          <a:cs typeface="Arial" pitchFamily="34" charset="0"/>
        </a:defRPr>
      </a:lvl5pPr>
      <a:lvl6pPr marL="2514376"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35"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95"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54"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7" algn="l" defTabSz="914318" rtl="0" eaLnBrk="1" latinLnBrk="0" hangingPunct="1">
        <a:defRPr sz="1800" kern="1200">
          <a:solidFill>
            <a:schemeClr val="tx1"/>
          </a:solidFill>
          <a:latin typeface="+mn-lt"/>
          <a:ea typeface="+mn-ea"/>
          <a:cs typeface="+mn-cs"/>
        </a:defRPr>
      </a:lvl4pPr>
      <a:lvl5pPr marL="1828637" algn="l" defTabSz="914318" rtl="0" eaLnBrk="1" latinLnBrk="0" hangingPunct="1">
        <a:defRPr sz="1800" kern="1200">
          <a:solidFill>
            <a:schemeClr val="tx1"/>
          </a:solidFill>
          <a:latin typeface="+mn-lt"/>
          <a:ea typeface="+mn-ea"/>
          <a:cs typeface="+mn-cs"/>
        </a:defRPr>
      </a:lvl5pPr>
      <a:lvl6pPr marL="2285797" algn="l" defTabSz="914318" rtl="0" eaLnBrk="1" latinLnBrk="0" hangingPunct="1">
        <a:defRPr sz="1800" kern="1200">
          <a:solidFill>
            <a:schemeClr val="tx1"/>
          </a:solidFill>
          <a:latin typeface="+mn-lt"/>
          <a:ea typeface="+mn-ea"/>
          <a:cs typeface="+mn-cs"/>
        </a:defRPr>
      </a:lvl6pPr>
      <a:lvl7pPr marL="2742956" algn="l" defTabSz="914318" rtl="0" eaLnBrk="1" latinLnBrk="0" hangingPunct="1">
        <a:defRPr sz="1800" kern="1200">
          <a:solidFill>
            <a:schemeClr val="tx1"/>
          </a:solidFill>
          <a:latin typeface="+mn-lt"/>
          <a:ea typeface="+mn-ea"/>
          <a:cs typeface="+mn-cs"/>
        </a:defRPr>
      </a:lvl7pPr>
      <a:lvl8pPr marL="3200115" algn="l" defTabSz="914318" rtl="0" eaLnBrk="1" latinLnBrk="0" hangingPunct="1">
        <a:defRPr sz="1800" kern="1200">
          <a:solidFill>
            <a:schemeClr val="tx1"/>
          </a:solidFill>
          <a:latin typeface="+mn-lt"/>
          <a:ea typeface="+mn-ea"/>
          <a:cs typeface="+mn-cs"/>
        </a:defRPr>
      </a:lvl8pPr>
      <a:lvl9pPr marL="3657274" algn="l" defTabSz="91431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24" name="Picture 23" descr="Metal Header.jpg"/>
          <p:cNvPicPr>
            <a:picLocks noChangeAspect="1"/>
          </p:cNvPicPr>
          <p:nvPr/>
        </p:nvPicPr>
        <p:blipFill>
          <a:blip r:embed="rId10" cstate="screen"/>
          <a:stretch>
            <a:fillRect/>
          </a:stretch>
        </p:blipFill>
        <p:spPr>
          <a:xfrm>
            <a:off x="0" y="194893"/>
            <a:ext cx="9144000" cy="53657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25" name="Footer Placeholder 16"/>
          <p:cNvSpPr txBox="1">
            <a:spLocks/>
          </p:cNvSpPr>
          <p:nvPr/>
        </p:nvSpPr>
        <p:spPr>
          <a:xfrm>
            <a:off x="-17930" y="-29528"/>
            <a:ext cx="9144000" cy="231776"/>
          </a:xfrm>
          <a:prstGeom prst="rect">
            <a:avLst/>
          </a:prstGeom>
        </p:spPr>
        <p:txBody>
          <a:bodyPr lIns="91399" tIns="45700" rIns="91399" bIns="45700"/>
          <a:lstStyle/>
          <a:p>
            <a:pPr algn="ctr" defTabSz="913912">
              <a:defRPr/>
            </a:pPr>
            <a:r>
              <a:rPr lang="en-US" sz="1000" b="1" dirty="0">
                <a:solidFill>
                  <a:srgbClr val="000000"/>
                </a:solidFill>
                <a:ea typeface="MS PGothic" pitchFamily="34" charset="-128"/>
                <a:cs typeface="Arial" pitchFamily="34" charset="0"/>
              </a:rPr>
              <a:t>UNCLASSIFIED/FOUO</a:t>
            </a:r>
          </a:p>
        </p:txBody>
      </p:sp>
      <p:pic>
        <p:nvPicPr>
          <p:cNvPr id="26" name="Picture 25" descr="US Army RA Star Logo.png"/>
          <p:cNvPicPr>
            <a:picLocks noChangeAspect="1"/>
          </p:cNvPicPr>
          <p:nvPr/>
        </p:nvPicPr>
        <p:blipFill>
          <a:blip r:embed="rId11" cstate="screen"/>
          <a:stretch>
            <a:fillRect/>
          </a:stretch>
        </p:blipFill>
        <p:spPr>
          <a:xfrm>
            <a:off x="241300" y="88151"/>
            <a:ext cx="600931" cy="750049"/>
          </a:xfrm>
          <a:prstGeom prst="rect">
            <a:avLst/>
          </a:prstGeom>
        </p:spPr>
      </p:pic>
      <p:pic>
        <p:nvPicPr>
          <p:cNvPr id="27" name="Picture 26" descr="AMC_Logo.png"/>
          <p:cNvPicPr>
            <a:picLocks noChangeAspect="1"/>
          </p:cNvPicPr>
          <p:nvPr/>
        </p:nvPicPr>
        <p:blipFill>
          <a:blip r:embed="rId12" cstate="screen"/>
          <a:stretch>
            <a:fillRect/>
          </a:stretch>
        </p:blipFill>
        <p:spPr>
          <a:xfrm>
            <a:off x="838200" y="127345"/>
            <a:ext cx="570584" cy="671671"/>
          </a:xfrm>
          <a:prstGeom prst="rect">
            <a:avLst/>
          </a:prstGeom>
          <a:effectLst>
            <a:outerShdw blurRad="50800" dist="38100" dir="2700000" algn="tl" rotWithShape="0">
              <a:prstClr val="black">
                <a:alpha val="40000"/>
              </a:prstClr>
            </a:outerShdw>
          </a:effectLst>
        </p:spPr>
      </p:pic>
      <p:pic>
        <p:nvPicPr>
          <p:cNvPr id="28" name="Picture 27" descr="AMCOM.gif"/>
          <p:cNvPicPr>
            <a:picLocks noChangeAspect="1"/>
          </p:cNvPicPr>
          <p:nvPr/>
        </p:nvPicPr>
        <p:blipFill>
          <a:blip r:embed="rId13" cstate="screen"/>
          <a:stretch>
            <a:fillRect/>
          </a:stretch>
        </p:blipFill>
        <p:spPr>
          <a:xfrm>
            <a:off x="7696200" y="158375"/>
            <a:ext cx="616620" cy="609600"/>
          </a:xfrm>
          <a:prstGeom prst="rect">
            <a:avLst/>
          </a:prstGeom>
        </p:spPr>
      </p:pic>
      <p:sp>
        <p:nvSpPr>
          <p:cNvPr id="2" name="Title Placeholder 1"/>
          <p:cNvSpPr>
            <a:spLocks noGrp="1"/>
          </p:cNvSpPr>
          <p:nvPr>
            <p:ph type="title"/>
          </p:nvPr>
        </p:nvSpPr>
        <p:spPr>
          <a:xfrm>
            <a:off x="304800" y="304800"/>
            <a:ext cx="8523514" cy="457200"/>
          </a:xfrm>
          <a:prstGeom prst="rect">
            <a:avLst/>
          </a:prstGeom>
        </p:spPr>
        <p:txBody>
          <a:bodyPr vert="horz" lIns="91391" tIns="45695" rIns="91391" bIns="45695" rtlCol="0" anchor="b" anchorCtr="0">
            <a:normAutofit/>
          </a:bodyPr>
          <a:lstStyle/>
          <a:p>
            <a:r>
              <a:rPr lang="en-US" dirty="0" smtClean="0"/>
              <a:t>Click to edit Master title style</a:t>
            </a:r>
            <a:endParaRPr lang="en-US" dirty="0"/>
          </a:p>
        </p:txBody>
      </p:sp>
      <p:sp>
        <p:nvSpPr>
          <p:cNvPr id="31" name="Rectangle 30"/>
          <p:cNvSpPr/>
          <p:nvPr/>
        </p:nvSpPr>
        <p:spPr>
          <a:xfrm>
            <a:off x="1" y="6611784"/>
            <a:ext cx="1537518" cy="246181"/>
          </a:xfrm>
          <a:prstGeom prst="rect">
            <a:avLst/>
          </a:prstGeom>
        </p:spPr>
        <p:txBody>
          <a:bodyPr wrap="none" lIns="91399" tIns="45700" rIns="91399" bIns="45700">
            <a:spAutoFit/>
          </a:bodyPr>
          <a:lstStyle/>
          <a:p>
            <a:pPr defTabSz="913912">
              <a:defRPr/>
            </a:pPr>
            <a:r>
              <a:rPr lang="en-US" sz="1000" b="1" dirty="0">
                <a:solidFill>
                  <a:srgbClr val="000000"/>
                </a:solidFill>
                <a:ea typeface="MS PGothic" pitchFamily="34" charset="-128"/>
                <a:cs typeface="Arial" pitchFamily="34" charset="0"/>
              </a:rPr>
              <a:t>UNCLASSIFIED/FOUO</a:t>
            </a:r>
          </a:p>
        </p:txBody>
      </p:sp>
      <p:pic>
        <p:nvPicPr>
          <p:cNvPr id="3076" name="Picture 4" descr="Y:\ALC Logo_templates\ALC LOGO_color\ALC Logo NoTag White Bkgrn.png"/>
          <p:cNvPicPr>
            <a:picLocks noChangeAspect="1" noChangeArrowheads="1"/>
          </p:cNvPicPr>
          <p:nvPr userDrawn="1"/>
        </p:nvPicPr>
        <p:blipFill>
          <a:blip r:embed="rId14" cstate="screen"/>
          <a:srcRect/>
          <a:stretch>
            <a:fillRect/>
          </a:stretch>
        </p:blipFill>
        <p:spPr bwMode="auto">
          <a:xfrm>
            <a:off x="8382005" y="195165"/>
            <a:ext cx="657225" cy="536021"/>
          </a:xfrm>
          <a:prstGeom prst="rect">
            <a:avLst/>
          </a:prstGeom>
          <a:noFill/>
        </p:spPr>
      </p:pic>
      <p:sp>
        <p:nvSpPr>
          <p:cNvPr id="11" name="Footer Placeholder 16"/>
          <p:cNvSpPr txBox="1">
            <a:spLocks/>
          </p:cNvSpPr>
          <p:nvPr userDrawn="1"/>
        </p:nvSpPr>
        <p:spPr>
          <a:xfrm>
            <a:off x="5364480" y="6491287"/>
            <a:ext cx="3760470" cy="381000"/>
          </a:xfrm>
          <a:prstGeom prst="rect">
            <a:avLst/>
          </a:prstGeom>
        </p:spPr>
        <p:txBody>
          <a:bodyPr lIns="91399" tIns="45700" rIns="91399" bIns="45700" anchor="b"/>
          <a:lstStyle/>
          <a:p>
            <a:pPr algn="r" defTabSz="913912">
              <a:defRPr/>
            </a:pPr>
            <a:r>
              <a:rPr lang="en-US" sz="1000" b="1" dirty="0" smtClean="0">
                <a:solidFill>
                  <a:prstClr val="black"/>
                </a:solidFill>
                <a:ea typeface="MS PGothic" pitchFamily="34" charset="-128"/>
                <a:cs typeface="Arial" pitchFamily="34" charset="0"/>
              </a:rPr>
              <a:t>3 September 2015_AWCF Brief to </a:t>
            </a:r>
            <a:r>
              <a:rPr lang="en-US" sz="1000" b="1" dirty="0" err="1" smtClean="0">
                <a:solidFill>
                  <a:prstClr val="black"/>
                </a:solidFill>
                <a:ea typeface="MS PGothic" pitchFamily="34" charset="-128"/>
                <a:cs typeface="Arial" pitchFamily="34" charset="0"/>
              </a:rPr>
              <a:t>CG_v0</a:t>
            </a:r>
            <a:r>
              <a:rPr lang="en-US" sz="1000" b="1" dirty="0" smtClean="0">
                <a:solidFill>
                  <a:prstClr val="black"/>
                </a:solidFill>
                <a:ea typeface="MS PGothic" pitchFamily="34" charset="-128"/>
                <a:cs typeface="Arial" pitchFamily="34" charset="0"/>
              </a:rPr>
              <a:t>              Page </a:t>
            </a:r>
            <a:fld id="{9984FE95-D5E7-4FB1-9467-CD26BD117143}" type="slidenum">
              <a:rPr lang="en-US" sz="1000" b="1" smtClean="0">
                <a:solidFill>
                  <a:prstClr val="black"/>
                </a:solidFill>
                <a:ea typeface="MS PGothic" pitchFamily="34" charset="-128"/>
                <a:cs typeface="Arial" pitchFamily="34" charset="0"/>
              </a:rPr>
              <a:pPr algn="r" defTabSz="913912">
                <a:defRPr/>
              </a:pPr>
              <a:t>‹#›</a:t>
            </a:fld>
            <a:endParaRPr lang="en-US" sz="1000" b="1" dirty="0">
              <a:solidFill>
                <a:prstClr val="black"/>
              </a:solidFill>
              <a:ea typeface="MS PGothic" pitchFamily="34" charset="-128"/>
              <a:cs typeface="Arial" pitchFamily="34" charset="0"/>
            </a:endParaRPr>
          </a:p>
        </p:txBody>
      </p:sp>
    </p:spTree>
    <p:extLst>
      <p:ext uri="{BB962C8B-B14F-4D97-AF65-F5344CB8AC3E}">
        <p14:creationId xmlns:p14="http://schemas.microsoft.com/office/powerpoint/2010/main" val="25341672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txStyles>
    <p:titleStyle>
      <a:lvl1pPr algn="ctr" defTabSz="913912" rtl="0" eaLnBrk="1" latinLnBrk="0" hangingPunct="1">
        <a:spcBef>
          <a:spcPct val="0"/>
        </a:spcBef>
        <a:buNone/>
        <a:defRPr sz="2800" b="1" kern="1200">
          <a:solidFill>
            <a:schemeClr val="bg1"/>
          </a:solidFill>
          <a:latin typeface="Arial" pitchFamily="34" charset="0"/>
          <a:ea typeface="+mj-ea"/>
          <a:cs typeface="Arial" pitchFamily="34" charset="0"/>
        </a:defRPr>
      </a:lvl1pPr>
    </p:titleStyle>
    <p:bodyStyle>
      <a:lvl1pPr marL="342718" marR="0" indent="-342718" algn="l" defTabSz="456955" rtl="0" eaLnBrk="1" fontAlgn="base" latinLnBrk="0" hangingPunct="1">
        <a:lnSpc>
          <a:spcPct val="100000"/>
        </a:lnSpc>
        <a:spcBef>
          <a:spcPct val="20000"/>
        </a:spcBef>
        <a:spcAft>
          <a:spcPct val="0"/>
        </a:spcAft>
        <a:buClr>
          <a:srgbClr val="911A1B"/>
        </a:buClr>
        <a:buSzPct val="120000"/>
        <a:buFont typeface="Lucida Grande"/>
        <a:buChar char="￭"/>
        <a:tabLst/>
        <a:defRPr sz="3200" kern="1200">
          <a:solidFill>
            <a:schemeClr val="tx1"/>
          </a:solidFill>
          <a:latin typeface="Arial" pitchFamily="34" charset="0"/>
          <a:ea typeface="+mn-ea"/>
          <a:cs typeface="Arial" pitchFamily="34" charset="0"/>
        </a:defRPr>
      </a:lvl1pPr>
      <a:lvl2pPr marL="742553" marR="0" indent="-285597" algn="l" defTabSz="456955" rtl="0" eaLnBrk="1" fontAlgn="base" latinLnBrk="0" hangingPunct="1">
        <a:lnSpc>
          <a:spcPct val="100000"/>
        </a:lnSpc>
        <a:spcBef>
          <a:spcPct val="20000"/>
        </a:spcBef>
        <a:spcAft>
          <a:spcPct val="0"/>
        </a:spcAft>
        <a:buClr>
          <a:srgbClr val="800000"/>
        </a:buClr>
        <a:buSzTx/>
        <a:buFont typeface="Arial" pitchFamily="34" charset="0"/>
        <a:buChar char="–"/>
        <a:tabLst/>
        <a:defRPr sz="2800" kern="1200">
          <a:solidFill>
            <a:schemeClr val="tx1"/>
          </a:solidFill>
          <a:latin typeface="Arial" pitchFamily="34" charset="0"/>
          <a:ea typeface="+mn-ea"/>
          <a:cs typeface="Arial" pitchFamily="34" charset="0"/>
        </a:defRPr>
      </a:lvl2pPr>
      <a:lvl3pPr marL="1142388" marR="0" indent="-228478" algn="l" defTabSz="456955" rtl="0" eaLnBrk="1" fontAlgn="base" latinLnBrk="0" hangingPunct="1">
        <a:lnSpc>
          <a:spcPct val="100000"/>
        </a:lnSpc>
        <a:spcBef>
          <a:spcPct val="20000"/>
        </a:spcBef>
        <a:spcAft>
          <a:spcPct val="0"/>
        </a:spcAft>
        <a:buClr>
          <a:srgbClr val="800000"/>
        </a:buClr>
        <a:buSzTx/>
        <a:buFont typeface="Arial" pitchFamily="34" charset="0"/>
        <a:buChar char="•"/>
        <a:tabLst/>
        <a:defRPr sz="2400" kern="1200">
          <a:solidFill>
            <a:schemeClr val="tx1"/>
          </a:solidFill>
          <a:latin typeface="Arial" pitchFamily="34" charset="0"/>
          <a:ea typeface="+mn-ea"/>
          <a:cs typeface="Arial" pitchFamily="34" charset="0"/>
        </a:defRPr>
      </a:lvl3pPr>
      <a:lvl4pPr marL="1599345" marR="0" indent="-228478" algn="l" defTabSz="456955" rtl="0" eaLnBrk="1" fontAlgn="base" latinLnBrk="0" hangingPunct="1">
        <a:lnSpc>
          <a:spcPct val="100000"/>
        </a:lnSpc>
        <a:spcBef>
          <a:spcPct val="20000"/>
        </a:spcBef>
        <a:spcAft>
          <a:spcPct val="0"/>
        </a:spcAft>
        <a:buClr>
          <a:srgbClr val="800000"/>
        </a:buClr>
        <a:buSzTx/>
        <a:buFont typeface="Arial" pitchFamily="34" charset="0"/>
        <a:buChar char="–"/>
        <a:tabLst/>
        <a:defRPr sz="2000" kern="1200">
          <a:solidFill>
            <a:schemeClr val="tx1"/>
          </a:solidFill>
          <a:latin typeface="Arial" pitchFamily="34" charset="0"/>
          <a:ea typeface="+mn-ea"/>
          <a:cs typeface="Arial" pitchFamily="34" charset="0"/>
        </a:defRPr>
      </a:lvl4pPr>
      <a:lvl5pPr marL="2056301" marR="0" indent="-228478" algn="l" defTabSz="456955" rtl="0" eaLnBrk="1" fontAlgn="base" latinLnBrk="0" hangingPunct="1">
        <a:lnSpc>
          <a:spcPct val="100000"/>
        </a:lnSpc>
        <a:spcBef>
          <a:spcPct val="20000"/>
        </a:spcBef>
        <a:spcAft>
          <a:spcPct val="0"/>
        </a:spcAft>
        <a:buClr>
          <a:srgbClr val="800000"/>
        </a:buClr>
        <a:buSzTx/>
        <a:buFont typeface="Arial" pitchFamily="34" charset="0"/>
        <a:buChar char="»"/>
        <a:tabLst/>
        <a:defRPr sz="2000" kern="1200">
          <a:solidFill>
            <a:schemeClr val="tx1"/>
          </a:solidFill>
          <a:latin typeface="Arial" pitchFamily="34" charset="0"/>
          <a:ea typeface="+mn-ea"/>
          <a:cs typeface="Arial" pitchFamily="34" charset="0"/>
        </a:defRPr>
      </a:lvl5pPr>
      <a:lvl6pPr marL="2513256" indent="-228478" algn="l" defTabSz="91391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12" indent="-228478" algn="l" defTabSz="91391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67" indent="-228478" algn="l" defTabSz="91391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22" indent="-228478" algn="l" defTabSz="91391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2" rtl="0" eaLnBrk="1" latinLnBrk="0" hangingPunct="1">
        <a:defRPr sz="1800" kern="1200">
          <a:solidFill>
            <a:schemeClr val="tx1"/>
          </a:solidFill>
          <a:latin typeface="+mn-lt"/>
          <a:ea typeface="+mn-ea"/>
          <a:cs typeface="+mn-cs"/>
        </a:defRPr>
      </a:lvl1pPr>
      <a:lvl2pPr marL="456955" algn="l" defTabSz="913912" rtl="0" eaLnBrk="1" latinLnBrk="0" hangingPunct="1">
        <a:defRPr sz="1800" kern="1200">
          <a:solidFill>
            <a:schemeClr val="tx1"/>
          </a:solidFill>
          <a:latin typeface="+mn-lt"/>
          <a:ea typeface="+mn-ea"/>
          <a:cs typeface="+mn-cs"/>
        </a:defRPr>
      </a:lvl2pPr>
      <a:lvl3pPr marL="913912" algn="l" defTabSz="913912" rtl="0" eaLnBrk="1" latinLnBrk="0" hangingPunct="1">
        <a:defRPr sz="1800" kern="1200">
          <a:solidFill>
            <a:schemeClr val="tx1"/>
          </a:solidFill>
          <a:latin typeface="+mn-lt"/>
          <a:ea typeface="+mn-ea"/>
          <a:cs typeface="+mn-cs"/>
        </a:defRPr>
      </a:lvl3pPr>
      <a:lvl4pPr marL="1370864" algn="l" defTabSz="913912" rtl="0" eaLnBrk="1" latinLnBrk="0" hangingPunct="1">
        <a:defRPr sz="1800" kern="1200">
          <a:solidFill>
            <a:schemeClr val="tx1"/>
          </a:solidFill>
          <a:latin typeface="+mn-lt"/>
          <a:ea typeface="+mn-ea"/>
          <a:cs typeface="+mn-cs"/>
        </a:defRPr>
      </a:lvl4pPr>
      <a:lvl5pPr marL="1827822" algn="l" defTabSz="913912" rtl="0" eaLnBrk="1" latinLnBrk="0" hangingPunct="1">
        <a:defRPr sz="1800" kern="1200">
          <a:solidFill>
            <a:schemeClr val="tx1"/>
          </a:solidFill>
          <a:latin typeface="+mn-lt"/>
          <a:ea typeface="+mn-ea"/>
          <a:cs typeface="+mn-cs"/>
        </a:defRPr>
      </a:lvl5pPr>
      <a:lvl6pPr marL="2284778" algn="l" defTabSz="913912" rtl="0" eaLnBrk="1" latinLnBrk="0" hangingPunct="1">
        <a:defRPr sz="1800" kern="1200">
          <a:solidFill>
            <a:schemeClr val="tx1"/>
          </a:solidFill>
          <a:latin typeface="+mn-lt"/>
          <a:ea typeface="+mn-ea"/>
          <a:cs typeface="+mn-cs"/>
        </a:defRPr>
      </a:lvl6pPr>
      <a:lvl7pPr marL="2741736" algn="l" defTabSz="913912" rtl="0" eaLnBrk="1" latinLnBrk="0" hangingPunct="1">
        <a:defRPr sz="1800" kern="1200">
          <a:solidFill>
            <a:schemeClr val="tx1"/>
          </a:solidFill>
          <a:latin typeface="+mn-lt"/>
          <a:ea typeface="+mn-ea"/>
          <a:cs typeface="+mn-cs"/>
        </a:defRPr>
      </a:lvl7pPr>
      <a:lvl8pPr marL="3198689" algn="l" defTabSz="913912" rtl="0" eaLnBrk="1" latinLnBrk="0" hangingPunct="1">
        <a:defRPr sz="1800" kern="1200">
          <a:solidFill>
            <a:schemeClr val="tx1"/>
          </a:solidFill>
          <a:latin typeface="+mn-lt"/>
          <a:ea typeface="+mn-ea"/>
          <a:cs typeface="+mn-cs"/>
        </a:defRPr>
      </a:lvl8pPr>
      <a:lvl9pPr marL="3655645" algn="l" defTabSz="91391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pic>
        <p:nvPicPr>
          <p:cNvPr id="24" name="Picture 23" descr="Metal Header.jpg"/>
          <p:cNvPicPr>
            <a:picLocks noChangeAspect="1"/>
          </p:cNvPicPr>
          <p:nvPr/>
        </p:nvPicPr>
        <p:blipFill>
          <a:blip r:embed="rId16" cstate="screen"/>
          <a:stretch>
            <a:fillRect/>
          </a:stretch>
        </p:blipFill>
        <p:spPr>
          <a:xfrm>
            <a:off x="0" y="194888"/>
            <a:ext cx="9144000" cy="53657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25" name="Footer Placeholder 16"/>
          <p:cNvSpPr txBox="1">
            <a:spLocks/>
          </p:cNvSpPr>
          <p:nvPr/>
        </p:nvSpPr>
        <p:spPr>
          <a:xfrm>
            <a:off x="-17930" y="-29528"/>
            <a:ext cx="9144000" cy="231776"/>
          </a:xfrm>
          <a:prstGeom prst="rect">
            <a:avLst/>
          </a:prstGeom>
        </p:spPr>
        <p:txBody>
          <a:bodyPr/>
          <a:lstStyle/>
          <a:p>
            <a:pPr algn="ctr">
              <a:defRPr/>
            </a:pPr>
            <a:r>
              <a:rPr lang="en-US" sz="1000" b="1" dirty="0" smtClean="0">
                <a:solidFill>
                  <a:srgbClr val="000000"/>
                </a:solidFill>
                <a:ea typeface="MS PGothic" pitchFamily="34" charset="-128"/>
                <a:cs typeface="Arial" pitchFamily="34" charset="0"/>
              </a:rPr>
              <a:t>UNCLASSIFIED/FOUO</a:t>
            </a:r>
            <a:endParaRPr lang="en-US" sz="1000" b="1" dirty="0">
              <a:solidFill>
                <a:srgbClr val="000000"/>
              </a:solidFill>
              <a:ea typeface="MS PGothic" pitchFamily="34" charset="-128"/>
              <a:cs typeface="Arial" pitchFamily="34" charset="0"/>
            </a:endParaRPr>
          </a:p>
        </p:txBody>
      </p:sp>
      <p:pic>
        <p:nvPicPr>
          <p:cNvPr id="26" name="Picture 25" descr="US Army RA Star Logo.png"/>
          <p:cNvPicPr>
            <a:picLocks noChangeAspect="1"/>
          </p:cNvPicPr>
          <p:nvPr/>
        </p:nvPicPr>
        <p:blipFill>
          <a:blip r:embed="rId17" cstate="screen"/>
          <a:stretch>
            <a:fillRect/>
          </a:stretch>
        </p:blipFill>
        <p:spPr>
          <a:xfrm>
            <a:off x="241300" y="88151"/>
            <a:ext cx="600931" cy="750049"/>
          </a:xfrm>
          <a:prstGeom prst="rect">
            <a:avLst/>
          </a:prstGeom>
        </p:spPr>
      </p:pic>
      <p:pic>
        <p:nvPicPr>
          <p:cNvPr id="27" name="Picture 26" descr="AMC_Logo.png"/>
          <p:cNvPicPr>
            <a:picLocks noChangeAspect="1"/>
          </p:cNvPicPr>
          <p:nvPr/>
        </p:nvPicPr>
        <p:blipFill>
          <a:blip r:embed="rId18" cstate="screen"/>
          <a:stretch>
            <a:fillRect/>
          </a:stretch>
        </p:blipFill>
        <p:spPr>
          <a:xfrm>
            <a:off x="838200" y="127340"/>
            <a:ext cx="570584" cy="671671"/>
          </a:xfrm>
          <a:prstGeom prst="rect">
            <a:avLst/>
          </a:prstGeom>
          <a:effectLst>
            <a:outerShdw blurRad="50800" dist="38100" dir="2700000" algn="tl" rotWithShape="0">
              <a:prstClr val="black">
                <a:alpha val="40000"/>
              </a:prstClr>
            </a:outerShdw>
          </a:effectLst>
        </p:spPr>
      </p:pic>
      <p:pic>
        <p:nvPicPr>
          <p:cNvPr id="28" name="Picture 27" descr="AMCOM.gif"/>
          <p:cNvPicPr>
            <a:picLocks noChangeAspect="1"/>
          </p:cNvPicPr>
          <p:nvPr/>
        </p:nvPicPr>
        <p:blipFill>
          <a:blip r:embed="rId19" cstate="screen"/>
          <a:stretch>
            <a:fillRect/>
          </a:stretch>
        </p:blipFill>
        <p:spPr>
          <a:xfrm>
            <a:off x="7696200" y="158375"/>
            <a:ext cx="616620" cy="609600"/>
          </a:xfrm>
          <a:prstGeom prst="rect">
            <a:avLst/>
          </a:prstGeom>
        </p:spPr>
      </p:pic>
      <p:sp>
        <p:nvSpPr>
          <p:cNvPr id="2" name="Title Placeholder 1"/>
          <p:cNvSpPr>
            <a:spLocks noGrp="1"/>
          </p:cNvSpPr>
          <p:nvPr>
            <p:ph type="title"/>
          </p:nvPr>
        </p:nvSpPr>
        <p:spPr>
          <a:xfrm>
            <a:off x="304800" y="304800"/>
            <a:ext cx="8523514" cy="457200"/>
          </a:xfrm>
          <a:prstGeom prst="rect">
            <a:avLst/>
          </a:prstGeom>
        </p:spPr>
        <p:txBody>
          <a:bodyPr vert="horz" lIns="91432" tIns="45716" rIns="91432" bIns="45716" rtlCol="0" anchor="b" anchorCtr="0">
            <a:normAutofit/>
          </a:bodyPr>
          <a:lstStyle/>
          <a:p>
            <a:r>
              <a:rPr lang="en-US" dirty="0" smtClean="0"/>
              <a:t>Click to edit Master title style</a:t>
            </a:r>
            <a:endParaRPr lang="en-US" dirty="0"/>
          </a:p>
        </p:txBody>
      </p:sp>
      <p:sp>
        <p:nvSpPr>
          <p:cNvPr id="31" name="Rectangle 30"/>
          <p:cNvSpPr/>
          <p:nvPr/>
        </p:nvSpPr>
        <p:spPr>
          <a:xfrm>
            <a:off x="0" y="6611779"/>
            <a:ext cx="1572866" cy="246221"/>
          </a:xfrm>
          <a:prstGeom prst="rect">
            <a:avLst/>
          </a:prstGeom>
        </p:spPr>
        <p:txBody>
          <a:bodyPr wrap="none">
            <a:spAutoFit/>
          </a:bodyPr>
          <a:lstStyle/>
          <a:p>
            <a:pPr>
              <a:defRPr/>
            </a:pPr>
            <a:r>
              <a:rPr lang="en-US" sz="1000" b="1" dirty="0" smtClean="0">
                <a:solidFill>
                  <a:srgbClr val="000000"/>
                </a:solidFill>
                <a:ea typeface="MS PGothic" pitchFamily="34" charset="-128"/>
                <a:cs typeface="Arial" pitchFamily="34" charset="0"/>
              </a:rPr>
              <a:t>UNCLASSIFIED/FOUO</a:t>
            </a:r>
            <a:endParaRPr lang="en-US" sz="1000" b="1" dirty="0">
              <a:solidFill>
                <a:srgbClr val="000000"/>
              </a:solidFill>
              <a:ea typeface="MS PGothic" pitchFamily="34" charset="-128"/>
              <a:cs typeface="Arial" pitchFamily="34" charset="0"/>
            </a:endParaRPr>
          </a:p>
        </p:txBody>
      </p:sp>
      <p:sp>
        <p:nvSpPr>
          <p:cNvPr id="10" name="Footer Placeholder 16"/>
          <p:cNvSpPr txBox="1">
            <a:spLocks/>
          </p:cNvSpPr>
          <p:nvPr/>
        </p:nvSpPr>
        <p:spPr>
          <a:xfrm>
            <a:off x="7372350" y="6491287"/>
            <a:ext cx="1752600" cy="381000"/>
          </a:xfrm>
          <a:prstGeom prst="rect">
            <a:avLst/>
          </a:prstGeom>
        </p:spPr>
        <p:txBody>
          <a:bodyPr/>
          <a:lstStyle/>
          <a:p>
            <a:pPr algn="r">
              <a:defRPr/>
            </a:pPr>
            <a:fld id="{9984FE95-D5E7-4FB1-9467-CD26BD117143}" type="slidenum">
              <a:rPr lang="en-US" sz="1000" b="1" smtClean="0">
                <a:solidFill>
                  <a:prstClr val="black"/>
                </a:solidFill>
                <a:ea typeface="MS PGothic" pitchFamily="34" charset="-128"/>
                <a:cs typeface="Arial" pitchFamily="34" charset="0"/>
              </a:rPr>
              <a:pPr algn="r">
                <a:defRPr/>
              </a:pPr>
              <a:t>‹#›</a:t>
            </a:fld>
            <a:endParaRPr lang="en-US" sz="1000" b="1" dirty="0" smtClean="0">
              <a:solidFill>
                <a:prstClr val="black"/>
              </a:solidFill>
              <a:ea typeface="MS PGothic" pitchFamily="34" charset="-128"/>
              <a:cs typeface="Arial" pitchFamily="34" charset="0"/>
            </a:endParaRPr>
          </a:p>
          <a:p>
            <a:pPr algn="r">
              <a:defRPr/>
            </a:pPr>
            <a:endParaRPr lang="en-US" sz="1000" b="1" dirty="0">
              <a:solidFill>
                <a:prstClr val="black"/>
              </a:solidFill>
              <a:ea typeface="MS PGothic" pitchFamily="34" charset="-128"/>
              <a:cs typeface="Arial" pitchFamily="34" charset="0"/>
            </a:endParaRPr>
          </a:p>
        </p:txBody>
      </p:sp>
      <p:pic>
        <p:nvPicPr>
          <p:cNvPr id="3076" name="Picture 4" descr="Y:\ALC Logo_templates\ALC LOGO_color\ALC Logo NoTag White Bkgrn.png"/>
          <p:cNvPicPr>
            <a:picLocks noChangeAspect="1" noChangeArrowheads="1"/>
          </p:cNvPicPr>
          <p:nvPr userDrawn="1"/>
        </p:nvPicPr>
        <p:blipFill>
          <a:blip r:embed="rId20" cstate="screen"/>
          <a:srcRect/>
          <a:stretch>
            <a:fillRect/>
          </a:stretch>
        </p:blipFill>
        <p:spPr bwMode="auto">
          <a:xfrm>
            <a:off x="8382000" y="195165"/>
            <a:ext cx="657225" cy="536021"/>
          </a:xfrm>
          <a:prstGeom prst="rect">
            <a:avLst/>
          </a:prstGeom>
          <a:noFill/>
        </p:spPr>
      </p:pic>
    </p:spTree>
    <p:extLst>
      <p:ext uri="{BB962C8B-B14F-4D97-AF65-F5344CB8AC3E}">
        <p14:creationId xmlns:p14="http://schemas.microsoft.com/office/powerpoint/2010/main" val="423675008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txStyles>
    <p:titleStyle>
      <a:lvl1pPr algn="ctr" defTabSz="914318" rtl="0" eaLnBrk="1" latinLnBrk="0" hangingPunct="1">
        <a:spcBef>
          <a:spcPct val="0"/>
        </a:spcBef>
        <a:buNone/>
        <a:defRPr sz="2800" b="1" kern="1200">
          <a:solidFill>
            <a:schemeClr val="bg1"/>
          </a:solidFill>
          <a:latin typeface="Arial" pitchFamily="34" charset="0"/>
          <a:ea typeface="+mj-ea"/>
          <a:cs typeface="Arial" pitchFamily="34" charset="0"/>
        </a:defRPr>
      </a:lvl1pPr>
    </p:titleStyle>
    <p:bodyStyle>
      <a:lvl1pPr marL="342870" marR="0" indent="-342870" algn="l" defTabSz="457159" rtl="0" eaLnBrk="1" fontAlgn="base" latinLnBrk="0" hangingPunct="1">
        <a:lnSpc>
          <a:spcPct val="100000"/>
        </a:lnSpc>
        <a:spcBef>
          <a:spcPct val="20000"/>
        </a:spcBef>
        <a:spcAft>
          <a:spcPct val="0"/>
        </a:spcAft>
        <a:buClr>
          <a:srgbClr val="911A1B"/>
        </a:buClr>
        <a:buSzPct val="120000"/>
        <a:buFont typeface="Lucida Grande"/>
        <a:buChar char="￭"/>
        <a:tabLst/>
        <a:defRPr sz="3200" kern="1200">
          <a:solidFill>
            <a:schemeClr val="tx1"/>
          </a:solidFill>
          <a:latin typeface="Arial" pitchFamily="34" charset="0"/>
          <a:ea typeface="+mn-ea"/>
          <a:cs typeface="Arial" pitchFamily="34" charset="0"/>
        </a:defRPr>
      </a:lvl1pPr>
      <a:lvl2pPr marL="742883" marR="0" indent="-285724" algn="l" defTabSz="457159" rtl="0" eaLnBrk="1" fontAlgn="base" latinLnBrk="0" hangingPunct="1">
        <a:lnSpc>
          <a:spcPct val="100000"/>
        </a:lnSpc>
        <a:spcBef>
          <a:spcPct val="20000"/>
        </a:spcBef>
        <a:spcAft>
          <a:spcPct val="0"/>
        </a:spcAft>
        <a:buClr>
          <a:srgbClr val="800000"/>
        </a:buClr>
        <a:buSzTx/>
        <a:buFont typeface="Arial" pitchFamily="34" charset="0"/>
        <a:buChar char="–"/>
        <a:tabLst/>
        <a:defRPr sz="2800" kern="1200">
          <a:solidFill>
            <a:schemeClr val="tx1"/>
          </a:solidFill>
          <a:latin typeface="Arial" pitchFamily="34" charset="0"/>
          <a:ea typeface="+mn-ea"/>
          <a:cs typeface="Arial" pitchFamily="34" charset="0"/>
        </a:defRPr>
      </a:lvl2pPr>
      <a:lvl3pPr marL="1142898" marR="0" indent="-228580" algn="l" defTabSz="457159" rtl="0" eaLnBrk="1" fontAlgn="base" latinLnBrk="0" hangingPunct="1">
        <a:lnSpc>
          <a:spcPct val="100000"/>
        </a:lnSpc>
        <a:spcBef>
          <a:spcPct val="20000"/>
        </a:spcBef>
        <a:spcAft>
          <a:spcPct val="0"/>
        </a:spcAft>
        <a:buClr>
          <a:srgbClr val="800000"/>
        </a:buClr>
        <a:buSzTx/>
        <a:buFont typeface="Arial" pitchFamily="34" charset="0"/>
        <a:buChar char="•"/>
        <a:tabLst/>
        <a:defRPr sz="2400" kern="1200">
          <a:solidFill>
            <a:schemeClr val="tx1"/>
          </a:solidFill>
          <a:latin typeface="Arial" pitchFamily="34" charset="0"/>
          <a:ea typeface="+mn-ea"/>
          <a:cs typeface="Arial" pitchFamily="34" charset="0"/>
        </a:defRPr>
      </a:lvl3pPr>
      <a:lvl4pPr marL="1600057" marR="0" indent="-228580" algn="l" defTabSz="457159" rtl="0" eaLnBrk="1" fontAlgn="base" latinLnBrk="0" hangingPunct="1">
        <a:lnSpc>
          <a:spcPct val="100000"/>
        </a:lnSpc>
        <a:spcBef>
          <a:spcPct val="20000"/>
        </a:spcBef>
        <a:spcAft>
          <a:spcPct val="0"/>
        </a:spcAft>
        <a:buClr>
          <a:srgbClr val="800000"/>
        </a:buClr>
        <a:buSzTx/>
        <a:buFont typeface="Arial" pitchFamily="34" charset="0"/>
        <a:buChar char="–"/>
        <a:tabLst/>
        <a:defRPr sz="2000" kern="1200">
          <a:solidFill>
            <a:schemeClr val="tx1"/>
          </a:solidFill>
          <a:latin typeface="Arial" pitchFamily="34" charset="0"/>
          <a:ea typeface="+mn-ea"/>
          <a:cs typeface="Arial" pitchFamily="34" charset="0"/>
        </a:defRPr>
      </a:lvl4pPr>
      <a:lvl5pPr marL="2057217" marR="0" indent="-228580" algn="l" defTabSz="457159" rtl="0" eaLnBrk="1" fontAlgn="base" latinLnBrk="0" hangingPunct="1">
        <a:lnSpc>
          <a:spcPct val="100000"/>
        </a:lnSpc>
        <a:spcBef>
          <a:spcPct val="20000"/>
        </a:spcBef>
        <a:spcAft>
          <a:spcPct val="0"/>
        </a:spcAft>
        <a:buClr>
          <a:srgbClr val="800000"/>
        </a:buClr>
        <a:buSzTx/>
        <a:buFont typeface="Arial" pitchFamily="34" charset="0"/>
        <a:buChar char="»"/>
        <a:tabLst/>
        <a:defRPr sz="2000" kern="1200">
          <a:solidFill>
            <a:schemeClr val="tx1"/>
          </a:solidFill>
          <a:latin typeface="Arial" pitchFamily="34" charset="0"/>
          <a:ea typeface="+mn-ea"/>
          <a:cs typeface="Arial" pitchFamily="34" charset="0"/>
        </a:defRPr>
      </a:lvl5pPr>
      <a:lvl6pPr marL="2514376"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35"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95"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54"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7" algn="l" defTabSz="914318" rtl="0" eaLnBrk="1" latinLnBrk="0" hangingPunct="1">
        <a:defRPr sz="1800" kern="1200">
          <a:solidFill>
            <a:schemeClr val="tx1"/>
          </a:solidFill>
          <a:latin typeface="+mn-lt"/>
          <a:ea typeface="+mn-ea"/>
          <a:cs typeface="+mn-cs"/>
        </a:defRPr>
      </a:lvl4pPr>
      <a:lvl5pPr marL="1828637" algn="l" defTabSz="914318" rtl="0" eaLnBrk="1" latinLnBrk="0" hangingPunct="1">
        <a:defRPr sz="1800" kern="1200">
          <a:solidFill>
            <a:schemeClr val="tx1"/>
          </a:solidFill>
          <a:latin typeface="+mn-lt"/>
          <a:ea typeface="+mn-ea"/>
          <a:cs typeface="+mn-cs"/>
        </a:defRPr>
      </a:lvl5pPr>
      <a:lvl6pPr marL="2285797" algn="l" defTabSz="914318" rtl="0" eaLnBrk="1" latinLnBrk="0" hangingPunct="1">
        <a:defRPr sz="1800" kern="1200">
          <a:solidFill>
            <a:schemeClr val="tx1"/>
          </a:solidFill>
          <a:latin typeface="+mn-lt"/>
          <a:ea typeface="+mn-ea"/>
          <a:cs typeface="+mn-cs"/>
        </a:defRPr>
      </a:lvl6pPr>
      <a:lvl7pPr marL="2742956" algn="l" defTabSz="914318" rtl="0" eaLnBrk="1" latinLnBrk="0" hangingPunct="1">
        <a:defRPr sz="1800" kern="1200">
          <a:solidFill>
            <a:schemeClr val="tx1"/>
          </a:solidFill>
          <a:latin typeface="+mn-lt"/>
          <a:ea typeface="+mn-ea"/>
          <a:cs typeface="+mn-cs"/>
        </a:defRPr>
      </a:lvl7pPr>
      <a:lvl8pPr marL="3200115" algn="l" defTabSz="914318" rtl="0" eaLnBrk="1" latinLnBrk="0" hangingPunct="1">
        <a:defRPr sz="1800" kern="1200">
          <a:solidFill>
            <a:schemeClr val="tx1"/>
          </a:solidFill>
          <a:latin typeface="+mn-lt"/>
          <a:ea typeface="+mn-ea"/>
          <a:cs typeface="+mn-cs"/>
        </a:defRPr>
      </a:lvl8pPr>
      <a:lvl9pPr marL="3657274" algn="l" defTabSz="91431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pic>
        <p:nvPicPr>
          <p:cNvPr id="24" name="Picture 23" descr="Metal Header.jpg"/>
          <p:cNvPicPr>
            <a:picLocks noChangeAspect="1"/>
          </p:cNvPicPr>
          <p:nvPr/>
        </p:nvPicPr>
        <p:blipFill>
          <a:blip r:embed="rId16" cstate="screen"/>
          <a:stretch>
            <a:fillRect/>
          </a:stretch>
        </p:blipFill>
        <p:spPr>
          <a:xfrm>
            <a:off x="0" y="194888"/>
            <a:ext cx="9144000" cy="53657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pic>
      <p:sp>
        <p:nvSpPr>
          <p:cNvPr id="25" name="Footer Placeholder 16"/>
          <p:cNvSpPr txBox="1">
            <a:spLocks/>
          </p:cNvSpPr>
          <p:nvPr/>
        </p:nvSpPr>
        <p:spPr>
          <a:xfrm>
            <a:off x="-17930" y="-29528"/>
            <a:ext cx="9144000" cy="231776"/>
          </a:xfrm>
          <a:prstGeom prst="rect">
            <a:avLst/>
          </a:prstGeom>
        </p:spPr>
        <p:txBody>
          <a:bodyPr/>
          <a:lstStyle/>
          <a:p>
            <a:pPr algn="ctr">
              <a:defRPr/>
            </a:pPr>
            <a:r>
              <a:rPr lang="en-US" sz="1000" b="1" dirty="0" smtClean="0">
                <a:solidFill>
                  <a:srgbClr val="000000"/>
                </a:solidFill>
                <a:ea typeface="MS PGothic" pitchFamily="34" charset="-128"/>
                <a:cs typeface="Arial" pitchFamily="34" charset="0"/>
              </a:rPr>
              <a:t>UNCLASSIFIED/FOUO</a:t>
            </a:r>
            <a:endParaRPr lang="en-US" sz="1000" b="1" dirty="0">
              <a:solidFill>
                <a:srgbClr val="000000"/>
              </a:solidFill>
              <a:ea typeface="MS PGothic" pitchFamily="34" charset="-128"/>
              <a:cs typeface="Arial" pitchFamily="34" charset="0"/>
            </a:endParaRPr>
          </a:p>
        </p:txBody>
      </p:sp>
      <p:pic>
        <p:nvPicPr>
          <p:cNvPr id="26" name="Picture 25" descr="US Army RA Star Logo.png"/>
          <p:cNvPicPr>
            <a:picLocks noChangeAspect="1"/>
          </p:cNvPicPr>
          <p:nvPr/>
        </p:nvPicPr>
        <p:blipFill>
          <a:blip r:embed="rId17" cstate="screen"/>
          <a:stretch>
            <a:fillRect/>
          </a:stretch>
        </p:blipFill>
        <p:spPr>
          <a:xfrm>
            <a:off x="241300" y="88151"/>
            <a:ext cx="600931" cy="750049"/>
          </a:xfrm>
          <a:prstGeom prst="rect">
            <a:avLst/>
          </a:prstGeom>
        </p:spPr>
      </p:pic>
      <p:pic>
        <p:nvPicPr>
          <p:cNvPr id="27" name="Picture 26" descr="AMC_Logo.png"/>
          <p:cNvPicPr>
            <a:picLocks noChangeAspect="1"/>
          </p:cNvPicPr>
          <p:nvPr/>
        </p:nvPicPr>
        <p:blipFill>
          <a:blip r:embed="rId18" cstate="screen"/>
          <a:stretch>
            <a:fillRect/>
          </a:stretch>
        </p:blipFill>
        <p:spPr>
          <a:xfrm>
            <a:off x="838200" y="127340"/>
            <a:ext cx="570584" cy="671671"/>
          </a:xfrm>
          <a:prstGeom prst="rect">
            <a:avLst/>
          </a:prstGeom>
          <a:effectLst>
            <a:outerShdw blurRad="50800" dist="38100" dir="2700000" algn="tl" rotWithShape="0">
              <a:prstClr val="black">
                <a:alpha val="40000"/>
              </a:prstClr>
            </a:outerShdw>
          </a:effectLst>
        </p:spPr>
      </p:pic>
      <p:pic>
        <p:nvPicPr>
          <p:cNvPr id="28" name="Picture 27" descr="AMCOM.gif"/>
          <p:cNvPicPr>
            <a:picLocks noChangeAspect="1"/>
          </p:cNvPicPr>
          <p:nvPr/>
        </p:nvPicPr>
        <p:blipFill>
          <a:blip r:embed="rId19" cstate="screen"/>
          <a:stretch>
            <a:fillRect/>
          </a:stretch>
        </p:blipFill>
        <p:spPr>
          <a:xfrm>
            <a:off x="7696200" y="158375"/>
            <a:ext cx="616620" cy="609600"/>
          </a:xfrm>
          <a:prstGeom prst="rect">
            <a:avLst/>
          </a:prstGeom>
        </p:spPr>
      </p:pic>
      <p:sp>
        <p:nvSpPr>
          <p:cNvPr id="2" name="Title Placeholder 1"/>
          <p:cNvSpPr>
            <a:spLocks noGrp="1"/>
          </p:cNvSpPr>
          <p:nvPr>
            <p:ph type="title"/>
          </p:nvPr>
        </p:nvSpPr>
        <p:spPr>
          <a:xfrm>
            <a:off x="304800" y="304800"/>
            <a:ext cx="8523514" cy="457200"/>
          </a:xfrm>
          <a:prstGeom prst="rect">
            <a:avLst/>
          </a:prstGeom>
        </p:spPr>
        <p:txBody>
          <a:bodyPr vert="horz" lIns="91432" tIns="45716" rIns="91432" bIns="45716" rtlCol="0" anchor="b" anchorCtr="0">
            <a:normAutofit/>
          </a:bodyPr>
          <a:lstStyle/>
          <a:p>
            <a:r>
              <a:rPr lang="en-US" dirty="0" smtClean="0"/>
              <a:t>Click to edit Master title style</a:t>
            </a:r>
            <a:endParaRPr lang="en-US" dirty="0"/>
          </a:p>
        </p:txBody>
      </p:sp>
      <p:sp>
        <p:nvSpPr>
          <p:cNvPr id="31" name="Rectangle 30"/>
          <p:cNvSpPr/>
          <p:nvPr/>
        </p:nvSpPr>
        <p:spPr>
          <a:xfrm>
            <a:off x="0" y="6611779"/>
            <a:ext cx="1572866" cy="246221"/>
          </a:xfrm>
          <a:prstGeom prst="rect">
            <a:avLst/>
          </a:prstGeom>
        </p:spPr>
        <p:txBody>
          <a:bodyPr wrap="none">
            <a:spAutoFit/>
          </a:bodyPr>
          <a:lstStyle/>
          <a:p>
            <a:pPr>
              <a:defRPr/>
            </a:pPr>
            <a:r>
              <a:rPr lang="en-US" sz="1000" b="1" dirty="0" smtClean="0">
                <a:solidFill>
                  <a:srgbClr val="000000"/>
                </a:solidFill>
                <a:ea typeface="MS PGothic" pitchFamily="34" charset="-128"/>
                <a:cs typeface="Arial" pitchFamily="34" charset="0"/>
              </a:rPr>
              <a:t>UNCLASSIFIED/FOUO</a:t>
            </a:r>
            <a:endParaRPr lang="en-US" sz="1000" b="1" dirty="0">
              <a:solidFill>
                <a:srgbClr val="000000"/>
              </a:solidFill>
              <a:ea typeface="MS PGothic" pitchFamily="34" charset="-128"/>
              <a:cs typeface="Arial" pitchFamily="34" charset="0"/>
            </a:endParaRPr>
          </a:p>
        </p:txBody>
      </p:sp>
      <p:sp>
        <p:nvSpPr>
          <p:cNvPr id="10" name="Footer Placeholder 16"/>
          <p:cNvSpPr txBox="1">
            <a:spLocks/>
          </p:cNvSpPr>
          <p:nvPr/>
        </p:nvSpPr>
        <p:spPr>
          <a:xfrm>
            <a:off x="7372350" y="6491287"/>
            <a:ext cx="1752600" cy="381000"/>
          </a:xfrm>
          <a:prstGeom prst="rect">
            <a:avLst/>
          </a:prstGeom>
        </p:spPr>
        <p:txBody>
          <a:bodyPr/>
          <a:lstStyle/>
          <a:p>
            <a:pPr algn="r">
              <a:defRPr/>
            </a:pPr>
            <a:fld id="{9984FE95-D5E7-4FB1-9467-CD26BD117143}" type="slidenum">
              <a:rPr lang="en-US" sz="1000" b="1" smtClean="0">
                <a:solidFill>
                  <a:prstClr val="black"/>
                </a:solidFill>
                <a:ea typeface="MS PGothic" pitchFamily="34" charset="-128"/>
                <a:cs typeface="Arial" pitchFamily="34" charset="0"/>
              </a:rPr>
              <a:pPr algn="r">
                <a:defRPr/>
              </a:pPr>
              <a:t>‹#›</a:t>
            </a:fld>
            <a:endParaRPr lang="en-US" sz="1000" b="1" dirty="0" smtClean="0">
              <a:solidFill>
                <a:prstClr val="black"/>
              </a:solidFill>
              <a:ea typeface="MS PGothic" pitchFamily="34" charset="-128"/>
              <a:cs typeface="Arial" pitchFamily="34" charset="0"/>
            </a:endParaRPr>
          </a:p>
          <a:p>
            <a:pPr algn="r">
              <a:defRPr/>
            </a:pPr>
            <a:endParaRPr lang="en-US" sz="1000" b="1" dirty="0">
              <a:solidFill>
                <a:prstClr val="black"/>
              </a:solidFill>
              <a:ea typeface="MS PGothic" pitchFamily="34" charset="-128"/>
              <a:cs typeface="Arial" pitchFamily="34" charset="0"/>
            </a:endParaRPr>
          </a:p>
        </p:txBody>
      </p:sp>
      <p:pic>
        <p:nvPicPr>
          <p:cNvPr id="3076" name="Picture 4" descr="Y:\ALC Logo_templates\ALC LOGO_color\ALC Logo NoTag White Bkgrn.png"/>
          <p:cNvPicPr>
            <a:picLocks noChangeAspect="1" noChangeArrowheads="1"/>
          </p:cNvPicPr>
          <p:nvPr userDrawn="1"/>
        </p:nvPicPr>
        <p:blipFill>
          <a:blip r:embed="rId20" cstate="screen"/>
          <a:srcRect/>
          <a:stretch>
            <a:fillRect/>
          </a:stretch>
        </p:blipFill>
        <p:spPr bwMode="auto">
          <a:xfrm>
            <a:off x="8382000" y="195165"/>
            <a:ext cx="657225" cy="536021"/>
          </a:xfrm>
          <a:prstGeom prst="rect">
            <a:avLst/>
          </a:prstGeom>
          <a:noFill/>
        </p:spPr>
      </p:pic>
    </p:spTree>
    <p:extLst>
      <p:ext uri="{BB962C8B-B14F-4D97-AF65-F5344CB8AC3E}">
        <p14:creationId xmlns:p14="http://schemas.microsoft.com/office/powerpoint/2010/main" val="29701564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Lst>
  <p:txStyles>
    <p:titleStyle>
      <a:lvl1pPr algn="ctr" defTabSz="914318" rtl="0" eaLnBrk="1" latinLnBrk="0" hangingPunct="1">
        <a:spcBef>
          <a:spcPct val="0"/>
        </a:spcBef>
        <a:buNone/>
        <a:defRPr sz="2800" b="1" kern="1200">
          <a:solidFill>
            <a:schemeClr val="bg1"/>
          </a:solidFill>
          <a:latin typeface="Arial" pitchFamily="34" charset="0"/>
          <a:ea typeface="+mj-ea"/>
          <a:cs typeface="Arial" pitchFamily="34" charset="0"/>
        </a:defRPr>
      </a:lvl1pPr>
    </p:titleStyle>
    <p:bodyStyle>
      <a:lvl1pPr marL="342870" marR="0" indent="-342870" algn="l" defTabSz="457159" rtl="0" eaLnBrk="1" fontAlgn="base" latinLnBrk="0" hangingPunct="1">
        <a:lnSpc>
          <a:spcPct val="100000"/>
        </a:lnSpc>
        <a:spcBef>
          <a:spcPct val="20000"/>
        </a:spcBef>
        <a:spcAft>
          <a:spcPct val="0"/>
        </a:spcAft>
        <a:buClr>
          <a:srgbClr val="911A1B"/>
        </a:buClr>
        <a:buSzPct val="120000"/>
        <a:buFont typeface="Lucida Grande"/>
        <a:buChar char="￭"/>
        <a:tabLst/>
        <a:defRPr sz="3200" kern="1200">
          <a:solidFill>
            <a:schemeClr val="tx1"/>
          </a:solidFill>
          <a:latin typeface="Arial" pitchFamily="34" charset="0"/>
          <a:ea typeface="+mn-ea"/>
          <a:cs typeface="Arial" pitchFamily="34" charset="0"/>
        </a:defRPr>
      </a:lvl1pPr>
      <a:lvl2pPr marL="742883" marR="0" indent="-285724" algn="l" defTabSz="457159" rtl="0" eaLnBrk="1" fontAlgn="base" latinLnBrk="0" hangingPunct="1">
        <a:lnSpc>
          <a:spcPct val="100000"/>
        </a:lnSpc>
        <a:spcBef>
          <a:spcPct val="20000"/>
        </a:spcBef>
        <a:spcAft>
          <a:spcPct val="0"/>
        </a:spcAft>
        <a:buClr>
          <a:srgbClr val="800000"/>
        </a:buClr>
        <a:buSzTx/>
        <a:buFont typeface="Arial" pitchFamily="34" charset="0"/>
        <a:buChar char="–"/>
        <a:tabLst/>
        <a:defRPr sz="2800" kern="1200">
          <a:solidFill>
            <a:schemeClr val="tx1"/>
          </a:solidFill>
          <a:latin typeface="Arial" pitchFamily="34" charset="0"/>
          <a:ea typeface="+mn-ea"/>
          <a:cs typeface="Arial" pitchFamily="34" charset="0"/>
        </a:defRPr>
      </a:lvl2pPr>
      <a:lvl3pPr marL="1142898" marR="0" indent="-228580" algn="l" defTabSz="457159" rtl="0" eaLnBrk="1" fontAlgn="base" latinLnBrk="0" hangingPunct="1">
        <a:lnSpc>
          <a:spcPct val="100000"/>
        </a:lnSpc>
        <a:spcBef>
          <a:spcPct val="20000"/>
        </a:spcBef>
        <a:spcAft>
          <a:spcPct val="0"/>
        </a:spcAft>
        <a:buClr>
          <a:srgbClr val="800000"/>
        </a:buClr>
        <a:buSzTx/>
        <a:buFont typeface="Arial" pitchFamily="34" charset="0"/>
        <a:buChar char="•"/>
        <a:tabLst/>
        <a:defRPr sz="2400" kern="1200">
          <a:solidFill>
            <a:schemeClr val="tx1"/>
          </a:solidFill>
          <a:latin typeface="Arial" pitchFamily="34" charset="0"/>
          <a:ea typeface="+mn-ea"/>
          <a:cs typeface="Arial" pitchFamily="34" charset="0"/>
        </a:defRPr>
      </a:lvl3pPr>
      <a:lvl4pPr marL="1600057" marR="0" indent="-228580" algn="l" defTabSz="457159" rtl="0" eaLnBrk="1" fontAlgn="base" latinLnBrk="0" hangingPunct="1">
        <a:lnSpc>
          <a:spcPct val="100000"/>
        </a:lnSpc>
        <a:spcBef>
          <a:spcPct val="20000"/>
        </a:spcBef>
        <a:spcAft>
          <a:spcPct val="0"/>
        </a:spcAft>
        <a:buClr>
          <a:srgbClr val="800000"/>
        </a:buClr>
        <a:buSzTx/>
        <a:buFont typeface="Arial" pitchFamily="34" charset="0"/>
        <a:buChar char="–"/>
        <a:tabLst/>
        <a:defRPr sz="2000" kern="1200">
          <a:solidFill>
            <a:schemeClr val="tx1"/>
          </a:solidFill>
          <a:latin typeface="Arial" pitchFamily="34" charset="0"/>
          <a:ea typeface="+mn-ea"/>
          <a:cs typeface="Arial" pitchFamily="34" charset="0"/>
        </a:defRPr>
      </a:lvl4pPr>
      <a:lvl5pPr marL="2057217" marR="0" indent="-228580" algn="l" defTabSz="457159" rtl="0" eaLnBrk="1" fontAlgn="base" latinLnBrk="0" hangingPunct="1">
        <a:lnSpc>
          <a:spcPct val="100000"/>
        </a:lnSpc>
        <a:spcBef>
          <a:spcPct val="20000"/>
        </a:spcBef>
        <a:spcAft>
          <a:spcPct val="0"/>
        </a:spcAft>
        <a:buClr>
          <a:srgbClr val="800000"/>
        </a:buClr>
        <a:buSzTx/>
        <a:buFont typeface="Arial" pitchFamily="34" charset="0"/>
        <a:buChar char="»"/>
        <a:tabLst/>
        <a:defRPr sz="2000" kern="1200">
          <a:solidFill>
            <a:schemeClr val="tx1"/>
          </a:solidFill>
          <a:latin typeface="Arial" pitchFamily="34" charset="0"/>
          <a:ea typeface="+mn-ea"/>
          <a:cs typeface="Arial" pitchFamily="34" charset="0"/>
        </a:defRPr>
      </a:lvl5pPr>
      <a:lvl6pPr marL="2514376"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35"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95"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54" indent="-228580"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7" algn="l" defTabSz="914318" rtl="0" eaLnBrk="1" latinLnBrk="0" hangingPunct="1">
        <a:defRPr sz="1800" kern="1200">
          <a:solidFill>
            <a:schemeClr val="tx1"/>
          </a:solidFill>
          <a:latin typeface="+mn-lt"/>
          <a:ea typeface="+mn-ea"/>
          <a:cs typeface="+mn-cs"/>
        </a:defRPr>
      </a:lvl4pPr>
      <a:lvl5pPr marL="1828637" algn="l" defTabSz="914318" rtl="0" eaLnBrk="1" latinLnBrk="0" hangingPunct="1">
        <a:defRPr sz="1800" kern="1200">
          <a:solidFill>
            <a:schemeClr val="tx1"/>
          </a:solidFill>
          <a:latin typeface="+mn-lt"/>
          <a:ea typeface="+mn-ea"/>
          <a:cs typeface="+mn-cs"/>
        </a:defRPr>
      </a:lvl5pPr>
      <a:lvl6pPr marL="2285797" algn="l" defTabSz="914318" rtl="0" eaLnBrk="1" latinLnBrk="0" hangingPunct="1">
        <a:defRPr sz="1800" kern="1200">
          <a:solidFill>
            <a:schemeClr val="tx1"/>
          </a:solidFill>
          <a:latin typeface="+mn-lt"/>
          <a:ea typeface="+mn-ea"/>
          <a:cs typeface="+mn-cs"/>
        </a:defRPr>
      </a:lvl6pPr>
      <a:lvl7pPr marL="2742956" algn="l" defTabSz="914318" rtl="0" eaLnBrk="1" latinLnBrk="0" hangingPunct="1">
        <a:defRPr sz="1800" kern="1200">
          <a:solidFill>
            <a:schemeClr val="tx1"/>
          </a:solidFill>
          <a:latin typeface="+mn-lt"/>
          <a:ea typeface="+mn-ea"/>
          <a:cs typeface="+mn-cs"/>
        </a:defRPr>
      </a:lvl7pPr>
      <a:lvl8pPr marL="3200115" algn="l" defTabSz="914318" rtl="0" eaLnBrk="1" latinLnBrk="0" hangingPunct="1">
        <a:defRPr sz="1800" kern="1200">
          <a:solidFill>
            <a:schemeClr val="tx1"/>
          </a:solidFill>
          <a:latin typeface="+mn-lt"/>
          <a:ea typeface="+mn-ea"/>
          <a:cs typeface="+mn-cs"/>
        </a:defRPr>
      </a:lvl8pPr>
      <a:lvl9pPr marL="3657274" algn="l" defTabSz="9143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emf"/><Relationship Id="rId7" Type="http://schemas.openxmlformats.org/officeDocument/2006/relationships/image" Target="../media/image52.png"/><Relationship Id="rId2" Type="http://schemas.openxmlformats.org/officeDocument/2006/relationships/image" Target="../media/image47.emf"/><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5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jpeg"/><Relationship Id="rId26" Type="http://schemas.openxmlformats.org/officeDocument/2006/relationships/image" Target="../media/image86.png"/><Relationship Id="rId3" Type="http://schemas.openxmlformats.org/officeDocument/2006/relationships/image" Target="../media/image65.png"/><Relationship Id="rId21" Type="http://schemas.openxmlformats.org/officeDocument/2006/relationships/image" Target="../media/image81.png"/><Relationship Id="rId7" Type="http://schemas.openxmlformats.org/officeDocument/2006/relationships/image" Target="../media/image67.png"/><Relationship Id="rId12" Type="http://schemas.openxmlformats.org/officeDocument/2006/relationships/image" Target="../media/image72.tiff"/><Relationship Id="rId17" Type="http://schemas.openxmlformats.org/officeDocument/2006/relationships/image" Target="../media/image77.png"/><Relationship Id="rId25" Type="http://schemas.openxmlformats.org/officeDocument/2006/relationships/image" Target="../media/image85.png"/><Relationship Id="rId2" Type="http://schemas.openxmlformats.org/officeDocument/2006/relationships/image" Target="../media/image64.jpeg"/><Relationship Id="rId16" Type="http://schemas.openxmlformats.org/officeDocument/2006/relationships/image" Target="../media/image76.png"/><Relationship Id="rId20" Type="http://schemas.openxmlformats.org/officeDocument/2006/relationships/image" Target="../media/image80.png"/><Relationship Id="rId29"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gif"/><Relationship Id="rId24" Type="http://schemas.openxmlformats.org/officeDocument/2006/relationships/image" Target="../media/image84.png"/><Relationship Id="rId5" Type="http://schemas.microsoft.com/office/2007/relationships/hdphoto" Target="../media/hdphoto2.wdp"/><Relationship Id="rId15" Type="http://schemas.openxmlformats.org/officeDocument/2006/relationships/image" Target="../media/image75.png"/><Relationship Id="rId23" Type="http://schemas.openxmlformats.org/officeDocument/2006/relationships/image" Target="../media/image83.jpeg"/><Relationship Id="rId28" Type="http://schemas.openxmlformats.org/officeDocument/2006/relationships/image" Target="../media/image88.png"/><Relationship Id="rId10" Type="http://schemas.openxmlformats.org/officeDocument/2006/relationships/image" Target="../media/image70.png"/><Relationship Id="rId19" Type="http://schemas.openxmlformats.org/officeDocument/2006/relationships/image" Target="../media/image79.png"/><Relationship Id="rId31" Type="http://schemas.openxmlformats.org/officeDocument/2006/relationships/image" Target="../media/image91.jpeg"/><Relationship Id="rId4" Type="http://schemas.openxmlformats.org/officeDocument/2006/relationships/image" Target="../media/image20.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 Id="rId27" Type="http://schemas.openxmlformats.org/officeDocument/2006/relationships/image" Target="../media/image87.jpeg"/><Relationship Id="rId30" Type="http://schemas.openxmlformats.org/officeDocument/2006/relationships/image" Target="../media/image90.jpe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2.png"/><Relationship Id="rId7"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1.png"/><Relationship Id="rId5" Type="http://schemas.microsoft.com/office/2007/relationships/hdphoto" Target="../media/hdphoto3.wdp"/><Relationship Id="rId10" Type="http://schemas.openxmlformats.org/officeDocument/2006/relationships/image" Target="../media/image94.png"/><Relationship Id="rId4" Type="http://schemas.openxmlformats.org/officeDocument/2006/relationships/image" Target="../media/image20.png"/><Relationship Id="rId9" Type="http://schemas.openxmlformats.org/officeDocument/2006/relationships/image" Target="../media/image9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97.pn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9.jpe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xml"/><Relationship Id="rId7" Type="http://schemas.microsoft.com/office/2007/relationships/hdphoto" Target="../media/hdphoto1.wdp"/><Relationship Id="rId12" Type="http://schemas.openxmlformats.org/officeDocument/2006/relationships/image" Target="../media/image24.png"/><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emf"/><Relationship Id="rId10" Type="http://schemas.openxmlformats.org/officeDocument/2006/relationships/image" Target="../media/image22.png"/><Relationship Id="rId4" Type="http://schemas.openxmlformats.org/officeDocument/2006/relationships/package" Target="../embeddings/Microsoft_Excel_Worksheet1.xlsx"/><Relationship Id="rId9" Type="http://schemas.openxmlformats.org/officeDocument/2006/relationships/chart" Target="../charts/char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41.emf"/><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075995"/>
            <a:ext cx="7772400" cy="2032179"/>
          </a:xfrm>
        </p:spPr>
        <p:txBody>
          <a:bodyPr>
            <a:normAutofit fontScale="90000"/>
          </a:bodyPr>
          <a:lstStyle/>
          <a:p>
            <a:r>
              <a:rPr lang="en-US" sz="4000" dirty="0"/>
              <a:t/>
            </a:r>
            <a:br>
              <a:rPr lang="en-US" sz="4000" dirty="0"/>
            </a:br>
            <a:r>
              <a:rPr lang="en-US" sz="4000" dirty="0" smtClean="0"/>
              <a:t>Insights into Data Driven Fleet Management </a:t>
            </a:r>
            <a:br>
              <a:rPr lang="en-US" sz="4000" dirty="0" smtClean="0"/>
            </a:br>
            <a:r>
              <a:rPr lang="en-US" sz="1800" dirty="0" smtClean="0"/>
              <a:t/>
            </a:r>
            <a:br>
              <a:rPr lang="en-US" sz="1800" dirty="0" smtClean="0"/>
            </a:br>
            <a:r>
              <a:rPr lang="en-US" sz="4000" dirty="0" smtClean="0"/>
              <a:t/>
            </a:r>
            <a:br>
              <a:rPr lang="en-US" sz="4000" dirty="0" smtClean="0"/>
            </a:br>
            <a:r>
              <a:rPr lang="en-US" sz="3100" dirty="0" smtClean="0"/>
              <a:t>Nov </a:t>
            </a:r>
            <a:r>
              <a:rPr lang="en-US" sz="3100" dirty="0" smtClean="0"/>
              <a:t>3-4 2015</a:t>
            </a:r>
            <a:endParaRPr lang="en-US" sz="3100" dirty="0"/>
          </a:p>
        </p:txBody>
      </p:sp>
      <p:sp>
        <p:nvSpPr>
          <p:cNvPr id="8" name="TextBox 7"/>
          <p:cNvSpPr txBox="1"/>
          <p:nvPr/>
        </p:nvSpPr>
        <p:spPr>
          <a:xfrm>
            <a:off x="4130261" y="5646465"/>
            <a:ext cx="4789714" cy="641304"/>
          </a:xfrm>
          <a:prstGeom prst="rect">
            <a:avLst/>
          </a:prstGeom>
          <a:noFill/>
        </p:spPr>
        <p:txBody>
          <a:bodyPr wrap="square" lIns="86462" tIns="43231" rIns="86462" bIns="43231" rtlCol="0">
            <a:spAutoFit/>
          </a:bodyPr>
          <a:lstStyle/>
          <a:p>
            <a:pPr algn="ctr"/>
            <a:r>
              <a:rPr lang="en-US" b="1" dirty="0" smtClean="0">
                <a:effectLst>
                  <a:outerShdw blurRad="38100" dist="38100" dir="2700000" algn="tl">
                    <a:srgbClr val="000000">
                      <a:alpha val="43137"/>
                    </a:srgbClr>
                  </a:outerShdw>
                </a:effectLst>
                <a:latin typeface="Arial" pitchFamily="34" charset="0"/>
                <a:cs typeface="Arial" pitchFamily="34" charset="0"/>
              </a:rPr>
              <a:t>Josh </a:t>
            </a:r>
            <a:r>
              <a:rPr lang="en-US" b="1" dirty="0" smtClean="0">
                <a:effectLst>
                  <a:outerShdw blurRad="38100" dist="38100" dir="2700000" algn="tl">
                    <a:srgbClr val="000000">
                      <a:alpha val="43137"/>
                    </a:srgbClr>
                  </a:outerShdw>
                </a:effectLst>
                <a:latin typeface="Arial" pitchFamily="34" charset="0"/>
                <a:cs typeface="Arial" pitchFamily="34" charset="0"/>
              </a:rPr>
              <a:t>Kennedy/Charlie Bonne</a:t>
            </a:r>
            <a:endParaRPr lang="en-US" b="1" dirty="0" smtClean="0">
              <a:effectLst>
                <a:outerShdw blurRad="38100" dist="38100" dir="2700000" algn="tl">
                  <a:srgbClr val="000000">
                    <a:alpha val="43137"/>
                  </a:srgbClr>
                </a:outerShdw>
              </a:effectLst>
              <a:latin typeface="Arial" pitchFamily="34" charset="0"/>
              <a:cs typeface="Arial" pitchFamily="34" charset="0"/>
            </a:endParaRPr>
          </a:p>
          <a:p>
            <a:pPr algn="ctr"/>
            <a:r>
              <a:rPr lang="en-US" b="1" dirty="0" smtClean="0">
                <a:effectLst>
                  <a:outerShdw blurRad="38100" dist="38100" dir="2700000" algn="tl">
                    <a:srgbClr val="000000">
                      <a:alpha val="43137"/>
                    </a:srgbClr>
                  </a:outerShdw>
                </a:effectLst>
                <a:latin typeface="Arial" pitchFamily="34" charset="0"/>
                <a:cs typeface="Arial" pitchFamily="34" charset="0"/>
              </a:rPr>
              <a:t>US Army Aviation &amp; Missile Command</a:t>
            </a:r>
            <a:endParaRPr lang="en-US" b="1" dirty="0">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920272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60035"/>
            <a:ext cx="9144000" cy="446260"/>
          </a:xfrm>
          <a:prstGeom prst="rect">
            <a:avLst/>
          </a:prstGeom>
          <a:noFill/>
        </p:spPr>
        <p:txBody>
          <a:bodyPr wrap="square" lIns="91424" tIns="45712" rIns="91424" bIns="45712" rtlCol="0">
            <a:spAutoFit/>
          </a:bodyPr>
          <a:lstStyle/>
          <a:p>
            <a:pPr algn="ctr"/>
            <a:r>
              <a:rPr lang="en-US" sz="2300" b="1" dirty="0" smtClean="0">
                <a:solidFill>
                  <a:prstClr val="white"/>
                </a:solidFill>
              </a:rPr>
              <a:t>Integrated Priority List (IPL)</a:t>
            </a:r>
            <a:endParaRPr lang="en-US" sz="2300" b="1" dirty="0">
              <a:solidFill>
                <a:prstClr val="white"/>
              </a:solidFill>
            </a:endParaRPr>
          </a:p>
        </p:txBody>
      </p:sp>
      <p:graphicFrame>
        <p:nvGraphicFramePr>
          <p:cNvPr id="8" name="Chart 7"/>
          <p:cNvGraphicFramePr/>
          <p:nvPr/>
        </p:nvGraphicFramePr>
        <p:xfrm>
          <a:off x="580644" y="1657350"/>
          <a:ext cx="7982712" cy="35433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2038486" y="5454502"/>
            <a:ext cx="5067028" cy="461665"/>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sz="2400" b="1" dirty="0" smtClean="0">
                <a:solidFill>
                  <a:prstClr val="black"/>
                </a:solidFill>
              </a:rPr>
              <a:t>Top 200 Components by Platform</a:t>
            </a:r>
            <a:endParaRPr lang="en-US" sz="2400" b="1" dirty="0">
              <a:solidFill>
                <a:prstClr val="black"/>
              </a:solidFill>
            </a:endParaRPr>
          </a:p>
        </p:txBody>
      </p:sp>
      <p:sp>
        <p:nvSpPr>
          <p:cNvPr id="6" name="TextBox 5"/>
          <p:cNvSpPr txBox="1"/>
          <p:nvPr/>
        </p:nvSpPr>
        <p:spPr>
          <a:xfrm>
            <a:off x="2180255" y="827879"/>
            <a:ext cx="4925259" cy="707886"/>
          </a:xfrm>
          <a:prstGeom prst="rect">
            <a:avLst/>
          </a:prstGeom>
          <a:noFill/>
        </p:spPr>
        <p:txBody>
          <a:bodyPr wrap="none" rtlCol="0">
            <a:spAutoFit/>
          </a:bodyPr>
          <a:lstStyle/>
          <a:p>
            <a:pPr algn="ctr"/>
            <a:r>
              <a:rPr lang="en-US" sz="2000" b="1" dirty="0" err="1" smtClean="0">
                <a:solidFill>
                  <a:prstClr val="black"/>
                </a:solidFill>
              </a:rPr>
              <a:t>1Apr15</a:t>
            </a:r>
            <a:r>
              <a:rPr lang="en-US" sz="2000" b="1" dirty="0" smtClean="0">
                <a:solidFill>
                  <a:prstClr val="black"/>
                </a:solidFill>
              </a:rPr>
              <a:t> IPL AMCOM Combined Top 200</a:t>
            </a:r>
          </a:p>
          <a:p>
            <a:pPr algn="ctr"/>
            <a:r>
              <a:rPr lang="en-US" sz="2000" b="1" dirty="0" smtClean="0">
                <a:solidFill>
                  <a:prstClr val="black"/>
                </a:solidFill>
              </a:rPr>
              <a:t>Component Count</a:t>
            </a:r>
            <a:endParaRPr lang="en-US" sz="2000" b="1" dirty="0">
              <a:solidFill>
                <a:prstClr val="black"/>
              </a:solidFill>
            </a:endParaRPr>
          </a:p>
        </p:txBody>
      </p:sp>
    </p:spTree>
    <p:extLst>
      <p:ext uri="{BB962C8B-B14F-4D97-AF65-F5344CB8AC3E}">
        <p14:creationId xmlns:p14="http://schemas.microsoft.com/office/powerpoint/2010/main" val="5395927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011448" y="3405054"/>
            <a:ext cx="4754880" cy="1899871"/>
          </a:xfrm>
          <a:prstGeom prst="rect">
            <a:avLst/>
          </a:prstGeom>
          <a:solidFill>
            <a:schemeClr val="tx2">
              <a:lumMod val="20000"/>
              <a:lumOff val="80000"/>
              <a:alpha val="75000"/>
            </a:schemeClr>
          </a:solidFill>
          <a:ln w="28575">
            <a:solidFill>
              <a:schemeClr val="tx1">
                <a:alpha val="41000"/>
              </a:schemeClr>
            </a:solidFill>
            <a:miter lim="800000"/>
            <a:headEnd/>
            <a:tailEnd/>
          </a:ln>
        </p:spPr>
        <p:txBody>
          <a:bodyPr lIns="45720" tIns="45720" rIns="45720" bIns="48300"/>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defTabSz="914156" fontAlgn="auto">
              <a:spcBef>
                <a:spcPts val="0"/>
              </a:spcBef>
              <a:spcAft>
                <a:spcPts val="0"/>
              </a:spcAft>
              <a:buFont typeface="Arial" pitchFamily="34" charset="0"/>
              <a:buChar char="•"/>
              <a:tabLst>
                <a:tab pos="49545" algn="l"/>
              </a:tabLst>
            </a:pPr>
            <a:r>
              <a:rPr lang="en-US" sz="1400" b="1" dirty="0" smtClean="0">
                <a:solidFill>
                  <a:prstClr val="black"/>
                </a:solidFill>
                <a:latin typeface="Arial"/>
                <a:sym typeface="Wingdings" pitchFamily="2" charset="2"/>
              </a:rPr>
              <a:t> </a:t>
            </a:r>
            <a:r>
              <a:rPr lang="en-US" sz="1400" b="1" u="sng" dirty="0" smtClean="0">
                <a:solidFill>
                  <a:prstClr val="black"/>
                </a:solidFill>
                <a:latin typeface="Arial"/>
                <a:sym typeface="Wingdings" pitchFamily="2" charset="2"/>
              </a:rPr>
              <a:t>Entry</a:t>
            </a:r>
            <a:r>
              <a:rPr lang="en-US" sz="1400" b="1" dirty="0" smtClean="0">
                <a:solidFill>
                  <a:prstClr val="black"/>
                </a:solidFill>
                <a:latin typeface="Arial"/>
                <a:sym typeface="Wingdings" pitchFamily="2" charset="2"/>
              </a:rPr>
              <a:t>: Published IPL &amp; PM  Priority List</a:t>
            </a:r>
          </a:p>
          <a:p>
            <a:pPr defTabSz="914156" fontAlgn="auto">
              <a:spcBef>
                <a:spcPts val="0"/>
              </a:spcBef>
              <a:spcAft>
                <a:spcPts val="0"/>
              </a:spcAft>
              <a:buFont typeface="Arial" pitchFamily="34" charset="0"/>
              <a:buChar char="•"/>
              <a:tabLst>
                <a:tab pos="49545" algn="l"/>
              </a:tabLst>
            </a:pPr>
            <a:endParaRPr lang="en-US" sz="1400" b="1" dirty="0" smtClean="0">
              <a:solidFill>
                <a:prstClr val="black"/>
              </a:solidFill>
              <a:latin typeface="Arial"/>
              <a:sym typeface="Wingdings" pitchFamily="2" charset="2"/>
            </a:endParaRPr>
          </a:p>
          <a:p>
            <a:pPr defTabSz="914156" fontAlgn="auto">
              <a:spcBef>
                <a:spcPts val="0"/>
              </a:spcBef>
              <a:spcAft>
                <a:spcPts val="0"/>
              </a:spcAft>
              <a:buFont typeface="Arial" pitchFamily="34" charset="0"/>
              <a:buChar char="•"/>
              <a:tabLst>
                <a:tab pos="49545" algn="l"/>
              </a:tabLst>
            </a:pPr>
            <a:r>
              <a:rPr lang="en-US" sz="1400" b="1" dirty="0" smtClean="0">
                <a:solidFill>
                  <a:prstClr val="black"/>
                </a:solidFill>
                <a:latin typeface="Arial"/>
                <a:sym typeface="Wingdings" pitchFamily="2" charset="2"/>
              </a:rPr>
              <a:t> Data Gathering &amp; Analysis</a:t>
            </a:r>
          </a:p>
          <a:p>
            <a:pPr defTabSz="914156" fontAlgn="auto">
              <a:spcBef>
                <a:spcPts val="0"/>
              </a:spcBef>
              <a:spcAft>
                <a:spcPts val="0"/>
              </a:spcAft>
              <a:buFont typeface="Arial" pitchFamily="34" charset="0"/>
              <a:buChar char="•"/>
              <a:tabLst>
                <a:tab pos="49545" algn="l"/>
              </a:tabLst>
            </a:pPr>
            <a:endParaRPr lang="en-US" sz="1400" b="1" dirty="0" smtClean="0">
              <a:solidFill>
                <a:prstClr val="black"/>
              </a:solidFill>
              <a:latin typeface="Arial"/>
              <a:sym typeface="Wingdings" pitchFamily="2" charset="2"/>
            </a:endParaRPr>
          </a:p>
          <a:p>
            <a:pPr defTabSz="914156" fontAlgn="auto">
              <a:spcBef>
                <a:spcPts val="0"/>
              </a:spcBef>
              <a:spcAft>
                <a:spcPts val="0"/>
              </a:spcAft>
              <a:buFont typeface="Arial" pitchFamily="34" charset="0"/>
              <a:buChar char="•"/>
              <a:tabLst>
                <a:tab pos="49545" algn="l"/>
              </a:tabLst>
            </a:pPr>
            <a:r>
              <a:rPr lang="en-US" sz="1400" b="1" dirty="0" smtClean="0">
                <a:solidFill>
                  <a:prstClr val="black"/>
                </a:solidFill>
                <a:latin typeface="Arial"/>
                <a:sym typeface="Wingdings" pitchFamily="2" charset="2"/>
              </a:rPr>
              <a:t> Identify the Value of Opportunity (</a:t>
            </a:r>
            <a:r>
              <a:rPr lang="en-US" sz="1400" b="1" dirty="0" err="1" smtClean="0">
                <a:solidFill>
                  <a:prstClr val="black"/>
                </a:solidFill>
                <a:latin typeface="Arial" pitchFamily="34" charset="0"/>
                <a:ea typeface="Calibri" pitchFamily="34" charset="0"/>
                <a:cs typeface="Arial" pitchFamily="34" charset="0"/>
              </a:rPr>
              <a:t>V</a:t>
            </a:r>
            <a:r>
              <a:rPr lang="en-US" sz="1400" b="1" baseline="-30000" dirty="0" err="1" smtClean="0">
                <a:solidFill>
                  <a:prstClr val="black"/>
                </a:solidFill>
                <a:latin typeface="Arial" pitchFamily="34" charset="0"/>
                <a:ea typeface="Calibri" pitchFamily="34" charset="0"/>
                <a:cs typeface="Arial" pitchFamily="34" charset="0"/>
              </a:rPr>
              <a:t>o</a:t>
            </a:r>
            <a:r>
              <a:rPr lang="en-US" sz="1400" b="1" dirty="0" err="1" smtClean="0">
                <a:solidFill>
                  <a:prstClr val="black"/>
                </a:solidFill>
                <a:latin typeface="Arial" pitchFamily="34" charset="0"/>
                <a:ea typeface="Calibri" pitchFamily="34" charset="0"/>
                <a:cs typeface="Arial" pitchFamily="34" charset="0"/>
              </a:rPr>
              <a:t>O</a:t>
            </a:r>
            <a:r>
              <a:rPr lang="en-US" sz="1400" b="1" dirty="0" smtClean="0">
                <a:solidFill>
                  <a:prstClr val="black"/>
                </a:solidFill>
                <a:latin typeface="Arial"/>
                <a:sym typeface="Wingdings" pitchFamily="2" charset="2"/>
              </a:rPr>
              <a:t>) </a:t>
            </a:r>
          </a:p>
          <a:p>
            <a:pPr defTabSz="914156" fontAlgn="auto">
              <a:spcBef>
                <a:spcPts val="0"/>
              </a:spcBef>
              <a:spcAft>
                <a:spcPts val="0"/>
              </a:spcAft>
              <a:buFont typeface="Arial" pitchFamily="34" charset="0"/>
              <a:buChar char="•"/>
              <a:tabLst>
                <a:tab pos="49545" algn="l"/>
              </a:tabLst>
            </a:pPr>
            <a:endParaRPr lang="en-US" sz="1400" b="1" dirty="0" smtClean="0">
              <a:solidFill>
                <a:prstClr val="black"/>
              </a:solidFill>
              <a:latin typeface="Arial"/>
              <a:sym typeface="Wingdings" pitchFamily="2" charset="2"/>
            </a:endParaRPr>
          </a:p>
          <a:p>
            <a:pPr defTabSz="914156" fontAlgn="auto">
              <a:spcBef>
                <a:spcPts val="0"/>
              </a:spcBef>
              <a:spcAft>
                <a:spcPts val="0"/>
              </a:spcAft>
              <a:buFont typeface="Arial" pitchFamily="34" charset="0"/>
              <a:buChar char="•"/>
              <a:tabLst>
                <a:tab pos="49545" algn="l"/>
              </a:tabLst>
            </a:pPr>
            <a:r>
              <a:rPr lang="en-US" sz="1400" b="1" dirty="0" smtClean="0">
                <a:solidFill>
                  <a:prstClr val="black"/>
                </a:solidFill>
                <a:latin typeface="Arial"/>
                <a:sym typeface="Wingdings" pitchFamily="2" charset="2"/>
              </a:rPr>
              <a:t> </a:t>
            </a:r>
            <a:r>
              <a:rPr lang="en-US" sz="1400" b="1" u="sng" dirty="0" smtClean="0">
                <a:solidFill>
                  <a:prstClr val="black"/>
                </a:solidFill>
                <a:latin typeface="Arial"/>
                <a:sym typeface="Wingdings" pitchFamily="2" charset="2"/>
              </a:rPr>
              <a:t>Exit</a:t>
            </a:r>
            <a:r>
              <a:rPr lang="en-US" sz="1400" b="1" dirty="0" smtClean="0">
                <a:solidFill>
                  <a:prstClr val="black"/>
                </a:solidFill>
                <a:latin typeface="Arial"/>
                <a:sym typeface="Wingdings" pitchFamily="2" charset="2"/>
              </a:rPr>
              <a:t>: Generate Problem Statement for the Final </a:t>
            </a:r>
            <a:br>
              <a:rPr lang="en-US" sz="1400" b="1" dirty="0" smtClean="0">
                <a:solidFill>
                  <a:prstClr val="black"/>
                </a:solidFill>
                <a:latin typeface="Arial"/>
                <a:sym typeface="Wingdings" pitchFamily="2" charset="2"/>
              </a:rPr>
            </a:br>
            <a:r>
              <a:rPr lang="en-US" sz="1400" b="1" dirty="0" smtClean="0">
                <a:solidFill>
                  <a:prstClr val="black"/>
                </a:solidFill>
                <a:latin typeface="Arial"/>
                <a:sym typeface="Wingdings" pitchFamily="2" charset="2"/>
              </a:rPr>
              <a:t>  Signed Report </a:t>
            </a:r>
          </a:p>
        </p:txBody>
      </p:sp>
      <p:sp>
        <p:nvSpPr>
          <p:cNvPr id="5" name="Rectangle 4"/>
          <p:cNvSpPr/>
          <p:nvPr/>
        </p:nvSpPr>
        <p:spPr>
          <a:xfrm>
            <a:off x="4011448" y="3058815"/>
            <a:ext cx="4754880" cy="36576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solidFill>
              <a:srgbClr val="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6618" tIns="48310" rIns="96618" bIns="48310"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66268" fontAlgn="auto">
              <a:spcBef>
                <a:spcPts val="0"/>
              </a:spcBef>
              <a:spcAft>
                <a:spcPts val="0"/>
              </a:spcAft>
              <a:defRPr/>
            </a:pPr>
            <a:r>
              <a:rPr lang="en-US" sz="1600" b="1" kern="0" dirty="0" smtClean="0">
                <a:solidFill>
                  <a:sysClr val="window" lastClr="FFFFFF"/>
                </a:solidFill>
                <a:cs typeface="Arial"/>
              </a:rPr>
              <a:t>Comp X Process:</a:t>
            </a:r>
            <a:endParaRPr lang="en-US" sz="1600" b="1" kern="0" dirty="0">
              <a:solidFill>
                <a:sysClr val="window" lastClr="FFFFFF"/>
              </a:solidFill>
              <a:cs typeface="Arial"/>
            </a:endParaRPr>
          </a:p>
        </p:txBody>
      </p:sp>
      <p:sp>
        <p:nvSpPr>
          <p:cNvPr id="6" name="TextBox 5"/>
          <p:cNvSpPr txBox="1"/>
          <p:nvPr/>
        </p:nvSpPr>
        <p:spPr>
          <a:xfrm>
            <a:off x="1371600" y="169818"/>
            <a:ext cx="7086600" cy="731520"/>
          </a:xfrm>
          <a:prstGeom prst="rect">
            <a:avLst/>
          </a:prstGeom>
          <a:noFill/>
        </p:spPr>
        <p:txBody>
          <a:bodyPr wrap="square" lIns="91408" tIns="45704" rIns="91408" bIns="45704" rtlCol="0" anchor="ctr" anchorCtr="0">
            <a:noAutofit/>
          </a:bodyPr>
          <a:lstStyle/>
          <a:p>
            <a:pPr algn="ctr" defTabSz="914156"/>
            <a:r>
              <a:rPr lang="en-US" sz="2400" b="1" dirty="0" smtClean="0">
                <a:solidFill>
                  <a:prstClr val="white"/>
                </a:solidFill>
              </a:rPr>
              <a:t>Component X</a:t>
            </a:r>
            <a:endParaRPr lang="en-US" sz="2400" b="1" dirty="0">
              <a:solidFill>
                <a:prstClr val="white"/>
              </a:solidFill>
            </a:endParaRPr>
          </a:p>
        </p:txBody>
      </p:sp>
      <p:pic>
        <p:nvPicPr>
          <p:cNvPr id="7" name="Picture 3" descr="C:\Users\cristian.partan\Desktop\SOA_Analysis_Playbook_2-5_Partan_13Jan2015\Slide2.PNG"/>
          <p:cNvPicPr>
            <a:picLocks noChangeAspect="1" noChangeArrowheads="1"/>
          </p:cNvPicPr>
          <p:nvPr/>
        </p:nvPicPr>
        <p:blipFill>
          <a:blip r:embed="rId2" cstate="print"/>
          <a:srcRect/>
          <a:stretch>
            <a:fillRect/>
          </a:stretch>
        </p:blipFill>
        <p:spPr bwMode="auto">
          <a:xfrm>
            <a:off x="373073" y="994956"/>
            <a:ext cx="3545784" cy="5673252"/>
          </a:xfrm>
          <a:prstGeom prst="rect">
            <a:avLst/>
          </a:prstGeom>
          <a:noFill/>
        </p:spPr>
      </p:pic>
      <p:sp>
        <p:nvSpPr>
          <p:cNvPr id="16385" name="Rectangle 1"/>
          <p:cNvSpPr>
            <a:spLocks noChangeArrowheads="1"/>
          </p:cNvSpPr>
          <p:nvPr/>
        </p:nvSpPr>
        <p:spPr bwMode="auto">
          <a:xfrm>
            <a:off x="4072258" y="1219200"/>
            <a:ext cx="4880356"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en-US" sz="1400" b="1" dirty="0" smtClean="0">
                <a:solidFill>
                  <a:prstClr val="black"/>
                </a:solidFill>
                <a:ea typeface="Calibri" pitchFamily="34" charset="0"/>
                <a:cs typeface="Arial" pitchFamily="34" charset="0"/>
              </a:rPr>
              <a:t>Component X (Comp-X) performs exhaustive exploratory analysis on a component to identify where additional effort could lead to large payoff reductions in the sustainment cost burden by extending usable life, reducing demands, reducing Maintenance Man-Hours (MMH), and/or improving readiness.  These components are collectively referred to as Values of Opportunity (</a:t>
            </a:r>
            <a:r>
              <a:rPr lang="en-US" sz="1400" b="1" dirty="0" err="1" smtClean="0">
                <a:solidFill>
                  <a:prstClr val="black"/>
                </a:solidFill>
                <a:ea typeface="Calibri" pitchFamily="34" charset="0"/>
                <a:cs typeface="Arial" pitchFamily="34" charset="0"/>
              </a:rPr>
              <a:t>V</a:t>
            </a:r>
            <a:r>
              <a:rPr lang="en-US" sz="1400" b="1" baseline="-30000" dirty="0" err="1" smtClean="0">
                <a:solidFill>
                  <a:prstClr val="black"/>
                </a:solidFill>
                <a:ea typeface="Calibri" pitchFamily="34" charset="0"/>
                <a:cs typeface="Arial" pitchFamily="34" charset="0"/>
              </a:rPr>
              <a:t>o</a:t>
            </a:r>
            <a:r>
              <a:rPr lang="en-US" sz="1400" b="1" dirty="0" err="1" smtClean="0">
                <a:solidFill>
                  <a:prstClr val="black"/>
                </a:solidFill>
                <a:ea typeface="Calibri" pitchFamily="34" charset="0"/>
                <a:cs typeface="Arial" pitchFamily="34" charset="0"/>
              </a:rPr>
              <a:t>O</a:t>
            </a:r>
            <a:r>
              <a:rPr lang="en-US" sz="1400" b="1" dirty="0" smtClean="0">
                <a:solidFill>
                  <a:prstClr val="black"/>
                </a:solidFill>
                <a:ea typeface="Calibri" pitchFamily="34" charset="0"/>
                <a:cs typeface="Arial" pitchFamily="34" charset="0"/>
              </a:rPr>
              <a:t>).</a:t>
            </a:r>
            <a:endParaRPr lang="en-US" sz="1400" b="1" dirty="0" smtClean="0">
              <a:solidFill>
                <a:prstClr val="black"/>
              </a:solidFill>
              <a:cs typeface="Arial" pitchFamily="34" charset="0"/>
            </a:endParaRPr>
          </a:p>
        </p:txBody>
      </p:sp>
      <p:sp>
        <p:nvSpPr>
          <p:cNvPr id="11" name="TextBox 10"/>
          <p:cNvSpPr txBox="1"/>
          <p:nvPr/>
        </p:nvSpPr>
        <p:spPr>
          <a:xfrm>
            <a:off x="5596860" y="926068"/>
            <a:ext cx="1184940" cy="369332"/>
          </a:xfrm>
          <a:prstGeom prst="rect">
            <a:avLst/>
          </a:prstGeom>
          <a:noFill/>
        </p:spPr>
        <p:txBody>
          <a:bodyPr wrap="none" rtlCol="0">
            <a:spAutoFit/>
          </a:bodyPr>
          <a:lstStyle/>
          <a:p>
            <a:r>
              <a:rPr lang="en-US" b="1" dirty="0" smtClean="0">
                <a:solidFill>
                  <a:prstClr val="black"/>
                </a:solidFill>
              </a:rPr>
              <a:t>Purpose:</a:t>
            </a:r>
            <a:endParaRPr lang="en-US" b="1" dirty="0">
              <a:solidFill>
                <a:prstClr val="black"/>
              </a:solidFill>
            </a:endParaRPr>
          </a:p>
        </p:txBody>
      </p:sp>
      <p:sp>
        <p:nvSpPr>
          <p:cNvPr id="12" name="Down Arrow 11"/>
          <p:cNvSpPr/>
          <p:nvPr/>
        </p:nvSpPr>
        <p:spPr>
          <a:xfrm rot="16200000" flipH="1">
            <a:off x="3363395" y="4387119"/>
            <a:ext cx="410139" cy="3516895"/>
          </a:xfrm>
          <a:prstGeom prst="downArrow">
            <a:avLst>
              <a:gd name="adj1" fmla="val 50000"/>
              <a:gd name="adj2" fmla="val 82825"/>
            </a:avLst>
          </a:prstGeom>
          <a:solidFill>
            <a:schemeClr val="accent1">
              <a:alpha val="48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5385132" y="5486400"/>
            <a:ext cx="3381155" cy="1297561"/>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5385133" y="5486400"/>
            <a:ext cx="3115400" cy="1323439"/>
          </a:xfrm>
          <a:prstGeom prst="rect">
            <a:avLst/>
          </a:prstGeom>
          <a:noFill/>
        </p:spPr>
        <p:txBody>
          <a:bodyPr wrap="square" rtlCol="0">
            <a:spAutoFit/>
          </a:bodyPr>
          <a:lstStyle/>
          <a:p>
            <a:pPr algn="ctr"/>
            <a:r>
              <a:rPr lang="en-US" sz="1600" b="1" dirty="0" smtClean="0">
                <a:solidFill>
                  <a:prstClr val="white"/>
                </a:solidFill>
              </a:rPr>
              <a:t>Industry:</a:t>
            </a:r>
          </a:p>
          <a:p>
            <a:pPr algn="ctr"/>
            <a:r>
              <a:rPr lang="en-US" sz="1600" b="1" dirty="0" smtClean="0">
                <a:solidFill>
                  <a:prstClr val="white"/>
                </a:solidFill>
              </a:rPr>
              <a:t>Relevant Comp-X Findings may be provided as part of a competitive RFQ/RFP for</a:t>
            </a:r>
          </a:p>
          <a:p>
            <a:pPr algn="ctr"/>
            <a:r>
              <a:rPr lang="en-US" sz="1600" b="1" dirty="0" smtClean="0">
                <a:solidFill>
                  <a:prstClr val="white"/>
                </a:solidFill>
              </a:rPr>
              <a:t>Root Cause</a:t>
            </a:r>
            <a:endParaRPr lang="en-US" sz="1600" b="1" dirty="0">
              <a:solidFill>
                <a:prstClr val="white"/>
              </a:solidFill>
            </a:endParaRPr>
          </a:p>
        </p:txBody>
      </p:sp>
    </p:spTree>
    <p:extLst>
      <p:ext uri="{BB962C8B-B14F-4D97-AF65-F5344CB8AC3E}">
        <p14:creationId xmlns:p14="http://schemas.microsoft.com/office/powerpoint/2010/main" val="4140570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cristian.partan\Desktop\SOA_Analysis_Playbook_2-5_Partan_13Jan2015\Slide2.PNG"/>
          <p:cNvPicPr>
            <a:picLocks noChangeAspect="1" noChangeArrowheads="1"/>
          </p:cNvPicPr>
          <p:nvPr/>
        </p:nvPicPr>
        <p:blipFill>
          <a:blip r:embed="rId2" cstate="print"/>
          <a:srcRect l="3718" t="40984" r="50907" b="24744"/>
          <a:stretch>
            <a:fillRect/>
          </a:stretch>
        </p:blipFill>
        <p:spPr bwMode="auto">
          <a:xfrm>
            <a:off x="118760" y="985652"/>
            <a:ext cx="4638315" cy="5605153"/>
          </a:xfrm>
          <a:prstGeom prst="rect">
            <a:avLst/>
          </a:prstGeom>
          <a:noFill/>
        </p:spPr>
      </p:pic>
      <p:sp>
        <p:nvSpPr>
          <p:cNvPr id="5" name="TextBox 4"/>
          <p:cNvSpPr txBox="1"/>
          <p:nvPr/>
        </p:nvSpPr>
        <p:spPr>
          <a:xfrm>
            <a:off x="0" y="267457"/>
            <a:ext cx="9144000" cy="446260"/>
          </a:xfrm>
          <a:prstGeom prst="rect">
            <a:avLst/>
          </a:prstGeom>
          <a:noFill/>
        </p:spPr>
        <p:txBody>
          <a:bodyPr wrap="square" lIns="91408" tIns="45704" rIns="91408" bIns="45704" rtlCol="0">
            <a:spAutoFit/>
          </a:bodyPr>
          <a:lstStyle/>
          <a:p>
            <a:pPr algn="ctr" defTabSz="914156"/>
            <a:r>
              <a:rPr lang="en-US" sz="2300" b="1" dirty="0" smtClean="0">
                <a:solidFill>
                  <a:prstClr val="white"/>
                </a:solidFill>
              </a:rPr>
              <a:t>Comp X Data Gathering</a:t>
            </a:r>
            <a:endParaRPr lang="en-US" sz="2300" b="1" dirty="0">
              <a:solidFill>
                <a:prstClr val="white"/>
              </a:solidFill>
            </a:endParaRPr>
          </a:p>
        </p:txBody>
      </p:sp>
      <p:sp>
        <p:nvSpPr>
          <p:cNvPr id="6" name="Rectangle 5"/>
          <p:cNvSpPr>
            <a:spLocks noChangeArrowheads="1"/>
          </p:cNvSpPr>
          <p:nvPr/>
        </p:nvSpPr>
        <p:spPr bwMode="auto">
          <a:xfrm>
            <a:off x="5366038" y="2309010"/>
            <a:ext cx="3161975" cy="1885950"/>
          </a:xfrm>
          <a:prstGeom prst="rect">
            <a:avLst/>
          </a:prstGeom>
          <a:solidFill>
            <a:schemeClr val="tx2">
              <a:lumMod val="20000"/>
              <a:lumOff val="80000"/>
              <a:alpha val="75000"/>
            </a:schemeClr>
          </a:solidFill>
          <a:ln w="28575">
            <a:solidFill>
              <a:schemeClr val="tx1">
                <a:alpha val="41000"/>
              </a:schemeClr>
            </a:solidFill>
            <a:miter lim="800000"/>
            <a:headEnd/>
            <a:tailEnd/>
          </a:ln>
        </p:spPr>
        <p:txBody>
          <a:bodyPr lIns="144901" tIns="96600" rIns="96600" bIns="48300"/>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defTabSz="914156" fontAlgn="auto">
              <a:spcBef>
                <a:spcPts val="0"/>
              </a:spcBef>
              <a:spcAft>
                <a:spcPts val="0"/>
              </a:spcAft>
              <a:buFont typeface="Arial" pitchFamily="34" charset="0"/>
              <a:buChar char="•"/>
              <a:tabLst>
                <a:tab pos="49545" algn="l"/>
              </a:tabLst>
            </a:pPr>
            <a:r>
              <a:rPr lang="en-US" sz="1500" b="1" dirty="0" smtClean="0">
                <a:solidFill>
                  <a:prstClr val="black"/>
                </a:solidFill>
                <a:latin typeface="Arial"/>
                <a:sym typeface="Wingdings" pitchFamily="2" charset="2"/>
              </a:rPr>
              <a:t> Feeds the Comp X Working </a:t>
            </a:r>
            <a:br>
              <a:rPr lang="en-US" sz="1500" b="1" dirty="0" smtClean="0">
                <a:solidFill>
                  <a:prstClr val="black"/>
                </a:solidFill>
                <a:latin typeface="Arial"/>
                <a:sym typeface="Wingdings" pitchFamily="2" charset="2"/>
              </a:rPr>
            </a:br>
            <a:r>
              <a:rPr lang="en-US" sz="1500" b="1" dirty="0" smtClean="0">
                <a:solidFill>
                  <a:prstClr val="black"/>
                </a:solidFill>
                <a:latin typeface="Arial"/>
                <a:sym typeface="Wingdings" pitchFamily="2" charset="2"/>
              </a:rPr>
              <a:t>  Group Discussion</a:t>
            </a:r>
          </a:p>
          <a:p>
            <a:pPr defTabSz="914156" fontAlgn="auto">
              <a:spcBef>
                <a:spcPts val="0"/>
              </a:spcBef>
              <a:spcAft>
                <a:spcPts val="0"/>
              </a:spcAft>
              <a:buFont typeface="Arial" pitchFamily="34" charset="0"/>
              <a:buChar char="•"/>
              <a:tabLst>
                <a:tab pos="49545" algn="l"/>
              </a:tabLst>
            </a:pPr>
            <a:endParaRPr lang="en-US" sz="1500" b="1" dirty="0" smtClean="0">
              <a:solidFill>
                <a:prstClr val="black"/>
              </a:solidFill>
              <a:latin typeface="Arial"/>
              <a:sym typeface="Wingdings" pitchFamily="2" charset="2"/>
            </a:endParaRPr>
          </a:p>
          <a:p>
            <a:pPr defTabSz="914156" fontAlgn="auto">
              <a:spcBef>
                <a:spcPts val="0"/>
              </a:spcBef>
              <a:spcAft>
                <a:spcPts val="0"/>
              </a:spcAft>
              <a:buFont typeface="Arial" pitchFamily="34" charset="0"/>
              <a:buChar char="•"/>
              <a:tabLst>
                <a:tab pos="49545" algn="l"/>
              </a:tabLst>
            </a:pPr>
            <a:r>
              <a:rPr lang="en-US" sz="1500" b="1" dirty="0" smtClean="0">
                <a:solidFill>
                  <a:prstClr val="black"/>
                </a:solidFill>
                <a:latin typeface="Arial"/>
                <a:sym typeface="Wingdings" pitchFamily="2" charset="2"/>
              </a:rPr>
              <a:t> Facilitates Multi-Dimensional </a:t>
            </a:r>
            <a:br>
              <a:rPr lang="en-US" sz="1500" b="1" dirty="0" smtClean="0">
                <a:solidFill>
                  <a:prstClr val="black"/>
                </a:solidFill>
                <a:latin typeface="Arial"/>
                <a:sym typeface="Wingdings" pitchFamily="2" charset="2"/>
              </a:rPr>
            </a:br>
            <a:r>
              <a:rPr lang="en-US" sz="1500" b="1" dirty="0" smtClean="0">
                <a:solidFill>
                  <a:prstClr val="black"/>
                </a:solidFill>
                <a:latin typeface="Arial"/>
                <a:sym typeface="Wingdings" pitchFamily="2" charset="2"/>
              </a:rPr>
              <a:t>  Analysis</a:t>
            </a:r>
          </a:p>
          <a:p>
            <a:pPr defTabSz="914156" fontAlgn="auto">
              <a:spcBef>
                <a:spcPts val="0"/>
              </a:spcBef>
              <a:spcAft>
                <a:spcPts val="0"/>
              </a:spcAft>
              <a:buFont typeface="Arial" pitchFamily="34" charset="0"/>
              <a:buChar char="•"/>
              <a:tabLst>
                <a:tab pos="49545" algn="l"/>
              </a:tabLst>
            </a:pPr>
            <a:endParaRPr lang="en-US" sz="1500" b="1" dirty="0" smtClean="0">
              <a:solidFill>
                <a:prstClr val="black"/>
              </a:solidFill>
              <a:latin typeface="Arial"/>
              <a:sym typeface="Wingdings" pitchFamily="2" charset="2"/>
            </a:endParaRPr>
          </a:p>
          <a:p>
            <a:pPr defTabSz="914156" fontAlgn="auto">
              <a:spcBef>
                <a:spcPts val="0"/>
              </a:spcBef>
              <a:spcAft>
                <a:spcPts val="0"/>
              </a:spcAft>
              <a:buFont typeface="Arial" pitchFamily="34" charset="0"/>
              <a:buChar char="•"/>
              <a:tabLst>
                <a:tab pos="49545" algn="l"/>
              </a:tabLst>
            </a:pPr>
            <a:r>
              <a:rPr lang="en-US" sz="1500" b="1" dirty="0" smtClean="0">
                <a:solidFill>
                  <a:prstClr val="black"/>
                </a:solidFill>
                <a:latin typeface="Arial"/>
                <a:sym typeface="Wingdings" pitchFamily="2" charset="2"/>
              </a:rPr>
              <a:t> Helps Identify the VO</a:t>
            </a:r>
          </a:p>
        </p:txBody>
      </p:sp>
      <p:sp>
        <p:nvSpPr>
          <p:cNvPr id="7" name="Rectangle 6"/>
          <p:cNvSpPr/>
          <p:nvPr/>
        </p:nvSpPr>
        <p:spPr>
          <a:xfrm>
            <a:off x="5366038" y="1874431"/>
            <a:ext cx="3171825" cy="434578"/>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solidFill>
              <a:srgbClr val="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6618" tIns="48310" rIns="96618" bIns="48310"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66268" fontAlgn="auto">
              <a:spcBef>
                <a:spcPts val="0"/>
              </a:spcBef>
              <a:spcAft>
                <a:spcPts val="0"/>
              </a:spcAft>
              <a:defRPr/>
            </a:pPr>
            <a:r>
              <a:rPr lang="en-US" sz="1600" b="1" kern="0" dirty="0" smtClean="0">
                <a:solidFill>
                  <a:sysClr val="window" lastClr="FFFFFF"/>
                </a:solidFill>
                <a:cs typeface="Arial"/>
              </a:rPr>
              <a:t>Comp X Data Gathering:</a:t>
            </a:r>
            <a:endParaRPr lang="en-US" sz="1600" b="1" kern="0" dirty="0">
              <a:solidFill>
                <a:sysClr val="window" lastClr="FFFFFF"/>
              </a:solidFil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Comp-X = In-depth Exploratory Analysis</a:t>
            </a:r>
            <a:endParaRPr lang="en-US" sz="2400" dirty="0"/>
          </a:p>
        </p:txBody>
      </p:sp>
      <p:pic>
        <p:nvPicPr>
          <p:cNvPr id="7" name="Picture 6"/>
          <p:cNvPicPr>
            <a:picLocks noChangeAspect="1"/>
          </p:cNvPicPr>
          <p:nvPr/>
        </p:nvPicPr>
        <p:blipFill rotWithShape="1">
          <a:blip r:embed="rId2"/>
          <a:srcRect l="6467" r="14803"/>
          <a:stretch/>
        </p:blipFill>
        <p:spPr>
          <a:xfrm>
            <a:off x="3513264" y="1771682"/>
            <a:ext cx="2961314" cy="3780344"/>
          </a:xfrm>
          <a:prstGeom prst="rect">
            <a:avLst/>
          </a:prstGeom>
        </p:spPr>
      </p:pic>
      <p:pic>
        <p:nvPicPr>
          <p:cNvPr id="8" name="Picture 7"/>
          <p:cNvPicPr>
            <a:picLocks noChangeAspect="1"/>
          </p:cNvPicPr>
          <p:nvPr/>
        </p:nvPicPr>
        <p:blipFill rotWithShape="1">
          <a:blip r:embed="rId3"/>
          <a:srcRect l="4251" r="5150"/>
          <a:stretch/>
        </p:blipFill>
        <p:spPr>
          <a:xfrm>
            <a:off x="151003" y="1375254"/>
            <a:ext cx="3246539" cy="4573201"/>
          </a:xfrm>
          <a:prstGeom prst="rect">
            <a:avLst/>
          </a:prstGeom>
        </p:spPr>
      </p:pic>
      <p:pic>
        <p:nvPicPr>
          <p:cNvPr id="14" name="Picture 13"/>
          <p:cNvPicPr>
            <a:picLocks noChangeAspect="1"/>
          </p:cNvPicPr>
          <p:nvPr/>
        </p:nvPicPr>
        <p:blipFill>
          <a:blip r:embed="rId4"/>
          <a:stretch>
            <a:fillRect/>
          </a:stretch>
        </p:blipFill>
        <p:spPr>
          <a:xfrm>
            <a:off x="6576534" y="2214342"/>
            <a:ext cx="2404471" cy="1224183"/>
          </a:xfrm>
          <a:prstGeom prst="rect">
            <a:avLst/>
          </a:prstGeom>
        </p:spPr>
      </p:pic>
      <p:pic>
        <p:nvPicPr>
          <p:cNvPr id="16" name="Picture 15"/>
          <p:cNvPicPr>
            <a:picLocks noChangeAspect="1"/>
          </p:cNvPicPr>
          <p:nvPr/>
        </p:nvPicPr>
        <p:blipFill>
          <a:blip r:embed="rId5"/>
          <a:stretch>
            <a:fillRect/>
          </a:stretch>
        </p:blipFill>
        <p:spPr>
          <a:xfrm>
            <a:off x="6576534" y="986372"/>
            <a:ext cx="2394716" cy="1053480"/>
          </a:xfrm>
          <a:prstGeom prst="rect">
            <a:avLst/>
          </a:prstGeom>
        </p:spPr>
      </p:pic>
      <p:pic>
        <p:nvPicPr>
          <p:cNvPr id="21" name="Picture 20"/>
          <p:cNvPicPr>
            <a:picLocks noChangeAspect="1"/>
          </p:cNvPicPr>
          <p:nvPr/>
        </p:nvPicPr>
        <p:blipFill>
          <a:blip r:embed="rId6"/>
          <a:stretch>
            <a:fillRect/>
          </a:stretch>
        </p:blipFill>
        <p:spPr>
          <a:xfrm>
            <a:off x="6576534" y="3710010"/>
            <a:ext cx="2538594" cy="899848"/>
          </a:xfrm>
          <a:prstGeom prst="rect">
            <a:avLst/>
          </a:prstGeom>
        </p:spPr>
      </p:pic>
      <p:pic>
        <p:nvPicPr>
          <p:cNvPr id="32" name="Picture 31"/>
          <p:cNvPicPr>
            <a:picLocks noChangeAspect="1"/>
          </p:cNvPicPr>
          <p:nvPr/>
        </p:nvPicPr>
        <p:blipFill>
          <a:blip r:embed="rId7"/>
          <a:stretch>
            <a:fillRect/>
          </a:stretch>
        </p:blipFill>
        <p:spPr>
          <a:xfrm>
            <a:off x="6576534" y="4974075"/>
            <a:ext cx="2428857" cy="1155902"/>
          </a:xfrm>
          <a:prstGeom prst="rect">
            <a:avLst/>
          </a:prstGeom>
        </p:spPr>
      </p:pic>
      <p:sp>
        <p:nvSpPr>
          <p:cNvPr id="33" name="Rounded Rectangle 32"/>
          <p:cNvSpPr/>
          <p:nvPr/>
        </p:nvSpPr>
        <p:spPr>
          <a:xfrm>
            <a:off x="3521810" y="2943359"/>
            <a:ext cx="2926080" cy="21945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3521810" y="3582874"/>
            <a:ext cx="2926080" cy="12801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3521810" y="4222389"/>
            <a:ext cx="2926080" cy="12801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3521810" y="3255293"/>
            <a:ext cx="2926080" cy="12801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8"/>
          <a:stretch>
            <a:fillRect/>
          </a:stretch>
        </p:blipFill>
        <p:spPr>
          <a:xfrm>
            <a:off x="3586492" y="5648778"/>
            <a:ext cx="943743" cy="1157731"/>
          </a:xfrm>
          <a:prstGeom prst="rect">
            <a:avLst/>
          </a:prstGeom>
        </p:spPr>
      </p:pic>
      <p:pic>
        <p:nvPicPr>
          <p:cNvPr id="45" name="Picture 44"/>
          <p:cNvPicPr>
            <a:picLocks noChangeAspect="1"/>
          </p:cNvPicPr>
          <p:nvPr/>
        </p:nvPicPr>
        <p:blipFill>
          <a:blip r:embed="rId9"/>
          <a:stretch>
            <a:fillRect/>
          </a:stretch>
        </p:blipFill>
        <p:spPr>
          <a:xfrm>
            <a:off x="5137993" y="5648778"/>
            <a:ext cx="1141270" cy="1194920"/>
          </a:xfrm>
          <a:prstGeom prst="rect">
            <a:avLst/>
          </a:prstGeom>
        </p:spPr>
      </p:pic>
      <p:sp>
        <p:nvSpPr>
          <p:cNvPr id="46" name="Rounded Rectangle 45"/>
          <p:cNvSpPr/>
          <p:nvPr/>
        </p:nvSpPr>
        <p:spPr>
          <a:xfrm>
            <a:off x="3521810" y="5177409"/>
            <a:ext cx="2926080" cy="12801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444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71600" y="176346"/>
            <a:ext cx="7086600" cy="731520"/>
          </a:xfrm>
          <a:prstGeom prst="rect">
            <a:avLst/>
          </a:prstGeom>
          <a:noFill/>
        </p:spPr>
        <p:txBody>
          <a:bodyPr wrap="square" lIns="91416" tIns="45708" rIns="91416" bIns="45708" rtlCol="0" anchor="ctr" anchorCtr="0">
            <a:noAutofit/>
          </a:bodyPr>
          <a:lstStyle/>
          <a:p>
            <a:pPr algn="ctr"/>
            <a:r>
              <a:rPr lang="en-US" sz="2400" b="1" dirty="0" smtClean="0">
                <a:solidFill>
                  <a:prstClr val="white"/>
                </a:solidFill>
              </a:rPr>
              <a:t>Root Cause Working Group (RCWG)</a:t>
            </a:r>
            <a:endParaRPr lang="en-US" sz="2400" b="1" dirty="0">
              <a:solidFill>
                <a:prstClr val="white"/>
              </a:solidFill>
            </a:endParaRPr>
          </a:p>
        </p:txBody>
      </p:sp>
      <p:sp>
        <p:nvSpPr>
          <p:cNvPr id="4" name="Rectangle 3"/>
          <p:cNvSpPr>
            <a:spLocks noChangeArrowheads="1"/>
          </p:cNvSpPr>
          <p:nvPr/>
        </p:nvSpPr>
        <p:spPr bwMode="auto">
          <a:xfrm>
            <a:off x="4222980" y="2356681"/>
            <a:ext cx="4754880" cy="2926080"/>
          </a:xfrm>
          <a:prstGeom prst="rect">
            <a:avLst/>
          </a:prstGeom>
          <a:solidFill>
            <a:schemeClr val="tx2">
              <a:lumMod val="20000"/>
              <a:lumOff val="80000"/>
              <a:alpha val="74000"/>
            </a:schemeClr>
          </a:solidFill>
          <a:ln w="28575">
            <a:solidFill>
              <a:schemeClr val="tx1">
                <a:alpha val="41000"/>
              </a:schemeClr>
            </a:solidFill>
            <a:miter lim="800000"/>
            <a:headEnd/>
            <a:tailEnd/>
          </a:ln>
        </p:spPr>
        <p:txBody>
          <a:bodyPr lIns="45720" tIns="45720" rIns="45720" bIns="48304"/>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fontAlgn="auto">
              <a:spcBef>
                <a:spcPts val="0"/>
              </a:spcBef>
              <a:spcAft>
                <a:spcPts val="0"/>
              </a:spcAft>
              <a:tabLst>
                <a:tab pos="166673" algn="l"/>
              </a:tabLst>
            </a:pPr>
            <a:endParaRPr lang="en-US" sz="1400" b="1" dirty="0" smtClean="0">
              <a:solidFill>
                <a:prstClr val="black"/>
              </a:solidFill>
              <a:latin typeface="Arial"/>
              <a:sym typeface="Wingdings" pitchFamily="2" charset="2"/>
            </a:endParaRPr>
          </a:p>
          <a:p>
            <a:pPr fontAlgn="auto">
              <a:spcBef>
                <a:spcPts val="0"/>
              </a:spcBef>
              <a:spcAft>
                <a:spcPts val="0"/>
              </a:spcAft>
              <a:buFont typeface="Arial" pitchFamily="34" charset="0"/>
              <a:buChar char="•"/>
              <a:tabLst>
                <a:tab pos="166673" algn="l"/>
              </a:tabLst>
            </a:pPr>
            <a:r>
              <a:rPr lang="en-US" sz="1400" b="1" dirty="0" smtClean="0">
                <a:solidFill>
                  <a:prstClr val="black"/>
                </a:solidFill>
                <a:latin typeface="Arial"/>
                <a:sym typeface="Wingdings" pitchFamily="2" charset="2"/>
              </a:rPr>
              <a:t> 	</a:t>
            </a:r>
            <a:r>
              <a:rPr lang="en-US" sz="1400" b="1" u="sng" dirty="0" smtClean="0">
                <a:solidFill>
                  <a:prstClr val="black"/>
                </a:solidFill>
                <a:latin typeface="Arial"/>
                <a:sym typeface="Wingdings" pitchFamily="2" charset="2"/>
              </a:rPr>
              <a:t>Entry</a:t>
            </a:r>
            <a:r>
              <a:rPr lang="en-US" sz="1400" b="1" dirty="0" smtClean="0">
                <a:solidFill>
                  <a:prstClr val="black"/>
                </a:solidFill>
                <a:latin typeface="Arial"/>
                <a:sym typeface="Wingdings" pitchFamily="2" charset="2"/>
              </a:rPr>
              <a:t>: Signed Comp X Final Report</a:t>
            </a:r>
          </a:p>
          <a:p>
            <a:pPr fontAlgn="auto">
              <a:spcBef>
                <a:spcPts val="0"/>
              </a:spcBef>
              <a:spcAft>
                <a:spcPts val="0"/>
              </a:spcAft>
              <a:buFont typeface="Arial" pitchFamily="34" charset="0"/>
              <a:buChar char="•"/>
              <a:tabLst>
                <a:tab pos="166673" algn="l"/>
              </a:tabLst>
            </a:pPr>
            <a:endParaRPr lang="en-US" sz="1400" b="1" dirty="0" smtClean="0">
              <a:solidFill>
                <a:prstClr val="black"/>
              </a:solidFill>
              <a:latin typeface="Arial"/>
              <a:sym typeface="Wingdings" pitchFamily="2" charset="2"/>
            </a:endParaRPr>
          </a:p>
          <a:p>
            <a:pPr fontAlgn="auto">
              <a:spcBef>
                <a:spcPts val="0"/>
              </a:spcBef>
              <a:spcAft>
                <a:spcPts val="0"/>
              </a:spcAft>
              <a:buFont typeface="Arial" pitchFamily="34" charset="0"/>
              <a:buChar char="•"/>
              <a:tabLst>
                <a:tab pos="166673" algn="l"/>
              </a:tabLst>
            </a:pPr>
            <a:r>
              <a:rPr lang="en-US" sz="1400" b="1" dirty="0" smtClean="0">
                <a:solidFill>
                  <a:prstClr val="black"/>
                </a:solidFill>
                <a:latin typeface="Arial"/>
                <a:sym typeface="Wingdings" pitchFamily="2" charset="2"/>
              </a:rPr>
              <a:t> Steering Committee Unanimous Approval Decision </a:t>
            </a:r>
            <a:br>
              <a:rPr lang="en-US" sz="1400" b="1" dirty="0" smtClean="0">
                <a:solidFill>
                  <a:prstClr val="black"/>
                </a:solidFill>
                <a:latin typeface="Arial"/>
                <a:sym typeface="Wingdings" pitchFamily="2" charset="2"/>
              </a:rPr>
            </a:br>
            <a:r>
              <a:rPr lang="en-US" sz="1400" b="1" dirty="0" smtClean="0">
                <a:solidFill>
                  <a:prstClr val="black"/>
                </a:solidFill>
                <a:latin typeface="Arial"/>
                <a:sym typeface="Wingdings" pitchFamily="2" charset="2"/>
              </a:rPr>
              <a:t>  goes to Industry or Government</a:t>
            </a:r>
          </a:p>
          <a:p>
            <a:pPr fontAlgn="auto">
              <a:spcBef>
                <a:spcPts val="0"/>
              </a:spcBef>
              <a:spcAft>
                <a:spcPts val="0"/>
              </a:spcAft>
              <a:buFont typeface="Arial" pitchFamily="34" charset="0"/>
              <a:buChar char="•"/>
              <a:tabLst>
                <a:tab pos="166673" algn="l"/>
              </a:tabLst>
            </a:pPr>
            <a:endParaRPr lang="en-US" sz="1400" b="1" dirty="0" smtClean="0">
              <a:solidFill>
                <a:prstClr val="black"/>
              </a:solidFill>
              <a:latin typeface="Arial"/>
              <a:sym typeface="Wingdings" pitchFamily="2" charset="2"/>
            </a:endParaRPr>
          </a:p>
          <a:p>
            <a:pPr fontAlgn="auto">
              <a:spcBef>
                <a:spcPts val="0"/>
              </a:spcBef>
              <a:spcAft>
                <a:spcPts val="0"/>
              </a:spcAft>
              <a:buFont typeface="Arial" pitchFamily="34" charset="0"/>
              <a:buChar char="•"/>
              <a:tabLst>
                <a:tab pos="166673" algn="l"/>
              </a:tabLst>
            </a:pPr>
            <a:r>
              <a:rPr lang="en-US" sz="1400" b="1" dirty="0" smtClean="0">
                <a:solidFill>
                  <a:prstClr val="black"/>
                </a:solidFill>
                <a:latin typeface="Arial"/>
                <a:sym typeface="Wingdings" pitchFamily="2" charset="2"/>
              </a:rPr>
              <a:t> 	Prioritize &amp; Identify Root Cause(s) Based on </a:t>
            </a:r>
            <a:br>
              <a:rPr lang="en-US" sz="1400" b="1" dirty="0" smtClean="0">
                <a:solidFill>
                  <a:prstClr val="black"/>
                </a:solidFill>
                <a:latin typeface="Arial"/>
                <a:sym typeface="Wingdings" pitchFamily="2" charset="2"/>
              </a:rPr>
            </a:br>
            <a:r>
              <a:rPr lang="en-US" sz="1400" b="1" dirty="0" smtClean="0">
                <a:solidFill>
                  <a:prstClr val="black"/>
                </a:solidFill>
                <a:latin typeface="Arial"/>
                <a:sym typeface="Wingdings" pitchFamily="2" charset="2"/>
              </a:rPr>
              <a:t>   Likelihood</a:t>
            </a:r>
          </a:p>
          <a:p>
            <a:pPr fontAlgn="auto">
              <a:spcBef>
                <a:spcPts val="0"/>
              </a:spcBef>
              <a:spcAft>
                <a:spcPts val="0"/>
              </a:spcAft>
              <a:buFont typeface="Arial" pitchFamily="34" charset="0"/>
              <a:buChar char="•"/>
              <a:tabLst>
                <a:tab pos="166673" algn="l"/>
              </a:tabLst>
            </a:pPr>
            <a:endParaRPr lang="en-US" sz="1400" b="1" dirty="0" smtClean="0">
              <a:solidFill>
                <a:prstClr val="black"/>
              </a:solidFill>
              <a:latin typeface="Arial"/>
              <a:sym typeface="Wingdings" pitchFamily="2" charset="2"/>
            </a:endParaRPr>
          </a:p>
          <a:p>
            <a:pPr fontAlgn="auto">
              <a:spcBef>
                <a:spcPts val="0"/>
              </a:spcBef>
              <a:spcAft>
                <a:spcPts val="0"/>
              </a:spcAft>
              <a:buFont typeface="Arial" pitchFamily="34" charset="0"/>
              <a:buChar char="•"/>
              <a:tabLst>
                <a:tab pos="166673" algn="l"/>
              </a:tabLst>
            </a:pPr>
            <a:r>
              <a:rPr lang="en-US" sz="1400" b="1" dirty="0" smtClean="0">
                <a:solidFill>
                  <a:prstClr val="black"/>
                </a:solidFill>
                <a:latin typeface="Arial"/>
                <a:sym typeface="Wingdings" pitchFamily="2" charset="2"/>
              </a:rPr>
              <a:t>  Steering Committee Review</a:t>
            </a:r>
          </a:p>
          <a:p>
            <a:pPr fontAlgn="auto">
              <a:spcBef>
                <a:spcPts val="0"/>
              </a:spcBef>
              <a:spcAft>
                <a:spcPts val="0"/>
              </a:spcAft>
              <a:buFont typeface="Arial" pitchFamily="34" charset="0"/>
              <a:buChar char="•"/>
              <a:tabLst>
                <a:tab pos="166673" algn="l"/>
              </a:tabLst>
            </a:pPr>
            <a:endParaRPr lang="en-US" sz="1400" b="1" dirty="0" smtClean="0">
              <a:solidFill>
                <a:prstClr val="black"/>
              </a:solidFill>
              <a:latin typeface="Arial"/>
              <a:sym typeface="Wingdings" pitchFamily="2" charset="2"/>
            </a:endParaRPr>
          </a:p>
          <a:p>
            <a:pPr fontAlgn="auto">
              <a:spcBef>
                <a:spcPts val="0"/>
              </a:spcBef>
              <a:spcAft>
                <a:spcPts val="0"/>
              </a:spcAft>
              <a:buFont typeface="Arial" pitchFamily="34" charset="0"/>
              <a:buChar char="•"/>
              <a:tabLst>
                <a:tab pos="166673" algn="l"/>
              </a:tabLst>
            </a:pPr>
            <a:r>
              <a:rPr lang="en-US" sz="1400" b="1" dirty="0" smtClean="0">
                <a:solidFill>
                  <a:prstClr val="black"/>
                </a:solidFill>
                <a:latin typeface="Arial"/>
                <a:sym typeface="Wingdings" pitchFamily="2" charset="2"/>
              </a:rPr>
              <a:t>	</a:t>
            </a:r>
            <a:r>
              <a:rPr lang="en-US" sz="1400" b="1" u="sng" dirty="0" smtClean="0">
                <a:solidFill>
                  <a:prstClr val="black"/>
                </a:solidFill>
                <a:latin typeface="Arial"/>
                <a:sym typeface="Wingdings" pitchFamily="2" charset="2"/>
              </a:rPr>
              <a:t>Exit</a:t>
            </a:r>
            <a:r>
              <a:rPr lang="en-US" sz="1400" b="1" dirty="0" smtClean="0">
                <a:solidFill>
                  <a:prstClr val="black"/>
                </a:solidFill>
                <a:latin typeface="Arial"/>
                <a:sym typeface="Wingdings" pitchFamily="2" charset="2"/>
              </a:rPr>
              <a:t>: Root Cause Determination  &amp; Develop </a:t>
            </a:r>
            <a:br>
              <a:rPr lang="en-US" sz="1400" b="1" dirty="0" smtClean="0">
                <a:solidFill>
                  <a:prstClr val="black"/>
                </a:solidFill>
                <a:latin typeface="Arial"/>
                <a:sym typeface="Wingdings" pitchFamily="2" charset="2"/>
              </a:rPr>
            </a:br>
            <a:r>
              <a:rPr lang="en-US" sz="1400" b="1" dirty="0" smtClean="0">
                <a:solidFill>
                  <a:prstClr val="black"/>
                </a:solidFill>
                <a:latin typeface="Arial"/>
                <a:sym typeface="Wingdings" pitchFamily="2" charset="2"/>
              </a:rPr>
              <a:t>   Project Proposal Packets for AWCF Investment</a:t>
            </a:r>
          </a:p>
        </p:txBody>
      </p:sp>
      <p:sp>
        <p:nvSpPr>
          <p:cNvPr id="5" name="Rectangle 4"/>
          <p:cNvSpPr/>
          <p:nvPr/>
        </p:nvSpPr>
        <p:spPr>
          <a:xfrm>
            <a:off x="4222982" y="2204875"/>
            <a:ext cx="4773168" cy="36576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solidFill>
              <a:srgbClr val="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6627" tIns="48314" rIns="96627" bIns="48314"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66354" fontAlgn="auto">
              <a:spcBef>
                <a:spcPts val="0"/>
              </a:spcBef>
              <a:spcAft>
                <a:spcPts val="0"/>
              </a:spcAft>
              <a:defRPr/>
            </a:pPr>
            <a:r>
              <a:rPr lang="en-US" sz="1600" b="1" kern="0" dirty="0" smtClean="0">
                <a:solidFill>
                  <a:sysClr val="window" lastClr="FFFFFF"/>
                </a:solidFill>
                <a:cs typeface="Arial"/>
              </a:rPr>
              <a:t>RCWG Process:</a:t>
            </a:r>
            <a:endParaRPr lang="en-US" sz="1600" b="1" kern="0" dirty="0">
              <a:solidFill>
                <a:sysClr val="window" lastClr="FFFFFF"/>
              </a:solidFill>
              <a:cs typeface="Arial"/>
            </a:endParaRPr>
          </a:p>
        </p:txBody>
      </p:sp>
      <p:pic>
        <p:nvPicPr>
          <p:cNvPr id="2050" name="Picture 2" descr="C:\Users\cristian.partan\Desktop\SOA_Analysis_Playbook_2-5_Partan_3Feb2015\Slide3.PNG"/>
          <p:cNvPicPr>
            <a:picLocks noChangeAspect="1" noChangeArrowheads="1"/>
          </p:cNvPicPr>
          <p:nvPr/>
        </p:nvPicPr>
        <p:blipFill>
          <a:blip r:embed="rId2" cstate="print"/>
          <a:srcRect/>
          <a:stretch>
            <a:fillRect/>
          </a:stretch>
        </p:blipFill>
        <p:spPr bwMode="auto">
          <a:xfrm>
            <a:off x="87840" y="898934"/>
            <a:ext cx="3578222" cy="5725154"/>
          </a:xfrm>
          <a:prstGeom prst="rect">
            <a:avLst/>
          </a:prstGeom>
          <a:noFill/>
        </p:spPr>
      </p:pic>
      <p:sp>
        <p:nvSpPr>
          <p:cNvPr id="7" name="Rectangle 6"/>
          <p:cNvSpPr/>
          <p:nvPr/>
        </p:nvSpPr>
        <p:spPr>
          <a:xfrm>
            <a:off x="78397" y="2279585"/>
            <a:ext cx="2000250" cy="2447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51" name="Rectangle 3"/>
          <p:cNvSpPr>
            <a:spLocks noChangeArrowheads="1"/>
          </p:cNvSpPr>
          <p:nvPr/>
        </p:nvSpPr>
        <p:spPr bwMode="auto">
          <a:xfrm>
            <a:off x="3772786" y="1302603"/>
            <a:ext cx="529501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en-US" sz="1200" b="1" dirty="0" smtClean="0">
                <a:solidFill>
                  <a:prstClr val="black"/>
                </a:solidFill>
                <a:ea typeface="Calibri" pitchFamily="34" charset="0"/>
                <a:cs typeface="Arial" pitchFamily="34" charset="0"/>
              </a:rPr>
              <a:t>For a specific component, the Root Cause Working Group (RCWG) determines associated root cause and recommends possible courses of action (COAs) to address problem statements identified by the Component X (Comp X) process.</a:t>
            </a:r>
            <a:endParaRPr lang="en-US" b="1" dirty="0" smtClean="0">
              <a:solidFill>
                <a:prstClr val="black"/>
              </a:solidFill>
              <a:cs typeface="Arial" pitchFamily="34" charset="0"/>
            </a:endParaRPr>
          </a:p>
        </p:txBody>
      </p:sp>
      <p:sp>
        <p:nvSpPr>
          <p:cNvPr id="12" name="TextBox 11"/>
          <p:cNvSpPr txBox="1"/>
          <p:nvPr/>
        </p:nvSpPr>
        <p:spPr>
          <a:xfrm>
            <a:off x="5410200" y="1002268"/>
            <a:ext cx="1219200" cy="369332"/>
          </a:xfrm>
          <a:prstGeom prst="rect">
            <a:avLst/>
          </a:prstGeom>
          <a:noFill/>
        </p:spPr>
        <p:txBody>
          <a:bodyPr wrap="square" rtlCol="0">
            <a:spAutoFit/>
          </a:bodyPr>
          <a:lstStyle/>
          <a:p>
            <a:r>
              <a:rPr lang="en-US" b="1" dirty="0" smtClean="0">
                <a:solidFill>
                  <a:prstClr val="black"/>
                </a:solidFill>
              </a:rPr>
              <a:t>Purpose:</a:t>
            </a:r>
            <a:endParaRPr lang="en-US" b="1" dirty="0">
              <a:solidFill>
                <a:prstClr val="black"/>
              </a:solidFill>
            </a:endParaRPr>
          </a:p>
        </p:txBody>
      </p:sp>
      <p:sp>
        <p:nvSpPr>
          <p:cNvPr id="21" name="Down Arrow 20"/>
          <p:cNvSpPr/>
          <p:nvPr/>
        </p:nvSpPr>
        <p:spPr>
          <a:xfrm rot="5400000">
            <a:off x="1987061" y="2182048"/>
            <a:ext cx="410139" cy="2727739"/>
          </a:xfrm>
          <a:prstGeom prst="downArrow">
            <a:avLst>
              <a:gd name="adj1" fmla="val 50000"/>
              <a:gd name="adj2" fmla="val 82825"/>
            </a:avLst>
          </a:prstGeom>
          <a:solidFill>
            <a:schemeClr val="accent1">
              <a:alpha val="48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rot="5400000">
            <a:off x="1535369" y="3686990"/>
            <a:ext cx="4293043" cy="220182"/>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rot="5400000">
            <a:off x="2570289" y="3552044"/>
            <a:ext cx="2226892" cy="338554"/>
          </a:xfrm>
          <a:prstGeom prst="rect">
            <a:avLst/>
          </a:prstGeom>
          <a:noFill/>
        </p:spPr>
        <p:txBody>
          <a:bodyPr wrap="none" rtlCol="0">
            <a:spAutoFit/>
          </a:bodyPr>
          <a:lstStyle/>
          <a:p>
            <a:r>
              <a:rPr lang="en-US" sz="1600" b="1" dirty="0" smtClean="0">
                <a:solidFill>
                  <a:prstClr val="white"/>
                </a:solidFill>
              </a:rPr>
              <a:t>Industry Opportunity</a:t>
            </a:r>
            <a:endParaRPr lang="en-US" sz="1600" b="1" dirty="0">
              <a:solidFill>
                <a:prstClr val="white"/>
              </a:solidFill>
            </a:endParaRPr>
          </a:p>
        </p:txBody>
      </p:sp>
      <p:sp>
        <p:nvSpPr>
          <p:cNvPr id="18" name="Oval 17"/>
          <p:cNvSpPr/>
          <p:nvPr/>
        </p:nvSpPr>
        <p:spPr>
          <a:xfrm>
            <a:off x="5761822" y="5408039"/>
            <a:ext cx="3323958" cy="1297561"/>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5813428" y="5410200"/>
            <a:ext cx="3254372" cy="1323439"/>
          </a:xfrm>
          <a:prstGeom prst="rect">
            <a:avLst/>
          </a:prstGeom>
          <a:noFill/>
        </p:spPr>
        <p:txBody>
          <a:bodyPr wrap="square" rtlCol="0">
            <a:spAutoFit/>
          </a:bodyPr>
          <a:lstStyle/>
          <a:p>
            <a:pPr algn="ctr"/>
            <a:r>
              <a:rPr lang="en-US" sz="1600" b="1" dirty="0" smtClean="0">
                <a:solidFill>
                  <a:prstClr val="white"/>
                </a:solidFill>
              </a:rPr>
              <a:t>Industry: AMCOM</a:t>
            </a:r>
          </a:p>
          <a:p>
            <a:pPr algn="ctr"/>
            <a:r>
              <a:rPr lang="en-US" sz="1600" b="1" dirty="0" smtClean="0">
                <a:solidFill>
                  <a:prstClr val="white"/>
                </a:solidFill>
              </a:rPr>
              <a:t>Has Option to Utilize Industry to Perform Root Cause Process via Competitive</a:t>
            </a:r>
            <a:endParaRPr lang="en-US" sz="1600" b="1" dirty="0">
              <a:solidFill>
                <a:prstClr val="white"/>
              </a:solidFill>
            </a:endParaRPr>
          </a:p>
          <a:p>
            <a:pPr algn="ctr"/>
            <a:r>
              <a:rPr lang="en-US" sz="1600" b="1" dirty="0" smtClean="0">
                <a:solidFill>
                  <a:prstClr val="white"/>
                </a:solidFill>
              </a:rPr>
              <a:t>RFQ/RFP</a:t>
            </a:r>
            <a:endParaRPr lang="en-US" sz="1600" b="1" dirty="0">
              <a:solidFill>
                <a:prstClr val="white"/>
              </a:solidFill>
            </a:endParaRPr>
          </a:p>
        </p:txBody>
      </p:sp>
      <p:sp>
        <p:nvSpPr>
          <p:cNvPr id="26" name="Down Arrow 25"/>
          <p:cNvSpPr/>
          <p:nvPr/>
        </p:nvSpPr>
        <p:spPr>
          <a:xfrm rot="16200000">
            <a:off x="4478182" y="4940561"/>
            <a:ext cx="410139" cy="2205539"/>
          </a:xfrm>
          <a:prstGeom prst="downArrow">
            <a:avLst>
              <a:gd name="adj1" fmla="val 50000"/>
              <a:gd name="adj2" fmla="val 82825"/>
            </a:avLst>
          </a:prstGeom>
          <a:solidFill>
            <a:schemeClr val="accent1">
              <a:alpha val="48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p:cNvSpPr txBox="1"/>
          <p:nvPr/>
        </p:nvSpPr>
        <p:spPr>
          <a:xfrm>
            <a:off x="3512332" y="5878361"/>
            <a:ext cx="2222083" cy="307777"/>
          </a:xfrm>
          <a:prstGeom prst="rect">
            <a:avLst/>
          </a:prstGeom>
          <a:noFill/>
        </p:spPr>
        <p:txBody>
          <a:bodyPr wrap="none" rtlCol="0">
            <a:spAutoFit/>
          </a:bodyPr>
          <a:lstStyle/>
          <a:p>
            <a:r>
              <a:rPr lang="en-US" sz="1400" b="1" dirty="0" smtClean="0">
                <a:solidFill>
                  <a:prstClr val="white"/>
                </a:solidFill>
              </a:rPr>
              <a:t>Competitive Solicitation</a:t>
            </a:r>
            <a:endParaRPr lang="en-US" sz="1400" b="1" dirty="0">
              <a:solidFill>
                <a:prstClr val="white"/>
              </a:solidFill>
            </a:endParaRPr>
          </a:p>
        </p:txBody>
      </p:sp>
      <p:sp>
        <p:nvSpPr>
          <p:cNvPr id="27" name="Rectangle 26"/>
          <p:cNvSpPr/>
          <p:nvPr/>
        </p:nvSpPr>
        <p:spPr>
          <a:xfrm>
            <a:off x="2862731" y="1661895"/>
            <a:ext cx="695718" cy="188939"/>
          </a:xfrm>
          <a:prstGeom prst="rect">
            <a:avLst/>
          </a:prstGeom>
          <a:solidFill>
            <a:schemeClr val="accent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ooter Placeholder 16"/>
          <p:cNvSpPr txBox="1">
            <a:spLocks/>
          </p:cNvSpPr>
          <p:nvPr/>
        </p:nvSpPr>
        <p:spPr>
          <a:xfrm>
            <a:off x="7372350" y="6629400"/>
            <a:ext cx="1752600" cy="381000"/>
          </a:xfrm>
          <a:prstGeom prst="rect">
            <a:avLst/>
          </a:prstGeom>
        </p:spPr>
        <p:txBody>
          <a:bodyPr/>
          <a:lstStyle/>
          <a:p>
            <a:pPr algn="r">
              <a:defRPr/>
            </a:pPr>
            <a:fld id="{9984FE95-D5E7-4FB1-9467-CD26BD117143}" type="slidenum">
              <a:rPr lang="en-US" sz="1000" b="1" smtClean="0">
                <a:solidFill>
                  <a:prstClr val="black"/>
                </a:solidFill>
                <a:ea typeface="MS PGothic" pitchFamily="34" charset="-128"/>
                <a:cs typeface="Arial" pitchFamily="34" charset="0"/>
              </a:rPr>
              <a:pPr algn="r">
                <a:defRPr/>
              </a:pPr>
              <a:t>14</a:t>
            </a:fld>
            <a:endParaRPr lang="en-US" sz="1000" b="1" dirty="0" smtClean="0">
              <a:solidFill>
                <a:prstClr val="black"/>
              </a:solidFill>
              <a:ea typeface="MS PGothic" pitchFamily="34" charset="-128"/>
              <a:cs typeface="Arial" pitchFamily="34" charset="0"/>
            </a:endParaRPr>
          </a:p>
          <a:p>
            <a:pPr algn="r">
              <a:defRPr/>
            </a:pPr>
            <a:endParaRPr lang="en-US" sz="1000" b="1" dirty="0">
              <a:solidFill>
                <a:prstClr val="black"/>
              </a:solidFill>
              <a:ea typeface="MS PGothic" pitchFamily="34" charset="-128"/>
              <a:cs typeface="Arial" pitchFamily="34" charset="0"/>
            </a:endParaRPr>
          </a:p>
        </p:txBody>
      </p:sp>
    </p:spTree>
    <p:extLst>
      <p:ext uri="{BB962C8B-B14F-4D97-AF65-F5344CB8AC3E}">
        <p14:creationId xmlns:p14="http://schemas.microsoft.com/office/powerpoint/2010/main" val="25105211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RCWG Investigation Example</a:t>
            </a:r>
            <a:endParaRPr lang="en-US" dirty="0"/>
          </a:p>
        </p:txBody>
      </p:sp>
      <p:pic>
        <p:nvPicPr>
          <p:cNvPr id="6" name="Picture 5"/>
          <p:cNvPicPr>
            <a:picLocks noChangeAspect="1"/>
          </p:cNvPicPr>
          <p:nvPr/>
        </p:nvPicPr>
        <p:blipFill>
          <a:blip r:embed="rId2"/>
          <a:stretch>
            <a:fillRect/>
          </a:stretch>
        </p:blipFill>
        <p:spPr>
          <a:xfrm>
            <a:off x="87604" y="1406290"/>
            <a:ext cx="4572638" cy="3429479"/>
          </a:xfrm>
          <a:prstGeom prst="rect">
            <a:avLst/>
          </a:prstGeom>
        </p:spPr>
      </p:pic>
      <p:pic>
        <p:nvPicPr>
          <p:cNvPr id="5" name="Picture 4"/>
          <p:cNvPicPr>
            <a:picLocks noChangeAspect="1"/>
          </p:cNvPicPr>
          <p:nvPr/>
        </p:nvPicPr>
        <p:blipFill>
          <a:blip r:embed="rId3"/>
          <a:stretch>
            <a:fillRect/>
          </a:stretch>
        </p:blipFill>
        <p:spPr>
          <a:xfrm>
            <a:off x="4557713" y="3121030"/>
            <a:ext cx="4572638" cy="3429479"/>
          </a:xfrm>
          <a:prstGeom prst="rect">
            <a:avLst/>
          </a:prstGeom>
        </p:spPr>
      </p:pic>
      <p:sp>
        <p:nvSpPr>
          <p:cNvPr id="7" name="TextBox 6"/>
          <p:cNvSpPr txBox="1"/>
          <p:nvPr/>
        </p:nvSpPr>
        <p:spPr>
          <a:xfrm>
            <a:off x="1427589" y="883070"/>
            <a:ext cx="1097280" cy="523220"/>
          </a:xfrm>
          <a:prstGeom prst="rect">
            <a:avLst/>
          </a:prstGeom>
          <a:noFill/>
        </p:spPr>
        <p:txBody>
          <a:bodyPr wrap="square" rtlCol="0">
            <a:spAutoFit/>
          </a:bodyPr>
          <a:lstStyle/>
          <a:p>
            <a:r>
              <a:rPr lang="en-US" sz="2800" dirty="0" smtClean="0">
                <a:solidFill>
                  <a:srgbClr val="0033CC"/>
                </a:solidFill>
              </a:rPr>
              <a:t>Why?</a:t>
            </a:r>
            <a:endParaRPr lang="en-US" sz="2800" dirty="0">
              <a:solidFill>
                <a:srgbClr val="0033CC"/>
              </a:solidFill>
            </a:endParaRPr>
          </a:p>
        </p:txBody>
      </p:sp>
      <p:sp>
        <p:nvSpPr>
          <p:cNvPr id="8" name="TextBox 7"/>
          <p:cNvSpPr txBox="1"/>
          <p:nvPr/>
        </p:nvSpPr>
        <p:spPr>
          <a:xfrm>
            <a:off x="5873361" y="2608384"/>
            <a:ext cx="2194560" cy="457200"/>
          </a:xfrm>
          <a:prstGeom prst="rect">
            <a:avLst/>
          </a:prstGeom>
          <a:noFill/>
        </p:spPr>
        <p:txBody>
          <a:bodyPr wrap="square" rtlCol="0">
            <a:spAutoFit/>
          </a:bodyPr>
          <a:lstStyle/>
          <a:p>
            <a:r>
              <a:rPr lang="en-US" sz="2800" dirty="0" smtClean="0">
                <a:solidFill>
                  <a:srgbClr val="0033CC"/>
                </a:solidFill>
              </a:rPr>
              <a:t>Root Cause</a:t>
            </a:r>
            <a:endParaRPr lang="en-US" sz="2800" dirty="0">
              <a:solidFill>
                <a:srgbClr val="0033CC"/>
              </a:solidFill>
            </a:endParaRPr>
          </a:p>
        </p:txBody>
      </p:sp>
    </p:spTree>
    <p:extLst>
      <p:ext uri="{BB962C8B-B14F-4D97-AF65-F5344CB8AC3E}">
        <p14:creationId xmlns:p14="http://schemas.microsoft.com/office/powerpoint/2010/main" val="4082601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3352800"/>
            <a:ext cx="9144000" cy="2838715"/>
          </a:xfrm>
          <a:prstGeom prst="rect">
            <a:avLst/>
          </a:prstGeom>
          <a:ln w="28575">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101" name="Rectangle 100"/>
          <p:cNvSpPr/>
          <p:nvPr/>
        </p:nvSpPr>
        <p:spPr>
          <a:xfrm>
            <a:off x="163303" y="4178716"/>
            <a:ext cx="1406542" cy="3395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050" b="1" dirty="0" smtClean="0">
                <a:solidFill>
                  <a:prstClr val="black"/>
                </a:solidFill>
              </a:rPr>
              <a:t>Government</a:t>
            </a:r>
          </a:p>
          <a:p>
            <a:pPr algn="ctr"/>
            <a:r>
              <a:rPr lang="en-US" sz="1050" b="1" dirty="0" smtClean="0">
                <a:solidFill>
                  <a:prstClr val="black"/>
                </a:solidFill>
              </a:rPr>
              <a:t>Data Call</a:t>
            </a:r>
            <a:endParaRPr lang="en-US" sz="1050" b="1" dirty="0">
              <a:solidFill>
                <a:prstClr val="black"/>
              </a:solidFill>
            </a:endParaRPr>
          </a:p>
        </p:txBody>
      </p:sp>
      <p:sp>
        <p:nvSpPr>
          <p:cNvPr id="102" name="Rectangle 101"/>
          <p:cNvSpPr/>
          <p:nvPr/>
        </p:nvSpPr>
        <p:spPr>
          <a:xfrm>
            <a:off x="163303" y="4912766"/>
            <a:ext cx="1406542" cy="339540"/>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050" b="1" dirty="0" smtClean="0">
                <a:solidFill>
                  <a:prstClr val="black"/>
                </a:solidFill>
              </a:rPr>
              <a:t>Industry</a:t>
            </a:r>
          </a:p>
          <a:p>
            <a:pPr algn="ctr"/>
            <a:r>
              <a:rPr lang="en-US" sz="1050" b="1" dirty="0" smtClean="0">
                <a:solidFill>
                  <a:prstClr val="black"/>
                </a:solidFill>
              </a:rPr>
              <a:t>Data Call</a:t>
            </a:r>
            <a:endParaRPr lang="en-US" sz="1050" b="1" dirty="0">
              <a:solidFill>
                <a:prstClr val="black"/>
              </a:solidFill>
            </a:endParaRPr>
          </a:p>
        </p:txBody>
      </p:sp>
      <p:sp>
        <p:nvSpPr>
          <p:cNvPr id="103" name="Rectangle 102"/>
          <p:cNvSpPr/>
          <p:nvPr/>
        </p:nvSpPr>
        <p:spPr>
          <a:xfrm>
            <a:off x="2158635" y="4193338"/>
            <a:ext cx="1406542" cy="3395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050" b="1" dirty="0" smtClean="0">
                <a:solidFill>
                  <a:prstClr val="black"/>
                </a:solidFill>
              </a:rPr>
              <a:t>Technical</a:t>
            </a:r>
          </a:p>
          <a:p>
            <a:pPr algn="ctr"/>
            <a:r>
              <a:rPr lang="en-US" sz="1050" b="1" dirty="0" smtClean="0">
                <a:solidFill>
                  <a:prstClr val="black"/>
                </a:solidFill>
              </a:rPr>
              <a:t>Evaluation</a:t>
            </a:r>
            <a:endParaRPr lang="en-US" sz="1050" b="1" dirty="0">
              <a:solidFill>
                <a:prstClr val="black"/>
              </a:solidFill>
            </a:endParaRPr>
          </a:p>
        </p:txBody>
      </p:sp>
      <p:sp>
        <p:nvSpPr>
          <p:cNvPr id="104" name="Rectangle 103"/>
          <p:cNvSpPr/>
          <p:nvPr/>
        </p:nvSpPr>
        <p:spPr>
          <a:xfrm>
            <a:off x="4240761" y="3988620"/>
            <a:ext cx="1406542" cy="3395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050" b="1" dirty="0" smtClean="0">
                <a:solidFill>
                  <a:prstClr val="black"/>
                </a:solidFill>
              </a:rPr>
              <a:t>PEO/PM</a:t>
            </a:r>
          </a:p>
          <a:p>
            <a:pPr algn="ctr"/>
            <a:r>
              <a:rPr lang="en-US" sz="1050" b="1" dirty="0" smtClean="0">
                <a:solidFill>
                  <a:prstClr val="black"/>
                </a:solidFill>
              </a:rPr>
              <a:t>Ranking</a:t>
            </a:r>
            <a:endParaRPr lang="en-US" sz="1050" b="1" dirty="0">
              <a:solidFill>
                <a:prstClr val="black"/>
              </a:solidFill>
            </a:endParaRPr>
          </a:p>
        </p:txBody>
      </p:sp>
      <p:sp>
        <p:nvSpPr>
          <p:cNvPr id="105" name="Rectangle 104"/>
          <p:cNvSpPr/>
          <p:nvPr/>
        </p:nvSpPr>
        <p:spPr>
          <a:xfrm>
            <a:off x="4240761" y="4437539"/>
            <a:ext cx="1406542" cy="3395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050" b="1" dirty="0" smtClean="0">
                <a:solidFill>
                  <a:prstClr val="black"/>
                </a:solidFill>
              </a:rPr>
              <a:t>ALC</a:t>
            </a:r>
          </a:p>
          <a:p>
            <a:pPr algn="ctr"/>
            <a:r>
              <a:rPr lang="en-US" sz="1050" b="1" dirty="0" smtClean="0">
                <a:solidFill>
                  <a:prstClr val="black"/>
                </a:solidFill>
              </a:rPr>
              <a:t>Ranking</a:t>
            </a:r>
            <a:endParaRPr lang="en-US" sz="1050" b="1" dirty="0">
              <a:solidFill>
                <a:prstClr val="black"/>
              </a:solidFill>
            </a:endParaRPr>
          </a:p>
        </p:txBody>
      </p:sp>
      <p:sp>
        <p:nvSpPr>
          <p:cNvPr id="106" name="Rectangle 105"/>
          <p:cNvSpPr/>
          <p:nvPr/>
        </p:nvSpPr>
        <p:spPr>
          <a:xfrm>
            <a:off x="6306803" y="4210886"/>
            <a:ext cx="1406542" cy="3395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050" b="1" dirty="0" smtClean="0">
                <a:solidFill>
                  <a:prstClr val="black"/>
                </a:solidFill>
              </a:rPr>
              <a:t>CG / PEO</a:t>
            </a:r>
          </a:p>
          <a:p>
            <a:pPr algn="ctr"/>
            <a:r>
              <a:rPr lang="en-US" sz="1050" b="1" dirty="0" smtClean="0">
                <a:solidFill>
                  <a:prstClr val="black"/>
                </a:solidFill>
              </a:rPr>
              <a:t>Approval</a:t>
            </a:r>
            <a:endParaRPr lang="en-US" sz="1050" b="1" dirty="0">
              <a:solidFill>
                <a:prstClr val="black"/>
              </a:solidFill>
            </a:endParaRPr>
          </a:p>
        </p:txBody>
      </p:sp>
      <p:sp>
        <p:nvSpPr>
          <p:cNvPr id="107" name="Rectangle 106"/>
          <p:cNvSpPr/>
          <p:nvPr/>
        </p:nvSpPr>
        <p:spPr>
          <a:xfrm>
            <a:off x="2518463" y="4874745"/>
            <a:ext cx="1406542" cy="33954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900" b="1" dirty="0" smtClean="0">
                <a:solidFill>
                  <a:prstClr val="black"/>
                </a:solidFill>
              </a:rPr>
              <a:t>Government Single</a:t>
            </a:r>
          </a:p>
          <a:p>
            <a:pPr algn="ctr"/>
            <a:r>
              <a:rPr lang="en-US" sz="900" b="1" dirty="0" smtClean="0">
                <a:solidFill>
                  <a:prstClr val="black"/>
                </a:solidFill>
              </a:rPr>
              <a:t>Entry Point</a:t>
            </a:r>
            <a:endParaRPr lang="en-US" sz="900" b="1" dirty="0">
              <a:solidFill>
                <a:prstClr val="black"/>
              </a:solidFill>
            </a:endParaRPr>
          </a:p>
        </p:txBody>
      </p:sp>
      <p:cxnSp>
        <p:nvCxnSpPr>
          <p:cNvPr id="108" name="Straight Connector 107"/>
          <p:cNvCxnSpPr/>
          <p:nvPr/>
        </p:nvCxnSpPr>
        <p:spPr>
          <a:xfrm>
            <a:off x="1566217" y="4994650"/>
            <a:ext cx="937695" cy="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1569851" y="4346874"/>
            <a:ext cx="562617" cy="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flipV="1">
            <a:off x="2634745" y="4534030"/>
            <a:ext cx="0" cy="33954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1580942" y="5178900"/>
            <a:ext cx="937695" cy="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2" name="Group 111"/>
          <p:cNvGrpSpPr/>
          <p:nvPr/>
        </p:nvGrpSpPr>
        <p:grpSpPr>
          <a:xfrm>
            <a:off x="3576081" y="4155317"/>
            <a:ext cx="638040" cy="452720"/>
            <a:chOff x="3948223" y="1825256"/>
            <a:chExt cx="622190" cy="1097280"/>
          </a:xfrm>
        </p:grpSpPr>
        <p:cxnSp>
          <p:nvCxnSpPr>
            <p:cNvPr id="113" name="Straight Connector 112"/>
            <p:cNvCxnSpPr/>
            <p:nvPr/>
          </p:nvCxnSpPr>
          <p:spPr>
            <a:xfrm>
              <a:off x="4204653" y="1825256"/>
              <a:ext cx="365760" cy="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3948223" y="2363971"/>
              <a:ext cx="274320" cy="0"/>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flipV="1">
              <a:off x="4204653" y="1825256"/>
              <a:ext cx="0" cy="1097280"/>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204653" y="2922536"/>
              <a:ext cx="365760" cy="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flipH="1">
            <a:off x="5640457" y="4155317"/>
            <a:ext cx="638040" cy="452720"/>
            <a:chOff x="3948223" y="1825256"/>
            <a:chExt cx="622190" cy="1097280"/>
          </a:xfrm>
        </p:grpSpPr>
        <p:cxnSp>
          <p:nvCxnSpPr>
            <p:cNvPr id="118" name="Straight Connector 117"/>
            <p:cNvCxnSpPr/>
            <p:nvPr/>
          </p:nvCxnSpPr>
          <p:spPr>
            <a:xfrm>
              <a:off x="4204653" y="1825256"/>
              <a:ext cx="365760" cy="0"/>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948223" y="2363971"/>
              <a:ext cx="274320" cy="0"/>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flipV="1">
              <a:off x="4204653" y="1825256"/>
              <a:ext cx="0" cy="1097280"/>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4204653" y="2922536"/>
              <a:ext cx="365760" cy="0"/>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22" name="TextBox 121"/>
          <p:cNvSpPr txBox="1"/>
          <p:nvPr/>
        </p:nvSpPr>
        <p:spPr>
          <a:xfrm>
            <a:off x="1571346" y="4819915"/>
            <a:ext cx="652743" cy="361317"/>
          </a:xfrm>
          <a:prstGeom prst="rect">
            <a:avLst/>
          </a:prstGeom>
          <a:noFill/>
        </p:spPr>
        <p:txBody>
          <a:bodyPr wrap="none" rtlCol="0">
            <a:spAutoFit/>
          </a:bodyPr>
          <a:lstStyle/>
          <a:p>
            <a:pPr algn="ctr">
              <a:lnSpc>
                <a:spcPct val="114000"/>
              </a:lnSpc>
            </a:pPr>
            <a:r>
              <a:rPr lang="en-US" sz="800" b="1" dirty="0" smtClean="0">
                <a:solidFill>
                  <a:srgbClr val="0000FF"/>
                </a:solidFill>
              </a:rPr>
              <a:t>Project</a:t>
            </a:r>
          </a:p>
          <a:p>
            <a:pPr algn="ctr">
              <a:lnSpc>
                <a:spcPct val="114000"/>
              </a:lnSpc>
            </a:pPr>
            <a:r>
              <a:rPr lang="en-US" sz="800" b="1" dirty="0" smtClean="0">
                <a:solidFill>
                  <a:srgbClr val="0000FF"/>
                </a:solidFill>
              </a:rPr>
              <a:t>Submittal</a:t>
            </a:r>
            <a:endParaRPr lang="en-US" sz="800" b="1" dirty="0">
              <a:solidFill>
                <a:srgbClr val="0000FF"/>
              </a:solidFill>
            </a:endParaRPr>
          </a:p>
        </p:txBody>
      </p:sp>
      <p:sp>
        <p:nvSpPr>
          <p:cNvPr id="123" name="TextBox 122"/>
          <p:cNvSpPr txBox="1"/>
          <p:nvPr/>
        </p:nvSpPr>
        <p:spPr>
          <a:xfrm>
            <a:off x="1447800" y="5200915"/>
            <a:ext cx="1136612" cy="220958"/>
          </a:xfrm>
          <a:prstGeom prst="rect">
            <a:avLst/>
          </a:prstGeom>
          <a:noFill/>
        </p:spPr>
        <p:txBody>
          <a:bodyPr wrap="square" rtlCol="0">
            <a:spAutoFit/>
          </a:bodyPr>
          <a:lstStyle/>
          <a:p>
            <a:pPr algn="ctr">
              <a:lnSpc>
                <a:spcPct val="114000"/>
              </a:lnSpc>
            </a:pPr>
            <a:r>
              <a:rPr lang="en-US" sz="800" b="1" dirty="0" smtClean="0">
                <a:solidFill>
                  <a:srgbClr val="0000FF"/>
                </a:solidFill>
              </a:rPr>
              <a:t>Project Feedback</a:t>
            </a:r>
            <a:endParaRPr lang="en-US" sz="800" b="1" dirty="0">
              <a:solidFill>
                <a:srgbClr val="0000FF"/>
              </a:solidFill>
            </a:endParaRPr>
          </a:p>
        </p:txBody>
      </p:sp>
      <p:cxnSp>
        <p:nvCxnSpPr>
          <p:cNvPr id="124" name="Straight Connector 123"/>
          <p:cNvCxnSpPr/>
          <p:nvPr/>
        </p:nvCxnSpPr>
        <p:spPr>
          <a:xfrm flipH="1">
            <a:off x="3907006" y="5044371"/>
            <a:ext cx="3094392" cy="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flipV="1">
            <a:off x="6984684" y="4551593"/>
            <a:ext cx="0" cy="490446"/>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4845955" y="4837333"/>
            <a:ext cx="1409361" cy="394852"/>
          </a:xfrm>
          <a:prstGeom prst="rect">
            <a:avLst/>
          </a:prstGeom>
          <a:noFill/>
        </p:spPr>
        <p:txBody>
          <a:bodyPr wrap="none" rtlCol="0">
            <a:spAutoFit/>
          </a:bodyPr>
          <a:lstStyle/>
          <a:p>
            <a:pPr algn="ctr">
              <a:lnSpc>
                <a:spcPct val="114000"/>
              </a:lnSpc>
            </a:pPr>
            <a:r>
              <a:rPr lang="en-US" sz="900" b="1" dirty="0" smtClean="0">
                <a:solidFill>
                  <a:srgbClr val="0000FF"/>
                </a:solidFill>
              </a:rPr>
              <a:t>Project Approval/</a:t>
            </a:r>
          </a:p>
          <a:p>
            <a:pPr algn="ctr">
              <a:lnSpc>
                <a:spcPct val="114000"/>
              </a:lnSpc>
            </a:pPr>
            <a:r>
              <a:rPr lang="en-US" sz="900" b="1" dirty="0" smtClean="0">
                <a:solidFill>
                  <a:srgbClr val="0000FF"/>
                </a:solidFill>
              </a:rPr>
              <a:t>Disapproval Feedback</a:t>
            </a:r>
            <a:endParaRPr lang="en-US" sz="900" b="1" dirty="0">
              <a:solidFill>
                <a:srgbClr val="0000FF"/>
              </a:solidFill>
            </a:endParaRPr>
          </a:p>
        </p:txBody>
      </p:sp>
      <p:cxnSp>
        <p:nvCxnSpPr>
          <p:cNvPr id="127" name="Straight Connector 126"/>
          <p:cNvCxnSpPr/>
          <p:nvPr/>
        </p:nvCxnSpPr>
        <p:spPr>
          <a:xfrm flipV="1">
            <a:off x="6973781" y="3902332"/>
            <a:ext cx="0" cy="301813"/>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868398" y="3900885"/>
            <a:ext cx="6114827" cy="0"/>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882935" y="3903795"/>
            <a:ext cx="0" cy="264086"/>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2657164" y="3711751"/>
            <a:ext cx="1409361" cy="394852"/>
          </a:xfrm>
          <a:prstGeom prst="rect">
            <a:avLst/>
          </a:prstGeom>
          <a:noFill/>
        </p:spPr>
        <p:txBody>
          <a:bodyPr wrap="none" rtlCol="0">
            <a:spAutoFit/>
          </a:bodyPr>
          <a:lstStyle/>
          <a:p>
            <a:pPr algn="ctr">
              <a:lnSpc>
                <a:spcPct val="114000"/>
              </a:lnSpc>
            </a:pPr>
            <a:r>
              <a:rPr lang="en-US" sz="900" b="1" dirty="0" smtClean="0">
                <a:solidFill>
                  <a:srgbClr val="0000FF"/>
                </a:solidFill>
              </a:rPr>
              <a:t>Project Approval/</a:t>
            </a:r>
          </a:p>
          <a:p>
            <a:pPr algn="ctr">
              <a:lnSpc>
                <a:spcPct val="114000"/>
              </a:lnSpc>
            </a:pPr>
            <a:r>
              <a:rPr lang="en-US" sz="900" b="1" dirty="0" smtClean="0">
                <a:solidFill>
                  <a:srgbClr val="0000FF"/>
                </a:solidFill>
              </a:rPr>
              <a:t>Disapproval Feedback</a:t>
            </a:r>
            <a:endParaRPr lang="en-US" sz="900" b="1" dirty="0">
              <a:solidFill>
                <a:srgbClr val="0000FF"/>
              </a:solidFill>
            </a:endParaRPr>
          </a:p>
        </p:txBody>
      </p:sp>
      <p:sp>
        <p:nvSpPr>
          <p:cNvPr id="131" name="TextBox 130"/>
          <p:cNvSpPr txBox="1"/>
          <p:nvPr/>
        </p:nvSpPr>
        <p:spPr>
          <a:xfrm flipH="1">
            <a:off x="152400" y="4520529"/>
            <a:ext cx="1402913" cy="200055"/>
          </a:xfrm>
          <a:prstGeom prst="rect">
            <a:avLst/>
          </a:prstGeom>
          <a:noFill/>
        </p:spPr>
        <p:txBody>
          <a:bodyPr wrap="square" rtlCol="0">
            <a:spAutoFit/>
          </a:bodyPr>
          <a:lstStyle/>
          <a:p>
            <a:r>
              <a:rPr lang="en-US" sz="700" b="1" dirty="0" smtClean="0">
                <a:solidFill>
                  <a:prstClr val="black"/>
                </a:solidFill>
              </a:rPr>
              <a:t>ALC with AMRDEC-ED/IO</a:t>
            </a:r>
            <a:endParaRPr lang="en-US" sz="700" b="1" dirty="0">
              <a:solidFill>
                <a:prstClr val="black"/>
              </a:solidFill>
            </a:endParaRPr>
          </a:p>
        </p:txBody>
      </p:sp>
      <p:sp>
        <p:nvSpPr>
          <p:cNvPr id="132" name="TextBox 131"/>
          <p:cNvSpPr txBox="1"/>
          <p:nvPr/>
        </p:nvSpPr>
        <p:spPr>
          <a:xfrm flipH="1">
            <a:off x="2819400" y="5364983"/>
            <a:ext cx="1402913" cy="369332"/>
          </a:xfrm>
          <a:prstGeom prst="rect">
            <a:avLst/>
          </a:prstGeom>
          <a:noFill/>
        </p:spPr>
        <p:txBody>
          <a:bodyPr wrap="square" rtlCol="0">
            <a:spAutoFit/>
          </a:bodyPr>
          <a:lstStyle/>
          <a:p>
            <a:r>
              <a:rPr lang="en-US" sz="900" b="1" dirty="0" smtClean="0">
                <a:solidFill>
                  <a:prstClr val="black"/>
                </a:solidFill>
              </a:rPr>
              <a:t>ALC with</a:t>
            </a:r>
          </a:p>
          <a:p>
            <a:r>
              <a:rPr lang="en-US" sz="900" b="1" dirty="0" smtClean="0">
                <a:solidFill>
                  <a:prstClr val="black"/>
                </a:solidFill>
              </a:rPr>
              <a:t>AMRDEC-ED/IO</a:t>
            </a:r>
            <a:endParaRPr lang="en-US" sz="900" b="1" dirty="0">
              <a:solidFill>
                <a:prstClr val="black"/>
              </a:solidFill>
            </a:endParaRPr>
          </a:p>
        </p:txBody>
      </p:sp>
      <p:sp>
        <p:nvSpPr>
          <p:cNvPr id="133" name="TextBox 132"/>
          <p:cNvSpPr txBox="1"/>
          <p:nvPr/>
        </p:nvSpPr>
        <p:spPr>
          <a:xfrm flipH="1">
            <a:off x="3962400" y="5351285"/>
            <a:ext cx="2629566" cy="840230"/>
          </a:xfrm>
          <a:prstGeom prst="rect">
            <a:avLst/>
          </a:prstGeom>
          <a:solidFill>
            <a:srgbClr val="FFFF00"/>
          </a:solidFill>
          <a:ln w="19050">
            <a:solidFill>
              <a:schemeClr val="tx1"/>
            </a:solidFill>
          </a:ln>
        </p:spPr>
        <p:txBody>
          <a:bodyPr wrap="none" rtlCol="0">
            <a:spAutoFit/>
          </a:bodyPr>
          <a:lstStyle/>
          <a:p>
            <a:pPr>
              <a:lnSpc>
                <a:spcPct val="90000"/>
              </a:lnSpc>
            </a:pPr>
            <a:r>
              <a:rPr lang="en-US" sz="900" u="sng" dirty="0" smtClean="0">
                <a:solidFill>
                  <a:prstClr val="black"/>
                </a:solidFill>
              </a:rPr>
              <a:t>CASL Website contains:</a:t>
            </a:r>
            <a:endParaRPr lang="en-US" sz="900" dirty="0" smtClean="0">
              <a:solidFill>
                <a:prstClr val="black"/>
              </a:solidFill>
            </a:endParaRPr>
          </a:p>
          <a:p>
            <a:pPr marL="52388" indent="-52388">
              <a:lnSpc>
                <a:spcPct val="90000"/>
              </a:lnSpc>
              <a:buFontTx/>
              <a:buChar char="-"/>
            </a:pPr>
            <a:r>
              <a:rPr lang="en-US" sz="900" dirty="0" smtClean="0">
                <a:solidFill>
                  <a:prstClr val="black"/>
                </a:solidFill>
              </a:rPr>
              <a:t>Advanced Planning Briefing to Industry (APBI )</a:t>
            </a:r>
          </a:p>
          <a:p>
            <a:pPr marL="52388" indent="-52388">
              <a:lnSpc>
                <a:spcPct val="90000"/>
              </a:lnSpc>
              <a:buFontTx/>
              <a:buChar char="-"/>
            </a:pPr>
            <a:r>
              <a:rPr lang="en-US" sz="900" dirty="0" smtClean="0">
                <a:solidFill>
                  <a:prstClr val="black"/>
                </a:solidFill>
              </a:rPr>
              <a:t>Integrated Priority List (IPL)</a:t>
            </a:r>
          </a:p>
          <a:p>
            <a:pPr marL="52388" indent="-52388">
              <a:lnSpc>
                <a:spcPct val="90000"/>
              </a:lnSpc>
              <a:buFontTx/>
              <a:buChar char="-"/>
            </a:pPr>
            <a:r>
              <a:rPr lang="en-US" sz="900" dirty="0" smtClean="0">
                <a:solidFill>
                  <a:prstClr val="black"/>
                </a:solidFill>
              </a:rPr>
              <a:t>Candidate Project Template</a:t>
            </a:r>
          </a:p>
          <a:p>
            <a:pPr marL="52388" indent="-52388">
              <a:lnSpc>
                <a:spcPct val="90000"/>
              </a:lnSpc>
              <a:buFontTx/>
              <a:buChar char="-"/>
            </a:pPr>
            <a:r>
              <a:rPr lang="en-US" sz="900" dirty="0" smtClean="0">
                <a:solidFill>
                  <a:prstClr val="black"/>
                </a:solidFill>
              </a:rPr>
              <a:t>Process Explanation/Overview</a:t>
            </a:r>
          </a:p>
          <a:p>
            <a:pPr marL="52388" indent="-52388">
              <a:lnSpc>
                <a:spcPct val="90000"/>
              </a:lnSpc>
              <a:buFontTx/>
              <a:buChar char="-"/>
            </a:pPr>
            <a:r>
              <a:rPr lang="en-US" sz="900" dirty="0" smtClean="0">
                <a:solidFill>
                  <a:prstClr val="black"/>
                </a:solidFill>
              </a:rPr>
              <a:t>Frequently asked Questions</a:t>
            </a:r>
          </a:p>
        </p:txBody>
      </p:sp>
      <p:cxnSp>
        <p:nvCxnSpPr>
          <p:cNvPr id="134" name="Straight Connector 133"/>
          <p:cNvCxnSpPr/>
          <p:nvPr/>
        </p:nvCxnSpPr>
        <p:spPr>
          <a:xfrm flipH="1">
            <a:off x="312323" y="3454871"/>
            <a:ext cx="0" cy="188633"/>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2093216" y="3454871"/>
            <a:ext cx="0" cy="188633"/>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6142022" y="3454871"/>
            <a:ext cx="0" cy="188633"/>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3921357" y="3454871"/>
            <a:ext cx="0" cy="188633"/>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334130" y="3552129"/>
            <a:ext cx="1736551" cy="0"/>
          </a:xfrm>
          <a:prstGeom prst="line">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118657" y="3551398"/>
            <a:ext cx="1802700" cy="0"/>
          </a:xfrm>
          <a:prstGeom prst="line">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508611" y="3358263"/>
            <a:ext cx="1101584" cy="394852"/>
          </a:xfrm>
          <a:prstGeom prst="rect">
            <a:avLst/>
          </a:prstGeom>
          <a:noFill/>
        </p:spPr>
        <p:txBody>
          <a:bodyPr wrap="none" rtlCol="0">
            <a:spAutoFit/>
          </a:bodyPr>
          <a:lstStyle/>
          <a:p>
            <a:pPr algn="ctr">
              <a:lnSpc>
                <a:spcPct val="114000"/>
              </a:lnSpc>
            </a:pPr>
            <a:r>
              <a:rPr lang="en-US" sz="900" b="1" dirty="0" smtClean="0">
                <a:solidFill>
                  <a:srgbClr val="0000FF"/>
                </a:solidFill>
              </a:rPr>
              <a:t>Two (2) Month</a:t>
            </a:r>
          </a:p>
          <a:p>
            <a:pPr algn="ctr">
              <a:lnSpc>
                <a:spcPct val="114000"/>
              </a:lnSpc>
            </a:pPr>
            <a:r>
              <a:rPr lang="en-US" sz="900" b="1" dirty="0" smtClean="0">
                <a:solidFill>
                  <a:srgbClr val="0000FF"/>
                </a:solidFill>
              </a:rPr>
              <a:t>Submittal Period</a:t>
            </a:r>
            <a:endParaRPr lang="en-US" sz="900" b="1" dirty="0">
              <a:solidFill>
                <a:srgbClr val="0000FF"/>
              </a:solidFill>
            </a:endParaRPr>
          </a:p>
        </p:txBody>
      </p:sp>
      <p:sp>
        <p:nvSpPr>
          <p:cNvPr id="142" name="TextBox 141"/>
          <p:cNvSpPr txBox="1"/>
          <p:nvPr/>
        </p:nvSpPr>
        <p:spPr>
          <a:xfrm>
            <a:off x="2537099" y="3358263"/>
            <a:ext cx="1159293" cy="394852"/>
          </a:xfrm>
          <a:prstGeom prst="rect">
            <a:avLst/>
          </a:prstGeom>
          <a:noFill/>
        </p:spPr>
        <p:txBody>
          <a:bodyPr wrap="none" rtlCol="0">
            <a:spAutoFit/>
          </a:bodyPr>
          <a:lstStyle/>
          <a:p>
            <a:pPr algn="ctr">
              <a:lnSpc>
                <a:spcPct val="114000"/>
              </a:lnSpc>
            </a:pPr>
            <a:r>
              <a:rPr lang="en-US" sz="900" b="1" dirty="0" smtClean="0">
                <a:solidFill>
                  <a:srgbClr val="0000FF"/>
                </a:solidFill>
              </a:rPr>
              <a:t>One (1) Month</a:t>
            </a:r>
          </a:p>
          <a:p>
            <a:pPr algn="ctr">
              <a:lnSpc>
                <a:spcPct val="114000"/>
              </a:lnSpc>
            </a:pPr>
            <a:r>
              <a:rPr lang="en-US" sz="900" b="1" dirty="0" smtClean="0">
                <a:solidFill>
                  <a:srgbClr val="0000FF"/>
                </a:solidFill>
              </a:rPr>
              <a:t>Evaluation Period</a:t>
            </a:r>
            <a:endParaRPr lang="en-US" sz="900" b="1" dirty="0">
              <a:solidFill>
                <a:srgbClr val="0000FF"/>
              </a:solidFill>
            </a:endParaRPr>
          </a:p>
        </p:txBody>
      </p:sp>
      <p:sp>
        <p:nvSpPr>
          <p:cNvPr id="143" name="TextBox 142"/>
          <p:cNvSpPr txBox="1"/>
          <p:nvPr/>
        </p:nvSpPr>
        <p:spPr>
          <a:xfrm>
            <a:off x="4367584" y="3358263"/>
            <a:ext cx="1441421" cy="394852"/>
          </a:xfrm>
          <a:prstGeom prst="rect">
            <a:avLst/>
          </a:prstGeom>
          <a:noFill/>
        </p:spPr>
        <p:txBody>
          <a:bodyPr wrap="none" rtlCol="0">
            <a:spAutoFit/>
          </a:bodyPr>
          <a:lstStyle/>
          <a:p>
            <a:pPr algn="ctr">
              <a:lnSpc>
                <a:spcPct val="114000"/>
              </a:lnSpc>
            </a:pPr>
            <a:r>
              <a:rPr lang="en-US" sz="900" b="1" dirty="0" smtClean="0">
                <a:solidFill>
                  <a:srgbClr val="0000FF"/>
                </a:solidFill>
              </a:rPr>
              <a:t>Two (2) Week</a:t>
            </a:r>
          </a:p>
          <a:p>
            <a:pPr algn="ctr">
              <a:lnSpc>
                <a:spcPct val="114000"/>
              </a:lnSpc>
            </a:pPr>
            <a:r>
              <a:rPr lang="en-US" sz="900" b="1" dirty="0" smtClean="0">
                <a:solidFill>
                  <a:srgbClr val="0000FF"/>
                </a:solidFill>
              </a:rPr>
              <a:t>Ranking / Prioritization</a:t>
            </a:r>
          </a:p>
        </p:txBody>
      </p:sp>
      <p:cxnSp>
        <p:nvCxnSpPr>
          <p:cNvPr id="144" name="Straight Connector 143"/>
          <p:cNvCxnSpPr/>
          <p:nvPr/>
        </p:nvCxnSpPr>
        <p:spPr>
          <a:xfrm flipH="1">
            <a:off x="8478985" y="3451947"/>
            <a:ext cx="0" cy="188633"/>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a:off x="7672131" y="3451947"/>
            <a:ext cx="0" cy="188633"/>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7739159" y="3352800"/>
            <a:ext cx="684804" cy="552715"/>
          </a:xfrm>
          <a:prstGeom prst="rect">
            <a:avLst/>
          </a:prstGeom>
          <a:noFill/>
        </p:spPr>
        <p:txBody>
          <a:bodyPr wrap="none" rtlCol="0">
            <a:spAutoFit/>
          </a:bodyPr>
          <a:lstStyle/>
          <a:p>
            <a:pPr algn="ctr">
              <a:lnSpc>
                <a:spcPct val="114000"/>
              </a:lnSpc>
            </a:pPr>
            <a:r>
              <a:rPr lang="en-US" sz="900" b="1" dirty="0" smtClean="0">
                <a:solidFill>
                  <a:srgbClr val="0000FF"/>
                </a:solidFill>
              </a:rPr>
              <a:t>AMC</a:t>
            </a:r>
          </a:p>
          <a:p>
            <a:pPr algn="ctr">
              <a:lnSpc>
                <a:spcPct val="114000"/>
              </a:lnSpc>
            </a:pPr>
            <a:r>
              <a:rPr lang="en-US" sz="900" b="1" dirty="0" smtClean="0">
                <a:solidFill>
                  <a:srgbClr val="0000FF"/>
                </a:solidFill>
              </a:rPr>
              <a:t>Approval</a:t>
            </a:r>
          </a:p>
          <a:p>
            <a:pPr algn="ctr">
              <a:lnSpc>
                <a:spcPct val="114000"/>
              </a:lnSpc>
            </a:pPr>
            <a:r>
              <a:rPr lang="en-US" sz="900" b="1" dirty="0" smtClean="0">
                <a:solidFill>
                  <a:srgbClr val="0000FF"/>
                </a:solidFill>
              </a:rPr>
              <a:t>1 Month</a:t>
            </a:r>
            <a:endParaRPr lang="en-US" sz="900" b="1" dirty="0">
              <a:solidFill>
                <a:srgbClr val="0000FF"/>
              </a:solidFill>
            </a:endParaRPr>
          </a:p>
        </p:txBody>
      </p:sp>
      <p:cxnSp>
        <p:nvCxnSpPr>
          <p:cNvPr id="148" name="Straight Connector 147"/>
          <p:cNvCxnSpPr/>
          <p:nvPr/>
        </p:nvCxnSpPr>
        <p:spPr>
          <a:xfrm>
            <a:off x="7701208" y="4379043"/>
            <a:ext cx="375078" cy="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9" name="Rectangle 148"/>
          <p:cNvSpPr/>
          <p:nvPr/>
        </p:nvSpPr>
        <p:spPr>
          <a:xfrm>
            <a:off x="8103978" y="4208525"/>
            <a:ext cx="937695" cy="33954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1050" b="1" dirty="0" smtClean="0">
                <a:solidFill>
                  <a:prstClr val="black"/>
                </a:solidFill>
              </a:rPr>
              <a:t>Funding</a:t>
            </a:r>
          </a:p>
          <a:p>
            <a:pPr algn="ctr"/>
            <a:r>
              <a:rPr lang="en-US" sz="1050" b="1" dirty="0" smtClean="0">
                <a:solidFill>
                  <a:prstClr val="black"/>
                </a:solidFill>
              </a:rPr>
              <a:t>Release</a:t>
            </a:r>
            <a:endParaRPr lang="en-US" sz="1050" b="1" dirty="0">
              <a:solidFill>
                <a:prstClr val="black"/>
              </a:solidFill>
            </a:endParaRPr>
          </a:p>
        </p:txBody>
      </p:sp>
      <p:sp>
        <p:nvSpPr>
          <p:cNvPr id="150" name="TextBox 149"/>
          <p:cNvSpPr txBox="1"/>
          <p:nvPr/>
        </p:nvSpPr>
        <p:spPr>
          <a:xfrm flipH="1">
            <a:off x="4033140" y="5137871"/>
            <a:ext cx="2286985" cy="215444"/>
          </a:xfrm>
          <a:prstGeom prst="rect">
            <a:avLst/>
          </a:prstGeom>
          <a:noFill/>
        </p:spPr>
        <p:txBody>
          <a:bodyPr wrap="square" rtlCol="0">
            <a:spAutoFit/>
          </a:bodyPr>
          <a:lstStyle/>
          <a:p>
            <a:r>
              <a:rPr lang="en-US" sz="800" b="1" dirty="0" smtClean="0">
                <a:solidFill>
                  <a:prstClr val="black"/>
                </a:solidFill>
              </a:rPr>
              <a:t>Located on CASL Website</a:t>
            </a:r>
            <a:endParaRPr lang="en-US" sz="800" b="1" dirty="0">
              <a:solidFill>
                <a:prstClr val="black"/>
              </a:solidFill>
            </a:endParaRPr>
          </a:p>
        </p:txBody>
      </p:sp>
      <p:sp>
        <p:nvSpPr>
          <p:cNvPr id="151" name="Oval 150"/>
          <p:cNvSpPr/>
          <p:nvPr/>
        </p:nvSpPr>
        <p:spPr>
          <a:xfrm>
            <a:off x="2209535" y="4889995"/>
            <a:ext cx="1929907" cy="3895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cxnSp>
        <p:nvCxnSpPr>
          <p:cNvPr id="152" name="Straight Connector 151"/>
          <p:cNvCxnSpPr/>
          <p:nvPr/>
        </p:nvCxnSpPr>
        <p:spPr>
          <a:xfrm flipH="1">
            <a:off x="3325296" y="4535493"/>
            <a:ext cx="0" cy="33954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2743200" y="4488575"/>
            <a:ext cx="659155" cy="415498"/>
          </a:xfrm>
          <a:prstGeom prst="rect">
            <a:avLst/>
          </a:prstGeom>
          <a:noFill/>
        </p:spPr>
        <p:txBody>
          <a:bodyPr wrap="none" rtlCol="0">
            <a:spAutoFit/>
          </a:bodyPr>
          <a:lstStyle/>
          <a:p>
            <a:pPr algn="ctr"/>
            <a:r>
              <a:rPr lang="en-US" sz="700" b="1" dirty="0" smtClean="0">
                <a:solidFill>
                  <a:srgbClr val="0000FF"/>
                </a:solidFill>
              </a:rPr>
              <a:t>Incomplete</a:t>
            </a:r>
          </a:p>
          <a:p>
            <a:pPr algn="ctr"/>
            <a:r>
              <a:rPr lang="en-US" sz="700" b="1" dirty="0" smtClean="0">
                <a:solidFill>
                  <a:srgbClr val="0000FF"/>
                </a:solidFill>
              </a:rPr>
              <a:t>Project</a:t>
            </a:r>
          </a:p>
          <a:p>
            <a:pPr algn="ctr"/>
            <a:r>
              <a:rPr lang="en-US" sz="700" b="1" dirty="0" smtClean="0">
                <a:solidFill>
                  <a:srgbClr val="0000FF"/>
                </a:solidFill>
              </a:rPr>
              <a:t>Package</a:t>
            </a:r>
            <a:endParaRPr lang="en-US" sz="700" b="1" dirty="0">
              <a:solidFill>
                <a:srgbClr val="0000FF"/>
              </a:solidFill>
            </a:endParaRPr>
          </a:p>
        </p:txBody>
      </p:sp>
      <p:sp>
        <p:nvSpPr>
          <p:cNvPr id="154" name="TextBox 153"/>
          <p:cNvSpPr txBox="1"/>
          <p:nvPr/>
        </p:nvSpPr>
        <p:spPr>
          <a:xfrm>
            <a:off x="2057400" y="4558124"/>
            <a:ext cx="595035" cy="307777"/>
          </a:xfrm>
          <a:prstGeom prst="rect">
            <a:avLst/>
          </a:prstGeom>
          <a:noFill/>
        </p:spPr>
        <p:txBody>
          <a:bodyPr wrap="none" rtlCol="0">
            <a:spAutoFit/>
          </a:bodyPr>
          <a:lstStyle/>
          <a:p>
            <a:pPr algn="ctr"/>
            <a:r>
              <a:rPr lang="en-US" sz="700" b="1" dirty="0" smtClean="0">
                <a:solidFill>
                  <a:srgbClr val="0000FF"/>
                </a:solidFill>
              </a:rPr>
              <a:t>Project</a:t>
            </a:r>
          </a:p>
          <a:p>
            <a:pPr algn="ctr"/>
            <a:r>
              <a:rPr lang="en-US" sz="700" b="1" dirty="0" smtClean="0">
                <a:solidFill>
                  <a:srgbClr val="0000FF"/>
                </a:solidFill>
              </a:rPr>
              <a:t>Submittal</a:t>
            </a:r>
            <a:endParaRPr lang="en-US" sz="700" b="1" dirty="0">
              <a:solidFill>
                <a:srgbClr val="0000FF"/>
              </a:solidFill>
            </a:endParaRPr>
          </a:p>
        </p:txBody>
      </p:sp>
      <p:sp>
        <p:nvSpPr>
          <p:cNvPr id="155" name="Rectangle 154"/>
          <p:cNvSpPr/>
          <p:nvPr/>
        </p:nvSpPr>
        <p:spPr>
          <a:xfrm>
            <a:off x="5410200" y="5137871"/>
            <a:ext cx="3605279" cy="338554"/>
          </a:xfrm>
          <a:prstGeom prst="rect">
            <a:avLst/>
          </a:prstGeom>
        </p:spPr>
        <p:txBody>
          <a:bodyPr wrap="square">
            <a:spAutoFit/>
          </a:bodyPr>
          <a:lstStyle/>
          <a:p>
            <a:r>
              <a:rPr lang="en-US" sz="800" b="1" dirty="0" smtClean="0">
                <a:solidFill>
                  <a:prstClr val="black"/>
                </a:solidFill>
              </a:rPr>
              <a:t>http</a:t>
            </a:r>
            <a:r>
              <a:rPr lang="en-US" sz="800" b="1" smtClean="0">
                <a:solidFill>
                  <a:prstClr val="black"/>
                </a:solidFill>
              </a:rPr>
              <a:t>://amcomdmz.redstone.army.mil/casl_cmo/casldba.casl_cmo_casl</a:t>
            </a:r>
            <a:endParaRPr lang="en-US" sz="800" b="1" dirty="0" smtClean="0">
              <a:solidFill>
                <a:prstClr val="black"/>
              </a:solidFill>
            </a:endParaRPr>
          </a:p>
          <a:p>
            <a:endParaRPr lang="en-US" sz="800" b="1" dirty="0">
              <a:solidFill>
                <a:prstClr val="black"/>
              </a:solidFill>
            </a:endParaRPr>
          </a:p>
        </p:txBody>
      </p:sp>
      <p:sp>
        <p:nvSpPr>
          <p:cNvPr id="156" name="TextBox 155"/>
          <p:cNvSpPr txBox="1"/>
          <p:nvPr/>
        </p:nvSpPr>
        <p:spPr>
          <a:xfrm>
            <a:off x="1560016" y="3654819"/>
            <a:ext cx="1048685" cy="424732"/>
          </a:xfrm>
          <a:prstGeom prst="rect">
            <a:avLst/>
          </a:prstGeom>
          <a:solidFill>
            <a:srgbClr val="FFFF00"/>
          </a:solidFill>
          <a:ln w="19050">
            <a:solidFill>
              <a:schemeClr val="tx1"/>
            </a:solidFill>
          </a:ln>
        </p:spPr>
        <p:txBody>
          <a:bodyPr wrap="none" rtlCol="0">
            <a:spAutoFit/>
          </a:bodyPr>
          <a:lstStyle/>
          <a:p>
            <a:pPr>
              <a:lnSpc>
                <a:spcPct val="90000"/>
              </a:lnSpc>
            </a:pPr>
            <a:r>
              <a:rPr lang="en-US" sz="800" b="1" u="sng" dirty="0" smtClean="0">
                <a:solidFill>
                  <a:prstClr val="black"/>
                </a:solidFill>
              </a:rPr>
              <a:t>Submittal Cut-off:</a:t>
            </a:r>
          </a:p>
          <a:p>
            <a:pPr>
              <a:lnSpc>
                <a:spcPct val="90000"/>
              </a:lnSpc>
            </a:pPr>
            <a:r>
              <a:rPr lang="en-US" sz="800" b="1" dirty="0" smtClean="0">
                <a:solidFill>
                  <a:prstClr val="black"/>
                </a:solidFill>
              </a:rPr>
              <a:t>15 July</a:t>
            </a:r>
          </a:p>
          <a:p>
            <a:pPr>
              <a:lnSpc>
                <a:spcPct val="90000"/>
              </a:lnSpc>
            </a:pPr>
            <a:r>
              <a:rPr lang="en-US" sz="800" b="1" dirty="0" smtClean="0">
                <a:solidFill>
                  <a:prstClr val="black"/>
                </a:solidFill>
              </a:rPr>
              <a:t>15 January</a:t>
            </a:r>
            <a:endParaRPr lang="en-US" sz="800" b="1" dirty="0">
              <a:solidFill>
                <a:prstClr val="black"/>
              </a:solidFill>
            </a:endParaRPr>
          </a:p>
        </p:txBody>
      </p:sp>
      <p:sp>
        <p:nvSpPr>
          <p:cNvPr id="157" name="TextBox 156"/>
          <p:cNvSpPr txBox="1"/>
          <p:nvPr/>
        </p:nvSpPr>
        <p:spPr>
          <a:xfrm>
            <a:off x="792089" y="5371984"/>
            <a:ext cx="1975541" cy="590931"/>
          </a:xfrm>
          <a:prstGeom prst="rect">
            <a:avLst/>
          </a:prstGeom>
          <a:solidFill>
            <a:srgbClr val="FFFF00"/>
          </a:solidFill>
          <a:ln w="19050">
            <a:solidFill>
              <a:schemeClr val="tx1"/>
            </a:solidFill>
          </a:ln>
        </p:spPr>
        <p:txBody>
          <a:bodyPr wrap="none" rtlCol="0">
            <a:spAutoFit/>
          </a:bodyPr>
          <a:lstStyle/>
          <a:p>
            <a:pPr>
              <a:lnSpc>
                <a:spcPct val="90000"/>
              </a:lnSpc>
            </a:pPr>
            <a:r>
              <a:rPr lang="en-US" sz="900" u="sng" dirty="0" smtClean="0">
                <a:solidFill>
                  <a:prstClr val="black"/>
                </a:solidFill>
              </a:rPr>
              <a:t>Industry Feedback includes:</a:t>
            </a:r>
            <a:endParaRPr lang="en-US" sz="900" dirty="0" smtClean="0">
              <a:solidFill>
                <a:prstClr val="black"/>
              </a:solidFill>
            </a:endParaRPr>
          </a:p>
          <a:p>
            <a:pPr marL="52388" indent="-52388">
              <a:lnSpc>
                <a:spcPct val="90000"/>
              </a:lnSpc>
              <a:buFontTx/>
              <a:buChar char="-"/>
            </a:pPr>
            <a:r>
              <a:rPr lang="en-US" sz="900" dirty="0" smtClean="0">
                <a:solidFill>
                  <a:prstClr val="black"/>
                </a:solidFill>
              </a:rPr>
              <a:t>Receipt of submittal</a:t>
            </a:r>
          </a:p>
          <a:p>
            <a:pPr marL="52388" indent="-52388">
              <a:lnSpc>
                <a:spcPct val="90000"/>
              </a:lnSpc>
              <a:buFontTx/>
              <a:buChar char="-"/>
            </a:pPr>
            <a:r>
              <a:rPr lang="en-US" sz="900" dirty="0" smtClean="0">
                <a:solidFill>
                  <a:prstClr val="black"/>
                </a:solidFill>
              </a:rPr>
              <a:t>Notification of incomplete package</a:t>
            </a:r>
          </a:p>
          <a:p>
            <a:pPr marL="52388" indent="-52388">
              <a:lnSpc>
                <a:spcPct val="90000"/>
              </a:lnSpc>
              <a:buFontTx/>
              <a:buChar char="-"/>
            </a:pPr>
            <a:r>
              <a:rPr lang="en-US" sz="900" dirty="0" smtClean="0">
                <a:solidFill>
                  <a:prstClr val="black"/>
                </a:solidFill>
              </a:rPr>
              <a:t>Notification of CG/PEO decision</a:t>
            </a:r>
          </a:p>
        </p:txBody>
      </p:sp>
      <p:sp>
        <p:nvSpPr>
          <p:cNvPr id="81" name="Rectangle 1"/>
          <p:cNvSpPr>
            <a:spLocks noChangeArrowheads="1"/>
          </p:cNvSpPr>
          <p:nvPr/>
        </p:nvSpPr>
        <p:spPr bwMode="auto">
          <a:xfrm>
            <a:off x="5775960" y="1288712"/>
            <a:ext cx="3291840" cy="14605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defTabSz="914400" fontAlgn="base">
              <a:spcBef>
                <a:spcPct val="0"/>
              </a:spcBef>
              <a:spcAft>
                <a:spcPct val="0"/>
              </a:spcAft>
            </a:pPr>
            <a:r>
              <a:rPr lang="en-US" sz="1200" b="1" dirty="0" smtClean="0">
                <a:solidFill>
                  <a:prstClr val="black"/>
                </a:solidFill>
                <a:ea typeface="Calibri" pitchFamily="34" charset="0"/>
                <a:cs typeface="Arial" pitchFamily="34" charset="0"/>
              </a:rPr>
              <a:t>Solicit and fund project candidates that will provide implementable solutions to mitigate known obsolescence issues, reduce sustainment costs, improve component reliability &amp; usable life, and/or improve readiness.  This process strives to vet and prioritize projects based on technical merit and stakeholder priority.</a:t>
            </a:r>
            <a:endParaRPr lang="en-US" sz="1200" b="1" dirty="0" smtClean="0">
              <a:solidFill>
                <a:prstClr val="black"/>
              </a:solidFill>
              <a:cs typeface="Arial" pitchFamily="34" charset="0"/>
            </a:endParaRPr>
          </a:p>
        </p:txBody>
      </p:sp>
      <p:sp>
        <p:nvSpPr>
          <p:cNvPr id="82" name="TextBox 81"/>
          <p:cNvSpPr txBox="1"/>
          <p:nvPr/>
        </p:nvSpPr>
        <p:spPr>
          <a:xfrm>
            <a:off x="6554219" y="924096"/>
            <a:ext cx="1184940" cy="369332"/>
          </a:xfrm>
          <a:prstGeom prst="rect">
            <a:avLst/>
          </a:prstGeom>
          <a:noFill/>
        </p:spPr>
        <p:txBody>
          <a:bodyPr wrap="none" rtlCol="0">
            <a:spAutoFit/>
          </a:bodyPr>
          <a:lstStyle/>
          <a:p>
            <a:r>
              <a:rPr lang="en-US" b="1" dirty="0" smtClean="0">
                <a:solidFill>
                  <a:prstClr val="black"/>
                </a:solidFill>
              </a:rPr>
              <a:t>Purpose:</a:t>
            </a:r>
            <a:endParaRPr lang="en-US" b="1" dirty="0">
              <a:solidFill>
                <a:prstClr val="black"/>
              </a:solidFill>
            </a:endParaRPr>
          </a:p>
        </p:txBody>
      </p:sp>
      <p:sp>
        <p:nvSpPr>
          <p:cNvPr id="83" name="Rectangle 82"/>
          <p:cNvSpPr>
            <a:spLocks noChangeArrowheads="1"/>
          </p:cNvSpPr>
          <p:nvPr/>
        </p:nvSpPr>
        <p:spPr bwMode="auto">
          <a:xfrm>
            <a:off x="-4003" y="1246058"/>
            <a:ext cx="3931920" cy="1970049"/>
          </a:xfrm>
          <a:prstGeom prst="rect">
            <a:avLst/>
          </a:prstGeom>
          <a:solidFill>
            <a:schemeClr val="tx2">
              <a:lumMod val="20000"/>
              <a:lumOff val="80000"/>
              <a:alpha val="74000"/>
            </a:schemeClr>
          </a:solidFill>
          <a:ln w="28575">
            <a:solidFill>
              <a:schemeClr val="tx1">
                <a:alpha val="41000"/>
              </a:schemeClr>
            </a:solidFill>
            <a:miter lim="800000"/>
            <a:headEnd/>
            <a:tailEnd/>
          </a:ln>
        </p:spPr>
        <p:txBody>
          <a:bodyPr lIns="45720" tIns="18288" rIns="45720" bIns="18288"/>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marL="112713" indent="-112713" defTabSz="914400" fontAlgn="auto">
              <a:spcBef>
                <a:spcPts val="0"/>
              </a:spcBef>
              <a:spcAft>
                <a:spcPts val="0"/>
              </a:spcAft>
              <a:buFont typeface="Arial" panose="020B0604020202020204" pitchFamily="34" charset="0"/>
              <a:buChar char="•"/>
              <a:tabLst>
                <a:tab pos="339725" algn="l"/>
              </a:tabLst>
            </a:pPr>
            <a:endParaRPr lang="en-US" sz="1400" b="1" dirty="0" smtClean="0">
              <a:solidFill>
                <a:prstClr val="black"/>
              </a:solidFill>
              <a:latin typeface="Arial"/>
              <a:sym typeface="Wingdings" pitchFamily="2" charset="2"/>
            </a:endParaRPr>
          </a:p>
          <a:p>
            <a:pPr marL="112713" indent="-112713" defTabSz="914400" fontAlgn="auto">
              <a:spcBef>
                <a:spcPts val="0"/>
              </a:spcBef>
              <a:spcAft>
                <a:spcPts val="0"/>
              </a:spcAft>
              <a:buFont typeface="Arial" panose="020B0604020202020204" pitchFamily="34" charset="0"/>
              <a:buChar char="•"/>
              <a:tabLst>
                <a:tab pos="687388" algn="l"/>
              </a:tabLst>
            </a:pPr>
            <a:r>
              <a:rPr lang="en-US" sz="1400" b="1" u="sng" dirty="0" smtClean="0">
                <a:solidFill>
                  <a:prstClr val="black"/>
                </a:solidFill>
                <a:latin typeface="Arial"/>
                <a:sym typeface="Wingdings" pitchFamily="2" charset="2"/>
              </a:rPr>
              <a:t>Entry</a:t>
            </a:r>
            <a:r>
              <a:rPr lang="en-US" sz="1400" b="1" dirty="0" smtClean="0">
                <a:solidFill>
                  <a:prstClr val="black"/>
                </a:solidFill>
                <a:latin typeface="Arial"/>
                <a:sym typeface="Wingdings" pitchFamily="2" charset="2"/>
              </a:rPr>
              <a:t>: </a:t>
            </a:r>
            <a:r>
              <a:rPr lang="en-US" sz="1400" b="1" dirty="0">
                <a:solidFill>
                  <a:prstClr val="black"/>
                </a:solidFill>
                <a:latin typeface="Arial"/>
                <a:sym typeface="Wingdings" pitchFamily="2" charset="2"/>
              </a:rPr>
              <a:t>Consolidated </a:t>
            </a:r>
            <a:r>
              <a:rPr lang="en-US" sz="1400" b="1" dirty="0" smtClean="0">
                <a:solidFill>
                  <a:prstClr val="black"/>
                </a:solidFill>
                <a:latin typeface="Arial"/>
                <a:sym typeface="Wingdings" pitchFamily="2" charset="2"/>
              </a:rPr>
              <a:t>list of Candidate		Project Packages</a:t>
            </a:r>
          </a:p>
          <a:p>
            <a:pPr marL="112713" indent="-112713" defTabSz="914400" fontAlgn="auto">
              <a:spcBef>
                <a:spcPts val="0"/>
              </a:spcBef>
              <a:spcAft>
                <a:spcPts val="0"/>
              </a:spcAft>
              <a:buFont typeface="Arial" panose="020B0604020202020204" pitchFamily="34" charset="0"/>
              <a:buChar char="•"/>
              <a:tabLst>
                <a:tab pos="687388" algn="l"/>
              </a:tabLst>
            </a:pPr>
            <a:r>
              <a:rPr lang="en-US" sz="1400" b="1" dirty="0" smtClean="0">
                <a:solidFill>
                  <a:prstClr val="black"/>
                </a:solidFill>
                <a:latin typeface="Arial"/>
                <a:sym typeface="Wingdings" pitchFamily="2" charset="2"/>
              </a:rPr>
              <a:t>Technical Evaluation</a:t>
            </a:r>
          </a:p>
          <a:p>
            <a:pPr marL="112713" indent="-112713" defTabSz="914400" fontAlgn="auto">
              <a:spcBef>
                <a:spcPts val="0"/>
              </a:spcBef>
              <a:spcAft>
                <a:spcPts val="0"/>
              </a:spcAft>
              <a:buFont typeface="Arial" panose="020B0604020202020204" pitchFamily="34" charset="0"/>
              <a:buChar char="•"/>
              <a:tabLst>
                <a:tab pos="687388" algn="l"/>
              </a:tabLst>
            </a:pPr>
            <a:r>
              <a:rPr lang="en-US" sz="1400" b="1" dirty="0" smtClean="0">
                <a:solidFill>
                  <a:prstClr val="black"/>
                </a:solidFill>
                <a:latin typeface="Arial"/>
                <a:sym typeface="Wingdings" pitchFamily="2" charset="2"/>
              </a:rPr>
              <a:t>PEO/PM and ALC </a:t>
            </a:r>
            <a:r>
              <a:rPr lang="en-US" sz="1400" b="1" dirty="0">
                <a:solidFill>
                  <a:prstClr val="black"/>
                </a:solidFill>
                <a:latin typeface="Arial"/>
                <a:sym typeface="Wingdings" pitchFamily="2" charset="2"/>
              </a:rPr>
              <a:t>Review</a:t>
            </a:r>
            <a:r>
              <a:rPr lang="en-US" sz="1400" b="1" dirty="0" smtClean="0">
                <a:solidFill>
                  <a:prstClr val="black"/>
                </a:solidFill>
                <a:latin typeface="Arial"/>
                <a:sym typeface="Wingdings" pitchFamily="2" charset="2"/>
              </a:rPr>
              <a:t> / Ranking</a:t>
            </a:r>
            <a:endParaRPr lang="en-US" sz="1400" b="1" dirty="0">
              <a:solidFill>
                <a:prstClr val="black"/>
              </a:solidFill>
              <a:latin typeface="Arial"/>
              <a:sym typeface="Wingdings" pitchFamily="2" charset="2"/>
            </a:endParaRPr>
          </a:p>
          <a:p>
            <a:pPr marL="112713" indent="-112713" defTabSz="914400" fontAlgn="auto">
              <a:spcBef>
                <a:spcPts val="0"/>
              </a:spcBef>
              <a:spcAft>
                <a:spcPts val="0"/>
              </a:spcAft>
              <a:buFont typeface="Arial" panose="020B0604020202020204" pitchFamily="34" charset="0"/>
              <a:buChar char="•"/>
              <a:tabLst>
                <a:tab pos="687388" algn="l"/>
              </a:tabLst>
            </a:pPr>
            <a:r>
              <a:rPr lang="en-US" sz="1400" b="1" dirty="0">
                <a:solidFill>
                  <a:prstClr val="black"/>
                </a:solidFill>
                <a:latin typeface="Arial"/>
                <a:sym typeface="Wingdings" pitchFamily="2" charset="2"/>
              </a:rPr>
              <a:t>PEO/ALC </a:t>
            </a:r>
            <a:r>
              <a:rPr lang="en-US" sz="1400" b="1" dirty="0" smtClean="0">
                <a:solidFill>
                  <a:prstClr val="black"/>
                </a:solidFill>
                <a:latin typeface="Arial"/>
                <a:sym typeface="Wingdings" pitchFamily="2" charset="2"/>
              </a:rPr>
              <a:t>Prioritized List </a:t>
            </a:r>
          </a:p>
          <a:p>
            <a:pPr marL="112713" indent="-112713" defTabSz="914400" fontAlgn="auto">
              <a:spcBef>
                <a:spcPts val="0"/>
              </a:spcBef>
              <a:spcAft>
                <a:spcPts val="0"/>
              </a:spcAft>
              <a:buFont typeface="Arial" panose="020B0604020202020204" pitchFamily="34" charset="0"/>
              <a:buChar char="•"/>
              <a:tabLst>
                <a:tab pos="687388" algn="l"/>
              </a:tabLst>
            </a:pPr>
            <a:r>
              <a:rPr lang="en-US" sz="1400" b="1" dirty="0" smtClean="0">
                <a:solidFill>
                  <a:prstClr val="black"/>
                </a:solidFill>
                <a:latin typeface="Arial"/>
                <a:sym typeface="Wingdings" pitchFamily="2" charset="2"/>
              </a:rPr>
              <a:t>CG / PEO Approval</a:t>
            </a:r>
            <a:endParaRPr lang="en-US" sz="1400" b="1" dirty="0">
              <a:solidFill>
                <a:prstClr val="black"/>
              </a:solidFill>
              <a:latin typeface="Arial"/>
              <a:sym typeface="Wingdings" pitchFamily="2" charset="2"/>
            </a:endParaRPr>
          </a:p>
          <a:p>
            <a:pPr marL="112713" indent="-112713" defTabSz="914400" fontAlgn="auto">
              <a:spcBef>
                <a:spcPts val="0"/>
              </a:spcBef>
              <a:spcAft>
                <a:spcPts val="0"/>
              </a:spcAft>
              <a:buFont typeface="Arial" panose="020B0604020202020204" pitchFamily="34" charset="0"/>
              <a:buChar char="•"/>
              <a:tabLst>
                <a:tab pos="687388" algn="l"/>
              </a:tabLst>
            </a:pPr>
            <a:r>
              <a:rPr lang="en-US" sz="1400" b="1" u="sng" dirty="0">
                <a:solidFill>
                  <a:prstClr val="black"/>
                </a:solidFill>
                <a:latin typeface="Arial"/>
                <a:sym typeface="Wingdings" pitchFamily="2" charset="2"/>
              </a:rPr>
              <a:t>Exit</a:t>
            </a:r>
            <a:r>
              <a:rPr lang="en-US" sz="1400" b="1" dirty="0">
                <a:solidFill>
                  <a:prstClr val="black"/>
                </a:solidFill>
                <a:latin typeface="Arial"/>
                <a:sym typeface="Wingdings" pitchFamily="2" charset="2"/>
              </a:rPr>
              <a:t>: Final List </a:t>
            </a:r>
            <a:r>
              <a:rPr lang="en-US" sz="1400" b="1" dirty="0" smtClean="0">
                <a:solidFill>
                  <a:prstClr val="black"/>
                </a:solidFill>
                <a:latin typeface="Arial"/>
                <a:sym typeface="Wingdings" pitchFamily="2" charset="2"/>
              </a:rPr>
              <a:t>Approved </a:t>
            </a:r>
            <a:r>
              <a:rPr lang="en-US" sz="1400" b="1" dirty="0">
                <a:solidFill>
                  <a:prstClr val="black"/>
                </a:solidFill>
                <a:latin typeface="Arial"/>
                <a:sym typeface="Wingdings" pitchFamily="2" charset="2"/>
              </a:rPr>
              <a:t>for </a:t>
            </a:r>
            <a:r>
              <a:rPr lang="en-US" sz="1400" b="1" dirty="0" smtClean="0">
                <a:solidFill>
                  <a:prstClr val="black"/>
                </a:solidFill>
                <a:latin typeface="Arial"/>
                <a:sym typeface="Wingdings" pitchFamily="2" charset="2"/>
              </a:rPr>
              <a:t>Funding with	Feedback to Government/Industry</a:t>
            </a:r>
            <a:endParaRPr lang="en-US" sz="1400" b="1" dirty="0">
              <a:solidFill>
                <a:prstClr val="black"/>
              </a:solidFill>
              <a:latin typeface="Arial"/>
              <a:sym typeface="Wingdings" pitchFamily="2" charset="2"/>
            </a:endParaRPr>
          </a:p>
        </p:txBody>
      </p:sp>
      <p:sp>
        <p:nvSpPr>
          <p:cNvPr id="84" name="Rectangle 83"/>
          <p:cNvSpPr/>
          <p:nvPr/>
        </p:nvSpPr>
        <p:spPr>
          <a:xfrm>
            <a:off x="-4003" y="990599"/>
            <a:ext cx="3950208" cy="410933"/>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solidFill>
              <a:srgbClr val="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6627" tIns="48314" rIns="96627" bIns="48314"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66354" fontAlgn="auto">
              <a:spcBef>
                <a:spcPts val="0"/>
              </a:spcBef>
              <a:spcAft>
                <a:spcPts val="0"/>
              </a:spcAft>
              <a:defRPr/>
            </a:pPr>
            <a:r>
              <a:rPr lang="en-US" sz="1600" b="1" kern="0" dirty="0" smtClean="0">
                <a:solidFill>
                  <a:sysClr val="window" lastClr="FFFFFF"/>
                </a:solidFill>
                <a:cs typeface="Arial"/>
              </a:rPr>
              <a:t>AWCF Data Call Process:</a:t>
            </a:r>
            <a:endParaRPr lang="en-US" sz="1600" b="1" kern="0" dirty="0">
              <a:solidFill>
                <a:sysClr val="window" lastClr="FFFFFF"/>
              </a:solidFill>
              <a:cs typeface="Arial"/>
            </a:endParaRPr>
          </a:p>
        </p:txBody>
      </p:sp>
      <p:cxnSp>
        <p:nvCxnSpPr>
          <p:cNvPr id="85" name="Straight Connector 84"/>
          <p:cNvCxnSpPr/>
          <p:nvPr/>
        </p:nvCxnSpPr>
        <p:spPr>
          <a:xfrm flipH="1">
            <a:off x="6142022" y="3470736"/>
            <a:ext cx="0" cy="188633"/>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3921357" y="3470736"/>
            <a:ext cx="0" cy="188633"/>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935894" y="3562145"/>
            <a:ext cx="2220665" cy="0"/>
          </a:xfrm>
          <a:prstGeom prst="line">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8478985" y="3467812"/>
            <a:ext cx="0" cy="188633"/>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7672131" y="3467812"/>
            <a:ext cx="0" cy="188633"/>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7672131" y="3559561"/>
            <a:ext cx="821391" cy="5135"/>
          </a:xfrm>
          <a:prstGeom prst="line">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1" name="Picture 5" descr="C:\Users\cristian.partan\Desktop\SOA_Analysis_Playbook_2-5_Partan_13Jan2015\Slide4.PNG"/>
          <p:cNvPicPr>
            <a:picLocks noChangeAspect="1" noChangeArrowheads="1"/>
          </p:cNvPicPr>
          <p:nvPr/>
        </p:nvPicPr>
        <p:blipFill>
          <a:blip r:embed="rId3" cstate="print"/>
          <a:stretch>
            <a:fillRect/>
          </a:stretch>
        </p:blipFill>
        <p:spPr bwMode="auto">
          <a:xfrm>
            <a:off x="4167376" y="956640"/>
            <a:ext cx="1471424" cy="2352615"/>
          </a:xfrm>
          <a:prstGeom prst="rect">
            <a:avLst/>
          </a:prstGeom>
          <a:noFill/>
        </p:spPr>
      </p:pic>
      <p:sp>
        <p:nvSpPr>
          <p:cNvPr id="2" name="Title 1"/>
          <p:cNvSpPr>
            <a:spLocks noGrp="1"/>
          </p:cNvSpPr>
          <p:nvPr>
            <p:ph type="title"/>
          </p:nvPr>
        </p:nvSpPr>
        <p:spPr>
          <a:xfrm>
            <a:off x="1371600" y="174165"/>
            <a:ext cx="7086600" cy="731520"/>
          </a:xfrm>
        </p:spPr>
        <p:txBody>
          <a:bodyPr anchor="ctr" anchorCtr="0"/>
          <a:lstStyle/>
          <a:p>
            <a:r>
              <a:rPr lang="en-US" sz="2400" dirty="0" smtClean="0"/>
              <a:t>AWCF Data Call</a:t>
            </a:r>
            <a:endParaRPr lang="en-US" sz="2400" dirty="0"/>
          </a:p>
        </p:txBody>
      </p:sp>
      <p:pic>
        <p:nvPicPr>
          <p:cNvPr id="5" name="Picture 4"/>
          <p:cNvPicPr>
            <a:picLocks noChangeAspect="1"/>
          </p:cNvPicPr>
          <p:nvPr/>
        </p:nvPicPr>
        <p:blipFill>
          <a:blip r:embed="rId4"/>
          <a:stretch>
            <a:fillRect/>
          </a:stretch>
        </p:blipFill>
        <p:spPr>
          <a:xfrm>
            <a:off x="5726712" y="5638800"/>
            <a:ext cx="3341088" cy="1171953"/>
          </a:xfrm>
          <a:prstGeom prst="rect">
            <a:avLst/>
          </a:prstGeom>
        </p:spPr>
      </p:pic>
    </p:spTree>
    <p:extLst>
      <p:ext uri="{BB962C8B-B14F-4D97-AF65-F5344CB8AC3E}">
        <p14:creationId xmlns:p14="http://schemas.microsoft.com/office/powerpoint/2010/main" val="6491299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2205" y="3679925"/>
            <a:ext cx="2429708" cy="1661993"/>
          </a:xfrm>
          <a:prstGeom prst="rect">
            <a:avLst/>
          </a:prstGeom>
          <a:noFill/>
        </p:spPr>
        <p:txBody>
          <a:bodyPr wrap="square" lIns="45720" rIns="45720" rtlCol="0">
            <a:spAutoFit/>
          </a:bodyPr>
          <a:lstStyle/>
          <a:p>
            <a:pPr defTabSz="914400">
              <a:spcAft>
                <a:spcPts val="600"/>
              </a:spcAft>
            </a:pPr>
            <a:r>
              <a:rPr lang="en-US" b="1" u="sng" dirty="0" smtClean="0">
                <a:solidFill>
                  <a:prstClr val="black"/>
                </a:solidFill>
              </a:rPr>
              <a:t>Logistical Evaluation</a:t>
            </a:r>
          </a:p>
          <a:p>
            <a:pPr defTabSz="914400">
              <a:spcAft>
                <a:spcPts val="600"/>
              </a:spcAft>
            </a:pPr>
            <a:r>
              <a:rPr lang="en-US" sz="1400" dirty="0" smtClean="0">
                <a:solidFill>
                  <a:prstClr val="black"/>
                </a:solidFill>
              </a:rPr>
              <a:t>Considers IPS elements:</a:t>
            </a:r>
          </a:p>
          <a:p>
            <a:pPr marL="117475" indent="-117475" defTabSz="914400">
              <a:buFont typeface="Arial" pitchFamily="34" charset="0"/>
              <a:buChar char="•"/>
            </a:pPr>
            <a:r>
              <a:rPr lang="en-US" sz="1200" dirty="0" smtClean="0">
                <a:solidFill>
                  <a:prstClr val="black"/>
                </a:solidFill>
              </a:rPr>
              <a:t>Maintenance Planning</a:t>
            </a:r>
          </a:p>
          <a:p>
            <a:pPr marL="117475" indent="-117475" defTabSz="914400">
              <a:buFont typeface="Arial" pitchFamily="34" charset="0"/>
              <a:buChar char="•"/>
            </a:pPr>
            <a:r>
              <a:rPr lang="en-US" sz="1200" dirty="0" smtClean="0">
                <a:solidFill>
                  <a:prstClr val="black"/>
                </a:solidFill>
              </a:rPr>
              <a:t>Supply Support</a:t>
            </a:r>
          </a:p>
          <a:p>
            <a:pPr marL="117475" indent="-117475" defTabSz="914400">
              <a:buFont typeface="Arial" pitchFamily="34" charset="0"/>
              <a:buChar char="•"/>
            </a:pPr>
            <a:r>
              <a:rPr lang="en-US" sz="1200" dirty="0" smtClean="0">
                <a:solidFill>
                  <a:prstClr val="black"/>
                </a:solidFill>
              </a:rPr>
              <a:t>Support Equipment</a:t>
            </a:r>
          </a:p>
          <a:p>
            <a:pPr marL="117475" indent="-117475" defTabSz="914400">
              <a:buFont typeface="Arial" pitchFamily="34" charset="0"/>
              <a:buChar char="•"/>
            </a:pPr>
            <a:r>
              <a:rPr lang="en-US" sz="1200" dirty="0" smtClean="0">
                <a:solidFill>
                  <a:prstClr val="black"/>
                </a:solidFill>
              </a:rPr>
              <a:t>Publications</a:t>
            </a:r>
          </a:p>
          <a:p>
            <a:pPr marL="117475" indent="-117475" defTabSz="914400">
              <a:buFont typeface="Arial" pitchFamily="34" charset="0"/>
              <a:buChar char="•"/>
            </a:pPr>
            <a:r>
              <a:rPr lang="en-US" sz="1200" dirty="0" smtClean="0">
                <a:solidFill>
                  <a:prstClr val="black"/>
                </a:solidFill>
              </a:rPr>
              <a:t>Training</a:t>
            </a:r>
            <a:endParaRPr lang="en-US" sz="1200" dirty="0">
              <a:solidFill>
                <a:prstClr val="black"/>
              </a:solidFill>
            </a:endParaRPr>
          </a:p>
        </p:txBody>
      </p:sp>
      <p:sp>
        <p:nvSpPr>
          <p:cNvPr id="5" name="TextBox 4"/>
          <p:cNvSpPr txBox="1"/>
          <p:nvPr/>
        </p:nvSpPr>
        <p:spPr>
          <a:xfrm>
            <a:off x="2169828" y="3679925"/>
            <a:ext cx="2382513" cy="1846659"/>
          </a:xfrm>
          <a:prstGeom prst="rect">
            <a:avLst/>
          </a:prstGeom>
          <a:noFill/>
        </p:spPr>
        <p:txBody>
          <a:bodyPr wrap="square" lIns="45720" rIns="45720" rtlCol="0">
            <a:spAutoFit/>
          </a:bodyPr>
          <a:lstStyle/>
          <a:p>
            <a:pPr defTabSz="914400">
              <a:spcAft>
                <a:spcPts val="600"/>
              </a:spcAft>
            </a:pPr>
            <a:r>
              <a:rPr lang="en-US" b="1" u="sng" dirty="0" smtClean="0">
                <a:solidFill>
                  <a:prstClr val="black"/>
                </a:solidFill>
              </a:rPr>
              <a:t>Technical Evaluation</a:t>
            </a:r>
          </a:p>
          <a:p>
            <a:pPr defTabSz="914400">
              <a:spcAft>
                <a:spcPts val="600"/>
              </a:spcAft>
            </a:pPr>
            <a:r>
              <a:rPr lang="en-US" sz="1400" dirty="0" smtClean="0">
                <a:solidFill>
                  <a:prstClr val="black"/>
                </a:solidFill>
              </a:rPr>
              <a:t>Considers:</a:t>
            </a:r>
          </a:p>
          <a:p>
            <a:pPr marL="117475" indent="-117475" defTabSz="914400">
              <a:buFont typeface="Arial" pitchFamily="34" charset="0"/>
              <a:buChar char="•"/>
            </a:pPr>
            <a:r>
              <a:rPr lang="en-US" sz="1200" dirty="0" smtClean="0">
                <a:solidFill>
                  <a:prstClr val="black"/>
                </a:solidFill>
              </a:rPr>
              <a:t>Obsolescence impacts</a:t>
            </a:r>
          </a:p>
          <a:p>
            <a:pPr marL="117475" indent="-117475" defTabSz="914400">
              <a:buFont typeface="Arial" pitchFamily="34" charset="0"/>
              <a:buChar char="•"/>
            </a:pPr>
            <a:r>
              <a:rPr lang="en-US" sz="1200" dirty="0" smtClean="0">
                <a:solidFill>
                  <a:prstClr val="black"/>
                </a:solidFill>
              </a:rPr>
              <a:t>Reliability improvement</a:t>
            </a:r>
          </a:p>
          <a:p>
            <a:pPr marL="117475" indent="-117475" defTabSz="914400">
              <a:buFont typeface="Arial" pitchFamily="34" charset="0"/>
              <a:buChar char="•"/>
            </a:pPr>
            <a:r>
              <a:rPr lang="en-US" sz="1200" dirty="0" smtClean="0">
                <a:solidFill>
                  <a:prstClr val="black"/>
                </a:solidFill>
              </a:rPr>
              <a:t>Return on Investment</a:t>
            </a:r>
          </a:p>
          <a:p>
            <a:pPr marL="117475" indent="-117475" defTabSz="914400">
              <a:buFont typeface="Arial" pitchFamily="34" charset="0"/>
              <a:buChar char="•"/>
            </a:pPr>
            <a:r>
              <a:rPr lang="en-US" sz="1200" dirty="0" smtClean="0">
                <a:solidFill>
                  <a:prstClr val="black"/>
                </a:solidFill>
              </a:rPr>
              <a:t>Risk areas including Technical; Programmatic; and Schedule</a:t>
            </a:r>
          </a:p>
          <a:p>
            <a:pPr marL="117475" indent="-117475" defTabSz="914400">
              <a:buFont typeface="Arial" pitchFamily="34" charset="0"/>
              <a:buChar char="•"/>
            </a:pPr>
            <a:r>
              <a:rPr lang="en-US" sz="1200" dirty="0" smtClean="0">
                <a:solidFill>
                  <a:prstClr val="black"/>
                </a:solidFill>
              </a:rPr>
              <a:t>Safety impacts</a:t>
            </a:r>
            <a:endParaRPr lang="en-US" sz="1200" dirty="0">
              <a:solidFill>
                <a:prstClr val="black"/>
              </a:solidFill>
            </a:endParaRPr>
          </a:p>
        </p:txBody>
      </p:sp>
      <p:sp>
        <p:nvSpPr>
          <p:cNvPr id="6" name="TextBox 5"/>
          <p:cNvSpPr txBox="1"/>
          <p:nvPr/>
        </p:nvSpPr>
        <p:spPr>
          <a:xfrm>
            <a:off x="6826210" y="3679925"/>
            <a:ext cx="2317789" cy="2215991"/>
          </a:xfrm>
          <a:prstGeom prst="rect">
            <a:avLst/>
          </a:prstGeom>
          <a:noFill/>
        </p:spPr>
        <p:txBody>
          <a:bodyPr wrap="square" lIns="45720" rIns="45720" rtlCol="0">
            <a:spAutoFit/>
          </a:bodyPr>
          <a:lstStyle/>
          <a:p>
            <a:pPr defTabSz="914400">
              <a:spcAft>
                <a:spcPts val="600"/>
              </a:spcAft>
            </a:pPr>
            <a:r>
              <a:rPr lang="en-US" b="1" u="sng" dirty="0" smtClean="0">
                <a:solidFill>
                  <a:prstClr val="black"/>
                </a:solidFill>
              </a:rPr>
              <a:t>Financial Evaluation</a:t>
            </a:r>
          </a:p>
          <a:p>
            <a:pPr defTabSz="914400">
              <a:spcAft>
                <a:spcPts val="600"/>
              </a:spcAft>
            </a:pPr>
            <a:r>
              <a:rPr lang="en-US" sz="1400" dirty="0" smtClean="0">
                <a:solidFill>
                  <a:prstClr val="black"/>
                </a:solidFill>
              </a:rPr>
              <a:t>Considers Policy:</a:t>
            </a:r>
          </a:p>
          <a:p>
            <a:pPr marL="117475" indent="-117475" defTabSz="914400">
              <a:buFont typeface="Arial" pitchFamily="34" charset="0"/>
              <a:buChar char="•"/>
            </a:pPr>
            <a:r>
              <a:rPr lang="en-US" sz="1200" dirty="0" smtClean="0">
                <a:solidFill>
                  <a:prstClr val="black"/>
                </a:solidFill>
              </a:rPr>
              <a:t>10</a:t>
            </a:r>
            <a:r>
              <a:rPr lang="en-US" sz="1200" dirty="0">
                <a:solidFill>
                  <a:prstClr val="black"/>
                </a:solidFill>
              </a:rPr>
              <a:t> U.S. Code § 2208</a:t>
            </a:r>
          </a:p>
          <a:p>
            <a:pPr marL="117475" indent="-117475" defTabSz="914400">
              <a:buFont typeface="Arial" pitchFamily="34" charset="0"/>
              <a:buChar char="•"/>
            </a:pPr>
            <a:r>
              <a:rPr lang="en-US" sz="1200" dirty="0">
                <a:solidFill>
                  <a:prstClr val="black"/>
                </a:solidFill>
              </a:rPr>
              <a:t>AR 70-1 / AR 70-3</a:t>
            </a:r>
          </a:p>
          <a:p>
            <a:pPr marL="117475" indent="-117475" defTabSz="914400">
              <a:buFont typeface="Arial" pitchFamily="34" charset="0"/>
              <a:buChar char="•"/>
            </a:pPr>
            <a:r>
              <a:rPr lang="en-US" sz="1200" dirty="0">
                <a:solidFill>
                  <a:prstClr val="black"/>
                </a:solidFill>
              </a:rPr>
              <a:t>DA PAM 70-3</a:t>
            </a:r>
          </a:p>
          <a:p>
            <a:pPr marL="117475" indent="-117475" defTabSz="914400">
              <a:buFont typeface="Arial" pitchFamily="34" charset="0"/>
              <a:buChar char="•"/>
            </a:pPr>
            <a:r>
              <a:rPr lang="en-US" sz="1200" dirty="0">
                <a:solidFill>
                  <a:prstClr val="black"/>
                </a:solidFill>
              </a:rPr>
              <a:t>AMC Policy Memo, </a:t>
            </a:r>
            <a:r>
              <a:rPr lang="en-US" sz="1200" dirty="0" smtClean="0">
                <a:solidFill>
                  <a:prstClr val="black"/>
                </a:solidFill>
              </a:rPr>
              <a:t>Supply </a:t>
            </a:r>
            <a:r>
              <a:rPr lang="en-US" sz="1200" dirty="0">
                <a:solidFill>
                  <a:prstClr val="black"/>
                </a:solidFill>
              </a:rPr>
              <a:t>Management Army (SMA), AWCF Procedures</a:t>
            </a:r>
          </a:p>
          <a:p>
            <a:pPr marL="117475" indent="-117475" defTabSz="914400">
              <a:buFont typeface="Arial" pitchFamily="34" charset="0"/>
              <a:buChar char="•"/>
            </a:pPr>
            <a:r>
              <a:rPr lang="en-US" sz="1200" dirty="0">
                <a:solidFill>
                  <a:prstClr val="black"/>
                </a:solidFill>
              </a:rPr>
              <a:t>DFAS-IN Manual 37-100-08</a:t>
            </a:r>
          </a:p>
          <a:p>
            <a:pPr marL="117475" indent="-117475" defTabSz="914400">
              <a:buFont typeface="Arial" pitchFamily="34" charset="0"/>
              <a:buChar char="•"/>
            </a:pPr>
            <a:endParaRPr lang="en-US" sz="1200" dirty="0">
              <a:solidFill>
                <a:prstClr val="black"/>
              </a:solidFill>
            </a:endParaRPr>
          </a:p>
        </p:txBody>
      </p:sp>
      <p:sp>
        <p:nvSpPr>
          <p:cNvPr id="8" name="TextBox 7"/>
          <p:cNvSpPr txBox="1"/>
          <p:nvPr/>
        </p:nvSpPr>
        <p:spPr>
          <a:xfrm>
            <a:off x="138799" y="3679924"/>
            <a:ext cx="2103120" cy="1461939"/>
          </a:xfrm>
          <a:prstGeom prst="rect">
            <a:avLst/>
          </a:prstGeom>
          <a:noFill/>
        </p:spPr>
        <p:txBody>
          <a:bodyPr wrap="square" lIns="45720" rIns="45720" rtlCol="0">
            <a:spAutoFit/>
          </a:bodyPr>
          <a:lstStyle/>
          <a:p>
            <a:pPr defTabSz="914400">
              <a:spcAft>
                <a:spcPts val="600"/>
              </a:spcAft>
            </a:pPr>
            <a:r>
              <a:rPr lang="en-US" b="1" u="sng" dirty="0" smtClean="0">
                <a:solidFill>
                  <a:prstClr val="black"/>
                </a:solidFill>
              </a:rPr>
              <a:t>AMCOM Managed Secondary Item</a:t>
            </a:r>
          </a:p>
          <a:p>
            <a:pPr marL="117475" indent="-117475" defTabSz="914400">
              <a:buFont typeface="Arial" pitchFamily="34" charset="0"/>
              <a:buChar char="•"/>
            </a:pPr>
            <a:r>
              <a:rPr lang="en-US" sz="1200" dirty="0" smtClean="0">
                <a:solidFill>
                  <a:prstClr val="black"/>
                </a:solidFill>
              </a:rPr>
              <a:t>Aviation platform</a:t>
            </a:r>
          </a:p>
          <a:p>
            <a:pPr marL="117475" indent="-117475" defTabSz="914400">
              <a:buFont typeface="Arial" pitchFamily="34" charset="0"/>
              <a:buChar char="•"/>
            </a:pPr>
            <a:r>
              <a:rPr lang="en-US" sz="1200" dirty="0" smtClean="0">
                <a:solidFill>
                  <a:prstClr val="black"/>
                </a:solidFill>
              </a:rPr>
              <a:t>Missile Weapon System</a:t>
            </a:r>
          </a:p>
          <a:p>
            <a:pPr marL="117475" indent="-117475" defTabSz="914400">
              <a:buFont typeface="Arial" pitchFamily="34" charset="0"/>
              <a:buChar char="•"/>
            </a:pPr>
            <a:r>
              <a:rPr lang="en-US" sz="1200" dirty="0" smtClean="0">
                <a:solidFill>
                  <a:prstClr val="black"/>
                </a:solidFill>
              </a:rPr>
              <a:t>Associated ground support equipment</a:t>
            </a:r>
          </a:p>
        </p:txBody>
      </p:sp>
      <p:sp>
        <p:nvSpPr>
          <p:cNvPr id="7" name="TextBox 6"/>
          <p:cNvSpPr txBox="1"/>
          <p:nvPr/>
        </p:nvSpPr>
        <p:spPr>
          <a:xfrm>
            <a:off x="123229" y="5624057"/>
            <a:ext cx="8897543" cy="1015663"/>
          </a:xfrm>
          <a:prstGeom prst="rect">
            <a:avLst/>
          </a:prstGeom>
          <a:noFill/>
          <a:ln w="28575">
            <a:solidFill>
              <a:schemeClr val="tx1"/>
            </a:solidFill>
          </a:ln>
        </p:spPr>
        <p:txBody>
          <a:bodyPr wrap="square" rtlCol="0">
            <a:spAutoFit/>
          </a:bodyPr>
          <a:lstStyle/>
          <a:p>
            <a:pPr algn="ctr" defTabSz="914400"/>
            <a:r>
              <a:rPr lang="en-US" b="1" dirty="0" smtClean="0">
                <a:solidFill>
                  <a:prstClr val="black"/>
                </a:solidFill>
              </a:rPr>
              <a:t>Subject Matter Expertise Involved:</a:t>
            </a:r>
          </a:p>
          <a:p>
            <a:pPr defTabSz="914400"/>
            <a:r>
              <a:rPr lang="en-US" sz="1400" dirty="0" smtClean="0">
                <a:solidFill>
                  <a:prstClr val="black"/>
                </a:solidFill>
              </a:rPr>
              <a:t>PM Project Leads; Industrial </a:t>
            </a:r>
            <a:r>
              <a:rPr lang="en-US" sz="1400" dirty="0">
                <a:solidFill>
                  <a:prstClr val="black"/>
                </a:solidFill>
              </a:rPr>
              <a:t>Operations </a:t>
            </a:r>
            <a:r>
              <a:rPr lang="en-US" sz="1400" dirty="0" smtClean="0">
                <a:solidFill>
                  <a:prstClr val="black"/>
                </a:solidFill>
              </a:rPr>
              <a:t>Engineering; Aviation Engineering; RAM Engineering; Manufacturing </a:t>
            </a:r>
            <a:r>
              <a:rPr lang="en-US" sz="1400" dirty="0">
                <a:solidFill>
                  <a:prstClr val="black"/>
                </a:solidFill>
              </a:rPr>
              <a:t>Technology </a:t>
            </a:r>
            <a:r>
              <a:rPr lang="en-US" sz="1400" dirty="0" smtClean="0">
                <a:solidFill>
                  <a:prstClr val="black"/>
                </a:solidFill>
              </a:rPr>
              <a:t>Engineering; Value Engineering; Obsolescence; Cost Analysis; APEOs for Logistics; Command Logisticians, ALC Analysis; AWCF Financial Management</a:t>
            </a:r>
            <a:endParaRPr lang="en-US" sz="1400" dirty="0">
              <a:solidFill>
                <a:prstClr val="black"/>
              </a:solidFill>
            </a:endParaRPr>
          </a:p>
        </p:txBody>
      </p:sp>
      <p:graphicFrame>
        <p:nvGraphicFramePr>
          <p:cNvPr id="11" name="Content Placeholder 4"/>
          <p:cNvGraphicFramePr>
            <a:graphicFrameLocks/>
          </p:cNvGraphicFramePr>
          <p:nvPr>
            <p:extLst/>
          </p:nvPr>
        </p:nvGraphicFramePr>
        <p:xfrm>
          <a:off x="1" y="978822"/>
          <a:ext cx="9143997" cy="2612932"/>
        </p:xfrm>
        <a:graphic>
          <a:graphicData uri="http://schemas.openxmlformats.org/drawingml/2006/table">
            <a:tbl>
              <a:tblPr/>
              <a:tblGrid>
                <a:gridCol w="1452642"/>
                <a:gridCol w="2538300"/>
                <a:gridCol w="2614755"/>
                <a:gridCol w="2538300"/>
              </a:tblGrid>
              <a:tr h="211677">
                <a:tc>
                  <a:txBody>
                    <a:bodyPr/>
                    <a:lstStyle/>
                    <a:p>
                      <a:pPr algn="l" fontAlgn="b"/>
                      <a:endParaRPr lang="en-US" sz="1000" b="0" i="0" u="none" strike="noStrike" dirty="0">
                        <a:solidFill>
                          <a:srgbClr val="000000"/>
                        </a:solidFill>
                        <a:effectLst/>
                        <a:latin typeface="Arial" panose="020B060402020202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3">
                  <a:txBody>
                    <a:bodyPr/>
                    <a:lstStyle/>
                    <a:p>
                      <a:pPr algn="ctr" fontAlgn="ctr"/>
                      <a:r>
                        <a:rPr lang="en-US" sz="1400" b="1" i="0" u="none" strike="noStrike">
                          <a:solidFill>
                            <a:srgbClr val="000000"/>
                          </a:solidFill>
                          <a:effectLst/>
                          <a:latin typeface="Arial" panose="020B0604020202020204" pitchFamily="34" charset="0"/>
                        </a:rPr>
                        <a:t>Assessment Rating</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257540">
                <a:tc>
                  <a:txBody>
                    <a:bodyPr/>
                    <a:lstStyle/>
                    <a:p>
                      <a:pPr algn="ctr" fontAlgn="ctr"/>
                      <a:r>
                        <a:rPr lang="en-US" sz="1400" b="1" i="0" u="none" strike="noStrike">
                          <a:solidFill>
                            <a:srgbClr val="000000"/>
                          </a:solidFill>
                          <a:effectLst/>
                          <a:latin typeface="Arial" panose="020B0604020202020204" pitchFamily="34" charset="0"/>
                        </a:rPr>
                        <a:t>Category</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panose="020B060402020202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0" i="0" u="none" strike="noStrike">
                          <a:solidFill>
                            <a:srgbClr val="000000"/>
                          </a:solidFill>
                          <a:effectLst/>
                          <a:latin typeface="Arial" panose="020B060402020202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a:solidFill>
                            <a:srgbClr val="000000"/>
                          </a:solidFill>
                          <a:effectLst/>
                          <a:latin typeface="Arial" panose="020B060402020202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r h="469218">
                <a:tc>
                  <a:txBody>
                    <a:bodyPr/>
                    <a:lstStyle/>
                    <a:p>
                      <a:pPr algn="ctr" fontAlgn="ctr"/>
                      <a:r>
                        <a:rPr lang="en-US" sz="1400" b="1" i="0" u="none" strike="noStrike">
                          <a:solidFill>
                            <a:srgbClr val="000000"/>
                          </a:solidFill>
                          <a:effectLst/>
                          <a:latin typeface="Arial" panose="020B0604020202020204" pitchFamily="34" charset="0"/>
                        </a:rPr>
                        <a:t>AMCOM Managed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Arial" panose="020B0604020202020204" pitchFamily="34" charset="0"/>
                        </a:rPr>
                        <a:t>Yes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Arial" panose="020B0604020202020204" pitchFamily="34" charset="0"/>
                        </a:rPr>
                        <a:t>No</a:t>
                      </a:r>
                      <a:r>
                        <a:rPr lang="en-US" sz="1000" b="0" i="0" u="none" strike="noStrike">
                          <a:solidFill>
                            <a:srgbClr val="000000"/>
                          </a:solidFill>
                          <a:effectLst/>
                          <a:latin typeface="Arial" panose="020B0604020202020204" pitchFamily="34" charset="0"/>
                        </a:rPr>
                        <a:t>; However positively effects an AMCOM supported weapon system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1" i="0" u="none" strike="noStrike">
                          <a:solidFill>
                            <a:srgbClr val="000000"/>
                          </a:solidFill>
                          <a:effectLst/>
                          <a:latin typeface="Arial" panose="020B0604020202020204" pitchFamily="34" charset="0"/>
                        </a:rPr>
                        <a:t>No</a:t>
                      </a:r>
                      <a:r>
                        <a:rPr lang="en-US" sz="1000" b="0" i="0" u="none" strike="noStrike">
                          <a:solidFill>
                            <a:srgbClr val="000000"/>
                          </a:solidFill>
                          <a:effectLst/>
                          <a:latin typeface="Arial" panose="020B0604020202020204" pitchFamily="34" charset="0"/>
                        </a:rPr>
                        <a:t>; Does not effect an AMCOM supported weapon system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9218">
                <a:tc>
                  <a:txBody>
                    <a:bodyPr/>
                    <a:lstStyle/>
                    <a:p>
                      <a:pPr algn="ctr" fontAlgn="ctr"/>
                      <a:r>
                        <a:rPr lang="en-US" sz="1400" b="1" i="0" u="none" strike="noStrike">
                          <a:solidFill>
                            <a:srgbClr val="000000"/>
                          </a:solidFill>
                          <a:effectLst/>
                          <a:latin typeface="Arial" panose="020B0604020202020204" pitchFamily="34" charset="0"/>
                        </a:rPr>
                        <a:t>Technical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Arial" panose="020B0604020202020204" pitchFamily="34" charset="0"/>
                        </a:rPr>
                        <a:t>TRL ≥ 6;</a:t>
                      </a:r>
                      <a:br>
                        <a:rPr lang="en-US" sz="1000" b="0" i="0" u="none" strike="noStrike">
                          <a:solidFill>
                            <a:srgbClr val="000000"/>
                          </a:solidFill>
                          <a:effectLst/>
                          <a:latin typeface="Arial" panose="020B0604020202020204" pitchFamily="34" charset="0"/>
                        </a:rPr>
                      </a:br>
                      <a:r>
                        <a:rPr lang="en-US" sz="1000" b="0" i="0" u="none" strike="noStrike">
                          <a:solidFill>
                            <a:srgbClr val="000000"/>
                          </a:solidFill>
                          <a:effectLst/>
                          <a:latin typeface="Arial" panose="020B0604020202020204" pitchFamily="34" charset="0"/>
                        </a:rPr>
                        <a:t>Acceptable Risk;</a:t>
                      </a:r>
                      <a:br>
                        <a:rPr lang="en-US" sz="1000" b="0" i="0" u="none" strike="noStrike">
                          <a:solidFill>
                            <a:srgbClr val="000000"/>
                          </a:solidFill>
                          <a:effectLst/>
                          <a:latin typeface="Arial" panose="020B0604020202020204" pitchFamily="34" charset="0"/>
                        </a:rPr>
                      </a:br>
                      <a:r>
                        <a:rPr lang="en-US" sz="1000" b="0" i="0" u="none" strike="noStrike">
                          <a:solidFill>
                            <a:srgbClr val="000000"/>
                          </a:solidFill>
                          <a:effectLst/>
                          <a:latin typeface="Arial" panose="020B0604020202020204" pitchFamily="34" charset="0"/>
                        </a:rPr>
                        <a:t>Solution addresses problem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Arial" panose="020B0604020202020204" pitchFamily="34" charset="0"/>
                        </a:rPr>
                        <a:t>TRL ≥ 6;</a:t>
                      </a:r>
                      <a:br>
                        <a:rPr lang="en-US" sz="1000" b="0" i="0" u="none" strike="noStrike">
                          <a:solidFill>
                            <a:srgbClr val="000000"/>
                          </a:solidFill>
                          <a:effectLst/>
                          <a:latin typeface="Arial" panose="020B0604020202020204" pitchFamily="34" charset="0"/>
                        </a:rPr>
                      </a:br>
                      <a:r>
                        <a:rPr lang="en-US" sz="1000" b="0" i="0" u="none" strike="noStrike">
                          <a:solidFill>
                            <a:srgbClr val="000000"/>
                          </a:solidFill>
                          <a:effectLst/>
                          <a:latin typeface="Arial" panose="020B0604020202020204" pitchFamily="34" charset="0"/>
                        </a:rPr>
                        <a:t>Areas of Risk exist;</a:t>
                      </a:r>
                      <a:br>
                        <a:rPr lang="en-US" sz="1000" b="0" i="0" u="none" strike="noStrike">
                          <a:solidFill>
                            <a:srgbClr val="000000"/>
                          </a:solidFill>
                          <a:effectLst/>
                          <a:latin typeface="Arial" panose="020B0604020202020204" pitchFamily="34" charset="0"/>
                        </a:rPr>
                      </a:br>
                      <a:r>
                        <a:rPr lang="en-US" sz="1000" b="0" i="0" u="none" strike="noStrike">
                          <a:solidFill>
                            <a:srgbClr val="000000"/>
                          </a:solidFill>
                          <a:effectLst/>
                          <a:latin typeface="Arial" panose="020B0604020202020204" pitchFamily="34" charset="0"/>
                        </a:rPr>
                        <a:t>Concerns with solution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Arial" panose="020B0604020202020204" pitchFamily="34" charset="0"/>
                        </a:rPr>
                        <a:t>TRL ≤ 6;</a:t>
                      </a:r>
                      <a:br>
                        <a:rPr lang="en-US" sz="1000" b="0" i="0" u="none" strike="noStrike">
                          <a:solidFill>
                            <a:srgbClr val="000000"/>
                          </a:solidFill>
                          <a:effectLst/>
                          <a:latin typeface="Arial" panose="020B0604020202020204" pitchFamily="34" charset="0"/>
                        </a:rPr>
                      </a:br>
                      <a:r>
                        <a:rPr lang="en-US" sz="1000" b="0" i="0" u="none" strike="noStrike">
                          <a:solidFill>
                            <a:srgbClr val="000000"/>
                          </a:solidFill>
                          <a:effectLst/>
                          <a:latin typeface="Arial" panose="020B0604020202020204" pitchFamily="34" charset="0"/>
                        </a:rPr>
                        <a:t>One or more High Risk areas;</a:t>
                      </a:r>
                      <a:br>
                        <a:rPr lang="en-US" sz="1000" b="0" i="0" u="none" strike="noStrike">
                          <a:solidFill>
                            <a:srgbClr val="000000"/>
                          </a:solidFill>
                          <a:effectLst/>
                          <a:latin typeface="Arial" panose="020B0604020202020204" pitchFamily="34" charset="0"/>
                        </a:rPr>
                      </a:br>
                      <a:r>
                        <a:rPr lang="en-US" sz="1000" b="0" i="0" u="none" strike="noStrike">
                          <a:solidFill>
                            <a:srgbClr val="000000"/>
                          </a:solidFill>
                          <a:effectLst/>
                          <a:latin typeface="Arial" panose="020B0604020202020204" pitchFamily="34" charset="0"/>
                        </a:rPr>
                        <a:t>Does not fully address problem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9218">
                <a:tc>
                  <a:txBody>
                    <a:bodyPr/>
                    <a:lstStyle/>
                    <a:p>
                      <a:pPr algn="ctr" fontAlgn="ctr"/>
                      <a:r>
                        <a:rPr lang="en-US" sz="1400" b="1" i="0" u="none" strike="noStrike">
                          <a:solidFill>
                            <a:srgbClr val="000000"/>
                          </a:solidFill>
                          <a:effectLst/>
                          <a:latin typeface="Arial" panose="020B0604020202020204" pitchFamily="34" charset="0"/>
                        </a:rPr>
                        <a:t>Logistics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Arial" panose="020B0604020202020204" pitchFamily="34" charset="0"/>
                        </a:rPr>
                        <a:t>Solution supportable;</a:t>
                      </a:r>
                      <a:br>
                        <a:rPr lang="en-US" sz="1000" b="0" i="0" u="none" strike="noStrike">
                          <a:solidFill>
                            <a:srgbClr val="000000"/>
                          </a:solidFill>
                          <a:effectLst/>
                          <a:latin typeface="Arial" panose="020B0604020202020204" pitchFamily="34" charset="0"/>
                        </a:rPr>
                      </a:br>
                      <a:r>
                        <a:rPr lang="en-US" sz="1000" b="0" i="0" u="none" strike="noStrike">
                          <a:solidFill>
                            <a:srgbClr val="000000"/>
                          </a:solidFill>
                          <a:effectLst/>
                          <a:latin typeface="Arial" panose="020B0604020202020204" pitchFamily="34" charset="0"/>
                        </a:rPr>
                        <a:t>Logistics elements addressed;</a:t>
                      </a:r>
                      <a:br>
                        <a:rPr lang="en-US" sz="1000" b="0" i="0" u="none" strike="noStrike">
                          <a:solidFill>
                            <a:srgbClr val="000000"/>
                          </a:solidFill>
                          <a:effectLst/>
                          <a:latin typeface="Arial" panose="020B0604020202020204" pitchFamily="34" charset="0"/>
                        </a:rPr>
                      </a:br>
                      <a:r>
                        <a:rPr lang="en-US" sz="1000" b="0" i="0" u="none" strike="noStrike">
                          <a:solidFill>
                            <a:srgbClr val="000000"/>
                          </a:solidFill>
                          <a:effectLst/>
                          <a:latin typeface="Arial" panose="020B0604020202020204" pitchFamily="34" charset="0"/>
                        </a:rPr>
                        <a:t>Positive impact to sustainment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Arial" panose="020B0604020202020204" pitchFamily="34" charset="0"/>
                        </a:rPr>
                        <a:t>Solution supportable with some risk;</a:t>
                      </a:r>
                      <a:br>
                        <a:rPr lang="en-US" sz="1000" b="0" i="0" u="none" strike="noStrike">
                          <a:solidFill>
                            <a:srgbClr val="000000"/>
                          </a:solidFill>
                          <a:effectLst/>
                          <a:latin typeface="Arial" panose="020B0604020202020204" pitchFamily="34" charset="0"/>
                        </a:rPr>
                      </a:br>
                      <a:r>
                        <a:rPr lang="en-US" sz="1000" b="0" i="0" u="none" strike="noStrike">
                          <a:solidFill>
                            <a:srgbClr val="000000"/>
                          </a:solidFill>
                          <a:effectLst/>
                          <a:latin typeface="Arial" panose="020B0604020202020204" pitchFamily="34" charset="0"/>
                        </a:rPr>
                        <a:t>Most Logistics elements addressed;</a:t>
                      </a:r>
                      <a:br>
                        <a:rPr lang="en-US" sz="1000" b="0" i="0" u="none" strike="noStrike">
                          <a:solidFill>
                            <a:srgbClr val="000000"/>
                          </a:solidFill>
                          <a:effectLst/>
                          <a:latin typeface="Arial" panose="020B0604020202020204" pitchFamily="34" charset="0"/>
                        </a:rPr>
                      </a:br>
                      <a:r>
                        <a:rPr lang="en-US" sz="1000" b="0" i="0" u="none" strike="noStrike">
                          <a:solidFill>
                            <a:srgbClr val="000000"/>
                          </a:solidFill>
                          <a:effectLst/>
                          <a:latin typeface="Arial" panose="020B0604020202020204" pitchFamily="34" charset="0"/>
                        </a:rPr>
                        <a:t>Minor impact to sustainment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Arial" panose="020B0604020202020204" pitchFamily="34" charset="0"/>
                        </a:rPr>
                        <a:t>Solution not supportable;</a:t>
                      </a:r>
                      <a:br>
                        <a:rPr lang="en-US" sz="1000" b="0" i="0" u="none" strike="noStrike">
                          <a:solidFill>
                            <a:srgbClr val="000000"/>
                          </a:solidFill>
                          <a:effectLst/>
                          <a:latin typeface="Arial" panose="020B0604020202020204" pitchFamily="34" charset="0"/>
                        </a:rPr>
                      </a:br>
                      <a:r>
                        <a:rPr lang="en-US" sz="1000" b="0" i="0" u="none" strike="noStrike">
                          <a:solidFill>
                            <a:srgbClr val="000000"/>
                          </a:solidFill>
                          <a:effectLst/>
                          <a:latin typeface="Arial" panose="020B0604020202020204" pitchFamily="34" charset="0"/>
                        </a:rPr>
                        <a:t>Logistics elements not addressed;</a:t>
                      </a:r>
                      <a:br>
                        <a:rPr lang="en-US" sz="1000" b="0" i="0" u="none" strike="noStrike">
                          <a:solidFill>
                            <a:srgbClr val="000000"/>
                          </a:solidFill>
                          <a:effectLst/>
                          <a:latin typeface="Arial" panose="020B0604020202020204" pitchFamily="34" charset="0"/>
                        </a:rPr>
                      </a:br>
                      <a:r>
                        <a:rPr lang="en-US" sz="1000" b="0" i="0" u="none" strike="noStrike">
                          <a:solidFill>
                            <a:srgbClr val="000000"/>
                          </a:solidFill>
                          <a:effectLst/>
                          <a:latin typeface="Arial" panose="020B0604020202020204" pitchFamily="34" charset="0"/>
                        </a:rPr>
                        <a:t>Negative impact to sustainment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9218">
                <a:tc>
                  <a:txBody>
                    <a:bodyPr/>
                    <a:lstStyle/>
                    <a:p>
                      <a:pPr algn="ctr" fontAlgn="ctr"/>
                      <a:r>
                        <a:rPr lang="en-US" sz="1400" b="1" i="0" u="none" strike="noStrike">
                          <a:solidFill>
                            <a:srgbClr val="000000"/>
                          </a:solidFill>
                          <a:effectLst/>
                          <a:latin typeface="Arial" panose="020B0604020202020204" pitchFamily="34" charset="0"/>
                        </a:rPr>
                        <a:t>Financial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Arial" panose="020B0604020202020204" pitchFamily="34" charset="0"/>
                        </a:rPr>
                        <a:t>Fully meets AWCF Policy &amp; Procedures</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Arial" panose="020B0604020202020204" pitchFamily="34" charset="0"/>
                        </a:rPr>
                        <a:t>Meets DoD/DA AWCF Policy &amp; Procedure with some exceptions to AMC and/or AMCOM P&amp;P</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Arial" panose="020B0604020202020204" pitchFamily="34" charset="0"/>
                        </a:rPr>
                        <a:t>Does not meet DoD/DA AWCF Policy &amp; Procedure</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540">
                <a:tc>
                  <a:txBody>
                    <a:bodyPr/>
                    <a:lstStyle/>
                    <a:p>
                      <a:pPr algn="l" fontAlgn="b"/>
                      <a:endParaRPr lang="en-US" sz="1000" b="0" i="0" u="none" strike="noStrike">
                        <a:solidFill>
                          <a:srgbClr val="000000"/>
                        </a:solidFill>
                        <a:effectLst/>
                        <a:latin typeface="Arial" panose="020B0604020202020204" pitchFamily="34" charset="0"/>
                      </a:endParaRP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a:solidFill>
                            <a:srgbClr val="000000"/>
                          </a:solidFill>
                          <a:effectLst/>
                          <a:latin typeface="Arial" panose="020B060402020202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000" b="0" i="0" u="none" strike="noStrike" dirty="0">
                          <a:solidFill>
                            <a:srgbClr val="000000"/>
                          </a:solidFill>
                          <a:effectLst/>
                          <a:latin typeface="Arial" panose="020B0604020202020204" pitchFamily="34" charset="0"/>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bl>
          </a:graphicData>
        </a:graphic>
      </p:graphicFrame>
      <p:sp>
        <p:nvSpPr>
          <p:cNvPr id="2" name="Title 1"/>
          <p:cNvSpPr>
            <a:spLocks noGrp="1"/>
          </p:cNvSpPr>
          <p:nvPr>
            <p:ph type="title"/>
          </p:nvPr>
        </p:nvSpPr>
        <p:spPr>
          <a:xfrm>
            <a:off x="1132348" y="170016"/>
            <a:ext cx="7069394" cy="526667"/>
          </a:xfrm>
        </p:spPr>
        <p:txBody>
          <a:bodyPr/>
          <a:lstStyle/>
          <a:p>
            <a:r>
              <a:rPr lang="en-US" sz="2400" dirty="0">
                <a:solidFill>
                  <a:prstClr val="white"/>
                </a:solidFill>
              </a:rPr>
              <a:t>Project Evaluation </a:t>
            </a:r>
          </a:p>
        </p:txBody>
      </p:sp>
    </p:spTree>
    <p:extLst>
      <p:ext uri="{BB962C8B-B14F-4D97-AF65-F5344CB8AC3E}">
        <p14:creationId xmlns:p14="http://schemas.microsoft.com/office/powerpoint/2010/main" val="26953140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86348" y="157316"/>
            <a:ext cx="7079226" cy="757084"/>
          </a:xfrm>
        </p:spPr>
        <p:txBody>
          <a:bodyPr/>
          <a:lstStyle/>
          <a:p>
            <a:r>
              <a:rPr lang="en-US" sz="2400" dirty="0" smtClean="0"/>
              <a:t>AWCF Website Demo</a:t>
            </a:r>
            <a:endParaRPr lang="en-US" sz="2400" dirty="0"/>
          </a:p>
        </p:txBody>
      </p:sp>
      <p:pic>
        <p:nvPicPr>
          <p:cNvPr id="18" name="Picture 17"/>
          <p:cNvPicPr>
            <a:picLocks noChangeAspect="1"/>
          </p:cNvPicPr>
          <p:nvPr/>
        </p:nvPicPr>
        <p:blipFill rotWithShape="1">
          <a:blip r:embed="rId2"/>
          <a:srcRect l="1533" t="11698" r="9465" b="10013"/>
          <a:stretch/>
        </p:blipFill>
        <p:spPr>
          <a:xfrm>
            <a:off x="59912" y="993059"/>
            <a:ext cx="4518476" cy="4895539"/>
          </a:xfrm>
          <a:prstGeom prst="rect">
            <a:avLst/>
          </a:prstGeom>
        </p:spPr>
      </p:pic>
      <p:pic>
        <p:nvPicPr>
          <p:cNvPr id="19" name="Picture 18"/>
          <p:cNvPicPr>
            <a:picLocks noChangeAspect="1"/>
          </p:cNvPicPr>
          <p:nvPr/>
        </p:nvPicPr>
        <p:blipFill rotWithShape="1">
          <a:blip r:embed="rId3"/>
          <a:srcRect l="926" t="11495" r="6002" b="6538"/>
          <a:stretch/>
        </p:blipFill>
        <p:spPr>
          <a:xfrm>
            <a:off x="4572000" y="993059"/>
            <a:ext cx="4542481" cy="5519801"/>
          </a:xfrm>
          <a:prstGeom prst="rect">
            <a:avLst/>
          </a:prstGeom>
        </p:spPr>
      </p:pic>
      <p:sp>
        <p:nvSpPr>
          <p:cNvPr id="20" name="Rectangle 19"/>
          <p:cNvSpPr/>
          <p:nvPr/>
        </p:nvSpPr>
        <p:spPr>
          <a:xfrm>
            <a:off x="2094719" y="6512860"/>
            <a:ext cx="5662484" cy="307777"/>
          </a:xfrm>
          <a:prstGeom prst="rect">
            <a:avLst/>
          </a:prstGeom>
        </p:spPr>
        <p:txBody>
          <a:bodyPr wrap="square">
            <a:spAutoFit/>
          </a:bodyPr>
          <a:lstStyle/>
          <a:p>
            <a:pPr defTabSz="914400"/>
            <a:r>
              <a:rPr lang="en-US" sz="1400" dirty="0">
                <a:solidFill>
                  <a:srgbClr val="0000FF"/>
                </a:solidFill>
              </a:rPr>
              <a:t>http://</a:t>
            </a:r>
            <a:r>
              <a:rPr lang="en-US" sz="1400" dirty="0" err="1">
                <a:solidFill>
                  <a:srgbClr val="0000FF"/>
                </a:solidFill>
              </a:rPr>
              <a:t>amcomdmz.redstone.army.mil</a:t>
            </a:r>
            <a:r>
              <a:rPr lang="en-US" sz="1400" dirty="0">
                <a:solidFill>
                  <a:srgbClr val="0000FF"/>
                </a:solidFill>
              </a:rPr>
              <a:t>/</a:t>
            </a:r>
            <a:r>
              <a:rPr lang="en-US" sz="1400" dirty="0" err="1">
                <a:solidFill>
                  <a:srgbClr val="0000FF"/>
                </a:solidFill>
              </a:rPr>
              <a:t>casl_cmo</a:t>
            </a:r>
            <a:r>
              <a:rPr lang="en-US" sz="1400" dirty="0">
                <a:solidFill>
                  <a:srgbClr val="0000FF"/>
                </a:solidFill>
              </a:rPr>
              <a:t>/</a:t>
            </a:r>
            <a:r>
              <a:rPr lang="en-US" sz="1400" dirty="0" err="1">
                <a:solidFill>
                  <a:srgbClr val="0000FF"/>
                </a:solidFill>
              </a:rPr>
              <a:t>casldba.casl_cmo_casl</a:t>
            </a:r>
            <a:endParaRPr lang="en-US" sz="1400" dirty="0">
              <a:solidFill>
                <a:srgbClr val="0000FF"/>
              </a:solidFill>
            </a:endParaRPr>
          </a:p>
        </p:txBody>
      </p:sp>
    </p:spTree>
    <p:extLst>
      <p:ext uri="{BB962C8B-B14F-4D97-AF65-F5344CB8AC3E}">
        <p14:creationId xmlns:p14="http://schemas.microsoft.com/office/powerpoint/2010/main" val="9996421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268" y="230369"/>
            <a:ext cx="8523514" cy="457200"/>
          </a:xfrm>
        </p:spPr>
        <p:txBody>
          <a:bodyPr>
            <a:normAutofit fontScale="90000"/>
          </a:bodyPr>
          <a:lstStyle/>
          <a:p>
            <a:r>
              <a:rPr lang="en-US" dirty="0" smtClean="0"/>
              <a:t>Project Tracking and Assessments</a:t>
            </a:r>
            <a:endParaRPr lang="en-US" dirty="0"/>
          </a:p>
        </p:txBody>
      </p:sp>
      <p:pic>
        <p:nvPicPr>
          <p:cNvPr id="3" name="Picture 6" descr="C:\Users\cristian.partan\Desktop\SOA_Analysis_Playbook_2-5_Partan_13Jan2015\Slide5.PNG"/>
          <p:cNvPicPr>
            <a:picLocks noChangeAspect="1" noChangeArrowheads="1"/>
          </p:cNvPicPr>
          <p:nvPr/>
        </p:nvPicPr>
        <p:blipFill>
          <a:blip r:embed="rId2" cstate="print"/>
          <a:srcRect/>
          <a:stretch>
            <a:fillRect/>
          </a:stretch>
        </p:blipFill>
        <p:spPr bwMode="auto">
          <a:xfrm>
            <a:off x="112531" y="854812"/>
            <a:ext cx="3596940" cy="5755104"/>
          </a:xfrm>
          <a:prstGeom prst="rect">
            <a:avLst/>
          </a:prstGeom>
          <a:noFill/>
        </p:spPr>
      </p:pic>
      <p:pic>
        <p:nvPicPr>
          <p:cNvPr id="8" name="Picture 7" descr="C:\Users\cristian.partan\Desktop\SOA_Analysis_Playbook_2-5_Partan_13Jan2015\Slide6.PNG"/>
          <p:cNvPicPr>
            <a:picLocks noChangeAspect="1" noChangeArrowheads="1"/>
          </p:cNvPicPr>
          <p:nvPr/>
        </p:nvPicPr>
        <p:blipFill>
          <a:blip r:embed="rId3" cstate="print"/>
          <a:srcRect/>
          <a:stretch>
            <a:fillRect/>
          </a:stretch>
        </p:blipFill>
        <p:spPr bwMode="auto">
          <a:xfrm>
            <a:off x="5307755" y="846353"/>
            <a:ext cx="3558524" cy="5693639"/>
          </a:xfrm>
          <a:prstGeom prst="rect">
            <a:avLst/>
          </a:prstGeom>
          <a:noFill/>
        </p:spPr>
      </p:pic>
      <p:sp>
        <p:nvSpPr>
          <p:cNvPr id="12" name="TextBox 11"/>
          <p:cNvSpPr txBox="1"/>
          <p:nvPr/>
        </p:nvSpPr>
        <p:spPr>
          <a:xfrm>
            <a:off x="3657602" y="3417569"/>
            <a:ext cx="1690254" cy="1323439"/>
          </a:xfrm>
          <a:prstGeom prst="rect">
            <a:avLst/>
          </a:prstGeom>
          <a:noFill/>
        </p:spPr>
        <p:txBody>
          <a:bodyPr wrap="square" rtlCol="0">
            <a:spAutoFit/>
          </a:bodyPr>
          <a:lstStyle/>
          <a:p>
            <a:pPr algn="ctr"/>
            <a:r>
              <a:rPr lang="en-US" sz="2000" b="1" dirty="0" smtClean="0"/>
              <a:t>General Officer</a:t>
            </a:r>
          </a:p>
          <a:p>
            <a:pPr algn="ctr"/>
            <a:r>
              <a:rPr lang="en-US" sz="2000" b="1" dirty="0" smtClean="0"/>
              <a:t>Quarterly Reviews</a:t>
            </a:r>
            <a:endParaRPr lang="en-US" sz="2000" b="1" dirty="0"/>
          </a:p>
        </p:txBody>
      </p:sp>
      <p:sp>
        <p:nvSpPr>
          <p:cNvPr id="7" name="5-Point Star 6"/>
          <p:cNvSpPr/>
          <p:nvPr/>
        </p:nvSpPr>
        <p:spPr>
          <a:xfrm>
            <a:off x="4518025" y="1729643"/>
            <a:ext cx="581676" cy="606428"/>
          </a:xfrm>
          <a:prstGeom prst="star5">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p:cNvSpPr/>
          <p:nvPr/>
        </p:nvSpPr>
        <p:spPr>
          <a:xfrm>
            <a:off x="3859230" y="1727806"/>
            <a:ext cx="581676" cy="606428"/>
          </a:xfrm>
          <a:prstGeom prst="star5">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cristian.partan\Desktop\2000px-SES_Emblem.svg.png"/>
          <p:cNvPicPr>
            <a:picLocks noChangeAspect="1" noChangeArrowheads="1"/>
          </p:cNvPicPr>
          <p:nvPr/>
        </p:nvPicPr>
        <p:blipFill>
          <a:blip r:embed="rId5" cstate="print"/>
          <a:srcRect/>
          <a:stretch>
            <a:fillRect/>
          </a:stretch>
        </p:blipFill>
        <p:spPr bwMode="auto">
          <a:xfrm>
            <a:off x="4197424" y="2625585"/>
            <a:ext cx="570089" cy="57636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p:cNvSpPr>
            <a:spLocks noChangeArrowheads="1"/>
          </p:cNvSpPr>
          <p:nvPr/>
        </p:nvSpPr>
        <p:spPr bwMode="auto">
          <a:xfrm>
            <a:off x="121476" y="1136780"/>
            <a:ext cx="8767353" cy="784737"/>
          </a:xfrm>
          <a:prstGeom prst="rect">
            <a:avLst/>
          </a:prstGeom>
          <a:solidFill>
            <a:schemeClr val="bg1"/>
          </a:solidFill>
          <a:ln w="12700">
            <a:solidFill>
              <a:schemeClr val="accent1"/>
            </a:solidFill>
            <a:miter lim="800000"/>
            <a:headEnd/>
            <a:tailEnd/>
          </a:ln>
          <a:effectLst/>
        </p:spPr>
        <p:txBody>
          <a:bodyPr vert="horz" wrap="square" lIns="91348" tIns="45674" rIns="91348" bIns="45674" numCol="1" anchor="ctr" anchorCtr="0" compatLnSpc="1">
            <a:prstTxWarp prst="textNoShape">
              <a:avLst/>
            </a:prstTxWarp>
            <a:spAutoFit/>
          </a:bodyPr>
          <a:lstStyle/>
          <a:p>
            <a:pPr algn="ctr" defTabSz="913505" eaLnBrk="0" fontAlgn="base" hangingPunct="0">
              <a:spcBef>
                <a:spcPct val="0"/>
              </a:spcBef>
              <a:spcAft>
                <a:spcPct val="0"/>
              </a:spcAft>
            </a:pPr>
            <a:r>
              <a:rPr lang="en-US" sz="1500" b="1" dirty="0" smtClean="0">
                <a:latin typeface="Arial" pitchFamily="34" charset="0"/>
                <a:ea typeface="Calibri" pitchFamily="34" charset="0"/>
                <a:cs typeface="Times New Roman" pitchFamily="18" charset="0"/>
              </a:rPr>
              <a:t>A sustained proactive strategy to maintain platform and system visibility by gathering and exploiting data with a goal of increasing operational availability, reducing maintenance burden on the Soldier, and decreasing or controlling overall fleet operating costs.</a:t>
            </a:r>
          </a:p>
        </p:txBody>
      </p:sp>
      <p:sp>
        <p:nvSpPr>
          <p:cNvPr id="4" name="TextBox 3"/>
          <p:cNvSpPr txBox="1">
            <a:spLocks noChangeArrowheads="1"/>
          </p:cNvSpPr>
          <p:nvPr/>
        </p:nvSpPr>
        <p:spPr>
          <a:xfrm>
            <a:off x="604001" y="111595"/>
            <a:ext cx="7837606" cy="717100"/>
          </a:xfrm>
          <a:prstGeom prst="rect">
            <a:avLst/>
          </a:prstGeom>
        </p:spPr>
        <p:txBody>
          <a:bodyPr lIns="91316" tIns="45658" rIns="91316" bIns="45658"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65150" fontAlgn="auto">
              <a:spcAft>
                <a:spcPts val="0"/>
              </a:spcAft>
              <a:defRPr/>
            </a:pPr>
            <a:r>
              <a:rPr lang="en-US" sz="2400" b="1" dirty="0" smtClean="0">
                <a:solidFill>
                  <a:schemeClr val="bg1"/>
                </a:solidFill>
                <a:cs typeface="Arial" pitchFamily="34" charset="0"/>
              </a:rPr>
              <a:t>Data Driven Fleet Management</a:t>
            </a:r>
          </a:p>
        </p:txBody>
      </p:sp>
      <p:sp>
        <p:nvSpPr>
          <p:cNvPr id="6" name="Rectangle 5"/>
          <p:cNvSpPr/>
          <p:nvPr/>
        </p:nvSpPr>
        <p:spPr>
          <a:xfrm>
            <a:off x="106324" y="820109"/>
            <a:ext cx="8771862" cy="338554"/>
          </a:xfrm>
          <a:prstGeom prst="rect">
            <a:avLst/>
          </a:prstGeom>
        </p:spPr>
        <p:style>
          <a:lnRef idx="1">
            <a:schemeClr val="accent3"/>
          </a:lnRef>
          <a:fillRef idx="2">
            <a:schemeClr val="accent3"/>
          </a:fillRef>
          <a:effectRef idx="1">
            <a:schemeClr val="accent3"/>
          </a:effectRef>
          <a:fontRef idx="minor">
            <a:schemeClr val="dk1"/>
          </a:fontRef>
        </p:style>
        <p:txBody>
          <a:bodyPr wrap="square" lIns="91357" tIns="45678" rIns="91357" bIns="45678">
            <a:spAutoFit/>
          </a:bodyPr>
          <a:lstStyle/>
          <a:p>
            <a:pPr algn="ctr" defTabSz="913505" fontAlgn="base">
              <a:spcBef>
                <a:spcPct val="0"/>
              </a:spcBef>
              <a:spcAft>
                <a:spcPct val="0"/>
              </a:spcAft>
            </a:pPr>
            <a:r>
              <a:rPr lang="en-US" sz="1600" b="1" dirty="0" smtClean="0">
                <a:latin typeface="Arial" pitchFamily="34" charset="0"/>
                <a:ea typeface="Calibri" pitchFamily="34" charset="0"/>
                <a:cs typeface="Times New Roman" pitchFamily="18" charset="0"/>
              </a:rPr>
              <a:t>Definition of Fleet Management (PEO-AVN Policy Memo # 11-07)</a:t>
            </a:r>
            <a:endParaRPr lang="en-US" sz="1600" b="1" dirty="0" smtClean="0">
              <a:latin typeface="Arial" pitchFamily="34" charset="0"/>
              <a:cs typeface="Arial" pitchFamily="34" charset="0"/>
            </a:endParaRPr>
          </a:p>
        </p:txBody>
      </p:sp>
      <p:sp>
        <p:nvSpPr>
          <p:cNvPr id="9" name="TextBox 8"/>
          <p:cNvSpPr txBox="1"/>
          <p:nvPr/>
        </p:nvSpPr>
        <p:spPr>
          <a:xfrm>
            <a:off x="-42532" y="1910807"/>
            <a:ext cx="9282223" cy="4493453"/>
          </a:xfrm>
          <a:prstGeom prst="rect">
            <a:avLst/>
          </a:prstGeom>
          <a:noFill/>
        </p:spPr>
        <p:txBody>
          <a:bodyPr wrap="square" lIns="91357" tIns="45678" rIns="91357" bIns="45678" rtlCol="0">
            <a:spAutoFit/>
          </a:bodyPr>
          <a:lstStyle/>
          <a:p>
            <a:pPr marL="117370" indent="-117370">
              <a:buFont typeface="Arial" pitchFamily="34" charset="0"/>
              <a:buChar char="•"/>
            </a:pPr>
            <a:r>
              <a:rPr lang="en-US" sz="1400" b="1" dirty="0" smtClean="0"/>
              <a:t>Data-Driven Fleet Management Process for Army Aviation is about Harnessing &amp; Exploiting our Full Array of Available Data Systems (Massive &amp; Disparate) to our Advantage</a:t>
            </a:r>
            <a:br>
              <a:rPr lang="en-US" sz="1400" b="1" dirty="0" smtClean="0"/>
            </a:br>
            <a:r>
              <a:rPr lang="en-US" sz="1200" b="1" dirty="0" smtClean="0"/>
              <a:t>-  Operational Usage Data	-  Engineering Data		-  Reliability &amp; Maintainability Scoring</a:t>
            </a:r>
            <a:br>
              <a:rPr lang="en-US" sz="1200" b="1" dirty="0" smtClean="0"/>
            </a:br>
            <a:r>
              <a:rPr lang="en-US" sz="1200" b="1" dirty="0" smtClean="0"/>
              <a:t>-  Maintenance Data		-  Supply/Logistics Data		-  FRACAS, Teardown Analysis</a:t>
            </a:r>
            <a:br>
              <a:rPr lang="en-US" sz="1200" b="1" dirty="0" smtClean="0"/>
            </a:br>
            <a:r>
              <a:rPr lang="en-US" sz="1200" b="1" dirty="0" smtClean="0"/>
              <a:t>		</a:t>
            </a:r>
          </a:p>
          <a:p>
            <a:pPr marL="117370" indent="-117370">
              <a:buFont typeface="Arial" pitchFamily="34" charset="0"/>
              <a:buChar char="•"/>
            </a:pPr>
            <a:r>
              <a:rPr lang="en-US" sz="1400" b="1" dirty="0" smtClean="0"/>
              <a:t>Harnessing &amp; Exploiting Airworthiness Information Happens at three District Levels: </a:t>
            </a:r>
            <a:br>
              <a:rPr lang="en-US" sz="1400" b="1" dirty="0" smtClean="0"/>
            </a:br>
            <a:r>
              <a:rPr lang="en-US" sz="1400" b="1" dirty="0" smtClean="0"/>
              <a:t>                    </a:t>
            </a:r>
            <a:r>
              <a:rPr lang="en-US" sz="1200" b="1" dirty="0" smtClean="0"/>
              <a:t>- Individual Aircraft	          - CO/BN Level	 - Redstone Arsenal (National) Level</a:t>
            </a:r>
            <a:endParaRPr lang="en-US" sz="1400" b="1" dirty="0" smtClean="0"/>
          </a:p>
          <a:p>
            <a:pPr marL="117370" indent="-117370">
              <a:buFont typeface="Arial" pitchFamily="34" charset="0"/>
              <a:buChar char="•"/>
            </a:pPr>
            <a:endParaRPr lang="en-US" sz="1400" b="1" dirty="0" smtClean="0"/>
          </a:p>
          <a:p>
            <a:pPr marL="117370" indent="-117370">
              <a:buFont typeface="Arial" pitchFamily="34" charset="0"/>
              <a:buChar char="•"/>
            </a:pPr>
            <a:r>
              <a:rPr lang="en-US" sz="1400" b="1" dirty="0" smtClean="0"/>
              <a:t>One Part of the CBM+ Program Involves Technology Insertions (HW/SW) to Enable the Generation of Additional Airworthiness Data about each Aircraft, e.g. HUMS/DSC, corrosion detection technologies</a:t>
            </a:r>
          </a:p>
          <a:p>
            <a:pPr marL="117370" indent="-117370">
              <a:buFont typeface="Arial" pitchFamily="34" charset="0"/>
              <a:buChar char="•"/>
            </a:pPr>
            <a:endParaRPr lang="en-US" sz="1400" b="1" dirty="0" smtClean="0"/>
          </a:p>
          <a:p>
            <a:pPr marL="117370" indent="-117370">
              <a:buFont typeface="Arial" pitchFamily="34" charset="0"/>
              <a:buChar char="•"/>
            </a:pPr>
            <a:r>
              <a:rPr lang="en-US" sz="1400" b="1" dirty="0" smtClean="0"/>
              <a:t>The Primary Airworthiness Information from the Flight Line Includes:</a:t>
            </a:r>
            <a:br>
              <a:rPr lang="en-US" sz="1400" b="1" dirty="0" smtClean="0"/>
            </a:br>
            <a:r>
              <a:rPr lang="en-US" sz="1200" b="1" dirty="0" smtClean="0"/>
              <a:t>-  1553 Bus Data, HUMS/DSC-Generated, Anything Generated at Aircraft Logbook Level (ULLS-A, 1352/1352-1, 2410)</a:t>
            </a:r>
            <a:br>
              <a:rPr lang="en-US" sz="1200" b="1" dirty="0" smtClean="0"/>
            </a:br>
            <a:r>
              <a:rPr lang="en-US" sz="1200" b="1" dirty="0" smtClean="0"/>
              <a:t>-   National-Level Data Including LMP, QDR-like info, RAM Scoring, FRACAS/Teardown Data from the Depot, and Other Data </a:t>
            </a:r>
            <a:br>
              <a:rPr lang="en-US" sz="1200" b="1" dirty="0" smtClean="0"/>
            </a:br>
            <a:r>
              <a:rPr lang="en-US" sz="1200" b="1" dirty="0" smtClean="0"/>
              <a:t>    Systems Available at Redstone</a:t>
            </a:r>
          </a:p>
          <a:p>
            <a:pPr marL="117370" indent="-117370">
              <a:buFont typeface="Arial" pitchFamily="34" charset="0"/>
              <a:buChar char="•"/>
            </a:pPr>
            <a:endParaRPr lang="en-US" sz="1200" b="1" dirty="0" smtClean="0"/>
          </a:p>
          <a:p>
            <a:pPr marL="117370" indent="-117370">
              <a:buFont typeface="Arial" pitchFamily="34" charset="0"/>
              <a:buChar char="•"/>
            </a:pPr>
            <a:r>
              <a:rPr lang="en-US" sz="1400" b="1" dirty="0" smtClean="0"/>
              <a:t>The “Systems Engineering” Approach Includes:</a:t>
            </a:r>
            <a:br>
              <a:rPr lang="en-US" sz="1400" b="1" dirty="0" smtClean="0"/>
            </a:br>
            <a:r>
              <a:rPr lang="en-US" sz="1200" b="1" dirty="0" smtClean="0"/>
              <a:t>-  System Acquisition (1553 Bus + HUMS on the Production Baseline)</a:t>
            </a:r>
            <a:br>
              <a:rPr lang="en-US" sz="1200" b="1" dirty="0" smtClean="0"/>
            </a:br>
            <a:r>
              <a:rPr lang="en-US" sz="1200" b="1" dirty="0" smtClean="0"/>
              <a:t>-  Modernization (MWO for DSC on Fielded Aircraft)</a:t>
            </a:r>
            <a:br>
              <a:rPr lang="en-US" sz="1200" b="1" dirty="0" smtClean="0"/>
            </a:br>
            <a:r>
              <a:rPr lang="en-US" sz="1200" b="1" dirty="0" smtClean="0"/>
              <a:t>-  Sustainment (Extend TBOs, Root Cause Analysis, Product Improvement)</a:t>
            </a:r>
            <a:br>
              <a:rPr lang="en-US" sz="1200" b="1" dirty="0" smtClean="0"/>
            </a:br>
            <a:r>
              <a:rPr lang="en-US" sz="1200" b="1" dirty="0" smtClean="0"/>
              <a:t>-  Operations (Improved Rotor Smoothing, Fault Isolation, and Prognostics)</a:t>
            </a:r>
            <a:r>
              <a:rPr lang="en-US" sz="1400" b="1" dirty="0" smtClean="0"/>
              <a:t/>
            </a:r>
            <a:br>
              <a:rPr lang="en-US" sz="1400" b="1" dirty="0" smtClean="0"/>
            </a:br>
            <a:r>
              <a:rPr lang="en-US" sz="1400" b="1" dirty="0" smtClean="0"/>
              <a:t> </a:t>
            </a:r>
          </a:p>
        </p:txBody>
      </p:sp>
      <p:sp>
        <p:nvSpPr>
          <p:cNvPr id="10" name="Rectangle 9"/>
          <p:cNvSpPr/>
          <p:nvPr/>
        </p:nvSpPr>
        <p:spPr>
          <a:xfrm>
            <a:off x="1" y="6278185"/>
            <a:ext cx="9144000" cy="584775"/>
          </a:xfrm>
          <a:prstGeom prst="rect">
            <a:avLst/>
          </a:prstGeom>
        </p:spPr>
        <p:style>
          <a:lnRef idx="0">
            <a:schemeClr val="accent1"/>
          </a:lnRef>
          <a:fillRef idx="3">
            <a:schemeClr val="accent1"/>
          </a:fillRef>
          <a:effectRef idx="3">
            <a:schemeClr val="accent1"/>
          </a:effectRef>
          <a:fontRef idx="minor">
            <a:schemeClr val="lt1"/>
          </a:fontRef>
        </p:style>
        <p:txBody>
          <a:bodyPr wrap="square" lIns="91357" tIns="45678" rIns="91357" bIns="45678">
            <a:spAutoFit/>
          </a:bodyPr>
          <a:lstStyle/>
          <a:p>
            <a:pPr algn="ctr" defTabSz="913505" fontAlgn="base">
              <a:spcBef>
                <a:spcPct val="0"/>
              </a:spcBef>
              <a:spcAft>
                <a:spcPct val="0"/>
              </a:spcAft>
            </a:pPr>
            <a:r>
              <a:rPr lang="en-US" sz="1600" b="1" dirty="0" smtClean="0">
                <a:latin typeface="Arial" pitchFamily="34" charset="0"/>
                <a:ea typeface="Calibri" pitchFamily="34" charset="0"/>
                <a:cs typeface="Times New Roman" pitchFamily="18" charset="0"/>
              </a:rPr>
              <a:t>These Activities are Focused on Guaranteeing Continued Airworthiness Under </a:t>
            </a:r>
            <a:br>
              <a:rPr lang="en-US" sz="1600" b="1" dirty="0" smtClean="0">
                <a:latin typeface="Arial" pitchFamily="34" charset="0"/>
                <a:ea typeface="Calibri" pitchFamily="34" charset="0"/>
                <a:cs typeface="Times New Roman" pitchFamily="18" charset="0"/>
              </a:rPr>
            </a:br>
            <a:r>
              <a:rPr lang="en-US" sz="1600" b="1" dirty="0" smtClean="0">
                <a:latin typeface="Arial" pitchFamily="34" charset="0"/>
                <a:ea typeface="Calibri" pitchFamily="34" charset="0"/>
                <a:cs typeface="Times New Roman" pitchFamily="18" charset="0"/>
              </a:rPr>
              <a:t>Fiscal Constraints Reminiscent of the 1990s</a:t>
            </a:r>
            <a:endParaRPr lang="en-US" sz="1600" b="1" dirty="0" smtClean="0">
              <a:latin typeface="Arial" pitchFamily="34" charset="0"/>
              <a:cs typeface="Arial" pitchFamily="34" charset="0"/>
            </a:endParaRPr>
          </a:p>
        </p:txBody>
      </p:sp>
    </p:spTree>
    <p:extLst>
      <p:ext uri="{BB962C8B-B14F-4D97-AF65-F5344CB8AC3E}">
        <p14:creationId xmlns:p14="http://schemas.microsoft.com/office/powerpoint/2010/main" val="13544661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txBox="1">
            <a:spLocks/>
          </p:cNvSpPr>
          <p:nvPr/>
        </p:nvSpPr>
        <p:spPr>
          <a:xfrm>
            <a:off x="1371600" y="186824"/>
            <a:ext cx="7086600" cy="731520"/>
          </a:xfrm>
          <a:prstGeom prst="rect">
            <a:avLst/>
          </a:prstGeom>
          <a:noFill/>
        </p:spPr>
        <p:txBody>
          <a:bodyPr lIns="91440" tIns="43184" rIns="91440" bIns="43184" anchor="ctr" anchorCtr="0">
            <a:noAutofit/>
          </a:bodyPr>
          <a:lstStyle/>
          <a:p>
            <a:pPr algn="ctr" defTabSz="911957">
              <a:spcBef>
                <a:spcPct val="0"/>
              </a:spcBef>
              <a:defRPr/>
            </a:pPr>
            <a:r>
              <a:rPr lang="en-US" sz="2400" b="1" dirty="0" smtClean="0">
                <a:solidFill>
                  <a:prstClr val="white"/>
                </a:solidFill>
                <a:cs typeface="Arial" pitchFamily="34" charset="0"/>
              </a:rPr>
              <a:t>PIA Examples </a:t>
            </a:r>
            <a:endParaRPr lang="en-US" sz="2300" b="1" dirty="0">
              <a:solidFill>
                <a:prstClr val="white"/>
              </a:solidFill>
              <a:cs typeface="Arial" pitchFamily="34" charset="0"/>
            </a:endParaRPr>
          </a:p>
        </p:txBody>
      </p:sp>
      <p:graphicFrame>
        <p:nvGraphicFramePr>
          <p:cNvPr id="31" name="Chart 30"/>
          <p:cNvGraphicFramePr/>
          <p:nvPr>
            <p:extLst/>
          </p:nvPr>
        </p:nvGraphicFramePr>
        <p:xfrm>
          <a:off x="152400" y="3485143"/>
          <a:ext cx="4419599" cy="3048000"/>
        </p:xfrm>
        <a:graphic>
          <a:graphicData uri="http://schemas.openxmlformats.org/drawingml/2006/chart">
            <c:chart xmlns:c="http://schemas.openxmlformats.org/drawingml/2006/chart" xmlns:r="http://schemas.openxmlformats.org/officeDocument/2006/relationships" r:id="rId3"/>
          </a:graphicData>
        </a:graphic>
      </p:graphicFrame>
      <p:sp>
        <p:nvSpPr>
          <p:cNvPr id="37" name="Title 1"/>
          <p:cNvSpPr txBox="1">
            <a:spLocks/>
          </p:cNvSpPr>
          <p:nvPr/>
        </p:nvSpPr>
        <p:spPr>
          <a:xfrm>
            <a:off x="-228600" y="914400"/>
            <a:ext cx="5012492" cy="455970"/>
          </a:xfrm>
          <a:prstGeom prst="rect">
            <a:avLst/>
          </a:prstGeom>
        </p:spPr>
        <p:txBody>
          <a:bodyPr lIns="81749" tIns="40874" rIns="81749" bIns="40874">
            <a:noAutofit/>
          </a:bodyPr>
          <a:lstStyle/>
          <a:p>
            <a:pPr algn="ctr" defTabSz="863005">
              <a:spcBef>
                <a:spcPct val="0"/>
              </a:spcBef>
              <a:defRPr/>
            </a:pPr>
            <a:r>
              <a:rPr lang="en-US" sz="1400" b="1" dirty="0" smtClean="0">
                <a:solidFill>
                  <a:prstClr val="black"/>
                </a:solidFill>
                <a:cs typeface="Arial" pitchFamily="34" charset="0"/>
              </a:rPr>
              <a:t>AH-64D Main Transmission </a:t>
            </a:r>
            <a:r>
              <a:rPr lang="en-US" sz="1400" b="1" dirty="0" err="1" smtClean="0">
                <a:solidFill>
                  <a:prstClr val="black"/>
                </a:solidFill>
                <a:cs typeface="Arial" pitchFamily="34" charset="0"/>
              </a:rPr>
              <a:t>Sprag</a:t>
            </a:r>
            <a:r>
              <a:rPr lang="en-US" sz="1400" b="1" dirty="0" smtClean="0">
                <a:solidFill>
                  <a:prstClr val="black"/>
                </a:solidFill>
                <a:cs typeface="Arial" pitchFamily="34" charset="0"/>
              </a:rPr>
              <a:t> Clutch Retirement Change Life Extensions</a:t>
            </a:r>
            <a:endParaRPr lang="en-US" sz="1400" b="1" dirty="0">
              <a:solidFill>
                <a:prstClr val="black"/>
              </a:solidFill>
              <a:cs typeface="Arial" pitchFamily="34" charset="0"/>
            </a:endParaRPr>
          </a:p>
        </p:txBody>
      </p:sp>
      <p:sp>
        <p:nvSpPr>
          <p:cNvPr id="50" name="Title 1"/>
          <p:cNvSpPr txBox="1">
            <a:spLocks/>
          </p:cNvSpPr>
          <p:nvPr/>
        </p:nvSpPr>
        <p:spPr>
          <a:xfrm>
            <a:off x="127875" y="2476500"/>
            <a:ext cx="1243725" cy="914400"/>
          </a:xfrm>
          <a:prstGeom prst="rect">
            <a:avLst/>
          </a:prstGeom>
        </p:spPr>
        <p:txBody>
          <a:bodyPr vert="horz" lIns="91424" tIns="45712" rIns="91424" bIns="45712" rtlCol="0" anchor="ctr">
            <a:noAutofit/>
          </a:bodyPr>
          <a:lstStyle/>
          <a:p>
            <a:pPr algn="ctr" defTabSz="914237">
              <a:spcBef>
                <a:spcPct val="0"/>
              </a:spcBef>
              <a:defRPr/>
            </a:pPr>
            <a:r>
              <a:rPr lang="en-US" sz="900" b="1" dirty="0">
                <a:solidFill>
                  <a:prstClr val="black"/>
                </a:solidFill>
              </a:rPr>
              <a:t>Initial 250 Flight Hour Extension:</a:t>
            </a:r>
          </a:p>
          <a:p>
            <a:pPr algn="ctr" defTabSz="914237">
              <a:spcBef>
                <a:spcPct val="0"/>
              </a:spcBef>
              <a:defRPr/>
            </a:pPr>
            <a:r>
              <a:rPr lang="en-US" sz="900" b="1" dirty="0">
                <a:solidFill>
                  <a:prstClr val="black"/>
                </a:solidFill>
              </a:rPr>
              <a:t>1000 – 1250</a:t>
            </a:r>
          </a:p>
          <a:p>
            <a:pPr algn="ctr" defTabSz="914237">
              <a:spcBef>
                <a:spcPct val="0"/>
              </a:spcBef>
              <a:defRPr/>
            </a:pPr>
            <a:r>
              <a:rPr lang="en-US" sz="900" b="1" dirty="0">
                <a:solidFill>
                  <a:prstClr val="black"/>
                </a:solidFill>
              </a:rPr>
              <a:t>Jul 2011</a:t>
            </a:r>
          </a:p>
        </p:txBody>
      </p:sp>
      <p:sp>
        <p:nvSpPr>
          <p:cNvPr id="51" name="Title 1"/>
          <p:cNvSpPr txBox="1">
            <a:spLocks/>
          </p:cNvSpPr>
          <p:nvPr/>
        </p:nvSpPr>
        <p:spPr>
          <a:xfrm>
            <a:off x="2057400" y="2476500"/>
            <a:ext cx="1176164" cy="914400"/>
          </a:xfrm>
          <a:prstGeom prst="rect">
            <a:avLst/>
          </a:prstGeom>
        </p:spPr>
        <p:txBody>
          <a:bodyPr vert="horz" lIns="91424" tIns="45712" rIns="91424" bIns="45712" rtlCol="0" anchor="ctr">
            <a:noAutofit/>
          </a:bodyPr>
          <a:lstStyle/>
          <a:p>
            <a:pPr algn="ctr" defTabSz="914237">
              <a:spcBef>
                <a:spcPct val="0"/>
              </a:spcBef>
              <a:defRPr/>
            </a:pPr>
            <a:r>
              <a:rPr lang="en-US" sz="900" b="1" dirty="0">
                <a:solidFill>
                  <a:prstClr val="black"/>
                </a:solidFill>
              </a:rPr>
              <a:t>2</a:t>
            </a:r>
            <a:r>
              <a:rPr lang="en-US" sz="900" b="1" baseline="30000" dirty="0">
                <a:solidFill>
                  <a:prstClr val="black"/>
                </a:solidFill>
              </a:rPr>
              <a:t>nd</a:t>
            </a:r>
            <a:r>
              <a:rPr lang="en-US" sz="900" b="1" dirty="0">
                <a:solidFill>
                  <a:prstClr val="black"/>
                </a:solidFill>
              </a:rPr>
              <a:t> 250 </a:t>
            </a:r>
          </a:p>
          <a:p>
            <a:pPr algn="ctr" defTabSz="914237">
              <a:spcBef>
                <a:spcPct val="0"/>
              </a:spcBef>
              <a:defRPr/>
            </a:pPr>
            <a:r>
              <a:rPr lang="en-US" sz="900" b="1" dirty="0">
                <a:solidFill>
                  <a:prstClr val="black"/>
                </a:solidFill>
              </a:rPr>
              <a:t>FH Extension:</a:t>
            </a:r>
          </a:p>
          <a:p>
            <a:pPr algn="ctr" defTabSz="914237">
              <a:spcBef>
                <a:spcPct val="0"/>
              </a:spcBef>
              <a:defRPr/>
            </a:pPr>
            <a:r>
              <a:rPr lang="en-US" sz="900" b="1" dirty="0">
                <a:solidFill>
                  <a:prstClr val="black"/>
                </a:solidFill>
              </a:rPr>
              <a:t>1250 – 1500</a:t>
            </a:r>
          </a:p>
          <a:p>
            <a:pPr algn="ctr" defTabSz="914237">
              <a:spcBef>
                <a:spcPct val="0"/>
              </a:spcBef>
              <a:defRPr/>
            </a:pPr>
            <a:r>
              <a:rPr lang="en-US" sz="900" b="1" dirty="0">
                <a:solidFill>
                  <a:prstClr val="black"/>
                </a:solidFill>
              </a:rPr>
              <a:t>Apr 2013</a:t>
            </a:r>
          </a:p>
        </p:txBody>
      </p:sp>
      <p:cxnSp>
        <p:nvCxnSpPr>
          <p:cNvPr id="52" name="Straight Connector 51"/>
          <p:cNvCxnSpPr/>
          <p:nvPr/>
        </p:nvCxnSpPr>
        <p:spPr>
          <a:xfrm>
            <a:off x="2687347" y="3256542"/>
            <a:ext cx="0" cy="2971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itle 1"/>
          <p:cNvSpPr txBox="1">
            <a:spLocks/>
          </p:cNvSpPr>
          <p:nvPr/>
        </p:nvSpPr>
        <p:spPr>
          <a:xfrm>
            <a:off x="16708" y="1379885"/>
            <a:ext cx="4555292" cy="446607"/>
          </a:xfrm>
          <a:prstGeom prst="rect">
            <a:avLst/>
          </a:prstGeom>
        </p:spPr>
        <p:txBody>
          <a:bodyPr lIns="81749" tIns="40874" rIns="81749" bIns="40874">
            <a:noAutofit/>
          </a:bodyPr>
          <a:lstStyle/>
          <a:p>
            <a:pPr algn="ctr" defTabSz="863005">
              <a:spcBef>
                <a:spcPct val="0"/>
              </a:spcBef>
              <a:defRPr/>
            </a:pPr>
            <a:r>
              <a:rPr lang="en-US" sz="1100" b="1" i="1" dirty="0">
                <a:solidFill>
                  <a:prstClr val="black"/>
                </a:solidFill>
                <a:cs typeface="Arial" pitchFamily="34" charset="0"/>
              </a:rPr>
              <a:t>60,618 Flight Hours (FH) Flown Beyond Old </a:t>
            </a:r>
            <a:r>
              <a:rPr lang="en-US" sz="1100" b="1" i="1" dirty="0" smtClean="0">
                <a:solidFill>
                  <a:prstClr val="black"/>
                </a:solidFill>
                <a:cs typeface="Arial" pitchFamily="34" charset="0"/>
              </a:rPr>
              <a:t>Limits</a:t>
            </a:r>
            <a:endParaRPr lang="en-US" sz="1200" b="1" dirty="0">
              <a:solidFill>
                <a:prstClr val="black"/>
              </a:solidFill>
              <a:cs typeface="Arial" pitchFamily="34" charset="0"/>
            </a:endParaRPr>
          </a:p>
          <a:p>
            <a:pPr algn="ctr" defTabSz="863005">
              <a:spcBef>
                <a:spcPct val="0"/>
              </a:spcBef>
              <a:defRPr/>
            </a:pPr>
            <a:r>
              <a:rPr lang="en-US" sz="1100" b="1" dirty="0">
                <a:solidFill>
                  <a:prstClr val="black"/>
                </a:solidFill>
                <a:cs typeface="Arial" pitchFamily="34" charset="0"/>
              </a:rPr>
              <a:t>Ranked # 8 on Aviation </a:t>
            </a:r>
            <a:r>
              <a:rPr lang="en-US" sz="1100" b="1" dirty="0" smtClean="0">
                <a:solidFill>
                  <a:prstClr val="black"/>
                </a:solidFill>
                <a:cs typeface="Arial" pitchFamily="34" charset="0"/>
              </a:rPr>
              <a:t>IPL</a:t>
            </a:r>
            <a:endParaRPr lang="en-US" sz="1100" b="1" dirty="0">
              <a:solidFill>
                <a:prstClr val="black"/>
              </a:solidFill>
              <a:cs typeface="Arial" pitchFamily="34" charset="0"/>
            </a:endParaRPr>
          </a:p>
          <a:p>
            <a:pPr algn="ctr" defTabSz="863005">
              <a:spcBef>
                <a:spcPct val="0"/>
              </a:spcBef>
              <a:defRPr/>
            </a:pPr>
            <a:endParaRPr lang="en-US" sz="1200" b="1" dirty="0">
              <a:solidFill>
                <a:prstClr val="black"/>
              </a:solidFill>
              <a:cs typeface="Arial" pitchFamily="34" charset="0"/>
            </a:endParaRPr>
          </a:p>
        </p:txBody>
      </p:sp>
      <p:sp>
        <p:nvSpPr>
          <p:cNvPr id="23" name="Title 1"/>
          <p:cNvSpPr txBox="1">
            <a:spLocks/>
          </p:cNvSpPr>
          <p:nvPr/>
        </p:nvSpPr>
        <p:spPr>
          <a:xfrm rot="16200000">
            <a:off x="-1683742" y="4697000"/>
            <a:ext cx="3505200" cy="167083"/>
          </a:xfrm>
          <a:prstGeom prst="rect">
            <a:avLst/>
          </a:prstGeom>
        </p:spPr>
        <p:txBody>
          <a:bodyPr lIns="91424" tIns="45712" rIns="91424" bIns="45712">
            <a:noAutofit/>
          </a:bodyPr>
          <a:lstStyle/>
          <a:p>
            <a:pPr algn="ctr" defTabSz="913830">
              <a:spcBef>
                <a:spcPct val="0"/>
              </a:spcBef>
            </a:pPr>
            <a:r>
              <a:rPr lang="en-US" sz="1100" b="1" dirty="0" smtClean="0">
                <a:solidFill>
                  <a:prstClr val="black"/>
                </a:solidFill>
                <a:cs typeface="Arial" pitchFamily="34" charset="0"/>
              </a:rPr>
              <a:t>Quantity Issued</a:t>
            </a:r>
            <a:endParaRPr lang="en-US" sz="1100" b="1" dirty="0">
              <a:solidFill>
                <a:prstClr val="black"/>
              </a:solidFill>
              <a:cs typeface="Arial" pitchFamily="34" charset="0"/>
            </a:endParaRPr>
          </a:p>
        </p:txBody>
      </p:sp>
      <p:cxnSp>
        <p:nvCxnSpPr>
          <p:cNvPr id="27" name="Straight Connector 26"/>
          <p:cNvCxnSpPr/>
          <p:nvPr/>
        </p:nvCxnSpPr>
        <p:spPr>
          <a:xfrm>
            <a:off x="743520" y="3256542"/>
            <a:ext cx="0" cy="2971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itle 1"/>
          <p:cNvSpPr txBox="1">
            <a:spLocks/>
          </p:cNvSpPr>
          <p:nvPr/>
        </p:nvSpPr>
        <p:spPr>
          <a:xfrm>
            <a:off x="3550832" y="2917766"/>
            <a:ext cx="782347" cy="375454"/>
          </a:xfrm>
          <a:prstGeom prst="rect">
            <a:avLst/>
          </a:prstGeom>
          <a:solidFill>
            <a:srgbClr val="92D050"/>
          </a:solidFill>
        </p:spPr>
        <p:txBody>
          <a:bodyPr vert="horz" lIns="91424" tIns="45712" rIns="91424" bIns="45712" rtlCol="0" anchor="ctr">
            <a:noAutofit/>
          </a:bodyPr>
          <a:lstStyle/>
          <a:p>
            <a:pPr algn="ctr" defTabSz="914237">
              <a:spcBef>
                <a:spcPct val="0"/>
              </a:spcBef>
              <a:defRPr/>
            </a:pPr>
            <a:r>
              <a:rPr lang="en-US" sz="900" b="1" dirty="0" smtClean="0">
                <a:solidFill>
                  <a:prstClr val="black"/>
                </a:solidFill>
              </a:rPr>
              <a:t>Expected Demands</a:t>
            </a:r>
            <a:endParaRPr lang="en-US" sz="900" b="1" dirty="0">
              <a:solidFill>
                <a:prstClr val="black"/>
              </a:solidFill>
            </a:endParaRPr>
          </a:p>
        </p:txBody>
      </p:sp>
      <p:sp>
        <p:nvSpPr>
          <p:cNvPr id="21" name="Title 1"/>
          <p:cNvSpPr txBox="1">
            <a:spLocks/>
          </p:cNvSpPr>
          <p:nvPr/>
        </p:nvSpPr>
        <p:spPr>
          <a:xfrm>
            <a:off x="3553585" y="3332976"/>
            <a:ext cx="782347" cy="377603"/>
          </a:xfrm>
          <a:prstGeom prst="rect">
            <a:avLst/>
          </a:prstGeom>
          <a:solidFill>
            <a:schemeClr val="tx2">
              <a:lumMod val="60000"/>
              <a:lumOff val="40000"/>
            </a:schemeClr>
          </a:solidFill>
        </p:spPr>
        <p:txBody>
          <a:bodyPr vert="horz" lIns="91424" tIns="45712" rIns="91424" bIns="45712" rtlCol="0" anchor="ctr">
            <a:noAutofit/>
          </a:bodyPr>
          <a:lstStyle/>
          <a:p>
            <a:pPr algn="ctr" defTabSz="914237">
              <a:spcBef>
                <a:spcPct val="0"/>
              </a:spcBef>
              <a:defRPr/>
            </a:pPr>
            <a:r>
              <a:rPr lang="en-US" sz="900" b="1" dirty="0" smtClean="0">
                <a:solidFill>
                  <a:prstClr val="black"/>
                </a:solidFill>
              </a:rPr>
              <a:t>Actual Demands</a:t>
            </a:r>
            <a:endParaRPr lang="en-US" sz="900" b="1" dirty="0">
              <a:solidFill>
                <a:prstClr val="black"/>
              </a:solidFill>
            </a:endParaRPr>
          </a:p>
        </p:txBody>
      </p:sp>
      <p:sp>
        <p:nvSpPr>
          <p:cNvPr id="15" name="Rectangle 14"/>
          <p:cNvSpPr/>
          <p:nvPr/>
        </p:nvSpPr>
        <p:spPr>
          <a:xfrm>
            <a:off x="2057400" y="6604084"/>
            <a:ext cx="5012492" cy="253916"/>
          </a:xfrm>
          <a:prstGeom prst="rect">
            <a:avLst/>
          </a:prstGeom>
        </p:spPr>
        <p:txBody>
          <a:bodyPr wrap="square">
            <a:spAutoFit/>
          </a:bodyPr>
          <a:lstStyle/>
          <a:p>
            <a:r>
              <a:rPr lang="en-US" sz="1050" b="1" dirty="0" smtClean="0">
                <a:solidFill>
                  <a:prstClr val="black"/>
                </a:solidFill>
              </a:rPr>
              <a:t>*Baseline = </a:t>
            </a:r>
            <a:r>
              <a:rPr lang="en-US" sz="1050" b="1" dirty="0" err="1" smtClean="0">
                <a:solidFill>
                  <a:prstClr val="black"/>
                </a:solidFill>
              </a:rPr>
              <a:t>Avg</a:t>
            </a:r>
            <a:r>
              <a:rPr lang="en-US" sz="1050" b="1" dirty="0" smtClean="0">
                <a:solidFill>
                  <a:prstClr val="black"/>
                </a:solidFill>
              </a:rPr>
              <a:t> Qty Issued / 10K FH for 2 yrs before implementation</a:t>
            </a:r>
            <a:endParaRPr lang="en-US" sz="1050" b="1" dirty="0">
              <a:solidFill>
                <a:prstClr val="black"/>
              </a:solidFill>
            </a:endParaRPr>
          </a:p>
        </p:txBody>
      </p:sp>
      <p:sp>
        <p:nvSpPr>
          <p:cNvPr id="16" name="Title 1"/>
          <p:cNvSpPr txBox="1">
            <a:spLocks/>
          </p:cNvSpPr>
          <p:nvPr/>
        </p:nvSpPr>
        <p:spPr>
          <a:xfrm>
            <a:off x="762000" y="4342392"/>
            <a:ext cx="653650" cy="533400"/>
          </a:xfrm>
          <a:prstGeom prst="rect">
            <a:avLst/>
          </a:prstGeom>
        </p:spPr>
        <p:txBody>
          <a:bodyPr vert="horz" lIns="91424" tIns="45712" rIns="91424" bIns="45712" rtlCol="0" anchor="ctr">
            <a:noAutofit/>
          </a:bodyPr>
          <a:lstStyle/>
          <a:p>
            <a:pPr>
              <a:spcBef>
                <a:spcPct val="0"/>
              </a:spcBef>
              <a:defRPr/>
            </a:pPr>
            <a:r>
              <a:rPr lang="en-US" sz="1000" b="1" dirty="0" smtClean="0">
                <a:solidFill>
                  <a:prstClr val="black"/>
                </a:solidFill>
              </a:rPr>
              <a:t>8% Fewer Issued</a:t>
            </a:r>
            <a:endParaRPr lang="en-US" sz="1000" b="1" dirty="0">
              <a:solidFill>
                <a:prstClr val="black"/>
              </a:solidFill>
            </a:endParaRPr>
          </a:p>
        </p:txBody>
      </p:sp>
      <p:sp>
        <p:nvSpPr>
          <p:cNvPr id="18" name="Title 1"/>
          <p:cNvSpPr txBox="1">
            <a:spLocks/>
          </p:cNvSpPr>
          <p:nvPr/>
        </p:nvSpPr>
        <p:spPr>
          <a:xfrm>
            <a:off x="1752600" y="4485267"/>
            <a:ext cx="621372" cy="533400"/>
          </a:xfrm>
          <a:prstGeom prst="rect">
            <a:avLst/>
          </a:prstGeom>
        </p:spPr>
        <p:txBody>
          <a:bodyPr vert="horz" lIns="91424" tIns="45712" rIns="91424" bIns="45712" rtlCol="0" anchor="ctr">
            <a:noAutofit/>
          </a:bodyPr>
          <a:lstStyle/>
          <a:p>
            <a:pPr>
              <a:spcBef>
                <a:spcPct val="0"/>
              </a:spcBef>
              <a:defRPr/>
            </a:pPr>
            <a:r>
              <a:rPr lang="en-US" sz="1000" b="1" dirty="0" smtClean="0">
                <a:solidFill>
                  <a:prstClr val="black"/>
                </a:solidFill>
              </a:rPr>
              <a:t>14% Fewer Issued</a:t>
            </a:r>
            <a:endParaRPr lang="en-US" sz="1000" b="1" dirty="0">
              <a:solidFill>
                <a:prstClr val="black"/>
              </a:solidFill>
            </a:endParaRPr>
          </a:p>
        </p:txBody>
      </p:sp>
      <p:sp>
        <p:nvSpPr>
          <p:cNvPr id="19" name="Title 1"/>
          <p:cNvSpPr txBox="1">
            <a:spLocks/>
          </p:cNvSpPr>
          <p:nvPr/>
        </p:nvSpPr>
        <p:spPr>
          <a:xfrm>
            <a:off x="2687347" y="4637667"/>
            <a:ext cx="610517" cy="533400"/>
          </a:xfrm>
          <a:prstGeom prst="rect">
            <a:avLst/>
          </a:prstGeom>
        </p:spPr>
        <p:txBody>
          <a:bodyPr vert="horz" lIns="91424" tIns="45712" rIns="91424" bIns="45712" rtlCol="0" anchor="ctr">
            <a:noAutofit/>
          </a:bodyPr>
          <a:lstStyle/>
          <a:p>
            <a:pPr>
              <a:spcBef>
                <a:spcPct val="0"/>
              </a:spcBef>
              <a:defRPr/>
            </a:pPr>
            <a:r>
              <a:rPr lang="en-US" sz="1000" b="1" dirty="0" smtClean="0">
                <a:solidFill>
                  <a:prstClr val="black"/>
                </a:solidFill>
              </a:rPr>
              <a:t>16% Fewer Issued</a:t>
            </a:r>
            <a:endParaRPr lang="en-US" sz="1000" b="1" dirty="0">
              <a:solidFill>
                <a:prstClr val="black"/>
              </a:solidFill>
            </a:endParaRPr>
          </a:p>
        </p:txBody>
      </p:sp>
      <p:sp>
        <p:nvSpPr>
          <p:cNvPr id="22" name="Title 1"/>
          <p:cNvSpPr txBox="1">
            <a:spLocks/>
          </p:cNvSpPr>
          <p:nvPr/>
        </p:nvSpPr>
        <p:spPr>
          <a:xfrm>
            <a:off x="3677947" y="5037717"/>
            <a:ext cx="665453" cy="533400"/>
          </a:xfrm>
          <a:prstGeom prst="rect">
            <a:avLst/>
          </a:prstGeom>
        </p:spPr>
        <p:txBody>
          <a:bodyPr vert="horz" lIns="91424" tIns="45712" rIns="91424" bIns="45712" rtlCol="0" anchor="ctr">
            <a:noAutofit/>
          </a:bodyPr>
          <a:lstStyle/>
          <a:p>
            <a:pPr>
              <a:spcBef>
                <a:spcPct val="0"/>
              </a:spcBef>
              <a:defRPr/>
            </a:pPr>
            <a:r>
              <a:rPr lang="en-US" sz="1000" b="1" dirty="0" smtClean="0">
                <a:solidFill>
                  <a:prstClr val="black"/>
                </a:solidFill>
              </a:rPr>
              <a:t>19% Fewer Issued</a:t>
            </a:r>
            <a:endParaRPr lang="en-US" sz="1000" b="1" dirty="0">
              <a:solidFill>
                <a:prstClr val="black"/>
              </a:solidFill>
            </a:endParaRPr>
          </a:p>
        </p:txBody>
      </p:sp>
      <p:sp>
        <p:nvSpPr>
          <p:cNvPr id="3" name="Rectangle 2"/>
          <p:cNvSpPr/>
          <p:nvPr/>
        </p:nvSpPr>
        <p:spPr>
          <a:xfrm>
            <a:off x="2514600" y="1915180"/>
            <a:ext cx="1600200"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defTabSz="914237">
              <a:spcBef>
                <a:spcPct val="0"/>
              </a:spcBef>
              <a:defRPr/>
            </a:pPr>
            <a:r>
              <a:rPr lang="en-US" sz="1400" b="1" dirty="0" smtClean="0">
                <a:solidFill>
                  <a:prstClr val="black"/>
                </a:solidFill>
              </a:rPr>
              <a:t>AMDF </a:t>
            </a:r>
            <a:r>
              <a:rPr lang="en-US" sz="1400" b="1" dirty="0">
                <a:solidFill>
                  <a:prstClr val="black"/>
                </a:solidFill>
              </a:rPr>
              <a:t>Price:</a:t>
            </a:r>
          </a:p>
          <a:p>
            <a:pPr algn="ctr">
              <a:spcBef>
                <a:spcPct val="0"/>
              </a:spcBef>
              <a:defRPr/>
            </a:pPr>
            <a:r>
              <a:rPr lang="en-US" sz="1400" b="1" dirty="0">
                <a:solidFill>
                  <a:prstClr val="black"/>
                </a:solidFill>
              </a:rPr>
              <a:t>$414,451</a:t>
            </a:r>
          </a:p>
        </p:txBody>
      </p:sp>
      <p:sp>
        <p:nvSpPr>
          <p:cNvPr id="4" name="Rectangle 3"/>
          <p:cNvSpPr/>
          <p:nvPr/>
        </p:nvSpPr>
        <p:spPr>
          <a:xfrm>
            <a:off x="725842" y="1915180"/>
            <a:ext cx="1636358"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defTabSz="914237">
              <a:spcBef>
                <a:spcPct val="0"/>
              </a:spcBef>
              <a:defRPr/>
            </a:pPr>
            <a:r>
              <a:rPr lang="en-US" sz="1400" b="1" dirty="0">
                <a:solidFill>
                  <a:prstClr val="black"/>
                </a:solidFill>
              </a:rPr>
              <a:t>Exchange Price:</a:t>
            </a:r>
          </a:p>
          <a:p>
            <a:pPr algn="ctr">
              <a:spcBef>
                <a:spcPct val="0"/>
              </a:spcBef>
              <a:defRPr/>
            </a:pPr>
            <a:r>
              <a:rPr lang="en-US" sz="1400" b="1" dirty="0">
                <a:solidFill>
                  <a:prstClr val="black"/>
                </a:solidFill>
              </a:rPr>
              <a:t>$194,176</a:t>
            </a:r>
          </a:p>
        </p:txBody>
      </p:sp>
      <p:graphicFrame>
        <p:nvGraphicFramePr>
          <p:cNvPr id="28" name="Chart 27"/>
          <p:cNvGraphicFramePr/>
          <p:nvPr>
            <p:extLst/>
          </p:nvPr>
        </p:nvGraphicFramePr>
        <p:xfrm>
          <a:off x="4718464" y="3429000"/>
          <a:ext cx="4423744" cy="3057525"/>
        </p:xfrm>
        <a:graphic>
          <a:graphicData uri="http://schemas.openxmlformats.org/drawingml/2006/chart">
            <c:chart xmlns:c="http://schemas.openxmlformats.org/drawingml/2006/chart" xmlns:r="http://schemas.openxmlformats.org/officeDocument/2006/relationships" r:id="rId4"/>
          </a:graphicData>
        </a:graphic>
      </p:graphicFrame>
      <p:sp>
        <p:nvSpPr>
          <p:cNvPr id="29" name="Title 1"/>
          <p:cNvSpPr txBox="1">
            <a:spLocks/>
          </p:cNvSpPr>
          <p:nvPr/>
        </p:nvSpPr>
        <p:spPr>
          <a:xfrm>
            <a:off x="4495800" y="914400"/>
            <a:ext cx="4703090" cy="379770"/>
          </a:xfrm>
          <a:prstGeom prst="rect">
            <a:avLst/>
          </a:prstGeom>
        </p:spPr>
        <p:txBody>
          <a:bodyPr lIns="81749" tIns="40874" rIns="81749" bIns="40874">
            <a:noAutofit/>
          </a:bodyPr>
          <a:lstStyle/>
          <a:p>
            <a:pPr algn="ctr" defTabSz="863005">
              <a:spcBef>
                <a:spcPct val="0"/>
              </a:spcBef>
              <a:defRPr/>
            </a:pPr>
            <a:r>
              <a:rPr lang="en-US" sz="1400" b="1" dirty="0" smtClean="0">
                <a:solidFill>
                  <a:prstClr val="black"/>
                </a:solidFill>
                <a:cs typeface="Arial" pitchFamily="34" charset="0"/>
              </a:rPr>
              <a:t>AH-64 APU Clutch TBO Extensions</a:t>
            </a:r>
            <a:endParaRPr lang="en-US" sz="1050" b="1" dirty="0">
              <a:solidFill>
                <a:prstClr val="black"/>
              </a:solidFill>
              <a:cs typeface="Arial" pitchFamily="34" charset="0"/>
            </a:endParaRPr>
          </a:p>
        </p:txBody>
      </p:sp>
      <p:cxnSp>
        <p:nvCxnSpPr>
          <p:cNvPr id="33" name="Straight Connector 32"/>
          <p:cNvCxnSpPr/>
          <p:nvPr/>
        </p:nvCxnSpPr>
        <p:spPr>
          <a:xfrm>
            <a:off x="6553200" y="3276600"/>
            <a:ext cx="0" cy="290293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itle 1"/>
          <p:cNvSpPr txBox="1">
            <a:spLocks/>
          </p:cNvSpPr>
          <p:nvPr/>
        </p:nvSpPr>
        <p:spPr>
          <a:xfrm>
            <a:off x="4565733" y="1379885"/>
            <a:ext cx="4538291" cy="525115"/>
          </a:xfrm>
          <a:prstGeom prst="rect">
            <a:avLst/>
          </a:prstGeom>
        </p:spPr>
        <p:txBody>
          <a:bodyPr lIns="81749" tIns="40874" rIns="81749" bIns="40874">
            <a:noAutofit/>
          </a:bodyPr>
          <a:lstStyle/>
          <a:p>
            <a:pPr algn="ctr" defTabSz="863005">
              <a:spcBef>
                <a:spcPct val="0"/>
              </a:spcBef>
              <a:defRPr/>
            </a:pPr>
            <a:r>
              <a:rPr lang="en-US" sz="1200" b="1" i="1" dirty="0" smtClean="0">
                <a:solidFill>
                  <a:prstClr val="black"/>
                </a:solidFill>
                <a:cs typeface="Arial" pitchFamily="34" charset="0"/>
              </a:rPr>
              <a:t>74,187 FH Flown Beyond Old Limits</a:t>
            </a:r>
            <a:endParaRPr lang="en-US" sz="1400" b="1" dirty="0">
              <a:solidFill>
                <a:prstClr val="black"/>
              </a:solidFill>
              <a:cs typeface="Arial" pitchFamily="34" charset="0"/>
            </a:endParaRPr>
          </a:p>
          <a:p>
            <a:pPr algn="ctr" defTabSz="863005">
              <a:spcBef>
                <a:spcPct val="0"/>
              </a:spcBef>
              <a:defRPr/>
            </a:pPr>
            <a:r>
              <a:rPr lang="en-US" sz="1200" b="1" dirty="0" smtClean="0">
                <a:solidFill>
                  <a:prstClr val="black"/>
                </a:solidFill>
                <a:cs typeface="Arial" pitchFamily="34" charset="0"/>
              </a:rPr>
              <a:t>Ranked # 545 on Aviation IPL</a:t>
            </a:r>
          </a:p>
          <a:p>
            <a:pPr algn="ctr" defTabSz="863005">
              <a:spcBef>
                <a:spcPct val="0"/>
              </a:spcBef>
              <a:defRPr/>
            </a:pPr>
            <a:endParaRPr lang="en-US" sz="1400" b="1" dirty="0">
              <a:solidFill>
                <a:prstClr val="black"/>
              </a:solidFill>
              <a:cs typeface="Arial" pitchFamily="34" charset="0"/>
            </a:endParaRPr>
          </a:p>
        </p:txBody>
      </p:sp>
      <p:cxnSp>
        <p:nvCxnSpPr>
          <p:cNvPr id="38" name="Straight Connector 37"/>
          <p:cNvCxnSpPr/>
          <p:nvPr/>
        </p:nvCxnSpPr>
        <p:spPr>
          <a:xfrm>
            <a:off x="5257800" y="3269269"/>
            <a:ext cx="0" cy="293150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1"/>
          <p:cNvSpPr txBox="1">
            <a:spLocks/>
          </p:cNvSpPr>
          <p:nvPr/>
        </p:nvSpPr>
        <p:spPr>
          <a:xfrm>
            <a:off x="5214673" y="4591050"/>
            <a:ext cx="616543" cy="533400"/>
          </a:xfrm>
          <a:prstGeom prst="rect">
            <a:avLst/>
          </a:prstGeom>
        </p:spPr>
        <p:txBody>
          <a:bodyPr vert="horz" lIns="91424" tIns="45712" rIns="91424" bIns="45712" rtlCol="0" anchor="ctr">
            <a:noAutofit/>
          </a:bodyPr>
          <a:lstStyle/>
          <a:p>
            <a:pPr>
              <a:spcBef>
                <a:spcPct val="0"/>
              </a:spcBef>
              <a:defRPr/>
            </a:pPr>
            <a:r>
              <a:rPr lang="en-US" sz="1000" b="1" dirty="0" smtClean="0">
                <a:solidFill>
                  <a:prstClr val="black"/>
                </a:solidFill>
              </a:rPr>
              <a:t>23% Fewer Issued</a:t>
            </a:r>
            <a:endParaRPr lang="en-US" sz="1000" b="1" dirty="0">
              <a:solidFill>
                <a:prstClr val="black"/>
              </a:solidFill>
            </a:endParaRPr>
          </a:p>
        </p:txBody>
      </p:sp>
      <p:sp>
        <p:nvSpPr>
          <p:cNvPr id="40" name="Title 1"/>
          <p:cNvSpPr txBox="1">
            <a:spLocks/>
          </p:cNvSpPr>
          <p:nvPr/>
        </p:nvSpPr>
        <p:spPr>
          <a:xfrm>
            <a:off x="8382000" y="5143500"/>
            <a:ext cx="629130" cy="533400"/>
          </a:xfrm>
          <a:prstGeom prst="rect">
            <a:avLst/>
          </a:prstGeom>
        </p:spPr>
        <p:txBody>
          <a:bodyPr vert="horz" lIns="91424" tIns="45712" rIns="91424" bIns="45712" rtlCol="0" anchor="ctr">
            <a:noAutofit/>
          </a:bodyPr>
          <a:lstStyle/>
          <a:p>
            <a:pPr>
              <a:spcBef>
                <a:spcPct val="0"/>
              </a:spcBef>
              <a:defRPr/>
            </a:pPr>
            <a:r>
              <a:rPr lang="en-US" sz="1000" b="1" dirty="0" smtClean="0">
                <a:solidFill>
                  <a:prstClr val="black"/>
                </a:solidFill>
              </a:rPr>
              <a:t>35% Fewer Issued</a:t>
            </a:r>
            <a:endParaRPr lang="en-US" sz="1000" b="1" dirty="0">
              <a:solidFill>
                <a:prstClr val="black"/>
              </a:solidFill>
            </a:endParaRPr>
          </a:p>
        </p:txBody>
      </p:sp>
      <p:sp>
        <p:nvSpPr>
          <p:cNvPr id="41" name="Title 1"/>
          <p:cNvSpPr txBox="1">
            <a:spLocks/>
          </p:cNvSpPr>
          <p:nvPr/>
        </p:nvSpPr>
        <p:spPr>
          <a:xfrm>
            <a:off x="4761504" y="2476500"/>
            <a:ext cx="953496" cy="914400"/>
          </a:xfrm>
          <a:prstGeom prst="rect">
            <a:avLst/>
          </a:prstGeom>
        </p:spPr>
        <p:txBody>
          <a:bodyPr vert="horz" lIns="91424" tIns="45712" rIns="91424" bIns="45712" rtlCol="0" anchor="ctr">
            <a:noAutofit/>
          </a:bodyPr>
          <a:lstStyle/>
          <a:p>
            <a:pPr algn="ctr" defTabSz="914237">
              <a:spcBef>
                <a:spcPct val="0"/>
              </a:spcBef>
              <a:defRPr/>
            </a:pPr>
            <a:r>
              <a:rPr lang="en-US" sz="900" b="1" dirty="0">
                <a:solidFill>
                  <a:prstClr val="black"/>
                </a:solidFill>
              </a:rPr>
              <a:t>Initial 250 </a:t>
            </a:r>
            <a:r>
              <a:rPr lang="en-US" sz="900" b="1" dirty="0" smtClean="0">
                <a:solidFill>
                  <a:prstClr val="black"/>
                </a:solidFill>
              </a:rPr>
              <a:t>FH </a:t>
            </a:r>
            <a:r>
              <a:rPr lang="en-US" sz="900" b="1" dirty="0">
                <a:solidFill>
                  <a:prstClr val="black"/>
                </a:solidFill>
              </a:rPr>
              <a:t>Extension:</a:t>
            </a:r>
          </a:p>
          <a:p>
            <a:pPr algn="ctr" defTabSz="914237">
              <a:spcBef>
                <a:spcPct val="0"/>
              </a:spcBef>
              <a:defRPr/>
            </a:pPr>
            <a:r>
              <a:rPr lang="en-US" sz="900" b="1" dirty="0" smtClean="0">
                <a:solidFill>
                  <a:prstClr val="black"/>
                </a:solidFill>
              </a:rPr>
              <a:t>1500 </a:t>
            </a:r>
            <a:r>
              <a:rPr lang="en-US" sz="900" b="1" dirty="0">
                <a:solidFill>
                  <a:prstClr val="black"/>
                </a:solidFill>
              </a:rPr>
              <a:t>– </a:t>
            </a:r>
            <a:r>
              <a:rPr lang="en-US" sz="900" b="1" dirty="0" smtClean="0">
                <a:solidFill>
                  <a:prstClr val="black"/>
                </a:solidFill>
              </a:rPr>
              <a:t>1750</a:t>
            </a:r>
            <a:endParaRPr lang="en-US" sz="900" b="1" dirty="0">
              <a:solidFill>
                <a:prstClr val="black"/>
              </a:solidFill>
            </a:endParaRPr>
          </a:p>
          <a:p>
            <a:pPr algn="ctr" defTabSz="914237">
              <a:spcBef>
                <a:spcPct val="0"/>
              </a:spcBef>
              <a:defRPr/>
            </a:pPr>
            <a:r>
              <a:rPr lang="en-US" sz="900" b="1" dirty="0" smtClean="0">
                <a:solidFill>
                  <a:prstClr val="black"/>
                </a:solidFill>
              </a:rPr>
              <a:t>Oct 2008</a:t>
            </a:r>
            <a:endParaRPr lang="en-US" sz="900" b="1" dirty="0">
              <a:solidFill>
                <a:prstClr val="black"/>
              </a:solidFill>
            </a:endParaRPr>
          </a:p>
        </p:txBody>
      </p:sp>
      <p:sp>
        <p:nvSpPr>
          <p:cNvPr id="42" name="Title 1"/>
          <p:cNvSpPr txBox="1">
            <a:spLocks/>
          </p:cNvSpPr>
          <p:nvPr/>
        </p:nvSpPr>
        <p:spPr>
          <a:xfrm>
            <a:off x="6019800" y="2476500"/>
            <a:ext cx="991099" cy="914400"/>
          </a:xfrm>
          <a:prstGeom prst="rect">
            <a:avLst/>
          </a:prstGeom>
        </p:spPr>
        <p:txBody>
          <a:bodyPr vert="horz" lIns="91424" tIns="45712" rIns="91424" bIns="45712" rtlCol="0" anchor="ctr">
            <a:noAutofit/>
          </a:bodyPr>
          <a:lstStyle/>
          <a:p>
            <a:pPr algn="ctr" defTabSz="914237">
              <a:spcBef>
                <a:spcPct val="0"/>
              </a:spcBef>
              <a:defRPr/>
            </a:pPr>
            <a:r>
              <a:rPr lang="en-US" sz="900" b="1" dirty="0">
                <a:solidFill>
                  <a:prstClr val="black"/>
                </a:solidFill>
              </a:rPr>
              <a:t>2</a:t>
            </a:r>
            <a:r>
              <a:rPr lang="en-US" sz="900" b="1" baseline="30000" dirty="0">
                <a:solidFill>
                  <a:prstClr val="black"/>
                </a:solidFill>
              </a:rPr>
              <a:t>nd</a:t>
            </a:r>
            <a:r>
              <a:rPr lang="en-US" sz="900" b="1" dirty="0">
                <a:solidFill>
                  <a:prstClr val="black"/>
                </a:solidFill>
              </a:rPr>
              <a:t> 250 </a:t>
            </a:r>
          </a:p>
          <a:p>
            <a:pPr algn="ctr" defTabSz="914237">
              <a:spcBef>
                <a:spcPct val="0"/>
              </a:spcBef>
              <a:defRPr/>
            </a:pPr>
            <a:r>
              <a:rPr lang="en-US" sz="900" b="1" dirty="0">
                <a:solidFill>
                  <a:prstClr val="black"/>
                </a:solidFill>
              </a:rPr>
              <a:t>FH Extension:</a:t>
            </a:r>
          </a:p>
          <a:p>
            <a:pPr algn="ctr" defTabSz="914237">
              <a:spcBef>
                <a:spcPct val="0"/>
              </a:spcBef>
              <a:defRPr/>
            </a:pPr>
            <a:r>
              <a:rPr lang="en-US" sz="900" b="1" dirty="0" smtClean="0">
                <a:solidFill>
                  <a:prstClr val="black"/>
                </a:solidFill>
              </a:rPr>
              <a:t>1750 </a:t>
            </a:r>
            <a:r>
              <a:rPr lang="en-US" sz="900" b="1" dirty="0">
                <a:solidFill>
                  <a:prstClr val="black"/>
                </a:solidFill>
              </a:rPr>
              <a:t>– </a:t>
            </a:r>
            <a:r>
              <a:rPr lang="en-US" sz="900" b="1" dirty="0" smtClean="0">
                <a:solidFill>
                  <a:prstClr val="black"/>
                </a:solidFill>
              </a:rPr>
              <a:t>2000</a:t>
            </a:r>
            <a:endParaRPr lang="en-US" sz="900" b="1" dirty="0">
              <a:solidFill>
                <a:prstClr val="black"/>
              </a:solidFill>
            </a:endParaRPr>
          </a:p>
          <a:p>
            <a:pPr algn="ctr" defTabSz="914237">
              <a:spcBef>
                <a:spcPct val="0"/>
              </a:spcBef>
              <a:defRPr/>
            </a:pPr>
            <a:r>
              <a:rPr lang="en-US" sz="900" b="1" dirty="0" smtClean="0">
                <a:solidFill>
                  <a:prstClr val="black"/>
                </a:solidFill>
              </a:rPr>
              <a:t>Jul 2011</a:t>
            </a:r>
            <a:endParaRPr lang="en-US" sz="900" b="1" dirty="0">
              <a:solidFill>
                <a:prstClr val="black"/>
              </a:solidFill>
            </a:endParaRPr>
          </a:p>
        </p:txBody>
      </p:sp>
      <p:sp>
        <p:nvSpPr>
          <p:cNvPr id="43" name="Title 1"/>
          <p:cNvSpPr txBox="1">
            <a:spLocks/>
          </p:cNvSpPr>
          <p:nvPr/>
        </p:nvSpPr>
        <p:spPr>
          <a:xfrm>
            <a:off x="5831217" y="4591050"/>
            <a:ext cx="678343" cy="533400"/>
          </a:xfrm>
          <a:prstGeom prst="rect">
            <a:avLst/>
          </a:prstGeom>
        </p:spPr>
        <p:txBody>
          <a:bodyPr vert="horz" lIns="91424" tIns="45712" rIns="91424" bIns="45712" rtlCol="0" anchor="ctr">
            <a:noAutofit/>
          </a:bodyPr>
          <a:lstStyle/>
          <a:p>
            <a:pPr>
              <a:spcBef>
                <a:spcPct val="0"/>
              </a:spcBef>
              <a:defRPr/>
            </a:pPr>
            <a:r>
              <a:rPr lang="en-US" sz="1000" b="1" dirty="0" smtClean="0">
                <a:solidFill>
                  <a:prstClr val="black"/>
                </a:solidFill>
              </a:rPr>
              <a:t>17% Fewer Issued</a:t>
            </a:r>
            <a:endParaRPr lang="en-US" sz="1000" b="1" dirty="0">
              <a:solidFill>
                <a:prstClr val="black"/>
              </a:solidFill>
            </a:endParaRPr>
          </a:p>
        </p:txBody>
      </p:sp>
      <p:sp>
        <p:nvSpPr>
          <p:cNvPr id="44" name="Title 1"/>
          <p:cNvSpPr txBox="1">
            <a:spLocks/>
          </p:cNvSpPr>
          <p:nvPr/>
        </p:nvSpPr>
        <p:spPr>
          <a:xfrm>
            <a:off x="6477000" y="4572000"/>
            <a:ext cx="592384" cy="533400"/>
          </a:xfrm>
          <a:prstGeom prst="rect">
            <a:avLst/>
          </a:prstGeom>
        </p:spPr>
        <p:txBody>
          <a:bodyPr vert="horz" lIns="91424" tIns="45712" rIns="91424" bIns="45712" rtlCol="0" anchor="ctr">
            <a:noAutofit/>
          </a:bodyPr>
          <a:lstStyle/>
          <a:p>
            <a:pPr>
              <a:spcBef>
                <a:spcPct val="0"/>
              </a:spcBef>
              <a:defRPr/>
            </a:pPr>
            <a:r>
              <a:rPr lang="en-US" sz="1000" b="1" dirty="0" smtClean="0">
                <a:solidFill>
                  <a:prstClr val="black"/>
                </a:solidFill>
              </a:rPr>
              <a:t>17% Fewer Issued</a:t>
            </a:r>
            <a:endParaRPr lang="en-US" sz="1000" b="1" dirty="0">
              <a:solidFill>
                <a:prstClr val="black"/>
              </a:solidFill>
            </a:endParaRPr>
          </a:p>
        </p:txBody>
      </p:sp>
      <p:sp>
        <p:nvSpPr>
          <p:cNvPr id="45" name="Title 1"/>
          <p:cNvSpPr txBox="1">
            <a:spLocks/>
          </p:cNvSpPr>
          <p:nvPr/>
        </p:nvSpPr>
        <p:spPr>
          <a:xfrm>
            <a:off x="7162800" y="4924425"/>
            <a:ext cx="584327" cy="533400"/>
          </a:xfrm>
          <a:prstGeom prst="rect">
            <a:avLst/>
          </a:prstGeom>
        </p:spPr>
        <p:txBody>
          <a:bodyPr vert="horz" lIns="91424" tIns="45712" rIns="91424" bIns="45712" rtlCol="0" anchor="ctr">
            <a:noAutofit/>
          </a:bodyPr>
          <a:lstStyle/>
          <a:p>
            <a:pPr>
              <a:spcBef>
                <a:spcPct val="0"/>
              </a:spcBef>
              <a:defRPr/>
            </a:pPr>
            <a:r>
              <a:rPr lang="en-US" sz="1000" b="1" dirty="0" smtClean="0">
                <a:solidFill>
                  <a:prstClr val="black"/>
                </a:solidFill>
              </a:rPr>
              <a:t>36% Fewer Issued</a:t>
            </a:r>
            <a:endParaRPr lang="en-US" sz="1000" b="1" dirty="0">
              <a:solidFill>
                <a:prstClr val="black"/>
              </a:solidFill>
            </a:endParaRPr>
          </a:p>
        </p:txBody>
      </p:sp>
      <p:sp>
        <p:nvSpPr>
          <p:cNvPr id="46" name="Title 1"/>
          <p:cNvSpPr txBox="1">
            <a:spLocks/>
          </p:cNvSpPr>
          <p:nvPr/>
        </p:nvSpPr>
        <p:spPr>
          <a:xfrm>
            <a:off x="7772400" y="4791075"/>
            <a:ext cx="656523" cy="533400"/>
          </a:xfrm>
          <a:prstGeom prst="rect">
            <a:avLst/>
          </a:prstGeom>
        </p:spPr>
        <p:txBody>
          <a:bodyPr vert="horz" lIns="91424" tIns="45712" rIns="91424" bIns="45712" rtlCol="0" anchor="ctr">
            <a:noAutofit/>
          </a:bodyPr>
          <a:lstStyle/>
          <a:p>
            <a:pPr>
              <a:spcBef>
                <a:spcPct val="0"/>
              </a:spcBef>
              <a:defRPr/>
            </a:pPr>
            <a:r>
              <a:rPr lang="en-US" sz="1000" b="1" dirty="0" smtClean="0">
                <a:solidFill>
                  <a:prstClr val="black"/>
                </a:solidFill>
              </a:rPr>
              <a:t>27% Fewer Issued</a:t>
            </a:r>
            <a:endParaRPr lang="en-US" sz="1000" b="1" dirty="0">
              <a:solidFill>
                <a:prstClr val="black"/>
              </a:solidFill>
            </a:endParaRPr>
          </a:p>
        </p:txBody>
      </p:sp>
      <p:sp>
        <p:nvSpPr>
          <p:cNvPr id="55" name="Title 1"/>
          <p:cNvSpPr txBox="1">
            <a:spLocks/>
          </p:cNvSpPr>
          <p:nvPr/>
        </p:nvSpPr>
        <p:spPr>
          <a:xfrm rot="16200000">
            <a:off x="2900409" y="4637125"/>
            <a:ext cx="3505200" cy="174550"/>
          </a:xfrm>
          <a:prstGeom prst="rect">
            <a:avLst/>
          </a:prstGeom>
        </p:spPr>
        <p:txBody>
          <a:bodyPr lIns="91424" tIns="45712" rIns="91424" bIns="45712">
            <a:noAutofit/>
          </a:bodyPr>
          <a:lstStyle/>
          <a:p>
            <a:pPr algn="ctr" defTabSz="913830">
              <a:spcBef>
                <a:spcPct val="0"/>
              </a:spcBef>
            </a:pPr>
            <a:r>
              <a:rPr lang="en-US" sz="1200" b="1" dirty="0" smtClean="0">
                <a:solidFill>
                  <a:prstClr val="black"/>
                </a:solidFill>
                <a:cs typeface="Arial" pitchFamily="34" charset="0"/>
              </a:rPr>
              <a:t>Quantity Issued</a:t>
            </a:r>
            <a:endParaRPr lang="en-US" sz="1200" b="1" dirty="0">
              <a:solidFill>
                <a:prstClr val="black"/>
              </a:solidFill>
              <a:cs typeface="Arial" pitchFamily="34" charset="0"/>
            </a:endParaRPr>
          </a:p>
        </p:txBody>
      </p:sp>
      <p:sp>
        <p:nvSpPr>
          <p:cNvPr id="56" name="Rectangle 55"/>
          <p:cNvSpPr/>
          <p:nvPr/>
        </p:nvSpPr>
        <p:spPr>
          <a:xfrm>
            <a:off x="6974721" y="1914515"/>
            <a:ext cx="1600200"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defTabSz="914237">
              <a:spcBef>
                <a:spcPct val="0"/>
              </a:spcBef>
              <a:defRPr/>
            </a:pPr>
            <a:r>
              <a:rPr lang="en-US" sz="1400" b="1" dirty="0" smtClean="0">
                <a:solidFill>
                  <a:prstClr val="black"/>
                </a:solidFill>
              </a:rPr>
              <a:t>AMDF </a:t>
            </a:r>
            <a:r>
              <a:rPr lang="en-US" sz="1400" b="1" dirty="0">
                <a:solidFill>
                  <a:prstClr val="black"/>
                </a:solidFill>
              </a:rPr>
              <a:t>Price:</a:t>
            </a:r>
          </a:p>
          <a:p>
            <a:pPr algn="ctr">
              <a:spcBef>
                <a:spcPct val="0"/>
              </a:spcBef>
              <a:defRPr/>
            </a:pPr>
            <a:r>
              <a:rPr lang="en-US" sz="1400" b="1" dirty="0" smtClean="0">
                <a:solidFill>
                  <a:prstClr val="black"/>
                </a:solidFill>
              </a:rPr>
              <a:t>$30,146</a:t>
            </a:r>
            <a:endParaRPr lang="en-US" sz="1400" b="1" dirty="0">
              <a:solidFill>
                <a:prstClr val="black"/>
              </a:solidFill>
            </a:endParaRPr>
          </a:p>
        </p:txBody>
      </p:sp>
      <p:sp>
        <p:nvSpPr>
          <p:cNvPr id="57" name="Rectangle 56"/>
          <p:cNvSpPr/>
          <p:nvPr/>
        </p:nvSpPr>
        <p:spPr>
          <a:xfrm>
            <a:off x="5185963" y="1914515"/>
            <a:ext cx="1636358"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defTabSz="914237">
              <a:spcBef>
                <a:spcPct val="0"/>
              </a:spcBef>
              <a:defRPr/>
            </a:pPr>
            <a:r>
              <a:rPr lang="en-US" sz="1400" b="1" dirty="0">
                <a:solidFill>
                  <a:prstClr val="black"/>
                </a:solidFill>
              </a:rPr>
              <a:t>Exchange Price:</a:t>
            </a:r>
          </a:p>
          <a:p>
            <a:pPr algn="ctr">
              <a:spcBef>
                <a:spcPct val="0"/>
              </a:spcBef>
              <a:defRPr/>
            </a:pPr>
            <a:r>
              <a:rPr lang="en-US" sz="1400" b="1" dirty="0" smtClean="0">
                <a:solidFill>
                  <a:prstClr val="black"/>
                </a:solidFill>
              </a:rPr>
              <a:t>$21,438</a:t>
            </a:r>
            <a:endParaRPr lang="en-US" sz="1400" b="1" dirty="0">
              <a:solidFill>
                <a:prstClr val="black"/>
              </a:solidFill>
            </a:endParaRPr>
          </a:p>
        </p:txBody>
      </p:sp>
      <p:sp>
        <p:nvSpPr>
          <p:cNvPr id="58" name="Title 1"/>
          <p:cNvSpPr txBox="1">
            <a:spLocks/>
          </p:cNvSpPr>
          <p:nvPr/>
        </p:nvSpPr>
        <p:spPr>
          <a:xfrm>
            <a:off x="8153400" y="2854059"/>
            <a:ext cx="782347" cy="375454"/>
          </a:xfrm>
          <a:prstGeom prst="rect">
            <a:avLst/>
          </a:prstGeom>
          <a:solidFill>
            <a:srgbClr val="92D050"/>
          </a:solidFill>
        </p:spPr>
        <p:txBody>
          <a:bodyPr vert="horz" lIns="91424" tIns="45712" rIns="91424" bIns="45712" rtlCol="0" anchor="ctr">
            <a:noAutofit/>
          </a:bodyPr>
          <a:lstStyle/>
          <a:p>
            <a:pPr algn="ctr" defTabSz="914237">
              <a:spcBef>
                <a:spcPct val="0"/>
              </a:spcBef>
              <a:defRPr/>
            </a:pPr>
            <a:r>
              <a:rPr lang="en-US" sz="900" b="1" dirty="0" smtClean="0">
                <a:solidFill>
                  <a:prstClr val="black"/>
                </a:solidFill>
              </a:rPr>
              <a:t>Expected Demands</a:t>
            </a:r>
            <a:endParaRPr lang="en-US" sz="900" b="1" dirty="0">
              <a:solidFill>
                <a:prstClr val="black"/>
              </a:solidFill>
            </a:endParaRPr>
          </a:p>
        </p:txBody>
      </p:sp>
      <p:sp>
        <p:nvSpPr>
          <p:cNvPr id="59" name="Title 1"/>
          <p:cNvSpPr txBox="1">
            <a:spLocks/>
          </p:cNvSpPr>
          <p:nvPr/>
        </p:nvSpPr>
        <p:spPr>
          <a:xfrm>
            <a:off x="8156153" y="3269269"/>
            <a:ext cx="782347" cy="377603"/>
          </a:xfrm>
          <a:prstGeom prst="rect">
            <a:avLst/>
          </a:prstGeom>
          <a:solidFill>
            <a:schemeClr val="tx2">
              <a:lumMod val="60000"/>
              <a:lumOff val="40000"/>
            </a:schemeClr>
          </a:solidFill>
        </p:spPr>
        <p:txBody>
          <a:bodyPr vert="horz" lIns="91424" tIns="45712" rIns="91424" bIns="45712" rtlCol="0" anchor="ctr">
            <a:noAutofit/>
          </a:bodyPr>
          <a:lstStyle/>
          <a:p>
            <a:pPr algn="ctr" defTabSz="914237">
              <a:spcBef>
                <a:spcPct val="0"/>
              </a:spcBef>
              <a:defRPr/>
            </a:pPr>
            <a:r>
              <a:rPr lang="en-US" sz="900" b="1" dirty="0" smtClean="0">
                <a:solidFill>
                  <a:prstClr val="black"/>
                </a:solidFill>
              </a:rPr>
              <a:t>Actual Demands</a:t>
            </a:r>
            <a:endParaRPr lang="en-US" sz="900" b="1" dirty="0">
              <a:solidFill>
                <a:prstClr val="black"/>
              </a:solidFill>
            </a:endParaRPr>
          </a:p>
        </p:txBody>
      </p:sp>
      <p:cxnSp>
        <p:nvCxnSpPr>
          <p:cNvPr id="11" name="Straight Connector 10"/>
          <p:cNvCxnSpPr/>
          <p:nvPr/>
        </p:nvCxnSpPr>
        <p:spPr>
          <a:xfrm flipV="1">
            <a:off x="4565733" y="1057275"/>
            <a:ext cx="0" cy="54864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71651"/>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1"/>
          <p:cNvSpPr txBox="1">
            <a:spLocks/>
          </p:cNvSpPr>
          <p:nvPr/>
        </p:nvSpPr>
        <p:spPr>
          <a:xfrm>
            <a:off x="800908" y="109866"/>
            <a:ext cx="7488237" cy="558800"/>
          </a:xfrm>
          <a:prstGeom prst="rect">
            <a:avLst/>
          </a:prstGeom>
        </p:spPr>
        <p:txBody>
          <a:bodyPr vert="horz" lIns="91367" tIns="45683" rIns="91367" bIns="45683" rtlCol="0" anchor="b" anchorCtr="0">
            <a:noAutofit/>
          </a:bodyPr>
          <a:lstStyle/>
          <a:p>
            <a:pPr marL="0" marR="0" lvl="0" indent="0" algn="ctr" defTabSz="914318" rtl="0" eaLnBrk="1" fontAlgn="auto" latinLnBrk="0" hangingPunct="1">
              <a:lnSpc>
                <a:spcPct val="85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bg1"/>
                </a:solidFill>
                <a:effectLst/>
                <a:uLnTx/>
                <a:uFillTx/>
                <a:latin typeface="+mn-lt"/>
                <a:ea typeface="+mj-ea"/>
                <a:cs typeface="Arial" pitchFamily="34" charset="0"/>
              </a:rPr>
              <a:t>Time on Wing Increases = </a:t>
            </a:r>
            <a:r>
              <a:rPr kumimoji="0" lang="en-US" sz="2000" b="1" i="0" u="none" strike="noStrike" kern="1200" cap="none" spc="0" normalizeH="0" baseline="0" noProof="0" dirty="0" smtClean="0">
                <a:ln>
                  <a:noFill/>
                </a:ln>
                <a:solidFill>
                  <a:schemeClr val="bg1"/>
                </a:solidFill>
                <a:effectLst/>
                <a:uLnTx/>
                <a:uFillTx/>
                <a:latin typeface="Arial" pitchFamily="34" charset="0"/>
                <a:ea typeface="+mj-ea"/>
                <a:cs typeface="Arial" pitchFamily="34" charset="0"/>
              </a:rPr>
              <a:t>Cost-Wise Readiness</a:t>
            </a:r>
            <a:endParaRPr kumimoji="0" lang="en-US" sz="2000" b="1" i="0" u="none" strike="noStrike" kern="1200" cap="none" spc="0" normalizeH="0" baseline="0" noProof="0" dirty="0">
              <a:ln>
                <a:noFill/>
              </a:ln>
              <a:solidFill>
                <a:schemeClr val="bg1"/>
              </a:solidFill>
              <a:effectLst/>
              <a:uLnTx/>
              <a:uFillTx/>
              <a:latin typeface="+mn-lt"/>
              <a:ea typeface="+mj-ea"/>
              <a:cs typeface="Arial" pitchFamily="34" charset="0"/>
            </a:endParaRPr>
          </a:p>
        </p:txBody>
      </p:sp>
      <p:sp>
        <p:nvSpPr>
          <p:cNvPr id="57" name="AutoShape 17" descr="data:image/jpeg;base64,/9j/4AAQSkZJRgABAQAAAQABAAD/2wCEAAkGBhQQEBUUEhQWFBUWGBgYGBgYGBUcFxYYHxgeHhUYGRwXICceGhokGRgXHy8gIygqLSwsFh8yNTArNSYrLCkBCQoKDgwOGg8PGiwlHyUvLS8wMi42LS82NCwsNCksKSksNC0tLTQsKSwwLCwsLCwvLC8vNCwtLCwsLCwsMC0sKf/AABEIAN4A4wMBIgACEQEDEQH/xAAcAAABBAMBAAAAAAAAAAAAAAAABAUGBwIDCAH/xABXEAACAQMCAwQEBBEHCQcFAAABAgMABBESIQUGMRMiQVEHMmFxFCNCgQgWMzQ1UlRVYnJzdJGxstHSF4KTlaGkwRUkJUOSlKKz8FNjg7TC0/FFZHWj4f/EABsBAAIDAQEBAAAAAAAAAAAAAAAEAQIDBQYH/8QAOBEAAQMCAgYIBQQBBQAAAAAAAQACAwQRITEFEkFRYfATIjJxgaGx0RQzkcHhFSNC8TQGFlJygv/aAAwDAQACEQMRAD8AvGiiihCKKKKEIooooQiioNzb6YrDh+U1/CJht2cOGwfJn9Vd/DJPsqquP+mLid7kQ6bKI/abyEe1yM59qhas1pdgAqucG5q/uL8wW9muq5mjhHhrZQT7gd2+aoBxn6IKwiJW3WW5bw0roQ/O/e/Qpqlrfl6W5ZnIluHwzMx1McAZZidzgeOT41LeEejWRgxkkit1UQk7MxxMcRHEYIwT4k7eNWIY3tuHqrtjleLsYbccPpfNLeI+nviEv1vawwA+L6nYfOSo/wCGo7eekHi8/r3rIPKMKmPnRQf7ak/EvR2Lezd9E08ytKj6Coih7PfW2RqKsmGG460v5C4LbSWcc7wJK6yTo4bJ1YhMseQTj5OOnjUdJEBcAnyzWgpZSbOcBgcscrb7b1WVxeXUv1W9uX/GlkP62NI34Vq9Z5G97fvq9bOwjtr2xREjMUz3KElEOtN5bc5IznRIoyPLFNcvEj/komSZo3kup4m0RIe12IEbYxoUgdR+iqfEt2MH1TA0dc/MP0tv79ypwcEUdC4+cfupRDHLH9TuJk/Fdh+oiuhLm3d71UKxNBHdIE378OLXPZhNOAh9br8rpTHd8LW4urV+yScJb3E5dYwO3wcRIYwMnSxRdxvvU/Et2s5552Kn6eSARJsB38nDkYqqrXmricJzHxCc48HdnH6HLCn2w9M3F4fXMFwPw0AP/wCspUpn4Tai+4oJLWNorePtVA1oVbQulFKEAKxJzt1xSV/R9btFHKxkhUwxyyKmHOqaTTbxprx0GQSTvgdM1PTRfyaR3YqnwUtrseD3i3pdKeGfRFoMC8s5I/wo2DD/AGX04/SannAfSbw69wIbpA5+RJmN8+QD41H8XNVLxX0YTRLMySJIscwiA3DyZKKpAwR60qqd9iDUK4jwAJI8bppeMlX047pBwd12O+2auGsf2HfXBLvZLHi9uHDHj6LrjNFcq8C5r4hw/HwW5YoP9VJ3o8eQVsgfzdJqy+Wvog4mIj4jCbdv+0QFoz7SvrqPdqqro3MzCq17XZFW/RSXhvFYrmMSQSJKh6MjBh7tuh9nWlVUV0UUUUIRRRRQhFFFFCEUUUUIRRRVLekT01P2j2nDPWUlZLgj1SDhhGD5HbWfmHQ1IBOAUE2xKn3OnpKtOFLiZ9cpGVhTBkPkT4IvtPzZqj+afSRf8Vypb4Lbn/VRk5YeTtsz/wBg9lJeXuRLq9LSojSsSSZZGA1P1IVpD3n6nxPnirL4XyRDbLHcQRTTyR9jMrEriXvkTRdn8h0AJxknIG/hUucyPtYncPv+FrHBJLY5Djz6+l1X3Kno5kuJezGmEgZPa5EhGCe5H6z7AnYY261MeWuTrSS3hOC8k7zIkrEhY5oyTCjRkYKuikkNk+HjTzzLrSM3CsXksnS5glYk9tazN9TLHqQcrv4AedMF1ztbW1zOIlM9vM8VyoVijQTghmAJUjqMHHht51iZJJeqPoF0GwwwDX24YnO/jbeDbDKx2rdxfjs62llep3HtpZIJogAsYf2ouwDJlTgfKFO9xxmGO7DZjS3uuHp2faYKI6bxBgdjjpjxqvW4td3z3CQozLcSdrJFGhYas5HgSMee2cb0uT0bzIA15PBZjykkDSY9iJnPuzWvw1mjpCAl/jQ55ETS7u77/wBYepW2DnGK4tJouINMzvcLOGiCZzo0sMtgKMADYH3Uj5Z55awieNIxIGlEg1E93ClSMDrlTjrSscN4TB60l1dt+AqxRn/a7/6KzHMtnH9Q4ZB75meY/obFVdPSMuLkrdlHpKaxDAO/Pz9k2t6QbjTaqOzHwT6kcd71dI1ZOCNOB0HQVqi5vuhE8Q0FHd5CDEjYd/WZSQSp32xjFPI9Ilwv1KO2h/JwIP15rB/Sdf8A3Tj2BIh+pKx+Lpsmxkpo6L0hm+Vo+nsk/wDKPxAMGLDIYNnsY92CFNTd3vNpOMnyHlSRefLhYhFlAAixggEOEVw4GoHxIGfMU4r6S+I+Fw3zpF/itbB6SL1vqphlHk8MZz78AUGrpj2mef5VW6LrwepIPpu/82SG658aVb3XEoa87IMyk4QJjZQc5BHmfGpXa+kazlJ7XtIFSSCRV069aQoNMWVIwe1GrJ238KYm5ugk+r8NtH8zGrRN+lSawaPhM/WO6tGP2rLLGPfr7/6KsJaR+0hUdSaTizYHd3hu7hsU44ZzHBKs0naKVgijnK6h3pdcs8iqOpxIYl/m1F+TJVtrG5vJpexkuX7COTs+0wfXkYoeqk7Hr06Gmw+j5ZvrK9t7g+CMTDKfcr9f0ikF7Fe2JhW6hfs4H1xpKCYc5yQCp0kEjcA/rrdsALT0bg7y52JN1VqyDpmFnfjjhjl37NtlJ7vkxHsmkkTN7LJFpC4RVeU9yLQvdGI++RtjWKj3HvRxNEBoK3QLvGRGrkrIi6nXBGTgA7jyPQ1J+A+ktZTGtyxWRPhEiySEmLtnGIMhQSqKrOvjjI+Z95b4RHGkjJcvNHLqUSMx0ogAN9Mn2oY4QN1zg7jc4tklh6vkefRMSRQVILzY8RzstexxxOCpPhd1cWEva2Uzwv4rnut7GByGHsYGrb5M9PMcpEPEUFvJ0Eoz2LfjdSnv3X2imW+tor5bq/nVliZlt7SNAAzNsFIHytKjJHjlhkYFR7m/kJ7V2TKzqBqOnGuMd36ogJMZ7679O8N6YD45MD1T5fhc99LLHi3rDz/I4jyXScUoZQykMpAIIIIIPQgjqKzrl/k/n674M2EJntc5aFj6vmUPyD7tj4jxronlbmmHiVstxbklGyCGGGRh6ysPMZHTI32qrmlpsVi1wcLhO9FFFVVkUUUUIRRRRQhFcjS/XV1+Xk/bauua5Gl+urr8vJ+21MU/zAsJ+wVP/Rlx9dYs5/Ud1khJJHZ3CnKYI3AbGk488eJobn6WEzpOmZ0uTNCyEaYpNREy9d42GRgddR881DXsiIllHQkg/gkHb5jTtyDYpPxK2jlUOjOdStuDhGIyPEZA2rSSlYXF5y+6vFXvYxrBnxytz4YY3xThb2vEOLBsEpba2c6mKWsZJycaiRsSdhnGfCtyWXDbL1i3EJh4LmO2B9/rP/aDTfzDzTNduVkfuISFiTuxoAdgFG3TzyaZ9z5D/r9A+euQ+ufbUhGqPNenh0RFfpKt+ufIcL5eGCkt7z5cuvZxFbaLwjt1EY/SO8f00wBWckgFj4nr+kn/ABNeQWrOSFBcgaj0AAyBkk+0gADckgDJqS2XJ/aOkc8pTLFGQL3o2wTHqDdQ4VsOCRkAZJ6LtgdL1nG6bk0hFSftxMDedw+5TIvDMrqDg+elWcA5G2pMjx6nA2PlSK8t5EbTjTsD3gRkHoR1yPbmrE4pZtaFUDhoyuVJ0K6BcBlAACnqNPl3s5wMsN1w8OV+LldQCRrEnyjuO6w8s5GPD1vBl1Ky3VGK5MWl59f91xLeFh6KJ9gx6kH5if0b0stuCTSZ0rJgbHTGTg+RCIzA9OorfxmVOHr2roS8mRDCxIyB67yFSCYgcALsWYHJwpzCeIcz3M/rzPpHRFOiNfxY0wi/MKzZTE9tNVGlWN/xx443/v6hSu74c0TBWMo8w6lD7MDO494FYquBj/r+2o3w3m65g2EpePxik78Te9G2B9owR4EVKY5o7iHt4AVXIWSMnJhcglQCd2jYBipO/dYHcZbCop3NGsMk/o3SUcp6NwIdxxv42H0WusVYEZBzWVOfDrBbmIoMLNHup6CRCdlb3E4z4Ar4bUtFH0hIGa6dVVCmAe4dW9jw3HuTWaeeFc6XdsNKTFk6GOTvxkeWl84HuxTK6kEgggg4IPUHxBrAmmooyCubVzskbjYhSlr/AIdefXEBspD/AK223iz5tEeg/F39tC8vXtgDPZSrdW5BDNDh1K+KyxHJxjqCDjzFRQmlPDeLzWsgkgkaNvNT19hHRh7CCK7MbnkarsRxXlJomMdrRdU8FKeFc9xF45J41QWkTG3hjB7N7gn12+18/ZjbyK3gU6W9jcXt/qZr1wFQbPOqnU4z8mNmwCftVwOopm59cSw2NyURJbiJ2lKLpDsHADEDbOPH21HrRJLjSjMxSMHGSSEXqQuemT4Vf4RpF25HP2Cy/UXDB3aGVtpzud3hx4EaOLXomkkkEaRBiSEQYRfYBVwfQ9fYg/nEn7KVSr9D7qur6Hr7EH84k/ZSr1LQ0NaEpC90jnOdmVZ1FFFKJlFFFFCEUUUUIRXI0v11dfl5P22rrmuRpfrq6/LyfttTFP8AMCwn7BUs4Age20sMglgRWvkmQQcXhwGfRI4CqMu3cYDA29nsrPlg/En8c/qFb+RPs5D+Vk/YenX5OSjc2pjm9Ztsd47eW/srEDJAG5OwA8T7BWy59dvxm/XW3h/E0t2LvqztjSU6b6h3/HcEH8HHjmvHx9d+qTYL6lU3ghMrBrOGV8f68FJeC2rWiK7KvdbWx7xywyFLDGQigkLtlSSxG5w68auzdaCwW3CMGViw7cEMGwCDpRcqCQdecDYEbMlnxxJ/VQuuCcyS4UgesRnYge7pWK8YSJFwYAQo2RTI3TocaFB95rs9Vg3BeFtJM84EuKdUu4FYkPrc9T3pJG95GpsezpWqLiWkBNByCEGshCwzhNm3ORj+2oxb8dljTQjBVzkd3JAx0G+BvvsPGs+DStJeQNIxciRCSxz3VbUfcMA9PM0satl7NxXUj0NOQXSWaAL71F/SPfiW+ZVKlYkjiGjBUEIDKARsfjWk3HWovWcshZiTuScn3nrWFNrioqS8hT/5w8OQO3ieNQSAGkGHhXfbJkRVH42PGo1W6yuTHIjjqjKw94Of8KhwuLFXjeY3h4zBv9FN2FZ2t20UiunrKfmI8VPsI2/t8KU8di0XU6joJZMe7Wcf2YpvJrmRRkFevqqgSMscipTxmxW7iFxAMtjvL4sB1Uj7dd/f08qimqnTgPG/gz976m3rfgnwce7oR4j3ClnMPAFVjKjokb797ZNZ3wGHQN1G2M5HiK6bWi9yvMGQx3Zs2KOk1gTXmqsCa6Mca5k0ylfN31hwv8hL/wAwVlZWyx223ihYnzJXP/8AKw5t+sOF/kJf+aK2lsWmf+6/9FaN7PifVLHtEqGt0Puq6voevsQfziT9lKpV+h91XV9D19iD+cSfspWFXsWtLtVnUUUUknEUUUUIRRRRQhFcjS/XV1+Xk/bauua5Gl+urr8vJ+21MU/zAsJ+wVKOVj8W/wCN/gKUciH/AE3D+Wk/ZeknKp7snvX9RpVyH9m4Py0n7L06/J3clG/x7003Q+Mf8Zv1mkvwZNRbSuT44GaVXf1R/wAZv2jWnV/15e/y+evE43wX146uqC+3iseyGc4GfcKzooqLq4ACK32N32ThtIbZgQSQCGQqd1IIOGO48a0V5QCQbhQ5ocC05FboPR5b3STNbyyK4QtHEQrYfG0bNsSrHCpJjGWCtpOnXXpGKsm3vGtIZLvGOzXRESO60smVUb7MAnaORuDowdjVd3l00sjyOcs7FmOAMknJ2Gw3Ndune57LuXgtJU8dPOWRnD04LTU9m5At4Y4Hlmk70YaRAFDM5AJiiJzspyrykaVI0gOwZVgkblSCDgg5B8j4VP7HircRhV5JIzcxns31PDE0keAYWAYqGK4dDjwEdauvbBKQhhfZ+SOIXnbSs+Auo9AScbAdTuenWkpNLbjg08a6micIPl6SU/2lyuPnpATRFEnJpxawXj7inuz5gjYyLcRIUkXSh6iEn19OfVDsc6hgqQPDoxE1rJp74cSNsVyTVajw7Oy9lUqxU7kePmPA/P8ArBrGtcjYA8h09g8V93l5EDw6Zg5reAu1dV+Y8+KXq2s1teLsnLhvB7vSylvNn2O4Wf8AuZh+iUUTH/M//CH7Io5q+xvC/wAlcf8ANFZTxKLJO1ljgEiKEMpI19PVCgsV82xpHiRU3Abc7z6rKxJNtw9FD36H3Grq+h6+xB/OJP2Uqmr22aJnRxpZcgjbY/NsR7RsauX6Hr7EH84k/ZSsKrYtqbarOooopJNoooooQiiiihCK5KiQNe3AboblwfcZDXWtcju2Lu6PlcSH/jat6f5gWM/YUy4XwrsC+G1BsY23GM9f001cD4r8F4gJupjeRgME5O4xsR5k5JA7pqRh849vT9dNfITf6ZgJ/wC1k/RpfNOuxa7uSosHN71oMR7XAgdi3ey2XBBPVVj7hHXqWG258aVRyyB9QuIkRM+v3AB8pez3GwAyRtuPmij8SOZSksoQu7BYkOMLnTkkgEF3UdCOvszqhss+tGT6keuWYKNOdbtgYOCAB1PU+JAHHawAYYLsyzue65N9mOPiL5KV29vBc3BjXusBluyPcIO4YBh3dsDHQ6x5GtPFOBSQbnvJ9uB0/GHyff09vhSr0fWw+Pl0xqzPp0xnIUetjOT5gfzamKIWIAGSTgDzJ2AqklOx4yTFNpKenIs643HnBV1HZ9ztHZIos47SQ6VyNyF6s7Yx3UDHcbUgvOaoLdG+DM0s5wFkaJVjj3yzoHLFnwMAsq41E9QMNnP3FUnvXWLHYw/FR6fVIUnWygbYeQu/86o5VI6VjMTiUxVaYmmu1vVafr9fZK+IcWmuDmeWSUjoZHZiPdqJpJRRTS4yKKKKEJRY8QkgcPC7RuOjIxUj5xUstuOW92fjCLWY9Tj/ADZ28+6NUGT4YZMk+oNhC6Ks1xabhQRdTO7t2jdkcaWU4I8j82x942NZ2nDJJUZ0xgeBIGrw657oJBALbMVYZGN1XCrM3trbyHOIw0EzZwcIVMO/hmOVU1fJWEnwAM7g4X2aoFGQhOs9FVChBznZIwdOxOAAPfTT6jAaqWbBckuVe8MADSu6g9jFM5V12DhCIw6nylaPKnr08azWxM6xSW8RzLqVokB+LmTHbKB8lSCsmOiiXHRaUc58ftESWOBhNLIqRl0B0IiyK7LrOO0GY0AABCjVhsEKG7hNxLdfCri4aRbeR9bxRN2cdxOW2j8RgKzu2ASAo6EgioncXggcFJhaGEEqT8X4tqs7WCziN3d2yOrlI+2hg1uWzkZR5NlA9ZR3upxhnsuRpJXM/EpWaRt+y15lby7VzkRjp3d28ML1p45s0jh3DdEaRK6TsUjGE1CQKDgkktpAGpiSfE0o4WfiY/xB+qriLW6zjvVekt1WhR3mdQJdsD4tBgZwAq6EUZJOAiqMkknqSatX6Hr7EH84k/ZSql5gkzPJ7MD9Cira+h6+xB/OJP2UqKnANU0+blZ1FFFJppFFFFCEUUUUIRXI0v11dfl5P22rrmuRpfrq6/LyfttTFP8AMCwn7BUm4lITZxsDuNBz7cY/XSblNj8LDsjSqqyNKFbSdBRlc6vD1vf5b1kW1cP/ABTj/j/caV8sK628xWORu07upQMYHrA75I+Y701M7VYUvG3WeEzX/IN041QyalIyEMjZAO4GSAM1DuIcPlgfTMjI3kwI+ceY9oq47URIF7RQuI0BLRkd7fXuV67D9Ne3i2Uq6ZezK9QDqA946AfNXMAsug43N1TNhxCSBw8TsjDxB/sPmPYan1z6Qp04crEKlxOWWN12IiXaSUDwYsSisOmiQjBANN7ckJLO3YajHrIVV3yPAlzkRp1Jd+gBIBwaYOab9Jblux+oxhYoeuOzQYDb7946nOfFzQDdS5pamiiiipVUUUUUIRRRRQhFFFFCFJ+VedBYxSRtD2up1kQ9oU0MFKkHAJZWBGQCM6cUj4xzTc3uI3bEee5DGNMSnw0oOp8MnJ9tMlW1wjgUNhw/tJo1YSxEySYBMzSRsYYIC2dQGqPJQAh1LaiqbCE2cH9HkUG95iaTf4pS3ZoRs3aPGQ0hUghljPd65YZFSDiNqk0YRlVURRoVdliX5JUjIC+Uy5B/1gJya3TSt3TKR2vZwNMDkETKiBy4xvpkLGRhuCApxg0ogQIwU47srAnABbMOp2bGwOdzjA2G1CFGeZ7lhbWsDIQLYSJ2m2G1sGQMB6jdR1KtjKk7gauWGLSNk5wgUewZ2H9lZcx8RcxpGFwugRlvAgKhdM49Y5XI+SMeL93Dlg47VvID/E10YS4sxSEoAkwTRxGTVJIfNm/WauP6Hr7EH84k/ZSqVkOx9xq6/oe/sR/48v6krOq2LSm2qzaKKKSTaKKKKEIooooQvGOOtcjzbXV3+Xk/baujfSt9hrz8l/6hVO3XCOHW6wq1h2rNbwSM/wAJnXLPErN3RsNyakTthOu5aR0klWTHGMc022UgNnMM9CD+z+6mSDQJAHkaItJGodSVAQlu0LEHYrlcZ2wvsqTdnwz72/3u4o0cM+9v97uKrJpCJ4tz6Jpmgqxhvq+Y90g4dc3emMxXrHtGZBrKuoZNOrJbO2CTt4Adc0si5r4guCVhlU7ZIKHUBkqcMBkDfy361n2fDPvb/e7ijs+Gfe3+93FL/FRb1v8Ao9X/AMPMe608yc5MLHS0AinuVI695IMgF+gIMhDKB9qGO+parerRtbGwmmjhh4UHklbSoN7OoyFLbkjyU1JP5Kz95Y/6yl/dWzHh4u1JTU74HakmB53Kiq3Xdo8UjRyKUdCVZT1BBwQau/8AkrP3lj/rKX91eN6LCP8A6JGfdxKT/EVZY24qi6KtrjHL9tZb3XBJIV6azdzNFk9AZIyVBPtxWPB+B2l7OYbbhKu4jMh1X06AKGC9SN9yKp0jdbV2rf4WTozLhqjiP7VT0Vev8lZ+8sf9ZS/uqLcPhsLhoo4uFAySvoVTezgat+rEY+SasXgWvtVGQukBLdgue5VnRV6fyVn7yx/1lL+6vf5Kz95Y/wCspf3VKztxVFVa3JfB0t7SG5BDyyAkS51G3XWwYRL8lxp3bBYF8jAHef8A+Ss/eWP+spf3Uy8b5ctbGREuuEKhkVmXTfzPkKVBzgbesKhzg0XKvHE6VwYzElOKyqNGWxpOpkzmMIPVKnfVvpIIzrbqNu608a4t2KBFOZWGNyCBvlifDrgv4O4x6qsAn0cM+9v97uKOz4Z97f73cViKqG+JT50PWWwb5j3Sjmkj/J3CxnJ7O4JOckkzZJPmScknxzTZwmQLbznPgB/YR/jSvs+Gfe3+93FHZ8M+9v8Ae7imhpOIC3PolzoCsJvbzHuo3K3dPuP6qvD0AqBwdd9zLKSPHqB/gKrPs+Gfe3+93FTL0dcIgt+OL8GjMSS8MWYprZ8M8q57zb+AqHVbKg9XYsn6Nmo23lGfd9irjoooqFgiiiihCpPifChBecRSaS8cxFLmFUu5YwbaRsPj1to3On3e6mX/ACzbfa3/APWEn8FWN6TLVYJ7S+YfFqxtbnyNtONJLexHIPvaqj4pw9reeSF/WjdkPtwdj7iMH56SqpJI7FpwXoNEU1PUhzZW3cOJy8DzdbeY+KQNayhVvAxXbXeySJ1HrIVAYeylPMvrwfmlp/5dKjnF/qEnu/xFSLmX14PzS0/8ulKukdJDd29dWGmip64NiFgWHfv4ppooopNdtFFFFCE88j/Zax/Kt/yZK6MrnPkf7LWP5Vv+TJXRldik+WvD6a/yj3BUzzf6TOIW1/cQxFFjjcKmbeRyRoU51KcHcn9FSf0Yc43t+0ouogI0VSkwikiDMScphydRwAcr08eorHjvphitbqW3NtPIYm0llMWknSG21MD0YUhPp1i8LO4z7Wg/jrbXaHYu8MEoIZXxjViPeA73t5Ky7m2WRGR1DowKsrAEMDsQQeoIqlvRBbrFxq7jQ5SOO4jQ5zlFulVN/HYAZ9lecf8ATDd3KGO3iW0Vhgvr7SbH4GAFQ+3vEeG9a/QnGF4nIB0Fo3/OSqdMxzw1uK2+Cmip3ySCwwFvEK8jXM3If1/YfnP/ALldMmuZuQ/r+w/Of/cqZs2d/uq0XYm/6fcLpmq95n5q4xDdyR2vD1mgUrokOctlAW+WOjFh08KsKq35m9L5s7ya2WzMvZFQX7ZVzqjV+hQ49bHXwrVzg0XJSUcb5HarBcpD9O/H/vUn/F/7lQLmLm+fikkck8cUfZLIgVNeclxq1aiehTwqcfy7P97z/vCfwVWMOcEsMEs7YznGpycZ8etJVMw1LNK72iaJ4n1pWEWFxmMcFsooorlr1yKKKKEIp641cpHfWpkExH+TIB8TM0LZ1Hqyg5HXb3eVMtL+bfru0/8Ax1v+tqbp3FocRuXI0lG2V0THjAu+xTh/lm2+1v8A+sJP4KVW91bPDcSH4ciwQtIWN/KQWyFiTGkbs5A6+dRapjy7wXtvgVpj65lN5cD/AO2gJEKsPtXl1f2VtTzSyPsTgkdJUNJTQF7W45DE+6sXkrlTs+H263JlebQGkLSS6tTEsVPe+Tq0/wA2val1FdJeUUX9Js8KcJu+3GUMRUAdTIdogPb2mk/NVPc3AiWJZN50t4FuD5zCMBvnC6AfaDU85+4ys1+kbbwcOUXc48HuDtZwn25OrHQg+yqquboyOzu2pnYsx8yTkn9JpCtf1Q1ek0DA4vdNsGHPckHF/qEnu/xFTHjXAbmX4O8dvNIptLTDLG7KcQJncDFRS6iEiMpOMjGdqYfh14kiwieYElVQCVwuOi43wB0HsrGnYJGFhO26d0lNJSztqGtuNXV87qcfSrefclx/Qy/w0fSrefclx/Qy/wANRO1vrg6le4uVdGKsvauMEHyz7x81SnhPL0wCTXt5cW9u24zM4mlH/coAWP4xGn20y7R4a3WLkjHp+WR2q2P1Wf0q3n3Jcf0Mv8NH0q3n3Jcf0Mv8NM0peK4Ktd3MsavgtHO41oG3KE9CR0yKe+ZeXzbNrS9ujbTRNJbTGZyNQGrRJjxyChxjGtT4EVJ0bYA3zVf9wv1i3UFwlPA+FXdpe21w1ldusUhZlSF9WDGy7asDqw8atD+UtvvVxT/d1/jqoeMcj38TRLDeTyNIX2kMkI0pGjtIhaRg8fxgXVt3hjFaLTlXiDwhmnmSXtDGYzc7nHwjtHPe+LVfgrjcHVhiDtitooujGqCuXV1QqZDI5uPA/hOvG+E3d3eXNwtldossmpVeF9QGhF305HVT40k+lW8+5Lj+hl/hpDPy5fmMGG5dyVZ8/C+mmSWMRABiruxhdgVYg6SPDJTwcqcXdkVZnYuuoYuun1PCt3+657eHCn/tB4Zxg+kDnFxK6EGmnwxiNrBYJ2+lW8+5Lj+hl/hp75G+E8NvWnksL2RWgMeI4GJDGRW316dsKagfLVrd3sdy/wAMmj+Dxs4BeQmRwruIh3hglIpTnf1OlKJOW+LBQ3bMdTRKoF2uotJp7NQNfrYdDg7gMD0yRMdKI3awKpVaXdUxmNzcDuV6fylt96uKf7uv8dVNy5wS8tZ7Wd7G7YRTa2VYX147/TOBnvDxpjuOXeKoJSZ3xEoY/wCdespj7TKAt3/iwWOOmk+VY8V4Tf2tvJLNdyAoYNISZnWRZTMNQdXxs1uw8c9RtgndzC62OS58U4iDgB2hbP8ACvf+UtvvVxT/AHdf46rLmHht1eX1zcLY3cayuhVXhfVgRIpzpyOqnxqH8r213fJcsLyZOwiZx35D2jhWZYh3hgsschzv6vSnIcs37S4S8kaMG1Dt2za1E6QnV2evUVU3CLnIz4dDiskfSN1SVelqhTSdI0XPE/hOH0q3n3Jcf0Mv8NH0q3n3Jcf0Mv8ADTNd8v8AE0M+LlnWBDKSLnd4gGJdAHJIARs+RGOuAXC/5ZvoyPj5QMojZvYjpkyY5NRD4VBMki5PTYdc0uKBp/kuqf8AUEg/gEp+lW8+5Lj+hl/ho+lW8+5Lj+hl/hptt+CXr3YtBNc9sWC47diBlQ2rIPq6GDZ8vbtW3mmIQXLRW15dyJGArO07HXIPXK4xhc7Dr0O9ajRd8isj/qVwzYEt+lW8+5Lj+hl/ho+lW8+5Lj+hl/hrLh3K08toZWu7qKR2Xse0mZYpF3yC52VzjuhioOk4JztHLlriNmV7m5BUkMO2bYjr0OKozR4eSGuyW8unpomhzo8D383Uh+lW8+5bj+hl/hrHnSBkvbVXUqy8OgBVgQQQzZBB3BqDzcZu1UP29wEctoJlk30kZ8fDIpx4VFIzdrPIzOV0jWxYhc53LHPzVm+FsLHY5q8FbLXzxjUsGm5TrVucjTRji9xn/W2ls1mfD4Kq6WQeTCTGoeYJ2qotQ8xUl4PxdlgSePvTcNkM6gdZLRzpu4/myHyempqyo36r7HanNOQOkhDx/H0K6BorTZ3iSxpJGdSOqupHQqRlT84Iorqrxir+D0Z3sck7x8UCm4lMsgNlC+W8PqjscKNgOgrd9IHEPvqn9XWn76sCiospDiMiq/8ApA4h99U/q60/fSLiXokubox/COIpII3VwBY26NkHoGjYMAfLp022qzaKLBSXE5lc7emblf4BxH4UgxBd5LY6LN8vPv8AX9uX8q38jcSjwV74uM5EgKA9iqeqJpD/AJuq4JZ1UkjAGMb3RzjytHxKzktpdtQyrYyUceo49x6+YJHjXMSRTWVy1vMNE8DeO4ON1IzswxgjzBFbAdIzozns9lEcvQSCTZt7t/gpfzpy8cm7jOpZCXkAXRo1N3ZFQnUIXJwjMATpJxuK0cs8diaF7C9J+CzZ0v1a2lIwJV/B37w9/mcyfl7jCXca6xG7tJ8ZC3xkkpAGX0N9VkkJYBmISFVJwOtRLmPlYwL28RWSBmK649RSN87xhmHeAOwfocVNPNh0Mq2raW5+IgxBxPv7/VLOYL29sLlll7Jg7NIrBH7OZHhSIlSrg6SkaHYggjrg4LVFzbOqoNMJ0PrBMbAk6pmUdxxpCtcylSmll7u/dFOPAOaYzD8Dv1MtrnuMPqts320Z8V81/X0Pl9yK8U8OGE1rM6BLhN0Klu9qx6jBc5B8jjOKbEUYwcFyTI84tKbOO893FrMYwsLMUDsTGw7OSQvP3Qr4zG11KBkY7xyDgGmu39Jt0h9WEjGNJV8HaADOGBOPgsRx0PeBBBxXkHDFvxxC+mZkCanQLjeRyxRST8kd0ED7delRKueU8FIOXud7ixRkg0gPIHkyG+MARl7N8EZjw7HT54PgKWW/pJuY+0KrCGkMBLaDkdiI+zxlsH6ih7wOCW06dRzE6KhSpTL6Q7g68JCofOQFcgZhMJ3diSdDE5Ykk9fKtvE/SPNdPmeKF4y8TPGO0AcRyTSacs7EAtcSA+Q0gYxURooQn/lznW44epW3KqGkV3yG+MCqyiN8EaoyHYlfPG+1SDlrnq5nmS2+KQSPF39Dkr2SQhcKJArHFpF13yWwQGNQCnrko/6Ss/ziEfMZFB/sNCFNeIc2uY5EiZSsyFGzAYwiGN0wgWdtRIlkbv5ALbAVrtearyScaBG8jy6goiY6nM7zYAD59eVsYOQMYIIzSDgfAZryQRW6F2wM+CqPtmboo9/zZqTy8Vg4QjR2bLPeMCsl0BlIftkgz1PgX/8AgdExRjAC5SAlecScEp43xNuGiVdSNxC5VFmeMHFrGI1URIxZiZCqLls58c+qaZuSeCrNKJC65jbeIxazIugnSgYhXY4I0ZDYyRnFJ+T+HfCbvMveRFeWVjhgoVSe0cH111YyvVs48am0UkNrEI2IEOoFl7hWQORhuq64m06o5kOuFsqdqSqZRGOibnt9l2NH0pkPTv8AAfdJ+YuPJbwdwIdQZYl0sU0lGjbS4KkqiuR2M6lkJwCRVVzQvM8dvCNUszBFHnk4/X4++nrnHiStcyv2hlUYAckEthQMasDWc7ayMtjJqfegzkRsniVyuGcEW6n5KHZpPnHdX2aj8oVMbRDFxd6LGrl6eaw7LcPHnnFPF96Fgy2XY3IhNnHpGYElV3LF3kKuwXd2JwQcbeVLvpA4h99U/q60/fVgUVlZVBIyVf8A0gcQ++qf1dafvob0f8QII/yqmGBU/wCj7QZUjDA4PQirAoqLBTrHeoZy7yde2NtHbx36FIwQpa1y2CxOM9r0GcD2AUVM6KlVRRRRQhFFFFCEVXvpY9Gn+U4hNb4W7iHcOw7VRv2ZPgepUnoSQdjkWFRQhci2HEHRmU6opV1I67q32rqRsfMEVZfLHMay6Tle3ZxGtuEbSYxgQQx5BVISxdpWJ1EAjfUTUp9J/onTiQNxbYivFHXoswHRX8mxsH+Y7YxRYmkgmMU6tBPGcEHKkHwI/WMdeorZzWzizsHb1MM76U4Ys2j2U749yCqyKYpURHOMyMABjqQflNhWkKAd0Mi5JIBZeA80z8Pd0XvRtlZIZAezcdDlTupx49fPPSlXL3MSteRTXsj4hEfZELlU0MpC6FxsUDDb5RBNbeFXAuryW7uBrt4VzJrAYugXRDGfOVwFXV1yC3hUtdJFdsmIA5x2rSRkNRZ0WDidmdtpIyH3w3peOEWt9YzQ8M+JmkVj8ElcAl2lgZjFIxwyhbfAU7945xVQ8S4XLbSGKeN4pF6q4IPv36j29DU95k4M9vIH7IwI+6r2qyFGAUuhZd1ZSwOlgGAYZ86X2/OxkjEHEYVvofk9pkToPOOUd79P6at0YkaHRnwSri6FxbIPHYqpoqx7v0Z295luE3IZuvwW4ISYexG9ST+z3moXc8t3ENwtvLC8UrsFVXUjJJwCM9Rk9RtS5BGBWgIOIXl/wGSC3gnfGm41lB4gIQDkeGcgjzBB8abasTmGL4VFcxQgt2MkTQgAljGmLbCgbklTA232laeHeih40EvE5ksYjuEbv3Lj8GJdx5b9PEVdzC06qq14IuoLBA0jBUUszHAVQSSfAADcmrJ5a9Hh4fJDecTmFsI3SWO3GGuZSrBlGkbIMgZJ9x00qi5qgsFKcKtxCSMG5l0vcuPHB9WMHyH6BTMvDrm6kVtEsrzairHUTJp9c6j1A8TnatWwAYyGyz6QuwjBKdeM86F4vg1pGLS18UQ/GS+2V+rE+XTzzS7kvlpJAJy6OVwQCNSRyK2eyuEIzokQHDrncEDLYFZW/BksLdJbqBZsTDOMd1TGwwdQIfEgYFGA0vDg5D0m4teDh14k9lMpLgsyDsyq971GERKFCAGA2I22BAqj5em/bjwz8U9FT/C/vS2NrYbr+x4cRuUqub2KwRonIiCAS22BlyrCQhkIykr62EUgYhXjUEVWXF+Mdpkn4uJSzJGCxSPUcsEDE4BPhSfinFyx1yN56VHQAknSi9FXJOw2FS70deieXiTLc3oaK1G6R7h5vL2qh+26nwxnNEcTacazsXeizqKt1T1GYM9edyT+jD0cvxaYXNypWyjOynYzsD6o/Bz6zfzRvkjoyOMKAAAABgAbADwAHlWFtbLEipGoRFAVVUAKoHQADoK21k5xcblZtAaLBFFFFQpRRRRQhFFFFCEUUUUIRRRRQhFFFFCEVF+ePR5a8WjxMumVRhJlxrT2fhLn5J+bB3qUUUIXLHNXJ15wh8XKdpAThJ0yVPkG+1b8FvbgmtfB+OtEUZTrjWVJTGSdDMnTUPdkfPXU9xbLIhR1V1YYZWAKsPEEHYiqk5x9AiOWm4a/YP1MLEmJvYp3Ke45H4ordsuGq8XCy1C12vGbFJOFc1rcrtOIpC+krOWlPYaQZO+QoIPxjtk5PZRoFI2rXx/ldLsIyt8HaOLSqNqZQqIZFQ/aMkARnPTXOB1zVa8Tt57KXsr2F4X8CR3W9qkbMPapIqQ8A52khZCx7aMEZBO5XtBIyhvwnVSc5zpAO21ZGnIOvAfDbzziuiyuY9vRVLfHYeeSEmn5VuoiQ8RQrG0xyVwEUgMc5wGDEDT1BOMZp04R6RbiIKk4S7iRgypONTIQcqyOe8rDAwd8VIuF8dgulMaYLaWIjmZR2mg6kEjMQrGS4laZwD6sCrvWninJVvcO7RP2bMYyCFUQEMDg6RuupI5LjbZUKjG9XbV46s4WcujRqh9M7z588OKZ5OfhACvDraOzDDBk+qTnzGt+g9m/zVFri5eVy8jM7tuWYlmPvJ3NPHCuHpb30Ud6BoONY6lQ6dwsAdipZWKncY3HhU3h4NBawSdwQr2fYSTHLEO2YpdWrIEiSgMAuNUMrbHANayVTY+yL32peDR7pfmG1jYjneo7acoW0nwbRLJMsvbKXUKmqZFylugcHQzbYZs51jYYqRpJb21qq607KNRKMkLJMGcHDDqyzR5hdQCEe3BO1V3ZcaeGKWIYKuyMDvlJEbKyIR0bBI9xpu4zzC0sheeRpZDgbnLewez3Vk+me89d3VTDK2GJo6NnX4fc88VMOM88rN8IjCO0c0aqdZUFplK6bgqoIV9KgEKe9pBNQmKR5pVhto2mlY4CoCf1f/A8TUt5U9EV9xHD3GbO3O/eHxrj2IcEZ82wN8gGrx5U5ItOGR6LaMKSO9Id5H/Gby9gwB4CrB7YgWxJSQvnIdLbDcoF6P8A0IrCy3PEtM02xWLYxR+Wrwdh5eqPwtjVt0UVgTdXyRRRRQhFFFFCEUUUUIRRRRQhFFFFCEUUUUIRRRRQhFFFFCEUUUUISPivB4buMxXESSofkuARnzGeh9o3qo+afof8EycMm0Hr2MpJU+xX3I9zA/jCrooqQSMlBF81yPxS1uLKTs72B4W8CR3W9qkZDD2qTUxsfSQSoZkVmjRlgVPqQd10O7qxPRBgIuFG+wyav7iPDIriMxzxpKh6q6hlPzHx9tVVzP8AQ/RMTJw+U279ezcs0R9gbd1Hv1e6rueJLdIL2UxufDfoja6qqeZnZmclmYksTuSSckk+ZNaeJcfMj5d2lkOBtuSQAq/PgAedS7k30QT8S1PPcrHCjtGwjBLsynDYyAoHtOfdVzcrejqx4aB8HhGvxlfvSn+cfV9y4Hsrd87cNUZJdkb8dZxxz496pPlr0R8R4hhpR8ChPi4PaEexNm/2tI99XDyf6K7HhmGjj7SYf66XDOD+D8lP5oz5k1MKKWc4uNytmtDcAiiiiqqyKKKKEIooooQiiiihCKKKKEIooooQv//Z"/>
          <p:cNvSpPr>
            <a:spLocks noChangeAspect="1" noChangeArrowheads="1"/>
          </p:cNvSpPr>
          <p:nvPr/>
        </p:nvSpPr>
        <p:spPr bwMode="auto">
          <a:xfrm>
            <a:off x="63500" y="-15398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59" tIns="45679" rIns="91359" bIns="45679" numCol="1" anchor="t" anchorCtr="0" compatLnSpc="1">
            <a:prstTxWarp prst="textNoShape">
              <a:avLst/>
            </a:prstTxWarp>
          </a:bodyPr>
          <a:lstStyle/>
          <a:p>
            <a:endParaRPr lang="en-US"/>
          </a:p>
        </p:txBody>
      </p:sp>
      <p:sp>
        <p:nvSpPr>
          <p:cNvPr id="58" name="AutoShape 19" descr="data:image/jpeg;base64,/9j/4AAQSkZJRgABAQAAAQABAAD/2wCEAAkGBhQQEBUUEhQWFBUWGBgYGBgYGBUcFxYYHxgeHhUYGRwXICceGhokGRgXHy8gIygqLSwsFh8yNTArNSYrLCkBCQoKDgwOGg8PGiwlHyUvLS8wMi42LS82NCwsNCksKSksNC0tLTQsKSwwLCwsLCwvLC8vNCwtLCwsLCwsMC0sKf/AABEIAN4A4wMBIgACEQEDEQH/xAAcAAABBAMBAAAAAAAAAAAAAAAABAUGBwIDCAH/xABXEAACAQMCAwQEBBEHCQcFAAABAgMABBESIQUGMRMiQVEHMmFxFCNCgQgWMzQ1UlRVYnJzdJGxstHSF4KTlaGkwRUkJUOSlKKz8FNjg7TC0/FFZHWj4f/EABsBAAIDAQEBAAAAAAAAAAAAAAAEAQIDBQYH/8QAOBEAAQMCAgYIBQQBBQAAAAAAAQACAwQRITEFEkFRYfATIjJxgaGx0RQzkcHhFSNC8TQGFlJygv/aAAwDAQACEQMRAD8AvGiiihCKKKKEIooooQiioNzb6YrDh+U1/CJht2cOGwfJn9Vd/DJPsqquP+mLid7kQ6bKI/abyEe1yM59qhas1pdgAqucG5q/uL8wW9muq5mjhHhrZQT7gd2+aoBxn6IKwiJW3WW5bw0roQ/O/e/Qpqlrfl6W5ZnIluHwzMx1McAZZidzgeOT41LeEejWRgxkkit1UQk7MxxMcRHEYIwT4k7eNWIY3tuHqrtjleLsYbccPpfNLeI+nviEv1vawwA+L6nYfOSo/wCGo7eekHi8/r3rIPKMKmPnRQf7ak/EvR2Lezd9E08ytKj6Coih7PfW2RqKsmGG460v5C4LbSWcc7wJK6yTo4bJ1YhMseQTj5OOnjUdJEBcAnyzWgpZSbOcBgcscrb7b1WVxeXUv1W9uX/GlkP62NI34Vq9Z5G97fvq9bOwjtr2xREjMUz3KElEOtN5bc5IznRIoyPLFNcvEj/komSZo3kup4m0RIe12IEbYxoUgdR+iqfEt2MH1TA0dc/MP0tv79ypwcEUdC4+cfupRDHLH9TuJk/Fdh+oiuhLm3d71UKxNBHdIE378OLXPZhNOAh9br8rpTHd8LW4urV+yScJb3E5dYwO3wcRIYwMnSxRdxvvU/Et2s5552Kn6eSARJsB38nDkYqqrXmricJzHxCc48HdnH6HLCn2w9M3F4fXMFwPw0AP/wCspUpn4Tai+4oJLWNorePtVA1oVbQulFKEAKxJzt1xSV/R9btFHKxkhUwxyyKmHOqaTTbxprx0GQSTvgdM1PTRfyaR3YqnwUtrseD3i3pdKeGfRFoMC8s5I/wo2DD/AGX04/SannAfSbw69wIbpA5+RJmN8+QD41H8XNVLxX0YTRLMySJIscwiA3DyZKKpAwR60qqd9iDUK4jwAJI8bppeMlX047pBwd12O+2auGsf2HfXBLvZLHi9uHDHj6LrjNFcq8C5r4hw/HwW5YoP9VJ3o8eQVsgfzdJqy+Wvog4mIj4jCbdv+0QFoz7SvrqPdqqro3MzCq17XZFW/RSXhvFYrmMSQSJKh6MjBh7tuh9nWlVUV0UUUUIRRRRQhFFFFCEUUUUIRRRVLekT01P2j2nDPWUlZLgj1SDhhGD5HbWfmHQ1IBOAUE2xKn3OnpKtOFLiZ9cpGVhTBkPkT4IvtPzZqj+afSRf8Vypb4Lbn/VRk5YeTtsz/wBg9lJeXuRLq9LSojSsSSZZGA1P1IVpD3n6nxPnirL4XyRDbLHcQRTTyR9jMrEriXvkTRdn8h0AJxknIG/hUucyPtYncPv+FrHBJLY5Djz6+l1X3Kno5kuJezGmEgZPa5EhGCe5H6z7AnYY261MeWuTrSS3hOC8k7zIkrEhY5oyTCjRkYKuikkNk+HjTzzLrSM3CsXksnS5glYk9tazN9TLHqQcrv4AedMF1ztbW1zOIlM9vM8VyoVijQTghmAJUjqMHHht51iZJJeqPoF0GwwwDX24YnO/jbeDbDKx2rdxfjs62llep3HtpZIJogAsYf2ouwDJlTgfKFO9xxmGO7DZjS3uuHp2faYKI6bxBgdjjpjxqvW4td3z3CQozLcSdrJFGhYas5HgSMee2cb0uT0bzIA15PBZjykkDSY9iJnPuzWvw1mjpCAl/jQ55ETS7u77/wBYepW2DnGK4tJouINMzvcLOGiCZzo0sMtgKMADYH3Uj5Z55awieNIxIGlEg1E93ClSMDrlTjrSscN4TB60l1dt+AqxRn/a7/6KzHMtnH9Q4ZB75meY/obFVdPSMuLkrdlHpKaxDAO/Pz9k2t6QbjTaqOzHwT6kcd71dI1ZOCNOB0HQVqi5vuhE8Q0FHd5CDEjYd/WZSQSp32xjFPI9Ilwv1KO2h/JwIP15rB/Sdf8A3Tj2BIh+pKx+Lpsmxkpo6L0hm+Vo+nsk/wDKPxAMGLDIYNnsY92CFNTd3vNpOMnyHlSRefLhYhFlAAixggEOEVw4GoHxIGfMU4r6S+I+Fw3zpF/itbB6SL1vqphlHk8MZz78AUGrpj2mef5VW6LrwepIPpu/82SG658aVb3XEoa87IMyk4QJjZQc5BHmfGpXa+kazlJ7XtIFSSCRV069aQoNMWVIwe1GrJ238KYm5ugk+r8NtH8zGrRN+lSawaPhM/WO6tGP2rLLGPfr7/6KsJaR+0hUdSaTizYHd3hu7hsU44ZzHBKs0naKVgijnK6h3pdcs8iqOpxIYl/m1F+TJVtrG5vJpexkuX7COTs+0wfXkYoeqk7Hr06Gmw+j5ZvrK9t7g+CMTDKfcr9f0ikF7Fe2JhW6hfs4H1xpKCYc5yQCp0kEjcA/rrdsALT0bg7y52JN1VqyDpmFnfjjhjl37NtlJ7vkxHsmkkTN7LJFpC4RVeU9yLQvdGI++RtjWKj3HvRxNEBoK3QLvGRGrkrIi6nXBGTgA7jyPQ1J+A+ktZTGtyxWRPhEiySEmLtnGIMhQSqKrOvjjI+Z95b4RHGkjJcvNHLqUSMx0ogAN9Mn2oY4QN1zg7jc4tklh6vkefRMSRQVILzY8RzstexxxOCpPhd1cWEva2Uzwv4rnut7GByGHsYGrb5M9PMcpEPEUFvJ0Eoz2LfjdSnv3X2imW+tor5bq/nVliZlt7SNAAzNsFIHytKjJHjlhkYFR7m/kJ7V2TKzqBqOnGuMd36ogJMZ7679O8N6YD45MD1T5fhc99LLHi3rDz/I4jyXScUoZQykMpAIIIIIPQgjqKzrl/k/n674M2EJntc5aFj6vmUPyD7tj4jxronlbmmHiVstxbklGyCGGGRh6ysPMZHTI32qrmlpsVi1wcLhO9FFFVVkUUUUIRRRRQhFcjS/XV1+Xk/bauua5Gl+urr8vJ+21MU/zAsJ+wVP/Rlx9dYs5/Ud1khJJHZ3CnKYI3AbGk488eJobn6WEzpOmZ0uTNCyEaYpNREy9d42GRgddR881DXsiIllHQkg/gkHb5jTtyDYpPxK2jlUOjOdStuDhGIyPEZA2rSSlYXF5y+6vFXvYxrBnxytz4YY3xThb2vEOLBsEpba2c6mKWsZJycaiRsSdhnGfCtyWXDbL1i3EJh4LmO2B9/rP/aDTfzDzTNduVkfuISFiTuxoAdgFG3TzyaZ9z5D/r9A+euQ+ufbUhGqPNenh0RFfpKt+ufIcL5eGCkt7z5cuvZxFbaLwjt1EY/SO8f00wBWckgFj4nr+kn/ABNeQWrOSFBcgaj0AAyBkk+0gADckgDJqS2XJ/aOkc8pTLFGQL3o2wTHqDdQ4VsOCRkAZJ6LtgdL1nG6bk0hFSftxMDedw+5TIvDMrqDg+elWcA5G2pMjx6nA2PlSK8t5EbTjTsD3gRkHoR1yPbmrE4pZtaFUDhoyuVJ0K6BcBlAACnqNPl3s5wMsN1w8OV+LldQCRrEnyjuO6w8s5GPD1vBl1Ky3VGK5MWl59f91xLeFh6KJ9gx6kH5if0b0stuCTSZ0rJgbHTGTg+RCIzA9OorfxmVOHr2roS8mRDCxIyB67yFSCYgcALsWYHJwpzCeIcz3M/rzPpHRFOiNfxY0wi/MKzZTE9tNVGlWN/xx443/v6hSu74c0TBWMo8w6lD7MDO494FYquBj/r+2o3w3m65g2EpePxik78Te9G2B9owR4EVKY5o7iHt4AVXIWSMnJhcglQCd2jYBipO/dYHcZbCop3NGsMk/o3SUcp6NwIdxxv42H0WusVYEZBzWVOfDrBbmIoMLNHup6CRCdlb3E4z4Ar4bUtFH0hIGa6dVVCmAe4dW9jw3HuTWaeeFc6XdsNKTFk6GOTvxkeWl84HuxTK6kEgggg4IPUHxBrAmmooyCubVzskbjYhSlr/AIdefXEBspD/AK223iz5tEeg/F39tC8vXtgDPZSrdW5BDNDh1K+KyxHJxjqCDjzFRQmlPDeLzWsgkgkaNvNT19hHRh7CCK7MbnkarsRxXlJomMdrRdU8FKeFc9xF45J41QWkTG3hjB7N7gn12+18/ZjbyK3gU6W9jcXt/qZr1wFQbPOqnU4z8mNmwCftVwOopm59cSw2NyURJbiJ2lKLpDsHADEDbOPH21HrRJLjSjMxSMHGSSEXqQuemT4Vf4RpF25HP2Cy/UXDB3aGVtpzud3hx4EaOLXomkkkEaRBiSEQYRfYBVwfQ9fYg/nEn7KVSr9D7qur6Hr7EH84k/ZSr1LQ0NaEpC90jnOdmVZ1FFFKJlFFFFCEUUUUIRXI0v11dfl5P22rrmuRpfrq6/LyfttTFP8AMCwn7BUs4Age20sMglgRWvkmQQcXhwGfRI4CqMu3cYDA29nsrPlg/En8c/qFb+RPs5D+Vk/YenX5OSjc2pjm9Ztsd47eW/srEDJAG5OwA8T7BWy59dvxm/XW3h/E0t2LvqztjSU6b6h3/HcEH8HHjmvHx9d+qTYL6lU3ghMrBrOGV8f68FJeC2rWiK7KvdbWx7xywyFLDGQigkLtlSSxG5w68auzdaCwW3CMGViw7cEMGwCDpRcqCQdecDYEbMlnxxJ/VQuuCcyS4UgesRnYge7pWK8YSJFwYAQo2RTI3TocaFB95rs9Vg3BeFtJM84EuKdUu4FYkPrc9T3pJG95GpsezpWqLiWkBNByCEGshCwzhNm3ORj+2oxb8dljTQjBVzkd3JAx0G+BvvsPGs+DStJeQNIxciRCSxz3VbUfcMA9PM0satl7NxXUj0NOQXSWaAL71F/SPfiW+ZVKlYkjiGjBUEIDKARsfjWk3HWovWcshZiTuScn3nrWFNrioqS8hT/5w8OQO3ieNQSAGkGHhXfbJkRVH42PGo1W6yuTHIjjqjKw94Of8KhwuLFXjeY3h4zBv9FN2FZ2t20UiunrKfmI8VPsI2/t8KU8di0XU6joJZMe7Wcf2YpvJrmRRkFevqqgSMscipTxmxW7iFxAMtjvL4sB1Uj7dd/f08qimqnTgPG/gz976m3rfgnwce7oR4j3ClnMPAFVjKjokb797ZNZ3wGHQN1G2M5HiK6bWi9yvMGQx3Zs2KOk1gTXmqsCa6Mca5k0ylfN31hwv8hL/wAwVlZWyx223ihYnzJXP/8AKw5t+sOF/kJf+aK2lsWmf+6/9FaN7PifVLHtEqGt0Puq6voevsQfziT9lKpV+h91XV9D19iD+cSfspWFXsWtLtVnUUUUknEUUUUIRRRRQhFcjS/XV1+Xk/bauua5Gl+urr8vJ+21MU/zAsJ+wVKOVj8W/wCN/gKUciH/AE3D+Wk/ZeknKp7snvX9RpVyH9m4Py0n7L06/J3clG/x7003Q+Mf8Zv1mkvwZNRbSuT44GaVXf1R/wAZv2jWnV/15e/y+evE43wX146uqC+3iseyGc4GfcKzooqLq4ACK32N32ThtIbZgQSQCGQqd1IIOGO48a0V5QCQbhQ5ocC05FboPR5b3STNbyyK4QtHEQrYfG0bNsSrHCpJjGWCtpOnXXpGKsm3vGtIZLvGOzXRESO60smVUb7MAnaORuDowdjVd3l00sjyOcs7FmOAMknJ2Gw3Ndune57LuXgtJU8dPOWRnD04LTU9m5At4Y4Hlmk70YaRAFDM5AJiiJzspyrykaVI0gOwZVgkblSCDgg5B8j4VP7HircRhV5JIzcxns31PDE0keAYWAYqGK4dDjwEdauvbBKQhhfZ+SOIXnbSs+Auo9AScbAdTuenWkpNLbjg08a6micIPl6SU/2lyuPnpATRFEnJpxawXj7inuz5gjYyLcRIUkXSh6iEn19OfVDsc6hgqQPDoxE1rJp74cSNsVyTVajw7Oy9lUqxU7kePmPA/P8ArBrGtcjYA8h09g8V93l5EDw6Zg5reAu1dV+Y8+KXq2s1teLsnLhvB7vSylvNn2O4Wf8AuZh+iUUTH/M//CH7Io5q+xvC/wAlcf8ANFZTxKLJO1ljgEiKEMpI19PVCgsV82xpHiRU3Abc7z6rKxJNtw9FD36H3Grq+h6+xB/OJP2Uqmr22aJnRxpZcgjbY/NsR7RsauX6Hr7EH84k/ZSsKrYtqbarOooopJNoooooQiiiihCK5KiQNe3AboblwfcZDXWtcju2Lu6PlcSH/jat6f5gWM/YUy4XwrsC+G1BsY23GM9f001cD4r8F4gJupjeRgME5O4xsR5k5JA7pqRh849vT9dNfITf6ZgJ/wC1k/RpfNOuxa7uSosHN71oMR7XAgdi3ey2XBBPVVj7hHXqWG258aVRyyB9QuIkRM+v3AB8pez3GwAyRtuPmij8SOZSksoQu7BYkOMLnTkkgEF3UdCOvszqhss+tGT6keuWYKNOdbtgYOCAB1PU+JAHHawAYYLsyzue65N9mOPiL5KV29vBc3BjXusBluyPcIO4YBh3dsDHQ6x5GtPFOBSQbnvJ9uB0/GHyff09vhSr0fWw+Pl0xqzPp0xnIUetjOT5gfzamKIWIAGSTgDzJ2AqklOx4yTFNpKenIs643HnBV1HZ9ztHZIos47SQ6VyNyF6s7Yx3UDHcbUgvOaoLdG+DM0s5wFkaJVjj3yzoHLFnwMAsq41E9QMNnP3FUnvXWLHYw/FR6fVIUnWygbYeQu/86o5VI6VjMTiUxVaYmmu1vVafr9fZK+IcWmuDmeWSUjoZHZiPdqJpJRRTS4yKKKKEJRY8QkgcPC7RuOjIxUj5xUstuOW92fjCLWY9Tj/ADZ28+6NUGT4YZMk+oNhC6Ks1xabhQRdTO7t2jdkcaWU4I8j82x942NZ2nDJJUZ0xgeBIGrw657oJBALbMVYZGN1XCrM3trbyHOIw0EzZwcIVMO/hmOVU1fJWEnwAM7g4X2aoFGQhOs9FVChBznZIwdOxOAAPfTT6jAaqWbBckuVe8MADSu6g9jFM5V12DhCIw6nylaPKnr08azWxM6xSW8RzLqVokB+LmTHbKB8lSCsmOiiXHRaUc58ftESWOBhNLIqRl0B0IiyK7LrOO0GY0AABCjVhsEKG7hNxLdfCri4aRbeR9bxRN2cdxOW2j8RgKzu2ASAo6EgioncXggcFJhaGEEqT8X4tqs7WCziN3d2yOrlI+2hg1uWzkZR5NlA9ZR3upxhnsuRpJXM/EpWaRt+y15lby7VzkRjp3d28ML1p45s0jh3DdEaRK6TsUjGE1CQKDgkktpAGpiSfE0o4WfiY/xB+qriLW6zjvVekt1WhR3mdQJdsD4tBgZwAq6EUZJOAiqMkknqSatX6Hr7EH84k/ZSql5gkzPJ7MD9Cira+h6+xB/OJP2UqKnANU0+blZ1FFFJppFFFFCEUUUUIRXI0v11dfl5P22rrmuRpfrq6/LyfttTFP8AMCwn7BUm4lITZxsDuNBz7cY/XSblNj8LDsjSqqyNKFbSdBRlc6vD1vf5b1kW1cP/ABTj/j/caV8sK628xWORu07upQMYHrA75I+Y701M7VYUvG3WeEzX/IN041QyalIyEMjZAO4GSAM1DuIcPlgfTMjI3kwI+ceY9oq47URIF7RQuI0BLRkd7fXuV67D9Ne3i2Uq6ZezK9QDqA946AfNXMAsug43N1TNhxCSBw8TsjDxB/sPmPYan1z6Qp04crEKlxOWWN12IiXaSUDwYsSisOmiQjBANN7ckJLO3YajHrIVV3yPAlzkRp1Jd+gBIBwaYOab9Jblux+oxhYoeuOzQYDb7946nOfFzQDdS5pamiiiipVUUUUUIRRRRQhFFFFCFJ+VedBYxSRtD2up1kQ9oU0MFKkHAJZWBGQCM6cUj4xzTc3uI3bEee5DGNMSnw0oOp8MnJ9tMlW1wjgUNhw/tJo1YSxEySYBMzSRsYYIC2dQGqPJQAh1LaiqbCE2cH9HkUG95iaTf4pS3ZoRs3aPGQ0hUghljPd65YZFSDiNqk0YRlVURRoVdliX5JUjIC+Uy5B/1gJya3TSt3TKR2vZwNMDkETKiBy4xvpkLGRhuCApxg0ogQIwU47srAnABbMOp2bGwOdzjA2G1CFGeZ7lhbWsDIQLYSJ2m2G1sGQMB6jdR1KtjKk7gauWGLSNk5wgUewZ2H9lZcx8RcxpGFwugRlvAgKhdM49Y5XI+SMeL93Dlg47VvID/E10YS4sxSEoAkwTRxGTVJIfNm/WauP6Hr7EH84k/ZSqVkOx9xq6/oe/sR/48v6krOq2LSm2qzaKKKSTaKKKKEIooooQvGOOtcjzbXV3+Xk/baujfSt9hrz8l/6hVO3XCOHW6wq1h2rNbwSM/wAJnXLPErN3RsNyakTthOu5aR0klWTHGMc022UgNnMM9CD+z+6mSDQJAHkaItJGodSVAQlu0LEHYrlcZ2wvsqTdnwz72/3u4o0cM+9v97uKrJpCJ4tz6Jpmgqxhvq+Y90g4dc3emMxXrHtGZBrKuoZNOrJbO2CTt4Adc0si5r4guCVhlU7ZIKHUBkqcMBkDfy361n2fDPvb/e7ijs+Gfe3+93FL/FRb1v8Ao9X/AMPMe608yc5MLHS0AinuVI695IMgF+gIMhDKB9qGO+parerRtbGwmmjhh4UHklbSoN7OoyFLbkjyU1JP5Kz95Y/6yl/dWzHh4u1JTU74HakmB53Kiq3Xdo8UjRyKUdCVZT1BBwQau/8AkrP3lj/rKX91eN6LCP8A6JGfdxKT/EVZY24qi6KtrjHL9tZb3XBJIV6azdzNFk9AZIyVBPtxWPB+B2l7OYbbhKu4jMh1X06AKGC9SN9yKp0jdbV2rf4WTozLhqjiP7VT0Vev8lZ+8sf9ZS/uqLcPhsLhoo4uFAySvoVTezgat+rEY+SasXgWvtVGQukBLdgue5VnRV6fyVn7yx/1lL+6vf5Kz95Y/wCspf3VKztxVFVa3JfB0t7SG5BDyyAkS51G3XWwYRL8lxp3bBYF8jAHef8A+Ss/eWP+spf3Uy8b5ctbGREuuEKhkVmXTfzPkKVBzgbesKhzg0XKvHE6VwYzElOKyqNGWxpOpkzmMIPVKnfVvpIIzrbqNu608a4t2KBFOZWGNyCBvlifDrgv4O4x6qsAn0cM+9v97uKOz4Z97f73cViKqG+JT50PWWwb5j3Sjmkj/J3CxnJ7O4JOckkzZJPmScknxzTZwmQLbznPgB/YR/jSvs+Gfe3+93FHZ8M+9v8Ae7imhpOIC3PolzoCsJvbzHuo3K3dPuP6qvD0AqBwdd9zLKSPHqB/gKrPs+Gfe3+93FTL0dcIgt+OL8GjMSS8MWYprZ8M8q57zb+AqHVbKg9XYsn6Nmo23lGfd9irjoooqFgiiiihCpPifChBecRSaS8cxFLmFUu5YwbaRsPj1to3On3e6mX/ACzbfa3/APWEn8FWN6TLVYJ7S+YfFqxtbnyNtONJLexHIPvaqj4pw9reeSF/WjdkPtwdj7iMH56SqpJI7FpwXoNEU1PUhzZW3cOJy8DzdbeY+KQNayhVvAxXbXeySJ1HrIVAYeylPMvrwfmlp/5dKjnF/qEnu/xFSLmX14PzS0/8ulKukdJDd29dWGmip64NiFgWHfv4ppooopNdtFFFFCE88j/Zax/Kt/yZK6MrnPkf7LWP5Vv+TJXRldik+WvD6a/yj3BUzzf6TOIW1/cQxFFjjcKmbeRyRoU51KcHcn9FSf0Yc43t+0ouogI0VSkwikiDMScphydRwAcr08eorHjvphitbqW3NtPIYm0llMWknSG21MD0YUhPp1i8LO4z7Wg/jrbXaHYu8MEoIZXxjViPeA73t5Ky7m2WRGR1DowKsrAEMDsQQeoIqlvRBbrFxq7jQ5SOO4jQ5zlFulVN/HYAZ9lecf8ATDd3KGO3iW0Vhgvr7SbH4GAFQ+3vEeG9a/QnGF4nIB0Fo3/OSqdMxzw1uK2+Cmip3ySCwwFvEK8jXM3If1/YfnP/ALldMmuZuQ/r+w/Of/cqZs2d/uq0XYm/6fcLpmq95n5q4xDdyR2vD1mgUrokOctlAW+WOjFh08KsKq35m9L5s7ya2WzMvZFQX7ZVzqjV+hQ49bHXwrVzg0XJSUcb5HarBcpD9O/H/vUn/F/7lQLmLm+fikkck8cUfZLIgVNeclxq1aiehTwqcfy7P97z/vCfwVWMOcEsMEs7YznGpycZ8etJVMw1LNK72iaJ4n1pWEWFxmMcFsooorlr1yKKKKEIp641cpHfWpkExH+TIB8TM0LZ1Hqyg5HXb3eVMtL+bfru0/8Ax1v+tqbp3FocRuXI0lG2V0THjAu+xTh/lm2+1v8A+sJP4KVW91bPDcSH4ciwQtIWN/KQWyFiTGkbs5A6+dRapjy7wXtvgVpj65lN5cD/AO2gJEKsPtXl1f2VtTzSyPsTgkdJUNJTQF7W45DE+6sXkrlTs+H263JlebQGkLSS6tTEsVPe+Tq0/wA2val1FdJeUUX9Js8KcJu+3GUMRUAdTIdogPb2mk/NVPc3AiWJZN50t4FuD5zCMBvnC6AfaDU85+4ys1+kbbwcOUXc48HuDtZwn25OrHQg+yqquboyOzu2pnYsx8yTkn9JpCtf1Q1ek0DA4vdNsGHPckHF/qEnu/xFTHjXAbmX4O8dvNIptLTDLG7KcQJncDFRS6iEiMpOMjGdqYfh14kiwieYElVQCVwuOi43wB0HsrGnYJGFhO26d0lNJSztqGtuNXV87qcfSrefclx/Qy/w0fSrefclx/Qy/wANRO1vrg6le4uVdGKsvauMEHyz7x81SnhPL0wCTXt5cW9u24zM4mlH/coAWP4xGn20y7R4a3WLkjHp+WR2q2P1Wf0q3n3Jcf0Mv8NH0q3n3Jcf0Mv8NM0peK4Ktd3MsavgtHO41oG3KE9CR0yKe+ZeXzbNrS9ujbTRNJbTGZyNQGrRJjxyChxjGtT4EVJ0bYA3zVf9wv1i3UFwlPA+FXdpe21w1ldusUhZlSF9WDGy7asDqw8atD+UtvvVxT/d1/jqoeMcj38TRLDeTyNIX2kMkI0pGjtIhaRg8fxgXVt3hjFaLTlXiDwhmnmSXtDGYzc7nHwjtHPe+LVfgrjcHVhiDtitooujGqCuXV1QqZDI5uPA/hOvG+E3d3eXNwtldossmpVeF9QGhF305HVT40k+lW8+5Lj+hl/hpDPy5fmMGG5dyVZ8/C+mmSWMRABiruxhdgVYg6SPDJTwcqcXdkVZnYuuoYuun1PCt3+657eHCn/tB4Zxg+kDnFxK6EGmnwxiNrBYJ2+lW8+5Lj+hl/hp75G+E8NvWnksL2RWgMeI4GJDGRW316dsKagfLVrd3sdy/wAMmj+Dxs4BeQmRwruIh3hglIpTnf1OlKJOW+LBQ3bMdTRKoF2uotJp7NQNfrYdDg7gMD0yRMdKI3awKpVaXdUxmNzcDuV6fylt96uKf7uv8dVNy5wS8tZ7Wd7G7YRTa2VYX147/TOBnvDxpjuOXeKoJSZ3xEoY/wCdespj7TKAt3/iwWOOmk+VY8V4Tf2tvJLNdyAoYNISZnWRZTMNQdXxs1uw8c9RtgndzC62OS58U4iDgB2hbP8ACvf+UtvvVxT/AHdf46rLmHht1eX1zcLY3cayuhVXhfVgRIpzpyOqnxqH8r213fJcsLyZOwiZx35D2jhWZYh3hgsschzv6vSnIcs37S4S8kaMG1Dt2za1E6QnV2evUVU3CLnIz4dDiskfSN1SVelqhTSdI0XPE/hOH0q3n3Jcf0Mv8NH0q3n3Jcf0Mv8ADTNd8v8AE0M+LlnWBDKSLnd4gGJdAHJIARs+RGOuAXC/5ZvoyPj5QMojZvYjpkyY5NRD4VBMki5PTYdc0uKBp/kuqf8AUEg/gEp+lW8+5Lj+hl/ho+lW8+5Lj+hl/hptt+CXr3YtBNc9sWC47diBlQ2rIPq6GDZ8vbtW3mmIQXLRW15dyJGArO07HXIPXK4xhc7Dr0O9ajRd8isj/qVwzYEt+lW8+5Lj+hl/ho+lW8+5Lj+hl/hrLh3K08toZWu7qKR2Xse0mZYpF3yC52VzjuhioOk4JztHLlriNmV7m5BUkMO2bYjr0OKozR4eSGuyW8unpomhzo8D383Uh+lW8+5bj+hl/hrHnSBkvbVXUqy8OgBVgQQQzZBB3BqDzcZu1UP29wEctoJlk30kZ8fDIpx4VFIzdrPIzOV0jWxYhc53LHPzVm+FsLHY5q8FbLXzxjUsGm5TrVucjTRji9xn/W2ls1mfD4Kq6WQeTCTGoeYJ2qotQ8xUl4PxdlgSePvTcNkM6gdZLRzpu4/myHyempqyo36r7HanNOQOkhDx/H0K6BorTZ3iSxpJGdSOqupHQqRlT84Iorqrxir+D0Z3sck7x8UCm4lMsgNlC+W8PqjscKNgOgrd9IHEPvqn9XWn76sCiospDiMiq/8ApA4h99U/q60/fSLiXokubox/COIpII3VwBY26NkHoGjYMAfLp022qzaKLBSXE5lc7emblf4BxH4UgxBd5LY6LN8vPv8AX9uX8q38jcSjwV74uM5EgKA9iqeqJpD/AJuq4JZ1UkjAGMb3RzjytHxKzktpdtQyrYyUceo49x6+YJHjXMSRTWVy1vMNE8DeO4ON1IzswxgjzBFbAdIzozns9lEcvQSCTZt7t/gpfzpy8cm7jOpZCXkAXRo1N3ZFQnUIXJwjMATpJxuK0cs8diaF7C9J+CzZ0v1a2lIwJV/B37w9/mcyfl7jCXca6xG7tJ8ZC3xkkpAGX0N9VkkJYBmISFVJwOtRLmPlYwL28RWSBmK649RSN87xhmHeAOwfocVNPNh0Mq2raW5+IgxBxPv7/VLOYL29sLlll7Jg7NIrBH7OZHhSIlSrg6SkaHYggjrg4LVFzbOqoNMJ0PrBMbAk6pmUdxxpCtcylSmll7u/dFOPAOaYzD8Dv1MtrnuMPqts320Z8V81/X0Pl9yK8U8OGE1rM6BLhN0Klu9qx6jBc5B8jjOKbEUYwcFyTI84tKbOO893FrMYwsLMUDsTGw7OSQvP3Qr4zG11KBkY7xyDgGmu39Jt0h9WEjGNJV8HaADOGBOPgsRx0PeBBBxXkHDFvxxC+mZkCanQLjeRyxRST8kd0ED7delRKueU8FIOXud7ixRkg0gPIHkyG+MARl7N8EZjw7HT54PgKWW/pJuY+0KrCGkMBLaDkdiI+zxlsH6ih7wOCW06dRzE6KhSpTL6Q7g68JCofOQFcgZhMJ3diSdDE5Ykk9fKtvE/SPNdPmeKF4y8TPGO0AcRyTSacs7EAtcSA+Q0gYxURooQn/lznW44epW3KqGkV3yG+MCqyiN8EaoyHYlfPG+1SDlrnq5nmS2+KQSPF39Dkr2SQhcKJArHFpF13yWwQGNQCnrko/6Ss/ziEfMZFB/sNCFNeIc2uY5EiZSsyFGzAYwiGN0wgWdtRIlkbv5ALbAVrtearyScaBG8jy6goiY6nM7zYAD59eVsYOQMYIIzSDgfAZryQRW6F2wM+CqPtmboo9/zZqTy8Vg4QjR2bLPeMCsl0BlIftkgz1PgX/8AgdExRjAC5SAlecScEp43xNuGiVdSNxC5VFmeMHFrGI1URIxZiZCqLls58c+qaZuSeCrNKJC65jbeIxazIugnSgYhXY4I0ZDYyRnFJ+T+HfCbvMveRFeWVjhgoVSe0cH111YyvVs48am0UkNrEI2IEOoFl7hWQORhuq64m06o5kOuFsqdqSqZRGOibnt9l2NH0pkPTv8AAfdJ+YuPJbwdwIdQZYl0sU0lGjbS4KkqiuR2M6lkJwCRVVzQvM8dvCNUszBFHnk4/X4++nrnHiStcyv2hlUYAckEthQMasDWc7ayMtjJqfegzkRsniVyuGcEW6n5KHZpPnHdX2aj8oVMbRDFxd6LGrl6eaw7LcPHnnFPF96Fgy2XY3IhNnHpGYElV3LF3kKuwXd2JwQcbeVLvpA4h99U/q60/fVgUVlZVBIyVf8A0gcQ++qf1dafvob0f8QII/yqmGBU/wCj7QZUjDA4PQirAoqLBTrHeoZy7yde2NtHbx36FIwQpa1y2CxOM9r0GcD2AUVM6KlVRRRRQhFFFFCEVXvpY9Gn+U4hNb4W7iHcOw7VRv2ZPgepUnoSQdjkWFRQhci2HEHRmU6opV1I67q32rqRsfMEVZfLHMay6Tle3ZxGtuEbSYxgQQx5BVISxdpWJ1EAjfUTUp9J/onTiQNxbYivFHXoswHRX8mxsH+Y7YxRYmkgmMU6tBPGcEHKkHwI/WMdeorZzWzizsHb1MM76U4Ys2j2U749yCqyKYpURHOMyMABjqQflNhWkKAd0Mi5JIBZeA80z8Pd0XvRtlZIZAezcdDlTupx49fPPSlXL3MSteRTXsj4hEfZELlU0MpC6FxsUDDb5RBNbeFXAuryW7uBrt4VzJrAYugXRDGfOVwFXV1yC3hUtdJFdsmIA5x2rSRkNRZ0WDidmdtpIyH3w3peOEWt9YzQ8M+JmkVj8ElcAl2lgZjFIxwyhbfAU7945xVQ8S4XLbSGKeN4pF6q4IPv36j29DU95k4M9vIH7IwI+6r2qyFGAUuhZd1ZSwOlgGAYZ86X2/OxkjEHEYVvofk9pkToPOOUd79P6at0YkaHRnwSri6FxbIPHYqpoqx7v0Z295luE3IZuvwW4ISYexG9ST+z3moXc8t3ENwtvLC8UrsFVXUjJJwCM9Rk9RtS5BGBWgIOIXl/wGSC3gnfGm41lB4gIQDkeGcgjzBB8abasTmGL4VFcxQgt2MkTQgAljGmLbCgbklTA232laeHeih40EvE5ksYjuEbv3Lj8GJdx5b9PEVdzC06qq14IuoLBA0jBUUszHAVQSSfAADcmrJ5a9Hh4fJDecTmFsI3SWO3GGuZSrBlGkbIMgZJ9x00qi5qgsFKcKtxCSMG5l0vcuPHB9WMHyH6BTMvDrm6kVtEsrzairHUTJp9c6j1A8TnatWwAYyGyz6QuwjBKdeM86F4vg1pGLS18UQ/GS+2V+rE+XTzzS7kvlpJAJy6OVwQCNSRyK2eyuEIzokQHDrncEDLYFZW/BksLdJbqBZsTDOMd1TGwwdQIfEgYFGA0vDg5D0m4teDh14k9lMpLgsyDsyq971GERKFCAGA2I22BAqj5em/bjwz8U9FT/C/vS2NrYbr+x4cRuUqub2KwRonIiCAS22BlyrCQhkIykr62EUgYhXjUEVWXF+Mdpkn4uJSzJGCxSPUcsEDE4BPhSfinFyx1yN56VHQAknSi9FXJOw2FS70deieXiTLc3oaK1G6R7h5vL2qh+26nwxnNEcTacazsXeizqKt1T1GYM9edyT+jD0cvxaYXNypWyjOynYzsD6o/Bz6zfzRvkjoyOMKAAAABgAbADwAHlWFtbLEipGoRFAVVUAKoHQADoK21k5xcblZtAaLBFFFFQpRRRRQhFFFFCEUUUUIRRRRQhFFFFCEVF+ePR5a8WjxMumVRhJlxrT2fhLn5J+bB3qUUUIXLHNXJ15wh8XKdpAThJ0yVPkG+1b8FvbgmtfB+OtEUZTrjWVJTGSdDMnTUPdkfPXU9xbLIhR1V1YYZWAKsPEEHYiqk5x9AiOWm4a/YP1MLEmJvYp3Ke45H4ordsuGq8XCy1C12vGbFJOFc1rcrtOIpC+krOWlPYaQZO+QoIPxjtk5PZRoFI2rXx/ldLsIyt8HaOLSqNqZQqIZFQ/aMkARnPTXOB1zVa8Tt57KXsr2F4X8CR3W9qkbMPapIqQ8A52khZCx7aMEZBO5XtBIyhvwnVSc5zpAO21ZGnIOvAfDbzziuiyuY9vRVLfHYeeSEmn5VuoiQ8RQrG0xyVwEUgMc5wGDEDT1BOMZp04R6RbiIKk4S7iRgypONTIQcqyOe8rDAwd8VIuF8dgulMaYLaWIjmZR2mg6kEjMQrGS4laZwD6sCrvWninJVvcO7RP2bMYyCFUQEMDg6RuupI5LjbZUKjG9XbV46s4WcujRqh9M7z588OKZ5OfhACvDraOzDDBk+qTnzGt+g9m/zVFri5eVy8jM7tuWYlmPvJ3NPHCuHpb30Ud6BoONY6lQ6dwsAdipZWKncY3HhU3h4NBawSdwQr2fYSTHLEO2YpdWrIEiSgMAuNUMrbHANayVTY+yL32peDR7pfmG1jYjneo7acoW0nwbRLJMsvbKXUKmqZFylugcHQzbYZs51jYYqRpJb21qq607KNRKMkLJMGcHDDqyzR5hdQCEe3BO1V3ZcaeGKWIYKuyMDvlJEbKyIR0bBI9xpu4zzC0sheeRpZDgbnLewez3Vk+me89d3VTDK2GJo6NnX4fc88VMOM88rN8IjCO0c0aqdZUFplK6bgqoIV9KgEKe9pBNQmKR5pVhto2mlY4CoCf1f/A8TUt5U9EV9xHD3GbO3O/eHxrj2IcEZ82wN8gGrx5U5ItOGR6LaMKSO9Id5H/Gby9gwB4CrB7YgWxJSQvnIdLbDcoF6P8A0IrCy3PEtM02xWLYxR+Wrwdh5eqPwtjVt0UVgTdXyRRRRQhFFFFCEUUUUIRRRRQhFFFFCEUUUUIRRRRQhFFFFCEUUUUISPivB4buMxXESSofkuARnzGeh9o3qo+afof8EycMm0Hr2MpJU+xX3I9zA/jCrooqQSMlBF81yPxS1uLKTs72B4W8CR3W9qkZDD2qTUxsfSQSoZkVmjRlgVPqQd10O7qxPRBgIuFG+wyav7iPDIriMxzxpKh6q6hlPzHx9tVVzP8AQ/RMTJw+U279ezcs0R9gbd1Hv1e6rueJLdIL2UxufDfoja6qqeZnZmclmYksTuSSckk+ZNaeJcfMj5d2lkOBtuSQAq/PgAedS7k30QT8S1PPcrHCjtGwjBLsynDYyAoHtOfdVzcrejqx4aB8HhGvxlfvSn+cfV9y4Hsrd87cNUZJdkb8dZxxz496pPlr0R8R4hhpR8ChPi4PaEexNm/2tI99XDyf6K7HhmGjj7SYf66XDOD+D8lP5oz5k1MKKWc4uNytmtDcAiiiiqqyKKKKEIooooQiiiihCKKKKEIooooQv//Z"/>
          <p:cNvSpPr>
            <a:spLocks noChangeAspect="1" noChangeArrowheads="1"/>
          </p:cNvSpPr>
          <p:nvPr/>
        </p:nvSpPr>
        <p:spPr bwMode="auto">
          <a:xfrm>
            <a:off x="215900" y="-157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59" tIns="45679" rIns="91359" bIns="45679" numCol="1" anchor="t" anchorCtr="0" compatLnSpc="1">
            <a:prstTxWarp prst="textNoShape">
              <a:avLst/>
            </a:prstTxWarp>
          </a:bodyPr>
          <a:lstStyle/>
          <a:p>
            <a:endParaRPr lang="en-US"/>
          </a:p>
        </p:txBody>
      </p:sp>
      <p:sp>
        <p:nvSpPr>
          <p:cNvPr id="59" name="AutoShape 21" descr="data:image/jpeg;base64,/9j/4AAQSkZJRgABAQAAAQABAAD/2wCEAAkGBhQQEBUUEhQWFBUWGBgYGBgYGBUcFxYYHxgeHhUYGRwXICceGhokGRgXHy8gIygqLSwsFh8yNTArNSYrLCkBCQoKDgwOGg8PGiwlHyUvLS8wMi42LS82NCwsNCksKSksNC0tLTQsKSwwLCwsLCwvLC8vNCwtLCwsLCwsMC0sKf/AABEIAN4A4wMBIgACEQEDEQH/xAAcAAABBAMBAAAAAAAAAAAAAAAABAUGBwIDCAH/xABXEAACAQMCAwQEBBEHCQcFAAABAgMABBESIQUGMRMiQVEHMmFxFCNCgQgWMzQ1UlRVYnJzdJGxstHSF4KTlaGkwRUkJUOSlKKz8FNjg7TC0/FFZHWj4f/EABsBAAIDAQEBAAAAAAAAAAAAAAAEAQIDBQYH/8QAOBEAAQMCAgYIBQQBBQAAAAAAAQACAwQRITEFEkFRYfATIjJxgaGx0RQzkcHhFSNC8TQGFlJygv/aAAwDAQACEQMRAD8AvGiiihCKKKKEIooooQiioNzb6YrDh+U1/CJht2cOGwfJn9Vd/DJPsqquP+mLid7kQ6bKI/abyEe1yM59qhas1pdgAqucG5q/uL8wW9muq5mjhHhrZQT7gd2+aoBxn6IKwiJW3WW5bw0roQ/O/e/Qpqlrfl6W5ZnIluHwzMx1McAZZidzgeOT41LeEejWRgxkkit1UQk7MxxMcRHEYIwT4k7eNWIY3tuHqrtjleLsYbccPpfNLeI+nviEv1vawwA+L6nYfOSo/wCGo7eekHi8/r3rIPKMKmPnRQf7ak/EvR2Lezd9E08ytKj6Coih7PfW2RqKsmGG460v5C4LbSWcc7wJK6yTo4bJ1YhMseQTj5OOnjUdJEBcAnyzWgpZSbOcBgcscrb7b1WVxeXUv1W9uX/GlkP62NI34Vq9Z5G97fvq9bOwjtr2xREjMUz3KElEOtN5bc5IznRIoyPLFNcvEj/komSZo3kup4m0RIe12IEbYxoUgdR+iqfEt2MH1TA0dc/MP0tv79ypwcEUdC4+cfupRDHLH9TuJk/Fdh+oiuhLm3d71UKxNBHdIE378OLXPZhNOAh9br8rpTHd8LW4urV+yScJb3E5dYwO3wcRIYwMnSxRdxvvU/Et2s5552Kn6eSARJsB38nDkYqqrXmricJzHxCc48HdnH6HLCn2w9M3F4fXMFwPw0AP/wCspUpn4Tai+4oJLWNorePtVA1oVbQulFKEAKxJzt1xSV/R9btFHKxkhUwxyyKmHOqaTTbxprx0GQSTvgdM1PTRfyaR3YqnwUtrseD3i3pdKeGfRFoMC8s5I/wo2DD/AGX04/SannAfSbw69wIbpA5+RJmN8+QD41H8XNVLxX0YTRLMySJIscwiA3DyZKKpAwR60qqd9iDUK4jwAJI8bppeMlX047pBwd12O+2auGsf2HfXBLvZLHi9uHDHj6LrjNFcq8C5r4hw/HwW5YoP9VJ3o8eQVsgfzdJqy+Wvog4mIj4jCbdv+0QFoz7SvrqPdqqro3MzCq17XZFW/RSXhvFYrmMSQSJKh6MjBh7tuh9nWlVUV0UUUUIRRRRQhFFFFCEUUUUIRRRVLekT01P2j2nDPWUlZLgj1SDhhGD5HbWfmHQ1IBOAUE2xKn3OnpKtOFLiZ9cpGVhTBkPkT4IvtPzZqj+afSRf8Vypb4Lbn/VRk5YeTtsz/wBg9lJeXuRLq9LSojSsSSZZGA1P1IVpD3n6nxPnirL4XyRDbLHcQRTTyR9jMrEriXvkTRdn8h0AJxknIG/hUucyPtYncPv+FrHBJLY5Djz6+l1X3Kno5kuJezGmEgZPa5EhGCe5H6z7AnYY261MeWuTrSS3hOC8k7zIkrEhY5oyTCjRkYKuikkNk+HjTzzLrSM3CsXksnS5glYk9tazN9TLHqQcrv4AedMF1ztbW1zOIlM9vM8VyoVijQTghmAJUjqMHHht51iZJJeqPoF0GwwwDX24YnO/jbeDbDKx2rdxfjs62llep3HtpZIJogAsYf2ouwDJlTgfKFO9xxmGO7DZjS3uuHp2faYKI6bxBgdjjpjxqvW4td3z3CQozLcSdrJFGhYas5HgSMee2cb0uT0bzIA15PBZjykkDSY9iJnPuzWvw1mjpCAl/jQ55ETS7u77/wBYepW2DnGK4tJouINMzvcLOGiCZzo0sMtgKMADYH3Uj5Z55awieNIxIGlEg1E93ClSMDrlTjrSscN4TB60l1dt+AqxRn/a7/6KzHMtnH9Q4ZB75meY/obFVdPSMuLkrdlHpKaxDAO/Pz9k2t6QbjTaqOzHwT6kcd71dI1ZOCNOB0HQVqi5vuhE8Q0FHd5CDEjYd/WZSQSp32xjFPI9Ilwv1KO2h/JwIP15rB/Sdf8A3Tj2BIh+pKx+Lpsmxkpo6L0hm+Vo+nsk/wDKPxAMGLDIYNnsY92CFNTd3vNpOMnyHlSRefLhYhFlAAixggEOEVw4GoHxIGfMU4r6S+I+Fw3zpF/itbB6SL1vqphlHk8MZz78AUGrpj2mef5VW6LrwepIPpu/82SG658aVb3XEoa87IMyk4QJjZQc5BHmfGpXa+kazlJ7XtIFSSCRV069aQoNMWVIwe1GrJ238KYm5ugk+r8NtH8zGrRN+lSawaPhM/WO6tGP2rLLGPfr7/6KsJaR+0hUdSaTizYHd3hu7hsU44ZzHBKs0naKVgijnK6h3pdcs8iqOpxIYl/m1F+TJVtrG5vJpexkuX7COTs+0wfXkYoeqk7Hr06Gmw+j5ZvrK9t7g+CMTDKfcr9f0ikF7Fe2JhW6hfs4H1xpKCYc5yQCp0kEjcA/rrdsALT0bg7y52JN1VqyDpmFnfjjhjl37NtlJ7vkxHsmkkTN7LJFpC4RVeU9yLQvdGI++RtjWKj3HvRxNEBoK3QLvGRGrkrIi6nXBGTgA7jyPQ1J+A+ktZTGtyxWRPhEiySEmLtnGIMhQSqKrOvjjI+Z95b4RHGkjJcvNHLqUSMx0ogAN9Mn2oY4QN1zg7jc4tklh6vkefRMSRQVILzY8RzstexxxOCpPhd1cWEva2Uzwv4rnut7GByGHsYGrb5M9PMcpEPEUFvJ0Eoz2LfjdSnv3X2imW+tor5bq/nVliZlt7SNAAzNsFIHytKjJHjlhkYFR7m/kJ7V2TKzqBqOnGuMd36ogJMZ7679O8N6YD45MD1T5fhc99LLHi3rDz/I4jyXScUoZQykMpAIIIIIPQgjqKzrl/k/n674M2EJntc5aFj6vmUPyD7tj4jxronlbmmHiVstxbklGyCGGGRh6ysPMZHTI32qrmlpsVi1wcLhO9FFFVVkUUUUIRRRRQhFcjS/XV1+Xk/bauua5Gl+urr8vJ+21MU/zAsJ+wVP/Rlx9dYs5/Ud1khJJHZ3CnKYI3AbGk488eJobn6WEzpOmZ0uTNCyEaYpNREy9d42GRgddR881DXsiIllHQkg/gkHb5jTtyDYpPxK2jlUOjOdStuDhGIyPEZA2rSSlYXF5y+6vFXvYxrBnxytz4YY3xThb2vEOLBsEpba2c6mKWsZJycaiRsSdhnGfCtyWXDbL1i3EJh4LmO2B9/rP/aDTfzDzTNduVkfuISFiTuxoAdgFG3TzyaZ9z5D/r9A+euQ+ufbUhGqPNenh0RFfpKt+ufIcL5eGCkt7z5cuvZxFbaLwjt1EY/SO8f00wBWckgFj4nr+kn/ABNeQWrOSFBcgaj0AAyBkk+0gADckgDJqS2XJ/aOkc8pTLFGQL3o2wTHqDdQ4VsOCRkAZJ6LtgdL1nG6bk0hFSftxMDedw+5TIvDMrqDg+elWcA5G2pMjx6nA2PlSK8t5EbTjTsD3gRkHoR1yPbmrE4pZtaFUDhoyuVJ0K6BcBlAACnqNPl3s5wMsN1w8OV+LldQCRrEnyjuO6w8s5GPD1vBl1Ky3VGK5MWl59f91xLeFh6KJ9gx6kH5if0b0stuCTSZ0rJgbHTGTg+RCIzA9OorfxmVOHr2roS8mRDCxIyB67yFSCYgcALsWYHJwpzCeIcz3M/rzPpHRFOiNfxY0wi/MKzZTE9tNVGlWN/xx443/v6hSu74c0TBWMo8w6lD7MDO494FYquBj/r+2o3w3m65g2EpePxik78Te9G2B9owR4EVKY5o7iHt4AVXIWSMnJhcglQCd2jYBipO/dYHcZbCop3NGsMk/o3SUcp6NwIdxxv42H0WusVYEZBzWVOfDrBbmIoMLNHup6CRCdlb3E4z4Ar4bUtFH0hIGa6dVVCmAe4dW9jw3HuTWaeeFc6XdsNKTFk6GOTvxkeWl84HuxTK6kEgggg4IPUHxBrAmmooyCubVzskbjYhSlr/AIdefXEBspD/AK223iz5tEeg/F39tC8vXtgDPZSrdW5BDNDh1K+KyxHJxjqCDjzFRQmlPDeLzWsgkgkaNvNT19hHRh7CCK7MbnkarsRxXlJomMdrRdU8FKeFc9xF45J41QWkTG3hjB7N7gn12+18/ZjbyK3gU6W9jcXt/qZr1wFQbPOqnU4z8mNmwCftVwOopm59cSw2NyURJbiJ2lKLpDsHADEDbOPH21HrRJLjSjMxSMHGSSEXqQuemT4Vf4RpF25HP2Cy/UXDB3aGVtpzud3hx4EaOLXomkkkEaRBiSEQYRfYBVwfQ9fYg/nEn7KVSr9D7qur6Hr7EH84k/ZSr1LQ0NaEpC90jnOdmVZ1FFFKJlFFFFCEUUUUIRXI0v11dfl5P22rrmuRpfrq6/LyfttTFP8AMCwn7BUs4Age20sMglgRWvkmQQcXhwGfRI4CqMu3cYDA29nsrPlg/En8c/qFb+RPs5D+Vk/YenX5OSjc2pjm9Ztsd47eW/srEDJAG5OwA8T7BWy59dvxm/XW3h/E0t2LvqztjSU6b6h3/HcEH8HHjmvHx9d+qTYL6lU3ghMrBrOGV8f68FJeC2rWiK7KvdbWx7xywyFLDGQigkLtlSSxG5w68auzdaCwW3CMGViw7cEMGwCDpRcqCQdecDYEbMlnxxJ/VQuuCcyS4UgesRnYge7pWK8YSJFwYAQo2RTI3TocaFB95rs9Vg3BeFtJM84EuKdUu4FYkPrc9T3pJG95GpsezpWqLiWkBNByCEGshCwzhNm3ORj+2oxb8dljTQjBVzkd3JAx0G+BvvsPGs+DStJeQNIxciRCSxz3VbUfcMA9PM0satl7NxXUj0NOQXSWaAL71F/SPfiW+ZVKlYkjiGjBUEIDKARsfjWk3HWovWcshZiTuScn3nrWFNrioqS8hT/5w8OQO3ieNQSAGkGHhXfbJkRVH42PGo1W6yuTHIjjqjKw94Of8KhwuLFXjeY3h4zBv9FN2FZ2t20UiunrKfmI8VPsI2/t8KU8di0XU6joJZMe7Wcf2YpvJrmRRkFevqqgSMscipTxmxW7iFxAMtjvL4sB1Uj7dd/f08qimqnTgPG/gz976m3rfgnwce7oR4j3ClnMPAFVjKjokb797ZNZ3wGHQN1G2M5HiK6bWi9yvMGQx3Zs2KOk1gTXmqsCa6Mca5k0ylfN31hwv8hL/wAwVlZWyx223ihYnzJXP/8AKw5t+sOF/kJf+aK2lsWmf+6/9FaN7PifVLHtEqGt0Puq6voevsQfziT9lKpV+h91XV9D19iD+cSfspWFXsWtLtVnUUUUknEUUUUIRRRRQhFcjS/XV1+Xk/bauua5Gl+urr8vJ+21MU/zAsJ+wVKOVj8W/wCN/gKUciH/AE3D+Wk/ZeknKp7snvX9RpVyH9m4Py0n7L06/J3clG/x7003Q+Mf8Zv1mkvwZNRbSuT44GaVXf1R/wAZv2jWnV/15e/y+evE43wX146uqC+3iseyGc4GfcKzooqLq4ACK32N32ThtIbZgQSQCGQqd1IIOGO48a0V5QCQbhQ5ocC05FboPR5b3STNbyyK4QtHEQrYfG0bNsSrHCpJjGWCtpOnXXpGKsm3vGtIZLvGOzXRESO60smVUb7MAnaORuDowdjVd3l00sjyOcs7FmOAMknJ2Gw3Ndune57LuXgtJU8dPOWRnD04LTU9m5At4Y4Hlmk70YaRAFDM5AJiiJzspyrykaVI0gOwZVgkblSCDgg5B8j4VP7HircRhV5JIzcxns31PDE0keAYWAYqGK4dDjwEdauvbBKQhhfZ+SOIXnbSs+Auo9AScbAdTuenWkpNLbjg08a6micIPl6SU/2lyuPnpATRFEnJpxawXj7inuz5gjYyLcRIUkXSh6iEn19OfVDsc6hgqQPDoxE1rJp74cSNsVyTVajw7Oy9lUqxU7kePmPA/P8ArBrGtcjYA8h09g8V93l5EDw6Zg5reAu1dV+Y8+KXq2s1teLsnLhvB7vSylvNn2O4Wf8AuZh+iUUTH/M//CH7Io5q+xvC/wAlcf8ANFZTxKLJO1ljgEiKEMpI19PVCgsV82xpHiRU3Abc7z6rKxJNtw9FD36H3Grq+h6+xB/OJP2Uqmr22aJnRxpZcgjbY/NsR7RsauX6Hr7EH84k/ZSsKrYtqbarOooopJNoooooQiiiihCK5KiQNe3AboblwfcZDXWtcju2Lu6PlcSH/jat6f5gWM/YUy4XwrsC+G1BsY23GM9f001cD4r8F4gJupjeRgME5O4xsR5k5JA7pqRh849vT9dNfITf6ZgJ/wC1k/RpfNOuxa7uSosHN71oMR7XAgdi3ey2XBBPVVj7hHXqWG258aVRyyB9QuIkRM+v3AB8pez3GwAyRtuPmij8SOZSksoQu7BYkOMLnTkkgEF3UdCOvszqhss+tGT6keuWYKNOdbtgYOCAB1PU+JAHHawAYYLsyzue65N9mOPiL5KV29vBc3BjXusBluyPcIO4YBh3dsDHQ6x5GtPFOBSQbnvJ9uB0/GHyff09vhSr0fWw+Pl0xqzPp0xnIUetjOT5gfzamKIWIAGSTgDzJ2AqklOx4yTFNpKenIs643HnBV1HZ9ztHZIos47SQ6VyNyF6s7Yx3UDHcbUgvOaoLdG+DM0s5wFkaJVjj3yzoHLFnwMAsq41E9QMNnP3FUnvXWLHYw/FR6fVIUnWygbYeQu/86o5VI6VjMTiUxVaYmmu1vVafr9fZK+IcWmuDmeWSUjoZHZiPdqJpJRRTS4yKKKKEJRY8QkgcPC7RuOjIxUj5xUstuOW92fjCLWY9Tj/ADZ28+6NUGT4YZMk+oNhC6Ks1xabhQRdTO7t2jdkcaWU4I8j82x942NZ2nDJJUZ0xgeBIGrw657oJBALbMVYZGN1XCrM3trbyHOIw0EzZwcIVMO/hmOVU1fJWEnwAM7g4X2aoFGQhOs9FVChBznZIwdOxOAAPfTT6jAaqWbBckuVe8MADSu6g9jFM5V12DhCIw6nylaPKnr08azWxM6xSW8RzLqVokB+LmTHbKB8lSCsmOiiXHRaUc58ftESWOBhNLIqRl0B0IiyK7LrOO0GY0AABCjVhsEKG7hNxLdfCri4aRbeR9bxRN2cdxOW2j8RgKzu2ASAo6EgioncXggcFJhaGEEqT8X4tqs7WCziN3d2yOrlI+2hg1uWzkZR5NlA9ZR3upxhnsuRpJXM/EpWaRt+y15lby7VzkRjp3d28ML1p45s0jh3DdEaRK6TsUjGE1CQKDgkktpAGpiSfE0o4WfiY/xB+qriLW6zjvVekt1WhR3mdQJdsD4tBgZwAq6EUZJOAiqMkknqSatX6Hr7EH84k/ZSql5gkzPJ7MD9Cira+h6+xB/OJP2UqKnANU0+blZ1FFFJppFFFFCEUUUUIRXI0v11dfl5P22rrmuRpfrq6/LyfttTFP8AMCwn7BUm4lITZxsDuNBz7cY/XSblNj8LDsjSqqyNKFbSdBRlc6vD1vf5b1kW1cP/ABTj/j/caV8sK628xWORu07upQMYHrA75I+Y701M7VYUvG3WeEzX/IN041QyalIyEMjZAO4GSAM1DuIcPlgfTMjI3kwI+ceY9oq47URIF7RQuI0BLRkd7fXuV67D9Ne3i2Uq6ZezK9QDqA946AfNXMAsug43N1TNhxCSBw8TsjDxB/sPmPYan1z6Qp04crEKlxOWWN12IiXaSUDwYsSisOmiQjBANN7ckJLO3YajHrIVV3yPAlzkRp1Jd+gBIBwaYOab9Jblux+oxhYoeuOzQYDb7946nOfFzQDdS5pamiiiipVUUUUUIRRRRQhFFFFCFJ+VedBYxSRtD2up1kQ9oU0MFKkHAJZWBGQCM6cUj4xzTc3uI3bEee5DGNMSnw0oOp8MnJ9tMlW1wjgUNhw/tJo1YSxEySYBMzSRsYYIC2dQGqPJQAh1LaiqbCE2cH9HkUG95iaTf4pS3ZoRs3aPGQ0hUghljPd65YZFSDiNqk0YRlVURRoVdliX5JUjIC+Uy5B/1gJya3TSt3TKR2vZwNMDkETKiBy4xvpkLGRhuCApxg0ogQIwU47srAnABbMOp2bGwOdzjA2G1CFGeZ7lhbWsDIQLYSJ2m2G1sGQMB6jdR1KtjKk7gauWGLSNk5wgUewZ2H9lZcx8RcxpGFwugRlvAgKhdM49Y5XI+SMeL93Dlg47VvID/E10YS4sxSEoAkwTRxGTVJIfNm/WauP6Hr7EH84k/ZSqVkOx9xq6/oe/sR/48v6krOq2LSm2qzaKKKSTaKKKKEIooooQvGOOtcjzbXV3+Xk/baujfSt9hrz8l/6hVO3XCOHW6wq1h2rNbwSM/wAJnXLPErN3RsNyakTthOu5aR0klWTHGMc022UgNnMM9CD+z+6mSDQJAHkaItJGodSVAQlu0LEHYrlcZ2wvsqTdnwz72/3u4o0cM+9v97uKrJpCJ4tz6Jpmgqxhvq+Y90g4dc3emMxXrHtGZBrKuoZNOrJbO2CTt4Adc0si5r4guCVhlU7ZIKHUBkqcMBkDfy361n2fDPvb/e7ijs+Gfe3+93FL/FRb1v8Ao9X/AMPMe608yc5MLHS0AinuVI695IMgF+gIMhDKB9qGO+parerRtbGwmmjhh4UHklbSoN7OoyFLbkjyU1JP5Kz95Y/6yl/dWzHh4u1JTU74HakmB53Kiq3Xdo8UjRyKUdCVZT1BBwQau/8AkrP3lj/rKX91eN6LCP8A6JGfdxKT/EVZY24qi6KtrjHL9tZb3XBJIV6azdzNFk9AZIyVBPtxWPB+B2l7OYbbhKu4jMh1X06AKGC9SN9yKp0jdbV2rf4WTozLhqjiP7VT0Vev8lZ+8sf9ZS/uqLcPhsLhoo4uFAySvoVTezgat+rEY+SasXgWvtVGQukBLdgue5VnRV6fyVn7yx/1lL+6vf5Kz95Y/wCspf3VKztxVFVa3JfB0t7SG5BDyyAkS51G3XWwYRL8lxp3bBYF8jAHef8A+Ss/eWP+spf3Uy8b5ctbGREuuEKhkVmXTfzPkKVBzgbesKhzg0XKvHE6VwYzElOKyqNGWxpOpkzmMIPVKnfVvpIIzrbqNu608a4t2KBFOZWGNyCBvlifDrgv4O4x6qsAn0cM+9v97uKOz4Z97f73cViKqG+JT50PWWwb5j3Sjmkj/J3CxnJ7O4JOckkzZJPmScknxzTZwmQLbznPgB/YR/jSvs+Gfe3+93FHZ8M+9v8Ae7imhpOIC3PolzoCsJvbzHuo3K3dPuP6qvD0AqBwdd9zLKSPHqB/gKrPs+Gfe3+93FTL0dcIgt+OL8GjMSS8MWYprZ8M8q57zb+AqHVbKg9XYsn6Nmo23lGfd9irjoooqFgiiiihCpPifChBecRSaS8cxFLmFUu5YwbaRsPj1to3On3e6mX/ACzbfa3/APWEn8FWN6TLVYJ7S+YfFqxtbnyNtONJLexHIPvaqj4pw9reeSF/WjdkPtwdj7iMH56SqpJI7FpwXoNEU1PUhzZW3cOJy8DzdbeY+KQNayhVvAxXbXeySJ1HrIVAYeylPMvrwfmlp/5dKjnF/qEnu/xFSLmX14PzS0/8ulKukdJDd29dWGmip64NiFgWHfv4ppooopNdtFFFFCE88j/Zax/Kt/yZK6MrnPkf7LWP5Vv+TJXRldik+WvD6a/yj3BUzzf6TOIW1/cQxFFjjcKmbeRyRoU51KcHcn9FSf0Yc43t+0ouogI0VSkwikiDMScphydRwAcr08eorHjvphitbqW3NtPIYm0llMWknSG21MD0YUhPp1i8LO4z7Wg/jrbXaHYu8MEoIZXxjViPeA73t5Ky7m2WRGR1DowKsrAEMDsQQeoIqlvRBbrFxq7jQ5SOO4jQ5zlFulVN/HYAZ9lecf8ATDd3KGO3iW0Vhgvr7SbH4GAFQ+3vEeG9a/QnGF4nIB0Fo3/OSqdMxzw1uK2+Cmip3ySCwwFvEK8jXM3If1/YfnP/ALldMmuZuQ/r+w/Of/cqZs2d/uq0XYm/6fcLpmq95n5q4xDdyR2vD1mgUrokOctlAW+WOjFh08KsKq35m9L5s7ya2WzMvZFQX7ZVzqjV+hQ49bHXwrVzg0XJSUcb5HarBcpD9O/H/vUn/F/7lQLmLm+fikkck8cUfZLIgVNeclxq1aiehTwqcfy7P97z/vCfwVWMOcEsMEs7YznGpycZ8etJVMw1LNK72iaJ4n1pWEWFxmMcFsooorlr1yKKKKEIp641cpHfWpkExH+TIB8TM0LZ1Hqyg5HXb3eVMtL+bfru0/8Ax1v+tqbp3FocRuXI0lG2V0THjAu+xTh/lm2+1v8A+sJP4KVW91bPDcSH4ciwQtIWN/KQWyFiTGkbs5A6+dRapjy7wXtvgVpj65lN5cD/AO2gJEKsPtXl1f2VtTzSyPsTgkdJUNJTQF7W45DE+6sXkrlTs+H263JlebQGkLSS6tTEsVPe+Tq0/wA2val1FdJeUUX9Js8KcJu+3GUMRUAdTIdogPb2mk/NVPc3AiWJZN50t4FuD5zCMBvnC6AfaDU85+4ys1+kbbwcOUXc48HuDtZwn25OrHQg+yqquboyOzu2pnYsx8yTkn9JpCtf1Q1ek0DA4vdNsGHPckHF/qEnu/xFTHjXAbmX4O8dvNIptLTDLG7KcQJncDFRS6iEiMpOMjGdqYfh14kiwieYElVQCVwuOi43wB0HsrGnYJGFhO26d0lNJSztqGtuNXV87qcfSrefclx/Qy/w0fSrefclx/Qy/wANRO1vrg6le4uVdGKsvauMEHyz7x81SnhPL0wCTXt5cW9u24zM4mlH/coAWP4xGn20y7R4a3WLkjHp+WR2q2P1Wf0q3n3Jcf0Mv8NH0q3n3Jcf0Mv8NM0peK4Ktd3MsavgtHO41oG3KE9CR0yKe+ZeXzbNrS9ujbTRNJbTGZyNQGrRJjxyChxjGtT4EVJ0bYA3zVf9wv1i3UFwlPA+FXdpe21w1ldusUhZlSF9WDGy7asDqw8atD+UtvvVxT/d1/jqoeMcj38TRLDeTyNIX2kMkI0pGjtIhaRg8fxgXVt3hjFaLTlXiDwhmnmSXtDGYzc7nHwjtHPe+LVfgrjcHVhiDtitooujGqCuXV1QqZDI5uPA/hOvG+E3d3eXNwtldossmpVeF9QGhF305HVT40k+lW8+5Lj+hl/hpDPy5fmMGG5dyVZ8/C+mmSWMRABiruxhdgVYg6SPDJTwcqcXdkVZnYuuoYuun1PCt3+657eHCn/tB4Zxg+kDnFxK6EGmnwxiNrBYJ2+lW8+5Lj+hl/hp75G+E8NvWnksL2RWgMeI4GJDGRW316dsKagfLVrd3sdy/wAMmj+Dxs4BeQmRwruIh3hglIpTnf1OlKJOW+LBQ3bMdTRKoF2uotJp7NQNfrYdDg7gMD0yRMdKI3awKpVaXdUxmNzcDuV6fylt96uKf7uv8dVNy5wS8tZ7Wd7G7YRTa2VYX147/TOBnvDxpjuOXeKoJSZ3xEoY/wCdespj7TKAt3/iwWOOmk+VY8V4Tf2tvJLNdyAoYNISZnWRZTMNQdXxs1uw8c9RtgndzC62OS58U4iDgB2hbP8ACvf+UtvvVxT/AHdf46rLmHht1eX1zcLY3cayuhVXhfVgRIpzpyOqnxqH8r213fJcsLyZOwiZx35D2jhWZYh3hgsschzv6vSnIcs37S4S8kaMG1Dt2za1E6QnV2evUVU3CLnIz4dDiskfSN1SVelqhTSdI0XPE/hOH0q3n3Jcf0Mv8NH0q3n3Jcf0Mv8ADTNd8v8AE0M+LlnWBDKSLnd4gGJdAHJIARs+RGOuAXC/5ZvoyPj5QMojZvYjpkyY5NRD4VBMki5PTYdc0uKBp/kuqf8AUEg/gEp+lW8+5Lj+hl/ho+lW8+5Lj+hl/hptt+CXr3YtBNc9sWC47diBlQ2rIPq6GDZ8vbtW3mmIQXLRW15dyJGArO07HXIPXK4xhc7Dr0O9ajRd8isj/qVwzYEt+lW8+5Lj+hl/ho+lW8+5Lj+hl/hrLh3K08toZWu7qKR2Xse0mZYpF3yC52VzjuhioOk4JztHLlriNmV7m5BUkMO2bYjr0OKozR4eSGuyW8unpomhzo8D383Uh+lW8+5bj+hl/hrHnSBkvbVXUqy8OgBVgQQQzZBB3BqDzcZu1UP29wEctoJlk30kZ8fDIpx4VFIzdrPIzOV0jWxYhc53LHPzVm+FsLHY5q8FbLXzxjUsGm5TrVucjTRji9xn/W2ls1mfD4Kq6WQeTCTGoeYJ2qotQ8xUl4PxdlgSePvTcNkM6gdZLRzpu4/myHyempqyo36r7HanNOQOkhDx/H0K6BorTZ3iSxpJGdSOqupHQqRlT84Iorqrxir+D0Z3sck7x8UCm4lMsgNlC+W8PqjscKNgOgrd9IHEPvqn9XWn76sCiospDiMiq/8ApA4h99U/q60/fSLiXokubox/COIpII3VwBY26NkHoGjYMAfLp022qzaKLBSXE5lc7emblf4BxH4UgxBd5LY6LN8vPv8AX9uX8q38jcSjwV74uM5EgKA9iqeqJpD/AJuq4JZ1UkjAGMb3RzjytHxKzktpdtQyrYyUceo49x6+YJHjXMSRTWVy1vMNE8DeO4ON1IzswxgjzBFbAdIzozns9lEcvQSCTZt7t/gpfzpy8cm7jOpZCXkAXRo1N3ZFQnUIXJwjMATpJxuK0cs8diaF7C9J+CzZ0v1a2lIwJV/B37w9/mcyfl7jCXca6xG7tJ8ZC3xkkpAGX0N9VkkJYBmISFVJwOtRLmPlYwL28RWSBmK649RSN87xhmHeAOwfocVNPNh0Mq2raW5+IgxBxPv7/VLOYL29sLlll7Jg7NIrBH7OZHhSIlSrg6SkaHYggjrg4LVFzbOqoNMJ0PrBMbAk6pmUdxxpCtcylSmll7u/dFOPAOaYzD8Dv1MtrnuMPqts320Z8V81/X0Pl9yK8U8OGE1rM6BLhN0Klu9qx6jBc5B8jjOKbEUYwcFyTI84tKbOO893FrMYwsLMUDsTGw7OSQvP3Qr4zG11KBkY7xyDgGmu39Jt0h9WEjGNJV8HaADOGBOPgsRx0PeBBBxXkHDFvxxC+mZkCanQLjeRyxRST8kd0ED7delRKueU8FIOXud7ixRkg0gPIHkyG+MARl7N8EZjw7HT54PgKWW/pJuY+0KrCGkMBLaDkdiI+zxlsH6ih7wOCW06dRzE6KhSpTL6Q7g68JCofOQFcgZhMJ3diSdDE5Ykk9fKtvE/SPNdPmeKF4y8TPGO0AcRyTSacs7EAtcSA+Q0gYxURooQn/lznW44epW3KqGkV3yG+MCqyiN8EaoyHYlfPG+1SDlrnq5nmS2+KQSPF39Dkr2SQhcKJArHFpF13yWwQGNQCnrko/6Ss/ziEfMZFB/sNCFNeIc2uY5EiZSsyFGzAYwiGN0wgWdtRIlkbv5ALbAVrtearyScaBG8jy6goiY6nM7zYAD59eVsYOQMYIIzSDgfAZryQRW6F2wM+CqPtmboo9/zZqTy8Vg4QjR2bLPeMCsl0BlIftkgz1PgX/8AgdExRjAC5SAlecScEp43xNuGiVdSNxC5VFmeMHFrGI1URIxZiZCqLls58c+qaZuSeCrNKJC65jbeIxazIugnSgYhXY4I0ZDYyRnFJ+T+HfCbvMveRFeWVjhgoVSe0cH111YyvVs48am0UkNrEI2IEOoFl7hWQORhuq64m06o5kOuFsqdqSqZRGOibnt9l2NH0pkPTv8AAfdJ+YuPJbwdwIdQZYl0sU0lGjbS4KkqiuR2M6lkJwCRVVzQvM8dvCNUszBFHnk4/X4++nrnHiStcyv2hlUYAckEthQMasDWc7ayMtjJqfegzkRsniVyuGcEW6n5KHZpPnHdX2aj8oVMbRDFxd6LGrl6eaw7LcPHnnFPF96Fgy2XY3IhNnHpGYElV3LF3kKuwXd2JwQcbeVLvpA4h99U/q60/fVgUVlZVBIyVf8A0gcQ++qf1dafvob0f8QII/yqmGBU/wCj7QZUjDA4PQirAoqLBTrHeoZy7yde2NtHbx36FIwQpa1y2CxOM9r0GcD2AUVM6KlVRRRRQhFFFFCEVXvpY9Gn+U4hNb4W7iHcOw7VRv2ZPgepUnoSQdjkWFRQhci2HEHRmU6opV1I67q32rqRsfMEVZfLHMay6Tle3ZxGtuEbSYxgQQx5BVISxdpWJ1EAjfUTUp9J/onTiQNxbYivFHXoswHRX8mxsH+Y7YxRYmkgmMU6tBPGcEHKkHwI/WMdeorZzWzizsHb1MM76U4Ys2j2U749yCqyKYpURHOMyMABjqQflNhWkKAd0Mi5JIBZeA80z8Pd0XvRtlZIZAezcdDlTupx49fPPSlXL3MSteRTXsj4hEfZELlU0MpC6FxsUDDb5RBNbeFXAuryW7uBrt4VzJrAYugXRDGfOVwFXV1yC3hUtdJFdsmIA5x2rSRkNRZ0WDidmdtpIyH3w3peOEWt9YzQ8M+JmkVj8ElcAl2lgZjFIxwyhbfAU7945xVQ8S4XLbSGKeN4pF6q4IPv36j29DU95k4M9vIH7IwI+6r2qyFGAUuhZd1ZSwOlgGAYZ86X2/OxkjEHEYVvofk9pkToPOOUd79P6at0YkaHRnwSri6FxbIPHYqpoqx7v0Z295luE3IZuvwW4ISYexG9ST+z3moXc8t3ENwtvLC8UrsFVXUjJJwCM9Rk9RtS5BGBWgIOIXl/wGSC3gnfGm41lB4gIQDkeGcgjzBB8abasTmGL4VFcxQgt2MkTQgAljGmLbCgbklTA232laeHeih40EvE5ksYjuEbv3Lj8GJdx5b9PEVdzC06qq14IuoLBA0jBUUszHAVQSSfAADcmrJ5a9Hh4fJDecTmFsI3SWO3GGuZSrBlGkbIMgZJ9x00qi5qgsFKcKtxCSMG5l0vcuPHB9WMHyH6BTMvDrm6kVtEsrzairHUTJp9c6j1A8TnatWwAYyGyz6QuwjBKdeM86F4vg1pGLS18UQ/GS+2V+rE+XTzzS7kvlpJAJy6OVwQCNSRyK2eyuEIzokQHDrncEDLYFZW/BksLdJbqBZsTDOMd1TGwwdQIfEgYFGA0vDg5D0m4teDh14k9lMpLgsyDsyq971GERKFCAGA2I22BAqj5em/bjwz8U9FT/C/vS2NrYbr+x4cRuUqub2KwRonIiCAS22BlyrCQhkIykr62EUgYhXjUEVWXF+Mdpkn4uJSzJGCxSPUcsEDE4BPhSfinFyx1yN56VHQAknSi9FXJOw2FS70deieXiTLc3oaK1G6R7h5vL2qh+26nwxnNEcTacazsXeizqKt1T1GYM9edyT+jD0cvxaYXNypWyjOynYzsD6o/Bz6zfzRvkjoyOMKAAAABgAbADwAHlWFtbLEipGoRFAVVUAKoHQADoK21k5xcblZtAaLBFFFFQpRRRRQhFFFFCEUUUUIRRRRQhFFFFCEVF+ePR5a8WjxMumVRhJlxrT2fhLn5J+bB3qUUUIXLHNXJ15wh8XKdpAThJ0yVPkG+1b8FvbgmtfB+OtEUZTrjWVJTGSdDMnTUPdkfPXU9xbLIhR1V1YYZWAKsPEEHYiqk5x9AiOWm4a/YP1MLEmJvYp3Ke45H4ordsuGq8XCy1C12vGbFJOFc1rcrtOIpC+krOWlPYaQZO+QoIPxjtk5PZRoFI2rXx/ldLsIyt8HaOLSqNqZQqIZFQ/aMkARnPTXOB1zVa8Tt57KXsr2F4X8CR3W9qkbMPapIqQ8A52khZCx7aMEZBO5XtBIyhvwnVSc5zpAO21ZGnIOvAfDbzziuiyuY9vRVLfHYeeSEmn5VuoiQ8RQrG0xyVwEUgMc5wGDEDT1BOMZp04R6RbiIKk4S7iRgypONTIQcqyOe8rDAwd8VIuF8dgulMaYLaWIjmZR2mg6kEjMQrGS4laZwD6sCrvWninJVvcO7RP2bMYyCFUQEMDg6RuupI5LjbZUKjG9XbV46s4WcujRqh9M7z588OKZ5OfhACvDraOzDDBk+qTnzGt+g9m/zVFri5eVy8jM7tuWYlmPvJ3NPHCuHpb30Ud6BoONY6lQ6dwsAdipZWKncY3HhU3h4NBawSdwQr2fYSTHLEO2YpdWrIEiSgMAuNUMrbHANayVTY+yL32peDR7pfmG1jYjneo7acoW0nwbRLJMsvbKXUKmqZFylugcHQzbYZs51jYYqRpJb21qq607KNRKMkLJMGcHDDqyzR5hdQCEe3BO1V3ZcaeGKWIYKuyMDvlJEbKyIR0bBI9xpu4zzC0sheeRpZDgbnLewez3Vk+me89d3VTDK2GJo6NnX4fc88VMOM88rN8IjCO0c0aqdZUFplK6bgqoIV9KgEKe9pBNQmKR5pVhto2mlY4CoCf1f/A8TUt5U9EV9xHD3GbO3O/eHxrj2IcEZ82wN8gGrx5U5ItOGR6LaMKSO9Id5H/Gby9gwB4CrB7YgWxJSQvnIdLbDcoF6P8A0IrCy3PEtM02xWLYxR+Wrwdh5eqPwtjVt0UVgTdXyRRRRQhFFFFCEUUUUIRRRRQhFFFFCEUUUUIRRRRQhFFFFCEUUUUISPivB4buMxXESSofkuARnzGeh9o3qo+afof8EycMm0Hr2MpJU+xX3I9zA/jCrooqQSMlBF81yPxS1uLKTs72B4W8CR3W9qkZDD2qTUxsfSQSoZkVmjRlgVPqQd10O7qxPRBgIuFG+wyav7iPDIriMxzxpKh6q6hlPzHx9tVVzP8AQ/RMTJw+U279ezcs0R9gbd1Hv1e6rueJLdIL2UxufDfoja6qqeZnZmclmYksTuSSckk+ZNaeJcfMj5d2lkOBtuSQAq/PgAedS7k30QT8S1PPcrHCjtGwjBLsynDYyAoHtOfdVzcrejqx4aB8HhGvxlfvSn+cfV9y4Hsrd87cNUZJdkb8dZxxz496pPlr0R8R4hhpR8ChPi4PaEexNm/2tI99XDyf6K7HhmGjj7SYf66XDOD+D8lP5oz5k1MKKWc4uNytmtDcAiiiiqqyKKKKEIooooQiiiihCKKKKEIooooQv//Z"/>
          <p:cNvSpPr>
            <a:spLocks noChangeAspect="1" noChangeArrowheads="1"/>
          </p:cNvSpPr>
          <p:nvPr/>
        </p:nvSpPr>
        <p:spPr bwMode="auto">
          <a:xfrm>
            <a:off x="368300" y="15082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59" tIns="45679" rIns="91359" bIns="45679" numCol="1" anchor="t" anchorCtr="0" compatLnSpc="1">
            <a:prstTxWarp prst="textNoShape">
              <a:avLst/>
            </a:prstTxWarp>
          </a:bodyPr>
          <a:lstStyle/>
          <a:p>
            <a:endParaRPr lang="en-US"/>
          </a:p>
        </p:txBody>
      </p:sp>
      <p:sp>
        <p:nvSpPr>
          <p:cNvPr id="60" name="AutoShape 23" descr="data:image/jpeg;base64,/9j/4AAQSkZJRgABAQAAAQABAAD/2wCEAAkGBhQQEBUUEhQWFBUWGBgYGBgYGBUcFxYYHxgeHhUYGRwXICceGhokGRgXHy8gIygqLSwsFh8yNTArNSYrLCkBCQoKDgwOGg8PGiwlHyUvLS8wMi42LS82NCwsNCksKSksNC0tLTQsKSwwLCwsLCwvLC8vNCwtLCwsLCwsMC0sKf/AABEIAN4A4wMBIgACEQEDEQH/xAAcAAABBAMBAAAAAAAAAAAAAAAABAUGBwIDCAH/xABXEAACAQMCAwQEBBEHCQcFAAABAgMABBESIQUGMRMiQVEHMmFxFCNCgQgWMzQ1UlRVYnJzdJGxstHSF4KTlaGkwRUkJUOSlKKz8FNjg7TC0/FFZHWj4f/EABsBAAIDAQEBAAAAAAAAAAAAAAAEAQIDBQYH/8QAOBEAAQMCAgYIBQQBBQAAAAAAAQACAwQRITEFEkFRYfATIjJxgaGx0RQzkcHhFSNC8TQGFlJygv/aAAwDAQACEQMRAD8AvGiiihCKKKKEIooooQiioNzb6YrDh+U1/CJht2cOGwfJn9Vd/DJPsqquP+mLid7kQ6bKI/abyEe1yM59qhas1pdgAqucG5q/uL8wW9muq5mjhHhrZQT7gd2+aoBxn6IKwiJW3WW5bw0roQ/O/e/Qpqlrfl6W5ZnIluHwzMx1McAZZidzgeOT41LeEejWRgxkkit1UQk7MxxMcRHEYIwT4k7eNWIY3tuHqrtjleLsYbccPpfNLeI+nviEv1vawwA+L6nYfOSo/wCGo7eekHi8/r3rIPKMKmPnRQf7ak/EvR2Lezd9E08ytKj6Coih7PfW2RqKsmGG460v5C4LbSWcc7wJK6yTo4bJ1YhMseQTj5OOnjUdJEBcAnyzWgpZSbOcBgcscrb7b1WVxeXUv1W9uX/GlkP62NI34Vq9Z5G97fvq9bOwjtr2xREjMUz3KElEOtN5bc5IznRIoyPLFNcvEj/komSZo3kup4m0RIe12IEbYxoUgdR+iqfEt2MH1TA0dc/MP0tv79ypwcEUdC4+cfupRDHLH9TuJk/Fdh+oiuhLm3d71UKxNBHdIE378OLXPZhNOAh9br8rpTHd8LW4urV+yScJb3E5dYwO3wcRIYwMnSxRdxvvU/Et2s5552Kn6eSARJsB38nDkYqqrXmricJzHxCc48HdnH6HLCn2w9M3F4fXMFwPw0AP/wCspUpn4Tai+4oJLWNorePtVA1oVbQulFKEAKxJzt1xSV/R9btFHKxkhUwxyyKmHOqaTTbxprx0GQSTvgdM1PTRfyaR3YqnwUtrseD3i3pdKeGfRFoMC8s5I/wo2DD/AGX04/SannAfSbw69wIbpA5+RJmN8+QD41H8XNVLxX0YTRLMySJIscwiA3DyZKKpAwR60qqd9iDUK4jwAJI8bppeMlX047pBwd12O+2auGsf2HfXBLvZLHi9uHDHj6LrjNFcq8C5r4hw/HwW5YoP9VJ3o8eQVsgfzdJqy+Wvog4mIj4jCbdv+0QFoz7SvrqPdqqro3MzCq17XZFW/RSXhvFYrmMSQSJKh6MjBh7tuh9nWlVUV0UUUUIRRRRQhFFFFCEUUUUIRRRVLekT01P2j2nDPWUlZLgj1SDhhGD5HbWfmHQ1IBOAUE2xKn3OnpKtOFLiZ9cpGVhTBkPkT4IvtPzZqj+afSRf8Vypb4Lbn/VRk5YeTtsz/wBg9lJeXuRLq9LSojSsSSZZGA1P1IVpD3n6nxPnirL4XyRDbLHcQRTTyR9jMrEriXvkTRdn8h0AJxknIG/hUucyPtYncPv+FrHBJLY5Djz6+l1X3Kno5kuJezGmEgZPa5EhGCe5H6z7AnYY261MeWuTrSS3hOC8k7zIkrEhY5oyTCjRkYKuikkNk+HjTzzLrSM3CsXksnS5glYk9tazN9TLHqQcrv4AedMF1ztbW1zOIlM9vM8VyoVijQTghmAJUjqMHHht51iZJJeqPoF0GwwwDX24YnO/jbeDbDKx2rdxfjs62llep3HtpZIJogAsYf2ouwDJlTgfKFO9xxmGO7DZjS3uuHp2faYKI6bxBgdjjpjxqvW4td3z3CQozLcSdrJFGhYas5HgSMee2cb0uT0bzIA15PBZjykkDSY9iJnPuzWvw1mjpCAl/jQ55ETS7u77/wBYepW2DnGK4tJouINMzvcLOGiCZzo0sMtgKMADYH3Uj5Z55awieNIxIGlEg1E93ClSMDrlTjrSscN4TB60l1dt+AqxRn/a7/6KzHMtnH9Q4ZB75meY/obFVdPSMuLkrdlHpKaxDAO/Pz9k2t6QbjTaqOzHwT6kcd71dI1ZOCNOB0HQVqi5vuhE8Q0FHd5CDEjYd/WZSQSp32xjFPI9Ilwv1KO2h/JwIP15rB/Sdf8A3Tj2BIh+pKx+Lpsmxkpo6L0hm+Vo+nsk/wDKPxAMGLDIYNnsY92CFNTd3vNpOMnyHlSRefLhYhFlAAixggEOEVw4GoHxIGfMU4r6S+I+Fw3zpF/itbB6SL1vqphlHk8MZz78AUGrpj2mef5VW6LrwepIPpu/82SG658aVb3XEoa87IMyk4QJjZQc5BHmfGpXa+kazlJ7XtIFSSCRV069aQoNMWVIwe1GrJ238KYm5ugk+r8NtH8zGrRN+lSawaPhM/WO6tGP2rLLGPfr7/6KsJaR+0hUdSaTizYHd3hu7hsU44ZzHBKs0naKVgijnK6h3pdcs8iqOpxIYl/m1F+TJVtrG5vJpexkuX7COTs+0wfXkYoeqk7Hr06Gmw+j5ZvrK9t7g+CMTDKfcr9f0ikF7Fe2JhW6hfs4H1xpKCYc5yQCp0kEjcA/rrdsALT0bg7y52JN1VqyDpmFnfjjhjl37NtlJ7vkxHsmkkTN7LJFpC4RVeU9yLQvdGI++RtjWKj3HvRxNEBoK3QLvGRGrkrIi6nXBGTgA7jyPQ1J+A+ktZTGtyxWRPhEiySEmLtnGIMhQSqKrOvjjI+Z95b4RHGkjJcvNHLqUSMx0ogAN9Mn2oY4QN1zg7jc4tklh6vkefRMSRQVILzY8RzstexxxOCpPhd1cWEva2Uzwv4rnut7GByGHsYGrb5M9PMcpEPEUFvJ0Eoz2LfjdSnv3X2imW+tor5bq/nVliZlt7SNAAzNsFIHytKjJHjlhkYFR7m/kJ7V2TKzqBqOnGuMd36ogJMZ7679O8N6YD45MD1T5fhc99LLHi3rDz/I4jyXScUoZQykMpAIIIIIPQgjqKzrl/k/n674M2EJntc5aFj6vmUPyD7tj4jxronlbmmHiVstxbklGyCGGGRh6ysPMZHTI32qrmlpsVi1wcLhO9FFFVVkUUUUIRRRRQhFcjS/XV1+Xk/bauua5Gl+urr8vJ+21MU/zAsJ+wVP/Rlx9dYs5/Ud1khJJHZ3CnKYI3AbGk488eJobn6WEzpOmZ0uTNCyEaYpNREy9d42GRgddR881DXsiIllHQkg/gkHb5jTtyDYpPxK2jlUOjOdStuDhGIyPEZA2rSSlYXF5y+6vFXvYxrBnxytz4YY3xThb2vEOLBsEpba2c6mKWsZJycaiRsSdhnGfCtyWXDbL1i3EJh4LmO2B9/rP/aDTfzDzTNduVkfuISFiTuxoAdgFG3TzyaZ9z5D/r9A+euQ+ufbUhGqPNenh0RFfpKt+ufIcL5eGCkt7z5cuvZxFbaLwjt1EY/SO8f00wBWckgFj4nr+kn/ABNeQWrOSFBcgaj0AAyBkk+0gADckgDJqS2XJ/aOkc8pTLFGQL3o2wTHqDdQ4VsOCRkAZJ6LtgdL1nG6bk0hFSftxMDedw+5TIvDMrqDg+elWcA5G2pMjx6nA2PlSK8t5EbTjTsD3gRkHoR1yPbmrE4pZtaFUDhoyuVJ0K6BcBlAACnqNPl3s5wMsN1w8OV+LldQCRrEnyjuO6w8s5GPD1vBl1Ky3VGK5MWl59f91xLeFh6KJ9gx6kH5if0b0stuCTSZ0rJgbHTGTg+RCIzA9OorfxmVOHr2roS8mRDCxIyB67yFSCYgcALsWYHJwpzCeIcz3M/rzPpHRFOiNfxY0wi/MKzZTE9tNVGlWN/xx443/v6hSu74c0TBWMo8w6lD7MDO494FYquBj/r+2o3w3m65g2EpePxik78Te9G2B9owR4EVKY5o7iHt4AVXIWSMnJhcglQCd2jYBipO/dYHcZbCop3NGsMk/o3SUcp6NwIdxxv42H0WusVYEZBzWVOfDrBbmIoMLNHup6CRCdlb3E4z4Ar4bUtFH0hIGa6dVVCmAe4dW9jw3HuTWaeeFc6XdsNKTFk6GOTvxkeWl84HuxTK6kEgggg4IPUHxBrAmmooyCubVzskbjYhSlr/AIdefXEBspD/AK223iz5tEeg/F39tC8vXtgDPZSrdW5BDNDh1K+KyxHJxjqCDjzFRQmlPDeLzWsgkgkaNvNT19hHRh7CCK7MbnkarsRxXlJomMdrRdU8FKeFc9xF45J41QWkTG3hjB7N7gn12+18/ZjbyK3gU6W9jcXt/qZr1wFQbPOqnU4z8mNmwCftVwOopm59cSw2NyURJbiJ2lKLpDsHADEDbOPH21HrRJLjSjMxSMHGSSEXqQuemT4Vf4RpF25HP2Cy/UXDB3aGVtpzud3hx4EaOLXomkkkEaRBiSEQYRfYBVwfQ9fYg/nEn7KVSr9D7qur6Hr7EH84k/ZSr1LQ0NaEpC90jnOdmVZ1FFFKJlFFFFCEUUUUIRXI0v11dfl5P22rrmuRpfrq6/LyfttTFP8AMCwn7BUs4Age20sMglgRWvkmQQcXhwGfRI4CqMu3cYDA29nsrPlg/En8c/qFb+RPs5D+Vk/YenX5OSjc2pjm9Ztsd47eW/srEDJAG5OwA8T7BWy59dvxm/XW3h/E0t2LvqztjSU6b6h3/HcEH8HHjmvHx9d+qTYL6lU3ghMrBrOGV8f68FJeC2rWiK7KvdbWx7xywyFLDGQigkLtlSSxG5w68auzdaCwW3CMGViw7cEMGwCDpRcqCQdecDYEbMlnxxJ/VQuuCcyS4UgesRnYge7pWK8YSJFwYAQo2RTI3TocaFB95rs9Vg3BeFtJM84EuKdUu4FYkPrc9T3pJG95GpsezpWqLiWkBNByCEGshCwzhNm3ORj+2oxb8dljTQjBVzkd3JAx0G+BvvsPGs+DStJeQNIxciRCSxz3VbUfcMA9PM0satl7NxXUj0NOQXSWaAL71F/SPfiW+ZVKlYkjiGjBUEIDKARsfjWk3HWovWcshZiTuScn3nrWFNrioqS8hT/5w8OQO3ieNQSAGkGHhXfbJkRVH42PGo1W6yuTHIjjqjKw94Of8KhwuLFXjeY3h4zBv9FN2FZ2t20UiunrKfmI8VPsI2/t8KU8di0XU6joJZMe7Wcf2YpvJrmRRkFevqqgSMscipTxmxW7iFxAMtjvL4sB1Uj7dd/f08qimqnTgPG/gz976m3rfgnwce7oR4j3ClnMPAFVjKjokb797ZNZ3wGHQN1G2M5HiK6bWi9yvMGQx3Zs2KOk1gTXmqsCa6Mca5k0ylfN31hwv8hL/wAwVlZWyx223ihYnzJXP/8AKw5t+sOF/kJf+aK2lsWmf+6/9FaN7PifVLHtEqGt0Puq6voevsQfziT9lKpV+h91XV9D19iD+cSfspWFXsWtLtVnUUUUknEUUUUIRRRRQhFcjS/XV1+Xk/bauua5Gl+urr8vJ+21MU/zAsJ+wVKOVj8W/wCN/gKUciH/AE3D+Wk/ZeknKp7snvX9RpVyH9m4Py0n7L06/J3clG/x7003Q+Mf8Zv1mkvwZNRbSuT44GaVXf1R/wAZv2jWnV/15e/y+evE43wX146uqC+3iseyGc4GfcKzooqLq4ACK32N32ThtIbZgQSQCGQqd1IIOGO48a0V5QCQbhQ5ocC05FboPR5b3STNbyyK4QtHEQrYfG0bNsSrHCpJjGWCtpOnXXpGKsm3vGtIZLvGOzXRESO60smVUb7MAnaORuDowdjVd3l00sjyOcs7FmOAMknJ2Gw3Ndune57LuXgtJU8dPOWRnD04LTU9m5At4Y4Hlmk70YaRAFDM5AJiiJzspyrykaVI0gOwZVgkblSCDgg5B8j4VP7HircRhV5JIzcxns31PDE0keAYWAYqGK4dDjwEdauvbBKQhhfZ+SOIXnbSs+Auo9AScbAdTuenWkpNLbjg08a6micIPl6SU/2lyuPnpATRFEnJpxawXj7inuz5gjYyLcRIUkXSh6iEn19OfVDsc6hgqQPDoxE1rJp74cSNsVyTVajw7Oy9lUqxU7kePmPA/P8ArBrGtcjYA8h09g8V93l5EDw6Zg5reAu1dV+Y8+KXq2s1teLsnLhvB7vSylvNn2O4Wf8AuZh+iUUTH/M//CH7Io5q+xvC/wAlcf8ANFZTxKLJO1ljgEiKEMpI19PVCgsV82xpHiRU3Abc7z6rKxJNtw9FD36H3Grq+h6+xB/OJP2Uqmr22aJnRxpZcgjbY/NsR7RsauX6Hr7EH84k/ZSsKrYtqbarOooopJNoooooQiiiihCK5KiQNe3AboblwfcZDXWtcju2Lu6PlcSH/jat6f5gWM/YUy4XwrsC+G1BsY23GM9f001cD4r8F4gJupjeRgME5O4xsR5k5JA7pqRh849vT9dNfITf6ZgJ/wC1k/RpfNOuxa7uSosHN71oMR7XAgdi3ey2XBBPVVj7hHXqWG258aVRyyB9QuIkRM+v3AB8pez3GwAyRtuPmij8SOZSksoQu7BYkOMLnTkkgEF3UdCOvszqhss+tGT6keuWYKNOdbtgYOCAB1PU+JAHHawAYYLsyzue65N9mOPiL5KV29vBc3BjXusBluyPcIO4YBh3dsDHQ6x5GtPFOBSQbnvJ9uB0/GHyff09vhSr0fWw+Pl0xqzPp0xnIUetjOT5gfzamKIWIAGSTgDzJ2AqklOx4yTFNpKenIs643HnBV1HZ9ztHZIos47SQ6VyNyF6s7Yx3UDHcbUgvOaoLdG+DM0s5wFkaJVjj3yzoHLFnwMAsq41E9QMNnP3FUnvXWLHYw/FR6fVIUnWygbYeQu/86o5VI6VjMTiUxVaYmmu1vVafr9fZK+IcWmuDmeWSUjoZHZiPdqJpJRRTS4yKKKKEJRY8QkgcPC7RuOjIxUj5xUstuOW92fjCLWY9Tj/ADZ28+6NUGT4YZMk+oNhC6Ks1xabhQRdTO7t2jdkcaWU4I8j82x942NZ2nDJJUZ0xgeBIGrw657oJBALbMVYZGN1XCrM3trbyHOIw0EzZwcIVMO/hmOVU1fJWEnwAM7g4X2aoFGQhOs9FVChBznZIwdOxOAAPfTT6jAaqWbBckuVe8MADSu6g9jFM5V12DhCIw6nylaPKnr08azWxM6xSW8RzLqVokB+LmTHbKB8lSCsmOiiXHRaUc58ftESWOBhNLIqRl0B0IiyK7LrOO0GY0AABCjVhsEKG7hNxLdfCri4aRbeR9bxRN2cdxOW2j8RgKzu2ASAo6EgioncXggcFJhaGEEqT8X4tqs7WCziN3d2yOrlI+2hg1uWzkZR5NlA9ZR3upxhnsuRpJXM/EpWaRt+y15lby7VzkRjp3d28ML1p45s0jh3DdEaRK6TsUjGE1CQKDgkktpAGpiSfE0o4WfiY/xB+qriLW6zjvVekt1WhR3mdQJdsD4tBgZwAq6EUZJOAiqMkknqSatX6Hr7EH84k/ZSql5gkzPJ7MD9Cira+h6+xB/OJP2UqKnANU0+blZ1FFFJppFFFFCEUUUUIRXI0v11dfl5P22rrmuRpfrq6/LyfttTFP8AMCwn7BUm4lITZxsDuNBz7cY/XSblNj8LDsjSqqyNKFbSdBRlc6vD1vf5b1kW1cP/ABTj/j/caV8sK628xWORu07upQMYHrA75I+Y701M7VYUvG3WeEzX/IN041QyalIyEMjZAO4GSAM1DuIcPlgfTMjI3kwI+ceY9oq47URIF7RQuI0BLRkd7fXuV67D9Ne3i2Uq6ZezK9QDqA946AfNXMAsug43N1TNhxCSBw8TsjDxB/sPmPYan1z6Qp04crEKlxOWWN12IiXaSUDwYsSisOmiQjBANN7ckJLO3YajHrIVV3yPAlzkRp1Jd+gBIBwaYOab9Jblux+oxhYoeuOzQYDb7946nOfFzQDdS5pamiiiipVUUUUUIRRRRQhFFFFCFJ+VedBYxSRtD2up1kQ9oU0MFKkHAJZWBGQCM6cUj4xzTc3uI3bEee5DGNMSnw0oOp8MnJ9tMlW1wjgUNhw/tJo1YSxEySYBMzSRsYYIC2dQGqPJQAh1LaiqbCE2cH9HkUG95iaTf4pS3ZoRs3aPGQ0hUghljPd65YZFSDiNqk0YRlVURRoVdliX5JUjIC+Uy5B/1gJya3TSt3TKR2vZwNMDkETKiBy4xvpkLGRhuCApxg0ogQIwU47srAnABbMOp2bGwOdzjA2G1CFGeZ7lhbWsDIQLYSJ2m2G1sGQMB6jdR1KtjKk7gauWGLSNk5wgUewZ2H9lZcx8RcxpGFwugRlvAgKhdM49Y5XI+SMeL93Dlg47VvID/E10YS4sxSEoAkwTRxGTVJIfNm/WauP6Hr7EH84k/ZSqVkOx9xq6/oe/sR/48v6krOq2LSm2qzaKKKSTaKKKKEIooooQvGOOtcjzbXV3+Xk/baujfSt9hrz8l/6hVO3XCOHW6wq1h2rNbwSM/wAJnXLPErN3RsNyakTthOu5aR0klWTHGMc022UgNnMM9CD+z+6mSDQJAHkaItJGodSVAQlu0LEHYrlcZ2wvsqTdnwz72/3u4o0cM+9v97uKrJpCJ4tz6Jpmgqxhvq+Y90g4dc3emMxXrHtGZBrKuoZNOrJbO2CTt4Adc0si5r4guCVhlU7ZIKHUBkqcMBkDfy361n2fDPvb/e7ijs+Gfe3+93FL/FRb1v8Ao9X/AMPMe608yc5MLHS0AinuVI695IMgF+gIMhDKB9qGO+parerRtbGwmmjhh4UHklbSoN7OoyFLbkjyU1JP5Kz95Y/6yl/dWzHh4u1JTU74HakmB53Kiq3Xdo8UjRyKUdCVZT1BBwQau/8AkrP3lj/rKX91eN6LCP8A6JGfdxKT/EVZY24qi6KtrjHL9tZb3XBJIV6azdzNFk9AZIyVBPtxWPB+B2l7OYbbhKu4jMh1X06AKGC9SN9yKp0jdbV2rf4WTozLhqjiP7VT0Vev8lZ+8sf9ZS/uqLcPhsLhoo4uFAySvoVTezgat+rEY+SasXgWvtVGQukBLdgue5VnRV6fyVn7yx/1lL+6vf5Kz95Y/wCspf3VKztxVFVa3JfB0t7SG5BDyyAkS51G3XWwYRL8lxp3bBYF8jAHef8A+Ss/eWP+spf3Uy8b5ctbGREuuEKhkVmXTfzPkKVBzgbesKhzg0XKvHE6VwYzElOKyqNGWxpOpkzmMIPVKnfVvpIIzrbqNu608a4t2KBFOZWGNyCBvlifDrgv4O4x6qsAn0cM+9v97uKOz4Z97f73cViKqG+JT50PWWwb5j3Sjmkj/J3CxnJ7O4JOckkzZJPmScknxzTZwmQLbznPgB/YR/jSvs+Gfe3+93FHZ8M+9v8Ae7imhpOIC3PolzoCsJvbzHuo3K3dPuP6qvD0AqBwdd9zLKSPHqB/gKrPs+Gfe3+93FTL0dcIgt+OL8GjMSS8MWYprZ8M8q57zb+AqHVbKg9XYsn6Nmo23lGfd9irjoooqFgiiiihCpPifChBecRSaS8cxFLmFUu5YwbaRsPj1to3On3e6mX/ACzbfa3/APWEn8FWN6TLVYJ7S+YfFqxtbnyNtONJLexHIPvaqj4pw9reeSF/WjdkPtwdj7iMH56SqpJI7FpwXoNEU1PUhzZW3cOJy8DzdbeY+KQNayhVvAxXbXeySJ1HrIVAYeylPMvrwfmlp/5dKjnF/qEnu/xFSLmX14PzS0/8ulKukdJDd29dWGmip64NiFgWHfv4ppooopNdtFFFFCE88j/Zax/Kt/yZK6MrnPkf7LWP5Vv+TJXRldik+WvD6a/yj3BUzzf6TOIW1/cQxFFjjcKmbeRyRoU51KcHcn9FSf0Yc43t+0ouogI0VSkwikiDMScphydRwAcr08eorHjvphitbqW3NtPIYm0llMWknSG21MD0YUhPp1i8LO4z7Wg/jrbXaHYu8MEoIZXxjViPeA73t5Ky7m2WRGR1DowKsrAEMDsQQeoIqlvRBbrFxq7jQ5SOO4jQ5zlFulVN/HYAZ9lecf8ATDd3KGO3iW0Vhgvr7SbH4GAFQ+3vEeG9a/QnGF4nIB0Fo3/OSqdMxzw1uK2+Cmip3ySCwwFvEK8jXM3If1/YfnP/ALldMmuZuQ/r+w/Of/cqZs2d/uq0XYm/6fcLpmq95n5q4xDdyR2vD1mgUrokOctlAW+WOjFh08KsKq35m9L5s7ya2WzMvZFQX7ZVzqjV+hQ49bHXwrVzg0XJSUcb5HarBcpD9O/H/vUn/F/7lQLmLm+fikkck8cUfZLIgVNeclxq1aiehTwqcfy7P97z/vCfwVWMOcEsMEs7YznGpycZ8etJVMw1LNK72iaJ4n1pWEWFxmMcFsooorlr1yKKKKEIp641cpHfWpkExH+TIB8TM0LZ1Hqyg5HXb3eVMtL+bfru0/8Ax1v+tqbp3FocRuXI0lG2V0THjAu+xTh/lm2+1v8A+sJP4KVW91bPDcSH4ciwQtIWN/KQWyFiTGkbs5A6+dRapjy7wXtvgVpj65lN5cD/AO2gJEKsPtXl1f2VtTzSyPsTgkdJUNJTQF7W45DE+6sXkrlTs+H263JlebQGkLSS6tTEsVPe+Tq0/wA2val1FdJeUUX9Js8KcJu+3GUMRUAdTIdogPb2mk/NVPc3AiWJZN50t4FuD5zCMBvnC6AfaDU85+4ys1+kbbwcOUXc48HuDtZwn25OrHQg+yqquboyOzu2pnYsx8yTkn9JpCtf1Q1ek0DA4vdNsGHPckHF/qEnu/xFTHjXAbmX4O8dvNIptLTDLG7KcQJncDFRS6iEiMpOMjGdqYfh14kiwieYElVQCVwuOi43wB0HsrGnYJGFhO26d0lNJSztqGtuNXV87qcfSrefclx/Qy/w0fSrefclx/Qy/wANRO1vrg6le4uVdGKsvauMEHyz7x81SnhPL0wCTXt5cW9u24zM4mlH/coAWP4xGn20y7R4a3WLkjHp+WR2q2P1Wf0q3n3Jcf0Mv8NH0q3n3Jcf0Mv8NM0peK4Ktd3MsavgtHO41oG3KE9CR0yKe+ZeXzbNrS9ujbTRNJbTGZyNQGrRJjxyChxjGtT4EVJ0bYA3zVf9wv1i3UFwlPA+FXdpe21w1ldusUhZlSF9WDGy7asDqw8atD+UtvvVxT/d1/jqoeMcj38TRLDeTyNIX2kMkI0pGjtIhaRg8fxgXVt3hjFaLTlXiDwhmnmSXtDGYzc7nHwjtHPe+LVfgrjcHVhiDtitooujGqCuXV1QqZDI5uPA/hOvG+E3d3eXNwtldossmpVeF9QGhF305HVT40k+lW8+5Lj+hl/hpDPy5fmMGG5dyVZ8/C+mmSWMRABiruxhdgVYg6SPDJTwcqcXdkVZnYuuoYuun1PCt3+657eHCn/tB4Zxg+kDnFxK6EGmnwxiNrBYJ2+lW8+5Lj+hl/hp75G+E8NvWnksL2RWgMeI4GJDGRW316dsKagfLVrd3sdy/wAMmj+Dxs4BeQmRwruIh3hglIpTnf1OlKJOW+LBQ3bMdTRKoF2uotJp7NQNfrYdDg7gMD0yRMdKI3awKpVaXdUxmNzcDuV6fylt96uKf7uv8dVNy5wS8tZ7Wd7G7YRTa2VYX147/TOBnvDxpjuOXeKoJSZ3xEoY/wCdespj7TKAt3/iwWOOmk+VY8V4Tf2tvJLNdyAoYNISZnWRZTMNQdXxs1uw8c9RtgndzC62OS58U4iDgB2hbP8ACvf+UtvvVxT/AHdf46rLmHht1eX1zcLY3cayuhVXhfVgRIpzpyOqnxqH8r213fJcsLyZOwiZx35D2jhWZYh3hgsschzv6vSnIcs37S4S8kaMG1Dt2za1E6QnV2evUVU3CLnIz4dDiskfSN1SVelqhTSdI0XPE/hOH0q3n3Jcf0Mv8NH0q3n3Jcf0Mv8ADTNd8v8AE0M+LlnWBDKSLnd4gGJdAHJIARs+RGOuAXC/5ZvoyPj5QMojZvYjpkyY5NRD4VBMki5PTYdc0uKBp/kuqf8AUEg/gEp+lW8+5Lj+hl/ho+lW8+5Lj+hl/hptt+CXr3YtBNc9sWC47diBlQ2rIPq6GDZ8vbtW3mmIQXLRW15dyJGArO07HXIPXK4xhc7Dr0O9ajRd8isj/qVwzYEt+lW8+5Lj+hl/ho+lW8+5Lj+hl/hrLh3K08toZWu7qKR2Xse0mZYpF3yC52VzjuhioOk4JztHLlriNmV7m5BUkMO2bYjr0OKozR4eSGuyW8unpomhzo8D383Uh+lW8+5bj+hl/hrHnSBkvbVXUqy8OgBVgQQQzZBB3BqDzcZu1UP29wEctoJlk30kZ8fDIpx4VFIzdrPIzOV0jWxYhc53LHPzVm+FsLHY5q8FbLXzxjUsGm5TrVucjTRji9xn/W2ls1mfD4Kq6WQeTCTGoeYJ2qotQ8xUl4PxdlgSePvTcNkM6gdZLRzpu4/myHyempqyo36r7HanNOQOkhDx/H0K6BorTZ3iSxpJGdSOqupHQqRlT84Iorqrxir+D0Z3sck7x8UCm4lMsgNlC+W8PqjscKNgOgrd9IHEPvqn9XWn76sCiospDiMiq/8ApA4h99U/q60/fSLiXokubox/COIpII3VwBY26NkHoGjYMAfLp022qzaKLBSXE5lc7emblf4BxH4UgxBd5LY6LN8vPv8AX9uX8q38jcSjwV74uM5EgKA9iqeqJpD/AJuq4JZ1UkjAGMb3RzjytHxKzktpdtQyrYyUceo49x6+YJHjXMSRTWVy1vMNE8DeO4ON1IzswxgjzBFbAdIzozns9lEcvQSCTZt7t/gpfzpy8cm7jOpZCXkAXRo1N3ZFQnUIXJwjMATpJxuK0cs8diaF7C9J+CzZ0v1a2lIwJV/B37w9/mcyfl7jCXca6xG7tJ8ZC3xkkpAGX0N9VkkJYBmISFVJwOtRLmPlYwL28RWSBmK649RSN87xhmHeAOwfocVNPNh0Mq2raW5+IgxBxPv7/VLOYL29sLlll7Jg7NIrBH7OZHhSIlSrg6SkaHYggjrg4LVFzbOqoNMJ0PrBMbAk6pmUdxxpCtcylSmll7u/dFOPAOaYzD8Dv1MtrnuMPqts320Z8V81/X0Pl9yK8U8OGE1rM6BLhN0Klu9qx6jBc5B8jjOKbEUYwcFyTI84tKbOO893FrMYwsLMUDsTGw7OSQvP3Qr4zG11KBkY7xyDgGmu39Jt0h9WEjGNJV8HaADOGBOPgsRx0PeBBBxXkHDFvxxC+mZkCanQLjeRyxRST8kd0ED7delRKueU8FIOXud7ixRkg0gPIHkyG+MARl7N8EZjw7HT54PgKWW/pJuY+0KrCGkMBLaDkdiI+zxlsH6ih7wOCW06dRzE6KhSpTL6Q7g68JCofOQFcgZhMJ3diSdDE5Ykk9fKtvE/SPNdPmeKF4y8TPGO0AcRyTSacs7EAtcSA+Q0gYxURooQn/lznW44epW3KqGkV3yG+MCqyiN8EaoyHYlfPG+1SDlrnq5nmS2+KQSPF39Dkr2SQhcKJArHFpF13yWwQGNQCnrko/6Ss/ziEfMZFB/sNCFNeIc2uY5EiZSsyFGzAYwiGN0wgWdtRIlkbv5ALbAVrtearyScaBG8jy6goiY6nM7zYAD59eVsYOQMYIIzSDgfAZryQRW6F2wM+CqPtmboo9/zZqTy8Vg4QjR2bLPeMCsl0BlIftkgz1PgX/8AgdExRjAC5SAlecScEp43xNuGiVdSNxC5VFmeMHFrGI1URIxZiZCqLls58c+qaZuSeCrNKJC65jbeIxazIugnSgYhXY4I0ZDYyRnFJ+T+HfCbvMveRFeWVjhgoVSe0cH111YyvVs48am0UkNrEI2IEOoFl7hWQORhuq64m06o5kOuFsqdqSqZRGOibnt9l2NH0pkPTv8AAfdJ+YuPJbwdwIdQZYl0sU0lGjbS4KkqiuR2M6lkJwCRVVzQvM8dvCNUszBFHnk4/X4++nrnHiStcyv2hlUYAckEthQMasDWc7ayMtjJqfegzkRsniVyuGcEW6n5KHZpPnHdX2aj8oVMbRDFxd6LGrl6eaw7LcPHnnFPF96Fgy2XY3IhNnHpGYElV3LF3kKuwXd2JwQcbeVLvpA4h99U/q60/fVgUVlZVBIyVf8A0gcQ++qf1dafvob0f8QII/yqmGBU/wCj7QZUjDA4PQirAoqLBTrHeoZy7yde2NtHbx36FIwQpa1y2CxOM9r0GcD2AUVM6KlVRRRRQhFFFFCEVXvpY9Gn+U4hNb4W7iHcOw7VRv2ZPgepUnoSQdjkWFRQhci2HEHRmU6opV1I67q32rqRsfMEVZfLHMay6Tle3ZxGtuEbSYxgQQx5BVISxdpWJ1EAjfUTUp9J/onTiQNxbYivFHXoswHRX8mxsH+Y7YxRYmkgmMU6tBPGcEHKkHwI/WMdeorZzWzizsHb1MM76U4Ys2j2U749yCqyKYpURHOMyMABjqQflNhWkKAd0Mi5JIBZeA80z8Pd0XvRtlZIZAezcdDlTupx49fPPSlXL3MSteRTXsj4hEfZELlU0MpC6FxsUDDb5RBNbeFXAuryW7uBrt4VzJrAYugXRDGfOVwFXV1yC3hUtdJFdsmIA5x2rSRkNRZ0WDidmdtpIyH3w3peOEWt9YzQ8M+JmkVj8ElcAl2lgZjFIxwyhbfAU7945xVQ8S4XLbSGKeN4pF6q4IPv36j29DU95k4M9vIH7IwI+6r2qyFGAUuhZd1ZSwOlgGAYZ86X2/OxkjEHEYVvofk9pkToPOOUd79P6at0YkaHRnwSri6FxbIPHYqpoqx7v0Z295luE3IZuvwW4ISYexG9ST+z3moXc8t3ENwtvLC8UrsFVXUjJJwCM9Rk9RtS5BGBWgIOIXl/wGSC3gnfGm41lB4gIQDkeGcgjzBB8abasTmGL4VFcxQgt2MkTQgAljGmLbCgbklTA232laeHeih40EvE5ksYjuEbv3Lj8GJdx5b9PEVdzC06qq14IuoLBA0jBUUszHAVQSSfAADcmrJ5a9Hh4fJDecTmFsI3SWO3GGuZSrBlGkbIMgZJ9x00qi5qgsFKcKtxCSMG5l0vcuPHB9WMHyH6BTMvDrm6kVtEsrzairHUTJp9c6j1A8TnatWwAYyGyz6QuwjBKdeM86F4vg1pGLS18UQ/GS+2V+rE+XTzzS7kvlpJAJy6OVwQCNSRyK2eyuEIzokQHDrncEDLYFZW/BksLdJbqBZsTDOMd1TGwwdQIfEgYFGA0vDg5D0m4teDh14k9lMpLgsyDsyq971GERKFCAGA2I22BAqj5em/bjwz8U9FT/C/vS2NrYbr+x4cRuUqub2KwRonIiCAS22BlyrCQhkIykr62EUgYhXjUEVWXF+Mdpkn4uJSzJGCxSPUcsEDE4BPhSfinFyx1yN56VHQAknSi9FXJOw2FS70deieXiTLc3oaK1G6R7h5vL2qh+26nwxnNEcTacazsXeizqKt1T1GYM9edyT+jD0cvxaYXNypWyjOynYzsD6o/Bz6zfzRvkjoyOMKAAAABgAbADwAHlWFtbLEipGoRFAVVUAKoHQADoK21k5xcblZtAaLBFFFFQpRRRRQhFFFFCEUUUUIRRRRQhFFFFCEVF+ePR5a8WjxMumVRhJlxrT2fhLn5J+bB3qUUUIXLHNXJ15wh8XKdpAThJ0yVPkG+1b8FvbgmtfB+OtEUZTrjWVJTGSdDMnTUPdkfPXU9xbLIhR1V1YYZWAKsPEEHYiqk5x9AiOWm4a/YP1MLEmJvYp3Ke45H4ordsuGq8XCy1C12vGbFJOFc1rcrtOIpC+krOWlPYaQZO+QoIPxjtk5PZRoFI2rXx/ldLsIyt8HaOLSqNqZQqIZFQ/aMkARnPTXOB1zVa8Tt57KXsr2F4X8CR3W9qkbMPapIqQ8A52khZCx7aMEZBO5XtBIyhvwnVSc5zpAO21ZGnIOvAfDbzziuiyuY9vRVLfHYeeSEmn5VuoiQ8RQrG0xyVwEUgMc5wGDEDT1BOMZp04R6RbiIKk4S7iRgypONTIQcqyOe8rDAwd8VIuF8dgulMaYLaWIjmZR2mg6kEjMQrGS4laZwD6sCrvWninJVvcO7RP2bMYyCFUQEMDg6RuupI5LjbZUKjG9XbV46s4WcujRqh9M7z588OKZ5OfhACvDraOzDDBk+qTnzGt+g9m/zVFri5eVy8jM7tuWYlmPvJ3NPHCuHpb30Ud6BoONY6lQ6dwsAdipZWKncY3HhU3h4NBawSdwQr2fYSTHLEO2YpdWrIEiSgMAuNUMrbHANayVTY+yL32peDR7pfmG1jYjneo7acoW0nwbRLJMsvbKXUKmqZFylugcHQzbYZs51jYYqRpJb21qq607KNRKMkLJMGcHDDqyzR5hdQCEe3BO1V3ZcaeGKWIYKuyMDvlJEbKyIR0bBI9xpu4zzC0sheeRpZDgbnLewez3Vk+me89d3VTDK2GJo6NnX4fc88VMOM88rN8IjCO0c0aqdZUFplK6bgqoIV9KgEKe9pBNQmKR5pVhto2mlY4CoCf1f/A8TUt5U9EV9xHD3GbO3O/eHxrj2IcEZ82wN8gGrx5U5ItOGR6LaMKSO9Id5H/Gby9gwB4CrB7YgWxJSQvnIdLbDcoF6P8A0IrCy3PEtM02xWLYxR+Wrwdh5eqPwtjVt0UVgTdXyRRRRQhFFFFCEUUUUIRRRRQhFFFFCEUUUUIRRRRQhFFFFCEUUUUISPivB4buMxXESSofkuARnzGeh9o3qo+afof8EycMm0Hr2MpJU+xX3I9zA/jCrooqQSMlBF81yPxS1uLKTs72B4W8CR3W9qkZDD2qTUxsfSQSoZkVmjRlgVPqQd10O7qxPRBgIuFG+wyav7iPDIriMxzxpKh6q6hlPzHx9tVVzP8AQ/RMTJw+U279ezcs0R9gbd1Hv1e6rueJLdIL2UxufDfoja6qqeZnZmclmYksTuSSckk+ZNaeJcfMj5d2lkOBtuSQAq/PgAedS7k30QT8S1PPcrHCjtGwjBLsynDYyAoHtOfdVzcrejqx4aB8HhGvxlfvSn+cfV9y4Hsrd87cNUZJdkb8dZxxz496pPlr0R8R4hhpR8ChPi4PaEexNm/2tI99XDyf6K7HhmGjj7SYf66XDOD+D8lP5oz5k1MKKWc4uNytmtDcAiiiiqqyKKKKEIooooQiiiihCKKKKEIooooQv//Z"/>
          <p:cNvSpPr>
            <a:spLocks noChangeAspect="1" noChangeArrowheads="1"/>
          </p:cNvSpPr>
          <p:nvPr/>
        </p:nvSpPr>
        <p:spPr bwMode="auto">
          <a:xfrm>
            <a:off x="520700" y="30322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359" tIns="45679" rIns="91359" bIns="45679" numCol="1" anchor="t" anchorCtr="0" compatLnSpc="1">
            <a:prstTxWarp prst="textNoShape">
              <a:avLst/>
            </a:prstTxWarp>
          </a:bodyPr>
          <a:lstStyle/>
          <a:p>
            <a:endParaRPr lang="en-US"/>
          </a:p>
        </p:txBody>
      </p:sp>
      <p:grpSp>
        <p:nvGrpSpPr>
          <p:cNvPr id="62" name="Group 61"/>
          <p:cNvGrpSpPr/>
          <p:nvPr/>
        </p:nvGrpSpPr>
        <p:grpSpPr>
          <a:xfrm>
            <a:off x="0" y="900914"/>
            <a:ext cx="9144000" cy="5603609"/>
            <a:chOff x="0" y="1050878"/>
            <a:chExt cx="9610654" cy="5889583"/>
          </a:xfrm>
        </p:grpSpPr>
        <p:pic>
          <p:nvPicPr>
            <p:cNvPr id="3" name="Picture 2" descr="blue-sky-dsc03155-wp.jpg"/>
            <p:cNvPicPr>
              <a:picLocks noChangeAspect="1"/>
            </p:cNvPicPr>
            <p:nvPr/>
          </p:nvPicPr>
          <p:blipFill>
            <a:blip r:embed="rId2" cstate="print"/>
            <a:stretch>
              <a:fillRect/>
            </a:stretch>
          </p:blipFill>
          <p:spPr>
            <a:xfrm>
              <a:off x="7255" y="1050878"/>
              <a:ext cx="9603399" cy="5607398"/>
            </a:xfrm>
            <a:prstGeom prst="rect">
              <a:avLst/>
            </a:prstGeom>
          </p:spPr>
        </p:pic>
        <p:pic>
          <p:nvPicPr>
            <p:cNvPr id="4" name="Picture 3" descr="Apache_Firing.png"/>
            <p:cNvPicPr>
              <a:picLocks noChangeAspect="1"/>
            </p:cNvPicPr>
            <p:nvPr/>
          </p:nvPicPr>
          <p:blipFill>
            <a:blip r:embed="rId3" cstate="print"/>
            <a:srcRect b="-5542"/>
            <a:stretch>
              <a:fillRect/>
            </a:stretch>
          </p:blipFill>
          <p:spPr>
            <a:xfrm>
              <a:off x="569980" y="3404062"/>
              <a:ext cx="6065749" cy="3093463"/>
            </a:xfrm>
            <a:prstGeom prst="rect">
              <a:avLst/>
            </a:prstGeom>
          </p:spPr>
        </p:pic>
        <p:pic>
          <p:nvPicPr>
            <p:cNvPr id="5" name="Picture 4" descr="Untitled-1.png"/>
            <p:cNvPicPr>
              <a:picLocks noChangeAspect="1"/>
            </p:cNvPicPr>
            <p:nvPr/>
          </p:nvPicPr>
          <p:blipFill>
            <a:blip r:embed="rId4" cstate="print">
              <a:alphaModFix amt="50000"/>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rot="825585" flipH="1" flipV="1">
              <a:off x="2659880" y="2682193"/>
              <a:ext cx="984538" cy="1459887"/>
            </a:xfrm>
            <a:prstGeom prst="rect">
              <a:avLst/>
            </a:prstGeom>
            <a:effectLst>
              <a:outerShdw blurRad="50800" dist="38100" dir="2700000">
                <a:srgbClr val="000000">
                  <a:alpha val="43000"/>
                </a:srgbClr>
              </a:outerShdw>
            </a:effectLst>
          </p:spPr>
        </p:pic>
        <p:pic>
          <p:nvPicPr>
            <p:cNvPr id="6" name="Picture 5" descr="Untitled-1.png"/>
            <p:cNvPicPr>
              <a:picLocks noChangeAspect="1"/>
            </p:cNvPicPr>
            <p:nvPr/>
          </p:nvPicPr>
          <p:blipFill>
            <a:blip r:embed="rId4" cstate="print">
              <a:alphaModFix amt="50000"/>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rot="10551465" flipH="1">
              <a:off x="3735368" y="2788870"/>
              <a:ext cx="655174" cy="1548385"/>
            </a:xfrm>
            <a:prstGeom prst="rect">
              <a:avLst/>
            </a:prstGeom>
            <a:effectLst>
              <a:outerShdw blurRad="50800" dist="38100" dir="2700000">
                <a:srgbClr val="000000">
                  <a:alpha val="43000"/>
                </a:srgbClr>
              </a:outerShdw>
            </a:effectLst>
          </p:spPr>
        </p:pic>
        <p:pic>
          <p:nvPicPr>
            <p:cNvPr id="7" name="Picture 3"/>
            <p:cNvPicPr>
              <a:picLocks noChangeAspect="1" noChangeArrowheads="1"/>
            </p:cNvPicPr>
            <p:nvPr/>
          </p:nvPicPr>
          <p:blipFill>
            <a:blip r:embed="rId6" cstate="print"/>
            <a:srcRect/>
            <a:stretch>
              <a:fillRect/>
            </a:stretch>
          </p:blipFill>
          <p:spPr bwMode="auto">
            <a:xfrm>
              <a:off x="3883461" y="2625729"/>
              <a:ext cx="1035548" cy="771023"/>
            </a:xfrm>
            <a:prstGeom prst="rect">
              <a:avLst/>
            </a:prstGeom>
            <a:noFill/>
            <a:ln w="9525">
              <a:noFill/>
              <a:miter lim="800000"/>
              <a:headEnd/>
              <a:tailEnd/>
            </a:ln>
          </p:spPr>
        </p:pic>
        <p:pic>
          <p:nvPicPr>
            <p:cNvPr id="8" name="Picture 7" descr="Untitled-1.png"/>
            <p:cNvPicPr>
              <a:picLocks noChangeAspect="1"/>
            </p:cNvPicPr>
            <p:nvPr/>
          </p:nvPicPr>
          <p:blipFill>
            <a:blip r:embed="rId4" cstate="print">
              <a:alphaModFix amt="50000"/>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rot="14804670" flipH="1">
              <a:off x="5033188" y="2136060"/>
              <a:ext cx="758930" cy="1588921"/>
            </a:xfrm>
            <a:prstGeom prst="rect">
              <a:avLst/>
            </a:prstGeom>
            <a:effectLst>
              <a:outerShdw blurRad="50800" dist="38100" dir="2700000">
                <a:srgbClr val="000000">
                  <a:alpha val="43000"/>
                </a:srgbClr>
              </a:outerShdw>
            </a:effectLst>
          </p:spPr>
        </p:pic>
        <p:pic>
          <p:nvPicPr>
            <p:cNvPr id="9" name="Picture 8" descr="Untitled-1.png"/>
            <p:cNvPicPr>
              <a:picLocks noChangeAspect="1"/>
            </p:cNvPicPr>
            <p:nvPr/>
          </p:nvPicPr>
          <p:blipFill>
            <a:blip r:embed="rId4" cstate="print">
              <a:alphaModFix amt="50000"/>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rot="13369952" flipH="1">
              <a:off x="6556109" y="3227071"/>
              <a:ext cx="698766" cy="1083388"/>
            </a:xfrm>
            <a:prstGeom prst="rect">
              <a:avLst/>
            </a:prstGeom>
            <a:effectLst>
              <a:outerShdw blurRad="50800" dist="38100" dir="2700000">
                <a:srgbClr val="000000">
                  <a:alpha val="43000"/>
                </a:srgbClr>
              </a:outerShdw>
            </a:effectLst>
          </p:spPr>
        </p:pic>
        <p:pic>
          <p:nvPicPr>
            <p:cNvPr id="10" name="Picture 9" descr="Untitled-1.png"/>
            <p:cNvPicPr>
              <a:picLocks noChangeAspect="1"/>
            </p:cNvPicPr>
            <p:nvPr/>
          </p:nvPicPr>
          <p:blipFill>
            <a:blip r:embed="rId4" cstate="print">
              <a:alphaModFix amt="50000"/>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rot="2236744">
              <a:off x="4450069" y="4630103"/>
              <a:ext cx="417788" cy="914868"/>
            </a:xfrm>
            <a:prstGeom prst="rect">
              <a:avLst/>
            </a:prstGeom>
            <a:effectLst>
              <a:outerShdw blurRad="50800" dist="38100" dir="2700000">
                <a:srgbClr val="000000">
                  <a:alpha val="43000"/>
                </a:srgbClr>
              </a:outerShdw>
            </a:effectLst>
          </p:spPr>
        </p:pic>
        <p:pic>
          <p:nvPicPr>
            <p:cNvPr id="11" name="Picture 10" descr="Untitled-1.png"/>
            <p:cNvPicPr>
              <a:picLocks noChangeAspect="1"/>
            </p:cNvPicPr>
            <p:nvPr/>
          </p:nvPicPr>
          <p:blipFill>
            <a:blip r:embed="rId4" cstate="print">
              <a:alphaModFix amt="50000"/>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rot="16437461" flipH="1" flipV="1">
              <a:off x="5323474" y="3832404"/>
              <a:ext cx="698766" cy="897257"/>
            </a:xfrm>
            <a:prstGeom prst="rect">
              <a:avLst/>
            </a:prstGeom>
            <a:effectLst>
              <a:outerShdw blurRad="50800" dist="38100" dir="2700000">
                <a:srgbClr val="000000">
                  <a:alpha val="43000"/>
                </a:srgbClr>
              </a:outerShdw>
            </a:effectLst>
          </p:spPr>
        </p:pic>
        <p:pic>
          <p:nvPicPr>
            <p:cNvPr id="12" name="Picture 2"/>
            <p:cNvPicPr>
              <a:picLocks noChangeAspect="1" noChangeArrowheads="1"/>
            </p:cNvPicPr>
            <p:nvPr/>
          </p:nvPicPr>
          <p:blipFill>
            <a:blip r:embed="rId7" cstate="print"/>
            <a:srcRect/>
            <a:stretch>
              <a:fillRect/>
            </a:stretch>
          </p:blipFill>
          <p:spPr bwMode="auto">
            <a:xfrm>
              <a:off x="4549285" y="3815955"/>
              <a:ext cx="1039622" cy="755179"/>
            </a:xfrm>
            <a:prstGeom prst="rect">
              <a:avLst/>
            </a:prstGeom>
            <a:noFill/>
            <a:ln w="9525">
              <a:noFill/>
              <a:miter lim="800000"/>
              <a:headEnd/>
              <a:tailEnd/>
            </a:ln>
          </p:spPr>
        </p:pic>
        <p:pic>
          <p:nvPicPr>
            <p:cNvPr id="13" name="Picture 12" descr="Untitled-1.png"/>
            <p:cNvPicPr>
              <a:picLocks noChangeAspect="1"/>
            </p:cNvPicPr>
            <p:nvPr/>
          </p:nvPicPr>
          <p:blipFill>
            <a:blip r:embed="rId4" cstate="print">
              <a:alphaModFix amt="50000"/>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rot="18581636" flipH="1">
              <a:off x="5343192" y="4659360"/>
              <a:ext cx="446334" cy="896721"/>
            </a:xfrm>
            <a:prstGeom prst="rect">
              <a:avLst/>
            </a:prstGeom>
            <a:effectLst>
              <a:outerShdw blurRad="50800" dist="38100" dir="2700000">
                <a:srgbClr val="000000">
                  <a:alpha val="43000"/>
                </a:srgbClr>
              </a:outerShdw>
            </a:effectLst>
          </p:spPr>
        </p:pic>
        <p:sp>
          <p:nvSpPr>
            <p:cNvPr id="14" name="Oval 13"/>
            <p:cNvSpPr>
              <a:spLocks noChangeAspect="1"/>
            </p:cNvSpPr>
            <p:nvPr/>
          </p:nvSpPr>
          <p:spPr>
            <a:xfrm>
              <a:off x="3813597" y="4235072"/>
              <a:ext cx="242705" cy="242705"/>
            </a:xfrm>
            <a:prstGeom prst="ellipse">
              <a:avLst/>
            </a:prstGeom>
            <a:ln/>
          </p:spPr>
          <p:style>
            <a:lnRef idx="0">
              <a:schemeClr val="accent5"/>
            </a:lnRef>
            <a:fillRef idx="3">
              <a:schemeClr val="accent5"/>
            </a:fillRef>
            <a:effectRef idx="3">
              <a:schemeClr val="accent5"/>
            </a:effectRef>
            <a:fontRef idx="minor">
              <a:schemeClr val="lt1"/>
            </a:fontRef>
          </p:style>
          <p:txBody>
            <a:bodyPr wrap="none" lIns="91367" tIns="45683" rIns="91367" bIns="45683" rtlCol="0" anchor="ctr" anchorCtr="0">
              <a:noAutofit/>
            </a:bodyPr>
            <a:lstStyle/>
            <a:p>
              <a:pPr algn="ctr"/>
              <a:endParaRPr lang="en-US" sz="4000" b="1" dirty="0"/>
            </a:p>
          </p:txBody>
        </p:sp>
        <p:sp>
          <p:nvSpPr>
            <p:cNvPr id="15" name="Oval 14"/>
            <p:cNvSpPr>
              <a:spLocks noChangeAspect="1"/>
            </p:cNvSpPr>
            <p:nvPr/>
          </p:nvSpPr>
          <p:spPr>
            <a:xfrm>
              <a:off x="4740815" y="4592304"/>
              <a:ext cx="242705" cy="242705"/>
            </a:xfrm>
            <a:prstGeom prst="ellipse">
              <a:avLst/>
            </a:prstGeom>
            <a:ln/>
          </p:spPr>
          <p:style>
            <a:lnRef idx="0">
              <a:schemeClr val="accent5"/>
            </a:lnRef>
            <a:fillRef idx="3">
              <a:schemeClr val="accent5"/>
            </a:fillRef>
            <a:effectRef idx="3">
              <a:schemeClr val="accent5"/>
            </a:effectRef>
            <a:fontRef idx="minor">
              <a:schemeClr val="lt1"/>
            </a:fontRef>
          </p:style>
          <p:txBody>
            <a:bodyPr wrap="none" lIns="91367" tIns="45683" rIns="91367" bIns="45683" rtlCol="0" anchor="ctr" anchorCtr="0">
              <a:noAutofit/>
            </a:bodyPr>
            <a:lstStyle/>
            <a:p>
              <a:pPr algn="ctr"/>
              <a:endParaRPr lang="en-US" sz="4000" b="1" dirty="0"/>
            </a:p>
          </p:txBody>
        </p:sp>
        <p:sp>
          <p:nvSpPr>
            <p:cNvPr id="16" name="Oval 15"/>
            <p:cNvSpPr>
              <a:spLocks noChangeAspect="1"/>
            </p:cNvSpPr>
            <p:nvPr/>
          </p:nvSpPr>
          <p:spPr>
            <a:xfrm>
              <a:off x="5224187" y="4625828"/>
              <a:ext cx="242705" cy="242705"/>
            </a:xfrm>
            <a:prstGeom prst="ellipse">
              <a:avLst/>
            </a:prstGeom>
            <a:ln/>
          </p:spPr>
          <p:style>
            <a:lnRef idx="0">
              <a:schemeClr val="accent5"/>
            </a:lnRef>
            <a:fillRef idx="3">
              <a:schemeClr val="accent5"/>
            </a:fillRef>
            <a:effectRef idx="3">
              <a:schemeClr val="accent5"/>
            </a:effectRef>
            <a:fontRef idx="minor">
              <a:schemeClr val="lt1"/>
            </a:fontRef>
          </p:style>
          <p:txBody>
            <a:bodyPr wrap="none" lIns="91367" tIns="45683" rIns="91367" bIns="45683" rtlCol="0" anchor="ctr" anchorCtr="0">
              <a:noAutofit/>
            </a:bodyPr>
            <a:lstStyle/>
            <a:p>
              <a:pPr algn="ctr"/>
              <a:endParaRPr lang="en-US" sz="4000" b="1" dirty="0"/>
            </a:p>
          </p:txBody>
        </p:sp>
        <p:sp>
          <p:nvSpPr>
            <p:cNvPr id="17" name="Oval 16"/>
            <p:cNvSpPr>
              <a:spLocks noChangeAspect="1"/>
            </p:cNvSpPr>
            <p:nvPr/>
          </p:nvSpPr>
          <p:spPr>
            <a:xfrm>
              <a:off x="5999529" y="3999619"/>
              <a:ext cx="242705" cy="242705"/>
            </a:xfrm>
            <a:prstGeom prst="ellipse">
              <a:avLst/>
            </a:prstGeom>
            <a:ln/>
          </p:spPr>
          <p:style>
            <a:lnRef idx="0">
              <a:schemeClr val="accent5"/>
            </a:lnRef>
            <a:fillRef idx="3">
              <a:schemeClr val="accent5"/>
            </a:fillRef>
            <a:effectRef idx="3">
              <a:schemeClr val="accent5"/>
            </a:effectRef>
            <a:fontRef idx="minor">
              <a:schemeClr val="lt1"/>
            </a:fontRef>
          </p:style>
          <p:txBody>
            <a:bodyPr wrap="none" lIns="91367" tIns="45683" rIns="91367" bIns="45683" rtlCol="0" anchor="ctr" anchorCtr="0">
              <a:noAutofit/>
            </a:bodyPr>
            <a:lstStyle/>
            <a:p>
              <a:pPr algn="ctr"/>
              <a:endParaRPr lang="en-US" sz="4000" b="1" dirty="0">
                <a:solidFill>
                  <a:schemeClr val="bg1"/>
                </a:solidFill>
              </a:endParaRPr>
            </a:p>
          </p:txBody>
        </p:sp>
        <p:sp>
          <p:nvSpPr>
            <p:cNvPr id="18" name="Oval 17"/>
            <p:cNvSpPr>
              <a:spLocks noChangeAspect="1"/>
            </p:cNvSpPr>
            <p:nvPr/>
          </p:nvSpPr>
          <p:spPr>
            <a:xfrm>
              <a:off x="6249561" y="4003376"/>
              <a:ext cx="242705" cy="242705"/>
            </a:xfrm>
            <a:prstGeom prst="ellipse">
              <a:avLst/>
            </a:prstGeom>
            <a:ln/>
          </p:spPr>
          <p:style>
            <a:lnRef idx="0">
              <a:schemeClr val="accent5"/>
            </a:lnRef>
            <a:fillRef idx="3">
              <a:schemeClr val="accent5"/>
            </a:fillRef>
            <a:effectRef idx="3">
              <a:schemeClr val="accent5"/>
            </a:effectRef>
            <a:fontRef idx="minor">
              <a:schemeClr val="lt1"/>
            </a:fontRef>
          </p:style>
          <p:txBody>
            <a:bodyPr wrap="none" lIns="91367" tIns="45683" rIns="91367" bIns="45683" rtlCol="0" anchor="ctr" anchorCtr="0">
              <a:noAutofit/>
            </a:bodyPr>
            <a:lstStyle/>
            <a:p>
              <a:pPr algn="ctr"/>
              <a:endParaRPr lang="en-US" sz="4000" b="1" dirty="0">
                <a:solidFill>
                  <a:srgbClr val="FFFFFF"/>
                </a:solidFill>
              </a:endParaRPr>
            </a:p>
          </p:txBody>
        </p:sp>
        <p:pic>
          <p:nvPicPr>
            <p:cNvPr id="19" name="Picture 18" descr="CBM.png"/>
            <p:cNvPicPr>
              <a:picLocks noChangeAspect="1"/>
            </p:cNvPicPr>
            <p:nvPr/>
          </p:nvPicPr>
          <p:blipFill>
            <a:blip r:embed="rId8" cstate="print"/>
            <a:stretch>
              <a:fillRect/>
            </a:stretch>
          </p:blipFill>
          <p:spPr>
            <a:xfrm>
              <a:off x="1825026" y="1233453"/>
              <a:ext cx="592827" cy="592827"/>
            </a:xfrm>
            <a:prstGeom prst="rect">
              <a:avLst/>
            </a:prstGeom>
          </p:spPr>
        </p:pic>
        <p:pic>
          <p:nvPicPr>
            <p:cNvPr id="20" name="Picture 19" descr="PIF.png"/>
            <p:cNvPicPr>
              <a:picLocks noChangeAspect="1"/>
            </p:cNvPicPr>
            <p:nvPr/>
          </p:nvPicPr>
          <p:blipFill>
            <a:blip r:embed="rId9" cstate="print"/>
            <a:stretch>
              <a:fillRect/>
            </a:stretch>
          </p:blipFill>
          <p:spPr>
            <a:xfrm>
              <a:off x="955393" y="1246261"/>
              <a:ext cx="622003" cy="610087"/>
            </a:xfrm>
            <a:prstGeom prst="rect">
              <a:avLst/>
            </a:prstGeom>
          </p:spPr>
        </p:pic>
        <p:pic>
          <p:nvPicPr>
            <p:cNvPr id="21" name="Picture 20" descr="AviationEng.png"/>
            <p:cNvPicPr>
              <a:picLocks noChangeAspect="1"/>
            </p:cNvPicPr>
            <p:nvPr/>
          </p:nvPicPr>
          <p:blipFill>
            <a:blip r:embed="rId10" cstate="print"/>
            <a:stretch>
              <a:fillRect/>
            </a:stretch>
          </p:blipFill>
          <p:spPr>
            <a:xfrm>
              <a:off x="2656939" y="1331704"/>
              <a:ext cx="790180" cy="421826"/>
            </a:xfrm>
            <a:prstGeom prst="rect">
              <a:avLst/>
            </a:prstGeom>
          </p:spPr>
        </p:pic>
        <p:pic>
          <p:nvPicPr>
            <p:cNvPr id="22" name="Picture 21" descr="AVN Logo OLD.gif"/>
            <p:cNvPicPr>
              <a:picLocks noChangeAspect="1"/>
            </p:cNvPicPr>
            <p:nvPr/>
          </p:nvPicPr>
          <p:blipFill>
            <a:blip r:embed="rId11" cstate="print"/>
            <a:stretch>
              <a:fillRect/>
            </a:stretch>
          </p:blipFill>
          <p:spPr>
            <a:xfrm>
              <a:off x="3664967" y="1233453"/>
              <a:ext cx="611993" cy="611993"/>
            </a:xfrm>
            <a:prstGeom prst="rect">
              <a:avLst/>
            </a:prstGeom>
          </p:spPr>
        </p:pic>
        <p:pic>
          <p:nvPicPr>
            <p:cNvPr id="23" name="Picture 22" descr="RTC_Logo.tif"/>
            <p:cNvPicPr>
              <a:picLocks noChangeAspect="1"/>
            </p:cNvPicPr>
            <p:nvPr/>
          </p:nvPicPr>
          <p:blipFill>
            <a:blip r:embed="rId12" cstate="print"/>
            <a:stretch>
              <a:fillRect/>
            </a:stretch>
          </p:blipFill>
          <p:spPr>
            <a:xfrm>
              <a:off x="7109843" y="1304682"/>
              <a:ext cx="722228" cy="500482"/>
            </a:xfrm>
            <a:prstGeom prst="rect">
              <a:avLst/>
            </a:prstGeom>
          </p:spPr>
        </p:pic>
        <p:pic>
          <p:nvPicPr>
            <p:cNvPr id="24" name="Picture 23" descr="ED.png"/>
            <p:cNvPicPr>
              <a:picLocks noChangeAspect="1"/>
            </p:cNvPicPr>
            <p:nvPr/>
          </p:nvPicPr>
          <p:blipFill>
            <a:blip r:embed="rId13" cstate="print"/>
            <a:stretch>
              <a:fillRect/>
            </a:stretch>
          </p:blipFill>
          <p:spPr>
            <a:xfrm>
              <a:off x="6237538" y="1240954"/>
              <a:ext cx="544543" cy="638862"/>
            </a:xfrm>
            <a:prstGeom prst="rect">
              <a:avLst/>
            </a:prstGeom>
          </p:spPr>
        </p:pic>
        <p:pic>
          <p:nvPicPr>
            <p:cNvPr id="25" name="Picture 24"/>
            <p:cNvPicPr>
              <a:picLocks noChangeAspect="1"/>
            </p:cNvPicPr>
            <p:nvPr/>
          </p:nvPicPr>
          <p:blipFill>
            <a:blip r:embed="rId14" cstate="print"/>
            <a:stretch>
              <a:fillRect/>
            </a:stretch>
          </p:blipFill>
          <p:spPr>
            <a:xfrm>
              <a:off x="8072969" y="1284937"/>
              <a:ext cx="521848" cy="532720"/>
            </a:xfrm>
            <a:prstGeom prst="rect">
              <a:avLst/>
            </a:prstGeom>
          </p:spPr>
        </p:pic>
        <p:pic>
          <p:nvPicPr>
            <p:cNvPr id="26" name="Picture 25" descr="CAD.png"/>
            <p:cNvPicPr>
              <a:picLocks noChangeAspect="1"/>
            </p:cNvPicPr>
            <p:nvPr/>
          </p:nvPicPr>
          <p:blipFill>
            <a:blip r:embed="rId15" cstate="print"/>
            <a:stretch>
              <a:fillRect/>
            </a:stretch>
          </p:blipFill>
          <p:spPr>
            <a:xfrm>
              <a:off x="8813288" y="1258510"/>
              <a:ext cx="592644" cy="582901"/>
            </a:xfrm>
            <a:prstGeom prst="rect">
              <a:avLst/>
            </a:prstGeom>
          </p:spPr>
        </p:pic>
        <p:pic>
          <p:nvPicPr>
            <p:cNvPr id="27" name="Picture 26" descr="apache.png"/>
            <p:cNvPicPr>
              <a:picLocks noChangeAspect="1"/>
            </p:cNvPicPr>
            <p:nvPr/>
          </p:nvPicPr>
          <p:blipFill>
            <a:blip r:embed="rId16" cstate="print"/>
            <a:stretch>
              <a:fillRect/>
            </a:stretch>
          </p:blipFill>
          <p:spPr>
            <a:xfrm>
              <a:off x="4533077" y="1233450"/>
              <a:ext cx="518435" cy="642958"/>
            </a:xfrm>
            <a:prstGeom prst="rect">
              <a:avLst/>
            </a:prstGeom>
          </p:spPr>
        </p:pic>
        <p:pic>
          <p:nvPicPr>
            <p:cNvPr id="28" name="Picture 27" descr="Main Transmission.png"/>
            <p:cNvPicPr>
              <a:picLocks noChangeAspect="1"/>
            </p:cNvPicPr>
            <p:nvPr/>
          </p:nvPicPr>
          <p:blipFill>
            <a:blip r:embed="rId17" cstate="print"/>
            <a:stretch>
              <a:fillRect/>
            </a:stretch>
          </p:blipFill>
          <p:spPr>
            <a:xfrm>
              <a:off x="2514532" y="2463013"/>
              <a:ext cx="1212833" cy="786905"/>
            </a:xfrm>
            <a:prstGeom prst="rect">
              <a:avLst/>
            </a:prstGeom>
          </p:spPr>
        </p:pic>
        <p:pic>
          <p:nvPicPr>
            <p:cNvPr id="29" name="Picture 28" descr="Untitled-1.png"/>
            <p:cNvPicPr>
              <a:picLocks noChangeAspect="1"/>
            </p:cNvPicPr>
            <p:nvPr/>
          </p:nvPicPr>
          <p:blipFill>
            <a:blip r:embed="rId4" cstate="print">
              <a:alphaModFix amt="50000"/>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rot="16664648" flipH="1" flipV="1">
              <a:off x="2215775" y="2537787"/>
              <a:ext cx="572573" cy="963694"/>
            </a:xfrm>
            <a:prstGeom prst="rect">
              <a:avLst/>
            </a:prstGeom>
            <a:effectLst>
              <a:outerShdw blurRad="50800" dist="38100" dir="2700000">
                <a:srgbClr val="000000">
                  <a:alpha val="43000"/>
                </a:srgbClr>
              </a:outerShdw>
            </a:effectLst>
          </p:spPr>
        </p:pic>
        <p:pic>
          <p:nvPicPr>
            <p:cNvPr id="30" name="Picture 29" descr="Untitled.jpg"/>
            <p:cNvPicPr>
              <a:picLocks noChangeAspect="1"/>
            </p:cNvPicPr>
            <p:nvPr/>
          </p:nvPicPr>
          <p:blipFill>
            <a:blip r:embed="rId18" cstate="print">
              <a:clrChange>
                <a:clrFrom>
                  <a:srgbClr val="FFFFFF"/>
                </a:clrFrom>
                <a:clrTo>
                  <a:srgbClr val="FFFFFF">
                    <a:alpha val="0"/>
                  </a:srgbClr>
                </a:clrTo>
              </a:clrChange>
            </a:blip>
            <a:stretch>
              <a:fillRect/>
            </a:stretch>
          </p:blipFill>
          <p:spPr>
            <a:xfrm>
              <a:off x="1633698" y="2812317"/>
              <a:ext cx="866013" cy="843937"/>
            </a:xfrm>
            <a:prstGeom prst="rect">
              <a:avLst/>
            </a:prstGeom>
          </p:spPr>
        </p:pic>
        <p:pic>
          <p:nvPicPr>
            <p:cNvPr id="31" name="Picture 30" descr="APU.png"/>
            <p:cNvPicPr>
              <a:picLocks noChangeAspect="1"/>
            </p:cNvPicPr>
            <p:nvPr/>
          </p:nvPicPr>
          <p:blipFill>
            <a:blip r:embed="rId19" cstate="print"/>
            <a:stretch>
              <a:fillRect/>
            </a:stretch>
          </p:blipFill>
          <p:spPr>
            <a:xfrm>
              <a:off x="5292711" y="2377181"/>
              <a:ext cx="1458810" cy="854172"/>
            </a:xfrm>
            <a:prstGeom prst="rect">
              <a:avLst/>
            </a:prstGeom>
          </p:spPr>
        </p:pic>
        <p:pic>
          <p:nvPicPr>
            <p:cNvPr id="32" name="Picture 31" descr="Untitled-1.png"/>
            <p:cNvPicPr>
              <a:picLocks noChangeAspect="1"/>
            </p:cNvPicPr>
            <p:nvPr/>
          </p:nvPicPr>
          <p:blipFill>
            <a:blip r:embed="rId4" cstate="print">
              <a:alphaModFix amt="50000"/>
              <a:extLst>
                <a:ext uri="{BEBA8EAE-BF5A-486C-A8C5-ECC9F3942E4B}">
                  <a14:imgProps xmlns:a14="http://schemas.microsoft.com/office/drawing/2010/main">
                    <a14:imgLayer r:embed="rId5">
                      <a14:imgEffect>
                        <a14:saturation sat="400000"/>
                      </a14:imgEffect>
                      <a14:imgEffect>
                        <a14:brightnessContrast bright="-20000" contrast="20000"/>
                      </a14:imgEffect>
                    </a14:imgLayer>
                  </a14:imgProps>
                </a:ext>
              </a:extLst>
            </a:blip>
            <a:stretch>
              <a:fillRect/>
            </a:stretch>
          </p:blipFill>
          <p:spPr>
            <a:xfrm rot="14008995" flipH="1">
              <a:off x="6678520" y="2057161"/>
              <a:ext cx="698766" cy="1355676"/>
            </a:xfrm>
            <a:prstGeom prst="rect">
              <a:avLst/>
            </a:prstGeom>
            <a:effectLst>
              <a:outerShdw blurRad="50800" dist="38100" dir="2700000">
                <a:srgbClr val="000000">
                  <a:alpha val="43000"/>
                </a:srgbClr>
              </a:outerShdw>
            </a:effectLst>
          </p:spPr>
        </p:pic>
        <p:pic>
          <p:nvPicPr>
            <p:cNvPr id="33" name="Picture 32" descr="APU Clutch.png"/>
            <p:cNvPicPr>
              <a:picLocks noChangeAspect="1"/>
            </p:cNvPicPr>
            <p:nvPr/>
          </p:nvPicPr>
          <p:blipFill>
            <a:blip r:embed="rId20" cstate="print"/>
            <a:stretch>
              <a:fillRect/>
            </a:stretch>
          </p:blipFill>
          <p:spPr>
            <a:xfrm>
              <a:off x="7066905" y="2229027"/>
              <a:ext cx="1090083" cy="723883"/>
            </a:xfrm>
            <a:prstGeom prst="rect">
              <a:avLst/>
            </a:prstGeom>
          </p:spPr>
        </p:pic>
        <p:pic>
          <p:nvPicPr>
            <p:cNvPr id="34" name="Picture 33" descr="Aft Hanger Bearing.png"/>
            <p:cNvPicPr>
              <a:picLocks noChangeAspect="1"/>
            </p:cNvPicPr>
            <p:nvPr/>
          </p:nvPicPr>
          <p:blipFill>
            <a:blip r:embed="rId21" cstate="print"/>
            <a:stretch>
              <a:fillRect/>
            </a:stretch>
          </p:blipFill>
          <p:spPr>
            <a:xfrm>
              <a:off x="5342281" y="5190679"/>
              <a:ext cx="635273" cy="298405"/>
            </a:xfrm>
            <a:prstGeom prst="rect">
              <a:avLst/>
            </a:prstGeom>
          </p:spPr>
        </p:pic>
        <p:pic>
          <p:nvPicPr>
            <p:cNvPr id="35" name="Picture 34" descr="AMC.png"/>
            <p:cNvPicPr>
              <a:picLocks noChangeAspect="1"/>
            </p:cNvPicPr>
            <p:nvPr/>
          </p:nvPicPr>
          <p:blipFill>
            <a:blip r:embed="rId22" cstate="print"/>
            <a:stretch>
              <a:fillRect/>
            </a:stretch>
          </p:blipFill>
          <p:spPr>
            <a:xfrm>
              <a:off x="5338663" y="1246260"/>
              <a:ext cx="527075" cy="620089"/>
            </a:xfrm>
            <a:prstGeom prst="rect">
              <a:avLst/>
            </a:prstGeom>
          </p:spPr>
        </p:pic>
        <p:pic>
          <p:nvPicPr>
            <p:cNvPr id="36" name="Picture 2" descr="C:\Users\matt.carter\Desktop\Poster\DSC03751.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012704" y="3015708"/>
              <a:ext cx="701421" cy="93522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Untitled-1.png"/>
            <p:cNvPicPr>
              <a:picLocks noChangeAspect="1"/>
            </p:cNvPicPr>
            <p:nvPr/>
          </p:nvPicPr>
          <p:blipFill>
            <a:blip r:embed="rId4" cstate="print">
              <a:alphaModFix amt="50000"/>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rot="18212935" flipH="1">
              <a:off x="7235299" y="3357026"/>
              <a:ext cx="733358" cy="1137020"/>
            </a:xfrm>
            <a:prstGeom prst="rect">
              <a:avLst/>
            </a:prstGeom>
            <a:effectLst>
              <a:outerShdw blurRad="50800" dist="38100" dir="2700000">
                <a:srgbClr val="000000">
                  <a:alpha val="43000"/>
                </a:srgbClr>
              </a:outerShdw>
            </a:effectLst>
          </p:spPr>
        </p:pic>
        <p:pic>
          <p:nvPicPr>
            <p:cNvPr id="38" name="Picture 37" descr="Untitled-1.png"/>
            <p:cNvPicPr>
              <a:picLocks noChangeAspect="1"/>
            </p:cNvPicPr>
            <p:nvPr/>
          </p:nvPicPr>
          <p:blipFill>
            <a:blip r:embed="rId24" cstate="print"/>
            <a:stretch>
              <a:fillRect/>
            </a:stretch>
          </p:blipFill>
          <p:spPr>
            <a:xfrm>
              <a:off x="7171737" y="3994740"/>
              <a:ext cx="1074299" cy="784559"/>
            </a:xfrm>
            <a:prstGeom prst="rect">
              <a:avLst/>
            </a:prstGeom>
          </p:spPr>
        </p:pic>
        <p:pic>
          <p:nvPicPr>
            <p:cNvPr id="39" name="Picture 38" descr="Untitled-1.png"/>
            <p:cNvPicPr>
              <a:picLocks noChangeAspect="1"/>
            </p:cNvPicPr>
            <p:nvPr/>
          </p:nvPicPr>
          <p:blipFill>
            <a:blip r:embed="rId4" cstate="print">
              <a:alphaModFix amt="50000"/>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rot="14366878" flipH="1" flipV="1">
              <a:off x="6909773" y="4295280"/>
              <a:ext cx="698766" cy="1178001"/>
            </a:xfrm>
            <a:prstGeom prst="rect">
              <a:avLst/>
            </a:prstGeom>
            <a:effectLst>
              <a:outerShdw blurRad="50800" dist="38100" dir="2700000">
                <a:srgbClr val="000000">
                  <a:alpha val="43000"/>
                </a:srgbClr>
              </a:outerShdw>
            </a:effectLst>
          </p:spPr>
        </p:pic>
        <p:pic>
          <p:nvPicPr>
            <p:cNvPr id="40" name="Picture 39" descr="TGB Tail rotor gear box output bearing copy.png"/>
            <p:cNvPicPr>
              <a:picLocks noChangeAspect="1"/>
            </p:cNvPicPr>
            <p:nvPr/>
          </p:nvPicPr>
          <p:blipFill>
            <a:blip r:embed="rId25" cstate="print"/>
            <a:stretch>
              <a:fillRect/>
            </a:stretch>
          </p:blipFill>
          <p:spPr>
            <a:xfrm>
              <a:off x="6728788" y="4907601"/>
              <a:ext cx="590431" cy="551375"/>
            </a:xfrm>
            <a:prstGeom prst="rect">
              <a:avLst/>
            </a:prstGeom>
          </p:spPr>
        </p:pic>
        <p:pic>
          <p:nvPicPr>
            <p:cNvPr id="41" name="Picture 2" descr="C:\Users\cristian.partan\Desktop\CBM.png"/>
            <p:cNvPicPr>
              <a:picLocks noChangeAspect="1" noChangeArrowheads="1"/>
            </p:cNvPicPr>
            <p:nvPr/>
          </p:nvPicPr>
          <p:blipFill>
            <a:blip r:embed="rId26" cstate="print"/>
            <a:srcRect/>
            <a:stretch>
              <a:fillRect/>
            </a:stretch>
          </p:blipFill>
          <p:spPr bwMode="auto">
            <a:xfrm>
              <a:off x="165243" y="1254390"/>
              <a:ext cx="589455" cy="593814"/>
            </a:xfrm>
            <a:prstGeom prst="rect">
              <a:avLst/>
            </a:prstGeom>
            <a:noFill/>
          </p:spPr>
        </p:pic>
        <p:pic>
          <p:nvPicPr>
            <p:cNvPr id="42" name="Picture 3" descr="C:\Users\cristian.partan\Desktop\photo 3.JPG"/>
            <p:cNvPicPr>
              <a:picLocks noChangeAspect="1" noChangeArrowheads="1"/>
            </p:cNvPicPr>
            <p:nvPr/>
          </p:nvPicPr>
          <p:blipFill>
            <a:blip r:embed="rId27" cstate="print"/>
            <a:srcRect l="4348" t="2252" b="54611"/>
            <a:stretch>
              <a:fillRect/>
            </a:stretch>
          </p:blipFill>
          <p:spPr bwMode="auto">
            <a:xfrm>
              <a:off x="4260744" y="5258016"/>
              <a:ext cx="631954" cy="213749"/>
            </a:xfrm>
            <a:prstGeom prst="rect">
              <a:avLst/>
            </a:prstGeom>
            <a:noFill/>
          </p:spPr>
        </p:pic>
        <p:sp>
          <p:nvSpPr>
            <p:cNvPr id="43" name="Rectangle 11"/>
            <p:cNvSpPr>
              <a:spLocks noChangeArrowheads="1"/>
            </p:cNvSpPr>
            <p:nvPr/>
          </p:nvSpPr>
          <p:spPr bwMode="auto">
            <a:xfrm>
              <a:off x="4370444" y="5429485"/>
              <a:ext cx="2986873" cy="327792"/>
            </a:xfrm>
            <a:prstGeom prst="rect">
              <a:avLst/>
            </a:prstGeom>
            <a:noFill/>
            <a:ln>
              <a:headEnd type="none" w="med" len="med"/>
              <a:tailEnd type="none" w="med" len="med"/>
            </a:ln>
            <a:effectLst/>
            <a:extLst/>
          </p:spPr>
          <p:style>
            <a:lnRef idx="0">
              <a:schemeClr val="accent1"/>
            </a:lnRef>
            <a:fillRef idx="3">
              <a:schemeClr val="accent1"/>
            </a:fillRef>
            <a:effectRef idx="3">
              <a:schemeClr val="accent1"/>
            </a:effectRef>
            <a:fontRef idx="minor">
              <a:schemeClr val="lt1"/>
            </a:fontRef>
          </p:style>
          <p:txBody>
            <a:bodyPr wrap="none" lIns="45679" tIns="45679" rIns="91359" bIns="45679" anchor="ctr"/>
            <a:lstStyle/>
            <a:p>
              <a:pPr algn="ctr" defTabSz="913586">
                <a:defRPr/>
              </a:pPr>
              <a:r>
                <a:rPr lang="en-US" sz="1200" b="1" dirty="0" smtClean="0">
                  <a:solidFill>
                    <a:schemeClr val="accent1">
                      <a:lumMod val="50000"/>
                    </a:schemeClr>
                  </a:solidFill>
                </a:rPr>
                <a:t>Fwd &amp; Aft Hanger Bearing TBO</a:t>
              </a:r>
              <a:endParaRPr lang="en-US" sz="1200" b="1" kern="0" dirty="0">
                <a:solidFill>
                  <a:schemeClr val="accent1">
                    <a:lumMod val="50000"/>
                  </a:schemeClr>
                </a:solidFill>
              </a:endParaRPr>
            </a:p>
          </p:txBody>
        </p:sp>
        <p:sp>
          <p:nvSpPr>
            <p:cNvPr id="44" name="Rectangle 11"/>
            <p:cNvSpPr>
              <a:spLocks noChangeArrowheads="1"/>
            </p:cNvSpPr>
            <p:nvPr/>
          </p:nvSpPr>
          <p:spPr bwMode="auto">
            <a:xfrm>
              <a:off x="5131532" y="3183311"/>
              <a:ext cx="1700472" cy="327792"/>
            </a:xfrm>
            <a:prstGeom prst="rect">
              <a:avLst/>
            </a:prstGeom>
            <a:noFill/>
            <a:ln>
              <a:noFill/>
              <a:headEnd type="none" w="med" len="med"/>
              <a:tailEnd type="none" w="med" len="med"/>
            </a:ln>
            <a:effectLst/>
            <a:extLst/>
          </p:spPr>
          <p:style>
            <a:lnRef idx="0">
              <a:schemeClr val="accent1"/>
            </a:lnRef>
            <a:fillRef idx="3">
              <a:schemeClr val="accent1"/>
            </a:fillRef>
            <a:effectRef idx="3">
              <a:schemeClr val="accent1"/>
            </a:effectRef>
            <a:fontRef idx="minor">
              <a:schemeClr val="lt1"/>
            </a:fontRef>
          </p:style>
          <p:txBody>
            <a:bodyPr wrap="none" lIns="45679" tIns="45679" rIns="91359" bIns="45679" anchor="ctr"/>
            <a:lstStyle/>
            <a:p>
              <a:pPr algn="ctr" defTabSz="913586">
                <a:defRPr/>
              </a:pPr>
              <a:r>
                <a:rPr lang="en-US" sz="1200" b="1" dirty="0" smtClean="0">
                  <a:solidFill>
                    <a:sysClr val="windowText" lastClr="000000"/>
                  </a:solidFill>
                </a:rPr>
                <a:t>Tail Rotor Bearing TBO</a:t>
              </a:r>
              <a:endParaRPr lang="en-US" sz="1200" b="1" kern="0" dirty="0">
                <a:solidFill>
                  <a:sysClr val="windowText" lastClr="000000"/>
                </a:solidFill>
              </a:endParaRPr>
            </a:p>
          </p:txBody>
        </p:sp>
        <p:sp>
          <p:nvSpPr>
            <p:cNvPr id="45" name="Rectangle 11"/>
            <p:cNvSpPr>
              <a:spLocks noChangeArrowheads="1"/>
            </p:cNvSpPr>
            <p:nvPr/>
          </p:nvSpPr>
          <p:spPr bwMode="auto">
            <a:xfrm>
              <a:off x="3847711" y="3369363"/>
              <a:ext cx="2973739" cy="387613"/>
            </a:xfrm>
            <a:prstGeom prst="rect">
              <a:avLst/>
            </a:prstGeom>
            <a:noFill/>
            <a:ln>
              <a:noFill/>
              <a:headEnd type="none" w="med" len="med"/>
              <a:tailEnd type="none" w="med" len="med"/>
            </a:ln>
            <a:effectLst/>
            <a:extLst/>
          </p:spPr>
          <p:style>
            <a:lnRef idx="0">
              <a:schemeClr val="accent1"/>
            </a:lnRef>
            <a:fillRef idx="3">
              <a:schemeClr val="accent1"/>
            </a:fillRef>
            <a:effectRef idx="3">
              <a:schemeClr val="accent1"/>
            </a:effectRef>
            <a:fontRef idx="minor">
              <a:schemeClr val="lt1"/>
            </a:fontRef>
          </p:style>
          <p:txBody>
            <a:bodyPr wrap="none" lIns="45679" tIns="45679" rIns="91359" bIns="45679" anchor="ctr"/>
            <a:lstStyle/>
            <a:p>
              <a:pPr algn="ctr" defTabSz="913586">
                <a:defRPr/>
              </a:pPr>
              <a:r>
                <a:rPr lang="en-US" sz="1200" b="1" dirty="0" smtClean="0">
                  <a:solidFill>
                    <a:schemeClr val="accent1">
                      <a:lumMod val="50000"/>
                    </a:schemeClr>
                  </a:solidFill>
                </a:rPr>
                <a:t>Tail Rotor Swash Plate TBO</a:t>
              </a:r>
              <a:endParaRPr lang="en-US" sz="1200" b="1" kern="0" dirty="0">
                <a:solidFill>
                  <a:schemeClr val="accent1">
                    <a:lumMod val="50000"/>
                  </a:schemeClr>
                </a:solidFill>
              </a:endParaRPr>
            </a:p>
          </p:txBody>
        </p:sp>
        <p:sp>
          <p:nvSpPr>
            <p:cNvPr id="46" name="Rectangle 11"/>
            <p:cNvSpPr>
              <a:spLocks noChangeArrowheads="1"/>
            </p:cNvSpPr>
            <p:nvPr/>
          </p:nvSpPr>
          <p:spPr bwMode="auto">
            <a:xfrm>
              <a:off x="7255489" y="4754309"/>
              <a:ext cx="1933481" cy="425302"/>
            </a:xfrm>
            <a:prstGeom prst="rect">
              <a:avLst/>
            </a:prstGeom>
            <a:noFill/>
            <a:ln>
              <a:noFill/>
              <a:headEnd type="none" w="med" len="med"/>
              <a:tailEnd type="none" w="med" len="med"/>
            </a:ln>
            <a:effectLst/>
            <a:extLst/>
          </p:spPr>
          <p:style>
            <a:lnRef idx="0">
              <a:schemeClr val="accent1"/>
            </a:lnRef>
            <a:fillRef idx="3">
              <a:schemeClr val="accent1"/>
            </a:fillRef>
            <a:effectRef idx="3">
              <a:schemeClr val="accent1"/>
            </a:effectRef>
            <a:fontRef idx="minor">
              <a:schemeClr val="lt1"/>
            </a:fontRef>
          </p:style>
          <p:txBody>
            <a:bodyPr wrap="none" lIns="45679" tIns="45679" rIns="91359" bIns="45679" anchor="ctr"/>
            <a:lstStyle/>
            <a:p>
              <a:pPr algn="ctr" defTabSz="913586">
                <a:defRPr/>
              </a:pPr>
              <a:r>
                <a:rPr lang="en-US" sz="1200" b="1" dirty="0" smtClean="0">
                  <a:solidFill>
                    <a:schemeClr val="accent1">
                      <a:lumMod val="50000"/>
                    </a:schemeClr>
                  </a:solidFill>
                </a:rPr>
                <a:t>Tail Rotor Gear Box</a:t>
              </a:r>
              <a:endParaRPr lang="en-US" sz="1200" b="1" kern="0" dirty="0">
                <a:solidFill>
                  <a:schemeClr val="accent1">
                    <a:lumMod val="50000"/>
                  </a:schemeClr>
                </a:solidFill>
              </a:endParaRPr>
            </a:p>
          </p:txBody>
        </p:sp>
        <p:sp>
          <p:nvSpPr>
            <p:cNvPr id="47" name="Rectangle 11"/>
            <p:cNvSpPr>
              <a:spLocks noChangeArrowheads="1"/>
            </p:cNvSpPr>
            <p:nvPr/>
          </p:nvSpPr>
          <p:spPr bwMode="auto">
            <a:xfrm>
              <a:off x="876014" y="2394318"/>
              <a:ext cx="2070758" cy="327792"/>
            </a:xfrm>
            <a:prstGeom prst="rect">
              <a:avLst/>
            </a:prstGeom>
            <a:noFill/>
            <a:ln>
              <a:noFill/>
              <a:headEnd type="none" w="med" len="med"/>
              <a:tailEnd type="none" w="med" len="med"/>
            </a:ln>
            <a:effectLst/>
            <a:scene3d>
              <a:camera prst="orthographicFront">
                <a:rot lat="0" lon="0" rev="0"/>
              </a:camera>
              <a:lightRig rig="threePt" dir="t">
                <a:rot lat="0" lon="0" rev="1200000"/>
              </a:lightRig>
            </a:scene3d>
            <a:extLst/>
          </p:spPr>
          <p:style>
            <a:lnRef idx="0">
              <a:schemeClr val="accent1"/>
            </a:lnRef>
            <a:fillRef idx="3">
              <a:schemeClr val="accent1"/>
            </a:fillRef>
            <a:effectRef idx="3">
              <a:schemeClr val="accent1"/>
            </a:effectRef>
            <a:fontRef idx="minor">
              <a:schemeClr val="lt1"/>
            </a:fontRef>
          </p:style>
          <p:txBody>
            <a:bodyPr wrap="none" lIns="45679" tIns="45679" rIns="91359" bIns="45679" anchor="ctr"/>
            <a:lstStyle/>
            <a:p>
              <a:pPr algn="ctr" defTabSz="913586">
                <a:defRPr/>
              </a:pPr>
              <a:r>
                <a:rPr lang="en-US" sz="1200" b="1" dirty="0" err="1" smtClean="0">
                  <a:solidFill>
                    <a:sysClr val="windowText" lastClr="000000"/>
                  </a:solidFill>
                </a:rPr>
                <a:t>Sprag</a:t>
              </a:r>
              <a:r>
                <a:rPr lang="en-US" sz="1200" b="1" dirty="0" smtClean="0">
                  <a:solidFill>
                    <a:sysClr val="windowText" lastClr="000000"/>
                  </a:solidFill>
                </a:rPr>
                <a:t> </a:t>
              </a:r>
              <a:r>
                <a:rPr lang="en-US" sz="1200" b="1" dirty="0">
                  <a:solidFill>
                    <a:sysClr val="windowText" lastClr="000000"/>
                  </a:solidFill>
                </a:rPr>
                <a:t>Clutch </a:t>
              </a:r>
              <a:r>
                <a:rPr lang="en-US" sz="1200" b="1" dirty="0" smtClean="0">
                  <a:solidFill>
                    <a:sysClr val="windowText" lastClr="000000"/>
                  </a:solidFill>
                </a:rPr>
                <a:t>RC</a:t>
              </a:r>
              <a:endParaRPr lang="en-US" sz="1200" b="1" kern="0" dirty="0">
                <a:solidFill>
                  <a:sysClr val="windowText" lastClr="000000"/>
                </a:solidFill>
              </a:endParaRPr>
            </a:p>
          </p:txBody>
        </p:sp>
        <p:sp>
          <p:nvSpPr>
            <p:cNvPr id="48" name="Rectangle 11"/>
            <p:cNvSpPr>
              <a:spLocks noChangeArrowheads="1"/>
            </p:cNvSpPr>
            <p:nvPr/>
          </p:nvSpPr>
          <p:spPr bwMode="auto">
            <a:xfrm>
              <a:off x="5248118" y="2085465"/>
              <a:ext cx="1743746" cy="327792"/>
            </a:xfrm>
            <a:prstGeom prst="rect">
              <a:avLst/>
            </a:prstGeom>
            <a:noFill/>
            <a:ln>
              <a:noFill/>
              <a:headEnd type="none" w="med" len="med"/>
              <a:tailEnd type="none" w="med" len="med"/>
            </a:ln>
            <a:effectLst/>
            <a:extLst/>
          </p:spPr>
          <p:style>
            <a:lnRef idx="0">
              <a:schemeClr val="accent1"/>
            </a:lnRef>
            <a:fillRef idx="3">
              <a:schemeClr val="accent1"/>
            </a:fillRef>
            <a:effectRef idx="3">
              <a:schemeClr val="accent1"/>
            </a:effectRef>
            <a:fontRef idx="minor">
              <a:schemeClr val="lt1"/>
            </a:fontRef>
          </p:style>
          <p:txBody>
            <a:bodyPr wrap="none" lIns="45679" tIns="45679" rIns="91359" bIns="45679" anchor="ctr"/>
            <a:lstStyle/>
            <a:p>
              <a:pPr algn="ctr" defTabSz="913586">
                <a:defRPr/>
              </a:pPr>
              <a:r>
                <a:rPr lang="en-US" sz="1200" b="1" dirty="0" smtClean="0">
                  <a:solidFill>
                    <a:schemeClr val="accent1">
                      <a:lumMod val="50000"/>
                    </a:schemeClr>
                  </a:solidFill>
                </a:rPr>
                <a:t>APU Clutch TBO</a:t>
              </a:r>
              <a:endParaRPr lang="en-US" sz="1200" b="1" kern="0" dirty="0">
                <a:solidFill>
                  <a:schemeClr val="accent1">
                    <a:lumMod val="50000"/>
                  </a:schemeClr>
                </a:solidFill>
              </a:endParaRPr>
            </a:p>
          </p:txBody>
        </p:sp>
        <p:pic>
          <p:nvPicPr>
            <p:cNvPr id="49" name="Picture 48" descr="Untitled-1.png"/>
            <p:cNvPicPr>
              <a:picLocks noChangeAspect="1"/>
            </p:cNvPicPr>
            <p:nvPr/>
          </p:nvPicPr>
          <p:blipFill>
            <a:blip r:embed="rId28" cstate="print">
              <a:alphaModFix amt="50000"/>
              <a:lum bright="-10000"/>
            </a:blip>
            <a:stretch>
              <a:fillRect/>
            </a:stretch>
          </p:blipFill>
          <p:spPr>
            <a:xfrm rot="21266121">
              <a:off x="3156158" y="4211182"/>
              <a:ext cx="687572" cy="1547641"/>
            </a:xfrm>
            <a:prstGeom prst="rect">
              <a:avLst/>
            </a:prstGeom>
            <a:effectLst>
              <a:outerShdw blurRad="50800" dist="38100" dir="2700000">
                <a:srgbClr val="000000">
                  <a:alpha val="43000"/>
                </a:srgbClr>
              </a:outerShdw>
            </a:effectLst>
          </p:spPr>
        </p:pic>
        <p:pic>
          <p:nvPicPr>
            <p:cNvPr id="50" name="Picture 1" descr="\\redsa7amg6pr313\SOA_Base\3-0_Communications\3-15_Photos_for_Briefings\Lateral Link.JPG"/>
            <p:cNvPicPr>
              <a:picLocks noChangeAspect="1" noChangeArrowheads="1"/>
            </p:cNvPicPr>
            <p:nvPr/>
          </p:nvPicPr>
          <p:blipFill>
            <a:blip r:embed="rId29" cstate="print"/>
            <a:srcRect l="2933" t="31860" r="3875" b="40541"/>
            <a:stretch>
              <a:fillRect/>
            </a:stretch>
          </p:blipFill>
          <p:spPr bwMode="auto">
            <a:xfrm rot="18000000">
              <a:off x="3186504" y="5391981"/>
              <a:ext cx="794418" cy="132515"/>
            </a:xfrm>
            <a:prstGeom prst="rect">
              <a:avLst/>
            </a:prstGeom>
            <a:noFill/>
          </p:spPr>
        </p:pic>
        <p:pic>
          <p:nvPicPr>
            <p:cNvPr id="51" name="Picture 1" descr="\\redsa7amg6pr313\SOA_Base\3-0_Communications\3-15_Photos_for_Briefings\Aft Bellcrank.jpg"/>
            <p:cNvPicPr>
              <a:picLocks noChangeAspect="1" noChangeArrowheads="1"/>
            </p:cNvPicPr>
            <p:nvPr/>
          </p:nvPicPr>
          <p:blipFill>
            <a:blip r:embed="rId30" cstate="print">
              <a:clrChange>
                <a:clrFrom>
                  <a:srgbClr val="FFFFFF"/>
                </a:clrFrom>
                <a:clrTo>
                  <a:srgbClr val="FFFFFF">
                    <a:alpha val="0"/>
                  </a:srgbClr>
                </a:clrTo>
              </a:clrChange>
            </a:blip>
            <a:srcRect/>
            <a:stretch>
              <a:fillRect/>
            </a:stretch>
          </p:blipFill>
          <p:spPr bwMode="auto">
            <a:xfrm>
              <a:off x="3753304" y="5276747"/>
              <a:ext cx="680482" cy="599686"/>
            </a:xfrm>
            <a:prstGeom prst="rect">
              <a:avLst/>
            </a:prstGeom>
            <a:noFill/>
          </p:spPr>
        </p:pic>
        <p:pic>
          <p:nvPicPr>
            <p:cNvPr id="52" name="Picture 1" descr="\\redsa7amg6pr313\SOA_Base\3-0_Communications\3-15_Photos_for_Briefings\Forward Bellcrank.jpg"/>
            <p:cNvPicPr>
              <a:picLocks noChangeAspect="1" noChangeArrowheads="1"/>
            </p:cNvPicPr>
            <p:nvPr/>
          </p:nvPicPr>
          <p:blipFill>
            <a:blip r:embed="rId31" cstate="print">
              <a:clrChange>
                <a:clrFrom>
                  <a:srgbClr val="FFFFFF"/>
                </a:clrFrom>
                <a:clrTo>
                  <a:srgbClr val="FFFFFF">
                    <a:alpha val="0"/>
                  </a:srgbClr>
                </a:clrTo>
              </a:clrChange>
            </a:blip>
            <a:srcRect/>
            <a:stretch>
              <a:fillRect/>
            </a:stretch>
          </p:blipFill>
          <p:spPr bwMode="auto">
            <a:xfrm>
              <a:off x="3531515" y="5656517"/>
              <a:ext cx="575352" cy="393404"/>
            </a:xfrm>
            <a:prstGeom prst="rect">
              <a:avLst/>
            </a:prstGeom>
            <a:noFill/>
          </p:spPr>
        </p:pic>
        <p:sp>
          <p:nvSpPr>
            <p:cNvPr id="53" name="Oval 52"/>
            <p:cNvSpPr>
              <a:spLocks noChangeAspect="1"/>
            </p:cNvSpPr>
            <p:nvPr/>
          </p:nvSpPr>
          <p:spPr>
            <a:xfrm>
              <a:off x="3133343" y="4137552"/>
              <a:ext cx="242705" cy="242705"/>
            </a:xfrm>
            <a:prstGeom prst="ellipse">
              <a:avLst/>
            </a:prstGeom>
            <a:ln/>
          </p:spPr>
          <p:style>
            <a:lnRef idx="0">
              <a:schemeClr val="accent5"/>
            </a:lnRef>
            <a:fillRef idx="3">
              <a:schemeClr val="accent5"/>
            </a:fillRef>
            <a:effectRef idx="3">
              <a:schemeClr val="accent5"/>
            </a:effectRef>
            <a:fontRef idx="minor">
              <a:schemeClr val="lt1"/>
            </a:fontRef>
          </p:style>
          <p:txBody>
            <a:bodyPr wrap="none" lIns="91367" tIns="45683" rIns="91367" bIns="45683" rtlCol="0" anchor="ctr" anchorCtr="0">
              <a:noAutofit/>
            </a:bodyPr>
            <a:lstStyle/>
            <a:p>
              <a:pPr algn="ctr"/>
              <a:endParaRPr lang="en-US" sz="4000" b="1" dirty="0"/>
            </a:p>
          </p:txBody>
        </p:sp>
        <p:sp>
          <p:nvSpPr>
            <p:cNvPr id="54" name="Rectangle 11"/>
            <p:cNvSpPr>
              <a:spLocks noChangeArrowheads="1"/>
            </p:cNvSpPr>
            <p:nvPr/>
          </p:nvSpPr>
          <p:spPr bwMode="auto">
            <a:xfrm>
              <a:off x="4164961" y="5693514"/>
              <a:ext cx="1933481" cy="425302"/>
            </a:xfrm>
            <a:prstGeom prst="rect">
              <a:avLst/>
            </a:prstGeom>
            <a:noFill/>
            <a:ln>
              <a:noFill/>
              <a:headEnd type="none" w="med" len="med"/>
              <a:tailEnd type="none" w="med" len="med"/>
            </a:ln>
            <a:effectLst/>
            <a:extLst/>
          </p:spPr>
          <p:style>
            <a:lnRef idx="0">
              <a:schemeClr val="accent1"/>
            </a:lnRef>
            <a:fillRef idx="3">
              <a:schemeClr val="accent1"/>
            </a:fillRef>
            <a:effectRef idx="3">
              <a:schemeClr val="accent1"/>
            </a:effectRef>
            <a:fontRef idx="minor">
              <a:schemeClr val="lt1"/>
            </a:fontRef>
          </p:style>
          <p:txBody>
            <a:bodyPr wrap="none" lIns="45679" tIns="45679" rIns="91359" bIns="45679" anchor="ctr"/>
            <a:lstStyle/>
            <a:p>
              <a:pPr algn="ctr" defTabSz="913586">
                <a:defRPr/>
              </a:pPr>
              <a:r>
                <a:rPr lang="en-US" sz="1200" b="1" dirty="0" smtClean="0">
                  <a:solidFill>
                    <a:schemeClr val="accent1">
                      <a:lumMod val="50000"/>
                    </a:schemeClr>
                  </a:solidFill>
                </a:rPr>
                <a:t>Fwd &amp; Aft Bell Crank</a:t>
              </a:r>
              <a:endParaRPr lang="en-US" sz="1200" b="1" kern="0" dirty="0">
                <a:solidFill>
                  <a:schemeClr val="accent1">
                    <a:lumMod val="50000"/>
                  </a:schemeClr>
                </a:solidFill>
              </a:endParaRPr>
            </a:p>
          </p:txBody>
        </p:sp>
        <p:sp>
          <p:nvSpPr>
            <p:cNvPr id="55" name="Rectangle 11"/>
            <p:cNvSpPr>
              <a:spLocks noChangeArrowheads="1"/>
            </p:cNvSpPr>
            <p:nvPr/>
          </p:nvSpPr>
          <p:spPr bwMode="auto">
            <a:xfrm>
              <a:off x="2318446" y="5697062"/>
              <a:ext cx="1381687" cy="425302"/>
            </a:xfrm>
            <a:prstGeom prst="rect">
              <a:avLst/>
            </a:prstGeom>
            <a:noFill/>
            <a:ln>
              <a:noFill/>
              <a:headEnd type="none" w="med" len="med"/>
              <a:tailEnd type="none" w="med" len="med"/>
            </a:ln>
            <a:effectLst/>
            <a:extLst/>
          </p:spPr>
          <p:style>
            <a:lnRef idx="0">
              <a:schemeClr val="accent1"/>
            </a:lnRef>
            <a:fillRef idx="3">
              <a:schemeClr val="accent1"/>
            </a:fillRef>
            <a:effectRef idx="3">
              <a:schemeClr val="accent1"/>
            </a:effectRef>
            <a:fontRef idx="minor">
              <a:schemeClr val="lt1"/>
            </a:fontRef>
          </p:style>
          <p:txBody>
            <a:bodyPr wrap="none" lIns="45679" tIns="45679" rIns="91359" bIns="45679" anchor="ctr"/>
            <a:lstStyle/>
            <a:p>
              <a:pPr algn="ctr" defTabSz="913586">
                <a:defRPr/>
              </a:pPr>
              <a:r>
                <a:rPr lang="en-US" sz="1200" b="1" dirty="0" smtClean="0">
                  <a:solidFill>
                    <a:schemeClr val="accent1">
                      <a:lumMod val="50000"/>
                    </a:schemeClr>
                  </a:solidFill>
                </a:rPr>
                <a:t>Lateral Link</a:t>
              </a:r>
              <a:endParaRPr lang="en-US" sz="1200" b="1" kern="0" dirty="0">
                <a:solidFill>
                  <a:schemeClr val="accent1">
                    <a:lumMod val="50000"/>
                  </a:schemeClr>
                </a:solidFill>
              </a:endParaRPr>
            </a:p>
          </p:txBody>
        </p:sp>
        <p:sp>
          <p:nvSpPr>
            <p:cNvPr id="61" name="Rectangle 11"/>
            <p:cNvSpPr>
              <a:spLocks noChangeArrowheads="1"/>
            </p:cNvSpPr>
            <p:nvPr/>
          </p:nvSpPr>
          <p:spPr bwMode="auto">
            <a:xfrm>
              <a:off x="0" y="6510692"/>
              <a:ext cx="9601200" cy="429769"/>
            </a:xfrm>
            <a:prstGeom prst="rect">
              <a:avLst/>
            </a:prstGeom>
            <a:ln>
              <a:headEnd type="none" w="med" len="med"/>
              <a:tailEnd type="none" w="med" len="med"/>
            </a:ln>
            <a:extLst/>
          </p:spPr>
          <p:style>
            <a:lnRef idx="0">
              <a:schemeClr val="accent2"/>
            </a:lnRef>
            <a:fillRef idx="3">
              <a:schemeClr val="accent2"/>
            </a:fillRef>
            <a:effectRef idx="3">
              <a:schemeClr val="accent2"/>
            </a:effectRef>
            <a:fontRef idx="minor">
              <a:schemeClr val="lt1"/>
            </a:fontRef>
          </p:style>
          <p:txBody>
            <a:bodyPr wrap="none" lIns="45679" tIns="45679" rIns="91359" bIns="45679" anchor="ctr"/>
            <a:lstStyle/>
            <a:p>
              <a:pPr algn="ctr">
                <a:spcBef>
                  <a:spcPct val="0"/>
                </a:spcBef>
                <a:defRPr/>
              </a:pPr>
              <a:r>
                <a:rPr lang="en-US" b="1" dirty="0" smtClean="0">
                  <a:solidFill>
                    <a:schemeClr val="bg1"/>
                  </a:solidFill>
                  <a:cs typeface="Arial" pitchFamily="34" charset="0"/>
                </a:rPr>
                <a:t>CBM+ Projects &amp; CAD Validated Methodology Support CWR Cost Avoidance</a:t>
              </a:r>
              <a:endParaRPr lang="en-US" b="1" dirty="0">
                <a:solidFill>
                  <a:schemeClr val="bg1"/>
                </a:solidFill>
                <a:cs typeface="Arial" pitchFamily="34" charset="0"/>
              </a:endParaRPr>
            </a:p>
          </p:txBody>
        </p:sp>
      </p:grpSp>
      <p:sp>
        <p:nvSpPr>
          <p:cNvPr id="65" name="Rectangle 64"/>
          <p:cNvSpPr/>
          <p:nvPr/>
        </p:nvSpPr>
        <p:spPr>
          <a:xfrm>
            <a:off x="978192" y="1935126"/>
            <a:ext cx="7708605" cy="39446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069" y="1161527"/>
            <a:ext cx="2155663" cy="2470818"/>
          </a:xfrm>
          <a:prstGeom prst="rect">
            <a:avLst/>
          </a:prstGeom>
        </p:spPr>
      </p:pic>
      <p:sp>
        <p:nvSpPr>
          <p:cNvPr id="102" name="Rectangle 101"/>
          <p:cNvSpPr/>
          <p:nvPr/>
        </p:nvSpPr>
        <p:spPr>
          <a:xfrm>
            <a:off x="274320" y="3764280"/>
            <a:ext cx="2628900" cy="3086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What actions do we take?</a:t>
            </a:r>
            <a:endParaRPr lang="en-US" sz="1400" b="1" dirty="0">
              <a:solidFill>
                <a:schemeClr val="tx1"/>
              </a:solidFill>
            </a:endParaRPr>
          </a:p>
        </p:txBody>
      </p:sp>
      <p:sp>
        <p:nvSpPr>
          <p:cNvPr id="69" name="Pentagon 68"/>
          <p:cNvSpPr/>
          <p:nvPr/>
        </p:nvSpPr>
        <p:spPr>
          <a:xfrm rot="10800000" flipH="1" flipV="1">
            <a:off x="5769239" y="1260735"/>
            <a:ext cx="3315439" cy="297556"/>
          </a:xfrm>
          <a:prstGeom prst="homePlate">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ln>
        </p:spPr>
        <p:style>
          <a:lnRef idx="1">
            <a:schemeClr val="accent2"/>
          </a:lnRef>
          <a:fillRef idx="2">
            <a:schemeClr val="accent2"/>
          </a:fillRef>
          <a:effectRef idx="1">
            <a:schemeClr val="accent2"/>
          </a:effectRef>
          <a:fontRef idx="minor">
            <a:schemeClr val="dk1"/>
          </a:fontRef>
        </p:style>
        <p:txBody>
          <a:bodyPr lIns="91432" tIns="45716" rIns="91432" bIns="45716" rtlCol="0" anchor="ctr"/>
          <a:lstStyle/>
          <a:p>
            <a:pPr algn="r"/>
            <a:r>
              <a:rPr lang="en-US" sz="1400" b="1" dirty="0" smtClean="0">
                <a:solidFill>
                  <a:schemeClr val="accent1">
                    <a:lumMod val="50000"/>
                  </a:schemeClr>
                </a:solidFill>
              </a:rPr>
              <a:t>Differences by Unit/Geography</a:t>
            </a:r>
            <a:endParaRPr lang="en-US" sz="1400" dirty="0"/>
          </a:p>
        </p:txBody>
      </p:sp>
      <p:sp>
        <p:nvSpPr>
          <p:cNvPr id="64" name="Rectangle 63"/>
          <p:cNvSpPr/>
          <p:nvPr/>
        </p:nvSpPr>
        <p:spPr>
          <a:xfrm>
            <a:off x="3200400" y="880110"/>
            <a:ext cx="2160270" cy="3086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Why and Where?</a:t>
            </a:r>
            <a:endParaRPr lang="en-US" sz="1400" b="1" dirty="0">
              <a:solidFill>
                <a:schemeClr val="tx1"/>
              </a:solidFill>
            </a:endParaRPr>
          </a:p>
        </p:txBody>
      </p:sp>
      <p:sp>
        <p:nvSpPr>
          <p:cNvPr id="2" name="Title 1"/>
          <p:cNvSpPr>
            <a:spLocks noGrp="1"/>
          </p:cNvSpPr>
          <p:nvPr>
            <p:ph type="title"/>
          </p:nvPr>
        </p:nvSpPr>
        <p:spPr>
          <a:xfrm>
            <a:off x="133350" y="220980"/>
            <a:ext cx="8523288" cy="457200"/>
          </a:xfrm>
        </p:spPr>
        <p:txBody>
          <a:bodyPr>
            <a:noAutofit/>
          </a:bodyPr>
          <a:lstStyle/>
          <a:p>
            <a:r>
              <a:rPr lang="en-US" sz="2400" dirty="0" smtClean="0"/>
              <a:t>Summary</a:t>
            </a:r>
            <a:endParaRPr lang="en-US" sz="2400" dirty="0"/>
          </a:p>
        </p:txBody>
      </p:sp>
      <p:sp>
        <p:nvSpPr>
          <p:cNvPr id="22" name="Line Callout 1 21"/>
          <p:cNvSpPr/>
          <p:nvPr/>
        </p:nvSpPr>
        <p:spPr>
          <a:xfrm>
            <a:off x="320040" y="873458"/>
            <a:ext cx="2228849" cy="303832"/>
          </a:xfrm>
          <a:prstGeom prst="borderCallout1">
            <a:avLst>
              <a:gd name="adj1" fmla="val 98788"/>
              <a:gd name="adj2" fmla="val 93249"/>
              <a:gd name="adj3" fmla="val 159790"/>
              <a:gd name="adj4" fmla="val 8388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1400" b="1" dirty="0" smtClean="0">
                <a:solidFill>
                  <a:schemeClr val="tx1"/>
                </a:solidFill>
              </a:rPr>
              <a:t>Where do our $$ go?</a:t>
            </a:r>
            <a:endParaRPr lang="en-US" sz="1400" b="1" dirty="0">
              <a:solidFill>
                <a:schemeClr val="tx1"/>
              </a:solidFill>
            </a:endParaRPr>
          </a:p>
        </p:txBody>
      </p:sp>
      <p:sp>
        <p:nvSpPr>
          <p:cNvPr id="23" name="Oval 22"/>
          <p:cNvSpPr/>
          <p:nvPr/>
        </p:nvSpPr>
        <p:spPr>
          <a:xfrm>
            <a:off x="138526" y="855915"/>
            <a:ext cx="333298" cy="333298"/>
          </a:xfrm>
          <a:prstGeom prst="ellipse">
            <a:avLst/>
          </a:prstGeom>
        </p:spPr>
        <p:style>
          <a:lnRef idx="0">
            <a:schemeClr val="accent5"/>
          </a:lnRef>
          <a:fillRef idx="3">
            <a:schemeClr val="accent5"/>
          </a:fillRef>
          <a:effectRef idx="3">
            <a:schemeClr val="accent5"/>
          </a:effectRef>
          <a:fontRef idx="minor">
            <a:schemeClr val="lt1"/>
          </a:fontRef>
        </p:style>
        <p:txBody>
          <a:bodyPr lIns="91432" tIns="45716" rIns="91432" bIns="45716" rtlCol="0" anchor="ctr"/>
          <a:lstStyle/>
          <a:p>
            <a:pPr algn="ctr"/>
            <a:r>
              <a:rPr lang="en-US" sz="1600" b="1" dirty="0" smtClean="0"/>
              <a:t>1</a:t>
            </a:r>
            <a:endParaRPr lang="en-US" sz="1600" b="1" dirty="0"/>
          </a:p>
        </p:txBody>
      </p:sp>
      <p:grpSp>
        <p:nvGrpSpPr>
          <p:cNvPr id="3" name="Group 102"/>
          <p:cNvGrpSpPr/>
          <p:nvPr/>
        </p:nvGrpSpPr>
        <p:grpSpPr>
          <a:xfrm>
            <a:off x="279352" y="4054321"/>
            <a:ext cx="3648739" cy="528070"/>
            <a:chOff x="839422" y="4831561"/>
            <a:chExt cx="3648739" cy="528070"/>
          </a:xfrm>
        </p:grpSpPr>
        <p:sp>
          <p:nvSpPr>
            <p:cNvPr id="34" name="Pentagon 33"/>
            <p:cNvSpPr/>
            <p:nvPr/>
          </p:nvSpPr>
          <p:spPr>
            <a:xfrm rot="16200000" flipH="1">
              <a:off x="2418203" y="3289673"/>
              <a:ext cx="491177" cy="3648739"/>
            </a:xfrm>
            <a:prstGeom prst="homePlate">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ln>
          </p:spPr>
          <p:style>
            <a:lnRef idx="1">
              <a:schemeClr val="accent2"/>
            </a:lnRef>
            <a:fillRef idx="2">
              <a:schemeClr val="accent2"/>
            </a:fillRef>
            <a:effectRef idx="1">
              <a:schemeClr val="accent2"/>
            </a:effectRef>
            <a:fontRef idx="minor">
              <a:schemeClr val="dk1"/>
            </a:fontRef>
          </p:style>
          <p:txBody>
            <a:bodyPr lIns="91432" tIns="45716" rIns="91432" bIns="45716" rtlCol="0" anchor="ctr"/>
            <a:lstStyle/>
            <a:p>
              <a:pPr algn="ctr"/>
              <a:endParaRPr lang="en-US" sz="1600" dirty="0"/>
            </a:p>
          </p:txBody>
        </p:sp>
        <p:sp>
          <p:nvSpPr>
            <p:cNvPr id="35" name="TextBox 34"/>
            <p:cNvSpPr txBox="1"/>
            <p:nvPr/>
          </p:nvSpPr>
          <p:spPr>
            <a:xfrm>
              <a:off x="859191" y="4831561"/>
              <a:ext cx="3583247" cy="340081"/>
            </a:xfrm>
            <a:prstGeom prst="rect">
              <a:avLst/>
            </a:prstGeom>
            <a:noFill/>
          </p:spPr>
          <p:txBody>
            <a:bodyPr wrap="square" lIns="91416" tIns="45708" rIns="91416" bIns="45708" rtlCol="0">
              <a:spAutoFit/>
            </a:bodyPr>
            <a:lstStyle/>
            <a:p>
              <a:pPr algn="ctr"/>
              <a:r>
                <a:rPr lang="en-US" sz="1600" b="1" dirty="0" smtClean="0"/>
                <a:t>  Which Leads to Targeted Action </a:t>
              </a:r>
              <a:endParaRPr lang="en-US" sz="1600" b="1" dirty="0"/>
            </a:p>
          </p:txBody>
        </p:sp>
      </p:grpSp>
      <p:sp>
        <p:nvSpPr>
          <p:cNvPr id="36" name="Oval 35"/>
          <p:cNvSpPr/>
          <p:nvPr/>
        </p:nvSpPr>
        <p:spPr>
          <a:xfrm>
            <a:off x="125730" y="3740504"/>
            <a:ext cx="333298" cy="333298"/>
          </a:xfrm>
          <a:prstGeom prst="ellipse">
            <a:avLst/>
          </a:prstGeom>
        </p:spPr>
        <p:style>
          <a:lnRef idx="0">
            <a:schemeClr val="accent5"/>
          </a:lnRef>
          <a:fillRef idx="3">
            <a:schemeClr val="accent5"/>
          </a:fillRef>
          <a:effectRef idx="3">
            <a:schemeClr val="accent5"/>
          </a:effectRef>
          <a:fontRef idx="minor">
            <a:schemeClr val="lt1"/>
          </a:fontRef>
        </p:style>
        <p:txBody>
          <a:bodyPr lIns="91432" tIns="45716" rIns="91432" bIns="45716" rtlCol="0" anchor="ctr"/>
          <a:lstStyle/>
          <a:p>
            <a:pPr algn="ctr"/>
            <a:r>
              <a:rPr lang="en-US" sz="1600" b="1" dirty="0" smtClean="0"/>
              <a:t>3</a:t>
            </a:r>
            <a:endParaRPr lang="en-US" sz="1600" b="1" dirty="0"/>
          </a:p>
        </p:txBody>
      </p:sp>
      <p:sp>
        <p:nvSpPr>
          <p:cNvPr id="58" name="Rectangle 57"/>
          <p:cNvSpPr/>
          <p:nvPr/>
        </p:nvSpPr>
        <p:spPr>
          <a:xfrm>
            <a:off x="1371600" y="6457890"/>
            <a:ext cx="6400800" cy="400110"/>
          </a:xfrm>
          <a:prstGeom prst="rect">
            <a:avLst/>
          </a:prstGeom>
        </p:spPr>
        <p:txBody>
          <a:bodyPr wrap="square">
            <a:spAutoFit/>
          </a:bodyPr>
          <a:lstStyle/>
          <a:p>
            <a:pPr algn="ctr" defTabSz="966096"/>
            <a:r>
              <a:rPr lang="en-US" sz="2000" b="1" i="1" kern="0" dirty="0" smtClean="0">
                <a:solidFill>
                  <a:schemeClr val="bg1"/>
                </a:solidFill>
              </a:rPr>
              <a:t>Focusing Our Efforts on the Process To Save $$$</a:t>
            </a:r>
            <a:endParaRPr lang="en-US" sz="2000" b="1" i="1" kern="0" dirty="0">
              <a:solidFill>
                <a:schemeClr val="bg1"/>
              </a:solidFill>
            </a:endParaRPr>
          </a:p>
        </p:txBody>
      </p:sp>
      <p:sp>
        <p:nvSpPr>
          <p:cNvPr id="60" name="TextBox 59"/>
          <p:cNvSpPr txBox="1"/>
          <p:nvPr/>
        </p:nvSpPr>
        <p:spPr>
          <a:xfrm>
            <a:off x="218603" y="1181100"/>
            <a:ext cx="1936749" cy="438582"/>
          </a:xfrm>
          <a:prstGeom prst="rect">
            <a:avLst/>
          </a:prstGeom>
          <a:solidFill>
            <a:schemeClr val="bg1"/>
          </a:solidFill>
        </p:spPr>
        <p:txBody>
          <a:bodyPr wrap="none" rtlCol="0">
            <a:spAutoFit/>
          </a:bodyPr>
          <a:lstStyle/>
          <a:p>
            <a:pPr algn="ctr"/>
            <a:r>
              <a:rPr lang="en-US" sz="1200" b="1" dirty="0" smtClean="0"/>
              <a:t>AMCOM Managed Items</a:t>
            </a:r>
          </a:p>
          <a:p>
            <a:pPr algn="ctr"/>
            <a:r>
              <a:rPr lang="en-US" sz="1000" b="1" dirty="0" smtClean="0"/>
              <a:t>(18K+ Active NIINs)</a:t>
            </a:r>
            <a:endParaRPr lang="en-US" sz="1000" b="1" dirty="0"/>
          </a:p>
        </p:txBody>
      </p:sp>
      <p:pic>
        <p:nvPicPr>
          <p:cNvPr id="61" name="Picture 60" descr="Untitled-1.png"/>
          <p:cNvPicPr>
            <a:picLocks noChangeAspect="1"/>
          </p:cNvPicPr>
          <p:nvPr/>
        </p:nvPicPr>
        <p:blipFill>
          <a:blip r:embed="rId4" cstate="print">
            <a:alphaModFix amt="50000"/>
            <a:lum bright="-40000"/>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rot="20023240">
            <a:off x="791982" y="1231098"/>
            <a:ext cx="912824" cy="2014811"/>
          </a:xfrm>
          <a:prstGeom prst="rect">
            <a:avLst/>
          </a:prstGeom>
          <a:effectLst>
            <a:outerShdw blurRad="50800" dist="38100" dir="2700000">
              <a:srgbClr val="000000">
                <a:alpha val="43000"/>
              </a:srgbClr>
            </a:outerShdw>
          </a:effectLst>
        </p:spPr>
      </p:pic>
      <p:grpSp>
        <p:nvGrpSpPr>
          <p:cNvPr id="4" name="Group 41"/>
          <p:cNvGrpSpPr/>
          <p:nvPr/>
        </p:nvGrpSpPr>
        <p:grpSpPr>
          <a:xfrm>
            <a:off x="1526198" y="1728367"/>
            <a:ext cx="1304274" cy="1598966"/>
            <a:chOff x="869604" y="3978579"/>
            <a:chExt cx="1998295" cy="2276075"/>
          </a:xfrm>
          <a:solidFill>
            <a:schemeClr val="bg1"/>
          </a:solidFill>
        </p:grpSpPr>
        <p:cxnSp>
          <p:nvCxnSpPr>
            <p:cNvPr id="47" name="Straight Connector 46"/>
            <p:cNvCxnSpPr/>
            <p:nvPr/>
          </p:nvCxnSpPr>
          <p:spPr>
            <a:xfrm>
              <a:off x="2380117" y="4180202"/>
              <a:ext cx="477710" cy="2074433"/>
            </a:xfrm>
            <a:prstGeom prst="line">
              <a:avLst/>
            </a:prstGeom>
            <a:grpFill/>
            <a:ln w="19050" cap="flat" cmpd="sng" algn="ctr">
              <a:solidFill>
                <a:srgbClr val="000000"/>
              </a:solidFill>
              <a:prstDash val="solid"/>
            </a:ln>
            <a:effectLst/>
          </p:spPr>
        </p:cxnSp>
        <p:sp>
          <p:nvSpPr>
            <p:cNvPr id="48" name="Rectangle 47"/>
            <p:cNvSpPr/>
            <p:nvPr/>
          </p:nvSpPr>
          <p:spPr>
            <a:xfrm>
              <a:off x="869604" y="3978579"/>
              <a:ext cx="1998295" cy="2276075"/>
            </a:xfrm>
            <a:prstGeom prst="rect">
              <a:avLst/>
            </a:prstGeom>
            <a:grpFill/>
            <a:ln w="3175" cap="flat" cmpd="sng" algn="ctr">
              <a:solidFill>
                <a:srgbClr val="000000"/>
              </a:solidFill>
              <a:prstDash val="solid"/>
            </a:ln>
            <a:effectLst/>
          </p:spPr>
          <p:txBody>
            <a:bodyPr lIns="91424" tIns="45712" rIns="91424" bIns="45712" rtlCol="0" anchor="ctr"/>
            <a:lstStyle/>
            <a:p>
              <a:pPr algn="ctr" defTabSz="966096"/>
              <a:endParaRPr lang="en-US" sz="1400" b="1" kern="0" dirty="0">
                <a:solidFill>
                  <a:srgbClr val="FFFFFF"/>
                </a:solidFill>
              </a:endParaRPr>
            </a:p>
          </p:txBody>
        </p:sp>
        <p:grpSp>
          <p:nvGrpSpPr>
            <p:cNvPr id="5" name="Group 26"/>
            <p:cNvGrpSpPr/>
            <p:nvPr/>
          </p:nvGrpSpPr>
          <p:grpSpPr>
            <a:xfrm>
              <a:off x="929576" y="4024347"/>
              <a:ext cx="1921069" cy="2223959"/>
              <a:chOff x="3594864" y="2176629"/>
              <a:chExt cx="2047697" cy="2333514"/>
            </a:xfrm>
            <a:grpFill/>
          </p:grpSpPr>
          <p:sp>
            <p:nvSpPr>
              <p:cNvPr id="50" name="TextBox 49"/>
              <p:cNvSpPr txBox="1"/>
              <p:nvPr/>
            </p:nvSpPr>
            <p:spPr>
              <a:xfrm>
                <a:off x="3594864" y="2176629"/>
                <a:ext cx="2047697" cy="379246"/>
              </a:xfrm>
              <a:prstGeom prst="rect">
                <a:avLst/>
              </a:prstGeom>
              <a:grpFill/>
            </p:spPr>
            <p:txBody>
              <a:bodyPr wrap="none" rtlCol="0">
                <a:spAutoFit/>
              </a:bodyPr>
              <a:lstStyle/>
              <a:p>
                <a:pPr defTabSz="966096"/>
                <a:r>
                  <a:rPr lang="en-US" sz="1050" b="1" kern="0" dirty="0" smtClean="0">
                    <a:solidFill>
                      <a:sysClr val="windowText" lastClr="000000"/>
                    </a:solidFill>
                  </a:rPr>
                  <a:t>AMCOM Top 200</a:t>
                </a:r>
                <a:endParaRPr lang="en-US" sz="1050" b="1" kern="0" dirty="0">
                  <a:solidFill>
                    <a:sysClr val="windowText" lastClr="000000"/>
                  </a:solidFill>
                </a:endParaRPr>
              </a:p>
            </p:txBody>
          </p:sp>
          <p:grpSp>
            <p:nvGrpSpPr>
              <p:cNvPr id="6" name="Group 30"/>
              <p:cNvGrpSpPr/>
              <p:nvPr/>
            </p:nvGrpSpPr>
            <p:grpSpPr>
              <a:xfrm>
                <a:off x="3595744" y="2194559"/>
                <a:ext cx="2008991" cy="2315584"/>
                <a:chOff x="304800" y="1371600"/>
                <a:chExt cx="4038600" cy="3568700"/>
              </a:xfrm>
              <a:grpFill/>
            </p:grpSpPr>
            <p:grpSp>
              <p:nvGrpSpPr>
                <p:cNvPr id="7" name="Group 25"/>
                <p:cNvGrpSpPr/>
                <p:nvPr/>
              </p:nvGrpSpPr>
              <p:grpSpPr>
                <a:xfrm>
                  <a:off x="304800" y="1371600"/>
                  <a:ext cx="4038600" cy="3505200"/>
                  <a:chOff x="4419600" y="1600200"/>
                  <a:chExt cx="3886200" cy="3505200"/>
                </a:xfrm>
                <a:grpFill/>
              </p:grpSpPr>
              <p:cxnSp>
                <p:nvCxnSpPr>
                  <p:cNvPr id="55" name="Straight Connector 54"/>
                  <p:cNvCxnSpPr/>
                  <p:nvPr/>
                </p:nvCxnSpPr>
                <p:spPr>
                  <a:xfrm>
                    <a:off x="4419600" y="1600200"/>
                    <a:ext cx="0" cy="3505200"/>
                  </a:xfrm>
                  <a:prstGeom prst="line">
                    <a:avLst/>
                  </a:prstGeom>
                  <a:grpFill/>
                  <a:ln w="9525" cap="flat" cmpd="sng" algn="ctr">
                    <a:solidFill>
                      <a:srgbClr val="17375E">
                        <a:shade val="95000"/>
                        <a:satMod val="105000"/>
                      </a:srgbClr>
                    </a:solidFill>
                    <a:prstDash val="solid"/>
                  </a:ln>
                  <a:effectLst/>
                </p:spPr>
              </p:cxnSp>
              <p:cxnSp>
                <p:nvCxnSpPr>
                  <p:cNvPr id="56" name="Straight Connector 12"/>
                  <p:cNvCxnSpPr/>
                  <p:nvPr/>
                </p:nvCxnSpPr>
                <p:spPr>
                  <a:xfrm>
                    <a:off x="8305800" y="1600200"/>
                    <a:ext cx="0" cy="3505200"/>
                  </a:xfrm>
                  <a:prstGeom prst="line">
                    <a:avLst/>
                  </a:prstGeom>
                  <a:grpFill/>
                  <a:ln w="9525" cap="flat" cmpd="sng" algn="ctr">
                    <a:solidFill>
                      <a:srgbClr val="17375E">
                        <a:shade val="95000"/>
                        <a:satMod val="105000"/>
                      </a:srgbClr>
                    </a:solidFill>
                    <a:prstDash val="solid"/>
                  </a:ln>
                  <a:effectLst/>
                </p:spPr>
              </p:cxnSp>
              <p:cxnSp>
                <p:nvCxnSpPr>
                  <p:cNvPr id="57" name="Straight Connector 13"/>
                  <p:cNvCxnSpPr/>
                  <p:nvPr/>
                </p:nvCxnSpPr>
                <p:spPr>
                  <a:xfrm flipH="1">
                    <a:off x="4419600" y="1600200"/>
                    <a:ext cx="3886200" cy="0"/>
                  </a:xfrm>
                  <a:prstGeom prst="line">
                    <a:avLst/>
                  </a:prstGeom>
                  <a:grpFill/>
                  <a:ln w="9525" cap="flat" cmpd="sng" algn="ctr">
                    <a:solidFill>
                      <a:srgbClr val="17375E">
                        <a:shade val="95000"/>
                        <a:satMod val="105000"/>
                      </a:srgbClr>
                    </a:solidFill>
                    <a:prstDash val="solid"/>
                  </a:ln>
                  <a:effectLst/>
                </p:spPr>
              </p:cxnSp>
            </p:grpSp>
            <p:pic>
              <p:nvPicPr>
                <p:cNvPr id="53" name="Picture 3"/>
                <p:cNvPicPr>
                  <a:picLocks noChangeAspect="1" noChangeArrowheads="1"/>
                </p:cNvPicPr>
                <p:nvPr/>
              </p:nvPicPr>
              <p:blipFill>
                <a:blip r:embed="rId6" cstate="print"/>
                <a:srcRect/>
                <a:stretch>
                  <a:fillRect/>
                </a:stretch>
              </p:blipFill>
              <p:spPr bwMode="auto">
                <a:xfrm>
                  <a:off x="304800" y="1763713"/>
                  <a:ext cx="4038600" cy="3176587"/>
                </a:xfrm>
                <a:prstGeom prst="rect">
                  <a:avLst/>
                </a:prstGeom>
                <a:grpFill/>
                <a:ln w="9525">
                  <a:noFill/>
                  <a:miter lim="800000"/>
                  <a:headEnd/>
                  <a:tailEnd/>
                </a:ln>
                <a:effectLst/>
              </p:spPr>
            </p:pic>
            <p:sp>
              <p:nvSpPr>
                <p:cNvPr id="54" name="Freeform 5"/>
                <p:cNvSpPr/>
                <p:nvPr/>
              </p:nvSpPr>
              <p:spPr>
                <a:xfrm flipV="1">
                  <a:off x="304800" y="3962400"/>
                  <a:ext cx="4038600" cy="892884"/>
                </a:xfrm>
                <a:custGeom>
                  <a:avLst/>
                  <a:gdLst>
                    <a:gd name="connsiteX0" fmla="*/ 0 w 2904564"/>
                    <a:gd name="connsiteY0" fmla="*/ 10757 h 892884"/>
                    <a:gd name="connsiteX1" fmla="*/ 268941 w 2904564"/>
                    <a:gd name="connsiteY1" fmla="*/ 494852 h 892884"/>
                    <a:gd name="connsiteX2" fmla="*/ 376517 w 2904564"/>
                    <a:gd name="connsiteY2" fmla="*/ 225910 h 892884"/>
                    <a:gd name="connsiteX3" fmla="*/ 602428 w 2904564"/>
                    <a:gd name="connsiteY3" fmla="*/ 710004 h 892884"/>
                    <a:gd name="connsiteX4" fmla="*/ 666974 w 2904564"/>
                    <a:gd name="connsiteY4" fmla="*/ 290456 h 892884"/>
                    <a:gd name="connsiteX5" fmla="*/ 742277 w 2904564"/>
                    <a:gd name="connsiteY5" fmla="*/ 505609 h 892884"/>
                    <a:gd name="connsiteX6" fmla="*/ 903642 w 2904564"/>
                    <a:gd name="connsiteY6" fmla="*/ 236668 h 892884"/>
                    <a:gd name="connsiteX7" fmla="*/ 1140310 w 2904564"/>
                    <a:gd name="connsiteY7" fmla="*/ 505609 h 892884"/>
                    <a:gd name="connsiteX8" fmla="*/ 1280160 w 2904564"/>
                    <a:gd name="connsiteY8" fmla="*/ 290456 h 892884"/>
                    <a:gd name="connsiteX9" fmla="*/ 1376979 w 2904564"/>
                    <a:gd name="connsiteY9" fmla="*/ 892884 h 892884"/>
                    <a:gd name="connsiteX10" fmla="*/ 1430767 w 2904564"/>
                    <a:gd name="connsiteY10" fmla="*/ 451821 h 892884"/>
                    <a:gd name="connsiteX11" fmla="*/ 1516828 w 2904564"/>
                    <a:gd name="connsiteY11" fmla="*/ 634701 h 892884"/>
                    <a:gd name="connsiteX12" fmla="*/ 1678193 w 2904564"/>
                    <a:gd name="connsiteY12" fmla="*/ 258183 h 892884"/>
                    <a:gd name="connsiteX13" fmla="*/ 1839557 w 2904564"/>
                    <a:gd name="connsiteY13" fmla="*/ 516367 h 892884"/>
                    <a:gd name="connsiteX14" fmla="*/ 1979407 w 2904564"/>
                    <a:gd name="connsiteY14" fmla="*/ 193637 h 892884"/>
                    <a:gd name="connsiteX15" fmla="*/ 2065468 w 2904564"/>
                    <a:gd name="connsiteY15" fmla="*/ 699247 h 892884"/>
                    <a:gd name="connsiteX16" fmla="*/ 2162287 w 2904564"/>
                    <a:gd name="connsiteY16" fmla="*/ 75303 h 892884"/>
                    <a:gd name="connsiteX17" fmla="*/ 2280621 w 2904564"/>
                    <a:gd name="connsiteY17" fmla="*/ 408790 h 892884"/>
                    <a:gd name="connsiteX18" fmla="*/ 2323651 w 2904564"/>
                    <a:gd name="connsiteY18" fmla="*/ 139849 h 892884"/>
                    <a:gd name="connsiteX19" fmla="*/ 2431228 w 2904564"/>
                    <a:gd name="connsiteY19" fmla="*/ 602428 h 892884"/>
                    <a:gd name="connsiteX20" fmla="*/ 2506531 w 2904564"/>
                    <a:gd name="connsiteY20" fmla="*/ 150607 h 892884"/>
                    <a:gd name="connsiteX21" fmla="*/ 2700169 w 2904564"/>
                    <a:gd name="connsiteY21" fmla="*/ 355002 h 892884"/>
                    <a:gd name="connsiteX22" fmla="*/ 2904564 w 2904564"/>
                    <a:gd name="connsiteY22" fmla="*/ 0 h 89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4564" h="892884">
                      <a:moveTo>
                        <a:pt x="0" y="10757"/>
                      </a:moveTo>
                      <a:lnTo>
                        <a:pt x="268941" y="494852"/>
                      </a:lnTo>
                      <a:lnTo>
                        <a:pt x="376517" y="225910"/>
                      </a:lnTo>
                      <a:lnTo>
                        <a:pt x="602428" y="710004"/>
                      </a:lnTo>
                      <a:lnTo>
                        <a:pt x="666974" y="290456"/>
                      </a:lnTo>
                      <a:lnTo>
                        <a:pt x="742277" y="505609"/>
                      </a:lnTo>
                      <a:lnTo>
                        <a:pt x="903642" y="236668"/>
                      </a:lnTo>
                      <a:lnTo>
                        <a:pt x="1140310" y="505609"/>
                      </a:lnTo>
                      <a:lnTo>
                        <a:pt x="1280160" y="290456"/>
                      </a:lnTo>
                      <a:lnTo>
                        <a:pt x="1376979" y="892884"/>
                      </a:lnTo>
                      <a:lnTo>
                        <a:pt x="1430767" y="451821"/>
                      </a:lnTo>
                      <a:lnTo>
                        <a:pt x="1516828" y="634701"/>
                      </a:lnTo>
                      <a:lnTo>
                        <a:pt x="1678193" y="258183"/>
                      </a:lnTo>
                      <a:lnTo>
                        <a:pt x="1839557" y="516367"/>
                      </a:lnTo>
                      <a:lnTo>
                        <a:pt x="1979407" y="193637"/>
                      </a:lnTo>
                      <a:lnTo>
                        <a:pt x="2065468" y="699247"/>
                      </a:lnTo>
                      <a:lnTo>
                        <a:pt x="2162287" y="75303"/>
                      </a:lnTo>
                      <a:lnTo>
                        <a:pt x="2280621" y="408790"/>
                      </a:lnTo>
                      <a:lnTo>
                        <a:pt x="2323651" y="139849"/>
                      </a:lnTo>
                      <a:lnTo>
                        <a:pt x="2431228" y="602428"/>
                      </a:lnTo>
                      <a:lnTo>
                        <a:pt x="2506531" y="150607"/>
                      </a:lnTo>
                      <a:lnTo>
                        <a:pt x="2700169" y="355002"/>
                      </a:lnTo>
                      <a:lnTo>
                        <a:pt x="2904564" y="0"/>
                      </a:lnTo>
                    </a:path>
                  </a:pathLst>
                </a:custGeom>
                <a:grpFill/>
                <a:ln w="9525" cap="flat" cmpd="sng" algn="ctr">
                  <a:solidFill>
                    <a:srgbClr val="000000"/>
                  </a:solidFill>
                  <a:prstDash val="solid"/>
                </a:ln>
                <a:effectLst/>
              </p:spPr>
              <p:txBody>
                <a:bodyPr rtlCol="0" anchor="ctr"/>
                <a:lstStyle/>
                <a:p>
                  <a:pPr algn="ctr" defTabSz="966096"/>
                  <a:endParaRPr lang="en-US" sz="1400" b="1" kern="0" dirty="0">
                    <a:solidFill>
                      <a:srgbClr val="000000"/>
                    </a:solidFill>
                  </a:endParaRPr>
                </a:p>
              </p:txBody>
            </p:sp>
          </p:grpSp>
        </p:grpSp>
      </p:grpSp>
      <p:sp>
        <p:nvSpPr>
          <p:cNvPr id="63" name="Oval 62"/>
          <p:cNvSpPr/>
          <p:nvPr/>
        </p:nvSpPr>
        <p:spPr>
          <a:xfrm>
            <a:off x="3018159" y="855078"/>
            <a:ext cx="349963" cy="355518"/>
          </a:xfrm>
          <a:prstGeom prst="ellipse">
            <a:avLst/>
          </a:prstGeom>
        </p:spPr>
        <p:style>
          <a:lnRef idx="0">
            <a:schemeClr val="accent5"/>
          </a:lnRef>
          <a:fillRef idx="3">
            <a:schemeClr val="accent5"/>
          </a:fillRef>
          <a:effectRef idx="3">
            <a:schemeClr val="accent5"/>
          </a:effectRef>
          <a:fontRef idx="minor">
            <a:schemeClr val="lt1"/>
          </a:fontRef>
        </p:style>
        <p:txBody>
          <a:bodyPr lIns="91432" tIns="45716" rIns="91432" bIns="45716" rtlCol="0" anchor="ctr"/>
          <a:lstStyle/>
          <a:p>
            <a:pPr algn="ctr"/>
            <a:r>
              <a:rPr lang="en-US" sz="1700" b="1" dirty="0" smtClean="0"/>
              <a:t>2</a:t>
            </a:r>
            <a:endParaRPr lang="en-US" sz="1700" b="1" dirty="0"/>
          </a:p>
        </p:txBody>
      </p:sp>
      <p:grpSp>
        <p:nvGrpSpPr>
          <p:cNvPr id="8" name="Group 66"/>
          <p:cNvGrpSpPr/>
          <p:nvPr/>
        </p:nvGrpSpPr>
        <p:grpSpPr>
          <a:xfrm>
            <a:off x="2942219" y="1230731"/>
            <a:ext cx="3315439" cy="353935"/>
            <a:chOff x="4096649" y="1322171"/>
            <a:chExt cx="3315439" cy="353935"/>
          </a:xfrm>
        </p:grpSpPr>
        <p:sp>
          <p:nvSpPr>
            <p:cNvPr id="65" name="Pentagon 64"/>
            <p:cNvSpPr/>
            <p:nvPr/>
          </p:nvSpPr>
          <p:spPr>
            <a:xfrm rot="10800000" flipH="1" flipV="1">
              <a:off x="4096649" y="1348365"/>
              <a:ext cx="3315439" cy="297556"/>
            </a:xfrm>
            <a:prstGeom prst="homePlate">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ln>
          </p:spPr>
          <p:style>
            <a:lnRef idx="1">
              <a:schemeClr val="accent2"/>
            </a:lnRef>
            <a:fillRef idx="2">
              <a:schemeClr val="accent2"/>
            </a:fillRef>
            <a:effectRef idx="1">
              <a:schemeClr val="accent2"/>
            </a:effectRef>
            <a:fontRef idx="minor">
              <a:schemeClr val="dk1"/>
            </a:fontRef>
          </p:style>
          <p:txBody>
            <a:bodyPr lIns="91432" tIns="45716" rIns="91432" bIns="45716" rtlCol="0" anchor="ctr"/>
            <a:lstStyle/>
            <a:p>
              <a:r>
                <a:rPr lang="en-US" sz="1400" b="1" dirty="0" smtClean="0">
                  <a:solidFill>
                    <a:schemeClr val="accent1">
                      <a:lumMod val="50000"/>
                    </a:schemeClr>
                  </a:solidFill>
                </a:rPr>
                <a:t>Primary Causes</a:t>
              </a:r>
              <a:endParaRPr lang="en-US" sz="1400" dirty="0"/>
            </a:p>
          </p:txBody>
        </p:sp>
        <p:sp>
          <p:nvSpPr>
            <p:cNvPr id="66" name="Rectangle 65"/>
            <p:cNvSpPr/>
            <p:nvPr/>
          </p:nvSpPr>
          <p:spPr>
            <a:xfrm>
              <a:off x="7011299" y="1322171"/>
              <a:ext cx="292471" cy="353935"/>
            </a:xfrm>
            <a:prstGeom prst="rect">
              <a:avLst/>
            </a:prstGeom>
          </p:spPr>
          <p:txBody>
            <a:bodyPr wrap="square" lIns="91432" tIns="45716" rIns="91432" bIns="45716">
              <a:spAutoFit/>
            </a:bodyPr>
            <a:lstStyle/>
            <a:p>
              <a:pPr algn="ctr"/>
              <a:r>
                <a:rPr lang="en-US" sz="1700" b="1" dirty="0" smtClean="0">
                  <a:solidFill>
                    <a:schemeClr val="accent1">
                      <a:lumMod val="50000"/>
                    </a:schemeClr>
                  </a:solidFill>
                </a:rPr>
                <a:t>&amp;</a:t>
              </a:r>
              <a:endParaRPr lang="en-US" sz="1700" dirty="0">
                <a:solidFill>
                  <a:schemeClr val="accent1">
                    <a:lumMod val="50000"/>
                  </a:schemeClr>
                </a:solidFill>
              </a:endParaRPr>
            </a:p>
          </p:txBody>
        </p:sp>
      </p:grpSp>
      <p:grpSp>
        <p:nvGrpSpPr>
          <p:cNvPr id="9" name="Group 41"/>
          <p:cNvGrpSpPr/>
          <p:nvPr/>
        </p:nvGrpSpPr>
        <p:grpSpPr>
          <a:xfrm>
            <a:off x="1784011" y="2175190"/>
            <a:ext cx="781873" cy="701680"/>
            <a:chOff x="3178365" y="5510001"/>
            <a:chExt cx="1927035" cy="1288756"/>
          </a:xfrm>
        </p:grpSpPr>
        <p:sp>
          <p:nvSpPr>
            <p:cNvPr id="45" name="Flowchart: Terminator 44"/>
            <p:cNvSpPr/>
            <p:nvPr/>
          </p:nvSpPr>
          <p:spPr>
            <a:xfrm>
              <a:off x="3178365" y="5510001"/>
              <a:ext cx="1927035" cy="1288756"/>
            </a:xfrm>
            <a:prstGeom prst="flowChartTerminator">
              <a:avLst/>
            </a:prstGeom>
            <a:gradFill rotWithShape="1">
              <a:gsLst>
                <a:gs pos="0">
                  <a:srgbClr val="E46C0B">
                    <a:shade val="51000"/>
                    <a:satMod val="130000"/>
                  </a:srgbClr>
                </a:gs>
                <a:gs pos="80000">
                  <a:srgbClr val="E46C0B">
                    <a:shade val="93000"/>
                    <a:satMod val="130000"/>
                  </a:srgbClr>
                </a:gs>
                <a:gs pos="100000">
                  <a:srgbClr val="E46C0B">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91" tIns="45695" rIns="91391" bIns="45695"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13830" eaLnBrk="0" hangingPunct="0">
                <a:defRPr/>
              </a:pPr>
              <a:endParaRPr lang="en-US" sz="1050" b="1" dirty="0">
                <a:solidFill>
                  <a:srgbClr val="FFFFFF"/>
                </a:solidFill>
              </a:endParaRPr>
            </a:p>
          </p:txBody>
        </p:sp>
        <p:sp>
          <p:nvSpPr>
            <p:cNvPr id="46" name="TextBox 45"/>
            <p:cNvSpPr txBox="1"/>
            <p:nvPr/>
          </p:nvSpPr>
          <p:spPr>
            <a:xfrm>
              <a:off x="3178367" y="5600740"/>
              <a:ext cx="1902329" cy="801002"/>
            </a:xfrm>
            <a:prstGeom prst="rect">
              <a:avLst/>
            </a:prstGeom>
            <a:noFill/>
          </p:spPr>
          <p:txBody>
            <a:bodyPr wrap="square" lIns="96618" tIns="48309" rIns="96618" bIns="48309" rtlCol="0">
              <a:spAutoFit/>
            </a:bodyPr>
            <a:lstStyle/>
            <a:p>
              <a:pPr algn="ctr" defTabSz="966096"/>
              <a:r>
                <a:rPr lang="en-US" sz="1100" b="1" kern="0" dirty="0" smtClean="0">
                  <a:solidFill>
                    <a:srgbClr val="FFFFFF"/>
                  </a:solidFill>
                </a:rPr>
                <a:t>~80% Spend</a:t>
              </a:r>
            </a:p>
          </p:txBody>
        </p:sp>
      </p:grpSp>
      <p:sp>
        <p:nvSpPr>
          <p:cNvPr id="71" name="TextBox 70"/>
          <p:cNvSpPr txBox="1"/>
          <p:nvPr/>
        </p:nvSpPr>
        <p:spPr>
          <a:xfrm>
            <a:off x="2605433" y="1983009"/>
            <a:ext cx="1005683" cy="1097870"/>
          </a:xfrm>
          <a:prstGeom prst="rect">
            <a:avLst/>
          </a:prstGeom>
          <a:noFill/>
        </p:spPr>
        <p:txBody>
          <a:bodyPr wrap="square" lIns="96653" tIns="48326" rIns="96653" bIns="48326" rtlCol="0">
            <a:spAutoFit/>
          </a:bodyPr>
          <a:lstStyle/>
          <a:p>
            <a:pPr algn="ctr"/>
            <a:r>
              <a:rPr lang="en-US" sz="1300" b="1" dirty="0" smtClean="0">
                <a:cs typeface="Times New Roman" pitchFamily="18" charset="0"/>
              </a:rPr>
              <a:t>Why </a:t>
            </a:r>
          </a:p>
          <a:p>
            <a:pPr algn="ctr"/>
            <a:r>
              <a:rPr lang="en-US" sz="1300" b="1" dirty="0" smtClean="0">
                <a:cs typeface="Times New Roman" pitchFamily="18" charset="0"/>
              </a:rPr>
              <a:t>Units </a:t>
            </a:r>
          </a:p>
          <a:p>
            <a:pPr algn="ctr"/>
            <a:r>
              <a:rPr lang="en-US" sz="1300" b="1" dirty="0" smtClean="0">
                <a:cs typeface="Times New Roman" pitchFamily="18" charset="0"/>
              </a:rPr>
              <a:t>Buy Spare Parts</a:t>
            </a:r>
            <a:endParaRPr lang="en-US" sz="1300" b="1" dirty="0">
              <a:cs typeface="Times New Roman" pitchFamily="18" charset="0"/>
            </a:endParaRPr>
          </a:p>
        </p:txBody>
      </p:sp>
      <p:cxnSp>
        <p:nvCxnSpPr>
          <p:cNvPr id="74" name="Straight Connector 73"/>
          <p:cNvCxnSpPr>
            <a:endCxn id="71" idx="0"/>
          </p:cNvCxnSpPr>
          <p:nvPr/>
        </p:nvCxnSpPr>
        <p:spPr>
          <a:xfrm>
            <a:off x="2811780" y="1725930"/>
            <a:ext cx="296495" cy="2570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71" idx="2"/>
          </p:cNvCxnSpPr>
          <p:nvPr/>
        </p:nvCxnSpPr>
        <p:spPr>
          <a:xfrm flipV="1">
            <a:off x="2823210" y="3080879"/>
            <a:ext cx="285065" cy="233821"/>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85"/>
          <p:cNvGrpSpPr/>
          <p:nvPr/>
        </p:nvGrpSpPr>
        <p:grpSpPr>
          <a:xfrm>
            <a:off x="3291613" y="1657349"/>
            <a:ext cx="1543277" cy="2183367"/>
            <a:chOff x="4366033" y="1771649"/>
            <a:chExt cx="1543277" cy="2183367"/>
          </a:xfrm>
        </p:grpSpPr>
        <p:sp>
          <p:nvSpPr>
            <p:cNvPr id="72" name="Left Brace 71"/>
            <p:cNvSpPr/>
            <p:nvPr/>
          </p:nvSpPr>
          <p:spPr>
            <a:xfrm>
              <a:off x="4366033" y="1771649"/>
              <a:ext cx="290311" cy="2171701"/>
            </a:xfrm>
            <a:prstGeom prst="leftBrace">
              <a:avLst>
                <a:gd name="adj1" fmla="val 33384"/>
                <a:gd name="adj2" fmla="val 40000"/>
              </a:avLst>
            </a:prstGeom>
            <a:ln w="38100"/>
          </p:spPr>
          <p:style>
            <a:lnRef idx="2">
              <a:schemeClr val="accent1"/>
            </a:lnRef>
            <a:fillRef idx="0">
              <a:schemeClr val="accent1"/>
            </a:fillRef>
            <a:effectRef idx="1">
              <a:schemeClr val="accent1"/>
            </a:effectRef>
            <a:fontRef idx="minor">
              <a:schemeClr val="tx1"/>
            </a:fontRef>
          </p:style>
          <p:txBody>
            <a:bodyPr lIns="96653" tIns="48326" rIns="96653" bIns="48326" rtlCol="0" anchor="ctr"/>
            <a:lstStyle/>
            <a:p>
              <a:pPr algn="ctr"/>
              <a:endParaRPr lang="en-US" sz="1400" dirty="0"/>
            </a:p>
          </p:txBody>
        </p:sp>
        <p:grpSp>
          <p:nvGrpSpPr>
            <p:cNvPr id="11" name="Group 82"/>
            <p:cNvGrpSpPr/>
            <p:nvPr/>
          </p:nvGrpSpPr>
          <p:grpSpPr>
            <a:xfrm>
              <a:off x="4678490" y="2707918"/>
              <a:ext cx="1219390" cy="1247098"/>
              <a:chOff x="6244400" y="2445028"/>
              <a:chExt cx="1209897" cy="1247098"/>
            </a:xfrm>
          </p:grpSpPr>
          <p:sp>
            <p:nvSpPr>
              <p:cNvPr id="78" name="Rectangle 77"/>
              <p:cNvSpPr/>
              <p:nvPr/>
            </p:nvSpPr>
            <p:spPr>
              <a:xfrm>
                <a:off x="6244400" y="2445028"/>
                <a:ext cx="1209897" cy="1235432"/>
              </a:xfrm>
              <a:prstGeom prst="rect">
                <a:avLst/>
              </a:prstGeom>
            </p:spPr>
            <p:style>
              <a:lnRef idx="1">
                <a:schemeClr val="accent2"/>
              </a:lnRef>
              <a:fillRef idx="2">
                <a:schemeClr val="accent2"/>
              </a:fillRef>
              <a:effectRef idx="1">
                <a:schemeClr val="accent2"/>
              </a:effectRef>
              <a:fontRef idx="minor">
                <a:schemeClr val="dk1"/>
              </a:fontRef>
            </p:style>
            <p:txBody>
              <a:bodyPr lIns="91432" tIns="45716" rIns="91432" bIns="45716" rtlCol="0" anchor="t" anchorCtr="0"/>
              <a:lstStyle/>
              <a:p>
                <a:pPr algn="ctr"/>
                <a:r>
                  <a:rPr lang="en-US" sz="1050" b="1" u="sng" dirty="0" smtClean="0">
                    <a:solidFill>
                      <a:schemeClr val="tx1"/>
                    </a:solidFill>
                    <a:cs typeface="Times New Roman" pitchFamily="18" charset="0"/>
                  </a:rPr>
                  <a:t>Other Causes</a:t>
                </a:r>
                <a:endParaRPr lang="en-US" sz="1050" b="1" u="sng" dirty="0">
                  <a:solidFill>
                    <a:schemeClr val="tx1"/>
                  </a:solidFill>
                  <a:cs typeface="Times New Roman" pitchFamily="18" charset="0"/>
                </a:endParaRPr>
              </a:p>
            </p:txBody>
          </p:sp>
          <p:sp>
            <p:nvSpPr>
              <p:cNvPr id="79" name="TextBox 78"/>
              <p:cNvSpPr txBox="1"/>
              <p:nvPr/>
            </p:nvSpPr>
            <p:spPr>
              <a:xfrm>
                <a:off x="6252210" y="2614916"/>
                <a:ext cx="1200151" cy="1077210"/>
              </a:xfrm>
              <a:prstGeom prst="rect">
                <a:avLst/>
              </a:prstGeom>
              <a:noFill/>
            </p:spPr>
            <p:txBody>
              <a:bodyPr wrap="square" lIns="91432" tIns="45716" rIns="91432" bIns="45716" rtlCol="0">
                <a:spAutoFit/>
              </a:bodyPr>
              <a:lstStyle/>
              <a:p>
                <a:pPr marL="124172" indent="-124172">
                  <a:buFont typeface="Arial" pitchFamily="34" charset="0"/>
                  <a:buChar char="•"/>
                </a:pPr>
                <a:r>
                  <a:rPr lang="en-US" sz="800" b="1" dirty="0" smtClean="0">
                    <a:cs typeface="Times New Roman" pitchFamily="18" charset="0"/>
                  </a:rPr>
                  <a:t>NEOF</a:t>
                </a:r>
              </a:p>
              <a:p>
                <a:pPr marL="124172" indent="-124172">
                  <a:buFont typeface="Arial" pitchFamily="34" charset="0"/>
                  <a:buChar char="•"/>
                </a:pPr>
                <a:r>
                  <a:rPr lang="en-US" sz="800" b="1" dirty="0" smtClean="0">
                    <a:cs typeface="Times New Roman" pitchFamily="18" charset="0"/>
                  </a:rPr>
                  <a:t>Time Based </a:t>
                </a:r>
                <a:br>
                  <a:rPr lang="en-US" sz="800" b="1" dirty="0" smtClean="0">
                    <a:cs typeface="Times New Roman" pitchFamily="18" charset="0"/>
                  </a:rPr>
                </a:br>
                <a:r>
                  <a:rPr lang="en-US" sz="800" b="1" dirty="0" smtClean="0">
                    <a:cs typeface="Times New Roman" pitchFamily="18" charset="0"/>
                  </a:rPr>
                  <a:t>Removals</a:t>
                </a:r>
              </a:p>
              <a:p>
                <a:pPr marL="124172" indent="-124172">
                  <a:buFont typeface="Arial" pitchFamily="34" charset="0"/>
                  <a:buChar char="•"/>
                </a:pPr>
                <a:r>
                  <a:rPr lang="en-US" sz="800" b="1" dirty="0" smtClean="0">
                    <a:cs typeface="Times New Roman" pitchFamily="18" charset="0"/>
                  </a:rPr>
                  <a:t>Bad Pubs</a:t>
                </a:r>
              </a:p>
              <a:p>
                <a:pPr marL="124172" indent="-124172">
                  <a:buFont typeface="Arial" pitchFamily="34" charset="0"/>
                  <a:buChar char="•"/>
                </a:pPr>
                <a:r>
                  <a:rPr lang="en-US" sz="800" b="1" dirty="0" smtClean="0">
                    <a:cs typeface="Times New Roman" pitchFamily="18" charset="0"/>
                  </a:rPr>
                  <a:t>Training Gaps</a:t>
                </a:r>
              </a:p>
              <a:p>
                <a:pPr marL="124172" indent="-124172">
                  <a:buFont typeface="Arial" pitchFamily="34" charset="0"/>
                  <a:buChar char="•"/>
                </a:pPr>
                <a:r>
                  <a:rPr lang="en-US" sz="800" b="1" dirty="0" smtClean="0">
                    <a:cs typeface="Times New Roman" pitchFamily="18" charset="0"/>
                  </a:rPr>
                  <a:t>Corrosion</a:t>
                </a:r>
                <a:endParaRPr lang="en-US" sz="800" b="1" dirty="0">
                  <a:cs typeface="Times New Roman" pitchFamily="18" charset="0"/>
                </a:endParaRPr>
              </a:p>
              <a:p>
                <a:pPr marL="124172" indent="-124172">
                  <a:buFont typeface="Arial" pitchFamily="34" charset="0"/>
                  <a:buChar char="•"/>
                </a:pPr>
                <a:r>
                  <a:rPr lang="en-US" sz="800" b="1" dirty="0" smtClean="0">
                    <a:cs typeface="Times New Roman" pitchFamily="18" charset="0"/>
                  </a:rPr>
                  <a:t>Handling / Accident</a:t>
                </a:r>
              </a:p>
            </p:txBody>
          </p:sp>
        </p:grpSp>
        <p:grpSp>
          <p:nvGrpSpPr>
            <p:cNvPr id="12" name="Group 81"/>
            <p:cNvGrpSpPr/>
            <p:nvPr/>
          </p:nvGrpSpPr>
          <p:grpSpPr>
            <a:xfrm>
              <a:off x="4674482" y="1783177"/>
              <a:ext cx="1234828" cy="930132"/>
              <a:chOff x="5005952" y="4252057"/>
              <a:chExt cx="1234828" cy="930132"/>
            </a:xfrm>
          </p:grpSpPr>
          <p:sp>
            <p:nvSpPr>
              <p:cNvPr id="80" name="Rectangle 79"/>
              <p:cNvSpPr/>
              <p:nvPr/>
            </p:nvSpPr>
            <p:spPr>
              <a:xfrm>
                <a:off x="5009961" y="4252057"/>
                <a:ext cx="1230457" cy="925733"/>
              </a:xfrm>
              <a:prstGeom prst="rect">
                <a:avLst/>
              </a:prstGeom>
            </p:spPr>
            <p:style>
              <a:lnRef idx="0">
                <a:schemeClr val="accent2"/>
              </a:lnRef>
              <a:fillRef idx="3">
                <a:schemeClr val="accent2"/>
              </a:fillRef>
              <a:effectRef idx="3">
                <a:schemeClr val="accent2"/>
              </a:effectRef>
              <a:fontRef idx="minor">
                <a:schemeClr val="lt1"/>
              </a:fontRef>
            </p:style>
            <p:txBody>
              <a:bodyPr lIns="91432" tIns="45716" rIns="91432" bIns="45716" rtlCol="0" anchor="t" anchorCtr="0"/>
              <a:lstStyle/>
              <a:p>
                <a:pPr algn="ctr"/>
                <a:r>
                  <a:rPr lang="en-US" sz="1050" b="1" dirty="0" smtClean="0">
                    <a:solidFill>
                      <a:schemeClr val="bg1"/>
                    </a:solidFill>
                    <a:cs typeface="Times New Roman" pitchFamily="18" charset="0"/>
                  </a:rPr>
                  <a:t>Inherent </a:t>
                </a:r>
                <a:r>
                  <a:rPr lang="en-US" sz="1050" b="1" u="sng" dirty="0" smtClean="0">
                    <a:solidFill>
                      <a:schemeClr val="bg1"/>
                    </a:solidFill>
                    <a:cs typeface="Times New Roman" pitchFamily="18" charset="0"/>
                  </a:rPr>
                  <a:t>Reliability</a:t>
                </a:r>
                <a:endParaRPr lang="en-US" sz="1050" b="1" u="sng" dirty="0">
                  <a:solidFill>
                    <a:schemeClr val="bg1"/>
                  </a:solidFill>
                  <a:cs typeface="Times New Roman" pitchFamily="18" charset="0"/>
                </a:endParaRPr>
              </a:p>
            </p:txBody>
          </p:sp>
          <p:sp>
            <p:nvSpPr>
              <p:cNvPr id="81" name="TextBox 80"/>
              <p:cNvSpPr txBox="1"/>
              <p:nvPr/>
            </p:nvSpPr>
            <p:spPr>
              <a:xfrm>
                <a:off x="5005952" y="4597422"/>
                <a:ext cx="1234828" cy="584767"/>
              </a:xfrm>
              <a:prstGeom prst="rect">
                <a:avLst/>
              </a:prstGeom>
              <a:noFill/>
            </p:spPr>
            <p:txBody>
              <a:bodyPr wrap="square" lIns="91432" tIns="45716" rIns="91432" bIns="45716" rtlCol="0">
                <a:spAutoFit/>
              </a:bodyPr>
              <a:lstStyle/>
              <a:p>
                <a:pPr marL="124172" indent="-124172">
                  <a:buFont typeface="Arial" pitchFamily="34" charset="0"/>
                  <a:buChar char="•"/>
                </a:pPr>
                <a:r>
                  <a:rPr lang="en-US" sz="800" b="1" dirty="0" smtClean="0">
                    <a:solidFill>
                      <a:schemeClr val="bg1"/>
                    </a:solidFill>
                    <a:cs typeface="Times New Roman" pitchFamily="18" charset="0"/>
                  </a:rPr>
                  <a:t>Design</a:t>
                </a:r>
              </a:p>
              <a:p>
                <a:pPr marL="124172" indent="-124172">
                  <a:buFont typeface="Arial" pitchFamily="34" charset="0"/>
                  <a:buChar char="•"/>
                </a:pPr>
                <a:r>
                  <a:rPr lang="en-US" sz="800" b="1" dirty="0" smtClean="0">
                    <a:solidFill>
                      <a:schemeClr val="bg1"/>
                    </a:solidFill>
                    <a:cs typeface="Times New Roman" pitchFamily="18" charset="0"/>
                  </a:rPr>
                  <a:t>Quality</a:t>
                </a:r>
              </a:p>
              <a:p>
                <a:pPr marL="124172" indent="-124172">
                  <a:buFont typeface="Arial" pitchFamily="34" charset="0"/>
                  <a:buChar char="•"/>
                </a:pPr>
                <a:r>
                  <a:rPr lang="en-US" sz="800" b="1" dirty="0" smtClean="0">
                    <a:solidFill>
                      <a:schemeClr val="bg1"/>
                    </a:solidFill>
                    <a:cs typeface="Times New Roman" pitchFamily="18" charset="0"/>
                  </a:rPr>
                  <a:t>Application</a:t>
                </a:r>
              </a:p>
              <a:p>
                <a:pPr marL="124172" indent="-124172">
                  <a:buFont typeface="Arial" pitchFamily="34" charset="0"/>
                  <a:buChar char="•"/>
                </a:pPr>
                <a:r>
                  <a:rPr lang="en-US" sz="800" b="1" dirty="0" smtClean="0">
                    <a:solidFill>
                      <a:schemeClr val="bg1"/>
                    </a:solidFill>
                    <a:cs typeface="Times New Roman" pitchFamily="18" charset="0"/>
                  </a:rPr>
                  <a:t>Obsolescence</a:t>
                </a:r>
              </a:p>
            </p:txBody>
          </p:sp>
        </p:grpSp>
      </p:grpSp>
      <p:grpSp>
        <p:nvGrpSpPr>
          <p:cNvPr id="13" name="Group 103"/>
          <p:cNvGrpSpPr/>
          <p:nvPr/>
        </p:nvGrpSpPr>
        <p:grpSpPr>
          <a:xfrm>
            <a:off x="4824524" y="1897380"/>
            <a:ext cx="4319476" cy="1983284"/>
            <a:chOff x="4824524" y="1863090"/>
            <a:chExt cx="4319476" cy="1983284"/>
          </a:xfrm>
        </p:grpSpPr>
        <p:sp>
          <p:nvSpPr>
            <p:cNvPr id="87" name="TextBox 86"/>
            <p:cNvSpPr txBox="1"/>
            <p:nvPr/>
          </p:nvSpPr>
          <p:spPr>
            <a:xfrm rot="16200000">
              <a:off x="4583432" y="2720340"/>
              <a:ext cx="697627" cy="215444"/>
            </a:xfrm>
            <a:prstGeom prst="rect">
              <a:avLst/>
            </a:prstGeom>
            <a:noFill/>
          </p:spPr>
          <p:txBody>
            <a:bodyPr wrap="none" rtlCol="0">
              <a:spAutoFit/>
            </a:bodyPr>
            <a:lstStyle/>
            <a:p>
              <a:r>
                <a:rPr lang="en-US" sz="800" dirty="0" smtClean="0"/>
                <a:t>DEMANDS</a:t>
              </a:r>
              <a:endParaRPr lang="en-US" sz="800" dirty="0"/>
            </a:p>
          </p:txBody>
        </p:sp>
        <p:graphicFrame>
          <p:nvGraphicFramePr>
            <p:cNvPr id="88" name="Chart 87"/>
            <p:cNvGraphicFramePr/>
            <p:nvPr/>
          </p:nvGraphicFramePr>
          <p:xfrm>
            <a:off x="4972050" y="1863090"/>
            <a:ext cx="4034790" cy="1908810"/>
          </p:xfrm>
          <a:graphic>
            <a:graphicData uri="http://schemas.openxmlformats.org/drawingml/2006/chart">
              <c:chart xmlns:c="http://schemas.openxmlformats.org/drawingml/2006/chart" xmlns:r="http://schemas.openxmlformats.org/officeDocument/2006/relationships" r:id="rId7"/>
            </a:graphicData>
          </a:graphic>
        </p:graphicFrame>
        <p:sp>
          <p:nvSpPr>
            <p:cNvPr id="98" name="TextBox 97"/>
            <p:cNvSpPr txBox="1"/>
            <p:nvPr/>
          </p:nvSpPr>
          <p:spPr>
            <a:xfrm rot="5400000">
              <a:off x="8686663" y="2735580"/>
              <a:ext cx="699230" cy="215444"/>
            </a:xfrm>
            <a:prstGeom prst="rect">
              <a:avLst/>
            </a:prstGeom>
            <a:noFill/>
          </p:spPr>
          <p:txBody>
            <a:bodyPr wrap="none" rtlCol="0">
              <a:spAutoFit/>
            </a:bodyPr>
            <a:lstStyle/>
            <a:p>
              <a:r>
                <a:rPr lang="en-US" sz="800" dirty="0" smtClean="0"/>
                <a:t>OPTEMPO</a:t>
              </a:r>
              <a:endParaRPr lang="en-US" sz="800" dirty="0"/>
            </a:p>
          </p:txBody>
        </p:sp>
        <p:sp>
          <p:nvSpPr>
            <p:cNvPr id="99" name="TextBox 98"/>
            <p:cNvSpPr txBox="1"/>
            <p:nvPr/>
          </p:nvSpPr>
          <p:spPr>
            <a:xfrm>
              <a:off x="6233023" y="3630930"/>
              <a:ext cx="1184940" cy="215444"/>
            </a:xfrm>
            <a:prstGeom prst="rect">
              <a:avLst/>
            </a:prstGeom>
            <a:noFill/>
          </p:spPr>
          <p:txBody>
            <a:bodyPr wrap="none" rtlCol="0">
              <a:spAutoFit/>
            </a:bodyPr>
            <a:lstStyle/>
            <a:p>
              <a:r>
                <a:rPr lang="en-US" sz="800" dirty="0" smtClean="0"/>
                <a:t>UNITS by LOCATION</a:t>
              </a:r>
              <a:endParaRPr lang="en-US" sz="800" dirty="0"/>
            </a:p>
          </p:txBody>
        </p:sp>
      </p:grpSp>
      <p:pic>
        <p:nvPicPr>
          <p:cNvPr id="105" name="Picture 3"/>
          <p:cNvPicPr>
            <a:picLocks noChangeAspect="1" noChangeArrowheads="1"/>
          </p:cNvPicPr>
          <p:nvPr/>
        </p:nvPicPr>
        <p:blipFill>
          <a:blip r:embed="rId8" cstate="print"/>
          <a:srcRect/>
          <a:stretch>
            <a:fillRect/>
          </a:stretch>
        </p:blipFill>
        <p:spPr bwMode="auto">
          <a:xfrm>
            <a:off x="5888537" y="1028701"/>
            <a:ext cx="2611485" cy="1725930"/>
          </a:xfrm>
          <a:prstGeom prst="rect">
            <a:avLst/>
          </a:prstGeom>
          <a:noFill/>
          <a:ln w="9525">
            <a:noFill/>
            <a:miter lim="800000"/>
            <a:headEnd/>
            <a:tailEnd/>
          </a:ln>
          <a:effectLst/>
        </p:spPr>
      </p:pic>
      <p:sp>
        <p:nvSpPr>
          <p:cNvPr id="106" name="Rectangle 105"/>
          <p:cNvSpPr/>
          <p:nvPr/>
        </p:nvSpPr>
        <p:spPr>
          <a:xfrm>
            <a:off x="5261610" y="3859530"/>
            <a:ext cx="2628900" cy="3086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How did we do?</a:t>
            </a:r>
            <a:endParaRPr lang="en-US" sz="1400" b="1" dirty="0">
              <a:solidFill>
                <a:schemeClr val="tx1"/>
              </a:solidFill>
            </a:endParaRPr>
          </a:p>
        </p:txBody>
      </p:sp>
      <p:sp>
        <p:nvSpPr>
          <p:cNvPr id="107" name="Oval 106"/>
          <p:cNvSpPr/>
          <p:nvPr/>
        </p:nvSpPr>
        <p:spPr>
          <a:xfrm>
            <a:off x="5113020" y="3835754"/>
            <a:ext cx="333298" cy="333298"/>
          </a:xfrm>
          <a:prstGeom prst="ellipse">
            <a:avLst/>
          </a:prstGeom>
        </p:spPr>
        <p:style>
          <a:lnRef idx="0">
            <a:schemeClr val="accent5"/>
          </a:lnRef>
          <a:fillRef idx="3">
            <a:schemeClr val="accent5"/>
          </a:fillRef>
          <a:effectRef idx="3">
            <a:schemeClr val="accent5"/>
          </a:effectRef>
          <a:fontRef idx="minor">
            <a:schemeClr val="lt1"/>
          </a:fontRef>
        </p:style>
        <p:txBody>
          <a:bodyPr lIns="91432" tIns="45716" rIns="91432" bIns="45716" rtlCol="0" anchor="ctr"/>
          <a:lstStyle/>
          <a:p>
            <a:pPr algn="ctr"/>
            <a:r>
              <a:rPr lang="en-US" sz="1600" b="1" dirty="0" smtClean="0"/>
              <a:t>4</a:t>
            </a:r>
            <a:endParaRPr lang="en-US" sz="1600" b="1" dirty="0"/>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121" y="4491487"/>
            <a:ext cx="3523793" cy="1688738"/>
          </a:xfrm>
          <a:prstGeom prst="rect">
            <a:avLst/>
          </a:prstGeom>
        </p:spPr>
      </p:pic>
      <p:pic>
        <p:nvPicPr>
          <p:cNvPr id="108" name="Picture 2"/>
          <p:cNvPicPr>
            <a:picLocks noChangeAspect="1" noChangeArrowheads="1"/>
          </p:cNvPicPr>
          <p:nvPr/>
        </p:nvPicPr>
        <p:blipFill>
          <a:blip r:embed="rId10" cstate="print"/>
          <a:srcRect/>
          <a:stretch>
            <a:fillRect/>
          </a:stretch>
        </p:blipFill>
        <p:spPr bwMode="auto">
          <a:xfrm>
            <a:off x="3406139" y="4320540"/>
            <a:ext cx="5778183" cy="1920239"/>
          </a:xfrm>
          <a:prstGeom prst="rect">
            <a:avLst/>
          </a:prstGeom>
          <a:noFill/>
          <a:ln w="9525">
            <a:noFill/>
            <a:miter lim="800000"/>
            <a:headEnd/>
            <a:tailEnd/>
          </a:ln>
          <a:effectLst/>
        </p:spPr>
      </p:pic>
    </p:spTree>
    <p:extLst>
      <p:ext uri="{BB962C8B-B14F-4D97-AF65-F5344CB8AC3E}">
        <p14:creationId xmlns:p14="http://schemas.microsoft.com/office/powerpoint/2010/main" val="3887782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74165"/>
            <a:ext cx="7086600" cy="731520"/>
          </a:xfrm>
        </p:spPr>
        <p:txBody>
          <a:bodyPr anchor="ctr" anchorCtr="0"/>
          <a:lstStyle/>
          <a:p>
            <a:r>
              <a:rPr lang="en-US" sz="2400" dirty="0" smtClean="0"/>
              <a:t>Key Results</a:t>
            </a:r>
            <a:endParaRPr lang="en-US" sz="2400" dirty="0"/>
          </a:p>
        </p:txBody>
      </p:sp>
      <p:sp>
        <p:nvSpPr>
          <p:cNvPr id="4" name="Footer Placeholder 16"/>
          <p:cNvSpPr txBox="1">
            <a:spLocks/>
          </p:cNvSpPr>
          <p:nvPr/>
        </p:nvSpPr>
        <p:spPr>
          <a:xfrm>
            <a:off x="7372350" y="6629400"/>
            <a:ext cx="1752600" cy="381000"/>
          </a:xfrm>
          <a:prstGeom prst="rect">
            <a:avLst/>
          </a:prstGeom>
        </p:spPr>
        <p:txBody>
          <a:bodyPr/>
          <a:lstStyle/>
          <a:p>
            <a:pPr algn="r">
              <a:defRPr/>
            </a:pPr>
            <a:fld id="{9984FE95-D5E7-4FB1-9467-CD26BD117143}" type="slidenum">
              <a:rPr lang="en-US" sz="1000" b="1" smtClean="0">
                <a:solidFill>
                  <a:schemeClr val="tx1"/>
                </a:solidFill>
                <a:latin typeface="Arial" pitchFamily="34" charset="0"/>
                <a:ea typeface="MS PGothic" pitchFamily="34" charset="-128"/>
                <a:cs typeface="Arial" pitchFamily="34" charset="0"/>
              </a:rPr>
              <a:pPr algn="r">
                <a:defRPr/>
              </a:pPr>
              <a:t>23</a:t>
            </a:fld>
            <a:endParaRPr lang="en-US" sz="1000" b="1" dirty="0" smtClean="0">
              <a:solidFill>
                <a:schemeClr val="tx1"/>
              </a:solidFill>
              <a:latin typeface="Arial" pitchFamily="34" charset="0"/>
              <a:ea typeface="MS PGothic" pitchFamily="34" charset="-128"/>
              <a:cs typeface="Arial" pitchFamily="34" charset="0"/>
            </a:endParaRPr>
          </a:p>
          <a:p>
            <a:pPr algn="r">
              <a:defRPr/>
            </a:pPr>
            <a:endParaRPr lang="en-US" sz="1000" b="1" dirty="0">
              <a:solidFill>
                <a:schemeClr val="tx1"/>
              </a:solidFill>
              <a:latin typeface="Arial" pitchFamily="34" charset="0"/>
              <a:ea typeface="MS PGothic" pitchFamily="34" charset="-128"/>
              <a:cs typeface="Arial" pitchFamily="34" charset="0"/>
            </a:endParaRPr>
          </a:p>
        </p:txBody>
      </p:sp>
      <p:sp>
        <p:nvSpPr>
          <p:cNvPr id="5" name="Content Placeholder 8"/>
          <p:cNvSpPr txBox="1">
            <a:spLocks/>
          </p:cNvSpPr>
          <p:nvPr/>
        </p:nvSpPr>
        <p:spPr>
          <a:xfrm>
            <a:off x="263436" y="1066800"/>
            <a:ext cx="8610600" cy="5562600"/>
          </a:xfrm>
          <a:prstGeom prst="rect">
            <a:avLst/>
          </a:prstGeom>
        </p:spPr>
        <p:txBody>
          <a:bodyPr>
            <a:noAutofit/>
          </a:bodyPr>
          <a:lstStyle/>
          <a:p>
            <a:pPr marL="174625" marR="0" lvl="0" indent="-174625" algn="l" defTabSz="455613" rtl="0" eaLnBrk="0" fontAlgn="base" latinLnBrk="0" hangingPunct="0">
              <a:lnSpc>
                <a:spcPct val="100000"/>
              </a:lnSpc>
              <a:spcBef>
                <a:spcPct val="20000"/>
              </a:spcBef>
              <a:spcAft>
                <a:spcPct val="0"/>
              </a:spcAft>
              <a:buClr>
                <a:schemeClr val="tx1"/>
              </a:buClr>
              <a:buSzPct val="120000"/>
              <a:buFont typeface="Arial" panose="020B0604020202020204" pitchFamily="34" charset="0"/>
              <a:buChar char="•"/>
              <a:tabLst/>
              <a:defRPr/>
            </a:pPr>
            <a:r>
              <a:rPr kumimoji="0" lang="en-US" sz="2000" b="1"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Obsolescence Mitigation</a:t>
            </a:r>
          </a:p>
          <a:p>
            <a:pPr marL="566738" lvl="1" indent="-219075" defTabSz="455613" eaLnBrk="0" fontAlgn="base" hangingPunct="0">
              <a:spcBef>
                <a:spcPct val="20000"/>
              </a:spcBef>
              <a:spcAft>
                <a:spcPct val="0"/>
              </a:spcAft>
              <a:buClr>
                <a:schemeClr val="tx1"/>
              </a:buClr>
              <a:buFont typeface="Wingdings" panose="05000000000000000000" pitchFamily="2" charset="2"/>
              <a:buChar char="ü"/>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Since 2005, 145 projects funded, $367M invested</a:t>
            </a:r>
            <a:r>
              <a:rPr lang="en-US" sz="1600" dirty="0" smtClean="0">
                <a:latin typeface="Arial" pitchFamily="34" charset="0"/>
                <a:cs typeface="Arial" pitchFamily="34" charset="0"/>
              </a:rPr>
              <a:t>; 10yr Cost Avoidance ~$793M</a:t>
            </a:r>
          </a:p>
          <a:p>
            <a:pPr marL="566738" lvl="1" indent="-219075" defTabSz="455613" eaLnBrk="0" fontAlgn="base" hangingPunct="0">
              <a:spcBef>
                <a:spcPct val="20000"/>
              </a:spcBef>
              <a:spcAft>
                <a:spcPct val="0"/>
              </a:spcAft>
              <a:buClr>
                <a:schemeClr val="tx1"/>
              </a:buClr>
              <a:buFont typeface="Wingdings" panose="05000000000000000000" pitchFamily="2" charset="2"/>
              <a:buChar char="ü"/>
            </a:pPr>
            <a:endPar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174625" indent="-174625" defTabSz="455613" eaLnBrk="0" fontAlgn="base" hangingPunct="0">
              <a:spcBef>
                <a:spcPct val="20000"/>
              </a:spcBef>
              <a:spcAft>
                <a:spcPct val="0"/>
              </a:spcAft>
              <a:buClr>
                <a:schemeClr val="tx1"/>
              </a:buClr>
              <a:buSzPct val="120000"/>
              <a:buFont typeface="Arial" panose="020B0604020202020204" pitchFamily="34" charset="0"/>
              <a:buChar char="•"/>
              <a:defRPr/>
            </a:pPr>
            <a:r>
              <a:rPr lang="en-US" sz="2000" b="1" dirty="0">
                <a:latin typeface="Arial" pitchFamily="34" charset="0"/>
                <a:cs typeface="Arial" pitchFamily="34" charset="0"/>
              </a:rPr>
              <a:t>Operating and Support Cost Reduction (OSCR)</a:t>
            </a:r>
          </a:p>
          <a:p>
            <a:pPr marL="566738" lvl="1" indent="-219075" defTabSz="455613" eaLnBrk="0" fontAlgn="base" hangingPunct="0">
              <a:spcBef>
                <a:spcPct val="20000"/>
              </a:spcBef>
              <a:spcAft>
                <a:spcPct val="0"/>
              </a:spcAft>
              <a:buClr>
                <a:schemeClr val="tx1"/>
              </a:buClr>
              <a:buFont typeface="Wingdings" panose="05000000000000000000" pitchFamily="2" charset="2"/>
              <a:buChar char="ü"/>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Since 1996, 128 projects funded; $110M redesign funding; $535M invested by PM</a:t>
            </a:r>
            <a:r>
              <a:rPr lang="en-US" sz="1600" dirty="0" smtClean="0">
                <a:latin typeface="Arial" pitchFamily="34" charset="0"/>
                <a:cs typeface="Arial" pitchFamily="34" charset="0"/>
              </a:rPr>
              <a:t>; 10yr Cost Avoidance ~$1.4B</a:t>
            </a:r>
          </a:p>
          <a:p>
            <a:pPr marL="566738" lvl="1" indent="-219075" defTabSz="455613" eaLnBrk="0" fontAlgn="base" hangingPunct="0">
              <a:spcBef>
                <a:spcPct val="20000"/>
              </a:spcBef>
              <a:spcAft>
                <a:spcPct val="0"/>
              </a:spcAft>
              <a:buClr>
                <a:schemeClr val="tx1"/>
              </a:buClr>
              <a:buFont typeface="Wingdings" panose="05000000000000000000" pitchFamily="2" charset="2"/>
              <a:buChar char="ü"/>
            </a:pPr>
            <a:endPar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174625" marR="0" lvl="0" indent="-174625" defTabSz="455613" eaLnBrk="0" fontAlgn="base" hangingPunct="0">
              <a:lnSpc>
                <a:spcPct val="100000"/>
              </a:lnSpc>
              <a:spcBef>
                <a:spcPct val="20000"/>
              </a:spcBef>
              <a:spcAft>
                <a:spcPct val="0"/>
              </a:spcAft>
              <a:buClr>
                <a:schemeClr val="tx1"/>
              </a:buClr>
              <a:buSzPct val="120000"/>
              <a:buFont typeface="Arial" panose="020B0604020202020204" pitchFamily="34" charset="0"/>
              <a:buChar char="•"/>
              <a:tabLst/>
              <a:defRPr/>
            </a:pPr>
            <a:r>
              <a:rPr lang="en-US" sz="2000" b="1" dirty="0">
                <a:latin typeface="Arial" pitchFamily="34" charset="0"/>
                <a:cs typeface="Arial" pitchFamily="34" charset="0"/>
              </a:rPr>
              <a:t>Cost Wise Readiness (CWR)</a:t>
            </a:r>
          </a:p>
          <a:p>
            <a:pPr marL="566738" lvl="1" indent="-219075" defTabSz="455613" eaLnBrk="0" fontAlgn="base" hangingPunct="0">
              <a:spcBef>
                <a:spcPct val="20000"/>
              </a:spcBef>
              <a:spcAft>
                <a:spcPct val="0"/>
              </a:spcAft>
              <a:buClr>
                <a:schemeClr val="tx1"/>
              </a:buClr>
              <a:buFont typeface="Wingdings" panose="05000000000000000000" pitchFamily="2" charset="2"/>
              <a:buChar char="ü"/>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Since 2014, 11 projects funded; $18M redesign funding</a:t>
            </a:r>
            <a:r>
              <a:rPr lang="en-US" sz="1600" dirty="0" smtClean="0">
                <a:latin typeface="Arial" pitchFamily="34" charset="0"/>
                <a:cs typeface="Arial" pitchFamily="34" charset="0"/>
              </a:rPr>
              <a:t>; 10yr Cost Avoidance ~$330M</a:t>
            </a:r>
          </a:p>
          <a:p>
            <a:pPr marL="566738" lvl="1" indent="-219075" defTabSz="455613" eaLnBrk="0" fontAlgn="base" hangingPunct="0">
              <a:spcBef>
                <a:spcPct val="20000"/>
              </a:spcBef>
              <a:spcAft>
                <a:spcPct val="0"/>
              </a:spcAft>
              <a:buClr>
                <a:schemeClr val="tx1"/>
              </a:buClr>
              <a:buFont typeface="Wingdings" panose="05000000000000000000" pitchFamily="2" charset="2"/>
              <a:buChar char="ü"/>
            </a:pPr>
            <a:endPar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174625" indent="-174625" defTabSz="455613" eaLnBrk="0" fontAlgn="base" hangingPunct="0">
              <a:spcBef>
                <a:spcPct val="20000"/>
              </a:spcBef>
              <a:spcAft>
                <a:spcPct val="0"/>
              </a:spcAft>
              <a:buClr>
                <a:schemeClr val="tx1"/>
              </a:buClr>
              <a:buSzPct val="120000"/>
              <a:buFont typeface="Arial" panose="020B0604020202020204" pitchFamily="34" charset="0"/>
              <a:buChar char="•"/>
              <a:defRPr/>
            </a:pPr>
            <a:r>
              <a:rPr lang="en-US" sz="2000" b="1" dirty="0">
                <a:latin typeface="Arial" pitchFamily="34" charset="0"/>
                <a:cs typeface="Arial" pitchFamily="34" charset="0"/>
              </a:rPr>
              <a:t>Reliability Improvement Program (RIP)</a:t>
            </a:r>
          </a:p>
          <a:p>
            <a:pPr marL="566738" marR="0" lvl="1" indent="-219075" algn="l" defTabSz="455613" rtl="0" eaLnBrk="0" fontAlgn="base" latinLnBrk="0" hangingPunct="0">
              <a:lnSpc>
                <a:spcPct val="100000"/>
              </a:lnSpc>
              <a:spcBef>
                <a:spcPct val="20000"/>
              </a:spcBef>
              <a:spcAft>
                <a:spcPct val="0"/>
              </a:spcAft>
              <a:buClr>
                <a:schemeClr val="tx1"/>
              </a:buClr>
              <a:buSzTx/>
              <a:buFont typeface="Wingdings" panose="05000000000000000000" pitchFamily="2" charset="2"/>
              <a:buChar char="ü"/>
              <a:tabLst/>
              <a:defRPr/>
            </a:pPr>
            <a:r>
              <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Since 2004, 116 projects/studies funded, $170M</a:t>
            </a:r>
          </a:p>
          <a:p>
            <a:pPr marL="566738" marR="0" lvl="1" indent="-219075" algn="l" defTabSz="455613" rtl="0" eaLnBrk="0" fontAlgn="base" latinLnBrk="0" hangingPunct="0">
              <a:lnSpc>
                <a:spcPct val="100000"/>
              </a:lnSpc>
              <a:spcBef>
                <a:spcPct val="20000"/>
              </a:spcBef>
              <a:spcAft>
                <a:spcPct val="0"/>
              </a:spcAft>
              <a:buClr>
                <a:schemeClr val="tx1"/>
              </a:buClr>
              <a:buSzTx/>
              <a:buFont typeface="Wingdings" panose="05000000000000000000" pitchFamily="2" charset="2"/>
              <a:buChar char="ü"/>
              <a:tabLst/>
              <a:defRPr/>
            </a:pPr>
            <a:endParaRPr kumimoji="0" lang="en-US" sz="16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174625" marR="0" lvl="0" indent="-174625" defTabSz="455613" eaLnBrk="0" fontAlgn="base" hangingPunct="0">
              <a:lnSpc>
                <a:spcPct val="100000"/>
              </a:lnSpc>
              <a:spcBef>
                <a:spcPct val="20000"/>
              </a:spcBef>
              <a:spcAft>
                <a:spcPct val="0"/>
              </a:spcAft>
              <a:buClr>
                <a:schemeClr val="tx1"/>
              </a:buClr>
              <a:buSzPct val="120000"/>
              <a:buFont typeface="Arial" panose="020B0604020202020204" pitchFamily="34" charset="0"/>
              <a:buChar char="•"/>
              <a:tabLst/>
              <a:defRPr/>
            </a:pPr>
            <a:r>
              <a:rPr lang="en-US" sz="2000" b="1" dirty="0">
                <a:latin typeface="Arial" pitchFamily="34" charset="0"/>
                <a:cs typeface="Arial" pitchFamily="34" charset="0"/>
              </a:rPr>
              <a:t>Industry Projects </a:t>
            </a:r>
            <a:r>
              <a:rPr lang="en-US" sz="2000" b="1" dirty="0" smtClean="0">
                <a:latin typeface="Arial" pitchFamily="34" charset="0"/>
                <a:cs typeface="Arial" pitchFamily="34" charset="0"/>
              </a:rPr>
              <a:t>(Previously known as CTR</a:t>
            </a:r>
            <a:r>
              <a:rPr lang="en-US" sz="2000" b="1" dirty="0">
                <a:latin typeface="Arial" pitchFamily="34" charset="0"/>
                <a:cs typeface="Arial" pitchFamily="34" charset="0"/>
              </a:rPr>
              <a:t>)</a:t>
            </a:r>
          </a:p>
          <a:p>
            <a:pPr marL="566738" lvl="1" indent="-219075" defTabSz="455613" eaLnBrk="0" fontAlgn="base" hangingPunct="0">
              <a:spcBef>
                <a:spcPct val="20000"/>
              </a:spcBef>
              <a:spcAft>
                <a:spcPct val="0"/>
              </a:spcAft>
              <a:buClr>
                <a:schemeClr val="tx1"/>
              </a:buClr>
              <a:buFont typeface="Wingdings" panose="05000000000000000000" pitchFamily="2" charset="2"/>
              <a:buChar char="ü"/>
            </a:pPr>
            <a:r>
              <a:rPr lang="en-US" sz="1600" dirty="0" smtClean="0"/>
              <a:t>Since 2003, 13 Completed Qualification; 10 year Cost Avoidance ~$58M</a:t>
            </a:r>
          </a:p>
        </p:txBody>
      </p:sp>
      <p:sp>
        <p:nvSpPr>
          <p:cNvPr id="3" name="TextBox 2"/>
          <p:cNvSpPr txBox="1"/>
          <p:nvPr/>
        </p:nvSpPr>
        <p:spPr>
          <a:xfrm>
            <a:off x="5469622" y="4320330"/>
            <a:ext cx="3087149" cy="276999"/>
          </a:xfrm>
          <a:prstGeom prst="rect">
            <a:avLst/>
          </a:prstGeom>
          <a:noFill/>
        </p:spPr>
        <p:txBody>
          <a:bodyPr wrap="square" rtlCol="0">
            <a:spAutoFit/>
          </a:bodyPr>
          <a:lstStyle/>
          <a:p>
            <a:r>
              <a:rPr lang="en-US" sz="1200" dirty="0" smtClean="0">
                <a:solidFill>
                  <a:srgbClr val="0033CC"/>
                </a:solidFill>
              </a:rPr>
              <a:t>Confirmed 9/22  via J. Peterson email</a:t>
            </a:r>
            <a:endParaRPr lang="en-US" sz="1200" dirty="0">
              <a:solidFill>
                <a:srgbClr val="0033CC"/>
              </a:solidFill>
            </a:endParaRPr>
          </a:p>
        </p:txBody>
      </p:sp>
      <p:sp>
        <p:nvSpPr>
          <p:cNvPr id="6" name="TextBox 5"/>
          <p:cNvSpPr txBox="1"/>
          <p:nvPr/>
        </p:nvSpPr>
        <p:spPr>
          <a:xfrm>
            <a:off x="4841846" y="1123532"/>
            <a:ext cx="3087149" cy="276999"/>
          </a:xfrm>
          <a:prstGeom prst="rect">
            <a:avLst/>
          </a:prstGeom>
          <a:noFill/>
        </p:spPr>
        <p:txBody>
          <a:bodyPr wrap="square" rtlCol="0">
            <a:spAutoFit/>
          </a:bodyPr>
          <a:lstStyle/>
          <a:p>
            <a:r>
              <a:rPr lang="en-US" sz="1200" dirty="0" smtClean="0">
                <a:solidFill>
                  <a:srgbClr val="0033CC"/>
                </a:solidFill>
              </a:rPr>
              <a:t>Awaiting reconfirmation from Blair/Tom R</a:t>
            </a:r>
            <a:endParaRPr lang="en-US" sz="1200" dirty="0">
              <a:solidFill>
                <a:srgbClr val="0033CC"/>
              </a:solidFill>
            </a:endParaRPr>
          </a:p>
        </p:txBody>
      </p:sp>
      <p:sp>
        <p:nvSpPr>
          <p:cNvPr id="7" name="TextBox 6"/>
          <p:cNvSpPr txBox="1"/>
          <p:nvPr/>
        </p:nvSpPr>
        <p:spPr>
          <a:xfrm>
            <a:off x="4759355" y="2660757"/>
            <a:ext cx="3087149" cy="276999"/>
          </a:xfrm>
          <a:prstGeom prst="rect">
            <a:avLst/>
          </a:prstGeom>
          <a:noFill/>
        </p:spPr>
        <p:txBody>
          <a:bodyPr wrap="square" rtlCol="0">
            <a:spAutoFit/>
          </a:bodyPr>
          <a:lstStyle/>
          <a:p>
            <a:r>
              <a:rPr lang="en-US" sz="1200" dirty="0" smtClean="0">
                <a:solidFill>
                  <a:srgbClr val="0033CC"/>
                </a:solidFill>
              </a:rPr>
              <a:t>Awaiting reconfirmation from Blair/Tom R</a:t>
            </a:r>
            <a:endParaRPr lang="en-US" sz="1200" dirty="0">
              <a:solidFill>
                <a:srgbClr val="0033CC"/>
              </a:solidFill>
            </a:endParaRPr>
          </a:p>
        </p:txBody>
      </p:sp>
      <p:sp>
        <p:nvSpPr>
          <p:cNvPr id="8" name="TextBox 7"/>
          <p:cNvSpPr txBox="1"/>
          <p:nvPr/>
        </p:nvSpPr>
        <p:spPr>
          <a:xfrm>
            <a:off x="4022522" y="3290500"/>
            <a:ext cx="3087149" cy="276999"/>
          </a:xfrm>
          <a:prstGeom prst="rect">
            <a:avLst/>
          </a:prstGeom>
          <a:noFill/>
        </p:spPr>
        <p:txBody>
          <a:bodyPr wrap="square" rtlCol="0">
            <a:spAutoFit/>
          </a:bodyPr>
          <a:lstStyle/>
          <a:p>
            <a:r>
              <a:rPr lang="en-US" sz="1200" dirty="0" smtClean="0">
                <a:solidFill>
                  <a:srgbClr val="0033CC"/>
                </a:solidFill>
              </a:rPr>
              <a:t>Awaiting reconfirmation from Blair/Tom R</a:t>
            </a:r>
            <a:endParaRPr lang="en-US" sz="1200" dirty="0">
              <a:solidFill>
                <a:srgbClr val="0033CC"/>
              </a:solidFill>
            </a:endParaRPr>
          </a:p>
        </p:txBody>
      </p:sp>
    </p:spTree>
    <p:extLst>
      <p:ext uri="{BB962C8B-B14F-4D97-AF65-F5344CB8AC3E}">
        <p14:creationId xmlns:p14="http://schemas.microsoft.com/office/powerpoint/2010/main" val="34103603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65456"/>
            <a:ext cx="7086600" cy="731520"/>
          </a:xfrm>
        </p:spPr>
        <p:txBody>
          <a:bodyPr anchor="ctr" anchorCtr="0"/>
          <a:lstStyle/>
          <a:p>
            <a:r>
              <a:rPr lang="en-US" sz="2400" dirty="0" smtClean="0"/>
              <a:t>Where We Can Still Improve</a:t>
            </a:r>
            <a:endParaRPr lang="en-US" sz="2400" dirty="0"/>
          </a:p>
        </p:txBody>
      </p:sp>
      <p:sp>
        <p:nvSpPr>
          <p:cNvPr id="3" name="TextBox 2"/>
          <p:cNvSpPr txBox="1"/>
          <p:nvPr/>
        </p:nvSpPr>
        <p:spPr>
          <a:xfrm>
            <a:off x="1143000" y="1524000"/>
            <a:ext cx="6858000" cy="2031325"/>
          </a:xfrm>
          <a:prstGeom prst="rect">
            <a:avLst/>
          </a:prstGeom>
          <a:noFill/>
        </p:spPr>
        <p:txBody>
          <a:bodyPr wrap="square" rtlCol="0">
            <a:spAutoFit/>
          </a:bodyPr>
          <a:lstStyle/>
          <a:p>
            <a:pPr marL="233363" indent="-233363">
              <a:buFont typeface="Arial" pitchFamily="34" charset="0"/>
              <a:buChar char="•"/>
            </a:pPr>
            <a:r>
              <a:rPr lang="en-US" b="1" dirty="0" smtClean="0">
                <a:solidFill>
                  <a:prstClr val="black"/>
                </a:solidFill>
              </a:rPr>
              <a:t>Faster [idea to implementation]</a:t>
            </a:r>
          </a:p>
          <a:p>
            <a:pPr marL="233363" indent="-233363">
              <a:buFont typeface="Arial" pitchFamily="34" charset="0"/>
              <a:buChar char="•"/>
            </a:pPr>
            <a:endParaRPr lang="en-US" b="1" dirty="0" smtClean="0">
              <a:solidFill>
                <a:prstClr val="black"/>
              </a:solidFill>
            </a:endParaRPr>
          </a:p>
          <a:p>
            <a:pPr marL="233363" indent="-233363">
              <a:buFont typeface="Arial" pitchFamily="34" charset="0"/>
              <a:buChar char="•"/>
            </a:pPr>
            <a:r>
              <a:rPr lang="en-US" b="1" dirty="0" smtClean="0">
                <a:solidFill>
                  <a:prstClr val="black"/>
                </a:solidFill>
              </a:rPr>
              <a:t>Use of small business and competitive sourcing</a:t>
            </a:r>
          </a:p>
          <a:p>
            <a:pPr marL="233363" indent="-233363">
              <a:buFont typeface="Arial" pitchFamily="34" charset="0"/>
              <a:buChar char="•"/>
            </a:pPr>
            <a:endParaRPr lang="en-US" b="1" dirty="0" smtClean="0">
              <a:solidFill>
                <a:prstClr val="black"/>
              </a:solidFill>
            </a:endParaRPr>
          </a:p>
          <a:p>
            <a:pPr marL="233363" indent="-233363">
              <a:buFont typeface="Arial" pitchFamily="34" charset="0"/>
              <a:buChar char="•"/>
            </a:pPr>
            <a:r>
              <a:rPr lang="en-US" b="1" dirty="0" smtClean="0">
                <a:solidFill>
                  <a:prstClr val="black"/>
                </a:solidFill>
              </a:rPr>
              <a:t>Contracting methods that offer all an opportunity</a:t>
            </a:r>
          </a:p>
          <a:p>
            <a:pPr marL="233363" indent="-233363">
              <a:buFont typeface="Arial" pitchFamily="34" charset="0"/>
              <a:buChar char="•"/>
            </a:pPr>
            <a:endParaRPr lang="en-US" b="1" dirty="0" smtClean="0">
              <a:solidFill>
                <a:prstClr val="black"/>
              </a:solidFill>
            </a:endParaRPr>
          </a:p>
          <a:p>
            <a:pPr marL="233363" indent="-233363">
              <a:buFont typeface="Arial" pitchFamily="34" charset="0"/>
              <a:buChar char="•"/>
            </a:pPr>
            <a:r>
              <a:rPr lang="en-US" b="1" dirty="0" smtClean="0">
                <a:solidFill>
                  <a:prstClr val="black"/>
                </a:solidFill>
              </a:rPr>
              <a:t>Etc.</a:t>
            </a:r>
          </a:p>
        </p:txBody>
      </p:sp>
      <p:sp>
        <p:nvSpPr>
          <p:cNvPr id="4" name="Footer Placeholder 16"/>
          <p:cNvSpPr txBox="1">
            <a:spLocks/>
          </p:cNvSpPr>
          <p:nvPr/>
        </p:nvSpPr>
        <p:spPr>
          <a:xfrm>
            <a:off x="7372350" y="6629400"/>
            <a:ext cx="1752600" cy="381000"/>
          </a:xfrm>
          <a:prstGeom prst="rect">
            <a:avLst/>
          </a:prstGeom>
        </p:spPr>
        <p:txBody>
          <a:bodyPr/>
          <a:lstStyle/>
          <a:p>
            <a:pPr algn="r">
              <a:defRPr/>
            </a:pPr>
            <a:fld id="{9984FE95-D5E7-4FB1-9467-CD26BD117143}" type="slidenum">
              <a:rPr lang="en-US" sz="1000" b="1" smtClean="0">
                <a:solidFill>
                  <a:prstClr val="black"/>
                </a:solidFill>
                <a:ea typeface="MS PGothic" pitchFamily="34" charset="-128"/>
                <a:cs typeface="Arial" pitchFamily="34" charset="0"/>
              </a:rPr>
              <a:pPr algn="r">
                <a:defRPr/>
              </a:pPr>
              <a:t>24</a:t>
            </a:fld>
            <a:endParaRPr lang="en-US" sz="1000" b="1" dirty="0" smtClean="0">
              <a:solidFill>
                <a:prstClr val="black"/>
              </a:solidFill>
              <a:ea typeface="MS PGothic" pitchFamily="34" charset="-128"/>
              <a:cs typeface="Arial" pitchFamily="34" charset="0"/>
            </a:endParaRPr>
          </a:p>
          <a:p>
            <a:pPr algn="r">
              <a:defRPr/>
            </a:pPr>
            <a:endParaRPr lang="en-US" sz="1000" b="1" dirty="0">
              <a:solidFill>
                <a:prstClr val="black"/>
              </a:solidFill>
              <a:ea typeface="MS PGothic" pitchFamily="34" charset="-128"/>
              <a:cs typeface="Arial" pitchFamily="34" charset="0"/>
            </a:endParaRPr>
          </a:p>
        </p:txBody>
      </p:sp>
    </p:spTree>
    <p:extLst>
      <p:ext uri="{BB962C8B-B14F-4D97-AF65-F5344CB8AC3E}">
        <p14:creationId xmlns:p14="http://schemas.microsoft.com/office/powerpoint/2010/main" val="41075980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TextBox 2"/>
          <p:cNvSpPr txBox="1"/>
          <p:nvPr/>
        </p:nvSpPr>
        <p:spPr>
          <a:xfrm>
            <a:off x="2091962" y="3211830"/>
            <a:ext cx="4949190" cy="584775"/>
          </a:xfrm>
          <a:prstGeom prst="rect">
            <a:avLst/>
          </a:prstGeom>
          <a:noFill/>
        </p:spPr>
        <p:txBody>
          <a:bodyPr wrap="square" rtlCol="0">
            <a:spAutoFit/>
          </a:bodyPr>
          <a:lstStyle/>
          <a:p>
            <a:pPr algn="ctr"/>
            <a:r>
              <a:rPr lang="en-US" sz="3200" b="1" dirty="0" smtClean="0">
                <a:solidFill>
                  <a:schemeClr val="tx2"/>
                </a:solidFill>
              </a:rPr>
              <a:t>Questions</a:t>
            </a:r>
            <a:endParaRPr lang="en-US" sz="3200" b="1" dirty="0">
              <a:solidFill>
                <a:schemeClr val="tx2"/>
              </a:solidFill>
            </a:endParaRPr>
          </a:p>
        </p:txBody>
      </p:sp>
    </p:spTree>
    <p:extLst>
      <p:ext uri="{BB962C8B-B14F-4D97-AF65-F5344CB8AC3E}">
        <p14:creationId xmlns:p14="http://schemas.microsoft.com/office/powerpoint/2010/main" val="1754227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Backup</a:t>
            </a:r>
            <a:endParaRPr lang="en-US" dirty="0"/>
          </a:p>
        </p:txBody>
      </p:sp>
      <p:sp>
        <p:nvSpPr>
          <p:cNvPr id="3" name="TextBox 2"/>
          <p:cNvSpPr txBox="1"/>
          <p:nvPr/>
        </p:nvSpPr>
        <p:spPr>
          <a:xfrm>
            <a:off x="1988820" y="3211830"/>
            <a:ext cx="4949190" cy="954107"/>
          </a:xfrm>
          <a:prstGeom prst="rect">
            <a:avLst/>
          </a:prstGeom>
          <a:noFill/>
        </p:spPr>
        <p:txBody>
          <a:bodyPr wrap="square" rtlCol="0">
            <a:spAutoFit/>
          </a:bodyPr>
          <a:lstStyle/>
          <a:p>
            <a:pPr algn="ctr"/>
            <a:r>
              <a:rPr lang="en-US" sz="2800" dirty="0" smtClean="0">
                <a:solidFill>
                  <a:schemeClr val="tx2"/>
                </a:solidFill>
              </a:rPr>
              <a:t>Examples</a:t>
            </a:r>
          </a:p>
          <a:p>
            <a:pPr algn="ctr"/>
            <a:endParaRPr lang="en-US" sz="2800" dirty="0">
              <a:solidFill>
                <a:schemeClr val="tx2"/>
              </a:solidFill>
            </a:endParaRPr>
          </a:p>
        </p:txBody>
      </p:sp>
    </p:spTree>
    <p:extLst>
      <p:ext uri="{BB962C8B-B14F-4D97-AF65-F5344CB8AC3E}">
        <p14:creationId xmlns:p14="http://schemas.microsoft.com/office/powerpoint/2010/main" val="2506943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811658"/>
            <a:ext cx="9144000" cy="6046342"/>
          </a:xfrm>
          <a:prstGeom prst="rect">
            <a:avLst/>
          </a:prstGeom>
          <a:solidFill>
            <a:schemeClr val="accent1">
              <a:alpha val="0"/>
            </a:schemeClr>
          </a:solid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dirty="0">
              <a:solidFill>
                <a:srgbClr val="FFFFFF"/>
              </a:solidFill>
            </a:endParaRPr>
          </a:p>
        </p:txBody>
      </p:sp>
      <p:cxnSp>
        <p:nvCxnSpPr>
          <p:cNvPr id="8" name="Straight Connector 7"/>
          <p:cNvCxnSpPr/>
          <p:nvPr/>
        </p:nvCxnSpPr>
        <p:spPr>
          <a:xfrm flipH="1">
            <a:off x="-2" y="3585681"/>
            <a:ext cx="9144002" cy="0"/>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 Box 5"/>
          <p:cNvSpPr txBox="1">
            <a:spLocks noChangeArrowheads="1"/>
          </p:cNvSpPr>
          <p:nvPr/>
        </p:nvSpPr>
        <p:spPr bwMode="auto">
          <a:xfrm>
            <a:off x="92150" y="778861"/>
            <a:ext cx="4531519" cy="338540"/>
          </a:xfrm>
          <a:prstGeom prst="rect">
            <a:avLst/>
          </a:prstGeom>
          <a:noFill/>
          <a:ln w="9525">
            <a:noFill/>
            <a:miter lim="800000"/>
            <a:headEnd/>
            <a:tailEnd/>
          </a:ln>
        </p:spPr>
        <p:txBody>
          <a:bodyPr lIns="91426" tIns="45713" rIns="91426" bIns="45713">
            <a:spAutoFit/>
          </a:bodyPr>
          <a:lstStyle/>
          <a:p>
            <a:pPr algn="ctr" eaLnBrk="0" hangingPunct="0">
              <a:buClr>
                <a:schemeClr val="bg2"/>
              </a:buClr>
              <a:buSzPct val="78000"/>
              <a:buFont typeface="ZapfDingbats" pitchFamily="82" charset="2"/>
              <a:buNone/>
            </a:pPr>
            <a:r>
              <a:rPr lang="en-US" sz="1600" b="1" u="sng" dirty="0">
                <a:solidFill>
                  <a:schemeClr val="accent2">
                    <a:lumMod val="75000"/>
                  </a:schemeClr>
                </a:solidFill>
              </a:rPr>
              <a:t>Description</a:t>
            </a:r>
          </a:p>
        </p:txBody>
      </p:sp>
      <p:sp>
        <p:nvSpPr>
          <p:cNvPr id="10" name="Text Box 5"/>
          <p:cNvSpPr txBox="1">
            <a:spLocks noChangeArrowheads="1"/>
          </p:cNvSpPr>
          <p:nvPr/>
        </p:nvSpPr>
        <p:spPr bwMode="auto">
          <a:xfrm>
            <a:off x="4661008" y="761322"/>
            <a:ext cx="4531519" cy="338540"/>
          </a:xfrm>
          <a:prstGeom prst="rect">
            <a:avLst/>
          </a:prstGeom>
          <a:noFill/>
          <a:ln w="9525">
            <a:noFill/>
            <a:miter lim="800000"/>
            <a:headEnd/>
            <a:tailEnd/>
          </a:ln>
        </p:spPr>
        <p:txBody>
          <a:bodyPr lIns="91426" tIns="45713" rIns="91426" bIns="45713">
            <a:spAutoFit/>
          </a:bodyPr>
          <a:lstStyle/>
          <a:p>
            <a:pPr algn="ctr" eaLnBrk="0" hangingPunct="0">
              <a:buClr>
                <a:schemeClr val="bg2"/>
              </a:buClr>
              <a:buSzPct val="78000"/>
            </a:pPr>
            <a:r>
              <a:rPr lang="en-US" sz="1600" b="1" u="sng" dirty="0" smtClean="0">
                <a:solidFill>
                  <a:schemeClr val="accent2">
                    <a:lumMod val="75000"/>
                  </a:schemeClr>
                </a:solidFill>
              </a:rPr>
              <a:t>Schedule</a:t>
            </a:r>
            <a:endParaRPr lang="en-US" sz="1600" b="1" u="sng" dirty="0">
              <a:solidFill>
                <a:schemeClr val="accent2">
                  <a:lumMod val="75000"/>
                </a:schemeClr>
              </a:solidFill>
            </a:endParaRPr>
          </a:p>
        </p:txBody>
      </p:sp>
      <p:sp>
        <p:nvSpPr>
          <p:cNvPr id="11" name="Text Box 4"/>
          <p:cNvSpPr txBox="1">
            <a:spLocks noChangeArrowheads="1"/>
          </p:cNvSpPr>
          <p:nvPr/>
        </p:nvSpPr>
        <p:spPr bwMode="auto">
          <a:xfrm>
            <a:off x="132559" y="3549292"/>
            <a:ext cx="4531519" cy="338540"/>
          </a:xfrm>
          <a:prstGeom prst="rect">
            <a:avLst/>
          </a:prstGeom>
          <a:noFill/>
          <a:ln w="9525">
            <a:noFill/>
            <a:miter lim="800000"/>
            <a:headEnd/>
            <a:tailEnd/>
          </a:ln>
        </p:spPr>
        <p:txBody>
          <a:bodyPr lIns="91426" tIns="45713" rIns="91426" bIns="45713">
            <a:spAutoFit/>
          </a:bodyPr>
          <a:lstStyle/>
          <a:p>
            <a:pPr algn="ctr" eaLnBrk="0" hangingPunct="0">
              <a:buClr>
                <a:srgbClr val="808080"/>
              </a:buClr>
              <a:buSzPct val="78000"/>
              <a:buFont typeface="ZapfDingbats" pitchFamily="82" charset="2"/>
              <a:buNone/>
            </a:pPr>
            <a:r>
              <a:rPr lang="en-US" sz="1600" b="1" u="sng" dirty="0" smtClean="0">
                <a:solidFill>
                  <a:schemeClr val="accent2">
                    <a:lumMod val="75000"/>
                  </a:schemeClr>
                </a:solidFill>
              </a:rPr>
              <a:t>Accomplishments</a:t>
            </a:r>
            <a:endParaRPr lang="en-US" sz="1600" b="1" u="sng" dirty="0">
              <a:solidFill>
                <a:schemeClr val="accent2">
                  <a:lumMod val="75000"/>
                </a:schemeClr>
              </a:solidFill>
            </a:endParaRPr>
          </a:p>
        </p:txBody>
      </p:sp>
      <p:cxnSp>
        <p:nvCxnSpPr>
          <p:cNvPr id="27" name="Straight Connector 26"/>
          <p:cNvCxnSpPr>
            <a:endCxn id="19" idx="2"/>
          </p:cNvCxnSpPr>
          <p:nvPr/>
        </p:nvCxnSpPr>
        <p:spPr>
          <a:xfrm flipH="1">
            <a:off x="4572000" y="801200"/>
            <a:ext cx="0" cy="6056800"/>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9" name="Title 28"/>
          <p:cNvSpPr>
            <a:spLocks noGrp="1"/>
          </p:cNvSpPr>
          <p:nvPr>
            <p:ph type="title"/>
          </p:nvPr>
        </p:nvSpPr>
        <p:spPr>
          <a:xfrm>
            <a:off x="304800" y="376718"/>
            <a:ext cx="8523514" cy="457200"/>
          </a:xfrm>
        </p:spPr>
        <p:txBody>
          <a:bodyPr>
            <a:noAutofit/>
          </a:bodyPr>
          <a:lstStyle/>
          <a:p>
            <a:pPr>
              <a:lnSpc>
                <a:spcPct val="85000"/>
              </a:lnSpc>
            </a:pPr>
            <a:r>
              <a:rPr lang="en-US" sz="2000" dirty="0" smtClean="0"/>
              <a:t>Charged Coupled Device (CCD) </a:t>
            </a:r>
            <a:br>
              <a:rPr lang="en-US" sz="2000" dirty="0" smtClean="0"/>
            </a:br>
            <a:r>
              <a:rPr lang="en-US" sz="2000" dirty="0" smtClean="0"/>
              <a:t>Camera Redesign</a:t>
            </a:r>
            <a:endParaRPr lang="en-US" sz="2000" dirty="0"/>
          </a:p>
        </p:txBody>
      </p:sp>
      <p:graphicFrame>
        <p:nvGraphicFramePr>
          <p:cNvPr id="12" name="Group 36"/>
          <p:cNvGraphicFramePr>
            <a:graphicFrameLocks noGrp="1"/>
          </p:cNvGraphicFramePr>
          <p:nvPr>
            <p:extLst/>
          </p:nvPr>
        </p:nvGraphicFramePr>
        <p:xfrm>
          <a:off x="4724400" y="1105338"/>
          <a:ext cx="4117974" cy="1773206"/>
        </p:xfrm>
        <a:graphic>
          <a:graphicData uri="http://schemas.openxmlformats.org/drawingml/2006/table">
            <a:tbl>
              <a:tblPr/>
              <a:tblGrid>
                <a:gridCol w="1419386"/>
                <a:gridCol w="1295400"/>
                <a:gridCol w="1403188"/>
              </a:tblGrid>
              <a:tr h="26444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rPr>
                        <a:t>Tasks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rPr>
                        <a:t>Plan Date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Arial" charset="0"/>
                        </a:rPr>
                        <a:t>Actual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6027">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050" b="0" i="0" u="none" strike="noStrike" cap="none" normalizeH="0" baseline="0" dirty="0" smtClean="0">
                          <a:ln>
                            <a:noFill/>
                          </a:ln>
                          <a:solidFill>
                            <a:schemeClr val="tx1"/>
                          </a:solidFill>
                          <a:effectLst/>
                          <a:latin typeface="Arial" charset="0"/>
                        </a:rPr>
                        <a:t>Funding </a:t>
                      </a:r>
                      <a:r>
                        <a:rPr kumimoji="0" lang="en-US" sz="1050" b="1" i="0" u="none" strike="noStrike" cap="none" normalizeH="0" baseline="0" dirty="0" smtClean="0">
                          <a:ln>
                            <a:noFill/>
                          </a:ln>
                          <a:solidFill>
                            <a:schemeClr val="tx1"/>
                          </a:solidFill>
                          <a:effectLst/>
                          <a:latin typeface="Arial" charset="0"/>
                        </a:rPr>
                        <a:t>$410K</a:t>
                      </a:r>
                      <a:endParaRPr kumimoji="0" lang="en-US" sz="105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50" b="0" i="0" u="none" strike="noStrike" cap="none" normalizeH="0" baseline="0" dirty="0" smtClean="0">
                          <a:ln>
                            <a:noFill/>
                          </a:ln>
                          <a:solidFill>
                            <a:schemeClr val="tx1"/>
                          </a:solidFill>
                          <a:effectLst/>
                          <a:latin typeface="Arial" charset="0"/>
                        </a:rPr>
                        <a:t>01 Oct 2010</a:t>
                      </a:r>
                      <a:endParaRPr kumimoji="0" lang="en-US" sz="105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50" b="0" i="0" u="none" strike="noStrike" cap="none" normalizeH="0" baseline="0" dirty="0" smtClean="0">
                          <a:ln>
                            <a:noFill/>
                          </a:ln>
                          <a:solidFill>
                            <a:schemeClr val="tx1"/>
                          </a:solidFill>
                          <a:effectLst/>
                          <a:latin typeface="Arial" charset="0"/>
                        </a:rPr>
                        <a:t>01 Oct 2010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60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Obligation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30 Nov 2010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50" b="0" i="0" u="none" strike="noStrike" cap="none" normalizeH="0" baseline="0" dirty="0" smtClean="0">
                          <a:ln>
                            <a:noFill/>
                          </a:ln>
                          <a:solidFill>
                            <a:schemeClr val="tx1"/>
                          </a:solidFill>
                          <a:effectLst/>
                          <a:latin typeface="Arial" charset="0"/>
                        </a:rPr>
                        <a:t>31 Dec 2010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60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Engineering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31 Dec 2011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50" b="0" i="0" u="none" strike="noStrike" cap="none" normalizeH="0" baseline="0" dirty="0" smtClean="0">
                          <a:ln>
                            <a:noFill/>
                          </a:ln>
                          <a:solidFill>
                            <a:schemeClr val="tx1"/>
                          </a:solidFill>
                          <a:effectLst/>
                          <a:latin typeface="Arial" charset="0"/>
                        </a:rPr>
                        <a:t>31 Dec 2011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60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Testing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30 May 2012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30 May 2012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60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Fielding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31 Jul 2012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30 Jun 2012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6027">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050" b="0" i="0" u="none" strike="noStrike" cap="none" normalizeH="0" baseline="0" dirty="0" smtClean="0">
                          <a:ln>
                            <a:noFill/>
                          </a:ln>
                          <a:solidFill>
                            <a:schemeClr val="tx1"/>
                          </a:solidFill>
                          <a:effectLst/>
                          <a:latin typeface="Arial" charset="0"/>
                        </a:rPr>
                        <a:t>~ 10yr Savings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$12.543M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5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 name="Rectangle 12"/>
          <p:cNvSpPr/>
          <p:nvPr/>
        </p:nvSpPr>
        <p:spPr>
          <a:xfrm>
            <a:off x="39386" y="3969400"/>
            <a:ext cx="4462272" cy="1382430"/>
          </a:xfrm>
          <a:prstGeom prst="rect">
            <a:avLst/>
          </a:prstGeom>
          <a:noFill/>
        </p:spPr>
        <p:txBody>
          <a:bodyPr wrap="square">
            <a:spAutoFit/>
          </a:bodyPr>
          <a:lstStyle/>
          <a:p>
            <a:pPr marL="114300" indent="-114300">
              <a:spcAft>
                <a:spcPts val="500"/>
              </a:spcAft>
              <a:buFont typeface="Arial" panose="020B0604020202020204" pitchFamily="34" charset="0"/>
              <a:buChar char="•"/>
            </a:pPr>
            <a:r>
              <a:rPr lang="en-US" sz="1050" b="1" dirty="0" smtClean="0"/>
              <a:t>Implemented: </a:t>
            </a:r>
            <a:r>
              <a:rPr lang="en-US" sz="1050" dirty="0" smtClean="0"/>
              <a:t> 3</a:t>
            </a:r>
            <a:r>
              <a:rPr lang="en-US" sz="1050" baseline="30000" dirty="0" smtClean="0"/>
              <a:t>rd</a:t>
            </a:r>
            <a:r>
              <a:rPr lang="en-US" sz="1050" dirty="0" smtClean="0"/>
              <a:t> Qtr 2012</a:t>
            </a:r>
          </a:p>
          <a:p>
            <a:pPr marL="114300" indent="-114300">
              <a:spcAft>
                <a:spcPts val="500"/>
              </a:spcAft>
              <a:buFont typeface="Arial" panose="020B0604020202020204" pitchFamily="34" charset="0"/>
              <a:buChar char="•"/>
            </a:pPr>
            <a:r>
              <a:rPr lang="en-US" sz="1050" b="1" dirty="0" smtClean="0"/>
              <a:t>Implementation:</a:t>
            </a:r>
            <a:endParaRPr lang="en-US" sz="1050" dirty="0" smtClean="0"/>
          </a:p>
          <a:p>
            <a:pPr marL="339725" lvl="1" indent="-165100">
              <a:spcAft>
                <a:spcPts val="500"/>
              </a:spcAft>
              <a:buFont typeface="Wingdings" pitchFamily="2" charset="2"/>
              <a:buChar char="ü"/>
            </a:pPr>
            <a:r>
              <a:rPr lang="en-US" sz="1050" dirty="0" smtClean="0"/>
              <a:t>Increases performance </a:t>
            </a:r>
          </a:p>
          <a:p>
            <a:pPr marL="339725" lvl="1" indent="-165100">
              <a:spcAft>
                <a:spcPts val="500"/>
              </a:spcAft>
              <a:buFont typeface="Wingdings" pitchFamily="2" charset="2"/>
              <a:buChar char="ü"/>
            </a:pPr>
            <a:r>
              <a:rPr lang="en-US" sz="1050" dirty="0" smtClean="0"/>
              <a:t>Lowers replacement costs</a:t>
            </a:r>
          </a:p>
          <a:p>
            <a:pPr marL="339725" lvl="1" indent="-165100">
              <a:spcAft>
                <a:spcPts val="500"/>
              </a:spcAft>
              <a:buFont typeface="Wingdings" pitchFamily="2" charset="2"/>
              <a:buChar char="ü"/>
            </a:pPr>
            <a:r>
              <a:rPr lang="en-US" sz="1050" dirty="0" smtClean="0"/>
              <a:t>Increases reliability</a:t>
            </a:r>
          </a:p>
          <a:p>
            <a:pPr marL="339725" lvl="1" indent="-165100">
              <a:spcAft>
                <a:spcPts val="500"/>
              </a:spcAft>
              <a:buFont typeface="Wingdings" pitchFamily="2" charset="2"/>
              <a:buChar char="ü"/>
            </a:pPr>
            <a:r>
              <a:rPr lang="en-US" sz="1050" dirty="0" smtClean="0"/>
              <a:t>Replace through attrition</a:t>
            </a:r>
          </a:p>
        </p:txBody>
      </p:sp>
      <p:sp>
        <p:nvSpPr>
          <p:cNvPr id="14" name="Rectangle 31"/>
          <p:cNvSpPr>
            <a:spLocks noChangeArrowheads="1"/>
          </p:cNvSpPr>
          <p:nvPr/>
        </p:nvSpPr>
        <p:spPr bwMode="auto">
          <a:xfrm>
            <a:off x="33394" y="1091889"/>
            <a:ext cx="4294188" cy="2441575"/>
          </a:xfrm>
          <a:prstGeom prst="rect">
            <a:avLst/>
          </a:prstGeom>
          <a:noFill/>
          <a:ln w="9525">
            <a:noFill/>
            <a:miter lim="800000"/>
            <a:headEnd/>
            <a:tailEnd/>
          </a:ln>
        </p:spPr>
        <p:txBody>
          <a:bodyPr/>
          <a:lstStyle/>
          <a:p>
            <a:pPr marL="114300" indent="-114300">
              <a:buFont typeface="Arial" pitchFamily="34" charset="0"/>
              <a:buChar char="•"/>
            </a:pPr>
            <a:r>
              <a:rPr lang="en-US" sz="1050" b="1" dirty="0" smtClean="0"/>
              <a:t>Situation:</a:t>
            </a:r>
            <a:endParaRPr lang="en-US" sz="1050" b="1" dirty="0"/>
          </a:p>
          <a:p>
            <a:pPr marL="400050" lvl="1" indent="-174625">
              <a:buFont typeface="Wingdings" pitchFamily="2" charset="2"/>
              <a:buChar char="ü"/>
            </a:pPr>
            <a:r>
              <a:rPr lang="en-US" sz="1050" dirty="0" smtClean="0"/>
              <a:t>Charged Coupled Device (CCD) camera used by the Improved Bradley Acquisition System (IBAS) has high failure rate and is obsolete</a:t>
            </a:r>
          </a:p>
          <a:p>
            <a:pPr marL="400050" lvl="1" indent="-174625"/>
            <a:endParaRPr lang="en-US" sz="1050" dirty="0" smtClean="0"/>
          </a:p>
          <a:p>
            <a:pPr marL="114300" indent="-114300">
              <a:buFont typeface="Arial" pitchFamily="34" charset="0"/>
              <a:buChar char="•"/>
            </a:pPr>
            <a:r>
              <a:rPr lang="en-US" sz="1050" b="1" dirty="0" smtClean="0"/>
              <a:t>Solution:</a:t>
            </a:r>
            <a:endParaRPr lang="en-US" sz="1050" b="1" dirty="0"/>
          </a:p>
          <a:p>
            <a:pPr marL="400050" lvl="1" indent="-174625">
              <a:buFont typeface="Wingdings" pitchFamily="2" charset="2"/>
              <a:buChar char="ü"/>
              <a:tabLst>
                <a:tab pos="914400" algn="l"/>
              </a:tabLst>
            </a:pPr>
            <a:r>
              <a:rPr lang="en-US" sz="1050" dirty="0" smtClean="0"/>
              <a:t>Qualify a replacement camera </a:t>
            </a:r>
          </a:p>
        </p:txBody>
      </p:sp>
      <p:sp>
        <p:nvSpPr>
          <p:cNvPr id="15" name="Title 1"/>
          <p:cNvSpPr>
            <a:spLocks noGrp="1"/>
          </p:cNvSpPr>
          <p:nvPr/>
        </p:nvSpPr>
        <p:spPr bwMode="auto">
          <a:xfrm>
            <a:off x="4601735" y="3618764"/>
            <a:ext cx="1902212" cy="2787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900" dirty="0" smtClean="0"/>
              <a:t>Original Camera Assembly</a:t>
            </a:r>
          </a:p>
        </p:txBody>
      </p:sp>
      <p:pic>
        <p:nvPicPr>
          <p:cNvPr id="16" name="Picture 15"/>
          <p:cNvPicPr>
            <a:picLocks noGrp="1" noChangeAspect="1" noChangeArrowheads="1"/>
          </p:cNvPicPr>
          <p:nvPr/>
        </p:nvPicPr>
        <p:blipFill>
          <a:blip r:embed="rId3" cstate="print"/>
          <a:srcRect/>
          <a:stretch>
            <a:fillRect/>
          </a:stretch>
        </p:blipFill>
        <p:spPr bwMode="auto">
          <a:xfrm>
            <a:off x="4719749" y="3839588"/>
            <a:ext cx="1723793" cy="902797"/>
          </a:xfrm>
          <a:prstGeom prst="rect">
            <a:avLst/>
          </a:prstGeom>
          <a:noFill/>
          <a:ln w="9525">
            <a:noFill/>
            <a:miter lim="800000"/>
            <a:headEnd/>
            <a:tailEnd/>
          </a:ln>
        </p:spPr>
      </p:pic>
      <p:sp>
        <p:nvSpPr>
          <p:cNvPr id="17" name="Oval 16"/>
          <p:cNvSpPr/>
          <p:nvPr/>
        </p:nvSpPr>
        <p:spPr>
          <a:xfrm>
            <a:off x="4719749" y="3886393"/>
            <a:ext cx="1060295" cy="6531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p>
        </p:txBody>
      </p:sp>
      <p:sp>
        <p:nvSpPr>
          <p:cNvPr id="18" name="Title 1"/>
          <p:cNvSpPr>
            <a:spLocks noGrp="1"/>
          </p:cNvSpPr>
          <p:nvPr/>
        </p:nvSpPr>
        <p:spPr bwMode="auto">
          <a:xfrm>
            <a:off x="7200896" y="3663369"/>
            <a:ext cx="1823225" cy="21723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900" dirty="0" smtClean="0"/>
              <a:t>New Camera Assembly</a:t>
            </a:r>
          </a:p>
        </p:txBody>
      </p:sp>
      <p:pic>
        <p:nvPicPr>
          <p:cNvPr id="20" name="Picture 19"/>
          <p:cNvPicPr>
            <a:picLocks noGrp="1" noChangeAspect="1" noChangeArrowheads="1"/>
          </p:cNvPicPr>
          <p:nvPr/>
        </p:nvPicPr>
        <p:blipFill>
          <a:blip r:embed="rId4" cstate="print"/>
          <a:srcRect/>
          <a:stretch>
            <a:fillRect/>
          </a:stretch>
        </p:blipFill>
        <p:spPr bwMode="auto">
          <a:xfrm>
            <a:off x="7384889" y="3857579"/>
            <a:ext cx="1616927" cy="908168"/>
          </a:xfrm>
          <a:prstGeom prst="rect">
            <a:avLst/>
          </a:prstGeom>
          <a:noFill/>
          <a:ln w="9525">
            <a:noFill/>
            <a:miter lim="800000"/>
            <a:headEnd/>
            <a:tailEnd/>
          </a:ln>
        </p:spPr>
      </p:pic>
      <p:sp>
        <p:nvSpPr>
          <p:cNvPr id="21" name="Oval 20"/>
          <p:cNvSpPr/>
          <p:nvPr/>
        </p:nvSpPr>
        <p:spPr>
          <a:xfrm>
            <a:off x="7462949" y="3986755"/>
            <a:ext cx="802887" cy="5464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p>
        </p:txBody>
      </p:sp>
      <p:sp>
        <p:nvSpPr>
          <p:cNvPr id="22" name="Right Arrow 21"/>
          <p:cNvSpPr/>
          <p:nvPr/>
        </p:nvSpPr>
        <p:spPr>
          <a:xfrm>
            <a:off x="6459340" y="3886393"/>
            <a:ext cx="869795" cy="5687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Picture3.png"/>
          <p:cNvPicPr/>
          <p:nvPr/>
        </p:nvPicPr>
        <p:blipFill>
          <a:blip r:embed="rId5" cstate="print"/>
          <a:stretch>
            <a:fillRect/>
          </a:stretch>
        </p:blipFill>
        <p:spPr>
          <a:xfrm>
            <a:off x="5319132" y="4711583"/>
            <a:ext cx="2928355" cy="1502161"/>
          </a:xfrm>
          <a:prstGeom prst="rect">
            <a:avLst/>
          </a:prstGeom>
        </p:spPr>
      </p:pic>
    </p:spTree>
    <p:extLst>
      <p:ext uri="{BB962C8B-B14F-4D97-AF65-F5344CB8AC3E}">
        <p14:creationId xmlns:p14="http://schemas.microsoft.com/office/powerpoint/2010/main" val="4847388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811658"/>
            <a:ext cx="9144000" cy="6046342"/>
          </a:xfrm>
          <a:prstGeom prst="rect">
            <a:avLst/>
          </a:prstGeom>
          <a:solidFill>
            <a:schemeClr val="accent1">
              <a:alpha val="0"/>
            </a:schemeClr>
          </a:solidFill>
          <a:ln w="508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dirty="0">
              <a:solidFill>
                <a:srgbClr val="FFFFFF"/>
              </a:solidFill>
            </a:endParaRPr>
          </a:p>
        </p:txBody>
      </p:sp>
      <p:sp>
        <p:nvSpPr>
          <p:cNvPr id="19" name="Rectangle 18"/>
          <p:cNvSpPr/>
          <p:nvPr/>
        </p:nvSpPr>
        <p:spPr>
          <a:xfrm>
            <a:off x="0" y="770378"/>
            <a:ext cx="9144000" cy="253902"/>
          </a:xfrm>
          <a:prstGeom prst="rect">
            <a:avLst/>
          </a:prstGeom>
          <a:noFill/>
          <a:ln w="31750">
            <a:noFill/>
            <a:miter lim="800000"/>
            <a:headEnd/>
            <a:tailEnd/>
          </a:ln>
        </p:spPr>
        <p:txBody>
          <a:bodyPr wrap="square" lIns="91426" tIns="45713" rIns="91426" bIns="45713">
            <a:spAutoFit/>
          </a:bodyPr>
          <a:lstStyle/>
          <a:p>
            <a:pPr>
              <a:spcAft>
                <a:spcPts val="100"/>
              </a:spcAft>
            </a:pPr>
            <a:endParaRPr lang="en-US" sz="1050" b="1" dirty="0">
              <a:solidFill>
                <a:schemeClr val="tx1"/>
              </a:solidFill>
            </a:endParaRPr>
          </a:p>
        </p:txBody>
      </p:sp>
      <p:sp>
        <p:nvSpPr>
          <p:cNvPr id="3" name="Rectangle 14"/>
          <p:cNvSpPr>
            <a:spLocks noGrp="1" noChangeArrowheads="1"/>
          </p:cNvSpPr>
          <p:nvPr>
            <p:ph type="title"/>
          </p:nvPr>
        </p:nvSpPr>
        <p:spPr bwMode="auto">
          <a:xfrm>
            <a:off x="457200" y="230534"/>
            <a:ext cx="8229600" cy="531466"/>
          </a:xfrm>
          <a:prstGeom prst="rect">
            <a:avLst/>
          </a:prstGeom>
          <a:noFill/>
          <a:ln w="57150">
            <a:noFill/>
            <a:miter lim="800000"/>
            <a:headEnd/>
            <a:tailEnd/>
          </a:ln>
        </p:spPr>
        <p:txBody>
          <a:bodyPr wrap="none" lIns="91426" tIns="0" rIns="91426" bIns="45713" anchor="ctr">
            <a:noAutofit/>
          </a:bodyPr>
          <a:lstStyle/>
          <a:p>
            <a:pPr>
              <a:lnSpc>
                <a:spcPct val="85000"/>
              </a:lnSpc>
              <a:defRPr/>
            </a:pPr>
            <a:r>
              <a:rPr lang="en-US" sz="2000" dirty="0" smtClean="0"/>
              <a:t>AH-64/CH-47 </a:t>
            </a:r>
            <a:r>
              <a:rPr lang="en-US" sz="2000" dirty="0"/>
              <a:t>Elastomeric </a:t>
            </a:r>
            <a:r>
              <a:rPr lang="en-US" sz="2000" dirty="0" smtClean="0"/>
              <a:t>Wedges Self </a:t>
            </a:r>
            <a:br>
              <a:rPr lang="en-US" sz="2000" dirty="0" smtClean="0"/>
            </a:br>
            <a:r>
              <a:rPr lang="en-US" sz="2000" dirty="0" smtClean="0"/>
              <a:t>Adhering </a:t>
            </a:r>
            <a:r>
              <a:rPr lang="en-US" sz="2000" smtClean="0"/>
              <a:t>Track Adjustment</a:t>
            </a:r>
            <a:endParaRPr lang="en-US" sz="2000" b="1" dirty="0" smtClean="0"/>
          </a:p>
        </p:txBody>
      </p:sp>
      <p:cxnSp>
        <p:nvCxnSpPr>
          <p:cNvPr id="5" name="Straight Connector 4"/>
          <p:cNvCxnSpPr/>
          <p:nvPr/>
        </p:nvCxnSpPr>
        <p:spPr>
          <a:xfrm>
            <a:off x="4592100" y="770378"/>
            <a:ext cx="0" cy="6131594"/>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2" y="3590087"/>
            <a:ext cx="9139606" cy="19439"/>
          </a:xfrm>
          <a:prstGeom prst="line">
            <a:avLst/>
          </a:prstGeom>
          <a:ln w="508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 Box 5"/>
          <p:cNvSpPr txBox="1">
            <a:spLocks noChangeArrowheads="1"/>
          </p:cNvSpPr>
          <p:nvPr/>
        </p:nvSpPr>
        <p:spPr bwMode="auto">
          <a:xfrm>
            <a:off x="92150" y="737153"/>
            <a:ext cx="4531519" cy="369318"/>
          </a:xfrm>
          <a:prstGeom prst="rect">
            <a:avLst/>
          </a:prstGeom>
          <a:noFill/>
          <a:ln w="9525">
            <a:noFill/>
            <a:miter lim="800000"/>
            <a:headEnd/>
            <a:tailEnd/>
          </a:ln>
        </p:spPr>
        <p:txBody>
          <a:bodyPr lIns="91426" tIns="45713" rIns="91426" bIns="45713">
            <a:spAutoFit/>
          </a:bodyPr>
          <a:lstStyle/>
          <a:p>
            <a:pPr algn="ctr" eaLnBrk="0" hangingPunct="0">
              <a:buClr>
                <a:schemeClr val="bg2"/>
              </a:buClr>
              <a:buSzPct val="78000"/>
              <a:buFont typeface="ZapfDingbats" pitchFamily="82" charset="2"/>
              <a:buNone/>
            </a:pPr>
            <a:r>
              <a:rPr lang="en-US" b="1" u="sng" dirty="0">
                <a:solidFill>
                  <a:schemeClr val="accent2">
                    <a:lumMod val="75000"/>
                  </a:schemeClr>
                </a:solidFill>
              </a:rPr>
              <a:t>Description</a:t>
            </a:r>
          </a:p>
        </p:txBody>
      </p:sp>
      <p:sp>
        <p:nvSpPr>
          <p:cNvPr id="10" name="Text Box 5"/>
          <p:cNvSpPr txBox="1">
            <a:spLocks noChangeArrowheads="1"/>
          </p:cNvSpPr>
          <p:nvPr/>
        </p:nvSpPr>
        <p:spPr bwMode="auto">
          <a:xfrm>
            <a:off x="4661008" y="739550"/>
            <a:ext cx="4531519" cy="369318"/>
          </a:xfrm>
          <a:prstGeom prst="rect">
            <a:avLst/>
          </a:prstGeom>
          <a:noFill/>
          <a:ln w="9525">
            <a:noFill/>
            <a:miter lim="800000"/>
            <a:headEnd/>
            <a:tailEnd/>
          </a:ln>
        </p:spPr>
        <p:txBody>
          <a:bodyPr lIns="91426" tIns="45713" rIns="91426" bIns="45713">
            <a:spAutoFit/>
          </a:bodyPr>
          <a:lstStyle/>
          <a:p>
            <a:pPr algn="ctr" eaLnBrk="0" hangingPunct="0">
              <a:buClr>
                <a:schemeClr val="bg2"/>
              </a:buClr>
              <a:buSzPct val="78000"/>
              <a:buFont typeface="ZapfDingbats" pitchFamily="82" charset="2"/>
              <a:buNone/>
            </a:pPr>
            <a:r>
              <a:rPr lang="en-US" b="1" u="sng" dirty="0" smtClean="0">
                <a:solidFill>
                  <a:schemeClr val="accent2">
                    <a:lumMod val="75000"/>
                  </a:schemeClr>
                </a:solidFill>
              </a:rPr>
              <a:t>Schedule</a:t>
            </a:r>
            <a:endParaRPr lang="en-US" b="1" u="sng" dirty="0">
              <a:solidFill>
                <a:schemeClr val="accent2">
                  <a:lumMod val="75000"/>
                </a:schemeClr>
              </a:solidFill>
            </a:endParaRPr>
          </a:p>
        </p:txBody>
      </p:sp>
      <p:sp>
        <p:nvSpPr>
          <p:cNvPr id="11" name="Text Box 4"/>
          <p:cNvSpPr txBox="1">
            <a:spLocks noChangeArrowheads="1"/>
          </p:cNvSpPr>
          <p:nvPr/>
        </p:nvSpPr>
        <p:spPr bwMode="auto">
          <a:xfrm>
            <a:off x="132559" y="3578278"/>
            <a:ext cx="4531519" cy="369318"/>
          </a:xfrm>
          <a:prstGeom prst="rect">
            <a:avLst/>
          </a:prstGeom>
          <a:noFill/>
          <a:ln w="9525">
            <a:noFill/>
            <a:miter lim="800000"/>
            <a:headEnd/>
            <a:tailEnd/>
          </a:ln>
        </p:spPr>
        <p:txBody>
          <a:bodyPr lIns="91426" tIns="45713" rIns="91426" bIns="45713">
            <a:spAutoFit/>
          </a:bodyPr>
          <a:lstStyle/>
          <a:p>
            <a:pPr algn="ctr" eaLnBrk="0" hangingPunct="0">
              <a:buClr>
                <a:schemeClr val="bg2"/>
              </a:buClr>
              <a:buSzPct val="78000"/>
              <a:buFont typeface="ZapfDingbats" pitchFamily="82" charset="2"/>
              <a:buNone/>
            </a:pPr>
            <a:r>
              <a:rPr lang="en-US" b="1" u="sng" dirty="0" smtClean="0">
                <a:solidFill>
                  <a:schemeClr val="accent2">
                    <a:lumMod val="75000"/>
                  </a:schemeClr>
                </a:solidFill>
              </a:rPr>
              <a:t>Accomplishments</a:t>
            </a:r>
            <a:endParaRPr lang="en-US" b="1" u="sng" dirty="0">
              <a:solidFill>
                <a:schemeClr val="accent2">
                  <a:lumMod val="75000"/>
                </a:schemeClr>
              </a:solidFill>
            </a:endParaRPr>
          </a:p>
        </p:txBody>
      </p:sp>
      <p:sp>
        <p:nvSpPr>
          <p:cNvPr id="13" name="TextBox 12"/>
          <p:cNvSpPr txBox="1"/>
          <p:nvPr/>
        </p:nvSpPr>
        <p:spPr>
          <a:xfrm>
            <a:off x="4848768" y="5390912"/>
            <a:ext cx="4123782" cy="1061829"/>
          </a:xfrm>
          <a:prstGeom prst="rect">
            <a:avLst/>
          </a:prstGeom>
          <a:noFill/>
        </p:spPr>
        <p:txBody>
          <a:bodyPr wrap="square" rtlCol="0">
            <a:spAutoFit/>
          </a:bodyPr>
          <a:lstStyle/>
          <a:p>
            <a:pPr algn="ctr"/>
            <a:r>
              <a:rPr lang="en-US" sz="1050" i="1" dirty="0" smtClean="0"/>
              <a:t> </a:t>
            </a:r>
            <a:r>
              <a:rPr lang="en-US" sz="1050" i="1" dirty="0"/>
              <a:t>“Get these to us now…what a time saver” </a:t>
            </a:r>
            <a:endParaRPr lang="en-US" sz="1050" i="1" dirty="0" smtClean="0"/>
          </a:p>
          <a:p>
            <a:pPr algn="ctr"/>
            <a:r>
              <a:rPr lang="en-US" sz="1050" i="1" dirty="0" smtClean="0"/>
              <a:t> </a:t>
            </a:r>
            <a:r>
              <a:rPr lang="en-US" sz="1050" i="1" dirty="0"/>
              <a:t>- CW4 Paul </a:t>
            </a:r>
            <a:r>
              <a:rPr lang="en-US" sz="1050" i="1" dirty="0" smtClean="0"/>
              <a:t>Stein, Pilot, 3</a:t>
            </a:r>
            <a:r>
              <a:rPr lang="en-US" sz="1050" i="1" baseline="30000" dirty="0" smtClean="0"/>
              <a:t>rd</a:t>
            </a:r>
            <a:r>
              <a:rPr lang="en-US" sz="1050" i="1" dirty="0" smtClean="0"/>
              <a:t> Bn/3 ID</a:t>
            </a:r>
          </a:p>
          <a:p>
            <a:pPr algn="ctr"/>
            <a:endParaRPr lang="en-US" sz="1050" i="1" dirty="0" smtClean="0"/>
          </a:p>
          <a:p>
            <a:pPr algn="ctr"/>
            <a:r>
              <a:rPr lang="en-US" sz="1050" i="1" dirty="0" smtClean="0"/>
              <a:t>“I was hesitant about using these, but after seeing how easy it is, this is something we need now.”  </a:t>
            </a:r>
          </a:p>
          <a:p>
            <a:pPr algn="ctr"/>
            <a:r>
              <a:rPr lang="en-US" sz="1050" i="1" dirty="0" smtClean="0"/>
              <a:t>- CW4 Scott Reagan, Pilot, 3</a:t>
            </a:r>
            <a:r>
              <a:rPr lang="en-US" sz="1050" i="1" baseline="30000" dirty="0" smtClean="0"/>
              <a:t>rd</a:t>
            </a:r>
            <a:r>
              <a:rPr lang="en-US" sz="1050" i="1" dirty="0" smtClean="0"/>
              <a:t> Bn/3 ID</a:t>
            </a:r>
            <a:endParaRPr lang="en-US" sz="1050" dirty="0"/>
          </a:p>
        </p:txBody>
      </p:sp>
      <p:sp>
        <p:nvSpPr>
          <p:cNvPr id="17" name="Text Box 20"/>
          <p:cNvSpPr txBox="1">
            <a:spLocks noChangeArrowheads="1"/>
          </p:cNvSpPr>
          <p:nvPr/>
        </p:nvSpPr>
        <p:spPr bwMode="auto">
          <a:xfrm>
            <a:off x="21851" y="1057203"/>
            <a:ext cx="4343400" cy="2593003"/>
          </a:xfrm>
          <a:prstGeom prst="rect">
            <a:avLst/>
          </a:prstGeom>
          <a:noFill/>
          <a:ln w="31750">
            <a:noFill/>
            <a:miter lim="800000"/>
            <a:headEnd/>
            <a:tailEnd/>
          </a:ln>
        </p:spPr>
        <p:txBody>
          <a:bodyPr lIns="91426" tIns="45713" rIns="91426" bIns="45713">
            <a:spAutoFit/>
          </a:bodyPr>
          <a:lstStyle/>
          <a:p>
            <a:pPr marL="171450" indent="-171450">
              <a:spcAft>
                <a:spcPts val="100"/>
              </a:spcAft>
              <a:buFont typeface="Arial" panose="020B0604020202020204" pitchFamily="34" charset="0"/>
              <a:buChar char="•"/>
            </a:pPr>
            <a:r>
              <a:rPr lang="en-US" sz="1050" b="1" dirty="0" smtClean="0"/>
              <a:t>Situation </a:t>
            </a:r>
            <a:r>
              <a:rPr lang="en-US" sz="1050" b="1" dirty="0" smtClean="0">
                <a:solidFill>
                  <a:schemeClr val="tx2"/>
                </a:solidFill>
              </a:rPr>
              <a:t>- </a:t>
            </a:r>
            <a:r>
              <a:rPr lang="en-US" sz="1050" dirty="0" smtClean="0"/>
              <a:t>Currently scrapping </a:t>
            </a:r>
            <a:r>
              <a:rPr lang="en-US" sz="1050" dirty="0"/>
              <a:t>30% of all </a:t>
            </a:r>
            <a:r>
              <a:rPr lang="en-US" sz="1050" dirty="0" smtClean="0"/>
              <a:t>depot </a:t>
            </a:r>
            <a:r>
              <a:rPr lang="en-US" sz="1050" dirty="0"/>
              <a:t>AH-64 </a:t>
            </a:r>
            <a:r>
              <a:rPr lang="en-US" sz="1050" dirty="0" smtClean="0"/>
              <a:t>blades due </a:t>
            </a:r>
            <a:r>
              <a:rPr lang="en-US" sz="1050" dirty="0"/>
              <a:t>to </a:t>
            </a:r>
            <a:r>
              <a:rPr lang="en-US" sz="1050" dirty="0" smtClean="0"/>
              <a:t>blown trailing edges </a:t>
            </a:r>
            <a:r>
              <a:rPr lang="en-US" sz="1050" dirty="0"/>
              <a:t>or </a:t>
            </a:r>
            <a:r>
              <a:rPr lang="en-US" sz="1050" dirty="0" smtClean="0"/>
              <a:t>trim tabs (#1 Reason for Removal)</a:t>
            </a:r>
          </a:p>
          <a:p>
            <a:pPr marL="287338" lvl="1" indent="-174625">
              <a:spcAft>
                <a:spcPts val="100"/>
              </a:spcAft>
              <a:buFont typeface="Wingdings" pitchFamily="2" charset="2"/>
              <a:buChar char="ü"/>
            </a:pPr>
            <a:r>
              <a:rPr lang="en-US" sz="1050" dirty="0" smtClean="0"/>
              <a:t>Tracking tab susceptible to damage </a:t>
            </a:r>
            <a:r>
              <a:rPr lang="en-US" sz="1050" dirty="0"/>
              <a:t>and </a:t>
            </a:r>
            <a:r>
              <a:rPr lang="en-US" sz="1050" dirty="0" smtClean="0"/>
              <a:t>internal delamination resulting from excessive </a:t>
            </a:r>
            <a:r>
              <a:rPr lang="en-US" sz="1050" dirty="0"/>
              <a:t>and/or </a:t>
            </a:r>
            <a:r>
              <a:rPr lang="en-US" sz="1050" dirty="0" smtClean="0"/>
              <a:t>incorrect bending procedure</a:t>
            </a:r>
          </a:p>
          <a:p>
            <a:pPr marL="287338" lvl="1" indent="-174625">
              <a:spcAft>
                <a:spcPts val="100"/>
              </a:spcAft>
              <a:buFont typeface="Wingdings" pitchFamily="2" charset="2"/>
              <a:buChar char="ü"/>
            </a:pPr>
            <a:r>
              <a:rPr lang="en-US" sz="1050" dirty="0" smtClean="0"/>
              <a:t>144 </a:t>
            </a:r>
            <a:r>
              <a:rPr lang="en-US" sz="1050" dirty="0"/>
              <a:t>removed from service from 2009-2011 due to weak/cracked </a:t>
            </a:r>
            <a:r>
              <a:rPr lang="en-US" sz="1050" dirty="0" smtClean="0"/>
              <a:t>tabs</a:t>
            </a:r>
          </a:p>
          <a:p>
            <a:pPr marL="287338" lvl="1" indent="-174625">
              <a:spcAft>
                <a:spcPts val="100"/>
              </a:spcAft>
              <a:buFont typeface="Wingdings" pitchFamily="2" charset="2"/>
              <a:buChar char="ü"/>
            </a:pPr>
            <a:r>
              <a:rPr lang="en-US" sz="1050" dirty="0" smtClean="0"/>
              <a:t>Leads </a:t>
            </a:r>
            <a:r>
              <a:rPr lang="en-US" sz="1050" dirty="0"/>
              <a:t>to inaccurate tracking and multiple Maintenance Test Flights (</a:t>
            </a:r>
            <a:r>
              <a:rPr lang="en-US" sz="1050" dirty="0" smtClean="0"/>
              <a:t>MTF) and wasted Maintenance Man Hours (MMH)</a:t>
            </a:r>
          </a:p>
          <a:p>
            <a:pPr marL="287338" lvl="1" indent="-174625">
              <a:spcAft>
                <a:spcPts val="100"/>
              </a:spcAft>
              <a:buFont typeface="Wingdings" pitchFamily="2" charset="2"/>
              <a:buChar char="ü"/>
            </a:pPr>
            <a:r>
              <a:rPr lang="en-US" sz="1050" dirty="0" smtClean="0"/>
              <a:t>Approximately $25K per blade to repair</a:t>
            </a:r>
          </a:p>
          <a:p>
            <a:pPr marL="112713" lvl="1">
              <a:spcAft>
                <a:spcPts val="100"/>
              </a:spcAft>
            </a:pPr>
            <a:endParaRPr lang="en-US" sz="1050" dirty="0"/>
          </a:p>
          <a:p>
            <a:pPr marL="171450" indent="-171450">
              <a:spcAft>
                <a:spcPts val="100"/>
              </a:spcAft>
              <a:buFont typeface="Arial" panose="020B0604020202020204" pitchFamily="34" charset="0"/>
              <a:buChar char="•"/>
            </a:pPr>
            <a:r>
              <a:rPr lang="en-US" sz="1050" b="1" dirty="0" smtClean="0"/>
              <a:t>Solution - </a:t>
            </a:r>
            <a:r>
              <a:rPr lang="en-US" sz="1050" dirty="0"/>
              <a:t>Qualify Block III elastomeric wedge kits </a:t>
            </a:r>
            <a:r>
              <a:rPr lang="en-US" sz="1050" dirty="0" smtClean="0"/>
              <a:t>to </a:t>
            </a:r>
            <a:r>
              <a:rPr lang="en-US" sz="1050" dirty="0"/>
              <a:t>bring forward wedge technology to the legacy </a:t>
            </a:r>
            <a:r>
              <a:rPr lang="en-US" sz="1050" dirty="0" smtClean="0"/>
              <a:t>blades. Modify Modernized Signal Processing Unit (MSPU) tracking software to optimize wedge placement. Eliminate </a:t>
            </a:r>
            <a:r>
              <a:rPr lang="en-US" sz="1050" dirty="0"/>
              <a:t>weak/cracked trim tab failure mode and improve readiness through improved </a:t>
            </a:r>
            <a:r>
              <a:rPr lang="en-US" sz="1050" dirty="0" smtClean="0"/>
              <a:t>tracking.</a:t>
            </a:r>
          </a:p>
        </p:txBody>
      </p:sp>
      <p:pic>
        <p:nvPicPr>
          <p:cNvPr id="14" name="Picture 15" descr="wedge install1.jpg"/>
          <p:cNvPicPr>
            <a:picLocks noChangeAspect="1"/>
          </p:cNvPicPr>
          <p:nvPr/>
        </p:nvPicPr>
        <p:blipFill>
          <a:blip r:embed="rId3" cstate="print"/>
          <a:srcRect/>
          <a:stretch>
            <a:fillRect/>
          </a:stretch>
        </p:blipFill>
        <p:spPr bwMode="auto">
          <a:xfrm>
            <a:off x="7025488" y="3737650"/>
            <a:ext cx="1832023" cy="1512887"/>
          </a:xfrm>
          <a:prstGeom prst="rect">
            <a:avLst/>
          </a:prstGeom>
          <a:ln>
            <a:noFill/>
          </a:ln>
          <a:effectLst>
            <a:outerShdw blurRad="292100" dist="139700" dir="2700000" algn="tl" rotWithShape="0">
              <a:srgbClr val="333333">
                <a:alpha val="65000"/>
              </a:srgbClr>
            </a:outerShdw>
          </a:effectLst>
        </p:spPr>
      </p:pic>
      <p:pic>
        <p:nvPicPr>
          <p:cNvPr id="15" name="Picture 2" descr="S:\AT\Walker\Misc Projects\Wedge\wedge install2.jpg"/>
          <p:cNvPicPr>
            <a:picLocks noChangeArrowheads="1"/>
          </p:cNvPicPr>
          <p:nvPr/>
        </p:nvPicPr>
        <p:blipFill>
          <a:blip r:embed="rId4" cstate="print"/>
          <a:srcRect/>
          <a:stretch>
            <a:fillRect/>
          </a:stretch>
        </p:blipFill>
        <p:spPr bwMode="auto">
          <a:xfrm>
            <a:off x="4786176" y="3744583"/>
            <a:ext cx="2103437" cy="1519237"/>
          </a:xfrm>
          <a:prstGeom prst="rect">
            <a:avLst/>
          </a:prstGeom>
          <a:ln>
            <a:noFill/>
          </a:ln>
          <a:effectLst>
            <a:outerShdw blurRad="292100" dist="139700" dir="2700000" algn="tl" rotWithShape="0">
              <a:srgbClr val="333333">
                <a:alpha val="65000"/>
              </a:srgbClr>
            </a:outerShdw>
          </a:effectLst>
        </p:spPr>
      </p:pic>
      <p:graphicFrame>
        <p:nvGraphicFramePr>
          <p:cNvPr id="18" name="Group 38"/>
          <p:cNvGraphicFramePr>
            <a:graphicFrameLocks noGrp="1"/>
          </p:cNvGraphicFramePr>
          <p:nvPr>
            <p:extLst/>
          </p:nvPr>
        </p:nvGraphicFramePr>
        <p:xfrm>
          <a:off x="4724400" y="1125415"/>
          <a:ext cx="4215419" cy="2263140"/>
        </p:xfrm>
        <a:graphic>
          <a:graphicData uri="http://schemas.openxmlformats.org/drawingml/2006/table">
            <a:tbl>
              <a:tblPr/>
              <a:tblGrid>
                <a:gridCol w="3062894"/>
                <a:gridCol w="1152525"/>
              </a:tblGrid>
              <a:tr h="1934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mj-lt"/>
                        </a:rPr>
                        <a:t>Tasks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1" i="0" u="none" strike="noStrike" cap="none" normalizeH="0" baseline="0" dirty="0" smtClean="0">
                          <a:ln>
                            <a:noFill/>
                          </a:ln>
                          <a:solidFill>
                            <a:schemeClr val="tx1"/>
                          </a:solidFill>
                          <a:effectLst/>
                          <a:latin typeface="+mj-lt"/>
                        </a:rPr>
                        <a:t>Date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5846">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050" b="1" i="0" u="none" strike="noStrike" kern="1200" cap="none" normalizeH="0" baseline="0" dirty="0" smtClean="0">
                          <a:ln>
                            <a:noFill/>
                          </a:ln>
                          <a:solidFill>
                            <a:schemeClr val="tx1"/>
                          </a:solidFill>
                          <a:effectLst/>
                          <a:latin typeface="+mn-lt"/>
                          <a:ea typeface="+mn-ea"/>
                          <a:cs typeface="+mn-cs"/>
                        </a:rPr>
                        <a:t>AH-64: </a:t>
                      </a:r>
                      <a:r>
                        <a:rPr kumimoji="0" lang="en-US" sz="1050" b="0" i="0" u="none" strike="noStrike" cap="none" normalizeH="0" baseline="0" dirty="0" smtClean="0">
                          <a:ln>
                            <a:noFill/>
                          </a:ln>
                          <a:solidFill>
                            <a:schemeClr val="tx1"/>
                          </a:solidFill>
                          <a:effectLst/>
                          <a:latin typeface="Arial" charset="0"/>
                        </a:rPr>
                        <a:t>Initial Investment  $710K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July 2006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r h="1758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i="0" u="none" strike="noStrike" kern="1200" cap="none" normalizeH="0" baseline="0" dirty="0" smtClean="0">
                          <a:ln>
                            <a:noFill/>
                          </a:ln>
                          <a:solidFill>
                            <a:schemeClr val="tx1"/>
                          </a:solidFill>
                          <a:effectLst/>
                          <a:latin typeface="+mn-lt"/>
                          <a:ea typeface="+mn-ea"/>
                          <a:cs typeface="+mn-cs"/>
                        </a:rPr>
                        <a:t>AH-64: </a:t>
                      </a:r>
                      <a:r>
                        <a:rPr kumimoji="0" lang="en-US" sz="1050" b="0" i="0" u="none" strike="noStrike" cap="none" normalizeH="0" baseline="0" dirty="0" smtClean="0">
                          <a:ln>
                            <a:noFill/>
                          </a:ln>
                          <a:solidFill>
                            <a:schemeClr val="tx1"/>
                          </a:solidFill>
                          <a:effectLst/>
                          <a:latin typeface="Arial" charset="0"/>
                        </a:rPr>
                        <a:t>Supplemental Investment  $175K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Jan 2009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r h="175846">
                <a:tc>
                  <a:txBody>
                    <a:bodyPr/>
                    <a:lstStyle/>
                    <a:p>
                      <a:pPr lvl="0"/>
                      <a:r>
                        <a:rPr kumimoji="0" lang="en-US" sz="1050" b="1" i="0" u="none" strike="noStrike" kern="1200" cap="none" normalizeH="0" baseline="0" dirty="0" smtClean="0">
                          <a:ln>
                            <a:noFill/>
                          </a:ln>
                          <a:solidFill>
                            <a:schemeClr val="tx1"/>
                          </a:solidFill>
                          <a:effectLst/>
                          <a:latin typeface="+mn-lt"/>
                          <a:ea typeface="+mn-ea"/>
                          <a:cs typeface="+mn-cs"/>
                        </a:rPr>
                        <a:t>AH-64: </a:t>
                      </a:r>
                      <a:r>
                        <a:rPr lang="en-US" sz="1050" dirty="0" smtClean="0">
                          <a:latin typeface="+mn-lt"/>
                        </a:rPr>
                        <a:t>ECP Completed </a:t>
                      </a:r>
                      <a:endParaRPr lang="en-US" sz="1050" dirty="0">
                        <a:latin typeface="+mn-lt"/>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Feb 2012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r h="1758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i="0" u="none" strike="noStrike" kern="1200" cap="none" normalizeH="0" baseline="0" dirty="0" smtClean="0">
                          <a:ln>
                            <a:noFill/>
                          </a:ln>
                          <a:solidFill>
                            <a:schemeClr val="tx1"/>
                          </a:solidFill>
                          <a:effectLst/>
                          <a:latin typeface="+mn-lt"/>
                          <a:ea typeface="+mn-ea"/>
                          <a:cs typeface="+mn-cs"/>
                        </a:rPr>
                        <a:t>AH-64: </a:t>
                      </a:r>
                      <a:r>
                        <a:rPr kumimoji="0" lang="en-US" sz="1050" b="0" i="0" u="none" strike="noStrike" cap="none" normalizeH="0" baseline="0" dirty="0" smtClean="0">
                          <a:ln>
                            <a:noFill/>
                          </a:ln>
                          <a:solidFill>
                            <a:schemeClr val="tx1"/>
                          </a:solidFill>
                          <a:effectLst/>
                          <a:latin typeface="Arial" charset="0"/>
                        </a:rPr>
                        <a:t>AWR Issued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Nov  2012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r h="20222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50" b="1" i="0" u="none" strike="noStrike" kern="1200" cap="none" normalizeH="0" baseline="0" dirty="0" smtClean="0">
                          <a:ln>
                            <a:noFill/>
                          </a:ln>
                          <a:solidFill>
                            <a:schemeClr val="tx1"/>
                          </a:solidFill>
                          <a:effectLst/>
                          <a:latin typeface="+mn-lt"/>
                          <a:ea typeface="+mn-ea"/>
                          <a:cs typeface="+mn-cs"/>
                        </a:rPr>
                        <a:t>AH-64: </a:t>
                      </a:r>
                      <a:r>
                        <a:rPr kumimoji="0" lang="en-US" sz="1050" b="0" i="0" u="none" strike="noStrike" kern="1200" cap="none" normalizeH="0" baseline="0" dirty="0" smtClean="0">
                          <a:ln>
                            <a:noFill/>
                          </a:ln>
                          <a:solidFill>
                            <a:schemeClr val="tx1"/>
                          </a:solidFill>
                          <a:effectLst/>
                          <a:latin typeface="Arial" charset="0"/>
                          <a:ea typeface="+mn-ea"/>
                          <a:cs typeface="+mn-cs"/>
                        </a:rPr>
                        <a:t>Fielding Date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kern="1200" cap="none" normalizeH="0" baseline="0" dirty="0" smtClean="0">
                          <a:ln>
                            <a:noFill/>
                          </a:ln>
                          <a:solidFill>
                            <a:schemeClr val="tx1"/>
                          </a:solidFill>
                          <a:effectLst/>
                          <a:latin typeface="Arial" charset="0"/>
                          <a:ea typeface="+mn-ea"/>
                          <a:cs typeface="+mn-cs"/>
                        </a:rPr>
                        <a:t>June 2013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r>
              <a:tr h="175846">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050" b="1" i="0" u="none" strike="noStrike" kern="1200" cap="none" normalizeH="0" baseline="0" dirty="0" smtClean="0">
                          <a:ln>
                            <a:noFill/>
                          </a:ln>
                          <a:solidFill>
                            <a:schemeClr val="tx1"/>
                          </a:solidFill>
                          <a:effectLst/>
                          <a:latin typeface="+mn-lt"/>
                          <a:ea typeface="+mn-ea"/>
                          <a:cs typeface="+mn-cs"/>
                        </a:rPr>
                        <a:t>CH-47: </a:t>
                      </a:r>
                      <a:r>
                        <a:rPr kumimoji="0" lang="en-US" sz="1050" b="0" i="0" u="none" strike="noStrike" cap="none" normalizeH="0" baseline="0" dirty="0" smtClean="0">
                          <a:ln>
                            <a:noFill/>
                          </a:ln>
                          <a:solidFill>
                            <a:schemeClr val="tx1"/>
                          </a:solidFill>
                          <a:effectLst/>
                          <a:latin typeface="Arial" charset="0"/>
                        </a:rPr>
                        <a:t>Investment  $325K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cap="none" normalizeH="0" baseline="0" dirty="0" smtClean="0">
                          <a:ln>
                            <a:noFill/>
                          </a:ln>
                          <a:solidFill>
                            <a:schemeClr val="tx1"/>
                          </a:solidFill>
                          <a:effectLst/>
                          <a:latin typeface="Arial" charset="0"/>
                        </a:rPr>
                        <a:t>Jan 2009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r>
              <a:tr h="175846">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050" b="1" i="0" u="none" strike="noStrike" kern="1200" cap="none" normalizeH="0" baseline="0" dirty="0" smtClean="0">
                          <a:ln>
                            <a:noFill/>
                          </a:ln>
                          <a:solidFill>
                            <a:schemeClr val="tx1"/>
                          </a:solidFill>
                          <a:effectLst/>
                          <a:latin typeface="+mn-lt"/>
                          <a:ea typeface="+mn-ea"/>
                          <a:cs typeface="+mn-cs"/>
                        </a:rPr>
                        <a:t>CH-47: </a:t>
                      </a:r>
                      <a:r>
                        <a:rPr kumimoji="0" lang="en-US" sz="1050" b="0" i="0" u="none" strike="noStrike" kern="1200" cap="none" normalizeH="0" baseline="0" dirty="0" smtClean="0">
                          <a:ln>
                            <a:noFill/>
                          </a:ln>
                          <a:solidFill>
                            <a:schemeClr val="tx1"/>
                          </a:solidFill>
                          <a:effectLst/>
                          <a:latin typeface="Arial" charset="0"/>
                          <a:ea typeface="+mn-ea"/>
                          <a:cs typeface="+mn-cs"/>
                        </a:rPr>
                        <a:t>NSN Issued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kern="1200" cap="none" normalizeH="0" baseline="0" dirty="0" smtClean="0">
                          <a:ln>
                            <a:noFill/>
                          </a:ln>
                          <a:solidFill>
                            <a:schemeClr val="tx1"/>
                          </a:solidFill>
                          <a:effectLst/>
                          <a:latin typeface="Arial" charset="0"/>
                          <a:ea typeface="+mn-ea"/>
                          <a:cs typeface="+mn-cs"/>
                        </a:rPr>
                        <a:t>Nov 2012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r>
              <a:tr h="175846">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050" b="1" i="0" u="none" strike="noStrike" kern="1200" cap="none" normalizeH="0" baseline="0" dirty="0" smtClean="0">
                          <a:ln>
                            <a:noFill/>
                          </a:ln>
                          <a:solidFill>
                            <a:schemeClr val="tx1"/>
                          </a:solidFill>
                          <a:effectLst/>
                          <a:latin typeface="+mn-lt"/>
                          <a:ea typeface="+mn-ea"/>
                          <a:cs typeface="+mn-cs"/>
                        </a:rPr>
                        <a:t>CH-47: </a:t>
                      </a:r>
                      <a:r>
                        <a:rPr kumimoji="0" lang="en-US" sz="1050" b="0" i="0" u="none" strike="noStrike" kern="1200" cap="none" normalizeH="0" baseline="0" dirty="0" smtClean="0">
                          <a:ln>
                            <a:noFill/>
                          </a:ln>
                          <a:solidFill>
                            <a:schemeClr val="tx1"/>
                          </a:solidFill>
                          <a:effectLst/>
                          <a:latin typeface="Arial" charset="0"/>
                          <a:ea typeface="+mn-ea"/>
                          <a:cs typeface="+mn-cs"/>
                        </a:rPr>
                        <a:t>AWR Issued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50" b="0" i="0" u="none" strike="noStrike" kern="1200" cap="none" normalizeH="0" baseline="0" dirty="0" smtClean="0">
                          <a:ln>
                            <a:noFill/>
                          </a:ln>
                          <a:solidFill>
                            <a:schemeClr val="tx1"/>
                          </a:solidFill>
                          <a:effectLst/>
                          <a:latin typeface="Arial" charset="0"/>
                          <a:ea typeface="+mn-ea"/>
                          <a:cs typeface="+mn-cs"/>
                        </a:rPr>
                        <a:t>July 2013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tr>
            </a:tbl>
          </a:graphicData>
        </a:graphic>
      </p:graphicFrame>
      <p:sp>
        <p:nvSpPr>
          <p:cNvPr id="20" name="Text Box 20"/>
          <p:cNvSpPr txBox="1">
            <a:spLocks noChangeArrowheads="1"/>
          </p:cNvSpPr>
          <p:nvPr/>
        </p:nvSpPr>
        <p:spPr bwMode="auto">
          <a:xfrm>
            <a:off x="11721" y="3917658"/>
            <a:ext cx="4572000" cy="2482717"/>
          </a:xfrm>
          <a:prstGeom prst="rect">
            <a:avLst/>
          </a:prstGeom>
          <a:noFill/>
          <a:ln w="31750">
            <a:noFill/>
            <a:miter lim="800000"/>
            <a:headEnd/>
            <a:tailEnd/>
          </a:ln>
        </p:spPr>
        <p:txBody>
          <a:bodyPr wrap="square" lIns="91426" tIns="45713" rIns="91426" bIns="45713">
            <a:spAutoFit/>
          </a:bodyPr>
          <a:lstStyle>
            <a:defPPr>
              <a:defRPr lang="en-US"/>
            </a:defPPr>
            <a:lvl1pPr marL="176213" indent="-176213">
              <a:spcAft>
                <a:spcPts val="100"/>
              </a:spcAft>
              <a:buFont typeface="Arial" pitchFamily="34" charset="0"/>
              <a:buChar char="•"/>
              <a:defRPr sz="1200" b="1"/>
            </a:lvl1pPr>
            <a:lvl2pPr marL="339725" lvl="1" indent="-163513">
              <a:spcBef>
                <a:spcPts val="0"/>
              </a:spcBef>
              <a:spcAft>
                <a:spcPts val="100"/>
              </a:spcAft>
              <a:buFont typeface="Wingdings" pitchFamily="2" charset="2"/>
              <a:buChar char="ü"/>
              <a:tabLst>
                <a:tab pos="273050" algn="l"/>
              </a:tabLst>
              <a:defRPr sz="1000"/>
            </a:lvl2pPr>
          </a:lstStyle>
          <a:p>
            <a:r>
              <a:rPr lang="en-US" sz="1050" dirty="0" smtClean="0"/>
              <a:t>Soldier Benefit:</a:t>
            </a:r>
            <a:endParaRPr lang="en-US" sz="1050" dirty="0"/>
          </a:p>
          <a:p>
            <a:pPr lvl="1"/>
            <a:r>
              <a:rPr lang="en-US" sz="1050" dirty="0"/>
              <a:t>50% reduction in tracking test flights and MMH per aircraft</a:t>
            </a:r>
          </a:p>
          <a:p>
            <a:pPr lvl="1"/>
            <a:r>
              <a:rPr lang="en-US" sz="1050" dirty="0"/>
              <a:t>Saves 2 hours flight time and 12 man-hours per tracking event</a:t>
            </a:r>
          </a:p>
          <a:p>
            <a:r>
              <a:rPr lang="en-US" sz="1050" dirty="0"/>
              <a:t>AWCF </a:t>
            </a:r>
            <a:r>
              <a:rPr lang="en-US" sz="1050" dirty="0" smtClean="0"/>
              <a:t>Cost Avoidance</a:t>
            </a:r>
            <a:endParaRPr lang="en-US" sz="1050" dirty="0"/>
          </a:p>
          <a:p>
            <a:pPr lvl="1"/>
            <a:r>
              <a:rPr lang="en-US" sz="1050" dirty="0"/>
              <a:t>44% reduction in cracked and delaminated blades returned to CCAD (172 fewer blades returned from FY13 to FY14)</a:t>
            </a:r>
          </a:p>
          <a:p>
            <a:pPr lvl="1"/>
            <a:r>
              <a:rPr lang="en-US" sz="1050" dirty="0"/>
              <a:t>$4M in cost avoidance.</a:t>
            </a:r>
          </a:p>
          <a:p>
            <a:r>
              <a:rPr lang="en-US" sz="1050" dirty="0" smtClean="0"/>
              <a:t>Other Benefit:</a:t>
            </a:r>
            <a:endParaRPr lang="en-US" sz="1050" dirty="0"/>
          </a:p>
          <a:p>
            <a:pPr lvl="1"/>
            <a:r>
              <a:rPr lang="en-US" sz="1050" dirty="0"/>
              <a:t>Cost avoidance/risk reduction of $1.1M for AH-64E Composite Main Rotor Blade Development</a:t>
            </a:r>
          </a:p>
          <a:p>
            <a:pPr lvl="1"/>
            <a:r>
              <a:rPr lang="en-US" sz="1050" dirty="0"/>
              <a:t>CH-47: 1,000 wedge kits distributed (July 2013)</a:t>
            </a:r>
          </a:p>
          <a:p>
            <a:r>
              <a:rPr lang="en-US" sz="1050" dirty="0" smtClean="0"/>
              <a:t>Collaboration </a:t>
            </a:r>
            <a:r>
              <a:rPr lang="en-US" sz="1050" dirty="0"/>
              <a:t>between ED, PEO AVN, PM Apache, PM Cargo, DLA, AED, AATD, 3M, and Boeing</a:t>
            </a:r>
          </a:p>
          <a:p>
            <a:endParaRPr lang="en-US" sz="1050" dirty="0"/>
          </a:p>
        </p:txBody>
      </p:sp>
    </p:spTree>
    <p:extLst>
      <p:ext uri="{BB962C8B-B14F-4D97-AF65-F5344CB8AC3E}">
        <p14:creationId xmlns:p14="http://schemas.microsoft.com/office/powerpoint/2010/main" val="20855867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p:cNvSpPr/>
          <p:nvPr/>
        </p:nvSpPr>
        <p:spPr>
          <a:xfrm>
            <a:off x="274320" y="3764280"/>
            <a:ext cx="2628900" cy="3086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prstClr val="black"/>
                </a:solidFill>
              </a:rPr>
              <a:t>What actions do we take?</a:t>
            </a:r>
            <a:endParaRPr lang="en-US" sz="1400" b="1" dirty="0">
              <a:solidFill>
                <a:prstClr val="black"/>
              </a:solidFill>
            </a:endParaRPr>
          </a:p>
        </p:txBody>
      </p:sp>
      <p:sp>
        <p:nvSpPr>
          <p:cNvPr id="69" name="Pentagon 68"/>
          <p:cNvSpPr/>
          <p:nvPr/>
        </p:nvSpPr>
        <p:spPr>
          <a:xfrm rot="10800000" flipH="1" flipV="1">
            <a:off x="5769239" y="1260735"/>
            <a:ext cx="3315439" cy="297556"/>
          </a:xfrm>
          <a:prstGeom prst="homePlate">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ln>
        </p:spPr>
        <p:style>
          <a:lnRef idx="1">
            <a:schemeClr val="accent2"/>
          </a:lnRef>
          <a:fillRef idx="2">
            <a:schemeClr val="accent2"/>
          </a:fillRef>
          <a:effectRef idx="1">
            <a:schemeClr val="accent2"/>
          </a:effectRef>
          <a:fontRef idx="minor">
            <a:schemeClr val="dk1"/>
          </a:fontRef>
        </p:style>
        <p:txBody>
          <a:bodyPr lIns="91432" tIns="45716" rIns="91432" bIns="45716" rtlCol="0" anchor="ctr"/>
          <a:lstStyle/>
          <a:p>
            <a:pPr algn="r"/>
            <a:r>
              <a:rPr lang="en-US" sz="1400" b="1" dirty="0" smtClean="0">
                <a:solidFill>
                  <a:srgbClr val="17375E">
                    <a:lumMod val="50000"/>
                  </a:srgbClr>
                </a:solidFill>
              </a:rPr>
              <a:t>Differences by Unit/Geography</a:t>
            </a:r>
            <a:endParaRPr lang="en-US" sz="1400" dirty="0">
              <a:solidFill>
                <a:prstClr val="black"/>
              </a:solidFill>
            </a:endParaRPr>
          </a:p>
        </p:txBody>
      </p:sp>
      <p:sp>
        <p:nvSpPr>
          <p:cNvPr id="64" name="Rectangle 63"/>
          <p:cNvSpPr/>
          <p:nvPr/>
        </p:nvSpPr>
        <p:spPr>
          <a:xfrm>
            <a:off x="3200400" y="880110"/>
            <a:ext cx="2160270" cy="3086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prstClr val="black"/>
                </a:solidFill>
              </a:rPr>
              <a:t>Why and Where?</a:t>
            </a:r>
            <a:endParaRPr lang="en-US" sz="1400" b="1" dirty="0">
              <a:solidFill>
                <a:prstClr val="black"/>
              </a:solidFill>
            </a:endParaRPr>
          </a:p>
        </p:txBody>
      </p:sp>
      <p:graphicFrame>
        <p:nvGraphicFramePr>
          <p:cNvPr id="59" name="Table 58"/>
          <p:cNvGraphicFramePr>
            <a:graphicFrameLocks noGrp="1"/>
          </p:cNvGraphicFramePr>
          <p:nvPr/>
        </p:nvGraphicFramePr>
        <p:xfrm>
          <a:off x="148589" y="1184995"/>
          <a:ext cx="2068833" cy="2363645"/>
        </p:xfrm>
        <a:graphic>
          <a:graphicData uri="http://schemas.openxmlformats.org/drawingml/2006/table">
            <a:tbl>
              <a:tblPr/>
              <a:tblGrid>
                <a:gridCol w="148691"/>
                <a:gridCol w="167278"/>
                <a:gridCol w="317659"/>
                <a:gridCol w="515913"/>
                <a:gridCol w="207265"/>
                <a:gridCol w="191496"/>
                <a:gridCol w="191608"/>
                <a:gridCol w="137427"/>
                <a:gridCol w="191496"/>
              </a:tblGrid>
              <a:tr h="74738">
                <a:tc>
                  <a:txBody>
                    <a:bodyPr/>
                    <a:lstStyle/>
                    <a:p>
                      <a:pPr algn="ctr" fontAlgn="ctr"/>
                      <a:r>
                        <a:rPr lang="en-US" sz="200" b="1" i="0" u="none" strike="noStrike" dirty="0">
                          <a:solidFill>
                            <a:srgbClr val="000000"/>
                          </a:solidFill>
                          <a:latin typeface="Calibri"/>
                        </a:rPr>
                        <a:t>Top 200 Position</a:t>
                      </a:r>
                    </a:p>
                  </a:txBody>
                  <a:tcPr marL="2075" marR="2075" marT="20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 b="1" i="0" u="none" strike="noStrike">
                          <a:solidFill>
                            <a:srgbClr val="000000"/>
                          </a:solidFill>
                          <a:latin typeface="Calibri"/>
                        </a:rPr>
                        <a:t>Material Number</a:t>
                      </a:r>
                    </a:p>
                  </a:txBody>
                  <a:tcPr marL="2075" marR="2075" marT="20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 b="1" i="0" u="none" strike="noStrike">
                          <a:solidFill>
                            <a:srgbClr val="000000"/>
                          </a:solidFill>
                          <a:latin typeface="Calibri"/>
                        </a:rPr>
                        <a:t>Material Description</a:t>
                      </a:r>
                    </a:p>
                  </a:txBody>
                  <a:tcPr marL="2075" marR="2075" marT="20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 b="1" i="0" u="none" strike="noStrike">
                          <a:solidFill>
                            <a:srgbClr val="000000"/>
                          </a:solidFill>
                          <a:latin typeface="Calibri"/>
                        </a:rPr>
                        <a:t>WPN Sys Name</a:t>
                      </a:r>
                    </a:p>
                  </a:txBody>
                  <a:tcPr marL="2075" marR="2075" marT="20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 b="1" i="0" u="none" strike="noStrike">
                          <a:solidFill>
                            <a:srgbClr val="000000"/>
                          </a:solidFill>
                          <a:latin typeface="Calibri"/>
                        </a:rPr>
                        <a:t>    AMDF Price</a:t>
                      </a:r>
                    </a:p>
                  </a:txBody>
                  <a:tcPr marL="2075" marR="2075" marT="20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 b="1" i="0" u="none" strike="noStrike">
                          <a:solidFill>
                            <a:srgbClr val="000000"/>
                          </a:solidFill>
                          <a:latin typeface="Calibri"/>
                        </a:rPr>
                        <a:t>Independent Demands</a:t>
                      </a:r>
                    </a:p>
                  </a:txBody>
                  <a:tcPr marL="2075" marR="2075" marT="20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 b="1" i="0" u="none" strike="noStrike">
                          <a:solidFill>
                            <a:srgbClr val="000000"/>
                          </a:solidFill>
                          <a:latin typeface="Calibri"/>
                        </a:rPr>
                        <a:t>Dependent Demands</a:t>
                      </a:r>
                    </a:p>
                  </a:txBody>
                  <a:tcPr marL="2075" marR="2075" marT="20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 b="1" i="0" u="none" strike="noStrike">
                          <a:solidFill>
                            <a:srgbClr val="000000"/>
                          </a:solidFill>
                          <a:latin typeface="Calibri"/>
                        </a:rPr>
                        <a:t>Total Demands </a:t>
                      </a:r>
                    </a:p>
                  </a:txBody>
                  <a:tcPr marL="2075" marR="2075" marT="20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00" b="1" i="0" u="none" strike="noStrike">
                          <a:solidFill>
                            <a:srgbClr val="000000"/>
                          </a:solidFill>
                          <a:latin typeface="Calibri"/>
                        </a:rPr>
                        <a:t>Forecasted Demands </a:t>
                      </a:r>
                      <a:br>
                        <a:rPr lang="en-US" sz="200" b="1" i="0" u="none" strike="noStrike">
                          <a:solidFill>
                            <a:srgbClr val="000000"/>
                          </a:solidFill>
                          <a:latin typeface="Calibri"/>
                        </a:rPr>
                      </a:br>
                      <a:r>
                        <a:rPr lang="en-US" sz="200" b="1" i="0" u="none" strike="noStrike">
                          <a:solidFill>
                            <a:srgbClr val="000000"/>
                          </a:solidFill>
                          <a:latin typeface="Calibri"/>
                        </a:rPr>
                        <a:t>(12 Months)</a:t>
                      </a:r>
                    </a:p>
                  </a:txBody>
                  <a:tcPr marL="2075" marR="2075" marT="20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015031701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ENGINE,AIRCRAFT,TUR</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UH-60L/AH-64A Engine (T701C)</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698,965.00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311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65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376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507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011061903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BLADE,MAIN ROTOR</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143,302.00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1,231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172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1,403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1,579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014585361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ENGINE,AIRCRAFT,TUR</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CH-47 Turbine Engine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941,058.00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192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012844013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COLD SECTION MODULE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UH-60L/AH-64A Engine (T701C)</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372,992.00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205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205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344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015120889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HEAD,ROTARY WING</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AH-64 Airframe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355,956.00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176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178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235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011138188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BLADE,ROTARY WING</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71,229.00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813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76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889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1,216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015329390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TRANSMISSION,MECHAN</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AH-64 Airframe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388,907.00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129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129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156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013320702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BLADE,ROTARY WING</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AH-64 Airframe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131,273.00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378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380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522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014443770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ENGINE,AIRCRAFT,TUR</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OH-58D Turbine Engine (T703- AD-700)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452,729.00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93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93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86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10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011457109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BLADE,ROTARY WING</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CH-47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188,918.00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194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197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268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11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011457110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BLADE,ROTARY WING</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CH-47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191,064.00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172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175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230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12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015153538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ROTOR,TURBINE,AIRCR</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UH-60L/AH-64A Engine (T701C)</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144,504.00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207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216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504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13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013914399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HEAD,ROTARY WING</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CH-47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312,989.00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89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90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132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14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010701003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ENGINE,AIRCRAFT,TUR</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 Turbine Engine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555,200.00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49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15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015996326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BLADE SET,ROTARY WI</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207,279.00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128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128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106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16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015031700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POWER TURBINE MODUL</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UH-60L/AH-64A Engine (T701C)</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185,290.00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258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17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013914398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HEAD,ROTARY WING</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CH-47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300,570.00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77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78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104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344">
                <a:tc>
                  <a:txBody>
                    <a:bodyPr/>
                    <a:lstStyle/>
                    <a:p>
                      <a:pPr algn="r" fontAlgn="b"/>
                      <a:r>
                        <a:rPr lang="en-US" sz="200" b="0" i="0" u="none" strike="noStrike">
                          <a:solidFill>
                            <a:srgbClr val="000000"/>
                          </a:solidFill>
                          <a:latin typeface="Calibri"/>
                        </a:rPr>
                        <a:t>18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012915113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PLATFORM ASSEMBLY,C</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OH-58D Army Helicopter Improvement Progr</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309,649.00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68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71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83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19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015389786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TRANSMISSION,MECHAN</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395,621.00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83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64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20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014089015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RECEIVER-TRANSMITTE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200" b="0" i="0" u="none" strike="noStrike">
                          <a:solidFill>
                            <a:srgbClr val="000000"/>
                          </a:solidFill>
                          <a:latin typeface="Calibri"/>
                        </a:rPr>
                        <a:t>Target Acquisition Designation Sight (TA</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105,631.00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192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193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299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21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014117098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COOLER,FLUID,ELECTR</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Patriot</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1,173,358.00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22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013176446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TRANSMISSION,MECHAN</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CH-47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700,950.00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11,280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23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014643974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TRANSMISSION,MECHAN</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CH-47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579,087.00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24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015033115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TRANSMISSION,MECHAN</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270,193.00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68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68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84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25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013154071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TRANSMISSION,MECHAN</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CH-47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738,026.00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26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001344803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ENGINE,AIRCRAFT,TUR</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AH-1, UH-1, OV-1 Turbine Engine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555,476.00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344">
                <a:tc>
                  <a:txBody>
                    <a:bodyPr/>
                    <a:lstStyle/>
                    <a:p>
                      <a:pPr algn="r" fontAlgn="b"/>
                      <a:r>
                        <a:rPr lang="en-US" sz="200" b="0" i="0" u="none" strike="noStrike">
                          <a:solidFill>
                            <a:srgbClr val="000000"/>
                          </a:solidFill>
                          <a:latin typeface="Calibri"/>
                        </a:rPr>
                        <a:t>27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012397004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BLADE,ROTARY WING</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OH-58D Army Helicopter Improvement Progr</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106,431.00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153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157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205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28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014426926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SPINDLE,HEAD,ROTARY</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26,351.00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597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127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724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788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29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011431226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SERVO ASSY,PRIMARY</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25,842.00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599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121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720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773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30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013753160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CYLINDER ASSEMBLY,A</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39,291.00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367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403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502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31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015169622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RECEIVER,FLIR,TARGE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200" b="0" i="0" u="none" strike="noStrike">
                          <a:solidFill>
                            <a:srgbClr val="000000"/>
                          </a:solidFill>
                          <a:latin typeface="Calibri"/>
                        </a:rPr>
                        <a:t>Target Acquisition Designation Sight (TA</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266,269.00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91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32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014503535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INVERTER,POWER,STAT</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Patriot</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249,372.00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84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33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013765089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TRANSMISSION,MECHAN</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74,429.00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186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218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239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34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014131061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TRANSMITTER CONTROL</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AH-64 Longbow</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976,573.00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35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015268299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TURRET,ASSEMBLY,INF</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437,758.00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344">
                <a:tc>
                  <a:txBody>
                    <a:bodyPr/>
                    <a:lstStyle/>
                    <a:p>
                      <a:pPr algn="r" fontAlgn="b"/>
                      <a:r>
                        <a:rPr lang="en-US" sz="200" b="0" i="0" u="none" strike="noStrike">
                          <a:solidFill>
                            <a:srgbClr val="000000"/>
                          </a:solidFill>
                          <a:latin typeface="Calibri"/>
                        </a:rPr>
                        <a:t>36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015796215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CABIN CONVERTED</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OH-58D Army Helicopter Improvement Progr</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6,573,808.00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37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012737610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SERVOCYLINDER</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AH-64 Airframe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58,190.00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221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223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227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38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013976050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ELECTRONIC COMPONEN</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AH-64 Longbow</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1,597,772.00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39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014504834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HUB,ROTOR,HELICOPTE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81,073.00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154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190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212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40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013950007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SWASHPLATE,CONTROLL</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CH-47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125,137.00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99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138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41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014133826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TARGET DESIGNATOR S</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AH-64 Longbow</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2,924,699.00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42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013692818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POWER UNIT,GAS TURB</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69,949.00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161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192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187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43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014907030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ELECTRON TUBE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Patriot</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449,988.00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44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010945547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COLD SECTION MODULE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 Turbine Engine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229,287.00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44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44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65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45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012413334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COMPUTER,FLIGHT CON</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CH-47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99,595.00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101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104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161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46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010131339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ENGINE,AIRCRAFT,TUR</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T63-A-700 and T63-A-720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333,946.00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344">
                <a:tc>
                  <a:txBody>
                    <a:bodyPr/>
                    <a:lstStyle/>
                    <a:p>
                      <a:pPr algn="r" fontAlgn="b"/>
                      <a:r>
                        <a:rPr lang="en-US" sz="200" b="0" i="0" u="none" strike="noStrike">
                          <a:solidFill>
                            <a:srgbClr val="000000"/>
                          </a:solidFill>
                          <a:latin typeface="Calibri"/>
                        </a:rPr>
                        <a:t>47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014434904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TRANSMISSION,MECHAN</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OH-58D Army Helicopter Improvement Progr</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255,871.00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68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48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015183635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M-PNVS RECEIVER</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200" b="0" i="0" u="none" strike="noStrike">
                          <a:solidFill>
                            <a:srgbClr val="000000"/>
                          </a:solidFill>
                          <a:latin typeface="Calibri"/>
                        </a:rPr>
                        <a:t>Target Acquisition Designation Sight (TA</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232,064.00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43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44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0344">
                <a:tc>
                  <a:txBody>
                    <a:bodyPr/>
                    <a:lstStyle/>
                    <a:p>
                      <a:pPr algn="r" fontAlgn="b"/>
                      <a:r>
                        <a:rPr lang="en-US" sz="200" b="0" i="0" u="none" strike="noStrike">
                          <a:solidFill>
                            <a:srgbClr val="000000"/>
                          </a:solidFill>
                          <a:latin typeface="Calibri"/>
                        </a:rPr>
                        <a:t>49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015034177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TARGET DESIGNATOR S</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OH-58D Army Helicopter Improvement Progr</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247,039.00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50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015370124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TARGET ACQUISITION</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Improved Bradley Acquisition System (ISB</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665,862.00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51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014923907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FUEL CONTROL,MAIN,T</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UH-60L/AH-64A Engine (T701C)</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35,910.00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259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43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302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277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52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015584785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DISPLAY UNIT</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58,100.00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233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53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014693420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ENGINE,GAS TURBINE,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CH-47 Turbine Engine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109,599.00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82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84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166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54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014659232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SHOCK STRUT ASSY</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AH-64 Airframe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56,984.00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154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219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55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012575800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RAMP ASSY,CARGO</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CH-47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561,582.00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56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012077228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PUMP,HYDRAULIC</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14,936.00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555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116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671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777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57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013122387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BLADE,ROTARY RUDDER</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AH-64 Airframe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23,544.00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340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348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443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58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014129325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PROCESSOR,SIGNAL DA</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AH-64 Longbow</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999,461.00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59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015904884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TURRET,SENSOR-SIGHT</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200" b="0" i="0" u="none" strike="noStrike">
                          <a:solidFill>
                            <a:srgbClr val="000000"/>
                          </a:solidFill>
                          <a:latin typeface="Calibri"/>
                        </a:rPr>
                        <a:t>Target Acquisition Designation Sight (TA</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554,236.00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014113039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POWER SUPPLY</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Patriot</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549,623.00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61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014940084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SERVOCYLINDER</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AH-64 Airframe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68,021.00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112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114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185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62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014647113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TRANSMISSION,MECHAN</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CH-47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178,955.00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42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42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113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63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015683122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PROCESSOR,SIGNAL DA</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AH-64 Longbow</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141,561.00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89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64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013201191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SHAFT ASSY,FLEX</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CH-47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146,932.00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65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015461148</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BLADE,ROTARY WING</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178,388.00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42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42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66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014924556</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FUEL CONTROL,MAIN,T</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UH-60 Turbine Engine</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30,322.00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241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241</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349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r" fontAlgn="b"/>
                      <a:r>
                        <a:rPr lang="en-US" sz="200" b="0" i="0" u="none" strike="noStrike">
                          <a:solidFill>
                            <a:srgbClr val="000000"/>
                          </a:solidFill>
                          <a:latin typeface="Calibri"/>
                        </a:rPr>
                        <a:t>67</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015278175</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a:solidFill>
                            <a:srgbClr val="000000"/>
                          </a:solidFill>
                          <a:latin typeface="Calibri"/>
                        </a:rPr>
                        <a:t>GEARBOX,ACCESSORY D</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00" b="0" i="0" u="none" strike="noStrike" dirty="0">
                          <a:solidFill>
                            <a:srgbClr val="000000"/>
                          </a:solidFill>
                          <a:latin typeface="Calibri"/>
                        </a:rPr>
                        <a:t>UH-60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86,787.00</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83</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59</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a:solidFill>
                            <a:srgbClr val="000000"/>
                          </a:solidFill>
                          <a:latin typeface="Calibri"/>
                        </a:rPr>
                        <a:t>142</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200" b="0" i="0" u="none" strike="noStrike" dirty="0">
                          <a:solidFill>
                            <a:srgbClr val="000000"/>
                          </a:solidFill>
                          <a:latin typeface="Calibri"/>
                        </a:rPr>
                        <a:t>184</a:t>
                      </a:r>
                    </a:p>
                  </a:txBody>
                  <a:tcPr marL="2075" marR="2075" marT="20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 name="Title 1"/>
          <p:cNvSpPr>
            <a:spLocks noGrp="1"/>
          </p:cNvSpPr>
          <p:nvPr>
            <p:ph type="title"/>
          </p:nvPr>
        </p:nvSpPr>
        <p:spPr>
          <a:xfrm>
            <a:off x="1371600" y="146331"/>
            <a:ext cx="7128422" cy="728197"/>
          </a:xfrm>
        </p:spPr>
        <p:txBody>
          <a:bodyPr anchor="ctr" anchorCtr="0">
            <a:noAutofit/>
          </a:bodyPr>
          <a:lstStyle/>
          <a:p>
            <a:r>
              <a:rPr lang="en-US" sz="2400" dirty="0" smtClean="0"/>
              <a:t>As an Enterprise, We Need to Generate Combat Power for the Warfighter at a Lower Cost</a:t>
            </a:r>
            <a:endParaRPr lang="en-US" sz="2400" dirty="0"/>
          </a:p>
        </p:txBody>
      </p:sp>
      <p:sp>
        <p:nvSpPr>
          <p:cNvPr id="22" name="Line Callout 1 21"/>
          <p:cNvSpPr/>
          <p:nvPr/>
        </p:nvSpPr>
        <p:spPr>
          <a:xfrm>
            <a:off x="320040" y="873458"/>
            <a:ext cx="2228849" cy="303832"/>
          </a:xfrm>
          <a:prstGeom prst="borderCallout1">
            <a:avLst>
              <a:gd name="adj1" fmla="val 98788"/>
              <a:gd name="adj2" fmla="val 93249"/>
              <a:gd name="adj3" fmla="val 159790"/>
              <a:gd name="adj4" fmla="val 8388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r>
              <a:rPr lang="en-US" sz="1400" b="1" dirty="0" smtClean="0">
                <a:solidFill>
                  <a:prstClr val="black"/>
                </a:solidFill>
              </a:rPr>
              <a:t>Where do our $$ go?</a:t>
            </a:r>
            <a:endParaRPr lang="en-US" sz="1400" b="1" dirty="0">
              <a:solidFill>
                <a:prstClr val="black"/>
              </a:solidFill>
            </a:endParaRPr>
          </a:p>
        </p:txBody>
      </p:sp>
      <p:sp>
        <p:nvSpPr>
          <p:cNvPr id="23" name="Oval 22"/>
          <p:cNvSpPr/>
          <p:nvPr/>
        </p:nvSpPr>
        <p:spPr>
          <a:xfrm>
            <a:off x="138526" y="855915"/>
            <a:ext cx="333298" cy="333298"/>
          </a:xfrm>
          <a:prstGeom prst="ellipse">
            <a:avLst/>
          </a:prstGeom>
        </p:spPr>
        <p:style>
          <a:lnRef idx="0">
            <a:schemeClr val="accent5"/>
          </a:lnRef>
          <a:fillRef idx="3">
            <a:schemeClr val="accent5"/>
          </a:fillRef>
          <a:effectRef idx="3">
            <a:schemeClr val="accent5"/>
          </a:effectRef>
          <a:fontRef idx="minor">
            <a:schemeClr val="lt1"/>
          </a:fontRef>
        </p:style>
        <p:txBody>
          <a:bodyPr lIns="91432" tIns="45716" rIns="91432" bIns="45716" rtlCol="0" anchor="ctr"/>
          <a:lstStyle/>
          <a:p>
            <a:pPr algn="ctr"/>
            <a:r>
              <a:rPr lang="en-US" sz="1600" b="1" dirty="0" smtClean="0">
                <a:solidFill>
                  <a:prstClr val="white"/>
                </a:solidFill>
              </a:rPr>
              <a:t>1</a:t>
            </a:r>
            <a:endParaRPr lang="en-US" sz="1600" b="1" dirty="0">
              <a:solidFill>
                <a:prstClr val="white"/>
              </a:solidFill>
            </a:endParaRPr>
          </a:p>
        </p:txBody>
      </p:sp>
      <p:grpSp>
        <p:nvGrpSpPr>
          <p:cNvPr id="3" name="Group 102"/>
          <p:cNvGrpSpPr/>
          <p:nvPr/>
        </p:nvGrpSpPr>
        <p:grpSpPr>
          <a:xfrm>
            <a:off x="279352" y="4054321"/>
            <a:ext cx="3648739" cy="528070"/>
            <a:chOff x="839422" y="4831561"/>
            <a:chExt cx="3648739" cy="528070"/>
          </a:xfrm>
        </p:grpSpPr>
        <p:sp>
          <p:nvSpPr>
            <p:cNvPr id="34" name="Pentagon 33"/>
            <p:cNvSpPr/>
            <p:nvPr/>
          </p:nvSpPr>
          <p:spPr>
            <a:xfrm rot="16200000" flipH="1">
              <a:off x="2418203" y="3289673"/>
              <a:ext cx="491177" cy="3648739"/>
            </a:xfrm>
            <a:prstGeom prst="homePlate">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ln>
          </p:spPr>
          <p:style>
            <a:lnRef idx="1">
              <a:schemeClr val="accent2"/>
            </a:lnRef>
            <a:fillRef idx="2">
              <a:schemeClr val="accent2"/>
            </a:fillRef>
            <a:effectRef idx="1">
              <a:schemeClr val="accent2"/>
            </a:effectRef>
            <a:fontRef idx="minor">
              <a:schemeClr val="dk1"/>
            </a:fontRef>
          </p:style>
          <p:txBody>
            <a:bodyPr lIns="91432" tIns="45716" rIns="91432" bIns="45716" rtlCol="0" anchor="ctr"/>
            <a:lstStyle/>
            <a:p>
              <a:pPr algn="ctr"/>
              <a:endParaRPr lang="en-US" sz="1600" dirty="0">
                <a:solidFill>
                  <a:prstClr val="black"/>
                </a:solidFill>
              </a:endParaRPr>
            </a:p>
          </p:txBody>
        </p:sp>
        <p:sp>
          <p:nvSpPr>
            <p:cNvPr id="35" name="TextBox 34"/>
            <p:cNvSpPr txBox="1"/>
            <p:nvPr/>
          </p:nvSpPr>
          <p:spPr>
            <a:xfrm>
              <a:off x="859191" y="4831561"/>
              <a:ext cx="3583247" cy="340081"/>
            </a:xfrm>
            <a:prstGeom prst="rect">
              <a:avLst/>
            </a:prstGeom>
            <a:noFill/>
          </p:spPr>
          <p:txBody>
            <a:bodyPr wrap="square" lIns="91416" tIns="45708" rIns="91416" bIns="45708" rtlCol="0">
              <a:spAutoFit/>
            </a:bodyPr>
            <a:lstStyle/>
            <a:p>
              <a:pPr algn="ctr"/>
              <a:r>
                <a:rPr lang="en-US" sz="1600" b="1" dirty="0" smtClean="0">
                  <a:solidFill>
                    <a:prstClr val="black"/>
                  </a:solidFill>
                </a:rPr>
                <a:t>  Which Leads to Targeted Action </a:t>
              </a:r>
              <a:endParaRPr lang="en-US" sz="1600" b="1" dirty="0">
                <a:solidFill>
                  <a:prstClr val="black"/>
                </a:solidFill>
              </a:endParaRPr>
            </a:p>
          </p:txBody>
        </p:sp>
      </p:grpSp>
      <p:sp>
        <p:nvSpPr>
          <p:cNvPr id="36" name="Oval 35"/>
          <p:cNvSpPr/>
          <p:nvPr/>
        </p:nvSpPr>
        <p:spPr>
          <a:xfrm>
            <a:off x="125730" y="3740504"/>
            <a:ext cx="333298" cy="333298"/>
          </a:xfrm>
          <a:prstGeom prst="ellipse">
            <a:avLst/>
          </a:prstGeom>
        </p:spPr>
        <p:style>
          <a:lnRef idx="0">
            <a:schemeClr val="accent5"/>
          </a:lnRef>
          <a:fillRef idx="3">
            <a:schemeClr val="accent5"/>
          </a:fillRef>
          <a:effectRef idx="3">
            <a:schemeClr val="accent5"/>
          </a:effectRef>
          <a:fontRef idx="minor">
            <a:schemeClr val="lt1"/>
          </a:fontRef>
        </p:style>
        <p:txBody>
          <a:bodyPr lIns="91432" tIns="45716" rIns="91432" bIns="45716" rtlCol="0" anchor="ctr"/>
          <a:lstStyle/>
          <a:p>
            <a:pPr algn="ctr"/>
            <a:r>
              <a:rPr lang="en-US" sz="1600" b="1" dirty="0" smtClean="0">
                <a:solidFill>
                  <a:prstClr val="white"/>
                </a:solidFill>
              </a:rPr>
              <a:t>3</a:t>
            </a:r>
            <a:endParaRPr lang="en-US" sz="1600" b="1" dirty="0">
              <a:solidFill>
                <a:prstClr val="white"/>
              </a:solidFill>
            </a:endParaRPr>
          </a:p>
        </p:txBody>
      </p:sp>
      <p:graphicFrame>
        <p:nvGraphicFramePr>
          <p:cNvPr id="38" name="Object 3"/>
          <p:cNvGraphicFramePr>
            <a:graphicFrameLocks noChangeAspect="1"/>
          </p:cNvGraphicFramePr>
          <p:nvPr/>
        </p:nvGraphicFramePr>
        <p:xfrm>
          <a:off x="373967" y="4504050"/>
          <a:ext cx="3523663" cy="1690748"/>
        </p:xfrm>
        <a:graphic>
          <a:graphicData uri="http://schemas.openxmlformats.org/presentationml/2006/ole">
            <mc:AlternateContent xmlns:mc="http://schemas.openxmlformats.org/markup-compatibility/2006">
              <mc:Choice xmlns:v="urn:schemas-microsoft-com:vml" Requires="v">
                <p:oleObj spid="_x0000_s1040" name="Worksheet" r:id="rId4" imgW="5629359" imgH="3543178" progId="Excel.Sheet.12">
                  <p:embed/>
                </p:oleObj>
              </mc:Choice>
              <mc:Fallback>
                <p:oleObj name="Worksheet" r:id="rId4" imgW="5629359" imgH="3543178" progId="Excel.Shee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967" y="4504050"/>
                        <a:ext cx="3523663" cy="1690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 name="Rectangle 57"/>
          <p:cNvSpPr/>
          <p:nvPr/>
        </p:nvSpPr>
        <p:spPr>
          <a:xfrm>
            <a:off x="1371600" y="6457890"/>
            <a:ext cx="6400800" cy="400110"/>
          </a:xfrm>
          <a:prstGeom prst="rect">
            <a:avLst/>
          </a:prstGeom>
        </p:spPr>
        <p:txBody>
          <a:bodyPr wrap="square">
            <a:spAutoFit/>
          </a:bodyPr>
          <a:lstStyle/>
          <a:p>
            <a:pPr algn="ctr" defTabSz="966096"/>
            <a:r>
              <a:rPr lang="en-US" sz="2000" b="1" i="1" kern="0" dirty="0" smtClean="0">
                <a:solidFill>
                  <a:prstClr val="white"/>
                </a:solidFill>
              </a:rPr>
              <a:t>Focusing Our Efforts on the Process To Save $$$</a:t>
            </a:r>
            <a:endParaRPr lang="en-US" sz="2000" b="1" i="1" kern="0" dirty="0">
              <a:solidFill>
                <a:prstClr val="white"/>
              </a:solidFill>
            </a:endParaRPr>
          </a:p>
        </p:txBody>
      </p:sp>
      <p:sp>
        <p:nvSpPr>
          <p:cNvPr id="60" name="TextBox 59"/>
          <p:cNvSpPr txBox="1"/>
          <p:nvPr/>
        </p:nvSpPr>
        <p:spPr>
          <a:xfrm>
            <a:off x="218603" y="1181100"/>
            <a:ext cx="1936749" cy="438582"/>
          </a:xfrm>
          <a:prstGeom prst="rect">
            <a:avLst/>
          </a:prstGeom>
          <a:solidFill>
            <a:schemeClr val="bg1"/>
          </a:solidFill>
        </p:spPr>
        <p:txBody>
          <a:bodyPr wrap="none" rtlCol="0">
            <a:spAutoFit/>
          </a:bodyPr>
          <a:lstStyle/>
          <a:p>
            <a:pPr algn="ctr"/>
            <a:r>
              <a:rPr lang="en-US" sz="1200" b="1" dirty="0" smtClean="0">
                <a:solidFill>
                  <a:prstClr val="black"/>
                </a:solidFill>
              </a:rPr>
              <a:t>AMCOM Managed Items</a:t>
            </a:r>
          </a:p>
          <a:p>
            <a:pPr algn="ctr"/>
            <a:r>
              <a:rPr lang="en-US" sz="1000" b="1" dirty="0" smtClean="0">
                <a:solidFill>
                  <a:prstClr val="black"/>
                </a:solidFill>
              </a:rPr>
              <a:t>(18K+ Active NIINs)</a:t>
            </a:r>
            <a:endParaRPr lang="en-US" sz="1000" b="1" dirty="0">
              <a:solidFill>
                <a:prstClr val="black"/>
              </a:solidFill>
            </a:endParaRPr>
          </a:p>
        </p:txBody>
      </p:sp>
      <p:pic>
        <p:nvPicPr>
          <p:cNvPr id="61" name="Picture 60" descr="Untitled-1.png"/>
          <p:cNvPicPr>
            <a:picLocks noChangeAspect="1"/>
          </p:cNvPicPr>
          <p:nvPr/>
        </p:nvPicPr>
        <p:blipFill>
          <a:blip r:embed="rId6" cstate="print">
            <a:alphaModFix amt="50000"/>
            <a:lum bright="-40000"/>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rot="20023240">
            <a:off x="655719" y="1188100"/>
            <a:ext cx="912824" cy="2014811"/>
          </a:xfrm>
          <a:prstGeom prst="rect">
            <a:avLst/>
          </a:prstGeom>
          <a:effectLst>
            <a:outerShdw blurRad="50800" dist="38100" dir="2700000">
              <a:srgbClr val="000000">
                <a:alpha val="43000"/>
              </a:srgbClr>
            </a:outerShdw>
          </a:effectLst>
        </p:spPr>
      </p:pic>
      <p:grpSp>
        <p:nvGrpSpPr>
          <p:cNvPr id="4" name="Group 41"/>
          <p:cNvGrpSpPr/>
          <p:nvPr/>
        </p:nvGrpSpPr>
        <p:grpSpPr>
          <a:xfrm>
            <a:off x="1526198" y="1728367"/>
            <a:ext cx="1304274" cy="1598966"/>
            <a:chOff x="869604" y="3978579"/>
            <a:chExt cx="1998295" cy="2276075"/>
          </a:xfrm>
          <a:solidFill>
            <a:schemeClr val="bg1"/>
          </a:solidFill>
        </p:grpSpPr>
        <p:cxnSp>
          <p:nvCxnSpPr>
            <p:cNvPr id="47" name="Straight Connector 46"/>
            <p:cNvCxnSpPr/>
            <p:nvPr/>
          </p:nvCxnSpPr>
          <p:spPr>
            <a:xfrm>
              <a:off x="2380117" y="4180202"/>
              <a:ext cx="477710" cy="2074433"/>
            </a:xfrm>
            <a:prstGeom prst="line">
              <a:avLst/>
            </a:prstGeom>
            <a:grpFill/>
            <a:ln w="19050" cap="flat" cmpd="sng" algn="ctr">
              <a:solidFill>
                <a:srgbClr val="000000"/>
              </a:solidFill>
              <a:prstDash val="solid"/>
            </a:ln>
            <a:effectLst/>
          </p:spPr>
        </p:cxnSp>
        <p:sp>
          <p:nvSpPr>
            <p:cNvPr id="48" name="Rectangle 47"/>
            <p:cNvSpPr/>
            <p:nvPr/>
          </p:nvSpPr>
          <p:spPr>
            <a:xfrm>
              <a:off x="869604" y="3978579"/>
              <a:ext cx="1998295" cy="2276075"/>
            </a:xfrm>
            <a:prstGeom prst="rect">
              <a:avLst/>
            </a:prstGeom>
            <a:grpFill/>
            <a:ln w="3175" cap="flat" cmpd="sng" algn="ctr">
              <a:solidFill>
                <a:srgbClr val="000000"/>
              </a:solidFill>
              <a:prstDash val="solid"/>
            </a:ln>
            <a:effectLst/>
          </p:spPr>
          <p:txBody>
            <a:bodyPr lIns="91424" tIns="45712" rIns="91424" bIns="45712" rtlCol="0" anchor="ctr"/>
            <a:lstStyle/>
            <a:p>
              <a:pPr algn="ctr" defTabSz="966096"/>
              <a:endParaRPr lang="en-US" sz="1400" b="1" kern="0" dirty="0">
                <a:solidFill>
                  <a:srgbClr val="FFFFFF"/>
                </a:solidFill>
              </a:endParaRPr>
            </a:p>
          </p:txBody>
        </p:sp>
        <p:grpSp>
          <p:nvGrpSpPr>
            <p:cNvPr id="5" name="Group 26"/>
            <p:cNvGrpSpPr/>
            <p:nvPr/>
          </p:nvGrpSpPr>
          <p:grpSpPr>
            <a:xfrm>
              <a:off x="929576" y="4024347"/>
              <a:ext cx="1921069" cy="2223959"/>
              <a:chOff x="3594864" y="2176629"/>
              <a:chExt cx="2047697" cy="2333514"/>
            </a:xfrm>
            <a:grpFill/>
          </p:grpSpPr>
          <p:sp>
            <p:nvSpPr>
              <p:cNvPr id="50" name="TextBox 49"/>
              <p:cNvSpPr txBox="1"/>
              <p:nvPr/>
            </p:nvSpPr>
            <p:spPr>
              <a:xfrm>
                <a:off x="3594864" y="2176629"/>
                <a:ext cx="2047697" cy="379246"/>
              </a:xfrm>
              <a:prstGeom prst="rect">
                <a:avLst/>
              </a:prstGeom>
              <a:grpFill/>
            </p:spPr>
            <p:txBody>
              <a:bodyPr wrap="none" rtlCol="0">
                <a:spAutoFit/>
              </a:bodyPr>
              <a:lstStyle/>
              <a:p>
                <a:pPr defTabSz="966096"/>
                <a:r>
                  <a:rPr lang="en-US" sz="1050" b="1" kern="0" dirty="0" smtClean="0">
                    <a:solidFill>
                      <a:sysClr val="windowText" lastClr="000000"/>
                    </a:solidFill>
                  </a:rPr>
                  <a:t>AMCOM Top 200</a:t>
                </a:r>
                <a:endParaRPr lang="en-US" sz="1050" b="1" kern="0" dirty="0">
                  <a:solidFill>
                    <a:sysClr val="windowText" lastClr="000000"/>
                  </a:solidFill>
                </a:endParaRPr>
              </a:p>
            </p:txBody>
          </p:sp>
          <p:grpSp>
            <p:nvGrpSpPr>
              <p:cNvPr id="6" name="Group 30"/>
              <p:cNvGrpSpPr/>
              <p:nvPr/>
            </p:nvGrpSpPr>
            <p:grpSpPr>
              <a:xfrm>
                <a:off x="3595744" y="2194559"/>
                <a:ext cx="2008991" cy="2315584"/>
                <a:chOff x="304800" y="1371600"/>
                <a:chExt cx="4038600" cy="3568700"/>
              </a:xfrm>
              <a:grpFill/>
            </p:grpSpPr>
            <p:grpSp>
              <p:nvGrpSpPr>
                <p:cNvPr id="7" name="Group 25"/>
                <p:cNvGrpSpPr/>
                <p:nvPr/>
              </p:nvGrpSpPr>
              <p:grpSpPr>
                <a:xfrm>
                  <a:off x="304800" y="1371600"/>
                  <a:ext cx="4038600" cy="3505200"/>
                  <a:chOff x="4419600" y="1600200"/>
                  <a:chExt cx="3886200" cy="3505200"/>
                </a:xfrm>
                <a:grpFill/>
              </p:grpSpPr>
              <p:cxnSp>
                <p:nvCxnSpPr>
                  <p:cNvPr id="55" name="Straight Connector 54"/>
                  <p:cNvCxnSpPr/>
                  <p:nvPr/>
                </p:nvCxnSpPr>
                <p:spPr>
                  <a:xfrm>
                    <a:off x="4419600" y="1600200"/>
                    <a:ext cx="0" cy="3505200"/>
                  </a:xfrm>
                  <a:prstGeom prst="line">
                    <a:avLst/>
                  </a:prstGeom>
                  <a:grpFill/>
                  <a:ln w="9525" cap="flat" cmpd="sng" algn="ctr">
                    <a:solidFill>
                      <a:srgbClr val="17375E">
                        <a:shade val="95000"/>
                        <a:satMod val="105000"/>
                      </a:srgbClr>
                    </a:solidFill>
                    <a:prstDash val="solid"/>
                  </a:ln>
                  <a:effectLst/>
                </p:spPr>
              </p:cxnSp>
              <p:cxnSp>
                <p:nvCxnSpPr>
                  <p:cNvPr id="56" name="Straight Connector 12"/>
                  <p:cNvCxnSpPr/>
                  <p:nvPr/>
                </p:nvCxnSpPr>
                <p:spPr>
                  <a:xfrm>
                    <a:off x="8305800" y="1600200"/>
                    <a:ext cx="0" cy="3505200"/>
                  </a:xfrm>
                  <a:prstGeom prst="line">
                    <a:avLst/>
                  </a:prstGeom>
                  <a:grpFill/>
                  <a:ln w="9525" cap="flat" cmpd="sng" algn="ctr">
                    <a:solidFill>
                      <a:srgbClr val="17375E">
                        <a:shade val="95000"/>
                        <a:satMod val="105000"/>
                      </a:srgbClr>
                    </a:solidFill>
                    <a:prstDash val="solid"/>
                  </a:ln>
                  <a:effectLst/>
                </p:spPr>
              </p:cxnSp>
              <p:cxnSp>
                <p:nvCxnSpPr>
                  <p:cNvPr id="57" name="Straight Connector 13"/>
                  <p:cNvCxnSpPr/>
                  <p:nvPr/>
                </p:nvCxnSpPr>
                <p:spPr>
                  <a:xfrm flipH="1">
                    <a:off x="4419600" y="1600200"/>
                    <a:ext cx="3886200" cy="0"/>
                  </a:xfrm>
                  <a:prstGeom prst="line">
                    <a:avLst/>
                  </a:prstGeom>
                  <a:grpFill/>
                  <a:ln w="9525" cap="flat" cmpd="sng" algn="ctr">
                    <a:solidFill>
                      <a:srgbClr val="17375E">
                        <a:shade val="95000"/>
                        <a:satMod val="105000"/>
                      </a:srgbClr>
                    </a:solidFill>
                    <a:prstDash val="solid"/>
                  </a:ln>
                  <a:effectLst/>
                </p:spPr>
              </p:cxnSp>
            </p:grpSp>
            <p:pic>
              <p:nvPicPr>
                <p:cNvPr id="53" name="Picture 3"/>
                <p:cNvPicPr>
                  <a:picLocks noChangeAspect="1" noChangeArrowheads="1"/>
                </p:cNvPicPr>
                <p:nvPr/>
              </p:nvPicPr>
              <p:blipFill>
                <a:blip r:embed="rId8" cstate="print"/>
                <a:srcRect/>
                <a:stretch>
                  <a:fillRect/>
                </a:stretch>
              </p:blipFill>
              <p:spPr bwMode="auto">
                <a:xfrm>
                  <a:off x="304800" y="1763713"/>
                  <a:ext cx="4038600" cy="3176587"/>
                </a:xfrm>
                <a:prstGeom prst="rect">
                  <a:avLst/>
                </a:prstGeom>
                <a:grpFill/>
                <a:ln w="9525">
                  <a:noFill/>
                  <a:miter lim="800000"/>
                  <a:headEnd/>
                  <a:tailEnd/>
                </a:ln>
                <a:effectLst/>
              </p:spPr>
            </p:pic>
            <p:sp>
              <p:nvSpPr>
                <p:cNvPr id="54" name="Freeform 5"/>
                <p:cNvSpPr/>
                <p:nvPr/>
              </p:nvSpPr>
              <p:spPr>
                <a:xfrm flipV="1">
                  <a:off x="304800" y="3962400"/>
                  <a:ext cx="4038600" cy="892884"/>
                </a:xfrm>
                <a:custGeom>
                  <a:avLst/>
                  <a:gdLst>
                    <a:gd name="connsiteX0" fmla="*/ 0 w 2904564"/>
                    <a:gd name="connsiteY0" fmla="*/ 10757 h 892884"/>
                    <a:gd name="connsiteX1" fmla="*/ 268941 w 2904564"/>
                    <a:gd name="connsiteY1" fmla="*/ 494852 h 892884"/>
                    <a:gd name="connsiteX2" fmla="*/ 376517 w 2904564"/>
                    <a:gd name="connsiteY2" fmla="*/ 225910 h 892884"/>
                    <a:gd name="connsiteX3" fmla="*/ 602428 w 2904564"/>
                    <a:gd name="connsiteY3" fmla="*/ 710004 h 892884"/>
                    <a:gd name="connsiteX4" fmla="*/ 666974 w 2904564"/>
                    <a:gd name="connsiteY4" fmla="*/ 290456 h 892884"/>
                    <a:gd name="connsiteX5" fmla="*/ 742277 w 2904564"/>
                    <a:gd name="connsiteY5" fmla="*/ 505609 h 892884"/>
                    <a:gd name="connsiteX6" fmla="*/ 903642 w 2904564"/>
                    <a:gd name="connsiteY6" fmla="*/ 236668 h 892884"/>
                    <a:gd name="connsiteX7" fmla="*/ 1140310 w 2904564"/>
                    <a:gd name="connsiteY7" fmla="*/ 505609 h 892884"/>
                    <a:gd name="connsiteX8" fmla="*/ 1280160 w 2904564"/>
                    <a:gd name="connsiteY8" fmla="*/ 290456 h 892884"/>
                    <a:gd name="connsiteX9" fmla="*/ 1376979 w 2904564"/>
                    <a:gd name="connsiteY9" fmla="*/ 892884 h 892884"/>
                    <a:gd name="connsiteX10" fmla="*/ 1430767 w 2904564"/>
                    <a:gd name="connsiteY10" fmla="*/ 451821 h 892884"/>
                    <a:gd name="connsiteX11" fmla="*/ 1516828 w 2904564"/>
                    <a:gd name="connsiteY11" fmla="*/ 634701 h 892884"/>
                    <a:gd name="connsiteX12" fmla="*/ 1678193 w 2904564"/>
                    <a:gd name="connsiteY12" fmla="*/ 258183 h 892884"/>
                    <a:gd name="connsiteX13" fmla="*/ 1839557 w 2904564"/>
                    <a:gd name="connsiteY13" fmla="*/ 516367 h 892884"/>
                    <a:gd name="connsiteX14" fmla="*/ 1979407 w 2904564"/>
                    <a:gd name="connsiteY14" fmla="*/ 193637 h 892884"/>
                    <a:gd name="connsiteX15" fmla="*/ 2065468 w 2904564"/>
                    <a:gd name="connsiteY15" fmla="*/ 699247 h 892884"/>
                    <a:gd name="connsiteX16" fmla="*/ 2162287 w 2904564"/>
                    <a:gd name="connsiteY16" fmla="*/ 75303 h 892884"/>
                    <a:gd name="connsiteX17" fmla="*/ 2280621 w 2904564"/>
                    <a:gd name="connsiteY17" fmla="*/ 408790 h 892884"/>
                    <a:gd name="connsiteX18" fmla="*/ 2323651 w 2904564"/>
                    <a:gd name="connsiteY18" fmla="*/ 139849 h 892884"/>
                    <a:gd name="connsiteX19" fmla="*/ 2431228 w 2904564"/>
                    <a:gd name="connsiteY19" fmla="*/ 602428 h 892884"/>
                    <a:gd name="connsiteX20" fmla="*/ 2506531 w 2904564"/>
                    <a:gd name="connsiteY20" fmla="*/ 150607 h 892884"/>
                    <a:gd name="connsiteX21" fmla="*/ 2700169 w 2904564"/>
                    <a:gd name="connsiteY21" fmla="*/ 355002 h 892884"/>
                    <a:gd name="connsiteX22" fmla="*/ 2904564 w 2904564"/>
                    <a:gd name="connsiteY22" fmla="*/ 0 h 89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4564" h="892884">
                      <a:moveTo>
                        <a:pt x="0" y="10757"/>
                      </a:moveTo>
                      <a:lnTo>
                        <a:pt x="268941" y="494852"/>
                      </a:lnTo>
                      <a:lnTo>
                        <a:pt x="376517" y="225910"/>
                      </a:lnTo>
                      <a:lnTo>
                        <a:pt x="602428" y="710004"/>
                      </a:lnTo>
                      <a:lnTo>
                        <a:pt x="666974" y="290456"/>
                      </a:lnTo>
                      <a:lnTo>
                        <a:pt x="742277" y="505609"/>
                      </a:lnTo>
                      <a:lnTo>
                        <a:pt x="903642" y="236668"/>
                      </a:lnTo>
                      <a:lnTo>
                        <a:pt x="1140310" y="505609"/>
                      </a:lnTo>
                      <a:lnTo>
                        <a:pt x="1280160" y="290456"/>
                      </a:lnTo>
                      <a:lnTo>
                        <a:pt x="1376979" y="892884"/>
                      </a:lnTo>
                      <a:lnTo>
                        <a:pt x="1430767" y="451821"/>
                      </a:lnTo>
                      <a:lnTo>
                        <a:pt x="1516828" y="634701"/>
                      </a:lnTo>
                      <a:lnTo>
                        <a:pt x="1678193" y="258183"/>
                      </a:lnTo>
                      <a:lnTo>
                        <a:pt x="1839557" y="516367"/>
                      </a:lnTo>
                      <a:lnTo>
                        <a:pt x="1979407" y="193637"/>
                      </a:lnTo>
                      <a:lnTo>
                        <a:pt x="2065468" y="699247"/>
                      </a:lnTo>
                      <a:lnTo>
                        <a:pt x="2162287" y="75303"/>
                      </a:lnTo>
                      <a:lnTo>
                        <a:pt x="2280621" y="408790"/>
                      </a:lnTo>
                      <a:lnTo>
                        <a:pt x="2323651" y="139849"/>
                      </a:lnTo>
                      <a:lnTo>
                        <a:pt x="2431228" y="602428"/>
                      </a:lnTo>
                      <a:lnTo>
                        <a:pt x="2506531" y="150607"/>
                      </a:lnTo>
                      <a:lnTo>
                        <a:pt x="2700169" y="355002"/>
                      </a:lnTo>
                      <a:lnTo>
                        <a:pt x="2904564" y="0"/>
                      </a:lnTo>
                    </a:path>
                  </a:pathLst>
                </a:custGeom>
                <a:grpFill/>
                <a:ln w="9525" cap="flat" cmpd="sng" algn="ctr">
                  <a:solidFill>
                    <a:srgbClr val="000000"/>
                  </a:solidFill>
                  <a:prstDash val="solid"/>
                </a:ln>
                <a:effectLst/>
              </p:spPr>
              <p:txBody>
                <a:bodyPr rtlCol="0" anchor="ctr"/>
                <a:lstStyle/>
                <a:p>
                  <a:pPr algn="ctr" defTabSz="966096"/>
                  <a:endParaRPr lang="en-US" sz="1400" b="1" kern="0" dirty="0">
                    <a:solidFill>
                      <a:srgbClr val="000000"/>
                    </a:solidFill>
                  </a:endParaRPr>
                </a:p>
              </p:txBody>
            </p:sp>
          </p:grpSp>
        </p:grpSp>
      </p:grpSp>
      <p:sp>
        <p:nvSpPr>
          <p:cNvPr id="63" name="Oval 62"/>
          <p:cNvSpPr/>
          <p:nvPr/>
        </p:nvSpPr>
        <p:spPr>
          <a:xfrm>
            <a:off x="3018159" y="855078"/>
            <a:ext cx="349963" cy="355518"/>
          </a:xfrm>
          <a:prstGeom prst="ellipse">
            <a:avLst/>
          </a:prstGeom>
        </p:spPr>
        <p:style>
          <a:lnRef idx="0">
            <a:schemeClr val="accent5"/>
          </a:lnRef>
          <a:fillRef idx="3">
            <a:schemeClr val="accent5"/>
          </a:fillRef>
          <a:effectRef idx="3">
            <a:schemeClr val="accent5"/>
          </a:effectRef>
          <a:fontRef idx="minor">
            <a:schemeClr val="lt1"/>
          </a:fontRef>
        </p:style>
        <p:txBody>
          <a:bodyPr lIns="91432" tIns="45716" rIns="91432" bIns="45716" rtlCol="0" anchor="ctr"/>
          <a:lstStyle/>
          <a:p>
            <a:pPr algn="ctr"/>
            <a:r>
              <a:rPr lang="en-US" sz="1700" b="1" dirty="0" smtClean="0">
                <a:solidFill>
                  <a:prstClr val="white"/>
                </a:solidFill>
              </a:rPr>
              <a:t>2</a:t>
            </a:r>
            <a:endParaRPr lang="en-US" sz="1700" b="1" dirty="0">
              <a:solidFill>
                <a:prstClr val="white"/>
              </a:solidFill>
            </a:endParaRPr>
          </a:p>
        </p:txBody>
      </p:sp>
      <p:grpSp>
        <p:nvGrpSpPr>
          <p:cNvPr id="8" name="Group 66"/>
          <p:cNvGrpSpPr/>
          <p:nvPr/>
        </p:nvGrpSpPr>
        <p:grpSpPr>
          <a:xfrm>
            <a:off x="2942219" y="1230731"/>
            <a:ext cx="3315439" cy="353935"/>
            <a:chOff x="4096649" y="1322171"/>
            <a:chExt cx="3315439" cy="353935"/>
          </a:xfrm>
        </p:grpSpPr>
        <p:sp>
          <p:nvSpPr>
            <p:cNvPr id="65" name="Pentagon 64"/>
            <p:cNvSpPr/>
            <p:nvPr/>
          </p:nvSpPr>
          <p:spPr>
            <a:xfrm rot="10800000" flipH="1" flipV="1">
              <a:off x="4096649" y="1348365"/>
              <a:ext cx="3315439" cy="297556"/>
            </a:xfrm>
            <a:prstGeom prst="homePlate">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a:noFill/>
            </a:ln>
          </p:spPr>
          <p:style>
            <a:lnRef idx="1">
              <a:schemeClr val="accent2"/>
            </a:lnRef>
            <a:fillRef idx="2">
              <a:schemeClr val="accent2"/>
            </a:fillRef>
            <a:effectRef idx="1">
              <a:schemeClr val="accent2"/>
            </a:effectRef>
            <a:fontRef idx="minor">
              <a:schemeClr val="dk1"/>
            </a:fontRef>
          </p:style>
          <p:txBody>
            <a:bodyPr lIns="91432" tIns="45716" rIns="91432" bIns="45716" rtlCol="0" anchor="ctr"/>
            <a:lstStyle/>
            <a:p>
              <a:r>
                <a:rPr lang="en-US" sz="1400" b="1" dirty="0" smtClean="0">
                  <a:solidFill>
                    <a:srgbClr val="17375E">
                      <a:lumMod val="50000"/>
                    </a:srgbClr>
                  </a:solidFill>
                </a:rPr>
                <a:t>Primary Causes</a:t>
              </a:r>
              <a:endParaRPr lang="en-US" sz="1400" dirty="0">
                <a:solidFill>
                  <a:prstClr val="black"/>
                </a:solidFill>
              </a:endParaRPr>
            </a:p>
          </p:txBody>
        </p:sp>
        <p:sp>
          <p:nvSpPr>
            <p:cNvPr id="66" name="Rectangle 65"/>
            <p:cNvSpPr/>
            <p:nvPr/>
          </p:nvSpPr>
          <p:spPr>
            <a:xfrm>
              <a:off x="7011299" y="1322171"/>
              <a:ext cx="292471" cy="353935"/>
            </a:xfrm>
            <a:prstGeom prst="rect">
              <a:avLst/>
            </a:prstGeom>
          </p:spPr>
          <p:txBody>
            <a:bodyPr wrap="square" lIns="91432" tIns="45716" rIns="91432" bIns="45716">
              <a:spAutoFit/>
            </a:bodyPr>
            <a:lstStyle/>
            <a:p>
              <a:pPr algn="ctr"/>
              <a:r>
                <a:rPr lang="en-US" sz="1700" b="1" dirty="0" smtClean="0">
                  <a:solidFill>
                    <a:srgbClr val="17375E">
                      <a:lumMod val="50000"/>
                    </a:srgbClr>
                  </a:solidFill>
                </a:rPr>
                <a:t>&amp;</a:t>
              </a:r>
              <a:endParaRPr lang="en-US" sz="1700" dirty="0">
                <a:solidFill>
                  <a:srgbClr val="17375E">
                    <a:lumMod val="50000"/>
                  </a:srgbClr>
                </a:solidFill>
              </a:endParaRPr>
            </a:p>
          </p:txBody>
        </p:sp>
      </p:grpSp>
      <p:grpSp>
        <p:nvGrpSpPr>
          <p:cNvPr id="9" name="Group 41"/>
          <p:cNvGrpSpPr/>
          <p:nvPr/>
        </p:nvGrpSpPr>
        <p:grpSpPr>
          <a:xfrm>
            <a:off x="1784011" y="2175190"/>
            <a:ext cx="781873" cy="701680"/>
            <a:chOff x="3178365" y="5510001"/>
            <a:chExt cx="1927035" cy="1288756"/>
          </a:xfrm>
        </p:grpSpPr>
        <p:sp>
          <p:nvSpPr>
            <p:cNvPr id="45" name="Flowchart: Terminator 44"/>
            <p:cNvSpPr/>
            <p:nvPr/>
          </p:nvSpPr>
          <p:spPr>
            <a:xfrm>
              <a:off x="3178365" y="5510001"/>
              <a:ext cx="1927035" cy="1288756"/>
            </a:xfrm>
            <a:prstGeom prst="flowChartTerminator">
              <a:avLst/>
            </a:prstGeom>
            <a:gradFill rotWithShape="1">
              <a:gsLst>
                <a:gs pos="0">
                  <a:srgbClr val="E46C0B">
                    <a:shade val="51000"/>
                    <a:satMod val="130000"/>
                  </a:srgbClr>
                </a:gs>
                <a:gs pos="80000">
                  <a:srgbClr val="E46C0B">
                    <a:shade val="93000"/>
                    <a:satMod val="130000"/>
                  </a:srgbClr>
                </a:gs>
                <a:gs pos="100000">
                  <a:srgbClr val="E46C0B">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91" tIns="45695" rIns="91391" bIns="45695"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13830" eaLnBrk="0" hangingPunct="0">
                <a:defRPr/>
              </a:pPr>
              <a:endParaRPr lang="en-US" sz="1050" b="1" dirty="0">
                <a:solidFill>
                  <a:srgbClr val="FFFFFF"/>
                </a:solidFill>
              </a:endParaRPr>
            </a:p>
          </p:txBody>
        </p:sp>
        <p:sp>
          <p:nvSpPr>
            <p:cNvPr id="46" name="TextBox 45"/>
            <p:cNvSpPr txBox="1"/>
            <p:nvPr/>
          </p:nvSpPr>
          <p:spPr>
            <a:xfrm>
              <a:off x="3178367" y="5600740"/>
              <a:ext cx="1902329" cy="1101968"/>
            </a:xfrm>
            <a:prstGeom prst="rect">
              <a:avLst/>
            </a:prstGeom>
            <a:noFill/>
          </p:spPr>
          <p:txBody>
            <a:bodyPr wrap="square" lIns="96618" tIns="48309" rIns="96618" bIns="48309" rtlCol="0">
              <a:spAutoFit/>
            </a:bodyPr>
            <a:lstStyle/>
            <a:p>
              <a:pPr algn="ctr" defTabSz="966096"/>
              <a:r>
                <a:rPr lang="en-US" sz="1100" b="1" kern="0" dirty="0" smtClean="0">
                  <a:solidFill>
                    <a:srgbClr val="FFFFFF"/>
                  </a:solidFill>
                </a:rPr>
                <a:t>~80% of AWCF </a:t>
              </a:r>
            </a:p>
            <a:p>
              <a:pPr algn="ctr" defTabSz="966096"/>
              <a:r>
                <a:rPr lang="en-US" sz="1100" b="1" kern="0" dirty="0" smtClean="0">
                  <a:solidFill>
                    <a:srgbClr val="FFFFFF"/>
                  </a:solidFill>
                </a:rPr>
                <a:t>Spend</a:t>
              </a:r>
            </a:p>
          </p:txBody>
        </p:sp>
      </p:grpSp>
      <p:sp>
        <p:nvSpPr>
          <p:cNvPr id="71" name="TextBox 70"/>
          <p:cNvSpPr txBox="1"/>
          <p:nvPr/>
        </p:nvSpPr>
        <p:spPr>
          <a:xfrm>
            <a:off x="2605433" y="1983009"/>
            <a:ext cx="1005683" cy="1097870"/>
          </a:xfrm>
          <a:prstGeom prst="rect">
            <a:avLst/>
          </a:prstGeom>
          <a:noFill/>
        </p:spPr>
        <p:txBody>
          <a:bodyPr wrap="square" lIns="96653" tIns="48326" rIns="96653" bIns="48326" rtlCol="0">
            <a:spAutoFit/>
          </a:bodyPr>
          <a:lstStyle/>
          <a:p>
            <a:pPr algn="ctr"/>
            <a:r>
              <a:rPr lang="en-US" sz="1300" b="1" dirty="0" smtClean="0">
                <a:solidFill>
                  <a:prstClr val="black"/>
                </a:solidFill>
                <a:cs typeface="Times New Roman" pitchFamily="18" charset="0"/>
              </a:rPr>
              <a:t>Why </a:t>
            </a:r>
          </a:p>
          <a:p>
            <a:pPr algn="ctr"/>
            <a:r>
              <a:rPr lang="en-US" sz="1300" b="1" dirty="0" smtClean="0">
                <a:solidFill>
                  <a:prstClr val="black"/>
                </a:solidFill>
                <a:cs typeface="Times New Roman" pitchFamily="18" charset="0"/>
              </a:rPr>
              <a:t>Units </a:t>
            </a:r>
          </a:p>
          <a:p>
            <a:pPr algn="ctr"/>
            <a:r>
              <a:rPr lang="en-US" sz="1300" b="1" dirty="0" smtClean="0">
                <a:solidFill>
                  <a:prstClr val="black"/>
                </a:solidFill>
                <a:cs typeface="Times New Roman" pitchFamily="18" charset="0"/>
              </a:rPr>
              <a:t>Buy Spare Parts</a:t>
            </a:r>
            <a:endParaRPr lang="en-US" sz="1300" b="1" dirty="0">
              <a:solidFill>
                <a:prstClr val="black"/>
              </a:solidFill>
              <a:cs typeface="Times New Roman" pitchFamily="18" charset="0"/>
            </a:endParaRPr>
          </a:p>
        </p:txBody>
      </p:sp>
      <p:cxnSp>
        <p:nvCxnSpPr>
          <p:cNvPr id="74" name="Straight Connector 73"/>
          <p:cNvCxnSpPr>
            <a:endCxn id="71" idx="0"/>
          </p:cNvCxnSpPr>
          <p:nvPr/>
        </p:nvCxnSpPr>
        <p:spPr>
          <a:xfrm>
            <a:off x="2811780" y="1725930"/>
            <a:ext cx="296495" cy="257079"/>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71" idx="2"/>
          </p:cNvCxnSpPr>
          <p:nvPr/>
        </p:nvCxnSpPr>
        <p:spPr>
          <a:xfrm flipV="1">
            <a:off x="2823210" y="3080879"/>
            <a:ext cx="285065" cy="233821"/>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85"/>
          <p:cNvGrpSpPr/>
          <p:nvPr/>
        </p:nvGrpSpPr>
        <p:grpSpPr>
          <a:xfrm>
            <a:off x="3291613" y="1657349"/>
            <a:ext cx="1543277" cy="2183367"/>
            <a:chOff x="4366033" y="1771649"/>
            <a:chExt cx="1543277" cy="2183367"/>
          </a:xfrm>
        </p:grpSpPr>
        <p:sp>
          <p:nvSpPr>
            <p:cNvPr id="72" name="Left Brace 71"/>
            <p:cNvSpPr/>
            <p:nvPr/>
          </p:nvSpPr>
          <p:spPr>
            <a:xfrm>
              <a:off x="4366033" y="1771649"/>
              <a:ext cx="290311" cy="2171701"/>
            </a:xfrm>
            <a:prstGeom prst="leftBrace">
              <a:avLst>
                <a:gd name="adj1" fmla="val 33384"/>
                <a:gd name="adj2" fmla="val 40000"/>
              </a:avLst>
            </a:prstGeom>
            <a:ln w="38100"/>
          </p:spPr>
          <p:style>
            <a:lnRef idx="2">
              <a:schemeClr val="accent1"/>
            </a:lnRef>
            <a:fillRef idx="0">
              <a:schemeClr val="accent1"/>
            </a:fillRef>
            <a:effectRef idx="1">
              <a:schemeClr val="accent1"/>
            </a:effectRef>
            <a:fontRef idx="minor">
              <a:schemeClr val="tx1"/>
            </a:fontRef>
          </p:style>
          <p:txBody>
            <a:bodyPr lIns="96653" tIns="48326" rIns="96653" bIns="48326" rtlCol="0" anchor="ctr"/>
            <a:lstStyle/>
            <a:p>
              <a:pPr algn="ctr"/>
              <a:endParaRPr lang="en-US" sz="1400" dirty="0">
                <a:solidFill>
                  <a:prstClr val="black"/>
                </a:solidFill>
              </a:endParaRPr>
            </a:p>
          </p:txBody>
        </p:sp>
        <p:grpSp>
          <p:nvGrpSpPr>
            <p:cNvPr id="11" name="Group 82"/>
            <p:cNvGrpSpPr/>
            <p:nvPr/>
          </p:nvGrpSpPr>
          <p:grpSpPr>
            <a:xfrm>
              <a:off x="4678490" y="2707918"/>
              <a:ext cx="1219390" cy="1247098"/>
              <a:chOff x="6244400" y="2445028"/>
              <a:chExt cx="1209897" cy="1247098"/>
            </a:xfrm>
          </p:grpSpPr>
          <p:sp>
            <p:nvSpPr>
              <p:cNvPr id="78" name="Rectangle 77"/>
              <p:cNvSpPr/>
              <p:nvPr/>
            </p:nvSpPr>
            <p:spPr>
              <a:xfrm>
                <a:off x="6244400" y="2445028"/>
                <a:ext cx="1209897" cy="1235432"/>
              </a:xfrm>
              <a:prstGeom prst="rect">
                <a:avLst/>
              </a:prstGeom>
            </p:spPr>
            <p:style>
              <a:lnRef idx="1">
                <a:schemeClr val="accent2"/>
              </a:lnRef>
              <a:fillRef idx="2">
                <a:schemeClr val="accent2"/>
              </a:fillRef>
              <a:effectRef idx="1">
                <a:schemeClr val="accent2"/>
              </a:effectRef>
              <a:fontRef idx="minor">
                <a:schemeClr val="dk1"/>
              </a:fontRef>
            </p:style>
            <p:txBody>
              <a:bodyPr lIns="91432" tIns="45716" rIns="91432" bIns="45716" rtlCol="0" anchor="t" anchorCtr="0"/>
              <a:lstStyle/>
              <a:p>
                <a:pPr algn="ctr"/>
                <a:r>
                  <a:rPr lang="en-US" sz="1050" b="1" u="sng" dirty="0" smtClean="0">
                    <a:solidFill>
                      <a:prstClr val="black"/>
                    </a:solidFill>
                    <a:cs typeface="Times New Roman" pitchFamily="18" charset="0"/>
                  </a:rPr>
                  <a:t>Other Causes</a:t>
                </a:r>
                <a:endParaRPr lang="en-US" sz="1050" b="1" u="sng" dirty="0">
                  <a:solidFill>
                    <a:prstClr val="black"/>
                  </a:solidFill>
                  <a:cs typeface="Times New Roman" pitchFamily="18" charset="0"/>
                </a:endParaRPr>
              </a:p>
            </p:txBody>
          </p:sp>
          <p:sp>
            <p:nvSpPr>
              <p:cNvPr id="79" name="TextBox 78"/>
              <p:cNvSpPr txBox="1"/>
              <p:nvPr/>
            </p:nvSpPr>
            <p:spPr>
              <a:xfrm>
                <a:off x="6252210" y="2614916"/>
                <a:ext cx="1200151" cy="1077210"/>
              </a:xfrm>
              <a:prstGeom prst="rect">
                <a:avLst/>
              </a:prstGeom>
              <a:noFill/>
            </p:spPr>
            <p:txBody>
              <a:bodyPr wrap="square" lIns="91432" tIns="45716" rIns="91432" bIns="45716" rtlCol="0">
                <a:spAutoFit/>
              </a:bodyPr>
              <a:lstStyle/>
              <a:p>
                <a:pPr marL="124172" indent="-124172">
                  <a:buFont typeface="Arial" pitchFamily="34" charset="0"/>
                  <a:buChar char="•"/>
                </a:pPr>
                <a:r>
                  <a:rPr lang="en-US" sz="800" b="1" dirty="0" smtClean="0">
                    <a:solidFill>
                      <a:prstClr val="black"/>
                    </a:solidFill>
                    <a:cs typeface="Times New Roman" pitchFamily="18" charset="0"/>
                  </a:rPr>
                  <a:t>NEOF</a:t>
                </a:r>
              </a:p>
              <a:p>
                <a:pPr marL="124172" indent="-124172">
                  <a:buFont typeface="Arial" pitchFamily="34" charset="0"/>
                  <a:buChar char="•"/>
                </a:pPr>
                <a:r>
                  <a:rPr lang="en-US" sz="800" b="1" dirty="0" smtClean="0">
                    <a:solidFill>
                      <a:prstClr val="black"/>
                    </a:solidFill>
                    <a:cs typeface="Times New Roman" pitchFamily="18" charset="0"/>
                  </a:rPr>
                  <a:t>Time Based </a:t>
                </a:r>
                <a:br>
                  <a:rPr lang="en-US" sz="800" b="1" dirty="0" smtClean="0">
                    <a:solidFill>
                      <a:prstClr val="black"/>
                    </a:solidFill>
                    <a:cs typeface="Times New Roman" pitchFamily="18" charset="0"/>
                  </a:rPr>
                </a:br>
                <a:r>
                  <a:rPr lang="en-US" sz="800" b="1" dirty="0" smtClean="0">
                    <a:solidFill>
                      <a:prstClr val="black"/>
                    </a:solidFill>
                    <a:cs typeface="Times New Roman" pitchFamily="18" charset="0"/>
                  </a:rPr>
                  <a:t>Removals</a:t>
                </a:r>
              </a:p>
              <a:p>
                <a:pPr marL="124172" indent="-124172">
                  <a:buFont typeface="Arial" pitchFamily="34" charset="0"/>
                  <a:buChar char="•"/>
                </a:pPr>
                <a:r>
                  <a:rPr lang="en-US" sz="800" b="1" dirty="0" smtClean="0">
                    <a:solidFill>
                      <a:prstClr val="black"/>
                    </a:solidFill>
                    <a:cs typeface="Times New Roman" pitchFamily="18" charset="0"/>
                  </a:rPr>
                  <a:t>Bad Pubs</a:t>
                </a:r>
              </a:p>
              <a:p>
                <a:pPr marL="124172" indent="-124172">
                  <a:buFont typeface="Arial" pitchFamily="34" charset="0"/>
                  <a:buChar char="•"/>
                </a:pPr>
                <a:r>
                  <a:rPr lang="en-US" sz="800" b="1" dirty="0" smtClean="0">
                    <a:solidFill>
                      <a:prstClr val="black"/>
                    </a:solidFill>
                    <a:cs typeface="Times New Roman" pitchFamily="18" charset="0"/>
                  </a:rPr>
                  <a:t>Training Gaps</a:t>
                </a:r>
              </a:p>
              <a:p>
                <a:pPr marL="124172" indent="-124172">
                  <a:buFont typeface="Arial" pitchFamily="34" charset="0"/>
                  <a:buChar char="•"/>
                </a:pPr>
                <a:r>
                  <a:rPr lang="en-US" sz="800" b="1" dirty="0" smtClean="0">
                    <a:solidFill>
                      <a:prstClr val="black"/>
                    </a:solidFill>
                    <a:cs typeface="Times New Roman" pitchFamily="18" charset="0"/>
                  </a:rPr>
                  <a:t>Corrosion</a:t>
                </a:r>
                <a:endParaRPr lang="en-US" sz="800" b="1" dirty="0">
                  <a:solidFill>
                    <a:prstClr val="black"/>
                  </a:solidFill>
                  <a:cs typeface="Times New Roman" pitchFamily="18" charset="0"/>
                </a:endParaRPr>
              </a:p>
              <a:p>
                <a:pPr marL="124172" indent="-124172">
                  <a:buFont typeface="Arial" pitchFamily="34" charset="0"/>
                  <a:buChar char="•"/>
                </a:pPr>
                <a:r>
                  <a:rPr lang="en-US" sz="800" b="1" dirty="0" smtClean="0">
                    <a:solidFill>
                      <a:prstClr val="black"/>
                    </a:solidFill>
                    <a:cs typeface="Times New Roman" pitchFamily="18" charset="0"/>
                  </a:rPr>
                  <a:t>Handling / Accident</a:t>
                </a:r>
              </a:p>
            </p:txBody>
          </p:sp>
        </p:grpSp>
        <p:grpSp>
          <p:nvGrpSpPr>
            <p:cNvPr id="12" name="Group 81"/>
            <p:cNvGrpSpPr/>
            <p:nvPr/>
          </p:nvGrpSpPr>
          <p:grpSpPr>
            <a:xfrm>
              <a:off x="4674482" y="1783177"/>
              <a:ext cx="1234828" cy="930132"/>
              <a:chOff x="5005952" y="4252057"/>
              <a:chExt cx="1234828" cy="930132"/>
            </a:xfrm>
          </p:grpSpPr>
          <p:sp>
            <p:nvSpPr>
              <p:cNvPr id="80" name="Rectangle 79"/>
              <p:cNvSpPr/>
              <p:nvPr/>
            </p:nvSpPr>
            <p:spPr>
              <a:xfrm>
                <a:off x="5009961" y="4252057"/>
                <a:ext cx="1230457" cy="925733"/>
              </a:xfrm>
              <a:prstGeom prst="rect">
                <a:avLst/>
              </a:prstGeom>
            </p:spPr>
            <p:style>
              <a:lnRef idx="0">
                <a:schemeClr val="accent2"/>
              </a:lnRef>
              <a:fillRef idx="3">
                <a:schemeClr val="accent2"/>
              </a:fillRef>
              <a:effectRef idx="3">
                <a:schemeClr val="accent2"/>
              </a:effectRef>
              <a:fontRef idx="minor">
                <a:schemeClr val="lt1"/>
              </a:fontRef>
            </p:style>
            <p:txBody>
              <a:bodyPr lIns="91432" tIns="45716" rIns="91432" bIns="45716" rtlCol="0" anchor="t" anchorCtr="0"/>
              <a:lstStyle/>
              <a:p>
                <a:pPr algn="ctr"/>
                <a:r>
                  <a:rPr lang="en-US" sz="1050" b="1" dirty="0" smtClean="0">
                    <a:solidFill>
                      <a:prstClr val="white"/>
                    </a:solidFill>
                    <a:cs typeface="Times New Roman" pitchFamily="18" charset="0"/>
                  </a:rPr>
                  <a:t>Inherent </a:t>
                </a:r>
                <a:r>
                  <a:rPr lang="en-US" sz="1050" b="1" u="sng" dirty="0" smtClean="0">
                    <a:solidFill>
                      <a:prstClr val="white"/>
                    </a:solidFill>
                    <a:cs typeface="Times New Roman" pitchFamily="18" charset="0"/>
                  </a:rPr>
                  <a:t>Reliability</a:t>
                </a:r>
                <a:endParaRPr lang="en-US" sz="1050" b="1" u="sng" dirty="0">
                  <a:solidFill>
                    <a:prstClr val="white"/>
                  </a:solidFill>
                  <a:cs typeface="Times New Roman" pitchFamily="18" charset="0"/>
                </a:endParaRPr>
              </a:p>
            </p:txBody>
          </p:sp>
          <p:sp>
            <p:nvSpPr>
              <p:cNvPr id="81" name="TextBox 80"/>
              <p:cNvSpPr txBox="1"/>
              <p:nvPr/>
            </p:nvSpPr>
            <p:spPr>
              <a:xfrm>
                <a:off x="5005952" y="4597422"/>
                <a:ext cx="1234828" cy="584767"/>
              </a:xfrm>
              <a:prstGeom prst="rect">
                <a:avLst/>
              </a:prstGeom>
              <a:noFill/>
            </p:spPr>
            <p:txBody>
              <a:bodyPr wrap="square" lIns="91432" tIns="45716" rIns="91432" bIns="45716" rtlCol="0">
                <a:spAutoFit/>
              </a:bodyPr>
              <a:lstStyle/>
              <a:p>
                <a:pPr marL="124172" indent="-124172">
                  <a:buFont typeface="Arial" pitchFamily="34" charset="0"/>
                  <a:buChar char="•"/>
                </a:pPr>
                <a:r>
                  <a:rPr lang="en-US" sz="800" b="1" dirty="0" smtClean="0">
                    <a:solidFill>
                      <a:prstClr val="white"/>
                    </a:solidFill>
                    <a:cs typeface="Times New Roman" pitchFamily="18" charset="0"/>
                  </a:rPr>
                  <a:t>Design</a:t>
                </a:r>
              </a:p>
              <a:p>
                <a:pPr marL="124172" indent="-124172">
                  <a:buFont typeface="Arial" pitchFamily="34" charset="0"/>
                  <a:buChar char="•"/>
                </a:pPr>
                <a:r>
                  <a:rPr lang="en-US" sz="800" b="1" dirty="0" smtClean="0">
                    <a:solidFill>
                      <a:prstClr val="white"/>
                    </a:solidFill>
                    <a:cs typeface="Times New Roman" pitchFamily="18" charset="0"/>
                  </a:rPr>
                  <a:t>Quality</a:t>
                </a:r>
              </a:p>
              <a:p>
                <a:pPr marL="124172" indent="-124172">
                  <a:buFont typeface="Arial" pitchFamily="34" charset="0"/>
                  <a:buChar char="•"/>
                </a:pPr>
                <a:r>
                  <a:rPr lang="en-US" sz="800" b="1" dirty="0" smtClean="0">
                    <a:solidFill>
                      <a:prstClr val="white"/>
                    </a:solidFill>
                    <a:cs typeface="Times New Roman" pitchFamily="18" charset="0"/>
                  </a:rPr>
                  <a:t>Application</a:t>
                </a:r>
              </a:p>
              <a:p>
                <a:pPr marL="124172" indent="-124172">
                  <a:buFont typeface="Arial" pitchFamily="34" charset="0"/>
                  <a:buChar char="•"/>
                </a:pPr>
                <a:r>
                  <a:rPr lang="en-US" sz="800" b="1" dirty="0" smtClean="0">
                    <a:solidFill>
                      <a:prstClr val="white"/>
                    </a:solidFill>
                    <a:cs typeface="Times New Roman" pitchFamily="18" charset="0"/>
                  </a:rPr>
                  <a:t>Obsolescence</a:t>
                </a:r>
              </a:p>
            </p:txBody>
          </p:sp>
        </p:grpSp>
      </p:grpSp>
      <p:grpSp>
        <p:nvGrpSpPr>
          <p:cNvPr id="13" name="Group 103"/>
          <p:cNvGrpSpPr/>
          <p:nvPr/>
        </p:nvGrpSpPr>
        <p:grpSpPr>
          <a:xfrm>
            <a:off x="4824524" y="1897380"/>
            <a:ext cx="4319476" cy="1983284"/>
            <a:chOff x="4824524" y="1863090"/>
            <a:chExt cx="4319476" cy="1983284"/>
          </a:xfrm>
        </p:grpSpPr>
        <p:sp>
          <p:nvSpPr>
            <p:cNvPr id="87" name="TextBox 86"/>
            <p:cNvSpPr txBox="1"/>
            <p:nvPr/>
          </p:nvSpPr>
          <p:spPr>
            <a:xfrm rot="16200000">
              <a:off x="4583432" y="2720340"/>
              <a:ext cx="697627" cy="215444"/>
            </a:xfrm>
            <a:prstGeom prst="rect">
              <a:avLst/>
            </a:prstGeom>
            <a:noFill/>
          </p:spPr>
          <p:txBody>
            <a:bodyPr wrap="none" rtlCol="0">
              <a:spAutoFit/>
            </a:bodyPr>
            <a:lstStyle/>
            <a:p>
              <a:r>
                <a:rPr lang="en-US" sz="800" dirty="0" smtClean="0">
                  <a:solidFill>
                    <a:prstClr val="black"/>
                  </a:solidFill>
                </a:rPr>
                <a:t>DEMANDS</a:t>
              </a:r>
              <a:endParaRPr lang="en-US" sz="800" dirty="0">
                <a:solidFill>
                  <a:prstClr val="black"/>
                </a:solidFill>
              </a:endParaRPr>
            </a:p>
          </p:txBody>
        </p:sp>
        <p:graphicFrame>
          <p:nvGraphicFramePr>
            <p:cNvPr id="88" name="Chart 87"/>
            <p:cNvGraphicFramePr/>
            <p:nvPr/>
          </p:nvGraphicFramePr>
          <p:xfrm>
            <a:off x="4972050" y="1863090"/>
            <a:ext cx="4034790" cy="1908810"/>
          </p:xfrm>
          <a:graphic>
            <a:graphicData uri="http://schemas.openxmlformats.org/drawingml/2006/chart">
              <c:chart xmlns:c="http://schemas.openxmlformats.org/drawingml/2006/chart" xmlns:r="http://schemas.openxmlformats.org/officeDocument/2006/relationships" r:id="rId9"/>
            </a:graphicData>
          </a:graphic>
        </p:graphicFrame>
        <p:sp>
          <p:nvSpPr>
            <p:cNvPr id="98" name="TextBox 97"/>
            <p:cNvSpPr txBox="1"/>
            <p:nvPr/>
          </p:nvSpPr>
          <p:spPr>
            <a:xfrm rot="5400000">
              <a:off x="8686663" y="2735580"/>
              <a:ext cx="699230" cy="215444"/>
            </a:xfrm>
            <a:prstGeom prst="rect">
              <a:avLst/>
            </a:prstGeom>
            <a:noFill/>
          </p:spPr>
          <p:txBody>
            <a:bodyPr wrap="none" rtlCol="0">
              <a:spAutoFit/>
            </a:bodyPr>
            <a:lstStyle/>
            <a:p>
              <a:r>
                <a:rPr lang="en-US" sz="800" dirty="0" smtClean="0">
                  <a:solidFill>
                    <a:prstClr val="black"/>
                  </a:solidFill>
                </a:rPr>
                <a:t>OPTEMPO</a:t>
              </a:r>
              <a:endParaRPr lang="en-US" sz="800" dirty="0">
                <a:solidFill>
                  <a:prstClr val="black"/>
                </a:solidFill>
              </a:endParaRPr>
            </a:p>
          </p:txBody>
        </p:sp>
        <p:sp>
          <p:nvSpPr>
            <p:cNvPr id="99" name="TextBox 98"/>
            <p:cNvSpPr txBox="1"/>
            <p:nvPr/>
          </p:nvSpPr>
          <p:spPr>
            <a:xfrm>
              <a:off x="6233023" y="3630930"/>
              <a:ext cx="1184940" cy="215444"/>
            </a:xfrm>
            <a:prstGeom prst="rect">
              <a:avLst/>
            </a:prstGeom>
            <a:noFill/>
          </p:spPr>
          <p:txBody>
            <a:bodyPr wrap="none" rtlCol="0">
              <a:spAutoFit/>
            </a:bodyPr>
            <a:lstStyle/>
            <a:p>
              <a:r>
                <a:rPr lang="en-US" sz="800" dirty="0" smtClean="0">
                  <a:solidFill>
                    <a:prstClr val="black"/>
                  </a:solidFill>
                </a:rPr>
                <a:t>UNITS by LOCATION</a:t>
              </a:r>
              <a:endParaRPr lang="en-US" sz="800" dirty="0">
                <a:solidFill>
                  <a:prstClr val="black"/>
                </a:solidFill>
              </a:endParaRPr>
            </a:p>
          </p:txBody>
        </p:sp>
      </p:grpSp>
      <p:pic>
        <p:nvPicPr>
          <p:cNvPr id="105" name="Picture 3"/>
          <p:cNvPicPr>
            <a:picLocks noChangeAspect="1" noChangeArrowheads="1"/>
          </p:cNvPicPr>
          <p:nvPr/>
        </p:nvPicPr>
        <p:blipFill>
          <a:blip r:embed="rId10" cstate="print"/>
          <a:srcRect/>
          <a:stretch>
            <a:fillRect/>
          </a:stretch>
        </p:blipFill>
        <p:spPr bwMode="auto">
          <a:xfrm>
            <a:off x="5888537" y="1028701"/>
            <a:ext cx="2611485" cy="1725930"/>
          </a:xfrm>
          <a:prstGeom prst="rect">
            <a:avLst/>
          </a:prstGeom>
          <a:noFill/>
          <a:ln w="9525">
            <a:noFill/>
            <a:miter lim="800000"/>
            <a:headEnd/>
            <a:tailEnd/>
          </a:ln>
          <a:effectLst/>
        </p:spPr>
      </p:pic>
      <p:sp>
        <p:nvSpPr>
          <p:cNvPr id="106" name="Rectangle 105"/>
          <p:cNvSpPr/>
          <p:nvPr/>
        </p:nvSpPr>
        <p:spPr>
          <a:xfrm>
            <a:off x="5261610" y="4034790"/>
            <a:ext cx="2628900" cy="3086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prstClr val="black"/>
                </a:solidFill>
              </a:rPr>
              <a:t>How did we do?</a:t>
            </a:r>
            <a:endParaRPr lang="en-US" sz="1400" b="1" dirty="0">
              <a:solidFill>
                <a:prstClr val="black"/>
              </a:solidFill>
            </a:endParaRPr>
          </a:p>
        </p:txBody>
      </p:sp>
      <p:sp>
        <p:nvSpPr>
          <p:cNvPr id="107" name="Oval 106"/>
          <p:cNvSpPr/>
          <p:nvPr/>
        </p:nvSpPr>
        <p:spPr>
          <a:xfrm>
            <a:off x="5113020" y="3835754"/>
            <a:ext cx="333298" cy="333298"/>
          </a:xfrm>
          <a:prstGeom prst="ellipse">
            <a:avLst/>
          </a:prstGeom>
        </p:spPr>
        <p:style>
          <a:lnRef idx="0">
            <a:schemeClr val="accent5"/>
          </a:lnRef>
          <a:fillRef idx="3">
            <a:schemeClr val="accent5"/>
          </a:fillRef>
          <a:effectRef idx="3">
            <a:schemeClr val="accent5"/>
          </a:effectRef>
          <a:fontRef idx="minor">
            <a:schemeClr val="lt1"/>
          </a:fontRef>
        </p:style>
        <p:txBody>
          <a:bodyPr lIns="91432" tIns="45716" rIns="91432" bIns="45716" rtlCol="0" anchor="ctr"/>
          <a:lstStyle/>
          <a:p>
            <a:pPr algn="ctr"/>
            <a:r>
              <a:rPr lang="en-US" sz="1600" b="1" dirty="0" smtClean="0">
                <a:solidFill>
                  <a:prstClr val="white"/>
                </a:solidFill>
              </a:rPr>
              <a:t>4</a:t>
            </a:r>
            <a:endParaRPr lang="en-US" sz="1600" b="1" dirty="0">
              <a:solidFill>
                <a:prstClr val="white"/>
              </a:solidFill>
            </a:endParaRPr>
          </a:p>
        </p:txBody>
      </p:sp>
      <p:pic>
        <p:nvPicPr>
          <p:cNvPr id="16" name="Picture 15"/>
          <p:cNvPicPr>
            <a:picLocks noChangeAspect="1"/>
          </p:cNvPicPr>
          <p:nvPr/>
        </p:nvPicPr>
        <p:blipFill>
          <a:blip r:embed="rId11"/>
          <a:stretch>
            <a:fillRect/>
          </a:stretch>
        </p:blipFill>
        <p:spPr>
          <a:xfrm>
            <a:off x="4252396" y="4457460"/>
            <a:ext cx="2286319" cy="1714740"/>
          </a:xfrm>
          <a:prstGeom prst="rect">
            <a:avLst/>
          </a:prstGeom>
        </p:spPr>
      </p:pic>
      <p:pic>
        <p:nvPicPr>
          <p:cNvPr id="17" name="Picture 16"/>
          <p:cNvPicPr>
            <a:picLocks noChangeAspect="1"/>
          </p:cNvPicPr>
          <p:nvPr/>
        </p:nvPicPr>
        <p:blipFill>
          <a:blip r:embed="rId12"/>
          <a:stretch>
            <a:fillRect/>
          </a:stretch>
        </p:blipFill>
        <p:spPr>
          <a:xfrm>
            <a:off x="6629081" y="4457460"/>
            <a:ext cx="2286319" cy="1714740"/>
          </a:xfrm>
          <a:prstGeom prst="rect">
            <a:avLst/>
          </a:prstGeom>
        </p:spPr>
      </p:pic>
    </p:spTree>
    <p:extLst>
      <p:ext uri="{BB962C8B-B14F-4D97-AF65-F5344CB8AC3E}">
        <p14:creationId xmlns:p14="http://schemas.microsoft.com/office/powerpoint/2010/main" val="575782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69818"/>
            <a:ext cx="7086600" cy="731520"/>
          </a:xfrm>
        </p:spPr>
        <p:txBody>
          <a:bodyPr anchor="ctr" anchorCtr="0"/>
          <a:lstStyle/>
          <a:p>
            <a:r>
              <a:rPr lang="en-US" sz="2400" dirty="0" smtClean="0"/>
              <a:t>Key Take </a:t>
            </a:r>
            <a:r>
              <a:rPr lang="en-US" sz="2400" dirty="0" err="1" smtClean="0"/>
              <a:t>Aways</a:t>
            </a:r>
            <a:endParaRPr lang="en-US" sz="2400" dirty="0"/>
          </a:p>
        </p:txBody>
      </p:sp>
      <p:sp>
        <p:nvSpPr>
          <p:cNvPr id="3" name="TextBox 2"/>
          <p:cNvSpPr txBox="1"/>
          <p:nvPr/>
        </p:nvSpPr>
        <p:spPr>
          <a:xfrm>
            <a:off x="85056" y="1143000"/>
            <a:ext cx="9058944" cy="4616648"/>
          </a:xfrm>
          <a:prstGeom prst="rect">
            <a:avLst/>
          </a:prstGeom>
          <a:noFill/>
        </p:spPr>
        <p:txBody>
          <a:bodyPr wrap="square" rtlCol="0">
            <a:spAutoFit/>
          </a:bodyPr>
          <a:lstStyle/>
          <a:p>
            <a:pPr marL="174625" indent="-174625">
              <a:buFont typeface="Arial" pitchFamily="34" charset="0"/>
              <a:buChar char="•"/>
            </a:pPr>
            <a:r>
              <a:rPr lang="en-US" b="1" dirty="0" smtClean="0"/>
              <a:t>AMCOM has Developed a Consolidated Analysis Playbook Process to Focus its AWCF Investments for Systems in the </a:t>
            </a:r>
            <a:r>
              <a:rPr lang="en-US" b="1" i="1" dirty="0" smtClean="0"/>
              <a:t>Sustainment Lifecycle Phase</a:t>
            </a:r>
          </a:p>
          <a:p>
            <a:pPr marL="174625" indent="-174625">
              <a:buFont typeface="Arial" pitchFamily="34" charset="0"/>
              <a:buChar char="•"/>
            </a:pPr>
            <a:endParaRPr lang="en-US" b="1" i="1" dirty="0" smtClean="0"/>
          </a:p>
          <a:p>
            <a:pPr marL="174625" indent="-174625">
              <a:buFont typeface="Arial" pitchFamily="34" charset="0"/>
              <a:buChar char="•"/>
            </a:pPr>
            <a:r>
              <a:rPr lang="en-US" b="1" dirty="0" smtClean="0"/>
              <a:t>In Partnership with PEO AVN and PEO MS, AMCOM Invests Approximately $60M/year of AWCF in New Technology and Product or Process Improvements to Lower Ownership Costs and Fight Obsolescence, While Maintaining or Improving Readiness</a:t>
            </a:r>
          </a:p>
          <a:p>
            <a:pPr marL="174625" indent="-174625"/>
            <a:endParaRPr lang="en-US" b="1" i="1" dirty="0" smtClean="0"/>
          </a:p>
          <a:p>
            <a:pPr marL="174625" indent="-174625">
              <a:buFont typeface="Arial" pitchFamily="34" charset="0"/>
              <a:buChar char="•"/>
            </a:pPr>
            <a:r>
              <a:rPr lang="en-US" b="1" dirty="0" smtClean="0"/>
              <a:t>Numerous Ways for Industry (any size) to “Get Into the Game” with AMCOM:</a:t>
            </a:r>
          </a:p>
          <a:p>
            <a:pPr marL="627063" lvl="1" indent="-171450">
              <a:buFont typeface="Arial" pitchFamily="34" charset="0"/>
              <a:buChar char="•"/>
            </a:pPr>
            <a:r>
              <a:rPr lang="en-US" b="1" dirty="0" smtClean="0"/>
              <a:t>Semi-Annual Data Call for Projects</a:t>
            </a:r>
          </a:p>
          <a:p>
            <a:pPr marL="1027113" lvl="2" indent="-114300">
              <a:buFontTx/>
              <a:buChar char="-"/>
            </a:pPr>
            <a:r>
              <a:rPr lang="en-US" sz="1600" b="1" dirty="0"/>
              <a:t>Projects that Mitigate/Eliminate Obsolescence</a:t>
            </a:r>
          </a:p>
          <a:p>
            <a:pPr marL="1027113" lvl="2" indent="-114300">
              <a:buFontTx/>
              <a:buChar char="-"/>
            </a:pPr>
            <a:r>
              <a:rPr lang="en-US" sz="1600" b="1" dirty="0"/>
              <a:t>Projects that Reduce </a:t>
            </a:r>
            <a:r>
              <a:rPr lang="en-US" sz="1600" b="1" dirty="0" smtClean="0"/>
              <a:t>Sustainment Burden (Demands </a:t>
            </a:r>
            <a:r>
              <a:rPr lang="en-US" sz="1600" b="1" dirty="0"/>
              <a:t>and/or </a:t>
            </a:r>
            <a:r>
              <a:rPr lang="en-US" sz="1600" b="1" dirty="0" smtClean="0"/>
              <a:t>Price)</a:t>
            </a:r>
            <a:endParaRPr lang="en-US" sz="1600" b="1" dirty="0"/>
          </a:p>
          <a:p>
            <a:pPr marL="627063" lvl="1" indent="-171450">
              <a:buFont typeface="Arial" pitchFamily="34" charset="0"/>
              <a:buChar char="•"/>
            </a:pPr>
            <a:r>
              <a:rPr lang="en-US" b="1" dirty="0" smtClean="0"/>
              <a:t>Competitive Solicitations for Specific Root Causes via </a:t>
            </a:r>
            <a:r>
              <a:rPr lang="en-US" b="1" dirty="0" err="1" smtClean="0"/>
              <a:t>FedBizOps</a:t>
            </a:r>
            <a:r>
              <a:rPr lang="en-US" b="1" dirty="0" smtClean="0"/>
              <a:t> (as Marketed through CASL)</a:t>
            </a:r>
          </a:p>
          <a:p>
            <a:pPr marL="1027113" lvl="2" indent="-114300">
              <a:buFontTx/>
              <a:buChar char="-"/>
            </a:pPr>
            <a:r>
              <a:rPr lang="en-US" sz="1600" b="1" dirty="0" smtClean="0"/>
              <a:t>Relevant Findings from Sustainment Analysis Process Yield Solicitations</a:t>
            </a:r>
          </a:p>
          <a:p>
            <a:pPr marL="1146786" lvl="2" indent="-233363">
              <a:buFontTx/>
              <a:buChar char="-"/>
            </a:pPr>
            <a:endParaRPr lang="en-US" sz="1400" b="1" dirty="0" smtClean="0"/>
          </a:p>
          <a:p>
            <a:pPr marL="176213" indent="-177800">
              <a:buFont typeface="Arial" pitchFamily="34" charset="0"/>
              <a:buChar char="•"/>
            </a:pPr>
            <a:r>
              <a:rPr lang="en-US" b="1" dirty="0" smtClean="0"/>
              <a:t>Always Working to Improve Process and Results</a:t>
            </a:r>
          </a:p>
        </p:txBody>
      </p:sp>
      <p:sp>
        <p:nvSpPr>
          <p:cNvPr id="4" name="Footer Placeholder 16"/>
          <p:cNvSpPr txBox="1">
            <a:spLocks/>
          </p:cNvSpPr>
          <p:nvPr/>
        </p:nvSpPr>
        <p:spPr>
          <a:xfrm>
            <a:off x="7372350" y="6629400"/>
            <a:ext cx="1752600" cy="381000"/>
          </a:xfrm>
          <a:prstGeom prst="rect">
            <a:avLst/>
          </a:prstGeom>
        </p:spPr>
        <p:txBody>
          <a:bodyPr/>
          <a:lstStyle/>
          <a:p>
            <a:pPr algn="r">
              <a:defRPr/>
            </a:pPr>
            <a:fld id="{9984FE95-D5E7-4FB1-9467-CD26BD117143}" type="slidenum">
              <a:rPr lang="en-US" sz="1000" b="1" smtClean="0">
                <a:solidFill>
                  <a:schemeClr val="tx1"/>
                </a:solidFill>
                <a:latin typeface="Arial" pitchFamily="34" charset="0"/>
                <a:ea typeface="MS PGothic" pitchFamily="34" charset="-128"/>
                <a:cs typeface="Arial" pitchFamily="34" charset="0"/>
              </a:rPr>
              <a:pPr algn="r">
                <a:defRPr/>
              </a:pPr>
              <a:t>4</a:t>
            </a:fld>
            <a:endParaRPr lang="en-US" sz="1000" b="1" dirty="0" smtClean="0">
              <a:solidFill>
                <a:schemeClr val="tx1"/>
              </a:solidFill>
              <a:latin typeface="Arial" pitchFamily="34" charset="0"/>
              <a:ea typeface="MS PGothic" pitchFamily="34" charset="-128"/>
              <a:cs typeface="Arial" pitchFamily="34" charset="0"/>
            </a:endParaRPr>
          </a:p>
          <a:p>
            <a:pPr algn="r">
              <a:defRPr/>
            </a:pPr>
            <a:endParaRPr lang="en-US" sz="1000" b="1" dirty="0">
              <a:solidFill>
                <a:schemeClr val="tx1"/>
              </a:solidFill>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91826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695" y="910590"/>
            <a:ext cx="9144000" cy="356616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own Arrow 155"/>
          <p:cNvSpPr/>
          <p:nvPr/>
        </p:nvSpPr>
        <p:spPr>
          <a:xfrm rot="16200000">
            <a:off x="6658998" y="1547812"/>
            <a:ext cx="365760" cy="640080"/>
          </a:xfrm>
          <a:prstGeom prst="downArrow">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ln>
          <a:effectLst>
            <a:outerShdw blurRad="40000" dist="20000" dir="5400000" rotWithShape="0">
              <a:srgbClr val="000000">
                <a:alpha val="38000"/>
              </a:srgbClr>
            </a:outerShdw>
          </a:effectLst>
        </p:spPr>
        <p:txBody>
          <a:bodyPr lIns="96618" tIns="48309" rIns="96618" bIns="48309" rtlCol="0" anchor="ctr"/>
          <a:lstStyle/>
          <a:p>
            <a:pPr marL="0" marR="0" lvl="0" indent="0" algn="ctr" defTabSz="913993" eaLnBrk="1" fontAlgn="auto" latinLnBrk="0" hangingPunct="1">
              <a:lnSpc>
                <a:spcPct val="85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a:ea typeface="+mn-ea"/>
              <a:cs typeface="+mn-cs"/>
            </a:endParaRPr>
          </a:p>
        </p:txBody>
      </p:sp>
      <p:sp>
        <p:nvSpPr>
          <p:cNvPr id="155" name="Down Arrow 154"/>
          <p:cNvSpPr/>
          <p:nvPr/>
        </p:nvSpPr>
        <p:spPr>
          <a:xfrm rot="16200000">
            <a:off x="4800000" y="1639252"/>
            <a:ext cx="365760" cy="457200"/>
          </a:xfrm>
          <a:prstGeom prst="downArrow">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ln>
          <a:effectLst>
            <a:outerShdw blurRad="40000" dist="20000" dir="5400000" rotWithShape="0">
              <a:srgbClr val="000000">
                <a:alpha val="38000"/>
              </a:srgbClr>
            </a:outerShdw>
          </a:effectLst>
        </p:spPr>
        <p:txBody>
          <a:bodyPr lIns="96618" tIns="48309" rIns="96618" bIns="48309" rtlCol="0" anchor="ctr"/>
          <a:lstStyle/>
          <a:p>
            <a:pPr marL="0" marR="0" lvl="0" indent="0" algn="ctr" defTabSz="913993" eaLnBrk="1" fontAlgn="auto" latinLnBrk="0" hangingPunct="1">
              <a:lnSpc>
                <a:spcPct val="85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a:ea typeface="+mn-ea"/>
              <a:cs typeface="+mn-cs"/>
            </a:endParaRPr>
          </a:p>
        </p:txBody>
      </p:sp>
      <p:pic>
        <p:nvPicPr>
          <p:cNvPr id="77" name="Picture 5" descr="C:\Users\cristian.partan\Desktop\SOA_Analysis_Playbook_2-5_Partan_13Jan2015\Slide4.PNG"/>
          <p:cNvPicPr>
            <a:picLocks noChangeAspect="1" noChangeArrowheads="1"/>
          </p:cNvPicPr>
          <p:nvPr/>
        </p:nvPicPr>
        <p:blipFill>
          <a:blip r:embed="rId3" cstate="print"/>
          <a:stretch>
            <a:fillRect/>
          </a:stretch>
        </p:blipFill>
        <p:spPr bwMode="auto">
          <a:xfrm>
            <a:off x="5187404" y="2057399"/>
            <a:ext cx="1441996" cy="2305563"/>
          </a:xfrm>
          <a:prstGeom prst="rect">
            <a:avLst/>
          </a:prstGeom>
          <a:noFill/>
        </p:spPr>
      </p:pic>
      <p:pic>
        <p:nvPicPr>
          <p:cNvPr id="12" name="Picture 11"/>
          <p:cNvPicPr>
            <a:picLocks noChangeAspect="1"/>
          </p:cNvPicPr>
          <p:nvPr/>
        </p:nvPicPr>
        <p:blipFill>
          <a:blip r:embed="rId4"/>
          <a:stretch>
            <a:fillRect/>
          </a:stretch>
        </p:blipFill>
        <p:spPr>
          <a:xfrm>
            <a:off x="3505200" y="2057398"/>
            <a:ext cx="1467251" cy="2349602"/>
          </a:xfrm>
          <a:prstGeom prst="rect">
            <a:avLst/>
          </a:prstGeom>
        </p:spPr>
      </p:pic>
      <p:pic>
        <p:nvPicPr>
          <p:cNvPr id="11" name="Picture 10"/>
          <p:cNvPicPr>
            <a:picLocks noChangeAspect="1"/>
          </p:cNvPicPr>
          <p:nvPr/>
        </p:nvPicPr>
        <p:blipFill>
          <a:blip r:embed="rId5"/>
          <a:stretch>
            <a:fillRect/>
          </a:stretch>
        </p:blipFill>
        <p:spPr>
          <a:xfrm>
            <a:off x="1821846" y="2054886"/>
            <a:ext cx="1454754" cy="2327106"/>
          </a:xfrm>
          <a:prstGeom prst="rect">
            <a:avLst/>
          </a:prstGeom>
        </p:spPr>
      </p:pic>
      <p:sp>
        <p:nvSpPr>
          <p:cNvPr id="78" name="Title 6"/>
          <p:cNvSpPr txBox="1">
            <a:spLocks/>
          </p:cNvSpPr>
          <p:nvPr/>
        </p:nvSpPr>
        <p:spPr>
          <a:xfrm>
            <a:off x="1196490" y="132804"/>
            <a:ext cx="7087534" cy="731520"/>
          </a:xfrm>
          <a:prstGeom prst="rect">
            <a:avLst/>
          </a:prstGeom>
        </p:spPr>
        <p:txBody>
          <a:bodyPr lIns="91440" tIns="48331" rIns="91440" bIns="48331" anchor="ctr">
            <a:noAutofit/>
          </a:bodyPr>
          <a:lstStyle/>
          <a:p>
            <a:pPr lvl="0" algn="ctr" defTabSz="914400">
              <a:spcBef>
                <a:spcPct val="0"/>
              </a:spcBef>
              <a:defRPr/>
            </a:pPr>
            <a:r>
              <a:rPr lang="en-US" sz="2400" b="1" kern="0" dirty="0">
                <a:solidFill>
                  <a:schemeClr val="bg1"/>
                </a:solidFill>
                <a:cs typeface="Arial" pitchFamily="34" charset="0"/>
              </a:rPr>
              <a:t>How We Are Tackling “Spend” Drivers</a:t>
            </a:r>
            <a:endParaRPr kumimoji="0" lang="en-US" sz="2400" b="1" i="0" u="none" strike="noStrike" kern="0" cap="none" spc="0" normalizeH="0" baseline="0" noProof="0" dirty="0" smtClean="0">
              <a:ln>
                <a:noFill/>
              </a:ln>
              <a:solidFill>
                <a:schemeClr val="bg1"/>
              </a:solidFill>
              <a:effectLst/>
              <a:uLnTx/>
              <a:uFillTx/>
              <a:ea typeface="+mj-ea"/>
              <a:cs typeface="Arial" pitchFamily="34" charset="0"/>
            </a:endParaRPr>
          </a:p>
        </p:txBody>
      </p:sp>
      <p:sp>
        <p:nvSpPr>
          <p:cNvPr id="124" name="Down Arrow 123"/>
          <p:cNvSpPr/>
          <p:nvPr/>
        </p:nvSpPr>
        <p:spPr>
          <a:xfrm rot="16200000">
            <a:off x="3123600" y="1639253"/>
            <a:ext cx="365760" cy="457200"/>
          </a:xfrm>
          <a:prstGeom prst="downArrow">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ln>
          <a:effectLst>
            <a:outerShdw blurRad="40000" dist="20000" dir="5400000" rotWithShape="0">
              <a:srgbClr val="000000">
                <a:alpha val="38000"/>
              </a:srgbClr>
            </a:outerShdw>
          </a:effectLst>
        </p:spPr>
        <p:txBody>
          <a:bodyPr lIns="96618" tIns="48309" rIns="96618" bIns="48309" rtlCol="0" anchor="ctr"/>
          <a:lstStyle/>
          <a:p>
            <a:pPr marL="0" marR="0" lvl="0" indent="0" algn="ctr" defTabSz="913993" eaLnBrk="1" fontAlgn="auto" latinLnBrk="0" hangingPunct="1">
              <a:lnSpc>
                <a:spcPct val="85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a:ea typeface="+mn-ea"/>
              <a:cs typeface="+mn-cs"/>
            </a:endParaRPr>
          </a:p>
        </p:txBody>
      </p:sp>
      <p:sp>
        <p:nvSpPr>
          <p:cNvPr id="146" name="Rectangle 52"/>
          <p:cNvSpPr>
            <a:spLocks noChangeArrowheads="1"/>
          </p:cNvSpPr>
          <p:nvPr/>
        </p:nvSpPr>
        <p:spPr bwMode="auto">
          <a:xfrm>
            <a:off x="1857255" y="1619250"/>
            <a:ext cx="1371600" cy="457200"/>
          </a:xfrm>
          <a:prstGeom prst="rect">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headEnd/>
            <a:tailEnd/>
          </a:ln>
          <a:effectLst>
            <a:outerShdw blurRad="40000" dist="20000" dir="5400000" rotWithShape="0">
              <a:srgbClr val="000000">
                <a:alpha val="38000"/>
              </a:srgbClr>
            </a:outerShdw>
          </a:effectLst>
        </p:spPr>
        <p:txBody>
          <a:bodyPr wrap="none" lIns="45720" tIns="18288" rIns="45720" bIns="18288" anchor="ctr"/>
          <a:lstStyle/>
          <a:p>
            <a:pPr marL="0" marR="0" lvl="0" indent="0" algn="ctr" defTabSz="913993" eaLnBrk="1" fontAlgn="auto" latinLnBrk="0" hangingPunct="1">
              <a:lnSpc>
                <a:spcPct val="85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a:ea typeface="+mn-ea"/>
                <a:cs typeface="+mn-cs"/>
              </a:rPr>
              <a:t>Analyze</a:t>
            </a:r>
            <a:br>
              <a:rPr kumimoji="0" lang="en-US" sz="1800" b="1" i="0" u="none" strike="noStrike" kern="0" cap="none" spc="0" normalizeH="0" baseline="0" noProof="0" dirty="0" smtClean="0">
                <a:ln>
                  <a:noFill/>
                </a:ln>
                <a:solidFill>
                  <a:srgbClr val="000000"/>
                </a:solidFill>
                <a:effectLst/>
                <a:uLnTx/>
                <a:uFillTx/>
                <a:latin typeface="Arial"/>
                <a:ea typeface="+mn-ea"/>
                <a:cs typeface="+mn-cs"/>
              </a:rPr>
            </a:br>
            <a:r>
              <a:rPr kumimoji="0" lang="en-US" sz="1800" b="1" i="0" u="none" strike="noStrike" kern="0" cap="none" spc="0" normalizeH="0" baseline="0" noProof="0" dirty="0" smtClean="0">
                <a:ln>
                  <a:noFill/>
                </a:ln>
                <a:solidFill>
                  <a:srgbClr val="000000"/>
                </a:solidFill>
                <a:effectLst/>
                <a:uLnTx/>
                <a:uFillTx/>
                <a:latin typeface="Arial"/>
                <a:ea typeface="+mn-ea"/>
                <a:cs typeface="+mn-cs"/>
              </a:rPr>
              <a:t>(Comp X)</a:t>
            </a:r>
            <a:endParaRPr kumimoji="0" lang="en-US" sz="1800" b="1" i="0" u="none" strike="noStrike" kern="0" cap="none" spc="0" normalizeH="0" baseline="0" noProof="0" dirty="0">
              <a:ln>
                <a:noFill/>
              </a:ln>
              <a:solidFill>
                <a:srgbClr val="000000"/>
              </a:solidFill>
              <a:effectLst/>
              <a:uLnTx/>
              <a:uFillTx/>
              <a:latin typeface="Arial"/>
              <a:ea typeface="+mn-ea"/>
              <a:cs typeface="+mn-cs"/>
            </a:endParaRPr>
          </a:p>
        </p:txBody>
      </p:sp>
      <p:sp>
        <p:nvSpPr>
          <p:cNvPr id="150" name="Down Arrow 149"/>
          <p:cNvSpPr/>
          <p:nvPr/>
        </p:nvSpPr>
        <p:spPr>
          <a:xfrm rot="16200000">
            <a:off x="1441224" y="1639252"/>
            <a:ext cx="365760" cy="457200"/>
          </a:xfrm>
          <a:prstGeom prst="downArrow">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ln>
          <a:effectLst>
            <a:outerShdw blurRad="40000" dist="20000" dir="5400000" rotWithShape="0">
              <a:srgbClr val="000000">
                <a:alpha val="38000"/>
              </a:srgbClr>
            </a:outerShdw>
          </a:effectLst>
        </p:spPr>
        <p:txBody>
          <a:bodyPr lIns="96618" tIns="48309" rIns="96618" bIns="48309" rtlCol="0" anchor="ctr"/>
          <a:lstStyle/>
          <a:p>
            <a:pPr marL="0" marR="0" lvl="0" indent="0" algn="ctr" defTabSz="913993" eaLnBrk="1" fontAlgn="auto" latinLnBrk="0" hangingPunct="1">
              <a:lnSpc>
                <a:spcPct val="85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latin typeface="Arial"/>
              <a:ea typeface="+mn-ea"/>
              <a:cs typeface="+mn-cs"/>
            </a:endParaRPr>
          </a:p>
        </p:txBody>
      </p:sp>
      <p:sp>
        <p:nvSpPr>
          <p:cNvPr id="151" name="Rectangle 52"/>
          <p:cNvSpPr>
            <a:spLocks noChangeArrowheads="1"/>
          </p:cNvSpPr>
          <p:nvPr/>
        </p:nvSpPr>
        <p:spPr bwMode="auto">
          <a:xfrm>
            <a:off x="5218916" y="1619250"/>
            <a:ext cx="1371600" cy="457200"/>
          </a:xfrm>
          <a:prstGeom prst="rect">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headEnd/>
            <a:tailEnd/>
          </a:ln>
          <a:effectLst>
            <a:outerShdw blurRad="40000" dist="20000" dir="5400000" rotWithShape="0">
              <a:srgbClr val="000000">
                <a:alpha val="38000"/>
              </a:srgbClr>
            </a:outerShdw>
          </a:effectLst>
        </p:spPr>
        <p:txBody>
          <a:bodyPr wrap="none" lIns="45720" tIns="18288" rIns="45720" bIns="18288" anchor="ctr"/>
          <a:lstStyle/>
          <a:p>
            <a:pPr marL="0" marR="0" lvl="0" indent="0" algn="ctr" defTabSz="913993" eaLnBrk="1" fontAlgn="auto" latinLnBrk="0" hangingPunct="1">
              <a:lnSpc>
                <a:spcPct val="85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latin typeface="Arial"/>
                <a:ea typeface="+mn-ea"/>
                <a:cs typeface="+mn-cs"/>
              </a:rPr>
              <a:t>Implement</a:t>
            </a:r>
          </a:p>
          <a:p>
            <a:pPr marL="0" marR="0" lvl="0" indent="0" algn="ctr" defTabSz="913993" eaLnBrk="1" fontAlgn="auto" latinLnBrk="0" hangingPunct="1">
              <a:lnSpc>
                <a:spcPct val="85000"/>
              </a:lnSpc>
              <a:spcBef>
                <a:spcPts val="0"/>
              </a:spcBef>
              <a:spcAft>
                <a:spcPts val="0"/>
              </a:spcAft>
              <a:buClrTx/>
              <a:buSzTx/>
              <a:buFontTx/>
              <a:buNone/>
              <a:tabLst/>
              <a:defRPr/>
            </a:pPr>
            <a:r>
              <a:rPr lang="en-US" sz="1800" b="1" kern="0" dirty="0" smtClean="0">
                <a:solidFill>
                  <a:sysClr val="windowText" lastClr="000000"/>
                </a:solidFill>
                <a:latin typeface="Arial"/>
              </a:rPr>
              <a:t>(Data Call)</a:t>
            </a:r>
            <a:endParaRPr kumimoji="0" lang="en-US" sz="1800" b="1"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52" name="Rectangle 52"/>
          <p:cNvSpPr>
            <a:spLocks noChangeArrowheads="1"/>
          </p:cNvSpPr>
          <p:nvPr/>
        </p:nvSpPr>
        <p:spPr bwMode="auto">
          <a:xfrm>
            <a:off x="3547033" y="1619250"/>
            <a:ext cx="1371600" cy="457200"/>
          </a:xfrm>
          <a:prstGeom prst="rect">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headEnd/>
            <a:tailEnd/>
          </a:ln>
          <a:effectLst>
            <a:outerShdw blurRad="40000" dist="20000" dir="5400000" rotWithShape="0">
              <a:srgbClr val="000000">
                <a:alpha val="38000"/>
              </a:srgbClr>
            </a:outerShdw>
          </a:effectLst>
        </p:spPr>
        <p:txBody>
          <a:bodyPr wrap="none" lIns="45720" tIns="18288" rIns="45720" bIns="18288" anchor="ctr"/>
          <a:lstStyle/>
          <a:p>
            <a:pPr marL="0" marR="0" lvl="0" indent="0" algn="ctr" defTabSz="913993" eaLnBrk="1" fontAlgn="auto" latinLnBrk="0" hangingPunct="1">
              <a:lnSpc>
                <a:spcPct val="85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a:ea typeface="+mn-ea"/>
                <a:cs typeface="+mn-cs"/>
              </a:rPr>
              <a:t>Develop</a:t>
            </a:r>
          </a:p>
          <a:p>
            <a:pPr marL="0" marR="0" lvl="0" indent="0" algn="ctr" defTabSz="913993" eaLnBrk="1" fontAlgn="auto" latinLnBrk="0" hangingPunct="1">
              <a:lnSpc>
                <a:spcPct val="85000"/>
              </a:lnSpc>
              <a:spcBef>
                <a:spcPts val="0"/>
              </a:spcBef>
              <a:spcAft>
                <a:spcPts val="0"/>
              </a:spcAft>
              <a:buClrTx/>
              <a:buSzTx/>
              <a:buFontTx/>
              <a:buNone/>
              <a:tabLst/>
              <a:defRPr/>
            </a:pPr>
            <a:r>
              <a:rPr lang="en-US" sz="1800" b="1" kern="0" noProof="0" dirty="0" smtClean="0">
                <a:solidFill>
                  <a:srgbClr val="000000"/>
                </a:solidFill>
                <a:latin typeface="Arial"/>
              </a:rPr>
              <a:t>(RCWG)</a:t>
            </a:r>
            <a:endParaRPr kumimoji="0" lang="en-US" sz="1800" b="1" i="0" u="none" strike="noStrike" kern="0" cap="none" spc="0" normalizeH="0" baseline="0" noProof="0" dirty="0">
              <a:ln>
                <a:noFill/>
              </a:ln>
              <a:solidFill>
                <a:srgbClr val="000000"/>
              </a:solidFill>
              <a:effectLst/>
              <a:uLnTx/>
              <a:uFillTx/>
              <a:latin typeface="Arial"/>
              <a:ea typeface="+mn-ea"/>
              <a:cs typeface="+mn-cs"/>
            </a:endParaRPr>
          </a:p>
        </p:txBody>
      </p:sp>
      <p:sp>
        <p:nvSpPr>
          <p:cNvPr id="153" name="Flowchart: Document 152"/>
          <p:cNvSpPr/>
          <p:nvPr/>
        </p:nvSpPr>
        <p:spPr>
          <a:xfrm>
            <a:off x="7166001" y="1619250"/>
            <a:ext cx="1554480" cy="548640"/>
          </a:xfrm>
          <a:prstGeom prst="flowChartDocument">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ln>
          <a:effectLst>
            <a:outerShdw blurRad="40000" dist="20000" dir="5400000" rotWithShape="0">
              <a:srgbClr val="000000">
                <a:alpha val="38000"/>
              </a:srgbClr>
            </a:outerShdw>
          </a:effectLst>
        </p:spPr>
        <p:txBody>
          <a:bodyPr lIns="45720" tIns="18288" rIns="45720" bIns="18288" rtlCol="0" anchor="ctr"/>
          <a:lstStyle/>
          <a:p>
            <a:pPr marL="0" marR="0" lvl="0" indent="0" algn="ctr" defTabSz="913993" eaLnBrk="1" fontAlgn="auto" latinLnBrk="0" hangingPunct="1">
              <a:lnSpc>
                <a:spcPct val="85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a:ea typeface="+mn-ea"/>
                <a:cs typeface="+mn-cs"/>
              </a:rPr>
              <a:t>Track</a:t>
            </a:r>
          </a:p>
          <a:p>
            <a:pPr marL="0" marR="0" lvl="0" indent="0" algn="ctr" defTabSz="913993" eaLnBrk="1" fontAlgn="auto" latinLnBrk="0" hangingPunct="1">
              <a:lnSpc>
                <a:spcPct val="85000"/>
              </a:lnSpc>
              <a:spcBef>
                <a:spcPts val="0"/>
              </a:spcBef>
              <a:spcAft>
                <a:spcPts val="0"/>
              </a:spcAft>
              <a:buClrTx/>
              <a:buSzTx/>
              <a:buFontTx/>
              <a:buNone/>
              <a:tabLst/>
              <a:defRPr/>
            </a:pPr>
            <a:r>
              <a:rPr lang="en-US" sz="1600" b="1" kern="0" dirty="0" smtClean="0">
                <a:solidFill>
                  <a:srgbClr val="000000"/>
                </a:solidFill>
                <a:latin typeface="Arial"/>
              </a:rPr>
              <a:t>(PIA/Ledger)</a:t>
            </a:r>
            <a:endParaRPr kumimoji="0" lang="en-US" sz="1600" b="1" i="0" u="none" strike="noStrike" kern="0" cap="none" spc="0" normalizeH="0" baseline="0" noProof="0" dirty="0">
              <a:ln>
                <a:noFill/>
              </a:ln>
              <a:solidFill>
                <a:srgbClr val="000000"/>
              </a:solidFill>
              <a:effectLst/>
              <a:uLnTx/>
              <a:uFillTx/>
              <a:latin typeface="Arial"/>
              <a:ea typeface="+mn-ea"/>
              <a:cs typeface="+mn-cs"/>
            </a:endParaRPr>
          </a:p>
        </p:txBody>
      </p:sp>
      <p:sp>
        <p:nvSpPr>
          <p:cNvPr id="158" name="TextBox 157"/>
          <p:cNvSpPr txBox="1"/>
          <p:nvPr/>
        </p:nvSpPr>
        <p:spPr>
          <a:xfrm>
            <a:off x="3733800" y="1095677"/>
            <a:ext cx="1150087" cy="352123"/>
          </a:xfrm>
          <a:prstGeom prst="rect">
            <a:avLst/>
          </a:prstGeom>
          <a:noFill/>
        </p:spPr>
        <p:txBody>
          <a:bodyPr wrap="none" lIns="91416" tIns="45708" rIns="91416" bIns="45708"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rPr>
              <a:t>AVN/MSL</a:t>
            </a:r>
            <a:endParaRPr kumimoji="0" lang="en-US" sz="1800" b="1" i="0" u="none" strike="noStrike" kern="0" cap="none" spc="0" normalizeH="0" baseline="0" noProof="0" dirty="0">
              <a:ln>
                <a:noFill/>
              </a:ln>
              <a:solidFill>
                <a:sysClr val="windowText" lastClr="000000"/>
              </a:solidFill>
              <a:effectLst/>
              <a:uLnTx/>
              <a:uFillTx/>
            </a:endParaRPr>
          </a:p>
        </p:txBody>
      </p:sp>
      <p:sp>
        <p:nvSpPr>
          <p:cNvPr id="159" name="Rectangle 158"/>
          <p:cNvSpPr/>
          <p:nvPr/>
        </p:nvSpPr>
        <p:spPr>
          <a:xfrm>
            <a:off x="6354917" y="1095677"/>
            <a:ext cx="1569883" cy="352123"/>
          </a:xfrm>
          <a:prstGeom prst="rect">
            <a:avLst/>
          </a:prstGeom>
        </p:spPr>
        <p:txBody>
          <a:bodyPr wrap="none" lIns="91416" tIns="45708" rIns="91416" bIns="45708">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Text" lastClr="000000"/>
                </a:solidFill>
                <a:effectLst/>
                <a:uLnTx/>
                <a:uFillTx/>
              </a:rPr>
              <a:t>Communities</a:t>
            </a:r>
            <a:endParaRPr kumimoji="0" lang="en-US" sz="1800" b="1" i="0" u="none" strike="noStrike" kern="0" cap="none" spc="0" normalizeH="0" baseline="0" noProof="0" dirty="0">
              <a:ln>
                <a:noFill/>
              </a:ln>
              <a:solidFill>
                <a:sysClr val="windowText" lastClr="000000"/>
              </a:solidFill>
              <a:effectLst/>
              <a:uLnTx/>
              <a:uFillTx/>
            </a:endParaRPr>
          </a:p>
        </p:txBody>
      </p:sp>
      <p:sp>
        <p:nvSpPr>
          <p:cNvPr id="164" name="Rectangle 163"/>
          <p:cNvSpPr/>
          <p:nvPr/>
        </p:nvSpPr>
        <p:spPr>
          <a:xfrm>
            <a:off x="914400" y="4495800"/>
            <a:ext cx="1005840" cy="1737360"/>
          </a:xfrm>
          <a:prstGeom prst="rect">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9525" cap="flat" cmpd="sng" algn="ctr">
            <a:solidFill>
              <a:srgbClr val="1C75BC">
                <a:shade val="95000"/>
                <a:satMod val="105000"/>
              </a:srgbClr>
            </a:solidFill>
            <a:prstDash val="solid"/>
          </a:ln>
          <a:effectLst>
            <a:outerShdw blurRad="40000" dist="20000" dir="5400000" rotWithShape="0">
              <a:srgbClr val="000000">
                <a:alpha val="38000"/>
              </a:srgbClr>
            </a:outerShdw>
          </a:effectLst>
        </p:spPr>
        <p:txBody>
          <a:bodyPr tIns="18288" bIns="18288"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Times New Roman" pitchFamily="18" charset="0"/>
              </a:rPr>
              <a:t>Induced Causes</a:t>
            </a:r>
            <a:endParaRPr kumimoji="0" lang="en-US" sz="1200" b="1" i="0" u="none" strike="noStrike" kern="0" cap="none" spc="0" normalizeH="0" baseline="0" noProof="0" dirty="0">
              <a:ln>
                <a:noFill/>
              </a:ln>
              <a:solidFill>
                <a:srgbClr val="000000"/>
              </a:solidFill>
              <a:effectLst/>
              <a:uLnTx/>
              <a:uFillTx/>
              <a:latin typeface="Arial"/>
              <a:ea typeface="+mn-ea"/>
              <a:cs typeface="Times New Roman" pitchFamily="18" charset="0"/>
            </a:endParaRPr>
          </a:p>
        </p:txBody>
      </p:sp>
      <p:sp>
        <p:nvSpPr>
          <p:cNvPr id="165" name="Rectangle 164"/>
          <p:cNvSpPr/>
          <p:nvPr/>
        </p:nvSpPr>
        <p:spPr>
          <a:xfrm>
            <a:off x="927080" y="5705475"/>
            <a:ext cx="1005840" cy="960120"/>
          </a:xfrm>
          <a:prstGeom prst="rect">
            <a:avLst/>
          </a:prstGeom>
          <a:gradFill rotWithShape="1">
            <a:gsLst>
              <a:gs pos="0">
                <a:srgbClr val="1C75BC">
                  <a:shade val="51000"/>
                  <a:satMod val="130000"/>
                </a:srgbClr>
              </a:gs>
              <a:gs pos="80000">
                <a:srgbClr val="1C75BC">
                  <a:shade val="93000"/>
                  <a:satMod val="130000"/>
                </a:srgbClr>
              </a:gs>
              <a:gs pos="100000">
                <a:srgbClr val="1C75BC">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tIns="18288" bIns="18288"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Arial"/>
                <a:ea typeface="+mn-ea"/>
                <a:cs typeface="Times New Roman" pitchFamily="18" charset="0"/>
              </a:rPr>
              <a:t>Inherent Reliability</a:t>
            </a:r>
            <a:endParaRPr kumimoji="0" lang="en-US" sz="1200" b="1" i="0" u="none" strike="noStrike" kern="0" cap="none" spc="0" normalizeH="0" baseline="0" noProof="0" dirty="0">
              <a:ln>
                <a:noFill/>
              </a:ln>
              <a:solidFill>
                <a:srgbClr val="FFFFFF"/>
              </a:solidFill>
              <a:effectLst/>
              <a:uLnTx/>
              <a:uFillTx/>
              <a:latin typeface="Arial"/>
              <a:ea typeface="+mn-ea"/>
              <a:cs typeface="Times New Roman" pitchFamily="18" charset="0"/>
            </a:endParaRPr>
          </a:p>
        </p:txBody>
      </p:sp>
      <p:sp>
        <p:nvSpPr>
          <p:cNvPr id="166" name="TextBox 165"/>
          <p:cNvSpPr txBox="1"/>
          <p:nvPr/>
        </p:nvSpPr>
        <p:spPr>
          <a:xfrm>
            <a:off x="60960" y="4981849"/>
            <a:ext cx="548640" cy="1114151"/>
          </a:xfrm>
          <a:prstGeom prst="rect">
            <a:avLst/>
          </a:prstGeom>
          <a:noFill/>
        </p:spPr>
        <p:txBody>
          <a:bodyPr wrap="square" lIns="18288" tIns="18288" rIns="18288" bIns="18288" rtlCol="0">
            <a:spAutoFit/>
          </a:bodyPr>
          <a:lstStyle/>
          <a:p>
            <a:pPr algn="ctr"/>
            <a:r>
              <a:rPr lang="en-US" sz="1400" b="1" dirty="0" smtClean="0">
                <a:cs typeface="Times New Roman" pitchFamily="18" charset="0"/>
              </a:rPr>
              <a:t>Why Units Buy Spare Parts</a:t>
            </a:r>
            <a:endParaRPr lang="en-US" sz="1400" b="1" dirty="0">
              <a:cs typeface="Times New Roman" pitchFamily="18" charset="0"/>
            </a:endParaRPr>
          </a:p>
        </p:txBody>
      </p:sp>
      <p:sp>
        <p:nvSpPr>
          <p:cNvPr id="167" name="Left Brace 166"/>
          <p:cNvSpPr/>
          <p:nvPr/>
        </p:nvSpPr>
        <p:spPr>
          <a:xfrm>
            <a:off x="624354" y="4526372"/>
            <a:ext cx="274320" cy="2103120"/>
          </a:xfrm>
          <a:prstGeom prst="leftBrace">
            <a:avLst>
              <a:gd name="adj1" fmla="val 33384"/>
              <a:gd name="adj2" fmla="val 50000"/>
            </a:avLst>
          </a:prstGeom>
          <a:noFill/>
          <a:ln w="38100" cap="flat" cmpd="sng" algn="ctr">
            <a:solidFill>
              <a:srgbClr val="17375E"/>
            </a:solidFill>
            <a:prstDash val="solid"/>
          </a:ln>
          <a:effectLst>
            <a:outerShdw blurRad="40000" dist="20000" dir="5400000" rotWithShape="0">
              <a:srgbClr val="000000">
                <a:alpha val="38000"/>
              </a:srgbClr>
            </a:outerShdw>
          </a:effectLst>
        </p:spPr>
        <p:txBody>
          <a:bodyPr lIns="96661" tIns="48331" rIns="96661" bIns="4833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8" name="TextBox 167"/>
          <p:cNvSpPr txBox="1"/>
          <p:nvPr/>
        </p:nvSpPr>
        <p:spPr>
          <a:xfrm>
            <a:off x="928922" y="6080760"/>
            <a:ext cx="1005840" cy="548640"/>
          </a:xfrm>
          <a:prstGeom prst="rect">
            <a:avLst/>
          </a:prstGeom>
          <a:noFill/>
        </p:spPr>
        <p:txBody>
          <a:bodyPr wrap="square" lIns="18288" tIns="18288" rIns="18288" bIns="18288" rtlCol="0">
            <a:noAutofit/>
          </a:bodyPr>
          <a:lstStyle>
            <a:defPPr>
              <a:defRPr lang="en-US"/>
            </a:defPPr>
            <a:lvl1pPr marL="117475" indent="-117475">
              <a:lnSpc>
                <a:spcPct val="90000"/>
              </a:lnSpc>
              <a:buFont typeface="Arial" pitchFamily="34" charset="0"/>
              <a:buChar char="•"/>
              <a:defRPr sz="1000" b="1">
                <a:cs typeface="Times New Roman" pitchFamily="18" charset="0"/>
              </a:defRPr>
            </a:lvl1pPr>
          </a:lstStyle>
          <a:p>
            <a:pPr marL="57150" indent="-57150"/>
            <a:r>
              <a:rPr lang="en-US" dirty="0">
                <a:solidFill>
                  <a:schemeClr val="bg1"/>
                </a:solidFill>
              </a:rPr>
              <a:t>Design</a:t>
            </a:r>
          </a:p>
          <a:p>
            <a:pPr marL="57150" indent="-57150"/>
            <a:r>
              <a:rPr lang="en-US" dirty="0">
                <a:solidFill>
                  <a:schemeClr val="bg1"/>
                </a:solidFill>
              </a:rPr>
              <a:t>Quality</a:t>
            </a:r>
          </a:p>
          <a:p>
            <a:pPr marL="57150" indent="-57150"/>
            <a:r>
              <a:rPr lang="en-US" dirty="0">
                <a:solidFill>
                  <a:schemeClr val="bg1"/>
                </a:solidFill>
              </a:rPr>
              <a:t>Application</a:t>
            </a:r>
          </a:p>
          <a:p>
            <a:pPr marL="57150" indent="-57150"/>
            <a:r>
              <a:rPr lang="en-US" dirty="0">
                <a:solidFill>
                  <a:schemeClr val="bg1"/>
                </a:solidFill>
              </a:rPr>
              <a:t>Obsolescence</a:t>
            </a:r>
          </a:p>
        </p:txBody>
      </p:sp>
      <p:sp>
        <p:nvSpPr>
          <p:cNvPr id="169" name="TextBox 168"/>
          <p:cNvSpPr txBox="1"/>
          <p:nvPr/>
        </p:nvSpPr>
        <p:spPr>
          <a:xfrm>
            <a:off x="960827" y="4876800"/>
            <a:ext cx="1005840" cy="1097280"/>
          </a:xfrm>
          <a:prstGeom prst="rect">
            <a:avLst/>
          </a:prstGeom>
          <a:noFill/>
        </p:spPr>
        <p:txBody>
          <a:bodyPr wrap="square" lIns="18288" tIns="18288" rIns="18288" bIns="18288" rtlCol="0">
            <a:noAutofit/>
          </a:bodyPr>
          <a:lstStyle/>
          <a:p>
            <a:pPr marL="57150" indent="-57150">
              <a:lnSpc>
                <a:spcPct val="90000"/>
              </a:lnSpc>
              <a:buFont typeface="Arial" pitchFamily="34" charset="0"/>
              <a:buChar char="•"/>
            </a:pPr>
            <a:r>
              <a:rPr lang="en-US" sz="1000" b="1" dirty="0" smtClean="0">
                <a:cs typeface="Times New Roman" pitchFamily="18" charset="0"/>
              </a:rPr>
              <a:t>NEOF</a:t>
            </a:r>
          </a:p>
          <a:p>
            <a:pPr marL="57150" indent="-57150">
              <a:lnSpc>
                <a:spcPct val="90000"/>
              </a:lnSpc>
              <a:buFont typeface="Arial" pitchFamily="34" charset="0"/>
              <a:buChar char="•"/>
            </a:pPr>
            <a:r>
              <a:rPr lang="en-US" sz="1000" b="1" dirty="0" smtClean="0">
                <a:cs typeface="Times New Roman" pitchFamily="18" charset="0"/>
              </a:rPr>
              <a:t>Time Based </a:t>
            </a:r>
          </a:p>
          <a:p>
            <a:pPr marL="57150" indent="-57150">
              <a:lnSpc>
                <a:spcPct val="90000"/>
              </a:lnSpc>
              <a:buFont typeface="Arial" pitchFamily="34" charset="0"/>
              <a:buChar char="•"/>
            </a:pPr>
            <a:r>
              <a:rPr lang="en-US" sz="1000" b="1" dirty="0" smtClean="0">
                <a:cs typeface="Times New Roman" pitchFamily="18" charset="0"/>
              </a:rPr>
              <a:t>Bad Pubs</a:t>
            </a:r>
          </a:p>
          <a:p>
            <a:pPr marL="57150" indent="-57150">
              <a:lnSpc>
                <a:spcPct val="90000"/>
              </a:lnSpc>
              <a:buFont typeface="Arial" pitchFamily="34" charset="0"/>
              <a:buChar char="•"/>
            </a:pPr>
            <a:r>
              <a:rPr lang="en-US" sz="1000" b="1" dirty="0" smtClean="0">
                <a:cs typeface="Times New Roman" pitchFamily="18" charset="0"/>
              </a:rPr>
              <a:t>Training Gaps</a:t>
            </a:r>
          </a:p>
          <a:p>
            <a:pPr marL="57150" indent="-57150">
              <a:lnSpc>
                <a:spcPct val="90000"/>
              </a:lnSpc>
              <a:buFont typeface="Arial" pitchFamily="34" charset="0"/>
              <a:buChar char="•"/>
            </a:pPr>
            <a:r>
              <a:rPr lang="en-US" sz="1000" b="1" dirty="0" smtClean="0">
                <a:cs typeface="Times New Roman" pitchFamily="18" charset="0"/>
              </a:rPr>
              <a:t>Corrosion</a:t>
            </a:r>
            <a:endParaRPr lang="en-US" sz="1000" b="1" dirty="0">
              <a:cs typeface="Times New Roman" pitchFamily="18" charset="0"/>
            </a:endParaRPr>
          </a:p>
          <a:p>
            <a:pPr marL="57150" indent="-57150">
              <a:lnSpc>
                <a:spcPct val="90000"/>
              </a:lnSpc>
              <a:buFont typeface="Arial" pitchFamily="34" charset="0"/>
              <a:buChar char="•"/>
            </a:pPr>
            <a:r>
              <a:rPr lang="en-US" sz="1000" b="1" dirty="0" smtClean="0">
                <a:cs typeface="Times New Roman" pitchFamily="18" charset="0"/>
              </a:rPr>
              <a:t>Accident</a:t>
            </a:r>
          </a:p>
        </p:txBody>
      </p:sp>
      <p:grpSp>
        <p:nvGrpSpPr>
          <p:cNvPr id="9" name="Group 8"/>
          <p:cNvGrpSpPr/>
          <p:nvPr/>
        </p:nvGrpSpPr>
        <p:grpSpPr>
          <a:xfrm>
            <a:off x="2003504" y="4419600"/>
            <a:ext cx="6988096" cy="1520571"/>
            <a:chOff x="2003504" y="4194429"/>
            <a:chExt cx="6988096" cy="1520571"/>
          </a:xfrm>
        </p:grpSpPr>
        <p:sp>
          <p:nvSpPr>
            <p:cNvPr id="174" name="TextBox 16"/>
            <p:cNvSpPr txBox="1">
              <a:spLocks noChangeArrowheads="1"/>
            </p:cNvSpPr>
            <p:nvPr/>
          </p:nvSpPr>
          <p:spPr bwMode="auto">
            <a:xfrm>
              <a:off x="4495800" y="4800600"/>
              <a:ext cx="1371600" cy="457200"/>
            </a:xfrm>
            <a:prstGeom prst="rect">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9525" cap="flat" cmpd="sng" algn="ctr">
              <a:solidFill>
                <a:srgbClr val="1C75BC">
                  <a:shade val="95000"/>
                  <a:satMod val="105000"/>
                </a:srgbClr>
              </a:solidFill>
              <a:prstDash val="solid"/>
              <a:headEnd/>
              <a:tailEnd/>
            </a:ln>
            <a:effectLst>
              <a:outerShdw blurRad="40000" dist="20000" dir="5400000" rotWithShape="0">
                <a:srgbClr val="000000">
                  <a:alpha val="38000"/>
                </a:srgbClr>
              </a:outerShdw>
            </a:effectLst>
          </p:spPr>
          <p:txBody>
            <a:bodyPr wrap="square" lIns="45720" rIns="4572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000000"/>
                  </a:solidFill>
                  <a:effectLst/>
                  <a:uLnTx/>
                  <a:uFillTx/>
                  <a:latin typeface="Arial"/>
                  <a:ea typeface="+mn-ea"/>
                  <a:cs typeface="+mn-cs"/>
                </a:rPr>
                <a:t>Sustainment Analysis</a:t>
              </a:r>
              <a:endParaRPr kumimoji="0" lang="en-US" sz="1200" b="1" i="0" u="none" strike="noStrike" kern="0" cap="none" spc="0" normalizeH="0" baseline="0" noProof="0" dirty="0">
                <a:ln>
                  <a:noFill/>
                </a:ln>
                <a:solidFill>
                  <a:srgbClr val="000000"/>
                </a:solidFill>
                <a:effectLst/>
                <a:uLnTx/>
                <a:uFillTx/>
                <a:latin typeface="Arial"/>
                <a:ea typeface="+mn-ea"/>
                <a:cs typeface="+mn-cs"/>
              </a:endParaRPr>
            </a:p>
          </p:txBody>
        </p:sp>
        <p:sp>
          <p:nvSpPr>
            <p:cNvPr id="175" name="TextBox 16"/>
            <p:cNvSpPr txBox="1">
              <a:spLocks noChangeArrowheads="1"/>
            </p:cNvSpPr>
            <p:nvPr/>
          </p:nvSpPr>
          <p:spPr bwMode="auto">
            <a:xfrm>
              <a:off x="6019800" y="4800598"/>
              <a:ext cx="1371600" cy="457200"/>
            </a:xfrm>
            <a:prstGeom prst="rect">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9525" cap="flat" cmpd="sng" algn="ctr">
              <a:solidFill>
                <a:srgbClr val="1C75BC">
                  <a:shade val="95000"/>
                  <a:satMod val="105000"/>
                </a:srgbClr>
              </a:solidFill>
              <a:prstDash val="solid"/>
              <a:headEnd/>
              <a:tailEnd/>
            </a:ln>
            <a:effectLst>
              <a:outerShdw blurRad="40000" dist="20000" dir="5400000" rotWithShape="0">
                <a:srgbClr val="000000">
                  <a:alpha val="38000"/>
                </a:srgbClr>
              </a:outerShdw>
            </a:effectLst>
          </p:spPr>
          <p:txBody>
            <a:bodyPr wrap="square" lIns="45720" rIns="45720" anchor="ctr" anchorCtr="0">
              <a:noAutofit/>
            </a:bodyPr>
            <a:lstStyle>
              <a:defPPr>
                <a:defRPr lang="en-US"/>
              </a:defPPr>
              <a:lvl1pPr marR="0" lvl="0" indent="0" algn="ctr" defTabSz="914400" fontAlgn="auto">
                <a:lnSpc>
                  <a:spcPct val="100000"/>
                </a:lnSpc>
                <a:spcBef>
                  <a:spcPts val="0"/>
                </a:spcBef>
                <a:spcAft>
                  <a:spcPts val="0"/>
                </a:spcAft>
                <a:buClrTx/>
                <a:buSzTx/>
                <a:buFontTx/>
                <a:buNone/>
                <a:tabLst/>
                <a:defRPr kumimoji="0" sz="1200" b="1" i="0" u="none" strike="noStrike" kern="0" cap="none" spc="0" normalizeH="0" baseline="0">
                  <a:ln>
                    <a:noFill/>
                  </a:ln>
                  <a:solidFill>
                    <a:srgbClr val="000000"/>
                  </a:solidFill>
                  <a:effectLst/>
                  <a:uLnTx/>
                  <a:uFillTx/>
                  <a:latin typeface="Arial"/>
                </a:defRPr>
              </a:lvl1pPr>
            </a:lstStyle>
            <a:p>
              <a:r>
                <a:rPr lang="en-US" dirty="0"/>
                <a:t>Improvement Projects</a:t>
              </a:r>
            </a:p>
          </p:txBody>
        </p:sp>
        <p:sp>
          <p:nvSpPr>
            <p:cNvPr id="116" name="Flowchart: Terminator 115"/>
            <p:cNvSpPr/>
            <p:nvPr/>
          </p:nvSpPr>
          <p:spPr>
            <a:xfrm>
              <a:off x="7894320" y="4429125"/>
              <a:ext cx="1097280" cy="548640"/>
            </a:xfrm>
            <a:prstGeom prst="flowChartTerminator">
              <a:avLst/>
            </a:prstGeom>
            <a:gradFill rotWithShape="1">
              <a:gsLst>
                <a:gs pos="0">
                  <a:srgbClr val="E46C0B">
                    <a:shade val="51000"/>
                    <a:satMod val="130000"/>
                  </a:srgbClr>
                </a:gs>
                <a:gs pos="80000">
                  <a:srgbClr val="E46C0B">
                    <a:shade val="93000"/>
                    <a:satMod val="130000"/>
                  </a:srgbClr>
                </a:gs>
                <a:gs pos="100000">
                  <a:srgbClr val="E46C0B">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45720" tIns="45695" rIns="45720" bIns="45695"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marL="0" marR="0" lvl="0" indent="0" algn="ctr" defTabSz="913912"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rPr>
                <a:t>Fielded</a:t>
              </a:r>
            </a:p>
            <a:p>
              <a:pPr marL="0" marR="0" lvl="0" indent="0" algn="ctr" defTabSz="913912" rtl="0" eaLnBrk="0" fontAlgn="base" latinLnBrk="0" hangingPunct="0">
                <a:lnSpc>
                  <a:spcPct val="100000"/>
                </a:lnSpc>
                <a:spcBef>
                  <a:spcPct val="0"/>
                </a:spcBef>
                <a:spcAft>
                  <a:spcPct val="0"/>
                </a:spcAft>
                <a:buClrTx/>
                <a:buSzTx/>
                <a:buFontTx/>
                <a:buNone/>
                <a:tabLst/>
                <a:defRPr/>
              </a:pPr>
              <a:r>
                <a:rPr lang="en-US" sz="1600" b="1" dirty="0" smtClean="0">
                  <a:solidFill>
                    <a:srgbClr val="FFFFFF"/>
                  </a:solidFill>
                </a:rPr>
                <a:t>Results</a:t>
              </a:r>
              <a:endParaRPr kumimoji="0" lang="en-US" sz="1600" b="1" i="0" u="none" strike="noStrike" kern="1200" cap="none" spc="0" normalizeH="0" baseline="0" noProof="0" dirty="0">
                <a:ln>
                  <a:noFill/>
                </a:ln>
                <a:solidFill>
                  <a:srgbClr val="FFFFFF"/>
                </a:solidFill>
                <a:effectLst/>
                <a:uLnTx/>
                <a:uFillTx/>
              </a:endParaRPr>
            </a:p>
          </p:txBody>
        </p:sp>
        <p:sp>
          <p:nvSpPr>
            <p:cNvPr id="160" name="Right Arrow 159"/>
            <p:cNvSpPr/>
            <p:nvPr/>
          </p:nvSpPr>
          <p:spPr>
            <a:xfrm>
              <a:off x="4282499" y="4419599"/>
              <a:ext cx="3566160" cy="548640"/>
            </a:xfrm>
            <a:prstGeom prst="rightArrow">
              <a:avLst/>
            </a:prstGeom>
            <a:gradFill rotWithShape="1">
              <a:gsLst>
                <a:gs pos="0">
                  <a:srgbClr val="1C75BC">
                    <a:shade val="51000"/>
                    <a:satMod val="130000"/>
                  </a:srgbClr>
                </a:gs>
                <a:gs pos="80000">
                  <a:srgbClr val="1C75BC">
                    <a:shade val="93000"/>
                    <a:satMod val="130000"/>
                  </a:srgbClr>
                </a:gs>
                <a:gs pos="100000">
                  <a:srgbClr val="1C75BC">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61" name="Right Arrow 160"/>
            <p:cNvSpPr/>
            <p:nvPr/>
          </p:nvSpPr>
          <p:spPr>
            <a:xfrm>
              <a:off x="2003504" y="4194429"/>
              <a:ext cx="2412229" cy="1520571"/>
            </a:xfrm>
            <a:prstGeom prst="rightArrow">
              <a:avLst/>
            </a:prstGeom>
            <a:gradFill rotWithShape="1">
              <a:gsLst>
                <a:gs pos="0">
                  <a:srgbClr val="E46C0B">
                    <a:shade val="51000"/>
                    <a:satMod val="130000"/>
                  </a:srgbClr>
                </a:gs>
                <a:gs pos="80000">
                  <a:srgbClr val="E46C0B">
                    <a:shade val="93000"/>
                    <a:satMod val="130000"/>
                  </a:srgbClr>
                </a:gs>
                <a:gs pos="100000">
                  <a:srgbClr val="E46C0B">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62" name="Pentagon 161"/>
            <p:cNvSpPr/>
            <p:nvPr/>
          </p:nvSpPr>
          <p:spPr>
            <a:xfrm>
              <a:off x="2128117" y="5089882"/>
              <a:ext cx="1713178" cy="212884"/>
            </a:xfrm>
            <a:prstGeom prst="homePlate">
              <a:avLst/>
            </a:prstGeom>
            <a:gradFill rotWithShape="1">
              <a:gsLst>
                <a:gs pos="0">
                  <a:srgbClr val="808285">
                    <a:tint val="50000"/>
                    <a:satMod val="300000"/>
                  </a:srgbClr>
                </a:gs>
                <a:gs pos="35000">
                  <a:srgbClr val="808285">
                    <a:tint val="37000"/>
                    <a:satMod val="300000"/>
                  </a:srgbClr>
                </a:gs>
                <a:gs pos="100000">
                  <a:srgbClr val="808285">
                    <a:tint val="15000"/>
                    <a:satMod val="350000"/>
                  </a:srgbClr>
                </a:gs>
              </a:gsLst>
              <a:lin ang="16200000" scaled="1"/>
            </a:gradFill>
            <a:ln w="9525" cap="flat" cmpd="sng" algn="ctr">
              <a:solidFill>
                <a:srgbClr val="808285">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3" name="Pentagon 162"/>
            <p:cNvSpPr/>
            <p:nvPr/>
          </p:nvSpPr>
          <p:spPr>
            <a:xfrm>
              <a:off x="2124738" y="4599910"/>
              <a:ext cx="1713178" cy="212884"/>
            </a:xfrm>
            <a:prstGeom prst="homePlate">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9525" cap="flat" cmpd="sng" algn="ctr">
              <a:solidFill>
                <a:srgbClr val="1C75BC">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0" name="TextBox 169"/>
            <p:cNvSpPr txBox="1"/>
            <p:nvPr/>
          </p:nvSpPr>
          <p:spPr>
            <a:xfrm>
              <a:off x="2043669" y="4579161"/>
              <a:ext cx="1774000" cy="264092"/>
            </a:xfrm>
            <a:prstGeom prst="rect">
              <a:avLst/>
            </a:prstGeom>
            <a:noFill/>
          </p:spPr>
          <p:txBody>
            <a:bodyPr wrap="square" rtlCol="0" anchor="ctr">
              <a:spAutoFit/>
            </a:bodyPr>
            <a:lstStyle/>
            <a:p>
              <a:pPr algn="ctr"/>
              <a:r>
                <a:rPr lang="en-US" sz="1200" b="1" dirty="0" smtClean="0">
                  <a:solidFill>
                    <a:srgbClr val="0000FF"/>
                  </a:solidFill>
                  <a:latin typeface="+mn-lt"/>
                  <a:cs typeface="Times New Roman" pitchFamily="18" charset="0"/>
                </a:rPr>
                <a:t>Process</a:t>
              </a:r>
              <a:r>
                <a:rPr lang="en-US" sz="1200" b="1" dirty="0" smtClean="0">
                  <a:latin typeface="+mn-lt"/>
                  <a:cs typeface="Times New Roman" pitchFamily="18" charset="0"/>
                </a:rPr>
                <a:t> Improvement</a:t>
              </a:r>
              <a:endParaRPr lang="en-US" sz="1200" b="1" dirty="0">
                <a:latin typeface="+mn-lt"/>
                <a:cs typeface="Times New Roman" pitchFamily="18" charset="0"/>
              </a:endParaRPr>
            </a:p>
          </p:txBody>
        </p:sp>
        <p:sp>
          <p:nvSpPr>
            <p:cNvPr id="171" name="TextBox 170"/>
            <p:cNvSpPr txBox="1"/>
            <p:nvPr/>
          </p:nvSpPr>
          <p:spPr>
            <a:xfrm>
              <a:off x="2003504" y="5063658"/>
              <a:ext cx="1839165" cy="264092"/>
            </a:xfrm>
            <a:prstGeom prst="rect">
              <a:avLst/>
            </a:prstGeom>
            <a:noFill/>
          </p:spPr>
          <p:txBody>
            <a:bodyPr wrap="square" rtlCol="0" anchor="ctr">
              <a:spAutoFit/>
            </a:bodyPr>
            <a:lstStyle/>
            <a:p>
              <a:pPr algn="ctr"/>
              <a:r>
                <a:rPr lang="en-US" sz="1200" b="1" dirty="0" smtClean="0">
                  <a:solidFill>
                    <a:srgbClr val="0000FF"/>
                  </a:solidFill>
                  <a:latin typeface="+mn-lt"/>
                  <a:cs typeface="Times New Roman" pitchFamily="18" charset="0"/>
                </a:rPr>
                <a:t>Product</a:t>
              </a:r>
              <a:r>
                <a:rPr lang="en-US" sz="1200" b="1" dirty="0" smtClean="0">
                  <a:latin typeface="+mn-lt"/>
                  <a:cs typeface="Times New Roman" pitchFamily="18" charset="0"/>
                </a:rPr>
                <a:t> Improvement</a:t>
              </a:r>
              <a:endParaRPr lang="en-US" sz="1200" b="1" dirty="0">
                <a:latin typeface="+mn-lt"/>
                <a:cs typeface="Times New Roman" pitchFamily="18" charset="0"/>
              </a:endParaRPr>
            </a:p>
          </p:txBody>
        </p:sp>
        <p:sp>
          <p:nvSpPr>
            <p:cNvPr id="172" name="Pentagon 171"/>
            <p:cNvSpPr/>
            <p:nvPr/>
          </p:nvSpPr>
          <p:spPr>
            <a:xfrm>
              <a:off x="2513339" y="4846585"/>
              <a:ext cx="1713178" cy="212884"/>
            </a:xfrm>
            <a:prstGeom prst="homePlate">
              <a:avLst/>
            </a:prstGeom>
            <a:gradFill rotWithShape="1">
              <a:gsLst>
                <a:gs pos="0">
                  <a:srgbClr val="1C75BC">
                    <a:shade val="51000"/>
                    <a:satMod val="130000"/>
                  </a:srgbClr>
                </a:gs>
                <a:gs pos="80000">
                  <a:srgbClr val="1C75BC">
                    <a:shade val="93000"/>
                    <a:satMod val="130000"/>
                  </a:srgbClr>
                </a:gs>
                <a:gs pos="100000">
                  <a:srgbClr val="1C75BC">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73" name="TextBox 172"/>
            <p:cNvSpPr txBox="1"/>
            <p:nvPr/>
          </p:nvSpPr>
          <p:spPr>
            <a:xfrm>
              <a:off x="2422150" y="4798570"/>
              <a:ext cx="1839165" cy="293436"/>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FFFF"/>
                  </a:solidFill>
                  <a:effectLst/>
                  <a:uLnTx/>
                  <a:uFillTx/>
                  <a:latin typeface="Arial"/>
                  <a:cs typeface="Times New Roman" pitchFamily="18" charset="0"/>
                </a:rPr>
                <a:t>Behavior Change</a:t>
              </a:r>
              <a:endParaRPr kumimoji="0" lang="en-US" sz="1400" b="1" i="0" u="none" strike="noStrike" kern="0" cap="none" spc="0" normalizeH="0" baseline="0" noProof="0" dirty="0">
                <a:ln>
                  <a:noFill/>
                </a:ln>
                <a:solidFill>
                  <a:srgbClr val="FFFFFF"/>
                </a:solidFill>
                <a:effectLst/>
                <a:uLnTx/>
                <a:uFillTx/>
                <a:latin typeface="Arial"/>
                <a:cs typeface="Times New Roman" pitchFamily="18" charset="0"/>
              </a:endParaRPr>
            </a:p>
          </p:txBody>
        </p:sp>
        <p:sp>
          <p:nvSpPr>
            <p:cNvPr id="177" name="TextBox 176"/>
            <p:cNvSpPr txBox="1"/>
            <p:nvPr/>
          </p:nvSpPr>
          <p:spPr>
            <a:xfrm>
              <a:off x="4421945" y="4533389"/>
              <a:ext cx="3652290" cy="29343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FFFF"/>
                  </a:solidFill>
                  <a:effectLst/>
                  <a:uLnTx/>
                  <a:uFillTx/>
                </a:rPr>
                <a:t>Enduring Efforts/Processes</a:t>
              </a:r>
              <a:endParaRPr kumimoji="0" lang="en-US" sz="1400" b="1" i="0" u="none" strike="noStrike" kern="0" cap="none" spc="0" normalizeH="0" baseline="0" noProof="0" dirty="0">
                <a:ln>
                  <a:noFill/>
                </a:ln>
                <a:solidFill>
                  <a:srgbClr val="FFFFFF"/>
                </a:solidFill>
                <a:effectLst/>
                <a:uLnTx/>
                <a:uFillTx/>
              </a:endParaRPr>
            </a:p>
          </p:txBody>
        </p:sp>
      </p:grpSp>
      <p:pic>
        <p:nvPicPr>
          <p:cNvPr id="184" name="Picture 51"/>
          <p:cNvPicPr>
            <a:picLocks noChangeAspect="1" noChangeArrowheads="1"/>
          </p:cNvPicPr>
          <p:nvPr/>
        </p:nvPicPr>
        <p:blipFill>
          <a:blip r:embed="rId6" cstate="screen"/>
          <a:srcRect/>
          <a:stretch>
            <a:fillRect/>
          </a:stretch>
        </p:blipFill>
        <p:spPr bwMode="auto">
          <a:xfrm>
            <a:off x="4371657" y="5943600"/>
            <a:ext cx="1272955" cy="243861"/>
          </a:xfrm>
          <a:prstGeom prst="rect">
            <a:avLst/>
          </a:prstGeom>
          <a:noFill/>
          <a:ln w="9525">
            <a:noFill/>
            <a:miter lim="800000"/>
            <a:headEnd/>
            <a:tailEnd/>
          </a:ln>
        </p:spPr>
      </p:pic>
      <p:pic>
        <p:nvPicPr>
          <p:cNvPr id="185" name="Picture 53"/>
          <p:cNvPicPr>
            <a:picLocks noChangeAspect="1" noChangeArrowheads="1"/>
          </p:cNvPicPr>
          <p:nvPr/>
        </p:nvPicPr>
        <p:blipFill>
          <a:blip r:embed="rId7" cstate="screen"/>
          <a:srcRect/>
          <a:stretch>
            <a:fillRect/>
          </a:stretch>
        </p:blipFill>
        <p:spPr bwMode="auto">
          <a:xfrm>
            <a:off x="4371657" y="6172200"/>
            <a:ext cx="1272955" cy="243861"/>
          </a:xfrm>
          <a:prstGeom prst="rect">
            <a:avLst/>
          </a:prstGeom>
          <a:noFill/>
          <a:ln w="9525">
            <a:noFill/>
            <a:miter lim="800000"/>
            <a:headEnd/>
            <a:tailEnd/>
          </a:ln>
        </p:spPr>
      </p:pic>
      <p:pic>
        <p:nvPicPr>
          <p:cNvPr id="218" name="Picture 3" descr="C:\Users\adam.hudson4\Pictures\PEO MSL.png"/>
          <p:cNvPicPr>
            <a:picLocks noChangeAspect="1" noChangeArrowheads="1"/>
          </p:cNvPicPr>
          <p:nvPr/>
        </p:nvPicPr>
        <p:blipFill rotWithShape="1">
          <a:blip r:embed="rId8" cstate="screen"/>
          <a:srcRect l="1881" t="8351" r="5689" b="6691"/>
          <a:stretch/>
        </p:blipFill>
        <p:spPr bwMode="auto">
          <a:xfrm>
            <a:off x="5562600" y="914400"/>
            <a:ext cx="762000" cy="685800"/>
          </a:xfrm>
          <a:prstGeom prst="rect">
            <a:avLst/>
          </a:prstGeom>
          <a:noFill/>
          <a:ln w="19050">
            <a:noFill/>
          </a:ln>
        </p:spPr>
      </p:pic>
      <p:sp>
        <p:nvSpPr>
          <p:cNvPr id="81" name="Rectangle 80"/>
          <p:cNvSpPr/>
          <p:nvPr/>
        </p:nvSpPr>
        <p:spPr>
          <a:xfrm>
            <a:off x="-38100" y="933450"/>
            <a:ext cx="3200400" cy="548640"/>
          </a:xfrm>
          <a:prstGeom prst="rect">
            <a:avLst/>
          </a:prstGeom>
          <a:noFill/>
        </p:spPr>
        <p:txBody>
          <a:bodyPr wrap="square" lIns="45720" tIns="18288" rIns="45720" bIns="18288" anchor="ctr" anchorCtr="0">
            <a:noAutofit/>
          </a:bodyPr>
          <a:lstStyle/>
          <a:p>
            <a:pPr lvl="0" algn="ctr" defTabSz="914400">
              <a:spcBef>
                <a:spcPct val="0"/>
              </a:spcBef>
              <a:defRPr/>
            </a:pPr>
            <a:r>
              <a:rPr lang="en-US" sz="2000" b="1" kern="0" dirty="0" smtClean="0">
                <a:solidFill>
                  <a:srgbClr val="0000FF"/>
                </a:solidFill>
                <a:cs typeface="Arial" pitchFamily="34" charset="0"/>
              </a:rPr>
              <a:t>End-To-End Sustainment Analysis Process </a:t>
            </a:r>
            <a:endParaRPr lang="en-US" sz="2000" b="1" kern="0" dirty="0">
              <a:solidFill>
                <a:srgbClr val="0000FF"/>
              </a:solidFill>
              <a:cs typeface="Arial" pitchFamily="34" charset="0"/>
            </a:endParaRPr>
          </a:p>
        </p:txBody>
      </p:sp>
      <p:pic>
        <p:nvPicPr>
          <p:cNvPr id="157" name="Picture 117" descr="PEO Med"/>
          <p:cNvPicPr>
            <a:picLocks noChangeAspect="1" noChangeArrowheads="1"/>
          </p:cNvPicPr>
          <p:nvPr/>
        </p:nvPicPr>
        <p:blipFill>
          <a:blip r:embed="rId9" cstate="screen"/>
          <a:srcRect/>
          <a:stretch>
            <a:fillRect/>
          </a:stretch>
        </p:blipFill>
        <p:spPr bwMode="auto">
          <a:xfrm>
            <a:off x="4975987" y="914400"/>
            <a:ext cx="665979" cy="676550"/>
          </a:xfrm>
          <a:prstGeom prst="rect">
            <a:avLst/>
          </a:prstGeom>
          <a:noFill/>
          <a:ln w="9525">
            <a:noFill/>
            <a:miter lim="800000"/>
            <a:headEnd/>
            <a:tailEnd/>
          </a:ln>
        </p:spPr>
      </p:pic>
      <p:pic>
        <p:nvPicPr>
          <p:cNvPr id="10" name="Picture 9"/>
          <p:cNvPicPr>
            <a:picLocks noChangeAspect="1"/>
          </p:cNvPicPr>
          <p:nvPr/>
        </p:nvPicPr>
        <p:blipFill>
          <a:blip r:embed="rId10"/>
          <a:stretch>
            <a:fillRect/>
          </a:stretch>
        </p:blipFill>
        <p:spPr>
          <a:xfrm>
            <a:off x="113023" y="2081304"/>
            <a:ext cx="1454754" cy="2304610"/>
          </a:xfrm>
          <a:prstGeom prst="rect">
            <a:avLst/>
          </a:prstGeom>
        </p:spPr>
      </p:pic>
      <p:sp>
        <p:nvSpPr>
          <p:cNvPr id="154" name="Rectangle 153"/>
          <p:cNvSpPr>
            <a:spLocks noChangeArrowheads="1"/>
          </p:cNvSpPr>
          <p:nvPr/>
        </p:nvSpPr>
        <p:spPr bwMode="auto">
          <a:xfrm>
            <a:off x="152400" y="1619250"/>
            <a:ext cx="1371600" cy="457200"/>
          </a:xfrm>
          <a:prstGeom prst="rect">
            <a:avLst/>
          </a:prstGeom>
          <a:gradFill rotWithShape="1">
            <a:gsLst>
              <a:gs pos="0">
                <a:srgbClr val="1C75BC">
                  <a:tint val="50000"/>
                  <a:satMod val="300000"/>
                </a:srgbClr>
              </a:gs>
              <a:gs pos="35000">
                <a:srgbClr val="1C75BC">
                  <a:tint val="37000"/>
                  <a:satMod val="300000"/>
                </a:srgbClr>
              </a:gs>
              <a:gs pos="100000">
                <a:srgbClr val="1C75BC">
                  <a:tint val="15000"/>
                  <a:satMod val="350000"/>
                </a:srgbClr>
              </a:gs>
            </a:gsLst>
            <a:lin ang="16200000" scaled="1"/>
          </a:gradFill>
          <a:ln w="19050" cap="flat" cmpd="sng" algn="ctr">
            <a:solidFill>
              <a:srgbClr val="000000"/>
            </a:solidFill>
            <a:prstDash val="solid"/>
            <a:headEnd/>
            <a:tailEnd/>
          </a:ln>
          <a:effectLst>
            <a:outerShdw blurRad="40000" dist="20000" dir="5400000" rotWithShape="0">
              <a:srgbClr val="000000">
                <a:alpha val="38000"/>
              </a:srgbClr>
            </a:outerShdw>
          </a:effectLst>
        </p:spPr>
        <p:txBody>
          <a:bodyPr wrap="none" lIns="45720" tIns="18288" rIns="45720" bIns="18288" anchor="ctr"/>
          <a:lstStyle/>
          <a:p>
            <a:pPr marL="0" marR="0" lvl="0" indent="0" algn="ctr" defTabSz="913993" eaLnBrk="1" fontAlgn="auto" latinLnBrk="0" hangingPunct="1">
              <a:lnSpc>
                <a:spcPct val="85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Arial"/>
                <a:ea typeface="+mn-ea"/>
                <a:cs typeface="+mn-cs"/>
              </a:rPr>
              <a:t>Prioritize</a:t>
            </a:r>
          </a:p>
          <a:p>
            <a:pPr marL="0" marR="0" lvl="0" indent="0" algn="ctr" defTabSz="913993" eaLnBrk="1" fontAlgn="auto" latinLnBrk="0" hangingPunct="1">
              <a:lnSpc>
                <a:spcPct val="85000"/>
              </a:lnSpc>
              <a:spcBef>
                <a:spcPts val="0"/>
              </a:spcBef>
              <a:spcAft>
                <a:spcPts val="0"/>
              </a:spcAft>
              <a:buClrTx/>
              <a:buSzTx/>
              <a:buFontTx/>
              <a:buNone/>
              <a:tabLst/>
              <a:defRPr/>
            </a:pPr>
            <a:r>
              <a:rPr lang="en-US" sz="1800" b="1" kern="0" dirty="0" smtClean="0">
                <a:solidFill>
                  <a:srgbClr val="000000"/>
                </a:solidFill>
                <a:latin typeface="Arial"/>
              </a:rPr>
              <a:t>(IPL)</a:t>
            </a:r>
            <a:endParaRPr kumimoji="0" lang="en-US" sz="1800" b="1" i="0" u="none" strike="noStrike" kern="0" cap="none" spc="0" normalizeH="0" baseline="0" noProof="0" dirty="0">
              <a:ln>
                <a:noFill/>
              </a:ln>
              <a:solidFill>
                <a:srgbClr val="000000"/>
              </a:solidFill>
              <a:effectLst/>
              <a:uLnTx/>
              <a:uFillTx/>
              <a:latin typeface="Arial"/>
              <a:ea typeface="+mn-ea"/>
              <a:cs typeface="+mn-cs"/>
            </a:endParaRPr>
          </a:p>
        </p:txBody>
      </p:sp>
      <p:grpSp>
        <p:nvGrpSpPr>
          <p:cNvPr id="15" name="Group 14"/>
          <p:cNvGrpSpPr/>
          <p:nvPr/>
        </p:nvGrpSpPr>
        <p:grpSpPr>
          <a:xfrm>
            <a:off x="6858000" y="2133599"/>
            <a:ext cx="2170482" cy="2216062"/>
            <a:chOff x="6858000" y="2362199"/>
            <a:chExt cx="2170482" cy="2216062"/>
          </a:xfrm>
        </p:grpSpPr>
        <p:pic>
          <p:nvPicPr>
            <p:cNvPr id="79" name="Picture 6" descr="C:\Users\cristian.partan\Desktop\SOA_Analysis_Playbook_2-5_Partan_13Jan2015\Slide5.PNG"/>
            <p:cNvPicPr>
              <a:picLocks noChangeAspect="1" noChangeArrowheads="1"/>
            </p:cNvPicPr>
            <p:nvPr/>
          </p:nvPicPr>
          <p:blipFill rotWithShape="1">
            <a:blip r:embed="rId11" cstate="print"/>
            <a:srcRect l="11226" t="3233" r="10190"/>
            <a:stretch/>
          </p:blipFill>
          <p:spPr bwMode="auto">
            <a:xfrm>
              <a:off x="6858000" y="2362200"/>
              <a:ext cx="1124783" cy="2216061"/>
            </a:xfrm>
            <a:prstGeom prst="rect">
              <a:avLst/>
            </a:prstGeom>
            <a:noFill/>
          </p:spPr>
        </p:pic>
        <p:pic>
          <p:nvPicPr>
            <p:cNvPr id="14" name="Picture 13"/>
            <p:cNvPicPr>
              <a:picLocks noChangeAspect="1"/>
            </p:cNvPicPr>
            <p:nvPr/>
          </p:nvPicPr>
          <p:blipFill rotWithShape="1">
            <a:blip r:embed="rId12"/>
            <a:srcRect l="11284" t="3245" r="9730"/>
            <a:stretch/>
          </p:blipFill>
          <p:spPr>
            <a:xfrm>
              <a:off x="7900896" y="2362199"/>
              <a:ext cx="1127586" cy="2212848"/>
            </a:xfrm>
            <a:prstGeom prst="rect">
              <a:avLst/>
            </a:prstGeom>
          </p:spPr>
        </p:pic>
      </p:grpSp>
      <p:sp>
        <p:nvSpPr>
          <p:cNvPr id="16" name="Rounded Rectangle 15"/>
          <p:cNvSpPr/>
          <p:nvPr/>
        </p:nvSpPr>
        <p:spPr>
          <a:xfrm>
            <a:off x="7302716" y="1840296"/>
            <a:ext cx="128016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a:p>
        </p:txBody>
      </p:sp>
      <p:sp>
        <p:nvSpPr>
          <p:cNvPr id="83" name="Rounded Rectangle 82"/>
          <p:cNvSpPr/>
          <p:nvPr/>
        </p:nvSpPr>
        <p:spPr>
          <a:xfrm>
            <a:off x="5314816" y="1845254"/>
            <a:ext cx="118872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a:p>
        </p:txBody>
      </p:sp>
      <p:sp>
        <p:nvSpPr>
          <p:cNvPr id="84" name="Rounded Rectangle 83"/>
          <p:cNvSpPr/>
          <p:nvPr/>
        </p:nvSpPr>
        <p:spPr>
          <a:xfrm>
            <a:off x="3775981" y="1837207"/>
            <a:ext cx="91440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a:p>
        </p:txBody>
      </p:sp>
      <p:sp>
        <p:nvSpPr>
          <p:cNvPr id="85" name="Rounded Rectangle 84"/>
          <p:cNvSpPr/>
          <p:nvPr/>
        </p:nvSpPr>
        <p:spPr>
          <a:xfrm>
            <a:off x="1994642" y="1840752"/>
            <a:ext cx="109728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a:p>
        </p:txBody>
      </p:sp>
      <p:sp>
        <p:nvSpPr>
          <p:cNvPr id="86" name="Rounded Rectangle 85"/>
          <p:cNvSpPr/>
          <p:nvPr/>
        </p:nvSpPr>
        <p:spPr>
          <a:xfrm>
            <a:off x="516069" y="1839278"/>
            <a:ext cx="640080"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pPr>
            <a:endParaRPr lang="en-US"/>
          </a:p>
        </p:txBody>
      </p:sp>
      <p:pic>
        <p:nvPicPr>
          <p:cNvPr id="19" name="Picture 18"/>
          <p:cNvPicPr>
            <a:picLocks noChangeAspect="1"/>
          </p:cNvPicPr>
          <p:nvPr/>
        </p:nvPicPr>
        <p:blipFill>
          <a:blip r:embed="rId13"/>
          <a:stretch>
            <a:fillRect/>
          </a:stretch>
        </p:blipFill>
        <p:spPr>
          <a:xfrm>
            <a:off x="4164815" y="5562600"/>
            <a:ext cx="1753971" cy="354208"/>
          </a:xfrm>
          <a:prstGeom prst="rect">
            <a:avLst/>
          </a:prstGeom>
        </p:spPr>
      </p:pic>
      <p:pic>
        <p:nvPicPr>
          <p:cNvPr id="20" name="Picture 19"/>
          <p:cNvPicPr>
            <a:picLocks noChangeAspect="1"/>
          </p:cNvPicPr>
          <p:nvPr/>
        </p:nvPicPr>
        <p:blipFill>
          <a:blip r:embed="rId14"/>
          <a:stretch>
            <a:fillRect/>
          </a:stretch>
        </p:blipFill>
        <p:spPr>
          <a:xfrm>
            <a:off x="4124272" y="6380025"/>
            <a:ext cx="1835055" cy="302998"/>
          </a:xfrm>
          <a:prstGeom prst="rect">
            <a:avLst/>
          </a:prstGeom>
        </p:spPr>
      </p:pic>
      <p:sp>
        <p:nvSpPr>
          <p:cNvPr id="2" name="TextBox 1"/>
          <p:cNvSpPr txBox="1"/>
          <p:nvPr/>
        </p:nvSpPr>
        <p:spPr>
          <a:xfrm>
            <a:off x="6590516" y="5820508"/>
            <a:ext cx="2201792" cy="738664"/>
          </a:xfrm>
          <a:prstGeom prst="rect">
            <a:avLst/>
          </a:prstGeom>
          <a:solidFill>
            <a:srgbClr val="FFFF00"/>
          </a:solidFill>
        </p:spPr>
        <p:txBody>
          <a:bodyPr wrap="square" rtlCol="0">
            <a:spAutoFit/>
          </a:bodyPr>
          <a:lstStyle/>
          <a:p>
            <a:pPr algn="ctr"/>
            <a:r>
              <a:rPr lang="en-US" sz="1400" b="1" dirty="0" smtClean="0"/>
              <a:t>Process Formalized in AMCOM-PEOAVN MOU (27 March 2015)</a:t>
            </a:r>
            <a:endParaRPr lang="en-US" sz="1400" b="1" dirty="0"/>
          </a:p>
        </p:txBody>
      </p:sp>
    </p:spTree>
    <p:extLst>
      <p:ext uri="{BB962C8B-B14F-4D97-AF65-F5344CB8AC3E}">
        <p14:creationId xmlns:p14="http://schemas.microsoft.com/office/powerpoint/2010/main" val="35058426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108756" y="2826684"/>
            <a:ext cx="4754880" cy="2743200"/>
          </a:xfrm>
          <a:prstGeom prst="rect">
            <a:avLst/>
          </a:prstGeom>
          <a:solidFill>
            <a:schemeClr val="tx2">
              <a:lumMod val="20000"/>
              <a:lumOff val="80000"/>
              <a:alpha val="74000"/>
            </a:schemeClr>
          </a:solidFill>
          <a:ln w="28575">
            <a:solidFill>
              <a:schemeClr val="accent1">
                <a:alpha val="41000"/>
              </a:schemeClr>
            </a:solidFill>
            <a:miter lim="800000"/>
            <a:headEnd/>
            <a:tailEnd/>
          </a:ln>
        </p:spPr>
        <p:txBody>
          <a:bodyPr lIns="45720" tIns="45720" rIns="45720" bIns="48304"/>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fontAlgn="auto">
              <a:spcBef>
                <a:spcPts val="0"/>
              </a:spcBef>
              <a:spcAft>
                <a:spcPts val="0"/>
              </a:spcAft>
              <a:tabLst>
                <a:tab pos="49550" algn="l"/>
              </a:tabLst>
            </a:pPr>
            <a:r>
              <a:rPr lang="en-US" sz="1400" b="1" dirty="0" smtClean="0">
                <a:solidFill>
                  <a:prstClr val="black"/>
                </a:solidFill>
                <a:latin typeface="Arial"/>
                <a:sym typeface="Wingdings" pitchFamily="2" charset="2"/>
              </a:rPr>
              <a:t> </a:t>
            </a:r>
          </a:p>
          <a:p>
            <a:pPr fontAlgn="auto">
              <a:spcBef>
                <a:spcPts val="0"/>
              </a:spcBef>
              <a:spcAft>
                <a:spcPts val="0"/>
              </a:spcAft>
              <a:buFont typeface="Arial" pitchFamily="34" charset="0"/>
              <a:buChar char="•"/>
              <a:tabLst>
                <a:tab pos="49550" algn="l"/>
              </a:tabLst>
            </a:pPr>
            <a:r>
              <a:rPr lang="en-US" sz="1400" b="1" dirty="0" smtClean="0">
                <a:solidFill>
                  <a:prstClr val="black"/>
                </a:solidFill>
                <a:latin typeface="Arial"/>
                <a:sym typeface="Wingdings" pitchFamily="2" charset="2"/>
              </a:rPr>
              <a:t> Entry: Calendar Trigger – Start Semi- Annual   </a:t>
            </a:r>
            <a:br>
              <a:rPr lang="en-US" sz="1400" b="1" dirty="0" smtClean="0">
                <a:solidFill>
                  <a:prstClr val="black"/>
                </a:solidFill>
                <a:latin typeface="Arial"/>
                <a:sym typeface="Wingdings" pitchFamily="2" charset="2"/>
              </a:rPr>
            </a:br>
            <a:r>
              <a:rPr lang="en-US" sz="1400" b="1" dirty="0" smtClean="0">
                <a:solidFill>
                  <a:prstClr val="black"/>
                </a:solidFill>
                <a:latin typeface="Arial"/>
                <a:sym typeface="Wingdings" pitchFamily="2" charset="2"/>
              </a:rPr>
              <a:t>  Process on 1 Mar &amp; 1 Sep</a:t>
            </a:r>
          </a:p>
          <a:p>
            <a:pPr fontAlgn="auto">
              <a:spcBef>
                <a:spcPts val="0"/>
              </a:spcBef>
              <a:spcAft>
                <a:spcPts val="0"/>
              </a:spcAft>
              <a:buFont typeface="Arial" pitchFamily="34" charset="0"/>
              <a:buChar char="•"/>
              <a:tabLst>
                <a:tab pos="49550" algn="l"/>
              </a:tabLst>
            </a:pPr>
            <a:endParaRPr lang="en-US" sz="1400" b="1" dirty="0" smtClean="0">
              <a:solidFill>
                <a:prstClr val="black"/>
              </a:solidFill>
              <a:latin typeface="Arial"/>
              <a:sym typeface="Wingdings" pitchFamily="2" charset="2"/>
            </a:endParaRPr>
          </a:p>
          <a:p>
            <a:pPr fontAlgn="auto">
              <a:spcBef>
                <a:spcPts val="0"/>
              </a:spcBef>
              <a:spcAft>
                <a:spcPts val="0"/>
              </a:spcAft>
              <a:buFont typeface="Arial" pitchFamily="34" charset="0"/>
              <a:buChar char="•"/>
              <a:tabLst>
                <a:tab pos="49550" algn="l"/>
              </a:tabLst>
            </a:pPr>
            <a:r>
              <a:rPr lang="en-US" sz="1400" b="1" dirty="0" smtClean="0">
                <a:solidFill>
                  <a:prstClr val="black"/>
                </a:solidFill>
                <a:latin typeface="Arial"/>
                <a:sym typeface="Wingdings" pitchFamily="2" charset="2"/>
              </a:rPr>
              <a:t> Query LMP Data, integrate other data sources </a:t>
            </a:r>
            <a:br>
              <a:rPr lang="en-US" sz="1400" b="1" dirty="0" smtClean="0">
                <a:solidFill>
                  <a:prstClr val="black"/>
                </a:solidFill>
                <a:latin typeface="Arial"/>
                <a:sym typeface="Wingdings" pitchFamily="2" charset="2"/>
              </a:rPr>
            </a:br>
            <a:r>
              <a:rPr lang="en-US" sz="1400" b="1" dirty="0" smtClean="0">
                <a:solidFill>
                  <a:prstClr val="black"/>
                </a:solidFill>
                <a:latin typeface="Arial"/>
                <a:sym typeface="Wingdings" pitchFamily="2" charset="2"/>
              </a:rPr>
              <a:t>  keyed to NIINs</a:t>
            </a:r>
          </a:p>
          <a:p>
            <a:pPr fontAlgn="auto">
              <a:spcBef>
                <a:spcPts val="0"/>
              </a:spcBef>
              <a:spcAft>
                <a:spcPts val="0"/>
              </a:spcAft>
              <a:buFont typeface="Arial" pitchFamily="34" charset="0"/>
              <a:buChar char="•"/>
              <a:tabLst>
                <a:tab pos="49550" algn="l"/>
              </a:tabLst>
            </a:pPr>
            <a:endParaRPr lang="en-US" sz="1400" b="1" dirty="0" smtClean="0">
              <a:solidFill>
                <a:prstClr val="black"/>
              </a:solidFill>
              <a:latin typeface="Arial"/>
              <a:sym typeface="Wingdings" pitchFamily="2" charset="2"/>
            </a:endParaRPr>
          </a:p>
          <a:p>
            <a:pPr fontAlgn="auto">
              <a:spcBef>
                <a:spcPts val="0"/>
              </a:spcBef>
              <a:spcAft>
                <a:spcPts val="0"/>
              </a:spcAft>
              <a:buFont typeface="Arial" pitchFamily="34" charset="0"/>
              <a:buChar char="•"/>
              <a:tabLst>
                <a:tab pos="49550" algn="l"/>
              </a:tabLst>
            </a:pPr>
            <a:r>
              <a:rPr lang="en-US" sz="1400" b="1" dirty="0" smtClean="0">
                <a:solidFill>
                  <a:prstClr val="black"/>
                </a:solidFill>
                <a:latin typeface="Arial"/>
                <a:sym typeface="Wingdings" pitchFamily="2" charset="2"/>
              </a:rPr>
              <a:t> Ranked by Cost Burden</a:t>
            </a:r>
          </a:p>
          <a:p>
            <a:pPr fontAlgn="auto">
              <a:spcBef>
                <a:spcPts val="0"/>
              </a:spcBef>
              <a:spcAft>
                <a:spcPts val="0"/>
              </a:spcAft>
              <a:buFont typeface="Arial" pitchFamily="34" charset="0"/>
              <a:buChar char="•"/>
              <a:tabLst>
                <a:tab pos="49550" algn="l"/>
              </a:tabLst>
            </a:pPr>
            <a:endParaRPr lang="en-US" sz="1400" b="1" dirty="0" smtClean="0">
              <a:solidFill>
                <a:prstClr val="black"/>
              </a:solidFill>
              <a:latin typeface="Arial"/>
              <a:sym typeface="Wingdings" pitchFamily="2" charset="2"/>
            </a:endParaRPr>
          </a:p>
          <a:p>
            <a:pPr fontAlgn="auto">
              <a:spcBef>
                <a:spcPts val="0"/>
              </a:spcBef>
              <a:spcAft>
                <a:spcPts val="0"/>
              </a:spcAft>
              <a:buFont typeface="Arial" pitchFamily="34" charset="0"/>
              <a:buChar char="•"/>
              <a:tabLst>
                <a:tab pos="49550" algn="l"/>
              </a:tabLst>
            </a:pPr>
            <a:r>
              <a:rPr lang="en-US" sz="1400" b="1" dirty="0" smtClean="0">
                <a:solidFill>
                  <a:prstClr val="black"/>
                </a:solidFill>
                <a:latin typeface="Arial"/>
                <a:sym typeface="Wingdings" pitchFamily="2" charset="2"/>
              </a:rPr>
              <a:t> Internal &amp; External Validation &amp;  Verification</a:t>
            </a:r>
          </a:p>
          <a:p>
            <a:pPr fontAlgn="auto">
              <a:spcBef>
                <a:spcPts val="0"/>
              </a:spcBef>
              <a:spcAft>
                <a:spcPts val="0"/>
              </a:spcAft>
              <a:buFont typeface="Arial" pitchFamily="34" charset="0"/>
              <a:buChar char="•"/>
              <a:tabLst>
                <a:tab pos="49550" algn="l"/>
              </a:tabLst>
            </a:pPr>
            <a:endParaRPr lang="en-US" sz="1400" b="1" dirty="0" smtClean="0">
              <a:solidFill>
                <a:prstClr val="black"/>
              </a:solidFill>
              <a:latin typeface="Arial"/>
              <a:sym typeface="Wingdings" pitchFamily="2" charset="2"/>
            </a:endParaRPr>
          </a:p>
          <a:p>
            <a:pPr fontAlgn="auto">
              <a:spcBef>
                <a:spcPts val="0"/>
              </a:spcBef>
              <a:spcAft>
                <a:spcPts val="0"/>
              </a:spcAft>
              <a:buFont typeface="Arial" pitchFamily="34" charset="0"/>
              <a:buChar char="•"/>
              <a:tabLst>
                <a:tab pos="119052" algn="l"/>
              </a:tabLst>
            </a:pPr>
            <a:r>
              <a:rPr lang="en-US" sz="1400" b="1" dirty="0" smtClean="0">
                <a:solidFill>
                  <a:prstClr val="black"/>
                </a:solidFill>
                <a:latin typeface="Arial"/>
                <a:sym typeface="Wingdings" pitchFamily="2" charset="2"/>
              </a:rPr>
              <a:t> Exit: Published IPL</a:t>
            </a:r>
          </a:p>
        </p:txBody>
      </p:sp>
      <p:sp>
        <p:nvSpPr>
          <p:cNvPr id="4" name="Rectangle 3"/>
          <p:cNvSpPr/>
          <p:nvPr/>
        </p:nvSpPr>
        <p:spPr>
          <a:xfrm>
            <a:off x="4108756" y="2630230"/>
            <a:ext cx="4754880" cy="365760"/>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solidFill>
              <a:srgbClr val="000000"/>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6627" tIns="48314" rIns="96627" bIns="48314" rtlCol="0"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83306" algn="l" rtl="0" fontAlgn="base">
              <a:spcBef>
                <a:spcPct val="0"/>
              </a:spcBef>
              <a:spcAft>
                <a:spcPct val="0"/>
              </a:spcAft>
              <a:defRPr kern="1200">
                <a:solidFill>
                  <a:schemeClr val="tx1"/>
                </a:solidFill>
                <a:latin typeface="Arial" charset="0"/>
                <a:ea typeface="+mn-ea"/>
                <a:cs typeface="+mn-cs"/>
              </a:defRPr>
            </a:lvl2pPr>
            <a:lvl3pPr marL="966612" algn="l" rtl="0" fontAlgn="base">
              <a:spcBef>
                <a:spcPct val="0"/>
              </a:spcBef>
              <a:spcAft>
                <a:spcPct val="0"/>
              </a:spcAft>
              <a:defRPr kern="1200">
                <a:solidFill>
                  <a:schemeClr val="tx1"/>
                </a:solidFill>
                <a:latin typeface="Arial" charset="0"/>
                <a:ea typeface="+mn-ea"/>
                <a:cs typeface="+mn-cs"/>
              </a:defRPr>
            </a:lvl3pPr>
            <a:lvl4pPr marL="1449918" algn="l" rtl="0" fontAlgn="base">
              <a:spcBef>
                <a:spcPct val="0"/>
              </a:spcBef>
              <a:spcAft>
                <a:spcPct val="0"/>
              </a:spcAft>
              <a:defRPr kern="1200">
                <a:solidFill>
                  <a:schemeClr val="tx1"/>
                </a:solidFill>
                <a:latin typeface="Arial" charset="0"/>
                <a:ea typeface="+mn-ea"/>
                <a:cs typeface="+mn-cs"/>
              </a:defRPr>
            </a:lvl4pPr>
            <a:lvl5pPr marL="1933224" algn="l" rtl="0" fontAlgn="base">
              <a:spcBef>
                <a:spcPct val="0"/>
              </a:spcBef>
              <a:spcAft>
                <a:spcPct val="0"/>
              </a:spcAft>
              <a:defRPr kern="1200">
                <a:solidFill>
                  <a:schemeClr val="tx1"/>
                </a:solidFill>
                <a:latin typeface="Arial" charset="0"/>
                <a:ea typeface="+mn-ea"/>
                <a:cs typeface="+mn-cs"/>
              </a:defRPr>
            </a:lvl5pPr>
            <a:lvl6pPr marL="2416531" algn="l" defTabSz="966612" rtl="0" eaLnBrk="1" latinLnBrk="0" hangingPunct="1">
              <a:defRPr kern="1200">
                <a:solidFill>
                  <a:schemeClr val="tx1"/>
                </a:solidFill>
                <a:latin typeface="Arial" charset="0"/>
                <a:ea typeface="+mn-ea"/>
                <a:cs typeface="+mn-cs"/>
              </a:defRPr>
            </a:lvl6pPr>
            <a:lvl7pPr marL="2899837" algn="l" defTabSz="966612" rtl="0" eaLnBrk="1" latinLnBrk="0" hangingPunct="1">
              <a:defRPr kern="1200">
                <a:solidFill>
                  <a:schemeClr val="tx1"/>
                </a:solidFill>
                <a:latin typeface="Arial" charset="0"/>
                <a:ea typeface="+mn-ea"/>
                <a:cs typeface="+mn-cs"/>
              </a:defRPr>
            </a:lvl7pPr>
            <a:lvl8pPr marL="3383143" algn="l" defTabSz="966612" rtl="0" eaLnBrk="1" latinLnBrk="0" hangingPunct="1">
              <a:defRPr kern="1200">
                <a:solidFill>
                  <a:schemeClr val="tx1"/>
                </a:solidFill>
                <a:latin typeface="Arial" charset="0"/>
                <a:ea typeface="+mn-ea"/>
                <a:cs typeface="+mn-cs"/>
              </a:defRPr>
            </a:lvl8pPr>
            <a:lvl9pPr marL="3866449" algn="l" defTabSz="966612" rtl="0" eaLnBrk="1" latinLnBrk="0" hangingPunct="1">
              <a:defRPr kern="1200">
                <a:solidFill>
                  <a:schemeClr val="tx1"/>
                </a:solidFill>
                <a:latin typeface="Arial" charset="0"/>
                <a:ea typeface="+mn-ea"/>
                <a:cs typeface="+mn-cs"/>
              </a:defRPr>
            </a:lvl9pPr>
          </a:lstStyle>
          <a:p>
            <a:pPr algn="ctr" defTabSz="966354" fontAlgn="auto">
              <a:spcBef>
                <a:spcPts val="0"/>
              </a:spcBef>
              <a:spcAft>
                <a:spcPts val="0"/>
              </a:spcAft>
              <a:defRPr/>
            </a:pPr>
            <a:r>
              <a:rPr lang="en-US" sz="1600" b="1" kern="0" dirty="0" smtClean="0">
                <a:solidFill>
                  <a:sysClr val="window" lastClr="FFFFFF"/>
                </a:solidFill>
                <a:cs typeface="Arial"/>
              </a:rPr>
              <a:t>IPL Process:</a:t>
            </a:r>
            <a:endParaRPr lang="en-US" sz="1600" b="1" kern="0" dirty="0">
              <a:solidFill>
                <a:sysClr val="window" lastClr="FFFFFF"/>
              </a:solidFill>
              <a:cs typeface="Arial"/>
            </a:endParaRPr>
          </a:p>
        </p:txBody>
      </p:sp>
      <p:sp>
        <p:nvSpPr>
          <p:cNvPr id="5" name="TextBox 4"/>
          <p:cNvSpPr txBox="1"/>
          <p:nvPr/>
        </p:nvSpPr>
        <p:spPr>
          <a:xfrm>
            <a:off x="1371600" y="169818"/>
            <a:ext cx="7086600" cy="731520"/>
          </a:xfrm>
          <a:prstGeom prst="rect">
            <a:avLst/>
          </a:prstGeom>
          <a:noFill/>
        </p:spPr>
        <p:txBody>
          <a:bodyPr wrap="square" lIns="91416" tIns="45708" rIns="91416" bIns="45708" rtlCol="0" anchor="ctr" anchorCtr="0">
            <a:noAutofit/>
          </a:bodyPr>
          <a:lstStyle/>
          <a:p>
            <a:pPr algn="ctr"/>
            <a:r>
              <a:rPr lang="en-US" sz="2400" b="1" dirty="0" smtClean="0">
                <a:solidFill>
                  <a:prstClr val="white"/>
                </a:solidFill>
              </a:rPr>
              <a:t>Integrated Priority List (IPL)</a:t>
            </a:r>
            <a:endParaRPr lang="en-US" sz="2400" b="1" dirty="0">
              <a:solidFill>
                <a:prstClr val="white"/>
              </a:solidFill>
            </a:endParaRPr>
          </a:p>
        </p:txBody>
      </p:sp>
      <p:pic>
        <p:nvPicPr>
          <p:cNvPr id="5122" name="Picture 2" descr="C:\Users\cristian.partan\Desktop\SOA_Analysis_Playbook_2-5_Partan_3Feb2015\Slide1.PNG"/>
          <p:cNvPicPr>
            <a:picLocks noChangeAspect="1" noChangeArrowheads="1"/>
          </p:cNvPicPr>
          <p:nvPr/>
        </p:nvPicPr>
        <p:blipFill>
          <a:blip r:embed="rId3" cstate="print"/>
          <a:srcRect t="1117"/>
          <a:stretch>
            <a:fillRect/>
          </a:stretch>
        </p:blipFill>
        <p:spPr bwMode="auto">
          <a:xfrm>
            <a:off x="362744" y="981075"/>
            <a:ext cx="3552031" cy="5619749"/>
          </a:xfrm>
          <a:prstGeom prst="rect">
            <a:avLst/>
          </a:prstGeom>
          <a:noFill/>
        </p:spPr>
      </p:pic>
      <p:sp>
        <p:nvSpPr>
          <p:cNvPr id="9" name="TextBox 8"/>
          <p:cNvSpPr txBox="1"/>
          <p:nvPr/>
        </p:nvSpPr>
        <p:spPr>
          <a:xfrm>
            <a:off x="5520660" y="926068"/>
            <a:ext cx="1184940" cy="369332"/>
          </a:xfrm>
          <a:prstGeom prst="rect">
            <a:avLst/>
          </a:prstGeom>
          <a:noFill/>
        </p:spPr>
        <p:txBody>
          <a:bodyPr wrap="none" rtlCol="0">
            <a:spAutoFit/>
          </a:bodyPr>
          <a:lstStyle/>
          <a:p>
            <a:r>
              <a:rPr lang="en-US" b="1" dirty="0" smtClean="0">
                <a:solidFill>
                  <a:prstClr val="black"/>
                </a:solidFill>
              </a:rPr>
              <a:t>Purpose:</a:t>
            </a:r>
            <a:endParaRPr lang="en-US" b="1" dirty="0">
              <a:solidFill>
                <a:prstClr val="black"/>
              </a:solidFill>
            </a:endParaRPr>
          </a:p>
        </p:txBody>
      </p:sp>
      <p:sp>
        <p:nvSpPr>
          <p:cNvPr id="10" name="Down Arrow 9"/>
          <p:cNvSpPr/>
          <p:nvPr/>
        </p:nvSpPr>
        <p:spPr>
          <a:xfrm rot="5400000">
            <a:off x="4852022" y="4611390"/>
            <a:ext cx="471316" cy="2753833"/>
          </a:xfrm>
          <a:prstGeom prst="downArrow">
            <a:avLst>
              <a:gd name="adj1" fmla="val 50000"/>
              <a:gd name="adj2" fmla="val 82825"/>
            </a:avLst>
          </a:prstGeom>
          <a:solidFill>
            <a:schemeClr val="accent1">
              <a:alpha val="48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4"/>
          <p:cNvSpPr>
            <a:spLocks noChangeArrowheads="1"/>
          </p:cNvSpPr>
          <p:nvPr/>
        </p:nvSpPr>
        <p:spPr bwMode="auto">
          <a:xfrm>
            <a:off x="4059072" y="1205805"/>
            <a:ext cx="5008728"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en-US" sz="1400" b="1" dirty="0" smtClean="0">
                <a:solidFill>
                  <a:prstClr val="black"/>
                </a:solidFill>
                <a:ea typeface="Calibri" pitchFamily="34" charset="0"/>
                <a:cs typeface="Arial" pitchFamily="34" charset="0"/>
              </a:rPr>
              <a:t>The AMCOM Integrated Priority List (IPL) provides a comprehensive list of metrics for all active AMCOM-managed components to facilitate analysis of historical component performance in the areas of maintenance, supply, demand, operational performance and other related areas.</a:t>
            </a:r>
            <a:endParaRPr lang="en-US" sz="1400" b="1" dirty="0" smtClean="0">
              <a:solidFill>
                <a:prstClr val="black"/>
              </a:solidFill>
              <a:cs typeface="Arial" pitchFamily="34" charset="0"/>
            </a:endParaRPr>
          </a:p>
        </p:txBody>
      </p:sp>
      <p:sp>
        <p:nvSpPr>
          <p:cNvPr id="12" name="Oval 11"/>
          <p:cNvSpPr/>
          <p:nvPr/>
        </p:nvSpPr>
        <p:spPr>
          <a:xfrm>
            <a:off x="6464596" y="5525839"/>
            <a:ext cx="2296632" cy="99192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prstClr val="white"/>
              </a:solidFill>
            </a:endParaRPr>
          </a:p>
        </p:txBody>
      </p:sp>
      <p:sp>
        <p:nvSpPr>
          <p:cNvPr id="5124" name="Rectangle 4"/>
          <p:cNvSpPr>
            <a:spLocks noChangeArrowheads="1"/>
          </p:cNvSpPr>
          <p:nvPr/>
        </p:nvSpPr>
        <p:spPr bwMode="auto">
          <a:xfrm>
            <a:off x="6570976" y="5607083"/>
            <a:ext cx="2099297"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defTabSz="914400" fontAlgn="base">
              <a:spcBef>
                <a:spcPct val="0"/>
              </a:spcBef>
              <a:spcAft>
                <a:spcPct val="0"/>
              </a:spcAft>
            </a:pPr>
            <a:r>
              <a:rPr lang="en-US" b="1" dirty="0" smtClean="0">
                <a:solidFill>
                  <a:prstClr val="white"/>
                </a:solidFill>
                <a:cs typeface="Arial" pitchFamily="34" charset="0"/>
              </a:rPr>
              <a:t>IPL Posted to AMCOM </a:t>
            </a:r>
            <a:r>
              <a:rPr lang="en-US" b="1" dirty="0" err="1" smtClean="0">
                <a:solidFill>
                  <a:prstClr val="white"/>
                </a:solidFill>
                <a:cs typeface="Arial" pitchFamily="34" charset="0"/>
              </a:rPr>
              <a:t>CMO’s</a:t>
            </a:r>
            <a:r>
              <a:rPr lang="en-US" b="1" dirty="0" smtClean="0">
                <a:solidFill>
                  <a:prstClr val="white"/>
                </a:solidFill>
                <a:cs typeface="Arial" pitchFamily="34" charset="0"/>
              </a:rPr>
              <a:t> webpage</a:t>
            </a:r>
            <a:endParaRPr lang="en-US" sz="2800" b="1" dirty="0" smtClean="0">
              <a:solidFill>
                <a:prstClr val="white"/>
              </a:solidFill>
              <a:cs typeface="Arial" pitchFamily="34" charset="0"/>
            </a:endParaRPr>
          </a:p>
        </p:txBody>
      </p:sp>
      <p:sp>
        <p:nvSpPr>
          <p:cNvPr id="13" name="TextBox 12"/>
          <p:cNvSpPr txBox="1"/>
          <p:nvPr/>
        </p:nvSpPr>
        <p:spPr>
          <a:xfrm>
            <a:off x="4043320" y="5815266"/>
            <a:ext cx="2433680" cy="338554"/>
          </a:xfrm>
          <a:prstGeom prst="rect">
            <a:avLst/>
          </a:prstGeom>
          <a:noFill/>
        </p:spPr>
        <p:txBody>
          <a:bodyPr wrap="none" rtlCol="0">
            <a:spAutoFit/>
          </a:bodyPr>
          <a:lstStyle/>
          <a:p>
            <a:r>
              <a:rPr lang="en-US" sz="1600" b="1" dirty="0" smtClean="0">
                <a:solidFill>
                  <a:prstClr val="white"/>
                </a:solidFill>
              </a:rPr>
              <a:t>Information to Industry</a:t>
            </a:r>
            <a:endParaRPr lang="en-US" sz="1600" b="1" dirty="0">
              <a:solidFill>
                <a:prstClr val="white"/>
              </a:solidFill>
            </a:endParaRPr>
          </a:p>
        </p:txBody>
      </p:sp>
      <p:sp>
        <p:nvSpPr>
          <p:cNvPr id="6" name="Rectangle 5"/>
          <p:cNvSpPr/>
          <p:nvPr/>
        </p:nvSpPr>
        <p:spPr>
          <a:xfrm>
            <a:off x="4481623" y="6477000"/>
            <a:ext cx="4572000" cy="246221"/>
          </a:xfrm>
          <a:prstGeom prst="rect">
            <a:avLst/>
          </a:prstGeom>
        </p:spPr>
        <p:txBody>
          <a:bodyPr anchor="ctr" anchorCtr="0">
            <a:spAutoFit/>
          </a:bodyPr>
          <a:lstStyle/>
          <a:p>
            <a:r>
              <a:rPr lang="en-US" sz="1000" dirty="0">
                <a:solidFill>
                  <a:prstClr val="black"/>
                </a:solidFill>
              </a:rPr>
              <a:t>http://</a:t>
            </a:r>
            <a:r>
              <a:rPr lang="en-US" sz="1000" dirty="0" err="1">
                <a:solidFill>
                  <a:prstClr val="black"/>
                </a:solidFill>
              </a:rPr>
              <a:t>amcomdmz.redstone.army.mil</a:t>
            </a:r>
            <a:r>
              <a:rPr lang="en-US" sz="1000" dirty="0">
                <a:solidFill>
                  <a:prstClr val="black"/>
                </a:solidFill>
              </a:rPr>
              <a:t>/</a:t>
            </a:r>
            <a:r>
              <a:rPr lang="en-US" sz="1000" dirty="0" err="1">
                <a:solidFill>
                  <a:prstClr val="black"/>
                </a:solidFill>
              </a:rPr>
              <a:t>casl_cmo</a:t>
            </a:r>
            <a:r>
              <a:rPr lang="en-US" sz="1000" dirty="0">
                <a:solidFill>
                  <a:prstClr val="black"/>
                </a:solidFill>
              </a:rPr>
              <a:t>/</a:t>
            </a:r>
            <a:r>
              <a:rPr lang="en-US" sz="1000" dirty="0" err="1">
                <a:solidFill>
                  <a:prstClr val="black"/>
                </a:solidFill>
              </a:rPr>
              <a:t>casldba.casl_cmo_home</a:t>
            </a:r>
            <a:endParaRPr lang="en-US" sz="1000" dirty="0">
              <a:solidFill>
                <a:prstClr val="black"/>
              </a:solidFill>
            </a:endParaRPr>
          </a:p>
        </p:txBody>
      </p:sp>
    </p:spTree>
    <p:extLst>
      <p:ext uri="{BB962C8B-B14F-4D97-AF65-F5344CB8AC3E}">
        <p14:creationId xmlns:p14="http://schemas.microsoft.com/office/powerpoint/2010/main" val="29996475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954" y="2836818"/>
            <a:ext cx="9144000" cy="1828800"/>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p:spPr>
        <p:style>
          <a:lnRef idx="1">
            <a:schemeClr val="accent2"/>
          </a:lnRef>
          <a:fillRef idx="2">
            <a:schemeClr val="accent2"/>
          </a:fillRef>
          <a:effectRef idx="1">
            <a:schemeClr val="accent2"/>
          </a:effectRef>
          <a:fontRef idx="minor">
            <a:schemeClr val="dk1"/>
          </a:fontRef>
        </p:style>
        <p:txBody>
          <a:bodyPr lIns="86470" tIns="43235" rIns="86470" bIns="43235" rtlCol="0" anchor="ctr"/>
          <a:lstStyle/>
          <a:p>
            <a:pPr algn="ctr"/>
            <a:endParaRPr lang="en-US">
              <a:solidFill>
                <a:prstClr val="black"/>
              </a:solidFill>
            </a:endParaRPr>
          </a:p>
        </p:txBody>
      </p:sp>
      <p:sp>
        <p:nvSpPr>
          <p:cNvPr id="10" name="Rectangle 9"/>
          <p:cNvSpPr/>
          <p:nvPr/>
        </p:nvSpPr>
        <p:spPr>
          <a:xfrm>
            <a:off x="10584" y="4713515"/>
            <a:ext cx="9144000" cy="1828800"/>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p:spPr>
        <p:style>
          <a:lnRef idx="1">
            <a:schemeClr val="accent2"/>
          </a:lnRef>
          <a:fillRef idx="2">
            <a:schemeClr val="accent2"/>
          </a:fillRef>
          <a:effectRef idx="1">
            <a:schemeClr val="accent2"/>
          </a:effectRef>
          <a:fontRef idx="minor">
            <a:schemeClr val="dk1"/>
          </a:fontRef>
        </p:style>
        <p:txBody>
          <a:bodyPr lIns="86470" tIns="43235" rIns="86470" bIns="43235" rtlCol="0" anchor="ctr"/>
          <a:lstStyle/>
          <a:p>
            <a:pPr algn="ctr"/>
            <a:endParaRPr lang="en-US">
              <a:solidFill>
                <a:prstClr val="black"/>
              </a:solidFill>
            </a:endParaRPr>
          </a:p>
        </p:txBody>
      </p:sp>
      <p:sp>
        <p:nvSpPr>
          <p:cNvPr id="11" name="Rectangle 10"/>
          <p:cNvSpPr/>
          <p:nvPr/>
        </p:nvSpPr>
        <p:spPr>
          <a:xfrm>
            <a:off x="10584" y="973181"/>
            <a:ext cx="9144000" cy="1828800"/>
          </a:xfrm>
          <a:prstGeom prst="rect">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p:spPr>
        <p:style>
          <a:lnRef idx="1">
            <a:schemeClr val="accent2"/>
          </a:lnRef>
          <a:fillRef idx="2">
            <a:schemeClr val="accent2"/>
          </a:fillRef>
          <a:effectRef idx="1">
            <a:schemeClr val="accent2"/>
          </a:effectRef>
          <a:fontRef idx="minor">
            <a:schemeClr val="dk1"/>
          </a:fontRef>
        </p:style>
        <p:txBody>
          <a:bodyPr lIns="86470" tIns="43235" rIns="86470" bIns="43235" rtlCol="0" anchor="ctr"/>
          <a:lstStyle/>
          <a:p>
            <a:pPr algn="ctr"/>
            <a:endParaRPr lang="en-US">
              <a:solidFill>
                <a:prstClr val="black"/>
              </a:solidFill>
            </a:endParaRPr>
          </a:p>
        </p:txBody>
      </p:sp>
      <p:sp>
        <p:nvSpPr>
          <p:cNvPr id="12" name="Title 1"/>
          <p:cNvSpPr>
            <a:spLocks noGrp="1"/>
          </p:cNvSpPr>
          <p:nvPr>
            <p:ph type="title"/>
          </p:nvPr>
        </p:nvSpPr>
        <p:spPr bwMode="auto">
          <a:xfrm>
            <a:off x="1371600" y="176346"/>
            <a:ext cx="7086600" cy="731520"/>
          </a:xfrm>
          <a:prstGeom prst="rect">
            <a:avLst/>
          </a:prstGeom>
          <a:noFill/>
          <a:ln>
            <a:miter lim="800000"/>
            <a:headEnd/>
            <a:tailEnd/>
          </a:ln>
        </p:spPr>
        <p:txBody>
          <a:bodyPr vert="horz" wrap="square" lIns="91408" tIns="45704" rIns="91408" bIns="45704" numCol="1" anchor="ctr" anchorCtr="0" compatLnSpc="1">
            <a:prstTxWarp prst="textNoShape">
              <a:avLst/>
            </a:prstTxWarp>
          </a:bodyPr>
          <a:lstStyle/>
          <a:p>
            <a:r>
              <a:rPr lang="en-US" sz="2400" dirty="0" smtClean="0"/>
              <a:t>Data Source Enablers</a:t>
            </a:r>
          </a:p>
        </p:txBody>
      </p:sp>
      <p:pic>
        <p:nvPicPr>
          <p:cNvPr id="13" name="Picture 51"/>
          <p:cNvPicPr>
            <a:picLocks noChangeAspect="1" noChangeArrowheads="1"/>
          </p:cNvPicPr>
          <p:nvPr/>
        </p:nvPicPr>
        <p:blipFill>
          <a:blip r:embed="rId3" cstate="print"/>
          <a:srcRect/>
          <a:stretch>
            <a:fillRect/>
          </a:stretch>
        </p:blipFill>
        <p:spPr bwMode="auto">
          <a:xfrm>
            <a:off x="405881" y="1035004"/>
            <a:ext cx="1667503" cy="319178"/>
          </a:xfrm>
          <a:prstGeom prst="rect">
            <a:avLst/>
          </a:prstGeom>
          <a:noFill/>
          <a:ln w="9525">
            <a:noFill/>
            <a:miter lim="800000"/>
            <a:headEnd/>
            <a:tailEnd/>
          </a:ln>
        </p:spPr>
      </p:pic>
      <p:pic>
        <p:nvPicPr>
          <p:cNvPr id="14" name="Picture 5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05881" y="2872057"/>
            <a:ext cx="1518248" cy="378416"/>
          </a:xfrm>
          <a:prstGeom prst="rect">
            <a:avLst/>
          </a:prstGeom>
          <a:noFill/>
          <a:ln w="9525">
            <a:noFill/>
            <a:miter lim="800000"/>
            <a:headEnd/>
            <a:tailEnd/>
          </a:ln>
        </p:spPr>
      </p:pic>
      <p:sp>
        <p:nvSpPr>
          <p:cNvPr id="17" name="Rectangle 16"/>
          <p:cNvSpPr/>
          <p:nvPr/>
        </p:nvSpPr>
        <p:spPr>
          <a:xfrm>
            <a:off x="2120757" y="973182"/>
            <a:ext cx="6491900" cy="336765"/>
          </a:xfrm>
          <a:prstGeom prst="rect">
            <a:avLst/>
          </a:prstGeom>
        </p:spPr>
        <p:txBody>
          <a:bodyPr wrap="square" lIns="91408" tIns="45704" rIns="91408" bIns="45704">
            <a:spAutoFit/>
          </a:bodyPr>
          <a:lstStyle/>
          <a:p>
            <a:r>
              <a:rPr lang="en-US" sz="1600" b="1" dirty="0" smtClean="0">
                <a:solidFill>
                  <a:prstClr val="black"/>
                </a:solidFill>
              </a:rPr>
              <a:t>Standardized Reliability Analysis Across Aviation Fleet</a:t>
            </a:r>
            <a:endParaRPr lang="en-US" sz="1600" b="1" dirty="0">
              <a:solidFill>
                <a:prstClr val="black"/>
              </a:solidFill>
            </a:endParaRPr>
          </a:p>
        </p:txBody>
      </p:sp>
      <p:sp>
        <p:nvSpPr>
          <p:cNvPr id="19" name="TextBox 18"/>
          <p:cNvSpPr txBox="1"/>
          <p:nvPr/>
        </p:nvSpPr>
        <p:spPr>
          <a:xfrm>
            <a:off x="321371" y="4741819"/>
            <a:ext cx="2377440" cy="283154"/>
          </a:xfrm>
          <a:prstGeom prst="rect">
            <a:avLst/>
          </a:prstGeom>
          <a:solidFill>
            <a:schemeClr val="tx1"/>
          </a:solidFill>
        </p:spPr>
        <p:txBody>
          <a:bodyPr wrap="none" lIns="45720" tIns="18288" rIns="45720" bIns="18288" rtlCol="0">
            <a:noAutofit/>
          </a:bodyPr>
          <a:lstStyle/>
          <a:p>
            <a:pPr algn="ctr"/>
            <a:r>
              <a:rPr lang="en-US" sz="1600" b="1" dirty="0" smtClean="0">
                <a:solidFill>
                  <a:srgbClr val="FFCC00"/>
                </a:solidFill>
                <a:cs typeface="Arial" pitchFamily="34" charset="0"/>
              </a:rPr>
              <a:t>TAMMS-A 2410/MCDS</a:t>
            </a:r>
          </a:p>
        </p:txBody>
      </p:sp>
      <p:pic>
        <p:nvPicPr>
          <p:cNvPr id="20" name="Picture 6" descr="C:\Users\cristian.partan\Desktop\2000px-US_Army_logo.svg.png"/>
          <p:cNvPicPr>
            <a:picLocks noChangeAspect="1" noChangeArrowheads="1"/>
          </p:cNvPicPr>
          <p:nvPr/>
        </p:nvPicPr>
        <p:blipFill>
          <a:blip r:embed="rId5" cstate="print"/>
          <a:srcRect/>
          <a:stretch>
            <a:fillRect/>
          </a:stretch>
        </p:blipFill>
        <p:spPr bwMode="auto">
          <a:xfrm>
            <a:off x="76200" y="4741819"/>
            <a:ext cx="246249" cy="329357"/>
          </a:xfrm>
          <a:prstGeom prst="rect">
            <a:avLst/>
          </a:prstGeom>
          <a:noFill/>
        </p:spPr>
      </p:pic>
      <p:sp>
        <p:nvSpPr>
          <p:cNvPr id="22" name="Rectangle 21"/>
          <p:cNvSpPr/>
          <p:nvPr/>
        </p:nvSpPr>
        <p:spPr>
          <a:xfrm>
            <a:off x="6122127" y="1277982"/>
            <a:ext cx="3017520" cy="1785104"/>
          </a:xfrm>
          <a:prstGeom prst="rect">
            <a:avLst/>
          </a:prstGeom>
        </p:spPr>
        <p:txBody>
          <a:bodyPr wrap="square">
            <a:spAutoFit/>
          </a:bodyPr>
          <a:lstStyle/>
          <a:p>
            <a:pPr marL="114300" indent="-114300">
              <a:spcAft>
                <a:spcPts val="300"/>
              </a:spcAft>
              <a:buFont typeface="Wingdings 2" pitchFamily="18" charset="2"/>
              <a:buChar char="¡"/>
              <a:defRPr/>
            </a:pPr>
            <a:r>
              <a:rPr lang="en-US" sz="1000" kern="0" dirty="0" smtClean="0">
                <a:solidFill>
                  <a:prstClr val="black"/>
                </a:solidFill>
              </a:rPr>
              <a:t>Methods are consistent with Model Designating Series (MDS) specific Failure Definition and Scoring Criteria (FD/SC)</a:t>
            </a:r>
          </a:p>
          <a:p>
            <a:pPr marL="114300" indent="-114300">
              <a:spcAft>
                <a:spcPts val="300"/>
              </a:spcAft>
              <a:buFont typeface="Wingdings 2" pitchFamily="18" charset="2"/>
              <a:buChar char="¡"/>
            </a:pPr>
            <a:r>
              <a:rPr lang="en-US" sz="1000" kern="0" dirty="0" smtClean="0">
                <a:solidFill>
                  <a:prstClr val="black"/>
                </a:solidFill>
              </a:rPr>
              <a:t>Provide evidence </a:t>
            </a:r>
            <a:r>
              <a:rPr lang="en-US" sz="1000" kern="0" dirty="0">
                <a:solidFill>
                  <a:prstClr val="black"/>
                </a:solidFill>
              </a:rPr>
              <a:t>to </a:t>
            </a:r>
            <a:r>
              <a:rPr lang="en-US" sz="1000" kern="0" dirty="0" smtClean="0">
                <a:solidFill>
                  <a:prstClr val="black"/>
                </a:solidFill>
              </a:rPr>
              <a:t>support Component </a:t>
            </a:r>
            <a:r>
              <a:rPr lang="en-US" sz="1000" kern="0" dirty="0">
                <a:solidFill>
                  <a:prstClr val="black"/>
                </a:solidFill>
              </a:rPr>
              <a:t>Improvements, Maintenance Enhancements, and Policy Changes Implemented by the </a:t>
            </a:r>
            <a:r>
              <a:rPr lang="en-US" sz="1000" kern="0" dirty="0" smtClean="0">
                <a:solidFill>
                  <a:prstClr val="black"/>
                </a:solidFill>
              </a:rPr>
              <a:t>PMOs</a:t>
            </a:r>
          </a:p>
          <a:p>
            <a:pPr marL="114300" indent="-114300">
              <a:spcAft>
                <a:spcPts val="300"/>
              </a:spcAft>
              <a:buFont typeface="Wingdings 2" pitchFamily="18" charset="2"/>
              <a:buChar char="¡"/>
            </a:pPr>
            <a:r>
              <a:rPr lang="en-US" sz="1000" kern="0" dirty="0">
                <a:solidFill>
                  <a:prstClr val="black"/>
                </a:solidFill>
              </a:rPr>
              <a:t>Scope Emerging </a:t>
            </a:r>
            <a:r>
              <a:rPr lang="en-US" sz="1000" kern="0" dirty="0" smtClean="0">
                <a:solidFill>
                  <a:prstClr val="black"/>
                </a:solidFill>
              </a:rPr>
              <a:t>Issues</a:t>
            </a:r>
          </a:p>
          <a:p>
            <a:pPr marL="114300" indent="-114300">
              <a:spcAft>
                <a:spcPts val="300"/>
              </a:spcAft>
              <a:buFont typeface="Wingdings 2" pitchFamily="18" charset="2"/>
              <a:buChar char="¡"/>
            </a:pPr>
            <a:r>
              <a:rPr lang="en-US" sz="1000" kern="0" dirty="0">
                <a:solidFill>
                  <a:prstClr val="black"/>
                </a:solidFill>
              </a:rPr>
              <a:t>Customers include: PEOAVN (UH-60, AH-64, CH-47), AMRDEC, ALC, </a:t>
            </a:r>
            <a:r>
              <a:rPr lang="en-US" sz="1000" kern="0" dirty="0" smtClean="0">
                <a:solidFill>
                  <a:prstClr val="black"/>
                </a:solidFill>
              </a:rPr>
              <a:t>ACLC, </a:t>
            </a:r>
            <a:r>
              <a:rPr lang="en-US" sz="1000" kern="0" dirty="0">
                <a:solidFill>
                  <a:prstClr val="black"/>
                </a:solidFill>
              </a:rPr>
              <a:t>Industry</a:t>
            </a:r>
          </a:p>
          <a:p>
            <a:pPr marL="114300" indent="-114300">
              <a:spcAft>
                <a:spcPts val="300"/>
              </a:spcAft>
              <a:buFont typeface="Wingdings 2" pitchFamily="18" charset="2"/>
              <a:buChar char="¡"/>
            </a:pPr>
            <a:endParaRPr lang="en-US" sz="1000" kern="0" dirty="0">
              <a:solidFill>
                <a:prstClr val="black"/>
              </a:solidFill>
            </a:endParaRPr>
          </a:p>
        </p:txBody>
      </p:sp>
      <p:sp>
        <p:nvSpPr>
          <p:cNvPr id="24" name="Rectangle 23"/>
          <p:cNvSpPr/>
          <p:nvPr/>
        </p:nvSpPr>
        <p:spPr>
          <a:xfrm>
            <a:off x="0" y="1319582"/>
            <a:ext cx="3017520" cy="1438855"/>
          </a:xfrm>
          <a:prstGeom prst="rect">
            <a:avLst/>
          </a:prstGeom>
        </p:spPr>
        <p:txBody>
          <a:bodyPr wrap="square">
            <a:spAutoFit/>
          </a:bodyPr>
          <a:lstStyle/>
          <a:p>
            <a:pPr marL="114300" indent="-114300">
              <a:spcAft>
                <a:spcPts val="300"/>
              </a:spcAft>
              <a:buFont typeface="Wingdings 2" pitchFamily="18" charset="2"/>
              <a:buChar char="¡"/>
              <a:defRPr/>
            </a:pPr>
            <a:r>
              <a:rPr lang="en-US" sz="1000" kern="0" dirty="0" smtClean="0">
                <a:solidFill>
                  <a:prstClr val="black"/>
                </a:solidFill>
              </a:rPr>
              <a:t>Semi </a:t>
            </a:r>
            <a:r>
              <a:rPr lang="en-US" sz="1000" kern="0" dirty="0">
                <a:solidFill>
                  <a:prstClr val="black"/>
                </a:solidFill>
              </a:rPr>
              <a:t>Automated RAM Analysis Tool Accessible through Secure Web Portal</a:t>
            </a:r>
          </a:p>
          <a:p>
            <a:pPr marL="114300" indent="-114300">
              <a:spcAft>
                <a:spcPts val="300"/>
              </a:spcAft>
              <a:buFont typeface="Wingdings 2" pitchFamily="18" charset="2"/>
              <a:buChar char="¡"/>
            </a:pPr>
            <a:r>
              <a:rPr lang="en-US" sz="1000" kern="0" dirty="0" smtClean="0">
                <a:solidFill>
                  <a:prstClr val="black"/>
                </a:solidFill>
              </a:rPr>
              <a:t>Turns Logbook Data into R&amp;M Metrics</a:t>
            </a:r>
          </a:p>
          <a:p>
            <a:pPr marL="114300" indent="-114300">
              <a:spcAft>
                <a:spcPts val="300"/>
              </a:spcAft>
              <a:buFont typeface="Wingdings 2" pitchFamily="18" charset="2"/>
              <a:buChar char="¡"/>
              <a:defRPr/>
            </a:pPr>
            <a:r>
              <a:rPr lang="en-US" sz="1000" kern="0" dirty="0" smtClean="0">
                <a:solidFill>
                  <a:prstClr val="black"/>
                </a:solidFill>
              </a:rPr>
              <a:t>Multiple </a:t>
            </a:r>
            <a:r>
              <a:rPr lang="en-US" sz="1000" kern="0" dirty="0">
                <a:solidFill>
                  <a:prstClr val="black"/>
                </a:solidFill>
              </a:rPr>
              <a:t>Data Sources Including ULLS-A (Electronic Logbooks</a:t>
            </a:r>
            <a:r>
              <a:rPr lang="en-US" sz="1000" kern="0" dirty="0" smtClean="0">
                <a:solidFill>
                  <a:prstClr val="black"/>
                </a:solidFill>
              </a:rPr>
              <a:t>) and DA-2410</a:t>
            </a:r>
            <a:endParaRPr lang="en-US" sz="1000" kern="0" dirty="0">
              <a:solidFill>
                <a:prstClr val="black"/>
              </a:solidFill>
            </a:endParaRPr>
          </a:p>
          <a:p>
            <a:pPr marL="114300" indent="-114300">
              <a:buFont typeface="Wingdings 2" pitchFamily="18" charset="2"/>
              <a:buChar char="¡"/>
            </a:pPr>
            <a:r>
              <a:rPr lang="en-US" sz="1000" kern="0" dirty="0" smtClean="0">
                <a:solidFill>
                  <a:prstClr val="black"/>
                </a:solidFill>
              </a:rPr>
              <a:t>Tracks </a:t>
            </a:r>
            <a:r>
              <a:rPr lang="en-US" sz="1000" kern="0" dirty="0">
                <a:solidFill>
                  <a:prstClr val="black"/>
                </a:solidFill>
              </a:rPr>
              <a:t>Weapon System R&amp;M Performance</a:t>
            </a:r>
          </a:p>
          <a:p>
            <a:pPr marL="112713" lvl="1"/>
            <a:r>
              <a:rPr lang="en-US" sz="1000" dirty="0">
                <a:solidFill>
                  <a:prstClr val="black"/>
                </a:solidFill>
              </a:rPr>
              <a:t>- Weapon System Review Reports</a:t>
            </a:r>
          </a:p>
          <a:p>
            <a:pPr marL="112713" lvl="1"/>
            <a:r>
              <a:rPr lang="en-US" sz="1000" dirty="0">
                <a:solidFill>
                  <a:prstClr val="black"/>
                </a:solidFill>
              </a:rPr>
              <a:t>- Component Performance </a:t>
            </a:r>
            <a:r>
              <a:rPr lang="en-US" sz="1000" dirty="0" smtClean="0">
                <a:solidFill>
                  <a:prstClr val="black"/>
                </a:solidFill>
              </a:rPr>
              <a:t>Trending</a:t>
            </a:r>
            <a:endParaRPr lang="en-US" sz="1000" dirty="0">
              <a:solidFill>
                <a:prstClr val="black"/>
              </a:solidFill>
            </a:endParaRPr>
          </a:p>
        </p:txBody>
      </p:sp>
      <p:pic>
        <p:nvPicPr>
          <p:cNvPr id="9" name="Picture 8"/>
          <p:cNvPicPr>
            <a:picLocks noChangeAspect="1"/>
          </p:cNvPicPr>
          <p:nvPr/>
        </p:nvPicPr>
        <p:blipFill>
          <a:blip r:embed="rId6"/>
          <a:stretch>
            <a:fillRect/>
          </a:stretch>
        </p:blipFill>
        <p:spPr>
          <a:xfrm>
            <a:off x="3040032" y="1368772"/>
            <a:ext cx="3055968" cy="1367582"/>
          </a:xfrm>
          <a:prstGeom prst="rect">
            <a:avLst/>
          </a:prstGeom>
        </p:spPr>
      </p:pic>
      <p:sp>
        <p:nvSpPr>
          <p:cNvPr id="29" name="Rectangle 28"/>
          <p:cNvSpPr/>
          <p:nvPr/>
        </p:nvSpPr>
        <p:spPr>
          <a:xfrm>
            <a:off x="0" y="3226763"/>
            <a:ext cx="3017520" cy="1438855"/>
          </a:xfrm>
          <a:prstGeom prst="rect">
            <a:avLst/>
          </a:prstGeom>
        </p:spPr>
        <p:txBody>
          <a:bodyPr wrap="square">
            <a:spAutoFit/>
          </a:bodyPr>
          <a:lstStyle/>
          <a:p>
            <a:pPr marL="114300" indent="-114300">
              <a:spcAft>
                <a:spcPts val="300"/>
              </a:spcAft>
              <a:buFont typeface="Wingdings 2" pitchFamily="18" charset="2"/>
              <a:buChar char="¡"/>
              <a:defRPr/>
            </a:pPr>
            <a:r>
              <a:rPr lang="en-US" sz="1000" kern="0" dirty="0" smtClean="0">
                <a:solidFill>
                  <a:prstClr val="black"/>
                </a:solidFill>
              </a:rPr>
              <a:t>Semi </a:t>
            </a:r>
            <a:r>
              <a:rPr lang="en-US" sz="1000" kern="0" dirty="0">
                <a:solidFill>
                  <a:prstClr val="black"/>
                </a:solidFill>
              </a:rPr>
              <a:t>Automated RAM Analysis Tool Accessible through Secure Web Portal</a:t>
            </a:r>
          </a:p>
          <a:p>
            <a:pPr marL="114300" indent="-114300">
              <a:spcAft>
                <a:spcPts val="300"/>
              </a:spcAft>
              <a:buFont typeface="Wingdings 2" pitchFamily="18" charset="2"/>
              <a:buChar char="¡"/>
              <a:defRPr/>
            </a:pPr>
            <a:r>
              <a:rPr lang="en-US" sz="1000" kern="0" dirty="0" smtClean="0">
                <a:solidFill>
                  <a:prstClr val="black"/>
                </a:solidFill>
              </a:rPr>
              <a:t>Identifies root cause for depot returned hardware, establishing field removals </a:t>
            </a:r>
            <a:r>
              <a:rPr lang="en-US" sz="1000" kern="0" dirty="0">
                <a:solidFill>
                  <a:prstClr val="black"/>
                </a:solidFill>
              </a:rPr>
              <a:t>drivers </a:t>
            </a:r>
            <a:endParaRPr lang="en-US" sz="1000" kern="0" dirty="0" smtClean="0">
              <a:solidFill>
                <a:prstClr val="black"/>
              </a:solidFill>
            </a:endParaRPr>
          </a:p>
          <a:p>
            <a:pPr marL="114300" indent="-114300">
              <a:spcAft>
                <a:spcPts val="300"/>
              </a:spcAft>
              <a:buFont typeface="Wingdings 2" pitchFamily="18" charset="2"/>
              <a:buChar char="¡"/>
              <a:defRPr/>
            </a:pPr>
            <a:r>
              <a:rPr lang="en-US" sz="1000" kern="0" dirty="0" smtClean="0">
                <a:solidFill>
                  <a:prstClr val="black"/>
                </a:solidFill>
              </a:rPr>
              <a:t>Used </a:t>
            </a:r>
            <a:r>
              <a:rPr lang="en-US" sz="1000" kern="0" dirty="0">
                <a:solidFill>
                  <a:prstClr val="black"/>
                </a:solidFill>
              </a:rPr>
              <a:t>to correlate health/condition indicators with actual hardware </a:t>
            </a:r>
            <a:r>
              <a:rPr lang="en-US" sz="1000" kern="0" dirty="0" smtClean="0">
                <a:solidFill>
                  <a:prstClr val="black"/>
                </a:solidFill>
              </a:rPr>
              <a:t>condition</a:t>
            </a:r>
            <a:endParaRPr lang="en-US" sz="1000" kern="0" dirty="0">
              <a:solidFill>
                <a:prstClr val="black"/>
              </a:solidFill>
            </a:endParaRPr>
          </a:p>
          <a:p>
            <a:pPr marL="114300" indent="-114300">
              <a:buFont typeface="Wingdings 2" pitchFamily="18" charset="2"/>
              <a:buChar char="¡"/>
            </a:pPr>
            <a:r>
              <a:rPr lang="en-US" sz="1000" kern="0" dirty="0" smtClean="0">
                <a:solidFill>
                  <a:prstClr val="black"/>
                </a:solidFill>
              </a:rPr>
              <a:t>Provides </a:t>
            </a:r>
            <a:r>
              <a:rPr lang="en-US" sz="1000" dirty="0" smtClean="0">
                <a:solidFill>
                  <a:prstClr val="black"/>
                </a:solidFill>
              </a:rPr>
              <a:t>Component Failure Mode analysis and trending</a:t>
            </a:r>
            <a:endParaRPr lang="en-US" sz="1000" dirty="0">
              <a:solidFill>
                <a:prstClr val="black"/>
              </a:solidFill>
            </a:endParaRPr>
          </a:p>
        </p:txBody>
      </p:sp>
      <p:sp>
        <p:nvSpPr>
          <p:cNvPr id="30" name="Rectangle 29"/>
          <p:cNvSpPr/>
          <p:nvPr/>
        </p:nvSpPr>
        <p:spPr>
          <a:xfrm>
            <a:off x="2120757" y="2819400"/>
            <a:ext cx="6491900" cy="338522"/>
          </a:xfrm>
          <a:prstGeom prst="rect">
            <a:avLst/>
          </a:prstGeom>
        </p:spPr>
        <p:txBody>
          <a:bodyPr wrap="square" lIns="91408" tIns="45704" rIns="91408" bIns="45704">
            <a:spAutoFit/>
          </a:bodyPr>
          <a:lstStyle/>
          <a:p>
            <a:r>
              <a:rPr lang="en-US" sz="1600" b="1" dirty="0" smtClean="0">
                <a:solidFill>
                  <a:prstClr val="black"/>
                </a:solidFill>
              </a:rPr>
              <a:t>Formal Teardown Analysis and Root Cause Assessment at Depot</a:t>
            </a:r>
            <a:endParaRPr lang="en-US" sz="1600" b="1" dirty="0">
              <a:solidFill>
                <a:prstClr val="black"/>
              </a:solidFill>
            </a:endParaRPr>
          </a:p>
        </p:txBody>
      </p:sp>
      <p:pic>
        <p:nvPicPr>
          <p:cNvPr id="31" name="Picture 30"/>
          <p:cNvPicPr>
            <a:picLocks noChangeAspect="1"/>
          </p:cNvPicPr>
          <p:nvPr/>
        </p:nvPicPr>
        <p:blipFill>
          <a:blip r:embed="rId7"/>
          <a:stretch>
            <a:fillRect/>
          </a:stretch>
        </p:blipFill>
        <p:spPr>
          <a:xfrm>
            <a:off x="2978713" y="3238577"/>
            <a:ext cx="3102523" cy="1372024"/>
          </a:xfrm>
          <a:prstGeom prst="rect">
            <a:avLst/>
          </a:prstGeom>
        </p:spPr>
      </p:pic>
      <p:sp>
        <p:nvSpPr>
          <p:cNvPr id="33" name="Rectangle 32"/>
          <p:cNvSpPr/>
          <p:nvPr/>
        </p:nvSpPr>
        <p:spPr>
          <a:xfrm>
            <a:off x="6160460" y="3095137"/>
            <a:ext cx="3017520" cy="1631216"/>
          </a:xfrm>
          <a:prstGeom prst="rect">
            <a:avLst/>
          </a:prstGeom>
        </p:spPr>
        <p:txBody>
          <a:bodyPr>
            <a:spAutoFit/>
          </a:bodyPr>
          <a:lstStyle/>
          <a:p>
            <a:pPr marL="114300" indent="-114300">
              <a:buFont typeface="Wingdings 2" pitchFamily="18" charset="2"/>
              <a:buChar char="¡"/>
            </a:pPr>
            <a:r>
              <a:rPr lang="en-US" sz="1000" kern="0" dirty="0">
                <a:solidFill>
                  <a:prstClr val="black"/>
                </a:solidFill>
              </a:rPr>
              <a:t>Provide </a:t>
            </a:r>
            <a:r>
              <a:rPr lang="en-US" sz="1000" kern="0" dirty="0" smtClean="0">
                <a:solidFill>
                  <a:prstClr val="black"/>
                </a:solidFill>
              </a:rPr>
              <a:t>failure data </a:t>
            </a:r>
            <a:r>
              <a:rPr lang="en-US" sz="1000" kern="0" dirty="0">
                <a:solidFill>
                  <a:prstClr val="black"/>
                </a:solidFill>
              </a:rPr>
              <a:t>on Critical Safety </a:t>
            </a:r>
            <a:r>
              <a:rPr lang="en-US" sz="1000" kern="0" dirty="0" smtClean="0">
                <a:solidFill>
                  <a:prstClr val="black"/>
                </a:solidFill>
              </a:rPr>
              <a:t>Items</a:t>
            </a:r>
          </a:p>
          <a:p>
            <a:pPr marL="112713" lvl="1"/>
            <a:r>
              <a:rPr lang="en-US" sz="1000" dirty="0">
                <a:solidFill>
                  <a:prstClr val="black"/>
                </a:solidFill>
              </a:rPr>
              <a:t>- </a:t>
            </a:r>
            <a:r>
              <a:rPr lang="en-US" sz="1000" dirty="0" smtClean="0">
                <a:solidFill>
                  <a:prstClr val="black"/>
                </a:solidFill>
              </a:rPr>
              <a:t>SOF, </a:t>
            </a:r>
            <a:r>
              <a:rPr lang="en-US" sz="1000" dirty="0" err="1" smtClean="0">
                <a:solidFill>
                  <a:prstClr val="black"/>
                </a:solidFill>
              </a:rPr>
              <a:t>AWIS</a:t>
            </a:r>
            <a:r>
              <a:rPr lang="en-US" sz="1000" dirty="0" smtClean="0">
                <a:solidFill>
                  <a:prstClr val="black"/>
                </a:solidFill>
              </a:rPr>
              <a:t>, PQDRs</a:t>
            </a:r>
            <a:endParaRPr lang="en-US" sz="1000" dirty="0">
              <a:solidFill>
                <a:prstClr val="black"/>
              </a:solidFill>
            </a:endParaRPr>
          </a:p>
          <a:p>
            <a:pPr marL="114300" indent="-114300">
              <a:buFont typeface="Wingdings 2" pitchFamily="18" charset="2"/>
              <a:buChar char="¡"/>
            </a:pPr>
            <a:r>
              <a:rPr lang="en-US" sz="1000" kern="0" dirty="0" smtClean="0">
                <a:solidFill>
                  <a:prstClr val="black"/>
                </a:solidFill>
              </a:rPr>
              <a:t>Provides data </a:t>
            </a:r>
            <a:r>
              <a:rPr lang="en-US" sz="1000" kern="0" dirty="0">
                <a:solidFill>
                  <a:prstClr val="black"/>
                </a:solidFill>
              </a:rPr>
              <a:t>for </a:t>
            </a:r>
            <a:r>
              <a:rPr lang="en-US" sz="1000" kern="0" dirty="0" smtClean="0">
                <a:solidFill>
                  <a:prstClr val="black"/>
                </a:solidFill>
              </a:rPr>
              <a:t>reducing </a:t>
            </a:r>
            <a:r>
              <a:rPr lang="en-US" sz="1000" kern="0" dirty="0">
                <a:solidFill>
                  <a:prstClr val="black"/>
                </a:solidFill>
              </a:rPr>
              <a:t>Maintenance </a:t>
            </a:r>
            <a:r>
              <a:rPr lang="en-US" sz="1000" kern="0" dirty="0" smtClean="0">
                <a:solidFill>
                  <a:prstClr val="black"/>
                </a:solidFill>
              </a:rPr>
              <a:t>Costs</a:t>
            </a:r>
            <a:endParaRPr lang="en-US" sz="1000" kern="0" dirty="0">
              <a:solidFill>
                <a:prstClr val="black"/>
              </a:solidFill>
            </a:endParaRPr>
          </a:p>
          <a:p>
            <a:pPr marL="112713" lvl="1"/>
            <a:r>
              <a:rPr lang="en-US" sz="1000" dirty="0" smtClean="0">
                <a:solidFill>
                  <a:prstClr val="black"/>
                </a:solidFill>
              </a:rPr>
              <a:t>- Overhaul Process Optimization &amp; Remediation</a:t>
            </a:r>
          </a:p>
          <a:p>
            <a:pPr marL="112713" lvl="1"/>
            <a:r>
              <a:rPr lang="en-US" sz="1000" dirty="0" smtClean="0">
                <a:solidFill>
                  <a:prstClr val="black"/>
                </a:solidFill>
              </a:rPr>
              <a:t>- Retirement Life and TBO changes</a:t>
            </a:r>
            <a:endParaRPr lang="en-US" sz="1000" dirty="0">
              <a:solidFill>
                <a:prstClr val="black"/>
              </a:solidFill>
            </a:endParaRPr>
          </a:p>
          <a:p>
            <a:pPr marL="114300" indent="-114300">
              <a:buFont typeface="Wingdings 2" pitchFamily="18" charset="2"/>
              <a:buChar char="¡"/>
            </a:pPr>
            <a:r>
              <a:rPr lang="en-US" sz="1000" kern="0" dirty="0" smtClean="0">
                <a:solidFill>
                  <a:prstClr val="black"/>
                </a:solidFill>
              </a:rPr>
              <a:t>Enables component </a:t>
            </a:r>
            <a:r>
              <a:rPr lang="en-US" sz="1000" kern="0" dirty="0">
                <a:solidFill>
                  <a:prstClr val="black"/>
                </a:solidFill>
              </a:rPr>
              <a:t>and System </a:t>
            </a:r>
            <a:r>
              <a:rPr lang="en-US" sz="1000" kern="0" dirty="0" smtClean="0">
                <a:solidFill>
                  <a:prstClr val="black"/>
                </a:solidFill>
              </a:rPr>
              <a:t>reliability improvements</a:t>
            </a:r>
            <a:endParaRPr lang="en-US" sz="1000" kern="0" dirty="0">
              <a:solidFill>
                <a:prstClr val="black"/>
              </a:solidFill>
            </a:endParaRPr>
          </a:p>
          <a:p>
            <a:pPr marL="112713" lvl="1"/>
            <a:r>
              <a:rPr lang="en-US" sz="1000" dirty="0" smtClean="0">
                <a:solidFill>
                  <a:prstClr val="black"/>
                </a:solidFill>
              </a:rPr>
              <a:t>- Supports CBM; RCM; </a:t>
            </a:r>
            <a:r>
              <a:rPr lang="en-US" sz="1000" dirty="0" err="1" smtClean="0">
                <a:solidFill>
                  <a:prstClr val="black"/>
                </a:solidFill>
              </a:rPr>
              <a:t>OCM</a:t>
            </a:r>
            <a:r>
              <a:rPr lang="en-US" sz="1000" dirty="0" smtClean="0">
                <a:solidFill>
                  <a:prstClr val="black"/>
                </a:solidFill>
              </a:rPr>
              <a:t> implementation</a:t>
            </a:r>
            <a:endParaRPr lang="en-US" sz="1000" dirty="0">
              <a:solidFill>
                <a:prstClr val="black"/>
              </a:solidFill>
            </a:endParaRPr>
          </a:p>
          <a:p>
            <a:pPr marL="112713" lvl="1"/>
            <a:r>
              <a:rPr lang="en-US" sz="1000" dirty="0">
                <a:solidFill>
                  <a:prstClr val="black"/>
                </a:solidFill>
              </a:rPr>
              <a:t>- </a:t>
            </a:r>
            <a:r>
              <a:rPr lang="en-US" sz="1000" dirty="0" smtClean="0">
                <a:solidFill>
                  <a:prstClr val="black"/>
                </a:solidFill>
              </a:rPr>
              <a:t>Documents No </a:t>
            </a:r>
            <a:r>
              <a:rPr lang="en-US" sz="1000" dirty="0">
                <a:solidFill>
                  <a:prstClr val="black"/>
                </a:solidFill>
              </a:rPr>
              <a:t>Evidence of Failure (NEOF)</a:t>
            </a:r>
          </a:p>
          <a:p>
            <a:pPr marL="112713" lvl="1"/>
            <a:r>
              <a:rPr lang="en-US" sz="1000" dirty="0">
                <a:solidFill>
                  <a:prstClr val="black"/>
                </a:solidFill>
              </a:rPr>
              <a:t>- </a:t>
            </a:r>
            <a:r>
              <a:rPr lang="en-US" sz="1000" dirty="0" smtClean="0">
                <a:solidFill>
                  <a:prstClr val="black"/>
                </a:solidFill>
              </a:rPr>
              <a:t>Identifies </a:t>
            </a:r>
            <a:r>
              <a:rPr lang="en-US" sz="1000" dirty="0">
                <a:solidFill>
                  <a:prstClr val="black"/>
                </a:solidFill>
              </a:rPr>
              <a:t>Field Repairable i</a:t>
            </a:r>
            <a:r>
              <a:rPr lang="en-US" sz="1000" dirty="0" smtClean="0">
                <a:solidFill>
                  <a:prstClr val="black"/>
                </a:solidFill>
              </a:rPr>
              <a:t>ssues</a:t>
            </a:r>
            <a:endParaRPr lang="en-US" sz="1000" kern="0" dirty="0">
              <a:solidFill>
                <a:prstClr val="black"/>
              </a:solidFill>
            </a:endParaRPr>
          </a:p>
        </p:txBody>
      </p:sp>
      <p:pic>
        <p:nvPicPr>
          <p:cNvPr id="34" name="Picture 33"/>
          <p:cNvPicPr>
            <a:picLocks noChangeAspect="1"/>
          </p:cNvPicPr>
          <p:nvPr/>
        </p:nvPicPr>
        <p:blipFill>
          <a:blip r:embed="rId8"/>
          <a:stretch>
            <a:fillRect/>
          </a:stretch>
        </p:blipFill>
        <p:spPr>
          <a:xfrm>
            <a:off x="3598818" y="5046643"/>
            <a:ext cx="1939605" cy="1506557"/>
          </a:xfrm>
          <a:prstGeom prst="rect">
            <a:avLst/>
          </a:prstGeom>
        </p:spPr>
      </p:pic>
      <p:sp>
        <p:nvSpPr>
          <p:cNvPr id="35" name="Rectangle 34"/>
          <p:cNvSpPr/>
          <p:nvPr/>
        </p:nvSpPr>
        <p:spPr>
          <a:xfrm>
            <a:off x="2667000" y="4697669"/>
            <a:ext cx="6491900" cy="510877"/>
          </a:xfrm>
          <a:prstGeom prst="rect">
            <a:avLst/>
          </a:prstGeom>
        </p:spPr>
        <p:txBody>
          <a:bodyPr wrap="square" lIns="91408" tIns="45704" rIns="91408" bIns="45704">
            <a:spAutoFit/>
          </a:bodyPr>
          <a:lstStyle/>
          <a:p>
            <a:pPr>
              <a:lnSpc>
                <a:spcPct val="85000"/>
              </a:lnSpc>
            </a:pPr>
            <a:r>
              <a:rPr lang="en-US" sz="1600" b="1" dirty="0">
                <a:solidFill>
                  <a:prstClr val="black"/>
                </a:solidFill>
              </a:rPr>
              <a:t>The Army Maintenance Management System – </a:t>
            </a:r>
            <a:r>
              <a:rPr lang="en-US" sz="1600" b="1" dirty="0" smtClean="0">
                <a:solidFill>
                  <a:prstClr val="black"/>
                </a:solidFill>
              </a:rPr>
              <a:t>Aviation (TAMMS-A) and Maintenance </a:t>
            </a:r>
            <a:r>
              <a:rPr lang="en-US" sz="1600" b="1" dirty="0">
                <a:solidFill>
                  <a:prstClr val="black"/>
                </a:solidFill>
              </a:rPr>
              <a:t>Consolidated Database </a:t>
            </a:r>
            <a:r>
              <a:rPr lang="en-US" sz="1600" b="1" dirty="0" smtClean="0">
                <a:solidFill>
                  <a:prstClr val="black"/>
                </a:solidFill>
              </a:rPr>
              <a:t>System (MCDS)</a:t>
            </a:r>
            <a:endParaRPr lang="en-US" sz="1600" b="1" dirty="0">
              <a:solidFill>
                <a:prstClr val="black"/>
              </a:solidFill>
            </a:endParaRPr>
          </a:p>
        </p:txBody>
      </p:sp>
      <p:sp>
        <p:nvSpPr>
          <p:cNvPr id="37" name="Rectangle 36"/>
          <p:cNvSpPr/>
          <p:nvPr/>
        </p:nvSpPr>
        <p:spPr>
          <a:xfrm>
            <a:off x="0" y="5066528"/>
            <a:ext cx="3657600" cy="1631216"/>
          </a:xfrm>
          <a:prstGeom prst="rect">
            <a:avLst/>
          </a:prstGeom>
        </p:spPr>
        <p:txBody>
          <a:bodyPr wrap="square">
            <a:spAutoFit/>
          </a:bodyPr>
          <a:lstStyle/>
          <a:p>
            <a:pPr marL="114300" indent="-114300">
              <a:spcAft>
                <a:spcPts val="300"/>
              </a:spcAft>
              <a:buFont typeface="Wingdings 2" pitchFamily="18" charset="2"/>
              <a:buChar char="¡"/>
              <a:defRPr/>
            </a:pPr>
            <a:r>
              <a:rPr lang="en-US" sz="1000" kern="0" dirty="0" smtClean="0">
                <a:solidFill>
                  <a:prstClr val="black"/>
                </a:solidFill>
              </a:rPr>
              <a:t>Accessible </a:t>
            </a:r>
            <a:r>
              <a:rPr lang="en-US" sz="1000" kern="0" dirty="0">
                <a:solidFill>
                  <a:prstClr val="black"/>
                </a:solidFill>
              </a:rPr>
              <a:t>through Secure Web Portal</a:t>
            </a:r>
          </a:p>
          <a:p>
            <a:pPr marL="114300" indent="-114300">
              <a:spcAft>
                <a:spcPts val="300"/>
              </a:spcAft>
              <a:buFont typeface="Wingdings 2" pitchFamily="18" charset="2"/>
              <a:buChar char="¡"/>
              <a:defRPr/>
            </a:pPr>
            <a:r>
              <a:rPr lang="en-US" sz="1000" kern="0" dirty="0">
                <a:solidFill>
                  <a:prstClr val="black"/>
                </a:solidFill>
              </a:rPr>
              <a:t>HQ DA directed and </a:t>
            </a:r>
            <a:r>
              <a:rPr lang="en-US" sz="1000" kern="0" dirty="0" smtClean="0">
                <a:solidFill>
                  <a:prstClr val="black"/>
                </a:solidFill>
              </a:rPr>
              <a:t>supported</a:t>
            </a:r>
            <a:endParaRPr lang="en-US" sz="1000" kern="0" dirty="0">
              <a:solidFill>
                <a:prstClr val="black"/>
              </a:solidFill>
            </a:endParaRPr>
          </a:p>
          <a:p>
            <a:pPr marL="114300" indent="-114300">
              <a:spcAft>
                <a:spcPts val="300"/>
              </a:spcAft>
              <a:buFont typeface="Wingdings 2" pitchFamily="18" charset="2"/>
              <a:buChar char="¡"/>
              <a:defRPr/>
            </a:pPr>
            <a:r>
              <a:rPr lang="en-US" sz="1000" kern="0" dirty="0" smtClean="0">
                <a:solidFill>
                  <a:prstClr val="black"/>
                </a:solidFill>
              </a:rPr>
              <a:t>Authoritative </a:t>
            </a:r>
            <a:r>
              <a:rPr lang="en-US" sz="1000" kern="0" dirty="0">
                <a:solidFill>
                  <a:prstClr val="black"/>
                </a:solidFill>
              </a:rPr>
              <a:t>Data Source for Aviation component Lifecycle </a:t>
            </a:r>
            <a:r>
              <a:rPr lang="en-US" sz="1000" kern="0" dirty="0" smtClean="0">
                <a:solidFill>
                  <a:prstClr val="black"/>
                </a:solidFill>
              </a:rPr>
              <a:t>Data</a:t>
            </a:r>
            <a:endParaRPr lang="en-US" sz="1000" kern="0" dirty="0">
              <a:solidFill>
                <a:prstClr val="black"/>
              </a:solidFill>
            </a:endParaRPr>
          </a:p>
          <a:p>
            <a:pPr marL="114300" indent="-114300">
              <a:spcAft>
                <a:spcPts val="300"/>
              </a:spcAft>
              <a:buFont typeface="Wingdings 2" pitchFamily="18" charset="2"/>
              <a:buChar char="¡"/>
              <a:defRPr/>
            </a:pPr>
            <a:r>
              <a:rPr lang="en-US" sz="1000" kern="0" dirty="0" smtClean="0">
                <a:solidFill>
                  <a:prstClr val="black"/>
                </a:solidFill>
              </a:rPr>
              <a:t>Authoritative </a:t>
            </a:r>
            <a:r>
              <a:rPr lang="en-US" sz="1000" kern="0" dirty="0">
                <a:solidFill>
                  <a:prstClr val="black"/>
                </a:solidFill>
              </a:rPr>
              <a:t>Data Source for Aviation component Legitimate Code File (LCF) and Enterprise Material </a:t>
            </a:r>
            <a:r>
              <a:rPr lang="en-US" sz="1000" kern="0" dirty="0" smtClean="0">
                <a:solidFill>
                  <a:prstClr val="black"/>
                </a:solidFill>
              </a:rPr>
              <a:t>Master</a:t>
            </a:r>
            <a:endParaRPr lang="en-US" sz="1000" kern="0" dirty="0">
              <a:solidFill>
                <a:prstClr val="black"/>
              </a:solidFill>
            </a:endParaRPr>
          </a:p>
          <a:p>
            <a:pPr marL="114300" indent="-114300">
              <a:spcAft>
                <a:spcPts val="300"/>
              </a:spcAft>
              <a:buFont typeface="Wingdings 2" pitchFamily="18" charset="2"/>
              <a:buChar char="¡"/>
              <a:defRPr/>
            </a:pPr>
            <a:r>
              <a:rPr lang="en-US" sz="1000" kern="0" dirty="0" smtClean="0">
                <a:solidFill>
                  <a:prstClr val="black"/>
                </a:solidFill>
              </a:rPr>
              <a:t>Item </a:t>
            </a:r>
            <a:r>
              <a:rPr lang="en-US" sz="1000" kern="0" dirty="0">
                <a:solidFill>
                  <a:prstClr val="black"/>
                </a:solidFill>
              </a:rPr>
              <a:t>Unique Identification (</a:t>
            </a:r>
            <a:r>
              <a:rPr lang="en-US" sz="1000" kern="0" dirty="0" err="1">
                <a:solidFill>
                  <a:prstClr val="black"/>
                </a:solidFill>
              </a:rPr>
              <a:t>IUID</a:t>
            </a:r>
            <a:r>
              <a:rPr lang="en-US" sz="1000" kern="0" dirty="0">
                <a:solidFill>
                  <a:prstClr val="black"/>
                </a:solidFill>
              </a:rPr>
              <a:t>) data verification and registration in the DoD </a:t>
            </a:r>
            <a:r>
              <a:rPr lang="en-US" sz="1000" kern="0" dirty="0" err="1">
                <a:solidFill>
                  <a:prstClr val="black"/>
                </a:solidFill>
              </a:rPr>
              <a:t>IUID</a:t>
            </a:r>
            <a:r>
              <a:rPr lang="en-US" sz="1000" kern="0" dirty="0">
                <a:solidFill>
                  <a:prstClr val="black"/>
                </a:solidFill>
              </a:rPr>
              <a:t> Registry</a:t>
            </a:r>
          </a:p>
        </p:txBody>
      </p:sp>
      <p:sp>
        <p:nvSpPr>
          <p:cNvPr id="38" name="Rectangle 37"/>
          <p:cNvSpPr/>
          <p:nvPr/>
        </p:nvSpPr>
        <p:spPr>
          <a:xfrm>
            <a:off x="5623560" y="5108527"/>
            <a:ext cx="3520440" cy="1477328"/>
          </a:xfrm>
          <a:prstGeom prst="rect">
            <a:avLst/>
          </a:prstGeom>
        </p:spPr>
        <p:txBody>
          <a:bodyPr wrap="square" lIns="45720" tIns="18288" rIns="45720" bIns="18288">
            <a:spAutoFit/>
          </a:bodyPr>
          <a:lstStyle/>
          <a:p>
            <a:pPr marL="114300" indent="-114300">
              <a:spcAft>
                <a:spcPts val="300"/>
              </a:spcAft>
              <a:buFont typeface="Wingdings 2" pitchFamily="18" charset="2"/>
              <a:buChar char="¡"/>
              <a:defRPr/>
            </a:pPr>
            <a:r>
              <a:rPr lang="en-US" sz="1000" kern="0" dirty="0">
                <a:solidFill>
                  <a:prstClr val="black"/>
                </a:solidFill>
              </a:rPr>
              <a:t>Serialized Item Management (</a:t>
            </a:r>
            <a:r>
              <a:rPr lang="en-US" sz="1000" kern="0" dirty="0" err="1">
                <a:solidFill>
                  <a:prstClr val="black"/>
                </a:solidFill>
              </a:rPr>
              <a:t>SIM</a:t>
            </a:r>
            <a:r>
              <a:rPr lang="en-US" sz="1000" kern="0" dirty="0">
                <a:solidFill>
                  <a:prstClr val="black"/>
                </a:solidFill>
              </a:rPr>
              <a:t>) </a:t>
            </a:r>
            <a:r>
              <a:rPr lang="en-US" sz="1000" kern="0" dirty="0" smtClean="0">
                <a:solidFill>
                  <a:prstClr val="black"/>
                </a:solidFill>
              </a:rPr>
              <a:t>(1972)</a:t>
            </a:r>
            <a:endParaRPr lang="en-US" sz="1000" kern="0" dirty="0">
              <a:solidFill>
                <a:prstClr val="black"/>
              </a:solidFill>
            </a:endParaRPr>
          </a:p>
          <a:p>
            <a:pPr marL="114300" indent="-114300">
              <a:spcAft>
                <a:spcPts val="300"/>
              </a:spcAft>
              <a:buFont typeface="Wingdings 2" pitchFamily="18" charset="2"/>
              <a:buChar char="¡"/>
              <a:defRPr/>
            </a:pPr>
            <a:r>
              <a:rPr lang="en-US" sz="1000" kern="0" dirty="0">
                <a:solidFill>
                  <a:prstClr val="black"/>
                </a:solidFill>
              </a:rPr>
              <a:t>Serial Number Reporting Requirement (</a:t>
            </a:r>
            <a:r>
              <a:rPr lang="en-US" sz="1000" kern="0" dirty="0" err="1">
                <a:solidFill>
                  <a:prstClr val="black"/>
                </a:solidFill>
              </a:rPr>
              <a:t>SNRR</a:t>
            </a:r>
            <a:r>
              <a:rPr lang="en-US" sz="1000" kern="0" dirty="0">
                <a:solidFill>
                  <a:prstClr val="black"/>
                </a:solidFill>
              </a:rPr>
              <a:t>) </a:t>
            </a:r>
            <a:r>
              <a:rPr lang="en-US" sz="1000" kern="0" dirty="0" smtClean="0">
                <a:solidFill>
                  <a:prstClr val="black"/>
                </a:solidFill>
              </a:rPr>
              <a:t>(1987)</a:t>
            </a:r>
            <a:endParaRPr lang="en-US" sz="1000" kern="0" dirty="0">
              <a:solidFill>
                <a:prstClr val="black"/>
              </a:solidFill>
            </a:endParaRPr>
          </a:p>
          <a:p>
            <a:pPr marL="114300" indent="-114300">
              <a:spcAft>
                <a:spcPts val="300"/>
              </a:spcAft>
              <a:buFont typeface="Wingdings 2" pitchFamily="18" charset="2"/>
              <a:buChar char="¡"/>
              <a:defRPr/>
            </a:pPr>
            <a:r>
              <a:rPr lang="fr-FR" sz="1000" kern="0" dirty="0">
                <a:solidFill>
                  <a:prstClr val="black"/>
                </a:solidFill>
              </a:rPr>
              <a:t>Disposition Instructions (Surplus) </a:t>
            </a:r>
            <a:r>
              <a:rPr lang="fr-FR" sz="1000" kern="0" dirty="0" smtClean="0">
                <a:solidFill>
                  <a:prstClr val="black"/>
                </a:solidFill>
              </a:rPr>
              <a:t>(1998)</a:t>
            </a:r>
            <a:endParaRPr lang="fr-FR" sz="1000" kern="0" dirty="0">
              <a:solidFill>
                <a:prstClr val="black"/>
              </a:solidFill>
            </a:endParaRPr>
          </a:p>
          <a:p>
            <a:pPr marL="114300" indent="-114300">
              <a:spcAft>
                <a:spcPts val="300"/>
              </a:spcAft>
              <a:buFont typeface="Wingdings 2" pitchFamily="18" charset="2"/>
              <a:buChar char="¡"/>
            </a:pPr>
            <a:r>
              <a:rPr lang="en-US" sz="1000" kern="0" dirty="0">
                <a:solidFill>
                  <a:prstClr val="black"/>
                </a:solidFill>
              </a:rPr>
              <a:t>Unique Identification (UID) </a:t>
            </a:r>
            <a:r>
              <a:rPr lang="en-US" sz="1000" kern="0" dirty="0" smtClean="0">
                <a:solidFill>
                  <a:prstClr val="black"/>
                </a:solidFill>
              </a:rPr>
              <a:t>(2004)</a:t>
            </a:r>
            <a:endParaRPr lang="en-US" sz="1000" kern="0" dirty="0">
              <a:solidFill>
                <a:prstClr val="black"/>
              </a:solidFill>
            </a:endParaRPr>
          </a:p>
          <a:p>
            <a:pPr marL="114300" indent="-114300">
              <a:buFont typeface="Wingdings 2" pitchFamily="18" charset="2"/>
              <a:buChar char="¡"/>
            </a:pPr>
            <a:r>
              <a:rPr lang="en-US" sz="1000" kern="0" dirty="0" err="1">
                <a:solidFill>
                  <a:prstClr val="black"/>
                </a:solidFill>
              </a:rPr>
              <a:t>ERP</a:t>
            </a:r>
            <a:r>
              <a:rPr lang="en-US" sz="1000" kern="0" dirty="0">
                <a:solidFill>
                  <a:prstClr val="black"/>
                </a:solidFill>
              </a:rPr>
              <a:t> i</a:t>
            </a:r>
            <a:r>
              <a:rPr lang="en-US" sz="1000" kern="0" dirty="0" smtClean="0">
                <a:solidFill>
                  <a:prstClr val="black"/>
                </a:solidFill>
              </a:rPr>
              <a:t>nterfaces include</a:t>
            </a:r>
          </a:p>
          <a:p>
            <a:pPr marL="112713" lvl="1">
              <a:defRPr/>
            </a:pPr>
            <a:r>
              <a:rPr lang="en-US" sz="1000" dirty="0">
                <a:solidFill>
                  <a:prstClr val="black"/>
                </a:solidFill>
              </a:rPr>
              <a:t>- </a:t>
            </a:r>
            <a:r>
              <a:rPr lang="en-US" sz="1000" dirty="0" smtClean="0">
                <a:solidFill>
                  <a:prstClr val="black"/>
                </a:solidFill>
              </a:rPr>
              <a:t>LMP </a:t>
            </a:r>
            <a:r>
              <a:rPr lang="en-US" sz="1000" dirty="0" err="1" smtClean="0">
                <a:solidFill>
                  <a:prstClr val="black"/>
                </a:solidFill>
              </a:rPr>
              <a:t>ERP</a:t>
            </a:r>
            <a:r>
              <a:rPr lang="en-US" sz="1000" dirty="0" smtClean="0">
                <a:solidFill>
                  <a:prstClr val="black"/>
                </a:solidFill>
              </a:rPr>
              <a:t> </a:t>
            </a:r>
            <a:r>
              <a:rPr lang="en-US" sz="1000" dirty="0">
                <a:solidFill>
                  <a:prstClr val="black"/>
                </a:solidFill>
              </a:rPr>
              <a:t>Central </a:t>
            </a:r>
            <a:r>
              <a:rPr lang="en-US" sz="1000" dirty="0" smtClean="0">
                <a:solidFill>
                  <a:prstClr val="black"/>
                </a:solidFill>
              </a:rPr>
              <a:t>Component (</a:t>
            </a:r>
            <a:r>
              <a:rPr lang="en-US" sz="1000" dirty="0" err="1" smtClean="0">
                <a:solidFill>
                  <a:prstClr val="black"/>
                </a:solidFill>
              </a:rPr>
              <a:t>ECC</a:t>
            </a:r>
            <a:r>
              <a:rPr lang="en-US" sz="1000" dirty="0" smtClean="0">
                <a:solidFill>
                  <a:prstClr val="black"/>
                </a:solidFill>
              </a:rPr>
              <a:t>)</a:t>
            </a:r>
            <a:endParaRPr lang="en-US" sz="1000" dirty="0">
              <a:solidFill>
                <a:prstClr val="black"/>
              </a:solidFill>
            </a:endParaRPr>
          </a:p>
          <a:p>
            <a:pPr marL="112713" lvl="1">
              <a:defRPr/>
            </a:pPr>
            <a:r>
              <a:rPr lang="en-US" sz="1000" dirty="0">
                <a:solidFill>
                  <a:prstClr val="black"/>
                </a:solidFill>
              </a:rPr>
              <a:t>- </a:t>
            </a:r>
            <a:r>
              <a:rPr lang="en-US" sz="1000" dirty="0" smtClean="0">
                <a:solidFill>
                  <a:prstClr val="black"/>
                </a:solidFill>
              </a:rPr>
              <a:t>LMP Complex </a:t>
            </a:r>
            <a:r>
              <a:rPr lang="en-US" sz="1000" dirty="0">
                <a:solidFill>
                  <a:prstClr val="black"/>
                </a:solidFill>
              </a:rPr>
              <a:t>Assembly Manufacturing </a:t>
            </a:r>
            <a:r>
              <a:rPr lang="en-US" sz="1000" dirty="0" smtClean="0">
                <a:solidFill>
                  <a:prstClr val="black"/>
                </a:solidFill>
              </a:rPr>
              <a:t>Solution (CAMS)</a:t>
            </a:r>
            <a:endParaRPr lang="en-US" sz="1000" dirty="0">
              <a:solidFill>
                <a:prstClr val="black"/>
              </a:solidFill>
            </a:endParaRPr>
          </a:p>
          <a:p>
            <a:pPr marL="112713" lvl="1">
              <a:defRPr/>
            </a:pPr>
            <a:r>
              <a:rPr lang="en-US" sz="1000" dirty="0">
                <a:solidFill>
                  <a:prstClr val="black"/>
                </a:solidFill>
              </a:rPr>
              <a:t>- </a:t>
            </a:r>
            <a:r>
              <a:rPr lang="en-US" sz="1000" dirty="0" smtClean="0">
                <a:solidFill>
                  <a:prstClr val="black"/>
                </a:solidFill>
              </a:rPr>
              <a:t>GCSS-Army and </a:t>
            </a:r>
            <a:r>
              <a:rPr lang="en-US" sz="1000" dirty="0" err="1" smtClean="0">
                <a:solidFill>
                  <a:prstClr val="black"/>
                </a:solidFill>
              </a:rPr>
              <a:t>AESIP</a:t>
            </a:r>
            <a:endParaRPr lang="en-US" sz="1000" kern="0" dirty="0" smtClean="0">
              <a:solidFill>
                <a:prstClr val="black"/>
              </a:solidFill>
            </a:endParaRPr>
          </a:p>
        </p:txBody>
      </p:sp>
    </p:spTree>
    <p:extLst>
      <p:ext uri="{BB962C8B-B14F-4D97-AF65-F5344CB8AC3E}">
        <p14:creationId xmlns:p14="http://schemas.microsoft.com/office/powerpoint/2010/main" val="8886293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8856" y="2412316"/>
            <a:ext cx="9135144" cy="328822"/>
          </a:xfrm>
          <a:prstGeom prst="rect">
            <a:avLst/>
          </a:prstGeom>
        </p:spPr>
        <p:style>
          <a:lnRef idx="0">
            <a:schemeClr val="accent1"/>
          </a:lnRef>
          <a:fillRef idx="3">
            <a:schemeClr val="accent1"/>
          </a:fillRef>
          <a:effectRef idx="3">
            <a:schemeClr val="accent1"/>
          </a:effectRef>
          <a:fontRef idx="minor">
            <a:schemeClr val="lt1"/>
          </a:fontRef>
        </p:style>
        <p:txBody>
          <a:bodyPr wrap="square" lIns="81800" tIns="40901" rIns="81800" bIns="40901" rtlCol="0">
            <a:spAutoFit/>
          </a:bodyPr>
          <a:lstStyle/>
          <a:p>
            <a:pPr algn="ctr" defTabSz="864700"/>
            <a:r>
              <a:rPr lang="en-US" sz="1600" b="1" dirty="0" smtClean="0">
                <a:solidFill>
                  <a:srgbClr val="FFFFFF"/>
                </a:solidFill>
              </a:rPr>
              <a:t>1OCT15 IPL AWCF Cost Burden:</a:t>
            </a:r>
            <a:endParaRPr lang="en-US" sz="1600" b="1" dirty="0">
              <a:solidFill>
                <a:srgbClr val="FFFFFF"/>
              </a:solidFill>
            </a:endParaRPr>
          </a:p>
        </p:txBody>
      </p:sp>
      <p:sp>
        <p:nvSpPr>
          <p:cNvPr id="21" name="Rectangle 20"/>
          <p:cNvSpPr/>
          <p:nvPr/>
        </p:nvSpPr>
        <p:spPr>
          <a:xfrm>
            <a:off x="7293931" y="1089286"/>
            <a:ext cx="1329074" cy="400110"/>
          </a:xfrm>
          <a:prstGeom prst="rect">
            <a:avLst/>
          </a:prstGeom>
        </p:spPr>
        <p:txBody>
          <a:bodyPr wrap="square">
            <a:spAutoFit/>
          </a:bodyPr>
          <a:lstStyle/>
          <a:p>
            <a:pPr algn="ctr">
              <a:defRPr sz="1000" b="1" i="0" u="none" strike="noStrike" kern="1200" baseline="0">
                <a:solidFill>
                  <a:sysClr val="windowText" lastClr="000000"/>
                </a:solidFill>
                <a:latin typeface="+mn-lt"/>
                <a:ea typeface="+mn-ea"/>
                <a:cs typeface="+mn-cs"/>
              </a:defRPr>
            </a:pPr>
            <a:r>
              <a:rPr lang="en-US" sz="1000" b="1" dirty="0" smtClean="0">
                <a:solidFill>
                  <a:prstClr val="white"/>
                </a:solidFill>
              </a:rPr>
              <a:t>AH-64 Apache
26.3%</a:t>
            </a:r>
            <a:endParaRPr lang="en-US" sz="1000" b="1" dirty="0">
              <a:solidFill>
                <a:prstClr val="white"/>
              </a:solidFill>
            </a:endParaRPr>
          </a:p>
        </p:txBody>
      </p:sp>
      <p:sp>
        <p:nvSpPr>
          <p:cNvPr id="34" name="TextBox 33"/>
          <p:cNvSpPr txBox="1"/>
          <p:nvPr/>
        </p:nvSpPr>
        <p:spPr>
          <a:xfrm>
            <a:off x="42518" y="833049"/>
            <a:ext cx="9122747" cy="1508105"/>
          </a:xfrm>
          <a:prstGeom prst="rect">
            <a:avLst/>
          </a:prstGeom>
          <a:noFill/>
        </p:spPr>
        <p:txBody>
          <a:bodyPr wrap="square" rtlCol="0">
            <a:spAutoFit/>
          </a:bodyPr>
          <a:lstStyle/>
          <a:p>
            <a:pPr>
              <a:spcBef>
                <a:spcPts val="300"/>
              </a:spcBef>
              <a:buFont typeface="Arial" pitchFamily="34" charset="0"/>
              <a:buChar char="•"/>
            </a:pPr>
            <a:r>
              <a:rPr lang="en-US" sz="1400" b="1" dirty="0" smtClean="0">
                <a:solidFill>
                  <a:prstClr val="black"/>
                </a:solidFill>
              </a:rPr>
              <a:t> Serves as a </a:t>
            </a:r>
            <a:r>
              <a:rPr lang="en-US" sz="1400" b="1" u="sng" dirty="0" smtClean="0">
                <a:solidFill>
                  <a:prstClr val="black"/>
                </a:solidFill>
              </a:rPr>
              <a:t>Focusing Mechanism </a:t>
            </a:r>
            <a:r>
              <a:rPr lang="en-US" sz="1400" b="1" dirty="0" smtClean="0">
                <a:solidFill>
                  <a:prstClr val="black"/>
                </a:solidFill>
              </a:rPr>
              <a:t>for spending limited resources (funding, personnel)</a:t>
            </a:r>
          </a:p>
          <a:p>
            <a:pPr>
              <a:spcBef>
                <a:spcPts val="300"/>
              </a:spcBef>
              <a:buFont typeface="Arial" pitchFamily="34" charset="0"/>
              <a:buChar char="•"/>
            </a:pPr>
            <a:r>
              <a:rPr lang="en-US" sz="1400" b="1" dirty="0" smtClean="0">
                <a:solidFill>
                  <a:prstClr val="black"/>
                </a:solidFill>
              </a:rPr>
              <a:t> Priority: Rack-and-stack of all AMCOM-Managed items by annual Cost Burden (price x demands)</a:t>
            </a:r>
          </a:p>
          <a:p>
            <a:pPr>
              <a:spcBef>
                <a:spcPts val="300"/>
              </a:spcBef>
              <a:buFont typeface="Arial" pitchFamily="34" charset="0"/>
              <a:buChar char="•"/>
            </a:pPr>
            <a:r>
              <a:rPr lang="en-US" sz="1400" b="1" dirty="0" smtClean="0">
                <a:solidFill>
                  <a:prstClr val="black"/>
                </a:solidFill>
              </a:rPr>
              <a:t> Integrated: ‘One-Stop Shop’ of info on a given NIIN across a wide variety of Sustainment Metrics</a:t>
            </a:r>
          </a:p>
          <a:p>
            <a:pPr lvl="1">
              <a:spcBef>
                <a:spcPts val="300"/>
              </a:spcBef>
              <a:buFontTx/>
              <a:buChar char="-"/>
            </a:pPr>
            <a:r>
              <a:rPr lang="en-US" sz="1200" b="1" dirty="0" smtClean="0">
                <a:solidFill>
                  <a:prstClr val="black"/>
                </a:solidFill>
              </a:rPr>
              <a:t>LMP/Demand, ASAP/R&amp;M , MCDS/2410, RIMFIRE, PDREP, RIDB, FEDLOG &amp; other sources as identified</a:t>
            </a:r>
          </a:p>
          <a:p>
            <a:pPr>
              <a:spcBef>
                <a:spcPts val="300"/>
              </a:spcBef>
              <a:buFont typeface="Arial" pitchFamily="34" charset="0"/>
              <a:buChar char="•"/>
            </a:pPr>
            <a:r>
              <a:rPr lang="en-US" sz="1400" b="1" dirty="0" smtClean="0">
                <a:solidFill>
                  <a:prstClr val="black"/>
                </a:solidFill>
              </a:rPr>
              <a:t> IPL has evolved, each semi-annual iteration has new features: Additional ranking by Supply, Availability, Maintainability; Demand vs. Rank tab; Component Trending tab; and more</a:t>
            </a:r>
          </a:p>
        </p:txBody>
      </p:sp>
      <p:sp>
        <p:nvSpPr>
          <p:cNvPr id="10" name="TextBox 9"/>
          <p:cNvSpPr txBox="1"/>
          <p:nvPr/>
        </p:nvSpPr>
        <p:spPr>
          <a:xfrm>
            <a:off x="0" y="260035"/>
            <a:ext cx="9144000" cy="446260"/>
          </a:xfrm>
          <a:prstGeom prst="rect">
            <a:avLst/>
          </a:prstGeom>
          <a:noFill/>
        </p:spPr>
        <p:txBody>
          <a:bodyPr wrap="square" lIns="91424" tIns="45712" rIns="91424" bIns="45712" rtlCol="0">
            <a:spAutoFit/>
          </a:bodyPr>
          <a:lstStyle/>
          <a:p>
            <a:pPr algn="ctr"/>
            <a:r>
              <a:rPr lang="en-US" sz="2300" b="1" dirty="0" smtClean="0">
                <a:solidFill>
                  <a:prstClr val="white"/>
                </a:solidFill>
              </a:rPr>
              <a:t>Integrated Priority List (IPL)</a:t>
            </a:r>
            <a:endParaRPr lang="en-US" sz="2300" b="1" dirty="0">
              <a:solidFill>
                <a:prstClr val="white"/>
              </a:solidFill>
            </a:endParaRPr>
          </a:p>
        </p:txBody>
      </p:sp>
      <p:graphicFrame>
        <p:nvGraphicFramePr>
          <p:cNvPr id="12" name="Table 11"/>
          <p:cNvGraphicFramePr>
            <a:graphicFrameLocks noGrp="1"/>
          </p:cNvGraphicFramePr>
          <p:nvPr>
            <p:extLst/>
          </p:nvPr>
        </p:nvGraphicFramePr>
        <p:xfrm>
          <a:off x="148856" y="3976579"/>
          <a:ext cx="4444410" cy="2522192"/>
        </p:xfrm>
        <a:graphic>
          <a:graphicData uri="http://schemas.openxmlformats.org/drawingml/2006/table">
            <a:tbl>
              <a:tblPr/>
              <a:tblGrid>
                <a:gridCol w="424400"/>
                <a:gridCol w="728553"/>
                <a:gridCol w="1757077"/>
                <a:gridCol w="859971"/>
                <a:gridCol w="674409"/>
              </a:tblGrid>
              <a:tr h="496552">
                <a:tc>
                  <a:txBody>
                    <a:bodyPr/>
                    <a:lstStyle/>
                    <a:p>
                      <a:pPr algn="ctr" fontAlgn="ctr"/>
                      <a:r>
                        <a:rPr lang="en-US" sz="800" b="1" i="0" u="none" strike="noStrike" dirty="0">
                          <a:solidFill>
                            <a:srgbClr val="000000"/>
                          </a:solidFill>
                          <a:latin typeface="Arial"/>
                        </a:rPr>
                        <a:t>Aviation Rank</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Arial"/>
                        </a:rPr>
                        <a:t>Material Number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800" b="1" i="0" u="none" strike="noStrike" dirty="0" smtClean="0">
                          <a:solidFill>
                            <a:srgbClr val="000000"/>
                          </a:solidFill>
                          <a:latin typeface="Arial"/>
                        </a:rPr>
                        <a:t>FEDLOG Nomenclature </a:t>
                      </a:r>
                      <a:r>
                        <a:rPr lang="en-US" sz="800" b="1" i="0" u="none" strike="noStrike" dirty="0" smtClean="0">
                          <a:solidFill>
                            <a:srgbClr val="FF0000"/>
                          </a:solidFill>
                          <a:latin typeface="Arial"/>
                        </a:rPr>
                        <a:t>(NEW)</a:t>
                      </a:r>
                      <a:endParaRPr lang="en-US" sz="800" b="1" i="0" u="none" strike="noStrike" dirty="0">
                        <a:solidFill>
                          <a:srgbClr val="FF0000"/>
                        </a:solidFill>
                        <a:latin typeface="Arial"/>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800" b="1" i="0" u="none" strike="noStrike" dirty="0">
                          <a:solidFill>
                            <a:srgbClr val="000000"/>
                          </a:solidFill>
                          <a:latin typeface="Arial"/>
                        </a:rPr>
                        <a:t>Cost Burden (Last 12 </a:t>
                      </a:r>
                      <a:r>
                        <a:rPr lang="en-US" sz="800" b="1" i="0" u="none" strike="noStrike" dirty="0" err="1">
                          <a:solidFill>
                            <a:srgbClr val="000000"/>
                          </a:solidFill>
                          <a:latin typeface="Arial"/>
                        </a:rPr>
                        <a:t>Mos</a:t>
                      </a:r>
                      <a:r>
                        <a:rPr lang="en-US" sz="800" b="1" i="0" u="none" strike="noStrike" dirty="0">
                          <a:solidFill>
                            <a:srgbClr val="000000"/>
                          </a:solidFill>
                          <a:latin typeface="Arial"/>
                        </a:rPr>
                        <a:t> Ind. Demands)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800" b="1" i="0" u="none" strike="noStrike" dirty="0">
                          <a:solidFill>
                            <a:srgbClr val="000000"/>
                          </a:solidFill>
                          <a:latin typeface="Arial"/>
                        </a:rPr>
                        <a:t>Other Metrics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r>
              <a:tr h="292090">
                <a:tc>
                  <a:txBody>
                    <a:bodyPr/>
                    <a:lstStyle/>
                    <a:p>
                      <a:pPr algn="ctr" fontAlgn="b"/>
                      <a:r>
                        <a:rPr lang="en-US" sz="1000" b="0" i="0" u="none" strike="noStrike">
                          <a:solidFill>
                            <a:srgbClr val="000000"/>
                          </a:solidFill>
                          <a:latin typeface="Arial"/>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011061903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en-US" sz="1000" b="0" i="0" u="none" strike="noStrike" dirty="0">
                          <a:solidFill>
                            <a:srgbClr val="000000"/>
                          </a:solidFill>
                          <a:latin typeface="Arial"/>
                        </a:rPr>
                        <a:t>BLADE,MAIN ROTOR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en-US" sz="1000" b="0" i="0" u="none" strike="noStrike" dirty="0" smtClean="0">
                          <a:solidFill>
                            <a:srgbClr val="000000"/>
                          </a:solidFill>
                          <a:latin typeface="Arial"/>
                        </a:rPr>
                        <a:t>$80,621,310</a:t>
                      </a:r>
                      <a:endParaRPr lang="en-US" sz="1000" b="0" i="0" u="none" strike="noStrike" dirty="0">
                        <a:solidFill>
                          <a:srgbClr val="00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rowSpan="5">
                  <a:txBody>
                    <a:bodyPr/>
                    <a:lstStyle/>
                    <a:p>
                      <a:pPr algn="ctr" fontAlgn="b"/>
                      <a:r>
                        <a:rPr lang="en-US" sz="1100" b="0" i="0" u="none" strike="noStrike" dirty="0">
                          <a:solidFill>
                            <a:srgbClr val="000000"/>
                          </a:solidFill>
                          <a:latin typeface="Arial"/>
                        </a:rPr>
                        <a:t>8</a:t>
                      </a:r>
                      <a:r>
                        <a:rPr lang="en-US" sz="1100" b="0" i="0" u="none" strike="noStrike" dirty="0" smtClean="0">
                          <a:solidFill>
                            <a:srgbClr val="000000"/>
                          </a:solidFill>
                          <a:latin typeface="Arial"/>
                        </a:rPr>
                        <a:t>0</a:t>
                      </a:r>
                      <a:r>
                        <a:rPr lang="en-US" sz="1100" b="0" i="0" u="none" strike="noStrike" dirty="0">
                          <a:solidFill>
                            <a:srgbClr val="000000"/>
                          </a:solidFill>
                          <a:latin typeface="Arial"/>
                        </a:rPr>
                        <a:t>+ Other Metrics Integrated from Disparate Sources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292090">
                <a:tc>
                  <a:txBody>
                    <a:bodyPr/>
                    <a:lstStyle/>
                    <a:p>
                      <a:pPr algn="ctr" fontAlgn="b"/>
                      <a:r>
                        <a:rPr lang="en-US" sz="1000" b="0" i="0" u="none" strike="noStrike">
                          <a:solidFill>
                            <a:srgbClr val="000000"/>
                          </a:solidFill>
                          <a:latin typeface="Arial"/>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kumimoji="0" lang="en-US" sz="1000" b="0" i="0" u="none" strike="noStrike" kern="1200" cap="none" spc="0" normalizeH="0" baseline="0" noProof="0" dirty="0" smtClean="0">
                          <a:ln>
                            <a:noFill/>
                          </a:ln>
                          <a:solidFill>
                            <a:srgbClr val="000000"/>
                          </a:solidFill>
                          <a:effectLst/>
                          <a:uLnTx/>
                          <a:uFillTx/>
                          <a:latin typeface="+mn-lt"/>
                          <a:ea typeface="+mn-ea"/>
                          <a:cs typeface="+mn-cs"/>
                        </a:rPr>
                        <a:t>015031701</a:t>
                      </a:r>
                      <a:endParaRPr lang="en-US" dirty="0"/>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r>
                        <a:rPr kumimoji="0" lang="en-US" sz="1000" b="0" i="0" u="none" strike="noStrike" kern="1200" cap="none" spc="0" normalizeH="0" baseline="0" noProof="0" dirty="0" smtClean="0">
                          <a:ln>
                            <a:noFill/>
                          </a:ln>
                          <a:solidFill>
                            <a:srgbClr val="000000"/>
                          </a:solidFill>
                          <a:effectLst/>
                          <a:uLnTx/>
                          <a:uFillTx/>
                          <a:latin typeface="+mn-lt"/>
                          <a:ea typeface="+mn-ea"/>
                          <a:cs typeface="+mn-cs"/>
                        </a:rPr>
                        <a:t>ENGINE,AIRCRAFT,TURBO-SHAFT</a:t>
                      </a:r>
                      <a:endParaRPr lang="en-US" dirty="0"/>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marL="0" marR="0" lvl="0" indent="0" algn="r" defTabSz="914318"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000000"/>
                          </a:solidFill>
                          <a:effectLst/>
                          <a:uLnTx/>
                          <a:uFillTx/>
                          <a:latin typeface="+mn-lt"/>
                          <a:ea typeface="+mn-ea"/>
                          <a:cs typeface="+mn-cs"/>
                        </a:rPr>
                        <a:t>$70,611,528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vMerge="1">
                  <a:txBody>
                    <a:bodyPr/>
                    <a:lstStyle/>
                    <a:p>
                      <a:endParaRPr lang="en-US"/>
                    </a:p>
                  </a:txBody>
                  <a:tcPr/>
                </a:tc>
              </a:tr>
              <a:tr h="292090">
                <a:tc>
                  <a:txBody>
                    <a:bodyPr/>
                    <a:lstStyle/>
                    <a:p>
                      <a:pPr algn="ctr" fontAlgn="b"/>
                      <a:r>
                        <a:rPr lang="en-US" sz="1000" b="0" i="0" u="none" strike="noStrike">
                          <a:solidFill>
                            <a:srgbClr val="000000"/>
                          </a:solidFill>
                          <a:latin typeface="Arial"/>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014585361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en-US" sz="1000" b="0" i="0" u="none" strike="noStrike" dirty="0" smtClean="0">
                          <a:solidFill>
                            <a:srgbClr val="000000"/>
                          </a:solidFill>
                          <a:latin typeface="Arial"/>
                        </a:rPr>
                        <a:t>ENGINE,AIRCRAFT,TURBO-SHAFT</a:t>
                      </a:r>
                      <a:endParaRPr lang="en-US" sz="1000" b="0" i="0" u="none" strike="noStrike" dirty="0">
                        <a:solidFill>
                          <a:srgbClr val="00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en-US" sz="1000" b="0" i="0" u="none" strike="noStrike" dirty="0" smtClean="0">
                          <a:solidFill>
                            <a:srgbClr val="000000"/>
                          </a:solidFill>
                          <a:latin typeface="Arial"/>
                        </a:rPr>
                        <a:t>$43,220,312</a:t>
                      </a:r>
                      <a:endParaRPr lang="en-US" sz="1000" b="0" i="0" u="none" strike="noStrike" dirty="0">
                        <a:solidFill>
                          <a:srgbClr val="00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vMerge="1">
                  <a:txBody>
                    <a:bodyPr/>
                    <a:lstStyle/>
                    <a:p>
                      <a:endParaRPr lang="en-US"/>
                    </a:p>
                  </a:txBody>
                  <a:tcPr/>
                </a:tc>
              </a:tr>
              <a:tr h="292090">
                <a:tc>
                  <a:txBody>
                    <a:bodyPr/>
                    <a:lstStyle/>
                    <a:p>
                      <a:pPr algn="ctr" fontAlgn="b"/>
                      <a:r>
                        <a:rPr lang="en-US" sz="1000" b="0" i="0" u="none" strike="noStrike">
                          <a:solidFill>
                            <a:srgbClr val="000000"/>
                          </a:solidFill>
                          <a:latin typeface="Arial"/>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012844013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en-US" sz="1000" b="0" i="0" u="none" strike="noStrike" dirty="0">
                          <a:solidFill>
                            <a:srgbClr val="000000"/>
                          </a:solidFill>
                          <a:latin typeface="Arial"/>
                        </a:rPr>
                        <a:t>COLD SECTION </a:t>
                      </a:r>
                      <a:r>
                        <a:rPr lang="en-US" sz="1000" b="0" i="0" u="none" strike="noStrike" dirty="0" smtClean="0">
                          <a:solidFill>
                            <a:srgbClr val="000000"/>
                          </a:solidFill>
                          <a:latin typeface="Arial"/>
                        </a:rPr>
                        <a:t>MODULE,</a:t>
                      </a:r>
                      <a:r>
                        <a:rPr lang="en-US" sz="1000" b="0" i="0" u="none" strike="noStrike" baseline="0" dirty="0" smtClean="0">
                          <a:solidFill>
                            <a:srgbClr val="000000"/>
                          </a:solidFill>
                          <a:latin typeface="Arial"/>
                        </a:rPr>
                        <a:t> AIRCRAFT GAS</a:t>
                      </a:r>
                      <a:endParaRPr lang="en-US" sz="1000" b="0" i="0" u="none" strike="noStrike" dirty="0">
                        <a:solidFill>
                          <a:srgbClr val="00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en-US" sz="1000" b="0" i="0" u="none" strike="noStrike" dirty="0" smtClean="0">
                          <a:solidFill>
                            <a:srgbClr val="000000"/>
                          </a:solidFill>
                          <a:latin typeface="Arial"/>
                        </a:rPr>
                        <a:t>$35,107,382</a:t>
                      </a:r>
                      <a:endParaRPr lang="en-US" sz="1000" b="0" i="0" u="none" strike="noStrike" dirty="0">
                        <a:solidFill>
                          <a:srgbClr val="00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vMerge="1">
                  <a:txBody>
                    <a:bodyPr/>
                    <a:lstStyle/>
                    <a:p>
                      <a:endParaRPr lang="en-US"/>
                    </a:p>
                  </a:txBody>
                  <a:tcPr/>
                </a:tc>
              </a:tr>
              <a:tr h="292090">
                <a:tc>
                  <a:txBody>
                    <a:bodyPr/>
                    <a:lstStyle/>
                    <a:p>
                      <a:pPr algn="ctr" fontAlgn="b"/>
                      <a:r>
                        <a:rPr lang="en-US" sz="1000" b="0" i="0" u="none" strike="noStrike">
                          <a:solidFill>
                            <a:srgbClr val="000000"/>
                          </a:solidFill>
                          <a:latin typeface="Arial"/>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015120889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en-US" sz="1000" b="0" i="0" u="none" strike="noStrike" dirty="0">
                          <a:solidFill>
                            <a:srgbClr val="000000"/>
                          </a:solidFill>
                          <a:latin typeface="Arial"/>
                        </a:rPr>
                        <a:t>HEAD,ROTARY WING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en-US" sz="1000" b="0" i="0" u="none" strike="noStrike" dirty="0">
                          <a:solidFill>
                            <a:srgbClr val="000000"/>
                          </a:solidFill>
                          <a:latin typeface="Arial"/>
                        </a:rPr>
                        <a:t>$</a:t>
                      </a:r>
                      <a:r>
                        <a:rPr lang="en-US" sz="1000" b="0" i="0" u="none" strike="noStrike" dirty="0" smtClean="0">
                          <a:solidFill>
                            <a:srgbClr val="000000"/>
                          </a:solidFill>
                          <a:latin typeface="Arial"/>
                        </a:rPr>
                        <a:t>33,410,080</a:t>
                      </a:r>
                      <a:endParaRPr lang="en-US" sz="1000" b="0" i="0" u="none" strike="noStrike" dirty="0">
                        <a:solidFill>
                          <a:srgbClr val="00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vMerge="1">
                  <a:txBody>
                    <a:bodyPr/>
                    <a:lstStyle/>
                    <a:p>
                      <a:endParaRPr lang="en-US"/>
                    </a:p>
                  </a:txBody>
                  <a:tcPr/>
                </a:tc>
              </a:tr>
              <a:tr h="222260">
                <a:tc>
                  <a:txBody>
                    <a:bodyPr/>
                    <a:lstStyle/>
                    <a:p>
                      <a:pPr algn="ctr" fontAlgn="b"/>
                      <a:r>
                        <a:rPr lang="en-US" sz="1000" b="0" i="0" u="none" strike="noStrike">
                          <a:solidFill>
                            <a:srgbClr val="000000"/>
                          </a:solidFill>
                          <a:latin typeface="Arial"/>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en-US" sz="1000" b="0" i="0" u="none" strike="noStrike">
                          <a:solidFill>
                            <a:srgbClr val="000000"/>
                          </a:solidFill>
                          <a:latin typeface="Arial"/>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en-US" sz="1000" b="0" i="0" u="none" strike="noStrike" dirty="0">
                          <a:solidFill>
                            <a:srgbClr val="000000"/>
                          </a:solidFill>
                          <a:latin typeface="Arial"/>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en-US" sz="1100" b="0" i="0" u="none" strike="noStrike">
                          <a:solidFill>
                            <a:srgbClr val="000000"/>
                          </a:solidFill>
                          <a:latin typeface="Arial"/>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292090">
                <a:tc gridSpan="2">
                  <a:txBody>
                    <a:bodyPr/>
                    <a:lstStyle/>
                    <a:p>
                      <a:pPr algn="ctr" fontAlgn="b"/>
                      <a:r>
                        <a:rPr lang="en-US" sz="1000" b="0" i="0" u="none" strike="noStrike" dirty="0" smtClean="0">
                          <a:solidFill>
                            <a:srgbClr val="000000"/>
                          </a:solidFill>
                          <a:latin typeface="Arial"/>
                        </a:rPr>
                        <a:t>11,329 </a:t>
                      </a:r>
                      <a:r>
                        <a:rPr lang="en-US" sz="1000" b="0" i="0" u="none" strike="noStrike" dirty="0">
                          <a:solidFill>
                            <a:srgbClr val="000000"/>
                          </a:solidFill>
                          <a:latin typeface="Arial"/>
                        </a:rPr>
                        <a:t>Total AVN Items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algn="ctr" fontAlgn="b"/>
                      <a:r>
                        <a:rPr lang="en-US" sz="1000" b="0" i="0" u="none" strike="noStrike" dirty="0" smtClean="0">
                          <a:solidFill>
                            <a:srgbClr val="000000"/>
                          </a:solidFill>
                          <a:latin typeface="Arial"/>
                        </a:rPr>
                        <a:t>115 New</a:t>
                      </a:r>
                      <a:r>
                        <a:rPr lang="en-US" sz="1000" b="0" i="0" u="none" strike="noStrike" dirty="0">
                          <a:solidFill>
                            <a:srgbClr val="000000"/>
                          </a:solidFill>
                          <a:latin typeface="Arial"/>
                        </a:rPr>
                        <a:t>; </a:t>
                      </a:r>
                      <a:r>
                        <a:rPr lang="en-US" sz="1000" b="0" i="0" u="none" strike="noStrike" dirty="0" smtClean="0">
                          <a:solidFill>
                            <a:srgbClr val="000000"/>
                          </a:solidFill>
                          <a:latin typeface="Arial"/>
                        </a:rPr>
                        <a:t>373 Dropped</a:t>
                      </a:r>
                      <a:endParaRPr lang="en-US" sz="1000" b="0" i="0" u="none" strike="noStrike" dirty="0">
                        <a:solidFill>
                          <a:srgbClr val="000000"/>
                        </a:solidFill>
                        <a:latin typeface="Arial"/>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c hMerge="1">
                  <a:txBody>
                    <a:bodyPr/>
                    <a:lstStyle/>
                    <a:p>
                      <a:endParaRPr lang="en-US"/>
                    </a:p>
                  </a:txBody>
                  <a:tcPr/>
                </a:tc>
              </a:tr>
            </a:tbl>
          </a:graphicData>
        </a:graphic>
      </p:graphicFrame>
      <p:graphicFrame>
        <p:nvGraphicFramePr>
          <p:cNvPr id="13" name="Table 12"/>
          <p:cNvGraphicFramePr>
            <a:graphicFrameLocks noGrp="1"/>
          </p:cNvGraphicFramePr>
          <p:nvPr>
            <p:extLst/>
          </p:nvPr>
        </p:nvGraphicFramePr>
        <p:xfrm>
          <a:off x="4635795" y="3979832"/>
          <a:ext cx="4359349" cy="2518939"/>
        </p:xfrm>
        <a:graphic>
          <a:graphicData uri="http://schemas.openxmlformats.org/drawingml/2006/table">
            <a:tbl>
              <a:tblPr/>
              <a:tblGrid>
                <a:gridCol w="410185"/>
                <a:gridCol w="684969"/>
                <a:gridCol w="1823737"/>
                <a:gridCol w="794657"/>
                <a:gridCol w="645801"/>
              </a:tblGrid>
              <a:tr h="459380">
                <a:tc>
                  <a:txBody>
                    <a:bodyPr/>
                    <a:lstStyle/>
                    <a:p>
                      <a:pPr algn="ctr" fontAlgn="ctr"/>
                      <a:r>
                        <a:rPr lang="en-US" sz="800" b="1" i="0" u="none" strike="noStrike" dirty="0">
                          <a:solidFill>
                            <a:srgbClr val="000000"/>
                          </a:solidFill>
                          <a:latin typeface="Arial"/>
                        </a:rPr>
                        <a:t>  Missile Rank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Arial"/>
                        </a:rPr>
                        <a:t>Material Number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marL="0" marR="0" lvl="0" indent="0" algn="ctr" defTabSz="914318" rtl="0" eaLnBrk="1" fontAlgn="ctr"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smtClean="0">
                          <a:ln>
                            <a:noFill/>
                          </a:ln>
                          <a:solidFill>
                            <a:srgbClr val="000000"/>
                          </a:solidFill>
                          <a:effectLst/>
                          <a:uLnTx/>
                          <a:uFillTx/>
                          <a:latin typeface="+mn-lt"/>
                          <a:ea typeface="+mn-ea"/>
                          <a:cs typeface="+mn-cs"/>
                        </a:rPr>
                        <a:t>FEDLOG Nomenclature </a:t>
                      </a:r>
                      <a:r>
                        <a:rPr kumimoji="0" lang="en-US" sz="800" b="1" i="0" u="none" strike="noStrike" kern="1200" cap="none" spc="0" normalizeH="0" baseline="0" noProof="0" dirty="0" smtClean="0">
                          <a:ln>
                            <a:noFill/>
                          </a:ln>
                          <a:solidFill>
                            <a:srgbClr val="FF0000"/>
                          </a:solidFill>
                          <a:effectLst/>
                          <a:uLnTx/>
                          <a:uFillTx/>
                          <a:latin typeface="+mn-lt"/>
                          <a:ea typeface="+mn-ea"/>
                          <a:cs typeface="+mn-cs"/>
                        </a:rPr>
                        <a:t>(NEW)</a:t>
                      </a:r>
                      <a:endParaRPr kumimoji="0" lang="en-US" sz="800" b="1" i="0" u="none" strike="noStrike" kern="1200" cap="none" spc="0" normalizeH="0" baseline="0" noProof="0" dirty="0">
                        <a:ln>
                          <a:noFill/>
                        </a:ln>
                        <a:solidFill>
                          <a:srgbClr val="FF0000"/>
                        </a:solidFill>
                        <a:effectLst/>
                        <a:uLnTx/>
                        <a:uFillTx/>
                        <a:latin typeface="+mn-lt"/>
                        <a:ea typeface="+mn-ea"/>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800" b="1" i="0" u="none" strike="noStrike">
                          <a:solidFill>
                            <a:srgbClr val="000000"/>
                          </a:solidFill>
                          <a:latin typeface="Arial"/>
                        </a:rPr>
                        <a:t>Cost Burden (Last 12 Mo)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en-US" sz="800" b="1" i="0" u="none" strike="noStrike">
                          <a:solidFill>
                            <a:srgbClr val="000000"/>
                          </a:solidFill>
                          <a:latin typeface="Arial"/>
                        </a:rPr>
                        <a:t>Other Metrics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r>
              <a:tr h="270223">
                <a:tc>
                  <a:txBody>
                    <a:bodyPr/>
                    <a:lstStyle/>
                    <a:p>
                      <a:pPr algn="ctr" fontAlgn="b"/>
                      <a:r>
                        <a:rPr lang="en-US" sz="1000" b="0" i="0" u="none" strike="noStrike">
                          <a:solidFill>
                            <a:srgbClr val="000000"/>
                          </a:solidFill>
                          <a:latin typeface="Arial"/>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solidFill>
                            <a:srgbClr val="000000"/>
                          </a:solidFill>
                          <a:latin typeface="Arial"/>
                        </a:rPr>
                        <a:t>015882460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en-US" sz="1000" b="0" i="0" u="none" strike="noStrike" dirty="0" smtClean="0">
                          <a:solidFill>
                            <a:srgbClr val="000000"/>
                          </a:solidFill>
                          <a:latin typeface="Arial"/>
                        </a:rPr>
                        <a:t>COOLER,FLUID,ELECTRONIC EQUIPMEN</a:t>
                      </a:r>
                      <a:endParaRPr lang="en-US" sz="1000" b="0" i="0" u="none" strike="noStrike" dirty="0">
                        <a:solidFill>
                          <a:srgbClr val="0000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en-US" sz="1000" b="0" i="0" u="none" strike="noStrike" dirty="0" smtClean="0">
                          <a:solidFill>
                            <a:srgbClr val="000000"/>
                          </a:solidFill>
                          <a:latin typeface="Arial"/>
                        </a:rPr>
                        <a:t>$10,163,712</a:t>
                      </a:r>
                      <a:endParaRPr lang="en-US" sz="1000" b="0" i="0" u="none" strike="noStrike" dirty="0">
                        <a:solidFill>
                          <a:srgbClr val="0000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rowSpan="5">
                  <a:txBody>
                    <a:bodyPr/>
                    <a:lstStyle/>
                    <a:p>
                      <a:pPr algn="ctr" fontAlgn="b"/>
                      <a:r>
                        <a:rPr lang="en-US" sz="1000" b="0" i="0" u="none" strike="noStrike" dirty="0" smtClean="0">
                          <a:solidFill>
                            <a:srgbClr val="000000"/>
                          </a:solidFill>
                          <a:latin typeface="Arial"/>
                        </a:rPr>
                        <a:t>40+ </a:t>
                      </a:r>
                      <a:r>
                        <a:rPr lang="en-US" sz="1000" b="0" i="0" u="none" strike="noStrike" dirty="0">
                          <a:solidFill>
                            <a:srgbClr val="000000"/>
                          </a:solidFill>
                          <a:latin typeface="Arial"/>
                        </a:rPr>
                        <a:t>Other Metrics Integrated from across </a:t>
                      </a:r>
                      <a:r>
                        <a:rPr lang="en-US" sz="1000" b="0" i="0" u="none" strike="noStrike" dirty="0" smtClean="0">
                          <a:solidFill>
                            <a:srgbClr val="000000"/>
                          </a:solidFill>
                          <a:latin typeface="Arial"/>
                        </a:rPr>
                        <a:t>LMP, PDREP, and FEDLOG</a:t>
                      </a:r>
                      <a:endParaRPr lang="en-US" sz="1000" b="0" i="0" u="none" strike="noStrike" dirty="0">
                        <a:solidFill>
                          <a:srgbClr val="0000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270223">
                <a:tc>
                  <a:txBody>
                    <a:bodyPr/>
                    <a:lstStyle/>
                    <a:p>
                      <a:pPr algn="ctr" fontAlgn="b"/>
                      <a:r>
                        <a:rPr lang="en-US" sz="1000" b="0" i="0" u="none" strike="noStrike">
                          <a:solidFill>
                            <a:srgbClr val="000000"/>
                          </a:solidFill>
                          <a:latin typeface="Arial"/>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Arial"/>
                        </a:rPr>
                        <a:t>014907030</a:t>
                      </a:r>
                      <a:endParaRPr lang="en-US" sz="1000" b="0" i="0" u="none" strike="noStrike" dirty="0">
                        <a:solidFill>
                          <a:srgbClr val="0000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en-US" sz="1000" b="0" i="0" u="none" strike="noStrike" dirty="0" smtClean="0">
                          <a:solidFill>
                            <a:srgbClr val="000000"/>
                          </a:solidFill>
                          <a:latin typeface="Arial"/>
                        </a:rPr>
                        <a:t>ELECTRON TUBE</a:t>
                      </a:r>
                      <a:endParaRPr lang="en-US" sz="1000" b="0" i="0" u="none" strike="noStrike" dirty="0">
                        <a:solidFill>
                          <a:srgbClr val="0000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en-US" sz="1000" b="0" i="0" u="none" strike="noStrike" dirty="0" smtClean="0">
                          <a:solidFill>
                            <a:srgbClr val="000000"/>
                          </a:solidFill>
                          <a:latin typeface="Arial"/>
                        </a:rPr>
                        <a:t>$7,198,152</a:t>
                      </a:r>
                      <a:endParaRPr lang="en-US" sz="1000" b="0" i="0" u="none" strike="noStrike" dirty="0">
                        <a:solidFill>
                          <a:srgbClr val="0000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vMerge="1">
                  <a:txBody>
                    <a:bodyPr/>
                    <a:lstStyle/>
                    <a:p>
                      <a:endParaRPr lang="en-US"/>
                    </a:p>
                  </a:txBody>
                  <a:tcPr/>
                </a:tc>
              </a:tr>
              <a:tr h="270223">
                <a:tc>
                  <a:txBody>
                    <a:bodyPr/>
                    <a:lstStyle/>
                    <a:p>
                      <a:pPr algn="ctr" fontAlgn="b"/>
                      <a:r>
                        <a:rPr lang="en-US" sz="1000" b="0" i="0" u="none" strike="noStrike" dirty="0">
                          <a:solidFill>
                            <a:srgbClr val="000000"/>
                          </a:solidFill>
                          <a:latin typeface="Arial"/>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Arial"/>
                        </a:rPr>
                        <a:t>014589987</a:t>
                      </a:r>
                      <a:endParaRPr lang="en-US" sz="1000" b="0" i="0" u="none" strike="noStrike" dirty="0">
                        <a:solidFill>
                          <a:srgbClr val="0000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en-US" sz="1000" b="0" i="0" u="none" strike="noStrike" dirty="0" smtClean="0">
                          <a:solidFill>
                            <a:srgbClr val="000000"/>
                          </a:solidFill>
                          <a:latin typeface="Arial"/>
                        </a:rPr>
                        <a:t>INTERFACE</a:t>
                      </a:r>
                      <a:r>
                        <a:rPr lang="en-US" sz="1000" b="0" i="0" u="none" strike="noStrike" baseline="0" dirty="0" smtClean="0">
                          <a:solidFill>
                            <a:srgbClr val="000000"/>
                          </a:solidFill>
                          <a:latin typeface="Arial"/>
                        </a:rPr>
                        <a:t> ELECTRONIC ASSEMBLY</a:t>
                      </a:r>
                      <a:endParaRPr lang="en-US" sz="1000" b="0" i="0" u="none" strike="noStrike" dirty="0">
                        <a:solidFill>
                          <a:srgbClr val="0000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en-US" sz="1000" b="0" i="0" u="none" strike="noStrike" dirty="0" smtClean="0">
                          <a:solidFill>
                            <a:srgbClr val="000000"/>
                          </a:solidFill>
                          <a:latin typeface="Arial"/>
                        </a:rPr>
                        <a:t>$6,384,357</a:t>
                      </a:r>
                      <a:endParaRPr lang="en-US" sz="1000" b="0" i="0" u="none" strike="noStrike" dirty="0">
                        <a:solidFill>
                          <a:srgbClr val="0000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vMerge="1">
                  <a:txBody>
                    <a:bodyPr/>
                    <a:lstStyle/>
                    <a:p>
                      <a:endParaRPr lang="en-US"/>
                    </a:p>
                  </a:txBody>
                  <a:tcPr/>
                </a:tc>
              </a:tr>
              <a:tr h="270223">
                <a:tc>
                  <a:txBody>
                    <a:bodyPr/>
                    <a:lstStyle/>
                    <a:p>
                      <a:pPr algn="ctr" fontAlgn="b"/>
                      <a:r>
                        <a:rPr lang="en-US" sz="1000" b="0" i="0" u="none" strike="noStrike">
                          <a:solidFill>
                            <a:srgbClr val="000000"/>
                          </a:solidFill>
                          <a:latin typeface="Arial"/>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Arial"/>
                        </a:rPr>
                        <a:t>014446570</a:t>
                      </a:r>
                      <a:endParaRPr lang="en-US" sz="1000" b="0" i="0" u="none" strike="noStrike" dirty="0">
                        <a:solidFill>
                          <a:srgbClr val="0000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en-US" sz="1000" b="0" i="0" u="none" strike="noStrike" dirty="0" smtClean="0">
                          <a:solidFill>
                            <a:srgbClr val="000000"/>
                          </a:solidFill>
                          <a:latin typeface="Arial"/>
                        </a:rPr>
                        <a:t>TRANS PANEL ASSEMBL</a:t>
                      </a:r>
                      <a:endParaRPr lang="en-US" sz="1000" b="0" i="0" u="none" strike="noStrike" dirty="0">
                        <a:solidFill>
                          <a:srgbClr val="0000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en-US" sz="1000" b="0" i="0" u="none" strike="noStrike" dirty="0">
                          <a:solidFill>
                            <a:srgbClr val="000000"/>
                          </a:solidFill>
                          <a:latin typeface="Arial"/>
                        </a:rPr>
                        <a:t>$</a:t>
                      </a:r>
                      <a:r>
                        <a:rPr lang="en-US" sz="1000" b="0" i="0" u="none" strike="noStrike" dirty="0" smtClean="0">
                          <a:solidFill>
                            <a:srgbClr val="000000"/>
                          </a:solidFill>
                          <a:latin typeface="Arial"/>
                        </a:rPr>
                        <a:t>5,629,176</a:t>
                      </a:r>
                      <a:endParaRPr lang="en-US" sz="1000" b="0" i="0" u="none" strike="noStrike" dirty="0">
                        <a:solidFill>
                          <a:srgbClr val="0000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vMerge="1">
                  <a:txBody>
                    <a:bodyPr/>
                    <a:lstStyle/>
                    <a:p>
                      <a:endParaRPr lang="en-US"/>
                    </a:p>
                  </a:txBody>
                  <a:tcPr/>
                </a:tc>
              </a:tr>
              <a:tr h="270223">
                <a:tc>
                  <a:txBody>
                    <a:bodyPr/>
                    <a:lstStyle/>
                    <a:p>
                      <a:pPr algn="ctr" fontAlgn="b"/>
                      <a:r>
                        <a:rPr lang="en-US" sz="1000" b="0" i="0" u="none" strike="noStrike">
                          <a:solidFill>
                            <a:srgbClr val="000000"/>
                          </a:solidFill>
                          <a:latin typeface="Arial"/>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smtClean="0">
                          <a:solidFill>
                            <a:srgbClr val="000000"/>
                          </a:solidFill>
                          <a:latin typeface="Arial"/>
                        </a:rPr>
                        <a:t>014503535</a:t>
                      </a:r>
                      <a:endParaRPr lang="en-US" sz="1000" b="0" i="0" u="none" strike="noStrike" dirty="0">
                        <a:solidFill>
                          <a:srgbClr val="0000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en-US" sz="1000" b="0" i="0" u="none" strike="noStrike" dirty="0" smtClean="0">
                          <a:solidFill>
                            <a:srgbClr val="000000"/>
                          </a:solidFill>
                          <a:latin typeface="Arial"/>
                        </a:rPr>
                        <a:t>INVERTER, POWER, STATIC</a:t>
                      </a:r>
                      <a:endParaRPr lang="en-US" sz="1000" b="0" i="0" u="none" strike="noStrike" dirty="0">
                        <a:solidFill>
                          <a:srgbClr val="0000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b"/>
                      <a:r>
                        <a:rPr lang="en-US" sz="1000" b="0" i="0" u="none" strike="noStrike" dirty="0" smtClean="0">
                          <a:solidFill>
                            <a:srgbClr val="000000"/>
                          </a:solidFill>
                          <a:latin typeface="Arial"/>
                        </a:rPr>
                        <a:t>$3,537,420</a:t>
                      </a:r>
                      <a:endParaRPr lang="en-US" sz="1000" b="0" i="0" u="none" strike="noStrike" dirty="0">
                        <a:solidFill>
                          <a:srgbClr val="000000"/>
                        </a:solidFill>
                        <a:latin typeface="Arial"/>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vMerge="1">
                  <a:txBody>
                    <a:bodyPr/>
                    <a:lstStyle/>
                    <a:p>
                      <a:endParaRPr lang="en-US"/>
                    </a:p>
                  </a:txBody>
                  <a:tcPr/>
                </a:tc>
              </a:tr>
              <a:tr h="259599">
                <a:tc>
                  <a:txBody>
                    <a:bodyPr/>
                    <a:lstStyle/>
                    <a:p>
                      <a:pPr algn="ctr" fontAlgn="b"/>
                      <a:r>
                        <a:rPr lang="en-US" sz="1000" b="0" i="0" u="none" strike="noStrike">
                          <a:solidFill>
                            <a:srgbClr val="000000"/>
                          </a:solidFill>
                          <a:latin typeface="Arial"/>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latin typeface="Arial"/>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000" b="0" i="0" u="none" strike="noStrike" dirty="0">
                          <a:solidFill>
                            <a:srgbClr val="000000"/>
                          </a:solidFill>
                          <a:latin typeface="Arial"/>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ctr" fontAlgn="b"/>
                      <a:r>
                        <a:rPr lang="en-US" sz="1000" b="0" i="0" u="none" strike="noStrike" dirty="0">
                          <a:solidFill>
                            <a:srgbClr val="000000"/>
                          </a:solidFill>
                          <a:latin typeface="Arial"/>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l" fontAlgn="b"/>
                      <a:r>
                        <a:rPr lang="en-US" sz="1000" b="0" i="0" u="none" strike="noStrike">
                          <a:solidFill>
                            <a:srgbClr val="000000"/>
                          </a:solidFill>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360641">
                <a:tc gridSpan="2">
                  <a:txBody>
                    <a:bodyPr/>
                    <a:lstStyle/>
                    <a:p>
                      <a:pPr algn="ctr" fontAlgn="b"/>
                      <a:r>
                        <a:rPr lang="en-US" sz="1000" b="0" i="0" u="none" strike="noStrike" dirty="0" smtClean="0">
                          <a:solidFill>
                            <a:srgbClr val="000000"/>
                          </a:solidFill>
                          <a:latin typeface="Arial"/>
                        </a:rPr>
                        <a:t>6,888 </a:t>
                      </a:r>
                      <a:r>
                        <a:rPr lang="en-US" sz="1000" b="0" i="0" u="none" strike="noStrike" dirty="0">
                          <a:solidFill>
                            <a:srgbClr val="000000"/>
                          </a:solidFill>
                          <a:latin typeface="Arial"/>
                        </a:rPr>
                        <a:t>Total MSL Items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algn="ctr" fontAlgn="b"/>
                      <a:r>
                        <a:rPr lang="en-US" sz="1000" b="0" i="0" u="none" strike="noStrike" dirty="0" smtClean="0">
                          <a:solidFill>
                            <a:srgbClr val="000000"/>
                          </a:solidFill>
                          <a:latin typeface="Arial"/>
                        </a:rPr>
                        <a:t>100 New</a:t>
                      </a:r>
                      <a:r>
                        <a:rPr lang="en-US" sz="1000" b="0" i="0" u="none" strike="noStrike" dirty="0">
                          <a:solidFill>
                            <a:srgbClr val="000000"/>
                          </a:solidFill>
                          <a:latin typeface="Arial"/>
                        </a:rPr>
                        <a:t>;  </a:t>
                      </a:r>
                      <a:r>
                        <a:rPr lang="en-US" sz="1000" b="0" i="0" u="none" strike="noStrike" dirty="0" smtClean="0">
                          <a:solidFill>
                            <a:srgbClr val="000000"/>
                          </a:solidFill>
                          <a:latin typeface="Arial"/>
                        </a:rPr>
                        <a:t>81 </a:t>
                      </a:r>
                      <a:r>
                        <a:rPr lang="en-US" sz="1000" b="0" i="0" u="none" strike="noStrike" dirty="0">
                          <a:solidFill>
                            <a:srgbClr val="000000"/>
                          </a:solidFill>
                          <a:latin typeface="Arial"/>
                        </a:rPr>
                        <a:t>Dropped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hMerge="1">
                  <a:txBody>
                    <a:bodyPr/>
                    <a:lstStyle/>
                    <a:p>
                      <a:endParaRPr lang="en-US"/>
                    </a:p>
                  </a:txBody>
                  <a:tcPr/>
                </a:tc>
                <a:tc hMerge="1">
                  <a:txBody>
                    <a:bodyPr/>
                    <a:lstStyle/>
                    <a:p>
                      <a:endParaRPr lang="en-US"/>
                    </a:p>
                  </a:txBody>
                  <a:tcPr/>
                </a:tc>
              </a:tr>
            </a:tbl>
          </a:graphicData>
        </a:graphic>
      </p:graphicFrame>
      <p:graphicFrame>
        <p:nvGraphicFramePr>
          <p:cNvPr id="9" name="Table 8"/>
          <p:cNvGraphicFramePr>
            <a:graphicFrameLocks noGrp="1"/>
          </p:cNvGraphicFramePr>
          <p:nvPr>
            <p:extLst/>
          </p:nvPr>
        </p:nvGraphicFramePr>
        <p:xfrm>
          <a:off x="52751" y="2771442"/>
          <a:ext cx="4550733" cy="1146043"/>
        </p:xfrm>
        <a:graphic>
          <a:graphicData uri="http://schemas.openxmlformats.org/drawingml/2006/table">
            <a:tbl>
              <a:tblPr firstRow="1" bandRow="1">
                <a:tableStyleId>{5C22544A-7EE6-4342-B048-85BDC9FD1C3A}</a:tableStyleId>
              </a:tblPr>
              <a:tblGrid>
                <a:gridCol w="3091610"/>
                <a:gridCol w="1459123"/>
              </a:tblGrid>
              <a:tr h="306220">
                <a:tc>
                  <a:txBody>
                    <a:bodyPr/>
                    <a:lstStyle/>
                    <a:p>
                      <a:pPr algn="ctr"/>
                      <a:endParaRPr lang="en-US" sz="1600" dirty="0">
                        <a:solidFill>
                          <a:schemeClr val="bg1"/>
                        </a:solidFill>
                      </a:endParaRPr>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marL="0" marR="0" indent="0" algn="ctr" defTabSz="966612" rtl="0" eaLnBrk="1" fontAlgn="auto" latinLnBrk="0" hangingPunct="1">
                        <a:lnSpc>
                          <a:spcPct val="100000"/>
                        </a:lnSpc>
                        <a:spcBef>
                          <a:spcPts val="0"/>
                        </a:spcBef>
                        <a:spcAft>
                          <a:spcPts val="0"/>
                        </a:spcAft>
                        <a:buClrTx/>
                        <a:buSzTx/>
                        <a:buFontTx/>
                        <a:buNone/>
                        <a:tabLst/>
                        <a:defRPr/>
                      </a:pPr>
                      <a:r>
                        <a:rPr lang="en-US" sz="1600" dirty="0" smtClean="0"/>
                        <a:t>AVN</a:t>
                      </a:r>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r>
              <a:tr h="288601">
                <a:tc>
                  <a:txBody>
                    <a:bodyPr/>
                    <a:lstStyle/>
                    <a:p>
                      <a:r>
                        <a:rPr lang="en-US" sz="1400" b="1" dirty="0" smtClean="0"/>
                        <a:t>Total AWCF Aviation Cost Burden</a:t>
                      </a:r>
                      <a:endParaRPr lang="en-US" sz="1400" b="1" dirty="0"/>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dirty="0" smtClean="0"/>
                        <a:t>$1.228B</a:t>
                      </a:r>
                      <a:endParaRPr lang="en-US" sz="1400" b="1" dirty="0"/>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5611">
                <a:tc>
                  <a:txBody>
                    <a:bodyPr/>
                    <a:lstStyle/>
                    <a:p>
                      <a:pPr marL="0" marR="0" indent="0" algn="l" defTabSz="913993" rtl="0" eaLnBrk="1" fontAlgn="auto" latinLnBrk="0" hangingPunct="1">
                        <a:lnSpc>
                          <a:spcPct val="100000"/>
                        </a:lnSpc>
                        <a:spcBef>
                          <a:spcPts val="0"/>
                        </a:spcBef>
                        <a:spcAft>
                          <a:spcPts val="0"/>
                        </a:spcAft>
                        <a:buClrTx/>
                        <a:buSzTx/>
                        <a:buFontTx/>
                        <a:buNone/>
                        <a:tabLst/>
                        <a:defRPr/>
                      </a:pPr>
                      <a:r>
                        <a:rPr lang="en-US" sz="1400" b="1" dirty="0" smtClean="0"/>
                        <a:t>Top 200 Aviation</a:t>
                      </a:r>
                      <a:r>
                        <a:rPr lang="en-US" sz="1400" b="1" baseline="0" dirty="0" smtClean="0"/>
                        <a:t> </a:t>
                      </a:r>
                      <a:r>
                        <a:rPr lang="en-US" sz="1400" b="1" dirty="0" smtClean="0"/>
                        <a:t>Cost</a:t>
                      </a:r>
                      <a:r>
                        <a:rPr lang="en-US" sz="1400" b="1" baseline="0" dirty="0" smtClean="0"/>
                        <a:t> Burden</a:t>
                      </a:r>
                      <a:endParaRPr lang="en-US" sz="1400" b="1" dirty="0"/>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dirty="0" smtClean="0"/>
                        <a:t>$996M</a:t>
                      </a:r>
                      <a:endParaRPr lang="en-US" sz="1400" b="1" dirty="0"/>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5611">
                <a:tc>
                  <a:txBody>
                    <a:bodyPr/>
                    <a:lstStyle/>
                    <a:p>
                      <a:r>
                        <a:rPr lang="en-US" sz="1400" b="1" dirty="0" smtClean="0"/>
                        <a:t>Percentage</a:t>
                      </a:r>
                      <a:r>
                        <a:rPr lang="en-US" sz="1400" b="1" baseline="0" dirty="0" smtClean="0"/>
                        <a:t> </a:t>
                      </a:r>
                      <a:endParaRPr lang="en-US" sz="1400" b="1" dirty="0"/>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dirty="0" smtClean="0"/>
                        <a:t>81.1%</a:t>
                      </a:r>
                      <a:endParaRPr lang="en-US" sz="1400" b="1" dirty="0"/>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11" name="Table 10"/>
          <p:cNvGraphicFramePr>
            <a:graphicFrameLocks noGrp="1"/>
          </p:cNvGraphicFramePr>
          <p:nvPr>
            <p:extLst/>
          </p:nvPr>
        </p:nvGraphicFramePr>
        <p:xfrm>
          <a:off x="4646270" y="2771442"/>
          <a:ext cx="4412512" cy="1146043"/>
        </p:xfrm>
        <a:graphic>
          <a:graphicData uri="http://schemas.openxmlformats.org/drawingml/2006/table">
            <a:tbl>
              <a:tblPr firstRow="1" bandRow="1">
                <a:tableStyleId>{5C22544A-7EE6-4342-B048-85BDC9FD1C3A}</a:tableStyleId>
              </a:tblPr>
              <a:tblGrid>
                <a:gridCol w="3207353"/>
                <a:gridCol w="1205159"/>
              </a:tblGrid>
              <a:tr h="306220">
                <a:tc>
                  <a:txBody>
                    <a:bodyPr/>
                    <a:lstStyle/>
                    <a:p>
                      <a:pPr algn="ctr"/>
                      <a:endParaRPr lang="en-US" sz="1600" dirty="0">
                        <a:solidFill>
                          <a:schemeClr val="bg1"/>
                        </a:solidFill>
                      </a:endParaRPr>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n-US" sz="1600" dirty="0" smtClean="0"/>
                        <a:t>MSL</a:t>
                      </a:r>
                      <a:endParaRPr lang="en-US" sz="1600" dirty="0"/>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r>
              <a:tr h="288601">
                <a:tc>
                  <a:txBody>
                    <a:bodyPr/>
                    <a:lstStyle/>
                    <a:p>
                      <a:r>
                        <a:rPr lang="en-US" sz="1400" b="1" dirty="0" smtClean="0"/>
                        <a:t>Total AWCF Missile Cost Burden</a:t>
                      </a:r>
                      <a:endParaRPr lang="en-US" sz="1400" b="1" dirty="0"/>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dirty="0" smtClean="0"/>
                        <a:t>$123.8M</a:t>
                      </a:r>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5611">
                <a:tc>
                  <a:txBody>
                    <a:bodyPr/>
                    <a:lstStyle/>
                    <a:p>
                      <a:pPr marL="0" marR="0" indent="0" algn="l" defTabSz="913993" rtl="0" eaLnBrk="1" fontAlgn="auto" latinLnBrk="0" hangingPunct="1">
                        <a:lnSpc>
                          <a:spcPct val="100000"/>
                        </a:lnSpc>
                        <a:spcBef>
                          <a:spcPts val="0"/>
                        </a:spcBef>
                        <a:spcAft>
                          <a:spcPts val="0"/>
                        </a:spcAft>
                        <a:buClrTx/>
                        <a:buSzTx/>
                        <a:buFontTx/>
                        <a:buNone/>
                        <a:tabLst/>
                        <a:defRPr/>
                      </a:pPr>
                      <a:r>
                        <a:rPr lang="en-US" sz="1400" b="1" dirty="0" smtClean="0"/>
                        <a:t>Top 200 Missile Cost</a:t>
                      </a:r>
                      <a:r>
                        <a:rPr lang="en-US" sz="1400" b="1" baseline="0" dirty="0" smtClean="0"/>
                        <a:t> Burden</a:t>
                      </a:r>
                      <a:endParaRPr lang="en-US" sz="1400" b="1" dirty="0"/>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dirty="0" smtClean="0"/>
                        <a:t>$103.4M</a:t>
                      </a:r>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75611">
                <a:tc>
                  <a:txBody>
                    <a:bodyPr/>
                    <a:lstStyle/>
                    <a:p>
                      <a:r>
                        <a:rPr lang="en-US" sz="1400" b="1" dirty="0" smtClean="0"/>
                        <a:t>Percentage</a:t>
                      </a:r>
                      <a:r>
                        <a:rPr lang="en-US" sz="1400" b="1" baseline="0" dirty="0" smtClean="0"/>
                        <a:t> </a:t>
                      </a:r>
                      <a:endParaRPr lang="en-US" sz="1400" b="1" dirty="0"/>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400" b="1" dirty="0" smtClean="0"/>
                        <a:t>83.5%</a:t>
                      </a:r>
                      <a:endParaRPr lang="en-US" sz="1400" b="1" dirty="0"/>
                    </a:p>
                  </a:txBody>
                  <a:tcPr marL="63039" marR="63039" marT="30543" marB="305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39592710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60035"/>
            <a:ext cx="9144000" cy="446260"/>
          </a:xfrm>
          <a:prstGeom prst="rect">
            <a:avLst/>
          </a:prstGeom>
          <a:noFill/>
        </p:spPr>
        <p:txBody>
          <a:bodyPr wrap="square" lIns="91424" tIns="45712" rIns="91424" bIns="45712" rtlCol="0">
            <a:spAutoFit/>
          </a:bodyPr>
          <a:lstStyle/>
          <a:p>
            <a:pPr algn="ctr"/>
            <a:r>
              <a:rPr lang="en-US" sz="2300" b="1" dirty="0" smtClean="0">
                <a:solidFill>
                  <a:prstClr val="white"/>
                </a:solidFill>
              </a:rPr>
              <a:t>Integrated Priority List (IPL)</a:t>
            </a:r>
            <a:endParaRPr lang="en-US" sz="2300" b="1" dirty="0">
              <a:solidFill>
                <a:prstClr val="white"/>
              </a:solidFill>
            </a:endParaRPr>
          </a:p>
        </p:txBody>
      </p:sp>
      <p:pic>
        <p:nvPicPr>
          <p:cNvPr id="5" name="Picture 4"/>
          <p:cNvPicPr>
            <a:picLocks noChangeAspect="1"/>
          </p:cNvPicPr>
          <p:nvPr/>
        </p:nvPicPr>
        <p:blipFill>
          <a:blip r:embed="rId2"/>
          <a:stretch>
            <a:fillRect/>
          </a:stretch>
        </p:blipFill>
        <p:spPr>
          <a:xfrm>
            <a:off x="521208" y="854303"/>
            <a:ext cx="8101584" cy="5267396"/>
          </a:xfrm>
          <a:prstGeom prst="rect">
            <a:avLst/>
          </a:prstGeom>
        </p:spPr>
      </p:pic>
    </p:spTree>
    <p:extLst>
      <p:ext uri="{BB962C8B-B14F-4D97-AF65-F5344CB8AC3E}">
        <p14:creationId xmlns:p14="http://schemas.microsoft.com/office/powerpoint/2010/main" val="3271364815"/>
      </p:ext>
    </p:extLst>
  </p:cSld>
  <p:clrMapOvr>
    <a:masterClrMapping/>
  </p:clrMapOvr>
  <p:timing>
    <p:tnLst>
      <p:par>
        <p:cTn id="1" dur="indefinite" restart="never" nodeType="tmRoot"/>
      </p:par>
    </p:tnLst>
  </p:timing>
</p:sld>
</file>

<file path=ppt/theme/theme1.xml><?xml version="1.0" encoding="utf-8"?>
<a:theme xmlns:a="http://schemas.openxmlformats.org/drawingml/2006/main" name="ALC PowerPoint Presentation Branding Template-AMC">
  <a:themeElements>
    <a:clrScheme name="ALC Branding">
      <a:dk1>
        <a:sysClr val="windowText" lastClr="000000"/>
      </a:dk1>
      <a:lt1>
        <a:sysClr val="window" lastClr="FFFFFF"/>
      </a:lt1>
      <a:dk2>
        <a:srgbClr val="366092"/>
      </a:dk2>
      <a:lt2>
        <a:srgbClr val="EEECE1"/>
      </a:lt2>
      <a:accent1>
        <a:srgbClr val="17375E"/>
      </a:accent1>
      <a:accent2>
        <a:srgbClr val="1C75BC"/>
      </a:accent2>
      <a:accent3>
        <a:srgbClr val="939598"/>
      </a:accent3>
      <a:accent4>
        <a:srgbClr val="BE1E2D"/>
      </a:accent4>
      <a:accent5>
        <a:srgbClr val="E46C0B"/>
      </a:accent5>
      <a:accent6>
        <a:srgbClr val="C3A031"/>
      </a:accent6>
      <a:hlink>
        <a:srgbClr val="366092"/>
      </a:hlink>
      <a:folHlink>
        <a:srgbClr val="939598"/>
      </a:folHlink>
    </a:clrScheme>
    <a:fontScheme name="IMMC Branding">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ALC PowerPoint Presentation Branding Template-AMC">
  <a:themeElements>
    <a:clrScheme name="Custom 1">
      <a:dk1>
        <a:sysClr val="windowText" lastClr="000000"/>
      </a:dk1>
      <a:lt1>
        <a:sysClr val="window" lastClr="FFFFFF"/>
      </a:lt1>
      <a:dk2>
        <a:srgbClr val="366092"/>
      </a:dk2>
      <a:lt2>
        <a:srgbClr val="EEECE1"/>
      </a:lt2>
      <a:accent1>
        <a:srgbClr val="17375E"/>
      </a:accent1>
      <a:accent2>
        <a:srgbClr val="1C75BC"/>
      </a:accent2>
      <a:accent3>
        <a:srgbClr val="939598"/>
      </a:accent3>
      <a:accent4>
        <a:srgbClr val="BE1E2D"/>
      </a:accent4>
      <a:accent5>
        <a:srgbClr val="E46C0B"/>
      </a:accent5>
      <a:accent6>
        <a:srgbClr val="C3A031"/>
      </a:accent6>
      <a:hlink>
        <a:srgbClr val="FFFFFF"/>
      </a:hlink>
      <a:folHlink>
        <a:srgbClr val="FFFFFF"/>
      </a:folHlink>
    </a:clrScheme>
    <a:fontScheme name="IMMC Branding">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ALC PowerPoint Presentation Branding Template-AMC">
  <a:themeElements>
    <a:clrScheme name="Custom 1">
      <a:dk1>
        <a:sysClr val="windowText" lastClr="000000"/>
      </a:dk1>
      <a:lt1>
        <a:sysClr val="window" lastClr="FFFFFF"/>
      </a:lt1>
      <a:dk2>
        <a:srgbClr val="366092"/>
      </a:dk2>
      <a:lt2>
        <a:srgbClr val="EEECE1"/>
      </a:lt2>
      <a:accent1>
        <a:srgbClr val="17375E"/>
      </a:accent1>
      <a:accent2>
        <a:srgbClr val="1C75BC"/>
      </a:accent2>
      <a:accent3>
        <a:srgbClr val="939598"/>
      </a:accent3>
      <a:accent4>
        <a:srgbClr val="BE1E2D"/>
      </a:accent4>
      <a:accent5>
        <a:srgbClr val="E46C0B"/>
      </a:accent5>
      <a:accent6>
        <a:srgbClr val="C3A031"/>
      </a:accent6>
      <a:hlink>
        <a:srgbClr val="FFFFFF"/>
      </a:hlink>
      <a:folHlink>
        <a:srgbClr val="FFFFFF"/>
      </a:folHlink>
    </a:clrScheme>
    <a:fontScheme name="IMMC Branding">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ALC PowerPoint Presentation Branding Template-AMC">
  <a:themeElements>
    <a:clrScheme name="ALC Branding">
      <a:dk1>
        <a:sysClr val="windowText" lastClr="000000"/>
      </a:dk1>
      <a:lt1>
        <a:sysClr val="window" lastClr="FFFFFF"/>
      </a:lt1>
      <a:dk2>
        <a:srgbClr val="366092"/>
      </a:dk2>
      <a:lt2>
        <a:srgbClr val="EEECE1"/>
      </a:lt2>
      <a:accent1>
        <a:srgbClr val="17375E"/>
      </a:accent1>
      <a:accent2>
        <a:srgbClr val="1C75BC"/>
      </a:accent2>
      <a:accent3>
        <a:srgbClr val="939598"/>
      </a:accent3>
      <a:accent4>
        <a:srgbClr val="BE1E2D"/>
      </a:accent4>
      <a:accent5>
        <a:srgbClr val="E46C0B"/>
      </a:accent5>
      <a:accent6>
        <a:srgbClr val="C3A031"/>
      </a:accent6>
      <a:hlink>
        <a:srgbClr val="366092"/>
      </a:hlink>
      <a:folHlink>
        <a:srgbClr val="939598"/>
      </a:folHlink>
    </a:clrScheme>
    <a:fontScheme name="IMMC Branding">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ALC PowerPoint Presentation Branding Template-AMC">
  <a:themeElements>
    <a:clrScheme name="ALC Branding">
      <a:dk1>
        <a:sysClr val="windowText" lastClr="000000"/>
      </a:dk1>
      <a:lt1>
        <a:sysClr val="window" lastClr="FFFFFF"/>
      </a:lt1>
      <a:dk2>
        <a:srgbClr val="366092"/>
      </a:dk2>
      <a:lt2>
        <a:srgbClr val="EEECE1"/>
      </a:lt2>
      <a:accent1>
        <a:srgbClr val="17375E"/>
      </a:accent1>
      <a:accent2>
        <a:srgbClr val="1C75BC"/>
      </a:accent2>
      <a:accent3>
        <a:srgbClr val="939598"/>
      </a:accent3>
      <a:accent4>
        <a:srgbClr val="BE1E2D"/>
      </a:accent4>
      <a:accent5>
        <a:srgbClr val="E46C0B"/>
      </a:accent5>
      <a:accent6>
        <a:srgbClr val="C3A031"/>
      </a:accent6>
      <a:hlink>
        <a:srgbClr val="366092"/>
      </a:hlink>
      <a:folHlink>
        <a:srgbClr val="939598"/>
      </a:folHlink>
    </a:clrScheme>
    <a:fontScheme name="IMMC Branding">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ALC PowerPoint Presentation Branding Template-AMC">
  <a:themeElements>
    <a:clrScheme name="ALC Branding">
      <a:dk1>
        <a:sysClr val="windowText" lastClr="000000"/>
      </a:dk1>
      <a:lt1>
        <a:sysClr val="window" lastClr="FFFFFF"/>
      </a:lt1>
      <a:dk2>
        <a:srgbClr val="366092"/>
      </a:dk2>
      <a:lt2>
        <a:srgbClr val="EEECE1"/>
      </a:lt2>
      <a:accent1>
        <a:srgbClr val="17375E"/>
      </a:accent1>
      <a:accent2>
        <a:srgbClr val="1C75BC"/>
      </a:accent2>
      <a:accent3>
        <a:srgbClr val="939598"/>
      </a:accent3>
      <a:accent4>
        <a:srgbClr val="BE1E2D"/>
      </a:accent4>
      <a:accent5>
        <a:srgbClr val="E46C0B"/>
      </a:accent5>
      <a:accent6>
        <a:srgbClr val="C3A031"/>
      </a:accent6>
      <a:hlink>
        <a:srgbClr val="366092"/>
      </a:hlink>
      <a:folHlink>
        <a:srgbClr val="939598"/>
      </a:folHlink>
    </a:clrScheme>
    <a:fontScheme name="IMMC Branding">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ALC PowerPoint Presentation Branding Template-AMC</Template>
  <TotalTime>1627</TotalTime>
  <Words>4006</Words>
  <Application>Microsoft Office PowerPoint</Application>
  <PresentationFormat>On-screen Show (4:3)</PresentationFormat>
  <Paragraphs>1293</Paragraphs>
  <Slides>28</Slides>
  <Notes>14</Notes>
  <HiddenSlides>0</HiddenSlides>
  <MMClips>0</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1</vt:i4>
      </vt:variant>
      <vt:variant>
        <vt:lpstr>Slide Titles</vt:lpstr>
      </vt:variant>
      <vt:variant>
        <vt:i4>28</vt:i4>
      </vt:variant>
    </vt:vector>
  </HeadingPairs>
  <TitlesOfParts>
    <vt:vector size="44" baseType="lpstr">
      <vt:lpstr>MS PGothic</vt:lpstr>
      <vt:lpstr>Arial</vt:lpstr>
      <vt:lpstr>Arial Black</vt:lpstr>
      <vt:lpstr>Calibri</vt:lpstr>
      <vt:lpstr>Lucida Grande</vt:lpstr>
      <vt:lpstr>Times New Roman</vt:lpstr>
      <vt:lpstr>Wingdings</vt:lpstr>
      <vt:lpstr>Wingdings 2</vt:lpstr>
      <vt:lpstr>ZapfDingbats</vt:lpstr>
      <vt:lpstr>ALC PowerPoint Presentation Branding Template-AMC</vt:lpstr>
      <vt:lpstr>7_ALC PowerPoint Presentation Branding Template-AMC</vt:lpstr>
      <vt:lpstr>8_ALC PowerPoint Presentation Branding Template-AMC</vt:lpstr>
      <vt:lpstr>1_ALC PowerPoint Presentation Branding Template-AMC</vt:lpstr>
      <vt:lpstr>2_ALC PowerPoint Presentation Branding Template-AMC</vt:lpstr>
      <vt:lpstr>3_ALC PowerPoint Presentation Branding Template-AMC</vt:lpstr>
      <vt:lpstr>Worksheet</vt:lpstr>
      <vt:lpstr> Insights into Data Driven Fleet Management    Nov 3-4 2015</vt:lpstr>
      <vt:lpstr>PowerPoint Presentation</vt:lpstr>
      <vt:lpstr>As an Enterprise, We Need to Generate Combat Power for the Warfighter at a Lower Cost</vt:lpstr>
      <vt:lpstr>Key Take Aways</vt:lpstr>
      <vt:lpstr>PowerPoint Presentation</vt:lpstr>
      <vt:lpstr>PowerPoint Presentation</vt:lpstr>
      <vt:lpstr>Data Source Enablers</vt:lpstr>
      <vt:lpstr>PowerPoint Presentation</vt:lpstr>
      <vt:lpstr>PowerPoint Presentation</vt:lpstr>
      <vt:lpstr>PowerPoint Presentation</vt:lpstr>
      <vt:lpstr>PowerPoint Presentation</vt:lpstr>
      <vt:lpstr>PowerPoint Presentation</vt:lpstr>
      <vt:lpstr>Comp-X = In-depth Exploratory Analysis</vt:lpstr>
      <vt:lpstr>PowerPoint Presentation</vt:lpstr>
      <vt:lpstr>RCWG Investigation Example</vt:lpstr>
      <vt:lpstr>AWCF Data Call</vt:lpstr>
      <vt:lpstr>Project Evaluation </vt:lpstr>
      <vt:lpstr>AWCF Website Demo</vt:lpstr>
      <vt:lpstr>Project Tracking and Assessments</vt:lpstr>
      <vt:lpstr>PowerPoint Presentation</vt:lpstr>
      <vt:lpstr>PowerPoint Presentation</vt:lpstr>
      <vt:lpstr>Summary</vt:lpstr>
      <vt:lpstr>Key Results</vt:lpstr>
      <vt:lpstr>Where We Can Still Improve</vt:lpstr>
      <vt:lpstr>PowerPoint Presentation</vt:lpstr>
      <vt:lpstr>Backup</vt:lpstr>
      <vt:lpstr>Charged Coupled Device (CCD)  Camera Redesign</vt:lpstr>
      <vt:lpstr>AH-64/CH-47 Elastomeric Wedges Self  Adhering Track Adjustment</vt:lpstr>
    </vt:vector>
  </TitlesOfParts>
  <Company>United States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United States Army</dc:creator>
  <cp:lastModifiedBy>AGM</cp:lastModifiedBy>
  <cp:revision>228</cp:revision>
  <cp:lastPrinted>2015-09-22T19:23:28Z</cp:lastPrinted>
  <dcterms:created xsi:type="dcterms:W3CDTF">2014-03-13T19:49:34Z</dcterms:created>
  <dcterms:modified xsi:type="dcterms:W3CDTF">2015-09-22T19:26:28Z</dcterms:modified>
</cp:coreProperties>
</file>