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96" r:id="rId3"/>
    <p:sldId id="302" r:id="rId4"/>
    <p:sldId id="281" r:id="rId5"/>
    <p:sldId id="279" r:id="rId6"/>
    <p:sldId id="297" r:id="rId7"/>
    <p:sldId id="292" r:id="rId8"/>
    <p:sldId id="298" r:id="rId9"/>
    <p:sldId id="280" r:id="rId10"/>
    <p:sldId id="289" r:id="rId11"/>
    <p:sldId id="293" r:id="rId12"/>
    <p:sldId id="290" r:id="rId13"/>
    <p:sldId id="300" r:id="rId14"/>
    <p:sldId id="282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Hassan, Mohammad I. (MSFC-QD35)[Bastion Technologies, Inc.]" initials="AHMI(TI" lastIdx="1" clrIdx="0">
    <p:extLst>
      <p:ext uri="{19B8F6BF-5375-455C-9EA6-DF929625EA0E}">
        <p15:presenceInfo xmlns:p15="http://schemas.microsoft.com/office/powerpoint/2012/main" userId="S-1-5-21-330711430-3775241029-4075259233-610256" providerId="AD"/>
      </p:ext>
    </p:extLst>
  </p:cmAuthor>
  <p:cmAuthor id="2" name="Ring, Robert W. (MSFC-QD35)[Bastion Technologies, Inc.]" initials="RRW(TI" lastIdx="1" clrIdx="1">
    <p:extLst>
      <p:ext uri="{19B8F6BF-5375-455C-9EA6-DF929625EA0E}">
        <p15:presenceInfo xmlns:p15="http://schemas.microsoft.com/office/powerpoint/2012/main" userId="S-1-5-21-330711430-3775241029-4075259233-614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>
      <p:cViewPr varScale="1">
        <p:scale>
          <a:sx n="87" d="100"/>
          <a:sy n="87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733E9-D0D0-4B9C-9AB2-4CBC0FA18122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F22009-5746-4D21-812B-933E4C914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9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Restate the following: An EF is a measure of uncertainty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Restate the following: An EF is a measure of uncertainty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 Cove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931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202238" y="1295400"/>
            <a:ext cx="3941762" cy="10668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marL="0" indent="0" algn="r">
              <a:buFont typeface="Symbol" pitchFamily="18" charset="2"/>
              <a:buNone/>
              <a:defRPr sz="1800" i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Presenters Name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8" name="Picture 35" descr="RGB_Color 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4525" y="144492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werpoint SLS 4.jpg"/>
          <p:cNvPicPr>
            <a:picLocks noChangeAspect="1"/>
          </p:cNvPicPr>
          <p:nvPr userDrawn="1"/>
        </p:nvPicPr>
        <p:blipFill>
          <a:blip r:embed="rId5" cstate="print"/>
          <a:srcRect l="2096" t="12431" r="72261" b="71067"/>
          <a:stretch>
            <a:fillRect/>
          </a:stretch>
        </p:blipFill>
        <p:spPr>
          <a:xfrm>
            <a:off x="245953" y="762000"/>
            <a:ext cx="2344847" cy="1186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55212B-1A35-DA42-BC74-EE21AE996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5566" cy="609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00" b="1" i="1" dirty="0" smtClean="0">
              <a:solidFill>
                <a:srgbClr val="C51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55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704013"/>
            <a:ext cx="2057400" cy="15398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0" smtClean="0">
                <a:solidFill>
                  <a:srgbClr val="000000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pPr>
              <a:defRPr/>
            </a:pPr>
            <a:fld id="{E72D19BE-A9A9-471F-AD07-A9076474C734}" type="datetime1">
              <a:rPr lang="en-US" smtClean="0"/>
              <a:pPr>
                <a:defRPr/>
              </a:pPr>
              <a:t>10/30/2015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597" y="1199204"/>
            <a:ext cx="8759825" cy="5430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1112" y="0"/>
            <a:ext cx="647368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0537" y="6704112"/>
            <a:ext cx="1862664" cy="153888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r">
              <a:defRPr sz="700" b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55212B-1A35-DA42-BC74-EE21AE9960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00" b="1" i="1" dirty="0" smtClean="0">
              <a:solidFill>
                <a:srgbClr val="C51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53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1921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 flipH="1">
            <a:off x="3373664" y="6704124"/>
            <a:ext cx="2403022" cy="1538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628798"/>
            <a:ext cx="2057400" cy="153987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l">
              <a:defRPr lang="en-US" smtClean="0">
                <a:solidFill>
                  <a:schemeClr val="bg2"/>
                </a:solidFill>
                <a:cs typeface="Arial" charset="0"/>
              </a:defRPr>
            </a:lvl1pPr>
          </a:lstStyle>
          <a:p>
            <a:fld id="{CDF07BC0-2059-4930-B069-35797401BAD7}" type="datetimeFigureOut">
              <a:rPr lang="en-US" smtClean="0">
                <a:solidFill>
                  <a:srgbClr val="EEECE1"/>
                </a:solidFill>
              </a:rPr>
              <a:pPr/>
              <a:t>10/30/2015</a:t>
            </a:fld>
            <a:endParaRPr>
              <a:solidFill>
                <a:srgbClr val="EEECE1"/>
              </a:solidFill>
            </a:endParaRPr>
          </a:p>
        </p:txBody>
      </p:sp>
      <p:sp>
        <p:nvSpPr>
          <p:cNvPr id="10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0537" y="6596390"/>
            <a:ext cx="1862664" cy="261610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r">
              <a:defRPr sz="700" b="0" dirty="0" smtClean="0">
                <a:solidFill>
                  <a:schemeClr val="tx1"/>
                </a:solidFill>
              </a:defRPr>
            </a:lvl1pPr>
          </a:lstStyle>
          <a:p>
            <a:fld id="{2FF3C693-C154-4B49-9B07-FFF6E33EB6F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1034" descr="sma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0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3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566" y="-6869"/>
            <a:ext cx="1060433" cy="99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5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D4AD-8F91-4E81-89B8-B28F519C8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052A-53A6-49B6-B7EA-D2C1DDB36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S Logo Slide4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D6B4-5DD5-412E-9CF8-771332507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00" b="1" i="1" dirty="0" smtClean="0">
              <a:solidFill>
                <a:srgbClr val="C512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6C8D-6930-42A5-8712-30FEA8AE7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ohammad.i.alhassan@nas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890"/>
            <a:ext cx="9144000" cy="68908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600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6371" y="371150"/>
            <a:ext cx="509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Applicability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chemeClr val="bg1"/>
                </a:solidFill>
              </a:rPr>
              <a:t>Heritage and New Hardware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Launch Vehicle Reliability Models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0277" y="2472781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Huntsville Society of Reliability Engineers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RAM VIII Training Summit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November 3-4,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077" y="4981912"/>
            <a:ext cx="4038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Mohammad AL Hassan,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Steven Novack 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Rob Ring</a:t>
            </a:r>
          </a:p>
          <a:p>
            <a:endParaRPr lang="en-US" sz="2400" b="1" baseline="30000" dirty="0">
              <a:solidFill>
                <a:schemeClr val="bg1"/>
              </a:solidFill>
            </a:endParaRPr>
          </a:p>
          <a:p>
            <a:r>
              <a:rPr lang="en-US" sz="2400" b="1" baseline="30000" dirty="0" smtClean="0">
                <a:solidFill>
                  <a:schemeClr val="bg1"/>
                </a:solidFill>
              </a:rPr>
              <a:t>Bastion Technologies, Inc.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</a:t>
            </a:r>
            <a:br>
              <a:rPr lang="en-US" dirty="0" smtClean="0"/>
            </a:br>
            <a:r>
              <a:rPr lang="en-US" dirty="0" smtClean="0"/>
              <a:t>Simple Fault Tree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simple model consists </a:t>
            </a:r>
            <a:r>
              <a:rPr lang="en-US" sz="2400" dirty="0"/>
              <a:t>of </a:t>
            </a:r>
            <a:r>
              <a:rPr lang="en-US" sz="2400" dirty="0" smtClean="0"/>
              <a:t>4 components 1, 2, 3 and 4</a:t>
            </a:r>
          </a:p>
          <a:p>
            <a:r>
              <a:rPr lang="en-US" sz="2400" dirty="0"/>
              <a:t>Component 1 is in parallel with </a:t>
            </a:r>
            <a:r>
              <a:rPr lang="en-US" sz="2400" dirty="0" smtClean="0"/>
              <a:t>components </a:t>
            </a:r>
            <a:r>
              <a:rPr lang="en-US" sz="2400" dirty="0"/>
              <a:t>2, 3, and </a:t>
            </a:r>
            <a:r>
              <a:rPr lang="en-US" sz="2400" dirty="0" smtClean="0"/>
              <a:t>4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omponents 2, 3, and 4 are connected in a series configuration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 flipH="1">
            <a:off x="948828" y="6096000"/>
            <a:ext cx="6594971" cy="42200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Note: Numbers shown on this slide are examples only and do not represent data from NASA systems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0"/>
            <a:ext cx="608828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Case Study</a:t>
            </a:r>
            <a:br>
              <a:rPr lang="en-US" sz="2400" dirty="0" smtClean="0"/>
            </a:br>
            <a:r>
              <a:rPr lang="en-US" sz="2400" dirty="0" smtClean="0"/>
              <a:t>Uncertainty Quantification Results</a:t>
            </a:r>
            <a:br>
              <a:rPr lang="en-US" sz="2400" dirty="0" smtClean="0"/>
            </a:br>
            <a:r>
              <a:rPr lang="en-US" sz="2400" dirty="0" smtClean="0"/>
              <a:t>Run1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2" y="1262063"/>
            <a:ext cx="7139979" cy="5192712"/>
          </a:xfrm>
        </p:spPr>
      </p:pic>
      <p:sp>
        <p:nvSpPr>
          <p:cNvPr id="19" name="TextBox 18"/>
          <p:cNvSpPr txBox="1"/>
          <p:nvPr/>
        </p:nvSpPr>
        <p:spPr>
          <a:xfrm>
            <a:off x="834874" y="6211669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Error Factor (EF) = 95</a:t>
            </a:r>
            <a:r>
              <a:rPr lang="en-US" baseline="30000" dirty="0" smtClean="0"/>
              <a:t>th</a:t>
            </a:r>
            <a:r>
              <a:rPr lang="en-US" dirty="0" smtClean="0"/>
              <a:t>/ Median = 16.2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Case </a:t>
            </a:r>
            <a:r>
              <a:rPr lang="en-US" dirty="0"/>
              <a:t>Study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Uncertainty-Importance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Uncertainty-importance routine identified </a:t>
            </a:r>
            <a:r>
              <a:rPr lang="en-US" sz="2400" dirty="0" smtClean="0"/>
              <a:t>component 1 </a:t>
            </a:r>
            <a:r>
              <a:rPr lang="en-US" sz="2400" dirty="0"/>
              <a:t>as a major driver of the model uncertainty</a:t>
            </a:r>
          </a:p>
          <a:p>
            <a:r>
              <a:rPr lang="en-US" sz="2400" dirty="0"/>
              <a:t>A data research on Component 1 yielded more applicable data </a:t>
            </a:r>
          </a:p>
          <a:p>
            <a:pPr lvl="1"/>
            <a:r>
              <a:rPr lang="en-US" sz="2400" dirty="0" smtClean="0"/>
              <a:t>Found historical data for a like component from the aerospace industry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714"/>
            <a:ext cx="678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Case Study</a:t>
            </a:r>
            <a:br>
              <a:rPr lang="en-US" sz="2400" dirty="0"/>
            </a:br>
            <a:r>
              <a:rPr lang="en-US" sz="2400" dirty="0"/>
              <a:t>Uncertainty Quantification Results</a:t>
            </a:r>
            <a:br>
              <a:rPr lang="en-US" sz="2400" dirty="0"/>
            </a:br>
            <a:r>
              <a:rPr lang="en-US" sz="2400" dirty="0" smtClean="0"/>
              <a:t>Run2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" y="1283463"/>
            <a:ext cx="7139979" cy="5192712"/>
          </a:xfrm>
        </p:spPr>
      </p:pic>
      <p:sp>
        <p:nvSpPr>
          <p:cNvPr id="19" name="TextBox 18"/>
          <p:cNvSpPr txBox="1"/>
          <p:nvPr/>
        </p:nvSpPr>
        <p:spPr>
          <a:xfrm>
            <a:off x="1145241" y="6014510"/>
            <a:ext cx="704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Error Factor (EF) = 95</a:t>
            </a:r>
            <a:r>
              <a:rPr lang="en-US" baseline="30000" dirty="0" smtClean="0"/>
              <a:t>th</a:t>
            </a:r>
            <a:r>
              <a:rPr lang="en-US" dirty="0" smtClean="0"/>
              <a:t>/ Median = 5.6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9276"/>
            <a:ext cx="8192492" cy="5397312"/>
          </a:xfrm>
        </p:spPr>
        <p:txBody>
          <a:bodyPr>
            <a:noAutofit/>
          </a:bodyPr>
          <a:lstStyle/>
          <a:p>
            <a:r>
              <a:rPr lang="en-US" sz="2000" dirty="0" smtClean="0"/>
              <a:t>Uncertainty represents the spread of the parameter estimate. How confident are we that the estimate is correct</a:t>
            </a:r>
          </a:p>
          <a:p>
            <a:pPr lvl="1"/>
            <a:r>
              <a:rPr lang="en-US" sz="2000" dirty="0" smtClean="0"/>
              <a:t>Useful for decision makers </a:t>
            </a:r>
          </a:p>
          <a:p>
            <a:pPr lvl="1"/>
            <a:r>
              <a:rPr lang="en-US" sz="2000" dirty="0" smtClean="0"/>
              <a:t>Communicates credibility or lack of it</a:t>
            </a:r>
          </a:p>
          <a:p>
            <a:pPr lvl="1"/>
            <a:endParaRPr lang="en-US" sz="2400" dirty="0" smtClean="0"/>
          </a:p>
          <a:p>
            <a:r>
              <a:rPr lang="en-US" sz="2000" dirty="0" smtClean="0"/>
              <a:t>Highly applicable data improves the certainty of model estimates</a:t>
            </a:r>
          </a:p>
          <a:p>
            <a:pPr lvl="1"/>
            <a:r>
              <a:rPr lang="en-US" sz="2000" dirty="0" smtClean="0"/>
              <a:t> </a:t>
            </a:r>
            <a:r>
              <a:rPr lang="en-US" sz="1800" dirty="0"/>
              <a:t>C</a:t>
            </a:r>
            <a:r>
              <a:rPr lang="en-US" sz="1800" dirty="0" smtClean="0"/>
              <a:t>rucial step that increases </a:t>
            </a:r>
            <a:r>
              <a:rPr lang="en-US" sz="1800" dirty="0"/>
              <a:t>the confidence level of the components and subsequent uncertainty </a:t>
            </a:r>
            <a:r>
              <a:rPr lang="en-US" sz="1800" dirty="0" smtClean="0"/>
              <a:t>estimate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Translating between environments may be a significant source of parameter uncertainty</a:t>
            </a:r>
          </a:p>
          <a:p>
            <a:endParaRPr lang="en-US" sz="2000" dirty="0" smtClean="0"/>
          </a:p>
          <a:p>
            <a:r>
              <a:rPr lang="en-US" sz="2000" dirty="0" smtClean="0"/>
              <a:t>Uncertainty-Importance </a:t>
            </a:r>
            <a:r>
              <a:rPr lang="en-US" sz="2000" dirty="0"/>
              <a:t>routines </a:t>
            </a:r>
            <a:r>
              <a:rPr lang="en-US" sz="2000" dirty="0" smtClean="0"/>
              <a:t>can be a basis for data analysis efforts</a:t>
            </a:r>
          </a:p>
          <a:p>
            <a:pPr lvl="1"/>
            <a:r>
              <a:rPr lang="en-US" sz="1600" dirty="0" smtClean="0"/>
              <a:t>By prioritizing the </a:t>
            </a:r>
            <a:r>
              <a:rPr lang="en-US" sz="1600" dirty="0"/>
              <a:t>need to </a:t>
            </a:r>
            <a:r>
              <a:rPr lang="en-US" sz="1600" dirty="0" smtClean="0"/>
              <a:t>collect additional parameter data </a:t>
            </a:r>
            <a:endParaRPr lang="en-US" sz="1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POC: </a:t>
            </a:r>
            <a:r>
              <a:rPr lang="en-US" dirty="0"/>
              <a:t>Mohammad AL Hassan (Mo)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Mohammad.i.alhassan@nasa.gov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205-544-2410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ntroduce heuristic guidelines for Launch Vehicles (LV) to apply a consistent method for estimating uncertainty across all LV elements</a:t>
            </a:r>
          </a:p>
          <a:p>
            <a:pPr lvl="1"/>
            <a:r>
              <a:rPr lang="en-US" dirty="0" smtClean="0"/>
              <a:t>Define uncertainty and applicability</a:t>
            </a:r>
          </a:p>
          <a:p>
            <a:pPr lvl="1"/>
            <a:r>
              <a:rPr lang="en-US" dirty="0" smtClean="0"/>
              <a:t>Discuss the heuristic approach</a:t>
            </a:r>
          </a:p>
          <a:p>
            <a:pPr lvl="1"/>
            <a:r>
              <a:rPr lang="en-US" dirty="0" smtClean="0"/>
              <a:t>Provide a brief method for uncertainty reduction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9428"/>
            <a:ext cx="8452842" cy="51921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Point Estimate is single statistic value </a:t>
            </a:r>
          </a:p>
          <a:p>
            <a:pPr lvl="1"/>
            <a:r>
              <a:rPr lang="en-US" sz="1600" dirty="0" smtClean="0"/>
              <a:t>Generic failure data are often provided in reliability databases as point estimates (mean or median)</a:t>
            </a:r>
          </a:p>
          <a:p>
            <a:r>
              <a:rPr lang="en-US" sz="2000" dirty="0" smtClean="0"/>
              <a:t>Random Variable is s statistical distribution of probable values</a:t>
            </a:r>
          </a:p>
          <a:p>
            <a:pPr lvl="1"/>
            <a:r>
              <a:rPr lang="en-US" sz="1600" dirty="0" smtClean="0"/>
              <a:t>A component’s failure rate is considered a random variable where all possible values are represented by a probability distribution</a:t>
            </a:r>
          </a:p>
          <a:p>
            <a:r>
              <a:rPr lang="en-US" sz="2000" dirty="0" smtClean="0"/>
              <a:t>Uncertainty </a:t>
            </a:r>
            <a:r>
              <a:rPr lang="en-US" sz="2000" dirty="0" smtClean="0"/>
              <a:t>is represented as the bounds of </a:t>
            </a:r>
            <a:r>
              <a:rPr lang="en-US" sz="2000" dirty="0"/>
              <a:t>a </a:t>
            </a:r>
            <a:r>
              <a:rPr lang="en-US" sz="2000" dirty="0" smtClean="0"/>
              <a:t>probability distribution for a parameter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3753614"/>
            <a:ext cx="7696200" cy="2451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269" y="5978850"/>
            <a:ext cx="7086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0                  </a:t>
            </a:r>
            <a:r>
              <a:rPr lang="en-US" sz="1400" dirty="0" smtClean="0"/>
              <a:t>     5th                       </a:t>
            </a:r>
            <a:r>
              <a:rPr lang="en-US" sz="1400" dirty="0" smtClean="0"/>
              <a:t>50th  </a:t>
            </a:r>
            <a:r>
              <a:rPr lang="en-US" sz="1400" dirty="0" smtClean="0"/>
              <a:t> 65th                                                                  95th  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80500" y="5001280"/>
            <a:ext cx="24053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</a:t>
            </a:r>
            <a:r>
              <a:rPr lang="en-US" sz="1400" dirty="0" smtClean="0"/>
              <a:t>      </a:t>
            </a:r>
            <a:r>
              <a:rPr lang="en-US" sz="1400" dirty="0" smtClean="0"/>
              <a:t>Probability Density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4638" y="3963882"/>
            <a:ext cx="7422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67421" y="3952473"/>
            <a:ext cx="8290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Median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85711" y="5434311"/>
            <a:ext cx="829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5354789"/>
            <a:ext cx="829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48395" y="5978850"/>
            <a:ext cx="296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9590" y="6214441"/>
            <a:ext cx="6569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Lognormal (PDF) representing </a:t>
            </a:r>
            <a:r>
              <a:rPr lang="en-US" dirty="0" smtClean="0"/>
              <a:t>Random Variable</a:t>
            </a:r>
            <a:r>
              <a:rPr lang="en-US" dirty="0" smtClean="0"/>
              <a:t> </a:t>
            </a:r>
            <a:r>
              <a:rPr lang="en-US" dirty="0" smtClean="0"/>
              <a:t>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Understanding the sources of uncertainty, how to estimate it, and methods for reducing it </a:t>
            </a:r>
            <a:r>
              <a:rPr lang="en-US" sz="2800" dirty="0" smtClean="0"/>
              <a:t>supports </a:t>
            </a:r>
            <a:r>
              <a:rPr lang="en-US" sz="2800" dirty="0"/>
              <a:t>better decision making</a:t>
            </a:r>
          </a:p>
          <a:p>
            <a:pPr lvl="1"/>
            <a:r>
              <a:rPr lang="en-US" sz="2400" dirty="0"/>
              <a:t>Design and Development of Complex Launch Vehicles</a:t>
            </a:r>
          </a:p>
          <a:p>
            <a:pPr lvl="1"/>
            <a:r>
              <a:rPr lang="en-US" sz="2400" dirty="0"/>
              <a:t>Launch Readiness Decisions</a:t>
            </a:r>
          </a:p>
          <a:p>
            <a:pPr lvl="1"/>
            <a:r>
              <a:rPr lang="en-US" sz="2400" dirty="0"/>
              <a:t>Scenario and System Trade Studies </a:t>
            </a:r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 smtClean="0"/>
              <a:t>types </a:t>
            </a:r>
            <a:r>
              <a:rPr lang="en-US" sz="2800" dirty="0"/>
              <a:t>of </a:t>
            </a:r>
            <a:r>
              <a:rPr lang="en-US" sz="2800" dirty="0" smtClean="0"/>
              <a:t>uncertainty</a:t>
            </a:r>
            <a:endParaRPr lang="en-US" sz="2800" dirty="0"/>
          </a:p>
          <a:p>
            <a:pPr lvl="1"/>
            <a:r>
              <a:rPr lang="en-US" sz="2600" dirty="0"/>
              <a:t>Aleatory (inherent physical random variability)</a:t>
            </a:r>
          </a:p>
          <a:p>
            <a:pPr lvl="2"/>
            <a:r>
              <a:rPr lang="en-US" sz="2200" dirty="0" smtClean="0"/>
              <a:t>Typically inherent in every system and cannot </a:t>
            </a:r>
            <a:r>
              <a:rPr lang="en-US" sz="2200" dirty="0"/>
              <a:t>be reduced</a:t>
            </a:r>
          </a:p>
          <a:p>
            <a:pPr lvl="1"/>
            <a:r>
              <a:rPr lang="en-US" sz="2600" dirty="0"/>
              <a:t>Epistemic (lack of knowledge or ignorance) </a:t>
            </a:r>
          </a:p>
          <a:p>
            <a:pPr lvl="2"/>
            <a:r>
              <a:rPr lang="en-US" sz="2200" dirty="0"/>
              <a:t>Can be reduced by increasing </a:t>
            </a:r>
            <a:r>
              <a:rPr lang="en-US" sz="2200" dirty="0" smtClean="0"/>
              <a:t>knowledge </a:t>
            </a:r>
            <a:endParaRPr lang="en-US" sz="2200" dirty="0" smtClean="0"/>
          </a:p>
          <a:p>
            <a:pPr lvl="2"/>
            <a:endParaRPr lang="en-US" sz="2200" dirty="0" smtClean="0"/>
          </a:p>
          <a:p>
            <a:r>
              <a:rPr lang="en-US" sz="2800" dirty="0" smtClean="0"/>
              <a:t>Epistemic uncertainty includes:</a:t>
            </a:r>
          </a:p>
          <a:p>
            <a:pPr lvl="1"/>
            <a:r>
              <a:rPr lang="en-US" sz="2000" dirty="0" smtClean="0"/>
              <a:t>Completeness (missing scope/scenarios)</a:t>
            </a:r>
          </a:p>
          <a:p>
            <a:pPr lvl="1"/>
            <a:r>
              <a:rPr lang="en-US" sz="2000" dirty="0" smtClean="0"/>
              <a:t>Parameter (component/subsystem)</a:t>
            </a:r>
          </a:p>
          <a:p>
            <a:pPr lvl="1"/>
            <a:r>
              <a:rPr lang="en-US" sz="2000" dirty="0" smtClean="0"/>
              <a:t>Model (assumptions</a:t>
            </a:r>
            <a:r>
              <a:rPr lang="en-US" sz="2000" dirty="0"/>
              <a:t> </a:t>
            </a:r>
            <a:r>
              <a:rPr lang="en-US" sz="2000" dirty="0" smtClean="0"/>
              <a:t>and development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presentation will focus on epistemic uncertainty associated with the parameters of reliability data</a:t>
            </a:r>
            <a:endParaRPr lang="en-US" sz="2800" strike="sngStrike" dirty="0"/>
          </a:p>
        </p:txBody>
      </p:sp>
    </p:spTree>
    <p:extLst>
      <p:ext uri="{BB962C8B-B14F-4D97-AF65-F5344CB8AC3E}">
        <p14:creationId xmlns:p14="http://schemas.microsoft.com/office/powerpoint/2010/main" val="19158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Launch vehicles (LV) </a:t>
            </a:r>
            <a:r>
              <a:rPr lang="en-US" sz="2800" dirty="0" smtClean="0"/>
              <a:t>comprise heritage </a:t>
            </a:r>
            <a:r>
              <a:rPr lang="en-US" sz="2800" dirty="0"/>
              <a:t>and new </a:t>
            </a:r>
            <a:r>
              <a:rPr lang="en-US" sz="2800" dirty="0" smtClean="0"/>
              <a:t>hardware</a:t>
            </a:r>
          </a:p>
          <a:p>
            <a:r>
              <a:rPr lang="en-US" sz="2800" dirty="0" smtClean="0"/>
              <a:t>Generic </a:t>
            </a:r>
            <a:r>
              <a:rPr lang="en-US" sz="2800" dirty="0"/>
              <a:t>r</a:t>
            </a:r>
            <a:r>
              <a:rPr lang="en-US" sz="2800" dirty="0" smtClean="0"/>
              <a:t>eliability data are collected from a wide spectrum of sources:</a:t>
            </a:r>
          </a:p>
          <a:p>
            <a:pPr lvl="1"/>
            <a:r>
              <a:rPr lang="en-US" sz="2400" dirty="0" smtClean="0"/>
              <a:t>Component databases (NPRD, EPRD, NUCLARR, etc.) </a:t>
            </a:r>
          </a:p>
          <a:p>
            <a:pPr lvl="1"/>
            <a:r>
              <a:rPr lang="en-US" sz="2400" dirty="0" smtClean="0"/>
              <a:t>Aerospace historical data</a:t>
            </a:r>
          </a:p>
          <a:p>
            <a:pPr lvl="1"/>
            <a:r>
              <a:rPr lang="en-US" sz="2400" dirty="0" smtClean="0"/>
              <a:t>Other industry historical data</a:t>
            </a:r>
          </a:p>
          <a:p>
            <a:pPr lvl="1"/>
            <a:r>
              <a:rPr lang="en-US" sz="2400" dirty="0" smtClean="0"/>
              <a:t>Piece part count method (MIL-HDBK-217F)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ngineering judgment </a:t>
            </a:r>
            <a:endParaRPr lang="en-US" sz="2400" strike="sngStrike" dirty="0" smtClean="0"/>
          </a:p>
          <a:p>
            <a:r>
              <a:rPr lang="en-US" sz="2800" dirty="0" smtClean="0"/>
              <a:t>This variety of data sources raises the concern of source data applicability to target parameter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28800" y="166127"/>
            <a:ext cx="6508750" cy="89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Parameter Data Sources and the Concern of Applicability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Applicability and why is it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0668"/>
            <a:ext cx="8534400" cy="5561132"/>
          </a:xfrm>
        </p:spPr>
        <p:txBody>
          <a:bodyPr>
            <a:noAutofit/>
          </a:bodyPr>
          <a:lstStyle/>
          <a:p>
            <a:r>
              <a:rPr lang="en-US" sz="2400" dirty="0"/>
              <a:t>Applicability is the degree of credibility and relevance of the source </a:t>
            </a:r>
            <a:r>
              <a:rPr lang="en-US" sz="2400" dirty="0" smtClean="0"/>
              <a:t>data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 smtClean="0"/>
              <a:t>Data </a:t>
            </a:r>
            <a:r>
              <a:rPr lang="en-US" sz="2400" dirty="0"/>
              <a:t>a</a:t>
            </a:r>
            <a:r>
              <a:rPr lang="en-US" sz="2400" dirty="0" smtClean="0"/>
              <a:t>pplicability is a significant source of epistemic </a:t>
            </a:r>
            <a:r>
              <a:rPr lang="en-US" sz="2400" dirty="0" smtClean="0"/>
              <a:t>uncertainty that affects the spread of the distribution</a:t>
            </a:r>
            <a:endParaRPr lang="en-US" sz="20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400" dirty="0" smtClean="0"/>
              <a:t>The heuristic </a:t>
            </a:r>
            <a:r>
              <a:rPr lang="en-US" sz="2400" dirty="0"/>
              <a:t>approach is one way to consistently incorporate subjective judgments about applicability into the modeling </a:t>
            </a:r>
            <a:r>
              <a:rPr lang="en-US" sz="2400" dirty="0" smtClean="0"/>
              <a:t>process that fits in well with the Bayesian </a:t>
            </a:r>
            <a:r>
              <a:rPr lang="en-US" sz="2400" dirty="0"/>
              <a:t>methods </a:t>
            </a:r>
            <a:r>
              <a:rPr lang="en-US" sz="2400" dirty="0" smtClean="0"/>
              <a:t>permit the use of subjective information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The evaluation of applicability with a heuristic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approach is most useful</a:t>
            </a:r>
          </a:p>
          <a:p>
            <a:pPr lvl="1"/>
            <a:r>
              <a:rPr lang="en-US" sz="2000" dirty="0" smtClean="0"/>
              <a:t>When other Bayesian statistical </a:t>
            </a:r>
            <a:r>
              <a:rPr lang="en-US" sz="2000" dirty="0"/>
              <a:t>methods are not available or yield poor </a:t>
            </a:r>
            <a:r>
              <a:rPr lang="en-US" sz="2000" dirty="0" smtClean="0"/>
              <a:t>results</a:t>
            </a:r>
          </a:p>
          <a:p>
            <a:pPr lvl="1"/>
            <a:r>
              <a:rPr lang="en-US" sz="2000" dirty="0" smtClean="0"/>
              <a:t>To ensure consistent judgments throughout the model</a:t>
            </a:r>
            <a:endParaRPr lang="en-US" sz="2400" dirty="0"/>
          </a:p>
          <a:p>
            <a:pPr marL="0" indent="0">
              <a:buNone/>
            </a:pPr>
            <a:endParaRPr lang="en-US" sz="2400" strike="sngStrike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approach for quantifying data applicability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8" y="1261873"/>
            <a:ext cx="7963892" cy="506272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 Source applicability is divided into two categories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sz="2000" dirty="0" smtClean="0"/>
              <a:t>Data source application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Rank most applicable to least applicable data sources </a:t>
            </a:r>
          </a:p>
          <a:p>
            <a:pPr lvl="1">
              <a:spcBef>
                <a:spcPts val="800"/>
              </a:spcBef>
            </a:pPr>
            <a:r>
              <a:rPr lang="en-US" sz="2000" dirty="0" smtClean="0"/>
              <a:t>Data source environment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Uncertainty increases when converting from one type of environment to another (i.e., GF to AUF, or AUF to AIF)</a:t>
            </a:r>
          </a:p>
          <a:p>
            <a:pPr lvl="2"/>
            <a:endParaRPr lang="en-US" sz="1200" dirty="0" smtClean="0"/>
          </a:p>
          <a:p>
            <a:pPr>
              <a:spcBef>
                <a:spcPts val="800"/>
              </a:spcBef>
            </a:pPr>
            <a:r>
              <a:rPr lang="en-US" sz="2000" dirty="0" smtClean="0"/>
              <a:t>Classify </a:t>
            </a:r>
            <a:r>
              <a:rPr lang="en-US" sz="2000" dirty="0" smtClean="0"/>
              <a:t>the applicability of the reliability data source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Assess the environmental conditions between the source and the target parameter 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Apply the appropriate K factor (Logistic Performance Factors) to adjust the source data mean from its environment to predict the mean failure rate of the component in the application </a:t>
            </a:r>
            <a:r>
              <a:rPr lang="en-US" sz="2000" dirty="0" smtClean="0"/>
              <a:t>environment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smtClean="0"/>
              <a:t>For each data source, apply the heuristic guidelines to quantify the uncertainty due to </a:t>
            </a:r>
            <a:r>
              <a:rPr lang="en-US" sz="2000" dirty="0" smtClean="0"/>
              <a:t>applicability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 Classification Approach</a:t>
            </a:r>
            <a:br>
              <a:rPr lang="en-US" dirty="0" smtClean="0"/>
            </a:br>
            <a:r>
              <a:rPr lang="en-US" dirty="0" smtClean="0"/>
              <a:t>The complete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466" y="1262063"/>
            <a:ext cx="8363130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to Reduce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632"/>
            <a:ext cx="8452842" cy="5378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6467" y="1233622"/>
            <a:ext cx="2161479" cy="527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Data Sources</a:t>
            </a:r>
          </a:p>
        </p:txBody>
      </p: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>
            <a:off x="3687207" y="1760889"/>
            <a:ext cx="0" cy="543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3687207" y="2831900"/>
            <a:ext cx="0" cy="66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3687207" y="4020604"/>
            <a:ext cx="0" cy="696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>
          <a:xfrm>
            <a:off x="3687207" y="5244615"/>
            <a:ext cx="0" cy="637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83753" y="4980980"/>
            <a:ext cx="0" cy="123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83752" y="4980981"/>
            <a:ext cx="9227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07677" y="5004609"/>
            <a:ext cx="461665" cy="9653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Iterative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573073" y="1311148"/>
            <a:ext cx="7154551" cy="5329147"/>
            <a:chOff x="1573073" y="1311148"/>
            <a:chExt cx="7154551" cy="5329147"/>
          </a:xfrm>
        </p:grpSpPr>
        <p:sp>
          <p:nvSpPr>
            <p:cNvPr id="6" name="Rectangle 5"/>
            <p:cNvSpPr/>
            <p:nvPr/>
          </p:nvSpPr>
          <p:spPr>
            <a:xfrm>
              <a:off x="2606467" y="2304633"/>
              <a:ext cx="2161479" cy="52726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Assign </a:t>
              </a:r>
              <a:r>
                <a:rPr lang="en-US" sz="1600" dirty="0" smtClean="0">
                  <a:solidFill>
                    <a:prstClr val="white"/>
                  </a:solidFill>
                </a:rPr>
                <a:t>Applicability values (Uncertainty)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06467" y="3493337"/>
              <a:ext cx="2161479" cy="52726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Assign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  <a:r>
                <a:rPr lang="en-US" sz="1600" dirty="0">
                  <a:solidFill>
                    <a:prstClr val="white"/>
                  </a:solidFill>
                </a:rPr>
                <a:t>Correlation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06467" y="4717348"/>
              <a:ext cx="2161479" cy="52726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Uncertainty Analysis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6467" y="5882513"/>
              <a:ext cx="2161479" cy="66356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Uncertainty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  <a:r>
                <a:rPr lang="en-US" sz="1600" dirty="0">
                  <a:solidFill>
                    <a:prstClr val="white"/>
                  </a:solidFill>
                </a:rPr>
                <a:t>Importance</a:t>
              </a:r>
            </a:p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Analyses</a:t>
              </a:r>
            </a:p>
          </p:txBody>
        </p:sp>
        <p:cxnSp>
          <p:nvCxnSpPr>
            <p:cNvPr id="72" name="Straight Connector 71"/>
            <p:cNvCxnSpPr>
              <a:endCxn id="10" idx="1"/>
            </p:cNvCxnSpPr>
            <p:nvPr/>
          </p:nvCxnSpPr>
          <p:spPr>
            <a:xfrm>
              <a:off x="1683753" y="6214294"/>
              <a:ext cx="922714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573073" y="4850721"/>
              <a:ext cx="461665" cy="9653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Loop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67946" y="1311148"/>
              <a:ext cx="3959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Collect failure rate data for the components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67946" y="2156936"/>
              <a:ext cx="39596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Assign </a:t>
              </a:r>
              <a:r>
                <a:rPr lang="en-US" sz="1400" dirty="0" smtClean="0">
                  <a:solidFill>
                    <a:prstClr val="black"/>
                  </a:solidFill>
                </a:rPr>
                <a:t>lognormal prior distributions to failure rates by selecting the appropriate error factor for each unique reliability block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67946" y="3627808"/>
              <a:ext cx="3959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Correlate reliability blocks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67946" y="4850721"/>
              <a:ext cx="3959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Run uncertainty </a:t>
              </a:r>
              <a:r>
                <a:rPr lang="en-US" sz="1400" dirty="0" smtClean="0">
                  <a:solidFill>
                    <a:prstClr val="black"/>
                  </a:solidFill>
                </a:rPr>
                <a:t>analyses (i.e., MC)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67946" y="5901631"/>
              <a:ext cx="39596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Run uncertainty importance analyses and determine which </a:t>
              </a:r>
              <a:r>
                <a:rPr lang="en-US" sz="1400" dirty="0" smtClean="0">
                  <a:solidFill>
                    <a:prstClr val="black"/>
                  </a:solidFill>
                </a:rPr>
                <a:t>blocks </a:t>
              </a:r>
              <a:r>
                <a:rPr lang="en-US" sz="1400" dirty="0">
                  <a:solidFill>
                    <a:prstClr val="black"/>
                  </a:solidFill>
                </a:rPr>
                <a:t>drive the lower and upper </a:t>
              </a:r>
              <a:r>
                <a:rPr lang="en-US" sz="1400" dirty="0" smtClean="0">
                  <a:solidFill>
                    <a:prstClr val="black"/>
                  </a:solidFill>
                </a:rPr>
                <a:t>bounds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22773</TotalTime>
  <Words>901</Words>
  <Application>Microsoft Office PowerPoint</Application>
  <PresentationFormat>On-screen Show (4:3)</PresentationFormat>
  <Paragraphs>167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1_Office Theme</vt:lpstr>
      <vt:lpstr>PowerPoint Presentation</vt:lpstr>
      <vt:lpstr>Purpose</vt:lpstr>
      <vt:lpstr>Uncertainty</vt:lpstr>
      <vt:lpstr>Background on Uncertainty</vt:lpstr>
      <vt:lpstr> </vt:lpstr>
      <vt:lpstr>What is Data Applicability and why is it important</vt:lpstr>
      <vt:lpstr>An approach for quantifying data applicability </vt:lpstr>
      <vt:lpstr>Data Source Classification Approach The complete Table</vt:lpstr>
      <vt:lpstr>Process to Reduce Uncertainty</vt:lpstr>
      <vt:lpstr>Case Study  Simple Fault Tree </vt:lpstr>
      <vt:lpstr>Case Study Uncertainty Quantification Results Run1</vt:lpstr>
      <vt:lpstr> Case Study  Uncertainty-Importance Analysis</vt:lpstr>
      <vt:lpstr>Case Study Uncertainty Quantification Results Run2</vt:lpstr>
      <vt:lpstr>Conclusion</vt:lpstr>
      <vt:lpstr>Questions?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Analyses</dc:title>
  <dc:creator>Mohammad AL Hassan</dc:creator>
  <cp:lastModifiedBy>Al Hassan, Mohammad I. (MSFC-QD35)[Bastion Technologies, Inc.]</cp:lastModifiedBy>
  <cp:revision>418</cp:revision>
  <cp:lastPrinted>2015-10-30T20:23:01Z</cp:lastPrinted>
  <dcterms:created xsi:type="dcterms:W3CDTF">2014-05-19T19:12:38Z</dcterms:created>
  <dcterms:modified xsi:type="dcterms:W3CDTF">2015-11-02T15:47:53Z</dcterms:modified>
</cp:coreProperties>
</file>