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96" r:id="rId3"/>
    <p:sldId id="287" r:id="rId4"/>
    <p:sldId id="270" r:id="rId5"/>
    <p:sldId id="295" r:id="rId6"/>
    <p:sldId id="289" r:id="rId7"/>
    <p:sldId id="290" r:id="rId8"/>
    <p:sldId id="291" r:id="rId9"/>
    <p:sldId id="288" r:id="rId10"/>
    <p:sldId id="292" r:id="rId11"/>
    <p:sldId id="294" r:id="rId12"/>
    <p:sldId id="284" r:id="rId13"/>
    <p:sldId id="285" r:id="rId14"/>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2" autoAdjust="0"/>
    <p:restoredTop sz="78023" autoAdjust="0"/>
  </p:normalViewPr>
  <p:slideViewPr>
    <p:cSldViewPr snapToGrid="0">
      <p:cViewPr varScale="1">
        <p:scale>
          <a:sx n="86" d="100"/>
          <a:sy n="86" d="100"/>
        </p:scale>
        <p:origin x="1524" y="12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4" cy="466334"/>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954" y="1"/>
            <a:ext cx="3026834" cy="466334"/>
          </a:xfrm>
          <a:prstGeom prst="rect">
            <a:avLst/>
          </a:prstGeom>
        </p:spPr>
        <p:txBody>
          <a:bodyPr vert="horz" lIns="92958" tIns="46479" rIns="92958" bIns="46479" rtlCol="0"/>
          <a:lstStyle>
            <a:lvl1pPr algn="r">
              <a:defRPr sz="1200"/>
            </a:lvl1pPr>
          </a:lstStyle>
          <a:p>
            <a:fld id="{69B800AA-8B53-4A24-BB6C-55AAB7F665D6}" type="datetimeFigureOut">
              <a:rPr lang="en-US" smtClean="0"/>
              <a:t>10/4/2018</a:t>
            </a:fld>
            <a:endParaRPr lang="en-US"/>
          </a:p>
        </p:txBody>
      </p:sp>
      <p:sp>
        <p:nvSpPr>
          <p:cNvPr id="4" name="Footer Placeholder 3"/>
          <p:cNvSpPr>
            <a:spLocks noGrp="1"/>
          </p:cNvSpPr>
          <p:nvPr>
            <p:ph type="ftr" sz="quarter" idx="2"/>
          </p:nvPr>
        </p:nvSpPr>
        <p:spPr>
          <a:xfrm>
            <a:off x="0" y="8817368"/>
            <a:ext cx="3026834" cy="466333"/>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954" y="8817368"/>
            <a:ext cx="3026834" cy="466333"/>
          </a:xfrm>
          <a:prstGeom prst="rect">
            <a:avLst/>
          </a:prstGeom>
        </p:spPr>
        <p:txBody>
          <a:bodyPr vert="horz" lIns="92958" tIns="46479" rIns="92958" bIns="46479" rtlCol="0" anchor="b"/>
          <a:lstStyle>
            <a:lvl1pPr algn="r">
              <a:defRPr sz="1200"/>
            </a:lvl1pPr>
          </a:lstStyle>
          <a:p>
            <a:fld id="{6D8E5FD9-89B3-422E-A022-4A366691C32E}" type="slidenum">
              <a:rPr lang="en-US" smtClean="0"/>
              <a:t>‹#›</a:t>
            </a:fld>
            <a:endParaRPr lang="en-US"/>
          </a:p>
        </p:txBody>
      </p:sp>
    </p:spTree>
    <p:extLst>
      <p:ext uri="{BB962C8B-B14F-4D97-AF65-F5344CB8AC3E}">
        <p14:creationId xmlns:p14="http://schemas.microsoft.com/office/powerpoint/2010/main" val="2788697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26834"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3"/>
            <a:ext cx="3026834" cy="465797"/>
          </a:xfrm>
          <a:prstGeom prst="rect">
            <a:avLst/>
          </a:prstGeom>
        </p:spPr>
        <p:txBody>
          <a:bodyPr vert="horz" lIns="92958" tIns="46479" rIns="92958" bIns="46479" rtlCol="0"/>
          <a:lstStyle>
            <a:lvl1pPr algn="r">
              <a:defRPr sz="1200"/>
            </a:lvl1pPr>
          </a:lstStyle>
          <a:p>
            <a:fld id="{D7FBD136-239B-4422-A84D-E6955C65ECBF}" type="datetimeFigureOut">
              <a:rPr lang="en-US" smtClean="0"/>
              <a:t>10/4/2018</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0"/>
            <a:ext cx="5588000" cy="3655457"/>
          </a:xfrm>
          <a:prstGeom prst="rect">
            <a:avLst/>
          </a:prstGeom>
        </p:spPr>
        <p:txBody>
          <a:bodyPr vert="horz" lIns="92958" tIns="46479" rIns="92958" bIns="4647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4"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4" cy="465796"/>
          </a:xfrm>
          <a:prstGeom prst="rect">
            <a:avLst/>
          </a:prstGeom>
        </p:spPr>
        <p:txBody>
          <a:bodyPr vert="horz" lIns="92958" tIns="46479" rIns="92958" bIns="46479" rtlCol="0" anchor="b"/>
          <a:lstStyle>
            <a:lvl1pPr algn="r">
              <a:defRPr sz="1200"/>
            </a:lvl1pPr>
          </a:lstStyle>
          <a:p>
            <a:fld id="{563DF7D7-C74C-4948-B755-21A1DA0721A4}" type="slidenum">
              <a:rPr lang="en-US" smtClean="0"/>
              <a:t>‹#›</a:t>
            </a:fld>
            <a:endParaRPr lang="en-US"/>
          </a:p>
        </p:txBody>
      </p:sp>
    </p:spTree>
    <p:extLst>
      <p:ext uri="{BB962C8B-B14F-4D97-AF65-F5344CB8AC3E}">
        <p14:creationId xmlns:p14="http://schemas.microsoft.com/office/powerpoint/2010/main" val="4167751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1160463"/>
            <a:ext cx="556895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1</a:t>
            </a:fld>
            <a:endParaRPr lang="en-US" dirty="0"/>
          </a:p>
        </p:txBody>
      </p:sp>
    </p:spTree>
    <p:extLst>
      <p:ext uri="{BB962C8B-B14F-4D97-AF65-F5344CB8AC3E}">
        <p14:creationId xmlns:p14="http://schemas.microsoft.com/office/powerpoint/2010/main" val="197493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*Assuming a safety factor of 1.4,</a:t>
            </a:r>
            <a:r>
              <a:rPr lang="en-US" baseline="0" dirty="0" smtClean="0"/>
              <a:t> which is the typical value used for safety factor requirements.</a:t>
            </a:r>
          </a:p>
          <a:p>
            <a:r>
              <a:rPr lang="en-US" baseline="0" dirty="0" smtClean="0"/>
              <a:t>The margin of safety is the realized factor of safety divided by the design safety factor minus 1.</a:t>
            </a:r>
          </a:p>
          <a:p>
            <a:r>
              <a:rPr lang="en-US" baseline="0" dirty="0" smtClean="0"/>
              <a:t>The factor of safety graph follows the same curve.</a:t>
            </a:r>
          </a:p>
          <a:p>
            <a:r>
              <a:rPr lang="en-US" baseline="0" dirty="0" smtClean="0"/>
              <a:t>Diminishing return, when is factor/margin of safety enough</a:t>
            </a:r>
          </a:p>
          <a:p>
            <a:r>
              <a:rPr lang="en-US" baseline="0" dirty="0" smtClean="0"/>
              <a:t>At a margin of safety of ~0.15 (FS 1.61), it can be seen that any increases in the margin of safety only result in a minimal decrease in the probability of failure. At a margin of safety of 0.20 (FS 1.68), any increase in the margin of safety would result in practically no change to the probability of failure.</a:t>
            </a:r>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10</a:t>
            </a:fld>
            <a:endParaRPr lang="en-US"/>
          </a:p>
        </p:txBody>
      </p:sp>
    </p:spTree>
    <p:extLst>
      <p:ext uri="{BB962C8B-B14F-4D97-AF65-F5344CB8AC3E}">
        <p14:creationId xmlns:p14="http://schemas.microsoft.com/office/powerpoint/2010/main" val="3963098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*Assuming 0 margin of safety</a:t>
            </a:r>
            <a:r>
              <a:rPr lang="en-US" baseline="0" dirty="0" smtClean="0"/>
              <a:t>, 1.4 safety factor, and 0.05 CV-Strength.</a:t>
            </a:r>
          </a:p>
          <a:p>
            <a:r>
              <a:rPr lang="en-US" baseline="0" dirty="0" smtClean="0"/>
              <a:t>The CV-Strength graph follows the same curve with a slightly different y equation.</a:t>
            </a:r>
          </a:p>
          <a:p>
            <a:r>
              <a:rPr lang="en-US" baseline="0" dirty="0" smtClean="0"/>
              <a:t>Y=13.008x6-6.3037x5+1.3381x4-0.1531x3+0.0099x2-0.0003x+5E-06 with an R2 value of 1.</a:t>
            </a:r>
          </a:p>
          <a:p>
            <a:r>
              <a:rPr lang="en-US" baseline="0" dirty="0" smtClean="0"/>
              <a:t>At a CV-Stress greater than 0.14, the probability of failure increases substantially.</a:t>
            </a:r>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11</a:t>
            </a:fld>
            <a:endParaRPr lang="en-US"/>
          </a:p>
        </p:txBody>
      </p:sp>
    </p:spTree>
    <p:extLst>
      <p:ext uri="{BB962C8B-B14F-4D97-AF65-F5344CB8AC3E}">
        <p14:creationId xmlns:p14="http://schemas.microsoft.com/office/powerpoint/2010/main" val="1134311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1160463"/>
            <a:ext cx="556895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FFA3C-7232-4FC4-9750-41EBE614209D}" type="slidenum">
              <a:rPr lang="en-US" smtClean="0"/>
              <a:t>12</a:t>
            </a:fld>
            <a:endParaRPr lang="en-US"/>
          </a:p>
        </p:txBody>
      </p:sp>
    </p:spTree>
    <p:extLst>
      <p:ext uri="{BB962C8B-B14F-4D97-AF65-F5344CB8AC3E}">
        <p14:creationId xmlns:p14="http://schemas.microsoft.com/office/powerpoint/2010/main" val="2521005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1160463"/>
            <a:ext cx="556895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FFFA3C-7232-4FC4-9750-41EBE614209D}" type="slidenum">
              <a:rPr lang="en-US" smtClean="0"/>
              <a:t>13</a:t>
            </a:fld>
            <a:endParaRPr lang="en-US"/>
          </a:p>
        </p:txBody>
      </p:sp>
    </p:spTree>
    <p:extLst>
      <p:ext uri="{BB962C8B-B14F-4D97-AF65-F5344CB8AC3E}">
        <p14:creationId xmlns:p14="http://schemas.microsoft.com/office/powerpoint/2010/main" val="160327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vehicle has to be strong enough to survive the loads, yet light enough to reach its destination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Eventually, a point is reached where increasing the margin of safety does not provide sufficient benefit to the strength of the vehicle, and only adds unnecessary weight</a:t>
            </a:r>
          </a:p>
          <a:p>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2</a:t>
            </a:fld>
            <a:endParaRPr lang="en-US"/>
          </a:p>
        </p:txBody>
      </p:sp>
    </p:spTree>
    <p:extLst>
      <p:ext uri="{BB962C8B-B14F-4D97-AF65-F5344CB8AC3E}">
        <p14:creationId xmlns:p14="http://schemas.microsoft.com/office/powerpoint/2010/main" val="2279178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mtClean="0"/>
              <a:t>http://slideplayer.com/slide/6207332/</a:t>
            </a:r>
          </a:p>
          <a:p>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3</a:t>
            </a:fld>
            <a:endParaRPr lang="en-US"/>
          </a:p>
        </p:txBody>
      </p:sp>
    </p:spTree>
    <p:extLst>
      <p:ext uri="{BB962C8B-B14F-4D97-AF65-F5344CB8AC3E}">
        <p14:creationId xmlns:p14="http://schemas.microsoft.com/office/powerpoint/2010/main" val="1753973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8025" y="1160463"/>
            <a:ext cx="5568950" cy="3133725"/>
          </a:xfrm>
        </p:spPr>
      </p:sp>
      <p:sp>
        <p:nvSpPr>
          <p:cNvPr id="3" name="Notes Placeholder 2"/>
          <p:cNvSpPr>
            <a:spLocks noGrp="1"/>
          </p:cNvSpPr>
          <p:nvPr>
            <p:ph type="body" idx="1"/>
          </p:nvPr>
        </p:nvSpPr>
        <p:spPr/>
        <p:txBody>
          <a:bodyPr/>
          <a:lstStyle/>
          <a:p>
            <a:r>
              <a:rPr lang="en-US" dirty="0" smtClean="0"/>
              <a:t>http://www.writeopinions.com/safety-factor</a:t>
            </a:r>
          </a:p>
          <a:p>
            <a:endParaRPr lang="en-US" baseline="0" dirty="0" smtClean="0"/>
          </a:p>
          <a:p>
            <a:r>
              <a:rPr lang="en-US" sz="1200" dirty="0" smtClean="0"/>
              <a:t>Understanding the variability of stresses and strengths is useful in preventing overlap of the stress distribution onto the strength distribution in order to improve the reliability of a design</a:t>
            </a:r>
          </a:p>
          <a:p>
            <a:r>
              <a:rPr lang="en-US" sz="1200" dirty="0" smtClean="0"/>
              <a:t>This ratio is defined as the realized factor of safety</a:t>
            </a:r>
          </a:p>
          <a:p>
            <a:r>
              <a:rPr lang="en-US" sz="1200" dirty="0" smtClean="0"/>
              <a:t>Many systems are purposefully built much stronger than needed for normal usage to allow for unexpected loads</a:t>
            </a:r>
          </a:p>
          <a:p>
            <a:r>
              <a:rPr lang="en-US" sz="1200" dirty="0" smtClean="0"/>
              <a:t>The factor of safety can be interpreted as the structural capacity of a component beyond the expected loads</a:t>
            </a:r>
          </a:p>
          <a:p>
            <a:r>
              <a:rPr lang="en-US" sz="1200" dirty="0" smtClean="0"/>
              <a:t>It essentially defines how much stronger the system is than it typically needs to be for an intended load</a:t>
            </a:r>
          </a:p>
          <a:p>
            <a:endParaRPr lang="en-US" sz="1200"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BFFFA3C-7232-4FC4-9750-41EBE614209D}" type="slidenum">
              <a:rPr lang="en-US" smtClean="0"/>
              <a:t>4</a:t>
            </a:fld>
            <a:endParaRPr lang="en-US" dirty="0"/>
          </a:p>
        </p:txBody>
      </p:sp>
    </p:spTree>
    <p:extLst>
      <p:ext uri="{BB962C8B-B14F-4D97-AF65-F5344CB8AC3E}">
        <p14:creationId xmlns:p14="http://schemas.microsoft.com/office/powerpoint/2010/main" val="3573248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3DF7D7-C74C-4948-B755-21A1DA0721A4}" type="slidenum">
              <a:rPr lang="en-US" smtClean="0"/>
              <a:t>5</a:t>
            </a:fld>
            <a:endParaRPr lang="en-US"/>
          </a:p>
        </p:txBody>
      </p:sp>
    </p:spTree>
    <p:extLst>
      <p:ext uri="{BB962C8B-B14F-4D97-AF65-F5344CB8AC3E}">
        <p14:creationId xmlns:p14="http://schemas.microsoft.com/office/powerpoint/2010/main" val="2059567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Generally, CV(stress) = 0.2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Generally, </a:t>
            </a:r>
            <a:r>
              <a:rPr lang="en-US" dirty="0" err="1" smtClean="0">
                <a:cs typeface="Calibri" panose="020F0502020204030204" pitchFamily="34" charset="0"/>
              </a:rPr>
              <a:t>Zmax</a:t>
            </a:r>
            <a:r>
              <a:rPr lang="en-US" dirty="0" smtClean="0">
                <a:cs typeface="Calibri" panose="020F0502020204030204" pitchFamily="34" charset="0"/>
              </a:rPr>
              <a:t> =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If using actual stresses for the strength vs. stress calculation, this value is the expected stress when design loads are applied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If using “Realized Factor of Safety” for the strength estimate, then “Stress max” =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6</a:t>
            </a:fld>
            <a:endParaRPr lang="en-US"/>
          </a:p>
        </p:txBody>
      </p:sp>
    </p:spTree>
    <p:extLst>
      <p:ext uri="{BB962C8B-B14F-4D97-AF65-F5344CB8AC3E}">
        <p14:creationId xmlns:p14="http://schemas.microsoft.com/office/powerpoint/2010/main" val="1605897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For the purposes</a:t>
                </a:r>
                <a:r>
                  <a:rPr lang="en-US" sz="1200" baseline="0" dirty="0" smtClean="0"/>
                  <a:t> of calculations, </a:t>
                </a:r>
                <a:r>
                  <a:rPr lang="en-US" sz="1200" baseline="0" dirty="0" err="1" smtClean="0"/>
                  <a:t>Cvmean</a:t>
                </a:r>
                <a:r>
                  <a:rPr lang="en-US" sz="1200" baseline="0" dirty="0" smtClean="0"/>
                  <a:t> is usually left constant (i.e. 0.05), and </a:t>
                </a:r>
                <a:r>
                  <a:rPr lang="en-US" sz="1200" baseline="0" dirty="0" err="1" smtClean="0"/>
                  <a:t>Cvprob</a:t>
                </a:r>
                <a:r>
                  <a:rPr lang="en-US" sz="1200" baseline="0" dirty="0" smtClean="0"/>
                  <a:t> can be varied depending on the component material. These two parameters are commonly the same.</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Generally, CV(strength) = 0.05 to 0.2</a:t>
                </a:r>
              </a:p>
              <a:p>
                <a:pPr lvl="0"/>
                <a:r>
                  <a:rPr lang="en-US" dirty="0" smtClean="0"/>
                  <a:t>Generally, “K-strength” = 3</a:t>
                </a:r>
              </a:p>
              <a:p>
                <a:pPr lvl="0"/>
                <a:r>
                  <a:rPr lang="en-US" dirty="0" smtClean="0"/>
                  <a:t>Mean strength is then used to calculate mu strength</a:t>
                </a:r>
              </a:p>
              <a:p>
                <a:pPr lvl="0"/>
                <a:r>
                  <a:rPr lang="en-US" dirty="0" smtClean="0"/>
                  <a:t>Standard Deviation Strength is then</a:t>
                </a:r>
                <a:r>
                  <a:rPr lang="en-US" baseline="0" dirty="0" smtClean="0"/>
                  <a:t> used to calculated sigma strength</a:t>
                </a:r>
                <a:endParaRPr lang="en-US" dirty="0" smtClean="0"/>
              </a:p>
              <a:p>
                <a:pPr lvl="0"/>
                <a:r>
                  <a:rPr lang="en-US" sz="2400" dirty="0" smtClean="0"/>
                  <a:t>This stress is assumed to be “</a:t>
                </a:r>
                <a14:m>
                  <m:oMath xmlns:m="http://schemas.openxmlformats.org/officeDocument/2006/math">
                    <m:sSub>
                      <m:sSubPr>
                        <m:ctrlPr>
                          <a:rPr lang="en-US" sz="2400" i="1">
                            <a:latin typeface="Cambria Math" panose="02040503050406030204" pitchFamily="18" charset="0"/>
                            <a:cs typeface="Calibri" panose="020F0502020204030204" pitchFamily="34" charset="0"/>
                          </a:rPr>
                        </m:ctrlPr>
                      </m:sSubPr>
                      <m:e>
                        <m:r>
                          <a:rPr lang="en-US" sz="2400" i="1">
                            <a:latin typeface="Cambria Math" panose="02040503050406030204" pitchFamily="18" charset="0"/>
                            <a:cs typeface="Calibri" panose="020F0502020204030204" pitchFamily="34" charset="0"/>
                          </a:rPr>
                          <m:t>𝐾</m:t>
                        </m:r>
                      </m:e>
                      <m:sub>
                        <m:r>
                          <a:rPr lang="en-US" sz="2400" i="1">
                            <a:latin typeface="Cambria Math" panose="02040503050406030204" pitchFamily="18" charset="0"/>
                            <a:cs typeface="Calibri" panose="020F0502020204030204" pitchFamily="34" charset="0"/>
                          </a:rPr>
                          <m:t>𝑆𝑡𝑟𝑒𝑛𝑔𝑡h</m:t>
                        </m:r>
                      </m:sub>
                    </m:sSub>
                  </m:oMath>
                </a14:m>
                <a:r>
                  <a:rPr lang="en-US" sz="2400" dirty="0" smtClean="0"/>
                  <a:t>” standard deviations from the mean stress capability of the component</a:t>
                </a:r>
              </a:p>
              <a:p>
                <a:pPr lvl="0"/>
                <a:r>
                  <a:rPr lang="en-US" sz="2400" dirty="0" smtClean="0"/>
                  <a:t>If using actual stresses, this value is the stress capability of the component material assumed in the material</a:t>
                </a:r>
              </a:p>
              <a:p>
                <a:pPr lvl="0"/>
                <a:r>
                  <a:rPr lang="en-US" sz="2400" dirty="0" smtClean="0"/>
                  <a:t>Use Realized Factor of Safety if setting “Stress max” = 1</a:t>
                </a:r>
              </a:p>
              <a:p>
                <a:pPr lvl="2"/>
                <a:endParaRPr lang="en-US" sz="2400" dirty="0" smtClean="0"/>
              </a:p>
              <a:p>
                <a:pPr lvl="2"/>
                <a:endParaRPr lang="en-US" dirty="0" smtClean="0"/>
              </a:p>
              <a:p>
                <a:pPr lvl="2"/>
                <a:endParaRPr lang="en-US" dirty="0" smtClean="0"/>
              </a:p>
            </p:txBody>
          </p:sp>
        </mc:Choice>
        <mc:Fallback xmlns="">
          <p:sp>
            <p:nvSpPr>
              <p:cNvPr id="3" name="Notes Placeholder 2"/>
              <p:cNvSpPr>
                <a:spLocks noGrp="1"/>
              </p:cNvSpPr>
              <p:nvPr>
                <p:ph type="body" idx="1"/>
              </p:nvPr>
            </p:nvSpPr>
            <p:spPr/>
            <p: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For the purposes</a:t>
                </a:r>
                <a:r>
                  <a:rPr lang="en-US" sz="1200" baseline="0" dirty="0" smtClean="0"/>
                  <a:t> of calculations, </a:t>
                </a:r>
                <a:r>
                  <a:rPr lang="en-US" sz="1200" baseline="0" dirty="0" err="1" smtClean="0"/>
                  <a:t>Cvmean</a:t>
                </a:r>
                <a:r>
                  <a:rPr lang="en-US" sz="1200" baseline="0" dirty="0" smtClean="0"/>
                  <a:t> is usually left constant (i.e. 0.05), and </a:t>
                </a:r>
                <a:r>
                  <a:rPr lang="en-US" sz="1200" baseline="0" dirty="0" err="1" smtClean="0"/>
                  <a:t>Cvprob</a:t>
                </a:r>
                <a:r>
                  <a:rPr lang="en-US" sz="1200" baseline="0" dirty="0" smtClean="0"/>
                  <a:t> can be varied depending on the component material. These two parameters are commonly the same.</a:t>
                </a:r>
                <a:endParaRPr lang="en-US" dirty="0" smtClean="0"/>
              </a:p>
              <a:p>
                <a:pPr marL="914400" marR="0" lvl="2" indent="0" algn="l" defTabSz="914400" rtl="0" eaLnBrk="1" fontAlgn="auto" latinLnBrk="0" hangingPunct="1">
                  <a:lnSpc>
                    <a:spcPct val="100000"/>
                  </a:lnSpc>
                  <a:spcBef>
                    <a:spcPts val="0"/>
                  </a:spcBef>
                  <a:spcAft>
                    <a:spcPts val="0"/>
                  </a:spcAft>
                  <a:buClrTx/>
                  <a:buSzTx/>
                  <a:buFontTx/>
                  <a:buNone/>
                  <a:tabLst/>
                  <a:defRPr/>
                </a:pPr>
                <a:r>
                  <a:rPr lang="en-US" dirty="0" smtClean="0"/>
                  <a:t>Generally</a:t>
                </a:r>
                <a:r>
                  <a:rPr lang="en-US" dirty="0" smtClean="0"/>
                  <a:t>, CV(strength) = 0.05 to 0.2</a:t>
                </a:r>
              </a:p>
              <a:p>
                <a:pPr lvl="2"/>
                <a:r>
                  <a:rPr lang="en-US" dirty="0" smtClean="0"/>
                  <a:t>Generally, “K-strength” = 3</a:t>
                </a:r>
              </a:p>
              <a:p>
                <a:pPr lvl="2"/>
                <a:r>
                  <a:rPr lang="en-US" dirty="0" smtClean="0"/>
                  <a:t>Mean strength is then used to calculate mu strength</a:t>
                </a:r>
              </a:p>
              <a:p>
                <a:pPr lvl="2"/>
                <a:r>
                  <a:rPr lang="en-US" dirty="0" smtClean="0"/>
                  <a:t>Standard Deviation Strength is then</a:t>
                </a:r>
                <a:r>
                  <a:rPr lang="en-US" baseline="0" dirty="0" smtClean="0"/>
                  <a:t> used to calculated sigma strength</a:t>
                </a:r>
                <a:endParaRPr lang="en-US" dirty="0" smtClean="0"/>
              </a:p>
              <a:p>
                <a:pPr lvl="2"/>
                <a:r>
                  <a:rPr lang="en-US" sz="2400" dirty="0" smtClean="0"/>
                  <a:t>This </a:t>
                </a:r>
                <a:r>
                  <a:rPr lang="en-US" sz="2400" dirty="0" smtClean="0"/>
                  <a:t>stress is assumed to be “</a:t>
                </a:r>
                <a:r>
                  <a:rPr lang="en-US" sz="2400" i="0">
                    <a:latin typeface="Cambria Math" panose="02040503050406030204" pitchFamily="18" charset="0"/>
                    <a:cs typeface="Calibri" panose="020F0502020204030204" pitchFamily="34" charset="0"/>
                  </a:rPr>
                  <a:t>𝐾_𝑆𝑡𝑟𝑒𝑛𝑔𝑡ℎ</a:t>
                </a:r>
                <a:r>
                  <a:rPr lang="en-US" sz="2400" dirty="0" smtClean="0"/>
                  <a:t>” standard deviations from the mean stress capability of the </a:t>
                </a:r>
                <a:r>
                  <a:rPr lang="en-US" sz="2400" dirty="0" smtClean="0"/>
                  <a:t>component</a:t>
                </a:r>
              </a:p>
              <a:p>
                <a:pPr lvl="2"/>
                <a:r>
                  <a:rPr lang="en-US" sz="2400" dirty="0" smtClean="0"/>
                  <a:t>If using actual stresses, this value is the stress capability of the component material assumed in the material</a:t>
                </a:r>
              </a:p>
              <a:p>
                <a:pPr lvl="2"/>
                <a:r>
                  <a:rPr lang="en-US" sz="2400" dirty="0" smtClean="0"/>
                  <a:t>Use Realized Factor of Safety if setting “Stress max” = 1</a:t>
                </a:r>
              </a:p>
              <a:p>
                <a:pPr lvl="2"/>
                <a:endParaRPr lang="en-US" sz="2400" dirty="0" smtClean="0"/>
              </a:p>
              <a:p>
                <a:pPr lvl="2"/>
                <a:endParaRPr lang="en-US" dirty="0" smtClean="0"/>
              </a:p>
              <a:p>
                <a:pPr lvl="2"/>
                <a:endParaRPr lang="en-US" dirty="0" smtClean="0"/>
              </a:p>
            </p:txBody>
          </p:sp>
        </mc:Fallback>
      </mc:AlternateContent>
      <p:sp>
        <p:nvSpPr>
          <p:cNvPr id="4" name="Slide Number Placeholder 3"/>
          <p:cNvSpPr>
            <a:spLocks noGrp="1"/>
          </p:cNvSpPr>
          <p:nvPr>
            <p:ph type="sldNum" sz="quarter" idx="10"/>
          </p:nvPr>
        </p:nvSpPr>
        <p:spPr/>
        <p:txBody>
          <a:bodyPr/>
          <a:lstStyle/>
          <a:p>
            <a:fld id="{563DF7D7-C74C-4948-B755-21A1DA0721A4}" type="slidenum">
              <a:rPr lang="en-US" smtClean="0"/>
              <a:t>7</a:t>
            </a:fld>
            <a:endParaRPr lang="en-US"/>
          </a:p>
        </p:txBody>
      </p:sp>
    </p:spTree>
    <p:extLst>
      <p:ext uri="{BB962C8B-B14F-4D97-AF65-F5344CB8AC3E}">
        <p14:creationId xmlns:p14="http://schemas.microsoft.com/office/powerpoint/2010/main" val="791219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Once the lognormal parameters of the distributions are established, those parameters are used to estimate the failure probability of the component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cs typeface="Calibri" panose="020F0502020204030204" pitchFamily="34" charset="0"/>
              </a:rPr>
              <a:t>Then it is simple to calculate the probability of failure using Excel functions rather than by numerical integration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63DF7D7-C74C-4948-B755-21A1DA0721A4}" type="slidenum">
              <a:rPr lang="en-US" smtClean="0"/>
              <a:t>8</a:t>
            </a:fld>
            <a:endParaRPr lang="en-US"/>
          </a:p>
        </p:txBody>
      </p:sp>
    </p:spTree>
    <p:extLst>
      <p:ext uri="{BB962C8B-B14F-4D97-AF65-F5344CB8AC3E}">
        <p14:creationId xmlns:p14="http://schemas.microsoft.com/office/powerpoint/2010/main" val="2823932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http://www-mdp.eng.cam.ac.uk/web/library/enginfo/textbooks_dvd_only/DAN/SSS/safety/strenPops.gif</a:t>
            </a:r>
          </a:p>
        </p:txBody>
      </p:sp>
      <p:sp>
        <p:nvSpPr>
          <p:cNvPr id="4" name="Slide Number Placeholder 3"/>
          <p:cNvSpPr>
            <a:spLocks noGrp="1"/>
          </p:cNvSpPr>
          <p:nvPr>
            <p:ph type="sldNum" sz="quarter" idx="10"/>
          </p:nvPr>
        </p:nvSpPr>
        <p:spPr/>
        <p:txBody>
          <a:bodyPr/>
          <a:lstStyle/>
          <a:p>
            <a:fld id="{563DF7D7-C74C-4948-B755-21A1DA0721A4}" type="slidenum">
              <a:rPr lang="en-US" smtClean="0"/>
              <a:t>9</a:t>
            </a:fld>
            <a:endParaRPr lang="en-US"/>
          </a:p>
        </p:txBody>
      </p:sp>
    </p:spTree>
    <p:extLst>
      <p:ext uri="{BB962C8B-B14F-4D97-AF65-F5344CB8AC3E}">
        <p14:creationId xmlns:p14="http://schemas.microsoft.com/office/powerpoint/2010/main" val="401894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47264" y="185742"/>
            <a:ext cx="9255857" cy="699585"/>
          </a:xfrm>
        </p:spPr>
        <p:txBody>
          <a:bodyPr>
            <a:normAutofit/>
          </a:bodyPr>
          <a:lstStyle>
            <a:lvl1pPr>
              <a:defRPr sz="2800">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E064CCC-FA61-8F40-B46F-F74E2CD4333C}" type="datetime1">
              <a:rPr lang="en-US" smtClean="0"/>
              <a:t>10/4/2018</a:t>
            </a:fld>
            <a:endParaRPr lang="en-US"/>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F03F791-CD8F-484B-8232-5862A7DF5399}" type="slidenum">
              <a:rPr lang="en-US" smtClean="0"/>
              <a:t>‹#›</a:t>
            </a:fld>
            <a:endParaRPr lang="en-US"/>
          </a:p>
        </p:txBody>
      </p:sp>
    </p:spTree>
    <p:extLst>
      <p:ext uri="{BB962C8B-B14F-4D97-AF65-F5344CB8AC3E}">
        <p14:creationId xmlns:p14="http://schemas.microsoft.com/office/powerpoint/2010/main" val="17680597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890796"/>
            <a:ext cx="9144000" cy="1655762"/>
          </a:xfrm>
        </p:spPr>
        <p:txBody>
          <a:bodyPr/>
          <a:lstStyle>
            <a:lvl1pPr marL="0" indent="0" algn="ctr">
              <a:buNone/>
              <a:defRPr sz="24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smtClean="0"/>
              <a:t>Click to edit Master subtitle style</a:t>
            </a:r>
            <a:endParaRPr lang="en-US" dirty="0"/>
          </a:p>
        </p:txBody>
      </p:sp>
      <p:sp>
        <p:nvSpPr>
          <p:cNvPr id="2" name="Title 1"/>
          <p:cNvSpPr>
            <a:spLocks noGrp="1"/>
          </p:cNvSpPr>
          <p:nvPr>
            <p:ph type="ctrTitle"/>
          </p:nvPr>
        </p:nvSpPr>
        <p:spPr>
          <a:xfrm>
            <a:off x="1524000" y="1122367"/>
            <a:ext cx="9144000" cy="2078037"/>
          </a:xfrm>
        </p:spPr>
        <p:txBody>
          <a:bodyPr anchor="b"/>
          <a:lstStyle>
            <a:lvl1pPr algn="ctr">
              <a:defRPr sz="6000">
                <a:solidFill>
                  <a:schemeClr val="tx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5690119" y="6319032"/>
            <a:ext cx="925287" cy="333699"/>
          </a:xfrm>
        </p:spPr>
        <p:txBody>
          <a:bodyPr/>
          <a:lstStyle/>
          <a:p>
            <a:fld id="{59A7866C-337B-8245-9B0A-57A9A84A4DF9}" type="datetime1">
              <a:rPr lang="en-US" smtClean="0"/>
              <a:t>10/4/2018</a:t>
            </a:fld>
            <a:endParaRPr lang="en-US"/>
          </a:p>
        </p:txBody>
      </p:sp>
      <p:sp>
        <p:nvSpPr>
          <p:cNvPr id="7" name="TextBox 6"/>
          <p:cNvSpPr txBox="1"/>
          <p:nvPr userDrawn="1"/>
        </p:nvSpPr>
        <p:spPr>
          <a:xfrm>
            <a:off x="1651251" y="322962"/>
            <a:ext cx="8444204" cy="492443"/>
          </a:xfrm>
          <a:prstGeom prst="rect">
            <a:avLst/>
          </a:prstGeom>
          <a:noFill/>
        </p:spPr>
        <p:txBody>
          <a:bodyPr wrap="square" rtlCol="0">
            <a:spAutoFit/>
          </a:bodyPr>
          <a:lstStyle/>
          <a:p>
            <a:r>
              <a:rPr lang="en-US" sz="2600" dirty="0" smtClean="0">
                <a:solidFill>
                  <a:schemeClr val="tx1"/>
                </a:solidFill>
              </a:rPr>
              <a:t>Safety and Mission </a:t>
            </a:r>
            <a:r>
              <a:rPr lang="en-US" sz="2600" baseline="0" dirty="0" smtClean="0">
                <a:solidFill>
                  <a:schemeClr val="tx1"/>
                </a:solidFill>
              </a:rPr>
              <a:t>Assurance</a:t>
            </a:r>
            <a:r>
              <a:rPr lang="en-US" sz="2600" dirty="0" smtClean="0">
                <a:solidFill>
                  <a:schemeClr val="tx1"/>
                </a:solidFill>
              </a:rPr>
              <a:t> (</a:t>
            </a:r>
            <a:r>
              <a:rPr lang="en-US" sz="2600" baseline="0" dirty="0" smtClean="0">
                <a:solidFill>
                  <a:schemeClr val="tx1"/>
                </a:solidFill>
              </a:rPr>
              <a:t>SMA</a:t>
            </a:r>
            <a:r>
              <a:rPr lang="en-US" sz="2600" dirty="0" smtClean="0">
                <a:solidFill>
                  <a:schemeClr val="tx1"/>
                </a:solidFill>
              </a:rPr>
              <a:t>)</a:t>
            </a:r>
            <a:endParaRPr lang="en-US" sz="2600" dirty="0">
              <a:solidFill>
                <a:schemeClr val="tx1"/>
              </a:solidFill>
            </a:endParaRPr>
          </a:p>
        </p:txBody>
      </p:sp>
      <p:sp>
        <p:nvSpPr>
          <p:cNvPr id="6" name="Rectangle 5"/>
          <p:cNvSpPr/>
          <p:nvPr userDrawn="1"/>
        </p:nvSpPr>
        <p:spPr>
          <a:xfrm>
            <a:off x="0" y="1035698"/>
            <a:ext cx="12192000" cy="5822302"/>
          </a:xfrm>
          <a:prstGeom prst="rect">
            <a:avLst/>
          </a:prstGeom>
          <a:blipFill dpi="0" rotWithShape="1">
            <a:blip r:embed="rId2">
              <a:alphaModFix amt="26000"/>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698674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3A86D-48F1-CC4A-8E5D-D51194DA4A89}" type="datetime1">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E3973-D732-4F58-B311-5F96505E12B2}" type="slidenum">
              <a:rPr lang="en-US" smtClean="0"/>
              <a:t>‹#›</a:t>
            </a:fld>
            <a:endParaRPr lang="en-US"/>
          </a:p>
        </p:txBody>
      </p:sp>
    </p:spTree>
    <p:extLst>
      <p:ext uri="{BB962C8B-B14F-4D97-AF65-F5344CB8AC3E}">
        <p14:creationId xmlns:p14="http://schemas.microsoft.com/office/powerpoint/2010/main" val="1672273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1898" y="1253372"/>
            <a:ext cx="10756231" cy="494155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1547261" y="185742"/>
            <a:ext cx="10515600" cy="69958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734D2-FC1E-614D-A140-A8AA0BC37E76}" type="datetime1">
              <a:rPr lang="en-US" smtClean="0"/>
              <a:t>10/4/2018</a:t>
            </a:fld>
            <a:endParaRPr lang="en-US"/>
          </a:p>
        </p:txBody>
      </p:sp>
      <p:sp>
        <p:nvSpPr>
          <p:cNvPr id="9" name="Rectangle 8"/>
          <p:cNvSpPr/>
          <p:nvPr userDrawn="1"/>
        </p:nvSpPr>
        <p:spPr>
          <a:xfrm>
            <a:off x="0" y="3"/>
            <a:ext cx="12192000" cy="1046375"/>
          </a:xfrm>
          <a:prstGeom prst="rect">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3F791-CD8F-484B-8232-5862A7DF5399}" type="slidenum">
              <a:rPr lang="en-US" smtClean="0"/>
              <a:t>‹#›</a:t>
            </a:fld>
            <a:endParaRPr lang="en-US"/>
          </a:p>
        </p:txBody>
      </p:sp>
      <p:pic>
        <p:nvPicPr>
          <p:cNvPr id="5" name="Picture 4"/>
          <p:cNvPicPr>
            <a:picLocks noChangeAspect="1"/>
          </p:cNvPicPr>
          <p:nvPr userDrawn="1"/>
        </p:nvPicPr>
        <p:blipFill>
          <a:blip r:embed="rId5"/>
          <a:stretch>
            <a:fillRect/>
          </a:stretch>
        </p:blipFill>
        <p:spPr>
          <a:xfrm>
            <a:off x="-397240" y="-169970"/>
            <a:ext cx="2767824" cy="1560711"/>
          </a:xfrm>
          <a:prstGeom prst="rect">
            <a:avLst/>
          </a:prstGeom>
        </p:spPr>
      </p:pic>
      <p:pic>
        <p:nvPicPr>
          <p:cNvPr id="8" name="Picture 7"/>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603508" y="141843"/>
            <a:ext cx="1492067" cy="580248"/>
          </a:xfrm>
          <a:prstGeom prst="rect">
            <a:avLst/>
          </a:prstGeom>
        </p:spPr>
      </p:pic>
    </p:spTree>
    <p:extLst>
      <p:ext uri="{BB962C8B-B14F-4D97-AF65-F5344CB8AC3E}">
        <p14:creationId xmlns:p14="http://schemas.microsoft.com/office/powerpoint/2010/main" val="2561824332"/>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2" r:id="rId3"/>
  </p:sldLayoutIdLst>
  <p:timing>
    <p:tnLst>
      <p:par>
        <p:cTn id="1" dur="indefinite" restart="never" nodeType="tmRoot"/>
      </p:par>
    </p:tnLst>
  </p:timing>
  <p:hf hdr="0" ftr="0" dt="0"/>
  <p:txStyles>
    <p:titleStyle>
      <a:lvl1pPr algn="l" defTabSz="914377"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2691872"/>
            <a:ext cx="9144000" cy="1338072"/>
          </a:xfrm>
        </p:spPr>
        <p:txBody>
          <a:bodyPr>
            <a:noAutofit/>
          </a:bodyPr>
          <a:lstStyle/>
          <a:p>
            <a:r>
              <a:rPr lang="en-US" sz="4800" b="1" dirty="0" smtClean="0"/>
              <a:t>Burden versus Capability Statistical Analysis for Structural Probabilistic Risk Assessments</a:t>
            </a:r>
            <a:endParaRPr lang="en-US" sz="4800" b="1" dirty="0"/>
          </a:p>
        </p:txBody>
      </p:sp>
      <p:sp>
        <p:nvSpPr>
          <p:cNvPr id="3" name="Subtitle 2"/>
          <p:cNvSpPr>
            <a:spLocks noGrp="1"/>
          </p:cNvSpPr>
          <p:nvPr>
            <p:ph type="subTitle" idx="1"/>
          </p:nvPr>
        </p:nvSpPr>
        <p:spPr>
          <a:xfrm>
            <a:off x="1523999" y="4872855"/>
            <a:ext cx="9144000" cy="1655763"/>
          </a:xfrm>
        </p:spPr>
        <p:txBody>
          <a:bodyPr>
            <a:normAutofit fontScale="92500" lnSpcReduction="10000"/>
          </a:bodyPr>
          <a:lstStyle/>
          <a:p>
            <a:pPr algn="r"/>
            <a:r>
              <a:rPr lang="en-US" sz="2600" b="1" kern="0" dirty="0" smtClean="0">
                <a:solidFill>
                  <a:schemeClr val="bg1"/>
                </a:solidFill>
              </a:rPr>
              <a:t>RAM XI Training Summit</a:t>
            </a:r>
          </a:p>
          <a:p>
            <a:pPr algn="r"/>
            <a:r>
              <a:rPr lang="en-US" sz="2600" b="1" kern="0" dirty="0" smtClean="0">
                <a:solidFill>
                  <a:schemeClr val="bg1"/>
                </a:solidFill>
              </a:rPr>
              <a:t>October 2018</a:t>
            </a:r>
            <a:endParaRPr lang="en-US" kern="0" dirty="0"/>
          </a:p>
          <a:p>
            <a:pPr algn="r"/>
            <a:r>
              <a:rPr lang="en-US" sz="2600" b="1" kern="0" dirty="0">
                <a:solidFill>
                  <a:schemeClr val="bg1"/>
                </a:solidFill>
              </a:rPr>
              <a:t>Becky Green, QD35, Bastion </a:t>
            </a:r>
            <a:r>
              <a:rPr lang="en-US" sz="2600" b="1" kern="0" dirty="0" smtClean="0">
                <a:solidFill>
                  <a:schemeClr val="bg1"/>
                </a:solidFill>
              </a:rPr>
              <a:t>Technologies, Inc.</a:t>
            </a:r>
          </a:p>
          <a:p>
            <a:pPr algn="r"/>
            <a:r>
              <a:rPr lang="en-US" sz="2600" b="1" kern="0" dirty="0" smtClean="0">
                <a:solidFill>
                  <a:schemeClr val="bg1"/>
                </a:solidFill>
              </a:rPr>
              <a:t>Frank Hark, QD35, Bastion Technologies, Inc.</a:t>
            </a:r>
            <a:endParaRPr lang="en-US" sz="2600" b="1" kern="0" dirty="0">
              <a:solidFill>
                <a:schemeClr val="bg1"/>
              </a:solidFill>
            </a:endParaRPr>
          </a:p>
        </p:txBody>
      </p:sp>
    </p:spTree>
    <p:extLst>
      <p:ext uri="{BB962C8B-B14F-4D97-AF65-F5344CB8AC3E}">
        <p14:creationId xmlns:p14="http://schemas.microsoft.com/office/powerpoint/2010/main" val="3563451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fld id="{FF8E3973-D732-4F58-B311-5F96505E12B2}" type="slidenum">
              <a:rPr lang="en-US" smtClean="0"/>
              <a:t>10</a:t>
            </a:fld>
            <a:endParaRPr lang="en-US"/>
          </a:p>
        </p:txBody>
      </p:sp>
      <p:pic>
        <p:nvPicPr>
          <p:cNvPr id="9" name="Picture 8"/>
          <p:cNvPicPr>
            <a:picLocks noChangeAspect="1"/>
          </p:cNvPicPr>
          <p:nvPr/>
        </p:nvPicPr>
        <p:blipFill>
          <a:blip r:embed="rId3"/>
          <a:stretch>
            <a:fillRect/>
          </a:stretch>
        </p:blipFill>
        <p:spPr>
          <a:xfrm>
            <a:off x="-1" y="-52180"/>
            <a:ext cx="12284765" cy="6910180"/>
          </a:xfrm>
          <a:prstGeom prst="rect">
            <a:avLst/>
          </a:prstGeom>
        </p:spPr>
      </p:pic>
      <mc:AlternateContent xmlns:mc="http://schemas.openxmlformats.org/markup-compatibility/2006" xmlns:a14="http://schemas.microsoft.com/office/drawing/2010/main">
        <mc:Choice Requires="a14">
          <p:sp>
            <p:nvSpPr>
              <p:cNvPr id="2" name="TextBox 1"/>
              <p:cNvSpPr txBox="1"/>
              <p:nvPr/>
            </p:nvSpPr>
            <p:spPr>
              <a:xfrm>
                <a:off x="5486400" y="2190879"/>
                <a:ext cx="6348045" cy="1222899"/>
              </a:xfrm>
              <a:prstGeom prst="rect">
                <a:avLst/>
              </a:prstGeom>
              <a:noFill/>
            </p:spPr>
            <p:txBody>
              <a:bodyPr wrap="square" rtlCol="0">
                <a:spAutoFit/>
              </a:bodyPr>
              <a:lstStyle/>
              <a:p>
                <a:pPr algn="ctr"/>
                <a:r>
                  <a:rPr lang="en-US" dirty="0" smtClean="0">
                    <a:solidFill>
                      <a:schemeClr val="bg1">
                        <a:lumMod val="50000"/>
                      </a:schemeClr>
                    </a:solidFill>
                  </a:rPr>
                  <a:t>Safety Factor = 1.4</a:t>
                </a:r>
              </a:p>
              <a:p>
                <a:pPr algn="ctr"/>
                <a14:m>
                  <m:oMath xmlns:m="http://schemas.openxmlformats.org/officeDocument/2006/math">
                    <m:sSub>
                      <m:sSubPr>
                        <m:ctrlPr>
                          <a:rPr lang="en-US" i="1">
                            <a:solidFill>
                              <a:schemeClr val="bg1">
                                <a:lumMod val="50000"/>
                              </a:schemeClr>
                            </a:solidFill>
                            <a:latin typeface="Cambria Math" panose="02040503050406030204" pitchFamily="18" charset="0"/>
                            <a:cs typeface="Calibri" panose="020F0502020204030204" pitchFamily="34" charset="0"/>
                          </a:rPr>
                        </m:ctrlPr>
                      </m:sSubPr>
                      <m:e>
                        <m:r>
                          <a:rPr lang="en-US" i="1">
                            <a:solidFill>
                              <a:schemeClr val="bg1">
                                <a:lumMod val="50000"/>
                              </a:schemeClr>
                            </a:solidFill>
                            <a:latin typeface="Cambria Math" panose="02040503050406030204" pitchFamily="18" charset="0"/>
                            <a:cs typeface="Calibri" panose="020F0502020204030204" pitchFamily="34" charset="0"/>
                          </a:rPr>
                          <m:t>𝐶𝑉</m:t>
                        </m:r>
                      </m:e>
                      <m:sub>
                        <m:r>
                          <a:rPr lang="en-US" i="1">
                            <a:solidFill>
                              <a:schemeClr val="bg1">
                                <a:lumMod val="50000"/>
                              </a:schemeClr>
                            </a:solidFill>
                            <a:latin typeface="Cambria Math" panose="02040503050406030204" pitchFamily="18" charset="0"/>
                            <a:cs typeface="Calibri" panose="020F0502020204030204" pitchFamily="34" charset="0"/>
                          </a:rPr>
                          <m:t>𝑆𝑡𝑟𝑒𝑠𝑠</m:t>
                        </m:r>
                      </m:sub>
                    </m:sSub>
                  </m:oMath>
                </a14:m>
                <a:r>
                  <a:rPr lang="en-US" dirty="0" smtClean="0">
                    <a:solidFill>
                      <a:schemeClr val="bg1">
                        <a:lumMod val="50000"/>
                      </a:schemeClr>
                    </a:solidFill>
                  </a:rPr>
                  <a:t> = 0.2</a:t>
                </a:r>
              </a:p>
              <a:p>
                <a:pPr algn="ctr"/>
                <a14:m>
                  <m:oMathPara xmlns:m="http://schemas.openxmlformats.org/officeDocument/2006/math">
                    <m:oMathParaPr>
                      <m:jc m:val="centerGroup"/>
                    </m:oMathParaPr>
                    <m:oMath xmlns:m="http://schemas.openxmlformats.org/officeDocument/2006/math">
                      <m:sSub>
                        <m:sSubPr>
                          <m:ctrlPr>
                            <a:rPr lang="en-US" i="1">
                              <a:solidFill>
                                <a:schemeClr val="bg1">
                                  <a:lumMod val="50000"/>
                                </a:schemeClr>
                              </a:solidFill>
                              <a:latin typeface="Cambria Math" panose="02040503050406030204" pitchFamily="18" charset="0"/>
                              <a:cs typeface="Calibri" panose="020F0502020204030204" pitchFamily="34" charset="0"/>
                            </a:rPr>
                          </m:ctrlPr>
                        </m:sSubPr>
                        <m:e>
                          <m:r>
                            <a:rPr lang="en-US" i="1">
                              <a:solidFill>
                                <a:schemeClr val="bg1">
                                  <a:lumMod val="50000"/>
                                </a:schemeClr>
                              </a:solidFill>
                              <a:latin typeface="Cambria Math" panose="02040503050406030204" pitchFamily="18" charset="0"/>
                              <a:cs typeface="Calibri" panose="020F0502020204030204" pitchFamily="34" charset="0"/>
                            </a:rPr>
                            <m:t>𝐶𝑉</m:t>
                          </m:r>
                        </m:e>
                        <m:sub>
                          <m:r>
                            <a:rPr lang="en-US" i="1">
                              <a:solidFill>
                                <a:schemeClr val="bg1">
                                  <a:lumMod val="50000"/>
                                </a:schemeClr>
                              </a:solidFill>
                              <a:latin typeface="Cambria Math" panose="02040503050406030204" pitchFamily="18" charset="0"/>
                              <a:cs typeface="Calibri" panose="020F0502020204030204" pitchFamily="34" charset="0"/>
                            </a:rPr>
                            <m:t>𝑆𝑡𝑟𝑒</m:t>
                          </m:r>
                          <m:r>
                            <a:rPr lang="en-US" b="0" i="1" smtClean="0">
                              <a:solidFill>
                                <a:schemeClr val="bg1">
                                  <a:lumMod val="50000"/>
                                </a:schemeClr>
                              </a:solidFill>
                              <a:latin typeface="Cambria Math" panose="02040503050406030204" pitchFamily="18" charset="0"/>
                              <a:cs typeface="Calibri" panose="020F0502020204030204" pitchFamily="34" charset="0"/>
                            </a:rPr>
                            <m:t>𝑛𝑔𝑡h</m:t>
                          </m:r>
                        </m:sub>
                      </m:sSub>
                      <m:r>
                        <a:rPr lang="en-US" b="0" i="1" smtClean="0">
                          <a:solidFill>
                            <a:schemeClr val="bg1">
                              <a:lumMod val="50000"/>
                            </a:schemeClr>
                          </a:solidFill>
                          <a:latin typeface="Cambria Math" panose="02040503050406030204" pitchFamily="18" charset="0"/>
                          <a:cs typeface="Calibri" panose="020F0502020204030204" pitchFamily="34" charset="0"/>
                        </a:rPr>
                        <m:t>=0.05</m:t>
                      </m:r>
                    </m:oMath>
                  </m:oMathPara>
                </a14:m>
                <a:endParaRPr lang="en-US" b="0" dirty="0" smtClean="0">
                  <a:solidFill>
                    <a:schemeClr val="bg1">
                      <a:lumMod val="50000"/>
                    </a:schemeClr>
                  </a:solidFill>
                  <a:cs typeface="Calibri" panose="020F0502020204030204" pitchFamily="34" charset="0"/>
                </a:endParaRPr>
              </a:p>
              <a:p>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5486400" y="2190879"/>
                <a:ext cx="6348045" cy="1222899"/>
              </a:xfrm>
              <a:prstGeom prst="rect">
                <a:avLst/>
              </a:prstGeom>
              <a:blipFill>
                <a:blip r:embed="rId4"/>
                <a:stretch>
                  <a:fillRect t="-2488"/>
                </a:stretch>
              </a:blipFill>
            </p:spPr>
            <p:txBody>
              <a:bodyPr/>
              <a:lstStyle/>
              <a:p>
                <a:r>
                  <a:rPr lang="en-US">
                    <a:noFill/>
                  </a:rPr>
                  <a:t> </a:t>
                </a:r>
              </a:p>
            </p:txBody>
          </p:sp>
        </mc:Fallback>
      </mc:AlternateContent>
    </p:spTree>
    <p:extLst>
      <p:ext uri="{BB962C8B-B14F-4D97-AF65-F5344CB8AC3E}">
        <p14:creationId xmlns:p14="http://schemas.microsoft.com/office/powerpoint/2010/main" val="342942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Slide Number Placeholder 4"/>
          <p:cNvSpPr>
            <a:spLocks noGrp="1"/>
          </p:cNvSpPr>
          <p:nvPr>
            <p:ph type="sldNum" sz="quarter" idx="12"/>
          </p:nvPr>
        </p:nvSpPr>
        <p:spPr/>
        <p:txBody>
          <a:bodyPr/>
          <a:lstStyle/>
          <a:p>
            <a:fld id="{FF8E3973-D732-4F58-B311-5F96505E12B2}" type="slidenum">
              <a:rPr lang="en-US" smtClean="0"/>
              <a:t>11</a:t>
            </a:fld>
            <a:endParaRPr lang="en-US"/>
          </a:p>
        </p:txBody>
      </p:sp>
      <p:pic>
        <p:nvPicPr>
          <p:cNvPr id="7" name="Picture 6"/>
          <p:cNvPicPr>
            <a:picLocks noChangeAspect="1"/>
          </p:cNvPicPr>
          <p:nvPr/>
        </p:nvPicPr>
        <p:blipFill>
          <a:blip r:embed="rId3"/>
          <a:stretch>
            <a:fillRect/>
          </a:stretch>
        </p:blipFill>
        <p:spPr>
          <a:xfrm>
            <a:off x="-45093" y="-1"/>
            <a:ext cx="12356836" cy="6939643"/>
          </a:xfrm>
          <a:prstGeom prst="rect">
            <a:avLst/>
          </a:prstGeom>
        </p:spPr>
      </p:pic>
      <mc:AlternateContent xmlns:mc="http://schemas.openxmlformats.org/markup-compatibility/2006" xmlns:a14="http://schemas.microsoft.com/office/drawing/2010/main">
        <mc:Choice Requires="a14">
          <p:sp>
            <p:nvSpPr>
              <p:cNvPr id="8" name="TextBox 7"/>
              <p:cNvSpPr txBox="1"/>
              <p:nvPr/>
            </p:nvSpPr>
            <p:spPr>
              <a:xfrm>
                <a:off x="5292970" y="2190879"/>
                <a:ext cx="6418384" cy="1222899"/>
              </a:xfrm>
              <a:prstGeom prst="rect">
                <a:avLst/>
              </a:prstGeom>
              <a:noFill/>
            </p:spPr>
            <p:txBody>
              <a:bodyPr wrap="square" rtlCol="0">
                <a:spAutoFit/>
              </a:bodyPr>
              <a:lstStyle/>
              <a:p>
                <a:pPr algn="ctr"/>
                <a:r>
                  <a:rPr lang="en-US" dirty="0" smtClean="0">
                    <a:solidFill>
                      <a:schemeClr val="bg1">
                        <a:lumMod val="50000"/>
                      </a:schemeClr>
                    </a:solidFill>
                  </a:rPr>
                  <a:t>Safety Factor = 1.4</a:t>
                </a:r>
              </a:p>
              <a:p>
                <a:pPr algn="ctr"/>
                <a:r>
                  <a:rPr lang="en-US" dirty="0" smtClean="0">
                    <a:solidFill>
                      <a:schemeClr val="bg1">
                        <a:lumMod val="50000"/>
                      </a:schemeClr>
                    </a:solidFill>
                    <a:cs typeface="Calibri" panose="020F0502020204030204" pitchFamily="34" charset="0"/>
                  </a:rPr>
                  <a:t>Margin of Safety = 0</a:t>
                </a:r>
              </a:p>
              <a:p>
                <a:pPr algn="ctr"/>
                <a14:m>
                  <m:oMathPara xmlns:m="http://schemas.openxmlformats.org/officeDocument/2006/math">
                    <m:oMathParaPr>
                      <m:jc m:val="centerGroup"/>
                    </m:oMathParaPr>
                    <m:oMath xmlns:m="http://schemas.openxmlformats.org/officeDocument/2006/math">
                      <m:sSub>
                        <m:sSubPr>
                          <m:ctrlPr>
                            <a:rPr lang="en-US" i="1">
                              <a:solidFill>
                                <a:schemeClr val="bg1">
                                  <a:lumMod val="50000"/>
                                </a:schemeClr>
                              </a:solidFill>
                              <a:latin typeface="Cambria Math" panose="02040503050406030204" pitchFamily="18" charset="0"/>
                              <a:cs typeface="Calibri" panose="020F0502020204030204" pitchFamily="34" charset="0"/>
                            </a:rPr>
                          </m:ctrlPr>
                        </m:sSubPr>
                        <m:e>
                          <m:r>
                            <a:rPr lang="en-US" i="1">
                              <a:solidFill>
                                <a:schemeClr val="bg1">
                                  <a:lumMod val="50000"/>
                                </a:schemeClr>
                              </a:solidFill>
                              <a:latin typeface="Cambria Math" panose="02040503050406030204" pitchFamily="18" charset="0"/>
                              <a:cs typeface="Calibri" panose="020F0502020204030204" pitchFamily="34" charset="0"/>
                            </a:rPr>
                            <m:t>𝐶𝑉</m:t>
                          </m:r>
                        </m:e>
                        <m:sub>
                          <m:r>
                            <a:rPr lang="en-US" i="1">
                              <a:solidFill>
                                <a:schemeClr val="bg1">
                                  <a:lumMod val="50000"/>
                                </a:schemeClr>
                              </a:solidFill>
                              <a:latin typeface="Cambria Math" panose="02040503050406030204" pitchFamily="18" charset="0"/>
                              <a:cs typeface="Calibri" panose="020F0502020204030204" pitchFamily="34" charset="0"/>
                            </a:rPr>
                            <m:t>𝑆𝑡𝑟𝑒</m:t>
                          </m:r>
                          <m:r>
                            <a:rPr lang="en-US" b="0" i="1" smtClean="0">
                              <a:solidFill>
                                <a:schemeClr val="bg1">
                                  <a:lumMod val="50000"/>
                                </a:schemeClr>
                              </a:solidFill>
                              <a:latin typeface="Cambria Math" panose="02040503050406030204" pitchFamily="18" charset="0"/>
                              <a:cs typeface="Calibri" panose="020F0502020204030204" pitchFamily="34" charset="0"/>
                            </a:rPr>
                            <m:t>𝑛𝑔𝑡h</m:t>
                          </m:r>
                        </m:sub>
                      </m:sSub>
                      <m:r>
                        <a:rPr lang="en-US" b="0" i="1" smtClean="0">
                          <a:solidFill>
                            <a:schemeClr val="bg1">
                              <a:lumMod val="50000"/>
                            </a:schemeClr>
                          </a:solidFill>
                          <a:latin typeface="Cambria Math" panose="02040503050406030204" pitchFamily="18" charset="0"/>
                          <a:cs typeface="Calibri" panose="020F0502020204030204" pitchFamily="34" charset="0"/>
                        </a:rPr>
                        <m:t>=0.05</m:t>
                      </m:r>
                    </m:oMath>
                  </m:oMathPara>
                </a14:m>
                <a:endParaRPr lang="en-US" b="0" dirty="0" smtClean="0">
                  <a:solidFill>
                    <a:schemeClr val="bg1">
                      <a:lumMod val="50000"/>
                    </a:schemeClr>
                  </a:solidFill>
                  <a:cs typeface="Calibri" panose="020F0502020204030204" pitchFamily="34" charset="0"/>
                </a:endParaRPr>
              </a:p>
              <a:p>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5292970" y="2190879"/>
                <a:ext cx="6418384" cy="1222899"/>
              </a:xfrm>
              <a:prstGeom prst="rect">
                <a:avLst/>
              </a:prstGeom>
              <a:blipFill>
                <a:blip r:embed="rId4"/>
                <a:stretch>
                  <a:fillRect t="-2488"/>
                </a:stretch>
              </a:blipFill>
            </p:spPr>
            <p:txBody>
              <a:bodyPr/>
              <a:lstStyle/>
              <a:p>
                <a:r>
                  <a:rPr lang="en-US">
                    <a:noFill/>
                  </a:rPr>
                  <a:t> </a:t>
                </a:r>
              </a:p>
            </p:txBody>
          </p:sp>
        </mc:Fallback>
      </mc:AlternateContent>
    </p:spTree>
    <p:extLst>
      <p:ext uri="{BB962C8B-B14F-4D97-AF65-F5344CB8AC3E}">
        <p14:creationId xmlns:p14="http://schemas.microsoft.com/office/powerpoint/2010/main" val="1714375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208" y="114301"/>
            <a:ext cx="8520112" cy="848819"/>
          </a:xfrm>
        </p:spPr>
        <p:txBody>
          <a:bodyPr>
            <a:normAutofit/>
          </a:bodyPr>
          <a:lstStyle/>
          <a:p>
            <a:r>
              <a:rPr lang="en-US" sz="3200" dirty="0">
                <a:solidFill>
                  <a:schemeClr val="tx1"/>
                </a:solidFill>
              </a:rPr>
              <a:t>Conclusions</a:t>
            </a:r>
          </a:p>
        </p:txBody>
      </p:sp>
      <p:sp>
        <p:nvSpPr>
          <p:cNvPr id="3" name="Content Placeholder 2"/>
          <p:cNvSpPr>
            <a:spLocks noGrp="1"/>
          </p:cNvSpPr>
          <p:nvPr>
            <p:ph sz="half" idx="1"/>
          </p:nvPr>
        </p:nvSpPr>
        <p:spPr>
          <a:xfrm>
            <a:off x="155643" y="1167063"/>
            <a:ext cx="11612287" cy="5189291"/>
          </a:xfrm>
        </p:spPr>
        <p:txBody>
          <a:bodyPr>
            <a:normAutofit/>
          </a:bodyPr>
          <a:lstStyle/>
          <a:p>
            <a:r>
              <a:rPr lang="en-US" sz="3200" dirty="0"/>
              <a:t>Understanding the variability of stresses and strengths is useful in preventing overlap of the stress distribution onto the strength distribution in order to improve the reliability of a design</a:t>
            </a:r>
          </a:p>
          <a:p>
            <a:r>
              <a:rPr lang="en-US" sz="3200" dirty="0" smtClean="0"/>
              <a:t>Having less variability in the distributions, and having a higher factor of safety, are two ways to help improve the reliability of structural components</a:t>
            </a:r>
            <a:endParaRPr lang="en-US" sz="3200" dirty="0"/>
          </a:p>
        </p:txBody>
      </p:sp>
      <p:sp>
        <p:nvSpPr>
          <p:cNvPr id="8" name="Slide Number Placeholder 7"/>
          <p:cNvSpPr>
            <a:spLocks noGrp="1"/>
          </p:cNvSpPr>
          <p:nvPr>
            <p:ph type="sldNum" sz="quarter" idx="12"/>
          </p:nvPr>
        </p:nvSpPr>
        <p:spPr/>
        <p:txBody>
          <a:bodyPr/>
          <a:lstStyle/>
          <a:p>
            <a:fld id="{FF8E3973-D732-4F58-B311-5F96505E12B2}" type="slidenum">
              <a:rPr lang="en-US" smtClean="0"/>
              <a:t>12</a:t>
            </a:fld>
            <a:endParaRPr lang="en-US"/>
          </a:p>
        </p:txBody>
      </p:sp>
    </p:spTree>
    <p:extLst>
      <p:ext uri="{BB962C8B-B14F-4D97-AF65-F5344CB8AC3E}">
        <p14:creationId xmlns:p14="http://schemas.microsoft.com/office/powerpoint/2010/main" val="1614914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52832" y="114301"/>
            <a:ext cx="8520112" cy="848819"/>
          </a:xfrm>
        </p:spPr>
        <p:txBody>
          <a:bodyPr>
            <a:normAutofit/>
          </a:bodyPr>
          <a:lstStyle/>
          <a:p>
            <a:r>
              <a:rPr lang="en-US" sz="3200" dirty="0"/>
              <a:t>References</a:t>
            </a:r>
          </a:p>
        </p:txBody>
      </p:sp>
      <p:sp>
        <p:nvSpPr>
          <p:cNvPr id="6" name="Content Placeholder 5"/>
          <p:cNvSpPr>
            <a:spLocks noGrp="1"/>
          </p:cNvSpPr>
          <p:nvPr>
            <p:ph idx="1"/>
          </p:nvPr>
        </p:nvSpPr>
        <p:spPr>
          <a:xfrm>
            <a:off x="155644" y="1187537"/>
            <a:ext cx="11858016" cy="5308271"/>
          </a:xfrm>
        </p:spPr>
        <p:txBody>
          <a:bodyPr>
            <a:normAutofit/>
          </a:bodyPr>
          <a:lstStyle/>
          <a:p>
            <a:r>
              <a:rPr lang="en-US" dirty="0"/>
              <a:t>http://slideplayer.com/slide/6207332/</a:t>
            </a:r>
          </a:p>
          <a:p>
            <a:r>
              <a:rPr lang="en-US" dirty="0"/>
              <a:t>http://www.writeopinions.com/safety-factor</a:t>
            </a:r>
          </a:p>
          <a:p>
            <a:r>
              <a:rPr lang="en-US" dirty="0"/>
              <a:t>http://</a:t>
            </a:r>
            <a:r>
              <a:rPr lang="en-US" dirty="0" smtClean="0"/>
              <a:t>www.mdp.eng.cam.ac.uk/web/library/enginfo/textbooks_dvd_only/DAN/SSS/safety/strenPops.gif</a:t>
            </a:r>
            <a:endParaRPr lang="en-US" dirty="0"/>
          </a:p>
          <a:p>
            <a:endParaRPr lang="en-US" dirty="0"/>
          </a:p>
        </p:txBody>
      </p:sp>
      <p:sp>
        <p:nvSpPr>
          <p:cNvPr id="2" name="Slide Number Placeholder 1"/>
          <p:cNvSpPr>
            <a:spLocks noGrp="1"/>
          </p:cNvSpPr>
          <p:nvPr>
            <p:ph type="sldNum" sz="quarter" idx="12"/>
          </p:nvPr>
        </p:nvSpPr>
        <p:spPr/>
        <p:txBody>
          <a:bodyPr/>
          <a:lstStyle/>
          <a:p>
            <a:fld id="{4F03F791-CD8F-484B-8232-5862A7DF5399}" type="slidenum">
              <a:rPr lang="en-US" smtClean="0"/>
              <a:t>13</a:t>
            </a:fld>
            <a:endParaRPr lang="en-US"/>
          </a:p>
        </p:txBody>
      </p:sp>
    </p:spTree>
    <p:extLst>
      <p:ext uri="{BB962C8B-B14F-4D97-AF65-F5344CB8AC3E}">
        <p14:creationId xmlns:p14="http://schemas.microsoft.com/office/powerpoint/2010/main" val="3546602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rPr>
              <a:t>Background</a:t>
            </a:r>
            <a:endParaRPr lang="en-US" sz="3600" dirty="0">
              <a:solidFill>
                <a:schemeClr val="tx1"/>
              </a:solidFill>
            </a:endParaRPr>
          </a:p>
        </p:txBody>
      </p:sp>
      <p:sp>
        <p:nvSpPr>
          <p:cNvPr id="6" name="Content Placeholder 5"/>
          <p:cNvSpPr>
            <a:spLocks noGrp="1"/>
          </p:cNvSpPr>
          <p:nvPr>
            <p:ph idx="1"/>
          </p:nvPr>
        </p:nvSpPr>
        <p:spPr>
          <a:xfrm>
            <a:off x="252919" y="1253372"/>
            <a:ext cx="11673191" cy="5102982"/>
          </a:xfrm>
        </p:spPr>
        <p:txBody>
          <a:bodyPr>
            <a:normAutofit/>
          </a:bodyPr>
          <a:lstStyle/>
          <a:p>
            <a:r>
              <a:rPr lang="en-US" dirty="0" smtClean="0"/>
              <a:t>The purpose of the burden versus capability analysis is to analyze the ability of components to withstand the loads that they are subjected to</a:t>
            </a:r>
          </a:p>
          <a:p>
            <a:r>
              <a:rPr lang="en-US" dirty="0" smtClean="0"/>
              <a:t>When designing a launch vehicle, there is always a trade-off for the strength of the components versus the weight of the vehicle</a:t>
            </a:r>
          </a:p>
          <a:p>
            <a:r>
              <a:rPr lang="en-US" dirty="0" smtClean="0"/>
              <a:t>The vehicle needs to have some margin built in to the design, but this added margin should not add a significant amount of weight to the vehicle</a:t>
            </a:r>
          </a:p>
          <a:p>
            <a:r>
              <a:rPr lang="en-US" dirty="0" smtClean="0"/>
              <a:t>When the material properties and limits are known, estimated loads can be used to ensure that the vehicle will survive launch loads</a:t>
            </a:r>
          </a:p>
          <a:p>
            <a:r>
              <a:rPr lang="en-US" dirty="0" smtClean="0"/>
              <a:t>If the variation in the distributions can be quantified, the probability of failure can be estimated more accurately</a:t>
            </a:r>
            <a:endParaRPr lang="en-US" dirty="0"/>
          </a:p>
        </p:txBody>
      </p:sp>
      <p:sp>
        <p:nvSpPr>
          <p:cNvPr id="5" name="Slide Number Placeholder 4"/>
          <p:cNvSpPr>
            <a:spLocks noGrp="1"/>
          </p:cNvSpPr>
          <p:nvPr>
            <p:ph type="sldNum" sz="quarter" idx="12"/>
          </p:nvPr>
        </p:nvSpPr>
        <p:spPr/>
        <p:txBody>
          <a:bodyPr/>
          <a:lstStyle/>
          <a:p>
            <a:fld id="{FF8E3973-D732-4F58-B311-5F96505E12B2}" type="slidenum">
              <a:rPr lang="en-US" smtClean="0"/>
              <a:t>2</a:t>
            </a:fld>
            <a:endParaRPr lang="en-US"/>
          </a:p>
        </p:txBody>
      </p:sp>
    </p:spTree>
    <p:extLst>
      <p:ext uri="{BB962C8B-B14F-4D97-AF65-F5344CB8AC3E}">
        <p14:creationId xmlns:p14="http://schemas.microsoft.com/office/powerpoint/2010/main" val="2269510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tx1"/>
                </a:solidFill>
              </a:rPr>
              <a:t>Introduction</a:t>
            </a:r>
            <a:endParaRPr lang="en-US" sz="4400" dirty="0">
              <a:solidFill>
                <a:schemeClr val="tx1"/>
              </a:solidFill>
            </a:endParaRPr>
          </a:p>
        </p:txBody>
      </p:sp>
      <p:sp>
        <p:nvSpPr>
          <p:cNvPr id="3" name="Content Placeholder 2"/>
          <p:cNvSpPr>
            <a:spLocks noGrp="1"/>
          </p:cNvSpPr>
          <p:nvPr>
            <p:ph sz="half" idx="1"/>
          </p:nvPr>
        </p:nvSpPr>
        <p:spPr>
          <a:xfrm>
            <a:off x="106017" y="1192696"/>
            <a:ext cx="5913783" cy="5528783"/>
          </a:xfrm>
        </p:spPr>
        <p:txBody>
          <a:bodyPr>
            <a:normAutofit/>
          </a:bodyPr>
          <a:lstStyle/>
          <a:p>
            <a:r>
              <a:rPr lang="en-US" sz="3200" dirty="0" smtClean="0"/>
              <a:t>A burden versus capability analysis is the analysis of the strength of the component and the interference of the stresses placed on the component</a:t>
            </a:r>
          </a:p>
          <a:p>
            <a:r>
              <a:rPr lang="en-US" sz="3200" dirty="0" smtClean="0"/>
              <a:t>The overlap of the stress and strength distributions estimates the probability of failure</a:t>
            </a:r>
            <a:endParaRPr lang="en-US" sz="3200" dirty="0"/>
          </a:p>
        </p:txBody>
      </p:sp>
      <p:sp>
        <p:nvSpPr>
          <p:cNvPr id="5" name="Slide Number Placeholder 4"/>
          <p:cNvSpPr>
            <a:spLocks noGrp="1"/>
          </p:cNvSpPr>
          <p:nvPr>
            <p:ph type="sldNum" sz="quarter" idx="12"/>
          </p:nvPr>
        </p:nvSpPr>
        <p:spPr/>
        <p:txBody>
          <a:bodyPr/>
          <a:lstStyle/>
          <a:p>
            <a:fld id="{FF8E3973-D732-4F58-B311-5F96505E12B2}" type="slidenum">
              <a:rPr lang="en-US" smtClean="0"/>
              <a:t>3</a:t>
            </a:fld>
            <a:endParaRPr lang="en-US"/>
          </a:p>
        </p:txBody>
      </p:sp>
      <p:pic>
        <p:nvPicPr>
          <p:cNvPr id="6" name="Content Placeholder 6"/>
          <p:cNvPicPr>
            <a:picLocks noChangeAspect="1"/>
          </p:cNvPicPr>
          <p:nvPr/>
        </p:nvPicPr>
        <p:blipFill>
          <a:blip r:embed="rId3"/>
          <a:stretch>
            <a:fillRect/>
          </a:stretch>
        </p:blipFill>
        <p:spPr>
          <a:xfrm>
            <a:off x="6019800" y="2111722"/>
            <a:ext cx="6043061" cy="3664226"/>
          </a:xfrm>
          <a:prstGeom prst="rect">
            <a:avLst/>
          </a:prstGeom>
        </p:spPr>
      </p:pic>
    </p:spTree>
    <p:extLst>
      <p:ext uri="{BB962C8B-B14F-4D97-AF65-F5344CB8AC3E}">
        <p14:creationId xmlns:p14="http://schemas.microsoft.com/office/powerpoint/2010/main" val="4087289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36" y="105509"/>
            <a:ext cx="8520112" cy="848819"/>
          </a:xfrm>
        </p:spPr>
        <p:txBody>
          <a:bodyPr>
            <a:normAutofit/>
          </a:bodyPr>
          <a:lstStyle/>
          <a:p>
            <a:r>
              <a:rPr lang="en-US" sz="4400" dirty="0" smtClean="0">
                <a:solidFill>
                  <a:schemeClr val="tx1"/>
                </a:solidFill>
              </a:rPr>
              <a:t>Factor of Safety</a:t>
            </a:r>
            <a:endParaRPr lang="en-US" sz="4400" dirty="0">
              <a:solidFill>
                <a:schemeClr val="tx1"/>
              </a:solidFill>
            </a:endParaRPr>
          </a:p>
        </p:txBody>
      </p:sp>
      <p:sp>
        <p:nvSpPr>
          <p:cNvPr id="3" name="Content Placeholder 2"/>
          <p:cNvSpPr>
            <a:spLocks noGrp="1"/>
          </p:cNvSpPr>
          <p:nvPr>
            <p:ph sz="half" idx="1"/>
          </p:nvPr>
        </p:nvSpPr>
        <p:spPr>
          <a:xfrm>
            <a:off x="179614" y="1211283"/>
            <a:ext cx="5926326" cy="5434447"/>
          </a:xfrm>
        </p:spPr>
        <p:txBody>
          <a:bodyPr>
            <a:noAutofit/>
          </a:bodyPr>
          <a:lstStyle/>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FF8E3973-D732-4F58-B311-5F96505E12B2}" type="slidenum">
              <a:rPr lang="en-US" smtClean="0"/>
              <a:t>4</a:t>
            </a:fld>
            <a:endParaRPr lang="en-US" dirty="0"/>
          </a:p>
        </p:txBody>
      </p:sp>
      <p:sp>
        <p:nvSpPr>
          <p:cNvPr id="8" name="Content Placeholder 7"/>
          <p:cNvSpPr>
            <a:spLocks noGrp="1"/>
          </p:cNvSpPr>
          <p:nvPr>
            <p:ph sz="half" idx="2"/>
          </p:nvPr>
        </p:nvSpPr>
        <p:spPr>
          <a:xfrm>
            <a:off x="179614" y="1224392"/>
            <a:ext cx="11841150" cy="2960026"/>
          </a:xfrm>
        </p:spPr>
        <p:txBody>
          <a:bodyPr>
            <a:normAutofit/>
          </a:bodyPr>
          <a:lstStyle/>
          <a:p>
            <a:r>
              <a:rPr lang="en-US" sz="3200" dirty="0"/>
              <a:t>The burden versus capability analysis relies on the ratio of the ultimate strength of the component to the stress of the component under design </a:t>
            </a:r>
            <a:r>
              <a:rPr lang="en-US" sz="3200" dirty="0" smtClean="0"/>
              <a:t>loads</a:t>
            </a:r>
          </a:p>
          <a:p>
            <a:r>
              <a:rPr lang="en-US" sz="3200" dirty="0" smtClean="0"/>
              <a:t>To simplify calculations, the </a:t>
            </a:r>
            <a:r>
              <a:rPr lang="en-US" sz="3200" dirty="0"/>
              <a:t>realized factor of safety and max stress are used in place of the ultimate strength of the component and stress of the component under design loads</a:t>
            </a:r>
          </a:p>
          <a:p>
            <a:endParaRPr lang="en-US" sz="3200" dirty="0" smtClean="0"/>
          </a:p>
        </p:txBody>
      </p:sp>
      <mc:AlternateContent xmlns:mc="http://schemas.openxmlformats.org/markup-compatibility/2006" xmlns:a14="http://schemas.microsoft.com/office/drawing/2010/main">
        <mc:Choice Requires="a14">
          <p:sp>
            <p:nvSpPr>
              <p:cNvPr id="5" name="TextBox 4"/>
              <p:cNvSpPr txBox="1"/>
              <p:nvPr/>
            </p:nvSpPr>
            <p:spPr>
              <a:xfrm>
                <a:off x="1132496" y="4799693"/>
                <a:ext cx="9946887" cy="76694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𝑅𝑒𝑎𝑙𝑖𝑧𝑒𝑑</m:t>
                          </m:r>
                          <m:r>
                            <a:rPr lang="en-US" sz="2400" b="0" i="1" smtClean="0">
                              <a:latin typeface="Cambria Math" panose="02040503050406030204" pitchFamily="18" charset="0"/>
                            </a:rPr>
                            <m:t> </m:t>
                          </m:r>
                          <m:r>
                            <a:rPr lang="en-US" sz="2400" b="0" i="1" smtClean="0">
                              <a:latin typeface="Cambria Math" panose="02040503050406030204" pitchFamily="18" charset="0"/>
                            </a:rPr>
                            <m:t>𝐹𝑎𝑐𝑡𝑜𝑟</m:t>
                          </m:r>
                          <m:r>
                            <a:rPr lang="en-US" sz="2400" b="0" i="1" smtClean="0">
                              <a:latin typeface="Cambria Math" panose="02040503050406030204" pitchFamily="18" charset="0"/>
                            </a:rPr>
                            <m:t> </m:t>
                          </m:r>
                          <m:r>
                            <a:rPr lang="en-US" sz="2400" b="0" i="1" smtClean="0">
                              <a:latin typeface="Cambria Math" panose="02040503050406030204" pitchFamily="18" charset="0"/>
                            </a:rPr>
                            <m:t>𝑜𝑓</m:t>
                          </m:r>
                          <m:r>
                            <a:rPr lang="en-US" sz="2400" b="0" i="1" smtClean="0">
                              <a:latin typeface="Cambria Math" panose="02040503050406030204" pitchFamily="18" charset="0"/>
                            </a:rPr>
                            <m:t> </m:t>
                          </m:r>
                          <m:r>
                            <a:rPr lang="en-US" sz="2400" b="0" i="1" smtClean="0">
                              <a:latin typeface="Cambria Math" panose="02040503050406030204" pitchFamily="18" charset="0"/>
                            </a:rPr>
                            <m:t>𝑆𝑎𝑓𝑒𝑡𝑦</m:t>
                          </m:r>
                        </m:num>
                        <m:den>
                          <m:r>
                            <a:rPr lang="en-US" sz="2400" b="0" i="1" smtClean="0">
                              <a:latin typeface="Cambria Math" panose="02040503050406030204" pitchFamily="18" charset="0"/>
                            </a:rPr>
                            <m:t>1</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𝑈𝑙𝑡𝑖𝑚𝑎𝑡𝑒</m:t>
                          </m:r>
                          <m:r>
                            <a:rPr lang="en-US" sz="2400" b="0" i="1" smtClean="0">
                              <a:latin typeface="Cambria Math" panose="02040503050406030204" pitchFamily="18" charset="0"/>
                            </a:rPr>
                            <m:t> </m:t>
                          </m:r>
                          <m:r>
                            <a:rPr lang="en-US" sz="2400" b="0" i="1" smtClean="0">
                              <a:latin typeface="Cambria Math" panose="02040503050406030204" pitchFamily="18" charset="0"/>
                            </a:rPr>
                            <m:t>𝑆𝑡𝑟𝑒𝑛𝑔𝑡h</m:t>
                          </m:r>
                          <m:r>
                            <a:rPr lang="en-US" sz="2400" b="0" i="1" smtClean="0">
                              <a:latin typeface="Cambria Math" panose="02040503050406030204" pitchFamily="18" charset="0"/>
                            </a:rPr>
                            <m:t> </m:t>
                          </m:r>
                          <m:r>
                            <a:rPr lang="en-US" sz="2400" b="0" i="1" smtClean="0">
                              <a:latin typeface="Cambria Math" panose="02040503050406030204" pitchFamily="18" charset="0"/>
                            </a:rPr>
                            <m:t>𝑜𝑓</m:t>
                          </m:r>
                          <m:r>
                            <a:rPr lang="en-US" sz="2400" b="0" i="1" smtClean="0">
                              <a:latin typeface="Cambria Math" panose="02040503050406030204" pitchFamily="18" charset="0"/>
                            </a:rPr>
                            <m:t> </m:t>
                          </m:r>
                          <m:r>
                            <a:rPr lang="en-US" sz="2400" b="0" i="1" smtClean="0">
                              <a:latin typeface="Cambria Math" panose="02040503050406030204" pitchFamily="18" charset="0"/>
                            </a:rPr>
                            <m:t>𝑡h𝑒</m:t>
                          </m:r>
                          <m:r>
                            <a:rPr lang="en-US" sz="2400" b="0" i="1" smtClean="0">
                              <a:latin typeface="Cambria Math" panose="02040503050406030204" pitchFamily="18" charset="0"/>
                            </a:rPr>
                            <m:t> </m:t>
                          </m:r>
                          <m:r>
                            <a:rPr lang="en-US" sz="2400" b="0" i="1" smtClean="0">
                              <a:latin typeface="Cambria Math" panose="02040503050406030204" pitchFamily="18" charset="0"/>
                            </a:rPr>
                            <m:t>𝐶𝑜𝑚𝑝𝑜𝑛𝑒𝑛𝑡</m:t>
                          </m:r>
                        </m:num>
                        <m:den>
                          <m:r>
                            <a:rPr lang="en-US" sz="2400" b="0" i="1" smtClean="0">
                              <a:latin typeface="Cambria Math" panose="02040503050406030204" pitchFamily="18" charset="0"/>
                            </a:rPr>
                            <m:t>𝑆𝑡𝑟𝑒𝑠𝑠</m:t>
                          </m:r>
                          <m:r>
                            <a:rPr lang="en-US" sz="2400" b="0" i="1" smtClean="0">
                              <a:latin typeface="Cambria Math" panose="02040503050406030204" pitchFamily="18" charset="0"/>
                            </a:rPr>
                            <m:t> </m:t>
                          </m:r>
                          <m:r>
                            <a:rPr lang="en-US" sz="2400" b="0" i="1" smtClean="0">
                              <a:latin typeface="Cambria Math" panose="02040503050406030204" pitchFamily="18" charset="0"/>
                            </a:rPr>
                            <m:t>𝑜𝑓</m:t>
                          </m:r>
                          <m:r>
                            <a:rPr lang="en-US" sz="2400" b="0" i="1" smtClean="0">
                              <a:latin typeface="Cambria Math" panose="02040503050406030204" pitchFamily="18" charset="0"/>
                            </a:rPr>
                            <m:t> </m:t>
                          </m:r>
                          <m:r>
                            <a:rPr lang="en-US" sz="2400" b="0" i="1" smtClean="0">
                              <a:latin typeface="Cambria Math" panose="02040503050406030204" pitchFamily="18" charset="0"/>
                            </a:rPr>
                            <m:t>𝐶𝑜𝑚𝑝𝑜𝑛𝑒𝑛𝑡</m:t>
                          </m:r>
                          <m:r>
                            <a:rPr lang="en-US" sz="2400" b="0" i="1" smtClean="0">
                              <a:latin typeface="Cambria Math" panose="02040503050406030204" pitchFamily="18" charset="0"/>
                            </a:rPr>
                            <m:t> </m:t>
                          </m:r>
                          <m:r>
                            <a:rPr lang="en-US" sz="2400" b="0" i="1" smtClean="0">
                              <a:latin typeface="Cambria Math" panose="02040503050406030204" pitchFamily="18" charset="0"/>
                            </a:rPr>
                            <m:t>𝑢𝑛𝑑𝑒𝑟</m:t>
                          </m:r>
                          <m:r>
                            <a:rPr lang="en-US" sz="2400" b="0" i="1" smtClean="0">
                              <a:latin typeface="Cambria Math" panose="02040503050406030204" pitchFamily="18" charset="0"/>
                            </a:rPr>
                            <m:t> </m:t>
                          </m:r>
                          <m:r>
                            <a:rPr lang="en-US" sz="2400" b="0" i="1" smtClean="0">
                              <a:latin typeface="Cambria Math" panose="02040503050406030204" pitchFamily="18" charset="0"/>
                            </a:rPr>
                            <m:t>𝐷𝑒𝑠𝑖𝑔𝑛</m:t>
                          </m:r>
                          <m:r>
                            <a:rPr lang="en-US" sz="2400" b="0" i="1" smtClean="0">
                              <a:latin typeface="Cambria Math" panose="02040503050406030204" pitchFamily="18" charset="0"/>
                            </a:rPr>
                            <m:t> </m:t>
                          </m:r>
                          <m:r>
                            <a:rPr lang="en-US" sz="2400" b="0" i="1" smtClean="0">
                              <a:latin typeface="Cambria Math" panose="02040503050406030204" pitchFamily="18" charset="0"/>
                            </a:rPr>
                            <m:t>𝐿𝑜𝑎𝑑𝑠</m:t>
                          </m:r>
                        </m:den>
                      </m:f>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1132496" y="4799693"/>
                <a:ext cx="9946887" cy="766941"/>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52386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Margin of Safety, Safety Factor, and Factor of Safety</a:t>
            </a:r>
            <a:endParaRPr lang="en-US" dirty="0">
              <a:solidFill>
                <a:schemeClr val="tx1"/>
              </a:solidFill>
            </a:endParaRPr>
          </a:p>
        </p:txBody>
      </p:sp>
      <p:sp>
        <p:nvSpPr>
          <p:cNvPr id="3" name="Content Placeholder 2"/>
          <p:cNvSpPr>
            <a:spLocks noGrp="1"/>
          </p:cNvSpPr>
          <p:nvPr>
            <p:ph sz="half" idx="1"/>
          </p:nvPr>
        </p:nvSpPr>
        <p:spPr>
          <a:xfrm>
            <a:off x="163286" y="1224643"/>
            <a:ext cx="5568043" cy="5372100"/>
          </a:xfrm>
        </p:spPr>
        <p:txBody>
          <a:bodyPr>
            <a:normAutofit/>
          </a:bodyPr>
          <a:lstStyle/>
          <a:p>
            <a:r>
              <a:rPr lang="en-US" sz="3200" dirty="0" smtClean="0"/>
              <a:t>By definition, as long as the margin of safety is greater than zero, the design is meeting its safety factor requirements</a:t>
            </a:r>
          </a:p>
          <a:p>
            <a:r>
              <a:rPr lang="en-US" sz="3200" dirty="0" smtClean="0"/>
              <a:t>For example, if the design safety factor is 1.4 and the margin of safety is 0, the realized factor of safety will be 1.4</a:t>
            </a:r>
            <a:endParaRPr lang="en-US" sz="3200" dirty="0"/>
          </a:p>
        </p:txBody>
      </p:sp>
      <p:sp>
        <p:nvSpPr>
          <p:cNvPr id="5" name="Slide Number Placeholder 4"/>
          <p:cNvSpPr>
            <a:spLocks noGrp="1"/>
          </p:cNvSpPr>
          <p:nvPr>
            <p:ph type="sldNum" sz="quarter" idx="12"/>
          </p:nvPr>
        </p:nvSpPr>
        <p:spPr/>
        <p:txBody>
          <a:bodyPr/>
          <a:lstStyle/>
          <a:p>
            <a:fld id="{FF8E3973-D732-4F58-B311-5F96505E12B2}" type="slidenum">
              <a:rPr lang="en-US" smtClean="0"/>
              <a:t>5</a:t>
            </a:fld>
            <a:endParaRPr lang="en-US"/>
          </a:p>
        </p:txBody>
      </p:sp>
      <mc:AlternateContent xmlns:mc="http://schemas.openxmlformats.org/markup-compatibility/2006" xmlns:a14="http://schemas.microsoft.com/office/drawing/2010/main">
        <mc:Choice Requires="a14">
          <p:sp>
            <p:nvSpPr>
              <p:cNvPr id="4" name="TextBox 3"/>
              <p:cNvSpPr txBox="1"/>
              <p:nvPr/>
            </p:nvSpPr>
            <p:spPr>
              <a:xfrm>
                <a:off x="4897438" y="2613518"/>
                <a:ext cx="7165423" cy="638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𝑀𝑎𝑟𝑔𝑖𝑛</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r>
                        <a:rPr lang="en-US" sz="2000" b="0" i="1" smtClean="0">
                          <a:latin typeface="Cambria Math" panose="02040503050406030204" pitchFamily="18" charset="0"/>
                        </a:rPr>
                        <m:t>𝑆𝑎𝑓𝑒𝑡𝑦</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𝐹𝑎𝑖𝑙𝑢𝑟𝑒</m:t>
                          </m:r>
                          <m:r>
                            <a:rPr lang="en-US" sz="2000" b="0" i="1" smtClean="0">
                              <a:latin typeface="Cambria Math" panose="02040503050406030204" pitchFamily="18" charset="0"/>
                            </a:rPr>
                            <m:t> </m:t>
                          </m:r>
                          <m:r>
                            <a:rPr lang="en-US" sz="2000" b="0" i="1" smtClean="0">
                              <a:latin typeface="Cambria Math" panose="02040503050406030204" pitchFamily="18" charset="0"/>
                            </a:rPr>
                            <m:t>𝐿𝑜𝑎𝑑</m:t>
                          </m:r>
                        </m:num>
                        <m:den>
                          <m:r>
                            <a:rPr lang="en-US" sz="2000" b="0" i="1" smtClean="0">
                              <a:latin typeface="Cambria Math" panose="02040503050406030204" pitchFamily="18" charset="0"/>
                            </a:rPr>
                            <m:t>𝐷𝑒𝑠𝑖𝑔𝑛</m:t>
                          </m:r>
                          <m:r>
                            <a:rPr lang="en-US" sz="2000" b="0" i="1" smtClean="0">
                              <a:latin typeface="Cambria Math" panose="02040503050406030204" pitchFamily="18" charset="0"/>
                            </a:rPr>
                            <m:t> </m:t>
                          </m:r>
                          <m:r>
                            <a:rPr lang="en-US" sz="2000" b="0" i="1" smtClean="0">
                              <a:latin typeface="Cambria Math" panose="02040503050406030204" pitchFamily="18" charset="0"/>
                            </a:rPr>
                            <m:t>𝐿𝑜𝑎𝑑</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𝐷𝑒𝑠𝑖𝑔𝑛</m:t>
                          </m:r>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𝑆𝑎𝑓𝑒𝑡𝑦</m:t>
                          </m:r>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𝐹𝑎𝑐𝑡𝑜𝑟</m:t>
                          </m:r>
                        </m:den>
                      </m:f>
                      <m:r>
                        <a:rPr lang="en-US" sz="2000" b="0" i="1" smtClean="0">
                          <a:latin typeface="Cambria Math" panose="02040503050406030204" pitchFamily="18" charset="0"/>
                        </a:rPr>
                        <m:t>−1</m:t>
                      </m:r>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4897438" y="2613518"/>
                <a:ext cx="7165423" cy="63831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632124" y="3591150"/>
                <a:ext cx="5956951" cy="63908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𝑀𝑎𝑟𝑔𝑖𝑛</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r>
                        <a:rPr lang="en-US" sz="2000" b="0" i="1" smtClean="0">
                          <a:latin typeface="Cambria Math" panose="02040503050406030204" pitchFamily="18" charset="0"/>
                        </a:rPr>
                        <m:t>𝑆𝑎𝑓𝑒𝑡𝑦</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𝑅𝑒𝑎𝑙𝑖𝑧𝑒𝑑</m:t>
                          </m:r>
                          <m:r>
                            <a:rPr lang="en-US" sz="2000" b="0" i="1" smtClean="0">
                              <a:latin typeface="Cambria Math" panose="02040503050406030204" pitchFamily="18" charset="0"/>
                            </a:rPr>
                            <m:t> </m:t>
                          </m:r>
                          <m:r>
                            <a:rPr lang="en-US" sz="2000" b="0" i="1" smtClean="0">
                              <a:latin typeface="Cambria Math" panose="02040503050406030204" pitchFamily="18" charset="0"/>
                            </a:rPr>
                            <m:t>𝐹𝑎𝑐𝑡𝑜𝑟</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r>
                            <a:rPr lang="en-US" sz="2000" b="0" i="1" smtClean="0">
                              <a:latin typeface="Cambria Math" panose="02040503050406030204" pitchFamily="18" charset="0"/>
                            </a:rPr>
                            <m:t>𝑆𝑎𝑓𝑒𝑡𝑦</m:t>
                          </m:r>
                        </m:num>
                        <m:den>
                          <m:r>
                            <a:rPr lang="en-US" sz="2000" b="0" i="1" smtClean="0">
                              <a:latin typeface="Cambria Math" panose="02040503050406030204" pitchFamily="18" charset="0"/>
                              <a:ea typeface="Cambria Math" panose="02040503050406030204" pitchFamily="18" charset="0"/>
                            </a:rPr>
                            <m:t>𝐷𝑒𝑠𝑖𝑔𝑛</m:t>
                          </m:r>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𝑆𝑎𝑓𝑒𝑡𝑦</m:t>
                          </m:r>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𝐹𝑎𝑐𝑡𝑜𝑟</m:t>
                          </m:r>
                        </m:den>
                      </m:f>
                      <m:r>
                        <a:rPr lang="en-US" sz="2000" b="0" i="1" smtClean="0">
                          <a:latin typeface="Cambria Math" panose="02040503050406030204" pitchFamily="18" charset="0"/>
                        </a:rPr>
                        <m:t>−1</m:t>
                      </m:r>
                    </m:oMath>
                  </m:oMathPara>
                </a14:m>
                <a:endParaRPr lang="en-US" sz="2000" dirty="0"/>
              </a:p>
            </p:txBody>
          </p:sp>
        </mc:Choice>
        <mc:Fallback xmlns="">
          <p:sp>
            <p:nvSpPr>
              <p:cNvPr id="7" name="TextBox 6"/>
              <p:cNvSpPr txBox="1">
                <a:spLocks noRot="1" noChangeAspect="1" noMove="1" noResize="1" noEditPoints="1" noAdjustHandles="1" noChangeArrowheads="1" noChangeShapeType="1" noTextEdit="1"/>
              </p:cNvSpPr>
              <p:nvPr/>
            </p:nvSpPr>
            <p:spPr>
              <a:xfrm>
                <a:off x="5632124" y="3591150"/>
                <a:ext cx="5956951" cy="639086"/>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63562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Estimating the Stress Distribution</a:t>
            </a:r>
            <a:endParaRPr lang="en-US" sz="4400" dirty="0">
              <a:solidFill>
                <a:schemeClr val="tx1"/>
              </a:solidFill>
            </a:endParaRP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172278" y="1253371"/>
                <a:ext cx="11860696" cy="5468107"/>
              </a:xfrm>
            </p:spPr>
            <p:txBody>
              <a:bodyPr>
                <a:normAutofit/>
              </a:bodyPr>
              <a:lstStyle/>
              <a:p>
                <a:r>
                  <a:rPr lang="en-US" sz="3600" dirty="0" smtClean="0">
                    <a:cs typeface="Calibri" panose="020F0502020204030204" pitchFamily="34" charset="0"/>
                  </a:rPr>
                  <a:t>Three parameters are used to create the lognormal distribution for the stress, or burden, estimated for the components:</a:t>
                </a:r>
              </a:p>
              <a:p>
                <a:pPr lvl="1"/>
                <a14:m>
                  <m:oMath xmlns:m="http://schemas.openxmlformats.org/officeDocument/2006/math">
                    <m:sSub>
                      <m:sSubPr>
                        <m:ctrlPr>
                          <a:rPr lang="en-US" sz="3200" i="1" smtClean="0">
                            <a:latin typeface="Cambria Math" panose="02040503050406030204" pitchFamily="18" charset="0"/>
                            <a:cs typeface="Calibri" panose="020F0502020204030204" pitchFamily="34" charset="0"/>
                          </a:rPr>
                        </m:ctrlPr>
                      </m:sSubPr>
                      <m:e>
                        <m:r>
                          <a:rPr lang="en-US" sz="3200" b="0" i="1" smtClean="0">
                            <a:latin typeface="Cambria Math" panose="02040503050406030204" pitchFamily="18" charset="0"/>
                            <a:cs typeface="Calibri" panose="020F0502020204030204" pitchFamily="34" charset="0"/>
                          </a:rPr>
                          <m:t>𝐶𝑉</m:t>
                        </m:r>
                      </m:e>
                      <m:sub>
                        <m:r>
                          <a:rPr lang="en-US" sz="3200" b="0" i="1" smtClean="0">
                            <a:latin typeface="Cambria Math" panose="02040503050406030204" pitchFamily="18" charset="0"/>
                            <a:cs typeface="Calibri" panose="020F0502020204030204" pitchFamily="34" charset="0"/>
                          </a:rPr>
                          <m:t>𝑆𝑡𝑟𝑒𝑠𝑠</m:t>
                        </m:r>
                      </m:sub>
                    </m:sSub>
                  </m:oMath>
                </a14:m>
                <a:r>
                  <a:rPr lang="en-US" sz="3200" dirty="0" smtClean="0">
                    <a:cs typeface="Calibri" panose="020F0502020204030204" pitchFamily="34" charset="0"/>
                  </a:rPr>
                  <a:t>– </a:t>
                </a:r>
                <a:r>
                  <a:rPr lang="en-US" sz="3200" dirty="0">
                    <a:cs typeface="Calibri" panose="020F0502020204030204" pitchFamily="34" charset="0"/>
                  </a:rPr>
                  <a:t>T</a:t>
                </a:r>
                <a:r>
                  <a:rPr lang="en-US" sz="3200" dirty="0" smtClean="0">
                    <a:cs typeface="Calibri" panose="020F0502020204030204" pitchFamily="34" charset="0"/>
                  </a:rPr>
                  <a:t>he </a:t>
                </a:r>
                <a:r>
                  <a:rPr lang="en-US" sz="3200" dirty="0">
                    <a:cs typeface="Calibri" panose="020F0502020204030204" pitchFamily="34" charset="0"/>
                  </a:rPr>
                  <a:t>coefficient of variation assumed for the loads that the component is subjected to</a:t>
                </a:r>
              </a:p>
              <a:p>
                <a:pPr lvl="1"/>
                <a14:m>
                  <m:oMath xmlns:m="http://schemas.openxmlformats.org/officeDocument/2006/math">
                    <m:sSub>
                      <m:sSubPr>
                        <m:ctrlPr>
                          <a:rPr lang="en-US" sz="3200" i="1" smtClean="0">
                            <a:latin typeface="Cambria Math" panose="02040503050406030204" pitchFamily="18" charset="0"/>
                            <a:cs typeface="Calibri" panose="020F0502020204030204" pitchFamily="34" charset="0"/>
                          </a:rPr>
                        </m:ctrlPr>
                      </m:sSubPr>
                      <m:e>
                        <m:r>
                          <a:rPr lang="en-US" sz="3200" b="0" i="1" smtClean="0">
                            <a:latin typeface="Cambria Math" panose="02040503050406030204" pitchFamily="18" charset="0"/>
                            <a:cs typeface="Calibri" panose="020F0502020204030204" pitchFamily="34" charset="0"/>
                          </a:rPr>
                          <m:t>𝑍</m:t>
                        </m:r>
                      </m:e>
                      <m:sub>
                        <m:r>
                          <a:rPr lang="en-US" sz="3200" b="0" i="1" smtClean="0">
                            <a:latin typeface="Cambria Math" panose="02040503050406030204" pitchFamily="18" charset="0"/>
                            <a:cs typeface="Calibri" panose="020F0502020204030204" pitchFamily="34" charset="0"/>
                          </a:rPr>
                          <m:t>𝑀𝑎𝑥</m:t>
                        </m:r>
                      </m:sub>
                    </m:sSub>
                  </m:oMath>
                </a14:m>
                <a:r>
                  <a:rPr lang="en-US" sz="3200" dirty="0" smtClean="0">
                    <a:cs typeface="Calibri" panose="020F0502020204030204" pitchFamily="34" charset="0"/>
                  </a:rPr>
                  <a:t>– </a:t>
                </a:r>
                <a:r>
                  <a:rPr lang="en-US" sz="3200" dirty="0">
                    <a:cs typeface="Calibri" panose="020F0502020204030204" pitchFamily="34" charset="0"/>
                  </a:rPr>
                  <a:t>The number of transformed normal standard deviations that is assumed between the loads that are used in the analysis </a:t>
                </a:r>
                <a:r>
                  <a:rPr lang="en-US" sz="3200" dirty="0" smtClean="0">
                    <a:cs typeface="Calibri" panose="020F0502020204030204" pitchFamily="34" charset="0"/>
                  </a:rPr>
                  <a:t>(design </a:t>
                </a:r>
                <a:r>
                  <a:rPr lang="en-US" sz="3200" dirty="0">
                    <a:cs typeface="Calibri" panose="020F0502020204030204" pitchFamily="34" charset="0"/>
                  </a:rPr>
                  <a:t>loads) and the load mean </a:t>
                </a:r>
              </a:p>
              <a:p>
                <a:pPr lvl="1"/>
                <a14:m>
                  <m:oMath xmlns:m="http://schemas.openxmlformats.org/officeDocument/2006/math">
                    <m:sSub>
                      <m:sSubPr>
                        <m:ctrlPr>
                          <a:rPr lang="en-US" sz="3200" i="1" smtClean="0">
                            <a:latin typeface="Cambria Math" panose="02040503050406030204" pitchFamily="18" charset="0"/>
                            <a:cs typeface="Calibri" panose="020F0502020204030204" pitchFamily="34" charset="0"/>
                          </a:rPr>
                        </m:ctrlPr>
                      </m:sSubPr>
                      <m:e>
                        <m:r>
                          <a:rPr lang="en-US" sz="3200" b="0" i="1" smtClean="0">
                            <a:latin typeface="Cambria Math" panose="02040503050406030204" pitchFamily="18" charset="0"/>
                            <a:cs typeface="Calibri" panose="020F0502020204030204" pitchFamily="34" charset="0"/>
                          </a:rPr>
                          <m:t>𝑆𝑡𝑟𝑒𝑠𝑠</m:t>
                        </m:r>
                      </m:e>
                      <m:sub>
                        <m:r>
                          <a:rPr lang="en-US" sz="3200" b="0" i="1" smtClean="0">
                            <a:latin typeface="Cambria Math" panose="02040503050406030204" pitchFamily="18" charset="0"/>
                            <a:cs typeface="Calibri" panose="020F0502020204030204" pitchFamily="34" charset="0"/>
                          </a:rPr>
                          <m:t>𝑀𝑎𝑥</m:t>
                        </m:r>
                      </m:sub>
                    </m:sSub>
                  </m:oMath>
                </a14:m>
                <a:r>
                  <a:rPr lang="en-US" sz="3200" dirty="0" smtClean="0">
                    <a:cs typeface="Calibri" panose="020F0502020204030204" pitchFamily="34" charset="0"/>
                  </a:rPr>
                  <a:t>– </a:t>
                </a:r>
                <a:r>
                  <a:rPr lang="en-US" sz="3200" dirty="0">
                    <a:cs typeface="Calibri" panose="020F0502020204030204" pitchFamily="34" charset="0"/>
                  </a:rPr>
                  <a:t>The stress that is expected for the component when applying the design loads </a:t>
                </a:r>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172278" y="1253371"/>
                <a:ext cx="11860696" cy="5468107"/>
              </a:xfrm>
              <a:blipFill>
                <a:blip r:embed="rId3"/>
                <a:stretch>
                  <a:fillRect l="-1387" t="-2787"/>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FF8E3973-D732-4F58-B311-5F96505E12B2}" type="slidenum">
              <a:rPr lang="en-US" smtClean="0"/>
              <a:t>6</a:t>
            </a:fld>
            <a:endParaRPr lang="en-US"/>
          </a:p>
        </p:txBody>
      </p:sp>
    </p:spTree>
    <p:extLst>
      <p:ext uri="{BB962C8B-B14F-4D97-AF65-F5344CB8AC3E}">
        <p14:creationId xmlns:p14="http://schemas.microsoft.com/office/powerpoint/2010/main" val="3323579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Estimating the Strength Distribution</a:t>
            </a:r>
            <a:endParaRPr lang="en-US" sz="4400" dirty="0">
              <a:solidFill>
                <a:schemeClr val="tx1"/>
              </a:solidFill>
            </a:endParaRP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172278" y="1253371"/>
                <a:ext cx="11860696" cy="5468107"/>
              </a:xfrm>
            </p:spPr>
            <p:txBody>
              <a:bodyPr>
                <a:noAutofit/>
              </a:bodyPr>
              <a:lstStyle/>
              <a:p>
                <a:r>
                  <a:rPr lang="en-US" sz="3000" dirty="0" smtClean="0"/>
                  <a:t>Similar parameters are used to create the lognormal distribution for the strength, or capability, estimated for the component:</a:t>
                </a:r>
              </a:p>
              <a:p>
                <a:pPr lvl="1"/>
                <a14:m>
                  <m:oMath xmlns:m="http://schemas.openxmlformats.org/officeDocument/2006/math">
                    <m:sSub>
                      <m:sSubPr>
                        <m:ctrlPr>
                          <a:rPr lang="en-US" sz="2800" i="1">
                            <a:latin typeface="Cambria Math" panose="02040503050406030204" pitchFamily="18" charset="0"/>
                            <a:cs typeface="Calibri" panose="020F0502020204030204" pitchFamily="34" charset="0"/>
                          </a:rPr>
                        </m:ctrlPr>
                      </m:sSubPr>
                      <m:e>
                        <m:r>
                          <a:rPr lang="en-US" sz="2800" i="1">
                            <a:latin typeface="Cambria Math" panose="02040503050406030204" pitchFamily="18" charset="0"/>
                            <a:cs typeface="Calibri" panose="020F0502020204030204" pitchFamily="34" charset="0"/>
                          </a:rPr>
                          <m:t>𝐶𝑉</m:t>
                        </m:r>
                      </m:e>
                      <m:sub>
                        <m:r>
                          <a:rPr lang="en-US" sz="2800" i="1">
                            <a:latin typeface="Cambria Math" panose="02040503050406030204" pitchFamily="18" charset="0"/>
                            <a:cs typeface="Calibri" panose="020F0502020204030204" pitchFamily="34" charset="0"/>
                          </a:rPr>
                          <m:t>𝑆𝑡𝑟𝑒</m:t>
                        </m:r>
                        <m:r>
                          <a:rPr lang="en-US" sz="2800" b="0" i="1" smtClean="0">
                            <a:latin typeface="Cambria Math" panose="02040503050406030204" pitchFamily="18" charset="0"/>
                            <a:cs typeface="Calibri" panose="020F0502020204030204" pitchFamily="34" charset="0"/>
                          </a:rPr>
                          <m:t>𝑛𝑔𝑡h</m:t>
                        </m:r>
                        <m:r>
                          <a:rPr lang="en-US" sz="2800" b="0" i="1" smtClean="0">
                            <a:latin typeface="Cambria Math" panose="02040503050406030204" pitchFamily="18" charset="0"/>
                            <a:cs typeface="Calibri" panose="020F0502020204030204" pitchFamily="34" charset="0"/>
                          </a:rPr>
                          <m:t>(</m:t>
                        </m:r>
                        <m:r>
                          <a:rPr lang="en-US" sz="2800" b="0" i="1" smtClean="0">
                            <a:latin typeface="Cambria Math" panose="02040503050406030204" pitchFamily="18" charset="0"/>
                            <a:cs typeface="Calibri" panose="020F0502020204030204" pitchFamily="34" charset="0"/>
                          </a:rPr>
                          <m:t>𝑚𝑒𝑎𝑛</m:t>
                        </m:r>
                        <m:r>
                          <a:rPr lang="en-US" sz="2800" b="0" i="1" smtClean="0">
                            <a:latin typeface="Cambria Math" panose="02040503050406030204" pitchFamily="18" charset="0"/>
                            <a:cs typeface="Calibri" panose="020F0502020204030204" pitchFamily="34" charset="0"/>
                          </a:rPr>
                          <m:t>)</m:t>
                        </m:r>
                      </m:sub>
                    </m:sSub>
                  </m:oMath>
                </a14:m>
                <a:r>
                  <a:rPr lang="en-US" sz="2800" dirty="0"/>
                  <a:t>– </a:t>
                </a:r>
                <a:r>
                  <a:rPr lang="en-US" sz="2800" dirty="0" smtClean="0"/>
                  <a:t>The </a:t>
                </a:r>
                <a:r>
                  <a:rPr lang="en-US" sz="2800" dirty="0"/>
                  <a:t>coefficient of variation assumed for the strength </a:t>
                </a:r>
                <a:r>
                  <a:rPr lang="en-US" sz="2800" dirty="0" smtClean="0"/>
                  <a:t>distribution, which is used to calculate the mean strength</a:t>
                </a:r>
              </a:p>
              <a:p>
                <a:pPr lvl="1"/>
                <a14:m>
                  <m:oMath xmlns:m="http://schemas.openxmlformats.org/officeDocument/2006/math">
                    <m:sSub>
                      <m:sSubPr>
                        <m:ctrlPr>
                          <a:rPr lang="en-US" sz="2800" i="1">
                            <a:latin typeface="Cambria Math" panose="02040503050406030204" pitchFamily="18" charset="0"/>
                            <a:cs typeface="Calibri" panose="020F0502020204030204" pitchFamily="34" charset="0"/>
                          </a:rPr>
                        </m:ctrlPr>
                      </m:sSubPr>
                      <m:e>
                        <m:r>
                          <a:rPr lang="en-US" sz="2800" i="1">
                            <a:latin typeface="Cambria Math" panose="02040503050406030204" pitchFamily="18" charset="0"/>
                            <a:cs typeface="Calibri" panose="020F0502020204030204" pitchFamily="34" charset="0"/>
                          </a:rPr>
                          <m:t>𝐶𝑉</m:t>
                        </m:r>
                      </m:e>
                      <m:sub>
                        <m:r>
                          <a:rPr lang="en-US" sz="2800" i="1">
                            <a:latin typeface="Cambria Math" panose="02040503050406030204" pitchFamily="18" charset="0"/>
                            <a:cs typeface="Calibri" panose="020F0502020204030204" pitchFamily="34" charset="0"/>
                          </a:rPr>
                          <m:t>𝑆𝑡𝑟𝑒𝑛𝑔𝑡h</m:t>
                        </m:r>
                        <m:r>
                          <a:rPr lang="en-US" sz="2800" i="1">
                            <a:latin typeface="Cambria Math" panose="02040503050406030204" pitchFamily="18" charset="0"/>
                            <a:cs typeface="Calibri" panose="020F0502020204030204" pitchFamily="34" charset="0"/>
                          </a:rPr>
                          <m:t>(</m:t>
                        </m:r>
                        <m:r>
                          <a:rPr lang="en-US" sz="2800" b="0" i="1" smtClean="0">
                            <a:latin typeface="Cambria Math" panose="02040503050406030204" pitchFamily="18" charset="0"/>
                            <a:cs typeface="Calibri" panose="020F0502020204030204" pitchFamily="34" charset="0"/>
                          </a:rPr>
                          <m:t>𝑝𝑟𝑜𝑏</m:t>
                        </m:r>
                        <m:r>
                          <a:rPr lang="en-US" sz="2800" i="1">
                            <a:latin typeface="Cambria Math" panose="02040503050406030204" pitchFamily="18" charset="0"/>
                            <a:cs typeface="Calibri" panose="020F0502020204030204" pitchFamily="34" charset="0"/>
                          </a:rPr>
                          <m:t>)</m:t>
                        </m:r>
                      </m:sub>
                    </m:sSub>
                  </m:oMath>
                </a14:m>
                <a:r>
                  <a:rPr lang="en-US" sz="2800" dirty="0"/>
                  <a:t>– The coefficient of variation assumed for the strength distribution, which is used to calculate the </a:t>
                </a:r>
                <a:r>
                  <a:rPr lang="en-US" sz="2800" dirty="0" smtClean="0"/>
                  <a:t>standard deviation of the strength</a:t>
                </a:r>
                <a:endParaRPr lang="en-US" sz="2800" dirty="0"/>
              </a:p>
              <a:p>
                <a:pPr lvl="1"/>
                <a14:m>
                  <m:oMath xmlns:m="http://schemas.openxmlformats.org/officeDocument/2006/math">
                    <m:sSub>
                      <m:sSubPr>
                        <m:ctrlPr>
                          <a:rPr lang="en-US" sz="2800" i="1">
                            <a:latin typeface="Cambria Math" panose="02040503050406030204" pitchFamily="18" charset="0"/>
                            <a:cs typeface="Calibri" panose="020F0502020204030204" pitchFamily="34" charset="0"/>
                          </a:rPr>
                        </m:ctrlPr>
                      </m:sSubPr>
                      <m:e>
                        <m:r>
                          <a:rPr lang="en-US" sz="2800" b="0" i="1" smtClean="0">
                            <a:latin typeface="Cambria Math" panose="02040503050406030204" pitchFamily="18" charset="0"/>
                            <a:cs typeface="Calibri" panose="020F0502020204030204" pitchFamily="34" charset="0"/>
                          </a:rPr>
                          <m:t>𝐾</m:t>
                        </m:r>
                      </m:e>
                      <m:sub>
                        <m:r>
                          <a:rPr lang="en-US" sz="2800" b="0" i="1" smtClean="0">
                            <a:latin typeface="Cambria Math" panose="02040503050406030204" pitchFamily="18" charset="0"/>
                            <a:cs typeface="Calibri" panose="020F0502020204030204" pitchFamily="34" charset="0"/>
                          </a:rPr>
                          <m:t>𝑆𝑡𝑟𝑒𝑛𝑔𝑡h</m:t>
                        </m:r>
                      </m:sub>
                    </m:sSub>
                  </m:oMath>
                </a14:m>
                <a:r>
                  <a:rPr lang="en-US" sz="2800" dirty="0" smtClean="0"/>
                  <a:t> </a:t>
                </a:r>
                <a:r>
                  <a:rPr lang="en-US" sz="2800" dirty="0"/>
                  <a:t>– The number of transformed normal standard deviations that is assumed between the mean material stress </a:t>
                </a:r>
                <a:r>
                  <a:rPr lang="en-US" sz="2800" dirty="0" smtClean="0"/>
                  <a:t>capability </a:t>
                </a:r>
                <a:r>
                  <a:rPr lang="en-US" sz="2800" dirty="0"/>
                  <a:t>and the stress capability assumed in the stress analysis </a:t>
                </a:r>
                <a:endParaRPr lang="en-US" sz="2800" dirty="0" smtClean="0"/>
              </a:p>
              <a:p>
                <a:pPr lvl="1"/>
                <a:r>
                  <a:rPr lang="en-US" sz="2800" dirty="0"/>
                  <a:t>Ultimate strength of the component – The predicted stress needed for the component to fail</a:t>
                </a:r>
              </a:p>
              <a:p>
                <a:pPr marL="457189" lvl="1" indent="0">
                  <a:buNone/>
                </a:pPr>
                <a:endParaRPr lang="en-US" sz="2800" dirty="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172278" y="1253371"/>
                <a:ext cx="11860696" cy="5468107"/>
              </a:xfrm>
              <a:blipFill>
                <a:blip r:embed="rId3"/>
                <a:stretch>
                  <a:fillRect l="-1028" t="-2341" r="-1696"/>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FF8E3973-D732-4F58-B311-5F96505E12B2}" type="slidenum">
              <a:rPr lang="en-US" smtClean="0"/>
              <a:t>7</a:t>
            </a:fld>
            <a:endParaRPr lang="en-US"/>
          </a:p>
        </p:txBody>
      </p:sp>
    </p:spTree>
    <p:extLst>
      <p:ext uri="{BB962C8B-B14F-4D97-AF65-F5344CB8AC3E}">
        <p14:creationId xmlns:p14="http://schemas.microsoft.com/office/powerpoint/2010/main" val="1397095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rPr>
              <a:t>Explanation of Equations and Calculations</a:t>
            </a:r>
            <a:endParaRPr lang="en-US" sz="3600" dirty="0">
              <a:solidFill>
                <a:schemeClr val="tx1"/>
              </a:solidFill>
            </a:endParaRP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172278" y="1253371"/>
                <a:ext cx="11860696" cy="5468107"/>
              </a:xfrm>
            </p:spPr>
            <p:txBody>
              <a:bodyPr>
                <a:normAutofit/>
              </a:bodyPr>
              <a:lstStyle/>
              <a:p>
                <a:r>
                  <a:rPr lang="en-US" dirty="0" smtClean="0">
                    <a:cs typeface="Calibri" panose="020F0502020204030204" pitchFamily="34" charset="0"/>
                  </a:rPr>
                  <a:t>Assume that </a:t>
                </a:r>
                <a:r>
                  <a:rPr lang="en-US" dirty="0">
                    <a:cs typeface="Calibri" panose="020F0502020204030204" pitchFamily="34" charset="0"/>
                  </a:rPr>
                  <a:t>both the design </a:t>
                </a:r>
                <a:r>
                  <a:rPr lang="en-US" dirty="0" smtClean="0">
                    <a:cs typeface="Calibri" panose="020F0502020204030204" pitchFamily="34" charset="0"/>
                  </a:rPr>
                  <a:t>load </a:t>
                </a:r>
                <a:r>
                  <a:rPr lang="en-US" dirty="0">
                    <a:cs typeface="Calibri" panose="020F0502020204030204" pitchFamily="34" charset="0"/>
                  </a:rPr>
                  <a:t>(L) and the material strength (S) are random variables </a:t>
                </a:r>
                <a:r>
                  <a:rPr lang="en-US" dirty="0" smtClean="0">
                    <a:cs typeface="Calibri" panose="020F0502020204030204" pitchFamily="34" charset="0"/>
                  </a:rPr>
                  <a:t>that </a:t>
                </a:r>
                <a:r>
                  <a:rPr lang="en-US" dirty="0">
                    <a:cs typeface="Calibri" panose="020F0502020204030204" pitchFamily="34" charset="0"/>
                  </a:rPr>
                  <a:t>have lognormal probability density functions (pdf) with parameters,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𝐿</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𝐿</m:t>
                        </m:r>
                        <m:r>
                          <a:rPr lang="en-US" i="1">
                            <a:latin typeface="Cambria Math" panose="02040503050406030204" pitchFamily="18" charset="0"/>
                          </a:rPr>
                          <m:t> </m:t>
                        </m:r>
                      </m:sub>
                    </m:sSub>
                  </m:oMath>
                </a14:m>
                <a:r>
                  <a:rPr lang="en-US" dirty="0">
                    <a:cs typeface="Calibri" panose="020F0502020204030204" pitchFamily="34" charset="0"/>
                  </a:rPr>
                  <a:t>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𝑆</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𝑆</m:t>
                        </m:r>
                        <m:r>
                          <a:rPr lang="en-US" i="1">
                            <a:latin typeface="Cambria Math" panose="02040503050406030204" pitchFamily="18" charset="0"/>
                          </a:rPr>
                          <m:t> </m:t>
                        </m:r>
                      </m:sub>
                    </m:sSub>
                  </m:oMath>
                </a14:m>
                <a:r>
                  <a:rPr lang="en-US" dirty="0">
                    <a:cs typeface="Calibri" panose="020F0502020204030204" pitchFamily="34" charset="0"/>
                  </a:rPr>
                  <a:t>, respectively</a:t>
                </a:r>
              </a:p>
              <a:p>
                <a:r>
                  <a:rPr lang="en-US" dirty="0">
                    <a:cs typeface="Calibri" panose="020F0502020204030204" pitchFamily="34" charset="0"/>
                  </a:rPr>
                  <a:t>With these assumptions, </a:t>
                </a:r>
                <a:r>
                  <a:rPr lang="en-US" dirty="0" smtClean="0">
                    <a:cs typeface="Calibri" panose="020F0502020204030204" pitchFamily="34" charset="0"/>
                  </a:rPr>
                  <a:t>Ln(L</a:t>
                </a:r>
                <a:r>
                  <a:rPr lang="en-US" dirty="0">
                    <a:cs typeface="Calibri" panose="020F0502020204030204" pitchFamily="34" charset="0"/>
                  </a:rPr>
                  <a:t>) </a:t>
                </a:r>
                <a:r>
                  <a:rPr lang="en-US" dirty="0" smtClean="0">
                    <a:cs typeface="Calibri" panose="020F0502020204030204" pitchFamily="34" charset="0"/>
                  </a:rPr>
                  <a:t>≈ N</a:t>
                </a:r>
                <a:r>
                  <a:rPr lang="en-US" dirty="0">
                    <a:cs typeface="Calibri" panose="020F0502020204030204" pitchFamily="34" charset="0"/>
                  </a:rPr>
                  <a:t>(</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𝐿</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𝐿</m:t>
                        </m:r>
                        <m:r>
                          <a:rPr lang="en-US" i="1">
                            <a:latin typeface="Cambria Math" panose="02040503050406030204" pitchFamily="18" charset="0"/>
                          </a:rPr>
                          <m:t> </m:t>
                        </m:r>
                      </m:sub>
                    </m:sSub>
                    <m:r>
                      <a:rPr lang="en-US" i="1">
                        <a:latin typeface="Cambria Math" panose="02040503050406030204" pitchFamily="18" charset="0"/>
                      </a:rPr>
                      <m:t>)</m:t>
                    </m:r>
                  </m:oMath>
                </a14:m>
                <a:r>
                  <a:rPr lang="en-US" dirty="0" smtClean="0">
                    <a:cs typeface="Calibri" panose="020F0502020204030204" pitchFamily="34" charset="0"/>
                  </a:rPr>
                  <a:t> and Ln(S</a:t>
                </a:r>
                <a:r>
                  <a:rPr lang="en-US" dirty="0">
                    <a:cs typeface="Calibri" panose="020F0502020204030204" pitchFamily="34" charset="0"/>
                  </a:rPr>
                  <a:t>) ≈ N(</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𝑆</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𝑆</m:t>
                        </m:r>
                        <m:r>
                          <a:rPr lang="en-US" i="1">
                            <a:latin typeface="Cambria Math" panose="02040503050406030204" pitchFamily="18" charset="0"/>
                          </a:rPr>
                          <m:t> </m:t>
                        </m:r>
                      </m:sub>
                    </m:sSub>
                  </m:oMath>
                </a14:m>
                <a:r>
                  <a:rPr lang="en-US" dirty="0" smtClean="0">
                    <a:cs typeface="Calibri" panose="020F0502020204030204" pitchFamily="34" charset="0"/>
                  </a:rPr>
                  <a:t>)</a:t>
                </a:r>
              </a:p>
              <a:p>
                <a:r>
                  <a:rPr lang="en-US" dirty="0">
                    <a:cs typeface="Calibri" panose="020F0502020204030204" pitchFamily="34" charset="0"/>
                  </a:rPr>
                  <a:t>W</a:t>
                </a:r>
                <a:r>
                  <a:rPr lang="en-US" dirty="0" smtClean="0">
                    <a:cs typeface="Calibri" panose="020F0502020204030204" pitchFamily="34" charset="0"/>
                  </a:rPr>
                  <a:t>hich leads to  S </a:t>
                </a:r>
                <a:r>
                  <a:rPr lang="en-US" dirty="0">
                    <a:cs typeface="Calibri" panose="020F0502020204030204" pitchFamily="34" charset="0"/>
                  </a:rPr>
                  <a:t>– L ≈ </a:t>
                </a:r>
                <a14:m>
                  <m:oMath xmlns:m="http://schemas.openxmlformats.org/officeDocument/2006/math">
                    <m:r>
                      <a:rPr lang="en-US" i="1">
                        <a:latin typeface="Cambria Math" panose="02040503050406030204" pitchFamily="18" charset="0"/>
                      </a:rPr>
                      <m:t>𝑁</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𝐿</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𝑆</m:t>
                            </m:r>
                          </m:sub>
                        </m:sSub>
                        <m:r>
                          <a:rPr lang="en-US" i="1">
                            <a:latin typeface="Cambria Math" panose="02040503050406030204" pitchFamily="18" charset="0"/>
                          </a:rPr>
                          <m:t>, </m:t>
                        </m:r>
                        <m:rad>
                          <m:radPr>
                            <m:degHide m:val="on"/>
                            <m:ctrlPr>
                              <a:rPr lang="en-US" i="1">
                                <a:latin typeface="Cambria Math" panose="02040503050406030204" pitchFamily="18" charset="0"/>
                              </a:rPr>
                            </m:ctrlPr>
                          </m:radPr>
                          <m:deg/>
                          <m:e>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𝐿</m:t>
                                    </m:r>
                                    <m:r>
                                      <a:rPr lang="en-US" i="1">
                                        <a:latin typeface="Cambria Math" panose="02040503050406030204" pitchFamily="18" charset="0"/>
                                      </a:rPr>
                                      <m:t> </m:t>
                                    </m:r>
                                  </m:sub>
                                </m:sSub>
                              </m:e>
                              <m:sup>
                                <m:r>
                                  <a:rPr lang="en-US" i="1">
                                    <a:latin typeface="Cambria Math" panose="02040503050406030204" pitchFamily="18" charset="0"/>
                                  </a:rPr>
                                  <m:t>2</m:t>
                                </m:r>
                              </m:sup>
                            </m:sSup>
                            <m:r>
                              <a:rPr lang="en-US" i="1">
                                <a:latin typeface="Cambria Math" panose="02040503050406030204" pitchFamily="18" charset="0"/>
                              </a:rPr>
                              <m:t>+</m:t>
                            </m:r>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𝑆</m:t>
                                    </m:r>
                                    <m:r>
                                      <a:rPr lang="en-US" i="1">
                                        <a:latin typeface="Cambria Math" panose="02040503050406030204" pitchFamily="18" charset="0"/>
                                      </a:rPr>
                                      <m:t> </m:t>
                                    </m:r>
                                  </m:sub>
                                </m:sSub>
                              </m:e>
                              <m:sup>
                                <m:r>
                                  <a:rPr lang="en-US" i="1">
                                    <a:latin typeface="Cambria Math" panose="02040503050406030204" pitchFamily="18" charset="0"/>
                                  </a:rPr>
                                  <m:t>2</m:t>
                                </m:r>
                              </m:sup>
                            </m:sSup>
                          </m:e>
                        </m:rad>
                      </m:e>
                    </m:d>
                  </m:oMath>
                </a14:m>
                <a:endParaRPr lang="en-US" dirty="0">
                  <a:cs typeface="Calibri" panose="020F0502020204030204" pitchFamily="34" charset="0"/>
                </a:endParaRPr>
              </a:p>
              <a:p>
                <a:r>
                  <a:rPr lang="en-US" dirty="0">
                    <a:cs typeface="Calibri" panose="020F0502020204030204" pitchFamily="34" charset="0"/>
                  </a:rPr>
                  <a:t>Failure occurs when the applied load exceeds the ultimate strength of the structural component, </a:t>
                </a:r>
                <a:r>
                  <a:rPr lang="en-US" dirty="0" smtClean="0">
                    <a:cs typeface="Calibri" panose="020F0502020204030204" pitchFamily="34" charset="0"/>
                  </a:rPr>
                  <a:t>and </a:t>
                </a:r>
                <a:r>
                  <a:rPr lang="en-US" dirty="0">
                    <a:cs typeface="Calibri" panose="020F0502020204030204" pitchFamily="34" charset="0"/>
                  </a:rPr>
                  <a:t>the probability of failure of the component is calculated as </a:t>
                </a:r>
                <a:r>
                  <a:rPr lang="en-US" dirty="0" err="1">
                    <a:cs typeface="Calibri" panose="020F0502020204030204" pitchFamily="34" charset="0"/>
                  </a:rPr>
                  <a:t>Pr</a:t>
                </a:r>
                <a:r>
                  <a:rPr lang="en-US" dirty="0">
                    <a:cs typeface="Calibri" panose="020F0502020204030204" pitchFamily="34" charset="0"/>
                  </a:rPr>
                  <a:t>(S-L&lt;0</a:t>
                </a:r>
                <a:r>
                  <a:rPr lang="en-US" dirty="0" smtClean="0">
                    <a:cs typeface="Calibri" panose="020F0502020204030204" pitchFamily="34" charset="0"/>
                  </a:rPr>
                  <a:t>)</a:t>
                </a:r>
                <a:endParaRPr lang="en-US" dirty="0">
                  <a:cs typeface="Calibri" panose="020F0502020204030204" pitchFamily="34" charset="0"/>
                </a:endParaRPr>
              </a:p>
              <a:p>
                <a:r>
                  <a:rPr lang="en-US" dirty="0" smtClean="0">
                    <a:cs typeface="Calibri" panose="020F0502020204030204" pitchFamily="34" charset="0"/>
                  </a:rPr>
                  <a:t>Using </a:t>
                </a:r>
                <a:r>
                  <a:rPr lang="en-US" dirty="0">
                    <a:cs typeface="Calibri" panose="020F0502020204030204" pitchFamily="34" charset="0"/>
                  </a:rPr>
                  <a:t>normal distribution theory, we can transform S-L to a standard normal distribution z ≈ N(0,1) by subtracting the </a:t>
                </a:r>
                <a:r>
                  <a:rPr lang="en-US" dirty="0" smtClean="0">
                    <a:cs typeface="Calibri" panose="020F0502020204030204" pitchFamily="34" charset="0"/>
                  </a:rPr>
                  <a:t>means </a:t>
                </a:r>
                <a:r>
                  <a:rPr lang="en-US" dirty="0">
                    <a:cs typeface="Calibri" panose="020F0502020204030204" pitchFamily="34" charset="0"/>
                  </a:rPr>
                  <a:t>and dividing by the standard </a:t>
                </a:r>
                <a:r>
                  <a:rPr lang="en-US" dirty="0" smtClean="0">
                    <a:cs typeface="Calibri" panose="020F0502020204030204" pitchFamily="34" charset="0"/>
                  </a:rPr>
                  <a:t>deviations</a:t>
                </a:r>
                <a:endParaRPr lang="en-US" dirty="0">
                  <a:cs typeface="Calibri" panose="020F0502020204030204" pitchFamily="34" charset="0"/>
                </a:endParaRPr>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172278" y="1253371"/>
                <a:ext cx="11860696" cy="5468107"/>
              </a:xfrm>
              <a:blipFill>
                <a:blip r:embed="rId3"/>
                <a:stretch>
                  <a:fillRect l="-925" t="-2007" r="-1079"/>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FF8E3973-D732-4F58-B311-5F96505E12B2}" type="slidenum">
              <a:rPr lang="en-US" smtClean="0"/>
              <a:t>8</a:t>
            </a:fld>
            <a:endParaRPr lang="en-US"/>
          </a:p>
        </p:txBody>
      </p:sp>
    </p:spTree>
    <p:extLst>
      <p:ext uri="{BB962C8B-B14F-4D97-AF65-F5344CB8AC3E}">
        <p14:creationId xmlns:p14="http://schemas.microsoft.com/office/powerpoint/2010/main" val="207364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6172199" y="1258957"/>
            <a:ext cx="5890661" cy="5462522"/>
          </a:xfrm>
          <a:prstGeom prst="rect">
            <a:avLst/>
          </a:prstGeom>
        </p:spPr>
      </p:pic>
      <p:sp>
        <p:nvSpPr>
          <p:cNvPr id="2" name="Title 1"/>
          <p:cNvSpPr>
            <a:spLocks noGrp="1"/>
          </p:cNvSpPr>
          <p:nvPr>
            <p:ph type="title"/>
          </p:nvPr>
        </p:nvSpPr>
        <p:spPr/>
        <p:txBody>
          <a:bodyPr>
            <a:normAutofit/>
          </a:bodyPr>
          <a:lstStyle/>
          <a:p>
            <a:r>
              <a:rPr lang="en-US" sz="4400" dirty="0" smtClean="0">
                <a:solidFill>
                  <a:schemeClr val="tx1"/>
                </a:solidFill>
              </a:rPr>
              <a:t>Examples</a:t>
            </a:r>
            <a:endParaRPr lang="en-US" sz="4400" dirty="0">
              <a:solidFill>
                <a:schemeClr val="tx1"/>
              </a:solidFill>
            </a:endParaRPr>
          </a:p>
        </p:txBody>
      </p:sp>
      <p:sp>
        <p:nvSpPr>
          <p:cNvPr id="3" name="Content Placeholder 2"/>
          <p:cNvSpPr>
            <a:spLocks noGrp="1"/>
          </p:cNvSpPr>
          <p:nvPr>
            <p:ph sz="half" idx="1"/>
          </p:nvPr>
        </p:nvSpPr>
        <p:spPr>
          <a:xfrm>
            <a:off x="172278" y="1258957"/>
            <a:ext cx="5847522" cy="5462522"/>
          </a:xfrm>
        </p:spPr>
        <p:txBody>
          <a:bodyPr>
            <a:noAutofit/>
          </a:bodyPr>
          <a:lstStyle/>
          <a:p>
            <a:r>
              <a:rPr lang="en-US" dirty="0" smtClean="0"/>
              <a:t>As can be seen in the three graphs on this slide, the factor of safety and the variability within each of the distributions greatly influences the probability of failure of the component</a:t>
            </a:r>
          </a:p>
          <a:p>
            <a:r>
              <a:rPr lang="en-US" dirty="0" smtClean="0"/>
              <a:t>Having a high factor of safety and a low variability in the stress and strength distributions can help lower the probability of failure</a:t>
            </a:r>
            <a:endParaRPr lang="en-US" dirty="0"/>
          </a:p>
        </p:txBody>
      </p:sp>
      <p:sp>
        <p:nvSpPr>
          <p:cNvPr id="5" name="Slide Number Placeholder 4"/>
          <p:cNvSpPr>
            <a:spLocks noGrp="1"/>
          </p:cNvSpPr>
          <p:nvPr>
            <p:ph type="sldNum" sz="quarter" idx="12"/>
          </p:nvPr>
        </p:nvSpPr>
        <p:spPr/>
        <p:txBody>
          <a:bodyPr/>
          <a:lstStyle/>
          <a:p>
            <a:fld id="{FF8E3973-D732-4F58-B311-5F96505E12B2}" type="slidenum">
              <a:rPr lang="en-US" smtClean="0"/>
              <a:t>9</a:t>
            </a:fld>
            <a:endParaRPr lang="en-US"/>
          </a:p>
        </p:txBody>
      </p:sp>
      <p:sp>
        <p:nvSpPr>
          <p:cNvPr id="4" name="Rectangle 3"/>
          <p:cNvSpPr/>
          <p:nvPr/>
        </p:nvSpPr>
        <p:spPr>
          <a:xfrm>
            <a:off x="6873240" y="1258957"/>
            <a:ext cx="2011680" cy="707003"/>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6507480" y="1478280"/>
            <a:ext cx="396240" cy="9448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81160" y="1258957"/>
            <a:ext cx="2301240" cy="4936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058400" y="1844040"/>
            <a:ext cx="163068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018520" y="2240280"/>
            <a:ext cx="563880" cy="1828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040880" y="2636520"/>
            <a:ext cx="2240280" cy="2438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616440" y="2636520"/>
            <a:ext cx="1584960" cy="396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629400" y="3032760"/>
            <a:ext cx="4389120" cy="655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0591800" y="3870960"/>
            <a:ext cx="990600" cy="2895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873240" y="4678680"/>
            <a:ext cx="2118360" cy="746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629400" y="5379720"/>
            <a:ext cx="1828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766560" y="5760720"/>
            <a:ext cx="2118360" cy="274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0591800" y="5760720"/>
            <a:ext cx="1097280" cy="2895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8458200" y="3596640"/>
            <a:ext cx="533400" cy="2040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385243" y="1965960"/>
            <a:ext cx="311285" cy="3589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0204315" y="2072640"/>
            <a:ext cx="387485" cy="2522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7411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3562</TotalTime>
  <Words>1072</Words>
  <Application>Microsoft Office PowerPoint</Application>
  <PresentationFormat>Widescreen</PresentationFormat>
  <Paragraphs>117</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 Math</vt:lpstr>
      <vt:lpstr>Office Theme</vt:lpstr>
      <vt:lpstr>Burden versus Capability Statistical Analysis for Structural Probabilistic Risk Assessments</vt:lpstr>
      <vt:lpstr>Background</vt:lpstr>
      <vt:lpstr>Introduction</vt:lpstr>
      <vt:lpstr>Factor of Safety</vt:lpstr>
      <vt:lpstr>Margin of Safety, Safety Factor, and Factor of Safety</vt:lpstr>
      <vt:lpstr>Estimating the Stress Distribution</vt:lpstr>
      <vt:lpstr>Estimating the Strength Distribution</vt:lpstr>
      <vt:lpstr>Explanation of Equations and Calculations</vt:lpstr>
      <vt:lpstr>Examples</vt:lpstr>
      <vt:lpstr>PowerPoint Presentation</vt:lpstr>
      <vt:lpstr>PowerPoint Presentation</vt:lpstr>
      <vt:lpstr>Conclusions</vt:lpstr>
      <vt:lpstr>References</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Colgan, Teresa D. (MSFC-QD01)[Bastion Technologies, Inc.]</dc:creator>
  <cp:lastModifiedBy>Green, Rebecca A. (MSFC-QD35)[BASTION TECHNOLOGIES]</cp:lastModifiedBy>
  <cp:revision>136</cp:revision>
  <cp:lastPrinted>2018-09-17T18:05:20Z</cp:lastPrinted>
  <dcterms:created xsi:type="dcterms:W3CDTF">2017-02-15T14:17:41Z</dcterms:created>
  <dcterms:modified xsi:type="dcterms:W3CDTF">2018-10-04T20:43:21Z</dcterms:modified>
</cp:coreProperties>
</file>