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87" r:id="rId3"/>
    <p:sldId id="297" r:id="rId4"/>
    <p:sldId id="270" r:id="rId5"/>
    <p:sldId id="295" r:id="rId6"/>
    <p:sldId id="296" r:id="rId7"/>
    <p:sldId id="299" r:id="rId8"/>
    <p:sldId id="289" r:id="rId9"/>
    <p:sldId id="290" r:id="rId10"/>
    <p:sldId id="291" r:id="rId11"/>
    <p:sldId id="284" r:id="rId12"/>
    <p:sldId id="285" r:id="rId13"/>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vack, Steven D. (MSFC-QD35)[BASTION TECHNOLOGIES]" initials="NSD(T" lastIdx="5" clrIdx="0">
    <p:extLst>
      <p:ext uri="{19B8F6BF-5375-455C-9EA6-DF929625EA0E}">
        <p15:presenceInfo xmlns:p15="http://schemas.microsoft.com/office/powerpoint/2012/main" userId="S-1-5-21-330711430-3775241029-4075259233-588658" providerId="AD"/>
      </p:ext>
    </p:extLst>
  </p:cmAuthor>
  <p:cmAuthor id="2" name="Fussell, Patrick J. (MSFC-QD35)[BASTION TECHNOLOGIES]" initials="FPJ(T" lastIdx="5" clrIdx="1">
    <p:extLst>
      <p:ext uri="{19B8F6BF-5375-455C-9EA6-DF929625EA0E}">
        <p15:presenceInfo xmlns:p15="http://schemas.microsoft.com/office/powerpoint/2012/main" userId="S-1-5-21-330711430-3775241029-4075259233-7993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82" autoAdjust="0"/>
    <p:restoredTop sz="93488" autoAdjust="0"/>
  </p:normalViewPr>
  <p:slideViewPr>
    <p:cSldViewPr snapToGrid="0">
      <p:cViewPr varScale="1">
        <p:scale>
          <a:sx n="108" d="100"/>
          <a:sy n="108" d="100"/>
        </p:scale>
        <p:origin x="762" y="11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Sensor</a:t>
            </a:r>
            <a:r>
              <a:rPr lang="en-US" sz="1600" baseline="0" dirty="0" smtClean="0"/>
              <a:t> – In-Range</a:t>
            </a:r>
            <a:endParaRPr lang="en-US" sz="1600" dirty="0"/>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Nominal Sensor</c:v>
          </c:tx>
          <c:spPr>
            <a:ln w="19050" cap="rnd">
              <a:solidFill>
                <a:schemeClr val="accent1"/>
              </a:solidFill>
              <a:round/>
            </a:ln>
            <a:effectLst/>
          </c:spPr>
          <c:marker>
            <c:symbol val="none"/>
          </c:marker>
          <c:yVal>
            <c:numRef>
              <c:f>Sheet1!$A$2:$A$50</c:f>
              <c:numCache>
                <c:formatCode>General</c:formatCode>
                <c:ptCount val="49"/>
                <c:pt idx="0">
                  <c:v>0.79120604080209977</c:v>
                </c:pt>
                <c:pt idx="1">
                  <c:v>0.67024200991211147</c:v>
                </c:pt>
                <c:pt idx="2">
                  <c:v>0.22075064207234055</c:v>
                </c:pt>
                <c:pt idx="3">
                  <c:v>0.10805272002920556</c:v>
                </c:pt>
                <c:pt idx="4">
                  <c:v>0.3068761203529336</c:v>
                </c:pt>
                <c:pt idx="5">
                  <c:v>0.27007956034364872</c:v>
                </c:pt>
                <c:pt idx="6">
                  <c:v>0.61204761925453222</c:v>
                </c:pt>
                <c:pt idx="7">
                  <c:v>0.64556929837549704</c:v>
                </c:pt>
                <c:pt idx="8">
                  <c:v>0.42675914592355252</c:v>
                </c:pt>
                <c:pt idx="9">
                  <c:v>0.2138409938930001</c:v>
                </c:pt>
                <c:pt idx="10">
                  <c:v>0.29200086050118546</c:v>
                </c:pt>
                <c:pt idx="11">
                  <c:v>0.62448713037254799</c:v>
                </c:pt>
                <c:pt idx="12">
                  <c:v>0.4862144767005781</c:v>
                </c:pt>
                <c:pt idx="13">
                  <c:v>0.60626018777393076</c:v>
                </c:pt>
                <c:pt idx="14">
                  <c:v>0.71158312306782745</c:v>
                </c:pt>
                <c:pt idx="15">
                  <c:v>0.39598855620343409</c:v>
                </c:pt>
                <c:pt idx="16">
                  <c:v>0.7421826118298791</c:v>
                </c:pt>
                <c:pt idx="17">
                  <c:v>0.79649038655743198</c:v>
                </c:pt>
                <c:pt idx="18">
                  <c:v>0.1899847449652419</c:v>
                </c:pt>
                <c:pt idx="19">
                  <c:v>0.20139605555055387</c:v>
                </c:pt>
                <c:pt idx="20">
                  <c:v>0.10929664857606332</c:v>
                </c:pt>
                <c:pt idx="21">
                  <c:v>0.14478273982123133</c:v>
                </c:pt>
                <c:pt idx="22">
                  <c:v>0.79382365483191863</c:v>
                </c:pt>
                <c:pt idx="23">
                  <c:v>0.58411997310668251</c:v>
                </c:pt>
                <c:pt idx="24">
                  <c:v>0.37584418433122241</c:v>
                </c:pt>
                <c:pt idx="25">
                  <c:v>0.48114039326586328</c:v>
                </c:pt>
                <c:pt idx="26">
                  <c:v>0.52362618878551714</c:v>
                </c:pt>
                <c:pt idx="27">
                  <c:v>0.24513753271823399</c:v>
                </c:pt>
                <c:pt idx="28">
                  <c:v>0.49045914395765983</c:v>
                </c:pt>
                <c:pt idx="29">
                  <c:v>0.77341691887050135</c:v>
                </c:pt>
                <c:pt idx="30">
                  <c:v>0.73529999999999995</c:v>
                </c:pt>
                <c:pt idx="31">
                  <c:v>0.69755362145922384</c:v>
                </c:pt>
                <c:pt idx="32">
                  <c:v>0.41208609686020714</c:v>
                </c:pt>
                <c:pt idx="33">
                  <c:v>0.16040301313565145</c:v>
                </c:pt>
                <c:pt idx="34">
                  <c:v>0.24160354558231412</c:v>
                </c:pt>
                <c:pt idx="35">
                  <c:v>0.34333496623008036</c:v>
                </c:pt>
                <c:pt idx="36">
                  <c:v>0.79278289113017253</c:v>
                </c:pt>
                <c:pt idx="37">
                  <c:v>0.49490516653787175</c:v>
                </c:pt>
                <c:pt idx="38">
                  <c:v>0.79135488741580751</c:v>
                </c:pt>
                <c:pt idx="39">
                  <c:v>0.26797515729521154</c:v>
                </c:pt>
                <c:pt idx="40">
                  <c:v>0.29661753992217749</c:v>
                </c:pt>
                <c:pt idx="41">
                  <c:v>0.41619319662174858</c:v>
                </c:pt>
                <c:pt idx="42">
                  <c:v>0.21840871166074938</c:v>
                </c:pt>
                <c:pt idx="43">
                  <c:v>0.52125737345799927</c:v>
                </c:pt>
                <c:pt idx="44">
                  <c:v>0.78295643292588701</c:v>
                </c:pt>
                <c:pt idx="45">
                  <c:v>0.27146677941768438</c:v>
                </c:pt>
                <c:pt idx="46">
                  <c:v>0.28060856823034119</c:v>
                </c:pt>
                <c:pt idx="47">
                  <c:v>0.27731744934274255</c:v>
                </c:pt>
                <c:pt idx="48">
                  <c:v>0.20508557536869973</c:v>
                </c:pt>
              </c:numCache>
            </c:numRef>
          </c:yVal>
          <c:smooth val="1"/>
          <c:extLst>
            <c:ext xmlns:c16="http://schemas.microsoft.com/office/drawing/2014/chart" uri="{C3380CC4-5D6E-409C-BE32-E72D297353CC}">
              <c16:uniqueId val="{00000000-C322-456F-A268-13F1B0C12AEB}"/>
            </c:ext>
          </c:extLst>
        </c:ser>
        <c:ser>
          <c:idx val="1"/>
          <c:order val="1"/>
          <c:tx>
            <c:v>Limit Line</c:v>
          </c:tx>
          <c:spPr>
            <a:ln w="19050" cap="rnd">
              <a:solidFill>
                <a:schemeClr val="accent2"/>
              </a:solidFill>
              <a:round/>
            </a:ln>
            <a:effectLst/>
          </c:spPr>
          <c:marker>
            <c:symbol val="none"/>
          </c:marker>
          <c:yVal>
            <c:numRef>
              <c:f>Sheet1!$B$1:$B$50</c:f>
              <c:numCache>
                <c:formatCode>General</c:formatCode>
                <c:ptCount val="50"/>
                <c:pt idx="0">
                  <c:v>0.9</c:v>
                </c:pt>
                <c:pt idx="1">
                  <c:v>0.9</c:v>
                </c:pt>
                <c:pt idx="2">
                  <c:v>0.9</c:v>
                </c:pt>
                <c:pt idx="3">
                  <c:v>0.9</c:v>
                </c:pt>
                <c:pt idx="4">
                  <c:v>0.9</c:v>
                </c:pt>
                <c:pt idx="5">
                  <c:v>0.9</c:v>
                </c:pt>
                <c:pt idx="6">
                  <c:v>0.9</c:v>
                </c:pt>
                <c:pt idx="7">
                  <c:v>0.9</c:v>
                </c:pt>
                <c:pt idx="8">
                  <c:v>0.9</c:v>
                </c:pt>
                <c:pt idx="9">
                  <c:v>0.9</c:v>
                </c:pt>
                <c:pt idx="10">
                  <c:v>0.9</c:v>
                </c:pt>
                <c:pt idx="11">
                  <c:v>0.9</c:v>
                </c:pt>
                <c:pt idx="12">
                  <c:v>0.9</c:v>
                </c:pt>
                <c:pt idx="13">
                  <c:v>0.9</c:v>
                </c:pt>
                <c:pt idx="14">
                  <c:v>0.9</c:v>
                </c:pt>
                <c:pt idx="15">
                  <c:v>0.9</c:v>
                </c:pt>
                <c:pt idx="16">
                  <c:v>0.9</c:v>
                </c:pt>
                <c:pt idx="17">
                  <c:v>0.9</c:v>
                </c:pt>
                <c:pt idx="18">
                  <c:v>0.9</c:v>
                </c:pt>
                <c:pt idx="19">
                  <c:v>0.9</c:v>
                </c:pt>
                <c:pt idx="20">
                  <c:v>0.9</c:v>
                </c:pt>
                <c:pt idx="21">
                  <c:v>0.9</c:v>
                </c:pt>
                <c:pt idx="22">
                  <c:v>0.9</c:v>
                </c:pt>
                <c:pt idx="23">
                  <c:v>0.9</c:v>
                </c:pt>
                <c:pt idx="24">
                  <c:v>0.9</c:v>
                </c:pt>
                <c:pt idx="25">
                  <c:v>0.9</c:v>
                </c:pt>
                <c:pt idx="26">
                  <c:v>0.9</c:v>
                </c:pt>
                <c:pt idx="27">
                  <c:v>0.9</c:v>
                </c:pt>
                <c:pt idx="28">
                  <c:v>0.9</c:v>
                </c:pt>
                <c:pt idx="29">
                  <c:v>0.9</c:v>
                </c:pt>
                <c:pt idx="30">
                  <c:v>0.9</c:v>
                </c:pt>
                <c:pt idx="31">
                  <c:v>0.9</c:v>
                </c:pt>
                <c:pt idx="32">
                  <c:v>0.9</c:v>
                </c:pt>
                <c:pt idx="33">
                  <c:v>0.9</c:v>
                </c:pt>
                <c:pt idx="34">
                  <c:v>0.9</c:v>
                </c:pt>
                <c:pt idx="35">
                  <c:v>0.9</c:v>
                </c:pt>
                <c:pt idx="36">
                  <c:v>0.9</c:v>
                </c:pt>
                <c:pt idx="37">
                  <c:v>0.9</c:v>
                </c:pt>
                <c:pt idx="38">
                  <c:v>0.9</c:v>
                </c:pt>
                <c:pt idx="39">
                  <c:v>0.9</c:v>
                </c:pt>
                <c:pt idx="40">
                  <c:v>0.9</c:v>
                </c:pt>
                <c:pt idx="41">
                  <c:v>0.9</c:v>
                </c:pt>
                <c:pt idx="42">
                  <c:v>0.9</c:v>
                </c:pt>
                <c:pt idx="43">
                  <c:v>0.9</c:v>
                </c:pt>
                <c:pt idx="44">
                  <c:v>0.9</c:v>
                </c:pt>
                <c:pt idx="45">
                  <c:v>0.9</c:v>
                </c:pt>
                <c:pt idx="46">
                  <c:v>0.9</c:v>
                </c:pt>
                <c:pt idx="47">
                  <c:v>0.9</c:v>
                </c:pt>
                <c:pt idx="48">
                  <c:v>0.9</c:v>
                </c:pt>
                <c:pt idx="49">
                  <c:v>0.9</c:v>
                </c:pt>
              </c:numCache>
            </c:numRef>
          </c:yVal>
          <c:smooth val="1"/>
          <c:extLst>
            <c:ext xmlns:c16="http://schemas.microsoft.com/office/drawing/2014/chart" uri="{C3380CC4-5D6E-409C-BE32-E72D297353CC}">
              <c16:uniqueId val="{00000001-C322-456F-A268-13F1B0C12AEB}"/>
            </c:ext>
          </c:extLst>
        </c:ser>
        <c:dLbls>
          <c:showLegendKey val="0"/>
          <c:showVal val="0"/>
          <c:showCatName val="0"/>
          <c:showSerName val="0"/>
          <c:showPercent val="0"/>
          <c:showBubbleSize val="0"/>
        </c:dLbls>
        <c:axId val="380002648"/>
        <c:axId val="308966432"/>
      </c:scatterChart>
      <c:valAx>
        <c:axId val="380002648"/>
        <c:scaling>
          <c:orientation val="minMax"/>
          <c:max val="50"/>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8966432"/>
        <c:crosses val="autoZero"/>
        <c:crossBetween val="midCat"/>
      </c:valAx>
      <c:valAx>
        <c:axId val="30896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002648"/>
        <c:crosses val="autoZero"/>
        <c:crossBetween val="midCat"/>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Sensor – Out of Range</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30577427821522E-2"/>
          <c:y val="0.16712962962962963"/>
          <c:w val="0.66880251179816186"/>
          <c:h val="0.73111111111111116"/>
        </c:manualLayout>
      </c:layout>
      <c:scatterChart>
        <c:scatterStyle val="smoothMarker"/>
        <c:varyColors val="0"/>
        <c:ser>
          <c:idx val="1"/>
          <c:order val="0"/>
          <c:tx>
            <c:v>Limit Line</c:v>
          </c:tx>
          <c:spPr>
            <a:ln w="19050" cap="rnd">
              <a:solidFill>
                <a:schemeClr val="accent2"/>
              </a:solidFill>
              <a:round/>
            </a:ln>
            <a:effectLst/>
          </c:spPr>
          <c:marker>
            <c:symbol val="none"/>
          </c:marker>
          <c:yVal>
            <c:numRef>
              <c:f>Sheet1!$B$1:$B$50</c:f>
              <c:numCache>
                <c:formatCode>General</c:formatCode>
                <c:ptCount val="50"/>
                <c:pt idx="0">
                  <c:v>0.9</c:v>
                </c:pt>
                <c:pt idx="1">
                  <c:v>0.9</c:v>
                </c:pt>
                <c:pt idx="2">
                  <c:v>0.9</c:v>
                </c:pt>
                <c:pt idx="3">
                  <c:v>0.9</c:v>
                </c:pt>
                <c:pt idx="4">
                  <c:v>0.9</c:v>
                </c:pt>
                <c:pt idx="5">
                  <c:v>0.9</c:v>
                </c:pt>
                <c:pt idx="6">
                  <c:v>0.9</c:v>
                </c:pt>
                <c:pt idx="7">
                  <c:v>0.9</c:v>
                </c:pt>
                <c:pt idx="8">
                  <c:v>0.9</c:v>
                </c:pt>
                <c:pt idx="9">
                  <c:v>0.9</c:v>
                </c:pt>
                <c:pt idx="10">
                  <c:v>0.9</c:v>
                </c:pt>
                <c:pt idx="11">
                  <c:v>0.9</c:v>
                </c:pt>
                <c:pt idx="12">
                  <c:v>0.9</c:v>
                </c:pt>
                <c:pt idx="13">
                  <c:v>0.9</c:v>
                </c:pt>
                <c:pt idx="14">
                  <c:v>0.9</c:v>
                </c:pt>
                <c:pt idx="15">
                  <c:v>0.9</c:v>
                </c:pt>
                <c:pt idx="16">
                  <c:v>0.9</c:v>
                </c:pt>
                <c:pt idx="17">
                  <c:v>0.9</c:v>
                </c:pt>
                <c:pt idx="18">
                  <c:v>0.9</c:v>
                </c:pt>
                <c:pt idx="19">
                  <c:v>0.9</c:v>
                </c:pt>
                <c:pt idx="20">
                  <c:v>0.9</c:v>
                </c:pt>
                <c:pt idx="21">
                  <c:v>0.9</c:v>
                </c:pt>
                <c:pt idx="22">
                  <c:v>0.9</c:v>
                </c:pt>
                <c:pt idx="23">
                  <c:v>0.9</c:v>
                </c:pt>
                <c:pt idx="24">
                  <c:v>0.9</c:v>
                </c:pt>
                <c:pt idx="25">
                  <c:v>0.9</c:v>
                </c:pt>
                <c:pt idx="26">
                  <c:v>0.9</c:v>
                </c:pt>
                <c:pt idx="27">
                  <c:v>0.9</c:v>
                </c:pt>
                <c:pt idx="28">
                  <c:v>0.9</c:v>
                </c:pt>
                <c:pt idx="29">
                  <c:v>0.9</c:v>
                </c:pt>
                <c:pt idx="30">
                  <c:v>0.9</c:v>
                </c:pt>
                <c:pt idx="31">
                  <c:v>0.9</c:v>
                </c:pt>
                <c:pt idx="32">
                  <c:v>0.9</c:v>
                </c:pt>
                <c:pt idx="33">
                  <c:v>0.9</c:v>
                </c:pt>
                <c:pt idx="34">
                  <c:v>0.9</c:v>
                </c:pt>
                <c:pt idx="35">
                  <c:v>0.9</c:v>
                </c:pt>
                <c:pt idx="36">
                  <c:v>0.9</c:v>
                </c:pt>
                <c:pt idx="37">
                  <c:v>0.9</c:v>
                </c:pt>
                <c:pt idx="38">
                  <c:v>0.9</c:v>
                </c:pt>
                <c:pt idx="39">
                  <c:v>0.9</c:v>
                </c:pt>
                <c:pt idx="40">
                  <c:v>0.9</c:v>
                </c:pt>
                <c:pt idx="41">
                  <c:v>0.9</c:v>
                </c:pt>
                <c:pt idx="42">
                  <c:v>0.9</c:v>
                </c:pt>
                <c:pt idx="43">
                  <c:v>0.9</c:v>
                </c:pt>
                <c:pt idx="44">
                  <c:v>0.9</c:v>
                </c:pt>
                <c:pt idx="45">
                  <c:v>0.9</c:v>
                </c:pt>
                <c:pt idx="46">
                  <c:v>0.9</c:v>
                </c:pt>
                <c:pt idx="47">
                  <c:v>0.9</c:v>
                </c:pt>
                <c:pt idx="48">
                  <c:v>0.9</c:v>
                </c:pt>
                <c:pt idx="49">
                  <c:v>0.9</c:v>
                </c:pt>
              </c:numCache>
            </c:numRef>
          </c:yVal>
          <c:smooth val="1"/>
          <c:extLst>
            <c:ext xmlns:c16="http://schemas.microsoft.com/office/drawing/2014/chart" uri="{C3380CC4-5D6E-409C-BE32-E72D297353CC}">
              <c16:uniqueId val="{00000001-0487-4528-A300-10CE7B4EE21F}"/>
            </c:ext>
          </c:extLst>
        </c:ser>
        <c:ser>
          <c:idx val="4"/>
          <c:order val="1"/>
          <c:tx>
            <c:v>Nominal Sensor - OOR</c:v>
          </c:tx>
          <c:spPr>
            <a:ln w="19050" cap="rnd">
              <a:solidFill>
                <a:schemeClr val="accent5"/>
              </a:solidFill>
              <a:round/>
            </a:ln>
            <a:effectLst/>
          </c:spPr>
          <c:marker>
            <c:symbol val="none"/>
          </c:marker>
          <c:yVal>
            <c:numRef>
              <c:f>Sheet1!$E$1:$E$50</c:f>
              <c:numCache>
                <c:formatCode>General</c:formatCode>
                <c:ptCount val="50"/>
                <c:pt idx="0">
                  <c:v>0.26666702186625468</c:v>
                </c:pt>
                <c:pt idx="1">
                  <c:v>0.19212502929104572</c:v>
                </c:pt>
                <c:pt idx="2">
                  <c:v>0.77330410910380976</c:v>
                </c:pt>
                <c:pt idx="3">
                  <c:v>0.58976168656431227</c:v>
                </c:pt>
                <c:pt idx="4">
                  <c:v>0.45319436820832298</c:v>
                </c:pt>
                <c:pt idx="5">
                  <c:v>0.17252025502011289</c:v>
                </c:pt>
                <c:pt idx="6">
                  <c:v>0.46508238828853299</c:v>
                </c:pt>
                <c:pt idx="7">
                  <c:v>0.28913820692081504</c:v>
                </c:pt>
                <c:pt idx="8">
                  <c:v>0.75655535543275665</c:v>
                </c:pt>
                <c:pt idx="9">
                  <c:v>0.1389185483252354</c:v>
                </c:pt>
                <c:pt idx="10">
                  <c:v>0.34176406076594507</c:v>
                </c:pt>
                <c:pt idx="11">
                  <c:v>0.29075568453592748</c:v>
                </c:pt>
                <c:pt idx="12">
                  <c:v>0.69632558747418105</c:v>
                </c:pt>
                <c:pt idx="13">
                  <c:v>0.37199373278026926</c:v>
                </c:pt>
                <c:pt idx="14">
                  <c:v>0.41282509004646545</c:v>
                </c:pt>
                <c:pt idx="15">
                  <c:v>0.55923220095032289</c:v>
                </c:pt>
                <c:pt idx="16">
                  <c:v>0.25671175786606087</c:v>
                </c:pt>
                <c:pt idx="17">
                  <c:v>0.5690144785776845</c:v>
                </c:pt>
                <c:pt idx="18">
                  <c:v>0.78658099790370706</c:v>
                </c:pt>
                <c:pt idx="19">
                  <c:v>0.59273766058754007</c:v>
                </c:pt>
                <c:pt idx="20">
                  <c:v>0.42833424656601532</c:v>
                </c:pt>
                <c:pt idx="21">
                  <c:v>0.70717416515725184</c:v>
                </c:pt>
                <c:pt idx="22">
                  <c:v>0.36743700580685185</c:v>
                </c:pt>
                <c:pt idx="23">
                  <c:v>0.79358346194163187</c:v>
                </c:pt>
                <c:pt idx="24">
                  <c:v>0.5456374367069462</c:v>
                </c:pt>
                <c:pt idx="25">
                  <c:v>0.27035252990155312</c:v>
                </c:pt>
                <c:pt idx="26">
                  <c:v>0.75212234205444739</c:v>
                </c:pt>
                <c:pt idx="27">
                  <c:v>0.16564539705244133</c:v>
                </c:pt>
                <c:pt idx="28">
                  <c:v>0.51976876491914459</c:v>
                </c:pt>
                <c:pt idx="29">
                  <c:v>0.58698042081314528</c:v>
                </c:pt>
                <c:pt idx="30">
                  <c:v>0.69772357480012015</c:v>
                </c:pt>
                <c:pt idx="31">
                  <c:v>0.73529999999999995</c:v>
                </c:pt>
                <c:pt idx="32">
                  <c:v>0.70150696139854818</c:v>
                </c:pt>
                <c:pt idx="33">
                  <c:v>0.43844766620668801</c:v>
                </c:pt>
                <c:pt idx="34">
                  <c:v>0.78977545050175968</c:v>
                </c:pt>
                <c:pt idx="35">
                  <c:v>0.10847947252151251</c:v>
                </c:pt>
                <c:pt idx="36">
                  <c:v>0.18987995385022691</c:v>
                </c:pt>
                <c:pt idx="37">
                  <c:v>0.71551713769726111</c:v>
                </c:pt>
                <c:pt idx="38">
                  <c:v>0.44639504140620401</c:v>
                </c:pt>
                <c:pt idx="39">
                  <c:v>0.5005299169977111</c:v>
                </c:pt>
                <c:pt idx="40">
                  <c:v>0.18131975093122368</c:v>
                </c:pt>
                <c:pt idx="41">
                  <c:v>0.35441696214312562</c:v>
                </c:pt>
                <c:pt idx="42">
                  <c:v>0.11194851626526614</c:v>
                </c:pt>
                <c:pt idx="43">
                  <c:v>0.71588316399355623</c:v>
                </c:pt>
                <c:pt idx="44">
                  <c:v>0.92349999999999999</c:v>
                </c:pt>
                <c:pt idx="45">
                  <c:v>0.36542914937044046</c:v>
                </c:pt>
                <c:pt idx="46">
                  <c:v>0.26755064826791858</c:v>
                </c:pt>
                <c:pt idx="47">
                  <c:v>0.71760689228658814</c:v>
                </c:pt>
                <c:pt idx="48">
                  <c:v>0.43937249738458461</c:v>
                </c:pt>
                <c:pt idx="49">
                  <c:v>0.76800693205341197</c:v>
                </c:pt>
              </c:numCache>
            </c:numRef>
          </c:yVal>
          <c:smooth val="1"/>
          <c:extLst>
            <c:ext xmlns:c16="http://schemas.microsoft.com/office/drawing/2014/chart" uri="{C3380CC4-5D6E-409C-BE32-E72D297353CC}">
              <c16:uniqueId val="{00000004-0487-4528-A300-10CE7B4EE21F}"/>
            </c:ext>
          </c:extLst>
        </c:ser>
        <c:dLbls>
          <c:showLegendKey val="0"/>
          <c:showVal val="0"/>
          <c:showCatName val="0"/>
          <c:showSerName val="0"/>
          <c:showPercent val="0"/>
          <c:showBubbleSize val="0"/>
        </c:dLbls>
        <c:axId val="380002648"/>
        <c:axId val="308966432"/>
      </c:scatterChart>
      <c:valAx>
        <c:axId val="380002648"/>
        <c:scaling>
          <c:orientation val="minMax"/>
          <c:max val="50"/>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8966432"/>
        <c:crosses val="autoZero"/>
        <c:crossBetween val="midCat"/>
      </c:valAx>
      <c:valAx>
        <c:axId val="30896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002648"/>
        <c:crosses val="autoZero"/>
        <c:crossBetween val="midCat"/>
      </c:valAx>
      <c:spPr>
        <a:noFill/>
        <a:ln>
          <a:noFill/>
        </a:ln>
        <a:effectLst/>
      </c:spPr>
    </c:plotArea>
    <c:legend>
      <c:legendPos val="r"/>
      <c:layout>
        <c:manualLayout>
          <c:xMode val="edge"/>
          <c:yMode val="edge"/>
          <c:x val="0.77645539234970884"/>
          <c:y val="0.48426144648585595"/>
          <c:w val="0.20687797967539273"/>
          <c:h val="0.3050882181393991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Sensor – Failed High</a:t>
            </a:r>
            <a:endParaRPr lang="en-US" sz="1600" dirty="0"/>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1"/>
          <c:order val="0"/>
          <c:tx>
            <c:v>Limit Line</c:v>
          </c:tx>
          <c:spPr>
            <a:ln w="19050" cap="rnd">
              <a:solidFill>
                <a:schemeClr val="accent2"/>
              </a:solidFill>
              <a:round/>
            </a:ln>
            <a:effectLst/>
          </c:spPr>
          <c:marker>
            <c:symbol val="none"/>
          </c:marker>
          <c:yVal>
            <c:numRef>
              <c:f>Sheet1!$B$1:$B$50</c:f>
              <c:numCache>
                <c:formatCode>General</c:formatCode>
                <c:ptCount val="50"/>
                <c:pt idx="0">
                  <c:v>0.9</c:v>
                </c:pt>
                <c:pt idx="1">
                  <c:v>0.9</c:v>
                </c:pt>
                <c:pt idx="2">
                  <c:v>0.9</c:v>
                </c:pt>
                <c:pt idx="3">
                  <c:v>0.9</c:v>
                </c:pt>
                <c:pt idx="4">
                  <c:v>0.9</c:v>
                </c:pt>
                <c:pt idx="5">
                  <c:v>0.9</c:v>
                </c:pt>
                <c:pt idx="6">
                  <c:v>0.9</c:v>
                </c:pt>
                <c:pt idx="7">
                  <c:v>0.9</c:v>
                </c:pt>
                <c:pt idx="8">
                  <c:v>0.9</c:v>
                </c:pt>
                <c:pt idx="9">
                  <c:v>0.9</c:v>
                </c:pt>
                <c:pt idx="10">
                  <c:v>0.9</c:v>
                </c:pt>
                <c:pt idx="11">
                  <c:v>0.9</c:v>
                </c:pt>
                <c:pt idx="12">
                  <c:v>0.9</c:v>
                </c:pt>
                <c:pt idx="13">
                  <c:v>0.9</c:v>
                </c:pt>
                <c:pt idx="14">
                  <c:v>0.9</c:v>
                </c:pt>
                <c:pt idx="15">
                  <c:v>0.9</c:v>
                </c:pt>
                <c:pt idx="16">
                  <c:v>0.9</c:v>
                </c:pt>
                <c:pt idx="17">
                  <c:v>0.9</c:v>
                </c:pt>
                <c:pt idx="18">
                  <c:v>0.9</c:v>
                </c:pt>
                <c:pt idx="19">
                  <c:v>0.9</c:v>
                </c:pt>
                <c:pt idx="20">
                  <c:v>0.9</c:v>
                </c:pt>
                <c:pt idx="21">
                  <c:v>0.9</c:v>
                </c:pt>
                <c:pt idx="22">
                  <c:v>0.9</c:v>
                </c:pt>
                <c:pt idx="23">
                  <c:v>0.9</c:v>
                </c:pt>
                <c:pt idx="24">
                  <c:v>0.9</c:v>
                </c:pt>
                <c:pt idx="25">
                  <c:v>0.9</c:v>
                </c:pt>
                <c:pt idx="26">
                  <c:v>0.9</c:v>
                </c:pt>
                <c:pt idx="27">
                  <c:v>0.9</c:v>
                </c:pt>
                <c:pt idx="28">
                  <c:v>0.9</c:v>
                </c:pt>
                <c:pt idx="29">
                  <c:v>0.9</c:v>
                </c:pt>
                <c:pt idx="30">
                  <c:v>0.9</c:v>
                </c:pt>
                <c:pt idx="31">
                  <c:v>0.9</c:v>
                </c:pt>
                <c:pt idx="32">
                  <c:v>0.9</c:v>
                </c:pt>
                <c:pt idx="33">
                  <c:v>0.9</c:v>
                </c:pt>
                <c:pt idx="34">
                  <c:v>0.9</c:v>
                </c:pt>
                <c:pt idx="35">
                  <c:v>0.9</c:v>
                </c:pt>
                <c:pt idx="36">
                  <c:v>0.9</c:v>
                </c:pt>
                <c:pt idx="37">
                  <c:v>0.9</c:v>
                </c:pt>
                <c:pt idx="38">
                  <c:v>0.9</c:v>
                </c:pt>
                <c:pt idx="39">
                  <c:v>0.9</c:v>
                </c:pt>
                <c:pt idx="40">
                  <c:v>0.9</c:v>
                </c:pt>
                <c:pt idx="41">
                  <c:v>0.9</c:v>
                </c:pt>
                <c:pt idx="42">
                  <c:v>0.9</c:v>
                </c:pt>
                <c:pt idx="43">
                  <c:v>0.9</c:v>
                </c:pt>
                <c:pt idx="44">
                  <c:v>0.9</c:v>
                </c:pt>
                <c:pt idx="45">
                  <c:v>0.9</c:v>
                </c:pt>
                <c:pt idx="46">
                  <c:v>0.9</c:v>
                </c:pt>
                <c:pt idx="47">
                  <c:v>0.9</c:v>
                </c:pt>
                <c:pt idx="48">
                  <c:v>0.9</c:v>
                </c:pt>
                <c:pt idx="49">
                  <c:v>0.9</c:v>
                </c:pt>
              </c:numCache>
            </c:numRef>
          </c:yVal>
          <c:smooth val="1"/>
          <c:extLst>
            <c:ext xmlns:c16="http://schemas.microsoft.com/office/drawing/2014/chart" uri="{C3380CC4-5D6E-409C-BE32-E72D297353CC}">
              <c16:uniqueId val="{00000001-0928-4C07-B32F-D4CF9652F0B0}"/>
            </c:ext>
          </c:extLst>
        </c:ser>
        <c:ser>
          <c:idx val="3"/>
          <c:order val="1"/>
          <c:tx>
            <c:v>Sensor Fails high</c:v>
          </c:tx>
          <c:spPr>
            <a:ln w="19050" cap="rnd">
              <a:solidFill>
                <a:schemeClr val="accent4"/>
              </a:solidFill>
              <a:round/>
            </a:ln>
            <a:effectLst/>
          </c:spPr>
          <c:marker>
            <c:symbol val="none"/>
          </c:marker>
          <c:yVal>
            <c:numRef>
              <c:f>Sheet1!$D$1:$D$50</c:f>
              <c:numCache>
                <c:formatCode>General</c:formatCode>
                <c:ptCount val="50"/>
                <c:pt idx="0">
                  <c:v>0.72755923487133445</c:v>
                </c:pt>
                <c:pt idx="1">
                  <c:v>0.13216180221330626</c:v>
                </c:pt>
                <c:pt idx="2">
                  <c:v>0.75225387349413064</c:v>
                </c:pt>
                <c:pt idx="3">
                  <c:v>0.78441428597498097</c:v>
                </c:pt>
                <c:pt idx="4">
                  <c:v>0.40257524137767847</c:v>
                </c:pt>
                <c:pt idx="5">
                  <c:v>0.67274581596202576</c:v>
                </c:pt>
                <c:pt idx="6">
                  <c:v>0.7975263227557341</c:v>
                </c:pt>
                <c:pt idx="7">
                  <c:v>0.20600723076190378</c:v>
                </c:pt>
                <c:pt idx="8">
                  <c:v>0.39122570646642713</c:v>
                </c:pt>
                <c:pt idx="9">
                  <c:v>0.79265769863703772</c:v>
                </c:pt>
                <c:pt idx="10">
                  <c:v>0.45798183661496306</c:v>
                </c:pt>
                <c:pt idx="11">
                  <c:v>0.20932944190891187</c:v>
                </c:pt>
                <c:pt idx="12">
                  <c:v>0.25099237249744533</c:v>
                </c:pt>
                <c:pt idx="13">
                  <c:v>0.154517117963408</c:v>
                </c:pt>
                <c:pt idx="14">
                  <c:v>0.39000039831701855</c:v>
                </c:pt>
                <c:pt idx="15">
                  <c:v>0.78389864111455521</c:v>
                </c:pt>
                <c:pt idx="16">
                  <c:v>0.74412962995840837</c:v>
                </c:pt>
                <c:pt idx="17">
                  <c:v>0.69863822885173499</c:v>
                </c:pt>
                <c:pt idx="18">
                  <c:v>0.27512344416403606</c:v>
                </c:pt>
                <c:pt idx="19">
                  <c:v>0.31194873581816618</c:v>
                </c:pt>
                <c:pt idx="20">
                  <c:v>0.49009572759109965</c:v>
                </c:pt>
                <c:pt idx="21">
                  <c:v>0.24539561059912951</c:v>
                </c:pt>
                <c:pt idx="22">
                  <c:v>0.76796300177482679</c:v>
                </c:pt>
                <c:pt idx="23">
                  <c:v>0.63850822146424835</c:v>
                </c:pt>
                <c:pt idx="24">
                  <c:v>0.23115114264176193</c:v>
                </c:pt>
                <c:pt idx="25">
                  <c:v>0.79275230733059476</c:v>
                </c:pt>
                <c:pt idx="26">
                  <c:v>0.53239367528314363</c:v>
                </c:pt>
                <c:pt idx="27">
                  <c:v>0.20432333196430116</c:v>
                </c:pt>
                <c:pt idx="28">
                  <c:v>0.76906335578749152</c:v>
                </c:pt>
                <c:pt idx="29">
                  <c:v>0.11274175370702928</c:v>
                </c:pt>
                <c:pt idx="30">
                  <c:v>0.72008294969457798</c:v>
                </c:pt>
                <c:pt idx="31">
                  <c:v>0.31035149220604502</c:v>
                </c:pt>
                <c:pt idx="32">
                  <c:v>0.48772050482802909</c:v>
                </c:pt>
                <c:pt idx="33">
                  <c:v>0.57409949757897327</c:v>
                </c:pt>
                <c:pt idx="34">
                  <c:v>0.58188146198946122</c:v>
                </c:pt>
                <c:pt idx="35">
                  <c:v>0.76112559547717584</c:v>
                </c:pt>
                <c:pt idx="36">
                  <c:v>0.78503801362138648</c:v>
                </c:pt>
                <c:pt idx="37">
                  <c:v>0.16437173816399536</c:v>
                </c:pt>
                <c:pt idx="38">
                  <c:v>0.79785198502884691</c:v>
                </c:pt>
                <c:pt idx="39">
                  <c:v>0.7232450558226482</c:v>
                </c:pt>
                <c:pt idx="40">
                  <c:v>0.77453578911158483</c:v>
                </c:pt>
                <c:pt idx="41">
                  <c:v>0.17625472929502436</c:v>
                </c:pt>
                <c:pt idx="42">
                  <c:v>0.74731365298219699</c:v>
                </c:pt>
                <c:pt idx="43">
                  <c:v>0.11719775000247198</c:v>
                </c:pt>
                <c:pt idx="44">
                  <c:v>1</c:v>
                </c:pt>
                <c:pt idx="45">
                  <c:v>1</c:v>
                </c:pt>
                <c:pt idx="46">
                  <c:v>1</c:v>
                </c:pt>
                <c:pt idx="47">
                  <c:v>1</c:v>
                </c:pt>
                <c:pt idx="48">
                  <c:v>1</c:v>
                </c:pt>
                <c:pt idx="49">
                  <c:v>1</c:v>
                </c:pt>
              </c:numCache>
            </c:numRef>
          </c:yVal>
          <c:smooth val="1"/>
          <c:extLst>
            <c:ext xmlns:c16="http://schemas.microsoft.com/office/drawing/2014/chart" uri="{C3380CC4-5D6E-409C-BE32-E72D297353CC}">
              <c16:uniqueId val="{00000003-0928-4C07-B32F-D4CF9652F0B0}"/>
            </c:ext>
          </c:extLst>
        </c:ser>
        <c:dLbls>
          <c:showLegendKey val="0"/>
          <c:showVal val="0"/>
          <c:showCatName val="0"/>
          <c:showSerName val="0"/>
          <c:showPercent val="0"/>
          <c:showBubbleSize val="0"/>
        </c:dLbls>
        <c:axId val="380002648"/>
        <c:axId val="308966432"/>
      </c:scatterChart>
      <c:valAx>
        <c:axId val="380002648"/>
        <c:scaling>
          <c:orientation val="minMax"/>
          <c:max val="50"/>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8966432"/>
        <c:crosses val="autoZero"/>
        <c:crossBetween val="midCat"/>
      </c:valAx>
      <c:valAx>
        <c:axId val="3089664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002648"/>
        <c:crosses val="autoZero"/>
        <c:crossBetween val="midCat"/>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Sensor </a:t>
            </a:r>
            <a:r>
              <a:rPr lang="en-US" sz="1600" b="0" i="0" u="none" strike="noStrike" baseline="0" dirty="0" smtClean="0">
                <a:effectLst/>
              </a:rPr>
              <a:t>–</a:t>
            </a:r>
            <a:r>
              <a:rPr lang="en-US" sz="1600" dirty="0" smtClean="0"/>
              <a:t> Failed Low</a:t>
            </a:r>
            <a:endParaRPr lang="en-US" sz="1600" dirty="0"/>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1"/>
          <c:order val="0"/>
          <c:tx>
            <c:v>Limit Line</c:v>
          </c:tx>
          <c:spPr>
            <a:ln w="19050" cap="rnd">
              <a:solidFill>
                <a:schemeClr val="accent2"/>
              </a:solidFill>
              <a:round/>
            </a:ln>
            <a:effectLst/>
          </c:spPr>
          <c:marker>
            <c:symbol val="none"/>
          </c:marker>
          <c:yVal>
            <c:numRef>
              <c:f>Sheet1!$B$1:$B$50</c:f>
              <c:numCache>
                <c:formatCode>General</c:formatCode>
                <c:ptCount val="50"/>
                <c:pt idx="0">
                  <c:v>0.9</c:v>
                </c:pt>
                <c:pt idx="1">
                  <c:v>0.9</c:v>
                </c:pt>
                <c:pt idx="2">
                  <c:v>0.9</c:v>
                </c:pt>
                <c:pt idx="3">
                  <c:v>0.9</c:v>
                </c:pt>
                <c:pt idx="4">
                  <c:v>0.9</c:v>
                </c:pt>
                <c:pt idx="5">
                  <c:v>0.9</c:v>
                </c:pt>
                <c:pt idx="6">
                  <c:v>0.9</c:v>
                </c:pt>
                <c:pt idx="7">
                  <c:v>0.9</c:v>
                </c:pt>
                <c:pt idx="8">
                  <c:v>0.9</c:v>
                </c:pt>
                <c:pt idx="9">
                  <c:v>0.9</c:v>
                </c:pt>
                <c:pt idx="10">
                  <c:v>0.9</c:v>
                </c:pt>
                <c:pt idx="11">
                  <c:v>0.9</c:v>
                </c:pt>
                <c:pt idx="12">
                  <c:v>0.9</c:v>
                </c:pt>
                <c:pt idx="13">
                  <c:v>0.9</c:v>
                </c:pt>
                <c:pt idx="14">
                  <c:v>0.9</c:v>
                </c:pt>
                <c:pt idx="15">
                  <c:v>0.9</c:v>
                </c:pt>
                <c:pt idx="16">
                  <c:v>0.9</c:v>
                </c:pt>
                <c:pt idx="17">
                  <c:v>0.9</c:v>
                </c:pt>
                <c:pt idx="18">
                  <c:v>0.9</c:v>
                </c:pt>
                <c:pt idx="19">
                  <c:v>0.9</c:v>
                </c:pt>
                <c:pt idx="20">
                  <c:v>0.9</c:v>
                </c:pt>
                <c:pt idx="21">
                  <c:v>0.9</c:v>
                </c:pt>
                <c:pt idx="22">
                  <c:v>0.9</c:v>
                </c:pt>
                <c:pt idx="23">
                  <c:v>0.9</c:v>
                </c:pt>
                <c:pt idx="24">
                  <c:v>0.9</c:v>
                </c:pt>
                <c:pt idx="25">
                  <c:v>0.9</c:v>
                </c:pt>
                <c:pt idx="26">
                  <c:v>0.9</c:v>
                </c:pt>
                <c:pt idx="27">
                  <c:v>0.9</c:v>
                </c:pt>
                <c:pt idx="28">
                  <c:v>0.9</c:v>
                </c:pt>
                <c:pt idx="29">
                  <c:v>0.9</c:v>
                </c:pt>
                <c:pt idx="30">
                  <c:v>0.9</c:v>
                </c:pt>
                <c:pt idx="31">
                  <c:v>0.9</c:v>
                </c:pt>
                <c:pt idx="32">
                  <c:v>0.9</c:v>
                </c:pt>
                <c:pt idx="33">
                  <c:v>0.9</c:v>
                </c:pt>
                <c:pt idx="34">
                  <c:v>0.9</c:v>
                </c:pt>
                <c:pt idx="35">
                  <c:v>0.9</c:v>
                </c:pt>
                <c:pt idx="36">
                  <c:v>0.9</c:v>
                </c:pt>
                <c:pt idx="37">
                  <c:v>0.9</c:v>
                </c:pt>
                <c:pt idx="38">
                  <c:v>0.9</c:v>
                </c:pt>
                <c:pt idx="39">
                  <c:v>0.9</c:v>
                </c:pt>
                <c:pt idx="40">
                  <c:v>0.9</c:v>
                </c:pt>
                <c:pt idx="41">
                  <c:v>0.9</c:v>
                </c:pt>
                <c:pt idx="42">
                  <c:v>0.9</c:v>
                </c:pt>
                <c:pt idx="43">
                  <c:v>0.9</c:v>
                </c:pt>
                <c:pt idx="44">
                  <c:v>0.9</c:v>
                </c:pt>
                <c:pt idx="45">
                  <c:v>0.9</c:v>
                </c:pt>
                <c:pt idx="46">
                  <c:v>0.9</c:v>
                </c:pt>
                <c:pt idx="47">
                  <c:v>0.9</c:v>
                </c:pt>
                <c:pt idx="48">
                  <c:v>0.9</c:v>
                </c:pt>
                <c:pt idx="49">
                  <c:v>0.9</c:v>
                </c:pt>
              </c:numCache>
            </c:numRef>
          </c:yVal>
          <c:smooth val="1"/>
          <c:extLst>
            <c:ext xmlns:c16="http://schemas.microsoft.com/office/drawing/2014/chart" uri="{C3380CC4-5D6E-409C-BE32-E72D297353CC}">
              <c16:uniqueId val="{00000001-4EFE-414A-BA5D-CF077DEB3C28}"/>
            </c:ext>
          </c:extLst>
        </c:ser>
        <c:ser>
          <c:idx val="2"/>
          <c:order val="1"/>
          <c:tx>
            <c:v>Sensor Fails Low</c:v>
          </c:tx>
          <c:spPr>
            <a:ln w="19050" cap="rnd">
              <a:solidFill>
                <a:schemeClr val="accent3"/>
              </a:solidFill>
              <a:round/>
            </a:ln>
            <a:effectLst/>
          </c:spPr>
          <c:marker>
            <c:symbol val="none"/>
          </c:marker>
          <c:yVal>
            <c:numRef>
              <c:f>Sheet1!$C$1:$C$50</c:f>
              <c:numCache>
                <c:formatCode>General</c:formatCode>
                <c:ptCount val="50"/>
                <c:pt idx="0">
                  <c:v>0.49966255333358806</c:v>
                </c:pt>
                <c:pt idx="1">
                  <c:v>0.18517512113054951</c:v>
                </c:pt>
                <c:pt idx="2">
                  <c:v>0.32539171614897544</c:v>
                </c:pt>
                <c:pt idx="3">
                  <c:v>0.34136006620112508</c:v>
                </c:pt>
                <c:pt idx="4">
                  <c:v>0.74794509403832909</c:v>
                </c:pt>
                <c:pt idx="5">
                  <c:v>0.56317374461737657</c:v>
                </c:pt>
                <c:pt idx="6">
                  <c:v>0.11413229443078766</c:v>
                </c:pt>
                <c:pt idx="7">
                  <c:v>0.78985682191448736</c:v>
                </c:pt>
                <c:pt idx="8">
                  <c:v>0.78579163781969108</c:v>
                </c:pt>
                <c:pt idx="9">
                  <c:v>0.61760673952330403</c:v>
                </c:pt>
                <c:pt idx="10">
                  <c:v>0.34251300782165023</c:v>
                </c:pt>
                <c:pt idx="11">
                  <c:v>0.69473469782218367</c:v>
                </c:pt>
                <c:pt idx="12">
                  <c:v>0.51482090901258182</c:v>
                </c:pt>
                <c:pt idx="13">
                  <c:v>0.16410575831527738</c:v>
                </c:pt>
                <c:pt idx="14">
                  <c:v>0.79783747979804409</c:v>
                </c:pt>
                <c:pt idx="15">
                  <c:v>0.73720460994796877</c:v>
                </c:pt>
                <c:pt idx="16">
                  <c:v>0.75247884641055907</c:v>
                </c:pt>
                <c:pt idx="17">
                  <c:v>0.28923065544771842</c:v>
                </c:pt>
                <c:pt idx="18">
                  <c:v>0.49328767960718145</c:v>
                </c:pt>
                <c:pt idx="19">
                  <c:v>0.15104356217393672</c:v>
                </c:pt>
                <c:pt idx="20">
                  <c:v>0.18330265894826439</c:v>
                </c:pt>
                <c:pt idx="21">
                  <c:v>0.71030387319556187</c:v>
                </c:pt>
                <c:pt idx="22">
                  <c:v>0.2708762815924185</c:v>
                </c:pt>
                <c:pt idx="23">
                  <c:v>0.77167533534262323</c:v>
                </c:pt>
                <c:pt idx="24">
                  <c:v>0.46423862456230397</c:v>
                </c:pt>
                <c:pt idx="25">
                  <c:v>0.48248494712116213</c:v>
                </c:pt>
                <c:pt idx="26">
                  <c:v>0.63275518037519618</c:v>
                </c:pt>
                <c:pt idx="27">
                  <c:v>0.77090163552950097</c:v>
                </c:pt>
                <c:pt idx="28">
                  <c:v>0.79537003987123023</c:v>
                </c:pt>
                <c:pt idx="29">
                  <c:v>0.33221095844681303</c:v>
                </c:pt>
                <c:pt idx="30">
                  <c:v>0.65570923199093289</c:v>
                </c:pt>
                <c:pt idx="31">
                  <c:v>0.41670117263037332</c:v>
                </c:pt>
                <c:pt idx="32">
                  <c:v>0.79784952742961368</c:v>
                </c:pt>
                <c:pt idx="33">
                  <c:v>0.1650037151537046</c:v>
                </c:pt>
                <c:pt idx="34">
                  <c:v>0.78880376708371636</c:v>
                </c:pt>
                <c:pt idx="35">
                  <c:v>0.28436942056383957</c:v>
                </c:pt>
                <c:pt idx="36">
                  <c:v>0.51752498826997262</c:v>
                </c:pt>
                <c:pt idx="37">
                  <c:v>0.33249007997838215</c:v>
                </c:pt>
                <c:pt idx="38">
                  <c:v>0.15220771142678263</c:v>
                </c:pt>
                <c:pt idx="39">
                  <c:v>0.76868811367448042</c:v>
                </c:pt>
                <c:pt idx="40">
                  <c:v>0.69474788162628154</c:v>
                </c:pt>
                <c:pt idx="41">
                  <c:v>0.78120182558801154</c:v>
                </c:pt>
                <c:pt idx="42">
                  <c:v>0.69005039137218793</c:v>
                </c:pt>
                <c:pt idx="43">
                  <c:v>0.78193113446292917</c:v>
                </c:pt>
                <c:pt idx="44">
                  <c:v>0</c:v>
                </c:pt>
                <c:pt idx="45">
                  <c:v>0</c:v>
                </c:pt>
                <c:pt idx="46">
                  <c:v>0</c:v>
                </c:pt>
                <c:pt idx="47">
                  <c:v>0</c:v>
                </c:pt>
                <c:pt idx="48">
                  <c:v>0</c:v>
                </c:pt>
                <c:pt idx="49">
                  <c:v>0</c:v>
                </c:pt>
              </c:numCache>
            </c:numRef>
          </c:yVal>
          <c:smooth val="1"/>
          <c:extLst>
            <c:ext xmlns:c16="http://schemas.microsoft.com/office/drawing/2014/chart" uri="{C3380CC4-5D6E-409C-BE32-E72D297353CC}">
              <c16:uniqueId val="{00000002-4EFE-414A-BA5D-CF077DEB3C28}"/>
            </c:ext>
          </c:extLst>
        </c:ser>
        <c:dLbls>
          <c:showLegendKey val="0"/>
          <c:showVal val="0"/>
          <c:showCatName val="0"/>
          <c:showSerName val="0"/>
          <c:showPercent val="0"/>
          <c:showBubbleSize val="0"/>
        </c:dLbls>
        <c:axId val="380002648"/>
        <c:axId val="308966432"/>
      </c:scatterChart>
      <c:valAx>
        <c:axId val="380002648"/>
        <c:scaling>
          <c:orientation val="minMax"/>
          <c:max val="50"/>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8966432"/>
        <c:crosses val="autoZero"/>
        <c:crossBetween val="midCat"/>
      </c:valAx>
      <c:valAx>
        <c:axId val="30896643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002648"/>
        <c:crosses val="autoZero"/>
        <c:crossBetween val="midCat"/>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4" cy="466334"/>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954" y="1"/>
            <a:ext cx="3026834" cy="466334"/>
          </a:xfrm>
          <a:prstGeom prst="rect">
            <a:avLst/>
          </a:prstGeom>
        </p:spPr>
        <p:txBody>
          <a:bodyPr vert="horz" lIns="92958" tIns="46479" rIns="92958" bIns="46479" rtlCol="0"/>
          <a:lstStyle>
            <a:lvl1pPr algn="r">
              <a:defRPr sz="1200"/>
            </a:lvl1pPr>
          </a:lstStyle>
          <a:p>
            <a:fld id="{69B800AA-8B53-4A24-BB6C-55AAB7F665D6}" type="datetimeFigureOut">
              <a:rPr lang="en-US" smtClean="0"/>
              <a:t>10/22/2018</a:t>
            </a:fld>
            <a:endParaRPr lang="en-US"/>
          </a:p>
        </p:txBody>
      </p:sp>
      <p:sp>
        <p:nvSpPr>
          <p:cNvPr id="4" name="Footer Placeholder 3"/>
          <p:cNvSpPr>
            <a:spLocks noGrp="1"/>
          </p:cNvSpPr>
          <p:nvPr>
            <p:ph type="ftr" sz="quarter" idx="2"/>
          </p:nvPr>
        </p:nvSpPr>
        <p:spPr>
          <a:xfrm>
            <a:off x="0" y="8817368"/>
            <a:ext cx="3026834" cy="466333"/>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954" y="8817368"/>
            <a:ext cx="3026834" cy="466333"/>
          </a:xfrm>
          <a:prstGeom prst="rect">
            <a:avLst/>
          </a:prstGeom>
        </p:spPr>
        <p:txBody>
          <a:bodyPr vert="horz" lIns="92958" tIns="46479" rIns="92958" bIns="46479" rtlCol="0" anchor="b"/>
          <a:lstStyle>
            <a:lvl1pPr algn="r">
              <a:defRPr sz="1200"/>
            </a:lvl1pPr>
          </a:lstStyle>
          <a:p>
            <a:fld id="{6D8E5FD9-89B3-422E-A022-4A366691C32E}" type="slidenum">
              <a:rPr lang="en-US" smtClean="0"/>
              <a:t>‹#›</a:t>
            </a:fld>
            <a:endParaRPr lang="en-US"/>
          </a:p>
        </p:txBody>
      </p:sp>
    </p:spTree>
    <p:extLst>
      <p:ext uri="{BB962C8B-B14F-4D97-AF65-F5344CB8AC3E}">
        <p14:creationId xmlns:p14="http://schemas.microsoft.com/office/powerpoint/2010/main" val="2788697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26834"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3"/>
            <a:ext cx="3026834" cy="465797"/>
          </a:xfrm>
          <a:prstGeom prst="rect">
            <a:avLst/>
          </a:prstGeom>
        </p:spPr>
        <p:txBody>
          <a:bodyPr vert="horz" lIns="92958" tIns="46479" rIns="92958" bIns="46479" rtlCol="0"/>
          <a:lstStyle>
            <a:lvl1pPr algn="r">
              <a:defRPr sz="1200"/>
            </a:lvl1pPr>
          </a:lstStyle>
          <a:p>
            <a:fld id="{D7FBD136-239B-4422-A84D-E6955C65ECBF}" type="datetimeFigureOut">
              <a:rPr lang="en-US" smtClean="0"/>
              <a:t>10/22/2018</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0"/>
            <a:ext cx="5588000" cy="3655457"/>
          </a:xfrm>
          <a:prstGeom prst="rect">
            <a:avLst/>
          </a:prstGeom>
        </p:spPr>
        <p:txBody>
          <a:bodyPr vert="horz" lIns="92958" tIns="46479" rIns="92958" bIns="4647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4"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4" cy="465796"/>
          </a:xfrm>
          <a:prstGeom prst="rect">
            <a:avLst/>
          </a:prstGeom>
        </p:spPr>
        <p:txBody>
          <a:bodyPr vert="horz" lIns="92958" tIns="46479" rIns="92958" bIns="46479" rtlCol="0" anchor="b"/>
          <a:lstStyle>
            <a:lvl1pPr algn="r">
              <a:defRPr sz="1200"/>
            </a:lvl1pPr>
          </a:lstStyle>
          <a:p>
            <a:fld id="{563DF7D7-C74C-4948-B755-21A1DA0721A4}" type="slidenum">
              <a:rPr lang="en-US" smtClean="0"/>
              <a:t>‹#›</a:t>
            </a:fld>
            <a:endParaRPr lang="en-US"/>
          </a:p>
        </p:txBody>
      </p:sp>
    </p:spTree>
    <p:extLst>
      <p:ext uri="{BB962C8B-B14F-4D97-AF65-F5344CB8AC3E}">
        <p14:creationId xmlns:p14="http://schemas.microsoft.com/office/powerpoint/2010/main" val="4167751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1160463"/>
            <a:ext cx="556895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1</a:t>
            </a:fld>
            <a:endParaRPr lang="en-US" dirty="0"/>
          </a:p>
        </p:txBody>
      </p:sp>
    </p:spTree>
    <p:extLst>
      <p:ext uri="{BB962C8B-B14F-4D97-AF65-F5344CB8AC3E}">
        <p14:creationId xmlns:p14="http://schemas.microsoft.com/office/powerpoint/2010/main" val="197493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Once the lognormal parameters of the distributions are established, those parameters are used to estimate the failure probability of the component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Then it is simple to calculate the probability of failure using Excel functions rather than by numerical integration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10</a:t>
            </a:fld>
            <a:endParaRPr lang="en-US"/>
          </a:p>
        </p:txBody>
      </p:sp>
    </p:spTree>
    <p:extLst>
      <p:ext uri="{BB962C8B-B14F-4D97-AF65-F5344CB8AC3E}">
        <p14:creationId xmlns:p14="http://schemas.microsoft.com/office/powerpoint/2010/main" val="2823932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1160463"/>
            <a:ext cx="556895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FFA3C-7232-4FC4-9750-41EBE614209D}" type="slidenum">
              <a:rPr lang="en-US" smtClean="0"/>
              <a:t>11</a:t>
            </a:fld>
            <a:endParaRPr lang="en-US"/>
          </a:p>
        </p:txBody>
      </p:sp>
    </p:spTree>
    <p:extLst>
      <p:ext uri="{BB962C8B-B14F-4D97-AF65-F5344CB8AC3E}">
        <p14:creationId xmlns:p14="http://schemas.microsoft.com/office/powerpoint/2010/main" val="2521005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1160463"/>
            <a:ext cx="556895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FFA3C-7232-4FC4-9750-41EBE614209D}" type="slidenum">
              <a:rPr lang="en-US" smtClean="0"/>
              <a:t>12</a:t>
            </a:fld>
            <a:endParaRPr lang="en-US"/>
          </a:p>
        </p:txBody>
      </p:sp>
    </p:spTree>
    <p:extLst>
      <p:ext uri="{BB962C8B-B14F-4D97-AF65-F5344CB8AC3E}">
        <p14:creationId xmlns:p14="http://schemas.microsoft.com/office/powerpoint/2010/main" val="160327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abort information</a:t>
            </a:r>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2</a:t>
            </a:fld>
            <a:endParaRPr lang="en-US"/>
          </a:p>
        </p:txBody>
      </p:sp>
    </p:spTree>
    <p:extLst>
      <p:ext uri="{BB962C8B-B14F-4D97-AF65-F5344CB8AC3E}">
        <p14:creationId xmlns:p14="http://schemas.microsoft.com/office/powerpoint/2010/main" val="1753973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Chart 1 shows a simulated sensor signal nominally functioning in range.</a:t>
            </a:r>
          </a:p>
          <a:p>
            <a:r>
              <a:rPr lang="en-US" dirty="0" smtClean="0"/>
              <a:t>Chart 2 shows a simulated</a:t>
            </a:r>
            <a:r>
              <a:rPr lang="en-US" baseline="0" dirty="0" smtClean="0"/>
              <a:t> sensor signal nominally functioning, showing the measured condition out of range at 45s</a:t>
            </a:r>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3</a:t>
            </a:fld>
            <a:endParaRPr lang="en-US"/>
          </a:p>
        </p:txBody>
      </p:sp>
    </p:spTree>
    <p:extLst>
      <p:ext uri="{BB962C8B-B14F-4D97-AF65-F5344CB8AC3E}">
        <p14:creationId xmlns:p14="http://schemas.microsoft.com/office/powerpoint/2010/main" val="4102209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1160463"/>
            <a:ext cx="5568950" cy="31337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Chart 1 shows a simulated</a:t>
            </a:r>
            <a:r>
              <a:rPr lang="en-US" baseline="0" dirty="0" smtClean="0"/>
              <a:t> failed high sensor signal at 45s going out of range</a:t>
            </a:r>
            <a:endParaRPr lang="en-US" dirty="0" smtClean="0"/>
          </a:p>
          <a:p>
            <a:r>
              <a:rPr lang="en-US" dirty="0" smtClean="0"/>
              <a:t>Chart 2 shows a simulated</a:t>
            </a:r>
            <a:r>
              <a:rPr lang="en-US" baseline="0" dirty="0" smtClean="0"/>
              <a:t> failed low sensor signal at 45s</a:t>
            </a:r>
            <a:endParaRPr lang="en-US" dirty="0" smtClean="0"/>
          </a:p>
          <a:p>
            <a:endParaRPr lang="en-US" sz="1200"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BFFFA3C-7232-4FC4-9750-41EBE614209D}" type="slidenum">
              <a:rPr lang="en-US" smtClean="0"/>
              <a:t>4</a:t>
            </a:fld>
            <a:endParaRPr lang="en-US" dirty="0"/>
          </a:p>
        </p:txBody>
      </p:sp>
    </p:spTree>
    <p:extLst>
      <p:ext uri="{BB962C8B-B14F-4D97-AF65-F5344CB8AC3E}">
        <p14:creationId xmlns:p14="http://schemas.microsoft.com/office/powerpoint/2010/main" val="3573248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5</a:t>
            </a:fld>
            <a:endParaRPr lang="en-US"/>
          </a:p>
        </p:txBody>
      </p:sp>
    </p:spTree>
    <p:extLst>
      <p:ext uri="{BB962C8B-B14F-4D97-AF65-F5344CB8AC3E}">
        <p14:creationId xmlns:p14="http://schemas.microsoft.com/office/powerpoint/2010/main" val="205956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Once the lognormal parameters of the distributions are established, those parameters are used to estimate the failure probability of the component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Then it is simple to calculate the probability of failure using Excel functions rather than by numerical integration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6</a:t>
            </a:fld>
            <a:endParaRPr lang="en-US"/>
          </a:p>
        </p:txBody>
      </p:sp>
    </p:spTree>
    <p:extLst>
      <p:ext uri="{BB962C8B-B14F-4D97-AF65-F5344CB8AC3E}">
        <p14:creationId xmlns:p14="http://schemas.microsoft.com/office/powerpoint/2010/main" val="1718158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Once the lognormal parameters of the distributions are established, those parameters are used to estimate the failure probability of the component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Then it is simple to calculate the probability of failure using Excel functions rather than by numerical integration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7</a:t>
            </a:fld>
            <a:endParaRPr lang="en-US"/>
          </a:p>
        </p:txBody>
      </p:sp>
    </p:spTree>
    <p:extLst>
      <p:ext uri="{BB962C8B-B14F-4D97-AF65-F5344CB8AC3E}">
        <p14:creationId xmlns:p14="http://schemas.microsoft.com/office/powerpoint/2010/main" val="218731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8</a:t>
            </a:fld>
            <a:endParaRPr lang="en-US"/>
          </a:p>
        </p:txBody>
      </p:sp>
    </p:spTree>
    <p:extLst>
      <p:ext uri="{BB962C8B-B14F-4D97-AF65-F5344CB8AC3E}">
        <p14:creationId xmlns:p14="http://schemas.microsoft.com/office/powerpoint/2010/main" val="1605897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lvl="2"/>
                <a:endParaRPr lang="en-US" dirty="0" smtClean="0"/>
              </a:p>
            </p:txBody>
          </p:sp>
        </mc:Choice>
        <mc:Fallback xmlns="">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For the purposes</a:t>
                </a:r>
                <a:r>
                  <a:rPr lang="en-US" sz="1200" baseline="0" dirty="0" smtClean="0"/>
                  <a:t> of calculations, </a:t>
                </a:r>
                <a:r>
                  <a:rPr lang="en-US" sz="1200" baseline="0" dirty="0" err="1" smtClean="0"/>
                  <a:t>Cvmean</a:t>
                </a:r>
                <a:r>
                  <a:rPr lang="en-US" sz="1200" baseline="0" dirty="0" smtClean="0"/>
                  <a:t> is usually left constant (i.e. 0.05), and </a:t>
                </a:r>
                <a:r>
                  <a:rPr lang="en-US" sz="1200" baseline="0" dirty="0" err="1" smtClean="0"/>
                  <a:t>Cvprob</a:t>
                </a:r>
                <a:r>
                  <a:rPr lang="en-US" sz="1200" baseline="0" dirty="0" smtClean="0"/>
                  <a:t> can be varied depending on the component material. These two parameters are commonly the same.</a:t>
                </a:r>
                <a:endParaRPr lang="en-US"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dirty="0" smtClean="0"/>
                  <a:t>Generally</a:t>
                </a:r>
                <a:r>
                  <a:rPr lang="en-US" dirty="0" smtClean="0"/>
                  <a:t>, CV(strength) = 0.05 to 0.2</a:t>
                </a:r>
              </a:p>
              <a:p>
                <a:pPr lvl="2"/>
                <a:r>
                  <a:rPr lang="en-US" dirty="0" smtClean="0"/>
                  <a:t>Generally, “K-strength” = 3</a:t>
                </a:r>
              </a:p>
              <a:p>
                <a:pPr lvl="2"/>
                <a:r>
                  <a:rPr lang="en-US" dirty="0" smtClean="0"/>
                  <a:t>Mean strength is then used to calculate mu strength</a:t>
                </a:r>
              </a:p>
              <a:p>
                <a:pPr lvl="2"/>
                <a:r>
                  <a:rPr lang="en-US" dirty="0" smtClean="0"/>
                  <a:t>Standard Deviation Strength is then</a:t>
                </a:r>
                <a:r>
                  <a:rPr lang="en-US" baseline="0" dirty="0" smtClean="0"/>
                  <a:t> used to calculated sigma strength</a:t>
                </a:r>
                <a:endParaRPr lang="en-US" dirty="0" smtClean="0"/>
              </a:p>
              <a:p>
                <a:pPr lvl="2"/>
                <a:r>
                  <a:rPr lang="en-US" sz="2400" dirty="0" smtClean="0"/>
                  <a:t>This </a:t>
                </a:r>
                <a:r>
                  <a:rPr lang="en-US" sz="2400" dirty="0" smtClean="0"/>
                  <a:t>stress is assumed to be “</a:t>
                </a:r>
                <a:r>
                  <a:rPr lang="en-US" sz="2400" i="0">
                    <a:latin typeface="Cambria Math" panose="02040503050406030204" pitchFamily="18" charset="0"/>
                    <a:cs typeface="Calibri" panose="020F0502020204030204" pitchFamily="34" charset="0"/>
                  </a:rPr>
                  <a:t>𝐾_𝑆𝑡𝑟𝑒𝑛𝑔𝑡ℎ</a:t>
                </a:r>
                <a:r>
                  <a:rPr lang="en-US" sz="2400" dirty="0" smtClean="0"/>
                  <a:t>” standard deviations from the mean stress capability of the </a:t>
                </a:r>
                <a:r>
                  <a:rPr lang="en-US" sz="2400" dirty="0" smtClean="0"/>
                  <a:t>component</a:t>
                </a:r>
              </a:p>
              <a:p>
                <a:pPr lvl="2"/>
                <a:r>
                  <a:rPr lang="en-US" sz="2400" dirty="0" smtClean="0"/>
                  <a:t>If using actual stresses, this value is the stress capability of the component material assumed in the material</a:t>
                </a:r>
              </a:p>
              <a:p>
                <a:pPr lvl="2"/>
                <a:r>
                  <a:rPr lang="en-US" sz="2400" dirty="0" smtClean="0"/>
                  <a:t>Use Realized Factor of Safety if setting “Stress max” = 1</a:t>
                </a:r>
              </a:p>
              <a:p>
                <a:pPr lvl="2"/>
                <a:endParaRPr lang="en-US" sz="2400" dirty="0" smtClean="0"/>
              </a:p>
              <a:p>
                <a:pPr lvl="2"/>
                <a:endParaRPr lang="en-US" dirty="0" smtClean="0"/>
              </a:p>
              <a:p>
                <a:pPr lvl="2"/>
                <a:endParaRPr lang="en-US" dirty="0" smtClean="0"/>
              </a:p>
            </p:txBody>
          </p:sp>
        </mc:Fallback>
      </mc:AlternateContent>
      <p:sp>
        <p:nvSpPr>
          <p:cNvPr id="4" name="Slide Number Placeholder 3"/>
          <p:cNvSpPr>
            <a:spLocks noGrp="1"/>
          </p:cNvSpPr>
          <p:nvPr>
            <p:ph type="sldNum" sz="quarter" idx="10"/>
          </p:nvPr>
        </p:nvSpPr>
        <p:spPr/>
        <p:txBody>
          <a:bodyPr/>
          <a:lstStyle/>
          <a:p>
            <a:fld id="{563DF7D7-C74C-4948-B755-21A1DA0721A4}" type="slidenum">
              <a:rPr lang="en-US" smtClean="0"/>
              <a:t>9</a:t>
            </a:fld>
            <a:endParaRPr lang="en-US"/>
          </a:p>
        </p:txBody>
      </p:sp>
    </p:spTree>
    <p:extLst>
      <p:ext uri="{BB962C8B-B14F-4D97-AF65-F5344CB8AC3E}">
        <p14:creationId xmlns:p14="http://schemas.microsoft.com/office/powerpoint/2010/main" val="791219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47264" y="185742"/>
            <a:ext cx="9255857" cy="699585"/>
          </a:xfrm>
        </p:spPr>
        <p:txBody>
          <a:bodyPr>
            <a:normAutofit/>
          </a:bodyPr>
          <a:lstStyle>
            <a:lvl1pPr>
              <a:defRPr sz="2800">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E064CCC-FA61-8F40-B46F-F74E2CD4333C}" type="datetime1">
              <a:rPr lang="en-US" smtClean="0"/>
              <a:t>10/22/2018</a:t>
            </a:fld>
            <a:endParaRPr lang="en-US"/>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F03F791-CD8F-484B-8232-5862A7DF5399}" type="slidenum">
              <a:rPr lang="en-US" smtClean="0"/>
              <a:t>‹#›</a:t>
            </a:fld>
            <a:endParaRPr lang="en-US"/>
          </a:p>
        </p:txBody>
      </p:sp>
    </p:spTree>
    <p:extLst>
      <p:ext uri="{BB962C8B-B14F-4D97-AF65-F5344CB8AC3E}">
        <p14:creationId xmlns:p14="http://schemas.microsoft.com/office/powerpoint/2010/main" val="17680597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90796"/>
            <a:ext cx="9144000" cy="1655762"/>
          </a:xfrm>
        </p:spPr>
        <p:txBody>
          <a:bodyPr/>
          <a:lstStyle>
            <a:lvl1pPr marL="0" indent="0" algn="ctr">
              <a:buNone/>
              <a:defRPr sz="24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
        <p:nvSpPr>
          <p:cNvPr id="2" name="Title 1"/>
          <p:cNvSpPr>
            <a:spLocks noGrp="1"/>
          </p:cNvSpPr>
          <p:nvPr>
            <p:ph type="ctrTitle"/>
          </p:nvPr>
        </p:nvSpPr>
        <p:spPr>
          <a:xfrm>
            <a:off x="1524000" y="1122367"/>
            <a:ext cx="9144000" cy="2078037"/>
          </a:xfrm>
        </p:spPr>
        <p:txBody>
          <a:bodyPr anchor="b"/>
          <a:lstStyle>
            <a:lvl1pPr algn="ctr">
              <a:defRPr sz="6000">
                <a:solidFill>
                  <a:schemeClr val="tx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5690119" y="6319032"/>
            <a:ext cx="925287" cy="333699"/>
          </a:xfrm>
        </p:spPr>
        <p:txBody>
          <a:bodyPr/>
          <a:lstStyle/>
          <a:p>
            <a:fld id="{59A7866C-337B-8245-9B0A-57A9A84A4DF9}" type="datetime1">
              <a:rPr lang="en-US" smtClean="0"/>
              <a:t>10/22/2018</a:t>
            </a:fld>
            <a:endParaRPr lang="en-US"/>
          </a:p>
        </p:txBody>
      </p:sp>
      <p:sp>
        <p:nvSpPr>
          <p:cNvPr id="7" name="TextBox 6"/>
          <p:cNvSpPr txBox="1"/>
          <p:nvPr userDrawn="1"/>
        </p:nvSpPr>
        <p:spPr>
          <a:xfrm>
            <a:off x="1651251" y="322962"/>
            <a:ext cx="8444204" cy="492443"/>
          </a:xfrm>
          <a:prstGeom prst="rect">
            <a:avLst/>
          </a:prstGeom>
          <a:noFill/>
        </p:spPr>
        <p:txBody>
          <a:bodyPr wrap="square" rtlCol="0">
            <a:spAutoFit/>
          </a:bodyPr>
          <a:lstStyle/>
          <a:p>
            <a:r>
              <a:rPr lang="en-US" sz="2600" dirty="0" smtClean="0">
                <a:solidFill>
                  <a:schemeClr val="tx1"/>
                </a:solidFill>
              </a:rPr>
              <a:t>Safety and Mission </a:t>
            </a:r>
            <a:r>
              <a:rPr lang="en-US" sz="2600" baseline="0" dirty="0" smtClean="0">
                <a:solidFill>
                  <a:schemeClr val="tx1"/>
                </a:solidFill>
              </a:rPr>
              <a:t>Assurance</a:t>
            </a:r>
            <a:r>
              <a:rPr lang="en-US" sz="2600" dirty="0" smtClean="0">
                <a:solidFill>
                  <a:schemeClr val="tx1"/>
                </a:solidFill>
              </a:rPr>
              <a:t> (</a:t>
            </a:r>
            <a:r>
              <a:rPr lang="en-US" sz="2600" baseline="0" dirty="0" smtClean="0">
                <a:solidFill>
                  <a:schemeClr val="tx1"/>
                </a:solidFill>
              </a:rPr>
              <a:t>SMA</a:t>
            </a:r>
            <a:r>
              <a:rPr lang="en-US" sz="2600" dirty="0" smtClean="0">
                <a:solidFill>
                  <a:schemeClr val="tx1"/>
                </a:solidFill>
              </a:rPr>
              <a:t>)</a:t>
            </a:r>
            <a:endParaRPr lang="en-US" sz="2600" dirty="0">
              <a:solidFill>
                <a:schemeClr val="tx1"/>
              </a:solidFill>
            </a:endParaRPr>
          </a:p>
        </p:txBody>
      </p:sp>
      <p:sp>
        <p:nvSpPr>
          <p:cNvPr id="6" name="Rectangle 5"/>
          <p:cNvSpPr/>
          <p:nvPr userDrawn="1"/>
        </p:nvSpPr>
        <p:spPr>
          <a:xfrm>
            <a:off x="0" y="1035698"/>
            <a:ext cx="12192000" cy="5822302"/>
          </a:xfrm>
          <a:prstGeom prst="rect">
            <a:avLst/>
          </a:prstGeom>
          <a:blipFill dpi="0" rotWithShape="1">
            <a:blip r:embed="rId2">
              <a:alphaModFix amt="26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698674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3A86D-48F1-CC4A-8E5D-D51194DA4A89}" type="datetime1">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E3973-D732-4F58-B311-5F96505E12B2}" type="slidenum">
              <a:rPr lang="en-US" smtClean="0"/>
              <a:t>‹#›</a:t>
            </a:fld>
            <a:endParaRPr lang="en-US"/>
          </a:p>
        </p:txBody>
      </p:sp>
    </p:spTree>
    <p:extLst>
      <p:ext uri="{BB962C8B-B14F-4D97-AF65-F5344CB8AC3E}">
        <p14:creationId xmlns:p14="http://schemas.microsoft.com/office/powerpoint/2010/main" val="1672273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1898" y="1253372"/>
            <a:ext cx="10756231" cy="494155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1547261" y="185742"/>
            <a:ext cx="10515600" cy="69958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734D2-FC1E-614D-A140-A8AA0BC37E76}" type="datetime1">
              <a:rPr lang="en-US" smtClean="0"/>
              <a:t>10/22/2018</a:t>
            </a:fld>
            <a:endParaRPr lang="en-US"/>
          </a:p>
        </p:txBody>
      </p:sp>
      <p:sp>
        <p:nvSpPr>
          <p:cNvPr id="9" name="Rectangle 8"/>
          <p:cNvSpPr/>
          <p:nvPr userDrawn="1"/>
        </p:nvSpPr>
        <p:spPr>
          <a:xfrm>
            <a:off x="0" y="3"/>
            <a:ext cx="12192000" cy="1046375"/>
          </a:xfrm>
          <a:prstGeom prst="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3F791-CD8F-484B-8232-5862A7DF5399}" type="slidenum">
              <a:rPr lang="en-US" smtClean="0"/>
              <a:t>‹#›</a:t>
            </a:fld>
            <a:endParaRPr lang="en-US"/>
          </a:p>
        </p:txBody>
      </p:sp>
      <p:pic>
        <p:nvPicPr>
          <p:cNvPr id="5" name="Picture 4"/>
          <p:cNvPicPr>
            <a:picLocks noChangeAspect="1"/>
          </p:cNvPicPr>
          <p:nvPr userDrawn="1"/>
        </p:nvPicPr>
        <p:blipFill>
          <a:blip r:embed="rId5"/>
          <a:stretch>
            <a:fillRect/>
          </a:stretch>
        </p:blipFill>
        <p:spPr>
          <a:xfrm>
            <a:off x="-397240" y="-169970"/>
            <a:ext cx="2767824" cy="1560711"/>
          </a:xfrm>
          <a:prstGeom prst="rect">
            <a:avLst/>
          </a:prstGeom>
        </p:spPr>
      </p:pic>
      <p:pic>
        <p:nvPicPr>
          <p:cNvPr id="8" name="Picture 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603508" y="141843"/>
            <a:ext cx="1492067" cy="580248"/>
          </a:xfrm>
          <a:prstGeom prst="rect">
            <a:avLst/>
          </a:prstGeom>
        </p:spPr>
      </p:pic>
    </p:spTree>
    <p:extLst>
      <p:ext uri="{BB962C8B-B14F-4D97-AF65-F5344CB8AC3E}">
        <p14:creationId xmlns:p14="http://schemas.microsoft.com/office/powerpoint/2010/main" val="2561824332"/>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2" r:id="rId3"/>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2691872"/>
            <a:ext cx="9144000" cy="1338072"/>
          </a:xfrm>
        </p:spPr>
        <p:txBody>
          <a:bodyPr>
            <a:noAutofit/>
          </a:bodyPr>
          <a:lstStyle/>
          <a:p>
            <a:r>
              <a:rPr lang="en-US" sz="4800" dirty="0"/>
              <a:t>Knowing When to Stop: </a:t>
            </a:r>
            <a:r>
              <a:rPr lang="en-US" sz="4800" dirty="0" smtClean="0"/>
              <a:t/>
            </a:r>
            <a:br>
              <a:rPr lang="en-US" sz="4800" dirty="0" smtClean="0"/>
            </a:br>
            <a:r>
              <a:rPr lang="en-US" sz="4000" dirty="0" smtClean="0"/>
              <a:t>An </a:t>
            </a:r>
            <a:r>
              <a:rPr lang="en-US" sz="4000" dirty="0"/>
              <a:t>Examination of Methods to Minimize the False </a:t>
            </a:r>
            <a:r>
              <a:rPr lang="en-US" sz="4000" dirty="0" smtClean="0"/>
              <a:t>Negative </a:t>
            </a:r>
            <a:r>
              <a:rPr lang="en-US" sz="4000" dirty="0"/>
              <a:t>Risk of Automated Abort Triggers</a:t>
            </a:r>
          </a:p>
        </p:txBody>
      </p:sp>
      <p:sp>
        <p:nvSpPr>
          <p:cNvPr id="3" name="Subtitle 2"/>
          <p:cNvSpPr>
            <a:spLocks noGrp="1"/>
          </p:cNvSpPr>
          <p:nvPr>
            <p:ph type="subTitle" idx="1"/>
          </p:nvPr>
        </p:nvSpPr>
        <p:spPr>
          <a:xfrm>
            <a:off x="1523999" y="4872855"/>
            <a:ext cx="9144000" cy="1655763"/>
          </a:xfrm>
        </p:spPr>
        <p:txBody>
          <a:bodyPr>
            <a:normAutofit fontScale="92500" lnSpcReduction="10000"/>
          </a:bodyPr>
          <a:lstStyle/>
          <a:p>
            <a:pPr algn="r"/>
            <a:r>
              <a:rPr lang="en-US" sz="2600" b="1" kern="0" dirty="0" smtClean="0">
                <a:solidFill>
                  <a:schemeClr val="bg1"/>
                </a:solidFill>
              </a:rPr>
              <a:t>RAM XI Training Summit</a:t>
            </a:r>
          </a:p>
          <a:p>
            <a:pPr algn="r"/>
            <a:r>
              <a:rPr lang="en-US" sz="2600" b="1" kern="0" dirty="0" smtClean="0">
                <a:solidFill>
                  <a:schemeClr val="bg1"/>
                </a:solidFill>
              </a:rPr>
              <a:t>October 2018</a:t>
            </a:r>
            <a:endParaRPr lang="en-US" kern="0" dirty="0"/>
          </a:p>
          <a:p>
            <a:pPr algn="r"/>
            <a:r>
              <a:rPr lang="en-US" sz="2600" b="1" kern="0" dirty="0" smtClean="0">
                <a:solidFill>
                  <a:schemeClr val="bg1"/>
                </a:solidFill>
              </a:rPr>
              <a:t>Patrick Fussell, </a:t>
            </a:r>
            <a:r>
              <a:rPr lang="en-US" sz="2600" b="1" kern="0" dirty="0">
                <a:solidFill>
                  <a:schemeClr val="bg1"/>
                </a:solidFill>
              </a:rPr>
              <a:t>QD35, Bastion </a:t>
            </a:r>
            <a:r>
              <a:rPr lang="en-US" sz="2600" b="1" kern="0" dirty="0" smtClean="0">
                <a:solidFill>
                  <a:schemeClr val="bg1"/>
                </a:solidFill>
              </a:rPr>
              <a:t>Technologies, Inc.</a:t>
            </a:r>
          </a:p>
          <a:p>
            <a:pPr algn="r"/>
            <a:r>
              <a:rPr lang="en-US" sz="2600" b="1" kern="0" dirty="0" smtClean="0">
                <a:solidFill>
                  <a:schemeClr val="bg1"/>
                </a:solidFill>
              </a:rPr>
              <a:t>Esha </a:t>
            </a:r>
            <a:r>
              <a:rPr lang="en-US" sz="2600" b="1" kern="0" dirty="0" err="1" smtClean="0">
                <a:solidFill>
                  <a:schemeClr val="bg1"/>
                </a:solidFill>
              </a:rPr>
              <a:t>Rahaman</a:t>
            </a:r>
            <a:r>
              <a:rPr lang="en-US" sz="2600" b="1" kern="0" dirty="0" smtClean="0">
                <a:solidFill>
                  <a:schemeClr val="bg1"/>
                </a:solidFill>
              </a:rPr>
              <a:t>, QD35, Bastion Technologies, Inc.</a:t>
            </a:r>
            <a:endParaRPr lang="en-US" sz="2600" b="1" kern="0" dirty="0">
              <a:solidFill>
                <a:schemeClr val="bg1"/>
              </a:solidFill>
            </a:endParaRPr>
          </a:p>
        </p:txBody>
      </p:sp>
    </p:spTree>
    <p:extLst>
      <p:ext uri="{BB962C8B-B14F-4D97-AF65-F5344CB8AC3E}">
        <p14:creationId xmlns:p14="http://schemas.microsoft.com/office/powerpoint/2010/main" val="356345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Applying Independent Sensor Check</a:t>
            </a:r>
            <a:endParaRPr lang="en-US" sz="4400" dirty="0">
              <a:solidFill>
                <a:schemeClr val="tx1"/>
              </a:solidFill>
            </a:endParaRPr>
          </a:p>
        </p:txBody>
      </p:sp>
      <p:sp>
        <p:nvSpPr>
          <p:cNvPr id="6" name="Content Placeholder 5"/>
          <p:cNvSpPr>
            <a:spLocks noGrp="1"/>
          </p:cNvSpPr>
          <p:nvPr>
            <p:ph idx="1"/>
          </p:nvPr>
        </p:nvSpPr>
        <p:spPr>
          <a:xfrm>
            <a:off x="172278" y="2716567"/>
            <a:ext cx="5809422" cy="4004911"/>
          </a:xfrm>
        </p:spPr>
        <p:txBody>
          <a:bodyPr>
            <a:normAutofit fontScale="85000" lnSpcReduction="20000"/>
          </a:bodyPr>
          <a:lstStyle/>
          <a:p>
            <a:r>
              <a:rPr lang="en-US" dirty="0" smtClean="0">
                <a:cs typeface="Calibri" panose="020F0502020204030204" pitchFamily="34" charset="0"/>
              </a:rPr>
              <a:t>Using multiple parameters, such as temperature and pressure to self check</a:t>
            </a:r>
          </a:p>
          <a:p>
            <a:pPr lvl="1"/>
            <a:r>
              <a:rPr lang="en-US" dirty="0" smtClean="0">
                <a:cs typeface="Calibri" panose="020F0502020204030204" pitchFamily="34" charset="0"/>
              </a:rPr>
              <a:t>3/3 low signals leads to a false negative</a:t>
            </a:r>
          </a:p>
          <a:p>
            <a:pPr lvl="1"/>
            <a:r>
              <a:rPr lang="en-US" dirty="0" smtClean="0">
                <a:cs typeface="Calibri" panose="020F0502020204030204" pitchFamily="34" charset="0"/>
              </a:rPr>
              <a:t>1/3 high signals triggers the abort</a:t>
            </a:r>
          </a:p>
          <a:p>
            <a:endParaRPr lang="en-US" dirty="0">
              <a:cs typeface="Calibri" panose="020F0502020204030204" pitchFamily="34" charset="0"/>
            </a:endParaRPr>
          </a:p>
          <a:p>
            <a:r>
              <a:rPr lang="en-US" dirty="0" smtClean="0">
                <a:cs typeface="Calibri" panose="020F0502020204030204" pitchFamily="34" charset="0"/>
              </a:rPr>
              <a:t>Essentially reduces all risk due to a false negative, due to independent sensor failure allowing common cause to be less of an issue</a:t>
            </a:r>
          </a:p>
          <a:p>
            <a:endParaRPr lang="en-US" dirty="0" smtClean="0">
              <a:cs typeface="Calibri" panose="020F0502020204030204" pitchFamily="34" charset="0"/>
            </a:endParaRPr>
          </a:p>
          <a:p>
            <a:r>
              <a:rPr lang="en-US" dirty="0" smtClean="0">
                <a:cs typeface="Calibri" panose="020F0502020204030204" pitchFamily="34" charset="0"/>
              </a:rPr>
              <a:t>Adds significant software complexity, decreasing reliability of software</a:t>
            </a:r>
          </a:p>
        </p:txBody>
      </p:sp>
      <p:sp>
        <p:nvSpPr>
          <p:cNvPr id="5" name="Slide Number Placeholder 4"/>
          <p:cNvSpPr>
            <a:spLocks noGrp="1"/>
          </p:cNvSpPr>
          <p:nvPr>
            <p:ph type="sldNum" sz="quarter" idx="12"/>
          </p:nvPr>
        </p:nvSpPr>
        <p:spPr/>
        <p:txBody>
          <a:bodyPr/>
          <a:lstStyle/>
          <a:p>
            <a:fld id="{FF8E3973-D732-4F58-B311-5F96505E12B2}" type="slidenum">
              <a:rPr lang="en-US" smtClean="0"/>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131919556"/>
              </p:ext>
            </p:extLst>
          </p:nvPr>
        </p:nvGraphicFramePr>
        <p:xfrm>
          <a:off x="319595" y="1253371"/>
          <a:ext cx="11629750" cy="1342363"/>
        </p:xfrm>
        <a:graphic>
          <a:graphicData uri="http://schemas.openxmlformats.org/drawingml/2006/table">
            <a:tbl>
              <a:tblPr>
                <a:tableStyleId>{5C22544A-7EE6-4342-B048-85BDC9FD1C3A}</a:tableStyleId>
              </a:tblPr>
              <a:tblGrid>
                <a:gridCol w="2325950">
                  <a:extLst>
                    <a:ext uri="{9D8B030D-6E8A-4147-A177-3AD203B41FA5}">
                      <a16:colId xmlns:a16="http://schemas.microsoft.com/office/drawing/2014/main" val="2670862300"/>
                    </a:ext>
                  </a:extLst>
                </a:gridCol>
                <a:gridCol w="2325950">
                  <a:extLst>
                    <a:ext uri="{9D8B030D-6E8A-4147-A177-3AD203B41FA5}">
                      <a16:colId xmlns:a16="http://schemas.microsoft.com/office/drawing/2014/main" val="295095012"/>
                    </a:ext>
                  </a:extLst>
                </a:gridCol>
                <a:gridCol w="2325950">
                  <a:extLst>
                    <a:ext uri="{9D8B030D-6E8A-4147-A177-3AD203B41FA5}">
                      <a16:colId xmlns:a16="http://schemas.microsoft.com/office/drawing/2014/main" val="3749118093"/>
                    </a:ext>
                  </a:extLst>
                </a:gridCol>
                <a:gridCol w="2325950">
                  <a:extLst>
                    <a:ext uri="{9D8B030D-6E8A-4147-A177-3AD203B41FA5}">
                      <a16:colId xmlns:a16="http://schemas.microsoft.com/office/drawing/2014/main" val="3507468269"/>
                    </a:ext>
                  </a:extLst>
                </a:gridCol>
                <a:gridCol w="2325950">
                  <a:extLst>
                    <a:ext uri="{9D8B030D-6E8A-4147-A177-3AD203B41FA5}">
                      <a16:colId xmlns:a16="http://schemas.microsoft.com/office/drawing/2014/main" val="3567824263"/>
                    </a:ext>
                  </a:extLst>
                </a:gridCol>
              </a:tblGrid>
              <a:tr h="602413">
                <a:tc>
                  <a:txBody>
                    <a:bodyPr/>
                    <a:lstStyle/>
                    <a:p>
                      <a:pPr algn="ctr" fontAlgn="b"/>
                      <a:r>
                        <a:rPr lang="en-US" sz="1800" u="none" strike="noStrike" dirty="0">
                          <a:effectLst/>
                        </a:rPr>
                        <a:t>Scenario</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smtClean="0">
                          <a:effectLst/>
                        </a:rPr>
                        <a:t>Fails to Abort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i="0" u="none" strike="noStrike" dirty="0" smtClean="0">
                          <a:solidFill>
                            <a:schemeClr val="dk1"/>
                          </a:solidFill>
                          <a:effectLst/>
                          <a:latin typeface="+mn-lt"/>
                        </a:rPr>
                        <a:t>Spurious</a:t>
                      </a:r>
                      <a:r>
                        <a:rPr lang="en-US" sz="1800" b="0" i="0" u="none" strike="noStrike" baseline="0" dirty="0" smtClean="0">
                          <a:solidFill>
                            <a:schemeClr val="dk1"/>
                          </a:solidFill>
                          <a:effectLst/>
                          <a:latin typeface="+mn-lt"/>
                        </a:rPr>
                        <a:t> Abort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err="1">
                          <a:effectLst/>
                        </a:rPr>
                        <a:t>Total+SW</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9041942"/>
                  </a:ext>
                </a:extLst>
              </a:tr>
              <a:tr h="407125">
                <a:tc>
                  <a:txBody>
                    <a:bodyPr/>
                    <a:lstStyle/>
                    <a:p>
                      <a:pPr algn="ctr" fontAlgn="b"/>
                      <a:r>
                        <a:rPr lang="en-US" sz="1400" b="0" i="0" u="none" strike="noStrike" dirty="0" smtClean="0">
                          <a:solidFill>
                            <a:srgbClr val="000000"/>
                          </a:solidFill>
                          <a:effectLst/>
                          <a:latin typeface="+mn-lt"/>
                        </a:rPr>
                        <a:t>One Sensor</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120,000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670,000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100,000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91,000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9618324"/>
                  </a:ext>
                </a:extLst>
              </a:tr>
              <a:tr h="332825">
                <a:tc>
                  <a:txBody>
                    <a:bodyPr/>
                    <a:lstStyle/>
                    <a:p>
                      <a:pPr algn="ctr" fontAlgn="b"/>
                      <a:r>
                        <a:rPr lang="en-US" sz="1400" b="0" i="0" u="none" strike="noStrike" dirty="0" smtClean="0">
                          <a:solidFill>
                            <a:schemeClr val="dk1"/>
                          </a:solidFill>
                          <a:effectLst/>
                          <a:latin typeface="+mn-lt"/>
                        </a:rPr>
                        <a:t>Independent Sensor</a:t>
                      </a:r>
                      <a:r>
                        <a:rPr lang="en-US" sz="1400" b="0" i="0" u="none" strike="noStrike" baseline="0" dirty="0" smtClean="0">
                          <a:solidFill>
                            <a:schemeClr val="dk1"/>
                          </a:solidFill>
                          <a:effectLst/>
                          <a:latin typeface="+mn-lt"/>
                        </a:rPr>
                        <a:t> added</a:t>
                      </a:r>
                      <a:endParaRPr lang="en-US" sz="1400" b="0" i="0" u="none" strike="noStrike" dirty="0" smtClean="0">
                        <a:solidFill>
                          <a:schemeClr val="dk1"/>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smtClean="0">
                          <a:solidFill>
                            <a:srgbClr val="000000"/>
                          </a:solidFill>
                          <a:effectLst/>
                          <a:latin typeface="+mn-lt"/>
                        </a:rPr>
                        <a:t>&lt; 1 in 1,000,000,000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250,000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250,000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190,000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6532208"/>
                  </a:ext>
                </a:extLst>
              </a:tr>
            </a:tbl>
          </a:graphicData>
        </a:graphic>
      </p:graphicFrame>
      <p:sp>
        <p:nvSpPr>
          <p:cNvPr id="8" name="Rectangle 7"/>
          <p:cNvSpPr/>
          <p:nvPr/>
        </p:nvSpPr>
        <p:spPr>
          <a:xfrm>
            <a:off x="5981700" y="4835531"/>
            <a:ext cx="5967645" cy="18859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981700" y="2675634"/>
            <a:ext cx="5967645" cy="20433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477078" y="2712243"/>
            <a:ext cx="5472267" cy="2006779"/>
          </a:xfrm>
          <a:prstGeom prst="rect">
            <a:avLst/>
          </a:prstGeom>
        </p:spPr>
      </p:pic>
      <p:pic>
        <p:nvPicPr>
          <p:cNvPr id="4" name="Picture 3"/>
          <p:cNvPicPr>
            <a:picLocks noChangeAspect="1"/>
          </p:cNvPicPr>
          <p:nvPr/>
        </p:nvPicPr>
        <p:blipFill>
          <a:blip r:embed="rId4"/>
          <a:stretch>
            <a:fillRect/>
          </a:stretch>
        </p:blipFill>
        <p:spPr>
          <a:xfrm>
            <a:off x="7820396" y="4851152"/>
            <a:ext cx="2785630" cy="1687764"/>
          </a:xfrm>
          <a:prstGeom prst="rect">
            <a:avLst/>
          </a:prstGeom>
        </p:spPr>
      </p:pic>
      <p:sp>
        <p:nvSpPr>
          <p:cNvPr id="10" name="TextBox 9"/>
          <p:cNvSpPr txBox="1"/>
          <p:nvPr/>
        </p:nvSpPr>
        <p:spPr>
          <a:xfrm>
            <a:off x="6044862" y="2963778"/>
            <a:ext cx="1775534" cy="369332"/>
          </a:xfrm>
          <a:prstGeom prst="rect">
            <a:avLst/>
          </a:prstGeom>
          <a:noFill/>
        </p:spPr>
        <p:txBody>
          <a:bodyPr wrap="square" rtlCol="0">
            <a:spAutoFit/>
          </a:bodyPr>
          <a:lstStyle/>
          <a:p>
            <a:r>
              <a:rPr lang="en-US" dirty="0" smtClean="0"/>
              <a:t>Failure to Abort</a:t>
            </a:r>
            <a:endParaRPr lang="en-US" dirty="0"/>
          </a:p>
        </p:txBody>
      </p:sp>
      <p:sp>
        <p:nvSpPr>
          <p:cNvPr id="11" name="TextBox 10"/>
          <p:cNvSpPr txBox="1"/>
          <p:nvPr/>
        </p:nvSpPr>
        <p:spPr>
          <a:xfrm>
            <a:off x="6044862" y="5208860"/>
            <a:ext cx="1775534" cy="369332"/>
          </a:xfrm>
          <a:prstGeom prst="rect">
            <a:avLst/>
          </a:prstGeom>
          <a:noFill/>
        </p:spPr>
        <p:txBody>
          <a:bodyPr wrap="square" rtlCol="0">
            <a:spAutoFit/>
          </a:bodyPr>
          <a:lstStyle/>
          <a:p>
            <a:r>
              <a:rPr lang="en-US" dirty="0" smtClean="0"/>
              <a:t>Spurious Abort</a:t>
            </a:r>
          </a:p>
        </p:txBody>
      </p:sp>
    </p:spTree>
    <p:extLst>
      <p:ext uri="{BB962C8B-B14F-4D97-AF65-F5344CB8AC3E}">
        <p14:creationId xmlns:p14="http://schemas.microsoft.com/office/powerpoint/2010/main" val="207364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208" y="114301"/>
            <a:ext cx="8520112" cy="848819"/>
          </a:xfrm>
        </p:spPr>
        <p:txBody>
          <a:bodyPr>
            <a:normAutofit/>
          </a:bodyPr>
          <a:lstStyle/>
          <a:p>
            <a:r>
              <a:rPr lang="en-US" sz="4400" dirty="0" smtClean="0">
                <a:solidFill>
                  <a:schemeClr val="tx1"/>
                </a:solidFill>
              </a:rPr>
              <a:t>Design Change</a:t>
            </a:r>
            <a:endParaRPr lang="en-US" sz="4400" dirty="0">
              <a:solidFill>
                <a:schemeClr val="tx1"/>
              </a:solidFill>
            </a:endParaRPr>
          </a:p>
        </p:txBody>
      </p:sp>
      <p:sp>
        <p:nvSpPr>
          <p:cNvPr id="3" name="Content Placeholder 2"/>
          <p:cNvSpPr>
            <a:spLocks noGrp="1"/>
          </p:cNvSpPr>
          <p:nvPr>
            <p:ph sz="half" idx="1"/>
          </p:nvPr>
        </p:nvSpPr>
        <p:spPr>
          <a:xfrm>
            <a:off x="224304" y="2885985"/>
            <a:ext cx="11793701" cy="3355702"/>
          </a:xfrm>
        </p:spPr>
        <p:txBody>
          <a:bodyPr>
            <a:normAutofit fontScale="70000" lnSpcReduction="20000"/>
          </a:bodyPr>
          <a:lstStyle/>
          <a:p>
            <a:r>
              <a:rPr lang="en-US" dirty="0" smtClean="0"/>
              <a:t>In a hypothetical design change, a redundant sensor design was found to be too susceptible to false positive failure, driven by common cause failures</a:t>
            </a:r>
          </a:p>
          <a:p>
            <a:endParaRPr lang="en-US" dirty="0" smtClean="0"/>
          </a:p>
          <a:p>
            <a:r>
              <a:rPr lang="en-US" dirty="0" smtClean="0"/>
              <a:t>This leads to an effort to redesign the sensors to make use of an independent sensor already available</a:t>
            </a:r>
          </a:p>
          <a:p>
            <a:endParaRPr lang="en-US" dirty="0" smtClean="0"/>
          </a:p>
          <a:p>
            <a:r>
              <a:rPr lang="en-US" dirty="0" smtClean="0"/>
              <a:t>The change will essentially remove the chance of a false negative failure</a:t>
            </a:r>
          </a:p>
          <a:p>
            <a:endParaRPr lang="en-US" dirty="0" smtClean="0"/>
          </a:p>
          <a:p>
            <a:r>
              <a:rPr lang="en-US" dirty="0" smtClean="0"/>
              <a:t>However, due to the software changes required and the additional risk of false positive from the added sensor, PRA results show that the change will lead to an overall decrease in reliability</a:t>
            </a:r>
            <a:endParaRPr lang="en-US" u="sng" dirty="0"/>
          </a:p>
        </p:txBody>
      </p:sp>
      <p:sp>
        <p:nvSpPr>
          <p:cNvPr id="8" name="Slide Number Placeholder 7"/>
          <p:cNvSpPr>
            <a:spLocks noGrp="1"/>
          </p:cNvSpPr>
          <p:nvPr>
            <p:ph type="sldNum" sz="quarter" idx="12"/>
          </p:nvPr>
        </p:nvSpPr>
        <p:spPr/>
        <p:txBody>
          <a:bodyPr/>
          <a:lstStyle/>
          <a:p>
            <a:fld id="{FF8E3973-D732-4F58-B311-5F96505E12B2}" type="slidenum">
              <a:rPr lang="en-US" smtClean="0"/>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964618383"/>
              </p:ext>
            </p:extLst>
          </p:nvPr>
        </p:nvGraphicFramePr>
        <p:xfrm>
          <a:off x="292965" y="1253371"/>
          <a:ext cx="11656380" cy="1342363"/>
        </p:xfrm>
        <a:graphic>
          <a:graphicData uri="http://schemas.openxmlformats.org/drawingml/2006/table">
            <a:tbl>
              <a:tblPr>
                <a:tableStyleId>{5C22544A-7EE6-4342-B048-85BDC9FD1C3A}</a:tableStyleId>
              </a:tblPr>
              <a:tblGrid>
                <a:gridCol w="2331276">
                  <a:extLst>
                    <a:ext uri="{9D8B030D-6E8A-4147-A177-3AD203B41FA5}">
                      <a16:colId xmlns:a16="http://schemas.microsoft.com/office/drawing/2014/main" val="2670862300"/>
                    </a:ext>
                  </a:extLst>
                </a:gridCol>
                <a:gridCol w="2331276">
                  <a:extLst>
                    <a:ext uri="{9D8B030D-6E8A-4147-A177-3AD203B41FA5}">
                      <a16:colId xmlns:a16="http://schemas.microsoft.com/office/drawing/2014/main" val="295095012"/>
                    </a:ext>
                  </a:extLst>
                </a:gridCol>
                <a:gridCol w="2331276">
                  <a:extLst>
                    <a:ext uri="{9D8B030D-6E8A-4147-A177-3AD203B41FA5}">
                      <a16:colId xmlns:a16="http://schemas.microsoft.com/office/drawing/2014/main" val="3749118093"/>
                    </a:ext>
                  </a:extLst>
                </a:gridCol>
                <a:gridCol w="2331276">
                  <a:extLst>
                    <a:ext uri="{9D8B030D-6E8A-4147-A177-3AD203B41FA5}">
                      <a16:colId xmlns:a16="http://schemas.microsoft.com/office/drawing/2014/main" val="3507468269"/>
                    </a:ext>
                  </a:extLst>
                </a:gridCol>
                <a:gridCol w="2331276">
                  <a:extLst>
                    <a:ext uri="{9D8B030D-6E8A-4147-A177-3AD203B41FA5}">
                      <a16:colId xmlns:a16="http://schemas.microsoft.com/office/drawing/2014/main" val="3567824263"/>
                    </a:ext>
                  </a:extLst>
                </a:gridCol>
              </a:tblGrid>
              <a:tr h="602413">
                <a:tc>
                  <a:txBody>
                    <a:bodyPr/>
                    <a:lstStyle/>
                    <a:p>
                      <a:pPr algn="ctr" fontAlgn="b"/>
                      <a:r>
                        <a:rPr lang="en-US" sz="1800" u="none" strike="noStrike" dirty="0">
                          <a:effectLst/>
                        </a:rPr>
                        <a:t>Scenario</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smtClean="0">
                          <a:effectLst/>
                        </a:rPr>
                        <a:t>Fails to Abort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i="0" u="none" strike="noStrike" dirty="0" smtClean="0">
                          <a:solidFill>
                            <a:schemeClr val="dk1"/>
                          </a:solidFill>
                          <a:effectLst/>
                          <a:latin typeface="+mn-lt"/>
                        </a:rPr>
                        <a:t>Spurious</a:t>
                      </a:r>
                      <a:r>
                        <a:rPr lang="en-US" sz="1800" b="0" i="0" u="none" strike="noStrike" baseline="0" dirty="0" smtClean="0">
                          <a:solidFill>
                            <a:schemeClr val="dk1"/>
                          </a:solidFill>
                          <a:effectLst/>
                          <a:latin typeface="+mn-lt"/>
                        </a:rPr>
                        <a:t> Abort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err="1">
                          <a:effectLst/>
                        </a:rPr>
                        <a:t>Total+SW</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9041942"/>
                  </a:ext>
                </a:extLst>
              </a:tr>
              <a:tr h="407125">
                <a:tc>
                  <a:txBody>
                    <a:bodyPr/>
                    <a:lstStyle/>
                    <a:p>
                      <a:pPr algn="ctr" fontAlgn="b"/>
                      <a:r>
                        <a:rPr lang="en-US" sz="1400" b="0" i="0" u="none" strike="noStrike" dirty="0" smtClean="0">
                          <a:solidFill>
                            <a:schemeClr val="dk1"/>
                          </a:solidFill>
                          <a:effectLst/>
                          <a:latin typeface="+mn-lt"/>
                        </a:rPr>
                        <a:t>Two</a:t>
                      </a:r>
                      <a:r>
                        <a:rPr lang="en-US" sz="1400" b="0" i="0" u="none" strike="noStrike" baseline="0" dirty="0" smtClean="0">
                          <a:solidFill>
                            <a:schemeClr val="dk1"/>
                          </a:solidFill>
                          <a:effectLst/>
                          <a:latin typeface="+mn-lt"/>
                        </a:rPr>
                        <a:t> Sensors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1,700,000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330,000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280,000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210,000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9618324"/>
                  </a:ext>
                </a:extLst>
              </a:tr>
              <a:tr h="332825">
                <a:tc>
                  <a:txBody>
                    <a:bodyPr/>
                    <a:lstStyle/>
                    <a:p>
                      <a:pPr algn="ctr" fontAlgn="b"/>
                      <a:r>
                        <a:rPr lang="en-US" sz="1400" b="0" i="0" u="none" strike="noStrike" dirty="0" smtClean="0">
                          <a:solidFill>
                            <a:schemeClr val="dk1"/>
                          </a:solidFill>
                          <a:effectLst/>
                          <a:latin typeface="+mn-lt"/>
                        </a:rPr>
                        <a:t>Independent Sensor</a:t>
                      </a:r>
                      <a:r>
                        <a:rPr lang="en-US" sz="1400" b="0" i="0" u="none" strike="noStrike" baseline="0" dirty="0" smtClean="0">
                          <a:solidFill>
                            <a:schemeClr val="dk1"/>
                          </a:solidFill>
                          <a:effectLst/>
                          <a:latin typeface="+mn-lt"/>
                        </a:rPr>
                        <a:t> added</a:t>
                      </a:r>
                      <a:endParaRPr lang="en-US" sz="1400" b="0" i="0" u="none" strike="noStrike" dirty="0" smtClean="0">
                        <a:solidFill>
                          <a:schemeClr val="dk1"/>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250,000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&lt; 1 in 1,000,000,000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250,000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190,000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6532208"/>
                  </a:ext>
                </a:extLst>
              </a:tr>
            </a:tbl>
          </a:graphicData>
        </a:graphic>
      </p:graphicFrame>
    </p:spTree>
    <p:extLst>
      <p:ext uri="{BB962C8B-B14F-4D97-AF65-F5344CB8AC3E}">
        <p14:creationId xmlns:p14="http://schemas.microsoft.com/office/powerpoint/2010/main" val="1614914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52832" y="114301"/>
            <a:ext cx="8520112" cy="848819"/>
          </a:xfrm>
        </p:spPr>
        <p:txBody>
          <a:bodyPr>
            <a:normAutofit/>
          </a:bodyPr>
          <a:lstStyle/>
          <a:p>
            <a:r>
              <a:rPr lang="en-US" sz="4400" dirty="0" smtClean="0"/>
              <a:t>Summary /Conclusion</a:t>
            </a:r>
            <a:endParaRPr lang="en-US" sz="4400" dirty="0"/>
          </a:p>
        </p:txBody>
      </p:sp>
      <p:sp>
        <p:nvSpPr>
          <p:cNvPr id="6" name="Content Placeholder 5"/>
          <p:cNvSpPr>
            <a:spLocks noGrp="1"/>
          </p:cNvSpPr>
          <p:nvPr>
            <p:ph idx="1"/>
          </p:nvPr>
        </p:nvSpPr>
        <p:spPr>
          <a:xfrm>
            <a:off x="155644" y="1187537"/>
            <a:ext cx="11858016" cy="5308271"/>
          </a:xfrm>
        </p:spPr>
        <p:txBody>
          <a:bodyPr>
            <a:normAutofit fontScale="70000" lnSpcReduction="20000"/>
          </a:bodyPr>
          <a:lstStyle/>
          <a:p>
            <a:r>
              <a:rPr lang="en-US" dirty="0" smtClean="0"/>
              <a:t>The failure of sensors used in automatic aborts can lead to two very different failure scenarios based on the </a:t>
            </a:r>
            <a:r>
              <a:rPr lang="en-US" smtClean="0"/>
              <a:t>failure mode</a:t>
            </a:r>
            <a:endParaRPr lang="en-US" dirty="0" smtClean="0"/>
          </a:p>
          <a:p>
            <a:endParaRPr lang="en-US" dirty="0" smtClean="0"/>
          </a:p>
          <a:p>
            <a:r>
              <a:rPr lang="en-US" dirty="0" smtClean="0"/>
              <a:t>Components, such as sensors, that have multiple failure modes and effects, can lead to unintentional risk increases if design changes are focused on improving only one of these effects.</a:t>
            </a:r>
          </a:p>
          <a:p>
            <a:endParaRPr lang="en-US" dirty="0"/>
          </a:p>
          <a:p>
            <a:r>
              <a:rPr lang="en-US" dirty="0" smtClean="0"/>
              <a:t>When performing a design change, </a:t>
            </a:r>
            <a:r>
              <a:rPr lang="en-US" dirty="0"/>
              <a:t>r</a:t>
            </a:r>
            <a:r>
              <a:rPr lang="en-US" dirty="0" smtClean="0"/>
              <a:t>isk-based analysis with a PRA model is a critical input for risk-based decision making</a:t>
            </a:r>
          </a:p>
          <a:p>
            <a:endParaRPr lang="en-US" dirty="0" smtClean="0"/>
          </a:p>
          <a:p>
            <a:r>
              <a:rPr lang="en-US" dirty="0" smtClean="0"/>
              <a:t>This gives decision makers a full picture of the risk that will be incurred/removed from the system based on the proposed change</a:t>
            </a:r>
          </a:p>
          <a:p>
            <a:endParaRPr lang="en-US" dirty="0" smtClean="0"/>
          </a:p>
          <a:p>
            <a:r>
              <a:rPr lang="en-US" dirty="0" smtClean="0"/>
              <a:t>When analyzing sensors, or any component with varying failure modes and effects, using a fully integrated system model to ensure all risk changes are captured is vital</a:t>
            </a:r>
          </a:p>
          <a:p>
            <a:endParaRPr lang="en-US" dirty="0"/>
          </a:p>
          <a:p>
            <a:r>
              <a:rPr lang="en-US" dirty="0" smtClean="0"/>
              <a:t>The best option reliability wise is resiliency using a voting logic. This has a higher reliability for both failure modes. Cost, vehicle weight, and schedule often require a compromise, using a PRA in tandem with design will help balance risk vs. costs </a:t>
            </a:r>
          </a:p>
          <a:p>
            <a:pPr marL="0" indent="0">
              <a:buNone/>
            </a:pPr>
            <a:endParaRPr lang="en-US" dirty="0" smtClean="0"/>
          </a:p>
        </p:txBody>
      </p:sp>
      <p:sp>
        <p:nvSpPr>
          <p:cNvPr id="2" name="Slide Number Placeholder 1"/>
          <p:cNvSpPr>
            <a:spLocks noGrp="1"/>
          </p:cNvSpPr>
          <p:nvPr>
            <p:ph type="sldNum" sz="quarter" idx="12"/>
          </p:nvPr>
        </p:nvSpPr>
        <p:spPr/>
        <p:txBody>
          <a:bodyPr/>
          <a:lstStyle/>
          <a:p>
            <a:fld id="{4F03F791-CD8F-484B-8232-5862A7DF5399}" type="slidenum">
              <a:rPr lang="en-US" smtClean="0"/>
              <a:t>12</a:t>
            </a:fld>
            <a:endParaRPr lang="en-US"/>
          </a:p>
        </p:txBody>
      </p:sp>
    </p:spTree>
    <p:extLst>
      <p:ext uri="{BB962C8B-B14F-4D97-AF65-F5344CB8AC3E}">
        <p14:creationId xmlns:p14="http://schemas.microsoft.com/office/powerpoint/2010/main" val="3546602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tx1"/>
                </a:solidFill>
              </a:rPr>
              <a:t>Introduction</a:t>
            </a:r>
            <a:endParaRPr lang="en-US" sz="4400" dirty="0">
              <a:solidFill>
                <a:schemeClr val="tx1"/>
              </a:solidFill>
            </a:endParaRPr>
          </a:p>
        </p:txBody>
      </p:sp>
      <p:sp>
        <p:nvSpPr>
          <p:cNvPr id="3" name="Content Placeholder 2"/>
          <p:cNvSpPr>
            <a:spLocks noGrp="1"/>
          </p:cNvSpPr>
          <p:nvPr>
            <p:ph sz="half" idx="1"/>
          </p:nvPr>
        </p:nvSpPr>
        <p:spPr>
          <a:xfrm>
            <a:off x="106017" y="1192696"/>
            <a:ext cx="5913783" cy="5528783"/>
          </a:xfrm>
        </p:spPr>
        <p:txBody>
          <a:bodyPr>
            <a:normAutofit fontScale="92500" lnSpcReduction="20000"/>
          </a:bodyPr>
          <a:lstStyle/>
          <a:p>
            <a:r>
              <a:rPr lang="en-US" sz="2600" dirty="0" smtClean="0"/>
              <a:t>Crewed launch vehicles contain a series of abort options</a:t>
            </a:r>
          </a:p>
          <a:p>
            <a:endParaRPr lang="en-US" sz="2600" dirty="0" smtClean="0"/>
          </a:p>
          <a:p>
            <a:r>
              <a:rPr lang="en-US" sz="2600" dirty="0" smtClean="0"/>
              <a:t>Ground Control and Range Safety are able to manual initiate aborts and the flight safety system</a:t>
            </a:r>
          </a:p>
          <a:p>
            <a:endParaRPr lang="en-US" sz="2600" dirty="0" smtClean="0"/>
          </a:p>
          <a:p>
            <a:r>
              <a:rPr lang="en-US" sz="2600" dirty="0" smtClean="0"/>
              <a:t>However, due to the very fast response time required to ensure safety of the crew in many abort scenarios, the flight computers are able to initiate automatic aborts</a:t>
            </a:r>
          </a:p>
          <a:p>
            <a:endParaRPr lang="en-US" sz="2600" dirty="0" smtClean="0"/>
          </a:p>
          <a:p>
            <a:r>
              <a:rPr lang="en-US" sz="2600" dirty="0" smtClean="0"/>
              <a:t>An automated abort will safe the vehicle </a:t>
            </a:r>
            <a:br>
              <a:rPr lang="en-US" sz="2600" dirty="0" smtClean="0"/>
            </a:br>
            <a:r>
              <a:rPr lang="en-US" sz="2600" dirty="0" smtClean="0"/>
              <a:t>by cutting off the engines, get the crew capsule away from the vehicle, and if necessary activate the flight safety system</a:t>
            </a:r>
          </a:p>
          <a:p>
            <a:endParaRPr lang="en-US" dirty="0" smtClean="0"/>
          </a:p>
        </p:txBody>
      </p:sp>
      <p:sp>
        <p:nvSpPr>
          <p:cNvPr id="5" name="Slide Number Placeholder 4"/>
          <p:cNvSpPr>
            <a:spLocks noGrp="1"/>
          </p:cNvSpPr>
          <p:nvPr>
            <p:ph type="sldNum" sz="quarter" idx="12"/>
          </p:nvPr>
        </p:nvSpPr>
        <p:spPr/>
        <p:txBody>
          <a:bodyPr/>
          <a:lstStyle/>
          <a:p>
            <a:fld id="{FF8E3973-D732-4F58-B311-5F96505E12B2}" type="slidenum">
              <a:rPr lang="en-US" smtClean="0"/>
              <a:t>2</a:t>
            </a:fld>
            <a:endParaRPr lang="en-US"/>
          </a:p>
        </p:txBody>
      </p:sp>
      <p:pic>
        <p:nvPicPr>
          <p:cNvPr id="1026" name="Picture 2" descr="https://www.nasa.gov/sites/default/files/thumbnails/image/orion-las-concept-200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2753" y="1380744"/>
            <a:ext cx="5920108" cy="4574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289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tx1"/>
                </a:solidFill>
              </a:rPr>
              <a:t>Automated Aborts</a:t>
            </a:r>
            <a:endParaRPr lang="en-US" sz="4400" dirty="0">
              <a:solidFill>
                <a:schemeClr val="tx1"/>
              </a:solidFill>
            </a:endParaRPr>
          </a:p>
        </p:txBody>
      </p:sp>
      <p:sp>
        <p:nvSpPr>
          <p:cNvPr id="3" name="Content Placeholder 2"/>
          <p:cNvSpPr>
            <a:spLocks noGrp="1"/>
          </p:cNvSpPr>
          <p:nvPr>
            <p:ph sz="half" idx="1"/>
          </p:nvPr>
        </p:nvSpPr>
        <p:spPr>
          <a:xfrm>
            <a:off x="106017" y="1192696"/>
            <a:ext cx="5913783" cy="5528783"/>
          </a:xfrm>
        </p:spPr>
        <p:txBody>
          <a:bodyPr>
            <a:normAutofit fontScale="92500" lnSpcReduction="20000"/>
          </a:bodyPr>
          <a:lstStyle/>
          <a:p>
            <a:r>
              <a:rPr lang="en-US" sz="2600" dirty="0" smtClean="0"/>
              <a:t>Flight computers monitor sensor data to determine if abort actions should be initiated based on current flight conditions</a:t>
            </a:r>
            <a:endParaRPr lang="en-US" sz="2600" dirty="0"/>
          </a:p>
          <a:p>
            <a:endParaRPr lang="en-US" sz="2600" dirty="0" smtClean="0"/>
          </a:p>
          <a:p>
            <a:r>
              <a:rPr lang="en-US" sz="2600" dirty="0" smtClean="0"/>
              <a:t>These range from simply warnings to immediately aborting and initiating the flight safety system</a:t>
            </a:r>
          </a:p>
          <a:p>
            <a:endParaRPr lang="en-US" sz="2600" dirty="0" smtClean="0"/>
          </a:p>
          <a:p>
            <a:r>
              <a:rPr lang="en-US" sz="2600" dirty="0" smtClean="0"/>
              <a:t>Failure to identify an out of range condition it is considered a false negative failure</a:t>
            </a:r>
          </a:p>
          <a:p>
            <a:endParaRPr lang="en-US" sz="2600" dirty="0" smtClean="0"/>
          </a:p>
          <a:p>
            <a:r>
              <a:rPr lang="en-US" sz="2600" dirty="0" smtClean="0"/>
              <a:t>If the flight computer takes an abort action when conditions are nominal it is considered a false positive failure</a:t>
            </a:r>
          </a:p>
          <a:p>
            <a:endParaRPr lang="en-US" dirty="0" smtClean="0"/>
          </a:p>
        </p:txBody>
      </p:sp>
      <p:sp>
        <p:nvSpPr>
          <p:cNvPr id="5" name="Slide Number Placeholder 4"/>
          <p:cNvSpPr>
            <a:spLocks noGrp="1"/>
          </p:cNvSpPr>
          <p:nvPr>
            <p:ph type="sldNum" sz="quarter" idx="12"/>
          </p:nvPr>
        </p:nvSpPr>
        <p:spPr/>
        <p:txBody>
          <a:bodyPr/>
          <a:lstStyle/>
          <a:p>
            <a:fld id="{FF8E3973-D732-4F58-B311-5F96505E12B2}" type="slidenum">
              <a:rPr lang="en-US" smtClean="0"/>
              <a:t>3</a:t>
            </a:fld>
            <a:endParaRPr lang="en-US"/>
          </a:p>
        </p:txBody>
      </p:sp>
      <p:graphicFrame>
        <p:nvGraphicFramePr>
          <p:cNvPr id="11" name="Chart 10"/>
          <p:cNvGraphicFramePr>
            <a:graphicFrameLocks/>
          </p:cNvGraphicFramePr>
          <p:nvPr>
            <p:extLst>
              <p:ext uri="{D42A27DB-BD31-4B8C-83A1-F6EECF244321}">
                <p14:modId xmlns:p14="http://schemas.microsoft.com/office/powerpoint/2010/main" val="2292250116"/>
              </p:ext>
            </p:extLst>
          </p:nvPr>
        </p:nvGraphicFramePr>
        <p:xfrm>
          <a:off x="6181060" y="1192696"/>
          <a:ext cx="5599813"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3546229217"/>
              </p:ext>
            </p:extLst>
          </p:nvPr>
        </p:nvGraphicFramePr>
        <p:xfrm>
          <a:off x="6181060" y="3822751"/>
          <a:ext cx="5599813"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6563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36" y="105509"/>
            <a:ext cx="8520112" cy="848819"/>
          </a:xfrm>
        </p:spPr>
        <p:txBody>
          <a:bodyPr>
            <a:normAutofit/>
          </a:bodyPr>
          <a:lstStyle/>
          <a:p>
            <a:r>
              <a:rPr lang="en-US" sz="4400" dirty="0" smtClean="0">
                <a:solidFill>
                  <a:schemeClr val="tx1"/>
                </a:solidFill>
              </a:rPr>
              <a:t>Sensor Failure Modes</a:t>
            </a:r>
            <a:endParaRPr lang="en-US" sz="4400" dirty="0">
              <a:solidFill>
                <a:schemeClr val="tx1"/>
              </a:solidFill>
            </a:endParaRPr>
          </a:p>
        </p:txBody>
      </p:sp>
      <p:sp>
        <p:nvSpPr>
          <p:cNvPr id="3" name="Content Placeholder 2"/>
          <p:cNvSpPr>
            <a:spLocks noGrp="1"/>
          </p:cNvSpPr>
          <p:nvPr>
            <p:ph sz="half" idx="1"/>
          </p:nvPr>
        </p:nvSpPr>
        <p:spPr>
          <a:xfrm>
            <a:off x="179614" y="1211283"/>
            <a:ext cx="5926326" cy="5434447"/>
          </a:xfrm>
        </p:spPr>
        <p:txBody>
          <a:bodyPr>
            <a:no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FF8E3973-D732-4F58-B311-5F96505E12B2}" type="slidenum">
              <a:rPr lang="en-US" smtClean="0"/>
              <a:t>4</a:t>
            </a:fld>
            <a:endParaRPr lang="en-US" dirty="0"/>
          </a:p>
        </p:txBody>
      </p:sp>
      <p:sp>
        <p:nvSpPr>
          <p:cNvPr id="8" name="Content Placeholder 7"/>
          <p:cNvSpPr>
            <a:spLocks noGrp="1"/>
          </p:cNvSpPr>
          <p:nvPr>
            <p:ph sz="half" idx="2"/>
          </p:nvPr>
        </p:nvSpPr>
        <p:spPr>
          <a:xfrm>
            <a:off x="179614" y="1224392"/>
            <a:ext cx="5926326" cy="5421338"/>
          </a:xfrm>
        </p:spPr>
        <p:txBody>
          <a:bodyPr>
            <a:normAutofit/>
          </a:bodyPr>
          <a:lstStyle/>
          <a:p>
            <a:r>
              <a:rPr lang="en-US" sz="2400" dirty="0" smtClean="0"/>
              <a:t>Sensor failure modes include ‘fail high’ and ‘fail low’</a:t>
            </a:r>
          </a:p>
          <a:p>
            <a:endParaRPr lang="en-US" sz="2400" dirty="0" smtClean="0"/>
          </a:p>
          <a:p>
            <a:r>
              <a:rPr lang="en-US" sz="2400" dirty="0" smtClean="0"/>
              <a:t>Fail High - upon failure the signal will be at the upper range</a:t>
            </a:r>
          </a:p>
          <a:p>
            <a:endParaRPr lang="en-US" sz="2400" dirty="0" smtClean="0"/>
          </a:p>
          <a:p>
            <a:r>
              <a:rPr lang="en-US" sz="2400" dirty="0" smtClean="0"/>
              <a:t>Fail Low - upon failure the signal be at the lower range</a:t>
            </a:r>
          </a:p>
          <a:p>
            <a:endParaRPr lang="en-US" sz="2400" dirty="0"/>
          </a:p>
          <a:p>
            <a:r>
              <a:rPr lang="en-US" sz="2400" dirty="0" smtClean="0"/>
              <a:t>Either sensor failure can potentially lead to a false positive OR a false negative failure depending on the limits for that parameter</a:t>
            </a:r>
          </a:p>
        </p:txBody>
      </p:sp>
      <p:graphicFrame>
        <p:nvGraphicFramePr>
          <p:cNvPr id="7" name="Chart 6"/>
          <p:cNvGraphicFramePr>
            <a:graphicFrameLocks/>
          </p:cNvGraphicFramePr>
          <p:nvPr>
            <p:extLst>
              <p:ext uri="{D42A27DB-BD31-4B8C-83A1-F6EECF244321}">
                <p14:modId xmlns:p14="http://schemas.microsoft.com/office/powerpoint/2010/main" val="2823855509"/>
              </p:ext>
            </p:extLst>
          </p:nvPr>
        </p:nvGraphicFramePr>
        <p:xfrm>
          <a:off x="6105940" y="1224392"/>
          <a:ext cx="5625316"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327478180"/>
              </p:ext>
            </p:extLst>
          </p:nvPr>
        </p:nvGraphicFramePr>
        <p:xfrm>
          <a:off x="6105940" y="3795716"/>
          <a:ext cx="5625316"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52386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Sensor False Negative Mitigation</a:t>
            </a:r>
            <a:endParaRPr lang="en-US" sz="4400" dirty="0">
              <a:solidFill>
                <a:schemeClr val="tx1"/>
              </a:solidFill>
            </a:endParaRPr>
          </a:p>
        </p:txBody>
      </p:sp>
      <p:sp>
        <p:nvSpPr>
          <p:cNvPr id="3" name="Content Placeholder 2"/>
          <p:cNvSpPr>
            <a:spLocks noGrp="1"/>
          </p:cNvSpPr>
          <p:nvPr>
            <p:ph sz="half" idx="1"/>
          </p:nvPr>
        </p:nvSpPr>
        <p:spPr>
          <a:xfrm>
            <a:off x="163286" y="1224643"/>
            <a:ext cx="9671830" cy="5372100"/>
          </a:xfrm>
        </p:spPr>
        <p:txBody>
          <a:bodyPr>
            <a:normAutofit/>
          </a:bodyPr>
          <a:lstStyle/>
          <a:p>
            <a:r>
              <a:rPr lang="en-US" dirty="0" smtClean="0"/>
              <a:t>To protect against false negative failures a variety of methods are </a:t>
            </a:r>
            <a:r>
              <a:rPr lang="en-US" dirty="0"/>
              <a:t>u</a:t>
            </a:r>
            <a:r>
              <a:rPr lang="en-US" dirty="0" smtClean="0"/>
              <a:t>sed</a:t>
            </a:r>
            <a:endParaRPr lang="en-US" dirty="0"/>
          </a:p>
          <a:p>
            <a:pPr lvl="1"/>
            <a:r>
              <a:rPr lang="en-US" dirty="0" smtClean="0"/>
              <a:t>Sensor Redundancy</a:t>
            </a:r>
          </a:p>
          <a:p>
            <a:pPr lvl="1"/>
            <a:r>
              <a:rPr lang="en-US" dirty="0" smtClean="0"/>
              <a:t>Sensor failure logic resiliency</a:t>
            </a:r>
          </a:p>
          <a:p>
            <a:pPr lvl="1"/>
            <a:r>
              <a:rPr lang="en-US" dirty="0" smtClean="0"/>
              <a:t>Sensors for multiple independent flight conditions</a:t>
            </a:r>
            <a:endParaRPr lang="en-US" sz="2800" dirty="0"/>
          </a:p>
          <a:p>
            <a:r>
              <a:rPr lang="en-US" dirty="0" smtClean="0"/>
              <a:t>Unfortunately, most of these will inadvertently increase the false positive risk</a:t>
            </a:r>
          </a:p>
          <a:p>
            <a:r>
              <a:rPr lang="en-US" dirty="0" smtClean="0"/>
              <a:t>This presentation will review PRA analysis of several common methods to mitigate false negative risks and present sensitivities showing how the methods affect false negative and positive risks</a:t>
            </a:r>
          </a:p>
        </p:txBody>
      </p:sp>
      <p:sp>
        <p:nvSpPr>
          <p:cNvPr id="5" name="Slide Number Placeholder 4"/>
          <p:cNvSpPr>
            <a:spLocks noGrp="1"/>
          </p:cNvSpPr>
          <p:nvPr>
            <p:ph type="sldNum" sz="quarter" idx="12"/>
          </p:nvPr>
        </p:nvSpPr>
        <p:spPr/>
        <p:txBody>
          <a:bodyPr/>
          <a:lstStyle/>
          <a:p>
            <a:fld id="{FF8E3973-D732-4F58-B311-5F96505E12B2}" type="slidenum">
              <a:rPr lang="en-US" smtClean="0"/>
              <a:t>5</a:t>
            </a:fld>
            <a:endParaRPr lang="en-US"/>
          </a:p>
        </p:txBody>
      </p:sp>
    </p:spTree>
    <p:extLst>
      <p:ext uri="{BB962C8B-B14F-4D97-AF65-F5344CB8AC3E}">
        <p14:creationId xmlns:p14="http://schemas.microsoft.com/office/powerpoint/2010/main" val="3863562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Additional Considerations</a:t>
            </a:r>
            <a:endParaRPr lang="en-US" sz="4400" dirty="0">
              <a:solidFill>
                <a:schemeClr val="tx1"/>
              </a:solidFill>
            </a:endParaRPr>
          </a:p>
        </p:txBody>
      </p:sp>
      <p:sp>
        <p:nvSpPr>
          <p:cNvPr id="6" name="Content Placeholder 5"/>
          <p:cNvSpPr>
            <a:spLocks noGrp="1"/>
          </p:cNvSpPr>
          <p:nvPr>
            <p:ph idx="1"/>
          </p:nvPr>
        </p:nvSpPr>
        <p:spPr>
          <a:xfrm>
            <a:off x="172277" y="1253371"/>
            <a:ext cx="10630843" cy="5468107"/>
          </a:xfrm>
        </p:spPr>
        <p:txBody>
          <a:bodyPr>
            <a:normAutofit/>
          </a:bodyPr>
          <a:lstStyle/>
          <a:p>
            <a:r>
              <a:rPr lang="en-US" dirty="0" smtClean="0">
                <a:cs typeface="Calibri" panose="020F0502020204030204" pitchFamily="34" charset="0"/>
              </a:rPr>
              <a:t>Software used to interpret the signals will be modified when using any of these methodologies </a:t>
            </a:r>
          </a:p>
          <a:p>
            <a:pPr lvl="1"/>
            <a:r>
              <a:rPr lang="en-US" dirty="0" smtClean="0">
                <a:cs typeface="Calibri" panose="020F0502020204030204" pitchFamily="34" charset="0"/>
              </a:rPr>
              <a:t>This increase in complexity, will in turn decrease software reliability</a:t>
            </a:r>
          </a:p>
          <a:p>
            <a:pPr lvl="1"/>
            <a:endParaRPr lang="en-US" dirty="0" smtClean="0">
              <a:cs typeface="Calibri" panose="020F0502020204030204" pitchFamily="34" charset="0"/>
            </a:endParaRPr>
          </a:p>
          <a:p>
            <a:r>
              <a:rPr lang="en-US" dirty="0" smtClean="0">
                <a:cs typeface="Calibri" panose="020F0502020204030204" pitchFamily="34" charset="0"/>
              </a:rPr>
              <a:t>This can be a driver in decreasing over-all reliability when you are trying to mitigate it</a:t>
            </a:r>
          </a:p>
        </p:txBody>
      </p:sp>
      <p:sp>
        <p:nvSpPr>
          <p:cNvPr id="5" name="Slide Number Placeholder 4"/>
          <p:cNvSpPr>
            <a:spLocks noGrp="1"/>
          </p:cNvSpPr>
          <p:nvPr>
            <p:ph type="sldNum" sz="quarter" idx="12"/>
          </p:nvPr>
        </p:nvSpPr>
        <p:spPr/>
        <p:txBody>
          <a:bodyPr/>
          <a:lstStyle/>
          <a:p>
            <a:fld id="{FF8E3973-D732-4F58-B311-5F96505E12B2}" type="slidenum">
              <a:rPr lang="en-US" smtClean="0"/>
              <a:t>6</a:t>
            </a:fld>
            <a:endParaRPr lang="en-US"/>
          </a:p>
        </p:txBody>
      </p:sp>
    </p:spTree>
    <p:extLst>
      <p:ext uri="{BB962C8B-B14F-4D97-AF65-F5344CB8AC3E}">
        <p14:creationId xmlns:p14="http://schemas.microsoft.com/office/powerpoint/2010/main" val="1210716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solidFill>
                  <a:schemeClr val="tx1"/>
                </a:solidFill>
              </a:rPr>
              <a:t>Quantitative Analysis Using Notional Sensor Hardware	</a:t>
            </a:r>
            <a:endParaRPr lang="en-US" sz="4400" dirty="0">
              <a:solidFill>
                <a:schemeClr val="tx1"/>
              </a:solidFill>
            </a:endParaRPr>
          </a:p>
        </p:txBody>
      </p:sp>
      <p:sp>
        <p:nvSpPr>
          <p:cNvPr id="6" name="Content Placeholder 5"/>
          <p:cNvSpPr>
            <a:spLocks noGrp="1"/>
          </p:cNvSpPr>
          <p:nvPr>
            <p:ph idx="1"/>
          </p:nvPr>
        </p:nvSpPr>
        <p:spPr>
          <a:xfrm>
            <a:off x="172278" y="1253371"/>
            <a:ext cx="5809422" cy="5468107"/>
          </a:xfrm>
        </p:spPr>
        <p:txBody>
          <a:bodyPr>
            <a:normAutofit/>
          </a:bodyPr>
          <a:lstStyle/>
          <a:p>
            <a:r>
              <a:rPr lang="en-US" dirty="0" smtClean="0">
                <a:cs typeface="Calibri" panose="020F0502020204030204" pitchFamily="34" charset="0"/>
              </a:rPr>
              <a:t>In the following examples we will be looking at two kinds of sensors</a:t>
            </a:r>
          </a:p>
          <a:p>
            <a:pPr lvl="1"/>
            <a:r>
              <a:rPr lang="en-US" dirty="0" smtClean="0">
                <a:cs typeface="Calibri" panose="020F0502020204030204" pitchFamily="34" charset="0"/>
              </a:rPr>
              <a:t>The first has a failure mode distribution of 15% Fails High, and 85% Fails Low with a reliability of 0.99999</a:t>
            </a:r>
          </a:p>
          <a:p>
            <a:pPr lvl="1"/>
            <a:endParaRPr lang="en-US" dirty="0" smtClean="0">
              <a:cs typeface="Calibri" panose="020F0502020204030204" pitchFamily="34" charset="0"/>
            </a:endParaRPr>
          </a:p>
          <a:p>
            <a:pPr lvl="1"/>
            <a:r>
              <a:rPr lang="en-US" dirty="0" smtClean="0">
                <a:cs typeface="Calibri" panose="020F0502020204030204" pitchFamily="34" charset="0"/>
              </a:rPr>
              <a:t>The second sensor has a failure mode evenly split with a reliability of 0.999995</a:t>
            </a:r>
          </a:p>
          <a:p>
            <a:pPr lvl="1"/>
            <a:endParaRPr lang="en-US" dirty="0" smtClean="0">
              <a:cs typeface="Calibri" panose="020F0502020204030204" pitchFamily="34" charset="0"/>
            </a:endParaRPr>
          </a:p>
          <a:p>
            <a:pPr lvl="1"/>
            <a:r>
              <a:rPr lang="en-US" dirty="0" smtClean="0">
                <a:cs typeface="Calibri" panose="020F0502020204030204" pitchFamily="34" charset="0"/>
              </a:rPr>
              <a:t>These are notional, but realistic failure probabilities</a:t>
            </a:r>
          </a:p>
        </p:txBody>
      </p:sp>
      <p:sp>
        <p:nvSpPr>
          <p:cNvPr id="5" name="Slide Number Placeholder 4"/>
          <p:cNvSpPr>
            <a:spLocks noGrp="1"/>
          </p:cNvSpPr>
          <p:nvPr>
            <p:ph type="sldNum" sz="quarter" idx="12"/>
          </p:nvPr>
        </p:nvSpPr>
        <p:spPr/>
        <p:txBody>
          <a:bodyPr/>
          <a:lstStyle/>
          <a:p>
            <a:fld id="{FF8E3973-D732-4F58-B311-5F96505E12B2}" type="slidenum">
              <a:rPr lang="en-US" smtClean="0"/>
              <a:t>7</a:t>
            </a:fld>
            <a:endParaRPr lang="en-US"/>
          </a:p>
        </p:txBody>
      </p:sp>
      <p:sp>
        <p:nvSpPr>
          <p:cNvPr id="7" name="Content Placeholder 5"/>
          <p:cNvSpPr txBox="1">
            <a:spLocks/>
          </p:cNvSpPr>
          <p:nvPr/>
        </p:nvSpPr>
        <p:spPr>
          <a:xfrm>
            <a:off x="6290472" y="1253371"/>
            <a:ext cx="5809422" cy="5468107"/>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cs typeface="Calibri" panose="020F0502020204030204" pitchFamily="34" charset="0"/>
              </a:rPr>
              <a:t>A false negative will be defined as a failed low signal from all sensors</a:t>
            </a:r>
            <a:endParaRPr lang="en-US" dirty="0">
              <a:cs typeface="Calibri" panose="020F0502020204030204" pitchFamily="34" charset="0"/>
            </a:endParaRPr>
          </a:p>
          <a:p>
            <a:pPr lvl="1"/>
            <a:r>
              <a:rPr lang="en-US" dirty="0" smtClean="0">
                <a:cs typeface="Calibri" panose="020F0502020204030204" pitchFamily="34" charset="0"/>
              </a:rPr>
              <a:t>In our examples this would cause a failure to abort when the situation would require an abort</a:t>
            </a:r>
          </a:p>
          <a:p>
            <a:r>
              <a:rPr lang="en-US" dirty="0" smtClean="0">
                <a:cs typeface="Calibri" panose="020F0502020204030204" pitchFamily="34" charset="0"/>
              </a:rPr>
              <a:t>A false positive will be defined as any failed high sensor</a:t>
            </a:r>
          </a:p>
          <a:p>
            <a:pPr lvl="1"/>
            <a:r>
              <a:rPr lang="en-US" dirty="0" smtClean="0">
                <a:cs typeface="Calibri" panose="020F0502020204030204" pitchFamily="34" charset="0"/>
              </a:rPr>
              <a:t>In our example this causes a spurious abort</a:t>
            </a:r>
          </a:p>
        </p:txBody>
      </p:sp>
    </p:spTree>
    <p:extLst>
      <p:ext uri="{BB962C8B-B14F-4D97-AF65-F5344CB8AC3E}">
        <p14:creationId xmlns:p14="http://schemas.microsoft.com/office/powerpoint/2010/main" val="2842916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Sensor Redundancy</a:t>
            </a:r>
            <a:endParaRPr lang="en-US" sz="4400" dirty="0">
              <a:solidFill>
                <a:schemeClr val="tx1"/>
              </a:solidFill>
            </a:endParaRPr>
          </a:p>
        </p:txBody>
      </p:sp>
      <p:sp>
        <p:nvSpPr>
          <p:cNvPr id="6" name="Content Placeholder 5"/>
          <p:cNvSpPr>
            <a:spLocks noGrp="1"/>
          </p:cNvSpPr>
          <p:nvPr>
            <p:ph idx="1"/>
          </p:nvPr>
        </p:nvSpPr>
        <p:spPr>
          <a:xfrm>
            <a:off x="172278" y="2752078"/>
            <a:ext cx="6390447" cy="3969400"/>
          </a:xfrm>
        </p:spPr>
        <p:txBody>
          <a:bodyPr>
            <a:normAutofit fontScale="85000" lnSpcReduction="10000"/>
          </a:bodyPr>
          <a:lstStyle/>
          <a:p>
            <a:r>
              <a:rPr lang="en-US" sz="2000" dirty="0" smtClean="0">
                <a:cs typeface="Calibri" panose="020F0502020204030204" pitchFamily="34" charset="0"/>
              </a:rPr>
              <a:t>Adding another sensor reduces the false negative risk exposure</a:t>
            </a:r>
          </a:p>
          <a:p>
            <a:endParaRPr lang="en-US" sz="2000" dirty="0">
              <a:cs typeface="Calibri" panose="020F0502020204030204" pitchFamily="34" charset="0"/>
            </a:endParaRPr>
          </a:p>
          <a:p>
            <a:r>
              <a:rPr lang="en-US" sz="2000" dirty="0" smtClean="0">
                <a:cs typeface="Calibri" panose="020F0502020204030204" pitchFamily="34" charset="0"/>
              </a:rPr>
              <a:t>This however increases exposure to false positive failures</a:t>
            </a:r>
          </a:p>
          <a:p>
            <a:endParaRPr lang="en-US" sz="2000" dirty="0">
              <a:cs typeface="Calibri" panose="020F0502020204030204" pitchFamily="34" charset="0"/>
            </a:endParaRPr>
          </a:p>
          <a:p>
            <a:r>
              <a:rPr lang="en-US" sz="2000" dirty="0" smtClean="0">
                <a:cs typeface="Calibri" panose="020F0502020204030204" pitchFamily="34" charset="0"/>
              </a:rPr>
              <a:t>Depending on the sensor configuration’s failure mode distribution this can end up leading to a higher over-all loss of mission risk</a:t>
            </a:r>
          </a:p>
          <a:p>
            <a:endParaRPr lang="en-US" sz="2000" dirty="0" smtClean="0">
              <a:cs typeface="Calibri" panose="020F0502020204030204" pitchFamily="34" charset="0"/>
            </a:endParaRPr>
          </a:p>
          <a:p>
            <a:r>
              <a:rPr lang="en-US" sz="2000" dirty="0" smtClean="0">
                <a:cs typeface="Calibri" panose="020F0502020204030204" pitchFamily="34" charset="0"/>
              </a:rPr>
              <a:t>Increase in software complexity decreases software reliability</a:t>
            </a:r>
          </a:p>
          <a:p>
            <a:endParaRPr lang="en-US" sz="2000" dirty="0" smtClean="0">
              <a:cs typeface="Calibri" panose="020F0502020204030204" pitchFamily="34" charset="0"/>
            </a:endParaRPr>
          </a:p>
          <a:p>
            <a:r>
              <a:rPr lang="en-US" sz="2000" dirty="0" smtClean="0">
                <a:cs typeface="Calibri" panose="020F0502020204030204" pitchFamily="34" charset="0"/>
              </a:rPr>
              <a:t>False negative is not lowered as much as may be expected due to Common Cause</a:t>
            </a:r>
          </a:p>
          <a:p>
            <a:pPr marL="0" indent="0">
              <a:buNone/>
            </a:pPr>
            <a:endParaRPr lang="en-US" sz="2000" dirty="0">
              <a:cs typeface="Calibri" panose="020F0502020204030204" pitchFamily="34" charset="0"/>
            </a:endParaRPr>
          </a:p>
        </p:txBody>
      </p:sp>
      <p:sp>
        <p:nvSpPr>
          <p:cNvPr id="5" name="Slide Number Placeholder 4"/>
          <p:cNvSpPr>
            <a:spLocks noGrp="1"/>
          </p:cNvSpPr>
          <p:nvPr>
            <p:ph type="sldNum" sz="quarter" idx="12"/>
          </p:nvPr>
        </p:nvSpPr>
        <p:spPr/>
        <p:txBody>
          <a:bodyPr/>
          <a:lstStyle/>
          <a:p>
            <a:fld id="{FF8E3973-D732-4F58-B311-5F96505E12B2}" type="slidenum">
              <a:rPr lang="en-US" smtClean="0"/>
              <a:t>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7463243"/>
              </p:ext>
            </p:extLst>
          </p:nvPr>
        </p:nvGraphicFramePr>
        <p:xfrm>
          <a:off x="355105" y="1253371"/>
          <a:ext cx="11594240" cy="1268063"/>
        </p:xfrm>
        <a:graphic>
          <a:graphicData uri="http://schemas.openxmlformats.org/drawingml/2006/table">
            <a:tbl>
              <a:tblPr>
                <a:tableStyleId>{5C22544A-7EE6-4342-B048-85BDC9FD1C3A}</a:tableStyleId>
              </a:tblPr>
              <a:tblGrid>
                <a:gridCol w="2318848">
                  <a:extLst>
                    <a:ext uri="{9D8B030D-6E8A-4147-A177-3AD203B41FA5}">
                      <a16:colId xmlns:a16="http://schemas.microsoft.com/office/drawing/2014/main" val="2670862300"/>
                    </a:ext>
                  </a:extLst>
                </a:gridCol>
                <a:gridCol w="2318848">
                  <a:extLst>
                    <a:ext uri="{9D8B030D-6E8A-4147-A177-3AD203B41FA5}">
                      <a16:colId xmlns:a16="http://schemas.microsoft.com/office/drawing/2014/main" val="295095012"/>
                    </a:ext>
                  </a:extLst>
                </a:gridCol>
                <a:gridCol w="2318848">
                  <a:extLst>
                    <a:ext uri="{9D8B030D-6E8A-4147-A177-3AD203B41FA5}">
                      <a16:colId xmlns:a16="http://schemas.microsoft.com/office/drawing/2014/main" val="3749118093"/>
                    </a:ext>
                  </a:extLst>
                </a:gridCol>
                <a:gridCol w="2318848">
                  <a:extLst>
                    <a:ext uri="{9D8B030D-6E8A-4147-A177-3AD203B41FA5}">
                      <a16:colId xmlns:a16="http://schemas.microsoft.com/office/drawing/2014/main" val="3507468269"/>
                    </a:ext>
                  </a:extLst>
                </a:gridCol>
                <a:gridCol w="2318848">
                  <a:extLst>
                    <a:ext uri="{9D8B030D-6E8A-4147-A177-3AD203B41FA5}">
                      <a16:colId xmlns:a16="http://schemas.microsoft.com/office/drawing/2014/main" val="3567824263"/>
                    </a:ext>
                  </a:extLst>
                </a:gridCol>
              </a:tblGrid>
              <a:tr h="602413">
                <a:tc>
                  <a:txBody>
                    <a:bodyPr/>
                    <a:lstStyle/>
                    <a:p>
                      <a:pPr algn="ctr" fontAlgn="b"/>
                      <a:r>
                        <a:rPr lang="en-US" sz="1800" u="none" strike="noStrike" dirty="0">
                          <a:effectLst/>
                        </a:rPr>
                        <a:t>Scenario</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smtClean="0">
                          <a:effectLst/>
                        </a:rPr>
                        <a:t>Fails to Abort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i="0" u="none" strike="noStrike" dirty="0" smtClean="0">
                          <a:solidFill>
                            <a:schemeClr val="dk1"/>
                          </a:solidFill>
                          <a:effectLst/>
                          <a:latin typeface="+mn-lt"/>
                        </a:rPr>
                        <a:t>Spurious</a:t>
                      </a:r>
                      <a:r>
                        <a:rPr lang="en-US" sz="1800" b="0" i="0" u="none" strike="noStrike" baseline="0" dirty="0" smtClean="0">
                          <a:solidFill>
                            <a:schemeClr val="dk1"/>
                          </a:solidFill>
                          <a:effectLst/>
                          <a:latin typeface="+mn-lt"/>
                        </a:rPr>
                        <a:t> Abort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err="1">
                          <a:effectLst/>
                        </a:rPr>
                        <a:t>Total+SW</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9041942"/>
                  </a:ext>
                </a:extLst>
              </a:tr>
              <a:tr h="332825">
                <a:tc>
                  <a:txBody>
                    <a:bodyPr/>
                    <a:lstStyle/>
                    <a:p>
                      <a:pPr algn="ctr" fontAlgn="b"/>
                      <a:r>
                        <a:rPr lang="en-US" sz="1400" b="0" i="0" u="none" strike="noStrike" dirty="0" smtClean="0">
                          <a:solidFill>
                            <a:srgbClr val="000000"/>
                          </a:solidFill>
                          <a:effectLst/>
                          <a:latin typeface="+mj-lt"/>
                        </a:rPr>
                        <a:t>One Sensor</a:t>
                      </a:r>
                      <a:endParaRPr lang="en-US" sz="14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120,000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670,000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100,000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91,000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9618324"/>
                  </a:ext>
                </a:extLst>
              </a:tr>
              <a:tr h="332825">
                <a:tc>
                  <a:txBody>
                    <a:bodyPr/>
                    <a:lstStyle/>
                    <a:p>
                      <a:pPr algn="ctr" fontAlgn="b"/>
                      <a:r>
                        <a:rPr lang="en-US" sz="1400" b="0" i="0" u="none" strike="noStrike" dirty="0" smtClean="0">
                          <a:solidFill>
                            <a:schemeClr val="dk1"/>
                          </a:solidFill>
                          <a:effectLst/>
                          <a:latin typeface="+mn-lt"/>
                        </a:rPr>
                        <a:t>Two</a:t>
                      </a:r>
                      <a:r>
                        <a:rPr lang="en-US" sz="1400" b="0" i="0" u="none" strike="noStrike" baseline="0" dirty="0" smtClean="0">
                          <a:solidFill>
                            <a:schemeClr val="dk1"/>
                          </a:solidFill>
                          <a:effectLst/>
                          <a:latin typeface="+mn-lt"/>
                        </a:rPr>
                        <a:t> Sensors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1,700,000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330,000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280,000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210,000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6532208"/>
                  </a:ext>
                </a:extLst>
              </a:tr>
            </a:tbl>
          </a:graphicData>
        </a:graphic>
      </p:graphicFrame>
      <p:pic>
        <p:nvPicPr>
          <p:cNvPr id="4" name="Picture 3"/>
          <p:cNvPicPr>
            <a:picLocks noChangeAspect="1"/>
          </p:cNvPicPr>
          <p:nvPr/>
        </p:nvPicPr>
        <p:blipFill>
          <a:blip r:embed="rId3"/>
          <a:stretch>
            <a:fillRect/>
          </a:stretch>
        </p:blipFill>
        <p:spPr>
          <a:xfrm>
            <a:off x="7496198" y="2651625"/>
            <a:ext cx="3737165" cy="2183906"/>
          </a:xfrm>
          <a:prstGeom prst="rect">
            <a:avLst/>
          </a:prstGeom>
        </p:spPr>
      </p:pic>
      <p:pic>
        <p:nvPicPr>
          <p:cNvPr id="7" name="Picture 6"/>
          <p:cNvPicPr>
            <a:picLocks noChangeAspect="1"/>
          </p:cNvPicPr>
          <p:nvPr/>
        </p:nvPicPr>
        <p:blipFill>
          <a:blip r:embed="rId4"/>
          <a:stretch>
            <a:fillRect/>
          </a:stretch>
        </p:blipFill>
        <p:spPr>
          <a:xfrm>
            <a:off x="8226381" y="4935984"/>
            <a:ext cx="2276801" cy="1870229"/>
          </a:xfrm>
          <a:prstGeom prst="rect">
            <a:avLst/>
          </a:prstGeom>
        </p:spPr>
      </p:pic>
      <p:sp>
        <p:nvSpPr>
          <p:cNvPr id="8" name="TextBox 7"/>
          <p:cNvSpPr txBox="1"/>
          <p:nvPr/>
        </p:nvSpPr>
        <p:spPr>
          <a:xfrm>
            <a:off x="6835066" y="2606168"/>
            <a:ext cx="1775534" cy="369332"/>
          </a:xfrm>
          <a:prstGeom prst="rect">
            <a:avLst/>
          </a:prstGeom>
          <a:noFill/>
        </p:spPr>
        <p:txBody>
          <a:bodyPr wrap="square" rtlCol="0">
            <a:spAutoFit/>
          </a:bodyPr>
          <a:lstStyle/>
          <a:p>
            <a:r>
              <a:rPr lang="en-US" dirty="0" smtClean="0"/>
              <a:t>Failure to Abort</a:t>
            </a:r>
            <a:endParaRPr lang="en-US" dirty="0"/>
          </a:p>
        </p:txBody>
      </p:sp>
      <p:sp>
        <p:nvSpPr>
          <p:cNvPr id="9" name="TextBox 8"/>
          <p:cNvSpPr txBox="1"/>
          <p:nvPr/>
        </p:nvSpPr>
        <p:spPr>
          <a:xfrm>
            <a:off x="6835066" y="4851250"/>
            <a:ext cx="1775534" cy="369332"/>
          </a:xfrm>
          <a:prstGeom prst="rect">
            <a:avLst/>
          </a:prstGeom>
          <a:noFill/>
        </p:spPr>
        <p:txBody>
          <a:bodyPr wrap="square" rtlCol="0">
            <a:spAutoFit/>
          </a:bodyPr>
          <a:lstStyle/>
          <a:p>
            <a:r>
              <a:rPr lang="en-US" dirty="0" smtClean="0"/>
              <a:t>Spurious Abort</a:t>
            </a:r>
          </a:p>
        </p:txBody>
      </p:sp>
      <p:sp>
        <p:nvSpPr>
          <p:cNvPr id="10" name="Rectangle 9"/>
          <p:cNvSpPr/>
          <p:nvPr/>
        </p:nvSpPr>
        <p:spPr>
          <a:xfrm>
            <a:off x="6835066" y="4835531"/>
            <a:ext cx="4697027" cy="18859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835065" y="2608657"/>
            <a:ext cx="4697027" cy="20433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3579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Sensor </a:t>
            </a:r>
            <a:r>
              <a:rPr lang="en-US" sz="4400" dirty="0" smtClean="0"/>
              <a:t>Failure Logic Resiliency</a:t>
            </a:r>
            <a:endParaRPr lang="en-US" sz="4400" dirty="0"/>
          </a:p>
        </p:txBody>
      </p:sp>
      <p:sp>
        <p:nvSpPr>
          <p:cNvPr id="6" name="Content Placeholder 5"/>
          <p:cNvSpPr>
            <a:spLocks noGrp="1"/>
          </p:cNvSpPr>
          <p:nvPr>
            <p:ph idx="1"/>
          </p:nvPr>
        </p:nvSpPr>
        <p:spPr>
          <a:xfrm>
            <a:off x="172278" y="2743200"/>
            <a:ext cx="5790372" cy="3978278"/>
          </a:xfrm>
        </p:spPr>
        <p:txBody>
          <a:bodyPr>
            <a:noAutofit/>
          </a:bodyPr>
          <a:lstStyle/>
          <a:p>
            <a:r>
              <a:rPr lang="en-US" sz="2400" dirty="0" smtClean="0"/>
              <a:t>Adding a three of four required sensor logic reduces both false negative and positive</a:t>
            </a:r>
          </a:p>
          <a:p>
            <a:r>
              <a:rPr lang="en-US" sz="2400" dirty="0" smtClean="0"/>
              <a:t>This will again decrease software reliability, but generally not enough to outweigh the benefits</a:t>
            </a:r>
          </a:p>
          <a:p>
            <a:r>
              <a:rPr lang="en-US" sz="2400" dirty="0" smtClean="0"/>
              <a:t>While this lowers the overall risk, it also increases flight sensor hardware, and may not be feasible when modifying a current design due to cost and schedule constraints</a:t>
            </a:r>
            <a:endParaRPr lang="en-US" sz="2400" dirty="0"/>
          </a:p>
        </p:txBody>
      </p:sp>
      <p:sp>
        <p:nvSpPr>
          <p:cNvPr id="5" name="Slide Number Placeholder 4"/>
          <p:cNvSpPr>
            <a:spLocks noGrp="1"/>
          </p:cNvSpPr>
          <p:nvPr>
            <p:ph type="sldNum" sz="quarter" idx="12"/>
          </p:nvPr>
        </p:nvSpPr>
        <p:spPr/>
        <p:txBody>
          <a:bodyPr/>
          <a:lstStyle/>
          <a:p>
            <a:fld id="{FF8E3973-D732-4F58-B311-5F96505E12B2}" type="slidenum">
              <a:rPr lang="en-US" smtClean="0"/>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230442493"/>
              </p:ext>
            </p:extLst>
          </p:nvPr>
        </p:nvGraphicFramePr>
        <p:xfrm>
          <a:off x="172280" y="1253371"/>
          <a:ext cx="11777065" cy="1342363"/>
        </p:xfrm>
        <a:graphic>
          <a:graphicData uri="http://schemas.openxmlformats.org/drawingml/2006/table">
            <a:tbl>
              <a:tblPr>
                <a:tableStyleId>{5C22544A-7EE6-4342-B048-85BDC9FD1C3A}</a:tableStyleId>
              </a:tblPr>
              <a:tblGrid>
                <a:gridCol w="2355413">
                  <a:extLst>
                    <a:ext uri="{9D8B030D-6E8A-4147-A177-3AD203B41FA5}">
                      <a16:colId xmlns:a16="http://schemas.microsoft.com/office/drawing/2014/main" val="2670862300"/>
                    </a:ext>
                  </a:extLst>
                </a:gridCol>
                <a:gridCol w="2355413">
                  <a:extLst>
                    <a:ext uri="{9D8B030D-6E8A-4147-A177-3AD203B41FA5}">
                      <a16:colId xmlns:a16="http://schemas.microsoft.com/office/drawing/2014/main" val="295095012"/>
                    </a:ext>
                  </a:extLst>
                </a:gridCol>
                <a:gridCol w="2355413">
                  <a:extLst>
                    <a:ext uri="{9D8B030D-6E8A-4147-A177-3AD203B41FA5}">
                      <a16:colId xmlns:a16="http://schemas.microsoft.com/office/drawing/2014/main" val="3749118093"/>
                    </a:ext>
                  </a:extLst>
                </a:gridCol>
                <a:gridCol w="2355413">
                  <a:extLst>
                    <a:ext uri="{9D8B030D-6E8A-4147-A177-3AD203B41FA5}">
                      <a16:colId xmlns:a16="http://schemas.microsoft.com/office/drawing/2014/main" val="3507468269"/>
                    </a:ext>
                  </a:extLst>
                </a:gridCol>
                <a:gridCol w="2355413">
                  <a:extLst>
                    <a:ext uri="{9D8B030D-6E8A-4147-A177-3AD203B41FA5}">
                      <a16:colId xmlns:a16="http://schemas.microsoft.com/office/drawing/2014/main" val="3567824263"/>
                    </a:ext>
                  </a:extLst>
                </a:gridCol>
              </a:tblGrid>
              <a:tr h="602413">
                <a:tc>
                  <a:txBody>
                    <a:bodyPr/>
                    <a:lstStyle/>
                    <a:p>
                      <a:pPr algn="ctr" fontAlgn="b"/>
                      <a:r>
                        <a:rPr lang="en-US" sz="1800" u="none" strike="noStrike" dirty="0">
                          <a:effectLst/>
                        </a:rPr>
                        <a:t>Scenario</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smtClean="0">
                          <a:effectLst/>
                        </a:rPr>
                        <a:t>Fails to Abort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i="0" u="none" strike="noStrike" dirty="0" smtClean="0">
                          <a:solidFill>
                            <a:schemeClr val="dk1"/>
                          </a:solidFill>
                          <a:effectLst/>
                          <a:latin typeface="+mn-lt"/>
                        </a:rPr>
                        <a:t>Spurious</a:t>
                      </a:r>
                      <a:r>
                        <a:rPr lang="en-US" sz="1800" b="0" i="0" u="none" strike="noStrike" baseline="0" dirty="0" smtClean="0">
                          <a:solidFill>
                            <a:schemeClr val="dk1"/>
                          </a:solidFill>
                          <a:effectLst/>
                          <a:latin typeface="+mn-lt"/>
                        </a:rPr>
                        <a:t> Abort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err="1">
                          <a:effectLst/>
                        </a:rPr>
                        <a:t>Total+SW</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9041942"/>
                  </a:ext>
                </a:extLst>
              </a:tr>
              <a:tr h="407125">
                <a:tc>
                  <a:txBody>
                    <a:bodyPr/>
                    <a:lstStyle/>
                    <a:p>
                      <a:pPr algn="ctr" fontAlgn="b"/>
                      <a:r>
                        <a:rPr lang="en-US" sz="1400" b="0" i="0" u="none" strike="noStrike" dirty="0" smtClean="0">
                          <a:solidFill>
                            <a:srgbClr val="000000"/>
                          </a:solidFill>
                          <a:effectLst/>
                          <a:latin typeface="+mn-lt"/>
                        </a:rPr>
                        <a:t>One Sensor</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120,000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670,000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100,000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91,000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9618324"/>
                  </a:ext>
                </a:extLst>
              </a:tr>
              <a:tr h="332825">
                <a:tc>
                  <a:txBody>
                    <a:bodyPr/>
                    <a:lstStyle/>
                    <a:p>
                      <a:pPr algn="ctr" fontAlgn="b"/>
                      <a:r>
                        <a:rPr lang="en-US" sz="1400" b="0" i="0" u="none" strike="noStrike" dirty="0" smtClean="0">
                          <a:solidFill>
                            <a:schemeClr val="dk1"/>
                          </a:solidFill>
                          <a:effectLst/>
                          <a:latin typeface="+mn-lt"/>
                        </a:rPr>
                        <a:t>3/4 Sensor logic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980,000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5,600,000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830,000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400" b="0" i="0" u="none" strike="noStrike" dirty="0">
                          <a:solidFill>
                            <a:srgbClr val="000000"/>
                          </a:solidFill>
                          <a:effectLst/>
                          <a:latin typeface="+mn-lt"/>
                        </a:rPr>
                        <a:t>1 in </a:t>
                      </a:r>
                      <a:r>
                        <a:rPr lang="en-US" sz="1400" b="0" i="0" u="none" strike="noStrike" dirty="0" smtClean="0">
                          <a:solidFill>
                            <a:srgbClr val="000000"/>
                          </a:solidFill>
                          <a:effectLst/>
                          <a:latin typeface="+mn-lt"/>
                        </a:rPr>
                        <a:t>310,000</a:t>
                      </a:r>
                      <a:endParaRPr lang="en-US"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6532208"/>
                  </a:ext>
                </a:extLst>
              </a:tr>
            </a:tbl>
          </a:graphicData>
        </a:graphic>
      </p:graphicFrame>
      <p:pic>
        <p:nvPicPr>
          <p:cNvPr id="3" name="Picture 2"/>
          <p:cNvPicPr>
            <a:picLocks noChangeAspect="1"/>
          </p:cNvPicPr>
          <p:nvPr/>
        </p:nvPicPr>
        <p:blipFill>
          <a:blip r:embed="rId3"/>
          <a:stretch>
            <a:fillRect/>
          </a:stretch>
        </p:blipFill>
        <p:spPr>
          <a:xfrm>
            <a:off x="6234994" y="3432233"/>
            <a:ext cx="5897167" cy="2163709"/>
          </a:xfrm>
          <a:prstGeom prst="rect">
            <a:avLst/>
          </a:prstGeom>
        </p:spPr>
      </p:pic>
      <p:sp>
        <p:nvSpPr>
          <p:cNvPr id="10" name="TextBox 9"/>
          <p:cNvSpPr txBox="1"/>
          <p:nvPr/>
        </p:nvSpPr>
        <p:spPr>
          <a:xfrm>
            <a:off x="6594920" y="2963778"/>
            <a:ext cx="1775534" cy="369332"/>
          </a:xfrm>
          <a:prstGeom prst="rect">
            <a:avLst/>
          </a:prstGeom>
          <a:noFill/>
        </p:spPr>
        <p:txBody>
          <a:bodyPr wrap="square" rtlCol="0">
            <a:spAutoFit/>
          </a:bodyPr>
          <a:lstStyle/>
          <a:p>
            <a:r>
              <a:rPr lang="en-US" dirty="0" smtClean="0"/>
              <a:t>Failure to Abort</a:t>
            </a:r>
            <a:endParaRPr lang="en-US" dirty="0"/>
          </a:p>
        </p:txBody>
      </p:sp>
      <p:sp>
        <p:nvSpPr>
          <p:cNvPr id="11" name="TextBox 10"/>
          <p:cNvSpPr txBox="1"/>
          <p:nvPr/>
        </p:nvSpPr>
        <p:spPr>
          <a:xfrm>
            <a:off x="6477546" y="5566939"/>
            <a:ext cx="5412061" cy="646331"/>
          </a:xfrm>
          <a:prstGeom prst="rect">
            <a:avLst/>
          </a:prstGeom>
          <a:noFill/>
        </p:spPr>
        <p:txBody>
          <a:bodyPr wrap="square" rtlCol="0">
            <a:spAutoFit/>
          </a:bodyPr>
          <a:lstStyle/>
          <a:p>
            <a:r>
              <a:rPr lang="en-US" dirty="0" smtClean="0"/>
              <a:t>Spurious Abort logic will be identical, but with fails high. </a:t>
            </a:r>
            <a:endParaRPr lang="en-US" dirty="0"/>
          </a:p>
        </p:txBody>
      </p:sp>
    </p:spTree>
    <p:extLst>
      <p:ext uri="{BB962C8B-B14F-4D97-AF65-F5344CB8AC3E}">
        <p14:creationId xmlns:p14="http://schemas.microsoft.com/office/powerpoint/2010/main" val="1397095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6342</TotalTime>
  <Words>1300</Words>
  <Application>Microsoft Office PowerPoint</Application>
  <PresentationFormat>Widescreen</PresentationFormat>
  <Paragraphs>199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Knowing When to Stop:  An Examination of Methods to Minimize the False Negative Risk of Automated Abort Triggers</vt:lpstr>
      <vt:lpstr>Introduction</vt:lpstr>
      <vt:lpstr>Automated Aborts</vt:lpstr>
      <vt:lpstr>Sensor Failure Modes</vt:lpstr>
      <vt:lpstr>Sensor False Negative Mitigation</vt:lpstr>
      <vt:lpstr>Additional Considerations</vt:lpstr>
      <vt:lpstr>Quantitative Analysis Using Notional Sensor Hardware </vt:lpstr>
      <vt:lpstr>Sensor Redundancy</vt:lpstr>
      <vt:lpstr>Sensor Failure Logic Resiliency</vt:lpstr>
      <vt:lpstr>Applying Independent Sensor Check</vt:lpstr>
      <vt:lpstr>Design Change</vt:lpstr>
      <vt:lpstr>Summary /Conclusion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Colgan, Teresa D. (MSFC-QD01)[Bastion Technologies, Inc.]</dc:creator>
  <cp:lastModifiedBy>Fussell, Patrick J. (MSFC-QD35)[BASTION TECHNOLOGIES]</cp:lastModifiedBy>
  <cp:revision>188</cp:revision>
  <cp:lastPrinted>2018-09-17T18:05:20Z</cp:lastPrinted>
  <dcterms:created xsi:type="dcterms:W3CDTF">2017-02-15T14:17:41Z</dcterms:created>
  <dcterms:modified xsi:type="dcterms:W3CDTF">2018-10-22T20:47:26Z</dcterms:modified>
</cp:coreProperties>
</file>