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87" r:id="rId3"/>
    <p:sldId id="296" r:id="rId4"/>
    <p:sldId id="309" r:id="rId5"/>
    <p:sldId id="299" r:id="rId6"/>
    <p:sldId id="297" r:id="rId7"/>
    <p:sldId id="305" r:id="rId8"/>
    <p:sldId id="307" r:id="rId9"/>
    <p:sldId id="310" r:id="rId10"/>
    <p:sldId id="306" r:id="rId11"/>
    <p:sldId id="308" r:id="rId12"/>
    <p:sldId id="285" r:id="rId13"/>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vack, Steven D. (MSFC-QD35)[BASTION TECHNOLOGIES]" initials="NSD(T" lastIdx="41" clrIdx="0">
    <p:extLst>
      <p:ext uri="{19B8F6BF-5375-455C-9EA6-DF929625EA0E}">
        <p15:presenceInfo xmlns:p15="http://schemas.microsoft.com/office/powerpoint/2012/main" userId="S-1-5-21-330711430-3775241029-4075259233-588658" providerId="AD"/>
      </p:ext>
    </p:extLst>
  </p:cmAuthor>
  <p:cmAuthor id="2" name="Young, Aaron G. (MSFC-QD35)[BASTION TECHNOLOGIES]" initials="YAG(T" lastIdx="18" clrIdx="1">
    <p:extLst>
      <p:ext uri="{19B8F6BF-5375-455C-9EA6-DF929625EA0E}">
        <p15:presenceInfo xmlns:p15="http://schemas.microsoft.com/office/powerpoint/2012/main" userId="S-1-5-21-330711430-3775241029-4075259233-7570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343" autoAdjust="0"/>
  </p:normalViewPr>
  <p:slideViewPr>
    <p:cSldViewPr snapToGrid="0">
      <p:cViewPr varScale="1">
        <p:scale>
          <a:sx n="111" d="100"/>
          <a:sy n="111" d="100"/>
        </p:scale>
        <p:origin x="360" y="15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4" cy="466334"/>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954" y="1"/>
            <a:ext cx="3026834" cy="466334"/>
          </a:xfrm>
          <a:prstGeom prst="rect">
            <a:avLst/>
          </a:prstGeom>
        </p:spPr>
        <p:txBody>
          <a:bodyPr vert="horz" lIns="92958" tIns="46479" rIns="92958" bIns="46479" rtlCol="0"/>
          <a:lstStyle>
            <a:lvl1pPr algn="r">
              <a:defRPr sz="1200"/>
            </a:lvl1pPr>
          </a:lstStyle>
          <a:p>
            <a:fld id="{69B800AA-8B53-4A24-BB6C-55AAB7F665D6}" type="datetimeFigureOut">
              <a:rPr lang="en-US" smtClean="0"/>
              <a:t>10/10/2018</a:t>
            </a:fld>
            <a:endParaRPr lang="en-US"/>
          </a:p>
        </p:txBody>
      </p:sp>
      <p:sp>
        <p:nvSpPr>
          <p:cNvPr id="4" name="Footer Placeholder 3"/>
          <p:cNvSpPr>
            <a:spLocks noGrp="1"/>
          </p:cNvSpPr>
          <p:nvPr>
            <p:ph type="ftr" sz="quarter" idx="2"/>
          </p:nvPr>
        </p:nvSpPr>
        <p:spPr>
          <a:xfrm>
            <a:off x="0" y="8817368"/>
            <a:ext cx="3026834" cy="466333"/>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954" y="8817368"/>
            <a:ext cx="3026834" cy="466333"/>
          </a:xfrm>
          <a:prstGeom prst="rect">
            <a:avLst/>
          </a:prstGeom>
        </p:spPr>
        <p:txBody>
          <a:bodyPr vert="horz" lIns="92958" tIns="46479" rIns="92958" bIns="46479" rtlCol="0" anchor="b"/>
          <a:lstStyle>
            <a:lvl1pPr algn="r">
              <a:defRPr sz="1200"/>
            </a:lvl1pPr>
          </a:lstStyle>
          <a:p>
            <a:fld id="{6D8E5FD9-89B3-422E-A022-4A366691C32E}" type="slidenum">
              <a:rPr lang="en-US" smtClean="0"/>
              <a:t>‹#›</a:t>
            </a:fld>
            <a:endParaRPr lang="en-US"/>
          </a:p>
        </p:txBody>
      </p:sp>
    </p:spTree>
    <p:extLst>
      <p:ext uri="{BB962C8B-B14F-4D97-AF65-F5344CB8AC3E}">
        <p14:creationId xmlns:p14="http://schemas.microsoft.com/office/powerpoint/2010/main" val="2788697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26834"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3"/>
            <a:ext cx="3026834" cy="465797"/>
          </a:xfrm>
          <a:prstGeom prst="rect">
            <a:avLst/>
          </a:prstGeom>
        </p:spPr>
        <p:txBody>
          <a:bodyPr vert="horz" lIns="92958" tIns="46479" rIns="92958" bIns="46479" rtlCol="0"/>
          <a:lstStyle>
            <a:lvl1pPr algn="r">
              <a:defRPr sz="1200"/>
            </a:lvl1pPr>
          </a:lstStyle>
          <a:p>
            <a:fld id="{D7FBD136-239B-4422-A84D-E6955C65ECBF}" type="datetimeFigureOut">
              <a:rPr lang="en-US" smtClean="0"/>
              <a:t>10/10/2018</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8" tIns="46479" rIns="92958" bIns="4647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4"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4" cy="465796"/>
          </a:xfrm>
          <a:prstGeom prst="rect">
            <a:avLst/>
          </a:prstGeom>
        </p:spPr>
        <p:txBody>
          <a:bodyPr vert="horz" lIns="92958" tIns="46479" rIns="92958" bIns="46479" rtlCol="0" anchor="b"/>
          <a:lstStyle>
            <a:lvl1pPr algn="r">
              <a:defRPr sz="1200"/>
            </a:lvl1pPr>
          </a:lstStyle>
          <a:p>
            <a:fld id="{563DF7D7-C74C-4948-B755-21A1DA0721A4}" type="slidenum">
              <a:rPr lang="en-US" smtClean="0"/>
              <a:t>‹#›</a:t>
            </a:fld>
            <a:endParaRPr lang="en-US"/>
          </a:p>
        </p:txBody>
      </p:sp>
    </p:spTree>
    <p:extLst>
      <p:ext uri="{BB962C8B-B14F-4D97-AF65-F5344CB8AC3E}">
        <p14:creationId xmlns:p14="http://schemas.microsoft.com/office/powerpoint/2010/main" val="416775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1</a:t>
            </a:fld>
            <a:endParaRPr lang="en-US" dirty="0"/>
          </a:p>
        </p:txBody>
      </p:sp>
    </p:spTree>
    <p:extLst>
      <p:ext uri="{BB962C8B-B14F-4D97-AF65-F5344CB8AC3E}">
        <p14:creationId xmlns:p14="http://schemas.microsoft.com/office/powerpoint/2010/main" val="19749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http://slideplayer.com/slide/6207332/</a:t>
            </a:r>
          </a:p>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10</a:t>
            </a:fld>
            <a:endParaRPr lang="en-US"/>
          </a:p>
        </p:txBody>
      </p:sp>
    </p:spTree>
    <p:extLst>
      <p:ext uri="{BB962C8B-B14F-4D97-AF65-F5344CB8AC3E}">
        <p14:creationId xmlns:p14="http://schemas.microsoft.com/office/powerpoint/2010/main" val="3681390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http://slideplayer.com/slide/6207332/</a:t>
            </a:r>
          </a:p>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11</a:t>
            </a:fld>
            <a:endParaRPr lang="en-US"/>
          </a:p>
        </p:txBody>
      </p:sp>
    </p:spTree>
    <p:extLst>
      <p:ext uri="{BB962C8B-B14F-4D97-AF65-F5344CB8AC3E}">
        <p14:creationId xmlns:p14="http://schemas.microsoft.com/office/powerpoint/2010/main" val="136514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FFA3C-7232-4FC4-9750-41EBE614209D}" type="slidenum">
              <a:rPr lang="en-US" smtClean="0"/>
              <a:t>12</a:t>
            </a:fld>
            <a:endParaRPr lang="en-US"/>
          </a:p>
        </p:txBody>
      </p:sp>
    </p:spTree>
    <p:extLst>
      <p:ext uri="{BB962C8B-B14F-4D97-AF65-F5344CB8AC3E}">
        <p14:creationId xmlns:p14="http://schemas.microsoft.com/office/powerpoint/2010/main" val="160327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are unaware of guidance</a:t>
            </a:r>
            <a:r>
              <a:rPr lang="en-US" baseline="0" dirty="0" smtClean="0"/>
              <a:t> for converting between environments for mechanical components.</a:t>
            </a:r>
            <a:endParaRPr lang="en-US" dirty="0" smtClean="0"/>
          </a:p>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2</a:t>
            </a:fld>
            <a:endParaRPr lang="en-US"/>
          </a:p>
        </p:txBody>
      </p:sp>
    </p:spTree>
    <p:extLst>
      <p:ext uri="{BB962C8B-B14F-4D97-AF65-F5344CB8AC3E}">
        <p14:creationId xmlns:p14="http://schemas.microsoft.com/office/powerpoint/2010/main" val="175397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http://slideplayer.com/slide/6207332/</a:t>
            </a:r>
          </a:p>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3</a:t>
            </a:fld>
            <a:endParaRPr lang="en-US"/>
          </a:p>
        </p:txBody>
      </p:sp>
    </p:spTree>
    <p:extLst>
      <p:ext uri="{BB962C8B-B14F-4D97-AF65-F5344CB8AC3E}">
        <p14:creationId xmlns:p14="http://schemas.microsoft.com/office/powerpoint/2010/main" val="276986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http://slideplayer.com/slide/6207332/</a:t>
            </a:r>
          </a:p>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4</a:t>
            </a:fld>
            <a:endParaRPr lang="en-US"/>
          </a:p>
        </p:txBody>
      </p:sp>
    </p:spTree>
    <p:extLst>
      <p:ext uri="{BB962C8B-B14F-4D97-AF65-F5344CB8AC3E}">
        <p14:creationId xmlns:p14="http://schemas.microsoft.com/office/powerpoint/2010/main" val="231673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http://slideplayer.com/slide/6207332/</a:t>
            </a:r>
          </a:p>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5</a:t>
            </a:fld>
            <a:endParaRPr lang="en-US"/>
          </a:p>
        </p:txBody>
      </p:sp>
    </p:spTree>
    <p:extLst>
      <p:ext uri="{BB962C8B-B14F-4D97-AF65-F5344CB8AC3E}">
        <p14:creationId xmlns:p14="http://schemas.microsoft.com/office/powerpoint/2010/main" val="315705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http://slideplayer.com/slide/6207332/</a:t>
            </a:r>
          </a:p>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6</a:t>
            </a:fld>
            <a:endParaRPr lang="en-US"/>
          </a:p>
        </p:txBody>
      </p:sp>
    </p:spTree>
    <p:extLst>
      <p:ext uri="{BB962C8B-B14F-4D97-AF65-F5344CB8AC3E}">
        <p14:creationId xmlns:p14="http://schemas.microsoft.com/office/powerpoint/2010/main" val="244560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http://slideplayer.com/slide/6207332/</a:t>
            </a:r>
          </a:p>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7</a:t>
            </a:fld>
            <a:endParaRPr lang="en-US"/>
          </a:p>
        </p:txBody>
      </p:sp>
    </p:spTree>
    <p:extLst>
      <p:ext uri="{BB962C8B-B14F-4D97-AF65-F5344CB8AC3E}">
        <p14:creationId xmlns:p14="http://schemas.microsoft.com/office/powerpoint/2010/main" val="135754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http://slideplayer.com/slide/6207332/</a:t>
            </a:r>
          </a:p>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8</a:t>
            </a:fld>
            <a:endParaRPr lang="en-US"/>
          </a:p>
        </p:txBody>
      </p:sp>
    </p:spTree>
    <p:extLst>
      <p:ext uri="{BB962C8B-B14F-4D97-AF65-F5344CB8AC3E}">
        <p14:creationId xmlns:p14="http://schemas.microsoft.com/office/powerpoint/2010/main" val="1691711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http://slideplayer.com/slide/6207332/</a:t>
            </a:r>
          </a:p>
          <a:p>
            <a:endParaRPr lang="en-US" dirty="0"/>
          </a:p>
        </p:txBody>
      </p:sp>
      <p:sp>
        <p:nvSpPr>
          <p:cNvPr id="4" name="Slide Number Placeholder 3"/>
          <p:cNvSpPr>
            <a:spLocks noGrp="1"/>
          </p:cNvSpPr>
          <p:nvPr>
            <p:ph type="sldNum" sz="quarter" idx="10"/>
          </p:nvPr>
        </p:nvSpPr>
        <p:spPr/>
        <p:txBody>
          <a:bodyPr/>
          <a:lstStyle/>
          <a:p>
            <a:fld id="{563DF7D7-C74C-4948-B755-21A1DA0721A4}" type="slidenum">
              <a:rPr lang="en-US" smtClean="0"/>
              <a:t>9</a:t>
            </a:fld>
            <a:endParaRPr lang="en-US"/>
          </a:p>
        </p:txBody>
      </p:sp>
    </p:spTree>
    <p:extLst>
      <p:ext uri="{BB962C8B-B14F-4D97-AF65-F5344CB8AC3E}">
        <p14:creationId xmlns:p14="http://schemas.microsoft.com/office/powerpoint/2010/main" val="123089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264" y="185742"/>
            <a:ext cx="9255857" cy="699585"/>
          </a:xfrm>
        </p:spPr>
        <p:txBody>
          <a:bodyPr>
            <a:normAutofit/>
          </a:bodyPr>
          <a:lstStyle>
            <a:lvl1pPr>
              <a:defRPr sz="2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E064CCC-FA61-8F40-B46F-F74E2CD4333C}" type="datetime1">
              <a:rPr lang="en-US" smtClean="0"/>
              <a:t>10/10/2018</a:t>
            </a:fld>
            <a:endParaRPr 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03F791-CD8F-484B-8232-5862A7DF5399}" type="slidenum">
              <a:rPr lang="en-US" smtClean="0"/>
              <a:t>‹#›</a:t>
            </a:fld>
            <a:endParaRPr lang="en-US"/>
          </a:p>
        </p:txBody>
      </p:sp>
    </p:spTree>
    <p:extLst>
      <p:ext uri="{BB962C8B-B14F-4D97-AF65-F5344CB8AC3E}">
        <p14:creationId xmlns:p14="http://schemas.microsoft.com/office/powerpoint/2010/main" val="17680597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890796"/>
            <a:ext cx="9144000" cy="1655762"/>
          </a:xfr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1524000" y="1122367"/>
            <a:ext cx="9144000" cy="2078037"/>
          </a:xfrm>
        </p:spPr>
        <p:txBody>
          <a:bodyPr anchor="b"/>
          <a:lstStyle>
            <a:lvl1pPr algn="ctr">
              <a:defRPr sz="600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5690119" y="6319032"/>
            <a:ext cx="925287" cy="333699"/>
          </a:xfrm>
        </p:spPr>
        <p:txBody>
          <a:bodyPr/>
          <a:lstStyle/>
          <a:p>
            <a:fld id="{59A7866C-337B-8245-9B0A-57A9A84A4DF9}" type="datetime1">
              <a:rPr lang="en-US" smtClean="0"/>
              <a:t>10/10/2018</a:t>
            </a:fld>
            <a:endParaRPr lang="en-US"/>
          </a:p>
        </p:txBody>
      </p:sp>
      <p:sp>
        <p:nvSpPr>
          <p:cNvPr id="7" name="TextBox 6"/>
          <p:cNvSpPr txBox="1"/>
          <p:nvPr userDrawn="1"/>
        </p:nvSpPr>
        <p:spPr>
          <a:xfrm>
            <a:off x="1651251" y="322962"/>
            <a:ext cx="8444204" cy="492443"/>
          </a:xfrm>
          <a:prstGeom prst="rect">
            <a:avLst/>
          </a:prstGeom>
          <a:noFill/>
        </p:spPr>
        <p:txBody>
          <a:bodyPr wrap="square" rtlCol="0">
            <a:spAutoFit/>
          </a:bodyPr>
          <a:lstStyle/>
          <a:p>
            <a:r>
              <a:rPr lang="en-US" sz="2600" dirty="0" smtClean="0">
                <a:solidFill>
                  <a:schemeClr val="tx1"/>
                </a:solidFill>
              </a:rPr>
              <a:t>Safety and Mission </a:t>
            </a:r>
            <a:r>
              <a:rPr lang="en-US" sz="2600" baseline="0" dirty="0" smtClean="0">
                <a:solidFill>
                  <a:schemeClr val="tx1"/>
                </a:solidFill>
              </a:rPr>
              <a:t>Assurance</a:t>
            </a:r>
            <a:r>
              <a:rPr lang="en-US" sz="2600" dirty="0" smtClean="0">
                <a:solidFill>
                  <a:schemeClr val="tx1"/>
                </a:solidFill>
              </a:rPr>
              <a:t> (</a:t>
            </a:r>
            <a:r>
              <a:rPr lang="en-US" sz="2600" baseline="0" dirty="0" smtClean="0">
                <a:solidFill>
                  <a:schemeClr val="tx1"/>
                </a:solidFill>
              </a:rPr>
              <a:t>SMA</a:t>
            </a:r>
            <a:r>
              <a:rPr lang="en-US" sz="2600" dirty="0" smtClean="0">
                <a:solidFill>
                  <a:schemeClr val="tx1"/>
                </a:solidFill>
              </a:rPr>
              <a:t>)</a:t>
            </a:r>
            <a:endParaRPr lang="en-US" sz="2600" dirty="0">
              <a:solidFill>
                <a:schemeClr val="tx1"/>
              </a:solidFill>
            </a:endParaRPr>
          </a:p>
        </p:txBody>
      </p:sp>
      <p:sp>
        <p:nvSpPr>
          <p:cNvPr id="6" name="Rectangle 5"/>
          <p:cNvSpPr/>
          <p:nvPr userDrawn="1"/>
        </p:nvSpPr>
        <p:spPr>
          <a:xfrm>
            <a:off x="0" y="1035698"/>
            <a:ext cx="12192000" cy="5822302"/>
          </a:xfrm>
          <a:prstGeom prst="rect">
            <a:avLst/>
          </a:prstGeom>
          <a:blipFill dpi="0" rotWithShape="1">
            <a:blip r:embed="rId2">
              <a:alphaModFix amt="26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698674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3A86D-48F1-CC4A-8E5D-D51194DA4A89}"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E3973-D732-4F58-B311-5F96505E12B2}" type="slidenum">
              <a:rPr lang="en-US" smtClean="0"/>
              <a:t>‹#›</a:t>
            </a:fld>
            <a:endParaRPr lang="en-US"/>
          </a:p>
        </p:txBody>
      </p:sp>
    </p:spTree>
    <p:extLst>
      <p:ext uri="{BB962C8B-B14F-4D97-AF65-F5344CB8AC3E}">
        <p14:creationId xmlns:p14="http://schemas.microsoft.com/office/powerpoint/2010/main" val="1672273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1898" y="1253372"/>
            <a:ext cx="10756231" cy="494155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547261" y="185742"/>
            <a:ext cx="10515600" cy="6995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734D2-FC1E-614D-A140-A8AA0BC37E76}" type="datetime1">
              <a:rPr lang="en-US" smtClean="0"/>
              <a:t>10/10/2018</a:t>
            </a:fld>
            <a:endParaRPr lang="en-US"/>
          </a:p>
        </p:txBody>
      </p:sp>
      <p:sp>
        <p:nvSpPr>
          <p:cNvPr id="9" name="Rectangle 8"/>
          <p:cNvSpPr/>
          <p:nvPr userDrawn="1"/>
        </p:nvSpPr>
        <p:spPr>
          <a:xfrm>
            <a:off x="0" y="3"/>
            <a:ext cx="12192000" cy="10463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3F791-CD8F-484B-8232-5862A7DF5399}" type="slidenum">
              <a:rPr lang="en-US" smtClean="0"/>
              <a:t>‹#›</a:t>
            </a:fld>
            <a:endParaRPr lang="en-US"/>
          </a:p>
        </p:txBody>
      </p:sp>
      <p:pic>
        <p:nvPicPr>
          <p:cNvPr id="5" name="Picture 4"/>
          <p:cNvPicPr>
            <a:picLocks noChangeAspect="1"/>
          </p:cNvPicPr>
          <p:nvPr userDrawn="1"/>
        </p:nvPicPr>
        <p:blipFill>
          <a:blip r:embed="rId5"/>
          <a:stretch>
            <a:fillRect/>
          </a:stretch>
        </p:blipFill>
        <p:spPr>
          <a:xfrm>
            <a:off x="-397240" y="-169970"/>
            <a:ext cx="2767824" cy="156071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03508" y="141843"/>
            <a:ext cx="1492067" cy="580248"/>
          </a:xfrm>
          <a:prstGeom prst="rect">
            <a:avLst/>
          </a:prstGeom>
        </p:spPr>
      </p:pic>
    </p:spTree>
    <p:extLst>
      <p:ext uri="{BB962C8B-B14F-4D97-AF65-F5344CB8AC3E}">
        <p14:creationId xmlns:p14="http://schemas.microsoft.com/office/powerpoint/2010/main" val="256182433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vsea.navy.mil/Portals/103/Documents/NSWC_Crane/SD-18/Test%20Methods/MILHDBK338B.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open.nasa.gov/blog/being-the-nasa-trajectory-analyst-for-the-launch-vehicle-on-mars-science-lab-2/" TargetMode="External"/><Relationship Id="rId5" Type="http://schemas.openxmlformats.org/officeDocument/2006/relationships/hyperlink" Target="https://www.nasa.gov/sites/default/files/files/NP-2015-03-015-JSC_Space_Environment-ISS-Mini-Book-2015-508.pdf" TargetMode="External"/><Relationship Id="rId4" Type="http://schemas.openxmlformats.org/officeDocument/2006/relationships/hyperlink" Target="https://pdfs.semanticscholar.org/b658/f300dd0f46cc746a7de31f1d21b341894619.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691872"/>
            <a:ext cx="9144000" cy="1338072"/>
          </a:xfrm>
        </p:spPr>
        <p:txBody>
          <a:bodyPr>
            <a:noAutofit/>
          </a:bodyPr>
          <a:lstStyle/>
          <a:p>
            <a:r>
              <a:rPr lang="en-US" sz="4800" b="1" dirty="0" smtClean="0"/>
              <a:t>Component Specific Environmental Conversion Factors</a:t>
            </a:r>
            <a:endParaRPr lang="en-US" sz="4800" b="1" dirty="0"/>
          </a:p>
        </p:txBody>
      </p:sp>
      <p:sp>
        <p:nvSpPr>
          <p:cNvPr id="3" name="Subtitle 2"/>
          <p:cNvSpPr>
            <a:spLocks noGrp="1"/>
          </p:cNvSpPr>
          <p:nvPr>
            <p:ph type="subTitle" idx="1"/>
          </p:nvPr>
        </p:nvSpPr>
        <p:spPr>
          <a:xfrm>
            <a:off x="1523999" y="4872855"/>
            <a:ext cx="9144000" cy="1655763"/>
          </a:xfrm>
        </p:spPr>
        <p:txBody>
          <a:bodyPr>
            <a:normAutofit fontScale="70000" lnSpcReduction="20000"/>
          </a:bodyPr>
          <a:lstStyle/>
          <a:p>
            <a:pPr algn="r"/>
            <a:r>
              <a:rPr lang="en-US" sz="2600" b="1" kern="0" dirty="0" smtClean="0">
                <a:solidFill>
                  <a:schemeClr val="bg1"/>
                </a:solidFill>
              </a:rPr>
              <a:t>RAM XI Training Summit</a:t>
            </a:r>
          </a:p>
          <a:p>
            <a:pPr algn="r"/>
            <a:r>
              <a:rPr lang="en-US" sz="2600" b="1" kern="0" dirty="0" smtClean="0">
                <a:solidFill>
                  <a:schemeClr val="bg1"/>
                </a:solidFill>
              </a:rPr>
              <a:t>October 2018</a:t>
            </a:r>
            <a:endParaRPr lang="en-US" kern="0" dirty="0"/>
          </a:p>
          <a:p>
            <a:pPr algn="r"/>
            <a:r>
              <a:rPr lang="en-US" sz="2600" b="1" kern="0" dirty="0" smtClean="0">
                <a:solidFill>
                  <a:schemeClr val="bg1"/>
                </a:solidFill>
              </a:rPr>
              <a:t>Aaron Young, </a:t>
            </a:r>
            <a:r>
              <a:rPr lang="en-US" sz="2600" b="1" kern="0" dirty="0">
                <a:solidFill>
                  <a:schemeClr val="bg1"/>
                </a:solidFill>
              </a:rPr>
              <a:t>QD35, Bastion </a:t>
            </a:r>
            <a:r>
              <a:rPr lang="en-US" sz="2600" b="1" kern="0" dirty="0" smtClean="0">
                <a:solidFill>
                  <a:schemeClr val="bg1"/>
                </a:solidFill>
              </a:rPr>
              <a:t>Technologies, Inc.</a:t>
            </a:r>
          </a:p>
          <a:p>
            <a:pPr algn="r"/>
            <a:r>
              <a:rPr lang="en-US" sz="2600" b="1" kern="0" dirty="0" smtClean="0">
                <a:solidFill>
                  <a:schemeClr val="bg1"/>
                </a:solidFill>
              </a:rPr>
              <a:t>Frank Hark, QD35, Bastion Technologies, Inc.</a:t>
            </a:r>
          </a:p>
          <a:p>
            <a:pPr algn="r"/>
            <a:r>
              <a:rPr lang="en-US" sz="2600" b="1" kern="0" dirty="0" smtClean="0">
                <a:solidFill>
                  <a:schemeClr val="bg1"/>
                </a:solidFill>
              </a:rPr>
              <a:t>Spence Hatfield, QD22, Bastion Technologies, Inc.</a:t>
            </a:r>
            <a:endParaRPr lang="en-US" sz="2600" b="1" kern="0" dirty="0">
              <a:solidFill>
                <a:schemeClr val="bg1"/>
              </a:solidFill>
            </a:endParaRPr>
          </a:p>
        </p:txBody>
      </p:sp>
    </p:spTree>
    <p:extLst>
      <p:ext uri="{BB962C8B-B14F-4D97-AF65-F5344CB8AC3E}">
        <p14:creationId xmlns:p14="http://schemas.microsoft.com/office/powerpoint/2010/main" val="356345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AUF to SF Comparison</a:t>
            </a:r>
            <a:endParaRPr lang="en-US" sz="3600" dirty="0">
              <a:solidFill>
                <a:schemeClr val="tx1"/>
              </a:solidFill>
            </a:endParaRPr>
          </a:p>
        </p:txBody>
      </p:sp>
      <p:sp>
        <p:nvSpPr>
          <p:cNvPr id="3" name="Content Placeholder 2"/>
          <p:cNvSpPr>
            <a:spLocks noGrp="1"/>
          </p:cNvSpPr>
          <p:nvPr>
            <p:ph sz="half" idx="1"/>
          </p:nvPr>
        </p:nvSpPr>
        <p:spPr>
          <a:xfrm>
            <a:off x="106017" y="1050162"/>
            <a:ext cx="11956844" cy="2163821"/>
          </a:xfrm>
        </p:spPr>
        <p:txBody>
          <a:bodyPr>
            <a:normAutofit/>
          </a:bodyPr>
          <a:lstStyle/>
          <a:p>
            <a:r>
              <a:rPr lang="en-US" sz="2800" dirty="0" smtClean="0"/>
              <a:t>The following table is a comparison of components operating within the AUF and SF environments.</a:t>
            </a:r>
          </a:p>
          <a:p>
            <a:pPr lvl="1"/>
            <a:r>
              <a:rPr lang="en-US" dirty="0" smtClean="0"/>
              <a:t>The conversion factor from AUF to SF is 16.4</a:t>
            </a:r>
          </a:p>
          <a:p>
            <a:pPr lvl="1"/>
            <a:r>
              <a:rPr lang="en-US" dirty="0" smtClean="0"/>
              <a:t>Lack of data in the space flight environment results in limited comparisons. </a:t>
            </a:r>
          </a:p>
          <a:p>
            <a:pPr lvl="1"/>
            <a:endParaRPr lang="en-US" dirty="0" smtClean="0"/>
          </a:p>
        </p:txBody>
      </p:sp>
      <p:sp>
        <p:nvSpPr>
          <p:cNvPr id="5" name="Slide Number Placeholder 4"/>
          <p:cNvSpPr>
            <a:spLocks noGrp="1"/>
          </p:cNvSpPr>
          <p:nvPr>
            <p:ph type="sldNum" sz="quarter" idx="12"/>
          </p:nvPr>
        </p:nvSpPr>
        <p:spPr/>
        <p:txBody>
          <a:bodyPr/>
          <a:lstStyle/>
          <a:p>
            <a:fld id="{FF8E3973-D732-4F58-B311-5F96505E12B2}" type="slidenum">
              <a:rPr lang="en-US" smtClean="0"/>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76721031"/>
              </p:ext>
            </p:extLst>
          </p:nvPr>
        </p:nvGraphicFramePr>
        <p:xfrm>
          <a:off x="106017" y="2783211"/>
          <a:ext cx="11956845" cy="3234254"/>
        </p:xfrm>
        <a:graphic>
          <a:graphicData uri="http://schemas.openxmlformats.org/drawingml/2006/table">
            <a:tbl>
              <a:tblPr>
                <a:tableStyleId>{5C22544A-7EE6-4342-B048-85BDC9FD1C3A}</a:tableStyleId>
              </a:tblPr>
              <a:tblGrid>
                <a:gridCol w="1167709">
                  <a:extLst>
                    <a:ext uri="{9D8B030D-6E8A-4147-A177-3AD203B41FA5}">
                      <a16:colId xmlns:a16="http://schemas.microsoft.com/office/drawing/2014/main" val="2802805011"/>
                    </a:ext>
                  </a:extLst>
                </a:gridCol>
                <a:gridCol w="1046072">
                  <a:extLst>
                    <a:ext uri="{9D8B030D-6E8A-4147-A177-3AD203B41FA5}">
                      <a16:colId xmlns:a16="http://schemas.microsoft.com/office/drawing/2014/main" val="3014020315"/>
                    </a:ext>
                  </a:extLst>
                </a:gridCol>
                <a:gridCol w="1082563">
                  <a:extLst>
                    <a:ext uri="{9D8B030D-6E8A-4147-A177-3AD203B41FA5}">
                      <a16:colId xmlns:a16="http://schemas.microsoft.com/office/drawing/2014/main" val="1097043017"/>
                    </a:ext>
                  </a:extLst>
                </a:gridCol>
                <a:gridCol w="814962">
                  <a:extLst>
                    <a:ext uri="{9D8B030D-6E8A-4147-A177-3AD203B41FA5}">
                      <a16:colId xmlns:a16="http://schemas.microsoft.com/office/drawing/2014/main" val="2010695800"/>
                    </a:ext>
                  </a:extLst>
                </a:gridCol>
                <a:gridCol w="912272">
                  <a:extLst>
                    <a:ext uri="{9D8B030D-6E8A-4147-A177-3AD203B41FA5}">
                      <a16:colId xmlns:a16="http://schemas.microsoft.com/office/drawing/2014/main" val="1474774122"/>
                    </a:ext>
                  </a:extLst>
                </a:gridCol>
                <a:gridCol w="1021039">
                  <a:extLst>
                    <a:ext uri="{9D8B030D-6E8A-4147-A177-3AD203B41FA5}">
                      <a16:colId xmlns:a16="http://schemas.microsoft.com/office/drawing/2014/main" val="2060439365"/>
                    </a:ext>
                  </a:extLst>
                </a:gridCol>
                <a:gridCol w="876487">
                  <a:extLst>
                    <a:ext uri="{9D8B030D-6E8A-4147-A177-3AD203B41FA5}">
                      <a16:colId xmlns:a16="http://schemas.microsoft.com/office/drawing/2014/main" val="2866736758"/>
                    </a:ext>
                  </a:extLst>
                </a:gridCol>
                <a:gridCol w="900108">
                  <a:extLst>
                    <a:ext uri="{9D8B030D-6E8A-4147-A177-3AD203B41FA5}">
                      <a16:colId xmlns:a16="http://schemas.microsoft.com/office/drawing/2014/main" val="3559868385"/>
                    </a:ext>
                  </a:extLst>
                </a:gridCol>
                <a:gridCol w="900108">
                  <a:extLst>
                    <a:ext uri="{9D8B030D-6E8A-4147-A177-3AD203B41FA5}">
                      <a16:colId xmlns:a16="http://schemas.microsoft.com/office/drawing/2014/main" val="16221485"/>
                    </a:ext>
                  </a:extLst>
                </a:gridCol>
                <a:gridCol w="899593">
                  <a:extLst>
                    <a:ext uri="{9D8B030D-6E8A-4147-A177-3AD203B41FA5}">
                      <a16:colId xmlns:a16="http://schemas.microsoft.com/office/drawing/2014/main" val="2793149942"/>
                    </a:ext>
                  </a:extLst>
                </a:gridCol>
                <a:gridCol w="1177290">
                  <a:extLst>
                    <a:ext uri="{9D8B030D-6E8A-4147-A177-3AD203B41FA5}">
                      <a16:colId xmlns:a16="http://schemas.microsoft.com/office/drawing/2014/main" val="2423377090"/>
                    </a:ext>
                  </a:extLst>
                </a:gridCol>
                <a:gridCol w="1158642">
                  <a:extLst>
                    <a:ext uri="{9D8B030D-6E8A-4147-A177-3AD203B41FA5}">
                      <a16:colId xmlns:a16="http://schemas.microsoft.com/office/drawing/2014/main" val="4028584241"/>
                    </a:ext>
                  </a:extLst>
                </a:gridCol>
              </a:tblGrid>
              <a:tr h="301191">
                <a:tc rowSpan="2">
                  <a:txBody>
                    <a:bodyPr/>
                    <a:lstStyle/>
                    <a:p>
                      <a:pPr algn="ctr" rtl="0" fontAlgn="ctr"/>
                      <a:r>
                        <a:rPr lang="en-US" sz="1400" u="none" strike="noStrike" dirty="0">
                          <a:effectLst/>
                        </a:rPr>
                        <a:t>Component</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400" u="none" strike="noStrike" dirty="0">
                          <a:effectLst/>
                        </a:rPr>
                        <a:t>Type</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4">
                  <a:txBody>
                    <a:bodyPr/>
                    <a:lstStyle/>
                    <a:p>
                      <a:pPr algn="ctr" rtl="0" fontAlgn="ctr"/>
                      <a:r>
                        <a:rPr lang="en-US" sz="1400" u="none" strike="noStrike" dirty="0" smtClean="0">
                          <a:effectLst/>
                        </a:rPr>
                        <a:t>Airborne </a:t>
                      </a:r>
                      <a:r>
                        <a:rPr lang="en-US" sz="1400" u="none" strike="noStrike" dirty="0">
                          <a:effectLst/>
                        </a:rPr>
                        <a:t>Uninhabited (AUF) Environment</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400" u="none" strike="noStrike" dirty="0">
                          <a:effectLst/>
                        </a:rPr>
                        <a:t>Space Flight (SF) Environment</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fontAlgn="ctr"/>
                      <a:r>
                        <a:rPr lang="en-US" sz="1400" u="none" strike="noStrike">
                          <a:effectLst/>
                        </a:rPr>
                        <a:t>Demonstrated Conversion Factor</a:t>
                      </a:r>
                      <a:endParaRPr lang="en-US" sz="1400" b="0" i="0" u="none" strike="noStrike">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400" u="none" strike="noStrike" dirty="0">
                          <a:effectLst/>
                        </a:rPr>
                        <a:t>% Difference Between </a:t>
                      </a:r>
                      <a:r>
                        <a:rPr lang="en-US" sz="1400" u="none" strike="noStrike" dirty="0" smtClean="0">
                          <a:effectLst/>
                        </a:rPr>
                        <a:t>MIL-338B </a:t>
                      </a:r>
                      <a:r>
                        <a:rPr lang="en-US" sz="1400" u="none" strike="noStrike" dirty="0">
                          <a:effectLst/>
                        </a:rPr>
                        <a:t>(</a:t>
                      </a:r>
                      <a:r>
                        <a:rPr lang="en-US" sz="1400" u="none" strike="noStrike" dirty="0" smtClean="0">
                          <a:effectLst/>
                        </a:rPr>
                        <a:t>Demonstrated/MIL-338B)</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6708311"/>
                  </a:ext>
                </a:extLst>
              </a:tr>
              <a:tr h="664638">
                <a:tc vMerge="1">
                  <a:txBody>
                    <a:bodyPr/>
                    <a:lstStyle/>
                    <a:p>
                      <a:endParaRPr lang="en-US"/>
                    </a:p>
                  </a:txBody>
                  <a:tcPr/>
                </a:tc>
                <a:tc vMerge="1">
                  <a:txBody>
                    <a:bodyPr/>
                    <a:lstStyle/>
                    <a:p>
                      <a:endParaRPr lang="en-US"/>
                    </a:p>
                  </a:txBody>
                  <a:tcPr/>
                </a:tc>
                <a:tc>
                  <a:txBody>
                    <a:bodyPr/>
                    <a:lstStyle/>
                    <a:p>
                      <a:pPr algn="ctr" rtl="0" fontAlgn="ctr"/>
                      <a:r>
                        <a:rPr lang="en-US" sz="1400" u="none" strike="noStrike" dirty="0">
                          <a:effectLst/>
                        </a:rPr>
                        <a:t>Failure Rate (per million hours)</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Failures</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Data Time (</a:t>
                      </a:r>
                      <a:r>
                        <a:rPr lang="en-US" sz="1400" u="none" strike="noStrike" dirty="0" err="1">
                          <a:effectLst/>
                        </a:rPr>
                        <a:t>hrs</a:t>
                      </a: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a:effectLst/>
                        </a:rPr>
                        <a:t>Data Source</a:t>
                      </a:r>
                      <a:endParaRPr lang="en-US" sz="1400" b="0" i="0" u="none" strike="noStrike">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a:effectLst/>
                        </a:rPr>
                        <a:t>Failure Rate (per million hours)</a:t>
                      </a:r>
                      <a:endParaRPr lang="en-US" sz="1400" b="0" i="0" u="none" strike="noStrike">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Failures</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Data Time (</a:t>
                      </a:r>
                      <a:r>
                        <a:rPr lang="en-US" sz="1400" u="none" strike="noStrike" dirty="0" err="1">
                          <a:effectLst/>
                        </a:rPr>
                        <a:t>hrs</a:t>
                      </a: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Data Source</a:t>
                      </a:r>
                      <a:endParaRPr lang="en-US" sz="1400" b="0" i="0" u="none" strike="noStrike" dirty="0">
                        <a:solidFill>
                          <a:srgbClr val="000000"/>
                        </a:solidFill>
                        <a:effectLst/>
                        <a:latin typeface="Arial" panose="020B060402020202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85238636"/>
                  </a:ext>
                </a:extLst>
              </a:tr>
              <a:tr h="593602">
                <a:tc>
                  <a:txBody>
                    <a:bodyPr/>
                    <a:lstStyle/>
                    <a:p>
                      <a:pPr algn="ctr" rtl="0" fontAlgn="ctr"/>
                      <a:r>
                        <a:rPr lang="en-US" sz="1400" u="none" strike="noStrike" dirty="0">
                          <a:effectLst/>
                        </a:rPr>
                        <a:t>Relay</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Electrical</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3.491847</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smtClean="0">
                          <a:effectLst/>
                        </a:rPr>
                        <a:t>5,727,628 </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265827-000</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0.714796</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smtClean="0">
                          <a:effectLst/>
                        </a:rPr>
                        <a:t>2,798,000 </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10219-034</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4.89</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-70.21%</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18200108"/>
                  </a:ext>
                </a:extLst>
              </a:tr>
              <a:tr h="593602">
                <a:tc>
                  <a:txBody>
                    <a:bodyPr/>
                    <a:lstStyle/>
                    <a:p>
                      <a:pPr algn="ctr" rtl="0" fontAlgn="ctr"/>
                      <a:r>
                        <a:rPr lang="en-US" sz="1400" u="none" strike="noStrike">
                          <a:effectLst/>
                        </a:rPr>
                        <a:t>Switch</a:t>
                      </a:r>
                      <a:endParaRPr lang="en-US" sz="1400" b="0" i="0" u="none" strike="noStrike">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a:effectLst/>
                        </a:rPr>
                        <a:t>Electrical</a:t>
                      </a:r>
                      <a:endParaRPr lang="en-US" sz="1400" b="0" i="0" u="none" strike="noStrike">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17.089343</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smtClean="0">
                          <a:effectLst/>
                        </a:rPr>
                        <a:t>351,096 </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23035-000</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0.418235</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smtClean="0">
                          <a:effectLst/>
                        </a:rPr>
                        <a:t>2,391,000 </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NPRD-106</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40.86</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u="none" strike="noStrike" dirty="0">
                          <a:effectLst/>
                        </a:rPr>
                        <a:t>149.15%</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08181568"/>
                  </a:ext>
                </a:extLst>
              </a:tr>
              <a:tr h="886012">
                <a:tc>
                  <a:txBody>
                    <a:bodyPr/>
                    <a:lstStyle/>
                    <a:p>
                      <a:pPr algn="ctr" rtl="0" fontAlgn="ctr"/>
                      <a:r>
                        <a:rPr lang="en-US" sz="1400" u="none" strike="noStrike" dirty="0">
                          <a:effectLst/>
                        </a:rPr>
                        <a:t>Generator</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a:effectLst/>
                        </a:rPr>
                        <a:t>Mechanical</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a:effectLst/>
                        </a:rPr>
                        <a:t>256.410256</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a:effectLst/>
                        </a:rPr>
                        <a:t>60</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smtClean="0">
                          <a:effectLst/>
                        </a:rPr>
                        <a:t>234,000 </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a:effectLst/>
                        </a:rPr>
                        <a:t>16953-000</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a:effectLst/>
                        </a:rPr>
                        <a:t>1.223446</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smtClean="0">
                          <a:effectLst/>
                        </a:rPr>
                        <a:t>8,991,000 </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a:effectLst/>
                        </a:rPr>
                        <a:t>NPRD-056</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a:effectLst/>
                        </a:rPr>
                        <a:t>209.58</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u="none" strike="noStrike" dirty="0">
                          <a:effectLst/>
                        </a:rPr>
                        <a:t>1177.93%</a:t>
                      </a:r>
                      <a:endParaRPr lang="en-US" sz="1400" b="0" i="0" u="none" strike="noStrike" dirty="0">
                        <a:solidFill>
                          <a:srgbClr val="000000"/>
                        </a:solidFill>
                        <a:effectLst/>
                        <a:latin typeface="Calibri" panose="020F0502020204030204" pitchFamily="34" charset="0"/>
                      </a:endParaRPr>
                    </a:p>
                  </a:txBody>
                  <a:tcPr marL="6407" marR="6407" marT="64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59181892"/>
                  </a:ext>
                </a:extLst>
              </a:tr>
            </a:tbl>
          </a:graphicData>
        </a:graphic>
      </p:graphicFrame>
    </p:spTree>
    <p:extLst>
      <p:ext uri="{BB962C8B-B14F-4D97-AF65-F5344CB8AC3E}">
        <p14:creationId xmlns:p14="http://schemas.microsoft.com/office/powerpoint/2010/main" val="255895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Summary &amp; Conclusions</a:t>
            </a:r>
            <a:endParaRPr lang="en-US" sz="3600" dirty="0">
              <a:solidFill>
                <a:schemeClr val="tx1"/>
              </a:solidFill>
            </a:endParaRPr>
          </a:p>
        </p:txBody>
      </p:sp>
      <p:sp>
        <p:nvSpPr>
          <p:cNvPr id="3" name="Content Placeholder 2"/>
          <p:cNvSpPr>
            <a:spLocks noGrp="1"/>
          </p:cNvSpPr>
          <p:nvPr>
            <p:ph sz="half" idx="1"/>
          </p:nvPr>
        </p:nvSpPr>
        <p:spPr>
          <a:xfrm>
            <a:off x="106017" y="1192696"/>
            <a:ext cx="11956844" cy="5528783"/>
          </a:xfrm>
        </p:spPr>
        <p:txBody>
          <a:bodyPr>
            <a:normAutofit fontScale="92500" lnSpcReduction="10000"/>
          </a:bodyPr>
          <a:lstStyle/>
          <a:p>
            <a:r>
              <a:rPr lang="en-US" sz="3200" dirty="0" smtClean="0"/>
              <a:t>When comparing </a:t>
            </a:r>
            <a:r>
              <a:rPr lang="en-US" sz="3200" dirty="0" smtClean="0"/>
              <a:t>the conversion factor </a:t>
            </a:r>
            <a:r>
              <a:rPr lang="en-US" sz="3200" dirty="0" smtClean="0"/>
              <a:t>based on </a:t>
            </a:r>
            <a:r>
              <a:rPr lang="en-US" sz="3200" dirty="0" smtClean="0"/>
              <a:t>demonstrated data against the conversion factor in the handbook, </a:t>
            </a:r>
            <a:r>
              <a:rPr lang="en-US" sz="3200" dirty="0" smtClean="0"/>
              <a:t>applying a conversion factor intended for electrical components to mechanical components results </a:t>
            </a:r>
            <a:r>
              <a:rPr lang="en-US" sz="3200" dirty="0"/>
              <a:t>in under- and over-estimating the risk </a:t>
            </a:r>
            <a:r>
              <a:rPr lang="en-US" sz="3200" dirty="0" smtClean="0"/>
              <a:t>contribution.</a:t>
            </a:r>
          </a:p>
          <a:p>
            <a:pPr lvl="1"/>
            <a:r>
              <a:rPr lang="en-US" sz="2800" dirty="0" smtClean="0"/>
              <a:t>Potential significant reliability assessment impacts (i.e. single point failures)</a:t>
            </a:r>
          </a:p>
          <a:p>
            <a:pPr lvl="1"/>
            <a:r>
              <a:rPr lang="en-US" sz="2800" dirty="0" smtClean="0"/>
              <a:t>Furthermore, historical </a:t>
            </a:r>
            <a:r>
              <a:rPr lang="en-US" sz="2800" dirty="0"/>
              <a:t>experience reveals a wide variance in environmental conversion factors on a component by component basis.</a:t>
            </a:r>
          </a:p>
          <a:p>
            <a:pPr lvl="1"/>
            <a:endParaRPr lang="en-US" sz="2800" dirty="0" smtClean="0"/>
          </a:p>
          <a:p>
            <a:r>
              <a:rPr lang="en-US" sz="3200" dirty="0" smtClean="0"/>
              <a:t>Implementing component specific environmental conversion provides a path forward to aptly estimate the reliability rates for components operating across multiple environments.</a:t>
            </a:r>
          </a:p>
          <a:p>
            <a:pPr lvl="1"/>
            <a:r>
              <a:rPr lang="en-US" sz="2800" dirty="0" smtClean="0"/>
              <a:t>However, in order to do so, more work needs to be performed into gathering component reliability data across the operating environments.</a:t>
            </a:r>
          </a:p>
          <a:p>
            <a:endParaRPr lang="en-US" sz="3200" dirty="0"/>
          </a:p>
          <a:p>
            <a:pPr lvl="1"/>
            <a:endParaRPr lang="en-US" sz="2800" dirty="0" smtClean="0"/>
          </a:p>
        </p:txBody>
      </p:sp>
      <p:sp>
        <p:nvSpPr>
          <p:cNvPr id="5" name="Slide Number Placeholder 4"/>
          <p:cNvSpPr>
            <a:spLocks noGrp="1"/>
          </p:cNvSpPr>
          <p:nvPr>
            <p:ph type="sldNum" sz="quarter" idx="12"/>
          </p:nvPr>
        </p:nvSpPr>
        <p:spPr/>
        <p:txBody>
          <a:bodyPr/>
          <a:lstStyle/>
          <a:p>
            <a:fld id="{FF8E3973-D732-4F58-B311-5F96505E12B2}" type="slidenum">
              <a:rPr lang="en-US" smtClean="0"/>
              <a:t>11</a:t>
            </a:fld>
            <a:endParaRPr lang="en-US"/>
          </a:p>
        </p:txBody>
      </p:sp>
    </p:spTree>
    <p:extLst>
      <p:ext uri="{BB962C8B-B14F-4D97-AF65-F5344CB8AC3E}">
        <p14:creationId xmlns:p14="http://schemas.microsoft.com/office/powerpoint/2010/main" val="286954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2832" y="114301"/>
            <a:ext cx="8520112" cy="848819"/>
          </a:xfrm>
        </p:spPr>
        <p:txBody>
          <a:bodyPr>
            <a:normAutofit/>
          </a:bodyPr>
          <a:lstStyle/>
          <a:p>
            <a:r>
              <a:rPr lang="en-US" sz="3200" dirty="0"/>
              <a:t>References</a:t>
            </a:r>
          </a:p>
        </p:txBody>
      </p:sp>
      <p:sp>
        <p:nvSpPr>
          <p:cNvPr id="6" name="Content Placeholder 5"/>
          <p:cNvSpPr>
            <a:spLocks noGrp="1"/>
          </p:cNvSpPr>
          <p:nvPr>
            <p:ph idx="1"/>
          </p:nvPr>
        </p:nvSpPr>
        <p:spPr>
          <a:xfrm>
            <a:off x="155644" y="1187537"/>
            <a:ext cx="11858016" cy="5308271"/>
          </a:xfrm>
        </p:spPr>
        <p:txBody>
          <a:bodyPr>
            <a:normAutofit lnSpcReduction="10000"/>
          </a:bodyPr>
          <a:lstStyle/>
          <a:p>
            <a:pPr marL="514350" indent="-514350">
              <a:buFont typeface="+mj-lt"/>
              <a:buAutoNum type="arabicPeriod"/>
            </a:pPr>
            <a:r>
              <a:rPr lang="en-US" dirty="0">
                <a:hlinkClick r:id="rId3"/>
              </a:rPr>
              <a:t>https://</a:t>
            </a:r>
            <a:r>
              <a:rPr lang="en-US" dirty="0" smtClean="0">
                <a:hlinkClick r:id="rId3"/>
              </a:rPr>
              <a:t>www.navsea.navy.mil/Portals/103/Documents/NSWC_Crane/SD-18/Test%20Methods/MILHDBK338B.pdf</a:t>
            </a:r>
            <a:endParaRPr lang="en-US" dirty="0" smtClean="0"/>
          </a:p>
          <a:p>
            <a:pPr marL="514350" indent="-514350">
              <a:buFont typeface="+mj-lt"/>
              <a:buAutoNum type="arabicPeriod"/>
            </a:pPr>
            <a:r>
              <a:rPr lang="en-US" dirty="0">
                <a:hlinkClick r:id="rId4"/>
              </a:rPr>
              <a:t>https://</a:t>
            </a:r>
            <a:r>
              <a:rPr lang="en-US" dirty="0" smtClean="0">
                <a:hlinkClick r:id="rId4"/>
              </a:rPr>
              <a:t>pdfs.semanticscholar.org/b658/f300dd0f46cc746a7de31f1d21b341894619.pdf</a:t>
            </a:r>
            <a:endParaRPr lang="en-US" dirty="0"/>
          </a:p>
          <a:p>
            <a:pPr marL="514350" indent="-514350">
              <a:buFont typeface="+mj-lt"/>
              <a:buAutoNum type="arabicPeriod"/>
            </a:pPr>
            <a:r>
              <a:rPr lang="en-US" dirty="0" smtClean="0"/>
              <a:t>Source </a:t>
            </a:r>
            <a:r>
              <a:rPr lang="en-US" dirty="0"/>
              <a:t>Data Impacts on Epistemic Uncertainty for Launch Vehicle Fault Tree </a:t>
            </a:r>
            <a:r>
              <a:rPr lang="en-US" dirty="0" smtClean="0"/>
              <a:t>Models. Mohammed Hassan, Steven Novack, Rob Ring.</a:t>
            </a:r>
            <a:endParaRPr lang="en-US" dirty="0"/>
          </a:p>
          <a:p>
            <a:pPr marL="514350" indent="-514350">
              <a:buFont typeface="+mj-lt"/>
              <a:buAutoNum type="arabicPeriod"/>
            </a:pPr>
            <a:r>
              <a:rPr lang="en-US" dirty="0" smtClean="0">
                <a:hlinkClick r:id="rId5"/>
              </a:rPr>
              <a:t>https://www.nasa.gov/sites/default/files/files/NP-2015-03-015-JSC_Space_Environment-ISS-Mini-Book-2015-508.pdf</a:t>
            </a:r>
            <a:endParaRPr lang="en-US" dirty="0" smtClean="0"/>
          </a:p>
          <a:p>
            <a:pPr marL="514350" indent="-514350">
              <a:buFont typeface="+mj-lt"/>
              <a:buAutoNum type="arabicPeriod"/>
            </a:pPr>
            <a:r>
              <a:rPr lang="en-US" dirty="0" smtClean="0"/>
              <a:t>NPRD-2016</a:t>
            </a:r>
          </a:p>
          <a:p>
            <a:pPr marL="514350" indent="-514350">
              <a:buFont typeface="+mj-lt"/>
              <a:buAutoNum type="arabicPeriod"/>
            </a:pPr>
            <a:r>
              <a:rPr lang="en-US" dirty="0" smtClean="0"/>
              <a:t>EPRD-2014</a:t>
            </a:r>
          </a:p>
          <a:p>
            <a:pPr marL="514350" indent="-514350">
              <a:buFont typeface="+mj-lt"/>
              <a:buAutoNum type="arabicPeriod"/>
            </a:pPr>
            <a:r>
              <a:rPr lang="en-US" dirty="0">
                <a:hlinkClick r:id="rId6"/>
              </a:rPr>
              <a:t>https://open.nasa.gov/blog/being-the-nasa-trajectory-analyst-for-the-launch-vehicle-on-mars-science-lab-2/</a:t>
            </a:r>
            <a:endParaRPr lang="en-US" dirty="0"/>
          </a:p>
          <a:p>
            <a:pPr marL="514350" indent="-514350">
              <a:buFont typeface="+mj-lt"/>
              <a:buAutoNum type="arabicPeriod"/>
            </a:pPr>
            <a:endParaRPr lang="en-US" dirty="0"/>
          </a:p>
        </p:txBody>
      </p:sp>
      <p:sp>
        <p:nvSpPr>
          <p:cNvPr id="2" name="Slide Number Placeholder 1"/>
          <p:cNvSpPr>
            <a:spLocks noGrp="1"/>
          </p:cNvSpPr>
          <p:nvPr>
            <p:ph type="sldNum" sz="quarter" idx="12"/>
          </p:nvPr>
        </p:nvSpPr>
        <p:spPr/>
        <p:txBody>
          <a:bodyPr/>
          <a:lstStyle/>
          <a:p>
            <a:fld id="{4F03F791-CD8F-484B-8232-5862A7DF5399}" type="slidenum">
              <a:rPr lang="en-US" smtClean="0"/>
              <a:t>12</a:t>
            </a:fld>
            <a:endParaRPr lang="en-US"/>
          </a:p>
        </p:txBody>
      </p:sp>
    </p:spTree>
    <p:extLst>
      <p:ext uri="{BB962C8B-B14F-4D97-AF65-F5344CB8AC3E}">
        <p14:creationId xmlns:p14="http://schemas.microsoft.com/office/powerpoint/2010/main" val="3546602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Introduction</a:t>
            </a:r>
            <a:endParaRPr lang="en-US" sz="3600" dirty="0">
              <a:solidFill>
                <a:schemeClr val="tx1"/>
              </a:solidFill>
            </a:endParaRPr>
          </a:p>
        </p:txBody>
      </p:sp>
      <p:sp>
        <p:nvSpPr>
          <p:cNvPr id="3" name="Content Placeholder 2"/>
          <p:cNvSpPr>
            <a:spLocks noGrp="1"/>
          </p:cNvSpPr>
          <p:nvPr>
            <p:ph sz="half" idx="1"/>
          </p:nvPr>
        </p:nvSpPr>
        <p:spPr>
          <a:xfrm>
            <a:off x="106017" y="1192696"/>
            <a:ext cx="7822500" cy="5528783"/>
          </a:xfrm>
        </p:spPr>
        <p:txBody>
          <a:bodyPr>
            <a:normAutofit fontScale="92500" lnSpcReduction="20000"/>
          </a:bodyPr>
          <a:lstStyle/>
          <a:p>
            <a:r>
              <a:rPr lang="en-US" sz="2400" dirty="0"/>
              <a:t>Spacecraft face the unique challenge of experiencing several different environments (e.g</a:t>
            </a:r>
            <a:r>
              <a:rPr lang="en-US" sz="2400" dirty="0" smtClean="0"/>
              <a:t>. </a:t>
            </a:r>
            <a:r>
              <a:rPr lang="en-US" sz="2400" dirty="0"/>
              <a:t>temperature, pressure, gravitational forces) over the course of a single mission. </a:t>
            </a:r>
            <a:endParaRPr lang="en-US" sz="2400" dirty="0" smtClean="0"/>
          </a:p>
          <a:p>
            <a:r>
              <a:rPr lang="en-US" sz="2400" dirty="0" smtClean="0"/>
              <a:t>Risk and reliability analyses must consider the period of performance within and the impacts of each environment to the mission.</a:t>
            </a:r>
          </a:p>
          <a:p>
            <a:r>
              <a:rPr lang="en-US" sz="2400" dirty="0" smtClean="0"/>
              <a:t>Unfortunately data for operating environments of interest is often unavailable for the operating environment.</a:t>
            </a:r>
          </a:p>
          <a:p>
            <a:r>
              <a:rPr lang="en-US" sz="2400" dirty="0" smtClean="0"/>
              <a:t>Therefore it is common practice in reliability analyses to refer to a handbook (e.g. MIL-HBK-338B) to provide guidance and environmental conversion factors for electrical components to apply data across multiple environments.</a:t>
            </a:r>
          </a:p>
          <a:p>
            <a:r>
              <a:rPr lang="en-US" sz="2400" dirty="0"/>
              <a:t>However due to the wide range of differences between mechanical and electrical components, using a standard set of environmental conversion factors for all components could result in over- or underestimating the </a:t>
            </a:r>
            <a:r>
              <a:rPr lang="en-US" sz="2400" dirty="0" smtClean="0"/>
              <a:t>reliability </a:t>
            </a:r>
            <a:r>
              <a:rPr lang="en-US" sz="2400" dirty="0"/>
              <a:t>for components based on their sensitivity to various environments. </a:t>
            </a:r>
            <a:endParaRPr lang="en-US" sz="2400" dirty="0" smtClean="0"/>
          </a:p>
        </p:txBody>
      </p:sp>
      <p:sp>
        <p:nvSpPr>
          <p:cNvPr id="5" name="Slide Number Placeholder 4"/>
          <p:cNvSpPr>
            <a:spLocks noGrp="1"/>
          </p:cNvSpPr>
          <p:nvPr>
            <p:ph type="sldNum" sz="quarter" idx="12"/>
          </p:nvPr>
        </p:nvSpPr>
        <p:spPr/>
        <p:txBody>
          <a:bodyPr/>
          <a:lstStyle/>
          <a:p>
            <a:fld id="{FF8E3973-D732-4F58-B311-5F96505E12B2}" type="slidenum">
              <a:rPr lang="en-US" smtClean="0"/>
              <a:t>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814" y="1371600"/>
            <a:ext cx="4199529" cy="19670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1814" y="3402224"/>
            <a:ext cx="4236233" cy="3340446"/>
          </a:xfrm>
          <a:prstGeom prst="rect">
            <a:avLst/>
          </a:prstGeom>
        </p:spPr>
      </p:pic>
    </p:spTree>
    <p:extLst>
      <p:ext uri="{BB962C8B-B14F-4D97-AF65-F5344CB8AC3E}">
        <p14:creationId xmlns:p14="http://schemas.microsoft.com/office/powerpoint/2010/main" val="4087289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The Environments</a:t>
            </a:r>
            <a:endParaRPr lang="en-US" sz="3600" dirty="0">
              <a:solidFill>
                <a:schemeClr val="tx1"/>
              </a:solidFill>
            </a:endParaRPr>
          </a:p>
        </p:txBody>
      </p:sp>
      <p:sp>
        <p:nvSpPr>
          <p:cNvPr id="3" name="Content Placeholder 2"/>
          <p:cNvSpPr>
            <a:spLocks noGrp="1"/>
          </p:cNvSpPr>
          <p:nvPr>
            <p:ph sz="half" idx="1"/>
          </p:nvPr>
        </p:nvSpPr>
        <p:spPr>
          <a:xfrm>
            <a:off x="106017" y="1192696"/>
            <a:ext cx="11956844" cy="5528783"/>
          </a:xfrm>
        </p:spPr>
        <p:txBody>
          <a:bodyPr>
            <a:normAutofit/>
          </a:bodyPr>
          <a:lstStyle/>
          <a:p>
            <a:r>
              <a:rPr lang="en-US" sz="2400" dirty="0" smtClean="0"/>
              <a:t>The three commonly recognized environments that a spacecraft must undergo over the course of a mission are on-pad , ascent (through atmosphere), and space operations.</a:t>
            </a:r>
          </a:p>
          <a:p>
            <a:r>
              <a:rPr lang="en-US" sz="2400" dirty="0" smtClean="0"/>
              <a:t>Depending on the environment, the impact of natural and induced factors vary in their effect on a given component’s reliability. </a:t>
            </a:r>
          </a:p>
        </p:txBody>
      </p:sp>
      <p:sp>
        <p:nvSpPr>
          <p:cNvPr id="5" name="Slide Number Placeholder 4"/>
          <p:cNvSpPr>
            <a:spLocks noGrp="1"/>
          </p:cNvSpPr>
          <p:nvPr>
            <p:ph type="sldNum" sz="quarter" idx="12"/>
          </p:nvPr>
        </p:nvSpPr>
        <p:spPr/>
        <p:txBody>
          <a:bodyPr/>
          <a:lstStyle/>
          <a:p>
            <a:fld id="{FF8E3973-D732-4F58-B311-5F96505E12B2}" type="slidenum">
              <a:rPr lang="en-US" smtClean="0"/>
              <a:t>3</a:t>
            </a:fld>
            <a:endParaRPr lang="en-US"/>
          </a:p>
        </p:txBody>
      </p:sp>
      <p:pic>
        <p:nvPicPr>
          <p:cNvPr id="4" name="Picture 3"/>
          <p:cNvPicPr>
            <a:picLocks noChangeAspect="1"/>
          </p:cNvPicPr>
          <p:nvPr/>
        </p:nvPicPr>
        <p:blipFill>
          <a:blip r:embed="rId3"/>
          <a:stretch>
            <a:fillRect/>
          </a:stretch>
        </p:blipFill>
        <p:spPr>
          <a:xfrm>
            <a:off x="7357439" y="3028987"/>
            <a:ext cx="4748761" cy="3240831"/>
          </a:xfrm>
          <a:prstGeom prst="rect">
            <a:avLst/>
          </a:prstGeom>
        </p:spPr>
      </p:pic>
      <p:pic>
        <p:nvPicPr>
          <p:cNvPr id="9" name="Picture 8"/>
          <p:cNvPicPr>
            <a:picLocks noChangeAspect="1"/>
          </p:cNvPicPr>
          <p:nvPr/>
        </p:nvPicPr>
        <p:blipFill>
          <a:blip r:embed="rId4"/>
          <a:stretch>
            <a:fillRect/>
          </a:stretch>
        </p:blipFill>
        <p:spPr>
          <a:xfrm>
            <a:off x="713130" y="3028988"/>
            <a:ext cx="6413596" cy="3509928"/>
          </a:xfrm>
          <a:prstGeom prst="rect">
            <a:avLst/>
          </a:prstGeom>
        </p:spPr>
      </p:pic>
      <p:sp>
        <p:nvSpPr>
          <p:cNvPr id="10" name="TextBox 9"/>
          <p:cNvSpPr txBox="1"/>
          <p:nvPr/>
        </p:nvSpPr>
        <p:spPr>
          <a:xfrm>
            <a:off x="2281873" y="6425558"/>
            <a:ext cx="3802566" cy="338554"/>
          </a:xfrm>
          <a:prstGeom prst="rect">
            <a:avLst/>
          </a:prstGeom>
          <a:noFill/>
        </p:spPr>
        <p:txBody>
          <a:bodyPr wrap="square" rtlCol="0">
            <a:spAutoFit/>
          </a:bodyPr>
          <a:lstStyle/>
          <a:p>
            <a:r>
              <a:rPr lang="en-US" sz="1600" dirty="0" smtClean="0"/>
              <a:t>MIL-HBK-337F: Table 7.6-1</a:t>
            </a:r>
            <a:r>
              <a:rPr lang="en-US" sz="1600" baseline="30000" dirty="0" smtClean="0"/>
              <a:t>1</a:t>
            </a:r>
            <a:endParaRPr lang="en-US" sz="1600" dirty="0"/>
          </a:p>
        </p:txBody>
      </p:sp>
      <p:sp>
        <p:nvSpPr>
          <p:cNvPr id="11" name="TextBox 10"/>
          <p:cNvSpPr txBox="1"/>
          <p:nvPr/>
        </p:nvSpPr>
        <p:spPr>
          <a:xfrm>
            <a:off x="8251902" y="6133171"/>
            <a:ext cx="3512635" cy="584775"/>
          </a:xfrm>
          <a:prstGeom prst="rect">
            <a:avLst/>
          </a:prstGeom>
          <a:noFill/>
        </p:spPr>
        <p:txBody>
          <a:bodyPr wrap="square" rtlCol="0">
            <a:spAutoFit/>
          </a:bodyPr>
          <a:lstStyle/>
          <a:p>
            <a:pPr algn="ctr"/>
            <a:r>
              <a:rPr lang="en-US" sz="1600" dirty="0" smtClean="0"/>
              <a:t>Vibration Time History During Space Shuttle Launch</a:t>
            </a:r>
            <a:r>
              <a:rPr lang="en-US" sz="1600" baseline="30000" dirty="0"/>
              <a:t>2</a:t>
            </a:r>
            <a:endParaRPr lang="en-US" sz="1600" dirty="0"/>
          </a:p>
        </p:txBody>
      </p:sp>
    </p:spTree>
    <p:extLst>
      <p:ext uri="{BB962C8B-B14F-4D97-AF65-F5344CB8AC3E}">
        <p14:creationId xmlns:p14="http://schemas.microsoft.com/office/powerpoint/2010/main" val="2303917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Military Handbooks</a:t>
            </a:r>
            <a:endParaRPr lang="en-US" sz="36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06017" y="1192696"/>
                <a:ext cx="11636217" cy="5528783"/>
              </a:xfrm>
            </p:spPr>
            <p:txBody>
              <a:bodyPr>
                <a:normAutofit/>
              </a:bodyPr>
              <a:lstStyle/>
              <a:p>
                <a:r>
                  <a:rPr lang="en-US" sz="2400" dirty="0"/>
                  <a:t>MIl-HDBK-217F provides environmental tables for converting the provided failure rate point estimate from one environment to another, but does not estimate the uncertainty associated with this </a:t>
                </a:r>
                <a:r>
                  <a:rPr lang="en-US" sz="2400" dirty="0" smtClean="0"/>
                  <a:t>conversion.</a:t>
                </a:r>
                <a:r>
                  <a:rPr lang="en-US" sz="2400" baseline="30000" dirty="0" smtClean="0"/>
                  <a:t>3</a:t>
                </a:r>
                <a:endParaRPr lang="en-US" sz="2400" dirty="0"/>
              </a:p>
              <a:p>
                <a:r>
                  <a:rPr lang="en-US" sz="2400" dirty="0"/>
                  <a:t>Using a microelectronic part-type as an example, the environmental factor (π</a:t>
                </a:r>
                <a:r>
                  <a:rPr lang="en-US" sz="2400" baseline="-25000" dirty="0"/>
                  <a:t>E</a:t>
                </a:r>
                <a:r>
                  <a:rPr lang="en-US" sz="2400" dirty="0"/>
                  <a:t>) conversion formula was first derived from the failure rate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λ</m:t>
                        </m:r>
                      </m:e>
                      <m:sub>
                        <m:r>
                          <m:rPr>
                            <m:sty m:val="p"/>
                          </m:rPr>
                          <a:rPr lang="en-US" sz="2400">
                            <a:latin typeface="Cambria Math" panose="02040503050406030204" pitchFamily="18" charset="0"/>
                          </a:rPr>
                          <m:t>p</m:t>
                        </m:r>
                      </m:sub>
                    </m:sSub>
                  </m:oMath>
                </a14:m>
                <a:r>
                  <a:rPr lang="en-US" sz="2400" dirty="0"/>
                  <a:t>) reference</a:t>
                </a:r>
              </a:p>
              <a:p>
                <a:pPr lvl="1"/>
                <a14:m>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λ</m:t>
                        </m:r>
                      </m:e>
                      <m:sub>
                        <m:r>
                          <a:rPr lang="en-US" sz="2000" i="1">
                            <a:latin typeface="Cambria Math" panose="02040503050406030204" pitchFamily="18" charset="0"/>
                            <a:ea typeface="Calibri" panose="020F0502020204030204" pitchFamily="34" charset="0"/>
                            <a:cs typeface="Times New Roman" panose="02020603050405020304" pitchFamily="18" charset="0"/>
                          </a:rPr>
                          <m:t>𝑃</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𝜋</m:t>
                            </m:r>
                          </m:e>
                          <m:sub>
                            <m:r>
                              <m:rPr>
                                <m:sty m:val="p"/>
                              </m:rPr>
                              <a:rPr lang="en-US" sz="2000">
                                <a:latin typeface="Cambria Math" panose="02040503050406030204" pitchFamily="18" charset="0"/>
                                <a:ea typeface="Calibri" panose="020F0502020204030204" pitchFamily="34" charset="0"/>
                                <a:cs typeface="Times New Roman" panose="02020603050405020304" pitchFamily="18" charset="0"/>
                              </a:rPr>
                              <m:t>T</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𝜋</m:t>
                            </m:r>
                          </m:e>
                          <m:sub>
                            <m:r>
                              <a:rPr lang="en-US" sz="2000" i="1">
                                <a:latin typeface="Cambria Math" panose="02040503050406030204" pitchFamily="18" charset="0"/>
                                <a:ea typeface="Calibri" panose="020F0502020204030204" pitchFamily="34" charset="0"/>
                                <a:cs typeface="Times New Roman" panose="02020603050405020304" pitchFamily="18" charset="0"/>
                              </a:rPr>
                              <m:t>𝐸</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𝜋</m:t>
                        </m:r>
                      </m:e>
                      <m:sub>
                        <m:r>
                          <a:rPr lang="en-US" sz="2000" i="1">
                            <a:latin typeface="Cambria Math" panose="02040503050406030204" pitchFamily="18" charset="0"/>
                            <a:ea typeface="Calibri" panose="020F0502020204030204" pitchFamily="34" charset="0"/>
                            <a:cs typeface="Times New Roman" panose="02020603050405020304" pitchFamily="18" charset="0"/>
                          </a:rPr>
                          <m:t>𝑄</m:t>
                        </m:r>
                      </m:sub>
                    </m:sSub>
                  </m:oMath>
                </a14:m>
                <a:endParaRPr lang="en-US" sz="2000" dirty="0">
                  <a:ea typeface="Calibri" panose="020F0502020204030204" pitchFamily="34" charset="0"/>
                  <a:cs typeface="Times New Roman" panose="02020603050405020304" pitchFamily="18" charset="0"/>
                </a:endParaRPr>
              </a:p>
              <a:p>
                <a:pPr lvl="1"/>
                <a:r>
                  <a:rPr lang="en-US" sz="2000" dirty="0"/>
                  <a:t>C</a:t>
                </a:r>
                <a:r>
                  <a:rPr lang="en-US" sz="2000" baseline="-25000" dirty="0"/>
                  <a:t>1</a:t>
                </a:r>
                <a:r>
                  <a:rPr lang="en-US" sz="2000" dirty="0"/>
                  <a:t> is the circuit complexity, C</a:t>
                </a:r>
                <a:r>
                  <a:rPr lang="en-US" sz="2000" baseline="-25000" dirty="0"/>
                  <a:t>2</a:t>
                </a:r>
                <a:r>
                  <a:rPr lang="en-US" sz="2000" dirty="0"/>
                  <a:t> is the packaging complexity</a:t>
                </a:r>
              </a:p>
              <a:p>
                <a:pPr lvl="1"/>
                <a:r>
                  <a:rPr lang="en-US" sz="2000" dirty="0"/>
                  <a:t>π</a:t>
                </a:r>
                <a:r>
                  <a:rPr lang="en-US" sz="2000" baseline="-25000" dirty="0"/>
                  <a:t>T </a:t>
                </a:r>
                <a:r>
                  <a:rPr lang="en-US" sz="2000" dirty="0"/>
                  <a:t>is the component joint temperature factor, π</a:t>
                </a:r>
                <a:r>
                  <a:rPr lang="en-US" sz="2000" baseline="-25000" dirty="0"/>
                  <a:t>Q </a:t>
                </a:r>
                <a:r>
                  <a:rPr lang="en-US" sz="2000" dirty="0"/>
                  <a:t>is the component quality factor</a:t>
                </a:r>
              </a:p>
              <a:p>
                <a:pPr lvl="1"/>
                <a:r>
                  <a:rPr lang="en-US" sz="2000" dirty="0"/>
                  <a:t>π</a:t>
                </a:r>
                <a:r>
                  <a:rPr lang="en-US" sz="2000" baseline="-25000" dirty="0"/>
                  <a:t>L </a:t>
                </a:r>
                <a:r>
                  <a:rPr lang="en-US" sz="2000" dirty="0"/>
                  <a:t>is the learning factor (assumed 1 by the handbook)</a:t>
                </a:r>
              </a:p>
              <a:p>
                <a:pPr lvl="1"/>
                <a:endParaRPr lang="en-US" sz="2000" dirty="0"/>
              </a:p>
              <a:p>
                <a:r>
                  <a:rPr lang="en-US" sz="2400" dirty="0">
                    <a:ea typeface="Calibri" panose="020F0502020204030204" pitchFamily="34" charset="0"/>
                    <a:cs typeface="Times New Roman" panose="02020603050405020304" pitchFamily="18" charset="0"/>
                  </a:rPr>
                  <a:t>Solving for </a:t>
                </a:r>
                <a:r>
                  <a:rPr lang="en-US" sz="2400" dirty="0"/>
                  <a:t>π</a:t>
                </a:r>
                <a:r>
                  <a:rPr lang="en-US" sz="2400" baseline="-25000" dirty="0"/>
                  <a:t>E</a:t>
                </a:r>
                <a:r>
                  <a:rPr lang="en-US" sz="2400" dirty="0"/>
                  <a:t> , the equation becomes</a:t>
                </a:r>
                <a:endParaRPr lang="en-US" sz="2000" baseline="-25000" dirty="0"/>
              </a:p>
              <a:p>
                <a:pPr marL="457200" lvl="1" indent="0">
                  <a:buNone/>
                </a:pPr>
                <a14:m>
                  <m:oMath xmlns:m="http://schemas.openxmlformats.org/officeDocument/2006/math">
                    <m:sSub>
                      <m:sSubPr>
                        <m:ctrlPr>
                          <a:rPr lang="en-US" sz="2000" i="1" baseline="-25000">
                            <a:latin typeface="Cambria Math" panose="020405030504060302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π</m:t>
                        </m:r>
                      </m:e>
                      <m:sub>
                        <m:r>
                          <a:rPr lang="en-US" sz="2000" i="1" baseline="-25000">
                            <a:latin typeface="Cambria Math" panose="02040503050406030204" pitchFamily="18" charset="0"/>
                            <a:ea typeface="Calibri" panose="020F0502020204030204" pitchFamily="34" charset="0"/>
                            <a:cs typeface="Times New Roman" panose="02020603050405020304" pitchFamily="18" charset="0"/>
                          </a:rPr>
                          <m:t>𝐸</m:t>
                        </m:r>
                      </m:sub>
                    </m:sSub>
                    <m:r>
                      <a:rPr lang="en-US" sz="2000">
                        <a:latin typeface="Cambria Math" panose="02040503050406030204" pitchFamily="18" charset="0"/>
                        <a:ea typeface="Times New Roman" panose="02020603050405020304" pitchFamily="18" charset="0"/>
                        <a:cs typeface="Cambria Math" panose="02040503050406030204" pitchFamily="18" charset="0"/>
                      </a:rPr>
                      <m:t>=</m:t>
                    </m:r>
                    <m:f>
                      <m:fPr>
                        <m:ctrlPr>
                          <a:rPr lang="en-US" sz="2000" i="1">
                            <a:latin typeface="Cambria Math" panose="02040503050406030204" pitchFamily="18" charset="0"/>
                            <a:ea typeface="Times New Roman" panose="02020603050405020304" pitchFamily="18" charset="0"/>
                          </a:rPr>
                        </m:ctrlPr>
                      </m:fPr>
                      <m:num>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λ</m:t>
                                    </m:r>
                                  </m:e>
                                  <m:sub>
                                    <m:r>
                                      <a:rPr lang="en-US" sz="2000" i="1">
                                        <a:latin typeface="Cambria Math" panose="02040503050406030204" pitchFamily="18" charset="0"/>
                                        <a:ea typeface="Calibri" panose="020F0502020204030204" pitchFamily="34" charset="0"/>
                                        <a:cs typeface="Times New Roman" panose="02020603050405020304" pitchFamily="18" charset="0"/>
                                      </a:rPr>
                                      <m:t>𝑝</m:t>
                                    </m:r>
                                  </m:sub>
                                </m:sSub>
                              </m:num>
                              <m:den>
                                <m:sSub>
                                  <m:sSubPr>
                                    <m:ctrlPr>
                                      <a:rPr lang="en-US" sz="2000" i="1" baseline="-25000">
                                        <a:latin typeface="Cambria Math" panose="020405030504060302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π</m:t>
                                    </m:r>
                                  </m:e>
                                  <m:sub>
                                    <m:r>
                                      <a:rPr lang="en-US" sz="2000" i="1">
                                        <a:latin typeface="Cambria Math" panose="02040503050406030204" pitchFamily="18" charset="0"/>
                                        <a:ea typeface="Calibri" panose="020F0502020204030204" pitchFamily="34" charset="0"/>
                                        <a:cs typeface="Times New Roman" panose="02020603050405020304" pitchFamily="18" charset="0"/>
                                      </a:rPr>
                                      <m:t>𝑄</m:t>
                                    </m:r>
                                  </m:sub>
                                </m:sSub>
                              </m:den>
                            </m:f>
                          </m:e>
                        </m:d>
                        <m:r>
                          <a:rPr lang="en-US" sz="2000" i="1" baseline="-25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𝜋</m:t>
                            </m:r>
                          </m:e>
                          <m:sub>
                            <m:r>
                              <m:rPr>
                                <m:sty m:val="p"/>
                              </m:rPr>
                              <a:rPr lang="en-US" sz="2000">
                                <a:latin typeface="Cambria Math" panose="02040503050406030204" pitchFamily="18" charset="0"/>
                                <a:ea typeface="Calibri" panose="020F0502020204030204" pitchFamily="34" charset="0"/>
                                <a:cs typeface="Times New Roman" panose="02020603050405020304" pitchFamily="18" charset="0"/>
                              </a:rPr>
                              <m:t>T</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den>
                    </m:f>
                  </m:oMath>
                </a14:m>
                <a:r>
                  <a:rPr lang="en-US" sz="2000" dirty="0">
                    <a:latin typeface="Cambria Math" panose="02040503050406030204" pitchFamily="18" charset="0"/>
                    <a:ea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06017" y="1192696"/>
                <a:ext cx="11636217" cy="5528783"/>
              </a:xfrm>
              <a:blipFill>
                <a:blip r:embed="rId3"/>
                <a:stretch>
                  <a:fillRect l="-681" t="-143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F8E3973-D732-4F58-B311-5F96505E12B2}" type="slidenum">
              <a:rPr lang="en-US" smtClean="0"/>
              <a:t>4</a:t>
            </a:fld>
            <a:endParaRPr lang="en-US"/>
          </a:p>
        </p:txBody>
      </p:sp>
    </p:spTree>
    <p:extLst>
      <p:ext uri="{BB962C8B-B14F-4D97-AF65-F5344CB8AC3E}">
        <p14:creationId xmlns:p14="http://schemas.microsoft.com/office/powerpoint/2010/main" val="4039842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Military Handbooks (cont.)</a:t>
            </a:r>
            <a:endParaRPr lang="en-US" sz="3600" dirty="0">
              <a:solidFill>
                <a:schemeClr val="tx1"/>
              </a:solidFill>
            </a:endParaRPr>
          </a:p>
        </p:txBody>
      </p:sp>
      <p:sp>
        <p:nvSpPr>
          <p:cNvPr id="3" name="Content Placeholder 2"/>
          <p:cNvSpPr>
            <a:spLocks noGrp="1"/>
          </p:cNvSpPr>
          <p:nvPr>
            <p:ph sz="half" idx="1"/>
          </p:nvPr>
        </p:nvSpPr>
        <p:spPr>
          <a:xfrm>
            <a:off x="106017" y="1192696"/>
            <a:ext cx="11636217" cy="5528783"/>
          </a:xfrm>
        </p:spPr>
        <p:txBody>
          <a:bodyPr>
            <a:normAutofit/>
          </a:bodyPr>
          <a:lstStyle/>
          <a:p>
            <a:r>
              <a:rPr lang="en-US" sz="2400" dirty="0" smtClean="0"/>
              <a:t>MIL-HBK-338B provides guidance to determine an electrical component’s reliability by evaluating performance shaping factors, including environmental factors.</a:t>
            </a:r>
          </a:p>
          <a:p>
            <a:r>
              <a:rPr lang="en-US" sz="2400" dirty="0" smtClean="0"/>
              <a:t>Table 10.3-3 provides a conversion factor to apply to a failure rate when transitioning from one environment to another.</a:t>
            </a:r>
          </a:p>
        </p:txBody>
      </p:sp>
      <p:sp>
        <p:nvSpPr>
          <p:cNvPr id="5" name="Slide Number Placeholder 4"/>
          <p:cNvSpPr>
            <a:spLocks noGrp="1"/>
          </p:cNvSpPr>
          <p:nvPr>
            <p:ph type="sldNum" sz="quarter" idx="12"/>
          </p:nvPr>
        </p:nvSpPr>
        <p:spPr/>
        <p:txBody>
          <a:bodyPr/>
          <a:lstStyle/>
          <a:p>
            <a:fld id="{FF8E3973-D732-4F58-B311-5F96505E12B2}" type="slidenum">
              <a:rPr lang="en-US" smtClean="0"/>
              <a:t>5</a:t>
            </a:fld>
            <a:endParaRPr lang="en-US"/>
          </a:p>
        </p:txBody>
      </p:sp>
      <p:pic>
        <p:nvPicPr>
          <p:cNvPr id="4" name="Picture 3"/>
          <p:cNvPicPr>
            <a:picLocks noChangeAspect="1"/>
          </p:cNvPicPr>
          <p:nvPr/>
        </p:nvPicPr>
        <p:blipFill>
          <a:blip r:embed="rId3"/>
          <a:stretch>
            <a:fillRect/>
          </a:stretch>
        </p:blipFill>
        <p:spPr>
          <a:xfrm>
            <a:off x="1631941" y="2751915"/>
            <a:ext cx="8584368" cy="3787001"/>
          </a:xfrm>
          <a:prstGeom prst="rect">
            <a:avLst/>
          </a:prstGeom>
        </p:spPr>
      </p:pic>
    </p:spTree>
    <p:extLst>
      <p:ext uri="{BB962C8B-B14F-4D97-AF65-F5344CB8AC3E}">
        <p14:creationId xmlns:p14="http://schemas.microsoft.com/office/powerpoint/2010/main" val="311409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Databases (Historical Experience)</a:t>
            </a:r>
            <a:endParaRPr lang="en-US" sz="3600" dirty="0">
              <a:solidFill>
                <a:schemeClr val="tx1"/>
              </a:solidFill>
            </a:endParaRPr>
          </a:p>
        </p:txBody>
      </p:sp>
      <p:sp>
        <p:nvSpPr>
          <p:cNvPr id="3" name="Content Placeholder 2"/>
          <p:cNvSpPr>
            <a:spLocks noGrp="1"/>
          </p:cNvSpPr>
          <p:nvPr>
            <p:ph sz="half" idx="1"/>
          </p:nvPr>
        </p:nvSpPr>
        <p:spPr>
          <a:xfrm>
            <a:off x="106017" y="1192696"/>
            <a:ext cx="5913783" cy="5528783"/>
          </a:xfrm>
        </p:spPr>
        <p:txBody>
          <a:bodyPr>
            <a:normAutofit fontScale="85000" lnSpcReduction="20000"/>
          </a:bodyPr>
          <a:lstStyle/>
          <a:p>
            <a:r>
              <a:rPr lang="en-US" sz="3200" dirty="0" smtClean="0"/>
              <a:t>The Nonelectric Part Reliability Data (NPRD-2016)</a:t>
            </a:r>
            <a:r>
              <a:rPr lang="en-US" sz="3200" baseline="30000" dirty="0" smtClean="0"/>
              <a:t>5</a:t>
            </a:r>
            <a:r>
              <a:rPr lang="en-US" sz="3200" dirty="0" smtClean="0"/>
              <a:t> and the Electric Part Reliability Data (EPRD-2014)</a:t>
            </a:r>
            <a:r>
              <a:rPr lang="en-US" sz="3200" baseline="30000" dirty="0" smtClean="0"/>
              <a:t>6</a:t>
            </a:r>
            <a:r>
              <a:rPr lang="en-US" sz="3200" dirty="0" smtClean="0"/>
              <a:t> provide one of the largest existing general collections of failure data today.</a:t>
            </a:r>
          </a:p>
          <a:p>
            <a:r>
              <a:rPr lang="en-US" sz="3200" dirty="0" smtClean="0"/>
              <a:t>By comparing the failure rates for the same component in different environments, it is possible to generate an environmental conversion factor for that given component based on historical experience. </a:t>
            </a:r>
          </a:p>
          <a:p>
            <a:r>
              <a:rPr lang="en-US" sz="3200" dirty="0" smtClean="0"/>
              <a:t>The resulting environmental conversion factor will then be compared to the value within MIL-HBK-338B.</a:t>
            </a:r>
            <a:endParaRPr lang="en-US" sz="3200" dirty="0"/>
          </a:p>
        </p:txBody>
      </p:sp>
      <p:sp>
        <p:nvSpPr>
          <p:cNvPr id="5" name="Slide Number Placeholder 4"/>
          <p:cNvSpPr>
            <a:spLocks noGrp="1"/>
          </p:cNvSpPr>
          <p:nvPr>
            <p:ph type="sldNum" sz="quarter" idx="12"/>
          </p:nvPr>
        </p:nvSpPr>
        <p:spPr/>
        <p:txBody>
          <a:bodyPr/>
          <a:lstStyle/>
          <a:p>
            <a:fld id="{FF8E3973-D732-4F58-B311-5F96505E12B2}" type="slidenum">
              <a:rPr lang="en-US" smtClean="0"/>
              <a:t>6</a:t>
            </a:fld>
            <a:endParaRPr lang="en-US"/>
          </a:p>
        </p:txBody>
      </p:sp>
      <p:pic>
        <p:nvPicPr>
          <p:cNvPr id="4" name="Picture 3"/>
          <p:cNvPicPr>
            <a:picLocks noChangeAspect="1"/>
          </p:cNvPicPr>
          <p:nvPr/>
        </p:nvPicPr>
        <p:blipFill>
          <a:blip r:embed="rId3"/>
          <a:stretch>
            <a:fillRect/>
          </a:stretch>
        </p:blipFill>
        <p:spPr>
          <a:xfrm>
            <a:off x="6302296" y="1650380"/>
            <a:ext cx="5473510" cy="4248774"/>
          </a:xfrm>
          <a:prstGeom prst="rect">
            <a:avLst/>
          </a:prstGeom>
        </p:spPr>
      </p:pic>
    </p:spTree>
    <p:extLst>
      <p:ext uri="{BB962C8B-B14F-4D97-AF65-F5344CB8AC3E}">
        <p14:creationId xmlns:p14="http://schemas.microsoft.com/office/powerpoint/2010/main" val="3319694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Ground Rules &amp; Assumptions/Limitations</a:t>
            </a:r>
            <a:endParaRPr lang="en-US" sz="3600" dirty="0">
              <a:solidFill>
                <a:schemeClr val="tx1"/>
              </a:solidFill>
            </a:endParaRPr>
          </a:p>
        </p:txBody>
      </p:sp>
      <p:sp>
        <p:nvSpPr>
          <p:cNvPr id="3" name="Content Placeholder 2"/>
          <p:cNvSpPr>
            <a:spLocks noGrp="1"/>
          </p:cNvSpPr>
          <p:nvPr>
            <p:ph sz="half" idx="1"/>
          </p:nvPr>
        </p:nvSpPr>
        <p:spPr>
          <a:xfrm>
            <a:off x="106017" y="1192696"/>
            <a:ext cx="11956844" cy="5528783"/>
          </a:xfrm>
        </p:spPr>
        <p:txBody>
          <a:bodyPr>
            <a:normAutofit lnSpcReduction="10000"/>
          </a:bodyPr>
          <a:lstStyle/>
          <a:p>
            <a:r>
              <a:rPr lang="en-US" sz="3200" dirty="0" smtClean="0"/>
              <a:t>Ground Rules &amp; Assumptions</a:t>
            </a:r>
          </a:p>
          <a:p>
            <a:pPr lvl="1"/>
            <a:r>
              <a:rPr lang="en-US" sz="2800" dirty="0" smtClean="0"/>
              <a:t>Only Military Grade equipment are considered in this evaluation.</a:t>
            </a:r>
          </a:p>
          <a:p>
            <a:pPr lvl="1"/>
            <a:r>
              <a:rPr lang="en-US" sz="2800" dirty="0" smtClean="0"/>
              <a:t>Any data used in the evaluation must have at least 100,000 hours of operating experience and at least 1 failure.</a:t>
            </a:r>
          </a:p>
          <a:p>
            <a:pPr lvl="1"/>
            <a:r>
              <a:rPr lang="en-US" sz="2800" dirty="0" smtClean="0"/>
              <a:t>Since data is often provided in the context of an Airborne Uninhabited  (AUF) environment, the cases evaluated will be limited to conversions between the AUF  and Space Flight (SF) and the AUF to Ground Mobile (GM) environments.</a:t>
            </a:r>
          </a:p>
          <a:p>
            <a:pPr marL="0" indent="0">
              <a:buNone/>
            </a:pPr>
            <a:endParaRPr lang="en-US" sz="3200" dirty="0" smtClean="0"/>
          </a:p>
          <a:p>
            <a:r>
              <a:rPr lang="en-US" sz="3200" dirty="0" smtClean="0"/>
              <a:t>Limitations</a:t>
            </a:r>
          </a:p>
          <a:p>
            <a:pPr lvl="1"/>
            <a:r>
              <a:rPr lang="en-US" sz="2800" dirty="0" smtClean="0"/>
              <a:t>Data pertaining to components operating in a space flight environment is limited</a:t>
            </a:r>
            <a:r>
              <a:rPr lang="en-US" sz="2800" dirty="0" smtClean="0">
                <a:solidFill>
                  <a:srgbClr val="FF0000"/>
                </a:solidFill>
              </a:rPr>
              <a:t>, thus </a:t>
            </a:r>
            <a:r>
              <a:rPr lang="en-US" sz="2800" dirty="0" smtClean="0"/>
              <a:t>reducing the possible number of comparisons.</a:t>
            </a:r>
          </a:p>
          <a:p>
            <a:pPr lvl="1"/>
            <a:r>
              <a:rPr lang="en-US" sz="2800" dirty="0" smtClean="0"/>
              <a:t>Data does not account for specific manufacturing processes.</a:t>
            </a:r>
          </a:p>
        </p:txBody>
      </p:sp>
      <p:sp>
        <p:nvSpPr>
          <p:cNvPr id="5" name="Slide Number Placeholder 4"/>
          <p:cNvSpPr>
            <a:spLocks noGrp="1"/>
          </p:cNvSpPr>
          <p:nvPr>
            <p:ph type="sldNum" sz="quarter" idx="12"/>
          </p:nvPr>
        </p:nvSpPr>
        <p:spPr/>
        <p:txBody>
          <a:bodyPr/>
          <a:lstStyle/>
          <a:p>
            <a:fld id="{FF8E3973-D732-4F58-B311-5F96505E12B2}" type="slidenum">
              <a:rPr lang="en-US" smtClean="0"/>
              <a:t>7</a:t>
            </a:fld>
            <a:endParaRPr lang="en-US" dirty="0"/>
          </a:p>
        </p:txBody>
      </p:sp>
    </p:spTree>
    <p:extLst>
      <p:ext uri="{BB962C8B-B14F-4D97-AF65-F5344CB8AC3E}">
        <p14:creationId xmlns:p14="http://schemas.microsoft.com/office/powerpoint/2010/main" val="3461269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tx1"/>
                </a:solidFill>
              </a:rPr>
              <a:t>AUF to GM Comparison – Electrical Components</a:t>
            </a:r>
            <a:endParaRPr lang="en-US" sz="3200" dirty="0">
              <a:solidFill>
                <a:schemeClr val="tx1"/>
              </a:solidFill>
            </a:endParaRPr>
          </a:p>
        </p:txBody>
      </p:sp>
      <p:sp>
        <p:nvSpPr>
          <p:cNvPr id="3" name="Content Placeholder 2"/>
          <p:cNvSpPr>
            <a:spLocks noGrp="1"/>
          </p:cNvSpPr>
          <p:nvPr>
            <p:ph sz="half" idx="1"/>
          </p:nvPr>
        </p:nvSpPr>
        <p:spPr>
          <a:xfrm>
            <a:off x="106017" y="1050162"/>
            <a:ext cx="11956844" cy="2163821"/>
          </a:xfrm>
        </p:spPr>
        <p:txBody>
          <a:bodyPr>
            <a:normAutofit/>
          </a:bodyPr>
          <a:lstStyle/>
          <a:p>
            <a:r>
              <a:rPr lang="en-US" sz="2800" dirty="0" smtClean="0"/>
              <a:t>The following table is a comparison of components operating within the AUF and GM environments.</a:t>
            </a:r>
          </a:p>
          <a:p>
            <a:pPr lvl="1"/>
            <a:r>
              <a:rPr lang="en-US" dirty="0" smtClean="0"/>
              <a:t>The conversion factor from AUF to GM is 3.1. </a:t>
            </a:r>
          </a:p>
        </p:txBody>
      </p:sp>
      <p:sp>
        <p:nvSpPr>
          <p:cNvPr id="5" name="Slide Number Placeholder 4"/>
          <p:cNvSpPr>
            <a:spLocks noGrp="1"/>
          </p:cNvSpPr>
          <p:nvPr>
            <p:ph type="sldNum" sz="quarter" idx="12"/>
          </p:nvPr>
        </p:nvSpPr>
        <p:spPr/>
        <p:txBody>
          <a:bodyPr/>
          <a:lstStyle/>
          <a:p>
            <a:fld id="{FF8E3973-D732-4F58-B311-5F96505E12B2}" type="slidenum">
              <a:rPr lang="en-US" smtClean="0"/>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39936325"/>
              </p:ext>
            </p:extLst>
          </p:nvPr>
        </p:nvGraphicFramePr>
        <p:xfrm>
          <a:off x="251460" y="2308859"/>
          <a:ext cx="11811400" cy="3694120"/>
        </p:xfrm>
        <a:graphic>
          <a:graphicData uri="http://schemas.openxmlformats.org/drawingml/2006/table">
            <a:tbl>
              <a:tblPr>
                <a:tableStyleId>{5C22544A-7EE6-4342-B048-85BDC9FD1C3A}</a:tableStyleId>
              </a:tblPr>
              <a:tblGrid>
                <a:gridCol w="994410">
                  <a:extLst>
                    <a:ext uri="{9D8B030D-6E8A-4147-A177-3AD203B41FA5}">
                      <a16:colId xmlns:a16="http://schemas.microsoft.com/office/drawing/2014/main" val="3225190491"/>
                    </a:ext>
                  </a:extLst>
                </a:gridCol>
                <a:gridCol w="902970">
                  <a:extLst>
                    <a:ext uri="{9D8B030D-6E8A-4147-A177-3AD203B41FA5}">
                      <a16:colId xmlns:a16="http://schemas.microsoft.com/office/drawing/2014/main" val="1766968122"/>
                    </a:ext>
                  </a:extLst>
                </a:gridCol>
                <a:gridCol w="971550">
                  <a:extLst>
                    <a:ext uri="{9D8B030D-6E8A-4147-A177-3AD203B41FA5}">
                      <a16:colId xmlns:a16="http://schemas.microsoft.com/office/drawing/2014/main" val="1447583233"/>
                    </a:ext>
                  </a:extLst>
                </a:gridCol>
                <a:gridCol w="685800">
                  <a:extLst>
                    <a:ext uri="{9D8B030D-6E8A-4147-A177-3AD203B41FA5}">
                      <a16:colId xmlns:a16="http://schemas.microsoft.com/office/drawing/2014/main" val="3623569802"/>
                    </a:ext>
                  </a:extLst>
                </a:gridCol>
                <a:gridCol w="950113">
                  <a:extLst>
                    <a:ext uri="{9D8B030D-6E8A-4147-A177-3AD203B41FA5}">
                      <a16:colId xmlns:a16="http://schemas.microsoft.com/office/drawing/2014/main" val="4222359247"/>
                    </a:ext>
                  </a:extLst>
                </a:gridCol>
                <a:gridCol w="878687">
                  <a:extLst>
                    <a:ext uri="{9D8B030D-6E8A-4147-A177-3AD203B41FA5}">
                      <a16:colId xmlns:a16="http://schemas.microsoft.com/office/drawing/2014/main" val="1036384203"/>
                    </a:ext>
                  </a:extLst>
                </a:gridCol>
                <a:gridCol w="1200150">
                  <a:extLst>
                    <a:ext uri="{9D8B030D-6E8A-4147-A177-3AD203B41FA5}">
                      <a16:colId xmlns:a16="http://schemas.microsoft.com/office/drawing/2014/main" val="4213147960"/>
                    </a:ext>
                  </a:extLst>
                </a:gridCol>
                <a:gridCol w="720090">
                  <a:extLst>
                    <a:ext uri="{9D8B030D-6E8A-4147-A177-3AD203B41FA5}">
                      <a16:colId xmlns:a16="http://schemas.microsoft.com/office/drawing/2014/main" val="1060817152"/>
                    </a:ext>
                  </a:extLst>
                </a:gridCol>
                <a:gridCol w="937260">
                  <a:extLst>
                    <a:ext uri="{9D8B030D-6E8A-4147-A177-3AD203B41FA5}">
                      <a16:colId xmlns:a16="http://schemas.microsoft.com/office/drawing/2014/main" val="2636392708"/>
                    </a:ext>
                  </a:extLst>
                </a:gridCol>
                <a:gridCol w="825536">
                  <a:extLst>
                    <a:ext uri="{9D8B030D-6E8A-4147-A177-3AD203B41FA5}">
                      <a16:colId xmlns:a16="http://schemas.microsoft.com/office/drawing/2014/main" val="3388862397"/>
                    </a:ext>
                  </a:extLst>
                </a:gridCol>
                <a:gridCol w="1157469">
                  <a:extLst>
                    <a:ext uri="{9D8B030D-6E8A-4147-A177-3AD203B41FA5}">
                      <a16:colId xmlns:a16="http://schemas.microsoft.com/office/drawing/2014/main" val="4009974844"/>
                    </a:ext>
                  </a:extLst>
                </a:gridCol>
                <a:gridCol w="1587365">
                  <a:extLst>
                    <a:ext uri="{9D8B030D-6E8A-4147-A177-3AD203B41FA5}">
                      <a16:colId xmlns:a16="http://schemas.microsoft.com/office/drawing/2014/main" val="69399168"/>
                    </a:ext>
                  </a:extLst>
                </a:gridCol>
              </a:tblGrid>
              <a:tr h="134607">
                <a:tc rowSpan="2">
                  <a:txBody>
                    <a:bodyPr/>
                    <a:lstStyle/>
                    <a:p>
                      <a:pPr algn="ctr" rtl="0" fontAlgn="ctr"/>
                      <a:r>
                        <a:rPr lang="en-US" sz="1400" u="none" strike="noStrike" dirty="0">
                          <a:effectLst/>
                        </a:rPr>
                        <a:t>Component</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400" u="none" strike="noStrike" dirty="0">
                          <a:effectLst/>
                        </a:rPr>
                        <a:t>Type</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4">
                  <a:txBody>
                    <a:bodyPr/>
                    <a:lstStyle/>
                    <a:p>
                      <a:pPr algn="ctr" rtl="0" fontAlgn="ctr"/>
                      <a:r>
                        <a:rPr lang="en-US" sz="1400" u="none" strike="noStrike" dirty="0" smtClean="0">
                          <a:effectLst/>
                        </a:rPr>
                        <a:t>Airborne </a:t>
                      </a:r>
                      <a:r>
                        <a:rPr lang="en-US" sz="1400" u="none" strike="noStrike" dirty="0">
                          <a:effectLst/>
                        </a:rPr>
                        <a:t>Uninhabited (AUF) Environment</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400" u="none" strike="noStrike" dirty="0">
                          <a:effectLst/>
                        </a:rPr>
                        <a:t>Ground Mobile (GM) Environment</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fontAlgn="ctr"/>
                      <a:r>
                        <a:rPr lang="en-US" sz="1400" u="none" strike="noStrike" dirty="0">
                          <a:effectLst/>
                        </a:rPr>
                        <a:t>Demonstrated Conversion Factor</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400" u="none" strike="noStrike" dirty="0">
                          <a:effectLst/>
                        </a:rPr>
                        <a:t>% Difference Between </a:t>
                      </a:r>
                      <a:r>
                        <a:rPr lang="en-US" sz="1400" u="none" strike="noStrike" dirty="0" smtClean="0">
                          <a:effectLst/>
                        </a:rPr>
                        <a:t>MIL-338B </a:t>
                      </a:r>
                      <a:r>
                        <a:rPr lang="en-US" sz="1400" u="none" strike="noStrike" dirty="0">
                          <a:effectLst/>
                        </a:rPr>
                        <a:t>(</a:t>
                      </a:r>
                      <a:r>
                        <a:rPr lang="en-US" sz="1400" u="none" strike="noStrike" dirty="0" smtClean="0">
                          <a:effectLst/>
                        </a:rPr>
                        <a:t>Demonstrated/MIL-338B)</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02009265"/>
                  </a:ext>
                </a:extLst>
              </a:tr>
              <a:tr h="265195">
                <a:tc vMerge="1">
                  <a:txBody>
                    <a:bodyPr/>
                    <a:lstStyle/>
                    <a:p>
                      <a:endParaRPr lang="en-US"/>
                    </a:p>
                  </a:txBody>
                  <a:tcPr/>
                </a:tc>
                <a:tc vMerge="1">
                  <a:txBody>
                    <a:bodyPr/>
                    <a:lstStyle/>
                    <a:p>
                      <a:endParaRPr lang="en-US"/>
                    </a:p>
                  </a:txBody>
                  <a:tcPr/>
                </a:tc>
                <a:tc>
                  <a:txBody>
                    <a:bodyPr/>
                    <a:lstStyle/>
                    <a:p>
                      <a:pPr algn="ctr" rtl="0" fontAlgn="ctr"/>
                      <a:r>
                        <a:rPr lang="en-US" sz="1400" u="none" strike="noStrike" dirty="0">
                          <a:effectLst/>
                        </a:rPr>
                        <a:t>Failure Rate (per million hours)</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Failures</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Data Time (</a:t>
                      </a:r>
                      <a:r>
                        <a:rPr lang="en-US" sz="1400" u="none" strike="noStrike" dirty="0" err="1">
                          <a:effectLst/>
                        </a:rPr>
                        <a:t>hrs</a:t>
                      </a: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Data Source</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Failure Rate (per million hours)</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Failures</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Data Time (</a:t>
                      </a:r>
                      <a:r>
                        <a:rPr lang="en-US" sz="1400" u="none" strike="noStrike" dirty="0" err="1">
                          <a:effectLst/>
                        </a:rPr>
                        <a:t>hrs</a:t>
                      </a: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u="none" strike="noStrike" dirty="0">
                          <a:effectLst/>
                        </a:rPr>
                        <a:t>Data Source</a:t>
                      </a:r>
                      <a:endParaRPr lang="en-US" sz="14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89088182"/>
                  </a:ext>
                </a:extLst>
              </a:tr>
              <a:tr h="188718">
                <a:tc>
                  <a:txBody>
                    <a:bodyPr/>
                    <a:lstStyle/>
                    <a:p>
                      <a:pPr algn="ctr" fontAlgn="b"/>
                      <a:r>
                        <a:rPr lang="en-US" sz="1400" b="0" i="0" u="none" strike="noStrike" dirty="0">
                          <a:solidFill>
                            <a:srgbClr val="000000"/>
                          </a:solidFill>
                          <a:effectLst/>
                          <a:latin typeface="Arial" panose="020B0604020202020204" pitchFamily="34" charset="0"/>
                        </a:rPr>
                        <a:t>Circuit Card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Electrical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40,739,000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17718-000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30,420,000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17718-000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a:solidFill>
                            <a:srgbClr val="000000"/>
                          </a:solidFill>
                          <a:effectLst/>
                          <a:latin typeface="Arial" panose="020B0604020202020204" pitchFamily="34" charset="0"/>
                        </a:rPr>
                        <a:t>24.64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a:solidFill>
                            <a:srgbClr val="000000"/>
                          </a:solidFill>
                          <a:effectLst/>
                          <a:latin typeface="Arial" panose="020B0604020202020204" pitchFamily="34" charset="0"/>
                        </a:rPr>
                        <a:t>694.88%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6590108"/>
                  </a:ext>
                </a:extLst>
              </a:tr>
              <a:tr h="153268">
                <a:tc>
                  <a:txBody>
                    <a:bodyPr/>
                    <a:lstStyle/>
                    <a:p>
                      <a:pPr algn="ctr" fontAlgn="b"/>
                      <a:r>
                        <a:rPr lang="en-US" sz="1400" b="0" i="0" u="none" strike="noStrike">
                          <a:solidFill>
                            <a:srgbClr val="000000"/>
                          </a:solidFill>
                          <a:effectLst/>
                          <a:latin typeface="Arial" panose="020B0604020202020204" pitchFamily="34" charset="0"/>
                        </a:rPr>
                        <a:t>Connector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Electrical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37,229,582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265827-000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6,404,060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14851-000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a:solidFill>
                            <a:srgbClr val="000000"/>
                          </a:solidFill>
                          <a:effectLst/>
                          <a:latin typeface="Arial" panose="020B0604020202020204" pitchFamily="34" charset="0"/>
                        </a:rPr>
                        <a:t>3.44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a:solidFill>
                            <a:srgbClr val="000000"/>
                          </a:solidFill>
                          <a:effectLst/>
                          <a:latin typeface="Arial" panose="020B0604020202020204" pitchFamily="34" charset="0"/>
                        </a:rPr>
                        <a:t>10.98%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8438709"/>
                  </a:ext>
                </a:extLst>
              </a:tr>
              <a:tr h="281386">
                <a:tc>
                  <a:txBody>
                    <a:bodyPr/>
                    <a:lstStyle/>
                    <a:p>
                      <a:pPr algn="ctr" fontAlgn="b"/>
                      <a:r>
                        <a:rPr lang="en-US" sz="1400" b="0" i="0" u="none" strike="noStrike">
                          <a:solidFill>
                            <a:srgbClr val="000000"/>
                          </a:solidFill>
                          <a:effectLst/>
                          <a:latin typeface="Arial" panose="020B0604020202020204" pitchFamily="34" charset="0"/>
                        </a:rPr>
                        <a:t>Power Transmitter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Electrical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2,217,000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16953-000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15,774,000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NPRD-106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12.20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a:solidFill>
                            <a:srgbClr val="000000"/>
                          </a:solidFill>
                          <a:effectLst/>
                          <a:latin typeface="Arial" panose="020B0604020202020204" pitchFamily="34" charset="0"/>
                        </a:rPr>
                        <a:t>293.46%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30855033"/>
                  </a:ext>
                </a:extLst>
              </a:tr>
              <a:tr h="198961">
                <a:tc>
                  <a:txBody>
                    <a:bodyPr/>
                    <a:lstStyle/>
                    <a:p>
                      <a:pPr algn="ctr" fontAlgn="b"/>
                      <a:r>
                        <a:rPr lang="en-US" sz="1400" b="0" i="0" u="none" strike="noStrike">
                          <a:solidFill>
                            <a:srgbClr val="000000"/>
                          </a:solidFill>
                          <a:effectLst/>
                          <a:latin typeface="Arial" panose="020B0604020202020204" pitchFamily="34" charset="0"/>
                        </a:rPr>
                        <a:t>Relay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Electrical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3.49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5,727,628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265827-000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6,528,340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23037-000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dirty="0">
                          <a:solidFill>
                            <a:srgbClr val="FF0000"/>
                          </a:solidFill>
                          <a:effectLst/>
                          <a:latin typeface="Arial" panose="020B0604020202020204" pitchFamily="34" charset="0"/>
                        </a:rPr>
                        <a:t>-18.29%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26426613"/>
                  </a:ext>
                </a:extLst>
              </a:tr>
              <a:tr h="198961">
                <a:tc>
                  <a:txBody>
                    <a:bodyPr/>
                    <a:lstStyle/>
                    <a:p>
                      <a:pPr algn="ctr" fontAlgn="b"/>
                      <a:r>
                        <a:rPr lang="en-US" sz="1400" b="0" i="0" u="none" strike="noStrike">
                          <a:solidFill>
                            <a:srgbClr val="000000"/>
                          </a:solidFill>
                          <a:effectLst/>
                          <a:latin typeface="Arial" panose="020B0604020202020204" pitchFamily="34" charset="0"/>
                        </a:rPr>
                        <a:t>Switch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Electrical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351,096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23035-000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1,315,971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23037-000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dirty="0">
                          <a:solidFill>
                            <a:srgbClr val="FF0000"/>
                          </a:solidFill>
                          <a:effectLst/>
                          <a:latin typeface="Arial" panose="020B0604020202020204" pitchFamily="34" charset="0"/>
                        </a:rPr>
                        <a:t>-68.46%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16876048"/>
                  </a:ext>
                </a:extLst>
              </a:tr>
              <a:tr h="198961">
                <a:tc>
                  <a:txBody>
                    <a:bodyPr/>
                    <a:lstStyle/>
                    <a:p>
                      <a:pPr algn="ctr" fontAlgn="b"/>
                      <a:r>
                        <a:rPr lang="en-US" sz="1400" b="0" i="0" u="none" strike="noStrike">
                          <a:solidFill>
                            <a:srgbClr val="000000"/>
                          </a:solidFill>
                          <a:effectLst/>
                          <a:latin typeface="Arial" panose="020B0604020202020204" pitchFamily="34" charset="0"/>
                        </a:rPr>
                        <a:t>Transformer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Electrical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0.70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8,591,442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265827-000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9,606,090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14851-000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a:solidFill>
                            <a:srgbClr val="000000"/>
                          </a:solidFill>
                          <a:effectLst/>
                          <a:latin typeface="Arial" panose="020B0604020202020204" pitchFamily="34" charset="0"/>
                        </a:rPr>
                        <a:t>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8.20%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13955306"/>
                  </a:ext>
                </a:extLst>
              </a:tr>
            </a:tbl>
          </a:graphicData>
        </a:graphic>
      </p:graphicFrame>
    </p:spTree>
    <p:extLst>
      <p:ext uri="{BB962C8B-B14F-4D97-AF65-F5344CB8AC3E}">
        <p14:creationId xmlns:p14="http://schemas.microsoft.com/office/powerpoint/2010/main" val="1141148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tx1"/>
                </a:solidFill>
              </a:rPr>
              <a:t>AUF to GM Comparison – Mechanical Components</a:t>
            </a:r>
            <a:endParaRPr lang="en-US" sz="3200" dirty="0">
              <a:solidFill>
                <a:schemeClr val="tx1"/>
              </a:solidFill>
            </a:endParaRPr>
          </a:p>
        </p:txBody>
      </p:sp>
      <p:sp>
        <p:nvSpPr>
          <p:cNvPr id="3" name="Content Placeholder 2"/>
          <p:cNvSpPr>
            <a:spLocks noGrp="1"/>
          </p:cNvSpPr>
          <p:nvPr>
            <p:ph sz="half" idx="1"/>
          </p:nvPr>
        </p:nvSpPr>
        <p:spPr>
          <a:xfrm>
            <a:off x="106017" y="1050162"/>
            <a:ext cx="11956844" cy="2163821"/>
          </a:xfrm>
        </p:spPr>
        <p:txBody>
          <a:bodyPr>
            <a:normAutofit/>
          </a:bodyPr>
          <a:lstStyle/>
          <a:p>
            <a:r>
              <a:rPr lang="en-US" sz="2800" dirty="0" smtClean="0"/>
              <a:t>The following table is a comparison of components operating within the AUF and GM environments.</a:t>
            </a:r>
          </a:p>
          <a:p>
            <a:pPr lvl="1"/>
            <a:r>
              <a:rPr lang="en-US" dirty="0" smtClean="0"/>
              <a:t>The conversion factor from AUF to GM is 3.1. </a:t>
            </a:r>
          </a:p>
        </p:txBody>
      </p:sp>
      <p:sp>
        <p:nvSpPr>
          <p:cNvPr id="5" name="Slide Number Placeholder 4"/>
          <p:cNvSpPr>
            <a:spLocks noGrp="1"/>
          </p:cNvSpPr>
          <p:nvPr>
            <p:ph type="sldNum" sz="quarter" idx="12"/>
          </p:nvPr>
        </p:nvSpPr>
        <p:spPr/>
        <p:txBody>
          <a:bodyPr/>
          <a:lstStyle/>
          <a:p>
            <a:fld id="{FF8E3973-D732-4F58-B311-5F96505E12B2}" type="slidenum">
              <a:rPr lang="en-US" smtClean="0"/>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48863680"/>
              </p:ext>
            </p:extLst>
          </p:nvPr>
        </p:nvGraphicFramePr>
        <p:xfrm>
          <a:off x="106017" y="2389070"/>
          <a:ext cx="11956844" cy="3654115"/>
        </p:xfrm>
        <a:graphic>
          <a:graphicData uri="http://schemas.openxmlformats.org/drawingml/2006/table">
            <a:tbl>
              <a:tblPr>
                <a:tableStyleId>{5C22544A-7EE6-4342-B048-85BDC9FD1C3A}</a:tableStyleId>
              </a:tblPr>
              <a:tblGrid>
                <a:gridCol w="1067175">
                  <a:extLst>
                    <a:ext uri="{9D8B030D-6E8A-4147-A177-3AD203B41FA5}">
                      <a16:colId xmlns:a16="http://schemas.microsoft.com/office/drawing/2014/main" val="3225190491"/>
                    </a:ext>
                  </a:extLst>
                </a:gridCol>
                <a:gridCol w="984297">
                  <a:extLst>
                    <a:ext uri="{9D8B030D-6E8A-4147-A177-3AD203B41FA5}">
                      <a16:colId xmlns:a16="http://schemas.microsoft.com/office/drawing/2014/main" val="1766968122"/>
                    </a:ext>
                  </a:extLst>
                </a:gridCol>
                <a:gridCol w="974378">
                  <a:extLst>
                    <a:ext uri="{9D8B030D-6E8A-4147-A177-3AD203B41FA5}">
                      <a16:colId xmlns:a16="http://schemas.microsoft.com/office/drawing/2014/main" val="1447583233"/>
                    </a:ext>
                  </a:extLst>
                </a:gridCol>
                <a:gridCol w="828223">
                  <a:extLst>
                    <a:ext uri="{9D8B030D-6E8A-4147-A177-3AD203B41FA5}">
                      <a16:colId xmlns:a16="http://schemas.microsoft.com/office/drawing/2014/main" val="3623569802"/>
                    </a:ext>
                  </a:extLst>
                </a:gridCol>
                <a:gridCol w="844461">
                  <a:extLst>
                    <a:ext uri="{9D8B030D-6E8A-4147-A177-3AD203B41FA5}">
                      <a16:colId xmlns:a16="http://schemas.microsoft.com/office/drawing/2014/main" val="4222359247"/>
                    </a:ext>
                  </a:extLst>
                </a:gridCol>
                <a:gridCol w="828222">
                  <a:extLst>
                    <a:ext uri="{9D8B030D-6E8A-4147-A177-3AD203B41FA5}">
                      <a16:colId xmlns:a16="http://schemas.microsoft.com/office/drawing/2014/main" val="1036384203"/>
                    </a:ext>
                  </a:extLst>
                </a:gridCol>
                <a:gridCol w="1137995">
                  <a:extLst>
                    <a:ext uri="{9D8B030D-6E8A-4147-A177-3AD203B41FA5}">
                      <a16:colId xmlns:a16="http://schemas.microsoft.com/office/drawing/2014/main" val="4213147960"/>
                    </a:ext>
                  </a:extLst>
                </a:gridCol>
                <a:gridCol w="891962">
                  <a:extLst>
                    <a:ext uri="{9D8B030D-6E8A-4147-A177-3AD203B41FA5}">
                      <a16:colId xmlns:a16="http://schemas.microsoft.com/office/drawing/2014/main" val="1060817152"/>
                    </a:ext>
                  </a:extLst>
                </a:gridCol>
                <a:gridCol w="893180">
                  <a:extLst>
                    <a:ext uri="{9D8B030D-6E8A-4147-A177-3AD203B41FA5}">
                      <a16:colId xmlns:a16="http://schemas.microsoft.com/office/drawing/2014/main" val="2636392708"/>
                    </a:ext>
                  </a:extLst>
                </a:gridCol>
                <a:gridCol w="716427">
                  <a:extLst>
                    <a:ext uri="{9D8B030D-6E8A-4147-A177-3AD203B41FA5}">
                      <a16:colId xmlns:a16="http://schemas.microsoft.com/office/drawing/2014/main" val="3388862397"/>
                    </a:ext>
                  </a:extLst>
                </a:gridCol>
                <a:gridCol w="1379621">
                  <a:extLst>
                    <a:ext uri="{9D8B030D-6E8A-4147-A177-3AD203B41FA5}">
                      <a16:colId xmlns:a16="http://schemas.microsoft.com/office/drawing/2014/main" val="4009974844"/>
                    </a:ext>
                  </a:extLst>
                </a:gridCol>
                <a:gridCol w="1410903">
                  <a:extLst>
                    <a:ext uri="{9D8B030D-6E8A-4147-A177-3AD203B41FA5}">
                      <a16:colId xmlns:a16="http://schemas.microsoft.com/office/drawing/2014/main" val="69399168"/>
                    </a:ext>
                  </a:extLst>
                </a:gridCol>
              </a:tblGrid>
              <a:tr h="134607">
                <a:tc rowSpan="2">
                  <a:txBody>
                    <a:bodyPr/>
                    <a:lstStyle/>
                    <a:p>
                      <a:pPr algn="ctr" rtl="0" fontAlgn="ctr"/>
                      <a:r>
                        <a:rPr lang="en-US" sz="1600" u="none" strike="noStrike" dirty="0">
                          <a:effectLst/>
                        </a:rPr>
                        <a:t>Component</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600" u="none" strike="noStrike" dirty="0">
                          <a:effectLst/>
                        </a:rPr>
                        <a:t>Type</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4">
                  <a:txBody>
                    <a:bodyPr/>
                    <a:lstStyle/>
                    <a:p>
                      <a:pPr algn="ctr" rtl="0" fontAlgn="ctr"/>
                      <a:r>
                        <a:rPr lang="en-US" sz="1600" u="none" strike="noStrike" dirty="0" smtClean="0">
                          <a:effectLst/>
                        </a:rPr>
                        <a:t>Airborne </a:t>
                      </a:r>
                      <a:r>
                        <a:rPr lang="en-US" sz="1600" u="none" strike="noStrike" dirty="0">
                          <a:effectLst/>
                        </a:rPr>
                        <a:t>Uninhabited (AUF) Environment</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600" u="none" strike="noStrike" dirty="0">
                          <a:effectLst/>
                        </a:rPr>
                        <a:t>Ground Mobile (GM) Environment</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fontAlgn="ctr"/>
                      <a:r>
                        <a:rPr lang="en-US" sz="1600" u="none" strike="noStrike">
                          <a:effectLst/>
                        </a:rPr>
                        <a:t>Demonstrated Conversion Factor</a:t>
                      </a:r>
                      <a:endParaRPr lang="en-US" sz="1600" b="0" i="0" u="none" strike="noStrike">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600" u="none" strike="noStrike" dirty="0">
                          <a:effectLst/>
                        </a:rPr>
                        <a:t>% Difference Between </a:t>
                      </a:r>
                      <a:r>
                        <a:rPr lang="en-US" sz="1600" u="none" strike="noStrike" dirty="0" smtClean="0">
                          <a:effectLst/>
                        </a:rPr>
                        <a:t>MIL-338B </a:t>
                      </a:r>
                      <a:r>
                        <a:rPr lang="en-US" sz="1600" u="none" strike="noStrike" dirty="0">
                          <a:effectLst/>
                        </a:rPr>
                        <a:t>(</a:t>
                      </a:r>
                      <a:r>
                        <a:rPr lang="en-US" sz="1600" u="none" strike="noStrike" dirty="0" smtClean="0">
                          <a:effectLst/>
                        </a:rPr>
                        <a:t>Demonstrated /</a:t>
                      </a:r>
                      <a:r>
                        <a:rPr lang="en-US" sz="1600" u="none" strike="noStrike" dirty="0" smtClean="0">
                          <a:effectLst/>
                        </a:rPr>
                        <a:t>MIL-338B)</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02009265"/>
                  </a:ext>
                </a:extLst>
              </a:tr>
              <a:tr h="265195">
                <a:tc vMerge="1">
                  <a:txBody>
                    <a:bodyPr/>
                    <a:lstStyle/>
                    <a:p>
                      <a:endParaRPr lang="en-US"/>
                    </a:p>
                  </a:txBody>
                  <a:tcPr/>
                </a:tc>
                <a:tc vMerge="1">
                  <a:txBody>
                    <a:bodyPr/>
                    <a:lstStyle/>
                    <a:p>
                      <a:endParaRPr lang="en-US"/>
                    </a:p>
                  </a:txBody>
                  <a:tcPr/>
                </a:tc>
                <a:tc>
                  <a:txBody>
                    <a:bodyPr/>
                    <a:lstStyle/>
                    <a:p>
                      <a:pPr algn="ctr" rtl="0" fontAlgn="ctr"/>
                      <a:r>
                        <a:rPr lang="en-US" sz="1600" u="none" strike="noStrike" dirty="0">
                          <a:effectLst/>
                        </a:rPr>
                        <a:t>Failure Rate (per million hours)</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600" u="none" strike="noStrike" dirty="0">
                          <a:effectLst/>
                        </a:rPr>
                        <a:t>Failures</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600" u="none" strike="noStrike" dirty="0">
                          <a:effectLst/>
                        </a:rPr>
                        <a:t>Data Time (</a:t>
                      </a:r>
                      <a:r>
                        <a:rPr lang="en-US" sz="1600" u="none" strike="noStrike" dirty="0" err="1">
                          <a:effectLst/>
                        </a:rPr>
                        <a:t>hrs</a:t>
                      </a:r>
                      <a:r>
                        <a:rPr lang="en-US" sz="1600" u="none" strike="noStrike" dirty="0">
                          <a:effectLst/>
                        </a:rPr>
                        <a:t>)</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600" u="none" strike="noStrike" dirty="0">
                          <a:effectLst/>
                        </a:rPr>
                        <a:t>Data Source</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600" u="none" strike="noStrike" dirty="0">
                          <a:effectLst/>
                        </a:rPr>
                        <a:t>Failure Rate (per million hours)</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600" u="none" strike="noStrike" dirty="0">
                          <a:effectLst/>
                        </a:rPr>
                        <a:t>Failures</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600" u="none" strike="noStrike" dirty="0">
                          <a:effectLst/>
                        </a:rPr>
                        <a:t>Data Time (</a:t>
                      </a:r>
                      <a:r>
                        <a:rPr lang="en-US" sz="1600" u="none" strike="noStrike" dirty="0" err="1">
                          <a:effectLst/>
                        </a:rPr>
                        <a:t>hrs</a:t>
                      </a:r>
                      <a:r>
                        <a:rPr lang="en-US" sz="1600" u="none" strike="noStrike" dirty="0">
                          <a:effectLst/>
                        </a:rPr>
                        <a:t>)</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600" u="none" strike="noStrike" dirty="0">
                          <a:effectLst/>
                        </a:rPr>
                        <a:t>Data Source</a:t>
                      </a:r>
                      <a:endParaRPr lang="en-US" sz="1600" b="0" i="0" u="none" strike="noStrike" dirty="0">
                        <a:solidFill>
                          <a:srgbClr val="000000"/>
                        </a:solidFill>
                        <a:effectLst/>
                        <a:latin typeface="Arial" panose="020B0604020202020204" pitchFamily="34" charset="0"/>
                      </a:endParaRPr>
                    </a:p>
                  </a:txBody>
                  <a:tcPr marL="4925" marR="4925" marT="49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89088182"/>
                  </a:ext>
                </a:extLst>
              </a:tr>
              <a:tr h="0">
                <a:tc>
                  <a:txBody>
                    <a:bodyPr/>
                    <a:lstStyle/>
                    <a:p>
                      <a:pPr algn="ctr" fontAlgn="b"/>
                      <a:r>
                        <a:rPr lang="en-US" sz="1400" b="0" i="0" u="none" strike="noStrike" dirty="0">
                          <a:solidFill>
                            <a:srgbClr val="000000"/>
                          </a:solidFill>
                          <a:effectLst/>
                          <a:latin typeface="Arial" panose="020B0604020202020204" pitchFamily="34" charset="0"/>
                        </a:rPr>
                        <a:t>Actuator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Mechanical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48.13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1,579,000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16953-000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453,000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10812-000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21.80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b="0" i="0" u="none" strike="noStrike">
                          <a:solidFill>
                            <a:srgbClr val="000000"/>
                          </a:solidFill>
                          <a:effectLst/>
                          <a:latin typeface="Arial" panose="020B0604020202020204" pitchFamily="34" charset="0"/>
                        </a:rPr>
                        <a:t>603.34%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9390186"/>
                  </a:ext>
                </a:extLst>
              </a:tr>
              <a:tr h="198961">
                <a:tc>
                  <a:txBody>
                    <a:bodyPr/>
                    <a:lstStyle/>
                    <a:p>
                      <a:pPr algn="ctr" fontAlgn="b"/>
                      <a:r>
                        <a:rPr lang="en-US" sz="1400" b="0" i="0" u="none" strike="noStrike">
                          <a:solidFill>
                            <a:srgbClr val="000000"/>
                          </a:solidFill>
                          <a:effectLst/>
                          <a:latin typeface="Arial" panose="020B0604020202020204" pitchFamily="34" charset="0"/>
                        </a:rPr>
                        <a:t>Filter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Mechanical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8.55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117,000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16953-000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5,098,000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NPRD-106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83944305"/>
                  </a:ext>
                </a:extLst>
              </a:tr>
              <a:tr h="198961">
                <a:tc>
                  <a:txBody>
                    <a:bodyPr/>
                    <a:lstStyle/>
                    <a:p>
                      <a:pPr algn="ctr" fontAlgn="b"/>
                      <a:r>
                        <a:rPr lang="en-US" sz="1400" b="0" i="0" u="none" strike="noStrike">
                          <a:solidFill>
                            <a:srgbClr val="000000"/>
                          </a:solidFill>
                          <a:effectLst/>
                          <a:latin typeface="Arial" panose="020B0604020202020204" pitchFamily="34" charset="0"/>
                        </a:rPr>
                        <a:t>Generator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Mechanical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256.41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234,000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16953-000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18.87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106,000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NPRD-095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13.59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338.38%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55269331"/>
                  </a:ext>
                </a:extLst>
              </a:tr>
              <a:tr h="198961">
                <a:tc>
                  <a:txBody>
                    <a:bodyPr/>
                    <a:lstStyle/>
                    <a:p>
                      <a:pPr algn="ctr" fontAlgn="b"/>
                      <a:r>
                        <a:rPr lang="en-US" sz="1400" b="0" i="0" u="none" strike="noStrike" dirty="0">
                          <a:solidFill>
                            <a:srgbClr val="000000"/>
                          </a:solidFill>
                          <a:effectLst/>
                          <a:latin typeface="Arial" panose="020B0604020202020204" pitchFamily="34" charset="0"/>
                        </a:rPr>
                        <a:t>Heat Exchanger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Mechanical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13.31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450,900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13514-000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0.69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4,354,000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NPRD-106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19.31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522.98%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30508921"/>
                  </a:ext>
                </a:extLst>
              </a:tr>
              <a:tr h="198961">
                <a:tc>
                  <a:txBody>
                    <a:bodyPr/>
                    <a:lstStyle/>
                    <a:p>
                      <a:pPr algn="ctr" fontAlgn="b"/>
                      <a:r>
                        <a:rPr lang="en-US" sz="1400" b="0" i="0" u="none" strike="noStrike">
                          <a:solidFill>
                            <a:srgbClr val="000000"/>
                          </a:solidFill>
                          <a:effectLst/>
                          <a:latin typeface="Arial" panose="020B0604020202020204" pitchFamily="34" charset="0"/>
                        </a:rPr>
                        <a:t>Valve (Hydraulic)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Mechanical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104.11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1,412,000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16953-000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14.42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rPr>
                        <a:t>208,000 </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Arial" panose="020B0604020202020204" pitchFamily="34" charset="0"/>
                        </a:rPr>
                        <a:t>NPRD-095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7.22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132.84%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11552120"/>
                  </a:ext>
                </a:extLst>
              </a:tr>
            </a:tbl>
          </a:graphicData>
        </a:graphic>
      </p:graphicFrame>
    </p:spTree>
    <p:extLst>
      <p:ext uri="{BB962C8B-B14F-4D97-AF65-F5344CB8AC3E}">
        <p14:creationId xmlns:p14="http://schemas.microsoft.com/office/powerpoint/2010/main" val="3389522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12285</TotalTime>
  <Words>1231</Words>
  <Application>Microsoft Office PowerPoint</Application>
  <PresentationFormat>Widescreen</PresentationFormat>
  <Paragraphs>311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 Math</vt:lpstr>
      <vt:lpstr>Times New Roman</vt:lpstr>
      <vt:lpstr>Office Theme</vt:lpstr>
      <vt:lpstr>Component Specific Environmental Conversion Factors</vt:lpstr>
      <vt:lpstr>Introduction</vt:lpstr>
      <vt:lpstr>The Environments</vt:lpstr>
      <vt:lpstr>Military Handbooks</vt:lpstr>
      <vt:lpstr>Military Handbooks (cont.)</vt:lpstr>
      <vt:lpstr>Databases (Historical Experience)</vt:lpstr>
      <vt:lpstr>Ground Rules &amp; Assumptions/Limitations</vt:lpstr>
      <vt:lpstr>AUF to GM Comparison – Electrical Components</vt:lpstr>
      <vt:lpstr>AUF to GM Comparison – Mechanical Components</vt:lpstr>
      <vt:lpstr>AUF to SF Comparison</vt:lpstr>
      <vt:lpstr>Summary &amp; Conclusions</vt:lpstr>
      <vt:lpstr>References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Colgan, Teresa D. (MSFC-QD01)[Bastion Technologies, Inc.]</dc:creator>
  <cp:lastModifiedBy>Young, Aaron G. (MSFC-QD35)[BASTION TECHNOLOGIES]</cp:lastModifiedBy>
  <cp:revision>183</cp:revision>
  <cp:lastPrinted>2018-09-17T18:05:20Z</cp:lastPrinted>
  <dcterms:created xsi:type="dcterms:W3CDTF">2017-02-15T14:17:41Z</dcterms:created>
  <dcterms:modified xsi:type="dcterms:W3CDTF">2018-10-11T20:54:11Z</dcterms:modified>
</cp:coreProperties>
</file>