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56" r:id="rId3"/>
    <p:sldId id="299" r:id="rId4"/>
    <p:sldId id="300" r:id="rId5"/>
    <p:sldId id="276" r:id="rId6"/>
    <p:sldId id="323" r:id="rId7"/>
    <p:sldId id="277" r:id="rId8"/>
    <p:sldId id="303" r:id="rId9"/>
    <p:sldId id="304" r:id="rId10"/>
    <p:sldId id="315" r:id="rId11"/>
    <p:sldId id="306" r:id="rId12"/>
    <p:sldId id="352" r:id="rId13"/>
    <p:sldId id="355" r:id="rId14"/>
    <p:sldId id="292" r:id="rId15"/>
    <p:sldId id="302" r:id="rId16"/>
    <p:sldId id="328" r:id="rId17"/>
    <p:sldId id="354" r:id="rId18"/>
    <p:sldId id="329" r:id="rId19"/>
    <p:sldId id="330"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53" r:id="rId38"/>
    <p:sldId id="349" r:id="rId39"/>
    <p:sldId id="357" r:id="rId40"/>
    <p:sldId id="350" r:id="rId41"/>
    <p:sldId id="351" r:id="rId42"/>
    <p:sldId id="294" r:id="rId43"/>
    <p:sldId id="308" r:id="rId44"/>
  </p:sldIdLst>
  <p:sldSz cx="9144000" cy="6858000" type="screen4x3"/>
  <p:notesSz cx="6858000" cy="9296400"/>
  <p:defaultText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EEECE1"/>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5" autoAdjust="0"/>
    <p:restoredTop sz="74199" autoAdjust="0"/>
  </p:normalViewPr>
  <p:slideViewPr>
    <p:cSldViewPr snapToGrid="0" showGuides="1">
      <p:cViewPr>
        <p:scale>
          <a:sx n="90" d="100"/>
          <a:sy n="90" d="100"/>
        </p:scale>
        <p:origin x="1140" y="-342"/>
      </p:cViewPr>
      <p:guideLst>
        <p:guide orient="horz" pos="2160"/>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rena.m.fish.ctr\Documents\T701D-Family%20Assets%204-2-13%20(rena).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monica.childers\Desktop\SSF_O_AND_S_CLASS_IX_SUMMARYMACOM_0717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0.40758111353102139"/>
          <c:y val="0.41636482939634512"/>
          <c:w val="0.5640499828826"/>
          <c:h val="0.57638888888888884"/>
        </c:manualLayout>
      </c:layout>
      <c:pie3DChart>
        <c:varyColors val="1"/>
        <c:ser>
          <c:idx val="0"/>
          <c:order val="0"/>
          <c:dPt>
            <c:idx val="0"/>
            <c:bubble3D val="0"/>
            <c:explosion val="8"/>
          </c:dPt>
          <c:cat>
            <c:strRef>
              <c:f>Sheet1!$A$3:$A$19</c:f>
              <c:strCache>
                <c:ptCount val="17"/>
                <c:pt idx="0">
                  <c:v>NEOFs</c:v>
                </c:pt>
                <c:pt idx="1">
                  <c:v>LEAKS</c:v>
                </c:pt>
                <c:pt idx="2">
                  <c:v>FOREIGN OBJECT DAMAGE</c:v>
                </c:pt>
                <c:pt idx="3">
                  <c:v>LOW POWER OR TORQUE</c:v>
                </c:pt>
                <c:pt idx="4">
                  <c:v>INTERNAL FAILURE</c:v>
                </c:pt>
                <c:pt idx="5">
                  <c:v>TORQUE ERROR</c:v>
                </c:pt>
                <c:pt idx="6">
                  <c:v>HANDLING DAMAGE</c:v>
                </c:pt>
                <c:pt idx="7">
                  <c:v>OIL CONSUMPTION EXCESSIVE</c:v>
                </c:pt>
                <c:pt idx="8">
                  <c:v>CORROSION</c:v>
                </c:pt>
                <c:pt idx="9">
                  <c:v>FAILED VISUAL FIELD INSPECTION</c:v>
                </c:pt>
                <c:pt idx="10">
                  <c:v>COMPRESSOR STALL</c:v>
                </c:pt>
                <c:pt idx="11">
                  <c:v>MAINTENANCE CAUSED FAILURE</c:v>
                </c:pt>
                <c:pt idx="12">
                  <c:v>CONTAMINATION</c:v>
                </c:pt>
                <c:pt idx="13">
                  <c:v>OIL PRESSURE INCORRECT</c:v>
                </c:pt>
                <c:pt idx="14">
                  <c:v>REMOVED FOR TIME CHANGE</c:v>
                </c:pt>
                <c:pt idx="15">
                  <c:v>EXTERNAL FAILURE</c:v>
                </c:pt>
                <c:pt idx="16">
                  <c:v>FAILED FIELD FUNCTIONAL TEST</c:v>
                </c:pt>
              </c:strCache>
            </c:strRef>
          </c:cat>
          <c:val>
            <c:numRef>
              <c:f>Sheet1!$B$3:$B$19</c:f>
              <c:numCache>
                <c:formatCode>General</c:formatCode>
                <c:ptCount val="17"/>
                <c:pt idx="0">
                  <c:v>339</c:v>
                </c:pt>
                <c:pt idx="1">
                  <c:v>78</c:v>
                </c:pt>
                <c:pt idx="2">
                  <c:v>55</c:v>
                </c:pt>
                <c:pt idx="3">
                  <c:v>41</c:v>
                </c:pt>
                <c:pt idx="4">
                  <c:v>27</c:v>
                </c:pt>
                <c:pt idx="5">
                  <c:v>14</c:v>
                </c:pt>
                <c:pt idx="6">
                  <c:v>10</c:v>
                </c:pt>
                <c:pt idx="7">
                  <c:v>8</c:v>
                </c:pt>
                <c:pt idx="8">
                  <c:v>7</c:v>
                </c:pt>
                <c:pt idx="9">
                  <c:v>7</c:v>
                </c:pt>
                <c:pt idx="10">
                  <c:v>5</c:v>
                </c:pt>
                <c:pt idx="11">
                  <c:v>4</c:v>
                </c:pt>
                <c:pt idx="12">
                  <c:v>3</c:v>
                </c:pt>
                <c:pt idx="13">
                  <c:v>3</c:v>
                </c:pt>
                <c:pt idx="14">
                  <c:v>3</c:v>
                </c:pt>
                <c:pt idx="15">
                  <c:v>2</c:v>
                </c:pt>
                <c:pt idx="16">
                  <c:v>1</c:v>
                </c:pt>
              </c:numCache>
            </c:numRef>
          </c:val>
        </c:ser>
        <c:ser>
          <c:idx val="1"/>
          <c:order val="1"/>
          <c:cat>
            <c:strRef>
              <c:f>Sheet1!$A$3:$A$19</c:f>
              <c:strCache>
                <c:ptCount val="17"/>
                <c:pt idx="0">
                  <c:v>NEOFs</c:v>
                </c:pt>
                <c:pt idx="1">
                  <c:v>LEAKS</c:v>
                </c:pt>
                <c:pt idx="2">
                  <c:v>FOREIGN OBJECT DAMAGE</c:v>
                </c:pt>
                <c:pt idx="3">
                  <c:v>LOW POWER OR TORQUE</c:v>
                </c:pt>
                <c:pt idx="4">
                  <c:v>INTERNAL FAILURE</c:v>
                </c:pt>
                <c:pt idx="5">
                  <c:v>TORQUE ERROR</c:v>
                </c:pt>
                <c:pt idx="6">
                  <c:v>HANDLING DAMAGE</c:v>
                </c:pt>
                <c:pt idx="7">
                  <c:v>OIL CONSUMPTION EXCESSIVE</c:v>
                </c:pt>
                <c:pt idx="8">
                  <c:v>CORROSION</c:v>
                </c:pt>
                <c:pt idx="9">
                  <c:v>FAILED VISUAL FIELD INSPECTION</c:v>
                </c:pt>
                <c:pt idx="10">
                  <c:v>COMPRESSOR STALL</c:v>
                </c:pt>
                <c:pt idx="11">
                  <c:v>MAINTENANCE CAUSED FAILURE</c:v>
                </c:pt>
                <c:pt idx="12">
                  <c:v>CONTAMINATION</c:v>
                </c:pt>
                <c:pt idx="13">
                  <c:v>OIL PRESSURE INCORRECT</c:v>
                </c:pt>
                <c:pt idx="14">
                  <c:v>REMOVED FOR TIME CHANGE</c:v>
                </c:pt>
                <c:pt idx="15">
                  <c:v>EXTERNAL FAILURE</c:v>
                </c:pt>
                <c:pt idx="16">
                  <c:v>FAILED FIELD FUNCTIONAL TEST</c:v>
                </c:pt>
              </c:strCache>
            </c:strRef>
          </c:cat>
          <c:val>
            <c:numRef>
              <c:f>Sheet1!$C$3:$C$19</c:f>
              <c:numCache>
                <c:formatCode>0.00%</c:formatCode>
                <c:ptCount val="17"/>
                <c:pt idx="0">
                  <c:v>0.55848434925862656</c:v>
                </c:pt>
                <c:pt idx="1">
                  <c:v>0.12850082372322888</c:v>
                </c:pt>
                <c:pt idx="2">
                  <c:v>9.060955518946566E-2</c:v>
                </c:pt>
                <c:pt idx="3">
                  <c:v>6.7545304777594697E-2</c:v>
                </c:pt>
                <c:pt idx="4">
                  <c:v>4.4481054365733123E-2</c:v>
                </c:pt>
                <c:pt idx="5">
                  <c:v>2.3064250411861612E-2</c:v>
                </c:pt>
                <c:pt idx="6">
                  <c:v>1.647446457990116E-2</c:v>
                </c:pt>
                <c:pt idx="7">
                  <c:v>1.3179571663921792E-2</c:v>
                </c:pt>
                <c:pt idx="8">
                  <c:v>1.153212520593217E-2</c:v>
                </c:pt>
                <c:pt idx="9">
                  <c:v>1.153212520593217E-2</c:v>
                </c:pt>
                <c:pt idx="10">
                  <c:v>8.2372322899505711E-3</c:v>
                </c:pt>
                <c:pt idx="11">
                  <c:v>6.5897858319604813E-3</c:v>
                </c:pt>
                <c:pt idx="12">
                  <c:v>4.9423393739704124E-3</c:v>
                </c:pt>
                <c:pt idx="13">
                  <c:v>4.9423393739704124E-3</c:v>
                </c:pt>
                <c:pt idx="14">
                  <c:v>4.9423393739704124E-3</c:v>
                </c:pt>
                <c:pt idx="15">
                  <c:v>3.2948929159802402E-3</c:v>
                </c:pt>
                <c:pt idx="16">
                  <c:v>1.6474464579901201E-3</c:v>
                </c:pt>
              </c:numCache>
            </c:numRef>
          </c:val>
        </c:ser>
        <c:dLbls>
          <c:showLegendKey val="0"/>
          <c:showVal val="0"/>
          <c:showCatName val="0"/>
          <c:showSerName val="0"/>
          <c:showPercent val="0"/>
          <c:showBubbleSize val="0"/>
          <c:showLeaderLines val="1"/>
        </c:dLbls>
      </c:pie3DChart>
    </c:plotArea>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965381672041513"/>
          <c:y val="7.5351406164036433E-2"/>
          <c:w val="0.80451304586269556"/>
          <c:h val="0.69174424751076413"/>
        </c:manualLayout>
      </c:layout>
      <c:barChart>
        <c:barDir val="col"/>
        <c:grouping val="stacked"/>
        <c:varyColors val="0"/>
        <c:ser>
          <c:idx val="0"/>
          <c:order val="0"/>
          <c:tx>
            <c:strRef>
              <c:f>Sheet8!$M$54</c:f>
              <c:strCache>
                <c:ptCount val="1"/>
                <c:pt idx="0">
                  <c:v>Diagnostic Return</c:v>
                </c:pt>
              </c:strCache>
            </c:strRef>
          </c:tx>
          <c:spPr>
            <a:solidFill>
              <a:srgbClr val="632523"/>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Sheet8!$M$55:$M$90</c:f>
              <c:numCache>
                <c:formatCode>General</c:formatCode>
                <c:ptCount val="36"/>
                <c:pt idx="0">
                  <c:v>1</c:v>
                </c:pt>
                <c:pt idx="2">
                  <c:v>3</c:v>
                </c:pt>
                <c:pt idx="7">
                  <c:v>2</c:v>
                </c:pt>
                <c:pt idx="10">
                  <c:v>1</c:v>
                </c:pt>
                <c:pt idx="11">
                  <c:v>1</c:v>
                </c:pt>
                <c:pt idx="12">
                  <c:v>5</c:v>
                </c:pt>
                <c:pt idx="13">
                  <c:v>1</c:v>
                </c:pt>
                <c:pt idx="14">
                  <c:v>1</c:v>
                </c:pt>
                <c:pt idx="17">
                  <c:v>2</c:v>
                </c:pt>
                <c:pt idx="19">
                  <c:v>1</c:v>
                </c:pt>
                <c:pt idx="22">
                  <c:v>3</c:v>
                </c:pt>
                <c:pt idx="23">
                  <c:v>3</c:v>
                </c:pt>
                <c:pt idx="24">
                  <c:v>1</c:v>
                </c:pt>
                <c:pt idx="25">
                  <c:v>1</c:v>
                </c:pt>
                <c:pt idx="26">
                  <c:v>1</c:v>
                </c:pt>
                <c:pt idx="30">
                  <c:v>2</c:v>
                </c:pt>
                <c:pt idx="33">
                  <c:v>1</c:v>
                </c:pt>
                <c:pt idx="34">
                  <c:v>1</c:v>
                </c:pt>
              </c:numCache>
            </c:numRef>
          </c:val>
        </c:ser>
        <c:ser>
          <c:idx val="1"/>
          <c:order val="1"/>
          <c:tx>
            <c:strRef>
              <c:f>Sheet8!$N$54</c:f>
              <c:strCache>
                <c:ptCount val="1"/>
                <c:pt idx="0">
                  <c:v>No Cause Found for Return</c:v>
                </c:pt>
              </c:strCache>
            </c:strRef>
          </c:tx>
          <c:spPr>
            <a:solidFill>
              <a:srgbClr val="4F6228"/>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Sheet8!$N$55:$N$90</c:f>
              <c:numCache>
                <c:formatCode>General</c:formatCode>
                <c:ptCount val="36"/>
                <c:pt idx="1">
                  <c:v>2</c:v>
                </c:pt>
                <c:pt idx="3">
                  <c:v>1</c:v>
                </c:pt>
                <c:pt idx="4">
                  <c:v>1</c:v>
                </c:pt>
                <c:pt idx="5">
                  <c:v>1</c:v>
                </c:pt>
                <c:pt idx="6">
                  <c:v>2</c:v>
                </c:pt>
                <c:pt idx="8">
                  <c:v>1</c:v>
                </c:pt>
                <c:pt idx="9">
                  <c:v>1</c:v>
                </c:pt>
                <c:pt idx="10">
                  <c:v>1</c:v>
                </c:pt>
                <c:pt idx="11">
                  <c:v>3</c:v>
                </c:pt>
                <c:pt idx="12">
                  <c:v>5</c:v>
                </c:pt>
                <c:pt idx="14">
                  <c:v>7</c:v>
                </c:pt>
                <c:pt idx="18">
                  <c:v>2</c:v>
                </c:pt>
                <c:pt idx="19">
                  <c:v>1</c:v>
                </c:pt>
                <c:pt idx="21">
                  <c:v>2</c:v>
                </c:pt>
                <c:pt idx="22">
                  <c:v>3</c:v>
                </c:pt>
                <c:pt idx="23">
                  <c:v>5</c:v>
                </c:pt>
                <c:pt idx="26">
                  <c:v>1</c:v>
                </c:pt>
                <c:pt idx="27">
                  <c:v>1</c:v>
                </c:pt>
                <c:pt idx="28">
                  <c:v>1</c:v>
                </c:pt>
                <c:pt idx="29">
                  <c:v>1</c:v>
                </c:pt>
                <c:pt idx="32">
                  <c:v>1</c:v>
                </c:pt>
                <c:pt idx="34">
                  <c:v>2</c:v>
                </c:pt>
              </c:numCache>
            </c:numRef>
          </c:val>
        </c:ser>
        <c:ser>
          <c:idx val="2"/>
          <c:order val="2"/>
          <c:tx>
            <c:strRef>
              <c:f>Sheet8!$O$54</c:f>
              <c:strCache>
                <c:ptCount val="1"/>
                <c:pt idx="0">
                  <c:v>Precautionary</c:v>
                </c:pt>
              </c:strCache>
            </c:strRef>
          </c:tx>
          <c:spPr>
            <a:solidFill>
              <a:schemeClr val="accent6">
                <a:lumMod val="50000"/>
              </a:schemeClr>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Sheet8!$O$55:$O$90</c:f>
              <c:numCache>
                <c:formatCode>General</c:formatCode>
                <c:ptCount val="36"/>
                <c:pt idx="6">
                  <c:v>4</c:v>
                </c:pt>
                <c:pt idx="10">
                  <c:v>2</c:v>
                </c:pt>
                <c:pt idx="11">
                  <c:v>1</c:v>
                </c:pt>
                <c:pt idx="12">
                  <c:v>8</c:v>
                </c:pt>
                <c:pt idx="14">
                  <c:v>1</c:v>
                </c:pt>
                <c:pt idx="15">
                  <c:v>3</c:v>
                </c:pt>
                <c:pt idx="16">
                  <c:v>4</c:v>
                </c:pt>
                <c:pt idx="17">
                  <c:v>1</c:v>
                </c:pt>
                <c:pt idx="22">
                  <c:v>3</c:v>
                </c:pt>
                <c:pt idx="23">
                  <c:v>3</c:v>
                </c:pt>
                <c:pt idx="28">
                  <c:v>1</c:v>
                </c:pt>
                <c:pt idx="31">
                  <c:v>1</c:v>
                </c:pt>
                <c:pt idx="32">
                  <c:v>1</c:v>
                </c:pt>
                <c:pt idx="35">
                  <c:v>1</c:v>
                </c:pt>
              </c:numCache>
            </c:numRef>
          </c:val>
        </c:ser>
        <c:ser>
          <c:idx val="3"/>
          <c:order val="3"/>
          <c:tx>
            <c:strRef>
              <c:f>Sheet8!$P$54</c:f>
              <c:strCache>
                <c:ptCount val="1"/>
                <c:pt idx="0">
                  <c:v>Directed Removal</c:v>
                </c:pt>
              </c:strCache>
            </c:strRef>
          </c:tx>
          <c:spPr>
            <a:solidFill>
              <a:srgbClr val="948A54"/>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Sheet8!$P$55:$P$90</c:f>
              <c:numCache>
                <c:formatCode>General</c:formatCode>
                <c:ptCount val="36"/>
                <c:pt idx="6">
                  <c:v>5</c:v>
                </c:pt>
                <c:pt idx="20">
                  <c:v>3</c:v>
                </c:pt>
              </c:numCache>
            </c:numRef>
          </c:val>
        </c:ser>
        <c:dLbls>
          <c:showLegendKey val="0"/>
          <c:showVal val="0"/>
          <c:showCatName val="0"/>
          <c:showSerName val="0"/>
          <c:showPercent val="0"/>
          <c:showBubbleSize val="0"/>
        </c:dLbls>
        <c:gapWidth val="150"/>
        <c:overlap val="100"/>
        <c:axId val="138318392"/>
        <c:axId val="205643064"/>
      </c:barChart>
      <c:lineChart>
        <c:grouping val="standard"/>
        <c:varyColors val="0"/>
        <c:ser>
          <c:idx val="4"/>
          <c:order val="4"/>
          <c:tx>
            <c:strRef>
              <c:f>Sheet8!$Q$54</c:f>
              <c:strCache>
                <c:ptCount val="1"/>
                <c:pt idx="0">
                  <c:v>op tempo</c:v>
                </c:pt>
              </c:strCache>
            </c:strRef>
          </c:tx>
          <c:marker>
            <c:symbol val="none"/>
          </c:marker>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Sheet8!$Q$55:$Q$90</c:f>
              <c:numCache>
                <c:formatCode>General</c:formatCode>
                <c:ptCount val="36"/>
                <c:pt idx="0">
                  <c:v>14130</c:v>
                </c:pt>
                <c:pt idx="1">
                  <c:v>0</c:v>
                </c:pt>
                <c:pt idx="2">
                  <c:v>11141</c:v>
                </c:pt>
                <c:pt idx="3">
                  <c:v>762</c:v>
                </c:pt>
                <c:pt idx="4">
                  <c:v>9586</c:v>
                </c:pt>
                <c:pt idx="5">
                  <c:v>0</c:v>
                </c:pt>
                <c:pt idx="6">
                  <c:v>0</c:v>
                </c:pt>
                <c:pt idx="7">
                  <c:v>12506</c:v>
                </c:pt>
                <c:pt idx="8">
                  <c:v>0</c:v>
                </c:pt>
                <c:pt idx="9">
                  <c:v>10944</c:v>
                </c:pt>
                <c:pt idx="10">
                  <c:v>56995</c:v>
                </c:pt>
                <c:pt idx="11">
                  <c:v>45307</c:v>
                </c:pt>
                <c:pt idx="12">
                  <c:v>125348</c:v>
                </c:pt>
                <c:pt idx="13">
                  <c:v>57098</c:v>
                </c:pt>
                <c:pt idx="14">
                  <c:v>73686</c:v>
                </c:pt>
                <c:pt idx="15">
                  <c:v>62116</c:v>
                </c:pt>
                <c:pt idx="16">
                  <c:v>40137</c:v>
                </c:pt>
                <c:pt idx="17">
                  <c:v>40405</c:v>
                </c:pt>
                <c:pt idx="18">
                  <c:v>30538</c:v>
                </c:pt>
                <c:pt idx="19">
                  <c:v>5333</c:v>
                </c:pt>
                <c:pt idx="20">
                  <c:v>8730</c:v>
                </c:pt>
                <c:pt idx="21">
                  <c:v>334</c:v>
                </c:pt>
                <c:pt idx="22">
                  <c:v>23322</c:v>
                </c:pt>
                <c:pt idx="23">
                  <c:v>15317</c:v>
                </c:pt>
                <c:pt idx="24">
                  <c:v>5333</c:v>
                </c:pt>
                <c:pt idx="25">
                  <c:v>26998</c:v>
                </c:pt>
                <c:pt idx="26">
                  <c:v>38861</c:v>
                </c:pt>
                <c:pt idx="27">
                  <c:v>13627</c:v>
                </c:pt>
                <c:pt idx="28">
                  <c:v>0</c:v>
                </c:pt>
                <c:pt idx="29">
                  <c:v>28660</c:v>
                </c:pt>
                <c:pt idx="30">
                  <c:v>0</c:v>
                </c:pt>
                <c:pt idx="31">
                  <c:v>12851</c:v>
                </c:pt>
                <c:pt idx="32">
                  <c:v>29736</c:v>
                </c:pt>
                <c:pt idx="33">
                  <c:v>19394</c:v>
                </c:pt>
                <c:pt idx="34">
                  <c:v>64321</c:v>
                </c:pt>
                <c:pt idx="35">
                  <c:v>20465</c:v>
                </c:pt>
              </c:numCache>
            </c:numRef>
          </c:val>
          <c:smooth val="0"/>
        </c:ser>
        <c:dLbls>
          <c:showLegendKey val="0"/>
          <c:showVal val="0"/>
          <c:showCatName val="0"/>
          <c:showSerName val="0"/>
          <c:showPercent val="0"/>
          <c:showBubbleSize val="0"/>
        </c:dLbls>
        <c:marker val="1"/>
        <c:smooth val="0"/>
        <c:axId val="205643848"/>
        <c:axId val="205643456"/>
      </c:lineChart>
      <c:catAx>
        <c:axId val="138318392"/>
        <c:scaling>
          <c:orientation val="minMax"/>
        </c:scaling>
        <c:delete val="1"/>
        <c:axPos val="b"/>
        <c:numFmt formatCode="General" sourceLinked="0"/>
        <c:majorTickMark val="out"/>
        <c:minorTickMark val="none"/>
        <c:tickLblPos val="none"/>
        <c:crossAx val="205643064"/>
        <c:crosses val="autoZero"/>
        <c:auto val="1"/>
        <c:lblAlgn val="ctr"/>
        <c:lblOffset val="100"/>
        <c:noMultiLvlLbl val="0"/>
      </c:catAx>
      <c:valAx>
        <c:axId val="205643064"/>
        <c:scaling>
          <c:orientation val="minMax"/>
        </c:scaling>
        <c:delete val="0"/>
        <c:axPos val="l"/>
        <c:majorGridlines/>
        <c:numFmt formatCode="General" sourceLinked="1"/>
        <c:majorTickMark val="out"/>
        <c:minorTickMark val="none"/>
        <c:tickLblPos val="nextTo"/>
        <c:txPr>
          <a:bodyPr/>
          <a:lstStyle/>
          <a:p>
            <a:pPr>
              <a:defRPr sz="500"/>
            </a:pPr>
            <a:endParaRPr lang="en-US"/>
          </a:p>
        </c:txPr>
        <c:crossAx val="138318392"/>
        <c:crosses val="autoZero"/>
        <c:crossBetween val="between"/>
      </c:valAx>
      <c:valAx>
        <c:axId val="205643456"/>
        <c:scaling>
          <c:orientation val="minMax"/>
        </c:scaling>
        <c:delete val="0"/>
        <c:axPos val="r"/>
        <c:numFmt formatCode="General" sourceLinked="1"/>
        <c:majorTickMark val="out"/>
        <c:minorTickMark val="none"/>
        <c:tickLblPos val="nextTo"/>
        <c:txPr>
          <a:bodyPr/>
          <a:lstStyle/>
          <a:p>
            <a:pPr>
              <a:defRPr sz="500"/>
            </a:pPr>
            <a:endParaRPr lang="en-US"/>
          </a:p>
        </c:txPr>
        <c:crossAx val="205643848"/>
        <c:crosses val="max"/>
        <c:crossBetween val="between"/>
      </c:valAx>
      <c:catAx>
        <c:axId val="205643848"/>
        <c:scaling>
          <c:orientation val="minMax"/>
        </c:scaling>
        <c:delete val="1"/>
        <c:axPos val="b"/>
        <c:numFmt formatCode="General" sourceLinked="0"/>
        <c:majorTickMark val="out"/>
        <c:minorTickMark val="none"/>
        <c:tickLblPos val="none"/>
        <c:crossAx val="205643456"/>
        <c:crosses val="autoZero"/>
        <c:auto val="1"/>
        <c:lblAlgn val="ctr"/>
        <c:lblOffset val="100"/>
        <c:noMultiLvlLbl val="0"/>
      </c:cat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With CONOPS</c:v>
          </c:tx>
          <c:spPr>
            <a:ln>
              <a:solidFill>
                <a:schemeClr val="accent3">
                  <a:lumMod val="75000"/>
                </a:schemeClr>
              </a:solidFill>
            </a:ln>
          </c:spPr>
          <c:marker>
            <c:symbol val="triangle"/>
            <c:size val="8"/>
            <c:spPr>
              <a:solidFill>
                <a:schemeClr val="accent3">
                  <a:lumMod val="75000"/>
                </a:schemeClr>
              </a:solidFill>
              <a:ln>
                <a:solidFill>
                  <a:srgbClr val="9BBB59">
                    <a:lumMod val="75000"/>
                  </a:srgbClr>
                </a:solidFill>
              </a:ln>
            </c:spPr>
          </c:marker>
          <c:cat>
            <c:numRef>
              <c:f>'CHART - ANNUAL'!$A$2:$A$11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'CHART - ANNUAL'!$B$2:$B$11</c:f>
              <c:numCache>
                <c:formatCode>"$"#,##0.00</c:formatCode>
                <c:ptCount val="10"/>
                <c:pt idx="0">
                  <c:v>4510.0390699765039</c:v>
                </c:pt>
                <c:pt idx="1">
                  <c:v>3616.3522863268768</c:v>
                </c:pt>
                <c:pt idx="2">
                  <c:v>3053.5833019190795</c:v>
                </c:pt>
                <c:pt idx="3">
                  <c:v>2961.297298184088</c:v>
                </c:pt>
                <c:pt idx="4">
                  <c:v>2874.9011266734369</c:v>
                </c:pt>
                <c:pt idx="5">
                  <c:v>2610.4851675197192</c:v>
                </c:pt>
                <c:pt idx="6">
                  <c:v>2505.9517993127192</c:v>
                </c:pt>
                <c:pt idx="7">
                  <c:v>2560.8710239254492</c:v>
                </c:pt>
                <c:pt idx="8">
                  <c:v>2355.1350753728452</c:v>
                </c:pt>
                <c:pt idx="9">
                  <c:v>2029.520404383125</c:v>
                </c:pt>
              </c:numCache>
            </c:numRef>
          </c:val>
          <c:smooth val="0"/>
        </c:ser>
        <c:dLbls>
          <c:showLegendKey val="0"/>
          <c:showVal val="0"/>
          <c:showCatName val="0"/>
          <c:showSerName val="0"/>
          <c:showPercent val="0"/>
          <c:showBubbleSize val="0"/>
        </c:dLbls>
        <c:marker val="1"/>
        <c:smooth val="0"/>
        <c:axId val="205644632"/>
        <c:axId val="205645024"/>
      </c:lineChart>
      <c:catAx>
        <c:axId val="205644632"/>
        <c:scaling>
          <c:orientation val="minMax"/>
        </c:scaling>
        <c:delete val="0"/>
        <c:axPos val="b"/>
        <c:majorGridlines/>
        <c:numFmt formatCode="General" sourceLinked="1"/>
        <c:majorTickMark val="out"/>
        <c:minorTickMark val="none"/>
        <c:tickLblPos val="nextTo"/>
        <c:crossAx val="205645024"/>
        <c:crosses val="autoZero"/>
        <c:auto val="1"/>
        <c:lblAlgn val="ctr"/>
        <c:lblOffset val="100"/>
        <c:noMultiLvlLbl val="0"/>
      </c:catAx>
      <c:valAx>
        <c:axId val="205645024"/>
        <c:scaling>
          <c:orientation val="minMax"/>
          <c:max val="6000"/>
        </c:scaling>
        <c:delete val="0"/>
        <c:axPos val="l"/>
        <c:majorGridlines/>
        <c:numFmt formatCode="&quot;$&quot;#,##0" sourceLinked="0"/>
        <c:majorTickMark val="out"/>
        <c:minorTickMark val="none"/>
        <c:tickLblPos val="nextTo"/>
        <c:crossAx val="205644632"/>
        <c:crosses val="autoZero"/>
        <c:crossBetween val="between"/>
      </c:valAx>
    </c:plotArea>
    <c:legend>
      <c:legendPos val="b"/>
      <c:layout/>
      <c:overlay val="0"/>
    </c:legend>
    <c:plotVisOnly val="1"/>
    <c:dispBlanksAs val="gap"/>
    <c:showDLblsOverMax val="0"/>
  </c:chart>
  <c:spPr>
    <a:ln>
      <a:solidFill>
        <a:prstClr val="black"/>
      </a:solidFill>
    </a:ln>
  </c:spPr>
  <c:txPr>
    <a:bodyPr/>
    <a:lstStyle/>
    <a:p>
      <a:pPr>
        <a:defRPr sz="1400" b="1"/>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9B3EF8C4-BA22-48FD-8C86-0D43A589912B}" type="datetimeFigureOut">
              <a:rPr lang="en-US" smtClean="0"/>
              <a:pPr/>
              <a:t>11/3/2014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5603CB6-5790-48A8-866E-9B6EB300C298}" type="slidenum">
              <a:rPr lang="en-US" smtClean="0"/>
              <a:pPr/>
              <a:t>‹#›</a:t>
            </a:fld>
            <a:endParaRPr lang="en-US"/>
          </a:p>
        </p:txBody>
      </p:sp>
    </p:spTree>
    <p:extLst>
      <p:ext uri="{BB962C8B-B14F-4D97-AF65-F5344CB8AC3E}">
        <p14:creationId xmlns:p14="http://schemas.microsoft.com/office/powerpoint/2010/main" val="2481307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xfrm>
            <a:off x="1260475" y="696913"/>
            <a:ext cx="4646613" cy="3486150"/>
          </a:xfrm>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a:t>
            </a:r>
            <a:r>
              <a:rPr lang="en-US" baseline="0" dirty="0" smtClean="0"/>
              <a:t> know that 80% of our annual parts spend thru AMCOM is on the top 200 cost-burden items, which typically also bring highest labor burden and our usually critical safety items. We get after components and practices that are high demand burdens, are not meeting reliability goals, are driving undue Soldier maintenance burden, as well as showing gaps in training and even tech pubs. </a:t>
            </a:r>
          </a:p>
          <a:p>
            <a:endParaRPr lang="en-US" baseline="0" dirty="0" smtClean="0"/>
          </a:p>
          <a:p>
            <a:r>
              <a:rPr lang="en-US" baseline="0" dirty="0" smtClean="0"/>
              <a:t>As we begin to wrestle together the array of data systems and subject-matter expertise knowledge, we are developing ways to figure out where problems lie (location, unit, etc) and seeking hard answers as to </a:t>
            </a:r>
            <a:r>
              <a:rPr lang="en-US" u="sng" baseline="0" dirty="0" smtClean="0"/>
              <a:t>WHY</a:t>
            </a:r>
            <a:r>
              <a:rPr lang="en-US" u="none" baseline="0" dirty="0" smtClean="0"/>
              <a:t> they are kicking our collective rear ends.</a:t>
            </a:r>
          </a:p>
          <a:p>
            <a:endParaRPr lang="en-US" u="none" baseline="0" dirty="0" smtClean="0"/>
          </a:p>
          <a:p>
            <a:r>
              <a:rPr lang="en-US" u="none" baseline="0" dirty="0" smtClean="0"/>
              <a:t>This leads to targeted action and focused investments of dwindling dollars (from the AWCF or other appropriations), then studying its quantitative and qualitative effects to make sure we achieved intended results across the Aviation formation.</a:t>
            </a:r>
          </a:p>
          <a:p>
            <a:endParaRPr lang="en-US" u="sng" dirty="0" smtClean="0"/>
          </a:p>
          <a:p>
            <a:r>
              <a:rPr lang="en-US" u="none" dirty="0" smtClean="0"/>
              <a:t>XSN: One example</a:t>
            </a:r>
            <a:r>
              <a:rPr lang="en-US" u="none" baseline="0" dirty="0" smtClean="0"/>
              <a:t> in our C-WR toolbox has been the CBM program of which many of you are aware. </a:t>
            </a:r>
            <a:endParaRPr lang="en-US" u="none" dirty="0" smtClean="0"/>
          </a:p>
        </p:txBody>
      </p:sp>
      <p:sp>
        <p:nvSpPr>
          <p:cNvPr id="165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4E567EFE-D609-446C-853D-C9B4D0295473}" type="slidenum">
              <a:rPr lang="en-US" smtClean="0">
                <a:solidFill>
                  <a:srgbClr val="000000"/>
                </a:solidFill>
              </a:rPr>
              <a:pPr defTabSz="912813" fontAlgn="base">
                <a:spcBef>
                  <a:spcPct val="0"/>
                </a:spcBef>
                <a:spcAft>
                  <a:spcPct val="0"/>
                </a:spcAft>
                <a:defRPr/>
              </a:pPr>
              <a:t>6</a:t>
            </a:fld>
            <a:endParaRPr lang="en-US" smtClean="0">
              <a:solidFill>
                <a:srgbClr val="000000"/>
              </a:solidFill>
            </a:endParaRPr>
          </a:p>
        </p:txBody>
      </p:sp>
    </p:spTree>
    <p:extLst>
      <p:ext uri="{BB962C8B-B14F-4D97-AF65-F5344CB8AC3E}">
        <p14:creationId xmlns:p14="http://schemas.microsoft.com/office/powerpoint/2010/main" val="113075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68DCE8-A5EB-41E8-B675-A728CBEF3205}" type="slidenum">
              <a:rPr lang="en-US" smtClean="0">
                <a:solidFill>
                  <a:srgbClr val="000000"/>
                </a:solidFill>
                <a:latin typeface="Arial" pitchFamily="34" charset="0"/>
                <a:cs typeface="Arial" pitchFamily="34" charset="0"/>
              </a:rPr>
              <a:pPr/>
              <a:t>11</a:t>
            </a:fld>
            <a:endParaRPr lang="en-US"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45877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lnSpcReduction="10000"/>
          </a:bodyPr>
          <a:lstStyle/>
          <a:p>
            <a:pPr defTabSz="929866">
              <a:defRPr/>
            </a:pPr>
            <a:r>
              <a:rPr lang="en-US" dirty="0" smtClean="0"/>
              <a:t>XSN: Two visible examples of the CBM and CWR umbrella that no doubt many of you have seen already are maintenance TTP changes to the AH-64 Main XMSN and the TRGB….the upper change is a CBM approach based on MSPU technology, the lower is CBM approach based on smarter level of repair that has nothing to do with the MSPU</a:t>
            </a:r>
          </a:p>
          <a:p>
            <a:endParaRPr lang="en-US" dirty="0" smtClean="0"/>
          </a:p>
          <a:p>
            <a:r>
              <a:rPr lang="en-US" dirty="0" smtClean="0"/>
              <a:t>Engineering Analysis of CBM+ DSC Data and RTC Test Stand Data Revealed that the Time Before Overhaul (TBO) was too conservative</a:t>
            </a:r>
          </a:p>
          <a:p>
            <a:endParaRPr lang="en-US" dirty="0" smtClean="0"/>
          </a:p>
          <a:p>
            <a:r>
              <a:rPr lang="en-US" dirty="0" smtClean="0"/>
              <a:t>Analysis Resulted in Two Fleet Wide 250 Hour APU Clutch TBO Extensions and a Cost Avoidance of an Average $1.03M / Year</a:t>
            </a:r>
          </a:p>
          <a:p>
            <a:endParaRPr lang="en-US" dirty="0" smtClean="0"/>
          </a:p>
          <a:p>
            <a:r>
              <a:rPr lang="en-US" dirty="0" smtClean="0"/>
              <a:t>Cost Avoidance methodology was Validated by AMCOM G3 Command Analysis Directorate (CAD)</a:t>
            </a:r>
          </a:p>
          <a:p>
            <a:endParaRPr lang="en-US" dirty="0" smtClean="0"/>
          </a:p>
          <a:p>
            <a:r>
              <a:rPr lang="en-US" dirty="0" smtClean="0"/>
              <a:t>ROI is based only on Hardware Cost Avoidance</a:t>
            </a:r>
          </a:p>
          <a:p>
            <a:endParaRPr lang="en-US" dirty="0" smtClean="0"/>
          </a:p>
          <a:p>
            <a:r>
              <a:rPr lang="en-US" dirty="0" smtClean="0"/>
              <a:t>Additional Unit Benefit is MMH Previously Dedicated to APU Clutch Removal / Replacement can be used to Enhance Overall Quality of Unit Maintenance</a:t>
            </a:r>
          </a:p>
          <a:p>
            <a:endParaRPr lang="en-US" dirty="0" smtClean="0"/>
          </a:p>
          <a:p>
            <a:r>
              <a:rPr lang="en-US" dirty="0" smtClean="0"/>
              <a:t>Note: “Present Cost Avoidance” and “Avg Cost Avoidance / Yr” refers to the period of time reflected in the “After” column</a:t>
            </a:r>
          </a:p>
          <a:p>
            <a:endParaRPr lang="en-US" dirty="0" smtClean="0"/>
          </a:p>
          <a:p>
            <a:r>
              <a:rPr lang="en-US" dirty="0" smtClean="0"/>
              <a:t>XSN: Coming</a:t>
            </a:r>
            <a:r>
              <a:rPr lang="en-US" baseline="0" dirty="0" smtClean="0"/>
              <a:t> back to C-WR and to close out…</a:t>
            </a:r>
            <a:endParaRPr lang="en-US" dirty="0" smtClean="0"/>
          </a:p>
          <a:p>
            <a:endParaRPr lang="en-US" dirty="0"/>
          </a:p>
        </p:txBody>
      </p:sp>
      <p:sp>
        <p:nvSpPr>
          <p:cNvPr id="4" name="Slide Number Placeholder 3"/>
          <p:cNvSpPr>
            <a:spLocks noGrp="1"/>
          </p:cNvSpPr>
          <p:nvPr>
            <p:ph type="sldNum" sz="quarter" idx="10"/>
          </p:nvPr>
        </p:nvSpPr>
        <p:spPr/>
        <p:txBody>
          <a:bodyPr/>
          <a:lstStyle/>
          <a:p>
            <a:fld id="{279A4FEB-B3CB-4184-B45A-D80AC841327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85456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2008-2012 Analysis of RIMFIRE (CCAD) Data on Apache XMSN revealed a high XMSN removal rate due to highly conservative Sprag Clutch Retirement life limit</a:t>
            </a:r>
          </a:p>
          <a:p>
            <a:endParaRPr lang="en-US" dirty="0" smtClean="0"/>
          </a:p>
          <a:p>
            <a:r>
              <a:rPr lang="en-US" dirty="0" smtClean="0"/>
              <a:t>Engineering Analysis of CBM+ DSC Data and RTC Test Stand Data Revealed that the Retirement Life was too conservative </a:t>
            </a:r>
          </a:p>
          <a:p>
            <a:endParaRPr lang="en-US" dirty="0" smtClean="0"/>
          </a:p>
          <a:p>
            <a:r>
              <a:rPr lang="en-US" dirty="0" smtClean="0"/>
              <a:t>Analysis Resulted in Two Fleet Wide 250 Hour Extensions of the Retirement Life of the Sprag Clutch and a Cost Avoidance of an Average $11.15M / Year</a:t>
            </a:r>
          </a:p>
          <a:p>
            <a:endParaRPr lang="en-US" dirty="0" smtClean="0"/>
          </a:p>
          <a:p>
            <a:r>
              <a:rPr lang="en-US" dirty="0" smtClean="0"/>
              <a:t>Cost Avoidance methodology was Validated by AMCOM G3 Command Analysis Directorate (CAD)</a:t>
            </a:r>
          </a:p>
          <a:p>
            <a:endParaRPr lang="en-US" dirty="0" smtClean="0"/>
          </a:p>
          <a:p>
            <a:r>
              <a:rPr lang="en-US" dirty="0" smtClean="0"/>
              <a:t>ROI is based only on Hardware Cost Avoidance  </a:t>
            </a:r>
          </a:p>
          <a:p>
            <a:endParaRPr lang="en-US" dirty="0" smtClean="0"/>
          </a:p>
          <a:p>
            <a:r>
              <a:rPr lang="en-US" dirty="0" smtClean="0"/>
              <a:t>Additional  Unit  Benefit  is  MMH  Previously  Dedicated to  XMNS Removal / Replacement  can  be  used  to  Enhance  Overall  Quality  of  Unit  Maintenance</a:t>
            </a:r>
          </a:p>
          <a:p>
            <a:endParaRPr lang="en-US" dirty="0" smtClean="0"/>
          </a:p>
          <a:p>
            <a:r>
              <a:rPr lang="en-US" dirty="0" smtClean="0"/>
              <a:t>Note: “Present Cost Avoidance”  and “Avg Cost Avoidance / Yr” refers to the period of time reflected in the “After” column</a:t>
            </a:r>
          </a:p>
        </p:txBody>
      </p:sp>
      <p:sp>
        <p:nvSpPr>
          <p:cNvPr id="4" name="Slide Number Placeholder 3"/>
          <p:cNvSpPr>
            <a:spLocks noGrp="1"/>
          </p:cNvSpPr>
          <p:nvPr>
            <p:ph type="sldNum" sz="quarter" idx="10"/>
          </p:nvPr>
        </p:nvSpPr>
        <p:spPr/>
        <p:txBody>
          <a:bodyPr/>
          <a:lstStyle/>
          <a:p>
            <a:fld id="{279A4FEB-B3CB-4184-B45A-D80AC841327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434393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gif"/><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PPTCoverBkgrd1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nchor="t" anchorCtr="0">
            <a:normAutofit/>
          </a:bodyPr>
          <a:lstStyle>
            <a:lvl1pPr>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descr="US ARMY Black and Gold.png"/>
          <p:cNvPicPr>
            <a:picLocks noChangeAspect="1"/>
          </p:cNvPicPr>
          <p:nvPr userDrawn="1"/>
        </p:nvPicPr>
        <p:blipFill>
          <a:blip r:embed="rId3" cstate="print"/>
          <a:stretch>
            <a:fillRect/>
          </a:stretch>
        </p:blipFill>
        <p:spPr>
          <a:xfrm>
            <a:off x="295865" y="590552"/>
            <a:ext cx="856070" cy="1068498"/>
          </a:xfrm>
          <a:prstGeom prst="rect">
            <a:avLst/>
          </a:prstGeom>
        </p:spPr>
      </p:pic>
      <p:pic>
        <p:nvPicPr>
          <p:cNvPr id="7" name="Picture 6" descr="AMC_Logo.png"/>
          <p:cNvPicPr>
            <a:picLocks noChangeAspect="1"/>
          </p:cNvPicPr>
          <p:nvPr userDrawn="1"/>
        </p:nvPicPr>
        <p:blipFill>
          <a:blip r:embed="rId4" cstate="print"/>
          <a:stretch>
            <a:fillRect/>
          </a:stretch>
        </p:blipFill>
        <p:spPr>
          <a:xfrm>
            <a:off x="1252478" y="676303"/>
            <a:ext cx="761999" cy="896997"/>
          </a:xfrm>
          <a:prstGeom prst="rect">
            <a:avLst/>
          </a:prstGeom>
          <a:effectLst>
            <a:outerShdw blurRad="50800" dist="38100" dir="2700000" algn="tl" rotWithShape="0">
              <a:prstClr val="black">
                <a:alpha val="40000"/>
              </a:prstClr>
            </a:outerShdw>
          </a:effectLst>
        </p:spPr>
      </p:pic>
      <p:pic>
        <p:nvPicPr>
          <p:cNvPr id="9" name="Picture 8" descr="AMCOM.gif"/>
          <p:cNvPicPr>
            <a:picLocks noChangeAspect="1"/>
          </p:cNvPicPr>
          <p:nvPr userDrawn="1"/>
        </p:nvPicPr>
        <p:blipFill>
          <a:blip r:embed="rId5" cstate="print"/>
          <a:stretch>
            <a:fillRect/>
          </a:stretch>
        </p:blipFill>
        <p:spPr>
          <a:xfrm>
            <a:off x="2115020" y="713321"/>
            <a:ext cx="832438" cy="822960"/>
          </a:xfrm>
          <a:prstGeom prst="rect">
            <a:avLst/>
          </a:prstGeom>
        </p:spPr>
      </p:pic>
      <p:sp>
        <p:nvSpPr>
          <p:cNvPr id="10" name="Footer Placeholder 16"/>
          <p:cNvSpPr txBox="1">
            <a:spLocks/>
          </p:cNvSpPr>
          <p:nvPr userDrawn="1"/>
        </p:nvSpPr>
        <p:spPr>
          <a:xfrm>
            <a:off x="-17930" y="-29528"/>
            <a:ext cx="9144000" cy="231776"/>
          </a:xfrm>
          <a:prstGeom prst="rect">
            <a:avLst/>
          </a:prstGeom>
        </p:spPr>
        <p:txBody>
          <a:bodyPr/>
          <a:lstStyle/>
          <a:p>
            <a:pPr algn="ctr">
              <a:defRPr/>
            </a:pPr>
            <a:r>
              <a:rPr lang="en-US" sz="1000" b="1" dirty="0" smtClean="0">
                <a:solidFill>
                  <a:srgbClr val="000000"/>
                </a:solidFill>
                <a:latin typeface="Arial" pitchFamily="34" charset="0"/>
                <a:ea typeface="MS PGothic" pitchFamily="34" charset="-128"/>
                <a:cs typeface="Arial" pitchFamily="34" charset="0"/>
              </a:rPr>
              <a:t>UNCLASSIFIED/FOUO</a:t>
            </a:r>
            <a:endParaRPr lang="en-US" sz="1000" b="1" dirty="0">
              <a:solidFill>
                <a:srgbClr val="000000"/>
              </a:solidFill>
              <a:latin typeface="Arial" pitchFamily="34" charset="0"/>
              <a:ea typeface="MS PGothic" pitchFamily="34" charset="-128"/>
              <a:cs typeface="Arial" pitchFamily="34" charset="0"/>
            </a:endParaRPr>
          </a:p>
        </p:txBody>
      </p:sp>
      <p:sp>
        <p:nvSpPr>
          <p:cNvPr id="11" name="Footer Placeholder 16"/>
          <p:cNvSpPr txBox="1">
            <a:spLocks/>
          </p:cNvSpPr>
          <p:nvPr userDrawn="1"/>
        </p:nvSpPr>
        <p:spPr>
          <a:xfrm>
            <a:off x="0" y="6629400"/>
            <a:ext cx="2743200" cy="228600"/>
          </a:xfrm>
          <a:prstGeom prst="rect">
            <a:avLst/>
          </a:prstGeom>
        </p:spPr>
        <p:txBody>
          <a:bodyPr/>
          <a:lstStyle/>
          <a:p>
            <a:pPr>
              <a:defRPr/>
            </a:pPr>
            <a:r>
              <a:rPr lang="en-US" sz="1000" b="1" dirty="0" smtClean="0">
                <a:solidFill>
                  <a:srgbClr val="000000"/>
                </a:solidFill>
                <a:latin typeface="Arial" pitchFamily="34" charset="0"/>
                <a:ea typeface="MS PGothic" pitchFamily="34" charset="-128"/>
                <a:cs typeface="Arial" pitchFamily="34" charset="0"/>
              </a:rPr>
              <a:t>UNCLASSIFIED/FOUO</a:t>
            </a:r>
            <a:endParaRPr lang="en-US" sz="1000" b="1" dirty="0">
              <a:solidFill>
                <a:srgbClr val="000000"/>
              </a:solidFill>
              <a:latin typeface="Arial" pitchFamily="34" charset="0"/>
              <a:ea typeface="MS PGothic" pitchFamily="34" charset="-128"/>
              <a:cs typeface="Arial" pitchFamily="34" charset="0"/>
            </a:endParaRPr>
          </a:p>
        </p:txBody>
      </p:sp>
      <p:pic>
        <p:nvPicPr>
          <p:cNvPr id="2050" name="Picture 2" descr="Y:\ALC Logo_templates\ALC LOGO_3D\ALC Logo wTag.png"/>
          <p:cNvPicPr>
            <a:picLocks noChangeAspect="1" noChangeArrowheads="1"/>
          </p:cNvPicPr>
          <p:nvPr userDrawn="1"/>
        </p:nvPicPr>
        <p:blipFill>
          <a:blip r:embed="rId6" cstate="print"/>
          <a:srcRect/>
          <a:stretch>
            <a:fillRect/>
          </a:stretch>
        </p:blipFill>
        <p:spPr bwMode="auto">
          <a:xfrm>
            <a:off x="3048000" y="749892"/>
            <a:ext cx="762000" cy="741836"/>
          </a:xfrm>
          <a:prstGeom prst="rect">
            <a:avLst/>
          </a:prstGeom>
          <a:noFill/>
        </p:spPr>
      </p:pic>
    </p:spTree>
    <p:extLst>
      <p:ext uri="{BB962C8B-B14F-4D97-AF65-F5344CB8AC3E}">
        <p14:creationId xmlns:p14="http://schemas.microsoft.com/office/powerpoint/2010/main" val="11591836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Comparison w/ BUMP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66800"/>
            <a:ext cx="4040188"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06562"/>
            <a:ext cx="4040188"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066800"/>
            <a:ext cx="4041775"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706562"/>
            <a:ext cx="4041775"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Metal Header.jpg"/>
          <p:cNvPicPr>
            <a:picLocks noChangeAspect="1"/>
          </p:cNvPicPr>
          <p:nvPr userDrawn="1"/>
        </p:nvPicPr>
        <p:blipFill>
          <a:blip r:embed="rId2" cstate="print"/>
          <a:stretch>
            <a:fillRect/>
          </a:stretch>
        </p:blipFill>
        <p:spPr>
          <a:xfrm>
            <a:off x="0" y="6443663"/>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8" name="Footer Placeholder 16"/>
          <p:cNvSpPr txBox="1">
            <a:spLocks/>
          </p:cNvSpPr>
          <p:nvPr userDrawn="1"/>
        </p:nvSpPr>
        <p:spPr>
          <a:xfrm>
            <a:off x="20574" y="6643687"/>
            <a:ext cx="1752600" cy="228600"/>
          </a:xfrm>
          <a:prstGeom prst="rect">
            <a:avLst/>
          </a:prstGeom>
        </p:spPr>
        <p:txBody>
          <a:bodyPr/>
          <a:lstStyle/>
          <a:p>
            <a:pPr algn="l">
              <a:defRPr/>
            </a:pPr>
            <a:r>
              <a:rPr lang="en-US" sz="1000" b="1" dirty="0" smtClean="0">
                <a:solidFill>
                  <a:prstClr val="white"/>
                </a:solidFill>
                <a:latin typeface="Arial" pitchFamily="34" charset="0"/>
                <a:ea typeface="MS PGothic" pitchFamily="34" charset="-128"/>
                <a:cs typeface="Arial" pitchFamily="34" charset="0"/>
              </a:rPr>
              <a:t>UNCLASSIFIED/FOUO</a:t>
            </a:r>
            <a:endParaRPr lang="en-US" sz="1000" b="1" dirty="0">
              <a:solidFill>
                <a:prstClr val="white"/>
              </a:solidFill>
              <a:latin typeface="Arial" pitchFamily="34" charset="0"/>
              <a:ea typeface="MS PGothic" pitchFamily="34" charset="-128"/>
              <a:cs typeface="Arial" pitchFamily="34" charset="0"/>
            </a:endParaRPr>
          </a:p>
        </p:txBody>
      </p:sp>
      <p:sp>
        <p:nvSpPr>
          <p:cNvPr id="9"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latin typeface="Arial" pitchFamily="34" charset="0"/>
                <a:ea typeface="MS PGothic" pitchFamily="34" charset="-128"/>
                <a:cs typeface="Arial" pitchFamily="34" charset="0"/>
              </a:rPr>
              <a:pPr algn="r">
                <a:defRPr/>
              </a:pPr>
              <a:t>‹#›</a:t>
            </a:fld>
            <a:endParaRPr lang="en-US" sz="1000" b="1" dirty="0" smtClean="0">
              <a:solidFill>
                <a:prstClr val="white"/>
              </a:solidFill>
              <a:latin typeface="Arial" pitchFamily="34" charset="0"/>
              <a:ea typeface="MS PGothic" pitchFamily="34" charset="-128"/>
              <a:cs typeface="Arial" pitchFamily="34" charset="0"/>
            </a:endParaRPr>
          </a:p>
          <a:p>
            <a:pPr algn="r">
              <a:defRPr/>
            </a:pPr>
            <a:endParaRPr lang="en-US" sz="1000" b="1" dirty="0">
              <a:solidFill>
                <a:prstClr val="white"/>
              </a:solidFill>
              <a:latin typeface="Arial" pitchFamily="34" charset="0"/>
              <a:ea typeface="MS PGothic" pitchFamily="34" charset="-128"/>
              <a:cs typeface="Arial"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054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7574"/>
            <a:ext cx="5486400" cy="4114800"/>
          </a:xfrm>
          <a:prstGeom prst="rect">
            <a:avLst/>
          </a:prstGeom>
        </p:spPr>
        <p:txBody>
          <a:bodyPr lIns="91432" tIns="45716" rIns="91432" bIns="45716"/>
          <a:lstStyle>
            <a:lvl1pPr marL="0" indent="0">
              <a:buNone/>
              <a:defRPr sz="3200"/>
            </a:lvl1pPr>
            <a:lvl2pPr marL="457159" indent="0">
              <a:buNone/>
              <a:defRPr sz="2800"/>
            </a:lvl2pPr>
            <a:lvl3pPr marL="914318" indent="0">
              <a:buNone/>
              <a:defRPr sz="2400"/>
            </a:lvl3pPr>
            <a:lvl4pPr marL="1371477" indent="0">
              <a:buNone/>
              <a:defRPr sz="2000"/>
            </a:lvl4pPr>
            <a:lvl5pPr marL="1828637" indent="0">
              <a:buNone/>
              <a:defRPr sz="2000"/>
            </a:lvl5pPr>
            <a:lvl6pPr marL="2285797" indent="0">
              <a:buNone/>
              <a:defRPr sz="2000"/>
            </a:lvl6pPr>
            <a:lvl7pPr marL="2742956" indent="0">
              <a:buNone/>
              <a:defRPr sz="2000"/>
            </a:lvl7pPr>
            <a:lvl8pPr marL="3200115" indent="0">
              <a:buNone/>
              <a:defRPr sz="2000"/>
            </a:lvl8pPr>
            <a:lvl9pPr marL="3657274"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672138"/>
            <a:ext cx="5486400" cy="804862"/>
          </a:xfrm>
          <a:prstGeom prst="rect">
            <a:avLst/>
          </a:prstGeom>
        </p:spPr>
        <p:txBody>
          <a:bodyPr lIns="91432" tIns="45716" rIns="91432" bIns="45716"/>
          <a:lstStyle>
            <a:lvl1pPr marL="0" indent="0">
              <a:buNone/>
              <a:defRPr sz="1400"/>
            </a:lvl1pPr>
            <a:lvl2pPr marL="457159" indent="0">
              <a:buNone/>
              <a:defRPr sz="1200"/>
            </a:lvl2pPr>
            <a:lvl3pPr marL="914318" indent="0">
              <a:buNone/>
              <a:defRPr sz="1000"/>
            </a:lvl3pPr>
            <a:lvl4pPr marL="1371477" indent="0">
              <a:buNone/>
              <a:defRPr sz="900"/>
            </a:lvl4pPr>
            <a:lvl5pPr marL="1828637" indent="0">
              <a:buNone/>
              <a:defRPr sz="900"/>
            </a:lvl5pPr>
            <a:lvl6pPr marL="2285797" indent="0">
              <a:buNone/>
              <a:defRPr sz="900"/>
            </a:lvl6pPr>
            <a:lvl7pPr marL="2742956" indent="0">
              <a:buNone/>
              <a:defRPr sz="900"/>
            </a:lvl7pPr>
            <a:lvl8pPr marL="3200115" indent="0">
              <a:buNone/>
              <a:defRPr sz="900"/>
            </a:lvl8pPr>
            <a:lvl9pPr marL="3657274" indent="0">
              <a:buNone/>
              <a:defRPr sz="900"/>
            </a:lvl9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w/o bump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752600" y="1295401"/>
            <a:ext cx="5715000" cy="3505199"/>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4"/>
          <p:cNvSpPr txBox="1"/>
          <p:nvPr userDrawn="1"/>
        </p:nvSpPr>
        <p:spPr>
          <a:xfrm>
            <a:off x="3581400" y="5257800"/>
            <a:ext cx="1936749" cy="400110"/>
          </a:xfrm>
          <a:prstGeom prst="rect">
            <a:avLst/>
          </a:prstGeom>
          <a:noFill/>
        </p:spPr>
        <p:txBody>
          <a:bodyPr wrap="none" rtlCol="0">
            <a:spAutoFit/>
          </a:bodyPr>
          <a:lstStyle/>
          <a:p>
            <a:r>
              <a:rPr lang="en-US" sz="2000" b="1" dirty="0" smtClean="0">
                <a:solidFill>
                  <a:schemeClr val="bg1"/>
                </a:solidFill>
                <a:latin typeface="Arial" pitchFamily="34" charset="0"/>
                <a:cs typeface="Arial" pitchFamily="34" charset="0"/>
              </a:rPr>
              <a:t>Use for VIDEO</a:t>
            </a:r>
            <a:endParaRPr lang="en-US" sz="2000" b="1" dirty="0">
              <a:solidFill>
                <a:schemeClr val="bg1"/>
              </a:solidFill>
              <a:latin typeface="Arial" pitchFamily="34" charset="0"/>
              <a:cs typeface="Arial" pitchFamily="34" charset="0"/>
            </a:endParaRPr>
          </a:p>
        </p:txBody>
      </p:sp>
      <p:sp>
        <p:nvSpPr>
          <p:cNvPr id="7" name="Footer Placeholder 16"/>
          <p:cNvSpPr txBox="1">
            <a:spLocks/>
          </p:cNvSpPr>
          <p:nvPr userDrawn="1"/>
        </p:nvSpPr>
        <p:spPr>
          <a:xfrm>
            <a:off x="-17930" y="-29528"/>
            <a:ext cx="9144000" cy="231776"/>
          </a:xfrm>
          <a:prstGeom prst="rect">
            <a:avLst/>
          </a:prstGeom>
        </p:spPr>
        <p:txBody>
          <a:bodyPr/>
          <a:lstStyle/>
          <a:p>
            <a:pPr algn="ctr">
              <a:defRPr/>
            </a:pPr>
            <a:r>
              <a:rPr lang="en-US" sz="1000" b="1" dirty="0" smtClean="0">
                <a:solidFill>
                  <a:schemeClr val="tx1"/>
                </a:solidFill>
                <a:latin typeface="Arial" pitchFamily="34" charset="0"/>
                <a:ea typeface="MS PGothic" pitchFamily="34" charset="-128"/>
                <a:cs typeface="Arial" pitchFamily="34" charset="0"/>
              </a:rPr>
              <a:t>UNCLASSIFIED/FOUO</a:t>
            </a:r>
            <a:endParaRPr lang="en-US" sz="1000" b="1" dirty="0">
              <a:solidFill>
                <a:schemeClr val="tx1"/>
              </a:solidFill>
              <a:latin typeface="Arial" pitchFamily="34" charset="0"/>
              <a:ea typeface="MS PGothic" pitchFamily="34" charset="-128"/>
              <a:cs typeface="Arial" pitchFamily="34" charset="0"/>
            </a:endParaRPr>
          </a:p>
        </p:txBody>
      </p:sp>
      <p:sp>
        <p:nvSpPr>
          <p:cNvPr id="8" name="Rectangle 7"/>
          <p:cNvSpPr/>
          <p:nvPr userDrawn="1"/>
        </p:nvSpPr>
        <p:spPr>
          <a:xfrm>
            <a:off x="0" y="6611779"/>
            <a:ext cx="1572866" cy="246221"/>
          </a:xfrm>
          <a:prstGeom prst="rect">
            <a:avLst/>
          </a:prstGeom>
        </p:spPr>
        <p:txBody>
          <a:bodyPr wrap="none">
            <a:spAutoFit/>
          </a:bodyPr>
          <a:lstStyle/>
          <a:p>
            <a:pPr>
              <a:defRPr/>
            </a:pPr>
            <a:r>
              <a:rPr lang="en-US" sz="1000" b="1" dirty="0" smtClean="0">
                <a:solidFill>
                  <a:schemeClr val="tx1"/>
                </a:solidFill>
                <a:latin typeface="Arial" pitchFamily="34" charset="0"/>
                <a:ea typeface="MS PGothic" pitchFamily="34" charset="-128"/>
                <a:cs typeface="Arial" pitchFamily="34" charset="0"/>
              </a:rPr>
              <a:t>UNCLASSIFIED/FOUO</a:t>
            </a:r>
            <a:endParaRPr lang="en-US" sz="1000" b="1" dirty="0">
              <a:solidFill>
                <a:schemeClr val="tx1"/>
              </a:solidFill>
              <a:latin typeface="Arial" pitchFamily="34" charset="0"/>
              <a:ea typeface="MS PGothic" pitchFamily="34" charset="-128"/>
              <a:cs typeface="Arial" pitchFamily="34" charset="0"/>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lIns="91424" tIns="45712" rIns="91424" bIns="45712"/>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lide Number Placeholder 3"/>
          <p:cNvSpPr>
            <a:spLocks noGrp="1"/>
          </p:cNvSpPr>
          <p:nvPr>
            <p:ph type="sldNum" sz="quarter" idx="12"/>
          </p:nvPr>
        </p:nvSpPr>
        <p:spPr>
          <a:xfrm>
            <a:off x="8494776" y="6462613"/>
            <a:ext cx="612648" cy="365125"/>
          </a:xfrm>
          <a:prstGeom prst="rect">
            <a:avLst/>
          </a:prstGeom>
        </p:spPr>
        <p:txBody>
          <a:bodyPr lIns="91424" tIns="45712" rIns="91424" bIns="45712"/>
          <a:lstStyle/>
          <a:p>
            <a:fld id="{89F2C004-2715-FE49-B628-06E74F704CD7}" type="slidenum">
              <a:rPr lang="en-US" smtClean="0">
                <a:solidFill>
                  <a:prstClr val="white"/>
                </a:solidFill>
              </a:rPr>
              <a:pPr/>
              <a:t>‹#›</a:t>
            </a:fld>
            <a:endParaRPr lang="en-US">
              <a:solidFill>
                <a:prstClr val="white"/>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91432" tIns="45716" rIns="91432" bIns="45716"/>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32" tIns="45716" rIns="91432" bIns="45716"/>
          <a:lstStyle>
            <a:lvl1pPr marL="0" indent="0" algn="ctr">
              <a:buNone/>
              <a:defRPr>
                <a:solidFill>
                  <a:schemeClr val="tx1">
                    <a:tint val="75000"/>
                  </a:schemeClr>
                </a:solidFill>
              </a:defRPr>
            </a:lvl1pPr>
            <a:lvl2pPr marL="457118" indent="0" algn="ctr">
              <a:buNone/>
              <a:defRPr>
                <a:solidFill>
                  <a:schemeClr val="tx1">
                    <a:tint val="75000"/>
                  </a:schemeClr>
                </a:solidFill>
              </a:defRPr>
            </a:lvl2pPr>
            <a:lvl3pPr marL="914237" indent="0" algn="ctr">
              <a:buNone/>
              <a:defRPr>
                <a:solidFill>
                  <a:schemeClr val="tx1">
                    <a:tint val="75000"/>
                  </a:schemeClr>
                </a:solidFill>
              </a:defRPr>
            </a:lvl3pPr>
            <a:lvl4pPr marL="1371354" indent="0" algn="ctr">
              <a:buNone/>
              <a:defRPr>
                <a:solidFill>
                  <a:schemeClr val="tx1">
                    <a:tint val="75000"/>
                  </a:schemeClr>
                </a:solidFill>
              </a:defRPr>
            </a:lvl4pPr>
            <a:lvl5pPr marL="1828474" indent="0" algn="ctr">
              <a:buNone/>
              <a:defRPr>
                <a:solidFill>
                  <a:schemeClr val="tx1">
                    <a:tint val="75000"/>
                  </a:schemeClr>
                </a:solidFill>
              </a:defRPr>
            </a:lvl5pPr>
            <a:lvl6pPr marL="2285593" indent="0" algn="ctr">
              <a:buNone/>
              <a:defRPr>
                <a:solidFill>
                  <a:schemeClr val="tx1">
                    <a:tint val="75000"/>
                  </a:schemeClr>
                </a:solidFill>
              </a:defRPr>
            </a:lvl6pPr>
            <a:lvl7pPr marL="2742712" indent="0" algn="ctr">
              <a:buNone/>
              <a:defRPr>
                <a:solidFill>
                  <a:schemeClr val="tx1">
                    <a:tint val="75000"/>
                  </a:schemeClr>
                </a:solidFill>
              </a:defRPr>
            </a:lvl7pPr>
            <a:lvl8pPr marL="3199830" indent="0" algn="ctr">
              <a:buNone/>
              <a:defRPr>
                <a:solidFill>
                  <a:schemeClr val="tx1">
                    <a:tint val="75000"/>
                  </a:schemeClr>
                </a:solidFill>
              </a:defRPr>
            </a:lvl8pPr>
            <a:lvl9pPr marL="36569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lIns="91432" tIns="45716" rIns="91432" bIns="45716"/>
          <a:lstStyle/>
          <a:p>
            <a:fld id="{F10C0D26-60F4-456C-BCD1-6E7B9CD51C33}" type="datetimeFigureOut">
              <a:rPr lang="en-US" smtClean="0"/>
              <a:pPr/>
              <a:t>11/3/2014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lIns="91432" tIns="45716" rIns="91432" bIns="45716"/>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91432" tIns="45716" rIns="91432" bIns="45716"/>
          <a:lstStyle/>
          <a:p>
            <a:fld id="{A99CC942-AC8A-45D0-8353-6D61A828F10B}" type="slidenum">
              <a:rPr lang="en-US" smtClean="0"/>
              <a:pPr/>
              <a:t>‹#›</a:t>
            </a:fld>
            <a:endParaRPr lang="en-US"/>
          </a:p>
        </p:txBody>
      </p:sp>
    </p:spTree>
    <p:extLst>
      <p:ext uri="{BB962C8B-B14F-4D97-AF65-F5344CB8AC3E}">
        <p14:creationId xmlns:p14="http://schemas.microsoft.com/office/powerpoint/2010/main" val="347991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schemeClr val="tx1"/>
                </a:solidFill>
                <a:latin typeface="Arial" pitchFamily="34" charset="0"/>
                <a:ea typeface="MS PGothic" pitchFamily="34" charset="-128"/>
                <a:cs typeface="Arial" pitchFamily="34" charset="0"/>
              </a:rPr>
              <a:pPr algn="r">
                <a:defRPr/>
              </a:pPr>
              <a:t>‹#›</a:t>
            </a:fld>
            <a:endParaRPr lang="en-US" sz="1000" b="1" dirty="0" smtClean="0">
              <a:solidFill>
                <a:schemeClr val="tx1"/>
              </a:solidFill>
              <a:latin typeface="Arial" pitchFamily="34" charset="0"/>
              <a:ea typeface="MS PGothic" pitchFamily="34" charset="-128"/>
              <a:cs typeface="Arial" pitchFamily="34" charset="0"/>
            </a:endParaRPr>
          </a:p>
          <a:p>
            <a:pPr algn="r">
              <a:defRPr/>
            </a:pPr>
            <a:endParaRPr lang="en-US" sz="1000" b="1" dirty="0">
              <a:solidFill>
                <a:schemeClr val="tx1"/>
              </a:solidFill>
              <a:latin typeface="Arial" pitchFamily="34" charset="0"/>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title"/>
          </p:nvPr>
        </p:nvSpPr>
        <p:spPr bwMode="white">
          <a:xfrm>
            <a:off x="1925054" y="0"/>
            <a:ext cx="5293894" cy="864524"/>
          </a:xfrm>
          <a:prstGeom prst="rect">
            <a:avLst/>
          </a:prstGeom>
          <a:noFill/>
          <a:ln w="9525">
            <a:noFill/>
            <a:miter lim="800000"/>
            <a:headEnd/>
            <a:tailEnd/>
          </a:ln>
          <a:effectLst>
            <a:outerShdw dist="17961" dir="2700000" algn="ctr" rotWithShape="0">
              <a:schemeClr val="tx1"/>
            </a:outerShdw>
          </a:effectLst>
        </p:spPr>
        <p:txBody>
          <a:bodyPr vert="horz" wrap="square" lIns="91432" tIns="45716" rIns="91432" bIns="45716"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596541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title"/>
          </p:nvPr>
        </p:nvSpPr>
        <p:spPr bwMode="white">
          <a:xfrm>
            <a:off x="1925063" y="0"/>
            <a:ext cx="5293894" cy="864524"/>
          </a:xfrm>
          <a:prstGeom prst="rect">
            <a:avLst/>
          </a:prstGeom>
          <a:noFill/>
          <a:ln w="9525">
            <a:noFill/>
            <a:miter lim="800000"/>
            <a:headEnd/>
            <a:tailEnd/>
          </a:ln>
          <a:effectLst>
            <a:outerShdw dist="17961" dir="2700000" algn="ctr" rotWithShape="0">
              <a:schemeClr val="tx1"/>
            </a:outerShdw>
          </a:effectLst>
        </p:spPr>
        <p:txBody>
          <a:bodyPr vert="horz" wrap="square" lIns="91340" tIns="45670" rIns="91340" bIns="4567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2817611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 BUMPER">
    <p:spTree>
      <p:nvGrpSpPr>
        <p:cNvPr id="1" name=""/>
        <p:cNvGrpSpPr/>
        <p:nvPr/>
      </p:nvGrpSpPr>
      <p:grpSpPr>
        <a:xfrm>
          <a:off x="0" y="0"/>
          <a:ext cx="0" cy="0"/>
          <a:chOff x="0" y="0"/>
          <a:chExt cx="0" cy="0"/>
        </a:xfrm>
      </p:grpSpPr>
      <p:pic>
        <p:nvPicPr>
          <p:cNvPr id="12" name="Picture 11" descr="Metal Header.jpg"/>
          <p:cNvPicPr>
            <a:picLocks noChangeAspect="1"/>
          </p:cNvPicPr>
          <p:nvPr userDrawn="1"/>
        </p:nvPicPr>
        <p:blipFill>
          <a:blip r:embed="rId2" cstate="print"/>
          <a:stretch>
            <a:fillRect/>
          </a:stretch>
        </p:blipFill>
        <p:spPr>
          <a:xfrm>
            <a:off x="0" y="6457950"/>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13" name="Footer Placeholder 16"/>
          <p:cNvSpPr txBox="1">
            <a:spLocks/>
          </p:cNvSpPr>
          <p:nvPr userDrawn="1"/>
        </p:nvSpPr>
        <p:spPr>
          <a:xfrm>
            <a:off x="20574" y="6643687"/>
            <a:ext cx="1752600" cy="228600"/>
          </a:xfrm>
          <a:prstGeom prst="rect">
            <a:avLst/>
          </a:prstGeom>
        </p:spPr>
        <p:txBody>
          <a:bodyPr/>
          <a:lstStyle/>
          <a:p>
            <a:pPr algn="l">
              <a:defRPr/>
            </a:pPr>
            <a:r>
              <a:rPr lang="en-US" sz="1000" b="1" dirty="0" smtClean="0">
                <a:solidFill>
                  <a:prstClr val="white"/>
                </a:solidFill>
                <a:latin typeface="Arial" pitchFamily="34" charset="0"/>
                <a:ea typeface="MS PGothic" pitchFamily="34" charset="-128"/>
                <a:cs typeface="Arial" pitchFamily="34" charset="0"/>
              </a:rPr>
              <a:t>UNCLASSIFIED/FOUO</a:t>
            </a:r>
            <a:endParaRPr lang="en-US" sz="1000" b="1" dirty="0">
              <a:solidFill>
                <a:prstClr val="white"/>
              </a:solidFill>
              <a:latin typeface="Arial" pitchFamily="34" charset="0"/>
              <a:ea typeface="MS PGothic" pitchFamily="34" charset="-128"/>
              <a:cs typeface="Arial" pitchFamily="34" charset="0"/>
            </a:endParaRPr>
          </a:p>
        </p:txBody>
      </p:sp>
      <p:sp>
        <p:nvSpPr>
          <p:cNvPr id="14"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latin typeface="Arial" pitchFamily="34" charset="0"/>
                <a:ea typeface="MS PGothic" pitchFamily="34" charset="-128"/>
                <a:cs typeface="Arial" pitchFamily="34" charset="0"/>
              </a:rPr>
              <a:pPr algn="r">
                <a:defRPr/>
              </a:pPr>
              <a:t>‹#›</a:t>
            </a:fld>
            <a:endParaRPr lang="en-US" sz="1000" b="1" dirty="0" smtClean="0">
              <a:solidFill>
                <a:prstClr val="white"/>
              </a:solidFill>
              <a:latin typeface="Arial" pitchFamily="34" charset="0"/>
              <a:ea typeface="MS PGothic" pitchFamily="34" charset="-128"/>
              <a:cs typeface="Arial" pitchFamily="34" charset="0"/>
            </a:endParaRPr>
          </a:p>
          <a:p>
            <a:pPr algn="r">
              <a:defRPr/>
            </a:pPr>
            <a:endParaRPr lang="en-US" sz="1000" b="1" dirty="0">
              <a:solidFill>
                <a:prstClr val="white"/>
              </a:solidFill>
              <a:latin typeface="Arial" pitchFamily="34" charset="0"/>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w/ BUMP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etal Header.jpg"/>
          <p:cNvPicPr>
            <a:picLocks noChangeAspect="1"/>
          </p:cNvPicPr>
          <p:nvPr userDrawn="1"/>
        </p:nvPicPr>
        <p:blipFill>
          <a:blip r:embed="rId2" cstate="print"/>
          <a:stretch>
            <a:fillRect/>
          </a:stretch>
        </p:blipFill>
        <p:spPr>
          <a:xfrm>
            <a:off x="0" y="6457950"/>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5" name="Footer Placeholder 16"/>
          <p:cNvSpPr txBox="1">
            <a:spLocks/>
          </p:cNvSpPr>
          <p:nvPr userDrawn="1"/>
        </p:nvSpPr>
        <p:spPr>
          <a:xfrm>
            <a:off x="20574" y="6643687"/>
            <a:ext cx="1752600" cy="228600"/>
          </a:xfrm>
          <a:prstGeom prst="rect">
            <a:avLst/>
          </a:prstGeom>
        </p:spPr>
        <p:txBody>
          <a:bodyPr/>
          <a:lstStyle/>
          <a:p>
            <a:pPr algn="l">
              <a:defRPr/>
            </a:pPr>
            <a:r>
              <a:rPr lang="en-US" sz="1000" b="1" dirty="0" smtClean="0">
                <a:solidFill>
                  <a:prstClr val="white"/>
                </a:solidFill>
                <a:latin typeface="Arial" pitchFamily="34" charset="0"/>
                <a:ea typeface="MS PGothic" pitchFamily="34" charset="-128"/>
                <a:cs typeface="Arial" pitchFamily="34" charset="0"/>
              </a:rPr>
              <a:t>UNCLASSIFIED/FOUO</a:t>
            </a:r>
            <a:endParaRPr lang="en-US" sz="1000" b="1" dirty="0">
              <a:solidFill>
                <a:prstClr val="white"/>
              </a:solidFill>
              <a:latin typeface="Arial" pitchFamily="34" charset="0"/>
              <a:ea typeface="MS PGothic" pitchFamily="34" charset="-128"/>
              <a:cs typeface="Arial" pitchFamily="34" charset="0"/>
            </a:endParaRPr>
          </a:p>
        </p:txBody>
      </p:sp>
      <p:sp>
        <p:nvSpPr>
          <p:cNvPr id="6"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latin typeface="Arial" pitchFamily="34" charset="0"/>
                <a:ea typeface="MS PGothic" pitchFamily="34" charset="-128"/>
                <a:cs typeface="Arial" pitchFamily="34" charset="0"/>
              </a:rPr>
              <a:pPr algn="r">
                <a:defRPr/>
              </a:pPr>
              <a:t>‹#›</a:t>
            </a:fld>
            <a:endParaRPr lang="en-US" sz="1000" b="1" dirty="0" smtClean="0">
              <a:solidFill>
                <a:prstClr val="white"/>
              </a:solidFill>
              <a:latin typeface="Arial" pitchFamily="34" charset="0"/>
              <a:ea typeface="MS PGothic" pitchFamily="34" charset="-128"/>
              <a:cs typeface="Arial" pitchFamily="34" charset="0"/>
            </a:endParaRPr>
          </a:p>
          <a:p>
            <a:pPr algn="r">
              <a:defRPr/>
            </a:pPr>
            <a:endParaRPr lang="en-US" sz="1000" b="1" dirty="0">
              <a:solidFill>
                <a:prstClr val="white"/>
              </a:solidFill>
              <a:latin typeface="Arial" pitchFamily="34" charset="0"/>
              <a:ea typeface="MS PGothic" pitchFamily="34" charset="-128"/>
              <a:cs typeface="Arial"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Facer Page (White bkgr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w/ BUMPER">
    <p:spTree>
      <p:nvGrpSpPr>
        <p:cNvPr id="1" name=""/>
        <p:cNvGrpSpPr/>
        <p:nvPr/>
      </p:nvGrpSpPr>
      <p:grpSpPr>
        <a:xfrm>
          <a:off x="0" y="0"/>
          <a:ext cx="0" cy="0"/>
          <a:chOff x="0" y="0"/>
          <a:chExt cx="0" cy="0"/>
        </a:xfrm>
      </p:grpSpPr>
      <p:pic>
        <p:nvPicPr>
          <p:cNvPr id="5" name="Picture 4" descr="Metal Header.jpg"/>
          <p:cNvPicPr>
            <a:picLocks noChangeAspect="1"/>
          </p:cNvPicPr>
          <p:nvPr userDrawn="1"/>
        </p:nvPicPr>
        <p:blipFill>
          <a:blip r:embed="rId2" cstate="print"/>
          <a:stretch>
            <a:fillRect/>
          </a:stretch>
        </p:blipFill>
        <p:spPr>
          <a:xfrm>
            <a:off x="0" y="6443663"/>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6"/>
          <p:cNvSpPr txBox="1">
            <a:spLocks/>
          </p:cNvSpPr>
          <p:nvPr userDrawn="1"/>
        </p:nvSpPr>
        <p:spPr>
          <a:xfrm>
            <a:off x="20574" y="6643687"/>
            <a:ext cx="1752600" cy="228600"/>
          </a:xfrm>
          <a:prstGeom prst="rect">
            <a:avLst/>
          </a:prstGeom>
        </p:spPr>
        <p:txBody>
          <a:bodyPr/>
          <a:lstStyle/>
          <a:p>
            <a:pPr algn="l">
              <a:defRPr/>
            </a:pPr>
            <a:r>
              <a:rPr lang="en-US" sz="1000" b="1" dirty="0" smtClean="0">
                <a:solidFill>
                  <a:prstClr val="white"/>
                </a:solidFill>
                <a:latin typeface="Arial" pitchFamily="34" charset="0"/>
                <a:ea typeface="MS PGothic" pitchFamily="34" charset="-128"/>
                <a:cs typeface="Arial" pitchFamily="34" charset="0"/>
              </a:rPr>
              <a:t>UNCLASSIFIED/FOUO</a:t>
            </a:r>
            <a:endParaRPr lang="en-US" sz="1000" b="1" dirty="0">
              <a:solidFill>
                <a:prstClr val="white"/>
              </a:solidFill>
              <a:latin typeface="Arial" pitchFamily="34" charset="0"/>
              <a:ea typeface="MS PGothic" pitchFamily="34" charset="-128"/>
              <a:cs typeface="Arial" pitchFamily="34" charset="0"/>
            </a:endParaRPr>
          </a:p>
        </p:txBody>
      </p:sp>
      <p:sp>
        <p:nvSpPr>
          <p:cNvPr id="7"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latin typeface="Arial" pitchFamily="34" charset="0"/>
                <a:ea typeface="MS PGothic" pitchFamily="34" charset="-128"/>
                <a:cs typeface="Arial" pitchFamily="34" charset="0"/>
              </a:rPr>
              <a:pPr algn="r">
                <a:defRPr/>
              </a:pPr>
              <a:t>‹#›</a:t>
            </a:fld>
            <a:endParaRPr lang="en-US" sz="1000" b="1" dirty="0" smtClean="0">
              <a:solidFill>
                <a:prstClr val="white"/>
              </a:solidFill>
              <a:latin typeface="Arial" pitchFamily="34" charset="0"/>
              <a:ea typeface="MS PGothic" pitchFamily="34" charset="-128"/>
              <a:cs typeface="Arial" pitchFamily="34" charset="0"/>
            </a:endParaRPr>
          </a:p>
          <a:p>
            <a:pPr algn="r">
              <a:defRPr/>
            </a:pPr>
            <a:endParaRPr lang="en-US" sz="1000" b="1" dirty="0">
              <a:solidFill>
                <a:prstClr val="white"/>
              </a:solidFill>
              <a:latin typeface="Arial" pitchFamily="34" charset="0"/>
              <a:ea typeface="MS PGothic" pitchFamily="34" charset="-128"/>
              <a:cs typeface="Arial"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66800"/>
            <a:ext cx="4040188"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06562"/>
            <a:ext cx="4040188"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066800"/>
            <a:ext cx="4041775"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706562"/>
            <a:ext cx="4041775"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gi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pic>
        <p:nvPicPr>
          <p:cNvPr id="24" name="Picture 23" descr="Metal Header.jpg"/>
          <p:cNvPicPr>
            <a:picLocks noChangeAspect="1"/>
          </p:cNvPicPr>
          <p:nvPr/>
        </p:nvPicPr>
        <p:blipFill>
          <a:blip r:embed="rId23" cstate="print"/>
          <a:stretch>
            <a:fillRect/>
          </a:stretch>
        </p:blipFill>
        <p:spPr>
          <a:xfrm>
            <a:off x="0" y="194888"/>
            <a:ext cx="9144000" cy="53657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25" name="Footer Placeholder 16"/>
          <p:cNvSpPr txBox="1">
            <a:spLocks/>
          </p:cNvSpPr>
          <p:nvPr/>
        </p:nvSpPr>
        <p:spPr>
          <a:xfrm>
            <a:off x="-17930" y="-29528"/>
            <a:ext cx="9144000" cy="231776"/>
          </a:xfrm>
          <a:prstGeom prst="rect">
            <a:avLst/>
          </a:prstGeom>
        </p:spPr>
        <p:txBody>
          <a:bodyPr/>
          <a:lstStyle/>
          <a:p>
            <a:pPr algn="ctr">
              <a:defRPr/>
            </a:pPr>
            <a:r>
              <a:rPr lang="en-US" sz="1000" b="1" dirty="0" smtClean="0">
                <a:solidFill>
                  <a:srgbClr val="000000"/>
                </a:solidFill>
                <a:latin typeface="Arial" pitchFamily="34" charset="0"/>
                <a:ea typeface="MS PGothic" pitchFamily="34" charset="-128"/>
                <a:cs typeface="Arial" pitchFamily="34" charset="0"/>
              </a:rPr>
              <a:t>UNCLASSIFIED/FOUO</a:t>
            </a:r>
            <a:endParaRPr lang="en-US" sz="1000" b="1" dirty="0">
              <a:solidFill>
                <a:srgbClr val="000000"/>
              </a:solidFill>
              <a:latin typeface="Arial" pitchFamily="34" charset="0"/>
              <a:ea typeface="MS PGothic" pitchFamily="34" charset="-128"/>
              <a:cs typeface="Arial" pitchFamily="34" charset="0"/>
            </a:endParaRPr>
          </a:p>
        </p:txBody>
      </p:sp>
      <p:pic>
        <p:nvPicPr>
          <p:cNvPr id="26" name="Picture 25" descr="US Army RA Star Logo.png"/>
          <p:cNvPicPr>
            <a:picLocks noChangeAspect="1"/>
          </p:cNvPicPr>
          <p:nvPr/>
        </p:nvPicPr>
        <p:blipFill>
          <a:blip r:embed="rId24" cstate="print"/>
          <a:stretch>
            <a:fillRect/>
          </a:stretch>
        </p:blipFill>
        <p:spPr>
          <a:xfrm>
            <a:off x="241300" y="88151"/>
            <a:ext cx="600931" cy="750049"/>
          </a:xfrm>
          <a:prstGeom prst="rect">
            <a:avLst/>
          </a:prstGeom>
        </p:spPr>
      </p:pic>
      <p:pic>
        <p:nvPicPr>
          <p:cNvPr id="27" name="Picture 26" descr="AMC_Logo.png"/>
          <p:cNvPicPr>
            <a:picLocks noChangeAspect="1"/>
          </p:cNvPicPr>
          <p:nvPr/>
        </p:nvPicPr>
        <p:blipFill>
          <a:blip r:embed="rId25" cstate="print"/>
          <a:stretch>
            <a:fillRect/>
          </a:stretch>
        </p:blipFill>
        <p:spPr>
          <a:xfrm>
            <a:off x="838200" y="127340"/>
            <a:ext cx="570584" cy="671671"/>
          </a:xfrm>
          <a:prstGeom prst="rect">
            <a:avLst/>
          </a:prstGeom>
          <a:effectLst>
            <a:outerShdw blurRad="50800" dist="38100" dir="2700000" algn="tl" rotWithShape="0">
              <a:prstClr val="black">
                <a:alpha val="40000"/>
              </a:prstClr>
            </a:outerShdw>
          </a:effectLst>
        </p:spPr>
      </p:pic>
      <p:pic>
        <p:nvPicPr>
          <p:cNvPr id="28" name="Picture 27" descr="AMCOM.gif"/>
          <p:cNvPicPr>
            <a:picLocks noChangeAspect="1"/>
          </p:cNvPicPr>
          <p:nvPr/>
        </p:nvPicPr>
        <p:blipFill>
          <a:blip r:embed="rId26" cstate="print"/>
          <a:stretch>
            <a:fillRect/>
          </a:stretch>
        </p:blipFill>
        <p:spPr>
          <a:xfrm>
            <a:off x="7696200" y="158375"/>
            <a:ext cx="616620" cy="609600"/>
          </a:xfrm>
          <a:prstGeom prst="rect">
            <a:avLst/>
          </a:prstGeom>
        </p:spPr>
      </p:pic>
      <p:sp>
        <p:nvSpPr>
          <p:cNvPr id="2" name="Title Placeholder 1"/>
          <p:cNvSpPr>
            <a:spLocks noGrp="1"/>
          </p:cNvSpPr>
          <p:nvPr>
            <p:ph type="title"/>
          </p:nvPr>
        </p:nvSpPr>
        <p:spPr>
          <a:xfrm>
            <a:off x="304800" y="304800"/>
            <a:ext cx="8523514" cy="457200"/>
          </a:xfrm>
          <a:prstGeom prst="rect">
            <a:avLst/>
          </a:prstGeom>
        </p:spPr>
        <p:txBody>
          <a:bodyPr vert="horz" lIns="91432" tIns="45716" rIns="91432" bIns="45716" rtlCol="0" anchor="b" anchorCtr="0">
            <a:normAutofit/>
          </a:bodyPr>
          <a:lstStyle/>
          <a:p>
            <a:r>
              <a:rPr lang="en-US" dirty="0" smtClean="0"/>
              <a:t>Click to edit Master title style</a:t>
            </a:r>
            <a:endParaRPr lang="en-US" dirty="0"/>
          </a:p>
        </p:txBody>
      </p:sp>
      <p:sp>
        <p:nvSpPr>
          <p:cNvPr id="31" name="Rectangle 30"/>
          <p:cNvSpPr/>
          <p:nvPr/>
        </p:nvSpPr>
        <p:spPr>
          <a:xfrm>
            <a:off x="0" y="6611779"/>
            <a:ext cx="1572866" cy="246221"/>
          </a:xfrm>
          <a:prstGeom prst="rect">
            <a:avLst/>
          </a:prstGeom>
        </p:spPr>
        <p:txBody>
          <a:bodyPr wrap="none">
            <a:spAutoFit/>
          </a:bodyPr>
          <a:lstStyle/>
          <a:p>
            <a:pPr>
              <a:defRPr/>
            </a:pPr>
            <a:r>
              <a:rPr lang="en-US" sz="1000" b="1" dirty="0" smtClean="0">
                <a:solidFill>
                  <a:srgbClr val="000000"/>
                </a:solidFill>
                <a:latin typeface="Arial" pitchFamily="34" charset="0"/>
                <a:ea typeface="MS PGothic" pitchFamily="34" charset="-128"/>
                <a:cs typeface="Arial" pitchFamily="34" charset="0"/>
              </a:rPr>
              <a:t>UNCLASSIFIED/FOUO</a:t>
            </a:r>
            <a:endParaRPr lang="en-US" sz="1000" b="1" dirty="0">
              <a:solidFill>
                <a:srgbClr val="000000"/>
              </a:solidFill>
              <a:latin typeface="Arial" pitchFamily="34" charset="0"/>
              <a:ea typeface="MS PGothic" pitchFamily="34" charset="-128"/>
              <a:cs typeface="Arial" pitchFamily="34" charset="0"/>
            </a:endParaRPr>
          </a:p>
        </p:txBody>
      </p:sp>
      <p:sp>
        <p:nvSpPr>
          <p:cNvPr id="10" name="Footer Placeholder 16"/>
          <p:cNvSpPr txBox="1">
            <a:spLocks/>
          </p:cNvSpPr>
          <p:nvPr/>
        </p:nvSpPr>
        <p:spPr>
          <a:xfrm>
            <a:off x="7372350" y="6491287"/>
            <a:ext cx="1752600" cy="381000"/>
          </a:xfrm>
          <a:prstGeom prst="rect">
            <a:avLst/>
          </a:prstGeom>
        </p:spPr>
        <p:txBody>
          <a:bodyPr/>
          <a:lstStyle/>
          <a:p>
            <a:pPr algn="r">
              <a:defRPr/>
            </a:pPr>
            <a:fld id="{9984FE95-D5E7-4FB1-9467-CD26BD117143}" type="slidenum">
              <a:rPr lang="en-US" sz="1000" b="1" smtClean="0">
                <a:solidFill>
                  <a:schemeClr val="tx1"/>
                </a:solidFill>
                <a:latin typeface="Arial" pitchFamily="34" charset="0"/>
                <a:ea typeface="MS PGothic" pitchFamily="34" charset="-128"/>
                <a:cs typeface="Arial" pitchFamily="34" charset="0"/>
              </a:rPr>
              <a:pPr algn="r">
                <a:defRPr/>
              </a:pPr>
              <a:t>‹#›</a:t>
            </a:fld>
            <a:endParaRPr lang="en-US" sz="1000" b="1" dirty="0" smtClean="0">
              <a:solidFill>
                <a:schemeClr val="tx1"/>
              </a:solidFill>
              <a:latin typeface="Arial" pitchFamily="34" charset="0"/>
              <a:ea typeface="MS PGothic" pitchFamily="34" charset="-128"/>
              <a:cs typeface="Arial" pitchFamily="34" charset="0"/>
            </a:endParaRPr>
          </a:p>
          <a:p>
            <a:pPr algn="r">
              <a:defRPr/>
            </a:pPr>
            <a:endParaRPr lang="en-US" sz="1000" b="1" dirty="0">
              <a:solidFill>
                <a:schemeClr val="tx1"/>
              </a:solidFill>
              <a:latin typeface="Arial" pitchFamily="34" charset="0"/>
              <a:ea typeface="MS PGothic" pitchFamily="34" charset="-128"/>
              <a:cs typeface="Arial" pitchFamily="34" charset="0"/>
            </a:endParaRPr>
          </a:p>
        </p:txBody>
      </p:sp>
      <p:pic>
        <p:nvPicPr>
          <p:cNvPr id="3076" name="Picture 4" descr="Y:\ALC Logo_templates\ALC LOGO_color\ALC Logo NoTag White Bkgrn.png"/>
          <p:cNvPicPr>
            <a:picLocks noChangeAspect="1" noChangeArrowheads="1"/>
          </p:cNvPicPr>
          <p:nvPr userDrawn="1"/>
        </p:nvPicPr>
        <p:blipFill>
          <a:blip r:embed="rId27" cstate="print"/>
          <a:srcRect/>
          <a:stretch>
            <a:fillRect/>
          </a:stretch>
        </p:blipFill>
        <p:spPr bwMode="auto">
          <a:xfrm>
            <a:off x="8382000" y="195165"/>
            <a:ext cx="657225" cy="536021"/>
          </a:xfrm>
          <a:prstGeom prst="rect">
            <a:avLst/>
          </a:prstGeom>
          <a:noFill/>
        </p:spPr>
      </p:pic>
    </p:spTree>
  </p:cSld>
  <p:clrMap bg1="lt1" tx1="dk1" bg2="lt2" tx2="dk2" accent1="accent1" accent2="accent2" accent3="accent3" accent4="accent4" accent5="accent5" accent6="accent6" hlink="hlink" folHlink="folHlink"/>
  <p:sldLayoutIdLst>
    <p:sldLayoutId id="2147483660" r:id="rId1"/>
    <p:sldLayoutId id="2147483667" r:id="rId2"/>
    <p:sldLayoutId id="2147483649" r:id="rId3"/>
    <p:sldLayoutId id="2147483650" r:id="rId4"/>
    <p:sldLayoutId id="2147483661" r:id="rId5"/>
    <p:sldLayoutId id="2147483668" r:id="rId6"/>
    <p:sldLayoutId id="2147483652" r:id="rId7"/>
    <p:sldLayoutId id="2147483669" r:id="rId8"/>
    <p:sldLayoutId id="2147483653" r:id="rId9"/>
    <p:sldLayoutId id="2147483670" r:id="rId10"/>
    <p:sldLayoutId id="2147483655" r:id="rId11"/>
    <p:sldLayoutId id="2147483657" r:id="rId12"/>
    <p:sldLayoutId id="2147483666" r:id="rId13"/>
    <p:sldLayoutId id="2147483671" r:id="rId14"/>
    <p:sldLayoutId id="2147483672" r:id="rId15"/>
    <p:sldLayoutId id="2147483673" r:id="rId16"/>
    <p:sldLayoutId id="2147483674" r:id="rId17"/>
    <p:sldLayoutId id="2147483675" r:id="rId18"/>
    <p:sldLayoutId id="2147483677" r:id="rId19"/>
    <p:sldLayoutId id="2147483678" r:id="rId20"/>
    <p:sldLayoutId id="2147483679" r:id="rId21"/>
  </p:sldLayoutIdLst>
  <p:txStyles>
    <p:titleStyle>
      <a:lvl1pPr algn="ctr" defTabSz="914318" rtl="0" eaLnBrk="1" latinLnBrk="0" hangingPunct="1">
        <a:spcBef>
          <a:spcPct val="0"/>
        </a:spcBef>
        <a:buNone/>
        <a:defRPr sz="2800" b="1" kern="1200">
          <a:solidFill>
            <a:schemeClr val="bg1"/>
          </a:solidFill>
          <a:latin typeface="Arial" pitchFamily="34" charset="0"/>
          <a:ea typeface="+mj-ea"/>
          <a:cs typeface="Arial" pitchFamily="34" charset="0"/>
        </a:defRPr>
      </a:lvl1pPr>
    </p:titleStyle>
    <p:bodyStyle>
      <a:lvl1pPr marL="342870" marR="0" indent="-342870" algn="l" defTabSz="457159" rtl="0" eaLnBrk="1" fontAlgn="base" latinLnBrk="0" hangingPunct="1">
        <a:lnSpc>
          <a:spcPct val="100000"/>
        </a:lnSpc>
        <a:spcBef>
          <a:spcPct val="20000"/>
        </a:spcBef>
        <a:spcAft>
          <a:spcPct val="0"/>
        </a:spcAft>
        <a:buClr>
          <a:srgbClr val="911A1B"/>
        </a:buClr>
        <a:buSzPct val="120000"/>
        <a:buFont typeface="Lucida Grande"/>
        <a:buChar char="￭"/>
        <a:tabLst/>
        <a:defRPr sz="3200" kern="1200">
          <a:solidFill>
            <a:schemeClr val="tx1"/>
          </a:solidFill>
          <a:latin typeface="Arial" pitchFamily="34" charset="0"/>
          <a:ea typeface="+mn-ea"/>
          <a:cs typeface="Arial" pitchFamily="34" charset="0"/>
        </a:defRPr>
      </a:lvl1pPr>
      <a:lvl2pPr marL="742883" marR="0" indent="-285724"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800" kern="1200">
          <a:solidFill>
            <a:schemeClr val="tx1"/>
          </a:solidFill>
          <a:latin typeface="Arial" pitchFamily="34" charset="0"/>
          <a:ea typeface="+mn-ea"/>
          <a:cs typeface="Arial" pitchFamily="34" charset="0"/>
        </a:defRPr>
      </a:lvl2pPr>
      <a:lvl3pPr marL="1142898"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400" kern="1200">
          <a:solidFill>
            <a:schemeClr val="tx1"/>
          </a:solidFill>
          <a:latin typeface="Arial" pitchFamily="34" charset="0"/>
          <a:ea typeface="+mn-ea"/>
          <a:cs typeface="Arial" pitchFamily="34" charset="0"/>
        </a:defRPr>
      </a:lvl3pPr>
      <a:lvl4pPr marL="1600057"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000" kern="1200">
          <a:solidFill>
            <a:schemeClr val="tx1"/>
          </a:solidFill>
          <a:latin typeface="Arial" pitchFamily="34" charset="0"/>
          <a:ea typeface="+mn-ea"/>
          <a:cs typeface="Arial" pitchFamily="34" charset="0"/>
        </a:defRPr>
      </a:lvl4pPr>
      <a:lvl5pPr marL="2057217"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000" kern="1200">
          <a:solidFill>
            <a:schemeClr val="tx1"/>
          </a:solidFill>
          <a:latin typeface="Arial" pitchFamily="34" charset="0"/>
          <a:ea typeface="+mn-ea"/>
          <a:cs typeface="Arial" pitchFamily="34" charset="0"/>
        </a:defRPr>
      </a:lvl5pPr>
      <a:lvl6pPr marL="2514376"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4"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1.xml"/><Relationship Id="rId1" Type="http://schemas.openxmlformats.org/officeDocument/2006/relationships/vmlDrawing" Target="../drawings/vmlDrawing3.vml"/><Relationship Id="rId6" Type="http://schemas.openxmlformats.org/officeDocument/2006/relationships/image" Target="../media/image69.png"/><Relationship Id="rId5" Type="http://schemas.openxmlformats.org/officeDocument/2006/relationships/oleObject" Target="../embeddings/oleObject3.bin"/><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tiff"/><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2.jpe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gif"/><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notesSlide" Target="../notesSlides/notesSlide4.xml"/><Relationship Id="rId16" Type="http://schemas.openxmlformats.org/officeDocument/2006/relationships/image" Target="../media/image84.png"/><Relationship Id="rId20" Type="http://schemas.openxmlformats.org/officeDocument/2006/relationships/image" Target="../media/image88.png"/><Relationship Id="rId29" Type="http://schemas.openxmlformats.org/officeDocument/2006/relationships/image" Target="../media/image97.png"/><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79.png"/><Relationship Id="rId24" Type="http://schemas.openxmlformats.org/officeDocument/2006/relationships/image" Target="../media/image92.jpeg"/><Relationship Id="rId32" Type="http://schemas.openxmlformats.org/officeDocument/2006/relationships/image" Target="../media/image100.jpeg"/><Relationship Id="rId5" Type="http://schemas.openxmlformats.org/officeDocument/2006/relationships/image" Target="../media/image74.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jpeg"/><Relationship Id="rId10" Type="http://schemas.openxmlformats.org/officeDocument/2006/relationships/image" Target="../media/image78.png"/><Relationship Id="rId19" Type="http://schemas.openxmlformats.org/officeDocument/2006/relationships/image" Target="../media/image87.jpeg"/><Relationship Id="rId31" Type="http://schemas.openxmlformats.org/officeDocument/2006/relationships/image" Target="../media/image99.jpe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xml"/><Relationship Id="rId7" Type="http://schemas.openxmlformats.org/officeDocument/2006/relationships/chart" Target="../charts/chart2.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22.emf"/><Relationship Id="rId10" Type="http://schemas.openxmlformats.org/officeDocument/2006/relationships/image" Target="../media/image25.png"/><Relationship Id="rId4" Type="http://schemas.openxmlformats.org/officeDocument/2006/relationships/package" Target="../embeddings/Microsoft_Excel_Worksheet1.xlsx"/><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oleObject" Target="../embeddings/oleObject1.bin"/><Relationship Id="rId7"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27535"/>
            <a:ext cx="9144000" cy="609600"/>
          </a:xfrm>
        </p:spPr>
        <p:txBody>
          <a:bodyPr>
            <a:normAutofit fontScale="90000"/>
          </a:bodyPr>
          <a:lstStyle/>
          <a:p>
            <a:r>
              <a:rPr lang="en-US" dirty="0" smtClean="0"/>
              <a:t>CBM+ and Cost Wise Readiness (CWR) </a:t>
            </a:r>
            <a:br>
              <a:rPr lang="en-US" dirty="0" smtClean="0"/>
            </a:br>
            <a:r>
              <a:rPr lang="en-US" dirty="0"/>
              <a:t/>
            </a:r>
            <a:br>
              <a:rPr lang="en-US" dirty="0"/>
            </a:br>
            <a:r>
              <a:rPr lang="en-US" dirty="0" smtClean="0"/>
              <a:t>Overview</a:t>
            </a:r>
            <a:endParaRPr lang="en-US" dirty="0"/>
          </a:p>
        </p:txBody>
      </p:sp>
      <p:sp>
        <p:nvSpPr>
          <p:cNvPr id="5" name="TextBox 4"/>
          <p:cNvSpPr txBox="1"/>
          <p:nvPr/>
        </p:nvSpPr>
        <p:spPr>
          <a:xfrm>
            <a:off x="2078545" y="4660057"/>
            <a:ext cx="5029200" cy="646331"/>
          </a:xfrm>
          <a:prstGeom prst="rect">
            <a:avLst/>
          </a:prstGeom>
          <a:noFill/>
        </p:spPr>
        <p:txBody>
          <a:bodyPr wrap="square" rtlCol="0">
            <a:spAutoFit/>
          </a:bodyPr>
          <a:lstStyle/>
          <a:p>
            <a:pPr algn="ctr"/>
            <a:endParaRPr lang="en-US" b="1" dirty="0" smtClean="0">
              <a:effectLst>
                <a:outerShdw blurRad="38100" dist="38100" dir="2700000" algn="tl">
                  <a:srgbClr val="000000">
                    <a:alpha val="43137"/>
                  </a:srgbClr>
                </a:outerShdw>
              </a:effectLst>
              <a:latin typeface="Arial" pitchFamily="34" charset="0"/>
              <a:cs typeface="Arial" pitchFamily="34" charset="0"/>
            </a:endParaRPr>
          </a:p>
          <a:p>
            <a:pPr algn="ctr"/>
            <a:r>
              <a:rPr lang="en-US" b="1" dirty="0" smtClean="0">
                <a:effectLst>
                  <a:outerShdw blurRad="38100" dist="38100" dir="2700000" algn="tl">
                    <a:srgbClr val="000000">
                      <a:alpha val="43137"/>
                    </a:srgbClr>
                  </a:outerShdw>
                </a:effectLst>
                <a:latin typeface="Arial" pitchFamily="34" charset="0"/>
                <a:cs typeface="Arial" pitchFamily="34" charset="0"/>
              </a:rPr>
              <a:t>04 November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6"/>
          <p:cNvSpPr txBox="1">
            <a:spLocks/>
          </p:cNvSpPr>
          <p:nvPr/>
        </p:nvSpPr>
        <p:spPr>
          <a:xfrm>
            <a:off x="948429" y="169432"/>
            <a:ext cx="7248293" cy="590589"/>
          </a:xfrm>
          <a:prstGeom prst="rect">
            <a:avLst/>
          </a:prstGeom>
        </p:spPr>
        <p:txBody>
          <a:bodyPr lIns="96661" tIns="48331" rIns="96661" bIns="48331" anchor="ctr">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2400" b="1" i="0" u="none" strike="noStrike" kern="0" cap="none" spc="0" normalizeH="0" baseline="0" noProof="0" dirty="0" smtClean="0">
                <a:ln>
                  <a:noFill/>
                </a:ln>
                <a:solidFill>
                  <a:schemeClr val="bg1"/>
                </a:solidFill>
                <a:effectLst/>
                <a:uLnTx/>
                <a:uFillTx/>
                <a:ea typeface="+mj-ea"/>
                <a:cs typeface="Arial" pitchFamily="34" charset="0"/>
              </a:rPr>
              <a:t>How We Are Doing It…  </a:t>
            </a:r>
          </a:p>
        </p:txBody>
      </p:sp>
      <p:sp>
        <p:nvSpPr>
          <p:cNvPr id="99" name="AutoShape 31"/>
          <p:cNvSpPr>
            <a:spLocks noChangeArrowheads="1"/>
          </p:cNvSpPr>
          <p:nvPr/>
        </p:nvSpPr>
        <p:spPr bwMode="auto">
          <a:xfrm>
            <a:off x="0" y="2533993"/>
            <a:ext cx="9144000" cy="392102"/>
          </a:xfrm>
          <a:prstGeom prst="homePlate">
            <a:avLst>
              <a:gd name="adj" fmla="val 49448"/>
            </a:avLst>
          </a:prstGeom>
          <a:gradFill>
            <a:gsLst>
              <a:gs pos="38000">
                <a:schemeClr val="tx2">
                  <a:lumMod val="75000"/>
                </a:schemeClr>
              </a:gs>
              <a:gs pos="100000">
                <a:srgbClr val="C4D6EB"/>
              </a:gs>
            </a:gsLst>
            <a:lin ang="10800000" scaled="0"/>
          </a:gra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lIns="96618" tIns="48309" rIns="96618" bIns="48309"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lvl="0" algn="ctr" defTabSz="914400">
              <a:defRPr/>
            </a:pPr>
            <a:r>
              <a:rPr lang="en-US" sz="2000" b="1" i="1" kern="0" dirty="0" smtClean="0">
                <a:solidFill>
                  <a:schemeClr val="bg1"/>
                </a:solidFill>
                <a:cs typeface="Arial" pitchFamily="34" charset="0"/>
              </a:rPr>
              <a:t>End-To-End Sustainment Analysis Process </a:t>
            </a:r>
            <a:endParaRPr lang="en-US" sz="3200" b="1" i="1" kern="0" dirty="0">
              <a:solidFill>
                <a:schemeClr val="bg1"/>
              </a:solidFill>
              <a:cs typeface="Arial" pitchFamily="34" charset="0"/>
            </a:endParaRPr>
          </a:p>
        </p:txBody>
      </p:sp>
      <p:sp>
        <p:nvSpPr>
          <p:cNvPr id="136" name="Bent-Up Arrow 135"/>
          <p:cNvSpPr/>
          <p:nvPr/>
        </p:nvSpPr>
        <p:spPr>
          <a:xfrm rot="16200000" flipV="1">
            <a:off x="1877584" y="30159"/>
            <a:ext cx="688771" cy="2995535"/>
          </a:xfrm>
          <a:prstGeom prst="bentUpArrow">
            <a:avLst>
              <a:gd name="adj1" fmla="val 24099"/>
              <a:gd name="adj2" fmla="val 25000"/>
              <a:gd name="adj3" fmla="val 25000"/>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1424" tIns="45712" rIns="91424" bIns="45712" rtlCol="0" anchor="ctr"/>
          <a:lstStyle/>
          <a:p>
            <a:pPr marL="0" marR="0" lvl="0" indent="0" algn="ctr" defTabSz="9142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37" name="Picture 3" descr="C:\Users\adam.hudson4\Pictures\PEO MSL.png"/>
          <p:cNvPicPr>
            <a:picLocks noChangeAspect="1" noChangeArrowheads="1"/>
          </p:cNvPicPr>
          <p:nvPr/>
        </p:nvPicPr>
        <p:blipFill>
          <a:blip r:embed="rId2" cstate="print"/>
          <a:srcRect/>
          <a:stretch>
            <a:fillRect/>
          </a:stretch>
        </p:blipFill>
        <p:spPr bwMode="auto">
          <a:xfrm>
            <a:off x="4594249" y="838231"/>
            <a:ext cx="864686" cy="846672"/>
          </a:xfrm>
          <a:prstGeom prst="rect">
            <a:avLst/>
          </a:prstGeom>
          <a:noFill/>
        </p:spPr>
      </p:pic>
      <p:pic>
        <p:nvPicPr>
          <p:cNvPr id="138" name="Picture 2" descr="C:\Users\adam.hudson4\Pictures\PEO AVN.gif"/>
          <p:cNvPicPr>
            <a:picLocks noChangeAspect="1" noChangeArrowheads="1"/>
          </p:cNvPicPr>
          <p:nvPr/>
        </p:nvPicPr>
        <p:blipFill>
          <a:blip r:embed="rId3" cstate="print"/>
          <a:srcRect/>
          <a:stretch>
            <a:fillRect/>
          </a:stretch>
        </p:blipFill>
        <p:spPr bwMode="auto">
          <a:xfrm>
            <a:off x="3752698" y="902356"/>
            <a:ext cx="1007307" cy="862516"/>
          </a:xfrm>
          <a:prstGeom prst="rect">
            <a:avLst/>
          </a:prstGeom>
          <a:noFill/>
        </p:spPr>
      </p:pic>
      <p:sp>
        <p:nvSpPr>
          <p:cNvPr id="139" name="Down Arrow 138"/>
          <p:cNvSpPr/>
          <p:nvPr/>
        </p:nvSpPr>
        <p:spPr>
          <a:xfrm flipV="1">
            <a:off x="4432513" y="1599186"/>
            <a:ext cx="308494" cy="256414"/>
          </a:xfrm>
          <a:prstGeom prst="downArrow">
            <a:avLst/>
          </a:prstGeom>
          <a:solidFill>
            <a:schemeClr val="accent1">
              <a:lumMod val="20000"/>
              <a:lumOff val="80000"/>
              <a:alpha val="76000"/>
            </a:schemeClr>
          </a:solidFill>
          <a:ln w="19050" cap="flat" cmpd="sng" algn="ctr">
            <a:solidFill>
              <a:srgbClr val="17375E">
                <a:lumMod val="50000"/>
              </a:srgbClr>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6644" tIns="48322" rIns="96644" bIns="48322" rtlCol="0" anchor="ctr"/>
          <a:lstStyle/>
          <a:p>
            <a:pPr algn="ctr" defTabSz="914237" fontAlgn="auto">
              <a:spcBef>
                <a:spcPts val="0"/>
              </a:spcBef>
              <a:spcAft>
                <a:spcPts val="0"/>
              </a:spcAft>
            </a:pPr>
            <a:endParaRPr lang="en-US" sz="2000" b="1" kern="0" dirty="0">
              <a:solidFill>
                <a:srgbClr val="000000"/>
              </a:solidFill>
              <a:latin typeface="Arial"/>
            </a:endParaRPr>
          </a:p>
        </p:txBody>
      </p:sp>
      <p:sp>
        <p:nvSpPr>
          <p:cNvPr id="140" name="Bent-Up Arrow 139"/>
          <p:cNvSpPr/>
          <p:nvPr/>
        </p:nvSpPr>
        <p:spPr>
          <a:xfrm flipV="1">
            <a:off x="5489157" y="1192876"/>
            <a:ext cx="1175650" cy="628609"/>
          </a:xfrm>
          <a:prstGeom prst="bentUpArrow">
            <a:avLst>
              <a:gd name="adj1" fmla="val 24099"/>
              <a:gd name="adj2" fmla="val 25000"/>
              <a:gd name="adj3" fmla="val 25000"/>
            </a:avLst>
          </a:prstGeom>
          <a:solidFill>
            <a:schemeClr val="accent1">
              <a:lumMod val="20000"/>
              <a:lumOff val="80000"/>
              <a:alpha val="76000"/>
            </a:schemeClr>
          </a:solidFill>
          <a:ln w="19050" cap="flat" cmpd="sng" algn="ctr">
            <a:solidFill>
              <a:srgbClr val="17375E">
                <a:lumMod val="50000"/>
              </a:srgbClr>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1424" tIns="45712" rIns="91424" bIns="45712" rtlCol="0" anchor="ctr"/>
          <a:lstStyle/>
          <a:p>
            <a:pPr algn="ctr" defTabSz="914237" fontAlgn="auto">
              <a:spcBef>
                <a:spcPts val="0"/>
              </a:spcBef>
              <a:spcAft>
                <a:spcPts val="0"/>
              </a:spcAft>
            </a:pPr>
            <a:endParaRPr lang="en-US" sz="1800" b="0" kern="0" dirty="0">
              <a:solidFill>
                <a:srgbClr val="000000"/>
              </a:solidFill>
              <a:latin typeface="Arial"/>
            </a:endParaRPr>
          </a:p>
        </p:txBody>
      </p:sp>
      <p:sp>
        <p:nvSpPr>
          <p:cNvPr id="141" name="Bent-Up Arrow 140"/>
          <p:cNvSpPr/>
          <p:nvPr/>
        </p:nvSpPr>
        <p:spPr>
          <a:xfrm rot="16200000" flipV="1">
            <a:off x="2823143" y="966203"/>
            <a:ext cx="676894" cy="1116277"/>
          </a:xfrm>
          <a:prstGeom prst="bentUpArrow">
            <a:avLst>
              <a:gd name="adj1" fmla="val 24099"/>
              <a:gd name="adj2" fmla="val 25000"/>
              <a:gd name="adj3" fmla="val 25000"/>
            </a:avLst>
          </a:prstGeom>
          <a:solidFill>
            <a:schemeClr val="accent1">
              <a:lumMod val="20000"/>
              <a:lumOff val="80000"/>
              <a:alpha val="76000"/>
            </a:schemeClr>
          </a:solidFill>
          <a:ln w="19050" cap="flat" cmpd="sng" algn="ctr">
            <a:solidFill>
              <a:srgbClr val="17375E">
                <a:lumMod val="50000"/>
              </a:srgbClr>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1424" tIns="45712" rIns="91424" bIns="45712" rtlCol="0" anchor="ctr"/>
          <a:lstStyle/>
          <a:p>
            <a:pPr algn="ctr" defTabSz="914237" fontAlgn="auto">
              <a:spcBef>
                <a:spcPts val="0"/>
              </a:spcBef>
              <a:spcAft>
                <a:spcPts val="0"/>
              </a:spcAft>
            </a:pPr>
            <a:endParaRPr lang="en-US" sz="1800" b="0" kern="0" dirty="0">
              <a:solidFill>
                <a:srgbClr val="000000"/>
              </a:solidFill>
              <a:latin typeface="Arial"/>
            </a:endParaRPr>
          </a:p>
        </p:txBody>
      </p:sp>
      <p:sp>
        <p:nvSpPr>
          <p:cNvPr id="134" name="Rectangle 52"/>
          <p:cNvSpPr>
            <a:spLocks noChangeArrowheads="1"/>
          </p:cNvSpPr>
          <p:nvPr/>
        </p:nvSpPr>
        <p:spPr bwMode="auto">
          <a:xfrm>
            <a:off x="2077519" y="1843433"/>
            <a:ext cx="1214324" cy="468171"/>
          </a:xfrm>
          <a:prstGeom prst="rect">
            <a:avLst/>
          </a:prstGeom>
          <a:solidFill>
            <a:schemeClr val="accent1">
              <a:lumMod val="20000"/>
              <a:lumOff val="80000"/>
              <a:alpha val="76000"/>
            </a:schemeClr>
          </a:solidFill>
          <a:ln w="19050" cap="flat" cmpd="sng" algn="ctr">
            <a:solidFill>
              <a:srgbClr val="17375E">
                <a:lumMod val="50000"/>
              </a:srgbClr>
            </a:solidFill>
            <a:prstDash val="solid"/>
            <a:headEnd/>
            <a:tailEnd/>
          </a:ln>
          <a:effectLst>
            <a:outerShdw blurRad="40000" dist="20000" dir="5400000" rotWithShape="0">
              <a:srgbClr val="000000">
                <a:alpha val="38000"/>
              </a:srgbClr>
            </a:outerShdw>
          </a:effectLst>
          <a:scene3d>
            <a:camera prst="orthographicFront"/>
            <a:lightRig rig="threePt" dir="t"/>
          </a:scene3d>
          <a:sp3d>
            <a:bevelT/>
          </a:sp3d>
        </p:spPr>
        <p:txBody>
          <a:bodyPr wrap="none" lIns="91424" tIns="45712" rIns="91424" bIns="45712" anchor="ctr"/>
          <a:lstStyle/>
          <a:p>
            <a:pPr algn="ctr" defTabSz="914237" fontAlgn="auto">
              <a:spcBef>
                <a:spcPts val="0"/>
              </a:spcBef>
              <a:spcAft>
                <a:spcPts val="0"/>
              </a:spcAft>
              <a:defRPr/>
            </a:pPr>
            <a:r>
              <a:rPr lang="en-US" b="1" kern="0" dirty="0" smtClean="0">
                <a:solidFill>
                  <a:srgbClr val="000000"/>
                </a:solidFill>
                <a:latin typeface="Arial"/>
              </a:rPr>
              <a:t>Analyze</a:t>
            </a:r>
            <a:endParaRPr lang="en-US" b="1" kern="0" dirty="0">
              <a:solidFill>
                <a:srgbClr val="000000"/>
              </a:solidFill>
              <a:latin typeface="Arial"/>
            </a:endParaRPr>
          </a:p>
        </p:txBody>
      </p:sp>
      <p:sp>
        <p:nvSpPr>
          <p:cNvPr id="144" name="Rectangle 52"/>
          <p:cNvSpPr>
            <a:spLocks noChangeArrowheads="1"/>
          </p:cNvSpPr>
          <p:nvPr/>
        </p:nvSpPr>
        <p:spPr bwMode="auto">
          <a:xfrm>
            <a:off x="5910395" y="1850744"/>
            <a:ext cx="1199979" cy="451664"/>
          </a:xfrm>
          <a:prstGeom prst="rect">
            <a:avLst/>
          </a:prstGeom>
          <a:solidFill>
            <a:schemeClr val="accent1">
              <a:lumMod val="20000"/>
              <a:lumOff val="80000"/>
              <a:alpha val="76000"/>
            </a:schemeClr>
          </a:solidFill>
          <a:ln w="19050" cap="flat" cmpd="sng" algn="ctr">
            <a:solidFill>
              <a:sysClr val="windowText" lastClr="000000"/>
            </a:solidFill>
            <a:prstDash val="solid"/>
            <a:headEnd/>
            <a:tailEnd/>
          </a:ln>
          <a:effectLst>
            <a:outerShdw blurRad="40000" dist="20000" dir="5400000" rotWithShape="0">
              <a:srgbClr val="000000">
                <a:alpha val="38000"/>
              </a:srgbClr>
            </a:outerShdw>
          </a:effectLst>
          <a:scene3d>
            <a:camera prst="orthographicFront"/>
            <a:lightRig rig="threePt" dir="t"/>
          </a:scene3d>
          <a:sp3d>
            <a:bevelT/>
          </a:sp3d>
        </p:spPr>
        <p:txBody>
          <a:bodyPr wrap="none" lIns="96644" tIns="48322" rIns="96644" bIns="48322" anchor="ctr"/>
          <a:lstStyle/>
          <a:p>
            <a:pPr marL="0" marR="0" lvl="0" indent="0" algn="ctr" defTabSz="91423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latin typeface="Arial"/>
              </a:rPr>
              <a:t>Implement</a:t>
            </a:r>
            <a:endParaRPr kumimoji="0" lang="en-US" sz="1800" b="1" i="0" u="none" strike="noStrike" kern="0" cap="none" spc="0" normalizeH="0" baseline="0" noProof="0" dirty="0">
              <a:ln>
                <a:noFill/>
              </a:ln>
              <a:solidFill>
                <a:sysClr val="windowText" lastClr="000000"/>
              </a:solidFill>
              <a:effectLst/>
              <a:uLnTx/>
              <a:uFillTx/>
              <a:latin typeface="Arial"/>
            </a:endParaRPr>
          </a:p>
        </p:txBody>
      </p:sp>
      <p:sp>
        <p:nvSpPr>
          <p:cNvPr id="145" name="Rectangle 52"/>
          <p:cNvSpPr>
            <a:spLocks noChangeArrowheads="1"/>
          </p:cNvSpPr>
          <p:nvPr/>
        </p:nvSpPr>
        <p:spPr bwMode="auto">
          <a:xfrm>
            <a:off x="3979223" y="1858061"/>
            <a:ext cx="1207253" cy="444349"/>
          </a:xfrm>
          <a:prstGeom prst="rect">
            <a:avLst/>
          </a:prstGeom>
          <a:solidFill>
            <a:schemeClr val="accent1">
              <a:lumMod val="20000"/>
              <a:lumOff val="80000"/>
              <a:alpha val="76000"/>
            </a:schemeClr>
          </a:solidFill>
          <a:ln w="19050" cap="flat" cmpd="sng" algn="ctr">
            <a:solidFill>
              <a:srgbClr val="17375E">
                <a:lumMod val="50000"/>
              </a:srgbClr>
            </a:solidFill>
            <a:prstDash val="solid"/>
            <a:headEnd/>
            <a:tailEnd/>
          </a:ln>
          <a:effectLst>
            <a:outerShdw blurRad="40000" dist="20000" dir="5400000" rotWithShape="0">
              <a:srgbClr val="000000">
                <a:alpha val="38000"/>
              </a:srgbClr>
            </a:outerShdw>
          </a:effectLst>
          <a:scene3d>
            <a:camera prst="orthographicFront"/>
            <a:lightRig rig="threePt" dir="t"/>
          </a:scene3d>
          <a:sp3d>
            <a:bevelT/>
          </a:sp3d>
        </p:spPr>
        <p:txBody>
          <a:bodyPr wrap="none" lIns="91424" tIns="45712" rIns="91424" bIns="45712" anchor="ctr"/>
          <a:lstStyle/>
          <a:p>
            <a:pPr algn="ctr" defTabSz="914237" fontAlgn="auto">
              <a:spcBef>
                <a:spcPts val="0"/>
              </a:spcBef>
              <a:spcAft>
                <a:spcPts val="0"/>
              </a:spcAft>
              <a:defRPr/>
            </a:pPr>
            <a:r>
              <a:rPr lang="en-US" b="1" kern="0" dirty="0" smtClean="0">
                <a:solidFill>
                  <a:srgbClr val="000000"/>
                </a:solidFill>
                <a:latin typeface="Arial"/>
              </a:rPr>
              <a:t>Develop</a:t>
            </a:r>
            <a:endParaRPr lang="en-US" b="1" kern="0" dirty="0">
              <a:solidFill>
                <a:srgbClr val="000000"/>
              </a:solidFill>
              <a:latin typeface="Arial"/>
            </a:endParaRPr>
          </a:p>
        </p:txBody>
      </p:sp>
      <p:sp>
        <p:nvSpPr>
          <p:cNvPr id="147" name="Flowchart: Document 146"/>
          <p:cNvSpPr/>
          <p:nvPr/>
        </p:nvSpPr>
        <p:spPr>
          <a:xfrm>
            <a:off x="7799127" y="1843434"/>
            <a:ext cx="1183929" cy="482799"/>
          </a:xfrm>
          <a:prstGeom prst="flowChartDocument">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1424" tIns="45712" rIns="91424" bIns="45712" rtlCol="0" anchor="ctr"/>
          <a:lstStyle/>
          <a:p>
            <a:pPr marL="0" marR="0" lvl="0" indent="0" algn="ctr" defTabSz="91423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a:rPr>
              <a:t>Track</a:t>
            </a:r>
            <a:endParaRPr kumimoji="0" lang="en-US" sz="1800" b="1" i="0" u="none" strike="noStrike" kern="0" cap="none" spc="0" normalizeH="0" baseline="0" noProof="0" dirty="0">
              <a:ln>
                <a:noFill/>
              </a:ln>
              <a:solidFill>
                <a:srgbClr val="000000"/>
              </a:solidFill>
              <a:effectLst/>
              <a:uLnTx/>
              <a:uFillTx/>
              <a:latin typeface="Arial"/>
            </a:endParaRPr>
          </a:p>
        </p:txBody>
      </p:sp>
      <p:sp>
        <p:nvSpPr>
          <p:cNvPr id="148" name="Rectangle 147"/>
          <p:cNvSpPr>
            <a:spLocks noChangeArrowheads="1"/>
          </p:cNvSpPr>
          <p:nvPr/>
        </p:nvSpPr>
        <p:spPr bwMode="auto">
          <a:xfrm>
            <a:off x="148156" y="1843434"/>
            <a:ext cx="1227116" cy="446224"/>
          </a:xfrm>
          <a:prstGeom prst="rect">
            <a:avLst/>
          </a:prstGeom>
          <a:solidFill>
            <a:schemeClr val="accent1">
              <a:lumMod val="20000"/>
              <a:lumOff val="80000"/>
              <a:alpha val="76000"/>
            </a:schemeClr>
          </a:solidFill>
          <a:ln w="19050" cap="flat" cmpd="sng" algn="ctr">
            <a:solidFill>
              <a:sysClr val="windowText" lastClr="000000"/>
            </a:solidFill>
            <a:prstDash val="solid"/>
            <a:headEnd/>
            <a:tailEnd/>
          </a:ln>
          <a:effectLst>
            <a:outerShdw blurRad="40000" dist="20000" dir="5400000" rotWithShape="0">
              <a:srgbClr val="000000">
                <a:alpha val="38000"/>
              </a:srgbClr>
            </a:outerShdw>
          </a:effectLst>
          <a:scene3d>
            <a:camera prst="orthographicFront"/>
            <a:lightRig rig="threePt" dir="t"/>
          </a:scene3d>
          <a:sp3d>
            <a:bevelT/>
          </a:sp3d>
        </p:spPr>
        <p:txBody>
          <a:bodyPr wrap="none" lIns="91424" tIns="45712" rIns="91424" bIns="45712" anchor="ctr"/>
          <a:lstStyle/>
          <a:p>
            <a:pPr marL="0" marR="0" lvl="0" indent="0" algn="ctr" defTabSz="91423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latin typeface="Arial"/>
                <a:ea typeface="+mn-ea"/>
                <a:cs typeface="+mn-cs"/>
              </a:rPr>
              <a:t>Prioritize</a:t>
            </a:r>
            <a:endParaRPr kumimoji="0" lang="en-US" sz="1800" b="1"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9" name="Down Arrow 178"/>
          <p:cNvSpPr/>
          <p:nvPr/>
        </p:nvSpPr>
        <p:spPr>
          <a:xfrm rot="16200000">
            <a:off x="3455625" y="1774652"/>
            <a:ext cx="283860" cy="629107"/>
          </a:xfrm>
          <a:prstGeom prst="downArrow">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6644" tIns="48322" rIns="96644" bIns="48322" rtlCol="0" anchor="ctr"/>
          <a:lstStyle/>
          <a:p>
            <a:pPr marL="0" marR="0" lvl="0" indent="0" algn="ctr" defTabSz="91423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sp>
        <p:nvSpPr>
          <p:cNvPr id="198" name="Down Arrow 197"/>
          <p:cNvSpPr/>
          <p:nvPr/>
        </p:nvSpPr>
        <p:spPr>
          <a:xfrm rot="16200000">
            <a:off x="1545138" y="1766117"/>
            <a:ext cx="283860" cy="629107"/>
          </a:xfrm>
          <a:prstGeom prst="downArrow">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6644" tIns="48322" rIns="96644" bIns="48322" rtlCol="0" anchor="ctr"/>
          <a:lstStyle/>
          <a:p>
            <a:pPr marL="0" marR="0" lvl="0" indent="0" algn="ctr" defTabSz="91423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sp>
        <p:nvSpPr>
          <p:cNvPr id="205" name="Down Arrow 204"/>
          <p:cNvSpPr/>
          <p:nvPr/>
        </p:nvSpPr>
        <p:spPr>
          <a:xfrm rot="16200000">
            <a:off x="5371589" y="1772816"/>
            <a:ext cx="283860" cy="659604"/>
          </a:xfrm>
          <a:prstGeom prst="downArrow">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6644" tIns="48322" rIns="96644" bIns="48322" rtlCol="0" anchor="ctr"/>
          <a:lstStyle/>
          <a:p>
            <a:pPr marL="0" marR="0" lvl="0" indent="0" algn="ctr" defTabSz="91423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sp>
        <p:nvSpPr>
          <p:cNvPr id="209" name="Down Arrow 208"/>
          <p:cNvSpPr/>
          <p:nvPr/>
        </p:nvSpPr>
        <p:spPr>
          <a:xfrm rot="16200000">
            <a:off x="7311042" y="1773434"/>
            <a:ext cx="283860" cy="629107"/>
          </a:xfrm>
          <a:prstGeom prst="downArrow">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6644" tIns="48322" rIns="96644" bIns="48322" rtlCol="0" anchor="ctr"/>
          <a:lstStyle/>
          <a:p>
            <a:pPr marL="0" marR="0" lvl="0" indent="0" algn="ctr" defTabSz="91423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54589" y="3304034"/>
            <a:ext cx="9039147" cy="2734816"/>
          </a:xfrm>
          <a:prstGeom prst="rect">
            <a:avLst/>
          </a:prstGeom>
          <a:noFill/>
          <a:ln w="9525">
            <a:noFill/>
            <a:miter lim="800000"/>
            <a:headEnd/>
            <a:tailEnd/>
          </a:ln>
        </p:spPr>
      </p:pic>
    </p:spTree>
    <p:extLst>
      <p:ext uri="{BB962C8B-B14F-4D97-AF65-F5344CB8AC3E}">
        <p14:creationId xmlns:p14="http://schemas.microsoft.com/office/powerpoint/2010/main" val="1720098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0140" y="4463531"/>
            <a:ext cx="2005532" cy="1083448"/>
          </a:xfrm>
          <a:prstGeom prst="roundRect">
            <a:avLst/>
          </a:prstGeom>
          <a:gradFill>
            <a:gsLst>
              <a:gs pos="34000">
                <a:schemeClr val="accent1">
                  <a:shade val="51000"/>
                  <a:satMod val="130000"/>
                  <a:alpha val="75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3" name="Bent Arrow 32"/>
          <p:cNvSpPr/>
          <p:nvPr/>
        </p:nvSpPr>
        <p:spPr>
          <a:xfrm rot="5400000">
            <a:off x="7345755" y="1847254"/>
            <a:ext cx="1129061" cy="1741714"/>
          </a:xfrm>
          <a:prstGeom prst="bentArrow">
            <a:avLst/>
          </a:prstGeom>
        </p:spPr>
        <p:style>
          <a:lnRef idx="0">
            <a:schemeClr val="accent2"/>
          </a:lnRef>
          <a:fillRef idx="3">
            <a:schemeClr val="accent2"/>
          </a:fillRef>
          <a:effectRef idx="3">
            <a:schemeClr val="accent2"/>
          </a:effectRef>
          <a:fontRef idx="minor">
            <a:schemeClr val="lt1"/>
          </a:fontRef>
        </p:style>
        <p:txBody>
          <a:bodyPr lIns="86493" tIns="43247" rIns="86493" bIns="43247" rtlCol="0" anchor="ctr"/>
          <a:lstStyle/>
          <a:p>
            <a:pPr algn="ctr"/>
            <a:endParaRPr lang="en-US">
              <a:solidFill>
                <a:schemeClr val="tx1"/>
              </a:solidFill>
            </a:endParaRPr>
          </a:p>
        </p:txBody>
      </p:sp>
      <p:sp>
        <p:nvSpPr>
          <p:cNvPr id="21" name="Title 20"/>
          <p:cNvSpPr>
            <a:spLocks noGrp="1"/>
          </p:cNvSpPr>
          <p:nvPr>
            <p:ph type="title" idx="4294967295"/>
          </p:nvPr>
        </p:nvSpPr>
        <p:spPr>
          <a:xfrm>
            <a:off x="718957" y="194376"/>
            <a:ext cx="7692571" cy="463513"/>
          </a:xfrm>
          <a:prstGeom prst="rect">
            <a:avLst/>
          </a:prstGeom>
        </p:spPr>
        <p:txBody>
          <a:bodyPr>
            <a:normAutofit/>
          </a:bodyPr>
          <a:lstStyle/>
          <a:p>
            <a:r>
              <a:rPr lang="en-US" sz="2400" dirty="0" smtClean="0">
                <a:ea typeface="ITC Franklin Gothic Std Demi"/>
              </a:rPr>
              <a:t>How We Invest</a:t>
            </a:r>
            <a:endParaRPr lang="en-US" sz="2400" dirty="0"/>
          </a:p>
        </p:txBody>
      </p:sp>
      <p:sp>
        <p:nvSpPr>
          <p:cNvPr id="19" name="Slide Number Placeholder 18"/>
          <p:cNvSpPr>
            <a:spLocks noGrp="1"/>
          </p:cNvSpPr>
          <p:nvPr>
            <p:ph type="sldNum" sz="quarter" idx="4294967295"/>
          </p:nvPr>
        </p:nvSpPr>
        <p:spPr>
          <a:xfrm>
            <a:off x="8255000" y="6493371"/>
            <a:ext cx="961571" cy="364629"/>
          </a:xfrm>
          <a:prstGeom prst="rect">
            <a:avLst/>
          </a:prstGeom>
        </p:spPr>
        <p:txBody>
          <a:bodyPr lIns="86493" tIns="43247" rIns="86493" bIns="43247"/>
          <a:lstStyle/>
          <a:p>
            <a:pPr>
              <a:defRPr/>
            </a:pPr>
            <a:fld id="{400754F5-D85F-430F-B9C9-B089DB0C4C24}" type="slidenum">
              <a:rPr lang="en-US" smtClean="0">
                <a:solidFill>
                  <a:schemeClr val="bg1"/>
                </a:solidFill>
              </a:rPr>
              <a:pPr>
                <a:defRPr/>
              </a:pPr>
              <a:t>11</a:t>
            </a:fld>
            <a:endParaRPr lang="en-US" dirty="0">
              <a:solidFill>
                <a:schemeClr val="bg1"/>
              </a:solidFill>
            </a:endParaRPr>
          </a:p>
        </p:txBody>
      </p:sp>
      <p:sp>
        <p:nvSpPr>
          <p:cNvPr id="22" name="TextBox 21"/>
          <p:cNvSpPr txBox="1"/>
          <p:nvPr/>
        </p:nvSpPr>
        <p:spPr>
          <a:xfrm>
            <a:off x="2528125" y="940750"/>
            <a:ext cx="6604000" cy="364338"/>
          </a:xfrm>
          <a:prstGeom prst="rect">
            <a:avLst/>
          </a:prstGeom>
          <a:noFill/>
          <a:ln>
            <a:noFill/>
          </a:ln>
        </p:spPr>
        <p:txBody>
          <a:bodyPr wrap="square" lIns="86493" tIns="43247" rIns="86493" bIns="43247" rtlCol="0">
            <a:spAutoFit/>
          </a:bodyPr>
          <a:lstStyle/>
          <a:p>
            <a:pPr algn="ctr"/>
            <a:r>
              <a:rPr lang="en-US" b="1" u="sng" dirty="0" smtClean="0"/>
              <a:t>Submit AWCF Investment Project Candidates Twice / Year</a:t>
            </a:r>
            <a:endParaRPr lang="en-US" b="1" u="sng" dirty="0"/>
          </a:p>
        </p:txBody>
      </p:sp>
      <p:grpSp>
        <p:nvGrpSpPr>
          <p:cNvPr id="2" name="Group 27"/>
          <p:cNvGrpSpPr/>
          <p:nvPr/>
        </p:nvGrpSpPr>
        <p:grpSpPr>
          <a:xfrm>
            <a:off x="4160662" y="1428750"/>
            <a:ext cx="2951338" cy="1571625"/>
            <a:chOff x="5817773" y="1561172"/>
            <a:chExt cx="3098905" cy="1676400"/>
          </a:xfrm>
        </p:grpSpPr>
        <p:pic>
          <p:nvPicPr>
            <p:cNvPr id="2052" name="Picture 4"/>
            <p:cNvPicPr>
              <a:picLocks noChangeAspect="1" noChangeArrowheads="1"/>
            </p:cNvPicPr>
            <p:nvPr/>
          </p:nvPicPr>
          <p:blipFill>
            <a:blip r:embed="rId3" cstate="print"/>
            <a:srcRect b="7531"/>
            <a:stretch>
              <a:fillRect/>
            </a:stretch>
          </p:blipFill>
          <p:spPr bwMode="auto">
            <a:xfrm>
              <a:off x="5817773" y="1561172"/>
              <a:ext cx="3098905" cy="1676400"/>
            </a:xfrm>
            <a:prstGeom prst="rect">
              <a:avLst/>
            </a:prstGeom>
            <a:noFill/>
            <a:ln w="9525">
              <a:noFill/>
              <a:miter lim="800000"/>
              <a:headEnd/>
              <a:tailEnd/>
            </a:ln>
            <a:effectLst/>
          </p:spPr>
        </p:pic>
        <p:sp>
          <p:nvSpPr>
            <p:cNvPr id="25" name="TextBox 24"/>
            <p:cNvSpPr txBox="1"/>
            <p:nvPr/>
          </p:nvSpPr>
          <p:spPr>
            <a:xfrm>
              <a:off x="6620027" y="2286130"/>
              <a:ext cx="1769331" cy="393954"/>
            </a:xfrm>
            <a:prstGeom prst="rect">
              <a:avLst/>
            </a:prstGeom>
            <a:solidFill>
              <a:schemeClr val="bg1"/>
            </a:solidFill>
            <a:ln>
              <a:solidFill>
                <a:srgbClr val="FF0000"/>
              </a:solidFill>
            </a:ln>
          </p:spPr>
          <p:txBody>
            <a:bodyPr wrap="none" rtlCol="0">
              <a:spAutoFit/>
            </a:bodyPr>
            <a:lstStyle/>
            <a:p>
              <a:r>
                <a:rPr lang="en-US" b="1" dirty="0" smtClean="0">
                  <a:solidFill>
                    <a:srgbClr val="FF0000"/>
                  </a:solidFill>
                </a:rPr>
                <a:t>From This . . .</a:t>
              </a:r>
              <a:endParaRPr lang="en-US" b="1" dirty="0">
                <a:solidFill>
                  <a:srgbClr val="FF0000"/>
                </a:solidFill>
              </a:endParaRPr>
            </a:p>
          </p:txBody>
        </p:sp>
      </p:grpSp>
      <p:sp>
        <p:nvSpPr>
          <p:cNvPr id="23" name="TextBox 22"/>
          <p:cNvSpPr txBox="1"/>
          <p:nvPr/>
        </p:nvSpPr>
        <p:spPr>
          <a:xfrm>
            <a:off x="145143" y="1428750"/>
            <a:ext cx="3982578" cy="1857054"/>
          </a:xfrm>
          <a:prstGeom prst="rect">
            <a:avLst/>
          </a:prstGeom>
          <a:noFill/>
          <a:ln>
            <a:noFill/>
          </a:ln>
        </p:spPr>
        <p:txBody>
          <a:bodyPr wrap="square" lIns="86493" tIns="43247" rIns="86493" bIns="43247" rtlCol="0">
            <a:spAutoFit/>
          </a:bodyPr>
          <a:lstStyle/>
          <a:p>
            <a:pPr marL="157670" indent="-157670"/>
            <a:r>
              <a:rPr lang="en-US" sz="1700" b="1" u="sng" dirty="0" smtClean="0"/>
              <a:t>Deliverables to AMC</a:t>
            </a:r>
          </a:p>
          <a:p>
            <a:pPr marL="157670" indent="-157670"/>
            <a:r>
              <a:rPr lang="en-US" sz="1300" b="1" dirty="0" smtClean="0"/>
              <a:t>Summary List of Projects, with back data available:</a:t>
            </a:r>
          </a:p>
          <a:p>
            <a:pPr marL="157670" indent="-157670"/>
            <a:endParaRPr lang="en-US" sz="500" b="1" dirty="0" smtClean="0"/>
          </a:p>
          <a:p>
            <a:pPr marL="614829" lvl="1" indent="-157670">
              <a:buFont typeface="Wingdings" pitchFamily="2" charset="2"/>
              <a:buChar char="§"/>
            </a:pPr>
            <a:r>
              <a:rPr lang="en-US" sz="1300" b="1" dirty="0" smtClean="0"/>
              <a:t>Target(s): Obsolescence, Reliability, Cost Reduction </a:t>
            </a:r>
          </a:p>
          <a:p>
            <a:pPr marL="614829" lvl="1" indent="-157670">
              <a:buFont typeface="Wingdings" pitchFamily="2" charset="2"/>
              <a:buChar char="§"/>
            </a:pPr>
            <a:r>
              <a:rPr lang="en-US" sz="1300" b="1" dirty="0" smtClean="0"/>
              <a:t>Include “Mini-BCA”</a:t>
            </a:r>
          </a:p>
          <a:p>
            <a:pPr marL="614829" lvl="1" indent="-157670">
              <a:buFont typeface="Wingdings" pitchFamily="2" charset="2"/>
              <a:buChar char="§"/>
            </a:pPr>
            <a:r>
              <a:rPr lang="en-US" sz="1300" b="1" dirty="0" smtClean="0"/>
              <a:t>Project Plan (Description, Objective, Cost &amp; Schedule)</a:t>
            </a:r>
          </a:p>
        </p:txBody>
      </p:sp>
      <p:sp>
        <p:nvSpPr>
          <p:cNvPr id="39" name="TextBox 38"/>
          <p:cNvSpPr txBox="1"/>
          <p:nvPr/>
        </p:nvSpPr>
        <p:spPr>
          <a:xfrm>
            <a:off x="1451428" y="3500438"/>
            <a:ext cx="1688488" cy="441282"/>
          </a:xfrm>
          <a:prstGeom prst="rect">
            <a:avLst/>
          </a:prstGeom>
          <a:noFill/>
        </p:spPr>
        <p:txBody>
          <a:bodyPr wrap="none" lIns="86493" tIns="43247" rIns="86493" bIns="43247" rtlCol="0">
            <a:spAutoFit/>
          </a:bodyPr>
          <a:lstStyle/>
          <a:p>
            <a:r>
              <a:rPr lang="en-US" sz="2300" b="1" dirty="0" smtClean="0">
                <a:solidFill>
                  <a:srgbClr val="FF0000"/>
                </a:solidFill>
              </a:rPr>
              <a:t>To This . . .</a:t>
            </a:r>
            <a:endParaRPr lang="en-US" sz="2300" b="1" dirty="0">
              <a:solidFill>
                <a:srgbClr val="FF0000"/>
              </a:solidFill>
            </a:endParaRPr>
          </a:p>
        </p:txBody>
      </p:sp>
      <p:sp>
        <p:nvSpPr>
          <p:cNvPr id="40" name="TextBox 39"/>
          <p:cNvSpPr txBox="1"/>
          <p:nvPr/>
        </p:nvSpPr>
        <p:spPr>
          <a:xfrm>
            <a:off x="532275" y="4643933"/>
            <a:ext cx="1521261" cy="610559"/>
          </a:xfrm>
          <a:prstGeom prst="rect">
            <a:avLst/>
          </a:prstGeom>
          <a:noFill/>
        </p:spPr>
        <p:txBody>
          <a:bodyPr wrap="none" lIns="86493" tIns="43247" rIns="86493" bIns="43247" rtlCol="0">
            <a:spAutoFit/>
          </a:bodyPr>
          <a:lstStyle/>
          <a:p>
            <a:pPr algn="ctr"/>
            <a:r>
              <a:rPr lang="en-US" sz="1700" b="1" dirty="0" smtClean="0">
                <a:solidFill>
                  <a:schemeClr val="bg1"/>
                </a:solidFill>
              </a:rPr>
              <a:t>One List </a:t>
            </a:r>
          </a:p>
          <a:p>
            <a:pPr algn="ctr"/>
            <a:r>
              <a:rPr lang="en-US" sz="1700" b="1" dirty="0" smtClean="0">
                <a:solidFill>
                  <a:schemeClr val="bg1"/>
                </a:solidFill>
              </a:rPr>
              <a:t>2x Each Year</a:t>
            </a:r>
          </a:p>
        </p:txBody>
      </p:sp>
      <p:sp>
        <p:nvSpPr>
          <p:cNvPr id="49" name="TextBox 48"/>
          <p:cNvSpPr txBox="1"/>
          <p:nvPr/>
        </p:nvSpPr>
        <p:spPr>
          <a:xfrm>
            <a:off x="872744" y="5911397"/>
            <a:ext cx="7398511" cy="379726"/>
          </a:xfrm>
          <a:prstGeom prst="rect">
            <a:avLst/>
          </a:prstGeom>
          <a:noFill/>
        </p:spPr>
        <p:txBody>
          <a:bodyPr wrap="none" lIns="86493" tIns="43247" rIns="86493" bIns="43247" rtlCol="0">
            <a:spAutoFit/>
          </a:bodyPr>
          <a:lstStyle/>
          <a:p>
            <a:pPr algn="ctr"/>
            <a:r>
              <a:rPr lang="en-US" sz="1900" b="1" dirty="0" smtClean="0">
                <a:effectLst>
                  <a:outerShdw blurRad="38100" dist="38100" dir="2700000" algn="tl">
                    <a:srgbClr val="000000">
                      <a:alpha val="43137"/>
                    </a:srgbClr>
                  </a:outerShdw>
                </a:effectLst>
              </a:rPr>
              <a:t>Fully Vetted* List of </a:t>
            </a:r>
            <a:r>
              <a:rPr lang="en-US" sz="1900" b="1" i="1" u="sng" dirty="0" smtClean="0">
                <a:effectLst>
                  <a:outerShdw blurRad="38100" dist="38100" dir="2700000" algn="tl">
                    <a:srgbClr val="000000">
                      <a:alpha val="43137"/>
                    </a:srgbClr>
                  </a:outerShdw>
                </a:effectLst>
              </a:rPr>
              <a:t>ALL</a:t>
            </a:r>
            <a:r>
              <a:rPr lang="en-US" sz="1900" b="1" i="1" dirty="0" smtClean="0">
                <a:effectLst>
                  <a:outerShdw blurRad="38100" dist="38100" dir="2700000" algn="tl">
                    <a:srgbClr val="000000">
                      <a:alpha val="43137"/>
                    </a:srgbClr>
                  </a:outerShdw>
                </a:effectLst>
              </a:rPr>
              <a:t> </a:t>
            </a:r>
            <a:r>
              <a:rPr lang="en-US" sz="1900" b="1" dirty="0" smtClean="0">
                <a:effectLst>
                  <a:outerShdw blurRad="38100" dist="38100" dir="2700000" algn="tl">
                    <a:srgbClr val="000000">
                      <a:alpha val="43137"/>
                    </a:srgbClr>
                  </a:outerShdw>
                </a:effectLst>
              </a:rPr>
              <a:t>AWCF Investment Project Candidates</a:t>
            </a:r>
            <a:endParaRPr lang="en-US" sz="1900" b="1" dirty="0">
              <a:effectLst>
                <a:outerShdw blurRad="38100" dist="38100" dir="2700000" algn="tl">
                  <a:srgbClr val="000000">
                    <a:alpha val="43137"/>
                  </a:srgbClr>
                </a:outerShdw>
              </a:effectLst>
            </a:endParaRPr>
          </a:p>
        </p:txBody>
      </p:sp>
      <p:sp>
        <p:nvSpPr>
          <p:cNvPr id="18" name="TextBox 17"/>
          <p:cNvSpPr txBox="1"/>
          <p:nvPr/>
        </p:nvSpPr>
        <p:spPr>
          <a:xfrm>
            <a:off x="7112000" y="1522065"/>
            <a:ext cx="1959429" cy="692498"/>
          </a:xfrm>
          <a:prstGeom prst="rect">
            <a:avLst/>
          </a:prstGeom>
          <a:solidFill>
            <a:schemeClr val="accent3">
              <a:lumMod val="20000"/>
              <a:lumOff val="80000"/>
            </a:schemeClr>
          </a:solidFill>
          <a:ln>
            <a:noFill/>
          </a:ln>
          <a:effectLst>
            <a:softEdge rad="127000"/>
          </a:effectLst>
        </p:spPr>
        <p:txBody>
          <a:bodyPr wrap="square" lIns="86493" tIns="43247" rIns="86493" bIns="43247" rtlCol="0">
            <a:spAutoFit/>
          </a:bodyPr>
          <a:lstStyle/>
          <a:p>
            <a:pPr algn="ctr"/>
            <a:r>
              <a:rPr lang="en-US" sz="1300" b="1" dirty="0" smtClean="0"/>
              <a:t>Project List Submitted in SEP and APR for Next Year’s Funding</a:t>
            </a:r>
            <a:endParaRPr lang="en-US" sz="1300" b="1" dirty="0"/>
          </a:p>
        </p:txBody>
      </p:sp>
      <p:pic>
        <p:nvPicPr>
          <p:cNvPr id="2050" name="Picture 2"/>
          <p:cNvPicPr>
            <a:picLocks noChangeAspect="1" noChangeArrowheads="1"/>
          </p:cNvPicPr>
          <p:nvPr/>
        </p:nvPicPr>
        <p:blipFill>
          <a:blip r:embed="rId4" cstate="print"/>
          <a:srcRect/>
          <a:stretch>
            <a:fillRect/>
          </a:stretch>
        </p:blipFill>
        <p:spPr bwMode="auto">
          <a:xfrm>
            <a:off x="2830286" y="3345366"/>
            <a:ext cx="5878285" cy="2444161"/>
          </a:xfrm>
          <a:prstGeom prst="rect">
            <a:avLst/>
          </a:prstGeom>
          <a:noFill/>
          <a:ln w="9525">
            <a:noFill/>
            <a:miter lim="800000"/>
            <a:headEnd/>
            <a:tailEnd/>
          </a:ln>
          <a:effectLst/>
        </p:spPr>
      </p:pic>
      <p:grpSp>
        <p:nvGrpSpPr>
          <p:cNvPr id="3" name="Group 51"/>
          <p:cNvGrpSpPr/>
          <p:nvPr/>
        </p:nvGrpSpPr>
        <p:grpSpPr>
          <a:xfrm>
            <a:off x="6531429" y="2571750"/>
            <a:ext cx="1688612" cy="857250"/>
            <a:chOff x="6858000" y="2798955"/>
            <a:chExt cx="1773043" cy="914400"/>
          </a:xfrm>
        </p:grpSpPr>
        <p:sp>
          <p:nvSpPr>
            <p:cNvPr id="50" name="Cloud 49"/>
            <p:cNvSpPr/>
            <p:nvPr/>
          </p:nvSpPr>
          <p:spPr>
            <a:xfrm>
              <a:off x="6858000" y="2798955"/>
              <a:ext cx="1773043" cy="914400"/>
            </a:xfrm>
            <a:prstGeom prst="cloud">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TextBox 50"/>
            <p:cNvSpPr txBox="1"/>
            <p:nvPr/>
          </p:nvSpPr>
          <p:spPr>
            <a:xfrm>
              <a:off x="6879104" y="2976180"/>
              <a:ext cx="1579096" cy="492443"/>
            </a:xfrm>
            <a:prstGeom prst="rect">
              <a:avLst/>
            </a:prstGeom>
            <a:noFill/>
          </p:spPr>
          <p:txBody>
            <a:bodyPr wrap="square" rtlCol="0">
              <a:spAutoFit/>
            </a:bodyPr>
            <a:lstStyle/>
            <a:p>
              <a:pPr algn="ctr"/>
              <a:r>
                <a:rPr lang="en-US" sz="1200" b="1" dirty="0" smtClean="0"/>
                <a:t>Achieve Cost Wise Readiness</a:t>
              </a:r>
            </a:p>
          </p:txBody>
        </p:sp>
      </p:grpSp>
      <p:sp>
        <p:nvSpPr>
          <p:cNvPr id="20" name="Horizontal Scroll 19"/>
          <p:cNvSpPr/>
          <p:nvPr/>
        </p:nvSpPr>
        <p:spPr>
          <a:xfrm>
            <a:off x="2467429" y="3071813"/>
            <a:ext cx="3556000" cy="428625"/>
          </a:xfrm>
          <a:prstGeom prst="horizontalScroll">
            <a:avLst/>
          </a:prstGeom>
        </p:spPr>
        <p:style>
          <a:lnRef idx="1">
            <a:schemeClr val="accent1"/>
          </a:lnRef>
          <a:fillRef idx="2">
            <a:schemeClr val="accent1"/>
          </a:fillRef>
          <a:effectRef idx="1">
            <a:schemeClr val="accent1"/>
          </a:effectRef>
          <a:fontRef idx="minor">
            <a:schemeClr val="dk1"/>
          </a:fontRef>
        </p:style>
        <p:txBody>
          <a:bodyPr lIns="86493" tIns="43247" rIns="86493" bIns="43247" rtlCol="0" anchor="ctr"/>
          <a:lstStyle/>
          <a:p>
            <a:pPr algn="ctr"/>
            <a:r>
              <a:rPr lang="en-US" sz="1700" b="1" dirty="0" smtClean="0">
                <a:solidFill>
                  <a:schemeClr val="tx1"/>
                </a:solidFill>
              </a:rPr>
              <a:t>2.5%Total AWCF Investment</a:t>
            </a:r>
            <a:endParaRPr lang="en-US" sz="23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36331" y="51337"/>
            <a:ext cx="6086901" cy="652645"/>
          </a:xfrm>
        </p:spPr>
        <p:txBody>
          <a:bodyPr>
            <a:normAutofit/>
          </a:bodyPr>
          <a:lstStyle/>
          <a:p>
            <a:pPr lvl="0"/>
            <a:r>
              <a:rPr lang="en-US" sz="2400" dirty="0" smtClean="0"/>
              <a:t>Project Submittal Checklist</a:t>
            </a:r>
            <a:r>
              <a:rPr lang="en-US" sz="2400" b="1" dirty="0" smtClean="0"/>
              <a:t> </a:t>
            </a:r>
            <a:endParaRPr lang="en-US" sz="2400" b="1" dirty="0"/>
          </a:p>
        </p:txBody>
      </p:sp>
      <p:sp>
        <p:nvSpPr>
          <p:cNvPr id="4" name="Content Placeholder 3"/>
          <p:cNvSpPr>
            <a:spLocks noGrp="1"/>
          </p:cNvSpPr>
          <p:nvPr>
            <p:ph idx="1"/>
          </p:nvPr>
        </p:nvSpPr>
        <p:spPr>
          <a:xfrm>
            <a:off x="192101" y="899033"/>
            <a:ext cx="8790533" cy="5227132"/>
          </a:xfrm>
        </p:spPr>
        <p:txBody>
          <a:bodyPr/>
          <a:lstStyle/>
          <a:p>
            <a:pPr>
              <a:buNone/>
            </a:pPr>
            <a:r>
              <a:rPr lang="en-US" sz="1600" b="1" u="sng" dirty="0" smtClean="0">
                <a:latin typeface="+mn-lt"/>
              </a:rPr>
              <a:t>Project Submittal for Individual Course of Action</a:t>
            </a:r>
          </a:p>
          <a:p>
            <a:pPr lvl="1">
              <a:buFont typeface="Wingdings" pitchFamily="2" charset="2"/>
              <a:buChar char="q"/>
            </a:pPr>
            <a:r>
              <a:rPr lang="en-US" sz="1400" b="1" dirty="0" smtClean="0">
                <a:latin typeface="+mn-lt"/>
              </a:rPr>
              <a:t>Problem Statement</a:t>
            </a:r>
          </a:p>
          <a:p>
            <a:pPr lvl="1">
              <a:buFont typeface="Wingdings" pitchFamily="2" charset="2"/>
              <a:buChar char="q"/>
            </a:pPr>
            <a:r>
              <a:rPr lang="en-US" sz="1400" b="1" dirty="0" smtClean="0">
                <a:latin typeface="+mn-lt"/>
              </a:rPr>
              <a:t>Root Cause</a:t>
            </a:r>
          </a:p>
          <a:p>
            <a:pPr lvl="1">
              <a:buFont typeface="Wingdings" pitchFamily="2" charset="2"/>
              <a:buChar char="q"/>
            </a:pPr>
            <a:r>
              <a:rPr lang="en-US" sz="1400" b="1" dirty="0" smtClean="0">
                <a:latin typeface="+mn-lt"/>
              </a:rPr>
              <a:t>Substantiating Data</a:t>
            </a:r>
          </a:p>
          <a:p>
            <a:pPr lvl="1">
              <a:buFont typeface="Wingdings" pitchFamily="2" charset="2"/>
              <a:buChar char="q"/>
            </a:pPr>
            <a:r>
              <a:rPr lang="en-US" sz="1400" b="1" dirty="0" smtClean="0">
                <a:latin typeface="+mn-lt"/>
              </a:rPr>
              <a:t>Proposed Solution</a:t>
            </a:r>
          </a:p>
          <a:p>
            <a:pPr lvl="1">
              <a:buFont typeface="Wingdings" pitchFamily="2" charset="2"/>
              <a:buChar char="q"/>
            </a:pPr>
            <a:r>
              <a:rPr lang="en-US" sz="1400" b="1" dirty="0" smtClean="0">
                <a:latin typeface="+mn-lt"/>
              </a:rPr>
              <a:t>Identify Technology Readiness Level </a:t>
            </a:r>
          </a:p>
          <a:p>
            <a:pPr lvl="1">
              <a:buFont typeface="Wingdings" pitchFamily="2" charset="2"/>
              <a:buChar char="q"/>
            </a:pPr>
            <a:r>
              <a:rPr lang="en-US" sz="1400" b="1" dirty="0" smtClean="0">
                <a:latin typeface="+mn-lt"/>
              </a:rPr>
              <a:t>Technical Criteria (Benefits If Applicable)</a:t>
            </a:r>
          </a:p>
          <a:p>
            <a:pPr lvl="2"/>
            <a:r>
              <a:rPr lang="en-US" sz="1200" b="1" dirty="0" smtClean="0">
                <a:latin typeface="+mn-lt"/>
              </a:rPr>
              <a:t>Obsolescence </a:t>
            </a:r>
          </a:p>
          <a:p>
            <a:pPr lvl="2"/>
            <a:r>
              <a:rPr lang="en-US" sz="1200" b="1" dirty="0" smtClean="0">
                <a:latin typeface="+mn-lt"/>
              </a:rPr>
              <a:t>Reliability</a:t>
            </a:r>
          </a:p>
          <a:p>
            <a:pPr lvl="2"/>
            <a:r>
              <a:rPr lang="en-US" sz="1200" b="1" dirty="0" smtClean="0">
                <a:latin typeface="+mn-lt"/>
              </a:rPr>
              <a:t>Readiness</a:t>
            </a:r>
          </a:p>
          <a:p>
            <a:pPr lvl="2"/>
            <a:r>
              <a:rPr lang="en-US" sz="1200" b="1" dirty="0" smtClean="0">
                <a:latin typeface="+mn-lt"/>
              </a:rPr>
              <a:t>Return on Investment (10 Year)</a:t>
            </a:r>
          </a:p>
          <a:p>
            <a:pPr lvl="2"/>
            <a:r>
              <a:rPr lang="en-US" sz="1200" b="1" dirty="0" smtClean="0">
                <a:latin typeface="+mn-lt"/>
              </a:rPr>
              <a:t>Additional Benefits</a:t>
            </a:r>
          </a:p>
          <a:p>
            <a:pPr lvl="1">
              <a:buFont typeface="Wingdings" pitchFamily="2" charset="2"/>
              <a:buChar char="q"/>
            </a:pPr>
            <a:r>
              <a:rPr lang="en-US" sz="1400" b="1" dirty="0" smtClean="0">
                <a:latin typeface="+mn-lt"/>
              </a:rPr>
              <a:t>Risk</a:t>
            </a:r>
          </a:p>
          <a:p>
            <a:pPr lvl="2"/>
            <a:r>
              <a:rPr lang="en-US" sz="1200" b="1" dirty="0" smtClean="0">
                <a:latin typeface="+mn-lt"/>
              </a:rPr>
              <a:t>Technology</a:t>
            </a:r>
          </a:p>
          <a:p>
            <a:pPr lvl="2"/>
            <a:r>
              <a:rPr lang="en-US" sz="1200" b="1" dirty="0" smtClean="0">
                <a:latin typeface="+mn-lt"/>
              </a:rPr>
              <a:t>Prototyping</a:t>
            </a:r>
          </a:p>
          <a:p>
            <a:pPr lvl="2"/>
            <a:r>
              <a:rPr lang="en-US" sz="1200" b="1" dirty="0" smtClean="0">
                <a:latin typeface="+mn-lt"/>
              </a:rPr>
              <a:t>Test and Qualification</a:t>
            </a:r>
          </a:p>
          <a:p>
            <a:pPr lvl="2"/>
            <a:r>
              <a:rPr lang="en-US" sz="1200" b="1" dirty="0" smtClean="0">
                <a:latin typeface="+mn-lt"/>
              </a:rPr>
              <a:t>Manufacturing</a:t>
            </a:r>
          </a:p>
          <a:p>
            <a:pPr lvl="2"/>
            <a:r>
              <a:rPr lang="en-US" sz="1200" b="1" dirty="0" smtClean="0">
                <a:latin typeface="+mn-lt"/>
              </a:rPr>
              <a:t>Project Management</a:t>
            </a:r>
          </a:p>
          <a:p>
            <a:pPr lvl="2"/>
            <a:r>
              <a:rPr lang="en-US" sz="1200" b="1" dirty="0" smtClean="0">
                <a:latin typeface="+mn-lt"/>
              </a:rPr>
              <a:t>Implementation</a:t>
            </a:r>
          </a:p>
          <a:p>
            <a:pPr lvl="2"/>
            <a:r>
              <a:rPr lang="en-US" sz="1200" b="1" dirty="0" smtClean="0">
                <a:latin typeface="+mn-lt"/>
              </a:rPr>
              <a:t>General </a:t>
            </a:r>
          </a:p>
          <a:p>
            <a:pPr lvl="1">
              <a:buFont typeface="Wingdings" pitchFamily="2" charset="2"/>
              <a:buChar char="q"/>
            </a:pPr>
            <a:r>
              <a:rPr lang="en-US" sz="1400" b="1" dirty="0" smtClean="0">
                <a:latin typeface="+mn-lt"/>
              </a:rPr>
              <a:t>Safety</a:t>
            </a:r>
          </a:p>
          <a:p>
            <a:pPr lvl="1">
              <a:buFont typeface="Wingdings" pitchFamily="2" charset="2"/>
              <a:buChar char="q"/>
            </a:pPr>
            <a:r>
              <a:rPr lang="en-US" sz="1400" b="1" dirty="0" smtClean="0">
                <a:latin typeface="+mn-lt"/>
              </a:rPr>
              <a:t>Fielding Plan</a:t>
            </a:r>
          </a:p>
          <a:p>
            <a:pPr lvl="1">
              <a:buFont typeface="Wingdings" pitchFamily="2" charset="2"/>
              <a:buChar char="q"/>
            </a:pPr>
            <a:r>
              <a:rPr lang="en-US" sz="1400" b="1" dirty="0" smtClean="0">
                <a:latin typeface="+mn-lt"/>
              </a:rPr>
              <a:t>Points of Contact</a:t>
            </a:r>
          </a:p>
        </p:txBody>
      </p:sp>
      <p:grpSp>
        <p:nvGrpSpPr>
          <p:cNvPr id="2" name="Group 4"/>
          <p:cNvGrpSpPr/>
          <p:nvPr/>
        </p:nvGrpSpPr>
        <p:grpSpPr>
          <a:xfrm>
            <a:off x="5347172" y="1425141"/>
            <a:ext cx="3504831" cy="3326962"/>
            <a:chOff x="295273" y="1565672"/>
            <a:chExt cx="3504831" cy="3326962"/>
          </a:xfrm>
        </p:grpSpPr>
        <p:sp>
          <p:nvSpPr>
            <p:cNvPr id="6" name="Rectangle 5"/>
            <p:cNvSpPr>
              <a:spLocks noChangeArrowheads="1"/>
            </p:cNvSpPr>
            <p:nvPr/>
          </p:nvSpPr>
          <p:spPr bwMode="auto">
            <a:xfrm>
              <a:off x="295273" y="2000250"/>
              <a:ext cx="3492955" cy="2892384"/>
            </a:xfrm>
            <a:prstGeom prst="rect">
              <a:avLst/>
            </a:prstGeom>
            <a:solidFill>
              <a:schemeClr val="tx2">
                <a:lumMod val="20000"/>
                <a:lumOff val="80000"/>
                <a:alpha val="74000"/>
              </a:schemeClr>
            </a:solidFill>
            <a:ln w="28575">
              <a:solidFill>
                <a:schemeClr val="tx1">
                  <a:alpha val="41000"/>
                </a:schemeClr>
              </a:solidFill>
              <a:miter lim="800000"/>
              <a:headEnd/>
              <a:tailEnd/>
            </a:ln>
          </p:spPr>
          <p:txBody>
            <a:bodyPr lIns="144927" tIns="96618" rIns="96618" bIns="48309"/>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fontAlgn="auto">
                <a:spcBef>
                  <a:spcPts val="0"/>
                </a:spcBef>
                <a:spcAft>
                  <a:spcPts val="0"/>
                </a:spcAft>
                <a:buFont typeface="Arial" pitchFamily="34" charset="0"/>
                <a:buChar char="•"/>
                <a:tabLst>
                  <a:tab pos="119052"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119052" algn="l"/>
                </a:tabLst>
              </a:pPr>
              <a:r>
                <a:rPr lang="en-US" sz="1500" b="1" dirty="0" smtClean="0">
                  <a:latin typeface="Arial"/>
                  <a:sym typeface="Wingdings" pitchFamily="2" charset="2"/>
                </a:rPr>
                <a:t> Inputs: Proposed CoAs 	Developed Into Vetted Project 	Proposals</a:t>
              </a:r>
            </a:p>
            <a:p>
              <a:pPr fontAlgn="auto">
                <a:spcBef>
                  <a:spcPts val="0"/>
                </a:spcBef>
                <a:spcAft>
                  <a:spcPts val="0"/>
                </a:spcAft>
                <a:buFont typeface="Arial" pitchFamily="34" charset="0"/>
                <a:buChar char="•"/>
                <a:tabLst>
                  <a:tab pos="119052"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119052" algn="l"/>
                </a:tabLst>
              </a:pPr>
              <a:r>
                <a:rPr lang="en-US" sz="1500" b="1" dirty="0" smtClean="0">
                  <a:latin typeface="Arial"/>
                  <a:sym typeface="Wingdings" pitchFamily="2" charset="2"/>
                </a:rPr>
                <a:t> Project Submittals Scored/Ranked 	and Amongst Stakeholders</a:t>
              </a:r>
            </a:p>
            <a:p>
              <a:pPr fontAlgn="auto">
                <a:spcBef>
                  <a:spcPts val="0"/>
                </a:spcBef>
                <a:spcAft>
                  <a:spcPts val="0"/>
                </a:spcAft>
                <a:buFont typeface="Arial" pitchFamily="34" charset="0"/>
                <a:buChar char="•"/>
                <a:tabLst>
                  <a:tab pos="49550"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119052" algn="l"/>
                </a:tabLst>
              </a:pPr>
              <a:r>
                <a:rPr lang="en-US" sz="1500" b="1" dirty="0" smtClean="0">
                  <a:latin typeface="Arial"/>
                  <a:sym typeface="Wingdings" pitchFamily="2" charset="2"/>
                </a:rPr>
                <a:t> Output: Resources Identified and 	Approved to Begin Project 	Implementation</a:t>
              </a:r>
            </a:p>
          </p:txBody>
        </p:sp>
        <p:sp>
          <p:nvSpPr>
            <p:cNvPr id="7" name="Rectangle 6"/>
            <p:cNvSpPr/>
            <p:nvPr/>
          </p:nvSpPr>
          <p:spPr>
            <a:xfrm>
              <a:off x="295274" y="1565672"/>
              <a:ext cx="3504830" cy="434578"/>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36" tIns="48318" rIns="96636" bIns="48318"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354" fontAlgn="auto">
                <a:spcBef>
                  <a:spcPts val="0"/>
                </a:spcBef>
                <a:spcAft>
                  <a:spcPts val="0"/>
                </a:spcAft>
                <a:defRPr/>
              </a:pPr>
              <a:r>
                <a:rPr lang="en-US" sz="1600" b="1" kern="0" dirty="0" smtClean="0">
                  <a:solidFill>
                    <a:sysClr val="window" lastClr="FFFFFF"/>
                  </a:solidFill>
                  <a:cs typeface="Arial"/>
                </a:rPr>
                <a:t>Data Call Objectives:</a:t>
              </a:r>
              <a:endParaRPr lang="en-US" sz="1600" b="1" kern="0" dirty="0">
                <a:solidFill>
                  <a:sysClr val="window" lastClr="FFFFFF"/>
                </a:solidFill>
                <a:cs typeface="Arial"/>
              </a:endParaRPr>
            </a:p>
          </p:txBody>
        </p:sp>
      </p:grpSp>
    </p:spTree>
    <p:extLst>
      <p:ext uri="{BB962C8B-B14F-4D97-AF65-F5344CB8AC3E}">
        <p14:creationId xmlns:p14="http://schemas.microsoft.com/office/powerpoint/2010/main" val="3619107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5750" y="1285876"/>
            <a:ext cx="4286250" cy="3323159"/>
          </a:xfrm>
          <a:prstGeom prst="rect">
            <a:avLst/>
          </a:prstGeom>
          <a:solidFill>
            <a:schemeClr val="tx2">
              <a:lumMod val="75000"/>
            </a:schemeClr>
          </a:solidFill>
          <a:scene3d>
            <a:camera prst="orthographicFront"/>
            <a:lightRig rig="threePt" dir="t"/>
          </a:scene3d>
          <a:sp3d>
            <a:bevelT/>
          </a:sp3d>
        </p:spPr>
        <p:txBody>
          <a:bodyPr wrap="square" lIns="90620" tIns="45310" rIns="90620" bIns="45310">
            <a:spAutoFit/>
          </a:bodyPr>
          <a:lstStyle/>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a:p>
            <a:endParaRPr lang="en-US" sz="1500" dirty="0">
              <a:solidFill>
                <a:schemeClr val="bg1">
                  <a:lumMod val="95000"/>
                </a:schemeClr>
              </a:solidFill>
            </a:endParaRPr>
          </a:p>
        </p:txBody>
      </p:sp>
      <p:sp>
        <p:nvSpPr>
          <p:cNvPr id="5" name="Title 2"/>
          <p:cNvSpPr txBox="1">
            <a:spLocks/>
          </p:cNvSpPr>
          <p:nvPr/>
        </p:nvSpPr>
        <p:spPr bwMode="auto">
          <a:xfrm>
            <a:off x="0" y="247650"/>
            <a:ext cx="9144000" cy="449036"/>
          </a:xfrm>
          <a:prstGeom prst="rect">
            <a:avLst/>
          </a:prstGeom>
          <a:noFill/>
          <a:ln w="9525">
            <a:noFill/>
            <a:miter lim="800000"/>
            <a:headEnd/>
            <a:tailEnd/>
          </a:ln>
        </p:spPr>
        <p:txBody>
          <a:bodyPr vert="horz" wrap="square" lIns="45310" tIns="45310" rIns="45310" bIns="45310" numCol="1" anchor="b" anchorCtr="0" compatLnSpc="1">
            <a:prstTxWarp prst="textNoShape">
              <a:avLst/>
            </a:prstTxWarp>
          </a:bodyPr>
          <a:lstStyle/>
          <a:p>
            <a:pPr lvl="1" algn="ctr" defTabSz="453099" fontAlgn="base">
              <a:spcBef>
                <a:spcPct val="0"/>
              </a:spcBef>
              <a:spcAft>
                <a:spcPct val="0"/>
              </a:spcAft>
              <a:defRPr/>
            </a:pPr>
            <a:r>
              <a:rPr lang="en-US" sz="2400" b="1" dirty="0">
                <a:solidFill>
                  <a:schemeClr val="bg1"/>
                </a:solidFill>
                <a:latin typeface="Arial" pitchFamily="34" charset="0"/>
                <a:ea typeface="ITC Franklin Gothic Std Demi"/>
                <a:cs typeface="Arial" pitchFamily="34" charset="0"/>
              </a:rPr>
              <a:t>PEO Aviation Vetting Form</a:t>
            </a:r>
          </a:p>
        </p:txBody>
      </p:sp>
      <p:pic>
        <p:nvPicPr>
          <p:cNvPr id="370691" name="Picture 3"/>
          <p:cNvPicPr>
            <a:picLocks noChangeAspect="1" noChangeArrowheads="1"/>
          </p:cNvPicPr>
          <p:nvPr/>
        </p:nvPicPr>
        <p:blipFill>
          <a:blip r:embed="rId2" cstate="print"/>
          <a:srcRect/>
          <a:stretch>
            <a:fillRect/>
          </a:stretch>
        </p:blipFill>
        <p:spPr bwMode="auto">
          <a:xfrm>
            <a:off x="4753837" y="1214438"/>
            <a:ext cx="4032976" cy="4857750"/>
          </a:xfrm>
          <a:prstGeom prst="rect">
            <a:avLst/>
          </a:prstGeom>
          <a:noFill/>
          <a:ln w="9525">
            <a:solidFill>
              <a:schemeClr val="tx1"/>
            </a:solidFill>
            <a:miter lim="800000"/>
            <a:headEnd/>
            <a:tailEnd/>
          </a:ln>
        </p:spPr>
      </p:pic>
      <p:pic>
        <p:nvPicPr>
          <p:cNvPr id="370692" name="Picture 4"/>
          <p:cNvPicPr>
            <a:picLocks noChangeAspect="1" noChangeArrowheads="1"/>
          </p:cNvPicPr>
          <p:nvPr/>
        </p:nvPicPr>
        <p:blipFill>
          <a:blip r:embed="rId3" cstate="print"/>
          <a:srcRect/>
          <a:stretch>
            <a:fillRect/>
          </a:stretch>
        </p:blipFill>
        <p:spPr bwMode="auto">
          <a:xfrm>
            <a:off x="428625" y="1417665"/>
            <a:ext cx="4000500" cy="3011460"/>
          </a:xfrm>
          <a:prstGeom prst="rect">
            <a:avLst/>
          </a:prstGeom>
          <a:noFill/>
          <a:ln w="9525">
            <a:noFill/>
            <a:miter lim="800000"/>
            <a:headEnd/>
            <a:tailEnd/>
          </a:ln>
        </p:spPr>
      </p:pic>
      <p:cxnSp>
        <p:nvCxnSpPr>
          <p:cNvPr id="11" name="Straight Connector 10"/>
          <p:cNvCxnSpPr/>
          <p:nvPr/>
        </p:nvCxnSpPr>
        <p:spPr>
          <a:xfrm>
            <a:off x="4572000" y="1285875"/>
            <a:ext cx="342900" cy="85725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572000" y="3429000"/>
            <a:ext cx="357188" cy="11430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608319" y="2360023"/>
            <a:ext cx="357052" cy="69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67599" y="2360023"/>
            <a:ext cx="622664" cy="69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608318" y="3608478"/>
            <a:ext cx="513807" cy="75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467599" y="3614057"/>
            <a:ext cx="500744" cy="69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620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8255000" y="6493371"/>
            <a:ext cx="961571" cy="364629"/>
          </a:xfrm>
          <a:prstGeom prst="rect">
            <a:avLst/>
          </a:prstGeom>
        </p:spPr>
        <p:txBody>
          <a:bodyPr lIns="86493" tIns="43247" rIns="86493" bIns="43247"/>
          <a:lstStyle/>
          <a:p>
            <a:pPr>
              <a:defRPr/>
            </a:pPr>
            <a:fld id="{400754F5-D85F-430F-B9C9-B089DB0C4C24}" type="slidenum">
              <a:rPr lang="en-US" smtClean="0">
                <a:solidFill>
                  <a:schemeClr val="bg1"/>
                </a:solidFill>
              </a:rPr>
              <a:pPr>
                <a:defRPr/>
              </a:pPr>
              <a:t>14</a:t>
            </a:fld>
            <a:endParaRPr lang="en-US" dirty="0">
              <a:solidFill>
                <a:schemeClr val="bg1"/>
              </a:solidFill>
            </a:endParaRPr>
          </a:p>
        </p:txBody>
      </p:sp>
      <p:graphicFrame>
        <p:nvGraphicFramePr>
          <p:cNvPr id="3" name="Chart 2"/>
          <p:cNvGraphicFramePr/>
          <p:nvPr/>
        </p:nvGraphicFramePr>
        <p:xfrm>
          <a:off x="468073" y="1030013"/>
          <a:ext cx="8155214" cy="444698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0" y="5857875"/>
            <a:ext cx="9144000" cy="446483"/>
          </a:xfrm>
          <a:prstGeom prst="rect">
            <a:avLst/>
          </a:prstGeom>
          <a:ln/>
        </p:spPr>
        <p:style>
          <a:lnRef idx="1">
            <a:schemeClr val="accent1"/>
          </a:lnRef>
          <a:fillRef idx="3">
            <a:schemeClr val="accent1"/>
          </a:fillRef>
          <a:effectRef idx="2">
            <a:schemeClr val="accent1"/>
          </a:effectRef>
          <a:fontRef idx="minor">
            <a:schemeClr val="lt1"/>
          </a:fontRef>
        </p:style>
        <p:txBody>
          <a:bodyPr lIns="86493" tIns="43247" rIns="86493" bIns="43247" rtlCol="0" anchor="ctr"/>
          <a:lstStyle/>
          <a:p>
            <a:pPr algn="ctr" defTabSz="913912"/>
            <a:r>
              <a:rPr lang="en-US" sz="2300" b="1" kern="0" dirty="0" smtClean="0">
                <a:solidFill>
                  <a:schemeClr val="bg1"/>
                </a:solidFill>
                <a:effectLst>
                  <a:outerShdw blurRad="50800" dist="38100" dir="8100000" algn="tr" rotWithShape="0">
                    <a:prstClr val="black">
                      <a:alpha val="40000"/>
                    </a:prstClr>
                  </a:outerShdw>
                </a:effectLst>
              </a:rPr>
              <a:t>Effective Strategy – Driving Down Cost of Ownership</a:t>
            </a:r>
            <a:endParaRPr lang="en-US" sz="2300" b="1" kern="0" dirty="0">
              <a:solidFill>
                <a:schemeClr val="bg1"/>
              </a:solidFill>
              <a:effectLst>
                <a:outerShdw blurRad="50800" dist="38100" dir="8100000" algn="tr" rotWithShape="0">
                  <a:prstClr val="black">
                    <a:alpha val="40000"/>
                  </a:prstClr>
                </a:outerShdw>
              </a:effectLst>
            </a:endParaRPr>
          </a:p>
        </p:txBody>
      </p:sp>
      <p:sp>
        <p:nvSpPr>
          <p:cNvPr id="11" name="Rectangle 10"/>
          <p:cNvSpPr/>
          <p:nvPr/>
        </p:nvSpPr>
        <p:spPr>
          <a:xfrm>
            <a:off x="3831741" y="1172571"/>
            <a:ext cx="4636754"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1600" b="1" dirty="0" smtClean="0">
                <a:solidFill>
                  <a:sysClr val="windowText" lastClr="000000"/>
                </a:solidFill>
              </a:rPr>
              <a:t>Decreasing trend due to:</a:t>
            </a:r>
          </a:p>
          <a:p>
            <a:pPr algn="ctr"/>
            <a:r>
              <a:rPr lang="en-US" sz="1600" b="1" dirty="0" smtClean="0">
                <a:solidFill>
                  <a:sysClr val="windowText" lastClr="000000"/>
                </a:solidFill>
              </a:rPr>
              <a:t>Fleet Modernization, RECAP, RESET, Cost-Wise Readiness, Corrosion Prevention, CBM+, etc…</a:t>
            </a:r>
            <a:endParaRPr lang="en-US" sz="1600" b="1" dirty="0">
              <a:solidFill>
                <a:sysClr val="windowText" lastClr="000000"/>
              </a:solidFill>
            </a:endParaRPr>
          </a:p>
        </p:txBody>
      </p:sp>
      <p:sp>
        <p:nvSpPr>
          <p:cNvPr id="13" name="Title 1"/>
          <p:cNvSpPr txBox="1">
            <a:spLocks/>
          </p:cNvSpPr>
          <p:nvPr/>
        </p:nvSpPr>
        <p:spPr>
          <a:xfrm>
            <a:off x="0" y="-43047"/>
            <a:ext cx="9144000" cy="990600"/>
          </a:xfrm>
          <a:prstGeom prst="rect">
            <a:avLst/>
          </a:prstGeom>
        </p:spPr>
        <p:txBody>
          <a:bodyPr vert="horz" lIns="91416" tIns="45708" rIns="91416" bIns="45708" rtlCol="0" anchor="ctr" anchorCtr="0">
            <a:normAutofit/>
          </a:bodyPr>
          <a:lstStyle/>
          <a:p>
            <a:pPr marL="0" marR="0" lvl="0" indent="0" algn="ctr" defTabSz="91431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smtClean="0">
                <a:ln>
                  <a:noFill/>
                </a:ln>
                <a:solidFill>
                  <a:schemeClr val="bg1"/>
                </a:solidFill>
                <a:effectLst/>
                <a:uLnTx/>
                <a:uFillTx/>
                <a:latin typeface="Arial" pitchFamily="34" charset="0"/>
                <a:ea typeface="+mj-ea"/>
                <a:cs typeface="Arial" pitchFamily="34" charset="0"/>
              </a:rPr>
              <a:t>Results: Moving Towards CWR</a:t>
            </a:r>
            <a:endParaRPr kumimoji="0" lang="en-US" sz="24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2928" y="114932"/>
            <a:ext cx="5539619" cy="714375"/>
          </a:xfrm>
        </p:spPr>
        <p:txBody>
          <a:bodyPr anchor="ctr">
            <a:normAutofit/>
          </a:bodyPr>
          <a:lstStyle/>
          <a:p>
            <a:r>
              <a:rPr lang="en-US" sz="2600" dirty="0" smtClean="0"/>
              <a:t>Summary</a:t>
            </a:r>
            <a:endParaRPr lang="en-US" sz="2600" dirty="0"/>
          </a:p>
        </p:txBody>
      </p:sp>
      <p:sp>
        <p:nvSpPr>
          <p:cNvPr id="18" name="Rectangle 17"/>
          <p:cNvSpPr/>
          <p:nvPr/>
        </p:nvSpPr>
        <p:spPr>
          <a:xfrm>
            <a:off x="533861" y="1195354"/>
            <a:ext cx="8002661" cy="4103799"/>
          </a:xfrm>
          <a:prstGeom prst="rect">
            <a:avLst/>
          </a:prstGeom>
        </p:spPr>
        <p:txBody>
          <a:bodyPr wrap="square" lIns="86470" tIns="43235" rIns="86470" bIns="43235">
            <a:spAutoFit/>
          </a:bodyPr>
          <a:lstStyle/>
          <a:p>
            <a:pPr marL="216176" indent="-216176">
              <a:buFont typeface="Arial" pitchFamily="34" charset="0"/>
              <a:buChar char="•"/>
            </a:pPr>
            <a:endParaRPr lang="en-US" b="1" dirty="0" smtClean="0">
              <a:solidFill>
                <a:schemeClr val="accent1">
                  <a:lumMod val="50000"/>
                </a:schemeClr>
              </a:solidFill>
            </a:endParaRPr>
          </a:p>
          <a:p>
            <a:pPr marL="216176" indent="-216176">
              <a:buFont typeface="Arial" pitchFamily="34" charset="0"/>
              <a:buChar char="•"/>
            </a:pPr>
            <a:r>
              <a:rPr lang="en-US" b="1" dirty="0" smtClean="0">
                <a:solidFill>
                  <a:schemeClr val="accent1">
                    <a:lumMod val="50000"/>
                  </a:schemeClr>
                </a:solidFill>
              </a:rPr>
              <a:t>Army </a:t>
            </a:r>
            <a:r>
              <a:rPr lang="en-US" b="1" dirty="0">
                <a:solidFill>
                  <a:schemeClr val="accent1">
                    <a:lumMod val="50000"/>
                  </a:schemeClr>
                </a:solidFill>
              </a:rPr>
              <a:t>has made Significant Investment in CBM+/CWR </a:t>
            </a:r>
            <a:r>
              <a:rPr lang="en-US" b="1" dirty="0" smtClean="0">
                <a:solidFill>
                  <a:schemeClr val="accent1">
                    <a:lumMod val="50000"/>
                  </a:schemeClr>
                </a:solidFill>
              </a:rPr>
              <a:t>Infrastructure</a:t>
            </a:r>
          </a:p>
          <a:p>
            <a:endParaRPr lang="en-US" b="1" dirty="0">
              <a:solidFill>
                <a:schemeClr val="accent1">
                  <a:lumMod val="50000"/>
                </a:schemeClr>
              </a:solidFill>
            </a:endParaRPr>
          </a:p>
          <a:p>
            <a:pPr marL="216176" indent="-216176">
              <a:buFont typeface="Arial" pitchFamily="34" charset="0"/>
              <a:buChar char="•"/>
            </a:pPr>
            <a:r>
              <a:rPr lang="en-US" b="1" dirty="0" smtClean="0">
                <a:solidFill>
                  <a:schemeClr val="accent1">
                    <a:lumMod val="50000"/>
                  </a:schemeClr>
                </a:solidFill>
              </a:rPr>
              <a:t>CBM+ Efforts Require a Sustained Funding Solution to Continue to Drive Down O&amp;S Costs and Sustain Readiness</a:t>
            </a:r>
          </a:p>
          <a:p>
            <a:pPr marL="216176" indent="-216176">
              <a:buFont typeface="Arial" pitchFamily="34" charset="0"/>
              <a:buChar char="•"/>
            </a:pPr>
            <a:endParaRPr lang="en-US" b="1" dirty="0">
              <a:solidFill>
                <a:schemeClr val="accent1">
                  <a:lumMod val="50000"/>
                </a:schemeClr>
              </a:solidFill>
            </a:endParaRPr>
          </a:p>
          <a:p>
            <a:pPr marL="216176" indent="-216176">
              <a:buFont typeface="Arial" pitchFamily="34" charset="0"/>
              <a:buChar char="•"/>
            </a:pPr>
            <a:r>
              <a:rPr lang="en-US" b="1" dirty="0">
                <a:solidFill>
                  <a:schemeClr val="accent1">
                    <a:lumMod val="50000"/>
                  </a:schemeClr>
                </a:solidFill>
              </a:rPr>
              <a:t>Takes Time from Investment to Flow of Verified Cost Avoidance</a:t>
            </a:r>
          </a:p>
          <a:p>
            <a:pPr marL="216176" indent="-216176">
              <a:buFont typeface="Arial" pitchFamily="34" charset="0"/>
              <a:buChar char="•"/>
            </a:pPr>
            <a:endParaRPr lang="en-US" b="1" dirty="0">
              <a:solidFill>
                <a:schemeClr val="accent1">
                  <a:lumMod val="50000"/>
                </a:schemeClr>
              </a:solidFill>
            </a:endParaRPr>
          </a:p>
          <a:p>
            <a:pPr marL="216176" indent="-216176">
              <a:buFont typeface="Arial" pitchFamily="34" charset="0"/>
              <a:buChar char="•"/>
            </a:pPr>
            <a:r>
              <a:rPr lang="en-US" b="1" dirty="0">
                <a:solidFill>
                  <a:schemeClr val="accent1">
                    <a:lumMod val="50000"/>
                  </a:schemeClr>
                </a:solidFill>
              </a:rPr>
              <a:t>Verified Cost Avoidance / ROI Beginning to be Realized</a:t>
            </a:r>
          </a:p>
          <a:p>
            <a:pPr marL="673212" lvl="1" indent="-216176">
              <a:buFont typeface="Arial" pitchFamily="34" charset="0"/>
              <a:buChar char="•"/>
            </a:pPr>
            <a:r>
              <a:rPr lang="en-US" sz="1600" b="1" dirty="0">
                <a:solidFill>
                  <a:schemeClr val="accent1">
                    <a:lumMod val="50000"/>
                  </a:schemeClr>
                </a:solidFill>
              </a:rPr>
              <a:t>AMCOM G3 CAD Validated Methodology Support CWR Cost Avoidance </a:t>
            </a:r>
          </a:p>
          <a:p>
            <a:pPr marL="673212" lvl="1" indent="-216176">
              <a:buFont typeface="Arial" pitchFamily="34" charset="0"/>
              <a:buChar char="•"/>
            </a:pPr>
            <a:r>
              <a:rPr lang="en-US" sz="1600" b="1" dirty="0">
                <a:solidFill>
                  <a:schemeClr val="accent1">
                    <a:lumMod val="50000"/>
                  </a:schemeClr>
                </a:solidFill>
              </a:rPr>
              <a:t>Initial </a:t>
            </a:r>
            <a:r>
              <a:rPr lang="en-US" sz="1600" b="1" dirty="0" smtClean="0">
                <a:solidFill>
                  <a:schemeClr val="accent1">
                    <a:lumMod val="50000"/>
                  </a:schemeClr>
                </a:solidFill>
              </a:rPr>
              <a:t>10 </a:t>
            </a:r>
            <a:r>
              <a:rPr lang="en-US" sz="1600" b="1" dirty="0">
                <a:solidFill>
                  <a:schemeClr val="accent1">
                    <a:lumMod val="50000"/>
                  </a:schemeClr>
                </a:solidFill>
              </a:rPr>
              <a:t>Post-Investment Assessments (PIA) Results </a:t>
            </a:r>
            <a:r>
              <a:rPr lang="en-US" sz="1600" b="1" dirty="0" smtClean="0">
                <a:solidFill>
                  <a:schemeClr val="accent1">
                    <a:lumMod val="50000"/>
                  </a:schemeClr>
                </a:solidFill>
              </a:rPr>
              <a:t>Demonstrate </a:t>
            </a:r>
            <a:r>
              <a:rPr lang="en-US" sz="1600" b="1" dirty="0">
                <a:solidFill>
                  <a:schemeClr val="accent1">
                    <a:lumMod val="50000"/>
                  </a:schemeClr>
                </a:solidFill>
              </a:rPr>
              <a:t>a Current Cost Avoidance of </a:t>
            </a:r>
            <a:r>
              <a:rPr lang="en-US" sz="1600" b="1" dirty="0" smtClean="0">
                <a:solidFill>
                  <a:schemeClr val="accent1">
                    <a:lumMod val="50000"/>
                  </a:schemeClr>
                </a:solidFill>
              </a:rPr>
              <a:t>$61M </a:t>
            </a:r>
            <a:r>
              <a:rPr lang="en-US" sz="1600" b="1" dirty="0">
                <a:solidFill>
                  <a:schemeClr val="accent1">
                    <a:lumMod val="50000"/>
                  </a:schemeClr>
                </a:solidFill>
              </a:rPr>
              <a:t>(and growing)</a:t>
            </a:r>
          </a:p>
          <a:p>
            <a:pPr marL="216176" indent="-216176"/>
            <a:r>
              <a:rPr lang="en-US" sz="1700" b="1" dirty="0">
                <a:solidFill>
                  <a:schemeClr val="accent1">
                    <a:lumMod val="50000"/>
                  </a:schemeClr>
                </a:solidFill>
              </a:rPr>
              <a:t> </a:t>
            </a:r>
          </a:p>
          <a:p>
            <a:endParaRPr lang="en-US" sz="1700" b="1" dirty="0">
              <a:solidFill>
                <a:schemeClr val="accent1">
                  <a:lumMod val="50000"/>
                </a:schemeClr>
              </a:solidFill>
            </a:endParaRPr>
          </a:p>
          <a:p>
            <a:pPr marL="216176" indent="-216176">
              <a:buFont typeface="Arial" pitchFamily="34" charset="0"/>
              <a:buChar char="•"/>
            </a:pPr>
            <a:endParaRPr lang="en-US" sz="1700" b="1" dirty="0" smtClean="0">
              <a:solidFill>
                <a:schemeClr val="accent1">
                  <a:lumMod val="5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814452"/>
            <a:ext cx="9144000" cy="523220"/>
          </a:xfrm>
          <a:prstGeom prst="rect">
            <a:avLst/>
          </a:prstGeom>
          <a:noFill/>
        </p:spPr>
        <p:txBody>
          <a:bodyPr wrap="square" rtlCol="0">
            <a:spAutoFit/>
          </a:bodyPr>
          <a:lstStyle/>
          <a:p>
            <a:pPr algn="ctr"/>
            <a:r>
              <a:rPr lang="en-US" sz="2800" dirty="0" smtClean="0"/>
              <a:t>QUESTIONS</a:t>
            </a:r>
            <a:endParaRPr lang="en-US" sz="2800" dirty="0"/>
          </a:p>
        </p:txBody>
      </p:sp>
    </p:spTree>
    <p:extLst>
      <p:ext uri="{BB962C8B-B14F-4D97-AF65-F5344CB8AC3E}">
        <p14:creationId xmlns:p14="http://schemas.microsoft.com/office/powerpoint/2010/main" val="217170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406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850" y="2407806"/>
            <a:ext cx="7772400" cy="609600"/>
          </a:xfrm>
        </p:spPr>
        <p:txBody>
          <a:bodyPr>
            <a:normAutofit fontScale="90000"/>
          </a:bodyPr>
          <a:lstStyle/>
          <a:p>
            <a:r>
              <a:rPr lang="en-US" dirty="0" smtClean="0"/>
              <a:t/>
            </a:r>
            <a:br>
              <a:rPr lang="en-US" dirty="0" smtClean="0"/>
            </a:br>
            <a:r>
              <a:rPr lang="en-US" dirty="0" smtClean="0"/>
              <a:t>ALC/SOA Analysis Playbook</a:t>
            </a:r>
            <a:br>
              <a:rPr lang="en-US" dirty="0" smtClean="0"/>
            </a:br>
            <a:r>
              <a:rPr lang="en-US" dirty="0" smtClean="0"/>
              <a:t/>
            </a:r>
            <a:br>
              <a:rPr lang="en-US" dirty="0" smtClean="0"/>
            </a:br>
            <a:r>
              <a:rPr lang="en-US" dirty="0" smtClean="0"/>
              <a:t>Overview</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2700" b="0" dirty="0" smtClean="0"/>
              <a:t>04 November 2014</a:t>
            </a:r>
            <a:endParaRPr lang="en-US" sz="2200" b="0" dirty="0"/>
          </a:p>
        </p:txBody>
      </p:sp>
      <p:sp>
        <p:nvSpPr>
          <p:cNvPr id="5" name="TextBox 4"/>
          <p:cNvSpPr txBox="1"/>
          <p:nvPr/>
        </p:nvSpPr>
        <p:spPr>
          <a:xfrm>
            <a:off x="2093913" y="4398801"/>
            <a:ext cx="5029200" cy="646331"/>
          </a:xfrm>
          <a:prstGeom prst="rect">
            <a:avLst/>
          </a:prstGeom>
          <a:noFill/>
        </p:spPr>
        <p:txBody>
          <a:bodyPr wrap="square" lIns="91432" tIns="45716" rIns="91432" bIns="45716" rtlCol="0">
            <a:spAutoFit/>
          </a:bodyPr>
          <a:lstStyle/>
          <a:p>
            <a:pPr algn="ctr"/>
            <a:endParaRPr lang="en-US" b="1" dirty="0" smtClean="0">
              <a:effectLst>
                <a:outerShdw blurRad="38100" dist="38100" dir="2700000" algn="tl">
                  <a:srgbClr val="000000">
                    <a:alpha val="43137"/>
                  </a:srgbClr>
                </a:outerShdw>
              </a:effectLst>
              <a:latin typeface="Arial" pitchFamily="34" charset="0"/>
              <a:cs typeface="Arial" pitchFamily="34" charset="0"/>
            </a:endParaRPr>
          </a:p>
          <a:p>
            <a:pPr algn="ctr"/>
            <a:endParaRPr lang="en-US" b="1" dirty="0" smtClean="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8120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6"/>
          <p:cNvSpPr txBox="1">
            <a:spLocks/>
          </p:cNvSpPr>
          <p:nvPr/>
        </p:nvSpPr>
        <p:spPr>
          <a:xfrm>
            <a:off x="948430" y="169433"/>
            <a:ext cx="7248293" cy="590589"/>
          </a:xfrm>
          <a:prstGeom prst="rect">
            <a:avLst/>
          </a:prstGeom>
        </p:spPr>
        <p:txBody>
          <a:bodyPr lIns="96652" tIns="48327" rIns="96652" bIns="48327" anchor="ctr">
            <a:noAutofit/>
          </a:bodyPr>
          <a:lstStyle/>
          <a:p>
            <a:pPr algn="ctr" defTabSz="914318">
              <a:spcBef>
                <a:spcPct val="0"/>
              </a:spcBef>
              <a:defRPr/>
            </a:pPr>
            <a:r>
              <a:rPr lang="en-US" sz="2400" b="1" kern="0" dirty="0" smtClean="0">
                <a:solidFill>
                  <a:schemeClr val="bg1"/>
                </a:solidFill>
                <a:ea typeface="+mj-ea"/>
                <a:cs typeface="Arial" pitchFamily="34" charset="0"/>
              </a:rPr>
              <a:t>How We Are Doing It…  </a:t>
            </a:r>
          </a:p>
        </p:txBody>
      </p:sp>
      <p:sp>
        <p:nvSpPr>
          <p:cNvPr id="99" name="AutoShape 31"/>
          <p:cNvSpPr>
            <a:spLocks noChangeArrowheads="1"/>
          </p:cNvSpPr>
          <p:nvPr/>
        </p:nvSpPr>
        <p:spPr bwMode="auto">
          <a:xfrm>
            <a:off x="0" y="2533993"/>
            <a:ext cx="9144000" cy="392102"/>
          </a:xfrm>
          <a:prstGeom prst="homePlate">
            <a:avLst>
              <a:gd name="adj" fmla="val 49448"/>
            </a:avLst>
          </a:prstGeom>
          <a:gradFill>
            <a:gsLst>
              <a:gs pos="38000">
                <a:schemeClr val="tx2">
                  <a:lumMod val="75000"/>
                </a:schemeClr>
              </a:gs>
              <a:gs pos="100000">
                <a:srgbClr val="C4D6EB"/>
              </a:gs>
            </a:gsLst>
            <a:lin ang="10800000" scaled="0"/>
          </a:gra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lIns="96609" tIns="48304" rIns="96609" bIns="48304"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14318">
              <a:defRPr/>
            </a:pPr>
            <a:r>
              <a:rPr lang="en-US" sz="2000" b="1" i="1" kern="0" dirty="0" smtClean="0">
                <a:solidFill>
                  <a:schemeClr val="bg1"/>
                </a:solidFill>
                <a:cs typeface="Arial" pitchFamily="34" charset="0"/>
              </a:rPr>
              <a:t>End-To-End Sustainment Analysis Process </a:t>
            </a:r>
            <a:endParaRPr lang="en-US" sz="3200" b="1" i="1" kern="0" dirty="0">
              <a:solidFill>
                <a:schemeClr val="bg1"/>
              </a:solidFill>
              <a:cs typeface="Arial" pitchFamily="34" charset="0"/>
            </a:endParaRPr>
          </a:p>
        </p:txBody>
      </p:sp>
      <p:sp>
        <p:nvSpPr>
          <p:cNvPr id="136" name="Bent-Up Arrow 135"/>
          <p:cNvSpPr/>
          <p:nvPr/>
        </p:nvSpPr>
        <p:spPr>
          <a:xfrm rot="16200000" flipV="1">
            <a:off x="1877585" y="30160"/>
            <a:ext cx="688771" cy="2995535"/>
          </a:xfrm>
          <a:prstGeom prst="bentUpArrow">
            <a:avLst>
              <a:gd name="adj1" fmla="val 24099"/>
              <a:gd name="adj2" fmla="val 25000"/>
              <a:gd name="adj3" fmla="val 25000"/>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1416" tIns="45708" rIns="91416" bIns="45708" rtlCol="0" anchor="ctr"/>
          <a:lstStyle/>
          <a:p>
            <a:pPr algn="ctr" defTabSz="914156">
              <a:defRPr/>
            </a:pPr>
            <a:endParaRPr lang="en-US" kern="0" dirty="0">
              <a:solidFill>
                <a:srgbClr val="FFFFFF"/>
              </a:solidFill>
              <a:latin typeface="Arial"/>
            </a:endParaRPr>
          </a:p>
        </p:txBody>
      </p:sp>
      <p:pic>
        <p:nvPicPr>
          <p:cNvPr id="137" name="Picture 3" descr="C:\Users\adam.hudson4\Pictures\PEO MSL.png"/>
          <p:cNvPicPr>
            <a:picLocks noChangeAspect="1" noChangeArrowheads="1"/>
          </p:cNvPicPr>
          <p:nvPr/>
        </p:nvPicPr>
        <p:blipFill>
          <a:blip r:embed="rId2" cstate="print"/>
          <a:srcRect/>
          <a:stretch>
            <a:fillRect/>
          </a:stretch>
        </p:blipFill>
        <p:spPr bwMode="auto">
          <a:xfrm>
            <a:off x="4594249" y="838231"/>
            <a:ext cx="864686" cy="846672"/>
          </a:xfrm>
          <a:prstGeom prst="rect">
            <a:avLst/>
          </a:prstGeom>
          <a:noFill/>
        </p:spPr>
      </p:pic>
      <p:pic>
        <p:nvPicPr>
          <p:cNvPr id="138" name="Picture 2" descr="C:\Users\adam.hudson4\Pictures\PEO AVN.gif"/>
          <p:cNvPicPr>
            <a:picLocks noChangeAspect="1" noChangeArrowheads="1"/>
          </p:cNvPicPr>
          <p:nvPr/>
        </p:nvPicPr>
        <p:blipFill>
          <a:blip r:embed="rId3" cstate="print"/>
          <a:srcRect/>
          <a:stretch>
            <a:fillRect/>
          </a:stretch>
        </p:blipFill>
        <p:spPr bwMode="auto">
          <a:xfrm>
            <a:off x="3752699" y="902356"/>
            <a:ext cx="1007307" cy="862516"/>
          </a:xfrm>
          <a:prstGeom prst="rect">
            <a:avLst/>
          </a:prstGeom>
          <a:noFill/>
        </p:spPr>
      </p:pic>
      <p:sp>
        <p:nvSpPr>
          <p:cNvPr id="139" name="Down Arrow 138"/>
          <p:cNvSpPr/>
          <p:nvPr/>
        </p:nvSpPr>
        <p:spPr>
          <a:xfrm flipV="1">
            <a:off x="4432514" y="1599186"/>
            <a:ext cx="308494" cy="256414"/>
          </a:xfrm>
          <a:prstGeom prst="downArrow">
            <a:avLst/>
          </a:prstGeom>
          <a:solidFill>
            <a:schemeClr val="accent1">
              <a:lumMod val="20000"/>
              <a:lumOff val="80000"/>
              <a:alpha val="76000"/>
            </a:schemeClr>
          </a:solidFill>
          <a:ln w="19050" cap="flat" cmpd="sng" algn="ctr">
            <a:solidFill>
              <a:srgbClr val="17375E">
                <a:lumMod val="50000"/>
              </a:srgbClr>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6635" tIns="48318" rIns="96635" bIns="48318" rtlCol="0" anchor="ctr"/>
          <a:lstStyle/>
          <a:p>
            <a:pPr algn="ctr" defTabSz="914156"/>
            <a:endParaRPr lang="en-US" sz="2000" b="1" kern="0" dirty="0">
              <a:solidFill>
                <a:srgbClr val="000000"/>
              </a:solidFill>
              <a:latin typeface="Arial"/>
            </a:endParaRPr>
          </a:p>
        </p:txBody>
      </p:sp>
      <p:sp>
        <p:nvSpPr>
          <p:cNvPr id="140" name="Bent-Up Arrow 139"/>
          <p:cNvSpPr/>
          <p:nvPr/>
        </p:nvSpPr>
        <p:spPr>
          <a:xfrm flipV="1">
            <a:off x="5489158" y="1192877"/>
            <a:ext cx="1175650" cy="628609"/>
          </a:xfrm>
          <a:prstGeom prst="bentUpArrow">
            <a:avLst>
              <a:gd name="adj1" fmla="val 24099"/>
              <a:gd name="adj2" fmla="val 25000"/>
              <a:gd name="adj3" fmla="val 25000"/>
            </a:avLst>
          </a:prstGeom>
          <a:solidFill>
            <a:schemeClr val="accent1">
              <a:lumMod val="20000"/>
              <a:lumOff val="80000"/>
              <a:alpha val="76000"/>
            </a:schemeClr>
          </a:solidFill>
          <a:ln w="19050" cap="flat" cmpd="sng" algn="ctr">
            <a:solidFill>
              <a:srgbClr val="17375E">
                <a:lumMod val="50000"/>
              </a:srgbClr>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1416" tIns="45708" rIns="91416" bIns="45708" rtlCol="0" anchor="ctr"/>
          <a:lstStyle/>
          <a:p>
            <a:pPr algn="ctr" defTabSz="914156"/>
            <a:endParaRPr lang="en-US" kern="0" dirty="0">
              <a:solidFill>
                <a:srgbClr val="000000"/>
              </a:solidFill>
              <a:latin typeface="Arial"/>
            </a:endParaRPr>
          </a:p>
        </p:txBody>
      </p:sp>
      <p:sp>
        <p:nvSpPr>
          <p:cNvPr id="141" name="Bent-Up Arrow 140"/>
          <p:cNvSpPr/>
          <p:nvPr/>
        </p:nvSpPr>
        <p:spPr>
          <a:xfrm rot="16200000" flipV="1">
            <a:off x="2823143" y="966204"/>
            <a:ext cx="676894" cy="1116277"/>
          </a:xfrm>
          <a:prstGeom prst="bentUpArrow">
            <a:avLst>
              <a:gd name="adj1" fmla="val 24099"/>
              <a:gd name="adj2" fmla="val 25000"/>
              <a:gd name="adj3" fmla="val 25000"/>
            </a:avLst>
          </a:prstGeom>
          <a:solidFill>
            <a:schemeClr val="accent1">
              <a:lumMod val="20000"/>
              <a:lumOff val="80000"/>
              <a:alpha val="76000"/>
            </a:schemeClr>
          </a:solidFill>
          <a:ln w="19050" cap="flat" cmpd="sng" algn="ctr">
            <a:solidFill>
              <a:srgbClr val="17375E">
                <a:lumMod val="50000"/>
              </a:srgbClr>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1416" tIns="45708" rIns="91416" bIns="45708" rtlCol="0" anchor="ctr"/>
          <a:lstStyle/>
          <a:p>
            <a:pPr algn="ctr" defTabSz="914156"/>
            <a:endParaRPr lang="en-US" kern="0" dirty="0">
              <a:solidFill>
                <a:srgbClr val="000000"/>
              </a:solidFill>
              <a:latin typeface="Arial"/>
            </a:endParaRPr>
          </a:p>
        </p:txBody>
      </p:sp>
      <p:sp>
        <p:nvSpPr>
          <p:cNvPr id="134" name="Rectangle 52"/>
          <p:cNvSpPr>
            <a:spLocks noChangeArrowheads="1"/>
          </p:cNvSpPr>
          <p:nvPr/>
        </p:nvSpPr>
        <p:spPr bwMode="auto">
          <a:xfrm>
            <a:off x="2077519" y="1843433"/>
            <a:ext cx="1214324" cy="468171"/>
          </a:xfrm>
          <a:prstGeom prst="rect">
            <a:avLst/>
          </a:prstGeom>
          <a:solidFill>
            <a:schemeClr val="accent1">
              <a:lumMod val="20000"/>
              <a:lumOff val="80000"/>
              <a:alpha val="76000"/>
            </a:schemeClr>
          </a:solidFill>
          <a:ln w="19050" cap="flat" cmpd="sng" algn="ctr">
            <a:solidFill>
              <a:srgbClr val="17375E">
                <a:lumMod val="50000"/>
              </a:srgbClr>
            </a:solidFill>
            <a:prstDash val="solid"/>
            <a:headEnd/>
            <a:tailEnd/>
          </a:ln>
          <a:effectLst>
            <a:outerShdw blurRad="40000" dist="20000" dir="5400000" rotWithShape="0">
              <a:srgbClr val="000000">
                <a:alpha val="38000"/>
              </a:srgbClr>
            </a:outerShdw>
          </a:effectLst>
          <a:scene3d>
            <a:camera prst="orthographicFront"/>
            <a:lightRig rig="threePt" dir="t"/>
          </a:scene3d>
          <a:sp3d>
            <a:bevelT/>
          </a:sp3d>
        </p:spPr>
        <p:txBody>
          <a:bodyPr wrap="none" lIns="91416" tIns="45708" rIns="91416" bIns="45708" anchor="ctr"/>
          <a:lstStyle/>
          <a:p>
            <a:pPr algn="ctr" defTabSz="914156">
              <a:defRPr/>
            </a:pPr>
            <a:r>
              <a:rPr lang="en-US" b="1" kern="0" dirty="0" smtClean="0">
                <a:solidFill>
                  <a:srgbClr val="000000"/>
                </a:solidFill>
                <a:latin typeface="Arial"/>
              </a:rPr>
              <a:t>Analyze</a:t>
            </a:r>
            <a:endParaRPr lang="en-US" b="1" kern="0" dirty="0">
              <a:solidFill>
                <a:srgbClr val="000000"/>
              </a:solidFill>
              <a:latin typeface="Arial"/>
            </a:endParaRPr>
          </a:p>
        </p:txBody>
      </p:sp>
      <p:sp>
        <p:nvSpPr>
          <p:cNvPr id="144" name="Rectangle 52"/>
          <p:cNvSpPr>
            <a:spLocks noChangeArrowheads="1"/>
          </p:cNvSpPr>
          <p:nvPr/>
        </p:nvSpPr>
        <p:spPr bwMode="auto">
          <a:xfrm>
            <a:off x="5910395" y="1850745"/>
            <a:ext cx="1199979" cy="451664"/>
          </a:xfrm>
          <a:prstGeom prst="rect">
            <a:avLst/>
          </a:prstGeom>
          <a:solidFill>
            <a:schemeClr val="accent1">
              <a:lumMod val="20000"/>
              <a:lumOff val="80000"/>
              <a:alpha val="76000"/>
            </a:schemeClr>
          </a:solidFill>
          <a:ln w="19050" cap="flat" cmpd="sng" algn="ctr">
            <a:solidFill>
              <a:sysClr val="windowText" lastClr="000000"/>
            </a:solidFill>
            <a:prstDash val="solid"/>
            <a:headEnd/>
            <a:tailEnd/>
          </a:ln>
          <a:effectLst>
            <a:outerShdw blurRad="40000" dist="20000" dir="5400000" rotWithShape="0">
              <a:srgbClr val="000000">
                <a:alpha val="38000"/>
              </a:srgbClr>
            </a:outerShdw>
          </a:effectLst>
          <a:scene3d>
            <a:camera prst="orthographicFront"/>
            <a:lightRig rig="threePt" dir="t"/>
          </a:scene3d>
          <a:sp3d>
            <a:bevelT/>
          </a:sp3d>
        </p:spPr>
        <p:txBody>
          <a:bodyPr wrap="none" lIns="96635" tIns="48318" rIns="96635" bIns="48318" anchor="ctr"/>
          <a:lstStyle/>
          <a:p>
            <a:pPr algn="ctr" defTabSz="914156">
              <a:defRPr/>
            </a:pPr>
            <a:r>
              <a:rPr lang="en-US" b="1" kern="0" dirty="0" smtClean="0">
                <a:solidFill>
                  <a:sysClr val="windowText" lastClr="000000"/>
                </a:solidFill>
                <a:latin typeface="Arial"/>
              </a:rPr>
              <a:t>Implement</a:t>
            </a:r>
            <a:endParaRPr lang="en-US" b="1" kern="0" dirty="0">
              <a:solidFill>
                <a:sysClr val="windowText" lastClr="000000"/>
              </a:solidFill>
              <a:latin typeface="Arial"/>
            </a:endParaRPr>
          </a:p>
        </p:txBody>
      </p:sp>
      <p:sp>
        <p:nvSpPr>
          <p:cNvPr id="145" name="Rectangle 52"/>
          <p:cNvSpPr>
            <a:spLocks noChangeArrowheads="1"/>
          </p:cNvSpPr>
          <p:nvPr/>
        </p:nvSpPr>
        <p:spPr bwMode="auto">
          <a:xfrm>
            <a:off x="3979224" y="1858061"/>
            <a:ext cx="1207253" cy="444349"/>
          </a:xfrm>
          <a:prstGeom prst="rect">
            <a:avLst/>
          </a:prstGeom>
          <a:solidFill>
            <a:schemeClr val="accent1">
              <a:lumMod val="20000"/>
              <a:lumOff val="80000"/>
              <a:alpha val="76000"/>
            </a:schemeClr>
          </a:solidFill>
          <a:ln w="19050" cap="flat" cmpd="sng" algn="ctr">
            <a:solidFill>
              <a:srgbClr val="17375E">
                <a:lumMod val="50000"/>
              </a:srgbClr>
            </a:solidFill>
            <a:prstDash val="solid"/>
            <a:headEnd/>
            <a:tailEnd/>
          </a:ln>
          <a:effectLst>
            <a:outerShdw blurRad="40000" dist="20000" dir="5400000" rotWithShape="0">
              <a:srgbClr val="000000">
                <a:alpha val="38000"/>
              </a:srgbClr>
            </a:outerShdw>
          </a:effectLst>
          <a:scene3d>
            <a:camera prst="orthographicFront"/>
            <a:lightRig rig="threePt" dir="t"/>
          </a:scene3d>
          <a:sp3d>
            <a:bevelT/>
          </a:sp3d>
        </p:spPr>
        <p:txBody>
          <a:bodyPr wrap="none" lIns="91416" tIns="45708" rIns="91416" bIns="45708" anchor="ctr"/>
          <a:lstStyle/>
          <a:p>
            <a:pPr algn="ctr" defTabSz="914156">
              <a:defRPr/>
            </a:pPr>
            <a:r>
              <a:rPr lang="en-US" b="1" kern="0" dirty="0" smtClean="0">
                <a:solidFill>
                  <a:srgbClr val="000000"/>
                </a:solidFill>
                <a:latin typeface="Arial"/>
              </a:rPr>
              <a:t>Develop</a:t>
            </a:r>
            <a:endParaRPr lang="en-US" b="1" kern="0" dirty="0">
              <a:solidFill>
                <a:srgbClr val="000000"/>
              </a:solidFill>
              <a:latin typeface="Arial"/>
            </a:endParaRPr>
          </a:p>
        </p:txBody>
      </p:sp>
      <p:sp>
        <p:nvSpPr>
          <p:cNvPr id="147" name="Flowchart: Document 146"/>
          <p:cNvSpPr/>
          <p:nvPr/>
        </p:nvSpPr>
        <p:spPr>
          <a:xfrm>
            <a:off x="7799128" y="1843435"/>
            <a:ext cx="1183929" cy="482799"/>
          </a:xfrm>
          <a:prstGeom prst="flowChartDocument">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1416" tIns="45708" rIns="91416" bIns="45708" rtlCol="0" anchor="ctr"/>
          <a:lstStyle/>
          <a:p>
            <a:pPr algn="ctr" defTabSz="914156">
              <a:defRPr/>
            </a:pPr>
            <a:r>
              <a:rPr lang="en-US" b="1" kern="0" dirty="0" smtClean="0">
                <a:solidFill>
                  <a:srgbClr val="000000"/>
                </a:solidFill>
                <a:latin typeface="Arial"/>
              </a:rPr>
              <a:t>Track</a:t>
            </a:r>
            <a:endParaRPr lang="en-US" b="1" kern="0" dirty="0">
              <a:solidFill>
                <a:srgbClr val="000000"/>
              </a:solidFill>
              <a:latin typeface="Arial"/>
            </a:endParaRPr>
          </a:p>
        </p:txBody>
      </p:sp>
      <p:sp>
        <p:nvSpPr>
          <p:cNvPr id="148" name="Rectangle 147"/>
          <p:cNvSpPr>
            <a:spLocks noChangeArrowheads="1"/>
          </p:cNvSpPr>
          <p:nvPr/>
        </p:nvSpPr>
        <p:spPr bwMode="auto">
          <a:xfrm>
            <a:off x="148156" y="1843434"/>
            <a:ext cx="1227116" cy="446224"/>
          </a:xfrm>
          <a:prstGeom prst="rect">
            <a:avLst/>
          </a:prstGeom>
          <a:solidFill>
            <a:schemeClr val="accent1">
              <a:lumMod val="20000"/>
              <a:lumOff val="80000"/>
              <a:alpha val="76000"/>
            </a:schemeClr>
          </a:solidFill>
          <a:ln w="19050" cap="flat" cmpd="sng" algn="ctr">
            <a:solidFill>
              <a:sysClr val="windowText" lastClr="000000"/>
            </a:solidFill>
            <a:prstDash val="solid"/>
            <a:headEnd/>
            <a:tailEnd/>
          </a:ln>
          <a:effectLst>
            <a:outerShdw blurRad="40000" dist="20000" dir="5400000" rotWithShape="0">
              <a:srgbClr val="000000">
                <a:alpha val="38000"/>
              </a:srgbClr>
            </a:outerShdw>
          </a:effectLst>
          <a:scene3d>
            <a:camera prst="orthographicFront"/>
            <a:lightRig rig="threePt" dir="t"/>
          </a:scene3d>
          <a:sp3d>
            <a:bevelT/>
          </a:sp3d>
        </p:spPr>
        <p:txBody>
          <a:bodyPr wrap="none" lIns="91416" tIns="45708" rIns="91416" bIns="45708" anchor="ctr"/>
          <a:lstStyle/>
          <a:p>
            <a:pPr algn="ctr" defTabSz="914156">
              <a:defRPr/>
            </a:pPr>
            <a:r>
              <a:rPr lang="en-US" b="1" kern="0" dirty="0" smtClean="0">
                <a:solidFill>
                  <a:sysClr val="windowText" lastClr="000000"/>
                </a:solidFill>
                <a:latin typeface="Arial"/>
              </a:rPr>
              <a:t>Prioritize</a:t>
            </a:r>
            <a:endParaRPr lang="en-US" b="1" kern="0" dirty="0">
              <a:solidFill>
                <a:sysClr val="windowText" lastClr="000000"/>
              </a:solidFill>
              <a:latin typeface="Arial"/>
            </a:endParaRPr>
          </a:p>
        </p:txBody>
      </p:sp>
      <p:sp>
        <p:nvSpPr>
          <p:cNvPr id="179" name="Down Arrow 178"/>
          <p:cNvSpPr/>
          <p:nvPr/>
        </p:nvSpPr>
        <p:spPr>
          <a:xfrm rot="16200000">
            <a:off x="3455625" y="1774652"/>
            <a:ext cx="283860" cy="629107"/>
          </a:xfrm>
          <a:prstGeom prst="downArrow">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6635" tIns="48318" rIns="96635" bIns="48318" rtlCol="0" anchor="ctr"/>
          <a:lstStyle/>
          <a:p>
            <a:pPr algn="ctr" defTabSz="914156">
              <a:defRPr/>
            </a:pPr>
            <a:endParaRPr lang="en-US" sz="2000" b="1" kern="0" dirty="0">
              <a:solidFill>
                <a:srgbClr val="FFFFFF"/>
              </a:solidFill>
              <a:latin typeface="Arial"/>
            </a:endParaRPr>
          </a:p>
        </p:txBody>
      </p:sp>
      <p:sp>
        <p:nvSpPr>
          <p:cNvPr id="198" name="Down Arrow 197"/>
          <p:cNvSpPr/>
          <p:nvPr/>
        </p:nvSpPr>
        <p:spPr>
          <a:xfrm rot="16200000">
            <a:off x="1545138" y="1766117"/>
            <a:ext cx="283860" cy="629107"/>
          </a:xfrm>
          <a:prstGeom prst="downArrow">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6635" tIns="48318" rIns="96635" bIns="48318" rtlCol="0" anchor="ctr"/>
          <a:lstStyle/>
          <a:p>
            <a:pPr algn="ctr" defTabSz="914156">
              <a:defRPr/>
            </a:pPr>
            <a:endParaRPr lang="en-US" sz="2000" b="1" kern="0" dirty="0">
              <a:solidFill>
                <a:srgbClr val="FFFFFF"/>
              </a:solidFill>
              <a:latin typeface="Arial"/>
            </a:endParaRPr>
          </a:p>
        </p:txBody>
      </p:sp>
      <p:sp>
        <p:nvSpPr>
          <p:cNvPr id="205" name="Down Arrow 204"/>
          <p:cNvSpPr/>
          <p:nvPr/>
        </p:nvSpPr>
        <p:spPr>
          <a:xfrm rot="16200000">
            <a:off x="5371589" y="1772816"/>
            <a:ext cx="283860" cy="659604"/>
          </a:xfrm>
          <a:prstGeom prst="downArrow">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6635" tIns="48318" rIns="96635" bIns="48318" rtlCol="0" anchor="ctr"/>
          <a:lstStyle/>
          <a:p>
            <a:pPr algn="ctr" defTabSz="914156">
              <a:defRPr/>
            </a:pPr>
            <a:endParaRPr lang="en-US" sz="2000" b="1" kern="0" dirty="0">
              <a:solidFill>
                <a:srgbClr val="FFFFFF"/>
              </a:solidFill>
              <a:latin typeface="Arial"/>
            </a:endParaRPr>
          </a:p>
        </p:txBody>
      </p:sp>
      <p:sp>
        <p:nvSpPr>
          <p:cNvPr id="209" name="Down Arrow 208"/>
          <p:cNvSpPr/>
          <p:nvPr/>
        </p:nvSpPr>
        <p:spPr>
          <a:xfrm rot="16200000">
            <a:off x="7311042" y="1773434"/>
            <a:ext cx="283860" cy="629107"/>
          </a:xfrm>
          <a:prstGeom prst="downArrow">
            <a:avLst/>
          </a:prstGeom>
          <a:solidFill>
            <a:schemeClr val="accent1">
              <a:lumMod val="20000"/>
              <a:lumOff val="80000"/>
              <a:alpha val="76000"/>
            </a:schemeClr>
          </a:solidFill>
          <a:ln w="1905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lIns="96635" tIns="48318" rIns="96635" bIns="48318" rtlCol="0" anchor="ctr"/>
          <a:lstStyle/>
          <a:p>
            <a:pPr algn="ctr" defTabSz="914156">
              <a:defRPr/>
            </a:pPr>
            <a:endParaRPr lang="en-US" sz="2000" b="1" kern="0" dirty="0">
              <a:solidFill>
                <a:srgbClr val="FFFFFF"/>
              </a:solidFill>
              <a:latin typeface="Arial"/>
            </a:endParaRPr>
          </a:p>
        </p:txBody>
      </p:sp>
      <p:pic>
        <p:nvPicPr>
          <p:cNvPr id="2050" name="Picture 2"/>
          <p:cNvPicPr>
            <a:picLocks noChangeAspect="1" noChangeArrowheads="1"/>
          </p:cNvPicPr>
          <p:nvPr/>
        </p:nvPicPr>
        <p:blipFill>
          <a:blip r:embed="rId4" cstate="print"/>
          <a:srcRect/>
          <a:stretch>
            <a:fillRect/>
          </a:stretch>
        </p:blipFill>
        <p:spPr bwMode="auto">
          <a:xfrm>
            <a:off x="54589" y="3304035"/>
            <a:ext cx="9039147" cy="2734816"/>
          </a:xfrm>
          <a:prstGeom prst="rect">
            <a:avLst/>
          </a:prstGeom>
          <a:noFill/>
          <a:ln w="9525">
            <a:noFill/>
            <a:miter lim="800000"/>
            <a:headEnd/>
            <a:tailEnd/>
          </a:ln>
        </p:spPr>
      </p:pic>
    </p:spTree>
    <p:extLst>
      <p:ext uri="{BB962C8B-B14F-4D97-AF65-F5344CB8AC3E}">
        <p14:creationId xmlns:p14="http://schemas.microsoft.com/office/powerpoint/2010/main" val="398816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ristian.partan\Desktop\Picture1.png"/>
          <p:cNvPicPr>
            <a:picLocks noChangeAspect="1" noChangeArrowheads="1"/>
          </p:cNvPicPr>
          <p:nvPr/>
        </p:nvPicPr>
        <p:blipFill>
          <a:blip r:embed="rId2" cstate="print"/>
          <a:srcRect/>
          <a:stretch>
            <a:fillRect/>
          </a:stretch>
        </p:blipFill>
        <p:spPr bwMode="auto">
          <a:xfrm>
            <a:off x="505096" y="870852"/>
            <a:ext cx="8243049" cy="5917480"/>
          </a:xfrm>
          <a:prstGeom prst="rect">
            <a:avLst/>
          </a:prstGeom>
          <a:noFill/>
        </p:spPr>
      </p:pic>
    </p:spTree>
    <p:extLst>
      <p:ext uri="{BB962C8B-B14F-4D97-AF65-F5344CB8AC3E}">
        <p14:creationId xmlns:p14="http://schemas.microsoft.com/office/powerpoint/2010/main" val="2330687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23631"/>
            <a:ext cx="9176743" cy="5339045"/>
          </a:xfrm>
          <a:prstGeom prst="rect">
            <a:avLst/>
          </a:prstGeom>
          <a:noFill/>
        </p:spPr>
      </p:pic>
      <p:sp>
        <p:nvSpPr>
          <p:cNvPr id="7" name="Rectangle 6"/>
          <p:cNvSpPr>
            <a:spLocks noChangeArrowheads="1"/>
          </p:cNvSpPr>
          <p:nvPr/>
        </p:nvSpPr>
        <p:spPr bwMode="auto">
          <a:xfrm>
            <a:off x="295274" y="2000252"/>
            <a:ext cx="3397952" cy="2702378"/>
          </a:xfrm>
          <a:prstGeom prst="rect">
            <a:avLst/>
          </a:prstGeom>
          <a:solidFill>
            <a:schemeClr val="tx2">
              <a:lumMod val="20000"/>
              <a:lumOff val="80000"/>
              <a:alpha val="74000"/>
            </a:schemeClr>
          </a:solidFill>
          <a:ln w="28575">
            <a:solidFill>
              <a:schemeClr val="tx1">
                <a:alpha val="41000"/>
              </a:schemeClr>
            </a:solidFill>
            <a:miter lim="800000"/>
            <a:headEnd/>
            <a:tailEnd/>
          </a:ln>
        </p:spPr>
        <p:txBody>
          <a:bodyPr lIns="144914" tIns="96609" rIns="96609" bIns="48304"/>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fontAlgn="auto">
              <a:spcBef>
                <a:spcPts val="0"/>
              </a:spcBef>
              <a:spcAft>
                <a:spcPts val="0"/>
              </a:spcAft>
              <a:tabLst>
                <a:tab pos="49550" algn="l"/>
              </a:tabLst>
            </a:pPr>
            <a:r>
              <a:rPr lang="en-US" sz="1500" b="1" dirty="0" smtClean="0">
                <a:latin typeface="Arial"/>
                <a:sym typeface="Wingdings" pitchFamily="2" charset="2"/>
              </a:rPr>
              <a:t> </a:t>
            </a:r>
          </a:p>
          <a:p>
            <a:pPr fontAlgn="auto">
              <a:spcBef>
                <a:spcPts val="0"/>
              </a:spcBef>
              <a:spcAft>
                <a:spcPts val="0"/>
              </a:spcAft>
              <a:buFont typeface="Arial" pitchFamily="34" charset="0"/>
              <a:buChar char="•"/>
              <a:tabLst>
                <a:tab pos="49550" algn="l"/>
              </a:tabLst>
            </a:pPr>
            <a:r>
              <a:rPr lang="en-US" sz="1500" b="1" dirty="0" smtClean="0">
                <a:latin typeface="Arial"/>
                <a:sym typeface="Wingdings" pitchFamily="2" charset="2"/>
              </a:rPr>
              <a:t>Inputs: LMP, 2410, ASAP, </a:t>
            </a:r>
            <a:br>
              <a:rPr lang="en-US" sz="1500" b="1" dirty="0" smtClean="0">
                <a:latin typeface="Arial"/>
                <a:sym typeface="Wingdings" pitchFamily="2" charset="2"/>
              </a:rPr>
            </a:br>
            <a:r>
              <a:rPr lang="en-US" sz="1500" b="1" dirty="0" smtClean="0">
                <a:latin typeface="Arial"/>
                <a:sym typeface="Wingdings" pitchFamily="2" charset="2"/>
              </a:rPr>
              <a:t>  RIMFIRE</a:t>
            </a:r>
          </a:p>
          <a:p>
            <a:pPr fontAlgn="auto">
              <a:spcBef>
                <a:spcPts val="0"/>
              </a:spcBef>
              <a:spcAft>
                <a:spcPts val="0"/>
              </a:spcAft>
              <a:buFont typeface="Arial" pitchFamily="34" charset="0"/>
              <a:buChar char="•"/>
              <a:tabLst>
                <a:tab pos="49550"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49550" algn="l"/>
              </a:tabLst>
            </a:pPr>
            <a:r>
              <a:rPr lang="en-US" sz="1500" b="1" dirty="0" smtClean="0">
                <a:latin typeface="Arial"/>
                <a:sym typeface="Wingdings" pitchFamily="2" charset="2"/>
              </a:rPr>
              <a:t> “Worst Bad Actors” (WBA) – </a:t>
            </a:r>
            <a:br>
              <a:rPr lang="en-US" sz="1500" b="1" dirty="0" smtClean="0">
                <a:latin typeface="Arial"/>
                <a:sym typeface="Wingdings" pitchFamily="2" charset="2"/>
              </a:rPr>
            </a:br>
            <a:r>
              <a:rPr lang="en-US" sz="1500" b="1" dirty="0" smtClean="0">
                <a:latin typeface="Arial"/>
                <a:sym typeface="Wingdings" pitchFamily="2" charset="2"/>
              </a:rPr>
              <a:t>   1 to N List / Methodology</a:t>
            </a:r>
          </a:p>
          <a:p>
            <a:pPr fontAlgn="auto">
              <a:spcBef>
                <a:spcPts val="0"/>
              </a:spcBef>
              <a:spcAft>
                <a:spcPts val="0"/>
              </a:spcAft>
              <a:buFont typeface="Arial" pitchFamily="34" charset="0"/>
              <a:buChar char="•"/>
              <a:tabLst>
                <a:tab pos="49550"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119052" algn="l"/>
              </a:tabLst>
            </a:pPr>
            <a:r>
              <a:rPr lang="en-US" sz="1500" b="1" dirty="0" smtClean="0">
                <a:latin typeface="Arial"/>
                <a:sym typeface="Wingdings" pitchFamily="2" charset="2"/>
              </a:rPr>
              <a:t> Output: Focusing Mechanism For 	Further Value of Opportunity 	Analysis</a:t>
            </a:r>
          </a:p>
        </p:txBody>
      </p:sp>
      <p:sp>
        <p:nvSpPr>
          <p:cNvPr id="8" name="Rectangle 7"/>
          <p:cNvSpPr/>
          <p:nvPr/>
        </p:nvSpPr>
        <p:spPr>
          <a:xfrm>
            <a:off x="295274" y="1565672"/>
            <a:ext cx="3421703" cy="434578"/>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27" tIns="48314" rIns="96627" bIns="48314"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354" fontAlgn="auto">
              <a:spcBef>
                <a:spcPts val="0"/>
              </a:spcBef>
              <a:spcAft>
                <a:spcPts val="0"/>
              </a:spcAft>
              <a:defRPr/>
            </a:pPr>
            <a:r>
              <a:rPr lang="en-US" sz="1600" b="1" kern="0" dirty="0" smtClean="0">
                <a:solidFill>
                  <a:sysClr val="window" lastClr="FFFFFF"/>
                </a:solidFill>
                <a:cs typeface="Arial"/>
              </a:rPr>
              <a:t>Objectives:</a:t>
            </a:r>
            <a:endParaRPr lang="en-US" sz="1600" b="1" kern="0" dirty="0">
              <a:solidFill>
                <a:sysClr val="window" lastClr="FFFFFF"/>
              </a:solidFill>
              <a:cs typeface="Arial"/>
            </a:endParaRPr>
          </a:p>
        </p:txBody>
      </p:sp>
      <p:sp>
        <p:nvSpPr>
          <p:cNvPr id="9" name="Rectangle 8"/>
          <p:cNvSpPr/>
          <p:nvPr/>
        </p:nvSpPr>
        <p:spPr>
          <a:xfrm>
            <a:off x="5361271" y="1563540"/>
            <a:ext cx="3877528" cy="318171"/>
          </a:xfrm>
          <a:prstGeom prst="rect">
            <a:avLst/>
          </a:prstGeom>
        </p:spPr>
        <p:txBody>
          <a:bodyPr wrap="square" lIns="86486" tIns="43243" rIns="86486" bIns="43243">
            <a:spAutoFit/>
          </a:bodyPr>
          <a:lstStyle/>
          <a:p>
            <a:pPr>
              <a:buFont typeface="Arial" pitchFamily="34" charset="0"/>
              <a:buChar char="•"/>
              <a:tabLst>
                <a:tab pos="49550" algn="l"/>
              </a:tabLst>
            </a:pPr>
            <a:endParaRPr lang="en-US" sz="1500" b="1" dirty="0" smtClean="0">
              <a:solidFill>
                <a:schemeClr val="bg1"/>
              </a:solidFill>
              <a:sym typeface="Wingdings" pitchFamily="2" charset="2"/>
            </a:endParaRPr>
          </a:p>
        </p:txBody>
      </p:sp>
      <p:sp>
        <p:nvSpPr>
          <p:cNvPr id="10" name="TextBox 9"/>
          <p:cNvSpPr txBox="1"/>
          <p:nvPr/>
        </p:nvSpPr>
        <p:spPr>
          <a:xfrm>
            <a:off x="0" y="260036"/>
            <a:ext cx="9144000" cy="446260"/>
          </a:xfrm>
          <a:prstGeom prst="rect">
            <a:avLst/>
          </a:prstGeom>
          <a:noFill/>
        </p:spPr>
        <p:txBody>
          <a:bodyPr wrap="square" lIns="91416" tIns="45708" rIns="91416" bIns="45708" rtlCol="0">
            <a:spAutoFit/>
          </a:bodyPr>
          <a:lstStyle/>
          <a:p>
            <a:pPr algn="ctr"/>
            <a:r>
              <a:rPr lang="en-US" sz="2300" b="1" dirty="0" smtClean="0">
                <a:solidFill>
                  <a:schemeClr val="bg1"/>
                </a:solidFill>
              </a:rPr>
              <a:t>Integrated Priority List (IPL)</a:t>
            </a:r>
            <a:endParaRPr lang="en-US" sz="2300" b="1" dirty="0">
              <a:solidFill>
                <a:schemeClr val="bg1"/>
              </a:solidFill>
            </a:endParaRPr>
          </a:p>
        </p:txBody>
      </p:sp>
      <p:pic>
        <p:nvPicPr>
          <p:cNvPr id="3" name="Picture 2"/>
          <p:cNvPicPr>
            <a:picLocks noChangeAspect="1" noChangeArrowheads="1"/>
          </p:cNvPicPr>
          <p:nvPr/>
        </p:nvPicPr>
        <p:blipFill>
          <a:blip r:embed="rId3" cstate="print"/>
          <a:srcRect l="5357" t="15628" r="55174" b="7629"/>
          <a:stretch>
            <a:fillRect/>
          </a:stretch>
        </p:blipFill>
        <p:spPr bwMode="auto">
          <a:xfrm>
            <a:off x="4625162" y="871871"/>
            <a:ext cx="3838354" cy="5847907"/>
          </a:xfrm>
          <a:prstGeom prst="rect">
            <a:avLst/>
          </a:prstGeom>
          <a:noFill/>
          <a:ln w="9525">
            <a:noFill/>
            <a:miter lim="800000"/>
            <a:headEnd/>
            <a:tailEnd/>
          </a:ln>
        </p:spPr>
      </p:pic>
    </p:spTree>
    <p:extLst>
      <p:ext uri="{BB962C8B-B14F-4D97-AF65-F5344CB8AC3E}">
        <p14:creationId xmlns:p14="http://schemas.microsoft.com/office/powerpoint/2010/main" val="3315666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23631"/>
            <a:ext cx="9176743" cy="5339045"/>
          </a:xfrm>
          <a:prstGeom prst="rect">
            <a:avLst/>
          </a:prstGeom>
          <a:noFill/>
        </p:spPr>
      </p:pic>
      <p:pic>
        <p:nvPicPr>
          <p:cNvPr id="22" name="Picture 21"/>
          <p:cNvPicPr>
            <a:picLocks noChangeAspect="1" noChangeArrowheads="1"/>
          </p:cNvPicPr>
          <p:nvPr/>
        </p:nvPicPr>
        <p:blipFill>
          <a:blip r:embed="rId3" cstate="print"/>
          <a:srcRect l="5357" t="15628" r="55174" b="7629"/>
          <a:stretch>
            <a:fillRect/>
          </a:stretch>
        </p:blipFill>
        <p:spPr bwMode="auto">
          <a:xfrm>
            <a:off x="148854" y="850606"/>
            <a:ext cx="3838354" cy="5805376"/>
          </a:xfrm>
          <a:prstGeom prst="rect">
            <a:avLst/>
          </a:prstGeom>
          <a:noFill/>
          <a:ln w="9525">
            <a:noFill/>
            <a:miter lim="800000"/>
            <a:headEnd/>
            <a:tailEnd/>
          </a:ln>
        </p:spPr>
      </p:pic>
      <p:sp>
        <p:nvSpPr>
          <p:cNvPr id="9" name="Rectangle 8"/>
          <p:cNvSpPr/>
          <p:nvPr/>
        </p:nvSpPr>
        <p:spPr>
          <a:xfrm>
            <a:off x="5361271" y="1563540"/>
            <a:ext cx="3877528" cy="318171"/>
          </a:xfrm>
          <a:prstGeom prst="rect">
            <a:avLst/>
          </a:prstGeom>
        </p:spPr>
        <p:txBody>
          <a:bodyPr wrap="square" lIns="86486" tIns="43243" rIns="86486" bIns="43243">
            <a:spAutoFit/>
          </a:bodyPr>
          <a:lstStyle/>
          <a:p>
            <a:pPr>
              <a:buFont typeface="Arial" pitchFamily="34" charset="0"/>
              <a:buChar char="•"/>
              <a:tabLst>
                <a:tab pos="49550" algn="l"/>
              </a:tabLst>
            </a:pPr>
            <a:endParaRPr lang="en-US" sz="1500" b="1" dirty="0" smtClean="0">
              <a:solidFill>
                <a:schemeClr val="bg1"/>
              </a:solidFill>
              <a:sym typeface="Wingdings" pitchFamily="2" charset="2"/>
            </a:endParaRPr>
          </a:p>
        </p:txBody>
      </p:sp>
      <p:sp>
        <p:nvSpPr>
          <p:cNvPr id="10" name="TextBox 9"/>
          <p:cNvSpPr txBox="1"/>
          <p:nvPr/>
        </p:nvSpPr>
        <p:spPr>
          <a:xfrm>
            <a:off x="0" y="260036"/>
            <a:ext cx="9144000" cy="446260"/>
          </a:xfrm>
          <a:prstGeom prst="rect">
            <a:avLst/>
          </a:prstGeom>
          <a:noFill/>
        </p:spPr>
        <p:txBody>
          <a:bodyPr wrap="square" lIns="91416" tIns="45708" rIns="91416" bIns="45708" rtlCol="0">
            <a:spAutoFit/>
          </a:bodyPr>
          <a:lstStyle/>
          <a:p>
            <a:pPr algn="ctr"/>
            <a:r>
              <a:rPr lang="en-US" sz="2300" b="1" dirty="0" smtClean="0">
                <a:solidFill>
                  <a:schemeClr val="bg1"/>
                </a:solidFill>
              </a:rPr>
              <a:t>Integrated Priority List (IPL)</a:t>
            </a:r>
            <a:endParaRPr lang="en-US" sz="2300" b="1" dirty="0">
              <a:solidFill>
                <a:schemeClr val="bg1"/>
              </a:solidFill>
            </a:endParaRPr>
          </a:p>
        </p:txBody>
      </p:sp>
      <p:sp>
        <p:nvSpPr>
          <p:cNvPr id="12" name="Rectangle 11"/>
          <p:cNvSpPr/>
          <p:nvPr/>
        </p:nvSpPr>
        <p:spPr>
          <a:xfrm>
            <a:off x="520995" y="1137684"/>
            <a:ext cx="1371600" cy="26581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pic>
        <p:nvPicPr>
          <p:cNvPr id="1027" name="Picture 3"/>
          <p:cNvPicPr>
            <a:picLocks noChangeAspect="1" noChangeArrowheads="1"/>
          </p:cNvPicPr>
          <p:nvPr/>
        </p:nvPicPr>
        <p:blipFill>
          <a:blip r:embed="rId4" cstate="print"/>
          <a:srcRect l="15197" t="19256" r="52441" b="4977"/>
          <a:stretch>
            <a:fillRect/>
          </a:stretch>
        </p:blipFill>
        <p:spPr bwMode="auto">
          <a:xfrm>
            <a:off x="5273750" y="935668"/>
            <a:ext cx="3147237" cy="5677784"/>
          </a:xfrm>
          <a:prstGeom prst="rect">
            <a:avLst/>
          </a:prstGeom>
          <a:noFill/>
          <a:ln w="38100">
            <a:solidFill>
              <a:srgbClr val="0070C0"/>
            </a:solidFill>
            <a:miter lim="800000"/>
            <a:headEnd/>
            <a:tailEnd/>
          </a:ln>
        </p:spPr>
      </p:pic>
      <p:sp>
        <p:nvSpPr>
          <p:cNvPr id="11" name="Freeform 10"/>
          <p:cNvSpPr/>
          <p:nvPr/>
        </p:nvSpPr>
        <p:spPr>
          <a:xfrm>
            <a:off x="1881963" y="914400"/>
            <a:ext cx="3381153" cy="5709684"/>
          </a:xfrm>
          <a:custGeom>
            <a:avLst/>
            <a:gdLst>
              <a:gd name="connsiteX0" fmla="*/ 0 w 3381153"/>
              <a:gd name="connsiteY0" fmla="*/ 223284 h 5709684"/>
              <a:gd name="connsiteX1" fmla="*/ 3370521 w 3381153"/>
              <a:gd name="connsiteY1" fmla="*/ 0 h 5709684"/>
              <a:gd name="connsiteX2" fmla="*/ 3381153 w 3381153"/>
              <a:gd name="connsiteY2" fmla="*/ 5709684 h 5709684"/>
              <a:gd name="connsiteX3" fmla="*/ 0 w 3381153"/>
              <a:gd name="connsiteY3" fmla="*/ 2849526 h 5709684"/>
              <a:gd name="connsiteX4" fmla="*/ 0 w 3381153"/>
              <a:gd name="connsiteY4" fmla="*/ 223284 h 570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153" h="5709684">
                <a:moveTo>
                  <a:pt x="0" y="223284"/>
                </a:moveTo>
                <a:lnTo>
                  <a:pt x="3370521" y="0"/>
                </a:lnTo>
                <a:lnTo>
                  <a:pt x="3381153" y="5709684"/>
                </a:lnTo>
                <a:lnTo>
                  <a:pt x="0" y="2849526"/>
                </a:lnTo>
                <a:lnTo>
                  <a:pt x="0" y="223284"/>
                </a:lnTo>
                <a:close/>
              </a:path>
            </a:pathLst>
          </a:custGeom>
          <a:solidFill>
            <a:schemeClr val="accent1">
              <a:alpha val="1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Tree>
    <p:extLst>
      <p:ext uri="{BB962C8B-B14F-4D97-AF65-F5344CB8AC3E}">
        <p14:creationId xmlns:p14="http://schemas.microsoft.com/office/powerpoint/2010/main" val="38385685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23631"/>
            <a:ext cx="9176743" cy="5339045"/>
          </a:xfrm>
          <a:prstGeom prst="rect">
            <a:avLst/>
          </a:prstGeom>
          <a:noFill/>
        </p:spPr>
      </p:pic>
      <p:pic>
        <p:nvPicPr>
          <p:cNvPr id="22" name="Picture 21"/>
          <p:cNvPicPr>
            <a:picLocks noChangeAspect="1" noChangeArrowheads="1"/>
          </p:cNvPicPr>
          <p:nvPr/>
        </p:nvPicPr>
        <p:blipFill>
          <a:blip r:embed="rId3" cstate="print"/>
          <a:srcRect l="5357" t="15628" r="55174" b="7629"/>
          <a:stretch>
            <a:fillRect/>
          </a:stretch>
        </p:blipFill>
        <p:spPr bwMode="auto">
          <a:xfrm>
            <a:off x="148854" y="850606"/>
            <a:ext cx="3838354" cy="5816009"/>
          </a:xfrm>
          <a:prstGeom prst="rect">
            <a:avLst/>
          </a:prstGeom>
          <a:noFill/>
          <a:ln w="9525">
            <a:noFill/>
            <a:miter lim="800000"/>
            <a:headEnd/>
            <a:tailEnd/>
          </a:ln>
        </p:spPr>
      </p:pic>
      <p:sp>
        <p:nvSpPr>
          <p:cNvPr id="9" name="Rectangle 8"/>
          <p:cNvSpPr/>
          <p:nvPr/>
        </p:nvSpPr>
        <p:spPr>
          <a:xfrm>
            <a:off x="5361271" y="1563540"/>
            <a:ext cx="3877528" cy="318171"/>
          </a:xfrm>
          <a:prstGeom prst="rect">
            <a:avLst/>
          </a:prstGeom>
        </p:spPr>
        <p:txBody>
          <a:bodyPr wrap="square" lIns="86486" tIns="43243" rIns="86486" bIns="43243">
            <a:spAutoFit/>
          </a:bodyPr>
          <a:lstStyle/>
          <a:p>
            <a:pPr>
              <a:buFont typeface="Arial" pitchFamily="34" charset="0"/>
              <a:buChar char="•"/>
              <a:tabLst>
                <a:tab pos="49550" algn="l"/>
              </a:tabLst>
            </a:pPr>
            <a:endParaRPr lang="en-US" sz="1500" b="1" dirty="0" smtClean="0">
              <a:solidFill>
                <a:schemeClr val="bg1"/>
              </a:solidFill>
              <a:sym typeface="Wingdings" pitchFamily="2" charset="2"/>
            </a:endParaRPr>
          </a:p>
        </p:txBody>
      </p:sp>
      <p:sp>
        <p:nvSpPr>
          <p:cNvPr id="10" name="TextBox 9"/>
          <p:cNvSpPr txBox="1"/>
          <p:nvPr/>
        </p:nvSpPr>
        <p:spPr>
          <a:xfrm>
            <a:off x="0" y="260036"/>
            <a:ext cx="9144000" cy="446260"/>
          </a:xfrm>
          <a:prstGeom prst="rect">
            <a:avLst/>
          </a:prstGeom>
          <a:noFill/>
        </p:spPr>
        <p:txBody>
          <a:bodyPr wrap="square" lIns="91416" tIns="45708" rIns="91416" bIns="45708" rtlCol="0">
            <a:spAutoFit/>
          </a:bodyPr>
          <a:lstStyle/>
          <a:p>
            <a:pPr algn="ctr"/>
            <a:r>
              <a:rPr lang="en-US" sz="2300" b="1" dirty="0" smtClean="0">
                <a:solidFill>
                  <a:schemeClr val="bg1"/>
                </a:solidFill>
              </a:rPr>
              <a:t>Integrated Priority List (IPL)</a:t>
            </a:r>
            <a:endParaRPr lang="en-US" sz="2300" b="1" dirty="0">
              <a:solidFill>
                <a:schemeClr val="bg1"/>
              </a:solidFill>
            </a:endParaRPr>
          </a:p>
        </p:txBody>
      </p:sp>
      <p:sp>
        <p:nvSpPr>
          <p:cNvPr id="12" name="Rectangle 11"/>
          <p:cNvSpPr/>
          <p:nvPr/>
        </p:nvSpPr>
        <p:spPr>
          <a:xfrm>
            <a:off x="308345" y="3838355"/>
            <a:ext cx="1881962" cy="26581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 name="Freeform 7"/>
          <p:cNvSpPr/>
          <p:nvPr/>
        </p:nvSpPr>
        <p:spPr>
          <a:xfrm>
            <a:off x="2181260" y="967562"/>
            <a:ext cx="2502194" cy="5656523"/>
          </a:xfrm>
          <a:custGeom>
            <a:avLst/>
            <a:gdLst>
              <a:gd name="connsiteX0" fmla="*/ 0 w 3381153"/>
              <a:gd name="connsiteY0" fmla="*/ 223284 h 5709684"/>
              <a:gd name="connsiteX1" fmla="*/ 3370521 w 3381153"/>
              <a:gd name="connsiteY1" fmla="*/ 0 h 5709684"/>
              <a:gd name="connsiteX2" fmla="*/ 3381153 w 3381153"/>
              <a:gd name="connsiteY2" fmla="*/ 5709684 h 5709684"/>
              <a:gd name="connsiteX3" fmla="*/ 0 w 3381153"/>
              <a:gd name="connsiteY3" fmla="*/ 2849526 h 5709684"/>
              <a:gd name="connsiteX4" fmla="*/ 0 w 3381153"/>
              <a:gd name="connsiteY4" fmla="*/ 223284 h 5709684"/>
              <a:gd name="connsiteX0" fmla="*/ 0 w 3381153"/>
              <a:gd name="connsiteY0" fmla="*/ 818708 h 6305108"/>
              <a:gd name="connsiteX1" fmla="*/ 2179674 w 3381153"/>
              <a:gd name="connsiteY1" fmla="*/ 0 h 6305108"/>
              <a:gd name="connsiteX2" fmla="*/ 3381153 w 3381153"/>
              <a:gd name="connsiteY2" fmla="*/ 6305108 h 6305108"/>
              <a:gd name="connsiteX3" fmla="*/ 0 w 3381153"/>
              <a:gd name="connsiteY3" fmla="*/ 3444950 h 6305108"/>
              <a:gd name="connsiteX4" fmla="*/ 0 w 3381153"/>
              <a:gd name="connsiteY4" fmla="*/ 818708 h 6305108"/>
              <a:gd name="connsiteX0" fmla="*/ 0 w 2200939"/>
              <a:gd name="connsiteY0" fmla="*/ 818708 h 3444950"/>
              <a:gd name="connsiteX1" fmla="*/ 2179674 w 2200939"/>
              <a:gd name="connsiteY1" fmla="*/ 0 h 3444950"/>
              <a:gd name="connsiteX2" fmla="*/ 2200939 w 2200939"/>
              <a:gd name="connsiteY2" fmla="*/ 2775099 h 3444950"/>
              <a:gd name="connsiteX3" fmla="*/ 0 w 2200939"/>
              <a:gd name="connsiteY3" fmla="*/ 3444950 h 3444950"/>
              <a:gd name="connsiteX4" fmla="*/ 0 w 2200939"/>
              <a:gd name="connsiteY4" fmla="*/ 818708 h 3444950"/>
              <a:gd name="connsiteX0" fmla="*/ 21265 w 2222204"/>
              <a:gd name="connsiteY0" fmla="*/ 818708 h 2775099"/>
              <a:gd name="connsiteX1" fmla="*/ 2200939 w 2222204"/>
              <a:gd name="connsiteY1" fmla="*/ 0 h 2775099"/>
              <a:gd name="connsiteX2" fmla="*/ 2222204 w 2222204"/>
              <a:gd name="connsiteY2" fmla="*/ 2775099 h 2775099"/>
              <a:gd name="connsiteX3" fmla="*/ 0 w 2222204"/>
              <a:gd name="connsiteY3" fmla="*/ 2211573 h 2775099"/>
              <a:gd name="connsiteX4" fmla="*/ 21265 w 2222204"/>
              <a:gd name="connsiteY4" fmla="*/ 818708 h 2775099"/>
              <a:gd name="connsiteX0" fmla="*/ 21265 w 2222204"/>
              <a:gd name="connsiteY0" fmla="*/ 2945220 h 4901611"/>
              <a:gd name="connsiteX1" fmla="*/ 1424762 w 2222204"/>
              <a:gd name="connsiteY1" fmla="*/ 0 h 4901611"/>
              <a:gd name="connsiteX2" fmla="*/ 2222204 w 2222204"/>
              <a:gd name="connsiteY2" fmla="*/ 4901611 h 4901611"/>
              <a:gd name="connsiteX3" fmla="*/ 0 w 2222204"/>
              <a:gd name="connsiteY3" fmla="*/ 4338085 h 4901611"/>
              <a:gd name="connsiteX4" fmla="*/ 21265 w 2222204"/>
              <a:gd name="connsiteY4" fmla="*/ 2945220 h 4901611"/>
              <a:gd name="connsiteX0" fmla="*/ 21265 w 1424762"/>
              <a:gd name="connsiteY0" fmla="*/ 2945220 h 5295016"/>
              <a:gd name="connsiteX1" fmla="*/ 1424762 w 1424762"/>
              <a:gd name="connsiteY1" fmla="*/ 0 h 5295016"/>
              <a:gd name="connsiteX2" fmla="*/ 1414129 w 1424762"/>
              <a:gd name="connsiteY2" fmla="*/ 5295016 h 5295016"/>
              <a:gd name="connsiteX3" fmla="*/ 0 w 1424762"/>
              <a:gd name="connsiteY3" fmla="*/ 4338085 h 5295016"/>
              <a:gd name="connsiteX4" fmla="*/ 21265 w 1424762"/>
              <a:gd name="connsiteY4" fmla="*/ 2945220 h 5295016"/>
              <a:gd name="connsiteX0" fmla="*/ 0 w 1403497"/>
              <a:gd name="connsiteY0" fmla="*/ 2945220 h 5380076"/>
              <a:gd name="connsiteX1" fmla="*/ 1403497 w 1403497"/>
              <a:gd name="connsiteY1" fmla="*/ 0 h 5380076"/>
              <a:gd name="connsiteX2" fmla="*/ 1392864 w 1403497"/>
              <a:gd name="connsiteY2" fmla="*/ 5295016 h 5380076"/>
              <a:gd name="connsiteX3" fmla="*/ 42530 w 1403497"/>
              <a:gd name="connsiteY3" fmla="*/ 5380076 h 5380076"/>
              <a:gd name="connsiteX4" fmla="*/ 0 w 1403497"/>
              <a:gd name="connsiteY4" fmla="*/ 2945220 h 5380076"/>
              <a:gd name="connsiteX0" fmla="*/ 0 w 1382232"/>
              <a:gd name="connsiteY0" fmla="*/ 2955853 h 5380076"/>
              <a:gd name="connsiteX1" fmla="*/ 1382232 w 1382232"/>
              <a:gd name="connsiteY1" fmla="*/ 0 h 5380076"/>
              <a:gd name="connsiteX2" fmla="*/ 1371599 w 1382232"/>
              <a:gd name="connsiteY2" fmla="*/ 5295016 h 5380076"/>
              <a:gd name="connsiteX3" fmla="*/ 21265 w 1382232"/>
              <a:gd name="connsiteY3" fmla="*/ 5380076 h 5380076"/>
              <a:gd name="connsiteX4" fmla="*/ 0 w 1382232"/>
              <a:gd name="connsiteY4" fmla="*/ 2955853 h 5380076"/>
              <a:gd name="connsiteX0" fmla="*/ 0 w 2488018"/>
              <a:gd name="connsiteY0" fmla="*/ 2913323 h 5337546"/>
              <a:gd name="connsiteX1" fmla="*/ 2488018 w 2488018"/>
              <a:gd name="connsiteY1" fmla="*/ 0 h 5337546"/>
              <a:gd name="connsiteX2" fmla="*/ 1371599 w 2488018"/>
              <a:gd name="connsiteY2" fmla="*/ 5252486 h 5337546"/>
              <a:gd name="connsiteX3" fmla="*/ 21265 w 2488018"/>
              <a:gd name="connsiteY3" fmla="*/ 5337546 h 5337546"/>
              <a:gd name="connsiteX4" fmla="*/ 0 w 2488018"/>
              <a:gd name="connsiteY4" fmla="*/ 2913323 h 5337546"/>
              <a:gd name="connsiteX0" fmla="*/ 0 w 2502194"/>
              <a:gd name="connsiteY0" fmla="*/ 2913323 h 5656523"/>
              <a:gd name="connsiteX1" fmla="*/ 2488018 w 2502194"/>
              <a:gd name="connsiteY1" fmla="*/ 0 h 5656523"/>
              <a:gd name="connsiteX2" fmla="*/ 2498650 w 2502194"/>
              <a:gd name="connsiteY2" fmla="*/ 5656523 h 5656523"/>
              <a:gd name="connsiteX3" fmla="*/ 21265 w 2502194"/>
              <a:gd name="connsiteY3" fmla="*/ 5337546 h 5656523"/>
              <a:gd name="connsiteX4" fmla="*/ 0 w 2502194"/>
              <a:gd name="connsiteY4" fmla="*/ 2913323 h 5656523"/>
              <a:gd name="connsiteX0" fmla="*/ 0 w 2502194"/>
              <a:gd name="connsiteY0" fmla="*/ 2913323 h 5656523"/>
              <a:gd name="connsiteX1" fmla="*/ 2488018 w 2502194"/>
              <a:gd name="connsiteY1" fmla="*/ 0 h 5656523"/>
              <a:gd name="connsiteX2" fmla="*/ 2498650 w 2502194"/>
              <a:gd name="connsiteY2" fmla="*/ 5656523 h 5656523"/>
              <a:gd name="connsiteX3" fmla="*/ 10633 w 2502194"/>
              <a:gd name="connsiteY3" fmla="*/ 5507667 h 5656523"/>
              <a:gd name="connsiteX4" fmla="*/ 0 w 2502194"/>
              <a:gd name="connsiteY4" fmla="*/ 2913323 h 565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194" h="5656523">
                <a:moveTo>
                  <a:pt x="0" y="2913323"/>
                </a:moveTo>
                <a:lnTo>
                  <a:pt x="2488018" y="0"/>
                </a:lnTo>
                <a:cubicBezTo>
                  <a:pt x="2484474" y="1765005"/>
                  <a:pt x="2502194" y="3891518"/>
                  <a:pt x="2498650" y="5656523"/>
                </a:cubicBezTo>
                <a:lnTo>
                  <a:pt x="10633" y="5507667"/>
                </a:lnTo>
                <a:cubicBezTo>
                  <a:pt x="7089" y="4642886"/>
                  <a:pt x="3544" y="3778104"/>
                  <a:pt x="0" y="2913323"/>
                </a:cubicBezTo>
                <a:close/>
              </a:path>
            </a:pathLst>
          </a:custGeom>
          <a:solidFill>
            <a:schemeClr val="accent1">
              <a:alpha val="1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pic>
        <p:nvPicPr>
          <p:cNvPr id="4098" name="Picture 2"/>
          <p:cNvPicPr>
            <a:picLocks noChangeAspect="1" noChangeArrowheads="1"/>
          </p:cNvPicPr>
          <p:nvPr/>
        </p:nvPicPr>
        <p:blipFill>
          <a:blip r:embed="rId4" cstate="print"/>
          <a:srcRect l="9293" t="15209" r="45990" b="2884"/>
          <a:stretch>
            <a:fillRect/>
          </a:stretch>
        </p:blipFill>
        <p:spPr bwMode="auto">
          <a:xfrm>
            <a:off x="4699592" y="932132"/>
            <a:ext cx="3965944" cy="5691953"/>
          </a:xfrm>
          <a:prstGeom prst="rect">
            <a:avLst/>
          </a:prstGeom>
          <a:noFill/>
          <a:ln w="38100">
            <a:solidFill>
              <a:srgbClr val="0070C0"/>
            </a:solidFill>
            <a:miter lim="800000"/>
            <a:headEnd/>
            <a:tailEnd/>
          </a:ln>
        </p:spPr>
      </p:pic>
    </p:spTree>
    <p:extLst>
      <p:ext uri="{BB962C8B-B14F-4D97-AF65-F5344CB8AC3E}">
        <p14:creationId xmlns:p14="http://schemas.microsoft.com/office/powerpoint/2010/main" val="24741907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23631"/>
            <a:ext cx="9176743" cy="5339045"/>
          </a:xfrm>
          <a:prstGeom prst="rect">
            <a:avLst/>
          </a:prstGeom>
          <a:noFill/>
        </p:spPr>
      </p:pic>
      <p:pic>
        <p:nvPicPr>
          <p:cNvPr id="22" name="Picture 21"/>
          <p:cNvPicPr>
            <a:picLocks noChangeAspect="1" noChangeArrowheads="1"/>
          </p:cNvPicPr>
          <p:nvPr/>
        </p:nvPicPr>
        <p:blipFill>
          <a:blip r:embed="rId3" cstate="print"/>
          <a:srcRect l="5357" t="15628" r="55174" b="7629"/>
          <a:stretch>
            <a:fillRect/>
          </a:stretch>
        </p:blipFill>
        <p:spPr bwMode="auto">
          <a:xfrm>
            <a:off x="148854" y="850606"/>
            <a:ext cx="3838354" cy="5816009"/>
          </a:xfrm>
          <a:prstGeom prst="rect">
            <a:avLst/>
          </a:prstGeom>
          <a:noFill/>
          <a:ln w="9525">
            <a:noFill/>
            <a:miter lim="800000"/>
            <a:headEnd/>
            <a:tailEnd/>
          </a:ln>
        </p:spPr>
      </p:pic>
      <p:sp>
        <p:nvSpPr>
          <p:cNvPr id="9" name="Rectangle 8"/>
          <p:cNvSpPr/>
          <p:nvPr/>
        </p:nvSpPr>
        <p:spPr>
          <a:xfrm>
            <a:off x="5361271" y="1563540"/>
            <a:ext cx="3877528" cy="318171"/>
          </a:xfrm>
          <a:prstGeom prst="rect">
            <a:avLst/>
          </a:prstGeom>
        </p:spPr>
        <p:txBody>
          <a:bodyPr wrap="square" lIns="86486" tIns="43243" rIns="86486" bIns="43243">
            <a:spAutoFit/>
          </a:bodyPr>
          <a:lstStyle/>
          <a:p>
            <a:pPr>
              <a:buFont typeface="Arial" pitchFamily="34" charset="0"/>
              <a:buChar char="•"/>
              <a:tabLst>
                <a:tab pos="49550" algn="l"/>
              </a:tabLst>
            </a:pPr>
            <a:endParaRPr lang="en-US" sz="1500" b="1" dirty="0" smtClean="0">
              <a:solidFill>
                <a:schemeClr val="bg1"/>
              </a:solidFill>
              <a:sym typeface="Wingdings" pitchFamily="2" charset="2"/>
            </a:endParaRPr>
          </a:p>
        </p:txBody>
      </p:sp>
      <p:sp>
        <p:nvSpPr>
          <p:cNvPr id="10" name="TextBox 9"/>
          <p:cNvSpPr txBox="1"/>
          <p:nvPr/>
        </p:nvSpPr>
        <p:spPr>
          <a:xfrm>
            <a:off x="0" y="260036"/>
            <a:ext cx="9144000" cy="446260"/>
          </a:xfrm>
          <a:prstGeom prst="rect">
            <a:avLst/>
          </a:prstGeom>
          <a:noFill/>
        </p:spPr>
        <p:txBody>
          <a:bodyPr wrap="square" lIns="91416" tIns="45708" rIns="91416" bIns="45708" rtlCol="0">
            <a:spAutoFit/>
          </a:bodyPr>
          <a:lstStyle/>
          <a:p>
            <a:pPr algn="ctr"/>
            <a:r>
              <a:rPr lang="en-US" sz="2300" b="1" dirty="0" smtClean="0">
                <a:solidFill>
                  <a:schemeClr val="bg1"/>
                </a:solidFill>
              </a:rPr>
              <a:t>Integrated Priority List (IPL)</a:t>
            </a:r>
            <a:endParaRPr lang="en-US" sz="2300" b="1" dirty="0">
              <a:solidFill>
                <a:schemeClr val="bg1"/>
              </a:solidFill>
            </a:endParaRPr>
          </a:p>
        </p:txBody>
      </p:sp>
      <p:sp>
        <p:nvSpPr>
          <p:cNvPr id="12" name="Rectangle 11"/>
          <p:cNvSpPr/>
          <p:nvPr/>
        </p:nvSpPr>
        <p:spPr>
          <a:xfrm>
            <a:off x="2381693" y="4019107"/>
            <a:ext cx="1435395" cy="244548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 name="Freeform 7"/>
          <p:cNvSpPr/>
          <p:nvPr/>
        </p:nvSpPr>
        <p:spPr>
          <a:xfrm>
            <a:off x="3806456" y="1063254"/>
            <a:ext cx="1382232" cy="5380076"/>
          </a:xfrm>
          <a:custGeom>
            <a:avLst/>
            <a:gdLst>
              <a:gd name="connsiteX0" fmla="*/ 0 w 3381153"/>
              <a:gd name="connsiteY0" fmla="*/ 223284 h 5709684"/>
              <a:gd name="connsiteX1" fmla="*/ 3370521 w 3381153"/>
              <a:gd name="connsiteY1" fmla="*/ 0 h 5709684"/>
              <a:gd name="connsiteX2" fmla="*/ 3381153 w 3381153"/>
              <a:gd name="connsiteY2" fmla="*/ 5709684 h 5709684"/>
              <a:gd name="connsiteX3" fmla="*/ 0 w 3381153"/>
              <a:gd name="connsiteY3" fmla="*/ 2849526 h 5709684"/>
              <a:gd name="connsiteX4" fmla="*/ 0 w 3381153"/>
              <a:gd name="connsiteY4" fmla="*/ 223284 h 5709684"/>
              <a:gd name="connsiteX0" fmla="*/ 0 w 3381153"/>
              <a:gd name="connsiteY0" fmla="*/ 818708 h 6305108"/>
              <a:gd name="connsiteX1" fmla="*/ 2179674 w 3381153"/>
              <a:gd name="connsiteY1" fmla="*/ 0 h 6305108"/>
              <a:gd name="connsiteX2" fmla="*/ 3381153 w 3381153"/>
              <a:gd name="connsiteY2" fmla="*/ 6305108 h 6305108"/>
              <a:gd name="connsiteX3" fmla="*/ 0 w 3381153"/>
              <a:gd name="connsiteY3" fmla="*/ 3444950 h 6305108"/>
              <a:gd name="connsiteX4" fmla="*/ 0 w 3381153"/>
              <a:gd name="connsiteY4" fmla="*/ 818708 h 6305108"/>
              <a:gd name="connsiteX0" fmla="*/ 0 w 2200939"/>
              <a:gd name="connsiteY0" fmla="*/ 818708 h 3444950"/>
              <a:gd name="connsiteX1" fmla="*/ 2179674 w 2200939"/>
              <a:gd name="connsiteY1" fmla="*/ 0 h 3444950"/>
              <a:gd name="connsiteX2" fmla="*/ 2200939 w 2200939"/>
              <a:gd name="connsiteY2" fmla="*/ 2775099 h 3444950"/>
              <a:gd name="connsiteX3" fmla="*/ 0 w 2200939"/>
              <a:gd name="connsiteY3" fmla="*/ 3444950 h 3444950"/>
              <a:gd name="connsiteX4" fmla="*/ 0 w 2200939"/>
              <a:gd name="connsiteY4" fmla="*/ 818708 h 3444950"/>
              <a:gd name="connsiteX0" fmla="*/ 21265 w 2222204"/>
              <a:gd name="connsiteY0" fmla="*/ 818708 h 2775099"/>
              <a:gd name="connsiteX1" fmla="*/ 2200939 w 2222204"/>
              <a:gd name="connsiteY1" fmla="*/ 0 h 2775099"/>
              <a:gd name="connsiteX2" fmla="*/ 2222204 w 2222204"/>
              <a:gd name="connsiteY2" fmla="*/ 2775099 h 2775099"/>
              <a:gd name="connsiteX3" fmla="*/ 0 w 2222204"/>
              <a:gd name="connsiteY3" fmla="*/ 2211573 h 2775099"/>
              <a:gd name="connsiteX4" fmla="*/ 21265 w 2222204"/>
              <a:gd name="connsiteY4" fmla="*/ 818708 h 2775099"/>
              <a:gd name="connsiteX0" fmla="*/ 21265 w 2222204"/>
              <a:gd name="connsiteY0" fmla="*/ 2945220 h 4901611"/>
              <a:gd name="connsiteX1" fmla="*/ 1424762 w 2222204"/>
              <a:gd name="connsiteY1" fmla="*/ 0 h 4901611"/>
              <a:gd name="connsiteX2" fmla="*/ 2222204 w 2222204"/>
              <a:gd name="connsiteY2" fmla="*/ 4901611 h 4901611"/>
              <a:gd name="connsiteX3" fmla="*/ 0 w 2222204"/>
              <a:gd name="connsiteY3" fmla="*/ 4338085 h 4901611"/>
              <a:gd name="connsiteX4" fmla="*/ 21265 w 2222204"/>
              <a:gd name="connsiteY4" fmla="*/ 2945220 h 4901611"/>
              <a:gd name="connsiteX0" fmla="*/ 21265 w 1424762"/>
              <a:gd name="connsiteY0" fmla="*/ 2945220 h 5295016"/>
              <a:gd name="connsiteX1" fmla="*/ 1424762 w 1424762"/>
              <a:gd name="connsiteY1" fmla="*/ 0 h 5295016"/>
              <a:gd name="connsiteX2" fmla="*/ 1414129 w 1424762"/>
              <a:gd name="connsiteY2" fmla="*/ 5295016 h 5295016"/>
              <a:gd name="connsiteX3" fmla="*/ 0 w 1424762"/>
              <a:gd name="connsiteY3" fmla="*/ 4338085 h 5295016"/>
              <a:gd name="connsiteX4" fmla="*/ 21265 w 1424762"/>
              <a:gd name="connsiteY4" fmla="*/ 2945220 h 5295016"/>
              <a:gd name="connsiteX0" fmla="*/ 0 w 1403497"/>
              <a:gd name="connsiteY0" fmla="*/ 2945220 h 5380076"/>
              <a:gd name="connsiteX1" fmla="*/ 1403497 w 1403497"/>
              <a:gd name="connsiteY1" fmla="*/ 0 h 5380076"/>
              <a:gd name="connsiteX2" fmla="*/ 1392864 w 1403497"/>
              <a:gd name="connsiteY2" fmla="*/ 5295016 h 5380076"/>
              <a:gd name="connsiteX3" fmla="*/ 42530 w 1403497"/>
              <a:gd name="connsiteY3" fmla="*/ 5380076 h 5380076"/>
              <a:gd name="connsiteX4" fmla="*/ 0 w 1403497"/>
              <a:gd name="connsiteY4" fmla="*/ 2945220 h 5380076"/>
              <a:gd name="connsiteX0" fmla="*/ 0 w 1382232"/>
              <a:gd name="connsiteY0" fmla="*/ 2955853 h 5380076"/>
              <a:gd name="connsiteX1" fmla="*/ 1382232 w 1382232"/>
              <a:gd name="connsiteY1" fmla="*/ 0 h 5380076"/>
              <a:gd name="connsiteX2" fmla="*/ 1371599 w 1382232"/>
              <a:gd name="connsiteY2" fmla="*/ 5295016 h 5380076"/>
              <a:gd name="connsiteX3" fmla="*/ 21265 w 1382232"/>
              <a:gd name="connsiteY3" fmla="*/ 5380076 h 5380076"/>
              <a:gd name="connsiteX4" fmla="*/ 0 w 1382232"/>
              <a:gd name="connsiteY4" fmla="*/ 2955853 h 538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232" h="5380076">
                <a:moveTo>
                  <a:pt x="0" y="2955853"/>
                </a:moveTo>
                <a:lnTo>
                  <a:pt x="1382232" y="0"/>
                </a:lnTo>
                <a:cubicBezTo>
                  <a:pt x="1378688" y="1765005"/>
                  <a:pt x="1375143" y="3530011"/>
                  <a:pt x="1371599" y="5295016"/>
                </a:cubicBezTo>
                <a:lnTo>
                  <a:pt x="21265" y="5380076"/>
                </a:lnTo>
                <a:lnTo>
                  <a:pt x="0" y="2955853"/>
                </a:lnTo>
                <a:close/>
              </a:path>
            </a:pathLst>
          </a:custGeom>
          <a:solidFill>
            <a:schemeClr val="accent1">
              <a:alpha val="1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pic>
        <p:nvPicPr>
          <p:cNvPr id="5122" name="Picture 2"/>
          <p:cNvPicPr>
            <a:picLocks noChangeAspect="1" noChangeArrowheads="1"/>
          </p:cNvPicPr>
          <p:nvPr/>
        </p:nvPicPr>
        <p:blipFill>
          <a:blip r:embed="rId4" cstate="print"/>
          <a:srcRect l="58383" t="23302" r="7505" b="8186"/>
          <a:stretch>
            <a:fillRect/>
          </a:stretch>
        </p:blipFill>
        <p:spPr bwMode="auto">
          <a:xfrm>
            <a:off x="5199321" y="1084521"/>
            <a:ext cx="3317358" cy="5220586"/>
          </a:xfrm>
          <a:prstGeom prst="rect">
            <a:avLst/>
          </a:prstGeom>
          <a:noFill/>
          <a:ln w="38100">
            <a:solidFill>
              <a:srgbClr val="0070C0"/>
            </a:solidFill>
            <a:miter lim="800000"/>
            <a:headEnd/>
            <a:tailEnd/>
          </a:ln>
        </p:spPr>
      </p:pic>
    </p:spTree>
    <p:extLst>
      <p:ext uri="{BB962C8B-B14F-4D97-AF65-F5344CB8AC3E}">
        <p14:creationId xmlns:p14="http://schemas.microsoft.com/office/powerpoint/2010/main" val="16011213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23631"/>
            <a:ext cx="9176743" cy="5339045"/>
          </a:xfrm>
          <a:prstGeom prst="rect">
            <a:avLst/>
          </a:prstGeom>
          <a:noFill/>
        </p:spPr>
      </p:pic>
      <p:pic>
        <p:nvPicPr>
          <p:cNvPr id="22" name="Picture 21"/>
          <p:cNvPicPr>
            <a:picLocks noChangeAspect="1" noChangeArrowheads="1"/>
          </p:cNvPicPr>
          <p:nvPr/>
        </p:nvPicPr>
        <p:blipFill>
          <a:blip r:embed="rId3" cstate="print"/>
          <a:srcRect l="5357" t="15628" r="55174" b="7629"/>
          <a:stretch>
            <a:fillRect/>
          </a:stretch>
        </p:blipFill>
        <p:spPr bwMode="auto">
          <a:xfrm>
            <a:off x="148854" y="850606"/>
            <a:ext cx="3838354" cy="5816009"/>
          </a:xfrm>
          <a:prstGeom prst="rect">
            <a:avLst/>
          </a:prstGeom>
          <a:noFill/>
          <a:ln w="9525">
            <a:noFill/>
            <a:miter lim="800000"/>
            <a:headEnd/>
            <a:tailEnd/>
          </a:ln>
        </p:spPr>
      </p:pic>
      <p:sp>
        <p:nvSpPr>
          <p:cNvPr id="10" name="TextBox 9"/>
          <p:cNvSpPr txBox="1"/>
          <p:nvPr/>
        </p:nvSpPr>
        <p:spPr>
          <a:xfrm>
            <a:off x="0" y="260036"/>
            <a:ext cx="9144000" cy="446260"/>
          </a:xfrm>
          <a:prstGeom prst="rect">
            <a:avLst/>
          </a:prstGeom>
          <a:noFill/>
        </p:spPr>
        <p:txBody>
          <a:bodyPr wrap="square" lIns="91416" tIns="45708" rIns="91416" bIns="45708" rtlCol="0">
            <a:spAutoFit/>
          </a:bodyPr>
          <a:lstStyle/>
          <a:p>
            <a:pPr algn="ctr"/>
            <a:r>
              <a:rPr lang="en-US" sz="2300" b="1" dirty="0" smtClean="0">
                <a:solidFill>
                  <a:schemeClr val="bg1"/>
                </a:solidFill>
              </a:rPr>
              <a:t>Integrated Priority List (IPL)</a:t>
            </a:r>
            <a:endParaRPr lang="en-US" sz="2300" b="1" dirty="0">
              <a:solidFill>
                <a:schemeClr val="bg1"/>
              </a:solidFill>
            </a:endParaRPr>
          </a:p>
        </p:txBody>
      </p:sp>
      <p:sp>
        <p:nvSpPr>
          <p:cNvPr id="12" name="Rectangle 11"/>
          <p:cNvSpPr/>
          <p:nvPr/>
        </p:nvSpPr>
        <p:spPr>
          <a:xfrm>
            <a:off x="2115880" y="2838893"/>
            <a:ext cx="1105786" cy="136096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 name="Freeform 7"/>
          <p:cNvSpPr/>
          <p:nvPr/>
        </p:nvSpPr>
        <p:spPr>
          <a:xfrm>
            <a:off x="3211032" y="1998920"/>
            <a:ext cx="2222204" cy="2775099"/>
          </a:xfrm>
          <a:custGeom>
            <a:avLst/>
            <a:gdLst>
              <a:gd name="connsiteX0" fmla="*/ 0 w 3381153"/>
              <a:gd name="connsiteY0" fmla="*/ 223284 h 5709684"/>
              <a:gd name="connsiteX1" fmla="*/ 3370521 w 3381153"/>
              <a:gd name="connsiteY1" fmla="*/ 0 h 5709684"/>
              <a:gd name="connsiteX2" fmla="*/ 3381153 w 3381153"/>
              <a:gd name="connsiteY2" fmla="*/ 5709684 h 5709684"/>
              <a:gd name="connsiteX3" fmla="*/ 0 w 3381153"/>
              <a:gd name="connsiteY3" fmla="*/ 2849526 h 5709684"/>
              <a:gd name="connsiteX4" fmla="*/ 0 w 3381153"/>
              <a:gd name="connsiteY4" fmla="*/ 223284 h 5709684"/>
              <a:gd name="connsiteX0" fmla="*/ 0 w 3381153"/>
              <a:gd name="connsiteY0" fmla="*/ 818708 h 6305108"/>
              <a:gd name="connsiteX1" fmla="*/ 2179674 w 3381153"/>
              <a:gd name="connsiteY1" fmla="*/ 0 h 6305108"/>
              <a:gd name="connsiteX2" fmla="*/ 3381153 w 3381153"/>
              <a:gd name="connsiteY2" fmla="*/ 6305108 h 6305108"/>
              <a:gd name="connsiteX3" fmla="*/ 0 w 3381153"/>
              <a:gd name="connsiteY3" fmla="*/ 3444950 h 6305108"/>
              <a:gd name="connsiteX4" fmla="*/ 0 w 3381153"/>
              <a:gd name="connsiteY4" fmla="*/ 818708 h 6305108"/>
              <a:gd name="connsiteX0" fmla="*/ 0 w 2200939"/>
              <a:gd name="connsiteY0" fmla="*/ 818708 h 3444950"/>
              <a:gd name="connsiteX1" fmla="*/ 2179674 w 2200939"/>
              <a:gd name="connsiteY1" fmla="*/ 0 h 3444950"/>
              <a:gd name="connsiteX2" fmla="*/ 2200939 w 2200939"/>
              <a:gd name="connsiteY2" fmla="*/ 2775099 h 3444950"/>
              <a:gd name="connsiteX3" fmla="*/ 0 w 2200939"/>
              <a:gd name="connsiteY3" fmla="*/ 3444950 h 3444950"/>
              <a:gd name="connsiteX4" fmla="*/ 0 w 2200939"/>
              <a:gd name="connsiteY4" fmla="*/ 818708 h 3444950"/>
              <a:gd name="connsiteX0" fmla="*/ 21265 w 2222204"/>
              <a:gd name="connsiteY0" fmla="*/ 818708 h 2775099"/>
              <a:gd name="connsiteX1" fmla="*/ 2200939 w 2222204"/>
              <a:gd name="connsiteY1" fmla="*/ 0 h 2775099"/>
              <a:gd name="connsiteX2" fmla="*/ 2222204 w 2222204"/>
              <a:gd name="connsiteY2" fmla="*/ 2775099 h 2775099"/>
              <a:gd name="connsiteX3" fmla="*/ 0 w 2222204"/>
              <a:gd name="connsiteY3" fmla="*/ 2211573 h 2775099"/>
              <a:gd name="connsiteX4" fmla="*/ 21265 w 2222204"/>
              <a:gd name="connsiteY4" fmla="*/ 818708 h 277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04" h="2775099">
                <a:moveTo>
                  <a:pt x="21265" y="818708"/>
                </a:moveTo>
                <a:lnTo>
                  <a:pt x="2200939" y="0"/>
                </a:lnTo>
                <a:lnTo>
                  <a:pt x="2222204" y="2775099"/>
                </a:lnTo>
                <a:lnTo>
                  <a:pt x="0" y="2211573"/>
                </a:lnTo>
                <a:lnTo>
                  <a:pt x="21265" y="818708"/>
                </a:lnTo>
                <a:close/>
              </a:path>
            </a:pathLst>
          </a:custGeom>
          <a:solidFill>
            <a:schemeClr val="accent1">
              <a:alpha val="1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pic>
        <p:nvPicPr>
          <p:cNvPr id="6146" name="Picture 2"/>
          <p:cNvPicPr>
            <a:picLocks noChangeAspect="1" noChangeArrowheads="1"/>
          </p:cNvPicPr>
          <p:nvPr/>
        </p:nvPicPr>
        <p:blipFill>
          <a:blip r:embed="rId4" cstate="print"/>
          <a:srcRect l="52479" t="33628" r="21172" b="29814"/>
          <a:stretch>
            <a:fillRect/>
          </a:stretch>
        </p:blipFill>
        <p:spPr bwMode="auto">
          <a:xfrm>
            <a:off x="5433236" y="2009554"/>
            <a:ext cx="2562446" cy="2785730"/>
          </a:xfrm>
          <a:prstGeom prst="rect">
            <a:avLst/>
          </a:prstGeom>
          <a:noFill/>
          <a:ln w="38100">
            <a:solidFill>
              <a:srgbClr val="0070C0"/>
            </a:solidFill>
            <a:miter lim="800000"/>
            <a:headEnd/>
            <a:tailEnd/>
          </a:ln>
        </p:spPr>
      </p:pic>
    </p:spTree>
    <p:extLst>
      <p:ext uri="{BB962C8B-B14F-4D97-AF65-F5344CB8AC3E}">
        <p14:creationId xmlns:p14="http://schemas.microsoft.com/office/powerpoint/2010/main" val="24413281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8857" y="2412316"/>
            <a:ext cx="9135144" cy="328822"/>
          </a:xfrm>
          <a:prstGeom prst="rect">
            <a:avLst/>
          </a:prstGeom>
        </p:spPr>
        <p:style>
          <a:lnRef idx="0">
            <a:schemeClr val="accent1"/>
          </a:lnRef>
          <a:fillRef idx="3">
            <a:schemeClr val="accent1"/>
          </a:fillRef>
          <a:effectRef idx="3">
            <a:schemeClr val="accent1"/>
          </a:effectRef>
          <a:fontRef idx="minor">
            <a:schemeClr val="lt1"/>
          </a:fontRef>
        </p:style>
        <p:txBody>
          <a:bodyPr wrap="square" lIns="81793" tIns="40897" rIns="81793" bIns="40897" rtlCol="0">
            <a:spAutoFit/>
          </a:bodyPr>
          <a:lstStyle/>
          <a:p>
            <a:pPr algn="ctr" defTabSz="864623"/>
            <a:r>
              <a:rPr lang="en-US" sz="1600" b="1" dirty="0" smtClean="0">
                <a:solidFill>
                  <a:srgbClr val="FFFFFF"/>
                </a:solidFill>
              </a:rPr>
              <a:t>AWCF Cost Burden:</a:t>
            </a:r>
            <a:endParaRPr lang="en-US" sz="1600" b="1" dirty="0">
              <a:solidFill>
                <a:srgbClr val="FFFFFF"/>
              </a:solidFill>
            </a:endParaRPr>
          </a:p>
        </p:txBody>
      </p:sp>
      <p:graphicFrame>
        <p:nvGraphicFramePr>
          <p:cNvPr id="61" name="Table 60"/>
          <p:cNvGraphicFramePr>
            <a:graphicFrameLocks noGrp="1"/>
          </p:cNvGraphicFramePr>
          <p:nvPr/>
        </p:nvGraphicFramePr>
        <p:xfrm>
          <a:off x="-2" y="2745983"/>
          <a:ext cx="9144001" cy="1143103"/>
        </p:xfrm>
        <a:graphic>
          <a:graphicData uri="http://schemas.openxmlformats.org/drawingml/2006/table">
            <a:tbl>
              <a:tblPr firstRow="1" bandRow="1">
                <a:tableStyleId>{5C22544A-7EE6-4342-B048-85BDC9FD1C3A}</a:tableStyleId>
              </a:tblPr>
              <a:tblGrid>
                <a:gridCol w="4141411"/>
                <a:gridCol w="1954590"/>
                <a:gridCol w="3048000"/>
              </a:tblGrid>
              <a:tr h="304926">
                <a:tc>
                  <a:txBody>
                    <a:bodyPr/>
                    <a:lstStyle/>
                    <a:p>
                      <a:pPr algn="ctr"/>
                      <a:endParaRPr lang="en-US" sz="1600" dirty="0">
                        <a:solidFill>
                          <a:schemeClr val="bg1"/>
                        </a:solidFill>
                      </a:endParaRPr>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indent="0" algn="ctr" defTabSz="966612" rtl="0" eaLnBrk="1" fontAlgn="auto" latinLnBrk="0" hangingPunct="1">
                        <a:lnSpc>
                          <a:spcPct val="100000"/>
                        </a:lnSpc>
                        <a:spcBef>
                          <a:spcPts val="0"/>
                        </a:spcBef>
                        <a:spcAft>
                          <a:spcPts val="0"/>
                        </a:spcAft>
                        <a:buClrTx/>
                        <a:buSzTx/>
                        <a:buFontTx/>
                        <a:buNone/>
                        <a:tabLst/>
                        <a:defRPr/>
                      </a:pPr>
                      <a:r>
                        <a:rPr lang="en-US" sz="1600" dirty="0" smtClean="0"/>
                        <a:t>AVN/B17</a:t>
                      </a:r>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600" dirty="0" smtClean="0"/>
                        <a:t>MSL/B64</a:t>
                      </a:r>
                      <a:endParaRPr lang="en-US" sz="1600"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r>
              <a:tr h="287381">
                <a:tc>
                  <a:txBody>
                    <a:bodyPr/>
                    <a:lstStyle/>
                    <a:p>
                      <a:r>
                        <a:rPr lang="en-US" sz="1400" b="1" dirty="0" smtClean="0"/>
                        <a:t>Total AWCF AMCOM Cost Burden</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$1.373B</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$122.6M</a:t>
                      </a:r>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5398">
                <a:tc>
                  <a:txBody>
                    <a:bodyPr/>
                    <a:lstStyle/>
                    <a:p>
                      <a:pPr marL="0" marR="0" indent="0" algn="l" defTabSz="913993" rtl="0" eaLnBrk="1" fontAlgn="auto" latinLnBrk="0" hangingPunct="1">
                        <a:lnSpc>
                          <a:spcPct val="100000"/>
                        </a:lnSpc>
                        <a:spcBef>
                          <a:spcPts val="0"/>
                        </a:spcBef>
                        <a:spcAft>
                          <a:spcPts val="0"/>
                        </a:spcAft>
                        <a:buClrTx/>
                        <a:buSzTx/>
                        <a:buFontTx/>
                        <a:buNone/>
                        <a:tabLst/>
                        <a:defRPr/>
                      </a:pPr>
                      <a:r>
                        <a:rPr lang="en-US" sz="1400" b="1" dirty="0" smtClean="0"/>
                        <a:t>Top 200 AMCOM Cost</a:t>
                      </a:r>
                      <a:r>
                        <a:rPr lang="en-US" sz="1400" b="1" baseline="0" dirty="0" smtClean="0"/>
                        <a:t> Burden</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$1.134B</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$102.4M</a:t>
                      </a:r>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5398">
                <a:tc>
                  <a:txBody>
                    <a:bodyPr/>
                    <a:lstStyle/>
                    <a:p>
                      <a:r>
                        <a:rPr lang="en-US" sz="1400" b="1" dirty="0" smtClean="0"/>
                        <a:t>Percentage</a:t>
                      </a:r>
                      <a:r>
                        <a:rPr lang="en-US" sz="1400" b="1" baseline="0" dirty="0" smtClean="0"/>
                        <a:t> </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82.5%</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83.5%</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1" name="Rectangle 20"/>
          <p:cNvSpPr/>
          <p:nvPr/>
        </p:nvSpPr>
        <p:spPr>
          <a:xfrm>
            <a:off x="7293931" y="1089286"/>
            <a:ext cx="1329074" cy="400101"/>
          </a:xfrm>
          <a:prstGeom prst="rect">
            <a:avLst/>
          </a:prstGeom>
        </p:spPr>
        <p:txBody>
          <a:bodyPr wrap="square" lIns="91432" tIns="45716" rIns="91432" bIns="45716">
            <a:spAutoFit/>
          </a:bodyPr>
          <a:lstStyle/>
          <a:p>
            <a:pPr algn="ctr">
              <a:defRPr sz="1000" b="1" i="0" u="none" strike="noStrike" kern="1200" baseline="0">
                <a:solidFill>
                  <a:sysClr val="windowText" lastClr="000000"/>
                </a:solidFill>
                <a:latin typeface="+mn-lt"/>
                <a:ea typeface="+mn-ea"/>
                <a:cs typeface="+mn-cs"/>
              </a:defRPr>
            </a:pPr>
            <a:r>
              <a:rPr lang="en-US" dirty="0" smtClean="0">
                <a:solidFill>
                  <a:schemeClr val="bg1"/>
                </a:solidFill>
              </a:rPr>
              <a:t>AH-64 Apache
26.3%</a:t>
            </a:r>
            <a:endParaRPr lang="en-US" dirty="0">
              <a:solidFill>
                <a:schemeClr val="bg1"/>
              </a:solidFill>
            </a:endParaRPr>
          </a:p>
        </p:txBody>
      </p:sp>
      <p:sp>
        <p:nvSpPr>
          <p:cNvPr id="34" name="TextBox 33"/>
          <p:cNvSpPr txBox="1"/>
          <p:nvPr/>
        </p:nvSpPr>
        <p:spPr>
          <a:xfrm>
            <a:off x="42519" y="833050"/>
            <a:ext cx="9122747" cy="1508097"/>
          </a:xfrm>
          <a:prstGeom prst="rect">
            <a:avLst/>
          </a:prstGeom>
          <a:noFill/>
        </p:spPr>
        <p:txBody>
          <a:bodyPr wrap="square" lIns="91432" tIns="45716" rIns="91432" bIns="45716" rtlCol="0">
            <a:spAutoFit/>
          </a:bodyPr>
          <a:lstStyle/>
          <a:p>
            <a:pPr>
              <a:spcBef>
                <a:spcPts val="300"/>
              </a:spcBef>
              <a:buFont typeface="Arial" pitchFamily="34" charset="0"/>
              <a:buChar char="•"/>
            </a:pPr>
            <a:r>
              <a:rPr lang="en-US" sz="1400" b="1" dirty="0" smtClean="0"/>
              <a:t> Serves as a </a:t>
            </a:r>
            <a:r>
              <a:rPr lang="en-US" sz="1400" b="1" u="sng" dirty="0" smtClean="0"/>
              <a:t>Focusing Mechanism </a:t>
            </a:r>
            <a:r>
              <a:rPr lang="en-US" sz="1400" b="1" dirty="0" smtClean="0"/>
              <a:t>for Spending Limited Resources (funding, personnel, time)</a:t>
            </a:r>
          </a:p>
          <a:p>
            <a:pPr>
              <a:spcBef>
                <a:spcPts val="300"/>
              </a:spcBef>
              <a:buFont typeface="Arial" pitchFamily="34" charset="0"/>
              <a:buChar char="•"/>
            </a:pPr>
            <a:r>
              <a:rPr lang="en-US" sz="1400" b="1" dirty="0" smtClean="0"/>
              <a:t> Priority: Rack-and-stack of All AMCOM-Managed Items by Annual Cost Burden (Price x Demands)</a:t>
            </a:r>
          </a:p>
          <a:p>
            <a:pPr>
              <a:spcBef>
                <a:spcPts val="300"/>
              </a:spcBef>
              <a:buFont typeface="Arial" pitchFamily="34" charset="0"/>
              <a:buChar char="•"/>
            </a:pPr>
            <a:r>
              <a:rPr lang="en-US" sz="1400" b="1" dirty="0" smtClean="0"/>
              <a:t> Integrated: ‘One-Stop Shop’ of Info on a Given NIIN Across a Wide Variety of Sustainment Metrics</a:t>
            </a:r>
          </a:p>
          <a:p>
            <a:pPr lvl="1">
              <a:spcBef>
                <a:spcPts val="300"/>
              </a:spcBef>
              <a:buFontTx/>
              <a:buChar char="-"/>
            </a:pPr>
            <a:r>
              <a:rPr lang="en-US" sz="1200" b="1" dirty="0" smtClean="0"/>
              <a:t>LMP/Demand, ASAP/R&amp;M , MCDS/2410, RIMFIRE, &amp; Other Sources as identified</a:t>
            </a:r>
          </a:p>
          <a:p>
            <a:pPr>
              <a:spcBef>
                <a:spcPts val="300"/>
              </a:spcBef>
              <a:buFont typeface="Arial" pitchFamily="34" charset="0"/>
              <a:buChar char="•"/>
            </a:pPr>
            <a:r>
              <a:rPr lang="en-US" sz="1400" b="1" dirty="0" smtClean="0"/>
              <a:t> IPL Has Evolved, each Semi-Annual Iteration Has New Features: Visibility on B16/AVN Items,  Filter by </a:t>
            </a:r>
            <a:br>
              <a:rPr lang="en-US" sz="1400" b="1" dirty="0" smtClean="0"/>
            </a:br>
            <a:r>
              <a:rPr lang="en-US" sz="1400" b="1" dirty="0" smtClean="0"/>
              <a:t>  Platform, Costing Data, NEOF rates, and more</a:t>
            </a:r>
          </a:p>
        </p:txBody>
      </p:sp>
      <p:pic>
        <p:nvPicPr>
          <p:cNvPr id="9" name="Picture 8" descr="AVNIPL.png"/>
          <p:cNvPicPr>
            <a:picLocks noChangeAspect="1"/>
          </p:cNvPicPr>
          <p:nvPr/>
        </p:nvPicPr>
        <p:blipFill>
          <a:blip r:embed="rId3" cstate="print"/>
          <a:stretch>
            <a:fillRect/>
          </a:stretch>
        </p:blipFill>
        <p:spPr>
          <a:xfrm>
            <a:off x="0" y="3914776"/>
            <a:ext cx="4648200" cy="2790825"/>
          </a:xfrm>
          <a:prstGeom prst="rect">
            <a:avLst/>
          </a:prstGeom>
          <a:noFill/>
          <a:ln>
            <a:noFill/>
          </a:ln>
        </p:spPr>
      </p:pic>
      <p:pic>
        <p:nvPicPr>
          <p:cNvPr id="11" name="Picture 10" descr="MSLIPL.png"/>
          <p:cNvPicPr>
            <a:picLocks noChangeAspect="1"/>
          </p:cNvPicPr>
          <p:nvPr/>
        </p:nvPicPr>
        <p:blipFill>
          <a:blip r:embed="rId4" cstate="print"/>
          <a:stretch>
            <a:fillRect/>
          </a:stretch>
        </p:blipFill>
        <p:spPr>
          <a:xfrm>
            <a:off x="4619625" y="3914776"/>
            <a:ext cx="4524374" cy="2790825"/>
          </a:xfrm>
          <a:prstGeom prst="rect">
            <a:avLst/>
          </a:prstGeom>
        </p:spPr>
      </p:pic>
      <p:sp>
        <p:nvSpPr>
          <p:cNvPr id="10" name="TextBox 9"/>
          <p:cNvSpPr txBox="1"/>
          <p:nvPr/>
        </p:nvSpPr>
        <p:spPr>
          <a:xfrm>
            <a:off x="0" y="260036"/>
            <a:ext cx="9144000" cy="446260"/>
          </a:xfrm>
          <a:prstGeom prst="rect">
            <a:avLst/>
          </a:prstGeom>
          <a:noFill/>
        </p:spPr>
        <p:txBody>
          <a:bodyPr wrap="square" lIns="91416" tIns="45708" rIns="91416" bIns="45708" rtlCol="0">
            <a:spAutoFit/>
          </a:bodyPr>
          <a:lstStyle/>
          <a:p>
            <a:pPr algn="ctr"/>
            <a:r>
              <a:rPr lang="en-US" sz="2300" b="1" dirty="0" smtClean="0">
                <a:solidFill>
                  <a:schemeClr val="bg1"/>
                </a:solidFill>
              </a:rPr>
              <a:t>Integrated Priority List (IPL)</a:t>
            </a:r>
            <a:endParaRPr lang="en-US" sz="2300" b="1" dirty="0">
              <a:solidFill>
                <a:schemeClr val="bg1"/>
              </a:solidFill>
            </a:endParaRPr>
          </a:p>
        </p:txBody>
      </p:sp>
    </p:spTree>
    <p:extLst>
      <p:ext uri="{BB962C8B-B14F-4D97-AF65-F5344CB8AC3E}">
        <p14:creationId xmlns:p14="http://schemas.microsoft.com/office/powerpoint/2010/main" val="130670233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04582"/>
            <a:ext cx="9176743" cy="5339045"/>
          </a:xfrm>
          <a:prstGeom prst="rect">
            <a:avLst/>
          </a:prstGeom>
          <a:noFill/>
        </p:spPr>
      </p:pic>
      <p:sp>
        <p:nvSpPr>
          <p:cNvPr id="7" name="Rectangle 6"/>
          <p:cNvSpPr>
            <a:spLocks noChangeArrowheads="1"/>
          </p:cNvSpPr>
          <p:nvPr/>
        </p:nvSpPr>
        <p:spPr bwMode="auto">
          <a:xfrm>
            <a:off x="295274" y="2000251"/>
            <a:ext cx="3161975" cy="1885950"/>
          </a:xfrm>
          <a:prstGeom prst="rect">
            <a:avLst/>
          </a:prstGeom>
          <a:solidFill>
            <a:schemeClr val="tx2">
              <a:lumMod val="20000"/>
              <a:lumOff val="80000"/>
              <a:alpha val="75000"/>
            </a:schemeClr>
          </a:solidFill>
          <a:ln w="28575">
            <a:solidFill>
              <a:schemeClr val="tx1">
                <a:alpha val="41000"/>
              </a:schemeClr>
            </a:solidFill>
            <a:miter lim="800000"/>
            <a:headEnd/>
            <a:tailEnd/>
          </a:ln>
        </p:spPr>
        <p:txBody>
          <a:bodyPr lIns="144901" tIns="96600" rIns="96600" bIns="48300"/>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defTabSz="914156" fontAlgn="auto">
              <a:spcBef>
                <a:spcPts val="0"/>
              </a:spcBef>
              <a:spcAft>
                <a:spcPts val="0"/>
              </a:spcAft>
              <a:buFont typeface="Arial" pitchFamily="34" charset="0"/>
              <a:buChar char="•"/>
              <a:tabLst>
                <a:tab pos="49545" algn="l"/>
              </a:tabLst>
            </a:pPr>
            <a:r>
              <a:rPr lang="en-US" sz="1500" b="1" dirty="0" smtClean="0">
                <a:solidFill>
                  <a:prstClr val="black"/>
                </a:solidFill>
                <a:latin typeface="Arial"/>
                <a:sym typeface="Wingdings" pitchFamily="2" charset="2"/>
              </a:rPr>
              <a:t> Inputs: Ranked List (IPL), </a:t>
            </a:r>
            <a:br>
              <a:rPr lang="en-US" sz="1500" b="1" dirty="0" smtClean="0">
                <a:solidFill>
                  <a:prstClr val="black"/>
                </a:solidFill>
                <a:latin typeface="Arial"/>
                <a:sym typeface="Wingdings" pitchFamily="2" charset="2"/>
              </a:rPr>
            </a:br>
            <a:r>
              <a:rPr lang="en-US" sz="1500" b="1" dirty="0" smtClean="0">
                <a:solidFill>
                  <a:prstClr val="black"/>
                </a:solidFill>
                <a:latin typeface="Arial"/>
                <a:sym typeface="Wingdings" pitchFamily="2" charset="2"/>
              </a:rPr>
              <a:t>  LOG E, RIMFIRE</a:t>
            </a:r>
          </a:p>
          <a:p>
            <a:pPr defTabSz="914156" fontAlgn="auto">
              <a:spcBef>
                <a:spcPts val="0"/>
              </a:spcBef>
              <a:spcAft>
                <a:spcPts val="0"/>
              </a:spcAft>
              <a:buFont typeface="Arial" pitchFamily="34" charset="0"/>
              <a:buChar char="•"/>
              <a:tabLst>
                <a:tab pos="49545" algn="l"/>
              </a:tabLst>
            </a:pPr>
            <a:endParaRPr lang="en-US" sz="1500" b="1" dirty="0" smtClean="0">
              <a:solidFill>
                <a:prstClr val="black"/>
              </a:solidFill>
              <a:latin typeface="Arial"/>
              <a:sym typeface="Wingdings" pitchFamily="2" charset="2"/>
            </a:endParaRPr>
          </a:p>
          <a:p>
            <a:pPr defTabSz="914156" fontAlgn="auto">
              <a:spcBef>
                <a:spcPts val="0"/>
              </a:spcBef>
              <a:spcAft>
                <a:spcPts val="0"/>
              </a:spcAft>
              <a:buFont typeface="Arial" pitchFamily="34" charset="0"/>
              <a:buChar char="•"/>
              <a:tabLst>
                <a:tab pos="49545" algn="l"/>
              </a:tabLst>
            </a:pPr>
            <a:r>
              <a:rPr lang="en-US" sz="1500" b="1" dirty="0" smtClean="0">
                <a:solidFill>
                  <a:prstClr val="black"/>
                </a:solidFill>
                <a:latin typeface="Arial"/>
                <a:sym typeface="Wingdings" pitchFamily="2" charset="2"/>
              </a:rPr>
              <a:t> Output: 	Identify Value of </a:t>
            </a:r>
            <a:br>
              <a:rPr lang="en-US" sz="1500" b="1" dirty="0" smtClean="0">
                <a:solidFill>
                  <a:prstClr val="black"/>
                </a:solidFill>
                <a:latin typeface="Arial"/>
                <a:sym typeface="Wingdings" pitchFamily="2" charset="2"/>
              </a:rPr>
            </a:br>
            <a:r>
              <a:rPr lang="en-US" sz="1500" b="1" dirty="0" smtClean="0">
                <a:solidFill>
                  <a:prstClr val="black"/>
                </a:solidFill>
                <a:latin typeface="Arial"/>
                <a:sym typeface="Wingdings" pitchFamily="2" charset="2"/>
              </a:rPr>
              <a:t>  Opportunity (VO) Through </a:t>
            </a:r>
            <a:br>
              <a:rPr lang="en-US" sz="1500" b="1" dirty="0" smtClean="0">
                <a:solidFill>
                  <a:prstClr val="black"/>
                </a:solidFill>
                <a:latin typeface="Arial"/>
                <a:sym typeface="Wingdings" pitchFamily="2" charset="2"/>
              </a:rPr>
            </a:br>
            <a:r>
              <a:rPr lang="en-US" sz="1500" b="1" dirty="0" smtClean="0">
                <a:solidFill>
                  <a:prstClr val="black"/>
                </a:solidFill>
                <a:latin typeface="Arial"/>
                <a:sym typeface="Wingdings" pitchFamily="2" charset="2"/>
              </a:rPr>
              <a:t>  Component Assessment</a:t>
            </a:r>
          </a:p>
        </p:txBody>
      </p:sp>
      <p:sp>
        <p:nvSpPr>
          <p:cNvPr id="8" name="Rectangle 7"/>
          <p:cNvSpPr/>
          <p:nvPr/>
        </p:nvSpPr>
        <p:spPr>
          <a:xfrm>
            <a:off x="295274" y="1565672"/>
            <a:ext cx="3171825" cy="434578"/>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18" tIns="48310" rIns="96618" bIns="48310"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268" fontAlgn="auto">
              <a:spcBef>
                <a:spcPts val="0"/>
              </a:spcBef>
              <a:spcAft>
                <a:spcPts val="0"/>
              </a:spcAft>
              <a:defRPr/>
            </a:pPr>
            <a:r>
              <a:rPr lang="en-US" sz="1600" b="1" kern="0" dirty="0" smtClean="0">
                <a:solidFill>
                  <a:sysClr val="window" lastClr="FFFFFF"/>
                </a:solidFill>
                <a:cs typeface="Arial"/>
              </a:rPr>
              <a:t>Objectives:</a:t>
            </a:r>
            <a:endParaRPr lang="en-US" sz="1600" b="1" kern="0" dirty="0">
              <a:solidFill>
                <a:sysClr val="window" lastClr="FFFFFF"/>
              </a:solidFill>
              <a:cs typeface="Arial"/>
            </a:endParaRPr>
          </a:p>
        </p:txBody>
      </p:sp>
      <p:sp>
        <p:nvSpPr>
          <p:cNvPr id="9" name="Rectangle 8"/>
          <p:cNvSpPr/>
          <p:nvPr/>
        </p:nvSpPr>
        <p:spPr>
          <a:xfrm>
            <a:off x="5361271" y="1563541"/>
            <a:ext cx="3877528" cy="318171"/>
          </a:xfrm>
          <a:prstGeom prst="rect">
            <a:avLst/>
          </a:prstGeom>
        </p:spPr>
        <p:txBody>
          <a:bodyPr wrap="square" lIns="86478" tIns="43239" rIns="86478" bIns="43239">
            <a:spAutoFit/>
          </a:bodyPr>
          <a:lstStyle/>
          <a:p>
            <a:pPr defTabSz="914156">
              <a:buFont typeface="Arial" pitchFamily="34" charset="0"/>
              <a:buChar char="•"/>
              <a:tabLst>
                <a:tab pos="49545" algn="l"/>
              </a:tabLst>
            </a:pPr>
            <a:endParaRPr lang="en-US" sz="1500" b="1" dirty="0" smtClean="0">
              <a:solidFill>
                <a:prstClr val="white"/>
              </a:solidFill>
              <a:sym typeface="Wingdings" pitchFamily="2" charset="2"/>
            </a:endParaRPr>
          </a:p>
        </p:txBody>
      </p:sp>
      <p:sp>
        <p:nvSpPr>
          <p:cNvPr id="11" name="TextBox 10"/>
          <p:cNvSpPr txBox="1"/>
          <p:nvPr/>
        </p:nvSpPr>
        <p:spPr>
          <a:xfrm>
            <a:off x="0" y="267457"/>
            <a:ext cx="9144000" cy="446260"/>
          </a:xfrm>
          <a:prstGeom prst="rect">
            <a:avLst/>
          </a:prstGeom>
          <a:noFill/>
        </p:spPr>
        <p:txBody>
          <a:bodyPr wrap="square" lIns="91408" tIns="45704" rIns="91408" bIns="45704" rtlCol="0">
            <a:spAutoFit/>
          </a:bodyPr>
          <a:lstStyle/>
          <a:p>
            <a:pPr algn="ctr" defTabSz="914156"/>
            <a:r>
              <a:rPr lang="en-US" sz="2300" b="1" dirty="0" smtClean="0">
                <a:solidFill>
                  <a:prstClr val="white"/>
                </a:solidFill>
              </a:rPr>
              <a:t>Component “X”</a:t>
            </a:r>
            <a:endParaRPr lang="en-US" sz="2300" b="1" dirty="0">
              <a:solidFill>
                <a:prstClr val="white"/>
              </a:solidFill>
            </a:endParaRPr>
          </a:p>
        </p:txBody>
      </p:sp>
      <p:pic>
        <p:nvPicPr>
          <p:cNvPr id="2050" name="Picture 2"/>
          <p:cNvPicPr>
            <a:picLocks noChangeAspect="1" noChangeArrowheads="1"/>
          </p:cNvPicPr>
          <p:nvPr/>
        </p:nvPicPr>
        <p:blipFill>
          <a:blip r:embed="rId3" cstate="print"/>
          <a:srcRect/>
          <a:stretch>
            <a:fillRect/>
          </a:stretch>
        </p:blipFill>
        <p:spPr bwMode="auto">
          <a:xfrm>
            <a:off x="4330946" y="842962"/>
            <a:ext cx="3911354" cy="5938838"/>
          </a:xfrm>
          <a:prstGeom prst="rect">
            <a:avLst/>
          </a:prstGeom>
          <a:noFill/>
          <a:ln w="19050">
            <a:solidFill>
              <a:schemeClr val="accent1"/>
            </a:solidFill>
            <a:miter lim="800000"/>
            <a:headEnd/>
            <a:tailEnd/>
          </a:ln>
        </p:spPr>
      </p:pic>
    </p:spTree>
    <p:extLst>
      <p:ext uri="{BB962C8B-B14F-4D97-AF65-F5344CB8AC3E}">
        <p14:creationId xmlns:p14="http://schemas.microsoft.com/office/powerpoint/2010/main" val="120802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04582"/>
            <a:ext cx="9176743" cy="5339045"/>
          </a:xfrm>
          <a:prstGeom prst="rect">
            <a:avLst/>
          </a:prstGeom>
          <a:noFill/>
        </p:spPr>
      </p:pic>
      <p:sp>
        <p:nvSpPr>
          <p:cNvPr id="9" name="Rectangle 8"/>
          <p:cNvSpPr/>
          <p:nvPr/>
        </p:nvSpPr>
        <p:spPr>
          <a:xfrm>
            <a:off x="5361271" y="1563541"/>
            <a:ext cx="3877528" cy="318171"/>
          </a:xfrm>
          <a:prstGeom prst="rect">
            <a:avLst/>
          </a:prstGeom>
        </p:spPr>
        <p:txBody>
          <a:bodyPr wrap="square" lIns="86478" tIns="43239" rIns="86478" bIns="43239">
            <a:spAutoFit/>
          </a:bodyPr>
          <a:lstStyle/>
          <a:p>
            <a:pPr defTabSz="914156">
              <a:buFont typeface="Arial" pitchFamily="34" charset="0"/>
              <a:buChar char="•"/>
              <a:tabLst>
                <a:tab pos="49545" algn="l"/>
              </a:tabLst>
            </a:pPr>
            <a:endParaRPr lang="en-US" sz="1500" b="1" dirty="0" smtClean="0">
              <a:solidFill>
                <a:prstClr val="white"/>
              </a:solidFill>
              <a:sym typeface="Wingdings" pitchFamily="2" charset="2"/>
            </a:endParaRPr>
          </a:p>
        </p:txBody>
      </p:sp>
      <p:sp>
        <p:nvSpPr>
          <p:cNvPr id="11" name="TextBox 10"/>
          <p:cNvSpPr txBox="1"/>
          <p:nvPr/>
        </p:nvSpPr>
        <p:spPr>
          <a:xfrm>
            <a:off x="0" y="267457"/>
            <a:ext cx="9144000" cy="446260"/>
          </a:xfrm>
          <a:prstGeom prst="rect">
            <a:avLst/>
          </a:prstGeom>
          <a:noFill/>
        </p:spPr>
        <p:txBody>
          <a:bodyPr wrap="square" lIns="91408" tIns="45704" rIns="91408" bIns="45704" rtlCol="0">
            <a:spAutoFit/>
          </a:bodyPr>
          <a:lstStyle/>
          <a:p>
            <a:pPr algn="ctr" defTabSz="914156"/>
            <a:r>
              <a:rPr lang="en-US" sz="2300" b="1" dirty="0" smtClean="0">
                <a:solidFill>
                  <a:prstClr val="white"/>
                </a:solidFill>
              </a:rPr>
              <a:t>Component “X” – Component Selection</a:t>
            </a:r>
            <a:endParaRPr lang="en-US" sz="2300" b="1" dirty="0">
              <a:solidFill>
                <a:prstClr val="white"/>
              </a:solidFill>
            </a:endParaRPr>
          </a:p>
        </p:txBody>
      </p:sp>
      <p:pic>
        <p:nvPicPr>
          <p:cNvPr id="2050" name="Picture 2"/>
          <p:cNvPicPr>
            <a:picLocks noChangeAspect="1" noChangeArrowheads="1"/>
          </p:cNvPicPr>
          <p:nvPr/>
        </p:nvPicPr>
        <p:blipFill>
          <a:blip r:embed="rId3" cstate="print"/>
          <a:srcRect/>
          <a:stretch>
            <a:fillRect/>
          </a:stretch>
        </p:blipFill>
        <p:spPr bwMode="auto">
          <a:xfrm>
            <a:off x="5070353" y="794439"/>
            <a:ext cx="3911354" cy="5938838"/>
          </a:xfrm>
          <a:prstGeom prst="rect">
            <a:avLst/>
          </a:prstGeom>
          <a:noFill/>
          <a:ln w="19050">
            <a:solidFill>
              <a:schemeClr val="accent1"/>
            </a:solid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510396" y="3029440"/>
            <a:ext cx="7728857" cy="2384227"/>
          </a:xfrm>
          <a:prstGeom prst="rect">
            <a:avLst/>
          </a:prstGeom>
          <a:noFill/>
          <a:ln w="57150">
            <a:solidFill>
              <a:schemeClr val="accent2">
                <a:lumMod val="60000"/>
                <a:lumOff val="40000"/>
              </a:schemeClr>
            </a:solidFill>
            <a:miter lim="800000"/>
            <a:headEnd/>
            <a:tailEnd/>
          </a:ln>
        </p:spPr>
      </p:pic>
      <p:sp>
        <p:nvSpPr>
          <p:cNvPr id="12" name="Rectangle 11"/>
          <p:cNvSpPr/>
          <p:nvPr/>
        </p:nvSpPr>
        <p:spPr>
          <a:xfrm>
            <a:off x="5077262" y="1075606"/>
            <a:ext cx="3861348" cy="1188828"/>
          </a:xfrm>
          <a:prstGeom prst="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gn="ctr"/>
            <a:endParaRPr lang="en-US"/>
          </a:p>
        </p:txBody>
      </p:sp>
      <p:sp>
        <p:nvSpPr>
          <p:cNvPr id="13" name="Freeform 12"/>
          <p:cNvSpPr/>
          <p:nvPr/>
        </p:nvSpPr>
        <p:spPr>
          <a:xfrm rot="10800000">
            <a:off x="439477" y="2264433"/>
            <a:ext cx="8523777" cy="711621"/>
          </a:xfrm>
          <a:custGeom>
            <a:avLst/>
            <a:gdLst>
              <a:gd name="connsiteX0" fmla="*/ 0 w 3381153"/>
              <a:gd name="connsiteY0" fmla="*/ 223284 h 5709684"/>
              <a:gd name="connsiteX1" fmla="*/ 3370521 w 3381153"/>
              <a:gd name="connsiteY1" fmla="*/ 0 h 5709684"/>
              <a:gd name="connsiteX2" fmla="*/ 3381153 w 3381153"/>
              <a:gd name="connsiteY2" fmla="*/ 5709684 h 5709684"/>
              <a:gd name="connsiteX3" fmla="*/ 0 w 3381153"/>
              <a:gd name="connsiteY3" fmla="*/ 2849526 h 5709684"/>
              <a:gd name="connsiteX4" fmla="*/ 0 w 3381153"/>
              <a:gd name="connsiteY4" fmla="*/ 223284 h 5709684"/>
              <a:gd name="connsiteX0" fmla="*/ 0 w 3381153"/>
              <a:gd name="connsiteY0" fmla="*/ 818708 h 6305108"/>
              <a:gd name="connsiteX1" fmla="*/ 2179674 w 3381153"/>
              <a:gd name="connsiteY1" fmla="*/ 0 h 6305108"/>
              <a:gd name="connsiteX2" fmla="*/ 3381153 w 3381153"/>
              <a:gd name="connsiteY2" fmla="*/ 6305108 h 6305108"/>
              <a:gd name="connsiteX3" fmla="*/ 0 w 3381153"/>
              <a:gd name="connsiteY3" fmla="*/ 3444950 h 6305108"/>
              <a:gd name="connsiteX4" fmla="*/ 0 w 3381153"/>
              <a:gd name="connsiteY4" fmla="*/ 818708 h 6305108"/>
              <a:gd name="connsiteX0" fmla="*/ 0 w 2200939"/>
              <a:gd name="connsiteY0" fmla="*/ 818708 h 3444950"/>
              <a:gd name="connsiteX1" fmla="*/ 2179674 w 2200939"/>
              <a:gd name="connsiteY1" fmla="*/ 0 h 3444950"/>
              <a:gd name="connsiteX2" fmla="*/ 2200939 w 2200939"/>
              <a:gd name="connsiteY2" fmla="*/ 2775099 h 3444950"/>
              <a:gd name="connsiteX3" fmla="*/ 0 w 2200939"/>
              <a:gd name="connsiteY3" fmla="*/ 3444950 h 3444950"/>
              <a:gd name="connsiteX4" fmla="*/ 0 w 2200939"/>
              <a:gd name="connsiteY4" fmla="*/ 818708 h 3444950"/>
              <a:gd name="connsiteX0" fmla="*/ 21265 w 2222204"/>
              <a:gd name="connsiteY0" fmla="*/ 818708 h 2775099"/>
              <a:gd name="connsiteX1" fmla="*/ 2200939 w 2222204"/>
              <a:gd name="connsiteY1" fmla="*/ 0 h 2775099"/>
              <a:gd name="connsiteX2" fmla="*/ 2222204 w 2222204"/>
              <a:gd name="connsiteY2" fmla="*/ 2775099 h 2775099"/>
              <a:gd name="connsiteX3" fmla="*/ 0 w 2222204"/>
              <a:gd name="connsiteY3" fmla="*/ 2211573 h 2775099"/>
              <a:gd name="connsiteX4" fmla="*/ 21265 w 2222204"/>
              <a:gd name="connsiteY4" fmla="*/ 818708 h 2775099"/>
              <a:gd name="connsiteX0" fmla="*/ 21265 w 2222204"/>
              <a:gd name="connsiteY0" fmla="*/ 0 h 1956391"/>
              <a:gd name="connsiteX1" fmla="*/ 1196380 w 2222204"/>
              <a:gd name="connsiteY1" fmla="*/ 29750 h 1956391"/>
              <a:gd name="connsiteX2" fmla="*/ 2222204 w 2222204"/>
              <a:gd name="connsiteY2" fmla="*/ 1956391 h 1956391"/>
              <a:gd name="connsiteX3" fmla="*/ 0 w 2222204"/>
              <a:gd name="connsiteY3" fmla="*/ 1392865 h 1956391"/>
              <a:gd name="connsiteX4" fmla="*/ 21265 w 2222204"/>
              <a:gd name="connsiteY4" fmla="*/ 0 h 1956391"/>
              <a:gd name="connsiteX0" fmla="*/ 21265 w 1196380"/>
              <a:gd name="connsiteY0" fmla="*/ 0 h 3131859"/>
              <a:gd name="connsiteX1" fmla="*/ 1196380 w 1196380"/>
              <a:gd name="connsiteY1" fmla="*/ 29750 h 3131859"/>
              <a:gd name="connsiteX2" fmla="*/ 1181116 w 1196380"/>
              <a:gd name="connsiteY2" fmla="*/ 3131859 h 3131859"/>
              <a:gd name="connsiteX3" fmla="*/ 0 w 1196380"/>
              <a:gd name="connsiteY3" fmla="*/ 1392865 h 3131859"/>
              <a:gd name="connsiteX4" fmla="*/ 21265 w 1196380"/>
              <a:gd name="connsiteY4" fmla="*/ 0 h 3131859"/>
              <a:gd name="connsiteX0" fmla="*/ 203912 w 1379027"/>
              <a:gd name="connsiteY0" fmla="*/ 0 h 3131859"/>
              <a:gd name="connsiteX1" fmla="*/ 1379027 w 1379027"/>
              <a:gd name="connsiteY1" fmla="*/ 29750 h 3131859"/>
              <a:gd name="connsiteX2" fmla="*/ 1363763 w 1379027"/>
              <a:gd name="connsiteY2" fmla="*/ 3131859 h 3131859"/>
              <a:gd name="connsiteX3" fmla="*/ 0 w 1379027"/>
              <a:gd name="connsiteY3" fmla="*/ 1339837 h 3131859"/>
              <a:gd name="connsiteX4" fmla="*/ 203912 w 1379027"/>
              <a:gd name="connsiteY4" fmla="*/ 0 h 3131859"/>
              <a:gd name="connsiteX0" fmla="*/ 3095824 w 4270939"/>
              <a:gd name="connsiteY0" fmla="*/ 0 h 3131859"/>
              <a:gd name="connsiteX1" fmla="*/ 4270939 w 4270939"/>
              <a:gd name="connsiteY1" fmla="*/ 29750 h 3131859"/>
              <a:gd name="connsiteX2" fmla="*/ 4255675 w 4270939"/>
              <a:gd name="connsiteY2" fmla="*/ 3131859 h 3131859"/>
              <a:gd name="connsiteX3" fmla="*/ 0 w 4270939"/>
              <a:gd name="connsiteY3" fmla="*/ 1339837 h 3131859"/>
              <a:gd name="connsiteX4" fmla="*/ 3095824 w 4270939"/>
              <a:gd name="connsiteY4" fmla="*/ 0 h 3131859"/>
              <a:gd name="connsiteX0" fmla="*/ 477882 w 4270939"/>
              <a:gd name="connsiteY0" fmla="*/ 597755 h 3102109"/>
              <a:gd name="connsiteX1" fmla="*/ 4270939 w 4270939"/>
              <a:gd name="connsiteY1" fmla="*/ 0 h 3102109"/>
              <a:gd name="connsiteX2" fmla="*/ 4255675 w 4270939"/>
              <a:gd name="connsiteY2" fmla="*/ 3102109 h 3102109"/>
              <a:gd name="connsiteX3" fmla="*/ 0 w 4270939"/>
              <a:gd name="connsiteY3" fmla="*/ 1310087 h 3102109"/>
              <a:gd name="connsiteX4" fmla="*/ 477882 w 4270939"/>
              <a:gd name="connsiteY4" fmla="*/ 597755 h 3102109"/>
              <a:gd name="connsiteX0" fmla="*/ 477882 w 4270939"/>
              <a:gd name="connsiteY0" fmla="*/ 597755 h 1343327"/>
              <a:gd name="connsiteX1" fmla="*/ 4270939 w 4270939"/>
              <a:gd name="connsiteY1" fmla="*/ 0 h 1343327"/>
              <a:gd name="connsiteX2" fmla="*/ 2897999 w 4270939"/>
              <a:gd name="connsiteY2" fmla="*/ 1343327 h 1343327"/>
              <a:gd name="connsiteX3" fmla="*/ 0 w 4270939"/>
              <a:gd name="connsiteY3" fmla="*/ 1310087 h 1343327"/>
              <a:gd name="connsiteX4" fmla="*/ 477882 w 4270939"/>
              <a:gd name="connsiteY4" fmla="*/ 597755 h 1343327"/>
              <a:gd name="connsiteX0" fmla="*/ 477882 w 6316587"/>
              <a:gd name="connsiteY0" fmla="*/ 32117 h 777689"/>
              <a:gd name="connsiteX1" fmla="*/ 6316587 w 6316587"/>
              <a:gd name="connsiteY1" fmla="*/ 0 h 777689"/>
              <a:gd name="connsiteX2" fmla="*/ 2897999 w 6316587"/>
              <a:gd name="connsiteY2" fmla="*/ 777689 h 777689"/>
              <a:gd name="connsiteX3" fmla="*/ 0 w 6316587"/>
              <a:gd name="connsiteY3" fmla="*/ 744449 h 777689"/>
              <a:gd name="connsiteX4" fmla="*/ 477882 w 6316587"/>
              <a:gd name="connsiteY4" fmla="*/ 32117 h 777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587" h="777689">
                <a:moveTo>
                  <a:pt x="477882" y="32117"/>
                </a:moveTo>
                <a:lnTo>
                  <a:pt x="6316587" y="0"/>
                </a:lnTo>
                <a:lnTo>
                  <a:pt x="2897999" y="777689"/>
                </a:lnTo>
                <a:lnTo>
                  <a:pt x="0" y="744449"/>
                </a:lnTo>
                <a:lnTo>
                  <a:pt x="477882" y="32117"/>
                </a:lnTo>
                <a:close/>
              </a:path>
            </a:pathLst>
          </a:custGeom>
          <a:solidFill>
            <a:schemeClr val="accent1">
              <a:alpha val="1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gn="ctr"/>
            <a:endParaRPr lang="en-US"/>
          </a:p>
        </p:txBody>
      </p:sp>
    </p:spTree>
    <p:extLst>
      <p:ext uri="{BB962C8B-B14F-4D97-AF65-F5344CB8AC3E}">
        <p14:creationId xmlns:p14="http://schemas.microsoft.com/office/powerpoint/2010/main" val="2797019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04582"/>
            <a:ext cx="9176743" cy="5339045"/>
          </a:xfrm>
          <a:prstGeom prst="rect">
            <a:avLst/>
          </a:prstGeom>
          <a:noFill/>
        </p:spPr>
      </p:pic>
      <p:sp>
        <p:nvSpPr>
          <p:cNvPr id="9" name="Rectangle 8"/>
          <p:cNvSpPr/>
          <p:nvPr/>
        </p:nvSpPr>
        <p:spPr>
          <a:xfrm>
            <a:off x="5361271" y="1563541"/>
            <a:ext cx="3877528" cy="318171"/>
          </a:xfrm>
          <a:prstGeom prst="rect">
            <a:avLst/>
          </a:prstGeom>
        </p:spPr>
        <p:txBody>
          <a:bodyPr wrap="square" lIns="86478" tIns="43239" rIns="86478" bIns="43239">
            <a:spAutoFit/>
          </a:bodyPr>
          <a:lstStyle/>
          <a:p>
            <a:pPr defTabSz="914156">
              <a:buFont typeface="Arial" pitchFamily="34" charset="0"/>
              <a:buChar char="•"/>
              <a:tabLst>
                <a:tab pos="49545" algn="l"/>
              </a:tabLst>
            </a:pPr>
            <a:endParaRPr lang="en-US" sz="1500" b="1" dirty="0" smtClean="0">
              <a:solidFill>
                <a:prstClr val="white"/>
              </a:solidFill>
              <a:sym typeface="Wingdings" pitchFamily="2" charset="2"/>
            </a:endParaRPr>
          </a:p>
        </p:txBody>
      </p:sp>
      <p:sp>
        <p:nvSpPr>
          <p:cNvPr id="11" name="TextBox 10"/>
          <p:cNvSpPr txBox="1"/>
          <p:nvPr/>
        </p:nvSpPr>
        <p:spPr>
          <a:xfrm>
            <a:off x="0" y="267457"/>
            <a:ext cx="9144000" cy="446260"/>
          </a:xfrm>
          <a:prstGeom prst="rect">
            <a:avLst/>
          </a:prstGeom>
          <a:noFill/>
        </p:spPr>
        <p:txBody>
          <a:bodyPr wrap="square" lIns="91408" tIns="45704" rIns="91408" bIns="45704" rtlCol="0">
            <a:spAutoFit/>
          </a:bodyPr>
          <a:lstStyle/>
          <a:p>
            <a:pPr algn="ctr" defTabSz="914156"/>
            <a:r>
              <a:rPr lang="en-US" sz="2300" b="1" dirty="0" smtClean="0">
                <a:solidFill>
                  <a:prstClr val="white"/>
                </a:solidFill>
              </a:rPr>
              <a:t>Component “X” - Analysis</a:t>
            </a:r>
            <a:endParaRPr lang="en-US" sz="2300" b="1" dirty="0">
              <a:solidFill>
                <a:prstClr val="white"/>
              </a:solidFill>
            </a:endParaRPr>
          </a:p>
        </p:txBody>
      </p:sp>
      <p:pic>
        <p:nvPicPr>
          <p:cNvPr id="2050" name="Picture 2"/>
          <p:cNvPicPr>
            <a:picLocks noChangeAspect="1" noChangeArrowheads="1"/>
          </p:cNvPicPr>
          <p:nvPr/>
        </p:nvPicPr>
        <p:blipFill>
          <a:blip r:embed="rId3" cstate="print"/>
          <a:srcRect/>
          <a:stretch>
            <a:fillRect/>
          </a:stretch>
        </p:blipFill>
        <p:spPr bwMode="auto">
          <a:xfrm>
            <a:off x="5070353" y="794439"/>
            <a:ext cx="3911354" cy="5938838"/>
          </a:xfrm>
          <a:prstGeom prst="rect">
            <a:avLst/>
          </a:prstGeom>
          <a:noFill/>
          <a:ln w="19050">
            <a:solidFill>
              <a:schemeClr val="accent1"/>
            </a:solid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191441" y="703592"/>
            <a:ext cx="4672049" cy="5842711"/>
          </a:xfrm>
          <a:prstGeom prst="rect">
            <a:avLst/>
          </a:prstGeom>
          <a:noFill/>
          <a:ln w="57150">
            <a:solidFill>
              <a:schemeClr val="accent2">
                <a:lumMod val="60000"/>
                <a:lumOff val="40000"/>
              </a:schemeClr>
            </a:solidFill>
            <a:miter lim="800000"/>
            <a:headEnd/>
            <a:tailEnd/>
          </a:ln>
        </p:spPr>
      </p:pic>
      <p:sp>
        <p:nvSpPr>
          <p:cNvPr id="10" name="Rectangle 9"/>
          <p:cNvSpPr/>
          <p:nvPr/>
        </p:nvSpPr>
        <p:spPr>
          <a:xfrm>
            <a:off x="5118341" y="3162120"/>
            <a:ext cx="2333239" cy="3194469"/>
          </a:xfrm>
          <a:prstGeom prst="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gn="ctr"/>
            <a:endParaRPr lang="en-US"/>
          </a:p>
        </p:txBody>
      </p:sp>
      <p:sp>
        <p:nvSpPr>
          <p:cNvPr id="12" name="Rectangle 11"/>
          <p:cNvSpPr/>
          <p:nvPr/>
        </p:nvSpPr>
        <p:spPr>
          <a:xfrm>
            <a:off x="7492658" y="5280983"/>
            <a:ext cx="1519892" cy="1453011"/>
          </a:xfrm>
          <a:prstGeom prst="rect">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gn="ctr"/>
            <a:endParaRPr lang="en-US"/>
          </a:p>
        </p:txBody>
      </p:sp>
      <p:sp>
        <p:nvSpPr>
          <p:cNvPr id="13" name="Freeform 12"/>
          <p:cNvSpPr/>
          <p:nvPr/>
        </p:nvSpPr>
        <p:spPr>
          <a:xfrm rot="10800000">
            <a:off x="5878227" y="3720141"/>
            <a:ext cx="1614429" cy="2865792"/>
          </a:xfrm>
          <a:custGeom>
            <a:avLst/>
            <a:gdLst>
              <a:gd name="connsiteX0" fmla="*/ 0 w 3381153"/>
              <a:gd name="connsiteY0" fmla="*/ 223284 h 5709684"/>
              <a:gd name="connsiteX1" fmla="*/ 3370521 w 3381153"/>
              <a:gd name="connsiteY1" fmla="*/ 0 h 5709684"/>
              <a:gd name="connsiteX2" fmla="*/ 3381153 w 3381153"/>
              <a:gd name="connsiteY2" fmla="*/ 5709684 h 5709684"/>
              <a:gd name="connsiteX3" fmla="*/ 0 w 3381153"/>
              <a:gd name="connsiteY3" fmla="*/ 2849526 h 5709684"/>
              <a:gd name="connsiteX4" fmla="*/ 0 w 3381153"/>
              <a:gd name="connsiteY4" fmla="*/ 223284 h 5709684"/>
              <a:gd name="connsiteX0" fmla="*/ 0 w 3381153"/>
              <a:gd name="connsiteY0" fmla="*/ 818708 h 6305108"/>
              <a:gd name="connsiteX1" fmla="*/ 2179674 w 3381153"/>
              <a:gd name="connsiteY1" fmla="*/ 0 h 6305108"/>
              <a:gd name="connsiteX2" fmla="*/ 3381153 w 3381153"/>
              <a:gd name="connsiteY2" fmla="*/ 6305108 h 6305108"/>
              <a:gd name="connsiteX3" fmla="*/ 0 w 3381153"/>
              <a:gd name="connsiteY3" fmla="*/ 3444950 h 6305108"/>
              <a:gd name="connsiteX4" fmla="*/ 0 w 3381153"/>
              <a:gd name="connsiteY4" fmla="*/ 818708 h 6305108"/>
              <a:gd name="connsiteX0" fmla="*/ 0 w 2200939"/>
              <a:gd name="connsiteY0" fmla="*/ 818708 h 3444950"/>
              <a:gd name="connsiteX1" fmla="*/ 2179674 w 2200939"/>
              <a:gd name="connsiteY1" fmla="*/ 0 h 3444950"/>
              <a:gd name="connsiteX2" fmla="*/ 2200939 w 2200939"/>
              <a:gd name="connsiteY2" fmla="*/ 2775099 h 3444950"/>
              <a:gd name="connsiteX3" fmla="*/ 0 w 2200939"/>
              <a:gd name="connsiteY3" fmla="*/ 3444950 h 3444950"/>
              <a:gd name="connsiteX4" fmla="*/ 0 w 2200939"/>
              <a:gd name="connsiteY4" fmla="*/ 818708 h 3444950"/>
              <a:gd name="connsiteX0" fmla="*/ 21265 w 2222204"/>
              <a:gd name="connsiteY0" fmla="*/ 818708 h 2775099"/>
              <a:gd name="connsiteX1" fmla="*/ 2200939 w 2222204"/>
              <a:gd name="connsiteY1" fmla="*/ 0 h 2775099"/>
              <a:gd name="connsiteX2" fmla="*/ 2222204 w 2222204"/>
              <a:gd name="connsiteY2" fmla="*/ 2775099 h 2775099"/>
              <a:gd name="connsiteX3" fmla="*/ 0 w 2222204"/>
              <a:gd name="connsiteY3" fmla="*/ 2211573 h 2775099"/>
              <a:gd name="connsiteX4" fmla="*/ 21265 w 2222204"/>
              <a:gd name="connsiteY4" fmla="*/ 818708 h 2775099"/>
              <a:gd name="connsiteX0" fmla="*/ 21265 w 2222204"/>
              <a:gd name="connsiteY0" fmla="*/ 0 h 1956391"/>
              <a:gd name="connsiteX1" fmla="*/ 1196380 w 2222204"/>
              <a:gd name="connsiteY1" fmla="*/ 29750 h 1956391"/>
              <a:gd name="connsiteX2" fmla="*/ 2222204 w 2222204"/>
              <a:gd name="connsiteY2" fmla="*/ 1956391 h 1956391"/>
              <a:gd name="connsiteX3" fmla="*/ 0 w 2222204"/>
              <a:gd name="connsiteY3" fmla="*/ 1392865 h 1956391"/>
              <a:gd name="connsiteX4" fmla="*/ 21265 w 2222204"/>
              <a:gd name="connsiteY4" fmla="*/ 0 h 1956391"/>
              <a:gd name="connsiteX0" fmla="*/ 21265 w 1196380"/>
              <a:gd name="connsiteY0" fmla="*/ 0 h 3131859"/>
              <a:gd name="connsiteX1" fmla="*/ 1196380 w 1196380"/>
              <a:gd name="connsiteY1" fmla="*/ 29750 h 3131859"/>
              <a:gd name="connsiteX2" fmla="*/ 1181116 w 1196380"/>
              <a:gd name="connsiteY2" fmla="*/ 3131859 h 3131859"/>
              <a:gd name="connsiteX3" fmla="*/ 0 w 1196380"/>
              <a:gd name="connsiteY3" fmla="*/ 1392865 h 3131859"/>
              <a:gd name="connsiteX4" fmla="*/ 21265 w 1196380"/>
              <a:gd name="connsiteY4" fmla="*/ 0 h 313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380" h="3131859">
                <a:moveTo>
                  <a:pt x="21265" y="0"/>
                </a:moveTo>
                <a:lnTo>
                  <a:pt x="1196380" y="29750"/>
                </a:lnTo>
                <a:lnTo>
                  <a:pt x="1181116" y="3131859"/>
                </a:lnTo>
                <a:lnTo>
                  <a:pt x="0" y="1392865"/>
                </a:lnTo>
                <a:lnTo>
                  <a:pt x="21265" y="0"/>
                </a:lnTo>
                <a:close/>
              </a:path>
            </a:pathLst>
          </a:custGeom>
          <a:solidFill>
            <a:schemeClr val="accent1">
              <a:alpha val="1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gn="ctr"/>
            <a:endParaRPr lang="en-US"/>
          </a:p>
        </p:txBody>
      </p:sp>
      <p:sp>
        <p:nvSpPr>
          <p:cNvPr id="14" name="Freeform 13"/>
          <p:cNvSpPr/>
          <p:nvPr/>
        </p:nvSpPr>
        <p:spPr>
          <a:xfrm rot="10800000">
            <a:off x="4897829" y="652372"/>
            <a:ext cx="230153" cy="5720597"/>
          </a:xfrm>
          <a:custGeom>
            <a:avLst/>
            <a:gdLst>
              <a:gd name="connsiteX0" fmla="*/ 0 w 3381153"/>
              <a:gd name="connsiteY0" fmla="*/ 223284 h 5709684"/>
              <a:gd name="connsiteX1" fmla="*/ 3370521 w 3381153"/>
              <a:gd name="connsiteY1" fmla="*/ 0 h 5709684"/>
              <a:gd name="connsiteX2" fmla="*/ 3381153 w 3381153"/>
              <a:gd name="connsiteY2" fmla="*/ 5709684 h 5709684"/>
              <a:gd name="connsiteX3" fmla="*/ 0 w 3381153"/>
              <a:gd name="connsiteY3" fmla="*/ 2849526 h 5709684"/>
              <a:gd name="connsiteX4" fmla="*/ 0 w 3381153"/>
              <a:gd name="connsiteY4" fmla="*/ 223284 h 5709684"/>
              <a:gd name="connsiteX0" fmla="*/ 0 w 3381153"/>
              <a:gd name="connsiteY0" fmla="*/ 818708 h 6305108"/>
              <a:gd name="connsiteX1" fmla="*/ 2179674 w 3381153"/>
              <a:gd name="connsiteY1" fmla="*/ 0 h 6305108"/>
              <a:gd name="connsiteX2" fmla="*/ 3381153 w 3381153"/>
              <a:gd name="connsiteY2" fmla="*/ 6305108 h 6305108"/>
              <a:gd name="connsiteX3" fmla="*/ 0 w 3381153"/>
              <a:gd name="connsiteY3" fmla="*/ 3444950 h 6305108"/>
              <a:gd name="connsiteX4" fmla="*/ 0 w 3381153"/>
              <a:gd name="connsiteY4" fmla="*/ 818708 h 6305108"/>
              <a:gd name="connsiteX0" fmla="*/ 0 w 2200939"/>
              <a:gd name="connsiteY0" fmla="*/ 818708 h 3444950"/>
              <a:gd name="connsiteX1" fmla="*/ 2179674 w 2200939"/>
              <a:gd name="connsiteY1" fmla="*/ 0 h 3444950"/>
              <a:gd name="connsiteX2" fmla="*/ 2200939 w 2200939"/>
              <a:gd name="connsiteY2" fmla="*/ 2775099 h 3444950"/>
              <a:gd name="connsiteX3" fmla="*/ 0 w 2200939"/>
              <a:gd name="connsiteY3" fmla="*/ 3444950 h 3444950"/>
              <a:gd name="connsiteX4" fmla="*/ 0 w 2200939"/>
              <a:gd name="connsiteY4" fmla="*/ 818708 h 3444950"/>
              <a:gd name="connsiteX0" fmla="*/ 21265 w 2222204"/>
              <a:gd name="connsiteY0" fmla="*/ 818708 h 2775099"/>
              <a:gd name="connsiteX1" fmla="*/ 2200939 w 2222204"/>
              <a:gd name="connsiteY1" fmla="*/ 0 h 2775099"/>
              <a:gd name="connsiteX2" fmla="*/ 2222204 w 2222204"/>
              <a:gd name="connsiteY2" fmla="*/ 2775099 h 2775099"/>
              <a:gd name="connsiteX3" fmla="*/ 0 w 2222204"/>
              <a:gd name="connsiteY3" fmla="*/ 2211573 h 2775099"/>
              <a:gd name="connsiteX4" fmla="*/ 21265 w 2222204"/>
              <a:gd name="connsiteY4" fmla="*/ 818708 h 2775099"/>
              <a:gd name="connsiteX0" fmla="*/ 21265 w 2222204"/>
              <a:gd name="connsiteY0" fmla="*/ 0 h 1956391"/>
              <a:gd name="connsiteX1" fmla="*/ 1196380 w 2222204"/>
              <a:gd name="connsiteY1" fmla="*/ 29750 h 1956391"/>
              <a:gd name="connsiteX2" fmla="*/ 2222204 w 2222204"/>
              <a:gd name="connsiteY2" fmla="*/ 1956391 h 1956391"/>
              <a:gd name="connsiteX3" fmla="*/ 0 w 2222204"/>
              <a:gd name="connsiteY3" fmla="*/ 1392865 h 1956391"/>
              <a:gd name="connsiteX4" fmla="*/ 21265 w 2222204"/>
              <a:gd name="connsiteY4" fmla="*/ 0 h 1956391"/>
              <a:gd name="connsiteX0" fmla="*/ 21265 w 1196380"/>
              <a:gd name="connsiteY0" fmla="*/ 0 h 3131859"/>
              <a:gd name="connsiteX1" fmla="*/ 1196380 w 1196380"/>
              <a:gd name="connsiteY1" fmla="*/ 29750 h 3131859"/>
              <a:gd name="connsiteX2" fmla="*/ 1181116 w 1196380"/>
              <a:gd name="connsiteY2" fmla="*/ 3131859 h 3131859"/>
              <a:gd name="connsiteX3" fmla="*/ 0 w 1196380"/>
              <a:gd name="connsiteY3" fmla="*/ 1392865 h 3131859"/>
              <a:gd name="connsiteX4" fmla="*/ 21265 w 1196380"/>
              <a:gd name="connsiteY4" fmla="*/ 0 h 3131859"/>
              <a:gd name="connsiteX0" fmla="*/ 0 w 1175115"/>
              <a:gd name="connsiteY0" fmla="*/ 0 h 3514009"/>
              <a:gd name="connsiteX1" fmla="*/ 1175115 w 1175115"/>
              <a:gd name="connsiteY1" fmla="*/ 29750 h 3514009"/>
              <a:gd name="connsiteX2" fmla="*/ 1159851 w 1175115"/>
              <a:gd name="connsiteY2" fmla="*/ 3131859 h 3514009"/>
              <a:gd name="connsiteX3" fmla="*/ 33529 w 1175115"/>
              <a:gd name="connsiteY3" fmla="*/ 3514009 h 3514009"/>
              <a:gd name="connsiteX4" fmla="*/ 0 w 1175115"/>
              <a:gd name="connsiteY4" fmla="*/ 0 h 3514009"/>
              <a:gd name="connsiteX0" fmla="*/ 0 w 1175115"/>
              <a:gd name="connsiteY0" fmla="*/ 0 h 6251710"/>
              <a:gd name="connsiteX1" fmla="*/ 1175115 w 1175115"/>
              <a:gd name="connsiteY1" fmla="*/ 29750 h 6251710"/>
              <a:gd name="connsiteX2" fmla="*/ 137028 w 1175115"/>
              <a:gd name="connsiteY2" fmla="*/ 6251710 h 6251710"/>
              <a:gd name="connsiteX3" fmla="*/ 33529 w 1175115"/>
              <a:gd name="connsiteY3" fmla="*/ 3514009 h 6251710"/>
              <a:gd name="connsiteX4" fmla="*/ 0 w 1175115"/>
              <a:gd name="connsiteY4" fmla="*/ 0 h 6251710"/>
              <a:gd name="connsiteX0" fmla="*/ 0 w 170556"/>
              <a:gd name="connsiteY0" fmla="*/ 0 h 6251710"/>
              <a:gd name="connsiteX1" fmla="*/ 170556 w 170556"/>
              <a:gd name="connsiteY1" fmla="*/ 3237 h 6251710"/>
              <a:gd name="connsiteX2" fmla="*/ 137028 w 170556"/>
              <a:gd name="connsiteY2" fmla="*/ 6251710 h 6251710"/>
              <a:gd name="connsiteX3" fmla="*/ 33529 w 170556"/>
              <a:gd name="connsiteY3" fmla="*/ 3514009 h 6251710"/>
              <a:gd name="connsiteX4" fmla="*/ 0 w 170556"/>
              <a:gd name="connsiteY4" fmla="*/ 0 h 6251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56" h="6251710">
                <a:moveTo>
                  <a:pt x="0" y="0"/>
                </a:moveTo>
                <a:lnTo>
                  <a:pt x="170556" y="3237"/>
                </a:lnTo>
                <a:lnTo>
                  <a:pt x="137028" y="6251710"/>
                </a:lnTo>
                <a:lnTo>
                  <a:pt x="33529" y="3514009"/>
                </a:lnTo>
                <a:lnTo>
                  <a:pt x="0" y="0"/>
                </a:lnTo>
                <a:close/>
              </a:path>
            </a:pathLst>
          </a:custGeom>
          <a:solidFill>
            <a:schemeClr val="accent1">
              <a:alpha val="1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gn="ctr"/>
            <a:endParaRPr lang="en-US"/>
          </a:p>
        </p:txBody>
      </p:sp>
      <p:pic>
        <p:nvPicPr>
          <p:cNvPr id="3075" name="Picture 3"/>
          <p:cNvPicPr>
            <a:picLocks noChangeAspect="1" noChangeArrowheads="1"/>
          </p:cNvPicPr>
          <p:nvPr/>
        </p:nvPicPr>
        <p:blipFill>
          <a:blip r:embed="rId5" cstate="print"/>
          <a:srcRect/>
          <a:stretch>
            <a:fillRect/>
          </a:stretch>
        </p:blipFill>
        <p:spPr bwMode="auto">
          <a:xfrm>
            <a:off x="2613344" y="3736316"/>
            <a:ext cx="3220958" cy="2812515"/>
          </a:xfrm>
          <a:prstGeom prst="rect">
            <a:avLst/>
          </a:prstGeom>
          <a:noFill/>
          <a:ln w="57150">
            <a:solidFill>
              <a:schemeClr val="tx2">
                <a:lumMod val="50000"/>
              </a:schemeClr>
            </a:solidFill>
            <a:miter lim="800000"/>
            <a:headEnd/>
            <a:tailEnd/>
          </a:ln>
        </p:spPr>
      </p:pic>
    </p:spTree>
    <p:extLst>
      <p:ext uri="{BB962C8B-B14F-4D97-AF65-F5344CB8AC3E}">
        <p14:creationId xmlns:p14="http://schemas.microsoft.com/office/powerpoint/2010/main" val="5384285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04582"/>
            <a:ext cx="9176743" cy="5339045"/>
          </a:xfrm>
          <a:prstGeom prst="rect">
            <a:avLst/>
          </a:prstGeom>
          <a:noFill/>
        </p:spPr>
      </p:pic>
      <p:sp>
        <p:nvSpPr>
          <p:cNvPr id="9" name="Rectangle 8"/>
          <p:cNvSpPr/>
          <p:nvPr/>
        </p:nvSpPr>
        <p:spPr>
          <a:xfrm>
            <a:off x="5361271" y="1563541"/>
            <a:ext cx="3877528" cy="318171"/>
          </a:xfrm>
          <a:prstGeom prst="rect">
            <a:avLst/>
          </a:prstGeom>
        </p:spPr>
        <p:txBody>
          <a:bodyPr wrap="square" lIns="86478" tIns="43239" rIns="86478" bIns="43239">
            <a:spAutoFit/>
          </a:bodyPr>
          <a:lstStyle/>
          <a:p>
            <a:pPr defTabSz="914156">
              <a:buFont typeface="Arial" pitchFamily="34" charset="0"/>
              <a:buChar char="•"/>
              <a:tabLst>
                <a:tab pos="49545" algn="l"/>
              </a:tabLst>
            </a:pPr>
            <a:endParaRPr lang="en-US" sz="1500" b="1" dirty="0" smtClean="0">
              <a:solidFill>
                <a:prstClr val="white"/>
              </a:solidFill>
              <a:sym typeface="Wingdings" pitchFamily="2" charset="2"/>
            </a:endParaRPr>
          </a:p>
        </p:txBody>
      </p:sp>
      <p:sp>
        <p:nvSpPr>
          <p:cNvPr id="11" name="TextBox 10"/>
          <p:cNvSpPr txBox="1"/>
          <p:nvPr/>
        </p:nvSpPr>
        <p:spPr>
          <a:xfrm>
            <a:off x="0" y="267457"/>
            <a:ext cx="9144000" cy="446260"/>
          </a:xfrm>
          <a:prstGeom prst="rect">
            <a:avLst/>
          </a:prstGeom>
          <a:noFill/>
        </p:spPr>
        <p:txBody>
          <a:bodyPr wrap="square" lIns="91408" tIns="45704" rIns="91408" bIns="45704" rtlCol="0">
            <a:spAutoFit/>
          </a:bodyPr>
          <a:lstStyle/>
          <a:p>
            <a:pPr algn="ctr" defTabSz="914156"/>
            <a:r>
              <a:rPr lang="en-US" sz="2300" b="1" dirty="0" smtClean="0">
                <a:solidFill>
                  <a:prstClr val="white"/>
                </a:solidFill>
              </a:rPr>
              <a:t>Component “X” – Value of Opportunity</a:t>
            </a:r>
            <a:endParaRPr lang="en-US" sz="2300" b="1" dirty="0">
              <a:solidFill>
                <a:prstClr val="white"/>
              </a:solidFill>
            </a:endParaRPr>
          </a:p>
        </p:txBody>
      </p:sp>
      <p:pic>
        <p:nvPicPr>
          <p:cNvPr id="2050" name="Picture 2"/>
          <p:cNvPicPr>
            <a:picLocks noChangeAspect="1" noChangeArrowheads="1"/>
          </p:cNvPicPr>
          <p:nvPr/>
        </p:nvPicPr>
        <p:blipFill>
          <a:blip r:embed="rId3" cstate="print"/>
          <a:srcRect/>
          <a:stretch>
            <a:fillRect/>
          </a:stretch>
        </p:blipFill>
        <p:spPr bwMode="auto">
          <a:xfrm>
            <a:off x="5070353" y="794439"/>
            <a:ext cx="3911354" cy="5938838"/>
          </a:xfrm>
          <a:prstGeom prst="rect">
            <a:avLst/>
          </a:prstGeom>
          <a:noFill/>
          <a:ln w="19050">
            <a:solidFill>
              <a:schemeClr val="accent1"/>
            </a:solid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1090373" y="2515248"/>
            <a:ext cx="3184071" cy="2053828"/>
          </a:xfrm>
          <a:prstGeom prst="rect">
            <a:avLst/>
          </a:prstGeom>
          <a:noFill/>
          <a:ln w="57150">
            <a:solidFill>
              <a:schemeClr val="accent2">
                <a:lumMod val="60000"/>
                <a:lumOff val="40000"/>
              </a:schemeClr>
            </a:solidFill>
            <a:miter lim="800000"/>
            <a:headEnd/>
            <a:tailEnd/>
          </a:ln>
        </p:spPr>
      </p:pic>
      <p:sp>
        <p:nvSpPr>
          <p:cNvPr id="8" name="Rectangle 7"/>
          <p:cNvSpPr/>
          <p:nvPr/>
        </p:nvSpPr>
        <p:spPr>
          <a:xfrm>
            <a:off x="7410502" y="4229639"/>
            <a:ext cx="1552755" cy="1059431"/>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gn="ctr"/>
            <a:endParaRPr lang="en-US"/>
          </a:p>
        </p:txBody>
      </p:sp>
      <p:sp>
        <p:nvSpPr>
          <p:cNvPr id="10" name="Freeform 9"/>
          <p:cNvSpPr/>
          <p:nvPr/>
        </p:nvSpPr>
        <p:spPr>
          <a:xfrm rot="10800000">
            <a:off x="4325472" y="2482730"/>
            <a:ext cx="3076851" cy="2816350"/>
          </a:xfrm>
          <a:custGeom>
            <a:avLst/>
            <a:gdLst>
              <a:gd name="connsiteX0" fmla="*/ 0 w 3381153"/>
              <a:gd name="connsiteY0" fmla="*/ 223284 h 5709684"/>
              <a:gd name="connsiteX1" fmla="*/ 3370521 w 3381153"/>
              <a:gd name="connsiteY1" fmla="*/ 0 h 5709684"/>
              <a:gd name="connsiteX2" fmla="*/ 3381153 w 3381153"/>
              <a:gd name="connsiteY2" fmla="*/ 5709684 h 5709684"/>
              <a:gd name="connsiteX3" fmla="*/ 0 w 3381153"/>
              <a:gd name="connsiteY3" fmla="*/ 2849526 h 5709684"/>
              <a:gd name="connsiteX4" fmla="*/ 0 w 3381153"/>
              <a:gd name="connsiteY4" fmla="*/ 223284 h 5709684"/>
              <a:gd name="connsiteX0" fmla="*/ 0 w 3381153"/>
              <a:gd name="connsiteY0" fmla="*/ 818708 h 6305108"/>
              <a:gd name="connsiteX1" fmla="*/ 2179674 w 3381153"/>
              <a:gd name="connsiteY1" fmla="*/ 0 h 6305108"/>
              <a:gd name="connsiteX2" fmla="*/ 3381153 w 3381153"/>
              <a:gd name="connsiteY2" fmla="*/ 6305108 h 6305108"/>
              <a:gd name="connsiteX3" fmla="*/ 0 w 3381153"/>
              <a:gd name="connsiteY3" fmla="*/ 3444950 h 6305108"/>
              <a:gd name="connsiteX4" fmla="*/ 0 w 3381153"/>
              <a:gd name="connsiteY4" fmla="*/ 818708 h 6305108"/>
              <a:gd name="connsiteX0" fmla="*/ 0 w 2200939"/>
              <a:gd name="connsiteY0" fmla="*/ 818708 h 3444950"/>
              <a:gd name="connsiteX1" fmla="*/ 2179674 w 2200939"/>
              <a:gd name="connsiteY1" fmla="*/ 0 h 3444950"/>
              <a:gd name="connsiteX2" fmla="*/ 2200939 w 2200939"/>
              <a:gd name="connsiteY2" fmla="*/ 2775099 h 3444950"/>
              <a:gd name="connsiteX3" fmla="*/ 0 w 2200939"/>
              <a:gd name="connsiteY3" fmla="*/ 3444950 h 3444950"/>
              <a:gd name="connsiteX4" fmla="*/ 0 w 2200939"/>
              <a:gd name="connsiteY4" fmla="*/ 818708 h 3444950"/>
              <a:gd name="connsiteX0" fmla="*/ 21265 w 2222204"/>
              <a:gd name="connsiteY0" fmla="*/ 818708 h 2775099"/>
              <a:gd name="connsiteX1" fmla="*/ 2200939 w 2222204"/>
              <a:gd name="connsiteY1" fmla="*/ 0 h 2775099"/>
              <a:gd name="connsiteX2" fmla="*/ 2222204 w 2222204"/>
              <a:gd name="connsiteY2" fmla="*/ 2775099 h 2775099"/>
              <a:gd name="connsiteX3" fmla="*/ 0 w 2222204"/>
              <a:gd name="connsiteY3" fmla="*/ 2211573 h 2775099"/>
              <a:gd name="connsiteX4" fmla="*/ 21265 w 2222204"/>
              <a:gd name="connsiteY4" fmla="*/ 818708 h 2775099"/>
              <a:gd name="connsiteX0" fmla="*/ 21265 w 2276998"/>
              <a:gd name="connsiteY0" fmla="*/ 818708 h 4595564"/>
              <a:gd name="connsiteX1" fmla="*/ 2200939 w 2276998"/>
              <a:gd name="connsiteY1" fmla="*/ 0 h 4595564"/>
              <a:gd name="connsiteX2" fmla="*/ 2276998 w 2276998"/>
              <a:gd name="connsiteY2" fmla="*/ 4595564 h 4595564"/>
              <a:gd name="connsiteX3" fmla="*/ 0 w 2276998"/>
              <a:gd name="connsiteY3" fmla="*/ 2211573 h 4595564"/>
              <a:gd name="connsiteX4" fmla="*/ 21265 w 2276998"/>
              <a:gd name="connsiteY4" fmla="*/ 818708 h 4595564"/>
              <a:gd name="connsiteX0" fmla="*/ 21265 w 2286174"/>
              <a:gd name="connsiteY0" fmla="*/ 0 h 3776856"/>
              <a:gd name="connsiteX1" fmla="*/ 2286174 w 2286174"/>
              <a:gd name="connsiteY1" fmla="*/ 868552 h 3776856"/>
              <a:gd name="connsiteX2" fmla="*/ 2276998 w 2286174"/>
              <a:gd name="connsiteY2" fmla="*/ 3776856 h 3776856"/>
              <a:gd name="connsiteX3" fmla="*/ 0 w 2286174"/>
              <a:gd name="connsiteY3" fmla="*/ 1392865 h 3776856"/>
              <a:gd name="connsiteX4" fmla="*/ 21265 w 2286174"/>
              <a:gd name="connsiteY4" fmla="*/ 0 h 3776856"/>
              <a:gd name="connsiteX0" fmla="*/ 9089 w 2286174"/>
              <a:gd name="connsiteY0" fmla="*/ 0 h 3865659"/>
              <a:gd name="connsiteX1" fmla="*/ 2286174 w 2286174"/>
              <a:gd name="connsiteY1" fmla="*/ 957355 h 3865659"/>
              <a:gd name="connsiteX2" fmla="*/ 2276998 w 2286174"/>
              <a:gd name="connsiteY2" fmla="*/ 3865659 h 3865659"/>
              <a:gd name="connsiteX3" fmla="*/ 0 w 2286174"/>
              <a:gd name="connsiteY3" fmla="*/ 1481668 h 3865659"/>
              <a:gd name="connsiteX4" fmla="*/ 9089 w 2286174"/>
              <a:gd name="connsiteY4" fmla="*/ 0 h 3865659"/>
              <a:gd name="connsiteX0" fmla="*/ 3030 w 2280115"/>
              <a:gd name="connsiteY0" fmla="*/ 0 h 3865659"/>
              <a:gd name="connsiteX1" fmla="*/ 2280115 w 2280115"/>
              <a:gd name="connsiteY1" fmla="*/ 957355 h 3865659"/>
              <a:gd name="connsiteX2" fmla="*/ 2270939 w 2280115"/>
              <a:gd name="connsiteY2" fmla="*/ 3865659 h 3865659"/>
              <a:gd name="connsiteX3" fmla="*/ 12206 w 2280115"/>
              <a:gd name="connsiteY3" fmla="*/ 1492769 h 3865659"/>
              <a:gd name="connsiteX4" fmla="*/ 3030 w 2280115"/>
              <a:gd name="connsiteY4" fmla="*/ 0 h 386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115" h="3865659">
                <a:moveTo>
                  <a:pt x="3030" y="0"/>
                </a:moveTo>
                <a:lnTo>
                  <a:pt x="2280115" y="957355"/>
                </a:lnTo>
                <a:cubicBezTo>
                  <a:pt x="2277056" y="1926790"/>
                  <a:pt x="2273998" y="2896224"/>
                  <a:pt x="2270939" y="3865659"/>
                </a:cubicBezTo>
                <a:lnTo>
                  <a:pt x="12206" y="1492769"/>
                </a:lnTo>
                <a:cubicBezTo>
                  <a:pt x="15236" y="998880"/>
                  <a:pt x="0" y="493889"/>
                  <a:pt x="3030" y="0"/>
                </a:cubicBezTo>
                <a:close/>
              </a:path>
            </a:pathLst>
          </a:custGeom>
          <a:solidFill>
            <a:schemeClr val="accent1">
              <a:alpha val="1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gn="ctr"/>
            <a:endParaRPr lang="en-US"/>
          </a:p>
        </p:txBody>
      </p:sp>
    </p:spTree>
    <p:extLst>
      <p:ext uri="{BB962C8B-B14F-4D97-AF65-F5344CB8AC3E}">
        <p14:creationId xmlns:p14="http://schemas.microsoft.com/office/powerpoint/2010/main" val="1032583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135"/>
          <p:cNvSpPr txBox="1">
            <a:spLocks noChangeArrowheads="1"/>
          </p:cNvSpPr>
          <p:nvPr/>
        </p:nvSpPr>
        <p:spPr>
          <a:xfrm>
            <a:off x="678432" y="111595"/>
            <a:ext cx="7837606" cy="717100"/>
          </a:xfrm>
          <a:prstGeom prst="rect">
            <a:avLst/>
          </a:prstGeom>
        </p:spPr>
        <p:txBody>
          <a:bodyPr lIns="91408" tIns="45704" rIns="91408" bIns="45704"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096" fontAlgn="auto">
              <a:spcAft>
                <a:spcPts val="0"/>
              </a:spcAft>
              <a:defRPr/>
            </a:pPr>
            <a:r>
              <a:rPr lang="en-US" sz="2400" b="1" dirty="0" smtClean="0">
                <a:solidFill>
                  <a:schemeClr val="bg1"/>
                </a:solidFill>
                <a:cs typeface="Arial" pitchFamily="34" charset="0"/>
              </a:rPr>
              <a:t>AMCOM CBM+</a:t>
            </a:r>
          </a:p>
        </p:txBody>
      </p:sp>
      <p:sp>
        <p:nvSpPr>
          <p:cNvPr id="36" name="AutoShape 31"/>
          <p:cNvSpPr>
            <a:spLocks noChangeArrowheads="1"/>
          </p:cNvSpPr>
          <p:nvPr/>
        </p:nvSpPr>
        <p:spPr bwMode="auto">
          <a:xfrm>
            <a:off x="5330727" y="1143100"/>
            <a:ext cx="3813175" cy="563871"/>
          </a:xfrm>
          <a:prstGeom prst="homePlate">
            <a:avLst>
              <a:gd name="adj" fmla="val 49448"/>
            </a:avLst>
          </a:prstGeom>
          <a:solidFill>
            <a:schemeClr val="tx2">
              <a:lumMod val="75000"/>
            </a:schemeClr>
          </a:solidFill>
          <a:ln w="9525">
            <a:noFill/>
            <a:miter lim="800000"/>
            <a:headEnd/>
            <a:tailEnd/>
          </a:ln>
          <a:effectLst>
            <a:outerShdw blurRad="50800" dist="38100" dir="2700000" algn="tl" rotWithShape="0">
              <a:prstClr val="black">
                <a:alpha val="40000"/>
              </a:prstClr>
            </a:outerShdw>
          </a:effectLst>
        </p:spPr>
        <p:txBody>
          <a:bodyPr wrap="none" lIns="91365" tIns="45683" rIns="91365" bIns="45683"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marL="1249947" indent="3173" defTabSz="864546">
              <a:spcBef>
                <a:spcPts val="100"/>
              </a:spcBef>
              <a:buFontTx/>
              <a:buChar char="•"/>
              <a:defRPr/>
            </a:pPr>
            <a:r>
              <a:rPr lang="en-US" sz="1000" b="1" dirty="0">
                <a:solidFill>
                  <a:sysClr val="window" lastClr="FFFFFF"/>
                </a:solidFill>
              </a:rPr>
              <a:t>  Remaining Useful Life Calculation</a:t>
            </a:r>
          </a:p>
          <a:p>
            <a:pPr marL="1249947" indent="3173" defTabSz="864546">
              <a:spcBef>
                <a:spcPts val="100"/>
              </a:spcBef>
              <a:buFontTx/>
              <a:buChar char="•"/>
              <a:defRPr/>
            </a:pPr>
            <a:r>
              <a:rPr lang="en-US" sz="1000" b="1" dirty="0">
                <a:solidFill>
                  <a:sysClr val="window" lastClr="FFFFFF"/>
                </a:solidFill>
              </a:rPr>
              <a:t>  Inspection Targeting</a:t>
            </a:r>
          </a:p>
          <a:p>
            <a:pPr marL="1249947" indent="3173" defTabSz="864546">
              <a:spcBef>
                <a:spcPts val="100"/>
              </a:spcBef>
              <a:buFontTx/>
              <a:buChar char="•"/>
              <a:defRPr/>
            </a:pPr>
            <a:r>
              <a:rPr lang="en-US" sz="1000" b="1" dirty="0">
                <a:solidFill>
                  <a:sysClr val="window" lastClr="FFFFFF"/>
                </a:solidFill>
              </a:rPr>
              <a:t>  Mission-Based Forecasting</a:t>
            </a:r>
          </a:p>
        </p:txBody>
      </p:sp>
      <p:sp>
        <p:nvSpPr>
          <p:cNvPr id="37" name="AutoShape 31"/>
          <p:cNvSpPr>
            <a:spLocks noChangeArrowheads="1"/>
          </p:cNvSpPr>
          <p:nvPr/>
        </p:nvSpPr>
        <p:spPr bwMode="auto">
          <a:xfrm>
            <a:off x="2785260" y="1143103"/>
            <a:ext cx="3813175" cy="575001"/>
          </a:xfrm>
          <a:prstGeom prst="homePlate">
            <a:avLst>
              <a:gd name="adj" fmla="val 49448"/>
            </a:avLst>
          </a:prstGeom>
          <a:gradFill flip="none" rotWithShape="1">
            <a:gsLst>
              <a:gs pos="0">
                <a:srgbClr val="4F81BD">
                  <a:shade val="51000"/>
                  <a:satMod val="130000"/>
                </a:srgbClr>
              </a:gs>
              <a:gs pos="80000">
                <a:srgbClr val="4F81BD">
                  <a:shade val="93000"/>
                  <a:satMod val="130000"/>
                </a:srgbClr>
              </a:gs>
              <a:gs pos="100000">
                <a:srgbClr val="4F81BD">
                  <a:shade val="94000"/>
                  <a:satMod val="135000"/>
                </a:srgbClr>
              </a:gs>
            </a:gsLst>
            <a:lin ang="10800000" scaled="1"/>
            <a:tileRect/>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1365" tIns="45683" rIns="91365" bIns="45683"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83306" algn="l" rtl="0" fontAlgn="base">
              <a:spcBef>
                <a:spcPct val="0"/>
              </a:spcBef>
              <a:spcAft>
                <a:spcPct val="0"/>
              </a:spcAft>
              <a:defRPr kern="1200">
                <a:solidFill>
                  <a:schemeClr val="lt1"/>
                </a:solidFill>
                <a:latin typeface="+mn-lt"/>
                <a:ea typeface="+mn-ea"/>
                <a:cs typeface="+mn-cs"/>
              </a:defRPr>
            </a:lvl2pPr>
            <a:lvl3pPr marL="966612" algn="l" rtl="0" fontAlgn="base">
              <a:spcBef>
                <a:spcPct val="0"/>
              </a:spcBef>
              <a:spcAft>
                <a:spcPct val="0"/>
              </a:spcAft>
              <a:defRPr kern="1200">
                <a:solidFill>
                  <a:schemeClr val="lt1"/>
                </a:solidFill>
                <a:latin typeface="+mn-lt"/>
                <a:ea typeface="+mn-ea"/>
                <a:cs typeface="+mn-cs"/>
              </a:defRPr>
            </a:lvl3pPr>
            <a:lvl4pPr marL="1449918" algn="l" rtl="0" fontAlgn="base">
              <a:spcBef>
                <a:spcPct val="0"/>
              </a:spcBef>
              <a:spcAft>
                <a:spcPct val="0"/>
              </a:spcAft>
              <a:defRPr kern="1200">
                <a:solidFill>
                  <a:schemeClr val="lt1"/>
                </a:solidFill>
                <a:latin typeface="+mn-lt"/>
                <a:ea typeface="+mn-ea"/>
                <a:cs typeface="+mn-cs"/>
              </a:defRPr>
            </a:lvl4pPr>
            <a:lvl5pPr marL="1933224" algn="l" rtl="0" fontAlgn="base">
              <a:spcBef>
                <a:spcPct val="0"/>
              </a:spcBef>
              <a:spcAft>
                <a:spcPct val="0"/>
              </a:spcAft>
              <a:defRPr kern="1200">
                <a:solidFill>
                  <a:schemeClr val="lt1"/>
                </a:solidFill>
                <a:latin typeface="+mn-lt"/>
                <a:ea typeface="+mn-ea"/>
                <a:cs typeface="+mn-cs"/>
              </a:defRPr>
            </a:lvl5pPr>
            <a:lvl6pPr marL="2416531" algn="l" defTabSz="966612" rtl="0" eaLnBrk="1" latinLnBrk="0" hangingPunct="1">
              <a:defRPr kern="1200">
                <a:solidFill>
                  <a:schemeClr val="lt1"/>
                </a:solidFill>
                <a:latin typeface="+mn-lt"/>
                <a:ea typeface="+mn-ea"/>
                <a:cs typeface="+mn-cs"/>
              </a:defRPr>
            </a:lvl6pPr>
            <a:lvl7pPr marL="2899837" algn="l" defTabSz="966612" rtl="0" eaLnBrk="1" latinLnBrk="0" hangingPunct="1">
              <a:defRPr kern="1200">
                <a:solidFill>
                  <a:schemeClr val="lt1"/>
                </a:solidFill>
                <a:latin typeface="+mn-lt"/>
                <a:ea typeface="+mn-ea"/>
                <a:cs typeface="+mn-cs"/>
              </a:defRPr>
            </a:lvl7pPr>
            <a:lvl8pPr marL="3383143" algn="l" defTabSz="966612" rtl="0" eaLnBrk="1" latinLnBrk="0" hangingPunct="1">
              <a:defRPr kern="1200">
                <a:solidFill>
                  <a:schemeClr val="lt1"/>
                </a:solidFill>
                <a:latin typeface="+mn-lt"/>
                <a:ea typeface="+mn-ea"/>
                <a:cs typeface="+mn-cs"/>
              </a:defRPr>
            </a:lvl8pPr>
            <a:lvl9pPr marL="3866449" algn="l" defTabSz="966612" rtl="0" eaLnBrk="1" latinLnBrk="0" hangingPunct="1">
              <a:defRPr kern="1200">
                <a:solidFill>
                  <a:schemeClr val="lt1"/>
                </a:solidFill>
                <a:latin typeface="+mn-lt"/>
                <a:ea typeface="+mn-ea"/>
                <a:cs typeface="+mn-cs"/>
              </a:defRPr>
            </a:lvl9pPr>
          </a:lstStyle>
          <a:p>
            <a:pPr marL="962840" indent="3173" defTabSz="864546">
              <a:spcBef>
                <a:spcPts val="100"/>
              </a:spcBef>
              <a:buFontTx/>
              <a:buChar char="•"/>
              <a:defRPr/>
            </a:pPr>
            <a:r>
              <a:rPr lang="en-US" sz="1000" b="1" dirty="0">
                <a:solidFill>
                  <a:sysClr val="window" lastClr="FFFFFF"/>
                </a:solidFill>
                <a:latin typeface="Arial"/>
              </a:rPr>
              <a:t>  CI / HI Development</a:t>
            </a:r>
          </a:p>
          <a:p>
            <a:pPr marL="962840" indent="3173" defTabSz="864546">
              <a:spcBef>
                <a:spcPts val="100"/>
              </a:spcBef>
              <a:buFontTx/>
              <a:buChar char="•"/>
              <a:defRPr/>
            </a:pPr>
            <a:r>
              <a:rPr lang="en-US" sz="1000" b="1" dirty="0">
                <a:solidFill>
                  <a:sysClr val="window" lastClr="FFFFFF"/>
                </a:solidFill>
                <a:latin typeface="Arial"/>
              </a:rPr>
              <a:t>  Flight Line Diagnostics</a:t>
            </a:r>
          </a:p>
          <a:p>
            <a:pPr marL="962840" indent="3173" defTabSz="864546">
              <a:spcBef>
                <a:spcPts val="100"/>
              </a:spcBef>
              <a:buFontTx/>
              <a:buChar char="•"/>
              <a:defRPr/>
            </a:pPr>
            <a:r>
              <a:rPr lang="en-US" sz="1000" b="1" dirty="0">
                <a:solidFill>
                  <a:sysClr val="window" lastClr="FFFFFF"/>
                </a:solidFill>
                <a:latin typeface="Arial"/>
              </a:rPr>
              <a:t>  Institutionalized Training</a:t>
            </a:r>
          </a:p>
        </p:txBody>
      </p:sp>
      <p:sp>
        <p:nvSpPr>
          <p:cNvPr id="38" name="AutoShape 31"/>
          <p:cNvSpPr>
            <a:spLocks noChangeArrowheads="1"/>
          </p:cNvSpPr>
          <p:nvPr/>
        </p:nvSpPr>
        <p:spPr bwMode="auto">
          <a:xfrm>
            <a:off x="-103" y="1140838"/>
            <a:ext cx="3489325" cy="578922"/>
          </a:xfrm>
          <a:prstGeom prst="homePlate">
            <a:avLst>
              <a:gd name="adj" fmla="val 49448"/>
            </a:avLst>
          </a:prstGeom>
          <a:gradFill flip="none" rotWithShape="1">
            <a:gsLst>
              <a:gs pos="0">
                <a:srgbClr val="4F81BD">
                  <a:tint val="50000"/>
                  <a:satMod val="300000"/>
                </a:srgbClr>
              </a:gs>
              <a:gs pos="35000">
                <a:srgbClr val="4F81BD">
                  <a:tint val="37000"/>
                  <a:satMod val="300000"/>
                </a:srgbClr>
              </a:gs>
              <a:gs pos="100000">
                <a:srgbClr val="4F81BD">
                  <a:tint val="15000"/>
                  <a:satMod val="350000"/>
                </a:srgbClr>
              </a:gs>
            </a:gsLst>
            <a:lin ang="10800000" scaled="1"/>
            <a:tileRect/>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wrap="none" lIns="91365" tIns="45683" rIns="91365" bIns="45683"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83306" algn="l" rtl="0" fontAlgn="base">
              <a:spcBef>
                <a:spcPct val="0"/>
              </a:spcBef>
              <a:spcAft>
                <a:spcPct val="0"/>
              </a:spcAft>
              <a:defRPr kern="1200">
                <a:solidFill>
                  <a:schemeClr val="dk1"/>
                </a:solidFill>
                <a:latin typeface="+mn-lt"/>
                <a:ea typeface="+mn-ea"/>
                <a:cs typeface="+mn-cs"/>
              </a:defRPr>
            </a:lvl2pPr>
            <a:lvl3pPr marL="966612" algn="l" rtl="0" fontAlgn="base">
              <a:spcBef>
                <a:spcPct val="0"/>
              </a:spcBef>
              <a:spcAft>
                <a:spcPct val="0"/>
              </a:spcAft>
              <a:defRPr kern="1200">
                <a:solidFill>
                  <a:schemeClr val="dk1"/>
                </a:solidFill>
                <a:latin typeface="+mn-lt"/>
                <a:ea typeface="+mn-ea"/>
                <a:cs typeface="+mn-cs"/>
              </a:defRPr>
            </a:lvl3pPr>
            <a:lvl4pPr marL="1449918" algn="l" rtl="0" fontAlgn="base">
              <a:spcBef>
                <a:spcPct val="0"/>
              </a:spcBef>
              <a:spcAft>
                <a:spcPct val="0"/>
              </a:spcAft>
              <a:defRPr kern="1200">
                <a:solidFill>
                  <a:schemeClr val="dk1"/>
                </a:solidFill>
                <a:latin typeface="+mn-lt"/>
                <a:ea typeface="+mn-ea"/>
                <a:cs typeface="+mn-cs"/>
              </a:defRPr>
            </a:lvl4pPr>
            <a:lvl5pPr marL="1933224" algn="l" rtl="0" fontAlgn="base">
              <a:spcBef>
                <a:spcPct val="0"/>
              </a:spcBef>
              <a:spcAft>
                <a:spcPct val="0"/>
              </a:spcAft>
              <a:defRPr kern="1200">
                <a:solidFill>
                  <a:schemeClr val="dk1"/>
                </a:solidFill>
                <a:latin typeface="+mn-lt"/>
                <a:ea typeface="+mn-ea"/>
                <a:cs typeface="+mn-cs"/>
              </a:defRPr>
            </a:lvl5pPr>
            <a:lvl6pPr marL="2416531" algn="l" defTabSz="966612" rtl="0" eaLnBrk="1" latinLnBrk="0" hangingPunct="1">
              <a:defRPr kern="1200">
                <a:solidFill>
                  <a:schemeClr val="dk1"/>
                </a:solidFill>
                <a:latin typeface="+mn-lt"/>
                <a:ea typeface="+mn-ea"/>
                <a:cs typeface="+mn-cs"/>
              </a:defRPr>
            </a:lvl6pPr>
            <a:lvl7pPr marL="2899837" algn="l" defTabSz="966612" rtl="0" eaLnBrk="1" latinLnBrk="0" hangingPunct="1">
              <a:defRPr kern="1200">
                <a:solidFill>
                  <a:schemeClr val="dk1"/>
                </a:solidFill>
                <a:latin typeface="+mn-lt"/>
                <a:ea typeface="+mn-ea"/>
                <a:cs typeface="+mn-cs"/>
              </a:defRPr>
            </a:lvl7pPr>
            <a:lvl8pPr marL="3383143" algn="l" defTabSz="966612" rtl="0" eaLnBrk="1" latinLnBrk="0" hangingPunct="1">
              <a:defRPr kern="1200">
                <a:solidFill>
                  <a:schemeClr val="dk1"/>
                </a:solidFill>
                <a:latin typeface="+mn-lt"/>
                <a:ea typeface="+mn-ea"/>
                <a:cs typeface="+mn-cs"/>
              </a:defRPr>
            </a:lvl8pPr>
            <a:lvl9pPr marL="3866449" algn="l" defTabSz="966612" rtl="0" eaLnBrk="1" latinLnBrk="0" hangingPunct="1">
              <a:defRPr kern="1200">
                <a:solidFill>
                  <a:schemeClr val="dk1"/>
                </a:solidFill>
                <a:latin typeface="+mn-lt"/>
                <a:ea typeface="+mn-ea"/>
                <a:cs typeface="+mn-cs"/>
              </a:defRPr>
            </a:lvl9pPr>
          </a:lstStyle>
          <a:p>
            <a:pPr marL="114208" indent="-114208" defTabSz="864546">
              <a:spcBef>
                <a:spcPts val="100"/>
              </a:spcBef>
              <a:buFontTx/>
              <a:buChar char="•"/>
              <a:defRPr/>
            </a:pPr>
            <a:r>
              <a:rPr lang="en-US" sz="1000" b="1" dirty="0">
                <a:solidFill>
                  <a:prstClr val="black"/>
                </a:solidFill>
                <a:latin typeface="Arial"/>
              </a:rPr>
              <a:t>Digital Source Collector Installation</a:t>
            </a:r>
          </a:p>
          <a:p>
            <a:pPr marL="114208" indent="-114208" defTabSz="864546">
              <a:spcBef>
                <a:spcPts val="100"/>
              </a:spcBef>
              <a:buFontTx/>
              <a:buChar char="•"/>
              <a:defRPr/>
            </a:pPr>
            <a:r>
              <a:rPr lang="en-US" sz="1000" b="1" dirty="0">
                <a:solidFill>
                  <a:prstClr val="black"/>
                </a:solidFill>
                <a:latin typeface="Arial"/>
              </a:rPr>
              <a:t>Health Monitoring Unit (HMU) Installation</a:t>
            </a:r>
          </a:p>
          <a:p>
            <a:pPr marL="114208" indent="-114208" defTabSz="864546">
              <a:spcBef>
                <a:spcPts val="100"/>
              </a:spcBef>
              <a:buFontTx/>
              <a:buChar char="•"/>
              <a:defRPr/>
            </a:pPr>
            <a:r>
              <a:rPr lang="en-US" sz="1000" b="1" dirty="0">
                <a:solidFill>
                  <a:prstClr val="black"/>
                </a:solidFill>
                <a:latin typeface="Arial"/>
              </a:rPr>
              <a:t>Knowledge Development</a:t>
            </a:r>
          </a:p>
        </p:txBody>
      </p:sp>
      <p:sp>
        <p:nvSpPr>
          <p:cNvPr id="39" name="Rectangle 38"/>
          <p:cNvSpPr>
            <a:spLocks noChangeArrowheads="1"/>
          </p:cNvSpPr>
          <p:nvPr/>
        </p:nvSpPr>
        <p:spPr bwMode="auto">
          <a:xfrm>
            <a:off x="1130983" y="872743"/>
            <a:ext cx="8046946" cy="206707"/>
          </a:xfrm>
          <a:prstGeom prst="rect">
            <a:avLst/>
          </a:prstGeom>
          <a:noFill/>
          <a:ln w="12700">
            <a:noFill/>
            <a:miter lim="800000"/>
            <a:headEnd/>
            <a:tailEnd/>
          </a:ln>
          <a:effectLst/>
        </p:spPr>
        <p:txBody>
          <a:bodyPr lIns="91365" tIns="45683" rIns="91365" bIns="45683"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r" defTabSz="864546" eaLnBrk="0" hangingPunct="0">
              <a:tabLst>
                <a:tab pos="799458" algn="ctr"/>
                <a:tab pos="2741003" algn="ctr"/>
                <a:tab pos="4568334" algn="ctr"/>
                <a:tab pos="6344911" algn="ctr"/>
                <a:tab pos="8223000" algn="ctr"/>
              </a:tabLst>
              <a:defRPr/>
            </a:pPr>
            <a:r>
              <a:rPr lang="en-US" sz="1500" b="1" i="1" dirty="0" smtClean="0">
                <a:solidFill>
                  <a:srgbClr val="1F497D">
                    <a:lumMod val="50000"/>
                  </a:srgbClr>
                </a:solidFill>
              </a:rPr>
              <a:t>            Preventive -- Indicators -- Diagnostics	 -- Prognostics -- On-Condition</a:t>
            </a:r>
            <a:endParaRPr lang="en-US" sz="1500" b="1" i="1" dirty="0">
              <a:solidFill>
                <a:srgbClr val="1F497D">
                  <a:lumMod val="50000"/>
                </a:srgbClr>
              </a:solidFill>
            </a:endParaRPr>
          </a:p>
        </p:txBody>
      </p:sp>
      <p:sp>
        <p:nvSpPr>
          <p:cNvPr id="40" name="Oval 39"/>
          <p:cNvSpPr>
            <a:spLocks noChangeArrowheads="1"/>
          </p:cNvSpPr>
          <p:nvPr/>
        </p:nvSpPr>
        <p:spPr bwMode="auto">
          <a:xfrm>
            <a:off x="5119197" y="2447878"/>
            <a:ext cx="4002087" cy="2936875"/>
          </a:xfrm>
          <a:prstGeom prst="ellipse">
            <a:avLst/>
          </a:prstGeom>
          <a:solidFill>
            <a:srgbClr val="FFFFFF"/>
          </a:solidFill>
          <a:ln w="9525" algn="ctr">
            <a:solidFill>
              <a:sysClr val="windowText" lastClr="000000"/>
            </a:solidFill>
            <a:round/>
            <a:headEnd/>
            <a:tailEnd/>
          </a:ln>
        </p:spPr>
        <p:txBody>
          <a:bodyPr lIns="91365" tIns="45683" rIns="91365" bIns="45683"/>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defTabSz="864546">
              <a:defRPr/>
            </a:pPr>
            <a:endParaRPr lang="en-US" sz="1700" dirty="0">
              <a:solidFill>
                <a:srgbClr val="000000"/>
              </a:solidFill>
            </a:endParaRPr>
          </a:p>
        </p:txBody>
      </p:sp>
      <p:pic>
        <p:nvPicPr>
          <p:cNvPr id="41" name="Picture 40"/>
          <p:cNvPicPr>
            <a:picLocks noChangeAspect="1" noChangeArrowheads="1"/>
          </p:cNvPicPr>
          <p:nvPr/>
        </p:nvPicPr>
        <p:blipFill>
          <a:blip r:embed="rId2" cstate="print"/>
          <a:srcRect/>
          <a:stretch>
            <a:fillRect/>
          </a:stretch>
        </p:blipFill>
        <p:spPr bwMode="auto">
          <a:xfrm>
            <a:off x="5036640" y="2857443"/>
            <a:ext cx="3644900" cy="2241550"/>
          </a:xfrm>
          <a:prstGeom prst="rect">
            <a:avLst/>
          </a:prstGeom>
          <a:noFill/>
          <a:ln w="9525">
            <a:noFill/>
            <a:miter lim="800000"/>
            <a:headEnd/>
            <a:tailEnd/>
          </a:ln>
        </p:spPr>
      </p:pic>
      <p:sp>
        <p:nvSpPr>
          <p:cNvPr id="42" name="Rectangle 41"/>
          <p:cNvSpPr/>
          <p:nvPr/>
        </p:nvSpPr>
        <p:spPr>
          <a:xfrm>
            <a:off x="5606610" y="2496131"/>
            <a:ext cx="2931136" cy="461633"/>
          </a:xfrm>
          <a:prstGeom prst="rect">
            <a:avLst/>
          </a:prstGeom>
          <a:noFill/>
        </p:spPr>
        <p:txBody>
          <a:bodyPr lIns="91365" tIns="45683" rIns="91365" bIns="45683">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864546">
              <a:defRPr/>
            </a:pPr>
            <a:r>
              <a:rPr lang="en-US" sz="2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rPr>
              <a:t>  IVHMS </a:t>
            </a:r>
          </a:p>
        </p:txBody>
      </p:sp>
      <p:sp>
        <p:nvSpPr>
          <p:cNvPr id="44" name="Oval 43"/>
          <p:cNvSpPr>
            <a:spLocks noChangeArrowheads="1"/>
          </p:cNvSpPr>
          <p:nvPr/>
        </p:nvSpPr>
        <p:spPr bwMode="auto">
          <a:xfrm>
            <a:off x="1867201" y="3457976"/>
            <a:ext cx="3841220" cy="2584042"/>
          </a:xfrm>
          <a:prstGeom prst="ellipse">
            <a:avLst/>
          </a:prstGeom>
          <a:solidFill>
            <a:srgbClr val="FFFFFF"/>
          </a:solidFill>
          <a:ln w="9525" algn="ctr">
            <a:solidFill>
              <a:sysClr val="windowText" lastClr="000000"/>
            </a:solidFill>
            <a:round/>
            <a:headEnd/>
            <a:tailEnd/>
          </a:ln>
        </p:spPr>
        <p:txBody>
          <a:bodyPr lIns="86470" tIns="43235" rIns="86470" bIns="43235"/>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defTabSz="864546">
              <a:defRPr/>
            </a:pPr>
            <a:endParaRPr lang="en-US" sz="1700" dirty="0">
              <a:solidFill>
                <a:srgbClr val="000000"/>
              </a:solidFill>
            </a:endParaRPr>
          </a:p>
        </p:txBody>
      </p:sp>
      <p:pic>
        <p:nvPicPr>
          <p:cNvPr id="45" name="Picture 44"/>
          <p:cNvPicPr>
            <a:picLocks noChangeAspect="1" noChangeArrowheads="1"/>
          </p:cNvPicPr>
          <p:nvPr/>
        </p:nvPicPr>
        <p:blipFill>
          <a:blip r:embed="rId3" cstate="print"/>
          <a:srcRect/>
          <a:stretch>
            <a:fillRect/>
          </a:stretch>
        </p:blipFill>
        <p:spPr bwMode="auto">
          <a:xfrm>
            <a:off x="2215221" y="3848573"/>
            <a:ext cx="3348074" cy="1912989"/>
          </a:xfrm>
          <a:prstGeom prst="rect">
            <a:avLst/>
          </a:prstGeom>
          <a:noFill/>
          <a:ln w="9525">
            <a:noFill/>
            <a:miter lim="800000"/>
            <a:headEnd/>
            <a:tailEnd/>
          </a:ln>
        </p:spPr>
      </p:pic>
      <p:sp>
        <p:nvSpPr>
          <p:cNvPr id="46" name="Rectangle 45"/>
          <p:cNvSpPr/>
          <p:nvPr/>
        </p:nvSpPr>
        <p:spPr bwMode="auto">
          <a:xfrm>
            <a:off x="2422899" y="5444004"/>
            <a:ext cx="2822010" cy="461664"/>
          </a:xfrm>
          <a:prstGeom prst="rect">
            <a:avLst/>
          </a:prstGeom>
          <a:noFill/>
        </p:spPr>
        <p:txBody>
          <a:bodyPr lIns="86470" tIns="43235" rIns="86470" bIns="43235">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864546">
              <a:defRPr/>
            </a:pPr>
            <a:r>
              <a:rPr lang="en-US" sz="2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rPr>
              <a:t> MSPU </a:t>
            </a:r>
          </a:p>
        </p:txBody>
      </p:sp>
      <p:sp>
        <p:nvSpPr>
          <p:cNvPr id="47" name="Rectangle 46"/>
          <p:cNvSpPr>
            <a:spLocks noChangeArrowheads="1"/>
          </p:cNvSpPr>
          <p:nvPr/>
        </p:nvSpPr>
        <p:spPr bwMode="auto">
          <a:xfrm>
            <a:off x="2190433" y="2365101"/>
            <a:ext cx="4572000" cy="661645"/>
          </a:xfrm>
          <a:prstGeom prst="rect">
            <a:avLst/>
          </a:prstGeom>
          <a:noFill/>
          <a:ln w="9525">
            <a:noFill/>
            <a:miter lim="800000"/>
            <a:headEnd/>
            <a:tailEnd/>
          </a:ln>
        </p:spPr>
        <p:txBody>
          <a:bodyPr lIns="91365" tIns="45683" rIns="91365" bIns="45683">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defTabSz="864546">
              <a:buFont typeface="Wingdings" pitchFamily="2" charset="2"/>
              <a:buChar char="Ø"/>
              <a:defRPr/>
            </a:pPr>
            <a:r>
              <a:rPr lang="en-US" sz="1200" b="1" dirty="0">
                <a:solidFill>
                  <a:srgbClr val="0000FF"/>
                </a:solidFill>
              </a:rPr>
              <a:t> </a:t>
            </a:r>
            <a:r>
              <a:rPr lang="en-US" sz="1200" b="1" dirty="0" smtClean="0">
                <a:solidFill>
                  <a:srgbClr val="0000FF"/>
                </a:solidFill>
              </a:rPr>
              <a:t>Army-Approved CBA; $2B Life-Cycle </a:t>
            </a:r>
            <a:r>
              <a:rPr lang="en-US" sz="1200" b="1" dirty="0">
                <a:solidFill>
                  <a:srgbClr val="0000FF"/>
                </a:solidFill>
              </a:rPr>
              <a:t>C</a:t>
            </a:r>
            <a:r>
              <a:rPr lang="en-US" sz="1200" b="1" dirty="0" smtClean="0">
                <a:solidFill>
                  <a:srgbClr val="0000FF"/>
                </a:solidFill>
              </a:rPr>
              <a:t>ost Avoidance</a:t>
            </a:r>
            <a:endParaRPr lang="en-US" sz="1200" b="1" dirty="0">
              <a:solidFill>
                <a:srgbClr val="0000FF"/>
              </a:solidFill>
            </a:endParaRPr>
          </a:p>
          <a:p>
            <a:pPr defTabSz="864546">
              <a:buFont typeface="Wingdings" pitchFamily="2" charset="2"/>
              <a:buChar char="Ø"/>
              <a:defRPr/>
            </a:pPr>
            <a:r>
              <a:rPr lang="en-US" sz="1200" b="1" dirty="0" smtClean="0">
                <a:solidFill>
                  <a:srgbClr val="0000FF"/>
                </a:solidFill>
              </a:rPr>
              <a:t> 87% of AVN Fleet CBM+ Enabled</a:t>
            </a:r>
          </a:p>
          <a:p>
            <a:pPr defTabSz="864546">
              <a:buFont typeface="Wingdings" pitchFamily="2" charset="2"/>
              <a:buChar char="Ø"/>
              <a:defRPr/>
            </a:pPr>
            <a:r>
              <a:rPr lang="en-US" sz="1200" b="1" dirty="0" smtClean="0">
                <a:solidFill>
                  <a:srgbClr val="0000FF"/>
                </a:solidFill>
              </a:rPr>
              <a:t> Averted 4 Class A Mishaps</a:t>
            </a:r>
            <a:endParaRPr lang="en-US" sz="1200" b="1" dirty="0">
              <a:solidFill>
                <a:srgbClr val="0000FF"/>
              </a:solidFill>
            </a:endParaRPr>
          </a:p>
        </p:txBody>
      </p:sp>
      <p:sp>
        <p:nvSpPr>
          <p:cNvPr id="48" name="Rectangle 47"/>
          <p:cNvSpPr>
            <a:spLocks noChangeArrowheads="1"/>
          </p:cNvSpPr>
          <p:nvPr/>
        </p:nvSpPr>
        <p:spPr bwMode="auto">
          <a:xfrm>
            <a:off x="5622654" y="5395017"/>
            <a:ext cx="3286114" cy="553923"/>
          </a:xfrm>
          <a:prstGeom prst="rect">
            <a:avLst/>
          </a:prstGeom>
          <a:noFill/>
          <a:ln w="9525">
            <a:noFill/>
            <a:miter lim="800000"/>
            <a:headEnd/>
            <a:tailEnd/>
          </a:ln>
        </p:spPr>
        <p:txBody>
          <a:bodyPr wrap="square" lIns="91365" tIns="45683" rIns="91365" bIns="45683">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defTabSz="864546">
              <a:buFont typeface="Wingdings" pitchFamily="2" charset="2"/>
              <a:buChar char="Ø"/>
              <a:defRPr/>
            </a:pPr>
            <a:r>
              <a:rPr lang="en-US" sz="1000" b="1" dirty="0" smtClean="0">
                <a:solidFill>
                  <a:srgbClr val="0000FF"/>
                </a:solidFill>
              </a:rPr>
              <a:t>Validated post-investment assessments with 16% of completed projects evaluated</a:t>
            </a:r>
          </a:p>
          <a:p>
            <a:pPr defTabSz="864546">
              <a:buFont typeface="Wingdings" pitchFamily="2" charset="2"/>
              <a:buChar char="Ø"/>
              <a:defRPr/>
            </a:pPr>
            <a:r>
              <a:rPr lang="en-US" sz="1000" b="1" dirty="0" smtClean="0">
                <a:solidFill>
                  <a:srgbClr val="0000FF"/>
                </a:solidFill>
              </a:rPr>
              <a:t> 10% MMH avoided due to CBM</a:t>
            </a:r>
            <a:endParaRPr lang="en-US" sz="1000" b="1" dirty="0">
              <a:solidFill>
                <a:srgbClr val="0000FF"/>
              </a:solidFill>
            </a:endParaRPr>
          </a:p>
        </p:txBody>
      </p:sp>
      <p:sp>
        <p:nvSpPr>
          <p:cNvPr id="49" name="TextBox 23"/>
          <p:cNvSpPr txBox="1"/>
          <p:nvPr/>
        </p:nvSpPr>
        <p:spPr>
          <a:xfrm>
            <a:off x="3091285" y="3489832"/>
            <a:ext cx="1276160" cy="246147"/>
          </a:xfrm>
          <a:prstGeom prst="rect">
            <a:avLst/>
          </a:prstGeom>
          <a:noFill/>
        </p:spPr>
        <p:txBody>
          <a:bodyPr wrap="none" lIns="91365" tIns="45683" rIns="91365" bIns="45683">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864546">
              <a:buFontTx/>
              <a:buChar char="-"/>
              <a:defRPr/>
            </a:pPr>
            <a:r>
              <a:rPr lang="en-US" sz="1000" b="1" dirty="0">
                <a:solidFill>
                  <a:prstClr val="black"/>
                </a:solidFill>
                <a:effectLst>
                  <a:outerShdw blurRad="38100" dist="38100" dir="2700000" algn="tl">
                    <a:srgbClr val="000000">
                      <a:alpha val="43137"/>
                    </a:srgbClr>
                  </a:outerShdw>
                </a:effectLst>
              </a:rPr>
              <a:t>Rotor Smoothing</a:t>
            </a:r>
          </a:p>
        </p:txBody>
      </p:sp>
      <p:sp>
        <p:nvSpPr>
          <p:cNvPr id="50" name="TextBox 24"/>
          <p:cNvSpPr txBox="1"/>
          <p:nvPr/>
        </p:nvSpPr>
        <p:spPr>
          <a:xfrm>
            <a:off x="3765758" y="3673983"/>
            <a:ext cx="1321043" cy="246147"/>
          </a:xfrm>
          <a:prstGeom prst="rect">
            <a:avLst/>
          </a:prstGeom>
          <a:noFill/>
        </p:spPr>
        <p:txBody>
          <a:bodyPr wrap="none" lIns="91365" tIns="45683" rIns="91365" bIns="45683">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864546">
              <a:buFontTx/>
              <a:buChar char="-"/>
              <a:defRPr/>
            </a:pPr>
            <a:r>
              <a:rPr lang="en-US" sz="1000" b="1" dirty="0">
                <a:solidFill>
                  <a:prstClr val="black"/>
                </a:solidFill>
                <a:effectLst>
                  <a:outerShdw blurRad="38100" dist="38100" dir="2700000" algn="tl">
                    <a:srgbClr val="000000">
                      <a:alpha val="43137"/>
                    </a:srgbClr>
                  </a:outerShdw>
                </a:effectLst>
              </a:rPr>
              <a:t>Drive Train Health</a:t>
            </a:r>
          </a:p>
        </p:txBody>
      </p:sp>
      <p:sp>
        <p:nvSpPr>
          <p:cNvPr id="51" name="TextBox 25"/>
          <p:cNvSpPr txBox="1"/>
          <p:nvPr/>
        </p:nvSpPr>
        <p:spPr>
          <a:xfrm>
            <a:off x="2449297" y="3685096"/>
            <a:ext cx="1080593" cy="246147"/>
          </a:xfrm>
          <a:prstGeom prst="rect">
            <a:avLst/>
          </a:prstGeom>
          <a:noFill/>
        </p:spPr>
        <p:txBody>
          <a:bodyPr wrap="none" lIns="91365" tIns="45683" rIns="91365" bIns="45683">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864546">
              <a:buFontTx/>
              <a:buChar char="-"/>
              <a:defRPr/>
            </a:pPr>
            <a:r>
              <a:rPr lang="en-US" sz="1000" b="1" dirty="0">
                <a:solidFill>
                  <a:prstClr val="black"/>
                </a:solidFill>
                <a:effectLst>
                  <a:outerShdw blurRad="38100" dist="38100" dir="2700000" algn="tl">
                    <a:srgbClr val="000000">
                      <a:alpha val="43137"/>
                    </a:srgbClr>
                  </a:outerShdw>
                </a:effectLst>
              </a:rPr>
              <a:t>Engine Health</a:t>
            </a:r>
          </a:p>
        </p:txBody>
      </p:sp>
      <p:sp>
        <p:nvSpPr>
          <p:cNvPr id="52" name="TextBox 26"/>
          <p:cNvSpPr txBox="1"/>
          <p:nvPr/>
        </p:nvSpPr>
        <p:spPr>
          <a:xfrm>
            <a:off x="5696431" y="4537027"/>
            <a:ext cx="1258526" cy="246147"/>
          </a:xfrm>
          <a:prstGeom prst="rect">
            <a:avLst/>
          </a:prstGeom>
          <a:noFill/>
        </p:spPr>
        <p:txBody>
          <a:bodyPr wrap="none" lIns="91365" tIns="45683" rIns="91365" bIns="45683">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864546">
              <a:buFontTx/>
              <a:buChar char="-"/>
              <a:defRPr/>
            </a:pPr>
            <a:r>
              <a:rPr lang="en-US" sz="1000" b="1" dirty="0">
                <a:solidFill>
                  <a:prstClr val="black"/>
                </a:solidFill>
                <a:effectLst>
                  <a:outerShdw blurRad="38100" dist="38100" dir="2700000" algn="tl">
                    <a:srgbClr val="000000">
                      <a:alpha val="43137"/>
                    </a:srgbClr>
                  </a:outerShdw>
                </a:effectLst>
              </a:rPr>
              <a:t>Structural Health</a:t>
            </a:r>
          </a:p>
        </p:txBody>
      </p:sp>
      <p:sp>
        <p:nvSpPr>
          <p:cNvPr id="53" name="TextBox 27"/>
          <p:cNvSpPr txBox="1"/>
          <p:nvPr/>
        </p:nvSpPr>
        <p:spPr>
          <a:xfrm>
            <a:off x="6261211" y="5068839"/>
            <a:ext cx="1662483" cy="246147"/>
          </a:xfrm>
          <a:prstGeom prst="rect">
            <a:avLst/>
          </a:prstGeom>
          <a:noFill/>
        </p:spPr>
        <p:txBody>
          <a:bodyPr wrap="none" lIns="91365" tIns="45683" rIns="91365" bIns="45683">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864546">
              <a:buFontTx/>
              <a:buChar char="-"/>
              <a:defRPr/>
            </a:pPr>
            <a:r>
              <a:rPr lang="en-US" sz="1000" b="1" dirty="0">
                <a:solidFill>
                  <a:prstClr val="black"/>
                </a:solidFill>
                <a:effectLst>
                  <a:outerShdw blurRad="38100" dist="38100" dir="2700000" algn="tl">
                    <a:srgbClr val="000000">
                      <a:alpha val="43137"/>
                    </a:srgbClr>
                  </a:outerShdw>
                </a:effectLst>
              </a:rPr>
              <a:t>Exceedance Monitoring</a:t>
            </a:r>
          </a:p>
        </p:txBody>
      </p:sp>
      <p:sp>
        <p:nvSpPr>
          <p:cNvPr id="54" name="TextBox 29"/>
          <p:cNvSpPr txBox="1"/>
          <p:nvPr/>
        </p:nvSpPr>
        <p:spPr>
          <a:xfrm>
            <a:off x="8366392" y="3741682"/>
            <a:ext cx="809686" cy="415424"/>
          </a:xfrm>
          <a:prstGeom prst="rect">
            <a:avLst/>
          </a:prstGeom>
          <a:noFill/>
        </p:spPr>
        <p:txBody>
          <a:bodyPr wrap="none" lIns="91365" tIns="45683" rIns="91365" bIns="45683">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864546">
              <a:buFontTx/>
              <a:buChar char="-"/>
              <a:defRPr/>
            </a:pPr>
            <a:r>
              <a:rPr lang="en-US" sz="1000" b="1" dirty="0">
                <a:solidFill>
                  <a:prstClr val="black"/>
                </a:solidFill>
                <a:effectLst>
                  <a:outerShdw blurRad="38100" dist="38100" dir="2700000" algn="tl">
                    <a:srgbClr val="000000">
                      <a:alpha val="43137"/>
                    </a:srgbClr>
                  </a:outerShdw>
                </a:effectLst>
              </a:rPr>
              <a:t>Logbook </a:t>
            </a:r>
          </a:p>
          <a:p>
            <a:pPr algn="ctr" defTabSz="864546">
              <a:defRPr/>
            </a:pPr>
            <a:r>
              <a:rPr lang="en-US" sz="1000" b="1" dirty="0">
                <a:solidFill>
                  <a:prstClr val="black"/>
                </a:solidFill>
                <a:effectLst>
                  <a:outerShdw blurRad="38100" dist="38100" dir="2700000" algn="tl">
                    <a:srgbClr val="000000">
                      <a:alpha val="43137"/>
                    </a:srgbClr>
                  </a:outerShdw>
                </a:effectLst>
              </a:rPr>
              <a:t> Interface</a:t>
            </a:r>
          </a:p>
        </p:txBody>
      </p:sp>
      <p:sp>
        <p:nvSpPr>
          <p:cNvPr id="55" name="Rectangle 54"/>
          <p:cNvSpPr>
            <a:spLocks noChangeArrowheads="1"/>
          </p:cNvSpPr>
          <p:nvPr/>
        </p:nvSpPr>
        <p:spPr bwMode="auto">
          <a:xfrm>
            <a:off x="-109" y="1759022"/>
            <a:ext cx="9144000" cy="310368"/>
          </a:xfrm>
          <a:prstGeom prst="rect">
            <a:avLst/>
          </a:prstGeom>
          <a:noFill/>
          <a:ln w="12700">
            <a:noFill/>
            <a:miter lim="800000"/>
            <a:headEnd/>
            <a:tailEnd/>
          </a:ln>
        </p:spPr>
        <p:txBody>
          <a:bodyPr wrap="square" lIns="96574" tIns="19312" rIns="96574" bIns="28974">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096" eaLnBrk="0" hangingPunct="0">
              <a:defRPr/>
            </a:pPr>
            <a:r>
              <a:rPr lang="en-US" sz="1700" b="1" dirty="0" smtClean="0">
                <a:solidFill>
                  <a:srgbClr val="1F497D">
                    <a:lumMod val="50000"/>
                  </a:srgbClr>
                </a:solidFill>
              </a:rPr>
              <a:t>CBM+ </a:t>
            </a:r>
            <a:r>
              <a:rPr lang="en-US" sz="1700" b="1" dirty="0">
                <a:solidFill>
                  <a:srgbClr val="1F497D">
                    <a:lumMod val="50000"/>
                  </a:srgbClr>
                </a:solidFill>
              </a:rPr>
              <a:t>Program Supporting ARFORGEN</a:t>
            </a:r>
          </a:p>
        </p:txBody>
      </p:sp>
      <p:sp>
        <p:nvSpPr>
          <p:cNvPr id="56" name="Rectangle 55"/>
          <p:cNvSpPr>
            <a:spLocks noChangeArrowheads="1"/>
          </p:cNvSpPr>
          <p:nvPr/>
        </p:nvSpPr>
        <p:spPr bwMode="auto">
          <a:xfrm>
            <a:off x="2284589" y="6133285"/>
            <a:ext cx="6859305" cy="328948"/>
          </a:xfrm>
          <a:prstGeom prst="rect">
            <a:avLst/>
          </a:prstGeom>
          <a:gradFill flip="none" rotWithShape="1">
            <a:gsLst>
              <a:gs pos="0">
                <a:srgbClr val="1C75BC">
                  <a:tint val="50000"/>
                  <a:satMod val="300000"/>
                </a:srgbClr>
              </a:gs>
              <a:gs pos="35000">
                <a:srgbClr val="1C75BC">
                  <a:tint val="37000"/>
                  <a:satMod val="300000"/>
                </a:srgbClr>
              </a:gs>
              <a:gs pos="100000">
                <a:srgbClr val="1C75BC">
                  <a:tint val="15000"/>
                  <a:satMod val="350000"/>
                </a:srgbClr>
              </a:gs>
            </a:gsLst>
            <a:lin ang="10800000" scaled="1"/>
            <a:tileRect/>
          </a:gradFill>
          <a:ln w="9525" cap="flat" cmpd="sng" algn="ctr">
            <a:noFill/>
            <a:prstDash val="solid"/>
            <a:headEnd type="none" w="med" len="med"/>
            <a:tailEnd type="none" w="med" len="med"/>
          </a:ln>
          <a:effectLst>
            <a:outerShdw blurRad="40000" dist="20000" dir="5400000" rotWithShape="0">
              <a:srgbClr val="000000">
                <a:alpha val="38000"/>
              </a:srgbClr>
            </a:outerShdw>
          </a:effectLst>
          <a:extLst/>
        </p:spPr>
        <p:txBody>
          <a:bodyPr wrap="none" lIns="45687" tIns="45687" rIns="91374" bIns="45687"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13749" fontAlgn="auto">
              <a:spcBef>
                <a:spcPts val="0"/>
              </a:spcBef>
              <a:spcAft>
                <a:spcPts val="0"/>
              </a:spcAft>
              <a:defRPr/>
            </a:pPr>
            <a:r>
              <a:rPr lang="en-US" sz="2000" b="1" kern="0" dirty="0" smtClean="0">
                <a:solidFill>
                  <a:srgbClr val="17375E">
                    <a:lumMod val="50000"/>
                  </a:srgbClr>
                </a:solidFill>
                <a:latin typeface="Arial"/>
              </a:rPr>
              <a:t>Cost-Wise Readiness Through CBM+</a:t>
            </a:r>
            <a:endParaRPr lang="en-US" sz="2000" b="1" kern="0" dirty="0">
              <a:solidFill>
                <a:srgbClr val="17375E">
                  <a:lumMod val="50000"/>
                </a:srgbClr>
              </a:solidFill>
              <a:latin typeface="Arial"/>
            </a:endParaRPr>
          </a:p>
        </p:txBody>
      </p:sp>
      <p:sp>
        <p:nvSpPr>
          <p:cNvPr id="59" name="Rectangle 58"/>
          <p:cNvSpPr/>
          <p:nvPr/>
        </p:nvSpPr>
        <p:spPr>
          <a:xfrm>
            <a:off x="45133" y="2391052"/>
            <a:ext cx="2069697" cy="1846247"/>
          </a:xfrm>
          <a:prstGeom prst="rect">
            <a:avLst/>
          </a:prstGeom>
          <a:gradFill flip="none" rotWithShape="1">
            <a:gsLst>
              <a:gs pos="0">
                <a:srgbClr val="1C75BC">
                  <a:lumMod val="60000"/>
                  <a:lumOff val="40000"/>
                  <a:alpha val="50000"/>
                </a:srgbClr>
              </a:gs>
              <a:gs pos="100000">
                <a:srgbClr val="FFFFFF">
                  <a:alpha val="50000"/>
                </a:srgbClr>
              </a:gs>
            </a:gsLst>
            <a:lin ang="5580000" scaled="0"/>
            <a:tileRect/>
          </a:gradFill>
          <a:ln w="9525" cap="flat" cmpd="sng" algn="ctr">
            <a:noFill/>
            <a:prstDash val="solid"/>
          </a:ln>
          <a:effectLst/>
        </p:spPr>
        <p:txBody>
          <a:bodyPr lIns="91382" tIns="45691" rIns="91382" bIns="45691"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13912" fontAlgn="auto">
              <a:spcBef>
                <a:spcPts val="0"/>
              </a:spcBef>
              <a:spcAft>
                <a:spcPts val="0"/>
              </a:spcAft>
            </a:pPr>
            <a:endParaRPr lang="en-US" kern="0" dirty="0">
              <a:solidFill>
                <a:srgbClr val="FFFFFF"/>
              </a:solidFill>
              <a:latin typeface="Arial"/>
            </a:endParaRPr>
          </a:p>
        </p:txBody>
      </p:sp>
      <p:sp>
        <p:nvSpPr>
          <p:cNvPr id="60" name="Rectangle 59"/>
          <p:cNvSpPr>
            <a:spLocks noChangeArrowheads="1"/>
          </p:cNvSpPr>
          <p:nvPr/>
        </p:nvSpPr>
        <p:spPr bwMode="auto">
          <a:xfrm>
            <a:off x="-82576" y="2361633"/>
            <a:ext cx="2352446" cy="1841102"/>
          </a:xfrm>
          <a:prstGeom prst="rect">
            <a:avLst/>
          </a:prstGeom>
          <a:noFill/>
          <a:ln w="38100">
            <a:noFill/>
            <a:miter lim="800000"/>
            <a:headEnd/>
            <a:tailEnd/>
          </a:ln>
        </p:spPr>
        <p:txBody>
          <a:bodyPr lIns="137050" tIns="91365" rIns="91365" bIns="45683"/>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marL="115794" indent="-106278" defTabSz="864546">
              <a:lnSpc>
                <a:spcPct val="114000"/>
              </a:lnSpc>
              <a:spcBef>
                <a:spcPct val="50000"/>
              </a:spcBef>
              <a:buFontTx/>
              <a:buChar char="•"/>
              <a:defRPr/>
            </a:pPr>
            <a:r>
              <a:rPr lang="en-US" sz="1300" b="1" dirty="0" smtClean="0">
                <a:solidFill>
                  <a:srgbClr val="1F497D">
                    <a:lumMod val="50000"/>
                  </a:srgbClr>
                </a:solidFill>
              </a:rPr>
              <a:t>Decrease </a:t>
            </a:r>
            <a:r>
              <a:rPr lang="en-US" sz="1300" b="1" dirty="0">
                <a:solidFill>
                  <a:srgbClr val="1F497D">
                    <a:lumMod val="50000"/>
                  </a:srgbClr>
                </a:solidFill>
              </a:rPr>
              <a:t>Maintenance Burden on the Soldier</a:t>
            </a:r>
          </a:p>
          <a:p>
            <a:pPr marL="115794" indent="-106278" defTabSz="864546">
              <a:lnSpc>
                <a:spcPct val="114000"/>
              </a:lnSpc>
              <a:spcBef>
                <a:spcPts val="600"/>
              </a:spcBef>
              <a:buFontTx/>
              <a:buChar char="•"/>
              <a:defRPr/>
            </a:pPr>
            <a:r>
              <a:rPr lang="en-US" sz="1300" b="1" dirty="0">
                <a:solidFill>
                  <a:srgbClr val="1F497D">
                    <a:lumMod val="50000"/>
                  </a:srgbClr>
                </a:solidFill>
              </a:rPr>
              <a:t>Increase Platform Availability </a:t>
            </a:r>
            <a:r>
              <a:rPr lang="en-US" sz="1300" b="1" dirty="0" smtClean="0">
                <a:solidFill>
                  <a:srgbClr val="1F497D">
                    <a:lumMod val="50000"/>
                  </a:srgbClr>
                </a:solidFill>
              </a:rPr>
              <a:t>&amp; Readiness</a:t>
            </a:r>
            <a:endParaRPr lang="en-US" sz="1300" b="1" dirty="0">
              <a:solidFill>
                <a:srgbClr val="1F497D">
                  <a:lumMod val="50000"/>
                </a:srgbClr>
              </a:solidFill>
            </a:endParaRPr>
          </a:p>
          <a:p>
            <a:pPr marL="115794" indent="-106278" defTabSz="864546">
              <a:lnSpc>
                <a:spcPct val="114000"/>
              </a:lnSpc>
              <a:spcBef>
                <a:spcPts val="600"/>
              </a:spcBef>
              <a:buFontTx/>
              <a:buChar char="•"/>
              <a:defRPr/>
            </a:pPr>
            <a:r>
              <a:rPr lang="en-US" sz="1300" b="1" dirty="0">
                <a:solidFill>
                  <a:srgbClr val="1F497D">
                    <a:lumMod val="50000"/>
                  </a:srgbClr>
                </a:solidFill>
              </a:rPr>
              <a:t>Enhance Safety</a:t>
            </a:r>
          </a:p>
          <a:p>
            <a:pPr marL="115794" indent="-106278" defTabSz="864546">
              <a:lnSpc>
                <a:spcPct val="114000"/>
              </a:lnSpc>
              <a:spcBef>
                <a:spcPts val="600"/>
              </a:spcBef>
              <a:buFontTx/>
              <a:buChar char="•"/>
              <a:defRPr/>
            </a:pPr>
            <a:r>
              <a:rPr lang="en-US" sz="1300" b="1" dirty="0">
                <a:solidFill>
                  <a:srgbClr val="1F497D">
                    <a:lumMod val="50000"/>
                  </a:srgbClr>
                </a:solidFill>
              </a:rPr>
              <a:t>Reduce </a:t>
            </a:r>
            <a:r>
              <a:rPr lang="en-US" sz="1300" b="1" dirty="0">
                <a:solidFill>
                  <a:schemeClr val="tx2">
                    <a:lumMod val="50000"/>
                  </a:schemeClr>
                </a:solidFill>
              </a:rPr>
              <a:t>Operations &amp; Support (O&amp;S) </a:t>
            </a:r>
            <a:r>
              <a:rPr lang="en-US" sz="1300" b="1" dirty="0">
                <a:solidFill>
                  <a:srgbClr val="1F497D">
                    <a:lumMod val="50000"/>
                  </a:srgbClr>
                </a:solidFill>
              </a:rPr>
              <a:t>Costs</a:t>
            </a:r>
          </a:p>
        </p:txBody>
      </p:sp>
      <p:sp>
        <p:nvSpPr>
          <p:cNvPr id="61" name="Rectangle 60"/>
          <p:cNvSpPr/>
          <p:nvPr/>
        </p:nvSpPr>
        <p:spPr>
          <a:xfrm>
            <a:off x="45137" y="1866581"/>
            <a:ext cx="2081005" cy="525868"/>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82" tIns="45691" rIns="91382" bIns="45691"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13912" fontAlgn="auto">
              <a:spcBef>
                <a:spcPts val="0"/>
              </a:spcBef>
              <a:spcAft>
                <a:spcPts val="0"/>
              </a:spcAft>
              <a:defRPr/>
            </a:pPr>
            <a:r>
              <a:rPr lang="en-US" sz="1500" b="1" kern="0" dirty="0" smtClean="0">
                <a:solidFill>
                  <a:sysClr val="window" lastClr="FFFFFF"/>
                </a:solidFill>
                <a:cs typeface="Arial"/>
              </a:rPr>
              <a:t>CBM+ Program Objectives:</a:t>
            </a:r>
            <a:endParaRPr lang="en-US" sz="1500" b="1" kern="0" dirty="0">
              <a:solidFill>
                <a:sysClr val="window" lastClr="FFFFFF"/>
              </a:solidFill>
              <a:cs typeface="Arial"/>
            </a:endParaRPr>
          </a:p>
        </p:txBody>
      </p:sp>
      <p:sp>
        <p:nvSpPr>
          <p:cNvPr id="62" name="Rectangle 61"/>
          <p:cNvSpPr>
            <a:spLocks noChangeArrowheads="1"/>
          </p:cNvSpPr>
          <p:nvPr/>
        </p:nvSpPr>
        <p:spPr bwMode="auto">
          <a:xfrm>
            <a:off x="2135577" y="2059809"/>
            <a:ext cx="7008321" cy="240322"/>
          </a:xfrm>
          <a:prstGeom prst="rect">
            <a:avLst/>
          </a:prstGeom>
          <a:gradFill flip="none" rotWithShape="1">
            <a:gsLst>
              <a:gs pos="0">
                <a:srgbClr val="1C75BC">
                  <a:tint val="50000"/>
                  <a:satMod val="300000"/>
                </a:srgbClr>
              </a:gs>
              <a:gs pos="35000">
                <a:srgbClr val="1C75BC">
                  <a:tint val="37000"/>
                  <a:satMod val="300000"/>
                </a:srgbClr>
              </a:gs>
              <a:gs pos="100000">
                <a:srgbClr val="1C75BC">
                  <a:tint val="15000"/>
                  <a:satMod val="350000"/>
                </a:srgbClr>
              </a:gs>
            </a:gsLst>
            <a:lin ang="0" scaled="1"/>
            <a:tileRect/>
          </a:gradFill>
          <a:ln w="9525" cap="flat" cmpd="sng" algn="ctr">
            <a:noFill/>
            <a:prstDash val="solid"/>
            <a:headEnd type="none" w="med" len="med"/>
            <a:tailEnd type="none" w="med" len="med"/>
          </a:ln>
          <a:effectLst>
            <a:outerShdw blurRad="40000" dist="20000" dir="5400000" rotWithShape="0">
              <a:srgbClr val="000000">
                <a:alpha val="38000"/>
              </a:srgbClr>
            </a:outerShdw>
          </a:effectLst>
          <a:extLst/>
        </p:spPr>
        <p:txBody>
          <a:bodyPr wrap="none" lIns="45687" tIns="45687" rIns="91374" bIns="45687"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defTabSz="913749" fontAlgn="auto">
              <a:spcBef>
                <a:spcPts val="0"/>
              </a:spcBef>
              <a:spcAft>
                <a:spcPts val="0"/>
              </a:spcAft>
              <a:defRPr/>
            </a:pPr>
            <a:r>
              <a:rPr lang="en-US" sz="1500" b="1" i="1" kern="0" dirty="0" smtClean="0">
                <a:solidFill>
                  <a:srgbClr val="17375E">
                    <a:lumMod val="50000"/>
                  </a:srgbClr>
                </a:solidFill>
                <a:latin typeface="Arial"/>
              </a:rPr>
              <a:t>The Purpose of Army Maintenance is to Generate Combat Power. </a:t>
            </a:r>
            <a:r>
              <a:rPr lang="en-US" sz="1100" b="1" i="1" kern="0" dirty="0" smtClean="0">
                <a:solidFill>
                  <a:srgbClr val="17375E">
                    <a:lumMod val="50000"/>
                  </a:srgbClr>
                </a:solidFill>
                <a:latin typeface="Arial"/>
              </a:rPr>
              <a:t>AR 750-1</a:t>
            </a:r>
            <a:endParaRPr lang="en-US" sz="1500" b="1" i="1" kern="0" dirty="0">
              <a:solidFill>
                <a:srgbClr val="17375E">
                  <a:lumMod val="50000"/>
                </a:srgbClr>
              </a:solidFill>
              <a:latin typeface="Arial"/>
            </a:endParaRPr>
          </a:p>
        </p:txBody>
      </p:sp>
      <p:sp>
        <p:nvSpPr>
          <p:cNvPr id="63" name="Flowchart: Terminator 62"/>
          <p:cNvSpPr/>
          <p:nvPr/>
        </p:nvSpPr>
        <p:spPr>
          <a:xfrm>
            <a:off x="7713198" y="2355784"/>
            <a:ext cx="1430695" cy="846128"/>
          </a:xfrm>
          <a:prstGeom prst="flowChartTerminator">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6454" tIns="43227" rIns="86454" bIns="43227"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864546" eaLnBrk="0" hangingPunct="0">
              <a:defRPr/>
            </a:pPr>
            <a:r>
              <a:rPr lang="en-US" sz="1100" b="1" dirty="0" smtClean="0">
                <a:solidFill>
                  <a:sysClr val="window" lastClr="FFFFFF"/>
                </a:solidFill>
              </a:rPr>
              <a:t>Monitors 290 Gears, Bearings, &amp; Shafts</a:t>
            </a:r>
            <a:endParaRPr lang="en-US" sz="1100" b="1" dirty="0">
              <a:solidFill>
                <a:sysClr val="window" lastClr="FFFFFF"/>
              </a:solidFill>
            </a:endParaRPr>
          </a:p>
        </p:txBody>
      </p:sp>
      <p:pic>
        <p:nvPicPr>
          <p:cNvPr id="64" name="Picture 1" descr="C:\Users\cristian.partan\Desktop\aqua-web-button-65287.jpg"/>
          <p:cNvPicPr>
            <a:picLocks noChangeAspect="1" noChangeArrowheads="1"/>
          </p:cNvPicPr>
          <p:nvPr/>
        </p:nvPicPr>
        <p:blipFill>
          <a:blip r:embed="rId4" cstate="print">
            <a:clrChange>
              <a:clrFrom>
                <a:srgbClr val="FBFBFD"/>
              </a:clrFrom>
              <a:clrTo>
                <a:srgbClr val="FBFBFD">
                  <a:alpha val="0"/>
                </a:srgbClr>
              </a:clrTo>
            </a:clrChange>
          </a:blip>
          <a:srcRect l="4308" t="20481" r="4591" b="28624"/>
          <a:stretch>
            <a:fillRect/>
          </a:stretch>
        </p:blipFill>
        <p:spPr bwMode="auto">
          <a:xfrm>
            <a:off x="-9525" y="4426330"/>
            <a:ext cx="2305050" cy="667658"/>
          </a:xfrm>
          <a:prstGeom prst="rect">
            <a:avLst/>
          </a:prstGeom>
          <a:noFill/>
        </p:spPr>
      </p:pic>
      <p:sp>
        <p:nvSpPr>
          <p:cNvPr id="65" name="Rectangle 64"/>
          <p:cNvSpPr/>
          <p:nvPr/>
        </p:nvSpPr>
        <p:spPr>
          <a:xfrm>
            <a:off x="124904" y="4619125"/>
            <a:ext cx="2036222" cy="322328"/>
          </a:xfrm>
          <a:prstGeom prst="rect">
            <a:avLst/>
          </a:prstGeom>
        </p:spPr>
        <p:txBody>
          <a:bodyPr wrap="none" lIns="91399" tIns="45700" rIns="91399" bIns="45700">
            <a:spAutoFit/>
          </a:bodyPr>
          <a:lstStyle/>
          <a:p>
            <a:pPr algn="ctr" defTabSz="864392">
              <a:defRPr/>
            </a:pPr>
            <a:r>
              <a:rPr lang="en-US" sz="1500" b="1" kern="0" dirty="0" smtClean="0">
                <a:solidFill>
                  <a:schemeClr val="tx2">
                    <a:lumMod val="50000"/>
                  </a:schemeClr>
                </a:solidFill>
              </a:rPr>
              <a:t>Key CBM+ Enablers</a:t>
            </a:r>
            <a:endParaRPr lang="en-US" sz="1500" b="1" kern="0" dirty="0">
              <a:solidFill>
                <a:schemeClr val="tx2">
                  <a:lumMod val="50000"/>
                </a:schemeClr>
              </a:solidFill>
            </a:endParaRPr>
          </a:p>
        </p:txBody>
      </p:sp>
      <p:sp>
        <p:nvSpPr>
          <p:cNvPr id="66" name="Rectangle 65"/>
          <p:cNvSpPr/>
          <p:nvPr/>
        </p:nvSpPr>
        <p:spPr>
          <a:xfrm>
            <a:off x="111393" y="4976995"/>
            <a:ext cx="2069697" cy="1375587"/>
          </a:xfrm>
          <a:prstGeom prst="rect">
            <a:avLst/>
          </a:prstGeom>
          <a:gradFill flip="none" rotWithShape="1">
            <a:gsLst>
              <a:gs pos="0">
                <a:srgbClr val="1C75BC">
                  <a:lumMod val="60000"/>
                  <a:lumOff val="40000"/>
                  <a:alpha val="50000"/>
                </a:srgbClr>
              </a:gs>
              <a:gs pos="100000">
                <a:srgbClr val="FFFFFF">
                  <a:alpha val="50000"/>
                </a:srgbClr>
              </a:gs>
            </a:gsLst>
            <a:lin ang="5580000" scaled="0"/>
            <a:tileRect/>
          </a:gradFill>
          <a:ln w="9525" cap="flat" cmpd="sng" algn="ctr">
            <a:noFill/>
            <a:prstDash val="solid"/>
          </a:ln>
          <a:effectLst/>
        </p:spPr>
        <p:txBody>
          <a:bodyPr lIns="91382" tIns="45691" rIns="91382" bIns="45691"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13912" fontAlgn="auto">
              <a:spcBef>
                <a:spcPts val="0"/>
              </a:spcBef>
              <a:spcAft>
                <a:spcPts val="0"/>
              </a:spcAft>
            </a:pPr>
            <a:endParaRPr lang="en-US" kern="0" dirty="0">
              <a:solidFill>
                <a:srgbClr val="FFFFFF"/>
              </a:solidFill>
              <a:latin typeface="Arial"/>
            </a:endParaRPr>
          </a:p>
        </p:txBody>
      </p:sp>
      <p:sp>
        <p:nvSpPr>
          <p:cNvPr id="58" name="Rectangle 57"/>
          <p:cNvSpPr>
            <a:spLocks noChangeArrowheads="1"/>
          </p:cNvSpPr>
          <p:nvPr/>
        </p:nvSpPr>
        <p:spPr bwMode="auto">
          <a:xfrm>
            <a:off x="20253" y="4969098"/>
            <a:ext cx="2454341" cy="1429180"/>
          </a:xfrm>
          <a:prstGeom prst="rect">
            <a:avLst/>
          </a:prstGeom>
          <a:noFill/>
          <a:ln w="38100">
            <a:noFill/>
            <a:miter lim="800000"/>
            <a:headEnd/>
            <a:tailEnd/>
          </a:ln>
        </p:spPr>
        <p:txBody>
          <a:bodyPr lIns="137050" tIns="91365" rIns="91365" bIns="45683"/>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marL="115794" indent="-115794" defTabSz="864546">
              <a:lnSpc>
                <a:spcPct val="150000"/>
              </a:lnSpc>
              <a:spcBef>
                <a:spcPts val="200"/>
              </a:spcBef>
              <a:buFontTx/>
              <a:buChar char="•"/>
              <a:defRPr/>
            </a:pPr>
            <a:r>
              <a:rPr lang="en-US" sz="1300" b="1" dirty="0" smtClean="0">
                <a:solidFill>
                  <a:srgbClr val="1F497D">
                    <a:lumMod val="50000"/>
                  </a:srgbClr>
                </a:solidFill>
              </a:rPr>
              <a:t>Digital Source Collectors</a:t>
            </a:r>
          </a:p>
          <a:p>
            <a:pPr marL="115794" indent="-115794" defTabSz="864546">
              <a:lnSpc>
                <a:spcPct val="150000"/>
              </a:lnSpc>
              <a:spcBef>
                <a:spcPts val="100"/>
              </a:spcBef>
              <a:buFontTx/>
              <a:buChar char="•"/>
              <a:defRPr/>
            </a:pPr>
            <a:r>
              <a:rPr lang="en-US" sz="1300" b="1" dirty="0" smtClean="0">
                <a:solidFill>
                  <a:srgbClr val="1F497D">
                    <a:lumMod val="50000"/>
                  </a:srgbClr>
                </a:solidFill>
              </a:rPr>
              <a:t>Health Monitoring Units</a:t>
            </a:r>
          </a:p>
          <a:p>
            <a:pPr marL="115794" indent="-115794" defTabSz="864546">
              <a:lnSpc>
                <a:spcPct val="150000"/>
              </a:lnSpc>
              <a:spcBef>
                <a:spcPts val="100"/>
              </a:spcBef>
              <a:buFontTx/>
              <a:buChar char="•"/>
              <a:defRPr/>
            </a:pPr>
            <a:r>
              <a:rPr lang="en-US" sz="1300" b="1" dirty="0" smtClean="0">
                <a:solidFill>
                  <a:srgbClr val="1F497D">
                    <a:lumMod val="50000"/>
                  </a:srgbClr>
                </a:solidFill>
              </a:rPr>
              <a:t>Flight Line Diagnostics</a:t>
            </a:r>
          </a:p>
          <a:p>
            <a:pPr marL="115794" indent="-115794" defTabSz="864546">
              <a:lnSpc>
                <a:spcPct val="150000"/>
              </a:lnSpc>
              <a:spcBef>
                <a:spcPts val="100"/>
              </a:spcBef>
              <a:buFontTx/>
              <a:buChar char="•"/>
              <a:defRPr/>
            </a:pPr>
            <a:r>
              <a:rPr lang="en-US" sz="1300" b="1" dirty="0" smtClean="0">
                <a:solidFill>
                  <a:srgbClr val="1F497D">
                    <a:lumMod val="50000"/>
                  </a:srgbClr>
                </a:solidFill>
              </a:rPr>
              <a:t>Data Fusion/Analysis</a:t>
            </a:r>
            <a:endParaRPr lang="en-US" sz="1300" b="1" dirty="0">
              <a:solidFill>
                <a:srgbClr val="1F497D">
                  <a:lumMod val="50000"/>
                </a:srgbClr>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40105"/>
            <a:ext cx="8523514" cy="457200"/>
          </a:xfrm>
        </p:spPr>
        <p:txBody>
          <a:bodyPr>
            <a:normAutofit fontScale="90000"/>
          </a:bodyPr>
          <a:lstStyle/>
          <a:p>
            <a:r>
              <a:rPr lang="en-US" dirty="0" smtClean="0"/>
              <a:t>Value of Opportunity</a:t>
            </a:r>
            <a:endParaRPr lang="en-US" dirty="0"/>
          </a:p>
        </p:txBody>
      </p:sp>
      <p:sp>
        <p:nvSpPr>
          <p:cNvPr id="5" name="Content Placeholder 4"/>
          <p:cNvSpPr>
            <a:spLocks noGrp="1"/>
          </p:cNvSpPr>
          <p:nvPr>
            <p:ph idx="1"/>
          </p:nvPr>
        </p:nvSpPr>
        <p:spPr>
          <a:xfrm>
            <a:off x="457200" y="1027083"/>
            <a:ext cx="8229600" cy="5099080"/>
          </a:xfrm>
        </p:spPr>
        <p:txBody>
          <a:bodyPr/>
          <a:lstStyle/>
          <a:p>
            <a:pPr>
              <a:lnSpc>
                <a:spcPct val="110000"/>
              </a:lnSpc>
            </a:pPr>
            <a:r>
              <a:rPr lang="en-US" sz="1900" b="1" dirty="0" smtClean="0"/>
              <a:t>VO is the potential net effect of reducing life cycle costs to the Army as a result of increased availability and readiness rates	</a:t>
            </a:r>
          </a:p>
          <a:p>
            <a:pPr lvl="1">
              <a:lnSpc>
                <a:spcPct val="110000"/>
              </a:lnSpc>
            </a:pPr>
            <a:r>
              <a:rPr lang="en-US" sz="1700" b="1" dirty="0" smtClean="0">
                <a:solidFill>
                  <a:srgbClr val="0070C0"/>
                </a:solidFill>
              </a:rPr>
              <a:t>Reducing</a:t>
            </a:r>
            <a:r>
              <a:rPr lang="en-US" sz="1700" b="1" dirty="0" smtClean="0"/>
              <a:t> cost burden through decreasing demands</a:t>
            </a:r>
          </a:p>
          <a:p>
            <a:pPr lvl="1">
              <a:lnSpc>
                <a:spcPct val="110000"/>
              </a:lnSpc>
            </a:pPr>
            <a:r>
              <a:rPr lang="en-US" sz="1700" b="1" dirty="0" smtClean="0">
                <a:solidFill>
                  <a:srgbClr val="0070C0"/>
                </a:solidFill>
              </a:rPr>
              <a:t>Reducing</a:t>
            </a:r>
            <a:r>
              <a:rPr lang="en-US" sz="1700" b="1" dirty="0" smtClean="0"/>
              <a:t> Soldier maintenance burden by decreasing MMHs</a:t>
            </a:r>
          </a:p>
          <a:p>
            <a:pPr lvl="1">
              <a:lnSpc>
                <a:spcPct val="110000"/>
              </a:lnSpc>
            </a:pPr>
            <a:r>
              <a:rPr lang="en-US" sz="1700" b="1" dirty="0" smtClean="0">
                <a:solidFill>
                  <a:srgbClr val="0070C0"/>
                </a:solidFill>
              </a:rPr>
              <a:t>Increasing</a:t>
            </a:r>
            <a:r>
              <a:rPr lang="en-US" sz="1700" b="1" dirty="0" smtClean="0"/>
              <a:t> Operational Availability through increasing Readiness </a:t>
            </a:r>
          </a:p>
          <a:p>
            <a:pPr>
              <a:lnSpc>
                <a:spcPct val="105000"/>
              </a:lnSpc>
              <a:spcBef>
                <a:spcPts val="0"/>
              </a:spcBef>
              <a:buFont typeface="Arial" pitchFamily="34" charset="0"/>
              <a:buChar char="•"/>
              <a:tabLst>
                <a:tab pos="111120" algn="l"/>
              </a:tabLst>
            </a:pPr>
            <a:endParaRPr lang="en-US" sz="1700" b="1" dirty="0" smtClean="0"/>
          </a:p>
          <a:p>
            <a:pPr>
              <a:lnSpc>
                <a:spcPct val="105000"/>
              </a:lnSpc>
              <a:spcBef>
                <a:spcPts val="0"/>
              </a:spcBef>
              <a:buFont typeface="Arial" pitchFamily="34" charset="0"/>
              <a:buChar char="•"/>
              <a:tabLst>
                <a:tab pos="111120" algn="l"/>
              </a:tabLst>
            </a:pPr>
            <a:endParaRPr lang="en-US" sz="1900" b="1" dirty="0" smtClean="0"/>
          </a:p>
          <a:p>
            <a:endParaRPr lang="en-US" sz="1900" dirty="0"/>
          </a:p>
        </p:txBody>
      </p:sp>
      <p:pic>
        <p:nvPicPr>
          <p:cNvPr id="6" name="Picture 5"/>
          <p:cNvPicPr/>
          <p:nvPr/>
        </p:nvPicPr>
        <p:blipFill>
          <a:blip r:embed="rId2" cstate="print"/>
          <a:srcRect/>
          <a:stretch>
            <a:fillRect/>
          </a:stretch>
        </p:blipFill>
        <p:spPr bwMode="auto">
          <a:xfrm>
            <a:off x="1924353" y="3268851"/>
            <a:ext cx="5295295" cy="2697956"/>
          </a:xfrm>
          <a:prstGeom prst="rect">
            <a:avLst/>
          </a:prstGeom>
          <a:noFill/>
        </p:spPr>
      </p:pic>
    </p:spTree>
    <p:extLst>
      <p:ext uri="{BB962C8B-B14F-4D97-AF65-F5344CB8AC3E}">
        <p14:creationId xmlns:p14="http://schemas.microsoft.com/office/powerpoint/2010/main" val="2694645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04582"/>
            <a:ext cx="9176743" cy="5339045"/>
          </a:xfrm>
          <a:prstGeom prst="rect">
            <a:avLst/>
          </a:prstGeom>
          <a:noFill/>
        </p:spPr>
      </p:pic>
      <p:sp>
        <p:nvSpPr>
          <p:cNvPr id="9" name="Rectangle 8"/>
          <p:cNvSpPr/>
          <p:nvPr/>
        </p:nvSpPr>
        <p:spPr>
          <a:xfrm>
            <a:off x="5361271" y="1563541"/>
            <a:ext cx="3877528" cy="318171"/>
          </a:xfrm>
          <a:prstGeom prst="rect">
            <a:avLst/>
          </a:prstGeom>
        </p:spPr>
        <p:txBody>
          <a:bodyPr wrap="square" lIns="86478" tIns="43239" rIns="86478" bIns="43239">
            <a:spAutoFit/>
          </a:bodyPr>
          <a:lstStyle/>
          <a:p>
            <a:pPr defTabSz="914156">
              <a:buFont typeface="Arial" pitchFamily="34" charset="0"/>
              <a:buChar char="•"/>
              <a:tabLst>
                <a:tab pos="49545" algn="l"/>
              </a:tabLst>
            </a:pPr>
            <a:endParaRPr lang="en-US" sz="1500" b="1" dirty="0" smtClean="0">
              <a:solidFill>
                <a:prstClr val="white"/>
              </a:solidFill>
              <a:sym typeface="Wingdings" pitchFamily="2" charset="2"/>
            </a:endParaRPr>
          </a:p>
        </p:txBody>
      </p:sp>
      <p:sp>
        <p:nvSpPr>
          <p:cNvPr id="11" name="TextBox 10"/>
          <p:cNvSpPr txBox="1"/>
          <p:nvPr/>
        </p:nvSpPr>
        <p:spPr>
          <a:xfrm>
            <a:off x="0" y="267457"/>
            <a:ext cx="9144000" cy="446260"/>
          </a:xfrm>
          <a:prstGeom prst="rect">
            <a:avLst/>
          </a:prstGeom>
          <a:noFill/>
        </p:spPr>
        <p:txBody>
          <a:bodyPr wrap="square" lIns="91408" tIns="45704" rIns="91408" bIns="45704" rtlCol="0">
            <a:spAutoFit/>
          </a:bodyPr>
          <a:lstStyle/>
          <a:p>
            <a:pPr algn="ctr" defTabSz="914156"/>
            <a:r>
              <a:rPr lang="en-US" sz="2300" b="1" dirty="0" smtClean="0">
                <a:solidFill>
                  <a:prstClr val="white"/>
                </a:solidFill>
              </a:rPr>
              <a:t>Component “X” – Results</a:t>
            </a:r>
            <a:endParaRPr lang="en-US" sz="2300" b="1" dirty="0">
              <a:solidFill>
                <a:prstClr val="white"/>
              </a:solidFill>
            </a:endParaRPr>
          </a:p>
        </p:txBody>
      </p:sp>
      <p:pic>
        <p:nvPicPr>
          <p:cNvPr id="2050" name="Picture 2"/>
          <p:cNvPicPr>
            <a:picLocks noChangeAspect="1" noChangeArrowheads="1"/>
          </p:cNvPicPr>
          <p:nvPr/>
        </p:nvPicPr>
        <p:blipFill>
          <a:blip r:embed="rId3" cstate="print"/>
          <a:srcRect/>
          <a:stretch>
            <a:fillRect/>
          </a:stretch>
        </p:blipFill>
        <p:spPr bwMode="auto">
          <a:xfrm>
            <a:off x="214913" y="786352"/>
            <a:ext cx="3911354" cy="5938838"/>
          </a:xfrm>
          <a:prstGeom prst="rect">
            <a:avLst/>
          </a:prstGeom>
          <a:noFill/>
          <a:ln w="19050">
            <a:solidFill>
              <a:schemeClr val="accent1"/>
            </a:solid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5398784" y="1106685"/>
            <a:ext cx="3111500" cy="3884414"/>
          </a:xfrm>
          <a:prstGeom prst="rect">
            <a:avLst/>
          </a:prstGeom>
          <a:noFill/>
          <a:ln w="57150">
            <a:solidFill>
              <a:schemeClr val="accent1">
                <a:lumMod val="60000"/>
                <a:lumOff val="40000"/>
              </a:schemeClr>
            </a:solidFill>
            <a:miter lim="800000"/>
            <a:headEnd/>
            <a:tailEnd/>
          </a:ln>
        </p:spPr>
      </p:pic>
      <p:sp>
        <p:nvSpPr>
          <p:cNvPr id="8" name="Rectangle 7"/>
          <p:cNvSpPr/>
          <p:nvPr/>
        </p:nvSpPr>
        <p:spPr>
          <a:xfrm>
            <a:off x="2776884" y="2264434"/>
            <a:ext cx="1322717" cy="1908594"/>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gn="ctr"/>
            <a:endParaRPr lang="en-US"/>
          </a:p>
        </p:txBody>
      </p:sp>
      <p:sp>
        <p:nvSpPr>
          <p:cNvPr id="12" name="Freeform 11"/>
          <p:cNvSpPr/>
          <p:nvPr/>
        </p:nvSpPr>
        <p:spPr>
          <a:xfrm>
            <a:off x="4124248" y="1067513"/>
            <a:ext cx="1224130" cy="3970845"/>
          </a:xfrm>
          <a:custGeom>
            <a:avLst/>
            <a:gdLst>
              <a:gd name="connsiteX0" fmla="*/ 0 w 3381153"/>
              <a:gd name="connsiteY0" fmla="*/ 223284 h 5709684"/>
              <a:gd name="connsiteX1" fmla="*/ 3370521 w 3381153"/>
              <a:gd name="connsiteY1" fmla="*/ 0 h 5709684"/>
              <a:gd name="connsiteX2" fmla="*/ 3381153 w 3381153"/>
              <a:gd name="connsiteY2" fmla="*/ 5709684 h 5709684"/>
              <a:gd name="connsiteX3" fmla="*/ 0 w 3381153"/>
              <a:gd name="connsiteY3" fmla="*/ 2849526 h 5709684"/>
              <a:gd name="connsiteX4" fmla="*/ 0 w 3381153"/>
              <a:gd name="connsiteY4" fmla="*/ 223284 h 5709684"/>
              <a:gd name="connsiteX0" fmla="*/ 0 w 3381153"/>
              <a:gd name="connsiteY0" fmla="*/ 818708 h 6305108"/>
              <a:gd name="connsiteX1" fmla="*/ 2179674 w 3381153"/>
              <a:gd name="connsiteY1" fmla="*/ 0 h 6305108"/>
              <a:gd name="connsiteX2" fmla="*/ 3381153 w 3381153"/>
              <a:gd name="connsiteY2" fmla="*/ 6305108 h 6305108"/>
              <a:gd name="connsiteX3" fmla="*/ 0 w 3381153"/>
              <a:gd name="connsiteY3" fmla="*/ 3444950 h 6305108"/>
              <a:gd name="connsiteX4" fmla="*/ 0 w 3381153"/>
              <a:gd name="connsiteY4" fmla="*/ 818708 h 6305108"/>
              <a:gd name="connsiteX0" fmla="*/ 0 w 2200939"/>
              <a:gd name="connsiteY0" fmla="*/ 818708 h 3444950"/>
              <a:gd name="connsiteX1" fmla="*/ 2179674 w 2200939"/>
              <a:gd name="connsiteY1" fmla="*/ 0 h 3444950"/>
              <a:gd name="connsiteX2" fmla="*/ 2200939 w 2200939"/>
              <a:gd name="connsiteY2" fmla="*/ 2775099 h 3444950"/>
              <a:gd name="connsiteX3" fmla="*/ 0 w 2200939"/>
              <a:gd name="connsiteY3" fmla="*/ 3444950 h 3444950"/>
              <a:gd name="connsiteX4" fmla="*/ 0 w 2200939"/>
              <a:gd name="connsiteY4" fmla="*/ 818708 h 3444950"/>
              <a:gd name="connsiteX0" fmla="*/ 21265 w 2222204"/>
              <a:gd name="connsiteY0" fmla="*/ 818708 h 2775099"/>
              <a:gd name="connsiteX1" fmla="*/ 2200939 w 2222204"/>
              <a:gd name="connsiteY1" fmla="*/ 0 h 2775099"/>
              <a:gd name="connsiteX2" fmla="*/ 2222204 w 2222204"/>
              <a:gd name="connsiteY2" fmla="*/ 2775099 h 2775099"/>
              <a:gd name="connsiteX3" fmla="*/ 0 w 2222204"/>
              <a:gd name="connsiteY3" fmla="*/ 2211573 h 2775099"/>
              <a:gd name="connsiteX4" fmla="*/ 21265 w 2222204"/>
              <a:gd name="connsiteY4" fmla="*/ 818708 h 2775099"/>
              <a:gd name="connsiteX0" fmla="*/ 21265 w 2813959"/>
              <a:gd name="connsiteY0" fmla="*/ 836016 h 2792407"/>
              <a:gd name="connsiteX1" fmla="*/ 2813959 w 2813959"/>
              <a:gd name="connsiteY1" fmla="*/ 0 h 2792407"/>
              <a:gd name="connsiteX2" fmla="*/ 2222204 w 2813959"/>
              <a:gd name="connsiteY2" fmla="*/ 2792407 h 2792407"/>
              <a:gd name="connsiteX3" fmla="*/ 0 w 2813959"/>
              <a:gd name="connsiteY3" fmla="*/ 2228881 h 2792407"/>
              <a:gd name="connsiteX4" fmla="*/ 21265 w 2813959"/>
              <a:gd name="connsiteY4" fmla="*/ 836016 h 2792407"/>
              <a:gd name="connsiteX0" fmla="*/ 21265 w 2854381"/>
              <a:gd name="connsiteY0" fmla="*/ 836016 h 2832793"/>
              <a:gd name="connsiteX1" fmla="*/ 2813959 w 2854381"/>
              <a:gd name="connsiteY1" fmla="*/ 0 h 2832793"/>
              <a:gd name="connsiteX2" fmla="*/ 2854381 w 2854381"/>
              <a:gd name="connsiteY2" fmla="*/ 2832793 h 2832793"/>
              <a:gd name="connsiteX3" fmla="*/ 0 w 2854381"/>
              <a:gd name="connsiteY3" fmla="*/ 2228881 h 2832793"/>
              <a:gd name="connsiteX4" fmla="*/ 21265 w 2854381"/>
              <a:gd name="connsiteY4" fmla="*/ 836016 h 283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381" h="2832793">
                <a:moveTo>
                  <a:pt x="21265" y="836016"/>
                </a:moveTo>
                <a:lnTo>
                  <a:pt x="2813959" y="0"/>
                </a:lnTo>
                <a:lnTo>
                  <a:pt x="2854381" y="2832793"/>
                </a:lnTo>
                <a:lnTo>
                  <a:pt x="0" y="2228881"/>
                </a:lnTo>
                <a:lnTo>
                  <a:pt x="21265" y="836016"/>
                </a:lnTo>
                <a:close/>
              </a:path>
            </a:pathLst>
          </a:custGeom>
          <a:solidFill>
            <a:schemeClr val="accent1">
              <a:alpha val="1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gn="ctr"/>
            <a:endParaRPr lang="en-US"/>
          </a:p>
        </p:txBody>
      </p:sp>
    </p:spTree>
    <p:extLst>
      <p:ext uri="{BB962C8B-B14F-4D97-AF65-F5344CB8AC3E}">
        <p14:creationId xmlns:p14="http://schemas.microsoft.com/office/powerpoint/2010/main" val="32135470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extBox 152"/>
          <p:cNvSpPr txBox="1"/>
          <p:nvPr/>
        </p:nvSpPr>
        <p:spPr>
          <a:xfrm>
            <a:off x="2062149" y="272006"/>
            <a:ext cx="4973893" cy="446260"/>
          </a:xfrm>
          <a:prstGeom prst="rect">
            <a:avLst/>
          </a:prstGeom>
          <a:noFill/>
        </p:spPr>
        <p:txBody>
          <a:bodyPr wrap="none" lIns="91424" tIns="45712" rIns="91424" bIns="45712" rtlCol="0">
            <a:spAutoFit/>
          </a:bodyPr>
          <a:lstStyle/>
          <a:p>
            <a:r>
              <a:rPr lang="en-US" sz="2300" b="1" dirty="0" smtClean="0">
                <a:solidFill>
                  <a:schemeClr val="bg1"/>
                </a:solidFill>
              </a:rPr>
              <a:t>Value of Opportunity Tracking List</a:t>
            </a:r>
            <a:endParaRPr lang="en-US" sz="2300" b="1" dirty="0">
              <a:solidFill>
                <a:schemeClr val="bg1"/>
              </a:solidFill>
            </a:endParaRPr>
          </a:p>
        </p:txBody>
      </p:sp>
      <p:sp>
        <p:nvSpPr>
          <p:cNvPr id="15" name="Rectangle 14"/>
          <p:cNvSpPr/>
          <p:nvPr/>
        </p:nvSpPr>
        <p:spPr>
          <a:xfrm>
            <a:off x="3178948" y="1773941"/>
            <a:ext cx="4334035" cy="317635"/>
          </a:xfrm>
          <a:prstGeom prst="rect">
            <a:avLst/>
          </a:prstGeom>
          <a:ln/>
        </p:spPr>
        <p:style>
          <a:lnRef idx="1">
            <a:schemeClr val="accent2"/>
          </a:lnRef>
          <a:fillRef idx="2">
            <a:schemeClr val="accent2"/>
          </a:fillRef>
          <a:effectRef idx="1">
            <a:schemeClr val="accent2"/>
          </a:effectRef>
          <a:fontRef idx="minor">
            <a:schemeClr val="dk1"/>
          </a:fontRef>
        </p:style>
        <p:txBody>
          <a:bodyPr lIns="86493" tIns="43247" rIns="86493" bIns="43247" rtlCol="0" anchor="ctr"/>
          <a:lstStyle/>
          <a:p>
            <a:pPr algn="ctr"/>
            <a:endParaRPr lang="en-US"/>
          </a:p>
        </p:txBody>
      </p:sp>
      <p:graphicFrame>
        <p:nvGraphicFramePr>
          <p:cNvPr id="16" name="Table 15"/>
          <p:cNvGraphicFramePr>
            <a:graphicFrameLocks noGrp="1"/>
          </p:cNvGraphicFramePr>
          <p:nvPr/>
        </p:nvGraphicFramePr>
        <p:xfrm>
          <a:off x="2102707" y="2094188"/>
          <a:ext cx="5405744" cy="1390652"/>
        </p:xfrm>
        <a:graphic>
          <a:graphicData uri="http://schemas.openxmlformats.org/drawingml/2006/table">
            <a:tbl>
              <a:tblPr firstRow="1" bandRow="1">
                <a:tableStyleId>{2D5ABB26-0587-4C30-8999-92F81FD0307C}</a:tableStyleId>
              </a:tblPr>
              <a:tblGrid>
                <a:gridCol w="1074404"/>
                <a:gridCol w="481260"/>
                <a:gridCol w="481260"/>
                <a:gridCol w="481260"/>
                <a:gridCol w="481260"/>
                <a:gridCol w="481260"/>
                <a:gridCol w="481260"/>
                <a:gridCol w="481260"/>
                <a:gridCol w="481260"/>
                <a:gridCol w="481260"/>
              </a:tblGrid>
              <a:tr h="347663">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smtClean="0">
                          <a:solidFill>
                            <a:schemeClr val="tx2">
                              <a:lumMod val="50000"/>
                            </a:schemeClr>
                          </a:solidFill>
                        </a:rPr>
                        <a:t>CM</a:t>
                      </a:r>
                      <a:r>
                        <a:rPr lang="en-US" sz="1100" b="1" baseline="-25000" dirty="0" smtClean="0">
                          <a:solidFill>
                            <a:schemeClr val="tx2">
                              <a:lumMod val="50000"/>
                            </a:schemeClr>
                          </a:solidFill>
                        </a:rPr>
                        <a:t>1</a:t>
                      </a: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smtClean="0">
                          <a:solidFill>
                            <a:schemeClr val="tx2">
                              <a:lumMod val="50000"/>
                            </a:schemeClr>
                          </a:solidFill>
                        </a:rPr>
                        <a:t>CM</a:t>
                      </a:r>
                      <a:r>
                        <a:rPr lang="en-US" sz="1100" b="1" baseline="-25000" dirty="0" smtClean="0">
                          <a:solidFill>
                            <a:schemeClr val="tx2">
                              <a:lumMod val="50000"/>
                            </a:schemeClr>
                          </a:solidFill>
                        </a:rPr>
                        <a:t>2</a:t>
                      </a: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smtClean="0">
                          <a:solidFill>
                            <a:schemeClr val="tx2">
                              <a:lumMod val="50000"/>
                            </a:schemeClr>
                          </a:solidFill>
                        </a:rPr>
                        <a:t>CM</a:t>
                      </a:r>
                      <a:r>
                        <a:rPr lang="en-US" sz="1100" b="1" baseline="-25000" dirty="0" smtClean="0">
                          <a:solidFill>
                            <a:schemeClr val="tx2">
                              <a:lumMod val="50000"/>
                            </a:schemeClr>
                          </a:solidFill>
                        </a:rPr>
                        <a:t>3</a:t>
                      </a: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smtClean="0">
                          <a:solidFill>
                            <a:schemeClr val="tx2">
                              <a:lumMod val="50000"/>
                            </a:schemeClr>
                          </a:solidFill>
                        </a:rPr>
                        <a:t>RM</a:t>
                      </a:r>
                      <a:r>
                        <a:rPr lang="en-US" sz="1100" b="1" baseline="-25000" dirty="0" smtClean="0">
                          <a:solidFill>
                            <a:schemeClr val="tx2">
                              <a:lumMod val="50000"/>
                            </a:schemeClr>
                          </a:solidFill>
                        </a:rPr>
                        <a:t>1</a:t>
                      </a: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smtClean="0">
                          <a:solidFill>
                            <a:schemeClr val="tx2">
                              <a:lumMod val="50000"/>
                            </a:schemeClr>
                          </a:solidFill>
                        </a:rPr>
                        <a:t>RM</a:t>
                      </a:r>
                      <a:r>
                        <a:rPr lang="en-US" sz="1100" b="1" baseline="-25000" dirty="0" smtClean="0">
                          <a:solidFill>
                            <a:schemeClr val="tx2">
                              <a:lumMod val="50000"/>
                            </a:schemeClr>
                          </a:solidFill>
                        </a:rPr>
                        <a:t>2</a:t>
                      </a: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smtClean="0">
                          <a:solidFill>
                            <a:schemeClr val="tx2">
                              <a:lumMod val="50000"/>
                            </a:schemeClr>
                          </a:solidFill>
                        </a:rPr>
                        <a:t>RM</a:t>
                      </a:r>
                      <a:r>
                        <a:rPr lang="en-US" sz="1100" b="1" baseline="-25000" dirty="0" smtClean="0">
                          <a:solidFill>
                            <a:schemeClr val="tx2">
                              <a:lumMod val="50000"/>
                            </a:schemeClr>
                          </a:solidFill>
                        </a:rPr>
                        <a:t>3</a:t>
                      </a: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smtClean="0">
                          <a:solidFill>
                            <a:schemeClr val="tx2">
                              <a:lumMod val="50000"/>
                            </a:schemeClr>
                          </a:solidFill>
                        </a:rPr>
                        <a:t>MM</a:t>
                      </a:r>
                      <a:r>
                        <a:rPr lang="en-US" sz="1100" b="1" baseline="-25000" smtClean="0">
                          <a:solidFill>
                            <a:schemeClr val="tx2">
                              <a:lumMod val="50000"/>
                            </a:schemeClr>
                          </a:solidFill>
                        </a:rPr>
                        <a:t>1</a:t>
                      </a: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1410736" rtl="0" eaLnBrk="1" fontAlgn="auto" latinLnBrk="0" hangingPunct="1">
                        <a:lnSpc>
                          <a:spcPct val="100000"/>
                        </a:lnSpc>
                        <a:spcBef>
                          <a:spcPts val="0"/>
                        </a:spcBef>
                        <a:spcAft>
                          <a:spcPts val="0"/>
                        </a:spcAft>
                        <a:buClrTx/>
                        <a:buSzTx/>
                        <a:buFontTx/>
                        <a:buNone/>
                        <a:tabLst/>
                        <a:defRPr/>
                      </a:pPr>
                      <a:r>
                        <a:rPr lang="en-US" sz="1100" b="1" dirty="0" smtClean="0">
                          <a:solidFill>
                            <a:schemeClr val="tx2">
                              <a:lumMod val="50000"/>
                            </a:schemeClr>
                          </a:solidFill>
                        </a:rPr>
                        <a:t>MM</a:t>
                      </a:r>
                      <a:r>
                        <a:rPr lang="en-US" sz="1100" b="1" baseline="-25000" dirty="0" smtClean="0">
                          <a:solidFill>
                            <a:schemeClr val="tx2">
                              <a:lumMod val="50000"/>
                            </a:schemeClr>
                          </a:solidFill>
                        </a:rPr>
                        <a:t>2</a:t>
                      </a:r>
                      <a:endParaRPr lang="en-US" sz="1100" b="1" dirty="0" smtClean="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1410736" rtl="0" eaLnBrk="1" fontAlgn="auto" latinLnBrk="0" hangingPunct="1">
                        <a:lnSpc>
                          <a:spcPct val="100000"/>
                        </a:lnSpc>
                        <a:spcBef>
                          <a:spcPts val="0"/>
                        </a:spcBef>
                        <a:spcAft>
                          <a:spcPts val="0"/>
                        </a:spcAft>
                        <a:buClrTx/>
                        <a:buSzTx/>
                        <a:buFontTx/>
                        <a:buNone/>
                        <a:tabLst/>
                        <a:defRPr/>
                      </a:pPr>
                      <a:r>
                        <a:rPr lang="en-US" sz="1100" b="1" dirty="0" smtClean="0">
                          <a:solidFill>
                            <a:schemeClr val="tx2">
                              <a:lumMod val="50000"/>
                            </a:schemeClr>
                          </a:solidFill>
                        </a:rPr>
                        <a:t>MM</a:t>
                      </a:r>
                      <a:r>
                        <a:rPr lang="en-US" sz="1100" b="1" baseline="-25000" dirty="0" smtClean="0">
                          <a:solidFill>
                            <a:schemeClr val="tx2">
                              <a:lumMod val="50000"/>
                            </a:schemeClr>
                          </a:solidFill>
                        </a:rPr>
                        <a:t>3</a:t>
                      </a:r>
                      <a:endParaRPr lang="en-US" sz="1100" b="1" dirty="0" smtClean="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7663">
                <a:tc>
                  <a:txBody>
                    <a:bodyPr/>
                    <a:lstStyle/>
                    <a:p>
                      <a:pPr algn="ctr"/>
                      <a:r>
                        <a:rPr lang="en-US" sz="1100" b="1" dirty="0" smtClean="0"/>
                        <a:t>NSN</a:t>
                      </a: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7663">
                <a:tc>
                  <a:txBody>
                    <a:bodyPr/>
                    <a:lstStyle/>
                    <a:p>
                      <a:pPr algn="ctr"/>
                      <a:r>
                        <a:rPr lang="en-US" sz="1100" b="1" dirty="0" smtClean="0"/>
                        <a:t>NSN</a:t>
                      </a: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7663">
                <a:tc>
                  <a:txBody>
                    <a:bodyPr/>
                    <a:lstStyle/>
                    <a:p>
                      <a:pPr algn="ctr"/>
                      <a:r>
                        <a:rPr lang="en-US" sz="1100" b="1" dirty="0" smtClean="0"/>
                        <a:t>NSN</a:t>
                      </a: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1" dirty="0"/>
                    </a:p>
                  </a:txBody>
                  <a:tcPr marL="87086" marR="87086" marT="42863" marB="428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7" name="TextBox 16"/>
          <p:cNvSpPr txBox="1"/>
          <p:nvPr/>
        </p:nvSpPr>
        <p:spPr>
          <a:xfrm>
            <a:off x="5504466" y="3448103"/>
            <a:ext cx="2118149" cy="595170"/>
          </a:xfrm>
          <a:prstGeom prst="rect">
            <a:avLst/>
          </a:prstGeom>
          <a:noFill/>
        </p:spPr>
        <p:txBody>
          <a:bodyPr wrap="square" lIns="86493" tIns="43247" rIns="86493" bIns="43247" rtlCol="0">
            <a:spAutoFit/>
          </a:bodyPr>
          <a:lstStyle/>
          <a:p>
            <a:pPr algn="r"/>
            <a:r>
              <a:rPr lang="en-US" sz="1100" b="1" dirty="0" smtClean="0">
                <a:solidFill>
                  <a:schemeClr val="tx2">
                    <a:lumMod val="50000"/>
                  </a:schemeClr>
                </a:solidFill>
              </a:rPr>
              <a:t>CM = Cost Metric</a:t>
            </a:r>
          </a:p>
          <a:p>
            <a:pPr algn="r"/>
            <a:r>
              <a:rPr lang="en-US" sz="1100" b="1" dirty="0" smtClean="0">
                <a:solidFill>
                  <a:schemeClr val="tx2">
                    <a:lumMod val="50000"/>
                  </a:schemeClr>
                </a:solidFill>
              </a:rPr>
              <a:t>RM = Reliability Metric</a:t>
            </a:r>
          </a:p>
          <a:p>
            <a:pPr algn="r"/>
            <a:r>
              <a:rPr lang="en-US" sz="1100" b="1" dirty="0" smtClean="0">
                <a:solidFill>
                  <a:schemeClr val="tx2">
                    <a:lumMod val="50000"/>
                  </a:schemeClr>
                </a:solidFill>
              </a:rPr>
              <a:t>MM = Maintenance Metric</a:t>
            </a:r>
            <a:endParaRPr lang="en-US" sz="1100" b="1" dirty="0">
              <a:solidFill>
                <a:schemeClr val="tx2">
                  <a:lumMod val="50000"/>
                </a:schemeClr>
              </a:solidFill>
            </a:endParaRPr>
          </a:p>
        </p:txBody>
      </p:sp>
      <p:sp>
        <p:nvSpPr>
          <p:cNvPr id="18" name="TextBox 17"/>
          <p:cNvSpPr txBox="1"/>
          <p:nvPr/>
        </p:nvSpPr>
        <p:spPr>
          <a:xfrm>
            <a:off x="3243810" y="1787656"/>
            <a:ext cx="1279412" cy="288541"/>
          </a:xfrm>
          <a:prstGeom prst="rect">
            <a:avLst/>
          </a:prstGeom>
          <a:noFill/>
        </p:spPr>
        <p:txBody>
          <a:bodyPr wrap="square" lIns="86493" tIns="43247" rIns="86493" bIns="43247" rtlCol="0">
            <a:spAutoFit/>
          </a:bodyPr>
          <a:lstStyle/>
          <a:p>
            <a:pPr algn="ctr"/>
            <a:r>
              <a:rPr lang="en-US" sz="1300" b="1" dirty="0" smtClean="0">
                <a:solidFill>
                  <a:schemeClr val="tx2">
                    <a:lumMod val="50000"/>
                  </a:schemeClr>
                </a:solidFill>
              </a:rPr>
              <a:t>Cost</a:t>
            </a:r>
            <a:endParaRPr lang="en-US" sz="1300" b="1" dirty="0">
              <a:solidFill>
                <a:schemeClr val="tx2">
                  <a:lumMod val="50000"/>
                </a:schemeClr>
              </a:solidFill>
            </a:endParaRPr>
          </a:p>
        </p:txBody>
      </p:sp>
      <p:sp>
        <p:nvSpPr>
          <p:cNvPr id="19" name="TextBox 18"/>
          <p:cNvSpPr txBox="1"/>
          <p:nvPr/>
        </p:nvSpPr>
        <p:spPr>
          <a:xfrm>
            <a:off x="4696941" y="1787656"/>
            <a:ext cx="1294510" cy="288541"/>
          </a:xfrm>
          <a:prstGeom prst="rect">
            <a:avLst/>
          </a:prstGeom>
          <a:noFill/>
        </p:spPr>
        <p:txBody>
          <a:bodyPr wrap="square" lIns="86493" tIns="43247" rIns="86493" bIns="43247" rtlCol="0">
            <a:spAutoFit/>
          </a:bodyPr>
          <a:lstStyle/>
          <a:p>
            <a:pPr algn="ctr"/>
            <a:r>
              <a:rPr lang="en-US" sz="1300" b="1" dirty="0" smtClean="0">
                <a:solidFill>
                  <a:schemeClr val="tx2">
                    <a:lumMod val="50000"/>
                  </a:schemeClr>
                </a:solidFill>
              </a:rPr>
              <a:t>Readiness</a:t>
            </a:r>
            <a:endParaRPr lang="en-US" sz="1300" b="1" dirty="0">
              <a:solidFill>
                <a:schemeClr val="tx2">
                  <a:lumMod val="50000"/>
                </a:schemeClr>
              </a:solidFill>
            </a:endParaRPr>
          </a:p>
        </p:txBody>
      </p:sp>
      <p:sp>
        <p:nvSpPr>
          <p:cNvPr id="20" name="TextBox 19"/>
          <p:cNvSpPr txBox="1"/>
          <p:nvPr/>
        </p:nvSpPr>
        <p:spPr>
          <a:xfrm>
            <a:off x="6122967" y="1796584"/>
            <a:ext cx="1309606" cy="287393"/>
          </a:xfrm>
          <a:prstGeom prst="rect">
            <a:avLst/>
          </a:prstGeom>
          <a:noFill/>
        </p:spPr>
        <p:txBody>
          <a:bodyPr wrap="square" lIns="86493" tIns="43247" rIns="86493" bIns="43247" rtlCol="0">
            <a:spAutoFit/>
          </a:bodyPr>
          <a:lstStyle/>
          <a:p>
            <a:pPr algn="ctr"/>
            <a:r>
              <a:rPr lang="en-US" sz="1300" b="1" dirty="0" err="1" smtClean="0">
                <a:solidFill>
                  <a:schemeClr val="tx2">
                    <a:lumMod val="50000"/>
                  </a:schemeClr>
                </a:solidFill>
              </a:rPr>
              <a:t>Maint</a:t>
            </a:r>
            <a:r>
              <a:rPr lang="en-US" sz="1300" b="1" dirty="0" smtClean="0">
                <a:solidFill>
                  <a:schemeClr val="tx2">
                    <a:lumMod val="50000"/>
                  </a:schemeClr>
                </a:solidFill>
              </a:rPr>
              <a:t>. Burden</a:t>
            </a:r>
            <a:endParaRPr lang="en-US" sz="1300" b="1" dirty="0">
              <a:solidFill>
                <a:schemeClr val="tx2">
                  <a:lumMod val="50000"/>
                </a:schemeClr>
              </a:solidFill>
            </a:endParaRPr>
          </a:p>
        </p:txBody>
      </p:sp>
      <p:cxnSp>
        <p:nvCxnSpPr>
          <p:cNvPr id="21" name="Straight Connector 20"/>
          <p:cNvCxnSpPr/>
          <p:nvPr/>
        </p:nvCxnSpPr>
        <p:spPr>
          <a:xfrm flipV="1">
            <a:off x="4623736" y="1773941"/>
            <a:ext cx="0" cy="331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066094" y="1765010"/>
            <a:ext cx="0" cy="331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73145" y="4673281"/>
            <a:ext cx="768678" cy="490519"/>
          </a:xfrm>
          <a:prstGeom prst="rect">
            <a:avLst/>
          </a:prstGeom>
          <a:noFill/>
        </p:spPr>
        <p:txBody>
          <a:bodyPr wrap="square" lIns="86493" tIns="43247" rIns="86493" bIns="43247" rtlCol="0">
            <a:spAutoFit/>
          </a:bodyPr>
          <a:lstStyle/>
          <a:p>
            <a:pPr algn="ctr"/>
            <a:r>
              <a:rPr lang="en-US" sz="1300" b="1" dirty="0" smtClean="0">
                <a:solidFill>
                  <a:srgbClr val="FF9900"/>
                </a:solidFill>
              </a:rPr>
              <a:t>Down</a:t>
            </a:r>
            <a:br>
              <a:rPr lang="en-US" sz="1300" b="1" dirty="0" smtClean="0">
                <a:solidFill>
                  <a:srgbClr val="FF9900"/>
                </a:solidFill>
              </a:rPr>
            </a:br>
            <a:r>
              <a:rPr lang="en-US" sz="1300" b="1" dirty="0" smtClean="0">
                <a:solidFill>
                  <a:srgbClr val="FF9900"/>
                </a:solidFill>
              </a:rPr>
              <a:t>Time</a:t>
            </a:r>
            <a:endParaRPr lang="en-US" sz="1300" b="1" dirty="0">
              <a:solidFill>
                <a:srgbClr val="FF9900"/>
              </a:solidFill>
            </a:endParaRPr>
          </a:p>
        </p:txBody>
      </p:sp>
      <p:cxnSp>
        <p:nvCxnSpPr>
          <p:cNvPr id="24" name="Straight Arrow Connector 23"/>
          <p:cNvCxnSpPr/>
          <p:nvPr/>
        </p:nvCxnSpPr>
        <p:spPr>
          <a:xfrm>
            <a:off x="1957825" y="4551661"/>
            <a:ext cx="184850" cy="1924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815233" y="5011607"/>
            <a:ext cx="306542" cy="960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3" idx="2"/>
          </p:cNvCxnSpPr>
          <p:nvPr/>
        </p:nvCxnSpPr>
        <p:spPr>
          <a:xfrm flipV="1">
            <a:off x="2349281" y="5163799"/>
            <a:ext cx="8203" cy="36959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601324" y="5024182"/>
            <a:ext cx="231068" cy="1520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579264" y="4613845"/>
            <a:ext cx="253125" cy="1417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349281" y="4435040"/>
            <a:ext cx="12851" cy="3125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rot="17037918">
            <a:off x="3895066" y="3511418"/>
            <a:ext cx="898399" cy="1210396"/>
          </a:xfrm>
          <a:custGeom>
            <a:avLst/>
            <a:gdLst>
              <a:gd name="connsiteX0" fmla="*/ 299923 w 1009498"/>
              <a:gd name="connsiteY0" fmla="*/ 1419149 h 1419149"/>
              <a:gd name="connsiteX1" fmla="*/ 636422 w 1009498"/>
              <a:gd name="connsiteY1" fmla="*/ 782727 h 1419149"/>
              <a:gd name="connsiteX2" fmla="*/ 694944 w 1009498"/>
              <a:gd name="connsiteY2" fmla="*/ 1038759 h 1419149"/>
              <a:gd name="connsiteX3" fmla="*/ 1009498 w 1009498"/>
              <a:gd name="connsiteY3" fmla="*/ 438912 h 1419149"/>
              <a:gd name="connsiteX4" fmla="*/ 475488 w 1009498"/>
              <a:gd name="connsiteY4" fmla="*/ 43892 h 1419149"/>
              <a:gd name="connsiteX5" fmla="*/ 541325 w 1009498"/>
              <a:gd name="connsiteY5" fmla="*/ 299924 h 1419149"/>
              <a:gd name="connsiteX6" fmla="*/ 0 w 1009498"/>
              <a:gd name="connsiteY6" fmla="*/ 0 h 1419149"/>
              <a:gd name="connsiteX0" fmla="*/ 335533 w 1009498"/>
              <a:gd name="connsiteY0" fmla="*/ 1338827 h 1338827"/>
              <a:gd name="connsiteX1" fmla="*/ 636422 w 1009498"/>
              <a:gd name="connsiteY1" fmla="*/ 782727 h 1338827"/>
              <a:gd name="connsiteX2" fmla="*/ 694944 w 1009498"/>
              <a:gd name="connsiteY2" fmla="*/ 1038759 h 1338827"/>
              <a:gd name="connsiteX3" fmla="*/ 1009498 w 1009498"/>
              <a:gd name="connsiteY3" fmla="*/ 438912 h 1338827"/>
              <a:gd name="connsiteX4" fmla="*/ 475488 w 1009498"/>
              <a:gd name="connsiteY4" fmla="*/ 43892 h 1338827"/>
              <a:gd name="connsiteX5" fmla="*/ 541325 w 1009498"/>
              <a:gd name="connsiteY5" fmla="*/ 299924 h 1338827"/>
              <a:gd name="connsiteX6" fmla="*/ 0 w 1009498"/>
              <a:gd name="connsiteY6" fmla="*/ 0 h 133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498" h="1338827">
                <a:moveTo>
                  <a:pt x="335533" y="1338827"/>
                </a:moveTo>
                <a:lnTo>
                  <a:pt x="636422" y="782727"/>
                </a:lnTo>
                <a:lnTo>
                  <a:pt x="694944" y="1038759"/>
                </a:lnTo>
                <a:lnTo>
                  <a:pt x="1009498" y="438912"/>
                </a:lnTo>
                <a:lnTo>
                  <a:pt x="475488" y="43892"/>
                </a:lnTo>
                <a:lnTo>
                  <a:pt x="541325" y="299924"/>
                </a:lnTo>
                <a:lnTo>
                  <a:pt x="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lIns="86493" tIns="43247" rIns="86493" bIns="43247" rtlCol="0" anchor="ctr"/>
          <a:lstStyle/>
          <a:p>
            <a:pPr algn="ctr"/>
            <a:endParaRPr lang="en-US"/>
          </a:p>
        </p:txBody>
      </p:sp>
      <p:sp>
        <p:nvSpPr>
          <p:cNvPr id="31" name="Freeform 30"/>
          <p:cNvSpPr/>
          <p:nvPr/>
        </p:nvSpPr>
        <p:spPr>
          <a:xfrm rot="21322297">
            <a:off x="1071508" y="2592756"/>
            <a:ext cx="912659" cy="1191484"/>
          </a:xfrm>
          <a:custGeom>
            <a:avLst/>
            <a:gdLst>
              <a:gd name="connsiteX0" fmla="*/ 299923 w 1009498"/>
              <a:gd name="connsiteY0" fmla="*/ 1419149 h 1419149"/>
              <a:gd name="connsiteX1" fmla="*/ 636422 w 1009498"/>
              <a:gd name="connsiteY1" fmla="*/ 782727 h 1419149"/>
              <a:gd name="connsiteX2" fmla="*/ 694944 w 1009498"/>
              <a:gd name="connsiteY2" fmla="*/ 1038759 h 1419149"/>
              <a:gd name="connsiteX3" fmla="*/ 1009498 w 1009498"/>
              <a:gd name="connsiteY3" fmla="*/ 438912 h 1419149"/>
              <a:gd name="connsiteX4" fmla="*/ 475488 w 1009498"/>
              <a:gd name="connsiteY4" fmla="*/ 43892 h 1419149"/>
              <a:gd name="connsiteX5" fmla="*/ 541325 w 1009498"/>
              <a:gd name="connsiteY5" fmla="*/ 299924 h 1419149"/>
              <a:gd name="connsiteX6" fmla="*/ 0 w 1009498"/>
              <a:gd name="connsiteY6" fmla="*/ 0 h 1419149"/>
              <a:gd name="connsiteX0" fmla="*/ 335533 w 1009498"/>
              <a:gd name="connsiteY0" fmla="*/ 1338827 h 1338827"/>
              <a:gd name="connsiteX1" fmla="*/ 636422 w 1009498"/>
              <a:gd name="connsiteY1" fmla="*/ 782727 h 1338827"/>
              <a:gd name="connsiteX2" fmla="*/ 694944 w 1009498"/>
              <a:gd name="connsiteY2" fmla="*/ 1038759 h 1338827"/>
              <a:gd name="connsiteX3" fmla="*/ 1009498 w 1009498"/>
              <a:gd name="connsiteY3" fmla="*/ 438912 h 1338827"/>
              <a:gd name="connsiteX4" fmla="*/ 475488 w 1009498"/>
              <a:gd name="connsiteY4" fmla="*/ 43892 h 1338827"/>
              <a:gd name="connsiteX5" fmla="*/ 541325 w 1009498"/>
              <a:gd name="connsiteY5" fmla="*/ 299924 h 1338827"/>
              <a:gd name="connsiteX6" fmla="*/ 0 w 1009498"/>
              <a:gd name="connsiteY6" fmla="*/ 0 h 133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498" h="1338827">
                <a:moveTo>
                  <a:pt x="335533" y="1338827"/>
                </a:moveTo>
                <a:lnTo>
                  <a:pt x="636422" y="782727"/>
                </a:lnTo>
                <a:lnTo>
                  <a:pt x="694944" y="1038759"/>
                </a:lnTo>
                <a:lnTo>
                  <a:pt x="1009498" y="438912"/>
                </a:lnTo>
                <a:lnTo>
                  <a:pt x="475488" y="43892"/>
                </a:lnTo>
                <a:lnTo>
                  <a:pt x="541325" y="299924"/>
                </a:lnTo>
                <a:lnTo>
                  <a:pt x="0" y="0"/>
                </a:lnTo>
              </a:path>
            </a:pathLst>
          </a:custGeom>
          <a:noFill/>
          <a:ln w="19050">
            <a:solidFill>
              <a:srgbClr val="009900"/>
            </a:solidFill>
          </a:ln>
        </p:spPr>
        <p:style>
          <a:lnRef idx="1">
            <a:schemeClr val="accent1"/>
          </a:lnRef>
          <a:fillRef idx="0">
            <a:schemeClr val="accent1"/>
          </a:fillRef>
          <a:effectRef idx="0">
            <a:schemeClr val="accent1"/>
          </a:effectRef>
          <a:fontRef idx="minor">
            <a:schemeClr val="tx1"/>
          </a:fontRef>
        </p:style>
        <p:txBody>
          <a:bodyPr lIns="86493" tIns="43247" rIns="86493" bIns="43247" rtlCol="0" anchor="ctr"/>
          <a:lstStyle/>
          <a:p>
            <a:pPr algn="ctr"/>
            <a:endParaRPr lang="en-US"/>
          </a:p>
        </p:txBody>
      </p:sp>
      <p:sp>
        <p:nvSpPr>
          <p:cNvPr id="32" name="TextBox 31"/>
          <p:cNvSpPr txBox="1"/>
          <p:nvPr/>
        </p:nvSpPr>
        <p:spPr>
          <a:xfrm>
            <a:off x="3531866" y="4368818"/>
            <a:ext cx="1463040" cy="605935"/>
          </a:xfrm>
          <a:prstGeom prst="rect">
            <a:avLst/>
          </a:prstGeom>
          <a:noFill/>
        </p:spPr>
        <p:txBody>
          <a:bodyPr wrap="square" lIns="86493" tIns="43247" rIns="86493" bIns="43247" rtlCol="0">
            <a:spAutoFit/>
          </a:bodyPr>
          <a:lstStyle/>
          <a:p>
            <a:pPr algn="ctr"/>
            <a:r>
              <a:rPr lang="en-US" sz="1100" b="1" dirty="0" smtClean="0">
                <a:solidFill>
                  <a:srgbClr val="0000FF"/>
                </a:solidFill>
              </a:rPr>
              <a:t>What Contributes to Maintenance Burden?</a:t>
            </a:r>
            <a:endParaRPr lang="en-US" sz="1100" b="1" dirty="0">
              <a:solidFill>
                <a:srgbClr val="0000FF"/>
              </a:solidFill>
            </a:endParaRPr>
          </a:p>
        </p:txBody>
      </p:sp>
      <p:sp>
        <p:nvSpPr>
          <p:cNvPr id="33" name="TextBox 32"/>
          <p:cNvSpPr txBox="1"/>
          <p:nvPr/>
        </p:nvSpPr>
        <p:spPr>
          <a:xfrm>
            <a:off x="3863520" y="5202976"/>
            <a:ext cx="768678" cy="288541"/>
          </a:xfrm>
          <a:prstGeom prst="rect">
            <a:avLst/>
          </a:prstGeom>
          <a:noFill/>
        </p:spPr>
        <p:txBody>
          <a:bodyPr wrap="square" lIns="86493" tIns="43247" rIns="86493" bIns="43247" rtlCol="0">
            <a:spAutoFit/>
          </a:bodyPr>
          <a:lstStyle/>
          <a:p>
            <a:pPr algn="ctr"/>
            <a:r>
              <a:rPr lang="en-US" sz="1300" b="1" dirty="0" smtClean="0">
                <a:solidFill>
                  <a:srgbClr val="0000FF"/>
                </a:solidFill>
              </a:rPr>
              <a:t>MMH</a:t>
            </a:r>
            <a:endParaRPr lang="en-US" sz="1300" b="1" dirty="0">
              <a:solidFill>
                <a:srgbClr val="0000FF"/>
              </a:solidFill>
            </a:endParaRPr>
          </a:p>
        </p:txBody>
      </p:sp>
      <p:cxnSp>
        <p:nvCxnSpPr>
          <p:cNvPr id="34" name="Straight Arrow Connector 33"/>
          <p:cNvCxnSpPr/>
          <p:nvPr/>
        </p:nvCxnSpPr>
        <p:spPr>
          <a:xfrm>
            <a:off x="3848201" y="5019636"/>
            <a:ext cx="184850" cy="1924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705608" y="5479582"/>
            <a:ext cx="306542" cy="960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241979" y="5534966"/>
            <a:ext cx="5809" cy="33033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4491699" y="5492157"/>
            <a:ext cx="231068" cy="1520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469639" y="5081820"/>
            <a:ext cx="253125" cy="1417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252507" y="4930944"/>
            <a:ext cx="17412" cy="2846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6340" y="2885633"/>
            <a:ext cx="1463040" cy="605935"/>
          </a:xfrm>
          <a:prstGeom prst="rect">
            <a:avLst/>
          </a:prstGeom>
          <a:noFill/>
        </p:spPr>
        <p:txBody>
          <a:bodyPr wrap="square" lIns="86493" tIns="43247" rIns="86493" bIns="43247" rtlCol="0">
            <a:spAutoFit/>
          </a:bodyPr>
          <a:lstStyle/>
          <a:p>
            <a:pPr algn="ctr"/>
            <a:r>
              <a:rPr lang="en-US" sz="1100" b="1" dirty="0" smtClean="0">
                <a:solidFill>
                  <a:srgbClr val="009900"/>
                </a:solidFill>
              </a:rPr>
              <a:t>What Contributes to Components Cost?</a:t>
            </a:r>
            <a:endParaRPr lang="en-US" sz="1100" b="1" dirty="0">
              <a:solidFill>
                <a:srgbClr val="009900"/>
              </a:solidFill>
            </a:endParaRPr>
          </a:p>
        </p:txBody>
      </p:sp>
      <p:sp>
        <p:nvSpPr>
          <p:cNvPr id="41" name="TextBox 40"/>
          <p:cNvSpPr txBox="1"/>
          <p:nvPr/>
        </p:nvSpPr>
        <p:spPr>
          <a:xfrm>
            <a:off x="314848" y="3515422"/>
            <a:ext cx="768678" cy="548227"/>
          </a:xfrm>
          <a:prstGeom prst="rect">
            <a:avLst/>
          </a:prstGeom>
          <a:noFill/>
        </p:spPr>
        <p:txBody>
          <a:bodyPr wrap="square" lIns="86493" tIns="43247" rIns="86493" bIns="43247" rtlCol="0">
            <a:spAutoFit/>
          </a:bodyPr>
          <a:lstStyle/>
          <a:p>
            <a:pPr algn="ctr"/>
            <a:r>
              <a:rPr lang="en-US" sz="3000" b="1" dirty="0" smtClean="0">
                <a:solidFill>
                  <a:srgbClr val="009900"/>
                </a:solidFill>
              </a:rPr>
              <a:t>$</a:t>
            </a:r>
            <a:endParaRPr lang="en-US" sz="3000" b="1" dirty="0">
              <a:solidFill>
                <a:srgbClr val="009900"/>
              </a:solidFill>
            </a:endParaRPr>
          </a:p>
        </p:txBody>
      </p:sp>
      <p:cxnSp>
        <p:nvCxnSpPr>
          <p:cNvPr id="42" name="Straight Arrow Connector 41"/>
          <p:cNvCxnSpPr/>
          <p:nvPr/>
        </p:nvCxnSpPr>
        <p:spPr>
          <a:xfrm flipV="1">
            <a:off x="226603" y="3881180"/>
            <a:ext cx="306542" cy="960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699187" y="4027930"/>
            <a:ext cx="2901" cy="291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01029" y="3926104"/>
            <a:ext cx="231068" cy="1520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02088" y="3309899"/>
            <a:ext cx="1748" cy="2798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424576" y="4036635"/>
            <a:ext cx="1463040" cy="432811"/>
          </a:xfrm>
          <a:prstGeom prst="rect">
            <a:avLst/>
          </a:prstGeom>
          <a:noFill/>
        </p:spPr>
        <p:txBody>
          <a:bodyPr wrap="square" lIns="86493" tIns="43247" rIns="86493" bIns="43247" rtlCol="0">
            <a:spAutoFit/>
          </a:bodyPr>
          <a:lstStyle/>
          <a:p>
            <a:pPr algn="ctr"/>
            <a:r>
              <a:rPr lang="en-US" sz="1100" b="1" dirty="0" smtClean="0">
                <a:solidFill>
                  <a:srgbClr val="FF9900"/>
                </a:solidFill>
              </a:rPr>
              <a:t>What Contributes to Down Time?</a:t>
            </a:r>
            <a:endParaRPr lang="en-US" sz="1100" b="1" dirty="0">
              <a:solidFill>
                <a:srgbClr val="FF9900"/>
              </a:solidFill>
            </a:endParaRPr>
          </a:p>
        </p:txBody>
      </p:sp>
      <p:sp>
        <p:nvSpPr>
          <p:cNvPr id="47" name="TextBox 46"/>
          <p:cNvSpPr txBox="1"/>
          <p:nvPr/>
        </p:nvSpPr>
        <p:spPr>
          <a:xfrm>
            <a:off x="1" y="5868334"/>
            <a:ext cx="9143999" cy="641738"/>
          </a:xfrm>
          <a:prstGeom prst="rect">
            <a:avLst/>
          </a:prstGeom>
          <a:gradFill flip="none" rotWithShape="1">
            <a:gsLst>
              <a:gs pos="0">
                <a:schemeClr val="accent1">
                  <a:lumMod val="60000"/>
                  <a:lumOff val="40000"/>
                </a:schemeClr>
              </a:gs>
              <a:gs pos="50000">
                <a:schemeClr val="accent1">
                  <a:shade val="67500"/>
                  <a:satMod val="115000"/>
                </a:schemeClr>
              </a:gs>
              <a:gs pos="100000">
                <a:schemeClr val="tx2">
                  <a:lumMod val="50000"/>
                </a:schemeClr>
              </a:gs>
            </a:gsLst>
            <a:path path="circle">
              <a:fillToRect l="50000" t="50000" r="50000" b="50000"/>
            </a:path>
            <a:tileRect/>
          </a:gradFill>
        </p:spPr>
        <p:txBody>
          <a:bodyPr wrap="square" lIns="345972" tIns="172986" rIns="345972" bIns="172986" rtlCol="0">
            <a:spAutoFit/>
          </a:bodyPr>
          <a:lstStyle/>
          <a:p>
            <a:pPr algn="ctr"/>
            <a:r>
              <a:rPr lang="en-US" sz="1900" b="1" dirty="0" smtClean="0">
                <a:solidFill>
                  <a:schemeClr val="bg1"/>
                </a:solidFill>
              </a:rPr>
              <a:t>Priority given to components that may impact all three categories</a:t>
            </a:r>
            <a:endParaRPr lang="en-US" sz="1900" b="1" dirty="0">
              <a:solidFill>
                <a:schemeClr val="bg1"/>
              </a:solidFill>
            </a:endParaRPr>
          </a:p>
        </p:txBody>
      </p:sp>
      <p:sp>
        <p:nvSpPr>
          <p:cNvPr id="48" name="Rectangle 47"/>
          <p:cNvSpPr/>
          <p:nvPr/>
        </p:nvSpPr>
        <p:spPr>
          <a:xfrm>
            <a:off x="4" y="1102912"/>
            <a:ext cx="9143999" cy="379702"/>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ln>
          <a:effectLst/>
        </p:spPr>
        <p:style>
          <a:lnRef idx="1">
            <a:schemeClr val="accent2"/>
          </a:lnRef>
          <a:fillRef idx="2">
            <a:schemeClr val="accent2"/>
          </a:fillRef>
          <a:effectRef idx="1">
            <a:schemeClr val="accent2"/>
          </a:effectRef>
          <a:fontRef idx="minor">
            <a:schemeClr val="dk1"/>
          </a:fontRef>
        </p:style>
        <p:txBody>
          <a:bodyPr wrap="square" lIns="86470" tIns="43235" rIns="86470" bIns="43235">
            <a:spAutoFit/>
          </a:bodyPr>
          <a:lstStyle/>
          <a:p>
            <a:pPr algn="ctr">
              <a:tabLst>
                <a:tab pos="535838" algn="l"/>
              </a:tabLst>
            </a:pPr>
            <a:r>
              <a:rPr lang="en-US" sz="1900" b="1" dirty="0" smtClean="0">
                <a:solidFill>
                  <a:schemeClr val="accent1">
                    <a:lumMod val="50000"/>
                  </a:schemeClr>
                </a:solidFill>
                <a:cs typeface="Arial" pitchFamily="34" charset="0"/>
              </a:rPr>
              <a:t>Prioritized List of Problem Sets Sent to the RCWG</a:t>
            </a:r>
            <a:endParaRPr lang="en-US" sz="1500" b="1" dirty="0" smtClean="0">
              <a:solidFill>
                <a:schemeClr val="accent1">
                  <a:lumMod val="50000"/>
                </a:schemeClr>
              </a:solidFill>
            </a:endParaRPr>
          </a:p>
        </p:txBody>
      </p:sp>
      <p:sp>
        <p:nvSpPr>
          <p:cNvPr id="49" name="Freeform 48"/>
          <p:cNvSpPr/>
          <p:nvPr/>
        </p:nvSpPr>
        <p:spPr>
          <a:xfrm rot="18998269">
            <a:off x="2198124" y="3441082"/>
            <a:ext cx="912659" cy="1191484"/>
          </a:xfrm>
          <a:custGeom>
            <a:avLst/>
            <a:gdLst>
              <a:gd name="connsiteX0" fmla="*/ 299923 w 1009498"/>
              <a:gd name="connsiteY0" fmla="*/ 1419149 h 1419149"/>
              <a:gd name="connsiteX1" fmla="*/ 636422 w 1009498"/>
              <a:gd name="connsiteY1" fmla="*/ 782727 h 1419149"/>
              <a:gd name="connsiteX2" fmla="*/ 694944 w 1009498"/>
              <a:gd name="connsiteY2" fmla="*/ 1038759 h 1419149"/>
              <a:gd name="connsiteX3" fmla="*/ 1009498 w 1009498"/>
              <a:gd name="connsiteY3" fmla="*/ 438912 h 1419149"/>
              <a:gd name="connsiteX4" fmla="*/ 475488 w 1009498"/>
              <a:gd name="connsiteY4" fmla="*/ 43892 h 1419149"/>
              <a:gd name="connsiteX5" fmla="*/ 541325 w 1009498"/>
              <a:gd name="connsiteY5" fmla="*/ 299924 h 1419149"/>
              <a:gd name="connsiteX6" fmla="*/ 0 w 1009498"/>
              <a:gd name="connsiteY6" fmla="*/ 0 h 1419149"/>
              <a:gd name="connsiteX0" fmla="*/ 335533 w 1009498"/>
              <a:gd name="connsiteY0" fmla="*/ 1338827 h 1338827"/>
              <a:gd name="connsiteX1" fmla="*/ 636422 w 1009498"/>
              <a:gd name="connsiteY1" fmla="*/ 782727 h 1338827"/>
              <a:gd name="connsiteX2" fmla="*/ 694944 w 1009498"/>
              <a:gd name="connsiteY2" fmla="*/ 1038759 h 1338827"/>
              <a:gd name="connsiteX3" fmla="*/ 1009498 w 1009498"/>
              <a:gd name="connsiteY3" fmla="*/ 438912 h 1338827"/>
              <a:gd name="connsiteX4" fmla="*/ 475488 w 1009498"/>
              <a:gd name="connsiteY4" fmla="*/ 43892 h 1338827"/>
              <a:gd name="connsiteX5" fmla="*/ 541325 w 1009498"/>
              <a:gd name="connsiteY5" fmla="*/ 299924 h 1338827"/>
              <a:gd name="connsiteX6" fmla="*/ 0 w 1009498"/>
              <a:gd name="connsiteY6" fmla="*/ 0 h 133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498" h="1338827">
                <a:moveTo>
                  <a:pt x="335533" y="1338827"/>
                </a:moveTo>
                <a:lnTo>
                  <a:pt x="636422" y="782727"/>
                </a:lnTo>
                <a:lnTo>
                  <a:pt x="694944" y="1038759"/>
                </a:lnTo>
                <a:lnTo>
                  <a:pt x="1009498" y="438912"/>
                </a:lnTo>
                <a:lnTo>
                  <a:pt x="475488" y="43892"/>
                </a:lnTo>
                <a:lnTo>
                  <a:pt x="541325" y="299924"/>
                </a:lnTo>
                <a:lnTo>
                  <a:pt x="0" y="0"/>
                </a:lnTo>
              </a:path>
            </a:pathLst>
          </a:custGeom>
          <a:ln w="19050">
            <a:solidFill>
              <a:srgbClr val="FF9900"/>
            </a:solidFill>
          </a:ln>
        </p:spPr>
        <p:style>
          <a:lnRef idx="1">
            <a:schemeClr val="accent1"/>
          </a:lnRef>
          <a:fillRef idx="0">
            <a:schemeClr val="accent1"/>
          </a:fillRef>
          <a:effectRef idx="0">
            <a:schemeClr val="accent1"/>
          </a:effectRef>
          <a:fontRef idx="minor">
            <a:schemeClr val="tx1"/>
          </a:fontRef>
        </p:style>
        <p:txBody>
          <a:bodyPr lIns="86493" tIns="43247" rIns="86493" bIns="43247" rtlCol="0" anchor="ctr"/>
          <a:lstStyle/>
          <a:p>
            <a:pPr algn="ctr"/>
            <a:endParaRPr lang="en-US"/>
          </a:p>
        </p:txBody>
      </p:sp>
      <p:cxnSp>
        <p:nvCxnSpPr>
          <p:cNvPr id="53" name="Straight Arrow Connector 52"/>
          <p:cNvCxnSpPr/>
          <p:nvPr/>
        </p:nvCxnSpPr>
        <p:spPr>
          <a:xfrm>
            <a:off x="320262" y="3473418"/>
            <a:ext cx="184850" cy="1924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892406" y="3551776"/>
            <a:ext cx="253125" cy="1417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2702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64366"/>
            <a:ext cx="8523514" cy="457200"/>
          </a:xfrm>
        </p:spPr>
        <p:txBody>
          <a:bodyPr>
            <a:normAutofit fontScale="90000"/>
          </a:bodyPr>
          <a:lstStyle/>
          <a:p>
            <a:r>
              <a:rPr lang="en-US" dirty="0" smtClean="0"/>
              <a:t>T-55 Engine Results</a:t>
            </a:r>
            <a:endParaRPr lang="en-US" dirty="0"/>
          </a:p>
        </p:txBody>
      </p:sp>
      <p:sp>
        <p:nvSpPr>
          <p:cNvPr id="5" name="Content Placeholder 4"/>
          <p:cNvSpPr>
            <a:spLocks noGrp="1"/>
          </p:cNvSpPr>
          <p:nvPr>
            <p:ph idx="1"/>
          </p:nvPr>
        </p:nvSpPr>
        <p:spPr>
          <a:xfrm>
            <a:off x="350397" y="923386"/>
            <a:ext cx="8300665" cy="4830763"/>
          </a:xfrm>
        </p:spPr>
        <p:txBody>
          <a:bodyPr/>
          <a:lstStyle/>
          <a:p>
            <a:r>
              <a:rPr lang="en-US" sz="1900" b="1" dirty="0" smtClean="0"/>
              <a:t>Majority of the T-55 engines did NOT reach the AWR-mandated time between overhaul (TBO) of 2,800 FH with a mean time of 1,103 FH</a:t>
            </a:r>
            <a:endParaRPr lang="en-US" sz="1900" dirty="0"/>
          </a:p>
        </p:txBody>
      </p:sp>
      <p:pic>
        <p:nvPicPr>
          <p:cNvPr id="6" name="Picture 13"/>
          <p:cNvPicPr>
            <a:picLocks noChangeAspect="1" noChangeArrowheads="1"/>
          </p:cNvPicPr>
          <p:nvPr/>
        </p:nvPicPr>
        <p:blipFill>
          <a:blip r:embed="rId2" cstate="print"/>
          <a:srcRect/>
          <a:stretch>
            <a:fillRect/>
          </a:stretch>
        </p:blipFill>
        <p:spPr bwMode="auto">
          <a:xfrm>
            <a:off x="955670" y="1886731"/>
            <a:ext cx="7136729" cy="4564154"/>
          </a:xfrm>
          <a:prstGeom prst="rect">
            <a:avLst/>
          </a:prstGeom>
          <a:noFill/>
          <a:ln w="9525">
            <a:noFill/>
            <a:miter lim="800000"/>
            <a:headEnd/>
            <a:tailEnd/>
          </a:ln>
        </p:spPr>
      </p:pic>
    </p:spTree>
    <p:extLst>
      <p:ext uri="{BB962C8B-B14F-4D97-AF65-F5344CB8AC3E}">
        <p14:creationId xmlns:p14="http://schemas.microsoft.com/office/powerpoint/2010/main" val="258161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64366"/>
            <a:ext cx="8523514" cy="457200"/>
          </a:xfrm>
        </p:spPr>
        <p:txBody>
          <a:bodyPr>
            <a:normAutofit fontScale="90000"/>
          </a:bodyPr>
          <a:lstStyle/>
          <a:p>
            <a:r>
              <a:rPr lang="en-US" dirty="0" smtClean="0"/>
              <a:t>T-55 Engine Results</a:t>
            </a:r>
            <a:endParaRPr lang="en-US" dirty="0"/>
          </a:p>
        </p:txBody>
      </p:sp>
      <p:sp>
        <p:nvSpPr>
          <p:cNvPr id="5" name="Content Placeholder 4"/>
          <p:cNvSpPr>
            <a:spLocks noGrp="1"/>
          </p:cNvSpPr>
          <p:nvPr>
            <p:ph idx="1"/>
          </p:nvPr>
        </p:nvSpPr>
        <p:spPr>
          <a:xfrm>
            <a:off x="350397" y="923386"/>
            <a:ext cx="8229600" cy="4830763"/>
          </a:xfrm>
        </p:spPr>
        <p:txBody>
          <a:bodyPr/>
          <a:lstStyle/>
          <a:p>
            <a:r>
              <a:rPr lang="en-US" dirty="0" smtClean="0"/>
              <a:t>2410-reported engine removal causes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z="1700" dirty="0" smtClean="0"/>
          </a:p>
          <a:p>
            <a:r>
              <a:rPr lang="en-US" dirty="0" smtClean="0"/>
              <a:t>RIMFIRE analysis results</a:t>
            </a:r>
            <a:endParaRPr lang="en-US" dirty="0"/>
          </a:p>
        </p:txBody>
      </p:sp>
      <p:pic>
        <p:nvPicPr>
          <p:cNvPr id="9" name="Picture 1"/>
          <p:cNvPicPr>
            <a:picLocks noChangeAspect="1" noChangeArrowheads="1"/>
          </p:cNvPicPr>
          <p:nvPr/>
        </p:nvPicPr>
        <p:blipFill>
          <a:blip r:embed="rId2" cstate="print"/>
          <a:srcRect/>
          <a:stretch>
            <a:fillRect/>
          </a:stretch>
        </p:blipFill>
        <p:spPr bwMode="auto">
          <a:xfrm>
            <a:off x="4737990" y="1432603"/>
            <a:ext cx="4231874" cy="2425031"/>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155131" y="1452219"/>
            <a:ext cx="4257238" cy="2367172"/>
          </a:xfrm>
          <a:prstGeom prst="rect">
            <a:avLst/>
          </a:prstGeom>
          <a:noFill/>
          <a:ln w="9525">
            <a:noFill/>
            <a:miter lim="800000"/>
            <a:headEnd/>
            <a:tailEnd/>
          </a:ln>
          <a:effectLst/>
        </p:spPr>
      </p:pic>
      <p:pic>
        <p:nvPicPr>
          <p:cNvPr id="11" name="Picture 10"/>
          <p:cNvPicPr/>
          <p:nvPr/>
        </p:nvPicPr>
        <p:blipFill>
          <a:blip r:embed="rId4" cstate="print">
            <a:clrChange>
              <a:clrFrom>
                <a:srgbClr val="FFFFFF"/>
              </a:clrFrom>
              <a:clrTo>
                <a:srgbClr val="FFFFFF">
                  <a:alpha val="0"/>
                </a:srgbClr>
              </a:clrTo>
            </a:clrChange>
          </a:blip>
          <a:srcRect/>
          <a:stretch>
            <a:fillRect/>
          </a:stretch>
        </p:blipFill>
        <p:spPr bwMode="auto">
          <a:xfrm>
            <a:off x="1651342" y="4035545"/>
            <a:ext cx="5348357" cy="2822455"/>
          </a:xfrm>
          <a:prstGeom prst="rect">
            <a:avLst/>
          </a:prstGeom>
          <a:noFill/>
          <a:ln w="9525">
            <a:noFill/>
            <a:miter lim="800000"/>
            <a:headEnd/>
            <a:tailEnd/>
          </a:ln>
        </p:spPr>
      </p:pic>
      <p:cxnSp>
        <p:nvCxnSpPr>
          <p:cNvPr id="13" name="Straight Connector 12"/>
          <p:cNvCxnSpPr/>
          <p:nvPr/>
        </p:nvCxnSpPr>
        <p:spPr>
          <a:xfrm>
            <a:off x="0" y="4011283"/>
            <a:ext cx="914400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335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64366"/>
            <a:ext cx="8523514" cy="457200"/>
          </a:xfrm>
        </p:spPr>
        <p:txBody>
          <a:bodyPr>
            <a:normAutofit fontScale="90000"/>
          </a:bodyPr>
          <a:lstStyle/>
          <a:p>
            <a:r>
              <a:rPr lang="en-US" dirty="0" smtClean="0"/>
              <a:t>T-55 Engine Recommendations</a:t>
            </a:r>
            <a:endParaRPr lang="en-US" dirty="0"/>
          </a:p>
        </p:txBody>
      </p:sp>
      <p:sp>
        <p:nvSpPr>
          <p:cNvPr id="5" name="Content Placeholder 4"/>
          <p:cNvSpPr>
            <a:spLocks noGrp="1"/>
          </p:cNvSpPr>
          <p:nvPr>
            <p:ph idx="1"/>
          </p:nvPr>
        </p:nvSpPr>
        <p:spPr>
          <a:xfrm>
            <a:off x="350397" y="923386"/>
            <a:ext cx="8229600" cy="4830763"/>
          </a:xfrm>
        </p:spPr>
        <p:txBody>
          <a:bodyPr/>
          <a:lstStyle/>
          <a:p>
            <a:pPr>
              <a:lnSpc>
                <a:spcPct val="105000"/>
              </a:lnSpc>
              <a:spcAft>
                <a:spcPts val="568"/>
              </a:spcAft>
            </a:pPr>
            <a:r>
              <a:rPr lang="en-US" sz="1500" dirty="0" smtClean="0"/>
              <a:t>Both RIMFIRE and 2410 data indicate degradation of Time on Wing (TOW) after overhauls, with additional degradation occurring after subsequent overhauls </a:t>
            </a:r>
          </a:p>
          <a:p>
            <a:pPr>
              <a:lnSpc>
                <a:spcPct val="105000"/>
              </a:lnSpc>
              <a:spcAft>
                <a:spcPts val="568"/>
              </a:spcAft>
            </a:pPr>
            <a:r>
              <a:rPr lang="en-US" sz="1500" dirty="0" smtClean="0"/>
              <a:t>Avoiding unnecessary overhauls may help extend TOW </a:t>
            </a:r>
          </a:p>
          <a:p>
            <a:pPr lvl="1">
              <a:lnSpc>
                <a:spcPct val="105000"/>
              </a:lnSpc>
              <a:spcBef>
                <a:spcPts val="0"/>
              </a:spcBef>
              <a:spcAft>
                <a:spcPts val="568"/>
              </a:spcAft>
            </a:pPr>
            <a:r>
              <a:rPr lang="en-US" sz="1500" dirty="0" smtClean="0"/>
              <a:t>Teardown analysis in RIMFIRE showed the highest removal reason was No Evidence of Failure (NEOF) at a rate of 56.80%</a:t>
            </a:r>
          </a:p>
          <a:p>
            <a:pPr lvl="1">
              <a:lnSpc>
                <a:spcPct val="105000"/>
              </a:lnSpc>
              <a:spcBef>
                <a:spcPts val="0"/>
              </a:spcBef>
              <a:spcAft>
                <a:spcPts val="568"/>
              </a:spcAft>
            </a:pPr>
            <a:r>
              <a:rPr lang="en-US" sz="1500" dirty="0" smtClean="0"/>
              <a:t>Field units have limited testing/triage abilities to avoid unnecessary returns to depot</a:t>
            </a:r>
          </a:p>
          <a:p>
            <a:pPr>
              <a:lnSpc>
                <a:spcPct val="105000"/>
              </a:lnSpc>
              <a:spcAft>
                <a:spcPts val="568"/>
              </a:spcAft>
            </a:pPr>
            <a:r>
              <a:rPr lang="en-US" sz="1500" dirty="0" smtClean="0"/>
              <a:t> Additional NEOF issue (7.25% of returns) is Metal on Magnetic Plug - lack of supporting evidence for Metal on Magnetic Plug due to the current drain/flush procedure of the engine prior to sending to RIMFIRE for analysis.</a:t>
            </a:r>
          </a:p>
          <a:p>
            <a:pPr>
              <a:lnSpc>
                <a:spcPct val="105000"/>
              </a:lnSpc>
              <a:spcAft>
                <a:spcPts val="568"/>
              </a:spcAft>
            </a:pPr>
            <a:r>
              <a:rPr lang="en-US" sz="1500" dirty="0" smtClean="0"/>
              <a:t>Low Power/Torque is #1 field-reported cause for removal, and RIMFIRE data showed the primary cause is compressor blade erosion (86.7% of Low Power/Torque removals) </a:t>
            </a:r>
          </a:p>
          <a:p>
            <a:pPr>
              <a:lnSpc>
                <a:spcPct val="105000"/>
              </a:lnSpc>
              <a:spcAft>
                <a:spcPts val="568"/>
              </a:spcAft>
            </a:pPr>
            <a:r>
              <a:rPr lang="en-US" sz="1500" dirty="0" smtClean="0"/>
              <a:t>RIMFIRE data showed the second highest cause of failure is Foreign Object Damage (FOD) at 8.43% of all engine returns </a:t>
            </a:r>
          </a:p>
          <a:p>
            <a:pPr>
              <a:lnSpc>
                <a:spcPct val="105000"/>
              </a:lnSpc>
              <a:spcAft>
                <a:spcPts val="568"/>
              </a:spcAft>
            </a:pPr>
            <a:r>
              <a:rPr lang="en-US" sz="1500" dirty="0" smtClean="0"/>
              <a:t>Both RIMFIRE and 2410 data show a difference in NEOF rate by location; Ft Rucker has a 17.1% lower NEOF rate than the fleet average</a:t>
            </a:r>
          </a:p>
          <a:p>
            <a:pPr>
              <a:lnSpc>
                <a:spcPct val="105000"/>
              </a:lnSpc>
              <a:spcAft>
                <a:spcPts val="568"/>
              </a:spcAft>
            </a:pPr>
            <a:r>
              <a:rPr lang="en-US" sz="1500" dirty="0" smtClean="0"/>
              <a:t> Nascent Condition Indicators (CIs) cannot yet be used to trigger maintenance actions and consequently avoid unnecessary engine overhauls  (Note: CH-47F fleet does not currently have Digital Source Collectors (DSCs) installed)  </a:t>
            </a:r>
          </a:p>
          <a:p>
            <a:endParaRPr lang="en-US" dirty="0"/>
          </a:p>
        </p:txBody>
      </p:sp>
    </p:spTree>
    <p:extLst>
      <p:ext uri="{BB962C8B-B14F-4D97-AF65-F5344CB8AC3E}">
        <p14:creationId xmlns:p14="http://schemas.microsoft.com/office/powerpoint/2010/main" val="2162118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2" y="804581"/>
            <a:ext cx="9176743" cy="5339045"/>
          </a:xfrm>
          <a:prstGeom prst="rect">
            <a:avLst/>
          </a:prstGeom>
          <a:noFill/>
        </p:spPr>
      </p:pic>
      <p:sp>
        <p:nvSpPr>
          <p:cNvPr id="7" name="Rectangle 6"/>
          <p:cNvSpPr>
            <a:spLocks noChangeArrowheads="1"/>
          </p:cNvSpPr>
          <p:nvPr/>
        </p:nvSpPr>
        <p:spPr bwMode="auto">
          <a:xfrm>
            <a:off x="224023" y="2000250"/>
            <a:ext cx="3481080" cy="2963636"/>
          </a:xfrm>
          <a:prstGeom prst="rect">
            <a:avLst/>
          </a:prstGeom>
          <a:solidFill>
            <a:schemeClr val="tx2">
              <a:lumMod val="20000"/>
              <a:lumOff val="80000"/>
              <a:alpha val="74000"/>
            </a:schemeClr>
          </a:solidFill>
          <a:ln w="28575">
            <a:solidFill>
              <a:schemeClr val="tx1">
                <a:alpha val="41000"/>
              </a:schemeClr>
            </a:solidFill>
            <a:miter lim="800000"/>
            <a:headEnd/>
            <a:tailEnd/>
          </a:ln>
        </p:spPr>
        <p:txBody>
          <a:bodyPr lIns="144914" tIns="96609" rIns="96609" bIns="48304"/>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fontAlgn="auto">
              <a:spcBef>
                <a:spcPts val="0"/>
              </a:spcBef>
              <a:spcAft>
                <a:spcPts val="0"/>
              </a:spcAft>
              <a:tabLst>
                <a:tab pos="166673"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166673" algn="l"/>
              </a:tabLst>
            </a:pPr>
            <a:r>
              <a:rPr lang="en-US" sz="1500" b="1" dirty="0" smtClean="0">
                <a:latin typeface="Arial"/>
                <a:sym typeface="Wingdings" pitchFamily="2" charset="2"/>
              </a:rPr>
              <a:t> 	Input: </a:t>
            </a:r>
            <a:r>
              <a:rPr lang="en-US" sz="1500" b="1" dirty="0" err="1" smtClean="0">
                <a:latin typeface="Arial"/>
                <a:sym typeface="Wingdings" pitchFamily="2" charset="2"/>
              </a:rPr>
              <a:t>CompX</a:t>
            </a:r>
            <a:r>
              <a:rPr lang="en-US" sz="1500" b="1" dirty="0" smtClean="0">
                <a:latin typeface="Arial"/>
                <a:sym typeface="Wingdings" pitchFamily="2" charset="2"/>
              </a:rPr>
              <a:t> baseline Metrics 	and Recommendations; PM 	Input</a:t>
            </a:r>
          </a:p>
          <a:p>
            <a:pPr fontAlgn="auto">
              <a:spcBef>
                <a:spcPts val="0"/>
              </a:spcBef>
              <a:spcAft>
                <a:spcPts val="0"/>
              </a:spcAft>
              <a:buFont typeface="Arial" pitchFamily="34" charset="0"/>
              <a:buChar char="•"/>
              <a:tabLst>
                <a:tab pos="166673"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166673" algn="l"/>
              </a:tabLst>
            </a:pPr>
            <a:r>
              <a:rPr lang="en-US" sz="1500" b="1" dirty="0" smtClean="0">
                <a:latin typeface="Arial"/>
                <a:sym typeface="Wingdings" pitchFamily="2" charset="2"/>
              </a:rPr>
              <a:t> 	AMRDEC Team Performs 	Specialized In-Depth Component 	Analysis</a:t>
            </a:r>
          </a:p>
          <a:p>
            <a:pPr fontAlgn="auto">
              <a:spcBef>
                <a:spcPts val="0"/>
              </a:spcBef>
              <a:spcAft>
                <a:spcPts val="0"/>
              </a:spcAft>
              <a:buFont typeface="Arial" pitchFamily="34" charset="0"/>
              <a:buChar char="•"/>
              <a:tabLst>
                <a:tab pos="166673"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166673" algn="l"/>
              </a:tabLst>
            </a:pPr>
            <a:r>
              <a:rPr lang="en-US" sz="1500" b="1" dirty="0" smtClean="0">
                <a:latin typeface="Arial"/>
                <a:sym typeface="Wingdings" pitchFamily="2" charset="2"/>
              </a:rPr>
              <a:t>	Output: Root Cause 	Determination and Proposed 	Courses of Action</a:t>
            </a:r>
          </a:p>
        </p:txBody>
      </p:sp>
      <p:sp>
        <p:nvSpPr>
          <p:cNvPr id="8" name="Rectangle 7"/>
          <p:cNvSpPr/>
          <p:nvPr/>
        </p:nvSpPr>
        <p:spPr>
          <a:xfrm>
            <a:off x="224025" y="1565672"/>
            <a:ext cx="3481079" cy="434578"/>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27" tIns="48314" rIns="96627" bIns="48314"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354" fontAlgn="auto">
              <a:spcBef>
                <a:spcPts val="0"/>
              </a:spcBef>
              <a:spcAft>
                <a:spcPts val="0"/>
              </a:spcAft>
              <a:defRPr/>
            </a:pPr>
            <a:r>
              <a:rPr lang="en-US" sz="1600" b="1" kern="0" dirty="0" smtClean="0">
                <a:solidFill>
                  <a:sysClr val="window" lastClr="FFFFFF"/>
                </a:solidFill>
                <a:cs typeface="Arial"/>
              </a:rPr>
              <a:t>Objectives:</a:t>
            </a:r>
            <a:endParaRPr lang="en-US" sz="1600" b="1" kern="0" dirty="0">
              <a:solidFill>
                <a:sysClr val="window" lastClr="FFFFFF"/>
              </a:solidFill>
              <a:cs typeface="Arial"/>
            </a:endParaRPr>
          </a:p>
        </p:txBody>
      </p:sp>
      <p:sp>
        <p:nvSpPr>
          <p:cNvPr id="9" name="Rectangle 8"/>
          <p:cNvSpPr/>
          <p:nvPr/>
        </p:nvSpPr>
        <p:spPr>
          <a:xfrm>
            <a:off x="5361271" y="1563540"/>
            <a:ext cx="3877528" cy="318171"/>
          </a:xfrm>
          <a:prstGeom prst="rect">
            <a:avLst/>
          </a:prstGeom>
        </p:spPr>
        <p:txBody>
          <a:bodyPr wrap="square" lIns="86486" tIns="43243" rIns="86486" bIns="43243">
            <a:spAutoFit/>
          </a:bodyPr>
          <a:lstStyle/>
          <a:p>
            <a:pPr>
              <a:buFont typeface="Arial" pitchFamily="34" charset="0"/>
              <a:buChar char="•"/>
              <a:tabLst>
                <a:tab pos="49550" algn="l"/>
              </a:tabLst>
            </a:pPr>
            <a:endParaRPr lang="en-US" sz="1500" b="1" dirty="0" smtClean="0">
              <a:solidFill>
                <a:schemeClr val="bg1"/>
              </a:solidFill>
              <a:sym typeface="Wingdings" pitchFamily="2" charset="2"/>
            </a:endParaRPr>
          </a:p>
        </p:txBody>
      </p:sp>
      <p:sp>
        <p:nvSpPr>
          <p:cNvPr id="10" name="TextBox 9"/>
          <p:cNvSpPr txBox="1"/>
          <p:nvPr/>
        </p:nvSpPr>
        <p:spPr>
          <a:xfrm>
            <a:off x="0" y="260036"/>
            <a:ext cx="9144000" cy="446260"/>
          </a:xfrm>
          <a:prstGeom prst="rect">
            <a:avLst/>
          </a:prstGeom>
          <a:noFill/>
        </p:spPr>
        <p:txBody>
          <a:bodyPr wrap="square" lIns="91416" tIns="45708" rIns="91416" bIns="45708" rtlCol="0">
            <a:spAutoFit/>
          </a:bodyPr>
          <a:lstStyle/>
          <a:p>
            <a:pPr algn="ctr"/>
            <a:r>
              <a:rPr lang="en-US" sz="2300" b="1" dirty="0" smtClean="0">
                <a:solidFill>
                  <a:schemeClr val="bg1"/>
                </a:solidFill>
              </a:rPr>
              <a:t>Root Cause Working Group (RCWG)</a:t>
            </a:r>
            <a:endParaRPr lang="en-US" sz="2300" b="1" dirty="0">
              <a:solidFill>
                <a:schemeClr val="bg1"/>
              </a:solidFill>
            </a:endParaRPr>
          </a:p>
        </p:txBody>
      </p:sp>
      <p:pic>
        <p:nvPicPr>
          <p:cNvPr id="5122" name="Picture 2"/>
          <p:cNvPicPr>
            <a:picLocks noChangeAspect="1" noChangeArrowheads="1"/>
          </p:cNvPicPr>
          <p:nvPr/>
        </p:nvPicPr>
        <p:blipFill>
          <a:blip r:embed="rId3" cstate="print"/>
          <a:srcRect/>
          <a:stretch>
            <a:fillRect/>
          </a:stretch>
        </p:blipFill>
        <p:spPr bwMode="auto">
          <a:xfrm>
            <a:off x="4007662" y="928049"/>
            <a:ext cx="4507266" cy="566389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7068140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34641" y="1079734"/>
            <a:ext cx="7774227" cy="4023489"/>
          </a:xfrm>
        </p:spPr>
        <p:txBody>
          <a:bodyPr/>
          <a:lstStyle/>
          <a:p>
            <a:pPr>
              <a:buFont typeface="+mj-lt"/>
              <a:buAutoNum type="arabicPeriod"/>
            </a:pPr>
            <a:r>
              <a:rPr lang="en-US" sz="1700" dirty="0" smtClean="0"/>
              <a:t>Problem Definition</a:t>
            </a:r>
          </a:p>
          <a:p>
            <a:pPr lvl="1"/>
            <a:r>
              <a:rPr lang="en-US" sz="1700" dirty="0" smtClean="0"/>
              <a:t>Include qualitative and quantitative attributes of harmful outcomes</a:t>
            </a:r>
          </a:p>
          <a:p>
            <a:pPr lvl="1">
              <a:spcAft>
                <a:spcPts val="1200"/>
              </a:spcAft>
            </a:pPr>
            <a:r>
              <a:rPr lang="en-US" sz="1700" dirty="0" smtClean="0"/>
              <a:t>Includes specifying magnitudes, locations, and timing of events</a:t>
            </a:r>
          </a:p>
          <a:p>
            <a:pPr>
              <a:buFont typeface="+mj-lt"/>
              <a:buAutoNum type="arabicPeriod"/>
            </a:pPr>
            <a:r>
              <a:rPr lang="en-US" sz="1700" dirty="0" smtClean="0"/>
              <a:t>Data Collection</a:t>
            </a:r>
          </a:p>
          <a:p>
            <a:pPr lvl="1"/>
            <a:r>
              <a:rPr lang="en-US" sz="1700" dirty="0" smtClean="0"/>
              <a:t>To completely understand event</a:t>
            </a:r>
          </a:p>
          <a:p>
            <a:pPr lvl="1">
              <a:spcAft>
                <a:spcPts val="1200"/>
              </a:spcAft>
            </a:pPr>
            <a:r>
              <a:rPr lang="en-US" sz="1700" dirty="0" smtClean="0"/>
              <a:t>To accurately identify causal factors and root causes</a:t>
            </a:r>
          </a:p>
          <a:p>
            <a:pPr>
              <a:buFont typeface="+mj-lt"/>
              <a:buAutoNum type="arabicPeriod"/>
            </a:pPr>
            <a:r>
              <a:rPr lang="en-US" sz="1700" dirty="0" smtClean="0"/>
              <a:t>Causal Factor Charting</a:t>
            </a:r>
          </a:p>
          <a:p>
            <a:pPr lvl="1"/>
            <a:r>
              <a:rPr lang="en-US" sz="1700" dirty="0" smtClean="0"/>
              <a:t>A sequence diagram with logic tests </a:t>
            </a:r>
          </a:p>
          <a:p>
            <a:pPr lvl="1">
              <a:spcAft>
                <a:spcPts val="1200"/>
              </a:spcAft>
            </a:pPr>
            <a:r>
              <a:rPr lang="en-US" sz="1700" dirty="0" smtClean="0"/>
              <a:t>Describes  the events leading up to an occurrence</a:t>
            </a:r>
          </a:p>
          <a:p>
            <a:pPr>
              <a:buFont typeface="+mj-lt"/>
              <a:buAutoNum type="arabicPeriod"/>
            </a:pPr>
            <a:r>
              <a:rPr lang="en-US" sz="1700" dirty="0" smtClean="0"/>
              <a:t>Root Cause Identification</a:t>
            </a:r>
          </a:p>
          <a:p>
            <a:pPr lvl="1"/>
            <a:r>
              <a:rPr lang="en-US" sz="1700" dirty="0" smtClean="0"/>
              <a:t>Develop the decision diagram or Root Cause Map</a:t>
            </a:r>
          </a:p>
          <a:p>
            <a:pPr lvl="1">
              <a:spcAft>
                <a:spcPts val="1200"/>
              </a:spcAft>
            </a:pPr>
            <a:r>
              <a:rPr lang="en-US" sz="1700" dirty="0" smtClean="0"/>
              <a:t>Helps investigator answer why particular causal factors exist</a:t>
            </a:r>
          </a:p>
          <a:p>
            <a:pPr>
              <a:buFont typeface="+mj-lt"/>
              <a:buAutoNum type="arabicPeriod"/>
            </a:pPr>
            <a:r>
              <a:rPr lang="en-US" sz="1700" dirty="0" smtClean="0"/>
              <a:t>Corrective Actions</a:t>
            </a:r>
          </a:p>
          <a:p>
            <a:pPr lvl="1"/>
            <a:r>
              <a:rPr lang="en-US" sz="1700" dirty="0" smtClean="0"/>
              <a:t>Generate achievable recommendations to prevent recurrence</a:t>
            </a:r>
          </a:p>
          <a:p>
            <a:pPr lvl="1"/>
            <a:r>
              <a:rPr lang="en-US" sz="1700" dirty="0" smtClean="0"/>
              <a:t>Support stakeholder with project submittal development</a:t>
            </a:r>
          </a:p>
        </p:txBody>
      </p:sp>
      <p:sp>
        <p:nvSpPr>
          <p:cNvPr id="3" name="Title 2"/>
          <p:cNvSpPr>
            <a:spLocks noGrp="1"/>
          </p:cNvSpPr>
          <p:nvPr>
            <p:ph type="title"/>
          </p:nvPr>
        </p:nvSpPr>
        <p:spPr/>
        <p:txBody>
          <a:bodyPr/>
          <a:lstStyle/>
          <a:p>
            <a:r>
              <a:rPr lang="en-US" dirty="0" smtClean="0"/>
              <a:t>RCA Process</a:t>
            </a:r>
            <a:endParaRPr lang="en-US" dirty="0"/>
          </a:p>
        </p:txBody>
      </p:sp>
    </p:spTree>
    <p:extLst>
      <p:ext uri="{BB962C8B-B14F-4D97-AF65-F5344CB8AC3E}">
        <p14:creationId xmlns:p14="http://schemas.microsoft.com/office/powerpoint/2010/main" val="26703346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103" y="891118"/>
            <a:ext cx="9176743" cy="5339045"/>
          </a:xfrm>
          <a:prstGeom prst="rect">
            <a:avLst/>
          </a:prstGeom>
          <a:noFill/>
        </p:spPr>
      </p:pic>
      <p:grpSp>
        <p:nvGrpSpPr>
          <p:cNvPr id="3" name="Group 10"/>
          <p:cNvGrpSpPr/>
          <p:nvPr/>
        </p:nvGrpSpPr>
        <p:grpSpPr>
          <a:xfrm>
            <a:off x="295274" y="1565672"/>
            <a:ext cx="3504831" cy="3326962"/>
            <a:chOff x="295273" y="1565672"/>
            <a:chExt cx="3504831" cy="3326962"/>
          </a:xfrm>
        </p:grpSpPr>
        <p:sp>
          <p:nvSpPr>
            <p:cNvPr id="7" name="Rectangle 6"/>
            <p:cNvSpPr>
              <a:spLocks noChangeArrowheads="1"/>
            </p:cNvSpPr>
            <p:nvPr/>
          </p:nvSpPr>
          <p:spPr bwMode="auto">
            <a:xfrm>
              <a:off x="295273" y="2000250"/>
              <a:ext cx="3492955" cy="2892384"/>
            </a:xfrm>
            <a:prstGeom prst="rect">
              <a:avLst/>
            </a:prstGeom>
            <a:solidFill>
              <a:schemeClr val="tx2">
                <a:lumMod val="20000"/>
                <a:lumOff val="80000"/>
                <a:alpha val="74000"/>
              </a:schemeClr>
            </a:solidFill>
            <a:ln w="28575">
              <a:solidFill>
                <a:schemeClr val="tx1">
                  <a:alpha val="41000"/>
                </a:schemeClr>
              </a:solidFill>
              <a:miter lim="800000"/>
              <a:headEnd/>
              <a:tailEnd/>
            </a:ln>
          </p:spPr>
          <p:txBody>
            <a:bodyPr lIns="144927" tIns="96618" rIns="96618" bIns="48309"/>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fontAlgn="auto">
                <a:spcBef>
                  <a:spcPts val="0"/>
                </a:spcBef>
                <a:spcAft>
                  <a:spcPts val="0"/>
                </a:spcAft>
                <a:buFont typeface="Arial" pitchFamily="34" charset="0"/>
                <a:buChar char="•"/>
                <a:tabLst>
                  <a:tab pos="119052"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119052" algn="l"/>
                </a:tabLst>
              </a:pPr>
              <a:r>
                <a:rPr lang="en-US" sz="1500" b="1" dirty="0" smtClean="0">
                  <a:latin typeface="Arial"/>
                  <a:sym typeface="Wingdings" pitchFamily="2" charset="2"/>
                </a:rPr>
                <a:t> Inputs: Proposed </a:t>
              </a:r>
              <a:r>
                <a:rPr lang="en-US" sz="1500" b="1" dirty="0" err="1" smtClean="0">
                  <a:latin typeface="Arial"/>
                  <a:sym typeface="Wingdings" pitchFamily="2" charset="2"/>
                </a:rPr>
                <a:t>CoAs</a:t>
              </a:r>
              <a:r>
                <a:rPr lang="en-US" sz="1500" b="1" dirty="0" smtClean="0">
                  <a:latin typeface="Arial"/>
                  <a:sym typeface="Wingdings" pitchFamily="2" charset="2"/>
                </a:rPr>
                <a:t> 	Developed Into Vetted Project 	Proposals</a:t>
              </a:r>
            </a:p>
            <a:p>
              <a:pPr fontAlgn="auto">
                <a:spcBef>
                  <a:spcPts val="0"/>
                </a:spcBef>
                <a:spcAft>
                  <a:spcPts val="0"/>
                </a:spcAft>
                <a:buFont typeface="Arial" pitchFamily="34" charset="0"/>
                <a:buChar char="•"/>
                <a:tabLst>
                  <a:tab pos="119052"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119052" algn="l"/>
                </a:tabLst>
              </a:pPr>
              <a:r>
                <a:rPr lang="en-US" sz="1500" b="1" dirty="0" smtClean="0">
                  <a:latin typeface="Arial"/>
                  <a:sym typeface="Wingdings" pitchFamily="2" charset="2"/>
                </a:rPr>
                <a:t> Project Submittals Scored/Ranked 	and Amongst Stakeholders</a:t>
              </a:r>
            </a:p>
            <a:p>
              <a:pPr fontAlgn="auto">
                <a:spcBef>
                  <a:spcPts val="0"/>
                </a:spcBef>
                <a:spcAft>
                  <a:spcPts val="0"/>
                </a:spcAft>
                <a:buFont typeface="Arial" pitchFamily="34" charset="0"/>
                <a:buChar char="•"/>
                <a:tabLst>
                  <a:tab pos="49550" algn="l"/>
                </a:tabLst>
              </a:pPr>
              <a:endParaRPr lang="en-US" sz="1500" b="1" dirty="0" smtClean="0">
                <a:latin typeface="Arial"/>
                <a:sym typeface="Wingdings" pitchFamily="2" charset="2"/>
              </a:endParaRPr>
            </a:p>
            <a:p>
              <a:pPr fontAlgn="auto">
                <a:spcBef>
                  <a:spcPts val="0"/>
                </a:spcBef>
                <a:spcAft>
                  <a:spcPts val="0"/>
                </a:spcAft>
                <a:buFont typeface="Arial" pitchFamily="34" charset="0"/>
                <a:buChar char="•"/>
                <a:tabLst>
                  <a:tab pos="119052" algn="l"/>
                </a:tabLst>
              </a:pPr>
              <a:r>
                <a:rPr lang="en-US" sz="1500" b="1" dirty="0" smtClean="0">
                  <a:latin typeface="Arial"/>
                  <a:sym typeface="Wingdings" pitchFamily="2" charset="2"/>
                </a:rPr>
                <a:t> Output: Resources Identified and 	Approved to Begin Project 	Implementation</a:t>
              </a:r>
            </a:p>
          </p:txBody>
        </p:sp>
        <p:sp>
          <p:nvSpPr>
            <p:cNvPr id="8" name="Rectangle 7"/>
            <p:cNvSpPr/>
            <p:nvPr/>
          </p:nvSpPr>
          <p:spPr>
            <a:xfrm>
              <a:off x="295274" y="1565672"/>
              <a:ext cx="3504830" cy="434578"/>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36" tIns="48318" rIns="96636" bIns="48318"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354" fontAlgn="auto">
                <a:spcBef>
                  <a:spcPts val="0"/>
                </a:spcBef>
                <a:spcAft>
                  <a:spcPts val="0"/>
                </a:spcAft>
                <a:defRPr/>
              </a:pPr>
              <a:r>
                <a:rPr lang="en-US" sz="1600" b="1" kern="0" dirty="0" smtClean="0">
                  <a:solidFill>
                    <a:sysClr val="window" lastClr="FFFFFF"/>
                  </a:solidFill>
                  <a:cs typeface="Arial"/>
                </a:rPr>
                <a:t>Objectives:</a:t>
              </a:r>
              <a:endParaRPr lang="en-US" sz="1600" b="1" kern="0" dirty="0">
                <a:solidFill>
                  <a:sysClr val="window" lastClr="FFFFFF"/>
                </a:solidFill>
                <a:cs typeface="Arial"/>
              </a:endParaRPr>
            </a:p>
          </p:txBody>
        </p:sp>
      </p:grpSp>
      <p:sp>
        <p:nvSpPr>
          <p:cNvPr id="9" name="Rectangle 8"/>
          <p:cNvSpPr/>
          <p:nvPr/>
        </p:nvSpPr>
        <p:spPr>
          <a:xfrm>
            <a:off x="5361271" y="1563540"/>
            <a:ext cx="3877528" cy="318171"/>
          </a:xfrm>
          <a:prstGeom prst="rect">
            <a:avLst/>
          </a:prstGeom>
        </p:spPr>
        <p:txBody>
          <a:bodyPr wrap="square" lIns="86486" tIns="43243" rIns="86486" bIns="43243">
            <a:spAutoFit/>
          </a:bodyPr>
          <a:lstStyle/>
          <a:p>
            <a:pPr>
              <a:buFont typeface="Arial" pitchFamily="34" charset="0"/>
              <a:buChar char="•"/>
              <a:tabLst>
                <a:tab pos="49550" algn="l"/>
              </a:tabLst>
            </a:pPr>
            <a:endParaRPr lang="en-US" sz="1500" b="1" dirty="0" smtClean="0">
              <a:solidFill>
                <a:schemeClr val="bg1"/>
              </a:solidFill>
              <a:sym typeface="Wingdings" pitchFamily="2" charset="2"/>
            </a:endParaRPr>
          </a:p>
        </p:txBody>
      </p:sp>
      <p:sp>
        <p:nvSpPr>
          <p:cNvPr id="10" name="TextBox 9"/>
          <p:cNvSpPr txBox="1"/>
          <p:nvPr/>
        </p:nvSpPr>
        <p:spPr>
          <a:xfrm>
            <a:off x="0" y="260036"/>
            <a:ext cx="9144000" cy="446260"/>
          </a:xfrm>
          <a:prstGeom prst="rect">
            <a:avLst/>
          </a:prstGeom>
          <a:noFill/>
        </p:spPr>
        <p:txBody>
          <a:bodyPr wrap="square" lIns="91416" tIns="45708" rIns="91416" bIns="45708" rtlCol="0">
            <a:spAutoFit/>
          </a:bodyPr>
          <a:lstStyle/>
          <a:p>
            <a:pPr algn="ctr"/>
            <a:r>
              <a:rPr lang="en-US" sz="2300" b="1" dirty="0" smtClean="0">
                <a:solidFill>
                  <a:schemeClr val="bg1"/>
                </a:solidFill>
              </a:rPr>
              <a:t>AWCF Data Call</a:t>
            </a:r>
            <a:endParaRPr lang="en-US" sz="2300" b="1" dirty="0">
              <a:solidFill>
                <a:schemeClr val="bg1"/>
              </a:solidFill>
            </a:endParaRPr>
          </a:p>
        </p:txBody>
      </p:sp>
      <p:pic>
        <p:nvPicPr>
          <p:cNvPr id="1028" name="Picture 4"/>
          <p:cNvPicPr>
            <a:picLocks noChangeAspect="1" noChangeArrowheads="1"/>
          </p:cNvPicPr>
          <p:nvPr/>
        </p:nvPicPr>
        <p:blipFill>
          <a:blip r:embed="rId3" cstate="print"/>
          <a:srcRect/>
          <a:stretch>
            <a:fillRect/>
          </a:stretch>
        </p:blipFill>
        <p:spPr bwMode="auto">
          <a:xfrm>
            <a:off x="4351444" y="916248"/>
            <a:ext cx="3850872" cy="5802118"/>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4578133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925063" y="40945"/>
            <a:ext cx="5293894" cy="864524"/>
          </a:xfrm>
        </p:spPr>
        <p:txBody>
          <a:bodyPr>
            <a:normAutofit/>
          </a:bodyPr>
          <a:lstStyle/>
          <a:p>
            <a:r>
              <a:rPr lang="en-US" sz="2600" dirty="0" smtClean="0"/>
              <a:t>Project Evaluation Flow Chart</a:t>
            </a:r>
          </a:p>
        </p:txBody>
      </p:sp>
      <p:sp>
        <p:nvSpPr>
          <p:cNvPr id="103" name="TextBox 102"/>
          <p:cNvSpPr txBox="1"/>
          <p:nvPr/>
        </p:nvSpPr>
        <p:spPr>
          <a:xfrm>
            <a:off x="5103628" y="4749214"/>
            <a:ext cx="3544186" cy="384713"/>
          </a:xfrm>
          <a:prstGeom prst="rect">
            <a:avLst/>
          </a:prstGeom>
          <a:ln/>
        </p:spPr>
        <p:style>
          <a:lnRef idx="0">
            <a:schemeClr val="accent2"/>
          </a:lnRef>
          <a:fillRef idx="3">
            <a:schemeClr val="accent2"/>
          </a:fillRef>
          <a:effectRef idx="3">
            <a:schemeClr val="accent2"/>
          </a:effectRef>
          <a:fontRef idx="minor">
            <a:schemeClr val="lt1"/>
          </a:fontRef>
        </p:style>
        <p:txBody>
          <a:bodyPr wrap="square" lIns="91432" tIns="45716" rIns="91432" bIns="45716">
            <a:spAutoFit/>
          </a:bodyPr>
          <a:lstStyle/>
          <a:p>
            <a:pPr algn="ctr">
              <a:defRPr/>
            </a:pPr>
            <a:r>
              <a:rPr lang="en-US" sz="1900" b="1" dirty="0"/>
              <a:t>AMCOM CG Approval</a:t>
            </a:r>
          </a:p>
        </p:txBody>
      </p:sp>
      <p:sp>
        <p:nvSpPr>
          <p:cNvPr id="3107" name="TextBox 101"/>
          <p:cNvSpPr txBox="1">
            <a:spLocks noChangeArrowheads="1"/>
          </p:cNvSpPr>
          <p:nvPr/>
        </p:nvSpPr>
        <p:spPr bwMode="auto">
          <a:xfrm>
            <a:off x="4253023" y="1036605"/>
            <a:ext cx="4890977" cy="32233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lIns="91432" tIns="45716" rIns="91432" bIns="45716">
            <a:spAutoFit/>
          </a:bodyPr>
          <a:lstStyle/>
          <a:p>
            <a:pPr algn="ctr"/>
            <a:r>
              <a:rPr lang="en-US" sz="1500" b="1" dirty="0" smtClean="0"/>
              <a:t>PEO Priority</a:t>
            </a:r>
            <a:endParaRPr lang="en-US" sz="1500" b="1" dirty="0"/>
          </a:p>
        </p:txBody>
      </p:sp>
      <p:sp>
        <p:nvSpPr>
          <p:cNvPr id="85" name="Rectangle 8"/>
          <p:cNvSpPr>
            <a:spLocks noChangeArrowheads="1"/>
          </p:cNvSpPr>
          <p:nvPr/>
        </p:nvSpPr>
        <p:spPr bwMode="auto">
          <a:xfrm>
            <a:off x="4795722" y="1374387"/>
            <a:ext cx="4392613" cy="2700338"/>
          </a:xfrm>
          <a:prstGeom prst="rect">
            <a:avLst/>
          </a:prstGeom>
          <a:noFill/>
          <a:ln w="9525">
            <a:noFill/>
            <a:miter lim="800000"/>
            <a:headEnd/>
            <a:tailEnd/>
          </a:ln>
          <a:effectLst/>
        </p:spPr>
        <p:txBody>
          <a:bodyPr lIns="91432" tIns="45716" rIns="91432" bIns="45716"/>
          <a:lstStyle/>
          <a:p>
            <a:pPr marL="288900" indent="-288900">
              <a:spcBef>
                <a:spcPct val="5000"/>
              </a:spcBef>
              <a:spcAft>
                <a:spcPct val="5000"/>
              </a:spcAft>
              <a:defRPr/>
            </a:pPr>
            <a:r>
              <a:rPr lang="en-US" sz="1300" b="1" dirty="0"/>
              <a:t>Prioritization Categories</a:t>
            </a:r>
          </a:p>
          <a:p>
            <a:pPr marL="288900" indent="-288900">
              <a:spcBef>
                <a:spcPct val="5000"/>
              </a:spcBef>
              <a:spcAft>
                <a:spcPct val="5000"/>
              </a:spcAft>
              <a:defRPr/>
            </a:pPr>
            <a:r>
              <a:rPr lang="en-US" sz="1100" b="1" dirty="0"/>
              <a:t>	</a:t>
            </a:r>
            <a:r>
              <a:rPr lang="en-US" sz="1100" b="1" dirty="0" smtClean="0"/>
              <a:t>= Systems </a:t>
            </a:r>
            <a:r>
              <a:rPr lang="en-US" sz="1100" b="1" dirty="0"/>
              <a:t>In The Fight</a:t>
            </a:r>
          </a:p>
          <a:p>
            <a:pPr marL="288900" indent="-288900">
              <a:spcBef>
                <a:spcPct val="5000"/>
              </a:spcBef>
              <a:spcAft>
                <a:spcPct val="5000"/>
              </a:spcAft>
              <a:defRPr/>
            </a:pPr>
            <a:r>
              <a:rPr lang="en-US" sz="1100" b="1" dirty="0"/>
              <a:t>	</a:t>
            </a:r>
            <a:r>
              <a:rPr lang="en-US" sz="1100" b="1" dirty="0" smtClean="0"/>
              <a:t>= Systems </a:t>
            </a:r>
            <a:r>
              <a:rPr lang="en-US" sz="1100" b="1" dirty="0"/>
              <a:t>Supporting The Fight</a:t>
            </a:r>
          </a:p>
          <a:p>
            <a:pPr marL="288900" indent="-288900">
              <a:spcBef>
                <a:spcPct val="5000"/>
              </a:spcBef>
              <a:spcAft>
                <a:spcPct val="5000"/>
              </a:spcAft>
              <a:defRPr/>
            </a:pPr>
            <a:r>
              <a:rPr lang="en-US" sz="1100" b="1" dirty="0"/>
              <a:t>	</a:t>
            </a:r>
            <a:r>
              <a:rPr lang="en-US" sz="1100" b="1" dirty="0" smtClean="0"/>
              <a:t>= Systems </a:t>
            </a:r>
            <a:r>
              <a:rPr lang="en-US" sz="1100" b="1" dirty="0"/>
              <a:t>In Production/Sustainment But </a:t>
            </a:r>
            <a:r>
              <a:rPr lang="en-US" sz="1100" b="1" dirty="0" smtClean="0"/>
              <a:t/>
            </a:r>
            <a:br>
              <a:rPr lang="en-US" sz="1100" b="1" dirty="0" smtClean="0"/>
            </a:br>
            <a:r>
              <a:rPr lang="en-US" sz="1100" b="1" dirty="0" smtClean="0"/>
              <a:t>   Not </a:t>
            </a:r>
            <a:r>
              <a:rPr lang="en-US" sz="1100" b="1" dirty="0"/>
              <a:t>In Theater</a:t>
            </a:r>
          </a:p>
          <a:p>
            <a:pPr marL="288900" indent="-288900">
              <a:spcBef>
                <a:spcPct val="5000"/>
              </a:spcBef>
              <a:spcAft>
                <a:spcPct val="5000"/>
              </a:spcAft>
              <a:defRPr/>
            </a:pPr>
            <a:r>
              <a:rPr lang="en-US" sz="1100" b="1" dirty="0"/>
              <a:t>	</a:t>
            </a:r>
            <a:r>
              <a:rPr lang="en-US" sz="1100" b="1" dirty="0" smtClean="0"/>
              <a:t>= All Others</a:t>
            </a:r>
            <a:endParaRPr lang="en-US" sz="1100" b="1" dirty="0"/>
          </a:p>
          <a:p>
            <a:pPr marL="609546" indent="-609546">
              <a:lnSpc>
                <a:spcPct val="90000"/>
              </a:lnSpc>
              <a:spcBef>
                <a:spcPct val="5000"/>
              </a:spcBef>
              <a:spcAft>
                <a:spcPct val="5000"/>
              </a:spcAft>
              <a:defRPr/>
            </a:pPr>
            <a:r>
              <a:rPr lang="en-US" sz="1300" b="1" dirty="0"/>
              <a:t>Criteria </a:t>
            </a:r>
            <a:r>
              <a:rPr lang="en-US" sz="1300" b="1" dirty="0" smtClean="0"/>
              <a:t>for </a:t>
            </a:r>
            <a:r>
              <a:rPr lang="en-US" sz="1300" b="1" dirty="0"/>
              <a:t>Prioritization </a:t>
            </a:r>
            <a:r>
              <a:rPr lang="en-US" sz="1300" b="1" dirty="0" smtClean="0"/>
              <a:t>within </a:t>
            </a:r>
            <a:r>
              <a:rPr lang="en-US" sz="1300" b="1" dirty="0"/>
              <a:t>Categories</a:t>
            </a:r>
          </a:p>
          <a:p>
            <a:pPr marL="271793" indent="-271793">
              <a:lnSpc>
                <a:spcPct val="90000"/>
              </a:lnSpc>
              <a:spcBef>
                <a:spcPct val="5000"/>
              </a:spcBef>
              <a:spcAft>
                <a:spcPct val="5000"/>
              </a:spcAft>
              <a:defRPr/>
            </a:pPr>
            <a:r>
              <a:rPr lang="en-US" sz="1100" b="1" dirty="0"/>
              <a:t>	</a:t>
            </a:r>
            <a:r>
              <a:rPr lang="en-US" sz="1100" b="1" dirty="0" smtClean="0"/>
              <a:t>= Criticality </a:t>
            </a:r>
            <a:r>
              <a:rPr lang="en-US" sz="1100" b="1" dirty="0"/>
              <a:t>Of System To The Fight</a:t>
            </a:r>
          </a:p>
          <a:p>
            <a:pPr marL="271793" indent="-271793">
              <a:lnSpc>
                <a:spcPct val="90000"/>
              </a:lnSpc>
              <a:spcBef>
                <a:spcPct val="5000"/>
              </a:spcBef>
              <a:spcAft>
                <a:spcPct val="5000"/>
              </a:spcAft>
              <a:defRPr/>
            </a:pPr>
            <a:r>
              <a:rPr lang="en-US" sz="1100" b="1" dirty="0"/>
              <a:t>	</a:t>
            </a:r>
            <a:r>
              <a:rPr lang="en-US" sz="1100" b="1" dirty="0" smtClean="0"/>
              <a:t>= Criticality </a:t>
            </a:r>
            <a:r>
              <a:rPr lang="en-US" sz="1100" b="1" dirty="0"/>
              <a:t>Of Obsolescent Item To The System</a:t>
            </a:r>
          </a:p>
          <a:p>
            <a:pPr marL="271793" indent="-271793">
              <a:lnSpc>
                <a:spcPct val="90000"/>
              </a:lnSpc>
              <a:spcBef>
                <a:spcPct val="5000"/>
              </a:spcBef>
              <a:spcAft>
                <a:spcPct val="5000"/>
              </a:spcAft>
              <a:defRPr/>
            </a:pPr>
            <a:r>
              <a:rPr lang="en-US" sz="1100" b="1" dirty="0"/>
              <a:t>	</a:t>
            </a:r>
            <a:r>
              <a:rPr lang="en-US" sz="1100" b="1" dirty="0" smtClean="0"/>
              <a:t>= Risk </a:t>
            </a:r>
            <a:r>
              <a:rPr lang="en-US" sz="1100" b="1" dirty="0"/>
              <a:t>To Warfighter Due To Obsolescent Item</a:t>
            </a:r>
          </a:p>
          <a:p>
            <a:pPr marL="271793" indent="-271793">
              <a:lnSpc>
                <a:spcPct val="90000"/>
              </a:lnSpc>
              <a:spcBef>
                <a:spcPct val="5000"/>
              </a:spcBef>
              <a:spcAft>
                <a:spcPct val="5000"/>
              </a:spcAft>
              <a:defRPr/>
            </a:pPr>
            <a:r>
              <a:rPr lang="en-US" sz="1100" b="1" dirty="0"/>
              <a:t>	</a:t>
            </a:r>
            <a:r>
              <a:rPr lang="en-US" sz="1100" b="1" dirty="0" smtClean="0"/>
              <a:t>= Benefits </a:t>
            </a:r>
            <a:r>
              <a:rPr lang="en-US" sz="1100" b="1" dirty="0"/>
              <a:t>If Funded (To The Warfighter, Etc.)</a:t>
            </a:r>
          </a:p>
          <a:p>
            <a:pPr marL="271793" indent="-271793">
              <a:lnSpc>
                <a:spcPct val="90000"/>
              </a:lnSpc>
              <a:spcBef>
                <a:spcPct val="5000"/>
              </a:spcBef>
              <a:spcAft>
                <a:spcPct val="5000"/>
              </a:spcAft>
              <a:defRPr/>
            </a:pPr>
            <a:r>
              <a:rPr lang="en-US" sz="1100" b="1" dirty="0"/>
              <a:t>	</a:t>
            </a:r>
            <a:r>
              <a:rPr lang="en-US" sz="1100" b="1" dirty="0" smtClean="0"/>
              <a:t>= Cost</a:t>
            </a:r>
            <a:endParaRPr lang="en-US" sz="1100" b="1" dirty="0"/>
          </a:p>
          <a:p>
            <a:pPr marL="271793" indent="-271793">
              <a:lnSpc>
                <a:spcPct val="90000"/>
              </a:lnSpc>
              <a:spcBef>
                <a:spcPct val="5000"/>
              </a:spcBef>
              <a:spcAft>
                <a:spcPct val="5000"/>
              </a:spcAft>
              <a:defRPr/>
            </a:pPr>
            <a:r>
              <a:rPr lang="en-US" sz="1100" b="1" dirty="0"/>
              <a:t>	</a:t>
            </a:r>
            <a:r>
              <a:rPr lang="en-US" sz="1100" b="1" dirty="0" smtClean="0"/>
              <a:t>= Funding </a:t>
            </a:r>
            <a:r>
              <a:rPr lang="en-US" sz="1100" b="1" dirty="0"/>
              <a:t>Potential/Likelihood</a:t>
            </a:r>
          </a:p>
          <a:p>
            <a:pPr marL="342870" indent="-342870">
              <a:spcBef>
                <a:spcPct val="5000"/>
              </a:spcBef>
              <a:spcAft>
                <a:spcPct val="5000"/>
              </a:spcAft>
              <a:defRPr/>
            </a:pPr>
            <a:endParaRPr lang="en-US" sz="1000" b="1" dirty="0"/>
          </a:p>
        </p:txBody>
      </p:sp>
      <p:sp>
        <p:nvSpPr>
          <p:cNvPr id="3102" name="TextBox 100"/>
          <p:cNvSpPr txBox="1">
            <a:spLocks noChangeArrowheads="1"/>
          </p:cNvSpPr>
          <p:nvPr/>
        </p:nvSpPr>
        <p:spPr bwMode="auto">
          <a:xfrm>
            <a:off x="1154393" y="1036605"/>
            <a:ext cx="3108757" cy="32233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1432" tIns="45716" rIns="91432" bIns="45716">
            <a:spAutoFit/>
          </a:bodyPr>
          <a:lstStyle/>
          <a:p>
            <a:pPr algn="ctr"/>
            <a:r>
              <a:rPr lang="en-US" sz="1500" b="1" dirty="0" smtClean="0"/>
              <a:t>AMRDEC Evaluation</a:t>
            </a:r>
            <a:endParaRPr lang="en-US" sz="1500" b="1" dirty="0"/>
          </a:p>
        </p:txBody>
      </p:sp>
      <p:sp>
        <p:nvSpPr>
          <p:cNvPr id="84" name="Rectangle 83"/>
          <p:cNvSpPr/>
          <p:nvPr/>
        </p:nvSpPr>
        <p:spPr bwMode="auto">
          <a:xfrm>
            <a:off x="1934114" y="1374386"/>
            <a:ext cx="2306368" cy="2005156"/>
          </a:xfrm>
          <a:prstGeom prst="rect">
            <a:avLst/>
          </a:prstGeom>
        </p:spPr>
        <p:txBody>
          <a:bodyPr wrap="square" lIns="91432" tIns="45716" rIns="91432" bIns="45716">
            <a:spAutoFit/>
          </a:bodyPr>
          <a:lstStyle/>
          <a:p>
            <a:pPr>
              <a:spcAft>
                <a:spcPct val="10000"/>
              </a:spcAft>
              <a:defRPr/>
            </a:pPr>
            <a:r>
              <a:rPr lang="en-US" sz="1300" b="1" dirty="0"/>
              <a:t>AWCF Pass/Fail</a:t>
            </a:r>
          </a:p>
          <a:p>
            <a:pPr>
              <a:spcAft>
                <a:spcPct val="10000"/>
              </a:spcAft>
              <a:defRPr/>
            </a:pPr>
            <a:r>
              <a:rPr lang="en-US" sz="1100" b="1" dirty="0" smtClean="0"/>
              <a:t>= AMCOM </a:t>
            </a:r>
            <a:r>
              <a:rPr lang="en-US" sz="1100" b="1" dirty="0"/>
              <a:t>Secondary Item</a:t>
            </a:r>
          </a:p>
          <a:p>
            <a:pPr>
              <a:spcAft>
                <a:spcPct val="10000"/>
              </a:spcAft>
              <a:defRPr/>
            </a:pPr>
            <a:r>
              <a:rPr lang="en-US" sz="1100" b="1" dirty="0" smtClean="0"/>
              <a:t>= Obligated </a:t>
            </a:r>
            <a:r>
              <a:rPr lang="en-US" sz="1100" b="1" dirty="0"/>
              <a:t>by 30 Sep</a:t>
            </a:r>
          </a:p>
          <a:p>
            <a:pPr>
              <a:spcAft>
                <a:spcPct val="10000"/>
              </a:spcAft>
              <a:defRPr/>
            </a:pPr>
            <a:r>
              <a:rPr lang="en-US" sz="1100" b="1" dirty="0"/>
              <a:t> </a:t>
            </a:r>
            <a:endParaRPr lang="en-US" sz="1400" b="1" u="sng" dirty="0"/>
          </a:p>
          <a:p>
            <a:pPr>
              <a:spcAft>
                <a:spcPct val="10000"/>
              </a:spcAft>
              <a:defRPr/>
            </a:pPr>
            <a:r>
              <a:rPr lang="en-US" sz="1300" b="1" dirty="0"/>
              <a:t>Technical Ranking Criteria</a:t>
            </a:r>
          </a:p>
          <a:p>
            <a:pPr>
              <a:spcAft>
                <a:spcPct val="10000"/>
              </a:spcAft>
              <a:defRPr/>
            </a:pPr>
            <a:r>
              <a:rPr lang="en-US" sz="1100" b="1" dirty="0" smtClean="0"/>
              <a:t>= Obsolescence</a:t>
            </a:r>
            <a:endParaRPr lang="en-US" sz="1100" b="1" dirty="0"/>
          </a:p>
          <a:p>
            <a:pPr>
              <a:spcAft>
                <a:spcPct val="10000"/>
              </a:spcAft>
              <a:defRPr/>
            </a:pPr>
            <a:r>
              <a:rPr lang="en-US" sz="1100" b="1" dirty="0" smtClean="0"/>
              <a:t>= Reliability</a:t>
            </a:r>
            <a:endParaRPr lang="en-US" sz="1100" b="1" dirty="0"/>
          </a:p>
          <a:p>
            <a:pPr>
              <a:spcAft>
                <a:spcPct val="10000"/>
              </a:spcAft>
              <a:defRPr/>
            </a:pPr>
            <a:r>
              <a:rPr lang="en-US" sz="1100" b="1" dirty="0" smtClean="0"/>
              <a:t>= Return </a:t>
            </a:r>
            <a:r>
              <a:rPr lang="en-US" sz="1100" b="1" dirty="0"/>
              <a:t>on Investment (ROI)</a:t>
            </a:r>
          </a:p>
          <a:p>
            <a:pPr>
              <a:spcAft>
                <a:spcPct val="10000"/>
              </a:spcAft>
              <a:defRPr/>
            </a:pPr>
            <a:r>
              <a:rPr lang="en-US" sz="1100" b="1" dirty="0" smtClean="0"/>
              <a:t>= Risk</a:t>
            </a:r>
            <a:endParaRPr lang="en-US" sz="1100" b="1" dirty="0"/>
          </a:p>
          <a:p>
            <a:pPr>
              <a:spcAft>
                <a:spcPct val="10000"/>
              </a:spcAft>
              <a:defRPr/>
            </a:pPr>
            <a:r>
              <a:rPr lang="en-US" sz="1100" b="1" dirty="0" smtClean="0"/>
              <a:t>= Safety </a:t>
            </a:r>
            <a:r>
              <a:rPr lang="en-US" sz="1100" b="1" dirty="0"/>
              <a:t>Improvement </a:t>
            </a:r>
            <a:endParaRPr lang="en-US" sz="1200" b="1" dirty="0"/>
          </a:p>
        </p:txBody>
      </p:sp>
      <p:sp>
        <p:nvSpPr>
          <p:cNvPr id="87" name="Isosceles Triangle 86"/>
          <p:cNvSpPr/>
          <p:nvPr/>
        </p:nvSpPr>
        <p:spPr bwMode="auto">
          <a:xfrm rot="5400000">
            <a:off x="2952958" y="2310216"/>
            <a:ext cx="3289187" cy="682295"/>
          </a:xfrm>
          <a:prstGeom prst="triangl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lIns="91432" tIns="45716" rIns="91432" bIns="45716"/>
          <a:lstStyle/>
          <a:p>
            <a:pPr>
              <a:defRPr/>
            </a:pPr>
            <a:r>
              <a:rPr lang="en-US" sz="1400" b="1" dirty="0">
                <a:solidFill>
                  <a:schemeClr val="bg1"/>
                </a:solidFill>
              </a:rPr>
              <a:t>Scored List…</a:t>
            </a:r>
          </a:p>
        </p:txBody>
      </p:sp>
      <p:sp>
        <p:nvSpPr>
          <p:cNvPr id="3097" name="TextBox 73"/>
          <p:cNvSpPr txBox="1">
            <a:spLocks noChangeArrowheads="1"/>
          </p:cNvSpPr>
          <p:nvPr/>
        </p:nvSpPr>
        <p:spPr bwMode="auto">
          <a:xfrm>
            <a:off x="1" y="1030842"/>
            <a:ext cx="1225275" cy="3223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91432" tIns="45716" rIns="91432" bIns="45716">
            <a:spAutoFit/>
          </a:bodyPr>
          <a:lstStyle/>
          <a:p>
            <a:pPr algn="ctr"/>
            <a:r>
              <a:rPr lang="en-US" sz="1500" b="1" dirty="0" smtClean="0"/>
              <a:t> Data Call</a:t>
            </a:r>
            <a:endParaRPr lang="en-US" sz="1500" b="1" dirty="0"/>
          </a:p>
        </p:txBody>
      </p:sp>
      <p:sp>
        <p:nvSpPr>
          <p:cNvPr id="3098" name="Rectangle 80"/>
          <p:cNvSpPr>
            <a:spLocks noChangeArrowheads="1"/>
          </p:cNvSpPr>
          <p:nvPr/>
        </p:nvSpPr>
        <p:spPr bwMode="auto">
          <a:xfrm>
            <a:off x="76590" y="1952018"/>
            <a:ext cx="1778001" cy="1477319"/>
          </a:xfrm>
          <a:prstGeom prst="rect">
            <a:avLst/>
          </a:prstGeom>
          <a:noFill/>
          <a:ln w="9525">
            <a:noFill/>
            <a:miter lim="800000"/>
            <a:headEnd/>
            <a:tailEnd/>
          </a:ln>
        </p:spPr>
        <p:txBody>
          <a:bodyPr lIns="91432" tIns="45716" rIns="91432" bIns="45716">
            <a:spAutoFit/>
          </a:bodyPr>
          <a:lstStyle/>
          <a:p>
            <a:pPr>
              <a:lnSpc>
                <a:spcPct val="150000"/>
              </a:lnSpc>
              <a:buFont typeface="Arial" pitchFamily="34" charset="0"/>
              <a:buChar char="•"/>
            </a:pPr>
            <a:r>
              <a:rPr lang="en-US" sz="1500" b="1" dirty="0" smtClean="0"/>
              <a:t> PEOAVN </a:t>
            </a:r>
            <a:endParaRPr lang="en-US" sz="1500" b="1" dirty="0"/>
          </a:p>
          <a:p>
            <a:pPr>
              <a:lnSpc>
                <a:spcPct val="150000"/>
              </a:lnSpc>
              <a:buFont typeface="Arial" pitchFamily="34" charset="0"/>
              <a:buChar char="•"/>
            </a:pPr>
            <a:r>
              <a:rPr lang="en-US" sz="1500" b="1" dirty="0" smtClean="0"/>
              <a:t> PEOMS</a:t>
            </a:r>
            <a:r>
              <a:rPr lang="en-US" sz="1500" b="1" dirty="0"/>
              <a:t>	</a:t>
            </a:r>
          </a:p>
          <a:p>
            <a:pPr>
              <a:lnSpc>
                <a:spcPct val="150000"/>
              </a:lnSpc>
              <a:buFont typeface="Arial" pitchFamily="34" charset="0"/>
              <a:buChar char="•"/>
            </a:pPr>
            <a:r>
              <a:rPr lang="en-US" sz="1500" b="1" dirty="0" smtClean="0"/>
              <a:t> AMRDEC</a:t>
            </a:r>
            <a:endParaRPr lang="en-US" sz="1500" b="1" dirty="0"/>
          </a:p>
          <a:p>
            <a:pPr>
              <a:lnSpc>
                <a:spcPct val="150000"/>
              </a:lnSpc>
              <a:buFont typeface="Arial" pitchFamily="34" charset="0"/>
              <a:buChar char="•"/>
            </a:pPr>
            <a:r>
              <a:rPr lang="en-US" sz="1500" b="1" dirty="0" smtClean="0"/>
              <a:t> ALC</a:t>
            </a:r>
            <a:endParaRPr lang="en-US" sz="1500" b="1" dirty="0"/>
          </a:p>
        </p:txBody>
      </p:sp>
      <p:sp>
        <p:nvSpPr>
          <p:cNvPr id="88" name="Isosceles Triangle 87"/>
          <p:cNvSpPr/>
          <p:nvPr/>
        </p:nvSpPr>
        <p:spPr bwMode="auto">
          <a:xfrm rot="5400000">
            <a:off x="-67620" y="2297590"/>
            <a:ext cx="3326638" cy="705754"/>
          </a:xfrm>
          <a:prstGeom prst="triangl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91432" tIns="45716" rIns="91432" bIns="45716"/>
          <a:lstStyle/>
          <a:p>
            <a:pPr>
              <a:defRPr/>
            </a:pPr>
            <a:endParaRPr lang="en-US" sz="1200" b="1" dirty="0">
              <a:solidFill>
                <a:schemeClr val="tx1"/>
              </a:solidFill>
            </a:endParaRPr>
          </a:p>
        </p:txBody>
      </p:sp>
      <p:sp>
        <p:nvSpPr>
          <p:cNvPr id="89" name="Isosceles Triangle 88"/>
          <p:cNvSpPr/>
          <p:nvPr/>
        </p:nvSpPr>
        <p:spPr bwMode="auto">
          <a:xfrm rot="10800000">
            <a:off x="4829175" y="3779451"/>
            <a:ext cx="3733800" cy="719137"/>
          </a:xfrm>
          <a:prstGeom prst="triangle">
            <a:avLst>
              <a:gd name="adj" fmla="val 49556"/>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86493" tIns="43247" rIns="86493" bIns="43247"/>
          <a:lstStyle/>
          <a:p>
            <a:pPr>
              <a:defRPr/>
            </a:pPr>
            <a:endParaRPr lang="en-US" sz="1400" b="1" dirty="0">
              <a:solidFill>
                <a:schemeClr val="bg1"/>
              </a:solidFill>
            </a:endParaRPr>
          </a:p>
        </p:txBody>
      </p:sp>
      <p:sp>
        <p:nvSpPr>
          <p:cNvPr id="94" name="TextBox 93"/>
          <p:cNvSpPr txBox="1"/>
          <p:nvPr/>
        </p:nvSpPr>
        <p:spPr>
          <a:xfrm>
            <a:off x="2227776" y="4728990"/>
            <a:ext cx="2400308" cy="384713"/>
          </a:xfrm>
          <a:prstGeom prst="rect">
            <a:avLst/>
          </a:prstGeom>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p>
            <a:pPr algn="ctr">
              <a:defRPr/>
            </a:pPr>
            <a:r>
              <a:rPr lang="en-US" sz="1900" b="1" dirty="0"/>
              <a:t>AMC Approval</a:t>
            </a:r>
          </a:p>
        </p:txBody>
      </p:sp>
      <p:grpSp>
        <p:nvGrpSpPr>
          <p:cNvPr id="2" name="Group 94"/>
          <p:cNvGrpSpPr>
            <a:grpSpLocks/>
          </p:cNvGrpSpPr>
          <p:nvPr/>
        </p:nvGrpSpPr>
        <p:grpSpPr bwMode="auto">
          <a:xfrm>
            <a:off x="4524376" y="3868038"/>
            <a:ext cx="676275" cy="2111375"/>
            <a:chOff x="3889829" y="4804226"/>
            <a:chExt cx="676771" cy="2111829"/>
          </a:xfrm>
        </p:grpSpPr>
        <p:sp>
          <p:nvSpPr>
            <p:cNvPr id="93" name="Isosceles Triangle 92"/>
            <p:cNvSpPr/>
            <p:nvPr/>
          </p:nvSpPr>
          <p:spPr bwMode="auto">
            <a:xfrm rot="16200000">
              <a:off x="3172300" y="5521755"/>
              <a:ext cx="2111829" cy="676771"/>
            </a:xfrm>
            <a:prstGeom prst="triangle">
              <a:avLst>
                <a:gd name="adj" fmla="val 49556"/>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a:defRPr/>
              </a:pPr>
              <a:endParaRPr lang="en-US" sz="1400" b="1" dirty="0">
                <a:solidFill>
                  <a:schemeClr val="bg1"/>
                </a:solidFill>
              </a:endParaRPr>
            </a:p>
          </p:txBody>
        </p:sp>
        <p:sp>
          <p:nvSpPr>
            <p:cNvPr id="3094" name="TextBox 53"/>
            <p:cNvSpPr txBox="1">
              <a:spLocks noChangeArrowheads="1"/>
            </p:cNvSpPr>
            <p:nvPr/>
          </p:nvSpPr>
          <p:spPr bwMode="auto">
            <a:xfrm rot="16200000">
              <a:off x="3628573" y="5653793"/>
              <a:ext cx="1553029" cy="307777"/>
            </a:xfrm>
            <a:prstGeom prst="rect">
              <a:avLst/>
            </a:prstGeom>
            <a:no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r>
                <a:rPr lang="en-US" sz="1400" b="1" dirty="0">
                  <a:solidFill>
                    <a:schemeClr val="bg1"/>
                  </a:solidFill>
                </a:rPr>
                <a:t>Approved List…</a:t>
              </a:r>
            </a:p>
          </p:txBody>
        </p:sp>
      </p:grpSp>
      <p:sp>
        <p:nvSpPr>
          <p:cNvPr id="27" name="Vertical Scroll 26"/>
          <p:cNvSpPr/>
          <p:nvPr/>
        </p:nvSpPr>
        <p:spPr>
          <a:xfrm>
            <a:off x="246101" y="4352483"/>
            <a:ext cx="1455106" cy="1259513"/>
          </a:xfrm>
          <a:prstGeom prst="verticalScroll">
            <a:avLst/>
          </a:prstGeom>
          <a:solidFill>
            <a:schemeClr val="bg1"/>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lIns="91432" tIns="45716" rIns="91432" bIns="45716" anchor="ctr"/>
          <a:lstStyle/>
          <a:p>
            <a:pPr algn="ctr">
              <a:defRPr/>
            </a:pPr>
            <a:r>
              <a:rPr lang="en-US" sz="1100" b="1" dirty="0"/>
              <a:t>FAD</a:t>
            </a:r>
          </a:p>
          <a:p>
            <a:pPr algn="ctr">
              <a:defRPr/>
            </a:pPr>
            <a:r>
              <a:rPr lang="en-US" sz="1100" b="1" dirty="0"/>
              <a:t>(Funding Authorization Document)</a:t>
            </a:r>
          </a:p>
          <a:p>
            <a:pPr algn="ctr">
              <a:defRPr/>
            </a:pPr>
            <a:endParaRPr lang="en-US" sz="1100" b="1" dirty="0"/>
          </a:p>
        </p:txBody>
      </p:sp>
      <p:graphicFrame>
        <p:nvGraphicFramePr>
          <p:cNvPr id="72706" name="Object 2"/>
          <p:cNvGraphicFramePr>
            <a:graphicFrameLocks noChangeAspect="1"/>
          </p:cNvGraphicFramePr>
          <p:nvPr/>
        </p:nvGraphicFramePr>
        <p:xfrm>
          <a:off x="1720116" y="4455709"/>
          <a:ext cx="740891" cy="879808"/>
        </p:xfrm>
        <a:graphic>
          <a:graphicData uri="http://schemas.openxmlformats.org/presentationml/2006/ole">
            <mc:AlternateContent xmlns:mc="http://schemas.openxmlformats.org/markup-compatibility/2006">
              <mc:Choice xmlns:v="urn:schemas-microsoft-com:vml" Requires="v">
                <p:oleObj spid="_x0000_s162822" name="Bitmap Image" r:id="rId3" imgW="2819512" imgH="3343413" progId="PBrush">
                  <p:embed/>
                </p:oleObj>
              </mc:Choice>
              <mc:Fallback>
                <p:oleObj name="Bitmap Image" r:id="rId3" imgW="2819512" imgH="3343413" progId="PBrush">
                  <p:embed/>
                  <p:pic>
                    <p:nvPicPr>
                      <p:cNvPr id="0" name="Picture 2"/>
                      <p:cNvPicPr>
                        <a:picLocks noChangeAspect="1" noChangeArrowheads="1"/>
                      </p:cNvPicPr>
                      <p:nvPr/>
                    </p:nvPicPr>
                    <p:blipFill>
                      <a:blip r:embed="rId4">
                        <a:clrChange>
                          <a:clrFrom>
                            <a:srgbClr val="FFFFCC"/>
                          </a:clrFrom>
                          <a:clrTo>
                            <a:srgbClr val="FFFFCC">
                              <a:alpha val="0"/>
                            </a:srgbClr>
                          </a:clrTo>
                        </a:clrChange>
                        <a:extLst>
                          <a:ext uri="{28A0092B-C50C-407E-A947-70E740481C1C}">
                            <a14:useLocalDpi xmlns:a14="http://schemas.microsoft.com/office/drawing/2010/main" val="0"/>
                          </a:ext>
                        </a:extLst>
                      </a:blip>
                      <a:srcRect/>
                      <a:stretch>
                        <a:fillRect/>
                      </a:stretch>
                    </p:blipFill>
                    <p:spPr bwMode="auto">
                      <a:xfrm>
                        <a:off x="1720116" y="4455709"/>
                        <a:ext cx="740891" cy="879808"/>
                      </a:xfrm>
                      <a:prstGeom prst="rect">
                        <a:avLst/>
                      </a:prstGeom>
                      <a:noFill/>
                      <a:ln>
                        <a:noFill/>
                      </a:ln>
                      <a:effectLst/>
                      <a:extLst>
                        <a:ext uri="{909E8E84-426E-40DD-AFC4-6F175D3DCCD1}">
                          <a14:hiddenFill xmlns:a14="http://schemas.microsoft.com/office/drawing/2010/main">
                            <a:solidFill>
                              <a:srgbClr val="17375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oleObj>
              </mc:Fallback>
            </mc:AlternateContent>
          </a:graphicData>
        </a:graphic>
      </p:graphicFrame>
      <p:graphicFrame>
        <p:nvGraphicFramePr>
          <p:cNvPr id="72707" name="Object 3"/>
          <p:cNvGraphicFramePr>
            <a:graphicFrameLocks noChangeAspect="1"/>
          </p:cNvGraphicFramePr>
          <p:nvPr/>
        </p:nvGraphicFramePr>
        <p:xfrm>
          <a:off x="8222514" y="4509318"/>
          <a:ext cx="846204" cy="892360"/>
        </p:xfrm>
        <a:graphic>
          <a:graphicData uri="http://schemas.openxmlformats.org/presentationml/2006/ole">
            <mc:AlternateContent xmlns:mc="http://schemas.openxmlformats.org/markup-compatibility/2006">
              <mc:Choice xmlns:v="urn:schemas-microsoft-com:vml" Requires="v">
                <p:oleObj spid="_x0000_s162823" name="Bitmap Image" r:id="rId5" imgW="4295619" imgH="4191449" progId="PBrush">
                  <p:embed/>
                </p:oleObj>
              </mc:Choice>
              <mc:Fallback>
                <p:oleObj name="Bitmap Image" r:id="rId5" imgW="4295619" imgH="4191449" progId="PBrush">
                  <p:embed/>
                  <p:pic>
                    <p:nvPicPr>
                      <p:cNvPr id="0" name="Picture 3"/>
                      <p:cNvPicPr>
                        <a:picLocks noChangeAspect="1" noChangeArrowheads="1"/>
                      </p:cNvPicPr>
                      <p:nvPr/>
                    </p:nvPicPr>
                    <p:blipFill>
                      <a:blip r:embed="rId6">
                        <a:clrChange>
                          <a:clrFrom>
                            <a:srgbClr val="FFFFCC"/>
                          </a:clrFrom>
                          <a:clrTo>
                            <a:srgbClr val="FFFFCC">
                              <a:alpha val="0"/>
                            </a:srgbClr>
                          </a:clrTo>
                        </a:clrChange>
                        <a:extLst>
                          <a:ext uri="{28A0092B-C50C-407E-A947-70E740481C1C}">
                            <a14:useLocalDpi xmlns:a14="http://schemas.microsoft.com/office/drawing/2010/main" val="0"/>
                          </a:ext>
                        </a:extLst>
                      </a:blip>
                      <a:srcRect/>
                      <a:stretch>
                        <a:fillRect/>
                      </a:stretch>
                    </p:blipFill>
                    <p:spPr bwMode="auto">
                      <a:xfrm>
                        <a:off x="8222514" y="4509318"/>
                        <a:ext cx="846204" cy="892360"/>
                      </a:xfrm>
                      <a:prstGeom prst="rect">
                        <a:avLst/>
                      </a:prstGeom>
                      <a:noFill/>
                      <a:ln>
                        <a:noFill/>
                      </a:ln>
                      <a:effectLst/>
                      <a:extLst>
                        <a:ext uri="{909E8E84-426E-40DD-AFC4-6F175D3DCCD1}">
                          <a14:hiddenFill xmlns:a14="http://schemas.microsoft.com/office/drawing/2010/main">
                            <a:solidFill>
                              <a:srgbClr val="17375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oleObj>
              </mc:Fallback>
            </mc:AlternateContent>
          </a:graphicData>
        </a:graphic>
      </p:graphicFrame>
      <p:sp>
        <p:nvSpPr>
          <p:cNvPr id="23" name="TextBox 22"/>
          <p:cNvSpPr txBox="1"/>
          <p:nvPr/>
        </p:nvSpPr>
        <p:spPr>
          <a:xfrm rot="5400000">
            <a:off x="349939" y="2580815"/>
            <a:ext cx="2107248" cy="322432"/>
          </a:xfrm>
          <a:prstGeom prst="rect">
            <a:avLst/>
          </a:prstGeom>
          <a:noFill/>
        </p:spPr>
        <p:txBody>
          <a:bodyPr wrap="none" lIns="86493" tIns="43247" rIns="86493" bIns="43247" rtlCol="0">
            <a:spAutoFit/>
          </a:bodyPr>
          <a:lstStyle/>
          <a:p>
            <a:r>
              <a:rPr lang="en-US" sz="1500" b="1" dirty="0" smtClean="0"/>
              <a:t>Project Candidates…</a:t>
            </a:r>
            <a:endParaRPr lang="en-US" sz="1500" b="1" dirty="0"/>
          </a:p>
        </p:txBody>
      </p:sp>
      <p:sp>
        <p:nvSpPr>
          <p:cNvPr id="24" name="TextBox 101"/>
          <p:cNvSpPr txBox="1">
            <a:spLocks noChangeArrowheads="1"/>
          </p:cNvSpPr>
          <p:nvPr/>
        </p:nvSpPr>
        <p:spPr bwMode="auto">
          <a:xfrm>
            <a:off x="1053758" y="5840833"/>
            <a:ext cx="7096832" cy="938710"/>
          </a:xfrm>
          <a:prstGeom prst="rect">
            <a:avLst/>
          </a:prstGeom>
          <a:noFill/>
          <a:ln w="9525">
            <a:noFill/>
            <a:miter lim="800000"/>
            <a:headEnd/>
            <a:tailEnd/>
          </a:ln>
        </p:spPr>
        <p:txBody>
          <a:bodyPr wrap="square" lIns="91432" tIns="45716" rIns="91432" bIns="45716">
            <a:spAutoFit/>
          </a:bodyPr>
          <a:lstStyle/>
          <a:p>
            <a:pPr algn="ctr"/>
            <a:r>
              <a:rPr lang="en-US" sz="1900" b="1" dirty="0" smtClean="0"/>
              <a:t>Contracting Strategy</a:t>
            </a:r>
          </a:p>
          <a:p>
            <a:pPr>
              <a:buFontTx/>
              <a:buChar char="-"/>
            </a:pPr>
            <a:r>
              <a:rPr lang="en-US" sz="1700" b="1" dirty="0" smtClean="0"/>
              <a:t> PM Engineering Services Contract (OEM Specific)</a:t>
            </a:r>
          </a:p>
          <a:p>
            <a:pPr>
              <a:buFontTx/>
              <a:buChar char="-"/>
            </a:pPr>
            <a:r>
              <a:rPr lang="en-US" sz="1700" b="1" dirty="0" smtClean="0"/>
              <a:t> AMCOM Express (Services) – RFQ (Specific to Vendors) BPA</a:t>
            </a:r>
            <a:endParaRPr lang="en-US" sz="1700" b="1" dirty="0"/>
          </a:p>
        </p:txBody>
      </p:sp>
      <p:sp>
        <p:nvSpPr>
          <p:cNvPr id="25" name="Rectangle 80"/>
          <p:cNvSpPr>
            <a:spLocks noChangeArrowheads="1"/>
          </p:cNvSpPr>
          <p:nvPr/>
        </p:nvSpPr>
        <p:spPr bwMode="auto">
          <a:xfrm>
            <a:off x="5760794" y="3754776"/>
            <a:ext cx="1778001" cy="438574"/>
          </a:xfrm>
          <a:prstGeom prst="rect">
            <a:avLst/>
          </a:prstGeom>
          <a:noFill/>
          <a:ln w="9525">
            <a:noFill/>
            <a:miter lim="800000"/>
            <a:headEnd/>
            <a:tailEnd/>
          </a:ln>
        </p:spPr>
        <p:txBody>
          <a:bodyPr lIns="91432" tIns="45716" rIns="91432" bIns="45716">
            <a:spAutoFit/>
          </a:bodyPr>
          <a:lstStyle/>
          <a:p>
            <a:pPr algn="ctr">
              <a:lnSpc>
                <a:spcPct val="150000"/>
              </a:lnSpc>
            </a:pPr>
            <a:r>
              <a:rPr lang="en-US" sz="1500" b="1" dirty="0" smtClean="0"/>
              <a:t>Prioritized List</a:t>
            </a:r>
            <a:endParaRPr lang="en-US" sz="15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5655073" y="1062366"/>
            <a:ext cx="1807970" cy="3054427"/>
          </a:xfrm>
          <a:prstGeom prst="rect">
            <a:avLst/>
          </a:prstGeom>
          <a:gradFill flip="none" rotWithShape="1">
            <a:gsLst>
              <a:gs pos="0">
                <a:srgbClr val="1C75BC">
                  <a:lumMod val="60000"/>
                  <a:lumOff val="40000"/>
                  <a:alpha val="50000"/>
                </a:srgbClr>
              </a:gs>
              <a:gs pos="100000">
                <a:srgbClr val="FFFFFF">
                  <a:alpha val="50000"/>
                </a:srgbClr>
              </a:gs>
            </a:gsLst>
            <a:lin ang="5580000" scaled="0"/>
            <a:tileRect/>
          </a:gradFill>
          <a:ln w="9525" cap="flat" cmpd="sng" algn="ctr">
            <a:noFill/>
            <a:prstDash val="solid"/>
          </a:ln>
          <a:effectLst/>
        </p:spPr>
        <p:txBody>
          <a:bodyPr lIns="91340" tIns="45670" rIns="91340" bIns="45670"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13505" fontAlgn="auto">
              <a:spcBef>
                <a:spcPts val="0"/>
              </a:spcBef>
              <a:spcAft>
                <a:spcPts val="0"/>
              </a:spcAft>
            </a:pPr>
            <a:endParaRPr lang="en-US" kern="0" dirty="0">
              <a:solidFill>
                <a:srgbClr val="FFFFFF"/>
              </a:solidFill>
              <a:latin typeface="Arial"/>
            </a:endParaRPr>
          </a:p>
        </p:txBody>
      </p:sp>
      <p:sp>
        <p:nvSpPr>
          <p:cNvPr id="51" name="Rectangle 50"/>
          <p:cNvSpPr/>
          <p:nvPr/>
        </p:nvSpPr>
        <p:spPr>
          <a:xfrm>
            <a:off x="3851414" y="1073244"/>
            <a:ext cx="1788905" cy="3043538"/>
          </a:xfrm>
          <a:prstGeom prst="rect">
            <a:avLst/>
          </a:prstGeom>
          <a:gradFill flip="none" rotWithShape="1">
            <a:gsLst>
              <a:gs pos="0">
                <a:schemeClr val="accent5">
                  <a:alpha val="49000"/>
                </a:schemeClr>
              </a:gs>
              <a:gs pos="100000">
                <a:srgbClr val="FFFFFF">
                  <a:alpha val="50000"/>
                </a:srgbClr>
              </a:gs>
            </a:gsLst>
            <a:lin ang="5400000" scaled="0"/>
            <a:tileRect/>
          </a:gradFill>
          <a:ln w="9525" cap="flat" cmpd="sng" algn="ctr">
            <a:noFill/>
            <a:prstDash val="solid"/>
          </a:ln>
          <a:effectLst/>
        </p:spPr>
        <p:txBody>
          <a:bodyPr lIns="86400" tIns="43200" rIns="86400" bIns="43200"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864161" fontAlgn="auto">
              <a:spcBef>
                <a:spcPts val="0"/>
              </a:spcBef>
              <a:spcAft>
                <a:spcPts val="0"/>
              </a:spcAft>
              <a:defRPr/>
            </a:pPr>
            <a:endParaRPr lang="en-US" sz="1700" kern="0" dirty="0">
              <a:solidFill>
                <a:srgbClr val="FFFFFF"/>
              </a:solidFill>
              <a:latin typeface="Arial"/>
            </a:endParaRPr>
          </a:p>
        </p:txBody>
      </p:sp>
      <p:sp>
        <p:nvSpPr>
          <p:cNvPr id="52" name="Rectangle 51"/>
          <p:cNvSpPr/>
          <p:nvPr/>
        </p:nvSpPr>
        <p:spPr>
          <a:xfrm>
            <a:off x="0" y="2948451"/>
            <a:ext cx="3827722" cy="1216099"/>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p:spPr>
        <p:style>
          <a:lnRef idx="1">
            <a:schemeClr val="accent2"/>
          </a:lnRef>
          <a:fillRef idx="2">
            <a:schemeClr val="accent2"/>
          </a:fillRef>
          <a:effectRef idx="1">
            <a:schemeClr val="accent2"/>
          </a:effectRef>
          <a:fontRef idx="minor">
            <a:schemeClr val="dk1"/>
          </a:fontRef>
        </p:style>
        <p:txBody>
          <a:bodyPr lIns="86416" tIns="43208" rIns="86416" bIns="43208" rtlCol="0" anchor="ctr"/>
          <a:lstStyle/>
          <a:p>
            <a:pPr algn="ctr"/>
            <a:endParaRPr lang="en-US"/>
          </a:p>
        </p:txBody>
      </p:sp>
      <p:sp>
        <p:nvSpPr>
          <p:cNvPr id="53" name="Rectangle 52"/>
          <p:cNvSpPr/>
          <p:nvPr/>
        </p:nvSpPr>
        <p:spPr>
          <a:xfrm>
            <a:off x="0" y="1094404"/>
            <a:ext cx="3827722" cy="847283"/>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p:spPr>
        <p:style>
          <a:lnRef idx="1">
            <a:schemeClr val="accent2"/>
          </a:lnRef>
          <a:fillRef idx="2">
            <a:schemeClr val="accent2"/>
          </a:fillRef>
          <a:effectRef idx="1">
            <a:schemeClr val="accent2"/>
          </a:effectRef>
          <a:fontRef idx="minor">
            <a:schemeClr val="dk1"/>
          </a:fontRef>
        </p:style>
        <p:txBody>
          <a:bodyPr lIns="86416" tIns="43208" rIns="86416" bIns="43208" rtlCol="0" anchor="ctr"/>
          <a:lstStyle/>
          <a:p>
            <a:pPr algn="ctr"/>
            <a:endParaRPr lang="en-US"/>
          </a:p>
        </p:txBody>
      </p:sp>
      <p:sp>
        <p:nvSpPr>
          <p:cNvPr id="56" name="TextBox 29"/>
          <p:cNvSpPr txBox="1">
            <a:spLocks noChangeArrowheads="1"/>
          </p:cNvSpPr>
          <p:nvPr/>
        </p:nvSpPr>
        <p:spPr bwMode="auto">
          <a:xfrm>
            <a:off x="105994" y="2959107"/>
            <a:ext cx="2151011" cy="369332"/>
          </a:xfrm>
          <a:prstGeom prst="rect">
            <a:avLst/>
          </a:prstGeom>
          <a:noFill/>
          <a:ln w="9525">
            <a:noFill/>
            <a:miter lim="800000"/>
            <a:headEnd/>
            <a:tailEnd/>
          </a:ln>
        </p:spPr>
        <p:txBody>
          <a:bodyPr lIns="86416" tIns="43208" rIns="86416" bIns="43208">
            <a:spAutoFit/>
          </a:bodyPr>
          <a:lstStyle/>
          <a:p>
            <a:r>
              <a:rPr lang="en-US" b="1" dirty="0"/>
              <a:t>3.  </a:t>
            </a:r>
            <a:r>
              <a:rPr lang="en-US" b="1" dirty="0" smtClean="0"/>
              <a:t>Warehouse</a:t>
            </a:r>
            <a:endParaRPr lang="en-US" b="1" dirty="0"/>
          </a:p>
        </p:txBody>
      </p:sp>
      <p:sp>
        <p:nvSpPr>
          <p:cNvPr id="57" name="Text Box 10"/>
          <p:cNvSpPr txBox="1">
            <a:spLocks noChangeArrowheads="1"/>
          </p:cNvSpPr>
          <p:nvPr/>
        </p:nvSpPr>
        <p:spPr bwMode="auto">
          <a:xfrm>
            <a:off x="122890" y="3239839"/>
            <a:ext cx="3003219" cy="886710"/>
          </a:xfrm>
          <a:prstGeom prst="rect">
            <a:avLst/>
          </a:prstGeom>
          <a:noFill/>
          <a:ln w="9525" algn="ctr">
            <a:noFill/>
            <a:miter lim="800000"/>
            <a:headEnd/>
            <a:tailEnd/>
          </a:ln>
        </p:spPr>
        <p:txBody>
          <a:bodyPr wrap="square" lIns="86416" tIns="43208" rIns="86416" bIns="43208">
            <a:spAutoFit/>
          </a:bodyPr>
          <a:lstStyle/>
          <a:p>
            <a:pPr marL="115753" indent="-115753">
              <a:spcBef>
                <a:spcPct val="15000"/>
              </a:spcBef>
              <a:buFont typeface="Arial" pitchFamily="34" charset="0"/>
              <a:buChar char="•"/>
            </a:pPr>
            <a:r>
              <a:rPr lang="en-US" sz="1200" b="1" dirty="0" smtClean="0"/>
              <a:t>Houses all engineering, parametric, and logistics data</a:t>
            </a:r>
          </a:p>
          <a:p>
            <a:pPr marL="115753" indent="-115753">
              <a:spcBef>
                <a:spcPct val="15000"/>
              </a:spcBef>
              <a:buFont typeface="Arial" pitchFamily="34" charset="0"/>
              <a:buChar char="•"/>
            </a:pPr>
            <a:r>
              <a:rPr lang="en-US" sz="1200" b="1" dirty="0" smtClean="0"/>
              <a:t>Supports analysis across materiel enterprise (S&amp;T through DEMIL)</a:t>
            </a:r>
            <a:endParaRPr lang="en-US" sz="1200" b="1" dirty="0"/>
          </a:p>
        </p:txBody>
      </p:sp>
      <p:pic>
        <p:nvPicPr>
          <p:cNvPr id="61" name="Picture 60" descr="computer_2.png"/>
          <p:cNvPicPr>
            <a:picLocks noChangeAspect="1"/>
          </p:cNvPicPr>
          <p:nvPr/>
        </p:nvPicPr>
        <p:blipFill>
          <a:blip r:embed="rId2" cstate="screen"/>
          <a:stretch>
            <a:fillRect/>
          </a:stretch>
        </p:blipFill>
        <p:spPr bwMode="auto">
          <a:xfrm>
            <a:off x="3067145" y="3407676"/>
            <a:ext cx="554850" cy="539331"/>
          </a:xfrm>
          <a:prstGeom prst="rect">
            <a:avLst/>
          </a:prstGeom>
          <a:ln>
            <a:noFill/>
          </a:ln>
          <a:effectLst>
            <a:outerShdw blurRad="292100" dist="139700" dir="2700000" algn="tl" rotWithShape="0">
              <a:srgbClr val="333333">
                <a:alpha val="65000"/>
              </a:srgbClr>
            </a:outerShdw>
          </a:effectLst>
        </p:spPr>
      </p:pic>
      <p:pic>
        <p:nvPicPr>
          <p:cNvPr id="70" name="Picture 69" descr="digital_storage.jpg"/>
          <p:cNvPicPr>
            <a:picLocks noChangeAspect="1"/>
          </p:cNvPicPr>
          <p:nvPr/>
        </p:nvPicPr>
        <p:blipFill>
          <a:blip r:embed="rId3" cstate="screen"/>
          <a:stretch>
            <a:fillRect/>
          </a:stretch>
        </p:blipFill>
        <p:spPr>
          <a:xfrm>
            <a:off x="3190282" y="3095702"/>
            <a:ext cx="544308" cy="408852"/>
          </a:xfrm>
          <a:prstGeom prst="rect">
            <a:avLst/>
          </a:prstGeom>
          <a:ln>
            <a:noFill/>
          </a:ln>
          <a:effectLst>
            <a:outerShdw blurRad="292100" dist="139700" dir="2700000" algn="tl" rotWithShape="0">
              <a:srgbClr val="333333">
                <a:alpha val="65000"/>
              </a:srgbClr>
            </a:outerShdw>
            <a:softEdge rad="31750"/>
          </a:effectLst>
        </p:spPr>
      </p:pic>
      <p:sp>
        <p:nvSpPr>
          <p:cNvPr id="71" name="TextBox 24"/>
          <p:cNvSpPr txBox="1">
            <a:spLocks noChangeArrowheads="1"/>
          </p:cNvSpPr>
          <p:nvPr/>
        </p:nvSpPr>
        <p:spPr bwMode="auto">
          <a:xfrm>
            <a:off x="105989" y="1933564"/>
            <a:ext cx="2151012" cy="368738"/>
          </a:xfrm>
          <a:prstGeom prst="rect">
            <a:avLst/>
          </a:prstGeom>
          <a:noFill/>
          <a:ln w="9525">
            <a:noFill/>
            <a:miter lim="800000"/>
            <a:headEnd/>
            <a:tailEnd/>
          </a:ln>
        </p:spPr>
        <p:txBody>
          <a:bodyPr lIns="86416" tIns="43208" rIns="86416" bIns="43208">
            <a:spAutoFit/>
          </a:bodyPr>
          <a:lstStyle/>
          <a:p>
            <a:r>
              <a:rPr lang="en-US" b="1" dirty="0"/>
              <a:t>2.  </a:t>
            </a:r>
            <a:r>
              <a:rPr lang="en-US" b="1" dirty="0" smtClean="0"/>
              <a:t>Transmit</a:t>
            </a:r>
            <a:endParaRPr lang="en-US" b="1" dirty="0"/>
          </a:p>
        </p:txBody>
      </p:sp>
      <p:sp>
        <p:nvSpPr>
          <p:cNvPr id="78" name="Text Box 10"/>
          <p:cNvSpPr txBox="1">
            <a:spLocks noChangeArrowheads="1"/>
          </p:cNvSpPr>
          <p:nvPr/>
        </p:nvSpPr>
        <p:spPr bwMode="auto">
          <a:xfrm>
            <a:off x="122886" y="2206909"/>
            <a:ext cx="3427476" cy="668958"/>
          </a:xfrm>
          <a:prstGeom prst="rect">
            <a:avLst/>
          </a:prstGeom>
          <a:noFill/>
          <a:ln w="9525" algn="ctr">
            <a:noFill/>
            <a:miter lim="800000"/>
            <a:headEnd/>
            <a:tailEnd/>
          </a:ln>
        </p:spPr>
        <p:txBody>
          <a:bodyPr lIns="86416" tIns="43208" rIns="86416" bIns="43208">
            <a:spAutoFit/>
          </a:bodyPr>
          <a:lstStyle/>
          <a:p>
            <a:pPr marL="115753" indent="-115753">
              <a:spcBef>
                <a:spcPct val="15000"/>
              </a:spcBef>
              <a:buFont typeface="Arial" pitchFamily="34" charset="0"/>
              <a:buChar char="•"/>
            </a:pPr>
            <a:r>
              <a:rPr lang="en-US" sz="1200" b="1" dirty="0" smtClean="0"/>
              <a:t>Moves data from tactical to enterprise</a:t>
            </a:r>
          </a:p>
          <a:p>
            <a:pPr marL="115753" indent="-115753">
              <a:spcBef>
                <a:spcPct val="15000"/>
              </a:spcBef>
              <a:buFont typeface="Arial" pitchFamily="34" charset="0"/>
              <a:buChar char="•"/>
            </a:pPr>
            <a:r>
              <a:rPr lang="en-US" sz="1200" b="1" dirty="0" smtClean="0"/>
              <a:t>Links enterprise to tactical unit (TM updates, SOF, AWR, etc.)</a:t>
            </a:r>
            <a:endParaRPr lang="en-US" sz="1200" b="1" dirty="0"/>
          </a:p>
        </p:txBody>
      </p:sp>
      <p:pic>
        <p:nvPicPr>
          <p:cNvPr id="80" name="Picture 44" descr="Satellite_Vista.png"/>
          <p:cNvPicPr>
            <a:picLocks noChangeAspect="1"/>
          </p:cNvPicPr>
          <p:nvPr/>
        </p:nvPicPr>
        <p:blipFill>
          <a:blip r:embed="rId4" cstate="screen"/>
          <a:srcRect/>
          <a:stretch>
            <a:fillRect/>
          </a:stretch>
        </p:blipFill>
        <p:spPr bwMode="auto">
          <a:xfrm>
            <a:off x="3211883" y="2397104"/>
            <a:ext cx="455014" cy="454492"/>
          </a:xfrm>
          <a:prstGeom prst="rect">
            <a:avLst/>
          </a:prstGeom>
          <a:noFill/>
          <a:ln w="9525">
            <a:noFill/>
            <a:miter lim="800000"/>
            <a:headEnd/>
            <a:tailEnd/>
          </a:ln>
        </p:spPr>
      </p:pic>
      <p:sp>
        <p:nvSpPr>
          <p:cNvPr id="81" name="Title Placeholder 1"/>
          <p:cNvSpPr txBox="1">
            <a:spLocks/>
          </p:cNvSpPr>
          <p:nvPr/>
        </p:nvSpPr>
        <p:spPr bwMode="auto">
          <a:xfrm>
            <a:off x="1949948" y="128882"/>
            <a:ext cx="5297714" cy="685800"/>
          </a:xfrm>
          <a:prstGeom prst="rect">
            <a:avLst/>
          </a:prstGeom>
          <a:noFill/>
          <a:ln w="9525">
            <a:noFill/>
            <a:miter lim="800000"/>
            <a:headEnd/>
            <a:tailEnd/>
          </a:ln>
        </p:spPr>
        <p:txBody>
          <a:bodyPr lIns="91332" tIns="45666" rIns="91332" bIns="45666" anchor="ctr"/>
          <a:lstStyle/>
          <a:p>
            <a:pPr algn="ctr">
              <a:defRPr/>
            </a:pPr>
            <a:r>
              <a:rPr lang="en-US" sz="2600" b="1" dirty="0" smtClean="0">
                <a:solidFill>
                  <a:schemeClr val="bg1"/>
                </a:solidFill>
                <a:ea typeface="+mj-ea"/>
                <a:cs typeface="+mj-cs"/>
              </a:rPr>
              <a:t>CBM+ Implementation</a:t>
            </a:r>
            <a:endParaRPr lang="en-US" sz="2600" b="1" dirty="0">
              <a:solidFill>
                <a:schemeClr val="bg1"/>
              </a:solidFill>
              <a:ea typeface="+mj-ea"/>
              <a:cs typeface="+mj-cs"/>
            </a:endParaRPr>
          </a:p>
        </p:txBody>
      </p:sp>
      <p:sp>
        <p:nvSpPr>
          <p:cNvPr id="82" name="TextBox 4"/>
          <p:cNvSpPr txBox="1">
            <a:spLocks noChangeArrowheads="1"/>
          </p:cNvSpPr>
          <p:nvPr/>
        </p:nvSpPr>
        <p:spPr bwMode="auto">
          <a:xfrm>
            <a:off x="105996" y="1210469"/>
            <a:ext cx="3442988" cy="369332"/>
          </a:xfrm>
          <a:prstGeom prst="rect">
            <a:avLst/>
          </a:prstGeom>
          <a:noFill/>
          <a:ln w="9525">
            <a:noFill/>
            <a:miter lim="800000"/>
            <a:headEnd/>
            <a:tailEnd/>
          </a:ln>
        </p:spPr>
        <p:txBody>
          <a:bodyPr wrap="square" lIns="86416" tIns="43208" rIns="86416" bIns="43208">
            <a:spAutoFit/>
          </a:bodyPr>
          <a:lstStyle/>
          <a:p>
            <a:r>
              <a:rPr lang="en-US" b="1" dirty="0"/>
              <a:t>1.  </a:t>
            </a:r>
            <a:r>
              <a:rPr lang="en-US" b="1" dirty="0" smtClean="0"/>
              <a:t>Equip/Collect</a:t>
            </a:r>
            <a:endParaRPr lang="en-US" b="1" dirty="0"/>
          </a:p>
        </p:txBody>
      </p:sp>
      <p:sp>
        <p:nvSpPr>
          <p:cNvPr id="83" name="TextBox 21"/>
          <p:cNvSpPr txBox="1">
            <a:spLocks noChangeArrowheads="1"/>
          </p:cNvSpPr>
          <p:nvPr/>
        </p:nvSpPr>
        <p:spPr bwMode="auto">
          <a:xfrm>
            <a:off x="122896" y="1519722"/>
            <a:ext cx="1472647" cy="276999"/>
          </a:xfrm>
          <a:prstGeom prst="rect">
            <a:avLst/>
          </a:prstGeom>
          <a:noFill/>
          <a:ln w="9525">
            <a:noFill/>
            <a:miter lim="800000"/>
            <a:headEnd/>
            <a:tailEnd/>
          </a:ln>
        </p:spPr>
        <p:txBody>
          <a:bodyPr wrap="square" lIns="86416" tIns="43208" rIns="86416" bIns="43208">
            <a:spAutoFit/>
          </a:bodyPr>
          <a:lstStyle/>
          <a:p>
            <a:pPr marL="111021" indent="-111021">
              <a:buFont typeface="Arial" pitchFamily="34" charset="0"/>
              <a:buChar char="•"/>
            </a:pPr>
            <a:r>
              <a:rPr lang="en-US" sz="1200" b="1" dirty="0" smtClean="0"/>
              <a:t> 3,347 Aircraft</a:t>
            </a:r>
            <a:endParaRPr lang="en-US" sz="500" b="1" dirty="0"/>
          </a:p>
        </p:txBody>
      </p:sp>
      <p:sp>
        <p:nvSpPr>
          <p:cNvPr id="85" name="Rectangle 84"/>
          <p:cNvSpPr/>
          <p:nvPr/>
        </p:nvSpPr>
        <p:spPr>
          <a:xfrm>
            <a:off x="3851238" y="1076021"/>
            <a:ext cx="1728392" cy="497124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332" tIns="45666" rIns="91332" bIns="45666" rtlCol="0" anchor="ctr"/>
          <a:lstStyle/>
          <a:p>
            <a:pPr algn="ctr"/>
            <a:endParaRPr lang="en-US"/>
          </a:p>
        </p:txBody>
      </p:sp>
      <p:sp>
        <p:nvSpPr>
          <p:cNvPr id="86" name="Rectangle 85"/>
          <p:cNvSpPr/>
          <p:nvPr/>
        </p:nvSpPr>
        <p:spPr>
          <a:xfrm>
            <a:off x="5606532" y="1076020"/>
            <a:ext cx="1728392" cy="497304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332" tIns="45666" rIns="91332" bIns="45666" rtlCol="0" anchor="ctr"/>
          <a:lstStyle/>
          <a:p>
            <a:pPr algn="ctr"/>
            <a:endParaRPr lang="en-US"/>
          </a:p>
        </p:txBody>
      </p:sp>
      <p:sp>
        <p:nvSpPr>
          <p:cNvPr id="87" name="TextBox 86"/>
          <p:cNvSpPr txBox="1"/>
          <p:nvPr/>
        </p:nvSpPr>
        <p:spPr>
          <a:xfrm>
            <a:off x="3861992" y="1111302"/>
            <a:ext cx="1721227" cy="408900"/>
          </a:xfrm>
          <a:prstGeom prst="rect">
            <a:avLst/>
          </a:prstGeom>
          <a:noFill/>
          <a:ln>
            <a:noFill/>
          </a:ln>
        </p:spPr>
        <p:txBody>
          <a:bodyPr wrap="square" lIns="91332" tIns="45666" rIns="91332" bIns="45666" rtlCol="0">
            <a:spAutoFit/>
          </a:bodyPr>
          <a:lstStyle/>
          <a:p>
            <a:pPr marL="118925" indent="-118925">
              <a:buFont typeface="Arial" pitchFamily="34" charset="0"/>
              <a:buChar char="•"/>
            </a:pPr>
            <a:r>
              <a:rPr lang="en-US" sz="1000" b="1" dirty="0" smtClean="0"/>
              <a:t>87% CBM Enabled Legacy Fleet</a:t>
            </a:r>
            <a:endParaRPr lang="en-US" sz="1000" b="1" dirty="0"/>
          </a:p>
        </p:txBody>
      </p:sp>
      <p:sp>
        <p:nvSpPr>
          <p:cNvPr id="90" name="TextBox 89"/>
          <p:cNvSpPr txBox="1"/>
          <p:nvPr/>
        </p:nvSpPr>
        <p:spPr>
          <a:xfrm>
            <a:off x="5606527" y="1070076"/>
            <a:ext cx="1721227" cy="707777"/>
          </a:xfrm>
          <a:prstGeom prst="rect">
            <a:avLst/>
          </a:prstGeom>
          <a:noFill/>
          <a:ln>
            <a:noFill/>
          </a:ln>
        </p:spPr>
        <p:txBody>
          <a:bodyPr wrap="square" lIns="91332" tIns="45666" rIns="91332" bIns="45666" rtlCol="0">
            <a:spAutoFit/>
          </a:bodyPr>
          <a:lstStyle/>
          <a:p>
            <a:pPr marL="118925" indent="-118925">
              <a:buFont typeface="Arial" pitchFamily="34" charset="0"/>
              <a:buChar char="•"/>
            </a:pPr>
            <a:r>
              <a:rPr lang="en-US" sz="1000" b="1" dirty="0" smtClean="0"/>
              <a:t>87% CBM Enabled Legacy Fleet</a:t>
            </a:r>
          </a:p>
          <a:p>
            <a:pPr marL="118925" indent="-118925">
              <a:buFont typeface="Arial" pitchFamily="34" charset="0"/>
              <a:buChar char="•"/>
            </a:pPr>
            <a:r>
              <a:rPr lang="en-US" sz="1000" b="1" dirty="0" smtClean="0"/>
              <a:t>100% CBM Enabled Fleet by 2020 (all MDS)</a:t>
            </a:r>
          </a:p>
        </p:txBody>
      </p:sp>
      <p:cxnSp>
        <p:nvCxnSpPr>
          <p:cNvPr id="97" name="Straight Connector 96"/>
          <p:cNvCxnSpPr/>
          <p:nvPr/>
        </p:nvCxnSpPr>
        <p:spPr>
          <a:xfrm>
            <a:off x="3847216" y="2897056"/>
            <a:ext cx="3474068"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853026" y="1929889"/>
            <a:ext cx="1721227" cy="1015554"/>
          </a:xfrm>
          <a:prstGeom prst="rect">
            <a:avLst/>
          </a:prstGeom>
          <a:noFill/>
          <a:ln>
            <a:noFill/>
          </a:ln>
        </p:spPr>
        <p:txBody>
          <a:bodyPr wrap="square" lIns="91332" tIns="45666" rIns="91332" bIns="45666" rtlCol="0">
            <a:spAutoFit/>
          </a:bodyPr>
          <a:lstStyle/>
          <a:p>
            <a:pPr marL="122097" indent="-122097">
              <a:buFont typeface="Arial" pitchFamily="34" charset="0"/>
              <a:buChar char="•"/>
              <a:defRPr/>
            </a:pPr>
            <a:r>
              <a:rPr lang="en-US" sz="1000" b="1" dirty="0" smtClean="0"/>
              <a:t>40,000 Weapon System Users </a:t>
            </a:r>
          </a:p>
          <a:p>
            <a:pPr marL="122097" indent="-122097">
              <a:buFont typeface="Arial" pitchFamily="34" charset="0"/>
              <a:buChar char="•"/>
              <a:defRPr/>
            </a:pPr>
            <a:r>
              <a:rPr lang="en-US" sz="1000" b="1" dirty="0" smtClean="0"/>
              <a:t>Sustained 99.47% availability</a:t>
            </a:r>
          </a:p>
          <a:p>
            <a:pPr marL="122097" indent="-122097">
              <a:buFont typeface="Arial" pitchFamily="34" charset="0"/>
              <a:buChar char="•"/>
              <a:defRPr/>
            </a:pPr>
            <a:r>
              <a:rPr lang="en-US" sz="1000" b="1" dirty="0" smtClean="0"/>
              <a:t>300 Servers / 2900 Aircraft</a:t>
            </a:r>
          </a:p>
        </p:txBody>
      </p:sp>
      <p:sp>
        <p:nvSpPr>
          <p:cNvPr id="100" name="Rectangle 99"/>
          <p:cNvSpPr/>
          <p:nvPr/>
        </p:nvSpPr>
        <p:spPr>
          <a:xfrm>
            <a:off x="5610113" y="1925762"/>
            <a:ext cx="1726602" cy="1015554"/>
          </a:xfrm>
          <a:prstGeom prst="rect">
            <a:avLst/>
          </a:prstGeom>
          <a:ln>
            <a:noFill/>
          </a:ln>
        </p:spPr>
        <p:txBody>
          <a:bodyPr wrap="square" lIns="91332" tIns="45666" rIns="91332" bIns="45666">
            <a:spAutoFit/>
          </a:bodyPr>
          <a:lstStyle/>
          <a:p>
            <a:pPr marL="118925" indent="-118925">
              <a:buFont typeface="Arial" pitchFamily="34" charset="0"/>
              <a:buChar char="•"/>
            </a:pPr>
            <a:r>
              <a:rPr lang="en-US" sz="1000" b="1" dirty="0" smtClean="0"/>
              <a:t>Windows 7/Server 2008 Compatibility</a:t>
            </a:r>
          </a:p>
          <a:p>
            <a:pPr marL="118925" indent="-118925">
              <a:buFont typeface="Arial" pitchFamily="34" charset="0"/>
              <a:buChar char="•"/>
            </a:pPr>
            <a:r>
              <a:rPr lang="en-US" sz="1000" b="1" dirty="0" smtClean="0"/>
              <a:t>X Delta Enhanced Compression</a:t>
            </a:r>
          </a:p>
          <a:p>
            <a:pPr marL="118925" indent="-118925">
              <a:buFont typeface="Arial" pitchFamily="34" charset="0"/>
              <a:buChar char="•"/>
            </a:pPr>
            <a:r>
              <a:rPr lang="en-US" sz="1000" b="1" dirty="0" smtClean="0"/>
              <a:t>CIMS Technology Insertion</a:t>
            </a:r>
            <a:endParaRPr lang="en-US" sz="1000" b="1" dirty="0"/>
          </a:p>
        </p:txBody>
      </p:sp>
      <p:sp>
        <p:nvSpPr>
          <p:cNvPr id="101" name="TextBox 100"/>
          <p:cNvSpPr txBox="1"/>
          <p:nvPr/>
        </p:nvSpPr>
        <p:spPr>
          <a:xfrm>
            <a:off x="3865587" y="2986722"/>
            <a:ext cx="1721227" cy="1046331"/>
          </a:xfrm>
          <a:prstGeom prst="rect">
            <a:avLst/>
          </a:prstGeom>
          <a:noFill/>
          <a:ln>
            <a:noFill/>
          </a:ln>
        </p:spPr>
        <p:txBody>
          <a:bodyPr wrap="square" lIns="91332" tIns="45666" rIns="91332" bIns="45666" rtlCol="0">
            <a:spAutoFit/>
          </a:bodyPr>
          <a:lstStyle/>
          <a:p>
            <a:pPr marL="122097" indent="-122097">
              <a:buFont typeface="Arial" pitchFamily="34" charset="0"/>
              <a:buChar char="•"/>
              <a:defRPr/>
            </a:pPr>
            <a:r>
              <a:rPr lang="en-US" sz="1000" b="1" dirty="0" smtClean="0"/>
              <a:t>101.52TB Data</a:t>
            </a:r>
          </a:p>
          <a:p>
            <a:pPr marL="122097" indent="-122097">
              <a:buFont typeface="Arial" pitchFamily="34" charset="0"/>
              <a:buChar char="•"/>
              <a:defRPr/>
            </a:pPr>
            <a:r>
              <a:rPr lang="en-US" sz="1000" b="1" dirty="0" smtClean="0"/>
              <a:t>DREN Connectivity to JTDI Top Tier</a:t>
            </a:r>
          </a:p>
          <a:p>
            <a:pPr marL="122097" indent="-122097">
              <a:buFont typeface="Arial" pitchFamily="34" charset="0"/>
              <a:buChar char="•"/>
              <a:defRPr/>
            </a:pPr>
            <a:r>
              <a:rPr lang="en-US" sz="1000" b="1" dirty="0" smtClean="0"/>
              <a:t>IRB Approved</a:t>
            </a:r>
          </a:p>
          <a:p>
            <a:pPr marL="122097" indent="-122097">
              <a:buFont typeface="Arial" pitchFamily="34" charset="0"/>
              <a:buChar char="•"/>
              <a:defRPr/>
            </a:pPr>
            <a:r>
              <a:rPr lang="en-US" sz="1000" b="1" dirty="0" smtClean="0"/>
              <a:t>Single repository for 5 data feeds </a:t>
            </a:r>
          </a:p>
        </p:txBody>
      </p:sp>
      <p:sp>
        <p:nvSpPr>
          <p:cNvPr id="104" name="TextBox 103"/>
          <p:cNvSpPr txBox="1"/>
          <p:nvPr/>
        </p:nvSpPr>
        <p:spPr>
          <a:xfrm>
            <a:off x="5610107" y="2986726"/>
            <a:ext cx="1721227" cy="1169442"/>
          </a:xfrm>
          <a:prstGeom prst="rect">
            <a:avLst/>
          </a:prstGeom>
          <a:noFill/>
          <a:ln>
            <a:noFill/>
          </a:ln>
        </p:spPr>
        <p:txBody>
          <a:bodyPr wrap="square" lIns="91332" tIns="45666" rIns="91332" bIns="45666" rtlCol="0">
            <a:spAutoFit/>
          </a:bodyPr>
          <a:lstStyle/>
          <a:p>
            <a:pPr marL="122097" indent="-122097">
              <a:buFont typeface="Arial" pitchFamily="34" charset="0"/>
              <a:buChar char="•"/>
              <a:defRPr/>
            </a:pPr>
            <a:r>
              <a:rPr lang="en-US" sz="1000" b="1" dirty="0" smtClean="0"/>
              <a:t>Tiered storage (nearly infinite capacity at reduced cost)</a:t>
            </a:r>
          </a:p>
          <a:p>
            <a:pPr marL="122097" indent="-122097">
              <a:buFont typeface="Arial" pitchFamily="34" charset="0"/>
              <a:buChar char="•"/>
              <a:defRPr/>
            </a:pPr>
            <a:r>
              <a:rPr lang="en-US" sz="1000" b="1" dirty="0" smtClean="0"/>
              <a:t>Common CBM DW transition to LOGSA</a:t>
            </a:r>
          </a:p>
          <a:p>
            <a:pPr marL="122097" indent="-122097">
              <a:buFont typeface="Arial" pitchFamily="34" charset="0"/>
              <a:buChar char="•"/>
              <a:defRPr/>
            </a:pPr>
            <a:r>
              <a:rPr lang="en-US" sz="1000" b="1" dirty="0" smtClean="0"/>
              <a:t>Interface to LOG domain data cloud</a:t>
            </a:r>
          </a:p>
        </p:txBody>
      </p:sp>
      <p:sp>
        <p:nvSpPr>
          <p:cNvPr id="105" name="Rectangle 104"/>
          <p:cNvSpPr/>
          <p:nvPr/>
        </p:nvSpPr>
        <p:spPr>
          <a:xfrm>
            <a:off x="12095" y="5988696"/>
            <a:ext cx="9144000" cy="406489"/>
          </a:xfrm>
          <a:prstGeom prst="rect">
            <a:avLst/>
          </a:prstGeom>
          <a:ln/>
        </p:spPr>
        <p:style>
          <a:lnRef idx="0">
            <a:schemeClr val="accent2"/>
          </a:lnRef>
          <a:fillRef idx="3">
            <a:schemeClr val="accent2"/>
          </a:fillRef>
          <a:effectRef idx="3">
            <a:schemeClr val="accent2"/>
          </a:effectRef>
          <a:fontRef idx="minor">
            <a:schemeClr val="lt1"/>
          </a:fontRef>
        </p:style>
        <p:txBody>
          <a:bodyPr lIns="91332" tIns="45666" rIns="91332" bIns="45666" rtlCol="0" anchor="ctr"/>
          <a:lstStyle/>
          <a:p>
            <a:pPr algn="ctr"/>
            <a:r>
              <a:rPr lang="en-US" sz="1900" b="1" dirty="0" smtClean="0">
                <a:solidFill>
                  <a:schemeClr val="bg1"/>
                </a:solidFill>
              </a:rPr>
              <a:t>Continuous Effort that Enables Cost-Wise Readiness</a:t>
            </a:r>
            <a:endParaRPr lang="en-US" sz="1900" b="1" dirty="0">
              <a:solidFill>
                <a:schemeClr val="bg1"/>
              </a:solidFill>
            </a:endParaRPr>
          </a:p>
        </p:txBody>
      </p:sp>
      <p:sp>
        <p:nvSpPr>
          <p:cNvPr id="106" name="TextBox 105"/>
          <p:cNvSpPr txBox="1"/>
          <p:nvPr/>
        </p:nvSpPr>
        <p:spPr>
          <a:xfrm>
            <a:off x="7473539" y="1944124"/>
            <a:ext cx="1670462" cy="2150918"/>
          </a:xfrm>
          <a:prstGeom prst="rect">
            <a:avLst/>
          </a:prstGeom>
          <a:solidFill>
            <a:srgbClr val="FFFF00"/>
          </a:solidFill>
        </p:spPr>
        <p:txBody>
          <a:bodyPr wrap="square" lIns="91332" tIns="45666" rIns="91332" bIns="45666" rtlCol="0" anchor="ctr">
            <a:noAutofit/>
          </a:bodyPr>
          <a:lstStyle/>
          <a:p>
            <a:pPr algn="ctr"/>
            <a:r>
              <a:rPr lang="en-US" sz="1700" b="1" dirty="0" smtClean="0">
                <a:solidFill>
                  <a:schemeClr val="accent1">
                    <a:lumMod val="50000"/>
                  </a:schemeClr>
                </a:solidFill>
              </a:rPr>
              <a:t>Army Should Fund this for all Commodities </a:t>
            </a:r>
            <a:r>
              <a:rPr lang="en-US" sz="1500" b="1" dirty="0" smtClean="0">
                <a:solidFill>
                  <a:schemeClr val="accent1">
                    <a:lumMod val="50000"/>
                  </a:schemeClr>
                </a:solidFill>
              </a:rPr>
              <a:t>[Infrastructure]</a:t>
            </a:r>
            <a:endParaRPr lang="en-US" sz="1700" b="1" dirty="0">
              <a:solidFill>
                <a:schemeClr val="accent1">
                  <a:lumMod val="50000"/>
                </a:schemeClr>
              </a:solidFill>
            </a:endParaRPr>
          </a:p>
        </p:txBody>
      </p:sp>
      <p:sp>
        <p:nvSpPr>
          <p:cNvPr id="107" name="TextBox 106"/>
          <p:cNvSpPr txBox="1"/>
          <p:nvPr/>
        </p:nvSpPr>
        <p:spPr>
          <a:xfrm>
            <a:off x="3800101" y="809151"/>
            <a:ext cx="1878375" cy="288533"/>
          </a:xfrm>
          <a:prstGeom prst="rect">
            <a:avLst/>
          </a:prstGeom>
          <a:noFill/>
          <a:ln>
            <a:noFill/>
          </a:ln>
        </p:spPr>
        <p:txBody>
          <a:bodyPr wrap="square" lIns="86408" tIns="43204" rIns="86408" bIns="43204" rtlCol="0">
            <a:spAutoFit/>
          </a:bodyPr>
          <a:lstStyle/>
          <a:p>
            <a:pPr algn="ctr" fontAlgn="base">
              <a:spcBef>
                <a:spcPct val="0"/>
              </a:spcBef>
              <a:spcAft>
                <a:spcPct val="0"/>
              </a:spcAft>
            </a:pPr>
            <a:r>
              <a:rPr lang="en-US" sz="1300" b="1" dirty="0">
                <a:solidFill>
                  <a:prstClr val="black"/>
                </a:solidFill>
              </a:rPr>
              <a:t>Where Are We Today</a:t>
            </a:r>
          </a:p>
        </p:txBody>
      </p:sp>
      <p:sp>
        <p:nvSpPr>
          <p:cNvPr id="108" name="TextBox 107"/>
          <p:cNvSpPr txBox="1"/>
          <p:nvPr/>
        </p:nvSpPr>
        <p:spPr>
          <a:xfrm>
            <a:off x="5560911" y="820282"/>
            <a:ext cx="1955659" cy="287307"/>
          </a:xfrm>
          <a:prstGeom prst="rect">
            <a:avLst/>
          </a:prstGeom>
          <a:noFill/>
          <a:ln>
            <a:noFill/>
          </a:ln>
        </p:spPr>
        <p:txBody>
          <a:bodyPr wrap="square" lIns="86408" tIns="43204" rIns="86408" bIns="43204" rtlCol="0">
            <a:spAutoFit/>
          </a:bodyPr>
          <a:lstStyle/>
          <a:p>
            <a:pPr algn="ctr" fontAlgn="base">
              <a:spcBef>
                <a:spcPct val="0"/>
              </a:spcBef>
              <a:spcAft>
                <a:spcPct val="0"/>
              </a:spcAft>
            </a:pPr>
            <a:r>
              <a:rPr lang="en-US" sz="1300" b="1" dirty="0">
                <a:solidFill>
                  <a:prstClr val="black"/>
                </a:solidFill>
              </a:rPr>
              <a:t>Where Are We </a:t>
            </a:r>
            <a:r>
              <a:rPr lang="en-US" sz="1300" b="1" dirty="0" smtClean="0">
                <a:solidFill>
                  <a:prstClr val="black"/>
                </a:solidFill>
              </a:rPr>
              <a:t>Going</a:t>
            </a:r>
            <a:endParaRPr lang="en-US" sz="1300" b="1" dirty="0">
              <a:solidFill>
                <a:prstClr val="black"/>
              </a:solidFill>
            </a:endParaRPr>
          </a:p>
        </p:txBody>
      </p:sp>
      <p:cxnSp>
        <p:nvCxnSpPr>
          <p:cNvPr id="109" name="Straight Connector 108"/>
          <p:cNvCxnSpPr/>
          <p:nvPr/>
        </p:nvCxnSpPr>
        <p:spPr>
          <a:xfrm>
            <a:off x="3837848" y="1942075"/>
            <a:ext cx="53061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0" y="4154579"/>
            <a:ext cx="9144000" cy="1834116"/>
          </a:xfrm>
          <a:prstGeom prst="rect">
            <a:avLst/>
          </a:prstGeom>
          <a:solidFill>
            <a:srgbClr val="92D050">
              <a:alpha val="43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rtlCol="0" anchor="ctr"/>
          <a:lstStyle/>
          <a:p>
            <a:pPr algn="ctr"/>
            <a:endParaRPr lang="en-US"/>
          </a:p>
        </p:txBody>
      </p:sp>
      <p:sp>
        <p:nvSpPr>
          <p:cNvPr id="111" name="TextBox 110"/>
          <p:cNvSpPr txBox="1"/>
          <p:nvPr/>
        </p:nvSpPr>
        <p:spPr>
          <a:xfrm>
            <a:off x="5613927" y="4157509"/>
            <a:ext cx="1721227" cy="1646496"/>
          </a:xfrm>
          <a:prstGeom prst="rect">
            <a:avLst/>
          </a:prstGeom>
          <a:noFill/>
          <a:ln>
            <a:noFill/>
          </a:ln>
        </p:spPr>
        <p:txBody>
          <a:bodyPr wrap="square" lIns="91332" tIns="45666" rIns="91332" bIns="45666" rtlCol="0">
            <a:spAutoFit/>
          </a:bodyPr>
          <a:lstStyle/>
          <a:p>
            <a:pPr marL="122097" indent="-122097">
              <a:buFont typeface="Arial" pitchFamily="34" charset="0"/>
              <a:buChar char="•"/>
              <a:defRPr/>
            </a:pPr>
            <a:r>
              <a:rPr lang="en-US" sz="1000" b="1" dirty="0" smtClean="0"/>
              <a:t>Target &amp; Prioritize Investment by Readiness &amp; ROI </a:t>
            </a:r>
            <a:r>
              <a:rPr lang="en-US" sz="900" b="1" dirty="0" smtClean="0"/>
              <a:t>(spend $ on right stuff)</a:t>
            </a:r>
            <a:endParaRPr lang="en-US" sz="1000" b="1" dirty="0" smtClean="0"/>
          </a:p>
          <a:p>
            <a:pPr marL="122097" indent="-122097">
              <a:buFont typeface="Arial" pitchFamily="34" charset="0"/>
              <a:buChar char="•"/>
              <a:defRPr/>
            </a:pPr>
            <a:r>
              <a:rPr lang="en-US" sz="1000" b="1" dirty="0" smtClean="0"/>
              <a:t>Unified approach to reduce $ / Flight Hour </a:t>
            </a:r>
            <a:r>
              <a:rPr lang="en-US" sz="900" b="1" dirty="0" smtClean="0"/>
              <a:t>(CBM+, RCM, &amp; all other RAM programs)</a:t>
            </a:r>
            <a:endParaRPr lang="en-US" sz="1000" b="1" dirty="0" smtClean="0"/>
          </a:p>
          <a:p>
            <a:pPr marL="122097" indent="-122097">
              <a:buFont typeface="Arial" pitchFamily="34" charset="0"/>
              <a:buChar char="•"/>
              <a:defRPr/>
            </a:pPr>
            <a:r>
              <a:rPr lang="en-US" sz="1000" b="1" dirty="0" smtClean="0"/>
              <a:t>Empirical data drives decisions</a:t>
            </a:r>
          </a:p>
        </p:txBody>
      </p:sp>
      <p:sp>
        <p:nvSpPr>
          <p:cNvPr id="112" name="TextBox 111"/>
          <p:cNvSpPr txBox="1"/>
          <p:nvPr/>
        </p:nvSpPr>
        <p:spPr>
          <a:xfrm>
            <a:off x="3842515" y="4155535"/>
            <a:ext cx="1721227" cy="1738829"/>
          </a:xfrm>
          <a:prstGeom prst="rect">
            <a:avLst/>
          </a:prstGeom>
          <a:noFill/>
          <a:ln>
            <a:noFill/>
          </a:ln>
        </p:spPr>
        <p:txBody>
          <a:bodyPr wrap="square" lIns="91332" tIns="45666" rIns="91332" bIns="45666" rtlCol="0">
            <a:spAutoFit/>
          </a:bodyPr>
          <a:lstStyle/>
          <a:p>
            <a:pPr marL="122097" indent="-122097">
              <a:buFont typeface="Wingdings" pitchFamily="2" charset="2"/>
              <a:buChar char="ü"/>
              <a:defRPr/>
            </a:pPr>
            <a:r>
              <a:rPr lang="en-US" sz="1000" b="1" dirty="0" smtClean="0"/>
              <a:t>Only scratched the surface – full potential not yet realized:</a:t>
            </a:r>
            <a:endParaRPr lang="en-US" sz="900" b="1" dirty="0" smtClean="0"/>
          </a:p>
          <a:p>
            <a:pPr marL="228336" indent="-122097">
              <a:buFont typeface="Wingdings" pitchFamily="2" charset="2"/>
              <a:buChar char="ü"/>
              <a:defRPr/>
            </a:pPr>
            <a:r>
              <a:rPr lang="en-US" sz="900" b="1" dirty="0" smtClean="0"/>
              <a:t>Improved readiness</a:t>
            </a:r>
          </a:p>
          <a:p>
            <a:pPr marL="228336" indent="-122097">
              <a:buFont typeface="Wingdings" pitchFamily="2" charset="2"/>
              <a:buChar char="ü"/>
              <a:defRPr/>
            </a:pPr>
            <a:r>
              <a:rPr lang="en-US" sz="900" b="1" dirty="0" smtClean="0"/>
              <a:t>Fewer mission aborts</a:t>
            </a:r>
          </a:p>
          <a:p>
            <a:pPr marL="228336" indent="-122097">
              <a:buFont typeface="Wingdings" pitchFamily="2" charset="2"/>
              <a:buChar char="ü"/>
              <a:defRPr/>
            </a:pPr>
            <a:r>
              <a:rPr lang="en-US" sz="900" b="1" dirty="0" smtClean="0"/>
              <a:t>Fewer MMHs</a:t>
            </a:r>
          </a:p>
          <a:p>
            <a:pPr marL="228336" indent="-122097">
              <a:buFont typeface="Wingdings" pitchFamily="2" charset="2"/>
              <a:buChar char="ü"/>
              <a:defRPr/>
            </a:pPr>
            <a:r>
              <a:rPr lang="en-US" sz="900" b="1" dirty="0" smtClean="0"/>
              <a:t>Lower parts cost</a:t>
            </a:r>
          </a:p>
          <a:p>
            <a:pPr marL="122097" indent="-122097">
              <a:buFont typeface="Arial" pitchFamily="34" charset="0"/>
              <a:buChar char="•"/>
              <a:defRPr/>
            </a:pPr>
            <a:r>
              <a:rPr lang="en-US" sz="1000" b="1" dirty="0" smtClean="0"/>
              <a:t>Right-sizing analysis / refining functions</a:t>
            </a:r>
          </a:p>
          <a:p>
            <a:pPr marL="122097" indent="-122097">
              <a:buFont typeface="Arial" pitchFamily="34" charset="0"/>
              <a:buChar char="•"/>
              <a:defRPr/>
            </a:pPr>
            <a:r>
              <a:rPr lang="en-US" sz="1000" b="1" dirty="0" smtClean="0"/>
              <a:t>Informal training</a:t>
            </a:r>
          </a:p>
          <a:p>
            <a:pPr marL="122097" indent="-122097">
              <a:buFont typeface="Arial" pitchFamily="34" charset="0"/>
              <a:buChar char="•"/>
              <a:defRPr/>
            </a:pPr>
            <a:r>
              <a:rPr lang="en-US" sz="1000" b="1" dirty="0" smtClean="0"/>
              <a:t>“Tribal knowledge”</a:t>
            </a:r>
          </a:p>
        </p:txBody>
      </p:sp>
      <p:sp>
        <p:nvSpPr>
          <p:cNvPr id="114" name="Text Box 10"/>
          <p:cNvSpPr txBox="1">
            <a:spLocks noChangeArrowheads="1"/>
          </p:cNvSpPr>
          <p:nvPr/>
        </p:nvSpPr>
        <p:spPr bwMode="auto">
          <a:xfrm>
            <a:off x="122890" y="4400842"/>
            <a:ext cx="3008221" cy="1490721"/>
          </a:xfrm>
          <a:prstGeom prst="rect">
            <a:avLst/>
          </a:prstGeom>
          <a:noFill/>
          <a:ln w="9525" algn="ctr">
            <a:noFill/>
            <a:miter lim="800000"/>
            <a:headEnd/>
            <a:tailEnd/>
          </a:ln>
        </p:spPr>
        <p:txBody>
          <a:bodyPr wrap="square" lIns="86416" tIns="43208" rIns="86416" bIns="43208">
            <a:spAutoFit/>
          </a:bodyPr>
          <a:lstStyle/>
          <a:p>
            <a:pPr marL="115753" indent="-115753">
              <a:spcBef>
                <a:spcPct val="15000"/>
              </a:spcBef>
              <a:buFont typeface="Arial" pitchFamily="34" charset="0"/>
              <a:buChar char="•"/>
            </a:pPr>
            <a:r>
              <a:rPr lang="en-US" sz="1200" b="1" dirty="0" smtClean="0"/>
              <a:t>Prioritize, assess value opportunity, identify root causes, develop solutions</a:t>
            </a:r>
            <a:endParaRPr lang="en-US" sz="1200" b="1" dirty="0"/>
          </a:p>
          <a:p>
            <a:pPr marL="115753" indent="-115753">
              <a:spcBef>
                <a:spcPct val="15000"/>
              </a:spcBef>
              <a:buFont typeface="Arial" pitchFamily="34" charset="0"/>
              <a:buChar char="•"/>
            </a:pPr>
            <a:r>
              <a:rPr lang="en-US" sz="1200" b="1" dirty="0" smtClean="0"/>
              <a:t>Improve </a:t>
            </a:r>
            <a:r>
              <a:rPr lang="en-US" sz="1200" b="1" dirty="0" err="1" smtClean="0"/>
              <a:t>maint</a:t>
            </a:r>
            <a:r>
              <a:rPr lang="en-US" sz="1200" b="1" dirty="0" smtClean="0"/>
              <a:t>. / training</a:t>
            </a:r>
          </a:p>
          <a:p>
            <a:pPr marL="115753" indent="-115753">
              <a:spcBef>
                <a:spcPct val="15000"/>
              </a:spcBef>
              <a:buFont typeface="Arial" pitchFamily="34" charset="0"/>
              <a:buChar char="•"/>
            </a:pPr>
            <a:r>
              <a:rPr lang="en-US" sz="1200" b="1" dirty="0" smtClean="0"/>
              <a:t>Implement process change</a:t>
            </a:r>
          </a:p>
          <a:p>
            <a:pPr marL="115753" indent="-115753">
              <a:spcBef>
                <a:spcPct val="15000"/>
              </a:spcBef>
              <a:buFont typeface="Arial" pitchFamily="34" charset="0"/>
              <a:buChar char="•"/>
            </a:pPr>
            <a:r>
              <a:rPr lang="en-US" sz="1200" b="1" dirty="0" smtClean="0"/>
              <a:t>Re-design</a:t>
            </a:r>
          </a:p>
          <a:p>
            <a:pPr marL="115753" indent="-115753">
              <a:spcBef>
                <a:spcPct val="15000"/>
              </a:spcBef>
              <a:buFont typeface="Arial" pitchFamily="34" charset="0"/>
              <a:buChar char="•"/>
            </a:pPr>
            <a:r>
              <a:rPr lang="en-US" sz="1200" b="1" dirty="0" smtClean="0"/>
              <a:t>Optimize Supply</a:t>
            </a:r>
          </a:p>
        </p:txBody>
      </p:sp>
      <p:sp>
        <p:nvSpPr>
          <p:cNvPr id="115" name="TextBox 33"/>
          <p:cNvSpPr txBox="1">
            <a:spLocks noChangeArrowheads="1"/>
          </p:cNvSpPr>
          <p:nvPr/>
        </p:nvSpPr>
        <p:spPr bwMode="auto">
          <a:xfrm>
            <a:off x="105989" y="4172441"/>
            <a:ext cx="3377440" cy="369333"/>
          </a:xfrm>
          <a:prstGeom prst="rect">
            <a:avLst/>
          </a:prstGeom>
          <a:noFill/>
          <a:ln w="9525">
            <a:noFill/>
            <a:miter lim="800000"/>
            <a:headEnd/>
            <a:tailEnd/>
          </a:ln>
        </p:spPr>
        <p:txBody>
          <a:bodyPr wrap="square" lIns="86416" tIns="43208" rIns="86416" bIns="43208">
            <a:spAutoFit/>
          </a:bodyPr>
          <a:lstStyle/>
          <a:p>
            <a:r>
              <a:rPr lang="en-US" b="1" dirty="0" smtClean="0"/>
              <a:t>4&amp;5. Analyze/Take Action</a:t>
            </a:r>
            <a:endParaRPr lang="en-US" b="1" dirty="0"/>
          </a:p>
        </p:txBody>
      </p:sp>
      <p:pic>
        <p:nvPicPr>
          <p:cNvPr id="116" name="Picture 115" descr="diagram-of-brain-4.jpg"/>
          <p:cNvPicPr>
            <a:picLocks noChangeAspect="1"/>
          </p:cNvPicPr>
          <p:nvPr/>
        </p:nvPicPr>
        <p:blipFill>
          <a:blip r:embed="rId5" cstate="screen"/>
          <a:stretch>
            <a:fillRect/>
          </a:stretch>
        </p:blipFill>
        <p:spPr bwMode="auto">
          <a:xfrm>
            <a:off x="3134058" y="4500670"/>
            <a:ext cx="470184" cy="597543"/>
          </a:xfrm>
          <a:prstGeom prst="rect">
            <a:avLst/>
          </a:prstGeom>
          <a:ln>
            <a:noFill/>
          </a:ln>
          <a:effectLst>
            <a:outerShdw blurRad="292100" dist="139700" dir="2700000" algn="tl" rotWithShape="0">
              <a:srgbClr val="333333">
                <a:alpha val="65000"/>
              </a:srgbClr>
            </a:outerShdw>
            <a:softEdge rad="31750"/>
          </a:effectLst>
        </p:spPr>
      </p:pic>
      <p:pic>
        <p:nvPicPr>
          <p:cNvPr id="117" name="Picture 47" descr="approved3.jpg"/>
          <p:cNvPicPr>
            <a:picLocks noChangeAspect="1"/>
          </p:cNvPicPr>
          <p:nvPr/>
        </p:nvPicPr>
        <p:blipFill>
          <a:blip r:embed="rId6" cstate="screen">
            <a:clrChange>
              <a:clrFrom>
                <a:srgbClr val="FFFBFF"/>
              </a:clrFrom>
              <a:clrTo>
                <a:srgbClr val="FFFBFF">
                  <a:alpha val="0"/>
                </a:srgbClr>
              </a:clrTo>
            </a:clrChange>
          </a:blip>
          <a:srcRect/>
          <a:stretch>
            <a:fillRect/>
          </a:stretch>
        </p:blipFill>
        <p:spPr bwMode="auto">
          <a:xfrm>
            <a:off x="3060068" y="5261669"/>
            <a:ext cx="581025" cy="579594"/>
          </a:xfrm>
          <a:prstGeom prst="rect">
            <a:avLst/>
          </a:prstGeom>
          <a:noFill/>
          <a:ln w="9525">
            <a:noFill/>
            <a:miter lim="800000"/>
            <a:headEnd/>
            <a:tailEnd/>
          </a:ln>
        </p:spPr>
      </p:pic>
      <p:pic>
        <p:nvPicPr>
          <p:cNvPr id="118" name="Picture 13"/>
          <p:cNvPicPr>
            <a:picLocks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2489201" y="4950562"/>
            <a:ext cx="585470" cy="468944"/>
          </a:xfrm>
          <a:prstGeom prst="rect">
            <a:avLst/>
          </a:prstGeom>
          <a:noFill/>
          <a:ln w="9525">
            <a:noFill/>
            <a:miter lim="800000"/>
            <a:headEnd/>
            <a:tailEnd/>
          </a:ln>
        </p:spPr>
      </p:pic>
      <p:sp>
        <p:nvSpPr>
          <p:cNvPr id="119" name="TextBox 118"/>
          <p:cNvSpPr txBox="1"/>
          <p:nvPr/>
        </p:nvSpPr>
        <p:spPr>
          <a:xfrm>
            <a:off x="1717469" y="5481606"/>
            <a:ext cx="1108858" cy="437754"/>
          </a:xfrm>
          <a:prstGeom prst="rect">
            <a:avLst/>
          </a:prstGeom>
        </p:spPr>
        <p:style>
          <a:lnRef idx="0">
            <a:schemeClr val="accent5"/>
          </a:lnRef>
          <a:fillRef idx="3">
            <a:schemeClr val="accent5"/>
          </a:fillRef>
          <a:effectRef idx="3">
            <a:schemeClr val="accent5"/>
          </a:effectRef>
          <a:fontRef idx="minor">
            <a:schemeClr val="lt1"/>
          </a:fontRef>
        </p:style>
        <p:txBody>
          <a:bodyPr wrap="square" lIns="91332" tIns="45666" rIns="91332" bIns="45666" rtlCol="0">
            <a:spAutoFit/>
          </a:bodyPr>
          <a:lstStyle/>
          <a:p>
            <a:pPr algn="ctr"/>
            <a:r>
              <a:rPr lang="en-US" sz="1100" b="1" dirty="0" smtClean="0"/>
              <a:t>Change Behavior</a:t>
            </a:r>
            <a:endParaRPr lang="en-US" sz="1100" b="1" dirty="0"/>
          </a:p>
        </p:txBody>
      </p:sp>
      <p:cxnSp>
        <p:nvCxnSpPr>
          <p:cNvPr id="120" name="Straight Connector 119"/>
          <p:cNvCxnSpPr>
            <a:stCxn id="121" idx="0"/>
          </p:cNvCxnSpPr>
          <p:nvPr/>
        </p:nvCxnSpPr>
        <p:spPr>
          <a:xfrm flipH="1">
            <a:off x="5641730" y="820283"/>
            <a:ext cx="7073" cy="51319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3840880" y="820273"/>
            <a:ext cx="3615845" cy="515243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rtlCol="0" anchor="ctr"/>
          <a:lstStyle/>
          <a:p>
            <a:pPr algn="ctr"/>
            <a:endParaRPr lang="en-US"/>
          </a:p>
        </p:txBody>
      </p:sp>
      <p:sp>
        <p:nvSpPr>
          <p:cNvPr id="122" name="Rectangle 121"/>
          <p:cNvSpPr/>
          <p:nvPr/>
        </p:nvSpPr>
        <p:spPr>
          <a:xfrm>
            <a:off x="7456714" y="1065933"/>
            <a:ext cx="1687286" cy="490421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rtlCol="0" anchor="ctr"/>
          <a:lstStyle/>
          <a:p>
            <a:pPr algn="ctr"/>
            <a:endParaRPr lang="en-US"/>
          </a:p>
        </p:txBody>
      </p:sp>
      <p:cxnSp>
        <p:nvCxnSpPr>
          <p:cNvPr id="123" name="Straight Connector 122"/>
          <p:cNvCxnSpPr/>
          <p:nvPr/>
        </p:nvCxnSpPr>
        <p:spPr>
          <a:xfrm>
            <a:off x="3837848" y="4139114"/>
            <a:ext cx="53061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3845885" y="809922"/>
            <a:ext cx="1814690" cy="264613"/>
          </a:xfrm>
          <a:prstGeom prst="rect">
            <a:avLst/>
          </a:prstGeom>
        </p:spPr>
        <p:style>
          <a:lnRef idx="0">
            <a:schemeClr val="accent5"/>
          </a:lnRef>
          <a:fillRef idx="3">
            <a:schemeClr val="accent5"/>
          </a:fillRef>
          <a:effectRef idx="3">
            <a:schemeClr val="accent5"/>
          </a:effectRef>
          <a:fontRef idx="minor">
            <a:schemeClr val="lt1"/>
          </a:fontRef>
        </p:style>
        <p:txBody>
          <a:bodyPr wrap="square" lIns="91332" tIns="45666" rIns="91332" bIns="45666" rtlCol="0">
            <a:spAutoFit/>
          </a:bodyPr>
          <a:lstStyle/>
          <a:p>
            <a:pPr algn="ctr"/>
            <a:r>
              <a:rPr lang="en-US" sz="1100" b="1" dirty="0" smtClean="0"/>
              <a:t>Where Are We Today</a:t>
            </a:r>
            <a:endParaRPr lang="en-US" sz="1100" b="1" dirty="0"/>
          </a:p>
        </p:txBody>
      </p:sp>
      <p:sp>
        <p:nvSpPr>
          <p:cNvPr id="125" name="TextBox 124"/>
          <p:cNvSpPr txBox="1"/>
          <p:nvPr/>
        </p:nvSpPr>
        <p:spPr>
          <a:xfrm>
            <a:off x="5661865" y="809922"/>
            <a:ext cx="1814690" cy="264613"/>
          </a:xfrm>
          <a:prstGeom prst="rect">
            <a:avLst/>
          </a:prstGeom>
        </p:spPr>
        <p:style>
          <a:lnRef idx="0">
            <a:schemeClr val="accent2"/>
          </a:lnRef>
          <a:fillRef idx="3">
            <a:schemeClr val="accent2"/>
          </a:fillRef>
          <a:effectRef idx="3">
            <a:schemeClr val="accent2"/>
          </a:effectRef>
          <a:fontRef idx="minor">
            <a:schemeClr val="lt1"/>
          </a:fontRef>
        </p:style>
        <p:txBody>
          <a:bodyPr wrap="square" lIns="91332" tIns="45666" rIns="91332" bIns="45666" rtlCol="0">
            <a:spAutoFit/>
          </a:bodyPr>
          <a:lstStyle/>
          <a:p>
            <a:pPr algn="ctr"/>
            <a:r>
              <a:rPr lang="en-US" sz="1100" b="1" dirty="0" smtClean="0"/>
              <a:t>Where Are We Going</a:t>
            </a:r>
            <a:endParaRPr lang="en-US" sz="1100" b="1" dirty="0"/>
          </a:p>
        </p:txBody>
      </p:sp>
      <p:cxnSp>
        <p:nvCxnSpPr>
          <p:cNvPr id="126" name="Straight Connector 125"/>
          <p:cNvCxnSpPr/>
          <p:nvPr/>
        </p:nvCxnSpPr>
        <p:spPr>
          <a:xfrm>
            <a:off x="3837849" y="2962137"/>
            <a:ext cx="36049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7453796" y="4188560"/>
            <a:ext cx="1690204" cy="1792431"/>
          </a:xfrm>
          <a:prstGeom prst="rect">
            <a:avLst/>
          </a:prstGeom>
          <a:solidFill>
            <a:srgbClr val="FF0000"/>
          </a:solidFill>
        </p:spPr>
        <p:txBody>
          <a:bodyPr wrap="square" lIns="91332" tIns="45666" rIns="91332" bIns="45666" rtlCol="0" anchor="ctr">
            <a:noAutofit/>
          </a:bodyPr>
          <a:lstStyle/>
          <a:p>
            <a:pPr marL="122097" indent="-122097" algn="ctr">
              <a:defRPr/>
            </a:pPr>
            <a:r>
              <a:rPr lang="en-US" sz="2100" b="1" i="1" dirty="0" smtClean="0">
                <a:solidFill>
                  <a:schemeClr val="accent1">
                    <a:lumMod val="50000"/>
                  </a:schemeClr>
                </a:solidFill>
              </a:rPr>
              <a:t>Transition from 98% OCO Funding to Base</a:t>
            </a:r>
          </a:p>
        </p:txBody>
      </p:sp>
      <p:sp>
        <p:nvSpPr>
          <p:cNvPr id="128" name="TextBox 127"/>
          <p:cNvSpPr txBox="1"/>
          <p:nvPr/>
        </p:nvSpPr>
        <p:spPr>
          <a:xfrm>
            <a:off x="7473820" y="1108104"/>
            <a:ext cx="1670180" cy="784003"/>
          </a:xfrm>
          <a:prstGeom prst="rect">
            <a:avLst/>
          </a:prstGeom>
          <a:noFill/>
        </p:spPr>
        <p:txBody>
          <a:bodyPr wrap="square" lIns="91357" tIns="45678" rIns="91357" bIns="45678" rtlCol="0">
            <a:spAutoFit/>
          </a:bodyPr>
          <a:lstStyle/>
          <a:p>
            <a:pPr algn="ctr"/>
            <a:r>
              <a:rPr lang="en-US" sz="1500" b="1" dirty="0" smtClean="0"/>
              <a:t>No Additional Funding Needed</a:t>
            </a:r>
            <a:endParaRPr lang="en-US" sz="1500" b="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3" y="804580"/>
            <a:ext cx="9176743" cy="5339045"/>
          </a:xfrm>
          <a:prstGeom prst="rect">
            <a:avLst/>
          </a:prstGeom>
          <a:noFill/>
        </p:spPr>
      </p:pic>
      <p:sp>
        <p:nvSpPr>
          <p:cNvPr id="7" name="Rectangle 6"/>
          <p:cNvSpPr>
            <a:spLocks noChangeArrowheads="1"/>
          </p:cNvSpPr>
          <p:nvPr/>
        </p:nvSpPr>
        <p:spPr bwMode="auto">
          <a:xfrm>
            <a:off x="295274" y="2000251"/>
            <a:ext cx="3481079" cy="2571749"/>
          </a:xfrm>
          <a:prstGeom prst="rect">
            <a:avLst/>
          </a:prstGeom>
          <a:solidFill>
            <a:schemeClr val="tx2">
              <a:lumMod val="20000"/>
              <a:lumOff val="80000"/>
              <a:alpha val="74000"/>
            </a:schemeClr>
          </a:solidFill>
          <a:ln w="28575">
            <a:solidFill>
              <a:schemeClr val="tx1">
                <a:alpha val="41000"/>
              </a:schemeClr>
            </a:solidFill>
            <a:miter lim="800000"/>
            <a:headEnd/>
            <a:tailEnd/>
          </a:ln>
        </p:spPr>
        <p:txBody>
          <a:bodyPr lIns="144927" tIns="96618" rIns="96618" bIns="48309"/>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lvl="0" fontAlgn="auto">
              <a:spcBef>
                <a:spcPts val="0"/>
              </a:spcBef>
              <a:spcAft>
                <a:spcPts val="0"/>
              </a:spcAft>
              <a:tabLst>
                <a:tab pos="119063" algn="l"/>
              </a:tabLst>
            </a:pPr>
            <a:r>
              <a:rPr lang="en-US" sz="1500" b="1" dirty="0" smtClean="0">
                <a:latin typeface="Arial"/>
                <a:sym typeface="Wingdings" pitchFamily="2" charset="2"/>
              </a:rPr>
              <a:t> </a:t>
            </a:r>
          </a:p>
          <a:p>
            <a:pPr lvl="0" fontAlgn="auto">
              <a:spcBef>
                <a:spcPts val="0"/>
              </a:spcBef>
              <a:spcAft>
                <a:spcPts val="0"/>
              </a:spcAft>
              <a:buFont typeface="Arial" pitchFamily="34" charset="0"/>
              <a:buChar char="•"/>
              <a:tabLst>
                <a:tab pos="119063" algn="l"/>
              </a:tabLst>
            </a:pPr>
            <a:r>
              <a:rPr lang="en-US" sz="1500" b="1" dirty="0" smtClean="0">
                <a:latin typeface="Arial"/>
                <a:sym typeface="Wingdings" pitchFamily="2" charset="2"/>
              </a:rPr>
              <a:t> 	Inputs: Fully Implemented 	Projects</a:t>
            </a:r>
          </a:p>
          <a:p>
            <a:pPr lvl="0" fontAlgn="auto">
              <a:spcBef>
                <a:spcPts val="0"/>
              </a:spcBef>
              <a:spcAft>
                <a:spcPts val="0"/>
              </a:spcAft>
              <a:buFont typeface="Arial" pitchFamily="34" charset="0"/>
              <a:buChar char="•"/>
              <a:tabLst>
                <a:tab pos="119063" algn="l"/>
              </a:tabLst>
            </a:pPr>
            <a:endParaRPr lang="en-US" sz="1500" b="1" dirty="0" smtClean="0">
              <a:latin typeface="Arial"/>
              <a:sym typeface="Wingdings" pitchFamily="2" charset="2"/>
            </a:endParaRPr>
          </a:p>
          <a:p>
            <a:pPr lvl="0" fontAlgn="auto">
              <a:spcBef>
                <a:spcPts val="0"/>
              </a:spcBef>
              <a:spcAft>
                <a:spcPts val="0"/>
              </a:spcAft>
              <a:buFont typeface="Arial" pitchFamily="34" charset="0"/>
              <a:buChar char="•"/>
              <a:tabLst>
                <a:tab pos="119063" algn="l"/>
              </a:tabLst>
            </a:pPr>
            <a:r>
              <a:rPr lang="en-US" sz="1500" b="1" dirty="0" smtClean="0">
                <a:latin typeface="Arial"/>
                <a:sym typeface="Wingdings" pitchFamily="2" charset="2"/>
              </a:rPr>
              <a:t> Assessing Actual Demand/Cost 	Benefits Derived From Completed 	Projects</a:t>
            </a:r>
          </a:p>
          <a:p>
            <a:pPr lvl="0" fontAlgn="auto">
              <a:spcBef>
                <a:spcPts val="0"/>
              </a:spcBef>
              <a:spcAft>
                <a:spcPts val="0"/>
              </a:spcAft>
              <a:buFont typeface="Arial" pitchFamily="34" charset="0"/>
              <a:buChar char="•"/>
              <a:tabLst>
                <a:tab pos="49554" algn="l"/>
              </a:tabLst>
            </a:pPr>
            <a:endParaRPr lang="en-US" sz="1500" b="1" dirty="0" smtClean="0">
              <a:latin typeface="Arial"/>
              <a:sym typeface="Wingdings" pitchFamily="2" charset="2"/>
            </a:endParaRPr>
          </a:p>
          <a:p>
            <a:pPr lvl="0" fontAlgn="auto">
              <a:spcBef>
                <a:spcPts val="0"/>
              </a:spcBef>
              <a:spcAft>
                <a:spcPts val="0"/>
              </a:spcAft>
              <a:buFont typeface="Arial" pitchFamily="34" charset="0"/>
              <a:buChar char="•"/>
              <a:tabLst>
                <a:tab pos="49554" algn="l"/>
              </a:tabLst>
            </a:pPr>
            <a:r>
              <a:rPr lang="en-US" sz="1500" b="1" dirty="0" smtClean="0">
                <a:latin typeface="Arial"/>
                <a:sym typeface="Wingdings" pitchFamily="2" charset="2"/>
              </a:rPr>
              <a:t> Output: CAD Validated Benefits</a:t>
            </a:r>
          </a:p>
        </p:txBody>
      </p:sp>
      <p:sp>
        <p:nvSpPr>
          <p:cNvPr id="8" name="Rectangle 7"/>
          <p:cNvSpPr/>
          <p:nvPr/>
        </p:nvSpPr>
        <p:spPr>
          <a:xfrm>
            <a:off x="295274" y="1565672"/>
            <a:ext cx="3481079" cy="434578"/>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36" tIns="48318" rIns="96636" bIns="48318"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440" fontAlgn="auto">
              <a:spcBef>
                <a:spcPts val="0"/>
              </a:spcBef>
              <a:spcAft>
                <a:spcPts val="0"/>
              </a:spcAft>
              <a:defRPr/>
            </a:pPr>
            <a:r>
              <a:rPr lang="en-US" sz="1600" b="1" kern="0" dirty="0" smtClean="0">
                <a:solidFill>
                  <a:sysClr val="window" lastClr="FFFFFF"/>
                </a:solidFill>
                <a:cs typeface="Arial"/>
              </a:rPr>
              <a:t>Objectives:</a:t>
            </a:r>
            <a:endParaRPr lang="en-US" sz="1600" b="1" kern="0" dirty="0">
              <a:solidFill>
                <a:sysClr val="window" lastClr="FFFFFF"/>
              </a:solidFill>
              <a:cs typeface="Arial"/>
            </a:endParaRPr>
          </a:p>
        </p:txBody>
      </p:sp>
      <p:sp>
        <p:nvSpPr>
          <p:cNvPr id="9" name="Rectangle 8"/>
          <p:cNvSpPr/>
          <p:nvPr/>
        </p:nvSpPr>
        <p:spPr>
          <a:xfrm>
            <a:off x="5361271" y="1563539"/>
            <a:ext cx="3877528" cy="318171"/>
          </a:xfrm>
          <a:prstGeom prst="rect">
            <a:avLst/>
          </a:prstGeom>
        </p:spPr>
        <p:txBody>
          <a:bodyPr wrap="square" lIns="86493" tIns="43247" rIns="86493" bIns="43247">
            <a:spAutoFit/>
          </a:bodyPr>
          <a:lstStyle/>
          <a:p>
            <a:pPr>
              <a:buFont typeface="Arial" pitchFamily="34" charset="0"/>
              <a:buChar char="•"/>
              <a:tabLst>
                <a:tab pos="49554" algn="l"/>
              </a:tabLst>
            </a:pPr>
            <a:endParaRPr lang="en-US" sz="1500" b="1" dirty="0" smtClean="0">
              <a:solidFill>
                <a:schemeClr val="bg1"/>
              </a:solidFill>
              <a:sym typeface="Wingdings" pitchFamily="2" charset="2"/>
            </a:endParaRPr>
          </a:p>
        </p:txBody>
      </p:sp>
      <p:sp>
        <p:nvSpPr>
          <p:cNvPr id="10" name="TextBox 9"/>
          <p:cNvSpPr txBox="1"/>
          <p:nvPr/>
        </p:nvSpPr>
        <p:spPr>
          <a:xfrm>
            <a:off x="0" y="260035"/>
            <a:ext cx="9144000" cy="446260"/>
          </a:xfrm>
          <a:prstGeom prst="rect">
            <a:avLst/>
          </a:prstGeom>
          <a:noFill/>
        </p:spPr>
        <p:txBody>
          <a:bodyPr wrap="square" lIns="91424" tIns="45712" rIns="91424" bIns="45712" rtlCol="0">
            <a:spAutoFit/>
          </a:bodyPr>
          <a:lstStyle/>
          <a:p>
            <a:pPr algn="ctr"/>
            <a:r>
              <a:rPr lang="en-US" sz="2300" b="1" dirty="0" smtClean="0">
                <a:solidFill>
                  <a:schemeClr val="bg1"/>
                </a:solidFill>
              </a:rPr>
              <a:t>Project Tracking</a:t>
            </a:r>
            <a:endParaRPr lang="en-US" sz="2300" b="1" dirty="0">
              <a:solidFill>
                <a:schemeClr val="bg1"/>
              </a:solidFill>
            </a:endParaRPr>
          </a:p>
        </p:txBody>
      </p:sp>
      <p:pic>
        <p:nvPicPr>
          <p:cNvPr id="6147" name="Picture 3"/>
          <p:cNvPicPr>
            <a:picLocks noChangeAspect="1" noChangeArrowheads="1"/>
          </p:cNvPicPr>
          <p:nvPr/>
        </p:nvPicPr>
        <p:blipFill>
          <a:blip r:embed="rId3" cstate="print"/>
          <a:srcRect/>
          <a:stretch>
            <a:fillRect/>
          </a:stretch>
        </p:blipFill>
        <p:spPr bwMode="auto">
          <a:xfrm>
            <a:off x="4379606" y="900750"/>
            <a:ext cx="3876933" cy="5820769"/>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3686043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png"/>
          <p:cNvPicPr>
            <a:picLocks noChangeAspect="1"/>
          </p:cNvPicPr>
          <p:nvPr/>
        </p:nvPicPr>
        <p:blipFill>
          <a:blip r:embed="rId2" cstate="print">
            <a:lum bright="36000" contrast="-59000"/>
          </a:blip>
          <a:stretch>
            <a:fillRect/>
          </a:stretch>
        </p:blipFill>
        <p:spPr>
          <a:xfrm>
            <a:off x="-13693" y="804580"/>
            <a:ext cx="9176743" cy="5339045"/>
          </a:xfrm>
          <a:prstGeom prst="rect">
            <a:avLst/>
          </a:prstGeom>
          <a:noFill/>
        </p:spPr>
      </p:pic>
      <p:sp>
        <p:nvSpPr>
          <p:cNvPr id="7" name="Rectangle 6"/>
          <p:cNvSpPr>
            <a:spLocks noChangeArrowheads="1"/>
          </p:cNvSpPr>
          <p:nvPr/>
        </p:nvSpPr>
        <p:spPr bwMode="auto">
          <a:xfrm>
            <a:off x="295274" y="2000250"/>
            <a:ext cx="3161975" cy="3086099"/>
          </a:xfrm>
          <a:prstGeom prst="rect">
            <a:avLst/>
          </a:prstGeom>
          <a:solidFill>
            <a:schemeClr val="tx2">
              <a:lumMod val="20000"/>
              <a:lumOff val="80000"/>
              <a:alpha val="74000"/>
            </a:schemeClr>
          </a:solidFill>
          <a:ln w="28575">
            <a:solidFill>
              <a:schemeClr val="tx1">
                <a:alpha val="41000"/>
              </a:schemeClr>
            </a:solidFill>
            <a:miter lim="800000"/>
            <a:headEnd/>
            <a:tailEnd/>
          </a:ln>
        </p:spPr>
        <p:txBody>
          <a:bodyPr lIns="144927" tIns="96618" rIns="96618" bIns="48309"/>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buFont typeface="Arial" pitchFamily="34" charset="0"/>
              <a:buChar char="•"/>
            </a:pPr>
            <a:r>
              <a:rPr lang="en-US" sz="1500" b="1" dirty="0" smtClean="0">
                <a:latin typeface="Arial"/>
                <a:sym typeface="Wingdings" pitchFamily="2" charset="2"/>
              </a:rPr>
              <a:t> </a:t>
            </a:r>
            <a:r>
              <a:rPr lang="en-US" sz="1600" b="1" dirty="0" smtClean="0"/>
              <a:t> Component Cost per FH</a:t>
            </a:r>
          </a:p>
          <a:p>
            <a:pPr>
              <a:buFont typeface="Arial" pitchFamily="34" charset="0"/>
              <a:buChar char="•"/>
            </a:pPr>
            <a:r>
              <a:rPr lang="en-US" sz="1600" b="1" dirty="0" smtClean="0"/>
              <a:t>  Cost Avoidance</a:t>
            </a:r>
          </a:p>
          <a:p>
            <a:pPr>
              <a:buFont typeface="Arial" pitchFamily="34" charset="0"/>
              <a:buChar char="•"/>
            </a:pPr>
            <a:r>
              <a:rPr lang="en-US" sz="1600" b="1" dirty="0" smtClean="0"/>
              <a:t>  ROI</a:t>
            </a:r>
          </a:p>
          <a:p>
            <a:pPr>
              <a:buFont typeface="Arial" pitchFamily="34" charset="0"/>
              <a:buChar char="•"/>
            </a:pPr>
            <a:r>
              <a:rPr lang="en-US" sz="1600" b="1" dirty="0" smtClean="0"/>
              <a:t>  Historical Average Annual </a:t>
            </a:r>
            <a:br>
              <a:rPr lang="en-US" sz="1600" b="1" dirty="0" smtClean="0"/>
            </a:br>
            <a:r>
              <a:rPr lang="en-US" sz="1600" b="1" dirty="0" smtClean="0"/>
              <a:t>   Cost Avoidance</a:t>
            </a:r>
          </a:p>
          <a:p>
            <a:pPr>
              <a:buFont typeface="Arial" pitchFamily="34" charset="0"/>
              <a:buChar char="•"/>
            </a:pPr>
            <a:r>
              <a:rPr lang="en-US" sz="1600" b="1" dirty="0" smtClean="0"/>
              <a:t>  Demands/10,000 FH</a:t>
            </a:r>
          </a:p>
          <a:p>
            <a:pPr>
              <a:buFont typeface="Arial" pitchFamily="34" charset="0"/>
              <a:buChar char="•"/>
            </a:pPr>
            <a:r>
              <a:rPr lang="en-US" sz="1600" b="1" dirty="0" smtClean="0"/>
              <a:t>  Number of Fewer </a:t>
            </a:r>
            <a:br>
              <a:rPr lang="en-US" sz="1600" b="1" dirty="0" smtClean="0"/>
            </a:br>
            <a:r>
              <a:rPr lang="en-US" sz="1600" b="1" dirty="0" smtClean="0"/>
              <a:t>   Components Required After </a:t>
            </a:r>
            <a:br>
              <a:rPr lang="en-US" sz="1600" b="1" dirty="0" smtClean="0"/>
            </a:br>
            <a:r>
              <a:rPr lang="en-US" sz="1600" b="1" dirty="0" smtClean="0"/>
              <a:t>   Implementation</a:t>
            </a:r>
          </a:p>
          <a:p>
            <a:r>
              <a:rPr lang="en-US" sz="1600" b="1" dirty="0" smtClean="0"/>
              <a:t>*  Results in a PIA Report</a:t>
            </a:r>
          </a:p>
        </p:txBody>
      </p:sp>
      <p:sp>
        <p:nvSpPr>
          <p:cNvPr id="8" name="Rectangle 7"/>
          <p:cNvSpPr/>
          <p:nvPr/>
        </p:nvSpPr>
        <p:spPr>
          <a:xfrm>
            <a:off x="295274" y="1565672"/>
            <a:ext cx="3171825" cy="434578"/>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36" tIns="48318" rIns="96636" bIns="48318"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440" fontAlgn="auto">
              <a:spcBef>
                <a:spcPts val="0"/>
              </a:spcBef>
              <a:spcAft>
                <a:spcPts val="0"/>
              </a:spcAft>
              <a:defRPr/>
            </a:pPr>
            <a:r>
              <a:rPr lang="en-US" sz="1600" b="1" kern="0" dirty="0" smtClean="0">
                <a:solidFill>
                  <a:sysClr val="window" lastClr="FFFFFF"/>
                </a:solidFill>
                <a:cs typeface="Arial"/>
              </a:rPr>
              <a:t>Objectives:</a:t>
            </a:r>
            <a:endParaRPr lang="en-US" sz="1600" b="1" kern="0" dirty="0">
              <a:solidFill>
                <a:sysClr val="window" lastClr="FFFFFF"/>
              </a:solidFill>
              <a:cs typeface="Arial"/>
            </a:endParaRPr>
          </a:p>
        </p:txBody>
      </p:sp>
      <p:sp>
        <p:nvSpPr>
          <p:cNvPr id="9" name="Rectangle 8"/>
          <p:cNvSpPr/>
          <p:nvPr/>
        </p:nvSpPr>
        <p:spPr>
          <a:xfrm>
            <a:off x="5361271" y="1563539"/>
            <a:ext cx="3877528" cy="318171"/>
          </a:xfrm>
          <a:prstGeom prst="rect">
            <a:avLst/>
          </a:prstGeom>
        </p:spPr>
        <p:txBody>
          <a:bodyPr wrap="square" lIns="86493" tIns="43247" rIns="86493" bIns="43247">
            <a:spAutoFit/>
          </a:bodyPr>
          <a:lstStyle/>
          <a:p>
            <a:pPr>
              <a:buFont typeface="Arial" pitchFamily="34" charset="0"/>
              <a:buChar char="•"/>
              <a:tabLst>
                <a:tab pos="49554" algn="l"/>
              </a:tabLst>
            </a:pPr>
            <a:endParaRPr lang="en-US" sz="1500" b="1" dirty="0" smtClean="0">
              <a:solidFill>
                <a:schemeClr val="bg1"/>
              </a:solidFill>
              <a:sym typeface="Wingdings" pitchFamily="2" charset="2"/>
            </a:endParaRPr>
          </a:p>
        </p:txBody>
      </p:sp>
      <p:sp>
        <p:nvSpPr>
          <p:cNvPr id="10" name="TextBox 9"/>
          <p:cNvSpPr txBox="1"/>
          <p:nvPr/>
        </p:nvSpPr>
        <p:spPr>
          <a:xfrm>
            <a:off x="0" y="260035"/>
            <a:ext cx="9144000" cy="446260"/>
          </a:xfrm>
          <a:prstGeom prst="rect">
            <a:avLst/>
          </a:prstGeom>
          <a:noFill/>
        </p:spPr>
        <p:txBody>
          <a:bodyPr wrap="square" lIns="91424" tIns="45712" rIns="91424" bIns="45712" rtlCol="0">
            <a:spAutoFit/>
          </a:bodyPr>
          <a:lstStyle/>
          <a:p>
            <a:pPr algn="ctr"/>
            <a:r>
              <a:rPr lang="en-US" sz="2300" b="1" dirty="0" smtClean="0">
                <a:solidFill>
                  <a:schemeClr val="bg1"/>
                </a:solidFill>
              </a:rPr>
              <a:t>PIAs &amp; Ledgering</a:t>
            </a:r>
            <a:endParaRPr lang="en-US" sz="2300" b="1" dirty="0">
              <a:solidFill>
                <a:schemeClr val="bg1"/>
              </a:solidFill>
            </a:endParaRPr>
          </a:p>
        </p:txBody>
      </p:sp>
      <p:pic>
        <p:nvPicPr>
          <p:cNvPr id="7170" name="Picture 2"/>
          <p:cNvPicPr>
            <a:picLocks noChangeAspect="1" noChangeArrowheads="1"/>
          </p:cNvPicPr>
          <p:nvPr/>
        </p:nvPicPr>
        <p:blipFill>
          <a:blip r:embed="rId3" cstate="print"/>
          <a:srcRect/>
          <a:stretch>
            <a:fillRect/>
          </a:stretch>
        </p:blipFill>
        <p:spPr bwMode="auto">
          <a:xfrm>
            <a:off x="4660613" y="1064525"/>
            <a:ext cx="3367330" cy="5540495"/>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5987166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154" descr="blue-sky-dsc03155-wp.jpg"/>
          <p:cNvPicPr>
            <a:picLocks noChangeAspect="1"/>
          </p:cNvPicPr>
          <p:nvPr/>
        </p:nvPicPr>
        <p:blipFill>
          <a:blip r:embed="rId3" cstate="print"/>
          <a:stretch>
            <a:fillRect/>
          </a:stretch>
        </p:blipFill>
        <p:spPr>
          <a:xfrm>
            <a:off x="108858" y="1229748"/>
            <a:ext cx="8910584" cy="5121570"/>
          </a:xfrm>
          <a:prstGeom prst="rect">
            <a:avLst/>
          </a:prstGeom>
        </p:spPr>
      </p:pic>
      <p:pic>
        <p:nvPicPr>
          <p:cNvPr id="156" name="Picture 155" descr="Apache_Firing.png"/>
          <p:cNvPicPr>
            <a:picLocks noChangeAspect="1"/>
          </p:cNvPicPr>
          <p:nvPr/>
        </p:nvPicPr>
        <p:blipFill>
          <a:blip r:embed="rId4" cstate="print"/>
          <a:srcRect b="-5542"/>
          <a:stretch>
            <a:fillRect/>
          </a:stretch>
        </p:blipFill>
        <p:spPr>
          <a:xfrm>
            <a:off x="542838" y="3300492"/>
            <a:ext cx="5776904" cy="2900122"/>
          </a:xfrm>
          <a:prstGeom prst="rect">
            <a:avLst/>
          </a:prstGeom>
        </p:spPr>
      </p:pic>
      <p:pic>
        <p:nvPicPr>
          <p:cNvPr id="157" name="Picture 156"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825585" flipH="1" flipV="1">
            <a:off x="2533219" y="2623740"/>
            <a:ext cx="937655" cy="1368644"/>
          </a:xfrm>
          <a:prstGeom prst="rect">
            <a:avLst/>
          </a:prstGeom>
          <a:effectLst>
            <a:outerShdw blurRad="50800" dist="38100" dir="2700000">
              <a:srgbClr val="000000">
                <a:alpha val="43000"/>
              </a:srgbClr>
            </a:outerShdw>
          </a:effectLst>
        </p:spPr>
      </p:pic>
      <p:pic>
        <p:nvPicPr>
          <p:cNvPr id="158" name="Picture 157"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10551465" flipH="1">
            <a:off x="3557493" y="2723749"/>
            <a:ext cx="623975" cy="1451611"/>
          </a:xfrm>
          <a:prstGeom prst="rect">
            <a:avLst/>
          </a:prstGeom>
          <a:effectLst>
            <a:outerShdw blurRad="50800" dist="38100" dir="2700000">
              <a:srgbClr val="000000">
                <a:alpha val="43000"/>
              </a:srgbClr>
            </a:outerShdw>
          </a:effectLst>
        </p:spPr>
      </p:pic>
      <p:pic>
        <p:nvPicPr>
          <p:cNvPr id="159" name="Picture 3"/>
          <p:cNvPicPr>
            <a:picLocks noChangeAspect="1" noChangeArrowheads="1"/>
          </p:cNvPicPr>
          <p:nvPr/>
        </p:nvPicPr>
        <p:blipFill>
          <a:blip r:embed="rId7" cstate="print"/>
          <a:srcRect/>
          <a:stretch>
            <a:fillRect/>
          </a:stretch>
        </p:blipFill>
        <p:spPr bwMode="auto">
          <a:xfrm>
            <a:off x="3698534" y="2570805"/>
            <a:ext cx="986236" cy="722834"/>
          </a:xfrm>
          <a:prstGeom prst="rect">
            <a:avLst/>
          </a:prstGeom>
          <a:noFill/>
          <a:ln w="9525">
            <a:noFill/>
            <a:miter lim="800000"/>
            <a:headEnd/>
            <a:tailEnd/>
          </a:ln>
        </p:spPr>
      </p:pic>
      <p:pic>
        <p:nvPicPr>
          <p:cNvPr id="160" name="Picture 159"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14804670" flipH="1">
            <a:off x="4799159" y="2099918"/>
            <a:ext cx="711497" cy="1513258"/>
          </a:xfrm>
          <a:prstGeom prst="rect">
            <a:avLst/>
          </a:prstGeom>
          <a:effectLst>
            <a:outerShdw blurRad="50800" dist="38100" dir="2700000">
              <a:srgbClr val="000000">
                <a:alpha val="43000"/>
              </a:srgbClr>
            </a:outerShdw>
          </a:effectLst>
        </p:spPr>
      </p:pic>
      <p:pic>
        <p:nvPicPr>
          <p:cNvPr id="161" name="Picture 160"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13369952" flipH="1">
            <a:off x="6243913" y="3134563"/>
            <a:ext cx="665491" cy="1015676"/>
          </a:xfrm>
          <a:prstGeom prst="rect">
            <a:avLst/>
          </a:prstGeom>
          <a:effectLst>
            <a:outerShdw blurRad="50800" dist="38100" dir="2700000">
              <a:srgbClr val="000000">
                <a:alpha val="43000"/>
              </a:srgbClr>
            </a:outerShdw>
          </a:effectLst>
        </p:spPr>
      </p:pic>
      <p:pic>
        <p:nvPicPr>
          <p:cNvPr id="162" name="Picture 161"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2236744">
            <a:off x="4238161" y="4449905"/>
            <a:ext cx="397893" cy="857689"/>
          </a:xfrm>
          <a:prstGeom prst="rect">
            <a:avLst/>
          </a:prstGeom>
          <a:effectLst>
            <a:outerShdw blurRad="50800" dist="38100" dir="2700000">
              <a:srgbClr val="000000">
                <a:alpha val="43000"/>
              </a:srgbClr>
            </a:outerShdw>
          </a:effectLst>
        </p:spPr>
      </p:pic>
      <p:pic>
        <p:nvPicPr>
          <p:cNvPr id="163" name="Picture 162"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16437461" flipH="1" flipV="1">
            <a:off x="5075174" y="3695387"/>
            <a:ext cx="655093" cy="854530"/>
          </a:xfrm>
          <a:prstGeom prst="rect">
            <a:avLst/>
          </a:prstGeom>
          <a:effectLst>
            <a:outerShdw blurRad="50800" dist="38100" dir="2700000">
              <a:srgbClr val="000000">
                <a:alpha val="43000"/>
              </a:srgbClr>
            </a:outerShdw>
          </a:effectLst>
        </p:spPr>
      </p:pic>
      <p:pic>
        <p:nvPicPr>
          <p:cNvPr id="164" name="Picture 2"/>
          <p:cNvPicPr>
            <a:picLocks noChangeAspect="1" noChangeArrowheads="1"/>
          </p:cNvPicPr>
          <p:nvPr/>
        </p:nvPicPr>
        <p:blipFill>
          <a:blip r:embed="rId8" cstate="print"/>
          <a:srcRect/>
          <a:stretch>
            <a:fillRect/>
          </a:stretch>
        </p:blipFill>
        <p:spPr bwMode="auto">
          <a:xfrm>
            <a:off x="4332652" y="3686642"/>
            <a:ext cx="990116" cy="707980"/>
          </a:xfrm>
          <a:prstGeom prst="rect">
            <a:avLst/>
          </a:prstGeom>
          <a:noFill/>
          <a:ln w="9525">
            <a:noFill/>
            <a:miter lim="800000"/>
            <a:headEnd/>
            <a:tailEnd/>
          </a:ln>
        </p:spPr>
      </p:pic>
      <p:pic>
        <p:nvPicPr>
          <p:cNvPr id="165" name="Picture 164"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18581636" flipH="1">
            <a:off x="5092075" y="4470662"/>
            <a:ext cx="418438" cy="854020"/>
          </a:xfrm>
          <a:prstGeom prst="rect">
            <a:avLst/>
          </a:prstGeom>
          <a:effectLst>
            <a:outerShdw blurRad="50800" dist="38100" dir="2700000">
              <a:srgbClr val="000000">
                <a:alpha val="43000"/>
              </a:srgbClr>
            </a:outerShdw>
          </a:effectLst>
        </p:spPr>
      </p:pic>
      <p:sp>
        <p:nvSpPr>
          <p:cNvPr id="166" name="Oval 165"/>
          <p:cNvSpPr>
            <a:spLocks noChangeAspect="1"/>
          </p:cNvSpPr>
          <p:nvPr/>
        </p:nvSpPr>
        <p:spPr>
          <a:xfrm>
            <a:off x="3631997" y="4079564"/>
            <a:ext cx="231148" cy="227536"/>
          </a:xfrm>
          <a:prstGeom prst="ellipse">
            <a:avLst/>
          </a:prstGeom>
          <a:ln/>
        </p:spPr>
        <p:style>
          <a:lnRef idx="0">
            <a:schemeClr val="accent5"/>
          </a:lnRef>
          <a:fillRef idx="3">
            <a:schemeClr val="accent5"/>
          </a:fillRef>
          <a:effectRef idx="3">
            <a:schemeClr val="accent5"/>
          </a:effectRef>
          <a:fontRef idx="minor">
            <a:schemeClr val="lt1"/>
          </a:fontRef>
        </p:style>
        <p:txBody>
          <a:bodyPr wrap="none" lIns="86432" tIns="43215" rIns="86432" bIns="43215" rtlCol="0" anchor="ctr" anchorCtr="0">
            <a:noAutofit/>
          </a:bodyPr>
          <a:lstStyle/>
          <a:p>
            <a:pPr algn="ctr"/>
            <a:endParaRPr lang="en-US" sz="4200" b="1" dirty="0"/>
          </a:p>
        </p:txBody>
      </p:sp>
      <p:sp>
        <p:nvSpPr>
          <p:cNvPr id="167" name="Oval 166"/>
          <p:cNvSpPr>
            <a:spLocks noChangeAspect="1"/>
          </p:cNvSpPr>
          <p:nvPr/>
        </p:nvSpPr>
        <p:spPr>
          <a:xfrm>
            <a:off x="4515062" y="4414469"/>
            <a:ext cx="231148" cy="227536"/>
          </a:xfrm>
          <a:prstGeom prst="ellipse">
            <a:avLst/>
          </a:prstGeom>
          <a:ln/>
        </p:spPr>
        <p:style>
          <a:lnRef idx="0">
            <a:schemeClr val="accent5"/>
          </a:lnRef>
          <a:fillRef idx="3">
            <a:schemeClr val="accent5"/>
          </a:fillRef>
          <a:effectRef idx="3">
            <a:schemeClr val="accent5"/>
          </a:effectRef>
          <a:fontRef idx="minor">
            <a:schemeClr val="lt1"/>
          </a:fontRef>
        </p:style>
        <p:txBody>
          <a:bodyPr wrap="none" lIns="86432" tIns="43215" rIns="86432" bIns="43215" rtlCol="0" anchor="ctr" anchorCtr="0">
            <a:noAutofit/>
          </a:bodyPr>
          <a:lstStyle/>
          <a:p>
            <a:pPr algn="ctr"/>
            <a:endParaRPr lang="en-US" sz="4200" b="1" dirty="0"/>
          </a:p>
        </p:txBody>
      </p:sp>
      <p:sp>
        <p:nvSpPr>
          <p:cNvPr id="168" name="Oval 167"/>
          <p:cNvSpPr>
            <a:spLocks noChangeAspect="1"/>
          </p:cNvSpPr>
          <p:nvPr/>
        </p:nvSpPr>
        <p:spPr>
          <a:xfrm>
            <a:off x="4975416" y="4445898"/>
            <a:ext cx="231148" cy="227536"/>
          </a:xfrm>
          <a:prstGeom prst="ellipse">
            <a:avLst/>
          </a:prstGeom>
          <a:ln/>
        </p:spPr>
        <p:style>
          <a:lnRef idx="0">
            <a:schemeClr val="accent5"/>
          </a:lnRef>
          <a:fillRef idx="3">
            <a:schemeClr val="accent5"/>
          </a:fillRef>
          <a:effectRef idx="3">
            <a:schemeClr val="accent5"/>
          </a:effectRef>
          <a:fontRef idx="minor">
            <a:schemeClr val="lt1"/>
          </a:fontRef>
        </p:style>
        <p:txBody>
          <a:bodyPr wrap="none" lIns="86432" tIns="43215" rIns="86432" bIns="43215" rtlCol="0" anchor="ctr" anchorCtr="0">
            <a:noAutofit/>
          </a:bodyPr>
          <a:lstStyle/>
          <a:p>
            <a:pPr algn="ctr"/>
            <a:endParaRPr lang="en-US" sz="4200" b="1" dirty="0"/>
          </a:p>
        </p:txBody>
      </p:sp>
      <p:sp>
        <p:nvSpPr>
          <p:cNvPr id="169" name="Oval 168"/>
          <p:cNvSpPr>
            <a:spLocks noChangeAspect="1"/>
          </p:cNvSpPr>
          <p:nvPr/>
        </p:nvSpPr>
        <p:spPr>
          <a:xfrm>
            <a:off x="5713837" y="3858827"/>
            <a:ext cx="231148" cy="227536"/>
          </a:xfrm>
          <a:prstGeom prst="ellipse">
            <a:avLst/>
          </a:prstGeom>
          <a:ln/>
        </p:spPr>
        <p:style>
          <a:lnRef idx="0">
            <a:schemeClr val="accent5"/>
          </a:lnRef>
          <a:fillRef idx="3">
            <a:schemeClr val="accent5"/>
          </a:fillRef>
          <a:effectRef idx="3">
            <a:schemeClr val="accent5"/>
          </a:effectRef>
          <a:fontRef idx="minor">
            <a:schemeClr val="lt1"/>
          </a:fontRef>
        </p:style>
        <p:txBody>
          <a:bodyPr wrap="none" lIns="86432" tIns="43215" rIns="86432" bIns="43215" rtlCol="0" anchor="ctr" anchorCtr="0">
            <a:noAutofit/>
          </a:bodyPr>
          <a:lstStyle/>
          <a:p>
            <a:pPr algn="ctr"/>
            <a:endParaRPr lang="en-US" sz="4200" b="1" dirty="0">
              <a:solidFill>
                <a:schemeClr val="bg1"/>
              </a:solidFill>
            </a:endParaRPr>
          </a:p>
        </p:txBody>
      </p:sp>
      <p:sp>
        <p:nvSpPr>
          <p:cNvPr id="170" name="Oval 169"/>
          <p:cNvSpPr>
            <a:spLocks noChangeAspect="1"/>
          </p:cNvSpPr>
          <p:nvPr/>
        </p:nvSpPr>
        <p:spPr>
          <a:xfrm>
            <a:off x="5951963" y="3862349"/>
            <a:ext cx="231148" cy="227536"/>
          </a:xfrm>
          <a:prstGeom prst="ellipse">
            <a:avLst/>
          </a:prstGeom>
          <a:ln/>
        </p:spPr>
        <p:style>
          <a:lnRef idx="0">
            <a:schemeClr val="accent5"/>
          </a:lnRef>
          <a:fillRef idx="3">
            <a:schemeClr val="accent5"/>
          </a:fillRef>
          <a:effectRef idx="3">
            <a:schemeClr val="accent5"/>
          </a:effectRef>
          <a:fontRef idx="minor">
            <a:schemeClr val="lt1"/>
          </a:fontRef>
        </p:style>
        <p:txBody>
          <a:bodyPr wrap="none" lIns="86432" tIns="43215" rIns="86432" bIns="43215" rtlCol="0" anchor="ctr" anchorCtr="0">
            <a:noAutofit/>
          </a:bodyPr>
          <a:lstStyle/>
          <a:p>
            <a:pPr algn="ctr"/>
            <a:endParaRPr lang="en-US" sz="4200" b="1" dirty="0">
              <a:solidFill>
                <a:srgbClr val="FFFFFF"/>
              </a:solidFill>
            </a:endParaRPr>
          </a:p>
        </p:txBody>
      </p:sp>
      <p:pic>
        <p:nvPicPr>
          <p:cNvPr id="171" name="Picture 170" descr="CBM.png"/>
          <p:cNvPicPr>
            <a:picLocks noChangeAspect="1"/>
          </p:cNvPicPr>
          <p:nvPr/>
        </p:nvPicPr>
        <p:blipFill>
          <a:blip r:embed="rId9" cstate="print"/>
          <a:stretch>
            <a:fillRect/>
          </a:stretch>
        </p:blipFill>
        <p:spPr>
          <a:xfrm>
            <a:off x="1738120" y="1265546"/>
            <a:ext cx="564597" cy="555775"/>
          </a:xfrm>
          <a:prstGeom prst="rect">
            <a:avLst/>
          </a:prstGeom>
        </p:spPr>
      </p:pic>
      <p:pic>
        <p:nvPicPr>
          <p:cNvPr id="172" name="Picture 171" descr="PIF.png"/>
          <p:cNvPicPr>
            <a:picLocks noChangeAspect="1"/>
          </p:cNvPicPr>
          <p:nvPr/>
        </p:nvPicPr>
        <p:blipFill>
          <a:blip r:embed="rId10" cstate="print"/>
          <a:stretch>
            <a:fillRect/>
          </a:stretch>
        </p:blipFill>
        <p:spPr>
          <a:xfrm>
            <a:off x="909898" y="1277553"/>
            <a:ext cx="592384" cy="571957"/>
          </a:xfrm>
          <a:prstGeom prst="rect">
            <a:avLst/>
          </a:prstGeom>
        </p:spPr>
      </p:pic>
      <p:pic>
        <p:nvPicPr>
          <p:cNvPr id="173" name="Picture 172" descr="AviationEng.png"/>
          <p:cNvPicPr>
            <a:picLocks noChangeAspect="1"/>
          </p:cNvPicPr>
          <p:nvPr/>
        </p:nvPicPr>
        <p:blipFill>
          <a:blip r:embed="rId11" cstate="print"/>
          <a:stretch>
            <a:fillRect/>
          </a:stretch>
        </p:blipFill>
        <p:spPr>
          <a:xfrm>
            <a:off x="2530418" y="1357656"/>
            <a:ext cx="752552" cy="395462"/>
          </a:xfrm>
          <a:prstGeom prst="rect">
            <a:avLst/>
          </a:prstGeom>
        </p:spPr>
      </p:pic>
      <p:pic>
        <p:nvPicPr>
          <p:cNvPr id="174" name="Picture 173" descr="AVN Logo OLD.gif"/>
          <p:cNvPicPr>
            <a:picLocks noChangeAspect="1"/>
          </p:cNvPicPr>
          <p:nvPr/>
        </p:nvPicPr>
        <p:blipFill>
          <a:blip r:embed="rId12" cstate="print"/>
          <a:stretch>
            <a:fillRect/>
          </a:stretch>
        </p:blipFill>
        <p:spPr>
          <a:xfrm>
            <a:off x="3490445" y="1265546"/>
            <a:ext cx="582850" cy="573743"/>
          </a:xfrm>
          <a:prstGeom prst="rect">
            <a:avLst/>
          </a:prstGeom>
        </p:spPr>
      </p:pic>
      <p:pic>
        <p:nvPicPr>
          <p:cNvPr id="175" name="Picture 174" descr="RTC_Logo.tif"/>
          <p:cNvPicPr>
            <a:picLocks noChangeAspect="1"/>
          </p:cNvPicPr>
          <p:nvPr/>
        </p:nvPicPr>
        <p:blipFill>
          <a:blip r:embed="rId13" cstate="print"/>
          <a:stretch>
            <a:fillRect/>
          </a:stretch>
        </p:blipFill>
        <p:spPr>
          <a:xfrm>
            <a:off x="6771279" y="1332323"/>
            <a:ext cx="687836" cy="469202"/>
          </a:xfrm>
          <a:prstGeom prst="rect">
            <a:avLst/>
          </a:prstGeom>
        </p:spPr>
      </p:pic>
      <p:pic>
        <p:nvPicPr>
          <p:cNvPr id="176" name="Picture 175" descr="ED.png"/>
          <p:cNvPicPr>
            <a:picLocks noChangeAspect="1"/>
          </p:cNvPicPr>
          <p:nvPr/>
        </p:nvPicPr>
        <p:blipFill>
          <a:blip r:embed="rId14" cstate="print"/>
          <a:stretch>
            <a:fillRect/>
          </a:stretch>
        </p:blipFill>
        <p:spPr>
          <a:xfrm>
            <a:off x="5940513" y="1272578"/>
            <a:ext cx="518612" cy="598933"/>
          </a:xfrm>
          <a:prstGeom prst="rect">
            <a:avLst/>
          </a:prstGeom>
        </p:spPr>
      </p:pic>
      <p:pic>
        <p:nvPicPr>
          <p:cNvPr id="177" name="Picture 176"/>
          <p:cNvPicPr>
            <a:picLocks noChangeAspect="1"/>
          </p:cNvPicPr>
          <p:nvPr/>
        </p:nvPicPr>
        <p:blipFill>
          <a:blip r:embed="rId15" cstate="print"/>
          <a:stretch>
            <a:fillRect/>
          </a:stretch>
        </p:blipFill>
        <p:spPr>
          <a:xfrm>
            <a:off x="7688542" y="1313812"/>
            <a:ext cx="496998" cy="499425"/>
          </a:xfrm>
          <a:prstGeom prst="rect">
            <a:avLst/>
          </a:prstGeom>
        </p:spPr>
      </p:pic>
      <p:pic>
        <p:nvPicPr>
          <p:cNvPr id="178" name="Picture 177" descr="CAD.png"/>
          <p:cNvPicPr>
            <a:picLocks noChangeAspect="1"/>
          </p:cNvPicPr>
          <p:nvPr/>
        </p:nvPicPr>
        <p:blipFill>
          <a:blip r:embed="rId16" cstate="print"/>
          <a:stretch>
            <a:fillRect/>
          </a:stretch>
        </p:blipFill>
        <p:spPr>
          <a:xfrm>
            <a:off x="8393607" y="1289037"/>
            <a:ext cx="564423" cy="546470"/>
          </a:xfrm>
          <a:prstGeom prst="rect">
            <a:avLst/>
          </a:prstGeom>
        </p:spPr>
      </p:pic>
      <p:pic>
        <p:nvPicPr>
          <p:cNvPr id="179" name="Picture 178" descr="apache.png"/>
          <p:cNvPicPr>
            <a:picLocks noChangeAspect="1"/>
          </p:cNvPicPr>
          <p:nvPr/>
        </p:nvPicPr>
        <p:blipFill>
          <a:blip r:embed="rId17" cstate="print"/>
          <a:stretch>
            <a:fillRect/>
          </a:stretch>
        </p:blipFill>
        <p:spPr>
          <a:xfrm>
            <a:off x="4317216" y="1265543"/>
            <a:ext cx="493748" cy="602773"/>
          </a:xfrm>
          <a:prstGeom prst="rect">
            <a:avLst/>
          </a:prstGeom>
        </p:spPr>
      </p:pic>
      <p:pic>
        <p:nvPicPr>
          <p:cNvPr id="180" name="Picture 179" descr="Main Transmission.png"/>
          <p:cNvPicPr>
            <a:picLocks noChangeAspect="1"/>
          </p:cNvPicPr>
          <p:nvPr/>
        </p:nvPicPr>
        <p:blipFill>
          <a:blip r:embed="rId18" cstate="print"/>
          <a:stretch>
            <a:fillRect/>
          </a:stretch>
        </p:blipFill>
        <p:spPr>
          <a:xfrm>
            <a:off x="2394792" y="2418258"/>
            <a:ext cx="1155079" cy="737723"/>
          </a:xfrm>
          <a:prstGeom prst="rect">
            <a:avLst/>
          </a:prstGeom>
        </p:spPr>
      </p:pic>
      <p:pic>
        <p:nvPicPr>
          <p:cNvPr id="181" name="Picture 180"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16664648" flipH="1" flipV="1">
            <a:off x="2114522" y="2481189"/>
            <a:ext cx="536787" cy="917804"/>
          </a:xfrm>
          <a:prstGeom prst="rect">
            <a:avLst/>
          </a:prstGeom>
          <a:effectLst>
            <a:outerShdw blurRad="50800" dist="38100" dir="2700000">
              <a:srgbClr val="000000">
                <a:alpha val="43000"/>
              </a:srgbClr>
            </a:outerShdw>
          </a:effectLst>
        </p:spPr>
      </p:pic>
      <p:pic>
        <p:nvPicPr>
          <p:cNvPr id="182" name="Picture 181" descr="Untitled.jpg"/>
          <p:cNvPicPr>
            <a:picLocks noChangeAspect="1"/>
          </p:cNvPicPr>
          <p:nvPr/>
        </p:nvPicPr>
        <p:blipFill>
          <a:blip r:embed="rId19" cstate="print">
            <a:clrChange>
              <a:clrFrom>
                <a:srgbClr val="FFFFFF"/>
              </a:clrFrom>
              <a:clrTo>
                <a:srgbClr val="FFFFFF">
                  <a:alpha val="0"/>
                </a:srgbClr>
              </a:clrTo>
            </a:clrChange>
          </a:blip>
          <a:stretch>
            <a:fillRect/>
          </a:stretch>
        </p:blipFill>
        <p:spPr>
          <a:xfrm>
            <a:off x="1555903" y="2745731"/>
            <a:ext cx="824774" cy="791191"/>
          </a:xfrm>
          <a:prstGeom prst="rect">
            <a:avLst/>
          </a:prstGeom>
        </p:spPr>
      </p:pic>
      <p:pic>
        <p:nvPicPr>
          <p:cNvPr id="183" name="Picture 182" descr="APU.png"/>
          <p:cNvPicPr>
            <a:picLocks noChangeAspect="1"/>
          </p:cNvPicPr>
          <p:nvPr/>
        </p:nvPicPr>
        <p:blipFill>
          <a:blip r:embed="rId20" cstate="print"/>
          <a:stretch>
            <a:fillRect/>
          </a:stretch>
        </p:blipFill>
        <p:spPr>
          <a:xfrm>
            <a:off x="5040677" y="2337791"/>
            <a:ext cx="1389343" cy="800786"/>
          </a:xfrm>
          <a:prstGeom prst="rect">
            <a:avLst/>
          </a:prstGeom>
        </p:spPr>
      </p:pic>
      <p:pic>
        <p:nvPicPr>
          <p:cNvPr id="184" name="Picture 183"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Lst>
          </a:blip>
          <a:stretch>
            <a:fillRect/>
          </a:stretch>
        </p:blipFill>
        <p:spPr>
          <a:xfrm rot="14008995" flipH="1">
            <a:off x="6365694" y="2027686"/>
            <a:ext cx="655093" cy="1291120"/>
          </a:xfrm>
          <a:prstGeom prst="rect">
            <a:avLst/>
          </a:prstGeom>
          <a:effectLst>
            <a:outerShdw blurRad="50800" dist="38100" dir="2700000">
              <a:srgbClr val="000000">
                <a:alpha val="43000"/>
              </a:srgbClr>
            </a:outerShdw>
          </a:effectLst>
        </p:spPr>
      </p:pic>
      <p:pic>
        <p:nvPicPr>
          <p:cNvPr id="185" name="Picture 184" descr="APU Clutch.png"/>
          <p:cNvPicPr>
            <a:picLocks noChangeAspect="1"/>
          </p:cNvPicPr>
          <p:nvPr/>
        </p:nvPicPr>
        <p:blipFill>
          <a:blip r:embed="rId21" cstate="print"/>
          <a:stretch>
            <a:fillRect/>
          </a:stretch>
        </p:blipFill>
        <p:spPr>
          <a:xfrm>
            <a:off x="6730386" y="2198897"/>
            <a:ext cx="1038174" cy="678640"/>
          </a:xfrm>
          <a:prstGeom prst="rect">
            <a:avLst/>
          </a:prstGeom>
        </p:spPr>
      </p:pic>
      <p:pic>
        <p:nvPicPr>
          <p:cNvPr id="186" name="Picture 185" descr="Aft Hanger Bearing.png"/>
          <p:cNvPicPr>
            <a:picLocks noChangeAspect="1"/>
          </p:cNvPicPr>
          <p:nvPr/>
        </p:nvPicPr>
        <p:blipFill>
          <a:blip r:embed="rId22" cstate="print"/>
          <a:stretch>
            <a:fillRect/>
          </a:stretch>
        </p:blipFill>
        <p:spPr>
          <a:xfrm>
            <a:off x="5087887" y="4975445"/>
            <a:ext cx="605022" cy="279755"/>
          </a:xfrm>
          <a:prstGeom prst="rect">
            <a:avLst/>
          </a:prstGeom>
        </p:spPr>
      </p:pic>
      <p:pic>
        <p:nvPicPr>
          <p:cNvPr id="187" name="Picture 186" descr="AMC.png"/>
          <p:cNvPicPr>
            <a:picLocks noChangeAspect="1"/>
          </p:cNvPicPr>
          <p:nvPr/>
        </p:nvPicPr>
        <p:blipFill>
          <a:blip r:embed="rId23" cstate="print"/>
          <a:stretch>
            <a:fillRect/>
          </a:stretch>
        </p:blipFill>
        <p:spPr>
          <a:xfrm>
            <a:off x="5084441" y="1277552"/>
            <a:ext cx="501976" cy="581333"/>
          </a:xfrm>
          <a:prstGeom prst="rect">
            <a:avLst/>
          </a:prstGeom>
        </p:spPr>
      </p:pic>
      <p:pic>
        <p:nvPicPr>
          <p:cNvPr id="188" name="Picture 2" descr="C:\Users\matt.carter\Desktop\Poster\DSC03751.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678766" y="2936410"/>
            <a:ext cx="668020" cy="876776"/>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88"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18212935" flipH="1">
            <a:off x="6896217" y="3247936"/>
            <a:ext cx="687523" cy="1082876"/>
          </a:xfrm>
          <a:prstGeom prst="rect">
            <a:avLst/>
          </a:prstGeom>
          <a:effectLst>
            <a:outerShdw blurRad="50800" dist="38100" dir="2700000">
              <a:srgbClr val="000000">
                <a:alpha val="43000"/>
              </a:srgbClr>
            </a:outerShdw>
          </a:effectLst>
        </p:spPr>
      </p:pic>
      <p:pic>
        <p:nvPicPr>
          <p:cNvPr id="190" name="Picture 189" descr="Untitled-1.png"/>
          <p:cNvPicPr>
            <a:picLocks noChangeAspect="1"/>
          </p:cNvPicPr>
          <p:nvPr/>
        </p:nvPicPr>
        <p:blipFill>
          <a:blip r:embed="rId25" cstate="print"/>
          <a:stretch>
            <a:fillRect/>
          </a:stretch>
        </p:blipFill>
        <p:spPr>
          <a:xfrm>
            <a:off x="6830226" y="3854253"/>
            <a:ext cx="1023142" cy="735524"/>
          </a:xfrm>
          <a:prstGeom prst="rect">
            <a:avLst/>
          </a:prstGeom>
        </p:spPr>
      </p:pic>
      <p:pic>
        <p:nvPicPr>
          <p:cNvPr id="191" name="Picture 190" descr="Untitled-1.png"/>
          <p:cNvPicPr>
            <a:picLocks noChangeAspect="1"/>
          </p:cNvPicPr>
          <p:nvPr/>
        </p:nvPicPr>
        <p:blipFill>
          <a:blip r:embed="rId5" cstate="print">
            <a:alphaModFix amt="50000"/>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14366878" flipH="1" flipV="1">
            <a:off x="6585935" y="4127244"/>
            <a:ext cx="655093" cy="1121906"/>
          </a:xfrm>
          <a:prstGeom prst="rect">
            <a:avLst/>
          </a:prstGeom>
          <a:effectLst>
            <a:outerShdw blurRad="50800" dist="38100" dir="2700000">
              <a:srgbClr val="000000">
                <a:alpha val="43000"/>
              </a:srgbClr>
            </a:outerShdw>
          </a:effectLst>
        </p:spPr>
      </p:pic>
      <p:pic>
        <p:nvPicPr>
          <p:cNvPr id="192" name="Picture 191" descr="TGB Tail rotor gear box output bearing copy.png"/>
          <p:cNvPicPr>
            <a:picLocks noChangeAspect="1"/>
          </p:cNvPicPr>
          <p:nvPr/>
        </p:nvPicPr>
        <p:blipFill>
          <a:blip r:embed="rId26" cstate="print"/>
          <a:stretch>
            <a:fillRect/>
          </a:stretch>
        </p:blipFill>
        <p:spPr>
          <a:xfrm>
            <a:off x="6408369" y="4710060"/>
            <a:ext cx="562315" cy="516914"/>
          </a:xfrm>
          <a:prstGeom prst="rect">
            <a:avLst/>
          </a:prstGeom>
        </p:spPr>
      </p:pic>
      <p:pic>
        <p:nvPicPr>
          <p:cNvPr id="193" name="Picture 2" descr="C:\Users\cristian.partan\Desktop\CBM.png"/>
          <p:cNvPicPr>
            <a:picLocks noChangeAspect="1" noChangeArrowheads="1"/>
          </p:cNvPicPr>
          <p:nvPr/>
        </p:nvPicPr>
        <p:blipFill>
          <a:blip r:embed="rId27" cstate="print"/>
          <a:srcRect/>
          <a:stretch>
            <a:fillRect/>
          </a:stretch>
        </p:blipFill>
        <p:spPr bwMode="auto">
          <a:xfrm>
            <a:off x="157374" y="1285174"/>
            <a:ext cx="561386" cy="556701"/>
          </a:xfrm>
          <a:prstGeom prst="rect">
            <a:avLst/>
          </a:prstGeom>
          <a:noFill/>
        </p:spPr>
      </p:pic>
      <p:pic>
        <p:nvPicPr>
          <p:cNvPr id="194" name="Picture 3" descr="C:\Users\cristian.partan\Desktop\photo 3.JPG"/>
          <p:cNvPicPr>
            <a:picLocks noChangeAspect="1" noChangeArrowheads="1"/>
          </p:cNvPicPr>
          <p:nvPr/>
        </p:nvPicPr>
        <p:blipFill>
          <a:blip r:embed="rId28" cstate="print"/>
          <a:srcRect l="4348" t="2252" b="54611"/>
          <a:stretch>
            <a:fillRect/>
          </a:stretch>
        </p:blipFill>
        <p:spPr bwMode="auto">
          <a:xfrm>
            <a:off x="4057851" y="5038574"/>
            <a:ext cx="601861" cy="200390"/>
          </a:xfrm>
          <a:prstGeom prst="rect">
            <a:avLst/>
          </a:prstGeom>
          <a:noFill/>
        </p:spPr>
      </p:pic>
      <p:sp>
        <p:nvSpPr>
          <p:cNvPr id="196" name="Rectangle 11"/>
          <p:cNvSpPr>
            <a:spLocks noChangeArrowheads="1"/>
          </p:cNvSpPr>
          <p:nvPr/>
        </p:nvSpPr>
        <p:spPr bwMode="auto">
          <a:xfrm>
            <a:off x="4162327" y="5199326"/>
            <a:ext cx="2844641" cy="307305"/>
          </a:xfrm>
          <a:prstGeom prst="rect">
            <a:avLst/>
          </a:prstGeom>
          <a:noFill/>
          <a:ln>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3212" tIns="43212" rIns="86424" bIns="43212" anchor="ctr"/>
          <a:lstStyle/>
          <a:p>
            <a:pPr algn="ctr" defTabSz="864238">
              <a:defRPr/>
            </a:pPr>
            <a:r>
              <a:rPr lang="en-US" sz="1300" b="1" dirty="0" smtClean="0">
                <a:solidFill>
                  <a:schemeClr val="accent1">
                    <a:lumMod val="50000"/>
                  </a:schemeClr>
                </a:solidFill>
              </a:rPr>
              <a:t>Fwd &amp; Aft Hanger Bearing TBO</a:t>
            </a:r>
            <a:endParaRPr lang="en-US" sz="1300" b="1" kern="0" dirty="0">
              <a:solidFill>
                <a:schemeClr val="accent1">
                  <a:lumMod val="50000"/>
                </a:schemeClr>
              </a:solidFill>
            </a:endParaRPr>
          </a:p>
        </p:txBody>
      </p:sp>
      <p:sp>
        <p:nvSpPr>
          <p:cNvPr id="197" name="Rectangle 11"/>
          <p:cNvSpPr>
            <a:spLocks noChangeArrowheads="1"/>
          </p:cNvSpPr>
          <p:nvPr/>
        </p:nvSpPr>
        <p:spPr bwMode="auto">
          <a:xfrm>
            <a:off x="4887173" y="3093538"/>
            <a:ext cx="1619497" cy="307305"/>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3212" tIns="43212" rIns="86424" bIns="43212" anchor="ctr"/>
          <a:lstStyle/>
          <a:p>
            <a:pPr algn="ctr" defTabSz="864238">
              <a:defRPr/>
            </a:pPr>
            <a:r>
              <a:rPr lang="en-US" sz="1300" b="1" dirty="0" smtClean="0">
                <a:solidFill>
                  <a:sysClr val="windowText" lastClr="000000"/>
                </a:solidFill>
              </a:rPr>
              <a:t>Tail Rotor Bearing TBO</a:t>
            </a:r>
            <a:endParaRPr lang="en-US" sz="1300" b="1" kern="0" dirty="0">
              <a:solidFill>
                <a:sysClr val="windowText" lastClr="000000"/>
              </a:solidFill>
            </a:endParaRPr>
          </a:p>
        </p:txBody>
      </p:sp>
      <p:sp>
        <p:nvSpPr>
          <p:cNvPr id="198" name="Rectangle 11"/>
          <p:cNvSpPr>
            <a:spLocks noChangeArrowheads="1"/>
          </p:cNvSpPr>
          <p:nvPr/>
        </p:nvSpPr>
        <p:spPr bwMode="auto">
          <a:xfrm>
            <a:off x="3664487" y="3267961"/>
            <a:ext cx="2832132" cy="363387"/>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3212" tIns="43212" rIns="86424" bIns="43212" anchor="ctr"/>
          <a:lstStyle/>
          <a:p>
            <a:pPr algn="ctr" defTabSz="864238">
              <a:defRPr/>
            </a:pPr>
            <a:r>
              <a:rPr lang="en-US" sz="1300" b="1" dirty="0" smtClean="0">
                <a:solidFill>
                  <a:schemeClr val="accent1">
                    <a:lumMod val="50000"/>
                  </a:schemeClr>
                </a:solidFill>
              </a:rPr>
              <a:t>Tail Rotor Swash Plate TBO</a:t>
            </a:r>
            <a:endParaRPr lang="en-US" sz="1300" b="1" kern="0" dirty="0">
              <a:solidFill>
                <a:schemeClr val="accent1">
                  <a:lumMod val="50000"/>
                </a:schemeClr>
              </a:solidFill>
            </a:endParaRPr>
          </a:p>
        </p:txBody>
      </p:sp>
      <p:sp>
        <p:nvSpPr>
          <p:cNvPr id="199" name="Rectangle 11"/>
          <p:cNvSpPr>
            <a:spLocks noChangeArrowheads="1"/>
          </p:cNvSpPr>
          <p:nvPr/>
        </p:nvSpPr>
        <p:spPr bwMode="auto">
          <a:xfrm>
            <a:off x="6909990" y="4566348"/>
            <a:ext cx="1841410" cy="398721"/>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3212" tIns="43212" rIns="86424" bIns="43212" anchor="ctr"/>
          <a:lstStyle/>
          <a:p>
            <a:pPr algn="ctr" defTabSz="864238">
              <a:defRPr/>
            </a:pPr>
            <a:r>
              <a:rPr lang="en-US" sz="1300" b="1" dirty="0" smtClean="0">
                <a:solidFill>
                  <a:schemeClr val="accent1">
                    <a:lumMod val="50000"/>
                  </a:schemeClr>
                </a:solidFill>
              </a:rPr>
              <a:t>Tail Rotor Gear Box</a:t>
            </a:r>
            <a:endParaRPr lang="en-US" sz="1300" b="1" kern="0" dirty="0">
              <a:solidFill>
                <a:schemeClr val="accent1">
                  <a:lumMod val="50000"/>
                </a:schemeClr>
              </a:solidFill>
            </a:endParaRPr>
          </a:p>
        </p:txBody>
      </p:sp>
      <p:sp>
        <p:nvSpPr>
          <p:cNvPr id="200" name="Rectangle 11"/>
          <p:cNvSpPr>
            <a:spLocks noChangeArrowheads="1"/>
          </p:cNvSpPr>
          <p:nvPr/>
        </p:nvSpPr>
        <p:spPr bwMode="auto">
          <a:xfrm>
            <a:off x="834299" y="2353857"/>
            <a:ext cx="1972150" cy="307305"/>
          </a:xfrm>
          <a:prstGeom prst="rect">
            <a:avLst/>
          </a:prstGeom>
          <a:noFill/>
          <a:ln>
            <a:noFill/>
            <a:headEnd type="none" w="med" len="med"/>
            <a:tailEnd type="none" w="med" len="med"/>
          </a:ln>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wrap="none" lIns="43212" tIns="43212" rIns="86424" bIns="43212" anchor="ctr"/>
          <a:lstStyle/>
          <a:p>
            <a:pPr algn="ctr" defTabSz="864238">
              <a:defRPr/>
            </a:pPr>
            <a:r>
              <a:rPr lang="en-US" sz="1300" b="1" dirty="0" err="1" smtClean="0">
                <a:solidFill>
                  <a:sysClr val="windowText" lastClr="000000"/>
                </a:solidFill>
              </a:rPr>
              <a:t>Sprag</a:t>
            </a:r>
            <a:r>
              <a:rPr lang="en-US" sz="1300" b="1" dirty="0" smtClean="0">
                <a:solidFill>
                  <a:sysClr val="windowText" lastClr="000000"/>
                </a:solidFill>
              </a:rPr>
              <a:t> </a:t>
            </a:r>
            <a:r>
              <a:rPr lang="en-US" sz="1300" b="1" dirty="0">
                <a:solidFill>
                  <a:sysClr val="windowText" lastClr="000000"/>
                </a:solidFill>
              </a:rPr>
              <a:t>Clutch </a:t>
            </a:r>
            <a:r>
              <a:rPr lang="en-US" sz="1300" b="1" dirty="0" smtClean="0">
                <a:solidFill>
                  <a:sysClr val="windowText" lastClr="000000"/>
                </a:solidFill>
              </a:rPr>
              <a:t>RC</a:t>
            </a:r>
            <a:endParaRPr lang="en-US" sz="1300" b="1" kern="0" dirty="0">
              <a:solidFill>
                <a:sysClr val="windowText" lastClr="000000"/>
              </a:solidFill>
            </a:endParaRPr>
          </a:p>
        </p:txBody>
      </p:sp>
      <p:sp>
        <p:nvSpPr>
          <p:cNvPr id="201" name="Rectangle 11"/>
          <p:cNvSpPr>
            <a:spLocks noChangeArrowheads="1"/>
          </p:cNvSpPr>
          <p:nvPr/>
        </p:nvSpPr>
        <p:spPr bwMode="auto">
          <a:xfrm>
            <a:off x="4998208" y="2064307"/>
            <a:ext cx="1660710" cy="307305"/>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3212" tIns="43212" rIns="86424" bIns="43212" anchor="ctr"/>
          <a:lstStyle/>
          <a:p>
            <a:pPr algn="ctr" defTabSz="864238">
              <a:defRPr/>
            </a:pPr>
            <a:r>
              <a:rPr lang="en-US" sz="1300" b="1" dirty="0" smtClean="0">
                <a:solidFill>
                  <a:schemeClr val="accent1">
                    <a:lumMod val="50000"/>
                  </a:schemeClr>
                </a:solidFill>
              </a:rPr>
              <a:t>APU Clutch TBO</a:t>
            </a:r>
            <a:endParaRPr lang="en-US" sz="1300" b="1" kern="0" dirty="0">
              <a:solidFill>
                <a:schemeClr val="accent1">
                  <a:lumMod val="50000"/>
                </a:schemeClr>
              </a:solidFill>
            </a:endParaRPr>
          </a:p>
        </p:txBody>
      </p:sp>
      <p:pic>
        <p:nvPicPr>
          <p:cNvPr id="202" name="Picture 201" descr="Untitled-1.png"/>
          <p:cNvPicPr>
            <a:picLocks noChangeAspect="1"/>
          </p:cNvPicPr>
          <p:nvPr/>
        </p:nvPicPr>
        <p:blipFill>
          <a:blip r:embed="rId29" cstate="print">
            <a:alphaModFix amt="50000"/>
            <a:lum bright="-10000"/>
          </a:blip>
          <a:stretch>
            <a:fillRect/>
          </a:stretch>
        </p:blipFill>
        <p:spPr>
          <a:xfrm rot="21266121">
            <a:off x="3005865" y="4057167"/>
            <a:ext cx="654830" cy="1450913"/>
          </a:xfrm>
          <a:prstGeom prst="rect">
            <a:avLst/>
          </a:prstGeom>
          <a:effectLst>
            <a:outerShdw blurRad="50800" dist="38100" dir="2700000">
              <a:srgbClr val="000000">
                <a:alpha val="43000"/>
              </a:srgbClr>
            </a:outerShdw>
          </a:effectLst>
        </p:spPr>
      </p:pic>
      <p:pic>
        <p:nvPicPr>
          <p:cNvPr id="203" name="Picture 1" descr="\\redsa7amg6pr313\SOA_Base\3-0_Communications\3-15_Photos_for_Briefings\Lateral Link.JPG"/>
          <p:cNvPicPr>
            <a:picLocks noChangeAspect="1" noChangeArrowheads="1"/>
          </p:cNvPicPr>
          <p:nvPr/>
        </p:nvPicPr>
        <p:blipFill>
          <a:blip r:embed="rId30" cstate="print"/>
          <a:srcRect l="2933" t="31860" r="3875" b="40541"/>
          <a:stretch>
            <a:fillRect/>
          </a:stretch>
        </p:blipFill>
        <p:spPr bwMode="auto">
          <a:xfrm rot="18000000">
            <a:off x="3040676" y="5163180"/>
            <a:ext cx="744767" cy="126205"/>
          </a:xfrm>
          <a:prstGeom prst="rect">
            <a:avLst/>
          </a:prstGeom>
          <a:noFill/>
        </p:spPr>
      </p:pic>
      <p:pic>
        <p:nvPicPr>
          <p:cNvPr id="205" name="Picture 1" descr="\\redsa7amg6pr313\SOA_Base\3-0_Communications\3-15_Photos_for_Briefings\Aft Bellcrank.jpg"/>
          <p:cNvPicPr>
            <a:picLocks noChangeAspect="1" noChangeArrowheads="1"/>
          </p:cNvPicPr>
          <p:nvPr/>
        </p:nvPicPr>
        <p:blipFill>
          <a:blip r:embed="rId31" cstate="print">
            <a:clrChange>
              <a:clrFrom>
                <a:srgbClr val="FFFFFF"/>
              </a:clrFrom>
              <a:clrTo>
                <a:srgbClr val="FFFFFF">
                  <a:alpha val="0"/>
                </a:srgbClr>
              </a:clrTo>
            </a:clrChange>
          </a:blip>
          <a:srcRect/>
          <a:stretch>
            <a:fillRect/>
          </a:stretch>
        </p:blipFill>
        <p:spPr bwMode="auto">
          <a:xfrm>
            <a:off x="3574575" y="5056134"/>
            <a:ext cx="648078" cy="562206"/>
          </a:xfrm>
          <a:prstGeom prst="rect">
            <a:avLst/>
          </a:prstGeom>
          <a:noFill/>
        </p:spPr>
      </p:pic>
      <p:pic>
        <p:nvPicPr>
          <p:cNvPr id="206" name="Picture 1" descr="\\redsa7amg6pr313\SOA_Base\3-0_Communications\3-15_Photos_for_Briefings\Forward Bellcrank.jpg"/>
          <p:cNvPicPr>
            <a:picLocks noChangeAspect="1" noChangeArrowheads="1"/>
          </p:cNvPicPr>
          <p:nvPr/>
        </p:nvPicPr>
        <p:blipFill>
          <a:blip r:embed="rId32" cstate="print">
            <a:clrChange>
              <a:clrFrom>
                <a:srgbClr val="FFFFFF"/>
              </a:clrFrom>
              <a:clrTo>
                <a:srgbClr val="FFFFFF">
                  <a:alpha val="0"/>
                </a:srgbClr>
              </a:clrTo>
            </a:clrChange>
          </a:blip>
          <a:srcRect/>
          <a:stretch>
            <a:fillRect/>
          </a:stretch>
        </p:blipFill>
        <p:spPr bwMode="auto">
          <a:xfrm>
            <a:off x="3363348" y="5412169"/>
            <a:ext cx="547954" cy="368816"/>
          </a:xfrm>
          <a:prstGeom prst="rect">
            <a:avLst/>
          </a:prstGeom>
          <a:noFill/>
        </p:spPr>
      </p:pic>
      <p:sp>
        <p:nvSpPr>
          <p:cNvPr id="207" name="Oval 206"/>
          <p:cNvSpPr>
            <a:spLocks noChangeAspect="1"/>
          </p:cNvSpPr>
          <p:nvPr/>
        </p:nvSpPr>
        <p:spPr>
          <a:xfrm>
            <a:off x="2984136" y="3988139"/>
            <a:ext cx="231148" cy="227536"/>
          </a:xfrm>
          <a:prstGeom prst="ellipse">
            <a:avLst/>
          </a:prstGeom>
          <a:ln/>
        </p:spPr>
        <p:style>
          <a:lnRef idx="0">
            <a:schemeClr val="accent5"/>
          </a:lnRef>
          <a:fillRef idx="3">
            <a:schemeClr val="accent5"/>
          </a:fillRef>
          <a:effectRef idx="3">
            <a:schemeClr val="accent5"/>
          </a:effectRef>
          <a:fontRef idx="minor">
            <a:schemeClr val="lt1"/>
          </a:fontRef>
        </p:style>
        <p:txBody>
          <a:bodyPr wrap="none" lIns="86432" tIns="43215" rIns="86432" bIns="43215" rtlCol="0" anchor="ctr" anchorCtr="0">
            <a:noAutofit/>
          </a:bodyPr>
          <a:lstStyle/>
          <a:p>
            <a:pPr algn="ctr"/>
            <a:endParaRPr lang="en-US" sz="4200" b="1" dirty="0"/>
          </a:p>
        </p:txBody>
      </p:sp>
      <p:sp>
        <p:nvSpPr>
          <p:cNvPr id="208" name="Rectangle 11"/>
          <p:cNvSpPr>
            <a:spLocks noChangeArrowheads="1"/>
          </p:cNvSpPr>
          <p:nvPr/>
        </p:nvSpPr>
        <p:spPr bwMode="auto">
          <a:xfrm>
            <a:off x="3966630" y="5446853"/>
            <a:ext cx="1841410" cy="398721"/>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3212" tIns="43212" rIns="86424" bIns="43212" anchor="ctr"/>
          <a:lstStyle/>
          <a:p>
            <a:pPr algn="ctr" defTabSz="864238">
              <a:defRPr/>
            </a:pPr>
            <a:r>
              <a:rPr lang="en-US" sz="1300" b="1" dirty="0" smtClean="0">
                <a:solidFill>
                  <a:schemeClr val="accent1">
                    <a:lumMod val="50000"/>
                  </a:schemeClr>
                </a:solidFill>
              </a:rPr>
              <a:t>Fwd &amp; Aft Bell Crank</a:t>
            </a:r>
            <a:endParaRPr lang="en-US" sz="1300" b="1" kern="0" dirty="0">
              <a:solidFill>
                <a:schemeClr val="accent1">
                  <a:lumMod val="50000"/>
                </a:schemeClr>
              </a:solidFill>
            </a:endParaRPr>
          </a:p>
        </p:txBody>
      </p:sp>
      <p:sp>
        <p:nvSpPr>
          <p:cNvPr id="209" name="Rectangle 11"/>
          <p:cNvSpPr>
            <a:spLocks noChangeArrowheads="1"/>
          </p:cNvSpPr>
          <p:nvPr/>
        </p:nvSpPr>
        <p:spPr bwMode="auto">
          <a:xfrm>
            <a:off x="2208044" y="5450179"/>
            <a:ext cx="1315892" cy="398721"/>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3212" tIns="43212" rIns="86424" bIns="43212" anchor="ctr"/>
          <a:lstStyle/>
          <a:p>
            <a:pPr algn="ctr" defTabSz="864238">
              <a:defRPr/>
            </a:pPr>
            <a:r>
              <a:rPr lang="en-US" sz="1300" b="1" dirty="0" smtClean="0">
                <a:solidFill>
                  <a:schemeClr val="accent1">
                    <a:lumMod val="50000"/>
                  </a:schemeClr>
                </a:solidFill>
              </a:rPr>
              <a:t>Lateral Link</a:t>
            </a:r>
            <a:endParaRPr lang="en-US" sz="1300" b="1" kern="0" dirty="0">
              <a:solidFill>
                <a:schemeClr val="accent1">
                  <a:lumMod val="50000"/>
                </a:schemeClr>
              </a:solidFill>
            </a:endParaRPr>
          </a:p>
        </p:txBody>
      </p:sp>
      <p:sp>
        <p:nvSpPr>
          <p:cNvPr id="2" name="Title 1"/>
          <p:cNvSpPr>
            <a:spLocks noGrp="1"/>
          </p:cNvSpPr>
          <p:nvPr>
            <p:ph type="title" idx="4294967295"/>
          </p:nvPr>
        </p:nvSpPr>
        <p:spPr>
          <a:xfrm>
            <a:off x="1053536" y="248483"/>
            <a:ext cx="7132562" cy="523206"/>
          </a:xfrm>
          <a:prstGeom prst="rect">
            <a:avLst/>
          </a:prstGeom>
        </p:spPr>
        <p:txBody>
          <a:bodyPr lIns="86432" tIns="43215" rIns="86432" bIns="43215">
            <a:noAutofit/>
          </a:bodyPr>
          <a:lstStyle/>
          <a:p>
            <a:r>
              <a:rPr lang="en-US" sz="1800" dirty="0" smtClean="0">
                <a:latin typeface="+mn-lt"/>
              </a:rPr>
              <a:t>Cost-Wise Readiness  (CWR)  Executed</a:t>
            </a:r>
            <a:br>
              <a:rPr lang="en-US" sz="1800" dirty="0" smtClean="0">
                <a:latin typeface="+mn-lt"/>
              </a:rPr>
            </a:br>
            <a:r>
              <a:rPr lang="en-US" sz="1800" dirty="0" smtClean="0">
                <a:latin typeface="+mn-lt"/>
              </a:rPr>
              <a:t>through Time on Wing (TOW) Increases</a:t>
            </a:r>
            <a:endParaRPr lang="en-US" sz="1800" dirty="0">
              <a:latin typeface="+mn-lt"/>
            </a:endParaRPr>
          </a:p>
        </p:txBody>
      </p:sp>
      <p:sp>
        <p:nvSpPr>
          <p:cNvPr id="4" name="AutoShape 17" descr="data:image/jpeg;base64,/9j/4AAQSkZJRgABAQAAAQABAAD/2wCEAAkGBhQQEBUUEhQWFBUWGBgYGBgYGBUcFxYYHxgeHhUYGRwXICceGhokGRgXHy8gIygqLSwsFh8yNTArNSYrLCkBCQoKDgwOGg8PGiwlHyUvLS8wMi42LS82NCwsNCksKSksNC0tLTQsKSwwLCwsLCwvLC8vNCwtLCwsLCwsMC0sKf/AABEIAN4A4wMBIgACEQEDEQH/xAAcAAABBAMBAAAAAAAAAAAAAAAABAUGBwIDCAH/xABXEAACAQMCAwQEBBEHCQcFAAABAgMABBESIQUGMRMiQVEHMmFxFCNCgQgWMzQ1UlRVYnJzdJGxstHSF4KTlaGkwRUkJUOSlKKz8FNjg7TC0/FFZHWj4f/EABsBAAIDAQEBAAAAAAAAAAAAAAAEAQIDBQYH/8QAOBEAAQMCAgYIBQQBBQAAAAAAAQACAwQRITEFEkFRYfATIjJxgaGx0RQzkcHhFSNC8TQGFlJygv/aAAwDAQACEQMRAD8AvGiiihCKKKKEIooooQiioNzb6YrDh+U1/CJht2cOGwfJn9Vd/DJPsqquP+mLid7kQ6bKI/abyEe1yM59qhas1pdgAqucG5q/uL8wW9muq5mjhHhrZQT7gd2+aoBxn6IKwiJW3WW5bw0roQ/O/e/Qpqlrfl6W5ZnIluHwzMx1McAZZidzgeOT41LeEejWRgxkkit1UQk7MxxMcRHEYIwT4k7eNWIY3tuHqrtjleLsYbccPpfNLeI+nviEv1vawwA+L6nYfOSo/wCGo7eekHi8/r3rIPKMKmPnRQf7ak/EvR2Lezd9E08ytKj6Coih7PfW2RqKsmGG460v5C4LbSWcc7wJK6yTo4bJ1YhMseQTj5OOnjUdJEBcAnyzWgpZSbOcBgcscrb7b1WVxeXUv1W9uX/GlkP62NI34Vq9Z5G97fvq9bOwjtr2xREjMUz3KElEOtN5bc5IznRIoyPLFNcvEj/komSZo3kup4m0RIe12IEbYxoUgdR+iqfEt2MH1TA0dc/MP0tv79ypwcEUdC4+cfupRDHLH9TuJk/Fdh+oiuhLm3d71UKxNBHdIE378OLXPZhNOAh9br8rpTHd8LW4urV+yScJb3E5dYwO3wcRIYwMnSxRdxvvU/Et2s5552Kn6eSARJsB38nDkYqqrXmricJzHxCc48HdnH6HLCn2w9M3F4fXMFwPw0AP/wCspUpn4Tai+4oJLWNorePtVA1oVbQulFKEAKxJzt1xSV/R9btFHKxkhUwxyyKmHOqaTTbxprx0GQSTvgdM1PTRfyaR3YqnwUtrseD3i3pdKeGfRFoMC8s5I/wo2DD/AGX04/SannAfSbw69wIbpA5+RJmN8+QD41H8XNVLxX0YTRLMySJIscwiA3DyZKKpAwR60qqd9iDUK4jwAJI8bppeMlX047pBwd12O+2auGsf2HfXBLvZLHi9uHDHj6LrjNFcq8C5r4hw/HwW5YoP9VJ3o8eQVsgfzdJqy+Wvog4mIj4jCbdv+0QFoz7SvrqPdqqro3MzCq17XZFW/RSXhvFYrmMSQSJKh6MjBh7tuh9nWlVUV0UUUUIRRRRQhFFFFCEUUUUIRRRVLekT01P2j2nDPWUlZLgj1SDhhGD5HbWfmHQ1IBOAUE2xKn3OnpKtOFLiZ9cpGVhTBkPkT4IvtPzZqj+afSRf8Vypb4Lbn/VRk5YeTtsz/wBg9lJeXuRLq9LSojSsSSZZGA1P1IVpD3n6nxPnirL4XyRDbLHcQRTTyR9jMrEriXvkTRdn8h0AJxknIG/hUucyPtYncPv+FrHBJLY5Djz6+l1X3Kno5kuJezGmEgZPa5EhGCe5H6z7AnYY261MeWuTrSS3hOC8k7zIkrEhY5oyTCjRkYKuikkNk+HjTzzLrSM3CsXksnS5glYk9tazN9TLHqQcrv4AedMF1ztbW1zOIlM9vM8VyoVijQTghmAJUjqMHHht51iZJJeqPoF0GwwwDX24YnO/jbeDbDKx2rdxfjs62llep3HtpZIJogAsYf2ouwDJlTgfKFO9xxmGO7DZjS3uuHp2faYKI6bxBgdjjpjxqvW4td3z3CQozLcSdrJFGhYas5HgSMee2cb0uT0bzIA15PBZjykkDSY9iJnPuzWvw1mjpCAl/jQ55ETS7u77/wBYepW2DnGK4tJouINMzvcLOGiCZzo0sMtgKMADYH3Uj5Z55awieNIxIGlEg1E93ClSMDrlTjrSscN4TB60l1dt+AqxRn/a7/6KzHMtnH9Q4ZB75meY/obFVdPSMuLkrdlHpKaxDAO/Pz9k2t6QbjTaqOzHwT6kcd71dI1ZOCNOB0HQVqi5vuhE8Q0FHd5CDEjYd/WZSQSp32xjFPI9Ilwv1KO2h/JwIP15rB/Sdf8A3Tj2BIh+pKx+Lpsmxkpo6L0hm+Vo+nsk/wDKPxAMGLDIYNnsY92CFNTd3vNpOMnyHlSRefLhYhFlAAixggEOEVw4GoHxIGfMU4r6S+I+Fw3zpF/itbB6SL1vqphlHk8MZz78AUGrpj2mef5VW6LrwepIPpu/82SG658aVb3XEoa87IMyk4QJjZQc5BHmfGpXa+kazlJ7XtIFSSCRV069aQoNMWVIwe1GrJ238KYm5ugk+r8NtH8zGrRN+lSawaPhM/WO6tGP2rLLGPfr7/6KsJaR+0hUdSaTizYHd3hu7hsU44ZzHBKs0naKVgijnK6h3pdcs8iqOpxIYl/m1F+TJVtrG5vJpexkuX7COTs+0wfXkYoeqk7Hr06Gmw+j5ZvrK9t7g+CMTDKfcr9f0ikF7Fe2JhW6hfs4H1xpKCYc5yQCp0kEjcA/rrdsALT0bg7y52JN1VqyDpmFnfjjhjl37NtlJ7vkxHsmkkTN7LJFpC4RVeU9yLQvdGI++RtjWKj3HvRxNEBoK3QLvGRGrkrIi6nXBGTgA7jyPQ1J+A+ktZTGtyxWRPhEiySEmLtnGIMhQSqKrOvjjI+Z95b4RHGkjJcvNHLqUSMx0ogAN9Mn2oY4QN1zg7jc4tklh6vkefRMSRQVILzY8RzstexxxOCpPhd1cWEva2Uzwv4rnut7GByGHsYGrb5M9PMcpEPEUFvJ0Eoz2LfjdSnv3X2imW+tor5bq/nVliZlt7SNAAzNsFIHytKjJHjlhkYFR7m/kJ7V2TKzqBqOnGuMd36ogJMZ7679O8N6YD45MD1T5fhc99LLHi3rDz/I4jyXScUoZQykMpAIIIIIPQgjqKzrl/k/n674M2EJntc5aFj6vmUPyD7tj4jxronlbmmHiVstxbklGyCGGGRh6ysPMZHTI32qrmlpsVi1wcLhO9FFFVVkUUUUIRRRRQhFcjS/XV1+Xk/bauua5Gl+urr8vJ+21MU/zAsJ+wVP/Rlx9dYs5/Ud1khJJHZ3CnKYI3AbGk488eJobn6WEzpOmZ0uTNCyEaYpNREy9d42GRgddR881DXsiIllHQkg/gkHb5jTtyDYpPxK2jlUOjOdStuDhGIyPEZA2rSSlYXF5y+6vFXvYxrBnxytz4YY3xThb2vEOLBsEpba2c6mKWsZJycaiRsSdhnGfCtyWXDbL1i3EJh4LmO2B9/rP/aDTfzDzTNduVkfuISFiTuxoAdgFG3TzyaZ9z5D/r9A+euQ+ufbUhGqPNenh0RFfpKt+ufIcL5eGCkt7z5cuvZxFbaLwjt1EY/SO8f00wBWckgFj4nr+kn/ABNeQWrOSFBcgaj0AAyBkk+0gADckgDJqS2XJ/aOkc8pTLFGQL3o2wTHqDdQ4VsOCRkAZJ6LtgdL1nG6bk0hFSftxMDedw+5TIvDMrqDg+elWcA5G2pMjx6nA2PlSK8t5EbTjTsD3gRkHoR1yPbmrE4pZtaFUDhoyuVJ0K6BcBlAACnqNPl3s5wMsN1w8OV+LldQCRrEnyjuO6w8s5GPD1vBl1Ky3VGK5MWl59f91xLeFh6KJ9gx6kH5if0b0stuCTSZ0rJgbHTGTg+RCIzA9OorfxmVOHr2roS8mRDCxIyB67yFSCYgcALsWYHJwpzCeIcz3M/rzPpHRFOiNfxY0wi/MKzZTE9tNVGlWN/xx443/v6hSu74c0TBWMo8w6lD7MDO494FYquBj/r+2o3w3m65g2EpePxik78Te9G2B9owR4EVKY5o7iHt4AVXIWSMnJhcglQCd2jYBipO/dYHcZbCop3NGsMk/o3SUcp6NwIdxxv42H0WusVYEZBzWVOfDrBbmIoMLNHup6CRCdlb3E4z4Ar4bUtFH0hIGa6dVVCmAe4dW9jw3HuTWaeeFc6XdsNKTFk6GOTvxkeWl84HuxTK6kEgggg4IPUHxBrAmmooyCubVzskbjYhSlr/AIdefXEBspD/AK223iz5tEeg/F39tC8vXtgDPZSrdW5BDNDh1K+KyxHJxjqCDjzFRQmlPDeLzWsgkgkaNvNT19hHRh7CCK7MbnkarsRxXlJomMdrRdU8FKeFc9xF45J41QWkTG3hjB7N7gn12+18/ZjbyK3gU6W9jcXt/qZr1wFQbPOqnU4z8mNmwCftVwOopm59cSw2NyURJbiJ2lKLpDsHADEDbOPH21HrRJLjSjMxSMHGSSEXqQuemT4Vf4RpF25HP2Cy/UXDB3aGVtpzud3hx4EaOLXomkkkEaRBiSEQYRfYBVwfQ9fYg/nEn7KVSr9D7qur6Hr7EH84k/ZSr1LQ0NaEpC90jnOdmVZ1FFFKJlFFFFCEUUUUIRXI0v11dfl5P22rrmuRpfrq6/LyfttTFP8AMCwn7BUs4Age20sMglgRWvkmQQcXhwGfRI4CqMu3cYDA29nsrPlg/En8c/qFb+RPs5D+Vk/YenX5OSjc2pjm9Ztsd47eW/srEDJAG5OwA8T7BWy59dvxm/XW3h/E0t2LvqztjSU6b6h3/HcEH8HHjmvHx9d+qTYL6lU3ghMrBrOGV8f68FJeC2rWiK7KvdbWx7xywyFLDGQigkLtlSSxG5w68auzdaCwW3CMGViw7cEMGwCDpRcqCQdecDYEbMlnxxJ/VQuuCcyS4UgesRnYge7pWK8YSJFwYAQo2RTI3TocaFB95rs9Vg3BeFtJM84EuKdUu4FYkPrc9T3pJG95GpsezpWqLiWkBNByCEGshCwzhNm3ORj+2oxb8dljTQjBVzkd3JAx0G+BvvsPGs+DStJeQNIxciRCSxz3VbUfcMA9PM0satl7NxXUj0NOQXSWaAL71F/SPfiW+ZVKlYkjiGjBUEIDKARsfjWk3HWovWcshZiTuScn3nrWFNrioqS8hT/5w8OQO3ieNQSAGkGHhXfbJkRVH42PGo1W6yuTHIjjqjKw94Of8KhwuLFXjeY3h4zBv9FN2FZ2t20UiunrKfmI8VPsI2/t8KU8di0XU6joJZMe7Wcf2YpvJrmRRkFevqqgSMscipTxmxW7iFxAMtjvL4sB1Uj7dd/f08qimqnTgPG/gz976m3rfgnwce7oR4j3ClnMPAFVjKjokb797ZNZ3wGHQN1G2M5HiK6bWi9yvMGQx3Zs2KOk1gTXmqsCa6Mca5k0ylfN31hwv8hL/wAwVlZWyx223ihYnzJXP/8AKw5t+sOF/kJf+aK2lsWmf+6/9FaN7PifVLHtEqGt0Puq6voevsQfziT9lKpV+h91XV9D19iD+cSfspWFXsWtLtVnUUUUknEUUUUIRRRRQhFcjS/XV1+Xk/bauua5Gl+urr8vJ+21MU/zAsJ+wVKOVj8W/wCN/gKUciH/AE3D+Wk/ZeknKp7snvX9RpVyH9m4Py0n7L06/J3clG/x7003Q+Mf8Zv1mkvwZNRbSuT44GaVXf1R/wAZv2jWnV/15e/y+evE43wX146uqC+3iseyGc4GfcKzooqLq4ACK32N32ThtIbZgQSQCGQqd1IIOGO48a0V5QCQbhQ5ocC05FboPR5b3STNbyyK4QtHEQrYfG0bNsSrHCpJjGWCtpOnXXpGKsm3vGtIZLvGOzXRESO60smVUb7MAnaORuDowdjVd3l00sjyOcs7FmOAMknJ2Gw3Ndune57LuXgtJU8dPOWRnD04LTU9m5At4Y4Hlmk70YaRAFDM5AJiiJzspyrykaVI0gOwZVgkblSCDgg5B8j4VP7HircRhV5JIzcxns31PDE0keAYWAYqGK4dDjwEdauvbBKQhhfZ+SOIXnbSs+Auo9AScbAdTuenWkpNLbjg08a6micIPl6SU/2lyuPnpATRFEnJpxawXj7inuz5gjYyLcRIUkXSh6iEn19OfVDsc6hgqQPDoxE1rJp74cSNsVyTVajw7Oy9lUqxU7kePmPA/P8ArBrGtcjYA8h09g8V93l5EDw6Zg5reAu1dV+Y8+KXq2s1teLsnLhvB7vSylvNn2O4Wf8AuZh+iUUTH/M//CH7Io5q+xvC/wAlcf8ANFZTxKLJO1ljgEiKEMpI19PVCgsV82xpHiRU3Abc7z6rKxJNtw9FD36H3Grq+h6+xB/OJP2Uqmr22aJnRxpZcgjbY/NsR7RsauX6Hr7EH84k/ZSsKrYtqbarOooopJNoooooQiiiihCK5KiQNe3AboblwfcZDXWtcju2Lu6PlcSH/jat6f5gWM/YUy4XwrsC+G1BsY23GM9f001cD4r8F4gJupjeRgME5O4xsR5k5JA7pqRh849vT9dNfITf6ZgJ/wC1k/RpfNOuxa7uSosHN71oMR7XAgdi3ey2XBBPVVj7hHXqWG258aVRyyB9QuIkRM+v3AB8pez3GwAyRtuPmij8SOZSksoQu7BYkOMLnTkkgEF3UdCOvszqhss+tGT6keuWYKNOdbtgYOCAB1PU+JAHHawAYYLsyzue65N9mOPiL5KV29vBc3BjXusBluyPcIO4YBh3dsDHQ6x5GtPFOBSQbnvJ9uB0/GHyff09vhSr0fWw+Pl0xqzPp0xnIUetjOT5gfzamKIWIAGSTgDzJ2AqklOx4yTFNpKenIs643HnBV1HZ9ztHZIos47SQ6VyNyF6s7Yx3UDHcbUgvOaoLdG+DM0s5wFkaJVjj3yzoHLFnwMAsq41E9QMNnP3FUnvXWLHYw/FR6fVIUnWygbYeQu/86o5VI6VjMTiUxVaYmmu1vVafr9fZK+IcWmuDmeWSUjoZHZiPdqJpJRRTS4yKKKKEJRY8QkgcPC7RuOjIxUj5xUstuOW92fjCLWY9Tj/ADZ28+6NUGT4YZMk+oNhC6Ks1xabhQRdTO7t2jdkcaWU4I8j82x942NZ2nDJJUZ0xgeBIGrw657oJBALbMVYZGN1XCrM3trbyHOIw0EzZwcIVMO/hmOVU1fJWEnwAM7g4X2aoFGQhOs9FVChBznZIwdOxOAAPfTT6jAaqWbBckuVe8MADSu6g9jFM5V12DhCIw6nylaPKnr08azWxM6xSW8RzLqVokB+LmTHbKB8lSCsmOiiXHRaUc58ftESWOBhNLIqRl0B0IiyK7LrOO0GY0AABCjVhsEKG7hNxLdfCri4aRbeR9bxRN2cdxOW2j8RgKzu2ASAo6EgioncXggcFJhaGEEqT8X4tqs7WCziN3d2yOrlI+2hg1uWzkZR5NlA9ZR3upxhnsuRpJXM/EpWaRt+y15lby7VzkRjp3d28ML1p45s0jh3DdEaRK6TsUjGE1CQKDgkktpAGpiSfE0o4WfiY/xB+qriLW6zjvVekt1WhR3mdQJdsD4tBgZwAq6EUZJOAiqMkknqSatX6Hr7EH84k/ZSql5gkzPJ7MD9Cira+h6+xB/OJP2UqKnANU0+blZ1FFFJppFFFFCEUUUUIRXI0v11dfl5P22rrmuRpfrq6/LyfttTFP8AMCwn7BUm4lITZxsDuNBz7cY/XSblNj8LDsjSqqyNKFbSdBRlc6vD1vf5b1kW1cP/ABTj/j/caV8sK628xWORu07upQMYHrA75I+Y701M7VYUvG3WeEzX/IN041QyalIyEMjZAO4GSAM1DuIcPlgfTMjI3kwI+ceY9oq47URIF7RQuI0BLRkd7fXuV67D9Ne3i2Uq6ZezK9QDqA946AfNXMAsug43N1TNhxCSBw8TsjDxB/sPmPYan1z6Qp04crEKlxOWWN12IiXaSUDwYsSisOmiQjBANN7ckJLO3YajHrIVV3yPAlzkRp1Jd+gBIBwaYOab9Jblux+oxhYoeuOzQYDb7946nOfFzQDdS5pamiiiipVUUUUUIRRRRQhFFFFCFJ+VedBYxSRtD2up1kQ9oU0MFKkHAJZWBGQCM6cUj4xzTc3uI3bEee5DGNMSnw0oOp8MnJ9tMlW1wjgUNhw/tJo1YSxEySYBMzSRsYYIC2dQGqPJQAh1LaiqbCE2cH9HkUG95iaTf4pS3ZoRs3aPGQ0hUghljPd65YZFSDiNqk0YRlVURRoVdliX5JUjIC+Uy5B/1gJya3TSt3TKR2vZwNMDkETKiBy4xvpkLGRhuCApxg0ogQIwU47srAnABbMOp2bGwOdzjA2G1CFGeZ7lhbWsDIQLYSJ2m2G1sGQMB6jdR1KtjKk7gauWGLSNk5wgUewZ2H9lZcx8RcxpGFwugRlvAgKhdM49Y5XI+SMeL93Dlg47VvID/E10YS4sxSEoAkwTRxGTVJIfNm/WauP6Hr7EH84k/ZSqVkOx9xq6/oe/sR/48v6krOq2LSm2qzaKKKSTaKKKKEIooooQvGOOtcjzbXV3+Xk/baujfSt9hrz8l/6hVO3XCOHW6wq1h2rNbwSM/wAJnXLPErN3RsNyakTthOu5aR0klWTHGMc022UgNnMM9CD+z+6mSDQJAHkaItJGodSVAQlu0LEHYrlcZ2wvsqTdnwz72/3u4o0cM+9v97uKrJpCJ4tz6Jpmgqxhvq+Y90g4dc3emMxXrHtGZBrKuoZNOrJbO2CTt4Adc0si5r4guCVhlU7ZIKHUBkqcMBkDfy361n2fDPvb/e7ijs+Gfe3+93FL/FRb1v8Ao9X/AMPMe608yc5MLHS0AinuVI695IMgF+gIMhDKB9qGO+parerRtbGwmmjhh4UHklbSoN7OoyFLbkjyU1JP5Kz95Y/6yl/dWzHh4u1JTU74HakmB53Kiq3Xdo8UjRyKUdCVZT1BBwQau/8AkrP3lj/rKX91eN6LCP8A6JGfdxKT/EVZY24qi6KtrjHL9tZb3XBJIV6azdzNFk9AZIyVBPtxWPB+B2l7OYbbhKu4jMh1X06AKGC9SN9yKp0jdbV2rf4WTozLhqjiP7VT0Vev8lZ+8sf9ZS/uqLcPhsLhoo4uFAySvoVTezgat+rEY+SasXgWvtVGQukBLdgue5VnRV6fyVn7yx/1lL+6vf5Kz95Y/wCspf3VKztxVFVa3JfB0t7SG5BDyyAkS51G3XWwYRL8lxp3bBYF8jAHef8A+Ss/eWP+spf3Uy8b5ctbGREuuEKhkVmXTfzPkKVBzgbesKhzg0XKvHE6VwYzElOKyqNGWxpOpkzmMIPVKnfVvpIIzrbqNu608a4t2KBFOZWGNyCBvlifDrgv4O4x6qsAn0cM+9v97uKOz4Z97f73cViKqG+JT50PWWwb5j3Sjmkj/J3CxnJ7O4JOckkzZJPmScknxzTZwmQLbznPgB/YR/jSvs+Gfe3+93FHZ8M+9v8Ae7imhpOIC3PolzoCsJvbzHuo3K3dPuP6qvD0AqBwdd9zLKSPHqB/gKrPs+Gfe3+93FTL0dcIgt+OL8GjMSS8MWYprZ8M8q57zb+AqHVbKg9XYsn6Nmo23lGfd9irjoooqFgiiiihCpPifChBecRSaS8cxFLmFUu5YwbaRsPj1to3On3e6mX/ACzbfa3/APWEn8FWN6TLVYJ7S+YfFqxtbnyNtONJLexHIPvaqj4pw9reeSF/WjdkPtwdj7iMH56SqpJI7FpwXoNEU1PUhzZW3cOJy8DzdbeY+KQNayhVvAxXbXeySJ1HrIVAYeylPMvrwfmlp/5dKjnF/qEnu/xFSLmX14PzS0/8ulKukdJDd29dWGmip64NiFgWHfv4ppooopNdtFFFFCE88j/Zax/Kt/yZK6MrnPkf7LWP5Vv+TJXRldik+WvD6a/yj3BUzzf6TOIW1/cQxFFjjcKmbeRyRoU51KcHcn9FSf0Yc43t+0ouogI0VSkwikiDMScphydRwAcr08eorHjvphitbqW3NtPIYm0llMWknSG21MD0YUhPp1i8LO4z7Wg/jrbXaHYu8MEoIZXxjViPeA73t5Ky7m2WRGR1DowKsrAEMDsQQeoIqlvRBbrFxq7jQ5SOO4jQ5zlFulVN/HYAZ9lecf8ATDd3KGO3iW0Vhgvr7SbH4GAFQ+3vEeG9a/QnGF4nIB0Fo3/OSqdMxzw1uK2+Cmip3ySCwwFvEK8jXM3If1/YfnP/ALldMmuZuQ/r+w/Of/cqZs2d/uq0XYm/6fcLpmq95n5q4xDdyR2vD1mgUrokOctlAW+WOjFh08KsKq35m9L5s7ya2WzMvZFQX7ZVzqjV+hQ49bHXwrVzg0XJSUcb5HarBcpD9O/H/vUn/F/7lQLmLm+fikkck8cUfZLIgVNeclxq1aiehTwqcfy7P97z/vCfwVWMOcEsMEs7YznGpycZ8etJVMw1LNK72iaJ4n1pWEWFxmMcFsooorlr1yKKKKEIp641cpHfWpkExH+TIB8TM0LZ1Hqyg5HXb3eVMtL+bfru0/8Ax1v+tqbp3FocRuXI0lG2V0THjAu+xTh/lm2+1v8A+sJP4KVW91bPDcSH4ciwQtIWN/KQWyFiTGkbs5A6+dRapjy7wXtvgVpj65lN5cD/AO2gJEKsPtXl1f2VtTzSyPsTgkdJUNJTQF7W45DE+6sXkrlTs+H263JlebQGkLSS6tTEsVPe+Tq0/wA2val1FdJeUUX9Js8KcJu+3GUMRUAdTIdogPb2mk/NVPc3AiWJZN50t4FuD5zCMBvnC6AfaDU85+4ys1+kbbwcOUXc48HuDtZwn25OrHQg+yqquboyOzu2pnYsx8yTkn9JpCtf1Q1ek0DA4vdNsGHPckHF/qEnu/xFTHjXAbmX4O8dvNIptLTDLG7KcQJncDFRS6iEiMpOMjGdqYfh14kiwieYElVQCVwuOi43wB0HsrGnYJGFhO26d0lNJSztqGtuNXV87qcfSrefclx/Qy/w0fSrefclx/Qy/wANRO1vrg6le4uVdGKsvauMEHyz7x81SnhPL0wCTXt5cW9u24zM4mlH/coAWP4xGn20y7R4a3WLkjHp+WR2q2P1Wf0q3n3Jcf0Mv8NH0q3n3Jcf0Mv8NM0peK4Ktd3MsavgtHO41oG3KE9CR0yKe+ZeXzbNrS9ujbTRNJbTGZyNQGrRJjxyChxjGtT4EVJ0bYA3zVf9wv1i3UFwlPA+FXdpe21w1ldusUhZlSF9WDGy7asDqw8atD+UtvvVxT/d1/jqoeMcj38TRLDeTyNIX2kMkI0pGjtIhaRg8fxgXVt3hjFaLTlXiDwhmnmSXtDGYzc7nHwjtHPe+LVfgrjcHVhiDtitooujGqCuXV1QqZDI5uPA/hOvG+E3d3eXNwtldossmpVeF9QGhF305HVT40k+lW8+5Lj+hl/hpDPy5fmMGG5dyVZ8/C+mmSWMRABiruxhdgVYg6SPDJTwcqcXdkVZnYuuoYuun1PCt3+657eHCn/tB4Zxg+kDnFxK6EGmnwxiNrBYJ2+lW8+5Lj+hl/hp75G+E8NvWnksL2RWgMeI4GJDGRW316dsKagfLVrd3sdy/wAMmj+Dxs4BeQmRwruIh3hglIpTnf1OlKJOW+LBQ3bMdTRKoF2uotJp7NQNfrYdDg7gMD0yRMdKI3awKpVaXdUxmNzcDuV6fylt96uKf7uv8dVNy5wS8tZ7Wd7G7YRTa2VYX147/TOBnvDxpjuOXeKoJSZ3xEoY/wCdespj7TKAt3/iwWOOmk+VY8V4Tf2tvJLNdyAoYNISZnWRZTMNQdXxs1uw8c9RtgndzC62OS58U4iDgB2hbP8ACvf+UtvvVxT/AHdf46rLmHht1eX1zcLY3cayuhVXhfVgRIpzpyOqnxqH8r213fJcsLyZOwiZx35D2jhWZYh3hgsschzv6vSnIcs37S4S8kaMG1Dt2za1E6QnV2evUVU3CLnIz4dDiskfSN1SVelqhTSdI0XPE/hOH0q3n3Jcf0Mv8NH0q3n3Jcf0Mv8ADTNd8v8AE0M+LlnWBDKSLnd4gGJdAHJIARs+RGOuAXC/5ZvoyPj5QMojZvYjpkyY5NRD4VBMki5PTYdc0uKBp/kuqf8AUEg/gEp+lW8+5Lj+hl/ho+lW8+5Lj+hl/hptt+CXr3YtBNc9sWC47diBlQ2rIPq6GDZ8vbtW3mmIQXLRW15dyJGArO07HXIPXK4xhc7Dr0O9ajRd8isj/qVwzYEt+lW8+5Lj+hl/ho+lW8+5Lj+hl/hrLh3K08toZWu7qKR2Xse0mZYpF3yC52VzjuhioOk4JztHLlriNmV7m5BUkMO2bYjr0OKozR4eSGuyW8unpomhzo8D383Uh+lW8+5bj+hl/hrHnSBkvbVXUqy8OgBVgQQQzZBB3BqDzcZu1UP29wEctoJlk30kZ8fDIpx4VFIzdrPIzOV0jWxYhc53LHPzVm+FsLHY5q8FbLXzxjUsGm5TrVucjTRji9xn/W2ls1mfD4Kq6WQeTCTGoeYJ2qotQ8xUl4PxdlgSePvTcNkM6gdZLRzpu4/myHyempqyo36r7HanNOQOkhDx/H0K6BorTZ3iSxpJGdSOqupHQqRlT84Iorqrxir+D0Z3sck7x8UCm4lMsgNlC+W8PqjscKNgOgrd9IHEPvqn9XWn76sCiospDiMiq/8ApA4h99U/q60/fSLiXokubox/COIpII3VwBY26NkHoGjYMAfLp022qzaKLBSXE5lc7emblf4BxH4UgxBd5LY6LN8vPv8AX9uX8q38jcSjwV74uM5EgKA9iqeqJpD/AJuq4JZ1UkjAGMb3RzjytHxKzktpdtQyrYyUceo49x6+YJHjXMSRTWVy1vMNE8DeO4ON1IzswxgjzBFbAdIzozns9lEcvQSCTZt7t/gpfzpy8cm7jOpZCXkAXRo1N3ZFQnUIXJwjMATpJxuK0cs8diaF7C9J+CzZ0v1a2lIwJV/B37w9/mcyfl7jCXca6xG7tJ8ZC3xkkpAGX0N9VkkJYBmISFVJwOtRLmPlYwL28RWSBmK649RSN87xhmHeAOwfocVNPNh0Mq2raW5+IgxBxPv7/VLOYL29sLlll7Jg7NIrBH7OZHhSIlSrg6SkaHYggjrg4LVFzbOqoNMJ0PrBMbAk6pmUdxxpCtcylSmll7u/dFOPAOaYzD8Dv1MtrnuMPqts320Z8V81/X0Pl9yK8U8OGE1rM6BLhN0Klu9qx6jBc5B8jjOKbEUYwcFyTI84tKbOO893FrMYwsLMUDsTGw7OSQvP3Qr4zG11KBkY7xyDgGmu39Jt0h9WEjGNJV8HaADOGBOPgsRx0PeBBBxXkHDFvxxC+mZkCanQLjeRyxRST8kd0ED7delRKueU8FIOXud7ixRkg0gPIHkyG+MARl7N8EZjw7HT54PgKWW/pJuY+0KrCGkMBLaDkdiI+zxlsH6ih7wOCW06dRzE6KhSpTL6Q7g68JCofOQFcgZhMJ3diSdDE5Ykk9fKtvE/SPNdPmeKF4y8TPGO0AcRyTSacs7EAtcSA+Q0gYxURooQn/lznW44epW3KqGkV3yG+MCqyiN8EaoyHYlfPG+1SDlrnq5nmS2+KQSPF39Dkr2SQhcKJArHFpF13yWwQGNQCnrko/6Ss/ziEfMZFB/sNCFNeIc2uY5EiZSsyFGzAYwiGN0wgWdtRIlkbv5ALbAVrtearyScaBG8jy6goiY6nM7zYAD59eVsYOQMYIIzSDgfAZryQRW6F2wM+CqPtmboo9/zZqTy8Vg4QjR2bLPeMCsl0BlIftkgz1PgX/8AgdExRjAC5SAlecScEp43xNuGiVdSNxC5VFmeMHFrGI1URIxZiZCqLls58c+qaZuSeCrNKJC65jbeIxazIugnSgYhXY4I0ZDYyRnFJ+T+HfCbvMveRFeWVjhgoVSe0cH111YyvVs48am0UkNrEI2IEOoFl7hWQORhuq64m06o5kOuFsqdqSqZRGOibnt9l2NH0pkPTv8AAfdJ+YuPJbwdwIdQZYl0sU0lGjbS4KkqiuR2M6lkJwCRVVzQvM8dvCNUszBFHnk4/X4++nrnHiStcyv2hlUYAckEthQMasDWc7ayMtjJqfegzkRsniVyuGcEW6n5KHZpPnHdX2aj8oVMbRDFxd6LGrl6eaw7LcPHnnFPF96Fgy2XY3IhNnHpGYElV3LF3kKuwXd2JwQcbeVLvpA4h99U/q60/fVgUVlZVBIyVf8A0gcQ++qf1dafvob0f8QII/yqmGBU/wCj7QZUjDA4PQirAoqLBTrHeoZy7yde2NtHbx36FIwQpa1y2CxOM9r0GcD2AUVM6KlVRRRRQhFFFFCEVXvpY9Gn+U4hNb4W7iHcOw7VRv2ZPgepUnoSQdjkWFRQhci2HEHRmU6opV1I67q32rqRsfMEVZfLHMay6Tle3ZxGtuEbSYxgQQx5BVISxdpWJ1EAjfUTUp9J/onTiQNxbYivFHXoswHRX8mxsH+Y7YxRYmkgmMU6tBPGcEHKkHwI/WMdeorZzWzizsHb1MM76U4Ys2j2U749yCqyKYpURHOMyMABjqQflNhWkKAd0Mi5JIBZeA80z8Pd0XvRtlZIZAezcdDlTupx49fPPSlXL3MSteRTXsj4hEfZELlU0MpC6FxsUDDb5RBNbeFXAuryW7uBrt4VzJrAYugXRDGfOVwFXV1yC3hUtdJFdsmIA5x2rSRkNRZ0WDidmdtpIyH3w3peOEWt9YzQ8M+JmkVj8ElcAl2lgZjFIxwyhbfAU7945xVQ8S4XLbSGKeN4pF6q4IPv36j29DU95k4M9vIH7IwI+6r2qyFGAUuhZd1ZSwOlgGAYZ86X2/OxkjEHEYVvofk9pkToPOOUd79P6at0YkaHRnwSri6FxbIPHYqpoqx7v0Z295luE3IZuvwW4ISYexG9ST+z3moXc8t3ENwtvLC8UrsFVXUjJJwCM9Rk9RtS5BGBWgIOIXl/wGSC3gnfGm41lB4gIQDkeGcgjzBB8abasTmGL4VFcxQgt2MkTQgAljGmLbCgbklTA232laeHeih40EvE5ksYjuEbv3Lj8GJdx5b9PEVdzC06qq14IuoLBA0jBUUszHAVQSSfAADcmrJ5a9Hh4fJDecTmFsI3SWO3GGuZSrBlGkbIMgZJ9x00qi5qgsFKcKtxCSMG5l0vcuPHB9WMHyH6BTMvDrm6kVtEsrzairHUTJp9c6j1A8TnatWwAYyGyz6QuwjBKdeM86F4vg1pGLS18UQ/GS+2V+rE+XTzzS7kvlpJAJy6OVwQCNSRyK2eyuEIzokQHDrncEDLYFZW/BksLdJbqBZsTDOMd1TGwwdQIfEgYFGA0vDg5D0m4teDh14k9lMpLgsyDsyq971GERKFCAGA2I22BAqj5em/bjwz8U9FT/C/vS2NrYbr+x4cRuUqub2KwRonIiCAS22BlyrCQhkIykr62EUgYhXjUEVWXF+Mdpkn4uJSzJGCxSPUcsEDE4BPhSfinFyx1yN56VHQAknSi9FXJOw2FS70deieXiTLc3oaK1G6R7h5vL2qh+26nwxnNEcTacazsXeizqKt1T1GYM9edyT+jD0cvxaYXNypWyjOynYzsD6o/Bz6zfzRvkjoyOMKAAAABgAbADwAHlWFtbLEipGoRFAVVUAKoHQADoK21k5xcblZtAaLBFFFFQpRRRRQhFFFFCEUUUUIRRRRQhFFFFCEVF+ePR5a8WjxMumVRhJlxrT2fhLn5J+bB3qUUUIXLHNXJ15wh8XKdpAThJ0yVPkG+1b8FvbgmtfB+OtEUZTrjWVJTGSdDMnTUPdkfPXU9xbLIhR1V1YYZWAKsPEEHYiqk5x9AiOWm4a/YP1MLEmJvYp3Ke45H4ordsuGq8XCy1C12vGbFJOFc1rcrtOIpC+krOWlPYaQZO+QoIPxjtk5PZRoFI2rXx/ldLsIyt8HaOLSqNqZQqIZFQ/aMkARnPTXOB1zVa8Tt57KXsr2F4X8CR3W9qkbMPapIqQ8A52khZCx7aMEZBO5XtBIyhvwnVSc5zpAO21ZGnIOvAfDbzziuiyuY9vRVLfHYeeSEmn5VuoiQ8RQrG0xyVwEUgMc5wGDEDT1BOMZp04R6RbiIKk4S7iRgypONTIQcqyOe8rDAwd8VIuF8dgulMaYLaWIjmZR2mg6kEjMQrGS4laZwD6sCrvWninJVvcO7RP2bMYyCFUQEMDg6RuupI5LjbZUKjG9XbV46s4WcujRqh9M7z588OKZ5OfhACvDraOzDDBk+qTnzGt+g9m/zVFri5eVy8jM7tuWYlmPvJ3NPHCuHpb30Ud6BoONY6lQ6dwsAdipZWKncY3HhU3h4NBawSdwQr2fYSTHLEO2YpdWrIEiSgMAuNUMrbHANayVTY+yL32peDR7pfmG1jYjneo7acoW0nwbRLJMsvbKXUKmqZFylugcHQzbYZs51jYYqRpJb21qq607KNRKMkLJMGcHDDqyzR5hdQCEe3BO1V3ZcaeGKWIYKuyMDvlJEbKyIR0bBI9xpu4zzC0sheeRpZDgbnLewez3Vk+me89d3VTDK2GJo6NnX4fc88VMOM88rN8IjCO0c0aqdZUFplK6bgqoIV9KgEKe9pBNQmKR5pVhto2mlY4CoCf1f/A8TUt5U9EV9xHD3GbO3O/eHxrj2IcEZ82wN8gGrx5U5ItOGR6LaMKSO9Id5H/Gby9gwB4CrB7YgWxJSQvnIdLbDcoF6P8A0IrCy3PEtM02xWLYxR+Wrwdh5eqPwtjVt0UVgTdXyRRRRQhFFFFCEUUUUIRRRRQhFFFFCEUUUUIRRRRQhFFFFCEUUUUISPivB4buMxXESSofkuARnzGeh9o3qo+afof8EycMm0Hr2MpJU+xX3I9zA/jCrooqQSMlBF81yPxS1uLKTs72B4W8CR3W9qkZDD2qTUxsfSQSoZkVmjRlgVPqQd10O7qxPRBgIuFG+wyav7iPDIriMxzxpKh6q6hlPzHx9tVVzP8AQ/RMTJw+U279ezcs0R9gbd1Hv1e6rueJLdIL2UxufDfoja6qqeZnZmclmYksTuSSckk+ZNaeJcfMj5d2lkOBtuSQAq/PgAedS7k30QT8S1PPcrHCjtGwjBLsynDYyAoHtOfdVzcrejqx4aB8HhGvxlfvSn+cfV9y4Hsrd87cNUZJdkb8dZxxz496pPlr0R8R4hhpR8ChPi4PaEexNm/2tI99XDyf6K7HhmGjj7SYf66XDOD+D8lP5oz5k1MKKWc4uNytmtDcAiiiiqqyKKKKEIooooQiiiihCKKKKEIooooQv//Z"/>
          <p:cNvSpPr>
            <a:spLocks noChangeAspect="1" noChangeArrowheads="1"/>
          </p:cNvSpPr>
          <p:nvPr/>
        </p:nvSpPr>
        <p:spPr bwMode="auto">
          <a:xfrm>
            <a:off x="60476" y="-144361"/>
            <a:ext cx="290286" cy="285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6424" tIns="43212" rIns="86424" bIns="43212" numCol="1" anchor="t" anchorCtr="0" compatLnSpc="1">
            <a:prstTxWarp prst="textNoShape">
              <a:avLst/>
            </a:prstTxWarp>
          </a:bodyPr>
          <a:lstStyle/>
          <a:p>
            <a:endParaRPr lang="en-US"/>
          </a:p>
        </p:txBody>
      </p:sp>
      <p:sp>
        <p:nvSpPr>
          <p:cNvPr id="5" name="AutoShape 19" descr="data:image/jpeg;base64,/9j/4AAQSkZJRgABAQAAAQABAAD/2wCEAAkGBhQQEBUUEhQWFBUWGBgYGBgYGBUcFxYYHxgeHhUYGRwXICceGhokGRgXHy8gIygqLSwsFh8yNTArNSYrLCkBCQoKDgwOGg8PGiwlHyUvLS8wMi42LS82NCwsNCksKSksNC0tLTQsKSwwLCwsLCwvLC8vNCwtLCwsLCwsMC0sKf/AABEIAN4A4wMBIgACEQEDEQH/xAAcAAABBAMBAAAAAAAAAAAAAAAABAUGBwIDCAH/xABXEAACAQMCAwQEBBEHCQcFAAABAgMABBESIQUGMRMiQVEHMmFxFCNCgQgWMzQ1UlRVYnJzdJGxstHSF4KTlaGkwRUkJUOSlKKz8FNjg7TC0/FFZHWj4f/EABsBAAIDAQEBAAAAAAAAAAAAAAAEAQIDBQYH/8QAOBEAAQMCAgYIBQQBBQAAAAAAAQACAwQRITEFEkFRYfATIjJxgaGx0RQzkcHhFSNC8TQGFlJygv/aAAwDAQACEQMRAD8AvGiiihCKKKKEIooooQiioNzb6YrDh+U1/CJht2cOGwfJn9Vd/DJPsqquP+mLid7kQ6bKI/abyEe1yM59qhas1pdgAqucG5q/uL8wW9muq5mjhHhrZQT7gd2+aoBxn6IKwiJW3WW5bw0roQ/O/e/Qpqlrfl6W5ZnIluHwzMx1McAZZidzgeOT41LeEejWRgxkkit1UQk7MxxMcRHEYIwT4k7eNWIY3tuHqrtjleLsYbccPpfNLeI+nviEv1vawwA+L6nYfOSo/wCGo7eekHi8/r3rIPKMKmPnRQf7ak/EvR2Lezd9E08ytKj6Coih7PfW2RqKsmGG460v5C4LbSWcc7wJK6yTo4bJ1YhMseQTj5OOnjUdJEBcAnyzWgpZSbOcBgcscrb7b1WVxeXUv1W9uX/GlkP62NI34Vq9Z5G97fvq9bOwjtr2xREjMUz3KElEOtN5bc5IznRIoyPLFNcvEj/komSZo3kup4m0RIe12IEbYxoUgdR+iqfEt2MH1TA0dc/MP0tv79ypwcEUdC4+cfupRDHLH9TuJk/Fdh+oiuhLm3d71UKxNBHdIE378OLXPZhNOAh9br8rpTHd8LW4urV+yScJb3E5dYwO3wcRIYwMnSxRdxvvU/Et2s5552Kn6eSARJsB38nDkYqqrXmricJzHxCc48HdnH6HLCn2w9M3F4fXMFwPw0AP/wCspUpn4Tai+4oJLWNorePtVA1oVbQulFKEAKxJzt1xSV/R9btFHKxkhUwxyyKmHOqaTTbxprx0GQSTvgdM1PTRfyaR3YqnwUtrseD3i3pdKeGfRFoMC8s5I/wo2DD/AGX04/SannAfSbw69wIbpA5+RJmN8+QD41H8XNVLxX0YTRLMySJIscwiA3DyZKKpAwR60qqd9iDUK4jwAJI8bppeMlX047pBwd12O+2auGsf2HfXBLvZLHi9uHDHj6LrjNFcq8C5r4hw/HwW5YoP9VJ3o8eQVsgfzdJqy+Wvog4mIj4jCbdv+0QFoz7SvrqPdqqro3MzCq17XZFW/RSXhvFYrmMSQSJKh6MjBh7tuh9nWlVUV0UUUUIRRRRQhFFFFCEUUUUIRRRVLekT01P2j2nDPWUlZLgj1SDhhGD5HbWfmHQ1IBOAUE2xKn3OnpKtOFLiZ9cpGVhTBkPkT4IvtPzZqj+afSRf8Vypb4Lbn/VRk5YeTtsz/wBg9lJeXuRLq9LSojSsSSZZGA1P1IVpD3n6nxPnirL4XyRDbLHcQRTTyR9jMrEriXvkTRdn8h0AJxknIG/hUucyPtYncPv+FrHBJLY5Djz6+l1X3Kno5kuJezGmEgZPa5EhGCe5H6z7AnYY261MeWuTrSS3hOC8k7zIkrEhY5oyTCjRkYKuikkNk+HjTzzLrSM3CsXksnS5glYk9tazN9TLHqQcrv4AedMF1ztbW1zOIlM9vM8VyoVijQTghmAJUjqMHHht51iZJJeqPoF0GwwwDX24YnO/jbeDbDKx2rdxfjs62llep3HtpZIJogAsYf2ouwDJlTgfKFO9xxmGO7DZjS3uuHp2faYKI6bxBgdjjpjxqvW4td3z3CQozLcSdrJFGhYas5HgSMee2cb0uT0bzIA15PBZjykkDSY9iJnPuzWvw1mjpCAl/jQ55ETS7u77/wBYepW2DnGK4tJouINMzvcLOGiCZzo0sMtgKMADYH3Uj5Z55awieNIxIGlEg1E93ClSMDrlTjrSscN4TB60l1dt+AqxRn/a7/6KzHMtnH9Q4ZB75meY/obFVdPSMuLkrdlHpKaxDAO/Pz9k2t6QbjTaqOzHwT6kcd71dI1ZOCNOB0HQVqi5vuhE8Q0FHd5CDEjYd/WZSQSp32xjFPI9Ilwv1KO2h/JwIP15rB/Sdf8A3Tj2BIh+pKx+Lpsmxkpo6L0hm+Vo+nsk/wDKPxAMGLDIYNnsY92CFNTd3vNpOMnyHlSRefLhYhFlAAixggEOEVw4GoHxIGfMU4r6S+I+Fw3zpF/itbB6SL1vqphlHk8MZz78AUGrpj2mef5VW6LrwepIPpu/82SG658aVb3XEoa87IMyk4QJjZQc5BHmfGpXa+kazlJ7XtIFSSCRV069aQoNMWVIwe1GrJ238KYm5ugk+r8NtH8zGrRN+lSawaPhM/WO6tGP2rLLGPfr7/6KsJaR+0hUdSaTizYHd3hu7hsU44ZzHBKs0naKVgijnK6h3pdcs8iqOpxIYl/m1F+TJVtrG5vJpexkuX7COTs+0wfXkYoeqk7Hr06Gmw+j5ZvrK9t7g+CMTDKfcr9f0ikF7Fe2JhW6hfs4H1xpKCYc5yQCp0kEjcA/rrdsALT0bg7y52JN1VqyDpmFnfjjhjl37NtlJ7vkxHsmkkTN7LJFpC4RVeU9yLQvdGI++RtjWKj3HvRxNEBoK3QLvGRGrkrIi6nXBGTgA7jyPQ1J+A+ktZTGtyxWRPhEiySEmLtnGIMhQSqKrOvjjI+Z95b4RHGkjJcvNHLqUSMx0ogAN9Mn2oY4QN1zg7jc4tklh6vkefRMSRQVILzY8RzstexxxOCpPhd1cWEva2Uzwv4rnut7GByGHsYGrb5M9PMcpEPEUFvJ0Eoz2LfjdSnv3X2imW+tor5bq/nVliZlt7SNAAzNsFIHytKjJHjlhkYFR7m/kJ7V2TKzqBqOnGuMd36ogJMZ7679O8N6YD45MD1T5fhc99LLHi3rDz/I4jyXScUoZQykMpAIIIIIPQgjqKzrl/k/n674M2EJntc5aFj6vmUPyD7tj4jxronlbmmHiVstxbklGyCGGGRh6ysPMZHTI32qrmlpsVi1wcLhO9FFFVVkUUUUIRRRRQhFcjS/XV1+Xk/bauua5Gl+urr8vJ+21MU/zAsJ+wVP/Rlx9dYs5/Ud1khJJHZ3CnKYI3AbGk488eJobn6WEzpOmZ0uTNCyEaYpNREy9d42GRgddR881DXsiIllHQkg/gkHb5jTtyDYpPxK2jlUOjOdStuDhGIyPEZA2rSSlYXF5y+6vFXvYxrBnxytz4YY3xThb2vEOLBsEpba2c6mKWsZJycaiRsSdhnGfCtyWXDbL1i3EJh4LmO2B9/rP/aDTfzDzTNduVkfuISFiTuxoAdgFG3TzyaZ9z5D/r9A+euQ+ufbUhGqPNenh0RFfpKt+ufIcL5eGCkt7z5cuvZxFbaLwjt1EY/SO8f00wBWckgFj4nr+kn/ABNeQWrOSFBcgaj0AAyBkk+0gADckgDJqS2XJ/aOkc8pTLFGQL3o2wTHqDdQ4VsOCRkAZJ6LtgdL1nG6bk0hFSftxMDedw+5TIvDMrqDg+elWcA5G2pMjx6nA2PlSK8t5EbTjTsD3gRkHoR1yPbmrE4pZtaFUDhoyuVJ0K6BcBlAACnqNPl3s5wMsN1w8OV+LldQCRrEnyjuO6w8s5GPD1vBl1Ky3VGK5MWl59f91xLeFh6KJ9gx6kH5if0b0stuCTSZ0rJgbHTGTg+RCIzA9OorfxmVOHr2roS8mRDCxIyB67yFSCYgcALsWYHJwpzCeIcz3M/rzPpHRFOiNfxY0wi/MKzZTE9tNVGlWN/xx443/v6hSu74c0TBWMo8w6lD7MDO494FYquBj/r+2o3w3m65g2EpePxik78Te9G2B9owR4EVKY5o7iHt4AVXIWSMnJhcglQCd2jYBipO/dYHcZbCop3NGsMk/o3SUcp6NwIdxxv42H0WusVYEZBzWVOfDrBbmIoMLNHup6CRCdlb3E4z4Ar4bUtFH0hIGa6dVVCmAe4dW9jw3HuTWaeeFc6XdsNKTFk6GOTvxkeWl84HuxTK6kEgggg4IPUHxBrAmmooyCubVzskbjYhSlr/AIdefXEBspD/AK223iz5tEeg/F39tC8vXtgDPZSrdW5BDNDh1K+KyxHJxjqCDjzFRQmlPDeLzWsgkgkaNvNT19hHRh7CCK7MbnkarsRxXlJomMdrRdU8FKeFc9xF45J41QWkTG3hjB7N7gn12+18/ZjbyK3gU6W9jcXt/qZr1wFQbPOqnU4z8mNmwCftVwOopm59cSw2NyURJbiJ2lKLpDsHADEDbOPH21HrRJLjSjMxSMHGSSEXqQuemT4Vf4RpF25HP2Cy/UXDB3aGVtpzud3hx4EaOLXomkkkEaRBiSEQYRfYBVwfQ9fYg/nEn7KVSr9D7qur6Hr7EH84k/ZSr1LQ0NaEpC90jnOdmVZ1FFFKJlFFFFCEUUUUIRXI0v11dfl5P22rrmuRpfrq6/LyfttTFP8AMCwn7BUs4Age20sMglgRWvkmQQcXhwGfRI4CqMu3cYDA29nsrPlg/En8c/qFb+RPs5D+Vk/YenX5OSjc2pjm9Ztsd47eW/srEDJAG5OwA8T7BWy59dvxm/XW3h/E0t2LvqztjSU6b6h3/HcEH8HHjmvHx9d+qTYL6lU3ghMrBrOGV8f68FJeC2rWiK7KvdbWx7xywyFLDGQigkLtlSSxG5w68auzdaCwW3CMGViw7cEMGwCDpRcqCQdecDYEbMlnxxJ/VQuuCcyS4UgesRnYge7pWK8YSJFwYAQo2RTI3TocaFB95rs9Vg3BeFtJM84EuKdUu4FYkPrc9T3pJG95GpsezpWqLiWkBNByCEGshCwzhNm3ORj+2oxb8dljTQjBVzkd3JAx0G+BvvsPGs+DStJeQNIxciRCSxz3VbUfcMA9PM0satl7NxXUj0NOQXSWaAL71F/SPfiW+ZVKlYkjiGjBUEIDKARsfjWk3HWovWcshZiTuScn3nrWFNrioqS8hT/5w8OQO3ieNQSAGkGHhXfbJkRVH42PGo1W6yuTHIjjqjKw94Of8KhwuLFXjeY3h4zBv9FN2FZ2t20UiunrKfmI8VPsI2/t8KU8di0XU6joJZMe7Wcf2YpvJrmRRkFevqqgSMscipTxmxW7iFxAMtjvL4sB1Uj7dd/f08qimqnTgPG/gz976m3rfgnwce7oR4j3ClnMPAFVjKjokb797ZNZ3wGHQN1G2M5HiK6bWi9yvMGQx3Zs2KOk1gTXmqsCa6Mca5k0ylfN31hwv8hL/wAwVlZWyx223ihYnzJXP/8AKw5t+sOF/kJf+aK2lsWmf+6/9FaN7PifVLHtEqGt0Puq6voevsQfziT9lKpV+h91XV9D19iD+cSfspWFXsWtLtVnUUUUknEUUUUIRRRRQhFcjS/XV1+Xk/bauua5Gl+urr8vJ+21MU/zAsJ+wVKOVj8W/wCN/gKUciH/AE3D+Wk/ZeknKp7snvX9RpVyH9m4Py0n7L06/J3clG/x7003Q+Mf8Zv1mkvwZNRbSuT44GaVXf1R/wAZv2jWnV/15e/y+evE43wX146uqC+3iseyGc4GfcKzooqLq4ACK32N32ThtIbZgQSQCGQqd1IIOGO48a0V5QCQbhQ5ocC05FboPR5b3STNbyyK4QtHEQrYfG0bNsSrHCpJjGWCtpOnXXpGKsm3vGtIZLvGOzXRESO60smVUb7MAnaORuDowdjVd3l00sjyOcs7FmOAMknJ2Gw3Ndune57LuXgtJU8dPOWRnD04LTU9m5At4Y4Hlmk70YaRAFDM5AJiiJzspyrykaVI0gOwZVgkblSCDgg5B8j4VP7HircRhV5JIzcxns31PDE0keAYWAYqGK4dDjwEdauvbBKQhhfZ+SOIXnbSs+Auo9AScbAdTuenWkpNLbjg08a6micIPl6SU/2lyuPnpATRFEnJpxawXj7inuz5gjYyLcRIUkXSh6iEn19OfVDsc6hgqQPDoxE1rJp74cSNsVyTVajw7Oy9lUqxU7kePmPA/P8ArBrGtcjYA8h09g8V93l5EDw6Zg5reAu1dV+Y8+KXq2s1teLsnLhvB7vSylvNn2O4Wf8AuZh+iUUTH/M//CH7Io5q+xvC/wAlcf8ANFZTxKLJO1ljgEiKEMpI19PVCgsV82xpHiRU3Abc7z6rKxJNtw9FD36H3Grq+h6+xB/OJP2Uqmr22aJnRxpZcgjbY/NsR7RsauX6Hr7EH84k/ZSsKrYtqbarOooopJNoooooQiiiihCK5KiQNe3AboblwfcZDXWtcju2Lu6PlcSH/jat6f5gWM/YUy4XwrsC+G1BsY23GM9f001cD4r8F4gJupjeRgME5O4xsR5k5JA7pqRh849vT9dNfITf6ZgJ/wC1k/RpfNOuxa7uSosHN71oMR7XAgdi3ey2XBBPVVj7hHXqWG258aVRyyB9QuIkRM+v3AB8pez3GwAyRtuPmij8SOZSksoQu7BYkOMLnTkkgEF3UdCOvszqhss+tGT6keuWYKNOdbtgYOCAB1PU+JAHHawAYYLsyzue65N9mOPiL5KV29vBc3BjXusBluyPcIO4YBh3dsDHQ6x5GtPFOBSQbnvJ9uB0/GHyff09vhSr0fWw+Pl0xqzPp0xnIUetjOT5gfzamKIWIAGSTgDzJ2AqklOx4yTFNpKenIs643HnBV1HZ9ztHZIos47SQ6VyNyF6s7Yx3UDHcbUgvOaoLdG+DM0s5wFkaJVjj3yzoHLFnwMAsq41E9QMNnP3FUnvXWLHYw/FR6fVIUnWygbYeQu/86o5VI6VjMTiUxVaYmmu1vVafr9fZK+IcWmuDmeWSUjoZHZiPdqJpJRRTS4yKKKKEJRY8QkgcPC7RuOjIxUj5xUstuOW92fjCLWY9Tj/ADZ28+6NUGT4YZMk+oNhC6Ks1xabhQRdTO7t2jdkcaWU4I8j82x942NZ2nDJJUZ0xgeBIGrw657oJBALbMVYZGN1XCrM3trbyHOIw0EzZwcIVMO/hmOVU1fJWEnwAM7g4X2aoFGQhOs9FVChBznZIwdOxOAAPfTT6jAaqWbBckuVe8MADSu6g9jFM5V12DhCIw6nylaPKnr08azWxM6xSW8RzLqVokB+LmTHbKB8lSCsmOiiXHRaUc58ftESWOBhNLIqRl0B0IiyK7LrOO0GY0AABCjVhsEKG7hNxLdfCri4aRbeR9bxRN2cdxOW2j8RgKzu2ASAo6EgioncXggcFJhaGEEqT8X4tqs7WCziN3d2yOrlI+2hg1uWzkZR5NlA9ZR3upxhnsuRpJXM/EpWaRt+y15lby7VzkRjp3d28ML1p45s0jh3DdEaRK6TsUjGE1CQKDgkktpAGpiSfE0o4WfiY/xB+qriLW6zjvVekt1WhR3mdQJdsD4tBgZwAq6EUZJOAiqMkknqSatX6Hr7EH84k/ZSql5gkzPJ7MD9Cira+h6+xB/OJP2UqKnANU0+blZ1FFFJppFFFFCEUUUUIRXI0v11dfl5P22rrmuRpfrq6/LyfttTFP8AMCwn7BUm4lITZxsDuNBz7cY/XSblNj8LDsjSqqyNKFbSdBRlc6vD1vf5b1kW1cP/ABTj/j/caV8sK628xWORu07upQMYHrA75I+Y701M7VYUvG3WeEzX/IN041QyalIyEMjZAO4GSAM1DuIcPlgfTMjI3kwI+ceY9oq47URIF7RQuI0BLRkd7fXuV67D9Ne3i2Uq6ZezK9QDqA946AfNXMAsug43N1TNhxCSBw8TsjDxB/sPmPYan1z6Qp04crEKlxOWWN12IiXaSUDwYsSisOmiQjBANN7ckJLO3YajHrIVV3yPAlzkRp1Jd+gBIBwaYOab9Jblux+oxhYoeuOzQYDb7946nOfFzQDdS5pamiiiipVUUUUUIRRRRQhFFFFCFJ+VedBYxSRtD2up1kQ9oU0MFKkHAJZWBGQCM6cUj4xzTc3uI3bEee5DGNMSnw0oOp8MnJ9tMlW1wjgUNhw/tJo1YSxEySYBMzSRsYYIC2dQGqPJQAh1LaiqbCE2cH9HkUG95iaTf4pS3ZoRs3aPGQ0hUghljPd65YZFSDiNqk0YRlVURRoVdliX5JUjIC+Uy5B/1gJya3TSt3TKR2vZwNMDkETKiBy4xvpkLGRhuCApxg0ogQIwU47srAnABbMOp2bGwOdzjA2G1CFGeZ7lhbWsDIQLYSJ2m2G1sGQMB6jdR1KtjKk7gauWGLSNk5wgUewZ2H9lZcx8RcxpGFwugRlvAgKhdM49Y5XI+SMeL93Dlg47VvID/E10YS4sxSEoAkwTRxGTVJIfNm/WauP6Hr7EH84k/ZSqVkOx9xq6/oe/sR/48v6krOq2LSm2qzaKKKSTaKKKKEIooooQvGOOtcjzbXV3+Xk/baujfSt9hrz8l/6hVO3XCOHW6wq1h2rNbwSM/wAJnXLPErN3RsNyakTthOu5aR0klWTHGMc022UgNnMM9CD+z+6mSDQJAHkaItJGodSVAQlu0LEHYrlcZ2wvsqTdnwz72/3u4o0cM+9v97uKrJpCJ4tz6Jpmgqxhvq+Y90g4dc3emMxXrHtGZBrKuoZNOrJbO2CTt4Adc0si5r4guCVhlU7ZIKHUBkqcMBkDfy361n2fDPvb/e7ijs+Gfe3+93FL/FRb1v8Ao9X/AMPMe608yc5MLHS0AinuVI695IMgF+gIMhDKB9qGO+parerRtbGwmmjhh4UHklbSoN7OoyFLbkjyU1JP5Kz95Y/6yl/dWzHh4u1JTU74HakmB53Kiq3Xdo8UjRyKUdCVZT1BBwQau/8AkrP3lj/rKX91eN6LCP8A6JGfdxKT/EVZY24qi6KtrjHL9tZb3XBJIV6azdzNFk9AZIyVBPtxWPB+B2l7OYbbhKu4jMh1X06AKGC9SN9yKp0jdbV2rf4WTozLhqjiP7VT0Vev8lZ+8sf9ZS/uqLcPhsLhoo4uFAySvoVTezgat+rEY+SasXgWvtVGQukBLdgue5VnRV6fyVn7yx/1lL+6vf5Kz95Y/wCspf3VKztxVFVa3JfB0t7SG5BDyyAkS51G3XWwYRL8lxp3bBYF8jAHef8A+Ss/eWP+spf3Uy8b5ctbGREuuEKhkVmXTfzPkKVBzgbesKhzg0XKvHE6VwYzElOKyqNGWxpOpkzmMIPVKnfVvpIIzrbqNu608a4t2KBFOZWGNyCBvlifDrgv4O4x6qsAn0cM+9v97uKOz4Z97f73cViKqG+JT50PWWwb5j3Sjmkj/J3CxnJ7O4JOckkzZJPmScknxzTZwmQLbznPgB/YR/jSvs+Gfe3+93FHZ8M+9v8Ae7imhpOIC3PolzoCsJvbzHuo3K3dPuP6qvD0AqBwdd9zLKSPHqB/gKrPs+Gfe3+93FTL0dcIgt+OL8GjMSS8MWYprZ8M8q57zb+AqHVbKg9XYsn6Nmo23lGfd9irjoooqFgiiiihCpPifChBecRSaS8cxFLmFUu5YwbaRsPj1to3On3e6mX/ACzbfa3/APWEn8FWN6TLVYJ7S+YfFqxtbnyNtONJLexHIPvaqj4pw9reeSF/WjdkPtwdj7iMH56SqpJI7FpwXoNEU1PUhzZW3cOJy8DzdbeY+KQNayhVvAxXbXeySJ1HrIVAYeylPMvrwfmlp/5dKjnF/qEnu/xFSLmX14PzS0/8ulKukdJDd29dWGmip64NiFgWHfv4ppooopNdtFFFFCE88j/Zax/Kt/yZK6MrnPkf7LWP5Vv+TJXRldik+WvD6a/yj3BUzzf6TOIW1/cQxFFjjcKmbeRyRoU51KcHcn9FSf0Yc43t+0ouogI0VSkwikiDMScphydRwAcr08eorHjvphitbqW3NtPIYm0llMWknSG21MD0YUhPp1i8LO4z7Wg/jrbXaHYu8MEoIZXxjViPeA73t5Ky7m2WRGR1DowKsrAEMDsQQeoIqlvRBbrFxq7jQ5SOO4jQ5zlFulVN/HYAZ9lecf8ATDd3KGO3iW0Vhgvr7SbH4GAFQ+3vEeG9a/QnGF4nIB0Fo3/OSqdMxzw1uK2+Cmip3ySCwwFvEK8jXM3If1/YfnP/ALldMmuZuQ/r+w/Of/cqZs2d/uq0XYm/6fcLpmq95n5q4xDdyR2vD1mgUrokOctlAW+WOjFh08KsKq35m9L5s7ya2WzMvZFQX7ZVzqjV+hQ49bHXwrVzg0XJSUcb5HarBcpD9O/H/vUn/F/7lQLmLm+fikkck8cUfZLIgVNeclxq1aiehTwqcfy7P97z/vCfwVWMOcEsMEs7YznGpycZ8etJVMw1LNK72iaJ4n1pWEWFxmMcFsooorlr1yKKKKEIp641cpHfWpkExH+TIB8TM0LZ1Hqyg5HXb3eVMtL+bfru0/8Ax1v+tqbp3FocRuXI0lG2V0THjAu+xTh/lm2+1v8A+sJP4KVW91bPDcSH4ciwQtIWN/KQWyFiTGkbs5A6+dRapjy7wXtvgVpj65lN5cD/AO2gJEKsPtXl1f2VtTzSyPsTgkdJUNJTQF7W45DE+6sXkrlTs+H263JlebQGkLSS6tTEsVPe+Tq0/wA2val1FdJeUUX9Js8KcJu+3GUMRUAdTIdogPb2mk/NVPc3AiWJZN50t4FuD5zCMBvnC6AfaDU85+4ys1+kbbwcOUXc48HuDtZwn25OrHQg+yqquboyOzu2pnYsx8yTkn9JpCtf1Q1ek0DA4vdNsGHPckHF/qEnu/xFTHjXAbmX4O8dvNIptLTDLG7KcQJncDFRS6iEiMpOMjGdqYfh14kiwieYElVQCVwuOi43wB0HsrGnYJGFhO26d0lNJSztqGtuNXV87qcfSrefclx/Qy/w0fSrefclx/Qy/wANRO1vrg6le4uVdGKsvauMEHyz7x81SnhPL0wCTXt5cW9u24zM4mlH/coAWP4xGn20y7R4a3WLkjHp+WR2q2P1Wf0q3n3Jcf0Mv8NH0q3n3Jcf0Mv8NM0peK4Ktd3MsavgtHO41oG3KE9CR0yKe+ZeXzbNrS9ujbTRNJbTGZyNQGrRJjxyChxjGtT4EVJ0bYA3zVf9wv1i3UFwlPA+FXdpe21w1ldusUhZlSF9WDGy7asDqw8atD+UtvvVxT/d1/jqoeMcj38TRLDeTyNIX2kMkI0pGjtIhaRg8fxgXVt3hjFaLTlXiDwhmnmSXtDGYzc7nHwjtHPe+LVfgrjcHVhiDtitooujGqCuXV1QqZDI5uPA/hOvG+E3d3eXNwtldossmpVeF9QGhF305HVT40k+lW8+5Lj+hl/hpDPy5fmMGG5dyVZ8/C+mmSWMRABiruxhdgVYg6SPDJTwcqcXdkVZnYuuoYuun1PCt3+657eHCn/tB4Zxg+kDnFxK6EGmnwxiNrBYJ2+lW8+5Lj+hl/hp75G+E8NvWnksL2RWgMeI4GJDGRW316dsKagfLVrd3sdy/wAMmj+Dxs4BeQmRwruIh3hglIpTnf1OlKJOW+LBQ3bMdTRKoF2uotJp7NQNfrYdDg7gMD0yRMdKI3awKpVaXdUxmNzcDuV6fylt96uKf7uv8dVNy5wS8tZ7Wd7G7YRTa2VYX147/TOBnvDxpjuOXeKoJSZ3xEoY/wCdespj7TKAt3/iwWOOmk+VY8V4Tf2tvJLNdyAoYNISZnWRZTMNQdXxs1uw8c9RtgndzC62OS58U4iDgB2hbP8ACvf+UtvvVxT/AHdf46rLmHht1eX1zcLY3cayuhVXhfVgRIpzpyOqnxqH8r213fJcsLyZOwiZx35D2jhWZYh3hgsschzv6vSnIcs37S4S8kaMG1Dt2za1E6QnV2evUVU3CLnIz4dDiskfSN1SVelqhTSdI0XPE/hOH0q3n3Jcf0Mv8NH0q3n3Jcf0Mv8ADTNd8v8AE0M+LlnWBDKSLnd4gGJdAHJIARs+RGOuAXC/5ZvoyPj5QMojZvYjpkyY5NRD4VBMki5PTYdc0uKBp/kuqf8AUEg/gEp+lW8+5Lj+hl/ho+lW8+5Lj+hl/hptt+CXr3YtBNc9sWC47diBlQ2rIPq6GDZ8vbtW3mmIQXLRW15dyJGArO07HXIPXK4xhc7Dr0O9ajRd8isj/qVwzYEt+lW8+5Lj+hl/ho+lW8+5Lj+hl/hrLh3K08toZWu7qKR2Xse0mZYpF3yC52VzjuhioOk4JztHLlriNmV7m5BUkMO2bYjr0OKozR4eSGuyW8unpomhzo8D383Uh+lW8+5bj+hl/hrHnSBkvbVXUqy8OgBVgQQQzZBB3BqDzcZu1UP29wEctoJlk30kZ8fDIpx4VFIzdrPIzOV0jWxYhc53LHPzVm+FsLHY5q8FbLXzxjUsGm5TrVucjTRji9xn/W2ls1mfD4Kq6WQeTCTGoeYJ2qotQ8xUl4PxdlgSePvTcNkM6gdZLRzpu4/myHyempqyo36r7HanNOQOkhDx/H0K6BorTZ3iSxpJGdSOqupHQqRlT84Iorqrxir+D0Z3sck7x8UCm4lMsgNlC+W8PqjscKNgOgrd9IHEPvqn9XWn76sCiospDiMiq/8ApA4h99U/q60/fSLiXokubox/COIpII3VwBY26NkHoGjYMAfLp022qzaKLBSXE5lc7emblf4BxH4UgxBd5LY6LN8vPv8AX9uX8q38jcSjwV74uM5EgKA9iqeqJpD/AJuq4JZ1UkjAGMb3RzjytHxKzktpdtQyrYyUceo49x6+YJHjXMSRTWVy1vMNE8DeO4ON1IzswxgjzBFbAdIzozns9lEcvQSCTZt7t/gpfzpy8cm7jOpZCXkAXRo1N3ZFQnUIXJwjMATpJxuK0cs8diaF7C9J+CzZ0v1a2lIwJV/B37w9/mcyfl7jCXca6xG7tJ8ZC3xkkpAGX0N9VkkJYBmISFVJwOtRLmPlYwL28RWSBmK649RSN87xhmHeAOwfocVNPNh0Mq2raW5+IgxBxPv7/VLOYL29sLlll7Jg7NIrBH7OZHhSIlSrg6SkaHYggjrg4LVFzbOqoNMJ0PrBMbAk6pmUdxxpCtcylSmll7u/dFOPAOaYzD8Dv1MtrnuMPqts320Z8V81/X0Pl9yK8U8OGE1rM6BLhN0Klu9qx6jBc5B8jjOKbEUYwcFyTI84tKbOO893FrMYwsLMUDsTGw7OSQvP3Qr4zG11KBkY7xyDgGmu39Jt0h9WEjGNJV8HaADOGBOPgsRx0PeBBBxXkHDFvxxC+mZkCanQLjeRyxRST8kd0ED7delRKueU8FIOXud7ixRkg0gPIHkyG+MARl7N8EZjw7HT54PgKWW/pJuY+0KrCGkMBLaDkdiI+zxlsH6ih7wOCW06dRzE6KhSpTL6Q7g68JCofOQFcgZhMJ3diSdDE5Ykk9fKtvE/SPNdPmeKF4y8TPGO0AcRyTSacs7EAtcSA+Q0gYxURooQn/lznW44epW3KqGkV3yG+MCqyiN8EaoyHYlfPG+1SDlrnq5nmS2+KQSPF39Dkr2SQhcKJArHFpF13yWwQGNQCnrko/6Ss/ziEfMZFB/sNCFNeIc2uY5EiZSsyFGzAYwiGN0wgWdtRIlkbv5ALbAVrtearyScaBG8jy6goiY6nM7zYAD59eVsYOQMYIIzSDgfAZryQRW6F2wM+CqPtmboo9/zZqTy8Vg4QjR2bLPeMCsl0BlIftkgz1PgX/8AgdExRjAC5SAlecScEp43xNuGiVdSNxC5VFmeMHFrGI1URIxZiZCqLls58c+qaZuSeCrNKJC65jbeIxazIugnSgYhXY4I0ZDYyRnFJ+T+HfCbvMveRFeWVjhgoVSe0cH111YyvVs48am0UkNrEI2IEOoFl7hWQORhuq64m06o5kOuFsqdqSqZRGOibnt9l2NH0pkPTv8AAfdJ+YuPJbwdwIdQZYl0sU0lGjbS4KkqiuR2M6lkJwCRVVzQvM8dvCNUszBFHnk4/X4++nrnHiStcyv2hlUYAckEthQMasDWc7ayMtjJqfegzkRsniVyuGcEW6n5KHZpPnHdX2aj8oVMbRDFxd6LGrl6eaw7LcPHnnFPF96Fgy2XY3IhNnHpGYElV3LF3kKuwXd2JwQcbeVLvpA4h99U/q60/fVgUVlZVBIyVf8A0gcQ++qf1dafvob0f8QII/yqmGBU/wCj7QZUjDA4PQirAoqLBTrHeoZy7yde2NtHbx36FIwQpa1y2CxOM9r0GcD2AUVM6KlVRRRRQhFFFFCEVXvpY9Gn+U4hNb4W7iHcOw7VRv2ZPgepUnoSQdjkWFRQhci2HEHRmU6opV1I67q32rqRsfMEVZfLHMay6Tle3ZxGtuEbSYxgQQx5BVISxdpWJ1EAjfUTUp9J/onTiQNxbYivFHXoswHRX8mxsH+Y7YxRYmkgmMU6tBPGcEHKkHwI/WMdeorZzWzizsHb1MM76U4Ys2j2U749yCqyKYpURHOMyMABjqQflNhWkKAd0Mi5JIBZeA80z8Pd0XvRtlZIZAezcdDlTupx49fPPSlXL3MSteRTXsj4hEfZELlU0MpC6FxsUDDb5RBNbeFXAuryW7uBrt4VzJrAYugXRDGfOVwFXV1yC3hUtdJFdsmIA5x2rSRkNRZ0WDidmdtpIyH3w3peOEWt9YzQ8M+JmkVj8ElcAl2lgZjFIxwyhbfAU7945xVQ8S4XLbSGKeN4pF6q4IPv36j29DU95k4M9vIH7IwI+6r2qyFGAUuhZd1ZSwOlgGAYZ86X2/OxkjEHEYVvofk9pkToPOOUd79P6at0YkaHRnwSri6FxbIPHYqpoqx7v0Z295luE3IZuvwW4ISYexG9ST+z3moXc8t3ENwtvLC8UrsFVXUjJJwCM9Rk9RtS5BGBWgIOIXl/wGSC3gnfGm41lB4gIQDkeGcgjzBB8abasTmGL4VFcxQgt2MkTQgAljGmLbCgbklTA232laeHeih40EvE5ksYjuEbv3Lj8GJdx5b9PEVdzC06qq14IuoLBA0jBUUszHAVQSSfAADcmrJ5a9Hh4fJDecTmFsI3SWO3GGuZSrBlGkbIMgZJ9x00qi5qgsFKcKtxCSMG5l0vcuPHB9WMHyH6BTMvDrm6kVtEsrzairHUTJp9c6j1A8TnatWwAYyGyz6QuwjBKdeM86F4vg1pGLS18UQ/GS+2V+rE+XTzzS7kvlpJAJy6OVwQCNSRyK2eyuEIzokQHDrncEDLYFZW/BksLdJbqBZsTDOMd1TGwwdQIfEgYFGA0vDg5D0m4teDh14k9lMpLgsyDsyq971GERKFCAGA2I22BAqj5em/bjwz8U9FT/C/vS2NrYbr+x4cRuUqub2KwRonIiCAS22BlyrCQhkIykr62EUgYhXjUEVWXF+Mdpkn4uJSzJGCxSPUcsEDE4BPhSfinFyx1yN56VHQAknSi9FXJOw2FS70deieXiTLc3oaK1G6R7h5vL2qh+26nwxnNEcTacazsXeizqKt1T1GYM9edyT+jD0cvxaYXNypWyjOynYzsD6o/Bz6zfzRvkjoyOMKAAAABgAbADwAHlWFtbLEipGoRFAVVUAKoHQADoK21k5xcblZtAaLBFFFFQpRRRRQhFFFFCEUUUUIRRRRQhFFFFCEVF+ePR5a8WjxMumVRhJlxrT2fhLn5J+bB3qUUUIXLHNXJ15wh8XKdpAThJ0yVPkG+1b8FvbgmtfB+OtEUZTrjWVJTGSdDMnTUPdkfPXU9xbLIhR1V1YYZWAKsPEEHYiqk5x9AiOWm4a/YP1MLEmJvYp3Ke45H4ordsuGq8XCy1C12vGbFJOFc1rcrtOIpC+krOWlPYaQZO+QoIPxjtk5PZRoFI2rXx/ldLsIyt8HaOLSqNqZQqIZFQ/aMkARnPTXOB1zVa8Tt57KXsr2F4X8CR3W9qkbMPapIqQ8A52khZCx7aMEZBO5XtBIyhvwnVSc5zpAO21ZGnIOvAfDbzziuiyuY9vRVLfHYeeSEmn5VuoiQ8RQrG0xyVwEUgMc5wGDEDT1BOMZp04R6RbiIKk4S7iRgypONTIQcqyOe8rDAwd8VIuF8dgulMaYLaWIjmZR2mg6kEjMQrGS4laZwD6sCrvWninJVvcO7RP2bMYyCFUQEMDg6RuupI5LjbZUKjG9XbV46s4WcujRqh9M7z588OKZ5OfhACvDraOzDDBk+qTnzGt+g9m/zVFri5eVy8jM7tuWYlmPvJ3NPHCuHpb30Ud6BoONY6lQ6dwsAdipZWKncY3HhU3h4NBawSdwQr2fYSTHLEO2YpdWrIEiSgMAuNUMrbHANayVTY+yL32peDR7pfmG1jYjneo7acoW0nwbRLJMsvbKXUKmqZFylugcHQzbYZs51jYYqRpJb21qq607KNRKMkLJMGcHDDqyzR5hdQCEe3BO1V3ZcaeGKWIYKuyMDvlJEbKyIR0bBI9xpu4zzC0sheeRpZDgbnLewez3Vk+me89d3VTDK2GJo6NnX4fc88VMOM88rN8IjCO0c0aqdZUFplK6bgqoIV9KgEKe9pBNQmKR5pVhto2mlY4CoCf1f/A8TUt5U9EV9xHD3GbO3O/eHxrj2IcEZ82wN8gGrx5U5ItOGR6LaMKSO9Id5H/Gby9gwB4CrB7YgWxJSQvnIdLbDcoF6P8A0IrCy3PEtM02xWLYxR+Wrwdh5eqPwtjVt0UVgTdXyRRRRQhFFFFCEUUUUIRRRRQhFFFFCEUUUUIRRRRQhFFFFCEUUUUISPivB4buMxXESSofkuARnzGeh9o3qo+afof8EycMm0Hr2MpJU+xX3I9zA/jCrooqQSMlBF81yPxS1uLKTs72B4W8CR3W9qkZDD2qTUxsfSQSoZkVmjRlgVPqQd10O7qxPRBgIuFG+wyav7iPDIriMxzxpKh6q6hlPzHx9tVVzP8AQ/RMTJw+U279ezcs0R9gbd1Hv1e6rueJLdIL2UxufDfoja6qqeZnZmclmYksTuSSckk+ZNaeJcfMj5d2lkOBtuSQAq/PgAedS7k30QT8S1PPcrHCjtGwjBLsynDYyAoHtOfdVzcrejqx4aB8HhGvxlfvSn+cfV9y4Hsrd87cNUZJdkb8dZxxz496pPlr0R8R4hhpR8ChPi4PaEexNm/2tI99XDyf6K7HhmGjj7SYf66XDOD+D8lP5oz5k1MKKWc4uNytmtDcAiiiiqqyKKKKEIooooQiiiihCKKKKEIooooQv//Z"/>
          <p:cNvSpPr>
            <a:spLocks noChangeAspect="1" noChangeArrowheads="1"/>
          </p:cNvSpPr>
          <p:nvPr/>
        </p:nvSpPr>
        <p:spPr bwMode="auto">
          <a:xfrm>
            <a:off x="205619" y="-1479"/>
            <a:ext cx="290286" cy="285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6424" tIns="43212" rIns="86424" bIns="43212" numCol="1" anchor="t" anchorCtr="0" compatLnSpc="1">
            <a:prstTxWarp prst="textNoShape">
              <a:avLst/>
            </a:prstTxWarp>
          </a:bodyPr>
          <a:lstStyle/>
          <a:p>
            <a:endParaRPr lang="en-US"/>
          </a:p>
        </p:txBody>
      </p:sp>
      <p:sp>
        <p:nvSpPr>
          <p:cNvPr id="6" name="AutoShape 21" descr="data:image/jpeg;base64,/9j/4AAQSkZJRgABAQAAAQABAAD/2wCEAAkGBhQQEBUUEhQWFBUWGBgYGBgYGBUcFxYYHxgeHhUYGRwXICceGhokGRgXHy8gIygqLSwsFh8yNTArNSYrLCkBCQoKDgwOGg8PGiwlHyUvLS8wMi42LS82NCwsNCksKSksNC0tLTQsKSwwLCwsLCwvLC8vNCwtLCwsLCwsMC0sKf/AABEIAN4A4wMBIgACEQEDEQH/xAAcAAABBAMBAAAAAAAAAAAAAAAABAUGBwIDCAH/xABXEAACAQMCAwQEBBEHCQcFAAABAgMABBESIQUGMRMiQVEHMmFxFCNCgQgWMzQ1UlRVYnJzdJGxstHSF4KTlaGkwRUkJUOSlKKz8FNjg7TC0/FFZHWj4f/EABsBAAIDAQEBAAAAAAAAAAAAAAAEAQIDBQYH/8QAOBEAAQMCAgYIBQQBBQAAAAAAAQACAwQRITEFEkFRYfATIjJxgaGx0RQzkcHhFSNC8TQGFlJygv/aAAwDAQACEQMRAD8AvGiiihCKKKKEIooooQiioNzb6YrDh+U1/CJht2cOGwfJn9Vd/DJPsqquP+mLid7kQ6bKI/abyEe1yM59qhas1pdgAqucG5q/uL8wW9muq5mjhHhrZQT7gd2+aoBxn6IKwiJW3WW5bw0roQ/O/e/Qpqlrfl6W5ZnIluHwzMx1McAZZidzgeOT41LeEejWRgxkkit1UQk7MxxMcRHEYIwT4k7eNWIY3tuHqrtjleLsYbccPpfNLeI+nviEv1vawwA+L6nYfOSo/wCGo7eekHi8/r3rIPKMKmPnRQf7ak/EvR2Lezd9E08ytKj6Coih7PfW2RqKsmGG460v5C4LbSWcc7wJK6yTo4bJ1YhMseQTj5OOnjUdJEBcAnyzWgpZSbOcBgcscrb7b1WVxeXUv1W9uX/GlkP62NI34Vq9Z5G97fvq9bOwjtr2xREjMUz3KElEOtN5bc5IznRIoyPLFNcvEj/komSZo3kup4m0RIe12IEbYxoUgdR+iqfEt2MH1TA0dc/MP0tv79ypwcEUdC4+cfupRDHLH9TuJk/Fdh+oiuhLm3d71UKxNBHdIE378OLXPZhNOAh9br8rpTHd8LW4urV+yScJb3E5dYwO3wcRIYwMnSxRdxvvU/Et2s5552Kn6eSARJsB38nDkYqqrXmricJzHxCc48HdnH6HLCn2w9M3F4fXMFwPw0AP/wCspUpn4Tai+4oJLWNorePtVA1oVbQulFKEAKxJzt1xSV/R9btFHKxkhUwxyyKmHOqaTTbxprx0GQSTvgdM1PTRfyaR3YqnwUtrseD3i3pdKeGfRFoMC8s5I/wo2DD/AGX04/SannAfSbw69wIbpA5+RJmN8+QD41H8XNVLxX0YTRLMySJIscwiA3DyZKKpAwR60qqd9iDUK4jwAJI8bppeMlX047pBwd12O+2auGsf2HfXBLvZLHi9uHDHj6LrjNFcq8C5r4hw/HwW5YoP9VJ3o8eQVsgfzdJqy+Wvog4mIj4jCbdv+0QFoz7SvrqPdqqro3MzCq17XZFW/RSXhvFYrmMSQSJKh6MjBh7tuh9nWlVUV0UUUUIRRRRQhFFFFCEUUUUIRRRVLekT01P2j2nDPWUlZLgj1SDhhGD5HbWfmHQ1IBOAUE2xKn3OnpKtOFLiZ9cpGVhTBkPkT4IvtPzZqj+afSRf8Vypb4Lbn/VRk5YeTtsz/wBg9lJeXuRLq9LSojSsSSZZGA1P1IVpD3n6nxPnirL4XyRDbLHcQRTTyR9jMrEriXvkTRdn8h0AJxknIG/hUucyPtYncPv+FrHBJLY5Djz6+l1X3Kno5kuJezGmEgZPa5EhGCe5H6z7AnYY261MeWuTrSS3hOC8k7zIkrEhY5oyTCjRkYKuikkNk+HjTzzLrSM3CsXksnS5glYk9tazN9TLHqQcrv4AedMF1ztbW1zOIlM9vM8VyoVijQTghmAJUjqMHHht51iZJJeqPoF0GwwwDX24YnO/jbeDbDKx2rdxfjs62llep3HtpZIJogAsYf2ouwDJlTgfKFO9xxmGO7DZjS3uuHp2faYKI6bxBgdjjpjxqvW4td3z3CQozLcSdrJFGhYas5HgSMee2cb0uT0bzIA15PBZjykkDSY9iJnPuzWvw1mjpCAl/jQ55ETS7u77/wBYepW2DnGK4tJouINMzvcLOGiCZzo0sMtgKMADYH3Uj5Z55awieNIxIGlEg1E93ClSMDrlTjrSscN4TB60l1dt+AqxRn/a7/6KzHMtnH9Q4ZB75meY/obFVdPSMuLkrdlHpKaxDAO/Pz9k2t6QbjTaqOzHwT6kcd71dI1ZOCNOB0HQVqi5vuhE8Q0FHd5CDEjYd/WZSQSp32xjFPI9Ilwv1KO2h/JwIP15rB/Sdf8A3Tj2BIh+pKx+Lpsmxkpo6L0hm+Vo+nsk/wDKPxAMGLDIYNnsY92CFNTd3vNpOMnyHlSRefLhYhFlAAixggEOEVw4GoHxIGfMU4r6S+I+Fw3zpF/itbB6SL1vqphlHk8MZz78AUGrpj2mef5VW6LrwepIPpu/82SG658aVb3XEoa87IMyk4QJjZQc5BHmfGpXa+kazlJ7XtIFSSCRV069aQoNMWVIwe1GrJ238KYm5ugk+r8NtH8zGrRN+lSawaPhM/WO6tGP2rLLGPfr7/6KsJaR+0hUdSaTizYHd3hu7hsU44ZzHBKs0naKVgijnK6h3pdcs8iqOpxIYl/m1F+TJVtrG5vJpexkuX7COTs+0wfXkYoeqk7Hr06Gmw+j5ZvrK9t7g+CMTDKfcr9f0ikF7Fe2JhW6hfs4H1xpKCYc5yQCp0kEjcA/rrdsALT0bg7y52JN1VqyDpmFnfjjhjl37NtlJ7vkxHsmkkTN7LJFpC4RVeU9yLQvdGI++RtjWKj3HvRxNEBoK3QLvGRGrkrIi6nXBGTgA7jyPQ1J+A+ktZTGtyxWRPhEiySEmLtnGIMhQSqKrOvjjI+Z95b4RHGkjJcvNHLqUSMx0ogAN9Mn2oY4QN1zg7jc4tklh6vkefRMSRQVILzY8RzstexxxOCpPhd1cWEva2Uzwv4rnut7GByGHsYGrb5M9PMcpEPEUFvJ0Eoz2LfjdSnv3X2imW+tor5bq/nVliZlt7SNAAzNsFIHytKjJHjlhkYFR7m/kJ7V2TKzqBqOnGuMd36ogJMZ7679O8N6YD45MD1T5fhc99LLHi3rDz/I4jyXScUoZQykMpAIIIIIPQgjqKzrl/k/n674M2EJntc5aFj6vmUPyD7tj4jxronlbmmHiVstxbklGyCGGGRh6ysPMZHTI32qrmlpsVi1wcLhO9FFFVVkUUUUIRRRRQhFcjS/XV1+Xk/bauua5Gl+urr8vJ+21MU/zAsJ+wVP/Rlx9dYs5/Ud1khJJHZ3CnKYI3AbGk488eJobn6WEzpOmZ0uTNCyEaYpNREy9d42GRgddR881DXsiIllHQkg/gkHb5jTtyDYpPxK2jlUOjOdStuDhGIyPEZA2rSSlYXF5y+6vFXvYxrBnxytz4YY3xThb2vEOLBsEpba2c6mKWsZJycaiRsSdhnGfCtyWXDbL1i3EJh4LmO2B9/rP/aDTfzDzTNduVkfuISFiTuxoAdgFG3TzyaZ9z5D/r9A+euQ+ufbUhGqPNenh0RFfpKt+ufIcL5eGCkt7z5cuvZxFbaLwjt1EY/SO8f00wBWckgFj4nr+kn/ABNeQWrOSFBcgaj0AAyBkk+0gADckgDJqS2XJ/aOkc8pTLFGQL3o2wTHqDdQ4VsOCRkAZJ6LtgdL1nG6bk0hFSftxMDedw+5TIvDMrqDg+elWcA5G2pMjx6nA2PlSK8t5EbTjTsD3gRkHoR1yPbmrE4pZtaFUDhoyuVJ0K6BcBlAACnqNPl3s5wMsN1w8OV+LldQCRrEnyjuO6w8s5GPD1vBl1Ky3VGK5MWl59f91xLeFh6KJ9gx6kH5if0b0stuCTSZ0rJgbHTGTg+RCIzA9OorfxmVOHr2roS8mRDCxIyB67yFSCYgcALsWYHJwpzCeIcz3M/rzPpHRFOiNfxY0wi/MKzZTE9tNVGlWN/xx443/v6hSu74c0TBWMo8w6lD7MDO494FYquBj/r+2o3w3m65g2EpePxik78Te9G2B9owR4EVKY5o7iHt4AVXIWSMnJhcglQCd2jYBipO/dYHcZbCop3NGsMk/o3SUcp6NwIdxxv42H0WusVYEZBzWVOfDrBbmIoMLNHup6CRCdlb3E4z4Ar4bUtFH0hIGa6dVVCmAe4dW9jw3HuTWaeeFc6XdsNKTFk6GOTvxkeWl84HuxTK6kEgggg4IPUHxBrAmmooyCubVzskbjYhSlr/AIdefXEBspD/AK223iz5tEeg/F39tC8vXtgDPZSrdW5BDNDh1K+KyxHJxjqCDjzFRQmlPDeLzWsgkgkaNvNT19hHRh7CCK7MbnkarsRxXlJomMdrRdU8FKeFc9xF45J41QWkTG3hjB7N7gn12+18/ZjbyK3gU6W9jcXt/qZr1wFQbPOqnU4z8mNmwCftVwOopm59cSw2NyURJbiJ2lKLpDsHADEDbOPH21HrRJLjSjMxSMHGSSEXqQuemT4Vf4RpF25HP2Cy/UXDB3aGVtpzud3hx4EaOLXomkkkEaRBiSEQYRfYBVwfQ9fYg/nEn7KVSr9D7qur6Hr7EH84k/ZSr1LQ0NaEpC90jnOdmVZ1FFFKJlFFFFCEUUUUIRXI0v11dfl5P22rrmuRpfrq6/LyfttTFP8AMCwn7BUs4Age20sMglgRWvkmQQcXhwGfRI4CqMu3cYDA29nsrPlg/En8c/qFb+RPs5D+Vk/YenX5OSjc2pjm9Ztsd47eW/srEDJAG5OwA8T7BWy59dvxm/XW3h/E0t2LvqztjSU6b6h3/HcEH8HHjmvHx9d+qTYL6lU3ghMrBrOGV8f68FJeC2rWiK7KvdbWx7xywyFLDGQigkLtlSSxG5w68auzdaCwW3CMGViw7cEMGwCDpRcqCQdecDYEbMlnxxJ/VQuuCcyS4UgesRnYge7pWK8YSJFwYAQo2RTI3TocaFB95rs9Vg3BeFtJM84EuKdUu4FYkPrc9T3pJG95GpsezpWqLiWkBNByCEGshCwzhNm3ORj+2oxb8dljTQjBVzkd3JAx0G+BvvsPGs+DStJeQNIxciRCSxz3VbUfcMA9PM0satl7NxXUj0NOQXSWaAL71F/SPfiW+ZVKlYkjiGjBUEIDKARsfjWk3HWovWcshZiTuScn3nrWFNrioqS8hT/5w8OQO3ieNQSAGkGHhXfbJkRVH42PGo1W6yuTHIjjqjKw94Of8KhwuLFXjeY3h4zBv9FN2FZ2t20UiunrKfmI8VPsI2/t8KU8di0XU6joJZMe7Wcf2YpvJrmRRkFevqqgSMscipTxmxW7iFxAMtjvL4sB1Uj7dd/f08qimqnTgPG/gz976m3rfgnwce7oR4j3ClnMPAFVjKjokb797ZNZ3wGHQN1G2M5HiK6bWi9yvMGQx3Zs2KOk1gTXmqsCa6Mca5k0ylfN31hwv8hL/wAwVlZWyx223ihYnzJXP/8AKw5t+sOF/kJf+aK2lsWmf+6/9FaN7PifVLHtEqGt0Puq6voevsQfziT9lKpV+h91XV9D19iD+cSfspWFXsWtLtVnUUUUknEUUUUIRRRRQhFcjS/XV1+Xk/bauua5Gl+urr8vJ+21MU/zAsJ+wVKOVj8W/wCN/gKUciH/AE3D+Wk/ZeknKp7snvX9RpVyH9m4Py0n7L06/J3clG/x7003Q+Mf8Zv1mkvwZNRbSuT44GaVXf1R/wAZv2jWnV/15e/y+evE43wX146uqC+3iseyGc4GfcKzooqLq4ACK32N32ThtIbZgQSQCGQqd1IIOGO48a0V5QCQbhQ5ocC05FboPR5b3STNbyyK4QtHEQrYfG0bNsSrHCpJjGWCtpOnXXpGKsm3vGtIZLvGOzXRESO60smVUb7MAnaORuDowdjVd3l00sjyOcs7FmOAMknJ2Gw3Ndune57LuXgtJU8dPOWRnD04LTU9m5At4Y4Hlmk70YaRAFDM5AJiiJzspyrykaVI0gOwZVgkblSCDgg5B8j4VP7HircRhV5JIzcxns31PDE0keAYWAYqGK4dDjwEdauvbBKQhhfZ+SOIXnbSs+Auo9AScbAdTuenWkpNLbjg08a6micIPl6SU/2lyuPnpATRFEnJpxawXj7inuz5gjYyLcRIUkXSh6iEn19OfVDsc6hgqQPDoxE1rJp74cSNsVyTVajw7Oy9lUqxU7kePmPA/P8ArBrGtcjYA8h09g8V93l5EDw6Zg5reAu1dV+Y8+KXq2s1teLsnLhvB7vSylvNn2O4Wf8AuZh+iUUTH/M//CH7Io5q+xvC/wAlcf8ANFZTxKLJO1ljgEiKEMpI19PVCgsV82xpHiRU3Abc7z6rKxJNtw9FD36H3Grq+h6+xB/OJP2Uqmr22aJnRxpZcgjbY/NsR7RsauX6Hr7EH84k/ZSsKrYtqbarOooopJNoooooQiiiihCK5KiQNe3AboblwfcZDXWtcju2Lu6PlcSH/jat6f5gWM/YUy4XwrsC+G1BsY23GM9f001cD4r8F4gJupjeRgME5O4xsR5k5JA7pqRh849vT9dNfITf6ZgJ/wC1k/RpfNOuxa7uSosHN71oMR7XAgdi3ey2XBBPVVj7hHXqWG258aVRyyB9QuIkRM+v3AB8pez3GwAyRtuPmij8SOZSksoQu7BYkOMLnTkkgEF3UdCOvszqhss+tGT6keuWYKNOdbtgYOCAB1PU+JAHHawAYYLsyzue65N9mOPiL5KV29vBc3BjXusBluyPcIO4YBh3dsDHQ6x5GtPFOBSQbnvJ9uB0/GHyff09vhSr0fWw+Pl0xqzPp0xnIUetjOT5gfzamKIWIAGSTgDzJ2AqklOx4yTFNpKenIs643HnBV1HZ9ztHZIos47SQ6VyNyF6s7Yx3UDHcbUgvOaoLdG+DM0s5wFkaJVjj3yzoHLFnwMAsq41E9QMNnP3FUnvXWLHYw/FR6fVIUnWygbYeQu/86o5VI6VjMTiUxVaYmmu1vVafr9fZK+IcWmuDmeWSUjoZHZiPdqJpJRRTS4yKKKKEJRY8QkgcPC7RuOjIxUj5xUstuOW92fjCLWY9Tj/ADZ28+6NUGT4YZMk+oNhC6Ks1xabhQRdTO7t2jdkcaWU4I8j82x942NZ2nDJJUZ0xgeBIGrw657oJBALbMVYZGN1XCrM3trbyHOIw0EzZwcIVMO/hmOVU1fJWEnwAM7g4X2aoFGQhOs9FVChBznZIwdOxOAAPfTT6jAaqWbBckuVe8MADSu6g9jFM5V12DhCIw6nylaPKnr08azWxM6xSW8RzLqVokB+LmTHbKB8lSCsmOiiXHRaUc58ftESWOBhNLIqRl0B0IiyK7LrOO0GY0AABCjVhsEKG7hNxLdfCri4aRbeR9bxRN2cdxOW2j8RgKzu2ASAo6EgioncXggcFJhaGEEqT8X4tqs7WCziN3d2yOrlI+2hg1uWzkZR5NlA9ZR3upxhnsuRpJXM/EpWaRt+y15lby7VzkRjp3d28ML1p45s0jh3DdEaRK6TsUjGE1CQKDgkktpAGpiSfE0o4WfiY/xB+qriLW6zjvVekt1WhR3mdQJdsD4tBgZwAq6EUZJOAiqMkknqSatX6Hr7EH84k/ZSql5gkzPJ7MD9Cira+h6+xB/OJP2UqKnANU0+blZ1FFFJppFFFFCEUUUUIRXI0v11dfl5P22rrmuRpfrq6/LyfttTFP8AMCwn7BUm4lITZxsDuNBz7cY/XSblNj8LDsjSqqyNKFbSdBRlc6vD1vf5b1kW1cP/ABTj/j/caV8sK628xWORu07upQMYHrA75I+Y701M7VYUvG3WeEzX/IN041QyalIyEMjZAO4GSAM1DuIcPlgfTMjI3kwI+ceY9oq47URIF7RQuI0BLRkd7fXuV67D9Ne3i2Uq6ZezK9QDqA946AfNXMAsug43N1TNhxCSBw8TsjDxB/sPmPYan1z6Qp04crEKlxOWWN12IiXaSUDwYsSisOmiQjBANN7ckJLO3YajHrIVV3yPAlzkRp1Jd+gBIBwaYOab9Jblux+oxhYoeuOzQYDb7946nOfFzQDdS5pamiiiipVUUUUUIRRRRQhFFFFCFJ+VedBYxSRtD2up1kQ9oU0MFKkHAJZWBGQCM6cUj4xzTc3uI3bEee5DGNMSnw0oOp8MnJ9tMlW1wjgUNhw/tJo1YSxEySYBMzSRsYYIC2dQGqPJQAh1LaiqbCE2cH9HkUG95iaTf4pS3ZoRs3aPGQ0hUghljPd65YZFSDiNqk0YRlVURRoVdliX5JUjIC+Uy5B/1gJya3TSt3TKR2vZwNMDkETKiBy4xvpkLGRhuCApxg0ogQIwU47srAnABbMOp2bGwOdzjA2G1CFGeZ7lhbWsDIQLYSJ2m2G1sGQMB6jdR1KtjKk7gauWGLSNk5wgUewZ2H9lZcx8RcxpGFwugRlvAgKhdM49Y5XI+SMeL93Dlg47VvID/E10YS4sxSEoAkwTRxGTVJIfNm/WauP6Hr7EH84k/ZSqVkOx9xq6/oe/sR/48v6krOq2LSm2qzaKKKSTaKKKKEIooooQvGOOtcjzbXV3+Xk/baujfSt9hrz8l/6hVO3XCOHW6wq1h2rNbwSM/wAJnXLPErN3RsNyakTthOu5aR0klWTHGMc022UgNnMM9CD+z+6mSDQJAHkaItJGodSVAQlu0LEHYrlcZ2wvsqTdnwz72/3u4o0cM+9v97uKrJpCJ4tz6Jpmgqxhvq+Y90g4dc3emMxXrHtGZBrKuoZNOrJbO2CTt4Adc0si5r4guCVhlU7ZIKHUBkqcMBkDfy361n2fDPvb/e7ijs+Gfe3+93FL/FRb1v8Ao9X/AMPMe608yc5MLHS0AinuVI695IMgF+gIMhDKB9qGO+parerRtbGwmmjhh4UHklbSoN7OoyFLbkjyU1JP5Kz95Y/6yl/dWzHh4u1JTU74HakmB53Kiq3Xdo8UjRyKUdCVZT1BBwQau/8AkrP3lj/rKX91eN6LCP8A6JGfdxKT/EVZY24qi6KtrjHL9tZb3XBJIV6azdzNFk9AZIyVBPtxWPB+B2l7OYbbhKu4jMh1X06AKGC9SN9yKp0jdbV2rf4WTozLhqjiP7VT0Vev8lZ+8sf9ZS/uqLcPhsLhoo4uFAySvoVTezgat+rEY+SasXgWvtVGQukBLdgue5VnRV6fyVn7yx/1lL+6vf5Kz95Y/wCspf3VKztxVFVa3JfB0t7SG5BDyyAkS51G3XWwYRL8lxp3bBYF8jAHef8A+Ss/eWP+spf3Uy8b5ctbGREuuEKhkVmXTfzPkKVBzgbesKhzg0XKvHE6VwYzElOKyqNGWxpOpkzmMIPVKnfVvpIIzrbqNu608a4t2KBFOZWGNyCBvlifDrgv4O4x6qsAn0cM+9v97uKOz4Z97f73cViKqG+JT50PWWwb5j3Sjmkj/J3CxnJ7O4JOckkzZJPmScknxzTZwmQLbznPgB/YR/jSvs+Gfe3+93FHZ8M+9v8Ae7imhpOIC3PolzoCsJvbzHuo3K3dPuP6qvD0AqBwdd9zLKSPHqB/gKrPs+Gfe3+93FTL0dcIgt+OL8GjMSS8MWYprZ8M8q57zb+AqHVbKg9XYsn6Nmo23lGfd9irjoooqFgiiiihCpPifChBecRSaS8cxFLmFUu5YwbaRsPj1to3On3e6mX/ACzbfa3/APWEn8FWN6TLVYJ7S+YfFqxtbnyNtONJLexHIPvaqj4pw9reeSF/WjdkPtwdj7iMH56SqpJI7FpwXoNEU1PUhzZW3cOJy8DzdbeY+KQNayhVvAxXbXeySJ1HrIVAYeylPMvrwfmlp/5dKjnF/qEnu/xFSLmX14PzS0/8ulKukdJDd29dWGmip64NiFgWHfv4ppooopNdtFFFFCE88j/Zax/Kt/yZK6MrnPkf7LWP5Vv+TJXRldik+WvD6a/yj3BUzzf6TOIW1/cQxFFjjcKmbeRyRoU51KcHcn9FSf0Yc43t+0ouogI0VSkwikiDMScphydRwAcr08eorHjvphitbqW3NtPIYm0llMWknSG21MD0YUhPp1i8LO4z7Wg/jrbXaHYu8MEoIZXxjViPeA73t5Ky7m2WRGR1DowKsrAEMDsQQeoIqlvRBbrFxq7jQ5SOO4jQ5zlFulVN/HYAZ9lecf8ATDd3KGO3iW0Vhgvr7SbH4GAFQ+3vEeG9a/QnGF4nIB0Fo3/OSqdMxzw1uK2+Cmip3ySCwwFvEK8jXM3If1/YfnP/ALldMmuZuQ/r+w/Of/cqZs2d/uq0XYm/6fcLpmq95n5q4xDdyR2vD1mgUrokOctlAW+WOjFh08KsKq35m9L5s7ya2WzMvZFQX7ZVzqjV+hQ49bHXwrVzg0XJSUcb5HarBcpD9O/H/vUn/F/7lQLmLm+fikkck8cUfZLIgVNeclxq1aiehTwqcfy7P97z/vCfwVWMOcEsMEs7YznGpycZ8etJVMw1LNK72iaJ4n1pWEWFxmMcFsooorlr1yKKKKEIp641cpHfWpkExH+TIB8TM0LZ1Hqyg5HXb3eVMtL+bfru0/8Ax1v+tqbp3FocRuXI0lG2V0THjAu+xTh/lm2+1v8A+sJP4KVW91bPDcSH4ciwQtIWN/KQWyFiTGkbs5A6+dRapjy7wXtvgVpj65lN5cD/AO2gJEKsPtXl1f2VtTzSyPsTgkdJUNJTQF7W45DE+6sXkrlTs+H263JlebQGkLSS6tTEsVPe+Tq0/wA2val1FdJeUUX9Js8KcJu+3GUMRUAdTIdogPb2mk/NVPc3AiWJZN50t4FuD5zCMBvnC6AfaDU85+4ys1+kbbwcOUXc48HuDtZwn25OrHQg+yqquboyOzu2pnYsx8yTkn9JpCtf1Q1ek0DA4vdNsGHPckHF/qEnu/xFTHjXAbmX4O8dvNIptLTDLG7KcQJncDFRS6iEiMpOMjGdqYfh14kiwieYElVQCVwuOi43wB0HsrGnYJGFhO26d0lNJSztqGtuNXV87qcfSrefclx/Qy/w0fSrefclx/Qy/wANRO1vrg6le4uVdGKsvauMEHyz7x81SnhPL0wCTXt5cW9u24zM4mlH/coAWP4xGn20y7R4a3WLkjHp+WR2q2P1Wf0q3n3Jcf0Mv8NH0q3n3Jcf0Mv8NM0peK4Ktd3MsavgtHO41oG3KE9CR0yKe+ZeXzbNrS9ujbTRNJbTGZyNQGrRJjxyChxjGtT4EVJ0bYA3zVf9wv1i3UFwlPA+FXdpe21w1ldusUhZlSF9WDGy7asDqw8atD+UtvvVxT/d1/jqoeMcj38TRLDeTyNIX2kMkI0pGjtIhaRg8fxgXVt3hjFaLTlXiDwhmnmSXtDGYzc7nHwjtHPe+LVfgrjcHVhiDtitooujGqCuXV1QqZDI5uPA/hOvG+E3d3eXNwtldossmpVeF9QGhF305HVT40k+lW8+5Lj+hl/hpDPy5fmMGG5dyVZ8/C+mmSWMRABiruxhdgVYg6SPDJTwcqcXdkVZnYuuoYuun1PCt3+657eHCn/tB4Zxg+kDnFxK6EGmnwxiNrBYJ2+lW8+5Lj+hl/hp75G+E8NvWnksL2RWgMeI4GJDGRW316dsKagfLVrd3sdy/wAMmj+Dxs4BeQmRwruIh3hglIpTnf1OlKJOW+LBQ3bMdTRKoF2uotJp7NQNfrYdDg7gMD0yRMdKI3awKpVaXdUxmNzcDuV6fylt96uKf7uv8dVNy5wS8tZ7Wd7G7YRTa2VYX147/TOBnvDxpjuOXeKoJSZ3xEoY/wCdespj7TKAt3/iwWOOmk+VY8V4Tf2tvJLNdyAoYNISZnWRZTMNQdXxs1uw8c9RtgndzC62OS58U4iDgB2hbP8ACvf+UtvvVxT/AHdf46rLmHht1eX1zcLY3cayuhVXhfVgRIpzpyOqnxqH8r213fJcsLyZOwiZx35D2jhWZYh3hgsschzv6vSnIcs37S4S8kaMG1Dt2za1E6QnV2evUVU3CLnIz4dDiskfSN1SVelqhTSdI0XPE/hOH0q3n3Jcf0Mv8NH0q3n3Jcf0Mv8ADTNd8v8AE0M+LlnWBDKSLnd4gGJdAHJIARs+RGOuAXC/5ZvoyPj5QMojZvYjpkyY5NRD4VBMki5PTYdc0uKBp/kuqf8AUEg/gEp+lW8+5Lj+hl/ho+lW8+5Lj+hl/hptt+CXr3YtBNc9sWC47diBlQ2rIPq6GDZ8vbtW3mmIQXLRW15dyJGArO07HXIPXK4xhc7Dr0O9ajRd8isj/qVwzYEt+lW8+5Lj+hl/ho+lW8+5Lj+hl/hrLh3K08toZWu7qKR2Xse0mZYpF3yC52VzjuhioOk4JztHLlriNmV7m5BUkMO2bYjr0OKozR4eSGuyW8unpomhzo8D383Uh+lW8+5bj+hl/hrHnSBkvbVXUqy8OgBVgQQQzZBB3BqDzcZu1UP29wEctoJlk30kZ8fDIpx4VFIzdrPIzOV0jWxYhc53LHPzVm+FsLHY5q8FbLXzxjUsGm5TrVucjTRji9xn/W2ls1mfD4Kq6WQeTCTGoeYJ2qotQ8xUl4PxdlgSePvTcNkM6gdZLRzpu4/myHyempqyo36r7HanNOQOkhDx/H0K6BorTZ3iSxpJGdSOqupHQqRlT84Iorqrxir+D0Z3sck7x8UCm4lMsgNlC+W8PqjscKNgOgrd9IHEPvqn9XWn76sCiospDiMiq/8ApA4h99U/q60/fSLiXokubox/COIpII3VwBY26NkHoGjYMAfLp022qzaKLBSXE5lc7emblf4BxH4UgxBd5LY6LN8vPv8AX9uX8q38jcSjwV74uM5EgKA9iqeqJpD/AJuq4JZ1UkjAGMb3RzjytHxKzktpdtQyrYyUceo49x6+YJHjXMSRTWVy1vMNE8DeO4ON1IzswxgjzBFbAdIzozns9lEcvQSCTZt7t/gpfzpy8cm7jOpZCXkAXRo1N3ZFQnUIXJwjMATpJxuK0cs8diaF7C9J+CzZ0v1a2lIwJV/B37w9/mcyfl7jCXca6xG7tJ8ZC3xkkpAGX0N9VkkJYBmISFVJwOtRLmPlYwL28RWSBmK649RSN87xhmHeAOwfocVNPNh0Mq2raW5+IgxBxPv7/VLOYL29sLlll7Jg7NIrBH7OZHhSIlSrg6SkaHYggjrg4LVFzbOqoNMJ0PrBMbAk6pmUdxxpCtcylSmll7u/dFOPAOaYzD8Dv1MtrnuMPqts320Z8V81/X0Pl9yK8U8OGE1rM6BLhN0Klu9qx6jBc5B8jjOKbEUYwcFyTI84tKbOO893FrMYwsLMUDsTGw7OSQvP3Qr4zG11KBkY7xyDgGmu39Jt0h9WEjGNJV8HaADOGBOPgsRx0PeBBBxXkHDFvxxC+mZkCanQLjeRyxRST8kd0ED7delRKueU8FIOXud7ixRkg0gPIHkyG+MARl7N8EZjw7HT54PgKWW/pJuY+0KrCGkMBLaDkdiI+zxlsH6ih7wOCW06dRzE6KhSpTL6Q7g68JCofOQFcgZhMJ3diSdDE5Ykk9fKtvE/SPNdPmeKF4y8TPGO0AcRyTSacs7EAtcSA+Q0gYxURooQn/lznW44epW3KqGkV3yG+MCqyiN8EaoyHYlfPG+1SDlrnq5nmS2+KQSPF39Dkr2SQhcKJArHFpF13yWwQGNQCnrko/6Ss/ziEfMZFB/sNCFNeIc2uY5EiZSsyFGzAYwiGN0wgWdtRIlkbv5ALbAVrtearyScaBG8jy6goiY6nM7zYAD59eVsYOQMYIIzSDgfAZryQRW6F2wM+CqPtmboo9/zZqTy8Vg4QjR2bLPeMCsl0BlIftkgz1PgX/8AgdExRjAC5SAlecScEp43xNuGiVdSNxC5VFmeMHFrGI1URIxZiZCqLls58c+qaZuSeCrNKJC65jbeIxazIugnSgYhXY4I0ZDYyRnFJ+T+HfCbvMveRFeWVjhgoVSe0cH111YyvVs48am0UkNrEI2IEOoFl7hWQORhuq64m06o5kOuFsqdqSqZRGOibnt9l2NH0pkPTv8AAfdJ+YuPJbwdwIdQZYl0sU0lGjbS4KkqiuR2M6lkJwCRVVzQvM8dvCNUszBFHnk4/X4++nrnHiStcyv2hlUYAckEthQMasDWc7ayMtjJqfegzkRsniVyuGcEW6n5KHZpPnHdX2aj8oVMbRDFxd6LGrl6eaw7LcPHnnFPF96Fgy2XY3IhNnHpGYElV3LF3kKuwXd2JwQcbeVLvpA4h99U/q60/fVgUVlZVBIyVf8A0gcQ++qf1dafvob0f8QII/yqmGBU/wCj7QZUjDA4PQirAoqLBTrHeoZy7yde2NtHbx36FIwQpa1y2CxOM9r0GcD2AUVM6KlVRRRRQhFFFFCEVXvpY9Gn+U4hNb4W7iHcOw7VRv2ZPgepUnoSQdjkWFRQhci2HEHRmU6opV1I67q32rqRsfMEVZfLHMay6Tle3ZxGtuEbSYxgQQx5BVISxdpWJ1EAjfUTUp9J/onTiQNxbYivFHXoswHRX8mxsH+Y7YxRYmkgmMU6tBPGcEHKkHwI/WMdeorZzWzizsHb1MM76U4Ys2j2U749yCqyKYpURHOMyMABjqQflNhWkKAd0Mi5JIBZeA80z8Pd0XvRtlZIZAezcdDlTupx49fPPSlXL3MSteRTXsj4hEfZELlU0MpC6FxsUDDb5RBNbeFXAuryW7uBrt4VzJrAYugXRDGfOVwFXV1yC3hUtdJFdsmIA5x2rSRkNRZ0WDidmdtpIyH3w3peOEWt9YzQ8M+JmkVj8ElcAl2lgZjFIxwyhbfAU7945xVQ8S4XLbSGKeN4pF6q4IPv36j29DU95k4M9vIH7IwI+6r2qyFGAUuhZd1ZSwOlgGAYZ86X2/OxkjEHEYVvofk9pkToPOOUd79P6at0YkaHRnwSri6FxbIPHYqpoqx7v0Z295luE3IZuvwW4ISYexG9ST+z3moXc8t3ENwtvLC8UrsFVXUjJJwCM9Rk9RtS5BGBWgIOIXl/wGSC3gnfGm41lB4gIQDkeGcgjzBB8abasTmGL4VFcxQgt2MkTQgAljGmLbCgbklTA232laeHeih40EvE5ksYjuEbv3Lj8GJdx5b9PEVdzC06qq14IuoLBA0jBUUszHAVQSSfAADcmrJ5a9Hh4fJDecTmFsI3SWO3GGuZSrBlGkbIMgZJ9x00qi5qgsFKcKtxCSMG5l0vcuPHB9WMHyH6BTMvDrm6kVtEsrzairHUTJp9c6j1A8TnatWwAYyGyz6QuwjBKdeM86F4vg1pGLS18UQ/GS+2V+rE+XTzzS7kvlpJAJy6OVwQCNSRyK2eyuEIzokQHDrncEDLYFZW/BksLdJbqBZsTDOMd1TGwwdQIfEgYFGA0vDg5D0m4teDh14k9lMpLgsyDsyq971GERKFCAGA2I22BAqj5em/bjwz8U9FT/C/vS2NrYbr+x4cRuUqub2KwRonIiCAS22BlyrCQhkIykr62EUgYhXjUEVWXF+Mdpkn4uJSzJGCxSPUcsEDE4BPhSfinFyx1yN56VHQAknSi9FXJOw2FS70deieXiTLc3oaK1G6R7h5vL2qh+26nwxnNEcTacazsXeizqKt1T1GYM9edyT+jD0cvxaYXNypWyjOynYzsD6o/Bz6zfzRvkjoyOMKAAAABgAbADwAHlWFtbLEipGoRFAVVUAKoHQADoK21k5xcblZtAaLBFFFFQpRRRRQhFFFFCEUUUUIRRRRQhFFFFCEVF+ePR5a8WjxMumVRhJlxrT2fhLn5J+bB3qUUUIXLHNXJ15wh8XKdpAThJ0yVPkG+1b8FvbgmtfB+OtEUZTrjWVJTGSdDMnTUPdkfPXU9xbLIhR1V1YYZWAKsPEEHYiqk5x9AiOWm4a/YP1MLEmJvYp3Ke45H4ordsuGq8XCy1C12vGbFJOFc1rcrtOIpC+krOWlPYaQZO+QoIPxjtk5PZRoFI2rXx/ldLsIyt8HaOLSqNqZQqIZFQ/aMkARnPTXOB1zVa8Tt57KXsr2F4X8CR3W9qkbMPapIqQ8A52khZCx7aMEZBO5XtBIyhvwnVSc5zpAO21ZGnIOvAfDbzziuiyuY9vRVLfHYeeSEmn5VuoiQ8RQrG0xyVwEUgMc5wGDEDT1BOMZp04R6RbiIKk4S7iRgypONTIQcqyOe8rDAwd8VIuF8dgulMaYLaWIjmZR2mg6kEjMQrGS4laZwD6sCrvWninJVvcO7RP2bMYyCFUQEMDg6RuupI5LjbZUKjG9XbV46s4WcujRqh9M7z588OKZ5OfhACvDraOzDDBk+qTnzGt+g9m/zVFri5eVy8jM7tuWYlmPvJ3NPHCuHpb30Ud6BoONY6lQ6dwsAdipZWKncY3HhU3h4NBawSdwQr2fYSTHLEO2YpdWrIEiSgMAuNUMrbHANayVTY+yL32peDR7pfmG1jYjneo7acoW0nwbRLJMsvbKXUKmqZFylugcHQzbYZs51jYYqRpJb21qq607KNRKMkLJMGcHDDqyzR5hdQCEe3BO1V3ZcaeGKWIYKuyMDvlJEbKyIR0bBI9xpu4zzC0sheeRpZDgbnLewez3Vk+me89d3VTDK2GJo6NnX4fc88VMOM88rN8IjCO0c0aqdZUFplK6bgqoIV9KgEKe9pBNQmKR5pVhto2mlY4CoCf1f/A8TUt5U9EV9xHD3GbO3O/eHxrj2IcEZ82wN8gGrx5U5ItOGR6LaMKSO9Id5H/Gby9gwB4CrB7YgWxJSQvnIdLbDcoF6P8A0IrCy3PEtM02xWLYxR+Wrwdh5eqPwtjVt0UVgTdXyRRRRQhFFFFCEUUUUIRRRRQhFFFFCEUUUUIRRRRQhFFFFCEUUUUISPivB4buMxXESSofkuARnzGeh9o3qo+afof8EycMm0Hr2MpJU+xX3I9zA/jCrooqQSMlBF81yPxS1uLKTs72B4W8CR3W9qkZDD2qTUxsfSQSoZkVmjRlgVPqQd10O7qxPRBgIuFG+wyav7iPDIriMxzxpKh6q6hlPzHx9tVVzP8AQ/RMTJw+U279ezcs0R9gbd1Hv1e6rueJLdIL2UxufDfoja6qqeZnZmclmYksTuSSckk+ZNaeJcfMj5d2lkOBtuSQAq/PgAedS7k30QT8S1PPcrHCjtGwjBLsynDYyAoHtOfdVzcrejqx4aB8HhGvxlfvSn+cfV9y4Hsrd87cNUZJdkb8dZxxz496pPlr0R8R4hhpR8ChPi4PaEexNm/2tI99XDyf6K7HhmGjj7SYf66XDOD+D8lP5oz5k1MKKWc4uNytmtDcAiiiiqqyKKKKEIooooQiiiihCKKKKEIooooQv//Z"/>
          <p:cNvSpPr>
            <a:spLocks noChangeAspect="1" noChangeArrowheads="1"/>
          </p:cNvSpPr>
          <p:nvPr/>
        </p:nvSpPr>
        <p:spPr bwMode="auto">
          <a:xfrm>
            <a:off x="350762" y="141396"/>
            <a:ext cx="290286" cy="285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6424" tIns="43212" rIns="86424" bIns="43212" numCol="1" anchor="t" anchorCtr="0" compatLnSpc="1">
            <a:prstTxWarp prst="textNoShape">
              <a:avLst/>
            </a:prstTxWarp>
          </a:bodyPr>
          <a:lstStyle/>
          <a:p>
            <a:endParaRPr lang="en-US"/>
          </a:p>
        </p:txBody>
      </p:sp>
      <p:sp>
        <p:nvSpPr>
          <p:cNvPr id="7" name="AutoShape 23" descr="data:image/jpeg;base64,/9j/4AAQSkZJRgABAQAAAQABAAD/2wCEAAkGBhQQEBUUEhQWFBUWGBgYGBgYGBUcFxYYHxgeHhUYGRwXICceGhokGRgXHy8gIygqLSwsFh8yNTArNSYrLCkBCQoKDgwOGg8PGiwlHyUvLS8wMi42LS82NCwsNCksKSksNC0tLTQsKSwwLCwsLCwvLC8vNCwtLCwsLCwsMC0sKf/AABEIAN4A4wMBIgACEQEDEQH/xAAcAAABBAMBAAAAAAAAAAAAAAAABAUGBwIDCAH/xABXEAACAQMCAwQEBBEHCQcFAAABAgMABBESIQUGMRMiQVEHMmFxFCNCgQgWMzQ1UlRVYnJzdJGxstHSF4KTlaGkwRUkJUOSlKKz8FNjg7TC0/FFZHWj4f/EABsBAAIDAQEBAAAAAAAAAAAAAAAEAQIDBQYH/8QAOBEAAQMCAgYIBQQBBQAAAAAAAQACAwQRITEFEkFRYfATIjJxgaGx0RQzkcHhFSNC8TQGFlJygv/aAAwDAQACEQMRAD8AvGiiihCKKKKEIooooQiioNzb6YrDh+U1/CJht2cOGwfJn9Vd/DJPsqquP+mLid7kQ6bKI/abyEe1yM59qhas1pdgAqucG5q/uL8wW9muq5mjhHhrZQT7gd2+aoBxn6IKwiJW3WW5bw0roQ/O/e/Qpqlrfl6W5ZnIluHwzMx1McAZZidzgeOT41LeEejWRgxkkit1UQk7MxxMcRHEYIwT4k7eNWIY3tuHqrtjleLsYbccPpfNLeI+nviEv1vawwA+L6nYfOSo/wCGo7eekHi8/r3rIPKMKmPnRQf7ak/EvR2Lezd9E08ytKj6Coih7PfW2RqKsmGG460v5C4LbSWcc7wJK6yTo4bJ1YhMseQTj5OOnjUdJEBcAnyzWgpZSbOcBgcscrb7b1WVxeXUv1W9uX/GlkP62NI34Vq9Z5G97fvq9bOwjtr2xREjMUz3KElEOtN5bc5IznRIoyPLFNcvEj/komSZo3kup4m0RIe12IEbYxoUgdR+iqfEt2MH1TA0dc/MP0tv79ypwcEUdC4+cfupRDHLH9TuJk/Fdh+oiuhLm3d71UKxNBHdIE378OLXPZhNOAh9br8rpTHd8LW4urV+yScJb3E5dYwO3wcRIYwMnSxRdxvvU/Et2s5552Kn6eSARJsB38nDkYqqrXmricJzHxCc48HdnH6HLCn2w9M3F4fXMFwPw0AP/wCspUpn4Tai+4oJLWNorePtVA1oVbQulFKEAKxJzt1xSV/R9btFHKxkhUwxyyKmHOqaTTbxprx0GQSTvgdM1PTRfyaR3YqnwUtrseD3i3pdKeGfRFoMC8s5I/wo2DD/AGX04/SannAfSbw69wIbpA5+RJmN8+QD41H8XNVLxX0YTRLMySJIscwiA3DyZKKpAwR60qqd9iDUK4jwAJI8bppeMlX047pBwd12O+2auGsf2HfXBLvZLHi9uHDHj6LrjNFcq8C5r4hw/HwW5YoP9VJ3o8eQVsgfzdJqy+Wvog4mIj4jCbdv+0QFoz7SvrqPdqqro3MzCq17XZFW/RSXhvFYrmMSQSJKh6MjBh7tuh9nWlVUV0UUUUIRRRRQhFFFFCEUUUUIRRRVLekT01P2j2nDPWUlZLgj1SDhhGD5HbWfmHQ1IBOAUE2xKn3OnpKtOFLiZ9cpGVhTBkPkT4IvtPzZqj+afSRf8Vypb4Lbn/VRk5YeTtsz/wBg9lJeXuRLq9LSojSsSSZZGA1P1IVpD3n6nxPnirL4XyRDbLHcQRTTyR9jMrEriXvkTRdn8h0AJxknIG/hUucyPtYncPv+FrHBJLY5Djz6+l1X3Kno5kuJezGmEgZPa5EhGCe5H6z7AnYY261MeWuTrSS3hOC8k7zIkrEhY5oyTCjRkYKuikkNk+HjTzzLrSM3CsXksnS5glYk9tazN9TLHqQcrv4AedMF1ztbW1zOIlM9vM8VyoVijQTghmAJUjqMHHht51iZJJeqPoF0GwwwDX24YnO/jbeDbDKx2rdxfjs62llep3HtpZIJogAsYf2ouwDJlTgfKFO9xxmGO7DZjS3uuHp2faYKI6bxBgdjjpjxqvW4td3z3CQozLcSdrJFGhYas5HgSMee2cb0uT0bzIA15PBZjykkDSY9iJnPuzWvw1mjpCAl/jQ55ETS7u77/wBYepW2DnGK4tJouINMzvcLOGiCZzo0sMtgKMADYH3Uj5Z55awieNIxIGlEg1E93ClSMDrlTjrSscN4TB60l1dt+AqxRn/a7/6KzHMtnH9Q4ZB75meY/obFVdPSMuLkrdlHpKaxDAO/Pz9k2t6QbjTaqOzHwT6kcd71dI1ZOCNOB0HQVqi5vuhE8Q0FHd5CDEjYd/WZSQSp32xjFPI9Ilwv1KO2h/JwIP15rB/Sdf8A3Tj2BIh+pKx+Lpsmxkpo6L0hm+Vo+nsk/wDKPxAMGLDIYNnsY92CFNTd3vNpOMnyHlSRefLhYhFlAAixggEOEVw4GoHxIGfMU4r6S+I+Fw3zpF/itbB6SL1vqphlHk8MZz78AUGrpj2mef5VW6LrwepIPpu/82SG658aVb3XEoa87IMyk4QJjZQc5BHmfGpXa+kazlJ7XtIFSSCRV069aQoNMWVIwe1GrJ238KYm5ugk+r8NtH8zGrRN+lSawaPhM/WO6tGP2rLLGPfr7/6KsJaR+0hUdSaTizYHd3hu7hsU44ZzHBKs0naKVgijnK6h3pdcs8iqOpxIYl/m1F+TJVtrG5vJpexkuX7COTs+0wfXkYoeqk7Hr06Gmw+j5ZvrK9t7g+CMTDKfcr9f0ikF7Fe2JhW6hfs4H1xpKCYc5yQCp0kEjcA/rrdsALT0bg7y52JN1VqyDpmFnfjjhjl37NtlJ7vkxHsmkkTN7LJFpC4RVeU9yLQvdGI++RtjWKj3HvRxNEBoK3QLvGRGrkrIi6nXBGTgA7jyPQ1J+A+ktZTGtyxWRPhEiySEmLtnGIMhQSqKrOvjjI+Z95b4RHGkjJcvNHLqUSMx0ogAN9Mn2oY4QN1zg7jc4tklh6vkefRMSRQVILzY8RzstexxxOCpPhd1cWEva2Uzwv4rnut7GByGHsYGrb5M9PMcpEPEUFvJ0Eoz2LfjdSnv3X2imW+tor5bq/nVliZlt7SNAAzNsFIHytKjJHjlhkYFR7m/kJ7V2TKzqBqOnGuMd36ogJMZ7679O8N6YD45MD1T5fhc99LLHi3rDz/I4jyXScUoZQykMpAIIIIIPQgjqKzrl/k/n674M2EJntc5aFj6vmUPyD7tj4jxronlbmmHiVstxbklGyCGGGRh6ysPMZHTI32qrmlpsVi1wcLhO9FFFVVkUUUUIRRRRQhFcjS/XV1+Xk/bauua5Gl+urr8vJ+21MU/zAsJ+wVP/Rlx9dYs5/Ud1khJJHZ3CnKYI3AbGk488eJobn6WEzpOmZ0uTNCyEaYpNREy9d42GRgddR881DXsiIllHQkg/gkHb5jTtyDYpPxK2jlUOjOdStuDhGIyPEZA2rSSlYXF5y+6vFXvYxrBnxytz4YY3xThb2vEOLBsEpba2c6mKWsZJycaiRsSdhnGfCtyWXDbL1i3EJh4LmO2B9/rP/aDTfzDzTNduVkfuISFiTuxoAdgFG3TzyaZ9z5D/r9A+euQ+ufbUhGqPNenh0RFfpKt+ufIcL5eGCkt7z5cuvZxFbaLwjt1EY/SO8f00wBWckgFj4nr+kn/ABNeQWrOSFBcgaj0AAyBkk+0gADckgDJqS2XJ/aOkc8pTLFGQL3o2wTHqDdQ4VsOCRkAZJ6LtgdL1nG6bk0hFSftxMDedw+5TIvDMrqDg+elWcA5G2pMjx6nA2PlSK8t5EbTjTsD3gRkHoR1yPbmrE4pZtaFUDhoyuVJ0K6BcBlAACnqNPl3s5wMsN1w8OV+LldQCRrEnyjuO6w8s5GPD1vBl1Ky3VGK5MWl59f91xLeFh6KJ9gx6kH5if0b0stuCTSZ0rJgbHTGTg+RCIzA9OorfxmVOHr2roS8mRDCxIyB67yFSCYgcALsWYHJwpzCeIcz3M/rzPpHRFOiNfxY0wi/MKzZTE9tNVGlWN/xx443/v6hSu74c0TBWMo8w6lD7MDO494FYquBj/r+2o3w3m65g2EpePxik78Te9G2B9owR4EVKY5o7iHt4AVXIWSMnJhcglQCd2jYBipO/dYHcZbCop3NGsMk/o3SUcp6NwIdxxv42H0WusVYEZBzWVOfDrBbmIoMLNHup6CRCdlb3E4z4Ar4bUtFH0hIGa6dVVCmAe4dW9jw3HuTWaeeFc6XdsNKTFk6GOTvxkeWl84HuxTK6kEgggg4IPUHxBrAmmooyCubVzskbjYhSlr/AIdefXEBspD/AK223iz5tEeg/F39tC8vXtgDPZSrdW5BDNDh1K+KyxHJxjqCDjzFRQmlPDeLzWsgkgkaNvNT19hHRh7CCK7MbnkarsRxXlJomMdrRdU8FKeFc9xF45J41QWkTG3hjB7N7gn12+18/ZjbyK3gU6W9jcXt/qZr1wFQbPOqnU4z8mNmwCftVwOopm59cSw2NyURJbiJ2lKLpDsHADEDbOPH21HrRJLjSjMxSMHGSSEXqQuemT4Vf4RpF25HP2Cy/UXDB3aGVtpzud3hx4EaOLXomkkkEaRBiSEQYRfYBVwfQ9fYg/nEn7KVSr9D7qur6Hr7EH84k/ZSr1LQ0NaEpC90jnOdmVZ1FFFKJlFFFFCEUUUUIRXI0v11dfl5P22rrmuRpfrq6/LyfttTFP8AMCwn7BUs4Age20sMglgRWvkmQQcXhwGfRI4CqMu3cYDA29nsrPlg/En8c/qFb+RPs5D+Vk/YenX5OSjc2pjm9Ztsd47eW/srEDJAG5OwA8T7BWy59dvxm/XW3h/E0t2LvqztjSU6b6h3/HcEH8HHjmvHx9d+qTYL6lU3ghMrBrOGV8f68FJeC2rWiK7KvdbWx7xywyFLDGQigkLtlSSxG5w68auzdaCwW3CMGViw7cEMGwCDpRcqCQdecDYEbMlnxxJ/VQuuCcyS4UgesRnYge7pWK8YSJFwYAQo2RTI3TocaFB95rs9Vg3BeFtJM84EuKdUu4FYkPrc9T3pJG95GpsezpWqLiWkBNByCEGshCwzhNm3ORj+2oxb8dljTQjBVzkd3JAx0G+BvvsPGs+DStJeQNIxciRCSxz3VbUfcMA9PM0satl7NxXUj0NOQXSWaAL71F/SPfiW+ZVKlYkjiGjBUEIDKARsfjWk3HWovWcshZiTuScn3nrWFNrioqS8hT/5w8OQO3ieNQSAGkGHhXfbJkRVH42PGo1W6yuTHIjjqjKw94Of8KhwuLFXjeY3h4zBv9FN2FZ2t20UiunrKfmI8VPsI2/t8KU8di0XU6joJZMe7Wcf2YpvJrmRRkFevqqgSMscipTxmxW7iFxAMtjvL4sB1Uj7dd/f08qimqnTgPG/gz976m3rfgnwce7oR4j3ClnMPAFVjKjokb797ZNZ3wGHQN1G2M5HiK6bWi9yvMGQx3Zs2KOk1gTXmqsCa6Mca5k0ylfN31hwv8hL/wAwVlZWyx223ihYnzJXP/8AKw5t+sOF/kJf+aK2lsWmf+6/9FaN7PifVLHtEqGt0Puq6voevsQfziT9lKpV+h91XV9D19iD+cSfspWFXsWtLtVnUUUUknEUUUUIRRRRQhFcjS/XV1+Xk/bauua5Gl+urr8vJ+21MU/zAsJ+wVKOVj8W/wCN/gKUciH/AE3D+Wk/ZeknKp7snvX9RpVyH9m4Py0n7L06/J3clG/x7003Q+Mf8Zv1mkvwZNRbSuT44GaVXf1R/wAZv2jWnV/15e/y+evE43wX146uqC+3iseyGc4GfcKzooqLq4ACK32N32ThtIbZgQSQCGQqd1IIOGO48a0V5QCQbhQ5ocC05FboPR5b3STNbyyK4QtHEQrYfG0bNsSrHCpJjGWCtpOnXXpGKsm3vGtIZLvGOzXRESO60smVUb7MAnaORuDowdjVd3l00sjyOcs7FmOAMknJ2Gw3Ndune57LuXgtJU8dPOWRnD04LTU9m5At4Y4Hlmk70YaRAFDM5AJiiJzspyrykaVI0gOwZVgkblSCDgg5B8j4VP7HircRhV5JIzcxns31PDE0keAYWAYqGK4dDjwEdauvbBKQhhfZ+SOIXnbSs+Auo9AScbAdTuenWkpNLbjg08a6micIPl6SU/2lyuPnpATRFEnJpxawXj7inuz5gjYyLcRIUkXSh6iEn19OfVDsc6hgqQPDoxE1rJp74cSNsVyTVajw7Oy9lUqxU7kePmPA/P8ArBrGtcjYA8h09g8V93l5EDw6Zg5reAu1dV+Y8+KXq2s1teLsnLhvB7vSylvNn2O4Wf8AuZh+iUUTH/M//CH7Io5q+xvC/wAlcf8ANFZTxKLJO1ljgEiKEMpI19PVCgsV82xpHiRU3Abc7z6rKxJNtw9FD36H3Grq+h6+xB/OJP2Uqmr22aJnRxpZcgjbY/NsR7RsauX6Hr7EH84k/ZSsKrYtqbarOooopJNoooooQiiiihCK5KiQNe3AboblwfcZDXWtcju2Lu6PlcSH/jat6f5gWM/YUy4XwrsC+G1BsY23GM9f001cD4r8F4gJupjeRgME5O4xsR5k5JA7pqRh849vT9dNfITf6ZgJ/wC1k/RpfNOuxa7uSosHN71oMR7XAgdi3ey2XBBPVVj7hHXqWG258aVRyyB9QuIkRM+v3AB8pez3GwAyRtuPmij8SOZSksoQu7BYkOMLnTkkgEF3UdCOvszqhss+tGT6keuWYKNOdbtgYOCAB1PU+JAHHawAYYLsyzue65N9mOPiL5KV29vBc3BjXusBluyPcIO4YBh3dsDHQ6x5GtPFOBSQbnvJ9uB0/GHyff09vhSr0fWw+Pl0xqzPp0xnIUetjOT5gfzamKIWIAGSTgDzJ2AqklOx4yTFNpKenIs643HnBV1HZ9ztHZIos47SQ6VyNyF6s7Yx3UDHcbUgvOaoLdG+DM0s5wFkaJVjj3yzoHLFnwMAsq41E9QMNnP3FUnvXWLHYw/FR6fVIUnWygbYeQu/86o5VI6VjMTiUxVaYmmu1vVafr9fZK+IcWmuDmeWSUjoZHZiPdqJpJRRTS4yKKKKEJRY8QkgcPC7RuOjIxUj5xUstuOW92fjCLWY9Tj/ADZ28+6NUGT4YZMk+oNhC6Ks1xabhQRdTO7t2jdkcaWU4I8j82x942NZ2nDJJUZ0xgeBIGrw657oJBALbMVYZGN1XCrM3trbyHOIw0EzZwcIVMO/hmOVU1fJWEnwAM7g4X2aoFGQhOs9FVChBznZIwdOxOAAPfTT6jAaqWbBckuVe8MADSu6g9jFM5V12DhCIw6nylaPKnr08azWxM6xSW8RzLqVokB+LmTHbKB8lSCsmOiiXHRaUc58ftESWOBhNLIqRl0B0IiyK7LrOO0GY0AABCjVhsEKG7hNxLdfCri4aRbeR9bxRN2cdxOW2j8RgKzu2ASAo6EgioncXggcFJhaGEEqT8X4tqs7WCziN3d2yOrlI+2hg1uWzkZR5NlA9ZR3upxhnsuRpJXM/EpWaRt+y15lby7VzkRjp3d28ML1p45s0jh3DdEaRK6TsUjGE1CQKDgkktpAGpiSfE0o4WfiY/xB+qriLW6zjvVekt1WhR3mdQJdsD4tBgZwAq6EUZJOAiqMkknqSatX6Hr7EH84k/ZSql5gkzPJ7MD9Cira+h6+xB/OJP2UqKnANU0+blZ1FFFJppFFFFCEUUUUIRXI0v11dfl5P22rrmuRpfrq6/LyfttTFP8AMCwn7BUm4lITZxsDuNBz7cY/XSblNj8LDsjSqqyNKFbSdBRlc6vD1vf5b1kW1cP/ABTj/j/caV8sK628xWORu07upQMYHrA75I+Y701M7VYUvG3WeEzX/IN041QyalIyEMjZAO4GSAM1DuIcPlgfTMjI3kwI+ceY9oq47URIF7RQuI0BLRkd7fXuV67D9Ne3i2Uq6ZezK9QDqA946AfNXMAsug43N1TNhxCSBw8TsjDxB/sPmPYan1z6Qp04crEKlxOWWN12IiXaSUDwYsSisOmiQjBANN7ckJLO3YajHrIVV3yPAlzkRp1Jd+gBIBwaYOab9Jblux+oxhYoeuOzQYDb7946nOfFzQDdS5pamiiiipVUUUUUIRRRRQhFFFFCFJ+VedBYxSRtD2up1kQ9oU0MFKkHAJZWBGQCM6cUj4xzTc3uI3bEee5DGNMSnw0oOp8MnJ9tMlW1wjgUNhw/tJo1YSxEySYBMzSRsYYIC2dQGqPJQAh1LaiqbCE2cH9HkUG95iaTf4pS3ZoRs3aPGQ0hUghljPd65YZFSDiNqk0YRlVURRoVdliX5JUjIC+Uy5B/1gJya3TSt3TKR2vZwNMDkETKiBy4xvpkLGRhuCApxg0ogQIwU47srAnABbMOp2bGwOdzjA2G1CFGeZ7lhbWsDIQLYSJ2m2G1sGQMB6jdR1KtjKk7gauWGLSNk5wgUewZ2H9lZcx8RcxpGFwugRlvAgKhdM49Y5XI+SMeL93Dlg47VvID/E10YS4sxSEoAkwTRxGTVJIfNm/WauP6Hr7EH84k/ZSqVkOx9xq6/oe/sR/48v6krOq2LSm2qzaKKKSTaKKKKEIooooQvGOOtcjzbXV3+Xk/baujfSt9hrz8l/6hVO3XCOHW6wq1h2rNbwSM/wAJnXLPErN3RsNyakTthOu5aR0klWTHGMc022UgNnMM9CD+z+6mSDQJAHkaItJGodSVAQlu0LEHYrlcZ2wvsqTdnwz72/3u4o0cM+9v97uKrJpCJ4tz6Jpmgqxhvq+Y90g4dc3emMxXrHtGZBrKuoZNOrJbO2CTt4Adc0si5r4guCVhlU7ZIKHUBkqcMBkDfy361n2fDPvb/e7ijs+Gfe3+93FL/FRb1v8Ao9X/AMPMe608yc5MLHS0AinuVI695IMgF+gIMhDKB9qGO+parerRtbGwmmjhh4UHklbSoN7OoyFLbkjyU1JP5Kz95Y/6yl/dWzHh4u1JTU74HakmB53Kiq3Xdo8UjRyKUdCVZT1BBwQau/8AkrP3lj/rKX91eN6LCP8A6JGfdxKT/EVZY24qi6KtrjHL9tZb3XBJIV6azdzNFk9AZIyVBPtxWPB+B2l7OYbbhKu4jMh1X06AKGC9SN9yKp0jdbV2rf4WTozLhqjiP7VT0Vev8lZ+8sf9ZS/uqLcPhsLhoo4uFAySvoVTezgat+rEY+SasXgWvtVGQukBLdgue5VnRV6fyVn7yx/1lL+6vf5Kz95Y/wCspf3VKztxVFVa3JfB0t7SG5BDyyAkS51G3XWwYRL8lxp3bBYF8jAHef8A+Ss/eWP+spf3Uy8b5ctbGREuuEKhkVmXTfzPkKVBzgbesKhzg0XKvHE6VwYzElOKyqNGWxpOpkzmMIPVKnfVvpIIzrbqNu608a4t2KBFOZWGNyCBvlifDrgv4O4x6qsAn0cM+9v97uKOz4Z97f73cViKqG+JT50PWWwb5j3Sjmkj/J3CxnJ7O4JOckkzZJPmScknxzTZwmQLbznPgB/YR/jSvs+Gfe3+93FHZ8M+9v8Ae7imhpOIC3PolzoCsJvbzHuo3K3dPuP6qvD0AqBwdd9zLKSPHqB/gKrPs+Gfe3+93FTL0dcIgt+OL8GjMSS8MWYprZ8M8q57zb+AqHVbKg9XYsn6Nmo23lGfd9irjoooqFgiiiihCpPifChBecRSaS8cxFLmFUu5YwbaRsPj1to3On3e6mX/ACzbfa3/APWEn8FWN6TLVYJ7S+YfFqxtbnyNtONJLexHIPvaqj4pw9reeSF/WjdkPtwdj7iMH56SqpJI7FpwXoNEU1PUhzZW3cOJy8DzdbeY+KQNayhVvAxXbXeySJ1HrIVAYeylPMvrwfmlp/5dKjnF/qEnu/xFSLmX14PzS0/8ulKukdJDd29dWGmip64NiFgWHfv4ppooopNdtFFFFCE88j/Zax/Kt/yZK6MrnPkf7LWP5Vv+TJXRldik+WvD6a/yj3BUzzf6TOIW1/cQxFFjjcKmbeRyRoU51KcHcn9FSf0Yc43t+0ouogI0VSkwikiDMScphydRwAcr08eorHjvphitbqW3NtPIYm0llMWknSG21MD0YUhPp1i8LO4z7Wg/jrbXaHYu8MEoIZXxjViPeA73t5Ky7m2WRGR1DowKsrAEMDsQQeoIqlvRBbrFxq7jQ5SOO4jQ5zlFulVN/HYAZ9lecf8ATDd3KGO3iW0Vhgvr7SbH4GAFQ+3vEeG9a/QnGF4nIB0Fo3/OSqdMxzw1uK2+Cmip3ySCwwFvEK8jXM3If1/YfnP/ALldMmuZuQ/r+w/Of/cqZs2d/uq0XYm/6fcLpmq95n5q4xDdyR2vD1mgUrokOctlAW+WOjFh08KsKq35m9L5s7ya2WzMvZFQX7ZVzqjV+hQ49bHXwrVzg0XJSUcb5HarBcpD9O/H/vUn/F/7lQLmLm+fikkck8cUfZLIgVNeclxq1aiehTwqcfy7P97z/vCfwVWMOcEsMEs7YznGpycZ8etJVMw1LNK72iaJ4n1pWEWFxmMcFsooorlr1yKKKKEIp641cpHfWpkExH+TIB8TM0LZ1Hqyg5HXb3eVMtL+bfru0/8Ax1v+tqbp3FocRuXI0lG2V0THjAu+xTh/lm2+1v8A+sJP4KVW91bPDcSH4ciwQtIWN/KQWyFiTGkbs5A6+dRapjy7wXtvgVpj65lN5cD/AO2gJEKsPtXl1f2VtTzSyPsTgkdJUNJTQF7W45DE+6sXkrlTs+H263JlebQGkLSS6tTEsVPe+Tq0/wA2val1FdJeUUX9Js8KcJu+3GUMRUAdTIdogPb2mk/NVPc3AiWJZN50t4FuD5zCMBvnC6AfaDU85+4ys1+kbbwcOUXc48HuDtZwn25OrHQg+yqquboyOzu2pnYsx8yTkn9JpCtf1Q1ek0DA4vdNsGHPckHF/qEnu/xFTHjXAbmX4O8dvNIptLTDLG7KcQJncDFRS6iEiMpOMjGdqYfh14kiwieYElVQCVwuOi43wB0HsrGnYJGFhO26d0lNJSztqGtuNXV87qcfSrefclx/Qy/w0fSrefclx/Qy/wANRO1vrg6le4uVdGKsvauMEHyz7x81SnhPL0wCTXt5cW9u24zM4mlH/coAWP4xGn20y7R4a3WLkjHp+WR2q2P1Wf0q3n3Jcf0Mv8NH0q3n3Jcf0Mv8NM0peK4Ktd3MsavgtHO41oG3KE9CR0yKe+ZeXzbNrS9ujbTRNJbTGZyNQGrRJjxyChxjGtT4EVJ0bYA3zVf9wv1i3UFwlPA+FXdpe21w1ldusUhZlSF9WDGy7asDqw8atD+UtvvVxT/d1/jqoeMcj38TRLDeTyNIX2kMkI0pGjtIhaRg8fxgXVt3hjFaLTlXiDwhmnmSXtDGYzc7nHwjtHPe+LVfgrjcHVhiDtitooujGqCuXV1QqZDI5uPA/hOvG+E3d3eXNwtldossmpVeF9QGhF305HVT40k+lW8+5Lj+hl/hpDPy5fmMGG5dyVZ8/C+mmSWMRABiruxhdgVYg6SPDJTwcqcXdkVZnYuuoYuun1PCt3+657eHCn/tB4Zxg+kDnFxK6EGmnwxiNrBYJ2+lW8+5Lj+hl/hp75G+E8NvWnksL2RWgMeI4GJDGRW316dsKagfLVrd3sdy/wAMmj+Dxs4BeQmRwruIh3hglIpTnf1OlKJOW+LBQ3bMdTRKoF2uotJp7NQNfrYdDg7gMD0yRMdKI3awKpVaXdUxmNzcDuV6fylt96uKf7uv8dVNy5wS8tZ7Wd7G7YRTa2VYX147/TOBnvDxpjuOXeKoJSZ3xEoY/wCdespj7TKAt3/iwWOOmk+VY8V4Tf2tvJLNdyAoYNISZnWRZTMNQdXxs1uw8c9RtgndzC62OS58U4iDgB2hbP8ACvf+UtvvVxT/AHdf46rLmHht1eX1zcLY3cayuhVXhfVgRIpzpyOqnxqH8r213fJcsLyZOwiZx35D2jhWZYh3hgsschzv6vSnIcs37S4S8kaMG1Dt2za1E6QnV2evUVU3CLnIz4dDiskfSN1SVelqhTSdI0XPE/hOH0q3n3Jcf0Mv8NH0q3n3Jcf0Mv8ADTNd8v8AE0M+LlnWBDKSLnd4gGJdAHJIARs+RGOuAXC/5ZvoyPj5QMojZvYjpkyY5NRD4VBMki5PTYdc0uKBp/kuqf8AUEg/gEp+lW8+5Lj+hl/ho+lW8+5Lj+hl/hptt+CXr3YtBNc9sWC47diBlQ2rIPq6GDZ8vbtW3mmIQXLRW15dyJGArO07HXIPXK4xhc7Dr0O9ajRd8isj/qVwzYEt+lW8+5Lj+hl/ho+lW8+5Lj+hl/hrLh3K08toZWu7qKR2Xse0mZYpF3yC52VzjuhioOk4JztHLlriNmV7m5BUkMO2bYjr0OKozR4eSGuyW8unpomhzo8D383Uh+lW8+5bj+hl/hrHnSBkvbVXUqy8OgBVgQQQzZBB3BqDzcZu1UP29wEctoJlk30kZ8fDIpx4VFIzdrPIzOV0jWxYhc53LHPzVm+FsLHY5q8FbLXzxjUsGm5TrVucjTRji9xn/W2ls1mfD4Kq6WQeTCTGoeYJ2qotQ8xUl4PxdlgSePvTcNkM6gdZLRzpu4/myHyempqyo36r7HanNOQOkhDx/H0K6BorTZ3iSxpJGdSOqupHQqRlT84Iorqrxir+D0Z3sck7x8UCm4lMsgNlC+W8PqjscKNgOgrd9IHEPvqn9XWn76sCiospDiMiq/8ApA4h99U/q60/fSLiXokubox/COIpII3VwBY26NkHoGjYMAfLp022qzaKLBSXE5lc7emblf4BxH4UgxBd5LY6LN8vPv8AX9uX8q38jcSjwV74uM5EgKA9iqeqJpD/AJuq4JZ1UkjAGMb3RzjytHxKzktpdtQyrYyUceo49x6+YJHjXMSRTWVy1vMNE8DeO4ON1IzswxgjzBFbAdIzozns9lEcvQSCTZt7t/gpfzpy8cm7jOpZCXkAXRo1N3ZFQnUIXJwjMATpJxuK0cs8diaF7C9J+CzZ0v1a2lIwJV/B37w9/mcyfl7jCXca6xG7tJ8ZC3xkkpAGX0N9VkkJYBmISFVJwOtRLmPlYwL28RWSBmK649RSN87xhmHeAOwfocVNPNh0Mq2raW5+IgxBxPv7/VLOYL29sLlll7Jg7NIrBH7OZHhSIlSrg6SkaHYggjrg4LVFzbOqoNMJ0PrBMbAk6pmUdxxpCtcylSmll7u/dFOPAOaYzD8Dv1MtrnuMPqts320Z8V81/X0Pl9yK8U8OGE1rM6BLhN0Klu9qx6jBc5B8jjOKbEUYwcFyTI84tKbOO893FrMYwsLMUDsTGw7OSQvP3Qr4zG11KBkY7xyDgGmu39Jt0h9WEjGNJV8HaADOGBOPgsRx0PeBBBxXkHDFvxxC+mZkCanQLjeRyxRST8kd0ED7delRKueU8FIOXud7ixRkg0gPIHkyG+MARl7N8EZjw7HT54PgKWW/pJuY+0KrCGkMBLaDkdiI+zxlsH6ih7wOCW06dRzE6KhSpTL6Q7g68JCofOQFcgZhMJ3diSdDE5Ykk9fKtvE/SPNdPmeKF4y8TPGO0AcRyTSacs7EAtcSA+Q0gYxURooQn/lznW44epW3KqGkV3yG+MCqyiN8EaoyHYlfPG+1SDlrnq5nmS2+KQSPF39Dkr2SQhcKJArHFpF13yWwQGNQCnrko/6Ss/ziEfMZFB/sNCFNeIc2uY5EiZSsyFGzAYwiGN0wgWdtRIlkbv5ALbAVrtearyScaBG8jy6goiY6nM7zYAD59eVsYOQMYIIzSDgfAZryQRW6F2wM+CqPtmboo9/zZqTy8Vg4QjR2bLPeMCsl0BlIftkgz1PgX/8AgdExRjAC5SAlecScEp43xNuGiVdSNxC5VFmeMHFrGI1URIxZiZCqLls58c+qaZuSeCrNKJC65jbeIxazIugnSgYhXY4I0ZDYyRnFJ+T+HfCbvMveRFeWVjhgoVSe0cH111YyvVs48am0UkNrEI2IEOoFl7hWQORhuq64m06o5kOuFsqdqSqZRGOibnt9l2NH0pkPTv8AAfdJ+YuPJbwdwIdQZYl0sU0lGjbS4KkqiuR2M6lkJwCRVVzQvM8dvCNUszBFHnk4/X4++nrnHiStcyv2hlUYAckEthQMasDWc7ayMtjJqfegzkRsniVyuGcEW6n5KHZpPnHdX2aj8oVMbRDFxd6LGrl6eaw7LcPHnnFPF96Fgy2XY3IhNnHpGYElV3LF3kKuwXd2JwQcbeVLvpA4h99U/q60/fVgUVlZVBIyVf8A0gcQ++qf1dafvob0f8QII/yqmGBU/wCj7QZUjDA4PQirAoqLBTrHeoZy7yde2NtHbx36FIwQpa1y2CxOM9r0GcD2AUVM6KlVRRRRQhFFFFCEVXvpY9Gn+U4hNb4W7iHcOw7VRv2ZPgepUnoSQdjkWFRQhci2HEHRmU6opV1I67q32rqRsfMEVZfLHMay6Tle3ZxGtuEbSYxgQQx5BVISxdpWJ1EAjfUTUp9J/onTiQNxbYivFHXoswHRX8mxsH+Y7YxRYmkgmMU6tBPGcEHKkHwI/WMdeorZzWzizsHb1MM76U4Ys2j2U749yCqyKYpURHOMyMABjqQflNhWkKAd0Mi5JIBZeA80z8Pd0XvRtlZIZAezcdDlTupx49fPPSlXL3MSteRTXsj4hEfZELlU0MpC6FxsUDDb5RBNbeFXAuryW7uBrt4VzJrAYugXRDGfOVwFXV1yC3hUtdJFdsmIA5x2rSRkNRZ0WDidmdtpIyH3w3peOEWt9YzQ8M+JmkVj8ElcAl2lgZjFIxwyhbfAU7945xVQ8S4XLbSGKeN4pF6q4IPv36j29DU95k4M9vIH7IwI+6r2qyFGAUuhZd1ZSwOlgGAYZ86X2/OxkjEHEYVvofk9pkToPOOUd79P6at0YkaHRnwSri6FxbIPHYqpoqx7v0Z295luE3IZuvwW4ISYexG9ST+z3moXc8t3ENwtvLC8UrsFVXUjJJwCM9Rk9RtS5BGBWgIOIXl/wGSC3gnfGm41lB4gIQDkeGcgjzBB8abasTmGL4VFcxQgt2MkTQgAljGmLbCgbklTA232laeHeih40EvE5ksYjuEbv3Lj8GJdx5b9PEVdzC06qq14IuoLBA0jBUUszHAVQSSfAADcmrJ5a9Hh4fJDecTmFsI3SWO3GGuZSrBlGkbIMgZJ9x00qi5qgsFKcKtxCSMG5l0vcuPHB9WMHyH6BTMvDrm6kVtEsrzairHUTJp9c6j1A8TnatWwAYyGyz6QuwjBKdeM86F4vg1pGLS18UQ/GS+2V+rE+XTzzS7kvlpJAJy6OVwQCNSRyK2eyuEIzokQHDrncEDLYFZW/BksLdJbqBZsTDOMd1TGwwdQIfEgYFGA0vDg5D0m4teDh14k9lMpLgsyDsyq971GERKFCAGA2I22BAqj5em/bjwz8U9FT/C/vS2NrYbr+x4cRuUqub2KwRonIiCAS22BlyrCQhkIykr62EUgYhXjUEVWXF+Mdpkn4uJSzJGCxSPUcsEDE4BPhSfinFyx1yN56VHQAknSi9FXJOw2FS70deieXiTLc3oaK1G6R7h5vL2qh+26nwxnNEcTacazsXeizqKt1T1GYM9edyT+jD0cvxaYXNypWyjOynYzsD6o/Bz6zfzRvkjoyOMKAAAABgAbADwAHlWFtbLEipGoRFAVVUAKoHQADoK21k5xcblZtAaLBFFFFQpRRRRQhFFFFCEUUUUIRRRRQhFFFFCEVF+ePR5a8WjxMumVRhJlxrT2fhLn5J+bB3qUUUIXLHNXJ15wh8XKdpAThJ0yVPkG+1b8FvbgmtfB+OtEUZTrjWVJTGSdDMnTUPdkfPXU9xbLIhR1V1YYZWAKsPEEHYiqk5x9AiOWm4a/YP1MLEmJvYp3Ke45H4ordsuGq8XCy1C12vGbFJOFc1rcrtOIpC+krOWlPYaQZO+QoIPxjtk5PZRoFI2rXx/ldLsIyt8HaOLSqNqZQqIZFQ/aMkARnPTXOB1zVa8Tt57KXsr2F4X8CR3W9qkbMPapIqQ8A52khZCx7aMEZBO5XtBIyhvwnVSc5zpAO21ZGnIOvAfDbzziuiyuY9vRVLfHYeeSEmn5VuoiQ8RQrG0xyVwEUgMc5wGDEDT1BOMZp04R6RbiIKk4S7iRgypONTIQcqyOe8rDAwd8VIuF8dgulMaYLaWIjmZR2mg6kEjMQrGS4laZwD6sCrvWninJVvcO7RP2bMYyCFUQEMDg6RuupI5LjbZUKjG9XbV46s4WcujRqh9M7z588OKZ5OfhACvDraOzDDBk+qTnzGt+g9m/zVFri5eVy8jM7tuWYlmPvJ3NPHCuHpb30Ud6BoONY6lQ6dwsAdipZWKncY3HhU3h4NBawSdwQr2fYSTHLEO2YpdWrIEiSgMAuNUMrbHANayVTY+yL32peDR7pfmG1jYjneo7acoW0nwbRLJMsvbKXUKmqZFylugcHQzbYZs51jYYqRpJb21qq607KNRKMkLJMGcHDDqyzR5hdQCEe3BO1V3ZcaeGKWIYKuyMDvlJEbKyIR0bBI9xpu4zzC0sheeRpZDgbnLewez3Vk+me89d3VTDK2GJo6NnX4fc88VMOM88rN8IjCO0c0aqdZUFplK6bgqoIV9KgEKe9pBNQmKR5pVhto2mlY4CoCf1f/A8TUt5U9EV9xHD3GbO3O/eHxrj2IcEZ82wN8gGrx5U5ItOGR6LaMKSO9Id5H/Gby9gwB4CrB7YgWxJSQvnIdLbDcoF6P8A0IrCy3PEtM02xWLYxR+Wrwdh5eqPwtjVt0UVgTdXyRRRRQhFFFFCEUUUUIRRRRQhFFFFCEUUUUIRRRRQhFFFFCEUUUUISPivB4buMxXESSofkuARnzGeh9o3qo+afof8EycMm0Hr2MpJU+xX3I9zA/jCrooqQSMlBF81yPxS1uLKTs72B4W8CR3W9qkZDD2qTUxsfSQSoZkVmjRlgVPqQd10O7qxPRBgIuFG+wyav7iPDIriMxzxpKh6q6hlPzHx9tVVzP8AQ/RMTJw+U279ezcs0R9gbd1Hv1e6rueJLdIL2UxufDfoja6qqeZnZmclmYksTuSSckk+ZNaeJcfMj5d2lkOBtuSQAq/PgAedS7k30QT8S1PPcrHCjtGwjBLsynDYyAoHtOfdVzcrejqx4aB8HhGvxlfvSn+cfV9y4Hsrd87cNUZJdkb8dZxxz496pPlr0R8R4hhpR8ChPi4PaEexNm/2tI99XDyf6K7HhmGjj7SYf66XDOD+D8lP5oz5k1MKKWc4uNytmtDcAiiiiqqyKKKKEIooooQiiiihCKKKKEIooooQv//Z"/>
          <p:cNvSpPr>
            <a:spLocks noChangeAspect="1" noChangeArrowheads="1"/>
          </p:cNvSpPr>
          <p:nvPr/>
        </p:nvSpPr>
        <p:spPr bwMode="auto">
          <a:xfrm>
            <a:off x="495905" y="284271"/>
            <a:ext cx="290286" cy="285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6424" tIns="43212" rIns="86424" bIns="43212" numCol="1" anchor="t" anchorCtr="0" compatLnSpc="1">
            <a:prstTxWarp prst="textNoShape">
              <a:avLst/>
            </a:prstTxWarp>
          </a:bodyPr>
          <a:lstStyle/>
          <a:p>
            <a:endParaRPr lang="en-US"/>
          </a:p>
        </p:txBody>
      </p:sp>
      <p:sp>
        <p:nvSpPr>
          <p:cNvPr id="45" name="Rectangle 11"/>
          <p:cNvSpPr>
            <a:spLocks noChangeArrowheads="1"/>
          </p:cNvSpPr>
          <p:nvPr/>
        </p:nvSpPr>
        <p:spPr bwMode="auto">
          <a:xfrm>
            <a:off x="93976" y="5957058"/>
            <a:ext cx="8961870" cy="402908"/>
          </a:xfrm>
          <a:prstGeom prst="rect">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wrap="none" lIns="43212" tIns="43212" rIns="86424" bIns="43212" anchor="ctr"/>
          <a:lstStyle/>
          <a:p>
            <a:pPr algn="ctr">
              <a:spcBef>
                <a:spcPct val="0"/>
              </a:spcBef>
              <a:defRPr/>
            </a:pPr>
            <a:r>
              <a:rPr lang="en-US" sz="1900" b="1" dirty="0" smtClean="0">
                <a:solidFill>
                  <a:schemeClr val="bg1"/>
                </a:solidFill>
                <a:cs typeface="Arial" pitchFamily="34" charset="0"/>
              </a:rPr>
              <a:t>CBM+ Projects &amp; CAD Validated Methodology Support CWR Cost Avoidance</a:t>
            </a:r>
            <a:endParaRPr lang="en-US" sz="1900" b="1" dirty="0">
              <a:solidFill>
                <a:schemeClr val="bg1"/>
              </a:solidFill>
              <a:cs typeface="Arial" pitchFamily="34" charset="0"/>
            </a:endParaRPr>
          </a:p>
        </p:txBody>
      </p:sp>
    </p:spTree>
    <p:extLst>
      <p:ext uri="{BB962C8B-B14F-4D97-AF65-F5344CB8AC3E}">
        <p14:creationId xmlns:p14="http://schemas.microsoft.com/office/powerpoint/2010/main" val="839675422"/>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814452"/>
            <a:ext cx="9144000" cy="523220"/>
          </a:xfrm>
          <a:prstGeom prst="rect">
            <a:avLst/>
          </a:prstGeom>
          <a:noFill/>
        </p:spPr>
        <p:txBody>
          <a:bodyPr wrap="square" rtlCol="0">
            <a:spAutoFit/>
          </a:bodyPr>
          <a:lstStyle/>
          <a:p>
            <a:pPr algn="ctr"/>
            <a:r>
              <a:rPr lang="en-US" sz="2800" dirty="0" smtClean="0"/>
              <a:t>QUESTIONS</a:t>
            </a:r>
            <a:endParaRPr 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6"/>
          <p:cNvSpPr txBox="1">
            <a:spLocks/>
          </p:cNvSpPr>
          <p:nvPr/>
        </p:nvSpPr>
        <p:spPr>
          <a:xfrm>
            <a:off x="934137" y="176339"/>
            <a:ext cx="7248293" cy="559931"/>
          </a:xfrm>
          <a:prstGeom prst="rect">
            <a:avLst/>
          </a:prstGeom>
        </p:spPr>
        <p:txBody>
          <a:bodyPr lIns="96653" tIns="48326" rIns="96653" bIns="48326" anchor="ctr">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2400" b="1" i="0" u="none" strike="noStrike" kern="0" cap="none" spc="0" normalizeH="0" baseline="0" noProof="0" dirty="0" smtClean="0">
                <a:ln>
                  <a:noFill/>
                </a:ln>
                <a:solidFill>
                  <a:schemeClr val="bg1"/>
                </a:solidFill>
                <a:effectLst/>
                <a:uLnTx/>
                <a:uFillTx/>
                <a:ea typeface="+mj-ea"/>
                <a:cs typeface="Arial" pitchFamily="34" charset="0"/>
              </a:rPr>
              <a:t>What We Are Doing…  </a:t>
            </a:r>
          </a:p>
        </p:txBody>
      </p:sp>
      <p:pic>
        <p:nvPicPr>
          <p:cNvPr id="138" name="Picture 1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25665" y="3335700"/>
            <a:ext cx="4118335" cy="3140355"/>
          </a:xfrm>
          <a:prstGeom prst="rect">
            <a:avLst/>
          </a:prstGeom>
          <a:noFill/>
          <a:ln w="9525">
            <a:noFill/>
            <a:miter lim="800000"/>
            <a:headEnd/>
            <a:tailEnd/>
          </a:ln>
        </p:spPr>
      </p:pic>
      <p:pic>
        <p:nvPicPr>
          <p:cNvPr id="139" name="Picture 1" descr="C:\Users\cristian.partan\Desktop\aqua-web-button-65287.jpg"/>
          <p:cNvPicPr>
            <a:picLocks noChangeAspect="1" noChangeArrowheads="1"/>
          </p:cNvPicPr>
          <p:nvPr/>
        </p:nvPicPr>
        <p:blipFill>
          <a:blip r:embed="rId3" cstate="print">
            <a:clrChange>
              <a:clrFrom>
                <a:srgbClr val="FBFBFD"/>
              </a:clrFrom>
              <a:clrTo>
                <a:srgbClr val="FBFBFD">
                  <a:alpha val="0"/>
                </a:srgbClr>
              </a:clrTo>
            </a:clrChange>
          </a:blip>
          <a:srcRect l="4308" t="20481" r="4591" b="28624"/>
          <a:stretch>
            <a:fillRect/>
          </a:stretch>
        </p:blipFill>
        <p:spPr bwMode="auto">
          <a:xfrm>
            <a:off x="3806700" y="4615410"/>
            <a:ext cx="1829553" cy="494763"/>
          </a:xfrm>
          <a:prstGeom prst="rect">
            <a:avLst/>
          </a:prstGeom>
          <a:noFill/>
        </p:spPr>
      </p:pic>
      <p:grpSp>
        <p:nvGrpSpPr>
          <p:cNvPr id="2" name="Group 102"/>
          <p:cNvGrpSpPr/>
          <p:nvPr/>
        </p:nvGrpSpPr>
        <p:grpSpPr>
          <a:xfrm rot="21397688">
            <a:off x="1487182" y="5360341"/>
            <a:ext cx="1290507" cy="1303114"/>
            <a:chOff x="8380599" y="2425075"/>
            <a:chExt cx="1220601" cy="1232525"/>
          </a:xfrm>
          <a:solidFill>
            <a:srgbClr val="66FFFF"/>
          </a:solidFill>
        </p:grpSpPr>
        <p:sp>
          <p:nvSpPr>
            <p:cNvPr id="141" name="Trapezoid 140"/>
            <p:cNvSpPr/>
            <p:nvPr/>
          </p:nvSpPr>
          <p:spPr>
            <a:xfrm>
              <a:off x="8869288" y="24250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2" name="Oval 141"/>
            <p:cNvSpPr/>
            <p:nvPr/>
          </p:nvSpPr>
          <p:spPr>
            <a:xfrm>
              <a:off x="8529048" y="2582493"/>
              <a:ext cx="925033" cy="925033"/>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3" name="Trapezoid 142"/>
            <p:cNvSpPr/>
            <p:nvPr/>
          </p:nvSpPr>
          <p:spPr>
            <a:xfrm flipV="1">
              <a:off x="8862198" y="3332350"/>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4" name="Trapezoid 143"/>
            <p:cNvSpPr/>
            <p:nvPr/>
          </p:nvSpPr>
          <p:spPr>
            <a:xfrm rot="5400000" flipV="1">
              <a:off x="8420949" y="289065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5" name="Trapezoid 144"/>
            <p:cNvSpPr/>
            <p:nvPr/>
          </p:nvSpPr>
          <p:spPr>
            <a:xfrm rot="16200000" flipV="1">
              <a:off x="9316300" y="289700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6" name="Trapezoid 145"/>
            <p:cNvSpPr/>
            <p:nvPr/>
          </p:nvSpPr>
          <p:spPr>
            <a:xfrm rot="18900000">
              <a:off x="8520038" y="25901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7" name="Trapezoid 146"/>
            <p:cNvSpPr/>
            <p:nvPr/>
          </p:nvSpPr>
          <p:spPr>
            <a:xfrm rot="2700000" flipH="1">
              <a:off x="9186787" y="2564774"/>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8" name="Trapezoid 147"/>
            <p:cNvSpPr/>
            <p:nvPr/>
          </p:nvSpPr>
          <p:spPr>
            <a:xfrm rot="2700000" flipV="1">
              <a:off x="8520037" y="3169379"/>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9" name="Trapezoid 148"/>
            <p:cNvSpPr/>
            <p:nvPr/>
          </p:nvSpPr>
          <p:spPr>
            <a:xfrm rot="18900000" flipH="1" flipV="1">
              <a:off x="9180436" y="3213828"/>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 name="Group 92"/>
          <p:cNvGrpSpPr/>
          <p:nvPr/>
        </p:nvGrpSpPr>
        <p:grpSpPr>
          <a:xfrm rot="1220498">
            <a:off x="279677" y="4957840"/>
            <a:ext cx="1290507" cy="1303114"/>
            <a:chOff x="8380599" y="2425075"/>
            <a:chExt cx="1220601" cy="1232525"/>
          </a:xfrm>
          <a:solidFill>
            <a:srgbClr val="008000"/>
          </a:solidFill>
        </p:grpSpPr>
        <p:sp>
          <p:nvSpPr>
            <p:cNvPr id="151" name="Trapezoid 150"/>
            <p:cNvSpPr/>
            <p:nvPr/>
          </p:nvSpPr>
          <p:spPr>
            <a:xfrm>
              <a:off x="8869288" y="24250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2" name="Oval 151"/>
            <p:cNvSpPr/>
            <p:nvPr/>
          </p:nvSpPr>
          <p:spPr>
            <a:xfrm>
              <a:off x="8529048" y="2582493"/>
              <a:ext cx="925033" cy="925033"/>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3" name="Trapezoid 152"/>
            <p:cNvSpPr/>
            <p:nvPr/>
          </p:nvSpPr>
          <p:spPr>
            <a:xfrm flipV="1">
              <a:off x="8862198" y="3332350"/>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4" name="Trapezoid 153"/>
            <p:cNvSpPr/>
            <p:nvPr/>
          </p:nvSpPr>
          <p:spPr>
            <a:xfrm rot="5400000" flipV="1">
              <a:off x="8420949" y="289065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5" name="Trapezoid 154"/>
            <p:cNvSpPr/>
            <p:nvPr/>
          </p:nvSpPr>
          <p:spPr>
            <a:xfrm rot="16200000" flipV="1">
              <a:off x="9316300" y="289700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6" name="Trapezoid 155"/>
            <p:cNvSpPr/>
            <p:nvPr/>
          </p:nvSpPr>
          <p:spPr>
            <a:xfrm rot="18900000">
              <a:off x="8520038" y="25901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7" name="Trapezoid 156"/>
            <p:cNvSpPr/>
            <p:nvPr/>
          </p:nvSpPr>
          <p:spPr>
            <a:xfrm rot="2700000" flipH="1">
              <a:off x="9186787" y="2564774"/>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8" name="Trapezoid 157"/>
            <p:cNvSpPr/>
            <p:nvPr/>
          </p:nvSpPr>
          <p:spPr>
            <a:xfrm rot="2700000" flipV="1">
              <a:off x="8520037" y="3169379"/>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9" name="Trapezoid 158"/>
            <p:cNvSpPr/>
            <p:nvPr/>
          </p:nvSpPr>
          <p:spPr>
            <a:xfrm rot="18900000" flipH="1" flipV="1">
              <a:off x="9180436" y="3213828"/>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4" name="Group 82"/>
          <p:cNvGrpSpPr/>
          <p:nvPr/>
        </p:nvGrpSpPr>
        <p:grpSpPr>
          <a:xfrm rot="21397688">
            <a:off x="151610" y="3796075"/>
            <a:ext cx="1290507" cy="1303114"/>
            <a:chOff x="8380599" y="2425075"/>
            <a:chExt cx="1220601" cy="1232525"/>
          </a:xfrm>
          <a:solidFill>
            <a:srgbClr val="FF9900"/>
          </a:solidFill>
        </p:grpSpPr>
        <p:sp>
          <p:nvSpPr>
            <p:cNvPr id="161" name="Trapezoid 160"/>
            <p:cNvSpPr/>
            <p:nvPr/>
          </p:nvSpPr>
          <p:spPr>
            <a:xfrm>
              <a:off x="8869288" y="24250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2" name="Oval 161"/>
            <p:cNvSpPr/>
            <p:nvPr/>
          </p:nvSpPr>
          <p:spPr>
            <a:xfrm>
              <a:off x="8529048" y="2582493"/>
              <a:ext cx="925033" cy="925033"/>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3" name="Trapezoid 162"/>
            <p:cNvSpPr/>
            <p:nvPr/>
          </p:nvSpPr>
          <p:spPr>
            <a:xfrm flipV="1">
              <a:off x="8862198" y="3332350"/>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4" name="Trapezoid 163"/>
            <p:cNvSpPr/>
            <p:nvPr/>
          </p:nvSpPr>
          <p:spPr>
            <a:xfrm rot="5400000" flipV="1">
              <a:off x="8420949" y="289065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5" name="Trapezoid 164"/>
            <p:cNvSpPr/>
            <p:nvPr/>
          </p:nvSpPr>
          <p:spPr>
            <a:xfrm rot="16200000" flipV="1">
              <a:off x="9316300" y="289700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6" name="Trapezoid 165"/>
            <p:cNvSpPr/>
            <p:nvPr/>
          </p:nvSpPr>
          <p:spPr>
            <a:xfrm rot="18900000">
              <a:off x="8520038" y="25901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7" name="Trapezoid 166"/>
            <p:cNvSpPr/>
            <p:nvPr/>
          </p:nvSpPr>
          <p:spPr>
            <a:xfrm rot="2700000" flipH="1">
              <a:off x="9186787" y="2564774"/>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8" name="Trapezoid 167"/>
            <p:cNvSpPr/>
            <p:nvPr/>
          </p:nvSpPr>
          <p:spPr>
            <a:xfrm rot="2700000" flipV="1">
              <a:off x="8520037" y="3169379"/>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9" name="Trapezoid 168"/>
            <p:cNvSpPr/>
            <p:nvPr/>
          </p:nvSpPr>
          <p:spPr>
            <a:xfrm rot="18900000" flipH="1" flipV="1">
              <a:off x="9180436" y="3213828"/>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5" name="Group 52"/>
          <p:cNvGrpSpPr/>
          <p:nvPr/>
        </p:nvGrpSpPr>
        <p:grpSpPr>
          <a:xfrm rot="21302302">
            <a:off x="2456845" y="4459729"/>
            <a:ext cx="1290507" cy="1303114"/>
            <a:chOff x="8380599" y="2425075"/>
            <a:chExt cx="1220601" cy="1232525"/>
          </a:xfrm>
          <a:solidFill>
            <a:srgbClr val="FFFFFF">
              <a:lumMod val="50000"/>
            </a:srgbClr>
          </a:solidFill>
        </p:grpSpPr>
        <p:sp>
          <p:nvSpPr>
            <p:cNvPr id="171" name="Trapezoid 170"/>
            <p:cNvSpPr/>
            <p:nvPr/>
          </p:nvSpPr>
          <p:spPr>
            <a:xfrm>
              <a:off x="8869288" y="24250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2" name="Oval 171"/>
            <p:cNvSpPr/>
            <p:nvPr/>
          </p:nvSpPr>
          <p:spPr>
            <a:xfrm>
              <a:off x="8529048" y="2582493"/>
              <a:ext cx="925033" cy="925033"/>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3" name="Trapezoid 172"/>
            <p:cNvSpPr/>
            <p:nvPr/>
          </p:nvSpPr>
          <p:spPr>
            <a:xfrm flipV="1">
              <a:off x="8862198" y="3332350"/>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4" name="Trapezoid 173"/>
            <p:cNvSpPr/>
            <p:nvPr/>
          </p:nvSpPr>
          <p:spPr>
            <a:xfrm rot="5400000" flipV="1">
              <a:off x="8420949" y="289065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5" name="Trapezoid 174"/>
            <p:cNvSpPr/>
            <p:nvPr/>
          </p:nvSpPr>
          <p:spPr>
            <a:xfrm rot="16200000" flipV="1">
              <a:off x="9316300" y="289700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6" name="Trapezoid 175"/>
            <p:cNvSpPr/>
            <p:nvPr/>
          </p:nvSpPr>
          <p:spPr>
            <a:xfrm rot="18900000">
              <a:off x="8520038" y="25901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7" name="Trapezoid 176"/>
            <p:cNvSpPr/>
            <p:nvPr/>
          </p:nvSpPr>
          <p:spPr>
            <a:xfrm rot="2700000" flipH="1">
              <a:off x="9186787" y="2564774"/>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8" name="Trapezoid 177"/>
            <p:cNvSpPr/>
            <p:nvPr/>
          </p:nvSpPr>
          <p:spPr>
            <a:xfrm rot="2700000" flipV="1">
              <a:off x="8520037" y="3169379"/>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9" name="Trapezoid 178"/>
            <p:cNvSpPr/>
            <p:nvPr/>
          </p:nvSpPr>
          <p:spPr>
            <a:xfrm rot="18900000" flipH="1" flipV="1">
              <a:off x="9180436" y="3213828"/>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6" name="Group 51"/>
          <p:cNvGrpSpPr/>
          <p:nvPr/>
        </p:nvGrpSpPr>
        <p:grpSpPr>
          <a:xfrm rot="542955">
            <a:off x="1331670" y="4231035"/>
            <a:ext cx="1290507" cy="1303114"/>
            <a:chOff x="8380599" y="2425075"/>
            <a:chExt cx="1220601" cy="1232525"/>
          </a:xfrm>
        </p:grpSpPr>
        <p:sp>
          <p:nvSpPr>
            <p:cNvPr id="181" name="Trapezoid 180"/>
            <p:cNvSpPr/>
            <p:nvPr/>
          </p:nvSpPr>
          <p:spPr>
            <a:xfrm>
              <a:off x="8869288" y="2425075"/>
              <a:ext cx="244549" cy="325250"/>
            </a:xfrm>
            <a:prstGeom prst="trapezoid">
              <a:avLst/>
            </a:prstGeom>
            <a:solidFill>
              <a:srgbClr val="17375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2" name="Oval 181"/>
            <p:cNvSpPr/>
            <p:nvPr/>
          </p:nvSpPr>
          <p:spPr>
            <a:xfrm>
              <a:off x="8529047" y="2582493"/>
              <a:ext cx="925033" cy="925033"/>
            </a:xfrm>
            <a:prstGeom prst="ellipse">
              <a:avLst/>
            </a:prstGeom>
            <a:solidFill>
              <a:srgbClr val="17375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3" name="Trapezoid 182"/>
            <p:cNvSpPr/>
            <p:nvPr/>
          </p:nvSpPr>
          <p:spPr>
            <a:xfrm flipV="1">
              <a:off x="8862198" y="3332350"/>
              <a:ext cx="244549" cy="325250"/>
            </a:xfrm>
            <a:prstGeom prst="trapezoid">
              <a:avLst/>
            </a:prstGeom>
            <a:solidFill>
              <a:srgbClr val="17375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4" name="Trapezoid 183"/>
            <p:cNvSpPr/>
            <p:nvPr/>
          </p:nvSpPr>
          <p:spPr>
            <a:xfrm rot="5400000" flipV="1">
              <a:off x="8420949" y="2890657"/>
              <a:ext cx="244549" cy="325250"/>
            </a:xfrm>
            <a:prstGeom prst="trapezoid">
              <a:avLst/>
            </a:prstGeom>
            <a:solidFill>
              <a:srgbClr val="17375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5" name="Trapezoid 184"/>
            <p:cNvSpPr/>
            <p:nvPr/>
          </p:nvSpPr>
          <p:spPr>
            <a:xfrm rot="16200000" flipV="1">
              <a:off x="9316300" y="2897007"/>
              <a:ext cx="244549" cy="325250"/>
            </a:xfrm>
            <a:prstGeom prst="trapezoid">
              <a:avLst/>
            </a:prstGeom>
            <a:solidFill>
              <a:srgbClr val="17375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6" name="Trapezoid 185"/>
            <p:cNvSpPr/>
            <p:nvPr/>
          </p:nvSpPr>
          <p:spPr>
            <a:xfrm rot="18900000">
              <a:off x="8520038" y="2590175"/>
              <a:ext cx="244549" cy="325250"/>
            </a:xfrm>
            <a:prstGeom prst="trapezoid">
              <a:avLst/>
            </a:prstGeom>
            <a:solidFill>
              <a:srgbClr val="17375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7" name="Trapezoid 186"/>
            <p:cNvSpPr/>
            <p:nvPr/>
          </p:nvSpPr>
          <p:spPr>
            <a:xfrm rot="2700000" flipH="1">
              <a:off x="9186787" y="2564774"/>
              <a:ext cx="244549" cy="325250"/>
            </a:xfrm>
            <a:prstGeom prst="trapezoid">
              <a:avLst/>
            </a:prstGeom>
            <a:solidFill>
              <a:srgbClr val="17375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8" name="Trapezoid 187"/>
            <p:cNvSpPr/>
            <p:nvPr/>
          </p:nvSpPr>
          <p:spPr>
            <a:xfrm rot="2700000" flipV="1">
              <a:off x="8520037" y="3169379"/>
              <a:ext cx="244549" cy="325250"/>
            </a:xfrm>
            <a:prstGeom prst="trapezoid">
              <a:avLst/>
            </a:prstGeom>
            <a:solidFill>
              <a:srgbClr val="17375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9" name="Trapezoid 188"/>
            <p:cNvSpPr/>
            <p:nvPr/>
          </p:nvSpPr>
          <p:spPr>
            <a:xfrm rot="18900000" flipH="1" flipV="1">
              <a:off x="9180436" y="3213828"/>
              <a:ext cx="244549" cy="325250"/>
            </a:xfrm>
            <a:prstGeom prst="trapezoid">
              <a:avLst/>
            </a:prstGeom>
            <a:solidFill>
              <a:srgbClr val="17375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191" name="Rectangle 190"/>
          <p:cNvSpPr/>
          <p:nvPr/>
        </p:nvSpPr>
        <p:spPr>
          <a:xfrm>
            <a:off x="706756" y="1616276"/>
            <a:ext cx="6527115" cy="583284"/>
          </a:xfrm>
          <a:prstGeom prst="rect">
            <a:avLst/>
          </a:prstGeom>
          <a:noFill/>
          <a:ln w="38100">
            <a:noFill/>
          </a:ln>
        </p:spPr>
        <p:txBody>
          <a:bodyPr wrap="square" lIns="96653" tIns="48326" rIns="96653" bIns="48326">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7938" lvl="1" indent="-7938" fontAlgn="auto">
              <a:spcBef>
                <a:spcPts val="0"/>
              </a:spcBef>
              <a:spcAft>
                <a:spcPts val="0"/>
              </a:spcAft>
              <a:defRPr/>
            </a:pPr>
            <a:r>
              <a:rPr lang="en-US" sz="1600" b="1" dirty="0" smtClean="0">
                <a:latin typeface="+mn-lt"/>
                <a:cs typeface="Times New Roman" pitchFamily="18" charset="0"/>
              </a:rPr>
              <a:t>Decrease Cost Per Operating Hour to Soldiers/Units for SPARES with </a:t>
            </a:r>
            <a:r>
              <a:rPr lang="en-US" sz="1600" b="1" u="sng" dirty="0" smtClean="0">
                <a:latin typeface="+mn-lt"/>
                <a:cs typeface="Times New Roman" pitchFamily="18" charset="0"/>
              </a:rPr>
              <a:t>NO</a:t>
            </a:r>
            <a:r>
              <a:rPr lang="en-US" sz="1600" b="1" dirty="0" smtClean="0">
                <a:latin typeface="+mn-lt"/>
                <a:cs typeface="Times New Roman" pitchFamily="18" charset="0"/>
              </a:rPr>
              <a:t> Loss in Readiness </a:t>
            </a:r>
            <a:r>
              <a:rPr lang="en-US" sz="1400" b="1" i="1" dirty="0" smtClean="0">
                <a:latin typeface="+mn-lt"/>
                <a:cs typeface="Times New Roman" pitchFamily="18" charset="0"/>
              </a:rPr>
              <a:t>(Demands x Cost = Total Spend)</a:t>
            </a:r>
          </a:p>
        </p:txBody>
      </p:sp>
      <p:sp>
        <p:nvSpPr>
          <p:cNvPr id="192" name="Rectangle 191"/>
          <p:cNvSpPr/>
          <p:nvPr/>
        </p:nvSpPr>
        <p:spPr>
          <a:xfrm>
            <a:off x="560091" y="1168419"/>
            <a:ext cx="1504901" cy="388999"/>
          </a:xfrm>
          <a:prstGeom prst="rect">
            <a:avLst/>
          </a:prstGeom>
        </p:spPr>
        <p:txBody>
          <a:bodyPr wrap="none" lIns="91432" tIns="45716" rIns="91432" bIns="45716">
            <a:spAutoFit/>
          </a:bodyPr>
          <a:lstStyle/>
          <a:p>
            <a:pPr marL="0" lvl="1">
              <a:defRPr/>
            </a:pPr>
            <a:r>
              <a:rPr lang="en-US" sz="2000" b="1" dirty="0" smtClean="0">
                <a:cs typeface="Times New Roman" pitchFamily="18" charset="0"/>
              </a:rPr>
              <a:t>Objectives:</a:t>
            </a:r>
          </a:p>
        </p:txBody>
      </p:sp>
      <p:sp>
        <p:nvSpPr>
          <p:cNvPr id="193" name="TextBox 192"/>
          <p:cNvSpPr txBox="1"/>
          <p:nvPr/>
        </p:nvSpPr>
        <p:spPr>
          <a:xfrm>
            <a:off x="1297298" y="4605047"/>
            <a:ext cx="1376921" cy="443381"/>
          </a:xfrm>
          <a:prstGeom prst="rect">
            <a:avLst/>
          </a:prstGeom>
          <a:noFill/>
        </p:spPr>
        <p:txBody>
          <a:bodyPr wrap="square" lIns="91432" tIns="45716" rIns="91432" bIns="45716"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Fleet Management</a:t>
            </a:r>
            <a:endParaRPr kumimoji="0" lang="en-US" sz="1200" b="1" i="0" u="none" strike="noStrike" kern="0" cap="none" spc="0" normalizeH="0" baseline="0" noProof="0" dirty="0">
              <a:ln>
                <a:noFill/>
              </a:ln>
              <a:solidFill>
                <a:srgbClr val="FFFFFF"/>
              </a:solidFill>
              <a:effectLst/>
              <a:uLnTx/>
              <a:uFillTx/>
            </a:endParaRPr>
          </a:p>
        </p:txBody>
      </p:sp>
      <p:sp>
        <p:nvSpPr>
          <p:cNvPr id="194" name="TextBox 193"/>
          <p:cNvSpPr txBox="1"/>
          <p:nvPr/>
        </p:nvSpPr>
        <p:spPr>
          <a:xfrm>
            <a:off x="204717" y="4225520"/>
            <a:ext cx="1076602" cy="461657"/>
          </a:xfrm>
          <a:prstGeom prst="rect">
            <a:avLst/>
          </a:prstGeom>
          <a:noFill/>
        </p:spPr>
        <p:txBody>
          <a:bodyPr wrap="square" lIns="91432" tIns="45716" rIns="91432" bIns="45716"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RAM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Objectives</a:t>
            </a:r>
          </a:p>
        </p:txBody>
      </p:sp>
      <p:sp>
        <p:nvSpPr>
          <p:cNvPr id="195" name="Rectangle 194"/>
          <p:cNvSpPr/>
          <p:nvPr/>
        </p:nvSpPr>
        <p:spPr>
          <a:xfrm>
            <a:off x="700224" y="2186218"/>
            <a:ext cx="6807355" cy="532049"/>
          </a:xfrm>
          <a:prstGeom prst="rect">
            <a:avLst/>
          </a:prstGeom>
          <a:noFill/>
        </p:spPr>
        <p:txBody>
          <a:bodyPr wrap="square" lIns="91432" tIns="45716" rIns="91432" bIns="45716">
            <a:spAutoFit/>
          </a:bodyPr>
          <a:lstStyle/>
          <a:p>
            <a:pPr marL="7938" lvl="1" indent="-7938">
              <a:defRPr/>
            </a:pPr>
            <a:r>
              <a:rPr lang="en-US" sz="1600" b="1" dirty="0" smtClean="0">
                <a:cs typeface="Times New Roman" pitchFamily="18" charset="0"/>
              </a:rPr>
              <a:t>Decrease Maintenance Downtime/Increase Combat Power Generation</a:t>
            </a:r>
          </a:p>
          <a:p>
            <a:pPr marL="233342" lvl="1" indent="-117465">
              <a:defRPr/>
            </a:pPr>
            <a:r>
              <a:rPr lang="en-US" sz="1400" b="1" i="1" dirty="0" smtClean="0">
                <a:cs typeface="Times New Roman" pitchFamily="18" charset="0"/>
              </a:rPr>
              <a:t>    (Maintenance Tasks x Duration x Frequency = Total Burden)</a:t>
            </a:r>
            <a:endParaRPr lang="en-US" sz="1400" dirty="0" smtClean="0">
              <a:cs typeface="Times New Roman" pitchFamily="18" charset="0"/>
            </a:endParaRPr>
          </a:p>
        </p:txBody>
      </p:sp>
      <p:sp>
        <p:nvSpPr>
          <p:cNvPr id="196" name="Oval 195"/>
          <p:cNvSpPr/>
          <p:nvPr/>
        </p:nvSpPr>
        <p:spPr>
          <a:xfrm>
            <a:off x="375480" y="1608296"/>
            <a:ext cx="347615" cy="347615"/>
          </a:xfrm>
          <a:prstGeom prst="ellipse">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2" tIns="45716" rIns="91432" bIns="4571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a:ea typeface="+mn-ea"/>
                <a:cs typeface="+mn-cs"/>
              </a:rPr>
              <a:t>1</a:t>
            </a: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
        <p:nvSpPr>
          <p:cNvPr id="197" name="Oval 196"/>
          <p:cNvSpPr/>
          <p:nvPr/>
        </p:nvSpPr>
        <p:spPr>
          <a:xfrm>
            <a:off x="384988" y="2183988"/>
            <a:ext cx="347615" cy="347615"/>
          </a:xfrm>
          <a:prstGeom prst="ellipse">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2" tIns="45716" rIns="91432" bIns="4571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a:ea typeface="+mn-ea"/>
                <a:cs typeface="+mn-cs"/>
              </a:rPr>
              <a:t>2</a:t>
            </a: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
        <p:nvSpPr>
          <p:cNvPr id="198" name="TextBox 197"/>
          <p:cNvSpPr txBox="1"/>
          <p:nvPr/>
        </p:nvSpPr>
        <p:spPr>
          <a:xfrm>
            <a:off x="1569395" y="5655904"/>
            <a:ext cx="1201100" cy="646323"/>
          </a:xfrm>
          <a:prstGeom prst="rect">
            <a:avLst/>
          </a:prstGeom>
          <a:noFill/>
        </p:spPr>
        <p:txBody>
          <a:bodyPr wrap="square" lIns="91432" tIns="45716" rIns="91432" bIns="45716"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rPr>
              <a:t>Reliability Centered Maintenance</a:t>
            </a:r>
            <a:endParaRPr kumimoji="0" lang="en-US" sz="1200" b="1" i="0" u="none" strike="noStrike" kern="0" cap="none" spc="0" normalizeH="0" baseline="0" noProof="0" dirty="0">
              <a:ln>
                <a:noFill/>
              </a:ln>
              <a:solidFill>
                <a:sysClr val="windowText" lastClr="000000"/>
              </a:solidFill>
              <a:effectLst/>
              <a:uLnTx/>
              <a:uFillTx/>
            </a:endParaRPr>
          </a:p>
        </p:txBody>
      </p:sp>
      <p:sp>
        <p:nvSpPr>
          <p:cNvPr id="199" name="TextBox 198"/>
          <p:cNvSpPr txBox="1"/>
          <p:nvPr/>
        </p:nvSpPr>
        <p:spPr>
          <a:xfrm>
            <a:off x="367142" y="5306770"/>
            <a:ext cx="1102915" cy="620725"/>
          </a:xfrm>
          <a:prstGeom prst="rect">
            <a:avLst/>
          </a:prstGeom>
          <a:noFill/>
        </p:spPr>
        <p:txBody>
          <a:bodyPr wrap="square" lIns="91432" tIns="45716" rIns="91432" bIns="45716"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Corrosion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Prevention &amp; Control</a:t>
            </a:r>
            <a:endParaRPr kumimoji="0" lang="en-US" sz="1200" b="1" i="0" u="none" strike="noStrike" kern="0" cap="none" spc="0" normalizeH="0" baseline="0" noProof="0" dirty="0">
              <a:ln>
                <a:noFill/>
              </a:ln>
              <a:solidFill>
                <a:srgbClr val="FFFFFF"/>
              </a:solidFill>
              <a:effectLst/>
              <a:uLnTx/>
              <a:uFillTx/>
            </a:endParaRPr>
          </a:p>
        </p:txBody>
      </p:sp>
      <p:sp>
        <p:nvSpPr>
          <p:cNvPr id="200" name="TextBox 199"/>
          <p:cNvSpPr txBox="1"/>
          <p:nvPr/>
        </p:nvSpPr>
        <p:spPr>
          <a:xfrm>
            <a:off x="2504800" y="4908162"/>
            <a:ext cx="1194063" cy="443381"/>
          </a:xfrm>
          <a:prstGeom prst="rect">
            <a:avLst/>
          </a:prstGeom>
          <a:noFill/>
        </p:spPr>
        <p:txBody>
          <a:bodyPr wrap="square" lIns="91432" tIns="45716" rIns="91432" bIns="45716"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rPr>
              <a:t>Obsolescence Mitigation</a:t>
            </a:r>
            <a:endParaRPr kumimoji="0" lang="en-US" sz="1100" b="1" i="0" u="none" strike="noStrike" kern="0" cap="none" spc="0" normalizeH="0" baseline="0" noProof="0" dirty="0">
              <a:ln>
                <a:noFill/>
              </a:ln>
              <a:solidFill>
                <a:srgbClr val="FFFFFF"/>
              </a:solidFill>
              <a:effectLst/>
              <a:uLnTx/>
              <a:uFillTx/>
            </a:endParaRPr>
          </a:p>
        </p:txBody>
      </p:sp>
      <p:grpSp>
        <p:nvGrpSpPr>
          <p:cNvPr id="7" name="Group 62"/>
          <p:cNvGrpSpPr/>
          <p:nvPr/>
        </p:nvGrpSpPr>
        <p:grpSpPr>
          <a:xfrm>
            <a:off x="2200708" y="3329539"/>
            <a:ext cx="1290507" cy="1303114"/>
            <a:chOff x="8380599" y="2425075"/>
            <a:chExt cx="1220601" cy="1232525"/>
          </a:xfrm>
          <a:solidFill>
            <a:srgbClr val="7030A0"/>
          </a:solidFill>
        </p:grpSpPr>
        <p:sp>
          <p:nvSpPr>
            <p:cNvPr id="202" name="Trapezoid 201"/>
            <p:cNvSpPr/>
            <p:nvPr/>
          </p:nvSpPr>
          <p:spPr>
            <a:xfrm>
              <a:off x="8869288" y="24250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3" name="Oval 202"/>
            <p:cNvSpPr/>
            <p:nvPr/>
          </p:nvSpPr>
          <p:spPr>
            <a:xfrm>
              <a:off x="8529048" y="2582493"/>
              <a:ext cx="925033" cy="925033"/>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4" name="Trapezoid 203"/>
            <p:cNvSpPr/>
            <p:nvPr/>
          </p:nvSpPr>
          <p:spPr>
            <a:xfrm flipV="1">
              <a:off x="8862198" y="3332350"/>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5" name="Trapezoid 204"/>
            <p:cNvSpPr/>
            <p:nvPr/>
          </p:nvSpPr>
          <p:spPr>
            <a:xfrm rot="5400000" flipV="1">
              <a:off x="8420949" y="289065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6" name="Trapezoid 205"/>
            <p:cNvSpPr/>
            <p:nvPr/>
          </p:nvSpPr>
          <p:spPr>
            <a:xfrm rot="16200000" flipV="1">
              <a:off x="9316300" y="289700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7" name="Trapezoid 206"/>
            <p:cNvSpPr/>
            <p:nvPr/>
          </p:nvSpPr>
          <p:spPr>
            <a:xfrm rot="18900000">
              <a:off x="8520038" y="25901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8" name="Trapezoid 207"/>
            <p:cNvSpPr/>
            <p:nvPr/>
          </p:nvSpPr>
          <p:spPr>
            <a:xfrm rot="2700000" flipH="1">
              <a:off x="9186787" y="2564774"/>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9" name="Trapezoid 208"/>
            <p:cNvSpPr/>
            <p:nvPr/>
          </p:nvSpPr>
          <p:spPr>
            <a:xfrm rot="2700000" flipV="1">
              <a:off x="8520037" y="3169379"/>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0" name="Trapezoid 209"/>
            <p:cNvSpPr/>
            <p:nvPr/>
          </p:nvSpPr>
          <p:spPr>
            <a:xfrm rot="18900000" flipH="1" flipV="1">
              <a:off x="9180436" y="3213828"/>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11" name="TextBox 210"/>
          <p:cNvSpPr txBox="1"/>
          <p:nvPr/>
        </p:nvSpPr>
        <p:spPr>
          <a:xfrm>
            <a:off x="2272384" y="3686503"/>
            <a:ext cx="1150871" cy="443381"/>
          </a:xfrm>
          <a:prstGeom prst="rect">
            <a:avLst/>
          </a:prstGeom>
          <a:noFill/>
        </p:spPr>
        <p:txBody>
          <a:bodyPr wrap="square" lIns="91432" tIns="45716" rIns="91432" bIns="45716"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Reliability Improvement</a:t>
            </a:r>
            <a:endParaRPr kumimoji="0" lang="en-US" sz="1200" b="1" i="0" u="none" strike="noStrike" kern="0" cap="none" spc="0" normalizeH="0" baseline="0" noProof="0" dirty="0">
              <a:ln>
                <a:noFill/>
              </a:ln>
              <a:solidFill>
                <a:srgbClr val="FFFFFF"/>
              </a:solidFill>
              <a:effectLst/>
              <a:uLnTx/>
              <a:uFillTx/>
            </a:endParaRPr>
          </a:p>
        </p:txBody>
      </p:sp>
      <p:grpSp>
        <p:nvGrpSpPr>
          <p:cNvPr id="8" name="Group 72"/>
          <p:cNvGrpSpPr/>
          <p:nvPr/>
        </p:nvGrpSpPr>
        <p:grpSpPr>
          <a:xfrm rot="21397688">
            <a:off x="1093828" y="3119141"/>
            <a:ext cx="1290507" cy="1303114"/>
            <a:chOff x="8380599" y="2425075"/>
            <a:chExt cx="1220601" cy="1232525"/>
          </a:xfrm>
          <a:solidFill>
            <a:srgbClr val="17375E">
              <a:lumMod val="60000"/>
              <a:lumOff val="40000"/>
            </a:srgbClr>
          </a:solidFill>
        </p:grpSpPr>
        <p:sp>
          <p:nvSpPr>
            <p:cNvPr id="213" name="Trapezoid 212"/>
            <p:cNvSpPr/>
            <p:nvPr/>
          </p:nvSpPr>
          <p:spPr>
            <a:xfrm>
              <a:off x="8869288" y="24250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4" name="Oval 213"/>
            <p:cNvSpPr/>
            <p:nvPr/>
          </p:nvSpPr>
          <p:spPr>
            <a:xfrm>
              <a:off x="8529048" y="2582493"/>
              <a:ext cx="925033" cy="925033"/>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5" name="Trapezoid 214"/>
            <p:cNvSpPr/>
            <p:nvPr/>
          </p:nvSpPr>
          <p:spPr>
            <a:xfrm flipV="1">
              <a:off x="8862198" y="3332350"/>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6" name="Trapezoid 215"/>
            <p:cNvSpPr/>
            <p:nvPr/>
          </p:nvSpPr>
          <p:spPr>
            <a:xfrm rot="5400000" flipV="1">
              <a:off x="8420949" y="289065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7" name="Trapezoid 216"/>
            <p:cNvSpPr/>
            <p:nvPr/>
          </p:nvSpPr>
          <p:spPr>
            <a:xfrm rot="16200000" flipV="1">
              <a:off x="9316300" y="289700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8" name="Trapezoid 217"/>
            <p:cNvSpPr/>
            <p:nvPr/>
          </p:nvSpPr>
          <p:spPr>
            <a:xfrm rot="18900000">
              <a:off x="8520038" y="25901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9" name="Trapezoid 218"/>
            <p:cNvSpPr/>
            <p:nvPr/>
          </p:nvSpPr>
          <p:spPr>
            <a:xfrm rot="2700000" flipH="1">
              <a:off x="9186787" y="2564774"/>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0" name="Trapezoid 219"/>
            <p:cNvSpPr/>
            <p:nvPr/>
          </p:nvSpPr>
          <p:spPr>
            <a:xfrm rot="2700000" flipV="1">
              <a:off x="8520037" y="3169379"/>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1" name="Trapezoid 220"/>
            <p:cNvSpPr/>
            <p:nvPr/>
          </p:nvSpPr>
          <p:spPr>
            <a:xfrm rot="18900000" flipH="1" flipV="1">
              <a:off x="9180436" y="3213828"/>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22" name="TextBox 221"/>
          <p:cNvSpPr txBox="1"/>
          <p:nvPr/>
        </p:nvSpPr>
        <p:spPr>
          <a:xfrm>
            <a:off x="954197" y="3411873"/>
            <a:ext cx="1573890" cy="620725"/>
          </a:xfrm>
          <a:prstGeom prst="rect">
            <a:avLst/>
          </a:prstGeom>
          <a:noFill/>
        </p:spPr>
        <p:txBody>
          <a:bodyPr wrap="square" lIns="91432" tIns="45716" rIns="91432" bIns="45716"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Condition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Based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Maintenance</a:t>
            </a:r>
            <a:endParaRPr kumimoji="0" lang="en-US" sz="1200" b="1" i="0" u="none" strike="noStrike" kern="0" cap="none" spc="0" normalizeH="0" baseline="0" noProof="0" dirty="0">
              <a:ln>
                <a:noFill/>
              </a:ln>
              <a:solidFill>
                <a:srgbClr val="FFFFFF"/>
              </a:solidFill>
              <a:effectLst/>
              <a:uLnTx/>
              <a:uFillTx/>
            </a:endParaRPr>
          </a:p>
        </p:txBody>
      </p:sp>
      <p:sp>
        <p:nvSpPr>
          <p:cNvPr id="223" name="Rectangle 222"/>
          <p:cNvSpPr/>
          <p:nvPr/>
        </p:nvSpPr>
        <p:spPr>
          <a:xfrm>
            <a:off x="4108752" y="4701170"/>
            <a:ext cx="1248855" cy="325145"/>
          </a:xfrm>
          <a:prstGeom prst="rect">
            <a:avLst/>
          </a:prstGeom>
        </p:spPr>
        <p:txBody>
          <a:bodyPr wrap="none" lIns="91432" tIns="45716" rIns="91432" bIns="45716">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Enabled By</a:t>
            </a:r>
            <a:endParaRPr kumimoji="0" lang="en-US" sz="1600" b="1" i="0" u="none" strike="noStrike" kern="0" cap="none" spc="0" normalizeH="0" baseline="0" noProof="0" dirty="0">
              <a:ln>
                <a:noFill/>
              </a:ln>
              <a:solidFill>
                <a:sysClr val="windowText" lastClr="000000"/>
              </a:solidFill>
              <a:effectLst/>
              <a:uLnTx/>
              <a:uFillTx/>
            </a:endParaRPr>
          </a:p>
        </p:txBody>
      </p:sp>
      <p:grpSp>
        <p:nvGrpSpPr>
          <p:cNvPr id="9" name="Group 62"/>
          <p:cNvGrpSpPr/>
          <p:nvPr/>
        </p:nvGrpSpPr>
        <p:grpSpPr>
          <a:xfrm>
            <a:off x="5974719" y="5808581"/>
            <a:ext cx="855428" cy="937204"/>
            <a:chOff x="8380599" y="2425075"/>
            <a:chExt cx="1220601" cy="1232525"/>
          </a:xfrm>
          <a:solidFill>
            <a:srgbClr val="00B050"/>
          </a:solidFill>
        </p:grpSpPr>
        <p:sp>
          <p:nvSpPr>
            <p:cNvPr id="225" name="Trapezoid 224"/>
            <p:cNvSpPr/>
            <p:nvPr/>
          </p:nvSpPr>
          <p:spPr>
            <a:xfrm>
              <a:off x="8869288" y="24250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6" name="Oval 225"/>
            <p:cNvSpPr/>
            <p:nvPr/>
          </p:nvSpPr>
          <p:spPr>
            <a:xfrm>
              <a:off x="8529048" y="2582493"/>
              <a:ext cx="925033" cy="925033"/>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7" name="Trapezoid 226"/>
            <p:cNvSpPr/>
            <p:nvPr/>
          </p:nvSpPr>
          <p:spPr>
            <a:xfrm flipV="1">
              <a:off x="8862198" y="3332350"/>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8" name="Trapezoid 227"/>
            <p:cNvSpPr/>
            <p:nvPr/>
          </p:nvSpPr>
          <p:spPr>
            <a:xfrm rot="5400000" flipV="1">
              <a:off x="8420949" y="289065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9" name="Trapezoid 228"/>
            <p:cNvSpPr/>
            <p:nvPr/>
          </p:nvSpPr>
          <p:spPr>
            <a:xfrm rot="16200000" flipV="1">
              <a:off x="9316300" y="2897007"/>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30" name="Trapezoid 229"/>
            <p:cNvSpPr/>
            <p:nvPr/>
          </p:nvSpPr>
          <p:spPr>
            <a:xfrm rot="18900000">
              <a:off x="8520038" y="2590175"/>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31" name="Trapezoid 230"/>
            <p:cNvSpPr/>
            <p:nvPr/>
          </p:nvSpPr>
          <p:spPr>
            <a:xfrm rot="2700000" flipH="1">
              <a:off x="9186787" y="2564774"/>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32" name="Trapezoid 231"/>
            <p:cNvSpPr/>
            <p:nvPr/>
          </p:nvSpPr>
          <p:spPr>
            <a:xfrm rot="2700000" flipV="1">
              <a:off x="8520037" y="3169379"/>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33" name="Trapezoid 232"/>
            <p:cNvSpPr/>
            <p:nvPr/>
          </p:nvSpPr>
          <p:spPr>
            <a:xfrm rot="18900000" flipH="1" flipV="1">
              <a:off x="9180436" y="3213828"/>
              <a:ext cx="244549" cy="325250"/>
            </a:xfrm>
            <a:prstGeom prst="trapezoid">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34" name="TextBox 233"/>
          <p:cNvSpPr txBox="1"/>
          <p:nvPr/>
        </p:nvSpPr>
        <p:spPr>
          <a:xfrm>
            <a:off x="5816289" y="6051632"/>
            <a:ext cx="1194063" cy="413822"/>
          </a:xfrm>
          <a:prstGeom prst="rect">
            <a:avLst/>
          </a:prstGeom>
          <a:noFill/>
        </p:spPr>
        <p:txBody>
          <a:bodyPr wrap="square" lIns="91432" tIns="45716" rIns="91432" bIns="45716"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rPr>
              <a:t>Stockpile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rPr>
              <a:t>Reliability</a:t>
            </a:r>
            <a:endParaRPr kumimoji="0" lang="en-US" sz="1100" b="1" i="0" u="none" strike="noStrike" kern="0" cap="none" spc="0" normalizeH="0" baseline="0" noProof="0" dirty="0">
              <a:ln>
                <a:noFill/>
              </a:ln>
              <a:solidFill>
                <a:sysClr val="windowText" lastClr="000000"/>
              </a:solidFill>
              <a:effectLst/>
              <a:uLnTx/>
              <a:uFillTx/>
            </a:endParaRPr>
          </a:p>
        </p:txBody>
      </p:sp>
      <p:sp>
        <p:nvSpPr>
          <p:cNvPr id="99" name="Rectangle 98"/>
          <p:cNvSpPr/>
          <p:nvPr/>
        </p:nvSpPr>
        <p:spPr>
          <a:xfrm>
            <a:off x="2447060" y="774267"/>
            <a:ext cx="4249881" cy="369332"/>
          </a:xfrm>
          <a:prstGeom prst="rect">
            <a:avLst/>
          </a:prstGeom>
        </p:spPr>
        <p:txBody>
          <a:bodyPr wrap="none">
            <a:spAutoFit/>
          </a:bodyPr>
          <a:lstStyle/>
          <a:p>
            <a:pPr lvl="0" algn="ctr" defTabSz="914400">
              <a:spcBef>
                <a:spcPct val="0"/>
              </a:spcBef>
              <a:defRPr/>
            </a:pPr>
            <a:r>
              <a:rPr lang="en-US" b="1" kern="0" dirty="0" smtClean="0">
                <a:cs typeface="Arial" pitchFamily="34" charset="0"/>
              </a:rPr>
              <a:t>Achieve Cost-Wise Readiness</a:t>
            </a:r>
            <a:r>
              <a:rPr lang="en-US" sz="1100" b="1" kern="0" dirty="0" smtClean="0">
                <a:cs typeface="Arial" pitchFamily="34" charset="0"/>
              </a:rPr>
              <a:t> </a:t>
            </a:r>
            <a:r>
              <a:rPr lang="en-US" b="1" kern="0" dirty="0" smtClean="0">
                <a:cs typeface="Arial" pitchFamily="34" charset="0"/>
              </a:rPr>
              <a:t>[Goal] </a:t>
            </a:r>
            <a:endParaRPr lang="en-US" sz="2800" b="1" kern="0" dirty="0">
              <a:cs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entagon 98"/>
          <p:cNvSpPr/>
          <p:nvPr/>
        </p:nvSpPr>
        <p:spPr>
          <a:xfrm rot="16200000" flipH="1">
            <a:off x="1917701" y="2830513"/>
            <a:ext cx="434975" cy="3708400"/>
          </a:xfrm>
          <a:prstGeom prst="homePlate">
            <a:avLst/>
          </a:prstGeom>
          <a:gradFill flip="none" rotWithShape="1">
            <a:gsLst>
              <a:gs pos="0">
                <a:srgbClr val="1C75BC">
                  <a:tint val="50000"/>
                  <a:satMod val="300000"/>
                </a:srgbClr>
              </a:gs>
              <a:gs pos="35000">
                <a:srgbClr val="1C75BC">
                  <a:tint val="37000"/>
                  <a:satMod val="300000"/>
                </a:srgbClr>
              </a:gs>
              <a:gs pos="100000">
                <a:srgbClr val="1C75BC">
                  <a:tint val="15000"/>
                  <a:satMod val="350000"/>
                </a:srgbClr>
              </a:gs>
            </a:gsLst>
            <a:lin ang="10800000" scaled="1"/>
            <a:tileRect/>
          </a:gradFill>
          <a:ln w="9525" cap="flat" cmpd="sng" algn="ctr">
            <a:noFill/>
            <a:prstDash val="solid"/>
          </a:ln>
          <a:effectLst>
            <a:outerShdw blurRad="40000" dist="20000" dir="5400000" rotWithShape="0">
              <a:srgbClr val="000000">
                <a:alpha val="38000"/>
              </a:srgbClr>
            </a:outerShdw>
          </a:effectLst>
        </p:spPr>
        <p:txBody>
          <a:bodyPr lIns="91416" tIns="45708" rIns="91416" bIns="45708" anchor="ctr"/>
          <a:lstStyle/>
          <a:p>
            <a:pPr algn="ctr" defTabSz="914156">
              <a:defRPr/>
            </a:pPr>
            <a:endParaRPr lang="en-US" kern="0" dirty="0">
              <a:solidFill>
                <a:srgbClr val="000000"/>
              </a:solidFill>
              <a:latin typeface="+mn-lt"/>
              <a:cs typeface="+mn-cs"/>
            </a:endParaRPr>
          </a:p>
        </p:txBody>
      </p:sp>
      <p:graphicFrame>
        <p:nvGraphicFramePr>
          <p:cNvPr id="9218" name="Object 2"/>
          <p:cNvGraphicFramePr>
            <a:graphicFrameLocks noChangeAspect="1"/>
          </p:cNvGraphicFramePr>
          <p:nvPr/>
        </p:nvGraphicFramePr>
        <p:xfrm>
          <a:off x="211139" y="4773613"/>
          <a:ext cx="3975100" cy="1947862"/>
        </p:xfrm>
        <a:graphic>
          <a:graphicData uri="http://schemas.openxmlformats.org/presentationml/2006/ole">
            <mc:AlternateContent xmlns:mc="http://schemas.openxmlformats.org/markup-compatibility/2006">
              <mc:Choice xmlns:v="urn:schemas-microsoft-com:vml" Requires="v">
                <p:oleObj spid="_x0000_s98319" name="Worksheet" r:id="rId4" imgW="5629359" imgH="3543178" progId="Excel.Sheet.12">
                  <p:embed/>
                </p:oleObj>
              </mc:Choice>
              <mc:Fallback>
                <p:oleObj name="Worksheet" r:id="rId4" imgW="5629359" imgH="3543178" progId="Excel.Sheet.12">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139" y="4773613"/>
                        <a:ext cx="3975100" cy="1947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 name="Content Placeholder 2"/>
          <p:cNvSpPr txBox="1">
            <a:spLocks/>
          </p:cNvSpPr>
          <p:nvPr/>
        </p:nvSpPr>
        <p:spPr>
          <a:xfrm>
            <a:off x="59549" y="149908"/>
            <a:ext cx="8984673" cy="634144"/>
          </a:xfrm>
          <a:prstGeom prst="rect">
            <a:avLst/>
          </a:prstGeom>
        </p:spPr>
        <p:txBody>
          <a:bodyPr lIns="96592" tIns="48296" rIns="96592" bIns="48296" anchor="ctr"/>
          <a:lstStyle/>
          <a:p>
            <a:pPr marL="382460" indent="-382460" algn="ctr" defTabSz="509945">
              <a:spcBef>
                <a:spcPct val="20000"/>
              </a:spcBef>
              <a:buClr>
                <a:srgbClr val="911A1B"/>
              </a:buClr>
              <a:buSzPct val="120000"/>
              <a:defRPr/>
            </a:pPr>
            <a:r>
              <a:rPr lang="en-US" sz="1700" b="1" dirty="0">
                <a:solidFill>
                  <a:prstClr val="white"/>
                </a:solidFill>
                <a:effectLst>
                  <a:glow rad="101600">
                    <a:prstClr val="white">
                      <a:alpha val="60000"/>
                    </a:prstClr>
                  </a:glow>
                </a:effectLst>
              </a:rPr>
              <a:t>Generate Combat Power </a:t>
            </a:r>
            <a:r>
              <a:rPr lang="en-US" sz="1700" b="1" dirty="0">
                <a:solidFill>
                  <a:prstClr val="white"/>
                </a:solidFill>
              </a:rPr>
              <a:t>for the Warfighter at </a:t>
            </a:r>
            <a:r>
              <a:rPr lang="en-US" sz="1700" b="1" dirty="0">
                <a:solidFill>
                  <a:prstClr val="white"/>
                </a:solidFill>
                <a:effectLst>
                  <a:glow rad="101600">
                    <a:srgbClr val="EEECE1">
                      <a:alpha val="60000"/>
                    </a:srgbClr>
                  </a:glow>
                </a:effectLst>
              </a:rPr>
              <a:t>a Lower Cost</a:t>
            </a:r>
          </a:p>
        </p:txBody>
      </p:sp>
      <p:graphicFrame>
        <p:nvGraphicFramePr>
          <p:cNvPr id="59" name="Chart 58"/>
          <p:cNvGraphicFramePr/>
          <p:nvPr/>
        </p:nvGraphicFramePr>
        <p:xfrm>
          <a:off x="4433769" y="1972458"/>
          <a:ext cx="4221135" cy="22274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0" name="Chart 59"/>
          <p:cNvGraphicFramePr/>
          <p:nvPr/>
        </p:nvGraphicFramePr>
        <p:xfrm>
          <a:off x="5029218" y="1375094"/>
          <a:ext cx="3881626" cy="1853980"/>
        </p:xfrm>
        <a:graphic>
          <a:graphicData uri="http://schemas.openxmlformats.org/drawingml/2006/chart">
            <c:chart xmlns:c="http://schemas.openxmlformats.org/drawingml/2006/chart" xmlns:r="http://schemas.openxmlformats.org/officeDocument/2006/relationships" r:id="rId7"/>
          </a:graphicData>
        </a:graphic>
      </p:graphicFrame>
      <p:sp>
        <p:nvSpPr>
          <p:cNvPr id="61" name="TextBox 60"/>
          <p:cNvSpPr txBox="1"/>
          <p:nvPr/>
        </p:nvSpPr>
        <p:spPr>
          <a:xfrm rot="5400000" flipH="1">
            <a:off x="8549952" y="2072730"/>
            <a:ext cx="699148" cy="215403"/>
          </a:xfrm>
          <a:prstGeom prst="rect">
            <a:avLst/>
          </a:prstGeom>
          <a:noFill/>
        </p:spPr>
        <p:txBody>
          <a:bodyPr wrap="none" lIns="91399" tIns="45700" rIns="91399" bIns="45700">
            <a:spAutoFit/>
          </a:bodyPr>
          <a:lstStyle/>
          <a:p>
            <a:pPr algn="ctr" defTabSz="914156">
              <a:defRPr/>
            </a:pPr>
            <a:r>
              <a:rPr lang="en-US" sz="800" kern="0" dirty="0">
                <a:solidFill>
                  <a:sysClr val="windowText" lastClr="000000"/>
                </a:solidFill>
              </a:rPr>
              <a:t>OPTEMPO</a:t>
            </a:r>
          </a:p>
        </p:txBody>
      </p:sp>
      <p:sp>
        <p:nvSpPr>
          <p:cNvPr id="62" name="Pentagon 61"/>
          <p:cNvSpPr/>
          <p:nvPr/>
        </p:nvSpPr>
        <p:spPr>
          <a:xfrm rot="10800000" flipH="1">
            <a:off x="3763963" y="1211264"/>
            <a:ext cx="5021262" cy="382587"/>
          </a:xfrm>
          <a:prstGeom prst="homePlate">
            <a:avLst/>
          </a:prstGeom>
          <a:gradFill flip="none" rotWithShape="1">
            <a:gsLst>
              <a:gs pos="0">
                <a:srgbClr val="1C75BC">
                  <a:tint val="50000"/>
                  <a:satMod val="300000"/>
                </a:srgbClr>
              </a:gs>
              <a:gs pos="35000">
                <a:srgbClr val="1C75BC">
                  <a:tint val="37000"/>
                  <a:satMod val="300000"/>
                </a:srgbClr>
              </a:gs>
              <a:gs pos="100000">
                <a:srgbClr val="1C75BC">
                  <a:tint val="15000"/>
                  <a:satMod val="350000"/>
                </a:srgbClr>
              </a:gs>
            </a:gsLst>
            <a:lin ang="10800000" scaled="1"/>
            <a:tileRect/>
          </a:gradFill>
          <a:ln w="9525" cap="flat" cmpd="sng" algn="ctr">
            <a:noFill/>
            <a:prstDash val="solid"/>
          </a:ln>
          <a:effectLst>
            <a:outerShdw blurRad="40000" dist="20000" dir="5400000" rotWithShape="0">
              <a:srgbClr val="000000">
                <a:alpha val="38000"/>
              </a:srgbClr>
            </a:outerShdw>
          </a:effectLst>
        </p:spPr>
        <p:txBody>
          <a:bodyPr lIns="91416" tIns="45708" rIns="91416" bIns="45708" anchor="ctr"/>
          <a:lstStyle/>
          <a:p>
            <a:pPr algn="ctr" defTabSz="914156">
              <a:defRPr/>
            </a:pPr>
            <a:endParaRPr lang="en-US" kern="0" dirty="0">
              <a:solidFill>
                <a:srgbClr val="000000"/>
              </a:solidFill>
              <a:latin typeface="+mn-lt"/>
              <a:cs typeface="+mn-cs"/>
            </a:endParaRPr>
          </a:p>
        </p:txBody>
      </p:sp>
      <p:sp>
        <p:nvSpPr>
          <p:cNvPr id="63" name="Rectangle 62"/>
          <p:cNvSpPr/>
          <p:nvPr/>
        </p:nvSpPr>
        <p:spPr>
          <a:xfrm>
            <a:off x="4443413" y="1254126"/>
            <a:ext cx="4291012" cy="346075"/>
          </a:xfrm>
          <a:prstGeom prst="rect">
            <a:avLst/>
          </a:prstGeom>
        </p:spPr>
        <p:txBody>
          <a:bodyPr lIns="91416" tIns="45708" rIns="91416" bIns="45708">
            <a:spAutoFit/>
          </a:bodyPr>
          <a:lstStyle/>
          <a:p>
            <a:pPr algn="ctr" defTabSz="914156">
              <a:defRPr/>
            </a:pPr>
            <a:r>
              <a:rPr lang="en-US" sz="1600" b="1" kern="0" dirty="0">
                <a:solidFill>
                  <a:srgbClr val="17375E">
                    <a:lumMod val="50000"/>
                  </a:srgbClr>
                </a:solidFill>
              </a:rPr>
              <a:t>	Differences by Unit/Geography</a:t>
            </a:r>
            <a:endParaRPr lang="en-US" sz="1600" kern="0" dirty="0">
              <a:solidFill>
                <a:srgbClr val="17375E">
                  <a:lumMod val="50000"/>
                </a:srgbClr>
              </a:solidFill>
            </a:endParaRPr>
          </a:p>
        </p:txBody>
      </p:sp>
      <p:sp>
        <p:nvSpPr>
          <p:cNvPr id="64" name="Pentagon 63"/>
          <p:cNvSpPr/>
          <p:nvPr/>
        </p:nvSpPr>
        <p:spPr>
          <a:xfrm rot="16200000" flipH="1">
            <a:off x="6311107" y="2326482"/>
            <a:ext cx="498475" cy="4706938"/>
          </a:xfrm>
          <a:prstGeom prst="homePlate">
            <a:avLst/>
          </a:prstGeom>
          <a:gradFill flip="none" rotWithShape="1">
            <a:gsLst>
              <a:gs pos="0">
                <a:srgbClr val="1C75BC">
                  <a:tint val="50000"/>
                  <a:satMod val="300000"/>
                </a:srgbClr>
              </a:gs>
              <a:gs pos="35000">
                <a:srgbClr val="1C75BC">
                  <a:tint val="37000"/>
                  <a:satMod val="300000"/>
                </a:srgbClr>
              </a:gs>
              <a:gs pos="100000">
                <a:srgbClr val="1C75BC">
                  <a:tint val="15000"/>
                  <a:satMod val="350000"/>
                </a:srgbClr>
              </a:gs>
            </a:gsLst>
            <a:lin ang="10800000" scaled="1"/>
            <a:tileRect/>
          </a:gradFill>
          <a:ln w="9525" cap="flat" cmpd="sng" algn="ctr">
            <a:noFill/>
            <a:prstDash val="solid"/>
          </a:ln>
          <a:effectLst>
            <a:outerShdw blurRad="40000" dist="20000" dir="5400000" rotWithShape="0">
              <a:srgbClr val="000000">
                <a:alpha val="38000"/>
              </a:srgbClr>
            </a:outerShdw>
          </a:effectLst>
        </p:spPr>
        <p:txBody>
          <a:bodyPr lIns="91416" tIns="45708" rIns="91416" bIns="45708" anchor="ctr"/>
          <a:lstStyle/>
          <a:p>
            <a:pPr algn="ctr" defTabSz="914156">
              <a:defRPr/>
            </a:pPr>
            <a:endParaRPr lang="en-US" kern="0" dirty="0">
              <a:solidFill>
                <a:srgbClr val="000000"/>
              </a:solidFill>
              <a:latin typeface="+mn-lt"/>
              <a:cs typeface="+mn-cs"/>
            </a:endParaRPr>
          </a:p>
        </p:txBody>
      </p:sp>
      <p:sp>
        <p:nvSpPr>
          <p:cNvPr id="65" name="TextBox 64"/>
          <p:cNvSpPr txBox="1"/>
          <p:nvPr/>
        </p:nvSpPr>
        <p:spPr>
          <a:xfrm>
            <a:off x="4564064" y="4403726"/>
            <a:ext cx="3921125" cy="346075"/>
          </a:xfrm>
          <a:prstGeom prst="rect">
            <a:avLst/>
          </a:prstGeom>
          <a:noFill/>
        </p:spPr>
        <p:txBody>
          <a:bodyPr lIns="91399" tIns="45700" rIns="91399" bIns="45700">
            <a:spAutoFit/>
          </a:bodyPr>
          <a:lstStyle/>
          <a:p>
            <a:pPr algn="ctr" defTabSz="914156">
              <a:defRPr/>
            </a:pPr>
            <a:r>
              <a:rPr lang="en-US" sz="1600" b="1" kern="0" dirty="0">
                <a:solidFill>
                  <a:sysClr val="windowText" lastClr="000000"/>
                </a:solidFill>
              </a:rPr>
              <a:t>…with Proven, Validated Results</a:t>
            </a:r>
          </a:p>
        </p:txBody>
      </p:sp>
      <p:sp>
        <p:nvSpPr>
          <p:cNvPr id="66" name="Oval 65"/>
          <p:cNvSpPr/>
          <p:nvPr/>
        </p:nvSpPr>
        <p:spPr>
          <a:xfrm>
            <a:off x="4270119" y="4392513"/>
            <a:ext cx="338708" cy="338708"/>
          </a:xfrm>
          <a:prstGeom prst="ellipse">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16" tIns="45708" rIns="91416" bIns="45708" anchor="ctr"/>
          <a:lstStyle/>
          <a:p>
            <a:pPr algn="ctr" defTabSz="914156">
              <a:defRPr/>
            </a:pPr>
            <a:r>
              <a:rPr lang="en-US" b="1" kern="0" dirty="0">
                <a:solidFill>
                  <a:srgbClr val="FFFFFF"/>
                </a:solidFill>
                <a:latin typeface="+mn-lt"/>
                <a:cs typeface="+mn-cs"/>
              </a:rPr>
              <a:t>4</a:t>
            </a:r>
          </a:p>
        </p:txBody>
      </p:sp>
      <p:pic>
        <p:nvPicPr>
          <p:cNvPr id="9231" name="Picture 2" descr="C:\Users\cristian.partan\Desktop\tip_of_the_iceberg.jpg"/>
          <p:cNvPicPr>
            <a:picLocks noChangeAspect="1" noChangeArrowheads="1"/>
          </p:cNvPicPr>
          <p:nvPr/>
        </p:nvPicPr>
        <p:blipFill>
          <a:blip r:embed="rId8" cstate="print"/>
          <a:srcRect/>
          <a:stretch>
            <a:fillRect/>
          </a:stretch>
        </p:blipFill>
        <p:spPr bwMode="auto">
          <a:xfrm>
            <a:off x="4848225" y="4787901"/>
            <a:ext cx="3328988" cy="1852613"/>
          </a:xfrm>
          <a:prstGeom prst="rect">
            <a:avLst/>
          </a:prstGeom>
          <a:noFill/>
          <a:ln w="9525">
            <a:noFill/>
            <a:miter lim="800000"/>
            <a:headEnd/>
            <a:tailEnd/>
          </a:ln>
        </p:spPr>
      </p:pic>
      <p:sp>
        <p:nvSpPr>
          <p:cNvPr id="68" name="Rectangle 67"/>
          <p:cNvSpPr/>
          <p:nvPr/>
        </p:nvSpPr>
        <p:spPr>
          <a:xfrm>
            <a:off x="7130697" y="5388649"/>
            <a:ext cx="1059003" cy="824683"/>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91" tIns="45695" rIns="91391" bIns="45695" anchor="ctr"/>
          <a:lstStyle/>
          <a:p>
            <a:pPr algn="ctr" defTabSz="913668">
              <a:defRPr/>
            </a:pPr>
            <a:r>
              <a:rPr lang="en-US" sz="1000" b="1" kern="0" dirty="0">
                <a:solidFill>
                  <a:sysClr val="window" lastClr="FFFFFF"/>
                </a:solidFill>
              </a:rPr>
              <a:t>CBA:</a:t>
            </a:r>
          </a:p>
          <a:p>
            <a:pPr algn="ctr" defTabSz="913668">
              <a:defRPr/>
            </a:pPr>
            <a:r>
              <a:rPr lang="en-US" sz="1000" b="1" kern="0" dirty="0">
                <a:solidFill>
                  <a:sysClr val="window" lastClr="FFFFFF"/>
                </a:solidFill>
              </a:rPr>
              <a:t>Potential</a:t>
            </a:r>
          </a:p>
          <a:p>
            <a:pPr algn="ctr" defTabSz="913668">
              <a:defRPr/>
            </a:pPr>
            <a:r>
              <a:rPr lang="en-US" sz="1000" b="1" kern="0" dirty="0">
                <a:solidFill>
                  <a:sysClr val="window" lastClr="FFFFFF"/>
                </a:solidFill>
              </a:rPr>
              <a:t>$2.3B over </a:t>
            </a:r>
          </a:p>
          <a:p>
            <a:pPr algn="ctr" defTabSz="913668">
              <a:defRPr/>
            </a:pPr>
            <a:r>
              <a:rPr lang="en-US" sz="1000" b="1" kern="0" dirty="0">
                <a:solidFill>
                  <a:sysClr val="window" lastClr="FFFFFF"/>
                </a:solidFill>
              </a:rPr>
              <a:t>20 Years</a:t>
            </a:r>
          </a:p>
        </p:txBody>
      </p:sp>
      <p:sp>
        <p:nvSpPr>
          <p:cNvPr id="72" name="Rectangle 71"/>
          <p:cNvSpPr/>
          <p:nvPr/>
        </p:nvSpPr>
        <p:spPr>
          <a:xfrm>
            <a:off x="4848874" y="5529604"/>
            <a:ext cx="1212218" cy="641762"/>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91" tIns="45695" rIns="91391" bIns="45695" anchor="ctr"/>
          <a:lstStyle/>
          <a:p>
            <a:pPr algn="ctr" defTabSz="914156">
              <a:defRPr/>
            </a:pPr>
            <a:r>
              <a:rPr lang="en-US" sz="1000" b="1" kern="0" dirty="0">
                <a:solidFill>
                  <a:srgbClr val="FFFFFF"/>
                </a:solidFill>
              </a:rPr>
              <a:t>30 - 40 More PIAs to do; More Projects Started Annually</a:t>
            </a:r>
          </a:p>
        </p:txBody>
      </p:sp>
      <p:grpSp>
        <p:nvGrpSpPr>
          <p:cNvPr id="2" name="Group 41"/>
          <p:cNvGrpSpPr>
            <a:grpSpLocks/>
          </p:cNvGrpSpPr>
          <p:nvPr/>
        </p:nvGrpSpPr>
        <p:grpSpPr bwMode="auto">
          <a:xfrm>
            <a:off x="47626" y="1573213"/>
            <a:ext cx="1547813" cy="1914525"/>
            <a:chOff x="869604" y="3978579"/>
            <a:chExt cx="1998295" cy="2276075"/>
          </a:xfrm>
        </p:grpSpPr>
        <p:cxnSp>
          <p:nvCxnSpPr>
            <p:cNvPr id="9277" name="Straight Connector 73"/>
            <p:cNvCxnSpPr>
              <a:cxnSpLocks noChangeShapeType="1"/>
            </p:cNvCxnSpPr>
            <p:nvPr/>
          </p:nvCxnSpPr>
          <p:spPr bwMode="auto">
            <a:xfrm>
              <a:off x="2380117" y="4180202"/>
              <a:ext cx="477710" cy="2074433"/>
            </a:xfrm>
            <a:prstGeom prst="line">
              <a:avLst/>
            </a:prstGeom>
            <a:noFill/>
            <a:ln w="19050" algn="ctr">
              <a:solidFill>
                <a:srgbClr val="000000"/>
              </a:solidFill>
              <a:round/>
              <a:headEnd/>
              <a:tailEnd/>
            </a:ln>
          </p:spPr>
        </p:cxnSp>
        <p:sp>
          <p:nvSpPr>
            <p:cNvPr id="75" name="Rectangle 74"/>
            <p:cNvSpPr/>
            <p:nvPr/>
          </p:nvSpPr>
          <p:spPr>
            <a:xfrm>
              <a:off x="869604" y="3978579"/>
              <a:ext cx="1998295" cy="2276075"/>
            </a:xfrm>
            <a:prstGeom prst="rect">
              <a:avLst/>
            </a:prstGeom>
            <a:solidFill>
              <a:srgbClr val="FFFFFF"/>
            </a:solidFill>
            <a:ln w="3175" cap="flat" cmpd="sng" algn="ctr">
              <a:solidFill>
                <a:srgbClr val="000000"/>
              </a:solidFill>
              <a:prstDash val="solid"/>
            </a:ln>
            <a:effectLst/>
          </p:spPr>
          <p:txBody>
            <a:bodyPr lIns="91424" tIns="45712" rIns="91424" bIns="45712" anchor="ctr"/>
            <a:lstStyle/>
            <a:p>
              <a:pPr algn="ctr" defTabSz="965924">
                <a:defRPr/>
              </a:pPr>
              <a:endParaRPr lang="en-US" sz="1600" b="1" kern="0" dirty="0">
                <a:solidFill>
                  <a:srgbClr val="FFFFFF"/>
                </a:solidFill>
              </a:endParaRPr>
            </a:p>
          </p:txBody>
        </p:sp>
        <p:grpSp>
          <p:nvGrpSpPr>
            <p:cNvPr id="3" name="Group 26"/>
            <p:cNvGrpSpPr>
              <a:grpSpLocks/>
            </p:cNvGrpSpPr>
            <p:nvPr/>
          </p:nvGrpSpPr>
          <p:grpSpPr bwMode="auto">
            <a:xfrm>
              <a:off x="929576" y="4024347"/>
              <a:ext cx="1885582" cy="2223959"/>
              <a:chOff x="3594864" y="2176629"/>
              <a:chExt cx="2009871" cy="2333514"/>
            </a:xfrm>
          </p:grpSpPr>
          <p:sp>
            <p:nvSpPr>
              <p:cNvPr id="77" name="TextBox 76"/>
              <p:cNvSpPr txBox="1"/>
              <p:nvPr/>
            </p:nvSpPr>
            <p:spPr>
              <a:xfrm>
                <a:off x="3594294" y="2176133"/>
                <a:ext cx="1846011" cy="324763"/>
              </a:xfrm>
              <a:prstGeom prst="rect">
                <a:avLst/>
              </a:prstGeom>
              <a:noFill/>
            </p:spPr>
            <p:txBody>
              <a:bodyPr wrap="none">
                <a:spAutoFit/>
              </a:bodyPr>
              <a:lstStyle/>
              <a:p>
                <a:pPr defTabSz="965924">
                  <a:defRPr/>
                </a:pPr>
                <a:r>
                  <a:rPr lang="en-US" sz="1100" b="1" kern="0" dirty="0">
                    <a:solidFill>
                      <a:sysClr val="windowText" lastClr="000000"/>
                    </a:solidFill>
                  </a:rPr>
                  <a:t>AMCOM Top 200</a:t>
                </a:r>
              </a:p>
            </p:txBody>
          </p:sp>
          <p:grpSp>
            <p:nvGrpSpPr>
              <p:cNvPr id="4" name="Group 30"/>
              <p:cNvGrpSpPr>
                <a:grpSpLocks/>
              </p:cNvGrpSpPr>
              <p:nvPr/>
            </p:nvGrpSpPr>
            <p:grpSpPr bwMode="auto">
              <a:xfrm>
                <a:off x="3595744" y="2194559"/>
                <a:ext cx="2008991" cy="2315584"/>
                <a:chOff x="304800" y="1371600"/>
                <a:chExt cx="4038600" cy="3568700"/>
              </a:xfrm>
            </p:grpSpPr>
            <p:grpSp>
              <p:nvGrpSpPr>
                <p:cNvPr id="5" name="Group 25"/>
                <p:cNvGrpSpPr>
                  <a:grpSpLocks/>
                </p:cNvGrpSpPr>
                <p:nvPr/>
              </p:nvGrpSpPr>
              <p:grpSpPr bwMode="auto">
                <a:xfrm>
                  <a:off x="304800" y="1371600"/>
                  <a:ext cx="4038600" cy="3505200"/>
                  <a:chOff x="4419600" y="1600200"/>
                  <a:chExt cx="3886200" cy="3505200"/>
                </a:xfrm>
              </p:grpSpPr>
              <p:cxnSp>
                <p:nvCxnSpPr>
                  <p:cNvPr id="9285" name="Straight Connector 81"/>
                  <p:cNvCxnSpPr>
                    <a:cxnSpLocks noChangeShapeType="1"/>
                  </p:cNvCxnSpPr>
                  <p:nvPr/>
                </p:nvCxnSpPr>
                <p:spPr bwMode="auto">
                  <a:xfrm>
                    <a:off x="4419600" y="1600200"/>
                    <a:ext cx="0" cy="3505200"/>
                  </a:xfrm>
                  <a:prstGeom prst="line">
                    <a:avLst/>
                  </a:prstGeom>
                  <a:noFill/>
                  <a:ln w="9525" algn="ctr">
                    <a:solidFill>
                      <a:srgbClr val="14355D"/>
                    </a:solidFill>
                    <a:round/>
                    <a:headEnd/>
                    <a:tailEnd/>
                  </a:ln>
                </p:spPr>
              </p:cxnSp>
              <p:cxnSp>
                <p:nvCxnSpPr>
                  <p:cNvPr id="9286" name="Straight Connector 12"/>
                  <p:cNvCxnSpPr>
                    <a:cxnSpLocks noChangeShapeType="1"/>
                  </p:cNvCxnSpPr>
                  <p:nvPr/>
                </p:nvCxnSpPr>
                <p:spPr bwMode="auto">
                  <a:xfrm>
                    <a:off x="8305800" y="1600200"/>
                    <a:ext cx="0" cy="3505200"/>
                  </a:xfrm>
                  <a:prstGeom prst="line">
                    <a:avLst/>
                  </a:prstGeom>
                  <a:noFill/>
                  <a:ln w="9525" algn="ctr">
                    <a:solidFill>
                      <a:srgbClr val="14355D"/>
                    </a:solidFill>
                    <a:round/>
                    <a:headEnd/>
                    <a:tailEnd/>
                  </a:ln>
                </p:spPr>
              </p:cxnSp>
              <p:cxnSp>
                <p:nvCxnSpPr>
                  <p:cNvPr id="9287" name="Straight Connector 13"/>
                  <p:cNvCxnSpPr>
                    <a:cxnSpLocks noChangeShapeType="1"/>
                  </p:cNvCxnSpPr>
                  <p:nvPr/>
                </p:nvCxnSpPr>
                <p:spPr bwMode="auto">
                  <a:xfrm flipH="1">
                    <a:off x="4419600" y="1600200"/>
                    <a:ext cx="3886200" cy="0"/>
                  </a:xfrm>
                  <a:prstGeom prst="line">
                    <a:avLst/>
                  </a:prstGeom>
                  <a:noFill/>
                  <a:ln w="9525" algn="ctr">
                    <a:solidFill>
                      <a:srgbClr val="14355D"/>
                    </a:solidFill>
                    <a:round/>
                    <a:headEnd/>
                    <a:tailEnd/>
                  </a:ln>
                </p:spPr>
              </p:cxnSp>
            </p:grpSp>
            <p:pic>
              <p:nvPicPr>
                <p:cNvPr id="9283" name="Picture 3"/>
                <p:cNvPicPr>
                  <a:picLocks noChangeAspect="1" noChangeArrowheads="1"/>
                </p:cNvPicPr>
                <p:nvPr/>
              </p:nvPicPr>
              <p:blipFill>
                <a:blip r:embed="rId9" cstate="print"/>
                <a:srcRect/>
                <a:stretch>
                  <a:fillRect/>
                </a:stretch>
              </p:blipFill>
              <p:spPr bwMode="auto">
                <a:xfrm>
                  <a:off x="304800" y="1763713"/>
                  <a:ext cx="4038600" cy="3176587"/>
                </a:xfrm>
                <a:prstGeom prst="rect">
                  <a:avLst/>
                </a:prstGeom>
                <a:noFill/>
                <a:ln w="9525">
                  <a:noFill/>
                  <a:miter lim="800000"/>
                  <a:headEnd/>
                  <a:tailEnd/>
                </a:ln>
              </p:spPr>
            </p:pic>
            <p:sp>
              <p:nvSpPr>
                <p:cNvPr id="81" name="Freeform 5"/>
                <p:cNvSpPr/>
                <p:nvPr/>
              </p:nvSpPr>
              <p:spPr>
                <a:xfrm flipV="1">
                  <a:off x="297494" y="3961744"/>
                  <a:ext cx="4044736" cy="894210"/>
                </a:xfrm>
                <a:custGeom>
                  <a:avLst/>
                  <a:gdLst>
                    <a:gd name="connsiteX0" fmla="*/ 0 w 2904564"/>
                    <a:gd name="connsiteY0" fmla="*/ 10757 h 892884"/>
                    <a:gd name="connsiteX1" fmla="*/ 268941 w 2904564"/>
                    <a:gd name="connsiteY1" fmla="*/ 494852 h 892884"/>
                    <a:gd name="connsiteX2" fmla="*/ 376517 w 2904564"/>
                    <a:gd name="connsiteY2" fmla="*/ 225910 h 892884"/>
                    <a:gd name="connsiteX3" fmla="*/ 602428 w 2904564"/>
                    <a:gd name="connsiteY3" fmla="*/ 710004 h 892884"/>
                    <a:gd name="connsiteX4" fmla="*/ 666974 w 2904564"/>
                    <a:gd name="connsiteY4" fmla="*/ 290456 h 892884"/>
                    <a:gd name="connsiteX5" fmla="*/ 742277 w 2904564"/>
                    <a:gd name="connsiteY5" fmla="*/ 505609 h 892884"/>
                    <a:gd name="connsiteX6" fmla="*/ 903642 w 2904564"/>
                    <a:gd name="connsiteY6" fmla="*/ 236668 h 892884"/>
                    <a:gd name="connsiteX7" fmla="*/ 1140310 w 2904564"/>
                    <a:gd name="connsiteY7" fmla="*/ 505609 h 892884"/>
                    <a:gd name="connsiteX8" fmla="*/ 1280160 w 2904564"/>
                    <a:gd name="connsiteY8" fmla="*/ 290456 h 892884"/>
                    <a:gd name="connsiteX9" fmla="*/ 1376979 w 2904564"/>
                    <a:gd name="connsiteY9" fmla="*/ 892884 h 892884"/>
                    <a:gd name="connsiteX10" fmla="*/ 1430767 w 2904564"/>
                    <a:gd name="connsiteY10" fmla="*/ 451821 h 892884"/>
                    <a:gd name="connsiteX11" fmla="*/ 1516828 w 2904564"/>
                    <a:gd name="connsiteY11" fmla="*/ 634701 h 892884"/>
                    <a:gd name="connsiteX12" fmla="*/ 1678193 w 2904564"/>
                    <a:gd name="connsiteY12" fmla="*/ 258183 h 892884"/>
                    <a:gd name="connsiteX13" fmla="*/ 1839557 w 2904564"/>
                    <a:gd name="connsiteY13" fmla="*/ 516367 h 892884"/>
                    <a:gd name="connsiteX14" fmla="*/ 1979407 w 2904564"/>
                    <a:gd name="connsiteY14" fmla="*/ 193637 h 892884"/>
                    <a:gd name="connsiteX15" fmla="*/ 2065468 w 2904564"/>
                    <a:gd name="connsiteY15" fmla="*/ 699247 h 892884"/>
                    <a:gd name="connsiteX16" fmla="*/ 2162287 w 2904564"/>
                    <a:gd name="connsiteY16" fmla="*/ 75303 h 892884"/>
                    <a:gd name="connsiteX17" fmla="*/ 2280621 w 2904564"/>
                    <a:gd name="connsiteY17" fmla="*/ 408790 h 892884"/>
                    <a:gd name="connsiteX18" fmla="*/ 2323651 w 2904564"/>
                    <a:gd name="connsiteY18" fmla="*/ 139849 h 892884"/>
                    <a:gd name="connsiteX19" fmla="*/ 2431228 w 2904564"/>
                    <a:gd name="connsiteY19" fmla="*/ 602428 h 892884"/>
                    <a:gd name="connsiteX20" fmla="*/ 2506531 w 2904564"/>
                    <a:gd name="connsiteY20" fmla="*/ 150607 h 892884"/>
                    <a:gd name="connsiteX21" fmla="*/ 2700169 w 2904564"/>
                    <a:gd name="connsiteY21" fmla="*/ 355002 h 892884"/>
                    <a:gd name="connsiteX22" fmla="*/ 2904564 w 2904564"/>
                    <a:gd name="connsiteY22" fmla="*/ 0 h 89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4564" h="892884">
                      <a:moveTo>
                        <a:pt x="0" y="10757"/>
                      </a:moveTo>
                      <a:lnTo>
                        <a:pt x="268941" y="494852"/>
                      </a:lnTo>
                      <a:lnTo>
                        <a:pt x="376517" y="225910"/>
                      </a:lnTo>
                      <a:lnTo>
                        <a:pt x="602428" y="710004"/>
                      </a:lnTo>
                      <a:lnTo>
                        <a:pt x="666974" y="290456"/>
                      </a:lnTo>
                      <a:lnTo>
                        <a:pt x="742277" y="505609"/>
                      </a:lnTo>
                      <a:lnTo>
                        <a:pt x="903642" y="236668"/>
                      </a:lnTo>
                      <a:lnTo>
                        <a:pt x="1140310" y="505609"/>
                      </a:lnTo>
                      <a:lnTo>
                        <a:pt x="1280160" y="290456"/>
                      </a:lnTo>
                      <a:lnTo>
                        <a:pt x="1376979" y="892884"/>
                      </a:lnTo>
                      <a:lnTo>
                        <a:pt x="1430767" y="451821"/>
                      </a:lnTo>
                      <a:lnTo>
                        <a:pt x="1516828" y="634701"/>
                      </a:lnTo>
                      <a:lnTo>
                        <a:pt x="1678193" y="258183"/>
                      </a:lnTo>
                      <a:lnTo>
                        <a:pt x="1839557" y="516367"/>
                      </a:lnTo>
                      <a:lnTo>
                        <a:pt x="1979407" y="193637"/>
                      </a:lnTo>
                      <a:lnTo>
                        <a:pt x="2065468" y="699247"/>
                      </a:lnTo>
                      <a:lnTo>
                        <a:pt x="2162287" y="75303"/>
                      </a:lnTo>
                      <a:lnTo>
                        <a:pt x="2280621" y="408790"/>
                      </a:lnTo>
                      <a:lnTo>
                        <a:pt x="2323651" y="139849"/>
                      </a:lnTo>
                      <a:lnTo>
                        <a:pt x="2431228" y="602428"/>
                      </a:lnTo>
                      <a:lnTo>
                        <a:pt x="2506531" y="150607"/>
                      </a:lnTo>
                      <a:lnTo>
                        <a:pt x="2700169" y="355002"/>
                      </a:lnTo>
                      <a:lnTo>
                        <a:pt x="2904564" y="0"/>
                      </a:lnTo>
                    </a:path>
                  </a:pathLst>
                </a:custGeom>
                <a:solidFill>
                  <a:srgbClr val="FFFFFF"/>
                </a:solidFill>
                <a:ln w="9525" cap="flat" cmpd="sng" algn="ctr">
                  <a:solidFill>
                    <a:srgbClr val="000000"/>
                  </a:solidFill>
                  <a:prstDash val="solid"/>
                </a:ln>
                <a:effectLst/>
              </p:spPr>
              <p:txBody>
                <a:bodyPr anchor="ctr"/>
                <a:lstStyle/>
                <a:p>
                  <a:pPr algn="ctr" defTabSz="965924">
                    <a:defRPr/>
                  </a:pPr>
                  <a:endParaRPr lang="en-US" sz="1600" b="1" kern="0" dirty="0">
                    <a:solidFill>
                      <a:srgbClr val="000000"/>
                    </a:solidFill>
                  </a:endParaRPr>
                </a:p>
              </p:txBody>
            </p:sp>
          </p:grpSp>
        </p:grpSp>
      </p:grpSp>
      <p:grpSp>
        <p:nvGrpSpPr>
          <p:cNvPr id="6" name="Group 41"/>
          <p:cNvGrpSpPr>
            <a:grpSpLocks/>
          </p:cNvGrpSpPr>
          <p:nvPr/>
        </p:nvGrpSpPr>
        <p:grpSpPr bwMode="auto">
          <a:xfrm>
            <a:off x="333375" y="2135189"/>
            <a:ext cx="793750" cy="712787"/>
            <a:chOff x="3178365" y="5510001"/>
            <a:chExt cx="1927035" cy="1288756"/>
          </a:xfrm>
        </p:grpSpPr>
        <p:sp>
          <p:nvSpPr>
            <p:cNvPr id="86" name="Flowchart: Terminator 85"/>
            <p:cNvSpPr/>
            <p:nvPr/>
          </p:nvSpPr>
          <p:spPr>
            <a:xfrm>
              <a:off x="3178365" y="5510001"/>
              <a:ext cx="1927035" cy="1288756"/>
            </a:xfrm>
            <a:prstGeom prst="flowChartTerminator">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91" tIns="45695" rIns="91391" bIns="45695"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13668" eaLnBrk="0" hangingPunct="0">
                <a:defRPr/>
              </a:pPr>
              <a:endParaRPr lang="en-US" sz="1100" b="1" dirty="0">
                <a:solidFill>
                  <a:srgbClr val="FFFFFF"/>
                </a:solidFill>
              </a:endParaRPr>
            </a:p>
          </p:txBody>
        </p:sp>
        <p:sp>
          <p:nvSpPr>
            <p:cNvPr id="87" name="TextBox 86"/>
            <p:cNvSpPr txBox="1"/>
            <p:nvPr/>
          </p:nvSpPr>
          <p:spPr>
            <a:xfrm>
              <a:off x="3178365" y="5515742"/>
              <a:ext cx="1903911" cy="1205877"/>
            </a:xfrm>
            <a:prstGeom prst="rect">
              <a:avLst/>
            </a:prstGeom>
            <a:noFill/>
          </p:spPr>
          <p:txBody>
            <a:bodyPr lIns="96618" tIns="48309" rIns="96618" bIns="48309">
              <a:spAutoFit/>
            </a:bodyPr>
            <a:lstStyle/>
            <a:p>
              <a:pPr algn="ctr" defTabSz="965924">
                <a:defRPr/>
              </a:pPr>
              <a:r>
                <a:rPr lang="en-US" sz="1200" b="1" kern="0" dirty="0">
                  <a:solidFill>
                    <a:srgbClr val="FFFFFF"/>
                  </a:solidFill>
                </a:rPr>
                <a:t>~80% of AWCF </a:t>
              </a:r>
            </a:p>
            <a:p>
              <a:pPr algn="ctr" defTabSz="965924">
                <a:defRPr/>
              </a:pPr>
              <a:r>
                <a:rPr lang="en-US" sz="1200" b="1" kern="0" dirty="0">
                  <a:solidFill>
                    <a:srgbClr val="FFFFFF"/>
                  </a:solidFill>
                </a:rPr>
                <a:t>Spend</a:t>
              </a:r>
            </a:p>
          </p:txBody>
        </p:sp>
      </p:grpSp>
      <p:sp>
        <p:nvSpPr>
          <p:cNvPr id="88" name="Line Callout 1 87"/>
          <p:cNvSpPr/>
          <p:nvPr/>
        </p:nvSpPr>
        <p:spPr>
          <a:xfrm>
            <a:off x="371475" y="919163"/>
            <a:ext cx="2351088" cy="314325"/>
          </a:xfrm>
          <a:prstGeom prst="borderCallout1">
            <a:avLst>
              <a:gd name="adj1" fmla="val 98788"/>
              <a:gd name="adj2" fmla="val 93249"/>
              <a:gd name="adj3" fmla="val 204113"/>
              <a:gd name="adj4" fmla="val 32068"/>
            </a:avLst>
          </a:prstGeom>
          <a:solidFill>
            <a:srgbClr val="FFFF00">
              <a:alpha val="50000"/>
            </a:srgbClr>
          </a:solidFill>
          <a:ln w="25400" cap="flat" cmpd="sng" algn="ctr">
            <a:solidFill>
              <a:srgbClr val="17375E">
                <a:shade val="50000"/>
              </a:srgbClr>
            </a:solidFill>
            <a:prstDash val="solid"/>
          </a:ln>
          <a:effectLst/>
        </p:spPr>
        <p:txBody>
          <a:bodyPr lIns="91416" tIns="45708" rIns="91416" bIns="45708" anchor="ctr"/>
          <a:lstStyle/>
          <a:p>
            <a:pPr algn="ctr" defTabSz="914156">
              <a:defRPr/>
            </a:pPr>
            <a:r>
              <a:rPr lang="en-US" sz="1400" b="1" kern="0" dirty="0">
                <a:solidFill>
                  <a:srgbClr val="000000"/>
                </a:solidFill>
              </a:rPr>
              <a:t>Where do the dollars go?</a:t>
            </a:r>
          </a:p>
        </p:txBody>
      </p:sp>
      <p:sp>
        <p:nvSpPr>
          <p:cNvPr id="89" name="Oval 88"/>
          <p:cNvSpPr/>
          <p:nvPr/>
        </p:nvSpPr>
        <p:spPr>
          <a:xfrm>
            <a:off x="154576" y="912543"/>
            <a:ext cx="338708" cy="338708"/>
          </a:xfrm>
          <a:prstGeom prst="ellipse">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16" tIns="45708" rIns="91416" bIns="45708" anchor="ctr"/>
          <a:lstStyle/>
          <a:p>
            <a:pPr algn="ctr" defTabSz="914156">
              <a:defRPr/>
            </a:pPr>
            <a:r>
              <a:rPr lang="en-US" b="1" kern="0" dirty="0">
                <a:solidFill>
                  <a:srgbClr val="FFFFFF"/>
                </a:solidFill>
                <a:latin typeface="+mn-lt"/>
                <a:cs typeface="+mn-cs"/>
              </a:rPr>
              <a:t>1</a:t>
            </a:r>
          </a:p>
        </p:txBody>
      </p:sp>
      <p:sp>
        <p:nvSpPr>
          <p:cNvPr id="90" name="Rectangle 89"/>
          <p:cNvSpPr/>
          <p:nvPr/>
        </p:nvSpPr>
        <p:spPr>
          <a:xfrm>
            <a:off x="3290889" y="1254126"/>
            <a:ext cx="2746375" cy="346075"/>
          </a:xfrm>
          <a:prstGeom prst="rect">
            <a:avLst/>
          </a:prstGeom>
        </p:spPr>
        <p:txBody>
          <a:bodyPr lIns="91416" tIns="45708" rIns="91416" bIns="45708">
            <a:spAutoFit/>
          </a:bodyPr>
          <a:lstStyle/>
          <a:p>
            <a:pPr algn="ctr" defTabSz="914156">
              <a:defRPr/>
            </a:pPr>
            <a:r>
              <a:rPr lang="en-US" sz="1600" b="1" kern="0" dirty="0">
                <a:solidFill>
                  <a:srgbClr val="17375E">
                    <a:lumMod val="50000"/>
                  </a:srgbClr>
                </a:solidFill>
              </a:rPr>
              <a:t>Primary Causes &amp;</a:t>
            </a:r>
            <a:endParaRPr lang="en-US" sz="1600" kern="0" dirty="0">
              <a:solidFill>
                <a:srgbClr val="17375E">
                  <a:lumMod val="50000"/>
                </a:srgbClr>
              </a:solidFill>
            </a:endParaRPr>
          </a:p>
        </p:txBody>
      </p:sp>
      <p:sp>
        <p:nvSpPr>
          <p:cNvPr id="91" name="Line Callout 1 90"/>
          <p:cNvSpPr/>
          <p:nvPr/>
        </p:nvSpPr>
        <p:spPr>
          <a:xfrm>
            <a:off x="3933826" y="785813"/>
            <a:ext cx="1946275" cy="355600"/>
          </a:xfrm>
          <a:prstGeom prst="borderCallout1">
            <a:avLst>
              <a:gd name="adj1" fmla="val 98042"/>
              <a:gd name="adj2" fmla="val 31628"/>
              <a:gd name="adj3" fmla="val 159456"/>
              <a:gd name="adj4" fmla="val 28803"/>
            </a:avLst>
          </a:prstGeom>
          <a:solidFill>
            <a:srgbClr val="FFFF00">
              <a:alpha val="50000"/>
            </a:srgbClr>
          </a:solidFill>
          <a:ln w="25400" cap="flat" cmpd="sng" algn="ctr">
            <a:solidFill>
              <a:srgbClr val="17375E">
                <a:shade val="50000"/>
              </a:srgbClr>
            </a:solidFill>
            <a:prstDash val="solid"/>
          </a:ln>
          <a:effectLst/>
        </p:spPr>
        <p:txBody>
          <a:bodyPr lIns="91416" tIns="45708" rIns="91416" bIns="45708" anchor="ctr"/>
          <a:lstStyle/>
          <a:p>
            <a:pPr algn="ctr" defTabSz="914156">
              <a:defRPr/>
            </a:pPr>
            <a:r>
              <a:rPr lang="en-US" sz="1400" b="1" kern="0" dirty="0">
                <a:solidFill>
                  <a:srgbClr val="000000"/>
                </a:solidFill>
              </a:rPr>
              <a:t>   Why and Where?</a:t>
            </a:r>
          </a:p>
        </p:txBody>
      </p:sp>
      <p:sp>
        <p:nvSpPr>
          <p:cNvPr id="92" name="Oval 91"/>
          <p:cNvSpPr/>
          <p:nvPr/>
        </p:nvSpPr>
        <p:spPr>
          <a:xfrm>
            <a:off x="3769970" y="792256"/>
            <a:ext cx="338708" cy="338708"/>
          </a:xfrm>
          <a:prstGeom prst="ellipse">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16" tIns="45708" rIns="91416" bIns="45708" anchor="ctr"/>
          <a:lstStyle/>
          <a:p>
            <a:pPr algn="ctr" defTabSz="914156">
              <a:defRPr/>
            </a:pPr>
            <a:r>
              <a:rPr lang="en-US" b="1" kern="0" dirty="0">
                <a:solidFill>
                  <a:srgbClr val="FFFFFF"/>
                </a:solidFill>
                <a:latin typeface="+mn-lt"/>
                <a:cs typeface="+mn-cs"/>
              </a:rPr>
              <a:t>2</a:t>
            </a:r>
          </a:p>
        </p:txBody>
      </p:sp>
      <p:sp>
        <p:nvSpPr>
          <p:cNvPr id="93" name="Rectangle 92"/>
          <p:cNvSpPr/>
          <p:nvPr/>
        </p:nvSpPr>
        <p:spPr>
          <a:xfrm>
            <a:off x="2005013" y="1425576"/>
            <a:ext cx="1327150" cy="1387475"/>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9525" cap="flat" cmpd="sng" algn="ctr">
            <a:solidFill>
              <a:srgbClr val="1C75BC">
                <a:shade val="95000"/>
                <a:satMod val="105000"/>
              </a:srgbClr>
            </a:solidFill>
            <a:prstDash val="solid"/>
          </a:ln>
          <a:effectLst>
            <a:outerShdw blurRad="40000" dist="20000" dir="5400000" rotWithShape="0">
              <a:srgbClr val="000000">
                <a:alpha val="38000"/>
              </a:srgbClr>
            </a:outerShdw>
          </a:effectLst>
        </p:spPr>
        <p:txBody>
          <a:bodyPr lIns="91416" tIns="45708" rIns="91416" bIns="45708"/>
          <a:lstStyle/>
          <a:p>
            <a:pPr algn="ctr" defTabSz="914156">
              <a:defRPr/>
            </a:pPr>
            <a:r>
              <a:rPr lang="en-US" sz="1100" b="1" kern="0" dirty="0">
                <a:solidFill>
                  <a:srgbClr val="000000"/>
                </a:solidFill>
                <a:cs typeface="Times New Roman" pitchFamily="18" charset="0"/>
              </a:rPr>
              <a:t>Induced Causes</a:t>
            </a:r>
          </a:p>
        </p:txBody>
      </p:sp>
      <p:sp>
        <p:nvSpPr>
          <p:cNvPr id="94" name="Rectangle 93"/>
          <p:cNvSpPr/>
          <p:nvPr/>
        </p:nvSpPr>
        <p:spPr>
          <a:xfrm>
            <a:off x="2016775" y="2846204"/>
            <a:ext cx="1335368" cy="1130374"/>
          </a:xfrm>
          <a:prstGeom prst="rect">
            <a:avLst/>
          </a:prstGeom>
          <a:gradFill rotWithShape="1">
            <a:gsLst>
              <a:gs pos="0">
                <a:srgbClr val="1C75BC">
                  <a:shade val="51000"/>
                  <a:satMod val="130000"/>
                </a:srgbClr>
              </a:gs>
              <a:gs pos="80000">
                <a:srgbClr val="1C75BC">
                  <a:shade val="93000"/>
                  <a:satMod val="130000"/>
                </a:srgbClr>
              </a:gs>
              <a:gs pos="100000">
                <a:srgbClr val="1C75BC">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16" tIns="45708" rIns="91416" bIns="45708"/>
          <a:lstStyle/>
          <a:p>
            <a:pPr algn="ctr" defTabSz="914156">
              <a:defRPr/>
            </a:pPr>
            <a:r>
              <a:rPr lang="en-US" sz="1200" b="1" kern="0" dirty="0">
                <a:solidFill>
                  <a:srgbClr val="FFFFFF"/>
                </a:solidFill>
                <a:cs typeface="Times New Roman" pitchFamily="18" charset="0"/>
              </a:rPr>
              <a:t>Inherent Reliability</a:t>
            </a:r>
          </a:p>
        </p:txBody>
      </p:sp>
      <p:sp>
        <p:nvSpPr>
          <p:cNvPr id="96" name="Left Brace 95"/>
          <p:cNvSpPr/>
          <p:nvPr/>
        </p:nvSpPr>
        <p:spPr>
          <a:xfrm>
            <a:off x="1770063" y="1433513"/>
            <a:ext cx="260350" cy="2532062"/>
          </a:xfrm>
          <a:prstGeom prst="leftBrace">
            <a:avLst>
              <a:gd name="adj1" fmla="val 33384"/>
              <a:gd name="adj2" fmla="val 50000"/>
            </a:avLst>
          </a:prstGeom>
          <a:noFill/>
          <a:ln w="38100" cap="flat" cmpd="sng" algn="ctr">
            <a:solidFill>
              <a:srgbClr val="17375E"/>
            </a:solidFill>
            <a:prstDash val="solid"/>
          </a:ln>
          <a:effectLst>
            <a:outerShdw blurRad="40000" dist="20000" dir="5400000" rotWithShape="0">
              <a:srgbClr val="000000">
                <a:alpha val="38000"/>
              </a:srgbClr>
            </a:outerShdw>
          </a:effectLst>
        </p:spPr>
        <p:txBody>
          <a:bodyPr lIns="96635" tIns="48318" rIns="96635" bIns="48318" anchor="ctr"/>
          <a:lstStyle/>
          <a:p>
            <a:pPr algn="ctr" defTabSz="914156">
              <a:defRPr/>
            </a:pPr>
            <a:endParaRPr lang="en-US" kern="0" dirty="0">
              <a:solidFill>
                <a:srgbClr val="000000"/>
              </a:solidFill>
              <a:latin typeface="+mn-lt"/>
              <a:cs typeface="+mn-cs"/>
            </a:endParaRPr>
          </a:p>
        </p:txBody>
      </p:sp>
      <p:sp>
        <p:nvSpPr>
          <p:cNvPr id="97" name="TextBox 96"/>
          <p:cNvSpPr txBox="1"/>
          <p:nvPr/>
        </p:nvSpPr>
        <p:spPr>
          <a:xfrm>
            <a:off x="2090739" y="3208339"/>
            <a:ext cx="1254125" cy="707862"/>
          </a:xfrm>
          <a:prstGeom prst="rect">
            <a:avLst/>
          </a:prstGeom>
          <a:noFill/>
        </p:spPr>
        <p:txBody>
          <a:bodyPr lIns="91416" tIns="45708" rIns="91416" bIns="45708">
            <a:spAutoFit/>
          </a:bodyPr>
          <a:lstStyle/>
          <a:p>
            <a:pPr marL="117444" indent="-117444" defTabSz="914156">
              <a:buFont typeface="Arial" pitchFamily="34" charset="0"/>
              <a:buChar char="•"/>
              <a:defRPr/>
            </a:pPr>
            <a:r>
              <a:rPr lang="en-US" sz="1000" b="1" kern="0" dirty="0">
                <a:solidFill>
                  <a:srgbClr val="FFFFFF"/>
                </a:solidFill>
                <a:cs typeface="Times New Roman" pitchFamily="18" charset="0"/>
              </a:rPr>
              <a:t>Design</a:t>
            </a:r>
          </a:p>
          <a:p>
            <a:pPr marL="117444" indent="-117444" defTabSz="914156">
              <a:buFont typeface="Arial" pitchFamily="34" charset="0"/>
              <a:buChar char="•"/>
              <a:defRPr/>
            </a:pPr>
            <a:r>
              <a:rPr lang="en-US" sz="1000" b="1" kern="0" dirty="0">
                <a:solidFill>
                  <a:srgbClr val="FFFFFF"/>
                </a:solidFill>
                <a:cs typeface="Times New Roman" pitchFamily="18" charset="0"/>
              </a:rPr>
              <a:t>Quality</a:t>
            </a:r>
          </a:p>
          <a:p>
            <a:pPr marL="117444" indent="-117444" defTabSz="914156">
              <a:buFont typeface="Arial" pitchFamily="34" charset="0"/>
              <a:buChar char="•"/>
              <a:defRPr/>
            </a:pPr>
            <a:r>
              <a:rPr lang="en-US" sz="1000" b="1" kern="0" dirty="0">
                <a:solidFill>
                  <a:srgbClr val="FFFFFF"/>
                </a:solidFill>
                <a:cs typeface="Times New Roman" pitchFamily="18" charset="0"/>
              </a:rPr>
              <a:t>Application</a:t>
            </a:r>
          </a:p>
          <a:p>
            <a:pPr marL="117444" indent="-117444" defTabSz="914156">
              <a:buFont typeface="Arial" pitchFamily="34" charset="0"/>
              <a:buChar char="•"/>
              <a:defRPr/>
            </a:pPr>
            <a:r>
              <a:rPr lang="en-US" sz="1000" b="1" kern="0" dirty="0">
                <a:solidFill>
                  <a:srgbClr val="FFFFFF"/>
                </a:solidFill>
                <a:cs typeface="Times New Roman" pitchFamily="18" charset="0"/>
              </a:rPr>
              <a:t>Obsolescence</a:t>
            </a:r>
          </a:p>
        </p:txBody>
      </p:sp>
      <p:sp>
        <p:nvSpPr>
          <p:cNvPr id="9255" name="TextBox 97"/>
          <p:cNvSpPr txBox="1">
            <a:spLocks noChangeArrowheads="1"/>
          </p:cNvSpPr>
          <p:nvPr/>
        </p:nvSpPr>
        <p:spPr bwMode="auto">
          <a:xfrm>
            <a:off x="2187576" y="1663700"/>
            <a:ext cx="1167579" cy="1200304"/>
          </a:xfrm>
          <a:prstGeom prst="rect">
            <a:avLst/>
          </a:prstGeom>
          <a:noFill/>
          <a:ln w="9525">
            <a:noFill/>
            <a:miter lim="800000"/>
            <a:headEnd/>
            <a:tailEnd/>
          </a:ln>
        </p:spPr>
        <p:txBody>
          <a:bodyPr wrap="none" lIns="91416" tIns="45708" rIns="91416" bIns="45708">
            <a:spAutoFit/>
          </a:bodyPr>
          <a:lstStyle/>
          <a:p>
            <a:pPr marL="115877" indent="-115877">
              <a:buFont typeface="Arial" pitchFamily="34" charset="0"/>
              <a:buChar char="•"/>
            </a:pPr>
            <a:r>
              <a:rPr lang="en-US" sz="1000" b="1" dirty="0">
                <a:solidFill>
                  <a:srgbClr val="000000"/>
                </a:solidFill>
                <a:cs typeface="Times New Roman" pitchFamily="18" charset="0"/>
              </a:rPr>
              <a:t>NEOF</a:t>
            </a:r>
          </a:p>
          <a:p>
            <a:pPr marL="115877" indent="-115877">
              <a:buFont typeface="Arial" pitchFamily="34" charset="0"/>
              <a:buChar char="•"/>
            </a:pPr>
            <a:r>
              <a:rPr lang="en-US" sz="1000" b="1" dirty="0">
                <a:solidFill>
                  <a:srgbClr val="000000"/>
                </a:solidFill>
                <a:cs typeface="Times New Roman" pitchFamily="18" charset="0"/>
              </a:rPr>
              <a:t>Time Based </a:t>
            </a:r>
            <a:br>
              <a:rPr lang="en-US" sz="1000" b="1" dirty="0">
                <a:solidFill>
                  <a:srgbClr val="000000"/>
                </a:solidFill>
                <a:cs typeface="Times New Roman" pitchFamily="18" charset="0"/>
              </a:rPr>
            </a:br>
            <a:r>
              <a:rPr lang="en-US" sz="1000" b="1" dirty="0">
                <a:solidFill>
                  <a:srgbClr val="000000"/>
                </a:solidFill>
                <a:cs typeface="Times New Roman" pitchFamily="18" charset="0"/>
              </a:rPr>
              <a:t>Removals</a:t>
            </a:r>
          </a:p>
          <a:p>
            <a:pPr marL="115877" indent="-115877">
              <a:buFont typeface="Arial" pitchFamily="34" charset="0"/>
              <a:buChar char="•"/>
            </a:pPr>
            <a:r>
              <a:rPr lang="en-US" sz="1000" b="1" dirty="0">
                <a:solidFill>
                  <a:srgbClr val="000000"/>
                </a:solidFill>
                <a:cs typeface="Times New Roman" pitchFamily="18" charset="0"/>
              </a:rPr>
              <a:t>Bad Pubs</a:t>
            </a:r>
          </a:p>
          <a:p>
            <a:pPr marL="115877" indent="-115877">
              <a:buFont typeface="Arial" pitchFamily="34" charset="0"/>
              <a:buChar char="•"/>
            </a:pPr>
            <a:r>
              <a:rPr lang="en-US" sz="1000" b="1" dirty="0">
                <a:solidFill>
                  <a:srgbClr val="000000"/>
                </a:solidFill>
                <a:cs typeface="Times New Roman" pitchFamily="18" charset="0"/>
              </a:rPr>
              <a:t>Training Gaps</a:t>
            </a:r>
          </a:p>
          <a:p>
            <a:pPr marL="115877" indent="-115877">
              <a:buFont typeface="Arial" pitchFamily="34" charset="0"/>
              <a:buChar char="•"/>
            </a:pPr>
            <a:r>
              <a:rPr lang="en-US" sz="1000" b="1" dirty="0">
                <a:solidFill>
                  <a:srgbClr val="000000"/>
                </a:solidFill>
                <a:cs typeface="Times New Roman" pitchFamily="18" charset="0"/>
              </a:rPr>
              <a:t>Corrosion</a:t>
            </a:r>
          </a:p>
          <a:p>
            <a:pPr marL="115877" indent="-115877">
              <a:buFont typeface="Arial" pitchFamily="34" charset="0"/>
              <a:buChar char="•"/>
            </a:pPr>
            <a:r>
              <a:rPr lang="en-US" sz="1000" b="1" dirty="0">
                <a:solidFill>
                  <a:srgbClr val="000000"/>
                </a:solidFill>
                <a:cs typeface="Times New Roman" pitchFamily="18" charset="0"/>
              </a:rPr>
              <a:t>Accident</a:t>
            </a:r>
          </a:p>
        </p:txBody>
      </p:sp>
      <p:sp>
        <p:nvSpPr>
          <p:cNvPr id="100" name="TextBox 99"/>
          <p:cNvSpPr txBox="1"/>
          <p:nvPr/>
        </p:nvSpPr>
        <p:spPr>
          <a:xfrm>
            <a:off x="334963" y="4465639"/>
            <a:ext cx="3751262" cy="338137"/>
          </a:xfrm>
          <a:prstGeom prst="rect">
            <a:avLst/>
          </a:prstGeom>
          <a:noFill/>
        </p:spPr>
        <p:txBody>
          <a:bodyPr lIns="91399" tIns="45700" rIns="91399" bIns="45700">
            <a:spAutoFit/>
          </a:bodyPr>
          <a:lstStyle/>
          <a:p>
            <a:pPr algn="ctr" defTabSz="914156">
              <a:defRPr/>
            </a:pPr>
            <a:r>
              <a:rPr lang="en-US" sz="1600" b="1" kern="0" dirty="0">
                <a:solidFill>
                  <a:sysClr val="windowText" lastClr="000000"/>
                </a:solidFill>
              </a:rPr>
              <a:t>  Which Leads to Targeted Action </a:t>
            </a:r>
          </a:p>
        </p:txBody>
      </p:sp>
      <p:sp>
        <p:nvSpPr>
          <p:cNvPr id="101" name="Oval 100"/>
          <p:cNvSpPr/>
          <p:nvPr/>
        </p:nvSpPr>
        <p:spPr>
          <a:xfrm>
            <a:off x="223797" y="4425010"/>
            <a:ext cx="338708" cy="338708"/>
          </a:xfrm>
          <a:prstGeom prst="ellipse">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16" tIns="45708" rIns="91416" bIns="45708" anchor="ctr"/>
          <a:lstStyle/>
          <a:p>
            <a:pPr algn="ctr" defTabSz="914156">
              <a:defRPr/>
            </a:pPr>
            <a:r>
              <a:rPr lang="en-US" b="1" kern="0" dirty="0">
                <a:solidFill>
                  <a:srgbClr val="FFFFFF"/>
                </a:solidFill>
                <a:latin typeface="+mn-lt"/>
                <a:cs typeface="+mn-cs"/>
              </a:rPr>
              <a:t>3</a:t>
            </a:r>
          </a:p>
        </p:txBody>
      </p:sp>
      <p:sp>
        <p:nvSpPr>
          <p:cNvPr id="102" name="Line Callout 1 101"/>
          <p:cNvSpPr/>
          <p:nvPr/>
        </p:nvSpPr>
        <p:spPr>
          <a:xfrm>
            <a:off x="182564" y="4103688"/>
            <a:ext cx="2624137" cy="292100"/>
          </a:xfrm>
          <a:prstGeom prst="borderCallout1">
            <a:avLst>
              <a:gd name="adj1" fmla="val 98788"/>
              <a:gd name="adj2" fmla="val 93249"/>
              <a:gd name="adj3" fmla="val 123991"/>
              <a:gd name="adj4" fmla="val 71096"/>
            </a:avLst>
          </a:prstGeom>
          <a:solidFill>
            <a:srgbClr val="FFFF00">
              <a:alpha val="50000"/>
            </a:srgbClr>
          </a:solidFill>
          <a:ln w="25400" cap="flat" cmpd="sng" algn="ctr">
            <a:solidFill>
              <a:srgbClr val="17375E">
                <a:shade val="50000"/>
              </a:srgbClr>
            </a:solidFill>
            <a:prstDash val="solid"/>
          </a:ln>
          <a:effectLst/>
        </p:spPr>
        <p:txBody>
          <a:bodyPr lIns="91416" tIns="45708" rIns="91416" bIns="45708" anchor="ctr"/>
          <a:lstStyle/>
          <a:p>
            <a:pPr algn="ctr" defTabSz="914156">
              <a:defRPr/>
            </a:pPr>
            <a:r>
              <a:rPr lang="en-US" sz="1400" b="1" kern="0" dirty="0">
                <a:solidFill>
                  <a:srgbClr val="000000"/>
                </a:solidFill>
              </a:rPr>
              <a:t>What actions do we take?</a:t>
            </a:r>
          </a:p>
        </p:txBody>
      </p:sp>
      <p:sp>
        <p:nvSpPr>
          <p:cNvPr id="104" name="Rectangle 103"/>
          <p:cNvSpPr/>
          <p:nvPr/>
        </p:nvSpPr>
        <p:spPr>
          <a:xfrm>
            <a:off x="0" y="6348414"/>
            <a:ext cx="9144000" cy="509587"/>
          </a:xfrm>
          <a:prstGeom prst="rect">
            <a:avLst/>
          </a:prstGeom>
          <a:gradFill flip="none" rotWithShape="1">
            <a:gsLst>
              <a:gs pos="0">
                <a:srgbClr val="366092">
                  <a:shade val="30000"/>
                  <a:satMod val="115000"/>
                </a:srgbClr>
              </a:gs>
              <a:gs pos="50000">
                <a:srgbClr val="366092">
                  <a:shade val="67500"/>
                  <a:satMod val="115000"/>
                </a:srgbClr>
              </a:gs>
              <a:gs pos="100000">
                <a:srgbClr val="366092">
                  <a:shade val="100000"/>
                  <a:satMod val="115000"/>
                </a:srgbClr>
              </a:gs>
            </a:gsLst>
            <a:lin ang="16200000" scaled="1"/>
            <a:tileRect/>
          </a:gradFill>
          <a:ln w="25400" cap="flat" cmpd="sng" algn="ctr">
            <a:noFill/>
            <a:prstDash val="solid"/>
          </a:ln>
          <a:effectLst/>
        </p:spPr>
        <p:txBody>
          <a:bodyPr lIns="91416" tIns="45708" rIns="91416" bIns="45708" anchor="ctr"/>
          <a:lstStyle/>
          <a:p>
            <a:pPr algn="ctr" defTabSz="965924">
              <a:defRPr/>
            </a:pPr>
            <a:r>
              <a:rPr lang="en-US" b="1" kern="0" dirty="0">
                <a:solidFill>
                  <a:srgbClr val="FFFFFF"/>
                </a:solidFill>
                <a:latin typeface="+mn-lt"/>
                <a:cs typeface="+mn-cs"/>
              </a:rPr>
              <a:t>Focusing Our Efforts on the Process To Save $$$</a:t>
            </a:r>
          </a:p>
        </p:txBody>
      </p:sp>
      <p:sp>
        <p:nvSpPr>
          <p:cNvPr id="105" name="Rectangle 104"/>
          <p:cNvSpPr/>
          <p:nvPr/>
        </p:nvSpPr>
        <p:spPr>
          <a:xfrm rot="18389638">
            <a:off x="7228682" y="3272128"/>
            <a:ext cx="947737" cy="369308"/>
          </a:xfrm>
          <a:prstGeom prst="rect">
            <a:avLst/>
          </a:prstGeom>
        </p:spPr>
        <p:txBody>
          <a:bodyPr lIns="91416" tIns="45708" rIns="91416" bIns="45708">
            <a:spAutoFit/>
          </a:bodyPr>
          <a:lstStyle/>
          <a:p>
            <a:pPr algn="ctr" defTabSz="914156">
              <a:defRPr/>
            </a:pPr>
            <a:r>
              <a:rPr lang="en-US" sz="900" b="1" kern="0" dirty="0">
                <a:solidFill>
                  <a:srgbClr val="FFFFFF"/>
                </a:solidFill>
              </a:rPr>
              <a:t>No Evidence of Failure</a:t>
            </a:r>
            <a:endParaRPr lang="en-US" sz="900" kern="0" dirty="0">
              <a:solidFill>
                <a:srgbClr val="FFFFFF"/>
              </a:solidFill>
            </a:endParaRPr>
          </a:p>
        </p:txBody>
      </p:sp>
      <p:sp>
        <p:nvSpPr>
          <p:cNvPr id="106" name="Rectangle 105"/>
          <p:cNvSpPr/>
          <p:nvPr/>
        </p:nvSpPr>
        <p:spPr>
          <a:xfrm rot="19652832">
            <a:off x="6488113" y="3463926"/>
            <a:ext cx="717550" cy="234950"/>
          </a:xfrm>
          <a:prstGeom prst="rect">
            <a:avLst/>
          </a:prstGeom>
        </p:spPr>
        <p:txBody>
          <a:bodyPr lIns="91416" tIns="45708" rIns="91416" bIns="45708">
            <a:spAutoFit/>
          </a:bodyPr>
          <a:lstStyle/>
          <a:p>
            <a:pPr algn="ctr" defTabSz="914156">
              <a:defRPr/>
            </a:pPr>
            <a:r>
              <a:rPr lang="en-US" sz="900" b="1" kern="0" dirty="0">
                <a:solidFill>
                  <a:srgbClr val="FFFFFF"/>
                </a:solidFill>
              </a:rPr>
              <a:t>Leaks</a:t>
            </a:r>
            <a:endParaRPr lang="en-US" sz="1000" kern="0" dirty="0">
              <a:solidFill>
                <a:srgbClr val="FFFFFF"/>
              </a:solidFill>
            </a:endParaRPr>
          </a:p>
        </p:txBody>
      </p:sp>
      <p:sp>
        <p:nvSpPr>
          <p:cNvPr id="107" name="Rectangle 106"/>
          <p:cNvSpPr/>
          <p:nvPr/>
        </p:nvSpPr>
        <p:spPr>
          <a:xfrm rot="21117342">
            <a:off x="6243638" y="3255964"/>
            <a:ext cx="946150" cy="236537"/>
          </a:xfrm>
          <a:prstGeom prst="rect">
            <a:avLst/>
          </a:prstGeom>
        </p:spPr>
        <p:txBody>
          <a:bodyPr lIns="91416" tIns="45708" rIns="91416" bIns="45708">
            <a:spAutoFit/>
          </a:bodyPr>
          <a:lstStyle/>
          <a:p>
            <a:pPr algn="ctr" defTabSz="914156">
              <a:defRPr/>
            </a:pPr>
            <a:r>
              <a:rPr lang="en-US" sz="900" b="1" kern="0" dirty="0">
                <a:solidFill>
                  <a:srgbClr val="FFFFFF"/>
                </a:solidFill>
              </a:rPr>
              <a:t>Corrosion</a:t>
            </a:r>
            <a:endParaRPr lang="en-US" sz="900" kern="0" dirty="0">
              <a:solidFill>
                <a:srgbClr val="FFFFFF"/>
              </a:solidFill>
            </a:endParaRPr>
          </a:p>
        </p:txBody>
      </p:sp>
      <p:sp>
        <p:nvSpPr>
          <p:cNvPr id="108" name="Rectangle 107"/>
          <p:cNvSpPr/>
          <p:nvPr/>
        </p:nvSpPr>
        <p:spPr>
          <a:xfrm rot="450440">
            <a:off x="6335713" y="3124201"/>
            <a:ext cx="944562" cy="214313"/>
          </a:xfrm>
          <a:prstGeom prst="rect">
            <a:avLst/>
          </a:prstGeom>
        </p:spPr>
        <p:txBody>
          <a:bodyPr lIns="91416" tIns="45708" rIns="91416" bIns="45708">
            <a:spAutoFit/>
          </a:bodyPr>
          <a:lstStyle/>
          <a:p>
            <a:pPr algn="ctr" defTabSz="914156">
              <a:defRPr/>
            </a:pPr>
            <a:r>
              <a:rPr lang="en-US" sz="800" b="1" kern="0" dirty="0">
                <a:solidFill>
                  <a:srgbClr val="FFFFFF"/>
                </a:solidFill>
              </a:rPr>
              <a:t>Low Power</a:t>
            </a:r>
            <a:endParaRPr lang="en-US" sz="800" kern="0" dirty="0">
              <a:solidFill>
                <a:srgbClr val="FFFFFF"/>
              </a:solidFill>
            </a:endParaRPr>
          </a:p>
        </p:txBody>
      </p:sp>
      <p:sp>
        <p:nvSpPr>
          <p:cNvPr id="109" name="TextBox 108"/>
          <p:cNvSpPr txBox="1"/>
          <p:nvPr/>
        </p:nvSpPr>
        <p:spPr>
          <a:xfrm rot="16200000" flipH="1">
            <a:off x="4924110" y="2115592"/>
            <a:ext cx="697544" cy="215403"/>
          </a:xfrm>
          <a:prstGeom prst="rect">
            <a:avLst/>
          </a:prstGeom>
          <a:noFill/>
        </p:spPr>
        <p:txBody>
          <a:bodyPr wrap="none" lIns="91399" tIns="45700" rIns="91399" bIns="45700">
            <a:spAutoFit/>
          </a:bodyPr>
          <a:lstStyle/>
          <a:p>
            <a:pPr algn="ctr" defTabSz="914156">
              <a:defRPr/>
            </a:pPr>
            <a:r>
              <a:rPr lang="en-US" sz="800" kern="0" dirty="0">
                <a:solidFill>
                  <a:sysClr val="windowText" lastClr="000000"/>
                </a:solidFill>
              </a:rPr>
              <a:t>DEMANDS</a:t>
            </a:r>
          </a:p>
        </p:txBody>
      </p:sp>
      <p:sp>
        <p:nvSpPr>
          <p:cNvPr id="110" name="TextBox 109"/>
          <p:cNvSpPr txBox="1"/>
          <p:nvPr/>
        </p:nvSpPr>
        <p:spPr>
          <a:xfrm flipH="1">
            <a:off x="5159376" y="2757489"/>
            <a:ext cx="4065588" cy="214312"/>
          </a:xfrm>
          <a:prstGeom prst="rect">
            <a:avLst/>
          </a:prstGeom>
          <a:noFill/>
        </p:spPr>
        <p:txBody>
          <a:bodyPr lIns="91399" tIns="45700" rIns="91399" bIns="45700">
            <a:spAutoFit/>
          </a:bodyPr>
          <a:lstStyle/>
          <a:p>
            <a:pPr algn="ctr" defTabSz="914156">
              <a:defRPr/>
            </a:pPr>
            <a:r>
              <a:rPr lang="en-US" sz="800" kern="0" dirty="0">
                <a:solidFill>
                  <a:sysClr val="windowText" lastClr="000000"/>
                </a:solidFill>
              </a:rPr>
              <a:t>UNITS BY LOCATION</a:t>
            </a:r>
          </a:p>
        </p:txBody>
      </p:sp>
      <p:sp>
        <p:nvSpPr>
          <p:cNvPr id="58" name="Line Callout 1 57"/>
          <p:cNvSpPr/>
          <p:nvPr/>
        </p:nvSpPr>
        <p:spPr>
          <a:xfrm>
            <a:off x="4459288" y="4051300"/>
            <a:ext cx="1803400" cy="306388"/>
          </a:xfrm>
          <a:prstGeom prst="borderCallout1">
            <a:avLst>
              <a:gd name="adj1" fmla="val 98596"/>
              <a:gd name="adj2" fmla="val 64561"/>
              <a:gd name="adj3" fmla="val 132108"/>
              <a:gd name="adj4" fmla="val 55062"/>
            </a:avLst>
          </a:prstGeom>
          <a:solidFill>
            <a:srgbClr val="FFFF00">
              <a:alpha val="50000"/>
            </a:srgbClr>
          </a:solidFill>
          <a:ln w="25400" cap="flat" cmpd="sng" algn="ctr">
            <a:solidFill>
              <a:srgbClr val="17375E">
                <a:shade val="50000"/>
              </a:srgbClr>
            </a:solidFill>
            <a:prstDash val="solid"/>
          </a:ln>
          <a:effectLst/>
        </p:spPr>
        <p:txBody>
          <a:bodyPr lIns="91416" tIns="45708" rIns="91416" bIns="45708" anchor="ctr"/>
          <a:lstStyle/>
          <a:p>
            <a:pPr algn="ctr" defTabSz="914156">
              <a:defRPr/>
            </a:pPr>
            <a:r>
              <a:rPr lang="en-US" sz="1400" b="1" kern="0" dirty="0">
                <a:solidFill>
                  <a:srgbClr val="000000"/>
                </a:solidFill>
              </a:rPr>
              <a:t>How did we do?</a:t>
            </a:r>
          </a:p>
        </p:txBody>
      </p:sp>
      <p:pic>
        <p:nvPicPr>
          <p:cNvPr id="9269" name="Picture 3" descr="C:\Users\cristian.partan\Desktop\free-vector-three-circular-interlocking-arrows_101013_Three_Circular_Interlocking_Arrows.png"/>
          <p:cNvPicPr>
            <a:picLocks noChangeAspect="1" noChangeArrowheads="1"/>
          </p:cNvPicPr>
          <p:nvPr/>
        </p:nvPicPr>
        <p:blipFill>
          <a:blip r:embed="rId10" cstate="print">
            <a:lum bright="10000"/>
          </a:blip>
          <a:srcRect/>
          <a:stretch>
            <a:fillRect/>
          </a:stretch>
        </p:blipFill>
        <p:spPr bwMode="auto">
          <a:xfrm rot="7200000">
            <a:off x="3325019" y="1734345"/>
            <a:ext cx="1741487" cy="1838325"/>
          </a:xfrm>
          <a:prstGeom prst="rect">
            <a:avLst/>
          </a:prstGeom>
          <a:noFill/>
          <a:ln w="9525">
            <a:noFill/>
            <a:miter lim="800000"/>
            <a:headEnd/>
            <a:tailEnd/>
          </a:ln>
        </p:spPr>
      </p:pic>
      <p:sp>
        <p:nvSpPr>
          <p:cNvPr id="70" name="TextBox 69"/>
          <p:cNvSpPr txBox="1"/>
          <p:nvPr/>
        </p:nvSpPr>
        <p:spPr>
          <a:xfrm rot="9136352">
            <a:off x="4234083" y="2842944"/>
            <a:ext cx="603461" cy="356434"/>
          </a:xfrm>
          <a:prstGeom prst="rect">
            <a:avLst/>
          </a:prstGeom>
          <a:noFill/>
        </p:spPr>
        <p:txBody>
          <a:bodyPr spcFirstLastPara="1" wrap="none" lIns="91416" tIns="45708" rIns="91416" bIns="45708">
            <a:prstTxWarp prst="textArchUp">
              <a:avLst/>
            </a:prstTxWarp>
            <a:spAutoFit/>
          </a:bodyPr>
          <a:lstStyle/>
          <a:p>
            <a:pPr defTabSz="913668">
              <a:defRPr/>
            </a:pPr>
            <a:r>
              <a:rPr lang="en-US" b="1" dirty="0">
                <a:solidFill>
                  <a:prstClr val="black"/>
                </a:solidFill>
                <a:latin typeface="+mn-lt"/>
                <a:cs typeface="+mn-cs"/>
              </a:rPr>
              <a:t>MMH</a:t>
            </a:r>
          </a:p>
        </p:txBody>
      </p:sp>
      <p:sp>
        <p:nvSpPr>
          <p:cNvPr id="95" name="TextBox 94"/>
          <p:cNvSpPr txBox="1"/>
          <p:nvPr/>
        </p:nvSpPr>
        <p:spPr>
          <a:xfrm rot="17824227">
            <a:off x="3633237" y="2152524"/>
            <a:ext cx="1105926" cy="1113771"/>
          </a:xfrm>
          <a:prstGeom prst="rect">
            <a:avLst/>
          </a:prstGeom>
          <a:noFill/>
        </p:spPr>
        <p:txBody>
          <a:bodyPr spcFirstLastPara="1" wrap="none" lIns="91416" tIns="45708" rIns="91416" bIns="45708">
            <a:prstTxWarp prst="textCircle">
              <a:avLst/>
            </a:prstTxWarp>
            <a:spAutoFit/>
          </a:bodyPr>
          <a:lstStyle/>
          <a:p>
            <a:pPr defTabSz="913668">
              <a:defRPr/>
            </a:pPr>
            <a:r>
              <a:rPr lang="en-US" b="1" dirty="0">
                <a:solidFill>
                  <a:prstClr val="black"/>
                </a:solidFill>
                <a:latin typeface="+mn-lt"/>
                <a:cs typeface="+mn-cs"/>
              </a:rPr>
              <a:t>Readiness</a:t>
            </a:r>
          </a:p>
        </p:txBody>
      </p:sp>
      <p:sp>
        <p:nvSpPr>
          <p:cNvPr id="111" name="TextBox 110"/>
          <p:cNvSpPr txBox="1"/>
          <p:nvPr/>
        </p:nvSpPr>
        <p:spPr>
          <a:xfrm rot="1331314">
            <a:off x="3937063" y="2108738"/>
            <a:ext cx="901917" cy="576898"/>
          </a:xfrm>
          <a:prstGeom prst="rect">
            <a:avLst/>
          </a:prstGeom>
          <a:noFill/>
        </p:spPr>
        <p:txBody>
          <a:bodyPr spcFirstLastPara="1" wrap="none" lIns="91416" tIns="45708" rIns="91416" bIns="45708">
            <a:prstTxWarp prst="textArchUp">
              <a:avLst>
                <a:gd name="adj" fmla="val 11216579"/>
              </a:avLst>
            </a:prstTxWarp>
            <a:spAutoFit/>
          </a:bodyPr>
          <a:lstStyle/>
          <a:p>
            <a:pPr defTabSz="913668">
              <a:defRPr/>
            </a:pPr>
            <a:r>
              <a:rPr lang="en-US" b="1" dirty="0">
                <a:solidFill>
                  <a:prstClr val="black"/>
                </a:solidFill>
                <a:latin typeface="+mn-lt"/>
                <a:cs typeface="+mn-cs"/>
              </a:rPr>
              <a:t>Demand</a:t>
            </a:r>
          </a:p>
        </p:txBody>
      </p:sp>
    </p:spTree>
    <p:extLst>
      <p:ext uri="{BB962C8B-B14F-4D97-AF65-F5344CB8AC3E}">
        <p14:creationId xmlns:p14="http://schemas.microsoft.com/office/powerpoint/2010/main" val="3111854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6"/>
          <p:cNvSpPr txBox="1">
            <a:spLocks/>
          </p:cNvSpPr>
          <p:nvPr/>
        </p:nvSpPr>
        <p:spPr>
          <a:xfrm>
            <a:off x="948429" y="169432"/>
            <a:ext cx="7248293" cy="590589"/>
          </a:xfrm>
          <a:prstGeom prst="rect">
            <a:avLst/>
          </a:prstGeom>
        </p:spPr>
        <p:txBody>
          <a:bodyPr lIns="96661" tIns="48331" rIns="96661" bIns="48331" anchor="ctr">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ea typeface="+mj-ea"/>
                <a:cs typeface="Arial" pitchFamily="34" charset="0"/>
              </a:rPr>
              <a:t>How We Are Doing It…  </a:t>
            </a:r>
          </a:p>
        </p:txBody>
      </p:sp>
      <p:sp>
        <p:nvSpPr>
          <p:cNvPr id="83" name="Flowchart: Terminator 82"/>
          <p:cNvSpPr/>
          <p:nvPr/>
        </p:nvSpPr>
        <p:spPr>
          <a:xfrm>
            <a:off x="8121234" y="4408963"/>
            <a:ext cx="1022930" cy="372848"/>
          </a:xfrm>
          <a:prstGeom prst="flowChartTerminator">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91" tIns="45695" rIns="91391" bIns="45695"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marL="0" marR="0" lvl="0" indent="0" algn="ctr" defTabSz="913912"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4" name="Down Arrow 83"/>
          <p:cNvSpPr/>
          <p:nvPr/>
        </p:nvSpPr>
        <p:spPr>
          <a:xfrm rot="16200000">
            <a:off x="3468119" y="2289159"/>
            <a:ext cx="333182" cy="464957"/>
          </a:xfrm>
          <a:prstGeom prst="downArrow">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6618" tIns="48309" rIns="96618" bIns="48309" rtlCol="0" anchor="ctr"/>
          <a:lstStyle/>
          <a:p>
            <a:pPr marL="0" marR="0" lvl="0" indent="0" algn="ctr" defTabSz="913993"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sp>
        <p:nvSpPr>
          <p:cNvPr id="85" name="Bent-Up Arrow 84"/>
          <p:cNvSpPr/>
          <p:nvPr/>
        </p:nvSpPr>
        <p:spPr>
          <a:xfrm rot="16200000" flipV="1">
            <a:off x="1989180" y="486719"/>
            <a:ext cx="742343" cy="2943903"/>
          </a:xfrm>
          <a:prstGeom prst="bentUpArrow">
            <a:avLst>
              <a:gd name="adj1" fmla="val 24099"/>
              <a:gd name="adj2" fmla="val 25000"/>
              <a:gd name="adj3" fmla="val 25000"/>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1399" tIns="45699" rIns="91399" bIns="45699" rtlCol="0" anchor="ctr"/>
          <a:lstStyle/>
          <a:p>
            <a:pPr marL="0" marR="0" lvl="0" indent="0" algn="ctr" defTabSz="913993"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
        <p:nvSpPr>
          <p:cNvPr id="86" name="Down Arrow 85"/>
          <p:cNvSpPr/>
          <p:nvPr/>
        </p:nvSpPr>
        <p:spPr>
          <a:xfrm flipV="1">
            <a:off x="4409794" y="2007106"/>
            <a:ext cx="294120" cy="244467"/>
          </a:xfrm>
          <a:prstGeom prst="downArrow">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6618" tIns="48309" rIns="96618" bIns="48309" rtlCol="0" anchor="ctr"/>
          <a:lstStyle/>
          <a:p>
            <a:pPr marL="0" marR="0" lvl="0" indent="0" algn="ctr" defTabSz="913993"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a:ea typeface="+mn-ea"/>
              <a:cs typeface="+mn-cs"/>
            </a:endParaRPr>
          </a:p>
        </p:txBody>
      </p:sp>
      <p:sp>
        <p:nvSpPr>
          <p:cNvPr id="87" name="Bent-Up Arrow 86"/>
          <p:cNvSpPr/>
          <p:nvPr/>
        </p:nvSpPr>
        <p:spPr>
          <a:xfrm flipV="1">
            <a:off x="5083869" y="1645915"/>
            <a:ext cx="1342697" cy="595533"/>
          </a:xfrm>
          <a:prstGeom prst="bentUpArrow">
            <a:avLst>
              <a:gd name="adj1" fmla="val 24099"/>
              <a:gd name="adj2" fmla="val 25000"/>
              <a:gd name="adj3" fmla="val 25000"/>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1399" tIns="45699" rIns="91399" bIns="45699" rtlCol="0" anchor="ctr"/>
          <a:lstStyle/>
          <a:p>
            <a:pPr marL="0" marR="0" lvl="0" indent="0" algn="ctr" defTabSz="913993"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sp>
        <p:nvSpPr>
          <p:cNvPr id="88" name="Bent-Up Arrow 87"/>
          <p:cNvSpPr/>
          <p:nvPr/>
        </p:nvSpPr>
        <p:spPr>
          <a:xfrm rot="16200000" flipV="1">
            <a:off x="2907620" y="1359600"/>
            <a:ext cx="683022" cy="1166343"/>
          </a:xfrm>
          <a:prstGeom prst="bentUpArrow">
            <a:avLst>
              <a:gd name="adj1" fmla="val 24099"/>
              <a:gd name="adj2" fmla="val 25000"/>
              <a:gd name="adj3" fmla="val 25000"/>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1399" tIns="45699" rIns="91399" bIns="45699" rtlCol="0" anchor="ctr"/>
          <a:lstStyle/>
          <a:p>
            <a:pPr marL="0" marR="0" lvl="0" indent="0" algn="ctr" defTabSz="913993"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sp>
        <p:nvSpPr>
          <p:cNvPr id="89" name="Rectangle 52"/>
          <p:cNvSpPr>
            <a:spLocks noChangeArrowheads="1"/>
          </p:cNvSpPr>
          <p:nvPr/>
        </p:nvSpPr>
        <p:spPr bwMode="auto">
          <a:xfrm>
            <a:off x="2124245" y="2225319"/>
            <a:ext cx="1287573" cy="566693"/>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headEnd/>
            <a:tailEnd/>
          </a:ln>
          <a:effectLst>
            <a:outerShdw blurRad="40000" dist="20000" dir="5400000" rotWithShape="0">
              <a:srgbClr val="000000">
                <a:alpha val="38000"/>
              </a:srgbClr>
            </a:outerShdw>
          </a:effectLst>
        </p:spPr>
        <p:txBody>
          <a:bodyPr wrap="none" lIns="91399" tIns="45699" rIns="91399" bIns="45699" anchor="ctr"/>
          <a:lstStyle/>
          <a:p>
            <a:pPr marL="0" marR="0" lvl="0" indent="0" algn="ctr" defTabSz="913993"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Analyze</a:t>
            </a:r>
            <a:br>
              <a:rPr kumimoji="0" lang="en-US" sz="1800" b="1" i="0" u="none" strike="noStrike" kern="0" cap="none" spc="0" normalizeH="0" baseline="0" noProof="0" dirty="0" smtClean="0">
                <a:ln>
                  <a:noFill/>
                </a:ln>
                <a:solidFill>
                  <a:srgbClr val="000000"/>
                </a:solidFill>
                <a:effectLst/>
                <a:uLnTx/>
                <a:uFillTx/>
                <a:latin typeface="Arial"/>
                <a:ea typeface="+mn-ea"/>
                <a:cs typeface="+mn-cs"/>
              </a:rPr>
            </a:br>
            <a:r>
              <a:rPr kumimoji="0" lang="en-US" sz="1800" b="1" i="0" u="none" strike="noStrike" kern="0" cap="none" spc="0" normalizeH="0" baseline="0" noProof="0" dirty="0" smtClean="0">
                <a:ln>
                  <a:noFill/>
                </a:ln>
                <a:solidFill>
                  <a:srgbClr val="000000"/>
                </a:solidFill>
                <a:effectLst/>
                <a:uLnTx/>
                <a:uFillTx/>
                <a:latin typeface="Arial"/>
                <a:ea typeface="+mn-ea"/>
                <a:cs typeface="+mn-cs"/>
              </a:rPr>
              <a:t>(Comp X)</a:t>
            </a: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sp>
        <p:nvSpPr>
          <p:cNvPr id="90" name="Down Arrow 89"/>
          <p:cNvSpPr/>
          <p:nvPr/>
        </p:nvSpPr>
        <p:spPr>
          <a:xfrm rot="16200000">
            <a:off x="1681178" y="2279721"/>
            <a:ext cx="333182" cy="464957"/>
          </a:xfrm>
          <a:prstGeom prst="downArrow">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6618" tIns="48309" rIns="96618" bIns="48309" rtlCol="0" anchor="ctr"/>
          <a:lstStyle/>
          <a:p>
            <a:pPr marL="0" marR="0" lvl="0" indent="0" algn="ctr" defTabSz="913993"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sp>
        <p:nvSpPr>
          <p:cNvPr id="91" name="Rectangle 52"/>
          <p:cNvSpPr>
            <a:spLocks noChangeArrowheads="1"/>
          </p:cNvSpPr>
          <p:nvPr/>
        </p:nvSpPr>
        <p:spPr bwMode="auto">
          <a:xfrm>
            <a:off x="5700254" y="2235355"/>
            <a:ext cx="1326245" cy="567980"/>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headEnd/>
            <a:tailEnd/>
          </a:ln>
          <a:effectLst>
            <a:outerShdw blurRad="40000" dist="20000" dir="5400000" rotWithShape="0">
              <a:srgbClr val="000000">
                <a:alpha val="38000"/>
              </a:srgbClr>
            </a:outerShdw>
          </a:effectLst>
        </p:spPr>
        <p:txBody>
          <a:bodyPr wrap="none" lIns="96618" tIns="48309" rIns="96618" bIns="48309" anchor="ctr"/>
          <a:lstStyle/>
          <a:p>
            <a:pPr marL="0" marR="0" lvl="0" indent="0" algn="ctr" defTabSz="913993"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latin typeface="Arial"/>
                <a:ea typeface="+mn-ea"/>
                <a:cs typeface="+mn-cs"/>
              </a:rPr>
              <a:t>Implement</a:t>
            </a:r>
          </a:p>
          <a:p>
            <a:pPr marL="0" marR="0" lvl="0" indent="0" algn="ctr" defTabSz="913993" eaLnBrk="1" fontAlgn="auto" latinLnBrk="0" hangingPunct="1">
              <a:lnSpc>
                <a:spcPct val="100000"/>
              </a:lnSpc>
              <a:spcBef>
                <a:spcPts val="0"/>
              </a:spcBef>
              <a:spcAft>
                <a:spcPts val="0"/>
              </a:spcAft>
              <a:buClrTx/>
              <a:buSzTx/>
              <a:buFontTx/>
              <a:buNone/>
              <a:tabLst/>
              <a:defRPr/>
            </a:pPr>
            <a:r>
              <a:rPr lang="en-US" sz="1800" b="1" kern="0" dirty="0" smtClean="0">
                <a:solidFill>
                  <a:sysClr val="windowText" lastClr="000000"/>
                </a:solidFill>
                <a:latin typeface="Arial"/>
              </a:rPr>
              <a:t>(Data Call)</a:t>
            </a:r>
            <a:endParaRPr kumimoji="0" lang="en-US" sz="1800" b="1"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92" name="Rectangle 52"/>
          <p:cNvSpPr>
            <a:spLocks noChangeArrowheads="1"/>
          </p:cNvSpPr>
          <p:nvPr/>
        </p:nvSpPr>
        <p:spPr bwMode="auto">
          <a:xfrm>
            <a:off x="3907883" y="2236640"/>
            <a:ext cx="1287573" cy="566694"/>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headEnd/>
            <a:tailEnd/>
          </a:ln>
          <a:effectLst>
            <a:outerShdw blurRad="40000" dist="20000" dir="5400000" rotWithShape="0">
              <a:srgbClr val="000000">
                <a:alpha val="38000"/>
              </a:srgbClr>
            </a:outerShdw>
          </a:effectLst>
        </p:spPr>
        <p:txBody>
          <a:bodyPr wrap="none" lIns="91399" tIns="45699" rIns="91399" bIns="45699" anchor="ctr"/>
          <a:lstStyle/>
          <a:p>
            <a:pPr marL="0" marR="0" lvl="0" indent="0" algn="ctr" defTabSz="913993"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Develop</a:t>
            </a:r>
          </a:p>
          <a:p>
            <a:pPr marL="0" marR="0" lvl="0" indent="0" algn="ctr" defTabSz="913993" eaLnBrk="1" fontAlgn="auto" latinLnBrk="0" hangingPunct="1">
              <a:lnSpc>
                <a:spcPct val="100000"/>
              </a:lnSpc>
              <a:spcBef>
                <a:spcPts val="0"/>
              </a:spcBef>
              <a:spcAft>
                <a:spcPts val="0"/>
              </a:spcAft>
              <a:buClrTx/>
              <a:buSzTx/>
              <a:buFontTx/>
              <a:buNone/>
              <a:tabLst/>
              <a:defRPr/>
            </a:pPr>
            <a:r>
              <a:rPr lang="en-US" sz="1800" b="1" kern="0" noProof="0" dirty="0" smtClean="0">
                <a:solidFill>
                  <a:srgbClr val="000000"/>
                </a:solidFill>
                <a:latin typeface="Arial"/>
              </a:rPr>
              <a:t>(RCWG)</a:t>
            </a: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sp>
        <p:nvSpPr>
          <p:cNvPr id="93" name="Flowchart: Document 92"/>
          <p:cNvSpPr/>
          <p:nvPr/>
        </p:nvSpPr>
        <p:spPr>
          <a:xfrm>
            <a:off x="7542838" y="2230711"/>
            <a:ext cx="1423283" cy="595267"/>
          </a:xfrm>
          <a:prstGeom prst="flowChartDocumen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1399" tIns="45699" rIns="91399" bIns="45699" rtlCol="0" anchor="ctr"/>
          <a:lstStyle/>
          <a:p>
            <a:pPr marL="0" marR="0" lvl="0" indent="0" algn="ctr" defTabSz="913993"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Track</a:t>
            </a:r>
          </a:p>
          <a:p>
            <a:pPr marL="0" marR="0" lvl="0" indent="0" algn="ctr" defTabSz="913993" eaLnBrk="1" fontAlgn="auto" latinLnBrk="0" hangingPunct="1">
              <a:lnSpc>
                <a:spcPct val="100000"/>
              </a:lnSpc>
              <a:spcBef>
                <a:spcPts val="0"/>
              </a:spcBef>
              <a:spcAft>
                <a:spcPts val="0"/>
              </a:spcAft>
              <a:buClrTx/>
              <a:buSzTx/>
              <a:buFontTx/>
              <a:buNone/>
              <a:tabLst/>
              <a:defRPr/>
            </a:pPr>
            <a:r>
              <a:rPr lang="en-US" sz="1600" b="1" kern="0" dirty="0" smtClean="0">
                <a:solidFill>
                  <a:srgbClr val="000000"/>
                </a:solidFill>
                <a:latin typeface="Arial"/>
              </a:rPr>
              <a:t>(PIA/Ledger)</a:t>
            </a:r>
            <a:endParaRPr kumimoji="0" lang="en-US" sz="1600" b="1" i="0" u="none" strike="noStrike" kern="0" cap="none" spc="0" normalizeH="0" baseline="0" noProof="0" dirty="0">
              <a:ln>
                <a:noFill/>
              </a:ln>
              <a:solidFill>
                <a:srgbClr val="000000"/>
              </a:solidFill>
              <a:effectLst/>
              <a:uLnTx/>
              <a:uFillTx/>
              <a:latin typeface="Arial"/>
              <a:ea typeface="+mn-ea"/>
              <a:cs typeface="+mn-cs"/>
            </a:endParaRPr>
          </a:p>
        </p:txBody>
      </p:sp>
      <p:sp>
        <p:nvSpPr>
          <p:cNvPr id="94" name="Rectangle 93"/>
          <p:cNvSpPr>
            <a:spLocks noChangeArrowheads="1"/>
          </p:cNvSpPr>
          <p:nvPr/>
        </p:nvSpPr>
        <p:spPr bwMode="auto">
          <a:xfrm>
            <a:off x="332025" y="2235485"/>
            <a:ext cx="1287573" cy="545217"/>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headEnd/>
            <a:tailEnd/>
          </a:ln>
          <a:effectLst>
            <a:outerShdw blurRad="40000" dist="20000" dir="5400000" rotWithShape="0">
              <a:srgbClr val="000000">
                <a:alpha val="38000"/>
              </a:srgbClr>
            </a:outerShdw>
          </a:effectLst>
        </p:spPr>
        <p:txBody>
          <a:bodyPr wrap="none" lIns="91399" tIns="45699" rIns="91399" bIns="45699" anchor="ctr"/>
          <a:lstStyle/>
          <a:p>
            <a:pPr marL="0" marR="0" lvl="0" indent="0" algn="ctr" defTabSz="913993"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Prioritize</a:t>
            </a:r>
          </a:p>
          <a:p>
            <a:pPr marL="0" marR="0" lvl="0" indent="0" algn="ctr" defTabSz="913993" eaLnBrk="1" fontAlgn="auto" latinLnBrk="0" hangingPunct="1">
              <a:lnSpc>
                <a:spcPct val="100000"/>
              </a:lnSpc>
              <a:spcBef>
                <a:spcPts val="0"/>
              </a:spcBef>
              <a:spcAft>
                <a:spcPts val="0"/>
              </a:spcAft>
              <a:buClrTx/>
              <a:buSzTx/>
              <a:buFontTx/>
              <a:buNone/>
              <a:tabLst/>
              <a:defRPr/>
            </a:pPr>
            <a:r>
              <a:rPr lang="en-US" sz="1800" b="1" kern="0" dirty="0" smtClean="0">
                <a:solidFill>
                  <a:srgbClr val="000000"/>
                </a:solidFill>
                <a:latin typeface="Arial"/>
              </a:rPr>
              <a:t>(IPL)</a:t>
            </a: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sp>
        <p:nvSpPr>
          <p:cNvPr id="95" name="Down Arrow 94"/>
          <p:cNvSpPr/>
          <p:nvPr/>
        </p:nvSpPr>
        <p:spPr>
          <a:xfrm rot="16200000">
            <a:off x="5264062" y="2287272"/>
            <a:ext cx="333182" cy="464957"/>
          </a:xfrm>
          <a:prstGeom prst="downArrow">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6618" tIns="48309" rIns="96618" bIns="48309" rtlCol="0" anchor="ctr"/>
          <a:lstStyle/>
          <a:p>
            <a:pPr marL="0" marR="0" lvl="0" indent="0" algn="ctr" defTabSz="913993"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sp>
        <p:nvSpPr>
          <p:cNvPr id="96" name="Down Arrow 95"/>
          <p:cNvSpPr/>
          <p:nvPr/>
        </p:nvSpPr>
        <p:spPr>
          <a:xfrm rot="16200000">
            <a:off x="7107664" y="2285383"/>
            <a:ext cx="333182" cy="464957"/>
          </a:xfrm>
          <a:prstGeom prst="downArrow">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6618" tIns="48309" rIns="96618" bIns="48309" rtlCol="0" anchor="ctr"/>
          <a:lstStyle/>
          <a:p>
            <a:pPr marL="0" marR="0" lvl="0" indent="0" algn="ctr" defTabSz="913993"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pic>
        <p:nvPicPr>
          <p:cNvPr id="97" name="Picture 117" descr="PEO Med"/>
          <p:cNvPicPr>
            <a:picLocks noChangeAspect="1" noChangeArrowheads="1"/>
          </p:cNvPicPr>
          <p:nvPr/>
        </p:nvPicPr>
        <p:blipFill>
          <a:blip r:embed="rId2" cstate="screen"/>
          <a:srcRect/>
          <a:stretch>
            <a:fillRect/>
          </a:stretch>
        </p:blipFill>
        <p:spPr bwMode="auto">
          <a:xfrm>
            <a:off x="3832987" y="1398204"/>
            <a:ext cx="665979" cy="676550"/>
          </a:xfrm>
          <a:prstGeom prst="rect">
            <a:avLst/>
          </a:prstGeom>
          <a:noFill/>
          <a:ln w="9525">
            <a:noFill/>
            <a:miter lim="800000"/>
            <a:headEnd/>
            <a:tailEnd/>
          </a:ln>
        </p:spPr>
      </p:pic>
      <p:sp>
        <p:nvSpPr>
          <p:cNvPr id="98" name="TextBox 97"/>
          <p:cNvSpPr txBox="1"/>
          <p:nvPr/>
        </p:nvSpPr>
        <p:spPr>
          <a:xfrm>
            <a:off x="2748216" y="1223160"/>
            <a:ext cx="1150087" cy="352123"/>
          </a:xfrm>
          <a:prstGeom prst="rect">
            <a:avLst/>
          </a:prstGeom>
          <a:noFill/>
        </p:spPr>
        <p:txBody>
          <a:bodyPr wrap="none" lIns="91416" tIns="45708" rIns="91416" bIns="4570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AVN/MSL</a:t>
            </a:r>
            <a:endParaRPr kumimoji="0" lang="en-US" sz="1800" b="1" i="0" u="none" strike="noStrike" kern="0" cap="none" spc="0" normalizeH="0" baseline="0" noProof="0" dirty="0">
              <a:ln>
                <a:noFill/>
              </a:ln>
              <a:solidFill>
                <a:sysClr val="windowText" lastClr="000000"/>
              </a:solidFill>
              <a:effectLst/>
              <a:uLnTx/>
              <a:uFillTx/>
            </a:endParaRPr>
          </a:p>
        </p:txBody>
      </p:sp>
      <p:sp>
        <p:nvSpPr>
          <p:cNvPr id="99" name="Rectangle 98"/>
          <p:cNvSpPr/>
          <p:nvPr/>
        </p:nvSpPr>
        <p:spPr>
          <a:xfrm>
            <a:off x="5092022" y="1228956"/>
            <a:ext cx="1569883" cy="352123"/>
          </a:xfrm>
          <a:prstGeom prst="rect">
            <a:avLst/>
          </a:prstGeom>
        </p:spPr>
        <p:txBody>
          <a:bodyPr wrap="none" lIns="91416" tIns="45708" rIns="91416" bIns="4570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Communities</a:t>
            </a:r>
            <a:endParaRPr kumimoji="0" lang="en-US" sz="1800" b="1" i="0" u="none" strike="noStrike" kern="0" cap="none" spc="0" normalizeH="0" baseline="0" noProof="0" dirty="0">
              <a:ln>
                <a:noFill/>
              </a:ln>
              <a:solidFill>
                <a:sysClr val="windowText" lastClr="000000"/>
              </a:solidFill>
              <a:effectLst/>
              <a:uLnTx/>
              <a:uFillTx/>
            </a:endParaRPr>
          </a:p>
        </p:txBody>
      </p:sp>
      <p:sp>
        <p:nvSpPr>
          <p:cNvPr id="100" name="Right Arrow 99"/>
          <p:cNvSpPr/>
          <p:nvPr/>
        </p:nvSpPr>
        <p:spPr>
          <a:xfrm>
            <a:off x="4282499" y="4324727"/>
            <a:ext cx="3918910" cy="508547"/>
          </a:xfrm>
          <a:prstGeom prst="rightArrow">
            <a:avLst/>
          </a:prstGeom>
          <a:gradFill rotWithShape="1">
            <a:gsLst>
              <a:gs pos="0">
                <a:srgbClr val="1C75BC">
                  <a:shade val="51000"/>
                  <a:satMod val="130000"/>
                </a:srgbClr>
              </a:gs>
              <a:gs pos="80000">
                <a:srgbClr val="1C75BC">
                  <a:shade val="93000"/>
                  <a:satMod val="130000"/>
                </a:srgbClr>
              </a:gs>
              <a:gs pos="100000">
                <a:srgbClr val="1C75BC">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01" name="Right Arrow 100"/>
          <p:cNvSpPr/>
          <p:nvPr/>
        </p:nvSpPr>
        <p:spPr>
          <a:xfrm>
            <a:off x="1825148" y="3811757"/>
            <a:ext cx="2590585" cy="1520571"/>
          </a:xfrm>
          <a:prstGeom prst="rightArrow">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02" name="Pentagon 101"/>
          <p:cNvSpPr/>
          <p:nvPr/>
        </p:nvSpPr>
        <p:spPr>
          <a:xfrm>
            <a:off x="2128117" y="4707210"/>
            <a:ext cx="1713178" cy="212884"/>
          </a:xfrm>
          <a:prstGeom prst="homePlate">
            <a:avLst/>
          </a:prstGeom>
          <a:gradFill rotWithShape="1">
            <a:gsLst>
              <a:gs pos="0">
                <a:srgbClr val="808285">
                  <a:tint val="50000"/>
                  <a:satMod val="300000"/>
                </a:srgbClr>
              </a:gs>
              <a:gs pos="35000">
                <a:srgbClr val="808285">
                  <a:tint val="37000"/>
                  <a:satMod val="300000"/>
                </a:srgbClr>
              </a:gs>
              <a:gs pos="100000">
                <a:srgbClr val="808285">
                  <a:tint val="15000"/>
                  <a:satMod val="350000"/>
                </a:srgbClr>
              </a:gs>
            </a:gsLst>
            <a:lin ang="16200000" scaled="1"/>
          </a:gradFill>
          <a:ln w="9525" cap="flat" cmpd="sng" algn="ctr">
            <a:solidFill>
              <a:srgbClr val="80828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03" name="Pentagon 102"/>
          <p:cNvSpPr/>
          <p:nvPr/>
        </p:nvSpPr>
        <p:spPr>
          <a:xfrm>
            <a:off x="2124738" y="4217238"/>
            <a:ext cx="1713178" cy="212884"/>
          </a:xfrm>
          <a:prstGeom prst="homePlate">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9525" cap="flat" cmpd="sng" algn="ctr">
            <a:solidFill>
              <a:srgbClr val="1C75BC">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04" name="Rectangle 103"/>
          <p:cNvSpPr/>
          <p:nvPr/>
        </p:nvSpPr>
        <p:spPr>
          <a:xfrm>
            <a:off x="834857" y="3119811"/>
            <a:ext cx="1195962" cy="2122041"/>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9525" cap="flat" cmpd="sng" algn="ctr">
            <a:solidFill>
              <a:srgbClr val="1C75BC">
                <a:shade val="95000"/>
                <a:satMod val="105000"/>
              </a:srgbClr>
            </a:solidFill>
            <a:prstDash val="solid"/>
          </a:ln>
          <a:effectLst>
            <a:outerShdw blurRad="40000" dist="20000" dir="5400000" rotWithShape="0">
              <a:srgbClr val="000000">
                <a:alpha val="38000"/>
              </a:srgbClr>
            </a:outerShdw>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Times New Roman" pitchFamily="18" charset="0"/>
              </a:rPr>
              <a:t>Induced Causes</a:t>
            </a:r>
            <a:endParaRPr kumimoji="0" lang="en-US" sz="1200" b="1" i="0" u="none" strike="noStrike" kern="0" cap="none" spc="0" normalizeH="0" baseline="0" noProof="0" dirty="0">
              <a:ln>
                <a:noFill/>
              </a:ln>
              <a:solidFill>
                <a:srgbClr val="000000"/>
              </a:solidFill>
              <a:effectLst/>
              <a:uLnTx/>
              <a:uFillTx/>
              <a:latin typeface="Arial"/>
              <a:ea typeface="+mn-ea"/>
              <a:cs typeface="Times New Roman" pitchFamily="18" charset="0"/>
            </a:endParaRPr>
          </a:p>
        </p:txBody>
      </p:sp>
      <p:sp>
        <p:nvSpPr>
          <p:cNvPr id="105" name="Rectangle 104"/>
          <p:cNvSpPr/>
          <p:nvPr/>
        </p:nvSpPr>
        <p:spPr>
          <a:xfrm>
            <a:off x="834856" y="5252484"/>
            <a:ext cx="1213307" cy="1364182"/>
          </a:xfrm>
          <a:prstGeom prst="rect">
            <a:avLst/>
          </a:prstGeom>
          <a:gradFill rotWithShape="1">
            <a:gsLst>
              <a:gs pos="0">
                <a:srgbClr val="1C75BC">
                  <a:shade val="51000"/>
                  <a:satMod val="130000"/>
                </a:srgbClr>
              </a:gs>
              <a:gs pos="80000">
                <a:srgbClr val="1C75BC">
                  <a:shade val="93000"/>
                  <a:satMod val="130000"/>
                </a:srgbClr>
              </a:gs>
              <a:gs pos="100000">
                <a:srgbClr val="1C75BC">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Arial"/>
                <a:ea typeface="+mn-ea"/>
                <a:cs typeface="Times New Roman" pitchFamily="18" charset="0"/>
              </a:rPr>
              <a:t>Inherent Reliability</a:t>
            </a:r>
            <a:endParaRPr kumimoji="0" lang="en-US" sz="1400" b="1" i="0" u="none" strike="noStrike" kern="0" cap="none" spc="0" normalizeH="0" baseline="0" noProof="0" dirty="0">
              <a:ln>
                <a:noFill/>
              </a:ln>
              <a:solidFill>
                <a:srgbClr val="FFFFFF"/>
              </a:solidFill>
              <a:effectLst/>
              <a:uLnTx/>
              <a:uFillTx/>
              <a:latin typeface="Arial"/>
              <a:ea typeface="+mn-ea"/>
              <a:cs typeface="Times New Roman" pitchFamily="18" charset="0"/>
            </a:endParaRPr>
          </a:p>
        </p:txBody>
      </p:sp>
      <p:sp>
        <p:nvSpPr>
          <p:cNvPr id="106" name="TextBox 105"/>
          <p:cNvSpPr txBox="1"/>
          <p:nvPr/>
        </p:nvSpPr>
        <p:spPr>
          <a:xfrm>
            <a:off x="-207647" y="4057899"/>
            <a:ext cx="991666" cy="1345892"/>
          </a:xfrm>
          <a:prstGeom prst="rect">
            <a:avLst/>
          </a:prstGeom>
          <a:noFill/>
        </p:spPr>
        <p:txBody>
          <a:bodyPr wrap="square" lIns="96661" tIns="48331" rIns="96661" bIns="48331" rtlCol="0">
            <a:spAutoFit/>
          </a:bodyPr>
          <a:lstStyle/>
          <a:p>
            <a:pPr algn="ctr"/>
            <a:r>
              <a:rPr lang="en-US" sz="1700" b="1" dirty="0" smtClean="0">
                <a:cs typeface="Times New Roman" pitchFamily="18" charset="0"/>
              </a:rPr>
              <a:t>Why Units Buy Spare Parts</a:t>
            </a:r>
            <a:endParaRPr lang="en-US" sz="1700" b="1" dirty="0">
              <a:cs typeface="Times New Roman" pitchFamily="18" charset="0"/>
            </a:endParaRPr>
          </a:p>
        </p:txBody>
      </p:sp>
      <p:sp>
        <p:nvSpPr>
          <p:cNvPr id="107" name="Left Brace 106"/>
          <p:cNvSpPr/>
          <p:nvPr/>
        </p:nvSpPr>
        <p:spPr>
          <a:xfrm>
            <a:off x="538025" y="3147236"/>
            <a:ext cx="286265" cy="3438981"/>
          </a:xfrm>
          <a:prstGeom prst="leftBrace">
            <a:avLst>
              <a:gd name="adj1" fmla="val 33384"/>
              <a:gd name="adj2" fmla="val 50000"/>
            </a:avLst>
          </a:prstGeom>
          <a:noFill/>
          <a:ln w="38100" cap="flat" cmpd="sng" algn="ctr">
            <a:solidFill>
              <a:srgbClr val="17375E"/>
            </a:solidFill>
            <a:prstDash val="solid"/>
          </a:ln>
          <a:effectLst>
            <a:outerShdw blurRad="40000" dist="20000" dir="5400000" rotWithShape="0">
              <a:srgbClr val="000000">
                <a:alpha val="38000"/>
              </a:srgbClr>
            </a:outerShdw>
          </a:effectLst>
        </p:spPr>
        <p:txBody>
          <a:bodyPr lIns="96661" tIns="48331" rIns="96661" bIns="4833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08" name="TextBox 107"/>
          <p:cNvSpPr txBox="1"/>
          <p:nvPr/>
        </p:nvSpPr>
        <p:spPr>
          <a:xfrm>
            <a:off x="757570" y="5706225"/>
            <a:ext cx="1534630" cy="830997"/>
          </a:xfrm>
          <a:prstGeom prst="rect">
            <a:avLst/>
          </a:prstGeom>
          <a:noFill/>
        </p:spPr>
        <p:txBody>
          <a:bodyPr wrap="square" rtlCol="0">
            <a:spAutoFit/>
          </a:bodyPr>
          <a:lstStyle/>
          <a:p>
            <a:pPr marL="117475" marR="0" lvl="0" indent="-117475"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1" i="0" u="none" strike="noStrike" kern="0" cap="none" spc="0" normalizeH="0" baseline="0" noProof="0" dirty="0" smtClean="0">
                <a:ln>
                  <a:noFill/>
                </a:ln>
                <a:solidFill>
                  <a:srgbClr val="FFFFFF"/>
                </a:solidFill>
                <a:effectLst/>
                <a:uLnTx/>
                <a:uFillTx/>
                <a:latin typeface="Arial"/>
                <a:cs typeface="Times New Roman" pitchFamily="18" charset="0"/>
              </a:rPr>
              <a:t>Design</a:t>
            </a:r>
          </a:p>
          <a:p>
            <a:pPr marL="117475" marR="0" lvl="0" indent="-117475"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1" i="0" u="none" strike="noStrike" kern="0" cap="none" spc="0" normalizeH="0" baseline="0" noProof="0" dirty="0" smtClean="0">
                <a:ln>
                  <a:noFill/>
                </a:ln>
                <a:solidFill>
                  <a:srgbClr val="FFFFFF"/>
                </a:solidFill>
                <a:effectLst/>
                <a:uLnTx/>
                <a:uFillTx/>
                <a:cs typeface="Times New Roman" pitchFamily="18" charset="0"/>
              </a:rPr>
              <a:t>Quality</a:t>
            </a:r>
          </a:p>
          <a:p>
            <a:pPr marL="117475" marR="0" lvl="0" indent="-117475"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1" i="0" u="none" strike="noStrike" kern="0" cap="none" spc="0" normalizeH="0" baseline="0" noProof="0" dirty="0" smtClean="0">
                <a:ln>
                  <a:noFill/>
                </a:ln>
                <a:solidFill>
                  <a:srgbClr val="FFFFFF"/>
                </a:solidFill>
                <a:effectLst/>
                <a:uLnTx/>
                <a:uFillTx/>
                <a:latin typeface="Arial"/>
                <a:cs typeface="Times New Roman" pitchFamily="18" charset="0"/>
              </a:rPr>
              <a:t>Application</a:t>
            </a:r>
          </a:p>
          <a:p>
            <a:pPr marL="117475" marR="0" lvl="0" indent="-117475"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1" i="0" u="none" strike="noStrike" kern="0" cap="none" spc="0" normalizeH="0" baseline="0" noProof="0" dirty="0" smtClean="0">
                <a:ln>
                  <a:noFill/>
                </a:ln>
                <a:solidFill>
                  <a:srgbClr val="FFFFFF"/>
                </a:solidFill>
                <a:effectLst/>
                <a:uLnTx/>
                <a:uFillTx/>
                <a:cs typeface="Times New Roman" pitchFamily="18" charset="0"/>
              </a:rPr>
              <a:t>Obsolescence</a:t>
            </a:r>
            <a:endParaRPr kumimoji="0" lang="en-US" sz="1200" b="1" i="0" u="none" strike="noStrike" kern="0" cap="none" spc="0" normalizeH="0" baseline="0" noProof="0" dirty="0" smtClean="0">
              <a:ln>
                <a:noFill/>
              </a:ln>
              <a:solidFill>
                <a:srgbClr val="FFFFFF"/>
              </a:solidFill>
              <a:effectLst/>
              <a:uLnTx/>
              <a:uFillTx/>
              <a:latin typeface="Arial"/>
              <a:cs typeface="Times New Roman" pitchFamily="18" charset="0"/>
            </a:endParaRPr>
          </a:p>
        </p:txBody>
      </p:sp>
      <p:sp>
        <p:nvSpPr>
          <p:cNvPr id="109" name="TextBox 108"/>
          <p:cNvSpPr txBox="1"/>
          <p:nvPr/>
        </p:nvSpPr>
        <p:spPr>
          <a:xfrm>
            <a:off x="862119" y="3599165"/>
            <a:ext cx="1149597" cy="1546577"/>
          </a:xfrm>
          <a:prstGeom prst="rect">
            <a:avLst/>
          </a:prstGeom>
          <a:noFill/>
        </p:spPr>
        <p:txBody>
          <a:bodyPr wrap="square" rtlCol="0">
            <a:spAutoFit/>
          </a:bodyPr>
          <a:lstStyle/>
          <a:p>
            <a:pPr marL="117475" indent="-117475">
              <a:buFont typeface="Arial" pitchFamily="34" charset="0"/>
              <a:buChar char="•"/>
            </a:pPr>
            <a:r>
              <a:rPr lang="en-US" sz="1050" b="1" dirty="0" smtClean="0">
                <a:latin typeface="+mn-lt"/>
                <a:cs typeface="Times New Roman" pitchFamily="18" charset="0"/>
              </a:rPr>
              <a:t>NEOF</a:t>
            </a:r>
          </a:p>
          <a:p>
            <a:pPr marL="117475" indent="-117475">
              <a:buFont typeface="Arial" pitchFamily="34" charset="0"/>
              <a:buChar char="•"/>
            </a:pPr>
            <a:r>
              <a:rPr lang="en-US" sz="1050" b="1" dirty="0" smtClean="0">
                <a:latin typeface="+mn-lt"/>
                <a:cs typeface="Times New Roman" pitchFamily="18" charset="0"/>
              </a:rPr>
              <a:t>Time Based </a:t>
            </a:r>
            <a:br>
              <a:rPr lang="en-US" sz="1050" b="1" dirty="0" smtClean="0">
                <a:latin typeface="+mn-lt"/>
                <a:cs typeface="Times New Roman" pitchFamily="18" charset="0"/>
              </a:rPr>
            </a:br>
            <a:r>
              <a:rPr lang="en-US" sz="1050" b="1" dirty="0" smtClean="0">
                <a:latin typeface="+mn-lt"/>
                <a:cs typeface="Times New Roman" pitchFamily="18" charset="0"/>
              </a:rPr>
              <a:t>Removals</a:t>
            </a:r>
          </a:p>
          <a:p>
            <a:pPr marL="117475" indent="-117475">
              <a:buFont typeface="Arial" pitchFamily="34" charset="0"/>
              <a:buChar char="•"/>
            </a:pPr>
            <a:r>
              <a:rPr lang="en-US" sz="1050" b="1" dirty="0" smtClean="0">
                <a:cs typeface="Times New Roman" pitchFamily="18" charset="0"/>
              </a:rPr>
              <a:t>Bad Pubs</a:t>
            </a:r>
            <a:endParaRPr lang="en-US" sz="1050" b="1" dirty="0" smtClean="0">
              <a:latin typeface="+mn-lt"/>
              <a:cs typeface="Times New Roman" pitchFamily="18" charset="0"/>
            </a:endParaRPr>
          </a:p>
          <a:p>
            <a:pPr marL="117475" indent="-117475">
              <a:buFont typeface="Arial" pitchFamily="34" charset="0"/>
              <a:buChar char="•"/>
            </a:pPr>
            <a:r>
              <a:rPr lang="en-US" sz="1050" b="1" dirty="0" smtClean="0">
                <a:latin typeface="+mn-lt"/>
                <a:cs typeface="Times New Roman" pitchFamily="18" charset="0"/>
              </a:rPr>
              <a:t>Training Gaps</a:t>
            </a:r>
            <a:endParaRPr lang="en-US" sz="1050" b="1" dirty="0" smtClean="0">
              <a:cs typeface="Times New Roman" pitchFamily="18" charset="0"/>
            </a:endParaRPr>
          </a:p>
          <a:p>
            <a:pPr marL="117475" indent="-117475">
              <a:buFont typeface="Arial" pitchFamily="34" charset="0"/>
              <a:buChar char="•"/>
            </a:pPr>
            <a:r>
              <a:rPr lang="en-US" sz="1050" b="1" dirty="0" smtClean="0">
                <a:latin typeface="+mn-lt"/>
                <a:cs typeface="Times New Roman" pitchFamily="18" charset="0"/>
              </a:rPr>
              <a:t>Corrosion</a:t>
            </a:r>
            <a:endParaRPr lang="en-US" sz="1050" b="1" dirty="0">
              <a:cs typeface="Times New Roman" pitchFamily="18" charset="0"/>
            </a:endParaRPr>
          </a:p>
          <a:p>
            <a:pPr marL="117475" indent="-117475">
              <a:buFont typeface="Arial" pitchFamily="34" charset="0"/>
              <a:buChar char="•"/>
            </a:pPr>
            <a:r>
              <a:rPr lang="en-US" sz="1050" b="1" dirty="0" smtClean="0">
                <a:cs typeface="Times New Roman" pitchFamily="18" charset="0"/>
              </a:rPr>
              <a:t>Handling</a:t>
            </a:r>
            <a:r>
              <a:rPr lang="en-US" sz="1050" b="1" dirty="0" smtClean="0">
                <a:latin typeface="+mn-lt"/>
                <a:cs typeface="Times New Roman" pitchFamily="18" charset="0"/>
              </a:rPr>
              <a:t>/ </a:t>
            </a:r>
            <a:br>
              <a:rPr lang="en-US" sz="1050" b="1" dirty="0" smtClean="0">
                <a:latin typeface="+mn-lt"/>
                <a:cs typeface="Times New Roman" pitchFamily="18" charset="0"/>
              </a:rPr>
            </a:br>
            <a:r>
              <a:rPr lang="en-US" sz="1050" b="1" dirty="0" smtClean="0">
                <a:latin typeface="+mn-lt"/>
                <a:cs typeface="Times New Roman" pitchFamily="18" charset="0"/>
              </a:rPr>
              <a:t>Accident</a:t>
            </a:r>
          </a:p>
        </p:txBody>
      </p:sp>
      <p:sp>
        <p:nvSpPr>
          <p:cNvPr id="110" name="TextBox 109"/>
          <p:cNvSpPr txBox="1"/>
          <p:nvPr/>
        </p:nvSpPr>
        <p:spPr>
          <a:xfrm>
            <a:off x="2043669" y="4196489"/>
            <a:ext cx="1774000" cy="264092"/>
          </a:xfrm>
          <a:prstGeom prst="rect">
            <a:avLst/>
          </a:prstGeom>
          <a:noFill/>
        </p:spPr>
        <p:txBody>
          <a:bodyPr wrap="square" rtlCol="0" anchor="ctr">
            <a:spAutoFit/>
          </a:bodyPr>
          <a:lstStyle/>
          <a:p>
            <a:pPr algn="ctr"/>
            <a:r>
              <a:rPr lang="en-US" sz="1200" b="1" dirty="0" smtClean="0">
                <a:solidFill>
                  <a:srgbClr val="0000FF"/>
                </a:solidFill>
                <a:latin typeface="+mn-lt"/>
                <a:cs typeface="Times New Roman" pitchFamily="18" charset="0"/>
              </a:rPr>
              <a:t>Process</a:t>
            </a:r>
            <a:r>
              <a:rPr lang="en-US" sz="1200" b="1" dirty="0" smtClean="0">
                <a:latin typeface="+mn-lt"/>
                <a:cs typeface="Times New Roman" pitchFamily="18" charset="0"/>
              </a:rPr>
              <a:t> Improvement</a:t>
            </a:r>
            <a:endParaRPr lang="en-US" sz="1200" b="1" dirty="0">
              <a:latin typeface="+mn-lt"/>
              <a:cs typeface="Times New Roman" pitchFamily="18" charset="0"/>
            </a:endParaRPr>
          </a:p>
        </p:txBody>
      </p:sp>
      <p:sp>
        <p:nvSpPr>
          <p:cNvPr id="111" name="TextBox 110"/>
          <p:cNvSpPr txBox="1"/>
          <p:nvPr/>
        </p:nvSpPr>
        <p:spPr>
          <a:xfrm>
            <a:off x="2003504" y="4680986"/>
            <a:ext cx="1839165" cy="264092"/>
          </a:xfrm>
          <a:prstGeom prst="rect">
            <a:avLst/>
          </a:prstGeom>
          <a:noFill/>
        </p:spPr>
        <p:txBody>
          <a:bodyPr wrap="square" rtlCol="0" anchor="ctr">
            <a:spAutoFit/>
          </a:bodyPr>
          <a:lstStyle/>
          <a:p>
            <a:pPr algn="ctr"/>
            <a:r>
              <a:rPr lang="en-US" sz="1200" b="1" dirty="0" smtClean="0">
                <a:solidFill>
                  <a:srgbClr val="0000FF"/>
                </a:solidFill>
                <a:latin typeface="+mn-lt"/>
                <a:cs typeface="Times New Roman" pitchFamily="18" charset="0"/>
              </a:rPr>
              <a:t>Product</a:t>
            </a:r>
            <a:r>
              <a:rPr lang="en-US" sz="1200" b="1" dirty="0" smtClean="0">
                <a:latin typeface="+mn-lt"/>
                <a:cs typeface="Times New Roman" pitchFamily="18" charset="0"/>
              </a:rPr>
              <a:t> Improvement</a:t>
            </a:r>
            <a:endParaRPr lang="en-US" sz="1200" b="1" dirty="0">
              <a:latin typeface="+mn-lt"/>
              <a:cs typeface="Times New Roman" pitchFamily="18" charset="0"/>
            </a:endParaRPr>
          </a:p>
        </p:txBody>
      </p:sp>
      <p:sp>
        <p:nvSpPr>
          <p:cNvPr id="112" name="Pentagon 111"/>
          <p:cNvSpPr/>
          <p:nvPr/>
        </p:nvSpPr>
        <p:spPr>
          <a:xfrm>
            <a:off x="2513339" y="4463913"/>
            <a:ext cx="1713178" cy="212884"/>
          </a:xfrm>
          <a:prstGeom prst="homePlate">
            <a:avLst/>
          </a:prstGeom>
          <a:gradFill rotWithShape="1">
            <a:gsLst>
              <a:gs pos="0">
                <a:srgbClr val="1C75BC">
                  <a:shade val="51000"/>
                  <a:satMod val="130000"/>
                </a:srgbClr>
              </a:gs>
              <a:gs pos="80000">
                <a:srgbClr val="1C75BC">
                  <a:shade val="93000"/>
                  <a:satMod val="130000"/>
                </a:srgbClr>
              </a:gs>
              <a:gs pos="100000">
                <a:srgbClr val="1C75BC">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3" name="TextBox 112"/>
          <p:cNvSpPr txBox="1"/>
          <p:nvPr/>
        </p:nvSpPr>
        <p:spPr>
          <a:xfrm>
            <a:off x="2422150" y="4415898"/>
            <a:ext cx="1839165" cy="293436"/>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Arial"/>
                <a:cs typeface="Times New Roman" pitchFamily="18" charset="0"/>
              </a:rPr>
              <a:t>Behavior Change</a:t>
            </a:r>
            <a:endParaRPr kumimoji="0" lang="en-US" sz="1400" b="1" i="0" u="none" strike="noStrike" kern="0" cap="none" spc="0" normalizeH="0" baseline="0" noProof="0" dirty="0">
              <a:ln>
                <a:noFill/>
              </a:ln>
              <a:solidFill>
                <a:srgbClr val="FFFFFF"/>
              </a:solidFill>
              <a:effectLst/>
              <a:uLnTx/>
              <a:uFillTx/>
              <a:latin typeface="Arial"/>
              <a:cs typeface="Times New Roman" pitchFamily="18" charset="0"/>
            </a:endParaRPr>
          </a:p>
        </p:txBody>
      </p:sp>
      <p:sp>
        <p:nvSpPr>
          <p:cNvPr id="114" name="TextBox 16"/>
          <p:cNvSpPr txBox="1">
            <a:spLocks noChangeArrowheads="1"/>
          </p:cNvSpPr>
          <p:nvPr/>
        </p:nvSpPr>
        <p:spPr bwMode="auto">
          <a:xfrm>
            <a:off x="4237498" y="4779477"/>
            <a:ext cx="1789340" cy="264092"/>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9525" cap="flat" cmpd="sng" algn="ctr">
            <a:solidFill>
              <a:srgbClr val="1C75BC">
                <a:shade val="95000"/>
                <a:satMod val="105000"/>
              </a:srgbClr>
            </a:solid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Sustainment Analysis</a:t>
            </a:r>
            <a:endParaRPr kumimoji="0" lang="en-US" sz="1200" b="1" i="0" u="none" strike="noStrike" kern="0" cap="none" spc="0" normalizeH="0" baseline="0" noProof="0" dirty="0">
              <a:ln>
                <a:noFill/>
              </a:ln>
              <a:solidFill>
                <a:srgbClr val="000000"/>
              </a:solidFill>
              <a:effectLst/>
              <a:uLnTx/>
              <a:uFillTx/>
              <a:latin typeface="Arial"/>
              <a:ea typeface="+mn-ea"/>
              <a:cs typeface="+mn-cs"/>
            </a:endParaRPr>
          </a:p>
        </p:txBody>
      </p:sp>
      <p:sp>
        <p:nvSpPr>
          <p:cNvPr id="115" name="TextBox 16"/>
          <p:cNvSpPr txBox="1">
            <a:spLocks noChangeArrowheads="1"/>
          </p:cNvSpPr>
          <p:nvPr/>
        </p:nvSpPr>
        <p:spPr bwMode="auto">
          <a:xfrm>
            <a:off x="6103917" y="4779479"/>
            <a:ext cx="1874472" cy="276999"/>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9525" cap="flat" cmpd="sng" algn="ctr">
            <a:solidFill>
              <a:srgbClr val="1C75BC">
                <a:shade val="95000"/>
                <a:satMod val="105000"/>
              </a:srgbClr>
            </a:solid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Improvement Projects</a:t>
            </a:r>
            <a:endParaRPr kumimoji="0" lang="en-US" sz="1200" b="1" i="0" u="none" strike="noStrike" kern="0" cap="none" spc="0" normalizeH="0" baseline="0" noProof="0" dirty="0">
              <a:ln>
                <a:noFill/>
              </a:ln>
              <a:solidFill>
                <a:srgbClr val="000000"/>
              </a:solidFill>
              <a:effectLst/>
              <a:uLnTx/>
              <a:uFillTx/>
              <a:latin typeface="Arial"/>
              <a:ea typeface="+mn-ea"/>
              <a:cs typeface="+mn-cs"/>
            </a:endParaRPr>
          </a:p>
        </p:txBody>
      </p:sp>
      <p:sp>
        <p:nvSpPr>
          <p:cNvPr id="117" name="TextBox 116"/>
          <p:cNvSpPr txBox="1"/>
          <p:nvPr/>
        </p:nvSpPr>
        <p:spPr>
          <a:xfrm>
            <a:off x="8196236" y="4425302"/>
            <a:ext cx="882142" cy="32277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rPr>
              <a:t>Results</a:t>
            </a:r>
            <a:endParaRPr kumimoji="0" lang="en-US" sz="1600" b="1" i="0" u="none" strike="noStrike" kern="0" cap="none" spc="0" normalizeH="0" baseline="0" noProof="0" dirty="0">
              <a:ln>
                <a:noFill/>
              </a:ln>
              <a:solidFill>
                <a:srgbClr val="FFFFFF"/>
              </a:solidFill>
              <a:effectLst/>
              <a:uLnTx/>
              <a:uFillTx/>
            </a:endParaRPr>
          </a:p>
        </p:txBody>
      </p:sp>
      <p:sp>
        <p:nvSpPr>
          <p:cNvPr id="118" name="TextBox 117"/>
          <p:cNvSpPr txBox="1"/>
          <p:nvPr/>
        </p:nvSpPr>
        <p:spPr>
          <a:xfrm>
            <a:off x="4421945" y="4438516"/>
            <a:ext cx="3652290" cy="29343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rPr>
              <a:t>Enduring Efforts/Processes</a:t>
            </a:r>
            <a:endParaRPr kumimoji="0" lang="en-US" sz="1400" b="1" i="0" u="none" strike="noStrike" kern="0" cap="none" spc="0" normalizeH="0" baseline="0" noProof="0" dirty="0">
              <a:ln>
                <a:noFill/>
              </a:ln>
              <a:solidFill>
                <a:srgbClr val="FFFFFF"/>
              </a:solidFill>
              <a:effectLst/>
              <a:uLnTx/>
              <a:uFillTx/>
            </a:endParaRPr>
          </a:p>
        </p:txBody>
      </p:sp>
      <p:sp>
        <p:nvSpPr>
          <p:cNvPr id="119" name="TextBox 118"/>
          <p:cNvSpPr txBox="1"/>
          <p:nvPr/>
        </p:nvSpPr>
        <p:spPr>
          <a:xfrm>
            <a:off x="4165976" y="5145742"/>
            <a:ext cx="4598014" cy="2246769"/>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smtClean="0">
                <a:solidFill>
                  <a:schemeClr val="accent1">
                    <a:lumMod val="50000"/>
                  </a:schemeClr>
                </a:solidFill>
              </a:rPr>
              <a:t>Prioritize </a:t>
            </a:r>
            <a:r>
              <a:rPr lang="en-US" sz="1400" b="1" dirty="0">
                <a:solidFill>
                  <a:schemeClr val="accent1">
                    <a:lumMod val="50000"/>
                  </a:schemeClr>
                </a:solidFill>
              </a:rPr>
              <a:t>High Cost/Demand </a:t>
            </a:r>
            <a:r>
              <a:rPr lang="en-US" sz="1400" b="1" dirty="0" smtClean="0">
                <a:solidFill>
                  <a:schemeClr val="accent1">
                    <a:lumMod val="50000"/>
                  </a:schemeClr>
                </a:solidFill>
              </a:rPr>
              <a:t>Components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smtClean="0">
                <a:solidFill>
                  <a:schemeClr val="accent1">
                    <a:lumMod val="50000"/>
                  </a:schemeClr>
                </a:solidFill>
              </a:rPr>
              <a:t>Analyze </a:t>
            </a:r>
            <a:r>
              <a:rPr lang="en-US" sz="1400" b="1" dirty="0">
                <a:solidFill>
                  <a:schemeClr val="accent1">
                    <a:lumMod val="50000"/>
                  </a:schemeClr>
                </a:solidFill>
              </a:rPr>
              <a:t>Root Causes Driving Demand </a:t>
            </a:r>
            <a:r>
              <a:rPr lang="en-US" sz="1400" b="1" dirty="0" smtClean="0">
                <a:solidFill>
                  <a:schemeClr val="accent1">
                    <a:lumMod val="50000"/>
                  </a:schemeClr>
                </a:solidFill>
              </a:rPr>
              <a:t>Levels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smtClean="0">
                <a:solidFill>
                  <a:schemeClr val="accent1">
                    <a:lumMod val="50000"/>
                  </a:schemeClr>
                </a:solidFill>
              </a:rPr>
              <a:t>Develop </a:t>
            </a:r>
            <a:r>
              <a:rPr lang="en-US" sz="1400" b="1" dirty="0">
                <a:solidFill>
                  <a:schemeClr val="accent1">
                    <a:lumMod val="50000"/>
                  </a:schemeClr>
                </a:solidFill>
              </a:rPr>
              <a:t>Corrective Actions (Design &amp; </a:t>
            </a:r>
            <a:r>
              <a:rPr lang="en-US" sz="1400" b="1" dirty="0" smtClean="0">
                <a:solidFill>
                  <a:schemeClr val="accent1">
                    <a:lumMod val="50000"/>
                  </a:schemeClr>
                </a:solidFill>
              </a:rPr>
              <a:t>Process)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smtClean="0">
                <a:solidFill>
                  <a:schemeClr val="accent1">
                    <a:lumMod val="50000"/>
                  </a:schemeClr>
                </a:solidFill>
              </a:rPr>
              <a:t>Apply </a:t>
            </a:r>
            <a:r>
              <a:rPr lang="en-US" sz="1400" b="1" dirty="0">
                <a:solidFill>
                  <a:schemeClr val="accent1">
                    <a:lumMod val="50000"/>
                  </a:schemeClr>
                </a:solidFill>
              </a:rPr>
              <a:t>AWCF Funds to Implement </a:t>
            </a:r>
            <a:r>
              <a:rPr lang="en-US" sz="1400" b="1" dirty="0" smtClean="0">
                <a:solidFill>
                  <a:schemeClr val="accent1">
                    <a:lumMod val="50000"/>
                  </a:schemeClr>
                </a:solidFill>
              </a:rPr>
              <a:t>Solutions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smtClean="0">
                <a:solidFill>
                  <a:schemeClr val="accent1">
                    <a:lumMod val="50000"/>
                  </a:schemeClr>
                </a:solidFill>
              </a:rPr>
              <a:t>Track </a:t>
            </a:r>
            <a:r>
              <a:rPr lang="en-US" sz="1400" b="1" dirty="0">
                <a:solidFill>
                  <a:schemeClr val="accent1">
                    <a:lumMod val="50000"/>
                  </a:schemeClr>
                </a:solidFill>
              </a:rPr>
              <a:t>Cost Avoidances to Justify Future Funding</a:t>
            </a:r>
          </a:p>
          <a:p>
            <a:pPr marL="0" marR="0" lvl="0" indent="0" defTabSz="914400" eaLnBrk="1" fontAlgn="auto" latinLnBrk="0" hangingPunct="1">
              <a:lnSpc>
                <a:spcPct val="100000"/>
              </a:lnSpc>
              <a:spcBef>
                <a:spcPts val="0"/>
              </a:spcBef>
              <a:spcAft>
                <a:spcPts val="0"/>
              </a:spcAft>
              <a:buClrTx/>
              <a:buSzTx/>
              <a:buFontTx/>
              <a:buNone/>
              <a:tabLst/>
              <a:defRPr/>
            </a:pPr>
            <a:endParaRPr lang="en-US" sz="1400" b="1" kern="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400" b="1" kern="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Text" lastClr="000000"/>
              </a:solidFill>
              <a:effectLst/>
              <a:uLnTx/>
              <a:uFillTx/>
            </a:endParaRPr>
          </a:p>
        </p:txBody>
      </p:sp>
      <p:pic>
        <p:nvPicPr>
          <p:cNvPr id="120" name="Picture 51"/>
          <p:cNvPicPr>
            <a:picLocks noChangeAspect="1" noChangeArrowheads="1"/>
          </p:cNvPicPr>
          <p:nvPr/>
        </p:nvPicPr>
        <p:blipFill>
          <a:blip r:embed="rId3" cstate="screen"/>
          <a:srcRect/>
          <a:stretch>
            <a:fillRect/>
          </a:stretch>
        </p:blipFill>
        <p:spPr bwMode="auto">
          <a:xfrm>
            <a:off x="4633290" y="3362298"/>
            <a:ext cx="1589807" cy="304306"/>
          </a:xfrm>
          <a:prstGeom prst="rect">
            <a:avLst/>
          </a:prstGeom>
          <a:noFill/>
          <a:ln w="9525">
            <a:noFill/>
            <a:miter lim="800000"/>
            <a:headEnd/>
            <a:tailEnd/>
          </a:ln>
        </p:spPr>
      </p:pic>
      <p:pic>
        <p:nvPicPr>
          <p:cNvPr id="121" name="Picture 53"/>
          <p:cNvPicPr>
            <a:picLocks noChangeAspect="1" noChangeArrowheads="1"/>
          </p:cNvPicPr>
          <p:nvPr/>
        </p:nvPicPr>
        <p:blipFill>
          <a:blip r:embed="rId4" cstate="screen"/>
          <a:srcRect/>
          <a:stretch>
            <a:fillRect/>
          </a:stretch>
        </p:blipFill>
        <p:spPr bwMode="auto">
          <a:xfrm>
            <a:off x="6232486" y="3363252"/>
            <a:ext cx="1592621" cy="304740"/>
          </a:xfrm>
          <a:prstGeom prst="rect">
            <a:avLst/>
          </a:prstGeom>
          <a:noFill/>
          <a:ln w="9525">
            <a:noFill/>
            <a:miter lim="800000"/>
            <a:headEnd/>
            <a:tailEnd/>
          </a:ln>
        </p:spPr>
      </p:pic>
      <p:pic>
        <p:nvPicPr>
          <p:cNvPr id="122" name="Picture 55"/>
          <p:cNvPicPr>
            <a:picLocks noChangeAspect="1" noChangeArrowheads="1"/>
          </p:cNvPicPr>
          <p:nvPr/>
        </p:nvPicPr>
        <p:blipFill>
          <a:blip r:embed="rId5" cstate="screen"/>
          <a:srcRect/>
          <a:stretch>
            <a:fillRect/>
          </a:stretch>
        </p:blipFill>
        <p:spPr bwMode="auto">
          <a:xfrm>
            <a:off x="5399418" y="3676483"/>
            <a:ext cx="1599223" cy="297203"/>
          </a:xfrm>
          <a:prstGeom prst="rect">
            <a:avLst/>
          </a:prstGeom>
          <a:noFill/>
          <a:ln w="9525">
            <a:noFill/>
            <a:miter lim="800000"/>
            <a:headEnd/>
            <a:tailEnd/>
          </a:ln>
        </p:spPr>
      </p:pic>
      <p:grpSp>
        <p:nvGrpSpPr>
          <p:cNvPr id="123" name="Group 85"/>
          <p:cNvGrpSpPr/>
          <p:nvPr/>
        </p:nvGrpSpPr>
        <p:grpSpPr>
          <a:xfrm>
            <a:off x="6022580" y="3962356"/>
            <a:ext cx="769765" cy="441557"/>
            <a:chOff x="6305795" y="3776290"/>
            <a:chExt cx="700644" cy="463137"/>
          </a:xfrm>
        </p:grpSpPr>
        <p:sp>
          <p:nvSpPr>
            <p:cNvPr id="125" name="Flowchart: Connector 124"/>
            <p:cNvSpPr/>
            <p:nvPr/>
          </p:nvSpPr>
          <p:spPr>
            <a:xfrm>
              <a:off x="6305795" y="3776290"/>
              <a:ext cx="700644" cy="463137"/>
            </a:xfrm>
            <a:prstGeom prst="flowChartConnector">
              <a:avLst/>
            </a:prstGeom>
            <a:gradFill rotWithShape="1">
              <a:gsLst>
                <a:gs pos="0">
                  <a:srgbClr val="808285">
                    <a:tint val="50000"/>
                    <a:satMod val="300000"/>
                  </a:srgbClr>
                </a:gs>
                <a:gs pos="35000">
                  <a:srgbClr val="808285">
                    <a:tint val="37000"/>
                    <a:satMod val="300000"/>
                  </a:srgbClr>
                </a:gs>
                <a:gs pos="100000">
                  <a:srgbClr val="808285">
                    <a:tint val="15000"/>
                    <a:satMod val="350000"/>
                  </a:srgbClr>
                </a:gs>
              </a:gsLst>
              <a:lin ang="16200000" scaled="1"/>
            </a:gradFill>
            <a:ln w="9525" cap="flat" cmpd="sng" algn="ctr">
              <a:solidFill>
                <a:srgbClr val="80828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26" name="TextBox 125"/>
            <p:cNvSpPr txBox="1"/>
            <p:nvPr/>
          </p:nvSpPr>
          <p:spPr>
            <a:xfrm>
              <a:off x="6423183" y="3859418"/>
              <a:ext cx="56297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Text" lastClr="000000"/>
                  </a:solidFill>
                  <a:effectLst/>
                  <a:uLnTx/>
                  <a:uFillTx/>
                </a:rPr>
                <a:t>LMP</a:t>
              </a:r>
              <a:endParaRPr kumimoji="0" lang="en-US" sz="1400" b="1" i="0" u="none" strike="noStrike" kern="0" cap="none" spc="0" normalizeH="0" baseline="0" noProof="0" dirty="0">
                <a:ln>
                  <a:noFill/>
                </a:ln>
                <a:solidFill>
                  <a:sysClr val="windowText" lastClr="000000"/>
                </a:solidFill>
                <a:effectLst/>
                <a:uLnTx/>
                <a:uFillTx/>
              </a:endParaRPr>
            </a:p>
          </p:txBody>
        </p:sp>
      </p:grpSp>
      <p:sp>
        <p:nvSpPr>
          <p:cNvPr id="127" name="Flowchart: Connector 126"/>
          <p:cNvSpPr/>
          <p:nvPr/>
        </p:nvSpPr>
        <p:spPr>
          <a:xfrm>
            <a:off x="5271776" y="3971811"/>
            <a:ext cx="762626" cy="441557"/>
          </a:xfrm>
          <a:prstGeom prst="flowChartConnector">
            <a:avLst/>
          </a:prstGeom>
          <a:gradFill rotWithShape="1">
            <a:gsLst>
              <a:gs pos="0">
                <a:srgbClr val="808285">
                  <a:tint val="50000"/>
                  <a:satMod val="300000"/>
                </a:srgbClr>
              </a:gs>
              <a:gs pos="35000">
                <a:srgbClr val="808285">
                  <a:tint val="37000"/>
                  <a:satMod val="300000"/>
                </a:srgbClr>
              </a:gs>
              <a:gs pos="100000">
                <a:srgbClr val="808285">
                  <a:tint val="15000"/>
                  <a:satMod val="350000"/>
                </a:srgbClr>
              </a:gs>
            </a:gsLst>
            <a:lin ang="16200000" scaled="1"/>
          </a:gradFill>
          <a:ln w="9525" cap="flat" cmpd="sng" algn="ctr">
            <a:solidFill>
              <a:srgbClr val="80828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nvGrpSpPr>
          <p:cNvPr id="129" name="Group 86"/>
          <p:cNvGrpSpPr/>
          <p:nvPr/>
        </p:nvGrpSpPr>
        <p:grpSpPr>
          <a:xfrm>
            <a:off x="7443859" y="3595142"/>
            <a:ext cx="857506" cy="441557"/>
            <a:chOff x="7562607" y="3465561"/>
            <a:chExt cx="899413" cy="463137"/>
          </a:xfrm>
        </p:grpSpPr>
        <p:sp>
          <p:nvSpPr>
            <p:cNvPr id="130" name="Flowchart: Connector 129"/>
            <p:cNvSpPr/>
            <p:nvPr/>
          </p:nvSpPr>
          <p:spPr>
            <a:xfrm>
              <a:off x="7574476" y="3465561"/>
              <a:ext cx="880753" cy="463137"/>
            </a:xfrm>
            <a:prstGeom prst="flowChartConnector">
              <a:avLst/>
            </a:prstGeom>
            <a:gradFill rotWithShape="1">
              <a:gsLst>
                <a:gs pos="0">
                  <a:srgbClr val="808285">
                    <a:tint val="50000"/>
                    <a:satMod val="300000"/>
                  </a:srgbClr>
                </a:gs>
                <a:gs pos="35000">
                  <a:srgbClr val="808285">
                    <a:tint val="37000"/>
                    <a:satMod val="300000"/>
                  </a:srgbClr>
                </a:gs>
                <a:gs pos="100000">
                  <a:srgbClr val="808285">
                    <a:tint val="15000"/>
                    <a:satMod val="350000"/>
                  </a:srgbClr>
                </a:gs>
              </a:gsLst>
              <a:lin ang="16200000" scaled="1"/>
            </a:gradFill>
            <a:ln w="9525" cap="flat" cmpd="sng" algn="ctr">
              <a:solidFill>
                <a:srgbClr val="80828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31" name="TextBox 130"/>
            <p:cNvSpPr txBox="1"/>
            <p:nvPr/>
          </p:nvSpPr>
          <p:spPr>
            <a:xfrm>
              <a:off x="7562607" y="3584312"/>
              <a:ext cx="89941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rPr>
                <a:t>TAMMS-A</a:t>
              </a:r>
              <a:endParaRPr kumimoji="0" lang="en-US" sz="1200" b="1" i="0" u="none" strike="noStrike" kern="0" cap="none" spc="0" normalizeH="0" baseline="0" noProof="0" dirty="0">
                <a:ln>
                  <a:noFill/>
                </a:ln>
                <a:solidFill>
                  <a:sysClr val="windowText" lastClr="000000"/>
                </a:solidFill>
                <a:effectLst/>
                <a:uLnTx/>
                <a:uFillTx/>
              </a:endParaRPr>
            </a:p>
          </p:txBody>
        </p:sp>
      </p:grpSp>
      <p:sp>
        <p:nvSpPr>
          <p:cNvPr id="133" name="Flowchart: Connector 132"/>
          <p:cNvSpPr/>
          <p:nvPr/>
        </p:nvSpPr>
        <p:spPr>
          <a:xfrm>
            <a:off x="3896967" y="3497965"/>
            <a:ext cx="781218" cy="441557"/>
          </a:xfrm>
          <a:prstGeom prst="flowChartConnector">
            <a:avLst/>
          </a:prstGeom>
          <a:gradFill rotWithShape="1">
            <a:gsLst>
              <a:gs pos="0">
                <a:srgbClr val="808285">
                  <a:tint val="50000"/>
                  <a:satMod val="300000"/>
                </a:srgbClr>
              </a:gs>
              <a:gs pos="35000">
                <a:srgbClr val="808285">
                  <a:tint val="37000"/>
                  <a:satMod val="300000"/>
                </a:srgbClr>
              </a:gs>
              <a:gs pos="100000">
                <a:srgbClr val="808285">
                  <a:tint val="15000"/>
                  <a:satMod val="350000"/>
                </a:srgbClr>
              </a:gs>
            </a:gsLst>
            <a:lin ang="16200000" scaled="1"/>
          </a:gradFill>
          <a:ln w="9525" cap="flat" cmpd="sng" algn="ctr">
            <a:solidFill>
              <a:srgbClr val="80828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nvGrpSpPr>
          <p:cNvPr id="134" name="Group 87"/>
          <p:cNvGrpSpPr/>
          <p:nvPr/>
        </p:nvGrpSpPr>
        <p:grpSpPr>
          <a:xfrm>
            <a:off x="4461689" y="3845339"/>
            <a:ext cx="781218" cy="441557"/>
            <a:chOff x="4902546" y="3653554"/>
            <a:chExt cx="819397" cy="463137"/>
          </a:xfrm>
        </p:grpSpPr>
        <p:sp>
          <p:nvSpPr>
            <p:cNvPr id="136" name="Flowchart: Connector 135"/>
            <p:cNvSpPr/>
            <p:nvPr/>
          </p:nvSpPr>
          <p:spPr>
            <a:xfrm>
              <a:off x="4902546" y="3653554"/>
              <a:ext cx="819397" cy="463137"/>
            </a:xfrm>
            <a:prstGeom prst="flowChartConnector">
              <a:avLst/>
            </a:prstGeom>
            <a:gradFill rotWithShape="1">
              <a:gsLst>
                <a:gs pos="0">
                  <a:srgbClr val="808285">
                    <a:tint val="50000"/>
                    <a:satMod val="300000"/>
                  </a:srgbClr>
                </a:gs>
                <a:gs pos="35000">
                  <a:srgbClr val="808285">
                    <a:tint val="37000"/>
                    <a:satMod val="300000"/>
                  </a:srgbClr>
                </a:gs>
                <a:gs pos="100000">
                  <a:srgbClr val="808285">
                    <a:tint val="15000"/>
                    <a:satMod val="350000"/>
                  </a:srgbClr>
                </a:gs>
              </a:gsLst>
              <a:lin ang="16200000" scaled="1"/>
            </a:gradFill>
            <a:ln w="9525" cap="flat" cmpd="sng" algn="ctr">
              <a:solidFill>
                <a:srgbClr val="80828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37" name="TextBox 136"/>
            <p:cNvSpPr txBox="1"/>
            <p:nvPr/>
          </p:nvSpPr>
          <p:spPr>
            <a:xfrm>
              <a:off x="5008268" y="3772307"/>
              <a:ext cx="62869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rPr>
                <a:t>PQDR</a:t>
              </a:r>
              <a:endParaRPr kumimoji="0" lang="en-US" sz="1200" b="1" i="0" u="none" strike="noStrike" kern="0" cap="none" spc="0" normalizeH="0" baseline="0" noProof="0" dirty="0">
                <a:ln>
                  <a:noFill/>
                </a:ln>
                <a:solidFill>
                  <a:sysClr val="windowText" lastClr="000000"/>
                </a:solidFill>
                <a:effectLst/>
                <a:uLnTx/>
                <a:uFillTx/>
              </a:endParaRPr>
            </a:p>
          </p:txBody>
        </p:sp>
      </p:grpSp>
      <p:grpSp>
        <p:nvGrpSpPr>
          <p:cNvPr id="138" name="Group 88"/>
          <p:cNvGrpSpPr/>
          <p:nvPr/>
        </p:nvGrpSpPr>
        <p:grpSpPr>
          <a:xfrm>
            <a:off x="6853207" y="3927450"/>
            <a:ext cx="781218" cy="441557"/>
            <a:chOff x="6943089" y="3782210"/>
            <a:chExt cx="819397" cy="463137"/>
          </a:xfrm>
        </p:grpSpPr>
        <p:sp>
          <p:nvSpPr>
            <p:cNvPr id="139" name="Flowchart: Connector 138"/>
            <p:cNvSpPr/>
            <p:nvPr/>
          </p:nvSpPr>
          <p:spPr>
            <a:xfrm>
              <a:off x="6943089" y="3782210"/>
              <a:ext cx="819397" cy="463137"/>
            </a:xfrm>
            <a:prstGeom prst="flowChartConnector">
              <a:avLst/>
            </a:prstGeom>
            <a:gradFill rotWithShape="1">
              <a:gsLst>
                <a:gs pos="0">
                  <a:srgbClr val="808285">
                    <a:tint val="50000"/>
                    <a:satMod val="300000"/>
                  </a:srgbClr>
                </a:gs>
                <a:gs pos="35000">
                  <a:srgbClr val="808285">
                    <a:tint val="37000"/>
                    <a:satMod val="300000"/>
                  </a:srgbClr>
                </a:gs>
                <a:gs pos="100000">
                  <a:srgbClr val="808285">
                    <a:tint val="15000"/>
                    <a:satMod val="350000"/>
                  </a:srgbClr>
                </a:gs>
              </a:gsLst>
              <a:lin ang="16200000" scaled="1"/>
            </a:gradFill>
            <a:ln w="9525" cap="flat" cmpd="sng" algn="ctr">
              <a:solidFill>
                <a:srgbClr val="80828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40" name="TextBox 139"/>
            <p:cNvSpPr txBox="1"/>
            <p:nvPr/>
          </p:nvSpPr>
          <p:spPr>
            <a:xfrm>
              <a:off x="7022361" y="3900963"/>
              <a:ext cx="681597"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rPr>
                <a:t>OSMIS</a:t>
              </a:r>
              <a:endParaRPr kumimoji="0" lang="en-US" sz="1200" b="1" i="0" u="none" strike="noStrike" kern="0" cap="none" spc="0" normalizeH="0" baseline="0" noProof="0" dirty="0">
                <a:ln>
                  <a:noFill/>
                </a:ln>
                <a:solidFill>
                  <a:sysClr val="windowText" lastClr="000000"/>
                </a:solidFill>
                <a:effectLst/>
                <a:uLnTx/>
                <a:uFillTx/>
              </a:endParaRPr>
            </a:p>
          </p:txBody>
        </p:sp>
      </p:grpSp>
      <p:pic>
        <p:nvPicPr>
          <p:cNvPr id="141" name="Picture 1" descr="C:\Users\cristian.partan\Desktop\aqua-web-button-65287.jpg"/>
          <p:cNvPicPr>
            <a:picLocks noChangeAspect="1" noChangeArrowheads="1"/>
          </p:cNvPicPr>
          <p:nvPr/>
        </p:nvPicPr>
        <p:blipFill>
          <a:blip r:embed="rId6" cstate="screen">
            <a:clrChange>
              <a:clrFrom>
                <a:srgbClr val="FBFBFD"/>
              </a:clrFrom>
              <a:clrTo>
                <a:srgbClr val="FBFBFD">
                  <a:alpha val="0"/>
                </a:srgbClr>
              </a:clrTo>
            </a:clrChange>
          </a:blip>
          <a:srcRect/>
          <a:stretch>
            <a:fillRect/>
          </a:stretch>
        </p:blipFill>
        <p:spPr bwMode="auto">
          <a:xfrm>
            <a:off x="4814873" y="2906520"/>
            <a:ext cx="2504603" cy="491162"/>
          </a:xfrm>
          <a:prstGeom prst="rect">
            <a:avLst/>
          </a:prstGeom>
          <a:noFill/>
        </p:spPr>
      </p:pic>
      <p:sp>
        <p:nvSpPr>
          <p:cNvPr id="143" name="Rectangle 142"/>
          <p:cNvSpPr/>
          <p:nvPr/>
        </p:nvSpPr>
        <p:spPr>
          <a:xfrm>
            <a:off x="4946965" y="2914719"/>
            <a:ext cx="2206460" cy="445138"/>
          </a:xfrm>
          <a:prstGeom prst="rect">
            <a:avLst/>
          </a:prstGeom>
        </p:spPr>
        <p:txBody>
          <a:bodyPr wrap="none" lIns="96618" tIns="48309" rIns="96618" bIns="48309">
            <a:spAutoFit/>
          </a:bodyPr>
          <a:lstStyle/>
          <a:p>
            <a:pPr marL="0" marR="0" lvl="0" indent="0" defTabSz="966182" eaLnBrk="1" fontAlgn="auto" latinLnBrk="0" hangingPunct="1">
              <a:lnSpc>
                <a:spcPct val="15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rPr>
              <a:t>Data Sources &amp; Tools</a:t>
            </a:r>
          </a:p>
        </p:txBody>
      </p:sp>
      <p:sp>
        <p:nvSpPr>
          <p:cNvPr id="144" name="TextBox 143"/>
          <p:cNvSpPr txBox="1"/>
          <p:nvPr/>
        </p:nvSpPr>
        <p:spPr>
          <a:xfrm>
            <a:off x="3904719" y="3508524"/>
            <a:ext cx="753764" cy="4401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rPr>
              <a:t>HUMS</a:t>
            </a:r>
            <a:br>
              <a:rPr kumimoji="0" lang="en-US" sz="1200" b="1" i="0" u="none" strike="noStrike" kern="0" cap="none" spc="0" normalizeH="0" baseline="0" noProof="0" dirty="0" smtClean="0">
                <a:ln>
                  <a:noFill/>
                </a:ln>
                <a:solidFill>
                  <a:sysClr val="windowText" lastClr="000000"/>
                </a:solidFill>
                <a:effectLst/>
                <a:uLnTx/>
                <a:uFillTx/>
              </a:rPr>
            </a:br>
            <a:r>
              <a:rPr kumimoji="0" lang="en-US" sz="1200" b="1" i="0" u="none" strike="noStrike" kern="0" cap="none" spc="0" normalizeH="0" baseline="0" noProof="0" dirty="0" smtClean="0">
                <a:ln>
                  <a:noFill/>
                </a:ln>
                <a:solidFill>
                  <a:sysClr val="windowText" lastClr="000000"/>
                </a:solidFill>
                <a:effectLst/>
                <a:uLnTx/>
                <a:uFillTx/>
              </a:rPr>
              <a:t>Sensors</a:t>
            </a:r>
            <a:endParaRPr kumimoji="0" lang="en-US" sz="1200" b="1" i="0" u="none" strike="noStrike" kern="0" cap="none" spc="0" normalizeH="0" baseline="0" noProof="0" dirty="0">
              <a:ln>
                <a:noFill/>
              </a:ln>
              <a:solidFill>
                <a:sysClr val="windowText" lastClr="000000"/>
              </a:solidFill>
              <a:effectLst/>
              <a:uLnTx/>
              <a:uFillTx/>
            </a:endParaRPr>
          </a:p>
        </p:txBody>
      </p:sp>
      <p:sp>
        <p:nvSpPr>
          <p:cNvPr id="145" name="TextBox 144"/>
          <p:cNvSpPr txBox="1"/>
          <p:nvPr/>
        </p:nvSpPr>
        <p:spPr>
          <a:xfrm>
            <a:off x="5251485" y="3981150"/>
            <a:ext cx="820112" cy="4401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rPr>
              <a:t>LAR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rPr>
              <a:t>Reports</a:t>
            </a:r>
            <a:endParaRPr kumimoji="0" lang="en-US" sz="1200" b="1" i="0" u="none" strike="noStrike" kern="0" cap="none" spc="0" normalizeH="0" baseline="0" noProof="0" dirty="0">
              <a:ln>
                <a:noFill/>
              </a:ln>
              <a:solidFill>
                <a:sysClr val="windowText" lastClr="000000"/>
              </a:solidFill>
              <a:effectLst/>
              <a:uLnTx/>
              <a:uFillTx/>
            </a:endParaRPr>
          </a:p>
        </p:txBody>
      </p:sp>
      <p:cxnSp>
        <p:nvCxnSpPr>
          <p:cNvPr id="147" name="Straight Connector 146"/>
          <p:cNvCxnSpPr/>
          <p:nvPr/>
        </p:nvCxnSpPr>
        <p:spPr>
          <a:xfrm>
            <a:off x="135624" y="2897988"/>
            <a:ext cx="8863241" cy="0"/>
          </a:xfrm>
          <a:prstGeom prst="line">
            <a:avLst/>
          </a:prstGeom>
          <a:noFill/>
          <a:ln w="9525" cap="flat" cmpd="sng" algn="ctr">
            <a:solidFill>
              <a:srgbClr val="17375E">
                <a:shade val="95000"/>
                <a:satMod val="105000"/>
              </a:srgbClr>
            </a:solidFill>
            <a:prstDash val="dash"/>
          </a:ln>
          <a:effectLst/>
        </p:spPr>
      </p:cxnSp>
      <p:sp>
        <p:nvSpPr>
          <p:cNvPr id="148" name="Oval 147"/>
          <p:cNvSpPr/>
          <p:nvPr/>
        </p:nvSpPr>
        <p:spPr>
          <a:xfrm>
            <a:off x="571521" y="2474853"/>
            <a:ext cx="799145" cy="363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2024511" y="2474853"/>
            <a:ext cx="1452990" cy="363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3913399" y="2474853"/>
            <a:ext cx="1162392" cy="363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5656987" y="2474853"/>
            <a:ext cx="1307691" cy="363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7400576" y="2463412"/>
            <a:ext cx="1743588" cy="363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2" name="Picture 3" descr="C:\Users\adam.hudson4\Pictures\PEO MSL.png"/>
          <p:cNvPicPr>
            <a:picLocks noChangeAspect="1" noChangeArrowheads="1"/>
          </p:cNvPicPr>
          <p:nvPr/>
        </p:nvPicPr>
        <p:blipFill>
          <a:blip r:embed="rId7" cstate="screen"/>
          <a:srcRect/>
          <a:stretch>
            <a:fillRect/>
          </a:stretch>
        </p:blipFill>
        <p:spPr bwMode="auto">
          <a:xfrm>
            <a:off x="4480301" y="1325557"/>
            <a:ext cx="824397" cy="807222"/>
          </a:xfrm>
          <a:prstGeom prst="rect">
            <a:avLst/>
          </a:prstGeom>
          <a:noFill/>
          <a:ln w="19050">
            <a:noFill/>
          </a:ln>
        </p:spPr>
      </p:pic>
      <p:sp>
        <p:nvSpPr>
          <p:cNvPr id="223" name="Rectangle 222"/>
          <p:cNvSpPr/>
          <p:nvPr/>
        </p:nvSpPr>
        <p:spPr>
          <a:xfrm>
            <a:off x="0" y="766460"/>
            <a:ext cx="9144000" cy="369332"/>
          </a:xfrm>
          <a:prstGeom prst="rect">
            <a:avLst/>
          </a:prstGeom>
        </p:spPr>
        <p:txBody>
          <a:bodyPr wrap="square">
            <a:spAutoFit/>
          </a:bodyPr>
          <a:lstStyle/>
          <a:p>
            <a:pPr lvl="0" algn="ctr" defTabSz="914400">
              <a:spcBef>
                <a:spcPct val="0"/>
              </a:spcBef>
              <a:defRPr/>
            </a:pPr>
            <a:r>
              <a:rPr lang="en-US" b="1" kern="0" dirty="0" smtClean="0">
                <a:cs typeface="Arial" pitchFamily="34" charset="0"/>
              </a:rPr>
              <a:t>End-To-End Sustainment Analysis Process </a:t>
            </a:r>
            <a:endParaRPr lang="en-US" sz="2800" b="1" kern="0" dirty="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110367" y="1900333"/>
            <a:ext cx="8803758" cy="405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9" tIns="45700" rIns="91399" bIns="45700"/>
          <a:lstStyle/>
          <a:p>
            <a:pPr algn="ctr">
              <a:spcBef>
                <a:spcPct val="20000"/>
              </a:spcBef>
              <a:buClr>
                <a:srgbClr val="666633"/>
              </a:buClr>
            </a:pPr>
            <a:endParaRPr lang="en-US" sz="1400" b="1" dirty="0" smtClean="0">
              <a:solidFill>
                <a:schemeClr val="accent1">
                  <a:lumMod val="50000"/>
                </a:schemeClr>
              </a:solidFill>
            </a:endParaRPr>
          </a:p>
          <a:p>
            <a:pPr>
              <a:spcBef>
                <a:spcPct val="20000"/>
              </a:spcBef>
              <a:spcAft>
                <a:spcPts val="600"/>
              </a:spcAft>
              <a:buClr>
                <a:srgbClr val="666633"/>
              </a:buClr>
            </a:pPr>
            <a:r>
              <a:rPr lang="en-US" sz="1700" b="1" dirty="0" err="1" smtClean="0">
                <a:solidFill>
                  <a:schemeClr val="accent1">
                    <a:lumMod val="50000"/>
                  </a:schemeClr>
                </a:solidFill>
              </a:rPr>
              <a:t>Rimfire’s</a:t>
            </a:r>
            <a:r>
              <a:rPr lang="en-US" sz="1700" b="1" dirty="0" smtClean="0">
                <a:solidFill>
                  <a:schemeClr val="accent1">
                    <a:lumMod val="50000"/>
                  </a:schemeClr>
                </a:solidFill>
              </a:rPr>
              <a:t> Role is to Help Ensure Successful Execution of the Mission through the Following Initiatives:</a:t>
            </a:r>
          </a:p>
          <a:p>
            <a:pPr marL="339725" lvl="1" indent="-165100">
              <a:spcBef>
                <a:spcPct val="20000"/>
              </a:spcBef>
              <a:spcAft>
                <a:spcPts val="600"/>
              </a:spcAft>
              <a:buClr>
                <a:schemeClr val="accent1">
                  <a:lumMod val="50000"/>
                </a:schemeClr>
              </a:buClr>
              <a:buFont typeface="Arial" pitchFamily="34" charset="0"/>
              <a:buChar char="•"/>
            </a:pPr>
            <a:r>
              <a:rPr lang="en-US" sz="1500" b="1" dirty="0" smtClean="0">
                <a:solidFill>
                  <a:schemeClr val="accent1">
                    <a:lumMod val="50000"/>
                  </a:schemeClr>
                </a:solidFill>
              </a:rPr>
              <a:t>Provide Data for Reducing Maintenance Costs</a:t>
            </a:r>
          </a:p>
          <a:p>
            <a:pPr marL="514350" lvl="2" indent="-114300">
              <a:spcBef>
                <a:spcPct val="20000"/>
              </a:spcBef>
              <a:spcAft>
                <a:spcPts val="600"/>
              </a:spcAft>
              <a:buClr>
                <a:schemeClr val="accent1">
                  <a:lumMod val="50000"/>
                </a:schemeClr>
              </a:buClr>
            </a:pPr>
            <a:r>
              <a:rPr lang="en-US" sz="1300" b="1" dirty="0" smtClean="0">
                <a:solidFill>
                  <a:schemeClr val="accent1">
                    <a:lumMod val="50000"/>
                  </a:schemeClr>
                </a:solidFill>
              </a:rPr>
              <a:t>-  Overhaul Process Optimization</a:t>
            </a:r>
          </a:p>
          <a:p>
            <a:pPr marL="514350" lvl="2" indent="-114300">
              <a:spcBef>
                <a:spcPct val="20000"/>
              </a:spcBef>
              <a:spcAft>
                <a:spcPts val="600"/>
              </a:spcAft>
              <a:buClr>
                <a:schemeClr val="accent1">
                  <a:lumMod val="50000"/>
                </a:schemeClr>
              </a:buClr>
            </a:pPr>
            <a:r>
              <a:rPr lang="en-US" sz="1300" b="1" dirty="0" smtClean="0">
                <a:solidFill>
                  <a:schemeClr val="accent1">
                    <a:lumMod val="50000"/>
                  </a:schemeClr>
                </a:solidFill>
              </a:rPr>
              <a:t>-  Design Improvements</a:t>
            </a:r>
          </a:p>
          <a:p>
            <a:pPr marL="514350" lvl="2" indent="-114300">
              <a:spcBef>
                <a:spcPct val="20000"/>
              </a:spcBef>
              <a:spcAft>
                <a:spcPts val="600"/>
              </a:spcAft>
              <a:buClr>
                <a:schemeClr val="accent1">
                  <a:lumMod val="50000"/>
                </a:schemeClr>
              </a:buClr>
            </a:pPr>
            <a:r>
              <a:rPr lang="en-US" sz="1300" b="1" dirty="0" smtClean="0">
                <a:solidFill>
                  <a:schemeClr val="accent1">
                    <a:lumMod val="50000"/>
                  </a:schemeClr>
                </a:solidFill>
              </a:rPr>
              <a:t>-  Remediation</a:t>
            </a:r>
          </a:p>
          <a:p>
            <a:pPr marL="514350" lvl="2" indent="-114300">
              <a:spcBef>
                <a:spcPct val="20000"/>
              </a:spcBef>
              <a:spcAft>
                <a:spcPts val="600"/>
              </a:spcAft>
              <a:buClr>
                <a:schemeClr val="accent1">
                  <a:lumMod val="50000"/>
                </a:schemeClr>
              </a:buClr>
            </a:pPr>
            <a:r>
              <a:rPr lang="en-US" sz="1300" b="1" dirty="0" smtClean="0">
                <a:solidFill>
                  <a:schemeClr val="accent1">
                    <a:lumMod val="50000"/>
                  </a:schemeClr>
                </a:solidFill>
              </a:rPr>
              <a:t>-  Increase/Eliminate Retirement Life &amp; TBOs</a:t>
            </a:r>
          </a:p>
          <a:p>
            <a:pPr marL="339725" lvl="1" indent="-165100">
              <a:spcBef>
                <a:spcPct val="20000"/>
              </a:spcBef>
              <a:spcAft>
                <a:spcPts val="600"/>
              </a:spcAft>
              <a:buClr>
                <a:schemeClr val="accent1">
                  <a:lumMod val="50000"/>
                </a:schemeClr>
              </a:buClr>
              <a:buFont typeface="Arial" pitchFamily="34" charset="0"/>
              <a:buChar char="•"/>
            </a:pPr>
            <a:r>
              <a:rPr lang="en-US" sz="1500" b="1" dirty="0" smtClean="0">
                <a:solidFill>
                  <a:schemeClr val="accent1">
                    <a:lumMod val="50000"/>
                  </a:schemeClr>
                </a:solidFill>
              </a:rPr>
              <a:t>Enable Component &amp; System Reliability Improvements</a:t>
            </a:r>
          </a:p>
          <a:p>
            <a:pPr marL="514350" lvl="2" indent="-114300">
              <a:spcBef>
                <a:spcPct val="20000"/>
              </a:spcBef>
              <a:spcAft>
                <a:spcPts val="600"/>
              </a:spcAft>
              <a:buClr>
                <a:schemeClr val="accent1">
                  <a:lumMod val="50000"/>
                </a:schemeClr>
              </a:buClr>
            </a:pPr>
            <a:r>
              <a:rPr lang="en-US" sz="1300" b="1" dirty="0" smtClean="0">
                <a:solidFill>
                  <a:schemeClr val="accent1">
                    <a:lumMod val="50000"/>
                  </a:schemeClr>
                </a:solidFill>
              </a:rPr>
              <a:t>-  Failure Mode Analysis &amp;Trending</a:t>
            </a:r>
          </a:p>
          <a:p>
            <a:pPr marL="514350" lvl="2" indent="-114300">
              <a:spcBef>
                <a:spcPct val="20000"/>
              </a:spcBef>
              <a:spcAft>
                <a:spcPts val="600"/>
              </a:spcAft>
              <a:buClr>
                <a:schemeClr val="accent1">
                  <a:lumMod val="50000"/>
                </a:schemeClr>
              </a:buClr>
            </a:pPr>
            <a:r>
              <a:rPr lang="en-US" sz="1300" b="1" dirty="0" smtClean="0">
                <a:solidFill>
                  <a:schemeClr val="accent1">
                    <a:lumMod val="50000"/>
                  </a:schemeClr>
                </a:solidFill>
              </a:rPr>
              <a:t>-  Condition Based Maintenance (CBM)</a:t>
            </a:r>
          </a:p>
          <a:p>
            <a:pPr marL="514350" lvl="2" indent="-114300">
              <a:spcBef>
                <a:spcPct val="20000"/>
              </a:spcBef>
              <a:spcAft>
                <a:spcPts val="600"/>
              </a:spcAft>
              <a:buClr>
                <a:schemeClr val="accent1">
                  <a:lumMod val="50000"/>
                </a:schemeClr>
              </a:buClr>
            </a:pPr>
            <a:r>
              <a:rPr lang="en-US" sz="1300" b="1" dirty="0" smtClean="0">
                <a:solidFill>
                  <a:schemeClr val="accent1">
                    <a:lumMod val="50000"/>
                  </a:schemeClr>
                </a:solidFill>
              </a:rPr>
              <a:t>-  Reliability Centered Maintenance (RCM)</a:t>
            </a:r>
          </a:p>
          <a:p>
            <a:pPr marL="1199615" lvl="2" indent="-285623">
              <a:spcBef>
                <a:spcPct val="20000"/>
              </a:spcBef>
              <a:buClr>
                <a:srgbClr val="666633"/>
              </a:buClr>
              <a:buFont typeface="Wingdings" pitchFamily="2" charset="2"/>
              <a:buChar char="§"/>
            </a:pPr>
            <a:endParaRPr lang="en-US" sz="1100" b="1" dirty="0" smtClean="0">
              <a:solidFill>
                <a:schemeClr val="accent1">
                  <a:lumMod val="50000"/>
                </a:schemeClr>
              </a:solidFill>
            </a:endParaRPr>
          </a:p>
          <a:p>
            <a:pPr>
              <a:spcBef>
                <a:spcPct val="20000"/>
              </a:spcBef>
              <a:buClr>
                <a:schemeClr val="tx1"/>
              </a:buClr>
            </a:pPr>
            <a:endParaRPr lang="en-US" sz="1400" b="1" dirty="0" smtClean="0">
              <a:solidFill>
                <a:schemeClr val="accent1">
                  <a:lumMod val="50000"/>
                </a:schemeClr>
              </a:solidFill>
            </a:endParaRPr>
          </a:p>
          <a:p>
            <a:pPr marL="233259" indent="-233259">
              <a:spcBef>
                <a:spcPct val="20000"/>
              </a:spcBef>
              <a:buClr>
                <a:schemeClr val="tx1"/>
              </a:buClr>
              <a:buFontTx/>
              <a:buChar char="•"/>
            </a:pPr>
            <a:endParaRPr lang="en-US" sz="1400" b="1" dirty="0">
              <a:solidFill>
                <a:schemeClr val="accent1">
                  <a:lumMod val="50000"/>
                </a:schemeClr>
              </a:solidFill>
            </a:endParaRPr>
          </a:p>
        </p:txBody>
      </p:sp>
      <p:graphicFrame>
        <p:nvGraphicFramePr>
          <p:cNvPr id="3" name="Object 2"/>
          <p:cNvGraphicFramePr>
            <a:graphicFrameLocks noGrp="1" noChangeAspect="1"/>
          </p:cNvGraphicFramePr>
          <p:nvPr>
            <p:extLst>
              <p:ext uri="{D42A27DB-BD31-4B8C-83A1-F6EECF244321}">
                <p14:modId xmlns:p14="http://schemas.microsoft.com/office/powerpoint/2010/main" val="3763345146"/>
              </p:ext>
            </p:extLst>
          </p:nvPr>
        </p:nvGraphicFramePr>
        <p:xfrm>
          <a:off x="5742852" y="2491526"/>
          <a:ext cx="2299208" cy="1724025"/>
        </p:xfrm>
        <a:graphic>
          <a:graphicData uri="http://schemas.openxmlformats.org/presentationml/2006/ole">
            <mc:AlternateContent xmlns:mc="http://schemas.openxmlformats.org/markup-compatibility/2006">
              <mc:Choice xmlns:v="urn:schemas-microsoft-com:vml" Requires="v">
                <p:oleObj spid="_x0000_s82962" name="Photo Editor Photo" r:id="rId3" imgW="4501758" imgH="3376319" progId="">
                  <p:embed/>
                </p:oleObj>
              </mc:Choice>
              <mc:Fallback>
                <p:oleObj name="Photo Editor Photo" r:id="rId3" imgW="4501758" imgH="3376319" progId="">
                  <p:embed/>
                  <p:pic>
                    <p:nvPicPr>
                      <p:cNvPr id="0" name="Picture 1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852" y="2491526"/>
                        <a:ext cx="2299208" cy="1724025"/>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itle 5"/>
          <p:cNvSpPr txBox="1">
            <a:spLocks/>
          </p:cNvSpPr>
          <p:nvPr/>
        </p:nvSpPr>
        <p:spPr bwMode="auto">
          <a:xfrm>
            <a:off x="1152573" y="282434"/>
            <a:ext cx="6781800" cy="892969"/>
          </a:xfrm>
          <a:prstGeom prst="rect">
            <a:avLst/>
          </a:prstGeom>
          <a:noFill/>
          <a:ln w="9525">
            <a:noFill/>
            <a:miter lim="800000"/>
            <a:headEnd/>
            <a:tailEnd/>
          </a:ln>
          <a:effectLst/>
        </p:spPr>
        <p:txBody>
          <a:bodyPr vert="horz" wrap="square" lIns="91399" tIns="45700" rIns="91399" bIns="45700" numCol="1" anchor="b" anchorCtr="0" compatLnSpc="1">
            <a:prstTxWarp prst="textNoShape">
              <a:avLst/>
            </a:prstTxWarp>
          </a:bodyPr>
          <a:lstStyle>
            <a:lvl1pPr algn="ctr" rtl="0" fontAlgn="base">
              <a:spcBef>
                <a:spcPct val="0"/>
              </a:spcBef>
              <a:spcAft>
                <a:spcPct val="0"/>
              </a:spcAft>
              <a:defRPr sz="3000">
                <a:solidFill>
                  <a:schemeClr val="tx1"/>
                </a:solidFill>
                <a:latin typeface="+mj-lt"/>
                <a:ea typeface="+mj-ea"/>
                <a:cs typeface="+mj-cs"/>
              </a:defRPr>
            </a:lvl1pPr>
            <a:lvl2pPr algn="ctr" rtl="0" fontAlgn="base">
              <a:spcBef>
                <a:spcPct val="0"/>
              </a:spcBef>
              <a:spcAft>
                <a:spcPct val="0"/>
              </a:spcAft>
              <a:defRPr sz="3000">
                <a:solidFill>
                  <a:schemeClr val="tx1"/>
                </a:solidFill>
                <a:latin typeface="Impact" pitchFamily="34" charset="0"/>
              </a:defRPr>
            </a:lvl2pPr>
            <a:lvl3pPr algn="ctr" rtl="0" fontAlgn="base">
              <a:spcBef>
                <a:spcPct val="0"/>
              </a:spcBef>
              <a:spcAft>
                <a:spcPct val="0"/>
              </a:spcAft>
              <a:defRPr sz="3000">
                <a:solidFill>
                  <a:schemeClr val="tx1"/>
                </a:solidFill>
                <a:latin typeface="Impact" pitchFamily="34" charset="0"/>
              </a:defRPr>
            </a:lvl3pPr>
            <a:lvl4pPr algn="ctr" rtl="0" fontAlgn="base">
              <a:spcBef>
                <a:spcPct val="0"/>
              </a:spcBef>
              <a:spcAft>
                <a:spcPct val="0"/>
              </a:spcAft>
              <a:defRPr sz="3000">
                <a:solidFill>
                  <a:schemeClr val="tx1"/>
                </a:solidFill>
                <a:latin typeface="Impact" pitchFamily="34" charset="0"/>
              </a:defRPr>
            </a:lvl4pPr>
            <a:lvl5pPr algn="ctr" rtl="0" fontAlgn="base">
              <a:spcBef>
                <a:spcPct val="0"/>
              </a:spcBef>
              <a:spcAft>
                <a:spcPct val="0"/>
              </a:spcAft>
              <a:defRPr sz="3000">
                <a:solidFill>
                  <a:schemeClr val="tx1"/>
                </a:solidFill>
                <a:latin typeface="Impact" pitchFamily="34" charset="0"/>
              </a:defRPr>
            </a:lvl5pPr>
            <a:lvl6pPr marL="457200" algn="ctr" rtl="0" fontAlgn="base">
              <a:spcBef>
                <a:spcPct val="0"/>
              </a:spcBef>
              <a:spcAft>
                <a:spcPct val="0"/>
              </a:spcAft>
              <a:defRPr sz="3000">
                <a:solidFill>
                  <a:schemeClr val="tx1"/>
                </a:solidFill>
                <a:latin typeface="Impact" pitchFamily="34" charset="0"/>
              </a:defRPr>
            </a:lvl6pPr>
            <a:lvl7pPr marL="914400" algn="ctr" rtl="0" fontAlgn="base">
              <a:spcBef>
                <a:spcPct val="0"/>
              </a:spcBef>
              <a:spcAft>
                <a:spcPct val="0"/>
              </a:spcAft>
              <a:defRPr sz="3000">
                <a:solidFill>
                  <a:schemeClr val="tx1"/>
                </a:solidFill>
                <a:latin typeface="Impact" pitchFamily="34" charset="0"/>
              </a:defRPr>
            </a:lvl7pPr>
            <a:lvl8pPr marL="1371600" algn="ctr" rtl="0" fontAlgn="base">
              <a:spcBef>
                <a:spcPct val="0"/>
              </a:spcBef>
              <a:spcAft>
                <a:spcPct val="0"/>
              </a:spcAft>
              <a:defRPr sz="3000">
                <a:solidFill>
                  <a:schemeClr val="tx1"/>
                </a:solidFill>
                <a:latin typeface="Impact" pitchFamily="34" charset="0"/>
              </a:defRPr>
            </a:lvl8pPr>
            <a:lvl9pPr marL="1828800" algn="ctr" rtl="0" fontAlgn="base">
              <a:spcBef>
                <a:spcPct val="0"/>
              </a:spcBef>
              <a:spcAft>
                <a:spcPct val="0"/>
              </a:spcAft>
              <a:defRPr sz="3000">
                <a:solidFill>
                  <a:schemeClr val="tx1"/>
                </a:solidFill>
                <a:latin typeface="Impact" pitchFamily="34" charset="0"/>
              </a:defRPr>
            </a:lvl9pPr>
          </a:lstStyle>
          <a:p>
            <a:r>
              <a:rPr lang="en-US" sz="1700" b="1" dirty="0" smtClean="0">
                <a:solidFill>
                  <a:srgbClr val="008000"/>
                </a:solidFill>
                <a:latin typeface="Arial" pitchFamily="34" charset="0"/>
                <a:cs typeface="Arial" pitchFamily="34" charset="0"/>
              </a:rPr>
              <a:t>R</a:t>
            </a:r>
            <a:r>
              <a:rPr lang="en-US" sz="1700" b="1" dirty="0" smtClean="0">
                <a:solidFill>
                  <a:schemeClr val="accent1">
                    <a:lumMod val="50000"/>
                  </a:schemeClr>
                </a:solidFill>
                <a:latin typeface="Arial" pitchFamily="34" charset="0"/>
                <a:cs typeface="Arial" pitchFamily="34" charset="0"/>
              </a:rPr>
              <a:t>eliability </a:t>
            </a:r>
            <a:r>
              <a:rPr lang="en-US" sz="1700" b="1" dirty="0" smtClean="0">
                <a:solidFill>
                  <a:srgbClr val="008000"/>
                </a:solidFill>
                <a:latin typeface="Arial" pitchFamily="34" charset="0"/>
                <a:cs typeface="Arial" pitchFamily="34" charset="0"/>
              </a:rPr>
              <a:t>IM</a:t>
            </a:r>
            <a:r>
              <a:rPr lang="en-US" sz="1700" b="1" dirty="0" smtClean="0">
                <a:solidFill>
                  <a:schemeClr val="accent1">
                    <a:lumMod val="50000"/>
                  </a:schemeClr>
                </a:solidFill>
                <a:latin typeface="Arial" pitchFamily="34" charset="0"/>
                <a:cs typeface="Arial" pitchFamily="34" charset="0"/>
              </a:rPr>
              <a:t>provement thru </a:t>
            </a:r>
            <a:r>
              <a:rPr lang="en-US" sz="1700" b="1" dirty="0" smtClean="0">
                <a:solidFill>
                  <a:srgbClr val="008000"/>
                </a:solidFill>
                <a:latin typeface="Arial" pitchFamily="34" charset="0"/>
                <a:cs typeface="Arial" pitchFamily="34" charset="0"/>
              </a:rPr>
              <a:t>F</a:t>
            </a:r>
            <a:r>
              <a:rPr lang="en-US" sz="1700" b="1" dirty="0" smtClean="0">
                <a:solidFill>
                  <a:schemeClr val="accent1">
                    <a:lumMod val="50000"/>
                  </a:schemeClr>
                </a:solidFill>
                <a:latin typeface="Arial" pitchFamily="34" charset="0"/>
                <a:cs typeface="Arial" pitchFamily="34" charset="0"/>
              </a:rPr>
              <a:t>ailure </a:t>
            </a:r>
            <a:r>
              <a:rPr lang="en-US" sz="1700" b="1" dirty="0" smtClean="0">
                <a:solidFill>
                  <a:srgbClr val="008000"/>
                </a:solidFill>
                <a:latin typeface="Arial" pitchFamily="34" charset="0"/>
                <a:cs typeface="Arial" pitchFamily="34" charset="0"/>
              </a:rPr>
              <a:t>I</a:t>
            </a:r>
            <a:r>
              <a:rPr lang="en-US" sz="1700" b="1" dirty="0" smtClean="0">
                <a:solidFill>
                  <a:schemeClr val="accent1">
                    <a:lumMod val="50000"/>
                  </a:schemeClr>
                </a:solidFill>
                <a:latin typeface="Arial" pitchFamily="34" charset="0"/>
                <a:cs typeface="Arial" pitchFamily="34" charset="0"/>
              </a:rPr>
              <a:t>dentification &amp; </a:t>
            </a:r>
            <a:r>
              <a:rPr lang="en-US" sz="1700" b="1" dirty="0" err="1" smtClean="0">
                <a:solidFill>
                  <a:srgbClr val="008000"/>
                </a:solidFill>
                <a:latin typeface="Arial" pitchFamily="34" charset="0"/>
                <a:cs typeface="Arial" pitchFamily="34" charset="0"/>
              </a:rPr>
              <a:t>RE</a:t>
            </a:r>
            <a:r>
              <a:rPr lang="en-US" sz="1700" b="1" dirty="0" err="1" smtClean="0">
                <a:solidFill>
                  <a:schemeClr val="accent1">
                    <a:lumMod val="50000"/>
                  </a:schemeClr>
                </a:solidFill>
                <a:latin typeface="Arial" pitchFamily="34" charset="0"/>
                <a:cs typeface="Arial" pitchFamily="34" charset="0"/>
              </a:rPr>
              <a:t>porting</a:t>
            </a:r>
            <a:endParaRPr lang="en-US" sz="1700" b="1" dirty="0">
              <a:solidFill>
                <a:schemeClr val="accent1">
                  <a:lumMod val="50000"/>
                </a:schemeClr>
              </a:solidFill>
              <a:latin typeface="Arial" pitchFamily="34" charset="0"/>
              <a:cs typeface="Arial" pitchFamily="34" charset="0"/>
            </a:endParaRPr>
          </a:p>
        </p:txBody>
      </p:sp>
      <p:pic>
        <p:nvPicPr>
          <p:cNvPr id="5"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2391" y="3182261"/>
            <a:ext cx="1621760" cy="1216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2232" y="3765457"/>
            <a:ext cx="713354" cy="900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0" y="1277712"/>
            <a:ext cx="9144000" cy="610869"/>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wrap="square" lIns="91399" tIns="45700" rIns="91399" bIns="45700">
            <a:spAutoFit/>
          </a:bodyPr>
          <a:lstStyle/>
          <a:p>
            <a:pPr algn="ctr"/>
            <a:r>
              <a:rPr lang="en-US" sz="1700" b="1" dirty="0" smtClean="0">
                <a:solidFill>
                  <a:schemeClr val="accent1">
                    <a:lumMod val="50000"/>
                  </a:schemeClr>
                </a:solidFill>
              </a:rPr>
              <a:t>Provides Failure Reporting &amp; Corrective Action Monitoring of Inducted Equipment Which Enables the Optimization of Overhaul Processes. </a:t>
            </a:r>
            <a:endParaRPr lang="en-US" sz="1700" b="1" dirty="0">
              <a:solidFill>
                <a:schemeClr val="accent1">
                  <a:lumMod val="50000"/>
                </a:schemeClr>
              </a:solidFill>
            </a:endParaRPr>
          </a:p>
        </p:txBody>
      </p:sp>
      <p:pic>
        <p:nvPicPr>
          <p:cNvPr id="8" name="Picture 5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211452" y="187245"/>
            <a:ext cx="2717922" cy="666844"/>
          </a:xfrm>
          <a:prstGeom prst="rect">
            <a:avLst/>
          </a:prstGeom>
          <a:solidFill>
            <a:schemeClr val="bg1"/>
          </a:solidFill>
          <a:ln w="9525">
            <a:noFill/>
            <a:miter lim="800000"/>
            <a:headEnd/>
            <a:tailEnd/>
          </a:ln>
        </p:spPr>
      </p:pic>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3473" y="4731490"/>
            <a:ext cx="2398759" cy="1603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9" cstate="print"/>
          <a:srcRect/>
          <a:stretch>
            <a:fillRect/>
          </a:stretch>
        </p:blipFill>
        <p:spPr bwMode="auto">
          <a:xfrm>
            <a:off x="6629707" y="5045539"/>
            <a:ext cx="2284418" cy="15215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572000" y="3236402"/>
            <a:ext cx="4572000" cy="3299422"/>
          </a:xfrm>
          <a:prstGeom prst="rect">
            <a:avLst/>
          </a:prstGeom>
          <a:gradFill flip="none" rotWithShape="1">
            <a:gsLst>
              <a:gs pos="0">
                <a:schemeClr val="accent2">
                  <a:tint val="50000"/>
                  <a:satMod val="300000"/>
                  <a:alpha val="49000"/>
                </a:schemeClr>
              </a:gs>
              <a:gs pos="35000">
                <a:schemeClr val="accent2">
                  <a:tint val="37000"/>
                  <a:satMod val="300000"/>
                </a:schemeClr>
              </a:gs>
              <a:gs pos="100000">
                <a:schemeClr val="accent2">
                  <a:tint val="15000"/>
                  <a:satMod val="350000"/>
                </a:schemeClr>
              </a:gs>
            </a:gsLst>
            <a:lin ang="5400000" scaled="1"/>
            <a:tileRect/>
          </a:gradFill>
          <a:ln>
            <a:noFill/>
          </a:ln>
          <a:effectLst/>
        </p:spPr>
        <p:style>
          <a:lnRef idx="1">
            <a:schemeClr val="accent2"/>
          </a:lnRef>
          <a:fillRef idx="2">
            <a:schemeClr val="accent2"/>
          </a:fillRef>
          <a:effectRef idx="1">
            <a:schemeClr val="accent2"/>
          </a:effectRef>
          <a:fontRef idx="minor">
            <a:schemeClr val="dk1"/>
          </a:fontRef>
        </p:style>
        <p:txBody>
          <a:bodyPr lIns="86470" tIns="43235" rIns="86470" bIns="43235" rtlCol="0" anchor="ctr"/>
          <a:lstStyle/>
          <a:p>
            <a:pPr algn="ctr"/>
            <a:endParaRPr lang="en-US"/>
          </a:p>
        </p:txBody>
      </p:sp>
      <p:sp>
        <p:nvSpPr>
          <p:cNvPr id="2" name="Text Box 2"/>
          <p:cNvSpPr txBox="1">
            <a:spLocks noChangeArrowheads="1"/>
          </p:cNvSpPr>
          <p:nvPr/>
        </p:nvSpPr>
        <p:spPr bwMode="auto">
          <a:xfrm>
            <a:off x="381000" y="296863"/>
            <a:ext cx="7543800" cy="366712"/>
          </a:xfrm>
          <a:prstGeom prst="rect">
            <a:avLst/>
          </a:prstGeom>
          <a:noFill/>
          <a:ln w="9525">
            <a:noFill/>
            <a:miter lim="800000"/>
            <a:headEnd/>
            <a:tailEnd/>
          </a:ln>
        </p:spPr>
        <p:txBody>
          <a:bodyPr lIns="91399" tIns="45700" rIns="91399" bIns="45700">
            <a:spAutoFit/>
          </a:bodyPr>
          <a:lstStyle/>
          <a:p>
            <a:pPr>
              <a:spcBef>
                <a:spcPct val="50000"/>
              </a:spcBef>
            </a:pPr>
            <a:endParaRPr lang="en-US" dirty="0"/>
          </a:p>
        </p:txBody>
      </p:sp>
      <p:sp>
        <p:nvSpPr>
          <p:cNvPr id="10" name="Text Box 17"/>
          <p:cNvSpPr txBox="1">
            <a:spLocks noChangeArrowheads="1"/>
          </p:cNvSpPr>
          <p:nvPr/>
        </p:nvSpPr>
        <p:spPr bwMode="auto">
          <a:xfrm>
            <a:off x="4632720" y="3247115"/>
            <a:ext cx="4528465" cy="584735"/>
          </a:xfrm>
          <a:prstGeom prst="rect">
            <a:avLst/>
          </a:prstGeom>
          <a:noFill/>
          <a:ln w="9525">
            <a:noFill/>
            <a:miter lim="800000"/>
            <a:headEnd/>
            <a:tailEnd/>
          </a:ln>
        </p:spPr>
        <p:txBody>
          <a:bodyPr wrap="none" lIns="91399" tIns="45700" rIns="91399" bIns="45700">
            <a:spAutoFit/>
          </a:bodyPr>
          <a:lstStyle/>
          <a:p>
            <a:pPr algn="ctr"/>
            <a:r>
              <a:rPr lang="en-US" sz="1700" b="1" dirty="0">
                <a:solidFill>
                  <a:schemeClr val="accent1">
                    <a:lumMod val="50000"/>
                  </a:schemeClr>
                </a:solidFill>
              </a:rPr>
              <a:t>Maintenance Triage Quad</a:t>
            </a:r>
          </a:p>
          <a:p>
            <a:pPr algn="ctr"/>
            <a:r>
              <a:rPr lang="en-US" sz="1500" b="1" dirty="0">
                <a:solidFill>
                  <a:schemeClr val="accent1">
                    <a:lumMod val="50000"/>
                  </a:schemeClr>
                </a:solidFill>
              </a:rPr>
              <a:t>Ties Component History to Maintenance Impact</a:t>
            </a:r>
          </a:p>
        </p:txBody>
      </p:sp>
      <p:sp>
        <p:nvSpPr>
          <p:cNvPr id="11" name="Text Box 18"/>
          <p:cNvSpPr txBox="1">
            <a:spLocks noChangeArrowheads="1"/>
          </p:cNvSpPr>
          <p:nvPr/>
        </p:nvSpPr>
        <p:spPr bwMode="auto">
          <a:xfrm>
            <a:off x="1" y="3261086"/>
            <a:ext cx="4535714" cy="584735"/>
          </a:xfrm>
          <a:prstGeom prst="rect">
            <a:avLst/>
          </a:prstGeom>
          <a:noFill/>
          <a:ln w="9525">
            <a:noFill/>
            <a:miter lim="800000"/>
            <a:headEnd/>
            <a:tailEnd/>
          </a:ln>
        </p:spPr>
        <p:txBody>
          <a:bodyPr wrap="square" lIns="91399" tIns="45700" rIns="91399" bIns="45700">
            <a:spAutoFit/>
          </a:bodyPr>
          <a:lstStyle/>
          <a:p>
            <a:pPr algn="ctr"/>
            <a:r>
              <a:rPr lang="en-US" sz="1700" b="1" dirty="0">
                <a:solidFill>
                  <a:schemeClr val="accent1">
                    <a:lumMod val="50000"/>
                  </a:schemeClr>
                </a:solidFill>
              </a:rPr>
              <a:t>Top RAM Driver Database</a:t>
            </a:r>
          </a:p>
          <a:p>
            <a:pPr algn="ctr"/>
            <a:r>
              <a:rPr lang="en-US" sz="1500" b="1" dirty="0">
                <a:solidFill>
                  <a:schemeClr val="accent1">
                    <a:lumMod val="50000"/>
                  </a:schemeClr>
                </a:solidFill>
              </a:rPr>
              <a:t>Provides Unprecedented Component Visibility</a:t>
            </a:r>
          </a:p>
        </p:txBody>
      </p:sp>
      <p:pic>
        <p:nvPicPr>
          <p:cNvPr id="12" name="Picture 19"/>
          <p:cNvPicPr>
            <a:picLocks noChangeAspect="1" noChangeArrowheads="1"/>
          </p:cNvPicPr>
          <p:nvPr/>
        </p:nvPicPr>
        <p:blipFill>
          <a:blip r:embed="rId2" cstate="print"/>
          <a:srcRect/>
          <a:stretch>
            <a:fillRect/>
          </a:stretch>
        </p:blipFill>
        <p:spPr bwMode="auto">
          <a:xfrm>
            <a:off x="5503657" y="4489105"/>
            <a:ext cx="2799873" cy="1959204"/>
          </a:xfrm>
          <a:prstGeom prst="rect">
            <a:avLst/>
          </a:prstGeom>
          <a:noFill/>
          <a:ln w="9525">
            <a:noFill/>
            <a:miter lim="800000"/>
            <a:headEnd/>
            <a:tailEnd/>
          </a:ln>
        </p:spPr>
      </p:pic>
      <p:pic>
        <p:nvPicPr>
          <p:cNvPr id="13" name="Picture 20"/>
          <p:cNvPicPr>
            <a:picLocks noChangeAspect="1" noChangeArrowheads="1"/>
          </p:cNvPicPr>
          <p:nvPr/>
        </p:nvPicPr>
        <p:blipFill>
          <a:blip r:embed="rId3" cstate="print"/>
          <a:srcRect l="27959" t="13123" r="28333" b="13383"/>
          <a:stretch>
            <a:fillRect/>
          </a:stretch>
        </p:blipFill>
        <p:spPr bwMode="auto">
          <a:xfrm>
            <a:off x="2278405" y="3840045"/>
            <a:ext cx="2253090" cy="2653547"/>
          </a:xfrm>
          <a:prstGeom prst="rect">
            <a:avLst/>
          </a:prstGeom>
          <a:noFill/>
          <a:ln w="9525">
            <a:noFill/>
            <a:miter lim="800000"/>
            <a:headEnd/>
            <a:tailEnd/>
          </a:ln>
        </p:spPr>
      </p:pic>
      <p:sp>
        <p:nvSpPr>
          <p:cNvPr id="14" name="Text Box 21"/>
          <p:cNvSpPr txBox="1">
            <a:spLocks noChangeArrowheads="1"/>
          </p:cNvSpPr>
          <p:nvPr/>
        </p:nvSpPr>
        <p:spPr bwMode="auto">
          <a:xfrm>
            <a:off x="3" y="3834867"/>
            <a:ext cx="2410047" cy="1692731"/>
          </a:xfrm>
          <a:prstGeom prst="rect">
            <a:avLst/>
          </a:prstGeom>
          <a:noFill/>
          <a:ln w="9525">
            <a:noFill/>
            <a:miter lim="800000"/>
            <a:headEnd/>
            <a:tailEnd/>
          </a:ln>
        </p:spPr>
        <p:txBody>
          <a:bodyPr wrap="square" lIns="91399" tIns="45700" rIns="91399" bIns="45700">
            <a:spAutoFit/>
          </a:bodyPr>
          <a:lstStyle/>
          <a:p>
            <a:pPr>
              <a:spcBef>
                <a:spcPct val="50000"/>
              </a:spcBef>
              <a:buFontTx/>
              <a:buChar char="•"/>
            </a:pPr>
            <a:r>
              <a:rPr lang="en-US" sz="1300" b="1" dirty="0" smtClean="0">
                <a:solidFill>
                  <a:schemeClr val="accent1">
                    <a:lumMod val="50000"/>
                  </a:schemeClr>
                </a:solidFill>
              </a:rPr>
              <a:t> Aggregates Maintenance, </a:t>
            </a:r>
            <a:br>
              <a:rPr lang="en-US" sz="1300" b="1" dirty="0" smtClean="0">
                <a:solidFill>
                  <a:schemeClr val="accent1">
                    <a:lumMod val="50000"/>
                  </a:schemeClr>
                </a:solidFill>
              </a:rPr>
            </a:br>
            <a:r>
              <a:rPr lang="en-US" sz="1300" b="1" dirty="0" smtClean="0">
                <a:solidFill>
                  <a:schemeClr val="accent1">
                    <a:lumMod val="50000"/>
                  </a:schemeClr>
                </a:solidFill>
              </a:rPr>
              <a:t>  Operational &amp; Cost Data</a:t>
            </a:r>
          </a:p>
          <a:p>
            <a:pPr>
              <a:spcBef>
                <a:spcPct val="50000"/>
              </a:spcBef>
              <a:buFontTx/>
              <a:buChar char="•"/>
            </a:pPr>
            <a:r>
              <a:rPr lang="en-US" sz="1300" b="1" dirty="0" smtClean="0">
                <a:solidFill>
                  <a:schemeClr val="accent1">
                    <a:lumMod val="50000"/>
                  </a:schemeClr>
                </a:solidFill>
              </a:rPr>
              <a:t> Provides Holistic Picture </a:t>
            </a:r>
            <a:br>
              <a:rPr lang="en-US" sz="1300" b="1" dirty="0" smtClean="0">
                <a:solidFill>
                  <a:schemeClr val="accent1">
                    <a:lumMod val="50000"/>
                  </a:schemeClr>
                </a:solidFill>
              </a:rPr>
            </a:br>
            <a:r>
              <a:rPr lang="en-US" sz="1300" b="1" dirty="0" smtClean="0">
                <a:solidFill>
                  <a:schemeClr val="accent1">
                    <a:lumMod val="50000"/>
                  </a:schemeClr>
                </a:solidFill>
              </a:rPr>
              <a:t>  of Component  </a:t>
            </a:r>
            <a:br>
              <a:rPr lang="en-US" sz="1300" b="1" dirty="0" smtClean="0">
                <a:solidFill>
                  <a:schemeClr val="accent1">
                    <a:lumMod val="50000"/>
                  </a:schemeClr>
                </a:solidFill>
              </a:rPr>
            </a:br>
            <a:r>
              <a:rPr lang="en-US" sz="1300" b="1" dirty="0" smtClean="0">
                <a:solidFill>
                  <a:schemeClr val="accent1">
                    <a:lumMod val="50000"/>
                  </a:schemeClr>
                </a:solidFill>
              </a:rPr>
              <a:t>  Performance</a:t>
            </a:r>
          </a:p>
          <a:p>
            <a:pPr>
              <a:spcBef>
                <a:spcPct val="50000"/>
              </a:spcBef>
              <a:buFontTx/>
              <a:buChar char="•"/>
            </a:pPr>
            <a:r>
              <a:rPr lang="en-US" sz="1300" b="1" dirty="0" smtClean="0">
                <a:solidFill>
                  <a:schemeClr val="accent1">
                    <a:lumMod val="50000"/>
                  </a:schemeClr>
                </a:solidFill>
              </a:rPr>
              <a:t> Multiple Reporting </a:t>
            </a:r>
            <a:br>
              <a:rPr lang="en-US" sz="1300" b="1" dirty="0" smtClean="0">
                <a:solidFill>
                  <a:schemeClr val="accent1">
                    <a:lumMod val="50000"/>
                  </a:schemeClr>
                </a:solidFill>
              </a:rPr>
            </a:br>
            <a:r>
              <a:rPr lang="en-US" sz="1300" b="1" dirty="0" smtClean="0">
                <a:solidFill>
                  <a:schemeClr val="accent1">
                    <a:lumMod val="50000"/>
                  </a:schemeClr>
                </a:solidFill>
              </a:rPr>
              <a:t>  Parameters</a:t>
            </a:r>
            <a:endParaRPr lang="en-US" sz="1300" b="1" dirty="0">
              <a:solidFill>
                <a:schemeClr val="accent1">
                  <a:lumMod val="50000"/>
                </a:schemeClr>
              </a:solidFill>
            </a:endParaRPr>
          </a:p>
        </p:txBody>
      </p:sp>
      <p:sp>
        <p:nvSpPr>
          <p:cNvPr id="15" name="Text Box 22"/>
          <p:cNvSpPr txBox="1">
            <a:spLocks noChangeArrowheads="1"/>
          </p:cNvSpPr>
          <p:nvPr/>
        </p:nvSpPr>
        <p:spPr bwMode="auto">
          <a:xfrm>
            <a:off x="4617558" y="3766413"/>
            <a:ext cx="4451276" cy="730929"/>
          </a:xfrm>
          <a:prstGeom prst="rect">
            <a:avLst/>
          </a:prstGeom>
          <a:noFill/>
          <a:ln w="9525">
            <a:noFill/>
            <a:miter lim="800000"/>
            <a:headEnd/>
            <a:tailEnd/>
          </a:ln>
        </p:spPr>
        <p:txBody>
          <a:bodyPr wrap="square" lIns="91399" tIns="45700" rIns="91399" bIns="45700">
            <a:spAutoFit/>
          </a:bodyPr>
          <a:lstStyle/>
          <a:p>
            <a:pPr>
              <a:buFontTx/>
              <a:buChar char="•"/>
            </a:pPr>
            <a:r>
              <a:rPr lang="en-US" sz="1300" b="1" dirty="0">
                <a:solidFill>
                  <a:schemeClr val="accent1">
                    <a:lumMod val="50000"/>
                  </a:schemeClr>
                </a:solidFill>
              </a:rPr>
              <a:t> Consolidates </a:t>
            </a:r>
            <a:r>
              <a:rPr lang="en-US" sz="1300" b="1" dirty="0" smtClean="0">
                <a:solidFill>
                  <a:schemeClr val="accent1">
                    <a:lumMod val="50000"/>
                  </a:schemeClr>
                </a:solidFill>
              </a:rPr>
              <a:t>Historical Failure Data</a:t>
            </a:r>
          </a:p>
          <a:p>
            <a:pPr>
              <a:spcBef>
                <a:spcPts val="300"/>
              </a:spcBef>
              <a:buFontTx/>
              <a:buChar char="•"/>
            </a:pPr>
            <a:r>
              <a:rPr lang="en-US" sz="1300" b="1" dirty="0" smtClean="0">
                <a:solidFill>
                  <a:schemeClr val="accent1">
                    <a:lumMod val="50000"/>
                  </a:schemeClr>
                </a:solidFill>
              </a:rPr>
              <a:t> </a:t>
            </a:r>
            <a:r>
              <a:rPr lang="en-US" sz="1300" b="1" dirty="0">
                <a:solidFill>
                  <a:schemeClr val="accent1">
                    <a:lumMod val="50000"/>
                  </a:schemeClr>
                </a:solidFill>
              </a:rPr>
              <a:t>Links </a:t>
            </a:r>
            <a:r>
              <a:rPr lang="en-US" sz="1300" b="1" dirty="0" smtClean="0">
                <a:solidFill>
                  <a:schemeClr val="accent1">
                    <a:lumMod val="50000"/>
                  </a:schemeClr>
                </a:solidFill>
              </a:rPr>
              <a:t>Component Performance </a:t>
            </a:r>
            <a:r>
              <a:rPr lang="en-US" sz="1300" b="1" dirty="0">
                <a:solidFill>
                  <a:schemeClr val="accent1">
                    <a:lumMod val="50000"/>
                  </a:schemeClr>
                </a:solidFill>
              </a:rPr>
              <a:t>to </a:t>
            </a:r>
            <a:r>
              <a:rPr lang="en-US" sz="1300" b="1" dirty="0" smtClean="0">
                <a:solidFill>
                  <a:schemeClr val="accent1">
                    <a:lumMod val="50000"/>
                  </a:schemeClr>
                </a:solidFill>
              </a:rPr>
              <a:t>Specific </a:t>
            </a:r>
            <a:br>
              <a:rPr lang="en-US" sz="1300" b="1" dirty="0" smtClean="0">
                <a:solidFill>
                  <a:schemeClr val="accent1">
                    <a:lumMod val="50000"/>
                  </a:schemeClr>
                </a:solidFill>
              </a:rPr>
            </a:br>
            <a:r>
              <a:rPr lang="en-US" sz="1300" b="1" dirty="0" smtClean="0">
                <a:solidFill>
                  <a:schemeClr val="accent1">
                    <a:lumMod val="50000"/>
                  </a:schemeClr>
                </a:solidFill>
              </a:rPr>
              <a:t>  Failure Mode Groups</a:t>
            </a:r>
            <a:endParaRPr lang="en-US" sz="1300" b="1" dirty="0">
              <a:solidFill>
                <a:schemeClr val="accent1">
                  <a:lumMod val="50000"/>
                </a:schemeClr>
              </a:solidFill>
            </a:endParaRPr>
          </a:p>
        </p:txBody>
      </p:sp>
      <p:sp>
        <p:nvSpPr>
          <p:cNvPr id="16" name="Rectangle 23"/>
          <p:cNvSpPr>
            <a:spLocks noChangeArrowheads="1"/>
          </p:cNvSpPr>
          <p:nvPr/>
        </p:nvSpPr>
        <p:spPr bwMode="auto">
          <a:xfrm>
            <a:off x="747884" y="2905574"/>
            <a:ext cx="4507589" cy="261570"/>
          </a:xfrm>
          <a:prstGeom prst="rect">
            <a:avLst/>
          </a:prstGeom>
          <a:noFill/>
          <a:ln w="9525">
            <a:noFill/>
            <a:miter lim="800000"/>
            <a:headEnd/>
            <a:tailEnd/>
          </a:ln>
        </p:spPr>
        <p:txBody>
          <a:bodyPr wrap="square" lIns="91399" tIns="45700" rIns="91399" bIns="45700">
            <a:spAutoFit/>
          </a:bodyPr>
          <a:lstStyle/>
          <a:p>
            <a:pPr algn="ctr"/>
            <a:r>
              <a:rPr lang="en-US" sz="1100" b="1" dirty="0">
                <a:solidFill>
                  <a:schemeClr val="accent1">
                    <a:lumMod val="50000"/>
                  </a:schemeClr>
                </a:solidFill>
              </a:rPr>
              <a:t>Compare </a:t>
            </a:r>
            <a:r>
              <a:rPr lang="en-US" sz="1100" b="1" dirty="0" smtClean="0">
                <a:solidFill>
                  <a:schemeClr val="accent1">
                    <a:lumMod val="50000"/>
                  </a:schemeClr>
                </a:solidFill>
              </a:rPr>
              <a:t>Analytical Reports </a:t>
            </a:r>
            <a:r>
              <a:rPr lang="en-US" sz="1100" b="1" dirty="0">
                <a:solidFill>
                  <a:schemeClr val="accent1">
                    <a:lumMod val="50000"/>
                  </a:schemeClr>
                </a:solidFill>
              </a:rPr>
              <a:t>to </a:t>
            </a:r>
            <a:r>
              <a:rPr lang="en-US" sz="1100" b="1" dirty="0" smtClean="0">
                <a:solidFill>
                  <a:schemeClr val="accent1">
                    <a:lumMod val="50000"/>
                  </a:schemeClr>
                </a:solidFill>
              </a:rPr>
              <a:t>Reality </a:t>
            </a:r>
            <a:r>
              <a:rPr lang="en-US" sz="1100" b="1" dirty="0">
                <a:solidFill>
                  <a:schemeClr val="accent1">
                    <a:lumMod val="50000"/>
                  </a:schemeClr>
                </a:solidFill>
              </a:rPr>
              <a:t>(Soldiers </a:t>
            </a:r>
            <a:r>
              <a:rPr lang="en-US" sz="1100" b="1" dirty="0" smtClean="0">
                <a:solidFill>
                  <a:schemeClr val="accent1">
                    <a:lumMod val="50000"/>
                  </a:schemeClr>
                </a:solidFill>
              </a:rPr>
              <a:t>Perspective</a:t>
            </a:r>
            <a:r>
              <a:rPr lang="en-US" sz="1100" b="1" dirty="0">
                <a:solidFill>
                  <a:schemeClr val="accent1">
                    <a:lumMod val="50000"/>
                  </a:schemeClr>
                </a:solidFill>
              </a:rPr>
              <a:t>)</a:t>
            </a:r>
          </a:p>
        </p:txBody>
      </p:sp>
      <p:sp>
        <p:nvSpPr>
          <p:cNvPr id="18" name="Rectangle 17"/>
          <p:cNvSpPr/>
          <p:nvPr/>
        </p:nvSpPr>
        <p:spPr>
          <a:xfrm>
            <a:off x="0" y="1198522"/>
            <a:ext cx="9144000" cy="610869"/>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wrap="square" lIns="91399" tIns="45700" rIns="91399" bIns="45700">
            <a:spAutoFit/>
          </a:bodyPr>
          <a:lstStyle/>
          <a:p>
            <a:pPr algn="ctr">
              <a:spcAft>
                <a:spcPct val="40000"/>
              </a:spcAft>
              <a:buFont typeface="Wingdings 2" pitchFamily="18" charset="2"/>
              <a:buNone/>
            </a:pPr>
            <a:r>
              <a:rPr lang="en-US" sz="1700" b="1" dirty="0" smtClean="0">
                <a:solidFill>
                  <a:schemeClr val="accent1">
                    <a:lumMod val="50000"/>
                  </a:schemeClr>
                </a:solidFill>
              </a:rPr>
              <a:t>Provides Operational &amp; Maintainability Metrics That Enhances the Focus of Pre-Shop Analysis &amp; Subsequent Overhaul Methods.</a:t>
            </a:r>
            <a:endParaRPr lang="en-US" sz="1700" b="1" dirty="0">
              <a:solidFill>
                <a:schemeClr val="accent1">
                  <a:lumMod val="50000"/>
                </a:schemeClr>
              </a:solidFill>
            </a:endParaRPr>
          </a:p>
        </p:txBody>
      </p:sp>
      <p:pic>
        <p:nvPicPr>
          <p:cNvPr id="19" name="Picture 51"/>
          <p:cNvPicPr>
            <a:picLocks noChangeAspect="1" noChangeArrowheads="1"/>
          </p:cNvPicPr>
          <p:nvPr/>
        </p:nvPicPr>
        <p:blipFill>
          <a:blip r:embed="rId4" cstate="print"/>
          <a:srcRect/>
          <a:stretch>
            <a:fillRect/>
          </a:stretch>
        </p:blipFill>
        <p:spPr bwMode="auto">
          <a:xfrm>
            <a:off x="3194467" y="218047"/>
            <a:ext cx="2743418" cy="525121"/>
          </a:xfrm>
          <a:prstGeom prst="rect">
            <a:avLst/>
          </a:prstGeom>
          <a:noFill/>
          <a:ln w="9525">
            <a:noFill/>
            <a:miter lim="800000"/>
            <a:headEnd/>
            <a:tailEnd/>
          </a:ln>
        </p:spPr>
      </p:pic>
      <p:pic>
        <p:nvPicPr>
          <p:cNvPr id="22" name="Picture 1" descr="C:\Users\cristian.partan\Desktop\aqua-web-button-65287.jpg"/>
          <p:cNvPicPr>
            <a:picLocks noChangeAspect="1" noChangeArrowheads="1"/>
          </p:cNvPicPr>
          <p:nvPr/>
        </p:nvPicPr>
        <p:blipFill>
          <a:blip r:embed="rId5" cstate="print">
            <a:clrChange>
              <a:clrFrom>
                <a:srgbClr val="FBFBFD"/>
              </a:clrFrom>
              <a:clrTo>
                <a:srgbClr val="FBFBFD">
                  <a:alpha val="0"/>
                </a:srgbClr>
              </a:clrTo>
            </a:clrChange>
          </a:blip>
          <a:srcRect l="4308" t="20481" r="4591" b="28624"/>
          <a:stretch>
            <a:fillRect/>
          </a:stretch>
        </p:blipFill>
        <p:spPr bwMode="auto">
          <a:xfrm>
            <a:off x="6066468" y="2183156"/>
            <a:ext cx="2578604" cy="625929"/>
          </a:xfrm>
          <a:prstGeom prst="rect">
            <a:avLst/>
          </a:prstGeom>
          <a:noFill/>
        </p:spPr>
      </p:pic>
      <p:sp>
        <p:nvSpPr>
          <p:cNvPr id="21" name="AutoShape 11"/>
          <p:cNvSpPr>
            <a:spLocks noChangeArrowheads="1"/>
          </p:cNvSpPr>
          <p:nvPr/>
        </p:nvSpPr>
        <p:spPr bwMode="auto">
          <a:xfrm>
            <a:off x="3798447" y="2124996"/>
            <a:ext cx="1994670" cy="809458"/>
          </a:xfrm>
          <a:prstGeom prst="rightArrow">
            <a:avLst>
              <a:gd name="adj1" fmla="val 74120"/>
              <a:gd name="adj2" fmla="val 35822"/>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headEnd/>
            <a:tailEnd/>
          </a:ln>
        </p:spPr>
        <p:style>
          <a:lnRef idx="1">
            <a:schemeClr val="accent2"/>
          </a:lnRef>
          <a:fillRef idx="2">
            <a:schemeClr val="accent2"/>
          </a:fillRef>
          <a:effectRef idx="1">
            <a:schemeClr val="accent2"/>
          </a:effectRef>
          <a:fontRef idx="minor">
            <a:schemeClr val="dk1"/>
          </a:fontRef>
        </p:style>
        <p:txBody>
          <a:bodyPr lIns="182798" tIns="45700" rIns="91399" bIns="45700" anchor="ctr"/>
          <a:lstStyle/>
          <a:p>
            <a:pPr algn="ctr"/>
            <a:r>
              <a:rPr lang="en-US" sz="1300" b="1" dirty="0" smtClean="0">
                <a:solidFill>
                  <a:schemeClr val="accent1">
                    <a:lumMod val="50000"/>
                  </a:schemeClr>
                </a:solidFill>
              </a:rPr>
              <a:t>Candidate Lists</a:t>
            </a:r>
            <a:endParaRPr lang="en-US" sz="1300" b="1" dirty="0">
              <a:solidFill>
                <a:schemeClr val="accent1">
                  <a:lumMod val="50000"/>
                </a:schemeClr>
              </a:solidFill>
            </a:endParaRPr>
          </a:p>
        </p:txBody>
      </p:sp>
      <p:sp>
        <p:nvSpPr>
          <p:cNvPr id="5" name="AutoShape 11"/>
          <p:cNvSpPr>
            <a:spLocks noChangeArrowheads="1"/>
          </p:cNvSpPr>
          <p:nvPr/>
        </p:nvSpPr>
        <p:spPr bwMode="auto">
          <a:xfrm>
            <a:off x="2299261" y="2124996"/>
            <a:ext cx="1761866" cy="809458"/>
          </a:xfrm>
          <a:prstGeom prst="rightArrow">
            <a:avLst>
              <a:gd name="adj1" fmla="val 74120"/>
              <a:gd name="adj2" fmla="val 35822"/>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headEnd/>
            <a:tailEnd/>
          </a:ln>
        </p:spPr>
        <p:style>
          <a:lnRef idx="1">
            <a:schemeClr val="accent2"/>
          </a:lnRef>
          <a:fillRef idx="2">
            <a:schemeClr val="accent2"/>
          </a:fillRef>
          <a:effectRef idx="1">
            <a:schemeClr val="accent2"/>
          </a:effectRef>
          <a:fontRef idx="minor">
            <a:schemeClr val="dk1"/>
          </a:fontRef>
        </p:style>
        <p:txBody>
          <a:bodyPr lIns="182798" tIns="45700" rIns="91399" bIns="45700" anchor="ctr"/>
          <a:lstStyle/>
          <a:p>
            <a:pPr algn="ctr"/>
            <a:r>
              <a:rPr lang="en-US" sz="1300" b="1" dirty="0">
                <a:solidFill>
                  <a:schemeClr val="accent1">
                    <a:lumMod val="50000"/>
                  </a:schemeClr>
                </a:solidFill>
              </a:rPr>
              <a:t>RCM </a:t>
            </a:r>
          </a:p>
          <a:p>
            <a:pPr algn="ctr"/>
            <a:r>
              <a:rPr lang="en-US" sz="1300" b="1" dirty="0">
                <a:solidFill>
                  <a:schemeClr val="accent1">
                    <a:lumMod val="50000"/>
                  </a:schemeClr>
                </a:solidFill>
              </a:rPr>
              <a:t>Analysis</a:t>
            </a:r>
          </a:p>
        </p:txBody>
      </p:sp>
      <p:sp>
        <p:nvSpPr>
          <p:cNvPr id="6" name="AutoShape 12"/>
          <p:cNvSpPr>
            <a:spLocks noChangeArrowheads="1"/>
          </p:cNvSpPr>
          <p:nvPr/>
        </p:nvSpPr>
        <p:spPr bwMode="auto">
          <a:xfrm>
            <a:off x="646680" y="2122329"/>
            <a:ext cx="1957489" cy="829193"/>
          </a:xfrm>
          <a:prstGeom prst="rightArrow">
            <a:avLst>
              <a:gd name="adj1" fmla="val 74120"/>
              <a:gd name="adj2" fmla="val 31234"/>
            </a:avLst>
          </a:prstGeom>
          <a:ln>
            <a:headEnd/>
            <a:tailEnd/>
          </a:ln>
        </p:spPr>
        <p:style>
          <a:lnRef idx="0">
            <a:schemeClr val="accent2"/>
          </a:lnRef>
          <a:fillRef idx="3">
            <a:schemeClr val="accent2"/>
          </a:fillRef>
          <a:effectRef idx="3">
            <a:schemeClr val="accent2"/>
          </a:effectRef>
          <a:fontRef idx="minor">
            <a:schemeClr val="lt1"/>
          </a:fontRef>
        </p:style>
        <p:txBody>
          <a:bodyPr lIns="91399" tIns="45700" rIns="91399" bIns="45700" anchor="ctr"/>
          <a:lstStyle/>
          <a:p>
            <a:pPr algn="ctr"/>
            <a:r>
              <a:rPr lang="en-US" sz="1500" b="1" dirty="0"/>
              <a:t>ASAP</a:t>
            </a:r>
            <a:endParaRPr lang="en-US" sz="1300" b="1" dirty="0"/>
          </a:p>
        </p:txBody>
      </p:sp>
      <p:sp>
        <p:nvSpPr>
          <p:cNvPr id="20" name="Rectangle 19"/>
          <p:cNvSpPr/>
          <p:nvPr/>
        </p:nvSpPr>
        <p:spPr>
          <a:xfrm>
            <a:off x="5755421" y="2334741"/>
            <a:ext cx="3259247" cy="317394"/>
          </a:xfrm>
          <a:prstGeom prst="rect">
            <a:avLst/>
          </a:prstGeom>
        </p:spPr>
        <p:txBody>
          <a:bodyPr wrap="square" lIns="86470" tIns="43235" rIns="86470" bIns="43235">
            <a:spAutoFit/>
          </a:bodyPr>
          <a:lstStyle/>
          <a:p>
            <a:pPr algn="ctr"/>
            <a:r>
              <a:rPr lang="en-US" sz="1500" b="1" dirty="0" smtClean="0">
                <a:solidFill>
                  <a:schemeClr val="accent1">
                    <a:lumMod val="50000"/>
                  </a:schemeClr>
                </a:solidFill>
              </a:rPr>
              <a:t>Improvement Program</a:t>
            </a:r>
            <a:endParaRPr lang="en-US" sz="1500" b="1" dirty="0">
              <a:solidFill>
                <a:schemeClr val="accent1">
                  <a:lumMod val="50000"/>
                </a:schemeClr>
              </a:solidFill>
            </a:endParaRPr>
          </a:p>
        </p:txBody>
      </p:sp>
      <p:sp>
        <p:nvSpPr>
          <p:cNvPr id="23" name="Arc 22"/>
          <p:cNvSpPr/>
          <p:nvPr/>
        </p:nvSpPr>
        <p:spPr>
          <a:xfrm>
            <a:off x="192407" y="1890718"/>
            <a:ext cx="7100504" cy="677618"/>
          </a:xfrm>
          <a:prstGeom prst="arc">
            <a:avLst>
              <a:gd name="adj1" fmla="val 10612714"/>
              <a:gd name="adj2" fmla="val 45167"/>
            </a:avLst>
          </a:prstGeom>
          <a:ln w="28575">
            <a:headEnd type="arrow" w="lg" len="lg"/>
            <a:tailEnd type="none" w="lg" len="lg"/>
          </a:ln>
        </p:spPr>
        <p:style>
          <a:lnRef idx="1">
            <a:schemeClr val="accent1"/>
          </a:lnRef>
          <a:fillRef idx="0">
            <a:schemeClr val="accent1"/>
          </a:fillRef>
          <a:effectRef idx="0">
            <a:schemeClr val="accent1"/>
          </a:effectRef>
          <a:fontRef idx="minor">
            <a:schemeClr val="tx1"/>
          </a:fontRef>
        </p:style>
        <p:txBody>
          <a:bodyPr lIns="86470" tIns="43235" rIns="86470" bIns="43235" rtlCol="0" anchor="ctr"/>
          <a:lstStyle/>
          <a:p>
            <a:pPr algn="ctr"/>
            <a:endParaRPr lang="en-US"/>
          </a:p>
        </p:txBody>
      </p:sp>
      <p:sp>
        <p:nvSpPr>
          <p:cNvPr id="24" name="Rectangle 23"/>
          <p:cNvSpPr>
            <a:spLocks noChangeArrowheads="1"/>
          </p:cNvSpPr>
          <p:nvPr/>
        </p:nvSpPr>
        <p:spPr bwMode="auto">
          <a:xfrm>
            <a:off x="2340118" y="1916041"/>
            <a:ext cx="2459077" cy="293474"/>
          </a:xfrm>
          <a:prstGeom prst="rect">
            <a:avLst/>
          </a:prstGeom>
          <a:noFill/>
          <a:ln w="9525">
            <a:noFill/>
            <a:miter lim="800000"/>
            <a:headEnd/>
            <a:tailEnd/>
          </a:ln>
        </p:spPr>
        <p:txBody>
          <a:bodyPr wrap="square" lIns="91399" tIns="45700" rIns="91399" bIns="45700">
            <a:spAutoFit/>
          </a:bodyPr>
          <a:lstStyle/>
          <a:p>
            <a:pPr algn="ctr"/>
            <a:r>
              <a:rPr lang="en-US" sz="1300" b="1" dirty="0" smtClean="0">
                <a:solidFill>
                  <a:schemeClr val="accent1">
                    <a:lumMod val="50000"/>
                  </a:schemeClr>
                </a:solidFill>
              </a:rPr>
              <a:t>Feedback &amp; Attack</a:t>
            </a:r>
            <a:endParaRPr lang="en-US" sz="1300" b="1" dirty="0">
              <a:solidFill>
                <a:schemeClr val="accent1">
                  <a:lumMod val="50000"/>
                </a:schemeClr>
              </a:solidFill>
            </a:endParaRPr>
          </a:p>
        </p:txBody>
      </p:sp>
      <p:sp>
        <p:nvSpPr>
          <p:cNvPr id="26" name="Rectangle 25"/>
          <p:cNvSpPr/>
          <p:nvPr/>
        </p:nvSpPr>
        <p:spPr>
          <a:xfrm>
            <a:off x="2403045" y="849448"/>
            <a:ext cx="4344158" cy="317394"/>
          </a:xfrm>
          <a:prstGeom prst="rect">
            <a:avLst/>
          </a:prstGeom>
        </p:spPr>
        <p:txBody>
          <a:bodyPr wrap="square" lIns="86470" tIns="43235" rIns="86470" bIns="43235">
            <a:spAutoFit/>
          </a:bodyPr>
          <a:lstStyle/>
          <a:p>
            <a:pPr algn="ctr"/>
            <a:r>
              <a:rPr lang="en-US" sz="1500" b="1" dirty="0" smtClean="0">
                <a:solidFill>
                  <a:schemeClr val="accent1">
                    <a:lumMod val="50000"/>
                  </a:schemeClr>
                </a:solidFill>
              </a:rPr>
              <a:t>Aviation System Assessment Program</a:t>
            </a:r>
            <a:endParaRPr lang="en-US" sz="1500" b="1" dirty="0">
              <a:solidFill>
                <a:schemeClr val="accent1">
                  <a:lumMod val="5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LC PowerPoint Presentation Branding Template-AMC">
  <a:themeElements>
    <a:clrScheme name="ALC Branding">
      <a:dk1>
        <a:sysClr val="windowText" lastClr="000000"/>
      </a:dk1>
      <a:lt1>
        <a:sysClr val="window" lastClr="FFFFFF"/>
      </a:lt1>
      <a:dk2>
        <a:srgbClr val="366092"/>
      </a:dk2>
      <a:lt2>
        <a:srgbClr val="EEECE1"/>
      </a:lt2>
      <a:accent1>
        <a:srgbClr val="17375E"/>
      </a:accent1>
      <a:accent2>
        <a:srgbClr val="1C75BC"/>
      </a:accent2>
      <a:accent3>
        <a:srgbClr val="939598"/>
      </a:accent3>
      <a:accent4>
        <a:srgbClr val="BE1E2D"/>
      </a:accent4>
      <a:accent5>
        <a:srgbClr val="E46C0B"/>
      </a:accent5>
      <a:accent6>
        <a:srgbClr val="C3A031"/>
      </a:accent6>
      <a:hlink>
        <a:srgbClr val="366092"/>
      </a:hlink>
      <a:folHlink>
        <a:srgbClr val="939598"/>
      </a:folHlink>
    </a:clrScheme>
    <a:fontScheme name="IMMC Brand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MMC Branding">
    <a:dk1>
      <a:srgbClr val="000000"/>
    </a:dk1>
    <a:lt1>
      <a:srgbClr val="FFFFFF"/>
    </a:lt1>
    <a:dk2>
      <a:srgbClr val="366092"/>
    </a:dk2>
    <a:lt2>
      <a:srgbClr val="FFFFFF"/>
    </a:lt2>
    <a:accent1>
      <a:srgbClr val="17375E"/>
    </a:accent1>
    <a:accent2>
      <a:srgbClr val="1C75BC"/>
    </a:accent2>
    <a:accent3>
      <a:srgbClr val="808285"/>
    </a:accent3>
    <a:accent4>
      <a:srgbClr val="BE1E2D"/>
    </a:accent4>
    <a:accent5>
      <a:srgbClr val="E46C0B"/>
    </a:accent5>
    <a:accent6>
      <a:srgbClr val="C3A031"/>
    </a:accent6>
    <a:hlink>
      <a:srgbClr val="366092"/>
    </a:hlink>
    <a:folHlink>
      <a:srgbClr val="E46C0B"/>
    </a:folHlink>
  </a:clrScheme>
  <a:fontScheme name="IMMC Brand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MMC Branding">
    <a:dk1>
      <a:srgbClr val="000000"/>
    </a:dk1>
    <a:lt1>
      <a:srgbClr val="FFFFFF"/>
    </a:lt1>
    <a:dk2>
      <a:srgbClr val="366092"/>
    </a:dk2>
    <a:lt2>
      <a:srgbClr val="FFFFFF"/>
    </a:lt2>
    <a:accent1>
      <a:srgbClr val="17375E"/>
    </a:accent1>
    <a:accent2>
      <a:srgbClr val="1C75BC"/>
    </a:accent2>
    <a:accent3>
      <a:srgbClr val="808285"/>
    </a:accent3>
    <a:accent4>
      <a:srgbClr val="BE1E2D"/>
    </a:accent4>
    <a:accent5>
      <a:srgbClr val="E46C0B"/>
    </a:accent5>
    <a:accent6>
      <a:srgbClr val="C3A031"/>
    </a:accent6>
    <a:hlink>
      <a:srgbClr val="366092"/>
    </a:hlink>
    <a:folHlink>
      <a:srgbClr val="E46C0B"/>
    </a:folHlink>
  </a:clrScheme>
  <a:fontScheme name="IMMC Brand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ALC PowerPoint Presentation Branding Template-AMC</Template>
  <TotalTime>957</TotalTime>
  <Words>2324</Words>
  <Application>Microsoft Office PowerPoint</Application>
  <PresentationFormat>On-screen Show (4:3)</PresentationFormat>
  <Paragraphs>570</Paragraphs>
  <Slides>43</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43</vt:i4>
      </vt:variant>
    </vt:vector>
  </HeadingPairs>
  <TitlesOfParts>
    <vt:vector size="55" baseType="lpstr">
      <vt:lpstr>MS PGothic</vt:lpstr>
      <vt:lpstr>Arial</vt:lpstr>
      <vt:lpstr>Calibri</vt:lpstr>
      <vt:lpstr>ITC Franklin Gothic Std Demi</vt:lpstr>
      <vt:lpstr>Lucida Grande</vt:lpstr>
      <vt:lpstr>Times New Roman</vt:lpstr>
      <vt:lpstr>Wingdings</vt:lpstr>
      <vt:lpstr>Wingdings 2</vt:lpstr>
      <vt:lpstr>ALC PowerPoint Presentation Branding Template-AMC</vt:lpstr>
      <vt:lpstr>Photo Editor Photo</vt:lpstr>
      <vt:lpstr>Worksheet</vt:lpstr>
      <vt:lpstr>Bitmap Image</vt:lpstr>
      <vt:lpstr>CBM+ and Cost Wise Readiness (CWR)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 Invest</vt:lpstr>
      <vt:lpstr>Project Submittal Checklist </vt:lpstr>
      <vt:lpstr>PowerPoint Presentation</vt:lpstr>
      <vt:lpstr>PowerPoint Presentation</vt:lpstr>
      <vt:lpstr>Summary</vt:lpstr>
      <vt:lpstr>PowerPoint Presentation</vt:lpstr>
      <vt:lpstr>PowerPoint Presentation</vt:lpstr>
      <vt:lpstr> ALC/SOA Analysis Playbook  Overview    04 November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of Opportunity</vt:lpstr>
      <vt:lpstr>PowerPoint Presentation</vt:lpstr>
      <vt:lpstr>PowerPoint Presentation</vt:lpstr>
      <vt:lpstr>T-55 Engine Results</vt:lpstr>
      <vt:lpstr>T-55 Engine Results</vt:lpstr>
      <vt:lpstr>T-55 Engine Recommendations</vt:lpstr>
      <vt:lpstr>PowerPoint Presentation</vt:lpstr>
      <vt:lpstr>RCA Process</vt:lpstr>
      <vt:lpstr>PowerPoint Presentation</vt:lpstr>
      <vt:lpstr>Project Evaluation Flow Chart</vt:lpstr>
      <vt:lpstr>PowerPoint Presentation</vt:lpstr>
      <vt:lpstr>PowerPoint Presentation</vt:lpstr>
      <vt:lpstr>Cost-Wise Readiness  (CWR)  Executed through Time on Wing (TOW) Increases</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United States Army</dc:creator>
  <cp:lastModifiedBy>Hudson, Adam K</cp:lastModifiedBy>
  <cp:revision>125</cp:revision>
  <dcterms:created xsi:type="dcterms:W3CDTF">2014-03-13T19:49:34Z</dcterms:created>
  <dcterms:modified xsi:type="dcterms:W3CDTF">2014-11-04T05:23:31Z</dcterms:modified>
</cp:coreProperties>
</file>