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7"/>
  </p:notesMasterIdLst>
  <p:sldIdLst>
    <p:sldId id="256" r:id="rId2"/>
    <p:sldId id="267" r:id="rId3"/>
    <p:sldId id="257" r:id="rId4"/>
    <p:sldId id="276" r:id="rId5"/>
    <p:sldId id="258" r:id="rId6"/>
    <p:sldId id="259" r:id="rId7"/>
    <p:sldId id="277" r:id="rId8"/>
    <p:sldId id="260" r:id="rId9"/>
    <p:sldId id="278" r:id="rId10"/>
    <p:sldId id="280" r:id="rId11"/>
    <p:sldId id="279" r:id="rId12"/>
    <p:sldId id="281" r:id="rId13"/>
    <p:sldId id="262" r:id="rId14"/>
    <p:sldId id="271" r:id="rId15"/>
    <p:sldId id="273"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hristy Hales" initials="ch" lastIdx="7" clrIdx="0"/>
  <p:cmAuthor id="1" name="snovack" initials="" lastIdx="0" clrIdx="1"/>
  <p:cmAuthor id="2" name="rring" initials="r" lastIdx="4" clrIdx="2"/>
  <p:cmAuthor id="3" name="snovack" initials="sdn"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171" autoAdjust="0"/>
  </p:normalViewPr>
  <p:slideViewPr>
    <p:cSldViewPr>
      <p:cViewPr varScale="1">
        <p:scale>
          <a:sx n="110" d="100"/>
          <a:sy n="110" d="100"/>
        </p:scale>
        <p:origin x="-1644" y="-90"/>
      </p:cViewPr>
      <p:guideLst>
        <p:guide orient="horz" pos="2160"/>
        <p:guide pos="2880"/>
      </p:guideLst>
    </p:cSldViewPr>
  </p:slideViewPr>
  <p:notesTextViewPr>
    <p:cViewPr>
      <p:scale>
        <a:sx n="1" d="1"/>
        <a:sy n="1" d="1"/>
      </p:scale>
      <p:origin x="0" y="0"/>
    </p:cViewPr>
  </p:notesTextViewPr>
  <p:notesViewPr>
    <p:cSldViewPr>
      <p:cViewPr varScale="1">
        <p:scale>
          <a:sx n="87" d="100"/>
          <a:sy n="87" d="100"/>
        </p:scale>
        <p:origin x="-378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44FD8A7-D559-464E-BFC7-3032E9834419}" type="datetimeFigureOut">
              <a:rPr lang="en-US" smtClean="0"/>
              <a:t>10/28/2014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BFE6EF9-203B-4F0C-9BF0-0BB620D26B39}" type="slidenum">
              <a:rPr lang="en-US" smtClean="0"/>
              <a:t>‹#›</a:t>
            </a:fld>
            <a:endParaRPr lang="en-US"/>
          </a:p>
        </p:txBody>
      </p:sp>
    </p:spTree>
    <p:extLst>
      <p:ext uri="{BB962C8B-B14F-4D97-AF65-F5344CB8AC3E}">
        <p14:creationId xmlns:p14="http://schemas.microsoft.com/office/powerpoint/2010/main" val="4089391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Failure cause</a:t>
            </a:r>
            <a:r>
              <a:rPr lang="en-US" dirty="0"/>
              <a:t>: Software defects are mainly design defects.</a:t>
            </a:r>
          </a:p>
          <a:p>
            <a:r>
              <a:rPr lang="en-US" b="1" dirty="0"/>
              <a:t>Wear-out</a:t>
            </a:r>
            <a:r>
              <a:rPr lang="en-US" dirty="0"/>
              <a:t>: Software does not have an energy related wear-out phase. Errors can occur without warning.</a:t>
            </a:r>
          </a:p>
          <a:p>
            <a:r>
              <a:rPr lang="en-US" b="1" dirty="0"/>
              <a:t>Repairable system concept</a:t>
            </a:r>
            <a:r>
              <a:rPr lang="en-US" dirty="0"/>
              <a:t>: Periodic restarts can help fix software problems.</a:t>
            </a:r>
          </a:p>
          <a:p>
            <a:r>
              <a:rPr lang="en-US" b="1" dirty="0"/>
              <a:t>Environmental factors</a:t>
            </a:r>
            <a:r>
              <a:rPr lang="en-US" dirty="0"/>
              <a:t>: These do not affect software reliability, although they may affect program inputs.</a:t>
            </a:r>
          </a:p>
          <a:p>
            <a:r>
              <a:rPr lang="en-US" b="1" dirty="0"/>
              <a:t>Reliability prediction</a:t>
            </a:r>
            <a:r>
              <a:rPr lang="en-US" dirty="0"/>
              <a:t>: Software reliability cannot be predicted from any physical basis, since it depends completely on human factors in design.</a:t>
            </a:r>
          </a:p>
          <a:p>
            <a:r>
              <a:rPr lang="en-US" b="1" dirty="0"/>
              <a:t>Redundancy</a:t>
            </a:r>
            <a:r>
              <a:rPr lang="en-US" dirty="0"/>
              <a:t>: Software reliability identical software components.</a:t>
            </a:r>
          </a:p>
          <a:p>
            <a:r>
              <a:rPr lang="en-US" b="1" dirty="0"/>
              <a:t>Interfaces</a:t>
            </a:r>
            <a:r>
              <a:rPr lang="en-US" dirty="0"/>
              <a:t>: Software interfaces are purely conceptual rather than tangible.</a:t>
            </a:r>
          </a:p>
          <a:p>
            <a:r>
              <a:rPr lang="en-US" b="1" dirty="0"/>
              <a:t>Failure rate motivators</a:t>
            </a:r>
            <a:r>
              <a:rPr lang="en-US" dirty="0"/>
              <a:t>: Origins of software failures are usually not predictable from analyses of separate statements.</a:t>
            </a:r>
          </a:p>
          <a:p>
            <a:r>
              <a:rPr lang="en-US" b="1" dirty="0"/>
              <a:t>Standard components</a:t>
            </a:r>
            <a:r>
              <a:rPr lang="en-US" dirty="0"/>
              <a:t>: Well-understood and extensively-tested standard parts will help improve hardware maintainability and reliability.  The software industry has not observed this trend. Code reuse has been around for some time, but to a very limited extent. There are no standard parts for software, although there are some standardized logic structures.</a:t>
            </a:r>
          </a:p>
          <a:p>
            <a:endParaRPr lang="en-US" dirty="0"/>
          </a:p>
        </p:txBody>
      </p:sp>
      <p:sp>
        <p:nvSpPr>
          <p:cNvPr id="4" name="Slide Number Placeholder 3"/>
          <p:cNvSpPr>
            <a:spLocks noGrp="1"/>
          </p:cNvSpPr>
          <p:nvPr>
            <p:ph type="sldNum" sz="quarter" idx="10"/>
          </p:nvPr>
        </p:nvSpPr>
        <p:spPr/>
        <p:txBody>
          <a:bodyPr/>
          <a:lstStyle/>
          <a:p>
            <a:fld id="{4BFE6EF9-203B-4F0C-9BF0-0BB620D26B39}" type="slidenum">
              <a:rPr lang="en-US" smtClean="0"/>
              <a:t>1</a:t>
            </a:fld>
            <a:endParaRPr lang="en-US"/>
          </a:p>
        </p:txBody>
      </p:sp>
    </p:spTree>
    <p:extLst>
      <p:ext uri="{BB962C8B-B14F-4D97-AF65-F5344CB8AC3E}">
        <p14:creationId xmlns:p14="http://schemas.microsoft.com/office/powerpoint/2010/main" val="3185661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FE6EF9-203B-4F0C-9BF0-0BB620D26B39}" type="slidenum">
              <a:rPr lang="en-US" smtClean="0"/>
              <a:t>2</a:t>
            </a:fld>
            <a:endParaRPr lang="en-US"/>
          </a:p>
        </p:txBody>
      </p:sp>
    </p:spTree>
    <p:extLst>
      <p:ext uri="{BB962C8B-B14F-4D97-AF65-F5344CB8AC3E}">
        <p14:creationId xmlns:p14="http://schemas.microsoft.com/office/powerpoint/2010/main" val="2355673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FE6EF9-203B-4F0C-9BF0-0BB620D26B39}" type="slidenum">
              <a:rPr lang="en-US" smtClean="0"/>
              <a:t>3</a:t>
            </a:fld>
            <a:endParaRPr lang="en-US"/>
          </a:p>
        </p:txBody>
      </p:sp>
    </p:spTree>
    <p:extLst>
      <p:ext uri="{BB962C8B-B14F-4D97-AF65-F5344CB8AC3E}">
        <p14:creationId xmlns:p14="http://schemas.microsoft.com/office/powerpoint/2010/main" val="2601064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FE6EF9-203B-4F0C-9BF0-0BB620D26B39}" type="slidenum">
              <a:rPr lang="en-US" smtClean="0"/>
              <a:t>5</a:t>
            </a:fld>
            <a:endParaRPr lang="en-US"/>
          </a:p>
        </p:txBody>
      </p:sp>
    </p:spTree>
    <p:extLst>
      <p:ext uri="{BB962C8B-B14F-4D97-AF65-F5344CB8AC3E}">
        <p14:creationId xmlns:p14="http://schemas.microsoft.com/office/powerpoint/2010/main" val="3417956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FE6EF9-203B-4F0C-9BF0-0BB620D26B39}" type="slidenum">
              <a:rPr lang="en-US" smtClean="0"/>
              <a:t>6</a:t>
            </a:fld>
            <a:endParaRPr lang="en-US"/>
          </a:p>
        </p:txBody>
      </p:sp>
    </p:spTree>
    <p:extLst>
      <p:ext uri="{BB962C8B-B14F-4D97-AF65-F5344CB8AC3E}">
        <p14:creationId xmlns:p14="http://schemas.microsoft.com/office/powerpoint/2010/main" val="769937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9" name="Picture 8" descr="PDR Cover_PP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extBox 10"/>
          <p:cNvSpPr txBox="1"/>
          <p:nvPr/>
        </p:nvSpPr>
        <p:spPr>
          <a:xfrm>
            <a:off x="6202783" y="333074"/>
            <a:ext cx="1950418" cy="307777"/>
          </a:xfrm>
          <a:prstGeom prst="rect">
            <a:avLst/>
          </a:prstGeom>
          <a:noFill/>
        </p:spPr>
        <p:txBody>
          <a:bodyPr wrap="square" rtlCol="0" anchor="ctr">
            <a:spAutoFit/>
          </a:bodyPr>
          <a:lstStyle/>
          <a:p>
            <a:pPr lvl="0" algn="r"/>
            <a:r>
              <a:rPr lang="en-US" sz="700" b="0" dirty="0" smtClean="0">
                <a:solidFill>
                  <a:schemeClr val="bg1"/>
                </a:solidFill>
              </a:rPr>
              <a:t>National Aeronautics and</a:t>
            </a:r>
          </a:p>
          <a:p>
            <a:pPr lvl="0" algn="r"/>
            <a:r>
              <a:rPr lang="en-US" sz="700" b="0" dirty="0" smtClean="0">
                <a:solidFill>
                  <a:schemeClr val="bg1"/>
                </a:solidFill>
              </a:rPr>
              <a:t>Space Administration</a:t>
            </a:r>
            <a:endParaRPr lang="en-US" sz="700" b="0" dirty="0"/>
          </a:p>
        </p:txBody>
      </p:sp>
      <p:sp>
        <p:nvSpPr>
          <p:cNvPr id="5" name="Rectangle 7"/>
          <p:cNvSpPr>
            <a:spLocks noChangeArrowheads="1"/>
          </p:cNvSpPr>
          <p:nvPr/>
        </p:nvSpPr>
        <p:spPr bwMode="auto">
          <a:xfrm>
            <a:off x="0" y="6642100"/>
            <a:ext cx="804890" cy="200055"/>
          </a:xfrm>
          <a:prstGeom prst="rect">
            <a:avLst/>
          </a:prstGeom>
          <a:noFill/>
          <a:ln w="9525">
            <a:noFill/>
            <a:miter lim="800000"/>
            <a:headEnd/>
            <a:tailEnd/>
          </a:ln>
          <a:effectLst/>
        </p:spPr>
        <p:txBody>
          <a:bodyPr wrap="none">
            <a:spAutoFit/>
          </a:bodyPr>
          <a:lstStyle/>
          <a:p>
            <a:pPr eaLnBrk="0" hangingPunct="0">
              <a:defRPr/>
            </a:pPr>
            <a:r>
              <a:rPr lang="en-US" sz="700" b="1" dirty="0" err="1">
                <a:solidFill>
                  <a:schemeClr val="bg1"/>
                </a:solidFill>
                <a:effectLst>
                  <a:outerShdw blurRad="50800" dist="38100" dir="2700000" algn="tl" rotWithShape="0">
                    <a:srgbClr val="000000">
                      <a:alpha val="43000"/>
                    </a:srgbClr>
                  </a:outerShdw>
                </a:effectLst>
              </a:rPr>
              <a:t>www.nasa.gov</a:t>
            </a:r>
            <a:endParaRPr lang="en-US" sz="700" b="1" dirty="0">
              <a:solidFill>
                <a:schemeClr val="bg1"/>
              </a:solidFill>
              <a:effectLst>
                <a:outerShdw blurRad="50800" dist="38100" dir="2700000" algn="tl" rotWithShape="0">
                  <a:srgbClr val="000000">
                    <a:alpha val="43000"/>
                  </a:srgbClr>
                </a:outerShdw>
              </a:effectLst>
            </a:endParaRPr>
          </a:p>
        </p:txBody>
      </p:sp>
      <p:sp>
        <p:nvSpPr>
          <p:cNvPr id="269317" name="Rectangle 5"/>
          <p:cNvSpPr>
            <a:spLocks noGrp="1" noChangeArrowheads="1"/>
          </p:cNvSpPr>
          <p:nvPr>
            <p:ph type="ctrTitle" sz="quarter"/>
          </p:nvPr>
        </p:nvSpPr>
        <p:spPr>
          <a:xfrm>
            <a:off x="3895998" y="2482612"/>
            <a:ext cx="5241174" cy="1143000"/>
          </a:xfrm>
          <a:effectLst>
            <a:prstShdw prst="shdw13" dist="53882" dir="13500000">
              <a:schemeClr val="bg2"/>
            </a:prstShdw>
          </a:effectLst>
        </p:spPr>
        <p:txBody>
          <a:bodyPr/>
          <a:lstStyle>
            <a:lvl1pPr algn="r">
              <a:defRPr sz="3000">
                <a:solidFill>
                  <a:srgbClr val="FFFFFF"/>
                </a:solidFill>
              </a:defRPr>
            </a:lvl1pPr>
          </a:lstStyle>
          <a:p>
            <a:r>
              <a:rPr lang="en-US" smtClean="0"/>
              <a:t>Click to edit Master title style</a:t>
            </a:r>
            <a:endParaRPr lang="en-US" dirty="0"/>
          </a:p>
        </p:txBody>
      </p:sp>
      <p:sp>
        <p:nvSpPr>
          <p:cNvPr id="269318" name="Rectangle 6"/>
          <p:cNvSpPr>
            <a:spLocks noGrp="1" noChangeArrowheads="1"/>
          </p:cNvSpPr>
          <p:nvPr>
            <p:ph type="subTitle" sz="quarter" idx="1" hasCustomPrompt="1"/>
          </p:nvPr>
        </p:nvSpPr>
        <p:spPr>
          <a:xfrm>
            <a:off x="5195410" y="5507694"/>
            <a:ext cx="3941762" cy="1066800"/>
          </a:xfrm>
          <a:effectLst>
            <a:prstShdw prst="shdw13" dist="53882" dir="13500000">
              <a:schemeClr val="bg2"/>
            </a:prstShdw>
          </a:effectLst>
        </p:spPr>
        <p:txBody>
          <a:bodyPr/>
          <a:lstStyle>
            <a:lvl1pPr marL="0" indent="0" algn="r">
              <a:buFont typeface="Symbol" pitchFamily="18" charset="2"/>
              <a:buNone/>
              <a:defRPr sz="1800" i="1">
                <a:solidFill>
                  <a:srgbClr val="FFFFFF"/>
                </a:solidFill>
              </a:defRPr>
            </a:lvl1pPr>
          </a:lstStyle>
          <a:p>
            <a:r>
              <a:rPr lang="en-US" dirty="0" smtClean="0"/>
              <a:t>Presenters Name</a:t>
            </a:r>
          </a:p>
          <a:p>
            <a:r>
              <a:rPr lang="en-US" dirty="0" smtClean="0"/>
              <a:t>Date</a:t>
            </a:r>
            <a:endParaRPr lang="en-US" dirty="0"/>
          </a:p>
        </p:txBody>
      </p:sp>
      <p:cxnSp>
        <p:nvCxnSpPr>
          <p:cNvPr id="10" name="Straight Connector 9"/>
          <p:cNvCxnSpPr/>
          <p:nvPr/>
        </p:nvCxnSpPr>
        <p:spPr bwMode="auto">
          <a:xfrm>
            <a:off x="8185150" y="149225"/>
            <a:ext cx="0" cy="631825"/>
          </a:xfrm>
          <a:prstGeom prst="line">
            <a:avLst/>
          </a:prstGeom>
          <a:solidFill>
            <a:schemeClr val="accent1"/>
          </a:solidFill>
          <a:ln w="9525" cap="flat" cmpd="sng" algn="ctr">
            <a:solidFill>
              <a:schemeClr val="bg1"/>
            </a:solidFill>
            <a:prstDash val="solid"/>
            <a:round/>
            <a:headEnd type="none" w="med" len="med"/>
            <a:tailEnd type="none" w="med" len="med"/>
          </a:ln>
          <a:effectLst/>
        </p:spPr>
      </p:cxnSp>
      <p:pic>
        <p:nvPicPr>
          <p:cNvPr id="13" name="Picture 12" descr="NASA log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51825" y="146050"/>
            <a:ext cx="774218" cy="640101"/>
          </a:xfrm>
          <a:prstGeom prst="rect">
            <a:avLst/>
          </a:prstGeom>
        </p:spPr>
      </p:pic>
      <p:pic>
        <p:nvPicPr>
          <p:cNvPr id="12" name="Picture 1034" descr="smawhite"/>
          <p:cNvPicPr>
            <a:picLocks noChangeAspect="1" noChangeArrowheads="1"/>
          </p:cNvPicPr>
          <p:nvPr userDrawn="1"/>
        </p:nvPicPr>
        <p:blipFill>
          <a:blip r:embed="rId4" cstate="print"/>
          <a:srcRect/>
          <a:stretch>
            <a:fillRect/>
          </a:stretch>
        </p:blipFill>
        <p:spPr bwMode="auto">
          <a:xfrm>
            <a:off x="0" y="0"/>
            <a:ext cx="2514600" cy="1295400"/>
          </a:xfrm>
          <a:prstGeom prst="rect">
            <a:avLst/>
          </a:prstGeom>
          <a:noFill/>
          <a:ln w="9525">
            <a:noFill/>
            <a:miter lim="800000"/>
            <a:headEnd/>
            <a:tailEnd/>
          </a:ln>
        </p:spPr>
      </p:pic>
    </p:spTree>
  </p:cSld>
  <p:clrMapOvr>
    <a:masterClrMapping/>
  </p:clrMapOvr>
  <p:transition>
    <p:randomBa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Date Placeholder 7"/>
          <p:cNvSpPr>
            <a:spLocks noGrp="1" noChangeArrowheads="1"/>
          </p:cNvSpPr>
          <p:nvPr>
            <p:ph type="dt" sz="quarter" idx="2"/>
          </p:nvPr>
        </p:nvSpPr>
        <p:spPr>
          <a:xfrm>
            <a:off x="3476172" y="6688723"/>
            <a:ext cx="2057400" cy="169277"/>
          </a:xfrm>
          <a:prstGeom prst="rect">
            <a:avLst/>
          </a:prstGeom>
        </p:spPr>
        <p:txBody>
          <a:bodyPr vert="horz" wrap="square" lIns="91440" tIns="45720" rIns="91440" bIns="0" numCol="1" anchor="b" anchorCtr="0" compatLnSpc="1">
            <a:prstTxWarp prst="textNoShape">
              <a:avLst/>
            </a:prstTxWarp>
            <a:spAutoFit/>
          </a:bodyPr>
          <a:lstStyle>
            <a:lvl1pPr algn="ctr">
              <a:defRPr sz="800" b="0" smtClean="0">
                <a:solidFill>
                  <a:schemeClr val="tx1"/>
                </a:solidFill>
                <a:effectLst/>
                <a:latin typeface="+mn-lt"/>
                <a:ea typeface="ＭＳ Ｐゴシック" charset="-128"/>
                <a:cs typeface="+mj-cs"/>
              </a:defRPr>
            </a:lvl1pPr>
          </a:lstStyle>
          <a:p>
            <a:fld id="{CDF07BC0-2059-4930-B069-35797401BAD7}" type="datetimeFigureOut">
              <a:rPr lang="en-US" smtClean="0"/>
              <a:t>10/28/2014</a:t>
            </a:fld>
            <a:endParaRPr lang="en-US"/>
          </a:p>
        </p:txBody>
      </p:sp>
      <p:sp>
        <p:nvSpPr>
          <p:cNvPr id="4" name="Rectangle 7"/>
          <p:cNvSpPr>
            <a:spLocks noGrp="1" noChangeArrowheads="1"/>
          </p:cNvSpPr>
          <p:nvPr>
            <p:ph type="sldNum" sz="quarter" idx="4"/>
          </p:nvPr>
        </p:nvSpPr>
        <p:spPr>
          <a:xfrm>
            <a:off x="7201509" y="6688723"/>
            <a:ext cx="1862664" cy="169277"/>
          </a:xfrm>
          <a:prstGeom prst="rect">
            <a:avLst/>
          </a:prstGeom>
          <a:ln/>
        </p:spPr>
        <p:txBody>
          <a:bodyPr wrap="square" rIns="0" bIns="0" anchor="b" anchorCtr="0">
            <a:spAutoFit/>
          </a:bodyPr>
          <a:lstStyle>
            <a:lvl1pPr algn="r">
              <a:defRPr sz="800" b="0" dirty="0" smtClean="0">
                <a:solidFill>
                  <a:schemeClr val="tx1"/>
                </a:solidFill>
                <a:latin typeface="+mn-lt"/>
              </a:defRPr>
            </a:lvl1pPr>
          </a:lstStyle>
          <a:p>
            <a:fld id="{2FF3C693-C154-4B49-9B07-FFF6E33EB6FB}" type="slidenum">
              <a:rPr lang="en-US" smtClean="0"/>
              <a:t>‹#›</a:t>
            </a:fld>
            <a:endParaRPr lang="en-US"/>
          </a:p>
        </p:txBody>
      </p:sp>
      <p:sp>
        <p:nvSpPr>
          <p:cNvPr id="5" name="Footer Placeholder 4"/>
          <p:cNvSpPr>
            <a:spLocks noGrp="1"/>
          </p:cNvSpPr>
          <p:nvPr>
            <p:ph type="ftr" sz="quarter" idx="3"/>
          </p:nvPr>
        </p:nvSpPr>
        <p:spPr>
          <a:xfrm>
            <a:off x="0" y="6662057"/>
            <a:ext cx="2895600" cy="195943"/>
          </a:xfrm>
          <a:prstGeom prst="rect">
            <a:avLst/>
          </a:prstGeom>
        </p:spPr>
        <p:txBody>
          <a:bodyPr anchor="b"/>
          <a:lstStyle>
            <a:lvl1pPr>
              <a:defRPr sz="800" b="0">
                <a:latin typeface="+mn-lt"/>
              </a:defRPr>
            </a:lvl1pPr>
          </a:lstStyle>
          <a:p>
            <a:endParaRPr lang="en-US"/>
          </a:p>
        </p:txBody>
      </p:sp>
    </p:spTree>
    <p:extLst>
      <p:ext uri="{BB962C8B-B14F-4D97-AF65-F5344CB8AC3E}">
        <p14:creationId xmlns:p14="http://schemas.microsoft.com/office/powerpoint/2010/main" val="4280774001"/>
      </p:ext>
    </p:extLst>
  </p:cSld>
  <p:clrMapOvr>
    <a:masterClrMapping/>
  </p:clrMapOvr>
  <p:transition advClick="0">
    <p:randomBa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Break">
    <p:spTree>
      <p:nvGrpSpPr>
        <p:cNvPr id="1" name=""/>
        <p:cNvGrpSpPr/>
        <p:nvPr/>
      </p:nvGrpSpPr>
      <p:grpSpPr>
        <a:xfrm>
          <a:off x="0" y="0"/>
          <a:ext cx="0" cy="0"/>
          <a:chOff x="0" y="0"/>
          <a:chExt cx="0" cy="0"/>
        </a:xfrm>
      </p:grpSpPr>
      <p:sp>
        <p:nvSpPr>
          <p:cNvPr id="269318" name="Rectangle 6"/>
          <p:cNvSpPr>
            <a:spLocks noGrp="1" noChangeArrowheads="1"/>
          </p:cNvSpPr>
          <p:nvPr>
            <p:ph type="subTitle" sz="quarter" idx="1" hasCustomPrompt="1"/>
          </p:nvPr>
        </p:nvSpPr>
        <p:spPr>
          <a:xfrm>
            <a:off x="5195410" y="1087435"/>
            <a:ext cx="3941762" cy="1066800"/>
          </a:xfrm>
          <a:effectLst>
            <a:prstShdw prst="shdw13" dist="53882" dir="13500000">
              <a:schemeClr val="bg2"/>
            </a:prstShdw>
          </a:effectLst>
        </p:spPr>
        <p:txBody>
          <a:bodyPr/>
          <a:lstStyle>
            <a:lvl1pPr marL="0" indent="0" algn="r">
              <a:buFont typeface="Symbol" pitchFamily="18" charset="2"/>
              <a:buNone/>
              <a:defRPr sz="1800" i="1">
                <a:solidFill>
                  <a:schemeClr val="bg1"/>
                </a:solidFill>
              </a:defRPr>
            </a:lvl1pPr>
          </a:lstStyle>
          <a:p>
            <a:r>
              <a:rPr lang="en-US" dirty="0" smtClean="0"/>
              <a:t>Presenters Name</a:t>
            </a:r>
          </a:p>
          <a:p>
            <a:r>
              <a:rPr lang="en-US" dirty="0" smtClean="0"/>
              <a:t>Date</a:t>
            </a:r>
            <a:endParaRPr lang="en-US" dirty="0"/>
          </a:p>
        </p:txBody>
      </p:sp>
      <p:sp>
        <p:nvSpPr>
          <p:cNvPr id="10" name="Date Placeholder 7"/>
          <p:cNvSpPr>
            <a:spLocks noGrp="1" noChangeArrowheads="1"/>
          </p:cNvSpPr>
          <p:nvPr>
            <p:ph type="dt" sz="quarter" idx="2"/>
          </p:nvPr>
        </p:nvSpPr>
        <p:spPr>
          <a:xfrm>
            <a:off x="0" y="6704013"/>
            <a:ext cx="2057400" cy="153987"/>
          </a:xfrm>
          <a:prstGeom prst="rect">
            <a:avLst/>
          </a:prstGeom>
        </p:spPr>
        <p:txBody>
          <a:bodyPr vert="horz" wrap="square" lIns="91440" tIns="45720" rIns="91440" bIns="0" numCol="1" anchor="b" anchorCtr="0" compatLnSpc="1">
            <a:prstTxWarp prst="textNoShape">
              <a:avLst/>
            </a:prstTxWarp>
            <a:spAutoFit/>
          </a:bodyPr>
          <a:lstStyle>
            <a:lvl1pPr>
              <a:defRPr sz="700" b="0" smtClean="0">
                <a:solidFill>
                  <a:schemeClr val="tx1"/>
                </a:solidFill>
                <a:effectLst/>
                <a:latin typeface="Arial" charset="0"/>
                <a:ea typeface="ＭＳ Ｐゴシック" charset="-128"/>
                <a:cs typeface="+mj-cs"/>
              </a:defRPr>
            </a:lvl1pPr>
          </a:lstStyle>
          <a:p>
            <a:fld id="{CDF07BC0-2059-4930-B069-35797401BAD7}" type="datetimeFigureOut">
              <a:rPr lang="en-US" smtClean="0"/>
              <a:t>10/28/2014</a:t>
            </a:fld>
            <a:endParaRPr lang="en-US"/>
          </a:p>
        </p:txBody>
      </p:sp>
      <p:sp>
        <p:nvSpPr>
          <p:cNvPr id="9" name="Rectangle 7"/>
          <p:cNvSpPr>
            <a:spLocks noGrp="1" noChangeArrowheads="1"/>
          </p:cNvSpPr>
          <p:nvPr>
            <p:ph type="sldNum" sz="quarter" idx="4"/>
          </p:nvPr>
        </p:nvSpPr>
        <p:spPr>
          <a:xfrm>
            <a:off x="7230537" y="6704112"/>
            <a:ext cx="1862664" cy="153888"/>
          </a:xfrm>
          <a:prstGeom prst="rect">
            <a:avLst/>
          </a:prstGeom>
          <a:ln/>
        </p:spPr>
        <p:txBody>
          <a:bodyPr wrap="square" rIns="0" bIns="0" anchor="b" anchorCtr="0">
            <a:spAutoFit/>
          </a:bodyPr>
          <a:lstStyle>
            <a:lvl1pPr algn="r">
              <a:defRPr sz="700" b="0" dirty="0" smtClean="0">
                <a:solidFill>
                  <a:schemeClr val="tx1"/>
                </a:solidFill>
              </a:defRPr>
            </a:lvl1pPr>
          </a:lstStyle>
          <a:p>
            <a:fld id="{2FF3C693-C154-4B49-9B07-FFF6E33EB6FB}" type="slidenum">
              <a:rPr lang="en-US" smtClean="0"/>
              <a:t>‹#›</a:t>
            </a:fld>
            <a:endParaRPr lang="en-US"/>
          </a:p>
        </p:txBody>
      </p:sp>
      <p:pic>
        <p:nvPicPr>
          <p:cNvPr id="11" name="Picture 10" descr="tri.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900444"/>
            <a:ext cx="9152216" cy="5957556"/>
          </a:xfrm>
          <a:prstGeom prst="rect">
            <a:avLst/>
          </a:prstGeom>
        </p:spPr>
      </p:pic>
      <p:pic>
        <p:nvPicPr>
          <p:cNvPr id="12" name="Picture 11" descr="PDR Header.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914400"/>
          </a:xfrm>
          <a:prstGeom prst="rect">
            <a:avLst/>
          </a:prstGeom>
        </p:spPr>
      </p:pic>
      <p:pic>
        <p:nvPicPr>
          <p:cNvPr id="13" name="Picture 12" descr="NASA logo.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251825" y="146050"/>
            <a:ext cx="774218" cy="640101"/>
          </a:xfrm>
          <a:prstGeom prst="rect">
            <a:avLst/>
          </a:prstGeom>
        </p:spPr>
      </p:pic>
      <p:sp>
        <p:nvSpPr>
          <p:cNvPr id="14" name="Rectangle 4"/>
          <p:cNvSpPr>
            <a:spLocks noGrp="1" noChangeArrowheads="1"/>
          </p:cNvSpPr>
          <p:nvPr>
            <p:ph type="title"/>
          </p:nvPr>
        </p:nvSpPr>
        <p:spPr bwMode="auto">
          <a:xfrm>
            <a:off x="1700231" y="166127"/>
            <a:ext cx="650875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Tree>
    <p:extLst>
      <p:ext uri="{BB962C8B-B14F-4D97-AF65-F5344CB8AC3E}">
        <p14:creationId xmlns:p14="http://schemas.microsoft.com/office/powerpoint/2010/main" val="1292468947"/>
      </p:ext>
    </p:extLst>
  </p:cSld>
  <p:clrMapOvr>
    <a:masterClrMapping/>
  </p:clrMapOvr>
  <p:transition>
    <p:randomBa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Body Text">
    <p:spTree>
      <p:nvGrpSpPr>
        <p:cNvPr id="1" name=""/>
        <p:cNvGrpSpPr/>
        <p:nvPr/>
      </p:nvGrpSpPr>
      <p:grpSpPr>
        <a:xfrm>
          <a:off x="0" y="0"/>
          <a:ext cx="0" cy="0"/>
          <a:chOff x="0" y="0"/>
          <a:chExt cx="0" cy="0"/>
        </a:xfrm>
      </p:grpSpPr>
      <p:sp>
        <p:nvSpPr>
          <p:cNvPr id="13" name="Text Placeholder 12"/>
          <p:cNvSpPr>
            <a:spLocks noGrp="1"/>
          </p:cNvSpPr>
          <p:nvPr>
            <p:ph type="body" sz="quarter" idx="10"/>
          </p:nvPr>
        </p:nvSpPr>
        <p:spPr>
          <a:xfrm>
            <a:off x="215597" y="1199205"/>
            <a:ext cx="8759825" cy="516216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Rectangle 4"/>
          <p:cNvSpPr>
            <a:spLocks noGrp="1" noChangeArrowheads="1"/>
          </p:cNvSpPr>
          <p:nvPr>
            <p:ph type="title"/>
          </p:nvPr>
        </p:nvSpPr>
        <p:spPr bwMode="auto">
          <a:xfrm>
            <a:off x="1702635" y="166127"/>
            <a:ext cx="650875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8" name="Date Placeholder 7"/>
          <p:cNvSpPr>
            <a:spLocks noGrp="1" noChangeArrowheads="1"/>
          </p:cNvSpPr>
          <p:nvPr>
            <p:ph type="dt" sz="quarter" idx="2"/>
          </p:nvPr>
        </p:nvSpPr>
        <p:spPr>
          <a:xfrm>
            <a:off x="0" y="6704013"/>
            <a:ext cx="2057400" cy="153987"/>
          </a:xfrm>
          <a:prstGeom prst="rect">
            <a:avLst/>
          </a:prstGeom>
        </p:spPr>
        <p:txBody>
          <a:bodyPr vert="horz" wrap="square" lIns="91440" tIns="45720" rIns="91440" bIns="0" numCol="1" anchor="b" anchorCtr="0" compatLnSpc="1">
            <a:prstTxWarp prst="textNoShape">
              <a:avLst/>
            </a:prstTxWarp>
            <a:spAutoFit/>
          </a:bodyPr>
          <a:lstStyle>
            <a:lvl1pPr>
              <a:defRPr sz="700" b="0" smtClean="0">
                <a:solidFill>
                  <a:schemeClr val="tx1"/>
                </a:solidFill>
                <a:effectLst/>
                <a:latin typeface="Arial" charset="0"/>
                <a:ea typeface="ＭＳ Ｐゴシック" charset="-128"/>
                <a:cs typeface="+mj-cs"/>
              </a:defRPr>
            </a:lvl1pPr>
          </a:lstStyle>
          <a:p>
            <a:fld id="{CDF07BC0-2059-4930-B069-35797401BAD7}" type="datetimeFigureOut">
              <a:rPr lang="en-US" smtClean="0"/>
              <a:t>10/28/2014</a:t>
            </a:fld>
            <a:endParaRPr lang="en-US"/>
          </a:p>
        </p:txBody>
      </p:sp>
      <p:sp>
        <p:nvSpPr>
          <p:cNvPr id="9" name="Rectangle 7"/>
          <p:cNvSpPr>
            <a:spLocks noGrp="1" noChangeArrowheads="1"/>
          </p:cNvSpPr>
          <p:nvPr>
            <p:ph type="sldNum" sz="quarter" idx="4"/>
          </p:nvPr>
        </p:nvSpPr>
        <p:spPr>
          <a:xfrm>
            <a:off x="7230537" y="6704112"/>
            <a:ext cx="1862664" cy="153888"/>
          </a:xfrm>
          <a:prstGeom prst="rect">
            <a:avLst/>
          </a:prstGeom>
          <a:ln/>
        </p:spPr>
        <p:txBody>
          <a:bodyPr wrap="square" rIns="0" bIns="0" anchor="b" anchorCtr="0">
            <a:spAutoFit/>
          </a:bodyPr>
          <a:lstStyle>
            <a:lvl1pPr algn="r">
              <a:defRPr sz="700" b="0" dirty="0" smtClean="0">
                <a:solidFill>
                  <a:schemeClr val="tx1"/>
                </a:solidFill>
              </a:defRPr>
            </a:lvl1pPr>
          </a:lstStyle>
          <a:p>
            <a:fld id="{2FF3C693-C154-4B49-9B07-FFF6E33EB6FB}" type="slidenum">
              <a:rPr lang="en-US" smtClean="0"/>
              <a:t>‹#›</a:t>
            </a:fld>
            <a:endParaRPr lang="en-US"/>
          </a:p>
        </p:txBody>
      </p:sp>
    </p:spTree>
  </p:cSld>
  <p:clrMapOvr>
    <a:masterClrMapping/>
  </p:clrMapOvr>
  <p:transition>
    <p:randomBa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Body Text w/Tagline">
    <p:spTree>
      <p:nvGrpSpPr>
        <p:cNvPr id="1" name=""/>
        <p:cNvGrpSpPr/>
        <p:nvPr/>
      </p:nvGrpSpPr>
      <p:grpSpPr>
        <a:xfrm>
          <a:off x="0" y="0"/>
          <a:ext cx="0" cy="0"/>
          <a:chOff x="0" y="0"/>
          <a:chExt cx="0" cy="0"/>
        </a:xfrm>
      </p:grpSpPr>
      <p:sp>
        <p:nvSpPr>
          <p:cNvPr id="13" name="Text Placeholder 12"/>
          <p:cNvSpPr>
            <a:spLocks noGrp="1"/>
          </p:cNvSpPr>
          <p:nvPr>
            <p:ph type="body" sz="quarter" idx="10"/>
          </p:nvPr>
        </p:nvSpPr>
        <p:spPr>
          <a:xfrm>
            <a:off x="215597" y="1199205"/>
            <a:ext cx="8759825" cy="510495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Rectangle 4"/>
          <p:cNvSpPr>
            <a:spLocks noGrp="1" noChangeArrowheads="1"/>
          </p:cNvSpPr>
          <p:nvPr>
            <p:ph type="title"/>
          </p:nvPr>
        </p:nvSpPr>
        <p:spPr bwMode="auto">
          <a:xfrm>
            <a:off x="1702635" y="166127"/>
            <a:ext cx="650875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5" name="Text Placeholder 14"/>
          <p:cNvSpPr>
            <a:spLocks noGrp="1"/>
          </p:cNvSpPr>
          <p:nvPr>
            <p:ph type="body" sz="quarter" idx="11"/>
          </p:nvPr>
        </p:nvSpPr>
        <p:spPr>
          <a:xfrm>
            <a:off x="595312" y="6304159"/>
            <a:ext cx="7953375" cy="553841"/>
          </a:xfrm>
        </p:spPr>
        <p:txBody>
          <a:bodyPr anchor="ctr"/>
          <a:lstStyle>
            <a:lvl1pPr marL="1588" indent="0" algn="ctr">
              <a:buNone/>
              <a:defRPr sz="2200" b="1" i="1">
                <a:solidFill>
                  <a:srgbClr val="0000AD"/>
                </a:solidFill>
                <a:latin typeface="Arial Narrow"/>
                <a:cs typeface="Arial Narrow"/>
              </a:defRPr>
            </a:lvl1pPr>
            <a:lvl2pPr marL="449263" indent="0" algn="ctr">
              <a:buNone/>
              <a:defRPr>
                <a:solidFill>
                  <a:srgbClr val="AD3300"/>
                </a:solidFill>
              </a:defRPr>
            </a:lvl2pPr>
            <a:lvl3pPr marL="677863" indent="0" algn="ctr">
              <a:buNone/>
              <a:defRPr>
                <a:solidFill>
                  <a:srgbClr val="AD3300"/>
                </a:solidFill>
              </a:defRPr>
            </a:lvl3pPr>
            <a:lvl4pPr marL="966787" indent="0" algn="ctr">
              <a:buNone/>
              <a:defRPr>
                <a:solidFill>
                  <a:srgbClr val="AD3300"/>
                </a:solidFill>
              </a:defRPr>
            </a:lvl4pPr>
            <a:lvl5pPr marL="1255713" indent="0" algn="ctr">
              <a:buNone/>
              <a:defRPr>
                <a:solidFill>
                  <a:srgbClr val="AD3300"/>
                </a:solidFill>
              </a:defRPr>
            </a:lvl5pPr>
          </a:lstStyle>
          <a:p>
            <a:pPr lvl="0"/>
            <a:r>
              <a:rPr lang="en-US" smtClean="0"/>
              <a:t>Click to edit Master text styles</a:t>
            </a:r>
          </a:p>
        </p:txBody>
      </p:sp>
      <p:sp>
        <p:nvSpPr>
          <p:cNvPr id="9" name="Rectangle 7"/>
          <p:cNvSpPr>
            <a:spLocks noGrp="1" noChangeArrowheads="1"/>
          </p:cNvSpPr>
          <p:nvPr>
            <p:ph type="sldNum" sz="quarter" idx="4"/>
          </p:nvPr>
        </p:nvSpPr>
        <p:spPr>
          <a:xfrm>
            <a:off x="7230537" y="6704112"/>
            <a:ext cx="1862664" cy="153888"/>
          </a:xfrm>
          <a:prstGeom prst="rect">
            <a:avLst/>
          </a:prstGeom>
          <a:ln/>
        </p:spPr>
        <p:txBody>
          <a:bodyPr wrap="square" rIns="0" bIns="0" anchor="b" anchorCtr="0">
            <a:spAutoFit/>
          </a:bodyPr>
          <a:lstStyle>
            <a:lvl1pPr algn="r">
              <a:defRPr sz="700" b="0" dirty="0" smtClean="0">
                <a:solidFill>
                  <a:schemeClr val="tx1"/>
                </a:solidFill>
              </a:defRPr>
            </a:lvl1pPr>
          </a:lstStyle>
          <a:p>
            <a:fld id="{2FF3C693-C154-4B49-9B07-FFF6E33EB6FB}" type="slidenum">
              <a:rPr lang="en-US" smtClean="0"/>
              <a:t>‹#›</a:t>
            </a:fld>
            <a:endParaRPr lang="en-US"/>
          </a:p>
        </p:txBody>
      </p:sp>
      <p:sp>
        <p:nvSpPr>
          <p:cNvPr id="8" name="Date Placeholder 7"/>
          <p:cNvSpPr>
            <a:spLocks noGrp="1" noChangeArrowheads="1"/>
          </p:cNvSpPr>
          <p:nvPr>
            <p:ph type="dt" sz="quarter" idx="2"/>
          </p:nvPr>
        </p:nvSpPr>
        <p:spPr>
          <a:xfrm>
            <a:off x="0" y="6704013"/>
            <a:ext cx="2057400" cy="153987"/>
          </a:xfrm>
          <a:prstGeom prst="rect">
            <a:avLst/>
          </a:prstGeom>
        </p:spPr>
        <p:txBody>
          <a:bodyPr vert="horz" wrap="square" lIns="91440" tIns="45720" rIns="91440" bIns="0" numCol="1" anchor="b" anchorCtr="0" compatLnSpc="1">
            <a:prstTxWarp prst="textNoShape">
              <a:avLst/>
            </a:prstTxWarp>
            <a:spAutoFit/>
          </a:bodyPr>
          <a:lstStyle>
            <a:lvl1pPr>
              <a:defRPr sz="700" b="0" smtClean="0">
                <a:solidFill>
                  <a:schemeClr val="tx1"/>
                </a:solidFill>
                <a:effectLst/>
                <a:latin typeface="Arial" charset="0"/>
                <a:ea typeface="ＭＳ Ｐゴシック" charset="-128"/>
                <a:cs typeface="+mj-cs"/>
              </a:defRPr>
            </a:lvl1pPr>
          </a:lstStyle>
          <a:p>
            <a:fld id="{CDF07BC0-2059-4930-B069-35797401BAD7}" type="datetimeFigureOut">
              <a:rPr lang="en-US" smtClean="0"/>
              <a:t>10/28/2014</a:t>
            </a:fld>
            <a:endParaRPr lang="en-US"/>
          </a:p>
        </p:txBody>
      </p:sp>
    </p:spTree>
    <p:extLst>
      <p:ext uri="{BB962C8B-B14F-4D97-AF65-F5344CB8AC3E}">
        <p14:creationId xmlns:p14="http://schemas.microsoft.com/office/powerpoint/2010/main" val="428048686"/>
      </p:ext>
    </p:extLst>
  </p:cSld>
  <p:clrMapOvr>
    <a:masterClrMapping/>
  </p:clrMapOvr>
  <p:transition>
    <p:randomBa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w/tagline">
    <p:spTree>
      <p:nvGrpSpPr>
        <p:cNvPr id="1" name=""/>
        <p:cNvGrpSpPr/>
        <p:nvPr/>
      </p:nvGrpSpPr>
      <p:grpSpPr>
        <a:xfrm>
          <a:off x="0" y="0"/>
          <a:ext cx="0" cy="0"/>
          <a:chOff x="0" y="0"/>
          <a:chExt cx="0" cy="0"/>
        </a:xfrm>
      </p:grpSpPr>
      <p:sp>
        <p:nvSpPr>
          <p:cNvPr id="5" name="Date Placeholder 7"/>
          <p:cNvSpPr>
            <a:spLocks noGrp="1" noChangeArrowheads="1"/>
          </p:cNvSpPr>
          <p:nvPr>
            <p:ph type="dt" sz="quarter" idx="2"/>
          </p:nvPr>
        </p:nvSpPr>
        <p:spPr>
          <a:xfrm>
            <a:off x="0" y="6704013"/>
            <a:ext cx="2057400" cy="153987"/>
          </a:xfrm>
          <a:prstGeom prst="rect">
            <a:avLst/>
          </a:prstGeom>
        </p:spPr>
        <p:txBody>
          <a:bodyPr vert="horz" wrap="square" lIns="91440" tIns="45720" rIns="91440" bIns="0" numCol="1" anchor="b" anchorCtr="0" compatLnSpc="1">
            <a:prstTxWarp prst="textNoShape">
              <a:avLst/>
            </a:prstTxWarp>
            <a:spAutoFit/>
          </a:bodyPr>
          <a:lstStyle>
            <a:lvl1pPr>
              <a:defRPr sz="700" b="0" smtClean="0">
                <a:solidFill>
                  <a:srgbClr val="000000"/>
                </a:solidFill>
                <a:effectLst/>
                <a:latin typeface="Arial" charset="0"/>
                <a:ea typeface="ＭＳ Ｐゴシック" charset="-128"/>
                <a:cs typeface="+mj-cs"/>
              </a:defRPr>
            </a:lvl1pPr>
          </a:lstStyle>
          <a:p>
            <a:fld id="{CDF07BC0-2059-4930-B069-35797401BAD7}" type="datetimeFigureOut">
              <a:rPr lang="en-US" smtClean="0"/>
              <a:t>10/28/2014</a:t>
            </a:fld>
            <a:endParaRPr lang="en-US"/>
          </a:p>
        </p:txBody>
      </p:sp>
      <p:sp>
        <p:nvSpPr>
          <p:cNvPr id="6" name="Rectangle 4"/>
          <p:cNvSpPr>
            <a:spLocks noGrp="1" noChangeArrowheads="1"/>
          </p:cNvSpPr>
          <p:nvPr>
            <p:ph type="title"/>
          </p:nvPr>
        </p:nvSpPr>
        <p:spPr bwMode="auto">
          <a:xfrm>
            <a:off x="1714129" y="166127"/>
            <a:ext cx="650875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7" name="Text Placeholder 14"/>
          <p:cNvSpPr>
            <a:spLocks noGrp="1"/>
          </p:cNvSpPr>
          <p:nvPr>
            <p:ph type="body" sz="quarter" idx="11"/>
          </p:nvPr>
        </p:nvSpPr>
        <p:spPr>
          <a:xfrm>
            <a:off x="595312" y="6304159"/>
            <a:ext cx="7953375" cy="553841"/>
          </a:xfrm>
        </p:spPr>
        <p:txBody>
          <a:bodyPr anchor="ctr"/>
          <a:lstStyle>
            <a:lvl1pPr marL="1588" indent="0" algn="ctr">
              <a:buNone/>
              <a:defRPr sz="2200" b="1" i="1">
                <a:solidFill>
                  <a:srgbClr val="0000AD"/>
                </a:solidFill>
                <a:latin typeface="Arial Narrow"/>
                <a:cs typeface="Arial Narrow"/>
              </a:defRPr>
            </a:lvl1pPr>
            <a:lvl2pPr marL="449263" indent="0" algn="ctr">
              <a:buNone/>
              <a:defRPr>
                <a:solidFill>
                  <a:srgbClr val="AD3300"/>
                </a:solidFill>
              </a:defRPr>
            </a:lvl2pPr>
            <a:lvl3pPr marL="677863" indent="0" algn="ctr">
              <a:buNone/>
              <a:defRPr>
                <a:solidFill>
                  <a:srgbClr val="AD3300"/>
                </a:solidFill>
              </a:defRPr>
            </a:lvl3pPr>
            <a:lvl4pPr marL="966787" indent="0" algn="ctr">
              <a:buNone/>
              <a:defRPr>
                <a:solidFill>
                  <a:srgbClr val="AD3300"/>
                </a:solidFill>
              </a:defRPr>
            </a:lvl4pPr>
            <a:lvl5pPr marL="1255713" indent="0" algn="ctr">
              <a:buNone/>
              <a:defRPr>
                <a:solidFill>
                  <a:srgbClr val="AD3300"/>
                </a:solidFill>
              </a:defRPr>
            </a:lvl5pPr>
          </a:lstStyle>
          <a:p>
            <a:pPr lvl="0"/>
            <a:r>
              <a:rPr lang="en-US" smtClean="0"/>
              <a:t>Click to edit Master text styles</a:t>
            </a:r>
          </a:p>
        </p:txBody>
      </p:sp>
      <p:sp>
        <p:nvSpPr>
          <p:cNvPr id="9" name="Rectangle 7"/>
          <p:cNvSpPr>
            <a:spLocks noGrp="1" noChangeArrowheads="1"/>
          </p:cNvSpPr>
          <p:nvPr>
            <p:ph type="sldNum" sz="quarter" idx="4"/>
          </p:nvPr>
        </p:nvSpPr>
        <p:spPr>
          <a:xfrm>
            <a:off x="7230537" y="6704112"/>
            <a:ext cx="1862664" cy="153888"/>
          </a:xfrm>
          <a:prstGeom prst="rect">
            <a:avLst/>
          </a:prstGeom>
          <a:ln/>
        </p:spPr>
        <p:txBody>
          <a:bodyPr wrap="square" rIns="0" bIns="0" anchor="b" anchorCtr="0">
            <a:spAutoFit/>
          </a:bodyPr>
          <a:lstStyle>
            <a:lvl1pPr algn="r">
              <a:defRPr sz="700" b="0" dirty="0" smtClean="0">
                <a:solidFill>
                  <a:schemeClr val="tx1"/>
                </a:solidFill>
              </a:defRPr>
            </a:lvl1pPr>
          </a:lstStyle>
          <a:p>
            <a:fld id="{2FF3C693-C154-4B49-9B07-FFF6E33EB6FB}" type="slidenum">
              <a:rPr lang="en-US" smtClean="0"/>
              <a:t>‹#›</a:t>
            </a:fld>
            <a:endParaRPr lang="en-US"/>
          </a:p>
        </p:txBody>
      </p:sp>
    </p:spTree>
    <p:extLst>
      <p:ext uri="{BB962C8B-B14F-4D97-AF65-F5344CB8AC3E}">
        <p14:creationId xmlns:p14="http://schemas.microsoft.com/office/powerpoint/2010/main" val="558105650"/>
      </p:ext>
    </p:extLst>
  </p:cSld>
  <p:clrMapOvr>
    <a:masterClrMapping/>
  </p:clrMapOvr>
  <p:transition>
    <p:randomBa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Only ">
    <p:spTree>
      <p:nvGrpSpPr>
        <p:cNvPr id="1" name=""/>
        <p:cNvGrpSpPr/>
        <p:nvPr/>
      </p:nvGrpSpPr>
      <p:grpSpPr>
        <a:xfrm>
          <a:off x="0" y="0"/>
          <a:ext cx="0" cy="0"/>
          <a:chOff x="0" y="0"/>
          <a:chExt cx="0" cy="0"/>
        </a:xfrm>
      </p:grpSpPr>
      <p:sp>
        <p:nvSpPr>
          <p:cNvPr id="5" name="Date Placeholder 7"/>
          <p:cNvSpPr>
            <a:spLocks noGrp="1" noChangeArrowheads="1"/>
          </p:cNvSpPr>
          <p:nvPr>
            <p:ph type="dt" sz="quarter" idx="2"/>
          </p:nvPr>
        </p:nvSpPr>
        <p:spPr>
          <a:xfrm>
            <a:off x="0" y="6704013"/>
            <a:ext cx="2057400" cy="153987"/>
          </a:xfrm>
          <a:prstGeom prst="rect">
            <a:avLst/>
          </a:prstGeom>
        </p:spPr>
        <p:txBody>
          <a:bodyPr vert="horz" wrap="square" lIns="91440" tIns="45720" rIns="91440" bIns="0" numCol="1" anchor="b" anchorCtr="0" compatLnSpc="1">
            <a:prstTxWarp prst="textNoShape">
              <a:avLst/>
            </a:prstTxWarp>
            <a:spAutoFit/>
          </a:bodyPr>
          <a:lstStyle>
            <a:lvl1pPr>
              <a:defRPr sz="700" b="0" smtClean="0">
                <a:solidFill>
                  <a:srgbClr val="000000"/>
                </a:solidFill>
                <a:effectLst/>
                <a:latin typeface="Arial" charset="0"/>
                <a:ea typeface="ＭＳ Ｐゴシック" charset="-128"/>
                <a:cs typeface="+mj-cs"/>
              </a:defRPr>
            </a:lvl1pPr>
          </a:lstStyle>
          <a:p>
            <a:fld id="{CDF07BC0-2059-4930-B069-35797401BAD7}" type="datetimeFigureOut">
              <a:rPr lang="en-US" smtClean="0"/>
              <a:t>10/28/2014</a:t>
            </a:fld>
            <a:endParaRPr lang="en-US"/>
          </a:p>
        </p:txBody>
      </p:sp>
      <p:sp>
        <p:nvSpPr>
          <p:cNvPr id="6" name="Rectangle 4"/>
          <p:cNvSpPr>
            <a:spLocks noGrp="1" noChangeArrowheads="1"/>
          </p:cNvSpPr>
          <p:nvPr>
            <p:ph type="title"/>
          </p:nvPr>
        </p:nvSpPr>
        <p:spPr bwMode="auto">
          <a:xfrm>
            <a:off x="1714129" y="166127"/>
            <a:ext cx="650875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9" name="Rectangle 7"/>
          <p:cNvSpPr>
            <a:spLocks noGrp="1" noChangeArrowheads="1"/>
          </p:cNvSpPr>
          <p:nvPr>
            <p:ph type="sldNum" sz="quarter" idx="4"/>
          </p:nvPr>
        </p:nvSpPr>
        <p:spPr>
          <a:xfrm>
            <a:off x="7230537" y="6704112"/>
            <a:ext cx="1862664" cy="153888"/>
          </a:xfrm>
          <a:prstGeom prst="rect">
            <a:avLst/>
          </a:prstGeom>
          <a:ln/>
        </p:spPr>
        <p:txBody>
          <a:bodyPr wrap="square" rIns="0" bIns="0" anchor="b" anchorCtr="0">
            <a:spAutoFit/>
          </a:bodyPr>
          <a:lstStyle>
            <a:lvl1pPr algn="r">
              <a:defRPr sz="700" b="0" dirty="0" smtClean="0">
                <a:solidFill>
                  <a:schemeClr val="tx1"/>
                </a:solidFill>
              </a:defRPr>
            </a:lvl1pPr>
          </a:lstStyle>
          <a:p>
            <a:fld id="{2FF3C693-C154-4B49-9B07-FFF6E33EB6FB}" type="slidenum">
              <a:rPr lang="en-US" smtClean="0"/>
              <a:t>‹#›</a:t>
            </a:fld>
            <a:endParaRPr lang="en-US"/>
          </a:p>
        </p:txBody>
      </p:sp>
    </p:spTree>
    <p:extLst>
      <p:ext uri="{BB962C8B-B14F-4D97-AF65-F5344CB8AC3E}">
        <p14:creationId xmlns:p14="http://schemas.microsoft.com/office/powerpoint/2010/main" val="2216457273"/>
      </p:ext>
    </p:extLst>
  </p:cSld>
  <p:clrMapOvr>
    <a:masterClrMapping/>
  </p:clrMapOvr>
  <p:transition>
    <p:randomBa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5" name="Date Placeholder 7"/>
          <p:cNvSpPr>
            <a:spLocks noGrp="1" noChangeArrowheads="1"/>
          </p:cNvSpPr>
          <p:nvPr>
            <p:ph type="dt" sz="quarter" idx="2"/>
          </p:nvPr>
        </p:nvSpPr>
        <p:spPr>
          <a:xfrm>
            <a:off x="0" y="6704013"/>
            <a:ext cx="2057400" cy="153987"/>
          </a:xfrm>
          <a:prstGeom prst="rect">
            <a:avLst/>
          </a:prstGeom>
        </p:spPr>
        <p:txBody>
          <a:bodyPr vert="horz" wrap="square" lIns="91440" tIns="45720" rIns="91440" bIns="0" numCol="1" anchor="b" anchorCtr="0" compatLnSpc="1">
            <a:prstTxWarp prst="textNoShape">
              <a:avLst/>
            </a:prstTxWarp>
            <a:spAutoFit/>
          </a:bodyPr>
          <a:lstStyle>
            <a:lvl1pPr>
              <a:defRPr sz="700" b="0" smtClean="0">
                <a:solidFill>
                  <a:srgbClr val="000000"/>
                </a:solidFill>
                <a:effectLst/>
                <a:latin typeface="Arial" charset="0"/>
                <a:ea typeface="ＭＳ Ｐゴシック" charset="-128"/>
                <a:cs typeface="+mj-cs"/>
              </a:defRPr>
            </a:lvl1pPr>
          </a:lstStyle>
          <a:p>
            <a:fld id="{CDF07BC0-2059-4930-B069-35797401BAD7}" type="datetimeFigureOut">
              <a:rPr lang="en-US" smtClean="0"/>
              <a:t>10/28/2014</a:t>
            </a:fld>
            <a:endParaRPr lang="en-US"/>
          </a:p>
        </p:txBody>
      </p:sp>
      <p:sp>
        <p:nvSpPr>
          <p:cNvPr id="6" name="Rectangle 4"/>
          <p:cNvSpPr>
            <a:spLocks noGrp="1" noChangeArrowheads="1"/>
          </p:cNvSpPr>
          <p:nvPr>
            <p:ph type="title"/>
          </p:nvPr>
        </p:nvSpPr>
        <p:spPr bwMode="auto">
          <a:xfrm>
            <a:off x="1714129" y="166127"/>
            <a:ext cx="5716704"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9" name="Rectangle 7"/>
          <p:cNvSpPr>
            <a:spLocks noGrp="1" noChangeArrowheads="1"/>
          </p:cNvSpPr>
          <p:nvPr>
            <p:ph type="sldNum" sz="quarter" idx="4"/>
          </p:nvPr>
        </p:nvSpPr>
        <p:spPr>
          <a:xfrm>
            <a:off x="7230537" y="6704112"/>
            <a:ext cx="1862664" cy="153888"/>
          </a:xfrm>
          <a:prstGeom prst="rect">
            <a:avLst/>
          </a:prstGeom>
          <a:ln/>
        </p:spPr>
        <p:txBody>
          <a:bodyPr wrap="square" rIns="0" bIns="0" anchor="b" anchorCtr="0">
            <a:spAutoFit/>
          </a:bodyPr>
          <a:lstStyle>
            <a:lvl1pPr algn="r">
              <a:defRPr sz="700" b="0" dirty="0" smtClean="0">
                <a:solidFill>
                  <a:schemeClr val="tx1"/>
                </a:solidFill>
              </a:defRPr>
            </a:lvl1pPr>
          </a:lstStyle>
          <a:p>
            <a:fld id="{2FF3C693-C154-4B49-9B07-FFF6E33EB6FB}" type="slidenum">
              <a:rPr lang="en-US" smtClean="0"/>
              <a:t>‹#›</a:t>
            </a:fld>
            <a:endParaRPr lang="en-US"/>
          </a:p>
        </p:txBody>
      </p:sp>
      <p:pic>
        <p:nvPicPr>
          <p:cNvPr id="7" name="Picture 1034" descr="smawhite"/>
          <p:cNvPicPr>
            <a:picLocks noChangeAspect="1" noChangeArrowheads="1"/>
          </p:cNvPicPr>
          <p:nvPr userDrawn="1"/>
        </p:nvPicPr>
        <p:blipFill>
          <a:blip r:embed="rId2" cstate="print"/>
          <a:srcRect/>
          <a:stretch>
            <a:fillRect/>
          </a:stretch>
        </p:blipFill>
        <p:spPr bwMode="auto">
          <a:xfrm>
            <a:off x="0" y="0"/>
            <a:ext cx="1676400" cy="1056719"/>
          </a:xfrm>
          <a:prstGeom prst="rect">
            <a:avLst/>
          </a:prstGeom>
          <a:noFill/>
          <a:ln w="9525">
            <a:noFill/>
            <a:miter lim="800000"/>
            <a:headEnd/>
            <a:tailEnd/>
          </a:ln>
        </p:spPr>
      </p:pic>
    </p:spTree>
    <p:extLst>
      <p:ext uri="{BB962C8B-B14F-4D97-AF65-F5344CB8AC3E}">
        <p14:creationId xmlns:p14="http://schemas.microsoft.com/office/powerpoint/2010/main" val="883231022"/>
      </p:ext>
    </p:extLst>
  </p:cSld>
  <p:clrMapOvr>
    <a:masterClrMapping/>
  </p:clrMapOvr>
  <p:transition>
    <p:randomBa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5" name="Rectangle 4"/>
          <p:cNvSpPr/>
          <p:nvPr userDrawn="1"/>
        </p:nvSpPr>
        <p:spPr bwMode="auto">
          <a:xfrm>
            <a:off x="0" y="0"/>
            <a:ext cx="9144000" cy="1143000"/>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smtClean="0">
              <a:ln>
                <a:noFill/>
              </a:ln>
              <a:solidFill>
                <a:schemeClr val="tx1"/>
              </a:solidFill>
              <a:effectLst/>
              <a:latin typeface="Arial" charset="0"/>
              <a:ea typeface="ＭＳ Ｐゴシック" pitchFamily="-64" charset="-128"/>
            </a:endParaRPr>
          </a:p>
        </p:txBody>
      </p:sp>
      <p:sp>
        <p:nvSpPr>
          <p:cNvPr id="2" name="Title 1"/>
          <p:cNvSpPr>
            <a:spLocks noGrp="1"/>
          </p:cNvSpPr>
          <p:nvPr>
            <p:ph type="title"/>
          </p:nvPr>
        </p:nvSpPr>
        <p:spPr>
          <a:xfrm>
            <a:off x="1700231" y="166127"/>
            <a:ext cx="6508750" cy="890592"/>
          </a:xfrm>
        </p:spPr>
        <p:txBody>
          <a:bodyPr/>
          <a:lstStyle/>
          <a:p>
            <a:r>
              <a:rPr lang="en-US" smtClean="0"/>
              <a:t>Click to edit Master title style</a:t>
            </a:r>
            <a:endParaRPr lang="en-US"/>
          </a:p>
        </p:txBody>
      </p:sp>
      <p:sp>
        <p:nvSpPr>
          <p:cNvPr id="3" name="Content Placeholder 2"/>
          <p:cNvSpPr>
            <a:spLocks noGrp="1"/>
          </p:cNvSpPr>
          <p:nvPr>
            <p:ph idx="1"/>
          </p:nvPr>
        </p:nvSpPr>
        <p:spPr>
          <a:xfrm>
            <a:off x="341908" y="1261872"/>
            <a:ext cx="8452842" cy="5192159"/>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5"/>
          <p:cNvSpPr>
            <a:spLocks noGrp="1" noChangeArrowheads="1"/>
          </p:cNvSpPr>
          <p:nvPr>
            <p:ph type="ftr" sz="quarter" idx="10"/>
          </p:nvPr>
        </p:nvSpPr>
        <p:spPr>
          <a:xfrm flipH="1">
            <a:off x="3373664" y="6704124"/>
            <a:ext cx="2403022" cy="153882"/>
          </a:xfrm>
          <a:prstGeom prst="rect">
            <a:avLst/>
          </a:prstGeom>
          <a:ln/>
        </p:spPr>
        <p:txBody>
          <a:bodyPr/>
          <a:lstStyle>
            <a:lvl1pPr>
              <a:defRPr/>
            </a:lvl1pPr>
          </a:lstStyle>
          <a:p>
            <a:endParaRPr lang="en-US"/>
          </a:p>
        </p:txBody>
      </p:sp>
      <p:sp>
        <p:nvSpPr>
          <p:cNvPr id="9" name="Date Placeholder 7"/>
          <p:cNvSpPr>
            <a:spLocks noGrp="1" noChangeArrowheads="1"/>
          </p:cNvSpPr>
          <p:nvPr>
            <p:ph type="dt" sz="quarter" idx="2"/>
          </p:nvPr>
        </p:nvSpPr>
        <p:spPr>
          <a:xfrm>
            <a:off x="0" y="6628798"/>
            <a:ext cx="2057400" cy="153987"/>
          </a:xfrm>
          <a:prstGeom prst="rect">
            <a:avLst/>
          </a:prstGeom>
          <a:ln/>
        </p:spPr>
        <p:txBody>
          <a:bodyPr wrap="square" rIns="0" bIns="0" anchor="b" anchorCtr="0">
            <a:spAutoFit/>
          </a:bodyPr>
          <a:lstStyle>
            <a:lvl1pPr algn="l">
              <a:defRPr lang="en-US" smtClean="0">
                <a:solidFill>
                  <a:schemeClr val="bg2"/>
                </a:solidFill>
                <a:cs typeface="Arial" charset="0"/>
              </a:defRPr>
            </a:lvl1pPr>
          </a:lstStyle>
          <a:p>
            <a:fld id="{CDF07BC0-2059-4930-B069-35797401BAD7}" type="datetimeFigureOut">
              <a:rPr lang="en-US" smtClean="0"/>
              <a:t>10/28/2014</a:t>
            </a:fld>
            <a:endParaRPr lang="en-US"/>
          </a:p>
        </p:txBody>
      </p:sp>
      <p:sp>
        <p:nvSpPr>
          <p:cNvPr id="10" name="Slide Number Placeholder 7"/>
          <p:cNvSpPr>
            <a:spLocks noGrp="1" noChangeArrowheads="1"/>
          </p:cNvSpPr>
          <p:nvPr>
            <p:ph type="sldNum" sz="quarter" idx="4"/>
          </p:nvPr>
        </p:nvSpPr>
        <p:spPr>
          <a:xfrm>
            <a:off x="7230537" y="6596390"/>
            <a:ext cx="1862664" cy="261610"/>
          </a:xfrm>
          <a:prstGeom prst="rect">
            <a:avLst/>
          </a:prstGeom>
          <a:ln/>
        </p:spPr>
        <p:txBody>
          <a:bodyPr wrap="square" rIns="0" bIns="0" anchor="b" anchorCtr="0">
            <a:spAutoFit/>
          </a:bodyPr>
          <a:lstStyle>
            <a:lvl1pPr algn="r">
              <a:defRPr sz="700" b="0" dirty="0" smtClean="0">
                <a:solidFill>
                  <a:schemeClr val="tx1"/>
                </a:solidFill>
              </a:defRPr>
            </a:lvl1pPr>
          </a:lstStyle>
          <a:p>
            <a:fld id="{2FF3C693-C154-4B49-9B07-FFF6E33EB6FB}" type="slidenum">
              <a:rPr lang="en-US" smtClean="0"/>
              <a:t>‹#›</a:t>
            </a:fld>
            <a:endParaRPr lang="en-US"/>
          </a:p>
        </p:txBody>
      </p:sp>
      <p:pic>
        <p:nvPicPr>
          <p:cNvPr id="7" name="Picture 1034" descr="smawhite"/>
          <p:cNvPicPr>
            <a:picLocks noChangeAspect="1" noChangeArrowheads="1"/>
          </p:cNvPicPr>
          <p:nvPr userDrawn="1"/>
        </p:nvPicPr>
        <p:blipFill>
          <a:blip r:embed="rId2" cstate="print"/>
          <a:srcRect/>
          <a:stretch>
            <a:fillRect/>
          </a:stretch>
        </p:blipFill>
        <p:spPr bwMode="auto">
          <a:xfrm>
            <a:off x="0" y="0"/>
            <a:ext cx="1676400" cy="1056719"/>
          </a:xfrm>
          <a:prstGeom prst="rect">
            <a:avLst/>
          </a:prstGeom>
          <a:noFill/>
          <a:ln w="9525">
            <a:noFill/>
            <a:miter lim="800000"/>
            <a:headEnd/>
            <a:tailEnd/>
          </a:ln>
        </p:spPr>
      </p:pic>
      <p:pic>
        <p:nvPicPr>
          <p:cNvPr id="11" name="Picture 1035"/>
          <p:cNvPicPr>
            <a:picLocks noChangeAspect="1" noChangeArrowheads="1"/>
          </p:cNvPicPr>
          <p:nvPr userDrawn="1"/>
        </p:nvPicPr>
        <p:blipFill>
          <a:blip r:embed="rId3" cstate="print"/>
          <a:srcRect/>
          <a:stretch>
            <a:fillRect/>
          </a:stretch>
        </p:blipFill>
        <p:spPr bwMode="auto">
          <a:xfrm>
            <a:off x="8083566" y="-6869"/>
            <a:ext cx="1060433" cy="997470"/>
          </a:xfrm>
          <a:prstGeom prst="rect">
            <a:avLst/>
          </a:prstGeom>
          <a:noFill/>
          <a:ln w="9525">
            <a:noFill/>
            <a:miter lim="800000"/>
            <a:headEnd/>
            <a:tailEnd/>
          </a:ln>
        </p:spPr>
      </p:pic>
    </p:spTree>
    <p:extLst>
      <p:ext uri="{BB962C8B-B14F-4D97-AF65-F5344CB8AC3E}">
        <p14:creationId xmlns:p14="http://schemas.microsoft.com/office/powerpoint/2010/main" val="613214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6" name="Rectangle 4"/>
          <p:cNvSpPr>
            <a:spLocks noGrp="1" noChangeArrowheads="1"/>
          </p:cNvSpPr>
          <p:nvPr>
            <p:ph type="title"/>
          </p:nvPr>
        </p:nvSpPr>
        <p:spPr bwMode="auto">
          <a:xfrm>
            <a:off x="1317625" y="166127"/>
            <a:ext cx="650875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5" name="Date Placeholder 7"/>
          <p:cNvSpPr>
            <a:spLocks noGrp="1" noChangeArrowheads="1"/>
          </p:cNvSpPr>
          <p:nvPr>
            <p:ph type="dt" sz="quarter" idx="2"/>
          </p:nvPr>
        </p:nvSpPr>
        <p:spPr>
          <a:xfrm>
            <a:off x="0" y="6704013"/>
            <a:ext cx="2057400" cy="153987"/>
          </a:xfrm>
          <a:prstGeom prst="rect">
            <a:avLst/>
          </a:prstGeom>
        </p:spPr>
        <p:txBody>
          <a:bodyPr vert="horz" wrap="square" lIns="91440" tIns="45720" rIns="91440" bIns="0" numCol="1" anchor="b" anchorCtr="0" compatLnSpc="1">
            <a:prstTxWarp prst="textNoShape">
              <a:avLst/>
            </a:prstTxWarp>
            <a:spAutoFit/>
          </a:bodyPr>
          <a:lstStyle>
            <a:lvl1pPr>
              <a:defRPr sz="700" b="0" smtClean="0">
                <a:solidFill>
                  <a:srgbClr val="000000"/>
                </a:solidFill>
                <a:effectLst/>
                <a:latin typeface="Arial" charset="0"/>
                <a:ea typeface="ＭＳ Ｐゴシック" charset="-128"/>
                <a:cs typeface="+mj-cs"/>
              </a:defRPr>
            </a:lvl1pPr>
          </a:lstStyle>
          <a:p>
            <a:fld id="{CDF07BC0-2059-4930-B069-35797401BAD7}" type="datetimeFigureOut">
              <a:rPr lang="en-US" smtClean="0"/>
              <a:t>10/28/2014</a:t>
            </a:fld>
            <a:endParaRPr lang="en-US"/>
          </a:p>
        </p:txBody>
      </p:sp>
      <p:sp>
        <p:nvSpPr>
          <p:cNvPr id="9" name="Rectangle 7"/>
          <p:cNvSpPr>
            <a:spLocks noGrp="1" noChangeArrowheads="1"/>
          </p:cNvSpPr>
          <p:nvPr>
            <p:ph type="sldNum" sz="quarter" idx="4"/>
          </p:nvPr>
        </p:nvSpPr>
        <p:spPr>
          <a:xfrm>
            <a:off x="7230537" y="6704112"/>
            <a:ext cx="1862664" cy="153888"/>
          </a:xfrm>
          <a:prstGeom prst="rect">
            <a:avLst/>
          </a:prstGeom>
          <a:ln/>
        </p:spPr>
        <p:txBody>
          <a:bodyPr wrap="square" rIns="0" bIns="0" anchor="b" anchorCtr="0">
            <a:spAutoFit/>
          </a:bodyPr>
          <a:lstStyle>
            <a:lvl1pPr algn="r">
              <a:defRPr sz="700" b="0" dirty="0" smtClean="0">
                <a:solidFill>
                  <a:schemeClr val="tx1"/>
                </a:solidFill>
              </a:defRPr>
            </a:lvl1pPr>
          </a:lstStyle>
          <a:p>
            <a:fld id="{2FF3C693-C154-4B49-9B07-FFF6E33EB6FB}" type="slidenum">
              <a:rPr lang="en-US" smtClean="0"/>
              <a:t>‹#›</a:t>
            </a:fld>
            <a:endParaRPr lang="en-US"/>
          </a:p>
        </p:txBody>
      </p:sp>
    </p:spTree>
    <p:extLst>
      <p:ext uri="{BB962C8B-B14F-4D97-AF65-F5344CB8AC3E}">
        <p14:creationId xmlns:p14="http://schemas.microsoft.com/office/powerpoint/2010/main" val="1994587367"/>
      </p:ext>
    </p:extLst>
  </p:cSld>
  <p:clrMapOvr>
    <a:masterClrMapping/>
  </p:clrMapOvr>
  <p:transition advClick="0">
    <p:randomBa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PDR Header.jpg"/>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0" y="0"/>
            <a:ext cx="9144000" cy="1143000"/>
          </a:xfrm>
          <a:prstGeom prst="rect">
            <a:avLst/>
          </a:prstGeom>
        </p:spPr>
      </p:pic>
      <p:pic>
        <p:nvPicPr>
          <p:cNvPr id="8" name="Picture 7" descr="NASA logo.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251825" y="146050"/>
            <a:ext cx="774218" cy="640101"/>
          </a:xfrm>
          <a:prstGeom prst="rect">
            <a:avLst/>
          </a:prstGeom>
        </p:spPr>
      </p:pic>
      <p:sp>
        <p:nvSpPr>
          <p:cNvPr id="1026" name="Rectangle 16"/>
          <p:cNvSpPr>
            <a:spLocks noGrp="1" noChangeArrowheads="1"/>
          </p:cNvSpPr>
          <p:nvPr>
            <p:ph type="body" idx="1"/>
          </p:nvPr>
        </p:nvSpPr>
        <p:spPr bwMode="auto">
          <a:xfrm>
            <a:off x="206375" y="1192213"/>
            <a:ext cx="8505877" cy="52910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27" name="Rectangle 4"/>
          <p:cNvSpPr>
            <a:spLocks noGrp="1" noChangeArrowheads="1"/>
          </p:cNvSpPr>
          <p:nvPr>
            <p:ph type="title"/>
          </p:nvPr>
        </p:nvSpPr>
        <p:spPr bwMode="auto">
          <a:xfrm>
            <a:off x="1700231" y="166127"/>
            <a:ext cx="650875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a:p>
        </p:txBody>
      </p:sp>
      <p:sp>
        <p:nvSpPr>
          <p:cNvPr id="9" name="Date Placeholder 7"/>
          <p:cNvSpPr>
            <a:spLocks noGrp="1" noChangeArrowheads="1"/>
          </p:cNvSpPr>
          <p:nvPr>
            <p:ph type="dt" sz="quarter" idx="2"/>
          </p:nvPr>
        </p:nvSpPr>
        <p:spPr>
          <a:xfrm>
            <a:off x="0" y="6704013"/>
            <a:ext cx="2057400" cy="153987"/>
          </a:xfrm>
          <a:prstGeom prst="rect">
            <a:avLst/>
          </a:prstGeom>
        </p:spPr>
        <p:txBody>
          <a:bodyPr vert="horz" wrap="square" lIns="91440" tIns="45720" rIns="91440" bIns="0" numCol="1" anchor="b" anchorCtr="0" compatLnSpc="1">
            <a:prstTxWarp prst="textNoShape">
              <a:avLst/>
            </a:prstTxWarp>
            <a:spAutoFit/>
          </a:bodyPr>
          <a:lstStyle>
            <a:lvl1pPr>
              <a:defRPr sz="700" b="0" smtClean="0">
                <a:solidFill>
                  <a:schemeClr val="tx1"/>
                </a:solidFill>
                <a:effectLst/>
                <a:latin typeface="Arial" charset="0"/>
                <a:ea typeface="ＭＳ Ｐゴシック" charset="-128"/>
                <a:cs typeface="+mj-cs"/>
              </a:defRPr>
            </a:lvl1pPr>
          </a:lstStyle>
          <a:p>
            <a:fld id="{CDF07BC0-2059-4930-B069-35797401BAD7}" type="datetimeFigureOut">
              <a:rPr lang="en-US" smtClean="0"/>
              <a:t>10/28/2014</a:t>
            </a:fld>
            <a:endParaRPr lang="en-US"/>
          </a:p>
        </p:txBody>
      </p:sp>
      <p:sp>
        <p:nvSpPr>
          <p:cNvPr id="10" name="Rectangle 7"/>
          <p:cNvSpPr>
            <a:spLocks noGrp="1" noChangeArrowheads="1"/>
          </p:cNvSpPr>
          <p:nvPr>
            <p:ph type="sldNum" sz="quarter" idx="4"/>
          </p:nvPr>
        </p:nvSpPr>
        <p:spPr>
          <a:xfrm>
            <a:off x="7230537" y="6704112"/>
            <a:ext cx="1862664" cy="153888"/>
          </a:xfrm>
          <a:prstGeom prst="rect">
            <a:avLst/>
          </a:prstGeom>
          <a:ln/>
        </p:spPr>
        <p:txBody>
          <a:bodyPr wrap="square" rIns="0" bIns="0" anchor="b" anchorCtr="0">
            <a:spAutoFit/>
          </a:bodyPr>
          <a:lstStyle>
            <a:lvl1pPr algn="r">
              <a:defRPr sz="700" b="0" dirty="0" smtClean="0">
                <a:solidFill>
                  <a:schemeClr val="tx1"/>
                </a:solidFill>
              </a:defRPr>
            </a:lvl1pPr>
          </a:lstStyle>
          <a:p>
            <a:fld id="{2FF3C693-C154-4B49-9B07-FFF6E33EB6F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ransition>
    <p:randomBar/>
  </p:transition>
  <p:txStyles>
    <p:titleStyle>
      <a:lvl1pPr algn="ctr" rtl="0" eaLnBrk="1" fontAlgn="base" hangingPunct="1">
        <a:spcBef>
          <a:spcPct val="0"/>
        </a:spcBef>
        <a:spcAft>
          <a:spcPct val="0"/>
        </a:spcAft>
        <a:defRPr sz="2400" b="1">
          <a:solidFill>
            <a:srgbClr val="FFFFFF"/>
          </a:solidFill>
          <a:latin typeface="Arial" pitchFamily="34" charset="0"/>
          <a:ea typeface="ＭＳ Ｐゴシック"/>
          <a:cs typeface="+mj-cs"/>
        </a:defRPr>
      </a:lvl1pPr>
      <a:lvl2pPr algn="ctr" rtl="0" eaLnBrk="1" fontAlgn="base" hangingPunct="1">
        <a:spcBef>
          <a:spcPct val="0"/>
        </a:spcBef>
        <a:spcAft>
          <a:spcPct val="0"/>
        </a:spcAft>
        <a:defRPr sz="2400" b="1">
          <a:solidFill>
            <a:schemeClr val="tx2"/>
          </a:solidFill>
          <a:latin typeface="Arial" charset="0"/>
          <a:ea typeface="ＭＳ Ｐゴシック" pitchFamily="-64" charset="-128"/>
          <a:cs typeface="ＭＳ Ｐゴシック"/>
        </a:defRPr>
      </a:lvl2pPr>
      <a:lvl3pPr algn="ctr" rtl="0" eaLnBrk="1" fontAlgn="base" hangingPunct="1">
        <a:spcBef>
          <a:spcPct val="0"/>
        </a:spcBef>
        <a:spcAft>
          <a:spcPct val="0"/>
        </a:spcAft>
        <a:defRPr sz="2400" b="1">
          <a:solidFill>
            <a:schemeClr val="tx2"/>
          </a:solidFill>
          <a:latin typeface="Arial" charset="0"/>
          <a:ea typeface="ＭＳ Ｐゴシック" pitchFamily="-64" charset="-128"/>
          <a:cs typeface="ＭＳ Ｐゴシック"/>
        </a:defRPr>
      </a:lvl3pPr>
      <a:lvl4pPr algn="ctr" rtl="0" eaLnBrk="1" fontAlgn="base" hangingPunct="1">
        <a:spcBef>
          <a:spcPct val="0"/>
        </a:spcBef>
        <a:spcAft>
          <a:spcPct val="0"/>
        </a:spcAft>
        <a:defRPr sz="2400" b="1">
          <a:solidFill>
            <a:schemeClr val="tx2"/>
          </a:solidFill>
          <a:latin typeface="Arial" charset="0"/>
          <a:ea typeface="ＭＳ Ｐゴシック" pitchFamily="-64" charset="-128"/>
          <a:cs typeface="ＭＳ Ｐゴシック"/>
        </a:defRPr>
      </a:lvl4pPr>
      <a:lvl5pPr algn="ctr" rtl="0" eaLnBrk="1" fontAlgn="base" hangingPunct="1">
        <a:spcBef>
          <a:spcPct val="0"/>
        </a:spcBef>
        <a:spcAft>
          <a:spcPct val="0"/>
        </a:spcAft>
        <a:defRPr sz="2400" b="1">
          <a:solidFill>
            <a:schemeClr val="tx2"/>
          </a:solidFill>
          <a:latin typeface="Arial" charset="0"/>
          <a:ea typeface="ＭＳ Ｐゴシック" pitchFamily="-64" charset="-128"/>
          <a:cs typeface="ＭＳ Ｐゴシック"/>
        </a:defRPr>
      </a:lvl5pPr>
      <a:lvl6pPr marL="457200" algn="ctr" rtl="0" eaLnBrk="1" fontAlgn="base" hangingPunct="1">
        <a:spcBef>
          <a:spcPct val="0"/>
        </a:spcBef>
        <a:spcAft>
          <a:spcPct val="0"/>
        </a:spcAft>
        <a:defRPr sz="2400" b="1">
          <a:solidFill>
            <a:schemeClr val="tx2"/>
          </a:solidFill>
          <a:latin typeface="Arial" charset="0"/>
          <a:ea typeface="ＭＳ Ｐゴシック" pitchFamily="-64" charset="-128"/>
        </a:defRPr>
      </a:lvl6pPr>
      <a:lvl7pPr marL="914400" algn="ctr" rtl="0" eaLnBrk="1" fontAlgn="base" hangingPunct="1">
        <a:spcBef>
          <a:spcPct val="0"/>
        </a:spcBef>
        <a:spcAft>
          <a:spcPct val="0"/>
        </a:spcAft>
        <a:defRPr sz="2400" b="1">
          <a:solidFill>
            <a:schemeClr val="tx2"/>
          </a:solidFill>
          <a:latin typeface="Arial" charset="0"/>
          <a:ea typeface="ＭＳ Ｐゴシック" pitchFamily="-64" charset="-128"/>
        </a:defRPr>
      </a:lvl7pPr>
      <a:lvl8pPr marL="1371600" algn="ctr" rtl="0" eaLnBrk="1" fontAlgn="base" hangingPunct="1">
        <a:spcBef>
          <a:spcPct val="0"/>
        </a:spcBef>
        <a:spcAft>
          <a:spcPct val="0"/>
        </a:spcAft>
        <a:defRPr sz="2400" b="1">
          <a:solidFill>
            <a:schemeClr val="tx2"/>
          </a:solidFill>
          <a:latin typeface="Arial" charset="0"/>
          <a:ea typeface="ＭＳ Ｐゴシック" pitchFamily="-64" charset="-128"/>
        </a:defRPr>
      </a:lvl8pPr>
      <a:lvl9pPr marL="1828800" algn="ctr" rtl="0" eaLnBrk="1" fontAlgn="base" hangingPunct="1">
        <a:spcBef>
          <a:spcPct val="0"/>
        </a:spcBef>
        <a:spcAft>
          <a:spcPct val="0"/>
        </a:spcAft>
        <a:defRPr sz="2400" b="1">
          <a:solidFill>
            <a:schemeClr val="tx2"/>
          </a:solidFill>
          <a:latin typeface="Arial" charset="0"/>
          <a:ea typeface="ＭＳ Ｐゴシック" pitchFamily="-64" charset="-128"/>
        </a:defRPr>
      </a:lvl9pPr>
    </p:titleStyle>
    <p:bodyStyle>
      <a:lvl1pPr marL="287338" indent="-285750" algn="l" rtl="0" eaLnBrk="1" fontAlgn="base" hangingPunct="1">
        <a:spcBef>
          <a:spcPct val="0"/>
        </a:spcBef>
        <a:spcAft>
          <a:spcPct val="0"/>
        </a:spcAft>
        <a:buClr>
          <a:srgbClr val="942923"/>
        </a:buClr>
        <a:buSzPct val="100000"/>
        <a:buFont typeface="Wingdings" charset="2"/>
        <a:buChar char="u"/>
        <a:defRPr sz="2000" b="1">
          <a:solidFill>
            <a:schemeClr val="tx1"/>
          </a:solidFill>
          <a:latin typeface="Arial" pitchFamily="34" charset="0"/>
          <a:ea typeface="ヒラギノ角ゴ Pro W6"/>
          <a:cs typeface="+mn-cs"/>
        </a:defRPr>
      </a:lvl1pPr>
      <a:lvl2pPr marL="563563" indent="-114300" algn="l" rtl="0" eaLnBrk="1" fontAlgn="base" hangingPunct="1">
        <a:spcBef>
          <a:spcPct val="0"/>
        </a:spcBef>
        <a:spcAft>
          <a:spcPct val="0"/>
        </a:spcAft>
        <a:buClr>
          <a:srgbClr val="060AB8"/>
        </a:buClr>
        <a:buSzPct val="100000"/>
        <a:buFont typeface="Arial" charset="0"/>
        <a:buChar char="•"/>
        <a:defRPr>
          <a:solidFill>
            <a:schemeClr val="tx1"/>
          </a:solidFill>
          <a:latin typeface="Arial" pitchFamily="34" charset="0"/>
          <a:ea typeface="ヒラギノ角ゴ Pro W3" pitchFamily="-64" charset="-128"/>
          <a:cs typeface="ヒラギノ角ゴ Pro W3"/>
        </a:defRPr>
      </a:lvl2pPr>
      <a:lvl3pPr marL="852488" indent="-174625" algn="l" rtl="0" eaLnBrk="1" fontAlgn="base" hangingPunct="1">
        <a:spcBef>
          <a:spcPct val="0"/>
        </a:spcBef>
        <a:spcAft>
          <a:spcPct val="0"/>
        </a:spcAft>
        <a:buClr>
          <a:srgbClr val="000000"/>
        </a:buClr>
        <a:buSzPct val="100000"/>
        <a:buFont typeface="Arial" charset="0"/>
        <a:buChar char="–"/>
        <a:defRPr sz="1600">
          <a:solidFill>
            <a:schemeClr val="tx1"/>
          </a:solidFill>
          <a:latin typeface="Arial" pitchFamily="34" charset="0"/>
          <a:ea typeface="ヒラギノ角ゴ Pro W3" pitchFamily="-64" charset="-128"/>
          <a:cs typeface="ヒラギノ角ゴ Pro W3"/>
        </a:defRPr>
      </a:lvl3pPr>
      <a:lvl4pPr marL="1085850" indent="-119063" algn="l" rtl="0" eaLnBrk="1" fontAlgn="base" hangingPunct="1">
        <a:spcBef>
          <a:spcPct val="0"/>
        </a:spcBef>
        <a:spcAft>
          <a:spcPct val="0"/>
        </a:spcAft>
        <a:buClr>
          <a:srgbClr val="000000"/>
        </a:buClr>
        <a:buSzPct val="100000"/>
        <a:buChar char="•"/>
        <a:defRPr sz="1400">
          <a:solidFill>
            <a:schemeClr val="tx1"/>
          </a:solidFill>
          <a:latin typeface="Arial" pitchFamily="34" charset="0"/>
          <a:ea typeface="ヒラギノ角ゴ Pro W3" pitchFamily="-64" charset="-128"/>
          <a:cs typeface="ヒラギノ角ゴ Pro W3"/>
        </a:defRPr>
      </a:lvl4pPr>
      <a:lvl5pPr marL="1430338" indent="-174625" algn="l" rtl="0" eaLnBrk="1" fontAlgn="base" hangingPunct="1">
        <a:spcBef>
          <a:spcPct val="0"/>
        </a:spcBef>
        <a:spcAft>
          <a:spcPct val="0"/>
        </a:spcAft>
        <a:buClr>
          <a:srgbClr val="000000"/>
        </a:buClr>
        <a:buSzPct val="100000"/>
        <a:buFont typeface="Arial" charset="0"/>
        <a:buChar char="–"/>
        <a:defRPr sz="1400">
          <a:solidFill>
            <a:schemeClr val="tx1"/>
          </a:solidFill>
          <a:latin typeface="Arial" pitchFamily="34" charset="0"/>
          <a:ea typeface="ヒラギノ角ゴ Pro W3" pitchFamily="-64" charset="-128"/>
          <a:cs typeface="ヒラギノ角ゴ Pro W3"/>
        </a:defRPr>
      </a:lvl5pPr>
      <a:lvl6pPr marL="1887538" indent="-174625" algn="l" rtl="0" eaLnBrk="1" fontAlgn="base" hangingPunct="1">
        <a:spcBef>
          <a:spcPct val="0"/>
        </a:spcBef>
        <a:spcAft>
          <a:spcPct val="0"/>
        </a:spcAft>
        <a:buClr>
          <a:srgbClr val="000000"/>
        </a:buClr>
        <a:buSzPct val="100000"/>
        <a:buFont typeface="Arial" charset="0"/>
        <a:buChar char="–"/>
        <a:defRPr sz="1400">
          <a:solidFill>
            <a:schemeClr val="tx1"/>
          </a:solidFill>
          <a:latin typeface="+mn-lt"/>
          <a:ea typeface="ヒラギノ角ゴ Pro W3" pitchFamily="-64" charset="-128"/>
        </a:defRPr>
      </a:lvl6pPr>
      <a:lvl7pPr marL="2344738" indent="-174625" algn="l" rtl="0" eaLnBrk="1" fontAlgn="base" hangingPunct="1">
        <a:spcBef>
          <a:spcPct val="0"/>
        </a:spcBef>
        <a:spcAft>
          <a:spcPct val="0"/>
        </a:spcAft>
        <a:buClr>
          <a:srgbClr val="000000"/>
        </a:buClr>
        <a:buSzPct val="100000"/>
        <a:buFont typeface="Arial" charset="0"/>
        <a:buChar char="–"/>
        <a:defRPr sz="1400">
          <a:solidFill>
            <a:schemeClr val="tx1"/>
          </a:solidFill>
          <a:latin typeface="+mn-lt"/>
          <a:ea typeface="ヒラギノ角ゴ Pro W3" pitchFamily="-64" charset="-128"/>
        </a:defRPr>
      </a:lvl7pPr>
      <a:lvl8pPr marL="2801938" indent="-174625" algn="l" rtl="0" eaLnBrk="1" fontAlgn="base" hangingPunct="1">
        <a:spcBef>
          <a:spcPct val="0"/>
        </a:spcBef>
        <a:spcAft>
          <a:spcPct val="0"/>
        </a:spcAft>
        <a:buClr>
          <a:srgbClr val="000000"/>
        </a:buClr>
        <a:buSzPct val="100000"/>
        <a:buFont typeface="Arial" charset="0"/>
        <a:buChar char="–"/>
        <a:defRPr sz="1400">
          <a:solidFill>
            <a:schemeClr val="tx1"/>
          </a:solidFill>
          <a:latin typeface="+mn-lt"/>
          <a:ea typeface="ヒラギノ角ゴ Pro W3" pitchFamily="-64" charset="-128"/>
        </a:defRPr>
      </a:lvl8pPr>
      <a:lvl9pPr marL="3259138" indent="-174625" algn="l" rtl="0" eaLnBrk="1" fontAlgn="base" hangingPunct="1">
        <a:spcBef>
          <a:spcPct val="0"/>
        </a:spcBef>
        <a:spcAft>
          <a:spcPct val="0"/>
        </a:spcAft>
        <a:buClr>
          <a:srgbClr val="000000"/>
        </a:buClr>
        <a:buSzPct val="100000"/>
        <a:buFont typeface="Arial" charset="0"/>
        <a:buChar char="–"/>
        <a:defRPr sz="1400">
          <a:solidFill>
            <a:schemeClr val="tx1"/>
          </a:solidFill>
          <a:latin typeface="+mn-lt"/>
          <a:ea typeface="ヒラギノ角ゴ Pro W3" pitchFamily="-64" charset="-128"/>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hyperlink" Target="mailto:steven.d.novack@nasa.gov"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3429000" y="838200"/>
            <a:ext cx="5638800" cy="2133600"/>
          </a:xfrm>
        </p:spPr>
        <p:txBody>
          <a:bodyPr>
            <a:normAutofit/>
          </a:bodyPr>
          <a:lstStyle/>
          <a:p>
            <a:r>
              <a:rPr lang="en-US" sz="3600" dirty="0" smtClean="0">
                <a:solidFill>
                  <a:schemeClr val="bg1"/>
                </a:solidFill>
              </a:rPr>
              <a:t>Estimating Flight Software Risk for a Space Launch Vehicle</a:t>
            </a:r>
            <a:endParaRPr lang="en-US" sz="3600" b="1" dirty="0">
              <a:solidFill>
                <a:schemeClr val="bg1"/>
              </a:solidFill>
            </a:endParaRPr>
          </a:p>
        </p:txBody>
      </p:sp>
      <p:sp>
        <p:nvSpPr>
          <p:cNvPr id="3" name="Subtitle 2"/>
          <p:cNvSpPr>
            <a:spLocks noGrp="1"/>
          </p:cNvSpPr>
          <p:nvPr>
            <p:ph type="subTitle" sz="quarter" idx="1"/>
          </p:nvPr>
        </p:nvSpPr>
        <p:spPr>
          <a:xfrm>
            <a:off x="3884762" y="3429000"/>
            <a:ext cx="5257800" cy="3429000"/>
          </a:xfrm>
        </p:spPr>
        <p:txBody>
          <a:bodyPr>
            <a:normAutofit/>
          </a:bodyPr>
          <a:lstStyle/>
          <a:p>
            <a:pPr algn="l"/>
            <a:r>
              <a:rPr lang="en-US" sz="2400" dirty="0" smtClean="0">
                <a:solidFill>
                  <a:schemeClr val="accent3"/>
                </a:solidFill>
              </a:rPr>
              <a:t>2014 RAMS VII Workshop </a:t>
            </a:r>
          </a:p>
          <a:p>
            <a:pPr algn="l"/>
            <a:r>
              <a:rPr lang="en-US" sz="2400" dirty="0" smtClean="0">
                <a:solidFill>
                  <a:schemeClr val="accent3"/>
                </a:solidFill>
              </a:rPr>
              <a:t>November 4, 2014</a:t>
            </a:r>
          </a:p>
          <a:p>
            <a:pPr algn="l"/>
            <a:endParaRPr lang="en-US" sz="2400" dirty="0">
              <a:solidFill>
                <a:schemeClr val="accent3"/>
              </a:solidFill>
            </a:endParaRPr>
          </a:p>
          <a:p>
            <a:pPr algn="l"/>
            <a:endParaRPr lang="en-US" sz="2400" dirty="0" smtClean="0">
              <a:solidFill>
                <a:schemeClr val="accent3"/>
              </a:solidFill>
            </a:endParaRPr>
          </a:p>
          <a:p>
            <a:pPr algn="l"/>
            <a:endParaRPr lang="en-US" sz="2400" dirty="0" smtClean="0">
              <a:solidFill>
                <a:schemeClr val="accent3"/>
              </a:solidFill>
            </a:endParaRPr>
          </a:p>
          <a:p>
            <a:r>
              <a:rPr lang="en-US" sz="1700" dirty="0" smtClean="0">
                <a:solidFill>
                  <a:schemeClr val="accent3"/>
                </a:solidFill>
              </a:rPr>
              <a:t>S. Novack</a:t>
            </a:r>
            <a:r>
              <a:rPr lang="en-US" sz="1700" baseline="30000" dirty="0" smtClean="0">
                <a:solidFill>
                  <a:schemeClr val="accent3"/>
                </a:solidFill>
              </a:rPr>
              <a:t>1</a:t>
            </a:r>
            <a:r>
              <a:rPr lang="en-US" sz="1700" dirty="0" smtClean="0">
                <a:solidFill>
                  <a:schemeClr val="accent3"/>
                </a:solidFill>
              </a:rPr>
              <a:t>, S.Hatfield</a:t>
            </a:r>
            <a:r>
              <a:rPr lang="en-US" sz="1700" baseline="30000" dirty="0" smtClean="0">
                <a:solidFill>
                  <a:schemeClr val="accent3"/>
                </a:solidFill>
              </a:rPr>
              <a:t>1</a:t>
            </a:r>
            <a:r>
              <a:rPr lang="en-US" sz="1700" dirty="0" smtClean="0">
                <a:solidFill>
                  <a:schemeClr val="accent3"/>
                </a:solidFill>
              </a:rPr>
              <a:t>, M. Al Hassan</a:t>
            </a:r>
            <a:r>
              <a:rPr lang="en-US" sz="1700" baseline="30000" dirty="0" smtClean="0">
                <a:solidFill>
                  <a:schemeClr val="accent3"/>
                </a:solidFill>
              </a:rPr>
              <a:t>1</a:t>
            </a:r>
            <a:r>
              <a:rPr lang="en-US" sz="1700" dirty="0" smtClean="0">
                <a:solidFill>
                  <a:schemeClr val="accent3"/>
                </a:solidFill>
              </a:rPr>
              <a:t>,J.Bales</a:t>
            </a:r>
            <a:r>
              <a:rPr lang="en-US" sz="1700" baseline="30000" dirty="0" smtClean="0">
                <a:solidFill>
                  <a:schemeClr val="accent3"/>
                </a:solidFill>
              </a:rPr>
              <a:t>2</a:t>
            </a:r>
            <a:r>
              <a:rPr lang="en-US" sz="1700" dirty="0" smtClean="0">
                <a:solidFill>
                  <a:schemeClr val="accent3"/>
                </a:solidFill>
              </a:rPr>
              <a:t>, </a:t>
            </a:r>
          </a:p>
          <a:p>
            <a:r>
              <a:rPr lang="en-US" sz="1700" dirty="0" smtClean="0">
                <a:solidFill>
                  <a:schemeClr val="accent3"/>
                </a:solidFill>
              </a:rPr>
              <a:t>P. Britton</a:t>
            </a:r>
            <a:r>
              <a:rPr lang="en-US" sz="1700" baseline="30000" dirty="0">
                <a:solidFill>
                  <a:schemeClr val="accent3"/>
                </a:solidFill>
              </a:rPr>
              <a:t>2</a:t>
            </a:r>
            <a:r>
              <a:rPr lang="en-US" sz="1700" dirty="0" smtClean="0">
                <a:solidFill>
                  <a:schemeClr val="accent3"/>
                </a:solidFill>
              </a:rPr>
              <a:t>, F.Hark</a:t>
            </a:r>
            <a:r>
              <a:rPr lang="en-US" sz="1700" baseline="30000" dirty="0" smtClean="0">
                <a:solidFill>
                  <a:schemeClr val="accent3"/>
                </a:solidFill>
              </a:rPr>
              <a:t>1</a:t>
            </a:r>
            <a:r>
              <a:rPr lang="en-US" sz="1700" dirty="0" smtClean="0">
                <a:solidFill>
                  <a:schemeClr val="accent3"/>
                </a:solidFill>
              </a:rPr>
              <a:t>, J.Stott</a:t>
            </a:r>
            <a:r>
              <a:rPr lang="en-US" sz="1700" baseline="30000" dirty="0" smtClean="0">
                <a:solidFill>
                  <a:schemeClr val="accent3"/>
                </a:solidFill>
              </a:rPr>
              <a:t>2</a:t>
            </a:r>
          </a:p>
          <a:p>
            <a:endParaRPr lang="en-US" sz="2400" baseline="30000" dirty="0">
              <a:solidFill>
                <a:schemeClr val="accent3"/>
              </a:solidFill>
            </a:endParaRPr>
          </a:p>
          <a:p>
            <a:endParaRPr lang="en-US" sz="2000" baseline="30000" dirty="0" smtClean="0">
              <a:solidFill>
                <a:schemeClr val="tx1"/>
              </a:solidFill>
            </a:endParaRPr>
          </a:p>
          <a:p>
            <a:pPr algn="l"/>
            <a:r>
              <a:rPr lang="en-US" sz="1600" baseline="30000" dirty="0" smtClean="0">
                <a:solidFill>
                  <a:schemeClr val="accent3"/>
                </a:solidFill>
              </a:rPr>
              <a:t>1</a:t>
            </a:r>
            <a:r>
              <a:rPr lang="en-US" sz="1600" dirty="0" smtClean="0">
                <a:solidFill>
                  <a:schemeClr val="accent3"/>
                </a:solidFill>
              </a:rPr>
              <a:t>Bastion Technologies, Inc.</a:t>
            </a:r>
          </a:p>
          <a:p>
            <a:pPr algn="l"/>
            <a:r>
              <a:rPr lang="en-US" sz="1600" baseline="30000" dirty="0" smtClean="0">
                <a:solidFill>
                  <a:schemeClr val="accent3"/>
                </a:solidFill>
              </a:rPr>
              <a:t>2</a:t>
            </a:r>
            <a:r>
              <a:rPr lang="en-US" sz="1600" dirty="0" smtClean="0">
                <a:solidFill>
                  <a:schemeClr val="accent3"/>
                </a:solidFill>
              </a:rPr>
              <a:t>NASA Marshall Space Flight Center</a:t>
            </a:r>
          </a:p>
          <a:p>
            <a:endParaRPr lang="en-US" dirty="0"/>
          </a:p>
        </p:txBody>
      </p:sp>
    </p:spTree>
    <p:extLst>
      <p:ext uri="{BB962C8B-B14F-4D97-AF65-F5344CB8AC3E}">
        <p14:creationId xmlns:p14="http://schemas.microsoft.com/office/powerpoint/2010/main" val="1697108580"/>
      </p:ext>
    </p:extLst>
  </p:cSld>
  <p:clrMapOvr>
    <a:masterClrMapping/>
  </p:clrMapOvr>
  <p:transition>
    <p:randomBa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of Historical Reliability Data</a:t>
            </a:r>
            <a:endParaRPr lang="en-US" dirty="0"/>
          </a:p>
        </p:txBody>
      </p:sp>
      <p:sp>
        <p:nvSpPr>
          <p:cNvPr id="2" name="Text Placeholder 1"/>
          <p:cNvSpPr>
            <a:spLocks noGrp="1"/>
          </p:cNvSpPr>
          <p:nvPr>
            <p:ph idx="1"/>
          </p:nvPr>
        </p:nvSpPr>
        <p:spPr>
          <a:xfrm>
            <a:off x="6019800" y="1219200"/>
            <a:ext cx="3124200" cy="5192159"/>
          </a:xfrm>
        </p:spPr>
        <p:txBody>
          <a:bodyPr/>
          <a:lstStyle/>
          <a:p>
            <a:pPr>
              <a:buFont typeface="Wingdings" panose="05000000000000000000" pitchFamily="2" charset="2"/>
              <a:buChar char="§"/>
            </a:pPr>
            <a:r>
              <a:rPr lang="en-US" sz="1200" dirty="0" smtClean="0"/>
              <a:t>Uncertainty increases with higher levels of testing</a:t>
            </a:r>
          </a:p>
          <a:p>
            <a:pPr>
              <a:buFont typeface="Wingdings" panose="05000000000000000000" pitchFamily="2" charset="2"/>
              <a:buChar char="§"/>
            </a:pPr>
            <a:endParaRPr lang="en-US" sz="1200" dirty="0" smtClean="0"/>
          </a:p>
          <a:p>
            <a:pPr>
              <a:buFont typeface="Wingdings" panose="05000000000000000000" pitchFamily="2" charset="2"/>
              <a:buChar char="§"/>
            </a:pPr>
            <a:r>
              <a:rPr lang="en-US" sz="1200" dirty="0" smtClean="0"/>
              <a:t>Quantify historic system differences (redundancy)</a:t>
            </a:r>
          </a:p>
          <a:p>
            <a:pPr>
              <a:buFont typeface="Wingdings" panose="05000000000000000000" pitchFamily="2" charset="2"/>
              <a:buChar char="§"/>
            </a:pPr>
            <a:endParaRPr lang="en-US" sz="1200" dirty="0" smtClean="0"/>
          </a:p>
          <a:p>
            <a:pPr>
              <a:buFont typeface="Wingdings" panose="05000000000000000000" pitchFamily="2" charset="2"/>
              <a:buChar char="§"/>
            </a:pPr>
            <a:r>
              <a:rPr lang="en-US" sz="1200" dirty="0" smtClean="0"/>
              <a:t>Operational errors making it through testing onto flight</a:t>
            </a:r>
          </a:p>
          <a:p>
            <a:pPr>
              <a:buFont typeface="Wingdings" panose="05000000000000000000" pitchFamily="2" charset="2"/>
              <a:buChar char="§"/>
            </a:pPr>
            <a:endParaRPr lang="en-US" sz="1200" dirty="0"/>
          </a:p>
          <a:p>
            <a:pPr>
              <a:buFont typeface="Wingdings" panose="05000000000000000000" pitchFamily="2" charset="2"/>
              <a:buChar char="§"/>
            </a:pPr>
            <a:r>
              <a:rPr lang="en-US" sz="1200" dirty="0" smtClean="0"/>
              <a:t>Establishes a reliability constant  for SLOC that can be corrected for new system</a:t>
            </a:r>
          </a:p>
          <a:p>
            <a:pPr>
              <a:buFont typeface="Wingdings" panose="05000000000000000000" pitchFamily="2" charset="2"/>
              <a:buChar char="§"/>
            </a:pPr>
            <a:endParaRPr lang="en-US" sz="14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95400"/>
            <a:ext cx="5791200" cy="5271655"/>
          </a:xfrm>
          <a:prstGeom prst="rect">
            <a:avLst/>
          </a:prstGeom>
        </p:spPr>
      </p:pic>
    </p:spTree>
    <p:extLst>
      <p:ext uri="{BB962C8B-B14F-4D97-AF65-F5344CB8AC3E}">
        <p14:creationId xmlns:p14="http://schemas.microsoft.com/office/powerpoint/2010/main" val="670663125"/>
      </p:ext>
    </p:extLst>
  </p:cSld>
  <p:clrMapOvr>
    <a:masterClrMapping/>
  </p:clrMapOvr>
  <p:transition>
    <p:randomBa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of Software Failure </a:t>
            </a:r>
            <a:r>
              <a:rPr lang="en-US" dirty="0"/>
              <a:t>M</a:t>
            </a:r>
            <a:r>
              <a:rPr lang="en-US" dirty="0" smtClean="0"/>
              <a:t>odes by Code </a:t>
            </a:r>
            <a:r>
              <a:rPr lang="en-US" dirty="0"/>
              <a:t>S</a:t>
            </a:r>
            <a:r>
              <a:rPr lang="en-US" dirty="0" smtClean="0"/>
              <a:t>egments</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91832811"/>
              </p:ext>
            </p:extLst>
          </p:nvPr>
        </p:nvGraphicFramePr>
        <p:xfrm>
          <a:off x="1620837" y="1404144"/>
          <a:ext cx="5676900" cy="4867275"/>
        </p:xfrm>
        <a:graphic>
          <a:graphicData uri="http://schemas.openxmlformats.org/drawingml/2006/table">
            <a:tbl>
              <a:tblPr firstRow="1" firstCol="1" bandRow="1"/>
              <a:tblGrid>
                <a:gridCol w="1295400"/>
                <a:gridCol w="609600"/>
                <a:gridCol w="609600"/>
                <a:gridCol w="609600"/>
                <a:gridCol w="609600"/>
                <a:gridCol w="609600"/>
                <a:gridCol w="723900"/>
                <a:gridCol w="609600"/>
              </a:tblGrid>
              <a:tr h="200025">
                <a:tc>
                  <a:txBody>
                    <a:bodyPr/>
                    <a:lstStyle/>
                    <a:p>
                      <a:pPr algn="ctr" rtl="0" fontAlgn="ctr"/>
                      <a:r>
                        <a:rPr lang="en-US" sz="900" b="1" i="0" u="none" strike="noStrike" dirty="0">
                          <a:solidFill>
                            <a:srgbClr val="000000"/>
                          </a:solidFill>
                          <a:effectLst/>
                          <a:latin typeface="Times New Roman"/>
                        </a:rPr>
                        <a:t>Software Failure Mode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7">
                  <a:txBody>
                    <a:bodyPr/>
                    <a:lstStyle/>
                    <a:p>
                      <a:pPr algn="ctr" rtl="0" fontAlgn="ctr"/>
                      <a:r>
                        <a:rPr lang="en-US" sz="900" b="1" i="0" u="none" strike="noStrike">
                          <a:solidFill>
                            <a:srgbClr val="000000"/>
                          </a:solidFill>
                          <a:effectLst/>
                          <a:latin typeface="Times New Roman"/>
                        </a:rPr>
                        <a:t>Associated Software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14325">
                <a:tc>
                  <a:txBody>
                    <a:bodyPr/>
                    <a:lstStyle/>
                    <a:p>
                      <a:pPr algn="ctr" rtl="0" fontAlgn="ctr"/>
                      <a:r>
                        <a:rPr lang="en-US" sz="900" b="0" i="0" u="none" strike="noStrike">
                          <a:solidFill>
                            <a:srgbClr val="000000"/>
                          </a:solidFill>
                          <a:effectLst/>
                          <a:latin typeface="Times New Roman"/>
                        </a:rPr>
                        <a:t>Conversion/corruption data on navigation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Times New Roman"/>
                        </a:rPr>
                        <a:t>Data Conversion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ctr" rtl="0" fontAlgn="ctr"/>
                      <a:r>
                        <a:rPr lang="en-US" sz="900" b="0" i="0" u="none" strike="noStrike">
                          <a:solidFill>
                            <a:srgbClr val="000000"/>
                          </a:solidFill>
                          <a:effectLst/>
                          <a:latin typeface="Times New Roman"/>
                        </a:rPr>
                        <a:t>Engine Code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9125">
                <a:tc>
                  <a:txBody>
                    <a:bodyPr/>
                    <a:lstStyle/>
                    <a:p>
                      <a:pPr algn="ctr" rtl="0" fontAlgn="ctr"/>
                      <a:r>
                        <a:rPr lang="en-US" sz="900" b="0" i="0" u="none" strike="noStrike">
                          <a:solidFill>
                            <a:srgbClr val="000000"/>
                          </a:solidFill>
                          <a:effectLst/>
                          <a:latin typeface="Times New Roman"/>
                        </a:rPr>
                        <a:t>Last Good Data on BUS (Stale Data)</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Times New Roman"/>
                        </a:rPr>
                        <a:t>Input Data Exchange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Times New Roman"/>
                        </a:rPr>
                        <a:t>OutPut Data Exchange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Times New Roman"/>
                        </a:rPr>
                        <a:t>Application Code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sz="900" b="0" i="0" u="none" strike="noStrike">
                          <a:solidFill>
                            <a:srgbClr val="000000"/>
                          </a:solidFill>
                          <a:effectLst/>
                          <a:latin typeface="Times New Roman"/>
                        </a:rPr>
                        <a:t>Data Conversion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ctr" rtl="0" fontAlgn="ctr"/>
                      <a:r>
                        <a:rPr lang="en-US" sz="900" b="0" i="0" u="none" strike="noStrike">
                          <a:solidFill>
                            <a:srgbClr val="000000"/>
                          </a:solidFill>
                          <a:effectLst/>
                          <a:latin typeface="Times New Roman"/>
                        </a:rPr>
                        <a:t>Data In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Times New Roman"/>
                        </a:rPr>
                        <a:t>Infrastructure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Times New Roman"/>
                        </a:rPr>
                        <a:t>Command </a:t>
                      </a:r>
                      <a:r>
                        <a:rPr lang="en-US" sz="900" b="0" i="0" u="none" strike="noStrike" smtClean="0">
                          <a:solidFill>
                            <a:srgbClr val="000000"/>
                          </a:solidFill>
                          <a:effectLst/>
                          <a:latin typeface="Times New Roman"/>
                        </a:rPr>
                        <a:t>Code</a:t>
                      </a:r>
                      <a:endParaRPr lang="en-US" sz="900" b="0" i="0" u="none" strike="noStrike" dirty="0">
                        <a:solidFill>
                          <a:srgbClr val="000000"/>
                        </a:solidFill>
                        <a:effectLst/>
                        <a:latin typeface="Times New Roman"/>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9125">
                <a:tc>
                  <a:txBody>
                    <a:bodyPr/>
                    <a:lstStyle/>
                    <a:p>
                      <a:pPr algn="ctr" rtl="0" fontAlgn="ctr"/>
                      <a:r>
                        <a:rPr lang="en-US" sz="900" b="0" i="0" u="none" strike="noStrike">
                          <a:solidFill>
                            <a:srgbClr val="000000"/>
                          </a:solidFill>
                          <a:effectLst/>
                          <a:latin typeface="Times New Roman"/>
                        </a:rPr>
                        <a:t>Loss of Computer Communication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Times New Roman"/>
                        </a:rPr>
                        <a:t>Communication Code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Times New Roman"/>
                        </a:rPr>
                        <a:t>System Code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ctr"/>
                      <a:r>
                        <a:rPr lang="en-US" sz="1800" b="0" i="0" u="none" strike="noStrike">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6725">
                <a:tc>
                  <a:txBody>
                    <a:bodyPr/>
                    <a:lstStyle/>
                    <a:p>
                      <a:pPr algn="ctr" rtl="0" fontAlgn="ctr"/>
                      <a:r>
                        <a:rPr lang="en-US" sz="900" b="0" i="0" u="none" strike="noStrike">
                          <a:solidFill>
                            <a:srgbClr val="000000"/>
                          </a:solidFill>
                          <a:effectLst/>
                          <a:latin typeface="Times New Roman"/>
                        </a:rPr>
                        <a:t>Booster hardover (left)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Times New Roman"/>
                        </a:rPr>
                        <a:t>Booster Code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a:txBody>
                    <a:bodyPr/>
                    <a:lstStyle/>
                    <a:p>
                      <a:pPr algn="l" fontAlgn="ctr"/>
                      <a:r>
                        <a:rPr lang="en-US" sz="1800" b="0" i="0" u="none" strike="noStrike">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6725">
                <a:tc>
                  <a:txBody>
                    <a:bodyPr/>
                    <a:lstStyle/>
                    <a:p>
                      <a:pPr algn="ctr" rtl="0" fontAlgn="ctr"/>
                      <a:r>
                        <a:rPr lang="en-US" sz="900" b="0" i="0" u="none" strike="noStrike">
                          <a:solidFill>
                            <a:srgbClr val="000000"/>
                          </a:solidFill>
                          <a:effectLst/>
                          <a:latin typeface="Times New Roman"/>
                        </a:rPr>
                        <a:t>Booster hardover (right)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Times New Roman"/>
                        </a:rPr>
                        <a:t>Booster Code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a:txBody>
                    <a:bodyPr/>
                    <a:lstStyle/>
                    <a:p>
                      <a:pPr algn="l" fontAlgn="ctr"/>
                      <a:r>
                        <a:rPr lang="en-US" sz="1800" b="0" i="0" u="none" strike="noStrike">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9125">
                <a:tc>
                  <a:txBody>
                    <a:bodyPr/>
                    <a:lstStyle/>
                    <a:p>
                      <a:pPr algn="ctr" rtl="0" fontAlgn="ctr"/>
                      <a:r>
                        <a:rPr lang="en-US" sz="900" b="0" i="0" u="none" strike="noStrike">
                          <a:solidFill>
                            <a:srgbClr val="000000"/>
                          </a:solidFill>
                          <a:effectLst/>
                          <a:latin typeface="Times New Roman"/>
                        </a:rPr>
                        <a:t>Navigation Whole Vehicle Hardover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Times New Roman"/>
                        </a:rPr>
                        <a:t>Navigation Code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1A0C7"/>
                    </a:solidFill>
                  </a:tcPr>
                </a:tc>
                <a:tc>
                  <a:txBody>
                    <a:bodyPr/>
                    <a:lstStyle/>
                    <a:p>
                      <a:pPr algn="ctr" rtl="0" fontAlgn="ctr"/>
                      <a:r>
                        <a:rPr lang="en-US" sz="900" b="0" i="0" u="none" strike="noStrike">
                          <a:solidFill>
                            <a:srgbClr val="000000"/>
                          </a:solidFill>
                          <a:effectLst/>
                          <a:latin typeface="Times New Roman"/>
                        </a:rPr>
                        <a:t>Booster Code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33C"/>
                    </a:solidFill>
                  </a:tcPr>
                </a:tc>
                <a:tc>
                  <a:txBody>
                    <a:bodyPr/>
                    <a:lstStyle/>
                    <a:p>
                      <a:pPr algn="l" fontAlgn="ctr"/>
                      <a:r>
                        <a:rPr lang="en-US" sz="1800" b="0" i="0" u="none" strike="noStrike">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6725">
                <a:tc>
                  <a:txBody>
                    <a:bodyPr/>
                    <a:lstStyle/>
                    <a:p>
                      <a:pPr algn="ctr" rtl="0" fontAlgn="ctr"/>
                      <a:r>
                        <a:rPr lang="en-US" sz="900" b="0" i="0" u="none" strike="noStrike">
                          <a:solidFill>
                            <a:srgbClr val="000000"/>
                          </a:solidFill>
                          <a:effectLst/>
                          <a:latin typeface="Times New Roman"/>
                        </a:rPr>
                        <a:t>No Booster Sep Command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Times New Roman"/>
                        </a:rPr>
                        <a:t>Application Code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ctr" rtl="0" fontAlgn="ctr"/>
                      <a:r>
                        <a:rPr lang="en-US" sz="900" b="0" i="0" u="none" strike="noStrike">
                          <a:solidFill>
                            <a:srgbClr val="000000"/>
                          </a:solidFill>
                          <a:effectLst/>
                          <a:latin typeface="Times New Roman"/>
                        </a:rPr>
                        <a:t>System Code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ctr"/>
                      <a:r>
                        <a:rPr lang="en-US" sz="1800" b="0" i="0" u="none" strike="noStrike">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6725">
                <a:tc>
                  <a:txBody>
                    <a:bodyPr/>
                    <a:lstStyle/>
                    <a:p>
                      <a:pPr algn="ctr" rtl="0" fontAlgn="ctr"/>
                      <a:r>
                        <a:rPr lang="en-US" sz="900" b="0" i="0" u="none" strike="noStrike">
                          <a:solidFill>
                            <a:srgbClr val="000000"/>
                          </a:solidFill>
                          <a:effectLst/>
                          <a:latin typeface="Times New Roman"/>
                        </a:rPr>
                        <a:t>Command Early or Late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Times New Roman"/>
                        </a:rPr>
                        <a:t>System Code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l" fontAlgn="ctr"/>
                      <a:r>
                        <a:rPr lang="en-US" sz="1800" b="0" i="0" u="none" strike="noStrike">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325">
                <a:tc>
                  <a:txBody>
                    <a:bodyPr/>
                    <a:lstStyle/>
                    <a:p>
                      <a:pPr algn="ctr" rtl="0" fontAlgn="ctr"/>
                      <a:r>
                        <a:rPr lang="en-US" sz="900" b="0" i="0" u="none" strike="noStrike">
                          <a:solidFill>
                            <a:srgbClr val="000000"/>
                          </a:solidFill>
                          <a:effectLst/>
                          <a:latin typeface="Times New Roman"/>
                        </a:rPr>
                        <a:t>Inadvertent Command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Times New Roman"/>
                        </a:rPr>
                        <a:t>Data Conversion</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a:txBody>
                    <a:bodyPr/>
                    <a:lstStyle/>
                    <a:p>
                      <a:pPr algn="ctr" rtl="0" fontAlgn="ctr"/>
                      <a:r>
                        <a:rPr lang="en-US" sz="900" b="0" i="0" u="none" strike="noStrike">
                          <a:solidFill>
                            <a:srgbClr val="000000"/>
                          </a:solidFill>
                          <a:effectLst/>
                          <a:latin typeface="Times New Roman"/>
                        </a:rPr>
                        <a:t>Application Code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l" fontAlgn="ctr"/>
                      <a:r>
                        <a:rPr lang="en-US" sz="1800" b="0" i="0" u="none" strike="noStrike">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4325">
                <a:tc>
                  <a:txBody>
                    <a:bodyPr/>
                    <a:lstStyle/>
                    <a:p>
                      <a:pPr algn="ctr" rtl="0" fontAlgn="ctr"/>
                      <a:r>
                        <a:rPr lang="en-US" sz="900" b="0" i="0" u="none" strike="noStrike">
                          <a:solidFill>
                            <a:srgbClr val="000000"/>
                          </a:solidFill>
                          <a:effectLst/>
                          <a:latin typeface="Times New Roman"/>
                        </a:rPr>
                        <a:t>No Command</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Times New Roman"/>
                        </a:rPr>
                        <a:t>Application Code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70C0"/>
                    </a:solidFill>
                  </a:tcPr>
                </a:tc>
                <a:tc>
                  <a:txBody>
                    <a:bodyPr/>
                    <a:lstStyle/>
                    <a:p>
                      <a:pPr algn="l" fontAlgn="ctr"/>
                      <a:r>
                        <a:rPr lang="en-US" sz="1800" b="0" i="0" u="none" strike="noStrike">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1800" b="0" i="0" u="none" strike="noStrike" dirty="0">
                          <a:solidFill>
                            <a:srgbClr val="000000"/>
                          </a:solidFill>
                          <a:effectLst/>
                          <a:latin typeface="Arial"/>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38814784"/>
      </p:ext>
    </p:extLst>
  </p:cSld>
  <p:clrMapOvr>
    <a:masterClrMapping/>
  </p:clrMapOvr>
  <p:transition>
    <p:randomBa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 Nominal Software Risk Example and Ranges</a:t>
            </a:r>
            <a:endParaRPr lang="en-US" dirty="0"/>
          </a:p>
        </p:txBody>
      </p:sp>
      <p:sp>
        <p:nvSpPr>
          <p:cNvPr id="2" name="Text Placeholder 1"/>
          <p:cNvSpPr>
            <a:spLocks noGrp="1"/>
          </p:cNvSpPr>
          <p:nvPr>
            <p:ph idx="1"/>
          </p:nvPr>
        </p:nvSpPr>
        <p:spPr>
          <a:xfrm>
            <a:off x="6705600" y="1371600"/>
            <a:ext cx="2438400" cy="5192159"/>
          </a:xfrm>
        </p:spPr>
        <p:txBody>
          <a:bodyPr/>
          <a:lstStyle/>
          <a:p>
            <a:pPr>
              <a:buFont typeface="Wingdings" panose="05000000000000000000" pitchFamily="2" charset="2"/>
              <a:buChar char="§"/>
            </a:pPr>
            <a:r>
              <a:rPr lang="en-US" sz="1300" dirty="0" smtClean="0"/>
              <a:t>Reliability growth curves can provide ranges</a:t>
            </a:r>
          </a:p>
          <a:p>
            <a:pPr>
              <a:buFont typeface="Wingdings" panose="05000000000000000000" pitchFamily="2" charset="2"/>
              <a:buChar char="§"/>
            </a:pPr>
            <a:endParaRPr lang="en-US" sz="1300" dirty="0" smtClean="0"/>
          </a:p>
          <a:p>
            <a:pPr>
              <a:buFont typeface="Wingdings" panose="05000000000000000000" pitchFamily="2" charset="2"/>
              <a:buChar char="§"/>
            </a:pPr>
            <a:r>
              <a:rPr lang="en-US" sz="1300" dirty="0" smtClean="0"/>
              <a:t>Uncertainty may </a:t>
            </a:r>
            <a:r>
              <a:rPr lang="en-US" sz="1300" smtClean="0"/>
              <a:t>be affected </a:t>
            </a:r>
            <a:r>
              <a:rPr lang="en-US" sz="1300" dirty="0" smtClean="0"/>
              <a:t>by extrapolation of historical data</a:t>
            </a:r>
          </a:p>
          <a:p>
            <a:pPr>
              <a:buFont typeface="Wingdings" panose="05000000000000000000" pitchFamily="2" charset="2"/>
              <a:buChar char="§"/>
            </a:pPr>
            <a:endParaRPr lang="en-US" sz="13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323109"/>
            <a:ext cx="6400800" cy="5534891"/>
          </a:xfrm>
          <a:prstGeom prst="rect">
            <a:avLst/>
          </a:prstGeom>
        </p:spPr>
      </p:pic>
    </p:spTree>
    <p:extLst>
      <p:ext uri="{BB962C8B-B14F-4D97-AF65-F5344CB8AC3E}">
        <p14:creationId xmlns:p14="http://schemas.microsoft.com/office/powerpoint/2010/main" val="1920079468"/>
      </p:ext>
    </p:extLst>
  </p:cSld>
  <p:clrMapOvr>
    <a:masterClrMapping/>
  </p:clrMapOvr>
  <p:transition>
    <p:randomBa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667"/>
            <a:ext cx="7772400" cy="1143000"/>
          </a:xfrm>
        </p:spPr>
        <p:txBody>
          <a:bodyPr/>
          <a:lstStyle/>
          <a:p>
            <a:r>
              <a:rPr lang="en-US" dirty="0" smtClean="0"/>
              <a:t>Special Considerations</a:t>
            </a:r>
            <a:endParaRPr lang="en-US" dirty="0"/>
          </a:p>
        </p:txBody>
      </p:sp>
      <p:sp>
        <p:nvSpPr>
          <p:cNvPr id="3" name="Content Placeholder 2"/>
          <p:cNvSpPr>
            <a:spLocks noGrp="1"/>
          </p:cNvSpPr>
          <p:nvPr>
            <p:ph idx="1"/>
          </p:nvPr>
        </p:nvSpPr>
        <p:spPr>
          <a:xfrm>
            <a:off x="304800" y="1219201"/>
            <a:ext cx="8610600" cy="5562600"/>
          </a:xfrm>
        </p:spPr>
        <p:txBody>
          <a:bodyPr>
            <a:noAutofit/>
          </a:bodyPr>
          <a:lstStyle/>
          <a:p>
            <a:pPr>
              <a:buClr>
                <a:srgbClr val="C00000"/>
              </a:buClr>
              <a:buFont typeface="Wingdings" panose="05000000000000000000" pitchFamily="2" charset="2"/>
              <a:buChar char="§"/>
            </a:pPr>
            <a:r>
              <a:rPr lang="en-US" sz="1800" dirty="0" smtClean="0"/>
              <a:t>Treatment of Software Common Cause Failures (CCFs)</a:t>
            </a:r>
          </a:p>
          <a:p>
            <a:pPr lvl="1">
              <a:buClr>
                <a:srgbClr val="C00000"/>
              </a:buClr>
              <a:buFont typeface="Wingdings" panose="05000000000000000000" pitchFamily="2" charset="2"/>
              <a:buChar char="§"/>
            </a:pPr>
            <a:r>
              <a:rPr lang="en-US" b="1" dirty="0" smtClean="0"/>
              <a:t>Software CCF basic events can parallel hardware events (</a:t>
            </a:r>
            <a:r>
              <a:rPr lang="en-US" sz="1200" b="1" dirty="0" smtClean="0"/>
              <a:t>NUREG CR-6268</a:t>
            </a:r>
            <a:r>
              <a:rPr lang="en-US" b="1" dirty="0" smtClean="0"/>
              <a:t>)</a:t>
            </a:r>
          </a:p>
          <a:p>
            <a:pPr>
              <a:buClr>
                <a:srgbClr val="C00000"/>
              </a:buClr>
              <a:buFont typeface="Wingdings" panose="05000000000000000000" pitchFamily="2" charset="2"/>
              <a:buChar char="§"/>
            </a:pPr>
            <a:r>
              <a:rPr lang="en-US" sz="1800" dirty="0" smtClean="0"/>
              <a:t>Uncertainty</a:t>
            </a:r>
          </a:p>
          <a:p>
            <a:pPr lvl="1">
              <a:buClr>
                <a:srgbClr val="C00000"/>
              </a:buClr>
              <a:buFont typeface="Wingdings" panose="05000000000000000000" pitchFamily="2" charset="2"/>
              <a:buChar char="§"/>
            </a:pPr>
            <a:r>
              <a:rPr lang="en-US" b="1" dirty="0" smtClean="0"/>
              <a:t> Historical or statistical based failure rates can have associated distributions</a:t>
            </a:r>
          </a:p>
          <a:p>
            <a:pPr lvl="1">
              <a:buClr>
                <a:srgbClr val="C00000"/>
              </a:buClr>
              <a:buFont typeface="Wingdings" panose="05000000000000000000" pitchFamily="2" charset="2"/>
              <a:buChar char="§"/>
            </a:pPr>
            <a:r>
              <a:rPr lang="en-US" b="1" dirty="0" smtClean="0"/>
              <a:t> Variability can be propagated via the distributions and standard uncertainty analysis methods </a:t>
            </a:r>
          </a:p>
          <a:p>
            <a:pPr lvl="1">
              <a:buClr>
                <a:srgbClr val="C00000"/>
              </a:buClr>
              <a:buFont typeface="Wingdings" panose="05000000000000000000" pitchFamily="2" charset="2"/>
              <a:buChar char="§"/>
            </a:pPr>
            <a:r>
              <a:rPr lang="en-US" b="1" dirty="0" smtClean="0"/>
              <a:t> Software basic events can be correlated for Monte Carlo routines</a:t>
            </a:r>
          </a:p>
          <a:p>
            <a:pPr>
              <a:buClr>
                <a:srgbClr val="C00000"/>
              </a:buClr>
              <a:buFont typeface="Wingdings" panose="05000000000000000000" pitchFamily="2" charset="2"/>
              <a:buChar char="§"/>
            </a:pPr>
            <a:r>
              <a:rPr lang="en-US" sz="1800" dirty="0" smtClean="0"/>
              <a:t>Software support</a:t>
            </a:r>
          </a:p>
          <a:p>
            <a:pPr lvl="1">
              <a:buClr>
                <a:srgbClr val="C00000"/>
              </a:buClr>
              <a:buFont typeface="Wingdings" panose="05000000000000000000" pitchFamily="2" charset="2"/>
              <a:buChar char="§"/>
            </a:pPr>
            <a:r>
              <a:rPr lang="en-US" b="1" dirty="0" smtClean="0"/>
              <a:t> Provide prioritized for software testing due to risk-informed data</a:t>
            </a:r>
          </a:p>
          <a:p>
            <a:pPr lvl="1">
              <a:buClr>
                <a:srgbClr val="C00000"/>
              </a:buClr>
              <a:buFont typeface="Wingdings" panose="05000000000000000000" pitchFamily="2" charset="2"/>
              <a:buChar char="§"/>
            </a:pPr>
            <a:r>
              <a:rPr lang="en-US" b="1" dirty="0" smtClean="0"/>
              <a:t> Model estimates can be provided for software reliability requirements per system</a:t>
            </a:r>
          </a:p>
          <a:p>
            <a:pPr lvl="1">
              <a:buClr>
                <a:srgbClr val="C00000"/>
              </a:buClr>
              <a:buFont typeface="Wingdings" panose="05000000000000000000" pitchFamily="2" charset="2"/>
              <a:buChar char="§"/>
            </a:pPr>
            <a:r>
              <a:rPr lang="en-US" b="1" dirty="0" smtClean="0"/>
              <a:t> Focus on software testing schemes</a:t>
            </a:r>
          </a:p>
          <a:p>
            <a:pPr>
              <a:buClr>
                <a:srgbClr val="C00000"/>
              </a:buClr>
              <a:buFont typeface="Wingdings" panose="05000000000000000000" pitchFamily="2" charset="2"/>
              <a:buChar char="§"/>
            </a:pPr>
            <a:r>
              <a:rPr lang="en-US" sz="1800" dirty="0" smtClean="0"/>
              <a:t>Firmware</a:t>
            </a:r>
          </a:p>
          <a:p>
            <a:pPr lvl="1">
              <a:buClr>
                <a:srgbClr val="C00000"/>
              </a:buClr>
              <a:buFont typeface="Wingdings" panose="05000000000000000000" pitchFamily="2" charset="2"/>
              <a:buChar char="§"/>
            </a:pPr>
            <a:r>
              <a:rPr lang="en-US" b="1" dirty="0" smtClean="0"/>
              <a:t> Many of the major systems contain independently developed firmware or software (e.g., Navigation system, engine)</a:t>
            </a:r>
          </a:p>
          <a:p>
            <a:pPr lvl="1">
              <a:buClr>
                <a:srgbClr val="C00000"/>
              </a:buClr>
              <a:buFont typeface="Wingdings" panose="05000000000000000000" pitchFamily="2" charset="2"/>
              <a:buChar char="§"/>
            </a:pPr>
            <a:r>
              <a:rPr lang="en-US" b="1" dirty="0" smtClean="0"/>
              <a:t> Similar approach coupled with hardware reliability data can be used to estimate firmware reliability</a:t>
            </a:r>
          </a:p>
        </p:txBody>
      </p:sp>
    </p:spTree>
    <p:extLst>
      <p:ext uri="{BB962C8B-B14F-4D97-AF65-F5344CB8AC3E}">
        <p14:creationId xmlns:p14="http://schemas.microsoft.com/office/powerpoint/2010/main" val="9630250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5448"/>
            <a:ext cx="7924800" cy="1252728"/>
          </a:xfrm>
        </p:spPr>
        <p:txBody>
          <a:bodyPr>
            <a:normAutofit/>
          </a:bodyPr>
          <a:lstStyle/>
          <a:p>
            <a:r>
              <a:rPr lang="en-US" dirty="0" smtClean="0"/>
              <a:t>Summary and Conclusions</a:t>
            </a:r>
            <a:endParaRPr lang="en-US" dirty="0"/>
          </a:p>
        </p:txBody>
      </p:sp>
      <p:sp>
        <p:nvSpPr>
          <p:cNvPr id="3" name="Content Placeholder 2"/>
          <p:cNvSpPr>
            <a:spLocks noGrp="1"/>
          </p:cNvSpPr>
          <p:nvPr>
            <p:ph idx="1"/>
          </p:nvPr>
        </p:nvSpPr>
        <p:spPr/>
        <p:txBody>
          <a:bodyPr>
            <a:normAutofit fontScale="92500" lnSpcReduction="20000"/>
          </a:bodyPr>
          <a:lstStyle/>
          <a:p>
            <a:pPr>
              <a:buClr>
                <a:srgbClr val="C00000"/>
              </a:buClr>
              <a:buFont typeface="Wingdings" panose="05000000000000000000" pitchFamily="2" charset="2"/>
              <a:buChar char="§"/>
            </a:pPr>
            <a:r>
              <a:rPr lang="en-US" sz="2200" dirty="0" smtClean="0"/>
              <a:t>Software reliability is very difficult to predict and standard hardware reliability methods may be inappropriate</a:t>
            </a:r>
          </a:p>
          <a:p>
            <a:pPr>
              <a:buClr>
                <a:srgbClr val="C00000"/>
              </a:buClr>
              <a:buFont typeface="Wingdings" panose="05000000000000000000" pitchFamily="2" charset="2"/>
              <a:buChar char="§"/>
            </a:pPr>
            <a:endParaRPr lang="en-US" sz="2200" dirty="0" smtClean="0"/>
          </a:p>
          <a:p>
            <a:pPr>
              <a:buClr>
                <a:srgbClr val="C00000"/>
              </a:buClr>
              <a:buFont typeface="Wingdings" panose="05000000000000000000" pitchFamily="2" charset="2"/>
              <a:buChar char="§"/>
            </a:pPr>
            <a:r>
              <a:rPr lang="en-US" sz="2200" dirty="0" smtClean="0"/>
              <a:t>Software groupings (e.g., modules, functions) can be used with a base unit of complexity (SLOC) to determine reliability </a:t>
            </a:r>
          </a:p>
          <a:p>
            <a:pPr>
              <a:buClr>
                <a:srgbClr val="C00000"/>
              </a:buClr>
              <a:buFont typeface="Wingdings" panose="05000000000000000000" pitchFamily="2" charset="2"/>
              <a:buChar char="§"/>
            </a:pPr>
            <a:endParaRPr lang="en-US" sz="2200" dirty="0" smtClean="0"/>
          </a:p>
          <a:p>
            <a:pPr>
              <a:buClr>
                <a:srgbClr val="C00000"/>
              </a:buClr>
              <a:buFont typeface="Wingdings" panose="05000000000000000000" pitchFamily="2" charset="2"/>
              <a:buChar char="§"/>
            </a:pPr>
            <a:r>
              <a:rPr lang="en-US" sz="2200" b="1" dirty="0" smtClean="0"/>
              <a:t>This approach allows testing information to be rolled into a module failure scheme at the functional level</a:t>
            </a:r>
          </a:p>
          <a:p>
            <a:pPr>
              <a:buClr>
                <a:srgbClr val="C00000"/>
              </a:buClr>
              <a:buFont typeface="Wingdings" panose="05000000000000000000" pitchFamily="2" charset="2"/>
              <a:buChar char="§"/>
            </a:pPr>
            <a:endParaRPr lang="en-US" sz="2200" b="1" dirty="0" smtClean="0"/>
          </a:p>
          <a:p>
            <a:pPr>
              <a:buClr>
                <a:srgbClr val="C00000"/>
              </a:buClr>
              <a:buFont typeface="Wingdings" panose="05000000000000000000" pitchFamily="2" charset="2"/>
              <a:buChar char="§"/>
            </a:pPr>
            <a:r>
              <a:rPr lang="en-US" sz="2200" b="1" dirty="0" smtClean="0"/>
              <a:t>May be directly linked to physical partitions and processes</a:t>
            </a:r>
          </a:p>
          <a:p>
            <a:pPr>
              <a:buClr>
                <a:srgbClr val="C00000"/>
              </a:buClr>
              <a:buFont typeface="Wingdings" panose="05000000000000000000" pitchFamily="2" charset="2"/>
              <a:buChar char="§"/>
            </a:pPr>
            <a:endParaRPr lang="en-US" sz="2200" b="1" dirty="0" smtClean="0"/>
          </a:p>
          <a:p>
            <a:pPr>
              <a:buClr>
                <a:srgbClr val="C00000"/>
              </a:buClr>
              <a:buFont typeface="Wingdings" panose="05000000000000000000" pitchFamily="2" charset="2"/>
              <a:buChar char="§"/>
            </a:pPr>
            <a:r>
              <a:rPr lang="en-US" sz="2200" b="1" dirty="0" smtClean="0"/>
              <a:t>Can be broken down into a component level to support software development needs</a:t>
            </a:r>
          </a:p>
          <a:p>
            <a:pPr>
              <a:buClr>
                <a:srgbClr val="C00000"/>
              </a:buClr>
              <a:buFont typeface="Wingdings" panose="05000000000000000000" pitchFamily="2" charset="2"/>
              <a:buChar char="§"/>
            </a:pPr>
            <a:endParaRPr lang="en-US" sz="2200" b="1" dirty="0" smtClean="0"/>
          </a:p>
          <a:p>
            <a:pPr>
              <a:buClr>
                <a:srgbClr val="C00000"/>
              </a:buClr>
              <a:buFont typeface="Wingdings" panose="05000000000000000000" pitchFamily="2" charset="2"/>
              <a:buChar char="§"/>
            </a:pPr>
            <a:r>
              <a:rPr lang="en-US" sz="2200" b="1" dirty="0" smtClean="0"/>
              <a:t>Provides a meaningful resolution in the Reliability (how and why a system fails)</a:t>
            </a:r>
          </a:p>
          <a:p>
            <a:pPr>
              <a:buClr>
                <a:srgbClr val="C00000"/>
              </a:buClr>
              <a:buFont typeface="Wingdings" panose="05000000000000000000" pitchFamily="2" charset="2"/>
              <a:buChar char="§"/>
            </a:pPr>
            <a:endParaRPr lang="en-US" sz="2200" b="1" dirty="0" smtClean="0"/>
          </a:p>
          <a:p>
            <a:pPr>
              <a:buClr>
                <a:srgbClr val="C00000"/>
              </a:buClr>
              <a:buFont typeface="Wingdings" panose="05000000000000000000" pitchFamily="2" charset="2"/>
              <a:buChar char="§"/>
            </a:pPr>
            <a:r>
              <a:rPr lang="en-US" sz="2200" b="1" dirty="0" smtClean="0"/>
              <a:t>May have a direct correlation with vehicle specifications and requirements</a:t>
            </a:r>
            <a:endParaRPr lang="en-US" sz="2200" dirty="0" smtClean="0"/>
          </a:p>
          <a:p>
            <a:pPr lvl="1"/>
            <a:endParaRPr lang="en-US" dirty="0"/>
          </a:p>
        </p:txBody>
      </p:sp>
    </p:spTree>
    <p:extLst>
      <p:ext uri="{BB962C8B-B14F-4D97-AF65-F5344CB8AC3E}">
        <p14:creationId xmlns:p14="http://schemas.microsoft.com/office/powerpoint/2010/main" val="26296295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5448"/>
            <a:ext cx="7848600" cy="1252728"/>
          </a:xfrm>
        </p:spPr>
        <p:txBody>
          <a:bodyPr/>
          <a:lstStyle/>
          <a:p>
            <a:r>
              <a:rPr lang="en-US" dirty="0" smtClean="0"/>
              <a:t> Questions?</a:t>
            </a:r>
            <a:endParaRPr lang="en-US" dirty="0"/>
          </a:p>
        </p:txBody>
      </p:sp>
      <p:sp>
        <p:nvSpPr>
          <p:cNvPr id="3" name="Content Placeholder 2"/>
          <p:cNvSpPr>
            <a:spLocks noGrp="1"/>
          </p:cNvSpPr>
          <p:nvPr>
            <p:ph idx="1"/>
          </p:nvPr>
        </p:nvSpPr>
        <p:spPr>
          <a:xfrm>
            <a:off x="457200" y="1981200"/>
            <a:ext cx="8229600" cy="4625609"/>
          </a:xfrm>
        </p:spPr>
        <p:txBody>
          <a:bodyPr/>
          <a:lstStyle/>
          <a:p>
            <a:pPr marL="118872" indent="0">
              <a:buNone/>
            </a:pPr>
            <a:r>
              <a:rPr lang="en-US" dirty="0" smtClean="0"/>
              <a:t>POC: Steven Novack, Bastion Technologies, Inc.</a:t>
            </a:r>
          </a:p>
          <a:p>
            <a:pPr marL="118872" indent="0">
              <a:buNone/>
            </a:pPr>
            <a:r>
              <a:rPr lang="en-US" dirty="0" smtClean="0">
                <a:hlinkClick r:id="rId2"/>
              </a:rPr>
              <a:t>steven.d.novack@nasa.gov</a:t>
            </a:r>
            <a:endParaRPr lang="en-US" dirty="0" smtClean="0"/>
          </a:p>
          <a:p>
            <a:pPr marL="118872" indent="0">
              <a:buNone/>
            </a:pPr>
            <a:r>
              <a:rPr lang="en-US" dirty="0" smtClean="0"/>
              <a:t>1-256-544-2739</a:t>
            </a:r>
          </a:p>
          <a:p>
            <a:endParaRPr lang="en-US" dirty="0"/>
          </a:p>
        </p:txBody>
      </p:sp>
    </p:spTree>
    <p:extLst>
      <p:ext uri="{BB962C8B-B14F-4D97-AF65-F5344CB8AC3E}">
        <p14:creationId xmlns:p14="http://schemas.microsoft.com/office/powerpoint/2010/main" val="31398783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6600" y="5272430"/>
            <a:ext cx="1935240" cy="145703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2610" y="2209800"/>
            <a:ext cx="1377459" cy="1252111"/>
          </a:xfrm>
          <a:prstGeom prst="rect">
            <a:avLst/>
          </a:prstGeom>
        </p:spPr>
      </p:pic>
      <p:sp>
        <p:nvSpPr>
          <p:cNvPr id="2" name="Title 1"/>
          <p:cNvSpPr>
            <a:spLocks noGrp="1"/>
          </p:cNvSpPr>
          <p:nvPr>
            <p:ph type="title"/>
          </p:nvPr>
        </p:nvSpPr>
        <p:spPr/>
        <p:txBody>
          <a:bodyPr>
            <a:normAutofit/>
          </a:bodyPr>
          <a:lstStyle/>
          <a:p>
            <a:r>
              <a:rPr lang="en-US" dirty="0" smtClean="0"/>
              <a:t>Why is Understanding Software Risk</a:t>
            </a:r>
            <a:br>
              <a:rPr lang="en-US" dirty="0" smtClean="0"/>
            </a:br>
            <a:r>
              <a:rPr lang="en-US" dirty="0" smtClean="0"/>
              <a:t> Important to NASA?</a:t>
            </a:r>
            <a:endParaRPr lang="en-US" dirty="0"/>
          </a:p>
        </p:txBody>
      </p:sp>
      <p:sp>
        <p:nvSpPr>
          <p:cNvPr id="3" name="Content Placeholder 2"/>
          <p:cNvSpPr>
            <a:spLocks noGrp="1"/>
          </p:cNvSpPr>
          <p:nvPr>
            <p:ph idx="1"/>
          </p:nvPr>
        </p:nvSpPr>
        <p:spPr/>
        <p:txBody>
          <a:bodyPr>
            <a:normAutofit fontScale="25000" lnSpcReduction="20000"/>
          </a:bodyPr>
          <a:lstStyle/>
          <a:p>
            <a:endParaRPr lang="en-US" b="0" i="1" dirty="0" smtClean="0"/>
          </a:p>
          <a:p>
            <a:pPr marL="0" indent="0">
              <a:buNone/>
            </a:pPr>
            <a:r>
              <a:rPr lang="en-US" sz="8800" b="0" i="1" dirty="0" smtClean="0"/>
              <a:t>“Software </a:t>
            </a:r>
            <a:r>
              <a:rPr lang="en-US" sz="8800" b="0" i="1" dirty="0"/>
              <a:t>had a critical role in a large share (~ 60% in quantitative terms) of the failures </a:t>
            </a:r>
            <a:r>
              <a:rPr lang="en-US" sz="8800" b="0" i="1" dirty="0" smtClean="0"/>
              <a:t>suffered </a:t>
            </a:r>
            <a:r>
              <a:rPr lang="en-US" sz="8800" b="0" i="1" dirty="0"/>
              <a:t>by NASA in high-stakes missions during the 1998 – 2007 </a:t>
            </a:r>
            <a:r>
              <a:rPr lang="en-US" sz="8800" b="0" i="1" dirty="0" smtClean="0"/>
              <a:t>decade.” </a:t>
            </a:r>
            <a:r>
              <a:rPr lang="en-US" sz="7200" b="0" i="1" dirty="0" smtClean="0"/>
              <a:t>(NASA PRA Procedures Guide, 2010)</a:t>
            </a:r>
          </a:p>
          <a:p>
            <a:pPr marL="0" indent="0">
              <a:buNone/>
            </a:pPr>
            <a:endParaRPr lang="en-US" sz="4800" dirty="0" smtClean="0"/>
          </a:p>
          <a:p>
            <a:pPr>
              <a:buClr>
                <a:srgbClr val="C00000"/>
              </a:buClr>
              <a:buFont typeface="Wingdings" panose="05000000000000000000" pitchFamily="2" charset="2"/>
              <a:buChar char="§"/>
            </a:pPr>
            <a:r>
              <a:rPr lang="en-US" sz="8000" dirty="0" smtClean="0"/>
              <a:t>1962 - Mariner 1 (incorrect formula coded)</a:t>
            </a:r>
          </a:p>
          <a:p>
            <a:pPr>
              <a:buClr>
                <a:srgbClr val="C00000"/>
              </a:buClr>
              <a:buFont typeface="Wingdings" panose="05000000000000000000" pitchFamily="2" charset="2"/>
              <a:buChar char="§"/>
            </a:pPr>
            <a:r>
              <a:rPr lang="en-US" sz="8000" dirty="0" smtClean="0"/>
              <a:t>1988 - </a:t>
            </a:r>
            <a:r>
              <a:rPr lang="en-US" sz="8000" dirty="0" err="1" smtClean="0"/>
              <a:t>Phobos</a:t>
            </a:r>
            <a:r>
              <a:rPr lang="en-US" sz="8000" dirty="0" smtClean="0"/>
              <a:t> (deactivated thrusters)</a:t>
            </a:r>
            <a:endParaRPr lang="en-US" sz="8000" dirty="0"/>
          </a:p>
          <a:p>
            <a:pPr>
              <a:buClr>
                <a:srgbClr val="C00000"/>
              </a:buClr>
              <a:buFont typeface="Wingdings" panose="05000000000000000000" pitchFamily="2" charset="2"/>
              <a:buChar char="§"/>
            </a:pPr>
            <a:r>
              <a:rPr lang="en-US" sz="8000" dirty="0" smtClean="0"/>
              <a:t>1996 - </a:t>
            </a:r>
            <a:r>
              <a:rPr lang="en-US" sz="8000" dirty="0" err="1" smtClean="0"/>
              <a:t>Ariane</a:t>
            </a:r>
            <a:r>
              <a:rPr lang="en-US" sz="8000" dirty="0" smtClean="0"/>
              <a:t> 5 (reused </a:t>
            </a:r>
            <a:r>
              <a:rPr lang="en-US" sz="8000" dirty="0" err="1" smtClean="0"/>
              <a:t>Ariane</a:t>
            </a:r>
            <a:r>
              <a:rPr lang="en-US" sz="8000" dirty="0" smtClean="0"/>
              <a:t> 4 software)</a:t>
            </a:r>
          </a:p>
          <a:p>
            <a:pPr>
              <a:buClr>
                <a:srgbClr val="C00000"/>
              </a:buClr>
              <a:buFont typeface="Wingdings" panose="05000000000000000000" pitchFamily="2" charset="2"/>
              <a:buChar char="§"/>
            </a:pPr>
            <a:r>
              <a:rPr lang="en-US" sz="8000" dirty="0" smtClean="0"/>
              <a:t>1999 - Mars </a:t>
            </a:r>
            <a:r>
              <a:rPr lang="en-US" sz="8000" dirty="0"/>
              <a:t>Polar </a:t>
            </a:r>
            <a:r>
              <a:rPr lang="en-US" sz="8000" dirty="0" smtClean="0"/>
              <a:t>Lander</a:t>
            </a:r>
            <a:r>
              <a:rPr lang="en-US" sz="8000" dirty="0"/>
              <a:t> </a:t>
            </a:r>
            <a:r>
              <a:rPr lang="en-US" sz="8000" dirty="0" smtClean="0"/>
              <a:t>(mistook turbulence </a:t>
            </a:r>
            <a:r>
              <a:rPr lang="en-US" sz="8000" dirty="0"/>
              <a:t>for landing) </a:t>
            </a:r>
          </a:p>
          <a:p>
            <a:pPr>
              <a:buClr>
                <a:srgbClr val="C00000"/>
              </a:buClr>
              <a:buFont typeface="Wingdings" panose="05000000000000000000" pitchFamily="2" charset="2"/>
              <a:buChar char="§"/>
            </a:pPr>
            <a:r>
              <a:rPr lang="en-US" sz="8000" dirty="0" smtClean="0"/>
              <a:t>1999 - Mars </a:t>
            </a:r>
            <a:r>
              <a:rPr lang="en-US" sz="8000" dirty="0"/>
              <a:t>Climate </a:t>
            </a:r>
            <a:r>
              <a:rPr lang="en-US" sz="8000" dirty="0" smtClean="0"/>
              <a:t>Orbiter</a:t>
            </a:r>
            <a:r>
              <a:rPr lang="en-US" sz="8000" dirty="0"/>
              <a:t> </a:t>
            </a:r>
            <a:r>
              <a:rPr lang="en-US" sz="8000" dirty="0" smtClean="0"/>
              <a:t>(unit </a:t>
            </a:r>
            <a:r>
              <a:rPr lang="en-US" sz="8000" dirty="0"/>
              <a:t>conversion) </a:t>
            </a:r>
          </a:p>
          <a:p>
            <a:pPr>
              <a:buClr>
                <a:srgbClr val="C00000"/>
              </a:buClr>
              <a:buFont typeface="Wingdings" panose="05000000000000000000" pitchFamily="2" charset="2"/>
              <a:buChar char="§"/>
            </a:pPr>
            <a:r>
              <a:rPr lang="en-US" sz="8000" dirty="0" smtClean="0"/>
              <a:t>2004 - Spirit (flash memory full)</a:t>
            </a:r>
          </a:p>
          <a:p>
            <a:pPr>
              <a:buClr>
                <a:srgbClr val="C00000"/>
              </a:buClr>
              <a:buFont typeface="Wingdings" panose="05000000000000000000" pitchFamily="2" charset="2"/>
              <a:buChar char="§"/>
            </a:pPr>
            <a:r>
              <a:rPr lang="en-US" sz="8000" dirty="0" smtClean="0"/>
              <a:t>2005 - CryoSat-1 (missing shutdown command)</a:t>
            </a:r>
          </a:p>
          <a:p>
            <a:pPr>
              <a:buClr>
                <a:srgbClr val="C00000"/>
              </a:buClr>
              <a:buFont typeface="Wingdings" panose="05000000000000000000" pitchFamily="2" charset="2"/>
              <a:buChar char="§"/>
            </a:pPr>
            <a:r>
              <a:rPr lang="en-US" sz="8000" dirty="0" smtClean="0"/>
              <a:t>2006 - Mars Global Surveyor (assumption of motor failure)</a:t>
            </a:r>
          </a:p>
          <a:p>
            <a:pPr>
              <a:buClr>
                <a:srgbClr val="C00000"/>
              </a:buClr>
              <a:buFont typeface="Wingdings" panose="05000000000000000000" pitchFamily="2" charset="2"/>
              <a:buChar char="§"/>
            </a:pPr>
            <a:r>
              <a:rPr lang="en-US" sz="8000" dirty="0" smtClean="0"/>
              <a:t>2011 - Express-AM4 (faulty parameter)</a:t>
            </a:r>
            <a:endParaRPr lang="en-US" sz="8000" dirty="0"/>
          </a:p>
        </p:txBody>
      </p:sp>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14600" y="5386439"/>
            <a:ext cx="2107950" cy="1343025"/>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00600" y="4808764"/>
            <a:ext cx="2171700" cy="1628775"/>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07171" y="3635829"/>
            <a:ext cx="1414669" cy="1066800"/>
          </a:xfrm>
          <a:prstGeom prst="rect">
            <a:avLst/>
          </a:prstGeom>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2400" y="5035815"/>
            <a:ext cx="2196501" cy="1445267"/>
          </a:xfrm>
          <a:prstGeom prst="rect">
            <a:avLst/>
          </a:prstGeom>
        </p:spPr>
      </p:pic>
    </p:spTree>
    <p:extLst>
      <p:ext uri="{BB962C8B-B14F-4D97-AF65-F5344CB8AC3E}">
        <p14:creationId xmlns:p14="http://schemas.microsoft.com/office/powerpoint/2010/main" val="9969036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normAutofit/>
          </a:bodyPr>
          <a:lstStyle/>
          <a:p>
            <a:r>
              <a:rPr lang="en-US" dirty="0" smtClean="0"/>
              <a:t>Software versus Hardware Characteristics</a:t>
            </a:r>
            <a:endParaRPr lang="en-US" dirty="0"/>
          </a:p>
        </p:txBody>
      </p:sp>
      <p:sp>
        <p:nvSpPr>
          <p:cNvPr id="3" name="Content Placeholder 2"/>
          <p:cNvSpPr>
            <a:spLocks noGrp="1"/>
          </p:cNvSpPr>
          <p:nvPr>
            <p:ph idx="1"/>
          </p:nvPr>
        </p:nvSpPr>
        <p:spPr>
          <a:xfrm>
            <a:off x="533400" y="2667000"/>
            <a:ext cx="8229600" cy="1524000"/>
          </a:xfrm>
        </p:spPr>
        <p:txBody>
          <a:bodyPr numCol="2">
            <a:normAutofit lnSpcReduction="10000"/>
          </a:bodyPr>
          <a:lstStyle/>
          <a:p>
            <a:pPr>
              <a:buClr>
                <a:srgbClr val="C00000"/>
              </a:buClr>
              <a:buFont typeface="Wingdings" panose="05000000000000000000" pitchFamily="2" charset="2"/>
              <a:buChar char="§"/>
            </a:pPr>
            <a:r>
              <a:rPr lang="en-US" dirty="0" smtClean="0"/>
              <a:t>Failure cause</a:t>
            </a:r>
          </a:p>
          <a:p>
            <a:pPr>
              <a:buClr>
                <a:srgbClr val="C00000"/>
              </a:buClr>
              <a:buFont typeface="Wingdings" panose="05000000000000000000" pitchFamily="2" charset="2"/>
              <a:buChar char="§"/>
            </a:pPr>
            <a:r>
              <a:rPr lang="en-US" dirty="0" smtClean="0"/>
              <a:t>Wear-out</a:t>
            </a:r>
          </a:p>
          <a:p>
            <a:pPr>
              <a:buClr>
                <a:srgbClr val="C00000"/>
              </a:buClr>
              <a:buFont typeface="Wingdings" panose="05000000000000000000" pitchFamily="2" charset="2"/>
              <a:buChar char="§"/>
            </a:pPr>
            <a:r>
              <a:rPr lang="en-US" dirty="0" smtClean="0"/>
              <a:t>Repairable system concept</a:t>
            </a:r>
          </a:p>
          <a:p>
            <a:pPr>
              <a:buClr>
                <a:srgbClr val="C00000"/>
              </a:buClr>
              <a:buFont typeface="Wingdings" panose="05000000000000000000" pitchFamily="2" charset="2"/>
              <a:buChar char="§"/>
            </a:pPr>
            <a:r>
              <a:rPr lang="en-US" dirty="0" smtClean="0"/>
              <a:t>Environmental factors</a:t>
            </a:r>
          </a:p>
          <a:p>
            <a:pPr>
              <a:buClr>
                <a:srgbClr val="C00000"/>
              </a:buClr>
              <a:buFont typeface="Wingdings" panose="05000000000000000000" pitchFamily="2" charset="2"/>
              <a:buChar char="§"/>
            </a:pPr>
            <a:r>
              <a:rPr lang="en-US" dirty="0" smtClean="0"/>
              <a:t>Reliability prediction</a:t>
            </a:r>
          </a:p>
          <a:p>
            <a:pPr>
              <a:buClr>
                <a:srgbClr val="C00000"/>
              </a:buClr>
              <a:buFont typeface="Wingdings" panose="05000000000000000000" pitchFamily="2" charset="2"/>
              <a:buChar char="§"/>
            </a:pPr>
            <a:r>
              <a:rPr lang="en-US" dirty="0" smtClean="0"/>
              <a:t>Redundancy</a:t>
            </a:r>
          </a:p>
          <a:p>
            <a:pPr>
              <a:buClr>
                <a:srgbClr val="C00000"/>
              </a:buClr>
              <a:buFont typeface="Wingdings" panose="05000000000000000000" pitchFamily="2" charset="2"/>
              <a:buChar char="§"/>
            </a:pPr>
            <a:r>
              <a:rPr lang="en-US" dirty="0" smtClean="0"/>
              <a:t>Interfaces</a:t>
            </a:r>
          </a:p>
          <a:p>
            <a:pPr>
              <a:buClr>
                <a:srgbClr val="C00000"/>
              </a:buClr>
              <a:buFont typeface="Wingdings" panose="05000000000000000000" pitchFamily="2" charset="2"/>
              <a:buChar char="§"/>
            </a:pPr>
            <a:r>
              <a:rPr lang="en-US" dirty="0" smtClean="0"/>
              <a:t>Failure rate motivators</a:t>
            </a:r>
          </a:p>
          <a:p>
            <a:pPr>
              <a:buClr>
                <a:srgbClr val="C00000"/>
              </a:buClr>
              <a:buFont typeface="Wingdings" panose="05000000000000000000" pitchFamily="2" charset="2"/>
              <a:buChar char="§"/>
            </a:pPr>
            <a:r>
              <a:rPr lang="en-US" dirty="0" smtClean="0"/>
              <a:t>Standard components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690" y="4419600"/>
            <a:ext cx="8881110" cy="2277208"/>
          </a:xfrm>
          <a:prstGeom prst="rect">
            <a:avLst/>
          </a:prstGeom>
        </p:spPr>
      </p:pic>
      <p:sp>
        <p:nvSpPr>
          <p:cNvPr id="6" name="TextBox 5"/>
          <p:cNvSpPr txBox="1"/>
          <p:nvPr/>
        </p:nvSpPr>
        <p:spPr>
          <a:xfrm>
            <a:off x="304800" y="1219200"/>
            <a:ext cx="8382000" cy="1600438"/>
          </a:xfrm>
          <a:prstGeom prst="rect">
            <a:avLst/>
          </a:prstGeom>
          <a:noFill/>
        </p:spPr>
        <p:txBody>
          <a:bodyPr wrap="square" rtlCol="0">
            <a:spAutoFit/>
          </a:bodyPr>
          <a:lstStyle/>
          <a:p>
            <a:pPr algn="ctr"/>
            <a:r>
              <a:rPr lang="en-US" sz="2000" i="1" dirty="0"/>
              <a:t>The NASA definition of software failure is “Flight Computer Software (FSW) performs the wrong action, fails to perform the intended action, or performs the intended action at the wrong time.” NASA Shuttle </a:t>
            </a:r>
            <a:r>
              <a:rPr lang="en-US" sz="2000" i="1" dirty="0" smtClean="0"/>
              <a:t>Probabilistic Risk Assessment (PRA), </a:t>
            </a:r>
            <a:r>
              <a:rPr lang="en-US" sz="2000" i="1" dirty="0"/>
              <a:t>SSA-08-11 rev B</a:t>
            </a:r>
          </a:p>
          <a:p>
            <a:endParaRPr lang="en-US" dirty="0"/>
          </a:p>
        </p:txBody>
      </p:sp>
    </p:spTree>
    <p:extLst>
      <p:ext uri="{BB962C8B-B14F-4D97-AF65-F5344CB8AC3E}">
        <p14:creationId xmlns:p14="http://schemas.microsoft.com/office/powerpoint/2010/main" val="38357561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Methods</a:t>
            </a:r>
            <a:br>
              <a:rPr lang="en-US" dirty="0"/>
            </a:br>
            <a:r>
              <a:rPr lang="en-US" dirty="0"/>
              <a:t> Used to Obtain Software Risk</a:t>
            </a:r>
          </a:p>
        </p:txBody>
      </p:sp>
      <p:sp>
        <p:nvSpPr>
          <p:cNvPr id="5" name="Text Placeholder 1"/>
          <p:cNvSpPr txBox="1">
            <a:spLocks/>
          </p:cNvSpPr>
          <p:nvPr/>
        </p:nvSpPr>
        <p:spPr>
          <a:xfrm>
            <a:off x="255651" y="1371600"/>
            <a:ext cx="8524366" cy="5257800"/>
          </a:xfrm>
          <a:prstGeom prst="rect">
            <a:avLst/>
          </a:prstGeom>
          <a:ln>
            <a:noFill/>
          </a:ln>
        </p:spPr>
        <p:txBody>
          <a:bodyPr>
            <a:normAutofit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Clr>
                <a:srgbClr val="C00000"/>
              </a:buClr>
              <a:buFont typeface="Wingdings" panose="05000000000000000000" pitchFamily="2" charset="2"/>
              <a:buChar char="§"/>
            </a:pPr>
            <a:r>
              <a:rPr lang="en-US" sz="2000" b="1" dirty="0" smtClean="0"/>
              <a:t>Mathematical model using Space Launch Vehicle software data from flights </a:t>
            </a:r>
          </a:p>
          <a:p>
            <a:pPr marL="742950" lvl="1" indent="-285750">
              <a:buClr>
                <a:srgbClr val="C00000"/>
              </a:buClr>
              <a:buFont typeface="Wingdings" panose="05000000000000000000" pitchFamily="2" charset="2"/>
              <a:buChar char="§"/>
            </a:pPr>
            <a:r>
              <a:rPr lang="en-US" b="1" dirty="0" smtClean="0"/>
              <a:t>Best possible data (assuming large data sets)</a:t>
            </a:r>
          </a:p>
          <a:p>
            <a:pPr marL="742950" lvl="1" indent="-285750">
              <a:buClr>
                <a:srgbClr val="C00000"/>
              </a:buClr>
              <a:buFont typeface="Wingdings" panose="05000000000000000000" pitchFamily="2" charset="2"/>
              <a:buChar char="§"/>
            </a:pPr>
            <a:r>
              <a:rPr lang="en-US" b="1" dirty="0" smtClean="0"/>
              <a:t>Unavailable for first flight</a:t>
            </a:r>
          </a:p>
          <a:p>
            <a:pPr marL="285750" indent="-285750">
              <a:buClr>
                <a:srgbClr val="C00000"/>
              </a:buClr>
              <a:buFont typeface="Wingdings" panose="05000000000000000000" pitchFamily="2" charset="2"/>
              <a:buChar char="§"/>
            </a:pPr>
            <a:r>
              <a:rPr lang="en-US" sz="2000" b="1" dirty="0" smtClean="0"/>
              <a:t>Mathematical model using historical data on a “like” system</a:t>
            </a:r>
          </a:p>
          <a:p>
            <a:pPr marL="742950" lvl="1" indent="-285750">
              <a:buClr>
                <a:srgbClr val="C00000"/>
              </a:buClr>
              <a:buFont typeface="Wingdings" panose="05000000000000000000" pitchFamily="2" charset="2"/>
              <a:buChar char="§"/>
            </a:pPr>
            <a:r>
              <a:rPr lang="en-US" b="1" dirty="0" smtClean="0"/>
              <a:t>Low/moderate uncertainty</a:t>
            </a:r>
          </a:p>
          <a:p>
            <a:pPr marL="742950" lvl="1" indent="-285750">
              <a:buClr>
                <a:srgbClr val="C00000"/>
              </a:buClr>
              <a:buFont typeface="Wingdings" panose="05000000000000000000" pitchFamily="2" charset="2"/>
              <a:buChar char="§"/>
            </a:pPr>
            <a:r>
              <a:rPr lang="en-US" b="1" dirty="0" smtClean="0"/>
              <a:t>May require modifications to fit Space Launch Vehicle</a:t>
            </a:r>
          </a:p>
          <a:p>
            <a:pPr marL="742950" lvl="1" indent="-285750">
              <a:buClr>
                <a:srgbClr val="C00000"/>
              </a:buClr>
              <a:buFont typeface="Wingdings" panose="05000000000000000000" pitchFamily="2" charset="2"/>
              <a:buChar char="§"/>
            </a:pPr>
            <a:r>
              <a:rPr lang="en-US" b="1" dirty="0" smtClean="0"/>
              <a:t>Will provide a path to incorporate </a:t>
            </a:r>
            <a:r>
              <a:rPr lang="en-US" b="1" dirty="0"/>
              <a:t>Space Launch Vehicle </a:t>
            </a:r>
            <a:r>
              <a:rPr lang="en-US" b="1" dirty="0" smtClean="0"/>
              <a:t>specific software data (test and flight)</a:t>
            </a:r>
          </a:p>
          <a:p>
            <a:pPr marL="285750" indent="-285750">
              <a:buClr>
                <a:srgbClr val="C00000"/>
              </a:buClr>
              <a:buFont typeface="Wingdings" panose="05000000000000000000" pitchFamily="2" charset="2"/>
              <a:buChar char="§"/>
            </a:pPr>
            <a:r>
              <a:rPr lang="en-US" sz="2000" b="1" dirty="0" smtClean="0"/>
              <a:t>Heuristic method using generic statistical data</a:t>
            </a:r>
          </a:p>
          <a:p>
            <a:pPr marL="742950" lvl="1" indent="-285750">
              <a:buClr>
                <a:srgbClr val="C00000"/>
              </a:buClr>
              <a:buFont typeface="Wingdings" panose="05000000000000000000" pitchFamily="2" charset="2"/>
              <a:buChar char="§"/>
            </a:pPr>
            <a:r>
              <a:rPr lang="en-US" b="1" dirty="0" smtClean="0"/>
              <a:t>Moderate uncertainty</a:t>
            </a:r>
          </a:p>
          <a:p>
            <a:pPr marL="742950" lvl="1" indent="-285750">
              <a:buClr>
                <a:srgbClr val="C00000"/>
              </a:buClr>
              <a:buFont typeface="Wingdings" panose="05000000000000000000" pitchFamily="2" charset="2"/>
              <a:buChar char="§"/>
            </a:pPr>
            <a:r>
              <a:rPr lang="en-US" b="1" dirty="0" smtClean="0"/>
              <a:t>Different approaches, different results</a:t>
            </a:r>
          </a:p>
          <a:p>
            <a:pPr marL="1200150" lvl="2" indent="-285750">
              <a:buClr>
                <a:srgbClr val="C00000"/>
              </a:buClr>
              <a:buFont typeface="Wingdings" panose="05000000000000000000" pitchFamily="2" charset="2"/>
              <a:buChar char="§"/>
            </a:pPr>
            <a:r>
              <a:rPr lang="en-US" b="1" dirty="0" smtClean="0"/>
              <a:t>Context-based Software Risk Model (CSRM)</a:t>
            </a:r>
          </a:p>
          <a:p>
            <a:pPr marL="1657350" lvl="3" indent="-285750">
              <a:buClr>
                <a:srgbClr val="C00000"/>
              </a:buClr>
              <a:buFont typeface="Wingdings" panose="05000000000000000000" pitchFamily="2" charset="2"/>
              <a:buChar char="§"/>
            </a:pPr>
            <a:r>
              <a:rPr lang="en-US" b="1" dirty="0" smtClean="0"/>
              <a:t>Off-nominal scenarios</a:t>
            </a:r>
          </a:p>
          <a:p>
            <a:pPr marL="1657350" lvl="3" indent="-285750">
              <a:buClr>
                <a:srgbClr val="C00000"/>
              </a:buClr>
              <a:buFont typeface="Wingdings" panose="05000000000000000000" pitchFamily="2" charset="2"/>
              <a:buChar char="§"/>
            </a:pPr>
            <a:r>
              <a:rPr lang="en-US" b="1" dirty="0" smtClean="0"/>
              <a:t>Can be based on specific failure modes</a:t>
            </a:r>
          </a:p>
          <a:p>
            <a:pPr marL="1200150" lvl="2" indent="-285750">
              <a:buClr>
                <a:srgbClr val="C00000"/>
              </a:buClr>
              <a:buFont typeface="Wingdings" panose="05000000000000000000" pitchFamily="2" charset="2"/>
              <a:buChar char="§"/>
            </a:pPr>
            <a:r>
              <a:rPr lang="en-US" b="1" dirty="0" smtClean="0"/>
              <a:t>SOFTREL</a:t>
            </a:r>
          </a:p>
          <a:p>
            <a:pPr marL="1657350" lvl="3" indent="-285750">
              <a:buClr>
                <a:srgbClr val="C00000"/>
              </a:buClr>
              <a:buFont typeface="Wingdings" panose="05000000000000000000" pitchFamily="2" charset="2"/>
              <a:buChar char="§"/>
            </a:pPr>
            <a:r>
              <a:rPr lang="en-US" b="1" dirty="0" smtClean="0"/>
              <a:t>Ann Marie Neufelder</a:t>
            </a:r>
          </a:p>
          <a:p>
            <a:pPr marL="285750" indent="-285750">
              <a:buClr>
                <a:srgbClr val="C00000"/>
              </a:buClr>
              <a:buFont typeface="Wingdings" panose="05000000000000000000" pitchFamily="2" charset="2"/>
              <a:buChar char="§"/>
            </a:pPr>
            <a:r>
              <a:rPr lang="en-US" sz="2000" b="1" dirty="0" smtClean="0"/>
              <a:t>Expert judgment</a:t>
            </a:r>
          </a:p>
          <a:p>
            <a:pPr marL="742950" lvl="1" indent="-285750">
              <a:buClr>
                <a:srgbClr val="C00000"/>
              </a:buClr>
              <a:buFont typeface="Wingdings" panose="05000000000000000000" pitchFamily="2" charset="2"/>
              <a:buChar char="§"/>
            </a:pPr>
            <a:r>
              <a:rPr lang="en-US" b="1" dirty="0" smtClean="0"/>
              <a:t>Highest uncertainty</a:t>
            </a:r>
            <a:endParaRPr lang="en-US" dirty="0"/>
          </a:p>
        </p:txBody>
      </p:sp>
    </p:spTree>
    <p:extLst>
      <p:ext uri="{BB962C8B-B14F-4D97-AF65-F5344CB8AC3E}">
        <p14:creationId xmlns:p14="http://schemas.microsoft.com/office/powerpoint/2010/main" val="2835334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6200"/>
            <a:ext cx="7848600" cy="1176528"/>
          </a:xfrm>
        </p:spPr>
        <p:txBody>
          <a:bodyPr/>
          <a:lstStyle/>
          <a:p>
            <a:r>
              <a:rPr lang="en-US" dirty="0" smtClean="0"/>
              <a:t>Software Reliability Metrics</a:t>
            </a:r>
            <a:endParaRPr lang="en-US" dirty="0"/>
          </a:p>
        </p:txBody>
      </p:sp>
      <p:sp>
        <p:nvSpPr>
          <p:cNvPr id="3" name="Content Placeholder 2"/>
          <p:cNvSpPr>
            <a:spLocks noGrp="1"/>
          </p:cNvSpPr>
          <p:nvPr>
            <p:ph idx="1"/>
          </p:nvPr>
        </p:nvSpPr>
        <p:spPr>
          <a:xfrm>
            <a:off x="457200" y="3233165"/>
            <a:ext cx="8382000" cy="3350199"/>
          </a:xfrm>
        </p:spPr>
        <p:txBody>
          <a:bodyPr>
            <a:noAutofit/>
          </a:bodyPr>
          <a:lstStyle/>
          <a:p>
            <a:pPr>
              <a:buClr>
                <a:srgbClr val="C00000"/>
              </a:buClr>
              <a:buFont typeface="Wingdings" panose="05000000000000000000" pitchFamily="2" charset="2"/>
              <a:buChar char="§"/>
            </a:pPr>
            <a:r>
              <a:rPr lang="en-US" sz="2200" dirty="0" smtClean="0"/>
              <a:t>Product</a:t>
            </a:r>
          </a:p>
          <a:p>
            <a:pPr lvl="1">
              <a:buClr>
                <a:srgbClr val="C00000"/>
              </a:buClr>
              <a:buFont typeface="Wingdings" panose="05000000000000000000" pitchFamily="2" charset="2"/>
              <a:buChar char="§"/>
            </a:pPr>
            <a:r>
              <a:rPr lang="en-US" sz="2000" b="1" dirty="0" smtClean="0"/>
              <a:t> Code complexity, which is directly </a:t>
            </a:r>
            <a:r>
              <a:rPr lang="en-US" sz="2000" b="1" dirty="0"/>
              <a:t>related to </a:t>
            </a:r>
            <a:r>
              <a:rPr lang="en-US" sz="2000" b="1" dirty="0" smtClean="0"/>
              <a:t>reliability</a:t>
            </a:r>
          </a:p>
          <a:p>
            <a:pPr>
              <a:buClr>
                <a:srgbClr val="C00000"/>
              </a:buClr>
              <a:buFont typeface="Wingdings" panose="05000000000000000000" pitchFamily="2" charset="2"/>
              <a:buChar char="§"/>
            </a:pPr>
            <a:r>
              <a:rPr lang="en-US" sz="2200" dirty="0"/>
              <a:t>Project </a:t>
            </a:r>
            <a:r>
              <a:rPr lang="en-US" sz="2200" dirty="0" smtClean="0"/>
              <a:t>Management  </a:t>
            </a:r>
          </a:p>
          <a:p>
            <a:pPr lvl="1">
              <a:buClr>
                <a:srgbClr val="C00000"/>
              </a:buClr>
              <a:buFont typeface="Wingdings" panose="05000000000000000000" pitchFamily="2" charset="2"/>
              <a:buChar char="§"/>
            </a:pPr>
            <a:r>
              <a:rPr lang="en-US" sz="2000" b="1" dirty="0" smtClean="0"/>
              <a:t> Organizational </a:t>
            </a:r>
            <a:r>
              <a:rPr lang="en-US" sz="2000" b="1" dirty="0"/>
              <a:t>and management influence on the code outcome and reliability</a:t>
            </a:r>
            <a:endParaRPr lang="en-US" sz="2000" b="1" dirty="0" smtClean="0"/>
          </a:p>
          <a:p>
            <a:pPr>
              <a:buClr>
                <a:srgbClr val="C00000"/>
              </a:buClr>
              <a:buFont typeface="Wingdings" panose="05000000000000000000" pitchFamily="2" charset="2"/>
              <a:buChar char="§"/>
            </a:pPr>
            <a:r>
              <a:rPr lang="en-US" sz="2200" dirty="0"/>
              <a:t>Process </a:t>
            </a:r>
            <a:r>
              <a:rPr lang="en-US" sz="2200" dirty="0" smtClean="0"/>
              <a:t> </a:t>
            </a:r>
          </a:p>
          <a:p>
            <a:pPr lvl="1">
              <a:buClr>
                <a:srgbClr val="C00000"/>
              </a:buClr>
              <a:buFont typeface="Wingdings" panose="05000000000000000000" pitchFamily="2" charset="2"/>
              <a:buChar char="§"/>
            </a:pPr>
            <a:r>
              <a:rPr lang="en-US" sz="2000" b="1" dirty="0" smtClean="0"/>
              <a:t> Function </a:t>
            </a:r>
            <a:r>
              <a:rPr lang="en-US" sz="2000" b="1" dirty="0"/>
              <a:t>of upgrades and software improvements to reach some steady state </a:t>
            </a:r>
            <a:endParaRPr lang="en-US" sz="2000" b="1" dirty="0" smtClean="0"/>
          </a:p>
          <a:p>
            <a:pPr>
              <a:buClr>
                <a:srgbClr val="C00000"/>
              </a:buClr>
              <a:buFont typeface="Wingdings" panose="05000000000000000000" pitchFamily="2" charset="2"/>
              <a:buChar char="§"/>
            </a:pPr>
            <a:r>
              <a:rPr lang="en-US" sz="2200" dirty="0"/>
              <a:t>Fault and Failure </a:t>
            </a:r>
            <a:endParaRPr lang="en-US" sz="2200" dirty="0" smtClean="0"/>
          </a:p>
          <a:p>
            <a:pPr lvl="1">
              <a:buClr>
                <a:srgbClr val="C00000"/>
              </a:buClr>
              <a:buFont typeface="Wingdings" panose="05000000000000000000" pitchFamily="2" charset="2"/>
              <a:buChar char="§"/>
            </a:pPr>
            <a:r>
              <a:rPr lang="en-US" sz="2000" b="1" dirty="0" smtClean="0"/>
              <a:t> Reliability trending estimated from software fault and failure data</a:t>
            </a:r>
            <a:endParaRPr lang="en-US" sz="2000" b="1" strike="sngStrike"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1295401"/>
            <a:ext cx="6011840" cy="1905000"/>
          </a:xfrm>
          <a:prstGeom prst="rect">
            <a:avLst/>
          </a:prstGeom>
        </p:spPr>
      </p:pic>
    </p:spTree>
    <p:extLst>
      <p:ext uri="{BB962C8B-B14F-4D97-AF65-F5344CB8AC3E}">
        <p14:creationId xmlns:p14="http://schemas.microsoft.com/office/powerpoint/2010/main" val="31311918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7121"/>
            <a:ext cx="6477000" cy="1143000"/>
          </a:xfrm>
        </p:spPr>
        <p:txBody>
          <a:bodyPr>
            <a:normAutofit/>
          </a:bodyPr>
          <a:lstStyle/>
          <a:p>
            <a:r>
              <a:rPr lang="en-US" dirty="0" smtClean="0"/>
              <a:t>Desired Software Reliability Characteristics</a:t>
            </a:r>
            <a:endParaRPr lang="en-US" dirty="0"/>
          </a:p>
        </p:txBody>
      </p:sp>
      <p:sp>
        <p:nvSpPr>
          <p:cNvPr id="3" name="Content Placeholder 2"/>
          <p:cNvSpPr>
            <a:spLocks noGrp="1"/>
          </p:cNvSpPr>
          <p:nvPr>
            <p:ph idx="1"/>
          </p:nvPr>
        </p:nvSpPr>
        <p:spPr>
          <a:xfrm>
            <a:off x="304800" y="1600200"/>
            <a:ext cx="8229600" cy="3429000"/>
          </a:xfrm>
        </p:spPr>
        <p:txBody>
          <a:bodyPr>
            <a:noAutofit/>
          </a:bodyPr>
          <a:lstStyle/>
          <a:p>
            <a:pPr>
              <a:buClr>
                <a:srgbClr val="C00000"/>
              </a:buClr>
              <a:buFont typeface="Wingdings" panose="05000000000000000000" pitchFamily="2" charset="2"/>
              <a:buChar char="§"/>
            </a:pPr>
            <a:r>
              <a:rPr lang="en-US" sz="2200" dirty="0"/>
              <a:t>Vetted </a:t>
            </a:r>
            <a:r>
              <a:rPr lang="en-US" sz="2200" dirty="0" smtClean="0"/>
              <a:t>approach</a:t>
            </a:r>
            <a:endParaRPr lang="en-US" sz="2200" dirty="0"/>
          </a:p>
          <a:p>
            <a:pPr>
              <a:buClr>
                <a:srgbClr val="C00000"/>
              </a:buClr>
              <a:buFont typeface="Wingdings" panose="05000000000000000000" pitchFamily="2" charset="2"/>
              <a:buChar char="§"/>
            </a:pPr>
            <a:r>
              <a:rPr lang="en-US" sz="2200" dirty="0" smtClean="0"/>
              <a:t>Quantitative and Complete</a:t>
            </a:r>
          </a:p>
          <a:p>
            <a:pPr>
              <a:buClr>
                <a:srgbClr val="C00000"/>
              </a:buClr>
              <a:buFont typeface="Wingdings" panose="05000000000000000000" pitchFamily="2" charset="2"/>
              <a:buChar char="§"/>
            </a:pPr>
            <a:r>
              <a:rPr lang="en-US" sz="2200" dirty="0" smtClean="0"/>
              <a:t>Tractable </a:t>
            </a:r>
          </a:p>
          <a:p>
            <a:pPr lvl="1">
              <a:buClr>
                <a:srgbClr val="C00000"/>
              </a:buClr>
              <a:buFont typeface="Wingdings" panose="05000000000000000000" pitchFamily="2" charset="2"/>
              <a:buChar char="§"/>
            </a:pPr>
            <a:r>
              <a:rPr lang="en-US" sz="2000" b="1" dirty="0" smtClean="0"/>
              <a:t>Easily understood and traceable</a:t>
            </a:r>
          </a:p>
          <a:p>
            <a:pPr lvl="1">
              <a:buClr>
                <a:srgbClr val="C00000"/>
              </a:buClr>
              <a:buFont typeface="Wingdings" panose="05000000000000000000" pitchFamily="2" charset="2"/>
              <a:buChar char="§"/>
            </a:pPr>
            <a:r>
              <a:rPr lang="en-US" sz="2000" b="1" dirty="0" smtClean="0"/>
              <a:t>Assumptions</a:t>
            </a:r>
          </a:p>
          <a:p>
            <a:pPr>
              <a:buClr>
                <a:srgbClr val="C00000"/>
              </a:buClr>
              <a:buFont typeface="Wingdings" panose="05000000000000000000" pitchFamily="2" charset="2"/>
              <a:buChar char="§"/>
            </a:pPr>
            <a:r>
              <a:rPr lang="en-US" sz="2200" dirty="0" smtClean="0"/>
              <a:t>Sensitive to environmental (context) failures</a:t>
            </a:r>
          </a:p>
          <a:p>
            <a:pPr>
              <a:buClr>
                <a:srgbClr val="C00000"/>
              </a:buClr>
              <a:buFont typeface="Wingdings" panose="05000000000000000000" pitchFamily="2" charset="2"/>
              <a:buChar char="§"/>
            </a:pPr>
            <a:r>
              <a:rPr lang="en-US" sz="2200" dirty="0" smtClean="0"/>
              <a:t>Uses available test results and operational experience</a:t>
            </a:r>
          </a:p>
          <a:p>
            <a:pPr>
              <a:buClr>
                <a:srgbClr val="C00000"/>
              </a:buClr>
              <a:buFont typeface="Wingdings" panose="05000000000000000000" pitchFamily="2" charset="2"/>
              <a:buChar char="§"/>
            </a:pPr>
            <a:r>
              <a:rPr lang="en-US" sz="2200" dirty="0" smtClean="0"/>
              <a:t>Quantifies</a:t>
            </a:r>
            <a:r>
              <a:rPr lang="en-US" sz="2200" dirty="0" smtClean="0">
                <a:solidFill>
                  <a:srgbClr val="FF0000"/>
                </a:solidFill>
              </a:rPr>
              <a:t> </a:t>
            </a:r>
            <a:r>
              <a:rPr lang="en-US" sz="2200" dirty="0" smtClean="0"/>
              <a:t>uncertainty</a:t>
            </a:r>
          </a:p>
          <a:p>
            <a:pPr>
              <a:buClr>
                <a:srgbClr val="C00000"/>
              </a:buClr>
              <a:buFont typeface="Wingdings" panose="05000000000000000000" pitchFamily="2" charset="2"/>
              <a:buChar char="§"/>
            </a:pPr>
            <a:r>
              <a:rPr lang="en-US" sz="2200" dirty="0" smtClean="0"/>
              <a:t>Can account for Common Cause Failures</a:t>
            </a:r>
            <a:endParaRPr lang="en-US" sz="2200" dirty="0"/>
          </a:p>
        </p:txBody>
      </p:sp>
    </p:spTree>
    <p:extLst>
      <p:ext uri="{BB962C8B-B14F-4D97-AF65-F5344CB8AC3E}">
        <p14:creationId xmlns:p14="http://schemas.microsoft.com/office/powerpoint/2010/main" val="10990657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 for Applying a Historical Data Approach</a:t>
            </a:r>
            <a:endParaRPr lang="en-US" dirty="0"/>
          </a:p>
        </p:txBody>
      </p:sp>
      <p:sp>
        <p:nvSpPr>
          <p:cNvPr id="3" name="Content Placeholder 2"/>
          <p:cNvSpPr>
            <a:spLocks noGrp="1"/>
          </p:cNvSpPr>
          <p:nvPr>
            <p:ph idx="1"/>
          </p:nvPr>
        </p:nvSpPr>
        <p:spPr/>
        <p:txBody>
          <a:bodyPr/>
          <a:lstStyle/>
          <a:p>
            <a:pPr>
              <a:buClr>
                <a:srgbClr val="C00000"/>
              </a:buClr>
              <a:buFont typeface="Wingdings" panose="05000000000000000000" pitchFamily="2" charset="2"/>
              <a:buChar char="§"/>
            </a:pPr>
            <a:r>
              <a:rPr lang="en-US" sz="2400" dirty="0" smtClean="0"/>
              <a:t> Software Process</a:t>
            </a:r>
          </a:p>
          <a:p>
            <a:pPr lvl="1">
              <a:buClr>
                <a:srgbClr val="C00000"/>
              </a:buClr>
              <a:buFont typeface="Wingdings" panose="05000000000000000000" pitchFamily="2" charset="2"/>
              <a:buChar char="§"/>
            </a:pPr>
            <a:r>
              <a:rPr lang="en-US" sz="2000" b="1" dirty="0" smtClean="0"/>
              <a:t> Coding practices</a:t>
            </a:r>
          </a:p>
          <a:p>
            <a:pPr lvl="1">
              <a:buClr>
                <a:srgbClr val="C00000"/>
              </a:buClr>
              <a:buFont typeface="Wingdings" panose="05000000000000000000" pitchFamily="2" charset="2"/>
              <a:buChar char="§"/>
            </a:pPr>
            <a:r>
              <a:rPr lang="en-US" sz="2000" b="1" dirty="0" smtClean="0"/>
              <a:t> Testing schemes</a:t>
            </a:r>
          </a:p>
          <a:p>
            <a:pPr>
              <a:buClr>
                <a:srgbClr val="C00000"/>
              </a:buClr>
              <a:buFont typeface="Wingdings" panose="05000000000000000000" pitchFamily="2" charset="2"/>
              <a:buChar char="§"/>
            </a:pPr>
            <a:r>
              <a:rPr lang="en-US" sz="2400" dirty="0" smtClean="0"/>
              <a:t>Programming Language and Operating system </a:t>
            </a:r>
          </a:p>
          <a:p>
            <a:pPr lvl="1">
              <a:buClr>
                <a:srgbClr val="C00000"/>
              </a:buClr>
              <a:buFont typeface="Wingdings" panose="05000000000000000000" pitchFamily="2" charset="2"/>
              <a:buChar char="§"/>
            </a:pPr>
            <a:r>
              <a:rPr lang="en-US" sz="2000" b="1" dirty="0" smtClean="0"/>
              <a:t> Comparable language or equivalent basis</a:t>
            </a:r>
          </a:p>
          <a:p>
            <a:pPr>
              <a:buClr>
                <a:srgbClr val="C00000"/>
              </a:buClr>
              <a:buFont typeface="Wingdings" panose="05000000000000000000" pitchFamily="2" charset="2"/>
              <a:buChar char="§"/>
            </a:pPr>
            <a:r>
              <a:rPr lang="en-US" sz="2400" dirty="0" smtClean="0"/>
              <a:t>Flight time </a:t>
            </a:r>
          </a:p>
          <a:p>
            <a:pPr lvl="1">
              <a:buClr>
                <a:srgbClr val="C00000"/>
              </a:buClr>
              <a:buFont typeface="Wingdings" panose="05000000000000000000" pitchFamily="2" charset="2"/>
              <a:buChar char="§"/>
            </a:pPr>
            <a:r>
              <a:rPr lang="en-US" sz="2000" b="1" dirty="0" smtClean="0"/>
              <a:t> Mission versus Ascent or Reentry</a:t>
            </a:r>
          </a:p>
          <a:p>
            <a:pPr>
              <a:buClr>
                <a:srgbClr val="C00000"/>
              </a:buClr>
              <a:buFont typeface="Wingdings" panose="05000000000000000000" pitchFamily="2" charset="2"/>
              <a:buChar char="§"/>
            </a:pPr>
            <a:r>
              <a:rPr lang="en-US" sz="2400" dirty="0" smtClean="0"/>
              <a:t>Software errors during different phases of flight</a:t>
            </a:r>
          </a:p>
          <a:p>
            <a:pPr lvl="1">
              <a:buClr>
                <a:srgbClr val="C00000"/>
              </a:buClr>
              <a:buFont typeface="Wingdings" panose="05000000000000000000" pitchFamily="2" charset="2"/>
              <a:buChar char="§"/>
            </a:pPr>
            <a:r>
              <a:rPr lang="en-US" sz="2000" b="1" dirty="0" smtClean="0"/>
              <a:t> Accounting </a:t>
            </a:r>
          </a:p>
          <a:p>
            <a:pPr lvl="1">
              <a:buClr>
                <a:srgbClr val="C00000"/>
              </a:buClr>
              <a:buFont typeface="Wingdings" panose="05000000000000000000" pitchFamily="2" charset="2"/>
              <a:buChar char="§"/>
            </a:pPr>
            <a:r>
              <a:rPr lang="en-US" sz="2000" b="1" dirty="0" smtClean="0"/>
              <a:t> </a:t>
            </a:r>
            <a:r>
              <a:rPr lang="en-US" sz="2000" b="1" dirty="0" smtClean="0">
                <a:solidFill>
                  <a:srgbClr val="FF0000"/>
                </a:solidFill>
              </a:rPr>
              <a:t>Reliability basis </a:t>
            </a:r>
            <a:r>
              <a:rPr lang="en-US" sz="2000" b="1" dirty="0" smtClean="0"/>
              <a:t>Source </a:t>
            </a:r>
            <a:r>
              <a:rPr lang="en-US" sz="2000" b="1" dirty="0" smtClean="0"/>
              <a:t>Lines of code (SLOC)</a:t>
            </a:r>
          </a:p>
          <a:p>
            <a:pPr>
              <a:buClr>
                <a:srgbClr val="C00000"/>
              </a:buClr>
              <a:buFont typeface="Wingdings" panose="05000000000000000000" pitchFamily="2" charset="2"/>
              <a:buChar char="§"/>
            </a:pPr>
            <a:r>
              <a:rPr lang="en-US" sz="2400" dirty="0" smtClean="0"/>
              <a:t>Computer system structure</a:t>
            </a:r>
          </a:p>
          <a:p>
            <a:pPr lvl="1">
              <a:buClr>
                <a:srgbClr val="C00000"/>
              </a:buClr>
              <a:buFont typeface="Wingdings" panose="05000000000000000000" pitchFamily="2" charset="2"/>
              <a:buChar char="§"/>
            </a:pPr>
            <a:r>
              <a:rPr lang="en-US" sz="2000" b="1" dirty="0" smtClean="0"/>
              <a:t> Redundancy</a:t>
            </a:r>
          </a:p>
          <a:p>
            <a:pPr lvl="1">
              <a:buClr>
                <a:srgbClr val="C00000"/>
              </a:buClr>
              <a:buFont typeface="Wingdings" panose="05000000000000000000" pitchFamily="2" charset="2"/>
              <a:buChar char="§"/>
            </a:pPr>
            <a:r>
              <a:rPr lang="en-US" sz="2000" b="1" dirty="0" smtClean="0"/>
              <a:t> Independence or backup systems</a:t>
            </a:r>
          </a:p>
        </p:txBody>
      </p:sp>
    </p:spTree>
    <p:extLst>
      <p:ext uri="{BB962C8B-B14F-4D97-AF65-F5344CB8AC3E}">
        <p14:creationId xmlns:p14="http://schemas.microsoft.com/office/powerpoint/2010/main" val="42538108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121"/>
            <a:ext cx="6705600" cy="1135879"/>
          </a:xfrm>
        </p:spPr>
        <p:txBody>
          <a:bodyPr>
            <a:normAutofit/>
          </a:bodyPr>
          <a:lstStyle/>
          <a:p>
            <a:r>
              <a:rPr lang="en-US" dirty="0" smtClean="0"/>
              <a:t>Different Categories of Software Failures</a:t>
            </a:r>
            <a:endParaRPr lang="en-US" dirty="0"/>
          </a:p>
        </p:txBody>
      </p:sp>
      <p:sp>
        <p:nvSpPr>
          <p:cNvPr id="16" name="Text Placeholder 1"/>
          <p:cNvSpPr txBox="1">
            <a:spLocks/>
          </p:cNvSpPr>
          <p:nvPr/>
        </p:nvSpPr>
        <p:spPr>
          <a:xfrm>
            <a:off x="152400" y="1427805"/>
            <a:ext cx="8991600" cy="5430195"/>
          </a:xfrm>
          <a:prstGeom prst="rect">
            <a:avLst/>
          </a:prstGeom>
          <a:ln/>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Clr>
                <a:srgbClr val="C00000"/>
              </a:buClr>
              <a:buFont typeface="Wingdings" panose="05000000000000000000" pitchFamily="2" charset="2"/>
              <a:buChar char="§"/>
            </a:pPr>
            <a:r>
              <a:rPr lang="en-US" sz="2000" b="1" dirty="0" smtClean="0"/>
              <a:t>Coding errors</a:t>
            </a:r>
          </a:p>
          <a:p>
            <a:pPr marL="742950" lvl="1" indent="-285750">
              <a:buClr>
                <a:srgbClr val="C00000"/>
              </a:buClr>
              <a:buFont typeface="Wingdings" panose="05000000000000000000" pitchFamily="2" charset="2"/>
              <a:buChar char="§"/>
            </a:pPr>
            <a:r>
              <a:rPr lang="en-US" b="1" dirty="0" smtClean="0"/>
              <a:t>Errors introduced into the code by human design or error </a:t>
            </a:r>
          </a:p>
          <a:p>
            <a:pPr marL="742950" lvl="1" indent="-285750">
              <a:buClr>
                <a:srgbClr val="C00000"/>
              </a:buClr>
              <a:buFont typeface="Wingdings" panose="05000000000000000000" pitchFamily="2" charset="2"/>
              <a:buChar char="§"/>
            </a:pPr>
            <a:r>
              <a:rPr lang="en-US" b="1" dirty="0" smtClean="0"/>
              <a:t>Are not detected during testing prior to first flight</a:t>
            </a:r>
          </a:p>
          <a:p>
            <a:pPr marL="742950" lvl="1" indent="-285750">
              <a:buClr>
                <a:srgbClr val="C00000"/>
              </a:buClr>
              <a:buFont typeface="Wingdings" panose="05000000000000000000" pitchFamily="2" charset="2"/>
              <a:buChar char="§"/>
            </a:pPr>
            <a:r>
              <a:rPr lang="en-US" b="1" dirty="0" smtClean="0"/>
              <a:t>Have the potential to manifest during nominal mission conditions</a:t>
            </a:r>
          </a:p>
          <a:p>
            <a:pPr marL="342900" indent="-342900">
              <a:buClr>
                <a:srgbClr val="C00000"/>
              </a:buClr>
              <a:buFont typeface="Wingdings" panose="05000000000000000000" pitchFamily="2" charset="2"/>
              <a:buChar char="§"/>
            </a:pPr>
            <a:r>
              <a:rPr lang="en-US" sz="2000" b="1" dirty="0" smtClean="0"/>
              <a:t>Context Latent Errors (LEs)</a:t>
            </a:r>
          </a:p>
          <a:p>
            <a:pPr marL="742950" lvl="1" indent="-285750">
              <a:buClr>
                <a:srgbClr val="C00000"/>
              </a:buClr>
              <a:buFont typeface="Wingdings" panose="05000000000000000000" pitchFamily="2" charset="2"/>
              <a:buChar char="§"/>
            </a:pPr>
            <a:r>
              <a:rPr lang="en-US" b="1" dirty="0" smtClean="0"/>
              <a:t>Errors manifest during off-nominal conditions</a:t>
            </a:r>
          </a:p>
          <a:p>
            <a:pPr marL="1200150" lvl="2" indent="-285750">
              <a:buClr>
                <a:srgbClr val="C00000"/>
              </a:buClr>
              <a:buFont typeface="Wingdings" panose="05000000000000000000" pitchFamily="2" charset="2"/>
              <a:buChar char="§"/>
            </a:pPr>
            <a:r>
              <a:rPr lang="en-US" sz="1600" b="1" dirty="0" smtClean="0"/>
              <a:t>May need very specific conditions to manifest</a:t>
            </a:r>
          </a:p>
          <a:p>
            <a:pPr marL="742950" lvl="1" indent="-285750">
              <a:buClr>
                <a:srgbClr val="C00000"/>
              </a:buClr>
              <a:buFont typeface="Wingdings" panose="05000000000000000000" pitchFamily="2" charset="2"/>
              <a:buChar char="§"/>
            </a:pPr>
            <a:r>
              <a:rPr lang="en-US" b="1" dirty="0" smtClean="0"/>
              <a:t>Would typically not be caught during testing</a:t>
            </a:r>
          </a:p>
          <a:p>
            <a:pPr marL="742950" lvl="1" indent="-285750">
              <a:buClr>
                <a:srgbClr val="C00000"/>
              </a:buClr>
              <a:buFont typeface="Wingdings" panose="05000000000000000000" pitchFamily="2" charset="2"/>
              <a:buChar char="§"/>
            </a:pPr>
            <a:r>
              <a:rPr lang="en-US" b="1" i="1" dirty="0" smtClean="0"/>
              <a:t>“A segment of code that fulfills its requirements except under certain off-nominal and probably unanticipated conditions.”</a:t>
            </a:r>
            <a:endParaRPr lang="en-US" b="1" dirty="0" smtClean="0"/>
          </a:p>
          <a:p>
            <a:pPr marL="342900" indent="-342900">
              <a:buClr>
                <a:srgbClr val="C00000"/>
              </a:buClr>
              <a:buFont typeface="Wingdings" panose="05000000000000000000" pitchFamily="2" charset="2"/>
              <a:buChar char="§"/>
            </a:pPr>
            <a:r>
              <a:rPr lang="en-US" sz="2000" b="1" dirty="0" smtClean="0"/>
              <a:t>Operating system errors</a:t>
            </a:r>
          </a:p>
          <a:p>
            <a:pPr marL="742950" lvl="1" indent="-285750">
              <a:buClr>
                <a:srgbClr val="C00000"/>
              </a:buClr>
              <a:buFont typeface="Wingdings" panose="05000000000000000000" pitchFamily="2" charset="2"/>
              <a:buChar char="§"/>
            </a:pPr>
            <a:r>
              <a:rPr lang="en-US" b="1" dirty="0" smtClean="0"/>
              <a:t>Includes response to application errors</a:t>
            </a:r>
          </a:p>
          <a:p>
            <a:pPr marL="742950" lvl="1" indent="-285750">
              <a:buClr>
                <a:srgbClr val="C00000"/>
              </a:buClr>
              <a:buFont typeface="Wingdings" panose="05000000000000000000" pitchFamily="2" charset="2"/>
              <a:buChar char="§"/>
            </a:pPr>
            <a:r>
              <a:rPr lang="en-US" b="1" dirty="0" smtClean="0"/>
              <a:t>Memory allocation problems</a:t>
            </a:r>
          </a:p>
          <a:p>
            <a:pPr marL="742950" lvl="1" indent="-285750">
              <a:buClr>
                <a:srgbClr val="C00000"/>
              </a:buClr>
              <a:buFont typeface="Wingdings" panose="05000000000000000000" pitchFamily="2" charset="2"/>
              <a:buChar char="§"/>
            </a:pPr>
            <a:r>
              <a:rPr lang="en-US" b="1" dirty="0" smtClean="0"/>
              <a:t>Background processes</a:t>
            </a:r>
          </a:p>
        </p:txBody>
      </p:sp>
      <p:grpSp>
        <p:nvGrpSpPr>
          <p:cNvPr id="4" name="Group 3"/>
          <p:cNvGrpSpPr/>
          <p:nvPr/>
        </p:nvGrpSpPr>
        <p:grpSpPr>
          <a:xfrm>
            <a:off x="3886200" y="4343400"/>
            <a:ext cx="4876800" cy="2284858"/>
            <a:chOff x="3687337" y="2406241"/>
            <a:chExt cx="5410200" cy="3507620"/>
          </a:xfrm>
        </p:grpSpPr>
        <p:grpSp>
          <p:nvGrpSpPr>
            <p:cNvPr id="5" name="Group 4"/>
            <p:cNvGrpSpPr/>
            <p:nvPr/>
          </p:nvGrpSpPr>
          <p:grpSpPr>
            <a:xfrm>
              <a:off x="5439937" y="2406241"/>
              <a:ext cx="1828800" cy="1524000"/>
              <a:chOff x="6019800" y="2631621"/>
              <a:chExt cx="1600200" cy="1406979"/>
            </a:xfrm>
          </p:grpSpPr>
          <p:sp>
            <p:nvSpPr>
              <p:cNvPr id="13" name="Rectangle 12"/>
              <p:cNvSpPr/>
              <p:nvPr/>
            </p:nvSpPr>
            <p:spPr bwMode="auto">
              <a:xfrm>
                <a:off x="6019800" y="2631621"/>
                <a:ext cx="1600200" cy="9525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ea typeface="ＭＳ Ｐゴシック" pitchFamily="-64" charset="-128"/>
                  </a:rPr>
                  <a:t>3 software</a:t>
                </a:r>
                <a:r>
                  <a:rPr kumimoji="0" lang="en-US" b="1" i="0" u="none" strike="noStrike" cap="none" normalizeH="0" dirty="0" smtClean="0">
                    <a:ln>
                      <a:noFill/>
                    </a:ln>
                    <a:solidFill>
                      <a:schemeClr val="tx1"/>
                    </a:solidFill>
                    <a:effectLst/>
                    <a:latin typeface="Arial" charset="0"/>
                    <a:ea typeface="ＭＳ Ｐゴシック" pitchFamily="-64" charset="-128"/>
                  </a:rPr>
                  <a:t> failure types</a:t>
                </a:r>
                <a:endParaRPr kumimoji="0" lang="en-US" b="1" i="0" u="none" strike="noStrike" cap="none" normalizeH="0" baseline="0" dirty="0" smtClean="0">
                  <a:ln>
                    <a:noFill/>
                  </a:ln>
                  <a:solidFill>
                    <a:schemeClr val="tx1"/>
                  </a:solidFill>
                  <a:effectLst/>
                  <a:latin typeface="Arial" charset="0"/>
                  <a:ea typeface="ＭＳ Ｐゴシック" pitchFamily="-64" charset="-128"/>
                </a:endParaRPr>
              </a:p>
            </p:txBody>
          </p:sp>
          <p:sp>
            <p:nvSpPr>
              <p:cNvPr id="14" name="Moon 13"/>
              <p:cNvSpPr/>
              <p:nvPr/>
            </p:nvSpPr>
            <p:spPr bwMode="auto">
              <a:xfrm rot="5400000">
                <a:off x="6591300" y="3543300"/>
                <a:ext cx="457200" cy="533400"/>
              </a:xfrm>
              <a:prstGeom prst="moon">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smtClean="0">
                  <a:ln>
                    <a:noFill/>
                  </a:ln>
                  <a:solidFill>
                    <a:schemeClr val="tx1"/>
                  </a:solidFill>
                  <a:effectLst/>
                  <a:latin typeface="Arial" charset="0"/>
                  <a:ea typeface="ＭＳ Ｐゴシック" pitchFamily="-64" charset="-128"/>
                </a:endParaRPr>
              </a:p>
            </p:txBody>
          </p:sp>
        </p:grpSp>
        <p:sp>
          <p:nvSpPr>
            <p:cNvPr id="6" name="Rectangle 5"/>
            <p:cNvSpPr/>
            <p:nvPr/>
          </p:nvSpPr>
          <p:spPr bwMode="auto">
            <a:xfrm>
              <a:off x="5478037" y="4498718"/>
              <a:ext cx="1714500" cy="1415143"/>
            </a:xfrm>
            <a:prstGeom prst="rect">
              <a:avLst/>
            </a:prstGeom>
            <a:solidFill>
              <a:schemeClr val="bg1">
                <a:lumMod val="85000"/>
              </a:schemeClr>
            </a:soli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ea typeface="ＭＳ Ｐゴシック" pitchFamily="-64" charset="-128"/>
                </a:rPr>
                <a:t>Latent Context Error</a:t>
              </a:r>
            </a:p>
          </p:txBody>
        </p:sp>
        <p:cxnSp>
          <p:nvCxnSpPr>
            <p:cNvPr id="7" name="Straight Connector 6"/>
            <p:cNvCxnSpPr>
              <a:stCxn id="14" idx="3"/>
            </p:cNvCxnSpPr>
            <p:nvPr/>
          </p:nvCxnSpPr>
          <p:spPr bwMode="auto">
            <a:xfrm>
              <a:off x="6354337" y="3682628"/>
              <a:ext cx="0" cy="8160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4514652" y="4090673"/>
              <a:ext cx="370658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a:endCxn id="11" idx="0"/>
            </p:cNvCxnSpPr>
            <p:nvPr/>
          </p:nvCxnSpPr>
          <p:spPr bwMode="auto">
            <a:xfrm>
              <a:off x="4514652" y="4090673"/>
              <a:ext cx="0" cy="40804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a:endCxn id="12" idx="0"/>
            </p:cNvCxnSpPr>
            <p:nvPr/>
          </p:nvCxnSpPr>
          <p:spPr bwMode="auto">
            <a:xfrm>
              <a:off x="8221237" y="4090673"/>
              <a:ext cx="0" cy="408045"/>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1" name="Rectangle 10"/>
            <p:cNvSpPr/>
            <p:nvPr/>
          </p:nvSpPr>
          <p:spPr bwMode="auto">
            <a:xfrm>
              <a:off x="3687337" y="4498717"/>
              <a:ext cx="1654630" cy="1415142"/>
            </a:xfrm>
            <a:prstGeom prst="rect">
              <a:avLst/>
            </a:prstGeom>
            <a:solidFill>
              <a:schemeClr val="bg1">
                <a:lumMod val="85000"/>
              </a:schemeClr>
            </a:solidFill>
            <a:ln w="9525"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ea typeface="ＭＳ Ｐゴシック" pitchFamily="-64" charset="-128"/>
                </a:rPr>
                <a:t>Coding Error</a:t>
              </a:r>
            </a:p>
          </p:txBody>
        </p:sp>
        <p:sp>
          <p:nvSpPr>
            <p:cNvPr id="12" name="Rectangle 11"/>
            <p:cNvSpPr/>
            <p:nvPr/>
          </p:nvSpPr>
          <p:spPr bwMode="auto">
            <a:xfrm>
              <a:off x="7344937" y="4498718"/>
              <a:ext cx="1752600" cy="1415143"/>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charset="0"/>
                  <a:ea typeface="ＭＳ Ｐゴシック" pitchFamily="-64" charset="-128"/>
                </a:rPr>
                <a:t>Operating</a:t>
              </a:r>
              <a:r>
                <a:rPr kumimoji="0" lang="en-US" b="1" i="0" u="none" strike="noStrike" cap="none" normalizeH="0" dirty="0" smtClean="0">
                  <a:ln>
                    <a:noFill/>
                  </a:ln>
                  <a:solidFill>
                    <a:schemeClr val="tx1"/>
                  </a:solidFill>
                  <a:effectLst/>
                  <a:latin typeface="Arial" charset="0"/>
                  <a:ea typeface="ＭＳ Ｐゴシック" pitchFamily="-64" charset="-128"/>
                </a:rPr>
                <a:t> System Errors</a:t>
              </a:r>
              <a:endParaRPr kumimoji="0" lang="en-US" b="1" i="0" u="none" strike="noStrike" cap="none" normalizeH="0" baseline="0" dirty="0" smtClean="0">
                <a:ln>
                  <a:noFill/>
                </a:ln>
                <a:solidFill>
                  <a:schemeClr val="tx1"/>
                </a:solidFill>
                <a:effectLst/>
                <a:latin typeface="Arial" charset="0"/>
                <a:ea typeface="ＭＳ Ｐゴシック" pitchFamily="-64" charset="-128"/>
              </a:endParaRPr>
            </a:p>
          </p:txBody>
        </p:sp>
      </p:grpSp>
    </p:spTree>
    <p:extLst>
      <p:ext uri="{BB962C8B-B14F-4D97-AF65-F5344CB8AC3E}">
        <p14:creationId xmlns:p14="http://schemas.microsoft.com/office/powerpoint/2010/main" val="22706497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Approach for Coding and Latent Errors</a:t>
            </a:r>
          </a:p>
        </p:txBody>
      </p:sp>
      <p:sp>
        <p:nvSpPr>
          <p:cNvPr id="2" name="Text Placeholder 1"/>
          <p:cNvSpPr>
            <a:spLocks noGrp="1"/>
          </p:cNvSpPr>
          <p:nvPr>
            <p:ph idx="1"/>
          </p:nvPr>
        </p:nvSpPr>
        <p:spPr/>
        <p:txBody>
          <a:bodyPr>
            <a:normAutofit/>
          </a:bodyPr>
          <a:lstStyle/>
          <a:p>
            <a:pPr>
              <a:buClr>
                <a:srgbClr val="C00000"/>
              </a:buClr>
              <a:buFont typeface="Wingdings" panose="05000000000000000000" pitchFamily="2" charset="2"/>
              <a:buChar char="§"/>
            </a:pPr>
            <a:r>
              <a:rPr lang="en-US" dirty="0" smtClean="0"/>
              <a:t>Identify selected scenarios for off-nominal conditions</a:t>
            </a:r>
          </a:p>
          <a:p>
            <a:pPr lvl="1">
              <a:buClr>
                <a:srgbClr val="C00000"/>
              </a:buClr>
              <a:buFont typeface="Wingdings" panose="05000000000000000000" pitchFamily="2" charset="2"/>
              <a:buChar char="§"/>
            </a:pPr>
            <a:r>
              <a:rPr lang="en-US" b="1" dirty="0"/>
              <a:t> </a:t>
            </a:r>
            <a:r>
              <a:rPr lang="en-US" b="1" dirty="0" smtClean="0"/>
              <a:t>Ex: Spacecraft navigation errors</a:t>
            </a:r>
          </a:p>
          <a:p>
            <a:pPr lvl="1">
              <a:buClr>
                <a:srgbClr val="C00000"/>
              </a:buClr>
              <a:buFont typeface="Wingdings" panose="05000000000000000000" pitchFamily="2" charset="2"/>
              <a:buChar char="§"/>
            </a:pPr>
            <a:endParaRPr lang="en-US" b="1" dirty="0" smtClean="0"/>
          </a:p>
          <a:p>
            <a:pPr>
              <a:buClr>
                <a:srgbClr val="C00000"/>
              </a:buClr>
              <a:buFont typeface="Wingdings" panose="05000000000000000000" pitchFamily="2" charset="2"/>
              <a:buChar char="§"/>
            </a:pPr>
            <a:r>
              <a:rPr lang="en-US" dirty="0" smtClean="0"/>
              <a:t>Determine </a:t>
            </a:r>
            <a:r>
              <a:rPr lang="en-US" dirty="0"/>
              <a:t>how software contributes to selected </a:t>
            </a:r>
            <a:r>
              <a:rPr lang="en-US" dirty="0" smtClean="0"/>
              <a:t>scenarios (i.e., the software failure mode)</a:t>
            </a:r>
          </a:p>
          <a:p>
            <a:pPr lvl="1">
              <a:buClr>
                <a:srgbClr val="C00000"/>
              </a:buClr>
              <a:buFont typeface="Wingdings" panose="05000000000000000000" pitchFamily="2" charset="2"/>
              <a:buChar char="§"/>
            </a:pPr>
            <a:r>
              <a:rPr lang="en-US" b="1" dirty="0" smtClean="0"/>
              <a:t> Software causes a hardover</a:t>
            </a:r>
          </a:p>
          <a:p>
            <a:pPr lvl="1">
              <a:buClr>
                <a:srgbClr val="C00000"/>
              </a:buClr>
              <a:buFont typeface="Wingdings" panose="05000000000000000000" pitchFamily="2" charset="2"/>
              <a:buChar char="§"/>
            </a:pPr>
            <a:endParaRPr lang="en-US" b="1" dirty="0" smtClean="0"/>
          </a:p>
          <a:p>
            <a:pPr>
              <a:buClr>
                <a:srgbClr val="C00000"/>
              </a:buClr>
              <a:buFont typeface="Wingdings" panose="05000000000000000000" pitchFamily="2" charset="2"/>
              <a:buChar char="§"/>
            </a:pPr>
            <a:r>
              <a:rPr lang="en-US" dirty="0" smtClean="0"/>
              <a:t>Determine what portion of the code could cause the software error (e.g., modules, partitions, functions)</a:t>
            </a:r>
          </a:p>
          <a:p>
            <a:pPr>
              <a:buClr>
                <a:srgbClr val="C00000"/>
              </a:buClr>
              <a:buFont typeface="Wingdings" panose="05000000000000000000" pitchFamily="2" charset="2"/>
              <a:buChar char="§"/>
            </a:pPr>
            <a:r>
              <a:rPr lang="en-US" dirty="0" smtClean="0"/>
              <a:t> </a:t>
            </a:r>
          </a:p>
          <a:p>
            <a:pPr>
              <a:buClr>
                <a:srgbClr val="C00000"/>
              </a:buClr>
              <a:buFont typeface="Wingdings" panose="05000000000000000000" pitchFamily="2" charset="2"/>
              <a:buChar char="§"/>
            </a:pPr>
            <a:r>
              <a:rPr lang="en-US" dirty="0" smtClean="0"/>
              <a:t>Calculate </a:t>
            </a:r>
            <a:r>
              <a:rPr lang="en-US" dirty="0"/>
              <a:t>Total </a:t>
            </a:r>
            <a:r>
              <a:rPr lang="en-US" dirty="0" smtClean="0"/>
              <a:t>Source </a:t>
            </a:r>
            <a:r>
              <a:rPr lang="en-US" dirty="0"/>
              <a:t>Line of Codes (SLOCs) for each failure </a:t>
            </a:r>
            <a:r>
              <a:rPr lang="en-US" dirty="0" smtClean="0"/>
              <a:t>mode </a:t>
            </a:r>
          </a:p>
          <a:p>
            <a:pPr>
              <a:buClr>
                <a:srgbClr val="C00000"/>
              </a:buClr>
              <a:buFont typeface="Wingdings" panose="05000000000000000000" pitchFamily="2" charset="2"/>
              <a:buChar char="§"/>
            </a:pPr>
            <a:endParaRPr lang="en-US" dirty="0" smtClean="0"/>
          </a:p>
          <a:p>
            <a:pPr>
              <a:buClr>
                <a:srgbClr val="C00000"/>
              </a:buClr>
              <a:buFont typeface="Wingdings" panose="05000000000000000000" pitchFamily="2" charset="2"/>
              <a:buChar char="§"/>
            </a:pPr>
            <a:r>
              <a:rPr lang="en-US" dirty="0" smtClean="0"/>
              <a:t>Adjust reliability if needed to match historical data</a:t>
            </a:r>
          </a:p>
          <a:p>
            <a:pPr>
              <a:buClr>
                <a:srgbClr val="C00000"/>
              </a:buClr>
              <a:buFont typeface="Wingdings" panose="05000000000000000000" pitchFamily="2" charset="2"/>
              <a:buChar char="§"/>
            </a:pPr>
            <a:endParaRPr lang="en-US" dirty="0" smtClean="0"/>
          </a:p>
          <a:p>
            <a:pPr>
              <a:buClr>
                <a:srgbClr val="C00000"/>
              </a:buClr>
              <a:buFont typeface="Wingdings" panose="05000000000000000000" pitchFamily="2" charset="2"/>
              <a:buChar char="§"/>
            </a:pPr>
            <a:r>
              <a:rPr lang="en-US" dirty="0" smtClean="0"/>
              <a:t>Estimate risk </a:t>
            </a:r>
            <a:r>
              <a:rPr lang="en-US" dirty="0"/>
              <a:t>for each software failure mode based on Total SLOC per software failure mode</a:t>
            </a:r>
          </a:p>
          <a:p>
            <a:pPr>
              <a:buFont typeface="Wingdings" panose="05000000000000000000" pitchFamily="2" charset="2"/>
              <a:buChar char="§"/>
            </a:pPr>
            <a:endParaRPr lang="en-US" dirty="0"/>
          </a:p>
          <a:p>
            <a:endParaRPr lang="en-US" sz="1800" dirty="0" smtClean="0"/>
          </a:p>
          <a:p>
            <a:pPr marL="0" indent="0" algn="r">
              <a:buNone/>
            </a:pPr>
            <a:endParaRPr lang="en-US" sz="1800" dirty="0"/>
          </a:p>
          <a:p>
            <a:endParaRPr lang="en-US" sz="2400" dirty="0"/>
          </a:p>
          <a:p>
            <a:endParaRPr lang="en-US" dirty="0"/>
          </a:p>
          <a:p>
            <a:endParaRPr lang="en-US" dirty="0"/>
          </a:p>
        </p:txBody>
      </p:sp>
      <p:sp>
        <p:nvSpPr>
          <p:cNvPr id="4" name="Slide Number Placeholder 3"/>
          <p:cNvSpPr>
            <a:spLocks noGrp="1"/>
          </p:cNvSpPr>
          <p:nvPr>
            <p:ph type="sldNum" sz="quarter" idx="4"/>
          </p:nvPr>
        </p:nvSpPr>
        <p:spPr/>
        <p:txBody>
          <a:bodyPr/>
          <a:lstStyle/>
          <a:p>
            <a:pPr>
              <a:defRPr/>
            </a:pPr>
            <a:fld id="{F055212B-1A35-DA42-BC74-EE21AE99606D}" type="slidenum">
              <a:rPr lang="en-US" smtClean="0"/>
              <a:pPr>
                <a:defRPr/>
              </a:pPr>
              <a:t>9</a:t>
            </a:fld>
            <a:endParaRPr lang="en-US" dirty="0"/>
          </a:p>
        </p:txBody>
      </p:sp>
    </p:spTree>
    <p:extLst>
      <p:ext uri="{BB962C8B-B14F-4D97-AF65-F5344CB8AC3E}">
        <p14:creationId xmlns:p14="http://schemas.microsoft.com/office/powerpoint/2010/main" val="2968985983"/>
      </p:ext>
    </p:extLst>
  </p:cSld>
  <p:clrMapOvr>
    <a:masterClrMapping/>
  </p:clrMapOvr>
  <p:transition>
    <p:randomBar/>
  </p:transition>
  <p:timing>
    <p:tnLst>
      <p:par>
        <p:cTn id="1" dur="indefinite" restart="never" nodeType="tmRoot"/>
      </p:par>
    </p:tnLst>
  </p:timing>
</p:sld>
</file>

<file path=ppt/theme/theme1.xml><?xml version="1.0" encoding="utf-8"?>
<a:theme xmlns:a="http://schemas.openxmlformats.org/drawingml/2006/main" name="SLS SRR SDR Template v2">
  <a:themeElements>
    <a:clrScheme name="7709_Baylor_Univ_Sumral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709_Baylor_Univ_Sumrall">
      <a:majorFont>
        <a:latin typeface=""/>
        <a:ea typeface=""/>
        <a:cs typeface="ＭＳ Ｐゴシック"/>
      </a:majorFont>
      <a:minorFont>
        <a:latin typeface=""/>
        <a:ea typeface=""/>
        <a:cs typeface="ヒラギノ角ゴ Pro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800" b="1" i="0" u="none" strike="noStrike" cap="none" normalizeH="0" baseline="0" smtClean="0">
            <a:ln>
              <a:noFill/>
            </a:ln>
            <a:solidFill>
              <a:schemeClr val="tx1"/>
            </a:solidFill>
            <a:effectLst/>
            <a:latin typeface="Arial" charset="0"/>
            <a:ea typeface="ＭＳ Ｐゴシック" pitchFamily="-6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800" b="1" i="0" u="none" strike="noStrike" cap="none" normalizeH="0" baseline="0" smtClean="0">
            <a:ln>
              <a:noFill/>
            </a:ln>
            <a:solidFill>
              <a:schemeClr val="tx1"/>
            </a:solidFill>
            <a:effectLst/>
            <a:latin typeface="Arial" charset="0"/>
            <a:ea typeface="ＭＳ Ｐゴシック" pitchFamily="-64" charset="-128"/>
          </a:defRPr>
        </a:defPPr>
      </a:lstStyle>
    </a:lnDef>
  </a:objectDefaults>
  <a:extraClrSchemeLst>
    <a:extraClrScheme>
      <a:clrScheme name="7709_Baylor_Univ_Sumral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709_Baylor_Univ_Sumral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709_Baylor_Univ_Sumral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709_Baylor_Univ_Sumral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709_Baylor_Univ_Sumral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709_Baylor_Univ_Sumral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709_Baylor_Univ_Sumrall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709_Baylor_Univ_Sumral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709_Baylor_Univ_Sumral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709_Baylor_Univ_Sumral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709_Baylor_Univ_Sumral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709_Baylor_Univ_Sumral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SLS SMA PDR Kick-Off charts (as of 5-31-2013 Rev4) (draft) (2)</Template>
  <TotalTime>21583</TotalTime>
  <Words>1235</Words>
  <Application>Microsoft Office PowerPoint</Application>
  <PresentationFormat>On-screen Show (4:3)</PresentationFormat>
  <Paragraphs>265</Paragraphs>
  <Slides>15</Slides>
  <Notes>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SLS SRR SDR Template v2</vt:lpstr>
      <vt:lpstr>Estimating Flight Software Risk for a Space Launch Vehicle</vt:lpstr>
      <vt:lpstr>Why is Understanding Software Risk  Important to NASA?</vt:lpstr>
      <vt:lpstr>Software versus Hardware Characteristics</vt:lpstr>
      <vt:lpstr>Potential Methods  Used to Obtain Software Risk</vt:lpstr>
      <vt:lpstr>Software Reliability Metrics</vt:lpstr>
      <vt:lpstr>Desired Software Reliability Characteristics</vt:lpstr>
      <vt:lpstr>Considerations for Applying a Historical Data Approach</vt:lpstr>
      <vt:lpstr>Different Categories of Software Failures</vt:lpstr>
      <vt:lpstr>Approach for Coding and Latent Errors</vt:lpstr>
      <vt:lpstr>Example of Historical Reliability Data</vt:lpstr>
      <vt:lpstr>Example of Software Failure Modes by Code Segments</vt:lpstr>
      <vt:lpstr>A Nominal Software Risk Example and Ranges</vt:lpstr>
      <vt:lpstr>Special Considerations</vt:lpstr>
      <vt:lpstr>Summary and Conclusions</vt:lpstr>
      <vt:lpstr> Questions?</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Reliability Modeling for the Ascent Phase of the Space Launch System (SLS) Probabilistic Risk Assessment (PRA)</dc:title>
  <dc:creator>snovack</dc:creator>
  <cp:lastModifiedBy>snovack</cp:lastModifiedBy>
  <cp:revision>165</cp:revision>
  <cp:lastPrinted>2014-10-14T14:05:58Z</cp:lastPrinted>
  <dcterms:created xsi:type="dcterms:W3CDTF">2013-09-09T16:09:46Z</dcterms:created>
  <dcterms:modified xsi:type="dcterms:W3CDTF">2014-10-29T13:01:21Z</dcterms:modified>
</cp:coreProperties>
</file>