
<file path=[Content_Types].xml><?xml version="1.0" encoding="utf-8"?>
<Types xmlns="http://schemas.openxmlformats.org/package/2006/content-types">
  <Default Extension="gif" ContentType="image/gif"/>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notesSlides/notesSlide22.xml" ContentType="application/vnd.openxmlformats-officedocument.presentationml.notes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Default Extension="xls" ContentType="application/vnd.ms-exce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embeddings/oleObject2.bin" ContentType="application/vnd.openxmlformats-officedocument.oleObject"/>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2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48" r:id="rId1"/>
  </p:sldMasterIdLst>
  <p:notesMasterIdLst>
    <p:notesMasterId r:id="rId44"/>
  </p:notesMasterIdLst>
  <p:handoutMasterIdLst>
    <p:handoutMasterId r:id="rId45"/>
  </p:handoutMasterIdLst>
  <p:sldIdLst>
    <p:sldId id="841" r:id="rId2"/>
    <p:sldId id="937" r:id="rId3"/>
    <p:sldId id="938" r:id="rId4"/>
    <p:sldId id="956" r:id="rId5"/>
    <p:sldId id="945" r:id="rId6"/>
    <p:sldId id="930" r:id="rId7"/>
    <p:sldId id="901" r:id="rId8"/>
    <p:sldId id="902" r:id="rId9"/>
    <p:sldId id="906" r:id="rId10"/>
    <p:sldId id="907" r:id="rId11"/>
    <p:sldId id="957" r:id="rId12"/>
    <p:sldId id="934" r:id="rId13"/>
    <p:sldId id="772" r:id="rId14"/>
    <p:sldId id="859" r:id="rId15"/>
    <p:sldId id="860" r:id="rId16"/>
    <p:sldId id="844" r:id="rId17"/>
    <p:sldId id="512" r:id="rId18"/>
    <p:sldId id="932" r:id="rId19"/>
    <p:sldId id="847" r:id="rId20"/>
    <p:sldId id="710" r:id="rId21"/>
    <p:sldId id="952" r:id="rId22"/>
    <p:sldId id="953" r:id="rId23"/>
    <p:sldId id="948" r:id="rId24"/>
    <p:sldId id="946" r:id="rId25"/>
    <p:sldId id="658" r:id="rId26"/>
    <p:sldId id="935" r:id="rId27"/>
    <p:sldId id="660" r:id="rId28"/>
    <p:sldId id="870" r:id="rId29"/>
    <p:sldId id="875" r:id="rId30"/>
    <p:sldId id="947" r:id="rId31"/>
    <p:sldId id="640" r:id="rId32"/>
    <p:sldId id="933" r:id="rId33"/>
    <p:sldId id="848" r:id="rId34"/>
    <p:sldId id="936" r:id="rId35"/>
    <p:sldId id="943" r:id="rId36"/>
    <p:sldId id="914" r:id="rId37"/>
    <p:sldId id="920" r:id="rId38"/>
    <p:sldId id="921" r:id="rId39"/>
    <p:sldId id="648" r:id="rId40"/>
    <p:sldId id="536" r:id="rId41"/>
    <p:sldId id="641" r:id="rId42"/>
    <p:sldId id="928" r:id="rId43"/>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00"/>
    <a:srgbClr val="990000"/>
    <a:srgbClr val="CC3300"/>
    <a:srgbClr val="800000"/>
    <a:srgbClr val="FF9933"/>
    <a:srgbClr val="993300"/>
    <a:srgbClr val="FFFFFF"/>
    <a:srgbClr val="000080"/>
    <a:srgbClr val="00FF00"/>
    <a:srgbClr val="FF0000"/>
  </p:clrMru>
  <p:extLst>
    <p:ext uri="{E76CE94A-603C-4142-B9EB-6D1370010A27}">
      <p14:discardImageEditData xmlns="" xmlns:p14="http://schemas.microsoft.com/office/powerpoint/2010/main" xmlns:p="http://schemas.openxmlformats.org/presentationml/2006/main" xmlns:r="http://schemas.openxmlformats.org/officeDocument/2006/relationships" xmlns:a="http://schemas.openxmlformats.org/drawingml/2006/main" val="0"/>
    </p:ext>
    <p:ext uri="{D31A062A-798A-4329-ABDD-BBA856620510}">
      <p14:defaultImageDpi xmlns="" xmlns:p14="http://schemas.microsoft.com/office/powerpoint/2010/main"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1444" autoAdjust="0"/>
    <p:restoredTop sz="83294" autoAdjust="0"/>
  </p:normalViewPr>
  <p:slideViewPr>
    <p:cSldViewPr snapToGrid="0">
      <p:cViewPr varScale="1">
        <p:scale>
          <a:sx n="90" d="100"/>
          <a:sy n="90" d="100"/>
        </p:scale>
        <p:origin x="-1512" y="-11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0314"/>
    </p:cViewPr>
  </p:sorterViewPr>
  <p:notesViewPr>
    <p:cSldViewPr snapToGrid="0">
      <p:cViewPr>
        <p:scale>
          <a:sx n="100" d="100"/>
          <a:sy n="100" d="100"/>
        </p:scale>
        <p:origin x="-116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cs typeface="+mn-cs"/>
              </a:defRPr>
            </a:lvl1pPr>
          </a:lstStyle>
          <a:p>
            <a:pPr>
              <a:defRPr/>
            </a:pPr>
            <a:endParaRPr lang="en-US"/>
          </a:p>
        </p:txBody>
      </p:sp>
      <p:sp>
        <p:nvSpPr>
          <p:cNvPr id="399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cs typeface="+mn-cs"/>
              </a:defRPr>
            </a:lvl1pPr>
          </a:lstStyle>
          <a:p>
            <a:pPr>
              <a:defRPr/>
            </a:pPr>
            <a:fld id="{1DE28EE4-5C5B-4444-AF7B-42413D4DCF01}" type="datetime1">
              <a:rPr lang="en-US"/>
              <a:pPr>
                <a:defRPr/>
              </a:pPr>
              <a:t>11/4/14</a:t>
            </a:fld>
            <a:endParaRPr lang="en-US"/>
          </a:p>
        </p:txBody>
      </p:sp>
      <p:sp>
        <p:nvSpPr>
          <p:cNvPr id="399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cs typeface="+mn-cs"/>
              </a:defRPr>
            </a:lvl1pPr>
          </a:lstStyle>
          <a:p>
            <a:pPr>
              <a:defRPr/>
            </a:pPr>
            <a:endParaRPr lang="en-US"/>
          </a:p>
        </p:txBody>
      </p:sp>
      <p:sp>
        <p:nvSpPr>
          <p:cNvPr id="399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cs typeface="+mn-cs"/>
              </a:defRPr>
            </a:lvl1pPr>
          </a:lstStyle>
          <a:p>
            <a:pPr>
              <a:defRPr/>
            </a:pPr>
            <a:fld id="{FF580C50-465C-416F-B0DE-DC5B36A6A8A0}" type="slidenum">
              <a:rPr lang="en-US"/>
              <a:pPr>
                <a:defRPr/>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93410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cs typeface="+mn-cs"/>
              </a:defRPr>
            </a:lvl1pPr>
          </a:lstStyle>
          <a:p>
            <a:pPr>
              <a:defRPr/>
            </a:pPr>
            <a:endParaRPr lang="en-US"/>
          </a:p>
        </p:txBody>
      </p:sp>
      <p:sp>
        <p:nvSpPr>
          <p:cNvPr id="430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cs typeface="+mn-cs"/>
              </a:defRPr>
            </a:lvl1pPr>
          </a:lstStyle>
          <a:p>
            <a:pPr>
              <a:defRPr/>
            </a:pPr>
            <a:fld id="{41B138D4-567C-4628-BDAF-1CE66D577DFB}" type="datetime1">
              <a:rPr lang="en-US"/>
              <a:pPr>
                <a:defRPr/>
              </a:pPr>
              <a:t>11/4/14</a:t>
            </a:fld>
            <a:endParaRPr lang="en-US"/>
          </a:p>
        </p:txBody>
      </p:sp>
      <p:sp>
        <p:nvSpPr>
          <p:cNvPr id="560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cs typeface="+mn-cs"/>
              </a:defRPr>
            </a:lvl1pPr>
          </a:lstStyle>
          <a:p>
            <a:pPr>
              <a:defRPr/>
            </a:pPr>
            <a:endParaRPr lang="en-US"/>
          </a:p>
        </p:txBody>
      </p:sp>
      <p:sp>
        <p:nvSpPr>
          <p:cNvPr id="430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cs typeface="+mn-cs"/>
              </a:defRPr>
            </a:lvl1pPr>
          </a:lstStyle>
          <a:p>
            <a:pPr>
              <a:defRPr/>
            </a:pPr>
            <a:fld id="{27D9280B-2F1B-4712-9CD1-4D7863E21A34}" type="slidenum">
              <a:rPr lang="en-US"/>
              <a:pPr>
                <a:defRPr/>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4372735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41" name="Rectangle 4"/>
          <p:cNvSpPr txBox="1">
            <a:spLocks noGrp="1" noChangeArrowheads="1"/>
          </p:cNvSpPr>
          <p:nvPr/>
        </p:nvSpPr>
        <p:spPr bwMode="auto">
          <a:xfrm>
            <a:off x="6589713" y="8969375"/>
            <a:ext cx="225425" cy="136525"/>
          </a:xfrm>
          <a:prstGeom prst="rect">
            <a:avLst/>
          </a:prstGeom>
          <a:noFill/>
          <a:ln w="12700">
            <a:noFill/>
            <a:miter lim="800000"/>
            <a:headEnd/>
            <a:tailEnd/>
          </a:ln>
        </p:spPr>
        <p:txBody>
          <a:bodyPr wrap="none" lIns="0" tIns="0" rIns="0" bIns="0" anchor="b"/>
          <a:lstStyle/>
          <a:p>
            <a:pPr algn="r" defTabSz="898525" eaLnBrk="0" hangingPunct="0"/>
            <a:fld id="{073725B1-7139-4F60-A975-24C735BC249C}" type="slidenum">
              <a:rPr lang="en-US"/>
              <a:pPr algn="r" defTabSz="898525" eaLnBrk="0" hangingPunct="0"/>
              <a:t>1</a:t>
            </a:fld>
            <a:endParaRPr lang="en-US"/>
          </a:p>
        </p:txBody>
      </p:sp>
      <p:sp>
        <p:nvSpPr>
          <p:cNvPr id="368642" name="Rectangle 2"/>
          <p:cNvSpPr>
            <a:spLocks noGrp="1" noRot="1" noChangeAspect="1" noChangeArrowheads="1" noTextEdit="1"/>
          </p:cNvSpPr>
          <p:nvPr>
            <p:ph type="sldImg"/>
          </p:nvPr>
        </p:nvSpPr>
        <p:spPr>
          <a:xfrm>
            <a:off x="1144588" y="687388"/>
            <a:ext cx="4573587" cy="3430587"/>
          </a:xfrm>
          <a:ln/>
        </p:spPr>
      </p:sp>
      <p:sp>
        <p:nvSpPr>
          <p:cNvPr id="368643" name="Rectangle 3"/>
          <p:cNvSpPr>
            <a:spLocks noGrp="1" noChangeArrowheads="1"/>
          </p:cNvSpPr>
          <p:nvPr>
            <p:ph type="body" idx="1"/>
          </p:nvPr>
        </p:nvSpPr>
        <p:spPr>
          <a:xfrm>
            <a:off x="685800" y="4343400"/>
            <a:ext cx="5486400" cy="4113213"/>
          </a:xfrm>
          <a:noFill/>
          <a:ln/>
        </p:spPr>
        <p:txBody>
          <a:bodyPr lIns="90205" tIns="44312" rIns="90205" bIns="44312"/>
          <a:lstStyle/>
          <a:p>
            <a:r>
              <a:rPr lang="en-US" dirty="0" smtClean="0"/>
              <a:t>UT kudos</a:t>
            </a:r>
          </a:p>
          <a:p>
            <a:r>
              <a:rPr lang="en-US" dirty="0" smtClean="0"/>
              <a:t> What do you think is the number one driver of increasing O&amp;S cost in Army</a:t>
            </a:r>
            <a:r>
              <a:rPr lang="en-US" baseline="0" dirty="0" smtClean="0"/>
              <a:t> Aviation?</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3457" name="Rectangle 2"/>
          <p:cNvSpPr>
            <a:spLocks noGrp="1" noRot="1" noChangeAspect="1" noChangeArrowheads="1" noTextEdit="1"/>
          </p:cNvSpPr>
          <p:nvPr>
            <p:ph type="sldImg"/>
          </p:nvPr>
        </p:nvSpPr>
        <p:spPr>
          <a:ln/>
        </p:spPr>
      </p:sp>
      <p:sp>
        <p:nvSpPr>
          <p:cNvPr id="403458" name="Rectangle 3"/>
          <p:cNvSpPr>
            <a:spLocks noGrp="1" noChangeArrowheads="1"/>
          </p:cNvSpPr>
          <p:nvPr>
            <p:ph type="body" idx="1"/>
          </p:nvPr>
        </p:nvSpPr>
        <p:spPr>
          <a:noFill/>
          <a:ln/>
        </p:spPr>
        <p:txBody>
          <a:bodyPr/>
          <a:lstStyle/>
          <a:p>
            <a:pPr eaLnBrk="1" hangingPunct="1"/>
            <a:r>
              <a:rPr lang="en-US" dirty="0" smtClean="0"/>
              <a:t>The PBL Guidebook lays out the 12 steps to PBL implementation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062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A32917DA-2C65-40EA-8717-F33C4689714C}" type="slidenum">
              <a:rPr lang="en-US" sz="1200" b="0"/>
              <a:pPr algn="r"/>
              <a:t>19</a:t>
            </a:fld>
            <a:endParaRPr lang="en-US" sz="1200" b="0"/>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a:xfrm>
            <a:off x="0" y="4271963"/>
            <a:ext cx="6858000" cy="4197350"/>
          </a:xfrm>
          <a:noFill/>
          <a:ln/>
        </p:spPr>
        <p:txBody>
          <a:bodyPr lIns="91435" tIns="45718" rIns="91435" bIns="45718"/>
          <a:lstStyle/>
          <a:p>
            <a:pPr marL="114300" indent="-114300" eaLnBrk="1" hangingPunct="1">
              <a:lnSpc>
                <a:spcPct val="80000"/>
              </a:lnSpc>
              <a:buFontTx/>
              <a:buChar char="•"/>
            </a:pPr>
            <a:r>
              <a:rPr lang="en-US" sz="900" dirty="0" smtClean="0"/>
              <a:t>Traditional contracts put the entire onus on DoD to innovate and find a way to reduce costs – industry just responds to requirements.  </a:t>
            </a:r>
          </a:p>
          <a:p>
            <a:pPr marL="114300" indent="-114300" eaLnBrk="1" hangingPunct="1">
              <a:lnSpc>
                <a:spcPct val="80000"/>
              </a:lnSpc>
              <a:buFontTx/>
              <a:buChar char="•"/>
            </a:pPr>
            <a:r>
              <a:rPr lang="en-US" sz="900" dirty="0" smtClean="0"/>
              <a:t>PBL finally makes DoD and Industry full partners in innovation, continuous improvement, consistent operational readiness, and affordability.  It’s the first (and only, so far) strategy to do so.  PBL leverages and unleashes the full power and knowledge of industry, because the PBL business model incentivizes them to do so.  That’s a compelling strategy. </a:t>
            </a:r>
          </a:p>
          <a:p>
            <a:pPr marL="114300" indent="-114300" eaLnBrk="1" hangingPunct="1">
              <a:lnSpc>
                <a:spcPct val="80000"/>
              </a:lnSpc>
              <a:buFontTx/>
              <a:buChar char="•"/>
            </a:pPr>
            <a:endParaRPr lang="en-US" sz="900" dirty="0" smtClean="0"/>
          </a:p>
          <a:p>
            <a:pPr marL="114300" indent="-114300" eaLnBrk="1" hangingPunct="1">
              <a:lnSpc>
                <a:spcPct val="80000"/>
              </a:lnSpc>
            </a:pPr>
            <a:r>
              <a:rPr lang="en-US" sz="900" dirty="0" smtClean="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8577" name="Rectangle 2"/>
          <p:cNvSpPr>
            <a:spLocks noGrp="1" noRot="1" noChangeAspect="1" noChangeArrowheads="1" noTextEdit="1"/>
          </p:cNvSpPr>
          <p:nvPr>
            <p:ph type="sldImg"/>
          </p:nvPr>
        </p:nvSpPr>
        <p:spPr>
          <a:ln/>
        </p:spPr>
      </p:sp>
      <p:sp>
        <p:nvSpPr>
          <p:cNvPr id="408578" name="Rectangle 3"/>
          <p:cNvSpPr>
            <a:spLocks noGrp="1" noChangeArrowheads="1"/>
          </p:cNvSpPr>
          <p:nvPr>
            <p:ph type="body" idx="1"/>
          </p:nvPr>
        </p:nvSpPr>
        <p:spPr>
          <a:noFill/>
          <a:ln/>
        </p:spPr>
        <p:txBody>
          <a:bodyPr/>
          <a:lstStyle/>
          <a:p>
            <a:pPr eaLnBrk="1" hangingPunct="1"/>
            <a:r>
              <a:rPr lang="en-US" dirty="0" smtClean="0"/>
              <a:t>And it will not get any better.  Airframes are aging, so the support tail is growing. And the cost is increasing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4961" name="Rectangle 2"/>
          <p:cNvSpPr>
            <a:spLocks noGrp="1" noRot="1" noChangeAspect="1" noChangeArrowheads="1" noTextEdit="1"/>
          </p:cNvSpPr>
          <p:nvPr>
            <p:ph type="sldImg"/>
          </p:nvPr>
        </p:nvSpPr>
        <p:spPr>
          <a:ln/>
        </p:spPr>
      </p:sp>
      <p:sp>
        <p:nvSpPr>
          <p:cNvPr id="424962" name="Rectangle 3"/>
          <p:cNvSpPr>
            <a:spLocks noGrp="1" noChangeArrowheads="1"/>
          </p:cNvSpPr>
          <p:nvPr>
            <p:ph type="body" idx="1"/>
          </p:nvPr>
        </p:nvSpPr>
        <p:spPr>
          <a:noFill/>
          <a:ln/>
        </p:spPr>
        <p:txBody>
          <a:bodyPr/>
          <a:lstStyle/>
          <a:p>
            <a:pPr eaLnBrk="1" hangingPunct="1"/>
            <a:r>
              <a:rPr lang="en-US" smtClean="0"/>
              <a:t>You always have to read GAO reports closely . . . When was the last time you saw a report that had DoD going 15 for 15 . . . A 100% success rate on a new initiative?</a:t>
            </a:r>
          </a:p>
          <a:p>
            <a:pPr eaLnBrk="1" hangingPunct="1"/>
            <a:r>
              <a:rPr lang="en-US" smtClean="0"/>
              <a:t>But GAO did not focus on that.  They are all about finding weakness, so they focused on record keeping shortfalls.  Valid, but not the big story.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8081" name="Rectangle 2"/>
          <p:cNvSpPr>
            <a:spLocks noGrp="1" noRot="1" noChangeAspect="1" noChangeArrowheads="1" noTextEdit="1"/>
          </p:cNvSpPr>
          <p:nvPr>
            <p:ph type="sldImg"/>
          </p:nvPr>
        </p:nvSpPr>
        <p:spPr>
          <a:ln/>
        </p:spPr>
      </p:sp>
      <p:sp>
        <p:nvSpPr>
          <p:cNvPr id="55808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5249" name="Rectangle 7"/>
          <p:cNvSpPr txBox="1">
            <a:spLocks noGrp="1" noChangeArrowheads="1"/>
          </p:cNvSpPr>
          <p:nvPr/>
        </p:nvSpPr>
        <p:spPr bwMode="auto">
          <a:xfrm>
            <a:off x="3886200" y="8686800"/>
            <a:ext cx="2971800" cy="457200"/>
          </a:xfrm>
          <a:prstGeom prst="rect">
            <a:avLst/>
          </a:prstGeom>
          <a:noFill/>
          <a:ln w="12700">
            <a:noFill/>
            <a:miter lim="800000"/>
            <a:headEnd/>
            <a:tailEnd/>
          </a:ln>
        </p:spPr>
        <p:txBody>
          <a:bodyPr lIns="89888" tIns="44946" rIns="89888" bIns="44946" anchor="b"/>
          <a:lstStyle/>
          <a:p>
            <a:pPr algn="r" defTabSz="898525" eaLnBrk="0" hangingPunct="0"/>
            <a:fld id="{19F60649-EFCD-41CE-ABD0-F1ECAA9DDCB2}" type="slidenum">
              <a:rPr lang="en-US" sz="1200" b="0"/>
              <a:pPr algn="r" defTabSz="898525" eaLnBrk="0" hangingPunct="0"/>
              <a:t>28</a:t>
            </a:fld>
            <a:endParaRPr lang="en-US" sz="1200" b="0"/>
          </a:p>
        </p:txBody>
      </p:sp>
      <p:sp>
        <p:nvSpPr>
          <p:cNvPr id="565250" name="Rectangle 2"/>
          <p:cNvSpPr>
            <a:spLocks noGrp="1" noRot="1" noChangeAspect="1" noChangeArrowheads="1" noTextEdit="1"/>
          </p:cNvSpPr>
          <p:nvPr>
            <p:ph type="sldImg"/>
          </p:nvPr>
        </p:nvSpPr>
        <p:spPr>
          <a:xfrm>
            <a:off x="1152525" y="701675"/>
            <a:ext cx="4556125" cy="3416300"/>
          </a:xfrm>
          <a:ln/>
        </p:spPr>
      </p:sp>
      <p:sp>
        <p:nvSpPr>
          <p:cNvPr id="565251" name="Rectangle 3"/>
          <p:cNvSpPr>
            <a:spLocks noGrp="1" noChangeArrowheads="1"/>
          </p:cNvSpPr>
          <p:nvPr>
            <p:ph type="body" idx="1"/>
          </p:nvPr>
        </p:nvSpPr>
        <p:spPr>
          <a:xfrm>
            <a:off x="914400" y="4359275"/>
            <a:ext cx="5029200" cy="4130675"/>
          </a:xfrm>
          <a:noFill/>
          <a:ln/>
        </p:spPr>
        <p:txBody>
          <a:bodyPr lIns="89888" tIns="44946" rIns="89888" bIns="44946"/>
          <a:lstStyle/>
          <a:p>
            <a:endParaRPr lang="en-US" smtClean="0"/>
          </a:p>
          <a:p>
            <a:r>
              <a:rPr lang="en-US" smtClean="0"/>
              <a:t>This is a very contemporary example.  And it is at the weapons system level.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pPr eaLnBrk="1" hangingPunct="1"/>
            <a:r>
              <a:rPr lang="en-US" smtClean="0"/>
              <a:t>High Mobility Artillery Rocket System (HIMARS) </a:t>
            </a:r>
          </a:p>
          <a:p>
            <a:pPr eaLnBrk="1" hangingPunct="1"/>
            <a:r>
              <a:rPr lang="en-US" b="1" smtClean="0">
                <a:solidFill>
                  <a:srgbClr val="000000"/>
                </a:solidFill>
              </a:rPr>
              <a:t>Consolidated Automated Support System (CASS)</a:t>
            </a:r>
          </a:p>
          <a:p>
            <a:pPr eaLnBrk="1" hangingPunct="1"/>
            <a:r>
              <a:rPr lang="en-US" b="1" smtClean="0"/>
              <a:t>Mission Success:                                                                                          Rating   </a:t>
            </a:r>
            <a:endParaRPr lang="en-US" smtClean="0"/>
          </a:p>
          <a:p>
            <a:pPr eaLnBrk="1" hangingPunct="1"/>
            <a:r>
              <a:rPr lang="en-US" b="1" smtClean="0"/>
              <a:t>Remarks:</a:t>
            </a:r>
            <a:endParaRPr lang="en-US" smtClean="0"/>
          </a:p>
          <a:p>
            <a:pPr eaLnBrk="1" hangingPunct="1"/>
            <a:r>
              <a:rPr lang="en-US" b="1" smtClean="0"/>
              <a:t> </a:t>
            </a:r>
            <a:endParaRPr lang="en-US" smtClean="0"/>
          </a:p>
          <a:p>
            <a:pPr eaLnBrk="1" hangingPunct="1"/>
            <a:r>
              <a:rPr lang="en-US" smtClean="0"/>
              <a:t> </a:t>
            </a:r>
          </a:p>
          <a:p>
            <a:pPr eaLnBrk="1" hangingPunct="1"/>
            <a:r>
              <a:rPr lang="en-US" smtClean="0"/>
              <a:t> </a:t>
            </a:r>
          </a:p>
          <a:p>
            <a:pPr eaLnBrk="1" hangingPunct="1"/>
            <a:r>
              <a:rPr lang="en-US" b="1" smtClean="0"/>
              <a:t> </a:t>
            </a:r>
            <a:r>
              <a:rPr lang="en-US" smtClean="0"/>
              <a:t> </a:t>
            </a:r>
            <a:br>
              <a:rPr lang="en-US" smtClean="0"/>
            </a:br>
            <a:r>
              <a:rPr lang="en-US" b="1" smtClean="0"/>
              <a:t>Materiel Availability:                                                                                     Rating  </a:t>
            </a:r>
            <a:endParaRPr lang="en-US" smtClean="0"/>
          </a:p>
          <a:p>
            <a:pPr eaLnBrk="1" hangingPunct="1"/>
            <a:r>
              <a:rPr lang="en-US" b="1" smtClean="0"/>
              <a:t>Remarks:</a:t>
            </a:r>
            <a:endParaRPr lang="en-US" smtClean="0"/>
          </a:p>
          <a:p>
            <a:pPr eaLnBrk="1" hangingPunct="1"/>
            <a:r>
              <a:rPr lang="en-US" b="1" smtClean="0"/>
              <a:t> </a:t>
            </a:r>
            <a:endParaRPr lang="en-US" smtClean="0"/>
          </a:p>
          <a:p>
            <a:pPr eaLnBrk="1" hangingPunct="1"/>
            <a:r>
              <a:rPr lang="en-US" smtClean="0"/>
              <a:t> </a:t>
            </a:r>
          </a:p>
          <a:p>
            <a:pPr eaLnBrk="1" hangingPunct="1"/>
            <a:r>
              <a:rPr lang="en-US" smtClean="0"/>
              <a:t> </a:t>
            </a:r>
          </a:p>
          <a:p>
            <a:pPr eaLnBrk="1" hangingPunct="1"/>
            <a:r>
              <a:rPr lang="en-US" b="1" smtClean="0"/>
              <a:t> </a:t>
            </a:r>
            <a:r>
              <a:rPr lang="en-US" smtClean="0"/>
              <a:t> </a:t>
            </a:r>
            <a:br>
              <a:rPr lang="en-US" smtClean="0"/>
            </a:br>
            <a:r>
              <a:rPr lang="en-US" b="1" smtClean="0"/>
              <a:t>Materiel Reliability:							                 Rating</a:t>
            </a:r>
            <a:endParaRPr lang="en-US" smtClean="0"/>
          </a:p>
          <a:p>
            <a:pPr eaLnBrk="1" hangingPunct="1"/>
            <a:r>
              <a:rPr lang="en-US" b="1" smtClean="0"/>
              <a:t>Remarks:</a:t>
            </a:r>
            <a:endParaRPr lang="en-US" smtClean="0"/>
          </a:p>
          <a:p>
            <a:pPr eaLnBrk="1" hangingPunct="1"/>
            <a:r>
              <a:rPr lang="en-US" b="1" smtClean="0"/>
              <a:t> </a:t>
            </a:r>
            <a:endParaRPr lang="en-US" smtClean="0"/>
          </a:p>
          <a:p>
            <a:pPr eaLnBrk="1" hangingPunct="1"/>
            <a:r>
              <a:rPr lang="en-US" smtClean="0"/>
              <a:t> </a:t>
            </a:r>
          </a:p>
          <a:p>
            <a:pPr eaLnBrk="1" hangingPunct="1"/>
            <a:r>
              <a:rPr lang="en-US" smtClean="0"/>
              <a:t> </a:t>
            </a:r>
          </a:p>
          <a:p>
            <a:pPr eaLnBrk="1" hangingPunct="1"/>
            <a:r>
              <a:rPr lang="en-US" b="1" smtClean="0"/>
              <a:t> </a:t>
            </a:r>
            <a:r>
              <a:rPr lang="en-US" smtClean="0"/>
              <a:t> </a:t>
            </a:r>
            <a:br>
              <a:rPr lang="en-US" smtClean="0"/>
            </a:br>
            <a:r>
              <a:rPr lang="en-US" b="1" smtClean="0"/>
              <a:t>Ownership Cost Management:                                                                    Rating   </a:t>
            </a:r>
            <a:endParaRPr lang="en-US" smtClean="0"/>
          </a:p>
          <a:p>
            <a:pPr eaLnBrk="1" hangingPunct="1"/>
            <a:r>
              <a:rPr lang="en-US" b="1" smtClean="0"/>
              <a:t>Remarks:</a:t>
            </a:r>
            <a:endParaRPr lang="en-US" smtClean="0"/>
          </a:p>
          <a:p>
            <a:pPr eaLnBrk="1" hangingPunct="1"/>
            <a:r>
              <a:rPr lang="en-US" b="1" smtClean="0"/>
              <a:t> </a:t>
            </a:r>
            <a:endParaRPr lang="en-US" smtClean="0"/>
          </a:p>
          <a:p>
            <a:pPr eaLnBrk="1" hangingPunct="1"/>
            <a:r>
              <a:rPr lang="en-US" smtClean="0"/>
              <a:t> </a:t>
            </a:r>
          </a:p>
          <a:p>
            <a:pPr eaLnBrk="1" hangingPunct="1"/>
            <a:r>
              <a:rPr lang="en-US" smtClean="0"/>
              <a:t> </a:t>
            </a:r>
          </a:p>
          <a:p>
            <a:pPr eaLnBrk="1" hangingPunct="1"/>
            <a:r>
              <a:rPr lang="en-US" b="1" smtClean="0"/>
              <a:t> </a:t>
            </a:r>
            <a:r>
              <a:rPr lang="en-US" smtClean="0"/>
              <a:t> </a:t>
            </a:r>
            <a:br>
              <a:rPr lang="en-US" smtClean="0"/>
            </a:br>
            <a:r>
              <a:rPr lang="en-US" b="1" smtClean="0"/>
              <a:t>Public/Private Partnering:                                                                            Rating   </a:t>
            </a:r>
            <a:endParaRPr lang="en-US" smtClean="0"/>
          </a:p>
          <a:p>
            <a:pPr eaLnBrk="1" hangingPunct="1"/>
            <a:r>
              <a:rPr lang="en-US" b="1" smtClean="0"/>
              <a:t>Remarks:</a:t>
            </a:r>
            <a:endParaRPr lang="en-US" smtClean="0"/>
          </a:p>
          <a:p>
            <a:pPr eaLnBrk="1" hangingPunct="1"/>
            <a:r>
              <a:rPr lang="en-US" b="1" smtClean="0"/>
              <a:t> </a:t>
            </a:r>
            <a:endParaRPr lang="en-US" smtClean="0"/>
          </a:p>
          <a:p>
            <a:pPr eaLnBrk="1" hangingPunct="1"/>
            <a:r>
              <a:rPr lang="en-US" smtClean="0"/>
              <a:t> </a:t>
            </a:r>
          </a:p>
          <a:p>
            <a:pPr eaLnBrk="1" hangingPunct="1"/>
            <a:r>
              <a:rPr lang="en-US" smtClean="0"/>
              <a:t> </a:t>
            </a:r>
          </a:p>
          <a:p>
            <a:pPr eaLnBrk="1" hangingPunct="1"/>
            <a:r>
              <a:rPr lang="en-US" b="1" smtClean="0"/>
              <a:t> </a:t>
            </a:r>
            <a:r>
              <a:rPr lang="en-US" smtClean="0"/>
              <a:t> </a:t>
            </a:r>
            <a:br>
              <a:rPr lang="en-US" smtClean="0"/>
            </a:br>
            <a:r>
              <a:rPr lang="en-US" b="1" smtClean="0"/>
              <a:t>System Engineering Approach:                                                                  Rating   </a:t>
            </a:r>
            <a:endParaRPr lang="en-US" smtClean="0"/>
          </a:p>
          <a:p>
            <a:pPr eaLnBrk="1" hangingPunct="1"/>
            <a:r>
              <a:rPr lang="en-US" b="1" smtClean="0"/>
              <a:t>Remarks:</a:t>
            </a:r>
            <a:endParaRPr lang="en-US" smtClean="0"/>
          </a:p>
          <a:p>
            <a:pPr eaLnBrk="1" hangingPunct="1"/>
            <a:r>
              <a:rPr lang="en-US" b="1" smtClean="0"/>
              <a:t> </a:t>
            </a:r>
            <a:endParaRPr lang="en-US" smtClean="0"/>
          </a:p>
          <a:p>
            <a:pPr eaLnBrk="1" hangingPunct="1"/>
            <a:r>
              <a:rPr lang="en-US" smtClean="0"/>
              <a:t> </a:t>
            </a:r>
          </a:p>
          <a:p>
            <a:pPr eaLnBrk="1" hangingPunct="1"/>
            <a:r>
              <a:rPr lang="en-US" smtClean="0"/>
              <a:t> </a:t>
            </a:r>
          </a:p>
          <a:p>
            <a:pPr eaLnBrk="1" hangingPunct="1"/>
            <a:r>
              <a:rPr lang="en-US" b="1" smtClean="0"/>
              <a:t> </a:t>
            </a:r>
            <a:r>
              <a:rPr lang="en-US" smtClean="0"/>
              <a:t> </a:t>
            </a:r>
            <a:br>
              <a:rPr lang="en-US" smtClean="0"/>
            </a:br>
            <a:r>
              <a:rPr lang="en-US" b="1" smtClean="0"/>
              <a:t>Footprint Reduction:                                                                                    Rating   </a:t>
            </a:r>
            <a:endParaRPr lang="en-US" smtClean="0"/>
          </a:p>
          <a:p>
            <a:pPr eaLnBrk="1" hangingPunct="1"/>
            <a:r>
              <a:rPr lang="en-US" b="1" smtClean="0"/>
              <a:t>Remarks:</a:t>
            </a:r>
            <a:endParaRPr lang="en-US" smtClean="0"/>
          </a:p>
          <a:p>
            <a:pPr eaLnBrk="1" hangingPunct="1"/>
            <a:r>
              <a:rPr lang="en-US" b="1" smtClean="0"/>
              <a:t> </a:t>
            </a:r>
            <a:endParaRPr lang="en-US" smtClean="0"/>
          </a:p>
          <a:p>
            <a:pPr eaLnBrk="1" hangingPunct="1"/>
            <a:r>
              <a:rPr lang="en-US" smtClean="0"/>
              <a:t> </a:t>
            </a:r>
          </a:p>
          <a:p>
            <a:pPr eaLnBrk="1" hangingPunct="1"/>
            <a:r>
              <a:rPr lang="en-US" smtClean="0"/>
              <a:t> </a:t>
            </a:r>
          </a:p>
          <a:p>
            <a:pPr eaLnBrk="1" hangingPunct="1"/>
            <a:r>
              <a:rPr lang="en-US" b="1" smtClean="0"/>
              <a:t> </a:t>
            </a:r>
            <a:r>
              <a:rPr lang="en-US" smtClean="0"/>
              <a:t> </a:t>
            </a:r>
            <a:br>
              <a:rPr lang="en-US" smtClean="0"/>
            </a:br>
            <a:r>
              <a:rPr lang="en-US" b="1" smtClean="0"/>
              <a:t>Obsolescence Management:                                                                       Rating   </a:t>
            </a:r>
            <a:endParaRPr lang="en-US" smtClean="0"/>
          </a:p>
          <a:p>
            <a:pPr eaLnBrk="1" hangingPunct="1"/>
            <a:r>
              <a:rPr lang="en-US" b="1" smtClean="0"/>
              <a:t>Remarks:</a:t>
            </a:r>
            <a:endParaRPr lang="en-US" smtClean="0"/>
          </a:p>
          <a:p>
            <a:pPr eaLnBrk="1" hangingPunct="1"/>
            <a:r>
              <a:rPr lang="en-US" b="1" smtClean="0"/>
              <a:t> </a:t>
            </a:r>
            <a:endParaRPr lang="en-US" smtClean="0"/>
          </a:p>
          <a:p>
            <a:pPr eaLnBrk="1" hangingPunct="1"/>
            <a:r>
              <a:rPr lang="en-US" smtClean="0"/>
              <a:t> </a:t>
            </a:r>
          </a:p>
          <a:p>
            <a:pPr eaLnBrk="1" hangingPunct="1"/>
            <a:r>
              <a:rPr lang="en-US" smtClean="0"/>
              <a:t> </a:t>
            </a:r>
          </a:p>
          <a:p>
            <a:pPr eaLnBrk="1" hangingPunct="1"/>
            <a:r>
              <a:rPr lang="en-US" b="1" smtClean="0"/>
              <a:t> </a:t>
            </a:r>
            <a:r>
              <a:rPr lang="en-US" smtClean="0"/>
              <a:t> </a:t>
            </a:r>
            <a:br>
              <a:rPr lang="en-US" smtClean="0"/>
            </a:br>
            <a:r>
              <a:rPr lang="en-US" b="1" smtClean="0"/>
              <a:t>Reliability, Maintainability, and Supportability Improvements:               Rating  </a:t>
            </a:r>
            <a:endParaRPr lang="en-US" smtClean="0"/>
          </a:p>
          <a:p>
            <a:pPr eaLnBrk="1" hangingPunct="1"/>
            <a:r>
              <a:rPr lang="en-US" b="1" smtClean="0"/>
              <a:t>Remarks:</a:t>
            </a:r>
            <a:endParaRPr lang="en-US" smtClean="0"/>
          </a:p>
          <a:p>
            <a:pPr eaLnBrk="1" hangingPunct="1"/>
            <a:endParaRPr lang="en-US" b="1" smtClean="0"/>
          </a:p>
          <a:p>
            <a:pPr eaLnBrk="1" hangingPunct="1"/>
            <a:endParaRPr lang="en-US" smtClean="0"/>
          </a:p>
        </p:txBody>
      </p:sp>
      <p:sp>
        <p:nvSpPr>
          <p:cNvPr id="37891" name="Slide Number Placeholder 3"/>
          <p:cNvSpPr>
            <a:spLocks noGrp="1"/>
          </p:cNvSpPr>
          <p:nvPr>
            <p:ph type="sldNum" sz="quarter" idx="5"/>
          </p:nvPr>
        </p:nvSpPr>
        <p:spPr>
          <a:noFill/>
        </p:spPr>
        <p:txBody>
          <a:bodyPr/>
          <a:lstStyle/>
          <a:p>
            <a:fld id="{647C5E95-9DE9-4D1E-99E5-42D95814B8A9}" type="slidenum">
              <a:rPr lang="en-US" smtClean="0">
                <a:solidFill>
                  <a:prstClr val="black"/>
                </a:solidFill>
              </a:rPr>
              <a:pPr/>
              <a:t>29</a:t>
            </a:fld>
            <a:endParaRPr 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2003, we did an investigation into O&amp;S cost growth on the CH-47.  As part of an analysis of the top 30 drivers on the Chinook we compared demand rate to component cost normalized for flight hours.  This is getting a bit dated at this point, but I suspect that the situation still exists.</a:t>
            </a:r>
          </a:p>
          <a:p>
            <a:endParaRPr lang="en-US" dirty="0" smtClean="0"/>
          </a:p>
          <a:p>
            <a:r>
              <a:rPr lang="en-US" dirty="0" smtClean="0"/>
              <a:t>First we looked at fleet</a:t>
            </a:r>
            <a:r>
              <a:rPr lang="en-US" baseline="0" dirty="0" smtClean="0"/>
              <a:t> flight hours over a period of 48 months…</a:t>
            </a:r>
            <a:endParaRPr lang="en-US" dirty="0"/>
          </a:p>
        </p:txBody>
      </p:sp>
      <p:sp>
        <p:nvSpPr>
          <p:cNvPr id="4" name="Slide Number Placeholder 3"/>
          <p:cNvSpPr>
            <a:spLocks noGrp="1"/>
          </p:cNvSpPr>
          <p:nvPr>
            <p:ph type="sldNum" sz="quarter" idx="10"/>
          </p:nvPr>
        </p:nvSpPr>
        <p:spPr/>
        <p:txBody>
          <a:bodyPr/>
          <a:lstStyle/>
          <a:p>
            <a:pPr>
              <a:defRPr/>
            </a:pPr>
            <a:fld id="{27D9280B-2F1B-4712-9CD1-4D7863E21A34}"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4465" name="Rectangle 2"/>
          <p:cNvSpPr>
            <a:spLocks noGrp="1" noRot="1" noChangeAspect="1" noChangeArrowheads="1" noTextEdit="1"/>
          </p:cNvSpPr>
          <p:nvPr>
            <p:ph type="sldImg"/>
          </p:nvPr>
        </p:nvSpPr>
        <p:spPr>
          <a:ln/>
        </p:spPr>
      </p:sp>
      <p:sp>
        <p:nvSpPr>
          <p:cNvPr id="574466" name="Rectangle 3"/>
          <p:cNvSpPr>
            <a:spLocks noGrp="1" noChangeArrowheads="1"/>
          </p:cNvSpPr>
          <p:nvPr>
            <p:ph type="body" idx="1"/>
          </p:nvPr>
        </p:nvSpPr>
        <p:spPr>
          <a:xfrm>
            <a:off x="685800" y="4343400"/>
            <a:ext cx="5486400" cy="4114800"/>
          </a:xfrm>
          <a:noFill/>
          <a:ln/>
        </p:spPr>
        <p:txBody>
          <a:bodyPr/>
          <a:lstStyle/>
          <a:p>
            <a:pPr eaLnBrk="1" hangingPunct="1"/>
            <a:r>
              <a:rPr lang="en-US" smtClean="0"/>
              <a:t>So, with a traditional support approach, every support provider, either organic or industry, is rewarded by system failures.</a:t>
            </a:r>
          </a:p>
          <a:p>
            <a:pPr eaLnBrk="1" hangingPunct="1"/>
            <a:r>
              <a:rPr lang="en-US" smtClean="0"/>
              <a:t>What motivates improvement?  Demand reduction?</a:t>
            </a:r>
          </a:p>
          <a:p>
            <a:pPr eaLnBrk="1" hangingPunct="1"/>
            <a:r>
              <a:rPr lang="en-US" smtClean="0"/>
              <a:t>Reward (incentive) structure does not reward proper behavior.</a:t>
            </a:r>
          </a:p>
          <a:p>
            <a:pPr eaLnBrk="1" hangingPunct="1"/>
            <a:r>
              <a:rPr lang="en-US" smtClean="0"/>
              <a:t>Does this make sense to anybody?</a:t>
            </a:r>
          </a:p>
          <a:p>
            <a:pPr eaLnBrk="1" hangingPunct="1"/>
            <a:r>
              <a:rPr lang="en-US" smtClean="0"/>
              <a:t>This slide is central to the case for PBL.  Foot stomp.</a:t>
            </a:r>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369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5544B633-CD84-4444-BA63-87CE9F64AF8A}" type="slidenum">
              <a:rPr lang="en-US" sz="1200" b="0"/>
              <a:pPr algn="r"/>
              <a:t>33</a:t>
            </a:fld>
            <a:endParaRPr lang="en-US" sz="1200" b="0"/>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a:xfrm>
            <a:off x="0" y="4271963"/>
            <a:ext cx="6858000" cy="4197350"/>
          </a:xfrm>
          <a:noFill/>
          <a:ln/>
        </p:spPr>
        <p:txBody>
          <a:bodyPr lIns="91435" tIns="45718" rIns="91435" bIns="45718"/>
          <a:lstStyle/>
          <a:p>
            <a:pPr marL="114300" indent="-114300" eaLnBrk="1" hangingPunct="1">
              <a:lnSpc>
                <a:spcPct val="80000"/>
              </a:lnSpc>
            </a:pPr>
            <a:r>
              <a:rPr lang="en-US" sz="1000" b="1" smtClean="0"/>
              <a:t>Critical Success Factors</a:t>
            </a:r>
          </a:p>
          <a:p>
            <a:pPr marL="114300" indent="-114300" eaLnBrk="1" hangingPunct="1">
              <a:lnSpc>
                <a:spcPct val="80000"/>
              </a:lnSpc>
              <a:buFontTx/>
              <a:buChar char="•"/>
            </a:pPr>
            <a:r>
              <a:rPr lang="en-US" sz="1000" smtClean="0"/>
              <a:t>Continual rational investment in reliability, a constant and never ending search to reduce the life cycle cost across the life cycle of the program.  This can be contractor driven (i.e., suppliers and supplier's suppliers) or programmed in by the DoD (how successful has that been?) </a:t>
            </a:r>
          </a:p>
          <a:p>
            <a:pPr marL="114300" indent="-114300" eaLnBrk="1" hangingPunct="1">
              <a:lnSpc>
                <a:spcPct val="80000"/>
              </a:lnSpc>
              <a:buFontTx/>
              <a:buChar char="•"/>
            </a:pPr>
            <a:r>
              <a:rPr lang="en-US" sz="1000" smtClean="0"/>
              <a:t>There should be a reliability improvement road map on procured systems.  We should be ready to make the investment every year, or structure contracts that stimulate that investment by the contractor.   </a:t>
            </a:r>
          </a:p>
          <a:p>
            <a:pPr marL="114300" indent="-114300" eaLnBrk="1" hangingPunct="1">
              <a:lnSpc>
                <a:spcPct val="80000"/>
              </a:lnSpc>
              <a:buFontTx/>
              <a:buChar char="•"/>
            </a:pPr>
            <a:r>
              <a:rPr lang="en-US" sz="1000" smtClean="0"/>
              <a:t>Weapon System SPOs were structured and organized to bring new technology to modernize radars, engines, etc.  Now that new material, technology and process needs to be brought in to modernize reliability. </a:t>
            </a:r>
          </a:p>
          <a:p>
            <a:pPr marL="114300" indent="-114300" eaLnBrk="1" hangingPunct="1">
              <a:lnSpc>
                <a:spcPct val="80000"/>
              </a:lnSpc>
              <a:buFontTx/>
              <a:buChar char="•"/>
            </a:pPr>
            <a:r>
              <a:rPr lang="en-US" sz="1000" smtClean="0"/>
              <a:t>Need long term commitment (not option, 3 – 5 years) in order to stimulate investment.  The more stable the funding, the higher the likelihood of investment</a:t>
            </a:r>
          </a:p>
          <a:p>
            <a:pPr marL="114300" indent="-114300" eaLnBrk="1" hangingPunct="1">
              <a:lnSpc>
                <a:spcPct val="80000"/>
              </a:lnSpc>
              <a:buFontTx/>
              <a:buChar char="•"/>
            </a:pPr>
            <a:r>
              <a:rPr lang="en-US" sz="1000" smtClean="0"/>
              <a:t>Partnership approach, not adversarial relationship.  Trust and Teamwork</a:t>
            </a:r>
          </a:p>
          <a:p>
            <a:pPr marL="114300" indent="-114300" eaLnBrk="1" hangingPunct="1">
              <a:lnSpc>
                <a:spcPct val="80000"/>
              </a:lnSpc>
              <a:buFontTx/>
              <a:buChar char="•"/>
            </a:pPr>
            <a:endParaRPr lang="en-US" sz="1000" smtClean="0"/>
          </a:p>
          <a:p>
            <a:pPr marL="114300" indent="-114300" eaLnBrk="1" hangingPunct="1">
              <a:lnSpc>
                <a:spcPct val="80000"/>
              </a:lnSpc>
            </a:pPr>
            <a:r>
              <a:rPr lang="en-US" sz="1000" b="1" smtClean="0"/>
              <a:t>Issues to be concerned about:</a:t>
            </a:r>
          </a:p>
          <a:p>
            <a:pPr marL="114300" indent="-114300" eaLnBrk="1" hangingPunct="1">
              <a:lnSpc>
                <a:spcPct val="80000"/>
              </a:lnSpc>
              <a:buFontTx/>
              <a:buChar char="•"/>
            </a:pPr>
            <a:r>
              <a:rPr lang="en-US" sz="1000" smtClean="0"/>
              <a:t>What are the top level outcomes we care about in Product support?  Availability, reliability, affordability. </a:t>
            </a:r>
          </a:p>
          <a:p>
            <a:pPr marL="114300" indent="-114300" eaLnBrk="1" hangingPunct="1">
              <a:lnSpc>
                <a:spcPct val="80000"/>
              </a:lnSpc>
              <a:buFontTx/>
              <a:buChar char="•"/>
            </a:pPr>
            <a:r>
              <a:rPr lang="en-US" sz="1000" smtClean="0"/>
              <a:t>Government PM remains accountable, but in addition must establish Clear Lines of Authority and Responsibility</a:t>
            </a:r>
          </a:p>
          <a:p>
            <a:pPr marL="114300" indent="-114300" eaLnBrk="1" hangingPunct="1">
              <a:lnSpc>
                <a:spcPct val="80000"/>
              </a:lnSpc>
              <a:buFontTx/>
              <a:buChar char="•"/>
            </a:pPr>
            <a:r>
              <a:rPr lang="en-US" sz="1000" smtClean="0"/>
              <a:t>Government PM defines the “what,” the Product Support Integrator (PSI) figures out the how.  PSI must be given the freedom to innovate and invest in order to achieve improvement</a:t>
            </a:r>
          </a:p>
          <a:p>
            <a:pPr marL="114300" indent="-114300" eaLnBrk="1" hangingPunct="1">
              <a:lnSpc>
                <a:spcPct val="80000"/>
              </a:lnSpc>
              <a:buFontTx/>
              <a:buChar char="•"/>
            </a:pPr>
            <a:r>
              <a:rPr lang="en-US" sz="1000" smtClean="0"/>
              <a:t>Work hard on Public-Private partnering – make best use of commercial and organic capabilities in a long term “arm-in-arm” vs. “arms length” relationship; Ensure equitable sharing of the resultant cost reductions</a:t>
            </a:r>
          </a:p>
          <a:p>
            <a:pPr marL="114300" indent="-114300" eaLnBrk="1" hangingPunct="1">
              <a:lnSpc>
                <a:spcPct val="80000"/>
              </a:lnSpc>
              <a:buFontTx/>
              <a:buChar char="•"/>
            </a:pPr>
            <a:r>
              <a:rPr lang="en-US" sz="1000" smtClean="0"/>
              <a:t>Requires a rethinking of a fair and equitable profit.  Those who invest must be compensated for the risk.</a:t>
            </a:r>
          </a:p>
          <a:p>
            <a:pPr marL="114300" indent="-114300" eaLnBrk="1" hangingPunct="1">
              <a:lnSpc>
                <a:spcPct val="80000"/>
              </a:lnSpc>
              <a:buFontTx/>
              <a:buChar char="•"/>
            </a:pPr>
            <a:r>
              <a:rPr lang="en-US" sz="1000" smtClean="0"/>
              <a:t>O&amp;S Costs are driven by design and the resulting maintenance and performance profile.  Excellence in inventory management is a way of coping with design that is fielded.  O&amp;S is bigger than inventory management.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0609" name="Rectangle 2"/>
          <p:cNvSpPr>
            <a:spLocks noGrp="1" noRot="1" noChangeAspect="1" noChangeArrowheads="1" noTextEdit="1"/>
          </p:cNvSpPr>
          <p:nvPr>
            <p:ph type="sldImg"/>
          </p:nvPr>
        </p:nvSpPr>
        <p:spPr>
          <a:xfrm>
            <a:off x="1141413" y="685800"/>
            <a:ext cx="4572000" cy="3429000"/>
          </a:xfrm>
          <a:ln/>
        </p:spPr>
      </p:sp>
      <p:sp>
        <p:nvSpPr>
          <p:cNvPr id="580610" name="Rectangle 3"/>
          <p:cNvSpPr>
            <a:spLocks noGrp="1" noChangeArrowheads="1"/>
          </p:cNvSpPr>
          <p:nvPr>
            <p:ph type="body" idx="1"/>
          </p:nvPr>
        </p:nvSpPr>
        <p:spPr>
          <a:xfrm>
            <a:off x="912813" y="4343400"/>
            <a:ext cx="5032375" cy="4114800"/>
          </a:xfrm>
          <a:noFill/>
          <a:ln/>
        </p:spPr>
        <p:txBody>
          <a:bodyPr/>
          <a:lstStyle/>
          <a:p>
            <a:pPr eaLnBrk="1" hangingPunct="1"/>
            <a:r>
              <a:rPr lang="en-US" dirty="0" smtClean="0"/>
              <a:t>The green and blue line represent the OLD price curve.    The difference is very minimal (but known) profit for the contractor.</a:t>
            </a:r>
          </a:p>
          <a:p>
            <a:pPr eaLnBrk="1" hangingPunct="1"/>
            <a:endParaRPr lang="en-US" dirty="0" smtClean="0"/>
          </a:p>
          <a:p>
            <a:pPr eaLnBrk="1" hangingPunct="1"/>
            <a:r>
              <a:rPr lang="en-US" dirty="0" smtClean="0"/>
              <a:t>In a PBL contract – the support provider invests in improvements that at some point have a good ROI if they get it right.  </a:t>
            </a:r>
          </a:p>
          <a:p>
            <a:pPr eaLnBrk="1" hangingPunct="1"/>
            <a:endParaRPr lang="en-US" dirty="0" smtClean="0"/>
          </a:p>
          <a:p>
            <a:pPr eaLnBrk="1" hangingPunct="1"/>
            <a:r>
              <a:rPr lang="en-US" dirty="0" smtClean="0"/>
              <a:t>But this curve also illustrates the fundamental challenge facing the organic structure.  To make PBL work, you need to invest up front and then harvest the savings . . . With a CONTRACT that can be done, but it is very difficult to fence savings in the defense budget.</a:t>
            </a:r>
          </a:p>
          <a:p>
            <a:pPr eaLnBrk="1" hangingPunct="1"/>
            <a:endParaRPr lang="en-US" dirty="0" smtClean="0"/>
          </a:p>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important to understand that there is no cookie cutter approach to PBL</a:t>
            </a:r>
            <a:endParaRPr lang="en-US" dirty="0"/>
          </a:p>
        </p:txBody>
      </p:sp>
      <p:sp>
        <p:nvSpPr>
          <p:cNvPr id="4" name="Slide Number Placeholder 3"/>
          <p:cNvSpPr>
            <a:spLocks noGrp="1"/>
          </p:cNvSpPr>
          <p:nvPr>
            <p:ph type="sldNum" sz="quarter" idx="10"/>
          </p:nvPr>
        </p:nvSpPr>
        <p:spPr/>
        <p:txBody>
          <a:bodyPr/>
          <a:lstStyle/>
          <a:p>
            <a:pPr>
              <a:defRPr/>
            </a:pPr>
            <a:fld id="{27D9280B-2F1B-4712-9CD1-4D7863E21A34}" type="slidenum">
              <a:rPr lang="en-US" smtClean="0"/>
              <a:pPr>
                <a:defRPr/>
              </a:pPr>
              <a:t>35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5489" name="Rectangle 2"/>
          <p:cNvSpPr>
            <a:spLocks noGrp="1" noRot="1" noChangeAspect="1" noChangeArrowheads="1" noTextEdit="1"/>
          </p:cNvSpPr>
          <p:nvPr>
            <p:ph type="sldImg"/>
          </p:nvPr>
        </p:nvSpPr>
        <p:spPr>
          <a:ln/>
        </p:spPr>
      </p:sp>
      <p:sp>
        <p:nvSpPr>
          <p:cNvPr id="575490" name="Rectangle 3"/>
          <p:cNvSpPr>
            <a:spLocks noGrp="1" noChangeArrowheads="1"/>
          </p:cNvSpPr>
          <p:nvPr>
            <p:ph type="body" idx="1"/>
          </p:nvPr>
        </p:nvSpPr>
        <p:spPr>
          <a:xfrm>
            <a:off x="685800" y="4343400"/>
            <a:ext cx="5486400" cy="4114800"/>
          </a:xfrm>
          <a:noFill/>
          <a:ln/>
        </p:spPr>
        <p:txBody>
          <a:bodyPr/>
          <a:lstStyle/>
          <a:p>
            <a:pPr eaLnBrk="1" hangingPunct="1"/>
            <a:r>
              <a:rPr lang="en-US" b="1" dirty="0" smtClean="0"/>
              <a:t>Simple message . . . There is nothing that says it has to be at the system level.  There just has to be a clear path to managing the portfolio to deliver the required capabilities at the weapons system, or in the enterprise portfolio.</a:t>
            </a:r>
          </a:p>
          <a:p>
            <a:pPr eaLnBrk="1" hangingPunct="1"/>
            <a:endParaRPr lang="en-US" b="1" dirty="0" smtClean="0"/>
          </a:p>
          <a:p>
            <a:pPr eaLnBrk="1" hangingPunct="1"/>
            <a:r>
              <a:rPr lang="en-US" b="1" dirty="0" smtClean="0"/>
              <a:t>A less than full system PBL must be carefully integrated into the overall support strategy.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an almost infinite number of alternative PBL strategies</a:t>
            </a:r>
            <a:endParaRPr lang="en-US" dirty="0"/>
          </a:p>
        </p:txBody>
      </p:sp>
      <p:sp>
        <p:nvSpPr>
          <p:cNvPr id="4" name="Slide Number Placeholder 3"/>
          <p:cNvSpPr>
            <a:spLocks noGrp="1"/>
          </p:cNvSpPr>
          <p:nvPr>
            <p:ph type="sldNum" sz="quarter" idx="10"/>
          </p:nvPr>
        </p:nvSpPr>
        <p:spPr/>
        <p:txBody>
          <a:bodyPr/>
          <a:lstStyle/>
          <a:p>
            <a:pPr>
              <a:defRPr/>
            </a:pPr>
            <a:fld id="{27D9280B-2F1B-4712-9CD1-4D7863E21A34}" type="slidenum">
              <a:rPr lang="en-US" smtClean="0"/>
              <a:pPr>
                <a:defRPr/>
              </a:pPr>
              <a:t>37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9041" name="Rectangle 2"/>
          <p:cNvSpPr>
            <a:spLocks noGrp="1" noRot="1" noChangeAspect="1" noChangeArrowheads="1" noTextEdit="1"/>
          </p:cNvSpPr>
          <p:nvPr>
            <p:ph type="sldImg"/>
          </p:nvPr>
        </p:nvSpPr>
        <p:spPr>
          <a:ln/>
        </p:spPr>
      </p:sp>
      <p:sp>
        <p:nvSpPr>
          <p:cNvPr id="599042" name="Rectangle 3"/>
          <p:cNvSpPr>
            <a:spLocks noGrp="1" noChangeArrowheads="1"/>
          </p:cNvSpPr>
          <p:nvPr>
            <p:ph type="body" idx="1"/>
          </p:nvPr>
        </p:nvSpPr>
        <p:spPr>
          <a:xfrm>
            <a:off x="685800" y="4343400"/>
            <a:ext cx="5486400" cy="4114800"/>
          </a:xfrm>
          <a:noFill/>
          <a:ln/>
        </p:spPr>
        <p:txBody>
          <a:bodyPr/>
          <a:lstStyle/>
          <a:p>
            <a:pPr eaLnBrk="1" hangingPunct="1"/>
            <a:r>
              <a:rPr lang="en-US" b="1" smtClean="0"/>
              <a:t>Think carefully on the skills required to integrate, and where they can be sourced.</a:t>
            </a:r>
          </a:p>
          <a:p>
            <a:pPr eaLnBrk="1" hangingPunct="1"/>
            <a:endParaRPr lang="en-US" b="1" smtClean="0"/>
          </a:p>
          <a:p>
            <a:pPr eaLnBrk="1" hangingPunct="1"/>
            <a:r>
              <a:rPr lang="en-US" b="1" smtClean="0"/>
              <a:t>Integration is a core competency, and it is not easy to do.</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6993" name="Rectangle 2"/>
          <p:cNvSpPr>
            <a:spLocks noGrp="1" noRot="1" noChangeAspect="1" noChangeArrowheads="1" noTextEdit="1"/>
          </p:cNvSpPr>
          <p:nvPr>
            <p:ph type="sldImg"/>
          </p:nvPr>
        </p:nvSpPr>
        <p:spPr>
          <a:xfrm>
            <a:off x="1144588" y="687388"/>
            <a:ext cx="4570412" cy="3427412"/>
          </a:xfrm>
          <a:ln/>
        </p:spPr>
      </p:sp>
      <p:sp>
        <p:nvSpPr>
          <p:cNvPr id="596994" name="Rectangle 3"/>
          <p:cNvSpPr>
            <a:spLocks noGrp="1" noChangeArrowheads="1"/>
          </p:cNvSpPr>
          <p:nvPr>
            <p:ph type="body" idx="1"/>
          </p:nvPr>
        </p:nvSpPr>
        <p:spPr>
          <a:xfrm>
            <a:off x="685800" y="4343400"/>
            <a:ext cx="5486400" cy="4113213"/>
          </a:xfrm>
          <a:noFill/>
          <a:ln/>
        </p:spPr>
        <p:txBody>
          <a:bodyPr/>
          <a:lstStyle/>
          <a:p>
            <a:pPr eaLnBrk="1" hangingPunct="1">
              <a:buFontTx/>
              <a:buChar char="•"/>
            </a:pPr>
            <a:r>
              <a:rPr lang="en-US" b="1" smtClean="0"/>
              <a:t>Who are the logical range of candidates to assume the PSI role?</a:t>
            </a:r>
          </a:p>
          <a:p>
            <a:pPr eaLnBrk="1" hangingPunct="1">
              <a:buFontTx/>
              <a:buChar char="•"/>
            </a:pPr>
            <a:r>
              <a:rPr lang="en-US" b="1" smtClean="0"/>
              <a:t>For large ACAT I and II systems, we have tended to turn to the Prime Vendor/OEM, and with good reason (talk to sub-bullet)</a:t>
            </a:r>
          </a:p>
          <a:p>
            <a:pPr eaLnBrk="1" hangingPunct="1">
              <a:buFontTx/>
              <a:buChar char="•"/>
            </a:pPr>
            <a:r>
              <a:rPr lang="en-US" b="1" smtClean="0"/>
              <a:t>Other options are…(talk to chart)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6513" name="Rectangle 2"/>
          <p:cNvSpPr>
            <a:spLocks noGrp="1" noRot="1" noChangeAspect="1" noChangeArrowheads="1" noTextEdit="1"/>
          </p:cNvSpPr>
          <p:nvPr>
            <p:ph type="sldImg"/>
          </p:nvPr>
        </p:nvSpPr>
        <p:spPr>
          <a:ln/>
        </p:spPr>
      </p:sp>
      <p:sp>
        <p:nvSpPr>
          <p:cNvPr id="576514" name="Rectangle 3"/>
          <p:cNvSpPr>
            <a:spLocks noGrp="1" noChangeArrowheads="1"/>
          </p:cNvSpPr>
          <p:nvPr>
            <p:ph type="body" idx="1"/>
          </p:nvPr>
        </p:nvSpPr>
        <p:spPr>
          <a:noFill/>
          <a:ln/>
        </p:spPr>
        <p:txBody>
          <a:bodyPr/>
          <a:lstStyle/>
          <a:p>
            <a:pPr eaLnBrk="1" hangingPunct="1"/>
            <a:r>
              <a:rPr lang="en-US" smtClean="0"/>
              <a:t>Specify the outcome, the what . . . Not the how.</a:t>
            </a:r>
          </a:p>
          <a:p>
            <a:pPr eaLnBrk="1" hangingPunct="1"/>
            <a:r>
              <a:rPr lang="en-US" smtClean="0"/>
              <a:t>Provide the freedom to innovate and improve, and be rewarded for being successful.</a:t>
            </a:r>
          </a:p>
          <a:p>
            <a:pPr eaLnBrk="1" hangingPunct="1"/>
            <a:r>
              <a:rPr lang="en-US" smtClean="0"/>
              <a:t>Still need to do product support . . . But with PBL you have an incentive structure to do it better.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we looked at total demands for the top thirty components.  As you can see, both show a similar rate of increase…about 40%</a:t>
            </a:r>
            <a:endParaRPr lang="en-US" dirty="0"/>
          </a:p>
        </p:txBody>
      </p:sp>
      <p:sp>
        <p:nvSpPr>
          <p:cNvPr id="4" name="Slide Number Placeholder 3"/>
          <p:cNvSpPr>
            <a:spLocks noGrp="1"/>
          </p:cNvSpPr>
          <p:nvPr>
            <p:ph type="sldNum" sz="quarter" idx="10"/>
          </p:nvPr>
        </p:nvSpPr>
        <p:spPr/>
        <p:txBody>
          <a:bodyPr/>
          <a:lstStyle/>
          <a:p>
            <a:pPr>
              <a:defRPr/>
            </a:pPr>
            <a:fld id="{27D9280B-2F1B-4712-9CD1-4D7863E21A34}"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 add the cost the units paid for the demanded parts, the rate of increase is dramatically higher…approaching 160%.  So,</a:t>
            </a:r>
            <a:r>
              <a:rPr lang="en-US" baseline="0" dirty="0" smtClean="0"/>
              <a:t> at least for this platform, for this period of time and for the top 30 drivers, component cost far outweighs aircraft aging or declining reliability as a contributor to O&amp;S cost increase.</a:t>
            </a:r>
          </a:p>
          <a:p>
            <a:endParaRPr lang="en-US" baseline="0" dirty="0" smtClean="0"/>
          </a:p>
          <a:p>
            <a:r>
              <a:rPr lang="en-US" baseline="0" dirty="0" smtClean="0"/>
              <a:t>So what are the causes of unit cost increases?</a:t>
            </a:r>
          </a:p>
          <a:p>
            <a:endParaRPr lang="en-US" baseline="0" dirty="0" smtClean="0"/>
          </a:p>
          <a:p>
            <a:r>
              <a:rPr lang="en-US" baseline="0" dirty="0" smtClean="0"/>
              <a:t>Can we attack this?</a:t>
            </a:r>
          </a:p>
          <a:p>
            <a:endParaRPr lang="en-US" baseline="0" dirty="0" smtClean="0"/>
          </a:p>
          <a:p>
            <a:r>
              <a:rPr lang="en-US" baseline="0" dirty="0" smtClean="0"/>
              <a:t>Can PBL help?</a:t>
            </a:r>
            <a:endParaRPr lang="en-US" dirty="0"/>
          </a:p>
        </p:txBody>
      </p:sp>
      <p:sp>
        <p:nvSpPr>
          <p:cNvPr id="4" name="Slide Number Placeholder 3"/>
          <p:cNvSpPr>
            <a:spLocks noGrp="1"/>
          </p:cNvSpPr>
          <p:nvPr>
            <p:ph type="sldNum" sz="quarter" idx="10"/>
          </p:nvPr>
        </p:nvSpPr>
        <p:spPr/>
        <p:txBody>
          <a:bodyPr/>
          <a:lstStyle/>
          <a:p>
            <a:pPr>
              <a:defRPr/>
            </a:pPr>
            <a:fld id="{27D9280B-2F1B-4712-9CD1-4D7863E21A34}"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Textbook definition of PBL from the DAG.  We will discuss in more detail but a couple of key words you can be keeping in mind…integrated, affordable, performance and long term</a:t>
            </a:r>
          </a:p>
          <a:p>
            <a:endParaRPr lang="en-US" dirty="0" smtClean="0"/>
          </a:p>
          <a:p>
            <a:r>
              <a:rPr lang="en-US" dirty="0" smtClean="0"/>
              <a:t>Rotor blade example</a:t>
            </a:r>
            <a:endParaRPr lang="en-US" dirty="0"/>
          </a:p>
        </p:txBody>
      </p:sp>
      <p:sp>
        <p:nvSpPr>
          <p:cNvPr id="4" name="Slide Number Placeholder 3"/>
          <p:cNvSpPr>
            <a:spLocks noGrp="1"/>
          </p:cNvSpPr>
          <p:nvPr>
            <p:ph type="sldNum" sz="quarter" idx="10"/>
          </p:nvPr>
        </p:nvSpPr>
        <p:spPr/>
        <p:txBody>
          <a:bodyPr/>
          <a:lstStyle/>
          <a:p>
            <a:pPr>
              <a:defRPr/>
            </a:pPr>
            <a:fld id="{27D9280B-2F1B-4712-9CD1-4D7863E21A34}"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8337" name="Rectangle 2"/>
          <p:cNvSpPr>
            <a:spLocks noGrp="1" noRot="1" noChangeAspect="1" noChangeArrowheads="1" noTextEdit="1"/>
          </p:cNvSpPr>
          <p:nvPr>
            <p:ph type="sldImg"/>
          </p:nvPr>
        </p:nvSpPr>
        <p:spPr>
          <a:ln/>
        </p:spPr>
      </p:sp>
      <p:sp>
        <p:nvSpPr>
          <p:cNvPr id="398338" name="Rectangle 3"/>
          <p:cNvSpPr>
            <a:spLocks noGrp="1" noChangeArrowheads="1"/>
          </p:cNvSpPr>
          <p:nvPr>
            <p:ph type="body" idx="1"/>
          </p:nvPr>
        </p:nvSpPr>
        <p:spPr>
          <a:noFill/>
          <a:ln/>
        </p:spPr>
        <p:txBody>
          <a:bodyPr/>
          <a:lstStyle/>
          <a:p>
            <a:pPr eaLnBrk="1" hangingPunct="1"/>
            <a:r>
              <a:rPr lang="en-US" smtClean="0"/>
              <a:t>This is very prescriptive language, and it is a directive at the highest level.  Anybody who thinks that PBL isn’t required needs to revisit policy.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2193" name="Rectangle 2"/>
          <p:cNvSpPr>
            <a:spLocks noGrp="1" noRot="1" noChangeAspect="1" noChangeArrowheads="1" noTextEdit="1"/>
          </p:cNvSpPr>
          <p:nvPr>
            <p:ph type="sldImg"/>
          </p:nvPr>
        </p:nvSpPr>
        <p:spPr>
          <a:ln/>
        </p:spPr>
      </p:sp>
      <p:sp>
        <p:nvSpPr>
          <p:cNvPr id="392194" name="Rectangle 3"/>
          <p:cNvSpPr>
            <a:spLocks noGrp="1" noChangeArrowheads="1"/>
          </p:cNvSpPr>
          <p:nvPr>
            <p:ph type="body" idx="1"/>
          </p:nvPr>
        </p:nvSpPr>
        <p:spPr>
          <a:noFill/>
          <a:ln/>
        </p:spPr>
        <p:txBody>
          <a:bodyPr/>
          <a:lstStyle/>
          <a:p>
            <a:r>
              <a:rPr lang="en-US" dirty="0" smtClean="0"/>
              <a:t>The Defense Acquisition guidance establishes</a:t>
            </a:r>
            <a:r>
              <a:rPr lang="en-US" baseline="0" dirty="0" smtClean="0"/>
              <a:t> </a:t>
            </a:r>
            <a:r>
              <a:rPr lang="en-US" dirty="0" smtClean="0"/>
              <a:t>the PBL requirement and introduces the terms best value/best</a:t>
            </a:r>
            <a:r>
              <a:rPr lang="en-US" baseline="0" dirty="0" smtClean="0"/>
              <a:t> use </a:t>
            </a:r>
            <a:r>
              <a:rPr lang="en-US" dirty="0" smtClean="0"/>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4241" name="Rectangle 2"/>
          <p:cNvSpPr>
            <a:spLocks noGrp="1" noRot="1" noChangeAspect="1" noChangeArrowheads="1" noTextEdit="1"/>
          </p:cNvSpPr>
          <p:nvPr>
            <p:ph type="sldImg"/>
          </p:nvPr>
        </p:nvSpPr>
        <p:spPr>
          <a:ln/>
        </p:spPr>
      </p:sp>
      <p:sp>
        <p:nvSpPr>
          <p:cNvPr id="394242" name="Rectangle 3"/>
          <p:cNvSpPr>
            <a:spLocks noGrp="1" noChangeArrowheads="1"/>
          </p:cNvSpPr>
          <p:nvPr>
            <p:ph type="body" idx="1"/>
          </p:nvPr>
        </p:nvSpPr>
        <p:spPr>
          <a:noFill/>
          <a:ln/>
        </p:spPr>
        <p:txBody>
          <a:bodyPr/>
          <a:lstStyle/>
          <a:p>
            <a:r>
              <a:rPr lang="en-US" dirty="0" smtClean="0"/>
              <a:t>And, this doesn’t really clarify things. Hence the requirement for comprehensive BCA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42" name="Rectangle 2"/>
          <p:cNvSpPr>
            <a:spLocks noGrp="1" noRot="1" noChangeAspect="1" noChangeArrowheads="1" noTextEdit="1"/>
          </p:cNvSpPr>
          <p:nvPr>
            <p:ph type="sldImg"/>
          </p:nvPr>
        </p:nvSpPr>
        <p:spPr>
          <a:ln/>
        </p:spPr>
      </p:sp>
      <p:sp>
        <p:nvSpPr>
          <p:cNvPr id="624643" name="Rectangle 3"/>
          <p:cNvSpPr>
            <a:spLocks noGrp="1" noChangeArrowheads="1"/>
          </p:cNvSpPr>
          <p:nvPr>
            <p:ph type="body" idx="1"/>
          </p:nvPr>
        </p:nvSpPr>
        <p:spPr>
          <a:noFill/>
          <a:ln/>
        </p:spPr>
        <p:txBody>
          <a:bodyPr/>
          <a:lstStyle/>
          <a:p>
            <a:r>
              <a:rPr lang="en-US" dirty="0" smtClean="0"/>
              <a:t>And the Army is explicit in requiring PBL.  It must be done.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Slide">
    <p:spTree>
      <p:nvGrpSpPr>
        <p:cNvPr id="1" name=""/>
        <p:cNvGrpSpPr/>
        <p:nvPr/>
      </p:nvGrpSpPr>
      <p:grpSpPr>
        <a:xfrm>
          <a:off x="0" y="0"/>
          <a:ext cx="0" cy="0"/>
          <a:chOff x="0" y="0"/>
          <a:chExt cx="0" cy="0"/>
        </a:xfrm>
      </p:grpSpPr>
      <p:sp>
        <p:nvSpPr>
          <p:cNvPr id="2" name="Line 6"/>
          <p:cNvSpPr>
            <a:spLocks noChangeShapeType="1"/>
          </p:cNvSpPr>
          <p:nvPr userDrawn="1"/>
        </p:nvSpPr>
        <p:spPr bwMode="gray">
          <a:xfrm>
            <a:off x="319088" y="1330325"/>
            <a:ext cx="8382000" cy="0"/>
          </a:xfrm>
          <a:prstGeom prst="line">
            <a:avLst/>
          </a:prstGeom>
          <a:noFill/>
          <a:ln w="57150">
            <a:solidFill>
              <a:srgbClr val="0C2D83"/>
            </a:solidFill>
            <a:round/>
            <a:headEnd/>
            <a:tailEnd/>
          </a:ln>
          <a:effectLst/>
        </p:spPr>
        <p:txBody>
          <a:bodyPr wrap="none" anchor="ctr"/>
          <a:lstStyle>
            <a:defPPr>
              <a:defRPr lang="en-US"/>
            </a:defPPr>
            <a:lvl1pPr algn="l" rtl="0" fontAlgn="base">
              <a:spcBef>
                <a:spcPct val="0"/>
              </a:spcBef>
              <a:spcAft>
                <a:spcPct val="0"/>
              </a:spcAft>
              <a:defRPr sz="800" kern="1200">
                <a:solidFill>
                  <a:schemeClr val="tx1"/>
                </a:solidFill>
                <a:latin typeface="Arial" charset="0"/>
                <a:ea typeface="+mn-ea"/>
                <a:cs typeface="Arial" charset="0"/>
              </a:defRPr>
            </a:lvl1pPr>
            <a:lvl2pPr marL="457200" algn="l" rtl="0" fontAlgn="base">
              <a:spcBef>
                <a:spcPct val="0"/>
              </a:spcBef>
              <a:spcAft>
                <a:spcPct val="0"/>
              </a:spcAft>
              <a:defRPr sz="800" kern="1200">
                <a:solidFill>
                  <a:schemeClr val="tx1"/>
                </a:solidFill>
                <a:latin typeface="Arial" charset="0"/>
                <a:ea typeface="+mn-ea"/>
                <a:cs typeface="Arial" charset="0"/>
              </a:defRPr>
            </a:lvl2pPr>
            <a:lvl3pPr marL="914400" algn="l" rtl="0" fontAlgn="base">
              <a:spcBef>
                <a:spcPct val="0"/>
              </a:spcBef>
              <a:spcAft>
                <a:spcPct val="0"/>
              </a:spcAft>
              <a:defRPr sz="800" kern="1200">
                <a:solidFill>
                  <a:schemeClr val="tx1"/>
                </a:solidFill>
                <a:latin typeface="Arial" charset="0"/>
                <a:ea typeface="+mn-ea"/>
                <a:cs typeface="Arial" charset="0"/>
              </a:defRPr>
            </a:lvl3pPr>
            <a:lvl4pPr marL="1371600" algn="l" rtl="0" fontAlgn="base">
              <a:spcBef>
                <a:spcPct val="0"/>
              </a:spcBef>
              <a:spcAft>
                <a:spcPct val="0"/>
              </a:spcAft>
              <a:defRPr sz="800" kern="1200">
                <a:solidFill>
                  <a:schemeClr val="tx1"/>
                </a:solidFill>
                <a:latin typeface="Arial" charset="0"/>
                <a:ea typeface="+mn-ea"/>
                <a:cs typeface="Arial" charset="0"/>
              </a:defRPr>
            </a:lvl4pPr>
            <a:lvl5pPr marL="1828800" algn="l" rtl="0" fontAlgn="base">
              <a:spcBef>
                <a:spcPct val="0"/>
              </a:spcBef>
              <a:spcAft>
                <a:spcPct val="0"/>
              </a:spcAft>
              <a:defRPr sz="800" kern="1200">
                <a:solidFill>
                  <a:schemeClr val="tx1"/>
                </a:solidFill>
                <a:latin typeface="Arial" charset="0"/>
                <a:ea typeface="+mn-ea"/>
                <a:cs typeface="Arial" charset="0"/>
              </a:defRPr>
            </a:lvl5pPr>
            <a:lvl6pPr marL="2286000" algn="l" defTabSz="914400" rtl="0" eaLnBrk="1" latinLnBrk="0" hangingPunct="1">
              <a:defRPr sz="800" kern="1200">
                <a:solidFill>
                  <a:schemeClr val="tx1"/>
                </a:solidFill>
                <a:latin typeface="Arial" charset="0"/>
                <a:ea typeface="+mn-ea"/>
                <a:cs typeface="Arial" charset="0"/>
              </a:defRPr>
            </a:lvl6pPr>
            <a:lvl7pPr marL="2743200" algn="l" defTabSz="914400" rtl="0" eaLnBrk="1" latinLnBrk="0" hangingPunct="1">
              <a:defRPr sz="800" kern="1200">
                <a:solidFill>
                  <a:schemeClr val="tx1"/>
                </a:solidFill>
                <a:latin typeface="Arial" charset="0"/>
                <a:ea typeface="+mn-ea"/>
                <a:cs typeface="Arial" charset="0"/>
              </a:defRPr>
            </a:lvl7pPr>
            <a:lvl8pPr marL="3200400" algn="l" defTabSz="914400" rtl="0" eaLnBrk="1" latinLnBrk="0" hangingPunct="1">
              <a:defRPr sz="800" kern="1200">
                <a:solidFill>
                  <a:schemeClr val="tx1"/>
                </a:solidFill>
                <a:latin typeface="Arial" charset="0"/>
                <a:ea typeface="+mn-ea"/>
                <a:cs typeface="Arial" charset="0"/>
              </a:defRPr>
            </a:lvl8pPr>
            <a:lvl9pPr marL="3657600" algn="l" defTabSz="914400" rtl="0" eaLnBrk="1" latinLnBrk="0" hangingPunct="1">
              <a:defRPr sz="800" kern="1200">
                <a:solidFill>
                  <a:schemeClr val="tx1"/>
                </a:solidFill>
                <a:latin typeface="Arial" charset="0"/>
                <a:ea typeface="+mn-ea"/>
                <a:cs typeface="Arial" charset="0"/>
              </a:defRPr>
            </a:lvl9pPr>
          </a:lstStyle>
          <a:p>
            <a:pPr>
              <a:defRPr/>
            </a:pPr>
            <a:endParaRPr lang="en-US"/>
          </a:p>
        </p:txBody>
      </p:sp>
      <p:sp>
        <p:nvSpPr>
          <p:cNvPr id="6" name="TextBox 5"/>
          <p:cNvSpPr txBox="1"/>
          <p:nvPr userDrawn="1"/>
        </p:nvSpPr>
        <p:spPr>
          <a:xfrm>
            <a:off x="8693063" y="6638795"/>
            <a:ext cx="450937" cy="230832"/>
          </a:xfrm>
          <a:prstGeom prst="rect">
            <a:avLst/>
          </a:prstGeom>
          <a:noFill/>
        </p:spPr>
        <p:txBody>
          <a:bodyPr wrap="square" rtlCol="0">
            <a:spAutoFit/>
          </a:bodyPr>
          <a:lstStyle/>
          <a:p>
            <a:fld id="{12271BC5-7554-4300-A0FE-19D45F45EE33}" type="slidenum">
              <a:rPr lang="en-US" sz="900" b="0" smtClean="0"/>
              <a:pPr/>
              <a:t>‹#›</a:t>
            </a:fld>
            <a:endParaRPr lang="en-US" sz="900" b="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Use this one">
    <p:spTree>
      <p:nvGrpSpPr>
        <p:cNvPr id="1" name=""/>
        <p:cNvGrpSpPr/>
        <p:nvPr/>
      </p:nvGrpSpPr>
      <p:grpSpPr>
        <a:xfrm>
          <a:off x="0" y="0"/>
          <a:ext cx="0" cy="0"/>
          <a:chOff x="0" y="0"/>
          <a:chExt cx="0" cy="0"/>
        </a:xfrm>
      </p:grpSpPr>
      <p:sp>
        <p:nvSpPr>
          <p:cNvPr id="4" name="Line 6"/>
          <p:cNvSpPr>
            <a:spLocks noChangeShapeType="1"/>
          </p:cNvSpPr>
          <p:nvPr userDrawn="1"/>
        </p:nvSpPr>
        <p:spPr bwMode="gray">
          <a:xfrm>
            <a:off x="381000" y="1231900"/>
            <a:ext cx="8382000" cy="0"/>
          </a:xfrm>
          <a:prstGeom prst="line">
            <a:avLst/>
          </a:prstGeom>
          <a:noFill/>
          <a:ln w="57150">
            <a:solidFill>
              <a:srgbClr val="0C2D83"/>
            </a:solidFill>
            <a:round/>
            <a:headEnd/>
            <a:tailEnd/>
          </a:ln>
          <a:effectLst/>
        </p:spPr>
        <p:txBody>
          <a:bodyPr wrap="none" anchor="ctr"/>
          <a:lstStyle/>
          <a:p>
            <a:pPr algn="ctr">
              <a:defRPr/>
            </a:pPr>
            <a:endParaRPr lang="en-US">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TextBox 8"/>
          <p:cNvSpPr txBox="1"/>
          <p:nvPr userDrawn="1"/>
        </p:nvSpPr>
        <p:spPr>
          <a:xfrm>
            <a:off x="8693063" y="6638795"/>
            <a:ext cx="450937" cy="230832"/>
          </a:xfrm>
          <a:prstGeom prst="rect">
            <a:avLst/>
          </a:prstGeom>
          <a:noFill/>
        </p:spPr>
        <p:txBody>
          <a:bodyPr wrap="square" rtlCol="0">
            <a:spAutoFit/>
          </a:bodyPr>
          <a:lstStyle/>
          <a:p>
            <a:fld id="{12271BC5-7554-4300-A0FE-19D45F45EE33}" type="slidenum">
              <a:rPr lang="en-US" sz="900" b="0" smtClean="0"/>
              <a:pPr/>
              <a:t>‹#›</a:t>
            </a:fld>
            <a:endParaRPr lang="en-US" sz="900" b="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cSld name="Blank">
    <p:spTree>
      <p:nvGrpSpPr>
        <p:cNvPr id="1" name=""/>
        <p:cNvGrpSpPr/>
        <p:nvPr/>
      </p:nvGrpSpPr>
      <p:grpSpPr>
        <a:xfrm>
          <a:off x="0" y="0"/>
          <a:ext cx="0" cy="0"/>
          <a:chOff x="0" y="0"/>
          <a:chExt cx="0" cy="0"/>
        </a:xfrm>
      </p:grpSpPr>
      <p:sp>
        <p:nvSpPr>
          <p:cNvPr id="3" name="Line 6"/>
          <p:cNvSpPr>
            <a:spLocks noChangeShapeType="1"/>
          </p:cNvSpPr>
          <p:nvPr userDrawn="1"/>
        </p:nvSpPr>
        <p:spPr bwMode="gray">
          <a:xfrm>
            <a:off x="381000" y="1231900"/>
            <a:ext cx="8382000" cy="0"/>
          </a:xfrm>
          <a:prstGeom prst="line">
            <a:avLst/>
          </a:prstGeom>
          <a:noFill/>
          <a:ln w="57150">
            <a:solidFill>
              <a:srgbClr val="0C2D83"/>
            </a:solidFill>
            <a:round/>
            <a:headEnd/>
            <a:tailEnd/>
          </a:ln>
          <a:effectLst/>
        </p:spPr>
        <p:txBody>
          <a:bodyPr wrap="none" anchor="ctr"/>
          <a:lstStyle/>
          <a:p>
            <a:pPr algn="ctr">
              <a:defRPr/>
            </a:pPr>
            <a:endParaRPr lang="en-US">
              <a:cs typeface="+mn-cs"/>
            </a:endParaRPr>
          </a:p>
        </p:txBody>
      </p:sp>
      <p:sp>
        <p:nvSpPr>
          <p:cNvPr id="6" name="TextBox 5"/>
          <p:cNvSpPr txBox="1"/>
          <p:nvPr userDrawn="1"/>
        </p:nvSpPr>
        <p:spPr>
          <a:xfrm>
            <a:off x="8693063" y="6638795"/>
            <a:ext cx="450937" cy="230832"/>
          </a:xfrm>
          <a:prstGeom prst="rect">
            <a:avLst/>
          </a:prstGeom>
          <a:noFill/>
        </p:spPr>
        <p:txBody>
          <a:bodyPr wrap="square" rtlCol="0">
            <a:spAutoFit/>
          </a:bodyPr>
          <a:lstStyle/>
          <a:p>
            <a:fld id="{12271BC5-7554-4300-A0FE-19D45F45EE33}" type="slidenum">
              <a:rPr lang="en-US" sz="900" b="0" smtClean="0"/>
              <a:pPr/>
              <a:t>‹#›</a:t>
            </a:fld>
            <a:endParaRPr lang="en-US" sz="900" b="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347659548"/>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12_Blank">
    <p:spTree>
      <p:nvGrpSpPr>
        <p:cNvPr id="1" name=""/>
        <p:cNvGrpSpPr/>
        <p:nvPr/>
      </p:nvGrpSpPr>
      <p:grpSpPr>
        <a:xfrm>
          <a:off x="0" y="0"/>
          <a:ext cx="0" cy="0"/>
          <a:chOff x="0" y="0"/>
          <a:chExt cx="0" cy="0"/>
        </a:xfrm>
      </p:grpSpPr>
      <p:sp>
        <p:nvSpPr>
          <p:cNvPr id="4" name="Line 6"/>
          <p:cNvSpPr>
            <a:spLocks noChangeShapeType="1"/>
          </p:cNvSpPr>
          <p:nvPr userDrawn="1"/>
        </p:nvSpPr>
        <p:spPr bwMode="gray">
          <a:xfrm>
            <a:off x="381000" y="1231900"/>
            <a:ext cx="8382000" cy="0"/>
          </a:xfrm>
          <a:prstGeom prst="line">
            <a:avLst/>
          </a:prstGeom>
          <a:noFill/>
          <a:ln w="57150">
            <a:solidFill>
              <a:srgbClr val="0C2D83"/>
            </a:solidFill>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10" name="Text Placeholder 9"/>
          <p:cNvSpPr>
            <a:spLocks noGrp="1"/>
          </p:cNvSpPr>
          <p:nvPr>
            <p:ph type="body" sz="quarter" idx="13"/>
          </p:nvPr>
        </p:nvSpPr>
        <p:spPr>
          <a:xfrm>
            <a:off x="609600" y="1524000"/>
            <a:ext cx="80772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ctrTitle"/>
          </p:nvPr>
        </p:nvSpPr>
        <p:spPr>
          <a:xfrm>
            <a:off x="1054274" y="457200"/>
            <a:ext cx="7772400" cy="914400"/>
          </a:xfrm>
          <a:prstGeom prst="rect">
            <a:avLst/>
          </a:prstGeom>
        </p:spPr>
        <p:txBody>
          <a:bodyPr/>
          <a:lstStyle>
            <a:lvl1pPr algn="r">
              <a:defRPr sz="3600" i="1">
                <a:solidFill>
                  <a:schemeClr val="accent2"/>
                </a:solidFill>
                <a:latin typeface="+mn-lt"/>
              </a:defRPr>
            </a:lvl1pPr>
          </a:lstStyle>
          <a:p>
            <a:r>
              <a:rPr lang="en-US" dirty="0" smtClean="0"/>
              <a:t>Click to edit Master title style</a:t>
            </a:r>
            <a:endParaRPr lang="en-US" dirty="0"/>
          </a:p>
        </p:txBody>
      </p:sp>
      <p:sp>
        <p:nvSpPr>
          <p:cNvPr id="12" name="TextBox 11"/>
          <p:cNvSpPr txBox="1"/>
          <p:nvPr userDrawn="1"/>
        </p:nvSpPr>
        <p:spPr>
          <a:xfrm>
            <a:off x="8686800" y="6629400"/>
            <a:ext cx="457200" cy="230832"/>
          </a:xfrm>
          <a:prstGeom prst="rect">
            <a:avLst/>
          </a:prstGeom>
          <a:noFill/>
        </p:spPr>
        <p:txBody>
          <a:bodyPr wrap="square" rtlCol="0">
            <a:spAutoFit/>
          </a:bodyPr>
          <a:lstStyle/>
          <a:p>
            <a:fld id="{E9576F17-00AD-4378-9D38-6E6021284EAC}" type="slidenum">
              <a:rPr lang="en-US" sz="900" smtClean="0"/>
              <a:pPr/>
              <a:t>‹#›</a:t>
            </a:fld>
            <a:endParaRPr lang="en-US" sz="9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13_Blank">
    <p:spTree>
      <p:nvGrpSpPr>
        <p:cNvPr id="1" name=""/>
        <p:cNvGrpSpPr/>
        <p:nvPr/>
      </p:nvGrpSpPr>
      <p:grpSpPr>
        <a:xfrm>
          <a:off x="0" y="0"/>
          <a:ext cx="0" cy="0"/>
          <a:chOff x="0" y="0"/>
          <a:chExt cx="0" cy="0"/>
        </a:xfrm>
      </p:grpSpPr>
      <p:sp>
        <p:nvSpPr>
          <p:cNvPr id="4" name="Line 6"/>
          <p:cNvSpPr>
            <a:spLocks noChangeShapeType="1"/>
          </p:cNvSpPr>
          <p:nvPr userDrawn="1"/>
        </p:nvSpPr>
        <p:spPr bwMode="gray">
          <a:xfrm>
            <a:off x="381000" y="1231900"/>
            <a:ext cx="8382000" cy="0"/>
          </a:xfrm>
          <a:prstGeom prst="line">
            <a:avLst/>
          </a:prstGeom>
          <a:noFill/>
          <a:ln w="57150">
            <a:solidFill>
              <a:srgbClr val="0C2D83"/>
            </a:solidFill>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10" name="Text Placeholder 9"/>
          <p:cNvSpPr>
            <a:spLocks noGrp="1"/>
          </p:cNvSpPr>
          <p:nvPr>
            <p:ph type="body" sz="quarter" idx="13"/>
          </p:nvPr>
        </p:nvSpPr>
        <p:spPr>
          <a:xfrm>
            <a:off x="609600" y="1524000"/>
            <a:ext cx="80772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ctrTitle"/>
          </p:nvPr>
        </p:nvSpPr>
        <p:spPr>
          <a:xfrm>
            <a:off x="1054274" y="457200"/>
            <a:ext cx="7772400" cy="914400"/>
          </a:xfrm>
          <a:prstGeom prst="rect">
            <a:avLst/>
          </a:prstGeom>
        </p:spPr>
        <p:txBody>
          <a:bodyPr/>
          <a:lstStyle>
            <a:lvl1pPr algn="r">
              <a:defRPr sz="3600" i="1">
                <a:solidFill>
                  <a:schemeClr val="accent2"/>
                </a:solidFill>
                <a:latin typeface="+mn-lt"/>
              </a:defRPr>
            </a:lvl1pPr>
          </a:lstStyle>
          <a:p>
            <a:r>
              <a:rPr lang="en-US" dirty="0" smtClean="0"/>
              <a:t>Click to edit Master title style</a:t>
            </a:r>
            <a:endParaRPr lang="en-US" dirty="0"/>
          </a:p>
        </p:txBody>
      </p:sp>
      <p:sp>
        <p:nvSpPr>
          <p:cNvPr id="12" name="TextBox 11"/>
          <p:cNvSpPr txBox="1"/>
          <p:nvPr userDrawn="1"/>
        </p:nvSpPr>
        <p:spPr>
          <a:xfrm>
            <a:off x="8686800" y="6629400"/>
            <a:ext cx="457200" cy="230832"/>
          </a:xfrm>
          <a:prstGeom prst="rect">
            <a:avLst/>
          </a:prstGeom>
          <a:noFill/>
        </p:spPr>
        <p:txBody>
          <a:bodyPr wrap="square" rtlCol="0">
            <a:spAutoFit/>
          </a:bodyPr>
          <a:lstStyle/>
          <a:p>
            <a:fld id="{E9576F17-00AD-4378-9D38-6E6021284EAC}" type="slidenum">
              <a:rPr lang="en-US" sz="900" smtClean="0"/>
              <a:pPr/>
              <a:t>‹#›</a:t>
            </a:fld>
            <a:endParaRPr lang="en-US" sz="9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17_Blank">
    <p:spTree>
      <p:nvGrpSpPr>
        <p:cNvPr id="1" name=""/>
        <p:cNvGrpSpPr/>
        <p:nvPr/>
      </p:nvGrpSpPr>
      <p:grpSpPr>
        <a:xfrm>
          <a:off x="0" y="0"/>
          <a:ext cx="0" cy="0"/>
          <a:chOff x="0" y="0"/>
          <a:chExt cx="0" cy="0"/>
        </a:xfrm>
      </p:grpSpPr>
      <p:sp>
        <p:nvSpPr>
          <p:cNvPr id="4" name="Line 6"/>
          <p:cNvSpPr>
            <a:spLocks noChangeShapeType="1"/>
          </p:cNvSpPr>
          <p:nvPr userDrawn="1"/>
        </p:nvSpPr>
        <p:spPr bwMode="gray">
          <a:xfrm>
            <a:off x="381000" y="1231900"/>
            <a:ext cx="8382000" cy="0"/>
          </a:xfrm>
          <a:prstGeom prst="line">
            <a:avLst/>
          </a:prstGeom>
          <a:noFill/>
          <a:ln w="57150">
            <a:solidFill>
              <a:srgbClr val="0C2D83"/>
            </a:solidFill>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10" name="Text Placeholder 9"/>
          <p:cNvSpPr>
            <a:spLocks noGrp="1"/>
          </p:cNvSpPr>
          <p:nvPr>
            <p:ph type="body" sz="quarter" idx="13"/>
          </p:nvPr>
        </p:nvSpPr>
        <p:spPr>
          <a:xfrm>
            <a:off x="609600" y="1524000"/>
            <a:ext cx="80772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ctrTitle"/>
          </p:nvPr>
        </p:nvSpPr>
        <p:spPr>
          <a:xfrm>
            <a:off x="1054274" y="457200"/>
            <a:ext cx="7772400" cy="914400"/>
          </a:xfrm>
          <a:prstGeom prst="rect">
            <a:avLst/>
          </a:prstGeom>
        </p:spPr>
        <p:txBody>
          <a:bodyPr/>
          <a:lstStyle>
            <a:lvl1pPr algn="r">
              <a:defRPr sz="3600" i="1">
                <a:solidFill>
                  <a:schemeClr val="accent2"/>
                </a:solidFill>
                <a:latin typeface="+mn-lt"/>
              </a:defRPr>
            </a:lvl1pPr>
          </a:lstStyle>
          <a:p>
            <a:r>
              <a:rPr lang="en-US" dirty="0" smtClean="0"/>
              <a:t>Click to edit Master title style</a:t>
            </a:r>
            <a:endParaRPr lang="en-US" dirty="0"/>
          </a:p>
        </p:txBody>
      </p:sp>
      <p:sp>
        <p:nvSpPr>
          <p:cNvPr id="12" name="TextBox 11"/>
          <p:cNvSpPr txBox="1"/>
          <p:nvPr userDrawn="1"/>
        </p:nvSpPr>
        <p:spPr>
          <a:xfrm>
            <a:off x="8686800" y="6629400"/>
            <a:ext cx="457200" cy="230832"/>
          </a:xfrm>
          <a:prstGeom prst="rect">
            <a:avLst/>
          </a:prstGeom>
          <a:noFill/>
        </p:spPr>
        <p:txBody>
          <a:bodyPr wrap="square" rtlCol="0">
            <a:spAutoFit/>
          </a:bodyPr>
          <a:lstStyle/>
          <a:p>
            <a:fld id="{E9576F17-00AD-4378-9D38-6E6021284EAC}" type="slidenum">
              <a:rPr lang="en-US" sz="900" smtClean="0"/>
              <a:pPr/>
              <a:t>‹#›</a:t>
            </a:fld>
            <a:endParaRPr lang="en-US" sz="9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18_Blank">
    <p:spTree>
      <p:nvGrpSpPr>
        <p:cNvPr id="1" name=""/>
        <p:cNvGrpSpPr/>
        <p:nvPr/>
      </p:nvGrpSpPr>
      <p:grpSpPr>
        <a:xfrm>
          <a:off x="0" y="0"/>
          <a:ext cx="0" cy="0"/>
          <a:chOff x="0" y="0"/>
          <a:chExt cx="0" cy="0"/>
        </a:xfrm>
      </p:grpSpPr>
      <p:sp>
        <p:nvSpPr>
          <p:cNvPr id="4" name="Line 6"/>
          <p:cNvSpPr>
            <a:spLocks noChangeShapeType="1"/>
          </p:cNvSpPr>
          <p:nvPr userDrawn="1"/>
        </p:nvSpPr>
        <p:spPr bwMode="gray">
          <a:xfrm>
            <a:off x="381000" y="1231900"/>
            <a:ext cx="8382000" cy="0"/>
          </a:xfrm>
          <a:prstGeom prst="line">
            <a:avLst/>
          </a:prstGeom>
          <a:noFill/>
          <a:ln w="57150">
            <a:solidFill>
              <a:srgbClr val="0C2D83"/>
            </a:solidFill>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10" name="Text Placeholder 9"/>
          <p:cNvSpPr>
            <a:spLocks noGrp="1"/>
          </p:cNvSpPr>
          <p:nvPr>
            <p:ph type="body" sz="quarter" idx="13"/>
          </p:nvPr>
        </p:nvSpPr>
        <p:spPr>
          <a:xfrm>
            <a:off x="609600" y="1524000"/>
            <a:ext cx="80772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ctrTitle"/>
          </p:nvPr>
        </p:nvSpPr>
        <p:spPr>
          <a:xfrm>
            <a:off x="1054274" y="457200"/>
            <a:ext cx="7772400" cy="914400"/>
          </a:xfrm>
          <a:prstGeom prst="rect">
            <a:avLst/>
          </a:prstGeom>
        </p:spPr>
        <p:txBody>
          <a:bodyPr/>
          <a:lstStyle>
            <a:lvl1pPr algn="r">
              <a:defRPr sz="3600" i="1">
                <a:solidFill>
                  <a:schemeClr val="accent2"/>
                </a:solidFill>
                <a:latin typeface="+mn-lt"/>
              </a:defRPr>
            </a:lvl1pPr>
          </a:lstStyle>
          <a:p>
            <a:r>
              <a:rPr lang="en-US" dirty="0" smtClean="0"/>
              <a:t>Click to edit Master title style</a:t>
            </a:r>
            <a:endParaRPr lang="en-US" dirty="0"/>
          </a:p>
        </p:txBody>
      </p:sp>
      <p:sp>
        <p:nvSpPr>
          <p:cNvPr id="12" name="TextBox 11"/>
          <p:cNvSpPr txBox="1"/>
          <p:nvPr userDrawn="1"/>
        </p:nvSpPr>
        <p:spPr>
          <a:xfrm>
            <a:off x="8686800" y="6629400"/>
            <a:ext cx="457200" cy="230832"/>
          </a:xfrm>
          <a:prstGeom prst="rect">
            <a:avLst/>
          </a:prstGeom>
          <a:noFill/>
        </p:spPr>
        <p:txBody>
          <a:bodyPr wrap="square" rtlCol="0">
            <a:spAutoFit/>
          </a:bodyPr>
          <a:lstStyle/>
          <a:p>
            <a:fld id="{E9576F17-00AD-4378-9D38-6E6021284EAC}" type="slidenum">
              <a:rPr lang="en-US" sz="900" smtClean="0"/>
              <a:pPr/>
              <a:t>‹#›</a:t>
            </a:fld>
            <a:endParaRPr lang="en-US" sz="9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19_Blank">
    <p:spTree>
      <p:nvGrpSpPr>
        <p:cNvPr id="1" name=""/>
        <p:cNvGrpSpPr/>
        <p:nvPr/>
      </p:nvGrpSpPr>
      <p:grpSpPr>
        <a:xfrm>
          <a:off x="0" y="0"/>
          <a:ext cx="0" cy="0"/>
          <a:chOff x="0" y="0"/>
          <a:chExt cx="0" cy="0"/>
        </a:xfrm>
      </p:grpSpPr>
      <p:sp>
        <p:nvSpPr>
          <p:cNvPr id="4" name="Line 6"/>
          <p:cNvSpPr>
            <a:spLocks noChangeShapeType="1"/>
          </p:cNvSpPr>
          <p:nvPr userDrawn="1"/>
        </p:nvSpPr>
        <p:spPr bwMode="gray">
          <a:xfrm>
            <a:off x="381000" y="1231900"/>
            <a:ext cx="8382000" cy="0"/>
          </a:xfrm>
          <a:prstGeom prst="line">
            <a:avLst/>
          </a:prstGeom>
          <a:noFill/>
          <a:ln w="57150">
            <a:solidFill>
              <a:srgbClr val="0C2D83"/>
            </a:solidFill>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10" name="Text Placeholder 9"/>
          <p:cNvSpPr>
            <a:spLocks noGrp="1"/>
          </p:cNvSpPr>
          <p:nvPr>
            <p:ph type="body" sz="quarter" idx="13"/>
          </p:nvPr>
        </p:nvSpPr>
        <p:spPr>
          <a:xfrm>
            <a:off x="609600" y="1524000"/>
            <a:ext cx="80772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ctrTitle"/>
          </p:nvPr>
        </p:nvSpPr>
        <p:spPr>
          <a:xfrm>
            <a:off x="1054274" y="457200"/>
            <a:ext cx="7772400" cy="914400"/>
          </a:xfrm>
          <a:prstGeom prst="rect">
            <a:avLst/>
          </a:prstGeom>
        </p:spPr>
        <p:txBody>
          <a:bodyPr/>
          <a:lstStyle>
            <a:lvl1pPr algn="r">
              <a:defRPr sz="3600" i="1">
                <a:solidFill>
                  <a:schemeClr val="accent2"/>
                </a:solidFill>
                <a:latin typeface="+mn-lt"/>
              </a:defRPr>
            </a:lvl1pPr>
          </a:lstStyle>
          <a:p>
            <a:r>
              <a:rPr lang="en-US" dirty="0" smtClean="0"/>
              <a:t>Click to edit Master title style</a:t>
            </a:r>
            <a:endParaRPr lang="en-US" dirty="0"/>
          </a:p>
        </p:txBody>
      </p:sp>
      <p:sp>
        <p:nvSpPr>
          <p:cNvPr id="12" name="TextBox 11"/>
          <p:cNvSpPr txBox="1"/>
          <p:nvPr userDrawn="1"/>
        </p:nvSpPr>
        <p:spPr>
          <a:xfrm>
            <a:off x="8686800" y="6629400"/>
            <a:ext cx="457200" cy="230832"/>
          </a:xfrm>
          <a:prstGeom prst="rect">
            <a:avLst/>
          </a:prstGeom>
          <a:noFill/>
        </p:spPr>
        <p:txBody>
          <a:bodyPr wrap="square" rtlCol="0">
            <a:spAutoFit/>
          </a:bodyPr>
          <a:lstStyle/>
          <a:p>
            <a:fld id="{E9576F17-00AD-4378-9D38-6E6021284EAC}" type="slidenum">
              <a:rPr lang="en-US" sz="900" smtClean="0"/>
              <a:pPr/>
              <a:t>‹#›</a:t>
            </a:fld>
            <a:endParaRPr lang="en-US" sz="90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 name="Line 6"/>
          <p:cNvSpPr>
            <a:spLocks noChangeShapeType="1"/>
          </p:cNvSpPr>
          <p:nvPr userDrawn="1"/>
        </p:nvSpPr>
        <p:spPr bwMode="gray">
          <a:xfrm>
            <a:off x="381000" y="1231900"/>
            <a:ext cx="8382000" cy="0"/>
          </a:xfrm>
          <a:prstGeom prst="line">
            <a:avLst/>
          </a:prstGeom>
          <a:noFill/>
          <a:ln w="57150">
            <a:solidFill>
              <a:srgbClr val="0C2D83"/>
            </a:solidFill>
            <a:round/>
            <a:headEnd/>
            <a:tailEnd/>
          </a:ln>
          <a:effectLst/>
        </p:spPr>
        <p:txBody>
          <a:bodyPr wrap="none" anchor="ctr"/>
          <a:lstStyle/>
          <a:p>
            <a:pPr algn="ctr">
              <a:defRPr/>
            </a:pPr>
            <a:endParaRPr lang="en-US">
              <a:cs typeface="+mn-cs"/>
            </a:endParaRPr>
          </a:p>
        </p:txBody>
      </p:sp>
      <p:sp>
        <p:nvSpPr>
          <p:cNvPr id="1029" name="Title Placeholder 4"/>
          <p:cNvSpPr>
            <a:spLocks noGrp="1"/>
          </p:cNvSpPr>
          <p:nvPr>
            <p:ph type="title"/>
          </p:nvPr>
        </p:nvSpPr>
        <p:spPr bwMode="auto">
          <a:xfrm>
            <a:off x="631825" y="3365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 name="TextBox 7"/>
          <p:cNvSpPr txBox="1"/>
          <p:nvPr userDrawn="1"/>
        </p:nvSpPr>
        <p:spPr>
          <a:xfrm>
            <a:off x="8693063" y="6638795"/>
            <a:ext cx="450937" cy="230832"/>
          </a:xfrm>
          <a:prstGeom prst="rect">
            <a:avLst/>
          </a:prstGeom>
          <a:noFill/>
        </p:spPr>
        <p:txBody>
          <a:bodyPr wrap="square" rtlCol="0">
            <a:spAutoFit/>
          </a:bodyPr>
          <a:lstStyle/>
          <a:p>
            <a:fld id="{12271BC5-7554-4300-A0FE-19D45F45EE33}" type="slidenum">
              <a:rPr lang="en-US" sz="900" b="0" smtClean="0"/>
              <a:pPr/>
              <a:t>‹#›</a:t>
            </a:fld>
            <a:endParaRPr lang="en-US" sz="900" b="0"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80" r:id="rId5"/>
    <p:sldLayoutId id="2147483681" r:id="rId6"/>
    <p:sldLayoutId id="2147483685" r:id="rId7"/>
    <p:sldLayoutId id="2147483686" r:id="rId8"/>
    <p:sldLayoutId id="2147483687" r:id="rId9"/>
  </p:sldLayoutIdLst>
  <p:hf hdr="0" ftr="0" dt="0"/>
  <p:txStyles>
    <p:titleStyle>
      <a:lvl1pPr algn="r" rtl="0" eaLnBrk="0" fontAlgn="base" hangingPunct="0">
        <a:spcBef>
          <a:spcPct val="0"/>
        </a:spcBef>
        <a:spcAft>
          <a:spcPct val="0"/>
        </a:spcAft>
        <a:defRPr sz="3600" b="1" i="1">
          <a:solidFill>
            <a:schemeClr val="accent2"/>
          </a:solidFill>
          <a:latin typeface="+mn-lt"/>
          <a:ea typeface="+mj-ea"/>
          <a:cs typeface="+mj-cs"/>
        </a:defRPr>
      </a:lvl1pPr>
      <a:lvl2pPr algn="r" rtl="0" eaLnBrk="0" fontAlgn="base" hangingPunct="0">
        <a:spcBef>
          <a:spcPct val="0"/>
        </a:spcBef>
        <a:spcAft>
          <a:spcPct val="0"/>
        </a:spcAft>
        <a:defRPr sz="3600" b="1" i="1">
          <a:solidFill>
            <a:schemeClr val="accent2"/>
          </a:solidFill>
          <a:latin typeface="Arial" charset="0"/>
        </a:defRPr>
      </a:lvl2pPr>
      <a:lvl3pPr algn="r" rtl="0" eaLnBrk="0" fontAlgn="base" hangingPunct="0">
        <a:spcBef>
          <a:spcPct val="0"/>
        </a:spcBef>
        <a:spcAft>
          <a:spcPct val="0"/>
        </a:spcAft>
        <a:defRPr sz="3600" b="1" i="1">
          <a:solidFill>
            <a:schemeClr val="accent2"/>
          </a:solidFill>
          <a:latin typeface="Arial" charset="0"/>
        </a:defRPr>
      </a:lvl3pPr>
      <a:lvl4pPr algn="r" rtl="0" eaLnBrk="0" fontAlgn="base" hangingPunct="0">
        <a:spcBef>
          <a:spcPct val="0"/>
        </a:spcBef>
        <a:spcAft>
          <a:spcPct val="0"/>
        </a:spcAft>
        <a:defRPr sz="3600" b="1" i="1">
          <a:solidFill>
            <a:schemeClr val="accent2"/>
          </a:solidFill>
          <a:latin typeface="Arial" charset="0"/>
        </a:defRPr>
      </a:lvl4pPr>
      <a:lvl5pPr algn="r" rtl="0" eaLnBrk="0" fontAlgn="base" hangingPunct="0">
        <a:spcBef>
          <a:spcPct val="0"/>
        </a:spcBef>
        <a:spcAft>
          <a:spcPct val="0"/>
        </a:spcAft>
        <a:defRPr sz="3600" b="1" i="1">
          <a:solidFill>
            <a:schemeClr val="accent2"/>
          </a:solidFill>
          <a:latin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FD5F0D"/>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D5F0D"/>
        </a:buClr>
        <a:buChar char="–"/>
        <a:defRPr sz="2800">
          <a:solidFill>
            <a:schemeClr val="tx1"/>
          </a:solidFill>
          <a:latin typeface="+mn-lt"/>
        </a:defRPr>
      </a:lvl2pPr>
      <a:lvl3pPr marL="1143000" indent="-228600" algn="l" rtl="0" eaLnBrk="0" fontAlgn="base" hangingPunct="0">
        <a:spcBef>
          <a:spcPct val="20000"/>
        </a:spcBef>
        <a:spcAft>
          <a:spcPct val="0"/>
        </a:spcAft>
        <a:buClr>
          <a:srgbClr val="FD5F0D"/>
        </a:buClr>
        <a:buChar char="•"/>
        <a:defRPr sz="2400">
          <a:solidFill>
            <a:schemeClr val="tx1"/>
          </a:solidFill>
          <a:latin typeface="+mn-lt"/>
        </a:defRPr>
      </a:lvl3pPr>
      <a:lvl4pPr marL="1600200" indent="-228600" algn="l" rtl="0" eaLnBrk="0" fontAlgn="base" hangingPunct="0">
        <a:spcBef>
          <a:spcPct val="20000"/>
        </a:spcBef>
        <a:spcAft>
          <a:spcPct val="0"/>
        </a:spcAft>
        <a:buClr>
          <a:srgbClr val="FD5F0D"/>
        </a:buClr>
        <a:buChar char="–"/>
        <a:defRPr sz="2000">
          <a:solidFill>
            <a:schemeClr val="tx1"/>
          </a:solidFill>
          <a:latin typeface="+mn-lt"/>
        </a:defRPr>
      </a:lvl4pPr>
      <a:lvl5pPr marL="2057400" indent="-228600" algn="l" rtl="0" eaLnBrk="0" fontAlgn="base" hangingPunct="0">
        <a:spcBef>
          <a:spcPct val="20000"/>
        </a:spcBef>
        <a:spcAft>
          <a:spcPct val="0"/>
        </a:spcAft>
        <a:buClr>
          <a:srgbClr val="FD5F0D"/>
        </a:buClr>
        <a:buChar char="»"/>
        <a:defRPr sz="2000">
          <a:solidFill>
            <a:schemeClr val="tx1"/>
          </a:solidFill>
          <a:latin typeface="+mn-lt"/>
        </a:defRPr>
      </a:lvl5pPr>
      <a:lvl6pPr marL="2514600" indent="-228600" algn="l" rtl="0" fontAlgn="base">
        <a:spcBef>
          <a:spcPct val="20000"/>
        </a:spcBef>
        <a:spcAft>
          <a:spcPct val="0"/>
        </a:spcAft>
        <a:buClr>
          <a:srgbClr val="FD5F0D"/>
        </a:buClr>
        <a:buChar char="»"/>
        <a:defRPr sz="2000">
          <a:solidFill>
            <a:schemeClr val="tx1"/>
          </a:solidFill>
          <a:latin typeface="+mn-lt"/>
        </a:defRPr>
      </a:lvl6pPr>
      <a:lvl7pPr marL="2971800" indent="-228600" algn="l" rtl="0" fontAlgn="base">
        <a:spcBef>
          <a:spcPct val="20000"/>
        </a:spcBef>
        <a:spcAft>
          <a:spcPct val="0"/>
        </a:spcAft>
        <a:buClr>
          <a:srgbClr val="FD5F0D"/>
        </a:buClr>
        <a:buChar char="»"/>
        <a:defRPr sz="2000">
          <a:solidFill>
            <a:schemeClr val="tx1"/>
          </a:solidFill>
          <a:latin typeface="+mn-lt"/>
        </a:defRPr>
      </a:lvl7pPr>
      <a:lvl8pPr marL="3429000" indent="-228600" algn="l" rtl="0" fontAlgn="base">
        <a:spcBef>
          <a:spcPct val="20000"/>
        </a:spcBef>
        <a:spcAft>
          <a:spcPct val="0"/>
        </a:spcAft>
        <a:buClr>
          <a:srgbClr val="FD5F0D"/>
        </a:buClr>
        <a:buChar char="»"/>
        <a:defRPr sz="2000">
          <a:solidFill>
            <a:schemeClr val="tx1"/>
          </a:solidFill>
          <a:latin typeface="+mn-lt"/>
        </a:defRPr>
      </a:lvl8pPr>
      <a:lvl9pPr marL="3886200" indent="-228600" algn="l" rtl="0" fontAlgn="base">
        <a:spcBef>
          <a:spcPct val="20000"/>
        </a:spcBef>
        <a:spcAft>
          <a:spcPct val="0"/>
        </a:spcAft>
        <a:buClr>
          <a:srgbClr val="FD5F0D"/>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png"/><Relationship Id="rId9" Type="http://schemas.openxmlformats.org/officeDocument/2006/relationships/image" Target="../media/image7.jpeg"/><Relationship Id="rId10" Type="http://schemas.openxmlformats.org/officeDocument/2006/relationships/image" Target="../media/image8.jpe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jpeg"/><Relationship Id="rId3"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s://acc.dau.mil/pbl-guidebook" TargetMode="External"/><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Excel_97_-_2004_Worksheet1.xls"/><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wmf"/><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jpe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oleObject" Target="../embeddings/oleObject2.bin"/><Relationship Id="rId7" Type="http://schemas.openxmlformats.org/officeDocument/2006/relationships/image" Target="../media/image33.jpeg"/><Relationship Id="rId8" Type="http://schemas.openxmlformats.org/officeDocument/2006/relationships/image" Target="../media/image34.png"/><Relationship Id="rId9" Type="http://schemas.openxmlformats.org/officeDocument/2006/relationships/image" Target="../media/image35.jpe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Microsoft_Excel_97_-_2004_Worksheet2.xls"/><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37.wmf"/><Relationship Id="rId4" Type="http://schemas.openxmlformats.org/officeDocument/2006/relationships/image" Target="../media/image38.wmf"/><Relationship Id="rId5"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3" Type="http://schemas.openxmlformats.org/officeDocument/2006/relationships/image" Target="../media/image41.wmf"/><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40.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Azqc6c_rLW18VM&amp;tbnid=_ge3oqUthzVqvM:&amp;ved=0CAcQjRw&amp;url=http://www.coppergifts.com/cookie-cutters/pc/Gingerbread-Man-Cookie-Cutter-Enormous-p1284.htm&amp;ei=BZUZVJGzFZWTgwTp4IDoDw&amp;bvm=bv.75558745,d.eXY&amp;psig=AFQjCNFIG8Qm_EuaMMQSDsHH6kJEywgILA&amp;ust=1411049049767001" TargetMode="External"/><Relationship Id="rId4"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3" Type="http://schemas.openxmlformats.org/officeDocument/2006/relationships/image" Target="../media/image45.wmf"/><Relationship Id="rId4" Type="http://schemas.openxmlformats.org/officeDocument/2006/relationships/image" Target="../media/image46.jpeg"/><Relationship Id="rId5" Type="http://schemas.openxmlformats.org/officeDocument/2006/relationships/image" Target="../media/image47.png"/><Relationship Id="rId6" Type="http://schemas.openxmlformats.org/officeDocument/2006/relationships/image" Target="../media/image48.jpeg"/><Relationship Id="rId7" Type="http://schemas.openxmlformats.org/officeDocument/2006/relationships/image" Target="../media/image49.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1" Type="http://schemas.openxmlformats.org/officeDocument/2006/relationships/image" Target="../media/image38.wmf"/><Relationship Id="rId12"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0.wmf"/><Relationship Id="rId4" Type="http://schemas.openxmlformats.org/officeDocument/2006/relationships/image" Target="../media/image41.wmf"/><Relationship Id="rId5" Type="http://schemas.openxmlformats.org/officeDocument/2006/relationships/image" Target="../media/image37.wmf"/><Relationship Id="rId6" Type="http://schemas.openxmlformats.org/officeDocument/2006/relationships/image" Target="../media/image45.wmf"/><Relationship Id="rId7" Type="http://schemas.openxmlformats.org/officeDocument/2006/relationships/image" Target="../media/image51.gif"/><Relationship Id="rId8" Type="http://schemas.openxmlformats.org/officeDocument/2006/relationships/image" Target="../media/image52.wmf"/><Relationship Id="rId9" Type="http://schemas.openxmlformats.org/officeDocument/2006/relationships/image" Target="../media/image53.wmf"/><Relationship Id="rId10" Type="http://schemas.openxmlformats.org/officeDocument/2006/relationships/image" Target="../media/image5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Microsoft_Excel_97_-_2004_Worksheet3.xls"/><Relationship Id="rId1" Type="http://schemas.openxmlformats.org/officeDocument/2006/relationships/vmlDrawing" Target="../drawings/vmlDrawing3.vml"/><Relationship Id="rId2"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7628" name="Rectangle 2"/>
          <p:cNvSpPr>
            <a:spLocks noChangeArrowheads="1"/>
          </p:cNvSpPr>
          <p:nvPr/>
        </p:nvSpPr>
        <p:spPr bwMode="auto">
          <a:xfrm>
            <a:off x="0" y="0"/>
            <a:ext cx="9144000" cy="6858000"/>
          </a:xfrm>
          <a:prstGeom prst="rect">
            <a:avLst/>
          </a:prstGeom>
          <a:solidFill>
            <a:srgbClr val="000D32"/>
          </a:solidFill>
          <a:ln w="9525">
            <a:noFill/>
            <a:miter lim="800000"/>
            <a:headEnd/>
            <a:tailEnd/>
          </a:ln>
        </p:spPr>
        <p:txBody>
          <a:bodyPr wrap="none" anchor="ctr"/>
          <a:lstStyle/>
          <a:p>
            <a:pPr algn="ctr"/>
            <a:endParaRPr lang="en-US">
              <a:solidFill>
                <a:schemeClr val="bg1"/>
              </a:solidFill>
            </a:endParaRPr>
          </a:p>
        </p:txBody>
      </p:sp>
      <p:pic>
        <p:nvPicPr>
          <p:cNvPr id="367629" name="Picture 4" descr="black hawk statue liberty_low"/>
          <p:cNvPicPr>
            <a:picLocks noChangeAspect="1" noChangeArrowheads="1"/>
          </p:cNvPicPr>
          <p:nvPr/>
        </p:nvPicPr>
        <p:blipFill>
          <a:blip r:embed="rId3" cstate="print"/>
          <a:srcRect/>
          <a:stretch>
            <a:fillRect/>
          </a:stretch>
        </p:blipFill>
        <p:spPr bwMode="auto">
          <a:xfrm>
            <a:off x="6934200" y="0"/>
            <a:ext cx="2209800" cy="2824163"/>
          </a:xfrm>
          <a:prstGeom prst="rect">
            <a:avLst/>
          </a:prstGeom>
          <a:noFill/>
          <a:ln w="9525">
            <a:noFill/>
            <a:miter lim="800000"/>
            <a:headEnd/>
            <a:tailEnd/>
          </a:ln>
        </p:spPr>
      </p:pic>
      <p:pic>
        <p:nvPicPr>
          <p:cNvPr id="367630" name="Picture 5" descr="background_cross section_small"/>
          <p:cNvPicPr>
            <a:picLocks noChangeAspect="1" noChangeArrowheads="1"/>
          </p:cNvPicPr>
          <p:nvPr/>
        </p:nvPicPr>
        <p:blipFill>
          <a:blip r:embed="rId4" cstate="print"/>
          <a:srcRect/>
          <a:stretch>
            <a:fillRect/>
          </a:stretch>
        </p:blipFill>
        <p:spPr bwMode="auto">
          <a:xfrm>
            <a:off x="0" y="3102154"/>
            <a:ext cx="9144000" cy="1566863"/>
          </a:xfrm>
          <a:prstGeom prst="rect">
            <a:avLst/>
          </a:prstGeom>
          <a:noFill/>
          <a:ln w="9525">
            <a:noFill/>
            <a:miter lim="800000"/>
            <a:headEnd/>
            <a:tailEnd/>
          </a:ln>
        </p:spPr>
      </p:pic>
      <p:pic>
        <p:nvPicPr>
          <p:cNvPr id="367631" name="Picture 8" descr="Image number: TR000791"/>
          <p:cNvPicPr>
            <a:picLocks noChangeAspect="1" noChangeArrowheads="1"/>
          </p:cNvPicPr>
          <p:nvPr/>
        </p:nvPicPr>
        <p:blipFill>
          <a:blip r:embed="rId5" cstate="print"/>
          <a:srcRect/>
          <a:stretch>
            <a:fillRect/>
          </a:stretch>
        </p:blipFill>
        <p:spPr bwMode="auto">
          <a:xfrm>
            <a:off x="6919913" y="2805113"/>
            <a:ext cx="2224087" cy="1544637"/>
          </a:xfrm>
          <a:prstGeom prst="rect">
            <a:avLst/>
          </a:prstGeom>
          <a:noFill/>
          <a:ln w="9525">
            <a:noFill/>
            <a:miter lim="800000"/>
            <a:headEnd/>
            <a:tailEnd/>
          </a:ln>
        </p:spPr>
      </p:pic>
      <p:sp>
        <p:nvSpPr>
          <p:cNvPr id="367632" name="Rectangle 10"/>
          <p:cNvSpPr>
            <a:spLocks noChangeArrowheads="1"/>
          </p:cNvSpPr>
          <p:nvPr/>
        </p:nvSpPr>
        <p:spPr bwMode="auto">
          <a:xfrm>
            <a:off x="0" y="4332605"/>
            <a:ext cx="9144000" cy="993775"/>
          </a:xfrm>
          <a:prstGeom prst="rect">
            <a:avLst/>
          </a:prstGeom>
          <a:solidFill>
            <a:schemeClr val="tx1"/>
          </a:solidFill>
          <a:ln w="9525">
            <a:solidFill>
              <a:schemeClr val="tx1"/>
            </a:solidFill>
            <a:miter lim="800000"/>
            <a:headEnd/>
            <a:tailEnd/>
          </a:ln>
        </p:spPr>
        <p:txBody>
          <a:bodyPr wrap="none" anchor="ctr"/>
          <a:lstStyle/>
          <a:p>
            <a:pPr algn="r">
              <a:lnSpc>
                <a:spcPct val="35000"/>
              </a:lnSpc>
              <a:spcBef>
                <a:spcPct val="50000"/>
              </a:spcBef>
            </a:pPr>
            <a:r>
              <a:rPr lang="en-US" sz="4000">
                <a:latin typeface="Tahoma" pitchFamily="34" charset="0"/>
              </a:rPr>
              <a:t>	</a:t>
            </a:r>
          </a:p>
        </p:txBody>
      </p:sp>
      <p:sp>
        <p:nvSpPr>
          <p:cNvPr id="367633" name="Text Box 8"/>
          <p:cNvSpPr txBox="1">
            <a:spLocks noChangeArrowheads="1"/>
          </p:cNvSpPr>
          <p:nvPr/>
        </p:nvSpPr>
        <p:spPr bwMode="auto">
          <a:xfrm>
            <a:off x="0" y="617220"/>
            <a:ext cx="6781800" cy="2646878"/>
          </a:xfrm>
          <a:prstGeom prst="rect">
            <a:avLst/>
          </a:prstGeom>
          <a:noFill/>
          <a:ln w="9525">
            <a:noFill/>
            <a:miter lim="800000"/>
            <a:headEnd/>
            <a:tailEnd/>
          </a:ln>
        </p:spPr>
        <p:txBody>
          <a:bodyPr wrap="square">
            <a:spAutoFit/>
          </a:bodyPr>
          <a:lstStyle/>
          <a:p>
            <a:pPr algn="ctr">
              <a:lnSpc>
                <a:spcPct val="105000"/>
              </a:lnSpc>
            </a:pPr>
            <a:r>
              <a:rPr lang="en-US" sz="4000" dirty="0" smtClean="0">
                <a:solidFill>
                  <a:schemeClr val="bg1"/>
                </a:solidFill>
              </a:rPr>
              <a:t>Performance-Based</a:t>
            </a:r>
          </a:p>
          <a:p>
            <a:pPr algn="ctr">
              <a:lnSpc>
                <a:spcPct val="105000"/>
              </a:lnSpc>
            </a:pPr>
            <a:r>
              <a:rPr lang="en-US" sz="4000" dirty="0" smtClean="0">
                <a:solidFill>
                  <a:schemeClr val="bg1"/>
                </a:solidFill>
              </a:rPr>
              <a:t>Logistics</a:t>
            </a:r>
          </a:p>
          <a:p>
            <a:pPr algn="ctr">
              <a:lnSpc>
                <a:spcPct val="105000"/>
              </a:lnSpc>
            </a:pPr>
            <a:r>
              <a:rPr lang="en-US" sz="4000" dirty="0" smtClean="0">
                <a:solidFill>
                  <a:schemeClr val="bg1"/>
                </a:solidFill>
              </a:rPr>
              <a:t>(PBL)</a:t>
            </a:r>
          </a:p>
          <a:p>
            <a:pPr algn="ctr"/>
            <a:endParaRPr lang="en-US" sz="4000" dirty="0">
              <a:solidFill>
                <a:schemeClr val="bg1"/>
              </a:solidFill>
            </a:endParaRPr>
          </a:p>
        </p:txBody>
      </p:sp>
      <p:pic>
        <p:nvPicPr>
          <p:cNvPr id="12" name="Picture 19" descr="C:\_WORK\My Pictures\Aircraft\Helicopters\AH-64 Apache\64 at Dusk.jpg"/>
          <p:cNvPicPr>
            <a:picLocks noChangeAspect="1" noChangeArrowheads="1"/>
          </p:cNvPicPr>
          <p:nvPr/>
        </p:nvPicPr>
        <p:blipFill>
          <a:blip r:embed="rId6" cstate="print"/>
          <a:srcRect b="14283"/>
          <a:stretch>
            <a:fillRect/>
          </a:stretch>
        </p:blipFill>
        <p:spPr bwMode="auto">
          <a:xfrm>
            <a:off x="711200" y="3189359"/>
            <a:ext cx="1374775" cy="1028606"/>
          </a:xfrm>
          <a:prstGeom prst="rect">
            <a:avLst/>
          </a:prstGeom>
          <a:noFill/>
          <a:ln w="9525">
            <a:solidFill>
              <a:schemeClr val="tx1"/>
            </a:solidFill>
            <a:miter lim="800000"/>
            <a:headEnd/>
            <a:tailEnd/>
          </a:ln>
        </p:spPr>
      </p:pic>
      <p:pic>
        <p:nvPicPr>
          <p:cNvPr id="13" name="Picture 14" descr="C:\_WORK\My Pictures\Aircraft\CH-47\ch-47_dodi_002.jpg"/>
          <p:cNvPicPr>
            <a:picLocks noChangeAspect="1" noChangeArrowheads="1"/>
          </p:cNvPicPr>
          <p:nvPr/>
        </p:nvPicPr>
        <p:blipFill>
          <a:blip r:embed="rId7" cstate="print"/>
          <a:srcRect/>
          <a:stretch>
            <a:fillRect/>
          </a:stretch>
        </p:blipFill>
        <p:spPr bwMode="auto">
          <a:xfrm>
            <a:off x="4796790" y="3190106"/>
            <a:ext cx="1591446" cy="1027113"/>
          </a:xfrm>
          <a:prstGeom prst="rect">
            <a:avLst/>
          </a:prstGeom>
          <a:noFill/>
          <a:ln w="9525">
            <a:solidFill>
              <a:schemeClr val="tx1"/>
            </a:solidFill>
            <a:miter lim="800000"/>
            <a:headEnd/>
            <a:tailEnd/>
          </a:ln>
        </p:spPr>
      </p:pic>
      <p:sp>
        <p:nvSpPr>
          <p:cNvPr id="16" name="TextBox 15"/>
          <p:cNvSpPr txBox="1"/>
          <p:nvPr/>
        </p:nvSpPr>
        <p:spPr>
          <a:xfrm>
            <a:off x="1257300" y="4411980"/>
            <a:ext cx="5223510" cy="307777"/>
          </a:xfrm>
          <a:prstGeom prst="rect">
            <a:avLst/>
          </a:prstGeom>
          <a:noFill/>
        </p:spPr>
        <p:txBody>
          <a:bodyPr wrap="square" rtlCol="0">
            <a:spAutoFit/>
          </a:bodyPr>
          <a:lstStyle/>
          <a:p>
            <a:r>
              <a:rPr lang="en-US" sz="1400" i="1" dirty="0" smtClean="0">
                <a:solidFill>
                  <a:schemeClr val="bg1"/>
                </a:solidFill>
              </a:rPr>
              <a:t>aka - Performance-Based Life-Cycle Product Support</a:t>
            </a:r>
            <a:endParaRPr lang="en-US" sz="1400" i="1" dirty="0">
              <a:solidFill>
                <a:schemeClr val="bg1"/>
              </a:solidFill>
            </a:endParaRPr>
          </a:p>
        </p:txBody>
      </p:sp>
      <p:sp>
        <p:nvSpPr>
          <p:cNvPr id="17" name="Rounded Rectangle 16"/>
          <p:cNvSpPr/>
          <p:nvPr/>
        </p:nvSpPr>
        <p:spPr bwMode="auto">
          <a:xfrm>
            <a:off x="1172308" y="5591907"/>
            <a:ext cx="6893169" cy="691661"/>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840705" name="Picture 1"/>
          <p:cNvPicPr>
            <a:picLocks noChangeAspect="1" noChangeArrowheads="1"/>
          </p:cNvPicPr>
          <p:nvPr/>
        </p:nvPicPr>
        <p:blipFill>
          <a:blip r:embed="rId8" cstate="print"/>
          <a:srcRect/>
          <a:stretch>
            <a:fillRect/>
          </a:stretch>
        </p:blipFill>
        <p:spPr bwMode="auto">
          <a:xfrm>
            <a:off x="6063470" y="5597952"/>
            <a:ext cx="1031629" cy="688792"/>
          </a:xfrm>
          <a:prstGeom prst="rect">
            <a:avLst/>
          </a:prstGeom>
          <a:noFill/>
          <a:ln w="9525">
            <a:noFill/>
            <a:miter lim="800000"/>
            <a:headEnd/>
            <a:tailEnd/>
          </a:ln>
          <a:effectLst/>
        </p:spPr>
      </p:pic>
      <p:pic>
        <p:nvPicPr>
          <p:cNvPr id="14" name="Picture 9" descr="UT LOGO PPT"/>
          <p:cNvPicPr>
            <a:picLocks noChangeAspect="1" noChangeArrowheads="1"/>
          </p:cNvPicPr>
          <p:nvPr/>
        </p:nvPicPr>
        <p:blipFill>
          <a:blip r:embed="rId9" cstate="print"/>
          <a:srcRect/>
          <a:stretch>
            <a:fillRect/>
          </a:stretch>
        </p:blipFill>
        <p:spPr bwMode="auto">
          <a:xfrm>
            <a:off x="1836747" y="5709139"/>
            <a:ext cx="2752124" cy="426742"/>
          </a:xfrm>
          <a:prstGeom prst="rect">
            <a:avLst/>
          </a:prstGeom>
          <a:noFill/>
          <a:ln w="9525">
            <a:noFill/>
            <a:miter lim="800000"/>
            <a:headEnd/>
            <a:tailEnd/>
          </a:ln>
        </p:spPr>
      </p:pic>
      <p:pic>
        <p:nvPicPr>
          <p:cNvPr id="840706" name="Picture 2" descr="S:\Holly L\My Pictures\Missile systems\Patriot\042387.jpg"/>
          <p:cNvPicPr>
            <a:picLocks noChangeAspect="1" noChangeArrowheads="1"/>
          </p:cNvPicPr>
          <p:nvPr/>
        </p:nvPicPr>
        <p:blipFill>
          <a:blip r:embed="rId10" cstate="print"/>
          <a:srcRect/>
          <a:stretch>
            <a:fillRect/>
          </a:stretch>
        </p:blipFill>
        <p:spPr bwMode="auto">
          <a:xfrm>
            <a:off x="2790191" y="3173144"/>
            <a:ext cx="1553209" cy="1061036"/>
          </a:xfrm>
          <a:prstGeom prst="rect">
            <a:avLst/>
          </a:prstGeom>
          <a:noFill/>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ext Placeholder 1"/>
          <p:cNvSpPr>
            <a:spLocks noGrp="1"/>
          </p:cNvSpPr>
          <p:nvPr>
            <p:ph type="body" sz="quarter" idx="4294967295"/>
          </p:nvPr>
        </p:nvSpPr>
        <p:spPr>
          <a:xfrm>
            <a:off x="609600" y="1706880"/>
            <a:ext cx="8305800" cy="1103489"/>
          </a:xfrm>
          <a:prstGeom prst="rect">
            <a:avLst/>
          </a:prstGeom>
        </p:spPr>
        <p:txBody>
          <a:bodyPr/>
          <a:lstStyle/>
          <a:p>
            <a:pPr marL="514350" indent="-514350">
              <a:lnSpc>
                <a:spcPct val="90000"/>
              </a:lnSpc>
              <a:buFont typeface="+mj-lt"/>
              <a:buAutoNum type="arabicPeriod" startAt="4"/>
            </a:pPr>
            <a:r>
              <a:rPr lang="en-US" sz="2800" b="1" dirty="0" smtClean="0"/>
              <a:t>“PBL doesn’t produce savings”</a:t>
            </a:r>
            <a:r>
              <a:rPr lang="en-US" sz="2800" dirty="0" smtClean="0"/>
              <a:t>…</a:t>
            </a:r>
            <a:endParaRPr lang="en-US" sz="2800" b="1" dirty="0" smtClean="0"/>
          </a:p>
        </p:txBody>
      </p:sp>
      <p:sp>
        <p:nvSpPr>
          <p:cNvPr id="16386" name="Title 2"/>
          <p:cNvSpPr>
            <a:spLocks noGrp="1"/>
          </p:cNvSpPr>
          <p:nvPr>
            <p:ph type="ctrTitle" idx="4294967295"/>
          </p:nvPr>
        </p:nvSpPr>
        <p:spPr>
          <a:xfrm>
            <a:off x="1054100" y="457200"/>
            <a:ext cx="7772400" cy="914400"/>
          </a:xfrm>
        </p:spPr>
        <p:txBody>
          <a:bodyPr/>
          <a:lstStyle/>
          <a:p>
            <a:r>
              <a:rPr lang="en-US" smtClean="0"/>
              <a:t>PBL Misconceptions</a:t>
            </a:r>
          </a:p>
        </p:txBody>
      </p:sp>
      <p:pic>
        <p:nvPicPr>
          <p:cNvPr id="600066" name="Picture 2" descr="http://4.bp.blogspot.com/-PGHH9-hNBkA/USThUI4H4FI/AAAAAAAACfE/2SfrPVHWpdo/s1600/misconception2.png"/>
          <p:cNvPicPr>
            <a:picLocks noChangeAspect="1" noChangeArrowheads="1"/>
          </p:cNvPicPr>
          <p:nvPr/>
        </p:nvPicPr>
        <p:blipFill>
          <a:blip r:embed="rId2" cstate="print"/>
          <a:srcRect/>
          <a:stretch>
            <a:fillRect/>
          </a:stretch>
        </p:blipFill>
        <p:spPr bwMode="auto">
          <a:xfrm>
            <a:off x="2317115" y="3987800"/>
            <a:ext cx="4457700" cy="2714625"/>
          </a:xfrm>
          <a:prstGeom prst="rect">
            <a:avLst/>
          </a:prstGeom>
          <a:noFill/>
        </p:spPr>
      </p:pic>
      <p:sp>
        <p:nvSpPr>
          <p:cNvPr id="5" name="Text Placeholder 1"/>
          <p:cNvSpPr>
            <a:spLocks noGrp="1"/>
          </p:cNvSpPr>
          <p:nvPr>
            <p:ph type="body" sz="quarter" idx="4294967295"/>
          </p:nvPr>
        </p:nvSpPr>
        <p:spPr>
          <a:xfrm>
            <a:off x="626533" y="2152791"/>
            <a:ext cx="8305800" cy="2238022"/>
          </a:xfrm>
          <a:prstGeom prst="rect">
            <a:avLst/>
          </a:prstGeom>
        </p:spPr>
        <p:txBody>
          <a:bodyPr/>
          <a:lstStyle/>
          <a:p>
            <a:pPr marL="0" indent="0">
              <a:lnSpc>
                <a:spcPct val="90000"/>
              </a:lnSpc>
              <a:buNone/>
            </a:pPr>
            <a:r>
              <a:rPr lang="en-US" sz="2800" dirty="0" smtClean="0">
                <a:solidFill>
                  <a:srgbClr val="800000"/>
                </a:solidFill>
                <a:latin typeface="Arial"/>
              </a:rPr>
              <a:t>Even GAO has not been able to disprove the savings/cost avoidance numbers provided by PBL programs – only saying it is difficult to validate the savings (cost accounting systems).</a:t>
            </a:r>
            <a:r>
              <a:rPr lang="en-US" sz="2800" dirty="0" smtClean="0">
                <a:solidFill>
                  <a:srgbClr val="800000"/>
                </a:solidFill>
              </a:rPr>
              <a:t> </a:t>
            </a:r>
            <a:endParaRPr lang="en-US" sz="2800" b="1" dirty="0" smtClean="0">
              <a:solidFill>
                <a:srgbClr val="80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ext Placeholder 1"/>
          <p:cNvSpPr>
            <a:spLocks noGrp="1"/>
          </p:cNvSpPr>
          <p:nvPr>
            <p:ph type="body" sz="quarter" idx="4294967295"/>
          </p:nvPr>
        </p:nvSpPr>
        <p:spPr>
          <a:xfrm>
            <a:off x="609600" y="1019730"/>
            <a:ext cx="3650428" cy="1253067"/>
          </a:xfrm>
          <a:prstGeom prst="rect">
            <a:avLst/>
          </a:prstGeom>
        </p:spPr>
        <p:txBody>
          <a:bodyPr/>
          <a:lstStyle/>
          <a:p>
            <a:pPr marL="457200" indent="-457200">
              <a:buFont typeface="Wingdings" pitchFamily="2" charset="2"/>
              <a:buAutoNum type="arabicPeriod"/>
            </a:pPr>
            <a:endParaRPr lang="en-US" dirty="0" smtClean="0"/>
          </a:p>
          <a:p>
            <a:pPr marL="514350" indent="-514350">
              <a:buFont typeface="+mj-lt"/>
              <a:buAutoNum type="arabicPeriod" startAt="5"/>
            </a:pPr>
            <a:r>
              <a:rPr lang="en-US" sz="2800" b="1" dirty="0" smtClean="0"/>
              <a:t>“PBL is easy”</a:t>
            </a:r>
            <a:r>
              <a:rPr lang="en-US" sz="2800" dirty="0" smtClean="0"/>
              <a:t>…  </a:t>
            </a:r>
          </a:p>
        </p:txBody>
      </p:sp>
      <p:sp>
        <p:nvSpPr>
          <p:cNvPr id="17410" name="Title 2"/>
          <p:cNvSpPr>
            <a:spLocks noGrp="1"/>
          </p:cNvSpPr>
          <p:nvPr>
            <p:ph type="ctrTitle" idx="4294967295"/>
          </p:nvPr>
        </p:nvSpPr>
        <p:spPr>
          <a:xfrm>
            <a:off x="1054100" y="457200"/>
            <a:ext cx="7772400" cy="914400"/>
          </a:xfrm>
        </p:spPr>
        <p:txBody>
          <a:bodyPr/>
          <a:lstStyle/>
          <a:p>
            <a:r>
              <a:rPr lang="en-US" smtClean="0"/>
              <a:t>PBL Misconceptions</a:t>
            </a:r>
          </a:p>
        </p:txBody>
      </p:sp>
      <p:pic>
        <p:nvPicPr>
          <p:cNvPr id="910338" name="Picture 2" descr="http://www.londonderrynh.net/wp-content/uploads/2010/07/20100706_Lazy_Days.jpg"/>
          <p:cNvPicPr>
            <a:picLocks noChangeAspect="1" noChangeArrowheads="1"/>
          </p:cNvPicPr>
          <p:nvPr/>
        </p:nvPicPr>
        <p:blipFill>
          <a:blip r:embed="rId2" cstate="print"/>
          <a:srcRect/>
          <a:stretch>
            <a:fillRect/>
          </a:stretch>
        </p:blipFill>
        <p:spPr bwMode="auto">
          <a:xfrm>
            <a:off x="2311841" y="2513683"/>
            <a:ext cx="5132442" cy="2913568"/>
          </a:xfrm>
          <a:prstGeom prst="rect">
            <a:avLst/>
          </a:prstGeom>
          <a:noFill/>
        </p:spPr>
      </p:pic>
      <p:pic>
        <p:nvPicPr>
          <p:cNvPr id="12" name="Picture 8" descr="http://mlblogsbaseballsnatcher.files.wordpress.com/2008/12/overworked.jpg"/>
          <p:cNvPicPr>
            <a:picLocks noChangeAspect="1" noChangeArrowheads="1"/>
          </p:cNvPicPr>
          <p:nvPr/>
        </p:nvPicPr>
        <p:blipFill>
          <a:blip r:embed="rId3" cstate="print"/>
          <a:srcRect/>
          <a:stretch>
            <a:fillRect/>
          </a:stretch>
        </p:blipFill>
        <p:spPr bwMode="auto">
          <a:xfrm>
            <a:off x="5373101" y="2923302"/>
            <a:ext cx="3448169" cy="3402194"/>
          </a:xfrm>
          <a:prstGeom prst="rect">
            <a:avLst/>
          </a:prstGeom>
          <a:noFill/>
        </p:spPr>
      </p:pic>
      <p:sp>
        <p:nvSpPr>
          <p:cNvPr id="13" name="TextBox 12"/>
          <p:cNvSpPr txBox="1"/>
          <p:nvPr/>
        </p:nvSpPr>
        <p:spPr>
          <a:xfrm>
            <a:off x="4141693" y="1613649"/>
            <a:ext cx="3754419" cy="523220"/>
          </a:xfrm>
          <a:prstGeom prst="rect">
            <a:avLst/>
          </a:prstGeom>
          <a:noFill/>
        </p:spPr>
        <p:txBody>
          <a:bodyPr wrap="square" rtlCol="0">
            <a:spAutoFit/>
          </a:bodyPr>
          <a:lstStyle/>
          <a:p>
            <a:r>
              <a:rPr lang="en-US" sz="2800" b="0" dirty="0" smtClean="0">
                <a:solidFill>
                  <a:srgbClr val="800000"/>
                </a:solidFill>
                <a:latin typeface="Arial"/>
                <a:cs typeface="+mn-cs"/>
              </a:rPr>
              <a:t>Nope, it’s hard work!</a:t>
            </a:r>
          </a:p>
        </p:txBody>
      </p:sp>
      <p:sp>
        <p:nvSpPr>
          <p:cNvPr id="4" name="Text Placeholder 1"/>
          <p:cNvSpPr>
            <a:spLocks noGrp="1"/>
          </p:cNvSpPr>
          <p:nvPr>
            <p:ph type="body" sz="quarter" idx="4294967295"/>
          </p:nvPr>
        </p:nvSpPr>
        <p:spPr>
          <a:xfrm>
            <a:off x="705555" y="2148887"/>
            <a:ext cx="8077200" cy="2907209"/>
          </a:xfrm>
          <a:prstGeom prst="rect">
            <a:avLst/>
          </a:prstGeom>
        </p:spPr>
        <p:txBody>
          <a:bodyPr/>
          <a:lstStyle/>
          <a:p>
            <a:pPr marL="0" indent="0">
              <a:buNone/>
            </a:pPr>
            <a:r>
              <a:rPr lang="en-US" sz="2800" dirty="0" smtClean="0">
                <a:solidFill>
                  <a:srgbClr val="800000"/>
                </a:solidFill>
                <a:latin typeface="Arial"/>
              </a:rPr>
              <a:t>PBL is not just about slapping metrics and incentives on a current contract.</a:t>
            </a:r>
          </a:p>
        </p:txBody>
      </p:sp>
      <p:sp>
        <p:nvSpPr>
          <p:cNvPr id="14" name="Text Placeholder 1"/>
          <p:cNvSpPr>
            <a:spLocks noGrp="1"/>
          </p:cNvSpPr>
          <p:nvPr>
            <p:ph type="body" sz="quarter" idx="4294967295"/>
          </p:nvPr>
        </p:nvSpPr>
        <p:spPr>
          <a:xfrm>
            <a:off x="664317" y="3204932"/>
            <a:ext cx="4714506" cy="2907209"/>
          </a:xfrm>
          <a:prstGeom prst="rect">
            <a:avLst/>
          </a:prstGeom>
        </p:spPr>
        <p:txBody>
          <a:bodyPr/>
          <a:lstStyle/>
          <a:p>
            <a:pPr marL="0" indent="0">
              <a:buNone/>
            </a:pPr>
            <a:r>
              <a:rPr lang="en-US" sz="2800" dirty="0" smtClean="0">
                <a:solidFill>
                  <a:srgbClr val="800000"/>
                </a:solidFill>
                <a:latin typeface="Arial"/>
              </a:rPr>
              <a:t>It’s a business model shift – and a mindset shift.  Both the Government and the Product Support Provider must be on board, or it won’t work!</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1000"/>
                                        <p:tgtEl>
                                          <p:spTgt spid="14">
                                            <p:txEl>
                                              <p:pRg st="0" end="0"/>
                                            </p:txEl>
                                          </p:spTgt>
                                        </p:tgtEl>
                                      </p:cBhvr>
                                    </p:animEffect>
                                  </p:childTnLst>
                                </p:cTn>
                              </p:par>
                              <p:par>
                                <p:cTn id="14" presetID="10" presetClass="exit" presetSubtype="0" fill="hold" nodeType="withEffect">
                                  <p:stCondLst>
                                    <p:cond delay="0"/>
                                  </p:stCondLst>
                                  <p:childTnLst>
                                    <p:animEffect transition="out" filter="fade">
                                      <p:cBhvr>
                                        <p:cTn id="15" dur="1000"/>
                                        <p:tgtEl>
                                          <p:spTgt spid="910338"/>
                                        </p:tgtEl>
                                      </p:cBhvr>
                                    </p:animEffect>
                                    <p:set>
                                      <p:cBhvr>
                                        <p:cTn id="16" dur="1" fill="hold">
                                          <p:stCondLst>
                                            <p:cond delay="999"/>
                                          </p:stCondLst>
                                        </p:cTn>
                                        <p:tgtEl>
                                          <p:spTgt spid="910338"/>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868681" y="336550"/>
            <a:ext cx="799274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0" cap="none" spc="0" normalizeH="0" baseline="0" noProof="0" dirty="0" smtClean="0">
                <a:ln>
                  <a:noFill/>
                </a:ln>
                <a:solidFill>
                  <a:schemeClr val="accent2"/>
                </a:solidFill>
                <a:effectLst/>
                <a:uLnTx/>
                <a:uFillTx/>
                <a:latin typeface="+mn-lt"/>
                <a:ea typeface="+mj-ea"/>
                <a:cs typeface="+mj-cs"/>
              </a:rPr>
              <a:t>PBL Has Evolved</a:t>
            </a:r>
          </a:p>
        </p:txBody>
      </p:sp>
      <p:sp>
        <p:nvSpPr>
          <p:cNvPr id="4" name="WordArt 16"/>
          <p:cNvSpPr>
            <a:spLocks noChangeArrowheads="1" noChangeShapeType="1" noTextEdit="1"/>
          </p:cNvSpPr>
          <p:nvPr/>
        </p:nvSpPr>
        <p:spPr bwMode="auto">
          <a:xfrm>
            <a:off x="357188" y="1571625"/>
            <a:ext cx="981075" cy="506413"/>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chemeClr val="bg1"/>
                </a:solidFill>
                <a:effectLst>
                  <a:outerShdw dist="35921" dir="2700000" algn="ctr" rotWithShape="0">
                    <a:srgbClr val="808080">
                      <a:alpha val="79999"/>
                    </a:srgbClr>
                  </a:outerShdw>
                </a:effectLst>
                <a:latin typeface="Arial Black"/>
              </a:rPr>
              <a:t>Concept</a:t>
            </a:r>
          </a:p>
        </p:txBody>
      </p:sp>
      <p:sp>
        <p:nvSpPr>
          <p:cNvPr id="5" name="WordArt 17"/>
          <p:cNvSpPr>
            <a:spLocks noChangeArrowheads="1" noChangeShapeType="1" noTextEdit="1"/>
          </p:cNvSpPr>
          <p:nvPr/>
        </p:nvSpPr>
        <p:spPr bwMode="auto">
          <a:xfrm>
            <a:off x="2770188" y="1587500"/>
            <a:ext cx="1055687" cy="430213"/>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0000FF"/>
                </a:solidFill>
                <a:effectLst>
                  <a:outerShdw dist="35921" dir="2700000" algn="ctr" rotWithShape="0">
                    <a:srgbClr val="808080">
                      <a:alpha val="79999"/>
                    </a:srgbClr>
                  </a:outerShdw>
                </a:effectLst>
                <a:latin typeface="Arial Black"/>
              </a:rPr>
              <a:t>Policy</a:t>
            </a:r>
          </a:p>
        </p:txBody>
      </p:sp>
      <p:sp>
        <p:nvSpPr>
          <p:cNvPr id="6" name="WordArt 18"/>
          <p:cNvSpPr>
            <a:spLocks noChangeArrowheads="1" noChangeShapeType="1" noTextEdit="1"/>
          </p:cNvSpPr>
          <p:nvPr/>
        </p:nvSpPr>
        <p:spPr bwMode="auto">
          <a:xfrm>
            <a:off x="5135563" y="1570038"/>
            <a:ext cx="1370012" cy="403225"/>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chemeClr val="accent2"/>
                </a:solidFill>
                <a:effectLst>
                  <a:outerShdw dist="35921" dir="2700000" algn="ctr" rotWithShape="0">
                    <a:srgbClr val="808080">
                      <a:alpha val="79999"/>
                    </a:srgbClr>
                  </a:outerShdw>
                </a:effectLst>
                <a:latin typeface="Arial Black"/>
              </a:rPr>
              <a:t>Adoption</a:t>
            </a:r>
          </a:p>
        </p:txBody>
      </p:sp>
      <p:sp>
        <p:nvSpPr>
          <p:cNvPr id="7" name="AutoShape 19"/>
          <p:cNvSpPr>
            <a:spLocks noChangeArrowheads="1"/>
          </p:cNvSpPr>
          <p:nvPr/>
        </p:nvSpPr>
        <p:spPr bwMode="auto">
          <a:xfrm>
            <a:off x="1803400" y="1706563"/>
            <a:ext cx="682625" cy="177800"/>
          </a:xfrm>
          <a:prstGeom prst="rightArrow">
            <a:avLst>
              <a:gd name="adj1" fmla="val 50000"/>
              <a:gd name="adj2" fmla="val 95982"/>
            </a:avLst>
          </a:prstGeom>
          <a:gradFill rotWithShape="1">
            <a:gsLst>
              <a:gs pos="0">
                <a:schemeClr val="bg1"/>
              </a:gs>
              <a:gs pos="100000">
                <a:srgbClr val="6699FF"/>
              </a:gs>
            </a:gsLst>
            <a:lin ang="0" scaled="1"/>
          </a:gradFill>
          <a:ln w="9525">
            <a:solidFill>
              <a:schemeClr val="tx1"/>
            </a:solidFill>
            <a:miter lim="800000"/>
            <a:headEnd/>
            <a:tailEnd/>
          </a:ln>
        </p:spPr>
        <p:txBody>
          <a:bodyPr wrap="none" anchor="ctr"/>
          <a:lstStyle/>
          <a:p>
            <a:pPr algn="ctr"/>
            <a:endParaRPr lang="en-US" sz="1200"/>
          </a:p>
        </p:txBody>
      </p:sp>
      <p:sp>
        <p:nvSpPr>
          <p:cNvPr id="8" name="AutoShape 20"/>
          <p:cNvSpPr>
            <a:spLocks noChangeArrowheads="1"/>
          </p:cNvSpPr>
          <p:nvPr/>
        </p:nvSpPr>
        <p:spPr bwMode="auto">
          <a:xfrm>
            <a:off x="4121150" y="1657350"/>
            <a:ext cx="838200" cy="239713"/>
          </a:xfrm>
          <a:prstGeom prst="rightArrow">
            <a:avLst>
              <a:gd name="adj1" fmla="val 50000"/>
              <a:gd name="adj2" fmla="val 87417"/>
            </a:avLst>
          </a:prstGeom>
          <a:gradFill rotWithShape="1">
            <a:gsLst>
              <a:gs pos="0">
                <a:srgbClr val="6699FF"/>
              </a:gs>
              <a:gs pos="100000">
                <a:schemeClr val="accent2"/>
              </a:gs>
            </a:gsLst>
            <a:lin ang="0" scaled="1"/>
          </a:gradFill>
          <a:ln w="9525">
            <a:solidFill>
              <a:schemeClr val="tx1"/>
            </a:solidFill>
            <a:miter lim="800000"/>
            <a:headEnd/>
            <a:tailEnd/>
          </a:ln>
        </p:spPr>
        <p:txBody>
          <a:bodyPr wrap="none" anchor="ctr"/>
          <a:lstStyle/>
          <a:p>
            <a:pPr algn="ctr"/>
            <a:endParaRPr lang="en-US" sz="1200"/>
          </a:p>
        </p:txBody>
      </p:sp>
      <p:sp>
        <p:nvSpPr>
          <p:cNvPr id="10" name="WordArt 18"/>
          <p:cNvSpPr>
            <a:spLocks noChangeArrowheads="1" noChangeShapeType="1" noTextEdit="1"/>
          </p:cNvSpPr>
          <p:nvPr/>
        </p:nvSpPr>
        <p:spPr bwMode="auto">
          <a:xfrm>
            <a:off x="7739063" y="1558925"/>
            <a:ext cx="1187450" cy="338138"/>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chemeClr val="accent2"/>
                </a:solidFill>
                <a:effectLst>
                  <a:outerShdw dist="35921" dir="2700000" algn="ctr" rotWithShape="0">
                    <a:srgbClr val="808080">
                      <a:alpha val="79999"/>
                    </a:srgbClr>
                  </a:outerShdw>
                </a:effectLst>
                <a:latin typeface="Arial Black"/>
              </a:rPr>
              <a:t>NextGen</a:t>
            </a:r>
          </a:p>
        </p:txBody>
      </p:sp>
      <p:sp>
        <p:nvSpPr>
          <p:cNvPr id="11" name="AutoShape 20"/>
          <p:cNvSpPr>
            <a:spLocks noChangeArrowheads="1"/>
          </p:cNvSpPr>
          <p:nvPr/>
        </p:nvSpPr>
        <p:spPr bwMode="auto">
          <a:xfrm>
            <a:off x="6686550" y="1644650"/>
            <a:ext cx="838200" cy="239713"/>
          </a:xfrm>
          <a:prstGeom prst="rightArrow">
            <a:avLst>
              <a:gd name="adj1" fmla="val 50000"/>
              <a:gd name="adj2" fmla="val 87417"/>
            </a:avLst>
          </a:prstGeom>
          <a:solidFill>
            <a:schemeClr val="accent2"/>
          </a:solidFill>
          <a:ln w="9525">
            <a:solidFill>
              <a:schemeClr val="tx1"/>
            </a:solidFill>
            <a:miter lim="800000"/>
            <a:headEnd/>
            <a:tailEnd/>
          </a:ln>
        </p:spPr>
        <p:txBody>
          <a:bodyPr wrap="none" anchor="ctr"/>
          <a:lstStyle/>
          <a:p>
            <a:pPr algn="ctr"/>
            <a:endParaRPr lang="en-US" sz="1200"/>
          </a:p>
        </p:txBody>
      </p:sp>
      <p:sp>
        <p:nvSpPr>
          <p:cNvPr id="12" name="Rectangle 3"/>
          <p:cNvSpPr>
            <a:spLocks noChangeArrowheads="1"/>
          </p:cNvSpPr>
          <p:nvPr/>
        </p:nvSpPr>
        <p:spPr bwMode="auto">
          <a:xfrm>
            <a:off x="0" y="2255838"/>
            <a:ext cx="9144000" cy="3389312"/>
          </a:xfrm>
          <a:prstGeom prst="rect">
            <a:avLst/>
          </a:prstGeom>
          <a:gradFill rotWithShape="1">
            <a:gsLst>
              <a:gs pos="0">
                <a:srgbClr val="FFFFFF"/>
              </a:gs>
              <a:gs pos="100000">
                <a:srgbClr val="6699FF"/>
              </a:gs>
            </a:gsLst>
            <a:lin ang="0" scaled="1"/>
          </a:gradFill>
          <a:ln w="9525" algn="ctr">
            <a:noFill/>
            <a:miter lim="800000"/>
            <a:headEnd/>
            <a:tailEnd/>
          </a:ln>
        </p:spPr>
        <p:txBody>
          <a:bodyPr wrap="none" anchor="ctr"/>
          <a:lstStyle/>
          <a:p>
            <a:pPr algn="ctr"/>
            <a:endParaRPr lang="en-US" sz="1200"/>
          </a:p>
        </p:txBody>
      </p:sp>
      <p:sp>
        <p:nvSpPr>
          <p:cNvPr id="13" name="Rectangle 5"/>
          <p:cNvSpPr>
            <a:spLocks noChangeArrowheads="1"/>
          </p:cNvSpPr>
          <p:nvPr/>
        </p:nvSpPr>
        <p:spPr bwMode="auto">
          <a:xfrm>
            <a:off x="0" y="5662613"/>
            <a:ext cx="9144000" cy="533400"/>
          </a:xfrm>
          <a:prstGeom prst="rect">
            <a:avLst/>
          </a:prstGeom>
          <a:solidFill>
            <a:schemeClr val="accent2"/>
          </a:solidFill>
          <a:ln w="9525">
            <a:solidFill>
              <a:schemeClr val="tx1"/>
            </a:solidFill>
            <a:miter lim="800000"/>
            <a:headEnd/>
            <a:tailEnd/>
          </a:ln>
        </p:spPr>
        <p:txBody>
          <a:bodyPr wrap="none" anchor="ctr"/>
          <a:lstStyle/>
          <a:p>
            <a:pPr algn="ctr"/>
            <a:endParaRPr lang="en-US" sz="1200"/>
          </a:p>
        </p:txBody>
      </p:sp>
      <p:sp>
        <p:nvSpPr>
          <p:cNvPr id="14" name="Text Box 6"/>
          <p:cNvSpPr txBox="1">
            <a:spLocks noChangeArrowheads="1"/>
          </p:cNvSpPr>
          <p:nvPr/>
        </p:nvSpPr>
        <p:spPr bwMode="auto">
          <a:xfrm>
            <a:off x="2828925" y="5734050"/>
            <a:ext cx="520700" cy="274638"/>
          </a:xfrm>
          <a:prstGeom prst="rect">
            <a:avLst/>
          </a:prstGeom>
          <a:noFill/>
          <a:ln w="9525">
            <a:noFill/>
            <a:miter lim="800000"/>
            <a:headEnd/>
            <a:tailEnd/>
          </a:ln>
        </p:spPr>
        <p:txBody>
          <a:bodyPr wrap="none">
            <a:spAutoFit/>
          </a:bodyPr>
          <a:lstStyle/>
          <a:p>
            <a:r>
              <a:rPr lang="en-US" sz="1200">
                <a:solidFill>
                  <a:schemeClr val="bg1"/>
                </a:solidFill>
              </a:rPr>
              <a:t>2001</a:t>
            </a:r>
          </a:p>
        </p:txBody>
      </p:sp>
      <p:sp>
        <p:nvSpPr>
          <p:cNvPr id="15" name="Text Box 7"/>
          <p:cNvSpPr txBox="1">
            <a:spLocks noChangeArrowheads="1"/>
          </p:cNvSpPr>
          <p:nvPr/>
        </p:nvSpPr>
        <p:spPr bwMode="auto">
          <a:xfrm>
            <a:off x="379413" y="5751513"/>
            <a:ext cx="520700" cy="274637"/>
          </a:xfrm>
          <a:prstGeom prst="rect">
            <a:avLst/>
          </a:prstGeom>
          <a:noFill/>
          <a:ln w="9525">
            <a:noFill/>
            <a:miter lim="800000"/>
            <a:headEnd/>
            <a:tailEnd/>
          </a:ln>
        </p:spPr>
        <p:txBody>
          <a:bodyPr wrap="none">
            <a:spAutoFit/>
          </a:bodyPr>
          <a:lstStyle/>
          <a:p>
            <a:r>
              <a:rPr lang="en-US" sz="1200">
                <a:solidFill>
                  <a:schemeClr val="bg1"/>
                </a:solidFill>
              </a:rPr>
              <a:t>1998</a:t>
            </a:r>
          </a:p>
        </p:txBody>
      </p:sp>
      <p:sp>
        <p:nvSpPr>
          <p:cNvPr id="16" name="Text Box 8"/>
          <p:cNvSpPr txBox="1">
            <a:spLocks noChangeArrowheads="1"/>
          </p:cNvSpPr>
          <p:nvPr/>
        </p:nvSpPr>
        <p:spPr bwMode="auto">
          <a:xfrm>
            <a:off x="3786188" y="5743575"/>
            <a:ext cx="520700" cy="274638"/>
          </a:xfrm>
          <a:prstGeom prst="rect">
            <a:avLst/>
          </a:prstGeom>
          <a:noFill/>
          <a:ln w="9525">
            <a:noFill/>
            <a:miter lim="800000"/>
            <a:headEnd/>
            <a:tailEnd/>
          </a:ln>
        </p:spPr>
        <p:txBody>
          <a:bodyPr wrap="none">
            <a:spAutoFit/>
          </a:bodyPr>
          <a:lstStyle/>
          <a:p>
            <a:r>
              <a:rPr lang="en-US" sz="1200">
                <a:solidFill>
                  <a:schemeClr val="bg1"/>
                </a:solidFill>
              </a:rPr>
              <a:t>2003</a:t>
            </a:r>
          </a:p>
        </p:txBody>
      </p:sp>
      <p:sp>
        <p:nvSpPr>
          <p:cNvPr id="17" name="Text Box 9"/>
          <p:cNvSpPr txBox="1">
            <a:spLocks noChangeArrowheads="1"/>
          </p:cNvSpPr>
          <p:nvPr/>
        </p:nvSpPr>
        <p:spPr bwMode="auto">
          <a:xfrm>
            <a:off x="4857750" y="5738813"/>
            <a:ext cx="520700" cy="274637"/>
          </a:xfrm>
          <a:prstGeom prst="rect">
            <a:avLst/>
          </a:prstGeom>
          <a:noFill/>
          <a:ln w="9525">
            <a:noFill/>
            <a:miter lim="800000"/>
            <a:headEnd/>
            <a:tailEnd/>
          </a:ln>
        </p:spPr>
        <p:txBody>
          <a:bodyPr wrap="none">
            <a:spAutoFit/>
          </a:bodyPr>
          <a:lstStyle/>
          <a:p>
            <a:r>
              <a:rPr lang="en-US" sz="1200">
                <a:solidFill>
                  <a:schemeClr val="bg1"/>
                </a:solidFill>
              </a:rPr>
              <a:t>2004</a:t>
            </a:r>
          </a:p>
        </p:txBody>
      </p:sp>
      <p:sp>
        <p:nvSpPr>
          <p:cNvPr id="18" name="Text Box 10"/>
          <p:cNvSpPr txBox="1">
            <a:spLocks noChangeArrowheads="1"/>
          </p:cNvSpPr>
          <p:nvPr/>
        </p:nvSpPr>
        <p:spPr bwMode="auto">
          <a:xfrm>
            <a:off x="5983288" y="5751513"/>
            <a:ext cx="649287" cy="274637"/>
          </a:xfrm>
          <a:prstGeom prst="rect">
            <a:avLst/>
          </a:prstGeom>
          <a:noFill/>
          <a:ln w="9525">
            <a:noFill/>
            <a:miter lim="800000"/>
            <a:headEnd/>
            <a:tailEnd/>
          </a:ln>
        </p:spPr>
        <p:txBody>
          <a:bodyPr wrap="none">
            <a:spAutoFit/>
          </a:bodyPr>
          <a:lstStyle/>
          <a:p>
            <a:r>
              <a:rPr lang="en-US" sz="1200">
                <a:solidFill>
                  <a:schemeClr val="bg1"/>
                </a:solidFill>
              </a:rPr>
              <a:t>   2006</a:t>
            </a:r>
          </a:p>
        </p:txBody>
      </p:sp>
      <p:sp>
        <p:nvSpPr>
          <p:cNvPr id="19" name="Text Box 11"/>
          <p:cNvSpPr txBox="1">
            <a:spLocks noChangeArrowheads="1"/>
          </p:cNvSpPr>
          <p:nvPr/>
        </p:nvSpPr>
        <p:spPr bwMode="auto">
          <a:xfrm>
            <a:off x="-4763" y="2286000"/>
            <a:ext cx="1370013" cy="1552575"/>
          </a:xfrm>
          <a:prstGeom prst="rect">
            <a:avLst/>
          </a:prstGeom>
          <a:noFill/>
          <a:ln w="9525">
            <a:noFill/>
            <a:miter lim="800000"/>
            <a:headEnd/>
            <a:tailEnd/>
          </a:ln>
        </p:spPr>
        <p:txBody>
          <a:bodyPr>
            <a:spAutoFit/>
          </a:bodyPr>
          <a:lstStyle/>
          <a:p>
            <a:pPr algn="ctr"/>
            <a:r>
              <a:rPr lang="en-US" sz="1200" dirty="0"/>
              <a:t>Section 912, 1998 NDAA: DoD to report back to Congress on “Product Support Reengineering”</a:t>
            </a:r>
          </a:p>
        </p:txBody>
      </p:sp>
      <p:sp>
        <p:nvSpPr>
          <p:cNvPr id="20" name="Text Box 12"/>
          <p:cNvSpPr txBox="1">
            <a:spLocks noChangeArrowheads="1"/>
          </p:cNvSpPr>
          <p:nvPr/>
        </p:nvSpPr>
        <p:spPr bwMode="auto">
          <a:xfrm>
            <a:off x="1333500" y="2284413"/>
            <a:ext cx="1304925" cy="1004887"/>
          </a:xfrm>
          <a:prstGeom prst="rect">
            <a:avLst/>
          </a:prstGeom>
          <a:noFill/>
          <a:ln w="9525">
            <a:noFill/>
            <a:miter lim="800000"/>
            <a:headEnd/>
            <a:tailEnd/>
          </a:ln>
        </p:spPr>
        <p:txBody>
          <a:bodyPr>
            <a:spAutoFit/>
          </a:bodyPr>
          <a:lstStyle/>
          <a:p>
            <a:pPr algn="ctr"/>
            <a:r>
              <a:rPr lang="en-US" sz="1200"/>
              <a:t>Product Support Reengineering Report to Congress</a:t>
            </a:r>
          </a:p>
        </p:txBody>
      </p:sp>
      <p:sp>
        <p:nvSpPr>
          <p:cNvPr id="21" name="Text Box 13"/>
          <p:cNvSpPr txBox="1">
            <a:spLocks noChangeArrowheads="1"/>
          </p:cNvSpPr>
          <p:nvPr/>
        </p:nvSpPr>
        <p:spPr bwMode="auto">
          <a:xfrm>
            <a:off x="2640013" y="4672013"/>
            <a:ext cx="982662" cy="822325"/>
          </a:xfrm>
          <a:prstGeom prst="rect">
            <a:avLst/>
          </a:prstGeom>
          <a:noFill/>
          <a:ln w="9525">
            <a:noFill/>
            <a:miter lim="800000"/>
            <a:headEnd/>
            <a:tailEnd/>
          </a:ln>
        </p:spPr>
        <p:txBody>
          <a:bodyPr wrap="none">
            <a:spAutoFit/>
          </a:bodyPr>
          <a:lstStyle/>
          <a:p>
            <a:pPr algn="ctr"/>
            <a:r>
              <a:rPr lang="en-US" sz="1200"/>
              <a:t>Program </a:t>
            </a:r>
          </a:p>
          <a:p>
            <a:pPr algn="ctr"/>
            <a:r>
              <a:rPr lang="en-US" sz="1200"/>
              <a:t>Managers</a:t>
            </a:r>
          </a:p>
          <a:p>
            <a:pPr algn="ctr"/>
            <a:r>
              <a:rPr lang="en-US" sz="1200"/>
              <a:t>Guidebook</a:t>
            </a:r>
          </a:p>
          <a:p>
            <a:pPr algn="ctr"/>
            <a:r>
              <a:rPr lang="en-US" sz="1200"/>
              <a:t>published</a:t>
            </a:r>
          </a:p>
        </p:txBody>
      </p:sp>
      <p:sp>
        <p:nvSpPr>
          <p:cNvPr id="22" name="Text Box 14"/>
          <p:cNvSpPr txBox="1">
            <a:spLocks noChangeArrowheads="1"/>
          </p:cNvSpPr>
          <p:nvPr/>
        </p:nvSpPr>
        <p:spPr bwMode="auto">
          <a:xfrm>
            <a:off x="3589338" y="2292350"/>
            <a:ext cx="1038225" cy="1370013"/>
          </a:xfrm>
          <a:prstGeom prst="rect">
            <a:avLst/>
          </a:prstGeom>
          <a:noFill/>
          <a:ln w="9525">
            <a:noFill/>
            <a:miter lim="800000"/>
            <a:headEnd/>
            <a:tailEnd/>
          </a:ln>
        </p:spPr>
        <p:txBody>
          <a:bodyPr>
            <a:spAutoFit/>
          </a:bodyPr>
          <a:lstStyle/>
          <a:p>
            <a:pPr algn="ctr"/>
            <a:r>
              <a:rPr lang="en-US" sz="1200"/>
              <a:t>DoD 5000</a:t>
            </a:r>
          </a:p>
          <a:p>
            <a:pPr algn="ctr"/>
            <a:r>
              <a:rPr lang="en-US" sz="1200"/>
              <a:t>policy </a:t>
            </a:r>
          </a:p>
          <a:p>
            <a:pPr algn="ctr"/>
            <a:r>
              <a:rPr lang="en-US" sz="1200"/>
              <a:t>updated:</a:t>
            </a:r>
          </a:p>
          <a:p>
            <a:pPr algn="ctr"/>
            <a:r>
              <a:rPr lang="en-US" sz="1200"/>
              <a:t>PBL is </a:t>
            </a:r>
          </a:p>
          <a:p>
            <a:pPr algn="ctr"/>
            <a:r>
              <a:rPr lang="en-US" sz="1200"/>
              <a:t>“preferred”</a:t>
            </a:r>
          </a:p>
          <a:p>
            <a:pPr algn="ctr"/>
            <a:r>
              <a:rPr lang="en-US" sz="1200"/>
              <a:t>Support </a:t>
            </a:r>
          </a:p>
          <a:p>
            <a:pPr algn="ctr"/>
            <a:r>
              <a:rPr lang="en-US" sz="1200"/>
              <a:t>Strategy</a:t>
            </a:r>
          </a:p>
        </p:txBody>
      </p:sp>
      <p:sp>
        <p:nvSpPr>
          <p:cNvPr id="23" name="Text Box 15"/>
          <p:cNvSpPr txBox="1">
            <a:spLocks noChangeArrowheads="1"/>
          </p:cNvSpPr>
          <p:nvPr/>
        </p:nvSpPr>
        <p:spPr bwMode="auto">
          <a:xfrm>
            <a:off x="4543425" y="2324100"/>
            <a:ext cx="1427163" cy="1370013"/>
          </a:xfrm>
          <a:prstGeom prst="rect">
            <a:avLst/>
          </a:prstGeom>
          <a:noFill/>
          <a:ln w="9525">
            <a:noFill/>
            <a:miter lim="800000"/>
            <a:headEnd/>
            <a:tailEnd/>
          </a:ln>
        </p:spPr>
        <p:txBody>
          <a:bodyPr>
            <a:spAutoFit/>
          </a:bodyPr>
          <a:lstStyle/>
          <a:p>
            <a:pPr algn="ctr"/>
            <a:r>
              <a:rPr lang="en-US" sz="1200"/>
              <a:t>OSD PBL</a:t>
            </a:r>
          </a:p>
          <a:p>
            <a:pPr algn="ctr"/>
            <a:r>
              <a:rPr lang="en-US" sz="1200"/>
              <a:t>Policy  </a:t>
            </a:r>
          </a:p>
          <a:p>
            <a:pPr algn="ctr"/>
            <a:r>
              <a:rPr lang="en-US" sz="1200"/>
              <a:t>memos: </a:t>
            </a:r>
          </a:p>
          <a:p>
            <a:pPr algn="ctr"/>
            <a:r>
              <a:rPr lang="en-US" sz="1200"/>
              <a:t>BCA’s used</a:t>
            </a:r>
          </a:p>
          <a:p>
            <a:pPr algn="ctr"/>
            <a:r>
              <a:rPr lang="en-US" sz="1200"/>
              <a:t>to evaluate</a:t>
            </a:r>
          </a:p>
          <a:p>
            <a:pPr algn="ctr"/>
            <a:r>
              <a:rPr lang="en-US" sz="1200"/>
              <a:t>transition to</a:t>
            </a:r>
          </a:p>
          <a:p>
            <a:pPr algn="ctr"/>
            <a:r>
              <a:rPr lang="en-US" sz="1200"/>
              <a:t>PBL</a:t>
            </a:r>
          </a:p>
        </p:txBody>
      </p:sp>
      <p:sp>
        <p:nvSpPr>
          <p:cNvPr id="24" name="Text Box 21"/>
          <p:cNvSpPr txBox="1">
            <a:spLocks noChangeArrowheads="1"/>
          </p:cNvSpPr>
          <p:nvPr/>
        </p:nvSpPr>
        <p:spPr bwMode="auto">
          <a:xfrm>
            <a:off x="1738313" y="5741988"/>
            <a:ext cx="520700" cy="274637"/>
          </a:xfrm>
          <a:prstGeom prst="rect">
            <a:avLst/>
          </a:prstGeom>
          <a:noFill/>
          <a:ln w="9525">
            <a:noFill/>
            <a:miter lim="800000"/>
            <a:headEnd/>
            <a:tailEnd/>
          </a:ln>
        </p:spPr>
        <p:txBody>
          <a:bodyPr wrap="none">
            <a:spAutoFit/>
          </a:bodyPr>
          <a:lstStyle/>
          <a:p>
            <a:r>
              <a:rPr lang="en-US" sz="1200">
                <a:solidFill>
                  <a:schemeClr val="bg1"/>
                </a:solidFill>
              </a:rPr>
              <a:t>1999</a:t>
            </a:r>
          </a:p>
        </p:txBody>
      </p:sp>
      <p:sp>
        <p:nvSpPr>
          <p:cNvPr id="25" name="Text Box 22"/>
          <p:cNvSpPr txBox="1">
            <a:spLocks noChangeArrowheads="1"/>
          </p:cNvSpPr>
          <p:nvPr/>
        </p:nvSpPr>
        <p:spPr bwMode="auto">
          <a:xfrm>
            <a:off x="7938" y="5019675"/>
            <a:ext cx="1416050" cy="457200"/>
          </a:xfrm>
          <a:prstGeom prst="rect">
            <a:avLst/>
          </a:prstGeom>
          <a:noFill/>
          <a:ln w="9525" algn="ctr">
            <a:noFill/>
            <a:miter lim="800000"/>
            <a:headEnd/>
            <a:tailEnd/>
          </a:ln>
        </p:spPr>
        <p:txBody>
          <a:bodyPr>
            <a:spAutoFit/>
          </a:bodyPr>
          <a:lstStyle/>
          <a:p>
            <a:pPr algn="ctr"/>
            <a:r>
              <a:rPr lang="en-US" sz="1200"/>
              <a:t>F-117, APU PBLs</a:t>
            </a:r>
          </a:p>
        </p:txBody>
      </p:sp>
      <p:sp>
        <p:nvSpPr>
          <p:cNvPr id="26" name="Text Box 23"/>
          <p:cNvSpPr txBox="1">
            <a:spLocks noChangeArrowheads="1"/>
          </p:cNvSpPr>
          <p:nvPr/>
        </p:nvSpPr>
        <p:spPr bwMode="auto">
          <a:xfrm>
            <a:off x="1335723" y="4840288"/>
            <a:ext cx="1243012" cy="639762"/>
          </a:xfrm>
          <a:prstGeom prst="rect">
            <a:avLst/>
          </a:prstGeom>
          <a:noFill/>
          <a:ln w="9525" algn="ctr">
            <a:noFill/>
            <a:miter lim="800000"/>
            <a:headEnd/>
            <a:tailEnd/>
          </a:ln>
        </p:spPr>
        <p:txBody>
          <a:bodyPr>
            <a:spAutoFit/>
          </a:bodyPr>
          <a:lstStyle/>
          <a:p>
            <a:pPr algn="ctr"/>
            <a:r>
              <a:rPr lang="en-US" sz="1200" dirty="0"/>
              <a:t>30 RTOC</a:t>
            </a:r>
          </a:p>
          <a:p>
            <a:pPr algn="ctr"/>
            <a:r>
              <a:rPr lang="en-US" sz="1200" dirty="0"/>
              <a:t>Pilot Programs</a:t>
            </a:r>
          </a:p>
        </p:txBody>
      </p:sp>
      <p:sp>
        <p:nvSpPr>
          <p:cNvPr id="27" name="Text Box 24"/>
          <p:cNvSpPr txBox="1">
            <a:spLocks noChangeArrowheads="1"/>
          </p:cNvSpPr>
          <p:nvPr/>
        </p:nvSpPr>
        <p:spPr bwMode="auto">
          <a:xfrm>
            <a:off x="2627313" y="2292350"/>
            <a:ext cx="996950" cy="1370013"/>
          </a:xfrm>
          <a:prstGeom prst="rect">
            <a:avLst/>
          </a:prstGeom>
          <a:noFill/>
          <a:ln w="9525" algn="ctr">
            <a:noFill/>
            <a:miter lim="800000"/>
            <a:headEnd/>
            <a:tailEnd/>
          </a:ln>
        </p:spPr>
        <p:txBody>
          <a:bodyPr wrap="none">
            <a:spAutoFit/>
          </a:bodyPr>
          <a:lstStyle/>
          <a:p>
            <a:pPr algn="ctr"/>
            <a:r>
              <a:rPr lang="en-US" sz="1200"/>
              <a:t>DoD QDR</a:t>
            </a:r>
          </a:p>
          <a:p>
            <a:pPr algn="ctr"/>
            <a:r>
              <a:rPr lang="en-US" sz="1200"/>
              <a:t>mandates</a:t>
            </a:r>
          </a:p>
          <a:p>
            <a:pPr algn="ctr"/>
            <a:r>
              <a:rPr lang="en-US" sz="1200"/>
              <a:t>“PBL” </a:t>
            </a:r>
          </a:p>
          <a:p>
            <a:pPr algn="ctr"/>
            <a:r>
              <a:rPr lang="en-US" sz="1200"/>
              <a:t>– First</a:t>
            </a:r>
          </a:p>
          <a:p>
            <a:pPr algn="ctr"/>
            <a:r>
              <a:rPr lang="en-US" sz="1200"/>
              <a:t>official Use</a:t>
            </a:r>
          </a:p>
          <a:p>
            <a:pPr algn="ctr"/>
            <a:r>
              <a:rPr lang="en-US" sz="1200"/>
              <a:t>of Term</a:t>
            </a:r>
          </a:p>
          <a:p>
            <a:pPr algn="ctr"/>
            <a:endParaRPr lang="en-US" sz="1200"/>
          </a:p>
        </p:txBody>
      </p:sp>
      <p:sp>
        <p:nvSpPr>
          <p:cNvPr id="28" name="Text Box 25"/>
          <p:cNvSpPr txBox="1">
            <a:spLocks noChangeArrowheads="1"/>
          </p:cNvSpPr>
          <p:nvPr/>
        </p:nvSpPr>
        <p:spPr bwMode="auto">
          <a:xfrm>
            <a:off x="3529013" y="4305300"/>
            <a:ext cx="1093787" cy="1187450"/>
          </a:xfrm>
          <a:prstGeom prst="rect">
            <a:avLst/>
          </a:prstGeom>
          <a:noFill/>
          <a:ln w="9525" algn="ctr">
            <a:noFill/>
            <a:miter lim="800000"/>
            <a:headEnd/>
            <a:tailEnd/>
          </a:ln>
        </p:spPr>
        <p:txBody>
          <a:bodyPr>
            <a:spAutoFit/>
          </a:bodyPr>
          <a:lstStyle/>
          <a:p>
            <a:pPr algn="ctr"/>
            <a:endParaRPr lang="en-US" sz="1200"/>
          </a:p>
          <a:p>
            <a:pPr algn="ctr"/>
            <a:r>
              <a:rPr lang="en-US" sz="1200"/>
              <a:t>ACAT 1 &amp; 2 </a:t>
            </a:r>
          </a:p>
          <a:p>
            <a:pPr algn="ctr"/>
            <a:r>
              <a:rPr lang="en-US" sz="1200"/>
              <a:t>systems to </a:t>
            </a:r>
          </a:p>
          <a:p>
            <a:pPr algn="ctr"/>
            <a:r>
              <a:rPr lang="en-US" sz="1200"/>
              <a:t>use PBL or justify</a:t>
            </a:r>
          </a:p>
          <a:p>
            <a:pPr algn="ctr"/>
            <a:r>
              <a:rPr lang="en-US" sz="1200"/>
              <a:t>non-use</a:t>
            </a:r>
          </a:p>
        </p:txBody>
      </p:sp>
      <p:sp>
        <p:nvSpPr>
          <p:cNvPr id="29" name="Text Box 26"/>
          <p:cNvSpPr txBox="1">
            <a:spLocks noChangeArrowheads="1"/>
          </p:cNvSpPr>
          <p:nvPr/>
        </p:nvSpPr>
        <p:spPr bwMode="auto">
          <a:xfrm>
            <a:off x="4557713" y="4860925"/>
            <a:ext cx="1196975" cy="639763"/>
          </a:xfrm>
          <a:prstGeom prst="rect">
            <a:avLst/>
          </a:prstGeom>
          <a:noFill/>
          <a:ln w="9525" algn="ctr">
            <a:noFill/>
            <a:miter lim="800000"/>
            <a:headEnd/>
            <a:tailEnd/>
          </a:ln>
        </p:spPr>
        <p:txBody>
          <a:bodyPr>
            <a:spAutoFit/>
          </a:bodyPr>
          <a:lstStyle/>
          <a:p>
            <a:pPr algn="ctr"/>
            <a:r>
              <a:rPr lang="en-US" sz="1200"/>
              <a:t>DAU PBL Course </a:t>
            </a:r>
          </a:p>
          <a:p>
            <a:pPr algn="ctr"/>
            <a:r>
              <a:rPr lang="en-US" sz="1200"/>
              <a:t>Launched</a:t>
            </a:r>
          </a:p>
        </p:txBody>
      </p:sp>
      <p:sp>
        <p:nvSpPr>
          <p:cNvPr id="30" name="Text Box 27"/>
          <p:cNvSpPr txBox="1">
            <a:spLocks noChangeArrowheads="1"/>
          </p:cNvSpPr>
          <p:nvPr/>
        </p:nvSpPr>
        <p:spPr bwMode="auto">
          <a:xfrm>
            <a:off x="5864225" y="2282825"/>
            <a:ext cx="1046163" cy="1004888"/>
          </a:xfrm>
          <a:prstGeom prst="rect">
            <a:avLst/>
          </a:prstGeom>
          <a:noFill/>
          <a:ln w="9525" algn="ctr">
            <a:noFill/>
            <a:miter lim="800000"/>
            <a:headEnd/>
            <a:tailEnd/>
          </a:ln>
        </p:spPr>
        <p:txBody>
          <a:bodyPr wrap="none">
            <a:spAutoFit/>
          </a:bodyPr>
          <a:lstStyle/>
          <a:p>
            <a:pPr algn="ctr"/>
            <a:r>
              <a:rPr lang="en-US" sz="1200"/>
              <a:t>Over </a:t>
            </a:r>
          </a:p>
          <a:p>
            <a:pPr algn="ctr"/>
            <a:r>
              <a:rPr lang="en-US" sz="1200"/>
              <a:t>200 current </a:t>
            </a:r>
          </a:p>
          <a:p>
            <a:pPr algn="ctr"/>
            <a:r>
              <a:rPr lang="en-US" sz="1200"/>
              <a:t>or planned</a:t>
            </a:r>
          </a:p>
          <a:p>
            <a:pPr algn="ctr"/>
            <a:r>
              <a:rPr lang="en-US" sz="1200"/>
              <a:t>PBL </a:t>
            </a:r>
          </a:p>
          <a:p>
            <a:pPr algn="ctr"/>
            <a:r>
              <a:rPr lang="en-US" sz="1200"/>
              <a:t>Programs</a:t>
            </a:r>
          </a:p>
        </p:txBody>
      </p:sp>
      <p:sp>
        <p:nvSpPr>
          <p:cNvPr id="31" name="Text Box 28"/>
          <p:cNvSpPr txBox="1">
            <a:spLocks noChangeArrowheads="1"/>
          </p:cNvSpPr>
          <p:nvPr/>
        </p:nvSpPr>
        <p:spPr bwMode="auto">
          <a:xfrm>
            <a:off x="5797550" y="4827588"/>
            <a:ext cx="1152525" cy="639762"/>
          </a:xfrm>
          <a:prstGeom prst="rect">
            <a:avLst/>
          </a:prstGeom>
          <a:noFill/>
          <a:ln w="9525" algn="ctr">
            <a:noFill/>
            <a:miter lim="800000"/>
            <a:headEnd/>
            <a:tailEnd/>
          </a:ln>
        </p:spPr>
        <p:txBody>
          <a:bodyPr wrap="none">
            <a:spAutoFit/>
          </a:bodyPr>
          <a:lstStyle/>
          <a:p>
            <a:pPr algn="ctr"/>
            <a:r>
              <a:rPr lang="en-US" sz="1200"/>
              <a:t>Univ of Tenn </a:t>
            </a:r>
          </a:p>
          <a:p>
            <a:pPr algn="ctr"/>
            <a:r>
              <a:rPr lang="en-US" sz="1200"/>
              <a:t>Course </a:t>
            </a:r>
          </a:p>
          <a:p>
            <a:pPr algn="ctr"/>
            <a:r>
              <a:rPr lang="en-US" sz="1200"/>
              <a:t>Launched</a:t>
            </a:r>
          </a:p>
        </p:txBody>
      </p:sp>
      <p:sp>
        <p:nvSpPr>
          <p:cNvPr id="32" name="Line 29"/>
          <p:cNvSpPr>
            <a:spLocks noChangeShapeType="1"/>
          </p:cNvSpPr>
          <p:nvPr/>
        </p:nvSpPr>
        <p:spPr bwMode="auto">
          <a:xfrm flipV="1">
            <a:off x="1344613" y="2254250"/>
            <a:ext cx="0" cy="3938588"/>
          </a:xfrm>
          <a:prstGeom prst="line">
            <a:avLst/>
          </a:prstGeom>
          <a:noFill/>
          <a:ln w="9525">
            <a:solidFill>
              <a:srgbClr val="B46B00"/>
            </a:solidFill>
            <a:round/>
            <a:headEnd/>
            <a:tailEnd/>
          </a:ln>
        </p:spPr>
        <p:txBody>
          <a:bodyPr/>
          <a:lstStyle/>
          <a:p>
            <a:endParaRPr lang="en-US"/>
          </a:p>
        </p:txBody>
      </p:sp>
      <p:sp>
        <p:nvSpPr>
          <p:cNvPr id="33" name="Line 30"/>
          <p:cNvSpPr>
            <a:spLocks noChangeShapeType="1"/>
          </p:cNvSpPr>
          <p:nvPr/>
        </p:nvSpPr>
        <p:spPr bwMode="auto">
          <a:xfrm flipV="1">
            <a:off x="2554288" y="2252663"/>
            <a:ext cx="0" cy="3938587"/>
          </a:xfrm>
          <a:prstGeom prst="line">
            <a:avLst/>
          </a:prstGeom>
          <a:noFill/>
          <a:ln w="9525">
            <a:solidFill>
              <a:srgbClr val="B46B00"/>
            </a:solidFill>
            <a:round/>
            <a:headEnd/>
            <a:tailEnd/>
          </a:ln>
        </p:spPr>
        <p:txBody>
          <a:bodyPr/>
          <a:lstStyle/>
          <a:p>
            <a:endParaRPr lang="en-US"/>
          </a:p>
        </p:txBody>
      </p:sp>
      <p:sp>
        <p:nvSpPr>
          <p:cNvPr id="34" name="Line 31"/>
          <p:cNvSpPr>
            <a:spLocks noChangeShapeType="1"/>
          </p:cNvSpPr>
          <p:nvPr/>
        </p:nvSpPr>
        <p:spPr bwMode="auto">
          <a:xfrm flipV="1">
            <a:off x="3602038" y="2252663"/>
            <a:ext cx="0" cy="3938587"/>
          </a:xfrm>
          <a:prstGeom prst="line">
            <a:avLst/>
          </a:prstGeom>
          <a:noFill/>
          <a:ln w="9525">
            <a:solidFill>
              <a:srgbClr val="B46B00"/>
            </a:solidFill>
            <a:round/>
            <a:headEnd/>
            <a:tailEnd/>
          </a:ln>
        </p:spPr>
        <p:txBody>
          <a:bodyPr/>
          <a:lstStyle/>
          <a:p>
            <a:endParaRPr lang="en-US"/>
          </a:p>
        </p:txBody>
      </p:sp>
      <p:sp>
        <p:nvSpPr>
          <p:cNvPr id="35" name="Line 32"/>
          <p:cNvSpPr>
            <a:spLocks noChangeShapeType="1"/>
          </p:cNvSpPr>
          <p:nvPr/>
        </p:nvSpPr>
        <p:spPr bwMode="auto">
          <a:xfrm flipV="1">
            <a:off x="4640263" y="2243138"/>
            <a:ext cx="0" cy="3938587"/>
          </a:xfrm>
          <a:prstGeom prst="line">
            <a:avLst/>
          </a:prstGeom>
          <a:noFill/>
          <a:ln w="9525">
            <a:solidFill>
              <a:srgbClr val="B46B00"/>
            </a:solidFill>
            <a:round/>
            <a:headEnd/>
            <a:tailEnd/>
          </a:ln>
        </p:spPr>
        <p:txBody>
          <a:bodyPr/>
          <a:lstStyle/>
          <a:p>
            <a:endParaRPr lang="en-US"/>
          </a:p>
        </p:txBody>
      </p:sp>
      <p:sp>
        <p:nvSpPr>
          <p:cNvPr id="36" name="Line 33"/>
          <p:cNvSpPr>
            <a:spLocks noChangeShapeType="1"/>
          </p:cNvSpPr>
          <p:nvPr/>
        </p:nvSpPr>
        <p:spPr bwMode="auto">
          <a:xfrm flipV="1">
            <a:off x="5824538" y="2252663"/>
            <a:ext cx="0" cy="3938587"/>
          </a:xfrm>
          <a:prstGeom prst="line">
            <a:avLst/>
          </a:prstGeom>
          <a:noFill/>
          <a:ln w="9525">
            <a:solidFill>
              <a:srgbClr val="B46B00"/>
            </a:solidFill>
            <a:round/>
            <a:headEnd/>
            <a:tailEnd/>
          </a:ln>
        </p:spPr>
        <p:txBody>
          <a:bodyPr/>
          <a:lstStyle/>
          <a:p>
            <a:endParaRPr lang="en-US"/>
          </a:p>
        </p:txBody>
      </p:sp>
      <p:sp>
        <p:nvSpPr>
          <p:cNvPr id="37" name="Line 33"/>
          <p:cNvSpPr>
            <a:spLocks noChangeShapeType="1"/>
          </p:cNvSpPr>
          <p:nvPr/>
        </p:nvSpPr>
        <p:spPr bwMode="auto">
          <a:xfrm flipV="1">
            <a:off x="6865938" y="2265363"/>
            <a:ext cx="0" cy="3938587"/>
          </a:xfrm>
          <a:prstGeom prst="line">
            <a:avLst/>
          </a:prstGeom>
          <a:noFill/>
          <a:ln w="9525">
            <a:solidFill>
              <a:srgbClr val="B46B00"/>
            </a:solidFill>
            <a:round/>
            <a:headEnd/>
            <a:tailEnd/>
          </a:ln>
        </p:spPr>
        <p:txBody>
          <a:bodyPr/>
          <a:lstStyle/>
          <a:p>
            <a:endParaRPr lang="en-US"/>
          </a:p>
        </p:txBody>
      </p:sp>
      <p:sp>
        <p:nvSpPr>
          <p:cNvPr id="38" name="Text Box 10"/>
          <p:cNvSpPr txBox="1">
            <a:spLocks noChangeArrowheads="1"/>
          </p:cNvSpPr>
          <p:nvPr/>
        </p:nvSpPr>
        <p:spPr bwMode="auto">
          <a:xfrm>
            <a:off x="7024688" y="5751513"/>
            <a:ext cx="649287" cy="274637"/>
          </a:xfrm>
          <a:prstGeom prst="rect">
            <a:avLst/>
          </a:prstGeom>
          <a:noFill/>
          <a:ln w="9525">
            <a:noFill/>
            <a:miter lim="800000"/>
            <a:headEnd/>
            <a:tailEnd/>
          </a:ln>
        </p:spPr>
        <p:txBody>
          <a:bodyPr wrap="none">
            <a:spAutoFit/>
          </a:bodyPr>
          <a:lstStyle/>
          <a:p>
            <a:r>
              <a:rPr lang="en-US" sz="1200">
                <a:solidFill>
                  <a:schemeClr val="bg1"/>
                </a:solidFill>
              </a:rPr>
              <a:t>   2008</a:t>
            </a:r>
          </a:p>
        </p:txBody>
      </p:sp>
      <p:sp>
        <p:nvSpPr>
          <p:cNvPr id="39" name="Line 33"/>
          <p:cNvSpPr>
            <a:spLocks noChangeShapeType="1"/>
          </p:cNvSpPr>
          <p:nvPr/>
        </p:nvSpPr>
        <p:spPr bwMode="auto">
          <a:xfrm flipV="1">
            <a:off x="7894638" y="2290763"/>
            <a:ext cx="0" cy="3938587"/>
          </a:xfrm>
          <a:prstGeom prst="line">
            <a:avLst/>
          </a:prstGeom>
          <a:noFill/>
          <a:ln w="9525">
            <a:solidFill>
              <a:srgbClr val="B46B00"/>
            </a:solidFill>
            <a:round/>
            <a:headEnd/>
            <a:tailEnd/>
          </a:ln>
        </p:spPr>
        <p:txBody>
          <a:bodyPr/>
          <a:lstStyle/>
          <a:p>
            <a:endParaRPr lang="en-US"/>
          </a:p>
        </p:txBody>
      </p:sp>
      <p:sp>
        <p:nvSpPr>
          <p:cNvPr id="40" name="Text Box 10"/>
          <p:cNvSpPr txBox="1">
            <a:spLocks noChangeArrowheads="1"/>
          </p:cNvSpPr>
          <p:nvPr/>
        </p:nvSpPr>
        <p:spPr bwMode="auto">
          <a:xfrm>
            <a:off x="8015288" y="5751513"/>
            <a:ext cx="787395" cy="276999"/>
          </a:xfrm>
          <a:prstGeom prst="rect">
            <a:avLst/>
          </a:prstGeom>
          <a:noFill/>
          <a:ln w="9525">
            <a:noFill/>
            <a:miter lim="800000"/>
            <a:headEnd/>
            <a:tailEnd/>
          </a:ln>
        </p:spPr>
        <p:txBody>
          <a:bodyPr wrap="none">
            <a:spAutoFit/>
          </a:bodyPr>
          <a:lstStyle/>
          <a:p>
            <a:r>
              <a:rPr lang="en-US" sz="1200" dirty="0">
                <a:solidFill>
                  <a:schemeClr val="bg1"/>
                </a:solidFill>
              </a:rPr>
              <a:t>   </a:t>
            </a:r>
            <a:r>
              <a:rPr lang="en-US" sz="1200" dirty="0" smtClean="0">
                <a:solidFill>
                  <a:schemeClr val="bg1"/>
                </a:solidFill>
              </a:rPr>
              <a:t>2012 </a:t>
            </a:r>
            <a:r>
              <a:rPr lang="en-US" sz="1200" dirty="0">
                <a:solidFill>
                  <a:schemeClr val="bg1"/>
                </a:solidFill>
              </a:rPr>
              <a:t>&gt;</a:t>
            </a:r>
          </a:p>
        </p:txBody>
      </p:sp>
      <p:sp>
        <p:nvSpPr>
          <p:cNvPr id="41" name="Text Box 27"/>
          <p:cNvSpPr txBox="1">
            <a:spLocks noChangeArrowheads="1"/>
          </p:cNvSpPr>
          <p:nvPr/>
        </p:nvSpPr>
        <p:spPr bwMode="auto">
          <a:xfrm>
            <a:off x="6853238" y="2282825"/>
            <a:ext cx="1022350" cy="822325"/>
          </a:xfrm>
          <a:prstGeom prst="rect">
            <a:avLst/>
          </a:prstGeom>
          <a:noFill/>
          <a:ln w="9525" algn="ctr">
            <a:noFill/>
            <a:miter lim="800000"/>
            <a:headEnd/>
            <a:tailEnd/>
          </a:ln>
        </p:spPr>
        <p:txBody>
          <a:bodyPr>
            <a:spAutoFit/>
          </a:bodyPr>
          <a:lstStyle/>
          <a:p>
            <a:pPr algn="ctr"/>
            <a:r>
              <a:rPr lang="en-US" sz="1200"/>
              <a:t>Revised DoDI 5000.2 Issued</a:t>
            </a:r>
          </a:p>
        </p:txBody>
      </p:sp>
      <p:sp>
        <p:nvSpPr>
          <p:cNvPr id="42" name="Text Box 28"/>
          <p:cNvSpPr txBox="1">
            <a:spLocks noChangeArrowheads="1"/>
          </p:cNvSpPr>
          <p:nvPr/>
        </p:nvSpPr>
        <p:spPr bwMode="auto">
          <a:xfrm>
            <a:off x="6881813" y="4471988"/>
            <a:ext cx="1077912" cy="1004887"/>
          </a:xfrm>
          <a:prstGeom prst="rect">
            <a:avLst/>
          </a:prstGeom>
          <a:noFill/>
          <a:ln w="9525" algn="ctr">
            <a:noFill/>
            <a:miter lim="800000"/>
            <a:headEnd/>
            <a:tailEnd/>
          </a:ln>
        </p:spPr>
        <p:txBody>
          <a:bodyPr wrap="none">
            <a:spAutoFit/>
          </a:bodyPr>
          <a:lstStyle/>
          <a:p>
            <a:pPr algn="ctr"/>
            <a:r>
              <a:rPr lang="en-US" sz="1200"/>
              <a:t>Product</a:t>
            </a:r>
          </a:p>
          <a:p>
            <a:pPr algn="ctr"/>
            <a:r>
              <a:rPr lang="en-US" sz="1200"/>
              <a:t>Support</a:t>
            </a:r>
          </a:p>
          <a:p>
            <a:pPr algn="ctr"/>
            <a:r>
              <a:rPr lang="en-US" sz="1200"/>
              <a:t>Assessment</a:t>
            </a:r>
          </a:p>
          <a:p>
            <a:pPr algn="ctr"/>
            <a:r>
              <a:rPr lang="en-US" sz="1200"/>
              <a:t>Team</a:t>
            </a:r>
          </a:p>
          <a:p>
            <a:pPr algn="ctr"/>
            <a:r>
              <a:rPr lang="en-US" sz="1200"/>
              <a:t>Launched</a:t>
            </a:r>
          </a:p>
        </p:txBody>
      </p:sp>
      <p:sp>
        <p:nvSpPr>
          <p:cNvPr id="43" name="Text Box 27"/>
          <p:cNvSpPr txBox="1">
            <a:spLocks noChangeArrowheads="1"/>
          </p:cNvSpPr>
          <p:nvPr/>
        </p:nvSpPr>
        <p:spPr bwMode="auto">
          <a:xfrm>
            <a:off x="7920038" y="2295525"/>
            <a:ext cx="1022350" cy="461665"/>
          </a:xfrm>
          <a:prstGeom prst="rect">
            <a:avLst/>
          </a:prstGeom>
          <a:noFill/>
          <a:ln w="9525" algn="ctr">
            <a:noFill/>
            <a:miter lim="800000"/>
            <a:headEnd/>
            <a:tailEnd/>
          </a:ln>
        </p:spPr>
        <p:txBody>
          <a:bodyPr>
            <a:spAutoFit/>
          </a:bodyPr>
          <a:lstStyle/>
          <a:p>
            <a:pPr algn="ctr"/>
            <a:r>
              <a:rPr lang="en-US" sz="1200" dirty="0" smtClean="0"/>
              <a:t>AR 700-127</a:t>
            </a:r>
          </a:p>
          <a:p>
            <a:pPr algn="ctr"/>
            <a:r>
              <a:rPr lang="en-US" sz="1200" dirty="0" smtClean="0"/>
              <a:t>Revised</a:t>
            </a:r>
            <a:endParaRPr lang="en-US" sz="1200" dirty="0"/>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7313" name="Rectangle 2"/>
          <p:cNvSpPr>
            <a:spLocks noGrp="1" noChangeArrowheads="1"/>
          </p:cNvSpPr>
          <p:nvPr>
            <p:ph type="title"/>
          </p:nvPr>
        </p:nvSpPr>
        <p:spPr/>
        <p:txBody>
          <a:bodyPr/>
          <a:lstStyle/>
          <a:p>
            <a:pPr eaLnBrk="1" hangingPunct="1"/>
            <a:r>
              <a:rPr lang="en-US" dirty="0" smtClean="0"/>
              <a:t>PBL is not a Choice</a:t>
            </a:r>
          </a:p>
        </p:txBody>
      </p:sp>
      <p:sp>
        <p:nvSpPr>
          <p:cNvPr id="397314" name="Rectangle 3"/>
          <p:cNvSpPr>
            <a:spLocks noGrp="1" noChangeArrowheads="1"/>
          </p:cNvSpPr>
          <p:nvPr>
            <p:ph type="subTitle" idx="4294967295"/>
          </p:nvPr>
        </p:nvSpPr>
        <p:spPr bwMode="auto">
          <a:xfrm>
            <a:off x="160203" y="2686050"/>
            <a:ext cx="5345113" cy="2160270"/>
          </a:xfrm>
          <a:prstGeom prst="rect">
            <a:avLst/>
          </a:prstGeom>
          <a:noFill/>
          <a:ln>
            <a:miter lim="800000"/>
            <a:headEnd/>
            <a:tailEnd/>
          </a:ln>
        </p:spPr>
        <p:txBody>
          <a:bodyPr/>
          <a:lstStyle/>
          <a:p>
            <a:pPr marL="0" indent="0" eaLnBrk="1" hangingPunct="1">
              <a:lnSpc>
                <a:spcPct val="80000"/>
              </a:lnSpc>
              <a:buFontTx/>
              <a:buNone/>
            </a:pPr>
            <a:r>
              <a:rPr lang="en-US" sz="1800" b="1" dirty="0" smtClean="0">
                <a:latin typeface="Verdana" pitchFamily="34" charset="0"/>
              </a:rPr>
              <a:t>E1.17. Performance-Based Logistics. </a:t>
            </a:r>
          </a:p>
          <a:p>
            <a:pPr marL="0" indent="0" eaLnBrk="1" hangingPunct="1">
              <a:buFontTx/>
              <a:buNone/>
            </a:pPr>
            <a:r>
              <a:rPr lang="en-US" sz="2000" dirty="0" smtClean="0">
                <a:latin typeface="Verdana" pitchFamily="34" charset="0"/>
              </a:rPr>
              <a:t>PMs </a:t>
            </a:r>
            <a:r>
              <a:rPr lang="en-US" sz="2000" u="sng" dirty="0" smtClean="0">
                <a:latin typeface="Verdana" pitchFamily="34" charset="0"/>
              </a:rPr>
              <a:t>shall develop and implement performance-based logistics strategies </a:t>
            </a:r>
            <a:r>
              <a:rPr lang="en-US" sz="2000" dirty="0" smtClean="0">
                <a:latin typeface="Verdana" pitchFamily="34" charset="0"/>
              </a:rPr>
              <a:t>that optimize total system availability while minimizing cost and logistics</a:t>
            </a:r>
          </a:p>
        </p:txBody>
      </p:sp>
      <p:sp>
        <p:nvSpPr>
          <p:cNvPr id="397315" name="Rectangle 4"/>
          <p:cNvSpPr>
            <a:spLocks noChangeArrowheads="1"/>
          </p:cNvSpPr>
          <p:nvPr/>
        </p:nvSpPr>
        <p:spPr bwMode="auto">
          <a:xfrm>
            <a:off x="978747" y="5395621"/>
            <a:ext cx="7315200" cy="892552"/>
          </a:xfrm>
          <a:prstGeom prst="rect">
            <a:avLst/>
          </a:prstGeom>
          <a:solidFill>
            <a:srgbClr val="FFFF00"/>
          </a:solidFill>
          <a:ln w="9525">
            <a:solidFill>
              <a:schemeClr val="accent1">
                <a:lumMod val="25000"/>
              </a:schemeClr>
            </a:solidFill>
            <a:miter lim="800000"/>
            <a:headEnd/>
            <a:tailEnd/>
          </a:ln>
        </p:spPr>
        <p:txBody>
          <a:bodyPr wrap="square" anchor="ctr">
            <a:spAutoFit/>
          </a:bodyPr>
          <a:lstStyle/>
          <a:p>
            <a:pPr algn="ctr"/>
            <a:r>
              <a:rPr lang="en-US" sz="2800" dirty="0">
                <a:solidFill>
                  <a:schemeClr val="accent2"/>
                </a:solidFill>
              </a:rPr>
              <a:t> </a:t>
            </a:r>
            <a:r>
              <a:rPr lang="en-US" sz="2400" i="1" dirty="0">
                <a:solidFill>
                  <a:schemeClr val="accent2"/>
                </a:solidFill>
              </a:rPr>
              <a:t>There are degrees of freedom in how much to implement, not whether to implement. </a:t>
            </a:r>
            <a:endParaRPr lang="en-US" sz="2800" i="1" dirty="0">
              <a:solidFill>
                <a:schemeClr val="accent2"/>
              </a:solidFill>
            </a:endParaRPr>
          </a:p>
        </p:txBody>
      </p:sp>
      <p:pic>
        <p:nvPicPr>
          <p:cNvPr id="6" name="Picture 58" descr="C:\_WORK\My Pictures\Aircraft\Helicopters\UH-60 BlackHawk\_UH-60 Blackhawk\UH-60 Blackhawks inLine.jpg"/>
          <p:cNvPicPr>
            <a:picLocks noChangeAspect="1" noChangeArrowheads="1"/>
          </p:cNvPicPr>
          <p:nvPr/>
        </p:nvPicPr>
        <p:blipFill>
          <a:blip r:embed="rId3" cstate="print"/>
          <a:srcRect/>
          <a:stretch>
            <a:fillRect/>
          </a:stretch>
        </p:blipFill>
        <p:spPr bwMode="auto">
          <a:xfrm>
            <a:off x="5459942" y="1653115"/>
            <a:ext cx="3408345" cy="2557640"/>
          </a:xfrm>
          <a:prstGeom prst="rect">
            <a:avLst/>
          </a:prstGeom>
          <a:noFill/>
          <a:ln w="9525">
            <a:solidFill>
              <a:schemeClr val="tx1"/>
            </a:solidFill>
            <a:miter lim="800000"/>
            <a:headEnd/>
            <a:tailEnd/>
          </a:ln>
        </p:spPr>
      </p:pic>
      <p:sp>
        <p:nvSpPr>
          <p:cNvPr id="7" name="Rectangle 3"/>
          <p:cNvSpPr txBox="1">
            <a:spLocks noChangeArrowheads="1"/>
          </p:cNvSpPr>
          <p:nvPr/>
        </p:nvSpPr>
        <p:spPr bwMode="auto">
          <a:xfrm>
            <a:off x="171450" y="1245587"/>
            <a:ext cx="5086349" cy="1134533"/>
          </a:xfrm>
          <a:prstGeom prst="rect">
            <a:avLst/>
          </a:prstGeom>
          <a:noFill/>
          <a:ln>
            <a:miter lim="800000"/>
            <a:headEnd/>
            <a:tailEnd/>
          </a:ln>
        </p:spPr>
        <p:txBody>
          <a:bodyPr/>
          <a:lstStyle/>
          <a:p>
            <a:pPr marL="0" marR="0" lvl="0" indent="0" algn="l" defTabSz="914400" rtl="0" eaLnBrk="1" fontAlgn="base" latinLnBrk="0" hangingPunct="1">
              <a:lnSpc>
                <a:spcPct val="80000"/>
              </a:lnSpc>
              <a:spcBef>
                <a:spcPct val="20000"/>
              </a:spcBef>
              <a:spcAft>
                <a:spcPct val="0"/>
              </a:spcAft>
              <a:buClr>
                <a:srgbClr val="FD5F0D"/>
              </a:buClr>
              <a:buSzTx/>
              <a:buFontTx/>
              <a:buNone/>
              <a:tabLst/>
              <a:defRPr/>
            </a:pPr>
            <a:endParaRPr kumimoji="0" lang="en-US" sz="2000" b="0" i="0" u="none" strike="noStrike" kern="0" cap="none" spc="0" normalizeH="0" baseline="0" noProof="0" dirty="0" smtClean="0">
              <a:ln>
                <a:noFill/>
              </a:ln>
              <a:solidFill>
                <a:schemeClr val="tx1"/>
              </a:solidFill>
              <a:effectLst/>
              <a:uLnTx/>
              <a:uFillTx/>
              <a:latin typeface="Verdana" pitchFamily="34" charset="0"/>
              <a:ea typeface="+mn-ea"/>
              <a:cs typeface="+mn-cs"/>
            </a:endParaRPr>
          </a:p>
          <a:p>
            <a:pPr marL="0" marR="0" lvl="0" indent="0" algn="l" defTabSz="914400" rtl="0" eaLnBrk="1" fontAlgn="base" latinLnBrk="0" hangingPunct="1">
              <a:lnSpc>
                <a:spcPct val="114000"/>
              </a:lnSpc>
              <a:spcBef>
                <a:spcPts val="0"/>
              </a:spcBef>
              <a:spcAft>
                <a:spcPts val="600"/>
              </a:spcAft>
              <a:buClr>
                <a:srgbClr val="FD5F0D"/>
              </a:buClr>
              <a:buSzTx/>
              <a:buFontTx/>
              <a:buNone/>
              <a:tabLst/>
              <a:defRPr/>
            </a:pPr>
            <a:r>
              <a:rPr kumimoji="0" lang="en-US" b="1" i="0" u="none" strike="noStrike" kern="0" cap="none" spc="0" normalizeH="0" baseline="0" noProof="0" dirty="0" err="1" smtClean="0">
                <a:ln>
                  <a:noFill/>
                </a:ln>
                <a:solidFill>
                  <a:schemeClr val="tx1"/>
                </a:solidFill>
                <a:effectLst/>
                <a:uLnTx/>
                <a:uFillTx/>
                <a:latin typeface="Verdana" pitchFamily="34" charset="0"/>
                <a:ea typeface="+mn-ea"/>
                <a:cs typeface="+mn-cs"/>
              </a:rPr>
              <a:t>DoDD</a:t>
            </a:r>
            <a:r>
              <a:rPr kumimoji="0" lang="en-US" b="1" i="0" u="none" strike="noStrike" kern="0" cap="none" spc="0" normalizeH="0" baseline="0" noProof="0" dirty="0" smtClean="0">
                <a:ln>
                  <a:noFill/>
                </a:ln>
                <a:solidFill>
                  <a:schemeClr val="tx1"/>
                </a:solidFill>
                <a:effectLst/>
                <a:uLnTx/>
                <a:uFillTx/>
                <a:latin typeface="Verdana" pitchFamily="34" charset="0"/>
                <a:ea typeface="+mn-ea"/>
                <a:cs typeface="+mn-cs"/>
              </a:rPr>
              <a:t> 5000.01</a:t>
            </a:r>
            <a:r>
              <a:rPr kumimoji="0" lang="en-US" b="1" i="0" u="none" strike="noStrike" kern="0" cap="none" spc="0" normalizeH="0" noProof="0" dirty="0" smtClean="0">
                <a:ln>
                  <a:noFill/>
                </a:ln>
                <a:solidFill>
                  <a:schemeClr val="tx1"/>
                </a:solidFill>
                <a:effectLst/>
                <a:uLnTx/>
                <a:uFillTx/>
                <a:latin typeface="Verdana" pitchFamily="34" charset="0"/>
                <a:ea typeface="+mn-ea"/>
                <a:cs typeface="+mn-cs"/>
              </a:rPr>
              <a:t> </a:t>
            </a:r>
            <a:br>
              <a:rPr kumimoji="0" lang="en-US" b="1" i="0" u="none" strike="noStrike" kern="0" cap="none" spc="0" normalizeH="0" noProof="0" dirty="0" smtClean="0">
                <a:ln>
                  <a:noFill/>
                </a:ln>
                <a:solidFill>
                  <a:schemeClr val="tx1"/>
                </a:solidFill>
                <a:effectLst/>
                <a:uLnTx/>
                <a:uFillTx/>
                <a:latin typeface="Verdana" pitchFamily="34" charset="0"/>
                <a:ea typeface="+mn-ea"/>
                <a:cs typeface="+mn-cs"/>
              </a:rPr>
            </a:br>
            <a:r>
              <a:rPr kumimoji="0" lang="en-US" b="1" i="0" u="none" strike="noStrike" kern="0" cap="none" spc="0" normalizeH="0" baseline="0" noProof="0" dirty="0" smtClean="0">
                <a:ln>
                  <a:noFill/>
                </a:ln>
                <a:solidFill>
                  <a:schemeClr val="tx1"/>
                </a:solidFill>
                <a:effectLst/>
                <a:uLnTx/>
                <a:uFillTx/>
                <a:latin typeface="Verdana" pitchFamily="34" charset="0"/>
                <a:ea typeface="+mn-ea"/>
                <a:cs typeface="+mn-cs"/>
              </a:rPr>
              <a:t>The Defense Acquisition System</a:t>
            </a:r>
            <a:br>
              <a:rPr kumimoji="0" lang="en-US" b="1" i="0" u="none" strike="noStrike" kern="0" cap="none" spc="0" normalizeH="0" baseline="0" noProof="0" dirty="0" smtClean="0">
                <a:ln>
                  <a:noFill/>
                </a:ln>
                <a:solidFill>
                  <a:schemeClr val="tx1"/>
                </a:solidFill>
                <a:effectLst/>
                <a:uLnTx/>
                <a:uFillTx/>
                <a:latin typeface="Verdana" pitchFamily="34" charset="0"/>
                <a:ea typeface="+mn-ea"/>
                <a:cs typeface="+mn-cs"/>
              </a:rPr>
            </a:br>
            <a:r>
              <a:rPr kumimoji="0" lang="en-US" b="1" i="0" u="none" strike="noStrike" kern="0" cap="none" spc="0" normalizeH="0" baseline="0" noProof="0" dirty="0" smtClean="0">
                <a:ln>
                  <a:noFill/>
                </a:ln>
                <a:solidFill>
                  <a:schemeClr val="tx1"/>
                </a:solidFill>
                <a:effectLst/>
                <a:uLnTx/>
                <a:uFillTx/>
                <a:latin typeface="Verdana" pitchFamily="34" charset="0"/>
                <a:ea typeface="+mn-ea"/>
                <a:cs typeface="+mn-cs"/>
              </a:rPr>
              <a:t>May 12, 2003</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1169" name="Rectangle 2"/>
          <p:cNvSpPr>
            <a:spLocks noGrp="1" noChangeArrowheads="1"/>
          </p:cNvSpPr>
          <p:nvPr>
            <p:ph type="title" idx="4294967295"/>
          </p:nvPr>
        </p:nvSpPr>
        <p:spPr>
          <a:xfrm>
            <a:off x="596900" y="568528"/>
            <a:ext cx="8229600" cy="754062"/>
          </a:xfrm>
        </p:spPr>
        <p:txBody>
          <a:bodyPr/>
          <a:lstStyle/>
          <a:p>
            <a:r>
              <a:rPr lang="en-US" dirty="0" smtClean="0"/>
              <a:t>PBL is not a Choice </a:t>
            </a:r>
          </a:p>
        </p:txBody>
      </p:sp>
      <p:sp>
        <p:nvSpPr>
          <p:cNvPr id="316419" name="Rectangle 3"/>
          <p:cNvSpPr>
            <a:spLocks noGrp="1" noChangeArrowheads="1"/>
          </p:cNvSpPr>
          <p:nvPr>
            <p:ph type="body" idx="4294967295"/>
          </p:nvPr>
        </p:nvSpPr>
        <p:spPr>
          <a:xfrm>
            <a:off x="393700" y="1498600"/>
            <a:ext cx="8375650" cy="4502150"/>
          </a:xfrm>
          <a:prstGeom prst="rect">
            <a:avLst/>
          </a:prstGeom>
        </p:spPr>
        <p:txBody>
          <a:bodyPr/>
          <a:lstStyle/>
          <a:p>
            <a:pPr marL="115888" indent="-115888">
              <a:lnSpc>
                <a:spcPct val="80000"/>
              </a:lnSpc>
              <a:buClr>
                <a:schemeClr val="accent2"/>
              </a:buClr>
              <a:buFont typeface="Wingdings" pitchFamily="2" charset="2"/>
              <a:buChar char="§"/>
              <a:defRPr/>
            </a:pPr>
            <a:r>
              <a:rPr lang="en-US" sz="1800" b="1" dirty="0" smtClean="0"/>
              <a:t> </a:t>
            </a:r>
            <a:r>
              <a:rPr lang="en-US" sz="1800" b="1" dirty="0" err="1" smtClean="0"/>
              <a:t>DoDD</a:t>
            </a:r>
            <a:r>
              <a:rPr lang="en-US" sz="1800" b="1" dirty="0" smtClean="0"/>
              <a:t> 5000.01   The Defense Acquisition System</a:t>
            </a:r>
          </a:p>
          <a:p>
            <a:pPr marL="230188" lvl="1" indent="1588">
              <a:lnSpc>
                <a:spcPct val="90000"/>
              </a:lnSpc>
              <a:spcBef>
                <a:spcPts val="0"/>
              </a:spcBef>
              <a:spcAft>
                <a:spcPts val="1200"/>
              </a:spcAft>
              <a:buClr>
                <a:schemeClr val="accent2"/>
              </a:buClr>
              <a:buNone/>
              <a:defRPr/>
            </a:pPr>
            <a:r>
              <a:rPr lang="en-US" sz="1800" u="sng" dirty="0" smtClean="0"/>
              <a:t>Performance-Based Logistics.</a:t>
            </a:r>
            <a:r>
              <a:rPr lang="en-US" sz="1800" dirty="0" smtClean="0"/>
              <a:t>  PM’s shall develop and implement performance-based logistics strategies that optimize total system availability while minimizing cost and logistics footprint  . . . shall include </a:t>
            </a:r>
            <a:r>
              <a:rPr lang="en-US" sz="1800" b="1" dirty="0" smtClean="0">
                <a:solidFill>
                  <a:srgbClr val="FF3300"/>
                </a:solidFill>
                <a:effectLst>
                  <a:outerShdw blurRad="38100" dist="38100" dir="2700000" algn="tl">
                    <a:srgbClr val="C0C0C0"/>
                  </a:outerShdw>
                </a:effectLst>
              </a:rPr>
              <a:t>best use</a:t>
            </a:r>
            <a:r>
              <a:rPr lang="en-US" sz="1800" dirty="0" smtClean="0"/>
              <a:t> of public and private sector capabilities</a:t>
            </a:r>
            <a:endParaRPr lang="en-US" sz="2000" dirty="0" smtClean="0"/>
          </a:p>
          <a:p>
            <a:pPr marL="115888" indent="-115888">
              <a:lnSpc>
                <a:spcPct val="80000"/>
              </a:lnSpc>
              <a:buClr>
                <a:schemeClr val="accent2"/>
              </a:buClr>
              <a:buFont typeface="Wingdings" pitchFamily="2" charset="2"/>
              <a:buChar char="§"/>
              <a:defRPr/>
            </a:pPr>
            <a:r>
              <a:rPr lang="en-US" sz="2400" dirty="0" smtClean="0"/>
              <a:t> </a:t>
            </a:r>
            <a:r>
              <a:rPr lang="en-US" sz="1800" b="1" dirty="0" err="1" smtClean="0"/>
              <a:t>DoDI</a:t>
            </a:r>
            <a:r>
              <a:rPr lang="en-US" sz="1800" b="1" dirty="0" smtClean="0"/>
              <a:t> 5000.02  Operation of the Defense Acquisition System 28</a:t>
            </a:r>
          </a:p>
          <a:p>
            <a:pPr marL="230188" lvl="1" indent="1588">
              <a:lnSpc>
                <a:spcPct val="90000"/>
              </a:lnSpc>
              <a:spcBef>
                <a:spcPts val="0"/>
              </a:spcBef>
              <a:spcAft>
                <a:spcPts val="1200"/>
              </a:spcAft>
              <a:buClr>
                <a:schemeClr val="accent2"/>
              </a:buClr>
              <a:buNone/>
              <a:defRPr/>
            </a:pPr>
            <a:r>
              <a:rPr lang="en-US" sz="1800" dirty="0" smtClean="0"/>
              <a:t>The PM shall employ effective Performance-Based Life-Cycle Product Support (PBL…PBL offers the </a:t>
            </a:r>
            <a:r>
              <a:rPr lang="en-US" sz="1800" b="1" dirty="0" smtClean="0">
                <a:solidFill>
                  <a:srgbClr val="FF3300"/>
                </a:solidFill>
                <a:effectLst>
                  <a:outerShdw blurRad="38100" dist="38100" dir="2700000" algn="tl">
                    <a:srgbClr val="C0C0C0"/>
                  </a:outerShdw>
                </a:effectLst>
              </a:rPr>
              <a:t>best strategic approach</a:t>
            </a:r>
            <a:r>
              <a:rPr lang="en-US" sz="1800" dirty="0" smtClean="0"/>
              <a:t> for delivering required life cycle readiness, reliability, and ownership costs. Sources of support may be organic, commercial, or a combination, with the primary focus optimizing customer support, weapon system availability, and reduced ownership costs.</a:t>
            </a:r>
          </a:p>
          <a:p>
            <a:pPr marL="115888" indent="-115888">
              <a:lnSpc>
                <a:spcPct val="80000"/>
              </a:lnSpc>
              <a:buClr>
                <a:schemeClr val="accent2"/>
              </a:buClr>
              <a:buFont typeface="Wingdings" pitchFamily="2" charset="2"/>
              <a:buChar char="§"/>
              <a:defRPr/>
            </a:pPr>
            <a:r>
              <a:rPr lang="en-US" sz="1800" b="1" dirty="0" smtClean="0"/>
              <a:t> Defense Acquisition Guidebook</a:t>
            </a:r>
          </a:p>
          <a:p>
            <a:pPr marL="230188" lvl="1" indent="1588">
              <a:lnSpc>
                <a:spcPct val="90000"/>
              </a:lnSpc>
              <a:buClr>
                <a:schemeClr val="accent2"/>
              </a:buClr>
              <a:buNone/>
              <a:defRPr/>
            </a:pPr>
            <a:r>
              <a:rPr lang="en-US" sz="1800" dirty="0" smtClean="0"/>
              <a:t>PBL optimizes the best public and private sector competencies based upon a </a:t>
            </a:r>
            <a:r>
              <a:rPr lang="en-US" sz="1800" b="1" dirty="0" smtClean="0">
                <a:solidFill>
                  <a:srgbClr val="FF3300"/>
                </a:solidFill>
                <a:effectLst>
                  <a:outerShdw blurRad="38100" dist="38100" dir="2700000" algn="tl">
                    <a:srgbClr val="C0C0C0"/>
                  </a:outerShdw>
                </a:effectLst>
              </a:rPr>
              <a:t>best-value determination</a:t>
            </a:r>
            <a:r>
              <a:rPr lang="en-US" sz="1800" dirty="0" smtClean="0"/>
              <a:t>, evidenced through an appropriate analysis of the provider's product support capability to meet set performance objectives.  </a:t>
            </a:r>
          </a:p>
        </p:txBody>
      </p:sp>
      <p:sp>
        <p:nvSpPr>
          <p:cNvPr id="9" name="Rectangle 4"/>
          <p:cNvSpPr>
            <a:spLocks noChangeArrowheads="1"/>
          </p:cNvSpPr>
          <p:nvPr/>
        </p:nvSpPr>
        <p:spPr bwMode="auto">
          <a:xfrm>
            <a:off x="1253067" y="6003197"/>
            <a:ext cx="7315200" cy="523220"/>
          </a:xfrm>
          <a:prstGeom prst="rect">
            <a:avLst/>
          </a:prstGeom>
          <a:solidFill>
            <a:srgbClr val="FFFF00"/>
          </a:solidFill>
          <a:ln w="9525">
            <a:solidFill>
              <a:schemeClr val="accent1">
                <a:lumMod val="25000"/>
              </a:schemeClr>
            </a:solidFill>
            <a:miter lim="800000"/>
            <a:headEnd/>
            <a:tailEnd/>
          </a:ln>
        </p:spPr>
        <p:txBody>
          <a:bodyPr wrap="square" anchor="ctr">
            <a:spAutoFit/>
          </a:bodyPr>
          <a:lstStyle/>
          <a:p>
            <a:pPr algn="ctr"/>
            <a:r>
              <a:rPr lang="en-US" sz="2800" i="1" dirty="0">
                <a:solidFill>
                  <a:schemeClr val="accent2"/>
                </a:solidFill>
              </a:rPr>
              <a:t> </a:t>
            </a:r>
            <a:r>
              <a:rPr lang="en-US" sz="2400" i="1" dirty="0" smtClean="0"/>
              <a:t>Best Value is Central to PBL</a:t>
            </a:r>
            <a:endParaRPr lang="en-US" sz="2800" i="1" dirty="0">
              <a:solidFill>
                <a:schemeClr val="accent2"/>
              </a:solidFill>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3217" name="Title 8"/>
          <p:cNvSpPr>
            <a:spLocks noGrp="1"/>
          </p:cNvSpPr>
          <p:nvPr>
            <p:ph type="title" idx="4294967295"/>
          </p:nvPr>
        </p:nvSpPr>
        <p:spPr>
          <a:xfrm>
            <a:off x="609958" y="261961"/>
            <a:ext cx="8229600" cy="754063"/>
          </a:xfrm>
        </p:spPr>
        <p:txBody>
          <a:bodyPr/>
          <a:lstStyle/>
          <a:p>
            <a:r>
              <a:rPr lang="en-US" dirty="0" smtClean="0"/>
              <a:t>What does “best value” </a:t>
            </a:r>
            <a:br>
              <a:rPr lang="en-US" dirty="0" smtClean="0"/>
            </a:br>
            <a:r>
              <a:rPr lang="en-US" dirty="0" smtClean="0"/>
              <a:t>really mean?</a:t>
            </a:r>
          </a:p>
        </p:txBody>
      </p:sp>
      <p:sp>
        <p:nvSpPr>
          <p:cNvPr id="393218" name="Rectangle 2"/>
          <p:cNvSpPr>
            <a:spLocks noGrp="1" noChangeArrowheads="1"/>
          </p:cNvSpPr>
          <p:nvPr>
            <p:ph type="body" idx="4294967295"/>
          </p:nvPr>
        </p:nvSpPr>
        <p:spPr bwMode="auto">
          <a:xfrm>
            <a:off x="127000" y="1754823"/>
            <a:ext cx="7315200" cy="4541837"/>
          </a:xfrm>
          <a:prstGeom prst="rect">
            <a:avLst/>
          </a:prstGeom>
          <a:noFill/>
          <a:ln>
            <a:miter lim="800000"/>
            <a:headEnd/>
            <a:tailEnd/>
          </a:ln>
        </p:spPr>
        <p:txBody>
          <a:bodyPr/>
          <a:lstStyle/>
          <a:p>
            <a:pPr marL="0" indent="0">
              <a:spcBef>
                <a:spcPts val="500"/>
              </a:spcBef>
              <a:spcAft>
                <a:spcPts val="500"/>
              </a:spcAft>
              <a:buFontTx/>
              <a:buNone/>
            </a:pPr>
            <a:r>
              <a:rPr lang="en-US" sz="2400" b="1" i="1" dirty="0" smtClean="0"/>
              <a:t>From the FAR:</a:t>
            </a:r>
          </a:p>
          <a:p>
            <a:pPr marL="231775" lvl="1" indent="0">
              <a:spcBef>
                <a:spcPts val="500"/>
              </a:spcBef>
              <a:spcAft>
                <a:spcPts val="500"/>
              </a:spcAft>
              <a:buFontTx/>
              <a:buNone/>
            </a:pPr>
            <a:r>
              <a:rPr lang="en-US" sz="3200" b="1" i="1" dirty="0" smtClean="0"/>
              <a:t>2.101  Definitions</a:t>
            </a:r>
          </a:p>
          <a:p>
            <a:pPr marL="231775" lvl="1" indent="0">
              <a:spcBef>
                <a:spcPts val="500"/>
              </a:spcBef>
              <a:spcAft>
                <a:spcPts val="500"/>
              </a:spcAft>
              <a:buFontTx/>
              <a:buNone/>
            </a:pPr>
            <a:r>
              <a:rPr lang="en-US" sz="3200" b="1" dirty="0" smtClean="0"/>
              <a:t>“Best value” means the expected outcome of an acquisition that, in the Government’s estimation, provides the greatest overall benefit in response to the requirement.</a:t>
            </a:r>
          </a:p>
        </p:txBody>
      </p:sp>
      <p:pic>
        <p:nvPicPr>
          <p:cNvPr id="393221" name="Picture 8" descr="justice_is_blind"/>
          <p:cNvPicPr>
            <a:picLocks noChangeAspect="1" noChangeArrowheads="1"/>
          </p:cNvPicPr>
          <p:nvPr/>
        </p:nvPicPr>
        <p:blipFill>
          <a:blip r:embed="rId3" cstate="print"/>
          <a:srcRect/>
          <a:stretch>
            <a:fillRect/>
          </a:stretch>
        </p:blipFill>
        <p:spPr bwMode="auto">
          <a:xfrm>
            <a:off x="6931025" y="1779588"/>
            <a:ext cx="1781175" cy="3295650"/>
          </a:xfrm>
          <a:prstGeom prst="rect">
            <a:avLst/>
          </a:prstGeom>
          <a:noFill/>
          <a:ln w="9525">
            <a:noFill/>
            <a:miter lim="800000"/>
            <a:headEnd/>
            <a:tailEnd/>
          </a:ln>
        </p:spPr>
      </p:pic>
      <p:pic>
        <p:nvPicPr>
          <p:cNvPr id="864258" name="Picture 2" descr="https://cdn0.iconfinder.com/data/icons/business-mix/512/time_check-512.png"/>
          <p:cNvPicPr>
            <a:picLocks noChangeAspect="1" noChangeArrowheads="1"/>
          </p:cNvPicPr>
          <p:nvPr/>
        </p:nvPicPr>
        <p:blipFill>
          <a:blip r:embed="rId4" cstate="print"/>
          <a:srcRect/>
          <a:stretch>
            <a:fillRect/>
          </a:stretch>
        </p:blipFill>
        <p:spPr bwMode="auto">
          <a:xfrm>
            <a:off x="8203713" y="6487868"/>
            <a:ext cx="370132" cy="370132"/>
          </a:xfrm>
          <a:prstGeom prst="rect">
            <a:avLst/>
          </a:prstGeom>
          <a:noFill/>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83683" name="Picture 3"/>
          <p:cNvPicPr>
            <a:picLocks noChangeAspect="1" noChangeArrowheads="1"/>
          </p:cNvPicPr>
          <p:nvPr/>
        </p:nvPicPr>
        <p:blipFill>
          <a:blip r:embed="rId3" cstate="print"/>
          <a:srcRect/>
          <a:stretch>
            <a:fillRect/>
          </a:stretch>
        </p:blipFill>
        <p:spPr bwMode="auto">
          <a:xfrm>
            <a:off x="602012" y="1681018"/>
            <a:ext cx="3545115" cy="4639003"/>
          </a:xfrm>
          <a:prstGeom prst="rect">
            <a:avLst/>
          </a:prstGeom>
          <a:noFill/>
          <a:ln w="25400">
            <a:solidFill>
              <a:schemeClr val="tx1"/>
            </a:solidFill>
            <a:miter lim="800000"/>
            <a:headEnd/>
            <a:tailEnd/>
          </a:ln>
        </p:spPr>
      </p:pic>
      <p:sp>
        <p:nvSpPr>
          <p:cNvPr id="399361" name="Rectangle 2"/>
          <p:cNvSpPr>
            <a:spLocks noGrp="1"/>
          </p:cNvSpPr>
          <p:nvPr>
            <p:ph type="title" idx="4294967295"/>
          </p:nvPr>
        </p:nvSpPr>
        <p:spPr>
          <a:xfrm>
            <a:off x="631825" y="120650"/>
            <a:ext cx="8229600" cy="1143000"/>
          </a:xfrm>
        </p:spPr>
        <p:txBody>
          <a:bodyPr/>
          <a:lstStyle/>
          <a:p>
            <a:r>
              <a:rPr lang="en-US" sz="3200" dirty="0" smtClean="0"/>
              <a:t>PBL Requirement is in </a:t>
            </a:r>
            <a:br>
              <a:rPr lang="en-US" sz="3200" dirty="0" smtClean="0"/>
            </a:br>
            <a:r>
              <a:rPr lang="en-US" sz="3200" dirty="0" smtClean="0"/>
              <a:t>Army Policy</a:t>
            </a:r>
          </a:p>
        </p:txBody>
      </p:sp>
      <p:sp>
        <p:nvSpPr>
          <p:cNvPr id="7" name="TextBox 6"/>
          <p:cNvSpPr txBox="1"/>
          <p:nvPr/>
        </p:nvSpPr>
        <p:spPr>
          <a:xfrm>
            <a:off x="4608946" y="1958109"/>
            <a:ext cx="4304145" cy="4247317"/>
          </a:xfrm>
          <a:prstGeom prst="rect">
            <a:avLst/>
          </a:prstGeom>
          <a:noFill/>
        </p:spPr>
        <p:txBody>
          <a:bodyPr wrap="square" rtlCol="0">
            <a:spAutoFit/>
          </a:bodyPr>
          <a:lstStyle/>
          <a:p>
            <a:r>
              <a:rPr lang="en-US" dirty="0" smtClean="0"/>
              <a:t>2–12. Program executive officer and program managers</a:t>
            </a:r>
          </a:p>
          <a:p>
            <a:r>
              <a:rPr lang="en-US" i="1" dirty="0" smtClean="0"/>
              <a:t>g.  </a:t>
            </a:r>
            <a:r>
              <a:rPr lang="en-US" u="sng" dirty="0" smtClean="0"/>
              <a:t>Ensure that PBL is considered </a:t>
            </a:r>
            <a:r>
              <a:rPr lang="en-US" dirty="0" smtClean="0"/>
              <a:t>as a support alternative and used if it is determined to be economically and</a:t>
            </a:r>
          </a:p>
          <a:p>
            <a:r>
              <a:rPr lang="en-US" dirty="0" smtClean="0"/>
              <a:t>operationally feasible.</a:t>
            </a:r>
          </a:p>
          <a:p>
            <a:endParaRPr lang="en-US" dirty="0" smtClean="0"/>
          </a:p>
          <a:p>
            <a:r>
              <a:rPr lang="en-US" dirty="0" smtClean="0"/>
              <a:t>4–2. General policy</a:t>
            </a:r>
          </a:p>
          <a:p>
            <a:r>
              <a:rPr lang="en-US" dirty="0" smtClean="0"/>
              <a:t>Performance-based product support strategies </a:t>
            </a:r>
            <a:r>
              <a:rPr lang="en-US" u="sng" dirty="0" smtClean="0"/>
              <a:t>are preferred </a:t>
            </a:r>
            <a:r>
              <a:rPr lang="en-US" dirty="0" smtClean="0"/>
              <a:t>for weapon system/materiel that employ either blended (organic and vendor) or vendor support as an integrated performance package designed to optimize system readiness.</a:t>
            </a:r>
            <a:endParaRPr lang="en-US" dirty="0"/>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2433" name="Rectangle 2"/>
          <p:cNvSpPr>
            <a:spLocks noGrp="1" noChangeArrowheads="1"/>
          </p:cNvSpPr>
          <p:nvPr>
            <p:ph type="title"/>
          </p:nvPr>
        </p:nvSpPr>
        <p:spPr>
          <a:xfrm>
            <a:off x="322263" y="1612900"/>
            <a:ext cx="4379912" cy="1143000"/>
          </a:xfrm>
        </p:spPr>
        <p:txBody>
          <a:bodyPr/>
          <a:lstStyle/>
          <a:p>
            <a:pPr algn="ctr" eaLnBrk="1" hangingPunct="1">
              <a:lnSpc>
                <a:spcPct val="80000"/>
              </a:lnSpc>
            </a:pPr>
            <a:r>
              <a:rPr lang="en-US" sz="3200" dirty="0" err="1" smtClean="0">
                <a:solidFill>
                  <a:srgbClr val="CC3300"/>
                </a:solidFill>
              </a:rPr>
              <a:t>DoD’s</a:t>
            </a:r>
            <a:r>
              <a:rPr lang="en-US" sz="3200" dirty="0" smtClean="0">
                <a:solidFill>
                  <a:srgbClr val="CC3300"/>
                </a:solidFill>
              </a:rPr>
              <a:t> Primary Reference</a:t>
            </a:r>
            <a:br>
              <a:rPr lang="en-US" sz="3200" dirty="0" smtClean="0">
                <a:solidFill>
                  <a:srgbClr val="CC3300"/>
                </a:solidFill>
              </a:rPr>
            </a:br>
            <a:r>
              <a:rPr lang="en-US" sz="2400" dirty="0" smtClean="0">
                <a:solidFill>
                  <a:srgbClr val="CC3300"/>
                </a:solidFill>
              </a:rPr>
              <a:t>May 2014</a:t>
            </a:r>
          </a:p>
        </p:txBody>
      </p:sp>
      <p:sp>
        <p:nvSpPr>
          <p:cNvPr id="402434" name="Rectangle 3"/>
          <p:cNvSpPr>
            <a:spLocks noGrp="1" noChangeArrowheads="1"/>
          </p:cNvSpPr>
          <p:nvPr>
            <p:ph type="subTitle" idx="4294967295"/>
          </p:nvPr>
        </p:nvSpPr>
        <p:spPr bwMode="auto">
          <a:xfrm>
            <a:off x="631825" y="3106738"/>
            <a:ext cx="3800475" cy="582612"/>
          </a:xfrm>
          <a:prstGeom prst="rect">
            <a:avLst/>
          </a:prstGeom>
          <a:noFill/>
          <a:ln>
            <a:miter lim="800000"/>
            <a:headEnd/>
            <a:tailEnd/>
          </a:ln>
        </p:spPr>
        <p:txBody>
          <a:bodyPr/>
          <a:lstStyle/>
          <a:p>
            <a:pPr algn="ctr" eaLnBrk="1" hangingPunct="1">
              <a:buFontTx/>
              <a:buNone/>
            </a:pPr>
            <a:r>
              <a:rPr lang="en-US" sz="2800" dirty="0" smtClean="0"/>
              <a:t>PBL Guidebook</a:t>
            </a:r>
          </a:p>
          <a:p>
            <a:pPr algn="ctr" eaLnBrk="1" hangingPunct="1">
              <a:buFontTx/>
              <a:buNone/>
            </a:pPr>
            <a:endParaRPr lang="en-US" sz="2800" dirty="0" smtClean="0"/>
          </a:p>
          <a:p>
            <a:pPr algn="ctr" eaLnBrk="1" hangingPunct="1">
              <a:buFontTx/>
              <a:buNone/>
            </a:pPr>
            <a:endParaRPr lang="en-US" sz="1800" dirty="0" smtClean="0"/>
          </a:p>
          <a:p>
            <a:pPr algn="ctr" eaLnBrk="1" hangingPunct="1">
              <a:buFontTx/>
              <a:buNone/>
            </a:pPr>
            <a:endParaRPr lang="en-US" sz="1800" dirty="0" smtClean="0"/>
          </a:p>
          <a:p>
            <a:pPr algn="ctr" eaLnBrk="1" hangingPunct="1">
              <a:buFontTx/>
              <a:buNone/>
            </a:pPr>
            <a:endParaRPr lang="en-US" sz="1800" dirty="0" smtClean="0"/>
          </a:p>
          <a:p>
            <a:pPr algn="ctr" eaLnBrk="1" hangingPunct="1">
              <a:buFontTx/>
              <a:buNone/>
            </a:pPr>
            <a:endParaRPr lang="en-US" sz="1800" dirty="0" smtClean="0"/>
          </a:p>
        </p:txBody>
      </p:sp>
      <p:sp>
        <p:nvSpPr>
          <p:cNvPr id="402436" name="Text Box 6"/>
          <p:cNvSpPr txBox="1">
            <a:spLocks noChangeArrowheads="1"/>
          </p:cNvSpPr>
          <p:nvPr/>
        </p:nvSpPr>
        <p:spPr bwMode="auto">
          <a:xfrm>
            <a:off x="404813" y="4102100"/>
            <a:ext cx="4425950" cy="507831"/>
          </a:xfrm>
          <a:prstGeom prst="rect">
            <a:avLst/>
          </a:prstGeom>
          <a:noFill/>
          <a:ln w="9525" algn="ctr">
            <a:noFill/>
            <a:miter lim="800000"/>
            <a:headEnd/>
            <a:tailEnd/>
          </a:ln>
        </p:spPr>
        <p:txBody>
          <a:bodyPr>
            <a:spAutoFit/>
          </a:bodyPr>
          <a:lstStyle/>
          <a:p>
            <a:pPr algn="ctr">
              <a:spcBef>
                <a:spcPct val="50000"/>
              </a:spcBef>
            </a:pPr>
            <a:r>
              <a:rPr lang="en-US" sz="1200" i="1" dirty="0"/>
              <a:t>To download complete document, go to – </a:t>
            </a:r>
          </a:p>
          <a:p>
            <a:pPr algn="ctr">
              <a:spcBef>
                <a:spcPct val="50000"/>
              </a:spcBef>
            </a:pPr>
            <a:r>
              <a:rPr lang="en-US" sz="1000" dirty="0" smtClean="0">
                <a:hlinkClick r:id="rId3"/>
              </a:rPr>
              <a:t>https://acc.dau.mil/pbl-guidebook</a:t>
            </a:r>
            <a:endParaRPr lang="en-US" sz="1000" dirty="0"/>
          </a:p>
        </p:txBody>
      </p:sp>
      <p:sp>
        <p:nvSpPr>
          <p:cNvPr id="6" name="TextBox 5"/>
          <p:cNvSpPr txBox="1"/>
          <p:nvPr/>
        </p:nvSpPr>
        <p:spPr>
          <a:xfrm>
            <a:off x="4802910" y="4331855"/>
            <a:ext cx="2778325" cy="2092881"/>
          </a:xfrm>
          <a:prstGeom prst="rect">
            <a:avLst/>
          </a:prstGeom>
          <a:noFill/>
        </p:spPr>
        <p:txBody>
          <a:bodyPr wrap="none" rtlCol="0">
            <a:spAutoFit/>
          </a:bodyPr>
          <a:lstStyle/>
          <a:p>
            <a:r>
              <a:rPr lang="en-US" sz="13000" dirty="0" smtClean="0">
                <a:solidFill>
                  <a:srgbClr val="FF0000"/>
                </a:solidFill>
              </a:rPr>
              <a:t>FIX</a:t>
            </a:r>
            <a:endParaRPr lang="en-US" sz="13000" dirty="0">
              <a:solidFill>
                <a:srgbClr val="FF0000"/>
              </a:solidFill>
            </a:endParaRPr>
          </a:p>
        </p:txBody>
      </p:sp>
      <p:pic>
        <p:nvPicPr>
          <p:cNvPr id="579585" name="Picture 1"/>
          <p:cNvPicPr>
            <a:picLocks noGrp="1" noChangeAspect="1" noChangeArrowheads="1"/>
          </p:cNvPicPr>
          <p:nvPr>
            <p:ph sz="half" idx="4294967295"/>
          </p:nvPr>
        </p:nvPicPr>
        <p:blipFill>
          <a:blip r:embed="rId4" cstate="print"/>
          <a:srcRect/>
          <a:stretch>
            <a:fillRect/>
          </a:stretch>
        </p:blipFill>
        <p:spPr bwMode="auto">
          <a:xfrm>
            <a:off x="4816475" y="1361853"/>
            <a:ext cx="3871913" cy="5018531"/>
          </a:xfrm>
          <a:prstGeom prst="rect">
            <a:avLst/>
          </a:prstGeom>
          <a:noFill/>
          <a:ln w="9525">
            <a:noFill/>
            <a:miter lim="800000"/>
            <a:headEnd/>
            <a:tailEnd/>
          </a:ln>
        </p:spPr>
      </p:pic>
      <p:sp>
        <p:nvSpPr>
          <p:cNvPr id="7" name="Rectangle 2"/>
          <p:cNvSpPr txBox="1">
            <a:spLocks noChangeArrowheads="1"/>
          </p:cNvSpPr>
          <p:nvPr/>
        </p:nvSpPr>
        <p:spPr bwMode="auto">
          <a:xfrm>
            <a:off x="631825" y="3365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0" cap="none" spc="0" normalizeH="0" baseline="0" noProof="0" dirty="0" smtClean="0">
                <a:ln>
                  <a:noFill/>
                </a:ln>
                <a:solidFill>
                  <a:schemeClr val="accent2"/>
                </a:solidFill>
                <a:effectLst/>
                <a:uLnTx/>
                <a:uFillTx/>
                <a:latin typeface="+mn-lt"/>
                <a:ea typeface="+mj-ea"/>
                <a:cs typeface="+mj-cs"/>
              </a:rPr>
              <a:t>PBL Guidebook</a:t>
            </a:r>
          </a:p>
        </p:txBody>
      </p:sp>
      <p:sp>
        <p:nvSpPr>
          <p:cNvPr id="8" name="Rectangle 7">
            <a:hlinkClick r:id="" action="ppaction://noaction"/>
          </p:cNvPr>
          <p:cNvSpPr/>
          <p:nvPr/>
        </p:nvSpPr>
        <p:spPr bwMode="auto">
          <a:xfrm>
            <a:off x="5701552" y="4184725"/>
            <a:ext cx="2764715"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1082040" y="1988503"/>
            <a:ext cx="6964121" cy="2728277"/>
          </a:xfrm>
          <a:prstGeom prst="rect">
            <a:avLst/>
          </a:prstGeom>
          <a:scene3d>
            <a:camera prst="orthographicFront"/>
            <a:lightRig rig="threePt" dir="t"/>
          </a:scene3d>
          <a:sp3d/>
        </p:spPr>
        <p:txBody>
          <a:bodyPr wrap="none" fromWordArt="1">
            <a:prstTxWarp prst="textPlain">
              <a:avLst>
                <a:gd name="adj" fmla="val 50000"/>
              </a:avLst>
            </a:prstTxWarp>
          </a:bodyPr>
          <a:lstStyle/>
          <a:p>
            <a:pPr algn="ctr"/>
            <a:r>
              <a:rPr lang="en-US" sz="4400" kern="10" dirty="0">
                <a:ln w="12700">
                  <a:solidFill>
                    <a:srgbClr val="EAEAEA"/>
                  </a:solidFill>
                  <a:round/>
                  <a:headEnd/>
                  <a:tailEnd/>
                </a:ln>
                <a:solidFill>
                  <a:srgbClr val="0070C0"/>
                </a:solidFill>
                <a:effectLst>
                  <a:outerShdw blurRad="38100" dist="38100" dir="2700000" algn="tl">
                    <a:srgbClr val="000000">
                      <a:alpha val="43137"/>
                    </a:srgbClr>
                  </a:outerShdw>
                </a:effectLst>
                <a:latin typeface="Arial Black"/>
              </a:rPr>
              <a:t>Why PBL?</a:t>
            </a:r>
          </a:p>
        </p:txBody>
      </p:sp>
      <p:sp>
        <p:nvSpPr>
          <p:cNvPr id="5" name="Rectangle 4"/>
          <p:cNvSpPr/>
          <p:nvPr/>
        </p:nvSpPr>
        <p:spPr bwMode="auto">
          <a:xfrm>
            <a:off x="228600" y="952500"/>
            <a:ext cx="8743950" cy="571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01" name="Rectangle 2"/>
          <p:cNvSpPr>
            <a:spLocks noGrp="1" noChangeArrowheads="1"/>
          </p:cNvSpPr>
          <p:nvPr>
            <p:ph type="title" idx="4294967295"/>
          </p:nvPr>
        </p:nvSpPr>
        <p:spPr>
          <a:xfrm>
            <a:off x="1544746" y="388620"/>
            <a:ext cx="7264400" cy="867116"/>
          </a:xfrm>
        </p:spPr>
        <p:txBody>
          <a:bodyPr/>
          <a:lstStyle/>
          <a:p>
            <a:pPr>
              <a:lnSpc>
                <a:spcPct val="80000"/>
              </a:lnSpc>
            </a:pPr>
            <a:r>
              <a:rPr lang="en-US" dirty="0" smtClean="0"/>
              <a:t>The Motivation for PBL</a:t>
            </a:r>
            <a:endParaRPr lang="en-US" sz="4000" dirty="0" smtClean="0"/>
          </a:p>
        </p:txBody>
      </p:sp>
      <p:sp>
        <p:nvSpPr>
          <p:cNvPr id="409604" name="Rectangle 4"/>
          <p:cNvSpPr>
            <a:spLocks noChangeArrowheads="1"/>
          </p:cNvSpPr>
          <p:nvPr/>
        </p:nvSpPr>
        <p:spPr bwMode="auto">
          <a:xfrm>
            <a:off x="287598" y="1684605"/>
            <a:ext cx="5896032" cy="3485271"/>
          </a:xfrm>
          <a:prstGeom prst="rect">
            <a:avLst/>
          </a:prstGeom>
          <a:noFill/>
          <a:ln w="9525">
            <a:noFill/>
            <a:miter lim="800000"/>
            <a:headEnd/>
            <a:tailEnd/>
          </a:ln>
        </p:spPr>
        <p:txBody>
          <a:bodyPr/>
          <a:lstStyle/>
          <a:p>
            <a:pPr marL="228600" indent="-228600">
              <a:lnSpc>
                <a:spcPct val="90000"/>
              </a:lnSpc>
              <a:spcBef>
                <a:spcPts val="0"/>
              </a:spcBef>
              <a:spcAft>
                <a:spcPts val="1200"/>
              </a:spcAft>
              <a:buFontTx/>
              <a:buChar char="•"/>
            </a:pPr>
            <a:r>
              <a:rPr lang="en-US" sz="2400" b="0" dirty="0"/>
              <a:t>Budget </a:t>
            </a:r>
            <a:r>
              <a:rPr lang="en-US" sz="2400" b="0" dirty="0" smtClean="0"/>
              <a:t>pressures…do </a:t>
            </a:r>
            <a:r>
              <a:rPr lang="en-US" sz="2400" b="0" dirty="0"/>
              <a:t>more with less.</a:t>
            </a:r>
          </a:p>
          <a:p>
            <a:pPr marL="685800" lvl="1" indent="-393700">
              <a:lnSpc>
                <a:spcPct val="90000"/>
              </a:lnSpc>
              <a:spcBef>
                <a:spcPts val="0"/>
              </a:spcBef>
              <a:spcAft>
                <a:spcPts val="1200"/>
              </a:spcAft>
              <a:buFont typeface="Arial" pitchFamily="34" charset="0"/>
              <a:buChar char="‒"/>
            </a:pPr>
            <a:r>
              <a:rPr lang="en-US" sz="2400" b="0" dirty="0" smtClean="0"/>
              <a:t>We </a:t>
            </a:r>
            <a:r>
              <a:rPr lang="en-US" sz="2400" b="0" dirty="0"/>
              <a:t>are buying fewer systems and keeping them longer, creating additional upward pressure on Operations and Support cost.</a:t>
            </a:r>
          </a:p>
          <a:p>
            <a:pPr marL="685800" lvl="1" indent="-393700">
              <a:lnSpc>
                <a:spcPct val="90000"/>
              </a:lnSpc>
              <a:spcBef>
                <a:spcPts val="0"/>
              </a:spcBef>
              <a:spcAft>
                <a:spcPts val="1200"/>
              </a:spcAft>
              <a:buFont typeface="Arial" pitchFamily="34" charset="0"/>
              <a:buChar char="‒"/>
            </a:pPr>
            <a:r>
              <a:rPr lang="en-US" sz="2400" b="0" dirty="0"/>
              <a:t>Aging systems bring along </a:t>
            </a:r>
            <a:r>
              <a:rPr lang="en-US" sz="2400" b="0" dirty="0" smtClean="0"/>
              <a:t>baggage: obsolescence</a:t>
            </a:r>
            <a:r>
              <a:rPr lang="en-US" sz="2400" b="0" dirty="0"/>
              <a:t>, decreasing reliability, diminishing manufacturing sources, and </a:t>
            </a:r>
            <a:r>
              <a:rPr lang="en-US" sz="2400" b="0" dirty="0" smtClean="0"/>
              <a:t>increasing prices. </a:t>
            </a:r>
            <a:endParaRPr lang="en-US" sz="2400" b="0" dirty="0"/>
          </a:p>
        </p:txBody>
      </p:sp>
      <p:pic>
        <p:nvPicPr>
          <p:cNvPr id="571394" name="Picture 2" descr="http://communicatebetterblog.com/wp-content/uploads/2014/03/incentive_sign.jpg"/>
          <p:cNvPicPr>
            <a:picLocks noChangeAspect="1" noChangeArrowheads="1"/>
          </p:cNvPicPr>
          <p:nvPr/>
        </p:nvPicPr>
        <p:blipFill>
          <a:blip r:embed="rId3" cstate="print"/>
          <a:srcRect l="11976" r="10768"/>
          <a:stretch>
            <a:fillRect/>
          </a:stretch>
        </p:blipFill>
        <p:spPr bwMode="auto">
          <a:xfrm>
            <a:off x="6172200" y="1878389"/>
            <a:ext cx="2800350" cy="2981324"/>
          </a:xfrm>
          <a:prstGeom prst="rect">
            <a:avLst/>
          </a:prstGeom>
          <a:noFill/>
        </p:spPr>
      </p:pic>
      <p:sp>
        <p:nvSpPr>
          <p:cNvPr id="5" name="Rectangle 4"/>
          <p:cNvSpPr>
            <a:spLocks noChangeArrowheads="1"/>
          </p:cNvSpPr>
          <p:nvPr/>
        </p:nvSpPr>
        <p:spPr bwMode="auto">
          <a:xfrm>
            <a:off x="305475" y="5246369"/>
            <a:ext cx="8416493" cy="1200151"/>
          </a:xfrm>
          <a:prstGeom prst="rect">
            <a:avLst/>
          </a:prstGeom>
          <a:solidFill>
            <a:srgbClr val="FFFF00"/>
          </a:solidFill>
          <a:ln w="9525">
            <a:solidFill>
              <a:schemeClr val="tx1"/>
            </a:solidFill>
            <a:miter lim="800000"/>
            <a:headEnd/>
            <a:tailEnd/>
          </a:ln>
        </p:spPr>
        <p:txBody>
          <a:bodyPr/>
          <a:lstStyle/>
          <a:p>
            <a:pPr marL="228600" algn="ctr">
              <a:lnSpc>
                <a:spcPct val="90000"/>
              </a:lnSpc>
              <a:spcBef>
                <a:spcPts val="0"/>
              </a:spcBef>
              <a:spcAft>
                <a:spcPts val="1200"/>
              </a:spcAft>
            </a:pPr>
            <a:r>
              <a:rPr lang="en-US" sz="2400" i="1" dirty="0" smtClean="0"/>
              <a:t>DoD </a:t>
            </a:r>
            <a:r>
              <a:rPr lang="en-US" sz="2400" i="1" dirty="0"/>
              <a:t>must use innovative strategies and incentives to fund both current requirements and continuing readiness </a:t>
            </a:r>
            <a:r>
              <a:rPr lang="en-US" sz="2400" i="1" dirty="0" smtClean="0"/>
              <a:t>investments - mandates </a:t>
            </a:r>
            <a:r>
              <a:rPr lang="en-US" sz="2400" i="1" dirty="0"/>
              <a:t>don’t work.</a:t>
            </a:r>
          </a:p>
          <a:p>
            <a:pPr marL="177800" indent="-177800">
              <a:lnSpc>
                <a:spcPct val="90000"/>
              </a:lnSpc>
              <a:spcBef>
                <a:spcPts val="0"/>
              </a:spcBef>
              <a:spcAft>
                <a:spcPts val="1200"/>
              </a:spcAft>
            </a:pPr>
            <a:endParaRPr lang="en-US" sz="2400" b="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2010351" y="286773"/>
            <a:ext cx="6801862" cy="830997"/>
          </a:xfrm>
          <a:prstGeom prst="rect">
            <a:avLst/>
          </a:prstGeom>
          <a:noFill/>
          <a:ln w="9525">
            <a:noFill/>
            <a:miter lim="800000"/>
            <a:headEnd/>
            <a:tailEnd/>
          </a:ln>
        </p:spPr>
        <p:txBody>
          <a:bodyPr wrap="none">
            <a:spAutoFit/>
          </a:bodyPr>
          <a:lstStyle/>
          <a:p>
            <a:pPr algn="r" eaLnBrk="1" hangingPunct="1"/>
            <a:r>
              <a:rPr lang="en-US" sz="2400" b="1" i="1" dirty="0" smtClean="0">
                <a:solidFill>
                  <a:schemeClr val="accent2"/>
                </a:solidFill>
              </a:rPr>
              <a:t>CH-47 Cost </a:t>
            </a:r>
            <a:r>
              <a:rPr lang="en-US" sz="2400" b="1" i="1" dirty="0">
                <a:solidFill>
                  <a:schemeClr val="accent2"/>
                </a:solidFill>
              </a:rPr>
              <a:t>of Operation Growth over 4 years</a:t>
            </a:r>
            <a:br>
              <a:rPr lang="en-US" sz="2400" b="1" i="1" dirty="0">
                <a:solidFill>
                  <a:schemeClr val="accent2"/>
                </a:solidFill>
              </a:rPr>
            </a:br>
            <a:r>
              <a:rPr lang="en-US" sz="2400" b="1" i="1" dirty="0">
                <a:solidFill>
                  <a:schemeClr val="accent2"/>
                </a:solidFill>
              </a:rPr>
              <a:t> </a:t>
            </a:r>
            <a:r>
              <a:rPr lang="en-US" sz="2000" b="1" i="1" dirty="0">
                <a:solidFill>
                  <a:schemeClr val="accent2"/>
                </a:solidFill>
              </a:rPr>
              <a:t>(7/99-6/03)</a:t>
            </a:r>
          </a:p>
        </p:txBody>
      </p:sp>
      <p:graphicFrame>
        <p:nvGraphicFramePr>
          <p:cNvPr id="1026" name="Object 2"/>
          <p:cNvGraphicFramePr>
            <a:graphicFrameLocks noChangeAspect="1"/>
          </p:cNvGraphicFramePr>
          <p:nvPr/>
        </p:nvGraphicFramePr>
        <p:xfrm>
          <a:off x="1276350" y="1247460"/>
          <a:ext cx="8572500" cy="4772025"/>
        </p:xfrm>
        <a:graphic>
          <a:graphicData uri="http://schemas.openxmlformats.org/presentationml/2006/ole">
            <p:oleObj spid="_x0000_s822274" name="Chart" r:id="rId4" imgW="9448800" imgH="4787900" progId="Excel.Sheet.8">
              <p:embed/>
            </p:oleObj>
          </a:graphicData>
        </a:graphic>
      </p:graphicFrame>
      <p:sp>
        <p:nvSpPr>
          <p:cNvPr id="4" name="TextBox 3"/>
          <p:cNvSpPr txBox="1"/>
          <p:nvPr/>
        </p:nvSpPr>
        <p:spPr>
          <a:xfrm>
            <a:off x="7255543" y="4247835"/>
            <a:ext cx="1694696" cy="400110"/>
          </a:xfrm>
          <a:prstGeom prst="rect">
            <a:avLst/>
          </a:prstGeom>
          <a:noFill/>
        </p:spPr>
        <p:txBody>
          <a:bodyPr wrap="none" rtlCol="0">
            <a:spAutoFit/>
          </a:bodyPr>
          <a:lstStyle/>
          <a:p>
            <a:r>
              <a:rPr lang="en-US" sz="2000" b="1" dirty="0" smtClean="0">
                <a:latin typeface="Arial" pitchFamily="34" charset="0"/>
                <a:cs typeface="Arial" pitchFamily="34" charset="0"/>
              </a:rPr>
              <a:t>Flight Hours</a:t>
            </a:r>
            <a:endParaRPr lang="en-US" sz="2000" b="1"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7553" name="Rectangle 3"/>
          <p:cNvSpPr>
            <a:spLocks noGrp="1" noChangeArrowheads="1"/>
          </p:cNvSpPr>
          <p:nvPr>
            <p:ph type="title"/>
          </p:nvPr>
        </p:nvSpPr>
        <p:spPr>
          <a:xfrm>
            <a:off x="631825" y="247650"/>
            <a:ext cx="8229600" cy="897659"/>
          </a:xfrm>
        </p:spPr>
        <p:txBody>
          <a:bodyPr/>
          <a:lstStyle/>
          <a:p>
            <a:pPr eaLnBrk="1" hangingPunct="1"/>
            <a:r>
              <a:rPr lang="en-US" dirty="0" smtClean="0"/>
              <a:t>Fact: The Times Have Changed</a:t>
            </a:r>
          </a:p>
        </p:txBody>
      </p:sp>
      <p:pic>
        <p:nvPicPr>
          <p:cNvPr id="407554" name="Picture 2"/>
          <p:cNvPicPr>
            <a:picLocks noChangeAspect="1" noChangeArrowheads="1"/>
          </p:cNvPicPr>
          <p:nvPr/>
        </p:nvPicPr>
        <p:blipFill>
          <a:blip r:embed="rId3" cstate="print"/>
          <a:srcRect/>
          <a:stretch>
            <a:fillRect/>
          </a:stretch>
        </p:blipFill>
        <p:spPr bwMode="auto">
          <a:xfrm>
            <a:off x="19050" y="931015"/>
            <a:ext cx="8983663" cy="5711825"/>
          </a:xfrm>
          <a:prstGeom prst="rect">
            <a:avLst/>
          </a:prstGeom>
          <a:noFill/>
          <a:ln w="9525" algn="ctr">
            <a:noFill/>
            <a:miter lim="800000"/>
            <a:headEnd/>
            <a:tailEnd/>
          </a:ln>
        </p:spPr>
      </p:pic>
      <p:sp>
        <p:nvSpPr>
          <p:cNvPr id="407555" name="Text Box 4"/>
          <p:cNvSpPr txBox="1">
            <a:spLocks noChangeArrowheads="1"/>
          </p:cNvSpPr>
          <p:nvPr/>
        </p:nvSpPr>
        <p:spPr bwMode="auto">
          <a:xfrm>
            <a:off x="0" y="1170854"/>
            <a:ext cx="9144000" cy="304800"/>
          </a:xfrm>
          <a:prstGeom prst="rect">
            <a:avLst/>
          </a:prstGeom>
          <a:noFill/>
          <a:ln w="9525" algn="ctr">
            <a:noFill/>
            <a:miter lim="800000"/>
            <a:headEnd/>
            <a:tailEnd/>
          </a:ln>
        </p:spPr>
        <p:txBody>
          <a:bodyPr>
            <a:spAutoFit/>
          </a:bodyPr>
          <a:lstStyle/>
          <a:p>
            <a:pPr algn="ctr">
              <a:lnSpc>
                <a:spcPct val="70000"/>
              </a:lnSpc>
            </a:pPr>
            <a:r>
              <a:rPr lang="en-US" sz="2000" i="1" dirty="0">
                <a:solidFill>
                  <a:schemeClr val="accent2"/>
                </a:solidFill>
              </a:rPr>
              <a:t>There are fewer new systems…and they are expected to last longer.  </a:t>
            </a:r>
          </a:p>
        </p:txBody>
      </p:sp>
      <p:sp>
        <p:nvSpPr>
          <p:cNvPr id="407557" name="AutoShape 6"/>
          <p:cNvSpPr>
            <a:spLocks noChangeArrowheads="1"/>
          </p:cNvSpPr>
          <p:nvPr/>
        </p:nvSpPr>
        <p:spPr bwMode="auto">
          <a:xfrm>
            <a:off x="839788" y="2474318"/>
            <a:ext cx="155081" cy="187226"/>
          </a:xfrm>
          <a:prstGeom prst="flowChartDecision">
            <a:avLst/>
          </a:prstGeom>
          <a:solidFill>
            <a:srgbClr val="FF0000"/>
          </a:solidFill>
          <a:ln w="9525" algn="ctr">
            <a:solidFill>
              <a:schemeClr val="tx1"/>
            </a:solidFill>
            <a:miter lim="800000"/>
            <a:headEnd/>
            <a:tailEnd/>
          </a:ln>
        </p:spPr>
        <p:txBody>
          <a:bodyPr wrap="none" anchor="ctr"/>
          <a:lstStyle/>
          <a:p>
            <a:pPr algn="ctr"/>
            <a:endParaRPr lang="en-US"/>
          </a:p>
        </p:txBody>
      </p:sp>
      <p:sp>
        <p:nvSpPr>
          <p:cNvPr id="407558" name="AutoShape 7"/>
          <p:cNvSpPr>
            <a:spLocks noChangeArrowheads="1"/>
          </p:cNvSpPr>
          <p:nvPr/>
        </p:nvSpPr>
        <p:spPr bwMode="auto">
          <a:xfrm>
            <a:off x="839788" y="2285208"/>
            <a:ext cx="168126" cy="145070"/>
          </a:xfrm>
          <a:prstGeom prst="flowChartDecision">
            <a:avLst/>
          </a:prstGeom>
          <a:solidFill>
            <a:schemeClr val="accent2"/>
          </a:solidFill>
          <a:ln w="9525" algn="ctr">
            <a:solidFill>
              <a:schemeClr val="tx1"/>
            </a:solidFill>
            <a:miter lim="800000"/>
            <a:headEnd/>
            <a:tailEnd/>
          </a:ln>
        </p:spPr>
        <p:txBody>
          <a:bodyPr wrap="none" anchor="ctr"/>
          <a:lstStyle/>
          <a:p>
            <a:pPr algn="ctr"/>
            <a:endParaRPr lang="en-US"/>
          </a:p>
        </p:txBody>
      </p:sp>
      <p:sp>
        <p:nvSpPr>
          <p:cNvPr id="407559" name="Oval 8"/>
          <p:cNvSpPr>
            <a:spLocks noChangeArrowheads="1"/>
          </p:cNvSpPr>
          <p:nvPr/>
        </p:nvSpPr>
        <p:spPr bwMode="auto">
          <a:xfrm>
            <a:off x="854075" y="2721679"/>
            <a:ext cx="146386" cy="133910"/>
          </a:xfrm>
          <a:prstGeom prst="ellipse">
            <a:avLst/>
          </a:prstGeom>
          <a:solidFill>
            <a:srgbClr val="009900"/>
          </a:solidFill>
          <a:ln w="9525" algn="ctr">
            <a:solidFill>
              <a:schemeClr val="tx1"/>
            </a:solidFill>
            <a:round/>
            <a:headEnd/>
            <a:tailEnd/>
          </a:ln>
        </p:spPr>
        <p:txBody>
          <a:bodyPr wrap="none" anchor="ctr"/>
          <a:lstStyle/>
          <a:p>
            <a:pPr algn="ctr"/>
            <a:endParaRPr lang="en-US"/>
          </a:p>
        </p:txBody>
      </p:sp>
      <p:sp>
        <p:nvSpPr>
          <p:cNvPr id="407560" name="Text Box 9"/>
          <p:cNvSpPr txBox="1">
            <a:spLocks noChangeArrowheads="1"/>
          </p:cNvSpPr>
          <p:nvPr/>
        </p:nvSpPr>
        <p:spPr bwMode="auto">
          <a:xfrm>
            <a:off x="1041471" y="2225305"/>
            <a:ext cx="1677061" cy="261610"/>
          </a:xfrm>
          <a:prstGeom prst="rect">
            <a:avLst/>
          </a:prstGeom>
          <a:noFill/>
          <a:ln w="9525" algn="ctr">
            <a:noFill/>
            <a:miter lim="800000"/>
            <a:headEnd/>
            <a:tailEnd/>
          </a:ln>
        </p:spPr>
        <p:txBody>
          <a:bodyPr wrap="none">
            <a:spAutoFit/>
          </a:bodyPr>
          <a:lstStyle/>
          <a:p>
            <a:pPr algn="ctr"/>
            <a:r>
              <a:rPr lang="en-US" sz="1100" dirty="0"/>
              <a:t>Out of Service Aircraft</a:t>
            </a:r>
          </a:p>
        </p:txBody>
      </p:sp>
      <p:sp>
        <p:nvSpPr>
          <p:cNvPr id="407561" name="Text Box 10"/>
          <p:cNvSpPr txBox="1">
            <a:spLocks noChangeArrowheads="1"/>
          </p:cNvSpPr>
          <p:nvPr/>
        </p:nvSpPr>
        <p:spPr bwMode="auto">
          <a:xfrm>
            <a:off x="1083600" y="2426409"/>
            <a:ext cx="1388521" cy="261610"/>
          </a:xfrm>
          <a:prstGeom prst="rect">
            <a:avLst/>
          </a:prstGeom>
          <a:noFill/>
          <a:ln w="9525" algn="ctr">
            <a:noFill/>
            <a:miter lim="800000"/>
            <a:headEnd/>
            <a:tailEnd/>
          </a:ln>
        </p:spPr>
        <p:txBody>
          <a:bodyPr wrap="none">
            <a:spAutoFit/>
          </a:bodyPr>
          <a:lstStyle/>
          <a:p>
            <a:pPr algn="ctr"/>
            <a:r>
              <a:rPr lang="en-US" sz="1100" dirty="0"/>
              <a:t>In Service Aircraft</a:t>
            </a:r>
          </a:p>
        </p:txBody>
      </p:sp>
      <p:sp>
        <p:nvSpPr>
          <p:cNvPr id="407562" name="Text Box 11"/>
          <p:cNvSpPr txBox="1">
            <a:spLocks noChangeArrowheads="1"/>
          </p:cNvSpPr>
          <p:nvPr/>
        </p:nvSpPr>
        <p:spPr bwMode="auto">
          <a:xfrm>
            <a:off x="1069956" y="2636329"/>
            <a:ext cx="1273104" cy="261610"/>
          </a:xfrm>
          <a:prstGeom prst="rect">
            <a:avLst/>
          </a:prstGeom>
          <a:noFill/>
          <a:ln w="9525" algn="ctr">
            <a:noFill/>
            <a:miter lim="800000"/>
            <a:headEnd/>
            <a:tailEnd/>
          </a:ln>
        </p:spPr>
        <p:txBody>
          <a:bodyPr wrap="none">
            <a:spAutoFit/>
          </a:bodyPr>
          <a:lstStyle/>
          <a:p>
            <a:pPr algn="ctr"/>
            <a:r>
              <a:rPr lang="en-US" sz="1100" dirty="0"/>
              <a:t>Planned Aircraft</a:t>
            </a:r>
          </a:p>
        </p:txBody>
      </p:sp>
      <p:sp>
        <p:nvSpPr>
          <p:cNvPr id="407563" name="Text Box 12"/>
          <p:cNvSpPr txBox="1">
            <a:spLocks noChangeArrowheads="1"/>
          </p:cNvSpPr>
          <p:nvPr/>
        </p:nvSpPr>
        <p:spPr bwMode="auto">
          <a:xfrm>
            <a:off x="649288" y="6607175"/>
            <a:ext cx="1803400" cy="244475"/>
          </a:xfrm>
          <a:prstGeom prst="rect">
            <a:avLst/>
          </a:prstGeom>
          <a:noFill/>
          <a:ln w="9525" algn="ctr">
            <a:noFill/>
            <a:miter lim="800000"/>
            <a:headEnd/>
            <a:tailEnd/>
          </a:ln>
        </p:spPr>
        <p:txBody>
          <a:bodyPr wrap="none">
            <a:spAutoFit/>
          </a:bodyPr>
          <a:lstStyle/>
          <a:p>
            <a:pPr algn="ctr"/>
            <a:r>
              <a:rPr lang="en-US" sz="1000"/>
              <a:t>Source:  Pratt and Whitney</a:t>
            </a:r>
          </a:p>
        </p:txBody>
      </p:sp>
      <p:sp>
        <p:nvSpPr>
          <p:cNvPr id="13" name="Line 6"/>
          <p:cNvSpPr>
            <a:spLocks noChangeShapeType="1"/>
          </p:cNvSpPr>
          <p:nvPr/>
        </p:nvSpPr>
        <p:spPr bwMode="gray">
          <a:xfrm>
            <a:off x="362527" y="1065645"/>
            <a:ext cx="8382000" cy="0"/>
          </a:xfrm>
          <a:prstGeom prst="line">
            <a:avLst/>
          </a:prstGeom>
          <a:noFill/>
          <a:ln w="57150">
            <a:solidFill>
              <a:srgbClr val="0C2D83"/>
            </a:solidFill>
            <a:round/>
            <a:headEnd/>
            <a:tailEnd/>
          </a:ln>
          <a:effectLst/>
        </p:spPr>
        <p:txBody>
          <a:bodyPr wrap="none" anchor="ctr"/>
          <a:lstStyle/>
          <a:p>
            <a:pPr algn="ctr">
              <a:defRPr/>
            </a:pPr>
            <a:endParaRPr lang="en-US">
              <a:cs typeface="+mn-cs"/>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31825" y="336550"/>
            <a:ext cx="8229600" cy="1143000"/>
          </a:xfrm>
        </p:spPr>
        <p:txBody>
          <a:bodyPr/>
          <a:lstStyle/>
          <a:p>
            <a:r>
              <a:rPr lang="en-US" dirty="0" smtClean="0"/>
              <a:t>Augustine’s Laws</a:t>
            </a:r>
          </a:p>
        </p:txBody>
      </p:sp>
      <p:sp>
        <p:nvSpPr>
          <p:cNvPr id="8" name="TextBox 7"/>
          <p:cNvSpPr txBox="1"/>
          <p:nvPr/>
        </p:nvSpPr>
        <p:spPr>
          <a:xfrm>
            <a:off x="662940" y="2120860"/>
            <a:ext cx="7932420" cy="2197525"/>
          </a:xfrm>
          <a:prstGeom prst="rect">
            <a:avLst/>
          </a:prstGeom>
          <a:noFill/>
        </p:spPr>
        <p:txBody>
          <a:bodyPr wrap="square" rtlCol="0">
            <a:spAutoFit/>
          </a:bodyPr>
          <a:lstStyle/>
          <a:p>
            <a:pPr>
              <a:lnSpc>
                <a:spcPct val="114000"/>
              </a:lnSpc>
              <a:spcAft>
                <a:spcPts val="600"/>
              </a:spcAft>
            </a:pPr>
            <a:r>
              <a:rPr lang="en-US" sz="4000" i="1" dirty="0" smtClean="0"/>
              <a:t>“Why can’t we buy just one </a:t>
            </a:r>
            <a:r>
              <a:rPr lang="en-US" sz="4000" i="1" dirty="0" err="1" smtClean="0"/>
              <a:t>aeroplane</a:t>
            </a:r>
            <a:r>
              <a:rPr lang="en-US" sz="4000" i="1" dirty="0" smtClean="0"/>
              <a:t> and let the aviators take turns flying it?”</a:t>
            </a:r>
            <a:endParaRPr lang="en-US" sz="2400" i="1" dirty="0"/>
          </a:p>
        </p:txBody>
      </p:sp>
      <p:sp>
        <p:nvSpPr>
          <p:cNvPr id="6" name="TextBox 5"/>
          <p:cNvSpPr txBox="1"/>
          <p:nvPr/>
        </p:nvSpPr>
        <p:spPr>
          <a:xfrm>
            <a:off x="3560782" y="4893420"/>
            <a:ext cx="5013063" cy="461665"/>
          </a:xfrm>
          <a:prstGeom prst="rect">
            <a:avLst/>
          </a:prstGeom>
          <a:noFill/>
        </p:spPr>
        <p:txBody>
          <a:bodyPr wrap="square" rtlCol="0">
            <a:spAutoFit/>
          </a:bodyPr>
          <a:lstStyle/>
          <a:p>
            <a:pPr algn="ctr">
              <a:spcAft>
                <a:spcPts val="600"/>
              </a:spcAft>
            </a:pPr>
            <a:r>
              <a:rPr lang="en-US" sz="2400" i="1" dirty="0" smtClean="0"/>
              <a:t>President Calvin Coolidge, 1928</a:t>
            </a:r>
            <a:endParaRPr lang="en-US" sz="2400" i="1" dirty="0"/>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31825" y="336550"/>
            <a:ext cx="8229600" cy="1143000"/>
          </a:xfrm>
        </p:spPr>
        <p:txBody>
          <a:bodyPr/>
          <a:lstStyle/>
          <a:p>
            <a:r>
              <a:rPr lang="en-US" dirty="0" smtClean="0"/>
              <a:t>Augustine’s Laws</a:t>
            </a:r>
          </a:p>
        </p:txBody>
      </p:sp>
      <p:pic>
        <p:nvPicPr>
          <p:cNvPr id="565250" name="Picture 2" descr="http://www.aereo.jor.br/wp-content/uploads/2012/02/Augustine-Law-original.jpg"/>
          <p:cNvPicPr>
            <a:picLocks noChangeAspect="1" noChangeArrowheads="1"/>
          </p:cNvPicPr>
          <p:nvPr/>
        </p:nvPicPr>
        <p:blipFill>
          <a:blip r:embed="rId3" cstate="print"/>
          <a:srcRect/>
          <a:stretch>
            <a:fillRect/>
          </a:stretch>
        </p:blipFill>
        <p:spPr bwMode="auto">
          <a:xfrm>
            <a:off x="1428750" y="1374499"/>
            <a:ext cx="6000750" cy="5219546"/>
          </a:xfrm>
          <a:prstGeom prst="rect">
            <a:avLst/>
          </a:prstGeom>
          <a:noFill/>
          <a:ln w="19050">
            <a:solidFill>
              <a:schemeClr val="accent1">
                <a:lumMod val="25000"/>
              </a:schemeClr>
            </a:solidFill>
          </a:ln>
        </p:spPr>
      </p:pic>
      <p:sp>
        <p:nvSpPr>
          <p:cNvPr id="10" name="TextBox 9"/>
          <p:cNvSpPr txBox="1"/>
          <p:nvPr/>
        </p:nvSpPr>
        <p:spPr>
          <a:xfrm>
            <a:off x="3079770" y="6588919"/>
            <a:ext cx="3422732" cy="246221"/>
          </a:xfrm>
          <a:prstGeom prst="rect">
            <a:avLst/>
          </a:prstGeom>
          <a:noFill/>
        </p:spPr>
        <p:txBody>
          <a:bodyPr wrap="none" rtlCol="0">
            <a:spAutoFit/>
          </a:bodyPr>
          <a:lstStyle/>
          <a:p>
            <a:r>
              <a:rPr lang="en-US" sz="1000" i="1" dirty="0" smtClean="0"/>
              <a:t>Source: </a:t>
            </a:r>
            <a:r>
              <a:rPr lang="en-US" sz="1000" dirty="0" smtClean="0"/>
              <a:t>Norman Augustine, </a:t>
            </a:r>
            <a:r>
              <a:rPr lang="en-US" sz="1000" i="1" dirty="0" smtClean="0"/>
              <a:t>Augustine’s Laws, </a:t>
            </a:r>
            <a:r>
              <a:rPr lang="en-US" sz="1000" dirty="0" smtClean="0"/>
              <a:t>1983</a:t>
            </a:r>
            <a:r>
              <a:rPr lang="en-US" sz="1000" i="1" dirty="0" smtClean="0"/>
              <a:t> </a:t>
            </a:r>
            <a:endParaRPr lang="en-US" sz="1000" i="1" dirty="0"/>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31825" y="336550"/>
            <a:ext cx="8229600" cy="1143000"/>
          </a:xfrm>
        </p:spPr>
        <p:txBody>
          <a:bodyPr/>
          <a:lstStyle/>
          <a:p>
            <a:r>
              <a:rPr lang="en-US" dirty="0" smtClean="0"/>
              <a:t>Augustine’s Laws</a:t>
            </a:r>
          </a:p>
        </p:txBody>
      </p:sp>
      <p:sp>
        <p:nvSpPr>
          <p:cNvPr id="10" name="TextBox 9"/>
          <p:cNvSpPr txBox="1"/>
          <p:nvPr/>
        </p:nvSpPr>
        <p:spPr>
          <a:xfrm>
            <a:off x="5285760" y="6472199"/>
            <a:ext cx="3422732" cy="246221"/>
          </a:xfrm>
          <a:prstGeom prst="rect">
            <a:avLst/>
          </a:prstGeom>
          <a:noFill/>
        </p:spPr>
        <p:txBody>
          <a:bodyPr wrap="none" rtlCol="0">
            <a:spAutoFit/>
          </a:bodyPr>
          <a:lstStyle/>
          <a:p>
            <a:r>
              <a:rPr lang="en-US" sz="1000" i="1" dirty="0" smtClean="0"/>
              <a:t>Source: </a:t>
            </a:r>
            <a:r>
              <a:rPr lang="en-US" sz="1000" dirty="0" smtClean="0"/>
              <a:t>Norman Augustine, </a:t>
            </a:r>
            <a:r>
              <a:rPr lang="en-US" sz="1000" i="1" dirty="0" smtClean="0"/>
              <a:t>Augustine’s Laws, </a:t>
            </a:r>
            <a:r>
              <a:rPr lang="en-US" sz="1000" dirty="0" smtClean="0"/>
              <a:t>1983</a:t>
            </a:r>
            <a:r>
              <a:rPr lang="en-US" sz="1000" i="1" dirty="0" smtClean="0"/>
              <a:t> </a:t>
            </a:r>
            <a:endParaRPr lang="en-US" sz="1000" i="1" dirty="0"/>
          </a:p>
        </p:txBody>
      </p:sp>
      <p:pic>
        <p:nvPicPr>
          <p:cNvPr id="680962" name="Picture 2"/>
          <p:cNvPicPr>
            <a:picLocks noChangeAspect="1" noChangeArrowheads="1"/>
          </p:cNvPicPr>
          <p:nvPr/>
        </p:nvPicPr>
        <p:blipFill>
          <a:blip r:embed="rId3" cstate="print"/>
          <a:srcRect b="14604"/>
          <a:stretch>
            <a:fillRect/>
          </a:stretch>
        </p:blipFill>
        <p:spPr bwMode="auto">
          <a:xfrm>
            <a:off x="1021079" y="1347788"/>
            <a:ext cx="7206117" cy="4995862"/>
          </a:xfrm>
          <a:prstGeom prst="rect">
            <a:avLst/>
          </a:prstGeom>
          <a:noFill/>
          <a:ln w="19050">
            <a:solidFill>
              <a:schemeClr val="accent1">
                <a:lumMod val="25000"/>
              </a:schemeClr>
            </a:solidFill>
            <a:miter lim="800000"/>
            <a:headEnd/>
            <a:tailEnd/>
          </a:ln>
        </p:spPr>
      </p:pic>
      <p:sp>
        <p:nvSpPr>
          <p:cNvPr id="5" name="TextBox 4"/>
          <p:cNvSpPr txBox="1"/>
          <p:nvPr/>
        </p:nvSpPr>
        <p:spPr>
          <a:xfrm>
            <a:off x="283845" y="3248026"/>
            <a:ext cx="7924800" cy="3385542"/>
          </a:xfrm>
          <a:prstGeom prst="rect">
            <a:avLst/>
          </a:prstGeom>
          <a:noFill/>
        </p:spPr>
        <p:txBody>
          <a:bodyPr wrap="square" rtlCol="0">
            <a:spAutoFit/>
          </a:bodyPr>
          <a:lstStyle/>
          <a:p>
            <a:pPr>
              <a:spcAft>
                <a:spcPts val="1200"/>
              </a:spcAft>
            </a:pPr>
            <a:r>
              <a:rPr lang="en-US" sz="3200" i="1" u="sng" dirty="0" smtClean="0">
                <a:solidFill>
                  <a:srgbClr val="990000"/>
                </a:solidFill>
              </a:rPr>
              <a:t>Law Number XVI</a:t>
            </a:r>
            <a:endParaRPr lang="en-US" sz="3200" dirty="0" smtClean="0">
              <a:solidFill>
                <a:srgbClr val="990000"/>
              </a:solidFill>
            </a:endParaRPr>
          </a:p>
          <a:p>
            <a:pPr>
              <a:lnSpc>
                <a:spcPct val="120000"/>
              </a:lnSpc>
              <a:spcAft>
                <a:spcPts val="1200"/>
              </a:spcAft>
            </a:pPr>
            <a:r>
              <a:rPr lang="en-US" sz="2400" i="1" dirty="0" smtClean="0">
                <a:solidFill>
                  <a:srgbClr val="990000"/>
                </a:solidFill>
              </a:rPr>
              <a:t>In the year 2054, the entire defense budget will purchase just one aircraft. This aircraft will have to be shared by the Air Force and Navy 3-1/2 days each per week except for leap year, when it will be made available to the Marines for the extra day.</a:t>
            </a:r>
            <a:endParaRPr lang="en-US" sz="2400" dirty="0" smtClean="0">
              <a:solidFill>
                <a:srgbClr val="990000"/>
              </a:solidFill>
            </a:endParaRPr>
          </a:p>
          <a:p>
            <a:pPr>
              <a:spcAft>
                <a:spcPts val="1200"/>
              </a:spcAft>
            </a:pPr>
            <a:endParaRPr lang="en-US" dirty="0">
              <a:solidFill>
                <a:srgbClr val="99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680962"/>
                                        </p:tgtEl>
                                        <p:attrNameLst>
                                          <p:attrName>style.opacity</p:attrName>
                                        </p:attrNameLst>
                                      </p:cBhvr>
                                      <p:to>
                                        <p:strVal val="0.25"/>
                                      </p:to>
                                    </p:set>
                                    <p:animEffect filter="image" prLst="opacity: 0.25">
                                      <p:cBhvr rctx="IE">
                                        <p:cTn id="7" dur="indefinite"/>
                                        <p:tgtEl>
                                          <p:spTgt spid="6809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1082040" y="1988503"/>
            <a:ext cx="6964121" cy="2728277"/>
          </a:xfrm>
          <a:prstGeom prst="rect">
            <a:avLst/>
          </a:prstGeom>
          <a:scene3d>
            <a:camera prst="orthographicFront"/>
            <a:lightRig rig="threePt" dir="t"/>
          </a:scene3d>
          <a:sp3d/>
        </p:spPr>
        <p:txBody>
          <a:bodyPr wrap="none" fromWordArt="1">
            <a:prstTxWarp prst="textPlain">
              <a:avLst>
                <a:gd name="adj" fmla="val 50000"/>
              </a:avLst>
            </a:prstTxWarp>
          </a:bodyPr>
          <a:lstStyle/>
          <a:p>
            <a:pPr algn="ctr"/>
            <a:r>
              <a:rPr lang="en-US" sz="4400" kern="10" dirty="0" smtClean="0">
                <a:ln w="12700">
                  <a:solidFill>
                    <a:srgbClr val="EAEAEA"/>
                  </a:solidFill>
                  <a:round/>
                  <a:headEnd/>
                  <a:tailEnd/>
                </a:ln>
                <a:solidFill>
                  <a:srgbClr val="0070C0"/>
                </a:solidFill>
                <a:effectLst>
                  <a:outerShdw blurRad="38100" dist="38100" dir="2700000" algn="tl">
                    <a:srgbClr val="000000">
                      <a:alpha val="43137"/>
                    </a:srgbClr>
                  </a:outerShdw>
                </a:effectLst>
                <a:latin typeface="Arial Black"/>
              </a:rPr>
              <a:t>Has PBL Been</a:t>
            </a:r>
            <a:br>
              <a:rPr lang="en-US" sz="4400" kern="10" dirty="0" smtClean="0">
                <a:ln w="12700">
                  <a:solidFill>
                    <a:srgbClr val="EAEAEA"/>
                  </a:solidFill>
                  <a:round/>
                  <a:headEnd/>
                  <a:tailEnd/>
                </a:ln>
                <a:solidFill>
                  <a:srgbClr val="0070C0"/>
                </a:solidFill>
                <a:effectLst>
                  <a:outerShdw blurRad="38100" dist="38100" dir="2700000" algn="tl">
                    <a:srgbClr val="000000">
                      <a:alpha val="43137"/>
                    </a:srgbClr>
                  </a:outerShdw>
                </a:effectLst>
                <a:latin typeface="Arial Black"/>
              </a:rPr>
            </a:br>
            <a:r>
              <a:rPr lang="en-US" sz="4400" kern="10" dirty="0" smtClean="0">
                <a:ln w="12700">
                  <a:solidFill>
                    <a:srgbClr val="EAEAEA"/>
                  </a:solidFill>
                  <a:round/>
                  <a:headEnd/>
                  <a:tailEnd/>
                </a:ln>
                <a:solidFill>
                  <a:srgbClr val="0070C0"/>
                </a:solidFill>
                <a:effectLst>
                  <a:outerShdw blurRad="38100" dist="38100" dir="2700000" algn="tl">
                    <a:srgbClr val="000000">
                      <a:alpha val="43137"/>
                    </a:srgbClr>
                  </a:outerShdw>
                </a:effectLst>
                <a:latin typeface="Arial Black"/>
              </a:rPr>
              <a:t> Successful?</a:t>
            </a:r>
            <a:endParaRPr lang="en-US" sz="4400" kern="10" dirty="0">
              <a:ln w="12700">
                <a:solidFill>
                  <a:srgbClr val="EAEAEA"/>
                </a:solidFill>
                <a:round/>
                <a:headEnd/>
                <a:tailEnd/>
              </a:ln>
              <a:solidFill>
                <a:srgbClr val="0070C0"/>
              </a:solidFill>
              <a:effectLst>
                <a:outerShdw blurRad="38100" dist="38100" dir="2700000" algn="tl">
                  <a:srgbClr val="000000">
                    <a:alpha val="43137"/>
                  </a:srgbClr>
                </a:outerShdw>
              </a:effectLst>
              <a:latin typeface="Arial Black"/>
            </a:endParaRPr>
          </a:p>
        </p:txBody>
      </p:sp>
      <p:sp>
        <p:nvSpPr>
          <p:cNvPr id="5" name="Rectangle 4"/>
          <p:cNvSpPr/>
          <p:nvPr/>
        </p:nvSpPr>
        <p:spPr bwMode="auto">
          <a:xfrm>
            <a:off x="228600" y="952500"/>
            <a:ext cx="8743950" cy="571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23937" name="Group 8"/>
          <p:cNvGrpSpPr>
            <a:grpSpLocks/>
          </p:cNvGrpSpPr>
          <p:nvPr/>
        </p:nvGrpSpPr>
        <p:grpSpPr bwMode="auto">
          <a:xfrm>
            <a:off x="720725" y="4089400"/>
            <a:ext cx="7910513" cy="1990725"/>
            <a:chOff x="373487" y="4296177"/>
            <a:chExt cx="7910512" cy="1990188"/>
          </a:xfrm>
        </p:grpSpPr>
        <p:sp>
          <p:nvSpPr>
            <p:cNvPr id="423942" name="AutoShape 2"/>
            <p:cNvSpPr>
              <a:spLocks noChangeArrowheads="1"/>
            </p:cNvSpPr>
            <p:nvPr/>
          </p:nvSpPr>
          <p:spPr bwMode="auto">
            <a:xfrm>
              <a:off x="373487" y="4314690"/>
              <a:ext cx="7800975" cy="1971675"/>
            </a:xfrm>
            <a:prstGeom prst="roundRect">
              <a:avLst>
                <a:gd name="adj" fmla="val 16667"/>
              </a:avLst>
            </a:prstGeom>
            <a:solidFill>
              <a:schemeClr val="tx2"/>
            </a:solidFill>
            <a:ln w="9525">
              <a:solidFill>
                <a:schemeClr val="tx1"/>
              </a:solidFill>
              <a:round/>
              <a:headEnd/>
              <a:tailEnd/>
            </a:ln>
          </p:spPr>
          <p:txBody>
            <a:bodyPr wrap="none" anchor="ctr"/>
            <a:lstStyle/>
            <a:p>
              <a:pPr algn="ctr"/>
              <a:endParaRPr lang="en-US"/>
            </a:p>
          </p:txBody>
        </p:sp>
        <p:sp>
          <p:nvSpPr>
            <p:cNvPr id="423943" name="AutoShape 3" descr="Recycled paper"/>
            <p:cNvSpPr>
              <a:spLocks noChangeArrowheads="1"/>
            </p:cNvSpPr>
            <p:nvPr/>
          </p:nvSpPr>
          <p:spPr bwMode="auto">
            <a:xfrm>
              <a:off x="373487" y="4296177"/>
              <a:ext cx="7910512" cy="1906588"/>
            </a:xfrm>
            <a:prstGeom prst="roundRect">
              <a:avLst>
                <a:gd name="adj" fmla="val 16667"/>
              </a:avLst>
            </a:prstGeom>
            <a:blipFill dpi="0" rotWithShape="1">
              <a:blip r:embed="rId3" cstate="print"/>
              <a:srcRect/>
              <a:tile tx="0" ty="0" sx="100000" sy="100000" flip="none" algn="tl"/>
            </a:blipFill>
            <a:ln w="9525">
              <a:solidFill>
                <a:schemeClr val="tx1"/>
              </a:solidFill>
              <a:round/>
              <a:headEnd/>
              <a:tailEnd/>
            </a:ln>
          </p:spPr>
          <p:txBody>
            <a:bodyPr wrap="none" anchor="ctr"/>
            <a:lstStyle/>
            <a:p>
              <a:pPr algn="ctr"/>
              <a:r>
                <a:rPr lang="en-US" sz="2000"/>
                <a:t> “Of the 15 programs, 10 reported that performance levels </a:t>
              </a:r>
            </a:p>
            <a:p>
              <a:pPr algn="ctr"/>
              <a:r>
                <a:rPr lang="en-US" sz="2000"/>
                <a:t>exceeded contract requirements, </a:t>
              </a:r>
            </a:p>
            <a:p>
              <a:pPr algn="ctr"/>
              <a:r>
                <a:rPr lang="en-US" sz="2000"/>
                <a:t>and 5 reported that performance levels </a:t>
              </a:r>
            </a:p>
            <a:p>
              <a:pPr algn="ctr"/>
              <a:r>
                <a:rPr lang="en-US" sz="2000"/>
                <a:t>were meeting contract requirements.”</a:t>
              </a:r>
            </a:p>
          </p:txBody>
        </p:sp>
      </p:grpSp>
      <p:sp>
        <p:nvSpPr>
          <p:cNvPr id="423938" name="Rectangle 4"/>
          <p:cNvSpPr>
            <a:spLocks noGrp="1" noChangeArrowheads="1"/>
          </p:cNvSpPr>
          <p:nvPr>
            <p:ph type="title"/>
          </p:nvPr>
        </p:nvSpPr>
        <p:spPr>
          <a:xfrm>
            <a:off x="631825" y="234950"/>
            <a:ext cx="8229600" cy="1143000"/>
          </a:xfrm>
        </p:spPr>
        <p:txBody>
          <a:bodyPr/>
          <a:lstStyle/>
          <a:p>
            <a:pPr eaLnBrk="1" hangingPunct="1">
              <a:lnSpc>
                <a:spcPct val="80000"/>
              </a:lnSpc>
            </a:pPr>
            <a:r>
              <a:rPr lang="en-US" smtClean="0"/>
              <a:t>PBL WORKS!</a:t>
            </a:r>
            <a:br>
              <a:rPr lang="en-US" smtClean="0"/>
            </a:br>
            <a:r>
              <a:rPr lang="en-US" smtClean="0"/>
              <a:t>Even the GAO Admits It…</a:t>
            </a:r>
          </a:p>
        </p:txBody>
      </p:sp>
      <p:sp>
        <p:nvSpPr>
          <p:cNvPr id="423939" name="Rectangle 5"/>
          <p:cNvSpPr>
            <a:spLocks noGrp="1" noChangeArrowheads="1"/>
          </p:cNvSpPr>
          <p:nvPr>
            <p:ph type="subTitle" idx="4294967295"/>
          </p:nvPr>
        </p:nvSpPr>
        <p:spPr bwMode="auto">
          <a:xfrm>
            <a:off x="385763" y="1671638"/>
            <a:ext cx="7239000" cy="1752600"/>
          </a:xfrm>
          <a:prstGeom prst="rect">
            <a:avLst/>
          </a:prstGeom>
          <a:noFill/>
          <a:ln>
            <a:miter lim="800000"/>
            <a:headEnd/>
            <a:tailEnd/>
          </a:ln>
        </p:spPr>
        <p:txBody>
          <a:bodyPr/>
          <a:lstStyle/>
          <a:p>
            <a:pPr eaLnBrk="1" hangingPunct="1">
              <a:lnSpc>
                <a:spcPct val="80000"/>
              </a:lnSpc>
              <a:buClr>
                <a:schemeClr val="accent2"/>
              </a:buClr>
              <a:buFont typeface="Wingdings" pitchFamily="2" charset="2"/>
              <a:buChar char="§"/>
            </a:pPr>
            <a:r>
              <a:rPr lang="en-US" sz="2400" smtClean="0"/>
              <a:t>GAO PBL Report 05-966 Sep 2005</a:t>
            </a:r>
          </a:p>
          <a:p>
            <a:pPr eaLnBrk="1" hangingPunct="1">
              <a:lnSpc>
                <a:spcPct val="80000"/>
              </a:lnSpc>
              <a:buClr>
                <a:schemeClr val="accent2"/>
              </a:buClr>
              <a:buFont typeface="Wingdings" pitchFamily="2" charset="2"/>
              <a:buChar char="§"/>
            </a:pPr>
            <a:r>
              <a:rPr lang="en-US" sz="2400" smtClean="0"/>
              <a:t>Examined 15 PBL programs</a:t>
            </a:r>
          </a:p>
          <a:p>
            <a:pPr lvl="1" eaLnBrk="1" hangingPunct="1">
              <a:lnSpc>
                <a:spcPct val="80000"/>
              </a:lnSpc>
              <a:buClr>
                <a:schemeClr val="accent2"/>
              </a:buClr>
              <a:buFont typeface="Wingdings" pitchFamily="2" charset="2"/>
              <a:buChar char="§"/>
            </a:pPr>
            <a:r>
              <a:rPr lang="en-US" sz="2000" smtClean="0"/>
              <a:t>USAF (C-17, F-117, JSTARS, C-130J), ALR-67 (V3) </a:t>
            </a:r>
          </a:p>
          <a:p>
            <a:pPr lvl="1" eaLnBrk="1" hangingPunct="1">
              <a:lnSpc>
                <a:spcPct val="80000"/>
              </a:lnSpc>
              <a:buClr>
                <a:schemeClr val="accent2"/>
              </a:buClr>
              <a:buFont typeface="Wingdings" pitchFamily="2" charset="2"/>
              <a:buChar char="§"/>
            </a:pPr>
            <a:r>
              <a:rPr lang="en-US" sz="2000" smtClean="0"/>
              <a:t>Navy APUs, F/A-18 E/F, F-404 engine, T-45 engines, V-22 Engines, KC-130J</a:t>
            </a:r>
          </a:p>
          <a:p>
            <a:pPr lvl="1" eaLnBrk="1" hangingPunct="1">
              <a:lnSpc>
                <a:spcPct val="80000"/>
              </a:lnSpc>
              <a:buClr>
                <a:schemeClr val="accent2"/>
              </a:buClr>
              <a:buFont typeface="Wingdings" pitchFamily="2" charset="2"/>
              <a:buChar char="§"/>
            </a:pPr>
            <a:r>
              <a:rPr lang="en-US" sz="2000" smtClean="0"/>
              <a:t>Army HIMARS, Javelin, TOW ITAS, Shadow TUAV</a:t>
            </a:r>
          </a:p>
        </p:txBody>
      </p:sp>
      <p:pic>
        <p:nvPicPr>
          <p:cNvPr id="423940" name="Picture 6" descr="MCPE03086_0000[1]"/>
          <p:cNvPicPr>
            <a:picLocks noChangeAspect="1" noChangeArrowheads="1"/>
          </p:cNvPicPr>
          <p:nvPr/>
        </p:nvPicPr>
        <p:blipFill>
          <a:blip r:embed="rId4" cstate="print"/>
          <a:srcRect/>
          <a:stretch>
            <a:fillRect/>
          </a:stretch>
        </p:blipFill>
        <p:spPr bwMode="auto">
          <a:xfrm>
            <a:off x="7366000" y="2019300"/>
            <a:ext cx="1147763" cy="1189038"/>
          </a:xfrm>
          <a:prstGeom prst="rect">
            <a:avLst/>
          </a:prstGeom>
          <a:noFill/>
          <a:ln w="9525">
            <a:noFill/>
            <a:miter lim="800000"/>
            <a:headEnd/>
            <a:tailEnd/>
          </a:ln>
        </p:spPr>
      </p:pic>
      <p:pic>
        <p:nvPicPr>
          <p:cNvPr id="8" name="Picture 9" descr="UT LOGO PPT"/>
          <p:cNvPicPr>
            <a:picLocks noChangeAspect="1" noChangeArrowheads="1"/>
          </p:cNvPicPr>
          <p:nvPr/>
        </p:nvPicPr>
        <p:blipFill>
          <a:blip r:embed="rId5" cstate="print"/>
          <a:srcRect/>
          <a:stretch>
            <a:fillRect/>
          </a:stretch>
        </p:blipFill>
        <p:spPr bwMode="auto">
          <a:xfrm>
            <a:off x="6305550" y="6414770"/>
            <a:ext cx="2416175" cy="3746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Text Box 21"/>
          <p:cNvSpPr txBox="1">
            <a:spLocks noChangeArrowheads="1"/>
          </p:cNvSpPr>
          <p:nvPr/>
        </p:nvSpPr>
        <p:spPr bwMode="auto">
          <a:xfrm>
            <a:off x="2032515" y="586391"/>
            <a:ext cx="6734175" cy="646331"/>
          </a:xfrm>
          <a:prstGeom prst="rect">
            <a:avLst/>
          </a:prstGeom>
          <a:noFill/>
          <a:ln w="12700">
            <a:noFill/>
            <a:miter lim="800000"/>
            <a:headEnd/>
            <a:tailEnd/>
          </a:ln>
        </p:spPr>
        <p:txBody>
          <a:bodyPr>
            <a:spAutoFit/>
          </a:bodyPr>
          <a:lstStyle/>
          <a:p>
            <a:pPr algn="r" eaLnBrk="0" hangingPunct="0"/>
            <a:r>
              <a:rPr lang="en-US" sz="3600" i="1" dirty="0" smtClean="0">
                <a:solidFill>
                  <a:srgbClr val="000099"/>
                </a:solidFill>
              </a:rPr>
              <a:t>Navy PBL Growth</a:t>
            </a:r>
            <a:endParaRPr lang="en-US" sz="3600" i="1" dirty="0">
              <a:solidFill>
                <a:srgbClr val="000099"/>
              </a:solidFill>
            </a:endParaRPr>
          </a:p>
        </p:txBody>
      </p:sp>
      <p:sp>
        <p:nvSpPr>
          <p:cNvPr id="22" name="Text Box 2"/>
          <p:cNvSpPr txBox="1">
            <a:spLocks noChangeArrowheads="1"/>
          </p:cNvSpPr>
          <p:nvPr/>
        </p:nvSpPr>
        <p:spPr bwMode="auto">
          <a:xfrm>
            <a:off x="6426200" y="3565525"/>
            <a:ext cx="2555875" cy="412750"/>
          </a:xfrm>
          <a:prstGeom prst="rect">
            <a:avLst/>
          </a:prstGeom>
          <a:noFill/>
          <a:ln w="12700">
            <a:noFill/>
            <a:miter lim="800000"/>
            <a:headEnd/>
            <a:tailEnd/>
          </a:ln>
          <a:effectLst>
            <a:outerShdw dist="107763" dir="2700000" algn="ctr" rotWithShape="0">
              <a:srgbClr val="990000"/>
            </a:outerShdw>
          </a:effectLst>
        </p:spPr>
        <p:txBody>
          <a:bodyPr>
            <a:spAutoFit/>
          </a:bodyPr>
          <a:lstStyle/>
          <a:p>
            <a:pPr eaLnBrk="0" hangingPunct="0">
              <a:spcBef>
                <a:spcPct val="50000"/>
              </a:spcBef>
              <a:defRPr/>
            </a:pPr>
            <a:endParaRPr lang="en-US" sz="2100">
              <a:solidFill>
                <a:schemeClr val="bg1"/>
              </a:solidFill>
              <a:latin typeface="Times New Roman" pitchFamily="18" charset="0"/>
            </a:endParaRPr>
          </a:p>
        </p:txBody>
      </p:sp>
      <p:sp>
        <p:nvSpPr>
          <p:cNvPr id="23" name="Text Box 3"/>
          <p:cNvSpPr txBox="1">
            <a:spLocks noChangeArrowheads="1"/>
          </p:cNvSpPr>
          <p:nvPr/>
        </p:nvSpPr>
        <p:spPr bwMode="auto">
          <a:xfrm>
            <a:off x="3478213" y="2784475"/>
            <a:ext cx="184150" cy="274638"/>
          </a:xfrm>
          <a:prstGeom prst="rect">
            <a:avLst/>
          </a:prstGeom>
          <a:noFill/>
          <a:ln w="12700">
            <a:noFill/>
            <a:miter lim="800000"/>
            <a:headEnd/>
            <a:tailEnd/>
          </a:ln>
          <a:effectLst>
            <a:outerShdw dist="107763" dir="2700000" algn="ctr" rotWithShape="0">
              <a:srgbClr val="990000"/>
            </a:outerShdw>
          </a:effectLst>
        </p:spPr>
        <p:txBody>
          <a:bodyPr>
            <a:spAutoFit/>
          </a:bodyPr>
          <a:lstStyle/>
          <a:p>
            <a:pPr eaLnBrk="0" hangingPunct="0">
              <a:spcBef>
                <a:spcPct val="50000"/>
              </a:spcBef>
              <a:defRPr/>
            </a:pPr>
            <a:endParaRPr lang="en-US" sz="1200" b="0">
              <a:solidFill>
                <a:schemeClr val="bg1"/>
              </a:solidFill>
              <a:latin typeface="Times New Roman" pitchFamily="18" charset="0"/>
            </a:endParaRPr>
          </a:p>
        </p:txBody>
      </p:sp>
      <p:graphicFrame>
        <p:nvGraphicFramePr>
          <p:cNvPr id="24" name="Object 4"/>
          <p:cNvGraphicFramePr>
            <a:graphicFrameLocks noChangeAspect="1"/>
          </p:cNvGraphicFramePr>
          <p:nvPr/>
        </p:nvGraphicFramePr>
        <p:xfrm>
          <a:off x="0" y="2155825"/>
          <a:ext cx="6416675" cy="4702175"/>
        </p:xfrm>
        <a:graphic>
          <a:graphicData uri="http://schemas.openxmlformats.org/presentationml/2006/ole">
            <p:oleObj spid="_x0000_s681986" name="Chart" r:id="rId3" imgW="7264400" imgH="3771900" progId="MSGraph.Chart.8">
              <p:embed followColorScheme="full"/>
            </p:oleObj>
          </a:graphicData>
        </a:graphic>
      </p:graphicFrame>
      <p:sp>
        <p:nvSpPr>
          <p:cNvPr id="25" name="Text Box 5"/>
          <p:cNvSpPr txBox="1">
            <a:spLocks noChangeArrowheads="1"/>
          </p:cNvSpPr>
          <p:nvPr/>
        </p:nvSpPr>
        <p:spPr bwMode="auto">
          <a:xfrm>
            <a:off x="1781175" y="1981200"/>
            <a:ext cx="2343150" cy="366713"/>
          </a:xfrm>
          <a:prstGeom prst="rect">
            <a:avLst/>
          </a:prstGeom>
          <a:noFill/>
          <a:ln w="9525">
            <a:noFill/>
            <a:miter lim="800000"/>
            <a:headEnd/>
            <a:tailEnd/>
          </a:ln>
        </p:spPr>
        <p:txBody>
          <a:bodyPr wrap="none">
            <a:spAutoFit/>
          </a:bodyPr>
          <a:lstStyle/>
          <a:p>
            <a:pPr eaLnBrk="0" hangingPunct="0"/>
            <a:r>
              <a:rPr lang="en-US" u="sng">
                <a:solidFill>
                  <a:srgbClr val="000066"/>
                </a:solidFill>
              </a:rPr>
              <a:t>NAVICP PBL Profile</a:t>
            </a:r>
          </a:p>
        </p:txBody>
      </p:sp>
      <p:sp>
        <p:nvSpPr>
          <p:cNvPr id="26" name="Text Box 6"/>
          <p:cNvSpPr txBox="1">
            <a:spLocks noChangeArrowheads="1"/>
          </p:cNvSpPr>
          <p:nvPr/>
        </p:nvSpPr>
        <p:spPr bwMode="auto">
          <a:xfrm>
            <a:off x="588963" y="2444750"/>
            <a:ext cx="395287" cy="274638"/>
          </a:xfrm>
          <a:prstGeom prst="rect">
            <a:avLst/>
          </a:prstGeom>
          <a:noFill/>
          <a:ln w="9525">
            <a:noFill/>
            <a:miter lim="800000"/>
            <a:headEnd/>
            <a:tailEnd/>
          </a:ln>
        </p:spPr>
        <p:txBody>
          <a:bodyPr wrap="none">
            <a:spAutoFit/>
          </a:bodyPr>
          <a:lstStyle/>
          <a:p>
            <a:pPr eaLnBrk="0" hangingPunct="0"/>
            <a:r>
              <a:rPr lang="en-US" sz="1200">
                <a:solidFill>
                  <a:srgbClr val="000066"/>
                </a:solidFill>
              </a:rPr>
              <a:t>$M</a:t>
            </a:r>
          </a:p>
        </p:txBody>
      </p:sp>
      <p:sp>
        <p:nvSpPr>
          <p:cNvPr id="27" name="Text Box 7"/>
          <p:cNvSpPr txBox="1">
            <a:spLocks noChangeArrowheads="1"/>
          </p:cNvSpPr>
          <p:nvPr/>
        </p:nvSpPr>
        <p:spPr bwMode="auto">
          <a:xfrm>
            <a:off x="1382713" y="5541963"/>
            <a:ext cx="542925" cy="274637"/>
          </a:xfrm>
          <a:prstGeom prst="rect">
            <a:avLst/>
          </a:prstGeom>
          <a:noFill/>
          <a:ln w="12700">
            <a:noFill/>
            <a:miter lim="800000"/>
            <a:headEnd/>
            <a:tailEnd/>
          </a:ln>
        </p:spPr>
        <p:txBody>
          <a:bodyPr>
            <a:spAutoFit/>
          </a:bodyPr>
          <a:lstStyle/>
          <a:p>
            <a:pPr eaLnBrk="0" hangingPunct="0"/>
            <a:r>
              <a:rPr lang="en-US" sz="1200">
                <a:latin typeface="Times New Roman" pitchFamily="18" charset="0"/>
              </a:rPr>
              <a:t>$85</a:t>
            </a:r>
          </a:p>
        </p:txBody>
      </p:sp>
      <p:sp>
        <p:nvSpPr>
          <p:cNvPr id="28" name="Text Box 8"/>
          <p:cNvSpPr txBox="1">
            <a:spLocks noChangeArrowheads="1"/>
          </p:cNvSpPr>
          <p:nvPr/>
        </p:nvSpPr>
        <p:spPr bwMode="auto">
          <a:xfrm>
            <a:off x="1685925" y="5149850"/>
            <a:ext cx="488950" cy="274638"/>
          </a:xfrm>
          <a:prstGeom prst="rect">
            <a:avLst/>
          </a:prstGeom>
          <a:noFill/>
          <a:ln w="12700">
            <a:noFill/>
            <a:miter lim="800000"/>
            <a:headEnd/>
            <a:tailEnd/>
          </a:ln>
        </p:spPr>
        <p:txBody>
          <a:bodyPr wrap="none">
            <a:spAutoFit/>
          </a:bodyPr>
          <a:lstStyle/>
          <a:p>
            <a:pPr eaLnBrk="0" hangingPunct="0"/>
            <a:r>
              <a:rPr lang="en-US" sz="1200">
                <a:latin typeface="Times New Roman" pitchFamily="18" charset="0"/>
              </a:rPr>
              <a:t>$245</a:t>
            </a:r>
          </a:p>
        </p:txBody>
      </p:sp>
      <p:sp>
        <p:nvSpPr>
          <p:cNvPr id="29" name="Text Box 9"/>
          <p:cNvSpPr txBox="1">
            <a:spLocks noChangeArrowheads="1"/>
          </p:cNvSpPr>
          <p:nvPr/>
        </p:nvSpPr>
        <p:spPr bwMode="auto">
          <a:xfrm>
            <a:off x="2033588" y="5024438"/>
            <a:ext cx="488950" cy="274637"/>
          </a:xfrm>
          <a:prstGeom prst="rect">
            <a:avLst/>
          </a:prstGeom>
          <a:noFill/>
          <a:ln w="12700">
            <a:noFill/>
            <a:miter lim="800000"/>
            <a:headEnd/>
            <a:tailEnd/>
          </a:ln>
        </p:spPr>
        <p:txBody>
          <a:bodyPr>
            <a:spAutoFit/>
          </a:bodyPr>
          <a:lstStyle/>
          <a:p>
            <a:pPr eaLnBrk="0" hangingPunct="0"/>
            <a:r>
              <a:rPr lang="en-US" sz="1200">
                <a:latin typeface="Times New Roman" pitchFamily="18" charset="0"/>
              </a:rPr>
              <a:t>$331</a:t>
            </a:r>
          </a:p>
        </p:txBody>
      </p:sp>
      <p:sp>
        <p:nvSpPr>
          <p:cNvPr id="30" name="Text Box 10"/>
          <p:cNvSpPr txBox="1">
            <a:spLocks noChangeArrowheads="1"/>
          </p:cNvSpPr>
          <p:nvPr/>
        </p:nvSpPr>
        <p:spPr bwMode="auto">
          <a:xfrm>
            <a:off x="2327275" y="4675188"/>
            <a:ext cx="488950" cy="274637"/>
          </a:xfrm>
          <a:prstGeom prst="rect">
            <a:avLst/>
          </a:prstGeom>
          <a:noFill/>
          <a:ln w="12700">
            <a:noFill/>
            <a:miter lim="800000"/>
            <a:headEnd/>
            <a:tailEnd/>
          </a:ln>
        </p:spPr>
        <p:txBody>
          <a:bodyPr>
            <a:spAutoFit/>
          </a:bodyPr>
          <a:lstStyle/>
          <a:p>
            <a:pPr eaLnBrk="0" hangingPunct="0"/>
            <a:r>
              <a:rPr lang="en-US" sz="1200">
                <a:latin typeface="Times New Roman" pitchFamily="18" charset="0"/>
              </a:rPr>
              <a:t>$481</a:t>
            </a:r>
          </a:p>
        </p:txBody>
      </p:sp>
      <p:sp>
        <p:nvSpPr>
          <p:cNvPr id="31" name="Text Box 11"/>
          <p:cNvSpPr txBox="1">
            <a:spLocks noChangeArrowheads="1"/>
          </p:cNvSpPr>
          <p:nvPr/>
        </p:nvSpPr>
        <p:spPr bwMode="auto">
          <a:xfrm>
            <a:off x="2697163" y="4595813"/>
            <a:ext cx="488950" cy="274637"/>
          </a:xfrm>
          <a:prstGeom prst="rect">
            <a:avLst/>
          </a:prstGeom>
          <a:noFill/>
          <a:ln w="12700">
            <a:noFill/>
            <a:miter lim="800000"/>
            <a:headEnd/>
            <a:tailEnd/>
          </a:ln>
        </p:spPr>
        <p:txBody>
          <a:bodyPr>
            <a:spAutoFit/>
          </a:bodyPr>
          <a:lstStyle/>
          <a:p>
            <a:pPr eaLnBrk="0" hangingPunct="0"/>
            <a:r>
              <a:rPr lang="en-US" sz="1200" b="0">
                <a:latin typeface="Times New Roman" pitchFamily="18" charset="0"/>
              </a:rPr>
              <a:t>$</a:t>
            </a:r>
            <a:r>
              <a:rPr lang="en-US" sz="1200">
                <a:latin typeface="Times New Roman" pitchFamily="18" charset="0"/>
              </a:rPr>
              <a:t>525</a:t>
            </a:r>
          </a:p>
        </p:txBody>
      </p:sp>
      <p:sp>
        <p:nvSpPr>
          <p:cNvPr id="32" name="Text Box 12"/>
          <p:cNvSpPr txBox="1">
            <a:spLocks noChangeArrowheads="1"/>
          </p:cNvSpPr>
          <p:nvPr/>
        </p:nvSpPr>
        <p:spPr bwMode="auto">
          <a:xfrm>
            <a:off x="3478213" y="2784475"/>
            <a:ext cx="184150" cy="274638"/>
          </a:xfrm>
          <a:prstGeom prst="rect">
            <a:avLst/>
          </a:prstGeom>
          <a:noFill/>
          <a:ln w="12700">
            <a:noFill/>
            <a:miter lim="800000"/>
            <a:headEnd/>
            <a:tailEnd/>
          </a:ln>
          <a:effectLst>
            <a:outerShdw dist="107763" dir="2700000" algn="ctr" rotWithShape="0">
              <a:srgbClr val="990000"/>
            </a:outerShdw>
          </a:effectLst>
        </p:spPr>
        <p:txBody>
          <a:bodyPr>
            <a:spAutoFit/>
          </a:bodyPr>
          <a:lstStyle/>
          <a:p>
            <a:pPr eaLnBrk="0" hangingPunct="0">
              <a:spcBef>
                <a:spcPct val="50000"/>
              </a:spcBef>
              <a:defRPr/>
            </a:pPr>
            <a:endParaRPr lang="en-US" sz="1200" b="0">
              <a:solidFill>
                <a:schemeClr val="bg1"/>
              </a:solidFill>
              <a:latin typeface="Times New Roman" pitchFamily="18" charset="0"/>
            </a:endParaRPr>
          </a:p>
        </p:txBody>
      </p:sp>
      <p:sp>
        <p:nvSpPr>
          <p:cNvPr id="33" name="Text Box 13"/>
          <p:cNvSpPr txBox="1">
            <a:spLocks noChangeArrowheads="1"/>
          </p:cNvSpPr>
          <p:nvPr/>
        </p:nvSpPr>
        <p:spPr bwMode="auto">
          <a:xfrm>
            <a:off x="2998788" y="4189413"/>
            <a:ext cx="488950" cy="274637"/>
          </a:xfrm>
          <a:prstGeom prst="rect">
            <a:avLst/>
          </a:prstGeom>
          <a:noFill/>
          <a:ln w="12700">
            <a:noFill/>
            <a:miter lim="800000"/>
            <a:headEnd/>
            <a:tailEnd/>
          </a:ln>
        </p:spPr>
        <p:txBody>
          <a:bodyPr>
            <a:spAutoFit/>
          </a:bodyPr>
          <a:lstStyle/>
          <a:p>
            <a:pPr eaLnBrk="0" hangingPunct="0"/>
            <a:r>
              <a:rPr lang="en-US" sz="1200">
                <a:latin typeface="Times New Roman" pitchFamily="18" charset="0"/>
              </a:rPr>
              <a:t>$712</a:t>
            </a:r>
          </a:p>
        </p:txBody>
      </p:sp>
      <p:sp>
        <p:nvSpPr>
          <p:cNvPr id="34" name="Text Box 14"/>
          <p:cNvSpPr txBox="1">
            <a:spLocks noChangeArrowheads="1"/>
          </p:cNvSpPr>
          <p:nvPr/>
        </p:nvSpPr>
        <p:spPr bwMode="auto">
          <a:xfrm>
            <a:off x="3332163" y="4114800"/>
            <a:ext cx="620712" cy="274638"/>
          </a:xfrm>
          <a:prstGeom prst="rect">
            <a:avLst/>
          </a:prstGeom>
          <a:noFill/>
          <a:ln w="12700">
            <a:noFill/>
            <a:miter lim="800000"/>
            <a:headEnd/>
            <a:tailEnd/>
          </a:ln>
        </p:spPr>
        <p:txBody>
          <a:bodyPr>
            <a:spAutoFit/>
          </a:bodyPr>
          <a:lstStyle/>
          <a:p>
            <a:pPr eaLnBrk="0" hangingPunct="0"/>
            <a:r>
              <a:rPr lang="en-US" sz="1200" b="0">
                <a:latin typeface="Times New Roman" pitchFamily="18" charset="0"/>
              </a:rPr>
              <a:t>$</a:t>
            </a:r>
            <a:r>
              <a:rPr lang="en-US" sz="1200">
                <a:latin typeface="Times New Roman" pitchFamily="18" charset="0"/>
              </a:rPr>
              <a:t>739</a:t>
            </a:r>
          </a:p>
        </p:txBody>
      </p:sp>
      <p:sp>
        <p:nvSpPr>
          <p:cNvPr id="35" name="Text Box 15"/>
          <p:cNvSpPr txBox="1">
            <a:spLocks noChangeArrowheads="1"/>
          </p:cNvSpPr>
          <p:nvPr/>
        </p:nvSpPr>
        <p:spPr bwMode="auto">
          <a:xfrm>
            <a:off x="3656013" y="3705225"/>
            <a:ext cx="488950" cy="274638"/>
          </a:xfrm>
          <a:prstGeom prst="rect">
            <a:avLst/>
          </a:prstGeom>
          <a:noFill/>
          <a:ln w="12700">
            <a:noFill/>
            <a:miter lim="800000"/>
            <a:headEnd/>
            <a:tailEnd/>
          </a:ln>
        </p:spPr>
        <p:txBody>
          <a:bodyPr>
            <a:spAutoFit/>
          </a:bodyPr>
          <a:lstStyle/>
          <a:p>
            <a:pPr eaLnBrk="0" hangingPunct="0"/>
            <a:r>
              <a:rPr lang="en-US" sz="1200">
                <a:latin typeface="Times New Roman" pitchFamily="18" charset="0"/>
              </a:rPr>
              <a:t>$919</a:t>
            </a:r>
          </a:p>
        </p:txBody>
      </p:sp>
      <p:sp>
        <p:nvSpPr>
          <p:cNvPr id="36" name="Text Box 16"/>
          <p:cNvSpPr txBox="1">
            <a:spLocks noChangeArrowheads="1"/>
          </p:cNvSpPr>
          <p:nvPr/>
        </p:nvSpPr>
        <p:spPr bwMode="auto">
          <a:xfrm>
            <a:off x="1106488" y="5665788"/>
            <a:ext cx="442912" cy="274637"/>
          </a:xfrm>
          <a:prstGeom prst="rect">
            <a:avLst/>
          </a:prstGeom>
          <a:noFill/>
          <a:ln w="12700">
            <a:noFill/>
            <a:miter lim="800000"/>
            <a:headEnd/>
            <a:tailEnd/>
          </a:ln>
        </p:spPr>
        <p:txBody>
          <a:bodyPr>
            <a:spAutoFit/>
          </a:bodyPr>
          <a:lstStyle/>
          <a:p>
            <a:pPr eaLnBrk="0" hangingPunct="0"/>
            <a:r>
              <a:rPr lang="en-US" sz="1200">
                <a:latin typeface="Times New Roman" pitchFamily="18" charset="0"/>
              </a:rPr>
              <a:t>$35</a:t>
            </a:r>
          </a:p>
        </p:txBody>
      </p:sp>
      <p:sp>
        <p:nvSpPr>
          <p:cNvPr id="37" name="Text Box 17"/>
          <p:cNvSpPr txBox="1">
            <a:spLocks noChangeArrowheads="1"/>
          </p:cNvSpPr>
          <p:nvPr/>
        </p:nvSpPr>
        <p:spPr bwMode="auto">
          <a:xfrm>
            <a:off x="3854450" y="3421063"/>
            <a:ext cx="647700" cy="457200"/>
          </a:xfrm>
          <a:prstGeom prst="rect">
            <a:avLst/>
          </a:prstGeom>
          <a:noFill/>
          <a:ln w="12700">
            <a:noFill/>
            <a:miter lim="800000"/>
            <a:headEnd/>
            <a:tailEnd/>
          </a:ln>
        </p:spPr>
        <p:txBody>
          <a:bodyPr>
            <a:spAutoFit/>
          </a:bodyPr>
          <a:lstStyle/>
          <a:p>
            <a:pPr eaLnBrk="0" hangingPunct="0"/>
            <a:r>
              <a:rPr lang="en-US" sz="1200">
                <a:latin typeface="Times New Roman" pitchFamily="18" charset="0"/>
              </a:rPr>
              <a:t>$1040</a:t>
            </a:r>
          </a:p>
          <a:p>
            <a:pPr eaLnBrk="0" hangingPunct="0"/>
            <a:endParaRPr lang="en-US" sz="1200">
              <a:latin typeface="Times New Roman" pitchFamily="18" charset="0"/>
            </a:endParaRPr>
          </a:p>
        </p:txBody>
      </p:sp>
      <p:sp>
        <p:nvSpPr>
          <p:cNvPr id="38" name="Text Box 18"/>
          <p:cNvSpPr txBox="1">
            <a:spLocks noChangeArrowheads="1"/>
          </p:cNvSpPr>
          <p:nvPr/>
        </p:nvSpPr>
        <p:spPr bwMode="auto">
          <a:xfrm>
            <a:off x="4746625" y="1920875"/>
            <a:ext cx="4397375" cy="4389438"/>
          </a:xfrm>
          <a:prstGeom prst="rect">
            <a:avLst/>
          </a:prstGeom>
          <a:noFill/>
          <a:ln w="12700">
            <a:noFill/>
            <a:miter lim="800000"/>
            <a:headEnd/>
            <a:tailEnd/>
          </a:ln>
        </p:spPr>
        <p:txBody>
          <a:bodyPr>
            <a:spAutoFit/>
          </a:bodyPr>
          <a:lstStyle/>
          <a:p>
            <a:pPr marL="234950" indent="-58738" algn="ctr" eaLnBrk="0" hangingPunct="0">
              <a:lnSpc>
                <a:spcPct val="115000"/>
              </a:lnSpc>
              <a:spcBef>
                <a:spcPct val="20000"/>
              </a:spcBef>
            </a:pPr>
            <a:r>
              <a:rPr lang="en-US" sz="2000" i="1" u="sng">
                <a:solidFill>
                  <a:srgbClr val="000099"/>
                </a:solidFill>
                <a:latin typeface="Times New Roman" pitchFamily="18" charset="0"/>
              </a:rPr>
              <a:t>Business Scope</a:t>
            </a:r>
          </a:p>
          <a:p>
            <a:pPr lvl="1" eaLnBrk="0" hangingPunct="0">
              <a:lnSpc>
                <a:spcPct val="115000"/>
              </a:lnSpc>
              <a:spcBef>
                <a:spcPct val="20000"/>
              </a:spcBef>
              <a:buFontTx/>
              <a:buChar char="•"/>
            </a:pPr>
            <a:r>
              <a:rPr lang="en-US" sz="2000" b="0" i="1">
                <a:solidFill>
                  <a:srgbClr val="000099"/>
                </a:solidFill>
                <a:latin typeface="Times New Roman" pitchFamily="18" charset="0"/>
              </a:rPr>
              <a:t> 143 contracts/51 MOAs</a:t>
            </a:r>
          </a:p>
          <a:p>
            <a:pPr lvl="2" eaLnBrk="0" hangingPunct="0">
              <a:lnSpc>
                <a:spcPct val="115000"/>
              </a:lnSpc>
              <a:spcBef>
                <a:spcPct val="20000"/>
              </a:spcBef>
            </a:pPr>
            <a:r>
              <a:rPr lang="en-US" sz="2000" b="0" i="1">
                <a:solidFill>
                  <a:srgbClr val="000099"/>
                </a:solidFill>
                <a:latin typeface="Times New Roman" pitchFamily="18" charset="0"/>
              </a:rPr>
              <a:t>Mech = 69 contracts/42 MOAs</a:t>
            </a:r>
          </a:p>
          <a:p>
            <a:pPr lvl="2" eaLnBrk="0" hangingPunct="0">
              <a:lnSpc>
                <a:spcPct val="115000"/>
              </a:lnSpc>
              <a:spcBef>
                <a:spcPct val="20000"/>
              </a:spcBef>
            </a:pPr>
            <a:r>
              <a:rPr lang="en-US" sz="2000" b="0" i="1">
                <a:solidFill>
                  <a:srgbClr val="000099"/>
                </a:solidFill>
                <a:latin typeface="Times New Roman" pitchFamily="18" charset="0"/>
              </a:rPr>
              <a:t>Phil = 74 contracts/9 MOAs</a:t>
            </a:r>
          </a:p>
          <a:p>
            <a:pPr lvl="1" eaLnBrk="0" hangingPunct="0">
              <a:lnSpc>
                <a:spcPct val="115000"/>
              </a:lnSpc>
              <a:spcBef>
                <a:spcPct val="20000"/>
              </a:spcBef>
              <a:buFontTx/>
              <a:buChar char="•"/>
            </a:pPr>
            <a:r>
              <a:rPr lang="en-US" sz="2000" b="0" i="1">
                <a:solidFill>
                  <a:srgbClr val="000099"/>
                </a:solidFill>
                <a:latin typeface="Times New Roman" pitchFamily="18" charset="0"/>
              </a:rPr>
              <a:t> 38,940 NSNs</a:t>
            </a:r>
          </a:p>
          <a:p>
            <a:pPr lvl="2" eaLnBrk="0" hangingPunct="0">
              <a:lnSpc>
                <a:spcPct val="115000"/>
              </a:lnSpc>
              <a:spcBef>
                <a:spcPct val="20000"/>
              </a:spcBef>
            </a:pPr>
            <a:r>
              <a:rPr lang="en-US" sz="2000" b="0" i="1">
                <a:solidFill>
                  <a:srgbClr val="000099"/>
                </a:solidFill>
                <a:latin typeface="Times New Roman" pitchFamily="18" charset="0"/>
              </a:rPr>
              <a:t>Mech = 15,190</a:t>
            </a:r>
          </a:p>
          <a:p>
            <a:pPr lvl="2" eaLnBrk="0" hangingPunct="0">
              <a:lnSpc>
                <a:spcPct val="115000"/>
              </a:lnSpc>
              <a:spcBef>
                <a:spcPct val="20000"/>
              </a:spcBef>
            </a:pPr>
            <a:r>
              <a:rPr lang="en-US" sz="2000" b="0" i="1">
                <a:solidFill>
                  <a:srgbClr val="000099"/>
                </a:solidFill>
                <a:latin typeface="Times New Roman" pitchFamily="18" charset="0"/>
              </a:rPr>
              <a:t>Phil = 23,750</a:t>
            </a:r>
          </a:p>
          <a:p>
            <a:pPr lvl="1" eaLnBrk="0" hangingPunct="0">
              <a:lnSpc>
                <a:spcPct val="115000"/>
              </a:lnSpc>
              <a:spcBef>
                <a:spcPct val="20000"/>
              </a:spcBef>
              <a:buFontTx/>
              <a:buChar char="•"/>
            </a:pPr>
            <a:r>
              <a:rPr lang="en-US" sz="2000" b="0" i="1">
                <a:solidFill>
                  <a:srgbClr val="000099"/>
                </a:solidFill>
                <a:latin typeface="Times New Roman" pitchFamily="18" charset="0"/>
              </a:rPr>
              <a:t> 24.4% of total demand (FY09)</a:t>
            </a:r>
          </a:p>
          <a:p>
            <a:pPr lvl="2" eaLnBrk="0" hangingPunct="0">
              <a:lnSpc>
                <a:spcPct val="115000"/>
              </a:lnSpc>
              <a:spcBef>
                <a:spcPct val="20000"/>
              </a:spcBef>
            </a:pPr>
            <a:r>
              <a:rPr lang="en-US" sz="2000" b="0" i="1">
                <a:solidFill>
                  <a:srgbClr val="000099"/>
                </a:solidFill>
                <a:latin typeface="Times New Roman" pitchFamily="18" charset="0"/>
              </a:rPr>
              <a:t>Mech = 13.1%</a:t>
            </a:r>
          </a:p>
          <a:p>
            <a:pPr lvl="2" eaLnBrk="0" hangingPunct="0">
              <a:lnSpc>
                <a:spcPct val="115000"/>
              </a:lnSpc>
              <a:spcBef>
                <a:spcPct val="20000"/>
              </a:spcBef>
            </a:pPr>
            <a:r>
              <a:rPr lang="en-US" sz="2000" b="0" i="1">
                <a:solidFill>
                  <a:srgbClr val="000099"/>
                </a:solidFill>
                <a:latin typeface="Times New Roman" pitchFamily="18" charset="0"/>
              </a:rPr>
              <a:t>Phil =  31.3% </a:t>
            </a:r>
          </a:p>
          <a:p>
            <a:pPr lvl="2" algn="r" eaLnBrk="0" hangingPunct="0">
              <a:lnSpc>
                <a:spcPct val="115000"/>
              </a:lnSpc>
              <a:spcBef>
                <a:spcPct val="20000"/>
              </a:spcBef>
            </a:pPr>
            <a:r>
              <a:rPr lang="en-US" sz="1200" i="1">
                <a:solidFill>
                  <a:srgbClr val="000099"/>
                </a:solidFill>
                <a:latin typeface="Times New Roman" pitchFamily="18" charset="0"/>
              </a:rPr>
              <a:t>* through May ’09</a:t>
            </a:r>
          </a:p>
        </p:txBody>
      </p:sp>
      <p:sp>
        <p:nvSpPr>
          <p:cNvPr id="39" name="Text Box 20"/>
          <p:cNvSpPr txBox="1">
            <a:spLocks noChangeArrowheads="1"/>
          </p:cNvSpPr>
          <p:nvPr/>
        </p:nvSpPr>
        <p:spPr bwMode="auto">
          <a:xfrm>
            <a:off x="4279900" y="3341688"/>
            <a:ext cx="685800" cy="274637"/>
          </a:xfrm>
          <a:prstGeom prst="rect">
            <a:avLst/>
          </a:prstGeom>
          <a:noFill/>
          <a:ln w="12700">
            <a:noFill/>
            <a:miter lim="800000"/>
            <a:headEnd/>
            <a:tailEnd/>
          </a:ln>
        </p:spPr>
        <p:txBody>
          <a:bodyPr>
            <a:spAutoFit/>
          </a:bodyPr>
          <a:lstStyle/>
          <a:p>
            <a:pPr eaLnBrk="0" hangingPunct="0"/>
            <a:r>
              <a:rPr lang="en-US" sz="1200">
                <a:latin typeface="Times New Roman" pitchFamily="18" charset="0"/>
              </a:rPr>
              <a:t>$1067</a:t>
            </a:r>
          </a:p>
        </p:txBody>
      </p:sp>
      <p:sp>
        <p:nvSpPr>
          <p:cNvPr id="40" name="Text Box 21"/>
          <p:cNvSpPr txBox="1">
            <a:spLocks noChangeArrowheads="1"/>
          </p:cNvSpPr>
          <p:nvPr/>
        </p:nvSpPr>
        <p:spPr bwMode="auto">
          <a:xfrm>
            <a:off x="4630738" y="3089275"/>
            <a:ext cx="685800" cy="274638"/>
          </a:xfrm>
          <a:prstGeom prst="rect">
            <a:avLst/>
          </a:prstGeom>
          <a:noFill/>
          <a:ln w="12700">
            <a:noFill/>
            <a:miter lim="800000"/>
            <a:headEnd/>
            <a:tailEnd/>
          </a:ln>
        </p:spPr>
        <p:txBody>
          <a:bodyPr>
            <a:spAutoFit/>
          </a:bodyPr>
          <a:lstStyle/>
          <a:p>
            <a:pPr eaLnBrk="0" hangingPunct="0"/>
            <a:r>
              <a:rPr lang="en-US" sz="1200">
                <a:latin typeface="Times New Roman" pitchFamily="18" charset="0"/>
              </a:rPr>
              <a:t>$1156</a:t>
            </a:r>
          </a:p>
        </p:txBody>
      </p:sp>
      <p:pic>
        <p:nvPicPr>
          <p:cNvPr id="41" name="Picture 9" descr="UT LOGO PPT"/>
          <p:cNvPicPr>
            <a:picLocks noChangeAspect="1" noChangeArrowheads="1"/>
          </p:cNvPicPr>
          <p:nvPr/>
        </p:nvPicPr>
        <p:blipFill>
          <a:blip r:embed="rId4" cstate="print"/>
          <a:srcRect/>
          <a:stretch>
            <a:fillRect/>
          </a:stretch>
        </p:blipFill>
        <p:spPr bwMode="auto">
          <a:xfrm>
            <a:off x="6294120" y="6432550"/>
            <a:ext cx="2416175" cy="3746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a:xfrm>
            <a:off x="631825" y="260350"/>
            <a:ext cx="8229600" cy="1143000"/>
          </a:xfrm>
        </p:spPr>
        <p:txBody>
          <a:bodyPr/>
          <a:lstStyle/>
          <a:p>
            <a:pPr eaLnBrk="1" hangingPunct="1">
              <a:lnSpc>
                <a:spcPct val="70000"/>
              </a:lnSpc>
            </a:pPr>
            <a:r>
              <a:rPr lang="en-US" smtClean="0"/>
              <a:t>Logistics Response Time </a:t>
            </a:r>
            <a:br>
              <a:rPr lang="en-US" smtClean="0"/>
            </a:br>
            <a:r>
              <a:rPr lang="en-US" smtClean="0"/>
              <a:t>Successes</a:t>
            </a:r>
          </a:p>
        </p:txBody>
      </p:sp>
      <p:sp>
        <p:nvSpPr>
          <p:cNvPr id="4100" name="AutoShape 2"/>
          <p:cNvSpPr>
            <a:spLocks noChangeArrowheads="1"/>
          </p:cNvSpPr>
          <p:nvPr/>
        </p:nvSpPr>
        <p:spPr bwMode="auto">
          <a:xfrm rot="971276">
            <a:off x="5605692" y="1273764"/>
            <a:ext cx="3593064" cy="4400677"/>
          </a:xfrm>
          <a:prstGeom prst="irregularSeal1">
            <a:avLst/>
          </a:prstGeom>
          <a:gradFill rotWithShape="1">
            <a:gsLst>
              <a:gs pos="0">
                <a:srgbClr val="FFFF66"/>
              </a:gs>
              <a:gs pos="100000">
                <a:srgbClr val="FFCC00"/>
              </a:gs>
            </a:gsLst>
            <a:path path="shape">
              <a:fillToRect l="50000" t="50000" r="50000" b="50000"/>
            </a:path>
          </a:gradFill>
          <a:ln w="9525" algn="ctr">
            <a:solidFill>
              <a:schemeClr val="tx1"/>
            </a:solidFill>
            <a:miter lim="800000"/>
            <a:headEnd/>
            <a:tailEnd/>
          </a:ln>
        </p:spPr>
        <p:txBody>
          <a:bodyPr wrap="none" anchor="ctr"/>
          <a:lstStyle/>
          <a:p>
            <a:pPr algn="ctr"/>
            <a:endParaRPr lang="en-US"/>
          </a:p>
        </p:txBody>
      </p:sp>
      <p:pic>
        <p:nvPicPr>
          <p:cNvPr id="4101" name="Picture 4" descr="F-14_with_6_Phoenix"/>
          <p:cNvPicPr>
            <a:picLocks noChangeAspect="1" noChangeArrowheads="1"/>
          </p:cNvPicPr>
          <p:nvPr/>
        </p:nvPicPr>
        <p:blipFill>
          <a:blip r:embed="rId4" cstate="print"/>
          <a:srcRect/>
          <a:stretch>
            <a:fillRect/>
          </a:stretch>
        </p:blipFill>
        <p:spPr bwMode="auto">
          <a:xfrm>
            <a:off x="271463" y="1793875"/>
            <a:ext cx="1862137" cy="665163"/>
          </a:xfrm>
          <a:prstGeom prst="rect">
            <a:avLst/>
          </a:prstGeom>
          <a:noFill/>
          <a:ln w="19050">
            <a:solidFill>
              <a:schemeClr val="bg1"/>
            </a:solidFill>
            <a:miter lim="800000"/>
            <a:headEnd/>
            <a:tailEnd/>
          </a:ln>
        </p:spPr>
      </p:pic>
      <p:sp>
        <p:nvSpPr>
          <p:cNvPr id="4102" name="Rectangle 5"/>
          <p:cNvSpPr>
            <a:spLocks noChangeArrowheads="1"/>
          </p:cNvSpPr>
          <p:nvPr/>
        </p:nvSpPr>
        <p:spPr bwMode="auto">
          <a:xfrm>
            <a:off x="192088" y="2233613"/>
            <a:ext cx="1208087" cy="274637"/>
          </a:xfrm>
          <a:prstGeom prst="rect">
            <a:avLst/>
          </a:prstGeom>
          <a:noFill/>
          <a:ln w="9525">
            <a:noFill/>
            <a:miter lim="800000"/>
            <a:headEnd/>
            <a:tailEnd/>
          </a:ln>
        </p:spPr>
        <p:txBody>
          <a:bodyPr wrap="none">
            <a:spAutoFit/>
          </a:bodyPr>
          <a:lstStyle/>
          <a:p>
            <a:r>
              <a:rPr lang="en-US" sz="1200"/>
              <a:t>F-14 LANTIRN</a:t>
            </a:r>
          </a:p>
        </p:txBody>
      </p:sp>
      <p:sp>
        <p:nvSpPr>
          <p:cNvPr id="4103" name="Text Box 6"/>
          <p:cNvSpPr txBox="1">
            <a:spLocks noChangeArrowheads="1"/>
          </p:cNvSpPr>
          <p:nvPr/>
        </p:nvSpPr>
        <p:spPr bwMode="auto">
          <a:xfrm>
            <a:off x="34290" y="1282700"/>
            <a:ext cx="2252663" cy="457200"/>
          </a:xfrm>
          <a:prstGeom prst="rect">
            <a:avLst/>
          </a:prstGeom>
          <a:noFill/>
          <a:ln w="9525">
            <a:noFill/>
            <a:miter lim="800000"/>
            <a:headEnd/>
            <a:tailEnd/>
          </a:ln>
        </p:spPr>
        <p:txBody>
          <a:bodyPr wrap="none">
            <a:spAutoFit/>
          </a:bodyPr>
          <a:lstStyle/>
          <a:p>
            <a:r>
              <a:rPr lang="en-US" sz="2400" dirty="0">
                <a:solidFill>
                  <a:srgbClr val="000066"/>
                </a:solidFill>
              </a:rPr>
              <a:t>Navy</a:t>
            </a:r>
            <a:r>
              <a:rPr lang="en-US" sz="2400" dirty="0">
                <a:solidFill>
                  <a:schemeClr val="bg1"/>
                </a:solidFill>
              </a:rPr>
              <a:t> </a:t>
            </a:r>
            <a:r>
              <a:rPr lang="en-US" sz="2400" dirty="0">
                <a:solidFill>
                  <a:srgbClr val="000066"/>
                </a:solidFill>
              </a:rPr>
              <a:t>Program</a:t>
            </a:r>
          </a:p>
        </p:txBody>
      </p:sp>
      <p:sp>
        <p:nvSpPr>
          <p:cNvPr id="4104" name="Text Box 7"/>
          <p:cNvSpPr txBox="1">
            <a:spLocks noChangeArrowheads="1"/>
          </p:cNvSpPr>
          <p:nvPr/>
        </p:nvSpPr>
        <p:spPr bwMode="auto">
          <a:xfrm>
            <a:off x="2335530" y="1325563"/>
            <a:ext cx="1387475" cy="403225"/>
          </a:xfrm>
          <a:prstGeom prst="rect">
            <a:avLst/>
          </a:prstGeom>
          <a:noFill/>
          <a:ln w="9525">
            <a:noFill/>
            <a:miter lim="800000"/>
            <a:headEnd/>
            <a:tailEnd/>
          </a:ln>
        </p:spPr>
        <p:txBody>
          <a:bodyPr wrap="none">
            <a:spAutoFit/>
          </a:bodyPr>
          <a:lstStyle/>
          <a:p>
            <a:pPr algn="ctr">
              <a:lnSpc>
                <a:spcPct val="85000"/>
              </a:lnSpc>
            </a:pPr>
            <a:r>
              <a:rPr lang="en-US" sz="2400" dirty="0">
                <a:solidFill>
                  <a:srgbClr val="000066"/>
                </a:solidFill>
              </a:rPr>
              <a:t>Pre-PBL</a:t>
            </a:r>
          </a:p>
        </p:txBody>
      </p:sp>
      <p:pic>
        <p:nvPicPr>
          <p:cNvPr id="4105" name="Picture 8" descr="H-60 Aircraft Upclose"/>
          <p:cNvPicPr>
            <a:picLocks noChangeAspect="1" noChangeArrowheads="1"/>
          </p:cNvPicPr>
          <p:nvPr/>
        </p:nvPicPr>
        <p:blipFill>
          <a:blip r:embed="rId5" cstate="print"/>
          <a:srcRect/>
          <a:stretch>
            <a:fillRect/>
          </a:stretch>
        </p:blipFill>
        <p:spPr bwMode="auto">
          <a:xfrm>
            <a:off x="265113" y="3348038"/>
            <a:ext cx="1892300" cy="674687"/>
          </a:xfrm>
          <a:prstGeom prst="rect">
            <a:avLst/>
          </a:prstGeom>
          <a:noFill/>
          <a:ln w="19050" algn="ctr">
            <a:solidFill>
              <a:schemeClr val="bg1"/>
            </a:solidFill>
            <a:miter lim="800000"/>
            <a:headEnd/>
            <a:tailEnd/>
          </a:ln>
        </p:spPr>
      </p:pic>
      <p:sp>
        <p:nvSpPr>
          <p:cNvPr id="4106" name="Rectangle 9"/>
          <p:cNvSpPr>
            <a:spLocks noChangeArrowheads="1"/>
          </p:cNvSpPr>
          <p:nvPr/>
        </p:nvSpPr>
        <p:spPr bwMode="auto">
          <a:xfrm>
            <a:off x="184150" y="3328988"/>
            <a:ext cx="1190625" cy="274637"/>
          </a:xfrm>
          <a:prstGeom prst="rect">
            <a:avLst/>
          </a:prstGeom>
          <a:noFill/>
          <a:ln w="9525">
            <a:noFill/>
            <a:miter lim="800000"/>
            <a:headEnd/>
            <a:tailEnd/>
          </a:ln>
        </p:spPr>
        <p:txBody>
          <a:bodyPr wrap="none">
            <a:spAutoFit/>
          </a:bodyPr>
          <a:lstStyle/>
          <a:p>
            <a:r>
              <a:rPr lang="en-US" sz="1200">
                <a:solidFill>
                  <a:srgbClr val="FFFF00"/>
                </a:solidFill>
              </a:rPr>
              <a:t>H-60 Avionics</a:t>
            </a:r>
          </a:p>
        </p:txBody>
      </p:sp>
      <p:graphicFrame>
        <p:nvGraphicFramePr>
          <p:cNvPr id="4098" name="Object 10">
            <a:hlinkClick r:id="" action="ppaction://ole?verb=0"/>
          </p:cNvPr>
          <p:cNvGraphicFramePr>
            <a:graphicFrameLocks/>
          </p:cNvGraphicFramePr>
          <p:nvPr/>
        </p:nvGraphicFramePr>
        <p:xfrm>
          <a:off x="268288" y="4081463"/>
          <a:ext cx="1893887" cy="765175"/>
        </p:xfrm>
        <a:graphic>
          <a:graphicData uri="http://schemas.openxmlformats.org/presentationml/2006/ole">
            <p:oleObj spid="_x0000_s4099" name="Canvas Drawing" r:id="rId6" imgW="2529259" imgH="1410426" progId="">
              <p:embed/>
            </p:oleObj>
          </a:graphicData>
        </a:graphic>
      </p:graphicFrame>
      <p:sp>
        <p:nvSpPr>
          <p:cNvPr id="4107" name="Text Box 11"/>
          <p:cNvSpPr txBox="1">
            <a:spLocks noChangeArrowheads="1"/>
          </p:cNvSpPr>
          <p:nvPr/>
        </p:nvSpPr>
        <p:spPr bwMode="auto">
          <a:xfrm>
            <a:off x="195263" y="4440238"/>
            <a:ext cx="2209800" cy="457200"/>
          </a:xfrm>
          <a:prstGeom prst="rect">
            <a:avLst/>
          </a:prstGeom>
          <a:noFill/>
          <a:ln w="9525">
            <a:noFill/>
            <a:miter lim="800000"/>
            <a:headEnd/>
            <a:tailEnd/>
          </a:ln>
        </p:spPr>
        <p:txBody>
          <a:bodyPr>
            <a:spAutoFit/>
          </a:bodyPr>
          <a:lstStyle/>
          <a:p>
            <a:pPr>
              <a:spcBef>
                <a:spcPct val="50000"/>
              </a:spcBef>
            </a:pPr>
            <a:r>
              <a:rPr lang="en-US" sz="1200"/>
              <a:t>F/A-18 Stores </a:t>
            </a:r>
            <a:br>
              <a:rPr lang="en-US" sz="1200"/>
            </a:br>
            <a:r>
              <a:rPr lang="en-US" sz="1200"/>
              <a:t>Mgmt System (SMS)</a:t>
            </a:r>
          </a:p>
        </p:txBody>
      </p:sp>
      <p:sp>
        <p:nvSpPr>
          <p:cNvPr id="4108" name="Rectangle 12"/>
          <p:cNvSpPr>
            <a:spLocks noChangeArrowheads="1"/>
          </p:cNvSpPr>
          <p:nvPr/>
        </p:nvSpPr>
        <p:spPr bwMode="auto">
          <a:xfrm>
            <a:off x="339725" y="5148263"/>
            <a:ext cx="1795463" cy="458787"/>
          </a:xfrm>
          <a:prstGeom prst="rect">
            <a:avLst/>
          </a:prstGeom>
          <a:solidFill>
            <a:srgbClr val="DDDDDD"/>
          </a:solidFill>
          <a:ln w="12700" algn="ctr">
            <a:solidFill>
              <a:schemeClr val="bg1"/>
            </a:solidFill>
            <a:miter lim="800000"/>
            <a:headEnd/>
            <a:tailEnd/>
          </a:ln>
        </p:spPr>
        <p:txBody>
          <a:bodyPr wrap="none" anchor="ctr"/>
          <a:lstStyle/>
          <a:p>
            <a:pPr algn="ctr"/>
            <a:endParaRPr lang="en-US"/>
          </a:p>
        </p:txBody>
      </p:sp>
      <p:sp>
        <p:nvSpPr>
          <p:cNvPr id="4109" name="Rectangle 14"/>
          <p:cNvSpPr>
            <a:spLocks noChangeArrowheads="1"/>
          </p:cNvSpPr>
          <p:nvPr/>
        </p:nvSpPr>
        <p:spPr bwMode="auto">
          <a:xfrm>
            <a:off x="1058863" y="5302250"/>
            <a:ext cx="568325" cy="274638"/>
          </a:xfrm>
          <a:prstGeom prst="rect">
            <a:avLst/>
          </a:prstGeom>
          <a:solidFill>
            <a:srgbClr val="DDDDDD"/>
          </a:solidFill>
          <a:ln w="12700" algn="ctr">
            <a:noFill/>
            <a:miter lim="800000"/>
            <a:headEnd/>
            <a:tailEnd/>
          </a:ln>
        </p:spPr>
        <p:txBody>
          <a:bodyPr wrap="none" anchor="ctr"/>
          <a:lstStyle/>
          <a:p>
            <a:r>
              <a:rPr lang="en-US" sz="1200"/>
              <a:t>Tires</a:t>
            </a:r>
          </a:p>
        </p:txBody>
      </p:sp>
      <p:pic>
        <p:nvPicPr>
          <p:cNvPr id="4110" name="Picture 15" descr="t41"/>
          <p:cNvPicPr>
            <a:picLocks noChangeAspect="1" noChangeArrowheads="1"/>
          </p:cNvPicPr>
          <p:nvPr/>
        </p:nvPicPr>
        <p:blipFill>
          <a:blip r:embed="rId7" cstate="print"/>
          <a:srcRect/>
          <a:stretch>
            <a:fillRect/>
          </a:stretch>
        </p:blipFill>
        <p:spPr bwMode="auto">
          <a:xfrm>
            <a:off x="258763" y="5692775"/>
            <a:ext cx="1860550" cy="898525"/>
          </a:xfrm>
          <a:prstGeom prst="rect">
            <a:avLst/>
          </a:prstGeom>
          <a:noFill/>
          <a:ln w="12700">
            <a:solidFill>
              <a:schemeClr val="bg1"/>
            </a:solidFill>
            <a:miter lim="800000"/>
            <a:headEnd/>
            <a:tailEnd/>
          </a:ln>
        </p:spPr>
      </p:pic>
      <p:sp>
        <p:nvSpPr>
          <p:cNvPr id="4111" name="Rectangle 16"/>
          <p:cNvSpPr>
            <a:spLocks noChangeArrowheads="1"/>
          </p:cNvSpPr>
          <p:nvPr/>
        </p:nvSpPr>
        <p:spPr bwMode="auto">
          <a:xfrm>
            <a:off x="201613" y="5699125"/>
            <a:ext cx="504825" cy="274638"/>
          </a:xfrm>
          <a:prstGeom prst="rect">
            <a:avLst/>
          </a:prstGeom>
          <a:noFill/>
          <a:ln w="12700">
            <a:noFill/>
            <a:miter lim="800000"/>
            <a:headEnd/>
            <a:tailEnd/>
          </a:ln>
        </p:spPr>
        <p:txBody>
          <a:bodyPr wrap="none">
            <a:spAutoFit/>
          </a:bodyPr>
          <a:lstStyle/>
          <a:p>
            <a:r>
              <a:rPr lang="en-US" sz="1200">
                <a:solidFill>
                  <a:srgbClr val="FFFF00"/>
                </a:solidFill>
              </a:rPr>
              <a:t>APU</a:t>
            </a:r>
          </a:p>
        </p:txBody>
      </p:sp>
      <p:sp>
        <p:nvSpPr>
          <p:cNvPr id="4112" name="Text Box 17"/>
          <p:cNvSpPr txBox="1">
            <a:spLocks noChangeArrowheads="1"/>
          </p:cNvSpPr>
          <p:nvPr/>
        </p:nvSpPr>
        <p:spPr bwMode="auto">
          <a:xfrm>
            <a:off x="2351088" y="1952625"/>
            <a:ext cx="1238250" cy="366713"/>
          </a:xfrm>
          <a:prstGeom prst="rect">
            <a:avLst/>
          </a:prstGeom>
          <a:noFill/>
          <a:ln w="9525">
            <a:noFill/>
            <a:miter lim="800000"/>
            <a:headEnd/>
            <a:tailEnd/>
          </a:ln>
        </p:spPr>
        <p:txBody>
          <a:bodyPr wrap="none">
            <a:spAutoFit/>
          </a:bodyPr>
          <a:lstStyle/>
          <a:p>
            <a:r>
              <a:rPr lang="en-US">
                <a:solidFill>
                  <a:srgbClr val="000066"/>
                </a:solidFill>
              </a:rPr>
              <a:t>56.9 Days</a:t>
            </a:r>
          </a:p>
        </p:txBody>
      </p:sp>
      <p:sp>
        <p:nvSpPr>
          <p:cNvPr id="1032210" name="Text Box 18"/>
          <p:cNvSpPr txBox="1">
            <a:spLocks noChangeArrowheads="1"/>
          </p:cNvSpPr>
          <p:nvPr/>
        </p:nvSpPr>
        <p:spPr bwMode="auto">
          <a:xfrm>
            <a:off x="3970020" y="1939925"/>
            <a:ext cx="920750" cy="366713"/>
          </a:xfrm>
          <a:prstGeom prst="rect">
            <a:avLst/>
          </a:prstGeom>
          <a:noFill/>
          <a:ln w="9525">
            <a:noFill/>
            <a:miter lim="800000"/>
            <a:headEnd/>
            <a:tailEnd/>
          </a:ln>
        </p:spPr>
        <p:txBody>
          <a:bodyPr wrap="none">
            <a:spAutoFit/>
          </a:bodyPr>
          <a:lstStyle/>
          <a:p>
            <a:r>
              <a:rPr lang="en-US">
                <a:solidFill>
                  <a:srgbClr val="000066"/>
                </a:solidFill>
              </a:rPr>
              <a:t>5 Days</a:t>
            </a:r>
          </a:p>
        </p:txBody>
      </p:sp>
      <p:sp>
        <p:nvSpPr>
          <p:cNvPr id="1032211" name="Text Box 19"/>
          <p:cNvSpPr txBox="1">
            <a:spLocks noChangeArrowheads="1"/>
          </p:cNvSpPr>
          <p:nvPr/>
        </p:nvSpPr>
        <p:spPr bwMode="auto">
          <a:xfrm>
            <a:off x="3863658" y="2916238"/>
            <a:ext cx="184150" cy="366712"/>
          </a:xfrm>
          <a:prstGeom prst="rect">
            <a:avLst/>
          </a:prstGeom>
          <a:noFill/>
          <a:ln w="9525">
            <a:noFill/>
            <a:miter lim="800000"/>
            <a:headEnd/>
            <a:tailEnd/>
          </a:ln>
        </p:spPr>
        <p:txBody>
          <a:bodyPr wrap="none">
            <a:spAutoFit/>
          </a:bodyPr>
          <a:lstStyle/>
          <a:p>
            <a:endParaRPr lang="en-US" b="0"/>
          </a:p>
        </p:txBody>
      </p:sp>
      <p:sp>
        <p:nvSpPr>
          <p:cNvPr id="4115" name="Text Box 20"/>
          <p:cNvSpPr txBox="1">
            <a:spLocks noChangeArrowheads="1"/>
          </p:cNvSpPr>
          <p:nvPr/>
        </p:nvSpPr>
        <p:spPr bwMode="auto">
          <a:xfrm>
            <a:off x="2366963" y="2714625"/>
            <a:ext cx="1238250" cy="366713"/>
          </a:xfrm>
          <a:prstGeom prst="rect">
            <a:avLst/>
          </a:prstGeom>
          <a:noFill/>
          <a:ln w="9525">
            <a:noFill/>
            <a:miter lim="800000"/>
            <a:headEnd/>
            <a:tailEnd/>
          </a:ln>
        </p:spPr>
        <p:txBody>
          <a:bodyPr wrap="none">
            <a:spAutoFit/>
          </a:bodyPr>
          <a:lstStyle/>
          <a:p>
            <a:r>
              <a:rPr lang="en-US" dirty="0">
                <a:solidFill>
                  <a:srgbClr val="000066"/>
                </a:solidFill>
              </a:rPr>
              <a:t>22.8 Days</a:t>
            </a:r>
          </a:p>
        </p:txBody>
      </p:sp>
      <p:sp>
        <p:nvSpPr>
          <p:cNvPr id="1032213" name="Text Box 21"/>
          <p:cNvSpPr txBox="1">
            <a:spLocks noChangeArrowheads="1"/>
          </p:cNvSpPr>
          <p:nvPr/>
        </p:nvSpPr>
        <p:spPr bwMode="auto">
          <a:xfrm>
            <a:off x="3970020" y="2714625"/>
            <a:ext cx="920750" cy="366713"/>
          </a:xfrm>
          <a:prstGeom prst="rect">
            <a:avLst/>
          </a:prstGeom>
          <a:noFill/>
          <a:ln w="9525">
            <a:noFill/>
            <a:miter lim="800000"/>
            <a:headEnd/>
            <a:tailEnd/>
          </a:ln>
        </p:spPr>
        <p:txBody>
          <a:bodyPr wrap="none">
            <a:spAutoFit/>
          </a:bodyPr>
          <a:lstStyle/>
          <a:p>
            <a:r>
              <a:rPr lang="en-US">
                <a:solidFill>
                  <a:srgbClr val="000066"/>
                </a:solidFill>
              </a:rPr>
              <a:t>5 Days</a:t>
            </a:r>
          </a:p>
        </p:txBody>
      </p:sp>
      <p:sp>
        <p:nvSpPr>
          <p:cNvPr id="4117" name="Text Box 22"/>
          <p:cNvSpPr txBox="1">
            <a:spLocks noChangeArrowheads="1"/>
          </p:cNvSpPr>
          <p:nvPr/>
        </p:nvSpPr>
        <p:spPr bwMode="auto">
          <a:xfrm>
            <a:off x="2351088" y="3509963"/>
            <a:ext cx="1238250" cy="366712"/>
          </a:xfrm>
          <a:prstGeom prst="rect">
            <a:avLst/>
          </a:prstGeom>
          <a:noFill/>
          <a:ln w="9525">
            <a:noFill/>
            <a:miter lim="800000"/>
            <a:headEnd/>
            <a:tailEnd/>
          </a:ln>
        </p:spPr>
        <p:txBody>
          <a:bodyPr wrap="none">
            <a:spAutoFit/>
          </a:bodyPr>
          <a:lstStyle/>
          <a:p>
            <a:pPr>
              <a:spcBef>
                <a:spcPct val="20000"/>
              </a:spcBef>
            </a:pPr>
            <a:r>
              <a:rPr lang="en-US">
                <a:solidFill>
                  <a:srgbClr val="000066"/>
                </a:solidFill>
              </a:rPr>
              <a:t>52.7 Days</a:t>
            </a:r>
            <a:endParaRPr lang="en-US" b="0">
              <a:solidFill>
                <a:srgbClr val="000066"/>
              </a:solidFill>
            </a:endParaRPr>
          </a:p>
        </p:txBody>
      </p:sp>
      <p:sp>
        <p:nvSpPr>
          <p:cNvPr id="1032215" name="Text Box 23"/>
          <p:cNvSpPr txBox="1">
            <a:spLocks noChangeArrowheads="1"/>
          </p:cNvSpPr>
          <p:nvPr/>
        </p:nvSpPr>
        <p:spPr bwMode="auto">
          <a:xfrm>
            <a:off x="3970020" y="3506788"/>
            <a:ext cx="920750" cy="366712"/>
          </a:xfrm>
          <a:prstGeom prst="rect">
            <a:avLst/>
          </a:prstGeom>
          <a:noFill/>
          <a:ln w="9525">
            <a:noFill/>
            <a:miter lim="800000"/>
            <a:headEnd/>
            <a:tailEnd/>
          </a:ln>
        </p:spPr>
        <p:txBody>
          <a:bodyPr wrap="none">
            <a:spAutoFit/>
          </a:bodyPr>
          <a:lstStyle/>
          <a:p>
            <a:r>
              <a:rPr lang="en-US">
                <a:solidFill>
                  <a:srgbClr val="000066"/>
                </a:solidFill>
              </a:rPr>
              <a:t>8 Days</a:t>
            </a:r>
          </a:p>
        </p:txBody>
      </p:sp>
      <p:sp>
        <p:nvSpPr>
          <p:cNvPr id="4119" name="Text Box 24"/>
          <p:cNvSpPr txBox="1">
            <a:spLocks noChangeArrowheads="1"/>
          </p:cNvSpPr>
          <p:nvPr/>
        </p:nvSpPr>
        <p:spPr bwMode="auto">
          <a:xfrm>
            <a:off x="2338388" y="5945188"/>
            <a:ext cx="1047750" cy="366712"/>
          </a:xfrm>
          <a:prstGeom prst="rect">
            <a:avLst/>
          </a:prstGeom>
          <a:noFill/>
          <a:ln w="9525">
            <a:noFill/>
            <a:miter lim="800000"/>
            <a:headEnd/>
            <a:tailEnd/>
          </a:ln>
        </p:spPr>
        <p:txBody>
          <a:bodyPr wrap="none">
            <a:spAutoFit/>
          </a:bodyPr>
          <a:lstStyle/>
          <a:p>
            <a:r>
              <a:rPr lang="en-US">
                <a:solidFill>
                  <a:srgbClr val="000066"/>
                </a:solidFill>
              </a:rPr>
              <a:t>35 Days</a:t>
            </a:r>
          </a:p>
        </p:txBody>
      </p:sp>
      <p:sp>
        <p:nvSpPr>
          <p:cNvPr id="1032217" name="Text Box 25"/>
          <p:cNvSpPr txBox="1">
            <a:spLocks noChangeArrowheads="1"/>
          </p:cNvSpPr>
          <p:nvPr/>
        </p:nvSpPr>
        <p:spPr bwMode="auto">
          <a:xfrm>
            <a:off x="3989070" y="5927725"/>
            <a:ext cx="1111250" cy="366713"/>
          </a:xfrm>
          <a:prstGeom prst="rect">
            <a:avLst/>
          </a:prstGeom>
          <a:noFill/>
          <a:ln w="9525">
            <a:noFill/>
            <a:miter lim="800000"/>
            <a:headEnd/>
            <a:tailEnd/>
          </a:ln>
        </p:spPr>
        <p:txBody>
          <a:bodyPr wrap="none">
            <a:spAutoFit/>
          </a:bodyPr>
          <a:lstStyle/>
          <a:p>
            <a:pPr>
              <a:spcBef>
                <a:spcPct val="20000"/>
              </a:spcBef>
            </a:pPr>
            <a:r>
              <a:rPr lang="en-US">
                <a:solidFill>
                  <a:srgbClr val="000066"/>
                </a:solidFill>
              </a:rPr>
              <a:t>6.5 Days</a:t>
            </a:r>
            <a:endParaRPr lang="en-US" b="0">
              <a:solidFill>
                <a:srgbClr val="000066"/>
              </a:solidFill>
            </a:endParaRPr>
          </a:p>
        </p:txBody>
      </p:sp>
      <p:sp>
        <p:nvSpPr>
          <p:cNvPr id="4121" name="Rectangle 26"/>
          <p:cNvSpPr>
            <a:spLocks noChangeArrowheads="1"/>
          </p:cNvSpPr>
          <p:nvPr/>
        </p:nvSpPr>
        <p:spPr bwMode="auto">
          <a:xfrm>
            <a:off x="2351088" y="5160963"/>
            <a:ext cx="1238250" cy="366712"/>
          </a:xfrm>
          <a:prstGeom prst="rect">
            <a:avLst/>
          </a:prstGeom>
          <a:noFill/>
          <a:ln w="9525">
            <a:noFill/>
            <a:miter lim="800000"/>
            <a:headEnd/>
            <a:tailEnd/>
          </a:ln>
        </p:spPr>
        <p:txBody>
          <a:bodyPr wrap="none">
            <a:spAutoFit/>
          </a:bodyPr>
          <a:lstStyle/>
          <a:p>
            <a:r>
              <a:rPr lang="en-US">
                <a:solidFill>
                  <a:srgbClr val="000066"/>
                </a:solidFill>
              </a:rPr>
              <a:t>28.9 Days</a:t>
            </a:r>
          </a:p>
        </p:txBody>
      </p:sp>
      <p:sp>
        <p:nvSpPr>
          <p:cNvPr id="1032219" name="Text Box 27"/>
          <p:cNvSpPr txBox="1">
            <a:spLocks noChangeArrowheads="1"/>
          </p:cNvSpPr>
          <p:nvPr/>
        </p:nvSpPr>
        <p:spPr bwMode="auto">
          <a:xfrm>
            <a:off x="3970020" y="5129213"/>
            <a:ext cx="1987550" cy="641350"/>
          </a:xfrm>
          <a:prstGeom prst="rect">
            <a:avLst/>
          </a:prstGeom>
          <a:noFill/>
          <a:ln w="9525">
            <a:noFill/>
            <a:miter lim="800000"/>
            <a:headEnd/>
            <a:tailEnd/>
          </a:ln>
        </p:spPr>
        <p:txBody>
          <a:bodyPr wrap="none">
            <a:spAutoFit/>
          </a:bodyPr>
          <a:lstStyle/>
          <a:p>
            <a:r>
              <a:rPr lang="en-US">
                <a:solidFill>
                  <a:srgbClr val="000066"/>
                </a:solidFill>
              </a:rPr>
              <a:t>2 Days CONUS</a:t>
            </a:r>
            <a:br>
              <a:rPr lang="en-US">
                <a:solidFill>
                  <a:srgbClr val="000066"/>
                </a:solidFill>
              </a:rPr>
            </a:br>
            <a:r>
              <a:rPr lang="en-US">
                <a:solidFill>
                  <a:srgbClr val="000066"/>
                </a:solidFill>
              </a:rPr>
              <a:t>4 Days OCONUS</a:t>
            </a:r>
          </a:p>
        </p:txBody>
      </p:sp>
      <p:sp>
        <p:nvSpPr>
          <p:cNvPr id="4123" name="Text Box 28"/>
          <p:cNvSpPr txBox="1">
            <a:spLocks noChangeArrowheads="1"/>
          </p:cNvSpPr>
          <p:nvPr/>
        </p:nvSpPr>
        <p:spPr bwMode="auto">
          <a:xfrm>
            <a:off x="5948680" y="2680653"/>
            <a:ext cx="2800350" cy="1477328"/>
          </a:xfrm>
          <a:prstGeom prst="rect">
            <a:avLst/>
          </a:prstGeom>
          <a:noFill/>
          <a:ln w="9525">
            <a:noFill/>
            <a:miter lim="800000"/>
            <a:headEnd/>
            <a:tailEnd/>
          </a:ln>
        </p:spPr>
        <p:txBody>
          <a:bodyPr>
            <a:spAutoFit/>
          </a:bodyPr>
          <a:lstStyle/>
          <a:p>
            <a:pPr algn="ctr"/>
            <a:r>
              <a:rPr lang="en-US" i="1" dirty="0" smtClean="0">
                <a:solidFill>
                  <a:srgbClr val="000099"/>
                </a:solidFill>
              </a:rPr>
              <a:t>Logistics </a:t>
            </a:r>
            <a:r>
              <a:rPr lang="en-US" i="1" dirty="0">
                <a:solidFill>
                  <a:srgbClr val="000099"/>
                </a:solidFill>
              </a:rPr>
              <a:t>Response Times (LRTs) </a:t>
            </a:r>
            <a:br>
              <a:rPr lang="en-US" i="1" dirty="0">
                <a:solidFill>
                  <a:srgbClr val="000099"/>
                </a:solidFill>
              </a:rPr>
            </a:br>
            <a:r>
              <a:rPr lang="en-US" i="1" dirty="0">
                <a:solidFill>
                  <a:srgbClr val="000099"/>
                </a:solidFill>
              </a:rPr>
              <a:t>decreased an average of 70%-80% through PBL</a:t>
            </a:r>
          </a:p>
        </p:txBody>
      </p:sp>
      <p:sp>
        <p:nvSpPr>
          <p:cNvPr id="4124" name="Text Box 29"/>
          <p:cNvSpPr txBox="1">
            <a:spLocks noChangeArrowheads="1"/>
          </p:cNvSpPr>
          <p:nvPr/>
        </p:nvSpPr>
        <p:spPr bwMode="auto">
          <a:xfrm>
            <a:off x="3924618" y="1336675"/>
            <a:ext cx="1555750" cy="403225"/>
          </a:xfrm>
          <a:prstGeom prst="rect">
            <a:avLst/>
          </a:prstGeom>
          <a:noFill/>
          <a:ln w="9525">
            <a:noFill/>
            <a:miter lim="800000"/>
            <a:headEnd/>
            <a:tailEnd/>
          </a:ln>
        </p:spPr>
        <p:txBody>
          <a:bodyPr wrap="none">
            <a:spAutoFit/>
          </a:bodyPr>
          <a:lstStyle/>
          <a:p>
            <a:pPr algn="ctr">
              <a:lnSpc>
                <a:spcPct val="85000"/>
              </a:lnSpc>
            </a:pPr>
            <a:r>
              <a:rPr lang="en-US" sz="2400" dirty="0">
                <a:solidFill>
                  <a:srgbClr val="000066"/>
                </a:solidFill>
              </a:rPr>
              <a:t>Post-PBL</a:t>
            </a:r>
          </a:p>
        </p:txBody>
      </p:sp>
      <p:sp>
        <p:nvSpPr>
          <p:cNvPr id="4125" name="Text Box 30"/>
          <p:cNvSpPr txBox="1">
            <a:spLocks noChangeArrowheads="1"/>
          </p:cNvSpPr>
          <p:nvPr/>
        </p:nvSpPr>
        <p:spPr bwMode="auto">
          <a:xfrm>
            <a:off x="2360613" y="4302125"/>
            <a:ext cx="1238250" cy="366713"/>
          </a:xfrm>
          <a:prstGeom prst="rect">
            <a:avLst/>
          </a:prstGeom>
          <a:noFill/>
          <a:ln w="9525">
            <a:noFill/>
            <a:miter lim="800000"/>
            <a:headEnd/>
            <a:tailEnd/>
          </a:ln>
        </p:spPr>
        <p:txBody>
          <a:bodyPr wrap="none">
            <a:spAutoFit/>
          </a:bodyPr>
          <a:lstStyle/>
          <a:p>
            <a:r>
              <a:rPr lang="en-US">
                <a:solidFill>
                  <a:srgbClr val="000066"/>
                </a:solidFill>
              </a:rPr>
              <a:t>42.6 Days</a:t>
            </a:r>
          </a:p>
        </p:txBody>
      </p:sp>
      <p:sp>
        <p:nvSpPr>
          <p:cNvPr id="1032223" name="Text Box 31"/>
          <p:cNvSpPr txBox="1">
            <a:spLocks noChangeArrowheads="1"/>
          </p:cNvSpPr>
          <p:nvPr/>
        </p:nvSpPr>
        <p:spPr bwMode="auto">
          <a:xfrm>
            <a:off x="3963670" y="4302125"/>
            <a:ext cx="1987550" cy="641350"/>
          </a:xfrm>
          <a:prstGeom prst="rect">
            <a:avLst/>
          </a:prstGeom>
          <a:noFill/>
          <a:ln w="9525">
            <a:noFill/>
            <a:miter lim="800000"/>
            <a:headEnd/>
            <a:tailEnd/>
          </a:ln>
        </p:spPr>
        <p:txBody>
          <a:bodyPr wrap="none">
            <a:spAutoFit/>
          </a:bodyPr>
          <a:lstStyle/>
          <a:p>
            <a:r>
              <a:rPr lang="en-US">
                <a:solidFill>
                  <a:srgbClr val="000066"/>
                </a:solidFill>
              </a:rPr>
              <a:t>2 Days CONUS</a:t>
            </a:r>
            <a:br>
              <a:rPr lang="en-US">
                <a:solidFill>
                  <a:srgbClr val="000066"/>
                </a:solidFill>
              </a:rPr>
            </a:br>
            <a:r>
              <a:rPr lang="en-US">
                <a:solidFill>
                  <a:srgbClr val="000066"/>
                </a:solidFill>
              </a:rPr>
              <a:t>7 Days OCONUS</a:t>
            </a:r>
          </a:p>
        </p:txBody>
      </p:sp>
      <p:pic>
        <p:nvPicPr>
          <p:cNvPr id="4127" name="Picture 32"/>
          <p:cNvPicPr>
            <a:picLocks noChangeAspect="1" noChangeArrowheads="1"/>
          </p:cNvPicPr>
          <p:nvPr/>
        </p:nvPicPr>
        <p:blipFill>
          <a:blip r:embed="rId8" cstate="print"/>
          <a:srcRect/>
          <a:stretch>
            <a:fillRect/>
          </a:stretch>
        </p:blipFill>
        <p:spPr bwMode="auto">
          <a:xfrm>
            <a:off x="271463" y="2514600"/>
            <a:ext cx="1889125" cy="793750"/>
          </a:xfrm>
          <a:prstGeom prst="rect">
            <a:avLst/>
          </a:prstGeom>
          <a:noFill/>
          <a:ln w="19050" algn="ctr">
            <a:solidFill>
              <a:schemeClr val="bg1"/>
            </a:solidFill>
            <a:miter lim="800000"/>
            <a:headEnd/>
            <a:tailEnd/>
          </a:ln>
        </p:spPr>
      </p:pic>
      <p:sp>
        <p:nvSpPr>
          <p:cNvPr id="4128" name="Rectangle 33"/>
          <p:cNvSpPr>
            <a:spLocks noChangeArrowheads="1"/>
          </p:cNvSpPr>
          <p:nvPr/>
        </p:nvSpPr>
        <p:spPr bwMode="auto">
          <a:xfrm>
            <a:off x="163513" y="2441575"/>
            <a:ext cx="815975" cy="274638"/>
          </a:xfrm>
          <a:prstGeom prst="rect">
            <a:avLst/>
          </a:prstGeom>
          <a:noFill/>
          <a:ln w="9525">
            <a:noFill/>
            <a:miter lim="800000"/>
            <a:headEnd/>
            <a:tailEnd/>
          </a:ln>
        </p:spPr>
        <p:txBody>
          <a:bodyPr wrap="none">
            <a:spAutoFit/>
          </a:bodyPr>
          <a:lstStyle/>
          <a:p>
            <a:r>
              <a:rPr lang="en-US" sz="1200"/>
              <a:t>ARC-210</a:t>
            </a:r>
          </a:p>
        </p:txBody>
      </p:sp>
      <p:pic>
        <p:nvPicPr>
          <p:cNvPr id="4129" name="Picture 35" descr="MPj03141340000[1]"/>
          <p:cNvPicPr>
            <a:picLocks noChangeAspect="1" noChangeArrowheads="1"/>
          </p:cNvPicPr>
          <p:nvPr/>
        </p:nvPicPr>
        <p:blipFill>
          <a:blip r:embed="rId9" cstate="print"/>
          <a:srcRect/>
          <a:stretch>
            <a:fillRect/>
          </a:stretch>
        </p:blipFill>
        <p:spPr bwMode="auto">
          <a:xfrm>
            <a:off x="285750" y="4906963"/>
            <a:ext cx="541338" cy="7588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2210"/>
                                        </p:tgtEl>
                                        <p:attrNameLst>
                                          <p:attrName>style.visibility</p:attrName>
                                        </p:attrNameLst>
                                      </p:cBhvr>
                                      <p:to>
                                        <p:strVal val="visible"/>
                                      </p:to>
                                    </p:set>
                                    <p:anim calcmode="lin" valueType="num">
                                      <p:cBhvr additive="base">
                                        <p:cTn id="7" dur="500" fill="hold"/>
                                        <p:tgtEl>
                                          <p:spTgt spid="1032210"/>
                                        </p:tgtEl>
                                        <p:attrNameLst>
                                          <p:attrName>ppt_x</p:attrName>
                                        </p:attrNameLst>
                                      </p:cBhvr>
                                      <p:tavLst>
                                        <p:tav tm="0">
                                          <p:val>
                                            <p:strVal val="#ppt_x"/>
                                          </p:val>
                                        </p:tav>
                                        <p:tav tm="100000">
                                          <p:val>
                                            <p:strVal val="#ppt_x"/>
                                          </p:val>
                                        </p:tav>
                                      </p:tavLst>
                                    </p:anim>
                                    <p:anim calcmode="lin" valueType="num">
                                      <p:cBhvr additive="base">
                                        <p:cTn id="8" dur="500" fill="hold"/>
                                        <p:tgtEl>
                                          <p:spTgt spid="10322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1032211"/>
                                        </p:tgtEl>
                                        <p:attrNameLst>
                                          <p:attrName>style.visibility</p:attrName>
                                        </p:attrNameLst>
                                      </p:cBhvr>
                                      <p:to>
                                        <p:strVal val="visible"/>
                                      </p:to>
                                    </p:set>
                                    <p:anim calcmode="lin" valueType="num">
                                      <p:cBhvr additive="base">
                                        <p:cTn id="11" dur="500" fill="hold"/>
                                        <p:tgtEl>
                                          <p:spTgt spid="1032211"/>
                                        </p:tgtEl>
                                        <p:attrNameLst>
                                          <p:attrName>ppt_x</p:attrName>
                                        </p:attrNameLst>
                                      </p:cBhvr>
                                      <p:tavLst>
                                        <p:tav tm="0">
                                          <p:val>
                                            <p:strVal val="#ppt_x"/>
                                          </p:val>
                                        </p:tav>
                                        <p:tav tm="100000">
                                          <p:val>
                                            <p:strVal val="#ppt_x"/>
                                          </p:val>
                                        </p:tav>
                                      </p:tavLst>
                                    </p:anim>
                                    <p:anim calcmode="lin" valueType="num">
                                      <p:cBhvr additive="base">
                                        <p:cTn id="12" dur="500" fill="hold"/>
                                        <p:tgtEl>
                                          <p:spTgt spid="10322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32213"/>
                                        </p:tgtEl>
                                        <p:attrNameLst>
                                          <p:attrName>style.visibility</p:attrName>
                                        </p:attrNameLst>
                                      </p:cBhvr>
                                      <p:to>
                                        <p:strVal val="visible"/>
                                      </p:to>
                                    </p:set>
                                    <p:anim calcmode="lin" valueType="num">
                                      <p:cBhvr additive="base">
                                        <p:cTn id="15" dur="500" fill="hold"/>
                                        <p:tgtEl>
                                          <p:spTgt spid="1032213"/>
                                        </p:tgtEl>
                                        <p:attrNameLst>
                                          <p:attrName>ppt_x</p:attrName>
                                        </p:attrNameLst>
                                      </p:cBhvr>
                                      <p:tavLst>
                                        <p:tav tm="0">
                                          <p:val>
                                            <p:strVal val="#ppt_x"/>
                                          </p:val>
                                        </p:tav>
                                        <p:tav tm="100000">
                                          <p:val>
                                            <p:strVal val="#ppt_x"/>
                                          </p:val>
                                        </p:tav>
                                      </p:tavLst>
                                    </p:anim>
                                    <p:anim calcmode="lin" valueType="num">
                                      <p:cBhvr additive="base">
                                        <p:cTn id="16" dur="500" fill="hold"/>
                                        <p:tgtEl>
                                          <p:spTgt spid="10322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32215"/>
                                        </p:tgtEl>
                                        <p:attrNameLst>
                                          <p:attrName>style.visibility</p:attrName>
                                        </p:attrNameLst>
                                      </p:cBhvr>
                                      <p:to>
                                        <p:strVal val="visible"/>
                                      </p:to>
                                    </p:set>
                                    <p:anim calcmode="lin" valueType="num">
                                      <p:cBhvr additive="base">
                                        <p:cTn id="19" dur="500" fill="hold"/>
                                        <p:tgtEl>
                                          <p:spTgt spid="1032215"/>
                                        </p:tgtEl>
                                        <p:attrNameLst>
                                          <p:attrName>ppt_x</p:attrName>
                                        </p:attrNameLst>
                                      </p:cBhvr>
                                      <p:tavLst>
                                        <p:tav tm="0">
                                          <p:val>
                                            <p:strVal val="#ppt_x"/>
                                          </p:val>
                                        </p:tav>
                                        <p:tav tm="100000">
                                          <p:val>
                                            <p:strVal val="#ppt_x"/>
                                          </p:val>
                                        </p:tav>
                                      </p:tavLst>
                                    </p:anim>
                                    <p:anim calcmode="lin" valueType="num">
                                      <p:cBhvr additive="base">
                                        <p:cTn id="20" dur="500" fill="hold"/>
                                        <p:tgtEl>
                                          <p:spTgt spid="10322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32217"/>
                                        </p:tgtEl>
                                        <p:attrNameLst>
                                          <p:attrName>style.visibility</p:attrName>
                                        </p:attrNameLst>
                                      </p:cBhvr>
                                      <p:to>
                                        <p:strVal val="visible"/>
                                      </p:to>
                                    </p:set>
                                    <p:anim calcmode="lin" valueType="num">
                                      <p:cBhvr additive="base">
                                        <p:cTn id="23" dur="500" fill="hold"/>
                                        <p:tgtEl>
                                          <p:spTgt spid="1032217"/>
                                        </p:tgtEl>
                                        <p:attrNameLst>
                                          <p:attrName>ppt_x</p:attrName>
                                        </p:attrNameLst>
                                      </p:cBhvr>
                                      <p:tavLst>
                                        <p:tav tm="0">
                                          <p:val>
                                            <p:strVal val="#ppt_x"/>
                                          </p:val>
                                        </p:tav>
                                        <p:tav tm="100000">
                                          <p:val>
                                            <p:strVal val="#ppt_x"/>
                                          </p:val>
                                        </p:tav>
                                      </p:tavLst>
                                    </p:anim>
                                    <p:anim calcmode="lin" valueType="num">
                                      <p:cBhvr additive="base">
                                        <p:cTn id="24" dur="500" fill="hold"/>
                                        <p:tgtEl>
                                          <p:spTgt spid="10322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32219"/>
                                        </p:tgtEl>
                                        <p:attrNameLst>
                                          <p:attrName>style.visibility</p:attrName>
                                        </p:attrNameLst>
                                      </p:cBhvr>
                                      <p:to>
                                        <p:strVal val="visible"/>
                                      </p:to>
                                    </p:set>
                                    <p:anim calcmode="lin" valueType="num">
                                      <p:cBhvr additive="base">
                                        <p:cTn id="27" dur="500" fill="hold"/>
                                        <p:tgtEl>
                                          <p:spTgt spid="1032219"/>
                                        </p:tgtEl>
                                        <p:attrNameLst>
                                          <p:attrName>ppt_x</p:attrName>
                                        </p:attrNameLst>
                                      </p:cBhvr>
                                      <p:tavLst>
                                        <p:tav tm="0">
                                          <p:val>
                                            <p:strVal val="#ppt_x"/>
                                          </p:val>
                                        </p:tav>
                                        <p:tav tm="100000">
                                          <p:val>
                                            <p:strVal val="#ppt_x"/>
                                          </p:val>
                                        </p:tav>
                                      </p:tavLst>
                                    </p:anim>
                                    <p:anim calcmode="lin" valueType="num">
                                      <p:cBhvr additive="base">
                                        <p:cTn id="28" dur="500" fill="hold"/>
                                        <p:tgtEl>
                                          <p:spTgt spid="10322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32223"/>
                                        </p:tgtEl>
                                        <p:attrNameLst>
                                          <p:attrName>style.visibility</p:attrName>
                                        </p:attrNameLst>
                                      </p:cBhvr>
                                      <p:to>
                                        <p:strVal val="visible"/>
                                      </p:to>
                                    </p:set>
                                    <p:anim calcmode="lin" valueType="num">
                                      <p:cBhvr additive="base">
                                        <p:cTn id="31" dur="500" fill="hold"/>
                                        <p:tgtEl>
                                          <p:spTgt spid="1032223"/>
                                        </p:tgtEl>
                                        <p:attrNameLst>
                                          <p:attrName>ppt_x</p:attrName>
                                        </p:attrNameLst>
                                      </p:cBhvr>
                                      <p:tavLst>
                                        <p:tav tm="0">
                                          <p:val>
                                            <p:strVal val="#ppt_x"/>
                                          </p:val>
                                        </p:tav>
                                        <p:tav tm="100000">
                                          <p:val>
                                            <p:strVal val="#ppt_x"/>
                                          </p:val>
                                        </p:tav>
                                      </p:tavLst>
                                    </p:anim>
                                    <p:anim calcmode="lin" valueType="num">
                                      <p:cBhvr additive="base">
                                        <p:cTn id="32" dur="500" fill="hold"/>
                                        <p:tgtEl>
                                          <p:spTgt spid="1032223"/>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4123"/>
                                        </p:tgtEl>
                                        <p:attrNameLst>
                                          <p:attrName>style.visibility</p:attrName>
                                        </p:attrNameLst>
                                      </p:cBhvr>
                                      <p:to>
                                        <p:strVal val="visible"/>
                                      </p:to>
                                    </p:set>
                                    <p:animEffect transition="in" filter="fade">
                                      <p:cBhvr>
                                        <p:cTn id="36" dur="1000"/>
                                        <p:tgtEl>
                                          <p:spTgt spid="41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100"/>
                                        </p:tgtEl>
                                        <p:attrNameLst>
                                          <p:attrName>style.visibility</p:attrName>
                                        </p:attrNameLst>
                                      </p:cBhvr>
                                      <p:to>
                                        <p:strVal val="visible"/>
                                      </p:to>
                                    </p:set>
                                    <p:animEffect transition="in" filter="fade">
                                      <p:cBhvr>
                                        <p:cTn id="39"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1032210" grpId="0"/>
      <p:bldP spid="1032211" grpId="0"/>
      <p:bldP spid="1032213" grpId="0"/>
      <p:bldP spid="1032215" grpId="0"/>
      <p:bldP spid="1032217" grpId="0"/>
      <p:bldP spid="1032219" grpId="0"/>
      <p:bldP spid="4123" grpId="0"/>
      <p:bldP spid="1032223"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4226" name="Rectangle 2"/>
          <p:cNvSpPr>
            <a:spLocks noGrp="1" noChangeArrowheads="1"/>
          </p:cNvSpPr>
          <p:nvPr>
            <p:ph type="body" idx="4294967295"/>
          </p:nvPr>
        </p:nvSpPr>
        <p:spPr bwMode="auto">
          <a:xfrm>
            <a:off x="304800" y="1648178"/>
            <a:ext cx="8361363" cy="4600222"/>
          </a:xfrm>
          <a:prstGeom prst="rect">
            <a:avLst/>
          </a:prstGeom>
          <a:solidFill>
            <a:srgbClr val="FFFFFF"/>
          </a:solidFill>
          <a:ln>
            <a:miter lim="800000"/>
            <a:headEnd/>
            <a:tailEnd/>
          </a:ln>
        </p:spPr>
        <p:txBody>
          <a:bodyPr/>
          <a:lstStyle/>
          <a:p>
            <a:pPr marL="346075" indent="-346075">
              <a:spcBef>
                <a:spcPct val="0"/>
              </a:spcBef>
              <a:buFont typeface="Wingdings" pitchFamily="2" charset="2"/>
              <a:buChar char="Ø"/>
            </a:pPr>
            <a:r>
              <a:rPr lang="en-US" sz="2000" dirty="0" smtClean="0"/>
              <a:t>Mission Capable (MC) rates </a:t>
            </a:r>
          </a:p>
          <a:p>
            <a:pPr marL="749300" lvl="1" indent="-346075">
              <a:spcBef>
                <a:spcPct val="0"/>
              </a:spcBef>
              <a:buFont typeface="Wingdings" pitchFamily="2" charset="2"/>
              <a:buChar char="ü"/>
            </a:pPr>
            <a:r>
              <a:rPr lang="en-US" sz="1600" dirty="0" smtClean="0"/>
              <a:t>15% improvement  </a:t>
            </a:r>
          </a:p>
          <a:p>
            <a:pPr marL="346075" indent="-346075">
              <a:spcBef>
                <a:spcPct val="0"/>
              </a:spcBef>
              <a:buFont typeface="Wingdings" pitchFamily="2" charset="2"/>
              <a:buChar char="Ø"/>
            </a:pPr>
            <a:r>
              <a:rPr lang="en-US" sz="2000" dirty="0" smtClean="0"/>
              <a:t>Ownership Cost</a:t>
            </a:r>
          </a:p>
          <a:p>
            <a:pPr marL="749300" lvl="1" indent="-346075">
              <a:spcBef>
                <a:spcPct val="0"/>
              </a:spcBef>
              <a:buFont typeface="Wingdings" pitchFamily="2" charset="2"/>
              <a:buChar char="ü"/>
            </a:pPr>
            <a:r>
              <a:rPr lang="en-US" sz="1600" dirty="0" smtClean="0"/>
              <a:t>$14B projected savings over the life of the aircraft</a:t>
            </a:r>
          </a:p>
          <a:p>
            <a:pPr marL="749300" lvl="1" indent="-346075">
              <a:spcBef>
                <a:spcPct val="0"/>
              </a:spcBef>
              <a:buFont typeface="Wingdings" pitchFamily="2" charset="2"/>
              <a:buChar char="ü"/>
            </a:pPr>
            <a:r>
              <a:rPr lang="en-US" sz="1600" dirty="0" smtClean="0"/>
              <a:t>14% improvement in repair costs per flight hour in 2007</a:t>
            </a:r>
          </a:p>
          <a:p>
            <a:pPr marL="749300" lvl="1" indent="-346075">
              <a:spcBef>
                <a:spcPct val="0"/>
              </a:spcBef>
              <a:spcAft>
                <a:spcPts val="63"/>
              </a:spcAft>
              <a:buFont typeface="Wingdings" pitchFamily="2" charset="2"/>
              <a:buChar char="ü"/>
            </a:pPr>
            <a:r>
              <a:rPr lang="en-US" sz="1600" dirty="0" smtClean="0"/>
              <a:t>50% reduction in diagnostics ambiguity and a 15% reduction in faulty isolation  </a:t>
            </a:r>
          </a:p>
          <a:p>
            <a:pPr marL="749300" lvl="1" indent="-346075">
              <a:spcBef>
                <a:spcPct val="0"/>
              </a:spcBef>
              <a:spcAft>
                <a:spcPts val="63"/>
              </a:spcAft>
              <a:buFontTx/>
              <a:buNone/>
            </a:pPr>
            <a:endParaRPr lang="en-US" sz="1600" dirty="0" smtClean="0"/>
          </a:p>
          <a:p>
            <a:pPr marL="346075" indent="-346075">
              <a:spcBef>
                <a:spcPct val="0"/>
              </a:spcBef>
              <a:buFont typeface="Wingdings" pitchFamily="2" charset="2"/>
              <a:buChar char="Ø"/>
            </a:pPr>
            <a:r>
              <a:rPr lang="en-US" sz="2000" dirty="0" smtClean="0"/>
              <a:t>Footprint Reduction </a:t>
            </a:r>
          </a:p>
          <a:p>
            <a:pPr marL="749300" lvl="1" indent="-346075">
              <a:spcBef>
                <a:spcPct val="0"/>
              </a:spcBef>
              <a:buFont typeface="Wingdings" pitchFamily="2" charset="2"/>
              <a:buChar char="ü"/>
            </a:pPr>
            <a:r>
              <a:rPr lang="en-US" sz="1600" dirty="0" smtClean="0"/>
              <a:t>47 % projected reduction from 2007 to 2010 </a:t>
            </a:r>
          </a:p>
          <a:p>
            <a:pPr marL="749300" lvl="1" indent="-346075">
              <a:spcBef>
                <a:spcPct val="0"/>
              </a:spcBef>
              <a:spcAft>
                <a:spcPct val="50000"/>
              </a:spcAft>
              <a:buFont typeface="Wingdings" pitchFamily="2" charset="2"/>
              <a:buChar char="ü"/>
            </a:pPr>
            <a:r>
              <a:rPr lang="en-US" sz="1600" dirty="0" smtClean="0"/>
              <a:t>Reduction factors include electronic technical orders, highly reliable diagnostics and molecular electronics and technological advances in aircraft components and reliability </a:t>
            </a:r>
          </a:p>
          <a:p>
            <a:pPr marL="346075" indent="-346075">
              <a:spcBef>
                <a:spcPct val="0"/>
              </a:spcBef>
              <a:buFont typeface="Wingdings" pitchFamily="2" charset="2"/>
              <a:buChar char="Ø"/>
            </a:pPr>
            <a:r>
              <a:rPr lang="en-US" sz="2000" dirty="0" smtClean="0"/>
              <a:t>Reliability, Maintainability and Supportability Improvements </a:t>
            </a:r>
          </a:p>
          <a:p>
            <a:pPr marL="749300" lvl="1" indent="-346075">
              <a:spcBef>
                <a:spcPct val="0"/>
              </a:spcBef>
              <a:spcAft>
                <a:spcPct val="50000"/>
              </a:spcAft>
              <a:buFont typeface="Wingdings" pitchFamily="2" charset="2"/>
              <a:buChar char="ü"/>
            </a:pPr>
            <a:r>
              <a:rPr lang="en-US" sz="1600" dirty="0" smtClean="0"/>
              <a:t>Over past 3 years, increased MTBM 69% across the F-22 fleet - life cycle program improvements and CIP in weapon system reliability and maintainability  </a:t>
            </a:r>
          </a:p>
          <a:p>
            <a:pPr marL="346075" indent="-346075">
              <a:spcBef>
                <a:spcPct val="0"/>
              </a:spcBef>
              <a:spcAft>
                <a:spcPct val="50000"/>
              </a:spcAft>
              <a:buFontTx/>
              <a:buNone/>
            </a:pPr>
            <a:r>
              <a:rPr lang="en-US" sz="2800" dirty="0" smtClean="0"/>
              <a:t>  </a:t>
            </a:r>
          </a:p>
          <a:p>
            <a:pPr marL="346075" indent="-346075">
              <a:spcBef>
                <a:spcPct val="0"/>
              </a:spcBef>
              <a:spcAft>
                <a:spcPct val="50000"/>
              </a:spcAft>
              <a:buFont typeface="Wingdings" pitchFamily="2" charset="2"/>
              <a:buChar char="Ø"/>
            </a:pPr>
            <a:endParaRPr lang="en-US" sz="2800" dirty="0" smtClean="0"/>
          </a:p>
          <a:p>
            <a:pPr marL="746125" lvl="1" indent="-346075">
              <a:spcBef>
                <a:spcPct val="0"/>
              </a:spcBef>
              <a:spcAft>
                <a:spcPct val="50000"/>
              </a:spcAft>
              <a:buFont typeface="Wingdings" pitchFamily="2" charset="2"/>
              <a:buChar char="Ø"/>
            </a:pPr>
            <a:endParaRPr lang="en-US" sz="3200" b="1" dirty="0" smtClean="0"/>
          </a:p>
        </p:txBody>
      </p:sp>
      <p:sp>
        <p:nvSpPr>
          <p:cNvPr id="564227" name="Rectangle 3"/>
          <p:cNvSpPr>
            <a:spLocks noChangeArrowheads="1"/>
          </p:cNvSpPr>
          <p:nvPr/>
        </p:nvSpPr>
        <p:spPr bwMode="auto">
          <a:xfrm>
            <a:off x="2277415" y="575257"/>
            <a:ext cx="6553200" cy="646331"/>
          </a:xfrm>
          <a:prstGeom prst="rect">
            <a:avLst/>
          </a:prstGeom>
          <a:noFill/>
          <a:ln w="9525">
            <a:noFill/>
            <a:miter lim="800000"/>
            <a:headEnd/>
            <a:tailEnd/>
          </a:ln>
        </p:spPr>
        <p:txBody>
          <a:bodyPr>
            <a:spAutoFit/>
          </a:bodyPr>
          <a:lstStyle/>
          <a:p>
            <a:pPr algn="r" eaLnBrk="0" hangingPunct="0"/>
            <a:r>
              <a:rPr lang="en-US" sz="3600" i="1" dirty="0">
                <a:solidFill>
                  <a:srgbClr val="151C77"/>
                </a:solidFill>
                <a:latin typeface="+mn-lt"/>
              </a:rPr>
              <a:t>Robust PBL: F-22 Raptor</a:t>
            </a:r>
          </a:p>
        </p:txBody>
      </p:sp>
      <p:pic>
        <p:nvPicPr>
          <p:cNvPr id="712706" name="Picture 2" descr="http://fas.org/man/dod-101/sys/ac/f-22-19990601-f-0000l-001.jpg"/>
          <p:cNvPicPr>
            <a:picLocks noChangeAspect="1" noChangeArrowheads="1"/>
          </p:cNvPicPr>
          <p:nvPr/>
        </p:nvPicPr>
        <p:blipFill>
          <a:blip r:embed="rId3" cstate="print"/>
          <a:srcRect/>
          <a:stretch>
            <a:fillRect/>
          </a:stretch>
        </p:blipFill>
        <p:spPr bwMode="auto">
          <a:xfrm>
            <a:off x="6678789" y="1253065"/>
            <a:ext cx="2257690" cy="1419931"/>
          </a:xfrm>
          <a:prstGeom prst="rect">
            <a:avLst/>
          </a:prstGeom>
          <a:noFill/>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Title 1"/>
          <p:cNvSpPr>
            <a:spLocks noGrp="1"/>
          </p:cNvSpPr>
          <p:nvPr>
            <p:ph type="title"/>
          </p:nvPr>
        </p:nvSpPr>
        <p:spPr>
          <a:xfrm>
            <a:off x="362451" y="76200"/>
            <a:ext cx="8229600" cy="792163"/>
          </a:xfrm>
        </p:spPr>
        <p:txBody>
          <a:bodyPr/>
          <a:lstStyle/>
          <a:p>
            <a:pPr algn="l" eaLnBrk="1" hangingPunct="1">
              <a:lnSpc>
                <a:spcPts val="2600"/>
              </a:lnSpc>
            </a:pPr>
            <a:r>
              <a:rPr lang="en-US" sz="2400" b="1" kern="1200" dirty="0" smtClean="0">
                <a:solidFill>
                  <a:srgbClr val="00297A"/>
                </a:solidFill>
              </a:rPr>
              <a:t>Department of Defense PBL Award Winners</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xmlns:p="http://schemas.openxmlformats.org/presentationml/2006/main" xmlns:r="http://schemas.openxmlformats.org/officeDocument/2006/relationships" xmlns:a="http://schemas.openxmlformats.org/drawingml/2006/main" val="3068130139"/>
              </p:ext>
            </p:extLst>
          </p:nvPr>
        </p:nvGraphicFramePr>
        <p:xfrm>
          <a:off x="304800" y="78366"/>
          <a:ext cx="8534400" cy="6703434"/>
        </p:xfrm>
        <a:graphic>
          <a:graphicData uri="http://schemas.openxmlformats.org/drawingml/2006/table">
            <a:tbl>
              <a:tblPr firstRow="1" bandRow="1">
                <a:tableStyleId>{5C22544A-7EE6-4342-B048-85BDC9FD1C3A}</a:tableStyleId>
              </a:tblPr>
              <a:tblGrid>
                <a:gridCol w="609600"/>
                <a:gridCol w="1447800"/>
                <a:gridCol w="3429000"/>
                <a:gridCol w="1143000"/>
                <a:gridCol w="1905000"/>
              </a:tblGrid>
              <a:tr h="303956">
                <a:tc>
                  <a:txBody>
                    <a:bodyPr/>
                    <a:lstStyle/>
                    <a:p>
                      <a:pPr algn="ctr"/>
                      <a:r>
                        <a:rPr lang="en-US" sz="1200" dirty="0" smtClean="0">
                          <a:solidFill>
                            <a:schemeClr val="bg1"/>
                          </a:solidFill>
                          <a:latin typeface="+mn-lt"/>
                        </a:rPr>
                        <a:t>Year</a:t>
                      </a:r>
                      <a:endParaRPr lang="en-US" sz="1200" dirty="0">
                        <a:solidFill>
                          <a:schemeClr val="bg1"/>
                        </a:solidFill>
                        <a:latin typeface="+mn-lt"/>
                      </a:endParaRPr>
                    </a:p>
                  </a:txBody>
                  <a:tcPr/>
                </a:tc>
                <a:tc>
                  <a:txBody>
                    <a:bodyPr/>
                    <a:lstStyle/>
                    <a:p>
                      <a:pPr algn="ctr"/>
                      <a:r>
                        <a:rPr lang="en-US" sz="1200" dirty="0" smtClean="0">
                          <a:solidFill>
                            <a:schemeClr val="bg1"/>
                          </a:solidFill>
                          <a:latin typeface="+mn-lt"/>
                        </a:rPr>
                        <a:t>Level</a:t>
                      </a:r>
                      <a:endParaRPr lang="en-US" sz="1200" dirty="0">
                        <a:solidFill>
                          <a:schemeClr val="bg1"/>
                        </a:solidFill>
                        <a:latin typeface="+mn-lt"/>
                      </a:endParaRPr>
                    </a:p>
                  </a:txBody>
                  <a:tcPr/>
                </a:tc>
                <a:tc>
                  <a:txBody>
                    <a:bodyPr/>
                    <a:lstStyle/>
                    <a:p>
                      <a:pPr algn="ctr"/>
                      <a:r>
                        <a:rPr lang="en-US" sz="1200" dirty="0" smtClean="0">
                          <a:solidFill>
                            <a:schemeClr val="bg1"/>
                          </a:solidFill>
                          <a:latin typeface="+mn-lt"/>
                        </a:rPr>
                        <a:t>Department of Defense PBL Award Winners</a:t>
                      </a:r>
                      <a:endParaRPr lang="en-US" sz="1200" dirty="0">
                        <a:solidFill>
                          <a:schemeClr val="bg1"/>
                        </a:solidFill>
                        <a:latin typeface="+mn-lt"/>
                      </a:endParaRPr>
                    </a:p>
                  </a:txBody>
                  <a:tcPr/>
                </a:tc>
                <a:tc>
                  <a:txBody>
                    <a:bodyPr/>
                    <a:lstStyle/>
                    <a:p>
                      <a:pPr algn="ctr"/>
                      <a:r>
                        <a:rPr lang="en-US" sz="1200" dirty="0" smtClean="0">
                          <a:solidFill>
                            <a:schemeClr val="bg1"/>
                          </a:solidFill>
                          <a:latin typeface="+mn-lt"/>
                        </a:rPr>
                        <a:t>Service</a:t>
                      </a:r>
                      <a:endParaRPr lang="en-US" sz="1200" dirty="0">
                        <a:solidFill>
                          <a:schemeClr val="bg1"/>
                        </a:solidFill>
                        <a:latin typeface="+mn-lt"/>
                      </a:endParaRPr>
                    </a:p>
                  </a:txBody>
                  <a:tcPr/>
                </a:tc>
                <a:tc>
                  <a:txBody>
                    <a:bodyPr/>
                    <a:lstStyle/>
                    <a:p>
                      <a:pPr algn="ctr"/>
                      <a:r>
                        <a:rPr lang="en-US" sz="1200" dirty="0" smtClean="0">
                          <a:solidFill>
                            <a:schemeClr val="bg1"/>
                          </a:solidFill>
                          <a:latin typeface="+mn-lt"/>
                        </a:rPr>
                        <a:t>Commercial Partner</a:t>
                      </a:r>
                      <a:endParaRPr lang="en-US" sz="1200" dirty="0">
                        <a:solidFill>
                          <a:schemeClr val="bg1"/>
                        </a:solidFill>
                        <a:latin typeface="+mn-lt"/>
                      </a:endParaRPr>
                    </a:p>
                  </a:txBody>
                  <a:tcPr/>
                </a:tc>
              </a:tr>
              <a:tr h="303956">
                <a:tc>
                  <a:txBody>
                    <a:bodyPr/>
                    <a:lstStyle/>
                    <a:p>
                      <a:pPr algn="ctr"/>
                      <a:r>
                        <a:rPr lang="en-US" sz="1200" b="1" dirty="0" smtClean="0">
                          <a:latin typeface="+mn-lt"/>
                        </a:rPr>
                        <a:t>2005</a:t>
                      </a:r>
                      <a:endParaRPr lang="en-US" sz="1200" b="1" dirty="0">
                        <a:latin typeface="+mn-lt"/>
                      </a:endParaRPr>
                    </a:p>
                  </a:txBody>
                  <a:tcPr/>
                </a:tc>
                <a:tc>
                  <a:txBody>
                    <a:bodyPr/>
                    <a:lstStyle/>
                    <a:p>
                      <a:pPr algn="ctr"/>
                      <a:r>
                        <a:rPr lang="en-US" sz="1200" b="1" kern="1200" dirty="0" smtClean="0">
                          <a:solidFill>
                            <a:schemeClr val="dk1"/>
                          </a:solidFill>
                          <a:latin typeface="+mn-lt"/>
                          <a:ea typeface="+mn-ea"/>
                          <a:cs typeface="+mn-cs"/>
                        </a:rPr>
                        <a:t>System</a:t>
                      </a:r>
                      <a:endParaRPr lang="en-US" sz="1200" b="1" dirty="0">
                        <a:latin typeface="+mn-lt"/>
                      </a:endParaRPr>
                    </a:p>
                  </a:txBody>
                  <a:tcPr/>
                </a:tc>
                <a:tc>
                  <a:txBody>
                    <a:bodyPr/>
                    <a:lstStyle/>
                    <a:p>
                      <a:pPr algn="ctr"/>
                      <a:r>
                        <a:rPr lang="en-US" sz="1200" b="1" kern="1200" dirty="0" smtClean="0">
                          <a:solidFill>
                            <a:schemeClr val="dk1"/>
                          </a:solidFill>
                          <a:latin typeface="+mn-lt"/>
                          <a:ea typeface="+mn-ea"/>
                          <a:cs typeface="+mn-cs"/>
                        </a:rPr>
                        <a:t>F-117</a:t>
                      </a:r>
                      <a:endParaRPr lang="en-US" sz="1200" b="1" dirty="0">
                        <a:latin typeface="+mn-lt"/>
                      </a:endParaRPr>
                    </a:p>
                  </a:txBody>
                  <a:tcPr/>
                </a:tc>
                <a:tc>
                  <a:txBody>
                    <a:bodyPr/>
                    <a:lstStyle/>
                    <a:p>
                      <a:pPr algn="ctr"/>
                      <a:r>
                        <a:rPr lang="en-US" sz="1200" b="1" kern="1200" dirty="0" smtClean="0">
                          <a:solidFill>
                            <a:schemeClr val="bg1"/>
                          </a:solidFill>
                          <a:latin typeface="+mn-lt"/>
                          <a:ea typeface="+mn-ea"/>
                          <a:cs typeface="+mn-cs"/>
                        </a:rPr>
                        <a:t>USAF</a:t>
                      </a:r>
                      <a:endParaRPr lang="en-US" sz="1200" b="1" dirty="0">
                        <a:solidFill>
                          <a:schemeClr val="bg1"/>
                        </a:solidFill>
                        <a:latin typeface="+mn-lt"/>
                      </a:endParaRPr>
                    </a:p>
                  </a:txBody>
                  <a:tcPr>
                    <a:solidFill>
                      <a:srgbClr val="99CCFF"/>
                    </a:solidFill>
                  </a:tcPr>
                </a:tc>
                <a:tc>
                  <a:txBody>
                    <a:bodyPr/>
                    <a:lstStyle/>
                    <a:p>
                      <a:pPr algn="ctr"/>
                      <a:r>
                        <a:rPr lang="en-US" sz="1200" b="1" kern="1200" dirty="0" smtClean="0">
                          <a:solidFill>
                            <a:schemeClr val="dk1"/>
                          </a:solidFill>
                          <a:latin typeface="+mn-lt"/>
                          <a:ea typeface="+mn-ea"/>
                          <a:cs typeface="+mn-cs"/>
                        </a:rPr>
                        <a:t>Lockheed Martin</a:t>
                      </a:r>
                      <a:endParaRPr lang="en-US" sz="1200" b="1" dirty="0">
                        <a:latin typeface="+mn-lt"/>
                      </a:endParaRPr>
                    </a:p>
                  </a:txBody>
                  <a:tcPr/>
                </a:tc>
              </a:tr>
              <a:tr h="320358">
                <a:tc>
                  <a:txBody>
                    <a:bodyPr/>
                    <a:lstStyle/>
                    <a:p>
                      <a:pPr algn="ctr"/>
                      <a:endParaRPr lang="en-US" sz="1200" b="1" dirty="0">
                        <a:latin typeface="+mn-lt"/>
                      </a:endParaRPr>
                    </a:p>
                  </a:txBody>
                  <a:tcPr/>
                </a:tc>
                <a:tc>
                  <a:txBody>
                    <a:bodyPr/>
                    <a:lstStyle/>
                    <a:p>
                      <a:pPr algn="ctr"/>
                      <a:r>
                        <a:rPr lang="en-US" sz="1200" b="1" dirty="0" smtClean="0">
                          <a:latin typeface="+mn-lt"/>
                        </a:rPr>
                        <a:t>Sub-System</a:t>
                      </a:r>
                      <a:endParaRPr lang="en-US" sz="1200" b="1" dirty="0">
                        <a:latin typeface="+mn-lt"/>
                      </a:endParaRPr>
                    </a:p>
                  </a:txBody>
                  <a:tcPr/>
                </a:tc>
                <a:tc>
                  <a:txBody>
                    <a:bodyPr/>
                    <a:lstStyle/>
                    <a:p>
                      <a:pPr algn="ctr"/>
                      <a:r>
                        <a:rPr lang="en-US" sz="1200" b="1" dirty="0" smtClean="0">
                          <a:latin typeface="+mn-lt"/>
                          <a:ea typeface="Times New Roman"/>
                        </a:rPr>
                        <a:t>F-404 Engine</a:t>
                      </a:r>
                      <a:endParaRPr lang="en-US" sz="1200" b="1" dirty="0">
                        <a:latin typeface="+mn-lt"/>
                      </a:endParaRPr>
                    </a:p>
                  </a:txBody>
                  <a:tcPr/>
                </a:tc>
                <a:tc>
                  <a:txBody>
                    <a:bodyPr/>
                    <a:lstStyle/>
                    <a:p>
                      <a:pPr algn="ctr"/>
                      <a:r>
                        <a:rPr lang="en-US" sz="1200" b="1" dirty="0" smtClean="0">
                          <a:solidFill>
                            <a:schemeClr val="bg1"/>
                          </a:solidFill>
                          <a:latin typeface="+mn-lt"/>
                          <a:ea typeface="Times New Roman"/>
                        </a:rPr>
                        <a:t>USN</a:t>
                      </a:r>
                      <a:endParaRPr lang="en-US" sz="1200" b="1" dirty="0">
                        <a:solidFill>
                          <a:schemeClr val="bg1"/>
                        </a:solidFill>
                        <a:latin typeface="+mn-lt"/>
                      </a:endParaRPr>
                    </a:p>
                  </a:txBody>
                  <a:tcPr>
                    <a:solidFill>
                      <a:srgbClr val="3366FF"/>
                    </a:solidFill>
                  </a:tcPr>
                </a:tc>
                <a:tc>
                  <a:txBody>
                    <a:bodyPr/>
                    <a:lstStyle/>
                    <a:p>
                      <a:pPr algn="ctr"/>
                      <a:r>
                        <a:rPr lang="en-US" sz="1200" b="1" dirty="0" smtClean="0">
                          <a:latin typeface="+mn-lt"/>
                          <a:ea typeface="Times New Roman"/>
                        </a:rPr>
                        <a:t>General Electric</a:t>
                      </a:r>
                      <a:endParaRPr lang="en-US" sz="1200" b="1" dirty="0">
                        <a:latin typeface="+mn-lt"/>
                      </a:endParaRPr>
                    </a:p>
                  </a:txBody>
                  <a:tcPr/>
                </a:tc>
              </a:tr>
              <a:tr h="303956">
                <a:tc>
                  <a:txBody>
                    <a:bodyPr/>
                    <a:lstStyle/>
                    <a:p>
                      <a:pPr algn="ctr"/>
                      <a:endParaRPr lang="en-US" sz="1200" b="1" dirty="0">
                        <a:latin typeface="+mn-lt"/>
                      </a:endParaRPr>
                    </a:p>
                  </a:txBody>
                  <a:tcPr/>
                </a:tc>
                <a:tc>
                  <a:txBody>
                    <a:bodyPr/>
                    <a:lstStyle/>
                    <a:p>
                      <a:pPr algn="ctr"/>
                      <a:r>
                        <a:rPr lang="en-US" sz="1200" b="1" dirty="0" smtClean="0">
                          <a:latin typeface="+mn-lt"/>
                        </a:rPr>
                        <a:t>Component</a:t>
                      </a:r>
                      <a:endParaRPr lang="en-US" sz="1200" b="1" dirty="0">
                        <a:latin typeface="+mn-lt"/>
                      </a:endParaRPr>
                    </a:p>
                  </a:txBody>
                  <a:tcPr/>
                </a:tc>
                <a:tc>
                  <a:txBody>
                    <a:bodyPr/>
                    <a:lstStyle/>
                    <a:p>
                      <a:pPr algn="ctr"/>
                      <a:r>
                        <a:rPr lang="en-US" sz="1200" b="1" dirty="0" smtClean="0">
                          <a:latin typeface="+mn-lt"/>
                        </a:rPr>
                        <a:t>Navy APU</a:t>
                      </a:r>
                      <a:endParaRPr lang="en-US" sz="1200" b="1" dirty="0">
                        <a:latin typeface="+mn-lt"/>
                      </a:endParaRPr>
                    </a:p>
                  </a:txBody>
                  <a:tcPr/>
                </a:tc>
                <a:tc>
                  <a:txBody>
                    <a:bodyPr/>
                    <a:lstStyle/>
                    <a:p>
                      <a:pPr algn="ctr"/>
                      <a:r>
                        <a:rPr lang="en-US" sz="1200" b="1" dirty="0" smtClean="0">
                          <a:solidFill>
                            <a:schemeClr val="bg1"/>
                          </a:solidFill>
                          <a:latin typeface="+mn-lt"/>
                        </a:rPr>
                        <a:t>USN</a:t>
                      </a:r>
                      <a:endParaRPr lang="en-US" sz="1200" b="1" dirty="0">
                        <a:solidFill>
                          <a:schemeClr val="bg1"/>
                        </a:solidFill>
                        <a:latin typeface="+mn-lt"/>
                      </a:endParaRPr>
                    </a:p>
                  </a:txBody>
                  <a:tcPr>
                    <a:solidFill>
                      <a:srgbClr val="3366FF"/>
                    </a:solidFill>
                  </a:tcPr>
                </a:tc>
                <a:tc>
                  <a:txBody>
                    <a:bodyPr/>
                    <a:lstStyle/>
                    <a:p>
                      <a:pPr algn="ctr"/>
                      <a:r>
                        <a:rPr lang="en-US" sz="1200" b="1" dirty="0" smtClean="0">
                          <a:latin typeface="+mn-lt"/>
                        </a:rPr>
                        <a:t>Honeywell</a:t>
                      </a:r>
                      <a:endParaRPr lang="en-US" sz="1200" b="1" dirty="0">
                        <a:latin typeface="+mn-lt"/>
                      </a:endParaRPr>
                    </a:p>
                  </a:txBody>
                  <a:tcPr/>
                </a:tc>
              </a:tr>
              <a:tr h="303956">
                <a:tc>
                  <a:txBody>
                    <a:bodyPr/>
                    <a:lstStyle/>
                    <a:p>
                      <a:pPr algn="ctr"/>
                      <a:endParaRPr lang="en-US" sz="1200" b="1" dirty="0">
                        <a:latin typeface="+mn-lt"/>
                      </a:endParaRPr>
                    </a:p>
                  </a:txBody>
                  <a:tcPr/>
                </a:tc>
                <a:tc>
                  <a:txBody>
                    <a:bodyPr/>
                    <a:lstStyle/>
                    <a:p>
                      <a:pPr algn="ctr"/>
                      <a:r>
                        <a:rPr lang="en-US" sz="1200" b="1" dirty="0" smtClean="0">
                          <a:latin typeface="+mn-lt"/>
                        </a:rPr>
                        <a:t>Special GWOT</a:t>
                      </a:r>
                      <a:endParaRPr lang="en-US" sz="1400" b="1" dirty="0">
                        <a:latin typeface="+mn-lt"/>
                      </a:endParaRPr>
                    </a:p>
                  </a:txBody>
                  <a:tcPr anchor="ctr"/>
                </a:tc>
                <a:tc>
                  <a:txBody>
                    <a:bodyPr/>
                    <a:lstStyle/>
                    <a:p>
                      <a:pPr algn="ctr"/>
                      <a:r>
                        <a:rPr lang="en-US" sz="1200" b="1" dirty="0" smtClean="0">
                          <a:latin typeface="+mn-lt"/>
                        </a:rPr>
                        <a:t>Shadow 200 Tactical UAS</a:t>
                      </a:r>
                      <a:endParaRPr lang="en-US" sz="1200" b="1" dirty="0">
                        <a:latin typeface="+mn-lt"/>
                      </a:endParaRPr>
                    </a:p>
                  </a:txBody>
                  <a:tcPr anchor="ctr"/>
                </a:tc>
                <a:tc>
                  <a:txBody>
                    <a:bodyPr/>
                    <a:lstStyle/>
                    <a:p>
                      <a:pPr algn="ctr"/>
                      <a:r>
                        <a:rPr lang="en-US" sz="1200" b="1" dirty="0" smtClean="0">
                          <a:solidFill>
                            <a:schemeClr val="bg1"/>
                          </a:solidFill>
                          <a:latin typeface="+mn-lt"/>
                        </a:rPr>
                        <a:t>USA</a:t>
                      </a:r>
                      <a:endParaRPr lang="en-US" sz="1200" b="1" dirty="0">
                        <a:solidFill>
                          <a:schemeClr val="bg1"/>
                        </a:solidFill>
                        <a:latin typeface="+mn-lt"/>
                      </a:endParaRPr>
                    </a:p>
                  </a:txBody>
                  <a:tcPr>
                    <a:solidFill>
                      <a:srgbClr val="92D050"/>
                    </a:solidFill>
                  </a:tcPr>
                </a:tc>
                <a:tc>
                  <a:txBody>
                    <a:bodyPr/>
                    <a:lstStyle/>
                    <a:p>
                      <a:pPr algn="ctr"/>
                      <a:r>
                        <a:rPr lang="en-US" sz="1200" b="1" dirty="0" smtClean="0">
                          <a:latin typeface="+mn-lt"/>
                        </a:rPr>
                        <a:t>AAI</a:t>
                      </a:r>
                      <a:endParaRPr lang="en-US" sz="1200" b="1" dirty="0">
                        <a:latin typeface="+mn-lt"/>
                      </a:endParaRPr>
                    </a:p>
                  </a:txBody>
                  <a:tcPr/>
                </a:tc>
              </a:tr>
              <a:tr h="303956">
                <a:tc>
                  <a:txBody>
                    <a:bodyPr/>
                    <a:lstStyle/>
                    <a:p>
                      <a:pPr algn="ctr"/>
                      <a:r>
                        <a:rPr lang="en-US" sz="1200" b="1" dirty="0" smtClean="0">
                          <a:latin typeface="+mn-lt"/>
                        </a:rPr>
                        <a:t>2006</a:t>
                      </a:r>
                      <a:endParaRPr lang="en-US" sz="1200" b="1" dirty="0">
                        <a:latin typeface="+mn-lt"/>
                      </a:endParaRPr>
                    </a:p>
                  </a:txBody>
                  <a:tcPr/>
                </a:tc>
                <a:tc>
                  <a:txBody>
                    <a:bodyPr/>
                    <a:lstStyle/>
                    <a:p>
                      <a:pPr algn="ctr"/>
                      <a:r>
                        <a:rPr lang="en-US" sz="1200" b="1" kern="1200" dirty="0" smtClean="0">
                          <a:solidFill>
                            <a:schemeClr val="dk1"/>
                          </a:solidFill>
                          <a:latin typeface="+mn-lt"/>
                          <a:ea typeface="+mn-ea"/>
                          <a:cs typeface="+mn-cs"/>
                        </a:rPr>
                        <a:t>System</a:t>
                      </a:r>
                      <a:endParaRPr lang="en-US" sz="1200" b="1" dirty="0">
                        <a:latin typeface="+mn-lt"/>
                      </a:endParaRPr>
                    </a:p>
                  </a:txBody>
                  <a:tcPr/>
                </a:tc>
                <a:tc>
                  <a:txBody>
                    <a:bodyPr/>
                    <a:lstStyle/>
                    <a:p>
                      <a:pPr algn="ctr"/>
                      <a:r>
                        <a:rPr lang="en-US" sz="1200" b="1" dirty="0" smtClean="0">
                          <a:latin typeface="+mn-lt"/>
                        </a:rPr>
                        <a:t>HIMARS</a:t>
                      </a:r>
                      <a:endParaRPr lang="en-US" sz="1200" b="1" dirty="0">
                        <a:latin typeface="+mn-lt"/>
                      </a:endParaRPr>
                    </a:p>
                  </a:txBody>
                  <a:tcPr/>
                </a:tc>
                <a:tc>
                  <a:txBody>
                    <a:bodyPr/>
                    <a:lstStyle/>
                    <a:p>
                      <a:pPr algn="ctr"/>
                      <a:r>
                        <a:rPr lang="en-US" sz="1200" b="1" dirty="0" smtClean="0">
                          <a:solidFill>
                            <a:schemeClr val="bg1"/>
                          </a:solidFill>
                          <a:latin typeface="+mn-lt"/>
                        </a:rPr>
                        <a:t>USA</a:t>
                      </a:r>
                      <a:endParaRPr lang="en-US" sz="1200" b="1" dirty="0">
                        <a:solidFill>
                          <a:schemeClr val="bg1"/>
                        </a:solidFill>
                        <a:latin typeface="+mn-lt"/>
                      </a:endParaRPr>
                    </a:p>
                  </a:txBody>
                  <a:tcPr>
                    <a:solidFill>
                      <a:srgbClr val="92D050"/>
                    </a:solidFill>
                  </a:tcPr>
                </a:tc>
                <a:tc>
                  <a:txBody>
                    <a:bodyPr/>
                    <a:lstStyle/>
                    <a:p>
                      <a:pPr algn="ctr"/>
                      <a:r>
                        <a:rPr lang="en-US" sz="1200" b="1" dirty="0" smtClean="0">
                          <a:latin typeface="+mn-lt"/>
                        </a:rPr>
                        <a:t>Lockheed Martin</a:t>
                      </a:r>
                      <a:endParaRPr lang="en-US" sz="1200" b="1" dirty="0">
                        <a:latin typeface="+mn-lt"/>
                      </a:endParaRPr>
                    </a:p>
                  </a:txBody>
                  <a:tcPr/>
                </a:tc>
              </a:tr>
              <a:tr h="303956">
                <a:tc>
                  <a:txBody>
                    <a:bodyPr/>
                    <a:lstStyle/>
                    <a:p>
                      <a:endParaRPr lang="en-US" sz="1200" b="1" dirty="0">
                        <a:latin typeface="+mn-lt"/>
                      </a:endParaRPr>
                    </a:p>
                  </a:txBody>
                  <a:tcPr/>
                </a:tc>
                <a:tc>
                  <a:txBody>
                    <a:bodyPr/>
                    <a:lstStyle/>
                    <a:p>
                      <a:pPr algn="ctr"/>
                      <a:r>
                        <a:rPr lang="en-US" sz="1200" b="1" dirty="0" smtClean="0">
                          <a:latin typeface="+mn-lt"/>
                        </a:rPr>
                        <a:t>Sub-System</a:t>
                      </a:r>
                      <a:endParaRPr lang="en-US" sz="1200" b="1" dirty="0">
                        <a:latin typeface="+mn-lt"/>
                      </a:endParaRPr>
                    </a:p>
                  </a:txBody>
                  <a:tcPr/>
                </a:tc>
                <a:tc>
                  <a:txBody>
                    <a:bodyPr/>
                    <a:lstStyle/>
                    <a:p>
                      <a:pPr algn="ctr"/>
                      <a:r>
                        <a:rPr lang="en-US" sz="1200" b="1" kern="1200" dirty="0" smtClean="0">
                          <a:solidFill>
                            <a:schemeClr val="dk1"/>
                          </a:solidFill>
                          <a:latin typeface="+mn-lt"/>
                          <a:ea typeface="+mn-ea"/>
                          <a:cs typeface="+mn-cs"/>
                        </a:rPr>
                        <a:t>H-60 FLIR</a:t>
                      </a:r>
                      <a:endParaRPr lang="en-US" sz="1200" b="1" dirty="0">
                        <a:latin typeface="+mn-lt"/>
                      </a:endParaRPr>
                    </a:p>
                  </a:txBody>
                  <a:tcPr/>
                </a:tc>
                <a:tc>
                  <a:txBody>
                    <a:bodyPr/>
                    <a:lstStyle/>
                    <a:p>
                      <a:pPr algn="ctr"/>
                      <a:r>
                        <a:rPr lang="en-US" sz="1200" b="1" dirty="0" smtClean="0">
                          <a:solidFill>
                            <a:schemeClr val="bg1"/>
                          </a:solidFill>
                          <a:latin typeface="+mn-lt"/>
                        </a:rPr>
                        <a:t>USN</a:t>
                      </a:r>
                      <a:endParaRPr lang="en-US" sz="1200" b="1" dirty="0">
                        <a:solidFill>
                          <a:schemeClr val="bg1"/>
                        </a:solidFill>
                        <a:latin typeface="+mn-lt"/>
                      </a:endParaRPr>
                    </a:p>
                  </a:txBody>
                  <a:tcPr>
                    <a:solidFill>
                      <a:srgbClr val="3366FF"/>
                    </a:solidFill>
                  </a:tcPr>
                </a:tc>
                <a:tc>
                  <a:txBody>
                    <a:bodyPr/>
                    <a:lstStyle/>
                    <a:p>
                      <a:pPr algn="ctr"/>
                      <a:r>
                        <a:rPr lang="en-US" sz="1200" b="1" dirty="0" smtClean="0">
                          <a:latin typeface="+mn-lt"/>
                        </a:rPr>
                        <a:t>Raytheon</a:t>
                      </a:r>
                      <a:endParaRPr lang="en-US" sz="1200" b="1" dirty="0">
                        <a:latin typeface="+mn-lt"/>
                      </a:endParaRPr>
                    </a:p>
                  </a:txBody>
                  <a:tcPr/>
                </a:tc>
              </a:tr>
              <a:tr h="303956">
                <a:tc>
                  <a:txBody>
                    <a:bodyPr/>
                    <a:lstStyle/>
                    <a:p>
                      <a:endParaRPr lang="en-US" sz="1200" b="1" dirty="0">
                        <a:latin typeface="+mn-lt"/>
                      </a:endParaRPr>
                    </a:p>
                  </a:txBody>
                  <a:tcPr/>
                </a:tc>
                <a:tc>
                  <a:txBody>
                    <a:bodyPr/>
                    <a:lstStyle/>
                    <a:p>
                      <a:pPr algn="ctr"/>
                      <a:r>
                        <a:rPr lang="en-US" sz="1200" b="1" dirty="0" smtClean="0">
                          <a:latin typeface="+mn-lt"/>
                        </a:rPr>
                        <a:t>Component</a:t>
                      </a:r>
                      <a:endParaRPr lang="en-US" sz="1200" b="1" dirty="0">
                        <a:latin typeface="+mn-lt"/>
                      </a:endParaRPr>
                    </a:p>
                  </a:txBody>
                  <a:tcPr/>
                </a:tc>
                <a:tc>
                  <a:txBody>
                    <a:bodyPr/>
                    <a:lstStyle/>
                    <a:p>
                      <a:pPr algn="ctr"/>
                      <a:r>
                        <a:rPr lang="en-US" sz="1200" b="1" kern="1200" dirty="0" smtClean="0">
                          <a:solidFill>
                            <a:schemeClr val="dk1"/>
                          </a:solidFill>
                          <a:latin typeface="+mn-lt"/>
                          <a:ea typeface="+mn-ea"/>
                          <a:cs typeface="+mn-cs"/>
                        </a:rPr>
                        <a:t>F/A-18 &amp;</a:t>
                      </a:r>
                      <a:r>
                        <a:rPr lang="en-US" sz="1200" b="1" kern="1200" baseline="0" dirty="0" smtClean="0">
                          <a:solidFill>
                            <a:schemeClr val="dk1"/>
                          </a:solidFill>
                          <a:latin typeface="+mn-lt"/>
                          <a:ea typeface="+mn-ea"/>
                          <a:cs typeface="+mn-cs"/>
                        </a:rPr>
                        <a:t> </a:t>
                      </a:r>
                      <a:r>
                        <a:rPr lang="en-US" sz="1200" b="1" kern="1200" dirty="0" smtClean="0">
                          <a:solidFill>
                            <a:schemeClr val="dk1"/>
                          </a:solidFill>
                          <a:latin typeface="+mn-lt"/>
                          <a:ea typeface="+mn-ea"/>
                          <a:cs typeface="+mn-cs"/>
                        </a:rPr>
                        <a:t>F-14D Cockpit Displays</a:t>
                      </a:r>
                      <a:endParaRPr lang="en-US" sz="1200" b="1" dirty="0">
                        <a:latin typeface="+mn-lt"/>
                      </a:endParaRPr>
                    </a:p>
                  </a:txBody>
                  <a:tcPr/>
                </a:tc>
                <a:tc>
                  <a:txBody>
                    <a:bodyPr/>
                    <a:lstStyle/>
                    <a:p>
                      <a:pPr algn="ctr"/>
                      <a:r>
                        <a:rPr lang="en-US" sz="1200" b="1" dirty="0" smtClean="0">
                          <a:solidFill>
                            <a:schemeClr val="bg1"/>
                          </a:solidFill>
                          <a:latin typeface="+mn-lt"/>
                        </a:rPr>
                        <a:t>USN</a:t>
                      </a:r>
                      <a:endParaRPr lang="en-US" sz="1200" b="1" dirty="0">
                        <a:solidFill>
                          <a:schemeClr val="bg1"/>
                        </a:solidFill>
                        <a:latin typeface="+mn-lt"/>
                      </a:endParaRPr>
                    </a:p>
                  </a:txBody>
                  <a:tcPr>
                    <a:solidFill>
                      <a:srgbClr val="3366FF"/>
                    </a:solidFill>
                  </a:tcPr>
                </a:tc>
                <a:tc>
                  <a:txBody>
                    <a:bodyPr/>
                    <a:lstStyle/>
                    <a:p>
                      <a:pPr algn="ctr"/>
                      <a:r>
                        <a:rPr lang="en-US" sz="1200" b="1" dirty="0" smtClean="0">
                          <a:latin typeface="+mn-lt"/>
                        </a:rPr>
                        <a:t>Rockwell</a:t>
                      </a:r>
                      <a:endParaRPr lang="en-US" sz="1200" b="1" dirty="0">
                        <a:latin typeface="+mn-lt"/>
                      </a:endParaRPr>
                    </a:p>
                  </a:txBody>
                  <a:tcPr/>
                </a:tc>
              </a:tr>
              <a:tr h="303956">
                <a:tc>
                  <a:txBody>
                    <a:bodyPr/>
                    <a:lstStyle/>
                    <a:p>
                      <a:pPr algn="ctr"/>
                      <a:r>
                        <a:rPr lang="en-US" sz="1200" b="1" dirty="0" smtClean="0">
                          <a:latin typeface="+mn-lt"/>
                        </a:rPr>
                        <a:t>2007</a:t>
                      </a:r>
                      <a:endParaRPr lang="en-US" sz="1200" b="1" dirty="0">
                        <a:latin typeface="+mn-lt"/>
                      </a:endParaRPr>
                    </a:p>
                  </a:txBody>
                  <a:tcPr/>
                </a:tc>
                <a:tc>
                  <a:txBody>
                    <a:bodyPr/>
                    <a:lstStyle/>
                    <a:p>
                      <a:pPr algn="ctr"/>
                      <a:r>
                        <a:rPr lang="en-US" sz="1200" b="1" kern="1200" dirty="0" smtClean="0">
                          <a:solidFill>
                            <a:schemeClr val="dk1"/>
                          </a:solidFill>
                          <a:latin typeface="+mn-lt"/>
                          <a:ea typeface="+mn-ea"/>
                          <a:cs typeface="+mn-cs"/>
                        </a:rPr>
                        <a:t>System</a:t>
                      </a:r>
                      <a:endParaRPr lang="en-US" sz="1200" b="1" dirty="0">
                        <a:latin typeface="+mn-lt"/>
                      </a:endParaRPr>
                    </a:p>
                  </a:txBody>
                  <a:tcPr/>
                </a:tc>
                <a:tc>
                  <a:txBody>
                    <a:bodyPr/>
                    <a:lstStyle/>
                    <a:p>
                      <a:pPr algn="ctr"/>
                      <a:r>
                        <a:rPr lang="en-US" sz="1200" b="1" dirty="0" smtClean="0">
                          <a:latin typeface="+mn-lt"/>
                        </a:rPr>
                        <a:t>F/A-18 (FIRST)</a:t>
                      </a:r>
                      <a:endParaRPr lang="en-US" sz="1200" b="1" dirty="0">
                        <a:latin typeface="+mn-lt"/>
                      </a:endParaRPr>
                    </a:p>
                  </a:txBody>
                  <a:tcPr/>
                </a:tc>
                <a:tc>
                  <a:txBody>
                    <a:bodyPr/>
                    <a:lstStyle/>
                    <a:p>
                      <a:pPr algn="ctr"/>
                      <a:r>
                        <a:rPr lang="en-US" sz="1200" b="1" dirty="0" smtClean="0">
                          <a:solidFill>
                            <a:schemeClr val="bg1"/>
                          </a:solidFill>
                          <a:latin typeface="+mn-lt"/>
                        </a:rPr>
                        <a:t>USN</a:t>
                      </a:r>
                      <a:endParaRPr lang="en-US" sz="1200" b="1" dirty="0">
                        <a:solidFill>
                          <a:schemeClr val="bg1"/>
                        </a:solidFill>
                        <a:latin typeface="+mn-lt"/>
                      </a:endParaRPr>
                    </a:p>
                  </a:txBody>
                  <a:tcPr>
                    <a:solidFill>
                      <a:srgbClr val="3366FF"/>
                    </a:solidFill>
                  </a:tcPr>
                </a:tc>
                <a:tc>
                  <a:txBody>
                    <a:bodyPr/>
                    <a:lstStyle/>
                    <a:p>
                      <a:pPr algn="ctr"/>
                      <a:r>
                        <a:rPr lang="en-US" sz="1200" b="1" dirty="0" smtClean="0">
                          <a:latin typeface="+mn-lt"/>
                        </a:rPr>
                        <a:t>Boeing</a:t>
                      </a:r>
                      <a:endParaRPr lang="en-US" sz="1200" b="1" dirty="0">
                        <a:latin typeface="+mn-lt"/>
                      </a:endParaRPr>
                    </a:p>
                  </a:txBody>
                  <a:tcPr/>
                </a:tc>
              </a:tr>
              <a:tr h="303956">
                <a:tc>
                  <a:txBody>
                    <a:bodyPr/>
                    <a:lstStyle/>
                    <a:p>
                      <a:pPr algn="ctr"/>
                      <a:endParaRPr lang="en-US" sz="1200" b="1" dirty="0">
                        <a:latin typeface="+mn-lt"/>
                      </a:endParaRPr>
                    </a:p>
                  </a:txBody>
                  <a:tcPr/>
                </a:tc>
                <a:tc>
                  <a:txBody>
                    <a:bodyPr/>
                    <a:lstStyle/>
                    <a:p>
                      <a:pPr algn="ctr"/>
                      <a:r>
                        <a:rPr lang="en-US" sz="1200" b="1" dirty="0" smtClean="0">
                          <a:latin typeface="+mn-lt"/>
                        </a:rPr>
                        <a:t>Sub-System</a:t>
                      </a:r>
                      <a:endParaRPr lang="en-US" sz="1200" b="1" dirty="0">
                        <a:latin typeface="+mn-lt"/>
                      </a:endParaRPr>
                    </a:p>
                  </a:txBody>
                  <a:tcPr/>
                </a:tc>
                <a:tc>
                  <a:txBody>
                    <a:bodyPr/>
                    <a:lstStyle/>
                    <a:p>
                      <a:pPr algn="ctr"/>
                      <a:r>
                        <a:rPr lang="en-US" sz="1200" b="1" dirty="0" smtClean="0">
                          <a:latin typeface="+mn-lt"/>
                        </a:rPr>
                        <a:t>ITAS</a:t>
                      </a:r>
                      <a:endParaRPr lang="en-US" sz="1200" b="1" dirty="0">
                        <a:latin typeface="+mn-lt"/>
                      </a:endParaRPr>
                    </a:p>
                  </a:txBody>
                  <a:tcPr/>
                </a:tc>
                <a:tc>
                  <a:txBody>
                    <a:bodyPr/>
                    <a:lstStyle/>
                    <a:p>
                      <a:pPr algn="ctr"/>
                      <a:r>
                        <a:rPr lang="en-US" sz="1200" b="1" dirty="0" smtClean="0">
                          <a:solidFill>
                            <a:schemeClr val="bg1"/>
                          </a:solidFill>
                          <a:latin typeface="+mn-lt"/>
                        </a:rPr>
                        <a:t>USA</a:t>
                      </a:r>
                      <a:endParaRPr lang="en-US" sz="1200" b="1" dirty="0">
                        <a:solidFill>
                          <a:schemeClr val="bg1"/>
                        </a:solidFill>
                        <a:latin typeface="+mn-lt"/>
                      </a:endParaRPr>
                    </a:p>
                  </a:txBody>
                  <a:tcPr>
                    <a:solidFill>
                      <a:srgbClr val="92D050"/>
                    </a:solidFill>
                  </a:tcPr>
                </a:tc>
                <a:tc>
                  <a:txBody>
                    <a:bodyPr/>
                    <a:lstStyle/>
                    <a:p>
                      <a:pPr algn="ctr"/>
                      <a:r>
                        <a:rPr lang="en-US" sz="1200" b="1" dirty="0" smtClean="0">
                          <a:latin typeface="+mn-lt"/>
                        </a:rPr>
                        <a:t>Raytheon</a:t>
                      </a:r>
                      <a:endParaRPr lang="en-US" sz="1200" b="1" dirty="0">
                        <a:latin typeface="+mn-lt"/>
                      </a:endParaRPr>
                    </a:p>
                  </a:txBody>
                  <a:tcPr/>
                </a:tc>
              </a:tr>
              <a:tr h="303956">
                <a:tc>
                  <a:txBody>
                    <a:bodyPr/>
                    <a:lstStyle/>
                    <a:p>
                      <a:pPr algn="ctr"/>
                      <a:endParaRPr lang="en-US" sz="1200" b="1" dirty="0">
                        <a:latin typeface="+mn-lt"/>
                      </a:endParaRPr>
                    </a:p>
                  </a:txBody>
                  <a:tcPr/>
                </a:tc>
                <a:tc>
                  <a:txBody>
                    <a:bodyPr/>
                    <a:lstStyle/>
                    <a:p>
                      <a:pPr algn="ctr"/>
                      <a:r>
                        <a:rPr lang="en-US" sz="1200" b="1" dirty="0" smtClean="0">
                          <a:latin typeface="+mn-lt"/>
                        </a:rPr>
                        <a:t>Component</a:t>
                      </a:r>
                      <a:endParaRPr lang="en-US" sz="1200" b="1" dirty="0">
                        <a:latin typeface="+mn-lt"/>
                      </a:endParaRPr>
                    </a:p>
                  </a:txBody>
                  <a:tcPr/>
                </a:tc>
                <a:tc>
                  <a:txBody>
                    <a:bodyPr/>
                    <a:lstStyle/>
                    <a:p>
                      <a:pPr algn="ctr"/>
                      <a:r>
                        <a:rPr lang="en-US" sz="1200" b="1" kern="1200" dirty="0" smtClean="0">
                          <a:solidFill>
                            <a:schemeClr val="dk1"/>
                          </a:solidFill>
                          <a:latin typeface="+mn-lt"/>
                          <a:ea typeface="+mn-ea"/>
                          <a:cs typeface="+mn-cs"/>
                        </a:rPr>
                        <a:t>GE T700 Engine</a:t>
                      </a:r>
                      <a:endParaRPr lang="en-US" sz="1200" b="1" dirty="0">
                        <a:latin typeface="+mn-lt"/>
                      </a:endParaRPr>
                    </a:p>
                  </a:txBody>
                  <a:tcPr/>
                </a:tc>
                <a:tc>
                  <a:txBody>
                    <a:bodyPr/>
                    <a:lstStyle/>
                    <a:p>
                      <a:pPr algn="ctr"/>
                      <a:r>
                        <a:rPr lang="en-US" sz="1200" b="1" dirty="0" smtClean="0">
                          <a:solidFill>
                            <a:schemeClr val="bg1"/>
                          </a:solidFill>
                          <a:latin typeface="+mn-lt"/>
                        </a:rPr>
                        <a:t>USN</a:t>
                      </a:r>
                      <a:endParaRPr lang="en-US" sz="1200" b="1" dirty="0">
                        <a:solidFill>
                          <a:schemeClr val="bg1"/>
                        </a:solidFill>
                        <a:latin typeface="+mn-lt"/>
                      </a:endParaRPr>
                    </a:p>
                  </a:txBody>
                  <a:tcPr>
                    <a:solidFill>
                      <a:srgbClr val="3366FF"/>
                    </a:solidFill>
                  </a:tcPr>
                </a:tc>
                <a:tc>
                  <a:txBody>
                    <a:bodyPr/>
                    <a:lstStyle/>
                    <a:p>
                      <a:pPr algn="ctr"/>
                      <a:r>
                        <a:rPr lang="en-US" sz="1200" b="1" dirty="0" smtClean="0">
                          <a:latin typeface="+mn-lt"/>
                        </a:rPr>
                        <a:t>General Electric</a:t>
                      </a:r>
                      <a:endParaRPr lang="en-US" sz="1200" b="1" dirty="0">
                        <a:latin typeface="+mn-lt"/>
                      </a:endParaRPr>
                    </a:p>
                  </a:txBody>
                  <a:tcPr/>
                </a:tc>
              </a:tr>
              <a:tr h="303956">
                <a:tc>
                  <a:txBody>
                    <a:bodyPr/>
                    <a:lstStyle/>
                    <a:p>
                      <a:pPr algn="ctr"/>
                      <a:r>
                        <a:rPr lang="en-US" sz="1200" b="1" dirty="0" smtClean="0">
                          <a:latin typeface="+mn-lt"/>
                        </a:rPr>
                        <a:t>2008</a:t>
                      </a:r>
                      <a:endParaRPr lang="en-US" sz="1200" b="1" dirty="0">
                        <a:latin typeface="+mn-lt"/>
                      </a:endParaRPr>
                    </a:p>
                  </a:txBody>
                  <a:tcPr/>
                </a:tc>
                <a:tc>
                  <a:txBody>
                    <a:bodyPr/>
                    <a:lstStyle/>
                    <a:p>
                      <a:pPr algn="ctr"/>
                      <a:r>
                        <a:rPr lang="en-US" sz="1200" b="1" kern="1200" dirty="0" smtClean="0">
                          <a:solidFill>
                            <a:schemeClr val="dk1"/>
                          </a:solidFill>
                          <a:latin typeface="+mn-lt"/>
                          <a:ea typeface="+mn-ea"/>
                          <a:cs typeface="+mn-cs"/>
                        </a:rPr>
                        <a:t>System</a:t>
                      </a:r>
                      <a:endParaRPr lang="en-US" sz="1200" b="1" dirty="0">
                        <a:latin typeface="+mn-lt"/>
                      </a:endParaRPr>
                    </a:p>
                  </a:txBody>
                  <a:tcPr/>
                </a:tc>
                <a:tc>
                  <a:txBody>
                    <a:bodyPr/>
                    <a:lstStyle/>
                    <a:p>
                      <a:pPr algn="ctr"/>
                      <a:r>
                        <a:rPr lang="en-US" sz="1200" b="1" dirty="0" smtClean="0">
                          <a:latin typeface="+mn-lt"/>
                        </a:rPr>
                        <a:t>F-22</a:t>
                      </a:r>
                      <a:endParaRPr lang="en-US" sz="1200" b="1" dirty="0">
                        <a:latin typeface="+mn-lt"/>
                      </a:endParaRPr>
                    </a:p>
                  </a:txBody>
                  <a:tcPr/>
                </a:tc>
                <a:tc>
                  <a:txBody>
                    <a:bodyPr/>
                    <a:lstStyle/>
                    <a:p>
                      <a:pPr algn="ctr"/>
                      <a:r>
                        <a:rPr lang="en-US" sz="1200" b="1" dirty="0" smtClean="0">
                          <a:solidFill>
                            <a:schemeClr val="bg1"/>
                          </a:solidFill>
                          <a:latin typeface="+mn-lt"/>
                        </a:rPr>
                        <a:t>USAF</a:t>
                      </a:r>
                      <a:endParaRPr lang="en-US" sz="1200" b="1" dirty="0">
                        <a:solidFill>
                          <a:schemeClr val="bg1"/>
                        </a:solidFill>
                        <a:latin typeface="+mn-lt"/>
                      </a:endParaRPr>
                    </a:p>
                  </a:txBody>
                  <a:tcPr>
                    <a:solidFill>
                      <a:srgbClr val="99CCFF"/>
                    </a:solidFill>
                  </a:tcPr>
                </a:tc>
                <a:tc>
                  <a:txBody>
                    <a:bodyPr/>
                    <a:lstStyle/>
                    <a:p>
                      <a:pPr algn="ctr"/>
                      <a:r>
                        <a:rPr lang="en-US" sz="1200" b="1" dirty="0" smtClean="0">
                          <a:latin typeface="+mn-lt"/>
                        </a:rPr>
                        <a:t>Lockheed Martin</a:t>
                      </a:r>
                      <a:endParaRPr lang="en-US" sz="1200" b="1" dirty="0">
                        <a:latin typeface="+mn-lt"/>
                      </a:endParaRPr>
                    </a:p>
                  </a:txBody>
                  <a:tcPr/>
                </a:tc>
              </a:tr>
              <a:tr h="303956">
                <a:tc>
                  <a:txBody>
                    <a:bodyPr/>
                    <a:lstStyle/>
                    <a:p>
                      <a:pPr algn="ctr"/>
                      <a:endParaRPr lang="en-US" sz="1200" b="1" dirty="0">
                        <a:latin typeface="+mn-lt"/>
                      </a:endParaRPr>
                    </a:p>
                  </a:txBody>
                  <a:tcPr/>
                </a:tc>
                <a:tc>
                  <a:txBody>
                    <a:bodyPr/>
                    <a:lstStyle/>
                    <a:p>
                      <a:pPr algn="ctr"/>
                      <a:r>
                        <a:rPr lang="en-US" sz="1200" b="1" dirty="0" smtClean="0">
                          <a:latin typeface="+mn-lt"/>
                        </a:rPr>
                        <a:t>Sub-System</a:t>
                      </a:r>
                      <a:endParaRPr lang="en-US" sz="1200" b="1" dirty="0">
                        <a:latin typeface="+mn-lt"/>
                      </a:endParaRPr>
                    </a:p>
                  </a:txBody>
                  <a:tcPr/>
                </a:tc>
                <a:tc>
                  <a:txBody>
                    <a:bodyPr/>
                    <a:lstStyle/>
                    <a:p>
                      <a:pPr algn="ctr"/>
                      <a:r>
                        <a:rPr lang="de-DE" sz="1200" b="1" kern="1200" dirty="0" smtClean="0">
                          <a:solidFill>
                            <a:schemeClr val="dk1"/>
                          </a:solidFill>
                          <a:latin typeface="+mn-lt"/>
                          <a:ea typeface="+mn-ea"/>
                          <a:cs typeface="+mn-cs"/>
                        </a:rPr>
                        <a:t>ARL-67 Radar Warning System</a:t>
                      </a:r>
                      <a:endParaRPr lang="en-US" sz="1200" b="1" dirty="0">
                        <a:latin typeface="+mn-lt"/>
                      </a:endParaRPr>
                    </a:p>
                  </a:txBody>
                  <a:tcPr/>
                </a:tc>
                <a:tc>
                  <a:txBody>
                    <a:bodyPr/>
                    <a:lstStyle/>
                    <a:p>
                      <a:pPr algn="ctr"/>
                      <a:r>
                        <a:rPr lang="en-US" sz="1200" b="1" dirty="0" smtClean="0">
                          <a:solidFill>
                            <a:schemeClr val="bg1"/>
                          </a:solidFill>
                          <a:latin typeface="+mn-lt"/>
                        </a:rPr>
                        <a:t>USN</a:t>
                      </a:r>
                      <a:endParaRPr lang="en-US" sz="1200" b="1" dirty="0">
                        <a:solidFill>
                          <a:schemeClr val="bg1"/>
                        </a:solidFill>
                        <a:latin typeface="+mn-lt"/>
                      </a:endParaRPr>
                    </a:p>
                  </a:txBody>
                  <a:tcPr>
                    <a:solidFill>
                      <a:srgbClr val="3366FF"/>
                    </a:solidFill>
                  </a:tcPr>
                </a:tc>
                <a:tc>
                  <a:txBody>
                    <a:bodyPr/>
                    <a:lstStyle/>
                    <a:p>
                      <a:pPr algn="ctr"/>
                      <a:r>
                        <a:rPr lang="en-US" sz="1200" b="1" dirty="0" smtClean="0">
                          <a:latin typeface="+mn-lt"/>
                        </a:rPr>
                        <a:t>Raytheon</a:t>
                      </a:r>
                      <a:endParaRPr lang="en-US" sz="1200" b="1" dirty="0">
                        <a:latin typeface="+mn-lt"/>
                      </a:endParaRPr>
                    </a:p>
                  </a:txBody>
                  <a:tcPr/>
                </a:tc>
              </a:tr>
              <a:tr h="303956">
                <a:tc>
                  <a:txBody>
                    <a:bodyPr/>
                    <a:lstStyle/>
                    <a:p>
                      <a:pPr algn="ctr"/>
                      <a:endParaRPr lang="en-US" sz="1200" b="1" dirty="0">
                        <a:latin typeface="+mn-lt"/>
                      </a:endParaRPr>
                    </a:p>
                  </a:txBody>
                  <a:tcPr/>
                </a:tc>
                <a:tc>
                  <a:txBody>
                    <a:bodyPr/>
                    <a:lstStyle/>
                    <a:p>
                      <a:pPr algn="ctr"/>
                      <a:r>
                        <a:rPr lang="en-US" sz="1200" b="1" dirty="0" smtClean="0">
                          <a:latin typeface="+mn-lt"/>
                        </a:rPr>
                        <a:t>Component</a:t>
                      </a:r>
                      <a:endParaRPr lang="en-US" sz="1200" b="1" dirty="0">
                        <a:latin typeface="+mn-lt"/>
                      </a:endParaRPr>
                    </a:p>
                  </a:txBody>
                  <a:tcPr/>
                </a:tc>
                <a:tc>
                  <a:txBody>
                    <a:bodyPr/>
                    <a:lstStyle/>
                    <a:p>
                      <a:pPr algn="ctr"/>
                      <a:r>
                        <a:rPr lang="en-US" sz="1200" b="1" dirty="0" smtClean="0">
                          <a:latin typeface="+mn-lt"/>
                        </a:rPr>
                        <a:t>TAIS ATC System</a:t>
                      </a:r>
                      <a:endParaRPr lang="en-US" sz="1200" b="1" dirty="0">
                        <a:latin typeface="+mn-lt"/>
                      </a:endParaRPr>
                    </a:p>
                  </a:txBody>
                  <a:tcPr/>
                </a:tc>
                <a:tc>
                  <a:txBody>
                    <a:bodyPr/>
                    <a:lstStyle/>
                    <a:p>
                      <a:pPr algn="ctr"/>
                      <a:r>
                        <a:rPr lang="en-US" sz="1200" b="1" dirty="0" smtClean="0">
                          <a:solidFill>
                            <a:schemeClr val="bg1"/>
                          </a:solidFill>
                          <a:latin typeface="+mn-lt"/>
                        </a:rPr>
                        <a:t>USA</a:t>
                      </a:r>
                      <a:endParaRPr lang="en-US" sz="1200" b="1" dirty="0">
                        <a:solidFill>
                          <a:schemeClr val="bg1"/>
                        </a:solidFill>
                        <a:latin typeface="+mn-lt"/>
                      </a:endParaRPr>
                    </a:p>
                  </a:txBody>
                  <a:tcPr>
                    <a:solidFill>
                      <a:srgbClr val="92D050"/>
                    </a:solidFill>
                  </a:tcPr>
                </a:tc>
                <a:tc>
                  <a:txBody>
                    <a:bodyPr/>
                    <a:lstStyle/>
                    <a:p>
                      <a:pPr algn="ctr"/>
                      <a:r>
                        <a:rPr lang="en-US" sz="1200" b="1" dirty="0" smtClean="0">
                          <a:latin typeface="+mn-lt"/>
                        </a:rPr>
                        <a:t>General Dynamics</a:t>
                      </a:r>
                      <a:endParaRPr lang="en-US" sz="1200" b="1" dirty="0">
                        <a:latin typeface="+mn-lt"/>
                      </a:endParaRPr>
                    </a:p>
                  </a:txBody>
                  <a:tcPr/>
                </a:tc>
              </a:tr>
              <a:tr h="303956">
                <a:tc>
                  <a:txBody>
                    <a:bodyPr/>
                    <a:lstStyle/>
                    <a:p>
                      <a:pPr algn="ctr"/>
                      <a:r>
                        <a:rPr lang="en-US" sz="1200" b="1" dirty="0" smtClean="0">
                          <a:latin typeface="+mn-lt"/>
                        </a:rPr>
                        <a:t>2009</a:t>
                      </a:r>
                      <a:endParaRPr lang="en-US" sz="1200" b="1" dirty="0">
                        <a:latin typeface="+mn-lt"/>
                      </a:endParaRPr>
                    </a:p>
                  </a:txBody>
                  <a:tcPr/>
                </a:tc>
                <a:tc>
                  <a:txBody>
                    <a:bodyPr/>
                    <a:lstStyle/>
                    <a:p>
                      <a:pPr algn="ctr"/>
                      <a:r>
                        <a:rPr lang="en-US" sz="1200" b="1" kern="1200" dirty="0" smtClean="0">
                          <a:solidFill>
                            <a:schemeClr val="dk1"/>
                          </a:solidFill>
                          <a:latin typeface="+mn-lt"/>
                          <a:ea typeface="+mn-ea"/>
                          <a:cs typeface="+mn-cs"/>
                        </a:rPr>
                        <a:t>System</a:t>
                      </a:r>
                      <a:endParaRPr lang="en-US" sz="1200" b="1" dirty="0">
                        <a:latin typeface="+mn-lt"/>
                      </a:endParaRPr>
                    </a:p>
                  </a:txBody>
                  <a:tcPr/>
                </a:tc>
                <a:tc>
                  <a:txBody>
                    <a:bodyPr/>
                    <a:lstStyle/>
                    <a:p>
                      <a:pPr algn="ctr"/>
                      <a:r>
                        <a:rPr lang="en-US" sz="1200" b="1" kern="1200" dirty="0" smtClean="0">
                          <a:solidFill>
                            <a:schemeClr val="dk1"/>
                          </a:solidFill>
                          <a:latin typeface="+mn-lt"/>
                          <a:ea typeface="+mn-ea"/>
                          <a:cs typeface="+mn-cs"/>
                        </a:rPr>
                        <a:t>CASS</a:t>
                      </a:r>
                      <a:endParaRPr lang="en-US" sz="1200" b="1" dirty="0">
                        <a:latin typeface="+mn-lt"/>
                      </a:endParaRPr>
                    </a:p>
                  </a:txBody>
                  <a:tcPr/>
                </a:tc>
                <a:tc>
                  <a:txBody>
                    <a:bodyPr/>
                    <a:lstStyle/>
                    <a:p>
                      <a:pPr algn="ctr"/>
                      <a:r>
                        <a:rPr lang="en-US" sz="1200" b="1" dirty="0" smtClean="0">
                          <a:solidFill>
                            <a:schemeClr val="bg1"/>
                          </a:solidFill>
                          <a:latin typeface="+mn-lt"/>
                        </a:rPr>
                        <a:t>USN</a:t>
                      </a:r>
                      <a:endParaRPr lang="en-US" sz="1200" b="1" dirty="0">
                        <a:solidFill>
                          <a:schemeClr val="bg1"/>
                        </a:solidFill>
                        <a:latin typeface="+mn-lt"/>
                      </a:endParaRPr>
                    </a:p>
                  </a:txBody>
                  <a:tcPr>
                    <a:solidFill>
                      <a:srgbClr val="0066FF"/>
                    </a:solidFill>
                  </a:tcPr>
                </a:tc>
                <a:tc>
                  <a:txBody>
                    <a:bodyPr/>
                    <a:lstStyle/>
                    <a:p>
                      <a:pPr algn="ctr"/>
                      <a:r>
                        <a:rPr lang="en-US" sz="1200" b="1" dirty="0" smtClean="0">
                          <a:latin typeface="+mn-lt"/>
                        </a:rPr>
                        <a:t>Lockheed Martin</a:t>
                      </a:r>
                      <a:endParaRPr lang="en-US" sz="1200" b="1" dirty="0">
                        <a:latin typeface="+mn-lt"/>
                      </a:endParaRPr>
                    </a:p>
                  </a:txBody>
                  <a:tcPr/>
                </a:tc>
              </a:tr>
              <a:tr h="303956">
                <a:tc>
                  <a:txBody>
                    <a:bodyPr/>
                    <a:lstStyle/>
                    <a:p>
                      <a:pPr algn="ctr"/>
                      <a:endParaRPr lang="en-US" sz="1200" b="1" dirty="0">
                        <a:latin typeface="+mn-lt"/>
                      </a:endParaRPr>
                    </a:p>
                  </a:txBody>
                  <a:tcPr/>
                </a:tc>
                <a:tc>
                  <a:txBody>
                    <a:bodyPr/>
                    <a:lstStyle/>
                    <a:p>
                      <a:pPr algn="ctr"/>
                      <a:r>
                        <a:rPr lang="en-US" sz="1200" b="1" dirty="0" smtClean="0">
                          <a:latin typeface="+mn-lt"/>
                        </a:rPr>
                        <a:t>System</a:t>
                      </a:r>
                      <a:endParaRPr lang="en-US" sz="1200" b="1" dirty="0">
                        <a:latin typeface="+mn-lt"/>
                      </a:endParaRPr>
                    </a:p>
                  </a:txBody>
                  <a:tcPr/>
                </a:tc>
                <a:tc>
                  <a:txBody>
                    <a:bodyPr/>
                    <a:lstStyle/>
                    <a:p>
                      <a:pPr algn="ctr"/>
                      <a:r>
                        <a:rPr lang="en-US" sz="1200" b="1" kern="1200" dirty="0" smtClean="0">
                          <a:solidFill>
                            <a:schemeClr val="dk1"/>
                          </a:solidFill>
                          <a:latin typeface="+mn-lt"/>
                          <a:ea typeface="+mn-ea"/>
                          <a:cs typeface="+mn-cs"/>
                        </a:rPr>
                        <a:t>HIMARS</a:t>
                      </a:r>
                      <a:endParaRPr lang="en-US" sz="1200" b="1" dirty="0">
                        <a:latin typeface="+mn-lt"/>
                      </a:endParaRPr>
                    </a:p>
                  </a:txBody>
                  <a:tcPr/>
                </a:tc>
                <a:tc>
                  <a:txBody>
                    <a:bodyPr/>
                    <a:lstStyle/>
                    <a:p>
                      <a:pPr algn="ctr"/>
                      <a:r>
                        <a:rPr lang="en-US" sz="1200" b="1" dirty="0" smtClean="0">
                          <a:solidFill>
                            <a:schemeClr val="bg1"/>
                          </a:solidFill>
                          <a:latin typeface="+mn-lt"/>
                        </a:rPr>
                        <a:t>USA</a:t>
                      </a:r>
                      <a:endParaRPr lang="en-US" sz="1200" b="1" dirty="0">
                        <a:solidFill>
                          <a:schemeClr val="bg1"/>
                        </a:solidFill>
                        <a:latin typeface="+mn-lt"/>
                      </a:endParaRPr>
                    </a:p>
                  </a:txBody>
                  <a:tcPr>
                    <a:solidFill>
                      <a:srgbClr val="92D050"/>
                    </a:solidFill>
                  </a:tcPr>
                </a:tc>
                <a:tc>
                  <a:txBody>
                    <a:bodyPr/>
                    <a:lstStyle/>
                    <a:p>
                      <a:pPr algn="ctr"/>
                      <a:r>
                        <a:rPr lang="en-US" sz="1200" b="1" dirty="0" smtClean="0">
                          <a:latin typeface="+mn-lt"/>
                        </a:rPr>
                        <a:t>Lockheed Martin</a:t>
                      </a:r>
                      <a:endParaRPr lang="en-US" sz="1200" b="1" dirty="0">
                        <a:latin typeface="+mn-lt"/>
                      </a:endParaRPr>
                    </a:p>
                  </a:txBody>
                  <a:tcPr/>
                </a:tc>
              </a:tr>
              <a:tr h="303956">
                <a:tc>
                  <a:txBody>
                    <a:bodyPr/>
                    <a:lstStyle/>
                    <a:p>
                      <a:pPr algn="ctr"/>
                      <a:endParaRPr lang="en-US" sz="1200" b="1" dirty="0">
                        <a:latin typeface="+mn-lt"/>
                      </a:endParaRPr>
                    </a:p>
                  </a:txBody>
                  <a:tcPr/>
                </a:tc>
                <a:tc>
                  <a:txBody>
                    <a:bodyPr/>
                    <a:lstStyle/>
                    <a:p>
                      <a:pPr algn="ctr"/>
                      <a:r>
                        <a:rPr lang="en-US" sz="1200" b="1" dirty="0" smtClean="0">
                          <a:latin typeface="+mn-lt"/>
                        </a:rPr>
                        <a:t>Sub-System</a:t>
                      </a:r>
                      <a:endParaRPr lang="en-US" sz="1200" b="1" dirty="0">
                        <a:latin typeface="+mn-lt"/>
                      </a:endParaRPr>
                    </a:p>
                  </a:txBody>
                  <a:tcPr/>
                </a:tc>
                <a:tc>
                  <a:txBody>
                    <a:bodyPr/>
                    <a:lstStyle/>
                    <a:p>
                      <a:pPr algn="ctr"/>
                      <a:r>
                        <a:rPr lang="en-US" sz="1200" b="1" kern="1200" dirty="0" smtClean="0">
                          <a:solidFill>
                            <a:schemeClr val="dk1"/>
                          </a:solidFill>
                          <a:latin typeface="+mn-lt"/>
                          <a:ea typeface="+mn-ea"/>
                          <a:cs typeface="+mn-cs"/>
                        </a:rPr>
                        <a:t>AN/ALQ-126B ECS</a:t>
                      </a:r>
                      <a:endParaRPr lang="en-US" sz="1200" b="1" dirty="0">
                        <a:latin typeface="+mn-lt"/>
                      </a:endParaRPr>
                    </a:p>
                  </a:txBody>
                  <a:tcPr/>
                </a:tc>
                <a:tc>
                  <a:txBody>
                    <a:bodyPr/>
                    <a:lstStyle/>
                    <a:p>
                      <a:pPr algn="ctr"/>
                      <a:r>
                        <a:rPr lang="en-US" sz="1200" b="1" dirty="0" smtClean="0">
                          <a:solidFill>
                            <a:schemeClr val="bg1"/>
                          </a:solidFill>
                          <a:latin typeface="+mn-lt"/>
                        </a:rPr>
                        <a:t>USN</a:t>
                      </a:r>
                      <a:endParaRPr lang="en-US" sz="1200" b="1" dirty="0">
                        <a:solidFill>
                          <a:schemeClr val="bg1"/>
                        </a:solidFill>
                        <a:latin typeface="+mn-lt"/>
                      </a:endParaRPr>
                    </a:p>
                  </a:txBody>
                  <a:tcPr>
                    <a:solidFill>
                      <a:srgbClr val="0066FF"/>
                    </a:solidFill>
                  </a:tcPr>
                </a:tc>
                <a:tc>
                  <a:txBody>
                    <a:bodyPr/>
                    <a:lstStyle/>
                    <a:p>
                      <a:pPr algn="ctr"/>
                      <a:r>
                        <a:rPr lang="en-US" sz="1200" b="1" dirty="0" smtClean="0">
                          <a:latin typeface="+mn-lt"/>
                        </a:rPr>
                        <a:t>BAE Systems</a:t>
                      </a:r>
                      <a:endParaRPr lang="en-US" sz="1200" b="1" dirty="0">
                        <a:latin typeface="+mn-lt"/>
                      </a:endParaRPr>
                    </a:p>
                  </a:txBody>
                  <a:tcPr/>
                </a:tc>
              </a:tr>
              <a:tr h="303956">
                <a:tc>
                  <a:txBody>
                    <a:bodyPr/>
                    <a:lstStyle/>
                    <a:p>
                      <a:pPr algn="ctr"/>
                      <a:endParaRPr lang="en-US" sz="1200" b="1" dirty="0">
                        <a:latin typeface="+mn-lt"/>
                      </a:endParaRPr>
                    </a:p>
                  </a:txBody>
                  <a:tcPr/>
                </a:tc>
                <a:tc>
                  <a:txBody>
                    <a:bodyPr/>
                    <a:lstStyle/>
                    <a:p>
                      <a:pPr algn="ctr"/>
                      <a:r>
                        <a:rPr lang="en-US" sz="1200" b="1" dirty="0" smtClean="0">
                          <a:latin typeface="+mn-lt"/>
                        </a:rPr>
                        <a:t>Sub-System</a:t>
                      </a:r>
                      <a:endParaRPr lang="en-US" sz="1200" b="1" dirty="0">
                        <a:latin typeface="+mn-lt"/>
                      </a:endParaRPr>
                    </a:p>
                  </a:txBody>
                  <a:tcPr/>
                </a:tc>
                <a:tc>
                  <a:txBody>
                    <a:bodyPr/>
                    <a:lstStyle/>
                    <a:p>
                      <a:pPr algn="ctr"/>
                      <a:r>
                        <a:rPr lang="en-US" sz="1200" b="1" kern="1200" dirty="0" smtClean="0">
                          <a:solidFill>
                            <a:schemeClr val="dk1"/>
                          </a:solidFill>
                          <a:latin typeface="+mn-lt"/>
                          <a:ea typeface="+mn-ea"/>
                          <a:cs typeface="+mn-cs"/>
                        </a:rPr>
                        <a:t>F-404 Synchronized Supply Chain</a:t>
                      </a:r>
                      <a:endParaRPr lang="en-US" sz="1200" b="1" dirty="0">
                        <a:latin typeface="+mn-lt"/>
                      </a:endParaRPr>
                    </a:p>
                  </a:txBody>
                  <a:tcPr/>
                </a:tc>
                <a:tc>
                  <a:txBody>
                    <a:bodyPr/>
                    <a:lstStyle/>
                    <a:p>
                      <a:pPr algn="ctr"/>
                      <a:r>
                        <a:rPr lang="en-US" sz="1200" b="1" dirty="0" smtClean="0">
                          <a:solidFill>
                            <a:schemeClr val="bg1"/>
                          </a:solidFill>
                          <a:latin typeface="+mn-lt"/>
                        </a:rPr>
                        <a:t>DLA</a:t>
                      </a:r>
                      <a:endParaRPr lang="en-US" sz="1200" b="1" dirty="0">
                        <a:solidFill>
                          <a:schemeClr val="bg1"/>
                        </a:solidFill>
                        <a:latin typeface="+mn-lt"/>
                      </a:endParaRPr>
                    </a:p>
                  </a:txBody>
                  <a:tcPr>
                    <a:solidFill>
                      <a:schemeClr val="accent4">
                        <a:lumMod val="60000"/>
                        <a:lumOff val="40000"/>
                      </a:schemeClr>
                    </a:solidFill>
                  </a:tcPr>
                </a:tc>
                <a:tc>
                  <a:txBody>
                    <a:bodyPr/>
                    <a:lstStyle/>
                    <a:p>
                      <a:pPr algn="ctr"/>
                      <a:r>
                        <a:rPr lang="en-US" sz="1200" b="1" dirty="0" smtClean="0">
                          <a:latin typeface="+mn-lt"/>
                        </a:rPr>
                        <a:t>General Electric</a:t>
                      </a:r>
                      <a:endParaRPr lang="en-US" sz="1200" b="1" dirty="0">
                        <a:latin typeface="+mn-lt"/>
                      </a:endParaRPr>
                    </a:p>
                  </a:txBody>
                  <a:tcPr/>
                </a:tc>
              </a:tr>
              <a:tr h="303956">
                <a:tc>
                  <a:txBody>
                    <a:bodyPr/>
                    <a:lstStyle/>
                    <a:p>
                      <a:pPr algn="ctr"/>
                      <a:endParaRPr lang="en-US" sz="1200" b="1" dirty="0">
                        <a:latin typeface="+mn-lt"/>
                      </a:endParaRPr>
                    </a:p>
                  </a:txBody>
                  <a:tcPr/>
                </a:tc>
                <a:tc>
                  <a:txBody>
                    <a:bodyPr/>
                    <a:lstStyle/>
                    <a:p>
                      <a:pPr algn="ctr"/>
                      <a:r>
                        <a:rPr lang="en-US" sz="1200" b="1" dirty="0" smtClean="0">
                          <a:latin typeface="+mn-lt"/>
                        </a:rPr>
                        <a:t>Component</a:t>
                      </a:r>
                      <a:endParaRPr lang="en-US" sz="1200" b="1" dirty="0">
                        <a:latin typeface="+mn-lt"/>
                      </a:endParaRPr>
                    </a:p>
                  </a:txBody>
                  <a:tcPr/>
                </a:tc>
                <a:tc>
                  <a:txBody>
                    <a:bodyPr/>
                    <a:lstStyle/>
                    <a:p>
                      <a:pPr algn="ctr"/>
                      <a:r>
                        <a:rPr lang="en-US" sz="1200" b="1" kern="1200" dirty="0" smtClean="0">
                          <a:solidFill>
                            <a:schemeClr val="dk1"/>
                          </a:solidFill>
                          <a:latin typeface="+mn-lt"/>
                          <a:ea typeface="+mn-ea"/>
                          <a:cs typeface="+mn-cs"/>
                        </a:rPr>
                        <a:t>AN/UYQ-70(V) Display System </a:t>
                      </a:r>
                      <a:endParaRPr lang="en-US" sz="1200" b="1" dirty="0">
                        <a:latin typeface="+mn-lt"/>
                      </a:endParaRPr>
                    </a:p>
                  </a:txBody>
                  <a:tcPr/>
                </a:tc>
                <a:tc>
                  <a:txBody>
                    <a:bodyPr/>
                    <a:lstStyle/>
                    <a:p>
                      <a:pPr algn="ctr"/>
                      <a:r>
                        <a:rPr lang="en-US" sz="1200" b="1" dirty="0" smtClean="0">
                          <a:solidFill>
                            <a:schemeClr val="bg1"/>
                          </a:solidFill>
                          <a:latin typeface="+mn-lt"/>
                        </a:rPr>
                        <a:t>USN</a:t>
                      </a:r>
                      <a:endParaRPr lang="en-US" sz="1200" b="1" dirty="0">
                        <a:solidFill>
                          <a:schemeClr val="bg1"/>
                        </a:solidFill>
                        <a:latin typeface="+mn-lt"/>
                      </a:endParaRPr>
                    </a:p>
                  </a:txBody>
                  <a:tcPr>
                    <a:solidFill>
                      <a:srgbClr val="0066FF"/>
                    </a:solidFill>
                  </a:tcPr>
                </a:tc>
                <a:tc>
                  <a:txBody>
                    <a:bodyPr/>
                    <a:lstStyle/>
                    <a:p>
                      <a:pPr algn="ctr"/>
                      <a:r>
                        <a:rPr lang="en-US" sz="1200" b="1" dirty="0" smtClean="0">
                          <a:latin typeface="+mn-lt"/>
                        </a:rPr>
                        <a:t>Lockheed Martin</a:t>
                      </a:r>
                      <a:endParaRPr lang="en-US" sz="1200" b="1" dirty="0">
                        <a:latin typeface="+mn-lt"/>
                      </a:endParaRPr>
                    </a:p>
                  </a:txBody>
                  <a:tcPr/>
                </a:tc>
              </a:tr>
              <a:tr h="303956">
                <a:tc>
                  <a:txBody>
                    <a:bodyPr/>
                    <a:lstStyle/>
                    <a:p>
                      <a:pPr algn="ctr"/>
                      <a:r>
                        <a:rPr lang="en-US" sz="1200" b="1" dirty="0" smtClean="0">
                          <a:latin typeface="+mn-lt"/>
                        </a:rPr>
                        <a:t>2010</a:t>
                      </a:r>
                      <a:endParaRPr lang="en-US" sz="1200" b="1" dirty="0">
                        <a:latin typeface="+mn-lt"/>
                      </a:endParaRPr>
                    </a:p>
                  </a:txBody>
                  <a:tcPr/>
                </a:tc>
                <a:tc>
                  <a:txBody>
                    <a:bodyPr/>
                    <a:lstStyle/>
                    <a:p>
                      <a:pPr algn="ctr"/>
                      <a:r>
                        <a:rPr lang="en-US" sz="1200" b="1" kern="1200" dirty="0" smtClean="0">
                          <a:solidFill>
                            <a:schemeClr val="dk1"/>
                          </a:solidFill>
                          <a:latin typeface="+mn-lt"/>
                          <a:ea typeface="+mn-ea"/>
                          <a:cs typeface="+mn-cs"/>
                        </a:rPr>
                        <a:t>System</a:t>
                      </a:r>
                      <a:endParaRPr lang="en-US" sz="1200" b="1" dirty="0">
                        <a:latin typeface="+mn-lt"/>
                      </a:endParaRPr>
                    </a:p>
                  </a:txBody>
                  <a:tcPr/>
                </a:tc>
                <a:tc>
                  <a:txBody>
                    <a:bodyPr/>
                    <a:lstStyle/>
                    <a:p>
                      <a:pPr algn="ctr"/>
                      <a:r>
                        <a:rPr lang="en-US" sz="1200" b="1" dirty="0" smtClean="0">
                          <a:latin typeface="+mn-lt"/>
                        </a:rPr>
                        <a:t>TUAS</a:t>
                      </a:r>
                      <a:r>
                        <a:rPr lang="en-US" sz="1200" b="1" baseline="0" dirty="0" smtClean="0">
                          <a:latin typeface="+mn-lt"/>
                        </a:rPr>
                        <a:t>- </a:t>
                      </a:r>
                      <a:r>
                        <a:rPr lang="en-US" sz="1200" b="1" dirty="0" smtClean="0">
                          <a:latin typeface="+mn-lt"/>
                        </a:rPr>
                        <a:t>Shadow</a:t>
                      </a:r>
                      <a:endParaRPr lang="en-US" sz="1200" b="1"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mn-lt"/>
                        </a:rPr>
                        <a:t>USA</a:t>
                      </a:r>
                    </a:p>
                  </a:txBody>
                  <a:tcPr>
                    <a:solidFill>
                      <a:srgbClr val="92D050"/>
                    </a:solidFill>
                  </a:tcPr>
                </a:tc>
                <a:tc>
                  <a:txBody>
                    <a:bodyPr/>
                    <a:lstStyle/>
                    <a:p>
                      <a:pPr algn="ctr"/>
                      <a:r>
                        <a:rPr lang="en-US" sz="1200" b="1" dirty="0" smtClean="0">
                          <a:latin typeface="+mn-lt"/>
                        </a:rPr>
                        <a:t>AAI Corp</a:t>
                      </a:r>
                      <a:endParaRPr lang="en-US" sz="1200" b="1" dirty="0">
                        <a:latin typeface="+mn-lt"/>
                      </a:endParaRPr>
                    </a:p>
                  </a:txBody>
                  <a:tcPr/>
                </a:tc>
              </a:tr>
              <a:tr h="303956">
                <a:tc>
                  <a:txBody>
                    <a:bodyPr/>
                    <a:lstStyle/>
                    <a:p>
                      <a:pPr algn="ctr"/>
                      <a:endParaRPr lang="en-US" sz="1200" b="1" dirty="0">
                        <a:latin typeface="+mn-lt"/>
                      </a:endParaRPr>
                    </a:p>
                  </a:txBody>
                  <a:tcPr/>
                </a:tc>
                <a:tc>
                  <a:txBody>
                    <a:bodyPr/>
                    <a:lstStyle/>
                    <a:p>
                      <a:pPr algn="ctr"/>
                      <a:r>
                        <a:rPr lang="en-US" sz="1200" b="1" dirty="0" smtClean="0">
                          <a:latin typeface="+mn-lt"/>
                        </a:rPr>
                        <a:t>Sub-System</a:t>
                      </a:r>
                      <a:endParaRPr lang="en-US" sz="1200" b="1" dirty="0">
                        <a:latin typeface="+mn-lt"/>
                      </a:endParaRPr>
                    </a:p>
                  </a:txBody>
                  <a:tcPr/>
                </a:tc>
                <a:tc>
                  <a:txBody>
                    <a:bodyPr/>
                    <a:lstStyle/>
                    <a:p>
                      <a:pPr algn="ctr"/>
                      <a:r>
                        <a:rPr lang="en-US" sz="1200" b="1" dirty="0" smtClean="0">
                          <a:latin typeface="+mn-lt"/>
                        </a:rPr>
                        <a:t>AH-64D Apache</a:t>
                      </a:r>
                      <a:endParaRPr lang="en-US" sz="1200" b="1" dirty="0">
                        <a:latin typeface="+mn-lt"/>
                      </a:endParaRPr>
                    </a:p>
                  </a:txBody>
                  <a:tcPr/>
                </a:tc>
                <a:tc>
                  <a:txBody>
                    <a:bodyPr/>
                    <a:lstStyle/>
                    <a:p>
                      <a:pPr algn="ctr"/>
                      <a:r>
                        <a:rPr lang="en-US" sz="1200" b="1" dirty="0" smtClean="0">
                          <a:solidFill>
                            <a:schemeClr val="bg1"/>
                          </a:solidFill>
                          <a:latin typeface="+mn-lt"/>
                          <a:ea typeface="Times New Roman"/>
                        </a:rPr>
                        <a:t>USA</a:t>
                      </a:r>
                      <a:endParaRPr lang="en-US" sz="1200" b="1" dirty="0">
                        <a:solidFill>
                          <a:schemeClr val="bg1"/>
                        </a:solidFill>
                        <a:latin typeface="+mn-lt"/>
                      </a:endParaRPr>
                    </a:p>
                  </a:txBody>
                  <a:tcPr>
                    <a:solidFill>
                      <a:srgbClr val="92D050"/>
                    </a:solidFill>
                  </a:tcPr>
                </a:tc>
                <a:tc>
                  <a:txBody>
                    <a:bodyPr/>
                    <a:lstStyle/>
                    <a:p>
                      <a:pPr algn="ctr"/>
                      <a:r>
                        <a:rPr lang="en-US" sz="1200" b="1" dirty="0" smtClean="0">
                          <a:latin typeface="+mn-lt"/>
                        </a:rPr>
                        <a:t>Boeing</a:t>
                      </a:r>
                      <a:endParaRPr lang="en-US" sz="1200" b="1" dirty="0">
                        <a:latin typeface="+mn-lt"/>
                      </a:endParaRPr>
                    </a:p>
                  </a:txBody>
                  <a:tcPr/>
                </a:tc>
              </a:tr>
              <a:tr h="303956">
                <a:tc>
                  <a:txBody>
                    <a:bodyPr/>
                    <a:lstStyle/>
                    <a:p>
                      <a:pPr algn="ctr"/>
                      <a:endParaRPr lang="en-US" sz="1200" b="1" dirty="0">
                        <a:latin typeface="+mn-lt"/>
                      </a:endParaRPr>
                    </a:p>
                  </a:txBody>
                  <a:tcPr/>
                </a:tc>
                <a:tc>
                  <a:txBody>
                    <a:bodyPr/>
                    <a:lstStyle/>
                    <a:p>
                      <a:pPr algn="ctr"/>
                      <a:r>
                        <a:rPr lang="en-US" sz="1200" b="1" dirty="0" smtClean="0">
                          <a:latin typeface="+mn-lt"/>
                        </a:rPr>
                        <a:t>Component</a:t>
                      </a:r>
                      <a:endParaRPr lang="en-US" sz="1200" b="1" dirty="0">
                        <a:latin typeface="+mn-lt"/>
                      </a:endParaRPr>
                    </a:p>
                  </a:txBody>
                  <a:tcPr/>
                </a:tc>
                <a:tc>
                  <a:txBody>
                    <a:bodyPr/>
                    <a:lstStyle/>
                    <a:p>
                      <a:pPr algn="ctr"/>
                      <a:r>
                        <a:rPr lang="en-US" sz="1200" b="1" dirty="0" smtClean="0">
                          <a:latin typeface="+mn-lt"/>
                        </a:rPr>
                        <a:t>H-46 Sea Knight&amp; H-53 Sea Stallion APU’s</a:t>
                      </a:r>
                      <a:endParaRPr lang="en-US" sz="1200" b="1" dirty="0">
                        <a:latin typeface="+mn-lt"/>
                      </a:endParaRPr>
                    </a:p>
                  </a:txBody>
                  <a:tcPr/>
                </a:tc>
                <a:tc>
                  <a:txBody>
                    <a:bodyPr/>
                    <a:lstStyle/>
                    <a:p>
                      <a:pPr algn="ctr"/>
                      <a:r>
                        <a:rPr lang="en-US" sz="1200" b="1" dirty="0" smtClean="0">
                          <a:solidFill>
                            <a:schemeClr val="bg1"/>
                          </a:solidFill>
                          <a:latin typeface="+mn-lt"/>
                        </a:rPr>
                        <a:t>USN</a:t>
                      </a:r>
                      <a:endParaRPr lang="en-US" sz="1200" b="1" dirty="0">
                        <a:solidFill>
                          <a:schemeClr val="bg1"/>
                        </a:solidFill>
                        <a:latin typeface="+mn-lt"/>
                      </a:endParaRPr>
                    </a:p>
                  </a:txBody>
                  <a:tcPr>
                    <a:solidFill>
                      <a:srgbClr val="0066FF"/>
                    </a:solidFill>
                  </a:tcPr>
                </a:tc>
                <a:tc>
                  <a:txBody>
                    <a:bodyPr/>
                    <a:lstStyle/>
                    <a:p>
                      <a:pPr algn="ctr"/>
                      <a:r>
                        <a:rPr lang="en-US" sz="1200" b="1" dirty="0" smtClean="0">
                          <a:latin typeface="+mn-lt"/>
                        </a:rPr>
                        <a:t>Hamilton Sundstrand</a:t>
                      </a:r>
                      <a:endParaRPr lang="en-US" sz="1200" b="1" dirty="0">
                        <a:latin typeface="+mn-lt"/>
                      </a:endParaRPr>
                    </a:p>
                  </a:txBody>
                  <a:tcPr/>
                </a:tc>
              </a:tr>
            </a:tbl>
          </a:graphicData>
        </a:graphic>
      </p:graphicFrame>
      <p:cxnSp>
        <p:nvCxnSpPr>
          <p:cNvPr id="9" name="Straight Connector 8"/>
          <p:cNvCxnSpPr/>
          <p:nvPr/>
        </p:nvCxnSpPr>
        <p:spPr>
          <a:xfrm>
            <a:off x="304800" y="2514600"/>
            <a:ext cx="85344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 y="3429000"/>
            <a:ext cx="85344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4800" y="5867400"/>
            <a:ext cx="85344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 y="1600200"/>
            <a:ext cx="85344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4343400"/>
            <a:ext cx="85344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94425845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276350" y="1247460"/>
          <a:ext cx="8572500" cy="4772025"/>
        </p:xfrm>
        <a:graphic>
          <a:graphicData uri="http://schemas.openxmlformats.org/presentationml/2006/ole">
            <p:oleObj spid="_x0000_s823298" name="Chart" r:id="rId4" imgW="9448800" imgH="4787900" progId="Excel.Sheet.8">
              <p:embed/>
            </p:oleObj>
          </a:graphicData>
        </a:graphic>
      </p:graphicFrame>
      <p:sp>
        <p:nvSpPr>
          <p:cNvPr id="4" name="TextBox 3"/>
          <p:cNvSpPr txBox="1"/>
          <p:nvPr/>
        </p:nvSpPr>
        <p:spPr>
          <a:xfrm>
            <a:off x="7255543" y="4247835"/>
            <a:ext cx="1694696" cy="400110"/>
          </a:xfrm>
          <a:prstGeom prst="rect">
            <a:avLst/>
          </a:prstGeom>
          <a:noFill/>
        </p:spPr>
        <p:txBody>
          <a:bodyPr wrap="none" rtlCol="0">
            <a:spAutoFit/>
          </a:bodyPr>
          <a:lstStyle/>
          <a:p>
            <a:r>
              <a:rPr lang="en-US" sz="2000" b="1" dirty="0" smtClean="0">
                <a:latin typeface="Arial" pitchFamily="34" charset="0"/>
                <a:cs typeface="Arial" pitchFamily="34" charset="0"/>
              </a:rPr>
              <a:t>Flight Hours</a:t>
            </a:r>
            <a:endParaRPr lang="en-US" sz="2000" b="1" dirty="0">
              <a:latin typeface="Arial" pitchFamily="34" charset="0"/>
              <a:cs typeface="Arial" pitchFamily="34" charset="0"/>
            </a:endParaRPr>
          </a:p>
        </p:txBody>
      </p:sp>
      <p:sp>
        <p:nvSpPr>
          <p:cNvPr id="5" name="TextBox 4"/>
          <p:cNvSpPr txBox="1"/>
          <p:nvPr/>
        </p:nvSpPr>
        <p:spPr>
          <a:xfrm>
            <a:off x="7251701" y="4933635"/>
            <a:ext cx="1340432" cy="400110"/>
          </a:xfrm>
          <a:prstGeom prst="rect">
            <a:avLst/>
          </a:prstGeom>
          <a:noFill/>
        </p:spPr>
        <p:txBody>
          <a:bodyPr wrap="none" rtlCol="0">
            <a:spAutoFit/>
          </a:bodyPr>
          <a:lstStyle/>
          <a:p>
            <a:r>
              <a:rPr lang="en-US" sz="2000" b="1" dirty="0" smtClean="0">
                <a:latin typeface="Arial" pitchFamily="34" charset="0"/>
                <a:cs typeface="Arial" pitchFamily="34" charset="0"/>
              </a:rPr>
              <a:t>Demands</a:t>
            </a:r>
            <a:endParaRPr lang="en-US" sz="2000" b="1" dirty="0">
              <a:latin typeface="Arial" pitchFamily="34" charset="0"/>
              <a:cs typeface="Arial" pitchFamily="34" charset="0"/>
            </a:endParaRPr>
          </a:p>
        </p:txBody>
      </p:sp>
      <p:sp>
        <p:nvSpPr>
          <p:cNvPr id="6" name="Text Box 2"/>
          <p:cNvSpPr txBox="1">
            <a:spLocks noChangeArrowheads="1"/>
          </p:cNvSpPr>
          <p:nvPr/>
        </p:nvSpPr>
        <p:spPr bwMode="auto">
          <a:xfrm>
            <a:off x="2010351" y="286773"/>
            <a:ext cx="6801862" cy="830997"/>
          </a:xfrm>
          <a:prstGeom prst="rect">
            <a:avLst/>
          </a:prstGeom>
          <a:noFill/>
          <a:ln w="9525">
            <a:noFill/>
            <a:miter lim="800000"/>
            <a:headEnd/>
            <a:tailEnd/>
          </a:ln>
        </p:spPr>
        <p:txBody>
          <a:bodyPr wrap="none">
            <a:spAutoFit/>
          </a:bodyPr>
          <a:lstStyle/>
          <a:p>
            <a:pPr algn="r" eaLnBrk="1" hangingPunct="1"/>
            <a:r>
              <a:rPr lang="en-US" sz="2400" i="1" dirty="0" smtClean="0">
                <a:solidFill>
                  <a:schemeClr val="accent2"/>
                </a:solidFill>
              </a:rPr>
              <a:t>CH-47 Cost </a:t>
            </a:r>
            <a:r>
              <a:rPr lang="en-US" sz="2400" b="1" i="1" dirty="0">
                <a:solidFill>
                  <a:schemeClr val="accent2"/>
                </a:solidFill>
              </a:rPr>
              <a:t>of Operation Growth over 4 years</a:t>
            </a:r>
            <a:br>
              <a:rPr lang="en-US" sz="2400" b="1" i="1" dirty="0">
                <a:solidFill>
                  <a:schemeClr val="accent2"/>
                </a:solidFill>
              </a:rPr>
            </a:br>
            <a:r>
              <a:rPr lang="en-US" sz="2400" b="1" i="1" dirty="0">
                <a:solidFill>
                  <a:schemeClr val="accent2"/>
                </a:solidFill>
              </a:rPr>
              <a:t> </a:t>
            </a:r>
            <a:r>
              <a:rPr lang="en-US" sz="2000" b="1" i="1" dirty="0">
                <a:solidFill>
                  <a:schemeClr val="accent2"/>
                </a:solidFill>
              </a:rPr>
              <a:t>(7/99-6/03)</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1082040" y="1988503"/>
            <a:ext cx="6964121" cy="2728277"/>
          </a:xfrm>
          <a:prstGeom prst="rect">
            <a:avLst/>
          </a:prstGeom>
          <a:scene3d>
            <a:camera prst="orthographicFront"/>
            <a:lightRig rig="threePt" dir="t"/>
          </a:scene3d>
          <a:sp3d/>
        </p:spPr>
        <p:txBody>
          <a:bodyPr wrap="none" fromWordArt="1">
            <a:prstTxWarp prst="textPlain">
              <a:avLst>
                <a:gd name="adj" fmla="val 50000"/>
              </a:avLst>
            </a:prstTxWarp>
          </a:bodyPr>
          <a:lstStyle/>
          <a:p>
            <a:pPr algn="ctr"/>
            <a:r>
              <a:rPr lang="en-US" sz="4400" kern="10" dirty="0" smtClean="0">
                <a:ln w="12700">
                  <a:solidFill>
                    <a:srgbClr val="EAEAEA"/>
                  </a:solidFill>
                  <a:round/>
                  <a:headEnd/>
                  <a:tailEnd/>
                </a:ln>
                <a:solidFill>
                  <a:srgbClr val="0070C0"/>
                </a:solidFill>
                <a:effectLst>
                  <a:outerShdw blurRad="38100" dist="38100" dir="2700000" algn="tl">
                    <a:srgbClr val="000000">
                      <a:alpha val="43137"/>
                    </a:srgbClr>
                  </a:outerShdw>
                </a:effectLst>
                <a:latin typeface="Arial Black"/>
              </a:rPr>
              <a:t>What’s Different </a:t>
            </a:r>
            <a:br>
              <a:rPr lang="en-US" sz="4400" kern="10" dirty="0" smtClean="0">
                <a:ln w="12700">
                  <a:solidFill>
                    <a:srgbClr val="EAEAEA"/>
                  </a:solidFill>
                  <a:round/>
                  <a:headEnd/>
                  <a:tailEnd/>
                </a:ln>
                <a:solidFill>
                  <a:srgbClr val="0070C0"/>
                </a:solidFill>
                <a:effectLst>
                  <a:outerShdw blurRad="38100" dist="38100" dir="2700000" algn="tl">
                    <a:srgbClr val="000000">
                      <a:alpha val="43137"/>
                    </a:srgbClr>
                  </a:outerShdw>
                </a:effectLst>
                <a:latin typeface="Arial Black"/>
              </a:rPr>
            </a:br>
            <a:r>
              <a:rPr lang="en-US" sz="4400" kern="10" dirty="0" smtClean="0">
                <a:ln w="12700">
                  <a:solidFill>
                    <a:srgbClr val="EAEAEA"/>
                  </a:solidFill>
                  <a:round/>
                  <a:headEnd/>
                  <a:tailEnd/>
                </a:ln>
                <a:solidFill>
                  <a:srgbClr val="0070C0"/>
                </a:solidFill>
                <a:effectLst>
                  <a:outerShdw blurRad="38100" dist="38100" dir="2700000" algn="tl">
                    <a:srgbClr val="000000">
                      <a:alpha val="43137"/>
                    </a:srgbClr>
                  </a:outerShdw>
                </a:effectLst>
                <a:latin typeface="Arial Black"/>
              </a:rPr>
              <a:t>Under </a:t>
            </a:r>
            <a:r>
              <a:rPr lang="en-US" sz="4400" kern="10" dirty="0">
                <a:ln w="12700">
                  <a:solidFill>
                    <a:srgbClr val="EAEAEA"/>
                  </a:solidFill>
                  <a:round/>
                  <a:headEnd/>
                  <a:tailEnd/>
                </a:ln>
                <a:solidFill>
                  <a:srgbClr val="0070C0"/>
                </a:solidFill>
                <a:effectLst>
                  <a:outerShdw blurRad="38100" dist="38100" dir="2700000" algn="tl">
                    <a:srgbClr val="000000">
                      <a:alpha val="43137"/>
                    </a:srgbClr>
                  </a:outerShdw>
                </a:effectLst>
                <a:latin typeface="Arial Black"/>
              </a:rPr>
              <a:t>PBL?</a:t>
            </a:r>
          </a:p>
        </p:txBody>
      </p:sp>
      <p:sp>
        <p:nvSpPr>
          <p:cNvPr id="5" name="Rectangle 4"/>
          <p:cNvSpPr/>
          <p:nvPr/>
        </p:nvSpPr>
        <p:spPr bwMode="auto">
          <a:xfrm>
            <a:off x="228600" y="952500"/>
            <a:ext cx="8743950" cy="571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6" name="Picture 2" descr="https://cdn0.iconfinder.com/data/icons/business-mix/512/time_check-512.png"/>
          <p:cNvPicPr>
            <a:picLocks noChangeAspect="1" noChangeArrowheads="1"/>
          </p:cNvPicPr>
          <p:nvPr/>
        </p:nvPicPr>
        <p:blipFill>
          <a:blip r:embed="rId2" cstate="print"/>
          <a:srcRect/>
          <a:stretch>
            <a:fillRect/>
          </a:stretch>
        </p:blipFill>
        <p:spPr bwMode="auto">
          <a:xfrm>
            <a:off x="8203713" y="6487868"/>
            <a:ext cx="370132" cy="370132"/>
          </a:xfrm>
          <a:prstGeom prst="rect">
            <a:avLst/>
          </a:prstGeom>
          <a:noFill/>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41" name="Rectangle 4"/>
          <p:cNvSpPr>
            <a:spLocks noGrp="1" noChangeArrowheads="1"/>
          </p:cNvSpPr>
          <p:nvPr>
            <p:ph type="title"/>
          </p:nvPr>
        </p:nvSpPr>
        <p:spPr/>
        <p:txBody>
          <a:bodyPr/>
          <a:lstStyle/>
          <a:p>
            <a:pPr eaLnBrk="1" hangingPunct="1"/>
            <a:r>
              <a:rPr lang="en-US" smtClean="0"/>
              <a:t>Traditional Support Approach</a:t>
            </a:r>
          </a:p>
        </p:txBody>
      </p:sp>
      <p:grpSp>
        <p:nvGrpSpPr>
          <p:cNvPr id="573444" name="Group 5"/>
          <p:cNvGrpSpPr>
            <a:grpSpLocks/>
          </p:cNvGrpSpPr>
          <p:nvPr/>
        </p:nvGrpSpPr>
        <p:grpSpPr bwMode="auto">
          <a:xfrm>
            <a:off x="1575435" y="1519238"/>
            <a:ext cx="2654300" cy="1150937"/>
            <a:chOff x="3506" y="1922"/>
            <a:chExt cx="1215" cy="725"/>
          </a:xfrm>
        </p:grpSpPr>
        <p:sp>
          <p:nvSpPr>
            <p:cNvPr id="573472" name="Freeform 6"/>
            <p:cNvSpPr>
              <a:spLocks/>
            </p:cNvSpPr>
            <p:nvPr/>
          </p:nvSpPr>
          <p:spPr bwMode="auto">
            <a:xfrm>
              <a:off x="3982" y="2366"/>
              <a:ext cx="54" cy="157"/>
            </a:xfrm>
            <a:custGeom>
              <a:avLst/>
              <a:gdLst>
                <a:gd name="T0" fmla="*/ 0 w 108"/>
                <a:gd name="T1" fmla="*/ 0 h 316"/>
                <a:gd name="T2" fmla="*/ 1 w 108"/>
                <a:gd name="T3" fmla="*/ 0 h 316"/>
                <a:gd name="T4" fmla="*/ 1 w 108"/>
                <a:gd name="T5" fmla="*/ 0 h 316"/>
                <a:gd name="T6" fmla="*/ 1 w 108"/>
                <a:gd name="T7" fmla="*/ 0 h 316"/>
                <a:gd name="T8" fmla="*/ 1 w 108"/>
                <a:gd name="T9" fmla="*/ 0 h 316"/>
                <a:gd name="T10" fmla="*/ 1 w 108"/>
                <a:gd name="T11" fmla="*/ 0 h 316"/>
                <a:gd name="T12" fmla="*/ 1 w 108"/>
                <a:gd name="T13" fmla="*/ 0 h 316"/>
                <a:gd name="T14" fmla="*/ 1 w 108"/>
                <a:gd name="T15" fmla="*/ 0 h 316"/>
                <a:gd name="T16" fmla="*/ 1 w 108"/>
                <a:gd name="T17" fmla="*/ 0 h 316"/>
                <a:gd name="T18" fmla="*/ 1 w 108"/>
                <a:gd name="T19" fmla="*/ 0 h 316"/>
                <a:gd name="T20" fmla="*/ 1 w 108"/>
                <a:gd name="T21" fmla="*/ 0 h 316"/>
                <a:gd name="T22" fmla="*/ 1 w 108"/>
                <a:gd name="T23" fmla="*/ 0 h 316"/>
                <a:gd name="T24" fmla="*/ 1 w 108"/>
                <a:gd name="T25" fmla="*/ 0 h 316"/>
                <a:gd name="T26" fmla="*/ 1 w 108"/>
                <a:gd name="T27" fmla="*/ 0 h 316"/>
                <a:gd name="T28" fmla="*/ 1 w 108"/>
                <a:gd name="T29" fmla="*/ 0 h 316"/>
                <a:gd name="T30" fmla="*/ 1 w 108"/>
                <a:gd name="T31" fmla="*/ 0 h 316"/>
                <a:gd name="T32" fmla="*/ 1 w 108"/>
                <a:gd name="T33" fmla="*/ 0 h 316"/>
                <a:gd name="T34" fmla="*/ 1 w 108"/>
                <a:gd name="T35" fmla="*/ 0 h 316"/>
                <a:gd name="T36" fmla="*/ 1 w 108"/>
                <a:gd name="T37" fmla="*/ 0 h 316"/>
                <a:gd name="T38" fmla="*/ 1 w 108"/>
                <a:gd name="T39" fmla="*/ 0 h 316"/>
                <a:gd name="T40" fmla="*/ 1 w 108"/>
                <a:gd name="T41" fmla="*/ 0 h 316"/>
                <a:gd name="T42" fmla="*/ 1 w 108"/>
                <a:gd name="T43" fmla="*/ 0 h 316"/>
                <a:gd name="T44" fmla="*/ 1 w 108"/>
                <a:gd name="T45" fmla="*/ 0 h 316"/>
                <a:gd name="T46" fmla="*/ 1 w 108"/>
                <a:gd name="T47" fmla="*/ 0 h 316"/>
                <a:gd name="T48" fmla="*/ 1 w 108"/>
                <a:gd name="T49" fmla="*/ 0 h 316"/>
                <a:gd name="T50" fmla="*/ 1 w 108"/>
                <a:gd name="T51" fmla="*/ 0 h 316"/>
                <a:gd name="T52" fmla="*/ 1 w 108"/>
                <a:gd name="T53" fmla="*/ 0 h 316"/>
                <a:gd name="T54" fmla="*/ 1 w 108"/>
                <a:gd name="T55" fmla="*/ 0 h 316"/>
                <a:gd name="T56" fmla="*/ 1 w 108"/>
                <a:gd name="T57" fmla="*/ 0 h 316"/>
                <a:gd name="T58" fmla="*/ 1 w 108"/>
                <a:gd name="T59" fmla="*/ 0 h 316"/>
                <a:gd name="T60" fmla="*/ 1 w 108"/>
                <a:gd name="T61" fmla="*/ 0 h 316"/>
                <a:gd name="T62" fmla="*/ 1 w 108"/>
                <a:gd name="T63" fmla="*/ 0 h 316"/>
                <a:gd name="T64" fmla="*/ 1 w 108"/>
                <a:gd name="T65" fmla="*/ 0 h 316"/>
                <a:gd name="T66" fmla="*/ 0 w 108"/>
                <a:gd name="T67" fmla="*/ 0 h 316"/>
                <a:gd name="T68" fmla="*/ 0 w 108"/>
                <a:gd name="T69" fmla="*/ 0 h 3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8"/>
                <a:gd name="T106" fmla="*/ 0 h 316"/>
                <a:gd name="T107" fmla="*/ 108 w 108"/>
                <a:gd name="T108" fmla="*/ 316 h 3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8" h="316">
                  <a:moveTo>
                    <a:pt x="0" y="316"/>
                  </a:moveTo>
                  <a:lnTo>
                    <a:pt x="5" y="310"/>
                  </a:lnTo>
                  <a:lnTo>
                    <a:pt x="9" y="300"/>
                  </a:lnTo>
                  <a:lnTo>
                    <a:pt x="13" y="291"/>
                  </a:lnTo>
                  <a:lnTo>
                    <a:pt x="17" y="281"/>
                  </a:lnTo>
                  <a:lnTo>
                    <a:pt x="20" y="272"/>
                  </a:lnTo>
                  <a:lnTo>
                    <a:pt x="24" y="262"/>
                  </a:lnTo>
                  <a:lnTo>
                    <a:pt x="28" y="253"/>
                  </a:lnTo>
                  <a:lnTo>
                    <a:pt x="34" y="245"/>
                  </a:lnTo>
                  <a:lnTo>
                    <a:pt x="36" y="236"/>
                  </a:lnTo>
                  <a:lnTo>
                    <a:pt x="39" y="226"/>
                  </a:lnTo>
                  <a:lnTo>
                    <a:pt x="43" y="217"/>
                  </a:lnTo>
                  <a:lnTo>
                    <a:pt x="47" y="207"/>
                  </a:lnTo>
                  <a:lnTo>
                    <a:pt x="51" y="198"/>
                  </a:lnTo>
                  <a:lnTo>
                    <a:pt x="55" y="188"/>
                  </a:lnTo>
                  <a:lnTo>
                    <a:pt x="58" y="179"/>
                  </a:lnTo>
                  <a:lnTo>
                    <a:pt x="62" y="169"/>
                  </a:lnTo>
                  <a:lnTo>
                    <a:pt x="66" y="160"/>
                  </a:lnTo>
                  <a:lnTo>
                    <a:pt x="68" y="148"/>
                  </a:lnTo>
                  <a:lnTo>
                    <a:pt x="72" y="139"/>
                  </a:lnTo>
                  <a:lnTo>
                    <a:pt x="76" y="129"/>
                  </a:lnTo>
                  <a:lnTo>
                    <a:pt x="77" y="120"/>
                  </a:lnTo>
                  <a:lnTo>
                    <a:pt x="81" y="108"/>
                  </a:lnTo>
                  <a:lnTo>
                    <a:pt x="85" y="99"/>
                  </a:lnTo>
                  <a:lnTo>
                    <a:pt x="87" y="89"/>
                  </a:lnTo>
                  <a:lnTo>
                    <a:pt x="89" y="80"/>
                  </a:lnTo>
                  <a:lnTo>
                    <a:pt x="93" y="69"/>
                  </a:lnTo>
                  <a:lnTo>
                    <a:pt x="95" y="59"/>
                  </a:lnTo>
                  <a:lnTo>
                    <a:pt x="98" y="50"/>
                  </a:lnTo>
                  <a:lnTo>
                    <a:pt x="100" y="38"/>
                  </a:lnTo>
                  <a:lnTo>
                    <a:pt x="102" y="29"/>
                  </a:lnTo>
                  <a:lnTo>
                    <a:pt x="106" y="17"/>
                  </a:lnTo>
                  <a:lnTo>
                    <a:pt x="108" y="0"/>
                  </a:lnTo>
                  <a:lnTo>
                    <a:pt x="0" y="316"/>
                  </a:lnTo>
                  <a:close/>
                </a:path>
              </a:pathLst>
            </a:custGeom>
            <a:solidFill>
              <a:srgbClr val="006B75"/>
            </a:solidFill>
            <a:ln w="9525">
              <a:noFill/>
              <a:round/>
              <a:headEnd/>
              <a:tailEnd/>
            </a:ln>
          </p:spPr>
          <p:txBody>
            <a:bodyPr/>
            <a:lstStyle/>
            <a:p>
              <a:pPr algn="ctr"/>
              <a:endParaRPr lang="en-US"/>
            </a:p>
          </p:txBody>
        </p:sp>
        <p:sp>
          <p:nvSpPr>
            <p:cNvPr id="573473" name="Freeform 7"/>
            <p:cNvSpPr>
              <a:spLocks/>
            </p:cNvSpPr>
            <p:nvPr/>
          </p:nvSpPr>
          <p:spPr bwMode="auto">
            <a:xfrm>
              <a:off x="3983" y="1923"/>
              <a:ext cx="720" cy="540"/>
            </a:xfrm>
            <a:custGeom>
              <a:avLst/>
              <a:gdLst>
                <a:gd name="T0" fmla="*/ 1 w 1439"/>
                <a:gd name="T1" fmla="*/ 1 h 1079"/>
                <a:gd name="T2" fmla="*/ 1 w 1439"/>
                <a:gd name="T3" fmla="*/ 1 h 1079"/>
                <a:gd name="T4" fmla="*/ 1 w 1439"/>
                <a:gd name="T5" fmla="*/ 2 h 1079"/>
                <a:gd name="T6" fmla="*/ 2 w 1439"/>
                <a:gd name="T7" fmla="*/ 1 h 1079"/>
                <a:gd name="T8" fmla="*/ 2 w 1439"/>
                <a:gd name="T9" fmla="*/ 1 h 1079"/>
                <a:gd name="T10" fmla="*/ 1 w 1439"/>
                <a:gd name="T11" fmla="*/ 0 h 1079"/>
                <a:gd name="T12" fmla="*/ 0 w 1439"/>
                <a:gd name="T13" fmla="*/ 1 h 1079"/>
                <a:gd name="T14" fmla="*/ 1 w 1439"/>
                <a:gd name="T15" fmla="*/ 1 h 1079"/>
                <a:gd name="T16" fmla="*/ 1 w 1439"/>
                <a:gd name="T17" fmla="*/ 1 h 1079"/>
                <a:gd name="T18" fmla="*/ 1 w 1439"/>
                <a:gd name="T19" fmla="*/ 1 h 1079"/>
                <a:gd name="T20" fmla="*/ 1 w 1439"/>
                <a:gd name="T21" fmla="*/ 1 h 1079"/>
                <a:gd name="T22" fmla="*/ 1 w 1439"/>
                <a:gd name="T23" fmla="*/ 1 h 1079"/>
                <a:gd name="T24" fmla="*/ 1 w 1439"/>
                <a:gd name="T25" fmla="*/ 1 h 10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39"/>
                <a:gd name="T40" fmla="*/ 0 h 1079"/>
                <a:gd name="T41" fmla="*/ 1439 w 1439"/>
                <a:gd name="T42" fmla="*/ 1079 h 10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39" h="1079">
                  <a:moveTo>
                    <a:pt x="122" y="653"/>
                  </a:moveTo>
                  <a:lnTo>
                    <a:pt x="82" y="986"/>
                  </a:lnTo>
                  <a:lnTo>
                    <a:pt x="732" y="1079"/>
                  </a:lnTo>
                  <a:lnTo>
                    <a:pt x="1087" y="843"/>
                  </a:lnTo>
                  <a:lnTo>
                    <a:pt x="1439" y="414"/>
                  </a:lnTo>
                  <a:lnTo>
                    <a:pt x="563" y="0"/>
                  </a:lnTo>
                  <a:lnTo>
                    <a:pt x="0" y="100"/>
                  </a:lnTo>
                  <a:lnTo>
                    <a:pt x="82" y="368"/>
                  </a:lnTo>
                  <a:lnTo>
                    <a:pt x="483" y="260"/>
                  </a:lnTo>
                  <a:lnTo>
                    <a:pt x="740" y="469"/>
                  </a:lnTo>
                  <a:lnTo>
                    <a:pt x="504" y="678"/>
                  </a:lnTo>
                  <a:lnTo>
                    <a:pt x="122" y="653"/>
                  </a:lnTo>
                  <a:close/>
                </a:path>
              </a:pathLst>
            </a:custGeom>
            <a:solidFill>
              <a:srgbClr val="9CD9BF"/>
            </a:solidFill>
            <a:ln w="9525">
              <a:noFill/>
              <a:round/>
              <a:headEnd/>
              <a:tailEnd/>
            </a:ln>
          </p:spPr>
          <p:txBody>
            <a:bodyPr/>
            <a:lstStyle/>
            <a:p>
              <a:pPr algn="ctr"/>
              <a:endParaRPr lang="en-US"/>
            </a:p>
          </p:txBody>
        </p:sp>
        <p:sp>
          <p:nvSpPr>
            <p:cNvPr id="573474" name="Freeform 8"/>
            <p:cNvSpPr>
              <a:spLocks/>
            </p:cNvSpPr>
            <p:nvPr/>
          </p:nvSpPr>
          <p:spPr bwMode="auto">
            <a:xfrm>
              <a:off x="4264" y="1922"/>
              <a:ext cx="442" cy="213"/>
            </a:xfrm>
            <a:custGeom>
              <a:avLst/>
              <a:gdLst>
                <a:gd name="T0" fmla="*/ 0 w 886"/>
                <a:gd name="T1" fmla="*/ 1 h 425"/>
                <a:gd name="T2" fmla="*/ 0 w 886"/>
                <a:gd name="T3" fmla="*/ 1 h 425"/>
                <a:gd name="T4" fmla="*/ 0 w 886"/>
                <a:gd name="T5" fmla="*/ 1 h 425"/>
                <a:gd name="T6" fmla="*/ 0 w 886"/>
                <a:gd name="T7" fmla="*/ 1 h 425"/>
                <a:gd name="T8" fmla="*/ 0 w 886"/>
                <a:gd name="T9" fmla="*/ 1 h 425"/>
                <a:gd name="T10" fmla="*/ 0 w 886"/>
                <a:gd name="T11" fmla="*/ 1 h 425"/>
                <a:gd name="T12" fmla="*/ 0 w 886"/>
                <a:gd name="T13" fmla="*/ 1 h 425"/>
                <a:gd name="T14" fmla="*/ 0 w 886"/>
                <a:gd name="T15" fmla="*/ 1 h 425"/>
                <a:gd name="T16" fmla="*/ 0 w 886"/>
                <a:gd name="T17" fmla="*/ 1 h 425"/>
                <a:gd name="T18" fmla="*/ 0 w 886"/>
                <a:gd name="T19" fmla="*/ 1 h 425"/>
                <a:gd name="T20" fmla="*/ 0 w 886"/>
                <a:gd name="T21" fmla="*/ 1 h 425"/>
                <a:gd name="T22" fmla="*/ 0 w 886"/>
                <a:gd name="T23" fmla="*/ 1 h 425"/>
                <a:gd name="T24" fmla="*/ 0 w 886"/>
                <a:gd name="T25" fmla="*/ 1 h 425"/>
                <a:gd name="T26" fmla="*/ 0 w 886"/>
                <a:gd name="T27" fmla="*/ 1 h 425"/>
                <a:gd name="T28" fmla="*/ 0 w 886"/>
                <a:gd name="T29" fmla="*/ 1 h 425"/>
                <a:gd name="T30" fmla="*/ 0 w 886"/>
                <a:gd name="T31" fmla="*/ 1 h 425"/>
                <a:gd name="T32" fmla="*/ 0 w 886"/>
                <a:gd name="T33" fmla="*/ 1 h 425"/>
                <a:gd name="T34" fmla="*/ 0 w 886"/>
                <a:gd name="T35" fmla="*/ 1 h 425"/>
                <a:gd name="T36" fmla="*/ 0 w 886"/>
                <a:gd name="T37" fmla="*/ 1 h 425"/>
                <a:gd name="T38" fmla="*/ 0 w 886"/>
                <a:gd name="T39" fmla="*/ 1 h 425"/>
                <a:gd name="T40" fmla="*/ 0 w 886"/>
                <a:gd name="T41" fmla="*/ 1 h 425"/>
                <a:gd name="T42" fmla="*/ 0 w 886"/>
                <a:gd name="T43" fmla="*/ 1 h 425"/>
                <a:gd name="T44" fmla="*/ 0 w 886"/>
                <a:gd name="T45" fmla="*/ 1 h 425"/>
                <a:gd name="T46" fmla="*/ 0 w 886"/>
                <a:gd name="T47" fmla="*/ 1 h 425"/>
                <a:gd name="T48" fmla="*/ 0 w 886"/>
                <a:gd name="T49" fmla="*/ 1 h 425"/>
                <a:gd name="T50" fmla="*/ 0 w 886"/>
                <a:gd name="T51" fmla="*/ 1 h 425"/>
                <a:gd name="T52" fmla="*/ 0 w 886"/>
                <a:gd name="T53" fmla="*/ 1 h 425"/>
                <a:gd name="T54" fmla="*/ 0 w 886"/>
                <a:gd name="T55" fmla="*/ 1 h 425"/>
                <a:gd name="T56" fmla="*/ 0 w 886"/>
                <a:gd name="T57" fmla="*/ 1 h 425"/>
                <a:gd name="T58" fmla="*/ 0 w 886"/>
                <a:gd name="T59" fmla="*/ 1 h 425"/>
                <a:gd name="T60" fmla="*/ 0 w 886"/>
                <a:gd name="T61" fmla="*/ 1 h 425"/>
                <a:gd name="T62" fmla="*/ 0 w 886"/>
                <a:gd name="T63" fmla="*/ 1 h 425"/>
                <a:gd name="T64" fmla="*/ 0 w 886"/>
                <a:gd name="T65" fmla="*/ 1 h 425"/>
                <a:gd name="T66" fmla="*/ 0 w 886"/>
                <a:gd name="T67" fmla="*/ 1 h 425"/>
                <a:gd name="T68" fmla="*/ 0 w 886"/>
                <a:gd name="T69" fmla="*/ 1 h 425"/>
                <a:gd name="T70" fmla="*/ 0 w 886"/>
                <a:gd name="T71" fmla="*/ 1 h 425"/>
                <a:gd name="T72" fmla="*/ 0 w 886"/>
                <a:gd name="T73" fmla="*/ 1 h 425"/>
                <a:gd name="T74" fmla="*/ 0 w 886"/>
                <a:gd name="T75" fmla="*/ 1 h 425"/>
                <a:gd name="T76" fmla="*/ 0 w 886"/>
                <a:gd name="T77" fmla="*/ 1 h 425"/>
                <a:gd name="T78" fmla="*/ 0 w 886"/>
                <a:gd name="T79" fmla="*/ 1 h 425"/>
                <a:gd name="T80" fmla="*/ 0 w 886"/>
                <a:gd name="T81" fmla="*/ 1 h 425"/>
                <a:gd name="T82" fmla="*/ 0 w 886"/>
                <a:gd name="T83" fmla="*/ 1 h 425"/>
                <a:gd name="T84" fmla="*/ 0 w 886"/>
                <a:gd name="T85" fmla="*/ 1 h 425"/>
                <a:gd name="T86" fmla="*/ 0 w 886"/>
                <a:gd name="T87" fmla="*/ 1 h 425"/>
                <a:gd name="T88" fmla="*/ 0 w 886"/>
                <a:gd name="T89" fmla="*/ 1 h 425"/>
                <a:gd name="T90" fmla="*/ 0 w 886"/>
                <a:gd name="T91" fmla="*/ 1 h 425"/>
                <a:gd name="T92" fmla="*/ 0 w 886"/>
                <a:gd name="T93" fmla="*/ 1 h 425"/>
                <a:gd name="T94" fmla="*/ 0 w 886"/>
                <a:gd name="T95" fmla="*/ 1 h 425"/>
                <a:gd name="T96" fmla="*/ 0 w 886"/>
                <a:gd name="T97" fmla="*/ 1 h 425"/>
                <a:gd name="T98" fmla="*/ 0 w 886"/>
                <a:gd name="T99" fmla="*/ 0 h 425"/>
                <a:gd name="T100" fmla="*/ 0 w 886"/>
                <a:gd name="T101" fmla="*/ 0 h 425"/>
                <a:gd name="T102" fmla="*/ 0 w 886"/>
                <a:gd name="T103" fmla="*/ 0 h 4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86"/>
                <a:gd name="T157" fmla="*/ 0 h 425"/>
                <a:gd name="T158" fmla="*/ 886 w 886"/>
                <a:gd name="T159" fmla="*/ 425 h 4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86" h="425">
                  <a:moveTo>
                    <a:pt x="0" y="0"/>
                  </a:moveTo>
                  <a:lnTo>
                    <a:pt x="886" y="425"/>
                  </a:lnTo>
                  <a:lnTo>
                    <a:pt x="882" y="424"/>
                  </a:lnTo>
                  <a:lnTo>
                    <a:pt x="876" y="418"/>
                  </a:lnTo>
                  <a:lnTo>
                    <a:pt x="872" y="414"/>
                  </a:lnTo>
                  <a:lnTo>
                    <a:pt x="867" y="408"/>
                  </a:lnTo>
                  <a:lnTo>
                    <a:pt x="861" y="405"/>
                  </a:lnTo>
                  <a:lnTo>
                    <a:pt x="855" y="399"/>
                  </a:lnTo>
                  <a:lnTo>
                    <a:pt x="846" y="391"/>
                  </a:lnTo>
                  <a:lnTo>
                    <a:pt x="838" y="386"/>
                  </a:lnTo>
                  <a:lnTo>
                    <a:pt x="827" y="376"/>
                  </a:lnTo>
                  <a:lnTo>
                    <a:pt x="819" y="370"/>
                  </a:lnTo>
                  <a:lnTo>
                    <a:pt x="812" y="365"/>
                  </a:lnTo>
                  <a:lnTo>
                    <a:pt x="808" y="361"/>
                  </a:lnTo>
                  <a:lnTo>
                    <a:pt x="800" y="355"/>
                  </a:lnTo>
                  <a:lnTo>
                    <a:pt x="794" y="351"/>
                  </a:lnTo>
                  <a:lnTo>
                    <a:pt x="789" y="346"/>
                  </a:lnTo>
                  <a:lnTo>
                    <a:pt x="783" y="342"/>
                  </a:lnTo>
                  <a:lnTo>
                    <a:pt x="777" y="336"/>
                  </a:lnTo>
                  <a:lnTo>
                    <a:pt x="770" y="332"/>
                  </a:lnTo>
                  <a:lnTo>
                    <a:pt x="762" y="327"/>
                  </a:lnTo>
                  <a:lnTo>
                    <a:pt x="755" y="321"/>
                  </a:lnTo>
                  <a:lnTo>
                    <a:pt x="747" y="317"/>
                  </a:lnTo>
                  <a:lnTo>
                    <a:pt x="739" y="311"/>
                  </a:lnTo>
                  <a:lnTo>
                    <a:pt x="732" y="304"/>
                  </a:lnTo>
                  <a:lnTo>
                    <a:pt x="724" y="300"/>
                  </a:lnTo>
                  <a:lnTo>
                    <a:pt x="715" y="294"/>
                  </a:lnTo>
                  <a:lnTo>
                    <a:pt x="707" y="289"/>
                  </a:lnTo>
                  <a:lnTo>
                    <a:pt x="697" y="283"/>
                  </a:lnTo>
                  <a:lnTo>
                    <a:pt x="690" y="277"/>
                  </a:lnTo>
                  <a:lnTo>
                    <a:pt x="680" y="270"/>
                  </a:lnTo>
                  <a:lnTo>
                    <a:pt x="673" y="266"/>
                  </a:lnTo>
                  <a:lnTo>
                    <a:pt x="663" y="258"/>
                  </a:lnTo>
                  <a:lnTo>
                    <a:pt x="654" y="253"/>
                  </a:lnTo>
                  <a:lnTo>
                    <a:pt x="644" y="247"/>
                  </a:lnTo>
                  <a:lnTo>
                    <a:pt x="635" y="241"/>
                  </a:lnTo>
                  <a:lnTo>
                    <a:pt x="623" y="235"/>
                  </a:lnTo>
                  <a:lnTo>
                    <a:pt x="614" y="228"/>
                  </a:lnTo>
                  <a:lnTo>
                    <a:pt x="602" y="222"/>
                  </a:lnTo>
                  <a:lnTo>
                    <a:pt x="593" y="216"/>
                  </a:lnTo>
                  <a:lnTo>
                    <a:pt x="582" y="209"/>
                  </a:lnTo>
                  <a:lnTo>
                    <a:pt x="570" y="203"/>
                  </a:lnTo>
                  <a:lnTo>
                    <a:pt x="559" y="197"/>
                  </a:lnTo>
                  <a:lnTo>
                    <a:pt x="549" y="190"/>
                  </a:lnTo>
                  <a:lnTo>
                    <a:pt x="538" y="184"/>
                  </a:lnTo>
                  <a:lnTo>
                    <a:pt x="526" y="178"/>
                  </a:lnTo>
                  <a:lnTo>
                    <a:pt x="513" y="171"/>
                  </a:lnTo>
                  <a:lnTo>
                    <a:pt x="502" y="165"/>
                  </a:lnTo>
                  <a:lnTo>
                    <a:pt x="490" y="159"/>
                  </a:lnTo>
                  <a:lnTo>
                    <a:pt x="479" y="154"/>
                  </a:lnTo>
                  <a:lnTo>
                    <a:pt x="466" y="146"/>
                  </a:lnTo>
                  <a:lnTo>
                    <a:pt x="454" y="140"/>
                  </a:lnTo>
                  <a:lnTo>
                    <a:pt x="441" y="133"/>
                  </a:lnTo>
                  <a:lnTo>
                    <a:pt x="428" y="127"/>
                  </a:lnTo>
                  <a:lnTo>
                    <a:pt x="416" y="121"/>
                  </a:lnTo>
                  <a:lnTo>
                    <a:pt x="405" y="116"/>
                  </a:lnTo>
                  <a:lnTo>
                    <a:pt x="392" y="108"/>
                  </a:lnTo>
                  <a:lnTo>
                    <a:pt x="380" y="104"/>
                  </a:lnTo>
                  <a:lnTo>
                    <a:pt x="369" y="99"/>
                  </a:lnTo>
                  <a:lnTo>
                    <a:pt x="357" y="95"/>
                  </a:lnTo>
                  <a:lnTo>
                    <a:pt x="344" y="87"/>
                  </a:lnTo>
                  <a:lnTo>
                    <a:pt x="333" y="83"/>
                  </a:lnTo>
                  <a:lnTo>
                    <a:pt x="321" y="80"/>
                  </a:lnTo>
                  <a:lnTo>
                    <a:pt x="312" y="76"/>
                  </a:lnTo>
                  <a:lnTo>
                    <a:pt x="300" y="70"/>
                  </a:lnTo>
                  <a:lnTo>
                    <a:pt x="289" y="66"/>
                  </a:lnTo>
                  <a:lnTo>
                    <a:pt x="279" y="62"/>
                  </a:lnTo>
                  <a:lnTo>
                    <a:pt x="270" y="61"/>
                  </a:lnTo>
                  <a:lnTo>
                    <a:pt x="258" y="55"/>
                  </a:lnTo>
                  <a:lnTo>
                    <a:pt x="247" y="51"/>
                  </a:lnTo>
                  <a:lnTo>
                    <a:pt x="238" y="49"/>
                  </a:lnTo>
                  <a:lnTo>
                    <a:pt x="228" y="45"/>
                  </a:lnTo>
                  <a:lnTo>
                    <a:pt x="219" y="42"/>
                  </a:lnTo>
                  <a:lnTo>
                    <a:pt x="209" y="40"/>
                  </a:lnTo>
                  <a:lnTo>
                    <a:pt x="200" y="36"/>
                  </a:lnTo>
                  <a:lnTo>
                    <a:pt x="192" y="34"/>
                  </a:lnTo>
                  <a:lnTo>
                    <a:pt x="182" y="30"/>
                  </a:lnTo>
                  <a:lnTo>
                    <a:pt x="173" y="28"/>
                  </a:lnTo>
                  <a:lnTo>
                    <a:pt x="163" y="26"/>
                  </a:lnTo>
                  <a:lnTo>
                    <a:pt x="156" y="24"/>
                  </a:lnTo>
                  <a:lnTo>
                    <a:pt x="146" y="23"/>
                  </a:lnTo>
                  <a:lnTo>
                    <a:pt x="141" y="21"/>
                  </a:lnTo>
                  <a:lnTo>
                    <a:pt x="131" y="19"/>
                  </a:lnTo>
                  <a:lnTo>
                    <a:pt x="125" y="19"/>
                  </a:lnTo>
                  <a:lnTo>
                    <a:pt x="118" y="15"/>
                  </a:lnTo>
                  <a:lnTo>
                    <a:pt x="110" y="13"/>
                  </a:lnTo>
                  <a:lnTo>
                    <a:pt x="103" y="11"/>
                  </a:lnTo>
                  <a:lnTo>
                    <a:pt x="97" y="11"/>
                  </a:lnTo>
                  <a:lnTo>
                    <a:pt x="89" y="9"/>
                  </a:lnTo>
                  <a:lnTo>
                    <a:pt x="84" y="9"/>
                  </a:lnTo>
                  <a:lnTo>
                    <a:pt x="78" y="7"/>
                  </a:lnTo>
                  <a:lnTo>
                    <a:pt x="72" y="7"/>
                  </a:lnTo>
                  <a:lnTo>
                    <a:pt x="67" y="4"/>
                  </a:lnTo>
                  <a:lnTo>
                    <a:pt x="59" y="4"/>
                  </a:lnTo>
                  <a:lnTo>
                    <a:pt x="55" y="2"/>
                  </a:lnTo>
                  <a:lnTo>
                    <a:pt x="49" y="2"/>
                  </a:lnTo>
                  <a:lnTo>
                    <a:pt x="40" y="2"/>
                  </a:lnTo>
                  <a:lnTo>
                    <a:pt x="32" y="2"/>
                  </a:lnTo>
                  <a:lnTo>
                    <a:pt x="25" y="0"/>
                  </a:lnTo>
                  <a:lnTo>
                    <a:pt x="17" y="0"/>
                  </a:lnTo>
                  <a:lnTo>
                    <a:pt x="11" y="0"/>
                  </a:lnTo>
                  <a:lnTo>
                    <a:pt x="8" y="0"/>
                  </a:lnTo>
                  <a:lnTo>
                    <a:pt x="0" y="0"/>
                  </a:lnTo>
                  <a:close/>
                </a:path>
              </a:pathLst>
            </a:custGeom>
            <a:solidFill>
              <a:srgbClr val="FFFFFF"/>
            </a:solidFill>
            <a:ln w="9525">
              <a:noFill/>
              <a:round/>
              <a:headEnd/>
              <a:tailEnd/>
            </a:ln>
          </p:spPr>
          <p:txBody>
            <a:bodyPr/>
            <a:lstStyle/>
            <a:p>
              <a:pPr algn="ctr"/>
              <a:endParaRPr lang="en-US"/>
            </a:p>
          </p:txBody>
        </p:sp>
        <p:sp>
          <p:nvSpPr>
            <p:cNvPr id="573475" name="Freeform 9"/>
            <p:cNvSpPr>
              <a:spLocks/>
            </p:cNvSpPr>
            <p:nvPr/>
          </p:nvSpPr>
          <p:spPr bwMode="auto">
            <a:xfrm>
              <a:off x="4351" y="2201"/>
              <a:ext cx="176" cy="274"/>
            </a:xfrm>
            <a:custGeom>
              <a:avLst/>
              <a:gdLst>
                <a:gd name="T0" fmla="*/ 1 w 351"/>
                <a:gd name="T1" fmla="*/ 1 h 548"/>
                <a:gd name="T2" fmla="*/ 1 w 351"/>
                <a:gd name="T3" fmla="*/ 1 h 548"/>
                <a:gd name="T4" fmla="*/ 1 w 351"/>
                <a:gd name="T5" fmla="*/ 1 h 548"/>
                <a:gd name="T6" fmla="*/ 1 w 351"/>
                <a:gd name="T7" fmla="*/ 1 h 548"/>
                <a:gd name="T8" fmla="*/ 1 w 351"/>
                <a:gd name="T9" fmla="*/ 1 h 548"/>
                <a:gd name="T10" fmla="*/ 1 w 351"/>
                <a:gd name="T11" fmla="*/ 1 h 548"/>
                <a:gd name="T12" fmla="*/ 1 w 351"/>
                <a:gd name="T13" fmla="*/ 1 h 548"/>
                <a:gd name="T14" fmla="*/ 1 w 351"/>
                <a:gd name="T15" fmla="*/ 1 h 548"/>
                <a:gd name="T16" fmla="*/ 1 w 351"/>
                <a:gd name="T17" fmla="*/ 1 h 548"/>
                <a:gd name="T18" fmla="*/ 1 w 351"/>
                <a:gd name="T19" fmla="*/ 1 h 548"/>
                <a:gd name="T20" fmla="*/ 1 w 351"/>
                <a:gd name="T21" fmla="*/ 1 h 548"/>
                <a:gd name="T22" fmla="*/ 1 w 351"/>
                <a:gd name="T23" fmla="*/ 1 h 548"/>
                <a:gd name="T24" fmla="*/ 1 w 351"/>
                <a:gd name="T25" fmla="*/ 1 h 548"/>
                <a:gd name="T26" fmla="*/ 1 w 351"/>
                <a:gd name="T27" fmla="*/ 1 h 548"/>
                <a:gd name="T28" fmla="*/ 1 w 351"/>
                <a:gd name="T29" fmla="*/ 1 h 548"/>
                <a:gd name="T30" fmla="*/ 1 w 351"/>
                <a:gd name="T31" fmla="*/ 1 h 548"/>
                <a:gd name="T32" fmla="*/ 1 w 351"/>
                <a:gd name="T33" fmla="*/ 1 h 548"/>
                <a:gd name="T34" fmla="*/ 1 w 351"/>
                <a:gd name="T35" fmla="*/ 1 h 548"/>
                <a:gd name="T36" fmla="*/ 1 w 351"/>
                <a:gd name="T37" fmla="*/ 1 h 548"/>
                <a:gd name="T38" fmla="*/ 1 w 351"/>
                <a:gd name="T39" fmla="*/ 1 h 548"/>
                <a:gd name="T40" fmla="*/ 1 w 351"/>
                <a:gd name="T41" fmla="*/ 1 h 548"/>
                <a:gd name="T42" fmla="*/ 0 w 351"/>
                <a:gd name="T43" fmla="*/ 1 h 548"/>
                <a:gd name="T44" fmla="*/ 1 w 351"/>
                <a:gd name="T45" fmla="*/ 1 h 548"/>
                <a:gd name="T46" fmla="*/ 1 w 351"/>
                <a:gd name="T47" fmla="*/ 1 h 548"/>
                <a:gd name="T48" fmla="*/ 1 w 351"/>
                <a:gd name="T49" fmla="*/ 1 h 548"/>
                <a:gd name="T50" fmla="*/ 1 w 351"/>
                <a:gd name="T51" fmla="*/ 1 h 548"/>
                <a:gd name="T52" fmla="*/ 1 w 351"/>
                <a:gd name="T53" fmla="*/ 1 h 548"/>
                <a:gd name="T54" fmla="*/ 1 w 351"/>
                <a:gd name="T55" fmla="*/ 1 h 548"/>
                <a:gd name="T56" fmla="*/ 1 w 351"/>
                <a:gd name="T57" fmla="*/ 1 h 548"/>
                <a:gd name="T58" fmla="*/ 1 w 351"/>
                <a:gd name="T59" fmla="*/ 1 h 548"/>
                <a:gd name="T60" fmla="*/ 1 w 351"/>
                <a:gd name="T61" fmla="*/ 1 h 548"/>
                <a:gd name="T62" fmla="*/ 1 w 351"/>
                <a:gd name="T63" fmla="*/ 1 h 548"/>
                <a:gd name="T64" fmla="*/ 1 w 351"/>
                <a:gd name="T65" fmla="*/ 1 h 548"/>
                <a:gd name="T66" fmla="*/ 1 w 351"/>
                <a:gd name="T67" fmla="*/ 1 h 548"/>
                <a:gd name="T68" fmla="*/ 1 w 351"/>
                <a:gd name="T69" fmla="*/ 1 h 548"/>
                <a:gd name="T70" fmla="*/ 1 w 351"/>
                <a:gd name="T71" fmla="*/ 1 h 548"/>
                <a:gd name="T72" fmla="*/ 1 w 351"/>
                <a:gd name="T73" fmla="*/ 1 h 548"/>
                <a:gd name="T74" fmla="*/ 1 w 351"/>
                <a:gd name="T75" fmla="*/ 1 h 548"/>
                <a:gd name="T76" fmla="*/ 1 w 351"/>
                <a:gd name="T77" fmla="*/ 1 h 548"/>
                <a:gd name="T78" fmla="*/ 1 w 351"/>
                <a:gd name="T79" fmla="*/ 1 h 548"/>
                <a:gd name="T80" fmla="*/ 1 w 351"/>
                <a:gd name="T81" fmla="*/ 1 h 548"/>
                <a:gd name="T82" fmla="*/ 1 w 351"/>
                <a:gd name="T83" fmla="*/ 1 h 548"/>
                <a:gd name="T84" fmla="*/ 1 w 351"/>
                <a:gd name="T85" fmla="*/ 1 h 548"/>
                <a:gd name="T86" fmla="*/ 1 w 351"/>
                <a:gd name="T87" fmla="*/ 1 h 548"/>
                <a:gd name="T88" fmla="*/ 1 w 351"/>
                <a:gd name="T89" fmla="*/ 1 h 548"/>
                <a:gd name="T90" fmla="*/ 1 w 351"/>
                <a:gd name="T91" fmla="*/ 1 h 548"/>
                <a:gd name="T92" fmla="*/ 1 w 351"/>
                <a:gd name="T93" fmla="*/ 1 h 548"/>
                <a:gd name="T94" fmla="*/ 1 w 351"/>
                <a:gd name="T95" fmla="*/ 1 h 548"/>
                <a:gd name="T96" fmla="*/ 1 w 351"/>
                <a:gd name="T97" fmla="*/ 1 h 548"/>
                <a:gd name="T98" fmla="*/ 1 w 351"/>
                <a:gd name="T99" fmla="*/ 1 h 548"/>
                <a:gd name="T100" fmla="*/ 1 w 351"/>
                <a:gd name="T101" fmla="*/ 1 h 548"/>
                <a:gd name="T102" fmla="*/ 1 w 351"/>
                <a:gd name="T103" fmla="*/ 1 h 548"/>
                <a:gd name="T104" fmla="*/ 1 w 351"/>
                <a:gd name="T105" fmla="*/ 1 h 548"/>
                <a:gd name="T106" fmla="*/ 1 w 351"/>
                <a:gd name="T107" fmla="*/ 1 h 548"/>
                <a:gd name="T108" fmla="*/ 1 w 351"/>
                <a:gd name="T109" fmla="*/ 1 h 548"/>
                <a:gd name="T110" fmla="*/ 1 w 351"/>
                <a:gd name="T111" fmla="*/ 0 h 548"/>
                <a:gd name="T112" fmla="*/ 1 w 351"/>
                <a:gd name="T113" fmla="*/ 0 h 5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1"/>
                <a:gd name="T172" fmla="*/ 0 h 548"/>
                <a:gd name="T173" fmla="*/ 351 w 351"/>
                <a:gd name="T174" fmla="*/ 548 h 5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1" h="548">
                  <a:moveTo>
                    <a:pt x="291" y="0"/>
                  </a:moveTo>
                  <a:lnTo>
                    <a:pt x="291" y="2"/>
                  </a:lnTo>
                  <a:lnTo>
                    <a:pt x="291" y="6"/>
                  </a:lnTo>
                  <a:lnTo>
                    <a:pt x="293" y="12"/>
                  </a:lnTo>
                  <a:lnTo>
                    <a:pt x="294" y="21"/>
                  </a:lnTo>
                  <a:lnTo>
                    <a:pt x="294" y="25"/>
                  </a:lnTo>
                  <a:lnTo>
                    <a:pt x="294" y="33"/>
                  </a:lnTo>
                  <a:lnTo>
                    <a:pt x="296" y="38"/>
                  </a:lnTo>
                  <a:lnTo>
                    <a:pt x="298" y="44"/>
                  </a:lnTo>
                  <a:lnTo>
                    <a:pt x="300" y="52"/>
                  </a:lnTo>
                  <a:lnTo>
                    <a:pt x="302" y="59"/>
                  </a:lnTo>
                  <a:lnTo>
                    <a:pt x="302" y="67"/>
                  </a:lnTo>
                  <a:lnTo>
                    <a:pt x="304" y="75"/>
                  </a:lnTo>
                  <a:lnTo>
                    <a:pt x="304" y="82"/>
                  </a:lnTo>
                  <a:lnTo>
                    <a:pt x="306" y="90"/>
                  </a:lnTo>
                  <a:lnTo>
                    <a:pt x="308" y="97"/>
                  </a:lnTo>
                  <a:lnTo>
                    <a:pt x="310" y="105"/>
                  </a:lnTo>
                  <a:lnTo>
                    <a:pt x="312" y="113"/>
                  </a:lnTo>
                  <a:lnTo>
                    <a:pt x="313" y="122"/>
                  </a:lnTo>
                  <a:lnTo>
                    <a:pt x="313" y="130"/>
                  </a:lnTo>
                  <a:lnTo>
                    <a:pt x="317" y="137"/>
                  </a:lnTo>
                  <a:lnTo>
                    <a:pt x="317" y="145"/>
                  </a:lnTo>
                  <a:lnTo>
                    <a:pt x="321" y="152"/>
                  </a:lnTo>
                  <a:lnTo>
                    <a:pt x="321" y="158"/>
                  </a:lnTo>
                  <a:lnTo>
                    <a:pt x="323" y="166"/>
                  </a:lnTo>
                  <a:lnTo>
                    <a:pt x="325" y="171"/>
                  </a:lnTo>
                  <a:lnTo>
                    <a:pt x="327" y="177"/>
                  </a:lnTo>
                  <a:lnTo>
                    <a:pt x="327" y="185"/>
                  </a:lnTo>
                  <a:lnTo>
                    <a:pt x="331" y="190"/>
                  </a:lnTo>
                  <a:lnTo>
                    <a:pt x="332" y="198"/>
                  </a:lnTo>
                  <a:lnTo>
                    <a:pt x="334" y="208"/>
                  </a:lnTo>
                  <a:lnTo>
                    <a:pt x="336" y="217"/>
                  </a:lnTo>
                  <a:lnTo>
                    <a:pt x="338" y="227"/>
                  </a:lnTo>
                  <a:lnTo>
                    <a:pt x="340" y="232"/>
                  </a:lnTo>
                  <a:lnTo>
                    <a:pt x="342" y="240"/>
                  </a:lnTo>
                  <a:lnTo>
                    <a:pt x="344" y="247"/>
                  </a:lnTo>
                  <a:lnTo>
                    <a:pt x="346" y="255"/>
                  </a:lnTo>
                  <a:lnTo>
                    <a:pt x="348" y="265"/>
                  </a:lnTo>
                  <a:lnTo>
                    <a:pt x="350" y="274"/>
                  </a:lnTo>
                  <a:lnTo>
                    <a:pt x="350" y="280"/>
                  </a:lnTo>
                  <a:lnTo>
                    <a:pt x="351" y="282"/>
                  </a:lnTo>
                  <a:lnTo>
                    <a:pt x="125" y="548"/>
                  </a:lnTo>
                  <a:lnTo>
                    <a:pt x="0" y="525"/>
                  </a:lnTo>
                  <a:lnTo>
                    <a:pt x="0" y="521"/>
                  </a:lnTo>
                  <a:lnTo>
                    <a:pt x="4" y="515"/>
                  </a:lnTo>
                  <a:lnTo>
                    <a:pt x="4" y="510"/>
                  </a:lnTo>
                  <a:lnTo>
                    <a:pt x="7" y="506"/>
                  </a:lnTo>
                  <a:lnTo>
                    <a:pt x="11" y="498"/>
                  </a:lnTo>
                  <a:lnTo>
                    <a:pt x="13" y="493"/>
                  </a:lnTo>
                  <a:lnTo>
                    <a:pt x="17" y="481"/>
                  </a:lnTo>
                  <a:lnTo>
                    <a:pt x="21" y="474"/>
                  </a:lnTo>
                  <a:lnTo>
                    <a:pt x="25" y="464"/>
                  </a:lnTo>
                  <a:lnTo>
                    <a:pt x="30" y="455"/>
                  </a:lnTo>
                  <a:lnTo>
                    <a:pt x="34" y="443"/>
                  </a:lnTo>
                  <a:lnTo>
                    <a:pt x="40" y="434"/>
                  </a:lnTo>
                  <a:lnTo>
                    <a:pt x="45" y="422"/>
                  </a:lnTo>
                  <a:lnTo>
                    <a:pt x="51" y="411"/>
                  </a:lnTo>
                  <a:lnTo>
                    <a:pt x="53" y="403"/>
                  </a:lnTo>
                  <a:lnTo>
                    <a:pt x="57" y="398"/>
                  </a:lnTo>
                  <a:lnTo>
                    <a:pt x="59" y="392"/>
                  </a:lnTo>
                  <a:lnTo>
                    <a:pt x="63" y="384"/>
                  </a:lnTo>
                  <a:lnTo>
                    <a:pt x="64" y="379"/>
                  </a:lnTo>
                  <a:lnTo>
                    <a:pt x="68" y="373"/>
                  </a:lnTo>
                  <a:lnTo>
                    <a:pt x="72" y="365"/>
                  </a:lnTo>
                  <a:lnTo>
                    <a:pt x="74" y="360"/>
                  </a:lnTo>
                  <a:lnTo>
                    <a:pt x="78" y="352"/>
                  </a:lnTo>
                  <a:lnTo>
                    <a:pt x="82" y="346"/>
                  </a:lnTo>
                  <a:lnTo>
                    <a:pt x="83" y="341"/>
                  </a:lnTo>
                  <a:lnTo>
                    <a:pt x="87" y="333"/>
                  </a:lnTo>
                  <a:lnTo>
                    <a:pt x="91" y="327"/>
                  </a:lnTo>
                  <a:lnTo>
                    <a:pt x="93" y="322"/>
                  </a:lnTo>
                  <a:lnTo>
                    <a:pt x="97" y="314"/>
                  </a:lnTo>
                  <a:lnTo>
                    <a:pt x="101" y="308"/>
                  </a:lnTo>
                  <a:lnTo>
                    <a:pt x="104" y="301"/>
                  </a:lnTo>
                  <a:lnTo>
                    <a:pt x="106" y="295"/>
                  </a:lnTo>
                  <a:lnTo>
                    <a:pt x="110" y="289"/>
                  </a:lnTo>
                  <a:lnTo>
                    <a:pt x="114" y="282"/>
                  </a:lnTo>
                  <a:lnTo>
                    <a:pt x="116" y="276"/>
                  </a:lnTo>
                  <a:lnTo>
                    <a:pt x="120" y="270"/>
                  </a:lnTo>
                  <a:lnTo>
                    <a:pt x="123" y="263"/>
                  </a:lnTo>
                  <a:lnTo>
                    <a:pt x="127" y="257"/>
                  </a:lnTo>
                  <a:lnTo>
                    <a:pt x="131" y="251"/>
                  </a:lnTo>
                  <a:lnTo>
                    <a:pt x="133" y="244"/>
                  </a:lnTo>
                  <a:lnTo>
                    <a:pt x="137" y="238"/>
                  </a:lnTo>
                  <a:lnTo>
                    <a:pt x="139" y="232"/>
                  </a:lnTo>
                  <a:lnTo>
                    <a:pt x="146" y="221"/>
                  </a:lnTo>
                  <a:lnTo>
                    <a:pt x="154" y="211"/>
                  </a:lnTo>
                  <a:lnTo>
                    <a:pt x="160" y="200"/>
                  </a:lnTo>
                  <a:lnTo>
                    <a:pt x="165" y="189"/>
                  </a:lnTo>
                  <a:lnTo>
                    <a:pt x="171" y="177"/>
                  </a:lnTo>
                  <a:lnTo>
                    <a:pt x="179" y="168"/>
                  </a:lnTo>
                  <a:lnTo>
                    <a:pt x="184" y="156"/>
                  </a:lnTo>
                  <a:lnTo>
                    <a:pt x="190" y="147"/>
                  </a:lnTo>
                  <a:lnTo>
                    <a:pt x="198" y="137"/>
                  </a:lnTo>
                  <a:lnTo>
                    <a:pt x="203" y="128"/>
                  </a:lnTo>
                  <a:lnTo>
                    <a:pt x="209" y="118"/>
                  </a:lnTo>
                  <a:lnTo>
                    <a:pt x="215" y="109"/>
                  </a:lnTo>
                  <a:lnTo>
                    <a:pt x="220" y="101"/>
                  </a:lnTo>
                  <a:lnTo>
                    <a:pt x="226" y="92"/>
                  </a:lnTo>
                  <a:lnTo>
                    <a:pt x="232" y="82"/>
                  </a:lnTo>
                  <a:lnTo>
                    <a:pt x="237" y="75"/>
                  </a:lnTo>
                  <a:lnTo>
                    <a:pt x="241" y="67"/>
                  </a:lnTo>
                  <a:lnTo>
                    <a:pt x="247" y="61"/>
                  </a:lnTo>
                  <a:lnTo>
                    <a:pt x="251" y="54"/>
                  </a:lnTo>
                  <a:lnTo>
                    <a:pt x="255" y="46"/>
                  </a:lnTo>
                  <a:lnTo>
                    <a:pt x="260" y="40"/>
                  </a:lnTo>
                  <a:lnTo>
                    <a:pt x="264" y="35"/>
                  </a:lnTo>
                  <a:lnTo>
                    <a:pt x="272" y="25"/>
                  </a:lnTo>
                  <a:lnTo>
                    <a:pt x="279" y="16"/>
                  </a:lnTo>
                  <a:lnTo>
                    <a:pt x="283" y="10"/>
                  </a:lnTo>
                  <a:lnTo>
                    <a:pt x="287" y="4"/>
                  </a:lnTo>
                  <a:lnTo>
                    <a:pt x="289" y="0"/>
                  </a:lnTo>
                  <a:lnTo>
                    <a:pt x="291" y="0"/>
                  </a:lnTo>
                  <a:close/>
                </a:path>
              </a:pathLst>
            </a:custGeom>
            <a:solidFill>
              <a:srgbClr val="8A998A"/>
            </a:solidFill>
            <a:ln w="9525">
              <a:noFill/>
              <a:round/>
              <a:headEnd/>
              <a:tailEnd/>
            </a:ln>
          </p:spPr>
          <p:txBody>
            <a:bodyPr/>
            <a:lstStyle/>
            <a:p>
              <a:pPr algn="ctr"/>
              <a:endParaRPr lang="en-US"/>
            </a:p>
          </p:txBody>
        </p:sp>
        <p:sp>
          <p:nvSpPr>
            <p:cNvPr id="573476" name="Freeform 10"/>
            <p:cNvSpPr>
              <a:spLocks/>
            </p:cNvSpPr>
            <p:nvPr/>
          </p:nvSpPr>
          <p:spPr bwMode="auto">
            <a:xfrm>
              <a:off x="4482" y="2024"/>
              <a:ext cx="125" cy="175"/>
            </a:xfrm>
            <a:custGeom>
              <a:avLst/>
              <a:gdLst>
                <a:gd name="T0" fmla="*/ 0 w 251"/>
                <a:gd name="T1" fmla="*/ 1 h 350"/>
                <a:gd name="T2" fmla="*/ 0 w 251"/>
                <a:gd name="T3" fmla="*/ 1 h 350"/>
                <a:gd name="T4" fmla="*/ 0 w 251"/>
                <a:gd name="T5" fmla="*/ 1 h 350"/>
                <a:gd name="T6" fmla="*/ 0 w 251"/>
                <a:gd name="T7" fmla="*/ 1 h 350"/>
                <a:gd name="T8" fmla="*/ 0 w 251"/>
                <a:gd name="T9" fmla="*/ 1 h 350"/>
                <a:gd name="T10" fmla="*/ 0 w 251"/>
                <a:gd name="T11" fmla="*/ 1 h 350"/>
                <a:gd name="T12" fmla="*/ 0 w 251"/>
                <a:gd name="T13" fmla="*/ 1 h 350"/>
                <a:gd name="T14" fmla="*/ 0 w 251"/>
                <a:gd name="T15" fmla="*/ 1 h 350"/>
                <a:gd name="T16" fmla="*/ 0 w 251"/>
                <a:gd name="T17" fmla="*/ 1 h 350"/>
                <a:gd name="T18" fmla="*/ 0 w 251"/>
                <a:gd name="T19" fmla="*/ 1 h 350"/>
                <a:gd name="T20" fmla="*/ 0 w 251"/>
                <a:gd name="T21" fmla="*/ 1 h 350"/>
                <a:gd name="T22" fmla="*/ 0 w 251"/>
                <a:gd name="T23" fmla="*/ 1 h 350"/>
                <a:gd name="T24" fmla="*/ 0 w 251"/>
                <a:gd name="T25" fmla="*/ 1 h 350"/>
                <a:gd name="T26" fmla="*/ 0 w 251"/>
                <a:gd name="T27" fmla="*/ 1 h 350"/>
                <a:gd name="T28" fmla="*/ 0 w 251"/>
                <a:gd name="T29" fmla="*/ 1 h 350"/>
                <a:gd name="T30" fmla="*/ 0 w 251"/>
                <a:gd name="T31" fmla="*/ 1 h 350"/>
                <a:gd name="T32" fmla="*/ 0 w 251"/>
                <a:gd name="T33" fmla="*/ 1 h 350"/>
                <a:gd name="T34" fmla="*/ 0 w 251"/>
                <a:gd name="T35" fmla="*/ 1 h 350"/>
                <a:gd name="T36" fmla="*/ 0 w 251"/>
                <a:gd name="T37" fmla="*/ 1 h 350"/>
                <a:gd name="T38" fmla="*/ 0 w 251"/>
                <a:gd name="T39" fmla="*/ 1 h 350"/>
                <a:gd name="T40" fmla="*/ 0 w 251"/>
                <a:gd name="T41" fmla="*/ 1 h 350"/>
                <a:gd name="T42" fmla="*/ 0 w 251"/>
                <a:gd name="T43" fmla="*/ 1 h 350"/>
                <a:gd name="T44" fmla="*/ 0 w 251"/>
                <a:gd name="T45" fmla="*/ 1 h 350"/>
                <a:gd name="T46" fmla="*/ 0 w 251"/>
                <a:gd name="T47" fmla="*/ 1 h 350"/>
                <a:gd name="T48" fmla="*/ 0 w 251"/>
                <a:gd name="T49" fmla="*/ 1 h 350"/>
                <a:gd name="T50" fmla="*/ 0 w 251"/>
                <a:gd name="T51" fmla="*/ 1 h 350"/>
                <a:gd name="T52" fmla="*/ 0 w 251"/>
                <a:gd name="T53" fmla="*/ 1 h 350"/>
                <a:gd name="T54" fmla="*/ 0 w 251"/>
                <a:gd name="T55" fmla="*/ 1 h 350"/>
                <a:gd name="T56" fmla="*/ 0 w 251"/>
                <a:gd name="T57" fmla="*/ 1 h 350"/>
                <a:gd name="T58" fmla="*/ 0 w 251"/>
                <a:gd name="T59" fmla="*/ 1 h 350"/>
                <a:gd name="T60" fmla="*/ 0 w 251"/>
                <a:gd name="T61" fmla="*/ 1 h 350"/>
                <a:gd name="T62" fmla="*/ 0 w 251"/>
                <a:gd name="T63" fmla="*/ 1 h 350"/>
                <a:gd name="T64" fmla="*/ 0 w 251"/>
                <a:gd name="T65" fmla="*/ 1 h 350"/>
                <a:gd name="T66" fmla="*/ 0 w 251"/>
                <a:gd name="T67" fmla="*/ 1 h 350"/>
                <a:gd name="T68" fmla="*/ 0 w 251"/>
                <a:gd name="T69" fmla="*/ 1 h 350"/>
                <a:gd name="T70" fmla="*/ 0 w 251"/>
                <a:gd name="T71" fmla="*/ 1 h 350"/>
                <a:gd name="T72" fmla="*/ 0 w 251"/>
                <a:gd name="T73" fmla="*/ 1 h 350"/>
                <a:gd name="T74" fmla="*/ 0 w 251"/>
                <a:gd name="T75" fmla="*/ 1 h 350"/>
                <a:gd name="T76" fmla="*/ 0 w 251"/>
                <a:gd name="T77" fmla="*/ 1 h 350"/>
                <a:gd name="T78" fmla="*/ 0 w 251"/>
                <a:gd name="T79" fmla="*/ 1 h 350"/>
                <a:gd name="T80" fmla="*/ 0 w 251"/>
                <a:gd name="T81" fmla="*/ 1 h 350"/>
                <a:gd name="T82" fmla="*/ 0 w 251"/>
                <a:gd name="T83" fmla="*/ 1 h 350"/>
                <a:gd name="T84" fmla="*/ 0 w 251"/>
                <a:gd name="T85" fmla="*/ 0 h 3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1"/>
                <a:gd name="T130" fmla="*/ 0 h 350"/>
                <a:gd name="T131" fmla="*/ 251 w 251"/>
                <a:gd name="T132" fmla="*/ 350 h 3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1" h="350">
                  <a:moveTo>
                    <a:pt x="0" y="0"/>
                  </a:moveTo>
                  <a:lnTo>
                    <a:pt x="0" y="4"/>
                  </a:lnTo>
                  <a:lnTo>
                    <a:pt x="0" y="8"/>
                  </a:lnTo>
                  <a:lnTo>
                    <a:pt x="0" y="13"/>
                  </a:lnTo>
                  <a:lnTo>
                    <a:pt x="0" y="21"/>
                  </a:lnTo>
                  <a:lnTo>
                    <a:pt x="0" y="30"/>
                  </a:lnTo>
                  <a:lnTo>
                    <a:pt x="0" y="34"/>
                  </a:lnTo>
                  <a:lnTo>
                    <a:pt x="0" y="40"/>
                  </a:lnTo>
                  <a:lnTo>
                    <a:pt x="0" y="46"/>
                  </a:lnTo>
                  <a:lnTo>
                    <a:pt x="0" y="51"/>
                  </a:lnTo>
                  <a:lnTo>
                    <a:pt x="0" y="57"/>
                  </a:lnTo>
                  <a:lnTo>
                    <a:pt x="0" y="63"/>
                  </a:lnTo>
                  <a:lnTo>
                    <a:pt x="0" y="68"/>
                  </a:lnTo>
                  <a:lnTo>
                    <a:pt x="0" y="74"/>
                  </a:lnTo>
                  <a:lnTo>
                    <a:pt x="0" y="80"/>
                  </a:lnTo>
                  <a:lnTo>
                    <a:pt x="0" y="87"/>
                  </a:lnTo>
                  <a:lnTo>
                    <a:pt x="0" y="93"/>
                  </a:lnTo>
                  <a:lnTo>
                    <a:pt x="2" y="101"/>
                  </a:lnTo>
                  <a:lnTo>
                    <a:pt x="2" y="106"/>
                  </a:lnTo>
                  <a:lnTo>
                    <a:pt x="2" y="114"/>
                  </a:lnTo>
                  <a:lnTo>
                    <a:pt x="2" y="120"/>
                  </a:lnTo>
                  <a:lnTo>
                    <a:pt x="2" y="127"/>
                  </a:lnTo>
                  <a:lnTo>
                    <a:pt x="2" y="133"/>
                  </a:lnTo>
                  <a:lnTo>
                    <a:pt x="4" y="139"/>
                  </a:lnTo>
                  <a:lnTo>
                    <a:pt x="4" y="146"/>
                  </a:lnTo>
                  <a:lnTo>
                    <a:pt x="6" y="154"/>
                  </a:lnTo>
                  <a:lnTo>
                    <a:pt x="6" y="160"/>
                  </a:lnTo>
                  <a:lnTo>
                    <a:pt x="6" y="165"/>
                  </a:lnTo>
                  <a:lnTo>
                    <a:pt x="6" y="173"/>
                  </a:lnTo>
                  <a:lnTo>
                    <a:pt x="6" y="181"/>
                  </a:lnTo>
                  <a:lnTo>
                    <a:pt x="6" y="188"/>
                  </a:lnTo>
                  <a:lnTo>
                    <a:pt x="8" y="196"/>
                  </a:lnTo>
                  <a:lnTo>
                    <a:pt x="8" y="203"/>
                  </a:lnTo>
                  <a:lnTo>
                    <a:pt x="10" y="213"/>
                  </a:lnTo>
                  <a:lnTo>
                    <a:pt x="10" y="220"/>
                  </a:lnTo>
                  <a:lnTo>
                    <a:pt x="10" y="228"/>
                  </a:lnTo>
                  <a:lnTo>
                    <a:pt x="12" y="236"/>
                  </a:lnTo>
                  <a:lnTo>
                    <a:pt x="12" y="243"/>
                  </a:lnTo>
                  <a:lnTo>
                    <a:pt x="13" y="251"/>
                  </a:lnTo>
                  <a:lnTo>
                    <a:pt x="15" y="260"/>
                  </a:lnTo>
                  <a:lnTo>
                    <a:pt x="15" y="268"/>
                  </a:lnTo>
                  <a:lnTo>
                    <a:pt x="17" y="277"/>
                  </a:lnTo>
                  <a:lnTo>
                    <a:pt x="17" y="283"/>
                  </a:lnTo>
                  <a:lnTo>
                    <a:pt x="19" y="291"/>
                  </a:lnTo>
                  <a:lnTo>
                    <a:pt x="19" y="296"/>
                  </a:lnTo>
                  <a:lnTo>
                    <a:pt x="21" y="304"/>
                  </a:lnTo>
                  <a:lnTo>
                    <a:pt x="21" y="310"/>
                  </a:lnTo>
                  <a:lnTo>
                    <a:pt x="23" y="315"/>
                  </a:lnTo>
                  <a:lnTo>
                    <a:pt x="23" y="321"/>
                  </a:lnTo>
                  <a:lnTo>
                    <a:pt x="25" y="329"/>
                  </a:lnTo>
                  <a:lnTo>
                    <a:pt x="27" y="336"/>
                  </a:lnTo>
                  <a:lnTo>
                    <a:pt x="27" y="344"/>
                  </a:lnTo>
                  <a:lnTo>
                    <a:pt x="29" y="348"/>
                  </a:lnTo>
                  <a:lnTo>
                    <a:pt x="29" y="350"/>
                  </a:lnTo>
                  <a:lnTo>
                    <a:pt x="29" y="348"/>
                  </a:lnTo>
                  <a:lnTo>
                    <a:pt x="32" y="346"/>
                  </a:lnTo>
                  <a:lnTo>
                    <a:pt x="36" y="340"/>
                  </a:lnTo>
                  <a:lnTo>
                    <a:pt x="42" y="334"/>
                  </a:lnTo>
                  <a:lnTo>
                    <a:pt x="48" y="329"/>
                  </a:lnTo>
                  <a:lnTo>
                    <a:pt x="55" y="319"/>
                  </a:lnTo>
                  <a:lnTo>
                    <a:pt x="63" y="310"/>
                  </a:lnTo>
                  <a:lnTo>
                    <a:pt x="72" y="302"/>
                  </a:lnTo>
                  <a:lnTo>
                    <a:pt x="82" y="291"/>
                  </a:lnTo>
                  <a:lnTo>
                    <a:pt x="91" y="279"/>
                  </a:lnTo>
                  <a:lnTo>
                    <a:pt x="101" y="268"/>
                  </a:lnTo>
                  <a:lnTo>
                    <a:pt x="112" y="258"/>
                  </a:lnTo>
                  <a:lnTo>
                    <a:pt x="122" y="245"/>
                  </a:lnTo>
                  <a:lnTo>
                    <a:pt x="131" y="238"/>
                  </a:lnTo>
                  <a:lnTo>
                    <a:pt x="139" y="226"/>
                  </a:lnTo>
                  <a:lnTo>
                    <a:pt x="148" y="219"/>
                  </a:lnTo>
                  <a:lnTo>
                    <a:pt x="154" y="209"/>
                  </a:lnTo>
                  <a:lnTo>
                    <a:pt x="164" y="200"/>
                  </a:lnTo>
                  <a:lnTo>
                    <a:pt x="171" y="190"/>
                  </a:lnTo>
                  <a:lnTo>
                    <a:pt x="181" y="181"/>
                  </a:lnTo>
                  <a:lnTo>
                    <a:pt x="188" y="171"/>
                  </a:lnTo>
                  <a:lnTo>
                    <a:pt x="198" y="163"/>
                  </a:lnTo>
                  <a:lnTo>
                    <a:pt x="205" y="156"/>
                  </a:lnTo>
                  <a:lnTo>
                    <a:pt x="215" y="148"/>
                  </a:lnTo>
                  <a:lnTo>
                    <a:pt x="221" y="141"/>
                  </a:lnTo>
                  <a:lnTo>
                    <a:pt x="228" y="135"/>
                  </a:lnTo>
                  <a:lnTo>
                    <a:pt x="236" y="129"/>
                  </a:lnTo>
                  <a:lnTo>
                    <a:pt x="241" y="125"/>
                  </a:lnTo>
                  <a:lnTo>
                    <a:pt x="249" y="120"/>
                  </a:lnTo>
                  <a:lnTo>
                    <a:pt x="251" y="118"/>
                  </a:lnTo>
                  <a:lnTo>
                    <a:pt x="0" y="0"/>
                  </a:lnTo>
                  <a:close/>
                </a:path>
              </a:pathLst>
            </a:custGeom>
            <a:solidFill>
              <a:srgbClr val="8A998A"/>
            </a:solidFill>
            <a:ln w="9525">
              <a:noFill/>
              <a:round/>
              <a:headEnd/>
              <a:tailEnd/>
            </a:ln>
          </p:spPr>
          <p:txBody>
            <a:bodyPr/>
            <a:lstStyle/>
            <a:p>
              <a:pPr algn="ctr"/>
              <a:endParaRPr lang="en-US"/>
            </a:p>
          </p:txBody>
        </p:sp>
        <p:sp>
          <p:nvSpPr>
            <p:cNvPr id="573477" name="Freeform 11"/>
            <p:cNvSpPr>
              <a:spLocks/>
            </p:cNvSpPr>
            <p:nvPr/>
          </p:nvSpPr>
          <p:spPr bwMode="auto">
            <a:xfrm>
              <a:off x="3506" y="1974"/>
              <a:ext cx="542" cy="442"/>
            </a:xfrm>
            <a:custGeom>
              <a:avLst/>
              <a:gdLst>
                <a:gd name="T0" fmla="*/ 1 w 1084"/>
                <a:gd name="T1" fmla="*/ 1 h 884"/>
                <a:gd name="T2" fmla="*/ 1 w 1084"/>
                <a:gd name="T3" fmla="*/ 1 h 884"/>
                <a:gd name="T4" fmla="*/ 1 w 1084"/>
                <a:gd name="T5" fmla="*/ 1 h 884"/>
                <a:gd name="T6" fmla="*/ 1 w 1084"/>
                <a:gd name="T7" fmla="*/ 1 h 884"/>
                <a:gd name="T8" fmla="*/ 1 w 1084"/>
                <a:gd name="T9" fmla="*/ 1 h 884"/>
                <a:gd name="T10" fmla="*/ 1 w 1084"/>
                <a:gd name="T11" fmla="*/ 1 h 884"/>
                <a:gd name="T12" fmla="*/ 1 w 1084"/>
                <a:gd name="T13" fmla="*/ 1 h 884"/>
                <a:gd name="T14" fmla="*/ 1 w 1084"/>
                <a:gd name="T15" fmla="*/ 1 h 884"/>
                <a:gd name="T16" fmla="*/ 1 w 1084"/>
                <a:gd name="T17" fmla="*/ 1 h 884"/>
                <a:gd name="T18" fmla="*/ 1 w 1084"/>
                <a:gd name="T19" fmla="*/ 1 h 884"/>
                <a:gd name="T20" fmla="*/ 1 w 1084"/>
                <a:gd name="T21" fmla="*/ 1 h 884"/>
                <a:gd name="T22" fmla="*/ 1 w 1084"/>
                <a:gd name="T23" fmla="*/ 1 h 884"/>
                <a:gd name="T24" fmla="*/ 1 w 1084"/>
                <a:gd name="T25" fmla="*/ 1 h 884"/>
                <a:gd name="T26" fmla="*/ 1 w 1084"/>
                <a:gd name="T27" fmla="*/ 1 h 884"/>
                <a:gd name="T28" fmla="*/ 1 w 1084"/>
                <a:gd name="T29" fmla="*/ 1 h 884"/>
                <a:gd name="T30" fmla="*/ 1 w 1084"/>
                <a:gd name="T31" fmla="*/ 1 h 884"/>
                <a:gd name="T32" fmla="*/ 1 w 1084"/>
                <a:gd name="T33" fmla="*/ 1 h 884"/>
                <a:gd name="T34" fmla="*/ 1 w 1084"/>
                <a:gd name="T35" fmla="*/ 1 h 884"/>
                <a:gd name="T36" fmla="*/ 1 w 1084"/>
                <a:gd name="T37" fmla="*/ 1 h 884"/>
                <a:gd name="T38" fmla="*/ 1 w 1084"/>
                <a:gd name="T39" fmla="*/ 1 h 884"/>
                <a:gd name="T40" fmla="*/ 1 w 1084"/>
                <a:gd name="T41" fmla="*/ 1 h 884"/>
                <a:gd name="T42" fmla="*/ 1 w 1084"/>
                <a:gd name="T43" fmla="*/ 1 h 884"/>
                <a:gd name="T44" fmla="*/ 1 w 1084"/>
                <a:gd name="T45" fmla="*/ 1 h 884"/>
                <a:gd name="T46" fmla="*/ 1 w 1084"/>
                <a:gd name="T47" fmla="*/ 1 h 884"/>
                <a:gd name="T48" fmla="*/ 1 w 1084"/>
                <a:gd name="T49" fmla="*/ 1 h 884"/>
                <a:gd name="T50" fmla="*/ 1 w 1084"/>
                <a:gd name="T51" fmla="*/ 1 h 884"/>
                <a:gd name="T52" fmla="*/ 1 w 1084"/>
                <a:gd name="T53" fmla="*/ 1 h 884"/>
                <a:gd name="T54" fmla="*/ 1 w 1084"/>
                <a:gd name="T55" fmla="*/ 1 h 884"/>
                <a:gd name="T56" fmla="*/ 1 w 1084"/>
                <a:gd name="T57" fmla="*/ 1 h 884"/>
                <a:gd name="T58" fmla="*/ 1 w 1084"/>
                <a:gd name="T59" fmla="*/ 1 h 884"/>
                <a:gd name="T60" fmla="*/ 1 w 1084"/>
                <a:gd name="T61" fmla="*/ 1 h 884"/>
                <a:gd name="T62" fmla="*/ 1 w 1084"/>
                <a:gd name="T63" fmla="*/ 1 h 884"/>
                <a:gd name="T64" fmla="*/ 1 w 1084"/>
                <a:gd name="T65" fmla="*/ 1 h 884"/>
                <a:gd name="T66" fmla="*/ 1 w 1084"/>
                <a:gd name="T67" fmla="*/ 1 h 884"/>
                <a:gd name="T68" fmla="*/ 1 w 1084"/>
                <a:gd name="T69" fmla="*/ 1 h 884"/>
                <a:gd name="T70" fmla="*/ 1 w 1084"/>
                <a:gd name="T71" fmla="*/ 1 h 884"/>
                <a:gd name="T72" fmla="*/ 1 w 1084"/>
                <a:gd name="T73" fmla="*/ 1 h 884"/>
                <a:gd name="T74" fmla="*/ 1 w 1084"/>
                <a:gd name="T75" fmla="*/ 1 h 884"/>
                <a:gd name="T76" fmla="*/ 1 w 1084"/>
                <a:gd name="T77" fmla="*/ 1 h 884"/>
                <a:gd name="T78" fmla="*/ 1 w 1084"/>
                <a:gd name="T79" fmla="*/ 1 h 884"/>
                <a:gd name="T80" fmla="*/ 1 w 1084"/>
                <a:gd name="T81" fmla="*/ 1 h 884"/>
                <a:gd name="T82" fmla="*/ 1 w 1084"/>
                <a:gd name="T83" fmla="*/ 1 h 884"/>
                <a:gd name="T84" fmla="*/ 1 w 1084"/>
                <a:gd name="T85" fmla="*/ 1 h 884"/>
                <a:gd name="T86" fmla="*/ 1 w 1084"/>
                <a:gd name="T87" fmla="*/ 1 h 884"/>
                <a:gd name="T88" fmla="*/ 1 w 1084"/>
                <a:gd name="T89" fmla="*/ 1 h 8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84"/>
                <a:gd name="T136" fmla="*/ 0 h 884"/>
                <a:gd name="T137" fmla="*/ 1084 w 1084"/>
                <a:gd name="T138" fmla="*/ 884 h 8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84" h="884">
                  <a:moveTo>
                    <a:pt x="1017" y="149"/>
                  </a:moveTo>
                  <a:lnTo>
                    <a:pt x="1013" y="141"/>
                  </a:lnTo>
                  <a:lnTo>
                    <a:pt x="1010" y="133"/>
                  </a:lnTo>
                  <a:lnTo>
                    <a:pt x="1008" y="124"/>
                  </a:lnTo>
                  <a:lnTo>
                    <a:pt x="1004" y="118"/>
                  </a:lnTo>
                  <a:lnTo>
                    <a:pt x="998" y="107"/>
                  </a:lnTo>
                  <a:lnTo>
                    <a:pt x="994" y="97"/>
                  </a:lnTo>
                  <a:lnTo>
                    <a:pt x="989" y="90"/>
                  </a:lnTo>
                  <a:lnTo>
                    <a:pt x="985" y="80"/>
                  </a:lnTo>
                  <a:lnTo>
                    <a:pt x="979" y="69"/>
                  </a:lnTo>
                  <a:lnTo>
                    <a:pt x="975" y="59"/>
                  </a:lnTo>
                  <a:lnTo>
                    <a:pt x="972" y="50"/>
                  </a:lnTo>
                  <a:lnTo>
                    <a:pt x="970" y="40"/>
                  </a:lnTo>
                  <a:lnTo>
                    <a:pt x="966" y="31"/>
                  </a:lnTo>
                  <a:lnTo>
                    <a:pt x="962" y="23"/>
                  </a:lnTo>
                  <a:lnTo>
                    <a:pt x="960" y="17"/>
                  </a:lnTo>
                  <a:lnTo>
                    <a:pt x="958" y="12"/>
                  </a:lnTo>
                  <a:lnTo>
                    <a:pt x="954" y="2"/>
                  </a:lnTo>
                  <a:lnTo>
                    <a:pt x="954" y="0"/>
                  </a:lnTo>
                  <a:lnTo>
                    <a:pt x="291" y="118"/>
                  </a:lnTo>
                  <a:lnTo>
                    <a:pt x="0" y="720"/>
                  </a:lnTo>
                  <a:lnTo>
                    <a:pt x="1036" y="884"/>
                  </a:lnTo>
                  <a:lnTo>
                    <a:pt x="1036" y="882"/>
                  </a:lnTo>
                  <a:lnTo>
                    <a:pt x="1036" y="878"/>
                  </a:lnTo>
                  <a:lnTo>
                    <a:pt x="1036" y="872"/>
                  </a:lnTo>
                  <a:lnTo>
                    <a:pt x="1038" y="869"/>
                  </a:lnTo>
                  <a:lnTo>
                    <a:pt x="1040" y="859"/>
                  </a:lnTo>
                  <a:lnTo>
                    <a:pt x="1042" y="852"/>
                  </a:lnTo>
                  <a:lnTo>
                    <a:pt x="1046" y="840"/>
                  </a:lnTo>
                  <a:lnTo>
                    <a:pt x="1049" y="833"/>
                  </a:lnTo>
                  <a:lnTo>
                    <a:pt x="1049" y="825"/>
                  </a:lnTo>
                  <a:lnTo>
                    <a:pt x="1051" y="819"/>
                  </a:lnTo>
                  <a:lnTo>
                    <a:pt x="1051" y="814"/>
                  </a:lnTo>
                  <a:lnTo>
                    <a:pt x="1053" y="808"/>
                  </a:lnTo>
                  <a:lnTo>
                    <a:pt x="1055" y="800"/>
                  </a:lnTo>
                  <a:lnTo>
                    <a:pt x="1057" y="795"/>
                  </a:lnTo>
                  <a:lnTo>
                    <a:pt x="1059" y="789"/>
                  </a:lnTo>
                  <a:lnTo>
                    <a:pt x="1061" y="783"/>
                  </a:lnTo>
                  <a:lnTo>
                    <a:pt x="1061" y="776"/>
                  </a:lnTo>
                  <a:lnTo>
                    <a:pt x="1063" y="768"/>
                  </a:lnTo>
                  <a:lnTo>
                    <a:pt x="1063" y="762"/>
                  </a:lnTo>
                  <a:lnTo>
                    <a:pt x="1065" y="757"/>
                  </a:lnTo>
                  <a:lnTo>
                    <a:pt x="1067" y="749"/>
                  </a:lnTo>
                  <a:lnTo>
                    <a:pt x="1068" y="743"/>
                  </a:lnTo>
                  <a:lnTo>
                    <a:pt x="1070" y="738"/>
                  </a:lnTo>
                  <a:lnTo>
                    <a:pt x="1072" y="732"/>
                  </a:lnTo>
                  <a:lnTo>
                    <a:pt x="1072" y="724"/>
                  </a:lnTo>
                  <a:lnTo>
                    <a:pt x="1072" y="719"/>
                  </a:lnTo>
                  <a:lnTo>
                    <a:pt x="1074" y="711"/>
                  </a:lnTo>
                  <a:lnTo>
                    <a:pt x="1074" y="705"/>
                  </a:lnTo>
                  <a:lnTo>
                    <a:pt x="1074" y="698"/>
                  </a:lnTo>
                  <a:lnTo>
                    <a:pt x="1076" y="690"/>
                  </a:lnTo>
                  <a:lnTo>
                    <a:pt x="1076" y="682"/>
                  </a:lnTo>
                  <a:lnTo>
                    <a:pt x="1078" y="677"/>
                  </a:lnTo>
                  <a:lnTo>
                    <a:pt x="1078" y="669"/>
                  </a:lnTo>
                  <a:lnTo>
                    <a:pt x="1078" y="662"/>
                  </a:lnTo>
                  <a:lnTo>
                    <a:pt x="1078" y="654"/>
                  </a:lnTo>
                  <a:lnTo>
                    <a:pt x="1080" y="646"/>
                  </a:lnTo>
                  <a:lnTo>
                    <a:pt x="1080" y="639"/>
                  </a:lnTo>
                  <a:lnTo>
                    <a:pt x="1080" y="631"/>
                  </a:lnTo>
                  <a:lnTo>
                    <a:pt x="1080" y="625"/>
                  </a:lnTo>
                  <a:lnTo>
                    <a:pt x="1082" y="620"/>
                  </a:lnTo>
                  <a:lnTo>
                    <a:pt x="1082" y="612"/>
                  </a:lnTo>
                  <a:lnTo>
                    <a:pt x="1082" y="606"/>
                  </a:lnTo>
                  <a:lnTo>
                    <a:pt x="1082" y="599"/>
                  </a:lnTo>
                  <a:lnTo>
                    <a:pt x="1082" y="593"/>
                  </a:lnTo>
                  <a:lnTo>
                    <a:pt x="1082" y="582"/>
                  </a:lnTo>
                  <a:lnTo>
                    <a:pt x="1082" y="572"/>
                  </a:lnTo>
                  <a:lnTo>
                    <a:pt x="1082" y="565"/>
                  </a:lnTo>
                  <a:lnTo>
                    <a:pt x="1082" y="559"/>
                  </a:lnTo>
                  <a:lnTo>
                    <a:pt x="1082" y="555"/>
                  </a:lnTo>
                  <a:lnTo>
                    <a:pt x="1084" y="555"/>
                  </a:lnTo>
                  <a:lnTo>
                    <a:pt x="749" y="525"/>
                  </a:lnTo>
                  <a:lnTo>
                    <a:pt x="766" y="350"/>
                  </a:lnTo>
                  <a:lnTo>
                    <a:pt x="1044" y="266"/>
                  </a:lnTo>
                  <a:lnTo>
                    <a:pt x="1044" y="263"/>
                  </a:lnTo>
                  <a:lnTo>
                    <a:pt x="1042" y="255"/>
                  </a:lnTo>
                  <a:lnTo>
                    <a:pt x="1040" y="249"/>
                  </a:lnTo>
                  <a:lnTo>
                    <a:pt x="1038" y="242"/>
                  </a:lnTo>
                  <a:lnTo>
                    <a:pt x="1038" y="234"/>
                  </a:lnTo>
                  <a:lnTo>
                    <a:pt x="1036" y="226"/>
                  </a:lnTo>
                  <a:lnTo>
                    <a:pt x="1032" y="217"/>
                  </a:lnTo>
                  <a:lnTo>
                    <a:pt x="1030" y="207"/>
                  </a:lnTo>
                  <a:lnTo>
                    <a:pt x="1029" y="198"/>
                  </a:lnTo>
                  <a:lnTo>
                    <a:pt x="1027" y="188"/>
                  </a:lnTo>
                  <a:lnTo>
                    <a:pt x="1023" y="177"/>
                  </a:lnTo>
                  <a:lnTo>
                    <a:pt x="1021" y="168"/>
                  </a:lnTo>
                  <a:lnTo>
                    <a:pt x="1019" y="158"/>
                  </a:lnTo>
                  <a:lnTo>
                    <a:pt x="1017" y="149"/>
                  </a:lnTo>
                  <a:close/>
                </a:path>
              </a:pathLst>
            </a:custGeom>
            <a:solidFill>
              <a:srgbClr val="FFFFC2"/>
            </a:solidFill>
            <a:ln w="9525">
              <a:noFill/>
              <a:round/>
              <a:headEnd/>
              <a:tailEnd/>
            </a:ln>
          </p:spPr>
          <p:txBody>
            <a:bodyPr/>
            <a:lstStyle/>
            <a:p>
              <a:pPr algn="ctr"/>
              <a:endParaRPr lang="en-US"/>
            </a:p>
          </p:txBody>
        </p:sp>
        <p:sp>
          <p:nvSpPr>
            <p:cNvPr id="573478" name="Freeform 12"/>
            <p:cNvSpPr>
              <a:spLocks/>
            </p:cNvSpPr>
            <p:nvPr/>
          </p:nvSpPr>
          <p:spPr bwMode="auto">
            <a:xfrm>
              <a:off x="3506" y="2353"/>
              <a:ext cx="515" cy="175"/>
            </a:xfrm>
            <a:custGeom>
              <a:avLst/>
              <a:gdLst>
                <a:gd name="T0" fmla="*/ 1 w 1030"/>
                <a:gd name="T1" fmla="*/ 1 h 350"/>
                <a:gd name="T2" fmla="*/ 0 w 1030"/>
                <a:gd name="T3" fmla="*/ 0 h 350"/>
                <a:gd name="T4" fmla="*/ 1 w 1030"/>
                <a:gd name="T5" fmla="*/ 1 h 350"/>
                <a:gd name="T6" fmla="*/ 1 w 1030"/>
                <a:gd name="T7" fmla="*/ 1 h 350"/>
                <a:gd name="T8" fmla="*/ 1 w 1030"/>
                <a:gd name="T9" fmla="*/ 1 h 350"/>
                <a:gd name="T10" fmla="*/ 1 w 1030"/>
                <a:gd name="T11" fmla="*/ 1 h 350"/>
                <a:gd name="T12" fmla="*/ 0 60000 65536"/>
                <a:gd name="T13" fmla="*/ 0 60000 65536"/>
                <a:gd name="T14" fmla="*/ 0 60000 65536"/>
                <a:gd name="T15" fmla="*/ 0 60000 65536"/>
                <a:gd name="T16" fmla="*/ 0 60000 65536"/>
                <a:gd name="T17" fmla="*/ 0 60000 65536"/>
                <a:gd name="T18" fmla="*/ 0 w 1030"/>
                <a:gd name="T19" fmla="*/ 0 h 350"/>
                <a:gd name="T20" fmla="*/ 1030 w 1030"/>
                <a:gd name="T21" fmla="*/ 350 h 350"/>
              </a:gdLst>
              <a:ahLst/>
              <a:cxnLst>
                <a:cxn ang="T12">
                  <a:pos x="T0" y="T1"/>
                </a:cxn>
                <a:cxn ang="T13">
                  <a:pos x="T2" y="T3"/>
                </a:cxn>
                <a:cxn ang="T14">
                  <a:pos x="T4" y="T5"/>
                </a:cxn>
                <a:cxn ang="T15">
                  <a:pos x="T6" y="T7"/>
                </a:cxn>
                <a:cxn ang="T16">
                  <a:pos x="T8" y="T9"/>
                </a:cxn>
                <a:cxn ang="T17">
                  <a:pos x="T10" y="T11"/>
                </a:cxn>
              </a:cxnLst>
              <a:rect l="T18" t="T19" r="T20" b="T21"/>
              <a:pathLst>
                <a:path w="1030" h="350">
                  <a:moveTo>
                    <a:pt x="1030" y="154"/>
                  </a:moveTo>
                  <a:lnTo>
                    <a:pt x="0" y="0"/>
                  </a:lnTo>
                  <a:lnTo>
                    <a:pt x="42" y="189"/>
                  </a:lnTo>
                  <a:lnTo>
                    <a:pt x="947" y="350"/>
                  </a:lnTo>
                  <a:lnTo>
                    <a:pt x="1030" y="154"/>
                  </a:lnTo>
                  <a:close/>
                </a:path>
              </a:pathLst>
            </a:custGeom>
            <a:solidFill>
              <a:srgbClr val="D6E3C7"/>
            </a:solidFill>
            <a:ln w="9525">
              <a:noFill/>
              <a:round/>
              <a:headEnd/>
              <a:tailEnd/>
            </a:ln>
          </p:spPr>
          <p:txBody>
            <a:bodyPr/>
            <a:lstStyle/>
            <a:p>
              <a:pPr algn="ctr"/>
              <a:endParaRPr lang="en-US"/>
            </a:p>
          </p:txBody>
        </p:sp>
        <p:sp>
          <p:nvSpPr>
            <p:cNvPr id="573479" name="Freeform 13"/>
            <p:cNvSpPr>
              <a:spLocks/>
            </p:cNvSpPr>
            <p:nvPr/>
          </p:nvSpPr>
          <p:spPr bwMode="auto">
            <a:xfrm>
              <a:off x="3806" y="2438"/>
              <a:ext cx="202" cy="90"/>
            </a:xfrm>
            <a:custGeom>
              <a:avLst/>
              <a:gdLst>
                <a:gd name="T0" fmla="*/ 1 w 403"/>
                <a:gd name="T1" fmla="*/ 1 h 180"/>
                <a:gd name="T2" fmla="*/ 0 w 403"/>
                <a:gd name="T3" fmla="*/ 0 h 180"/>
                <a:gd name="T4" fmla="*/ 1 w 403"/>
                <a:gd name="T5" fmla="*/ 1 h 180"/>
                <a:gd name="T6" fmla="*/ 1 w 403"/>
                <a:gd name="T7" fmla="*/ 1 h 180"/>
                <a:gd name="T8" fmla="*/ 1 w 403"/>
                <a:gd name="T9" fmla="*/ 1 h 180"/>
                <a:gd name="T10" fmla="*/ 1 w 403"/>
                <a:gd name="T11" fmla="*/ 1 h 180"/>
                <a:gd name="T12" fmla="*/ 0 60000 65536"/>
                <a:gd name="T13" fmla="*/ 0 60000 65536"/>
                <a:gd name="T14" fmla="*/ 0 60000 65536"/>
                <a:gd name="T15" fmla="*/ 0 60000 65536"/>
                <a:gd name="T16" fmla="*/ 0 60000 65536"/>
                <a:gd name="T17" fmla="*/ 0 60000 65536"/>
                <a:gd name="T18" fmla="*/ 0 w 403"/>
                <a:gd name="T19" fmla="*/ 0 h 180"/>
                <a:gd name="T20" fmla="*/ 403 w 403"/>
                <a:gd name="T21" fmla="*/ 180 h 180"/>
              </a:gdLst>
              <a:ahLst/>
              <a:cxnLst>
                <a:cxn ang="T12">
                  <a:pos x="T0" y="T1"/>
                </a:cxn>
                <a:cxn ang="T13">
                  <a:pos x="T2" y="T3"/>
                </a:cxn>
                <a:cxn ang="T14">
                  <a:pos x="T4" y="T5"/>
                </a:cxn>
                <a:cxn ang="T15">
                  <a:pos x="T6" y="T7"/>
                </a:cxn>
                <a:cxn ang="T16">
                  <a:pos x="T8" y="T9"/>
                </a:cxn>
                <a:cxn ang="T17">
                  <a:pos x="T10" y="T11"/>
                </a:cxn>
              </a:cxnLst>
              <a:rect l="T18" t="T19" r="T20" b="T21"/>
              <a:pathLst>
                <a:path w="403" h="180">
                  <a:moveTo>
                    <a:pt x="403" y="57"/>
                  </a:moveTo>
                  <a:lnTo>
                    <a:pt x="0" y="0"/>
                  </a:lnTo>
                  <a:lnTo>
                    <a:pt x="44" y="121"/>
                  </a:lnTo>
                  <a:lnTo>
                    <a:pt x="355" y="180"/>
                  </a:lnTo>
                  <a:lnTo>
                    <a:pt x="403" y="57"/>
                  </a:lnTo>
                  <a:close/>
                </a:path>
              </a:pathLst>
            </a:custGeom>
            <a:solidFill>
              <a:srgbClr val="BDD1A1"/>
            </a:solidFill>
            <a:ln w="9525">
              <a:noFill/>
              <a:round/>
              <a:headEnd/>
              <a:tailEnd/>
            </a:ln>
          </p:spPr>
          <p:txBody>
            <a:bodyPr/>
            <a:lstStyle/>
            <a:p>
              <a:pPr algn="ctr"/>
              <a:endParaRPr lang="en-US"/>
            </a:p>
          </p:txBody>
        </p:sp>
        <p:sp>
          <p:nvSpPr>
            <p:cNvPr id="573480" name="Freeform 14"/>
            <p:cNvSpPr>
              <a:spLocks/>
            </p:cNvSpPr>
            <p:nvPr/>
          </p:nvSpPr>
          <p:spPr bwMode="auto">
            <a:xfrm>
              <a:off x="3980" y="2428"/>
              <a:ext cx="430" cy="191"/>
            </a:xfrm>
            <a:custGeom>
              <a:avLst/>
              <a:gdLst>
                <a:gd name="T0" fmla="*/ 0 w 859"/>
                <a:gd name="T1" fmla="*/ 1 h 382"/>
                <a:gd name="T2" fmla="*/ 1 w 859"/>
                <a:gd name="T3" fmla="*/ 1 h 382"/>
                <a:gd name="T4" fmla="*/ 1 w 859"/>
                <a:gd name="T5" fmla="*/ 1 h 382"/>
                <a:gd name="T6" fmla="*/ 1 w 859"/>
                <a:gd name="T7" fmla="*/ 1 h 382"/>
                <a:gd name="T8" fmla="*/ 1 w 859"/>
                <a:gd name="T9" fmla="*/ 1 h 382"/>
                <a:gd name="T10" fmla="*/ 1 w 859"/>
                <a:gd name="T11" fmla="*/ 0 h 382"/>
                <a:gd name="T12" fmla="*/ 0 w 859"/>
                <a:gd name="T13" fmla="*/ 1 h 382"/>
                <a:gd name="T14" fmla="*/ 0 w 859"/>
                <a:gd name="T15" fmla="*/ 1 h 382"/>
                <a:gd name="T16" fmla="*/ 0 60000 65536"/>
                <a:gd name="T17" fmla="*/ 0 60000 65536"/>
                <a:gd name="T18" fmla="*/ 0 60000 65536"/>
                <a:gd name="T19" fmla="*/ 0 60000 65536"/>
                <a:gd name="T20" fmla="*/ 0 60000 65536"/>
                <a:gd name="T21" fmla="*/ 0 60000 65536"/>
                <a:gd name="T22" fmla="*/ 0 60000 65536"/>
                <a:gd name="T23" fmla="*/ 0 60000 65536"/>
                <a:gd name="T24" fmla="*/ 0 w 859"/>
                <a:gd name="T25" fmla="*/ 0 h 382"/>
                <a:gd name="T26" fmla="*/ 859 w 859"/>
                <a:gd name="T27" fmla="*/ 382 h 3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9" h="382">
                  <a:moveTo>
                    <a:pt x="0" y="197"/>
                  </a:moveTo>
                  <a:lnTo>
                    <a:pt x="636" y="328"/>
                  </a:lnTo>
                  <a:lnTo>
                    <a:pt x="859" y="382"/>
                  </a:lnTo>
                  <a:lnTo>
                    <a:pt x="855" y="127"/>
                  </a:lnTo>
                  <a:lnTo>
                    <a:pt x="728" y="104"/>
                  </a:lnTo>
                  <a:lnTo>
                    <a:pt x="78" y="0"/>
                  </a:lnTo>
                  <a:lnTo>
                    <a:pt x="0" y="197"/>
                  </a:lnTo>
                  <a:close/>
                </a:path>
              </a:pathLst>
            </a:custGeom>
            <a:solidFill>
              <a:srgbClr val="FFFFC2"/>
            </a:solidFill>
            <a:ln w="9525">
              <a:noFill/>
              <a:round/>
              <a:headEnd/>
              <a:tailEnd/>
            </a:ln>
          </p:spPr>
          <p:txBody>
            <a:bodyPr/>
            <a:lstStyle/>
            <a:p>
              <a:pPr algn="ctr"/>
              <a:endParaRPr lang="en-US"/>
            </a:p>
          </p:txBody>
        </p:sp>
        <p:sp>
          <p:nvSpPr>
            <p:cNvPr id="573481" name="Freeform 15"/>
            <p:cNvSpPr>
              <a:spLocks/>
            </p:cNvSpPr>
            <p:nvPr/>
          </p:nvSpPr>
          <p:spPr bwMode="auto">
            <a:xfrm>
              <a:off x="4031" y="2069"/>
              <a:ext cx="187" cy="99"/>
            </a:xfrm>
            <a:custGeom>
              <a:avLst/>
              <a:gdLst>
                <a:gd name="T0" fmla="*/ 0 w 375"/>
                <a:gd name="T1" fmla="*/ 1 h 198"/>
                <a:gd name="T2" fmla="*/ 0 w 375"/>
                <a:gd name="T3" fmla="*/ 1 h 198"/>
                <a:gd name="T4" fmla="*/ 0 w 375"/>
                <a:gd name="T5" fmla="*/ 1 h 198"/>
                <a:gd name="T6" fmla="*/ 0 w 375"/>
                <a:gd name="T7" fmla="*/ 0 h 198"/>
                <a:gd name="T8" fmla="*/ 0 w 375"/>
                <a:gd name="T9" fmla="*/ 1 h 198"/>
                <a:gd name="T10" fmla="*/ 0 w 375"/>
                <a:gd name="T11" fmla="*/ 1 h 198"/>
                <a:gd name="T12" fmla="*/ 0 60000 65536"/>
                <a:gd name="T13" fmla="*/ 0 60000 65536"/>
                <a:gd name="T14" fmla="*/ 0 60000 65536"/>
                <a:gd name="T15" fmla="*/ 0 60000 65536"/>
                <a:gd name="T16" fmla="*/ 0 60000 65536"/>
                <a:gd name="T17" fmla="*/ 0 60000 65536"/>
                <a:gd name="T18" fmla="*/ 0 w 375"/>
                <a:gd name="T19" fmla="*/ 0 h 198"/>
                <a:gd name="T20" fmla="*/ 375 w 375"/>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375" h="198">
                  <a:moveTo>
                    <a:pt x="0" y="103"/>
                  </a:moveTo>
                  <a:lnTo>
                    <a:pt x="21" y="198"/>
                  </a:lnTo>
                  <a:lnTo>
                    <a:pt x="375" y="133"/>
                  </a:lnTo>
                  <a:lnTo>
                    <a:pt x="371" y="0"/>
                  </a:lnTo>
                  <a:lnTo>
                    <a:pt x="0" y="103"/>
                  </a:lnTo>
                  <a:close/>
                </a:path>
              </a:pathLst>
            </a:custGeom>
            <a:solidFill>
              <a:srgbClr val="C4C9C7"/>
            </a:solidFill>
            <a:ln w="9525">
              <a:noFill/>
              <a:round/>
              <a:headEnd/>
              <a:tailEnd/>
            </a:ln>
          </p:spPr>
          <p:txBody>
            <a:bodyPr/>
            <a:lstStyle/>
            <a:p>
              <a:pPr algn="ctr"/>
              <a:endParaRPr lang="en-US"/>
            </a:p>
          </p:txBody>
        </p:sp>
        <p:sp>
          <p:nvSpPr>
            <p:cNvPr id="573482" name="Freeform 16"/>
            <p:cNvSpPr>
              <a:spLocks/>
            </p:cNvSpPr>
            <p:nvPr/>
          </p:nvSpPr>
          <p:spPr bwMode="auto">
            <a:xfrm>
              <a:off x="4426" y="2361"/>
              <a:ext cx="130" cy="259"/>
            </a:xfrm>
            <a:custGeom>
              <a:avLst/>
              <a:gdLst>
                <a:gd name="T0" fmla="*/ 1 w 260"/>
                <a:gd name="T1" fmla="*/ 1 h 518"/>
                <a:gd name="T2" fmla="*/ 1 w 260"/>
                <a:gd name="T3" fmla="*/ 1 h 518"/>
                <a:gd name="T4" fmla="*/ 0 w 260"/>
                <a:gd name="T5" fmla="*/ 1 h 518"/>
                <a:gd name="T6" fmla="*/ 1 w 260"/>
                <a:gd name="T7" fmla="*/ 0 h 518"/>
                <a:gd name="T8" fmla="*/ 1 w 260"/>
                <a:gd name="T9" fmla="*/ 1 h 518"/>
                <a:gd name="T10" fmla="*/ 1 w 260"/>
                <a:gd name="T11" fmla="*/ 1 h 518"/>
                <a:gd name="T12" fmla="*/ 1 w 260"/>
                <a:gd name="T13" fmla="*/ 1 h 518"/>
                <a:gd name="T14" fmla="*/ 1 w 260"/>
                <a:gd name="T15" fmla="*/ 1 h 518"/>
                <a:gd name="T16" fmla="*/ 1 w 260"/>
                <a:gd name="T17" fmla="*/ 1 h 518"/>
                <a:gd name="T18" fmla="*/ 1 w 260"/>
                <a:gd name="T19" fmla="*/ 1 h 518"/>
                <a:gd name="T20" fmla="*/ 1 w 260"/>
                <a:gd name="T21" fmla="*/ 1 h 518"/>
                <a:gd name="T22" fmla="*/ 1 w 260"/>
                <a:gd name="T23" fmla="*/ 1 h 518"/>
                <a:gd name="T24" fmla="*/ 1 w 260"/>
                <a:gd name="T25" fmla="*/ 1 h 518"/>
                <a:gd name="T26" fmla="*/ 1 w 260"/>
                <a:gd name="T27" fmla="*/ 1 h 518"/>
                <a:gd name="T28" fmla="*/ 1 w 260"/>
                <a:gd name="T29" fmla="*/ 1 h 518"/>
                <a:gd name="T30" fmla="*/ 1 w 260"/>
                <a:gd name="T31" fmla="*/ 1 h 518"/>
                <a:gd name="T32" fmla="*/ 1 w 260"/>
                <a:gd name="T33" fmla="*/ 1 h 518"/>
                <a:gd name="T34" fmla="*/ 1 w 260"/>
                <a:gd name="T35" fmla="*/ 1 h 518"/>
                <a:gd name="T36" fmla="*/ 1 w 260"/>
                <a:gd name="T37" fmla="*/ 1 h 518"/>
                <a:gd name="T38" fmla="*/ 1 w 260"/>
                <a:gd name="T39" fmla="*/ 1 h 518"/>
                <a:gd name="T40" fmla="*/ 1 w 260"/>
                <a:gd name="T41" fmla="*/ 1 h 518"/>
                <a:gd name="T42" fmla="*/ 1 w 260"/>
                <a:gd name="T43" fmla="*/ 1 h 518"/>
                <a:gd name="T44" fmla="*/ 1 w 260"/>
                <a:gd name="T45" fmla="*/ 1 h 518"/>
                <a:gd name="T46" fmla="*/ 1 w 260"/>
                <a:gd name="T47" fmla="*/ 1 h 518"/>
                <a:gd name="T48" fmla="*/ 1 w 260"/>
                <a:gd name="T49" fmla="*/ 1 h 518"/>
                <a:gd name="T50" fmla="*/ 1 w 260"/>
                <a:gd name="T51" fmla="*/ 1 h 518"/>
                <a:gd name="T52" fmla="*/ 1 w 260"/>
                <a:gd name="T53" fmla="*/ 1 h 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60"/>
                <a:gd name="T82" fmla="*/ 0 h 518"/>
                <a:gd name="T83" fmla="*/ 260 w 260"/>
                <a:gd name="T84" fmla="*/ 518 h 51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60" h="518">
                  <a:moveTo>
                    <a:pt x="260" y="176"/>
                  </a:moveTo>
                  <a:lnTo>
                    <a:pt x="6" y="518"/>
                  </a:lnTo>
                  <a:lnTo>
                    <a:pt x="0" y="251"/>
                  </a:lnTo>
                  <a:lnTo>
                    <a:pt x="211" y="0"/>
                  </a:lnTo>
                  <a:lnTo>
                    <a:pt x="211" y="7"/>
                  </a:lnTo>
                  <a:lnTo>
                    <a:pt x="213" y="13"/>
                  </a:lnTo>
                  <a:lnTo>
                    <a:pt x="215" y="21"/>
                  </a:lnTo>
                  <a:lnTo>
                    <a:pt x="217" y="26"/>
                  </a:lnTo>
                  <a:lnTo>
                    <a:pt x="217" y="34"/>
                  </a:lnTo>
                  <a:lnTo>
                    <a:pt x="219" y="40"/>
                  </a:lnTo>
                  <a:lnTo>
                    <a:pt x="219" y="45"/>
                  </a:lnTo>
                  <a:lnTo>
                    <a:pt x="222" y="53"/>
                  </a:lnTo>
                  <a:lnTo>
                    <a:pt x="224" y="64"/>
                  </a:lnTo>
                  <a:lnTo>
                    <a:pt x="226" y="76"/>
                  </a:lnTo>
                  <a:lnTo>
                    <a:pt x="230" y="85"/>
                  </a:lnTo>
                  <a:lnTo>
                    <a:pt x="234" y="97"/>
                  </a:lnTo>
                  <a:lnTo>
                    <a:pt x="236" y="106"/>
                  </a:lnTo>
                  <a:lnTo>
                    <a:pt x="239" y="116"/>
                  </a:lnTo>
                  <a:lnTo>
                    <a:pt x="243" y="125"/>
                  </a:lnTo>
                  <a:lnTo>
                    <a:pt x="245" y="135"/>
                  </a:lnTo>
                  <a:lnTo>
                    <a:pt x="249" y="144"/>
                  </a:lnTo>
                  <a:lnTo>
                    <a:pt x="251" y="154"/>
                  </a:lnTo>
                  <a:lnTo>
                    <a:pt x="253" y="159"/>
                  </a:lnTo>
                  <a:lnTo>
                    <a:pt x="257" y="165"/>
                  </a:lnTo>
                  <a:lnTo>
                    <a:pt x="257" y="171"/>
                  </a:lnTo>
                  <a:lnTo>
                    <a:pt x="260" y="176"/>
                  </a:lnTo>
                  <a:close/>
                </a:path>
              </a:pathLst>
            </a:custGeom>
            <a:solidFill>
              <a:srgbClr val="7DB3B3"/>
            </a:solidFill>
            <a:ln w="9525">
              <a:noFill/>
              <a:round/>
              <a:headEnd/>
              <a:tailEnd/>
            </a:ln>
          </p:spPr>
          <p:txBody>
            <a:bodyPr/>
            <a:lstStyle/>
            <a:p>
              <a:pPr algn="ctr"/>
              <a:endParaRPr lang="en-US"/>
            </a:p>
          </p:txBody>
        </p:sp>
        <p:sp>
          <p:nvSpPr>
            <p:cNvPr id="573483" name="Freeform 17"/>
            <p:cNvSpPr>
              <a:spLocks/>
            </p:cNvSpPr>
            <p:nvPr/>
          </p:nvSpPr>
          <p:spPr bwMode="auto">
            <a:xfrm>
              <a:off x="4016" y="2015"/>
              <a:ext cx="200" cy="94"/>
            </a:xfrm>
            <a:custGeom>
              <a:avLst/>
              <a:gdLst>
                <a:gd name="T0" fmla="*/ 1 w 399"/>
                <a:gd name="T1" fmla="*/ 1 h 188"/>
                <a:gd name="T2" fmla="*/ 1 w 399"/>
                <a:gd name="T3" fmla="*/ 1 h 188"/>
                <a:gd name="T4" fmla="*/ 1 w 399"/>
                <a:gd name="T5" fmla="*/ 0 h 188"/>
                <a:gd name="T6" fmla="*/ 0 w 399"/>
                <a:gd name="T7" fmla="*/ 1 h 188"/>
                <a:gd name="T8" fmla="*/ 1 w 399"/>
                <a:gd name="T9" fmla="*/ 1 h 188"/>
                <a:gd name="T10" fmla="*/ 1 w 399"/>
                <a:gd name="T11" fmla="*/ 1 h 188"/>
                <a:gd name="T12" fmla="*/ 0 60000 65536"/>
                <a:gd name="T13" fmla="*/ 0 60000 65536"/>
                <a:gd name="T14" fmla="*/ 0 60000 65536"/>
                <a:gd name="T15" fmla="*/ 0 60000 65536"/>
                <a:gd name="T16" fmla="*/ 0 60000 65536"/>
                <a:gd name="T17" fmla="*/ 0 60000 65536"/>
                <a:gd name="T18" fmla="*/ 0 w 399"/>
                <a:gd name="T19" fmla="*/ 0 h 188"/>
                <a:gd name="T20" fmla="*/ 399 w 399"/>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399" h="188">
                  <a:moveTo>
                    <a:pt x="27" y="188"/>
                  </a:moveTo>
                  <a:lnTo>
                    <a:pt x="399" y="74"/>
                  </a:lnTo>
                  <a:lnTo>
                    <a:pt x="378" y="0"/>
                  </a:lnTo>
                  <a:lnTo>
                    <a:pt x="0" y="91"/>
                  </a:lnTo>
                  <a:lnTo>
                    <a:pt x="27" y="188"/>
                  </a:lnTo>
                  <a:close/>
                </a:path>
              </a:pathLst>
            </a:custGeom>
            <a:solidFill>
              <a:srgbClr val="E6FFE6"/>
            </a:solidFill>
            <a:ln w="9525">
              <a:noFill/>
              <a:round/>
              <a:headEnd/>
              <a:tailEnd/>
            </a:ln>
          </p:spPr>
          <p:txBody>
            <a:bodyPr/>
            <a:lstStyle/>
            <a:p>
              <a:pPr algn="ctr"/>
              <a:endParaRPr lang="en-US"/>
            </a:p>
          </p:txBody>
        </p:sp>
        <p:sp>
          <p:nvSpPr>
            <p:cNvPr id="573484" name="Freeform 18"/>
            <p:cNvSpPr>
              <a:spLocks/>
            </p:cNvSpPr>
            <p:nvPr/>
          </p:nvSpPr>
          <p:spPr bwMode="auto">
            <a:xfrm>
              <a:off x="4001" y="1974"/>
              <a:ext cx="206" cy="74"/>
            </a:xfrm>
            <a:custGeom>
              <a:avLst/>
              <a:gdLst>
                <a:gd name="T0" fmla="*/ 1 w 412"/>
                <a:gd name="T1" fmla="*/ 0 h 149"/>
                <a:gd name="T2" fmla="*/ 1 w 412"/>
                <a:gd name="T3" fmla="*/ 0 h 149"/>
                <a:gd name="T4" fmla="*/ 1 w 412"/>
                <a:gd name="T5" fmla="*/ 0 h 149"/>
                <a:gd name="T6" fmla="*/ 0 w 412"/>
                <a:gd name="T7" fmla="*/ 0 h 149"/>
                <a:gd name="T8" fmla="*/ 1 w 412"/>
                <a:gd name="T9" fmla="*/ 0 h 149"/>
                <a:gd name="T10" fmla="*/ 1 w 412"/>
                <a:gd name="T11" fmla="*/ 0 h 149"/>
                <a:gd name="T12" fmla="*/ 0 60000 65536"/>
                <a:gd name="T13" fmla="*/ 0 60000 65536"/>
                <a:gd name="T14" fmla="*/ 0 60000 65536"/>
                <a:gd name="T15" fmla="*/ 0 60000 65536"/>
                <a:gd name="T16" fmla="*/ 0 60000 65536"/>
                <a:gd name="T17" fmla="*/ 0 60000 65536"/>
                <a:gd name="T18" fmla="*/ 0 w 412"/>
                <a:gd name="T19" fmla="*/ 0 h 149"/>
                <a:gd name="T20" fmla="*/ 412 w 412"/>
                <a:gd name="T21" fmla="*/ 149 h 149"/>
              </a:gdLst>
              <a:ahLst/>
              <a:cxnLst>
                <a:cxn ang="T12">
                  <a:pos x="T0" y="T1"/>
                </a:cxn>
                <a:cxn ang="T13">
                  <a:pos x="T2" y="T3"/>
                </a:cxn>
                <a:cxn ang="T14">
                  <a:pos x="T4" y="T5"/>
                </a:cxn>
                <a:cxn ang="T15">
                  <a:pos x="T6" y="T7"/>
                </a:cxn>
                <a:cxn ang="T16">
                  <a:pos x="T8" y="T9"/>
                </a:cxn>
                <a:cxn ang="T17">
                  <a:pos x="T10" y="T11"/>
                </a:cxn>
              </a:cxnLst>
              <a:rect l="T18" t="T19" r="T20" b="T21"/>
              <a:pathLst>
                <a:path w="412" h="149">
                  <a:moveTo>
                    <a:pt x="28" y="149"/>
                  </a:moveTo>
                  <a:lnTo>
                    <a:pt x="412" y="55"/>
                  </a:lnTo>
                  <a:lnTo>
                    <a:pt x="399" y="0"/>
                  </a:lnTo>
                  <a:lnTo>
                    <a:pt x="0" y="82"/>
                  </a:lnTo>
                  <a:lnTo>
                    <a:pt x="28" y="149"/>
                  </a:lnTo>
                  <a:close/>
                </a:path>
              </a:pathLst>
            </a:custGeom>
            <a:solidFill>
              <a:srgbClr val="E6FFE6"/>
            </a:solidFill>
            <a:ln w="9525">
              <a:noFill/>
              <a:round/>
              <a:headEnd/>
              <a:tailEnd/>
            </a:ln>
          </p:spPr>
          <p:txBody>
            <a:bodyPr/>
            <a:lstStyle/>
            <a:p>
              <a:pPr algn="ctr"/>
              <a:endParaRPr lang="en-US"/>
            </a:p>
          </p:txBody>
        </p:sp>
        <p:sp>
          <p:nvSpPr>
            <p:cNvPr id="573485" name="Freeform 19"/>
            <p:cNvSpPr>
              <a:spLocks/>
            </p:cNvSpPr>
            <p:nvPr/>
          </p:nvSpPr>
          <p:spPr bwMode="auto">
            <a:xfrm>
              <a:off x="3987" y="1941"/>
              <a:ext cx="208" cy="64"/>
            </a:xfrm>
            <a:custGeom>
              <a:avLst/>
              <a:gdLst>
                <a:gd name="T0" fmla="*/ 1 w 416"/>
                <a:gd name="T1" fmla="*/ 0 h 129"/>
                <a:gd name="T2" fmla="*/ 1 w 416"/>
                <a:gd name="T3" fmla="*/ 0 h 129"/>
                <a:gd name="T4" fmla="*/ 1 w 416"/>
                <a:gd name="T5" fmla="*/ 0 h 129"/>
                <a:gd name="T6" fmla="*/ 0 w 416"/>
                <a:gd name="T7" fmla="*/ 0 h 129"/>
                <a:gd name="T8" fmla="*/ 1 w 416"/>
                <a:gd name="T9" fmla="*/ 0 h 129"/>
                <a:gd name="T10" fmla="*/ 1 w 416"/>
                <a:gd name="T11" fmla="*/ 0 h 129"/>
                <a:gd name="T12" fmla="*/ 0 60000 65536"/>
                <a:gd name="T13" fmla="*/ 0 60000 65536"/>
                <a:gd name="T14" fmla="*/ 0 60000 65536"/>
                <a:gd name="T15" fmla="*/ 0 60000 65536"/>
                <a:gd name="T16" fmla="*/ 0 60000 65536"/>
                <a:gd name="T17" fmla="*/ 0 60000 65536"/>
                <a:gd name="T18" fmla="*/ 0 w 416"/>
                <a:gd name="T19" fmla="*/ 0 h 129"/>
                <a:gd name="T20" fmla="*/ 416 w 416"/>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416" h="129">
                  <a:moveTo>
                    <a:pt x="27" y="129"/>
                  </a:moveTo>
                  <a:lnTo>
                    <a:pt x="416" y="47"/>
                  </a:lnTo>
                  <a:lnTo>
                    <a:pt x="409" y="0"/>
                  </a:lnTo>
                  <a:lnTo>
                    <a:pt x="0" y="64"/>
                  </a:lnTo>
                  <a:lnTo>
                    <a:pt x="27" y="129"/>
                  </a:lnTo>
                  <a:close/>
                </a:path>
              </a:pathLst>
            </a:custGeom>
            <a:solidFill>
              <a:srgbClr val="E6FFE6"/>
            </a:solidFill>
            <a:ln w="9525">
              <a:noFill/>
              <a:round/>
              <a:headEnd/>
              <a:tailEnd/>
            </a:ln>
          </p:spPr>
          <p:txBody>
            <a:bodyPr/>
            <a:lstStyle/>
            <a:p>
              <a:pPr algn="ctr"/>
              <a:endParaRPr lang="en-US"/>
            </a:p>
          </p:txBody>
        </p:sp>
        <p:sp>
          <p:nvSpPr>
            <p:cNvPr id="573486" name="Freeform 20"/>
            <p:cNvSpPr>
              <a:spLocks/>
            </p:cNvSpPr>
            <p:nvPr/>
          </p:nvSpPr>
          <p:spPr bwMode="auto">
            <a:xfrm>
              <a:off x="4047" y="2250"/>
              <a:ext cx="185" cy="67"/>
            </a:xfrm>
            <a:custGeom>
              <a:avLst/>
              <a:gdLst>
                <a:gd name="T0" fmla="*/ 1 w 370"/>
                <a:gd name="T1" fmla="*/ 0 h 135"/>
                <a:gd name="T2" fmla="*/ 1 w 370"/>
                <a:gd name="T3" fmla="*/ 0 h 135"/>
                <a:gd name="T4" fmla="*/ 1 w 370"/>
                <a:gd name="T5" fmla="*/ 0 h 135"/>
                <a:gd name="T6" fmla="*/ 0 w 370"/>
                <a:gd name="T7" fmla="*/ 0 h 135"/>
                <a:gd name="T8" fmla="*/ 1 w 370"/>
                <a:gd name="T9" fmla="*/ 0 h 135"/>
                <a:gd name="T10" fmla="*/ 1 w 370"/>
                <a:gd name="T11" fmla="*/ 0 h 135"/>
                <a:gd name="T12" fmla="*/ 0 60000 65536"/>
                <a:gd name="T13" fmla="*/ 0 60000 65536"/>
                <a:gd name="T14" fmla="*/ 0 60000 65536"/>
                <a:gd name="T15" fmla="*/ 0 60000 65536"/>
                <a:gd name="T16" fmla="*/ 0 60000 65536"/>
                <a:gd name="T17" fmla="*/ 0 60000 65536"/>
                <a:gd name="T18" fmla="*/ 0 w 370"/>
                <a:gd name="T19" fmla="*/ 0 h 135"/>
                <a:gd name="T20" fmla="*/ 370 w 370"/>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370" h="135">
                  <a:moveTo>
                    <a:pt x="9" y="0"/>
                  </a:moveTo>
                  <a:lnTo>
                    <a:pt x="363" y="29"/>
                  </a:lnTo>
                  <a:lnTo>
                    <a:pt x="370" y="135"/>
                  </a:lnTo>
                  <a:lnTo>
                    <a:pt x="0" y="99"/>
                  </a:lnTo>
                  <a:lnTo>
                    <a:pt x="9" y="0"/>
                  </a:lnTo>
                  <a:close/>
                </a:path>
              </a:pathLst>
            </a:custGeom>
            <a:solidFill>
              <a:srgbClr val="E6FFE6"/>
            </a:solidFill>
            <a:ln w="9525">
              <a:noFill/>
              <a:round/>
              <a:headEnd/>
              <a:tailEnd/>
            </a:ln>
          </p:spPr>
          <p:txBody>
            <a:bodyPr/>
            <a:lstStyle/>
            <a:p>
              <a:pPr algn="ctr"/>
              <a:endParaRPr lang="en-US"/>
            </a:p>
          </p:txBody>
        </p:sp>
        <p:sp>
          <p:nvSpPr>
            <p:cNvPr id="573487" name="Freeform 21"/>
            <p:cNvSpPr>
              <a:spLocks/>
            </p:cNvSpPr>
            <p:nvPr/>
          </p:nvSpPr>
          <p:spPr bwMode="auto">
            <a:xfrm>
              <a:off x="4040" y="2311"/>
              <a:ext cx="205" cy="69"/>
            </a:xfrm>
            <a:custGeom>
              <a:avLst/>
              <a:gdLst>
                <a:gd name="T0" fmla="*/ 1 w 409"/>
                <a:gd name="T1" fmla="*/ 0 h 137"/>
                <a:gd name="T2" fmla="*/ 1 w 409"/>
                <a:gd name="T3" fmla="*/ 1 h 137"/>
                <a:gd name="T4" fmla="*/ 1 w 409"/>
                <a:gd name="T5" fmla="*/ 1 h 137"/>
                <a:gd name="T6" fmla="*/ 0 w 409"/>
                <a:gd name="T7" fmla="*/ 1 h 137"/>
                <a:gd name="T8" fmla="*/ 1 w 409"/>
                <a:gd name="T9" fmla="*/ 0 h 137"/>
                <a:gd name="T10" fmla="*/ 1 w 409"/>
                <a:gd name="T11" fmla="*/ 0 h 137"/>
                <a:gd name="T12" fmla="*/ 0 60000 65536"/>
                <a:gd name="T13" fmla="*/ 0 60000 65536"/>
                <a:gd name="T14" fmla="*/ 0 60000 65536"/>
                <a:gd name="T15" fmla="*/ 0 60000 65536"/>
                <a:gd name="T16" fmla="*/ 0 60000 65536"/>
                <a:gd name="T17" fmla="*/ 0 60000 65536"/>
                <a:gd name="T18" fmla="*/ 0 w 409"/>
                <a:gd name="T19" fmla="*/ 0 h 137"/>
                <a:gd name="T20" fmla="*/ 409 w 409"/>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409" h="137">
                  <a:moveTo>
                    <a:pt x="12" y="0"/>
                  </a:moveTo>
                  <a:lnTo>
                    <a:pt x="384" y="36"/>
                  </a:lnTo>
                  <a:lnTo>
                    <a:pt x="409" y="137"/>
                  </a:lnTo>
                  <a:lnTo>
                    <a:pt x="0" y="83"/>
                  </a:lnTo>
                  <a:lnTo>
                    <a:pt x="12" y="0"/>
                  </a:lnTo>
                  <a:close/>
                </a:path>
              </a:pathLst>
            </a:custGeom>
            <a:solidFill>
              <a:srgbClr val="E6FFE6"/>
            </a:solidFill>
            <a:ln w="9525">
              <a:noFill/>
              <a:round/>
              <a:headEnd/>
              <a:tailEnd/>
            </a:ln>
          </p:spPr>
          <p:txBody>
            <a:bodyPr/>
            <a:lstStyle/>
            <a:p>
              <a:pPr algn="ctr"/>
              <a:endParaRPr lang="en-US"/>
            </a:p>
          </p:txBody>
        </p:sp>
        <p:sp>
          <p:nvSpPr>
            <p:cNvPr id="573488" name="Freeform 22"/>
            <p:cNvSpPr>
              <a:spLocks/>
            </p:cNvSpPr>
            <p:nvPr/>
          </p:nvSpPr>
          <p:spPr bwMode="auto">
            <a:xfrm>
              <a:off x="4025" y="2370"/>
              <a:ext cx="220" cy="74"/>
            </a:xfrm>
            <a:custGeom>
              <a:avLst/>
              <a:gdLst>
                <a:gd name="T0" fmla="*/ 0 w 441"/>
                <a:gd name="T1" fmla="*/ 0 h 148"/>
                <a:gd name="T2" fmla="*/ 0 w 441"/>
                <a:gd name="T3" fmla="*/ 1 h 148"/>
                <a:gd name="T4" fmla="*/ 0 w 441"/>
                <a:gd name="T5" fmla="*/ 1 h 148"/>
                <a:gd name="T6" fmla="*/ 0 w 441"/>
                <a:gd name="T7" fmla="*/ 1 h 148"/>
                <a:gd name="T8" fmla="*/ 0 w 441"/>
                <a:gd name="T9" fmla="*/ 0 h 148"/>
                <a:gd name="T10" fmla="*/ 0 w 441"/>
                <a:gd name="T11" fmla="*/ 0 h 148"/>
                <a:gd name="T12" fmla="*/ 0 60000 65536"/>
                <a:gd name="T13" fmla="*/ 0 60000 65536"/>
                <a:gd name="T14" fmla="*/ 0 60000 65536"/>
                <a:gd name="T15" fmla="*/ 0 60000 65536"/>
                <a:gd name="T16" fmla="*/ 0 60000 65536"/>
                <a:gd name="T17" fmla="*/ 0 60000 65536"/>
                <a:gd name="T18" fmla="*/ 0 w 441"/>
                <a:gd name="T19" fmla="*/ 0 h 148"/>
                <a:gd name="T20" fmla="*/ 441 w 441"/>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441" h="148">
                  <a:moveTo>
                    <a:pt x="23" y="0"/>
                  </a:moveTo>
                  <a:lnTo>
                    <a:pt x="439" y="49"/>
                  </a:lnTo>
                  <a:lnTo>
                    <a:pt x="441" y="148"/>
                  </a:lnTo>
                  <a:lnTo>
                    <a:pt x="0" y="95"/>
                  </a:lnTo>
                  <a:lnTo>
                    <a:pt x="23" y="0"/>
                  </a:lnTo>
                  <a:close/>
                </a:path>
              </a:pathLst>
            </a:custGeom>
            <a:solidFill>
              <a:srgbClr val="E6FFE6"/>
            </a:solidFill>
            <a:ln w="9525">
              <a:noFill/>
              <a:round/>
              <a:headEnd/>
              <a:tailEnd/>
            </a:ln>
          </p:spPr>
          <p:txBody>
            <a:bodyPr/>
            <a:lstStyle/>
            <a:p>
              <a:pPr algn="ctr"/>
              <a:endParaRPr lang="en-US"/>
            </a:p>
          </p:txBody>
        </p:sp>
        <p:sp>
          <p:nvSpPr>
            <p:cNvPr id="573489" name="Freeform 23"/>
            <p:cNvSpPr>
              <a:spLocks/>
            </p:cNvSpPr>
            <p:nvPr/>
          </p:nvSpPr>
          <p:spPr bwMode="auto">
            <a:xfrm>
              <a:off x="4240" y="2162"/>
              <a:ext cx="198" cy="135"/>
            </a:xfrm>
            <a:custGeom>
              <a:avLst/>
              <a:gdLst>
                <a:gd name="T0" fmla="*/ 0 w 397"/>
                <a:gd name="T1" fmla="*/ 1 h 269"/>
                <a:gd name="T2" fmla="*/ 0 w 397"/>
                <a:gd name="T3" fmla="*/ 0 h 269"/>
                <a:gd name="T4" fmla="*/ 0 w 397"/>
                <a:gd name="T5" fmla="*/ 1 h 269"/>
                <a:gd name="T6" fmla="*/ 0 w 397"/>
                <a:gd name="T7" fmla="*/ 1 h 269"/>
                <a:gd name="T8" fmla="*/ 0 w 397"/>
                <a:gd name="T9" fmla="*/ 1 h 269"/>
                <a:gd name="T10" fmla="*/ 0 w 397"/>
                <a:gd name="T11" fmla="*/ 1 h 269"/>
                <a:gd name="T12" fmla="*/ 0 60000 65536"/>
                <a:gd name="T13" fmla="*/ 0 60000 65536"/>
                <a:gd name="T14" fmla="*/ 0 60000 65536"/>
                <a:gd name="T15" fmla="*/ 0 60000 65536"/>
                <a:gd name="T16" fmla="*/ 0 60000 65536"/>
                <a:gd name="T17" fmla="*/ 0 60000 65536"/>
                <a:gd name="T18" fmla="*/ 0 w 397"/>
                <a:gd name="T19" fmla="*/ 0 h 269"/>
                <a:gd name="T20" fmla="*/ 397 w 397"/>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397" h="269">
                  <a:moveTo>
                    <a:pt x="0" y="184"/>
                  </a:moveTo>
                  <a:lnTo>
                    <a:pt x="220" y="0"/>
                  </a:lnTo>
                  <a:lnTo>
                    <a:pt x="397" y="39"/>
                  </a:lnTo>
                  <a:lnTo>
                    <a:pt x="165" y="269"/>
                  </a:lnTo>
                  <a:lnTo>
                    <a:pt x="0" y="184"/>
                  </a:lnTo>
                  <a:close/>
                </a:path>
              </a:pathLst>
            </a:custGeom>
            <a:solidFill>
              <a:srgbClr val="E6FFE6"/>
            </a:solidFill>
            <a:ln w="9525">
              <a:noFill/>
              <a:round/>
              <a:headEnd/>
              <a:tailEnd/>
            </a:ln>
          </p:spPr>
          <p:txBody>
            <a:bodyPr/>
            <a:lstStyle/>
            <a:p>
              <a:pPr algn="ctr"/>
              <a:endParaRPr lang="en-US"/>
            </a:p>
          </p:txBody>
        </p:sp>
        <p:sp>
          <p:nvSpPr>
            <p:cNvPr id="573490" name="Freeform 24"/>
            <p:cNvSpPr>
              <a:spLocks/>
            </p:cNvSpPr>
            <p:nvPr/>
          </p:nvSpPr>
          <p:spPr bwMode="auto">
            <a:xfrm>
              <a:off x="4340" y="2186"/>
              <a:ext cx="158" cy="155"/>
            </a:xfrm>
            <a:custGeom>
              <a:avLst/>
              <a:gdLst>
                <a:gd name="T0" fmla="*/ 0 w 317"/>
                <a:gd name="T1" fmla="*/ 0 h 310"/>
                <a:gd name="T2" fmla="*/ 0 w 317"/>
                <a:gd name="T3" fmla="*/ 1 h 310"/>
                <a:gd name="T4" fmla="*/ 0 w 317"/>
                <a:gd name="T5" fmla="*/ 1 h 310"/>
                <a:gd name="T6" fmla="*/ 0 w 317"/>
                <a:gd name="T7" fmla="*/ 1 h 310"/>
                <a:gd name="T8" fmla="*/ 0 w 317"/>
                <a:gd name="T9" fmla="*/ 1 h 310"/>
                <a:gd name="T10" fmla="*/ 0 w 317"/>
                <a:gd name="T11" fmla="*/ 1 h 310"/>
                <a:gd name="T12" fmla="*/ 0 w 317"/>
                <a:gd name="T13" fmla="*/ 1 h 310"/>
                <a:gd name="T14" fmla="*/ 0 w 317"/>
                <a:gd name="T15" fmla="*/ 1 h 310"/>
                <a:gd name="T16" fmla="*/ 0 w 317"/>
                <a:gd name="T17" fmla="*/ 1 h 310"/>
                <a:gd name="T18" fmla="*/ 0 w 317"/>
                <a:gd name="T19" fmla="*/ 1 h 310"/>
                <a:gd name="T20" fmla="*/ 0 w 317"/>
                <a:gd name="T21" fmla="*/ 1 h 310"/>
                <a:gd name="T22" fmla="*/ 0 w 317"/>
                <a:gd name="T23" fmla="*/ 1 h 310"/>
                <a:gd name="T24" fmla="*/ 0 w 317"/>
                <a:gd name="T25" fmla="*/ 1 h 310"/>
                <a:gd name="T26" fmla="*/ 0 w 317"/>
                <a:gd name="T27" fmla="*/ 1 h 310"/>
                <a:gd name="T28" fmla="*/ 0 w 317"/>
                <a:gd name="T29" fmla="*/ 1 h 310"/>
                <a:gd name="T30" fmla="*/ 0 w 317"/>
                <a:gd name="T31" fmla="*/ 1 h 310"/>
                <a:gd name="T32" fmla="*/ 0 w 317"/>
                <a:gd name="T33" fmla="*/ 1 h 310"/>
                <a:gd name="T34" fmla="*/ 0 w 317"/>
                <a:gd name="T35" fmla="*/ 1 h 310"/>
                <a:gd name="T36" fmla="*/ 0 w 317"/>
                <a:gd name="T37" fmla="*/ 1 h 310"/>
                <a:gd name="T38" fmla="*/ 0 w 317"/>
                <a:gd name="T39" fmla="*/ 1 h 310"/>
                <a:gd name="T40" fmla="*/ 0 w 317"/>
                <a:gd name="T41" fmla="*/ 1 h 310"/>
                <a:gd name="T42" fmla="*/ 0 w 317"/>
                <a:gd name="T43" fmla="*/ 1 h 310"/>
                <a:gd name="T44" fmla="*/ 0 w 317"/>
                <a:gd name="T45" fmla="*/ 1 h 310"/>
                <a:gd name="T46" fmla="*/ 0 w 317"/>
                <a:gd name="T47" fmla="*/ 1 h 310"/>
                <a:gd name="T48" fmla="*/ 0 w 317"/>
                <a:gd name="T49" fmla="*/ 1 h 310"/>
                <a:gd name="T50" fmla="*/ 0 w 317"/>
                <a:gd name="T51" fmla="*/ 1 h 310"/>
                <a:gd name="T52" fmla="*/ 0 w 317"/>
                <a:gd name="T53" fmla="*/ 1 h 310"/>
                <a:gd name="T54" fmla="*/ 0 w 317"/>
                <a:gd name="T55" fmla="*/ 1 h 310"/>
                <a:gd name="T56" fmla="*/ 0 w 317"/>
                <a:gd name="T57" fmla="*/ 1 h 310"/>
                <a:gd name="T58" fmla="*/ 0 w 317"/>
                <a:gd name="T59" fmla="*/ 1 h 310"/>
                <a:gd name="T60" fmla="*/ 0 w 317"/>
                <a:gd name="T61" fmla="*/ 1 h 310"/>
                <a:gd name="T62" fmla="*/ 0 w 317"/>
                <a:gd name="T63" fmla="*/ 1 h 310"/>
                <a:gd name="T64" fmla="*/ 0 w 317"/>
                <a:gd name="T65" fmla="*/ 1 h 310"/>
                <a:gd name="T66" fmla="*/ 0 w 317"/>
                <a:gd name="T67" fmla="*/ 1 h 310"/>
                <a:gd name="T68" fmla="*/ 0 w 317"/>
                <a:gd name="T69" fmla="*/ 1 h 310"/>
                <a:gd name="T70" fmla="*/ 0 w 317"/>
                <a:gd name="T71" fmla="*/ 1 h 310"/>
                <a:gd name="T72" fmla="*/ 0 w 317"/>
                <a:gd name="T73" fmla="*/ 1 h 310"/>
                <a:gd name="T74" fmla="*/ 0 w 317"/>
                <a:gd name="T75" fmla="*/ 1 h 310"/>
                <a:gd name="T76" fmla="*/ 0 w 317"/>
                <a:gd name="T77" fmla="*/ 1 h 310"/>
                <a:gd name="T78" fmla="*/ 0 w 317"/>
                <a:gd name="T79" fmla="*/ 1 h 310"/>
                <a:gd name="T80" fmla="*/ 0 w 317"/>
                <a:gd name="T81" fmla="*/ 1 h 310"/>
                <a:gd name="T82" fmla="*/ 0 w 317"/>
                <a:gd name="T83" fmla="*/ 1 h 310"/>
                <a:gd name="T84" fmla="*/ 0 w 317"/>
                <a:gd name="T85" fmla="*/ 1 h 310"/>
                <a:gd name="T86" fmla="*/ 0 w 317"/>
                <a:gd name="T87" fmla="*/ 1 h 310"/>
                <a:gd name="T88" fmla="*/ 0 w 317"/>
                <a:gd name="T89" fmla="*/ 1 h 310"/>
                <a:gd name="T90" fmla="*/ 0 w 317"/>
                <a:gd name="T91" fmla="*/ 0 h 310"/>
                <a:gd name="T92" fmla="*/ 0 w 317"/>
                <a:gd name="T93" fmla="*/ 0 h 3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7"/>
                <a:gd name="T142" fmla="*/ 0 h 310"/>
                <a:gd name="T143" fmla="*/ 317 w 317"/>
                <a:gd name="T144" fmla="*/ 310 h 31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7" h="310">
                  <a:moveTo>
                    <a:pt x="230" y="0"/>
                  </a:moveTo>
                  <a:lnTo>
                    <a:pt x="0" y="234"/>
                  </a:lnTo>
                  <a:lnTo>
                    <a:pt x="137" y="310"/>
                  </a:lnTo>
                  <a:lnTo>
                    <a:pt x="137" y="308"/>
                  </a:lnTo>
                  <a:lnTo>
                    <a:pt x="139" y="304"/>
                  </a:lnTo>
                  <a:lnTo>
                    <a:pt x="141" y="298"/>
                  </a:lnTo>
                  <a:lnTo>
                    <a:pt x="146" y="291"/>
                  </a:lnTo>
                  <a:lnTo>
                    <a:pt x="148" y="281"/>
                  </a:lnTo>
                  <a:lnTo>
                    <a:pt x="156" y="272"/>
                  </a:lnTo>
                  <a:lnTo>
                    <a:pt x="158" y="266"/>
                  </a:lnTo>
                  <a:lnTo>
                    <a:pt x="160" y="260"/>
                  </a:lnTo>
                  <a:lnTo>
                    <a:pt x="164" y="255"/>
                  </a:lnTo>
                  <a:lnTo>
                    <a:pt x="167" y="249"/>
                  </a:lnTo>
                  <a:lnTo>
                    <a:pt x="171" y="241"/>
                  </a:lnTo>
                  <a:lnTo>
                    <a:pt x="173" y="236"/>
                  </a:lnTo>
                  <a:lnTo>
                    <a:pt x="179" y="228"/>
                  </a:lnTo>
                  <a:lnTo>
                    <a:pt x="183" y="220"/>
                  </a:lnTo>
                  <a:lnTo>
                    <a:pt x="186" y="215"/>
                  </a:lnTo>
                  <a:lnTo>
                    <a:pt x="190" y="207"/>
                  </a:lnTo>
                  <a:lnTo>
                    <a:pt x="194" y="200"/>
                  </a:lnTo>
                  <a:lnTo>
                    <a:pt x="198" y="194"/>
                  </a:lnTo>
                  <a:lnTo>
                    <a:pt x="202" y="186"/>
                  </a:lnTo>
                  <a:lnTo>
                    <a:pt x="205" y="179"/>
                  </a:lnTo>
                  <a:lnTo>
                    <a:pt x="209" y="173"/>
                  </a:lnTo>
                  <a:lnTo>
                    <a:pt x="213" y="165"/>
                  </a:lnTo>
                  <a:lnTo>
                    <a:pt x="219" y="158"/>
                  </a:lnTo>
                  <a:lnTo>
                    <a:pt x="222" y="152"/>
                  </a:lnTo>
                  <a:lnTo>
                    <a:pt x="226" y="146"/>
                  </a:lnTo>
                  <a:lnTo>
                    <a:pt x="232" y="141"/>
                  </a:lnTo>
                  <a:lnTo>
                    <a:pt x="234" y="135"/>
                  </a:lnTo>
                  <a:lnTo>
                    <a:pt x="240" y="127"/>
                  </a:lnTo>
                  <a:lnTo>
                    <a:pt x="243" y="122"/>
                  </a:lnTo>
                  <a:lnTo>
                    <a:pt x="247" y="116"/>
                  </a:lnTo>
                  <a:lnTo>
                    <a:pt x="255" y="105"/>
                  </a:lnTo>
                  <a:lnTo>
                    <a:pt x="262" y="93"/>
                  </a:lnTo>
                  <a:lnTo>
                    <a:pt x="270" y="84"/>
                  </a:lnTo>
                  <a:lnTo>
                    <a:pt x="278" y="74"/>
                  </a:lnTo>
                  <a:lnTo>
                    <a:pt x="283" y="65"/>
                  </a:lnTo>
                  <a:lnTo>
                    <a:pt x="291" y="57"/>
                  </a:lnTo>
                  <a:lnTo>
                    <a:pt x="295" y="49"/>
                  </a:lnTo>
                  <a:lnTo>
                    <a:pt x="300" y="42"/>
                  </a:lnTo>
                  <a:lnTo>
                    <a:pt x="304" y="36"/>
                  </a:lnTo>
                  <a:lnTo>
                    <a:pt x="310" y="32"/>
                  </a:lnTo>
                  <a:lnTo>
                    <a:pt x="316" y="25"/>
                  </a:lnTo>
                  <a:lnTo>
                    <a:pt x="317" y="25"/>
                  </a:lnTo>
                  <a:lnTo>
                    <a:pt x="230" y="0"/>
                  </a:lnTo>
                  <a:close/>
                </a:path>
              </a:pathLst>
            </a:custGeom>
            <a:solidFill>
              <a:srgbClr val="E6FFE6"/>
            </a:solidFill>
            <a:ln w="9525">
              <a:noFill/>
              <a:round/>
              <a:headEnd/>
              <a:tailEnd/>
            </a:ln>
          </p:spPr>
          <p:txBody>
            <a:bodyPr/>
            <a:lstStyle/>
            <a:p>
              <a:pPr algn="ctr"/>
              <a:endParaRPr lang="en-US"/>
            </a:p>
          </p:txBody>
        </p:sp>
        <p:sp>
          <p:nvSpPr>
            <p:cNvPr id="573491" name="Freeform 25"/>
            <p:cNvSpPr>
              <a:spLocks/>
            </p:cNvSpPr>
            <p:nvPr/>
          </p:nvSpPr>
          <p:spPr bwMode="auto">
            <a:xfrm>
              <a:off x="4232" y="2024"/>
              <a:ext cx="169" cy="128"/>
            </a:xfrm>
            <a:custGeom>
              <a:avLst/>
              <a:gdLst>
                <a:gd name="T0" fmla="*/ 0 w 339"/>
                <a:gd name="T1" fmla="*/ 1 h 255"/>
                <a:gd name="T2" fmla="*/ 0 w 339"/>
                <a:gd name="T3" fmla="*/ 1 h 255"/>
                <a:gd name="T4" fmla="*/ 0 w 339"/>
                <a:gd name="T5" fmla="*/ 1 h 255"/>
                <a:gd name="T6" fmla="*/ 0 w 339"/>
                <a:gd name="T7" fmla="*/ 0 h 255"/>
                <a:gd name="T8" fmla="*/ 0 w 339"/>
                <a:gd name="T9" fmla="*/ 1 h 255"/>
                <a:gd name="T10" fmla="*/ 0 w 339"/>
                <a:gd name="T11" fmla="*/ 1 h 255"/>
                <a:gd name="T12" fmla="*/ 0 60000 65536"/>
                <a:gd name="T13" fmla="*/ 0 60000 65536"/>
                <a:gd name="T14" fmla="*/ 0 60000 65536"/>
                <a:gd name="T15" fmla="*/ 0 60000 65536"/>
                <a:gd name="T16" fmla="*/ 0 60000 65536"/>
                <a:gd name="T17" fmla="*/ 0 60000 65536"/>
                <a:gd name="T18" fmla="*/ 0 w 339"/>
                <a:gd name="T19" fmla="*/ 0 h 255"/>
                <a:gd name="T20" fmla="*/ 339 w 339"/>
                <a:gd name="T21" fmla="*/ 255 h 255"/>
              </a:gdLst>
              <a:ahLst/>
              <a:cxnLst>
                <a:cxn ang="T12">
                  <a:pos x="T0" y="T1"/>
                </a:cxn>
                <a:cxn ang="T13">
                  <a:pos x="T2" y="T3"/>
                </a:cxn>
                <a:cxn ang="T14">
                  <a:pos x="T4" y="T5"/>
                </a:cxn>
                <a:cxn ang="T15">
                  <a:pos x="T6" y="T7"/>
                </a:cxn>
                <a:cxn ang="T16">
                  <a:pos x="T8" y="T9"/>
                </a:cxn>
                <a:cxn ang="T17">
                  <a:pos x="T10" y="T11"/>
                </a:cxn>
              </a:cxnLst>
              <a:rect l="T18" t="T19" r="T20" b="T21"/>
              <a:pathLst>
                <a:path w="339" h="255">
                  <a:moveTo>
                    <a:pt x="0" y="65"/>
                  </a:moveTo>
                  <a:lnTo>
                    <a:pt x="225" y="255"/>
                  </a:lnTo>
                  <a:lnTo>
                    <a:pt x="339" y="205"/>
                  </a:lnTo>
                  <a:lnTo>
                    <a:pt x="82" y="0"/>
                  </a:lnTo>
                  <a:lnTo>
                    <a:pt x="0" y="65"/>
                  </a:lnTo>
                  <a:close/>
                </a:path>
              </a:pathLst>
            </a:custGeom>
            <a:solidFill>
              <a:srgbClr val="E6FFE6"/>
            </a:solidFill>
            <a:ln w="9525">
              <a:noFill/>
              <a:round/>
              <a:headEnd/>
              <a:tailEnd/>
            </a:ln>
          </p:spPr>
          <p:txBody>
            <a:bodyPr/>
            <a:lstStyle/>
            <a:p>
              <a:pPr algn="ctr"/>
              <a:endParaRPr lang="en-US"/>
            </a:p>
          </p:txBody>
        </p:sp>
        <p:sp>
          <p:nvSpPr>
            <p:cNvPr id="573492" name="Freeform 26"/>
            <p:cNvSpPr>
              <a:spLocks/>
            </p:cNvSpPr>
            <p:nvPr/>
          </p:nvSpPr>
          <p:spPr bwMode="auto">
            <a:xfrm>
              <a:off x="4284" y="1992"/>
              <a:ext cx="191" cy="128"/>
            </a:xfrm>
            <a:custGeom>
              <a:avLst/>
              <a:gdLst>
                <a:gd name="T0" fmla="*/ 0 w 382"/>
                <a:gd name="T1" fmla="*/ 1 h 255"/>
                <a:gd name="T2" fmla="*/ 1 w 382"/>
                <a:gd name="T3" fmla="*/ 1 h 255"/>
                <a:gd name="T4" fmla="*/ 1 w 382"/>
                <a:gd name="T5" fmla="*/ 1 h 255"/>
                <a:gd name="T6" fmla="*/ 1 w 382"/>
                <a:gd name="T7" fmla="*/ 0 h 255"/>
                <a:gd name="T8" fmla="*/ 0 w 382"/>
                <a:gd name="T9" fmla="*/ 1 h 255"/>
                <a:gd name="T10" fmla="*/ 0 w 382"/>
                <a:gd name="T11" fmla="*/ 1 h 255"/>
                <a:gd name="T12" fmla="*/ 0 60000 65536"/>
                <a:gd name="T13" fmla="*/ 0 60000 65536"/>
                <a:gd name="T14" fmla="*/ 0 60000 65536"/>
                <a:gd name="T15" fmla="*/ 0 60000 65536"/>
                <a:gd name="T16" fmla="*/ 0 60000 65536"/>
                <a:gd name="T17" fmla="*/ 0 60000 65536"/>
                <a:gd name="T18" fmla="*/ 0 w 382"/>
                <a:gd name="T19" fmla="*/ 0 h 255"/>
                <a:gd name="T20" fmla="*/ 382 w 382"/>
                <a:gd name="T21" fmla="*/ 255 h 255"/>
              </a:gdLst>
              <a:ahLst/>
              <a:cxnLst>
                <a:cxn ang="T12">
                  <a:pos x="T0" y="T1"/>
                </a:cxn>
                <a:cxn ang="T13">
                  <a:pos x="T2" y="T3"/>
                </a:cxn>
                <a:cxn ang="T14">
                  <a:pos x="T4" y="T5"/>
                </a:cxn>
                <a:cxn ang="T15">
                  <a:pos x="T6" y="T7"/>
                </a:cxn>
                <a:cxn ang="T16">
                  <a:pos x="T8" y="T9"/>
                </a:cxn>
                <a:cxn ang="T17">
                  <a:pos x="T10" y="T11"/>
                </a:cxn>
              </a:cxnLst>
              <a:rect l="T18" t="T19" r="T20" b="T21"/>
              <a:pathLst>
                <a:path w="382" h="255">
                  <a:moveTo>
                    <a:pt x="0" y="48"/>
                  </a:moveTo>
                  <a:lnTo>
                    <a:pt x="270" y="255"/>
                  </a:lnTo>
                  <a:lnTo>
                    <a:pt x="382" y="209"/>
                  </a:lnTo>
                  <a:lnTo>
                    <a:pt x="63" y="0"/>
                  </a:lnTo>
                  <a:lnTo>
                    <a:pt x="0" y="48"/>
                  </a:lnTo>
                  <a:close/>
                </a:path>
              </a:pathLst>
            </a:custGeom>
            <a:solidFill>
              <a:srgbClr val="E6FFE6"/>
            </a:solidFill>
            <a:ln w="9525">
              <a:noFill/>
              <a:round/>
              <a:headEnd/>
              <a:tailEnd/>
            </a:ln>
          </p:spPr>
          <p:txBody>
            <a:bodyPr/>
            <a:lstStyle/>
            <a:p>
              <a:pPr algn="ctr"/>
              <a:endParaRPr lang="en-US"/>
            </a:p>
          </p:txBody>
        </p:sp>
        <p:sp>
          <p:nvSpPr>
            <p:cNvPr id="573493" name="Freeform 27"/>
            <p:cNvSpPr>
              <a:spLocks/>
            </p:cNvSpPr>
            <p:nvPr/>
          </p:nvSpPr>
          <p:spPr bwMode="auto">
            <a:xfrm>
              <a:off x="4329" y="1960"/>
              <a:ext cx="157" cy="127"/>
            </a:xfrm>
            <a:custGeom>
              <a:avLst/>
              <a:gdLst>
                <a:gd name="T0" fmla="*/ 1 w 314"/>
                <a:gd name="T1" fmla="*/ 1 h 254"/>
                <a:gd name="T2" fmla="*/ 1 w 314"/>
                <a:gd name="T3" fmla="*/ 0 h 254"/>
                <a:gd name="T4" fmla="*/ 0 w 314"/>
                <a:gd name="T5" fmla="*/ 1 h 254"/>
                <a:gd name="T6" fmla="*/ 1 w 314"/>
                <a:gd name="T7" fmla="*/ 1 h 254"/>
                <a:gd name="T8" fmla="*/ 1 w 314"/>
                <a:gd name="T9" fmla="*/ 1 h 254"/>
                <a:gd name="T10" fmla="*/ 1 w 314"/>
                <a:gd name="T11" fmla="*/ 1 h 254"/>
                <a:gd name="T12" fmla="*/ 0 60000 65536"/>
                <a:gd name="T13" fmla="*/ 0 60000 65536"/>
                <a:gd name="T14" fmla="*/ 0 60000 65536"/>
                <a:gd name="T15" fmla="*/ 0 60000 65536"/>
                <a:gd name="T16" fmla="*/ 0 60000 65536"/>
                <a:gd name="T17" fmla="*/ 0 60000 65536"/>
                <a:gd name="T18" fmla="*/ 0 w 314"/>
                <a:gd name="T19" fmla="*/ 0 h 254"/>
                <a:gd name="T20" fmla="*/ 314 w 314"/>
                <a:gd name="T21" fmla="*/ 254 h 254"/>
              </a:gdLst>
              <a:ahLst/>
              <a:cxnLst>
                <a:cxn ang="T12">
                  <a:pos x="T0" y="T1"/>
                </a:cxn>
                <a:cxn ang="T13">
                  <a:pos x="T2" y="T3"/>
                </a:cxn>
                <a:cxn ang="T14">
                  <a:pos x="T4" y="T5"/>
                </a:cxn>
                <a:cxn ang="T15">
                  <a:pos x="T6" y="T7"/>
                </a:cxn>
                <a:cxn ang="T16">
                  <a:pos x="T8" y="T9"/>
                </a:cxn>
                <a:cxn ang="T17">
                  <a:pos x="T10" y="T11"/>
                </a:cxn>
              </a:cxnLst>
              <a:rect l="T18" t="T19" r="T20" b="T21"/>
              <a:pathLst>
                <a:path w="314" h="254">
                  <a:moveTo>
                    <a:pt x="312" y="129"/>
                  </a:moveTo>
                  <a:lnTo>
                    <a:pt x="50" y="0"/>
                  </a:lnTo>
                  <a:lnTo>
                    <a:pt x="0" y="47"/>
                  </a:lnTo>
                  <a:lnTo>
                    <a:pt x="314" y="254"/>
                  </a:lnTo>
                  <a:lnTo>
                    <a:pt x="312" y="129"/>
                  </a:lnTo>
                  <a:close/>
                </a:path>
              </a:pathLst>
            </a:custGeom>
            <a:solidFill>
              <a:srgbClr val="E6FFE6"/>
            </a:solidFill>
            <a:ln w="9525">
              <a:noFill/>
              <a:round/>
              <a:headEnd/>
              <a:tailEnd/>
            </a:ln>
          </p:spPr>
          <p:txBody>
            <a:bodyPr/>
            <a:lstStyle/>
            <a:p>
              <a:pPr algn="ctr"/>
              <a:endParaRPr lang="en-US"/>
            </a:p>
          </p:txBody>
        </p:sp>
        <p:sp>
          <p:nvSpPr>
            <p:cNvPr id="573494" name="Freeform 28"/>
            <p:cNvSpPr>
              <a:spLocks/>
            </p:cNvSpPr>
            <p:nvPr/>
          </p:nvSpPr>
          <p:spPr bwMode="auto">
            <a:xfrm>
              <a:off x="3645" y="2465"/>
              <a:ext cx="767" cy="182"/>
            </a:xfrm>
            <a:custGeom>
              <a:avLst/>
              <a:gdLst>
                <a:gd name="T0" fmla="*/ 2 w 1533"/>
                <a:gd name="T1" fmla="*/ 1 h 363"/>
                <a:gd name="T2" fmla="*/ 2 w 1533"/>
                <a:gd name="T3" fmla="*/ 1 h 363"/>
                <a:gd name="T4" fmla="*/ 2 w 1533"/>
                <a:gd name="T5" fmla="*/ 1 h 363"/>
                <a:gd name="T6" fmla="*/ 2 w 1533"/>
                <a:gd name="T7" fmla="*/ 1 h 363"/>
                <a:gd name="T8" fmla="*/ 2 w 1533"/>
                <a:gd name="T9" fmla="*/ 1 h 363"/>
                <a:gd name="T10" fmla="*/ 2 w 1533"/>
                <a:gd name="T11" fmla="*/ 1 h 363"/>
                <a:gd name="T12" fmla="*/ 2 w 1533"/>
                <a:gd name="T13" fmla="*/ 1 h 363"/>
                <a:gd name="T14" fmla="*/ 2 w 1533"/>
                <a:gd name="T15" fmla="*/ 1 h 363"/>
                <a:gd name="T16" fmla="*/ 2 w 1533"/>
                <a:gd name="T17" fmla="*/ 1 h 363"/>
                <a:gd name="T18" fmla="*/ 2 w 1533"/>
                <a:gd name="T19" fmla="*/ 1 h 363"/>
                <a:gd name="T20" fmla="*/ 2 w 1533"/>
                <a:gd name="T21" fmla="*/ 1 h 363"/>
                <a:gd name="T22" fmla="*/ 2 w 1533"/>
                <a:gd name="T23" fmla="*/ 1 h 363"/>
                <a:gd name="T24" fmla="*/ 2 w 1533"/>
                <a:gd name="T25" fmla="*/ 1 h 363"/>
                <a:gd name="T26" fmla="*/ 2 w 1533"/>
                <a:gd name="T27" fmla="*/ 1 h 363"/>
                <a:gd name="T28" fmla="*/ 2 w 1533"/>
                <a:gd name="T29" fmla="*/ 1 h 363"/>
                <a:gd name="T30" fmla="*/ 2 w 1533"/>
                <a:gd name="T31" fmla="*/ 1 h 363"/>
                <a:gd name="T32" fmla="*/ 2 w 1533"/>
                <a:gd name="T33" fmla="*/ 1 h 363"/>
                <a:gd name="T34" fmla="*/ 2 w 1533"/>
                <a:gd name="T35" fmla="*/ 1 h 363"/>
                <a:gd name="T36" fmla="*/ 2 w 1533"/>
                <a:gd name="T37" fmla="*/ 1 h 363"/>
                <a:gd name="T38" fmla="*/ 2 w 1533"/>
                <a:gd name="T39" fmla="*/ 1 h 363"/>
                <a:gd name="T40" fmla="*/ 1 w 1533"/>
                <a:gd name="T41" fmla="*/ 1 h 363"/>
                <a:gd name="T42" fmla="*/ 1 w 1533"/>
                <a:gd name="T43" fmla="*/ 1 h 363"/>
                <a:gd name="T44" fmla="*/ 1 w 1533"/>
                <a:gd name="T45" fmla="*/ 1 h 363"/>
                <a:gd name="T46" fmla="*/ 1 w 1533"/>
                <a:gd name="T47" fmla="*/ 1 h 363"/>
                <a:gd name="T48" fmla="*/ 1 w 1533"/>
                <a:gd name="T49" fmla="*/ 1 h 363"/>
                <a:gd name="T50" fmla="*/ 1 w 1533"/>
                <a:gd name="T51" fmla="*/ 1 h 363"/>
                <a:gd name="T52" fmla="*/ 1 w 1533"/>
                <a:gd name="T53" fmla="*/ 1 h 363"/>
                <a:gd name="T54" fmla="*/ 1 w 1533"/>
                <a:gd name="T55" fmla="*/ 1 h 363"/>
                <a:gd name="T56" fmla="*/ 1 w 1533"/>
                <a:gd name="T57" fmla="*/ 1 h 363"/>
                <a:gd name="T58" fmla="*/ 1 w 1533"/>
                <a:gd name="T59" fmla="*/ 1 h 363"/>
                <a:gd name="T60" fmla="*/ 1 w 1533"/>
                <a:gd name="T61" fmla="*/ 1 h 363"/>
                <a:gd name="T62" fmla="*/ 1 w 1533"/>
                <a:gd name="T63" fmla="*/ 1 h 363"/>
                <a:gd name="T64" fmla="*/ 1 w 1533"/>
                <a:gd name="T65" fmla="*/ 1 h 363"/>
                <a:gd name="T66" fmla="*/ 1 w 1533"/>
                <a:gd name="T67" fmla="*/ 1 h 363"/>
                <a:gd name="T68" fmla="*/ 1 w 1533"/>
                <a:gd name="T69" fmla="*/ 1 h 363"/>
                <a:gd name="T70" fmla="*/ 1 w 1533"/>
                <a:gd name="T71" fmla="*/ 1 h 363"/>
                <a:gd name="T72" fmla="*/ 1 w 1533"/>
                <a:gd name="T73" fmla="*/ 1 h 363"/>
                <a:gd name="T74" fmla="*/ 1 w 1533"/>
                <a:gd name="T75" fmla="*/ 1 h 363"/>
                <a:gd name="T76" fmla="*/ 1 w 1533"/>
                <a:gd name="T77" fmla="*/ 1 h 363"/>
                <a:gd name="T78" fmla="*/ 1 w 1533"/>
                <a:gd name="T79" fmla="*/ 1 h 363"/>
                <a:gd name="T80" fmla="*/ 1 w 1533"/>
                <a:gd name="T81" fmla="*/ 1 h 363"/>
                <a:gd name="T82" fmla="*/ 1 w 1533"/>
                <a:gd name="T83" fmla="*/ 1 h 363"/>
                <a:gd name="T84" fmla="*/ 1 w 1533"/>
                <a:gd name="T85" fmla="*/ 1 h 363"/>
                <a:gd name="T86" fmla="*/ 1 w 1533"/>
                <a:gd name="T87" fmla="*/ 1 h 363"/>
                <a:gd name="T88" fmla="*/ 1 w 1533"/>
                <a:gd name="T89" fmla="*/ 1 h 363"/>
                <a:gd name="T90" fmla="*/ 1 w 1533"/>
                <a:gd name="T91" fmla="*/ 1 h 363"/>
                <a:gd name="T92" fmla="*/ 1 w 1533"/>
                <a:gd name="T93" fmla="*/ 1 h 363"/>
                <a:gd name="T94" fmla="*/ 1 w 1533"/>
                <a:gd name="T95" fmla="*/ 1 h 363"/>
                <a:gd name="T96" fmla="*/ 1 w 1533"/>
                <a:gd name="T97" fmla="*/ 1 h 363"/>
                <a:gd name="T98" fmla="*/ 1 w 1533"/>
                <a:gd name="T99" fmla="*/ 1 h 363"/>
                <a:gd name="T100" fmla="*/ 1 w 1533"/>
                <a:gd name="T101" fmla="*/ 1 h 363"/>
                <a:gd name="T102" fmla="*/ 1 w 1533"/>
                <a:gd name="T103" fmla="*/ 1 h 363"/>
                <a:gd name="T104" fmla="*/ 1 w 1533"/>
                <a:gd name="T105" fmla="*/ 1 h 363"/>
                <a:gd name="T106" fmla="*/ 1 w 1533"/>
                <a:gd name="T107" fmla="*/ 1 h 363"/>
                <a:gd name="T108" fmla="*/ 1 w 1533"/>
                <a:gd name="T109" fmla="*/ 1 h 363"/>
                <a:gd name="T110" fmla="*/ 1 w 1533"/>
                <a:gd name="T111" fmla="*/ 1 h 363"/>
                <a:gd name="T112" fmla="*/ 1 w 1533"/>
                <a:gd name="T113" fmla="*/ 1 h 363"/>
                <a:gd name="T114" fmla="*/ 1 w 1533"/>
                <a:gd name="T115" fmla="*/ 0 h 363"/>
                <a:gd name="T116" fmla="*/ 0 w 1533"/>
                <a:gd name="T117" fmla="*/ 0 h 363"/>
                <a:gd name="T118" fmla="*/ 2 w 1533"/>
                <a:gd name="T119" fmla="*/ 1 h 3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3"/>
                <a:gd name="T181" fmla="*/ 0 h 363"/>
                <a:gd name="T182" fmla="*/ 1533 w 1533"/>
                <a:gd name="T183" fmla="*/ 363 h 3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3" h="363">
                  <a:moveTo>
                    <a:pt x="1526" y="302"/>
                  </a:moveTo>
                  <a:lnTo>
                    <a:pt x="1524" y="300"/>
                  </a:lnTo>
                  <a:lnTo>
                    <a:pt x="1520" y="300"/>
                  </a:lnTo>
                  <a:lnTo>
                    <a:pt x="1513" y="298"/>
                  </a:lnTo>
                  <a:lnTo>
                    <a:pt x="1503" y="296"/>
                  </a:lnTo>
                  <a:lnTo>
                    <a:pt x="1495" y="292"/>
                  </a:lnTo>
                  <a:lnTo>
                    <a:pt x="1490" y="290"/>
                  </a:lnTo>
                  <a:lnTo>
                    <a:pt x="1482" y="289"/>
                  </a:lnTo>
                  <a:lnTo>
                    <a:pt x="1475" y="289"/>
                  </a:lnTo>
                  <a:lnTo>
                    <a:pt x="1465" y="285"/>
                  </a:lnTo>
                  <a:lnTo>
                    <a:pt x="1457" y="285"/>
                  </a:lnTo>
                  <a:lnTo>
                    <a:pt x="1448" y="281"/>
                  </a:lnTo>
                  <a:lnTo>
                    <a:pt x="1438" y="279"/>
                  </a:lnTo>
                  <a:lnTo>
                    <a:pt x="1427" y="277"/>
                  </a:lnTo>
                  <a:lnTo>
                    <a:pt x="1416" y="273"/>
                  </a:lnTo>
                  <a:lnTo>
                    <a:pt x="1404" y="270"/>
                  </a:lnTo>
                  <a:lnTo>
                    <a:pt x="1393" y="268"/>
                  </a:lnTo>
                  <a:lnTo>
                    <a:pt x="1381" y="266"/>
                  </a:lnTo>
                  <a:lnTo>
                    <a:pt x="1368" y="262"/>
                  </a:lnTo>
                  <a:lnTo>
                    <a:pt x="1355" y="258"/>
                  </a:lnTo>
                  <a:lnTo>
                    <a:pt x="1342" y="256"/>
                  </a:lnTo>
                  <a:lnTo>
                    <a:pt x="1328" y="252"/>
                  </a:lnTo>
                  <a:lnTo>
                    <a:pt x="1313" y="249"/>
                  </a:lnTo>
                  <a:lnTo>
                    <a:pt x="1298" y="247"/>
                  </a:lnTo>
                  <a:lnTo>
                    <a:pt x="1285" y="243"/>
                  </a:lnTo>
                  <a:lnTo>
                    <a:pt x="1269" y="239"/>
                  </a:lnTo>
                  <a:lnTo>
                    <a:pt x="1254" y="235"/>
                  </a:lnTo>
                  <a:lnTo>
                    <a:pt x="1239" y="233"/>
                  </a:lnTo>
                  <a:lnTo>
                    <a:pt x="1224" y="230"/>
                  </a:lnTo>
                  <a:lnTo>
                    <a:pt x="1209" y="226"/>
                  </a:lnTo>
                  <a:lnTo>
                    <a:pt x="1191" y="220"/>
                  </a:lnTo>
                  <a:lnTo>
                    <a:pt x="1174" y="216"/>
                  </a:lnTo>
                  <a:lnTo>
                    <a:pt x="1159" y="214"/>
                  </a:lnTo>
                  <a:lnTo>
                    <a:pt x="1140" y="209"/>
                  </a:lnTo>
                  <a:lnTo>
                    <a:pt x="1125" y="205"/>
                  </a:lnTo>
                  <a:lnTo>
                    <a:pt x="1108" y="201"/>
                  </a:lnTo>
                  <a:lnTo>
                    <a:pt x="1091" y="197"/>
                  </a:lnTo>
                  <a:lnTo>
                    <a:pt x="1074" y="194"/>
                  </a:lnTo>
                  <a:lnTo>
                    <a:pt x="1055" y="190"/>
                  </a:lnTo>
                  <a:lnTo>
                    <a:pt x="1037" y="186"/>
                  </a:lnTo>
                  <a:lnTo>
                    <a:pt x="1020" y="182"/>
                  </a:lnTo>
                  <a:lnTo>
                    <a:pt x="1003" y="178"/>
                  </a:lnTo>
                  <a:lnTo>
                    <a:pt x="986" y="175"/>
                  </a:lnTo>
                  <a:lnTo>
                    <a:pt x="969" y="169"/>
                  </a:lnTo>
                  <a:lnTo>
                    <a:pt x="952" y="167"/>
                  </a:lnTo>
                  <a:lnTo>
                    <a:pt x="933" y="163"/>
                  </a:lnTo>
                  <a:lnTo>
                    <a:pt x="918" y="157"/>
                  </a:lnTo>
                  <a:lnTo>
                    <a:pt x="899" y="154"/>
                  </a:lnTo>
                  <a:lnTo>
                    <a:pt x="882" y="152"/>
                  </a:lnTo>
                  <a:lnTo>
                    <a:pt x="865" y="146"/>
                  </a:lnTo>
                  <a:lnTo>
                    <a:pt x="847" y="144"/>
                  </a:lnTo>
                  <a:lnTo>
                    <a:pt x="832" y="140"/>
                  </a:lnTo>
                  <a:lnTo>
                    <a:pt x="815" y="137"/>
                  </a:lnTo>
                  <a:lnTo>
                    <a:pt x="798" y="135"/>
                  </a:lnTo>
                  <a:lnTo>
                    <a:pt x="783" y="131"/>
                  </a:lnTo>
                  <a:lnTo>
                    <a:pt x="768" y="127"/>
                  </a:lnTo>
                  <a:lnTo>
                    <a:pt x="752" y="125"/>
                  </a:lnTo>
                  <a:lnTo>
                    <a:pt x="735" y="121"/>
                  </a:lnTo>
                  <a:lnTo>
                    <a:pt x="722" y="118"/>
                  </a:lnTo>
                  <a:lnTo>
                    <a:pt x="707" y="116"/>
                  </a:lnTo>
                  <a:lnTo>
                    <a:pt x="694" y="114"/>
                  </a:lnTo>
                  <a:lnTo>
                    <a:pt x="678" y="110"/>
                  </a:lnTo>
                  <a:lnTo>
                    <a:pt x="663" y="106"/>
                  </a:lnTo>
                  <a:lnTo>
                    <a:pt x="648" y="104"/>
                  </a:lnTo>
                  <a:lnTo>
                    <a:pt x="635" y="100"/>
                  </a:lnTo>
                  <a:lnTo>
                    <a:pt x="619" y="99"/>
                  </a:lnTo>
                  <a:lnTo>
                    <a:pt x="604" y="95"/>
                  </a:lnTo>
                  <a:lnTo>
                    <a:pt x="591" y="91"/>
                  </a:lnTo>
                  <a:lnTo>
                    <a:pt x="576" y="89"/>
                  </a:lnTo>
                  <a:lnTo>
                    <a:pt x="560" y="85"/>
                  </a:lnTo>
                  <a:lnTo>
                    <a:pt x="545" y="83"/>
                  </a:lnTo>
                  <a:lnTo>
                    <a:pt x="530" y="80"/>
                  </a:lnTo>
                  <a:lnTo>
                    <a:pt x="515" y="78"/>
                  </a:lnTo>
                  <a:lnTo>
                    <a:pt x="500" y="74"/>
                  </a:lnTo>
                  <a:lnTo>
                    <a:pt x="486" y="72"/>
                  </a:lnTo>
                  <a:lnTo>
                    <a:pt x="471" y="70"/>
                  </a:lnTo>
                  <a:lnTo>
                    <a:pt x="456" y="68"/>
                  </a:lnTo>
                  <a:lnTo>
                    <a:pt x="441" y="64"/>
                  </a:lnTo>
                  <a:lnTo>
                    <a:pt x="426" y="62"/>
                  </a:lnTo>
                  <a:lnTo>
                    <a:pt x="410" y="61"/>
                  </a:lnTo>
                  <a:lnTo>
                    <a:pt x="397" y="59"/>
                  </a:lnTo>
                  <a:lnTo>
                    <a:pt x="380" y="55"/>
                  </a:lnTo>
                  <a:lnTo>
                    <a:pt x="367" y="53"/>
                  </a:lnTo>
                  <a:lnTo>
                    <a:pt x="353" y="51"/>
                  </a:lnTo>
                  <a:lnTo>
                    <a:pt x="340" y="49"/>
                  </a:lnTo>
                  <a:lnTo>
                    <a:pt x="325" y="45"/>
                  </a:lnTo>
                  <a:lnTo>
                    <a:pt x="312" y="43"/>
                  </a:lnTo>
                  <a:lnTo>
                    <a:pt x="296" y="42"/>
                  </a:lnTo>
                  <a:lnTo>
                    <a:pt x="283" y="40"/>
                  </a:lnTo>
                  <a:lnTo>
                    <a:pt x="270" y="38"/>
                  </a:lnTo>
                  <a:lnTo>
                    <a:pt x="256" y="36"/>
                  </a:lnTo>
                  <a:lnTo>
                    <a:pt x="243" y="34"/>
                  </a:lnTo>
                  <a:lnTo>
                    <a:pt x="232" y="32"/>
                  </a:lnTo>
                  <a:lnTo>
                    <a:pt x="218" y="30"/>
                  </a:lnTo>
                  <a:lnTo>
                    <a:pt x="205" y="28"/>
                  </a:lnTo>
                  <a:lnTo>
                    <a:pt x="192" y="26"/>
                  </a:lnTo>
                  <a:lnTo>
                    <a:pt x="180" y="24"/>
                  </a:lnTo>
                  <a:lnTo>
                    <a:pt x="169" y="23"/>
                  </a:lnTo>
                  <a:lnTo>
                    <a:pt x="158" y="21"/>
                  </a:lnTo>
                  <a:lnTo>
                    <a:pt x="146" y="19"/>
                  </a:lnTo>
                  <a:lnTo>
                    <a:pt x="137" y="19"/>
                  </a:lnTo>
                  <a:lnTo>
                    <a:pt x="125" y="17"/>
                  </a:lnTo>
                  <a:lnTo>
                    <a:pt x="116" y="15"/>
                  </a:lnTo>
                  <a:lnTo>
                    <a:pt x="106" y="13"/>
                  </a:lnTo>
                  <a:lnTo>
                    <a:pt x="97" y="11"/>
                  </a:lnTo>
                  <a:lnTo>
                    <a:pt x="89" y="11"/>
                  </a:lnTo>
                  <a:lnTo>
                    <a:pt x="80" y="9"/>
                  </a:lnTo>
                  <a:lnTo>
                    <a:pt x="72" y="9"/>
                  </a:lnTo>
                  <a:lnTo>
                    <a:pt x="64" y="9"/>
                  </a:lnTo>
                  <a:lnTo>
                    <a:pt x="57" y="7"/>
                  </a:lnTo>
                  <a:lnTo>
                    <a:pt x="49" y="5"/>
                  </a:lnTo>
                  <a:lnTo>
                    <a:pt x="42" y="4"/>
                  </a:lnTo>
                  <a:lnTo>
                    <a:pt x="36" y="4"/>
                  </a:lnTo>
                  <a:lnTo>
                    <a:pt x="25" y="2"/>
                  </a:lnTo>
                  <a:lnTo>
                    <a:pt x="17" y="2"/>
                  </a:lnTo>
                  <a:lnTo>
                    <a:pt x="7" y="0"/>
                  </a:lnTo>
                  <a:lnTo>
                    <a:pt x="2" y="0"/>
                  </a:lnTo>
                  <a:lnTo>
                    <a:pt x="0" y="0"/>
                  </a:lnTo>
                  <a:lnTo>
                    <a:pt x="1533" y="363"/>
                  </a:lnTo>
                  <a:lnTo>
                    <a:pt x="1526" y="302"/>
                  </a:lnTo>
                  <a:close/>
                </a:path>
              </a:pathLst>
            </a:custGeom>
            <a:solidFill>
              <a:srgbClr val="FFFFFF"/>
            </a:solidFill>
            <a:ln w="9525">
              <a:noFill/>
              <a:round/>
              <a:headEnd/>
              <a:tailEnd/>
            </a:ln>
          </p:spPr>
          <p:txBody>
            <a:bodyPr/>
            <a:lstStyle/>
            <a:p>
              <a:pPr algn="ctr"/>
              <a:endParaRPr lang="en-US"/>
            </a:p>
          </p:txBody>
        </p:sp>
        <p:sp>
          <p:nvSpPr>
            <p:cNvPr id="573495" name="Freeform 29"/>
            <p:cNvSpPr>
              <a:spLocks/>
            </p:cNvSpPr>
            <p:nvPr/>
          </p:nvSpPr>
          <p:spPr bwMode="auto">
            <a:xfrm>
              <a:off x="3897" y="2158"/>
              <a:ext cx="25" cy="68"/>
            </a:xfrm>
            <a:custGeom>
              <a:avLst/>
              <a:gdLst>
                <a:gd name="T0" fmla="*/ 0 w 52"/>
                <a:gd name="T1" fmla="*/ 0 h 135"/>
                <a:gd name="T2" fmla="*/ 0 w 52"/>
                <a:gd name="T3" fmla="*/ 1 h 135"/>
                <a:gd name="T4" fmla="*/ 0 w 52"/>
                <a:gd name="T5" fmla="*/ 1 h 135"/>
                <a:gd name="T6" fmla="*/ 0 w 52"/>
                <a:gd name="T7" fmla="*/ 1 h 135"/>
                <a:gd name="T8" fmla="*/ 0 w 52"/>
                <a:gd name="T9" fmla="*/ 0 h 135"/>
                <a:gd name="T10" fmla="*/ 0 w 52"/>
                <a:gd name="T11" fmla="*/ 0 h 135"/>
                <a:gd name="T12" fmla="*/ 0 60000 65536"/>
                <a:gd name="T13" fmla="*/ 0 60000 65536"/>
                <a:gd name="T14" fmla="*/ 0 60000 65536"/>
                <a:gd name="T15" fmla="*/ 0 60000 65536"/>
                <a:gd name="T16" fmla="*/ 0 60000 65536"/>
                <a:gd name="T17" fmla="*/ 0 60000 65536"/>
                <a:gd name="T18" fmla="*/ 0 w 52"/>
                <a:gd name="T19" fmla="*/ 0 h 135"/>
                <a:gd name="T20" fmla="*/ 52 w 52"/>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52" h="135">
                  <a:moveTo>
                    <a:pt x="23" y="0"/>
                  </a:moveTo>
                  <a:lnTo>
                    <a:pt x="0" y="127"/>
                  </a:lnTo>
                  <a:lnTo>
                    <a:pt x="33" y="135"/>
                  </a:lnTo>
                  <a:lnTo>
                    <a:pt x="52" y="72"/>
                  </a:lnTo>
                  <a:lnTo>
                    <a:pt x="23" y="0"/>
                  </a:lnTo>
                  <a:close/>
                </a:path>
              </a:pathLst>
            </a:custGeom>
            <a:solidFill>
              <a:srgbClr val="8A998A"/>
            </a:solidFill>
            <a:ln w="9525">
              <a:noFill/>
              <a:round/>
              <a:headEnd/>
              <a:tailEnd/>
            </a:ln>
          </p:spPr>
          <p:txBody>
            <a:bodyPr/>
            <a:lstStyle/>
            <a:p>
              <a:pPr algn="ctr"/>
              <a:endParaRPr lang="en-US"/>
            </a:p>
          </p:txBody>
        </p:sp>
        <p:sp>
          <p:nvSpPr>
            <p:cNvPr id="573496" name="Freeform 30"/>
            <p:cNvSpPr>
              <a:spLocks/>
            </p:cNvSpPr>
            <p:nvPr/>
          </p:nvSpPr>
          <p:spPr bwMode="auto">
            <a:xfrm>
              <a:off x="3875" y="2061"/>
              <a:ext cx="155" cy="83"/>
            </a:xfrm>
            <a:custGeom>
              <a:avLst/>
              <a:gdLst>
                <a:gd name="T0" fmla="*/ 1 w 310"/>
                <a:gd name="T1" fmla="*/ 0 h 167"/>
                <a:gd name="T2" fmla="*/ 0 w 310"/>
                <a:gd name="T3" fmla="*/ 0 h 167"/>
                <a:gd name="T4" fmla="*/ 1 w 310"/>
                <a:gd name="T5" fmla="*/ 0 h 167"/>
                <a:gd name="T6" fmla="*/ 1 w 310"/>
                <a:gd name="T7" fmla="*/ 0 h 167"/>
                <a:gd name="T8" fmla="*/ 1 w 310"/>
                <a:gd name="T9" fmla="*/ 0 h 167"/>
                <a:gd name="T10" fmla="*/ 1 w 310"/>
                <a:gd name="T11" fmla="*/ 0 h 167"/>
                <a:gd name="T12" fmla="*/ 0 60000 65536"/>
                <a:gd name="T13" fmla="*/ 0 60000 65536"/>
                <a:gd name="T14" fmla="*/ 0 60000 65536"/>
                <a:gd name="T15" fmla="*/ 0 60000 65536"/>
                <a:gd name="T16" fmla="*/ 0 60000 65536"/>
                <a:gd name="T17" fmla="*/ 0 60000 65536"/>
                <a:gd name="T18" fmla="*/ 0 w 310"/>
                <a:gd name="T19" fmla="*/ 0 h 167"/>
                <a:gd name="T20" fmla="*/ 310 w 310"/>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310" h="167">
                  <a:moveTo>
                    <a:pt x="283" y="0"/>
                  </a:moveTo>
                  <a:lnTo>
                    <a:pt x="0" y="69"/>
                  </a:lnTo>
                  <a:lnTo>
                    <a:pt x="76" y="167"/>
                  </a:lnTo>
                  <a:lnTo>
                    <a:pt x="310" y="97"/>
                  </a:lnTo>
                  <a:lnTo>
                    <a:pt x="283" y="0"/>
                  </a:lnTo>
                  <a:close/>
                </a:path>
              </a:pathLst>
            </a:custGeom>
            <a:solidFill>
              <a:srgbClr val="C2D6C2"/>
            </a:solidFill>
            <a:ln w="9525">
              <a:noFill/>
              <a:round/>
              <a:headEnd/>
              <a:tailEnd/>
            </a:ln>
          </p:spPr>
          <p:txBody>
            <a:bodyPr/>
            <a:lstStyle/>
            <a:p>
              <a:pPr algn="ctr"/>
              <a:endParaRPr lang="en-US"/>
            </a:p>
          </p:txBody>
        </p:sp>
        <p:sp>
          <p:nvSpPr>
            <p:cNvPr id="573497" name="Freeform 31"/>
            <p:cNvSpPr>
              <a:spLocks/>
            </p:cNvSpPr>
            <p:nvPr/>
          </p:nvSpPr>
          <p:spPr bwMode="auto">
            <a:xfrm>
              <a:off x="3833" y="2015"/>
              <a:ext cx="183" cy="69"/>
            </a:xfrm>
            <a:custGeom>
              <a:avLst/>
              <a:gdLst>
                <a:gd name="T0" fmla="*/ 1 w 365"/>
                <a:gd name="T1" fmla="*/ 0 h 139"/>
                <a:gd name="T2" fmla="*/ 0 w 365"/>
                <a:gd name="T3" fmla="*/ 0 h 139"/>
                <a:gd name="T4" fmla="*/ 1 w 365"/>
                <a:gd name="T5" fmla="*/ 0 h 139"/>
                <a:gd name="T6" fmla="*/ 1 w 365"/>
                <a:gd name="T7" fmla="*/ 0 h 139"/>
                <a:gd name="T8" fmla="*/ 1 w 365"/>
                <a:gd name="T9" fmla="*/ 0 h 139"/>
                <a:gd name="T10" fmla="*/ 1 w 365"/>
                <a:gd name="T11" fmla="*/ 0 h 139"/>
                <a:gd name="T12" fmla="*/ 0 60000 65536"/>
                <a:gd name="T13" fmla="*/ 0 60000 65536"/>
                <a:gd name="T14" fmla="*/ 0 60000 65536"/>
                <a:gd name="T15" fmla="*/ 0 60000 65536"/>
                <a:gd name="T16" fmla="*/ 0 60000 65536"/>
                <a:gd name="T17" fmla="*/ 0 60000 65536"/>
                <a:gd name="T18" fmla="*/ 0 w 365"/>
                <a:gd name="T19" fmla="*/ 0 h 139"/>
                <a:gd name="T20" fmla="*/ 365 w 365"/>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365" h="139">
                  <a:moveTo>
                    <a:pt x="337" y="0"/>
                  </a:moveTo>
                  <a:lnTo>
                    <a:pt x="0" y="67"/>
                  </a:lnTo>
                  <a:lnTo>
                    <a:pt x="61" y="139"/>
                  </a:lnTo>
                  <a:lnTo>
                    <a:pt x="365" y="67"/>
                  </a:lnTo>
                  <a:lnTo>
                    <a:pt x="337" y="0"/>
                  </a:lnTo>
                  <a:close/>
                </a:path>
              </a:pathLst>
            </a:custGeom>
            <a:solidFill>
              <a:srgbClr val="C2D6C2"/>
            </a:solidFill>
            <a:ln w="9525">
              <a:noFill/>
              <a:round/>
              <a:headEnd/>
              <a:tailEnd/>
            </a:ln>
          </p:spPr>
          <p:txBody>
            <a:bodyPr/>
            <a:lstStyle/>
            <a:p>
              <a:pPr algn="ctr"/>
              <a:endParaRPr lang="en-US"/>
            </a:p>
          </p:txBody>
        </p:sp>
        <p:sp>
          <p:nvSpPr>
            <p:cNvPr id="573498" name="Freeform 32"/>
            <p:cNvSpPr>
              <a:spLocks/>
            </p:cNvSpPr>
            <p:nvPr/>
          </p:nvSpPr>
          <p:spPr bwMode="auto">
            <a:xfrm>
              <a:off x="3797" y="1973"/>
              <a:ext cx="203" cy="66"/>
            </a:xfrm>
            <a:custGeom>
              <a:avLst/>
              <a:gdLst>
                <a:gd name="T0" fmla="*/ 0 w 407"/>
                <a:gd name="T1" fmla="*/ 0 h 131"/>
                <a:gd name="T2" fmla="*/ 0 w 407"/>
                <a:gd name="T3" fmla="*/ 1 h 131"/>
                <a:gd name="T4" fmla="*/ 0 w 407"/>
                <a:gd name="T5" fmla="*/ 1 h 131"/>
                <a:gd name="T6" fmla="*/ 0 w 407"/>
                <a:gd name="T7" fmla="*/ 1 h 131"/>
                <a:gd name="T8" fmla="*/ 0 w 407"/>
                <a:gd name="T9" fmla="*/ 0 h 131"/>
                <a:gd name="T10" fmla="*/ 0 w 407"/>
                <a:gd name="T11" fmla="*/ 0 h 131"/>
                <a:gd name="T12" fmla="*/ 0 60000 65536"/>
                <a:gd name="T13" fmla="*/ 0 60000 65536"/>
                <a:gd name="T14" fmla="*/ 0 60000 65536"/>
                <a:gd name="T15" fmla="*/ 0 60000 65536"/>
                <a:gd name="T16" fmla="*/ 0 60000 65536"/>
                <a:gd name="T17" fmla="*/ 0 60000 65536"/>
                <a:gd name="T18" fmla="*/ 0 w 407"/>
                <a:gd name="T19" fmla="*/ 0 h 131"/>
                <a:gd name="T20" fmla="*/ 407 w 407"/>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407" h="131">
                  <a:moveTo>
                    <a:pt x="380" y="0"/>
                  </a:moveTo>
                  <a:lnTo>
                    <a:pt x="0" y="67"/>
                  </a:lnTo>
                  <a:lnTo>
                    <a:pt x="63" y="131"/>
                  </a:lnTo>
                  <a:lnTo>
                    <a:pt x="407" y="65"/>
                  </a:lnTo>
                  <a:lnTo>
                    <a:pt x="380" y="0"/>
                  </a:lnTo>
                  <a:close/>
                </a:path>
              </a:pathLst>
            </a:custGeom>
            <a:solidFill>
              <a:srgbClr val="C2D6C2"/>
            </a:solidFill>
            <a:ln w="9525">
              <a:noFill/>
              <a:round/>
              <a:headEnd/>
              <a:tailEnd/>
            </a:ln>
          </p:spPr>
          <p:txBody>
            <a:bodyPr/>
            <a:lstStyle/>
            <a:p>
              <a:pPr algn="ctr"/>
              <a:endParaRPr lang="en-US"/>
            </a:p>
          </p:txBody>
        </p:sp>
        <p:sp>
          <p:nvSpPr>
            <p:cNvPr id="573499" name="Freeform 33"/>
            <p:cNvSpPr>
              <a:spLocks/>
            </p:cNvSpPr>
            <p:nvPr/>
          </p:nvSpPr>
          <p:spPr bwMode="auto">
            <a:xfrm>
              <a:off x="3787" y="2139"/>
              <a:ext cx="105" cy="89"/>
            </a:xfrm>
            <a:custGeom>
              <a:avLst/>
              <a:gdLst>
                <a:gd name="T0" fmla="*/ 0 w 211"/>
                <a:gd name="T1" fmla="*/ 0 h 179"/>
                <a:gd name="T2" fmla="*/ 0 w 211"/>
                <a:gd name="T3" fmla="*/ 0 h 179"/>
                <a:gd name="T4" fmla="*/ 0 w 211"/>
                <a:gd name="T5" fmla="*/ 0 h 179"/>
                <a:gd name="T6" fmla="*/ 0 w 211"/>
                <a:gd name="T7" fmla="*/ 0 h 179"/>
                <a:gd name="T8" fmla="*/ 0 w 211"/>
                <a:gd name="T9" fmla="*/ 0 h 179"/>
                <a:gd name="T10" fmla="*/ 0 w 211"/>
                <a:gd name="T11" fmla="*/ 0 h 179"/>
                <a:gd name="T12" fmla="*/ 0 60000 65536"/>
                <a:gd name="T13" fmla="*/ 0 60000 65536"/>
                <a:gd name="T14" fmla="*/ 0 60000 65536"/>
                <a:gd name="T15" fmla="*/ 0 60000 65536"/>
                <a:gd name="T16" fmla="*/ 0 60000 65536"/>
                <a:gd name="T17" fmla="*/ 0 60000 65536"/>
                <a:gd name="T18" fmla="*/ 0 w 211"/>
                <a:gd name="T19" fmla="*/ 0 h 179"/>
                <a:gd name="T20" fmla="*/ 211 w 211"/>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211" h="179">
                  <a:moveTo>
                    <a:pt x="211" y="36"/>
                  </a:moveTo>
                  <a:lnTo>
                    <a:pt x="188" y="171"/>
                  </a:lnTo>
                  <a:lnTo>
                    <a:pt x="0" y="179"/>
                  </a:lnTo>
                  <a:lnTo>
                    <a:pt x="17" y="0"/>
                  </a:lnTo>
                  <a:lnTo>
                    <a:pt x="211" y="36"/>
                  </a:lnTo>
                  <a:close/>
                </a:path>
              </a:pathLst>
            </a:custGeom>
            <a:solidFill>
              <a:srgbClr val="C2D6C2"/>
            </a:solidFill>
            <a:ln w="9525">
              <a:noFill/>
              <a:round/>
              <a:headEnd/>
              <a:tailEnd/>
            </a:ln>
          </p:spPr>
          <p:txBody>
            <a:bodyPr/>
            <a:lstStyle/>
            <a:p>
              <a:pPr algn="ctr"/>
              <a:endParaRPr lang="en-US"/>
            </a:p>
          </p:txBody>
        </p:sp>
        <p:sp>
          <p:nvSpPr>
            <p:cNvPr id="573500" name="Freeform 34"/>
            <p:cNvSpPr>
              <a:spLocks/>
            </p:cNvSpPr>
            <p:nvPr/>
          </p:nvSpPr>
          <p:spPr bwMode="auto">
            <a:xfrm>
              <a:off x="3659" y="2122"/>
              <a:ext cx="116" cy="112"/>
            </a:xfrm>
            <a:custGeom>
              <a:avLst/>
              <a:gdLst>
                <a:gd name="T0" fmla="*/ 1 w 232"/>
                <a:gd name="T1" fmla="*/ 1 h 224"/>
                <a:gd name="T2" fmla="*/ 1 w 232"/>
                <a:gd name="T3" fmla="*/ 1 h 224"/>
                <a:gd name="T4" fmla="*/ 0 w 232"/>
                <a:gd name="T5" fmla="*/ 1 h 224"/>
                <a:gd name="T6" fmla="*/ 1 w 232"/>
                <a:gd name="T7" fmla="*/ 0 h 224"/>
                <a:gd name="T8" fmla="*/ 1 w 232"/>
                <a:gd name="T9" fmla="*/ 1 h 224"/>
                <a:gd name="T10" fmla="*/ 1 w 232"/>
                <a:gd name="T11" fmla="*/ 1 h 224"/>
                <a:gd name="T12" fmla="*/ 0 60000 65536"/>
                <a:gd name="T13" fmla="*/ 0 60000 65536"/>
                <a:gd name="T14" fmla="*/ 0 60000 65536"/>
                <a:gd name="T15" fmla="*/ 0 60000 65536"/>
                <a:gd name="T16" fmla="*/ 0 60000 65536"/>
                <a:gd name="T17" fmla="*/ 0 60000 65536"/>
                <a:gd name="T18" fmla="*/ 0 w 232"/>
                <a:gd name="T19" fmla="*/ 0 h 224"/>
                <a:gd name="T20" fmla="*/ 232 w 232"/>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232" h="224">
                  <a:moveTo>
                    <a:pt x="232" y="24"/>
                  </a:moveTo>
                  <a:lnTo>
                    <a:pt x="204" y="213"/>
                  </a:lnTo>
                  <a:lnTo>
                    <a:pt x="0" y="224"/>
                  </a:lnTo>
                  <a:lnTo>
                    <a:pt x="76" y="0"/>
                  </a:lnTo>
                  <a:lnTo>
                    <a:pt x="232" y="24"/>
                  </a:lnTo>
                  <a:close/>
                </a:path>
              </a:pathLst>
            </a:custGeom>
            <a:solidFill>
              <a:srgbClr val="C2D6C2"/>
            </a:solidFill>
            <a:ln w="9525">
              <a:noFill/>
              <a:round/>
              <a:headEnd/>
              <a:tailEnd/>
            </a:ln>
          </p:spPr>
          <p:txBody>
            <a:bodyPr/>
            <a:lstStyle/>
            <a:p>
              <a:pPr algn="ctr"/>
              <a:endParaRPr lang="en-US"/>
            </a:p>
          </p:txBody>
        </p:sp>
        <p:sp>
          <p:nvSpPr>
            <p:cNvPr id="573501" name="Freeform 35"/>
            <p:cNvSpPr>
              <a:spLocks/>
            </p:cNvSpPr>
            <p:nvPr/>
          </p:nvSpPr>
          <p:spPr bwMode="auto">
            <a:xfrm>
              <a:off x="3550" y="2113"/>
              <a:ext cx="130" cy="128"/>
            </a:xfrm>
            <a:custGeom>
              <a:avLst/>
              <a:gdLst>
                <a:gd name="T0" fmla="*/ 1 w 260"/>
                <a:gd name="T1" fmla="*/ 1 h 256"/>
                <a:gd name="T2" fmla="*/ 1 w 260"/>
                <a:gd name="T3" fmla="*/ 1 h 256"/>
                <a:gd name="T4" fmla="*/ 0 w 260"/>
                <a:gd name="T5" fmla="*/ 1 h 256"/>
                <a:gd name="T6" fmla="*/ 1 w 260"/>
                <a:gd name="T7" fmla="*/ 0 h 256"/>
                <a:gd name="T8" fmla="*/ 1 w 260"/>
                <a:gd name="T9" fmla="*/ 1 h 256"/>
                <a:gd name="T10" fmla="*/ 1 w 260"/>
                <a:gd name="T11" fmla="*/ 1 h 256"/>
                <a:gd name="T12" fmla="*/ 0 60000 65536"/>
                <a:gd name="T13" fmla="*/ 0 60000 65536"/>
                <a:gd name="T14" fmla="*/ 0 60000 65536"/>
                <a:gd name="T15" fmla="*/ 0 60000 65536"/>
                <a:gd name="T16" fmla="*/ 0 60000 65536"/>
                <a:gd name="T17" fmla="*/ 0 60000 65536"/>
                <a:gd name="T18" fmla="*/ 0 w 260"/>
                <a:gd name="T19" fmla="*/ 0 h 256"/>
                <a:gd name="T20" fmla="*/ 260 w 260"/>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260" h="256">
                  <a:moveTo>
                    <a:pt x="260" y="13"/>
                  </a:moveTo>
                  <a:lnTo>
                    <a:pt x="161" y="243"/>
                  </a:lnTo>
                  <a:lnTo>
                    <a:pt x="0" y="256"/>
                  </a:lnTo>
                  <a:lnTo>
                    <a:pt x="123" y="0"/>
                  </a:lnTo>
                  <a:lnTo>
                    <a:pt x="260" y="13"/>
                  </a:lnTo>
                  <a:close/>
                </a:path>
              </a:pathLst>
            </a:custGeom>
            <a:solidFill>
              <a:srgbClr val="C2D6C2"/>
            </a:solidFill>
            <a:ln w="9525">
              <a:noFill/>
              <a:round/>
              <a:headEnd/>
              <a:tailEnd/>
            </a:ln>
          </p:spPr>
          <p:txBody>
            <a:bodyPr/>
            <a:lstStyle/>
            <a:p>
              <a:pPr algn="ctr"/>
              <a:endParaRPr lang="en-US"/>
            </a:p>
          </p:txBody>
        </p:sp>
        <p:sp>
          <p:nvSpPr>
            <p:cNvPr id="573502" name="Freeform 36"/>
            <p:cNvSpPr>
              <a:spLocks/>
            </p:cNvSpPr>
            <p:nvPr/>
          </p:nvSpPr>
          <p:spPr bwMode="auto">
            <a:xfrm>
              <a:off x="3838" y="2234"/>
              <a:ext cx="214" cy="65"/>
            </a:xfrm>
            <a:custGeom>
              <a:avLst/>
              <a:gdLst>
                <a:gd name="T0" fmla="*/ 1 w 427"/>
                <a:gd name="T1" fmla="*/ 1 h 129"/>
                <a:gd name="T2" fmla="*/ 0 w 427"/>
                <a:gd name="T3" fmla="*/ 1 h 129"/>
                <a:gd name="T4" fmla="*/ 1 w 427"/>
                <a:gd name="T5" fmla="*/ 0 h 129"/>
                <a:gd name="T6" fmla="*/ 1 w 427"/>
                <a:gd name="T7" fmla="*/ 1 h 129"/>
                <a:gd name="T8" fmla="*/ 1 w 427"/>
                <a:gd name="T9" fmla="*/ 1 h 129"/>
                <a:gd name="T10" fmla="*/ 1 w 427"/>
                <a:gd name="T11" fmla="*/ 1 h 129"/>
                <a:gd name="T12" fmla="*/ 0 60000 65536"/>
                <a:gd name="T13" fmla="*/ 0 60000 65536"/>
                <a:gd name="T14" fmla="*/ 0 60000 65536"/>
                <a:gd name="T15" fmla="*/ 0 60000 65536"/>
                <a:gd name="T16" fmla="*/ 0 60000 65536"/>
                <a:gd name="T17" fmla="*/ 0 60000 65536"/>
                <a:gd name="T18" fmla="*/ 0 w 427"/>
                <a:gd name="T19" fmla="*/ 0 h 129"/>
                <a:gd name="T20" fmla="*/ 427 w 427"/>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427" h="129">
                  <a:moveTo>
                    <a:pt x="418" y="129"/>
                  </a:moveTo>
                  <a:lnTo>
                    <a:pt x="0" y="93"/>
                  </a:lnTo>
                  <a:lnTo>
                    <a:pt x="106" y="0"/>
                  </a:lnTo>
                  <a:lnTo>
                    <a:pt x="427" y="30"/>
                  </a:lnTo>
                  <a:lnTo>
                    <a:pt x="418" y="129"/>
                  </a:lnTo>
                  <a:close/>
                </a:path>
              </a:pathLst>
            </a:custGeom>
            <a:solidFill>
              <a:srgbClr val="C2D6C2"/>
            </a:solidFill>
            <a:ln w="9525">
              <a:noFill/>
              <a:round/>
              <a:headEnd/>
              <a:tailEnd/>
            </a:ln>
          </p:spPr>
          <p:txBody>
            <a:bodyPr/>
            <a:lstStyle/>
            <a:p>
              <a:pPr algn="ctr"/>
              <a:endParaRPr lang="en-US"/>
            </a:p>
          </p:txBody>
        </p:sp>
        <p:sp>
          <p:nvSpPr>
            <p:cNvPr id="573503" name="Freeform 37"/>
            <p:cNvSpPr>
              <a:spLocks/>
            </p:cNvSpPr>
            <p:nvPr/>
          </p:nvSpPr>
          <p:spPr bwMode="auto">
            <a:xfrm>
              <a:off x="3793" y="2288"/>
              <a:ext cx="253" cy="65"/>
            </a:xfrm>
            <a:custGeom>
              <a:avLst/>
              <a:gdLst>
                <a:gd name="T0" fmla="*/ 1 w 506"/>
                <a:gd name="T1" fmla="*/ 0 h 131"/>
                <a:gd name="T2" fmla="*/ 0 w 506"/>
                <a:gd name="T3" fmla="*/ 0 h 131"/>
                <a:gd name="T4" fmla="*/ 1 w 506"/>
                <a:gd name="T5" fmla="*/ 0 h 131"/>
                <a:gd name="T6" fmla="*/ 1 w 506"/>
                <a:gd name="T7" fmla="*/ 0 h 131"/>
                <a:gd name="T8" fmla="*/ 1 w 506"/>
                <a:gd name="T9" fmla="*/ 0 h 131"/>
                <a:gd name="T10" fmla="*/ 1 w 506"/>
                <a:gd name="T11" fmla="*/ 0 h 131"/>
                <a:gd name="T12" fmla="*/ 0 60000 65536"/>
                <a:gd name="T13" fmla="*/ 0 60000 65536"/>
                <a:gd name="T14" fmla="*/ 0 60000 65536"/>
                <a:gd name="T15" fmla="*/ 0 60000 65536"/>
                <a:gd name="T16" fmla="*/ 0 60000 65536"/>
                <a:gd name="T17" fmla="*/ 0 60000 65536"/>
                <a:gd name="T18" fmla="*/ 0 w 506"/>
                <a:gd name="T19" fmla="*/ 0 h 131"/>
                <a:gd name="T20" fmla="*/ 506 w 506"/>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506" h="131">
                  <a:moveTo>
                    <a:pt x="494" y="131"/>
                  </a:moveTo>
                  <a:lnTo>
                    <a:pt x="0" y="71"/>
                  </a:lnTo>
                  <a:lnTo>
                    <a:pt x="76" y="0"/>
                  </a:lnTo>
                  <a:lnTo>
                    <a:pt x="506" y="48"/>
                  </a:lnTo>
                  <a:lnTo>
                    <a:pt x="494" y="131"/>
                  </a:lnTo>
                  <a:close/>
                </a:path>
              </a:pathLst>
            </a:custGeom>
            <a:solidFill>
              <a:srgbClr val="C2D6C2"/>
            </a:solidFill>
            <a:ln w="9525">
              <a:noFill/>
              <a:round/>
              <a:headEnd/>
              <a:tailEnd/>
            </a:ln>
          </p:spPr>
          <p:txBody>
            <a:bodyPr/>
            <a:lstStyle/>
            <a:p>
              <a:pPr algn="ctr"/>
              <a:endParaRPr lang="en-US"/>
            </a:p>
          </p:txBody>
        </p:sp>
        <p:sp>
          <p:nvSpPr>
            <p:cNvPr id="573504" name="Freeform 38"/>
            <p:cNvSpPr>
              <a:spLocks/>
            </p:cNvSpPr>
            <p:nvPr/>
          </p:nvSpPr>
          <p:spPr bwMode="auto">
            <a:xfrm>
              <a:off x="3744" y="2336"/>
              <a:ext cx="292" cy="82"/>
            </a:xfrm>
            <a:custGeom>
              <a:avLst/>
              <a:gdLst>
                <a:gd name="T0" fmla="*/ 0 w 585"/>
                <a:gd name="T1" fmla="*/ 1 h 164"/>
                <a:gd name="T2" fmla="*/ 0 w 585"/>
                <a:gd name="T3" fmla="*/ 1 h 164"/>
                <a:gd name="T4" fmla="*/ 0 w 585"/>
                <a:gd name="T5" fmla="*/ 0 h 164"/>
                <a:gd name="T6" fmla="*/ 0 w 585"/>
                <a:gd name="T7" fmla="*/ 1 h 164"/>
                <a:gd name="T8" fmla="*/ 0 w 585"/>
                <a:gd name="T9" fmla="*/ 1 h 164"/>
                <a:gd name="T10" fmla="*/ 0 w 585"/>
                <a:gd name="T11" fmla="*/ 1 h 164"/>
                <a:gd name="T12" fmla="*/ 0 60000 65536"/>
                <a:gd name="T13" fmla="*/ 0 60000 65536"/>
                <a:gd name="T14" fmla="*/ 0 60000 65536"/>
                <a:gd name="T15" fmla="*/ 0 60000 65536"/>
                <a:gd name="T16" fmla="*/ 0 60000 65536"/>
                <a:gd name="T17" fmla="*/ 0 60000 65536"/>
                <a:gd name="T18" fmla="*/ 0 w 585"/>
                <a:gd name="T19" fmla="*/ 0 h 164"/>
                <a:gd name="T20" fmla="*/ 585 w 585"/>
                <a:gd name="T21" fmla="*/ 164 h 164"/>
              </a:gdLst>
              <a:ahLst/>
              <a:cxnLst>
                <a:cxn ang="T12">
                  <a:pos x="T0" y="T1"/>
                </a:cxn>
                <a:cxn ang="T13">
                  <a:pos x="T2" y="T3"/>
                </a:cxn>
                <a:cxn ang="T14">
                  <a:pos x="T4" y="T5"/>
                </a:cxn>
                <a:cxn ang="T15">
                  <a:pos x="T6" y="T7"/>
                </a:cxn>
                <a:cxn ang="T16">
                  <a:pos x="T8" y="T9"/>
                </a:cxn>
                <a:cxn ang="T17">
                  <a:pos x="T10" y="T11"/>
                </a:cxn>
              </a:cxnLst>
              <a:rect l="T18" t="T19" r="T20" b="T21"/>
              <a:pathLst>
                <a:path w="585" h="164">
                  <a:moveTo>
                    <a:pt x="562" y="164"/>
                  </a:moveTo>
                  <a:lnTo>
                    <a:pt x="0" y="74"/>
                  </a:lnTo>
                  <a:lnTo>
                    <a:pt x="83" y="0"/>
                  </a:lnTo>
                  <a:lnTo>
                    <a:pt x="585" y="69"/>
                  </a:lnTo>
                  <a:lnTo>
                    <a:pt x="562" y="164"/>
                  </a:lnTo>
                  <a:close/>
                </a:path>
              </a:pathLst>
            </a:custGeom>
            <a:solidFill>
              <a:srgbClr val="C2D6C2"/>
            </a:solidFill>
            <a:ln w="9525">
              <a:noFill/>
              <a:round/>
              <a:headEnd/>
              <a:tailEnd/>
            </a:ln>
          </p:spPr>
          <p:txBody>
            <a:bodyPr/>
            <a:lstStyle/>
            <a:p>
              <a:pPr algn="ctr"/>
              <a:endParaRPr lang="en-US"/>
            </a:p>
          </p:txBody>
        </p:sp>
        <p:sp>
          <p:nvSpPr>
            <p:cNvPr id="573505" name="Freeform 39"/>
            <p:cNvSpPr>
              <a:spLocks/>
            </p:cNvSpPr>
            <p:nvPr/>
          </p:nvSpPr>
          <p:spPr bwMode="auto">
            <a:xfrm>
              <a:off x="3922" y="2121"/>
              <a:ext cx="120" cy="66"/>
            </a:xfrm>
            <a:custGeom>
              <a:avLst/>
              <a:gdLst>
                <a:gd name="T0" fmla="*/ 0 w 239"/>
                <a:gd name="T1" fmla="*/ 1 h 131"/>
                <a:gd name="T2" fmla="*/ 1 w 239"/>
                <a:gd name="T3" fmla="*/ 1 h 131"/>
                <a:gd name="T4" fmla="*/ 1 w 239"/>
                <a:gd name="T5" fmla="*/ 1 h 131"/>
                <a:gd name="T6" fmla="*/ 1 w 239"/>
                <a:gd name="T7" fmla="*/ 0 h 131"/>
                <a:gd name="T8" fmla="*/ 0 w 239"/>
                <a:gd name="T9" fmla="*/ 1 h 131"/>
                <a:gd name="T10" fmla="*/ 0 w 239"/>
                <a:gd name="T11" fmla="*/ 1 h 131"/>
                <a:gd name="T12" fmla="*/ 0 60000 65536"/>
                <a:gd name="T13" fmla="*/ 0 60000 65536"/>
                <a:gd name="T14" fmla="*/ 0 60000 65536"/>
                <a:gd name="T15" fmla="*/ 0 60000 65536"/>
                <a:gd name="T16" fmla="*/ 0 60000 65536"/>
                <a:gd name="T17" fmla="*/ 0 60000 65536"/>
                <a:gd name="T18" fmla="*/ 0 w 239"/>
                <a:gd name="T19" fmla="*/ 0 h 131"/>
                <a:gd name="T20" fmla="*/ 239 w 239"/>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239" h="131">
                  <a:moveTo>
                    <a:pt x="0" y="61"/>
                  </a:moveTo>
                  <a:lnTo>
                    <a:pt x="21" y="131"/>
                  </a:lnTo>
                  <a:lnTo>
                    <a:pt x="239" y="95"/>
                  </a:lnTo>
                  <a:lnTo>
                    <a:pt x="218" y="0"/>
                  </a:lnTo>
                  <a:lnTo>
                    <a:pt x="0" y="61"/>
                  </a:lnTo>
                  <a:close/>
                </a:path>
              </a:pathLst>
            </a:custGeom>
            <a:solidFill>
              <a:srgbClr val="B0C2B0"/>
            </a:solidFill>
            <a:ln w="9525">
              <a:noFill/>
              <a:round/>
              <a:headEnd/>
              <a:tailEnd/>
            </a:ln>
          </p:spPr>
          <p:txBody>
            <a:bodyPr/>
            <a:lstStyle/>
            <a:p>
              <a:pPr algn="ctr"/>
              <a:endParaRPr lang="en-US"/>
            </a:p>
          </p:txBody>
        </p:sp>
        <p:sp>
          <p:nvSpPr>
            <p:cNvPr id="573506" name="Freeform 40"/>
            <p:cNvSpPr>
              <a:spLocks/>
            </p:cNvSpPr>
            <p:nvPr/>
          </p:nvSpPr>
          <p:spPr bwMode="auto">
            <a:xfrm>
              <a:off x="4232" y="2073"/>
              <a:ext cx="93" cy="122"/>
            </a:xfrm>
            <a:custGeom>
              <a:avLst/>
              <a:gdLst>
                <a:gd name="T0" fmla="*/ 0 w 187"/>
                <a:gd name="T1" fmla="*/ 0 h 243"/>
                <a:gd name="T2" fmla="*/ 0 w 187"/>
                <a:gd name="T3" fmla="*/ 1 h 243"/>
                <a:gd name="T4" fmla="*/ 0 w 187"/>
                <a:gd name="T5" fmla="*/ 1 h 243"/>
                <a:gd name="T6" fmla="*/ 0 w 187"/>
                <a:gd name="T7" fmla="*/ 1 h 243"/>
                <a:gd name="T8" fmla="*/ 0 w 187"/>
                <a:gd name="T9" fmla="*/ 0 h 243"/>
                <a:gd name="T10" fmla="*/ 0 w 187"/>
                <a:gd name="T11" fmla="*/ 0 h 243"/>
                <a:gd name="T12" fmla="*/ 0 60000 65536"/>
                <a:gd name="T13" fmla="*/ 0 60000 65536"/>
                <a:gd name="T14" fmla="*/ 0 60000 65536"/>
                <a:gd name="T15" fmla="*/ 0 60000 65536"/>
                <a:gd name="T16" fmla="*/ 0 60000 65536"/>
                <a:gd name="T17" fmla="*/ 0 60000 65536"/>
                <a:gd name="T18" fmla="*/ 0 w 187"/>
                <a:gd name="T19" fmla="*/ 0 h 243"/>
                <a:gd name="T20" fmla="*/ 187 w 187"/>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187" h="243">
                  <a:moveTo>
                    <a:pt x="2" y="0"/>
                  </a:moveTo>
                  <a:lnTo>
                    <a:pt x="0" y="125"/>
                  </a:lnTo>
                  <a:lnTo>
                    <a:pt x="122" y="243"/>
                  </a:lnTo>
                  <a:lnTo>
                    <a:pt x="187" y="167"/>
                  </a:lnTo>
                  <a:lnTo>
                    <a:pt x="2" y="0"/>
                  </a:lnTo>
                  <a:close/>
                </a:path>
              </a:pathLst>
            </a:custGeom>
            <a:solidFill>
              <a:srgbClr val="FFFFC2"/>
            </a:solidFill>
            <a:ln w="9525">
              <a:noFill/>
              <a:round/>
              <a:headEnd/>
              <a:tailEnd/>
            </a:ln>
          </p:spPr>
          <p:txBody>
            <a:bodyPr/>
            <a:lstStyle/>
            <a:p>
              <a:pPr algn="ctr"/>
              <a:endParaRPr lang="en-US"/>
            </a:p>
          </p:txBody>
        </p:sp>
        <p:sp>
          <p:nvSpPr>
            <p:cNvPr id="573507" name="Freeform 41"/>
            <p:cNvSpPr>
              <a:spLocks/>
            </p:cNvSpPr>
            <p:nvPr/>
          </p:nvSpPr>
          <p:spPr bwMode="auto">
            <a:xfrm>
              <a:off x="3985" y="2466"/>
              <a:ext cx="219" cy="107"/>
            </a:xfrm>
            <a:custGeom>
              <a:avLst/>
              <a:gdLst>
                <a:gd name="T0" fmla="*/ 0 w 437"/>
                <a:gd name="T1" fmla="*/ 1 h 212"/>
                <a:gd name="T2" fmla="*/ 1 w 437"/>
                <a:gd name="T3" fmla="*/ 1 h 212"/>
                <a:gd name="T4" fmla="*/ 1 w 437"/>
                <a:gd name="T5" fmla="*/ 1 h 212"/>
                <a:gd name="T6" fmla="*/ 1 w 437"/>
                <a:gd name="T7" fmla="*/ 0 h 212"/>
                <a:gd name="T8" fmla="*/ 0 w 437"/>
                <a:gd name="T9" fmla="*/ 1 h 212"/>
                <a:gd name="T10" fmla="*/ 0 w 437"/>
                <a:gd name="T11" fmla="*/ 1 h 212"/>
                <a:gd name="T12" fmla="*/ 0 60000 65536"/>
                <a:gd name="T13" fmla="*/ 0 60000 65536"/>
                <a:gd name="T14" fmla="*/ 0 60000 65536"/>
                <a:gd name="T15" fmla="*/ 0 60000 65536"/>
                <a:gd name="T16" fmla="*/ 0 60000 65536"/>
                <a:gd name="T17" fmla="*/ 0 60000 65536"/>
                <a:gd name="T18" fmla="*/ 0 w 437"/>
                <a:gd name="T19" fmla="*/ 0 h 212"/>
                <a:gd name="T20" fmla="*/ 437 w 437"/>
                <a:gd name="T21" fmla="*/ 212 h 212"/>
              </a:gdLst>
              <a:ahLst/>
              <a:cxnLst>
                <a:cxn ang="T12">
                  <a:pos x="T0" y="T1"/>
                </a:cxn>
                <a:cxn ang="T13">
                  <a:pos x="T2" y="T3"/>
                </a:cxn>
                <a:cxn ang="T14">
                  <a:pos x="T4" y="T5"/>
                </a:cxn>
                <a:cxn ang="T15">
                  <a:pos x="T6" y="T7"/>
                </a:cxn>
                <a:cxn ang="T16">
                  <a:pos x="T8" y="T9"/>
                </a:cxn>
                <a:cxn ang="T17">
                  <a:pos x="T10" y="T11"/>
                </a:cxn>
              </a:cxnLst>
              <a:rect l="T18" t="T19" r="T20" b="T21"/>
              <a:pathLst>
                <a:path w="437" h="212">
                  <a:moveTo>
                    <a:pt x="0" y="123"/>
                  </a:moveTo>
                  <a:lnTo>
                    <a:pt x="437" y="212"/>
                  </a:lnTo>
                  <a:lnTo>
                    <a:pt x="430" y="60"/>
                  </a:lnTo>
                  <a:lnTo>
                    <a:pt x="44" y="0"/>
                  </a:lnTo>
                  <a:lnTo>
                    <a:pt x="0" y="123"/>
                  </a:lnTo>
                  <a:close/>
                </a:path>
              </a:pathLst>
            </a:custGeom>
            <a:solidFill>
              <a:srgbClr val="FFFFFF"/>
            </a:solidFill>
            <a:ln w="9525">
              <a:noFill/>
              <a:round/>
              <a:headEnd/>
              <a:tailEnd/>
            </a:ln>
          </p:spPr>
          <p:txBody>
            <a:bodyPr/>
            <a:lstStyle/>
            <a:p>
              <a:pPr algn="ctr"/>
              <a:endParaRPr lang="en-US"/>
            </a:p>
          </p:txBody>
        </p:sp>
        <p:sp>
          <p:nvSpPr>
            <p:cNvPr id="573508" name="Freeform 42"/>
            <p:cNvSpPr>
              <a:spLocks/>
            </p:cNvSpPr>
            <p:nvPr/>
          </p:nvSpPr>
          <p:spPr bwMode="auto">
            <a:xfrm>
              <a:off x="4481" y="2024"/>
              <a:ext cx="89" cy="70"/>
            </a:xfrm>
            <a:custGeom>
              <a:avLst/>
              <a:gdLst>
                <a:gd name="T0" fmla="*/ 0 w 179"/>
                <a:gd name="T1" fmla="*/ 0 h 141"/>
                <a:gd name="T2" fmla="*/ 0 w 179"/>
                <a:gd name="T3" fmla="*/ 0 h 141"/>
                <a:gd name="T4" fmla="*/ 0 w 179"/>
                <a:gd name="T5" fmla="*/ 0 h 141"/>
                <a:gd name="T6" fmla="*/ 0 w 179"/>
                <a:gd name="T7" fmla="*/ 0 h 141"/>
                <a:gd name="T8" fmla="*/ 0 w 179"/>
                <a:gd name="T9" fmla="*/ 0 h 141"/>
                <a:gd name="T10" fmla="*/ 0 w 179"/>
                <a:gd name="T11" fmla="*/ 0 h 141"/>
                <a:gd name="T12" fmla="*/ 0 60000 65536"/>
                <a:gd name="T13" fmla="*/ 0 60000 65536"/>
                <a:gd name="T14" fmla="*/ 0 60000 65536"/>
                <a:gd name="T15" fmla="*/ 0 60000 65536"/>
                <a:gd name="T16" fmla="*/ 0 60000 65536"/>
                <a:gd name="T17" fmla="*/ 0 60000 65536"/>
                <a:gd name="T18" fmla="*/ 0 w 179"/>
                <a:gd name="T19" fmla="*/ 0 h 141"/>
                <a:gd name="T20" fmla="*/ 179 w 179"/>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179" h="141">
                  <a:moveTo>
                    <a:pt x="4" y="0"/>
                  </a:moveTo>
                  <a:lnTo>
                    <a:pt x="0" y="124"/>
                  </a:lnTo>
                  <a:lnTo>
                    <a:pt x="29" y="141"/>
                  </a:lnTo>
                  <a:lnTo>
                    <a:pt x="179" y="74"/>
                  </a:lnTo>
                  <a:lnTo>
                    <a:pt x="4" y="0"/>
                  </a:lnTo>
                  <a:close/>
                </a:path>
              </a:pathLst>
            </a:custGeom>
            <a:solidFill>
              <a:srgbClr val="FFFFC2"/>
            </a:solidFill>
            <a:ln w="9525">
              <a:noFill/>
              <a:round/>
              <a:headEnd/>
              <a:tailEnd/>
            </a:ln>
          </p:spPr>
          <p:txBody>
            <a:bodyPr/>
            <a:lstStyle/>
            <a:p>
              <a:pPr algn="ctr"/>
              <a:endParaRPr lang="en-US"/>
            </a:p>
          </p:txBody>
        </p:sp>
        <p:sp>
          <p:nvSpPr>
            <p:cNvPr id="573509" name="Freeform 43"/>
            <p:cNvSpPr>
              <a:spLocks/>
            </p:cNvSpPr>
            <p:nvPr/>
          </p:nvSpPr>
          <p:spPr bwMode="auto">
            <a:xfrm>
              <a:off x="4507" y="2214"/>
              <a:ext cx="107" cy="134"/>
            </a:xfrm>
            <a:custGeom>
              <a:avLst/>
              <a:gdLst>
                <a:gd name="T0" fmla="*/ 1 w 214"/>
                <a:gd name="T1" fmla="*/ 0 h 268"/>
                <a:gd name="T2" fmla="*/ 1 w 214"/>
                <a:gd name="T3" fmla="*/ 1 h 268"/>
                <a:gd name="T4" fmla="*/ 0 w 214"/>
                <a:gd name="T5" fmla="*/ 1 h 268"/>
                <a:gd name="T6" fmla="*/ 0 w 214"/>
                <a:gd name="T7" fmla="*/ 1 h 268"/>
                <a:gd name="T8" fmla="*/ 0 w 214"/>
                <a:gd name="T9" fmla="*/ 1 h 268"/>
                <a:gd name="T10" fmla="*/ 0 w 214"/>
                <a:gd name="T11" fmla="*/ 1 h 268"/>
                <a:gd name="T12" fmla="*/ 0 w 214"/>
                <a:gd name="T13" fmla="*/ 1 h 268"/>
                <a:gd name="T14" fmla="*/ 0 w 214"/>
                <a:gd name="T15" fmla="*/ 1 h 268"/>
                <a:gd name="T16" fmla="*/ 0 w 214"/>
                <a:gd name="T17" fmla="*/ 1 h 268"/>
                <a:gd name="T18" fmla="*/ 0 w 214"/>
                <a:gd name="T19" fmla="*/ 1 h 268"/>
                <a:gd name="T20" fmla="*/ 0 w 214"/>
                <a:gd name="T21" fmla="*/ 1 h 268"/>
                <a:gd name="T22" fmla="*/ 1 w 214"/>
                <a:gd name="T23" fmla="*/ 1 h 268"/>
                <a:gd name="T24" fmla="*/ 1 w 214"/>
                <a:gd name="T25" fmla="*/ 1 h 268"/>
                <a:gd name="T26" fmla="*/ 1 w 214"/>
                <a:gd name="T27" fmla="*/ 1 h 268"/>
                <a:gd name="T28" fmla="*/ 1 w 214"/>
                <a:gd name="T29" fmla="*/ 1 h 268"/>
                <a:gd name="T30" fmla="*/ 1 w 214"/>
                <a:gd name="T31" fmla="*/ 1 h 268"/>
                <a:gd name="T32" fmla="*/ 1 w 214"/>
                <a:gd name="T33" fmla="*/ 1 h 268"/>
                <a:gd name="T34" fmla="*/ 1 w 214"/>
                <a:gd name="T35" fmla="*/ 1 h 268"/>
                <a:gd name="T36" fmla="*/ 1 w 214"/>
                <a:gd name="T37" fmla="*/ 1 h 268"/>
                <a:gd name="T38" fmla="*/ 1 w 214"/>
                <a:gd name="T39" fmla="*/ 1 h 268"/>
                <a:gd name="T40" fmla="*/ 1 w 214"/>
                <a:gd name="T41" fmla="*/ 1 h 268"/>
                <a:gd name="T42" fmla="*/ 1 w 214"/>
                <a:gd name="T43" fmla="*/ 1 h 268"/>
                <a:gd name="T44" fmla="*/ 1 w 214"/>
                <a:gd name="T45" fmla="*/ 1 h 268"/>
                <a:gd name="T46" fmla="*/ 1 w 214"/>
                <a:gd name="T47" fmla="*/ 1 h 268"/>
                <a:gd name="T48" fmla="*/ 1 w 214"/>
                <a:gd name="T49" fmla="*/ 1 h 268"/>
                <a:gd name="T50" fmla="*/ 1 w 214"/>
                <a:gd name="T51" fmla="*/ 1 h 268"/>
                <a:gd name="T52" fmla="*/ 1 w 214"/>
                <a:gd name="T53" fmla="*/ 1 h 268"/>
                <a:gd name="T54" fmla="*/ 1 w 214"/>
                <a:gd name="T55" fmla="*/ 1 h 268"/>
                <a:gd name="T56" fmla="*/ 1 w 214"/>
                <a:gd name="T57" fmla="*/ 1 h 268"/>
                <a:gd name="T58" fmla="*/ 1 w 214"/>
                <a:gd name="T59" fmla="*/ 1 h 268"/>
                <a:gd name="T60" fmla="*/ 1 w 214"/>
                <a:gd name="T61" fmla="*/ 1 h 268"/>
                <a:gd name="T62" fmla="*/ 1 w 214"/>
                <a:gd name="T63" fmla="*/ 0 h 268"/>
                <a:gd name="T64" fmla="*/ 1 w 214"/>
                <a:gd name="T65" fmla="*/ 0 h 2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4"/>
                <a:gd name="T100" fmla="*/ 0 h 268"/>
                <a:gd name="T101" fmla="*/ 214 w 214"/>
                <a:gd name="T102" fmla="*/ 268 h 2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4" h="268">
                  <a:moveTo>
                    <a:pt x="74" y="0"/>
                  </a:moveTo>
                  <a:lnTo>
                    <a:pt x="1" y="99"/>
                  </a:lnTo>
                  <a:lnTo>
                    <a:pt x="0" y="101"/>
                  </a:lnTo>
                  <a:lnTo>
                    <a:pt x="0" y="107"/>
                  </a:lnTo>
                  <a:lnTo>
                    <a:pt x="0" y="110"/>
                  </a:lnTo>
                  <a:lnTo>
                    <a:pt x="0" y="116"/>
                  </a:lnTo>
                  <a:lnTo>
                    <a:pt x="0" y="122"/>
                  </a:lnTo>
                  <a:lnTo>
                    <a:pt x="0" y="129"/>
                  </a:lnTo>
                  <a:lnTo>
                    <a:pt x="0" y="135"/>
                  </a:lnTo>
                  <a:lnTo>
                    <a:pt x="0" y="141"/>
                  </a:lnTo>
                  <a:lnTo>
                    <a:pt x="0" y="148"/>
                  </a:lnTo>
                  <a:lnTo>
                    <a:pt x="1" y="156"/>
                  </a:lnTo>
                  <a:lnTo>
                    <a:pt x="1" y="162"/>
                  </a:lnTo>
                  <a:lnTo>
                    <a:pt x="3" y="169"/>
                  </a:lnTo>
                  <a:lnTo>
                    <a:pt x="3" y="177"/>
                  </a:lnTo>
                  <a:lnTo>
                    <a:pt x="5" y="184"/>
                  </a:lnTo>
                  <a:lnTo>
                    <a:pt x="7" y="190"/>
                  </a:lnTo>
                  <a:lnTo>
                    <a:pt x="9" y="196"/>
                  </a:lnTo>
                  <a:lnTo>
                    <a:pt x="13" y="203"/>
                  </a:lnTo>
                  <a:lnTo>
                    <a:pt x="15" y="211"/>
                  </a:lnTo>
                  <a:lnTo>
                    <a:pt x="19" y="217"/>
                  </a:lnTo>
                  <a:lnTo>
                    <a:pt x="20" y="224"/>
                  </a:lnTo>
                  <a:lnTo>
                    <a:pt x="22" y="230"/>
                  </a:lnTo>
                  <a:lnTo>
                    <a:pt x="26" y="238"/>
                  </a:lnTo>
                  <a:lnTo>
                    <a:pt x="28" y="243"/>
                  </a:lnTo>
                  <a:lnTo>
                    <a:pt x="30" y="249"/>
                  </a:lnTo>
                  <a:lnTo>
                    <a:pt x="32" y="253"/>
                  </a:lnTo>
                  <a:lnTo>
                    <a:pt x="34" y="259"/>
                  </a:lnTo>
                  <a:lnTo>
                    <a:pt x="36" y="264"/>
                  </a:lnTo>
                  <a:lnTo>
                    <a:pt x="39" y="268"/>
                  </a:lnTo>
                  <a:lnTo>
                    <a:pt x="214" y="46"/>
                  </a:lnTo>
                  <a:lnTo>
                    <a:pt x="74" y="0"/>
                  </a:lnTo>
                  <a:close/>
                </a:path>
              </a:pathLst>
            </a:custGeom>
            <a:solidFill>
              <a:srgbClr val="FFFFC2"/>
            </a:solidFill>
            <a:ln w="9525">
              <a:noFill/>
              <a:round/>
              <a:headEnd/>
              <a:tailEnd/>
            </a:ln>
          </p:spPr>
          <p:txBody>
            <a:bodyPr/>
            <a:lstStyle/>
            <a:p>
              <a:pPr algn="ctr"/>
              <a:endParaRPr lang="en-US"/>
            </a:p>
          </p:txBody>
        </p:sp>
        <p:sp>
          <p:nvSpPr>
            <p:cNvPr id="573510" name="Freeform 44"/>
            <p:cNvSpPr>
              <a:spLocks/>
            </p:cNvSpPr>
            <p:nvPr/>
          </p:nvSpPr>
          <p:spPr bwMode="auto">
            <a:xfrm>
              <a:off x="4496" y="2198"/>
              <a:ext cx="37" cy="45"/>
            </a:xfrm>
            <a:custGeom>
              <a:avLst/>
              <a:gdLst>
                <a:gd name="T0" fmla="*/ 1 w 74"/>
                <a:gd name="T1" fmla="*/ 0 h 89"/>
                <a:gd name="T2" fmla="*/ 0 w 74"/>
                <a:gd name="T3" fmla="*/ 1 h 89"/>
                <a:gd name="T4" fmla="*/ 1 w 74"/>
                <a:gd name="T5" fmla="*/ 1 h 89"/>
                <a:gd name="T6" fmla="*/ 1 w 74"/>
                <a:gd name="T7" fmla="*/ 1 h 89"/>
                <a:gd name="T8" fmla="*/ 1 w 74"/>
                <a:gd name="T9" fmla="*/ 0 h 89"/>
                <a:gd name="T10" fmla="*/ 1 w 74"/>
                <a:gd name="T11" fmla="*/ 0 h 89"/>
                <a:gd name="T12" fmla="*/ 0 60000 65536"/>
                <a:gd name="T13" fmla="*/ 0 60000 65536"/>
                <a:gd name="T14" fmla="*/ 0 60000 65536"/>
                <a:gd name="T15" fmla="*/ 0 60000 65536"/>
                <a:gd name="T16" fmla="*/ 0 60000 65536"/>
                <a:gd name="T17" fmla="*/ 0 60000 65536"/>
                <a:gd name="T18" fmla="*/ 0 w 74"/>
                <a:gd name="T19" fmla="*/ 0 h 89"/>
                <a:gd name="T20" fmla="*/ 74 w 74"/>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74" h="89">
                  <a:moveTo>
                    <a:pt x="2" y="0"/>
                  </a:moveTo>
                  <a:lnTo>
                    <a:pt x="0" y="78"/>
                  </a:lnTo>
                  <a:lnTo>
                    <a:pt x="17" y="89"/>
                  </a:lnTo>
                  <a:lnTo>
                    <a:pt x="74" y="23"/>
                  </a:lnTo>
                  <a:lnTo>
                    <a:pt x="2" y="0"/>
                  </a:lnTo>
                  <a:close/>
                </a:path>
              </a:pathLst>
            </a:custGeom>
            <a:solidFill>
              <a:srgbClr val="FFFFC2"/>
            </a:solidFill>
            <a:ln w="9525">
              <a:noFill/>
              <a:round/>
              <a:headEnd/>
              <a:tailEnd/>
            </a:ln>
          </p:spPr>
          <p:txBody>
            <a:bodyPr/>
            <a:lstStyle/>
            <a:p>
              <a:pPr algn="ctr"/>
              <a:endParaRPr lang="en-US"/>
            </a:p>
          </p:txBody>
        </p:sp>
        <p:sp>
          <p:nvSpPr>
            <p:cNvPr id="573511" name="Freeform 45"/>
            <p:cNvSpPr>
              <a:spLocks/>
            </p:cNvSpPr>
            <p:nvPr/>
          </p:nvSpPr>
          <p:spPr bwMode="auto">
            <a:xfrm>
              <a:off x="3882" y="2233"/>
              <a:ext cx="341" cy="34"/>
            </a:xfrm>
            <a:custGeom>
              <a:avLst/>
              <a:gdLst>
                <a:gd name="T0" fmla="*/ 1 w 682"/>
                <a:gd name="T1" fmla="*/ 0 h 69"/>
                <a:gd name="T2" fmla="*/ 1 w 682"/>
                <a:gd name="T3" fmla="*/ 0 h 69"/>
                <a:gd name="T4" fmla="*/ 1 w 682"/>
                <a:gd name="T5" fmla="*/ 0 h 69"/>
                <a:gd name="T6" fmla="*/ 1 w 682"/>
                <a:gd name="T7" fmla="*/ 0 h 69"/>
                <a:gd name="T8" fmla="*/ 1 w 682"/>
                <a:gd name="T9" fmla="*/ 0 h 69"/>
                <a:gd name="T10" fmla="*/ 1 w 682"/>
                <a:gd name="T11" fmla="*/ 0 h 69"/>
                <a:gd name="T12" fmla="*/ 1 w 682"/>
                <a:gd name="T13" fmla="*/ 0 h 69"/>
                <a:gd name="T14" fmla="*/ 1 w 682"/>
                <a:gd name="T15" fmla="*/ 0 h 69"/>
                <a:gd name="T16" fmla="*/ 1 w 682"/>
                <a:gd name="T17" fmla="*/ 0 h 69"/>
                <a:gd name="T18" fmla="*/ 1 w 682"/>
                <a:gd name="T19" fmla="*/ 0 h 69"/>
                <a:gd name="T20" fmla="*/ 1 w 682"/>
                <a:gd name="T21" fmla="*/ 0 h 69"/>
                <a:gd name="T22" fmla="*/ 1 w 682"/>
                <a:gd name="T23" fmla="*/ 0 h 69"/>
                <a:gd name="T24" fmla="*/ 1 w 682"/>
                <a:gd name="T25" fmla="*/ 0 h 69"/>
                <a:gd name="T26" fmla="*/ 1 w 682"/>
                <a:gd name="T27" fmla="*/ 0 h 69"/>
                <a:gd name="T28" fmla="*/ 1 w 682"/>
                <a:gd name="T29" fmla="*/ 0 h 69"/>
                <a:gd name="T30" fmla="*/ 1 w 682"/>
                <a:gd name="T31" fmla="*/ 0 h 69"/>
                <a:gd name="T32" fmla="*/ 1 w 682"/>
                <a:gd name="T33" fmla="*/ 0 h 69"/>
                <a:gd name="T34" fmla="*/ 1 w 682"/>
                <a:gd name="T35" fmla="*/ 0 h 69"/>
                <a:gd name="T36" fmla="*/ 1 w 682"/>
                <a:gd name="T37" fmla="*/ 0 h 69"/>
                <a:gd name="T38" fmla="*/ 1 w 682"/>
                <a:gd name="T39" fmla="*/ 0 h 69"/>
                <a:gd name="T40" fmla="*/ 1 w 682"/>
                <a:gd name="T41" fmla="*/ 0 h 69"/>
                <a:gd name="T42" fmla="*/ 1 w 682"/>
                <a:gd name="T43" fmla="*/ 0 h 69"/>
                <a:gd name="T44" fmla="*/ 1 w 682"/>
                <a:gd name="T45" fmla="*/ 0 h 69"/>
                <a:gd name="T46" fmla="*/ 1 w 682"/>
                <a:gd name="T47" fmla="*/ 0 h 69"/>
                <a:gd name="T48" fmla="*/ 1 w 682"/>
                <a:gd name="T49" fmla="*/ 0 h 69"/>
                <a:gd name="T50" fmla="*/ 1 w 682"/>
                <a:gd name="T51" fmla="*/ 0 h 69"/>
                <a:gd name="T52" fmla="*/ 1 w 682"/>
                <a:gd name="T53" fmla="*/ 0 h 69"/>
                <a:gd name="T54" fmla="*/ 1 w 682"/>
                <a:gd name="T55" fmla="*/ 0 h 69"/>
                <a:gd name="T56" fmla="*/ 1 w 682"/>
                <a:gd name="T57" fmla="*/ 0 h 69"/>
                <a:gd name="T58" fmla="*/ 1 w 682"/>
                <a:gd name="T59" fmla="*/ 0 h 69"/>
                <a:gd name="T60" fmla="*/ 1 w 682"/>
                <a:gd name="T61" fmla="*/ 0 h 69"/>
                <a:gd name="T62" fmla="*/ 1 w 682"/>
                <a:gd name="T63" fmla="*/ 0 h 69"/>
                <a:gd name="T64" fmla="*/ 1 w 682"/>
                <a:gd name="T65" fmla="*/ 0 h 69"/>
                <a:gd name="T66" fmla="*/ 1 w 682"/>
                <a:gd name="T67" fmla="*/ 0 h 69"/>
                <a:gd name="T68" fmla="*/ 1 w 682"/>
                <a:gd name="T69" fmla="*/ 0 h 69"/>
                <a:gd name="T70" fmla="*/ 1 w 682"/>
                <a:gd name="T71" fmla="*/ 0 h 69"/>
                <a:gd name="T72" fmla="*/ 1 w 682"/>
                <a:gd name="T73" fmla="*/ 0 h 69"/>
                <a:gd name="T74" fmla="*/ 1 w 682"/>
                <a:gd name="T75" fmla="*/ 0 h 69"/>
                <a:gd name="T76" fmla="*/ 1 w 682"/>
                <a:gd name="T77" fmla="*/ 0 h 69"/>
                <a:gd name="T78" fmla="*/ 1 w 682"/>
                <a:gd name="T79" fmla="*/ 0 h 69"/>
                <a:gd name="T80" fmla="*/ 1 w 682"/>
                <a:gd name="T81" fmla="*/ 0 h 69"/>
                <a:gd name="T82" fmla="*/ 1 w 682"/>
                <a:gd name="T83" fmla="*/ 0 h 69"/>
                <a:gd name="T84" fmla="*/ 1 w 682"/>
                <a:gd name="T85" fmla="*/ 0 h 69"/>
                <a:gd name="T86" fmla="*/ 1 w 682"/>
                <a:gd name="T87" fmla="*/ 0 h 69"/>
                <a:gd name="T88" fmla="*/ 1 w 682"/>
                <a:gd name="T89" fmla="*/ 0 h 69"/>
                <a:gd name="T90" fmla="*/ 0 w 682"/>
                <a:gd name="T91" fmla="*/ 0 h 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2"/>
                <a:gd name="T139" fmla="*/ 0 h 69"/>
                <a:gd name="T140" fmla="*/ 682 w 682"/>
                <a:gd name="T141" fmla="*/ 69 h 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2" h="69">
                  <a:moveTo>
                    <a:pt x="0" y="0"/>
                  </a:moveTo>
                  <a:lnTo>
                    <a:pt x="682" y="57"/>
                  </a:lnTo>
                  <a:lnTo>
                    <a:pt x="679" y="57"/>
                  </a:lnTo>
                  <a:lnTo>
                    <a:pt x="675" y="57"/>
                  </a:lnTo>
                  <a:lnTo>
                    <a:pt x="669" y="57"/>
                  </a:lnTo>
                  <a:lnTo>
                    <a:pt x="663" y="59"/>
                  </a:lnTo>
                  <a:lnTo>
                    <a:pt x="658" y="59"/>
                  </a:lnTo>
                  <a:lnTo>
                    <a:pt x="652" y="61"/>
                  </a:lnTo>
                  <a:lnTo>
                    <a:pt x="642" y="61"/>
                  </a:lnTo>
                  <a:lnTo>
                    <a:pt x="635" y="61"/>
                  </a:lnTo>
                  <a:lnTo>
                    <a:pt x="623" y="63"/>
                  </a:lnTo>
                  <a:lnTo>
                    <a:pt x="614" y="63"/>
                  </a:lnTo>
                  <a:lnTo>
                    <a:pt x="602" y="63"/>
                  </a:lnTo>
                  <a:lnTo>
                    <a:pt x="593" y="65"/>
                  </a:lnTo>
                  <a:lnTo>
                    <a:pt x="585" y="65"/>
                  </a:lnTo>
                  <a:lnTo>
                    <a:pt x="580" y="65"/>
                  </a:lnTo>
                  <a:lnTo>
                    <a:pt x="574" y="67"/>
                  </a:lnTo>
                  <a:lnTo>
                    <a:pt x="568" y="67"/>
                  </a:lnTo>
                  <a:lnTo>
                    <a:pt x="561" y="67"/>
                  </a:lnTo>
                  <a:lnTo>
                    <a:pt x="553" y="67"/>
                  </a:lnTo>
                  <a:lnTo>
                    <a:pt x="547" y="67"/>
                  </a:lnTo>
                  <a:lnTo>
                    <a:pt x="540" y="67"/>
                  </a:lnTo>
                  <a:lnTo>
                    <a:pt x="532" y="67"/>
                  </a:lnTo>
                  <a:lnTo>
                    <a:pt x="526" y="67"/>
                  </a:lnTo>
                  <a:lnTo>
                    <a:pt x="519" y="67"/>
                  </a:lnTo>
                  <a:lnTo>
                    <a:pt x="511" y="69"/>
                  </a:lnTo>
                  <a:lnTo>
                    <a:pt x="502" y="69"/>
                  </a:lnTo>
                  <a:lnTo>
                    <a:pt x="496" y="69"/>
                  </a:lnTo>
                  <a:lnTo>
                    <a:pt x="487" y="69"/>
                  </a:lnTo>
                  <a:lnTo>
                    <a:pt x="479" y="69"/>
                  </a:lnTo>
                  <a:lnTo>
                    <a:pt x="471" y="69"/>
                  </a:lnTo>
                  <a:lnTo>
                    <a:pt x="464" y="69"/>
                  </a:lnTo>
                  <a:lnTo>
                    <a:pt x="454" y="69"/>
                  </a:lnTo>
                  <a:lnTo>
                    <a:pt x="447" y="69"/>
                  </a:lnTo>
                  <a:lnTo>
                    <a:pt x="437" y="67"/>
                  </a:lnTo>
                  <a:lnTo>
                    <a:pt x="430" y="67"/>
                  </a:lnTo>
                  <a:lnTo>
                    <a:pt x="420" y="67"/>
                  </a:lnTo>
                  <a:lnTo>
                    <a:pt x="412" y="67"/>
                  </a:lnTo>
                  <a:lnTo>
                    <a:pt x="403" y="67"/>
                  </a:lnTo>
                  <a:lnTo>
                    <a:pt x="393" y="67"/>
                  </a:lnTo>
                  <a:lnTo>
                    <a:pt x="384" y="65"/>
                  </a:lnTo>
                  <a:lnTo>
                    <a:pt x="376" y="65"/>
                  </a:lnTo>
                  <a:lnTo>
                    <a:pt x="367" y="65"/>
                  </a:lnTo>
                  <a:lnTo>
                    <a:pt x="357" y="63"/>
                  </a:lnTo>
                  <a:lnTo>
                    <a:pt x="348" y="63"/>
                  </a:lnTo>
                  <a:lnTo>
                    <a:pt x="338" y="63"/>
                  </a:lnTo>
                  <a:lnTo>
                    <a:pt x="329" y="61"/>
                  </a:lnTo>
                  <a:lnTo>
                    <a:pt x="319" y="61"/>
                  </a:lnTo>
                  <a:lnTo>
                    <a:pt x="310" y="61"/>
                  </a:lnTo>
                  <a:lnTo>
                    <a:pt x="300" y="61"/>
                  </a:lnTo>
                  <a:lnTo>
                    <a:pt x="291" y="59"/>
                  </a:lnTo>
                  <a:lnTo>
                    <a:pt x="281" y="57"/>
                  </a:lnTo>
                  <a:lnTo>
                    <a:pt x="272" y="55"/>
                  </a:lnTo>
                  <a:lnTo>
                    <a:pt x="262" y="55"/>
                  </a:lnTo>
                  <a:lnTo>
                    <a:pt x="253" y="53"/>
                  </a:lnTo>
                  <a:lnTo>
                    <a:pt x="245" y="51"/>
                  </a:lnTo>
                  <a:lnTo>
                    <a:pt x="236" y="50"/>
                  </a:lnTo>
                  <a:lnTo>
                    <a:pt x="228" y="50"/>
                  </a:lnTo>
                  <a:lnTo>
                    <a:pt x="219" y="48"/>
                  </a:lnTo>
                  <a:lnTo>
                    <a:pt x="211" y="48"/>
                  </a:lnTo>
                  <a:lnTo>
                    <a:pt x="203" y="46"/>
                  </a:lnTo>
                  <a:lnTo>
                    <a:pt x="196" y="44"/>
                  </a:lnTo>
                  <a:lnTo>
                    <a:pt x="188" y="42"/>
                  </a:lnTo>
                  <a:lnTo>
                    <a:pt x="181" y="42"/>
                  </a:lnTo>
                  <a:lnTo>
                    <a:pt x="173" y="40"/>
                  </a:lnTo>
                  <a:lnTo>
                    <a:pt x="167" y="40"/>
                  </a:lnTo>
                  <a:lnTo>
                    <a:pt x="160" y="38"/>
                  </a:lnTo>
                  <a:lnTo>
                    <a:pt x="152" y="38"/>
                  </a:lnTo>
                  <a:lnTo>
                    <a:pt x="144" y="34"/>
                  </a:lnTo>
                  <a:lnTo>
                    <a:pt x="139" y="34"/>
                  </a:lnTo>
                  <a:lnTo>
                    <a:pt x="133" y="32"/>
                  </a:lnTo>
                  <a:lnTo>
                    <a:pt x="125" y="32"/>
                  </a:lnTo>
                  <a:lnTo>
                    <a:pt x="120" y="31"/>
                  </a:lnTo>
                  <a:lnTo>
                    <a:pt x="114" y="31"/>
                  </a:lnTo>
                  <a:lnTo>
                    <a:pt x="108" y="29"/>
                  </a:lnTo>
                  <a:lnTo>
                    <a:pt x="103" y="27"/>
                  </a:lnTo>
                  <a:lnTo>
                    <a:pt x="97" y="27"/>
                  </a:lnTo>
                  <a:lnTo>
                    <a:pt x="93" y="25"/>
                  </a:lnTo>
                  <a:lnTo>
                    <a:pt x="82" y="23"/>
                  </a:lnTo>
                  <a:lnTo>
                    <a:pt x="74" y="21"/>
                  </a:lnTo>
                  <a:lnTo>
                    <a:pt x="65" y="17"/>
                  </a:lnTo>
                  <a:lnTo>
                    <a:pt x="55" y="15"/>
                  </a:lnTo>
                  <a:lnTo>
                    <a:pt x="48" y="13"/>
                  </a:lnTo>
                  <a:lnTo>
                    <a:pt x="40" y="12"/>
                  </a:lnTo>
                  <a:lnTo>
                    <a:pt x="34" y="10"/>
                  </a:lnTo>
                  <a:lnTo>
                    <a:pt x="29" y="8"/>
                  </a:lnTo>
                  <a:lnTo>
                    <a:pt x="21" y="6"/>
                  </a:lnTo>
                  <a:lnTo>
                    <a:pt x="19" y="6"/>
                  </a:lnTo>
                  <a:lnTo>
                    <a:pt x="10" y="2"/>
                  </a:lnTo>
                  <a:lnTo>
                    <a:pt x="6" y="2"/>
                  </a:lnTo>
                  <a:lnTo>
                    <a:pt x="0" y="0"/>
                  </a:lnTo>
                  <a:close/>
                </a:path>
              </a:pathLst>
            </a:custGeom>
            <a:solidFill>
              <a:srgbClr val="FFFFFF"/>
            </a:solidFill>
            <a:ln w="9525">
              <a:noFill/>
              <a:round/>
              <a:headEnd/>
              <a:tailEnd/>
            </a:ln>
          </p:spPr>
          <p:txBody>
            <a:bodyPr/>
            <a:lstStyle/>
            <a:p>
              <a:pPr algn="ctr"/>
              <a:endParaRPr lang="en-US"/>
            </a:p>
          </p:txBody>
        </p:sp>
        <p:sp>
          <p:nvSpPr>
            <p:cNvPr id="573512" name="Freeform 46"/>
            <p:cNvSpPr>
              <a:spLocks/>
            </p:cNvSpPr>
            <p:nvPr/>
          </p:nvSpPr>
          <p:spPr bwMode="auto">
            <a:xfrm>
              <a:off x="4438" y="2264"/>
              <a:ext cx="91" cy="124"/>
            </a:xfrm>
            <a:custGeom>
              <a:avLst/>
              <a:gdLst>
                <a:gd name="T0" fmla="*/ 1 w 180"/>
                <a:gd name="T1" fmla="*/ 0 h 249"/>
                <a:gd name="T2" fmla="*/ 1 w 180"/>
                <a:gd name="T3" fmla="*/ 0 h 249"/>
                <a:gd name="T4" fmla="*/ 0 w 180"/>
                <a:gd name="T5" fmla="*/ 0 h 249"/>
                <a:gd name="T6" fmla="*/ 1 w 180"/>
                <a:gd name="T7" fmla="*/ 0 h 249"/>
                <a:gd name="T8" fmla="*/ 1 w 180"/>
                <a:gd name="T9" fmla="*/ 0 h 249"/>
                <a:gd name="T10" fmla="*/ 1 w 180"/>
                <a:gd name="T11" fmla="*/ 0 h 249"/>
                <a:gd name="T12" fmla="*/ 0 60000 65536"/>
                <a:gd name="T13" fmla="*/ 0 60000 65536"/>
                <a:gd name="T14" fmla="*/ 0 60000 65536"/>
                <a:gd name="T15" fmla="*/ 0 60000 65536"/>
                <a:gd name="T16" fmla="*/ 0 60000 65536"/>
                <a:gd name="T17" fmla="*/ 0 60000 65536"/>
                <a:gd name="T18" fmla="*/ 0 w 180"/>
                <a:gd name="T19" fmla="*/ 0 h 249"/>
                <a:gd name="T20" fmla="*/ 180 w 180"/>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180" h="249">
                  <a:moveTo>
                    <a:pt x="180" y="156"/>
                  </a:moveTo>
                  <a:lnTo>
                    <a:pt x="137" y="0"/>
                  </a:lnTo>
                  <a:lnTo>
                    <a:pt x="0" y="177"/>
                  </a:lnTo>
                  <a:lnTo>
                    <a:pt x="106" y="249"/>
                  </a:lnTo>
                  <a:lnTo>
                    <a:pt x="180" y="156"/>
                  </a:lnTo>
                  <a:close/>
                </a:path>
              </a:pathLst>
            </a:custGeom>
            <a:solidFill>
              <a:srgbClr val="C4C9C7"/>
            </a:solidFill>
            <a:ln w="9525">
              <a:noFill/>
              <a:round/>
              <a:headEnd/>
              <a:tailEnd/>
            </a:ln>
          </p:spPr>
          <p:txBody>
            <a:bodyPr/>
            <a:lstStyle/>
            <a:p>
              <a:pPr algn="ctr"/>
              <a:endParaRPr lang="en-US"/>
            </a:p>
          </p:txBody>
        </p:sp>
        <p:sp>
          <p:nvSpPr>
            <p:cNvPr id="573513" name="Freeform 47"/>
            <p:cNvSpPr>
              <a:spLocks/>
            </p:cNvSpPr>
            <p:nvPr/>
          </p:nvSpPr>
          <p:spPr bwMode="auto">
            <a:xfrm>
              <a:off x="4410" y="2198"/>
              <a:ext cx="98" cy="150"/>
            </a:xfrm>
            <a:custGeom>
              <a:avLst/>
              <a:gdLst>
                <a:gd name="T0" fmla="*/ 1 w 195"/>
                <a:gd name="T1" fmla="*/ 0 h 300"/>
                <a:gd name="T2" fmla="*/ 1 w 195"/>
                <a:gd name="T3" fmla="*/ 0 h 300"/>
                <a:gd name="T4" fmla="*/ 1 w 195"/>
                <a:gd name="T5" fmla="*/ 1 h 300"/>
                <a:gd name="T6" fmla="*/ 1 w 195"/>
                <a:gd name="T7" fmla="*/ 1 h 300"/>
                <a:gd name="T8" fmla="*/ 1 w 195"/>
                <a:gd name="T9" fmla="*/ 1 h 300"/>
                <a:gd name="T10" fmla="*/ 1 w 195"/>
                <a:gd name="T11" fmla="*/ 1 h 300"/>
                <a:gd name="T12" fmla="*/ 1 w 195"/>
                <a:gd name="T13" fmla="*/ 1 h 300"/>
                <a:gd name="T14" fmla="*/ 1 w 195"/>
                <a:gd name="T15" fmla="*/ 1 h 300"/>
                <a:gd name="T16" fmla="*/ 1 w 195"/>
                <a:gd name="T17" fmla="*/ 1 h 300"/>
                <a:gd name="T18" fmla="*/ 1 w 195"/>
                <a:gd name="T19" fmla="*/ 1 h 300"/>
                <a:gd name="T20" fmla="*/ 1 w 195"/>
                <a:gd name="T21" fmla="*/ 1 h 300"/>
                <a:gd name="T22" fmla="*/ 1 w 195"/>
                <a:gd name="T23" fmla="*/ 1 h 300"/>
                <a:gd name="T24" fmla="*/ 1 w 195"/>
                <a:gd name="T25" fmla="*/ 1 h 300"/>
                <a:gd name="T26" fmla="*/ 1 w 195"/>
                <a:gd name="T27" fmla="*/ 1 h 300"/>
                <a:gd name="T28" fmla="*/ 1 w 195"/>
                <a:gd name="T29" fmla="*/ 1 h 300"/>
                <a:gd name="T30" fmla="*/ 1 w 195"/>
                <a:gd name="T31" fmla="*/ 1 h 300"/>
                <a:gd name="T32" fmla="*/ 1 w 195"/>
                <a:gd name="T33" fmla="*/ 1 h 300"/>
                <a:gd name="T34" fmla="*/ 1 w 195"/>
                <a:gd name="T35" fmla="*/ 1 h 300"/>
                <a:gd name="T36" fmla="*/ 1 w 195"/>
                <a:gd name="T37" fmla="*/ 1 h 300"/>
                <a:gd name="T38" fmla="*/ 1 w 195"/>
                <a:gd name="T39" fmla="*/ 1 h 300"/>
                <a:gd name="T40" fmla="*/ 1 w 195"/>
                <a:gd name="T41" fmla="*/ 1 h 300"/>
                <a:gd name="T42" fmla="*/ 1 w 195"/>
                <a:gd name="T43" fmla="*/ 1 h 300"/>
                <a:gd name="T44" fmla="*/ 1 w 195"/>
                <a:gd name="T45" fmla="*/ 1 h 300"/>
                <a:gd name="T46" fmla="*/ 1 w 195"/>
                <a:gd name="T47" fmla="*/ 1 h 300"/>
                <a:gd name="T48" fmla="*/ 1 w 195"/>
                <a:gd name="T49" fmla="*/ 1 h 300"/>
                <a:gd name="T50" fmla="*/ 1 w 195"/>
                <a:gd name="T51" fmla="*/ 1 h 300"/>
                <a:gd name="T52" fmla="*/ 1 w 195"/>
                <a:gd name="T53" fmla="*/ 1 h 300"/>
                <a:gd name="T54" fmla="*/ 1 w 195"/>
                <a:gd name="T55" fmla="*/ 1 h 300"/>
                <a:gd name="T56" fmla="*/ 1 w 195"/>
                <a:gd name="T57" fmla="*/ 1 h 300"/>
                <a:gd name="T58" fmla="*/ 1 w 195"/>
                <a:gd name="T59" fmla="*/ 1 h 300"/>
                <a:gd name="T60" fmla="*/ 1 w 195"/>
                <a:gd name="T61" fmla="*/ 1 h 300"/>
                <a:gd name="T62" fmla="*/ 1 w 195"/>
                <a:gd name="T63" fmla="*/ 1 h 300"/>
                <a:gd name="T64" fmla="*/ 1 w 195"/>
                <a:gd name="T65" fmla="*/ 1 h 300"/>
                <a:gd name="T66" fmla="*/ 1 w 195"/>
                <a:gd name="T67" fmla="*/ 1 h 300"/>
                <a:gd name="T68" fmla="*/ 1 w 195"/>
                <a:gd name="T69" fmla="*/ 1 h 300"/>
                <a:gd name="T70" fmla="*/ 1 w 195"/>
                <a:gd name="T71" fmla="*/ 1 h 300"/>
                <a:gd name="T72" fmla="*/ 1 w 195"/>
                <a:gd name="T73" fmla="*/ 1 h 300"/>
                <a:gd name="T74" fmla="*/ 1 w 195"/>
                <a:gd name="T75" fmla="*/ 1 h 300"/>
                <a:gd name="T76" fmla="*/ 1 w 195"/>
                <a:gd name="T77" fmla="*/ 1 h 300"/>
                <a:gd name="T78" fmla="*/ 1 w 195"/>
                <a:gd name="T79" fmla="*/ 1 h 300"/>
                <a:gd name="T80" fmla="*/ 1 w 195"/>
                <a:gd name="T81" fmla="*/ 1 h 300"/>
                <a:gd name="T82" fmla="*/ 0 w 195"/>
                <a:gd name="T83" fmla="*/ 1 h 300"/>
                <a:gd name="T84" fmla="*/ 0 w 195"/>
                <a:gd name="T85" fmla="*/ 1 h 300"/>
                <a:gd name="T86" fmla="*/ 1 w 195"/>
                <a:gd name="T87" fmla="*/ 1 h 300"/>
                <a:gd name="T88" fmla="*/ 1 w 195"/>
                <a:gd name="T89" fmla="*/ 1 h 300"/>
                <a:gd name="T90" fmla="*/ 1 w 195"/>
                <a:gd name="T91" fmla="*/ 0 h 300"/>
                <a:gd name="T92" fmla="*/ 1 w 195"/>
                <a:gd name="T93" fmla="*/ 0 h 3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5"/>
                <a:gd name="T142" fmla="*/ 0 h 300"/>
                <a:gd name="T143" fmla="*/ 195 w 195"/>
                <a:gd name="T144" fmla="*/ 300 h 3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5" h="300">
                  <a:moveTo>
                    <a:pt x="175" y="0"/>
                  </a:moveTo>
                  <a:lnTo>
                    <a:pt x="173" y="0"/>
                  </a:lnTo>
                  <a:lnTo>
                    <a:pt x="171" y="4"/>
                  </a:lnTo>
                  <a:lnTo>
                    <a:pt x="167" y="7"/>
                  </a:lnTo>
                  <a:lnTo>
                    <a:pt x="163" y="15"/>
                  </a:lnTo>
                  <a:lnTo>
                    <a:pt x="157" y="21"/>
                  </a:lnTo>
                  <a:lnTo>
                    <a:pt x="152" y="30"/>
                  </a:lnTo>
                  <a:lnTo>
                    <a:pt x="144" y="40"/>
                  </a:lnTo>
                  <a:lnTo>
                    <a:pt x="137" y="51"/>
                  </a:lnTo>
                  <a:lnTo>
                    <a:pt x="131" y="57"/>
                  </a:lnTo>
                  <a:lnTo>
                    <a:pt x="129" y="62"/>
                  </a:lnTo>
                  <a:lnTo>
                    <a:pt x="123" y="68"/>
                  </a:lnTo>
                  <a:lnTo>
                    <a:pt x="119" y="76"/>
                  </a:lnTo>
                  <a:lnTo>
                    <a:pt x="116" y="80"/>
                  </a:lnTo>
                  <a:lnTo>
                    <a:pt x="112" y="87"/>
                  </a:lnTo>
                  <a:lnTo>
                    <a:pt x="108" y="91"/>
                  </a:lnTo>
                  <a:lnTo>
                    <a:pt x="104" y="99"/>
                  </a:lnTo>
                  <a:lnTo>
                    <a:pt x="97" y="108"/>
                  </a:lnTo>
                  <a:lnTo>
                    <a:pt x="89" y="119"/>
                  </a:lnTo>
                  <a:lnTo>
                    <a:pt x="81" y="129"/>
                  </a:lnTo>
                  <a:lnTo>
                    <a:pt x="78" y="140"/>
                  </a:lnTo>
                  <a:lnTo>
                    <a:pt x="72" y="148"/>
                  </a:lnTo>
                  <a:lnTo>
                    <a:pt x="66" y="157"/>
                  </a:lnTo>
                  <a:lnTo>
                    <a:pt x="62" y="161"/>
                  </a:lnTo>
                  <a:lnTo>
                    <a:pt x="59" y="167"/>
                  </a:lnTo>
                  <a:lnTo>
                    <a:pt x="57" y="173"/>
                  </a:lnTo>
                  <a:lnTo>
                    <a:pt x="53" y="180"/>
                  </a:lnTo>
                  <a:lnTo>
                    <a:pt x="49" y="184"/>
                  </a:lnTo>
                  <a:lnTo>
                    <a:pt x="45" y="190"/>
                  </a:lnTo>
                  <a:lnTo>
                    <a:pt x="42" y="195"/>
                  </a:lnTo>
                  <a:lnTo>
                    <a:pt x="40" y="203"/>
                  </a:lnTo>
                  <a:lnTo>
                    <a:pt x="36" y="209"/>
                  </a:lnTo>
                  <a:lnTo>
                    <a:pt x="32" y="214"/>
                  </a:lnTo>
                  <a:lnTo>
                    <a:pt x="30" y="220"/>
                  </a:lnTo>
                  <a:lnTo>
                    <a:pt x="28" y="226"/>
                  </a:lnTo>
                  <a:lnTo>
                    <a:pt x="21" y="235"/>
                  </a:lnTo>
                  <a:lnTo>
                    <a:pt x="15" y="247"/>
                  </a:lnTo>
                  <a:lnTo>
                    <a:pt x="9" y="254"/>
                  </a:lnTo>
                  <a:lnTo>
                    <a:pt x="7" y="264"/>
                  </a:lnTo>
                  <a:lnTo>
                    <a:pt x="3" y="271"/>
                  </a:lnTo>
                  <a:lnTo>
                    <a:pt x="2" y="275"/>
                  </a:lnTo>
                  <a:lnTo>
                    <a:pt x="0" y="279"/>
                  </a:lnTo>
                  <a:lnTo>
                    <a:pt x="0" y="281"/>
                  </a:lnTo>
                  <a:lnTo>
                    <a:pt x="36" y="300"/>
                  </a:lnTo>
                  <a:lnTo>
                    <a:pt x="195" y="83"/>
                  </a:lnTo>
                  <a:lnTo>
                    <a:pt x="175" y="0"/>
                  </a:lnTo>
                  <a:close/>
                </a:path>
              </a:pathLst>
            </a:custGeom>
            <a:solidFill>
              <a:srgbClr val="C4C9C7"/>
            </a:solidFill>
            <a:ln w="9525">
              <a:noFill/>
              <a:round/>
              <a:headEnd/>
              <a:tailEnd/>
            </a:ln>
          </p:spPr>
          <p:txBody>
            <a:bodyPr/>
            <a:lstStyle/>
            <a:p>
              <a:pPr algn="ctr"/>
              <a:endParaRPr lang="en-US"/>
            </a:p>
          </p:txBody>
        </p:sp>
        <p:sp>
          <p:nvSpPr>
            <p:cNvPr id="573514" name="Freeform 48"/>
            <p:cNvSpPr>
              <a:spLocks/>
            </p:cNvSpPr>
            <p:nvPr/>
          </p:nvSpPr>
          <p:spPr bwMode="auto">
            <a:xfrm>
              <a:off x="4529" y="2134"/>
              <a:ext cx="192" cy="317"/>
            </a:xfrm>
            <a:custGeom>
              <a:avLst/>
              <a:gdLst>
                <a:gd name="T0" fmla="*/ 0 w 384"/>
                <a:gd name="T1" fmla="*/ 1 h 634"/>
                <a:gd name="T2" fmla="*/ 1 w 384"/>
                <a:gd name="T3" fmla="*/ 0 h 634"/>
                <a:gd name="T4" fmla="*/ 1 w 384"/>
                <a:gd name="T5" fmla="*/ 1 h 634"/>
                <a:gd name="T6" fmla="*/ 1 w 384"/>
                <a:gd name="T7" fmla="*/ 1 h 634"/>
                <a:gd name="T8" fmla="*/ 0 w 384"/>
                <a:gd name="T9" fmla="*/ 1 h 634"/>
                <a:gd name="T10" fmla="*/ 0 w 384"/>
                <a:gd name="T11" fmla="*/ 1 h 634"/>
                <a:gd name="T12" fmla="*/ 0 60000 65536"/>
                <a:gd name="T13" fmla="*/ 0 60000 65536"/>
                <a:gd name="T14" fmla="*/ 0 60000 65536"/>
                <a:gd name="T15" fmla="*/ 0 60000 65536"/>
                <a:gd name="T16" fmla="*/ 0 60000 65536"/>
                <a:gd name="T17" fmla="*/ 0 60000 65536"/>
                <a:gd name="T18" fmla="*/ 0 w 384"/>
                <a:gd name="T19" fmla="*/ 0 h 634"/>
                <a:gd name="T20" fmla="*/ 384 w 384"/>
                <a:gd name="T21" fmla="*/ 634 h 634"/>
              </a:gdLst>
              <a:ahLst/>
              <a:cxnLst>
                <a:cxn ang="T12">
                  <a:pos x="T0" y="T1"/>
                </a:cxn>
                <a:cxn ang="T13">
                  <a:pos x="T2" y="T3"/>
                </a:cxn>
                <a:cxn ang="T14">
                  <a:pos x="T4" y="T5"/>
                </a:cxn>
                <a:cxn ang="T15">
                  <a:pos x="T6" y="T7"/>
                </a:cxn>
                <a:cxn ang="T16">
                  <a:pos x="T8" y="T9"/>
                </a:cxn>
                <a:cxn ang="T17">
                  <a:pos x="T10" y="T11"/>
                </a:cxn>
              </a:cxnLst>
              <a:rect l="T18" t="T19" r="T20" b="T21"/>
              <a:pathLst>
                <a:path w="384" h="634">
                  <a:moveTo>
                    <a:pt x="0" y="457"/>
                  </a:moveTo>
                  <a:lnTo>
                    <a:pt x="384" y="0"/>
                  </a:lnTo>
                  <a:lnTo>
                    <a:pt x="378" y="184"/>
                  </a:lnTo>
                  <a:lnTo>
                    <a:pt x="50" y="634"/>
                  </a:lnTo>
                  <a:lnTo>
                    <a:pt x="0" y="457"/>
                  </a:lnTo>
                  <a:close/>
                </a:path>
              </a:pathLst>
            </a:custGeom>
            <a:solidFill>
              <a:srgbClr val="6B9999"/>
            </a:solidFill>
            <a:ln w="9525">
              <a:noFill/>
              <a:round/>
              <a:headEnd/>
              <a:tailEnd/>
            </a:ln>
          </p:spPr>
          <p:txBody>
            <a:bodyPr/>
            <a:lstStyle/>
            <a:p>
              <a:pPr algn="ctr"/>
              <a:endParaRPr lang="en-US"/>
            </a:p>
          </p:txBody>
        </p:sp>
        <p:sp>
          <p:nvSpPr>
            <p:cNvPr id="573515" name="Freeform 49"/>
            <p:cNvSpPr>
              <a:spLocks/>
            </p:cNvSpPr>
            <p:nvPr/>
          </p:nvSpPr>
          <p:spPr bwMode="auto">
            <a:xfrm>
              <a:off x="4509" y="2196"/>
              <a:ext cx="208" cy="316"/>
            </a:xfrm>
            <a:custGeom>
              <a:avLst/>
              <a:gdLst>
                <a:gd name="T0" fmla="*/ 0 w 417"/>
                <a:gd name="T1" fmla="*/ 1 h 631"/>
                <a:gd name="T2" fmla="*/ 0 w 417"/>
                <a:gd name="T3" fmla="*/ 1 h 631"/>
                <a:gd name="T4" fmla="*/ 0 w 417"/>
                <a:gd name="T5" fmla="*/ 1 h 631"/>
                <a:gd name="T6" fmla="*/ 0 w 417"/>
                <a:gd name="T7" fmla="*/ 1 h 631"/>
                <a:gd name="T8" fmla="*/ 0 w 417"/>
                <a:gd name="T9" fmla="*/ 1 h 631"/>
                <a:gd name="T10" fmla="*/ 0 w 417"/>
                <a:gd name="T11" fmla="*/ 1 h 631"/>
                <a:gd name="T12" fmla="*/ 0 w 417"/>
                <a:gd name="T13" fmla="*/ 1 h 631"/>
                <a:gd name="T14" fmla="*/ 0 w 417"/>
                <a:gd name="T15" fmla="*/ 1 h 631"/>
                <a:gd name="T16" fmla="*/ 0 w 417"/>
                <a:gd name="T17" fmla="*/ 1 h 631"/>
                <a:gd name="T18" fmla="*/ 0 w 417"/>
                <a:gd name="T19" fmla="*/ 1 h 631"/>
                <a:gd name="T20" fmla="*/ 0 w 417"/>
                <a:gd name="T21" fmla="*/ 1 h 631"/>
                <a:gd name="T22" fmla="*/ 0 w 417"/>
                <a:gd name="T23" fmla="*/ 1 h 631"/>
                <a:gd name="T24" fmla="*/ 0 w 417"/>
                <a:gd name="T25" fmla="*/ 1 h 631"/>
                <a:gd name="T26" fmla="*/ 0 w 417"/>
                <a:gd name="T27" fmla="*/ 1 h 631"/>
                <a:gd name="T28" fmla="*/ 0 w 417"/>
                <a:gd name="T29" fmla="*/ 1 h 631"/>
                <a:gd name="T30" fmla="*/ 0 w 417"/>
                <a:gd name="T31" fmla="*/ 1 h 631"/>
                <a:gd name="T32" fmla="*/ 0 w 417"/>
                <a:gd name="T33" fmla="*/ 1 h 631"/>
                <a:gd name="T34" fmla="*/ 0 w 417"/>
                <a:gd name="T35" fmla="*/ 1 h 631"/>
                <a:gd name="T36" fmla="*/ 0 w 417"/>
                <a:gd name="T37" fmla="*/ 1 h 631"/>
                <a:gd name="T38" fmla="*/ 0 w 417"/>
                <a:gd name="T39" fmla="*/ 1 h 631"/>
                <a:gd name="T40" fmla="*/ 0 w 417"/>
                <a:gd name="T41" fmla="*/ 1 h 631"/>
                <a:gd name="T42" fmla="*/ 0 w 417"/>
                <a:gd name="T43" fmla="*/ 1 h 631"/>
                <a:gd name="T44" fmla="*/ 0 w 417"/>
                <a:gd name="T45" fmla="*/ 1 h 631"/>
                <a:gd name="T46" fmla="*/ 0 w 417"/>
                <a:gd name="T47" fmla="*/ 1 h 631"/>
                <a:gd name="T48" fmla="*/ 0 w 417"/>
                <a:gd name="T49" fmla="*/ 1 h 631"/>
                <a:gd name="T50" fmla="*/ 0 w 417"/>
                <a:gd name="T51" fmla="*/ 1 h 631"/>
                <a:gd name="T52" fmla="*/ 0 w 417"/>
                <a:gd name="T53" fmla="*/ 1 h 631"/>
                <a:gd name="T54" fmla="*/ 0 w 417"/>
                <a:gd name="T55" fmla="*/ 1 h 631"/>
                <a:gd name="T56" fmla="*/ 0 w 417"/>
                <a:gd name="T57" fmla="*/ 1 h 631"/>
                <a:gd name="T58" fmla="*/ 0 w 417"/>
                <a:gd name="T59" fmla="*/ 1 h 631"/>
                <a:gd name="T60" fmla="*/ 0 w 417"/>
                <a:gd name="T61" fmla="*/ 1 h 631"/>
                <a:gd name="T62" fmla="*/ 0 w 417"/>
                <a:gd name="T63" fmla="*/ 1 h 631"/>
                <a:gd name="T64" fmla="*/ 0 w 417"/>
                <a:gd name="T65" fmla="*/ 1 h 631"/>
                <a:gd name="T66" fmla="*/ 0 w 417"/>
                <a:gd name="T67" fmla="*/ 1 h 631"/>
                <a:gd name="T68" fmla="*/ 0 w 417"/>
                <a:gd name="T69" fmla="*/ 1 h 631"/>
                <a:gd name="T70" fmla="*/ 0 w 417"/>
                <a:gd name="T71" fmla="*/ 1 h 631"/>
                <a:gd name="T72" fmla="*/ 0 w 417"/>
                <a:gd name="T73" fmla="*/ 1 h 631"/>
                <a:gd name="T74" fmla="*/ 0 w 417"/>
                <a:gd name="T75" fmla="*/ 1 h 631"/>
                <a:gd name="T76" fmla="*/ 0 w 417"/>
                <a:gd name="T77" fmla="*/ 1 h 631"/>
                <a:gd name="T78" fmla="*/ 0 w 417"/>
                <a:gd name="T79" fmla="*/ 1 h 631"/>
                <a:gd name="T80" fmla="*/ 0 w 417"/>
                <a:gd name="T81" fmla="*/ 1 h 631"/>
                <a:gd name="T82" fmla="*/ 0 w 417"/>
                <a:gd name="T83" fmla="*/ 1 h 631"/>
                <a:gd name="T84" fmla="*/ 0 w 417"/>
                <a:gd name="T85" fmla="*/ 0 h 631"/>
                <a:gd name="T86" fmla="*/ 0 w 417"/>
                <a:gd name="T87" fmla="*/ 1 h 6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7"/>
                <a:gd name="T133" fmla="*/ 0 h 631"/>
                <a:gd name="T134" fmla="*/ 417 w 417"/>
                <a:gd name="T135" fmla="*/ 631 h 6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7" h="631">
                  <a:moveTo>
                    <a:pt x="409" y="70"/>
                  </a:moveTo>
                  <a:lnTo>
                    <a:pt x="0" y="631"/>
                  </a:lnTo>
                  <a:lnTo>
                    <a:pt x="0" y="629"/>
                  </a:lnTo>
                  <a:lnTo>
                    <a:pt x="0" y="623"/>
                  </a:lnTo>
                  <a:lnTo>
                    <a:pt x="2" y="618"/>
                  </a:lnTo>
                  <a:lnTo>
                    <a:pt x="6" y="608"/>
                  </a:lnTo>
                  <a:lnTo>
                    <a:pt x="6" y="600"/>
                  </a:lnTo>
                  <a:lnTo>
                    <a:pt x="8" y="595"/>
                  </a:lnTo>
                  <a:lnTo>
                    <a:pt x="10" y="587"/>
                  </a:lnTo>
                  <a:lnTo>
                    <a:pt x="14" y="580"/>
                  </a:lnTo>
                  <a:lnTo>
                    <a:pt x="17" y="570"/>
                  </a:lnTo>
                  <a:lnTo>
                    <a:pt x="19" y="561"/>
                  </a:lnTo>
                  <a:lnTo>
                    <a:pt x="23" y="551"/>
                  </a:lnTo>
                  <a:lnTo>
                    <a:pt x="29" y="542"/>
                  </a:lnTo>
                  <a:lnTo>
                    <a:pt x="31" y="536"/>
                  </a:lnTo>
                  <a:lnTo>
                    <a:pt x="33" y="530"/>
                  </a:lnTo>
                  <a:lnTo>
                    <a:pt x="36" y="524"/>
                  </a:lnTo>
                  <a:lnTo>
                    <a:pt x="38" y="519"/>
                  </a:lnTo>
                  <a:lnTo>
                    <a:pt x="42" y="513"/>
                  </a:lnTo>
                  <a:lnTo>
                    <a:pt x="44" y="505"/>
                  </a:lnTo>
                  <a:lnTo>
                    <a:pt x="48" y="500"/>
                  </a:lnTo>
                  <a:lnTo>
                    <a:pt x="52" y="494"/>
                  </a:lnTo>
                  <a:lnTo>
                    <a:pt x="54" y="486"/>
                  </a:lnTo>
                  <a:lnTo>
                    <a:pt x="57" y="479"/>
                  </a:lnTo>
                  <a:lnTo>
                    <a:pt x="61" y="471"/>
                  </a:lnTo>
                  <a:lnTo>
                    <a:pt x="67" y="464"/>
                  </a:lnTo>
                  <a:lnTo>
                    <a:pt x="69" y="456"/>
                  </a:lnTo>
                  <a:lnTo>
                    <a:pt x="74" y="450"/>
                  </a:lnTo>
                  <a:lnTo>
                    <a:pt x="78" y="443"/>
                  </a:lnTo>
                  <a:lnTo>
                    <a:pt x="84" y="435"/>
                  </a:lnTo>
                  <a:lnTo>
                    <a:pt x="88" y="426"/>
                  </a:lnTo>
                  <a:lnTo>
                    <a:pt x="93" y="416"/>
                  </a:lnTo>
                  <a:lnTo>
                    <a:pt x="97" y="408"/>
                  </a:lnTo>
                  <a:lnTo>
                    <a:pt x="103" y="401"/>
                  </a:lnTo>
                  <a:lnTo>
                    <a:pt x="107" y="391"/>
                  </a:lnTo>
                  <a:lnTo>
                    <a:pt x="112" y="382"/>
                  </a:lnTo>
                  <a:lnTo>
                    <a:pt x="120" y="374"/>
                  </a:lnTo>
                  <a:lnTo>
                    <a:pt x="126" y="365"/>
                  </a:lnTo>
                  <a:lnTo>
                    <a:pt x="131" y="355"/>
                  </a:lnTo>
                  <a:lnTo>
                    <a:pt x="137" y="348"/>
                  </a:lnTo>
                  <a:lnTo>
                    <a:pt x="145" y="338"/>
                  </a:lnTo>
                  <a:lnTo>
                    <a:pt x="152" y="329"/>
                  </a:lnTo>
                  <a:lnTo>
                    <a:pt x="158" y="317"/>
                  </a:lnTo>
                  <a:lnTo>
                    <a:pt x="166" y="308"/>
                  </a:lnTo>
                  <a:lnTo>
                    <a:pt x="173" y="298"/>
                  </a:lnTo>
                  <a:lnTo>
                    <a:pt x="181" y="289"/>
                  </a:lnTo>
                  <a:lnTo>
                    <a:pt x="187" y="277"/>
                  </a:lnTo>
                  <a:lnTo>
                    <a:pt x="194" y="266"/>
                  </a:lnTo>
                  <a:lnTo>
                    <a:pt x="202" y="256"/>
                  </a:lnTo>
                  <a:lnTo>
                    <a:pt x="209" y="247"/>
                  </a:lnTo>
                  <a:lnTo>
                    <a:pt x="215" y="237"/>
                  </a:lnTo>
                  <a:lnTo>
                    <a:pt x="223" y="228"/>
                  </a:lnTo>
                  <a:lnTo>
                    <a:pt x="228" y="220"/>
                  </a:lnTo>
                  <a:lnTo>
                    <a:pt x="236" y="213"/>
                  </a:lnTo>
                  <a:lnTo>
                    <a:pt x="242" y="203"/>
                  </a:lnTo>
                  <a:lnTo>
                    <a:pt x="247" y="194"/>
                  </a:lnTo>
                  <a:lnTo>
                    <a:pt x="253" y="186"/>
                  </a:lnTo>
                  <a:lnTo>
                    <a:pt x="261" y="179"/>
                  </a:lnTo>
                  <a:lnTo>
                    <a:pt x="266" y="171"/>
                  </a:lnTo>
                  <a:lnTo>
                    <a:pt x="272" y="163"/>
                  </a:lnTo>
                  <a:lnTo>
                    <a:pt x="278" y="156"/>
                  </a:lnTo>
                  <a:lnTo>
                    <a:pt x="284" y="150"/>
                  </a:lnTo>
                  <a:lnTo>
                    <a:pt x="289" y="142"/>
                  </a:lnTo>
                  <a:lnTo>
                    <a:pt x="295" y="135"/>
                  </a:lnTo>
                  <a:lnTo>
                    <a:pt x="299" y="129"/>
                  </a:lnTo>
                  <a:lnTo>
                    <a:pt x="304" y="123"/>
                  </a:lnTo>
                  <a:lnTo>
                    <a:pt x="310" y="116"/>
                  </a:lnTo>
                  <a:lnTo>
                    <a:pt x="314" y="110"/>
                  </a:lnTo>
                  <a:lnTo>
                    <a:pt x="320" y="104"/>
                  </a:lnTo>
                  <a:lnTo>
                    <a:pt x="325" y="101"/>
                  </a:lnTo>
                  <a:lnTo>
                    <a:pt x="333" y="89"/>
                  </a:lnTo>
                  <a:lnTo>
                    <a:pt x="342" y="80"/>
                  </a:lnTo>
                  <a:lnTo>
                    <a:pt x="350" y="70"/>
                  </a:lnTo>
                  <a:lnTo>
                    <a:pt x="358" y="63"/>
                  </a:lnTo>
                  <a:lnTo>
                    <a:pt x="365" y="53"/>
                  </a:lnTo>
                  <a:lnTo>
                    <a:pt x="371" y="46"/>
                  </a:lnTo>
                  <a:lnTo>
                    <a:pt x="377" y="38"/>
                  </a:lnTo>
                  <a:lnTo>
                    <a:pt x="382" y="32"/>
                  </a:lnTo>
                  <a:lnTo>
                    <a:pt x="386" y="27"/>
                  </a:lnTo>
                  <a:lnTo>
                    <a:pt x="392" y="21"/>
                  </a:lnTo>
                  <a:lnTo>
                    <a:pt x="396" y="17"/>
                  </a:lnTo>
                  <a:lnTo>
                    <a:pt x="401" y="13"/>
                  </a:lnTo>
                  <a:lnTo>
                    <a:pt x="407" y="8"/>
                  </a:lnTo>
                  <a:lnTo>
                    <a:pt x="413" y="4"/>
                  </a:lnTo>
                  <a:lnTo>
                    <a:pt x="415" y="0"/>
                  </a:lnTo>
                  <a:lnTo>
                    <a:pt x="417" y="0"/>
                  </a:lnTo>
                  <a:lnTo>
                    <a:pt x="409" y="70"/>
                  </a:lnTo>
                  <a:close/>
                </a:path>
              </a:pathLst>
            </a:custGeom>
            <a:solidFill>
              <a:srgbClr val="FFFFFF"/>
            </a:solidFill>
            <a:ln w="9525">
              <a:noFill/>
              <a:round/>
              <a:headEnd/>
              <a:tailEnd/>
            </a:ln>
          </p:spPr>
          <p:txBody>
            <a:bodyPr/>
            <a:lstStyle/>
            <a:p>
              <a:pPr algn="ctr"/>
              <a:endParaRPr lang="en-US"/>
            </a:p>
          </p:txBody>
        </p:sp>
        <p:sp>
          <p:nvSpPr>
            <p:cNvPr id="573516" name="Freeform 50"/>
            <p:cNvSpPr>
              <a:spLocks/>
            </p:cNvSpPr>
            <p:nvPr/>
          </p:nvSpPr>
          <p:spPr bwMode="auto">
            <a:xfrm>
              <a:off x="3510" y="2028"/>
              <a:ext cx="144" cy="305"/>
            </a:xfrm>
            <a:custGeom>
              <a:avLst/>
              <a:gdLst>
                <a:gd name="T0" fmla="*/ 0 w 289"/>
                <a:gd name="T1" fmla="*/ 1 h 610"/>
                <a:gd name="T2" fmla="*/ 0 w 289"/>
                <a:gd name="T3" fmla="*/ 1 h 610"/>
                <a:gd name="T4" fmla="*/ 0 w 289"/>
                <a:gd name="T5" fmla="*/ 1 h 610"/>
                <a:gd name="T6" fmla="*/ 0 w 289"/>
                <a:gd name="T7" fmla="*/ 1 h 610"/>
                <a:gd name="T8" fmla="*/ 0 w 289"/>
                <a:gd name="T9" fmla="*/ 1 h 610"/>
                <a:gd name="T10" fmla="*/ 0 w 289"/>
                <a:gd name="T11" fmla="*/ 1 h 610"/>
                <a:gd name="T12" fmla="*/ 0 w 289"/>
                <a:gd name="T13" fmla="*/ 1 h 610"/>
                <a:gd name="T14" fmla="*/ 0 w 289"/>
                <a:gd name="T15" fmla="*/ 1 h 610"/>
                <a:gd name="T16" fmla="*/ 0 w 289"/>
                <a:gd name="T17" fmla="*/ 1 h 610"/>
                <a:gd name="T18" fmla="*/ 0 w 289"/>
                <a:gd name="T19" fmla="*/ 1 h 610"/>
                <a:gd name="T20" fmla="*/ 0 w 289"/>
                <a:gd name="T21" fmla="*/ 1 h 610"/>
                <a:gd name="T22" fmla="*/ 0 w 289"/>
                <a:gd name="T23" fmla="*/ 1 h 610"/>
                <a:gd name="T24" fmla="*/ 0 w 289"/>
                <a:gd name="T25" fmla="*/ 1 h 610"/>
                <a:gd name="T26" fmla="*/ 0 w 289"/>
                <a:gd name="T27" fmla="*/ 1 h 610"/>
                <a:gd name="T28" fmla="*/ 0 w 289"/>
                <a:gd name="T29" fmla="*/ 1 h 610"/>
                <a:gd name="T30" fmla="*/ 0 w 289"/>
                <a:gd name="T31" fmla="*/ 1 h 610"/>
                <a:gd name="T32" fmla="*/ 0 w 289"/>
                <a:gd name="T33" fmla="*/ 1 h 610"/>
                <a:gd name="T34" fmla="*/ 0 w 289"/>
                <a:gd name="T35" fmla="*/ 1 h 610"/>
                <a:gd name="T36" fmla="*/ 0 w 289"/>
                <a:gd name="T37" fmla="*/ 1 h 610"/>
                <a:gd name="T38" fmla="*/ 0 w 289"/>
                <a:gd name="T39" fmla="*/ 1 h 610"/>
                <a:gd name="T40" fmla="*/ 0 w 289"/>
                <a:gd name="T41" fmla="*/ 1 h 610"/>
                <a:gd name="T42" fmla="*/ 0 w 289"/>
                <a:gd name="T43" fmla="*/ 1 h 610"/>
                <a:gd name="T44" fmla="*/ 0 w 289"/>
                <a:gd name="T45" fmla="*/ 1 h 610"/>
                <a:gd name="T46" fmla="*/ 0 w 289"/>
                <a:gd name="T47" fmla="*/ 1 h 610"/>
                <a:gd name="T48" fmla="*/ 0 w 289"/>
                <a:gd name="T49" fmla="*/ 1 h 610"/>
                <a:gd name="T50" fmla="*/ 0 w 289"/>
                <a:gd name="T51" fmla="*/ 1 h 610"/>
                <a:gd name="T52" fmla="*/ 0 w 289"/>
                <a:gd name="T53" fmla="*/ 1 h 610"/>
                <a:gd name="T54" fmla="*/ 0 w 289"/>
                <a:gd name="T55" fmla="*/ 1 h 610"/>
                <a:gd name="T56" fmla="*/ 0 w 289"/>
                <a:gd name="T57" fmla="*/ 1 h 610"/>
                <a:gd name="T58" fmla="*/ 0 w 289"/>
                <a:gd name="T59" fmla="*/ 1 h 610"/>
                <a:gd name="T60" fmla="*/ 0 w 289"/>
                <a:gd name="T61" fmla="*/ 1 h 610"/>
                <a:gd name="T62" fmla="*/ 0 w 289"/>
                <a:gd name="T63" fmla="*/ 1 h 610"/>
                <a:gd name="T64" fmla="*/ 0 w 289"/>
                <a:gd name="T65" fmla="*/ 1 h 610"/>
                <a:gd name="T66" fmla="*/ 0 w 289"/>
                <a:gd name="T67" fmla="*/ 1 h 610"/>
                <a:gd name="T68" fmla="*/ 0 w 289"/>
                <a:gd name="T69" fmla="*/ 1 h 610"/>
                <a:gd name="T70" fmla="*/ 0 w 289"/>
                <a:gd name="T71" fmla="*/ 1 h 610"/>
                <a:gd name="T72" fmla="*/ 0 w 289"/>
                <a:gd name="T73" fmla="*/ 1 h 610"/>
                <a:gd name="T74" fmla="*/ 0 w 289"/>
                <a:gd name="T75" fmla="*/ 1 h 610"/>
                <a:gd name="T76" fmla="*/ 0 w 289"/>
                <a:gd name="T77" fmla="*/ 1 h 610"/>
                <a:gd name="T78" fmla="*/ 0 w 289"/>
                <a:gd name="T79" fmla="*/ 1 h 610"/>
                <a:gd name="T80" fmla="*/ 0 w 289"/>
                <a:gd name="T81" fmla="*/ 1 h 610"/>
                <a:gd name="T82" fmla="*/ 0 w 289"/>
                <a:gd name="T83" fmla="*/ 1 h 610"/>
                <a:gd name="T84" fmla="*/ 0 w 289"/>
                <a:gd name="T85" fmla="*/ 1 h 610"/>
                <a:gd name="T86" fmla="*/ 0 w 289"/>
                <a:gd name="T87" fmla="*/ 0 h 6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610"/>
                <a:gd name="T134" fmla="*/ 289 w 289"/>
                <a:gd name="T135" fmla="*/ 610 h 61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610">
                  <a:moveTo>
                    <a:pt x="289" y="0"/>
                  </a:moveTo>
                  <a:lnTo>
                    <a:pt x="0" y="610"/>
                  </a:lnTo>
                  <a:lnTo>
                    <a:pt x="0" y="606"/>
                  </a:lnTo>
                  <a:lnTo>
                    <a:pt x="0" y="602"/>
                  </a:lnTo>
                  <a:lnTo>
                    <a:pt x="0" y="596"/>
                  </a:lnTo>
                  <a:lnTo>
                    <a:pt x="0" y="592"/>
                  </a:lnTo>
                  <a:lnTo>
                    <a:pt x="2" y="587"/>
                  </a:lnTo>
                  <a:lnTo>
                    <a:pt x="4" y="581"/>
                  </a:lnTo>
                  <a:lnTo>
                    <a:pt x="4" y="573"/>
                  </a:lnTo>
                  <a:lnTo>
                    <a:pt x="6" y="566"/>
                  </a:lnTo>
                  <a:lnTo>
                    <a:pt x="6" y="556"/>
                  </a:lnTo>
                  <a:lnTo>
                    <a:pt x="8" y="549"/>
                  </a:lnTo>
                  <a:lnTo>
                    <a:pt x="10" y="539"/>
                  </a:lnTo>
                  <a:lnTo>
                    <a:pt x="11" y="530"/>
                  </a:lnTo>
                  <a:lnTo>
                    <a:pt x="13" y="518"/>
                  </a:lnTo>
                  <a:lnTo>
                    <a:pt x="17" y="509"/>
                  </a:lnTo>
                  <a:lnTo>
                    <a:pt x="17" y="501"/>
                  </a:lnTo>
                  <a:lnTo>
                    <a:pt x="19" y="496"/>
                  </a:lnTo>
                  <a:lnTo>
                    <a:pt x="19" y="490"/>
                  </a:lnTo>
                  <a:lnTo>
                    <a:pt x="21" y="482"/>
                  </a:lnTo>
                  <a:lnTo>
                    <a:pt x="21" y="477"/>
                  </a:lnTo>
                  <a:lnTo>
                    <a:pt x="25" y="471"/>
                  </a:lnTo>
                  <a:lnTo>
                    <a:pt x="25" y="463"/>
                  </a:lnTo>
                  <a:lnTo>
                    <a:pt x="29" y="458"/>
                  </a:lnTo>
                  <a:lnTo>
                    <a:pt x="29" y="450"/>
                  </a:lnTo>
                  <a:lnTo>
                    <a:pt x="30" y="442"/>
                  </a:lnTo>
                  <a:lnTo>
                    <a:pt x="32" y="437"/>
                  </a:lnTo>
                  <a:lnTo>
                    <a:pt x="34" y="429"/>
                  </a:lnTo>
                  <a:lnTo>
                    <a:pt x="36" y="421"/>
                  </a:lnTo>
                  <a:lnTo>
                    <a:pt x="38" y="416"/>
                  </a:lnTo>
                  <a:lnTo>
                    <a:pt x="40" y="408"/>
                  </a:lnTo>
                  <a:lnTo>
                    <a:pt x="44" y="402"/>
                  </a:lnTo>
                  <a:lnTo>
                    <a:pt x="44" y="395"/>
                  </a:lnTo>
                  <a:lnTo>
                    <a:pt x="48" y="387"/>
                  </a:lnTo>
                  <a:lnTo>
                    <a:pt x="49" y="380"/>
                  </a:lnTo>
                  <a:lnTo>
                    <a:pt x="51" y="372"/>
                  </a:lnTo>
                  <a:lnTo>
                    <a:pt x="53" y="364"/>
                  </a:lnTo>
                  <a:lnTo>
                    <a:pt x="57" y="357"/>
                  </a:lnTo>
                  <a:lnTo>
                    <a:pt x="59" y="349"/>
                  </a:lnTo>
                  <a:lnTo>
                    <a:pt x="63" y="344"/>
                  </a:lnTo>
                  <a:lnTo>
                    <a:pt x="67" y="334"/>
                  </a:lnTo>
                  <a:lnTo>
                    <a:pt x="68" y="326"/>
                  </a:lnTo>
                  <a:lnTo>
                    <a:pt x="72" y="319"/>
                  </a:lnTo>
                  <a:lnTo>
                    <a:pt x="76" y="311"/>
                  </a:lnTo>
                  <a:lnTo>
                    <a:pt x="78" y="304"/>
                  </a:lnTo>
                  <a:lnTo>
                    <a:pt x="82" y="296"/>
                  </a:lnTo>
                  <a:lnTo>
                    <a:pt x="84" y="288"/>
                  </a:lnTo>
                  <a:lnTo>
                    <a:pt x="89" y="281"/>
                  </a:lnTo>
                  <a:lnTo>
                    <a:pt x="91" y="271"/>
                  </a:lnTo>
                  <a:lnTo>
                    <a:pt x="95" y="264"/>
                  </a:lnTo>
                  <a:lnTo>
                    <a:pt x="99" y="256"/>
                  </a:lnTo>
                  <a:lnTo>
                    <a:pt x="103" y="249"/>
                  </a:lnTo>
                  <a:lnTo>
                    <a:pt x="105" y="241"/>
                  </a:lnTo>
                  <a:lnTo>
                    <a:pt x="110" y="233"/>
                  </a:lnTo>
                  <a:lnTo>
                    <a:pt x="114" y="226"/>
                  </a:lnTo>
                  <a:lnTo>
                    <a:pt x="118" y="220"/>
                  </a:lnTo>
                  <a:lnTo>
                    <a:pt x="122" y="212"/>
                  </a:lnTo>
                  <a:lnTo>
                    <a:pt x="125" y="205"/>
                  </a:lnTo>
                  <a:lnTo>
                    <a:pt x="129" y="197"/>
                  </a:lnTo>
                  <a:lnTo>
                    <a:pt x="133" y="192"/>
                  </a:lnTo>
                  <a:lnTo>
                    <a:pt x="137" y="184"/>
                  </a:lnTo>
                  <a:lnTo>
                    <a:pt x="141" y="178"/>
                  </a:lnTo>
                  <a:lnTo>
                    <a:pt x="144" y="171"/>
                  </a:lnTo>
                  <a:lnTo>
                    <a:pt x="150" y="165"/>
                  </a:lnTo>
                  <a:lnTo>
                    <a:pt x="154" y="157"/>
                  </a:lnTo>
                  <a:lnTo>
                    <a:pt x="158" y="152"/>
                  </a:lnTo>
                  <a:lnTo>
                    <a:pt x="162" y="146"/>
                  </a:lnTo>
                  <a:lnTo>
                    <a:pt x="165" y="138"/>
                  </a:lnTo>
                  <a:lnTo>
                    <a:pt x="169" y="133"/>
                  </a:lnTo>
                  <a:lnTo>
                    <a:pt x="175" y="127"/>
                  </a:lnTo>
                  <a:lnTo>
                    <a:pt x="177" y="121"/>
                  </a:lnTo>
                  <a:lnTo>
                    <a:pt x="182" y="116"/>
                  </a:lnTo>
                  <a:lnTo>
                    <a:pt x="192" y="104"/>
                  </a:lnTo>
                  <a:lnTo>
                    <a:pt x="200" y="95"/>
                  </a:lnTo>
                  <a:lnTo>
                    <a:pt x="207" y="85"/>
                  </a:lnTo>
                  <a:lnTo>
                    <a:pt x="217" y="76"/>
                  </a:lnTo>
                  <a:lnTo>
                    <a:pt x="222" y="66"/>
                  </a:lnTo>
                  <a:lnTo>
                    <a:pt x="230" y="57"/>
                  </a:lnTo>
                  <a:lnTo>
                    <a:pt x="238" y="49"/>
                  </a:lnTo>
                  <a:lnTo>
                    <a:pt x="245" y="43"/>
                  </a:lnTo>
                  <a:lnTo>
                    <a:pt x="249" y="36"/>
                  </a:lnTo>
                  <a:lnTo>
                    <a:pt x="257" y="28"/>
                  </a:lnTo>
                  <a:lnTo>
                    <a:pt x="260" y="22"/>
                  </a:lnTo>
                  <a:lnTo>
                    <a:pt x="268" y="19"/>
                  </a:lnTo>
                  <a:lnTo>
                    <a:pt x="276" y="9"/>
                  </a:lnTo>
                  <a:lnTo>
                    <a:pt x="283" y="3"/>
                  </a:lnTo>
                  <a:lnTo>
                    <a:pt x="287" y="0"/>
                  </a:lnTo>
                  <a:lnTo>
                    <a:pt x="289" y="0"/>
                  </a:lnTo>
                  <a:close/>
                </a:path>
              </a:pathLst>
            </a:custGeom>
            <a:solidFill>
              <a:srgbClr val="FFFFFF"/>
            </a:solidFill>
            <a:ln w="9525">
              <a:noFill/>
              <a:round/>
              <a:headEnd/>
              <a:tailEnd/>
            </a:ln>
          </p:spPr>
          <p:txBody>
            <a:bodyPr/>
            <a:lstStyle/>
            <a:p>
              <a:pPr algn="ctr"/>
              <a:endParaRPr lang="en-US"/>
            </a:p>
          </p:txBody>
        </p:sp>
      </p:grpSp>
      <p:sp>
        <p:nvSpPr>
          <p:cNvPr id="573445" name="Text Box 51"/>
          <p:cNvSpPr txBox="1">
            <a:spLocks noChangeArrowheads="1"/>
          </p:cNvSpPr>
          <p:nvPr/>
        </p:nvSpPr>
        <p:spPr bwMode="auto">
          <a:xfrm>
            <a:off x="957898" y="2592388"/>
            <a:ext cx="2589212" cy="3724275"/>
          </a:xfrm>
          <a:prstGeom prst="rect">
            <a:avLst/>
          </a:prstGeom>
          <a:noFill/>
          <a:ln w="9525" algn="ctr">
            <a:noFill/>
            <a:miter lim="800000"/>
            <a:headEnd/>
            <a:tailEnd/>
          </a:ln>
        </p:spPr>
        <p:txBody>
          <a:bodyPr>
            <a:spAutoFit/>
          </a:bodyPr>
          <a:lstStyle/>
          <a:p>
            <a:pPr marL="117475" indent="-117475">
              <a:lnSpc>
                <a:spcPct val="120000"/>
              </a:lnSpc>
              <a:buFontTx/>
              <a:buChar char="•"/>
            </a:pPr>
            <a:r>
              <a:rPr lang="en-US"/>
              <a:t>Forecast Requirements</a:t>
            </a:r>
          </a:p>
          <a:p>
            <a:pPr marL="117475" indent="-117475">
              <a:lnSpc>
                <a:spcPct val="120000"/>
              </a:lnSpc>
              <a:buFontTx/>
              <a:buChar char="•"/>
            </a:pPr>
            <a:r>
              <a:rPr lang="en-US"/>
              <a:t>Specify Buy Quantities</a:t>
            </a:r>
          </a:p>
          <a:p>
            <a:pPr marL="117475" indent="-117475">
              <a:lnSpc>
                <a:spcPct val="120000"/>
              </a:lnSpc>
              <a:buFontTx/>
              <a:buChar char="•"/>
            </a:pPr>
            <a:r>
              <a:rPr lang="en-US"/>
              <a:t>Pay for each  on a Unit Price basis</a:t>
            </a:r>
          </a:p>
          <a:p>
            <a:pPr marL="117475" indent="-117475">
              <a:lnSpc>
                <a:spcPct val="120000"/>
              </a:lnSpc>
              <a:buFontTx/>
              <a:buChar char="•"/>
            </a:pPr>
            <a:r>
              <a:rPr lang="en-US"/>
              <a:t> Assume all risk for:</a:t>
            </a:r>
          </a:p>
          <a:p>
            <a:pPr lvl="1">
              <a:lnSpc>
                <a:spcPct val="120000"/>
              </a:lnSpc>
              <a:buFont typeface="Arial" charset="0"/>
              <a:buChar char="−"/>
            </a:pPr>
            <a:r>
              <a:rPr lang="en-US" b="0"/>
              <a:t> right parts</a:t>
            </a:r>
          </a:p>
          <a:p>
            <a:pPr lvl="1">
              <a:lnSpc>
                <a:spcPct val="120000"/>
              </a:lnSpc>
              <a:buFont typeface="Arial" charset="0"/>
              <a:buChar char="−"/>
            </a:pPr>
            <a:r>
              <a:rPr lang="en-US" b="0"/>
              <a:t> right repairs</a:t>
            </a:r>
          </a:p>
          <a:p>
            <a:pPr lvl="1">
              <a:lnSpc>
                <a:spcPct val="120000"/>
              </a:lnSpc>
              <a:buFont typeface="Arial" charset="0"/>
              <a:buChar char="−"/>
            </a:pPr>
            <a:r>
              <a:rPr lang="en-US" b="0"/>
              <a:t> right time</a:t>
            </a:r>
          </a:p>
          <a:p>
            <a:pPr lvl="1">
              <a:lnSpc>
                <a:spcPct val="120000"/>
              </a:lnSpc>
              <a:buFont typeface="Arial" charset="0"/>
              <a:buChar char="−"/>
            </a:pPr>
            <a:r>
              <a:rPr lang="en-US" b="0"/>
              <a:t> right quantities</a:t>
            </a:r>
          </a:p>
        </p:txBody>
      </p:sp>
      <p:sp>
        <p:nvSpPr>
          <p:cNvPr id="573446" name="WordArt 52"/>
          <p:cNvSpPr>
            <a:spLocks noChangeArrowheads="1" noChangeShapeType="1" noTextEdit="1"/>
          </p:cNvSpPr>
          <p:nvPr/>
        </p:nvSpPr>
        <p:spPr bwMode="auto">
          <a:xfrm>
            <a:off x="2158048" y="1677988"/>
            <a:ext cx="1344612"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DoD</a:t>
            </a:r>
          </a:p>
        </p:txBody>
      </p:sp>
      <p:pic>
        <p:nvPicPr>
          <p:cNvPr id="573447" name="Picture 53" descr="n2ehscbq[1]"/>
          <p:cNvPicPr>
            <a:picLocks noChangeAspect="1" noChangeArrowheads="1"/>
          </p:cNvPicPr>
          <p:nvPr/>
        </p:nvPicPr>
        <p:blipFill>
          <a:blip r:embed="rId3" cstate="print"/>
          <a:srcRect/>
          <a:stretch>
            <a:fillRect/>
          </a:stretch>
        </p:blipFill>
        <p:spPr bwMode="auto">
          <a:xfrm>
            <a:off x="7051252" y="3169709"/>
            <a:ext cx="1019175" cy="1301750"/>
          </a:xfrm>
          <a:prstGeom prst="rect">
            <a:avLst/>
          </a:prstGeom>
          <a:noFill/>
          <a:ln w="9525">
            <a:noFill/>
            <a:miter lim="800000"/>
            <a:headEnd/>
            <a:tailEnd/>
          </a:ln>
        </p:spPr>
      </p:pic>
      <p:pic>
        <p:nvPicPr>
          <p:cNvPr id="573448" name="Picture 54" descr="rhyxfhyk[1]"/>
          <p:cNvPicPr>
            <a:picLocks noChangeAspect="1" noChangeArrowheads="1"/>
          </p:cNvPicPr>
          <p:nvPr/>
        </p:nvPicPr>
        <p:blipFill>
          <a:blip r:embed="rId4" cstate="print"/>
          <a:srcRect/>
          <a:stretch>
            <a:fillRect/>
          </a:stretch>
        </p:blipFill>
        <p:spPr bwMode="auto">
          <a:xfrm>
            <a:off x="7176665" y="4876272"/>
            <a:ext cx="842962" cy="1136650"/>
          </a:xfrm>
          <a:prstGeom prst="rect">
            <a:avLst/>
          </a:prstGeom>
          <a:noFill/>
          <a:ln w="57150">
            <a:solidFill>
              <a:schemeClr val="bg1"/>
            </a:solidFill>
            <a:miter lim="800000"/>
            <a:headEnd/>
            <a:tailEnd/>
          </a:ln>
        </p:spPr>
      </p:pic>
      <p:grpSp>
        <p:nvGrpSpPr>
          <p:cNvPr id="573452" name="Group 58"/>
          <p:cNvGrpSpPr>
            <a:grpSpLocks noChangeAspect="1"/>
          </p:cNvGrpSpPr>
          <p:nvPr/>
        </p:nvGrpSpPr>
        <p:grpSpPr bwMode="auto">
          <a:xfrm>
            <a:off x="3863023" y="2679700"/>
            <a:ext cx="693737" cy="2646363"/>
            <a:chOff x="384" y="1680"/>
            <a:chExt cx="377" cy="1236"/>
          </a:xfrm>
        </p:grpSpPr>
        <p:sp>
          <p:nvSpPr>
            <p:cNvPr id="573460" name="AutoShape 59"/>
            <p:cNvSpPr>
              <a:spLocks noChangeAspect="1" noChangeArrowheads="1" noTextEdit="1"/>
            </p:cNvSpPr>
            <p:nvPr/>
          </p:nvSpPr>
          <p:spPr bwMode="auto">
            <a:xfrm>
              <a:off x="384" y="1680"/>
              <a:ext cx="377" cy="1236"/>
            </a:xfrm>
            <a:prstGeom prst="rect">
              <a:avLst/>
            </a:prstGeom>
            <a:noFill/>
            <a:ln w="9525">
              <a:noFill/>
              <a:miter lim="800000"/>
              <a:headEnd/>
              <a:tailEnd/>
            </a:ln>
          </p:spPr>
          <p:txBody>
            <a:bodyPr/>
            <a:lstStyle/>
            <a:p>
              <a:endParaRPr lang="en-US"/>
            </a:p>
          </p:txBody>
        </p:sp>
        <p:sp>
          <p:nvSpPr>
            <p:cNvPr id="573461" name="Freeform 60"/>
            <p:cNvSpPr>
              <a:spLocks/>
            </p:cNvSpPr>
            <p:nvPr/>
          </p:nvSpPr>
          <p:spPr bwMode="auto">
            <a:xfrm>
              <a:off x="531" y="1684"/>
              <a:ext cx="171" cy="97"/>
            </a:xfrm>
            <a:custGeom>
              <a:avLst/>
              <a:gdLst>
                <a:gd name="T0" fmla="*/ 150 w 171"/>
                <a:gd name="T1" fmla="*/ 76 h 97"/>
                <a:gd name="T2" fmla="*/ 159 w 171"/>
                <a:gd name="T3" fmla="*/ 84 h 97"/>
                <a:gd name="T4" fmla="*/ 163 w 171"/>
                <a:gd name="T5" fmla="*/ 93 h 97"/>
                <a:gd name="T6" fmla="*/ 155 w 171"/>
                <a:gd name="T7" fmla="*/ 97 h 97"/>
                <a:gd name="T8" fmla="*/ 129 w 171"/>
                <a:gd name="T9" fmla="*/ 97 h 97"/>
                <a:gd name="T10" fmla="*/ 109 w 171"/>
                <a:gd name="T11" fmla="*/ 93 h 97"/>
                <a:gd name="T12" fmla="*/ 92 w 171"/>
                <a:gd name="T13" fmla="*/ 88 h 97"/>
                <a:gd name="T14" fmla="*/ 79 w 171"/>
                <a:gd name="T15" fmla="*/ 84 h 97"/>
                <a:gd name="T16" fmla="*/ 62 w 171"/>
                <a:gd name="T17" fmla="*/ 80 h 97"/>
                <a:gd name="T18" fmla="*/ 46 w 171"/>
                <a:gd name="T19" fmla="*/ 72 h 97"/>
                <a:gd name="T20" fmla="*/ 29 w 171"/>
                <a:gd name="T21" fmla="*/ 72 h 97"/>
                <a:gd name="T22" fmla="*/ 25 w 171"/>
                <a:gd name="T23" fmla="*/ 59 h 97"/>
                <a:gd name="T24" fmla="*/ 8 w 171"/>
                <a:gd name="T25" fmla="*/ 46 h 97"/>
                <a:gd name="T26" fmla="*/ 0 w 171"/>
                <a:gd name="T27" fmla="*/ 38 h 97"/>
                <a:gd name="T28" fmla="*/ 0 w 171"/>
                <a:gd name="T29" fmla="*/ 30 h 97"/>
                <a:gd name="T30" fmla="*/ 4 w 171"/>
                <a:gd name="T31" fmla="*/ 17 h 97"/>
                <a:gd name="T32" fmla="*/ 21 w 171"/>
                <a:gd name="T33" fmla="*/ 9 h 97"/>
                <a:gd name="T34" fmla="*/ 37 w 171"/>
                <a:gd name="T35" fmla="*/ 4 h 97"/>
                <a:gd name="T36" fmla="*/ 62 w 171"/>
                <a:gd name="T37" fmla="*/ 0 h 97"/>
                <a:gd name="T38" fmla="*/ 134 w 171"/>
                <a:gd name="T39" fmla="*/ 0 h 97"/>
                <a:gd name="T40" fmla="*/ 155 w 171"/>
                <a:gd name="T41" fmla="*/ 4 h 97"/>
                <a:gd name="T42" fmla="*/ 171 w 171"/>
                <a:gd name="T43" fmla="*/ 9 h 97"/>
                <a:gd name="T44" fmla="*/ 171 w 171"/>
                <a:gd name="T45" fmla="*/ 30 h 97"/>
                <a:gd name="T46" fmla="*/ 159 w 171"/>
                <a:gd name="T47" fmla="*/ 38 h 97"/>
                <a:gd name="T48" fmla="*/ 150 w 171"/>
                <a:gd name="T49" fmla="*/ 46 h 97"/>
                <a:gd name="T50" fmla="*/ 150 w 171"/>
                <a:gd name="T51" fmla="*/ 76 h 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1"/>
                <a:gd name="T79" fmla="*/ 0 h 97"/>
                <a:gd name="T80" fmla="*/ 171 w 171"/>
                <a:gd name="T81" fmla="*/ 97 h 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1" h="97">
                  <a:moveTo>
                    <a:pt x="150" y="76"/>
                  </a:moveTo>
                  <a:lnTo>
                    <a:pt x="159" y="84"/>
                  </a:lnTo>
                  <a:lnTo>
                    <a:pt x="163" y="93"/>
                  </a:lnTo>
                  <a:lnTo>
                    <a:pt x="155" y="97"/>
                  </a:lnTo>
                  <a:lnTo>
                    <a:pt x="129" y="97"/>
                  </a:lnTo>
                  <a:lnTo>
                    <a:pt x="109" y="93"/>
                  </a:lnTo>
                  <a:lnTo>
                    <a:pt x="92" y="88"/>
                  </a:lnTo>
                  <a:lnTo>
                    <a:pt x="79" y="84"/>
                  </a:lnTo>
                  <a:lnTo>
                    <a:pt x="62" y="80"/>
                  </a:lnTo>
                  <a:lnTo>
                    <a:pt x="46" y="72"/>
                  </a:lnTo>
                  <a:lnTo>
                    <a:pt x="29" y="72"/>
                  </a:lnTo>
                  <a:lnTo>
                    <a:pt x="25" y="59"/>
                  </a:lnTo>
                  <a:lnTo>
                    <a:pt x="8" y="46"/>
                  </a:lnTo>
                  <a:lnTo>
                    <a:pt x="0" y="38"/>
                  </a:lnTo>
                  <a:lnTo>
                    <a:pt x="0" y="30"/>
                  </a:lnTo>
                  <a:lnTo>
                    <a:pt x="4" y="17"/>
                  </a:lnTo>
                  <a:lnTo>
                    <a:pt x="21" y="9"/>
                  </a:lnTo>
                  <a:lnTo>
                    <a:pt x="37" y="4"/>
                  </a:lnTo>
                  <a:lnTo>
                    <a:pt x="62" y="0"/>
                  </a:lnTo>
                  <a:lnTo>
                    <a:pt x="134" y="0"/>
                  </a:lnTo>
                  <a:lnTo>
                    <a:pt x="155" y="4"/>
                  </a:lnTo>
                  <a:lnTo>
                    <a:pt x="171" y="9"/>
                  </a:lnTo>
                  <a:lnTo>
                    <a:pt x="171" y="30"/>
                  </a:lnTo>
                  <a:lnTo>
                    <a:pt x="159" y="38"/>
                  </a:lnTo>
                  <a:lnTo>
                    <a:pt x="150" y="46"/>
                  </a:lnTo>
                  <a:lnTo>
                    <a:pt x="150" y="76"/>
                  </a:lnTo>
                  <a:close/>
                </a:path>
              </a:pathLst>
            </a:custGeom>
            <a:solidFill>
              <a:srgbClr val="000000"/>
            </a:solidFill>
            <a:ln w="0">
              <a:solidFill>
                <a:srgbClr val="000000"/>
              </a:solidFill>
              <a:round/>
              <a:headEnd/>
              <a:tailEnd/>
            </a:ln>
          </p:spPr>
          <p:txBody>
            <a:bodyPr/>
            <a:lstStyle/>
            <a:p>
              <a:pPr algn="ctr"/>
              <a:endParaRPr lang="en-US"/>
            </a:p>
          </p:txBody>
        </p:sp>
        <p:sp>
          <p:nvSpPr>
            <p:cNvPr id="573462" name="Freeform 61"/>
            <p:cNvSpPr>
              <a:spLocks/>
            </p:cNvSpPr>
            <p:nvPr/>
          </p:nvSpPr>
          <p:spPr bwMode="auto">
            <a:xfrm>
              <a:off x="556" y="1756"/>
              <a:ext cx="117" cy="138"/>
            </a:xfrm>
            <a:custGeom>
              <a:avLst/>
              <a:gdLst>
                <a:gd name="T0" fmla="*/ 4 w 117"/>
                <a:gd name="T1" fmla="*/ 0 h 138"/>
                <a:gd name="T2" fmla="*/ 4 w 117"/>
                <a:gd name="T3" fmla="*/ 21 h 138"/>
                <a:gd name="T4" fmla="*/ 0 w 117"/>
                <a:gd name="T5" fmla="*/ 25 h 138"/>
                <a:gd name="T6" fmla="*/ 4 w 117"/>
                <a:gd name="T7" fmla="*/ 54 h 138"/>
                <a:gd name="T8" fmla="*/ 12 w 117"/>
                <a:gd name="T9" fmla="*/ 63 h 138"/>
                <a:gd name="T10" fmla="*/ 21 w 117"/>
                <a:gd name="T11" fmla="*/ 80 h 138"/>
                <a:gd name="T12" fmla="*/ 21 w 117"/>
                <a:gd name="T13" fmla="*/ 92 h 138"/>
                <a:gd name="T14" fmla="*/ 25 w 117"/>
                <a:gd name="T15" fmla="*/ 101 h 138"/>
                <a:gd name="T16" fmla="*/ 46 w 117"/>
                <a:gd name="T17" fmla="*/ 113 h 138"/>
                <a:gd name="T18" fmla="*/ 63 w 117"/>
                <a:gd name="T19" fmla="*/ 126 h 138"/>
                <a:gd name="T20" fmla="*/ 84 w 117"/>
                <a:gd name="T21" fmla="*/ 138 h 138"/>
                <a:gd name="T22" fmla="*/ 92 w 117"/>
                <a:gd name="T23" fmla="*/ 122 h 138"/>
                <a:gd name="T24" fmla="*/ 96 w 117"/>
                <a:gd name="T25" fmla="*/ 96 h 138"/>
                <a:gd name="T26" fmla="*/ 109 w 117"/>
                <a:gd name="T27" fmla="*/ 88 h 138"/>
                <a:gd name="T28" fmla="*/ 117 w 117"/>
                <a:gd name="T29" fmla="*/ 42 h 138"/>
                <a:gd name="T30" fmla="*/ 113 w 117"/>
                <a:gd name="T31" fmla="*/ 33 h 138"/>
                <a:gd name="T32" fmla="*/ 117 w 117"/>
                <a:gd name="T33" fmla="*/ 25 h 138"/>
                <a:gd name="T34" fmla="*/ 104 w 117"/>
                <a:gd name="T35" fmla="*/ 25 h 138"/>
                <a:gd name="T36" fmla="*/ 84 w 117"/>
                <a:gd name="T37" fmla="*/ 21 h 138"/>
                <a:gd name="T38" fmla="*/ 67 w 117"/>
                <a:gd name="T39" fmla="*/ 16 h 138"/>
                <a:gd name="T40" fmla="*/ 54 w 117"/>
                <a:gd name="T41" fmla="*/ 12 h 138"/>
                <a:gd name="T42" fmla="*/ 37 w 117"/>
                <a:gd name="T43" fmla="*/ 8 h 138"/>
                <a:gd name="T44" fmla="*/ 21 w 117"/>
                <a:gd name="T45" fmla="*/ 0 h 138"/>
                <a:gd name="T46" fmla="*/ 4 w 117"/>
                <a:gd name="T47" fmla="*/ 0 h 1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38"/>
                <a:gd name="T74" fmla="*/ 117 w 117"/>
                <a:gd name="T75" fmla="*/ 138 h 1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38">
                  <a:moveTo>
                    <a:pt x="4" y="0"/>
                  </a:moveTo>
                  <a:lnTo>
                    <a:pt x="4" y="21"/>
                  </a:lnTo>
                  <a:lnTo>
                    <a:pt x="0" y="25"/>
                  </a:lnTo>
                  <a:lnTo>
                    <a:pt x="4" y="54"/>
                  </a:lnTo>
                  <a:lnTo>
                    <a:pt x="12" y="63"/>
                  </a:lnTo>
                  <a:lnTo>
                    <a:pt x="21" y="80"/>
                  </a:lnTo>
                  <a:lnTo>
                    <a:pt x="21" y="92"/>
                  </a:lnTo>
                  <a:lnTo>
                    <a:pt x="25" y="101"/>
                  </a:lnTo>
                  <a:lnTo>
                    <a:pt x="46" y="113"/>
                  </a:lnTo>
                  <a:lnTo>
                    <a:pt x="63" y="126"/>
                  </a:lnTo>
                  <a:lnTo>
                    <a:pt x="84" y="138"/>
                  </a:lnTo>
                  <a:lnTo>
                    <a:pt x="92" y="122"/>
                  </a:lnTo>
                  <a:lnTo>
                    <a:pt x="96" y="96"/>
                  </a:lnTo>
                  <a:lnTo>
                    <a:pt x="109" y="88"/>
                  </a:lnTo>
                  <a:lnTo>
                    <a:pt x="117" y="42"/>
                  </a:lnTo>
                  <a:lnTo>
                    <a:pt x="113" y="33"/>
                  </a:lnTo>
                  <a:lnTo>
                    <a:pt x="117" y="25"/>
                  </a:lnTo>
                  <a:lnTo>
                    <a:pt x="104" y="25"/>
                  </a:lnTo>
                  <a:lnTo>
                    <a:pt x="84" y="21"/>
                  </a:lnTo>
                  <a:lnTo>
                    <a:pt x="67" y="16"/>
                  </a:lnTo>
                  <a:lnTo>
                    <a:pt x="54" y="12"/>
                  </a:lnTo>
                  <a:lnTo>
                    <a:pt x="37" y="8"/>
                  </a:lnTo>
                  <a:lnTo>
                    <a:pt x="21" y="0"/>
                  </a:lnTo>
                  <a:lnTo>
                    <a:pt x="4" y="0"/>
                  </a:lnTo>
                  <a:close/>
                </a:path>
              </a:pathLst>
            </a:custGeom>
            <a:solidFill>
              <a:schemeClr val="bg1"/>
            </a:solidFill>
            <a:ln w="0">
              <a:solidFill>
                <a:srgbClr val="000000"/>
              </a:solidFill>
              <a:round/>
              <a:headEnd/>
              <a:tailEnd/>
            </a:ln>
          </p:spPr>
          <p:txBody>
            <a:bodyPr/>
            <a:lstStyle/>
            <a:p>
              <a:pPr algn="ctr"/>
              <a:endParaRPr lang="en-US"/>
            </a:p>
          </p:txBody>
        </p:sp>
        <p:sp>
          <p:nvSpPr>
            <p:cNvPr id="573463" name="Freeform 62"/>
            <p:cNvSpPr>
              <a:spLocks/>
            </p:cNvSpPr>
            <p:nvPr/>
          </p:nvSpPr>
          <p:spPr bwMode="auto">
            <a:xfrm>
              <a:off x="568" y="1848"/>
              <a:ext cx="92" cy="93"/>
            </a:xfrm>
            <a:custGeom>
              <a:avLst/>
              <a:gdLst>
                <a:gd name="T0" fmla="*/ 80 w 92"/>
                <a:gd name="T1" fmla="*/ 30 h 93"/>
                <a:gd name="T2" fmla="*/ 92 w 92"/>
                <a:gd name="T3" fmla="*/ 34 h 93"/>
                <a:gd name="T4" fmla="*/ 76 w 92"/>
                <a:gd name="T5" fmla="*/ 93 h 93"/>
                <a:gd name="T6" fmla="*/ 72 w 92"/>
                <a:gd name="T7" fmla="*/ 80 h 93"/>
                <a:gd name="T8" fmla="*/ 76 w 92"/>
                <a:gd name="T9" fmla="*/ 67 h 93"/>
                <a:gd name="T10" fmla="*/ 72 w 92"/>
                <a:gd name="T11" fmla="*/ 51 h 93"/>
                <a:gd name="T12" fmla="*/ 63 w 92"/>
                <a:gd name="T13" fmla="*/ 63 h 93"/>
                <a:gd name="T14" fmla="*/ 63 w 92"/>
                <a:gd name="T15" fmla="*/ 88 h 93"/>
                <a:gd name="T16" fmla="*/ 0 w 92"/>
                <a:gd name="T17" fmla="*/ 13 h 93"/>
                <a:gd name="T18" fmla="*/ 9 w 92"/>
                <a:gd name="T19" fmla="*/ 0 h 93"/>
                <a:gd name="T20" fmla="*/ 13 w 92"/>
                <a:gd name="T21" fmla="*/ 9 h 93"/>
                <a:gd name="T22" fmla="*/ 34 w 92"/>
                <a:gd name="T23" fmla="*/ 21 h 93"/>
                <a:gd name="T24" fmla="*/ 51 w 92"/>
                <a:gd name="T25" fmla="*/ 34 h 93"/>
                <a:gd name="T26" fmla="*/ 72 w 92"/>
                <a:gd name="T27" fmla="*/ 46 h 93"/>
                <a:gd name="T28" fmla="*/ 80 w 92"/>
                <a:gd name="T29" fmla="*/ 30 h 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93"/>
                <a:gd name="T47" fmla="*/ 92 w 92"/>
                <a:gd name="T48" fmla="*/ 93 h 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93">
                  <a:moveTo>
                    <a:pt x="80" y="30"/>
                  </a:moveTo>
                  <a:lnTo>
                    <a:pt x="92" y="34"/>
                  </a:lnTo>
                  <a:lnTo>
                    <a:pt x="76" y="93"/>
                  </a:lnTo>
                  <a:lnTo>
                    <a:pt x="72" y="80"/>
                  </a:lnTo>
                  <a:lnTo>
                    <a:pt x="76" y="67"/>
                  </a:lnTo>
                  <a:lnTo>
                    <a:pt x="72" y="51"/>
                  </a:lnTo>
                  <a:lnTo>
                    <a:pt x="63" y="63"/>
                  </a:lnTo>
                  <a:lnTo>
                    <a:pt x="63" y="88"/>
                  </a:lnTo>
                  <a:lnTo>
                    <a:pt x="0" y="13"/>
                  </a:lnTo>
                  <a:lnTo>
                    <a:pt x="9" y="0"/>
                  </a:lnTo>
                  <a:lnTo>
                    <a:pt x="13" y="9"/>
                  </a:lnTo>
                  <a:lnTo>
                    <a:pt x="34" y="21"/>
                  </a:lnTo>
                  <a:lnTo>
                    <a:pt x="51" y="34"/>
                  </a:lnTo>
                  <a:lnTo>
                    <a:pt x="72" y="46"/>
                  </a:lnTo>
                  <a:lnTo>
                    <a:pt x="80" y="30"/>
                  </a:lnTo>
                  <a:close/>
                </a:path>
              </a:pathLst>
            </a:custGeom>
            <a:solidFill>
              <a:srgbClr val="FFFFFF"/>
            </a:solidFill>
            <a:ln w="0">
              <a:solidFill>
                <a:srgbClr val="000000"/>
              </a:solidFill>
              <a:round/>
              <a:headEnd/>
              <a:tailEnd/>
            </a:ln>
          </p:spPr>
          <p:txBody>
            <a:bodyPr/>
            <a:lstStyle/>
            <a:p>
              <a:pPr algn="ctr"/>
              <a:endParaRPr lang="en-US"/>
            </a:p>
          </p:txBody>
        </p:sp>
        <p:sp>
          <p:nvSpPr>
            <p:cNvPr id="573464" name="Freeform 63"/>
            <p:cNvSpPr>
              <a:spLocks/>
            </p:cNvSpPr>
            <p:nvPr/>
          </p:nvSpPr>
          <p:spPr bwMode="auto">
            <a:xfrm>
              <a:off x="669" y="1886"/>
              <a:ext cx="33" cy="34"/>
            </a:xfrm>
            <a:custGeom>
              <a:avLst/>
              <a:gdLst>
                <a:gd name="T0" fmla="*/ 33 w 33"/>
                <a:gd name="T1" fmla="*/ 25 h 34"/>
                <a:gd name="T2" fmla="*/ 33 w 33"/>
                <a:gd name="T3" fmla="*/ 34 h 34"/>
                <a:gd name="T4" fmla="*/ 0 w 33"/>
                <a:gd name="T5" fmla="*/ 13 h 34"/>
                <a:gd name="T6" fmla="*/ 0 w 33"/>
                <a:gd name="T7" fmla="*/ 0 h 34"/>
                <a:gd name="T8" fmla="*/ 33 w 33"/>
                <a:gd name="T9" fmla="*/ 17 h 34"/>
                <a:gd name="T10" fmla="*/ 33 w 33"/>
                <a:gd name="T11" fmla="*/ 25 h 34"/>
                <a:gd name="T12" fmla="*/ 0 60000 65536"/>
                <a:gd name="T13" fmla="*/ 0 60000 65536"/>
                <a:gd name="T14" fmla="*/ 0 60000 65536"/>
                <a:gd name="T15" fmla="*/ 0 60000 65536"/>
                <a:gd name="T16" fmla="*/ 0 60000 65536"/>
                <a:gd name="T17" fmla="*/ 0 60000 65536"/>
                <a:gd name="T18" fmla="*/ 0 w 33"/>
                <a:gd name="T19" fmla="*/ 0 h 34"/>
                <a:gd name="T20" fmla="*/ 33 w 3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3" h="34">
                  <a:moveTo>
                    <a:pt x="33" y="25"/>
                  </a:moveTo>
                  <a:lnTo>
                    <a:pt x="33" y="34"/>
                  </a:lnTo>
                  <a:lnTo>
                    <a:pt x="0" y="13"/>
                  </a:lnTo>
                  <a:lnTo>
                    <a:pt x="0" y="0"/>
                  </a:lnTo>
                  <a:lnTo>
                    <a:pt x="33" y="17"/>
                  </a:lnTo>
                  <a:lnTo>
                    <a:pt x="33" y="25"/>
                  </a:lnTo>
                  <a:close/>
                </a:path>
              </a:pathLst>
            </a:custGeom>
            <a:solidFill>
              <a:srgbClr val="FFFF00"/>
            </a:solidFill>
            <a:ln w="0">
              <a:solidFill>
                <a:srgbClr val="000000"/>
              </a:solidFill>
              <a:round/>
              <a:headEnd/>
              <a:tailEnd/>
            </a:ln>
          </p:spPr>
          <p:txBody>
            <a:bodyPr/>
            <a:lstStyle/>
            <a:p>
              <a:pPr algn="ctr"/>
              <a:endParaRPr lang="en-US"/>
            </a:p>
          </p:txBody>
        </p:sp>
        <p:sp>
          <p:nvSpPr>
            <p:cNvPr id="573465" name="Freeform 64"/>
            <p:cNvSpPr>
              <a:spLocks/>
            </p:cNvSpPr>
            <p:nvPr/>
          </p:nvSpPr>
          <p:spPr bwMode="auto">
            <a:xfrm>
              <a:off x="476" y="1869"/>
              <a:ext cx="71" cy="42"/>
            </a:xfrm>
            <a:custGeom>
              <a:avLst/>
              <a:gdLst>
                <a:gd name="T0" fmla="*/ 63 w 71"/>
                <a:gd name="T1" fmla="*/ 9 h 42"/>
                <a:gd name="T2" fmla="*/ 71 w 71"/>
                <a:gd name="T3" fmla="*/ 17 h 42"/>
                <a:gd name="T4" fmla="*/ 21 w 71"/>
                <a:gd name="T5" fmla="*/ 42 h 42"/>
                <a:gd name="T6" fmla="*/ 9 w 71"/>
                <a:gd name="T7" fmla="*/ 30 h 42"/>
                <a:gd name="T8" fmla="*/ 0 w 71"/>
                <a:gd name="T9" fmla="*/ 25 h 42"/>
                <a:gd name="T10" fmla="*/ 50 w 71"/>
                <a:gd name="T11" fmla="*/ 0 h 42"/>
                <a:gd name="T12" fmla="*/ 63 w 71"/>
                <a:gd name="T13" fmla="*/ 9 h 42"/>
                <a:gd name="T14" fmla="*/ 0 60000 65536"/>
                <a:gd name="T15" fmla="*/ 0 60000 65536"/>
                <a:gd name="T16" fmla="*/ 0 60000 65536"/>
                <a:gd name="T17" fmla="*/ 0 60000 65536"/>
                <a:gd name="T18" fmla="*/ 0 60000 65536"/>
                <a:gd name="T19" fmla="*/ 0 60000 65536"/>
                <a:gd name="T20" fmla="*/ 0 60000 65536"/>
                <a:gd name="T21" fmla="*/ 0 w 71"/>
                <a:gd name="T22" fmla="*/ 0 h 42"/>
                <a:gd name="T23" fmla="*/ 71 w 7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42">
                  <a:moveTo>
                    <a:pt x="63" y="9"/>
                  </a:moveTo>
                  <a:lnTo>
                    <a:pt x="71" y="17"/>
                  </a:lnTo>
                  <a:lnTo>
                    <a:pt x="21" y="42"/>
                  </a:lnTo>
                  <a:lnTo>
                    <a:pt x="9" y="30"/>
                  </a:lnTo>
                  <a:lnTo>
                    <a:pt x="0" y="25"/>
                  </a:lnTo>
                  <a:lnTo>
                    <a:pt x="50" y="0"/>
                  </a:lnTo>
                  <a:lnTo>
                    <a:pt x="63" y="9"/>
                  </a:lnTo>
                  <a:close/>
                </a:path>
              </a:pathLst>
            </a:custGeom>
            <a:solidFill>
              <a:srgbClr val="EAEAEA"/>
            </a:solidFill>
            <a:ln w="0">
              <a:solidFill>
                <a:srgbClr val="000000"/>
              </a:solidFill>
              <a:round/>
              <a:headEnd/>
              <a:tailEnd/>
            </a:ln>
          </p:spPr>
          <p:txBody>
            <a:bodyPr/>
            <a:lstStyle/>
            <a:p>
              <a:pPr algn="ctr"/>
              <a:endParaRPr lang="en-US"/>
            </a:p>
          </p:txBody>
        </p:sp>
        <p:sp>
          <p:nvSpPr>
            <p:cNvPr id="573466" name="Freeform 65"/>
            <p:cNvSpPr>
              <a:spLocks/>
            </p:cNvSpPr>
            <p:nvPr/>
          </p:nvSpPr>
          <p:spPr bwMode="auto">
            <a:xfrm>
              <a:off x="388" y="1861"/>
              <a:ext cx="356" cy="1038"/>
            </a:xfrm>
            <a:custGeom>
              <a:avLst/>
              <a:gdLst>
                <a:gd name="T0" fmla="*/ 243 w 356"/>
                <a:gd name="T1" fmla="*/ 239 h 1038"/>
                <a:gd name="T2" fmla="*/ 252 w 356"/>
                <a:gd name="T3" fmla="*/ 218 h 1038"/>
                <a:gd name="T4" fmla="*/ 243 w 356"/>
                <a:gd name="T5" fmla="*/ 202 h 1038"/>
                <a:gd name="T6" fmla="*/ 252 w 356"/>
                <a:gd name="T7" fmla="*/ 176 h 1038"/>
                <a:gd name="T8" fmla="*/ 243 w 356"/>
                <a:gd name="T9" fmla="*/ 168 h 1038"/>
                <a:gd name="T10" fmla="*/ 272 w 356"/>
                <a:gd name="T11" fmla="*/ 126 h 1038"/>
                <a:gd name="T12" fmla="*/ 302 w 356"/>
                <a:gd name="T13" fmla="*/ 109 h 1038"/>
                <a:gd name="T14" fmla="*/ 272 w 356"/>
                <a:gd name="T15" fmla="*/ 126 h 1038"/>
                <a:gd name="T16" fmla="*/ 256 w 356"/>
                <a:gd name="T17" fmla="*/ 168 h 1038"/>
                <a:gd name="T18" fmla="*/ 252 w 356"/>
                <a:gd name="T19" fmla="*/ 176 h 1038"/>
                <a:gd name="T20" fmla="*/ 256 w 356"/>
                <a:gd name="T21" fmla="*/ 206 h 1038"/>
                <a:gd name="T22" fmla="*/ 252 w 356"/>
                <a:gd name="T23" fmla="*/ 218 h 1038"/>
                <a:gd name="T24" fmla="*/ 256 w 356"/>
                <a:gd name="T25" fmla="*/ 281 h 1038"/>
                <a:gd name="T26" fmla="*/ 293 w 356"/>
                <a:gd name="T27" fmla="*/ 307 h 1038"/>
                <a:gd name="T28" fmla="*/ 348 w 356"/>
                <a:gd name="T29" fmla="*/ 143 h 1038"/>
                <a:gd name="T30" fmla="*/ 314 w 356"/>
                <a:gd name="T31" fmla="*/ 50 h 1038"/>
                <a:gd name="T32" fmla="*/ 281 w 356"/>
                <a:gd name="T33" fmla="*/ 38 h 1038"/>
                <a:gd name="T34" fmla="*/ 272 w 356"/>
                <a:gd name="T35" fmla="*/ 21 h 1038"/>
                <a:gd name="T36" fmla="*/ 252 w 356"/>
                <a:gd name="T37" fmla="*/ 67 h 1038"/>
                <a:gd name="T38" fmla="*/ 252 w 356"/>
                <a:gd name="T39" fmla="*/ 38 h 1038"/>
                <a:gd name="T40" fmla="*/ 243 w 356"/>
                <a:gd name="T41" fmla="*/ 75 h 1038"/>
                <a:gd name="T42" fmla="*/ 151 w 356"/>
                <a:gd name="T43" fmla="*/ 17 h 1038"/>
                <a:gd name="T44" fmla="*/ 109 w 356"/>
                <a:gd name="T45" fmla="*/ 50 h 1038"/>
                <a:gd name="T46" fmla="*/ 76 w 356"/>
                <a:gd name="T47" fmla="*/ 42 h 1038"/>
                <a:gd name="T48" fmla="*/ 34 w 356"/>
                <a:gd name="T49" fmla="*/ 105 h 1038"/>
                <a:gd name="T50" fmla="*/ 55 w 356"/>
                <a:gd name="T51" fmla="*/ 378 h 1038"/>
                <a:gd name="T52" fmla="*/ 55 w 356"/>
                <a:gd name="T53" fmla="*/ 492 h 1038"/>
                <a:gd name="T54" fmla="*/ 21 w 356"/>
                <a:gd name="T55" fmla="*/ 845 h 1038"/>
                <a:gd name="T56" fmla="*/ 34 w 356"/>
                <a:gd name="T57" fmla="*/ 1021 h 1038"/>
                <a:gd name="T58" fmla="*/ 63 w 356"/>
                <a:gd name="T59" fmla="*/ 1038 h 1038"/>
                <a:gd name="T60" fmla="*/ 101 w 356"/>
                <a:gd name="T61" fmla="*/ 1034 h 1038"/>
                <a:gd name="T62" fmla="*/ 101 w 356"/>
                <a:gd name="T63" fmla="*/ 992 h 1038"/>
                <a:gd name="T64" fmla="*/ 117 w 356"/>
                <a:gd name="T65" fmla="*/ 862 h 1038"/>
                <a:gd name="T66" fmla="*/ 201 w 356"/>
                <a:gd name="T67" fmla="*/ 912 h 1038"/>
                <a:gd name="T68" fmla="*/ 243 w 356"/>
                <a:gd name="T69" fmla="*/ 1005 h 1038"/>
                <a:gd name="T70" fmla="*/ 335 w 356"/>
                <a:gd name="T71" fmla="*/ 1021 h 1038"/>
                <a:gd name="T72" fmla="*/ 348 w 356"/>
                <a:gd name="T73" fmla="*/ 1000 h 1038"/>
                <a:gd name="T74" fmla="*/ 298 w 356"/>
                <a:gd name="T75" fmla="*/ 971 h 1038"/>
                <a:gd name="T76" fmla="*/ 285 w 356"/>
                <a:gd name="T77" fmla="*/ 883 h 1038"/>
                <a:gd name="T78" fmla="*/ 319 w 356"/>
                <a:gd name="T79" fmla="*/ 483 h 1038"/>
                <a:gd name="T80" fmla="*/ 252 w 356"/>
                <a:gd name="T81" fmla="*/ 286 h 1038"/>
                <a:gd name="T82" fmla="*/ 243 w 356"/>
                <a:gd name="T83" fmla="*/ 273 h 1038"/>
                <a:gd name="T84" fmla="*/ 252 w 356"/>
                <a:gd name="T85" fmla="*/ 252 h 10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6"/>
                <a:gd name="T130" fmla="*/ 0 h 1038"/>
                <a:gd name="T131" fmla="*/ 356 w 356"/>
                <a:gd name="T132" fmla="*/ 1038 h 10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6" h="1038">
                  <a:moveTo>
                    <a:pt x="243" y="252"/>
                  </a:moveTo>
                  <a:lnTo>
                    <a:pt x="243" y="239"/>
                  </a:lnTo>
                  <a:lnTo>
                    <a:pt x="252" y="239"/>
                  </a:lnTo>
                  <a:lnTo>
                    <a:pt x="252" y="218"/>
                  </a:lnTo>
                  <a:lnTo>
                    <a:pt x="243" y="214"/>
                  </a:lnTo>
                  <a:lnTo>
                    <a:pt x="243" y="202"/>
                  </a:lnTo>
                  <a:lnTo>
                    <a:pt x="252" y="202"/>
                  </a:lnTo>
                  <a:lnTo>
                    <a:pt x="252" y="176"/>
                  </a:lnTo>
                  <a:lnTo>
                    <a:pt x="243" y="176"/>
                  </a:lnTo>
                  <a:lnTo>
                    <a:pt x="243" y="168"/>
                  </a:lnTo>
                  <a:lnTo>
                    <a:pt x="252" y="164"/>
                  </a:lnTo>
                  <a:lnTo>
                    <a:pt x="272" y="126"/>
                  </a:lnTo>
                  <a:lnTo>
                    <a:pt x="272" y="113"/>
                  </a:lnTo>
                  <a:lnTo>
                    <a:pt x="302" y="109"/>
                  </a:lnTo>
                  <a:lnTo>
                    <a:pt x="306" y="122"/>
                  </a:lnTo>
                  <a:lnTo>
                    <a:pt x="272" y="126"/>
                  </a:lnTo>
                  <a:lnTo>
                    <a:pt x="252" y="164"/>
                  </a:lnTo>
                  <a:lnTo>
                    <a:pt x="256" y="168"/>
                  </a:lnTo>
                  <a:lnTo>
                    <a:pt x="256" y="172"/>
                  </a:lnTo>
                  <a:lnTo>
                    <a:pt x="252" y="176"/>
                  </a:lnTo>
                  <a:lnTo>
                    <a:pt x="252" y="202"/>
                  </a:lnTo>
                  <a:lnTo>
                    <a:pt x="256" y="206"/>
                  </a:lnTo>
                  <a:lnTo>
                    <a:pt x="256" y="214"/>
                  </a:lnTo>
                  <a:lnTo>
                    <a:pt x="252" y="218"/>
                  </a:lnTo>
                  <a:lnTo>
                    <a:pt x="252" y="273"/>
                  </a:lnTo>
                  <a:lnTo>
                    <a:pt x="256" y="281"/>
                  </a:lnTo>
                  <a:lnTo>
                    <a:pt x="252" y="286"/>
                  </a:lnTo>
                  <a:lnTo>
                    <a:pt x="293" y="307"/>
                  </a:lnTo>
                  <a:lnTo>
                    <a:pt x="314" y="281"/>
                  </a:lnTo>
                  <a:lnTo>
                    <a:pt x="348" y="143"/>
                  </a:lnTo>
                  <a:lnTo>
                    <a:pt x="335" y="67"/>
                  </a:lnTo>
                  <a:lnTo>
                    <a:pt x="314" y="50"/>
                  </a:lnTo>
                  <a:lnTo>
                    <a:pt x="314" y="59"/>
                  </a:lnTo>
                  <a:lnTo>
                    <a:pt x="281" y="38"/>
                  </a:lnTo>
                  <a:lnTo>
                    <a:pt x="281" y="29"/>
                  </a:lnTo>
                  <a:lnTo>
                    <a:pt x="272" y="21"/>
                  </a:lnTo>
                  <a:lnTo>
                    <a:pt x="256" y="80"/>
                  </a:lnTo>
                  <a:lnTo>
                    <a:pt x="252" y="67"/>
                  </a:lnTo>
                  <a:lnTo>
                    <a:pt x="256" y="54"/>
                  </a:lnTo>
                  <a:lnTo>
                    <a:pt x="252" y="38"/>
                  </a:lnTo>
                  <a:lnTo>
                    <a:pt x="243" y="50"/>
                  </a:lnTo>
                  <a:lnTo>
                    <a:pt x="243" y="75"/>
                  </a:lnTo>
                  <a:lnTo>
                    <a:pt x="180" y="0"/>
                  </a:lnTo>
                  <a:lnTo>
                    <a:pt x="151" y="17"/>
                  </a:lnTo>
                  <a:lnTo>
                    <a:pt x="159" y="25"/>
                  </a:lnTo>
                  <a:lnTo>
                    <a:pt x="109" y="50"/>
                  </a:lnTo>
                  <a:lnTo>
                    <a:pt x="97" y="38"/>
                  </a:lnTo>
                  <a:lnTo>
                    <a:pt x="76" y="42"/>
                  </a:lnTo>
                  <a:lnTo>
                    <a:pt x="63" y="80"/>
                  </a:lnTo>
                  <a:lnTo>
                    <a:pt x="34" y="105"/>
                  </a:lnTo>
                  <a:lnTo>
                    <a:pt x="0" y="248"/>
                  </a:lnTo>
                  <a:lnTo>
                    <a:pt x="55" y="378"/>
                  </a:lnTo>
                  <a:lnTo>
                    <a:pt x="34" y="483"/>
                  </a:lnTo>
                  <a:lnTo>
                    <a:pt x="55" y="492"/>
                  </a:lnTo>
                  <a:lnTo>
                    <a:pt x="59" y="584"/>
                  </a:lnTo>
                  <a:lnTo>
                    <a:pt x="21" y="845"/>
                  </a:lnTo>
                  <a:lnTo>
                    <a:pt x="34" y="979"/>
                  </a:lnTo>
                  <a:lnTo>
                    <a:pt x="34" y="1021"/>
                  </a:lnTo>
                  <a:lnTo>
                    <a:pt x="46" y="1034"/>
                  </a:lnTo>
                  <a:lnTo>
                    <a:pt x="63" y="1038"/>
                  </a:lnTo>
                  <a:lnTo>
                    <a:pt x="84" y="1038"/>
                  </a:lnTo>
                  <a:lnTo>
                    <a:pt x="101" y="1034"/>
                  </a:lnTo>
                  <a:lnTo>
                    <a:pt x="105" y="1013"/>
                  </a:lnTo>
                  <a:lnTo>
                    <a:pt x="101" y="992"/>
                  </a:lnTo>
                  <a:lnTo>
                    <a:pt x="117" y="899"/>
                  </a:lnTo>
                  <a:lnTo>
                    <a:pt x="117" y="862"/>
                  </a:lnTo>
                  <a:lnTo>
                    <a:pt x="180" y="614"/>
                  </a:lnTo>
                  <a:lnTo>
                    <a:pt x="201" y="912"/>
                  </a:lnTo>
                  <a:lnTo>
                    <a:pt x="193" y="996"/>
                  </a:lnTo>
                  <a:lnTo>
                    <a:pt x="243" y="1005"/>
                  </a:lnTo>
                  <a:lnTo>
                    <a:pt x="281" y="1021"/>
                  </a:lnTo>
                  <a:lnTo>
                    <a:pt x="335" y="1021"/>
                  </a:lnTo>
                  <a:lnTo>
                    <a:pt x="356" y="1013"/>
                  </a:lnTo>
                  <a:lnTo>
                    <a:pt x="348" y="1000"/>
                  </a:lnTo>
                  <a:lnTo>
                    <a:pt x="335" y="992"/>
                  </a:lnTo>
                  <a:lnTo>
                    <a:pt x="298" y="971"/>
                  </a:lnTo>
                  <a:lnTo>
                    <a:pt x="272" y="908"/>
                  </a:lnTo>
                  <a:lnTo>
                    <a:pt x="285" y="883"/>
                  </a:lnTo>
                  <a:lnTo>
                    <a:pt x="302" y="496"/>
                  </a:lnTo>
                  <a:lnTo>
                    <a:pt x="319" y="483"/>
                  </a:lnTo>
                  <a:lnTo>
                    <a:pt x="293" y="307"/>
                  </a:lnTo>
                  <a:lnTo>
                    <a:pt x="252" y="286"/>
                  </a:lnTo>
                  <a:lnTo>
                    <a:pt x="243" y="286"/>
                  </a:lnTo>
                  <a:lnTo>
                    <a:pt x="243" y="273"/>
                  </a:lnTo>
                  <a:lnTo>
                    <a:pt x="252" y="273"/>
                  </a:lnTo>
                  <a:lnTo>
                    <a:pt x="252" y="252"/>
                  </a:lnTo>
                  <a:lnTo>
                    <a:pt x="243" y="252"/>
                  </a:lnTo>
                  <a:close/>
                </a:path>
              </a:pathLst>
            </a:custGeom>
            <a:solidFill>
              <a:srgbClr val="000000"/>
            </a:solidFill>
            <a:ln w="0">
              <a:solidFill>
                <a:srgbClr val="000000"/>
              </a:solidFill>
              <a:round/>
              <a:headEnd/>
              <a:tailEnd/>
            </a:ln>
          </p:spPr>
          <p:txBody>
            <a:bodyPr/>
            <a:lstStyle/>
            <a:p>
              <a:pPr algn="ctr"/>
              <a:endParaRPr lang="en-US"/>
            </a:p>
          </p:txBody>
        </p:sp>
        <p:sp>
          <p:nvSpPr>
            <p:cNvPr id="573467" name="Freeform 66"/>
            <p:cNvSpPr>
              <a:spLocks/>
            </p:cNvSpPr>
            <p:nvPr/>
          </p:nvSpPr>
          <p:spPr bwMode="auto">
            <a:xfrm>
              <a:off x="631" y="2134"/>
              <a:ext cx="13" cy="13"/>
            </a:xfrm>
            <a:custGeom>
              <a:avLst/>
              <a:gdLst>
                <a:gd name="T0" fmla="*/ 9 w 13"/>
                <a:gd name="T1" fmla="*/ 0 h 13"/>
                <a:gd name="T2" fmla="*/ 13 w 13"/>
                <a:gd name="T3" fmla="*/ 8 h 13"/>
                <a:gd name="T4" fmla="*/ 9 w 13"/>
                <a:gd name="T5" fmla="*/ 13 h 13"/>
                <a:gd name="T6" fmla="*/ 0 w 13"/>
                <a:gd name="T7" fmla="*/ 13 h 13"/>
                <a:gd name="T8" fmla="*/ 0 w 13"/>
                <a:gd name="T9" fmla="*/ 0 h 13"/>
                <a:gd name="T10" fmla="*/ 9 w 13"/>
                <a:gd name="T11" fmla="*/ 0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9" y="0"/>
                  </a:moveTo>
                  <a:lnTo>
                    <a:pt x="13" y="8"/>
                  </a:lnTo>
                  <a:lnTo>
                    <a:pt x="9" y="13"/>
                  </a:lnTo>
                  <a:lnTo>
                    <a:pt x="0" y="13"/>
                  </a:lnTo>
                  <a:lnTo>
                    <a:pt x="0" y="0"/>
                  </a:lnTo>
                  <a:lnTo>
                    <a:pt x="9" y="0"/>
                  </a:lnTo>
                  <a:close/>
                </a:path>
              </a:pathLst>
            </a:custGeom>
            <a:solidFill>
              <a:srgbClr val="FFFF00"/>
            </a:solidFill>
            <a:ln w="0">
              <a:solidFill>
                <a:srgbClr val="000000"/>
              </a:solidFill>
              <a:round/>
              <a:headEnd/>
              <a:tailEnd/>
            </a:ln>
          </p:spPr>
          <p:txBody>
            <a:bodyPr/>
            <a:lstStyle/>
            <a:p>
              <a:pPr algn="ctr"/>
              <a:endParaRPr lang="en-US"/>
            </a:p>
          </p:txBody>
        </p:sp>
        <p:sp>
          <p:nvSpPr>
            <p:cNvPr id="573468" name="Rectangle 67"/>
            <p:cNvSpPr>
              <a:spLocks noChangeArrowheads="1"/>
            </p:cNvSpPr>
            <p:nvPr/>
          </p:nvSpPr>
          <p:spPr bwMode="auto">
            <a:xfrm>
              <a:off x="631" y="2100"/>
              <a:ext cx="9" cy="13"/>
            </a:xfrm>
            <a:prstGeom prst="rect">
              <a:avLst/>
            </a:prstGeom>
            <a:solidFill>
              <a:srgbClr val="FFFF00"/>
            </a:solidFill>
            <a:ln w="0">
              <a:solidFill>
                <a:srgbClr val="000000"/>
              </a:solidFill>
              <a:miter lim="800000"/>
              <a:headEnd/>
              <a:tailEnd/>
            </a:ln>
          </p:spPr>
          <p:txBody>
            <a:bodyPr/>
            <a:lstStyle/>
            <a:p>
              <a:pPr algn="ctr"/>
              <a:endParaRPr lang="en-US"/>
            </a:p>
          </p:txBody>
        </p:sp>
        <p:sp>
          <p:nvSpPr>
            <p:cNvPr id="573469" name="Freeform 68"/>
            <p:cNvSpPr>
              <a:spLocks/>
            </p:cNvSpPr>
            <p:nvPr/>
          </p:nvSpPr>
          <p:spPr bwMode="auto">
            <a:xfrm>
              <a:off x="631" y="2063"/>
              <a:ext cx="13" cy="16"/>
            </a:xfrm>
            <a:custGeom>
              <a:avLst/>
              <a:gdLst>
                <a:gd name="T0" fmla="*/ 9 w 13"/>
                <a:gd name="T1" fmla="*/ 0 h 16"/>
                <a:gd name="T2" fmla="*/ 13 w 13"/>
                <a:gd name="T3" fmla="*/ 4 h 16"/>
                <a:gd name="T4" fmla="*/ 13 w 13"/>
                <a:gd name="T5" fmla="*/ 12 h 16"/>
                <a:gd name="T6" fmla="*/ 9 w 13"/>
                <a:gd name="T7" fmla="*/ 16 h 16"/>
                <a:gd name="T8" fmla="*/ 0 w 13"/>
                <a:gd name="T9" fmla="*/ 12 h 16"/>
                <a:gd name="T10" fmla="*/ 0 w 13"/>
                <a:gd name="T11" fmla="*/ 0 h 16"/>
                <a:gd name="T12" fmla="*/ 9 w 13"/>
                <a:gd name="T13" fmla="*/ 0 h 16"/>
                <a:gd name="T14" fmla="*/ 0 60000 65536"/>
                <a:gd name="T15" fmla="*/ 0 60000 65536"/>
                <a:gd name="T16" fmla="*/ 0 60000 65536"/>
                <a:gd name="T17" fmla="*/ 0 60000 65536"/>
                <a:gd name="T18" fmla="*/ 0 60000 65536"/>
                <a:gd name="T19" fmla="*/ 0 60000 65536"/>
                <a:gd name="T20" fmla="*/ 0 60000 65536"/>
                <a:gd name="T21" fmla="*/ 0 w 13"/>
                <a:gd name="T22" fmla="*/ 0 h 16"/>
                <a:gd name="T23" fmla="*/ 13 w 1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6">
                  <a:moveTo>
                    <a:pt x="9" y="0"/>
                  </a:moveTo>
                  <a:lnTo>
                    <a:pt x="13" y="4"/>
                  </a:lnTo>
                  <a:lnTo>
                    <a:pt x="13" y="12"/>
                  </a:lnTo>
                  <a:lnTo>
                    <a:pt x="9" y="16"/>
                  </a:lnTo>
                  <a:lnTo>
                    <a:pt x="0" y="12"/>
                  </a:lnTo>
                  <a:lnTo>
                    <a:pt x="0" y="0"/>
                  </a:lnTo>
                  <a:lnTo>
                    <a:pt x="9" y="0"/>
                  </a:lnTo>
                  <a:close/>
                </a:path>
              </a:pathLst>
            </a:custGeom>
            <a:solidFill>
              <a:srgbClr val="FFFF00"/>
            </a:solidFill>
            <a:ln w="0">
              <a:solidFill>
                <a:srgbClr val="000000"/>
              </a:solidFill>
              <a:round/>
              <a:headEnd/>
              <a:tailEnd/>
            </a:ln>
          </p:spPr>
          <p:txBody>
            <a:bodyPr/>
            <a:lstStyle/>
            <a:p>
              <a:pPr algn="ctr"/>
              <a:endParaRPr lang="en-US"/>
            </a:p>
          </p:txBody>
        </p:sp>
        <p:sp>
          <p:nvSpPr>
            <p:cNvPr id="573470" name="Freeform 69"/>
            <p:cNvSpPr>
              <a:spLocks/>
            </p:cNvSpPr>
            <p:nvPr/>
          </p:nvSpPr>
          <p:spPr bwMode="auto">
            <a:xfrm>
              <a:off x="631" y="2025"/>
              <a:ext cx="13" cy="12"/>
            </a:xfrm>
            <a:custGeom>
              <a:avLst/>
              <a:gdLst>
                <a:gd name="T0" fmla="*/ 9 w 13"/>
                <a:gd name="T1" fmla="*/ 0 h 12"/>
                <a:gd name="T2" fmla="*/ 13 w 13"/>
                <a:gd name="T3" fmla="*/ 4 h 12"/>
                <a:gd name="T4" fmla="*/ 13 w 13"/>
                <a:gd name="T5" fmla="*/ 8 h 12"/>
                <a:gd name="T6" fmla="*/ 9 w 13"/>
                <a:gd name="T7" fmla="*/ 12 h 12"/>
                <a:gd name="T8" fmla="*/ 0 w 13"/>
                <a:gd name="T9" fmla="*/ 12 h 12"/>
                <a:gd name="T10" fmla="*/ 0 w 13"/>
                <a:gd name="T11" fmla="*/ 4 h 12"/>
                <a:gd name="T12" fmla="*/ 9 w 13"/>
                <a:gd name="T13" fmla="*/ 0 h 12"/>
                <a:gd name="T14" fmla="*/ 0 60000 65536"/>
                <a:gd name="T15" fmla="*/ 0 60000 65536"/>
                <a:gd name="T16" fmla="*/ 0 60000 65536"/>
                <a:gd name="T17" fmla="*/ 0 60000 65536"/>
                <a:gd name="T18" fmla="*/ 0 60000 65536"/>
                <a:gd name="T19" fmla="*/ 0 60000 65536"/>
                <a:gd name="T20" fmla="*/ 0 60000 65536"/>
                <a:gd name="T21" fmla="*/ 0 w 13"/>
                <a:gd name="T22" fmla="*/ 0 h 12"/>
                <a:gd name="T23" fmla="*/ 13 w 1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2">
                  <a:moveTo>
                    <a:pt x="9" y="0"/>
                  </a:moveTo>
                  <a:lnTo>
                    <a:pt x="13" y="4"/>
                  </a:lnTo>
                  <a:lnTo>
                    <a:pt x="13" y="8"/>
                  </a:lnTo>
                  <a:lnTo>
                    <a:pt x="9" y="12"/>
                  </a:lnTo>
                  <a:lnTo>
                    <a:pt x="0" y="12"/>
                  </a:lnTo>
                  <a:lnTo>
                    <a:pt x="0" y="4"/>
                  </a:lnTo>
                  <a:lnTo>
                    <a:pt x="9" y="0"/>
                  </a:lnTo>
                  <a:close/>
                </a:path>
              </a:pathLst>
            </a:custGeom>
            <a:solidFill>
              <a:srgbClr val="FFFF00"/>
            </a:solidFill>
            <a:ln w="0">
              <a:solidFill>
                <a:srgbClr val="000000"/>
              </a:solidFill>
              <a:round/>
              <a:headEnd/>
              <a:tailEnd/>
            </a:ln>
          </p:spPr>
          <p:txBody>
            <a:bodyPr/>
            <a:lstStyle/>
            <a:p>
              <a:pPr algn="ctr"/>
              <a:endParaRPr lang="en-US"/>
            </a:p>
          </p:txBody>
        </p:sp>
        <p:sp>
          <p:nvSpPr>
            <p:cNvPr id="573471" name="Freeform 70"/>
            <p:cNvSpPr>
              <a:spLocks/>
            </p:cNvSpPr>
            <p:nvPr/>
          </p:nvSpPr>
          <p:spPr bwMode="auto">
            <a:xfrm>
              <a:off x="660" y="1970"/>
              <a:ext cx="34" cy="17"/>
            </a:xfrm>
            <a:custGeom>
              <a:avLst/>
              <a:gdLst>
                <a:gd name="T0" fmla="*/ 0 w 34"/>
                <a:gd name="T1" fmla="*/ 17 h 17"/>
                <a:gd name="T2" fmla="*/ 0 w 34"/>
                <a:gd name="T3" fmla="*/ 4 h 17"/>
                <a:gd name="T4" fmla="*/ 30 w 34"/>
                <a:gd name="T5" fmla="*/ 0 h 17"/>
                <a:gd name="T6" fmla="*/ 34 w 34"/>
                <a:gd name="T7" fmla="*/ 13 h 17"/>
                <a:gd name="T8" fmla="*/ 0 w 34"/>
                <a:gd name="T9" fmla="*/ 17 h 17"/>
                <a:gd name="T10" fmla="*/ 0 60000 65536"/>
                <a:gd name="T11" fmla="*/ 0 60000 65536"/>
                <a:gd name="T12" fmla="*/ 0 60000 65536"/>
                <a:gd name="T13" fmla="*/ 0 60000 65536"/>
                <a:gd name="T14" fmla="*/ 0 60000 65536"/>
                <a:gd name="T15" fmla="*/ 0 w 34"/>
                <a:gd name="T16" fmla="*/ 0 h 17"/>
                <a:gd name="T17" fmla="*/ 34 w 34"/>
                <a:gd name="T18" fmla="*/ 17 h 17"/>
              </a:gdLst>
              <a:ahLst/>
              <a:cxnLst>
                <a:cxn ang="T10">
                  <a:pos x="T0" y="T1"/>
                </a:cxn>
                <a:cxn ang="T11">
                  <a:pos x="T2" y="T3"/>
                </a:cxn>
                <a:cxn ang="T12">
                  <a:pos x="T4" y="T5"/>
                </a:cxn>
                <a:cxn ang="T13">
                  <a:pos x="T6" y="T7"/>
                </a:cxn>
                <a:cxn ang="T14">
                  <a:pos x="T8" y="T9"/>
                </a:cxn>
              </a:cxnLst>
              <a:rect l="T15" t="T16" r="T17" b="T18"/>
              <a:pathLst>
                <a:path w="34" h="17">
                  <a:moveTo>
                    <a:pt x="0" y="17"/>
                  </a:moveTo>
                  <a:lnTo>
                    <a:pt x="0" y="4"/>
                  </a:lnTo>
                  <a:lnTo>
                    <a:pt x="30" y="0"/>
                  </a:lnTo>
                  <a:lnTo>
                    <a:pt x="34" y="13"/>
                  </a:lnTo>
                  <a:lnTo>
                    <a:pt x="0" y="17"/>
                  </a:lnTo>
                  <a:close/>
                </a:path>
              </a:pathLst>
            </a:custGeom>
            <a:solidFill>
              <a:srgbClr val="C2FFFF"/>
            </a:solidFill>
            <a:ln w="0">
              <a:solidFill>
                <a:srgbClr val="000000"/>
              </a:solidFill>
              <a:round/>
              <a:headEnd/>
              <a:tailEnd/>
            </a:ln>
          </p:spPr>
          <p:txBody>
            <a:bodyPr/>
            <a:lstStyle/>
            <a:p>
              <a:pPr algn="ctr"/>
              <a:endParaRPr lang="en-US"/>
            </a:p>
          </p:txBody>
        </p:sp>
      </p:grpSp>
      <p:sp>
        <p:nvSpPr>
          <p:cNvPr id="573454" name="Text Box 72"/>
          <p:cNvSpPr txBox="1">
            <a:spLocks noChangeArrowheads="1"/>
          </p:cNvSpPr>
          <p:nvPr/>
        </p:nvSpPr>
        <p:spPr bwMode="auto">
          <a:xfrm>
            <a:off x="3636010" y="5365750"/>
            <a:ext cx="1123950" cy="968375"/>
          </a:xfrm>
          <a:prstGeom prst="rect">
            <a:avLst/>
          </a:prstGeom>
          <a:noFill/>
          <a:ln w="9525" algn="ctr">
            <a:noFill/>
            <a:miter lim="800000"/>
            <a:headEnd/>
            <a:tailEnd/>
          </a:ln>
        </p:spPr>
        <p:txBody>
          <a:bodyPr wrap="none">
            <a:spAutoFit/>
          </a:bodyPr>
          <a:lstStyle/>
          <a:p>
            <a:pPr algn="ctr">
              <a:lnSpc>
                <a:spcPct val="80000"/>
              </a:lnSpc>
            </a:pPr>
            <a:r>
              <a:rPr lang="en-US" i="1"/>
              <a:t>DoD </a:t>
            </a:r>
          </a:p>
          <a:p>
            <a:pPr algn="ctr">
              <a:lnSpc>
                <a:spcPct val="80000"/>
              </a:lnSpc>
            </a:pPr>
            <a:r>
              <a:rPr lang="en-US" i="1"/>
              <a:t>Product </a:t>
            </a:r>
          </a:p>
          <a:p>
            <a:pPr algn="ctr">
              <a:lnSpc>
                <a:spcPct val="80000"/>
              </a:lnSpc>
            </a:pPr>
            <a:r>
              <a:rPr lang="en-US" i="1"/>
              <a:t>Support</a:t>
            </a:r>
          </a:p>
          <a:p>
            <a:pPr algn="ctr">
              <a:lnSpc>
                <a:spcPct val="80000"/>
              </a:lnSpc>
            </a:pPr>
            <a:r>
              <a:rPr lang="en-US" i="1"/>
              <a:t>Manager</a:t>
            </a:r>
          </a:p>
        </p:txBody>
      </p:sp>
      <p:pic>
        <p:nvPicPr>
          <p:cNvPr id="573455" name="Picture 73" descr="MPj03141340000[1]"/>
          <p:cNvPicPr>
            <a:picLocks noChangeAspect="1" noChangeArrowheads="1"/>
          </p:cNvPicPr>
          <p:nvPr/>
        </p:nvPicPr>
        <p:blipFill>
          <a:blip r:embed="rId5" cstate="print"/>
          <a:srcRect/>
          <a:stretch>
            <a:fillRect/>
          </a:stretch>
        </p:blipFill>
        <p:spPr bwMode="auto">
          <a:xfrm>
            <a:off x="7003627" y="1518709"/>
            <a:ext cx="1073150" cy="1385888"/>
          </a:xfrm>
          <a:prstGeom prst="rect">
            <a:avLst/>
          </a:prstGeom>
          <a:noFill/>
          <a:ln w="9525">
            <a:noFill/>
            <a:miter lim="800000"/>
            <a:headEnd/>
            <a:tailEnd/>
          </a:ln>
        </p:spPr>
      </p:pic>
      <p:sp>
        <p:nvSpPr>
          <p:cNvPr id="573456" name="Text Box 74"/>
          <p:cNvSpPr txBox="1">
            <a:spLocks noChangeArrowheads="1"/>
          </p:cNvSpPr>
          <p:nvPr/>
        </p:nvSpPr>
        <p:spPr bwMode="auto">
          <a:xfrm>
            <a:off x="6740102" y="2795059"/>
            <a:ext cx="1733550" cy="366713"/>
          </a:xfrm>
          <a:prstGeom prst="rect">
            <a:avLst/>
          </a:prstGeom>
          <a:noFill/>
          <a:ln w="9525">
            <a:noFill/>
            <a:miter lim="800000"/>
            <a:headEnd/>
            <a:tailEnd/>
          </a:ln>
        </p:spPr>
        <p:txBody>
          <a:bodyPr wrap="none">
            <a:spAutoFit/>
          </a:bodyPr>
          <a:lstStyle/>
          <a:p>
            <a:r>
              <a:rPr lang="en-US"/>
              <a:t>Parts Supplier</a:t>
            </a:r>
          </a:p>
        </p:txBody>
      </p:sp>
      <p:sp>
        <p:nvSpPr>
          <p:cNvPr id="573457" name="Text Box 75"/>
          <p:cNvSpPr txBox="1">
            <a:spLocks noChangeArrowheads="1"/>
          </p:cNvSpPr>
          <p:nvPr/>
        </p:nvSpPr>
        <p:spPr bwMode="auto">
          <a:xfrm>
            <a:off x="6797252" y="4446059"/>
            <a:ext cx="1885950" cy="366713"/>
          </a:xfrm>
          <a:prstGeom prst="rect">
            <a:avLst/>
          </a:prstGeom>
          <a:noFill/>
          <a:ln w="9525">
            <a:noFill/>
            <a:miter lim="800000"/>
            <a:headEnd/>
            <a:tailEnd/>
          </a:ln>
        </p:spPr>
        <p:txBody>
          <a:bodyPr wrap="none">
            <a:spAutoFit/>
          </a:bodyPr>
          <a:lstStyle/>
          <a:p>
            <a:r>
              <a:rPr lang="en-US"/>
              <a:t>Repair Provider</a:t>
            </a:r>
          </a:p>
        </p:txBody>
      </p:sp>
      <p:sp>
        <p:nvSpPr>
          <p:cNvPr id="573458" name="Text Box 76"/>
          <p:cNvSpPr txBox="1">
            <a:spLocks noChangeArrowheads="1"/>
          </p:cNvSpPr>
          <p:nvPr/>
        </p:nvSpPr>
        <p:spPr bwMode="auto">
          <a:xfrm>
            <a:off x="6562302" y="5941484"/>
            <a:ext cx="2051050" cy="587375"/>
          </a:xfrm>
          <a:prstGeom prst="rect">
            <a:avLst/>
          </a:prstGeom>
          <a:noFill/>
          <a:ln w="9525">
            <a:noFill/>
            <a:miter lim="800000"/>
            <a:headEnd/>
            <a:tailEnd/>
          </a:ln>
        </p:spPr>
        <p:txBody>
          <a:bodyPr wrap="none">
            <a:spAutoFit/>
          </a:bodyPr>
          <a:lstStyle/>
          <a:p>
            <a:pPr algn="ctr">
              <a:lnSpc>
                <a:spcPct val="90000"/>
              </a:lnSpc>
            </a:pPr>
            <a:r>
              <a:rPr lang="en-US"/>
              <a:t>Technical</a:t>
            </a:r>
          </a:p>
          <a:p>
            <a:pPr algn="ctr">
              <a:lnSpc>
                <a:spcPct val="90000"/>
              </a:lnSpc>
            </a:pPr>
            <a:r>
              <a:rPr lang="en-US"/>
              <a:t>Support Provider</a:t>
            </a:r>
          </a:p>
        </p:txBody>
      </p:sp>
      <p:sp>
        <p:nvSpPr>
          <p:cNvPr id="77" name="Right Arrow 76"/>
          <p:cNvSpPr/>
          <p:nvPr/>
        </p:nvSpPr>
        <p:spPr bwMode="auto">
          <a:xfrm>
            <a:off x="4729621" y="3872089"/>
            <a:ext cx="1388533" cy="485422"/>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8" name="Right Arrow 77"/>
          <p:cNvSpPr/>
          <p:nvPr/>
        </p:nvSpPr>
        <p:spPr bwMode="auto">
          <a:xfrm rot="19892562">
            <a:off x="4843210" y="2421854"/>
            <a:ext cx="1938139" cy="745066"/>
          </a:xfrm>
          <a:prstGeom prst="rightArrow">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9" name="Right Arrow 78"/>
          <p:cNvSpPr/>
          <p:nvPr/>
        </p:nvSpPr>
        <p:spPr bwMode="auto">
          <a:xfrm>
            <a:off x="5018187" y="3612829"/>
            <a:ext cx="1938139" cy="745066"/>
          </a:xfrm>
          <a:prstGeom prst="rightArrow">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0" name="Right Arrow 79"/>
          <p:cNvSpPr/>
          <p:nvPr/>
        </p:nvSpPr>
        <p:spPr bwMode="auto">
          <a:xfrm rot="848634">
            <a:off x="4865788" y="4702208"/>
            <a:ext cx="1938139" cy="745066"/>
          </a:xfrm>
          <a:prstGeom prst="rightArrow">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75943" name="WordArt 71"/>
          <p:cNvSpPr>
            <a:spLocks noChangeArrowheads="1" noChangeShapeType="1" noTextEdit="1"/>
          </p:cNvSpPr>
          <p:nvPr/>
        </p:nvSpPr>
        <p:spPr bwMode="auto">
          <a:xfrm>
            <a:off x="3175282" y="2698044"/>
            <a:ext cx="4873272" cy="2045054"/>
          </a:xfrm>
          <a:prstGeom prst="rect">
            <a:avLst/>
          </a:prstGeom>
        </p:spPr>
        <p:txBody>
          <a:bodyPr wrap="none" fromWordArt="1">
            <a:prstTxWarp prst="textSlantUp">
              <a:avLst>
                <a:gd name="adj" fmla="val 32056"/>
              </a:avLst>
            </a:prstTxWarp>
          </a:bodyPr>
          <a:lstStyle/>
          <a:p>
            <a:pPr algn="ctr"/>
            <a:r>
              <a:rPr lang="en-US" sz="3600" kern="10" dirty="0">
                <a:ln w="9525">
                  <a:solidFill>
                    <a:srgbClr val="993366"/>
                  </a:solidFill>
                  <a:round/>
                  <a:headEnd/>
                  <a:tailEnd/>
                </a:ln>
                <a:solidFill>
                  <a:srgbClr val="FF0000"/>
                </a:solidFill>
                <a:effectLst>
                  <a:outerShdw dist="53882" dir="2700000" algn="ctr" rotWithShape="0">
                    <a:srgbClr val="9999FF">
                      <a:alpha val="79999"/>
                    </a:srgbClr>
                  </a:outerShdw>
                </a:effectLst>
                <a:latin typeface="Impact"/>
              </a:rPr>
              <a:t>High Risk</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75943"/>
                                        </p:tgtEl>
                                        <p:attrNameLst>
                                          <p:attrName>style.visibility</p:attrName>
                                        </p:attrNameLst>
                                      </p:cBhvr>
                                      <p:to>
                                        <p:strVal val="visible"/>
                                      </p:to>
                                    </p:set>
                                    <p:animEffect transition="in" filter="dissolve">
                                      <p:cBhvr>
                                        <p:cTn id="7" dur="500"/>
                                        <p:tgtEl>
                                          <p:spTgt spid="975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5943" grpId="0" animBg="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PBL Buys Outcomes</a:t>
            </a:r>
            <a:endParaRPr lang="en-US" dirty="0"/>
          </a:p>
        </p:txBody>
      </p:sp>
      <p:pic>
        <p:nvPicPr>
          <p:cNvPr id="3" name="Picture 3" descr="j0259472"/>
          <p:cNvPicPr>
            <a:picLocks noChangeAspect="1" noChangeArrowheads="1"/>
          </p:cNvPicPr>
          <p:nvPr/>
        </p:nvPicPr>
        <p:blipFill>
          <a:blip r:embed="rId2" cstate="print"/>
          <a:srcRect/>
          <a:stretch>
            <a:fillRect/>
          </a:stretch>
        </p:blipFill>
        <p:spPr bwMode="auto">
          <a:xfrm>
            <a:off x="768350" y="2365693"/>
            <a:ext cx="787400" cy="2574925"/>
          </a:xfrm>
          <a:prstGeom prst="rect">
            <a:avLst/>
          </a:prstGeom>
          <a:noFill/>
          <a:ln>
            <a:miter lim="800000"/>
            <a:headEnd/>
            <a:tailEnd/>
          </a:ln>
        </p:spPr>
      </p:pic>
      <p:sp>
        <p:nvSpPr>
          <p:cNvPr id="4" name="Text Box 6"/>
          <p:cNvSpPr txBox="1">
            <a:spLocks noChangeArrowheads="1"/>
          </p:cNvSpPr>
          <p:nvPr/>
        </p:nvSpPr>
        <p:spPr bwMode="auto">
          <a:xfrm>
            <a:off x="5579347" y="1344613"/>
            <a:ext cx="3330575" cy="774700"/>
          </a:xfrm>
          <a:prstGeom prst="rect">
            <a:avLst/>
          </a:prstGeom>
          <a:noFill/>
          <a:ln w="9525" algn="ctr">
            <a:noFill/>
            <a:miter lim="800000"/>
            <a:headEnd/>
            <a:tailEnd/>
          </a:ln>
          <a:effectLst/>
        </p:spPr>
        <p:txBody>
          <a:bodyPr wrap="none">
            <a:spAutoFit/>
          </a:bodyPr>
          <a:lstStyle/>
          <a:p>
            <a:pPr algn="ctr">
              <a:lnSpc>
                <a:spcPct val="80000"/>
              </a:lnSpc>
              <a:defRPr/>
            </a:pPr>
            <a:r>
              <a:rPr lang="en-US" sz="2800" dirty="0">
                <a:solidFill>
                  <a:srgbClr val="FF0000"/>
                </a:solidFill>
                <a:effectLst>
                  <a:outerShdw blurRad="38100" dist="38100" dir="2700000" algn="tl">
                    <a:srgbClr val="C0C0C0"/>
                  </a:outerShdw>
                </a:effectLst>
                <a:cs typeface="+mn-cs"/>
              </a:rPr>
              <a:t>PBL Approach:</a:t>
            </a:r>
          </a:p>
          <a:p>
            <a:pPr algn="ctr">
              <a:lnSpc>
                <a:spcPct val="80000"/>
              </a:lnSpc>
              <a:defRPr/>
            </a:pPr>
            <a:r>
              <a:rPr lang="en-US" sz="2800" dirty="0">
                <a:solidFill>
                  <a:srgbClr val="FF0000"/>
                </a:solidFill>
                <a:effectLst>
                  <a:outerShdw blurRad="38100" dist="38100" dir="2700000" algn="tl">
                    <a:srgbClr val="C0C0C0"/>
                  </a:outerShdw>
                </a:effectLst>
                <a:cs typeface="+mn-cs"/>
              </a:rPr>
              <a:t>Desired Outcomes</a:t>
            </a:r>
          </a:p>
        </p:txBody>
      </p:sp>
      <p:sp>
        <p:nvSpPr>
          <p:cNvPr id="5" name="AutoShape 7"/>
          <p:cNvSpPr>
            <a:spLocks/>
          </p:cNvSpPr>
          <p:nvPr/>
        </p:nvSpPr>
        <p:spPr bwMode="auto">
          <a:xfrm rot="10800000">
            <a:off x="5559743" y="2279650"/>
            <a:ext cx="1012825" cy="3811588"/>
          </a:xfrm>
          <a:prstGeom prst="rightBrace">
            <a:avLst>
              <a:gd name="adj1" fmla="val 31361"/>
              <a:gd name="adj2" fmla="val 50000"/>
            </a:avLst>
          </a:prstGeom>
          <a:noFill/>
          <a:ln w="38100">
            <a:solidFill>
              <a:schemeClr val="tx1"/>
            </a:solidFill>
            <a:round/>
            <a:headEnd/>
            <a:tailEnd/>
          </a:ln>
        </p:spPr>
        <p:txBody>
          <a:bodyPr wrap="none" anchor="ctr"/>
          <a:lstStyle/>
          <a:p>
            <a:pPr algn="ctr"/>
            <a:endParaRPr lang="en-US" b="0"/>
          </a:p>
        </p:txBody>
      </p:sp>
      <p:sp>
        <p:nvSpPr>
          <p:cNvPr id="6" name="Rectangle 9"/>
          <p:cNvSpPr>
            <a:spLocks noChangeArrowheads="1"/>
          </p:cNvSpPr>
          <p:nvPr/>
        </p:nvSpPr>
        <p:spPr bwMode="auto">
          <a:xfrm>
            <a:off x="6313488" y="2676525"/>
            <a:ext cx="2605087" cy="2785378"/>
          </a:xfrm>
          <a:prstGeom prst="rect">
            <a:avLst/>
          </a:prstGeom>
          <a:noFill/>
          <a:ln w="9525">
            <a:noFill/>
            <a:miter lim="800000"/>
            <a:headEnd/>
            <a:tailEnd/>
          </a:ln>
        </p:spPr>
        <p:txBody>
          <a:bodyPr>
            <a:spAutoFit/>
          </a:bodyPr>
          <a:lstStyle/>
          <a:p>
            <a:pPr marL="168275" indent="-168275">
              <a:buFontTx/>
              <a:buChar char="•"/>
            </a:pPr>
            <a:r>
              <a:rPr lang="en-US" sz="2000" dirty="0"/>
              <a:t>Materiel Availability</a:t>
            </a:r>
          </a:p>
          <a:p>
            <a:pPr marL="168275" indent="-168275">
              <a:buFontTx/>
              <a:buChar char="•"/>
            </a:pPr>
            <a:endParaRPr lang="en-US" sz="900" dirty="0" smtClean="0"/>
          </a:p>
          <a:p>
            <a:pPr marL="168275" indent="-168275">
              <a:buFontTx/>
              <a:buChar char="•"/>
            </a:pPr>
            <a:endParaRPr lang="en-US" sz="900" dirty="0" smtClean="0"/>
          </a:p>
          <a:p>
            <a:pPr marL="168275" indent="-168275">
              <a:buFontTx/>
              <a:buChar char="•"/>
            </a:pPr>
            <a:endParaRPr lang="en-US" sz="900" dirty="0" smtClean="0"/>
          </a:p>
          <a:p>
            <a:pPr marL="168275" indent="-168275">
              <a:buFontTx/>
              <a:buChar char="•"/>
            </a:pPr>
            <a:endParaRPr lang="en-US" sz="900" dirty="0" smtClean="0"/>
          </a:p>
          <a:p>
            <a:pPr marL="168275" indent="-168275">
              <a:buFontTx/>
              <a:buChar char="•"/>
            </a:pPr>
            <a:endParaRPr lang="en-US" sz="900" dirty="0"/>
          </a:p>
          <a:p>
            <a:pPr marL="168275" indent="-168275">
              <a:buFontTx/>
              <a:buChar char="•"/>
            </a:pPr>
            <a:r>
              <a:rPr lang="en-US" sz="2000" dirty="0"/>
              <a:t>Materiel Reliability</a:t>
            </a:r>
          </a:p>
          <a:p>
            <a:pPr marL="168275" indent="-168275"/>
            <a:endParaRPr lang="en-US" sz="1000" dirty="0" smtClean="0"/>
          </a:p>
          <a:p>
            <a:pPr marL="168275" indent="-168275"/>
            <a:endParaRPr lang="en-US" sz="1000" dirty="0" smtClean="0"/>
          </a:p>
          <a:p>
            <a:pPr marL="168275" indent="-168275"/>
            <a:endParaRPr lang="en-US" sz="1000" dirty="0" smtClean="0"/>
          </a:p>
          <a:p>
            <a:pPr marL="168275" indent="-168275"/>
            <a:endParaRPr lang="en-US" sz="1000" dirty="0" smtClean="0"/>
          </a:p>
          <a:p>
            <a:pPr marL="168275" indent="-168275"/>
            <a:endParaRPr lang="en-US" sz="1000" dirty="0"/>
          </a:p>
          <a:p>
            <a:pPr marL="168275" indent="-168275">
              <a:buFontTx/>
              <a:buChar char="•"/>
            </a:pPr>
            <a:r>
              <a:rPr lang="en-US" sz="2000" dirty="0"/>
              <a:t>Ownership </a:t>
            </a:r>
            <a:r>
              <a:rPr lang="en-US" sz="2000" dirty="0" smtClean="0"/>
              <a:t>Cost</a:t>
            </a:r>
            <a:endParaRPr lang="en-US" sz="2000" dirty="0"/>
          </a:p>
        </p:txBody>
      </p:sp>
      <p:sp>
        <p:nvSpPr>
          <p:cNvPr id="7" name="Text Box 104"/>
          <p:cNvSpPr txBox="1">
            <a:spLocks noChangeArrowheads="1"/>
          </p:cNvSpPr>
          <p:nvPr/>
        </p:nvSpPr>
        <p:spPr bwMode="auto">
          <a:xfrm>
            <a:off x="725978" y="5157788"/>
            <a:ext cx="817853" cy="830997"/>
          </a:xfrm>
          <a:prstGeom prst="rect">
            <a:avLst/>
          </a:prstGeom>
          <a:noFill/>
          <a:ln w="9525">
            <a:noFill/>
            <a:miter lim="800000"/>
            <a:headEnd/>
            <a:tailEnd/>
          </a:ln>
        </p:spPr>
        <p:txBody>
          <a:bodyPr wrap="none">
            <a:spAutoFit/>
          </a:bodyPr>
          <a:lstStyle/>
          <a:p>
            <a:pPr algn="ctr"/>
            <a:r>
              <a:rPr lang="en-US" sz="2400" dirty="0"/>
              <a:t>DoD</a:t>
            </a:r>
          </a:p>
          <a:p>
            <a:pPr algn="ctr"/>
            <a:r>
              <a:rPr lang="en-US" sz="2400" dirty="0"/>
              <a:t>PM</a:t>
            </a:r>
          </a:p>
        </p:txBody>
      </p:sp>
      <p:pic>
        <p:nvPicPr>
          <p:cNvPr id="8" name="Picture 17" descr="MCj01328350000[1]"/>
          <p:cNvPicPr>
            <a:picLocks noChangeAspect="1" noChangeArrowheads="1"/>
          </p:cNvPicPr>
          <p:nvPr/>
        </p:nvPicPr>
        <p:blipFill>
          <a:blip r:embed="rId3" cstate="print"/>
          <a:srcRect/>
          <a:stretch>
            <a:fillRect/>
          </a:stretch>
        </p:blipFill>
        <p:spPr bwMode="auto">
          <a:xfrm flipH="1">
            <a:off x="2199059" y="2514600"/>
            <a:ext cx="1012558" cy="2674620"/>
          </a:xfrm>
          <a:prstGeom prst="rect">
            <a:avLst/>
          </a:prstGeom>
          <a:noFill/>
          <a:ln w="9525">
            <a:noFill/>
            <a:miter lim="800000"/>
            <a:headEnd/>
            <a:tailEnd/>
          </a:ln>
        </p:spPr>
      </p:pic>
      <p:sp>
        <p:nvSpPr>
          <p:cNvPr id="10" name="Right Arrow 9"/>
          <p:cNvSpPr/>
          <p:nvPr/>
        </p:nvSpPr>
        <p:spPr bwMode="auto">
          <a:xfrm>
            <a:off x="1539659" y="3188970"/>
            <a:ext cx="814921" cy="434340"/>
          </a:xfrm>
          <a:prstGeom prst="rightArrow">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1" name="Right Arrow 10"/>
          <p:cNvSpPr/>
          <p:nvPr/>
        </p:nvSpPr>
        <p:spPr bwMode="auto">
          <a:xfrm>
            <a:off x="3166529" y="3158490"/>
            <a:ext cx="814921" cy="434340"/>
          </a:xfrm>
          <a:prstGeom prst="rightArrow">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2" name="Text Box 19"/>
          <p:cNvSpPr txBox="1">
            <a:spLocks noChangeArrowheads="1"/>
          </p:cNvSpPr>
          <p:nvPr/>
        </p:nvSpPr>
        <p:spPr bwMode="auto">
          <a:xfrm>
            <a:off x="2124129" y="5257800"/>
            <a:ext cx="1250950" cy="668338"/>
          </a:xfrm>
          <a:prstGeom prst="rect">
            <a:avLst/>
          </a:prstGeom>
          <a:noFill/>
          <a:ln w="9525" algn="ctr">
            <a:noFill/>
            <a:miter lim="800000"/>
            <a:headEnd/>
            <a:tailEnd/>
          </a:ln>
        </p:spPr>
        <p:txBody>
          <a:bodyPr wrap="none">
            <a:spAutoFit/>
          </a:bodyPr>
          <a:lstStyle/>
          <a:p>
            <a:pPr algn="ctr">
              <a:lnSpc>
                <a:spcPct val="70000"/>
              </a:lnSpc>
            </a:pPr>
            <a:r>
              <a:rPr lang="en-US" dirty="0"/>
              <a:t>Product</a:t>
            </a:r>
          </a:p>
          <a:p>
            <a:pPr algn="ctr">
              <a:lnSpc>
                <a:spcPct val="70000"/>
              </a:lnSpc>
            </a:pPr>
            <a:r>
              <a:rPr lang="en-US" dirty="0"/>
              <a:t>Support</a:t>
            </a:r>
          </a:p>
          <a:p>
            <a:pPr algn="ctr">
              <a:lnSpc>
                <a:spcPct val="70000"/>
              </a:lnSpc>
            </a:pPr>
            <a:r>
              <a:rPr lang="en-US" dirty="0"/>
              <a:t>Integrator</a:t>
            </a:r>
          </a:p>
        </p:txBody>
      </p:sp>
      <p:pic>
        <p:nvPicPr>
          <p:cNvPr id="14" name="Picture 2" descr="Business Man, Man, Tie, Suit, Business, Silhouette"/>
          <p:cNvPicPr>
            <a:picLocks noChangeAspect="1" noChangeArrowheads="1"/>
          </p:cNvPicPr>
          <p:nvPr/>
        </p:nvPicPr>
        <p:blipFill>
          <a:blip r:embed="rId4" cstate="print"/>
          <a:srcRect/>
          <a:stretch>
            <a:fillRect/>
          </a:stretch>
        </p:blipFill>
        <p:spPr bwMode="auto">
          <a:xfrm>
            <a:off x="4391660" y="2481580"/>
            <a:ext cx="1285240" cy="2570480"/>
          </a:xfrm>
          <a:prstGeom prst="rect">
            <a:avLst/>
          </a:prstGeom>
          <a:noFill/>
        </p:spPr>
      </p:pic>
      <p:pic>
        <p:nvPicPr>
          <p:cNvPr id="15" name="Picture 2" descr="Business Man, Man, Tie, Suit, Business, Silhouette"/>
          <p:cNvPicPr>
            <a:picLocks noChangeAspect="1" noChangeArrowheads="1"/>
          </p:cNvPicPr>
          <p:nvPr/>
        </p:nvPicPr>
        <p:blipFill>
          <a:blip r:embed="rId4" cstate="print"/>
          <a:srcRect/>
          <a:stretch>
            <a:fillRect/>
          </a:stretch>
        </p:blipFill>
        <p:spPr bwMode="auto">
          <a:xfrm>
            <a:off x="4166870" y="2553970"/>
            <a:ext cx="1285240" cy="2570480"/>
          </a:xfrm>
          <a:prstGeom prst="rect">
            <a:avLst/>
          </a:prstGeom>
          <a:noFill/>
        </p:spPr>
      </p:pic>
      <p:pic>
        <p:nvPicPr>
          <p:cNvPr id="16" name="Picture 2" descr="Business Man, Man, Tie, Suit, Business, Silhouette"/>
          <p:cNvPicPr>
            <a:picLocks noChangeAspect="1" noChangeArrowheads="1"/>
          </p:cNvPicPr>
          <p:nvPr/>
        </p:nvPicPr>
        <p:blipFill>
          <a:blip r:embed="rId4" cstate="print"/>
          <a:srcRect/>
          <a:stretch>
            <a:fillRect/>
          </a:stretch>
        </p:blipFill>
        <p:spPr bwMode="auto">
          <a:xfrm>
            <a:off x="3942080" y="2637790"/>
            <a:ext cx="1285240" cy="2570480"/>
          </a:xfrm>
          <a:prstGeom prst="rect">
            <a:avLst/>
          </a:prstGeom>
          <a:noFill/>
        </p:spPr>
      </p:pic>
      <p:pic>
        <p:nvPicPr>
          <p:cNvPr id="17" name="Picture 2" descr="Business Man, Man, Tie, Suit, Business, Silhouette"/>
          <p:cNvPicPr>
            <a:picLocks noChangeAspect="1" noChangeArrowheads="1"/>
          </p:cNvPicPr>
          <p:nvPr/>
        </p:nvPicPr>
        <p:blipFill>
          <a:blip r:embed="rId4" cstate="print"/>
          <a:srcRect/>
          <a:stretch>
            <a:fillRect/>
          </a:stretch>
        </p:blipFill>
        <p:spPr bwMode="auto">
          <a:xfrm>
            <a:off x="3721100" y="2748280"/>
            <a:ext cx="1285240" cy="2570480"/>
          </a:xfrm>
          <a:prstGeom prst="rect">
            <a:avLst/>
          </a:prstGeom>
          <a:noFill/>
        </p:spPr>
      </p:pic>
      <p:sp>
        <p:nvSpPr>
          <p:cNvPr id="18" name="Text Box 19"/>
          <p:cNvSpPr txBox="1">
            <a:spLocks noChangeArrowheads="1"/>
          </p:cNvSpPr>
          <p:nvPr/>
        </p:nvSpPr>
        <p:spPr bwMode="auto">
          <a:xfrm>
            <a:off x="3991028" y="5387340"/>
            <a:ext cx="1575381" cy="674031"/>
          </a:xfrm>
          <a:prstGeom prst="rect">
            <a:avLst/>
          </a:prstGeom>
          <a:noFill/>
          <a:ln w="9525" algn="ctr">
            <a:noFill/>
            <a:miter lim="800000"/>
            <a:headEnd/>
            <a:tailEnd/>
          </a:ln>
        </p:spPr>
        <p:txBody>
          <a:bodyPr wrap="square">
            <a:spAutoFit/>
          </a:bodyPr>
          <a:lstStyle/>
          <a:p>
            <a:pPr algn="ctr">
              <a:lnSpc>
                <a:spcPct val="70000"/>
              </a:lnSpc>
            </a:pPr>
            <a:r>
              <a:rPr lang="en-US" dirty="0"/>
              <a:t>Product</a:t>
            </a:r>
          </a:p>
          <a:p>
            <a:pPr algn="ctr">
              <a:lnSpc>
                <a:spcPct val="70000"/>
              </a:lnSpc>
            </a:pPr>
            <a:r>
              <a:rPr lang="en-US" dirty="0"/>
              <a:t>Support</a:t>
            </a:r>
          </a:p>
          <a:p>
            <a:pPr algn="ctr">
              <a:lnSpc>
                <a:spcPct val="70000"/>
              </a:lnSpc>
            </a:pPr>
            <a:r>
              <a:rPr lang="en-US" dirty="0" smtClean="0"/>
              <a:t>Provider(s)</a:t>
            </a:r>
            <a:endParaRPr lang="en-US" dirty="0"/>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2673" name="Rectangle 2"/>
          <p:cNvSpPr>
            <a:spLocks noGrp="1" noChangeArrowheads="1"/>
          </p:cNvSpPr>
          <p:nvPr>
            <p:ph type="title" idx="4294967295"/>
          </p:nvPr>
        </p:nvSpPr>
        <p:spPr>
          <a:xfrm>
            <a:off x="668627" y="437883"/>
            <a:ext cx="8153400" cy="914400"/>
          </a:xfrm>
        </p:spPr>
        <p:txBody>
          <a:bodyPr/>
          <a:lstStyle/>
          <a:p>
            <a:pPr eaLnBrk="1" hangingPunct="1"/>
            <a:r>
              <a:rPr lang="en-US" dirty="0" smtClean="0"/>
              <a:t>PBL rewards good behavior  </a:t>
            </a:r>
          </a:p>
        </p:txBody>
      </p:sp>
      <p:grpSp>
        <p:nvGrpSpPr>
          <p:cNvPr id="2" name="Group 5"/>
          <p:cNvGrpSpPr>
            <a:grpSpLocks/>
          </p:cNvGrpSpPr>
          <p:nvPr/>
        </p:nvGrpSpPr>
        <p:grpSpPr bwMode="auto">
          <a:xfrm>
            <a:off x="76200" y="5810372"/>
            <a:ext cx="8991600" cy="641350"/>
            <a:chOff x="48" y="3984"/>
            <a:chExt cx="5616" cy="298"/>
          </a:xfrm>
        </p:grpSpPr>
        <p:grpSp>
          <p:nvGrpSpPr>
            <p:cNvPr id="412678" name="Group 6"/>
            <p:cNvGrpSpPr>
              <a:grpSpLocks/>
            </p:cNvGrpSpPr>
            <p:nvPr/>
          </p:nvGrpSpPr>
          <p:grpSpPr bwMode="auto">
            <a:xfrm>
              <a:off x="48" y="3984"/>
              <a:ext cx="5616" cy="288"/>
              <a:chOff x="384" y="3840"/>
              <a:chExt cx="5021" cy="288"/>
            </a:xfrm>
          </p:grpSpPr>
          <p:sp>
            <p:nvSpPr>
              <p:cNvPr id="412680" name="AutoShape 7"/>
              <p:cNvSpPr>
                <a:spLocks noChangeArrowheads="1"/>
              </p:cNvSpPr>
              <p:nvPr/>
            </p:nvSpPr>
            <p:spPr bwMode="auto">
              <a:xfrm>
                <a:off x="384" y="3840"/>
                <a:ext cx="5021" cy="288"/>
              </a:xfrm>
              <a:prstGeom prst="roundRect">
                <a:avLst>
                  <a:gd name="adj" fmla="val 16667"/>
                </a:avLst>
              </a:prstGeom>
              <a:solidFill>
                <a:srgbClr val="008000"/>
              </a:solidFill>
              <a:ln w="38100" cap="sq">
                <a:solidFill>
                  <a:schemeClr val="tx1"/>
                </a:solidFill>
                <a:round/>
                <a:headEnd type="none" w="sm" len="sm"/>
                <a:tailEnd type="none" w="sm" len="sm"/>
              </a:ln>
            </p:spPr>
            <p:txBody>
              <a:bodyPr wrap="none" anchor="ctr"/>
              <a:lstStyle/>
              <a:p>
                <a:pPr algn="ctr"/>
                <a:r>
                  <a:rPr lang="en-US" sz="2800" i="1"/>
                  <a:t> </a:t>
                </a:r>
                <a:endParaRPr lang="en-US" sz="2400" i="1">
                  <a:solidFill>
                    <a:schemeClr val="bg1"/>
                  </a:solidFill>
                </a:endParaRPr>
              </a:p>
            </p:txBody>
          </p:sp>
          <p:sp>
            <p:nvSpPr>
              <p:cNvPr id="412681" name="Text Box 8"/>
              <p:cNvSpPr txBox="1">
                <a:spLocks noChangeArrowheads="1"/>
              </p:cNvSpPr>
              <p:nvPr/>
            </p:nvSpPr>
            <p:spPr bwMode="auto">
              <a:xfrm>
                <a:off x="1803" y="3840"/>
                <a:ext cx="103" cy="213"/>
              </a:xfrm>
              <a:prstGeom prst="rect">
                <a:avLst/>
              </a:prstGeom>
              <a:noFill/>
              <a:ln w="9525">
                <a:noFill/>
                <a:miter lim="800000"/>
                <a:headEnd/>
                <a:tailEnd/>
              </a:ln>
            </p:spPr>
            <p:txBody>
              <a:bodyPr wrap="none">
                <a:spAutoFit/>
              </a:bodyPr>
              <a:lstStyle/>
              <a:p>
                <a:endParaRPr lang="en-US" sz="2400">
                  <a:solidFill>
                    <a:schemeClr val="bg1"/>
                  </a:solidFill>
                </a:endParaRPr>
              </a:p>
            </p:txBody>
          </p:sp>
        </p:grpSp>
        <p:sp>
          <p:nvSpPr>
            <p:cNvPr id="412679" name="Text Box 9"/>
            <p:cNvSpPr txBox="1">
              <a:spLocks noChangeArrowheads="1"/>
            </p:cNvSpPr>
            <p:nvPr/>
          </p:nvSpPr>
          <p:spPr bwMode="auto">
            <a:xfrm>
              <a:off x="177" y="3984"/>
              <a:ext cx="5487" cy="298"/>
            </a:xfrm>
            <a:prstGeom prst="rect">
              <a:avLst/>
            </a:prstGeom>
            <a:noFill/>
            <a:ln w="9525">
              <a:noFill/>
              <a:miter lim="800000"/>
              <a:headEnd/>
              <a:tailEnd/>
            </a:ln>
          </p:spPr>
          <p:txBody>
            <a:bodyPr>
              <a:spAutoFit/>
            </a:bodyPr>
            <a:lstStyle/>
            <a:p>
              <a:pPr algn="ctr"/>
              <a:r>
                <a:rPr lang="en-US" dirty="0">
                  <a:solidFill>
                    <a:schemeClr val="bg1"/>
                  </a:solidFill>
                </a:rPr>
                <a:t>PBL </a:t>
              </a:r>
              <a:r>
                <a:rPr lang="en-US" dirty="0" smtClean="0">
                  <a:solidFill>
                    <a:schemeClr val="bg1"/>
                  </a:solidFill>
                </a:rPr>
                <a:t>can provide </a:t>
              </a:r>
              <a:r>
                <a:rPr lang="en-US" dirty="0">
                  <a:solidFill>
                    <a:schemeClr val="bg1"/>
                  </a:solidFill>
                </a:rPr>
                <a:t>the incentives to apply a long term continuous </a:t>
              </a:r>
              <a:r>
                <a:rPr lang="en-US" dirty="0" smtClean="0">
                  <a:solidFill>
                    <a:schemeClr val="bg1"/>
                  </a:solidFill>
                </a:rPr>
                <a:t/>
              </a:r>
              <a:br>
                <a:rPr lang="en-US" dirty="0" smtClean="0">
                  <a:solidFill>
                    <a:schemeClr val="bg1"/>
                  </a:solidFill>
                </a:rPr>
              </a:br>
              <a:r>
                <a:rPr lang="en-US" dirty="0" smtClean="0">
                  <a:solidFill>
                    <a:schemeClr val="bg1"/>
                  </a:solidFill>
                </a:rPr>
                <a:t>improvement </a:t>
              </a:r>
              <a:r>
                <a:rPr lang="en-US" dirty="0">
                  <a:solidFill>
                    <a:schemeClr val="bg1"/>
                  </a:solidFill>
                </a:rPr>
                <a:t>strategy for product support</a:t>
              </a:r>
            </a:p>
          </p:txBody>
        </p:sp>
      </p:grpSp>
      <p:sp>
        <p:nvSpPr>
          <p:cNvPr id="412675" name="Rectangle 12"/>
          <p:cNvSpPr>
            <a:spLocks noChangeArrowheads="1"/>
          </p:cNvSpPr>
          <p:nvPr/>
        </p:nvSpPr>
        <p:spPr bwMode="auto">
          <a:xfrm>
            <a:off x="533400" y="1965960"/>
            <a:ext cx="4530090" cy="3623310"/>
          </a:xfrm>
          <a:prstGeom prst="rect">
            <a:avLst/>
          </a:prstGeom>
          <a:noFill/>
          <a:ln w="9525">
            <a:noFill/>
            <a:miter lim="800000"/>
            <a:headEnd/>
            <a:tailEnd/>
          </a:ln>
        </p:spPr>
        <p:txBody>
          <a:bodyPr/>
          <a:lstStyle/>
          <a:p>
            <a:pPr marL="177800" indent="-177800">
              <a:lnSpc>
                <a:spcPct val="90000"/>
              </a:lnSpc>
              <a:spcBef>
                <a:spcPts val="0"/>
              </a:spcBef>
              <a:spcAft>
                <a:spcPts val="1200"/>
              </a:spcAft>
              <a:buFontTx/>
              <a:buChar char="•"/>
            </a:pPr>
            <a:r>
              <a:rPr lang="en-US" b="0" dirty="0"/>
              <a:t>Under PBL, DoD pays for system performance and outcomes, not </a:t>
            </a:r>
            <a:r>
              <a:rPr lang="en-US" b="0" dirty="0" smtClean="0"/>
              <a:t>transactions. A </a:t>
            </a:r>
            <a:r>
              <a:rPr lang="en-US" b="0" dirty="0"/>
              <a:t>shift in business strategy that creates a cost avoidance opportunity. </a:t>
            </a:r>
          </a:p>
          <a:p>
            <a:pPr marL="177800" indent="-177800">
              <a:lnSpc>
                <a:spcPct val="90000"/>
              </a:lnSpc>
              <a:spcBef>
                <a:spcPts val="0"/>
              </a:spcBef>
              <a:spcAft>
                <a:spcPts val="1200"/>
              </a:spcAft>
              <a:buFontTx/>
              <a:buChar char="•"/>
            </a:pPr>
            <a:r>
              <a:rPr lang="en-US" b="0" dirty="0"/>
              <a:t>The PBL multi-year strategy uses this cost </a:t>
            </a:r>
            <a:r>
              <a:rPr lang="en-US" b="0" dirty="0" smtClean="0"/>
              <a:t>avoidance opportunity </a:t>
            </a:r>
            <a:r>
              <a:rPr lang="en-US" b="0" dirty="0"/>
              <a:t>as an incentive to drive investments in affordability, reliability, &amp; availability.</a:t>
            </a:r>
          </a:p>
          <a:p>
            <a:pPr marL="177800" indent="-177800">
              <a:lnSpc>
                <a:spcPct val="90000"/>
              </a:lnSpc>
              <a:spcBef>
                <a:spcPts val="0"/>
              </a:spcBef>
              <a:spcAft>
                <a:spcPts val="1200"/>
              </a:spcAft>
              <a:buFontTx/>
              <a:buChar char="•"/>
            </a:pPr>
            <a:r>
              <a:rPr lang="en-US" b="0" dirty="0"/>
              <a:t>Support Providers with system knowledge and investment oriented business models innovate to convert cost avoidance into performance gains</a:t>
            </a:r>
            <a:r>
              <a:rPr lang="en-US" b="0" dirty="0" smtClean="0"/>
              <a:t>.</a:t>
            </a:r>
            <a:endParaRPr lang="en-US" b="0" dirty="0"/>
          </a:p>
        </p:txBody>
      </p:sp>
      <p:sp>
        <p:nvSpPr>
          <p:cNvPr id="412676" name="Text Box 16"/>
          <p:cNvSpPr txBox="1">
            <a:spLocks noChangeArrowheads="1"/>
          </p:cNvSpPr>
          <p:nvPr/>
        </p:nvSpPr>
        <p:spPr bwMode="auto">
          <a:xfrm>
            <a:off x="609600" y="1219200"/>
            <a:ext cx="6400800" cy="641350"/>
          </a:xfrm>
          <a:prstGeom prst="rect">
            <a:avLst/>
          </a:prstGeom>
          <a:noFill/>
          <a:ln w="9525">
            <a:noFill/>
            <a:miter lim="800000"/>
            <a:headEnd/>
            <a:tailEnd/>
          </a:ln>
        </p:spPr>
        <p:txBody>
          <a:bodyPr>
            <a:spAutoFit/>
          </a:bodyPr>
          <a:lstStyle/>
          <a:p>
            <a:pPr>
              <a:spcBef>
                <a:spcPct val="20000"/>
              </a:spcBef>
            </a:pPr>
            <a:r>
              <a:rPr lang="en-US" i="1"/>
              <a:t>PBL leverages rational economic behavior to drive readiness investments:</a:t>
            </a:r>
            <a:r>
              <a:rPr lang="en-US" b="0"/>
              <a:t> </a:t>
            </a:r>
          </a:p>
        </p:txBody>
      </p:sp>
      <p:pic>
        <p:nvPicPr>
          <p:cNvPr id="567298" name="Picture 2"/>
          <p:cNvPicPr>
            <a:picLocks noChangeAspect="1" noChangeArrowheads="1"/>
          </p:cNvPicPr>
          <p:nvPr/>
        </p:nvPicPr>
        <p:blipFill>
          <a:blip r:embed="rId3" cstate="print"/>
          <a:srcRect/>
          <a:stretch>
            <a:fillRect/>
          </a:stretch>
        </p:blipFill>
        <p:spPr bwMode="auto">
          <a:xfrm>
            <a:off x="5647748" y="1780743"/>
            <a:ext cx="2762250" cy="36290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180975" y="334963"/>
            <a:ext cx="8991600" cy="1143000"/>
          </a:xfrm>
          <a:prstGeom prst="rect">
            <a:avLst/>
          </a:prstGeom>
          <a:noFill/>
          <a:ln w="9525">
            <a:noFill/>
            <a:miter lim="800000"/>
            <a:headEnd/>
            <a:tailEnd/>
          </a:ln>
        </p:spPr>
        <p:txBody>
          <a:bodyPr anchor="ctr"/>
          <a:lstStyle/>
          <a:p>
            <a:pPr algn="r" eaLnBrk="0" hangingPunct="0">
              <a:defRPr/>
            </a:pPr>
            <a:r>
              <a:rPr lang="en-US" sz="3600" i="1" dirty="0">
                <a:solidFill>
                  <a:schemeClr val="accent2"/>
                </a:solidFill>
                <a:latin typeface="+mn-lt"/>
                <a:cs typeface="+mn-cs"/>
              </a:rPr>
              <a:t>Cost-Value Benefits of PBL</a:t>
            </a:r>
          </a:p>
        </p:txBody>
      </p:sp>
      <p:sp>
        <p:nvSpPr>
          <p:cNvPr id="579586" name="Text Box 3"/>
          <p:cNvSpPr txBox="1">
            <a:spLocks noChangeArrowheads="1"/>
          </p:cNvSpPr>
          <p:nvPr/>
        </p:nvSpPr>
        <p:spPr bwMode="auto">
          <a:xfrm rot="-5400000">
            <a:off x="1089819" y="3423444"/>
            <a:ext cx="654050" cy="366712"/>
          </a:xfrm>
          <a:prstGeom prst="rect">
            <a:avLst/>
          </a:prstGeom>
          <a:noFill/>
          <a:ln w="9525" algn="ctr">
            <a:noFill/>
            <a:miter lim="800000"/>
            <a:headEnd/>
            <a:tailEnd/>
          </a:ln>
        </p:spPr>
        <p:txBody>
          <a:bodyPr wrap="none">
            <a:spAutoFit/>
          </a:bodyPr>
          <a:lstStyle/>
          <a:p>
            <a:pPr marL="342900" indent="-342900" algn="ctr">
              <a:spcBef>
                <a:spcPct val="20000"/>
              </a:spcBef>
            </a:pPr>
            <a:r>
              <a:rPr lang="en-US" b="0"/>
              <a:t>Cost</a:t>
            </a:r>
          </a:p>
        </p:txBody>
      </p:sp>
      <p:sp>
        <p:nvSpPr>
          <p:cNvPr id="579587" name="Text Box 4"/>
          <p:cNvSpPr txBox="1">
            <a:spLocks noChangeArrowheads="1"/>
          </p:cNvSpPr>
          <p:nvPr/>
        </p:nvSpPr>
        <p:spPr bwMode="auto">
          <a:xfrm>
            <a:off x="1992146" y="1235075"/>
            <a:ext cx="5083508" cy="369332"/>
          </a:xfrm>
          <a:prstGeom prst="rect">
            <a:avLst/>
          </a:prstGeom>
          <a:noFill/>
          <a:ln w="9525" algn="ctr">
            <a:noFill/>
            <a:miter lim="800000"/>
            <a:headEnd/>
            <a:tailEnd/>
          </a:ln>
        </p:spPr>
        <p:txBody>
          <a:bodyPr wrap="none">
            <a:spAutoFit/>
          </a:bodyPr>
          <a:lstStyle/>
          <a:p>
            <a:pPr marL="342900" indent="-342900" algn="ctr">
              <a:spcBef>
                <a:spcPct val="20000"/>
              </a:spcBef>
            </a:pPr>
            <a:r>
              <a:rPr lang="en-US" u="sng" dirty="0"/>
              <a:t>Traditional vs. Performance-Based </a:t>
            </a:r>
            <a:r>
              <a:rPr lang="en-US" u="sng" dirty="0" smtClean="0"/>
              <a:t>Contract*</a:t>
            </a:r>
            <a:endParaRPr lang="en-US" u="sng" dirty="0"/>
          </a:p>
        </p:txBody>
      </p:sp>
      <p:sp>
        <p:nvSpPr>
          <p:cNvPr id="1368069" name="Text Box 5"/>
          <p:cNvSpPr txBox="1">
            <a:spLocks noChangeArrowheads="1"/>
          </p:cNvSpPr>
          <p:nvPr/>
        </p:nvSpPr>
        <p:spPr bwMode="auto">
          <a:xfrm>
            <a:off x="6845300" y="3498850"/>
            <a:ext cx="2133600" cy="523220"/>
          </a:xfrm>
          <a:prstGeom prst="rect">
            <a:avLst/>
          </a:prstGeom>
          <a:noFill/>
          <a:ln w="9525" algn="ctr">
            <a:solidFill>
              <a:schemeClr val="tx1"/>
            </a:solidFill>
            <a:miter lim="800000"/>
            <a:headEnd/>
            <a:tailEnd/>
          </a:ln>
        </p:spPr>
        <p:txBody>
          <a:bodyPr>
            <a:spAutoFit/>
          </a:bodyPr>
          <a:lstStyle/>
          <a:p>
            <a:pPr algn="ctr">
              <a:spcBef>
                <a:spcPct val="20000"/>
              </a:spcBef>
              <a:buFont typeface="Wingdings" pitchFamily="2" charset="2"/>
              <a:buNone/>
            </a:pPr>
            <a:r>
              <a:rPr lang="en-US" sz="1400" dirty="0" smtClean="0"/>
              <a:t>Industry’s profits </a:t>
            </a:r>
            <a:r>
              <a:rPr lang="en-US" sz="1400" dirty="0"/>
              <a:t>are </a:t>
            </a:r>
            <a:r>
              <a:rPr lang="en-US" sz="1400" dirty="0" smtClean="0"/>
              <a:t>higher with PBL</a:t>
            </a:r>
            <a:endParaRPr lang="en-US" sz="1400" dirty="0"/>
          </a:p>
        </p:txBody>
      </p:sp>
      <p:sp>
        <p:nvSpPr>
          <p:cNvPr id="1368070" name="Text Box 6"/>
          <p:cNvSpPr txBox="1">
            <a:spLocks noChangeArrowheads="1"/>
          </p:cNvSpPr>
          <p:nvPr/>
        </p:nvSpPr>
        <p:spPr bwMode="auto">
          <a:xfrm>
            <a:off x="6924675" y="2139962"/>
            <a:ext cx="2028825" cy="523220"/>
          </a:xfrm>
          <a:prstGeom prst="rect">
            <a:avLst/>
          </a:prstGeom>
          <a:noFill/>
          <a:ln w="9525" algn="ctr">
            <a:solidFill>
              <a:schemeClr val="tx1"/>
            </a:solidFill>
            <a:miter lim="800000"/>
            <a:headEnd/>
            <a:tailEnd/>
          </a:ln>
        </p:spPr>
        <p:txBody>
          <a:bodyPr>
            <a:spAutoFit/>
          </a:bodyPr>
          <a:lstStyle/>
          <a:p>
            <a:pPr algn="ctr">
              <a:spcBef>
                <a:spcPct val="20000"/>
              </a:spcBef>
              <a:buFont typeface="Wingdings" pitchFamily="2" charset="2"/>
              <a:buNone/>
            </a:pPr>
            <a:r>
              <a:rPr lang="en-US" sz="1400" dirty="0"/>
              <a:t>Total Cost </a:t>
            </a:r>
            <a:r>
              <a:rPr lang="en-US" sz="1400" dirty="0" smtClean="0"/>
              <a:t>to the Government </a:t>
            </a:r>
            <a:r>
              <a:rPr lang="en-US" sz="1400" dirty="0"/>
              <a:t>is lower</a:t>
            </a:r>
          </a:p>
        </p:txBody>
      </p:sp>
      <p:sp>
        <p:nvSpPr>
          <p:cNvPr id="1368071" name="Text Box 7"/>
          <p:cNvSpPr txBox="1">
            <a:spLocks noChangeArrowheads="1"/>
          </p:cNvSpPr>
          <p:nvPr/>
        </p:nvSpPr>
        <p:spPr bwMode="auto">
          <a:xfrm>
            <a:off x="104775" y="2282825"/>
            <a:ext cx="1217613" cy="830997"/>
          </a:xfrm>
          <a:prstGeom prst="rect">
            <a:avLst/>
          </a:prstGeom>
          <a:noFill/>
          <a:ln w="12700" algn="ctr">
            <a:solidFill>
              <a:schemeClr val="tx1"/>
            </a:solidFill>
            <a:miter lim="800000"/>
            <a:headEnd/>
            <a:tailEnd/>
          </a:ln>
        </p:spPr>
        <p:txBody>
          <a:bodyPr>
            <a:spAutoFit/>
          </a:bodyPr>
          <a:lstStyle/>
          <a:p>
            <a:pPr algn="ctr">
              <a:spcBef>
                <a:spcPct val="20000"/>
              </a:spcBef>
              <a:buFont typeface="Wingdings" pitchFamily="2" charset="2"/>
              <a:buNone/>
            </a:pPr>
            <a:r>
              <a:rPr lang="en-US" sz="1200" dirty="0"/>
              <a:t>Investment to improve reliability or </a:t>
            </a:r>
            <a:r>
              <a:rPr lang="en-US" sz="1200" dirty="0" smtClean="0"/>
              <a:t>service costs</a:t>
            </a:r>
            <a:endParaRPr lang="en-US" sz="1200" dirty="0"/>
          </a:p>
        </p:txBody>
      </p:sp>
      <p:sp>
        <p:nvSpPr>
          <p:cNvPr id="579591" name="Rectangle 8"/>
          <p:cNvSpPr>
            <a:spLocks noChangeArrowheads="1"/>
          </p:cNvSpPr>
          <p:nvPr/>
        </p:nvSpPr>
        <p:spPr bwMode="auto">
          <a:xfrm>
            <a:off x="2572543" y="1941513"/>
            <a:ext cx="4972050" cy="3040063"/>
          </a:xfrm>
          <a:prstGeom prst="rect">
            <a:avLst/>
          </a:prstGeom>
          <a:solidFill>
            <a:srgbClr val="EAEAEA">
              <a:alpha val="25098"/>
            </a:srgbClr>
          </a:solidFill>
          <a:ln w="9525" algn="ctr">
            <a:noFill/>
            <a:miter lim="800000"/>
            <a:headEnd/>
            <a:tailEnd/>
          </a:ln>
        </p:spPr>
        <p:txBody>
          <a:bodyPr wrap="none" anchor="ctr"/>
          <a:lstStyle/>
          <a:p>
            <a:pPr algn="ctr"/>
            <a:endParaRPr lang="en-US"/>
          </a:p>
        </p:txBody>
      </p:sp>
      <p:sp>
        <p:nvSpPr>
          <p:cNvPr id="579592" name="Text Box 9"/>
          <p:cNvSpPr txBox="1">
            <a:spLocks noChangeArrowheads="1"/>
          </p:cNvSpPr>
          <p:nvPr/>
        </p:nvSpPr>
        <p:spPr bwMode="auto">
          <a:xfrm>
            <a:off x="3827433" y="4948238"/>
            <a:ext cx="689035" cy="369332"/>
          </a:xfrm>
          <a:prstGeom prst="rect">
            <a:avLst/>
          </a:prstGeom>
          <a:noFill/>
          <a:ln w="9525" algn="ctr">
            <a:noFill/>
            <a:miter lim="800000"/>
            <a:headEnd/>
            <a:tailEnd/>
          </a:ln>
        </p:spPr>
        <p:txBody>
          <a:bodyPr wrap="none">
            <a:spAutoFit/>
          </a:bodyPr>
          <a:lstStyle/>
          <a:p>
            <a:pPr marL="342900" indent="-342900" algn="ctr">
              <a:spcBef>
                <a:spcPct val="20000"/>
              </a:spcBef>
            </a:pPr>
            <a:r>
              <a:rPr lang="en-US" b="0" dirty="0" smtClean="0"/>
              <a:t>Time</a:t>
            </a:r>
            <a:endParaRPr lang="en-US" b="0" dirty="0"/>
          </a:p>
        </p:txBody>
      </p:sp>
      <p:sp>
        <p:nvSpPr>
          <p:cNvPr id="579593" name="Line 10"/>
          <p:cNvSpPr>
            <a:spLocks noChangeShapeType="1"/>
          </p:cNvSpPr>
          <p:nvPr/>
        </p:nvSpPr>
        <p:spPr bwMode="auto">
          <a:xfrm>
            <a:off x="1603375" y="4664075"/>
            <a:ext cx="4972050" cy="0"/>
          </a:xfrm>
          <a:prstGeom prst="line">
            <a:avLst/>
          </a:prstGeom>
          <a:noFill/>
          <a:ln w="9525">
            <a:solidFill>
              <a:srgbClr val="DDDDDD"/>
            </a:solidFill>
            <a:round/>
            <a:headEnd/>
            <a:tailEnd/>
          </a:ln>
        </p:spPr>
        <p:txBody>
          <a:bodyPr/>
          <a:lstStyle/>
          <a:p>
            <a:endParaRPr lang="en-US"/>
          </a:p>
        </p:txBody>
      </p:sp>
      <p:sp>
        <p:nvSpPr>
          <p:cNvPr id="579594" name="Line 11"/>
          <p:cNvSpPr>
            <a:spLocks noChangeShapeType="1"/>
          </p:cNvSpPr>
          <p:nvPr/>
        </p:nvSpPr>
        <p:spPr bwMode="auto">
          <a:xfrm>
            <a:off x="1600200" y="4337050"/>
            <a:ext cx="4972050" cy="0"/>
          </a:xfrm>
          <a:prstGeom prst="line">
            <a:avLst/>
          </a:prstGeom>
          <a:noFill/>
          <a:ln w="9525">
            <a:solidFill>
              <a:srgbClr val="DDDDDD"/>
            </a:solidFill>
            <a:round/>
            <a:headEnd/>
            <a:tailEnd/>
          </a:ln>
        </p:spPr>
        <p:txBody>
          <a:bodyPr/>
          <a:lstStyle/>
          <a:p>
            <a:endParaRPr lang="en-US"/>
          </a:p>
        </p:txBody>
      </p:sp>
      <p:sp>
        <p:nvSpPr>
          <p:cNvPr id="579595" name="Line 12"/>
          <p:cNvSpPr>
            <a:spLocks noChangeShapeType="1"/>
          </p:cNvSpPr>
          <p:nvPr/>
        </p:nvSpPr>
        <p:spPr bwMode="auto">
          <a:xfrm>
            <a:off x="1600200" y="4005263"/>
            <a:ext cx="4972050" cy="0"/>
          </a:xfrm>
          <a:prstGeom prst="line">
            <a:avLst/>
          </a:prstGeom>
          <a:noFill/>
          <a:ln w="9525">
            <a:solidFill>
              <a:srgbClr val="DDDDDD"/>
            </a:solidFill>
            <a:round/>
            <a:headEnd/>
            <a:tailEnd/>
          </a:ln>
        </p:spPr>
        <p:txBody>
          <a:bodyPr/>
          <a:lstStyle/>
          <a:p>
            <a:endParaRPr lang="en-US"/>
          </a:p>
        </p:txBody>
      </p:sp>
      <p:sp>
        <p:nvSpPr>
          <p:cNvPr id="579596" name="Line 13"/>
          <p:cNvSpPr>
            <a:spLocks noChangeShapeType="1"/>
          </p:cNvSpPr>
          <p:nvPr/>
        </p:nvSpPr>
        <p:spPr bwMode="auto">
          <a:xfrm>
            <a:off x="1600200" y="2305050"/>
            <a:ext cx="4972050" cy="0"/>
          </a:xfrm>
          <a:prstGeom prst="line">
            <a:avLst/>
          </a:prstGeom>
          <a:noFill/>
          <a:ln w="9525">
            <a:solidFill>
              <a:srgbClr val="DDDDDD"/>
            </a:solidFill>
            <a:round/>
            <a:headEnd/>
            <a:tailEnd/>
          </a:ln>
        </p:spPr>
        <p:txBody>
          <a:bodyPr/>
          <a:lstStyle/>
          <a:p>
            <a:endParaRPr lang="en-US"/>
          </a:p>
        </p:txBody>
      </p:sp>
      <p:sp>
        <p:nvSpPr>
          <p:cNvPr id="579597" name="Line 14"/>
          <p:cNvSpPr>
            <a:spLocks noChangeShapeType="1"/>
          </p:cNvSpPr>
          <p:nvPr/>
        </p:nvSpPr>
        <p:spPr bwMode="auto">
          <a:xfrm>
            <a:off x="1600200" y="3657600"/>
            <a:ext cx="4972050" cy="0"/>
          </a:xfrm>
          <a:prstGeom prst="line">
            <a:avLst/>
          </a:prstGeom>
          <a:noFill/>
          <a:ln w="9525">
            <a:solidFill>
              <a:srgbClr val="DDDDDD"/>
            </a:solidFill>
            <a:round/>
            <a:headEnd/>
            <a:tailEnd/>
          </a:ln>
        </p:spPr>
        <p:txBody>
          <a:bodyPr/>
          <a:lstStyle/>
          <a:p>
            <a:endParaRPr lang="en-US"/>
          </a:p>
        </p:txBody>
      </p:sp>
      <p:sp>
        <p:nvSpPr>
          <p:cNvPr id="579598" name="Line 15"/>
          <p:cNvSpPr>
            <a:spLocks noChangeShapeType="1"/>
          </p:cNvSpPr>
          <p:nvPr/>
        </p:nvSpPr>
        <p:spPr bwMode="auto">
          <a:xfrm>
            <a:off x="1600200" y="3330575"/>
            <a:ext cx="4972050" cy="0"/>
          </a:xfrm>
          <a:prstGeom prst="line">
            <a:avLst/>
          </a:prstGeom>
          <a:noFill/>
          <a:ln w="9525">
            <a:solidFill>
              <a:srgbClr val="DDDDDD"/>
            </a:solidFill>
            <a:round/>
            <a:headEnd/>
            <a:tailEnd/>
          </a:ln>
        </p:spPr>
        <p:txBody>
          <a:bodyPr/>
          <a:lstStyle/>
          <a:p>
            <a:endParaRPr lang="en-US"/>
          </a:p>
        </p:txBody>
      </p:sp>
      <p:sp>
        <p:nvSpPr>
          <p:cNvPr id="579599" name="Line 16"/>
          <p:cNvSpPr>
            <a:spLocks noChangeShapeType="1"/>
          </p:cNvSpPr>
          <p:nvPr/>
        </p:nvSpPr>
        <p:spPr bwMode="auto">
          <a:xfrm>
            <a:off x="1600200" y="2990850"/>
            <a:ext cx="4972050" cy="0"/>
          </a:xfrm>
          <a:prstGeom prst="line">
            <a:avLst/>
          </a:prstGeom>
          <a:noFill/>
          <a:ln w="9525">
            <a:solidFill>
              <a:srgbClr val="DDDDDD"/>
            </a:solidFill>
            <a:round/>
            <a:headEnd/>
            <a:tailEnd/>
          </a:ln>
        </p:spPr>
        <p:txBody>
          <a:bodyPr/>
          <a:lstStyle/>
          <a:p>
            <a:endParaRPr lang="en-US"/>
          </a:p>
        </p:txBody>
      </p:sp>
      <p:sp>
        <p:nvSpPr>
          <p:cNvPr id="579600" name="Line 17"/>
          <p:cNvSpPr>
            <a:spLocks noChangeShapeType="1"/>
          </p:cNvSpPr>
          <p:nvPr/>
        </p:nvSpPr>
        <p:spPr bwMode="auto">
          <a:xfrm>
            <a:off x="1600200" y="2644775"/>
            <a:ext cx="4972050" cy="0"/>
          </a:xfrm>
          <a:prstGeom prst="line">
            <a:avLst/>
          </a:prstGeom>
          <a:noFill/>
          <a:ln w="9525">
            <a:solidFill>
              <a:srgbClr val="DDDDDD"/>
            </a:solidFill>
            <a:round/>
            <a:headEnd/>
            <a:tailEnd/>
          </a:ln>
        </p:spPr>
        <p:txBody>
          <a:bodyPr/>
          <a:lstStyle/>
          <a:p>
            <a:endParaRPr lang="en-US"/>
          </a:p>
        </p:txBody>
      </p:sp>
      <p:sp>
        <p:nvSpPr>
          <p:cNvPr id="1368082" name="Line 18"/>
          <p:cNvSpPr>
            <a:spLocks noChangeShapeType="1"/>
          </p:cNvSpPr>
          <p:nvPr/>
        </p:nvSpPr>
        <p:spPr bwMode="auto">
          <a:xfrm>
            <a:off x="533400" y="5437188"/>
            <a:ext cx="404813" cy="0"/>
          </a:xfrm>
          <a:prstGeom prst="line">
            <a:avLst/>
          </a:prstGeom>
          <a:noFill/>
          <a:ln w="38100">
            <a:solidFill>
              <a:srgbClr val="99FF33"/>
            </a:solidFill>
            <a:round/>
            <a:headEnd/>
            <a:tailEnd/>
          </a:ln>
        </p:spPr>
        <p:txBody>
          <a:bodyPr/>
          <a:lstStyle/>
          <a:p>
            <a:endParaRPr lang="en-US"/>
          </a:p>
        </p:txBody>
      </p:sp>
      <p:sp>
        <p:nvSpPr>
          <p:cNvPr id="1368083" name="Line 19"/>
          <p:cNvSpPr>
            <a:spLocks noChangeShapeType="1"/>
          </p:cNvSpPr>
          <p:nvPr/>
        </p:nvSpPr>
        <p:spPr bwMode="auto">
          <a:xfrm>
            <a:off x="3836981" y="5718175"/>
            <a:ext cx="404812" cy="0"/>
          </a:xfrm>
          <a:prstGeom prst="line">
            <a:avLst/>
          </a:prstGeom>
          <a:noFill/>
          <a:ln w="38100">
            <a:solidFill>
              <a:srgbClr val="FF3300"/>
            </a:solidFill>
            <a:round/>
            <a:headEnd/>
            <a:tailEnd/>
          </a:ln>
        </p:spPr>
        <p:txBody>
          <a:bodyPr/>
          <a:lstStyle/>
          <a:p>
            <a:endParaRPr lang="en-US"/>
          </a:p>
        </p:txBody>
      </p:sp>
      <p:sp>
        <p:nvSpPr>
          <p:cNvPr id="1368084" name="Line 20"/>
          <p:cNvSpPr>
            <a:spLocks noChangeShapeType="1"/>
          </p:cNvSpPr>
          <p:nvPr/>
        </p:nvSpPr>
        <p:spPr bwMode="auto">
          <a:xfrm>
            <a:off x="533400" y="5718175"/>
            <a:ext cx="406400" cy="0"/>
          </a:xfrm>
          <a:prstGeom prst="line">
            <a:avLst/>
          </a:prstGeom>
          <a:noFill/>
          <a:ln w="38100">
            <a:solidFill>
              <a:srgbClr val="3366FF"/>
            </a:solidFill>
            <a:round/>
            <a:headEnd/>
            <a:tailEnd/>
          </a:ln>
        </p:spPr>
        <p:txBody>
          <a:bodyPr/>
          <a:lstStyle/>
          <a:p>
            <a:endParaRPr lang="en-US"/>
          </a:p>
        </p:txBody>
      </p:sp>
      <p:sp>
        <p:nvSpPr>
          <p:cNvPr id="1368085" name="Line 21"/>
          <p:cNvSpPr>
            <a:spLocks noChangeShapeType="1"/>
          </p:cNvSpPr>
          <p:nvPr/>
        </p:nvSpPr>
        <p:spPr bwMode="auto">
          <a:xfrm>
            <a:off x="3827463" y="5437188"/>
            <a:ext cx="404812" cy="0"/>
          </a:xfrm>
          <a:prstGeom prst="line">
            <a:avLst/>
          </a:prstGeom>
          <a:noFill/>
          <a:ln w="38100">
            <a:solidFill>
              <a:srgbClr val="FF00FF"/>
            </a:solidFill>
            <a:round/>
            <a:headEnd/>
            <a:tailEnd/>
          </a:ln>
        </p:spPr>
        <p:txBody>
          <a:bodyPr/>
          <a:lstStyle/>
          <a:p>
            <a:endParaRPr lang="en-US"/>
          </a:p>
        </p:txBody>
      </p:sp>
      <p:sp>
        <p:nvSpPr>
          <p:cNvPr id="1368086" name="Text Box 22"/>
          <p:cNvSpPr txBox="1">
            <a:spLocks noChangeArrowheads="1"/>
          </p:cNvSpPr>
          <p:nvPr/>
        </p:nvSpPr>
        <p:spPr bwMode="auto">
          <a:xfrm>
            <a:off x="919798" y="5270500"/>
            <a:ext cx="2444750" cy="338138"/>
          </a:xfrm>
          <a:prstGeom prst="rect">
            <a:avLst/>
          </a:prstGeom>
          <a:noFill/>
          <a:ln w="9525" algn="ctr">
            <a:noFill/>
            <a:miter lim="800000"/>
            <a:headEnd/>
            <a:tailEnd/>
          </a:ln>
        </p:spPr>
        <p:txBody>
          <a:bodyPr wrap="none">
            <a:spAutoFit/>
          </a:bodyPr>
          <a:lstStyle/>
          <a:p>
            <a:pPr marL="342900" indent="-342900" algn="ctr">
              <a:spcBef>
                <a:spcPct val="20000"/>
              </a:spcBef>
            </a:pPr>
            <a:r>
              <a:rPr lang="en-US" sz="1600" b="0" dirty="0"/>
              <a:t>Traditional Industry Price</a:t>
            </a:r>
          </a:p>
        </p:txBody>
      </p:sp>
      <p:sp>
        <p:nvSpPr>
          <p:cNvPr id="1368087" name="Text Box 23"/>
          <p:cNvSpPr txBox="1">
            <a:spLocks noChangeArrowheads="1"/>
          </p:cNvSpPr>
          <p:nvPr/>
        </p:nvSpPr>
        <p:spPr bwMode="auto">
          <a:xfrm>
            <a:off x="4235450" y="5272088"/>
            <a:ext cx="1876425" cy="338137"/>
          </a:xfrm>
          <a:prstGeom prst="rect">
            <a:avLst/>
          </a:prstGeom>
          <a:noFill/>
          <a:ln w="9525" algn="ctr">
            <a:noFill/>
            <a:miter lim="800000"/>
            <a:headEnd/>
            <a:tailEnd/>
          </a:ln>
        </p:spPr>
        <p:txBody>
          <a:bodyPr wrap="none">
            <a:spAutoFit/>
          </a:bodyPr>
          <a:lstStyle/>
          <a:p>
            <a:pPr marL="342900" indent="-342900" algn="ctr">
              <a:spcBef>
                <a:spcPct val="20000"/>
              </a:spcBef>
            </a:pPr>
            <a:r>
              <a:rPr lang="en-US" sz="1600" b="0"/>
              <a:t>PBL Industry Price</a:t>
            </a:r>
          </a:p>
        </p:txBody>
      </p:sp>
      <p:sp>
        <p:nvSpPr>
          <p:cNvPr id="1368088" name="Text Box 24"/>
          <p:cNvSpPr txBox="1">
            <a:spLocks noChangeArrowheads="1"/>
          </p:cNvSpPr>
          <p:nvPr/>
        </p:nvSpPr>
        <p:spPr bwMode="auto">
          <a:xfrm>
            <a:off x="4238620" y="5551488"/>
            <a:ext cx="1822450" cy="336550"/>
          </a:xfrm>
          <a:prstGeom prst="rect">
            <a:avLst/>
          </a:prstGeom>
          <a:noFill/>
          <a:ln w="9525" algn="ctr">
            <a:noFill/>
            <a:miter lim="800000"/>
            <a:headEnd/>
            <a:tailEnd/>
          </a:ln>
        </p:spPr>
        <p:txBody>
          <a:bodyPr wrap="none">
            <a:spAutoFit/>
          </a:bodyPr>
          <a:lstStyle/>
          <a:p>
            <a:pPr marL="342900" indent="-342900" algn="ctr">
              <a:spcBef>
                <a:spcPct val="20000"/>
              </a:spcBef>
            </a:pPr>
            <a:r>
              <a:rPr lang="en-US" sz="1600" b="0" dirty="0"/>
              <a:t>PBL Industry Cost</a:t>
            </a:r>
          </a:p>
        </p:txBody>
      </p:sp>
      <p:sp>
        <p:nvSpPr>
          <p:cNvPr id="1368089" name="Text Box 25"/>
          <p:cNvSpPr txBox="1">
            <a:spLocks noChangeArrowheads="1"/>
          </p:cNvSpPr>
          <p:nvPr/>
        </p:nvSpPr>
        <p:spPr bwMode="auto">
          <a:xfrm>
            <a:off x="923925" y="5551488"/>
            <a:ext cx="2386013" cy="336550"/>
          </a:xfrm>
          <a:prstGeom prst="rect">
            <a:avLst/>
          </a:prstGeom>
          <a:noFill/>
          <a:ln w="9525" algn="ctr">
            <a:noFill/>
            <a:miter lim="800000"/>
            <a:headEnd/>
            <a:tailEnd/>
          </a:ln>
        </p:spPr>
        <p:txBody>
          <a:bodyPr wrap="none">
            <a:spAutoFit/>
          </a:bodyPr>
          <a:lstStyle/>
          <a:p>
            <a:pPr marL="342900" indent="-342900" algn="ctr">
              <a:spcBef>
                <a:spcPct val="20000"/>
              </a:spcBef>
            </a:pPr>
            <a:r>
              <a:rPr lang="en-US" sz="1600" b="0"/>
              <a:t>Traditional Industry Cost</a:t>
            </a:r>
          </a:p>
        </p:txBody>
      </p:sp>
      <p:sp>
        <p:nvSpPr>
          <p:cNvPr id="579609" name="Rectangle 26"/>
          <p:cNvSpPr>
            <a:spLocks noChangeArrowheads="1"/>
          </p:cNvSpPr>
          <p:nvPr/>
        </p:nvSpPr>
        <p:spPr bwMode="auto">
          <a:xfrm>
            <a:off x="2101850" y="1887538"/>
            <a:ext cx="798513" cy="831850"/>
          </a:xfrm>
          <a:prstGeom prst="rect">
            <a:avLst/>
          </a:prstGeom>
          <a:noFill/>
          <a:ln w="9525" algn="ctr">
            <a:noFill/>
            <a:miter lim="800000"/>
            <a:headEnd/>
            <a:tailEnd/>
          </a:ln>
        </p:spPr>
        <p:txBody>
          <a:bodyPr wrap="none" anchor="ctr"/>
          <a:lstStyle/>
          <a:p>
            <a:pPr algn="ctr"/>
            <a:endParaRPr lang="en-US"/>
          </a:p>
        </p:txBody>
      </p:sp>
      <p:sp>
        <p:nvSpPr>
          <p:cNvPr id="1368091" name="AutoShape 27" descr="30%"/>
          <p:cNvSpPr>
            <a:spLocks noChangeArrowheads="1"/>
          </p:cNvSpPr>
          <p:nvPr/>
        </p:nvSpPr>
        <p:spPr bwMode="auto">
          <a:xfrm rot="10800000">
            <a:off x="3986212" y="3355181"/>
            <a:ext cx="2609849" cy="696118"/>
          </a:xfrm>
          <a:prstGeom prst="rtTriangle">
            <a:avLst/>
          </a:prstGeom>
          <a:pattFill prst="pct30">
            <a:fgClr>
              <a:schemeClr val="tx1"/>
            </a:fgClr>
            <a:bgClr>
              <a:schemeClr val="bg1"/>
            </a:bgClr>
          </a:pattFill>
          <a:ln w="9525" algn="ctr">
            <a:noFill/>
            <a:miter lim="800000"/>
            <a:headEnd/>
            <a:tailEnd/>
          </a:ln>
        </p:spPr>
        <p:txBody>
          <a:bodyPr wrap="none" anchor="ctr"/>
          <a:lstStyle/>
          <a:p>
            <a:pPr algn="ctr"/>
            <a:endParaRPr lang="en-US"/>
          </a:p>
        </p:txBody>
      </p:sp>
      <p:sp>
        <p:nvSpPr>
          <p:cNvPr id="1368093" name="Line 29"/>
          <p:cNvSpPr>
            <a:spLocks noChangeShapeType="1"/>
          </p:cNvSpPr>
          <p:nvPr/>
        </p:nvSpPr>
        <p:spPr bwMode="auto">
          <a:xfrm>
            <a:off x="4044949" y="3352800"/>
            <a:ext cx="2548731" cy="0"/>
          </a:xfrm>
          <a:prstGeom prst="line">
            <a:avLst/>
          </a:prstGeom>
          <a:noFill/>
          <a:ln w="38100">
            <a:solidFill>
              <a:srgbClr val="FF00FF"/>
            </a:solidFill>
            <a:round/>
            <a:headEnd/>
            <a:tailEnd/>
          </a:ln>
        </p:spPr>
        <p:txBody>
          <a:bodyPr/>
          <a:lstStyle/>
          <a:p>
            <a:endParaRPr lang="en-US"/>
          </a:p>
        </p:txBody>
      </p:sp>
      <p:sp>
        <p:nvSpPr>
          <p:cNvPr id="1368094" name="Line 30" descr="50%"/>
          <p:cNvSpPr>
            <a:spLocks noChangeShapeType="1"/>
          </p:cNvSpPr>
          <p:nvPr/>
        </p:nvSpPr>
        <p:spPr bwMode="auto">
          <a:xfrm>
            <a:off x="6216650" y="5437188"/>
            <a:ext cx="404813" cy="0"/>
          </a:xfrm>
          <a:prstGeom prst="line">
            <a:avLst/>
          </a:prstGeom>
          <a:noFill/>
          <a:ln w="38100">
            <a:pattFill prst="pct30">
              <a:fgClr>
                <a:schemeClr val="tx1"/>
              </a:fgClr>
              <a:bgClr>
                <a:schemeClr val="bg1"/>
              </a:bgClr>
            </a:pattFill>
            <a:round/>
            <a:headEnd/>
            <a:tailEnd/>
          </a:ln>
        </p:spPr>
        <p:txBody>
          <a:bodyPr/>
          <a:lstStyle/>
          <a:p>
            <a:endParaRPr lang="en-US"/>
          </a:p>
        </p:txBody>
      </p:sp>
      <p:sp>
        <p:nvSpPr>
          <p:cNvPr id="1368095" name="Text Box 31"/>
          <p:cNvSpPr txBox="1">
            <a:spLocks noChangeArrowheads="1"/>
          </p:cNvSpPr>
          <p:nvPr/>
        </p:nvSpPr>
        <p:spPr bwMode="auto">
          <a:xfrm>
            <a:off x="6591305" y="5260975"/>
            <a:ext cx="1439863" cy="336550"/>
          </a:xfrm>
          <a:prstGeom prst="rect">
            <a:avLst/>
          </a:prstGeom>
          <a:noFill/>
          <a:ln w="9525" algn="ctr">
            <a:noFill/>
            <a:miter lim="800000"/>
            <a:headEnd/>
            <a:tailEnd/>
          </a:ln>
        </p:spPr>
        <p:txBody>
          <a:bodyPr wrap="none">
            <a:spAutoFit/>
          </a:bodyPr>
          <a:lstStyle/>
          <a:p>
            <a:pPr marL="342900" indent="-342900" algn="ctr">
              <a:spcBef>
                <a:spcPct val="20000"/>
              </a:spcBef>
            </a:pPr>
            <a:r>
              <a:rPr lang="en-US" sz="1600" b="0" dirty="0"/>
              <a:t>Industry Profit</a:t>
            </a:r>
          </a:p>
        </p:txBody>
      </p:sp>
      <p:sp>
        <p:nvSpPr>
          <p:cNvPr id="579615" name="Rectangle 32" descr="30%"/>
          <p:cNvSpPr>
            <a:spLocks noChangeArrowheads="1"/>
          </p:cNvSpPr>
          <p:nvPr/>
        </p:nvSpPr>
        <p:spPr bwMode="auto">
          <a:xfrm rot="-448005">
            <a:off x="1573213" y="2424113"/>
            <a:ext cx="5038725" cy="139700"/>
          </a:xfrm>
          <a:prstGeom prst="rect">
            <a:avLst/>
          </a:prstGeom>
          <a:pattFill prst="pct30">
            <a:fgClr>
              <a:srgbClr val="F8F8F8"/>
            </a:fgClr>
            <a:bgClr>
              <a:schemeClr val="bg1"/>
            </a:bgClr>
          </a:pattFill>
          <a:ln w="12700">
            <a:noFill/>
            <a:miter lim="800000"/>
            <a:headEnd type="none" w="sm" len="lg"/>
            <a:tailEnd type="none" w="sm" len="lg"/>
          </a:ln>
        </p:spPr>
        <p:txBody>
          <a:bodyPr wrap="none" anchor="ctr"/>
          <a:lstStyle/>
          <a:p>
            <a:pPr algn="ctr"/>
            <a:endParaRPr lang="en-US"/>
          </a:p>
        </p:txBody>
      </p:sp>
      <p:sp>
        <p:nvSpPr>
          <p:cNvPr id="1368097" name="Line 33"/>
          <p:cNvSpPr>
            <a:spLocks noChangeShapeType="1"/>
          </p:cNvSpPr>
          <p:nvPr/>
        </p:nvSpPr>
        <p:spPr bwMode="auto">
          <a:xfrm flipV="1">
            <a:off x="1603375" y="2182813"/>
            <a:ext cx="4968875" cy="771525"/>
          </a:xfrm>
          <a:prstGeom prst="line">
            <a:avLst/>
          </a:prstGeom>
          <a:noFill/>
          <a:ln w="38100">
            <a:solidFill>
              <a:srgbClr val="3366FF"/>
            </a:solidFill>
            <a:round/>
            <a:headEnd/>
            <a:tailEnd/>
          </a:ln>
        </p:spPr>
        <p:txBody>
          <a:bodyPr/>
          <a:lstStyle/>
          <a:p>
            <a:endParaRPr lang="en-US"/>
          </a:p>
        </p:txBody>
      </p:sp>
      <p:sp>
        <p:nvSpPr>
          <p:cNvPr id="579617" name="Line 34"/>
          <p:cNvSpPr>
            <a:spLocks noChangeShapeType="1"/>
          </p:cNvSpPr>
          <p:nvPr/>
        </p:nvSpPr>
        <p:spPr bwMode="auto">
          <a:xfrm>
            <a:off x="1593850" y="4959350"/>
            <a:ext cx="4994275" cy="0"/>
          </a:xfrm>
          <a:prstGeom prst="line">
            <a:avLst/>
          </a:prstGeom>
          <a:noFill/>
          <a:ln w="38100">
            <a:solidFill>
              <a:schemeClr val="tx1"/>
            </a:solidFill>
            <a:round/>
            <a:headEnd type="none" w="sm" len="lg"/>
            <a:tailEnd type="none" w="sm" len="lg"/>
          </a:ln>
        </p:spPr>
        <p:txBody>
          <a:bodyPr/>
          <a:lstStyle/>
          <a:p>
            <a:endParaRPr lang="en-US"/>
          </a:p>
        </p:txBody>
      </p:sp>
      <p:sp>
        <p:nvSpPr>
          <p:cNvPr id="1368099" name="AutoShape 35"/>
          <p:cNvSpPr>
            <a:spLocks/>
          </p:cNvSpPr>
          <p:nvPr/>
        </p:nvSpPr>
        <p:spPr bwMode="auto">
          <a:xfrm>
            <a:off x="6616700" y="2036763"/>
            <a:ext cx="257175" cy="1316037"/>
          </a:xfrm>
          <a:prstGeom prst="rightBrace">
            <a:avLst>
              <a:gd name="adj1" fmla="val 46614"/>
              <a:gd name="adj2" fmla="val 18926"/>
            </a:avLst>
          </a:prstGeom>
          <a:noFill/>
          <a:ln w="28575">
            <a:solidFill>
              <a:schemeClr val="tx1"/>
            </a:solidFill>
            <a:prstDash val="dash"/>
            <a:round/>
            <a:headEnd type="none" w="sm" len="lg"/>
            <a:tailEnd type="none" w="sm" len="lg"/>
          </a:ln>
        </p:spPr>
        <p:txBody>
          <a:bodyPr wrap="none" anchor="ctr"/>
          <a:lstStyle/>
          <a:p>
            <a:pPr algn="ctr"/>
            <a:endParaRPr lang="en-US"/>
          </a:p>
        </p:txBody>
      </p:sp>
      <p:sp>
        <p:nvSpPr>
          <p:cNvPr id="579619" name="Line 36"/>
          <p:cNvSpPr>
            <a:spLocks noChangeShapeType="1"/>
          </p:cNvSpPr>
          <p:nvPr/>
        </p:nvSpPr>
        <p:spPr bwMode="auto">
          <a:xfrm>
            <a:off x="1600200" y="1936750"/>
            <a:ext cx="3175" cy="3040063"/>
          </a:xfrm>
          <a:prstGeom prst="line">
            <a:avLst/>
          </a:prstGeom>
          <a:noFill/>
          <a:ln w="38100">
            <a:solidFill>
              <a:schemeClr val="tx1"/>
            </a:solidFill>
            <a:round/>
            <a:headEnd type="none" w="sm" len="lg"/>
            <a:tailEnd type="none" w="sm" len="lg"/>
          </a:ln>
        </p:spPr>
        <p:txBody>
          <a:bodyPr/>
          <a:lstStyle/>
          <a:p>
            <a:endParaRPr lang="en-US"/>
          </a:p>
        </p:txBody>
      </p:sp>
      <p:sp>
        <p:nvSpPr>
          <p:cNvPr id="1368104" name="Freeform 40" descr="30%"/>
          <p:cNvSpPr>
            <a:spLocks/>
          </p:cNvSpPr>
          <p:nvPr/>
        </p:nvSpPr>
        <p:spPr bwMode="auto">
          <a:xfrm>
            <a:off x="3328988" y="2990849"/>
            <a:ext cx="721517" cy="378619"/>
          </a:xfrm>
          <a:custGeom>
            <a:avLst/>
            <a:gdLst>
              <a:gd name="T0" fmla="*/ 2147483647 w 576"/>
              <a:gd name="T1" fmla="*/ 2147483647 h 312"/>
              <a:gd name="T2" fmla="*/ 2147483647 w 576"/>
              <a:gd name="T3" fmla="*/ 2147483647 h 312"/>
              <a:gd name="T4" fmla="*/ 0 w 576"/>
              <a:gd name="T5" fmla="*/ 2147483647 h 312"/>
              <a:gd name="T6" fmla="*/ 0 w 576"/>
              <a:gd name="T7" fmla="*/ 0 h 312"/>
              <a:gd name="T8" fmla="*/ 2147483647 w 576"/>
              <a:gd name="T9" fmla="*/ 2147483647 h 312"/>
              <a:gd name="T10" fmla="*/ 0 60000 65536"/>
              <a:gd name="T11" fmla="*/ 0 60000 65536"/>
              <a:gd name="T12" fmla="*/ 0 60000 65536"/>
              <a:gd name="T13" fmla="*/ 0 60000 65536"/>
              <a:gd name="T14" fmla="*/ 0 60000 65536"/>
              <a:gd name="T15" fmla="*/ 0 w 576"/>
              <a:gd name="T16" fmla="*/ 0 h 312"/>
              <a:gd name="T17" fmla="*/ 576 w 576"/>
              <a:gd name="T18" fmla="*/ 312 h 312"/>
            </a:gdLst>
            <a:ahLst/>
            <a:cxnLst>
              <a:cxn ang="T10">
                <a:pos x="T0" y="T1"/>
              </a:cxn>
              <a:cxn ang="T11">
                <a:pos x="T2" y="T3"/>
              </a:cxn>
              <a:cxn ang="T12">
                <a:pos x="T4" y="T5"/>
              </a:cxn>
              <a:cxn ang="T13">
                <a:pos x="T6" y="T7"/>
              </a:cxn>
              <a:cxn ang="T14">
                <a:pos x="T8" y="T9"/>
              </a:cxn>
            </a:cxnLst>
            <a:rect l="T15" t="T16" r="T17" b="T18"/>
            <a:pathLst>
              <a:path w="576" h="312">
                <a:moveTo>
                  <a:pt x="576" y="6"/>
                </a:moveTo>
                <a:lnTo>
                  <a:pt x="576" y="312"/>
                </a:lnTo>
                <a:lnTo>
                  <a:pt x="0" y="174"/>
                </a:lnTo>
                <a:lnTo>
                  <a:pt x="0" y="0"/>
                </a:lnTo>
                <a:lnTo>
                  <a:pt x="576" y="6"/>
                </a:lnTo>
                <a:close/>
              </a:path>
            </a:pathLst>
          </a:custGeom>
          <a:pattFill prst="pct30">
            <a:fgClr>
              <a:schemeClr val="tx1"/>
            </a:fgClr>
            <a:bgClr>
              <a:schemeClr val="bg1"/>
            </a:bgClr>
          </a:pattFill>
          <a:ln w="9525">
            <a:noFill/>
            <a:round/>
            <a:headEnd/>
            <a:tailEnd/>
          </a:ln>
        </p:spPr>
        <p:txBody>
          <a:bodyPr wrap="none" anchor="ctr"/>
          <a:lstStyle/>
          <a:p>
            <a:pPr algn="ctr"/>
            <a:endParaRPr lang="en-US"/>
          </a:p>
        </p:txBody>
      </p:sp>
      <p:sp>
        <p:nvSpPr>
          <p:cNvPr id="1368105" name="Line 41"/>
          <p:cNvSpPr>
            <a:spLocks noChangeShapeType="1"/>
          </p:cNvSpPr>
          <p:nvPr/>
        </p:nvSpPr>
        <p:spPr bwMode="auto">
          <a:xfrm>
            <a:off x="2081213" y="2884488"/>
            <a:ext cx="4516437" cy="1166812"/>
          </a:xfrm>
          <a:prstGeom prst="line">
            <a:avLst/>
          </a:prstGeom>
          <a:noFill/>
          <a:ln w="38100">
            <a:solidFill>
              <a:srgbClr val="FF3300"/>
            </a:solidFill>
            <a:round/>
            <a:headEnd/>
            <a:tailEnd/>
          </a:ln>
        </p:spPr>
        <p:txBody>
          <a:bodyPr/>
          <a:lstStyle/>
          <a:p>
            <a:endParaRPr lang="en-US"/>
          </a:p>
        </p:txBody>
      </p:sp>
      <p:sp>
        <p:nvSpPr>
          <p:cNvPr id="1368108" name="Line 44"/>
          <p:cNvSpPr>
            <a:spLocks noChangeShapeType="1"/>
          </p:cNvSpPr>
          <p:nvPr/>
        </p:nvSpPr>
        <p:spPr bwMode="auto">
          <a:xfrm>
            <a:off x="1600200" y="2994025"/>
            <a:ext cx="2466975" cy="6350"/>
          </a:xfrm>
          <a:prstGeom prst="line">
            <a:avLst/>
          </a:prstGeom>
          <a:noFill/>
          <a:ln w="38100">
            <a:solidFill>
              <a:srgbClr val="FF00FF"/>
            </a:solidFill>
            <a:round/>
            <a:headEnd/>
            <a:tailEnd/>
          </a:ln>
        </p:spPr>
        <p:txBody>
          <a:bodyPr/>
          <a:lstStyle/>
          <a:p>
            <a:endParaRPr lang="en-US"/>
          </a:p>
        </p:txBody>
      </p:sp>
      <p:sp>
        <p:nvSpPr>
          <p:cNvPr id="1368109" name="AutoShape 45"/>
          <p:cNvSpPr>
            <a:spLocks/>
          </p:cNvSpPr>
          <p:nvPr/>
        </p:nvSpPr>
        <p:spPr bwMode="auto">
          <a:xfrm flipH="1">
            <a:off x="1362075" y="2509838"/>
            <a:ext cx="195263" cy="469900"/>
          </a:xfrm>
          <a:prstGeom prst="rightBrace">
            <a:avLst>
              <a:gd name="adj1" fmla="val 22773"/>
              <a:gd name="adj2" fmla="val 50056"/>
            </a:avLst>
          </a:prstGeom>
          <a:noFill/>
          <a:ln w="28575">
            <a:solidFill>
              <a:schemeClr val="tx1"/>
            </a:solidFill>
            <a:prstDash val="dash"/>
            <a:round/>
            <a:headEnd type="none" w="sm" len="lg"/>
            <a:tailEnd type="none" w="sm" len="lg"/>
          </a:ln>
        </p:spPr>
        <p:txBody>
          <a:bodyPr wrap="none" anchor="ctr"/>
          <a:lstStyle/>
          <a:p>
            <a:pPr algn="ctr"/>
            <a:endParaRPr lang="en-US"/>
          </a:p>
        </p:txBody>
      </p:sp>
      <p:sp>
        <p:nvSpPr>
          <p:cNvPr id="1368111" name="Text Box 47"/>
          <p:cNvSpPr txBox="1">
            <a:spLocks noChangeArrowheads="1"/>
          </p:cNvSpPr>
          <p:nvPr/>
        </p:nvSpPr>
        <p:spPr bwMode="auto">
          <a:xfrm>
            <a:off x="2616200" y="3641725"/>
            <a:ext cx="1450975" cy="984250"/>
          </a:xfrm>
          <a:prstGeom prst="rect">
            <a:avLst/>
          </a:prstGeom>
          <a:solidFill>
            <a:srgbClr val="FFFFCC"/>
          </a:solidFill>
          <a:ln w="12700" algn="ctr">
            <a:solidFill>
              <a:schemeClr val="accent1">
                <a:lumMod val="25000"/>
              </a:schemeClr>
            </a:solidFill>
            <a:miter lim="800000"/>
            <a:headEnd/>
            <a:tailEnd/>
          </a:ln>
        </p:spPr>
        <p:txBody>
          <a:bodyPr lIns="0" tIns="0" rIns="0" bIns="0">
            <a:spAutoFit/>
          </a:bodyPr>
          <a:lstStyle/>
          <a:p>
            <a:pPr algn="ctr" eaLnBrk="0" hangingPunct="0"/>
            <a:r>
              <a:rPr lang="en-US" sz="1600" dirty="0">
                <a:solidFill>
                  <a:srgbClr val="000000"/>
                </a:solidFill>
              </a:rPr>
              <a:t>PBL Investment</a:t>
            </a:r>
          </a:p>
          <a:p>
            <a:pPr algn="ctr" eaLnBrk="0" hangingPunct="0"/>
            <a:r>
              <a:rPr lang="en-US" sz="1600" dirty="0" smtClean="0">
                <a:solidFill>
                  <a:srgbClr val="000000"/>
                </a:solidFill>
              </a:rPr>
              <a:t>Starts </a:t>
            </a:r>
            <a:r>
              <a:rPr lang="en-US" sz="1600" dirty="0">
                <a:solidFill>
                  <a:srgbClr val="000000"/>
                </a:solidFill>
              </a:rPr>
              <a:t>to Pay Back</a:t>
            </a:r>
          </a:p>
        </p:txBody>
      </p:sp>
      <p:sp>
        <p:nvSpPr>
          <p:cNvPr id="1368113" name="Text Box 49"/>
          <p:cNvSpPr txBox="1">
            <a:spLocks noChangeArrowheads="1"/>
          </p:cNvSpPr>
          <p:nvPr/>
        </p:nvSpPr>
        <p:spPr bwMode="auto">
          <a:xfrm rot="1604440">
            <a:off x="1539831" y="1810901"/>
            <a:ext cx="1732243" cy="492443"/>
          </a:xfrm>
          <a:prstGeom prst="rect">
            <a:avLst/>
          </a:prstGeom>
          <a:noFill/>
          <a:ln w="9525" algn="ctr">
            <a:noFill/>
            <a:miter lim="800000"/>
            <a:headEnd/>
            <a:tailEnd/>
          </a:ln>
        </p:spPr>
        <p:txBody>
          <a:bodyPr wrap="square" lIns="0" tIns="0" rIns="0" bIns="0">
            <a:spAutoFit/>
          </a:bodyPr>
          <a:lstStyle/>
          <a:p>
            <a:pPr algn="ctr" eaLnBrk="0" hangingPunct="0"/>
            <a:r>
              <a:rPr lang="en-US" sz="1600" b="0" dirty="0"/>
              <a:t>Investment </a:t>
            </a:r>
          </a:p>
          <a:p>
            <a:pPr algn="ctr" eaLnBrk="0" hangingPunct="0"/>
            <a:r>
              <a:rPr lang="en-US" sz="1600" b="0" dirty="0"/>
              <a:t>Recovery Period</a:t>
            </a:r>
          </a:p>
        </p:txBody>
      </p:sp>
      <p:sp>
        <p:nvSpPr>
          <p:cNvPr id="1368133" name="Rectangle 69"/>
          <p:cNvSpPr>
            <a:spLocks noChangeArrowheads="1"/>
          </p:cNvSpPr>
          <p:nvPr/>
        </p:nvSpPr>
        <p:spPr bwMode="auto">
          <a:xfrm>
            <a:off x="1645921" y="6061066"/>
            <a:ext cx="5452110" cy="461665"/>
          </a:xfrm>
          <a:prstGeom prst="rect">
            <a:avLst/>
          </a:prstGeom>
          <a:solidFill>
            <a:schemeClr val="accent2"/>
          </a:solidFill>
          <a:ln w="9525">
            <a:miter lim="800000"/>
            <a:headEnd/>
            <a:tailEnd/>
          </a:ln>
          <a:scene3d>
            <a:camera prst="legacyObliqueTopRight"/>
            <a:lightRig rig="legacyFlat3" dir="b"/>
          </a:scene3d>
          <a:sp3d prstMaterial="legacyMatte">
            <a:bevelT w="0" h="0" prst="angle"/>
            <a:bevelB w="0" h="0" prst="angle"/>
            <a:extrusionClr>
              <a:schemeClr val="bg1">
                <a:lumMod val="65000"/>
              </a:schemeClr>
            </a:extrusionClr>
          </a:sp3d>
        </p:spPr>
        <p:txBody>
          <a:bodyPr wrap="square" anchor="ctr">
            <a:spAutoFit/>
            <a:flatTx/>
          </a:bodyPr>
          <a:lstStyle/>
          <a:p>
            <a:pPr algn="ctr">
              <a:buFont typeface="Wingdings" pitchFamily="2" charset="2"/>
              <a:buNone/>
            </a:pPr>
            <a:r>
              <a:rPr lang="en-US" sz="2400" i="1" dirty="0">
                <a:solidFill>
                  <a:srgbClr val="FFFF00"/>
                </a:solidFill>
              </a:rPr>
              <a:t>Contract Duration </a:t>
            </a:r>
            <a:r>
              <a:rPr lang="en-US" sz="2400" i="1" dirty="0" smtClean="0">
                <a:solidFill>
                  <a:srgbClr val="FFFF00"/>
                </a:solidFill>
              </a:rPr>
              <a:t>is Key</a:t>
            </a:r>
            <a:endParaRPr lang="en-US" sz="2400" i="1" dirty="0">
              <a:solidFill>
                <a:srgbClr val="FFFF00"/>
              </a:solidFill>
            </a:endParaRPr>
          </a:p>
        </p:txBody>
      </p:sp>
      <p:sp>
        <p:nvSpPr>
          <p:cNvPr id="53" name="Rectangle 52"/>
          <p:cNvSpPr/>
          <p:nvPr/>
        </p:nvSpPr>
        <p:spPr bwMode="auto">
          <a:xfrm>
            <a:off x="0" y="6581104"/>
            <a:ext cx="5525037" cy="2768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79634" name="TextBox 57"/>
          <p:cNvSpPr txBox="1">
            <a:spLocks noChangeArrowheads="1"/>
          </p:cNvSpPr>
          <p:nvPr/>
        </p:nvSpPr>
        <p:spPr bwMode="auto">
          <a:xfrm>
            <a:off x="596900" y="6565900"/>
            <a:ext cx="2146300" cy="214313"/>
          </a:xfrm>
          <a:prstGeom prst="rect">
            <a:avLst/>
          </a:prstGeom>
          <a:noFill/>
          <a:ln w="9525">
            <a:noFill/>
            <a:miter lim="800000"/>
            <a:headEnd/>
            <a:tailEnd/>
          </a:ln>
        </p:spPr>
        <p:txBody>
          <a:bodyPr wrap="none">
            <a:spAutoFit/>
          </a:bodyPr>
          <a:lstStyle/>
          <a:p>
            <a:pPr algn="ctr"/>
            <a:r>
              <a:rPr lang="en-US" sz="800" i="1"/>
              <a:t>Source: PRTM Management Consultants</a:t>
            </a:r>
          </a:p>
        </p:txBody>
      </p:sp>
      <p:sp>
        <p:nvSpPr>
          <p:cNvPr id="579633" name="Text Box 72"/>
          <p:cNvSpPr txBox="1">
            <a:spLocks noChangeArrowheads="1"/>
          </p:cNvSpPr>
          <p:nvPr/>
        </p:nvSpPr>
        <p:spPr bwMode="auto">
          <a:xfrm>
            <a:off x="6386937" y="6465253"/>
            <a:ext cx="1422184" cy="261610"/>
          </a:xfrm>
          <a:prstGeom prst="rect">
            <a:avLst/>
          </a:prstGeom>
          <a:noFill/>
          <a:ln w="9525" algn="ctr">
            <a:noFill/>
            <a:miter lim="800000"/>
            <a:headEnd/>
            <a:tailEnd/>
          </a:ln>
        </p:spPr>
        <p:txBody>
          <a:bodyPr wrap="none">
            <a:spAutoFit/>
          </a:bodyPr>
          <a:lstStyle/>
          <a:p>
            <a:pPr algn="ctr"/>
            <a:r>
              <a:rPr lang="en-US" sz="1100" i="1" dirty="0"/>
              <a:t>*Notional Example</a:t>
            </a:r>
          </a:p>
        </p:txBody>
      </p:sp>
      <p:sp>
        <p:nvSpPr>
          <p:cNvPr id="55" name="Rectangle 54"/>
          <p:cNvSpPr/>
          <p:nvPr/>
        </p:nvSpPr>
        <p:spPr bwMode="auto">
          <a:xfrm rot="21067935">
            <a:off x="1593366" y="2443102"/>
            <a:ext cx="4998586" cy="110252"/>
          </a:xfrm>
          <a:prstGeom prst="rect">
            <a:avLst/>
          </a:prstGeom>
          <a:pattFill prst="pct30">
            <a:fgClr>
              <a:schemeClr val="tx1"/>
            </a:fgClr>
            <a:bgClr>
              <a:schemeClr val="bg1"/>
            </a:bgClr>
          </a:pattFill>
          <a:ln w="9525" algn="ctr">
            <a:noFill/>
            <a:miter lim="800000"/>
            <a:headEnd/>
            <a:tailEnd/>
          </a:ln>
        </p:spPr>
        <p:txBody>
          <a:bodyPr wrap="none" anchor="ctr"/>
          <a:lstStyle/>
          <a:p>
            <a:pPr marL="0" marR="0" indent="0" algn="ctr" defTabSz="914400" eaLnBrk="1" latinLnBrk="0" hangingPunct="1">
              <a:lnSpc>
                <a:spcPct val="100000"/>
              </a:lnSpc>
              <a:buClrTx/>
              <a:buSzTx/>
              <a:buFontTx/>
              <a:buNone/>
              <a:tabLst/>
            </a:pPr>
            <a:endParaRPr lang="en-US" smtClean="0"/>
          </a:p>
        </p:txBody>
      </p:sp>
      <p:sp>
        <p:nvSpPr>
          <p:cNvPr id="1368106" name="Freeform 42"/>
          <p:cNvSpPr>
            <a:spLocks/>
          </p:cNvSpPr>
          <p:nvPr/>
        </p:nvSpPr>
        <p:spPr bwMode="auto">
          <a:xfrm>
            <a:off x="1612900" y="2039938"/>
            <a:ext cx="4953000" cy="776287"/>
          </a:xfrm>
          <a:custGeom>
            <a:avLst/>
            <a:gdLst>
              <a:gd name="T0" fmla="*/ 0 w 3582"/>
              <a:gd name="T1" fmla="*/ 2147483647 h 561"/>
              <a:gd name="T2" fmla="*/ 2147483647 w 3582"/>
              <a:gd name="T3" fmla="*/ 0 h 561"/>
              <a:gd name="T4" fmla="*/ 0 60000 65536"/>
              <a:gd name="T5" fmla="*/ 0 60000 65536"/>
              <a:gd name="T6" fmla="*/ 0 w 3582"/>
              <a:gd name="T7" fmla="*/ 0 h 561"/>
              <a:gd name="T8" fmla="*/ 3582 w 3582"/>
              <a:gd name="T9" fmla="*/ 561 h 561"/>
            </a:gdLst>
            <a:ahLst/>
            <a:cxnLst>
              <a:cxn ang="T4">
                <a:pos x="T0" y="T1"/>
              </a:cxn>
              <a:cxn ang="T5">
                <a:pos x="T2" y="T3"/>
              </a:cxn>
            </a:cxnLst>
            <a:rect l="T6" t="T7" r="T8" b="T9"/>
            <a:pathLst>
              <a:path w="3582" h="561">
                <a:moveTo>
                  <a:pt x="0" y="561"/>
                </a:moveTo>
                <a:cubicBezTo>
                  <a:pt x="0" y="561"/>
                  <a:pt x="3582" y="0"/>
                  <a:pt x="3582" y="0"/>
                </a:cubicBezTo>
              </a:path>
            </a:pathLst>
          </a:custGeom>
          <a:noFill/>
          <a:ln w="38100">
            <a:solidFill>
              <a:srgbClr val="66FF33"/>
            </a:solidFill>
            <a:round/>
            <a:headEnd/>
            <a:tailEnd/>
          </a:ln>
        </p:spPr>
        <p:txBody>
          <a:bodyPr/>
          <a:lstStyle/>
          <a:p>
            <a:pPr algn="ctr"/>
            <a:endParaRPr lang="en-US"/>
          </a:p>
        </p:txBody>
      </p:sp>
      <p:sp>
        <p:nvSpPr>
          <p:cNvPr id="1368107" name="Arc 43"/>
          <p:cNvSpPr>
            <a:spLocks/>
          </p:cNvSpPr>
          <p:nvPr/>
        </p:nvSpPr>
        <p:spPr bwMode="auto">
          <a:xfrm flipH="1" flipV="1">
            <a:off x="1624013" y="2308225"/>
            <a:ext cx="919162" cy="585788"/>
          </a:xfrm>
          <a:custGeom>
            <a:avLst/>
            <a:gdLst>
              <a:gd name="T0" fmla="*/ 2147483647 w 20437"/>
              <a:gd name="T1" fmla="*/ 0 h 19396"/>
              <a:gd name="T2" fmla="*/ 2147483647 w 20437"/>
              <a:gd name="T3" fmla="*/ 2147483647 h 19396"/>
              <a:gd name="T4" fmla="*/ 0 w 20437"/>
              <a:gd name="T5" fmla="*/ 2147483647 h 19396"/>
              <a:gd name="T6" fmla="*/ 0 60000 65536"/>
              <a:gd name="T7" fmla="*/ 0 60000 65536"/>
              <a:gd name="T8" fmla="*/ 0 60000 65536"/>
              <a:gd name="T9" fmla="*/ 0 w 20437"/>
              <a:gd name="T10" fmla="*/ 0 h 19396"/>
              <a:gd name="T11" fmla="*/ 20437 w 20437"/>
              <a:gd name="T12" fmla="*/ 19396 h 19396"/>
            </a:gdLst>
            <a:ahLst/>
            <a:cxnLst>
              <a:cxn ang="T6">
                <a:pos x="T0" y="T1"/>
              </a:cxn>
              <a:cxn ang="T7">
                <a:pos x="T2" y="T3"/>
              </a:cxn>
              <a:cxn ang="T8">
                <a:pos x="T4" y="T5"/>
              </a:cxn>
            </a:cxnLst>
            <a:rect l="T9" t="T10" r="T11" b="T12"/>
            <a:pathLst>
              <a:path w="20437" h="19396" fill="none" extrusionOk="0">
                <a:moveTo>
                  <a:pt x="9505" y="0"/>
                </a:moveTo>
                <a:cubicBezTo>
                  <a:pt x="14650" y="2521"/>
                  <a:pt x="18582" y="6983"/>
                  <a:pt x="20437" y="12403"/>
                </a:cubicBezTo>
              </a:path>
              <a:path w="20437" h="19396" stroke="0" extrusionOk="0">
                <a:moveTo>
                  <a:pt x="9505" y="0"/>
                </a:moveTo>
                <a:cubicBezTo>
                  <a:pt x="14650" y="2521"/>
                  <a:pt x="18582" y="6983"/>
                  <a:pt x="20437" y="12403"/>
                </a:cubicBezTo>
                <a:lnTo>
                  <a:pt x="0" y="19396"/>
                </a:lnTo>
                <a:close/>
              </a:path>
            </a:pathLst>
          </a:custGeom>
          <a:noFill/>
          <a:ln w="38100">
            <a:solidFill>
              <a:srgbClr val="FF3300"/>
            </a:solidFill>
            <a:round/>
            <a:headEnd/>
            <a:tailEnd/>
          </a:ln>
        </p:spPr>
        <p:txBody>
          <a:bodyPr wrap="none" lIns="0" tIns="0" rIns="0" bIns="0" anchor="ctr"/>
          <a:lstStyle/>
          <a:p>
            <a:pPr algn="ctr"/>
            <a:endParaRPr lang="en-US"/>
          </a:p>
        </p:txBody>
      </p:sp>
      <p:sp>
        <p:nvSpPr>
          <p:cNvPr id="1368112" name="AutoShape 48"/>
          <p:cNvSpPr>
            <a:spLocks/>
          </p:cNvSpPr>
          <p:nvPr/>
        </p:nvSpPr>
        <p:spPr bwMode="auto">
          <a:xfrm rot="17496271" flipV="1">
            <a:off x="2331244" y="1720057"/>
            <a:ext cx="431800" cy="1858962"/>
          </a:xfrm>
          <a:prstGeom prst="rightBrace">
            <a:avLst>
              <a:gd name="adj1" fmla="val 35876"/>
              <a:gd name="adj2" fmla="val 73935"/>
            </a:avLst>
          </a:prstGeom>
          <a:noFill/>
          <a:ln w="28575">
            <a:solidFill>
              <a:schemeClr val="tx1"/>
            </a:solidFill>
            <a:prstDash val="dash"/>
            <a:round/>
            <a:headEnd/>
            <a:tailEnd/>
          </a:ln>
        </p:spPr>
        <p:txBody>
          <a:bodyPr wrap="none" lIns="0" tIns="0" rIns="0" bIns="0" anchor="ctr"/>
          <a:lstStyle/>
          <a:p>
            <a:pPr algn="ctr"/>
            <a:endParaRPr lang="en-US"/>
          </a:p>
        </p:txBody>
      </p:sp>
      <p:sp>
        <p:nvSpPr>
          <p:cNvPr id="1368110" name="Line 46"/>
          <p:cNvSpPr>
            <a:spLocks noChangeShapeType="1"/>
          </p:cNvSpPr>
          <p:nvPr/>
        </p:nvSpPr>
        <p:spPr bwMode="auto">
          <a:xfrm flipH="1">
            <a:off x="3327400" y="3228975"/>
            <a:ext cx="1588" cy="333375"/>
          </a:xfrm>
          <a:prstGeom prst="line">
            <a:avLst/>
          </a:prstGeom>
          <a:noFill/>
          <a:ln w="38100">
            <a:solidFill>
              <a:schemeClr val="tx1"/>
            </a:solidFill>
            <a:prstDash val="sysDot"/>
            <a:round/>
            <a:headEnd/>
            <a:tailEnd type="triangle" w="med" len="med"/>
          </a:ln>
        </p:spPr>
        <p:txBody>
          <a:bodyPr wrap="none" lIns="0" tIns="0" rIns="0" bIns="0" anchor="ctr"/>
          <a:lstStyle/>
          <a:p>
            <a:endParaRPr lang="en-US"/>
          </a:p>
        </p:txBody>
      </p:sp>
      <p:sp>
        <p:nvSpPr>
          <p:cNvPr id="1368103" name="Line 39"/>
          <p:cNvSpPr>
            <a:spLocks noChangeShapeType="1"/>
          </p:cNvSpPr>
          <p:nvPr/>
        </p:nvSpPr>
        <p:spPr bwMode="auto">
          <a:xfrm flipH="1" flipV="1">
            <a:off x="5026023" y="2339973"/>
            <a:ext cx="1822451" cy="1460501"/>
          </a:xfrm>
          <a:prstGeom prst="line">
            <a:avLst/>
          </a:prstGeom>
          <a:noFill/>
          <a:ln w="12700">
            <a:solidFill>
              <a:schemeClr val="accent2"/>
            </a:solidFill>
            <a:round/>
            <a:headEnd/>
            <a:tailEnd type="triangle" w="med" len="med"/>
          </a:ln>
        </p:spPr>
        <p:txBody>
          <a:bodyPr/>
          <a:lstStyle/>
          <a:p>
            <a:endParaRPr lang="en-US"/>
          </a:p>
        </p:txBody>
      </p:sp>
      <p:sp>
        <p:nvSpPr>
          <p:cNvPr id="1368102" name="Line 38"/>
          <p:cNvSpPr>
            <a:spLocks noChangeShapeType="1"/>
          </p:cNvSpPr>
          <p:nvPr/>
        </p:nvSpPr>
        <p:spPr bwMode="auto">
          <a:xfrm flipH="1" flipV="1">
            <a:off x="5905498" y="3587747"/>
            <a:ext cx="945358" cy="222252"/>
          </a:xfrm>
          <a:prstGeom prst="line">
            <a:avLst/>
          </a:prstGeom>
          <a:noFill/>
          <a:ln w="12700">
            <a:solidFill>
              <a:schemeClr val="accent2"/>
            </a:solidFill>
            <a:round/>
            <a:headEnd/>
            <a:tailEnd type="triangle" w="med" len="med"/>
          </a:ln>
        </p:spPr>
        <p:txBody>
          <a:bodyPr/>
          <a:lstStyle/>
          <a:p>
            <a:endParaRPr lang="en-US"/>
          </a:p>
        </p:txBody>
      </p:sp>
      <p:sp>
        <p:nvSpPr>
          <p:cNvPr id="1368092" name="Line 28"/>
          <p:cNvSpPr>
            <a:spLocks noChangeShapeType="1"/>
          </p:cNvSpPr>
          <p:nvPr/>
        </p:nvSpPr>
        <p:spPr bwMode="auto">
          <a:xfrm flipH="1">
            <a:off x="4050506" y="2990850"/>
            <a:ext cx="794" cy="364331"/>
          </a:xfrm>
          <a:prstGeom prst="line">
            <a:avLst/>
          </a:prstGeom>
          <a:noFill/>
          <a:ln w="38100">
            <a:solidFill>
              <a:srgbClr val="FF00FF"/>
            </a:solidFill>
            <a:round/>
            <a:headEnd/>
            <a:tailEnd/>
          </a:ln>
        </p:spPr>
        <p:txBody>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68097"/>
                                        </p:tgtEl>
                                        <p:attrNameLst>
                                          <p:attrName>style.visibility</p:attrName>
                                        </p:attrNameLst>
                                      </p:cBhvr>
                                      <p:to>
                                        <p:strVal val="visible"/>
                                      </p:to>
                                    </p:set>
                                    <p:animEffect transition="in" filter="fade">
                                      <p:cBhvr>
                                        <p:cTn id="7" dur="1000"/>
                                        <p:tgtEl>
                                          <p:spTgt spid="136809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68084"/>
                                        </p:tgtEl>
                                        <p:attrNameLst>
                                          <p:attrName>style.visibility</p:attrName>
                                        </p:attrNameLst>
                                      </p:cBhvr>
                                      <p:to>
                                        <p:strVal val="visible"/>
                                      </p:to>
                                    </p:set>
                                    <p:animEffect transition="in" filter="fade">
                                      <p:cBhvr>
                                        <p:cTn id="10" dur="1000"/>
                                        <p:tgtEl>
                                          <p:spTgt spid="136808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68089"/>
                                        </p:tgtEl>
                                        <p:attrNameLst>
                                          <p:attrName>style.visibility</p:attrName>
                                        </p:attrNameLst>
                                      </p:cBhvr>
                                      <p:to>
                                        <p:strVal val="visible"/>
                                      </p:to>
                                    </p:set>
                                    <p:animEffect transition="in" filter="fade">
                                      <p:cBhvr>
                                        <p:cTn id="13" dur="1000"/>
                                        <p:tgtEl>
                                          <p:spTgt spid="136808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68106"/>
                                        </p:tgtEl>
                                        <p:attrNameLst>
                                          <p:attrName>style.visibility</p:attrName>
                                        </p:attrNameLst>
                                      </p:cBhvr>
                                      <p:to>
                                        <p:strVal val="visible"/>
                                      </p:to>
                                    </p:set>
                                    <p:animEffect transition="in" filter="fade">
                                      <p:cBhvr>
                                        <p:cTn id="18" dur="1000"/>
                                        <p:tgtEl>
                                          <p:spTgt spid="136810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68082"/>
                                        </p:tgtEl>
                                        <p:attrNameLst>
                                          <p:attrName>style.visibility</p:attrName>
                                        </p:attrNameLst>
                                      </p:cBhvr>
                                      <p:to>
                                        <p:strVal val="visible"/>
                                      </p:to>
                                    </p:set>
                                    <p:animEffect transition="in" filter="fade">
                                      <p:cBhvr>
                                        <p:cTn id="21" dur="1000"/>
                                        <p:tgtEl>
                                          <p:spTgt spid="136808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68086"/>
                                        </p:tgtEl>
                                        <p:attrNameLst>
                                          <p:attrName>style.visibility</p:attrName>
                                        </p:attrNameLst>
                                      </p:cBhvr>
                                      <p:to>
                                        <p:strVal val="visible"/>
                                      </p:to>
                                    </p:set>
                                    <p:animEffect transition="in" filter="fade">
                                      <p:cBhvr>
                                        <p:cTn id="24" dur="1000"/>
                                        <p:tgtEl>
                                          <p:spTgt spid="136808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68094"/>
                                        </p:tgtEl>
                                        <p:attrNameLst>
                                          <p:attrName>style.visibility</p:attrName>
                                        </p:attrNameLst>
                                      </p:cBhvr>
                                      <p:to>
                                        <p:strVal val="visible"/>
                                      </p:to>
                                    </p:set>
                                    <p:animEffect transition="in" filter="fade">
                                      <p:cBhvr>
                                        <p:cTn id="32" dur="1000"/>
                                        <p:tgtEl>
                                          <p:spTgt spid="1368094"/>
                                        </p:tgtEl>
                                      </p:cBhvr>
                                    </p:animEffect>
                                  </p:childTnLst>
                                </p:cTn>
                              </p:par>
                              <p:par>
                                <p:cTn id="33" presetID="10" presetClass="entr" presetSubtype="0" fill="hold" nodeType="withEffect">
                                  <p:stCondLst>
                                    <p:cond delay="0"/>
                                  </p:stCondLst>
                                  <p:childTnLst>
                                    <p:set>
                                      <p:cBhvr>
                                        <p:cTn id="34" dur="1" fill="hold">
                                          <p:stCondLst>
                                            <p:cond delay="0"/>
                                          </p:stCondLst>
                                        </p:cTn>
                                        <p:tgtEl>
                                          <p:spTgt spid="1368095"/>
                                        </p:tgtEl>
                                        <p:attrNameLst>
                                          <p:attrName>style.visibility</p:attrName>
                                        </p:attrNameLst>
                                      </p:cBhvr>
                                      <p:to>
                                        <p:strVal val="visible"/>
                                      </p:to>
                                    </p:set>
                                    <p:animEffect transition="in" filter="fade">
                                      <p:cBhvr>
                                        <p:cTn id="35" dur="1000"/>
                                        <p:tgtEl>
                                          <p:spTgt spid="136809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68107"/>
                                        </p:tgtEl>
                                        <p:attrNameLst>
                                          <p:attrName>style.visibility</p:attrName>
                                        </p:attrNameLst>
                                      </p:cBhvr>
                                      <p:to>
                                        <p:strVal val="visible"/>
                                      </p:to>
                                    </p:set>
                                    <p:animEffect transition="in" filter="fade">
                                      <p:cBhvr>
                                        <p:cTn id="40" dur="1000"/>
                                        <p:tgtEl>
                                          <p:spTgt spid="136810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68105"/>
                                        </p:tgtEl>
                                        <p:attrNameLst>
                                          <p:attrName>style.visibility</p:attrName>
                                        </p:attrNameLst>
                                      </p:cBhvr>
                                      <p:to>
                                        <p:strVal val="visible"/>
                                      </p:to>
                                    </p:set>
                                    <p:animEffect transition="in" filter="fade">
                                      <p:cBhvr>
                                        <p:cTn id="43" dur="1000"/>
                                        <p:tgtEl>
                                          <p:spTgt spid="136810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68083"/>
                                        </p:tgtEl>
                                        <p:attrNameLst>
                                          <p:attrName>style.visibility</p:attrName>
                                        </p:attrNameLst>
                                      </p:cBhvr>
                                      <p:to>
                                        <p:strVal val="visible"/>
                                      </p:to>
                                    </p:set>
                                    <p:animEffect transition="in" filter="fade">
                                      <p:cBhvr>
                                        <p:cTn id="46" dur="1000"/>
                                        <p:tgtEl>
                                          <p:spTgt spid="1368083"/>
                                        </p:tgtEl>
                                      </p:cBhvr>
                                    </p:animEffect>
                                  </p:childTnLst>
                                </p:cTn>
                              </p:par>
                              <p:par>
                                <p:cTn id="47" presetID="10" presetClass="entr" presetSubtype="0" fill="hold" nodeType="withEffect">
                                  <p:stCondLst>
                                    <p:cond delay="0"/>
                                  </p:stCondLst>
                                  <p:childTnLst>
                                    <p:set>
                                      <p:cBhvr>
                                        <p:cTn id="48" dur="1" fill="hold">
                                          <p:stCondLst>
                                            <p:cond delay="0"/>
                                          </p:stCondLst>
                                        </p:cTn>
                                        <p:tgtEl>
                                          <p:spTgt spid="1368088"/>
                                        </p:tgtEl>
                                        <p:attrNameLst>
                                          <p:attrName>style.visibility</p:attrName>
                                        </p:attrNameLst>
                                      </p:cBhvr>
                                      <p:to>
                                        <p:strVal val="visible"/>
                                      </p:to>
                                    </p:set>
                                    <p:animEffect transition="in" filter="fade">
                                      <p:cBhvr>
                                        <p:cTn id="49" dur="1000"/>
                                        <p:tgtEl>
                                          <p:spTgt spid="136808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368092"/>
                                        </p:tgtEl>
                                        <p:attrNameLst>
                                          <p:attrName>style.visibility</p:attrName>
                                        </p:attrNameLst>
                                      </p:cBhvr>
                                      <p:to>
                                        <p:strVal val="visible"/>
                                      </p:to>
                                    </p:set>
                                    <p:animEffect transition="in" filter="fade">
                                      <p:cBhvr>
                                        <p:cTn id="54" dur="1000"/>
                                        <p:tgtEl>
                                          <p:spTgt spid="136809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68108"/>
                                        </p:tgtEl>
                                        <p:attrNameLst>
                                          <p:attrName>style.visibility</p:attrName>
                                        </p:attrNameLst>
                                      </p:cBhvr>
                                      <p:to>
                                        <p:strVal val="visible"/>
                                      </p:to>
                                    </p:set>
                                    <p:animEffect transition="in" filter="fade">
                                      <p:cBhvr>
                                        <p:cTn id="57" dur="1000"/>
                                        <p:tgtEl>
                                          <p:spTgt spid="136810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68093"/>
                                        </p:tgtEl>
                                        <p:attrNameLst>
                                          <p:attrName>style.visibility</p:attrName>
                                        </p:attrNameLst>
                                      </p:cBhvr>
                                      <p:to>
                                        <p:strVal val="visible"/>
                                      </p:to>
                                    </p:set>
                                    <p:animEffect transition="in" filter="fade">
                                      <p:cBhvr>
                                        <p:cTn id="60" dur="1000"/>
                                        <p:tgtEl>
                                          <p:spTgt spid="136809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68085"/>
                                        </p:tgtEl>
                                        <p:attrNameLst>
                                          <p:attrName>style.visibility</p:attrName>
                                        </p:attrNameLst>
                                      </p:cBhvr>
                                      <p:to>
                                        <p:strVal val="visible"/>
                                      </p:to>
                                    </p:set>
                                    <p:animEffect transition="in" filter="fade">
                                      <p:cBhvr>
                                        <p:cTn id="63" dur="1000"/>
                                        <p:tgtEl>
                                          <p:spTgt spid="1368085"/>
                                        </p:tgtEl>
                                      </p:cBhvr>
                                    </p:animEffect>
                                  </p:childTnLst>
                                </p:cTn>
                              </p:par>
                              <p:par>
                                <p:cTn id="64" presetID="10" presetClass="entr" presetSubtype="0" fill="hold" nodeType="withEffect">
                                  <p:stCondLst>
                                    <p:cond delay="0"/>
                                  </p:stCondLst>
                                  <p:childTnLst>
                                    <p:set>
                                      <p:cBhvr>
                                        <p:cTn id="65" dur="1" fill="hold">
                                          <p:stCondLst>
                                            <p:cond delay="0"/>
                                          </p:stCondLst>
                                        </p:cTn>
                                        <p:tgtEl>
                                          <p:spTgt spid="1368087"/>
                                        </p:tgtEl>
                                        <p:attrNameLst>
                                          <p:attrName>style.visibility</p:attrName>
                                        </p:attrNameLst>
                                      </p:cBhvr>
                                      <p:to>
                                        <p:strVal val="visible"/>
                                      </p:to>
                                    </p:set>
                                    <p:animEffect transition="in" filter="fade">
                                      <p:cBhvr>
                                        <p:cTn id="66" dur="1000"/>
                                        <p:tgtEl>
                                          <p:spTgt spid="136808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368109"/>
                                        </p:tgtEl>
                                        <p:attrNameLst>
                                          <p:attrName>style.visibility</p:attrName>
                                        </p:attrNameLst>
                                      </p:cBhvr>
                                      <p:to>
                                        <p:strVal val="visible"/>
                                      </p:to>
                                    </p:set>
                                    <p:animEffect transition="in" filter="fade">
                                      <p:cBhvr>
                                        <p:cTn id="71" dur="1000"/>
                                        <p:tgtEl>
                                          <p:spTgt spid="1368109"/>
                                        </p:tgtEl>
                                      </p:cBhvr>
                                    </p:animEffect>
                                  </p:childTnLst>
                                </p:cTn>
                              </p:par>
                              <p:par>
                                <p:cTn id="72" presetID="10" presetClass="entr" presetSubtype="0" fill="hold" nodeType="withEffect">
                                  <p:stCondLst>
                                    <p:cond delay="0"/>
                                  </p:stCondLst>
                                  <p:childTnLst>
                                    <p:set>
                                      <p:cBhvr>
                                        <p:cTn id="73" dur="1" fill="hold">
                                          <p:stCondLst>
                                            <p:cond delay="0"/>
                                          </p:stCondLst>
                                        </p:cTn>
                                        <p:tgtEl>
                                          <p:spTgt spid="1368071"/>
                                        </p:tgtEl>
                                        <p:attrNameLst>
                                          <p:attrName>style.visibility</p:attrName>
                                        </p:attrNameLst>
                                      </p:cBhvr>
                                      <p:to>
                                        <p:strVal val="visible"/>
                                      </p:to>
                                    </p:set>
                                    <p:animEffect transition="in" filter="fade">
                                      <p:cBhvr>
                                        <p:cTn id="74" dur="1000"/>
                                        <p:tgtEl>
                                          <p:spTgt spid="136807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368112"/>
                                        </p:tgtEl>
                                        <p:attrNameLst>
                                          <p:attrName>style.visibility</p:attrName>
                                        </p:attrNameLst>
                                      </p:cBhvr>
                                      <p:to>
                                        <p:strVal val="visible"/>
                                      </p:to>
                                    </p:set>
                                    <p:animEffect transition="in" filter="fade">
                                      <p:cBhvr>
                                        <p:cTn id="79" dur="1000"/>
                                        <p:tgtEl>
                                          <p:spTgt spid="1368112"/>
                                        </p:tgtEl>
                                      </p:cBhvr>
                                    </p:animEffect>
                                  </p:childTnLst>
                                </p:cTn>
                              </p:par>
                              <p:par>
                                <p:cTn id="80" presetID="10" presetClass="entr" presetSubtype="0" fill="hold" nodeType="withEffect">
                                  <p:stCondLst>
                                    <p:cond delay="0"/>
                                  </p:stCondLst>
                                  <p:childTnLst>
                                    <p:set>
                                      <p:cBhvr>
                                        <p:cTn id="81" dur="1" fill="hold">
                                          <p:stCondLst>
                                            <p:cond delay="0"/>
                                          </p:stCondLst>
                                        </p:cTn>
                                        <p:tgtEl>
                                          <p:spTgt spid="1368113"/>
                                        </p:tgtEl>
                                        <p:attrNameLst>
                                          <p:attrName>style.visibility</p:attrName>
                                        </p:attrNameLst>
                                      </p:cBhvr>
                                      <p:to>
                                        <p:strVal val="visible"/>
                                      </p:to>
                                    </p:set>
                                    <p:animEffect transition="in" filter="fade">
                                      <p:cBhvr>
                                        <p:cTn id="82" dur="1000"/>
                                        <p:tgtEl>
                                          <p:spTgt spid="136811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368110"/>
                                        </p:tgtEl>
                                        <p:attrNameLst>
                                          <p:attrName>style.visibility</p:attrName>
                                        </p:attrNameLst>
                                      </p:cBhvr>
                                      <p:to>
                                        <p:strVal val="visible"/>
                                      </p:to>
                                    </p:set>
                                    <p:animEffect transition="in" filter="fade">
                                      <p:cBhvr>
                                        <p:cTn id="87" dur="1000"/>
                                        <p:tgtEl>
                                          <p:spTgt spid="136811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368111"/>
                                        </p:tgtEl>
                                        <p:attrNameLst>
                                          <p:attrName>style.visibility</p:attrName>
                                        </p:attrNameLst>
                                      </p:cBhvr>
                                      <p:to>
                                        <p:strVal val="visible"/>
                                      </p:to>
                                    </p:set>
                                    <p:animEffect transition="in" filter="fade">
                                      <p:cBhvr>
                                        <p:cTn id="90" dur="1000"/>
                                        <p:tgtEl>
                                          <p:spTgt spid="1368111"/>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368069"/>
                                        </p:tgtEl>
                                        <p:attrNameLst>
                                          <p:attrName>style.visibility</p:attrName>
                                        </p:attrNameLst>
                                      </p:cBhvr>
                                      <p:to>
                                        <p:strVal val="visible"/>
                                      </p:to>
                                    </p:set>
                                    <p:animEffect transition="in" filter="fade">
                                      <p:cBhvr>
                                        <p:cTn id="95" dur="1000"/>
                                        <p:tgtEl>
                                          <p:spTgt spid="1368069"/>
                                        </p:tgtEl>
                                      </p:cBhvr>
                                    </p:animEffect>
                                  </p:childTnLst>
                                </p:cTn>
                              </p:par>
                              <p:par>
                                <p:cTn id="96" presetID="10" presetClass="entr" presetSubtype="0" fill="hold" nodeType="withEffect">
                                  <p:stCondLst>
                                    <p:cond delay="0"/>
                                  </p:stCondLst>
                                  <p:childTnLst>
                                    <p:set>
                                      <p:cBhvr>
                                        <p:cTn id="97" dur="1" fill="hold">
                                          <p:stCondLst>
                                            <p:cond delay="0"/>
                                          </p:stCondLst>
                                        </p:cTn>
                                        <p:tgtEl>
                                          <p:spTgt spid="1368104"/>
                                        </p:tgtEl>
                                        <p:attrNameLst>
                                          <p:attrName>style.visibility</p:attrName>
                                        </p:attrNameLst>
                                      </p:cBhvr>
                                      <p:to>
                                        <p:strVal val="visible"/>
                                      </p:to>
                                    </p:set>
                                    <p:animEffect transition="in" filter="fade">
                                      <p:cBhvr>
                                        <p:cTn id="98" dur="1000"/>
                                        <p:tgtEl>
                                          <p:spTgt spid="136810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368103"/>
                                        </p:tgtEl>
                                        <p:attrNameLst>
                                          <p:attrName>style.visibility</p:attrName>
                                        </p:attrNameLst>
                                      </p:cBhvr>
                                      <p:to>
                                        <p:strVal val="visible"/>
                                      </p:to>
                                    </p:set>
                                    <p:animEffect transition="in" filter="fade">
                                      <p:cBhvr>
                                        <p:cTn id="101" dur="1000"/>
                                        <p:tgtEl>
                                          <p:spTgt spid="136810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368102"/>
                                        </p:tgtEl>
                                        <p:attrNameLst>
                                          <p:attrName>style.visibility</p:attrName>
                                        </p:attrNameLst>
                                      </p:cBhvr>
                                      <p:to>
                                        <p:strVal val="visible"/>
                                      </p:to>
                                    </p:set>
                                    <p:animEffect transition="in" filter="fade">
                                      <p:cBhvr>
                                        <p:cTn id="104" dur="1000"/>
                                        <p:tgtEl>
                                          <p:spTgt spid="1368102"/>
                                        </p:tgtEl>
                                      </p:cBhvr>
                                    </p:animEffect>
                                  </p:childTnLst>
                                </p:cTn>
                              </p:par>
                              <p:par>
                                <p:cTn id="105" presetID="10" presetClass="entr" presetSubtype="0" fill="hold" nodeType="withEffect">
                                  <p:stCondLst>
                                    <p:cond delay="0"/>
                                  </p:stCondLst>
                                  <p:childTnLst>
                                    <p:set>
                                      <p:cBhvr>
                                        <p:cTn id="106" dur="1" fill="hold">
                                          <p:stCondLst>
                                            <p:cond delay="0"/>
                                          </p:stCondLst>
                                        </p:cTn>
                                        <p:tgtEl>
                                          <p:spTgt spid="1368091"/>
                                        </p:tgtEl>
                                        <p:attrNameLst>
                                          <p:attrName>style.visibility</p:attrName>
                                        </p:attrNameLst>
                                      </p:cBhvr>
                                      <p:to>
                                        <p:strVal val="visible"/>
                                      </p:to>
                                    </p:set>
                                    <p:animEffect transition="in" filter="fade">
                                      <p:cBhvr>
                                        <p:cTn id="107" dur="1000"/>
                                        <p:tgtEl>
                                          <p:spTgt spid="136809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368070"/>
                                        </p:tgtEl>
                                        <p:attrNameLst>
                                          <p:attrName>style.visibility</p:attrName>
                                        </p:attrNameLst>
                                      </p:cBhvr>
                                      <p:to>
                                        <p:strVal val="visible"/>
                                      </p:to>
                                    </p:set>
                                    <p:animEffect transition="in" filter="fade">
                                      <p:cBhvr>
                                        <p:cTn id="112" dur="1000"/>
                                        <p:tgtEl>
                                          <p:spTgt spid="1368070"/>
                                        </p:tgtEl>
                                      </p:cBhvr>
                                    </p:animEffect>
                                  </p:childTnLst>
                                </p:cTn>
                              </p:par>
                              <p:par>
                                <p:cTn id="113" presetID="10" presetClass="entr" presetSubtype="0" fill="hold" nodeType="withEffect">
                                  <p:stCondLst>
                                    <p:cond delay="0"/>
                                  </p:stCondLst>
                                  <p:childTnLst>
                                    <p:set>
                                      <p:cBhvr>
                                        <p:cTn id="114" dur="1" fill="hold">
                                          <p:stCondLst>
                                            <p:cond delay="0"/>
                                          </p:stCondLst>
                                        </p:cTn>
                                        <p:tgtEl>
                                          <p:spTgt spid="1368099"/>
                                        </p:tgtEl>
                                        <p:attrNameLst>
                                          <p:attrName>style.visibility</p:attrName>
                                        </p:attrNameLst>
                                      </p:cBhvr>
                                      <p:to>
                                        <p:strVal val="visible"/>
                                      </p:to>
                                    </p:set>
                                    <p:animEffect transition="in" filter="fade">
                                      <p:cBhvr>
                                        <p:cTn id="115" dur="1000"/>
                                        <p:tgtEl>
                                          <p:spTgt spid="1368099"/>
                                        </p:tgtEl>
                                      </p:cBhvr>
                                    </p:animEffect>
                                  </p:childTnLst>
                                </p:cTn>
                              </p:par>
                            </p:childTnLst>
                          </p:cTn>
                        </p:par>
                        <p:par>
                          <p:cTn id="116" fill="hold">
                            <p:stCondLst>
                              <p:cond delay="1000"/>
                            </p:stCondLst>
                            <p:childTnLst>
                              <p:par>
                                <p:cTn id="117" presetID="10" presetClass="entr" presetSubtype="0" fill="hold" grpId="0" nodeType="afterEffect">
                                  <p:stCondLst>
                                    <p:cond delay="1000"/>
                                  </p:stCondLst>
                                  <p:childTnLst>
                                    <p:set>
                                      <p:cBhvr>
                                        <p:cTn id="118" dur="1" fill="hold">
                                          <p:stCondLst>
                                            <p:cond delay="0"/>
                                          </p:stCondLst>
                                        </p:cTn>
                                        <p:tgtEl>
                                          <p:spTgt spid="1368133"/>
                                        </p:tgtEl>
                                        <p:attrNameLst>
                                          <p:attrName>style.visibility</p:attrName>
                                        </p:attrNameLst>
                                      </p:cBhvr>
                                      <p:to>
                                        <p:strVal val="visible"/>
                                      </p:to>
                                    </p:set>
                                    <p:animEffect transition="in" filter="fade">
                                      <p:cBhvr>
                                        <p:cTn id="119" dur="1000"/>
                                        <p:tgtEl>
                                          <p:spTgt spid="136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8082" grpId="0" animBg="1"/>
      <p:bldP spid="1368083" grpId="0" animBg="1"/>
      <p:bldP spid="1368084" grpId="0" animBg="1"/>
      <p:bldP spid="1368085" grpId="0" animBg="1"/>
      <p:bldP spid="1368086" grpId="0"/>
      <p:bldP spid="1368089" grpId="0"/>
      <p:bldP spid="1368093" grpId="0" animBg="1"/>
      <p:bldP spid="1368094" grpId="0" animBg="1"/>
      <p:bldP spid="1368097" grpId="0" animBg="1"/>
      <p:bldP spid="1368105" grpId="0" animBg="1"/>
      <p:bldP spid="1368108" grpId="0" animBg="1"/>
      <p:bldP spid="1368109" grpId="0" animBg="1"/>
      <p:bldP spid="1368111" grpId="0" animBg="1"/>
      <p:bldP spid="1368133" grpId="0" animBg="1"/>
      <p:bldP spid="55" grpId="0" animBg="1"/>
      <p:bldP spid="1368106" grpId="0" animBg="1"/>
      <p:bldP spid="1368110" grpId="0" animBg="1"/>
      <p:bldP spid="1368103" grpId="0" animBg="1"/>
      <p:bldP spid="1368102" grpId="0" animBg="1"/>
      <p:bldP spid="1368092" grpId="0" animBg="1"/>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Cookie Cutter Approach</a:t>
            </a:r>
            <a:endParaRPr lang="en-US" dirty="0"/>
          </a:p>
        </p:txBody>
      </p:sp>
      <p:sp>
        <p:nvSpPr>
          <p:cNvPr id="881666" name="AutoShape 2" descr="data:image/jpeg;base64,/9j/4AAQSkZJRgABAQAAAQABAAD/2wCEAAkGBhAQEBIQEhAVEA8SEBgQFhIVEBAWDxAVFRUVFRUUFBUXHiYeGBsjGRQSHy8gJScpLCwsFR4xNTAqOCYrLCkBCQoKDgwOGg8PGiwkHyQsLyksLCwsLCwtLCwsLCwpLCwqLCwpLCwpKSwsLCwpLCwpLCwsLCksKSwsLCwsLCwsLP/AABEIAOEA4QMBIgACEQEDEQH/xAAbAAEAAgMBAQAAAAAAAAAAAAAABQYBAgQHA//EAEgQAAICAQEEBwIKCAQDCQAAAAABAgMRBAUSITEGE0FRYXGBIpEHMkJSYnKhscHRFDNDU4KSk6IVI9LwRFThFjRkc4OjsrPx/8QAGQEBAQEBAQEAAAAAAAAAAAAAAAIBAwQF/8QAIhEBAQACAgICAwEBAAAAAAAAAAECESExAxITUTJBYSIE/9oADAMBAAIRAxEAPwD3EAAAAAAAAAAAAAyRW2ekNOlS325TkvZqis2T8l2LxeEfHpHt7qIqutKWomnup/Fgu2ya7k+ztfripabQTnNtKV183vSm/jS8W+UV9i5HPLPXEdcPHvm9OnW9KdZb8Vx0sO5JTta8ZPgn5L1Ii+tz4WXXW/Wunj3J4Lbo+hueN1j+rXyXnN8/RIlqOjWlhxVMW++WZP8AubI9Mr26/Jhj1HmMtl6f5i888T60qVf6u62v6ts0vc3g9R/wjT/uK/6cPyOW/otpJ8XTFPvjmP8A8WPjv6rfnn7im6Dpdq6sKUlqILHCa3bMeE49vmmXDYnSWnVLEW4WpZlVPCmvFfOXiiL1vQhLjVPj82aTT/iX5Fb1Wy51zSkpVWxe9Fp4lF/Og1zN3lj2yzDPrivT8gr3RnpE7v8AJuwtRFZT5Ruj86K7+9FhOsu5t58sbjdUABqQAAAAAAAAAAAAAAAAAAAAAOfX6yNNU7ZfFhHPi+5LxbwvU6CvdLZ5VVfY59Y+PPcXBfzNe4y3UVjN3SD0eks1FrlLjda96b+TXHsj9WK4Y7fUueg2dCmG7FeLfbJ97PjsbZ/VV8V7cvak/uXp+ZIE446VnnvgwAC3MAAA5tdoIXR3ZrPc+2L70zpAFB2jsyymaw8WQe/XYu19j/Br0LjsfaCvpjZjDaxKPzZLhJe8xtbQdbW18pcY+fd6kZ0Xnuu2vseLF5vhL7UjnJ65O1vtj/YsICB0cQAAAAAAAAAAAAAAAAAAAAAIPXUdZq4J8UkuH9z+4nCNuhjVVvvrkvdx/MmqxqRRkApIAAAAAAAAQunp3NW+6UZeXHEvvyTRFz/73FL925P7F97RlVilAAakAAAAAAAAAAAAAAAAAAAAACM2y3BQvS4VTzLv6uXsza8sp/wkma2QTTTWU1hp8mnzTDZdMxZkjNjtw39PLL6lrck8+1VLPV8e1rDi/q+JJhlAAAAAAAAYZFbOXWai67Hsxxp4Pv3Hmx/z+z/AfTa+ql7NFbxddlKS/ZQXx7fRNJfSlE7NJpo1QjXBbsIRUUu5INfYABgAAAAAAAAAAAAAAAAAYyBkHHtHa1Gnjm2xQzyXy5eEYrjL0RXtZ0utnlUVKC4pWW8/NVx/FryJuUiscLelsbIfW9K9NXmKm7pr5FS336yXsr1aINbH1WqebZTnHOfbe5UvKtYT9z5ktpOicIpKcs4+TFKMV/v0M3b1FeuM7rl2Rte2/Vb0oquG44RrTzLGcuU5cs8FwXBZfMtCPhpdDXUsQgo57ub83zOgqSztOVlvAADUgAAAACt6na7o1Upzg3XuqtySzOtJ5Usc3B9uOWO0n9NqYWRU4SU4vlKLTT9TTVaGFixJeT7V6kDqNgW0ydmnm4yby8LhL69fxZeawyOYvjL+LMCvaPpQk9zUx6mXLrFl0Sfi+db8JcPFk/GaaynlPjnsZUu03GztsADWAAAAAAAAAAAABgazmksvgkstt4Sx3lO2n0vsubhpfYqXB6hpNy7+qi+GPpP0Xaa9Ltqu2x6WLxVXh2v58msxr8ksN9+UiQ2B0eSUbbVx5xh2R7m/HwOVytuo7TGYz2yR+yOjErH1ksre52TbldZ6vjj7PAtGi2RVV8WOZfOfGX/Q7cAuYyIyzuTGDIBSAAAAAAAAAAAAABy6zZtdq9pccYyufr3+TK7PQajRveplmrOXXLPUvy7an4rh4MthiUU1hrKJs2qZaRuydu135jh13RWZVSxvrxXZKP0lw8iTRWNu7D3cW1tx3XlSj8ep98X3eD4HZ0f267s1WYjqILLx8WyOeFkPxXY/QyXnVVcZreKbABbmAAAAAAAAGtk8Jt8ks+7ibGlsN6Lj3pr38AKB0Z03X3RlLjvylqJ57cveS+2K8j0JFL6HQ6u91trMa3DzcZL8EXRHPx9Ovlv+gAHRyAAAAAAAAAAAAAAAAAABiUcrDWU+BRNsVS013WQzvUy6yP0oY9qD845XmkXwrHS2tb8X31tPyX/6yM5xt18V/wBaWLT3KcYzjxjKKkn3prKPqRPRVNaPTp9lSXospfYiWKjnZq6AAawAAAAADDMgCmbepnpdTG+K/wAuck1LsjZ2wl3KXY+/K7i2aPVxthGceTXqn2p+KM6vSwtg4TipwksOLWU14kBRsfVaOTdElqKH+xslu2x+rY+EsLvw+9sjWq6b9p/VlBDx6RR5To1Fcl2PTWyXpKtSi/eZ/wAclL9VpL5v6UFVH32tP7CtxPrUuCDtv2i05Rq08MLPVyssnOWPk70VGMc9/E4tn9P9PbXCxxnW5LO445cfBsy5SdtmGV6WkFZt6eaePKNkvSK/EhtqfC9RQ8PTWyeM/GrSx7zPkx+1fDn9L+Dyqfw8VdmisfndBfcjC+HaL/4GX9eP+k32hPFnf09WB5Pb8O8Y89BL+vH/AEm1Hw81SfHRWLyug/wHtGfFn9PVgedU/DPppc9Ncv4q3+JKaT4T9HZ8i2PnCL+6RnyY/avg8n0uIKdren1U+rp0zfX3Wwpi51vcr33u77Xysdx3dZtKjmq9VHyddnpu5X9pvtL0i+OzvhYwQVHSqvldVbp3jjv1uUF/HDK9+Dq/7TaPGf0qrH/mRz7jdxnrfpJMqXSS/rbo1Q9qTaqiu+T4y9Es5fgyQ1PSF2rd0lU75P8AabrhRHx6yaSfpnyN9ibAdLd1slZqJLGVlV1RfFxrzx4vnJ8X4cicueFY/wCealtNQoQjBcoxUV6LB9QC3MAAAAAAAAAAAAAY3RgyAMYPH9HUo9avm6i2HuseD2E8t0UK3O/LWHq7ubX7xp49xw83Uev/AJe6i50y3+axnHbjHfnvIDpvpsQrs7cuH4r8S86jS6ZfJXpZLux84qHwgaiLrrhBJLOcLlFRjuo4Y9vZl0oVb4s6abd1rzOaPxmbWPh/1Ot7csbp0bQTlDfxiO/ueuE/uZyaZYkzM7pbjhn2d7exw54xn3GulfHmvehJqMt3ltNaYsWx6+En5Ir+kaeOK96LTs1xVXNZ3n2ruPPXqnTNEt3V6J/+Op/+xHueDwuEN7UaXHNa2h/+7E90R6vB+L5//X+UY3TCpjz3VnyRuDu8jGDIAAAAAAAAAAAAAAAAAAAAc+0NUqqrLXyrrlP+WLf4EH0L2XGOjrc4Rdk82SbjFvelxlx88n16bW40kq+26yFHpKScv7IyJfQ07lcI8sRXvxxJ/ausW36JD5kf5Ym0dPFcFFJeEUkfQFJfB6Gt/s4fyR/I0ezKf3Nf9OH5HUA3bk/wqj9zX/Th+Rj/AAmj9xX/AEq/yOwA3XFLY2nfOip/+lX+Rq9haX/lqf6Nf5HeDNQ9r9qV032FTXQrqqIQsql1icYRj7UMWR5eMPtLjRapxjJcpRUl5NZOTbun39PYvo73u4v7MnH0LuctDQm8yri6H35qk6/uijJxVW7xTYAKQAAAAAAAAAAAAAAAAAAAAfDV6uFcd6ct1fa/BJcW/BAQPSF9brNJR2R3r5Ls4/5cfsdnuLLghtnbOlK+zV2JqU92NcHjNdcVhb3i25vHZlEyTPtWX0AApIAAAAAAADWcU00+TWPeVzog3XPVadrDhcrV5WR4/wB0JllZDbT2VPrY6mhqNqi65xeMWwzvLnwTUln1fIm/asb+kyCAq6SODUb63XLva3Vx7s8H6Nkzp9VCazF5+9eaNllZcbH2ABrAAAAAAAAAAAAAAMZMkNtbaEndDS1PFk1vWTWM0196+k8NLu4vuMt02Tbqv2k2+rqj1lnbx/y6/GcvwXFmdNs7Eussl1luPjNezDwhH5K8eb7WdGm0sK4qEI4ivPLfe2+Lfiz7YGvs39CABrAAAACK6RbZjpaJWOSjiLeXjEcLm8/7y0Zbpsm7pKgitg7bjqa1LlPCynFxlyT4xfGLw+TJUS7LNXVAAawAAGk6lJYaTT7Gk0cEtiQi96pumX0ficXx9h8PdgkgZpstiOjtN1yjC5KLk92Niz1U5PlHL+LJ9z59jZIJnLtPSRtqnCUd6MotNd5x9HdZOVcq5vespn1bk+c44Uq5vxcWk/GLG+dN1ubS4ANSAAAAAAAAAADDK50Xl1k7b38e2Tmu9R3t2C9IRXvZYrFlNd6ZTejG0FBVZfs7vVy8MPH2NEZXVjpjNyroDGTJbmAAAAANLbVFNt8EVhbOW0L1ZYt7T0Wbyj8m2yPJNfKjB8fGXkdm075aixaap44b1k1+zhyyvpPio+r7CZ0unjXCMIRUYRSikuSSJ7q/xn9Rm1tlz3v0in9fFcY5wror5LfZJccS9HwfDq2VtKN8FKPPk01iUWuDTXY0+DXYztwQu0dDOqb1VCzL9rUv2qXDeiv3iX8y4dzS8csnPFTYOfQ62F0FODzFrJ0FJAAAAAHy1NijCUnyUW/sK7sG9/pc4dktNGb78xm4r7Gzq29tFfqYv677u6P4nJ0Rrc7NRqPktxoh/BmU35b0sehzt3lI6yawtq0AA6OQAAAAAAAAAAMM8/21p3pdTOL/AFNsnbW/kpy+PD+bj6o9BOLauyq9TW67FlPin2xfY0Rnj7R08efreUTsTpFFpQseOxSf3S8fEsUXk8w2nsHWaRv2HfTnhOCbkl9OPNf74ny0fS11+z1sq/otuOPRnKeS48ZR3y8My5wr1UHnVfS6T/4l/wA8T7x6XyXH9IXq4F/LHP4Ml+IjbO1XDFVa37rHuRjnm+by+yKXFvsXi0Vazptn2Ve7JvlGCW/J9ywuLLLsDY84J3XYeosWGuaphzVcfXi32vyRsy9uIm+P05yduytnKiGM79knvznjjZN834LkkuxJI7gDp05W7DDRkAQmt08tNOWoqTdcnvXVLj52wXfj4y7efNcZLTbQrsipKaaaynlYafJrvR0NFW2xsK6tuemrVsJNylS5Ri4yfOVbfBJvi49/Fc2Rdzp0x1lxVnVi7170YlfFfKS9UUmNGrfPQzX8dP8AqMvRav8A5KX9Sj/UT736V8U+4tt21qYc7I+SeX7kRG0OkraaqW6vnyxn0j+LIeWzdoNezpIx+tdX+DNtL0L1d0s6m6NVfzKnmb8HJpJfaZcsr1FzDCc2uSuU9RZ1FLzJ8Zz7K4t8ZN9/Mvez9DCmqFUFiMFhePe34t5fqa7N2ZVp4dXVBQj4c5Pvk+bfizrKww125+Tye3E6AAdHIAAAAAAAAAAAAAa9xXukXP0AIz6dPH2871/xpHIuwwDxV9KdLj8Hf66z6q+89AhyQB6/F+L53l/JsADq5AAAGGABqbAGsjKABjQAAAAAAAAAAf/Z">
            <a:hlinkClick r:id="rId3"/>
          </p:cNvPr>
          <p:cNvSpPr>
            <a:spLocks noChangeAspect="1" noChangeArrowheads="1"/>
          </p:cNvSpPr>
          <p:nvPr/>
        </p:nvSpPr>
        <p:spPr bwMode="auto">
          <a:xfrm>
            <a:off x="120650"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81668" name="Picture 4" descr="http://www.toquedechef.com/1436-thickbox_default/emporte-piece-bonhomme-7-5cm.jpg"/>
          <p:cNvPicPr>
            <a:picLocks noChangeAspect="1" noChangeArrowheads="1"/>
          </p:cNvPicPr>
          <p:nvPr/>
        </p:nvPicPr>
        <p:blipFill>
          <a:blip r:embed="rId4" cstate="print"/>
          <a:srcRect/>
          <a:stretch>
            <a:fillRect/>
          </a:stretch>
        </p:blipFill>
        <p:spPr bwMode="auto">
          <a:xfrm>
            <a:off x="2052084" y="1424478"/>
            <a:ext cx="4944140" cy="4944140"/>
          </a:xfrm>
          <a:prstGeom prst="rect">
            <a:avLst/>
          </a:prstGeom>
          <a:noFill/>
        </p:spPr>
      </p:pic>
      <p:sp>
        <p:nvSpPr>
          <p:cNvPr id="5" name="Donut 4"/>
          <p:cNvSpPr/>
          <p:nvPr/>
        </p:nvSpPr>
        <p:spPr bwMode="auto">
          <a:xfrm>
            <a:off x="1860697" y="1446027"/>
            <a:ext cx="5326911" cy="5082363"/>
          </a:xfrm>
          <a:prstGeom prst="donut">
            <a:avLst>
              <a:gd name="adj" fmla="val 6962"/>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7" name="Straight Connector 6"/>
          <p:cNvCxnSpPr/>
          <p:nvPr/>
        </p:nvCxnSpPr>
        <p:spPr bwMode="auto">
          <a:xfrm>
            <a:off x="2721935" y="2551814"/>
            <a:ext cx="3753293" cy="2945219"/>
          </a:xfrm>
          <a:prstGeom prst="line">
            <a:avLst/>
          </a:prstGeom>
          <a:noFill/>
          <a:ln w="358775" cap="flat" cmpd="sng" algn="ctr">
            <a:solidFill>
              <a:srgbClr val="FF0000"/>
            </a:solidFill>
            <a:prstDash val="solid"/>
            <a:round/>
            <a:headEnd type="none" w="med" len="med"/>
            <a:tailEnd type="none" w="med" len="med"/>
          </a:ln>
          <a:effectLst/>
        </p:spPr>
      </p:cxn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4465" name="Rectangle 2"/>
          <p:cNvSpPr>
            <a:spLocks noGrp="1" noChangeArrowheads="1"/>
          </p:cNvSpPr>
          <p:nvPr>
            <p:ph type="title"/>
          </p:nvPr>
        </p:nvSpPr>
        <p:spPr>
          <a:xfrm>
            <a:off x="631825" y="260350"/>
            <a:ext cx="8229600" cy="1143000"/>
          </a:xfrm>
        </p:spPr>
        <p:txBody>
          <a:bodyPr/>
          <a:lstStyle/>
          <a:p>
            <a:pPr eaLnBrk="1" hangingPunct="1">
              <a:lnSpc>
                <a:spcPct val="70000"/>
              </a:lnSpc>
            </a:pPr>
            <a:r>
              <a:rPr lang="en-US" smtClean="0"/>
              <a:t>The Scope of a PBL Can Span Various “Levels”</a:t>
            </a:r>
          </a:p>
        </p:txBody>
      </p:sp>
      <p:sp>
        <p:nvSpPr>
          <p:cNvPr id="574467" name="Text Box 3"/>
          <p:cNvSpPr txBox="1">
            <a:spLocks noChangeArrowheads="1"/>
          </p:cNvSpPr>
          <p:nvPr/>
        </p:nvSpPr>
        <p:spPr bwMode="auto">
          <a:xfrm>
            <a:off x="3883413" y="4265613"/>
            <a:ext cx="1539875" cy="396875"/>
          </a:xfrm>
          <a:prstGeom prst="rect">
            <a:avLst/>
          </a:prstGeom>
          <a:noFill/>
          <a:ln w="9525" algn="ctr">
            <a:noFill/>
            <a:miter lim="800000"/>
            <a:headEnd/>
            <a:tailEnd/>
          </a:ln>
        </p:spPr>
        <p:txBody>
          <a:bodyPr wrap="none">
            <a:spAutoFit/>
          </a:bodyPr>
          <a:lstStyle/>
          <a:p>
            <a:r>
              <a:rPr lang="en-US" sz="2000">
                <a:solidFill>
                  <a:schemeClr val="accent2"/>
                </a:solidFill>
              </a:rPr>
              <a:t>Subsystem</a:t>
            </a:r>
          </a:p>
        </p:txBody>
      </p:sp>
      <p:sp>
        <p:nvSpPr>
          <p:cNvPr id="574470" name="Text Box 7"/>
          <p:cNvSpPr txBox="1">
            <a:spLocks noChangeArrowheads="1"/>
          </p:cNvSpPr>
          <p:nvPr/>
        </p:nvSpPr>
        <p:spPr bwMode="auto">
          <a:xfrm>
            <a:off x="6822192" y="4276725"/>
            <a:ext cx="1608137" cy="396875"/>
          </a:xfrm>
          <a:prstGeom prst="rect">
            <a:avLst/>
          </a:prstGeom>
          <a:noFill/>
          <a:ln w="9525" algn="ctr">
            <a:noFill/>
            <a:miter lim="800000"/>
            <a:headEnd/>
            <a:tailEnd/>
          </a:ln>
        </p:spPr>
        <p:txBody>
          <a:bodyPr wrap="none">
            <a:spAutoFit/>
          </a:bodyPr>
          <a:lstStyle/>
          <a:p>
            <a:r>
              <a:rPr lang="en-US" sz="2000" dirty="0">
                <a:solidFill>
                  <a:schemeClr val="accent2"/>
                </a:solidFill>
              </a:rPr>
              <a:t>Full System</a:t>
            </a:r>
          </a:p>
        </p:txBody>
      </p:sp>
      <p:sp>
        <p:nvSpPr>
          <p:cNvPr id="574471" name="Text Box 9"/>
          <p:cNvSpPr txBox="1">
            <a:spLocks noChangeArrowheads="1"/>
          </p:cNvSpPr>
          <p:nvPr/>
        </p:nvSpPr>
        <p:spPr bwMode="auto">
          <a:xfrm>
            <a:off x="628650" y="4176713"/>
            <a:ext cx="1808163" cy="581025"/>
          </a:xfrm>
          <a:prstGeom prst="rect">
            <a:avLst/>
          </a:prstGeom>
          <a:noFill/>
          <a:ln w="9525" algn="ctr">
            <a:noFill/>
            <a:miter lim="800000"/>
            <a:headEnd/>
            <a:tailEnd/>
          </a:ln>
        </p:spPr>
        <p:txBody>
          <a:bodyPr>
            <a:spAutoFit/>
          </a:bodyPr>
          <a:lstStyle/>
          <a:p>
            <a:pPr algn="ctr">
              <a:lnSpc>
                <a:spcPct val="80000"/>
              </a:lnSpc>
            </a:pPr>
            <a:r>
              <a:rPr lang="en-US" sz="2000">
                <a:solidFill>
                  <a:schemeClr val="accent2"/>
                </a:solidFill>
              </a:rPr>
              <a:t>Sub-Process </a:t>
            </a:r>
          </a:p>
          <a:p>
            <a:pPr algn="ctr">
              <a:lnSpc>
                <a:spcPct val="80000"/>
              </a:lnSpc>
            </a:pPr>
            <a:r>
              <a:rPr lang="en-US" sz="2000">
                <a:solidFill>
                  <a:schemeClr val="accent2"/>
                </a:solidFill>
              </a:rPr>
              <a:t>or Parts</a:t>
            </a:r>
          </a:p>
        </p:txBody>
      </p:sp>
      <p:pic>
        <p:nvPicPr>
          <p:cNvPr id="574472" name="Picture 10" descr="MCj02335360000[1]"/>
          <p:cNvPicPr>
            <a:picLocks noChangeAspect="1" noChangeArrowheads="1"/>
          </p:cNvPicPr>
          <p:nvPr/>
        </p:nvPicPr>
        <p:blipFill>
          <a:blip r:embed="rId3" cstate="print"/>
          <a:srcRect/>
          <a:stretch>
            <a:fillRect/>
          </a:stretch>
        </p:blipFill>
        <p:spPr bwMode="auto">
          <a:xfrm>
            <a:off x="319088" y="2368550"/>
            <a:ext cx="1962150" cy="1617663"/>
          </a:xfrm>
          <a:prstGeom prst="rect">
            <a:avLst/>
          </a:prstGeom>
          <a:noFill/>
          <a:ln w="9525">
            <a:noFill/>
            <a:miter lim="800000"/>
            <a:headEnd/>
            <a:tailEnd/>
          </a:ln>
        </p:spPr>
      </p:pic>
      <p:pic>
        <p:nvPicPr>
          <p:cNvPr id="574473" name="Picture 11" descr="MPj03141340000[1]"/>
          <p:cNvPicPr>
            <a:picLocks noChangeAspect="1" noChangeArrowheads="1"/>
          </p:cNvPicPr>
          <p:nvPr/>
        </p:nvPicPr>
        <p:blipFill>
          <a:blip r:embed="rId4" cstate="print"/>
          <a:srcRect/>
          <a:stretch>
            <a:fillRect/>
          </a:stretch>
        </p:blipFill>
        <p:spPr bwMode="auto">
          <a:xfrm>
            <a:off x="1944370" y="2506809"/>
            <a:ext cx="1118870" cy="1444795"/>
          </a:xfrm>
          <a:prstGeom prst="rect">
            <a:avLst/>
          </a:prstGeom>
          <a:noFill/>
          <a:ln w="9525">
            <a:noFill/>
            <a:miter lim="800000"/>
            <a:headEnd/>
            <a:tailEnd/>
          </a:ln>
        </p:spPr>
      </p:pic>
      <p:sp>
        <p:nvSpPr>
          <p:cNvPr id="574474" name="AutoShape 12"/>
          <p:cNvSpPr>
            <a:spLocks noChangeArrowheads="1"/>
          </p:cNvSpPr>
          <p:nvPr/>
        </p:nvSpPr>
        <p:spPr bwMode="auto">
          <a:xfrm>
            <a:off x="677863" y="5062538"/>
            <a:ext cx="8042275" cy="1050925"/>
          </a:xfrm>
          <a:prstGeom prst="rightArrow">
            <a:avLst>
              <a:gd name="adj1" fmla="val 50000"/>
              <a:gd name="adj2" fmla="val 191314"/>
            </a:avLst>
          </a:prstGeom>
          <a:solidFill>
            <a:srgbClr val="FFFF99"/>
          </a:solidFill>
          <a:ln w="9525" algn="ctr">
            <a:solidFill>
              <a:schemeClr val="tx1"/>
            </a:solidFill>
            <a:miter lim="800000"/>
            <a:headEnd/>
            <a:tailEnd/>
          </a:ln>
        </p:spPr>
        <p:txBody>
          <a:bodyPr wrap="none" anchor="ctr"/>
          <a:lstStyle/>
          <a:p>
            <a:pPr algn="ctr"/>
            <a:r>
              <a:rPr lang="en-US" sz="3200"/>
              <a:t>Complexity</a:t>
            </a:r>
          </a:p>
        </p:txBody>
      </p:sp>
      <p:pic>
        <p:nvPicPr>
          <p:cNvPr id="608258" name="Picture 2" descr="S:\AT\Aviation\Photo Library\Aircraft Weapons\Hellfire.bmp"/>
          <p:cNvPicPr>
            <a:picLocks noChangeAspect="1" noChangeArrowheads="1"/>
          </p:cNvPicPr>
          <p:nvPr/>
        </p:nvPicPr>
        <p:blipFill>
          <a:blip r:embed="rId5" cstate="print"/>
          <a:srcRect/>
          <a:stretch>
            <a:fillRect/>
          </a:stretch>
        </p:blipFill>
        <p:spPr bwMode="auto">
          <a:xfrm>
            <a:off x="3541395" y="1840706"/>
            <a:ext cx="2143125" cy="1335881"/>
          </a:xfrm>
          <a:prstGeom prst="rect">
            <a:avLst/>
          </a:prstGeom>
          <a:noFill/>
        </p:spPr>
      </p:pic>
      <p:pic>
        <p:nvPicPr>
          <p:cNvPr id="608260" name="Picture 4" descr="http://fas.org/man/dod-101/sys/ac/uh-60q-image009.jpg"/>
          <p:cNvPicPr>
            <a:picLocks noChangeAspect="1" noChangeArrowheads="1"/>
          </p:cNvPicPr>
          <p:nvPr/>
        </p:nvPicPr>
        <p:blipFill>
          <a:blip r:embed="rId6" cstate="print"/>
          <a:srcRect t="15601"/>
          <a:stretch>
            <a:fillRect/>
          </a:stretch>
        </p:blipFill>
        <p:spPr bwMode="auto">
          <a:xfrm>
            <a:off x="3686387" y="3194756"/>
            <a:ext cx="1896533" cy="1074207"/>
          </a:xfrm>
          <a:prstGeom prst="rect">
            <a:avLst/>
          </a:prstGeom>
          <a:noFill/>
        </p:spPr>
      </p:pic>
      <p:pic>
        <p:nvPicPr>
          <p:cNvPr id="608262" name="Picture 6" descr="http://upload.wikimedia.org/wikipedia/commons/4/41/CH-47F_at_NTC_2008.jpg"/>
          <p:cNvPicPr>
            <a:picLocks noChangeAspect="1" noChangeArrowheads="1"/>
          </p:cNvPicPr>
          <p:nvPr/>
        </p:nvPicPr>
        <p:blipFill>
          <a:blip r:embed="rId7" cstate="print"/>
          <a:srcRect/>
          <a:stretch>
            <a:fillRect/>
          </a:stretch>
        </p:blipFill>
        <p:spPr bwMode="auto">
          <a:xfrm>
            <a:off x="6130282" y="2167467"/>
            <a:ext cx="2789352" cy="1867252"/>
          </a:xfrm>
          <a:prstGeom prst="rect">
            <a:avLst/>
          </a:prstGeom>
          <a:noFill/>
        </p:spPr>
      </p:pic>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466725"/>
            <a:ext cx="8229600" cy="752476"/>
          </a:xfrm>
        </p:spPr>
        <p:txBody>
          <a:bodyPr/>
          <a:lstStyle/>
          <a:p>
            <a:r>
              <a:rPr lang="en-US" dirty="0" smtClean="0"/>
              <a:t>Spectrum of PBL Strategies</a:t>
            </a:r>
            <a:endParaRPr lang="en-US" dirty="0"/>
          </a:p>
        </p:txBody>
      </p:sp>
      <p:sp>
        <p:nvSpPr>
          <p:cNvPr id="4" name="Rectangle 4"/>
          <p:cNvSpPr>
            <a:spLocks noChangeArrowheads="1"/>
          </p:cNvSpPr>
          <p:nvPr/>
        </p:nvSpPr>
        <p:spPr bwMode="gray">
          <a:xfrm>
            <a:off x="2009776" y="4919143"/>
            <a:ext cx="4829174" cy="344710"/>
          </a:xfrm>
          <a:prstGeom prst="rect">
            <a:avLst/>
          </a:prstGeom>
          <a:solidFill>
            <a:srgbClr val="000066"/>
          </a:solidFill>
          <a:ln w="9525">
            <a:solidFill>
              <a:schemeClr val="tx1"/>
            </a:solidFill>
            <a:miter lim="800000"/>
            <a:headEnd/>
            <a:tailEnd/>
          </a:ln>
          <a:effectLst/>
        </p:spPr>
        <p:txBody>
          <a:bodyPr wrap="square" numCol="2" anchor="ctr">
            <a:spAutoFit/>
          </a:bodyPr>
          <a:lstStyle/>
          <a:p>
            <a:pPr>
              <a:spcBef>
                <a:spcPct val="5000"/>
              </a:spcBef>
            </a:pPr>
            <a:r>
              <a:rPr lang="en-US" sz="800" dirty="0" smtClean="0">
                <a:solidFill>
                  <a:srgbClr val="FFFF00"/>
                </a:solidFill>
              </a:rPr>
              <a:t>PBL: Performance-Based Logistics</a:t>
            </a:r>
          </a:p>
          <a:p>
            <a:pPr>
              <a:spcBef>
                <a:spcPct val="5000"/>
              </a:spcBef>
            </a:pPr>
            <a:r>
              <a:rPr lang="en-US" sz="800" dirty="0" smtClean="0">
                <a:solidFill>
                  <a:srgbClr val="FFFF00"/>
                </a:solidFill>
              </a:rPr>
              <a:t>DVD: Direct Vendor Delivery</a:t>
            </a:r>
          </a:p>
          <a:p>
            <a:pPr>
              <a:spcBef>
                <a:spcPct val="5000"/>
              </a:spcBef>
            </a:pPr>
            <a:r>
              <a:rPr lang="en-US" sz="800" dirty="0" smtClean="0">
                <a:solidFill>
                  <a:srgbClr val="FFFF00"/>
                </a:solidFill>
                <a:cs typeface="+mn-cs"/>
              </a:rPr>
              <a:t>CLS: Contractor Logistics Support</a:t>
            </a:r>
          </a:p>
          <a:p>
            <a:pPr>
              <a:spcBef>
                <a:spcPct val="5000"/>
              </a:spcBef>
            </a:pPr>
            <a:r>
              <a:rPr lang="en-US" sz="800" dirty="0" smtClean="0">
                <a:solidFill>
                  <a:srgbClr val="FFFF00"/>
                </a:solidFill>
                <a:cs typeface="+mn-cs"/>
              </a:rPr>
              <a:t>TSPR: Total System Program Responsibility</a:t>
            </a:r>
          </a:p>
        </p:txBody>
      </p:sp>
      <p:sp>
        <p:nvSpPr>
          <p:cNvPr id="6" name="Line 8"/>
          <p:cNvSpPr>
            <a:spLocks noChangeShapeType="1"/>
          </p:cNvSpPr>
          <p:nvPr/>
        </p:nvSpPr>
        <p:spPr bwMode="gray">
          <a:xfrm>
            <a:off x="1954213" y="4573588"/>
            <a:ext cx="4938712" cy="0"/>
          </a:xfrm>
          <a:prstGeom prst="line">
            <a:avLst/>
          </a:prstGeom>
          <a:noFill/>
          <a:ln w="38100">
            <a:solidFill>
              <a:schemeClr val="tx1"/>
            </a:solidFill>
            <a:round/>
            <a:headEnd type="triangle" w="med" len="med"/>
            <a:tailEnd type="triangle" w="med" len="med"/>
          </a:ln>
          <a:effectLst/>
        </p:spPr>
        <p:txBody>
          <a:bodyPr anchor="ctr"/>
          <a:lstStyle/>
          <a:p>
            <a:endParaRPr lang="en-US" sz="1200" b="0" smtClean="0">
              <a:solidFill>
                <a:srgbClr val="000000"/>
              </a:solidFill>
              <a:cs typeface="+mn-cs"/>
            </a:endParaRPr>
          </a:p>
        </p:txBody>
      </p:sp>
      <p:grpSp>
        <p:nvGrpSpPr>
          <p:cNvPr id="7" name="Group 9"/>
          <p:cNvGrpSpPr>
            <a:grpSpLocks/>
          </p:cNvGrpSpPr>
          <p:nvPr/>
        </p:nvGrpSpPr>
        <p:grpSpPr bwMode="auto">
          <a:xfrm>
            <a:off x="1743075" y="1671638"/>
            <a:ext cx="5383213" cy="2668587"/>
            <a:chOff x="936" y="1120"/>
            <a:chExt cx="3888" cy="2148"/>
          </a:xfrm>
        </p:grpSpPr>
        <p:sp>
          <p:nvSpPr>
            <p:cNvPr id="8" name="Rectangle 10"/>
            <p:cNvSpPr>
              <a:spLocks noChangeArrowheads="1"/>
            </p:cNvSpPr>
            <p:nvPr/>
          </p:nvSpPr>
          <p:spPr bwMode="gray">
            <a:xfrm>
              <a:off x="936" y="1123"/>
              <a:ext cx="3888" cy="2145"/>
            </a:xfrm>
            <a:prstGeom prst="rect">
              <a:avLst/>
            </a:prstGeom>
            <a:gradFill rotWithShape="0">
              <a:gsLst>
                <a:gs pos="0">
                  <a:srgbClr val="663300"/>
                </a:gs>
                <a:gs pos="50000">
                  <a:srgbClr val="003300"/>
                </a:gs>
                <a:gs pos="100000">
                  <a:srgbClr val="663300"/>
                </a:gs>
              </a:gsLst>
              <a:lin ang="18900000" scaled="1"/>
            </a:gradFill>
            <a:ln w="9525">
              <a:solidFill>
                <a:schemeClr val="tx1"/>
              </a:solidFill>
              <a:miter lim="800000"/>
              <a:headEnd/>
              <a:tailEnd/>
            </a:ln>
            <a:effectLst/>
          </p:spPr>
          <p:txBody>
            <a:bodyPr wrap="none" anchor="ctr"/>
            <a:lstStyle/>
            <a:p>
              <a:pPr algn="ctr"/>
              <a:endParaRPr lang="en-US" sz="1600" smtClean="0">
                <a:solidFill>
                  <a:srgbClr val="010000"/>
                </a:solidFill>
                <a:cs typeface="+mn-cs"/>
              </a:endParaRPr>
            </a:p>
          </p:txBody>
        </p:sp>
        <p:sp>
          <p:nvSpPr>
            <p:cNvPr id="9" name="AutoShape 11"/>
            <p:cNvSpPr>
              <a:spLocks noChangeArrowheads="1"/>
            </p:cNvSpPr>
            <p:nvPr/>
          </p:nvSpPr>
          <p:spPr bwMode="gray">
            <a:xfrm flipH="1">
              <a:off x="936" y="1120"/>
              <a:ext cx="3888" cy="2148"/>
            </a:xfrm>
            <a:prstGeom prst="rtTriangle">
              <a:avLst/>
            </a:prstGeom>
            <a:solidFill>
              <a:srgbClr val="FFFF00"/>
            </a:solidFill>
            <a:ln w="9525">
              <a:solidFill>
                <a:schemeClr val="tx1"/>
              </a:solidFill>
              <a:miter lim="800000"/>
              <a:headEnd/>
              <a:tailEnd/>
            </a:ln>
            <a:effectLst/>
          </p:spPr>
          <p:txBody>
            <a:bodyPr wrap="none" anchor="ctr"/>
            <a:lstStyle/>
            <a:p>
              <a:endParaRPr lang="en-US" sz="1200" b="0" smtClean="0">
                <a:solidFill>
                  <a:srgbClr val="000000"/>
                </a:solidFill>
                <a:cs typeface="+mn-cs"/>
              </a:endParaRPr>
            </a:p>
          </p:txBody>
        </p:sp>
      </p:grpSp>
      <p:sp>
        <p:nvSpPr>
          <p:cNvPr id="10" name="Text Box 12"/>
          <p:cNvSpPr txBox="1">
            <a:spLocks noChangeArrowheads="1"/>
          </p:cNvSpPr>
          <p:nvPr/>
        </p:nvSpPr>
        <p:spPr bwMode="gray">
          <a:xfrm>
            <a:off x="2981325" y="2376488"/>
            <a:ext cx="184150" cy="396875"/>
          </a:xfrm>
          <a:prstGeom prst="rect">
            <a:avLst/>
          </a:prstGeom>
          <a:noFill/>
          <a:ln w="9525">
            <a:noFill/>
            <a:miter lim="800000"/>
            <a:headEnd/>
            <a:tailEnd/>
          </a:ln>
          <a:effectLst/>
        </p:spPr>
        <p:txBody>
          <a:bodyPr wrap="none" anchor="ctr">
            <a:spAutoFit/>
          </a:bodyPr>
          <a:lstStyle/>
          <a:p>
            <a:pPr algn="ctr" eaLnBrk="0" hangingPunct="0"/>
            <a:endParaRPr lang="en-US" sz="2000" i="1" smtClean="0">
              <a:solidFill>
                <a:srgbClr val="FFCC66"/>
              </a:solidFill>
              <a:cs typeface="+mn-cs"/>
            </a:endParaRPr>
          </a:p>
        </p:txBody>
      </p:sp>
      <p:sp>
        <p:nvSpPr>
          <p:cNvPr id="11" name="Text Box 13"/>
          <p:cNvSpPr txBox="1">
            <a:spLocks noChangeArrowheads="1"/>
          </p:cNvSpPr>
          <p:nvPr/>
        </p:nvSpPr>
        <p:spPr bwMode="gray">
          <a:xfrm>
            <a:off x="5584825" y="3122613"/>
            <a:ext cx="184150" cy="396875"/>
          </a:xfrm>
          <a:prstGeom prst="rect">
            <a:avLst/>
          </a:prstGeom>
          <a:noFill/>
          <a:ln w="9525">
            <a:noFill/>
            <a:miter lim="800000"/>
            <a:headEnd/>
            <a:tailEnd/>
          </a:ln>
          <a:effectLst/>
        </p:spPr>
        <p:txBody>
          <a:bodyPr wrap="none" anchor="ctr">
            <a:spAutoFit/>
          </a:bodyPr>
          <a:lstStyle/>
          <a:p>
            <a:pPr algn="ctr" eaLnBrk="0" hangingPunct="0"/>
            <a:endParaRPr lang="en-US" sz="2000" i="1" smtClean="0">
              <a:solidFill>
                <a:srgbClr val="000066"/>
              </a:solidFill>
              <a:cs typeface="+mn-cs"/>
            </a:endParaRPr>
          </a:p>
        </p:txBody>
      </p:sp>
      <p:sp>
        <p:nvSpPr>
          <p:cNvPr id="12" name="Text Box 14"/>
          <p:cNvSpPr txBox="1">
            <a:spLocks noChangeArrowheads="1"/>
          </p:cNvSpPr>
          <p:nvPr/>
        </p:nvSpPr>
        <p:spPr bwMode="gray">
          <a:xfrm>
            <a:off x="1712913" y="1354138"/>
            <a:ext cx="1089025" cy="304800"/>
          </a:xfrm>
          <a:prstGeom prst="rect">
            <a:avLst/>
          </a:prstGeom>
          <a:gradFill rotWithShape="0">
            <a:gsLst>
              <a:gs pos="0">
                <a:srgbClr val="663300"/>
              </a:gs>
              <a:gs pos="50000">
                <a:srgbClr val="003300"/>
              </a:gs>
              <a:gs pos="100000">
                <a:srgbClr val="663300"/>
              </a:gs>
            </a:gsLst>
            <a:lin ang="18900000" scaled="1"/>
          </a:gradFill>
          <a:ln w="9525">
            <a:noFill/>
            <a:miter lim="800000"/>
            <a:headEnd/>
            <a:tailEnd/>
          </a:ln>
          <a:effectLst/>
        </p:spPr>
        <p:txBody>
          <a:bodyPr wrap="none">
            <a:spAutoFit/>
          </a:bodyPr>
          <a:lstStyle/>
          <a:p>
            <a:pPr algn="ctr" eaLnBrk="0" hangingPunct="0"/>
            <a:r>
              <a:rPr lang="en-US" sz="1400" smtClean="0">
                <a:solidFill>
                  <a:srgbClr val="FFCC66"/>
                </a:solidFill>
                <a:cs typeface="+mn-cs"/>
              </a:rPr>
              <a:t>Traditional</a:t>
            </a:r>
          </a:p>
        </p:txBody>
      </p:sp>
      <p:sp>
        <p:nvSpPr>
          <p:cNvPr id="13" name="Text Box 15"/>
          <p:cNvSpPr txBox="1">
            <a:spLocks noChangeArrowheads="1"/>
          </p:cNvSpPr>
          <p:nvPr/>
        </p:nvSpPr>
        <p:spPr bwMode="gray">
          <a:xfrm>
            <a:off x="6469063" y="1354138"/>
            <a:ext cx="668337" cy="314325"/>
          </a:xfrm>
          <a:prstGeom prst="rect">
            <a:avLst/>
          </a:prstGeom>
          <a:solidFill>
            <a:srgbClr val="FFFF00"/>
          </a:solidFill>
          <a:ln w="9525">
            <a:solidFill>
              <a:srgbClr val="000066"/>
            </a:solidFill>
            <a:miter lim="800000"/>
            <a:headEnd/>
            <a:tailEnd/>
          </a:ln>
          <a:effectLst/>
        </p:spPr>
        <p:txBody>
          <a:bodyPr wrap="none">
            <a:spAutoFit/>
          </a:bodyPr>
          <a:lstStyle/>
          <a:p>
            <a:pPr algn="ctr" eaLnBrk="0" hangingPunct="0"/>
            <a:r>
              <a:rPr lang="en-US" sz="1400" smtClean="0">
                <a:solidFill>
                  <a:srgbClr val="000066"/>
                </a:solidFill>
                <a:cs typeface="+mn-cs"/>
              </a:rPr>
              <a:t>TSPR</a:t>
            </a:r>
          </a:p>
        </p:txBody>
      </p:sp>
      <p:sp>
        <p:nvSpPr>
          <p:cNvPr id="14" name="Text Box 16"/>
          <p:cNvSpPr txBox="1">
            <a:spLocks noChangeArrowheads="1"/>
          </p:cNvSpPr>
          <p:nvPr/>
        </p:nvSpPr>
        <p:spPr bwMode="gray">
          <a:xfrm>
            <a:off x="5159375" y="1354138"/>
            <a:ext cx="549275" cy="314325"/>
          </a:xfrm>
          <a:prstGeom prst="rect">
            <a:avLst/>
          </a:prstGeom>
          <a:solidFill>
            <a:srgbClr val="FFFF00"/>
          </a:solidFill>
          <a:ln w="9525">
            <a:solidFill>
              <a:srgbClr val="000066"/>
            </a:solidFill>
            <a:miter lim="800000"/>
            <a:headEnd/>
            <a:tailEnd/>
          </a:ln>
          <a:effectLst/>
        </p:spPr>
        <p:txBody>
          <a:bodyPr wrap="none">
            <a:spAutoFit/>
          </a:bodyPr>
          <a:lstStyle/>
          <a:p>
            <a:pPr algn="ctr" eaLnBrk="0" hangingPunct="0"/>
            <a:r>
              <a:rPr lang="en-US" sz="1400" smtClean="0">
                <a:solidFill>
                  <a:srgbClr val="000066"/>
                </a:solidFill>
                <a:cs typeface="+mn-cs"/>
              </a:rPr>
              <a:t>CLS</a:t>
            </a:r>
          </a:p>
        </p:txBody>
      </p:sp>
      <p:sp>
        <p:nvSpPr>
          <p:cNvPr id="15" name="Text Box 17"/>
          <p:cNvSpPr txBox="1">
            <a:spLocks noChangeArrowheads="1"/>
          </p:cNvSpPr>
          <p:nvPr/>
        </p:nvSpPr>
        <p:spPr bwMode="gray">
          <a:xfrm>
            <a:off x="3563938" y="1354138"/>
            <a:ext cx="569912" cy="314325"/>
          </a:xfrm>
          <a:prstGeom prst="rect">
            <a:avLst/>
          </a:prstGeom>
          <a:solidFill>
            <a:srgbClr val="FFFF00"/>
          </a:solidFill>
          <a:ln w="9525">
            <a:solidFill>
              <a:srgbClr val="000066"/>
            </a:solidFill>
            <a:miter lim="800000"/>
            <a:headEnd/>
            <a:tailEnd/>
          </a:ln>
          <a:effectLst/>
        </p:spPr>
        <p:txBody>
          <a:bodyPr wrap="none">
            <a:spAutoFit/>
          </a:bodyPr>
          <a:lstStyle/>
          <a:p>
            <a:pPr algn="ctr" eaLnBrk="0" hangingPunct="0"/>
            <a:r>
              <a:rPr lang="en-US" sz="1400" smtClean="0">
                <a:solidFill>
                  <a:srgbClr val="000066"/>
                </a:solidFill>
                <a:cs typeface="+mn-cs"/>
              </a:rPr>
              <a:t>DVD</a:t>
            </a:r>
          </a:p>
        </p:txBody>
      </p:sp>
      <p:grpSp>
        <p:nvGrpSpPr>
          <p:cNvPr id="16" name="Group 18"/>
          <p:cNvGrpSpPr>
            <a:grpSpLocks/>
          </p:cNvGrpSpPr>
          <p:nvPr/>
        </p:nvGrpSpPr>
        <p:grpSpPr bwMode="auto">
          <a:xfrm>
            <a:off x="2341563" y="4454525"/>
            <a:ext cx="4164012" cy="304800"/>
            <a:chOff x="2297" y="3792"/>
            <a:chExt cx="3008" cy="245"/>
          </a:xfrm>
        </p:grpSpPr>
        <p:sp>
          <p:nvSpPr>
            <p:cNvPr id="17" name="Text Box 19"/>
            <p:cNvSpPr txBox="1">
              <a:spLocks noChangeArrowheads="1"/>
            </p:cNvSpPr>
            <p:nvPr/>
          </p:nvSpPr>
          <p:spPr bwMode="gray">
            <a:xfrm>
              <a:off x="4042" y="3792"/>
              <a:ext cx="390" cy="245"/>
            </a:xfrm>
            <a:prstGeom prst="rect">
              <a:avLst/>
            </a:prstGeom>
            <a:gradFill rotWithShape="0">
              <a:gsLst>
                <a:gs pos="0">
                  <a:srgbClr val="333399">
                    <a:gamma/>
                    <a:shade val="46275"/>
                    <a:invGamma/>
                  </a:srgbClr>
                </a:gs>
                <a:gs pos="50000">
                  <a:srgbClr val="333399"/>
                </a:gs>
                <a:gs pos="100000">
                  <a:srgbClr val="333399">
                    <a:gamma/>
                    <a:shade val="46275"/>
                    <a:invGamma/>
                  </a:srgbClr>
                </a:gs>
              </a:gsLst>
              <a:lin ang="5400000" scaled="1"/>
            </a:gradFill>
            <a:ln w="9525">
              <a:noFill/>
              <a:miter lim="800000"/>
              <a:headEnd/>
              <a:tailEnd/>
            </a:ln>
            <a:effectLst/>
          </p:spPr>
          <p:txBody>
            <a:bodyPr wrap="none">
              <a:spAutoFit/>
            </a:bodyPr>
            <a:lstStyle/>
            <a:p>
              <a:pPr algn="ctr" eaLnBrk="0" hangingPunct="0"/>
              <a:r>
                <a:rPr lang="en-US" sz="1400" smtClean="0">
                  <a:solidFill>
                    <a:srgbClr val="FFFF00"/>
                  </a:solidFill>
                  <a:cs typeface="+mn-cs"/>
                </a:rPr>
                <a:t>PBL</a:t>
              </a:r>
            </a:p>
          </p:txBody>
        </p:sp>
        <p:sp>
          <p:nvSpPr>
            <p:cNvPr id="18" name="Text Box 20"/>
            <p:cNvSpPr txBox="1">
              <a:spLocks noChangeArrowheads="1"/>
            </p:cNvSpPr>
            <p:nvPr/>
          </p:nvSpPr>
          <p:spPr bwMode="gray">
            <a:xfrm>
              <a:off x="3170" y="3792"/>
              <a:ext cx="390" cy="245"/>
            </a:xfrm>
            <a:prstGeom prst="rect">
              <a:avLst/>
            </a:prstGeom>
            <a:gradFill rotWithShape="0">
              <a:gsLst>
                <a:gs pos="0">
                  <a:srgbClr val="333399">
                    <a:gamma/>
                    <a:shade val="46275"/>
                    <a:invGamma/>
                  </a:srgbClr>
                </a:gs>
                <a:gs pos="50000">
                  <a:srgbClr val="333399"/>
                </a:gs>
                <a:gs pos="100000">
                  <a:srgbClr val="333399">
                    <a:gamma/>
                    <a:shade val="46275"/>
                    <a:invGamma/>
                  </a:srgbClr>
                </a:gs>
              </a:gsLst>
              <a:lin ang="5400000" scaled="1"/>
            </a:gradFill>
            <a:ln w="9525">
              <a:noFill/>
              <a:miter lim="800000"/>
              <a:headEnd/>
              <a:tailEnd/>
            </a:ln>
            <a:effectLst/>
          </p:spPr>
          <p:txBody>
            <a:bodyPr wrap="none">
              <a:spAutoFit/>
            </a:bodyPr>
            <a:lstStyle/>
            <a:p>
              <a:pPr algn="ctr" eaLnBrk="0" hangingPunct="0"/>
              <a:r>
                <a:rPr lang="en-US" sz="1400" smtClean="0">
                  <a:solidFill>
                    <a:srgbClr val="FFFF00"/>
                  </a:solidFill>
                  <a:cs typeface="+mn-cs"/>
                </a:rPr>
                <a:t>PBL</a:t>
              </a:r>
            </a:p>
          </p:txBody>
        </p:sp>
        <p:sp>
          <p:nvSpPr>
            <p:cNvPr id="19" name="Text Box 21"/>
            <p:cNvSpPr txBox="1">
              <a:spLocks noChangeArrowheads="1"/>
            </p:cNvSpPr>
            <p:nvPr/>
          </p:nvSpPr>
          <p:spPr bwMode="gray">
            <a:xfrm>
              <a:off x="2297" y="3792"/>
              <a:ext cx="390" cy="245"/>
            </a:xfrm>
            <a:prstGeom prst="rect">
              <a:avLst/>
            </a:prstGeom>
            <a:gradFill rotWithShape="0">
              <a:gsLst>
                <a:gs pos="0">
                  <a:srgbClr val="333399">
                    <a:gamma/>
                    <a:shade val="46275"/>
                    <a:invGamma/>
                  </a:srgbClr>
                </a:gs>
                <a:gs pos="50000">
                  <a:srgbClr val="333399"/>
                </a:gs>
                <a:gs pos="100000">
                  <a:srgbClr val="333399">
                    <a:gamma/>
                    <a:shade val="46275"/>
                    <a:invGamma/>
                  </a:srgbClr>
                </a:gs>
              </a:gsLst>
              <a:lin ang="5400000" scaled="1"/>
            </a:gradFill>
            <a:ln w="9525">
              <a:noFill/>
              <a:miter lim="800000"/>
              <a:headEnd/>
              <a:tailEnd/>
            </a:ln>
            <a:effectLst/>
          </p:spPr>
          <p:txBody>
            <a:bodyPr wrap="none">
              <a:spAutoFit/>
            </a:bodyPr>
            <a:lstStyle/>
            <a:p>
              <a:pPr algn="ctr" eaLnBrk="0" hangingPunct="0"/>
              <a:r>
                <a:rPr lang="en-US" sz="1400" smtClean="0">
                  <a:solidFill>
                    <a:srgbClr val="FFFF00"/>
                  </a:solidFill>
                  <a:cs typeface="+mn-cs"/>
                </a:rPr>
                <a:t>PBL</a:t>
              </a:r>
            </a:p>
          </p:txBody>
        </p:sp>
        <p:sp>
          <p:nvSpPr>
            <p:cNvPr id="20" name="Text Box 22"/>
            <p:cNvSpPr txBox="1">
              <a:spLocks noChangeArrowheads="1"/>
            </p:cNvSpPr>
            <p:nvPr/>
          </p:nvSpPr>
          <p:spPr bwMode="gray">
            <a:xfrm>
              <a:off x="4915" y="3792"/>
              <a:ext cx="390" cy="245"/>
            </a:xfrm>
            <a:prstGeom prst="rect">
              <a:avLst/>
            </a:prstGeom>
            <a:gradFill rotWithShape="0">
              <a:gsLst>
                <a:gs pos="0">
                  <a:srgbClr val="333399">
                    <a:gamma/>
                    <a:shade val="46275"/>
                    <a:invGamma/>
                  </a:srgbClr>
                </a:gs>
                <a:gs pos="50000">
                  <a:srgbClr val="333399"/>
                </a:gs>
                <a:gs pos="100000">
                  <a:srgbClr val="333399">
                    <a:gamma/>
                    <a:shade val="46275"/>
                    <a:invGamma/>
                  </a:srgbClr>
                </a:gs>
              </a:gsLst>
              <a:lin ang="5400000" scaled="1"/>
            </a:gradFill>
            <a:ln w="9525">
              <a:noFill/>
              <a:miter lim="800000"/>
              <a:headEnd/>
              <a:tailEnd/>
            </a:ln>
            <a:effectLst/>
          </p:spPr>
          <p:txBody>
            <a:bodyPr wrap="none">
              <a:spAutoFit/>
            </a:bodyPr>
            <a:lstStyle/>
            <a:p>
              <a:pPr algn="ctr" eaLnBrk="0" hangingPunct="0"/>
              <a:r>
                <a:rPr lang="en-US" sz="1400" smtClean="0">
                  <a:solidFill>
                    <a:srgbClr val="FFFF00"/>
                  </a:solidFill>
                  <a:cs typeface="+mn-cs"/>
                </a:rPr>
                <a:t>PBL</a:t>
              </a:r>
            </a:p>
          </p:txBody>
        </p:sp>
      </p:grpSp>
      <p:sp>
        <p:nvSpPr>
          <p:cNvPr id="21" name="AutoShape 23"/>
          <p:cNvSpPr>
            <a:spLocks noChangeArrowheads="1"/>
          </p:cNvSpPr>
          <p:nvPr/>
        </p:nvSpPr>
        <p:spPr bwMode="gray">
          <a:xfrm rot="-5400000">
            <a:off x="-565150" y="2852738"/>
            <a:ext cx="2667000" cy="431800"/>
          </a:xfrm>
          <a:prstGeom prst="rightArrow">
            <a:avLst>
              <a:gd name="adj1" fmla="val 50000"/>
              <a:gd name="adj2" fmla="val 154412"/>
            </a:avLst>
          </a:prstGeom>
          <a:gradFill rotWithShape="0">
            <a:gsLst>
              <a:gs pos="0">
                <a:srgbClr val="003300"/>
              </a:gs>
              <a:gs pos="50000">
                <a:srgbClr val="4C000F"/>
              </a:gs>
              <a:gs pos="100000">
                <a:srgbClr val="003300"/>
              </a:gs>
            </a:gsLst>
            <a:lin ang="18900000" scaled="1"/>
          </a:gradFill>
          <a:ln w="19050">
            <a:solidFill>
              <a:schemeClr val="tx1"/>
            </a:solidFill>
            <a:miter lim="800000"/>
            <a:headEnd/>
            <a:tailEnd/>
          </a:ln>
          <a:effectLst/>
        </p:spPr>
        <p:txBody>
          <a:bodyPr wrap="none" anchor="ctr" anchorCtr="1"/>
          <a:lstStyle/>
          <a:p>
            <a:pPr algn="ctr" eaLnBrk="0" hangingPunct="0">
              <a:spcBef>
                <a:spcPct val="20000"/>
              </a:spcBef>
              <a:buSzPct val="65000"/>
              <a:buFont typeface="Wingdings 2" pitchFamily="18" charset="2"/>
              <a:buNone/>
            </a:pPr>
            <a:r>
              <a:rPr lang="en-US" sz="1600" smtClean="0">
                <a:solidFill>
                  <a:srgbClr val="FFCC66"/>
                </a:solidFill>
                <a:latin typeface="Times New Roman" pitchFamily="18" charset="0"/>
                <a:cs typeface="+mn-cs"/>
              </a:rPr>
              <a:t>Government Responsibility</a:t>
            </a:r>
          </a:p>
        </p:txBody>
      </p:sp>
      <p:sp>
        <p:nvSpPr>
          <p:cNvPr id="22" name="AutoShape 24"/>
          <p:cNvSpPr>
            <a:spLocks noChangeArrowheads="1"/>
          </p:cNvSpPr>
          <p:nvPr/>
        </p:nvSpPr>
        <p:spPr bwMode="gray">
          <a:xfrm rot="-16200000">
            <a:off x="6635494" y="2774080"/>
            <a:ext cx="2667000" cy="431800"/>
          </a:xfrm>
          <a:prstGeom prst="rightArrow">
            <a:avLst>
              <a:gd name="adj1" fmla="val 50000"/>
              <a:gd name="adj2" fmla="val 154412"/>
            </a:avLst>
          </a:prstGeom>
          <a:gradFill rotWithShape="0">
            <a:gsLst>
              <a:gs pos="0">
                <a:srgbClr val="003300"/>
              </a:gs>
              <a:gs pos="50000">
                <a:srgbClr val="4C000F"/>
              </a:gs>
              <a:gs pos="100000">
                <a:srgbClr val="003300"/>
              </a:gs>
            </a:gsLst>
            <a:lin ang="18900000" scaled="1"/>
          </a:gradFill>
          <a:ln w="19050">
            <a:solidFill>
              <a:schemeClr val="tx1"/>
            </a:solidFill>
            <a:miter lim="800000"/>
            <a:headEnd/>
            <a:tailEnd/>
          </a:ln>
          <a:effectLst/>
        </p:spPr>
        <p:txBody>
          <a:bodyPr wrap="none" anchor="ctr" anchorCtr="0"/>
          <a:lstStyle/>
          <a:p>
            <a:pPr algn="ctr" eaLnBrk="0" hangingPunct="0">
              <a:spcBef>
                <a:spcPct val="20000"/>
              </a:spcBef>
              <a:buSzPct val="65000"/>
              <a:buFont typeface="Wingdings 2" pitchFamily="18" charset="2"/>
              <a:buNone/>
            </a:pPr>
            <a:r>
              <a:rPr lang="en-US" sz="1600" dirty="0" smtClean="0">
                <a:solidFill>
                  <a:srgbClr val="FFCC66"/>
                </a:solidFill>
                <a:latin typeface="Times New Roman" pitchFamily="18" charset="0"/>
                <a:cs typeface="+mn-cs"/>
              </a:rPr>
              <a:t>Government Risk</a:t>
            </a:r>
          </a:p>
        </p:txBody>
      </p:sp>
      <p:sp>
        <p:nvSpPr>
          <p:cNvPr id="23" name="AutoShape 25"/>
          <p:cNvSpPr>
            <a:spLocks noChangeArrowheads="1"/>
          </p:cNvSpPr>
          <p:nvPr/>
        </p:nvSpPr>
        <p:spPr bwMode="gray">
          <a:xfrm rot="-5400000">
            <a:off x="6074568" y="2790032"/>
            <a:ext cx="2678113" cy="431800"/>
          </a:xfrm>
          <a:prstGeom prst="rightArrow">
            <a:avLst>
              <a:gd name="adj1" fmla="val 50000"/>
              <a:gd name="adj2" fmla="val 155055"/>
            </a:avLst>
          </a:prstGeom>
          <a:solidFill>
            <a:srgbClr val="FFFF00"/>
          </a:solidFill>
          <a:ln w="19050">
            <a:solidFill>
              <a:schemeClr val="tx1"/>
            </a:solidFill>
            <a:miter lim="800000"/>
            <a:headEnd/>
            <a:tailEnd/>
          </a:ln>
          <a:effectLst/>
        </p:spPr>
        <p:txBody>
          <a:bodyPr wrap="none" anchor="ctr" anchorCtr="1"/>
          <a:lstStyle/>
          <a:p>
            <a:pPr algn="ctr" eaLnBrk="0" hangingPunct="0">
              <a:spcBef>
                <a:spcPct val="20000"/>
              </a:spcBef>
              <a:buSzPct val="65000"/>
              <a:buFont typeface="Wingdings 2" pitchFamily="18" charset="2"/>
              <a:buNone/>
            </a:pPr>
            <a:r>
              <a:rPr lang="en-US" sz="1600" smtClean="0">
                <a:solidFill>
                  <a:srgbClr val="000066"/>
                </a:solidFill>
                <a:latin typeface="Times New Roman" pitchFamily="18" charset="0"/>
                <a:cs typeface="+mn-cs"/>
              </a:rPr>
              <a:t>Supplier Responsibility</a:t>
            </a:r>
          </a:p>
        </p:txBody>
      </p:sp>
      <p:sp>
        <p:nvSpPr>
          <p:cNvPr id="24" name="AutoShape 26"/>
          <p:cNvSpPr>
            <a:spLocks noChangeArrowheads="1"/>
          </p:cNvSpPr>
          <p:nvPr/>
        </p:nvSpPr>
        <p:spPr bwMode="gray">
          <a:xfrm rot="-5400000">
            <a:off x="49544" y="2839193"/>
            <a:ext cx="2678113" cy="431800"/>
          </a:xfrm>
          <a:prstGeom prst="rightArrow">
            <a:avLst>
              <a:gd name="adj1" fmla="val 50000"/>
              <a:gd name="adj2" fmla="val 155055"/>
            </a:avLst>
          </a:prstGeom>
          <a:gradFill rotWithShape="0">
            <a:gsLst>
              <a:gs pos="0">
                <a:srgbClr val="003300"/>
              </a:gs>
              <a:gs pos="50000">
                <a:srgbClr val="4C000F"/>
              </a:gs>
              <a:gs pos="100000">
                <a:srgbClr val="003300"/>
              </a:gs>
            </a:gsLst>
            <a:lin ang="18900000" scaled="1"/>
          </a:gradFill>
          <a:ln w="19050">
            <a:solidFill>
              <a:schemeClr val="tx1"/>
            </a:solidFill>
            <a:miter lim="800000"/>
            <a:headEnd/>
            <a:tailEnd/>
          </a:ln>
          <a:effectLst/>
        </p:spPr>
        <p:txBody>
          <a:bodyPr wrap="none" anchor="ctr" anchorCtr="1"/>
          <a:lstStyle/>
          <a:p>
            <a:pPr algn="ctr" eaLnBrk="0" hangingPunct="0">
              <a:spcBef>
                <a:spcPct val="20000"/>
              </a:spcBef>
              <a:buSzPct val="65000"/>
              <a:buFont typeface="Wingdings 2" pitchFamily="18" charset="2"/>
              <a:buNone/>
            </a:pPr>
            <a:r>
              <a:rPr lang="en-US" sz="1600" dirty="0" smtClean="0">
                <a:solidFill>
                  <a:srgbClr val="FFCC66"/>
                </a:solidFill>
                <a:latin typeface="Times New Roman" pitchFamily="18" charset="0"/>
                <a:cs typeface="+mn-cs"/>
              </a:rPr>
              <a:t>Government Risk</a:t>
            </a:r>
          </a:p>
        </p:txBody>
      </p:sp>
      <p:sp>
        <p:nvSpPr>
          <p:cNvPr id="25" name="AutoShape 27"/>
          <p:cNvSpPr>
            <a:spLocks noChangeArrowheads="1"/>
          </p:cNvSpPr>
          <p:nvPr/>
        </p:nvSpPr>
        <p:spPr bwMode="auto">
          <a:xfrm>
            <a:off x="3276600" y="2109788"/>
            <a:ext cx="2686050" cy="2063750"/>
          </a:xfrm>
          <a:prstGeom prst="irregularSeal2">
            <a:avLst/>
          </a:prstGeom>
          <a:solidFill>
            <a:schemeClr val="bg1"/>
          </a:solidFill>
          <a:ln w="9525">
            <a:solidFill>
              <a:srgbClr val="000000"/>
            </a:solidFill>
            <a:miter lim="800000"/>
            <a:headEnd/>
            <a:tailEnd/>
          </a:ln>
          <a:effectLst/>
        </p:spPr>
        <p:txBody>
          <a:bodyPr wrap="none" anchor="ctr"/>
          <a:lstStyle/>
          <a:p>
            <a:pPr algn="ctr"/>
            <a:endParaRPr lang="en-US" b="0" smtClean="0">
              <a:solidFill>
                <a:srgbClr val="0066FF"/>
              </a:solidFill>
              <a:cs typeface="+mn-cs"/>
            </a:endParaRPr>
          </a:p>
        </p:txBody>
      </p:sp>
      <p:sp>
        <p:nvSpPr>
          <p:cNvPr id="26" name="Text Box 28"/>
          <p:cNvSpPr txBox="1">
            <a:spLocks noChangeArrowheads="1"/>
          </p:cNvSpPr>
          <p:nvPr/>
        </p:nvSpPr>
        <p:spPr bwMode="auto">
          <a:xfrm>
            <a:off x="3676650" y="2814638"/>
            <a:ext cx="1547813" cy="777875"/>
          </a:xfrm>
          <a:prstGeom prst="rect">
            <a:avLst/>
          </a:prstGeom>
          <a:noFill/>
          <a:ln w="9525">
            <a:noFill/>
            <a:miter lim="800000"/>
            <a:headEnd/>
            <a:tailEnd/>
          </a:ln>
          <a:effectLst/>
        </p:spPr>
        <p:txBody>
          <a:bodyPr wrap="none">
            <a:spAutoFit/>
          </a:bodyPr>
          <a:lstStyle/>
          <a:p>
            <a:r>
              <a:rPr lang="en-US" sz="1500" smtClean="0">
                <a:solidFill>
                  <a:srgbClr val="000000"/>
                </a:solidFill>
                <a:cs typeface="+mn-cs"/>
              </a:rPr>
              <a:t>Public / Private</a:t>
            </a:r>
          </a:p>
          <a:p>
            <a:r>
              <a:rPr lang="en-US" sz="1500" smtClean="0">
                <a:solidFill>
                  <a:srgbClr val="000000"/>
                </a:solidFill>
                <a:cs typeface="+mn-cs"/>
              </a:rPr>
              <a:t>   Partnering</a:t>
            </a:r>
          </a:p>
          <a:p>
            <a:r>
              <a:rPr lang="en-US" sz="1500" smtClean="0">
                <a:solidFill>
                  <a:srgbClr val="000000"/>
                </a:solidFill>
                <a:cs typeface="+mn-cs"/>
              </a:rPr>
              <a:t> Opportunities</a:t>
            </a:r>
          </a:p>
        </p:txBody>
      </p:sp>
      <p:sp>
        <p:nvSpPr>
          <p:cNvPr id="27" name="Text Box 29"/>
          <p:cNvSpPr txBox="1">
            <a:spLocks noChangeArrowheads="1"/>
          </p:cNvSpPr>
          <p:nvPr/>
        </p:nvSpPr>
        <p:spPr bwMode="auto">
          <a:xfrm>
            <a:off x="1947863" y="1858963"/>
            <a:ext cx="2684462" cy="396875"/>
          </a:xfrm>
          <a:prstGeom prst="rect">
            <a:avLst/>
          </a:prstGeom>
          <a:noFill/>
          <a:ln w="9525">
            <a:noFill/>
            <a:miter lim="800000"/>
            <a:headEnd/>
            <a:tailEnd/>
          </a:ln>
          <a:effectLst/>
        </p:spPr>
        <p:txBody>
          <a:bodyPr wrap="none">
            <a:spAutoFit/>
          </a:bodyPr>
          <a:lstStyle/>
          <a:p>
            <a:r>
              <a:rPr lang="en-US" sz="2000" i="1" smtClean="0">
                <a:solidFill>
                  <a:srgbClr val="FFCC66"/>
                </a:solidFill>
                <a:cs typeface="+mn-cs"/>
              </a:rPr>
              <a:t>ORGANIC SUPPORT</a:t>
            </a:r>
          </a:p>
        </p:txBody>
      </p:sp>
      <p:sp>
        <p:nvSpPr>
          <p:cNvPr id="28" name="Text Box 30"/>
          <p:cNvSpPr txBox="1">
            <a:spLocks noChangeArrowheads="1"/>
          </p:cNvSpPr>
          <p:nvPr/>
        </p:nvSpPr>
        <p:spPr bwMode="auto">
          <a:xfrm>
            <a:off x="4140200" y="3900488"/>
            <a:ext cx="2927350" cy="366712"/>
          </a:xfrm>
          <a:prstGeom prst="rect">
            <a:avLst/>
          </a:prstGeom>
          <a:noFill/>
          <a:ln w="9525">
            <a:noFill/>
            <a:miter lim="800000"/>
            <a:headEnd/>
            <a:tailEnd/>
          </a:ln>
          <a:effectLst/>
        </p:spPr>
        <p:txBody>
          <a:bodyPr wrap="none">
            <a:spAutoFit/>
          </a:bodyPr>
          <a:lstStyle/>
          <a:p>
            <a:r>
              <a:rPr lang="en-US" i="1" smtClean="0">
                <a:solidFill>
                  <a:srgbClr val="000066"/>
                </a:solidFill>
                <a:cs typeface="+mn-cs"/>
              </a:rPr>
              <a:t>COMMERCIAL SUPPORT</a:t>
            </a:r>
          </a:p>
        </p:txBody>
      </p:sp>
      <p:sp>
        <p:nvSpPr>
          <p:cNvPr id="29" name="Rounded Rectangle 28"/>
          <p:cNvSpPr/>
          <p:nvPr/>
        </p:nvSpPr>
        <p:spPr bwMode="auto">
          <a:xfrm>
            <a:off x="274689" y="5466728"/>
            <a:ext cx="8520758" cy="1032386"/>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smtClean="0">
                <a:solidFill>
                  <a:srgbClr val="FFFF00"/>
                </a:solidFill>
              </a:rPr>
              <a:t>PBL can fall anywhere along the spectrum </a:t>
            </a:r>
            <a:r>
              <a:rPr lang="en-US" dirty="0" smtClean="0">
                <a:solidFill>
                  <a:srgbClr val="FFFFFF"/>
                </a:solidFill>
              </a:rPr>
              <a:t>(PBL </a:t>
            </a:r>
            <a:r>
              <a:rPr lang="en-US" dirty="0" smtClean="0">
                <a:solidFill>
                  <a:srgbClr val="FFFFFF"/>
                </a:solidFill>
                <a:sym typeface="Euclid Symbol" pitchFamily="18" charset="2"/>
              </a:rPr>
              <a:t> CLS)</a:t>
            </a:r>
            <a:r>
              <a:rPr lang="en-US" dirty="0" smtClean="0">
                <a:solidFill>
                  <a:srgbClr val="FFFF00"/>
                </a:solidFill>
                <a:sym typeface="Euclid Symbol" pitchFamily="18" charset="2"/>
              </a:rPr>
              <a:t> … depends on System Age, Life Cycle Phase, Existing Infrastructure, Organic / Commercial Capabilities, Legislative &amp; Regulatory Constraints</a:t>
            </a:r>
            <a:endParaRPr lang="en-US" dirty="0" smtClean="0">
              <a:solidFill>
                <a:srgbClr val="FFFF00"/>
              </a:solidFill>
            </a:endParaRP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Roles in PBL</a:t>
            </a:r>
            <a:endParaRPr lang="en-US" dirty="0"/>
          </a:p>
        </p:txBody>
      </p:sp>
      <p:sp>
        <p:nvSpPr>
          <p:cNvPr id="3" name="Rectangle 7"/>
          <p:cNvSpPr txBox="1">
            <a:spLocks noChangeArrowheads="1"/>
          </p:cNvSpPr>
          <p:nvPr/>
        </p:nvSpPr>
        <p:spPr bwMode="auto">
          <a:xfrm>
            <a:off x="640080" y="1541462"/>
            <a:ext cx="8130858" cy="4939347"/>
          </a:xfrm>
          <a:prstGeom prst="rect">
            <a:avLst/>
          </a:prstGeom>
          <a:noFill/>
          <a:ln>
            <a:miter lim="800000"/>
            <a:headEnd/>
            <a:tailEnd/>
          </a:ln>
        </p:spPr>
        <p:txBody>
          <a:bodyPr/>
          <a:lstStyle/>
          <a:p>
            <a:pPr marL="342900" marR="0" lvl="0" indent="-342900" algn="l" defTabSz="914400" rtl="0" eaLnBrk="1" fontAlgn="base" latinLnBrk="0" hangingPunct="1">
              <a:lnSpc>
                <a:spcPct val="20000"/>
              </a:lnSpc>
              <a:spcBef>
                <a:spcPts val="0"/>
              </a:spcBef>
              <a:spcAft>
                <a:spcPts val="1800"/>
              </a:spcAft>
              <a:buClr>
                <a:schemeClr val="accent2"/>
              </a:buClr>
              <a:buSzTx/>
              <a:buFont typeface="Wingdings" pitchFamily="2" charset="2"/>
              <a:buChar char="§"/>
              <a:tabLst/>
              <a:defRPr/>
            </a:pPr>
            <a:endParaRPr kumimoji="0" lang="en-US" sz="360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ts val="0"/>
              </a:spcBef>
              <a:spcAft>
                <a:spcPts val="1800"/>
              </a:spcAft>
              <a:buClr>
                <a:schemeClr val="accent2"/>
              </a:buClr>
              <a:buSzTx/>
              <a:buFont typeface="Wingdings" pitchFamily="2" charset="2"/>
              <a:buChar char="§"/>
              <a:tabLst/>
              <a:defRPr/>
            </a:pPr>
            <a:r>
              <a:rPr kumimoji="0" lang="en-US" sz="3600" i="0" u="none" strike="noStrike" kern="0" cap="none" spc="0" normalizeH="0" baseline="0" noProof="0" dirty="0" err="1" smtClean="0">
                <a:ln>
                  <a:noFill/>
                </a:ln>
                <a:solidFill>
                  <a:schemeClr val="tx1"/>
                </a:solidFill>
                <a:effectLst/>
                <a:uLnTx/>
                <a:uFillTx/>
                <a:latin typeface="+mn-lt"/>
                <a:ea typeface="+mn-ea"/>
                <a:cs typeface="+mn-cs"/>
              </a:rPr>
              <a:t>Warfighter</a:t>
            </a:r>
            <a:endParaRPr kumimoji="0" lang="en-US" sz="360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ts val="0"/>
              </a:spcBef>
              <a:spcAft>
                <a:spcPts val="1800"/>
              </a:spcAft>
              <a:buClr>
                <a:schemeClr val="accent2"/>
              </a:buClr>
              <a:buSzTx/>
              <a:buFont typeface="Wingdings" pitchFamily="2" charset="2"/>
              <a:buChar char="§"/>
              <a:tabLst/>
              <a:defRPr/>
            </a:pPr>
            <a:r>
              <a:rPr kumimoji="0" lang="en-US" sz="3600" i="0" u="none" strike="noStrike" kern="0" cap="none" spc="0" normalizeH="0" baseline="0" noProof="0" dirty="0" smtClean="0">
                <a:ln>
                  <a:noFill/>
                </a:ln>
                <a:solidFill>
                  <a:schemeClr val="tx1"/>
                </a:solidFill>
                <a:effectLst/>
                <a:uLnTx/>
                <a:uFillTx/>
                <a:latin typeface="+mn-lt"/>
                <a:ea typeface="+mn-ea"/>
                <a:cs typeface="+mn-cs"/>
              </a:rPr>
              <a:t>DoD PM</a:t>
            </a:r>
          </a:p>
          <a:p>
            <a:pPr marL="342900" marR="0" lvl="0" indent="-342900" algn="l" defTabSz="914400" rtl="0" eaLnBrk="1" fontAlgn="base" latinLnBrk="0" hangingPunct="1">
              <a:lnSpc>
                <a:spcPct val="80000"/>
              </a:lnSpc>
              <a:spcBef>
                <a:spcPts val="0"/>
              </a:spcBef>
              <a:spcAft>
                <a:spcPts val="1800"/>
              </a:spcAft>
              <a:buClr>
                <a:schemeClr val="accent2"/>
              </a:buClr>
              <a:buSzTx/>
              <a:buFont typeface="Wingdings" pitchFamily="2" charset="2"/>
              <a:buChar char="§"/>
              <a:tabLst/>
              <a:defRPr/>
            </a:pPr>
            <a:r>
              <a:rPr lang="en-US" sz="3600" kern="0" dirty="0" smtClean="0">
                <a:latin typeface="+mn-lt"/>
                <a:cs typeface="+mn-cs"/>
              </a:rPr>
              <a:t>Contracting Officer</a:t>
            </a:r>
          </a:p>
          <a:p>
            <a:pPr marL="342900" indent="-342900">
              <a:lnSpc>
                <a:spcPct val="80000"/>
              </a:lnSpc>
              <a:spcBef>
                <a:spcPts val="0"/>
              </a:spcBef>
              <a:spcAft>
                <a:spcPts val="1800"/>
              </a:spcAft>
              <a:buClr>
                <a:schemeClr val="accent2"/>
              </a:buClr>
              <a:buFont typeface="Wingdings" pitchFamily="2" charset="2"/>
              <a:buChar char="§"/>
            </a:pPr>
            <a:r>
              <a:rPr lang="en-US" sz="3600" kern="0" dirty="0" smtClean="0">
                <a:latin typeface="+mn-lt"/>
                <a:cs typeface="+mn-cs"/>
              </a:rPr>
              <a:t>Product Support Provider</a:t>
            </a:r>
          </a:p>
          <a:p>
            <a:pPr marL="342900" indent="-342900">
              <a:lnSpc>
                <a:spcPct val="80000"/>
              </a:lnSpc>
              <a:spcBef>
                <a:spcPts val="0"/>
              </a:spcBef>
              <a:spcAft>
                <a:spcPts val="1800"/>
              </a:spcAft>
              <a:buClr>
                <a:schemeClr val="accent2"/>
              </a:buClr>
              <a:buFont typeface="Wingdings" pitchFamily="2" charset="2"/>
              <a:buChar char="§"/>
            </a:pPr>
            <a:r>
              <a:rPr lang="en-US" sz="3600" dirty="0" smtClean="0"/>
              <a:t>Product Support Integrator</a:t>
            </a:r>
            <a:endParaRPr lang="en-US" sz="3600" kern="0" dirty="0" smtClean="0">
              <a:latin typeface="+mn-lt"/>
              <a:cs typeface="+mn-cs"/>
            </a:endParaRPr>
          </a:p>
          <a:p>
            <a:pPr marL="342900" marR="0" lvl="0" indent="-342900" algn="l" defTabSz="914400" rtl="0" eaLnBrk="1" fontAlgn="base" latinLnBrk="0" hangingPunct="1">
              <a:lnSpc>
                <a:spcPct val="80000"/>
              </a:lnSpc>
              <a:spcBef>
                <a:spcPts val="0"/>
              </a:spcBef>
              <a:spcAft>
                <a:spcPts val="1800"/>
              </a:spcAft>
              <a:buClr>
                <a:srgbClr val="FD5F0D"/>
              </a:buClr>
              <a:buSzTx/>
              <a:buFontTx/>
              <a:buChar char="•"/>
              <a:tabLst/>
              <a:defRPr/>
            </a:pPr>
            <a:endParaRPr kumimoji="0" lang="en-US" sz="3600" i="1"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7" name="Rectangle 14"/>
          <p:cNvSpPr>
            <a:spLocks noChangeArrowheads="1"/>
          </p:cNvSpPr>
          <p:nvPr/>
        </p:nvSpPr>
        <p:spPr bwMode="auto">
          <a:xfrm>
            <a:off x="71438" y="284163"/>
            <a:ext cx="8775700" cy="1143000"/>
          </a:xfrm>
          <a:prstGeom prst="rect">
            <a:avLst/>
          </a:prstGeom>
          <a:noFill/>
          <a:ln w="9525">
            <a:noFill/>
            <a:miter lim="800000"/>
            <a:headEnd/>
            <a:tailEnd/>
          </a:ln>
        </p:spPr>
        <p:txBody>
          <a:bodyPr anchor="ctr"/>
          <a:lstStyle/>
          <a:p>
            <a:pPr algn="r">
              <a:lnSpc>
                <a:spcPct val="70000"/>
              </a:lnSpc>
              <a:defRPr/>
            </a:pPr>
            <a:r>
              <a:rPr lang="en-US" sz="3200" i="1" dirty="0">
                <a:solidFill>
                  <a:schemeClr val="accent2"/>
                </a:solidFill>
                <a:latin typeface="+mn-lt"/>
                <a:cs typeface="+mn-cs"/>
              </a:rPr>
              <a:t>The PSI Integrates System Support </a:t>
            </a:r>
          </a:p>
          <a:p>
            <a:pPr algn="r">
              <a:lnSpc>
                <a:spcPct val="70000"/>
              </a:lnSpc>
              <a:defRPr/>
            </a:pPr>
            <a:r>
              <a:rPr lang="en-US" sz="3200" i="1" dirty="0">
                <a:solidFill>
                  <a:schemeClr val="accent2"/>
                </a:solidFill>
                <a:latin typeface="+mn-lt"/>
                <a:cs typeface="+mn-cs"/>
              </a:rPr>
              <a:t>Across the Various </a:t>
            </a:r>
            <a:r>
              <a:rPr lang="en-US" sz="3200" i="1" dirty="0" smtClean="0">
                <a:solidFill>
                  <a:schemeClr val="accent2"/>
                </a:solidFill>
                <a:latin typeface="+mn-lt"/>
                <a:cs typeface="+mn-cs"/>
              </a:rPr>
              <a:t>PSP(s)</a:t>
            </a:r>
            <a:endParaRPr lang="en-US" sz="3200" i="1" dirty="0">
              <a:solidFill>
                <a:schemeClr val="accent2"/>
              </a:solidFill>
              <a:latin typeface="+mn-lt"/>
              <a:cs typeface="+mn-cs"/>
            </a:endParaRPr>
          </a:p>
        </p:txBody>
      </p:sp>
      <p:pic>
        <p:nvPicPr>
          <p:cNvPr id="598018" name="Picture 2" descr="MCj02500780000[1]"/>
          <p:cNvPicPr>
            <a:picLocks noChangeAspect="1" noChangeArrowheads="1"/>
          </p:cNvPicPr>
          <p:nvPr/>
        </p:nvPicPr>
        <p:blipFill>
          <a:blip r:embed="rId3" cstate="print"/>
          <a:srcRect/>
          <a:stretch>
            <a:fillRect/>
          </a:stretch>
        </p:blipFill>
        <p:spPr bwMode="auto">
          <a:xfrm>
            <a:off x="1282700" y="4341813"/>
            <a:ext cx="1004888" cy="781050"/>
          </a:xfrm>
          <a:prstGeom prst="rect">
            <a:avLst/>
          </a:prstGeom>
          <a:noFill/>
          <a:ln w="9525">
            <a:noFill/>
            <a:miter lim="800000"/>
            <a:headEnd/>
            <a:tailEnd/>
          </a:ln>
        </p:spPr>
      </p:pic>
      <p:sp>
        <p:nvSpPr>
          <p:cNvPr id="598019" name="Line 3"/>
          <p:cNvSpPr>
            <a:spLocks noChangeShapeType="1"/>
          </p:cNvSpPr>
          <p:nvPr/>
        </p:nvSpPr>
        <p:spPr bwMode="auto">
          <a:xfrm>
            <a:off x="3090863" y="4740275"/>
            <a:ext cx="3865108" cy="190954"/>
          </a:xfrm>
          <a:prstGeom prst="line">
            <a:avLst/>
          </a:prstGeom>
          <a:noFill/>
          <a:ln w="57150">
            <a:solidFill>
              <a:schemeClr val="tx1"/>
            </a:solidFill>
            <a:round/>
            <a:headEnd type="triangle" w="med" len="med"/>
            <a:tailEnd type="triangle" w="med" len="med"/>
          </a:ln>
        </p:spPr>
        <p:txBody>
          <a:bodyPr/>
          <a:lstStyle/>
          <a:p>
            <a:endParaRPr lang="en-US"/>
          </a:p>
        </p:txBody>
      </p:sp>
      <p:sp>
        <p:nvSpPr>
          <p:cNvPr id="598020" name="Text Box 4"/>
          <p:cNvSpPr txBox="1">
            <a:spLocks noChangeArrowheads="1"/>
          </p:cNvSpPr>
          <p:nvPr/>
        </p:nvSpPr>
        <p:spPr bwMode="auto">
          <a:xfrm>
            <a:off x="3114448" y="1310143"/>
            <a:ext cx="1479550" cy="366712"/>
          </a:xfrm>
          <a:prstGeom prst="rect">
            <a:avLst/>
          </a:prstGeom>
          <a:noFill/>
          <a:ln w="9525">
            <a:noFill/>
            <a:miter lim="800000"/>
            <a:headEnd/>
            <a:tailEnd/>
          </a:ln>
        </p:spPr>
        <p:txBody>
          <a:bodyPr wrap="none">
            <a:spAutoFit/>
          </a:bodyPr>
          <a:lstStyle/>
          <a:p>
            <a:r>
              <a:rPr lang="en-US" dirty="0"/>
              <a:t>Supply/DLA</a:t>
            </a:r>
          </a:p>
        </p:txBody>
      </p:sp>
      <p:sp>
        <p:nvSpPr>
          <p:cNvPr id="598021" name="Text Box 5"/>
          <p:cNvSpPr txBox="1">
            <a:spLocks noChangeArrowheads="1"/>
          </p:cNvSpPr>
          <p:nvPr/>
        </p:nvSpPr>
        <p:spPr bwMode="auto">
          <a:xfrm>
            <a:off x="6027739" y="3189062"/>
            <a:ext cx="1606550" cy="366713"/>
          </a:xfrm>
          <a:prstGeom prst="rect">
            <a:avLst/>
          </a:prstGeom>
          <a:noFill/>
          <a:ln w="9525">
            <a:noFill/>
            <a:miter lim="800000"/>
            <a:headEnd/>
            <a:tailEnd/>
          </a:ln>
        </p:spPr>
        <p:txBody>
          <a:bodyPr wrap="none">
            <a:spAutoFit/>
          </a:bodyPr>
          <a:lstStyle/>
          <a:p>
            <a:r>
              <a:rPr lang="en-US" dirty="0"/>
              <a:t>Depot Repair</a:t>
            </a:r>
          </a:p>
        </p:txBody>
      </p:sp>
      <p:sp>
        <p:nvSpPr>
          <p:cNvPr id="598022" name="Text Box 6"/>
          <p:cNvSpPr txBox="1">
            <a:spLocks noChangeArrowheads="1"/>
          </p:cNvSpPr>
          <p:nvPr/>
        </p:nvSpPr>
        <p:spPr bwMode="auto">
          <a:xfrm>
            <a:off x="4879975" y="1211263"/>
            <a:ext cx="2176463" cy="366712"/>
          </a:xfrm>
          <a:prstGeom prst="rect">
            <a:avLst/>
          </a:prstGeom>
          <a:noFill/>
          <a:ln w="9525">
            <a:noFill/>
            <a:miter lim="800000"/>
            <a:headEnd/>
            <a:tailEnd/>
          </a:ln>
        </p:spPr>
        <p:txBody>
          <a:bodyPr wrap="none">
            <a:spAutoFit/>
          </a:bodyPr>
          <a:lstStyle/>
          <a:p>
            <a:r>
              <a:rPr lang="en-US"/>
              <a:t>Technical Support</a:t>
            </a:r>
          </a:p>
        </p:txBody>
      </p:sp>
      <p:sp>
        <p:nvSpPr>
          <p:cNvPr id="598023" name="Text Box 7"/>
          <p:cNvSpPr txBox="1">
            <a:spLocks noChangeArrowheads="1"/>
          </p:cNvSpPr>
          <p:nvPr/>
        </p:nvSpPr>
        <p:spPr bwMode="auto">
          <a:xfrm>
            <a:off x="7090228" y="4592638"/>
            <a:ext cx="1797050" cy="366712"/>
          </a:xfrm>
          <a:prstGeom prst="rect">
            <a:avLst/>
          </a:prstGeom>
          <a:noFill/>
          <a:ln w="9525">
            <a:noFill/>
            <a:miter lim="800000"/>
            <a:headEnd/>
            <a:tailEnd/>
          </a:ln>
        </p:spPr>
        <p:txBody>
          <a:bodyPr wrap="none">
            <a:spAutoFit/>
          </a:bodyPr>
          <a:lstStyle/>
          <a:p>
            <a:r>
              <a:rPr lang="en-US" dirty="0"/>
              <a:t>Transportation</a:t>
            </a:r>
          </a:p>
        </p:txBody>
      </p:sp>
      <p:sp>
        <p:nvSpPr>
          <p:cNvPr id="598024" name="Text Box 8"/>
          <p:cNvSpPr txBox="1">
            <a:spLocks noChangeArrowheads="1"/>
          </p:cNvSpPr>
          <p:nvPr/>
        </p:nvSpPr>
        <p:spPr bwMode="auto">
          <a:xfrm>
            <a:off x="4546373" y="5018768"/>
            <a:ext cx="1771650" cy="641350"/>
          </a:xfrm>
          <a:prstGeom prst="rect">
            <a:avLst/>
          </a:prstGeom>
          <a:noFill/>
          <a:ln w="9525">
            <a:noFill/>
            <a:miter lim="800000"/>
            <a:headEnd/>
            <a:tailEnd/>
          </a:ln>
        </p:spPr>
        <p:txBody>
          <a:bodyPr wrap="none">
            <a:spAutoFit/>
          </a:bodyPr>
          <a:lstStyle/>
          <a:p>
            <a:pPr algn="ctr"/>
            <a:r>
              <a:rPr lang="en-US" dirty="0"/>
              <a:t>Organizational</a:t>
            </a:r>
          </a:p>
          <a:p>
            <a:pPr algn="ctr"/>
            <a:r>
              <a:rPr lang="en-US" dirty="0"/>
              <a:t>Maintenance</a:t>
            </a:r>
          </a:p>
        </p:txBody>
      </p:sp>
      <p:sp>
        <p:nvSpPr>
          <p:cNvPr id="598025" name="Line 9"/>
          <p:cNvSpPr>
            <a:spLocks noChangeShapeType="1"/>
          </p:cNvSpPr>
          <p:nvPr/>
        </p:nvSpPr>
        <p:spPr bwMode="auto">
          <a:xfrm flipV="1">
            <a:off x="3211286" y="4103914"/>
            <a:ext cx="2786743" cy="315686"/>
          </a:xfrm>
          <a:prstGeom prst="line">
            <a:avLst/>
          </a:prstGeom>
          <a:noFill/>
          <a:ln w="57150">
            <a:solidFill>
              <a:schemeClr val="tx1"/>
            </a:solidFill>
            <a:round/>
            <a:headEnd type="triangle" w="med" len="med"/>
            <a:tailEnd type="triangle" w="med" len="med"/>
          </a:ln>
        </p:spPr>
        <p:txBody>
          <a:bodyPr/>
          <a:lstStyle/>
          <a:p>
            <a:endParaRPr lang="en-US"/>
          </a:p>
        </p:txBody>
      </p:sp>
      <p:sp>
        <p:nvSpPr>
          <p:cNvPr id="598026" name="Line 10"/>
          <p:cNvSpPr>
            <a:spLocks noChangeShapeType="1"/>
          </p:cNvSpPr>
          <p:nvPr/>
        </p:nvSpPr>
        <p:spPr bwMode="auto">
          <a:xfrm flipV="1">
            <a:off x="2771775" y="2677885"/>
            <a:ext cx="962025" cy="1073376"/>
          </a:xfrm>
          <a:prstGeom prst="line">
            <a:avLst/>
          </a:prstGeom>
          <a:noFill/>
          <a:ln w="57150">
            <a:solidFill>
              <a:schemeClr val="tx1"/>
            </a:solidFill>
            <a:round/>
            <a:headEnd type="triangle" w="med" len="med"/>
            <a:tailEnd type="triangle" w="med" len="med"/>
          </a:ln>
        </p:spPr>
        <p:txBody>
          <a:bodyPr/>
          <a:lstStyle/>
          <a:p>
            <a:endParaRPr lang="en-US"/>
          </a:p>
        </p:txBody>
      </p:sp>
      <p:sp>
        <p:nvSpPr>
          <p:cNvPr id="598027" name="Line 11"/>
          <p:cNvSpPr>
            <a:spLocks noChangeShapeType="1"/>
          </p:cNvSpPr>
          <p:nvPr/>
        </p:nvSpPr>
        <p:spPr bwMode="auto">
          <a:xfrm flipV="1">
            <a:off x="2920999" y="2514600"/>
            <a:ext cx="2391229" cy="1379538"/>
          </a:xfrm>
          <a:prstGeom prst="line">
            <a:avLst/>
          </a:prstGeom>
          <a:noFill/>
          <a:ln w="57150">
            <a:solidFill>
              <a:schemeClr val="tx1"/>
            </a:solidFill>
            <a:round/>
            <a:headEnd type="triangle" w="med" len="med"/>
            <a:tailEnd type="triangle" w="med" len="med"/>
          </a:ln>
        </p:spPr>
        <p:txBody>
          <a:bodyPr/>
          <a:lstStyle/>
          <a:p>
            <a:endParaRPr lang="en-US"/>
          </a:p>
        </p:txBody>
      </p:sp>
      <p:sp>
        <p:nvSpPr>
          <p:cNvPr id="598028" name="Line 12"/>
          <p:cNvSpPr>
            <a:spLocks noChangeShapeType="1"/>
          </p:cNvSpPr>
          <p:nvPr/>
        </p:nvSpPr>
        <p:spPr bwMode="auto">
          <a:xfrm flipV="1">
            <a:off x="3144839" y="2743199"/>
            <a:ext cx="4159476" cy="1436686"/>
          </a:xfrm>
          <a:prstGeom prst="line">
            <a:avLst/>
          </a:prstGeom>
          <a:noFill/>
          <a:ln w="57150">
            <a:solidFill>
              <a:schemeClr val="tx1"/>
            </a:solidFill>
            <a:round/>
            <a:headEnd type="triangle" w="med" len="med"/>
            <a:tailEnd type="triangle" w="med" len="med"/>
          </a:ln>
        </p:spPr>
        <p:txBody>
          <a:bodyPr/>
          <a:lstStyle/>
          <a:p>
            <a:endParaRPr lang="en-US"/>
          </a:p>
        </p:txBody>
      </p:sp>
      <p:sp>
        <p:nvSpPr>
          <p:cNvPr id="598029" name="Line 13"/>
          <p:cNvSpPr>
            <a:spLocks noChangeShapeType="1"/>
          </p:cNvSpPr>
          <p:nvPr/>
        </p:nvSpPr>
        <p:spPr bwMode="auto">
          <a:xfrm>
            <a:off x="2995613" y="5108575"/>
            <a:ext cx="920750" cy="274638"/>
          </a:xfrm>
          <a:prstGeom prst="line">
            <a:avLst/>
          </a:prstGeom>
          <a:noFill/>
          <a:ln w="57150">
            <a:solidFill>
              <a:schemeClr val="tx1"/>
            </a:solidFill>
            <a:round/>
            <a:headEnd type="triangle" w="med" len="med"/>
            <a:tailEnd type="triangle" w="med" len="med"/>
          </a:ln>
        </p:spPr>
        <p:txBody>
          <a:bodyPr/>
          <a:lstStyle/>
          <a:p>
            <a:endParaRPr lang="en-US"/>
          </a:p>
        </p:txBody>
      </p:sp>
      <p:grpSp>
        <p:nvGrpSpPr>
          <p:cNvPr id="598030" name="Group 15"/>
          <p:cNvGrpSpPr>
            <a:grpSpLocks noChangeAspect="1"/>
          </p:cNvGrpSpPr>
          <p:nvPr/>
        </p:nvGrpSpPr>
        <p:grpSpPr bwMode="auto">
          <a:xfrm>
            <a:off x="895350" y="3811588"/>
            <a:ext cx="584200" cy="1728787"/>
            <a:chOff x="384" y="1680"/>
            <a:chExt cx="377" cy="1236"/>
          </a:xfrm>
        </p:grpSpPr>
        <p:sp>
          <p:nvSpPr>
            <p:cNvPr id="598044" name="AutoShape 16"/>
            <p:cNvSpPr>
              <a:spLocks noChangeAspect="1" noChangeArrowheads="1" noTextEdit="1"/>
            </p:cNvSpPr>
            <p:nvPr/>
          </p:nvSpPr>
          <p:spPr bwMode="auto">
            <a:xfrm>
              <a:off x="384" y="1680"/>
              <a:ext cx="377" cy="1236"/>
            </a:xfrm>
            <a:prstGeom prst="rect">
              <a:avLst/>
            </a:prstGeom>
            <a:noFill/>
            <a:ln w="9525">
              <a:noFill/>
              <a:miter lim="800000"/>
              <a:headEnd/>
              <a:tailEnd/>
            </a:ln>
          </p:spPr>
          <p:txBody>
            <a:bodyPr/>
            <a:lstStyle/>
            <a:p>
              <a:endParaRPr lang="en-US"/>
            </a:p>
          </p:txBody>
        </p:sp>
        <p:sp>
          <p:nvSpPr>
            <p:cNvPr id="598045" name="Freeform 17"/>
            <p:cNvSpPr>
              <a:spLocks/>
            </p:cNvSpPr>
            <p:nvPr/>
          </p:nvSpPr>
          <p:spPr bwMode="auto">
            <a:xfrm>
              <a:off x="531" y="1684"/>
              <a:ext cx="171" cy="97"/>
            </a:xfrm>
            <a:custGeom>
              <a:avLst/>
              <a:gdLst>
                <a:gd name="T0" fmla="*/ 150 w 171"/>
                <a:gd name="T1" fmla="*/ 76 h 97"/>
                <a:gd name="T2" fmla="*/ 159 w 171"/>
                <a:gd name="T3" fmla="*/ 84 h 97"/>
                <a:gd name="T4" fmla="*/ 163 w 171"/>
                <a:gd name="T5" fmla="*/ 93 h 97"/>
                <a:gd name="T6" fmla="*/ 155 w 171"/>
                <a:gd name="T7" fmla="*/ 97 h 97"/>
                <a:gd name="T8" fmla="*/ 129 w 171"/>
                <a:gd name="T9" fmla="*/ 97 h 97"/>
                <a:gd name="T10" fmla="*/ 109 w 171"/>
                <a:gd name="T11" fmla="*/ 93 h 97"/>
                <a:gd name="T12" fmla="*/ 92 w 171"/>
                <a:gd name="T13" fmla="*/ 88 h 97"/>
                <a:gd name="T14" fmla="*/ 79 w 171"/>
                <a:gd name="T15" fmla="*/ 84 h 97"/>
                <a:gd name="T16" fmla="*/ 62 w 171"/>
                <a:gd name="T17" fmla="*/ 80 h 97"/>
                <a:gd name="T18" fmla="*/ 46 w 171"/>
                <a:gd name="T19" fmla="*/ 72 h 97"/>
                <a:gd name="T20" fmla="*/ 29 w 171"/>
                <a:gd name="T21" fmla="*/ 72 h 97"/>
                <a:gd name="T22" fmla="*/ 25 w 171"/>
                <a:gd name="T23" fmla="*/ 59 h 97"/>
                <a:gd name="T24" fmla="*/ 8 w 171"/>
                <a:gd name="T25" fmla="*/ 46 h 97"/>
                <a:gd name="T26" fmla="*/ 0 w 171"/>
                <a:gd name="T27" fmla="*/ 38 h 97"/>
                <a:gd name="T28" fmla="*/ 0 w 171"/>
                <a:gd name="T29" fmla="*/ 30 h 97"/>
                <a:gd name="T30" fmla="*/ 4 w 171"/>
                <a:gd name="T31" fmla="*/ 17 h 97"/>
                <a:gd name="T32" fmla="*/ 21 w 171"/>
                <a:gd name="T33" fmla="*/ 9 h 97"/>
                <a:gd name="T34" fmla="*/ 37 w 171"/>
                <a:gd name="T35" fmla="*/ 4 h 97"/>
                <a:gd name="T36" fmla="*/ 62 w 171"/>
                <a:gd name="T37" fmla="*/ 0 h 97"/>
                <a:gd name="T38" fmla="*/ 134 w 171"/>
                <a:gd name="T39" fmla="*/ 0 h 97"/>
                <a:gd name="T40" fmla="*/ 155 w 171"/>
                <a:gd name="T41" fmla="*/ 4 h 97"/>
                <a:gd name="T42" fmla="*/ 171 w 171"/>
                <a:gd name="T43" fmla="*/ 9 h 97"/>
                <a:gd name="T44" fmla="*/ 171 w 171"/>
                <a:gd name="T45" fmla="*/ 30 h 97"/>
                <a:gd name="T46" fmla="*/ 159 w 171"/>
                <a:gd name="T47" fmla="*/ 38 h 97"/>
                <a:gd name="T48" fmla="*/ 150 w 171"/>
                <a:gd name="T49" fmla="*/ 46 h 97"/>
                <a:gd name="T50" fmla="*/ 150 w 171"/>
                <a:gd name="T51" fmla="*/ 76 h 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1"/>
                <a:gd name="T79" fmla="*/ 0 h 97"/>
                <a:gd name="T80" fmla="*/ 171 w 171"/>
                <a:gd name="T81" fmla="*/ 97 h 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1" h="97">
                  <a:moveTo>
                    <a:pt x="150" y="76"/>
                  </a:moveTo>
                  <a:lnTo>
                    <a:pt x="159" y="84"/>
                  </a:lnTo>
                  <a:lnTo>
                    <a:pt x="163" y="93"/>
                  </a:lnTo>
                  <a:lnTo>
                    <a:pt x="155" y="97"/>
                  </a:lnTo>
                  <a:lnTo>
                    <a:pt x="129" y="97"/>
                  </a:lnTo>
                  <a:lnTo>
                    <a:pt x="109" y="93"/>
                  </a:lnTo>
                  <a:lnTo>
                    <a:pt x="92" y="88"/>
                  </a:lnTo>
                  <a:lnTo>
                    <a:pt x="79" y="84"/>
                  </a:lnTo>
                  <a:lnTo>
                    <a:pt x="62" y="80"/>
                  </a:lnTo>
                  <a:lnTo>
                    <a:pt x="46" y="72"/>
                  </a:lnTo>
                  <a:lnTo>
                    <a:pt x="29" y="72"/>
                  </a:lnTo>
                  <a:lnTo>
                    <a:pt x="25" y="59"/>
                  </a:lnTo>
                  <a:lnTo>
                    <a:pt x="8" y="46"/>
                  </a:lnTo>
                  <a:lnTo>
                    <a:pt x="0" y="38"/>
                  </a:lnTo>
                  <a:lnTo>
                    <a:pt x="0" y="30"/>
                  </a:lnTo>
                  <a:lnTo>
                    <a:pt x="4" y="17"/>
                  </a:lnTo>
                  <a:lnTo>
                    <a:pt x="21" y="9"/>
                  </a:lnTo>
                  <a:lnTo>
                    <a:pt x="37" y="4"/>
                  </a:lnTo>
                  <a:lnTo>
                    <a:pt x="62" y="0"/>
                  </a:lnTo>
                  <a:lnTo>
                    <a:pt x="134" y="0"/>
                  </a:lnTo>
                  <a:lnTo>
                    <a:pt x="155" y="4"/>
                  </a:lnTo>
                  <a:lnTo>
                    <a:pt x="171" y="9"/>
                  </a:lnTo>
                  <a:lnTo>
                    <a:pt x="171" y="30"/>
                  </a:lnTo>
                  <a:lnTo>
                    <a:pt x="159" y="38"/>
                  </a:lnTo>
                  <a:lnTo>
                    <a:pt x="150" y="46"/>
                  </a:lnTo>
                  <a:lnTo>
                    <a:pt x="150" y="76"/>
                  </a:lnTo>
                  <a:close/>
                </a:path>
              </a:pathLst>
            </a:custGeom>
            <a:solidFill>
              <a:srgbClr val="000000"/>
            </a:solidFill>
            <a:ln w="0">
              <a:solidFill>
                <a:srgbClr val="000000"/>
              </a:solidFill>
              <a:round/>
              <a:headEnd/>
              <a:tailEnd/>
            </a:ln>
          </p:spPr>
          <p:txBody>
            <a:bodyPr/>
            <a:lstStyle/>
            <a:p>
              <a:pPr algn="ctr"/>
              <a:endParaRPr lang="en-US"/>
            </a:p>
          </p:txBody>
        </p:sp>
        <p:sp>
          <p:nvSpPr>
            <p:cNvPr id="598046" name="Freeform 18"/>
            <p:cNvSpPr>
              <a:spLocks/>
            </p:cNvSpPr>
            <p:nvPr/>
          </p:nvSpPr>
          <p:spPr bwMode="auto">
            <a:xfrm>
              <a:off x="556" y="1756"/>
              <a:ext cx="117" cy="138"/>
            </a:xfrm>
            <a:custGeom>
              <a:avLst/>
              <a:gdLst>
                <a:gd name="T0" fmla="*/ 4 w 117"/>
                <a:gd name="T1" fmla="*/ 0 h 138"/>
                <a:gd name="T2" fmla="*/ 4 w 117"/>
                <a:gd name="T3" fmla="*/ 21 h 138"/>
                <a:gd name="T4" fmla="*/ 0 w 117"/>
                <a:gd name="T5" fmla="*/ 25 h 138"/>
                <a:gd name="T6" fmla="*/ 4 w 117"/>
                <a:gd name="T7" fmla="*/ 54 h 138"/>
                <a:gd name="T8" fmla="*/ 12 w 117"/>
                <a:gd name="T9" fmla="*/ 63 h 138"/>
                <a:gd name="T10" fmla="*/ 21 w 117"/>
                <a:gd name="T11" fmla="*/ 80 h 138"/>
                <a:gd name="T12" fmla="*/ 21 w 117"/>
                <a:gd name="T13" fmla="*/ 92 h 138"/>
                <a:gd name="T14" fmla="*/ 25 w 117"/>
                <a:gd name="T15" fmla="*/ 101 h 138"/>
                <a:gd name="T16" fmla="*/ 46 w 117"/>
                <a:gd name="T17" fmla="*/ 113 h 138"/>
                <a:gd name="T18" fmla="*/ 63 w 117"/>
                <a:gd name="T19" fmla="*/ 126 h 138"/>
                <a:gd name="T20" fmla="*/ 84 w 117"/>
                <a:gd name="T21" fmla="*/ 138 h 138"/>
                <a:gd name="T22" fmla="*/ 92 w 117"/>
                <a:gd name="T23" fmla="*/ 122 h 138"/>
                <a:gd name="T24" fmla="*/ 96 w 117"/>
                <a:gd name="T25" fmla="*/ 96 h 138"/>
                <a:gd name="T26" fmla="*/ 109 w 117"/>
                <a:gd name="T27" fmla="*/ 88 h 138"/>
                <a:gd name="T28" fmla="*/ 117 w 117"/>
                <a:gd name="T29" fmla="*/ 42 h 138"/>
                <a:gd name="T30" fmla="*/ 113 w 117"/>
                <a:gd name="T31" fmla="*/ 33 h 138"/>
                <a:gd name="T32" fmla="*/ 117 w 117"/>
                <a:gd name="T33" fmla="*/ 25 h 138"/>
                <a:gd name="T34" fmla="*/ 104 w 117"/>
                <a:gd name="T35" fmla="*/ 25 h 138"/>
                <a:gd name="T36" fmla="*/ 84 w 117"/>
                <a:gd name="T37" fmla="*/ 21 h 138"/>
                <a:gd name="T38" fmla="*/ 67 w 117"/>
                <a:gd name="T39" fmla="*/ 16 h 138"/>
                <a:gd name="T40" fmla="*/ 54 w 117"/>
                <a:gd name="T41" fmla="*/ 12 h 138"/>
                <a:gd name="T42" fmla="*/ 37 w 117"/>
                <a:gd name="T43" fmla="*/ 8 h 138"/>
                <a:gd name="T44" fmla="*/ 21 w 117"/>
                <a:gd name="T45" fmla="*/ 0 h 138"/>
                <a:gd name="T46" fmla="*/ 4 w 117"/>
                <a:gd name="T47" fmla="*/ 0 h 1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38"/>
                <a:gd name="T74" fmla="*/ 117 w 117"/>
                <a:gd name="T75" fmla="*/ 138 h 1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38">
                  <a:moveTo>
                    <a:pt x="4" y="0"/>
                  </a:moveTo>
                  <a:lnTo>
                    <a:pt x="4" y="21"/>
                  </a:lnTo>
                  <a:lnTo>
                    <a:pt x="0" y="25"/>
                  </a:lnTo>
                  <a:lnTo>
                    <a:pt x="4" y="54"/>
                  </a:lnTo>
                  <a:lnTo>
                    <a:pt x="12" y="63"/>
                  </a:lnTo>
                  <a:lnTo>
                    <a:pt x="21" y="80"/>
                  </a:lnTo>
                  <a:lnTo>
                    <a:pt x="21" y="92"/>
                  </a:lnTo>
                  <a:lnTo>
                    <a:pt x="25" y="101"/>
                  </a:lnTo>
                  <a:lnTo>
                    <a:pt x="46" y="113"/>
                  </a:lnTo>
                  <a:lnTo>
                    <a:pt x="63" y="126"/>
                  </a:lnTo>
                  <a:lnTo>
                    <a:pt x="84" y="138"/>
                  </a:lnTo>
                  <a:lnTo>
                    <a:pt x="92" y="122"/>
                  </a:lnTo>
                  <a:lnTo>
                    <a:pt x="96" y="96"/>
                  </a:lnTo>
                  <a:lnTo>
                    <a:pt x="109" y="88"/>
                  </a:lnTo>
                  <a:lnTo>
                    <a:pt x="117" y="42"/>
                  </a:lnTo>
                  <a:lnTo>
                    <a:pt x="113" y="33"/>
                  </a:lnTo>
                  <a:lnTo>
                    <a:pt x="117" y="25"/>
                  </a:lnTo>
                  <a:lnTo>
                    <a:pt x="104" y="25"/>
                  </a:lnTo>
                  <a:lnTo>
                    <a:pt x="84" y="21"/>
                  </a:lnTo>
                  <a:lnTo>
                    <a:pt x="67" y="16"/>
                  </a:lnTo>
                  <a:lnTo>
                    <a:pt x="54" y="12"/>
                  </a:lnTo>
                  <a:lnTo>
                    <a:pt x="37" y="8"/>
                  </a:lnTo>
                  <a:lnTo>
                    <a:pt x="21" y="0"/>
                  </a:lnTo>
                  <a:lnTo>
                    <a:pt x="4" y="0"/>
                  </a:lnTo>
                  <a:close/>
                </a:path>
              </a:pathLst>
            </a:custGeom>
            <a:solidFill>
              <a:schemeClr val="bg1"/>
            </a:solidFill>
            <a:ln w="0">
              <a:solidFill>
                <a:srgbClr val="000000"/>
              </a:solidFill>
              <a:round/>
              <a:headEnd/>
              <a:tailEnd/>
            </a:ln>
          </p:spPr>
          <p:txBody>
            <a:bodyPr/>
            <a:lstStyle/>
            <a:p>
              <a:pPr algn="ctr"/>
              <a:endParaRPr lang="en-US"/>
            </a:p>
          </p:txBody>
        </p:sp>
        <p:sp>
          <p:nvSpPr>
            <p:cNvPr id="598047" name="Freeform 19"/>
            <p:cNvSpPr>
              <a:spLocks/>
            </p:cNvSpPr>
            <p:nvPr/>
          </p:nvSpPr>
          <p:spPr bwMode="auto">
            <a:xfrm>
              <a:off x="568" y="1848"/>
              <a:ext cx="92" cy="93"/>
            </a:xfrm>
            <a:custGeom>
              <a:avLst/>
              <a:gdLst>
                <a:gd name="T0" fmla="*/ 80 w 92"/>
                <a:gd name="T1" fmla="*/ 30 h 93"/>
                <a:gd name="T2" fmla="*/ 92 w 92"/>
                <a:gd name="T3" fmla="*/ 34 h 93"/>
                <a:gd name="T4" fmla="*/ 76 w 92"/>
                <a:gd name="T5" fmla="*/ 93 h 93"/>
                <a:gd name="T6" fmla="*/ 72 w 92"/>
                <a:gd name="T7" fmla="*/ 80 h 93"/>
                <a:gd name="T8" fmla="*/ 76 w 92"/>
                <a:gd name="T9" fmla="*/ 67 h 93"/>
                <a:gd name="T10" fmla="*/ 72 w 92"/>
                <a:gd name="T11" fmla="*/ 51 h 93"/>
                <a:gd name="T12" fmla="*/ 63 w 92"/>
                <a:gd name="T13" fmla="*/ 63 h 93"/>
                <a:gd name="T14" fmla="*/ 63 w 92"/>
                <a:gd name="T15" fmla="*/ 88 h 93"/>
                <a:gd name="T16" fmla="*/ 0 w 92"/>
                <a:gd name="T17" fmla="*/ 13 h 93"/>
                <a:gd name="T18" fmla="*/ 9 w 92"/>
                <a:gd name="T19" fmla="*/ 0 h 93"/>
                <a:gd name="T20" fmla="*/ 13 w 92"/>
                <a:gd name="T21" fmla="*/ 9 h 93"/>
                <a:gd name="T22" fmla="*/ 34 w 92"/>
                <a:gd name="T23" fmla="*/ 21 h 93"/>
                <a:gd name="T24" fmla="*/ 51 w 92"/>
                <a:gd name="T25" fmla="*/ 34 h 93"/>
                <a:gd name="T26" fmla="*/ 72 w 92"/>
                <a:gd name="T27" fmla="*/ 46 h 93"/>
                <a:gd name="T28" fmla="*/ 80 w 92"/>
                <a:gd name="T29" fmla="*/ 30 h 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93"/>
                <a:gd name="T47" fmla="*/ 92 w 92"/>
                <a:gd name="T48" fmla="*/ 93 h 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93">
                  <a:moveTo>
                    <a:pt x="80" y="30"/>
                  </a:moveTo>
                  <a:lnTo>
                    <a:pt x="92" y="34"/>
                  </a:lnTo>
                  <a:lnTo>
                    <a:pt x="76" y="93"/>
                  </a:lnTo>
                  <a:lnTo>
                    <a:pt x="72" y="80"/>
                  </a:lnTo>
                  <a:lnTo>
                    <a:pt x="76" y="67"/>
                  </a:lnTo>
                  <a:lnTo>
                    <a:pt x="72" y="51"/>
                  </a:lnTo>
                  <a:lnTo>
                    <a:pt x="63" y="63"/>
                  </a:lnTo>
                  <a:lnTo>
                    <a:pt x="63" y="88"/>
                  </a:lnTo>
                  <a:lnTo>
                    <a:pt x="0" y="13"/>
                  </a:lnTo>
                  <a:lnTo>
                    <a:pt x="9" y="0"/>
                  </a:lnTo>
                  <a:lnTo>
                    <a:pt x="13" y="9"/>
                  </a:lnTo>
                  <a:lnTo>
                    <a:pt x="34" y="21"/>
                  </a:lnTo>
                  <a:lnTo>
                    <a:pt x="51" y="34"/>
                  </a:lnTo>
                  <a:lnTo>
                    <a:pt x="72" y="46"/>
                  </a:lnTo>
                  <a:lnTo>
                    <a:pt x="80" y="30"/>
                  </a:lnTo>
                  <a:close/>
                </a:path>
              </a:pathLst>
            </a:custGeom>
            <a:solidFill>
              <a:srgbClr val="FFFFFF"/>
            </a:solidFill>
            <a:ln w="0">
              <a:solidFill>
                <a:srgbClr val="000000"/>
              </a:solidFill>
              <a:round/>
              <a:headEnd/>
              <a:tailEnd/>
            </a:ln>
          </p:spPr>
          <p:txBody>
            <a:bodyPr/>
            <a:lstStyle/>
            <a:p>
              <a:pPr algn="ctr"/>
              <a:endParaRPr lang="en-US"/>
            </a:p>
          </p:txBody>
        </p:sp>
        <p:sp>
          <p:nvSpPr>
            <p:cNvPr id="598048" name="Freeform 20"/>
            <p:cNvSpPr>
              <a:spLocks/>
            </p:cNvSpPr>
            <p:nvPr/>
          </p:nvSpPr>
          <p:spPr bwMode="auto">
            <a:xfrm>
              <a:off x="669" y="1886"/>
              <a:ext cx="33" cy="34"/>
            </a:xfrm>
            <a:custGeom>
              <a:avLst/>
              <a:gdLst>
                <a:gd name="T0" fmla="*/ 33 w 33"/>
                <a:gd name="T1" fmla="*/ 25 h 34"/>
                <a:gd name="T2" fmla="*/ 33 w 33"/>
                <a:gd name="T3" fmla="*/ 34 h 34"/>
                <a:gd name="T4" fmla="*/ 0 w 33"/>
                <a:gd name="T5" fmla="*/ 13 h 34"/>
                <a:gd name="T6" fmla="*/ 0 w 33"/>
                <a:gd name="T7" fmla="*/ 0 h 34"/>
                <a:gd name="T8" fmla="*/ 33 w 33"/>
                <a:gd name="T9" fmla="*/ 17 h 34"/>
                <a:gd name="T10" fmla="*/ 33 w 33"/>
                <a:gd name="T11" fmla="*/ 25 h 34"/>
                <a:gd name="T12" fmla="*/ 0 60000 65536"/>
                <a:gd name="T13" fmla="*/ 0 60000 65536"/>
                <a:gd name="T14" fmla="*/ 0 60000 65536"/>
                <a:gd name="T15" fmla="*/ 0 60000 65536"/>
                <a:gd name="T16" fmla="*/ 0 60000 65536"/>
                <a:gd name="T17" fmla="*/ 0 60000 65536"/>
                <a:gd name="T18" fmla="*/ 0 w 33"/>
                <a:gd name="T19" fmla="*/ 0 h 34"/>
                <a:gd name="T20" fmla="*/ 33 w 3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3" h="34">
                  <a:moveTo>
                    <a:pt x="33" y="25"/>
                  </a:moveTo>
                  <a:lnTo>
                    <a:pt x="33" y="34"/>
                  </a:lnTo>
                  <a:lnTo>
                    <a:pt x="0" y="13"/>
                  </a:lnTo>
                  <a:lnTo>
                    <a:pt x="0" y="0"/>
                  </a:lnTo>
                  <a:lnTo>
                    <a:pt x="33" y="17"/>
                  </a:lnTo>
                  <a:lnTo>
                    <a:pt x="33" y="25"/>
                  </a:lnTo>
                  <a:close/>
                </a:path>
              </a:pathLst>
            </a:custGeom>
            <a:solidFill>
              <a:srgbClr val="FFFF00"/>
            </a:solidFill>
            <a:ln w="0">
              <a:solidFill>
                <a:srgbClr val="000000"/>
              </a:solidFill>
              <a:round/>
              <a:headEnd/>
              <a:tailEnd/>
            </a:ln>
          </p:spPr>
          <p:txBody>
            <a:bodyPr/>
            <a:lstStyle/>
            <a:p>
              <a:pPr algn="ctr"/>
              <a:endParaRPr lang="en-US"/>
            </a:p>
          </p:txBody>
        </p:sp>
        <p:sp>
          <p:nvSpPr>
            <p:cNvPr id="598049" name="Freeform 21"/>
            <p:cNvSpPr>
              <a:spLocks/>
            </p:cNvSpPr>
            <p:nvPr/>
          </p:nvSpPr>
          <p:spPr bwMode="auto">
            <a:xfrm>
              <a:off x="476" y="1869"/>
              <a:ext cx="71" cy="42"/>
            </a:xfrm>
            <a:custGeom>
              <a:avLst/>
              <a:gdLst>
                <a:gd name="T0" fmla="*/ 63 w 71"/>
                <a:gd name="T1" fmla="*/ 9 h 42"/>
                <a:gd name="T2" fmla="*/ 71 w 71"/>
                <a:gd name="T3" fmla="*/ 17 h 42"/>
                <a:gd name="T4" fmla="*/ 21 w 71"/>
                <a:gd name="T5" fmla="*/ 42 h 42"/>
                <a:gd name="T6" fmla="*/ 9 w 71"/>
                <a:gd name="T7" fmla="*/ 30 h 42"/>
                <a:gd name="T8" fmla="*/ 0 w 71"/>
                <a:gd name="T9" fmla="*/ 25 h 42"/>
                <a:gd name="T10" fmla="*/ 50 w 71"/>
                <a:gd name="T11" fmla="*/ 0 h 42"/>
                <a:gd name="T12" fmla="*/ 63 w 71"/>
                <a:gd name="T13" fmla="*/ 9 h 42"/>
                <a:gd name="T14" fmla="*/ 0 60000 65536"/>
                <a:gd name="T15" fmla="*/ 0 60000 65536"/>
                <a:gd name="T16" fmla="*/ 0 60000 65536"/>
                <a:gd name="T17" fmla="*/ 0 60000 65536"/>
                <a:gd name="T18" fmla="*/ 0 60000 65536"/>
                <a:gd name="T19" fmla="*/ 0 60000 65536"/>
                <a:gd name="T20" fmla="*/ 0 60000 65536"/>
                <a:gd name="T21" fmla="*/ 0 w 71"/>
                <a:gd name="T22" fmla="*/ 0 h 42"/>
                <a:gd name="T23" fmla="*/ 71 w 71"/>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42">
                  <a:moveTo>
                    <a:pt x="63" y="9"/>
                  </a:moveTo>
                  <a:lnTo>
                    <a:pt x="71" y="17"/>
                  </a:lnTo>
                  <a:lnTo>
                    <a:pt x="21" y="42"/>
                  </a:lnTo>
                  <a:lnTo>
                    <a:pt x="9" y="30"/>
                  </a:lnTo>
                  <a:lnTo>
                    <a:pt x="0" y="25"/>
                  </a:lnTo>
                  <a:lnTo>
                    <a:pt x="50" y="0"/>
                  </a:lnTo>
                  <a:lnTo>
                    <a:pt x="63" y="9"/>
                  </a:lnTo>
                  <a:close/>
                </a:path>
              </a:pathLst>
            </a:custGeom>
            <a:solidFill>
              <a:srgbClr val="EAEAEA"/>
            </a:solidFill>
            <a:ln w="0">
              <a:solidFill>
                <a:srgbClr val="000000"/>
              </a:solidFill>
              <a:round/>
              <a:headEnd/>
              <a:tailEnd/>
            </a:ln>
          </p:spPr>
          <p:txBody>
            <a:bodyPr/>
            <a:lstStyle/>
            <a:p>
              <a:pPr algn="ctr"/>
              <a:endParaRPr lang="en-US"/>
            </a:p>
          </p:txBody>
        </p:sp>
        <p:sp>
          <p:nvSpPr>
            <p:cNvPr id="598050" name="Freeform 22"/>
            <p:cNvSpPr>
              <a:spLocks/>
            </p:cNvSpPr>
            <p:nvPr/>
          </p:nvSpPr>
          <p:spPr bwMode="auto">
            <a:xfrm>
              <a:off x="388" y="1861"/>
              <a:ext cx="356" cy="1038"/>
            </a:xfrm>
            <a:custGeom>
              <a:avLst/>
              <a:gdLst>
                <a:gd name="T0" fmla="*/ 243 w 356"/>
                <a:gd name="T1" fmla="*/ 239 h 1038"/>
                <a:gd name="T2" fmla="*/ 252 w 356"/>
                <a:gd name="T3" fmla="*/ 218 h 1038"/>
                <a:gd name="T4" fmla="*/ 243 w 356"/>
                <a:gd name="T5" fmla="*/ 202 h 1038"/>
                <a:gd name="T6" fmla="*/ 252 w 356"/>
                <a:gd name="T7" fmla="*/ 176 h 1038"/>
                <a:gd name="T8" fmla="*/ 243 w 356"/>
                <a:gd name="T9" fmla="*/ 168 h 1038"/>
                <a:gd name="T10" fmla="*/ 272 w 356"/>
                <a:gd name="T11" fmla="*/ 126 h 1038"/>
                <a:gd name="T12" fmla="*/ 302 w 356"/>
                <a:gd name="T13" fmla="*/ 109 h 1038"/>
                <a:gd name="T14" fmla="*/ 272 w 356"/>
                <a:gd name="T15" fmla="*/ 126 h 1038"/>
                <a:gd name="T16" fmla="*/ 256 w 356"/>
                <a:gd name="T17" fmla="*/ 168 h 1038"/>
                <a:gd name="T18" fmla="*/ 252 w 356"/>
                <a:gd name="T19" fmla="*/ 176 h 1038"/>
                <a:gd name="T20" fmla="*/ 256 w 356"/>
                <a:gd name="T21" fmla="*/ 206 h 1038"/>
                <a:gd name="T22" fmla="*/ 252 w 356"/>
                <a:gd name="T23" fmla="*/ 218 h 1038"/>
                <a:gd name="T24" fmla="*/ 256 w 356"/>
                <a:gd name="T25" fmla="*/ 281 h 1038"/>
                <a:gd name="T26" fmla="*/ 293 w 356"/>
                <a:gd name="T27" fmla="*/ 307 h 1038"/>
                <a:gd name="T28" fmla="*/ 348 w 356"/>
                <a:gd name="T29" fmla="*/ 143 h 1038"/>
                <a:gd name="T30" fmla="*/ 314 w 356"/>
                <a:gd name="T31" fmla="*/ 50 h 1038"/>
                <a:gd name="T32" fmla="*/ 281 w 356"/>
                <a:gd name="T33" fmla="*/ 38 h 1038"/>
                <a:gd name="T34" fmla="*/ 272 w 356"/>
                <a:gd name="T35" fmla="*/ 21 h 1038"/>
                <a:gd name="T36" fmla="*/ 252 w 356"/>
                <a:gd name="T37" fmla="*/ 67 h 1038"/>
                <a:gd name="T38" fmla="*/ 252 w 356"/>
                <a:gd name="T39" fmla="*/ 38 h 1038"/>
                <a:gd name="T40" fmla="*/ 243 w 356"/>
                <a:gd name="T41" fmla="*/ 75 h 1038"/>
                <a:gd name="T42" fmla="*/ 151 w 356"/>
                <a:gd name="T43" fmla="*/ 17 h 1038"/>
                <a:gd name="T44" fmla="*/ 109 w 356"/>
                <a:gd name="T45" fmla="*/ 50 h 1038"/>
                <a:gd name="T46" fmla="*/ 76 w 356"/>
                <a:gd name="T47" fmla="*/ 42 h 1038"/>
                <a:gd name="T48" fmla="*/ 34 w 356"/>
                <a:gd name="T49" fmla="*/ 105 h 1038"/>
                <a:gd name="T50" fmla="*/ 55 w 356"/>
                <a:gd name="T51" fmla="*/ 378 h 1038"/>
                <a:gd name="T52" fmla="*/ 55 w 356"/>
                <a:gd name="T53" fmla="*/ 492 h 1038"/>
                <a:gd name="T54" fmla="*/ 21 w 356"/>
                <a:gd name="T55" fmla="*/ 845 h 1038"/>
                <a:gd name="T56" fmla="*/ 34 w 356"/>
                <a:gd name="T57" fmla="*/ 1021 h 1038"/>
                <a:gd name="T58" fmla="*/ 63 w 356"/>
                <a:gd name="T59" fmla="*/ 1038 h 1038"/>
                <a:gd name="T60" fmla="*/ 101 w 356"/>
                <a:gd name="T61" fmla="*/ 1034 h 1038"/>
                <a:gd name="T62" fmla="*/ 101 w 356"/>
                <a:gd name="T63" fmla="*/ 992 h 1038"/>
                <a:gd name="T64" fmla="*/ 117 w 356"/>
                <a:gd name="T65" fmla="*/ 862 h 1038"/>
                <a:gd name="T66" fmla="*/ 201 w 356"/>
                <a:gd name="T67" fmla="*/ 912 h 1038"/>
                <a:gd name="T68" fmla="*/ 243 w 356"/>
                <a:gd name="T69" fmla="*/ 1005 h 1038"/>
                <a:gd name="T70" fmla="*/ 335 w 356"/>
                <a:gd name="T71" fmla="*/ 1021 h 1038"/>
                <a:gd name="T72" fmla="*/ 348 w 356"/>
                <a:gd name="T73" fmla="*/ 1000 h 1038"/>
                <a:gd name="T74" fmla="*/ 298 w 356"/>
                <a:gd name="T75" fmla="*/ 971 h 1038"/>
                <a:gd name="T76" fmla="*/ 285 w 356"/>
                <a:gd name="T77" fmla="*/ 883 h 1038"/>
                <a:gd name="T78" fmla="*/ 319 w 356"/>
                <a:gd name="T79" fmla="*/ 483 h 1038"/>
                <a:gd name="T80" fmla="*/ 252 w 356"/>
                <a:gd name="T81" fmla="*/ 286 h 1038"/>
                <a:gd name="T82" fmla="*/ 243 w 356"/>
                <a:gd name="T83" fmla="*/ 273 h 1038"/>
                <a:gd name="T84" fmla="*/ 252 w 356"/>
                <a:gd name="T85" fmla="*/ 252 h 10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6"/>
                <a:gd name="T130" fmla="*/ 0 h 1038"/>
                <a:gd name="T131" fmla="*/ 356 w 356"/>
                <a:gd name="T132" fmla="*/ 1038 h 10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6" h="1038">
                  <a:moveTo>
                    <a:pt x="243" y="252"/>
                  </a:moveTo>
                  <a:lnTo>
                    <a:pt x="243" y="239"/>
                  </a:lnTo>
                  <a:lnTo>
                    <a:pt x="252" y="239"/>
                  </a:lnTo>
                  <a:lnTo>
                    <a:pt x="252" y="218"/>
                  </a:lnTo>
                  <a:lnTo>
                    <a:pt x="243" y="214"/>
                  </a:lnTo>
                  <a:lnTo>
                    <a:pt x="243" y="202"/>
                  </a:lnTo>
                  <a:lnTo>
                    <a:pt x="252" y="202"/>
                  </a:lnTo>
                  <a:lnTo>
                    <a:pt x="252" y="176"/>
                  </a:lnTo>
                  <a:lnTo>
                    <a:pt x="243" y="176"/>
                  </a:lnTo>
                  <a:lnTo>
                    <a:pt x="243" y="168"/>
                  </a:lnTo>
                  <a:lnTo>
                    <a:pt x="252" y="164"/>
                  </a:lnTo>
                  <a:lnTo>
                    <a:pt x="272" y="126"/>
                  </a:lnTo>
                  <a:lnTo>
                    <a:pt x="272" y="113"/>
                  </a:lnTo>
                  <a:lnTo>
                    <a:pt x="302" y="109"/>
                  </a:lnTo>
                  <a:lnTo>
                    <a:pt x="306" y="122"/>
                  </a:lnTo>
                  <a:lnTo>
                    <a:pt x="272" y="126"/>
                  </a:lnTo>
                  <a:lnTo>
                    <a:pt x="252" y="164"/>
                  </a:lnTo>
                  <a:lnTo>
                    <a:pt x="256" y="168"/>
                  </a:lnTo>
                  <a:lnTo>
                    <a:pt x="256" y="172"/>
                  </a:lnTo>
                  <a:lnTo>
                    <a:pt x="252" y="176"/>
                  </a:lnTo>
                  <a:lnTo>
                    <a:pt x="252" y="202"/>
                  </a:lnTo>
                  <a:lnTo>
                    <a:pt x="256" y="206"/>
                  </a:lnTo>
                  <a:lnTo>
                    <a:pt x="256" y="214"/>
                  </a:lnTo>
                  <a:lnTo>
                    <a:pt x="252" y="218"/>
                  </a:lnTo>
                  <a:lnTo>
                    <a:pt x="252" y="273"/>
                  </a:lnTo>
                  <a:lnTo>
                    <a:pt x="256" y="281"/>
                  </a:lnTo>
                  <a:lnTo>
                    <a:pt x="252" y="286"/>
                  </a:lnTo>
                  <a:lnTo>
                    <a:pt x="293" y="307"/>
                  </a:lnTo>
                  <a:lnTo>
                    <a:pt x="314" y="281"/>
                  </a:lnTo>
                  <a:lnTo>
                    <a:pt x="348" y="143"/>
                  </a:lnTo>
                  <a:lnTo>
                    <a:pt x="335" y="67"/>
                  </a:lnTo>
                  <a:lnTo>
                    <a:pt x="314" y="50"/>
                  </a:lnTo>
                  <a:lnTo>
                    <a:pt x="314" y="59"/>
                  </a:lnTo>
                  <a:lnTo>
                    <a:pt x="281" y="38"/>
                  </a:lnTo>
                  <a:lnTo>
                    <a:pt x="281" y="29"/>
                  </a:lnTo>
                  <a:lnTo>
                    <a:pt x="272" y="21"/>
                  </a:lnTo>
                  <a:lnTo>
                    <a:pt x="256" y="80"/>
                  </a:lnTo>
                  <a:lnTo>
                    <a:pt x="252" y="67"/>
                  </a:lnTo>
                  <a:lnTo>
                    <a:pt x="256" y="54"/>
                  </a:lnTo>
                  <a:lnTo>
                    <a:pt x="252" y="38"/>
                  </a:lnTo>
                  <a:lnTo>
                    <a:pt x="243" y="50"/>
                  </a:lnTo>
                  <a:lnTo>
                    <a:pt x="243" y="75"/>
                  </a:lnTo>
                  <a:lnTo>
                    <a:pt x="180" y="0"/>
                  </a:lnTo>
                  <a:lnTo>
                    <a:pt x="151" y="17"/>
                  </a:lnTo>
                  <a:lnTo>
                    <a:pt x="159" y="25"/>
                  </a:lnTo>
                  <a:lnTo>
                    <a:pt x="109" y="50"/>
                  </a:lnTo>
                  <a:lnTo>
                    <a:pt x="97" y="38"/>
                  </a:lnTo>
                  <a:lnTo>
                    <a:pt x="76" y="42"/>
                  </a:lnTo>
                  <a:lnTo>
                    <a:pt x="63" y="80"/>
                  </a:lnTo>
                  <a:lnTo>
                    <a:pt x="34" y="105"/>
                  </a:lnTo>
                  <a:lnTo>
                    <a:pt x="0" y="248"/>
                  </a:lnTo>
                  <a:lnTo>
                    <a:pt x="55" y="378"/>
                  </a:lnTo>
                  <a:lnTo>
                    <a:pt x="34" y="483"/>
                  </a:lnTo>
                  <a:lnTo>
                    <a:pt x="55" y="492"/>
                  </a:lnTo>
                  <a:lnTo>
                    <a:pt x="59" y="584"/>
                  </a:lnTo>
                  <a:lnTo>
                    <a:pt x="21" y="845"/>
                  </a:lnTo>
                  <a:lnTo>
                    <a:pt x="34" y="979"/>
                  </a:lnTo>
                  <a:lnTo>
                    <a:pt x="34" y="1021"/>
                  </a:lnTo>
                  <a:lnTo>
                    <a:pt x="46" y="1034"/>
                  </a:lnTo>
                  <a:lnTo>
                    <a:pt x="63" y="1038"/>
                  </a:lnTo>
                  <a:lnTo>
                    <a:pt x="84" y="1038"/>
                  </a:lnTo>
                  <a:lnTo>
                    <a:pt x="101" y="1034"/>
                  </a:lnTo>
                  <a:lnTo>
                    <a:pt x="105" y="1013"/>
                  </a:lnTo>
                  <a:lnTo>
                    <a:pt x="101" y="992"/>
                  </a:lnTo>
                  <a:lnTo>
                    <a:pt x="117" y="899"/>
                  </a:lnTo>
                  <a:lnTo>
                    <a:pt x="117" y="862"/>
                  </a:lnTo>
                  <a:lnTo>
                    <a:pt x="180" y="614"/>
                  </a:lnTo>
                  <a:lnTo>
                    <a:pt x="201" y="912"/>
                  </a:lnTo>
                  <a:lnTo>
                    <a:pt x="193" y="996"/>
                  </a:lnTo>
                  <a:lnTo>
                    <a:pt x="243" y="1005"/>
                  </a:lnTo>
                  <a:lnTo>
                    <a:pt x="281" y="1021"/>
                  </a:lnTo>
                  <a:lnTo>
                    <a:pt x="335" y="1021"/>
                  </a:lnTo>
                  <a:lnTo>
                    <a:pt x="356" y="1013"/>
                  </a:lnTo>
                  <a:lnTo>
                    <a:pt x="348" y="1000"/>
                  </a:lnTo>
                  <a:lnTo>
                    <a:pt x="335" y="992"/>
                  </a:lnTo>
                  <a:lnTo>
                    <a:pt x="298" y="971"/>
                  </a:lnTo>
                  <a:lnTo>
                    <a:pt x="272" y="908"/>
                  </a:lnTo>
                  <a:lnTo>
                    <a:pt x="285" y="883"/>
                  </a:lnTo>
                  <a:lnTo>
                    <a:pt x="302" y="496"/>
                  </a:lnTo>
                  <a:lnTo>
                    <a:pt x="319" y="483"/>
                  </a:lnTo>
                  <a:lnTo>
                    <a:pt x="293" y="307"/>
                  </a:lnTo>
                  <a:lnTo>
                    <a:pt x="252" y="286"/>
                  </a:lnTo>
                  <a:lnTo>
                    <a:pt x="243" y="286"/>
                  </a:lnTo>
                  <a:lnTo>
                    <a:pt x="243" y="273"/>
                  </a:lnTo>
                  <a:lnTo>
                    <a:pt x="252" y="273"/>
                  </a:lnTo>
                  <a:lnTo>
                    <a:pt x="252" y="252"/>
                  </a:lnTo>
                  <a:lnTo>
                    <a:pt x="243" y="252"/>
                  </a:lnTo>
                  <a:close/>
                </a:path>
              </a:pathLst>
            </a:custGeom>
            <a:solidFill>
              <a:srgbClr val="000000"/>
            </a:solidFill>
            <a:ln w="0">
              <a:solidFill>
                <a:srgbClr val="000000"/>
              </a:solidFill>
              <a:round/>
              <a:headEnd/>
              <a:tailEnd/>
            </a:ln>
          </p:spPr>
          <p:txBody>
            <a:bodyPr/>
            <a:lstStyle/>
            <a:p>
              <a:pPr algn="ctr"/>
              <a:endParaRPr lang="en-US"/>
            </a:p>
          </p:txBody>
        </p:sp>
        <p:sp>
          <p:nvSpPr>
            <p:cNvPr id="598051" name="Freeform 23"/>
            <p:cNvSpPr>
              <a:spLocks/>
            </p:cNvSpPr>
            <p:nvPr/>
          </p:nvSpPr>
          <p:spPr bwMode="auto">
            <a:xfrm>
              <a:off x="631" y="2134"/>
              <a:ext cx="13" cy="13"/>
            </a:xfrm>
            <a:custGeom>
              <a:avLst/>
              <a:gdLst>
                <a:gd name="T0" fmla="*/ 9 w 13"/>
                <a:gd name="T1" fmla="*/ 0 h 13"/>
                <a:gd name="T2" fmla="*/ 13 w 13"/>
                <a:gd name="T3" fmla="*/ 8 h 13"/>
                <a:gd name="T4" fmla="*/ 9 w 13"/>
                <a:gd name="T5" fmla="*/ 13 h 13"/>
                <a:gd name="T6" fmla="*/ 0 w 13"/>
                <a:gd name="T7" fmla="*/ 13 h 13"/>
                <a:gd name="T8" fmla="*/ 0 w 13"/>
                <a:gd name="T9" fmla="*/ 0 h 13"/>
                <a:gd name="T10" fmla="*/ 9 w 13"/>
                <a:gd name="T11" fmla="*/ 0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9" y="0"/>
                  </a:moveTo>
                  <a:lnTo>
                    <a:pt x="13" y="8"/>
                  </a:lnTo>
                  <a:lnTo>
                    <a:pt x="9" y="13"/>
                  </a:lnTo>
                  <a:lnTo>
                    <a:pt x="0" y="13"/>
                  </a:lnTo>
                  <a:lnTo>
                    <a:pt x="0" y="0"/>
                  </a:lnTo>
                  <a:lnTo>
                    <a:pt x="9" y="0"/>
                  </a:lnTo>
                  <a:close/>
                </a:path>
              </a:pathLst>
            </a:custGeom>
            <a:solidFill>
              <a:srgbClr val="FFFF00"/>
            </a:solidFill>
            <a:ln w="0">
              <a:solidFill>
                <a:srgbClr val="000000"/>
              </a:solidFill>
              <a:round/>
              <a:headEnd/>
              <a:tailEnd/>
            </a:ln>
          </p:spPr>
          <p:txBody>
            <a:bodyPr/>
            <a:lstStyle/>
            <a:p>
              <a:pPr algn="ctr"/>
              <a:endParaRPr lang="en-US"/>
            </a:p>
          </p:txBody>
        </p:sp>
        <p:sp>
          <p:nvSpPr>
            <p:cNvPr id="598052" name="Rectangle 24"/>
            <p:cNvSpPr>
              <a:spLocks noChangeArrowheads="1"/>
            </p:cNvSpPr>
            <p:nvPr/>
          </p:nvSpPr>
          <p:spPr bwMode="auto">
            <a:xfrm>
              <a:off x="631" y="2100"/>
              <a:ext cx="9" cy="13"/>
            </a:xfrm>
            <a:prstGeom prst="rect">
              <a:avLst/>
            </a:prstGeom>
            <a:solidFill>
              <a:srgbClr val="FFFF00"/>
            </a:solidFill>
            <a:ln w="0">
              <a:solidFill>
                <a:srgbClr val="000000"/>
              </a:solidFill>
              <a:miter lim="800000"/>
              <a:headEnd/>
              <a:tailEnd/>
            </a:ln>
          </p:spPr>
          <p:txBody>
            <a:bodyPr/>
            <a:lstStyle/>
            <a:p>
              <a:pPr algn="ctr"/>
              <a:endParaRPr lang="en-US"/>
            </a:p>
          </p:txBody>
        </p:sp>
        <p:sp>
          <p:nvSpPr>
            <p:cNvPr id="598053" name="Freeform 25"/>
            <p:cNvSpPr>
              <a:spLocks/>
            </p:cNvSpPr>
            <p:nvPr/>
          </p:nvSpPr>
          <p:spPr bwMode="auto">
            <a:xfrm>
              <a:off x="631" y="2063"/>
              <a:ext cx="13" cy="16"/>
            </a:xfrm>
            <a:custGeom>
              <a:avLst/>
              <a:gdLst>
                <a:gd name="T0" fmla="*/ 9 w 13"/>
                <a:gd name="T1" fmla="*/ 0 h 16"/>
                <a:gd name="T2" fmla="*/ 13 w 13"/>
                <a:gd name="T3" fmla="*/ 4 h 16"/>
                <a:gd name="T4" fmla="*/ 13 w 13"/>
                <a:gd name="T5" fmla="*/ 12 h 16"/>
                <a:gd name="T6" fmla="*/ 9 w 13"/>
                <a:gd name="T7" fmla="*/ 16 h 16"/>
                <a:gd name="T8" fmla="*/ 0 w 13"/>
                <a:gd name="T9" fmla="*/ 12 h 16"/>
                <a:gd name="T10" fmla="*/ 0 w 13"/>
                <a:gd name="T11" fmla="*/ 0 h 16"/>
                <a:gd name="T12" fmla="*/ 9 w 13"/>
                <a:gd name="T13" fmla="*/ 0 h 16"/>
                <a:gd name="T14" fmla="*/ 0 60000 65536"/>
                <a:gd name="T15" fmla="*/ 0 60000 65536"/>
                <a:gd name="T16" fmla="*/ 0 60000 65536"/>
                <a:gd name="T17" fmla="*/ 0 60000 65536"/>
                <a:gd name="T18" fmla="*/ 0 60000 65536"/>
                <a:gd name="T19" fmla="*/ 0 60000 65536"/>
                <a:gd name="T20" fmla="*/ 0 60000 65536"/>
                <a:gd name="T21" fmla="*/ 0 w 13"/>
                <a:gd name="T22" fmla="*/ 0 h 16"/>
                <a:gd name="T23" fmla="*/ 13 w 1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6">
                  <a:moveTo>
                    <a:pt x="9" y="0"/>
                  </a:moveTo>
                  <a:lnTo>
                    <a:pt x="13" y="4"/>
                  </a:lnTo>
                  <a:lnTo>
                    <a:pt x="13" y="12"/>
                  </a:lnTo>
                  <a:lnTo>
                    <a:pt x="9" y="16"/>
                  </a:lnTo>
                  <a:lnTo>
                    <a:pt x="0" y="12"/>
                  </a:lnTo>
                  <a:lnTo>
                    <a:pt x="0" y="0"/>
                  </a:lnTo>
                  <a:lnTo>
                    <a:pt x="9" y="0"/>
                  </a:lnTo>
                  <a:close/>
                </a:path>
              </a:pathLst>
            </a:custGeom>
            <a:solidFill>
              <a:srgbClr val="FFFF00"/>
            </a:solidFill>
            <a:ln w="0">
              <a:solidFill>
                <a:srgbClr val="000000"/>
              </a:solidFill>
              <a:round/>
              <a:headEnd/>
              <a:tailEnd/>
            </a:ln>
          </p:spPr>
          <p:txBody>
            <a:bodyPr/>
            <a:lstStyle/>
            <a:p>
              <a:pPr algn="ctr"/>
              <a:endParaRPr lang="en-US"/>
            </a:p>
          </p:txBody>
        </p:sp>
        <p:sp>
          <p:nvSpPr>
            <p:cNvPr id="598054" name="Freeform 26"/>
            <p:cNvSpPr>
              <a:spLocks/>
            </p:cNvSpPr>
            <p:nvPr/>
          </p:nvSpPr>
          <p:spPr bwMode="auto">
            <a:xfrm>
              <a:off x="631" y="2025"/>
              <a:ext cx="13" cy="12"/>
            </a:xfrm>
            <a:custGeom>
              <a:avLst/>
              <a:gdLst>
                <a:gd name="T0" fmla="*/ 9 w 13"/>
                <a:gd name="T1" fmla="*/ 0 h 12"/>
                <a:gd name="T2" fmla="*/ 13 w 13"/>
                <a:gd name="T3" fmla="*/ 4 h 12"/>
                <a:gd name="T4" fmla="*/ 13 w 13"/>
                <a:gd name="T5" fmla="*/ 8 h 12"/>
                <a:gd name="T6" fmla="*/ 9 w 13"/>
                <a:gd name="T7" fmla="*/ 12 h 12"/>
                <a:gd name="T8" fmla="*/ 0 w 13"/>
                <a:gd name="T9" fmla="*/ 12 h 12"/>
                <a:gd name="T10" fmla="*/ 0 w 13"/>
                <a:gd name="T11" fmla="*/ 4 h 12"/>
                <a:gd name="T12" fmla="*/ 9 w 13"/>
                <a:gd name="T13" fmla="*/ 0 h 12"/>
                <a:gd name="T14" fmla="*/ 0 60000 65536"/>
                <a:gd name="T15" fmla="*/ 0 60000 65536"/>
                <a:gd name="T16" fmla="*/ 0 60000 65536"/>
                <a:gd name="T17" fmla="*/ 0 60000 65536"/>
                <a:gd name="T18" fmla="*/ 0 60000 65536"/>
                <a:gd name="T19" fmla="*/ 0 60000 65536"/>
                <a:gd name="T20" fmla="*/ 0 60000 65536"/>
                <a:gd name="T21" fmla="*/ 0 w 13"/>
                <a:gd name="T22" fmla="*/ 0 h 12"/>
                <a:gd name="T23" fmla="*/ 13 w 1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2">
                  <a:moveTo>
                    <a:pt x="9" y="0"/>
                  </a:moveTo>
                  <a:lnTo>
                    <a:pt x="13" y="4"/>
                  </a:lnTo>
                  <a:lnTo>
                    <a:pt x="13" y="8"/>
                  </a:lnTo>
                  <a:lnTo>
                    <a:pt x="9" y="12"/>
                  </a:lnTo>
                  <a:lnTo>
                    <a:pt x="0" y="12"/>
                  </a:lnTo>
                  <a:lnTo>
                    <a:pt x="0" y="4"/>
                  </a:lnTo>
                  <a:lnTo>
                    <a:pt x="9" y="0"/>
                  </a:lnTo>
                  <a:close/>
                </a:path>
              </a:pathLst>
            </a:custGeom>
            <a:solidFill>
              <a:srgbClr val="FFFF00"/>
            </a:solidFill>
            <a:ln w="0">
              <a:solidFill>
                <a:srgbClr val="000000"/>
              </a:solidFill>
              <a:round/>
              <a:headEnd/>
              <a:tailEnd/>
            </a:ln>
          </p:spPr>
          <p:txBody>
            <a:bodyPr/>
            <a:lstStyle/>
            <a:p>
              <a:pPr algn="ctr"/>
              <a:endParaRPr lang="en-US"/>
            </a:p>
          </p:txBody>
        </p:sp>
        <p:sp>
          <p:nvSpPr>
            <p:cNvPr id="598055" name="Freeform 27"/>
            <p:cNvSpPr>
              <a:spLocks/>
            </p:cNvSpPr>
            <p:nvPr/>
          </p:nvSpPr>
          <p:spPr bwMode="auto">
            <a:xfrm>
              <a:off x="660" y="1970"/>
              <a:ext cx="34" cy="17"/>
            </a:xfrm>
            <a:custGeom>
              <a:avLst/>
              <a:gdLst>
                <a:gd name="T0" fmla="*/ 0 w 34"/>
                <a:gd name="T1" fmla="*/ 17 h 17"/>
                <a:gd name="T2" fmla="*/ 0 w 34"/>
                <a:gd name="T3" fmla="*/ 4 h 17"/>
                <a:gd name="T4" fmla="*/ 30 w 34"/>
                <a:gd name="T5" fmla="*/ 0 h 17"/>
                <a:gd name="T6" fmla="*/ 34 w 34"/>
                <a:gd name="T7" fmla="*/ 13 h 17"/>
                <a:gd name="T8" fmla="*/ 0 w 34"/>
                <a:gd name="T9" fmla="*/ 17 h 17"/>
                <a:gd name="T10" fmla="*/ 0 60000 65536"/>
                <a:gd name="T11" fmla="*/ 0 60000 65536"/>
                <a:gd name="T12" fmla="*/ 0 60000 65536"/>
                <a:gd name="T13" fmla="*/ 0 60000 65536"/>
                <a:gd name="T14" fmla="*/ 0 60000 65536"/>
                <a:gd name="T15" fmla="*/ 0 w 34"/>
                <a:gd name="T16" fmla="*/ 0 h 17"/>
                <a:gd name="T17" fmla="*/ 34 w 34"/>
                <a:gd name="T18" fmla="*/ 17 h 17"/>
              </a:gdLst>
              <a:ahLst/>
              <a:cxnLst>
                <a:cxn ang="T10">
                  <a:pos x="T0" y="T1"/>
                </a:cxn>
                <a:cxn ang="T11">
                  <a:pos x="T2" y="T3"/>
                </a:cxn>
                <a:cxn ang="T12">
                  <a:pos x="T4" y="T5"/>
                </a:cxn>
                <a:cxn ang="T13">
                  <a:pos x="T6" y="T7"/>
                </a:cxn>
                <a:cxn ang="T14">
                  <a:pos x="T8" y="T9"/>
                </a:cxn>
              </a:cxnLst>
              <a:rect l="T15" t="T16" r="T17" b="T18"/>
              <a:pathLst>
                <a:path w="34" h="17">
                  <a:moveTo>
                    <a:pt x="0" y="17"/>
                  </a:moveTo>
                  <a:lnTo>
                    <a:pt x="0" y="4"/>
                  </a:lnTo>
                  <a:lnTo>
                    <a:pt x="30" y="0"/>
                  </a:lnTo>
                  <a:lnTo>
                    <a:pt x="34" y="13"/>
                  </a:lnTo>
                  <a:lnTo>
                    <a:pt x="0" y="17"/>
                  </a:lnTo>
                  <a:close/>
                </a:path>
              </a:pathLst>
            </a:custGeom>
            <a:solidFill>
              <a:srgbClr val="C2FFFF"/>
            </a:solidFill>
            <a:ln w="0">
              <a:solidFill>
                <a:srgbClr val="000000"/>
              </a:solidFill>
              <a:round/>
              <a:headEnd/>
              <a:tailEnd/>
            </a:ln>
          </p:spPr>
          <p:txBody>
            <a:bodyPr/>
            <a:lstStyle/>
            <a:p>
              <a:pPr algn="ctr"/>
              <a:endParaRPr lang="en-US"/>
            </a:p>
          </p:txBody>
        </p:sp>
      </p:grpSp>
      <p:pic>
        <p:nvPicPr>
          <p:cNvPr id="598031" name="Picture 28" descr="MCj01328350000[1]"/>
          <p:cNvPicPr>
            <a:picLocks noChangeAspect="1" noChangeArrowheads="1"/>
          </p:cNvPicPr>
          <p:nvPr/>
        </p:nvPicPr>
        <p:blipFill>
          <a:blip r:embed="rId4" cstate="print"/>
          <a:srcRect/>
          <a:stretch>
            <a:fillRect/>
          </a:stretch>
        </p:blipFill>
        <p:spPr bwMode="auto">
          <a:xfrm flipH="1">
            <a:off x="1976438" y="3743325"/>
            <a:ext cx="806450" cy="1817688"/>
          </a:xfrm>
          <a:prstGeom prst="rect">
            <a:avLst/>
          </a:prstGeom>
          <a:noFill/>
          <a:ln w="9525">
            <a:noFill/>
            <a:miter lim="800000"/>
            <a:headEnd/>
            <a:tailEnd/>
          </a:ln>
        </p:spPr>
      </p:pic>
      <p:sp>
        <p:nvSpPr>
          <p:cNvPr id="598032" name="Text Box 29"/>
          <p:cNvSpPr txBox="1">
            <a:spLocks noChangeArrowheads="1"/>
          </p:cNvSpPr>
          <p:nvPr/>
        </p:nvSpPr>
        <p:spPr bwMode="auto">
          <a:xfrm>
            <a:off x="544513" y="5526088"/>
            <a:ext cx="1123950" cy="476250"/>
          </a:xfrm>
          <a:prstGeom prst="rect">
            <a:avLst/>
          </a:prstGeom>
          <a:noFill/>
          <a:ln w="9525" algn="ctr">
            <a:noFill/>
            <a:miter lim="800000"/>
            <a:headEnd/>
            <a:tailEnd/>
          </a:ln>
        </p:spPr>
        <p:txBody>
          <a:bodyPr wrap="none">
            <a:spAutoFit/>
          </a:bodyPr>
          <a:lstStyle/>
          <a:p>
            <a:pPr algn="ctr">
              <a:lnSpc>
                <a:spcPct val="70000"/>
              </a:lnSpc>
            </a:pPr>
            <a:r>
              <a:rPr lang="en-US"/>
              <a:t>DoD</a:t>
            </a:r>
          </a:p>
          <a:p>
            <a:pPr algn="ctr">
              <a:lnSpc>
                <a:spcPct val="70000"/>
              </a:lnSpc>
            </a:pPr>
            <a:r>
              <a:rPr lang="en-US"/>
              <a:t>Manager</a:t>
            </a:r>
          </a:p>
        </p:txBody>
      </p:sp>
      <p:sp>
        <p:nvSpPr>
          <p:cNvPr id="598033" name="Text Box 30"/>
          <p:cNvSpPr txBox="1">
            <a:spLocks noChangeArrowheads="1"/>
          </p:cNvSpPr>
          <p:nvPr/>
        </p:nvSpPr>
        <p:spPr bwMode="auto">
          <a:xfrm>
            <a:off x="1749425" y="5514975"/>
            <a:ext cx="1250950" cy="668338"/>
          </a:xfrm>
          <a:prstGeom prst="rect">
            <a:avLst/>
          </a:prstGeom>
          <a:noFill/>
          <a:ln w="9525" algn="ctr">
            <a:noFill/>
            <a:miter lim="800000"/>
            <a:headEnd/>
            <a:tailEnd/>
          </a:ln>
        </p:spPr>
        <p:txBody>
          <a:bodyPr wrap="none">
            <a:spAutoFit/>
          </a:bodyPr>
          <a:lstStyle/>
          <a:p>
            <a:pPr algn="ctr">
              <a:lnSpc>
                <a:spcPct val="70000"/>
              </a:lnSpc>
            </a:pPr>
            <a:r>
              <a:rPr lang="en-US"/>
              <a:t>Product</a:t>
            </a:r>
          </a:p>
          <a:p>
            <a:pPr algn="ctr">
              <a:lnSpc>
                <a:spcPct val="70000"/>
              </a:lnSpc>
            </a:pPr>
            <a:r>
              <a:rPr lang="en-US"/>
              <a:t>Support</a:t>
            </a:r>
          </a:p>
          <a:p>
            <a:pPr algn="ctr">
              <a:lnSpc>
                <a:spcPct val="70000"/>
              </a:lnSpc>
            </a:pPr>
            <a:r>
              <a:rPr lang="en-US"/>
              <a:t>Integrator</a:t>
            </a:r>
          </a:p>
        </p:txBody>
      </p:sp>
      <p:pic>
        <p:nvPicPr>
          <p:cNvPr id="598034" name="Picture 32" descr="n2ehscbq[1]"/>
          <p:cNvPicPr>
            <a:picLocks noChangeAspect="1" noChangeArrowheads="1"/>
          </p:cNvPicPr>
          <p:nvPr/>
        </p:nvPicPr>
        <p:blipFill>
          <a:blip r:embed="rId5" cstate="print"/>
          <a:srcRect/>
          <a:stretch>
            <a:fillRect/>
          </a:stretch>
        </p:blipFill>
        <p:spPr bwMode="auto">
          <a:xfrm>
            <a:off x="6219468" y="3465966"/>
            <a:ext cx="1051735" cy="1116920"/>
          </a:xfrm>
          <a:prstGeom prst="rect">
            <a:avLst/>
          </a:prstGeom>
          <a:noFill/>
          <a:ln w="9525">
            <a:noFill/>
            <a:miter lim="800000"/>
            <a:headEnd/>
            <a:tailEnd/>
          </a:ln>
        </p:spPr>
      </p:pic>
      <p:pic>
        <p:nvPicPr>
          <p:cNvPr id="598035" name="Picture 33" descr="MCj02335360000[1]"/>
          <p:cNvPicPr>
            <a:picLocks noChangeAspect="1" noChangeArrowheads="1"/>
          </p:cNvPicPr>
          <p:nvPr/>
        </p:nvPicPr>
        <p:blipFill>
          <a:blip r:embed="rId6" cstate="print"/>
          <a:srcRect/>
          <a:stretch>
            <a:fillRect/>
          </a:stretch>
        </p:blipFill>
        <p:spPr bwMode="auto">
          <a:xfrm>
            <a:off x="3361319" y="1600427"/>
            <a:ext cx="1047395" cy="1077458"/>
          </a:xfrm>
          <a:prstGeom prst="rect">
            <a:avLst/>
          </a:prstGeom>
          <a:noFill/>
          <a:ln w="9525">
            <a:noFill/>
            <a:miter lim="800000"/>
            <a:headEnd/>
            <a:tailEnd/>
          </a:ln>
        </p:spPr>
      </p:pic>
      <p:pic>
        <p:nvPicPr>
          <p:cNvPr id="598036" name="Picture 34" descr="MMj02836170000[1]"/>
          <p:cNvPicPr>
            <a:picLocks noChangeAspect="1" noChangeArrowheads="1" noCrop="1"/>
          </p:cNvPicPr>
          <p:nvPr/>
        </p:nvPicPr>
        <p:blipFill>
          <a:blip r:embed="rId7" cstate="print"/>
          <a:srcRect/>
          <a:stretch>
            <a:fillRect/>
          </a:stretch>
        </p:blipFill>
        <p:spPr bwMode="auto">
          <a:xfrm>
            <a:off x="7589838" y="5035550"/>
            <a:ext cx="1044271" cy="940707"/>
          </a:xfrm>
          <a:prstGeom prst="rect">
            <a:avLst/>
          </a:prstGeom>
          <a:noFill/>
          <a:ln w="9525">
            <a:noFill/>
            <a:miter lim="800000"/>
            <a:headEnd/>
            <a:tailEnd/>
          </a:ln>
        </p:spPr>
      </p:pic>
      <p:pic>
        <p:nvPicPr>
          <p:cNvPr id="598037" name="Picture 35" descr="MCj03182540000[1]"/>
          <p:cNvPicPr>
            <a:picLocks noChangeAspect="1" noChangeArrowheads="1"/>
          </p:cNvPicPr>
          <p:nvPr/>
        </p:nvPicPr>
        <p:blipFill>
          <a:blip r:embed="rId8" cstate="print"/>
          <a:srcRect/>
          <a:stretch>
            <a:fillRect/>
          </a:stretch>
        </p:blipFill>
        <p:spPr bwMode="auto">
          <a:xfrm>
            <a:off x="7029000" y="4855029"/>
            <a:ext cx="903738" cy="985384"/>
          </a:xfrm>
          <a:prstGeom prst="rect">
            <a:avLst/>
          </a:prstGeom>
          <a:noFill/>
          <a:ln w="9525">
            <a:noFill/>
            <a:miter lim="800000"/>
            <a:headEnd/>
            <a:tailEnd/>
          </a:ln>
        </p:spPr>
      </p:pic>
      <p:pic>
        <p:nvPicPr>
          <p:cNvPr id="598038" name="Picture 36" descr="IN01027_[1]"/>
          <p:cNvPicPr>
            <a:picLocks noChangeAspect="1" noChangeArrowheads="1"/>
          </p:cNvPicPr>
          <p:nvPr/>
        </p:nvPicPr>
        <p:blipFill>
          <a:blip r:embed="rId9" cstate="print"/>
          <a:srcRect/>
          <a:stretch>
            <a:fillRect/>
          </a:stretch>
        </p:blipFill>
        <p:spPr bwMode="auto">
          <a:xfrm>
            <a:off x="4692877" y="5606143"/>
            <a:ext cx="1325119" cy="1065213"/>
          </a:xfrm>
          <a:prstGeom prst="rect">
            <a:avLst/>
          </a:prstGeom>
          <a:noFill/>
          <a:ln w="9525">
            <a:noFill/>
            <a:miter lim="800000"/>
            <a:headEnd/>
            <a:tailEnd/>
          </a:ln>
        </p:spPr>
      </p:pic>
      <p:pic>
        <p:nvPicPr>
          <p:cNvPr id="598039" name="Picture 37" descr="MPj03141340000[1]"/>
          <p:cNvPicPr>
            <a:picLocks noChangeAspect="1" noChangeArrowheads="1"/>
          </p:cNvPicPr>
          <p:nvPr/>
        </p:nvPicPr>
        <p:blipFill>
          <a:blip r:embed="rId10" cstate="print"/>
          <a:srcRect/>
          <a:stretch>
            <a:fillRect/>
          </a:stretch>
        </p:blipFill>
        <p:spPr bwMode="auto">
          <a:xfrm>
            <a:off x="7355797" y="1807330"/>
            <a:ext cx="1058862" cy="1314149"/>
          </a:xfrm>
          <a:prstGeom prst="rect">
            <a:avLst/>
          </a:prstGeom>
          <a:noFill/>
          <a:ln w="9525">
            <a:noFill/>
            <a:miter lim="800000"/>
            <a:headEnd/>
            <a:tailEnd/>
          </a:ln>
        </p:spPr>
      </p:pic>
      <p:pic>
        <p:nvPicPr>
          <p:cNvPr id="598040" name="Picture 38" descr="rhyxfhyk[1]"/>
          <p:cNvPicPr>
            <a:picLocks noChangeAspect="1" noChangeArrowheads="1"/>
          </p:cNvPicPr>
          <p:nvPr/>
        </p:nvPicPr>
        <p:blipFill>
          <a:blip r:embed="rId11" cstate="print"/>
          <a:srcRect/>
          <a:stretch>
            <a:fillRect/>
          </a:stretch>
        </p:blipFill>
        <p:spPr bwMode="auto">
          <a:xfrm>
            <a:off x="5315857" y="1560967"/>
            <a:ext cx="1161143" cy="1040294"/>
          </a:xfrm>
          <a:prstGeom prst="rect">
            <a:avLst/>
          </a:prstGeom>
          <a:noFill/>
          <a:ln w="57150">
            <a:solidFill>
              <a:schemeClr val="bg1"/>
            </a:solidFill>
            <a:miter lim="800000"/>
            <a:headEnd/>
            <a:tailEnd/>
          </a:ln>
        </p:spPr>
      </p:pic>
      <p:sp>
        <p:nvSpPr>
          <p:cNvPr id="598041" name="Text Box 39"/>
          <p:cNvSpPr txBox="1">
            <a:spLocks noChangeArrowheads="1"/>
          </p:cNvSpPr>
          <p:nvPr/>
        </p:nvSpPr>
        <p:spPr bwMode="auto">
          <a:xfrm>
            <a:off x="7014936" y="1468892"/>
            <a:ext cx="1631950" cy="366712"/>
          </a:xfrm>
          <a:prstGeom prst="rect">
            <a:avLst/>
          </a:prstGeom>
          <a:noFill/>
          <a:ln w="9525">
            <a:noFill/>
            <a:miter lim="800000"/>
            <a:headEnd/>
            <a:tailEnd/>
          </a:ln>
        </p:spPr>
        <p:txBody>
          <a:bodyPr wrap="none">
            <a:spAutoFit/>
          </a:bodyPr>
          <a:lstStyle/>
          <a:p>
            <a:r>
              <a:rPr lang="en-US" dirty="0"/>
              <a:t>Commodities</a:t>
            </a:r>
          </a:p>
        </p:txBody>
      </p:sp>
      <p:sp>
        <p:nvSpPr>
          <p:cNvPr id="598042" name="Text Box 41"/>
          <p:cNvSpPr txBox="1">
            <a:spLocks noChangeArrowheads="1"/>
          </p:cNvSpPr>
          <p:nvPr/>
        </p:nvSpPr>
        <p:spPr bwMode="auto">
          <a:xfrm>
            <a:off x="865188" y="4229100"/>
            <a:ext cx="600075" cy="581025"/>
          </a:xfrm>
          <a:prstGeom prst="rect">
            <a:avLst/>
          </a:prstGeom>
          <a:noFill/>
          <a:ln w="9525">
            <a:noFill/>
            <a:miter lim="800000"/>
            <a:headEnd/>
            <a:tailEnd/>
          </a:ln>
        </p:spPr>
        <p:txBody>
          <a:bodyPr wrap="none">
            <a:spAutoFit/>
          </a:bodyPr>
          <a:lstStyle/>
          <a:p>
            <a:pPr algn="ctr"/>
            <a:r>
              <a:rPr lang="en-US" sz="1600">
                <a:solidFill>
                  <a:schemeClr val="bg1"/>
                </a:solidFill>
              </a:rPr>
              <a:t>DoD</a:t>
            </a:r>
          </a:p>
          <a:p>
            <a:pPr algn="ctr"/>
            <a:r>
              <a:rPr lang="en-US" sz="1600">
                <a:solidFill>
                  <a:schemeClr val="bg1"/>
                </a:solidFill>
              </a:rPr>
              <a:t>PM</a:t>
            </a:r>
          </a:p>
        </p:txBody>
      </p:sp>
      <p:pic>
        <p:nvPicPr>
          <p:cNvPr id="40" name="Picture 9" descr="UT LOGO PPT"/>
          <p:cNvPicPr>
            <a:picLocks noChangeAspect="1" noChangeArrowheads="1"/>
          </p:cNvPicPr>
          <p:nvPr/>
        </p:nvPicPr>
        <p:blipFill>
          <a:blip r:embed="rId12" cstate="print"/>
          <a:srcRect/>
          <a:stretch>
            <a:fillRect/>
          </a:stretch>
        </p:blipFill>
        <p:spPr bwMode="auto">
          <a:xfrm>
            <a:off x="6328410" y="6432550"/>
            <a:ext cx="2416175" cy="374650"/>
          </a:xfrm>
          <a:prstGeom prst="rect">
            <a:avLst/>
          </a:prstGeom>
          <a:noFill/>
          <a:ln w="9525">
            <a:noFill/>
            <a:miter lim="800000"/>
            <a:headEnd/>
            <a:tailEnd/>
          </a:ln>
        </p:spPr>
      </p:pic>
      <p:sp>
        <p:nvSpPr>
          <p:cNvPr id="41" name="Rectangle 21"/>
          <p:cNvSpPr>
            <a:spLocks noChangeArrowheads="1"/>
          </p:cNvSpPr>
          <p:nvPr/>
        </p:nvSpPr>
        <p:spPr bwMode="auto">
          <a:xfrm>
            <a:off x="130632" y="1748064"/>
            <a:ext cx="3026225" cy="1974850"/>
          </a:xfrm>
          <a:prstGeom prst="rect">
            <a:avLst/>
          </a:prstGeom>
          <a:noFill/>
          <a:ln w="9525">
            <a:noFill/>
            <a:miter lim="800000"/>
            <a:headEnd/>
            <a:tailEnd/>
          </a:ln>
        </p:spPr>
        <p:txBody>
          <a:bodyPr/>
          <a:lstStyle/>
          <a:p>
            <a:pPr>
              <a:lnSpc>
                <a:spcPct val="90000"/>
              </a:lnSpc>
              <a:spcBef>
                <a:spcPct val="20000"/>
              </a:spcBef>
              <a:buClr>
                <a:schemeClr val="accent2"/>
              </a:buClr>
            </a:pPr>
            <a:r>
              <a:rPr lang="en-US" b="0" dirty="0"/>
              <a:t>The DoD Program Manager works with a Product Support Integrator </a:t>
            </a:r>
            <a:r>
              <a:rPr lang="en-US" b="0" dirty="0" smtClean="0"/>
              <a:t>to align </a:t>
            </a:r>
            <a:r>
              <a:rPr lang="en-US" b="0" dirty="0"/>
              <a:t>the various support providers to meet agreed upon performance requirements</a:t>
            </a:r>
            <a:endParaRPr lang="en-US" i="1" dirty="0">
              <a:solidFill>
                <a:srgbClr val="FF0000"/>
              </a:solidFill>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276350" y="1247460"/>
          <a:ext cx="8572500" cy="4772025"/>
        </p:xfrm>
        <a:graphic>
          <a:graphicData uri="http://schemas.openxmlformats.org/presentationml/2006/ole">
            <p:oleObj spid="_x0000_s909314" name="Chart" r:id="rId4" imgW="9448800" imgH="4787900" progId="Excel.Sheet.8">
              <p:embed/>
            </p:oleObj>
          </a:graphicData>
        </a:graphic>
      </p:graphicFrame>
      <p:sp>
        <p:nvSpPr>
          <p:cNvPr id="4" name="TextBox 3"/>
          <p:cNvSpPr txBox="1"/>
          <p:nvPr/>
        </p:nvSpPr>
        <p:spPr>
          <a:xfrm>
            <a:off x="7255543" y="4247835"/>
            <a:ext cx="1694696" cy="400110"/>
          </a:xfrm>
          <a:prstGeom prst="rect">
            <a:avLst/>
          </a:prstGeom>
          <a:noFill/>
        </p:spPr>
        <p:txBody>
          <a:bodyPr wrap="none" rtlCol="0">
            <a:spAutoFit/>
          </a:bodyPr>
          <a:lstStyle/>
          <a:p>
            <a:r>
              <a:rPr lang="en-US" sz="2000" b="1" dirty="0" smtClean="0">
                <a:latin typeface="Arial" pitchFamily="34" charset="0"/>
                <a:cs typeface="Arial" pitchFamily="34" charset="0"/>
              </a:rPr>
              <a:t>Flight Hours</a:t>
            </a:r>
            <a:endParaRPr lang="en-US" sz="2000" b="1" dirty="0">
              <a:latin typeface="Arial" pitchFamily="34" charset="0"/>
              <a:cs typeface="Arial" pitchFamily="34" charset="0"/>
            </a:endParaRPr>
          </a:p>
        </p:txBody>
      </p:sp>
      <p:sp>
        <p:nvSpPr>
          <p:cNvPr id="5" name="TextBox 4"/>
          <p:cNvSpPr txBox="1"/>
          <p:nvPr/>
        </p:nvSpPr>
        <p:spPr>
          <a:xfrm>
            <a:off x="7251701" y="4933635"/>
            <a:ext cx="1340432" cy="400110"/>
          </a:xfrm>
          <a:prstGeom prst="rect">
            <a:avLst/>
          </a:prstGeom>
          <a:noFill/>
        </p:spPr>
        <p:txBody>
          <a:bodyPr wrap="none" rtlCol="0">
            <a:spAutoFit/>
          </a:bodyPr>
          <a:lstStyle/>
          <a:p>
            <a:r>
              <a:rPr lang="en-US" sz="2000" b="1" dirty="0" smtClean="0">
                <a:latin typeface="Arial" pitchFamily="34" charset="0"/>
                <a:cs typeface="Arial" pitchFamily="34" charset="0"/>
              </a:rPr>
              <a:t>Demands</a:t>
            </a:r>
            <a:endParaRPr lang="en-US" sz="2000" b="1" dirty="0">
              <a:latin typeface="Arial" pitchFamily="34" charset="0"/>
              <a:cs typeface="Arial" pitchFamily="34" charset="0"/>
            </a:endParaRPr>
          </a:p>
        </p:txBody>
      </p:sp>
      <p:sp>
        <p:nvSpPr>
          <p:cNvPr id="6" name="TextBox 5"/>
          <p:cNvSpPr txBox="1"/>
          <p:nvPr/>
        </p:nvSpPr>
        <p:spPr>
          <a:xfrm>
            <a:off x="7278175" y="2352360"/>
            <a:ext cx="1611339" cy="707886"/>
          </a:xfrm>
          <a:prstGeom prst="rect">
            <a:avLst/>
          </a:prstGeom>
          <a:noFill/>
        </p:spPr>
        <p:txBody>
          <a:bodyPr wrap="none" rtlCol="0">
            <a:spAutoFit/>
          </a:bodyPr>
          <a:lstStyle/>
          <a:p>
            <a:r>
              <a:rPr lang="en-US" sz="2000" b="1" dirty="0" smtClean="0">
                <a:latin typeface="Arial" pitchFamily="34" charset="0"/>
                <a:cs typeface="Arial" pitchFamily="34" charset="0"/>
              </a:rPr>
              <a:t>Component</a:t>
            </a:r>
            <a:br>
              <a:rPr lang="en-US" sz="2000" b="1" dirty="0" smtClean="0">
                <a:latin typeface="Arial" pitchFamily="34" charset="0"/>
                <a:cs typeface="Arial" pitchFamily="34" charset="0"/>
              </a:rPr>
            </a:br>
            <a:r>
              <a:rPr lang="en-US" sz="2000" b="1" dirty="0" smtClean="0">
                <a:latin typeface="Arial" pitchFamily="34" charset="0"/>
                <a:cs typeface="Arial" pitchFamily="34" charset="0"/>
              </a:rPr>
              <a:t>Cost</a:t>
            </a:r>
            <a:endParaRPr lang="en-US" sz="2000" b="1" dirty="0">
              <a:latin typeface="Arial" pitchFamily="34" charset="0"/>
              <a:cs typeface="Arial" pitchFamily="34" charset="0"/>
            </a:endParaRPr>
          </a:p>
        </p:txBody>
      </p:sp>
      <p:sp>
        <p:nvSpPr>
          <p:cNvPr id="7" name="Text Box 2"/>
          <p:cNvSpPr txBox="1">
            <a:spLocks noChangeArrowheads="1"/>
          </p:cNvSpPr>
          <p:nvPr/>
        </p:nvSpPr>
        <p:spPr bwMode="auto">
          <a:xfrm>
            <a:off x="2010351" y="286773"/>
            <a:ext cx="6801862" cy="830997"/>
          </a:xfrm>
          <a:prstGeom prst="rect">
            <a:avLst/>
          </a:prstGeom>
          <a:noFill/>
          <a:ln w="9525">
            <a:noFill/>
            <a:miter lim="800000"/>
            <a:headEnd/>
            <a:tailEnd/>
          </a:ln>
        </p:spPr>
        <p:txBody>
          <a:bodyPr wrap="none">
            <a:spAutoFit/>
          </a:bodyPr>
          <a:lstStyle/>
          <a:p>
            <a:pPr algn="r" eaLnBrk="1" hangingPunct="1"/>
            <a:r>
              <a:rPr lang="en-US" sz="2400" i="1" dirty="0" smtClean="0">
                <a:solidFill>
                  <a:schemeClr val="accent2"/>
                </a:solidFill>
              </a:rPr>
              <a:t>CH-47 Cost </a:t>
            </a:r>
            <a:r>
              <a:rPr lang="en-US" sz="2400" b="1" i="1" dirty="0">
                <a:solidFill>
                  <a:schemeClr val="accent2"/>
                </a:solidFill>
              </a:rPr>
              <a:t>of Operation Growth over 4 years</a:t>
            </a:r>
            <a:br>
              <a:rPr lang="en-US" sz="2400" b="1" i="1" dirty="0">
                <a:solidFill>
                  <a:schemeClr val="accent2"/>
                </a:solidFill>
              </a:rPr>
            </a:br>
            <a:r>
              <a:rPr lang="en-US" sz="2400" b="1" i="1" dirty="0">
                <a:solidFill>
                  <a:schemeClr val="accent2"/>
                </a:solidFill>
              </a:rPr>
              <a:t> </a:t>
            </a:r>
            <a:r>
              <a:rPr lang="en-US" sz="2000" b="1" i="1" dirty="0">
                <a:solidFill>
                  <a:schemeClr val="accent2"/>
                </a:solidFill>
                <a:hlinkClick r:id="" action="ppaction://noaction"/>
              </a:rPr>
              <a:t>(7/99-6/03)</a:t>
            </a:r>
            <a:endParaRPr lang="en-US" sz="2000" b="1" i="1" dirty="0">
              <a:solidFill>
                <a:schemeClr val="accent2"/>
              </a:solidFill>
            </a:endParaRPr>
          </a:p>
        </p:txBody>
      </p:sp>
      <p:sp>
        <p:nvSpPr>
          <p:cNvPr id="9" name="TextBox 8"/>
          <p:cNvSpPr txBox="1"/>
          <p:nvPr/>
        </p:nvSpPr>
        <p:spPr>
          <a:xfrm>
            <a:off x="491613" y="6076336"/>
            <a:ext cx="8229599" cy="523220"/>
          </a:xfrm>
          <a:prstGeom prst="rect">
            <a:avLst/>
          </a:prstGeom>
          <a:solidFill>
            <a:srgbClr val="800000"/>
          </a:solidFill>
        </p:spPr>
        <p:txBody>
          <a:bodyPr wrap="square" rtlCol="0">
            <a:spAutoFit/>
          </a:bodyPr>
          <a:lstStyle/>
          <a:p>
            <a:pPr algn="ctr"/>
            <a:r>
              <a:rPr lang="en-US" sz="2800" i="1" dirty="0" smtClean="0">
                <a:solidFill>
                  <a:srgbClr val="FFFF00"/>
                </a:solidFill>
              </a:rPr>
              <a:t>Can PBL Help?</a:t>
            </a:r>
            <a:endParaRPr lang="en-US" sz="2800" i="1"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5969" name="Rectangle 2"/>
          <p:cNvSpPr>
            <a:spLocks noGrp="1" noChangeArrowheads="1"/>
          </p:cNvSpPr>
          <p:nvPr>
            <p:ph type="title"/>
          </p:nvPr>
        </p:nvSpPr>
        <p:spPr/>
        <p:txBody>
          <a:bodyPr/>
          <a:lstStyle/>
          <a:p>
            <a:pPr eaLnBrk="1" hangingPunct="1"/>
            <a:r>
              <a:rPr lang="en-US" smtClean="0">
                <a:ea typeface="MS Mincho"/>
                <a:cs typeface="Arial" charset="0"/>
              </a:rPr>
              <a:t>Who can be a PSI?</a:t>
            </a:r>
          </a:p>
        </p:txBody>
      </p:sp>
      <p:sp>
        <p:nvSpPr>
          <p:cNvPr id="595970" name="Text Box 5"/>
          <p:cNvSpPr txBox="1">
            <a:spLocks noChangeArrowheads="1"/>
          </p:cNvSpPr>
          <p:nvPr/>
        </p:nvSpPr>
        <p:spPr bwMode="auto">
          <a:xfrm>
            <a:off x="382588" y="1339850"/>
            <a:ext cx="8372475" cy="5518150"/>
          </a:xfrm>
          <a:prstGeom prst="rect">
            <a:avLst/>
          </a:prstGeom>
          <a:noFill/>
          <a:ln w="9525" algn="ctr">
            <a:noFill/>
            <a:miter lim="800000"/>
            <a:headEnd/>
            <a:tailEnd/>
          </a:ln>
        </p:spPr>
        <p:txBody>
          <a:bodyPr>
            <a:spAutoFit/>
          </a:bodyPr>
          <a:lstStyle/>
          <a:p>
            <a:pPr marL="171450" indent="-171450">
              <a:buClr>
                <a:schemeClr val="accent2"/>
              </a:buClr>
              <a:buFont typeface="Wingdings" pitchFamily="2" charset="2"/>
              <a:buChar char="§"/>
            </a:pPr>
            <a:r>
              <a:rPr lang="en-US" sz="2000"/>
              <a:t>Prime Vendor/OEM</a:t>
            </a:r>
          </a:p>
          <a:p>
            <a:pPr marL="914400" lvl="1" indent="-457200">
              <a:buClr>
                <a:schemeClr val="accent2"/>
              </a:buClr>
              <a:buFont typeface="Wingdings" pitchFamily="2" charset="2"/>
              <a:buChar char="§"/>
            </a:pPr>
            <a:r>
              <a:rPr lang="en-US" sz="2000" b="0"/>
              <a:t>Has knowledge of system; technical data, proprietary rights  &amp;  licenses; unique parts; maintenance expertise</a:t>
            </a:r>
          </a:p>
          <a:p>
            <a:pPr marL="914400" lvl="1" indent="-457200">
              <a:lnSpc>
                <a:spcPct val="50000"/>
              </a:lnSpc>
              <a:buClr>
                <a:schemeClr val="accent2"/>
              </a:buClr>
              <a:buFont typeface="Wingdings" pitchFamily="2" charset="2"/>
              <a:buChar char="§"/>
            </a:pPr>
            <a:endParaRPr lang="en-US" sz="2000"/>
          </a:p>
          <a:p>
            <a:pPr marL="171450" indent="-171450">
              <a:buClr>
                <a:schemeClr val="accent2"/>
              </a:buClr>
              <a:buFont typeface="Wingdings" pitchFamily="2" charset="2"/>
              <a:buChar char="§"/>
            </a:pPr>
            <a:r>
              <a:rPr lang="en-US" sz="2000"/>
              <a:t> 3PL (Third Party Logistics Provider)</a:t>
            </a:r>
          </a:p>
          <a:p>
            <a:pPr marL="914400" lvl="1" indent="-457200">
              <a:buClr>
                <a:schemeClr val="accent2"/>
              </a:buClr>
              <a:buFont typeface="Wingdings" pitchFamily="2" charset="2"/>
              <a:buChar char="§"/>
            </a:pPr>
            <a:r>
              <a:rPr lang="en-US" sz="2000" b="0"/>
              <a:t>Good candidate for narrow scope, supply chain management services work</a:t>
            </a:r>
          </a:p>
          <a:p>
            <a:pPr marL="914400" lvl="1" indent="-457200">
              <a:buClr>
                <a:schemeClr val="accent2"/>
              </a:buClr>
              <a:buFont typeface="Wingdings" pitchFamily="2" charset="2"/>
              <a:buChar char="§"/>
            </a:pPr>
            <a:r>
              <a:rPr lang="en-US" sz="2000" b="0"/>
              <a:t>Good “integration” skills could potentially make them a good candidate for “System of Systems” platforms without one “Prime”; a Neutral Party</a:t>
            </a:r>
          </a:p>
          <a:p>
            <a:pPr marL="171450" indent="-171450">
              <a:lnSpc>
                <a:spcPct val="50000"/>
              </a:lnSpc>
              <a:buClr>
                <a:schemeClr val="accent2"/>
              </a:buClr>
              <a:buFont typeface="Wingdings" pitchFamily="2" charset="2"/>
              <a:buChar char="§"/>
            </a:pPr>
            <a:endParaRPr lang="en-US" sz="2000"/>
          </a:p>
          <a:p>
            <a:pPr marL="171450" indent="-171450">
              <a:buClr>
                <a:schemeClr val="accent2"/>
              </a:buClr>
              <a:buFont typeface="Wingdings" pitchFamily="2" charset="2"/>
              <a:buChar char="§"/>
            </a:pPr>
            <a:r>
              <a:rPr lang="en-US" sz="2000"/>
              <a:t>Program Management Office</a:t>
            </a:r>
          </a:p>
          <a:p>
            <a:pPr marL="914400" lvl="1" indent="-457200">
              <a:buClr>
                <a:schemeClr val="accent2"/>
              </a:buClr>
            </a:pPr>
            <a:endParaRPr lang="en-US" sz="2000"/>
          </a:p>
          <a:p>
            <a:pPr marL="171450" indent="-171450">
              <a:buClr>
                <a:schemeClr val="accent2"/>
              </a:buClr>
              <a:buFont typeface="Wingdings" pitchFamily="2" charset="2"/>
              <a:buChar char="§"/>
            </a:pPr>
            <a:r>
              <a:rPr lang="en-US" sz="2000"/>
              <a:t>Organic Depot or ICP</a:t>
            </a:r>
          </a:p>
          <a:p>
            <a:pPr marL="914400" lvl="1" indent="-457200">
              <a:buClr>
                <a:schemeClr val="accent2"/>
              </a:buClr>
              <a:buFont typeface="Wingdings" pitchFamily="2" charset="2"/>
              <a:buChar char="§"/>
            </a:pPr>
            <a:r>
              <a:rPr lang="en-US" sz="2000" b="0"/>
              <a:t>Good for legacy systems with large organic support infrastructure in place, and for small systems or sub-systems with no real OEM or Prime Vendor</a:t>
            </a:r>
          </a:p>
          <a:p>
            <a:pPr marL="171450" indent="-171450">
              <a:lnSpc>
                <a:spcPct val="90000"/>
              </a:lnSpc>
            </a:pPr>
            <a:endParaRPr lang="en-US" sz="2000" b="0"/>
          </a:p>
          <a:p>
            <a:pPr marL="171450" indent="-171450">
              <a:lnSpc>
                <a:spcPct val="90000"/>
              </a:lnSpc>
            </a:pPr>
            <a:endParaRPr lang="en-US" sz="2000" b="0"/>
          </a:p>
        </p:txBody>
      </p:sp>
      <p:pic>
        <p:nvPicPr>
          <p:cNvPr id="4" name="Picture 9" descr="UT LOGO PPT"/>
          <p:cNvPicPr>
            <a:picLocks noChangeAspect="1" noChangeArrowheads="1"/>
          </p:cNvPicPr>
          <p:nvPr/>
        </p:nvPicPr>
        <p:blipFill>
          <a:blip r:embed="rId3" cstate="print"/>
          <a:srcRect/>
          <a:stretch>
            <a:fillRect/>
          </a:stretch>
        </p:blipFill>
        <p:spPr bwMode="auto">
          <a:xfrm>
            <a:off x="6316980" y="6432550"/>
            <a:ext cx="2416175" cy="3746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5489" name="Rectangle 2"/>
          <p:cNvSpPr>
            <a:spLocks noGrp="1" noChangeArrowheads="1"/>
          </p:cNvSpPr>
          <p:nvPr>
            <p:ph type="title"/>
          </p:nvPr>
        </p:nvSpPr>
        <p:spPr>
          <a:xfrm>
            <a:off x="631825" y="381000"/>
            <a:ext cx="8229600" cy="944562"/>
          </a:xfrm>
        </p:spPr>
        <p:txBody>
          <a:bodyPr/>
          <a:lstStyle/>
          <a:p>
            <a:pPr eaLnBrk="1" hangingPunct="1">
              <a:lnSpc>
                <a:spcPct val="80000"/>
              </a:lnSpc>
            </a:pPr>
            <a:r>
              <a:rPr lang="en-US" dirty="0" smtClean="0"/>
              <a:t>Summary</a:t>
            </a:r>
          </a:p>
        </p:txBody>
      </p:sp>
      <p:sp>
        <p:nvSpPr>
          <p:cNvPr id="977923" name="Rectangle 3"/>
          <p:cNvSpPr>
            <a:spLocks noGrp="1" noChangeArrowheads="1"/>
          </p:cNvSpPr>
          <p:nvPr>
            <p:ph type="subTitle" idx="4294967295"/>
          </p:nvPr>
        </p:nvSpPr>
        <p:spPr>
          <a:xfrm>
            <a:off x="347663" y="2766061"/>
            <a:ext cx="5676619" cy="2774128"/>
          </a:xfrm>
          <a:prstGeom prst="rect">
            <a:avLst/>
          </a:prstGeom>
        </p:spPr>
        <p:txBody>
          <a:bodyPr/>
          <a:lstStyle/>
          <a:p>
            <a:pPr eaLnBrk="1" hangingPunct="1">
              <a:spcBef>
                <a:spcPts val="0"/>
              </a:spcBef>
              <a:spcAft>
                <a:spcPts val="1200"/>
              </a:spcAft>
              <a:buClr>
                <a:schemeClr val="accent2"/>
              </a:buClr>
              <a:buFont typeface="Wingdings" pitchFamily="2" charset="2"/>
              <a:buChar char="§"/>
              <a:defRPr/>
            </a:pPr>
            <a:r>
              <a:rPr lang="en-US" sz="3000" b="1" i="1" dirty="0" smtClean="0">
                <a:effectLst>
                  <a:outerShdw blurRad="38100" dist="38100" dir="2700000" algn="tl">
                    <a:srgbClr val="C0C0C0"/>
                  </a:outerShdw>
                </a:effectLst>
              </a:rPr>
              <a:t>PBL doesn’t CHANGE this…</a:t>
            </a:r>
          </a:p>
          <a:p>
            <a:pPr eaLnBrk="1" hangingPunct="1">
              <a:spcBef>
                <a:spcPts val="0"/>
              </a:spcBef>
              <a:spcAft>
                <a:spcPts val="1200"/>
              </a:spcAft>
              <a:buClr>
                <a:schemeClr val="accent2"/>
              </a:buClr>
              <a:buFont typeface="Wingdings" pitchFamily="2" charset="2"/>
              <a:buChar char="§"/>
              <a:defRPr/>
            </a:pPr>
            <a:r>
              <a:rPr lang="en-US" sz="2400" dirty="0" smtClean="0"/>
              <a:t>What it changes is the </a:t>
            </a:r>
            <a:r>
              <a:rPr lang="en-US" sz="2400" u="sng" dirty="0" smtClean="0"/>
              <a:t>way in which</a:t>
            </a:r>
            <a:br>
              <a:rPr lang="en-US" sz="2400" u="sng" dirty="0" smtClean="0"/>
            </a:br>
            <a:r>
              <a:rPr lang="en-US" sz="2400" u="sng" dirty="0" smtClean="0"/>
              <a:t> we acquire the support!</a:t>
            </a:r>
          </a:p>
          <a:p>
            <a:pPr eaLnBrk="1" hangingPunct="1">
              <a:spcBef>
                <a:spcPts val="0"/>
              </a:spcBef>
              <a:spcAft>
                <a:spcPts val="1200"/>
              </a:spcAft>
              <a:buClr>
                <a:schemeClr val="accent2"/>
              </a:buClr>
              <a:buFont typeface="Wingdings" pitchFamily="2" charset="2"/>
              <a:buChar char="§"/>
              <a:defRPr/>
            </a:pPr>
            <a:r>
              <a:rPr lang="en-US" sz="2400" dirty="0" smtClean="0"/>
              <a:t>We move away from transaction-based support where the Government assumes all risk…</a:t>
            </a:r>
          </a:p>
        </p:txBody>
      </p:sp>
      <p:pic>
        <p:nvPicPr>
          <p:cNvPr id="662529" name="Picture 1" descr="S:\Holly L\Aviation Covers\Blackhawk\blackhawk3.jpg"/>
          <p:cNvPicPr>
            <a:picLocks noChangeAspect="1" noChangeArrowheads="1"/>
          </p:cNvPicPr>
          <p:nvPr/>
        </p:nvPicPr>
        <p:blipFill>
          <a:blip r:embed="rId3" cstate="print"/>
          <a:srcRect/>
          <a:stretch>
            <a:fillRect/>
          </a:stretch>
        </p:blipFill>
        <p:spPr bwMode="auto">
          <a:xfrm>
            <a:off x="5937922" y="2575070"/>
            <a:ext cx="3023197" cy="2015756"/>
          </a:xfrm>
          <a:prstGeom prst="rect">
            <a:avLst/>
          </a:prstGeom>
          <a:noFill/>
        </p:spPr>
      </p:pic>
      <p:sp>
        <p:nvSpPr>
          <p:cNvPr id="6" name="Rectangle 3"/>
          <p:cNvSpPr txBox="1">
            <a:spLocks noChangeArrowheads="1"/>
          </p:cNvSpPr>
          <p:nvPr/>
        </p:nvSpPr>
        <p:spPr>
          <a:xfrm>
            <a:off x="347662" y="1323975"/>
            <a:ext cx="8796338" cy="1752600"/>
          </a:xfrm>
          <a:prstGeom prst="rect">
            <a:avLst/>
          </a:prstGeom>
        </p:spPr>
        <p:txBody>
          <a:bodyPr/>
          <a:lstStyle/>
          <a:p>
            <a:pPr marL="342900" marR="0" lvl="0" indent="-342900" algn="l" defTabSz="914400" rtl="0" eaLnBrk="1" fontAlgn="base" latinLnBrk="0" hangingPunct="1">
              <a:lnSpc>
                <a:spcPct val="100000"/>
              </a:lnSpc>
              <a:spcBef>
                <a:spcPts val="0"/>
              </a:spcBef>
              <a:spcAft>
                <a:spcPct val="0"/>
              </a:spcAft>
              <a:buClr>
                <a:schemeClr val="accent2"/>
              </a:buClr>
              <a:buSzTx/>
              <a:buFont typeface="Wingdings" pitchFamily="2" charset="2"/>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At the operational level, all of our systems</a:t>
            </a:r>
            <a:br>
              <a:rPr kumimoji="0" lang="en-US" sz="2400" b="0" i="0" u="none" strike="noStrike" kern="0" cap="none" spc="0" normalizeH="0" baseline="0" noProof="0" dirty="0" smtClean="0">
                <a:ln>
                  <a:noFill/>
                </a:ln>
                <a:solidFill>
                  <a:schemeClr val="tx1"/>
                </a:solidFill>
                <a:effectLst/>
                <a:uLnTx/>
                <a:uFillTx/>
                <a:latin typeface="+mn-lt"/>
                <a:ea typeface="+mn-ea"/>
                <a:cs typeface="+mn-cs"/>
              </a:rPr>
            </a:br>
            <a:r>
              <a:rPr kumimoji="0" lang="en-US" sz="2400" b="0" i="0" u="none" strike="noStrike" kern="0" cap="none" spc="0" normalizeH="0" baseline="0" noProof="0" dirty="0" smtClean="0">
                <a:ln>
                  <a:noFill/>
                </a:ln>
                <a:solidFill>
                  <a:schemeClr val="tx1"/>
                </a:solidFill>
                <a:effectLst/>
                <a:uLnTx/>
                <a:uFillTx/>
                <a:latin typeface="+mn-lt"/>
                <a:ea typeface="+mn-ea"/>
                <a:cs typeface="+mn-cs"/>
              </a:rPr>
              <a:t>still require the same resources to keep</a:t>
            </a:r>
            <a:br>
              <a:rPr kumimoji="0" lang="en-US" sz="2400" b="0" i="0" u="none" strike="noStrike" kern="0" cap="none" spc="0" normalizeH="0" baseline="0" noProof="0" dirty="0" smtClean="0">
                <a:ln>
                  <a:noFill/>
                </a:ln>
                <a:solidFill>
                  <a:schemeClr val="tx1"/>
                </a:solidFill>
                <a:effectLst/>
                <a:uLnTx/>
                <a:uFillTx/>
                <a:latin typeface="+mn-lt"/>
                <a:ea typeface="+mn-ea"/>
                <a:cs typeface="+mn-cs"/>
              </a:rPr>
            </a:br>
            <a:r>
              <a:rPr kumimoji="0" lang="en-US" sz="2400" b="0" i="0" u="none" strike="noStrike" kern="0" cap="none" spc="0" normalizeH="0" baseline="0" noProof="0" dirty="0" smtClean="0">
                <a:ln>
                  <a:noFill/>
                </a:ln>
                <a:solidFill>
                  <a:schemeClr val="tx1"/>
                </a:solidFill>
                <a:effectLst/>
                <a:uLnTx/>
                <a:uFillTx/>
                <a:latin typeface="+mn-lt"/>
                <a:ea typeface="+mn-ea"/>
                <a:cs typeface="+mn-cs"/>
              </a:rPr>
              <a:t>them operational…</a:t>
            </a:r>
            <a:r>
              <a:rPr kumimoji="0" lang="en-US" sz="2400" b="0" i="0" u="none" strike="noStrike" kern="0" cap="none" spc="0" normalizeH="0" baseline="0" noProof="0" dirty="0" smtClean="0">
                <a:ln>
                  <a:noFill/>
                </a:ln>
                <a:solidFill>
                  <a:schemeClr val="tx1"/>
                </a:solidFill>
                <a:effectLst/>
                <a:uLnTx/>
                <a:uFillTx/>
                <a:latin typeface="+mn-lt"/>
              </a:rPr>
              <a:t>Spare, Repairs, Technical Support, etc.</a:t>
            </a:r>
          </a:p>
        </p:txBody>
      </p:sp>
      <p:sp>
        <p:nvSpPr>
          <p:cNvPr id="7" name="Rectangle 3"/>
          <p:cNvSpPr txBox="1">
            <a:spLocks noChangeArrowheads="1"/>
          </p:cNvSpPr>
          <p:nvPr/>
        </p:nvSpPr>
        <p:spPr>
          <a:xfrm>
            <a:off x="343265" y="5509846"/>
            <a:ext cx="7714214" cy="1055077"/>
          </a:xfrm>
          <a:prstGeom prst="rect">
            <a:avLst/>
          </a:prstGeom>
        </p:spPr>
        <p:txBody>
          <a:bodyPr/>
          <a:lstStyle/>
          <a:p>
            <a:pPr marL="342900" lvl="0" indent="-342900">
              <a:spcBef>
                <a:spcPts val="0"/>
              </a:spcBef>
              <a:spcAft>
                <a:spcPts val="1200"/>
              </a:spcAft>
              <a:buClr>
                <a:schemeClr val="accent2"/>
              </a:buClr>
              <a:buFont typeface="Wingdings" pitchFamily="2" charset="2"/>
              <a:buChar char="§"/>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To buying long-term support </a:t>
            </a:r>
            <a:r>
              <a:rPr lang="en-US" sz="2400" b="0" kern="0" dirty="0" smtClean="0">
                <a:latin typeface="+mn-lt"/>
                <a:cs typeface="+mn-cs"/>
              </a:rPr>
              <a:t>packages based on performance.</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7923">
                                            <p:txEl>
                                              <p:pRg st="0" end="0"/>
                                            </p:txEl>
                                          </p:spTgt>
                                        </p:tgtEl>
                                        <p:attrNameLst>
                                          <p:attrName>style.visibility</p:attrName>
                                        </p:attrNameLst>
                                      </p:cBhvr>
                                      <p:to>
                                        <p:strVal val="visible"/>
                                      </p:to>
                                    </p:set>
                                    <p:animEffect transition="in" filter="fade">
                                      <p:cBhvr>
                                        <p:cTn id="7" dur="2000"/>
                                        <p:tgtEl>
                                          <p:spTgt spid="977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7923">
                                            <p:txEl>
                                              <p:pRg st="1" end="1"/>
                                            </p:txEl>
                                          </p:spTgt>
                                        </p:tgtEl>
                                        <p:attrNameLst>
                                          <p:attrName>style.visibility</p:attrName>
                                        </p:attrNameLst>
                                      </p:cBhvr>
                                      <p:to>
                                        <p:strVal val="visible"/>
                                      </p:to>
                                    </p:set>
                                    <p:animEffect transition="in" filter="fade">
                                      <p:cBhvr>
                                        <p:cTn id="12" dur="1000"/>
                                        <p:tgtEl>
                                          <p:spTgt spid="977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7923">
                                            <p:txEl>
                                              <p:pRg st="2" end="2"/>
                                            </p:txEl>
                                          </p:spTgt>
                                        </p:tgtEl>
                                        <p:attrNameLst>
                                          <p:attrName>style.visibility</p:attrName>
                                        </p:attrNameLst>
                                      </p:cBhvr>
                                      <p:to>
                                        <p:strVal val="visible"/>
                                      </p:to>
                                    </p:set>
                                    <p:animEffect transition="in" filter="fade">
                                      <p:cBhvr>
                                        <p:cTn id="17" dur="1000"/>
                                        <p:tgtEl>
                                          <p:spTgt spid="9779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3" descr="Ron"/>
          <p:cNvPicPr>
            <a:picLocks noChangeAspect="1" noChangeArrowheads="1"/>
          </p:cNvPicPr>
          <p:nvPr/>
        </p:nvPicPr>
        <p:blipFill>
          <a:blip r:embed="rId2" cstate="print"/>
          <a:srcRect r="4424" b="12209"/>
          <a:stretch>
            <a:fillRect/>
          </a:stretch>
        </p:blipFill>
        <p:spPr>
          <a:xfrm>
            <a:off x="625158" y="1280795"/>
            <a:ext cx="4352925" cy="5340350"/>
          </a:xfrm>
          <a:prstGeom prst="rect">
            <a:avLst/>
          </a:prstGeom>
          <a:noFill/>
        </p:spPr>
      </p:pic>
      <p:sp>
        <p:nvSpPr>
          <p:cNvPr id="5" name="Rectangle 2"/>
          <p:cNvSpPr>
            <a:spLocks noGrp="1" noChangeArrowheads="1"/>
          </p:cNvSpPr>
          <p:nvPr>
            <p:ph type="title" idx="4294967295"/>
          </p:nvPr>
        </p:nvSpPr>
        <p:spPr>
          <a:xfrm>
            <a:off x="393700" y="249238"/>
            <a:ext cx="8229600" cy="1143000"/>
          </a:xfrm>
        </p:spPr>
        <p:txBody>
          <a:bodyPr/>
          <a:lstStyle/>
          <a:p>
            <a:pPr eaLnBrk="1" hangingPunct="1"/>
            <a:r>
              <a:rPr lang="en-US" dirty="0" smtClean="0"/>
              <a:t>Questions?</a:t>
            </a:r>
          </a:p>
        </p:txBody>
      </p:sp>
      <p:sp>
        <p:nvSpPr>
          <p:cNvPr id="4" name="TextBox 3"/>
          <p:cNvSpPr txBox="1"/>
          <p:nvPr/>
        </p:nvSpPr>
        <p:spPr>
          <a:xfrm>
            <a:off x="5143499" y="2537460"/>
            <a:ext cx="4000501" cy="1846659"/>
          </a:xfrm>
          <a:prstGeom prst="rect">
            <a:avLst/>
          </a:prstGeom>
          <a:noFill/>
        </p:spPr>
        <p:txBody>
          <a:bodyPr wrap="square" rtlCol="0">
            <a:spAutoFit/>
          </a:bodyPr>
          <a:lstStyle/>
          <a:p>
            <a:pPr>
              <a:lnSpc>
                <a:spcPct val="114000"/>
              </a:lnSpc>
            </a:pPr>
            <a:r>
              <a:rPr lang="en-US" sz="2000" i="1" dirty="0" smtClean="0"/>
              <a:t>“We’ve brought you young men into the government for your creative ability and bold new concepts!...First, you’ll memorize the rules!”</a:t>
            </a:r>
            <a:endParaRPr lang="en-US" sz="2000" i="1" dirty="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662492" y="2194560"/>
            <a:ext cx="7620896" cy="2177975"/>
          </a:xfrm>
          <a:prstGeom prst="rect">
            <a:avLst/>
          </a:prstGeom>
          <a:scene3d>
            <a:camera prst="orthographicFront"/>
            <a:lightRig rig="threePt" dir="t"/>
          </a:scene3d>
          <a:sp3d/>
        </p:spPr>
        <p:txBody>
          <a:bodyPr wrap="none" fromWordArt="1">
            <a:prstTxWarp prst="textPlain">
              <a:avLst>
                <a:gd name="adj" fmla="val 50000"/>
              </a:avLst>
            </a:prstTxWarp>
          </a:bodyPr>
          <a:lstStyle/>
          <a:p>
            <a:pPr algn="ctr"/>
            <a:r>
              <a:rPr lang="en-US" sz="4400" kern="10" dirty="0" smtClean="0">
                <a:ln w="12700">
                  <a:solidFill>
                    <a:srgbClr val="EAEAEA"/>
                  </a:solidFill>
                  <a:round/>
                  <a:headEnd/>
                  <a:tailEnd/>
                </a:ln>
                <a:solidFill>
                  <a:srgbClr val="0070C0"/>
                </a:solidFill>
                <a:effectLst>
                  <a:outerShdw blurRad="38100" dist="38100" dir="2700000" algn="tl">
                    <a:srgbClr val="000000">
                      <a:alpha val="43137"/>
                    </a:srgbClr>
                  </a:outerShdw>
                </a:effectLst>
                <a:latin typeface="Arial Black"/>
              </a:rPr>
              <a:t>What is </a:t>
            </a:r>
            <a:r>
              <a:rPr lang="en-US" sz="4400" kern="10" dirty="0">
                <a:ln w="12700">
                  <a:solidFill>
                    <a:srgbClr val="EAEAEA"/>
                  </a:solidFill>
                  <a:round/>
                  <a:headEnd/>
                  <a:tailEnd/>
                </a:ln>
                <a:solidFill>
                  <a:srgbClr val="0070C0"/>
                </a:solidFill>
                <a:effectLst>
                  <a:outerShdw blurRad="38100" dist="38100" dir="2700000" algn="tl">
                    <a:srgbClr val="000000">
                      <a:alpha val="43137"/>
                    </a:srgbClr>
                  </a:outerShdw>
                </a:effectLst>
                <a:latin typeface="Arial Black"/>
              </a:rPr>
              <a:t>PBL?</a:t>
            </a:r>
          </a:p>
        </p:txBody>
      </p:sp>
      <p:sp>
        <p:nvSpPr>
          <p:cNvPr id="5" name="Rectangle 4"/>
          <p:cNvSpPr/>
          <p:nvPr/>
        </p:nvSpPr>
        <p:spPr bwMode="auto">
          <a:xfrm>
            <a:off x="228600" y="952500"/>
            <a:ext cx="8743950" cy="571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28674" y="1524000"/>
            <a:ext cx="7858125" cy="4114800"/>
          </a:xfrm>
        </p:spPr>
        <p:txBody>
          <a:bodyPr/>
          <a:lstStyle/>
          <a:p>
            <a:pPr marL="0" indent="0">
              <a:buNone/>
            </a:pPr>
            <a:r>
              <a:rPr lang="en-US" dirty="0" smtClean="0"/>
              <a:t>“PBL is the purchase of support as an integrated, affordable, performance package designed to optimize system readiness and meet performance goals for a weapon system through long-term support arrangements with clear lines of authority and responsibility.”</a:t>
            </a:r>
            <a:endParaRPr lang="en-US" dirty="0"/>
          </a:p>
        </p:txBody>
      </p:sp>
      <p:sp>
        <p:nvSpPr>
          <p:cNvPr id="3" name="Title 2"/>
          <p:cNvSpPr>
            <a:spLocks noGrp="1"/>
          </p:cNvSpPr>
          <p:nvPr>
            <p:ph type="ctrTitle"/>
          </p:nvPr>
        </p:nvSpPr>
        <p:spPr/>
        <p:txBody>
          <a:bodyPr/>
          <a:lstStyle/>
          <a:p>
            <a:r>
              <a:rPr lang="en-US" dirty="0" smtClean="0"/>
              <a:t>PBL Definition</a:t>
            </a:r>
            <a:endParaRPr lang="en-US" dirty="0"/>
          </a:p>
        </p:txBody>
      </p:sp>
      <p:sp>
        <p:nvSpPr>
          <p:cNvPr id="4" name="Rectangle 4"/>
          <p:cNvSpPr>
            <a:spLocks noChangeArrowheads="1"/>
          </p:cNvSpPr>
          <p:nvPr/>
        </p:nvSpPr>
        <p:spPr bwMode="auto">
          <a:xfrm>
            <a:off x="4276578" y="5003456"/>
            <a:ext cx="4597791" cy="276999"/>
          </a:xfrm>
          <a:prstGeom prst="rect">
            <a:avLst/>
          </a:prstGeom>
          <a:noFill/>
          <a:ln w="9525">
            <a:noFill/>
            <a:miter lim="800000"/>
            <a:headEnd/>
            <a:tailEnd/>
          </a:ln>
        </p:spPr>
        <p:txBody>
          <a:bodyPr wrap="square">
            <a:spAutoFit/>
          </a:bodyPr>
          <a:lstStyle/>
          <a:p>
            <a:r>
              <a:rPr lang="en-US" sz="1200" i="1" dirty="0"/>
              <a:t>Source:  </a:t>
            </a:r>
            <a:r>
              <a:rPr lang="en-US" sz="1200" b="0" i="1" dirty="0"/>
              <a:t>Defense Acquisition Guidebook (Section </a:t>
            </a:r>
            <a:r>
              <a:rPr lang="en-US" sz="1200" b="0" i="1" dirty="0" smtClean="0"/>
              <a:t>5.3)</a:t>
            </a:r>
            <a:endParaRPr lang="en-US" sz="2400" b="0" dirty="0"/>
          </a:p>
        </p:txBody>
      </p:sp>
      <p:sp>
        <p:nvSpPr>
          <p:cNvPr id="5" name="Rectangle 4"/>
          <p:cNvSpPr>
            <a:spLocks noChangeArrowheads="1"/>
          </p:cNvSpPr>
          <p:nvPr/>
        </p:nvSpPr>
        <p:spPr bwMode="auto">
          <a:xfrm>
            <a:off x="0" y="5522814"/>
            <a:ext cx="9144000" cy="946150"/>
          </a:xfrm>
          <a:prstGeom prst="rect">
            <a:avLst/>
          </a:prstGeom>
          <a:solidFill>
            <a:srgbClr val="009900"/>
          </a:solidFill>
          <a:ln w="9525">
            <a:noFill/>
            <a:miter lim="800000"/>
            <a:headEnd/>
            <a:tailEnd/>
          </a:ln>
          <a:effectLst/>
        </p:spPr>
        <p:txBody>
          <a:bodyPr anchor="ctr">
            <a:spAutoFit/>
          </a:bodyPr>
          <a:lstStyle/>
          <a:p>
            <a:pPr algn="ctr">
              <a:defRPr/>
            </a:pPr>
            <a:r>
              <a:rPr lang="en-US" sz="2800" dirty="0">
                <a:solidFill>
                  <a:schemeClr val="bg1"/>
                </a:solidFill>
                <a:effectLst>
                  <a:outerShdw blurRad="38100" dist="38100" dir="2700000" algn="tl">
                    <a:srgbClr val="000000"/>
                  </a:outerShdw>
                </a:effectLst>
                <a:cs typeface="+mn-cs"/>
              </a:rPr>
              <a:t>The Essence of PBL is Buying Performance Outcomes, </a:t>
            </a:r>
            <a:r>
              <a:rPr lang="en-US" sz="2800" u="sng" dirty="0">
                <a:solidFill>
                  <a:schemeClr val="bg1"/>
                </a:solidFill>
                <a:effectLst>
                  <a:outerShdw blurRad="38100" dist="38100" dir="2700000" algn="tl">
                    <a:srgbClr val="000000"/>
                  </a:outerShdw>
                </a:effectLst>
                <a:cs typeface="+mn-cs"/>
              </a:rPr>
              <a:t>Not</a:t>
            </a:r>
            <a:r>
              <a:rPr lang="en-US" sz="2800" dirty="0">
                <a:solidFill>
                  <a:schemeClr val="bg1"/>
                </a:solidFill>
                <a:effectLst>
                  <a:outerShdw blurRad="38100" dist="38100" dir="2700000" algn="tl">
                    <a:srgbClr val="000000"/>
                  </a:outerShdw>
                </a:effectLst>
                <a:cs typeface="+mn-cs"/>
              </a:rPr>
              <a:t> Individual Parts &amp; Repair Actions</a:t>
            </a:r>
            <a:r>
              <a:rPr lang="en-US" sz="2800" dirty="0">
                <a:solidFill>
                  <a:schemeClr val="bg1"/>
                </a:solidFill>
                <a:cs typeface="+mn-cs"/>
              </a:rPr>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1" name="Text Placeholder 1"/>
          <p:cNvSpPr>
            <a:spLocks noGrp="1"/>
          </p:cNvSpPr>
          <p:nvPr>
            <p:ph type="body" sz="quarter" idx="13"/>
          </p:nvPr>
        </p:nvSpPr>
        <p:spPr>
          <a:xfrm>
            <a:off x="609600" y="1638301"/>
            <a:ext cx="8077200" cy="900994"/>
          </a:xfrm>
        </p:spPr>
        <p:txBody>
          <a:bodyPr/>
          <a:lstStyle/>
          <a:p>
            <a:pPr marL="457200" indent="-457200">
              <a:buFont typeface="Wingdings" pitchFamily="2" charset="2"/>
              <a:buAutoNum type="arabicPeriod"/>
            </a:pPr>
            <a:r>
              <a:rPr lang="en-US" sz="2800" b="1" dirty="0" smtClean="0"/>
              <a:t>“PBL doesn’t work”</a:t>
            </a:r>
            <a:r>
              <a:rPr lang="en-US" sz="2800" dirty="0" smtClean="0"/>
              <a:t>… </a:t>
            </a:r>
          </a:p>
        </p:txBody>
      </p:sp>
      <p:sp>
        <p:nvSpPr>
          <p:cNvPr id="10242" name="Title 2"/>
          <p:cNvSpPr>
            <a:spLocks noGrp="1"/>
          </p:cNvSpPr>
          <p:nvPr>
            <p:ph type="ctrTitle"/>
          </p:nvPr>
        </p:nvSpPr>
        <p:spPr>
          <a:xfrm>
            <a:off x="1054100" y="457200"/>
            <a:ext cx="7772400" cy="914400"/>
          </a:xfrm>
        </p:spPr>
        <p:txBody>
          <a:bodyPr/>
          <a:lstStyle/>
          <a:p>
            <a:r>
              <a:rPr lang="en-US" smtClean="0"/>
              <a:t>PBL Misconceptions</a:t>
            </a:r>
          </a:p>
        </p:txBody>
      </p:sp>
      <p:pic>
        <p:nvPicPr>
          <p:cNvPr id="603142" name="Picture 6" descr="http://dawnmentzer.com/wp-content/uploads/2013/10/id-10079971.jpg"/>
          <p:cNvPicPr>
            <a:picLocks noChangeAspect="1" noChangeArrowheads="1"/>
          </p:cNvPicPr>
          <p:nvPr/>
        </p:nvPicPr>
        <p:blipFill>
          <a:blip r:embed="rId2" cstate="print"/>
          <a:srcRect/>
          <a:stretch>
            <a:fillRect/>
          </a:stretch>
        </p:blipFill>
        <p:spPr bwMode="auto">
          <a:xfrm>
            <a:off x="4647266" y="3712808"/>
            <a:ext cx="3810000" cy="2857500"/>
          </a:xfrm>
          <a:prstGeom prst="rect">
            <a:avLst/>
          </a:prstGeom>
          <a:noFill/>
        </p:spPr>
      </p:pic>
      <p:sp>
        <p:nvSpPr>
          <p:cNvPr id="7" name="Text Placeholder 1"/>
          <p:cNvSpPr txBox="1">
            <a:spLocks/>
          </p:cNvSpPr>
          <p:nvPr/>
        </p:nvSpPr>
        <p:spPr>
          <a:xfrm>
            <a:off x="660400" y="2140655"/>
            <a:ext cx="8077200" cy="2124075"/>
          </a:xfrm>
          <a:prstGeom prst="rect">
            <a:avLst/>
          </a:prstGeom>
        </p:spPr>
        <p:txBody>
          <a:bodyPr/>
          <a:lstStyle/>
          <a:p>
            <a:pPr marL="0" marR="0" lvl="0" indent="0" algn="l" defTabSz="914400" rtl="0" eaLnBrk="0" fontAlgn="base" latinLnBrk="0" hangingPunct="0">
              <a:lnSpc>
                <a:spcPct val="100000"/>
              </a:lnSpc>
              <a:spcBef>
                <a:spcPct val="20000"/>
              </a:spcBef>
              <a:spcAft>
                <a:spcPct val="0"/>
              </a:spcAft>
              <a:buClr>
                <a:srgbClr val="FD5F0D"/>
              </a:buClr>
              <a:buSzTx/>
              <a:buFontTx/>
              <a:buNone/>
              <a:tabLst/>
              <a:defRPr/>
            </a:pPr>
            <a:r>
              <a:rPr lang="en-US" sz="2800" b="0" dirty="0" smtClean="0">
                <a:solidFill>
                  <a:srgbClr val="800000"/>
                </a:solidFill>
                <a:latin typeface="+mn-lt"/>
                <a:cs typeface="+mn-cs"/>
              </a:rPr>
              <a:t>Actually, there is ample data from the Services, OSD PBL Awards, various data calls, and published material showing PBL to be a successful product support strategy.</a:t>
            </a:r>
          </a:p>
          <a:p>
            <a:pPr marL="457200" marR="0" lvl="0" indent="-457200" algn="l" defTabSz="914400" rtl="0" eaLnBrk="0" fontAlgn="base" latinLnBrk="0" hangingPunct="0">
              <a:lnSpc>
                <a:spcPct val="100000"/>
              </a:lnSpc>
              <a:spcBef>
                <a:spcPct val="20000"/>
              </a:spcBef>
              <a:spcAft>
                <a:spcPct val="0"/>
              </a:spcAft>
              <a:buClr>
                <a:srgbClr val="FD5F0D"/>
              </a:buClr>
              <a:buSzTx/>
              <a:buFontTx/>
              <a:buChar char="•"/>
              <a:tabLst/>
              <a:defRPr/>
            </a:pPr>
            <a:endParaRPr kumimoji="0" lang="en-US" sz="3600" b="0" i="0" u="none" strike="noStrike" kern="0" cap="none" spc="0" normalizeH="0" baseline="0" noProof="0" dirty="0" smtClean="0">
              <a:ln>
                <a:noFill/>
              </a:ln>
              <a:solidFill>
                <a:srgbClr val="800000"/>
              </a:solidFill>
              <a:effectLst/>
              <a:uLnTx/>
              <a:uFillTx/>
              <a:latin typeface="+mn-lt"/>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5" name="Text Placeholder 1"/>
          <p:cNvSpPr>
            <a:spLocks noGrp="1"/>
          </p:cNvSpPr>
          <p:nvPr>
            <p:ph type="body" sz="quarter" idx="4294967295"/>
          </p:nvPr>
        </p:nvSpPr>
        <p:spPr>
          <a:xfrm>
            <a:off x="581025" y="1546225"/>
            <a:ext cx="8077200" cy="564797"/>
          </a:xfrm>
          <a:prstGeom prst="rect">
            <a:avLst/>
          </a:prstGeom>
        </p:spPr>
        <p:txBody>
          <a:bodyPr/>
          <a:lstStyle/>
          <a:p>
            <a:pPr marL="457200" indent="-457200">
              <a:buFont typeface="Wingdings" pitchFamily="2" charset="2"/>
              <a:buAutoNum type="arabicPeriod" startAt="2"/>
            </a:pPr>
            <a:r>
              <a:rPr lang="en-US" sz="2800" b="1" dirty="0" smtClean="0"/>
              <a:t>“PBL equals outsourcing”</a:t>
            </a:r>
            <a:r>
              <a:rPr lang="en-US" sz="2800" dirty="0" smtClean="0"/>
              <a:t>… </a:t>
            </a:r>
          </a:p>
        </p:txBody>
      </p:sp>
      <p:sp>
        <p:nvSpPr>
          <p:cNvPr id="11266" name="Title 2"/>
          <p:cNvSpPr>
            <a:spLocks noGrp="1"/>
          </p:cNvSpPr>
          <p:nvPr>
            <p:ph type="ctrTitle" idx="4294967295"/>
          </p:nvPr>
        </p:nvSpPr>
        <p:spPr>
          <a:xfrm>
            <a:off x="1054100" y="457200"/>
            <a:ext cx="7772400" cy="914400"/>
          </a:xfrm>
        </p:spPr>
        <p:txBody>
          <a:bodyPr/>
          <a:lstStyle/>
          <a:p>
            <a:r>
              <a:rPr lang="en-US" smtClean="0"/>
              <a:t>PBL Misconceptions</a:t>
            </a:r>
          </a:p>
        </p:txBody>
      </p:sp>
      <p:pic>
        <p:nvPicPr>
          <p:cNvPr id="4" name="Picture 2" descr="http://www.policeexamprep.ca/wp-content/uploads/2010/02/syllogisms-297x300.jpg"/>
          <p:cNvPicPr>
            <a:picLocks noChangeAspect="1" noChangeArrowheads="1"/>
          </p:cNvPicPr>
          <p:nvPr/>
        </p:nvPicPr>
        <p:blipFill>
          <a:blip r:embed="rId2" cstate="print"/>
          <a:srcRect t="3209" b="11222"/>
          <a:stretch>
            <a:fillRect/>
          </a:stretch>
        </p:blipFill>
        <p:spPr bwMode="auto">
          <a:xfrm>
            <a:off x="1634490" y="2108493"/>
            <a:ext cx="5795010" cy="5008803"/>
          </a:xfrm>
          <a:prstGeom prst="rect">
            <a:avLst/>
          </a:prstGeom>
          <a:noFill/>
        </p:spPr>
      </p:pic>
      <p:sp>
        <p:nvSpPr>
          <p:cNvPr id="5" name="Text Placeholder 1"/>
          <p:cNvSpPr>
            <a:spLocks noGrp="1"/>
          </p:cNvSpPr>
          <p:nvPr>
            <p:ph type="body" sz="quarter" idx="4294967295"/>
          </p:nvPr>
        </p:nvSpPr>
        <p:spPr>
          <a:xfrm>
            <a:off x="643115" y="2059870"/>
            <a:ext cx="8077200" cy="1739900"/>
          </a:xfrm>
          <a:prstGeom prst="rect">
            <a:avLst/>
          </a:prstGeom>
        </p:spPr>
        <p:txBody>
          <a:bodyPr/>
          <a:lstStyle/>
          <a:p>
            <a:pPr marL="0" indent="0">
              <a:buNone/>
            </a:pPr>
            <a:r>
              <a:rPr lang="en-US" sz="2800" dirty="0" smtClean="0">
                <a:solidFill>
                  <a:srgbClr val="800000"/>
                </a:solidFill>
              </a:rPr>
              <a:t>In fact, the vast majority of support is a blend of public/private partnering, and the organic base is protected by law, policy, and guidance.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1"/>
                                      </p:to>
                                    </p:set>
                                    <p:animEffect filter="image" prLst="opacity: 0.1">
                                      <p:cBhvr rctx="IE">
                                        <p:cTn id="7" dur="indefinite"/>
                                        <p:tgtEl>
                                          <p:spTgt spid="4"/>
                                        </p:tgtEl>
                                      </p:cBhvr>
                                    </p:animEffect>
                                  </p:childTnLst>
                                </p:cTn>
                              </p:par>
                            </p:childTnLst>
                          </p:cTn>
                        </p:par>
                        <p:par>
                          <p:cTn id="8" fill="hold">
                            <p:stCondLst>
                              <p:cond delay="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01090" name="Picture 2" descr="http://www8.pcmag.com/media/images/357249-insider-threat.jpg?thumb=y"/>
          <p:cNvPicPr>
            <a:picLocks noChangeAspect="1" noChangeArrowheads="1"/>
          </p:cNvPicPr>
          <p:nvPr/>
        </p:nvPicPr>
        <p:blipFill>
          <a:blip r:embed="rId2" cstate="print">
            <a:lum bright="1000"/>
          </a:blip>
          <a:srcRect/>
          <a:stretch>
            <a:fillRect/>
          </a:stretch>
        </p:blipFill>
        <p:spPr bwMode="auto">
          <a:xfrm>
            <a:off x="2028825" y="2451012"/>
            <a:ext cx="4429125" cy="4063512"/>
          </a:xfrm>
          <a:prstGeom prst="rect">
            <a:avLst/>
          </a:prstGeom>
          <a:noFill/>
        </p:spPr>
      </p:pic>
      <p:sp>
        <p:nvSpPr>
          <p:cNvPr id="15361" name="Text Placeholder 1"/>
          <p:cNvSpPr>
            <a:spLocks noGrp="1"/>
          </p:cNvSpPr>
          <p:nvPr>
            <p:ph type="body" sz="quarter" idx="4294967295"/>
          </p:nvPr>
        </p:nvSpPr>
        <p:spPr>
          <a:xfrm>
            <a:off x="609599" y="1554480"/>
            <a:ext cx="8218312" cy="571500"/>
          </a:xfrm>
          <a:prstGeom prst="rect">
            <a:avLst/>
          </a:prstGeom>
        </p:spPr>
        <p:txBody>
          <a:bodyPr/>
          <a:lstStyle/>
          <a:p>
            <a:pPr marL="514350" indent="-514350">
              <a:buFont typeface="+mj-lt"/>
              <a:buAutoNum type="arabicPeriod" startAt="3"/>
            </a:pPr>
            <a:r>
              <a:rPr lang="en-US" sz="2800" b="1" dirty="0" smtClean="0"/>
              <a:t>“PBL is a threat to the Depots”</a:t>
            </a:r>
            <a:r>
              <a:rPr lang="en-US" sz="2800" dirty="0" smtClean="0"/>
              <a:t>… </a:t>
            </a:r>
          </a:p>
        </p:txBody>
      </p:sp>
      <p:sp>
        <p:nvSpPr>
          <p:cNvPr id="15362" name="Title 2"/>
          <p:cNvSpPr>
            <a:spLocks noGrp="1"/>
          </p:cNvSpPr>
          <p:nvPr>
            <p:ph type="ctrTitle" idx="4294967295"/>
          </p:nvPr>
        </p:nvSpPr>
        <p:spPr>
          <a:xfrm>
            <a:off x="1054100" y="457200"/>
            <a:ext cx="7772400" cy="914400"/>
          </a:xfrm>
        </p:spPr>
        <p:txBody>
          <a:bodyPr/>
          <a:lstStyle/>
          <a:p>
            <a:r>
              <a:rPr lang="en-US" smtClean="0"/>
              <a:t>PBL Misconceptions</a:t>
            </a:r>
          </a:p>
        </p:txBody>
      </p:sp>
      <p:sp>
        <p:nvSpPr>
          <p:cNvPr id="5" name="TextBox 4"/>
          <p:cNvSpPr txBox="1"/>
          <p:nvPr/>
        </p:nvSpPr>
        <p:spPr>
          <a:xfrm>
            <a:off x="643608" y="1983035"/>
            <a:ext cx="8088912" cy="2954655"/>
          </a:xfrm>
          <a:prstGeom prst="rect">
            <a:avLst/>
          </a:prstGeom>
          <a:noFill/>
        </p:spPr>
        <p:txBody>
          <a:bodyPr wrap="square" rtlCol="0">
            <a:spAutoFit/>
          </a:bodyPr>
          <a:lstStyle/>
          <a:p>
            <a:pPr lvl="0" eaLnBrk="0" hangingPunct="0">
              <a:spcBef>
                <a:spcPct val="20000"/>
              </a:spcBef>
              <a:buClr>
                <a:srgbClr val="FD5F0D"/>
              </a:buClr>
            </a:pPr>
            <a:r>
              <a:rPr lang="en-US" sz="2800" b="0" kern="0" dirty="0" smtClean="0">
                <a:solidFill>
                  <a:srgbClr val="800000"/>
                </a:solidFill>
                <a:latin typeface="Arial"/>
                <a:cs typeface="+mn-cs"/>
              </a:rPr>
              <a:t>PBL can actually be an enabler for the depots.  The depot workforce is protected by Law. PBLs (implemented with Partnerships) enable depots to get vital assistance in areas where they traditionally have had problems – getting needed spares and on-site technical support. </a:t>
            </a:r>
            <a:endParaRPr lang="en-US" sz="2800" kern="0" dirty="0" smtClean="0">
              <a:solidFill>
                <a:srgbClr val="800000"/>
              </a:solidFill>
              <a:latin typeface="Arial"/>
              <a:cs typeface="+mn-cs"/>
            </a:endParaRPr>
          </a:p>
          <a:p>
            <a:endParaRPr lang="en-US" dirty="0">
              <a:solidFill>
                <a:srgbClr val="80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601090"/>
                                        </p:tgtEl>
                                        <p:attrNameLst>
                                          <p:attrName>style.opacity</p:attrName>
                                        </p:attrNameLst>
                                      </p:cBhvr>
                                      <p:to>
                                        <p:strVal val="0.15"/>
                                      </p:to>
                                    </p:set>
                                    <p:animEffect filter="image" prLst="opacity: 0.15">
                                      <p:cBhvr rctx="IE">
                                        <p:cTn id="7" dur="indefinite"/>
                                        <p:tgtEl>
                                          <p:spTgt spid="601090"/>
                                        </p:tgtEl>
                                      </p:cBhvr>
                                    </p:animEffect>
                                  </p:childTnLst>
                                </p:cTn>
                              </p:par>
                            </p:childTnLst>
                          </p:cTn>
                        </p:par>
                        <p:par>
                          <p:cTn id="8" fill="hold">
                            <p:stCondLst>
                              <p:cond delay="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20815</TotalTime>
  <Words>3829</Words>
  <Application>Microsoft Macintosh PowerPoint</Application>
  <PresentationFormat>On-screen Show (4:3)</PresentationFormat>
  <Paragraphs>595</Paragraphs>
  <Slides>42</Slides>
  <Notes>28</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42</vt:i4>
      </vt:variant>
    </vt:vector>
  </HeadingPairs>
  <TitlesOfParts>
    <vt:vector size="45" baseType="lpstr">
      <vt:lpstr>Default Design</vt:lpstr>
      <vt:lpstr>Chart</vt:lpstr>
      <vt:lpstr>Canvas Drawing</vt:lpstr>
      <vt:lpstr>Slide 1</vt:lpstr>
      <vt:lpstr>Slide 2</vt:lpstr>
      <vt:lpstr>Slide 3</vt:lpstr>
      <vt:lpstr>Slide 4</vt:lpstr>
      <vt:lpstr>Slide 5</vt:lpstr>
      <vt:lpstr>PBL Definition</vt:lpstr>
      <vt:lpstr>PBL Misconceptions</vt:lpstr>
      <vt:lpstr>PBL Misconceptions</vt:lpstr>
      <vt:lpstr>PBL Misconceptions</vt:lpstr>
      <vt:lpstr>PBL Misconceptions</vt:lpstr>
      <vt:lpstr>PBL Misconceptions</vt:lpstr>
      <vt:lpstr>Slide 12</vt:lpstr>
      <vt:lpstr>PBL is not a Choice</vt:lpstr>
      <vt:lpstr>PBL is not a Choice </vt:lpstr>
      <vt:lpstr>What does “best value”  really mean?</vt:lpstr>
      <vt:lpstr>PBL Requirement is in  Army Policy</vt:lpstr>
      <vt:lpstr>DoD’s Primary Reference May 2014</vt:lpstr>
      <vt:lpstr>Slide 18</vt:lpstr>
      <vt:lpstr>The Motivation for PBL</vt:lpstr>
      <vt:lpstr>Fact: The Times Have Changed</vt:lpstr>
      <vt:lpstr>Augustine’s Laws</vt:lpstr>
      <vt:lpstr>Augustine’s Laws</vt:lpstr>
      <vt:lpstr>Augustine’s Laws</vt:lpstr>
      <vt:lpstr>Slide 24</vt:lpstr>
      <vt:lpstr>PBL WORKS! Even the GAO Admits It…</vt:lpstr>
      <vt:lpstr>Slide 26</vt:lpstr>
      <vt:lpstr>Logistics Response Time  Successes</vt:lpstr>
      <vt:lpstr>Slide 28</vt:lpstr>
      <vt:lpstr>Department of Defense PBL Award Winners</vt:lpstr>
      <vt:lpstr>Slide 30</vt:lpstr>
      <vt:lpstr>Traditional Support Approach</vt:lpstr>
      <vt:lpstr>PBL Buys Outcomes</vt:lpstr>
      <vt:lpstr>PBL rewards good behavior  </vt:lpstr>
      <vt:lpstr>Slide 34</vt:lpstr>
      <vt:lpstr>No Cookie Cutter Approach</vt:lpstr>
      <vt:lpstr>The Scope of a PBL Can Span Various “Levels”</vt:lpstr>
      <vt:lpstr>Spectrum of PBL Strategies</vt:lpstr>
      <vt:lpstr>Key Roles in PBL</vt:lpstr>
      <vt:lpstr>Slide 39</vt:lpstr>
      <vt:lpstr>Who can be a PSI?</vt:lpstr>
      <vt:lpstr>Summary</vt:lpstr>
      <vt:lpstr>Questions?</vt:lpstr>
    </vt:vector>
  </TitlesOfParts>
  <Company>College of Business, Univ of Tennessee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 Dalton</dc:creator>
  <cp:lastModifiedBy>Ron  Dalton</cp:lastModifiedBy>
  <cp:revision>2245</cp:revision>
  <cp:lastPrinted>2005-05-31T16:52:54Z</cp:lastPrinted>
  <dcterms:created xsi:type="dcterms:W3CDTF">2014-11-05T01:52:27Z</dcterms:created>
  <dcterms:modified xsi:type="dcterms:W3CDTF">2014-11-05T01:53:52Z</dcterms:modified>
</cp:coreProperties>
</file>