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17" r:id="rId1"/>
    <p:sldMasterId id="2147484026" r:id="rId2"/>
    <p:sldMasterId id="2147484028" r:id="rId3"/>
  </p:sldMasterIdLst>
  <p:notesMasterIdLst>
    <p:notesMasterId r:id="rId46"/>
  </p:notesMasterIdLst>
  <p:handoutMasterIdLst>
    <p:handoutMasterId r:id="rId47"/>
  </p:handoutMasterIdLst>
  <p:sldIdLst>
    <p:sldId id="300" r:id="rId4"/>
    <p:sldId id="839" r:id="rId5"/>
    <p:sldId id="903" r:id="rId6"/>
    <p:sldId id="885" r:id="rId7"/>
    <p:sldId id="940" r:id="rId8"/>
    <p:sldId id="524" r:id="rId9"/>
    <p:sldId id="516" r:id="rId10"/>
    <p:sldId id="518" r:id="rId11"/>
    <p:sldId id="517" r:id="rId12"/>
    <p:sldId id="716" r:id="rId13"/>
    <p:sldId id="630" r:id="rId14"/>
    <p:sldId id="910" r:id="rId15"/>
    <p:sldId id="904" r:id="rId16"/>
    <p:sldId id="598" r:id="rId17"/>
    <p:sldId id="398" r:id="rId18"/>
    <p:sldId id="597" r:id="rId19"/>
    <p:sldId id="607" r:id="rId20"/>
    <p:sldId id="660" r:id="rId21"/>
    <p:sldId id="664" r:id="rId22"/>
    <p:sldId id="665" r:id="rId23"/>
    <p:sldId id="663" r:id="rId24"/>
    <p:sldId id="676" r:id="rId25"/>
    <p:sldId id="646" r:id="rId26"/>
    <p:sldId id="647" r:id="rId27"/>
    <p:sldId id="837" r:id="rId28"/>
    <p:sldId id="391" r:id="rId29"/>
    <p:sldId id="833" r:id="rId30"/>
    <p:sldId id="402" r:id="rId31"/>
    <p:sldId id="403" r:id="rId32"/>
    <p:sldId id="410" r:id="rId33"/>
    <p:sldId id="414" r:id="rId34"/>
    <p:sldId id="580" r:id="rId35"/>
    <p:sldId id="581" r:id="rId36"/>
    <p:sldId id="886" r:id="rId37"/>
    <p:sldId id="576" r:id="rId38"/>
    <p:sldId id="428" r:id="rId39"/>
    <p:sldId id="945" r:id="rId40"/>
    <p:sldId id="941" r:id="rId41"/>
    <p:sldId id="942" r:id="rId42"/>
    <p:sldId id="943" r:id="rId43"/>
    <p:sldId id="944" r:id="rId44"/>
    <p:sldId id="939" r:id="rId45"/>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Whisenant" initials="KK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6699FF"/>
    <a:srgbClr val="0000FF"/>
    <a:srgbClr val="404040"/>
    <a:srgbClr val="FCFEB9"/>
    <a:srgbClr val="CC99FF"/>
    <a:srgbClr val="99CCFF"/>
    <a:srgbClr val="B5CB85"/>
    <a:srgbClr val="99CC00"/>
    <a:srgbClr val="8EB4E3"/>
    <a:srgbClr val="558E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81" autoAdjust="0"/>
    <p:restoredTop sz="83562" autoAdjust="0"/>
  </p:normalViewPr>
  <p:slideViewPr>
    <p:cSldViewPr snapToGrid="0">
      <p:cViewPr varScale="1">
        <p:scale>
          <a:sx n="93" d="100"/>
          <a:sy n="93" d="100"/>
        </p:scale>
        <p:origin x="-882" y="-90"/>
      </p:cViewPr>
      <p:guideLst>
        <p:guide orient="horz" pos="2896"/>
        <p:guide pos="2227"/>
      </p:guideLst>
    </p:cSldViewPr>
  </p:slideViewPr>
  <p:notesTextViewPr>
    <p:cViewPr>
      <p:scale>
        <a:sx n="100" d="100"/>
        <a:sy n="100" d="100"/>
      </p:scale>
      <p:origin x="0" y="0"/>
    </p:cViewPr>
  </p:notesTextViewPr>
  <p:sorterViewPr>
    <p:cViewPr>
      <p:scale>
        <a:sx n="100" d="100"/>
        <a:sy n="100" d="100"/>
      </p:scale>
      <p:origin x="0" y="55392"/>
    </p:cViewPr>
  </p:sorterViewPr>
  <p:notesViewPr>
    <p:cSldViewPr snapToGrid="0">
      <p:cViewPr varScale="1">
        <p:scale>
          <a:sx n="90" d="100"/>
          <a:sy n="90" d="100"/>
        </p:scale>
        <p:origin x="-2850"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67"/>
            <a:ext cx="3039463" cy="463802"/>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27100" eaLnBrk="0" hangingPunct="0">
              <a:defRPr sz="1000" i="1">
                <a:cs typeface="+mn-cs"/>
              </a:defRPr>
            </a:lvl1pPr>
          </a:lstStyle>
          <a:p>
            <a:pPr>
              <a:defRPr/>
            </a:pPr>
            <a:endParaRPr lang="en-US"/>
          </a:p>
        </p:txBody>
      </p:sp>
      <p:sp>
        <p:nvSpPr>
          <p:cNvPr id="3075" name="Rectangle 3"/>
          <p:cNvSpPr>
            <a:spLocks noGrp="1" noChangeArrowheads="1"/>
          </p:cNvSpPr>
          <p:nvPr>
            <p:ph type="dt" sz="quarter" idx="1"/>
          </p:nvPr>
        </p:nvSpPr>
        <p:spPr bwMode="auto">
          <a:xfrm>
            <a:off x="3972560" y="-1567"/>
            <a:ext cx="3037840" cy="463802"/>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27100" eaLnBrk="0" hangingPunct="0">
              <a:defRPr sz="1000" i="1">
                <a:cs typeface="+mn-cs"/>
              </a:defRPr>
            </a:lvl1pPr>
          </a:lstStyle>
          <a:p>
            <a:pPr>
              <a:defRPr/>
            </a:pPr>
            <a:fld id="{F8BED970-42B4-4A83-8037-2F89CB899792}" type="datetime1">
              <a:rPr lang="en-US"/>
              <a:pPr>
                <a:defRPr/>
              </a:pPr>
              <a:t>11/7/2014</a:t>
            </a:fld>
            <a:endParaRPr lang="en-US"/>
          </a:p>
        </p:txBody>
      </p:sp>
      <p:sp>
        <p:nvSpPr>
          <p:cNvPr id="3076" name="Rectangle 4"/>
          <p:cNvSpPr>
            <a:spLocks noGrp="1" noChangeArrowheads="1"/>
          </p:cNvSpPr>
          <p:nvPr>
            <p:ph type="ftr" sz="quarter" idx="2"/>
          </p:nvPr>
        </p:nvSpPr>
        <p:spPr bwMode="auto">
          <a:xfrm>
            <a:off x="0" y="8832599"/>
            <a:ext cx="3039463" cy="463801"/>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27100" eaLnBrk="0" hangingPunct="0">
              <a:defRPr sz="1000" i="1">
                <a:cs typeface="+mn-cs"/>
              </a:defRPr>
            </a:lvl1pPr>
          </a:lstStyle>
          <a:p>
            <a:pPr>
              <a:defRPr/>
            </a:pPr>
            <a:endParaRPr lang="en-US"/>
          </a:p>
        </p:txBody>
      </p:sp>
      <p:sp>
        <p:nvSpPr>
          <p:cNvPr id="3077" name="Rectangle 5"/>
          <p:cNvSpPr>
            <a:spLocks noGrp="1" noChangeArrowheads="1"/>
          </p:cNvSpPr>
          <p:nvPr>
            <p:ph type="sldNum" sz="quarter" idx="3"/>
          </p:nvPr>
        </p:nvSpPr>
        <p:spPr bwMode="auto">
          <a:xfrm>
            <a:off x="3972560" y="8832599"/>
            <a:ext cx="3037840" cy="463801"/>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27100" eaLnBrk="0" hangingPunct="0">
              <a:defRPr sz="1000" i="1">
                <a:cs typeface="+mn-cs"/>
              </a:defRPr>
            </a:lvl1pPr>
          </a:lstStyle>
          <a:p>
            <a:pPr>
              <a:defRPr/>
            </a:pPr>
            <a:fld id="{2EB044B1-F710-43C5-B18E-44E56DEADAAB}"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ftr" sz="quarter" idx="4"/>
          </p:nvPr>
        </p:nvSpPr>
        <p:spPr bwMode="auto">
          <a:xfrm>
            <a:off x="0" y="8832599"/>
            <a:ext cx="3039463" cy="463801"/>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27100" eaLnBrk="0" hangingPunct="0">
              <a:defRPr sz="1000" i="1">
                <a:cs typeface="+mn-cs"/>
              </a:defRPr>
            </a:lvl1pPr>
          </a:lstStyle>
          <a:p>
            <a:pPr>
              <a:defRPr/>
            </a:pPr>
            <a:endParaRPr lang="en-US"/>
          </a:p>
        </p:txBody>
      </p:sp>
      <p:sp>
        <p:nvSpPr>
          <p:cNvPr id="2053" name="Rectangle 5"/>
          <p:cNvSpPr>
            <a:spLocks noGrp="1" noChangeArrowheads="1"/>
          </p:cNvSpPr>
          <p:nvPr>
            <p:ph type="sldNum" sz="quarter" idx="5"/>
          </p:nvPr>
        </p:nvSpPr>
        <p:spPr bwMode="auto">
          <a:xfrm>
            <a:off x="3972560" y="8832599"/>
            <a:ext cx="3037840" cy="463801"/>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27100" eaLnBrk="0" hangingPunct="0">
              <a:defRPr sz="1000" i="1">
                <a:cs typeface="+mn-cs"/>
              </a:defRPr>
            </a:lvl1pPr>
          </a:lstStyle>
          <a:p>
            <a:pPr>
              <a:defRPr/>
            </a:pPr>
            <a:fld id="{D52B2306-850E-4864-A06E-9B04655E8C62}" type="slidenum">
              <a:rPr lang="en-US"/>
              <a:pPr>
                <a:defRPr/>
              </a:pPr>
              <a:t>‹#›</a:t>
            </a:fld>
            <a:endParaRPr lang="en-US"/>
          </a:p>
        </p:txBody>
      </p:sp>
      <p:sp>
        <p:nvSpPr>
          <p:cNvPr id="2054" name="Rectangle 6"/>
          <p:cNvSpPr>
            <a:spLocks noGrp="1" noChangeArrowheads="1"/>
          </p:cNvSpPr>
          <p:nvPr>
            <p:ph type="body" sz="quarter" idx="3"/>
          </p:nvPr>
        </p:nvSpPr>
        <p:spPr bwMode="auto">
          <a:xfrm>
            <a:off x="934720" y="4415516"/>
            <a:ext cx="5140960" cy="4182048"/>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3" name="Rectangle 7"/>
          <p:cNvSpPr>
            <a:spLocks noGrp="1" noRot="1" noChangeAspect="1" noChangeArrowheads="1" noTextEdit="1"/>
          </p:cNvSpPr>
          <p:nvPr>
            <p:ph type="sldImg" idx="2"/>
          </p:nvPr>
        </p:nvSpPr>
        <p:spPr bwMode="auto">
          <a:xfrm>
            <a:off x="1179513" y="696913"/>
            <a:ext cx="4649787" cy="348615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p:txBody>
          <a:bodyPr/>
          <a:lstStyle/>
          <a:p>
            <a:pPr>
              <a:defRPr/>
            </a:pPr>
            <a:fld id="{10D82E0B-2822-419C-8F9E-F0A6AF8E3B31}" type="slidenum">
              <a:rPr lang="en-US" smtClean="0"/>
              <a:pPr>
                <a:defRPr/>
              </a:pPr>
              <a:t>1</a:t>
            </a:fld>
            <a:endParaRPr lang="en-US" dirty="0" smtClean="0"/>
          </a:p>
        </p:txBody>
      </p:sp>
      <p:sp>
        <p:nvSpPr>
          <p:cNvPr id="122883" name="Rectangle 2050"/>
          <p:cNvSpPr>
            <a:spLocks noGrp="1" noRot="1" noChangeAspect="1" noChangeArrowheads="1" noTextEdit="1"/>
          </p:cNvSpPr>
          <p:nvPr>
            <p:ph type="sldImg"/>
          </p:nvPr>
        </p:nvSpPr>
        <p:spPr>
          <a:ln cap="flat"/>
        </p:spPr>
      </p:sp>
      <p:sp>
        <p:nvSpPr>
          <p:cNvPr id="122884" name="Rectangle 205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2289175" y="696913"/>
            <a:ext cx="2432050" cy="1824037"/>
          </a:xfrm>
          <a:ln/>
        </p:spPr>
      </p:sp>
      <p:sp>
        <p:nvSpPr>
          <p:cNvPr id="58371" name="Notes Placeholder 2"/>
          <p:cNvSpPr>
            <a:spLocks noGrp="1"/>
          </p:cNvSpPr>
          <p:nvPr>
            <p:ph type="body" idx="1"/>
          </p:nvPr>
        </p:nvSpPr>
        <p:spPr>
          <a:xfrm>
            <a:off x="267063" y="2820415"/>
            <a:ext cx="6543040" cy="5777149"/>
          </a:xfrm>
        </p:spPr>
        <p:txBody>
          <a:bodyPr/>
          <a:lstStyle/>
          <a:p>
            <a:r>
              <a:rPr lang="en-US" sz="1000" b="1" kern="1200" baseline="0" dirty="0" smtClean="0">
                <a:solidFill>
                  <a:schemeClr val="tx1"/>
                </a:solidFill>
                <a:latin typeface="Times New Roman" pitchFamily="18" charset="0"/>
                <a:ea typeface="+mn-ea"/>
                <a:cs typeface="+mn-cs"/>
              </a:rPr>
              <a:t>Activity 9 – Functional Requirements - </a:t>
            </a:r>
            <a:r>
              <a:rPr lang="en-US" sz="1000" kern="1200" baseline="0" dirty="0" smtClean="0">
                <a:solidFill>
                  <a:schemeClr val="tx1"/>
                </a:solidFill>
                <a:latin typeface="Times New Roman" pitchFamily="18" charset="0"/>
                <a:ea typeface="+mn-ea"/>
                <a:cs typeface="+mn-cs"/>
              </a:rPr>
              <a:t>Identify the operations, maintenance, and support functions that shall be performed in the intended environment for each product alternative under consideration; identify the human - performance requirements for operations, maintenance and support; document the requirements in a task inventory. </a:t>
            </a:r>
          </a:p>
          <a:p>
            <a:r>
              <a:rPr lang="en-US" sz="1000" b="1" kern="1200" baseline="0" dirty="0" smtClean="0">
                <a:solidFill>
                  <a:schemeClr val="tx1"/>
                </a:solidFill>
                <a:latin typeface="Times New Roman" pitchFamily="18" charset="0"/>
                <a:ea typeface="+mn-ea"/>
                <a:cs typeface="+mn-cs"/>
              </a:rPr>
              <a:t>Activity 9.1 – Identify Functions - </a:t>
            </a:r>
            <a:r>
              <a:rPr lang="en-US" sz="1000" kern="1200" baseline="0" dirty="0" smtClean="0">
                <a:solidFill>
                  <a:schemeClr val="tx1"/>
                </a:solidFill>
                <a:latin typeface="Times New Roman" pitchFamily="18" charset="0"/>
                <a:ea typeface="+mn-ea"/>
                <a:cs typeface="+mn-cs"/>
              </a:rPr>
              <a:t>Identify and document the functions that shall be performed for the new product to be operated and maintained in its intended environment for each design alternative under consideration. </a:t>
            </a:r>
          </a:p>
          <a:p>
            <a:r>
              <a:rPr lang="en-US" sz="1000" b="1" kern="1200" baseline="0" dirty="0" smtClean="0">
                <a:solidFill>
                  <a:schemeClr val="tx1"/>
                </a:solidFill>
                <a:latin typeface="Times New Roman" pitchFamily="18" charset="0"/>
                <a:ea typeface="+mn-ea"/>
                <a:cs typeface="+mn-cs"/>
              </a:rPr>
              <a:t>Activity 9.2 – Unique Item Functions - </a:t>
            </a:r>
            <a:r>
              <a:rPr lang="en-US" sz="1000" kern="1200" baseline="0" dirty="0" smtClean="0">
                <a:solidFill>
                  <a:schemeClr val="tx1"/>
                </a:solidFill>
                <a:latin typeface="Times New Roman" pitchFamily="18" charset="0"/>
                <a:ea typeface="+mn-ea"/>
                <a:cs typeface="+mn-cs"/>
              </a:rPr>
              <a:t>Identify and document the functions which are unique to the new product due to new design technology or operational concepts. Identify hazards, including hazardous material, hazardous waste, and environmental pollutants, associated with those functions identified. Identify the design margins and support system resources that will respond to the customer’s Mission Profile requirements.</a:t>
            </a:r>
          </a:p>
          <a:p>
            <a:r>
              <a:rPr lang="en-US" sz="1000" b="1" kern="1200" baseline="0" dirty="0" smtClean="0">
                <a:solidFill>
                  <a:schemeClr val="tx1"/>
                </a:solidFill>
                <a:latin typeface="Times New Roman" pitchFamily="18" charset="0"/>
                <a:ea typeface="+mn-ea"/>
                <a:cs typeface="+mn-cs"/>
              </a:rPr>
              <a:t>Activity 9.3 – Function Drivers - </a:t>
            </a:r>
            <a:r>
              <a:rPr lang="en-US" sz="1000" kern="1200" baseline="0" dirty="0" smtClean="0">
                <a:solidFill>
                  <a:schemeClr val="tx1"/>
                </a:solidFill>
                <a:latin typeface="Times New Roman" pitchFamily="18" charset="0"/>
                <a:ea typeface="+mn-ea"/>
                <a:cs typeface="+mn-cs"/>
              </a:rPr>
              <a:t>Identify and document the functions which are supportability, cost, or readiness drivers. Identify potential hazards, including hazardous material, hazardous waste, and environmental pollutants, associated with the functions identified.</a:t>
            </a:r>
          </a:p>
          <a:p>
            <a:r>
              <a:rPr lang="en-US" sz="1000" b="1" kern="1200" baseline="0" dirty="0" smtClean="0">
                <a:solidFill>
                  <a:schemeClr val="tx1"/>
                </a:solidFill>
                <a:latin typeface="Times New Roman" pitchFamily="18" charset="0"/>
                <a:ea typeface="+mn-ea"/>
                <a:cs typeface="+mn-cs"/>
              </a:rPr>
              <a:t>Activity 9.4 – Function Risks - </a:t>
            </a:r>
            <a:r>
              <a:rPr lang="en-US" sz="1000" kern="1200" baseline="0" dirty="0" smtClean="0">
                <a:solidFill>
                  <a:schemeClr val="tx1"/>
                </a:solidFill>
                <a:latin typeface="Times New Roman" pitchFamily="18" charset="0"/>
                <a:ea typeface="+mn-ea"/>
                <a:cs typeface="+mn-cs"/>
              </a:rPr>
              <a:t>Identify any risks involved in satisfying the functional requirements of the new product.</a:t>
            </a:r>
          </a:p>
          <a:p>
            <a:r>
              <a:rPr lang="en-US" sz="1000" b="1" kern="1200" baseline="0" dirty="0" smtClean="0">
                <a:solidFill>
                  <a:schemeClr val="tx1"/>
                </a:solidFill>
                <a:latin typeface="Times New Roman" pitchFamily="18" charset="0"/>
                <a:ea typeface="+mn-ea"/>
                <a:cs typeface="+mn-cs"/>
              </a:rPr>
              <a:t>Activity 9.5 – Failure Mode, Effects, and Criticality Analysis - </a:t>
            </a:r>
            <a:r>
              <a:rPr lang="en-US" sz="1000" kern="1200" baseline="0" dirty="0" smtClean="0">
                <a:solidFill>
                  <a:schemeClr val="tx1"/>
                </a:solidFill>
                <a:latin typeface="Times New Roman" pitchFamily="18" charset="0"/>
                <a:ea typeface="+mn-ea"/>
                <a:cs typeface="+mn-cs"/>
              </a:rPr>
              <a:t>If not previously performed as part of the customer’s reliability engineering program, a Failure Mode, Effects, and Criticality Analysis (FMECA) shall be performed to identify the ways in which the product can fail, to identify performance consequences, and to serve as basis in the identification of Critical Safety Items and potential areas for preventative and corrective maintenance for the product. </a:t>
            </a:r>
          </a:p>
          <a:p>
            <a:r>
              <a:rPr lang="en-US" sz="1000" b="1" kern="1200" baseline="0" dirty="0" smtClean="0">
                <a:solidFill>
                  <a:schemeClr val="tx1"/>
                </a:solidFill>
                <a:latin typeface="Times New Roman" pitchFamily="18" charset="0"/>
                <a:ea typeface="+mn-ea"/>
                <a:cs typeface="+mn-cs"/>
              </a:rPr>
              <a:t>Activity 9.6 – Fault Tree Analysis - </a:t>
            </a:r>
            <a:r>
              <a:rPr lang="en-US" sz="1000" kern="1200" baseline="0" dirty="0" smtClean="0">
                <a:solidFill>
                  <a:schemeClr val="tx1"/>
                </a:solidFill>
                <a:latin typeface="Times New Roman" pitchFamily="18" charset="0"/>
                <a:ea typeface="+mn-ea"/>
                <a:cs typeface="+mn-cs"/>
              </a:rPr>
              <a:t>If not previously performed as part of the customer’s reliability engineering program, a Fault Tree Analysis (FTA) shall be performed to assess the safety-critical functions within the</a:t>
            </a:r>
          </a:p>
          <a:p>
            <a:r>
              <a:rPr lang="en-US" sz="1000" kern="1200" baseline="0" dirty="0" smtClean="0">
                <a:solidFill>
                  <a:schemeClr val="tx1"/>
                </a:solidFill>
                <a:latin typeface="Times New Roman" pitchFamily="18" charset="0"/>
                <a:ea typeface="+mn-ea"/>
                <a:cs typeface="+mn-cs"/>
              </a:rPr>
              <a:t>product’s architecture and design.</a:t>
            </a:r>
          </a:p>
          <a:p>
            <a:r>
              <a:rPr lang="en-US" sz="1000" b="1" kern="1200" baseline="0" dirty="0" smtClean="0">
                <a:solidFill>
                  <a:schemeClr val="tx1"/>
                </a:solidFill>
                <a:latin typeface="Times New Roman" pitchFamily="18" charset="0"/>
                <a:ea typeface="+mn-ea"/>
                <a:cs typeface="+mn-cs"/>
              </a:rPr>
              <a:t>Activity 9.7 – Reliability Centered Maintenance Analysis - </a:t>
            </a:r>
            <a:r>
              <a:rPr lang="en-US" sz="1000" kern="1200" baseline="0" dirty="0" smtClean="0">
                <a:solidFill>
                  <a:schemeClr val="tx1"/>
                </a:solidFill>
                <a:latin typeface="Times New Roman" pitchFamily="18" charset="0"/>
                <a:ea typeface="+mn-ea"/>
                <a:cs typeface="+mn-cs"/>
              </a:rPr>
              <a:t>Preventive maintenance task requirements shall be identified by conducting reliability centered maintenance (RCM) analysis. The RCM activities shall be included in the Task Inventory per Activity 9.8. The RCM analysis shall be based on the FMECA data and documented in the LPD format, or in an equivalent format approved by the customer.</a:t>
            </a:r>
          </a:p>
          <a:p>
            <a:r>
              <a:rPr lang="en-US" sz="1000" b="1" kern="1200" baseline="0" dirty="0" smtClean="0">
                <a:solidFill>
                  <a:schemeClr val="tx1"/>
                </a:solidFill>
                <a:latin typeface="Times New Roman" pitchFamily="18" charset="0"/>
                <a:ea typeface="+mn-ea"/>
                <a:cs typeface="+mn-cs"/>
              </a:rPr>
              <a:t>Activity 9.8 – Task Inventory - </a:t>
            </a:r>
            <a:r>
              <a:rPr lang="en-US" sz="1000" kern="1200" baseline="0" dirty="0" smtClean="0">
                <a:solidFill>
                  <a:schemeClr val="tx1"/>
                </a:solidFill>
                <a:latin typeface="Times New Roman" pitchFamily="18" charset="0"/>
                <a:ea typeface="+mn-ea"/>
                <a:cs typeface="+mn-cs"/>
              </a:rPr>
              <a:t>A task inventory shall be prepared for the new product or facility being acquired. This task inventory shall identify all corrective and preventive tasks that operator and maintenance personnel shall perform with regard to the new product under development based on the operational analysis, scenarios/conditions, and the identified functional requirements (i.e., functional analysis). </a:t>
            </a:r>
          </a:p>
          <a:p>
            <a:r>
              <a:rPr lang="en-US" sz="1000" b="1" kern="1200" baseline="0" dirty="0" smtClean="0">
                <a:solidFill>
                  <a:schemeClr val="tx1"/>
                </a:solidFill>
                <a:latin typeface="Times New Roman" pitchFamily="18" charset="0"/>
                <a:ea typeface="+mn-ea"/>
                <a:cs typeface="+mn-cs"/>
              </a:rPr>
              <a:t>Activity 9.9 – Design Alternatives - </a:t>
            </a:r>
            <a:r>
              <a:rPr lang="en-US" sz="1000" b="0" kern="1200" baseline="0" dirty="0" smtClean="0">
                <a:solidFill>
                  <a:schemeClr val="tx1"/>
                </a:solidFill>
                <a:latin typeface="Times New Roman" pitchFamily="18" charset="0"/>
                <a:ea typeface="+mn-ea"/>
                <a:cs typeface="+mn-cs"/>
              </a:rPr>
              <a:t>P</a:t>
            </a:r>
            <a:r>
              <a:rPr lang="en-US" sz="1000" kern="1200" baseline="0" dirty="0" smtClean="0">
                <a:solidFill>
                  <a:schemeClr val="tx1"/>
                </a:solidFill>
                <a:latin typeface="Times New Roman" pitchFamily="18" charset="0"/>
                <a:ea typeface="+mn-ea"/>
                <a:cs typeface="+mn-cs"/>
              </a:rPr>
              <a:t>articipate in formulating design alternatives to correct design deficiencies uncovered during the identification of functions or operations and maintenance task requirements. Design alternatives which reduce or simplify functions shall be analyzed.</a:t>
            </a:r>
          </a:p>
          <a:p>
            <a:r>
              <a:rPr lang="en-US" sz="1000" b="1" kern="1200" baseline="0" dirty="0" smtClean="0">
                <a:solidFill>
                  <a:schemeClr val="tx1"/>
                </a:solidFill>
                <a:latin typeface="Times New Roman" pitchFamily="18" charset="0"/>
                <a:ea typeface="+mn-ea"/>
                <a:cs typeface="+mn-cs"/>
              </a:rPr>
              <a:t>Activity 9.10 – Function Updates - </a:t>
            </a:r>
            <a:r>
              <a:rPr lang="en-US" sz="1000" kern="1200" baseline="0" dirty="0" smtClean="0">
                <a:solidFill>
                  <a:schemeClr val="tx1"/>
                </a:solidFill>
                <a:latin typeface="Times New Roman" pitchFamily="18" charset="0"/>
                <a:ea typeface="+mn-ea"/>
                <a:cs typeface="+mn-cs"/>
              </a:rPr>
              <a:t>Update the functions and operations and maintenance task requirements as the new product becomes better defined and better data becomes available.</a:t>
            </a:r>
          </a:p>
        </p:txBody>
      </p:sp>
      <p:sp>
        <p:nvSpPr>
          <p:cNvPr id="177156" name="Slide Number Placeholder 3"/>
          <p:cNvSpPr>
            <a:spLocks noGrp="1"/>
          </p:cNvSpPr>
          <p:nvPr>
            <p:ph type="sldNum" sz="quarter" idx="5"/>
          </p:nvPr>
        </p:nvSpPr>
        <p:spPr/>
        <p:txBody>
          <a:bodyPr/>
          <a:lstStyle/>
          <a:p>
            <a:pPr>
              <a:defRPr/>
            </a:pPr>
            <a:fld id="{B837DB51-7831-444A-8203-AAF7E0AACD29}" type="slidenum">
              <a:rPr lang="en-US" smtClean="0">
                <a:latin typeface="Arial" pitchFamily="34" charset="0"/>
              </a:rPr>
              <a:pPr>
                <a:def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1912938" y="598488"/>
            <a:ext cx="3186112" cy="2389187"/>
          </a:xfrm>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baseline="0" dirty="0" smtClean="0">
                <a:solidFill>
                  <a:schemeClr val="tx1"/>
                </a:solidFill>
                <a:latin typeface="Times New Roman" pitchFamily="18" charset="0"/>
                <a:ea typeface="+mn-ea"/>
                <a:cs typeface="+mn-cs"/>
              </a:rPr>
              <a:t>PSA is an iterative and multidisciplinary activity with many interfaces. The PSA process can be divided into two general parts: (a) analysis of product support, and (b) assessment and verification of supportability. The iterative nature of this process and the input - output relationship of the interfaces change with the acquisition phases.</a:t>
            </a:r>
          </a:p>
          <a:p>
            <a:pPr eaLnBrk="1" fontAlgn="auto" hangingPunct="1">
              <a:spcBef>
                <a:spcPts val="0"/>
              </a:spcBef>
              <a:spcAft>
                <a:spcPts val="0"/>
              </a:spcAft>
              <a:defRPr/>
            </a:pPr>
            <a:endParaRPr lang="en-US" sz="1050" dirty="0"/>
          </a:p>
        </p:txBody>
      </p:sp>
      <p:sp>
        <p:nvSpPr>
          <p:cNvPr id="175108" name="Slide Number Placeholder 3"/>
          <p:cNvSpPr>
            <a:spLocks noGrp="1"/>
          </p:cNvSpPr>
          <p:nvPr>
            <p:ph type="sldNum" sz="quarter" idx="5"/>
          </p:nvPr>
        </p:nvSpPr>
        <p:spPr/>
        <p:txBody>
          <a:bodyPr/>
          <a:lstStyle/>
          <a:p>
            <a:pPr>
              <a:defRPr/>
            </a:pPr>
            <a:fld id="{FDF5BDB0-69B6-4966-9410-3C51DA1C5A8F}" type="slidenum">
              <a:rPr lang="en-US" smtClean="0"/>
              <a:pPr>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p:txBody>
          <a:bodyPr/>
          <a:lstStyle/>
          <a:p>
            <a:pPr eaLnBrk="1" fontAlgn="auto" hangingPunct="1">
              <a:spcBef>
                <a:spcPct val="0"/>
              </a:spcBef>
              <a:spcAft>
                <a:spcPts val="0"/>
              </a:spcAft>
              <a:defRPr/>
            </a:pPr>
            <a:r>
              <a:rPr lang="en-US" sz="1050" dirty="0" smtClean="0"/>
              <a:t>What can we do to </a:t>
            </a:r>
          </a:p>
        </p:txBody>
      </p:sp>
      <p:sp>
        <p:nvSpPr>
          <p:cNvPr id="177156" name="Slide Number Placeholder 3"/>
          <p:cNvSpPr>
            <a:spLocks noGrp="1"/>
          </p:cNvSpPr>
          <p:nvPr>
            <p:ph type="sldNum" sz="quarter" idx="5"/>
          </p:nvPr>
        </p:nvSpPr>
        <p:spPr/>
        <p:txBody>
          <a:bodyPr/>
          <a:lstStyle/>
          <a:p>
            <a:pPr>
              <a:defRPr/>
            </a:pPr>
            <a:fld id="{B837DB51-7831-444A-8203-AAF7E0AACD29}" type="slidenum">
              <a:rPr lang="en-US" smtClean="0">
                <a:latin typeface="Arial" pitchFamily="34" charset="0"/>
              </a:rPr>
              <a:pPr>
                <a:def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p:txBody>
          <a:bodyPr/>
          <a:lstStyle/>
          <a:p>
            <a:pPr eaLnBrk="1" fontAlgn="auto" hangingPunct="1">
              <a:spcBef>
                <a:spcPct val="0"/>
              </a:spcBef>
              <a:spcAft>
                <a:spcPts val="0"/>
              </a:spcAft>
              <a:defRPr/>
            </a:pPr>
            <a:endParaRPr lang="en-US" sz="1050" dirty="0" smtClean="0"/>
          </a:p>
        </p:txBody>
      </p:sp>
      <p:sp>
        <p:nvSpPr>
          <p:cNvPr id="177156" name="Slide Number Placeholder 3"/>
          <p:cNvSpPr>
            <a:spLocks noGrp="1"/>
          </p:cNvSpPr>
          <p:nvPr>
            <p:ph type="sldNum" sz="quarter" idx="5"/>
          </p:nvPr>
        </p:nvSpPr>
        <p:spPr/>
        <p:txBody>
          <a:bodyPr/>
          <a:lstStyle/>
          <a:p>
            <a:pPr>
              <a:defRPr/>
            </a:pPr>
            <a:fld id="{B837DB51-7831-444A-8203-AAF7E0AACD29}" type="slidenum">
              <a:rPr lang="en-US" smtClean="0">
                <a:latin typeface="Arial" pitchFamily="34" charset="0"/>
              </a:rPr>
              <a:pPr>
                <a:def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5800" y="420688"/>
            <a:ext cx="3098800" cy="2324100"/>
          </a:xfrm>
        </p:spPr>
      </p:sp>
      <p:sp>
        <p:nvSpPr>
          <p:cNvPr id="3" name="Notes Placeholder 2"/>
          <p:cNvSpPr>
            <a:spLocks noGrp="1"/>
          </p:cNvSpPr>
          <p:nvPr>
            <p:ph type="body" idx="1"/>
          </p:nvPr>
        </p:nvSpPr>
        <p:spPr>
          <a:xfrm>
            <a:off x="267063" y="2915875"/>
            <a:ext cx="6512225" cy="5681690"/>
          </a:xfrm>
        </p:spPr>
        <p:txBody>
          <a:bodyPr>
            <a:noAutofit/>
          </a:bodyPr>
          <a:lstStyle/>
          <a:p>
            <a:r>
              <a:rPr lang="en-US" sz="1000" baseline="0" dirty="0" smtClean="0"/>
              <a:t>During </a:t>
            </a:r>
            <a:r>
              <a:rPr lang="en-US" sz="1000" kern="1200" baseline="0" dirty="0" smtClean="0">
                <a:solidFill>
                  <a:schemeClr val="tx1"/>
                </a:solidFill>
                <a:latin typeface="Times New Roman" pitchFamily="18" charset="0"/>
                <a:ea typeface="+mn-ea"/>
                <a:cs typeface="+mn-cs"/>
              </a:rPr>
              <a:t>Materiel Solution Analysis we can influence system design and operational concepts.</a:t>
            </a:r>
          </a:p>
          <a:p>
            <a:r>
              <a:rPr lang="en-US" sz="1000" kern="1200" baseline="0" dirty="0" smtClean="0">
                <a:solidFill>
                  <a:schemeClr val="tx1"/>
                </a:solidFill>
                <a:latin typeface="Times New Roman" pitchFamily="18" charset="0"/>
                <a:ea typeface="+mn-ea"/>
                <a:cs typeface="+mn-cs"/>
              </a:rPr>
              <a:t>Milestone A is the Risk Reduction Decision. Therefore our goal as logisticians during MSA, is to identify supportability risks and either influence redesign or determine mitigation techniques through preventive maintenance or redundancy. All of our activities during this phase of the lifecycle relate to risk identification.</a:t>
            </a:r>
          </a:p>
          <a:p>
            <a:r>
              <a:rPr lang="en-US" sz="1000" kern="1200" baseline="0" dirty="0" smtClean="0">
                <a:solidFill>
                  <a:schemeClr val="tx1"/>
                </a:solidFill>
                <a:latin typeface="Times New Roman" pitchFamily="18" charset="0"/>
                <a:ea typeface="+mn-ea"/>
                <a:cs typeface="+mn-cs"/>
              </a:rPr>
              <a:t>Note that this chart and each of the PSA life cycle charts show a series of activities in the order to which they could be performed</a:t>
            </a:r>
            <a:r>
              <a:rPr lang="en-US" sz="1000" dirty="0" smtClean="0"/>
              <a:t> as many activities feed other activities.</a:t>
            </a:r>
            <a:r>
              <a:rPr lang="en-US" sz="1000" kern="1200" baseline="0" dirty="0" smtClean="0">
                <a:solidFill>
                  <a:schemeClr val="tx1"/>
                </a:solidFill>
                <a:latin typeface="Times New Roman" pitchFamily="18" charset="0"/>
                <a:ea typeface="+mn-ea"/>
                <a:cs typeface="+mn-cs"/>
              </a:rPr>
              <a:t> However, all activities and sub activities many not be suited to your program, you must evaluate each one to determine applicability, if only slightly. </a:t>
            </a:r>
          </a:p>
          <a:p>
            <a:r>
              <a:rPr lang="en-US" sz="1000" kern="1200" baseline="0" dirty="0" smtClean="0">
                <a:solidFill>
                  <a:schemeClr val="tx1"/>
                </a:solidFill>
                <a:latin typeface="Times New Roman" pitchFamily="18" charset="0"/>
                <a:ea typeface="+mn-ea"/>
                <a:cs typeface="+mn-cs"/>
              </a:rPr>
              <a:t>So lets discuss each of the activities and how they relate to one another through inputs and outputs.</a:t>
            </a:r>
          </a:p>
          <a:p>
            <a:pPr algn="l"/>
            <a:r>
              <a:rPr lang="en-US" sz="1000" kern="1200" baseline="0" dirty="0" smtClean="0">
                <a:solidFill>
                  <a:schemeClr val="tx1"/>
                </a:solidFill>
                <a:latin typeface="Times New Roman" pitchFamily="18" charset="0"/>
                <a:ea typeface="+mn-ea"/>
                <a:cs typeface="+mn-cs"/>
              </a:rPr>
              <a:t>Activity 4 is where we develop the Intended Use and Capabilities Report. Specifically, identify and document the supportability factors related to the application of the new product. Then, for each factor, develop quantitative data supported by operationally oriented analyses that takes into account technology maturity, fiscal constraints, and timeframe requirements. Establish a threshold value and an objective value, but at higher risk in cost, schedule, and technology, for each factor. In this report we will have documented the </a:t>
            </a:r>
            <a:r>
              <a:rPr lang="en-US" sz="1000" b="0" kern="1200" dirty="0" smtClean="0">
                <a:solidFill>
                  <a:schemeClr val="tx1"/>
                </a:solidFill>
                <a:latin typeface="Times New Roman" pitchFamily="18" charset="0"/>
                <a:ea typeface="+mn-ea"/>
                <a:cs typeface="+mn-cs"/>
              </a:rPr>
              <a:t>Sustainment Metrics for</a:t>
            </a:r>
            <a:r>
              <a:rPr lang="en-US" sz="1000" b="0" kern="1200" baseline="0" dirty="0" smtClean="0">
                <a:solidFill>
                  <a:schemeClr val="tx1"/>
                </a:solidFill>
                <a:latin typeface="Times New Roman" pitchFamily="18" charset="0"/>
                <a:ea typeface="+mn-ea"/>
                <a:cs typeface="+mn-cs"/>
              </a:rPr>
              <a:t> </a:t>
            </a:r>
            <a:r>
              <a:rPr lang="en-US" sz="1000" kern="1200" dirty="0" smtClean="0">
                <a:solidFill>
                  <a:schemeClr val="tx1"/>
                </a:solidFill>
                <a:latin typeface="Times New Roman" pitchFamily="18" charset="0"/>
                <a:ea typeface="+mn-ea"/>
                <a:cs typeface="+mn-cs"/>
              </a:rPr>
              <a:t>A</a:t>
            </a:r>
            <a:r>
              <a:rPr lang="en-US" sz="1000" kern="1200" spc="-300" baseline="-25000" dirty="0" smtClean="0">
                <a:solidFill>
                  <a:schemeClr val="tx1"/>
                </a:solidFill>
                <a:latin typeface="Times New Roman" pitchFamily="18" charset="0"/>
                <a:ea typeface="+mn-ea"/>
                <a:cs typeface="+mn-cs"/>
              </a:rPr>
              <a:t>O    </a:t>
            </a:r>
            <a:r>
              <a:rPr lang="en-US" sz="1000" kern="1200" dirty="0" smtClean="0">
                <a:solidFill>
                  <a:schemeClr val="tx1"/>
                </a:solidFill>
                <a:latin typeface="Times New Roman" pitchFamily="18" charset="0"/>
                <a:ea typeface="+mn-ea"/>
                <a:cs typeface="+mn-cs"/>
              </a:rPr>
              <a:t> (Operational Availability) </a:t>
            </a:r>
            <a:r>
              <a:rPr lang="en-US" sz="1000" kern="1200" baseline="0" dirty="0" smtClean="0">
                <a:solidFill>
                  <a:schemeClr val="tx1"/>
                </a:solidFill>
                <a:latin typeface="Times New Roman" pitchFamily="18" charset="0"/>
                <a:ea typeface="+mn-ea"/>
                <a:cs typeface="+mn-cs"/>
              </a:rPr>
              <a:t> </a:t>
            </a:r>
            <a:r>
              <a:rPr lang="en-US" sz="1000" kern="1200" dirty="0" smtClean="0">
                <a:solidFill>
                  <a:schemeClr val="tx1"/>
                </a:solidFill>
                <a:latin typeface="Times New Roman" pitchFamily="18" charset="0"/>
                <a:ea typeface="+mn-ea"/>
                <a:cs typeface="+mn-cs"/>
              </a:rPr>
              <a:t>A</a:t>
            </a:r>
            <a:r>
              <a:rPr lang="en-US" sz="1000" kern="1200" baseline="-25000" dirty="0" smtClean="0">
                <a:solidFill>
                  <a:schemeClr val="tx1"/>
                </a:solidFill>
                <a:latin typeface="Times New Roman" pitchFamily="18" charset="0"/>
                <a:ea typeface="+mn-ea"/>
                <a:cs typeface="+mn-cs"/>
              </a:rPr>
              <a:t>M</a:t>
            </a:r>
            <a:r>
              <a:rPr lang="en-US" sz="1000" kern="1200" dirty="0" smtClean="0">
                <a:solidFill>
                  <a:schemeClr val="tx1"/>
                </a:solidFill>
                <a:latin typeface="Times New Roman" pitchFamily="18" charset="0"/>
                <a:ea typeface="+mn-ea"/>
                <a:cs typeface="+mn-cs"/>
              </a:rPr>
              <a:t>  (Materiel</a:t>
            </a:r>
            <a:r>
              <a:rPr lang="en-US" sz="1000" kern="1200" baseline="0" dirty="0" smtClean="0">
                <a:solidFill>
                  <a:schemeClr val="tx1"/>
                </a:solidFill>
                <a:latin typeface="Times New Roman" pitchFamily="18" charset="0"/>
                <a:ea typeface="+mn-ea"/>
                <a:cs typeface="+mn-cs"/>
              </a:rPr>
              <a:t> Availability)</a:t>
            </a:r>
            <a:r>
              <a:rPr lang="en-US" sz="1000" kern="1200" dirty="0" smtClean="0">
                <a:solidFill>
                  <a:schemeClr val="tx1"/>
                </a:solidFill>
                <a:latin typeface="Times New Roman" pitchFamily="18" charset="0"/>
                <a:ea typeface="+mn-ea"/>
                <a:cs typeface="+mn-cs"/>
              </a:rPr>
              <a:t>  R</a:t>
            </a:r>
            <a:r>
              <a:rPr lang="en-US" sz="1000" kern="1200" baseline="-25000" dirty="0" smtClean="0">
                <a:solidFill>
                  <a:schemeClr val="tx1"/>
                </a:solidFill>
                <a:latin typeface="Times New Roman" pitchFamily="18" charset="0"/>
                <a:ea typeface="+mn-ea"/>
                <a:cs typeface="+mn-cs"/>
              </a:rPr>
              <a:t>M</a:t>
            </a:r>
            <a:r>
              <a:rPr lang="en-US" sz="1000" kern="1200" dirty="0" smtClean="0">
                <a:solidFill>
                  <a:schemeClr val="tx1"/>
                </a:solidFill>
                <a:latin typeface="Times New Roman" pitchFamily="18" charset="0"/>
                <a:ea typeface="+mn-ea"/>
                <a:cs typeface="+mn-cs"/>
              </a:rPr>
              <a:t>  (Materiel</a:t>
            </a:r>
            <a:r>
              <a:rPr lang="en-US" sz="1000" kern="1200" baseline="0" dirty="0" smtClean="0">
                <a:solidFill>
                  <a:schemeClr val="tx1"/>
                </a:solidFill>
                <a:latin typeface="Times New Roman" pitchFamily="18" charset="0"/>
                <a:ea typeface="+mn-ea"/>
                <a:cs typeface="+mn-cs"/>
              </a:rPr>
              <a:t> Reliability)  </a:t>
            </a:r>
            <a:r>
              <a:rPr lang="en-US" sz="1000" kern="1200" dirty="0" smtClean="0">
                <a:solidFill>
                  <a:schemeClr val="tx1"/>
                </a:solidFill>
                <a:latin typeface="Times New Roman" pitchFamily="18" charset="0"/>
                <a:ea typeface="+mn-ea"/>
                <a:cs typeface="+mn-cs"/>
              </a:rPr>
              <a:t>O&amp;S (Operation and Sustainment)   DT (Allowable downtime).</a:t>
            </a:r>
          </a:p>
          <a:p>
            <a:r>
              <a:rPr lang="en-US" sz="1000" kern="1200" baseline="0" dirty="0" smtClean="0">
                <a:solidFill>
                  <a:schemeClr val="tx1"/>
                </a:solidFill>
                <a:latin typeface="Times New Roman" pitchFamily="18" charset="0"/>
                <a:ea typeface="+mn-ea"/>
                <a:cs typeface="+mn-cs"/>
              </a:rPr>
              <a:t>With the analysis on Intended Use and Capabilities we can begin to develop a Product Support Strategy, Activity 1. Prepare potential supportability objectives for the new product, identify and document the risk of accomplishing these objectives, and identify proposed Product Support Analysis activities and sub-activities to be performed. Identify the organizations to perform each of the activities and sub-activities. </a:t>
            </a:r>
          </a:p>
          <a:p>
            <a:r>
              <a:rPr lang="en-US" sz="1000" kern="1200" baseline="0" dirty="0" smtClean="0">
                <a:solidFill>
                  <a:schemeClr val="tx1"/>
                </a:solidFill>
                <a:latin typeface="Times New Roman" pitchFamily="18" charset="0"/>
                <a:ea typeface="+mn-ea"/>
                <a:cs typeface="+mn-cs"/>
              </a:rPr>
              <a:t>Activities 5-7 and 9-11 are performed in parallel. These activities are fed from the previous two activities and from each other. The Intended Use and Capabilities Report and Product Support Strategy are both used in each of these activities and as the more data becomes available, each of the parallel activities supply inputs to the other.  For instance, after performing Activity 5, Support System Standardization, we have recommended mission hardware and software standardization approaches. Before performing some of the other activities, like Comparative Analysis and Tradeoff Analysis, and early on in design of both the system and support system, we would only be able to perform activity 5 at the high level, possibly just on the system itself. Then after Functional Requirements Analysis, we would likely be able to perform each activity at lower indentures. These activities are not done in any order. However, they are all performed prior to moving onto establishing quantitative operations and support characteristics of alternative design and operational concepts, along with support-related design objectives, goals and thresholds, and constraints for inclusion in requirement, decision, and program documents and specifications.</a:t>
            </a:r>
          </a:p>
          <a:p>
            <a:r>
              <a:rPr lang="en-US" sz="1000" kern="1200" baseline="0" dirty="0" smtClean="0">
                <a:solidFill>
                  <a:schemeClr val="tx1"/>
                </a:solidFill>
                <a:latin typeface="Times New Roman" pitchFamily="18" charset="0"/>
                <a:ea typeface="+mn-ea"/>
                <a:cs typeface="+mn-cs"/>
              </a:rPr>
              <a:t>If other words, you could not establish quantitative operations and support characteristics of alternative design and operational concepts, had the prior analysis not taken place. Lastly, once the Supportability and Supportability Related Design Factors are established, begin to develop a test and evaluation strategy. How will the achievement of the supportability be assessed? Create a Test and Evaluation Strategy including beginning to identify the support resources (in a  Product Support Package) that will be evaluated during Logistics Demonstrations and during development and operational tests. Again, during MSA, we may only have high level information, but we need to be as thorough as possible with the information we have.</a:t>
            </a:r>
          </a:p>
          <a:p>
            <a:r>
              <a:rPr lang="en-US" sz="1000" baseline="0" dirty="0" smtClean="0"/>
              <a:t>Our output for the MSA phase include things like Sustainment Metrics, supportability constraints, Analysis of Alternatives, PSAP, and finally the Maintenance Concept.</a:t>
            </a:r>
          </a:p>
        </p:txBody>
      </p:sp>
      <p:sp>
        <p:nvSpPr>
          <p:cNvPr id="5" name="Slide Number Placeholder 4"/>
          <p:cNvSpPr>
            <a:spLocks noGrp="1"/>
          </p:cNvSpPr>
          <p:nvPr>
            <p:ph type="sldNum" sz="quarter" idx="11"/>
          </p:nvPr>
        </p:nvSpPr>
        <p:spPr/>
        <p:txBody>
          <a:bodyPr/>
          <a:lstStyle/>
          <a:p>
            <a:pPr>
              <a:defRPr/>
            </a:pPr>
            <a:fld id="{D52B2306-850E-4864-A06E-9B04655E8C6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174618" y="4415516"/>
            <a:ext cx="6543040" cy="4182048"/>
          </a:xfrm>
        </p:spPr>
        <p:txBody>
          <a:bodyPr/>
          <a:lstStyle/>
          <a:p>
            <a:pPr marL="0" indent="0">
              <a:buFont typeface="Arial" pitchFamily="34" charset="0"/>
              <a:buNone/>
            </a:pPr>
            <a:r>
              <a:rPr lang="en-US" sz="1100" kern="1200" dirty="0" smtClean="0">
                <a:solidFill>
                  <a:schemeClr val="tx1"/>
                </a:solidFill>
                <a:latin typeface="Times New Roman" pitchFamily="18" charset="0"/>
                <a:ea typeface="+mn-ea"/>
                <a:cs typeface="+mn-cs"/>
              </a:rPr>
              <a:t>We’ve come out of MSA and are moving through Technology Maturation and Risk Reduction. We’ve done our Requirements Analysis,</a:t>
            </a:r>
            <a:r>
              <a:rPr lang="en-US" sz="1100" kern="1200" baseline="0" dirty="0" smtClean="0">
                <a:solidFill>
                  <a:schemeClr val="tx1"/>
                </a:solidFill>
                <a:latin typeface="Times New Roman" pitchFamily="18" charset="0"/>
                <a:ea typeface="+mn-ea"/>
                <a:cs typeface="+mn-cs"/>
              </a:rPr>
              <a:t> researched </a:t>
            </a:r>
            <a:r>
              <a:rPr lang="en-US" sz="1100" kern="1200" dirty="0" smtClean="0">
                <a:solidFill>
                  <a:schemeClr val="tx1"/>
                </a:solidFill>
                <a:latin typeface="Times New Roman" pitchFamily="18" charset="0"/>
                <a:ea typeface="+mn-ea"/>
                <a:cs typeface="+mn-cs"/>
              </a:rPr>
              <a:t>Technology Opportunities &amp; Resources, identified Standardization Requirements and came up</a:t>
            </a:r>
            <a:r>
              <a:rPr lang="en-US" sz="1100" kern="1200" baseline="0" dirty="0" smtClean="0">
                <a:solidFill>
                  <a:schemeClr val="tx1"/>
                </a:solidFill>
                <a:latin typeface="Times New Roman" pitchFamily="18" charset="0"/>
                <a:ea typeface="+mn-ea"/>
                <a:cs typeface="+mn-cs"/>
              </a:rPr>
              <a:t> </a:t>
            </a:r>
            <a:r>
              <a:rPr lang="en-US" sz="1100" kern="1200" dirty="0" smtClean="0">
                <a:solidFill>
                  <a:schemeClr val="tx1"/>
                </a:solidFill>
                <a:latin typeface="Times New Roman" pitchFamily="18" charset="0"/>
                <a:ea typeface="+mn-ea"/>
                <a:cs typeface="+mn-cs"/>
              </a:rPr>
              <a:t>with </a:t>
            </a:r>
            <a:r>
              <a:rPr lang="en-US" sz="1100" b="0" kern="1200" dirty="0" smtClean="0">
                <a:solidFill>
                  <a:schemeClr val="tx1"/>
                </a:solidFill>
                <a:latin typeface="Times New Roman" pitchFamily="18" charset="0"/>
                <a:ea typeface="+mn-ea"/>
                <a:cs typeface="+mn-cs"/>
              </a:rPr>
              <a:t>Sustainment Metrics.</a:t>
            </a:r>
            <a:r>
              <a:rPr lang="en-US" sz="1100" b="0" kern="1200" baseline="0" dirty="0" smtClean="0">
                <a:solidFill>
                  <a:schemeClr val="tx1"/>
                </a:solidFill>
                <a:latin typeface="Times New Roman" pitchFamily="18" charset="0"/>
                <a:ea typeface="+mn-ea"/>
                <a:cs typeface="+mn-cs"/>
              </a:rPr>
              <a:t> </a:t>
            </a:r>
            <a:r>
              <a:rPr lang="en-US" sz="1100" b="0" kern="1200" dirty="0" smtClean="0">
                <a:solidFill>
                  <a:schemeClr val="tx1"/>
                </a:solidFill>
                <a:latin typeface="Times New Roman" pitchFamily="18" charset="0"/>
                <a:ea typeface="+mn-ea"/>
                <a:cs typeface="+mn-cs"/>
              </a:rPr>
              <a:t>We’ve identified</a:t>
            </a:r>
            <a:r>
              <a:rPr lang="en-US" sz="1100" b="0" kern="1200" baseline="0" dirty="0" smtClean="0">
                <a:solidFill>
                  <a:schemeClr val="tx1"/>
                </a:solidFill>
                <a:latin typeface="Times New Roman" pitchFamily="18" charset="0"/>
                <a:ea typeface="+mn-ea"/>
                <a:cs typeface="+mn-cs"/>
              </a:rPr>
              <a:t> the </a:t>
            </a:r>
            <a:r>
              <a:rPr lang="en-US" sz="1100" b="0" kern="1200" dirty="0" smtClean="0">
                <a:solidFill>
                  <a:schemeClr val="tx1"/>
                </a:solidFill>
                <a:latin typeface="Times New Roman" pitchFamily="18" charset="0"/>
                <a:ea typeface="+mn-ea"/>
                <a:cs typeface="+mn-cs"/>
              </a:rPr>
              <a:t>Supportability Design Requirement Constraints for</a:t>
            </a:r>
            <a:r>
              <a:rPr lang="en-US" sz="1100" b="0" kern="1200" baseline="0" dirty="0" smtClean="0">
                <a:solidFill>
                  <a:schemeClr val="tx1"/>
                </a:solidFill>
                <a:latin typeface="Times New Roman" pitchFamily="18" charset="0"/>
                <a:ea typeface="+mn-ea"/>
                <a:cs typeface="+mn-cs"/>
              </a:rPr>
              <a:t> </a:t>
            </a:r>
            <a:r>
              <a:rPr lang="en-US" sz="1100" kern="1200" dirty="0" smtClean="0">
                <a:solidFill>
                  <a:schemeClr val="tx1"/>
                </a:solidFill>
                <a:latin typeface="Times New Roman" pitchFamily="18" charset="0"/>
                <a:ea typeface="+mn-ea"/>
                <a:cs typeface="+mn-cs"/>
              </a:rPr>
              <a:t>Reliability, Availability, Maintainability, Environmental, and  Cost/Affordability</a:t>
            </a:r>
          </a:p>
          <a:p>
            <a:pPr marL="0" marR="0" indent="0" algn="l" defTabSz="914400" rtl="0" eaLnBrk="1" fontAlgn="auto" latinLnBrk="0" hangingPunct="1">
              <a:lnSpc>
                <a:spcPct val="100000"/>
              </a:lnSpc>
              <a:spcBef>
                <a:spcPct val="0"/>
              </a:spcBef>
              <a:spcAft>
                <a:spcPts val="0"/>
              </a:spcAft>
              <a:buClrTx/>
              <a:buSzTx/>
              <a:buFontTx/>
              <a:buNone/>
              <a:tabLst/>
              <a:defRPr/>
            </a:pPr>
            <a:r>
              <a:rPr lang="en-US" sz="1100" kern="1200" dirty="0" smtClean="0">
                <a:solidFill>
                  <a:schemeClr val="tx1"/>
                </a:solidFill>
                <a:latin typeface="Times New Roman" pitchFamily="18" charset="0"/>
                <a:ea typeface="+mn-ea"/>
                <a:cs typeface="+mn-cs"/>
              </a:rPr>
              <a:t>We have a documented Analysis of Alternatives</a:t>
            </a:r>
            <a:r>
              <a:rPr lang="en-US" sz="1100" kern="1200" baseline="0" dirty="0" smtClean="0">
                <a:solidFill>
                  <a:schemeClr val="tx1"/>
                </a:solidFill>
                <a:latin typeface="Times New Roman" pitchFamily="18" charset="0"/>
                <a:ea typeface="+mn-ea"/>
                <a:cs typeface="+mn-cs"/>
              </a:rPr>
              <a:t> for the support system and </a:t>
            </a:r>
            <a:r>
              <a:rPr lang="en-US" sz="1100" dirty="0" smtClean="0"/>
              <a:t>we’ve developed the initial </a:t>
            </a:r>
            <a:r>
              <a:rPr lang="en-US" sz="1100" kern="1200" dirty="0" smtClean="0">
                <a:solidFill>
                  <a:schemeClr val="tx1"/>
                </a:solidFill>
                <a:latin typeface="Times New Roman" pitchFamily="18" charset="0"/>
                <a:ea typeface="+mn-ea"/>
                <a:cs typeface="+mn-cs"/>
              </a:rPr>
              <a:t>Product Support Analysis Strategy and Maintenance Concept.</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100" kern="1200" dirty="0" smtClean="0">
              <a:solidFill>
                <a:schemeClr val="tx1"/>
              </a:solidFill>
              <a:latin typeface="Times New Roman" pitchFamily="18" charset="0"/>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100" kern="1200" dirty="0" smtClean="0">
                <a:solidFill>
                  <a:schemeClr val="tx1"/>
                </a:solidFill>
                <a:latin typeface="Times New Roman" pitchFamily="18" charset="0"/>
                <a:ea typeface="+mn-ea"/>
                <a:cs typeface="+mn-cs"/>
              </a:rPr>
              <a:t>Based</a:t>
            </a:r>
            <a:r>
              <a:rPr lang="en-US" sz="1100" kern="1200" baseline="0" dirty="0" smtClean="0">
                <a:solidFill>
                  <a:schemeClr val="tx1"/>
                </a:solidFill>
                <a:latin typeface="Times New Roman" pitchFamily="18" charset="0"/>
                <a:ea typeface="+mn-ea"/>
                <a:cs typeface="+mn-cs"/>
              </a:rPr>
              <a:t> on our inputs we will perform many of the same activities again with more data and update documentation to get a more accurate picture and to feed Task Analysis. We will also begin to look at Obsolescence and Diminishing Manufacturing Sources and Material Shortages and Disposal.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100" kern="1200" baseline="0" dirty="0" smtClean="0">
              <a:solidFill>
                <a:schemeClr val="tx1"/>
              </a:solidFill>
              <a:latin typeface="Times New Roman" pitchFamily="18" charset="0"/>
              <a:ea typeface="+mn-ea"/>
              <a:cs typeface="+mn-cs"/>
            </a:endParaRPr>
          </a:p>
          <a:p>
            <a:r>
              <a:rPr lang="en-US" sz="1100" kern="1200" baseline="0" dirty="0" smtClean="0">
                <a:solidFill>
                  <a:schemeClr val="tx1"/>
                </a:solidFill>
                <a:latin typeface="Times New Roman" pitchFamily="18" charset="0"/>
                <a:ea typeface="+mn-ea"/>
                <a:cs typeface="+mn-cs"/>
              </a:rPr>
              <a:t>Finally, we will use the results of those activities to update or validate Activity 8 </a:t>
            </a:r>
            <a:r>
              <a:rPr lang="en-US" sz="1100" dirty="0" smtClean="0">
                <a:solidFill>
                  <a:schemeClr val="tx1"/>
                </a:solidFill>
              </a:rPr>
              <a:t>to </a:t>
            </a:r>
            <a:r>
              <a:rPr lang="en-US" sz="1100" baseline="0" dirty="0" smtClean="0">
                <a:solidFill>
                  <a:schemeClr val="tx1"/>
                </a:solidFill>
              </a:rPr>
              <a:t>evaluate the </a:t>
            </a:r>
            <a:r>
              <a:rPr lang="en-US" sz="1100" dirty="0" smtClean="0">
                <a:solidFill>
                  <a:schemeClr val="tx1"/>
                </a:solidFill>
              </a:rPr>
              <a:t>Supportability and Supportability Related Design Factors, ensuring that the factors identified</a:t>
            </a:r>
            <a:r>
              <a:rPr lang="en-US" sz="1100" baseline="0" dirty="0" smtClean="0">
                <a:solidFill>
                  <a:schemeClr val="tx1"/>
                </a:solidFill>
              </a:rPr>
              <a:t> prior to milestone A are being met. This includes </a:t>
            </a:r>
            <a:r>
              <a:rPr lang="en-US" sz="1100" dirty="0" smtClean="0">
                <a:solidFill>
                  <a:schemeClr val="tx1"/>
                </a:solidFill>
              </a:rPr>
              <a:t>updating the test and evaluation strategy,</a:t>
            </a:r>
            <a:r>
              <a:rPr lang="en-US" sz="1100" baseline="0" dirty="0" smtClean="0">
                <a:solidFill>
                  <a:schemeClr val="tx1"/>
                </a:solidFill>
              </a:rPr>
              <a:t> product support package, and identifying and documenting </a:t>
            </a:r>
            <a:r>
              <a:rPr lang="en-US" sz="1100" kern="1200" baseline="0" dirty="0" smtClean="0">
                <a:solidFill>
                  <a:schemeClr val="tx1"/>
                </a:solidFill>
                <a:latin typeface="Times New Roman" pitchFamily="18" charset="0"/>
                <a:ea typeface="+mn-ea"/>
                <a:cs typeface="+mn-cs"/>
              </a:rPr>
              <a:t>T&amp;E program objectives and criteria and identify test resources, procedures, and schedules required to meet the objectives to be included in the coordinated test program and test plans.</a:t>
            </a:r>
            <a:endParaRPr lang="en-US" sz="1100" dirty="0" smtClean="0">
              <a:solidFill>
                <a:schemeClr val="tx1"/>
              </a:solidFill>
            </a:endParaRPr>
          </a:p>
          <a:p>
            <a:pPr algn="l"/>
            <a:endParaRPr lang="en-US" sz="1100" dirty="0" smtClean="0">
              <a:solidFill>
                <a:schemeClr val="tx1"/>
              </a:solidFill>
            </a:endParaRPr>
          </a:p>
          <a:p>
            <a:pPr marL="166688" indent="-166688">
              <a:buFont typeface="Arial" pitchFamily="34" charset="0"/>
              <a:buNone/>
            </a:pPr>
            <a:r>
              <a:rPr lang="en-US" sz="1100" dirty="0" smtClean="0">
                <a:solidFill>
                  <a:schemeClr val="tx1"/>
                </a:solidFill>
              </a:rPr>
              <a:t>The</a:t>
            </a:r>
            <a:r>
              <a:rPr lang="en-US" sz="1100" baseline="0" dirty="0" smtClean="0">
                <a:solidFill>
                  <a:schemeClr val="tx1"/>
                </a:solidFill>
              </a:rPr>
              <a:t> outcome from the analysis during the TMRR phase include an </a:t>
            </a:r>
            <a:r>
              <a:rPr lang="en-US" sz="1100" kern="1200" dirty="0" smtClean="0">
                <a:solidFill>
                  <a:schemeClr val="tx1"/>
                </a:solidFill>
                <a:latin typeface="Times New Roman" pitchFamily="18" charset="0"/>
                <a:ea typeface="+mn-ea"/>
                <a:cs typeface="+mn-cs"/>
              </a:rPr>
              <a:t>Updated Product Support Analysis Strategy, </a:t>
            </a:r>
            <a:r>
              <a:rPr lang="en-US" sz="1100" kern="1200" baseline="0" dirty="0" smtClean="0">
                <a:solidFill>
                  <a:schemeClr val="tx1"/>
                </a:solidFill>
                <a:latin typeface="Times New Roman" pitchFamily="18" charset="0"/>
                <a:ea typeface="+mn-ea"/>
                <a:cs typeface="+mn-cs"/>
              </a:rPr>
              <a:t> the initial </a:t>
            </a:r>
            <a:r>
              <a:rPr lang="en-US" sz="1100" kern="1200" dirty="0" smtClean="0">
                <a:solidFill>
                  <a:schemeClr val="tx1"/>
                </a:solidFill>
                <a:latin typeface="Times New Roman" pitchFamily="18" charset="0"/>
                <a:ea typeface="+mn-ea"/>
                <a:cs typeface="+mn-cs"/>
              </a:rPr>
              <a:t>Product Support Analysis Plan decisions on product</a:t>
            </a:r>
            <a:r>
              <a:rPr lang="en-US" sz="1100" kern="1200" baseline="0" dirty="0" smtClean="0">
                <a:solidFill>
                  <a:schemeClr val="tx1"/>
                </a:solidFill>
                <a:latin typeface="Times New Roman" pitchFamily="18" charset="0"/>
                <a:ea typeface="+mn-ea"/>
                <a:cs typeface="+mn-cs"/>
              </a:rPr>
              <a:t> support (</a:t>
            </a:r>
            <a:r>
              <a:rPr lang="en-US" sz="1100" kern="1200" dirty="0" smtClean="0">
                <a:solidFill>
                  <a:schemeClr val="tx1"/>
                </a:solidFill>
                <a:latin typeface="Times New Roman" pitchFamily="18" charset="0"/>
                <a:ea typeface="+mn-ea"/>
                <a:cs typeface="+mn-cs"/>
              </a:rPr>
              <a:t>Organic vs. Contractor).</a:t>
            </a:r>
          </a:p>
          <a:p>
            <a:pPr marL="166688" indent="-166688">
              <a:buFont typeface="Arial" pitchFamily="34" charset="0"/>
              <a:buNone/>
            </a:pPr>
            <a:r>
              <a:rPr lang="en-US" sz="1100" kern="1200" dirty="0" smtClean="0">
                <a:solidFill>
                  <a:schemeClr val="tx1"/>
                </a:solidFill>
                <a:latin typeface="Times New Roman" pitchFamily="18" charset="0"/>
                <a:ea typeface="+mn-ea"/>
                <a:cs typeface="+mn-cs"/>
              </a:rPr>
              <a:t>The</a:t>
            </a:r>
            <a:r>
              <a:rPr lang="en-US" sz="1100" kern="1200" baseline="0" dirty="0" smtClean="0">
                <a:solidFill>
                  <a:schemeClr val="tx1"/>
                </a:solidFill>
                <a:latin typeface="Times New Roman" pitchFamily="18" charset="0"/>
                <a:ea typeface="+mn-ea"/>
                <a:cs typeface="+mn-cs"/>
              </a:rPr>
              <a:t> m</a:t>
            </a:r>
            <a:r>
              <a:rPr lang="en-US" sz="1100" kern="1200" dirty="0" smtClean="0">
                <a:solidFill>
                  <a:schemeClr val="tx1"/>
                </a:solidFill>
                <a:latin typeface="Times New Roman" pitchFamily="18" charset="0"/>
                <a:ea typeface="+mn-ea"/>
                <a:cs typeface="+mn-cs"/>
              </a:rPr>
              <a:t>aintenance Levels will have</a:t>
            </a:r>
            <a:r>
              <a:rPr lang="en-US" sz="1100" kern="1200" baseline="0" dirty="0" smtClean="0">
                <a:solidFill>
                  <a:schemeClr val="tx1"/>
                </a:solidFill>
                <a:latin typeface="Times New Roman" pitchFamily="18" charset="0"/>
                <a:ea typeface="+mn-ea"/>
                <a:cs typeface="+mn-cs"/>
              </a:rPr>
              <a:t> been identified. We will have a list of </a:t>
            </a:r>
            <a:r>
              <a:rPr lang="en-US" sz="1100" kern="1200" dirty="0" smtClean="0">
                <a:solidFill>
                  <a:schemeClr val="tx1"/>
                </a:solidFill>
                <a:latin typeface="Times New Roman" pitchFamily="18" charset="0"/>
                <a:ea typeface="+mn-ea"/>
                <a:cs typeface="+mn-cs"/>
              </a:rPr>
              <a:t>Corrective and Preventive Maintenance Tasks, depot maintenance servicing considerations and Support Equipment Calibration requirements.</a:t>
            </a:r>
          </a:p>
        </p:txBody>
      </p:sp>
      <p:sp>
        <p:nvSpPr>
          <p:cNvPr id="189444" name="Slide Number Placeholder 3"/>
          <p:cNvSpPr>
            <a:spLocks noGrp="1"/>
          </p:cNvSpPr>
          <p:nvPr>
            <p:ph type="sldNum" sz="quarter" idx="5"/>
          </p:nvPr>
        </p:nvSpPr>
        <p:spPr/>
        <p:txBody>
          <a:bodyPr/>
          <a:lstStyle/>
          <a:p>
            <a:pPr>
              <a:defRPr/>
            </a:pPr>
            <a:fld id="{214597AC-1C31-4B62-9F0F-924F24655EF3}" type="slidenum">
              <a:rPr lang="en-US" smtClean="0">
                <a:latin typeface="Arial" pitchFamily="34" charset="0"/>
              </a:rPr>
              <a:pPr>
                <a:def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p:txBody>
          <a:bodyPr/>
          <a:lstStyle/>
          <a:p>
            <a:pPr eaLnBrk="1" fontAlgn="auto" hangingPunct="1">
              <a:spcBef>
                <a:spcPct val="0"/>
              </a:spcBef>
              <a:spcAft>
                <a:spcPts val="0"/>
              </a:spcAft>
              <a:defRPr/>
            </a:pPr>
            <a:r>
              <a:rPr lang="en-US" sz="1050" dirty="0" smtClean="0"/>
              <a:t>We’ve been through MSA, TMRR and now we’re in EMD.</a:t>
            </a:r>
            <a:r>
              <a:rPr lang="en-US" sz="1050" baseline="0" dirty="0" smtClean="0"/>
              <a:t> This is where the “Rubber Meets the Road” for logisticians. </a:t>
            </a:r>
          </a:p>
          <a:p>
            <a:pPr eaLnBrk="1" fontAlgn="auto" hangingPunct="1">
              <a:spcBef>
                <a:spcPct val="0"/>
              </a:spcBef>
              <a:spcAft>
                <a:spcPts val="0"/>
              </a:spcAft>
              <a:defRPr/>
            </a:pPr>
            <a:endParaRPr lang="en-US" sz="1050" baseline="0" dirty="0" smtClean="0"/>
          </a:p>
          <a:p>
            <a:r>
              <a:rPr lang="en-US" sz="1050" baseline="0" dirty="0" smtClean="0"/>
              <a:t>According to DODD 5000.02, “</a:t>
            </a:r>
            <a:r>
              <a:rPr lang="en-US" sz="1200" kern="1200" baseline="0" dirty="0" smtClean="0">
                <a:solidFill>
                  <a:schemeClr val="tx1"/>
                </a:solidFill>
                <a:latin typeface="Times New Roman" pitchFamily="18" charset="0"/>
                <a:ea typeface="+mn-ea"/>
                <a:cs typeface="+mn-cs"/>
              </a:rPr>
              <a:t>During EMD, the Program Manager will finalize designs for product support elements and integrate them into a comprehensive product support package.”</a:t>
            </a:r>
            <a:endParaRPr lang="en-US" sz="1050" baseline="0" dirty="0" smtClean="0"/>
          </a:p>
          <a:p>
            <a:pPr eaLnBrk="1" fontAlgn="auto" hangingPunct="1">
              <a:spcBef>
                <a:spcPct val="0"/>
              </a:spcBef>
              <a:spcAft>
                <a:spcPts val="0"/>
              </a:spcAft>
              <a:defRPr/>
            </a:pPr>
            <a:endParaRPr lang="en-US" sz="1050" baseline="0" dirty="0" smtClean="0"/>
          </a:p>
          <a:p>
            <a:pPr eaLnBrk="1" fontAlgn="auto" hangingPunct="1">
              <a:spcBef>
                <a:spcPct val="0"/>
              </a:spcBef>
              <a:spcAft>
                <a:spcPts val="0"/>
              </a:spcAft>
              <a:defRPr/>
            </a:pPr>
            <a:r>
              <a:rPr lang="en-US" sz="1050" baseline="0" dirty="0" smtClean="0"/>
              <a:t>We will perform many of the same activities we have in previous life cycle phases, however, this analysis will be at a much lower indenture and in much more detail. We will update some documentation for the final time like the Product Support Analysis Plan and Product Support Package, and we will begin to document the logistics product data.</a:t>
            </a:r>
          </a:p>
          <a:p>
            <a:pPr eaLnBrk="1" fontAlgn="auto" hangingPunct="1">
              <a:spcBef>
                <a:spcPct val="0"/>
              </a:spcBef>
              <a:spcAft>
                <a:spcPts val="0"/>
              </a:spcAft>
              <a:defRPr/>
            </a:pPr>
            <a:r>
              <a:rPr lang="en-US" sz="1050" baseline="0" dirty="0" smtClean="0"/>
              <a:t>We will have a list of Corrective and Preventive maintenance tasks, servicing considerations (depot vs. contractor) and support equipment calibration information.</a:t>
            </a:r>
          </a:p>
          <a:p>
            <a:pPr eaLnBrk="1" fontAlgn="auto" hangingPunct="1">
              <a:spcBef>
                <a:spcPct val="0"/>
              </a:spcBef>
              <a:spcAft>
                <a:spcPts val="0"/>
              </a:spcAft>
              <a:defRPr/>
            </a:pPr>
            <a:endParaRPr lang="en-US" sz="1050" baseline="0" dirty="0" smtClean="0"/>
          </a:p>
          <a:p>
            <a:pPr marL="0" indent="0">
              <a:buFont typeface="Arial" pitchFamily="34" charset="0"/>
              <a:buNone/>
            </a:pPr>
            <a:r>
              <a:rPr lang="en-US" sz="1050" dirty="0" smtClean="0"/>
              <a:t>We will have made</a:t>
            </a:r>
            <a:r>
              <a:rPr lang="en-US" sz="1050" baseline="0" dirty="0" smtClean="0"/>
              <a:t> final decisions on contractor vs. organic support IAW statutory requirements and will have in place Product Support Arrangements (</a:t>
            </a:r>
            <a:r>
              <a:rPr lang="en-US" sz="1050" kern="1200" dirty="0" smtClean="0">
                <a:solidFill>
                  <a:schemeClr val="tx1"/>
                </a:solidFill>
                <a:latin typeface="Times New Roman" pitchFamily="18" charset="0"/>
                <a:ea typeface="+mn-ea"/>
                <a:cs typeface="+mn-cs"/>
              </a:rPr>
              <a:t>Performance Based Contracts &amp; Agreements Organic Support, where applicable).</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In this phase we introduce</a:t>
            </a:r>
            <a:r>
              <a:rPr lang="en-US" sz="1050" baseline="0" dirty="0" smtClean="0"/>
              <a:t> </a:t>
            </a:r>
            <a:r>
              <a:rPr lang="en-US" sz="1050" dirty="0" smtClean="0"/>
              <a:t>Early Distribution</a:t>
            </a:r>
            <a:r>
              <a:rPr lang="en-US" sz="1050" baseline="0" dirty="0" smtClean="0"/>
              <a:t> Analysis; how will fielding of this product effect existing systems? How does this affect manpower and personnel? Do we have the appropriate levels and quantities of support equipment in the field? How will the introduction of the new system affect readiness of existing support resources? What about fielding to alternate environments? Finally, we need a plan to alleviate any potential fielding problems.</a:t>
            </a:r>
            <a:endParaRPr lang="en-US" sz="1050" dirty="0" smtClean="0"/>
          </a:p>
        </p:txBody>
      </p:sp>
      <p:sp>
        <p:nvSpPr>
          <p:cNvPr id="189444" name="Slide Number Placeholder 3"/>
          <p:cNvSpPr>
            <a:spLocks noGrp="1"/>
          </p:cNvSpPr>
          <p:nvPr>
            <p:ph type="sldNum" sz="quarter" idx="5"/>
          </p:nvPr>
        </p:nvSpPr>
        <p:spPr/>
        <p:txBody>
          <a:bodyPr/>
          <a:lstStyle/>
          <a:p>
            <a:pPr>
              <a:defRPr/>
            </a:pPr>
            <a:fld id="{214597AC-1C31-4B62-9F0F-924F24655EF3}" type="slidenum">
              <a:rPr lang="en-US" smtClean="0">
                <a:latin typeface="Arial" pitchFamily="34" charset="0"/>
              </a:rPr>
              <a:pPr>
                <a:defRPr/>
              </a:pPr>
              <a:t>16</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In P&amp;D, the product is produced and fielded for use by operational units. The phase encompasses several activities and events: LRIP, Limited Deployment, OT&amp;E, and the Full Rate Production Decision or the Full Deployment Decision followed by full rate production or full deployment. In this phase, all system sustainment and support activities are initiated. Here, greater emphasis is placed on Design Changes and Field Feedback.</a:t>
            </a:r>
          </a:p>
          <a:p>
            <a:endParaRPr lang="en-US" sz="1200" kern="1200" baseline="0" dirty="0" smtClean="0">
              <a:solidFill>
                <a:schemeClr val="tx1"/>
              </a:solidFill>
              <a:latin typeface="Times New Roman" pitchFamily="18" charset="0"/>
              <a:ea typeface="+mn-ea"/>
              <a:cs typeface="+mn-cs"/>
            </a:endParaRPr>
          </a:p>
          <a:p>
            <a:r>
              <a:rPr lang="en-US" dirty="0" smtClean="0"/>
              <a:t>Our goal is to ensure the support exists in the field and as</a:t>
            </a:r>
            <a:r>
              <a:rPr lang="en-US" baseline="0" dirty="0" smtClean="0"/>
              <a:t> the product is being deployed, to tweak the support as needed. In order to determine if the support system is working, one would need to reevaluate the KPPs and KSAs. </a:t>
            </a:r>
          </a:p>
          <a:p>
            <a:endParaRPr lang="en-US" dirty="0" smtClean="0"/>
          </a:p>
          <a:p>
            <a:r>
              <a:rPr lang="en-US" dirty="0" smtClean="0"/>
              <a:t>As ECPs come in, making changes to both the production line and to systems already</a:t>
            </a:r>
            <a:r>
              <a:rPr lang="en-US" baseline="0" dirty="0" smtClean="0"/>
              <a:t> in the field, tailored versions of the analysis that was done in previous phases, is completed for the new parts being added based on ECPs.</a:t>
            </a:r>
            <a:endParaRPr lang="en-US" dirty="0"/>
          </a:p>
        </p:txBody>
      </p:sp>
      <p:sp>
        <p:nvSpPr>
          <p:cNvPr id="5" name="Slide Number Placeholder 4"/>
          <p:cNvSpPr>
            <a:spLocks noGrp="1"/>
          </p:cNvSpPr>
          <p:nvPr>
            <p:ph type="sldNum" sz="quarter" idx="11"/>
          </p:nvPr>
        </p:nvSpPr>
        <p:spPr/>
        <p:txBody>
          <a:bodyPr/>
          <a:lstStyle/>
          <a:p>
            <a:pPr>
              <a:defRPr/>
            </a:pPr>
            <a:fld id="{D52B2306-850E-4864-A06E-9B04655E8C6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latin typeface="+mn-lt"/>
              </a:rPr>
              <a:t>We’ve discussed the analysis activities associated</a:t>
            </a:r>
            <a:r>
              <a:rPr lang="en-US" sz="1050" baseline="0" dirty="0" smtClean="0">
                <a:latin typeface="+mn-lt"/>
              </a:rPr>
              <a:t> with Product Support and I briefly mentioned that some of the analysis generates data to populate LPD. The document which defines the data exchange is GEIA-STD-0007, Logistics Product Data.</a:t>
            </a:r>
            <a:endParaRPr lang="en-US" sz="1050" dirty="0" smtClean="0">
              <a:latin typeface="+mn-lt"/>
            </a:endParaRPr>
          </a:p>
          <a:p>
            <a:pPr>
              <a:defRPr/>
            </a:pPr>
            <a:endParaRPr lang="en-US" sz="1050" dirty="0" smtClean="0">
              <a:latin typeface="+mn-lt"/>
            </a:endParaRPr>
          </a:p>
          <a:p>
            <a:pPr>
              <a:defRPr/>
            </a:pPr>
            <a:r>
              <a:rPr lang="en-US" sz="1050" dirty="0" smtClean="0">
                <a:latin typeface="+mn-lt"/>
              </a:rPr>
              <a:t>So now we will discuss Logistics</a:t>
            </a:r>
            <a:r>
              <a:rPr lang="en-US" sz="1050" baseline="0" dirty="0" smtClean="0">
                <a:latin typeface="+mn-lt"/>
              </a:rPr>
              <a:t> Product Data</a:t>
            </a:r>
            <a:endParaRPr lang="en-US" sz="1050" dirty="0" smtClean="0">
              <a:latin typeface="+mn-lt"/>
            </a:endParaRPr>
          </a:p>
          <a:p>
            <a:pPr>
              <a:defRPr/>
            </a:pPr>
            <a:r>
              <a:rPr lang="en-US" sz="1050" dirty="0" smtClean="0">
                <a:latin typeface="+mn-lt"/>
              </a:rPr>
              <a:t>GEIA-STD-0007 provides a comprehensive list of data elements that can be </a:t>
            </a:r>
            <a:r>
              <a:rPr lang="en-US" sz="1050" dirty="0" smtClean="0">
                <a:solidFill>
                  <a:srgbClr val="000000"/>
                </a:solidFill>
                <a:latin typeface="+mn-lt"/>
              </a:rPr>
              <a:t>generated as a result of the supportability analysis conducted during the design, development, and initial fielding of a system or end item. It captures information related to logistics design requirements, reliability and maintainability, system safety, maintenance engineering, support and test equipment, training and training devices, manpower and skills, facilities, transportation, supply support, and parts packaging.</a:t>
            </a:r>
          </a:p>
          <a:p>
            <a:pPr>
              <a:defRPr/>
            </a:pPr>
            <a:endParaRPr lang="en-US" sz="1050" dirty="0" smtClean="0">
              <a:solidFill>
                <a:srgbClr val="000000"/>
              </a:solidFill>
              <a:latin typeface="+mn-lt"/>
            </a:endParaRPr>
          </a:p>
          <a:p>
            <a:pPr>
              <a:defRPr/>
            </a:pPr>
            <a:r>
              <a:rPr lang="en-US" sz="1050" dirty="0" smtClean="0">
                <a:solidFill>
                  <a:srgbClr val="000000"/>
                </a:solidFill>
                <a:latin typeface="+mn-lt"/>
              </a:rPr>
              <a:t>The range of data acquired and specified in a contract is HIGHLY dependent on how the data will be used, i.e. what logistics products are needed to support the weapon system. We will get to this in the contracting section.</a:t>
            </a:r>
          </a:p>
        </p:txBody>
      </p:sp>
      <p:sp>
        <p:nvSpPr>
          <p:cNvPr id="137220" name="Slide Number Placeholder 3"/>
          <p:cNvSpPr>
            <a:spLocks noGrp="1"/>
          </p:cNvSpPr>
          <p:nvPr>
            <p:ph type="sldNum" sz="quarter" idx="5"/>
          </p:nvPr>
        </p:nvSpPr>
        <p:spPr/>
        <p:txBody>
          <a:bodyPr/>
          <a:lstStyle/>
          <a:p>
            <a:pPr>
              <a:defRPr/>
            </a:pPr>
            <a:fld id="{914FA565-929A-4C71-BDDD-184F4C2FBE0C}" type="slidenum">
              <a:rPr lang="en-US" smtClean="0"/>
              <a:pPr>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a:spLocks noGrp="1" noChangeArrowheads="1"/>
          </p:cNvSpPr>
          <p:nvPr>
            <p:ph type="sldNum" sz="quarter" idx="5"/>
          </p:nvPr>
        </p:nvSpPr>
        <p:spPr/>
        <p:txBody>
          <a:bodyPr/>
          <a:lstStyle/>
          <a:p>
            <a:pPr>
              <a:defRPr/>
            </a:pPr>
            <a:fld id="{99F9F63E-DC0F-4143-933B-C45B8D6517BD}" type="slidenum">
              <a:rPr lang="en-US" smtClean="0"/>
              <a:pPr>
                <a:defRPr/>
              </a:pPr>
              <a:t>19</a:t>
            </a:fld>
            <a:endParaRPr lang="en-US" smtClean="0"/>
          </a:p>
        </p:txBody>
      </p:sp>
      <p:sp>
        <p:nvSpPr>
          <p:cNvPr id="136195" name="Rectangle 2"/>
          <p:cNvSpPr>
            <a:spLocks noGrp="1" noRot="1" noChangeAspect="1" noChangeArrowheads="1" noTextEdit="1"/>
          </p:cNvSpPr>
          <p:nvPr>
            <p:ph type="sldImg"/>
          </p:nvPr>
        </p:nvSpPr>
        <p:spPr>
          <a:ln cap="flat"/>
        </p:spPr>
      </p:sp>
      <p:sp>
        <p:nvSpPr>
          <p:cNvPr id="136196" name="Rectangle 3"/>
          <p:cNvSpPr>
            <a:spLocks noGrp="1" noChangeArrowheads="1"/>
          </p:cNvSpPr>
          <p:nvPr>
            <p:ph type="body" idx="1"/>
          </p:nvPr>
        </p:nvSpPr>
        <p:spPr>
          <a:noFill/>
          <a:ln/>
        </p:spPr>
        <p:txBody>
          <a:bodyPr/>
          <a:lstStyle/>
          <a:p>
            <a:pPr eaLnBrk="1" hangingPunct="1"/>
            <a:r>
              <a:rPr lang="en-US" sz="1000" dirty="0" smtClean="0"/>
              <a:t>0007 is an Industry standard, which means it is copyrighted.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Better than the old MIL-STD-1388-2B. We were able to fix issues like tailoring and excessive requirements, and took advantage of  lessons learned by those who continued collecting</a:t>
            </a:r>
            <a:r>
              <a:rPr lang="en-US" sz="1000" baseline="0" dirty="0" smtClean="0"/>
              <a:t> the data.</a:t>
            </a:r>
            <a:endParaRPr lang="en-US" sz="1000" dirty="0" smtClean="0"/>
          </a:p>
          <a:p>
            <a:pPr eaLnBrk="1" hangingPunct="1"/>
            <a:r>
              <a:rPr lang="en-US" sz="1000" dirty="0" smtClean="0"/>
              <a:t>Made use of new technology to create</a:t>
            </a:r>
            <a:r>
              <a:rPr lang="en-US" sz="1000" baseline="0" dirty="0" smtClean="0"/>
              <a:t> this </a:t>
            </a:r>
            <a:r>
              <a:rPr lang="en-US" sz="1000" dirty="0" smtClean="0"/>
              <a:t>XML based standard that is data exchange in nature, rather than LSAR format; no storage of the data prescribed.</a:t>
            </a:r>
          </a:p>
          <a:p>
            <a:pPr eaLnBrk="1" hangingPunct="1"/>
            <a:r>
              <a:rPr lang="en-US" sz="1000" dirty="0" smtClean="0"/>
              <a:t>Used to assess design, design the support structure and develop Integrated Product Support Products.</a:t>
            </a:r>
          </a:p>
          <a:p>
            <a:pPr eaLnBrk="1" hangingPunct="1"/>
            <a:r>
              <a:rPr lang="en-US" sz="1000" dirty="0" smtClean="0"/>
              <a:t>Defines data elements for Provisioning, Cataloging and Support Equipment, Reliability, FMECA, skills, Task Analysis, Facilities and Transportation.</a:t>
            </a:r>
          </a:p>
          <a:p>
            <a:pPr eaLnBrk="1" hangingPunct="1"/>
            <a:r>
              <a:rPr lang="en-US" sz="1000" dirty="0" smtClean="0"/>
              <a:t>We were able to develop the standard with more flexibility and less oversight than 2B, its</a:t>
            </a:r>
            <a:r>
              <a:rPr lang="en-US" sz="1000" baseline="0" dirty="0" smtClean="0"/>
              <a:t> m</a:t>
            </a:r>
            <a:r>
              <a:rPr lang="en-US" sz="1000" dirty="0" smtClean="0"/>
              <a:t>ore structured approach with far more data than 49506.</a:t>
            </a:r>
          </a:p>
          <a:p>
            <a:pPr eaLnBrk="1" hangingPunct="1"/>
            <a:r>
              <a:rPr lang="en-US" sz="1000" dirty="0" smtClean="0"/>
              <a:t>Lower cost to implement than LSAR, because we</a:t>
            </a:r>
            <a:r>
              <a:rPr lang="en-US" sz="1000" baseline="0" dirty="0" smtClean="0"/>
              <a:t> do not prescribe the storage, we explain how to tailor more thoroughly than in MIL-STD-1388-2B, and we don’t require an LSAR that must be validated.</a:t>
            </a:r>
            <a:endParaRPr lang="en-US" sz="1000" dirty="0" smtClean="0"/>
          </a:p>
          <a:p>
            <a:pPr eaLnBrk="1" hangingPunct="1"/>
            <a:r>
              <a:rPr lang="en-US" sz="1000" dirty="0" smtClean="0"/>
              <a:t>Unless you never bought data before,</a:t>
            </a:r>
            <a:r>
              <a:rPr lang="en-US" sz="1000" baseline="0" dirty="0" smtClean="0"/>
              <a:t> there is l</a:t>
            </a:r>
            <a:r>
              <a:rPr lang="en-US" sz="1000" dirty="0" smtClean="0"/>
              <a:t>ittle change in the way you do business. You can continue using your same data</a:t>
            </a:r>
            <a:r>
              <a:rPr lang="en-US" sz="1000" baseline="0" dirty="0" smtClean="0"/>
              <a:t> storage, this standard is just for the EXCHANGE of the data.</a:t>
            </a:r>
            <a:endParaRPr lang="en-US" sz="1000" dirty="0" smtClean="0"/>
          </a:p>
          <a:p>
            <a:pPr>
              <a:spcBef>
                <a:spcPct val="0"/>
              </a:spcBef>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p:txBody>
          <a:bodyPr/>
          <a:lstStyle/>
          <a:p>
            <a:pPr>
              <a:defRPr/>
            </a:pPr>
            <a:fld id="{B26ACB78-FCA7-430C-BB0E-9A703C7FC401}" type="slidenum">
              <a:rPr lang="en-US" smtClean="0"/>
              <a:pPr>
                <a:defRPr/>
              </a:pPr>
              <a:t>2</a:t>
            </a:fld>
            <a:endParaRPr lang="en-US" dirty="0" smtClean="0"/>
          </a:p>
        </p:txBody>
      </p:sp>
      <p:sp>
        <p:nvSpPr>
          <p:cNvPr id="125955" name="Rectangle 2"/>
          <p:cNvSpPr>
            <a:spLocks noGrp="1" noRot="1" noChangeAspect="1" noChangeArrowheads="1" noTextEdit="1"/>
          </p:cNvSpPr>
          <p:nvPr>
            <p:ph type="sldImg"/>
          </p:nvPr>
        </p:nvSpPr>
        <p:spPr>
          <a:ln cap="flat"/>
        </p:spPr>
      </p:sp>
      <p:sp>
        <p:nvSpPr>
          <p:cNvPr id="1259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p:txBody>
          <a:bodyPr/>
          <a:lstStyle/>
          <a:p>
            <a:pPr>
              <a:defRPr/>
            </a:pPr>
            <a:fld id="{B8F97105-DB0F-4A11-8038-6165D0417E96}" type="slidenum">
              <a:rPr lang="en-US" smtClean="0"/>
              <a:pPr>
                <a:defRPr/>
              </a:pPr>
              <a:t>20</a:t>
            </a:fld>
            <a:endParaRPr lang="en-US" smtClean="0"/>
          </a:p>
        </p:txBody>
      </p:sp>
      <p:sp>
        <p:nvSpPr>
          <p:cNvPr id="167939" name="Rectangle 2"/>
          <p:cNvSpPr>
            <a:spLocks noGrp="1" noRot="1" noChangeAspect="1" noChangeArrowheads="1" noTextEdit="1"/>
          </p:cNvSpPr>
          <p:nvPr>
            <p:ph type="sldImg"/>
          </p:nvPr>
        </p:nvSpPr>
        <p:spPr>
          <a:ln cap="flat"/>
        </p:spPr>
      </p:sp>
      <p:sp>
        <p:nvSpPr>
          <p:cNvPr id="167940" name="Rectangle 3"/>
          <p:cNvSpPr>
            <a:spLocks noGrp="1" noChangeArrowheads="1"/>
          </p:cNvSpPr>
          <p:nvPr>
            <p:ph type="body" idx="1"/>
          </p:nvPr>
        </p:nvSpPr>
        <p:spPr>
          <a:noFill/>
          <a:ln/>
        </p:spPr>
        <p:txBody>
          <a:bodyPr/>
          <a:lstStyle/>
          <a:p>
            <a:pPr marL="0" lvl="1" eaLnBrk="1" fontAlgn="auto" hangingPunct="1">
              <a:spcAft>
                <a:spcPts val="0"/>
              </a:spcAft>
              <a:defRPr/>
            </a:pPr>
            <a:r>
              <a:rPr lang="en-US" sz="1000" kern="1200" baseline="0" dirty="0" smtClean="0">
                <a:solidFill>
                  <a:schemeClr val="tx1"/>
                </a:solidFill>
                <a:latin typeface="Times New Roman" pitchFamily="18" charset="0"/>
                <a:ea typeface="+mn-ea"/>
                <a:cs typeface="+mn-cs"/>
              </a:rPr>
              <a:t>The SAE GEIA-HB-0007 Logistic Product Data </a:t>
            </a:r>
          </a:p>
          <a:p>
            <a:pPr marL="0" lvl="1" eaLnBrk="1" fontAlgn="auto" hangingPunct="1">
              <a:spcAft>
                <a:spcPts val="0"/>
              </a:spcAft>
              <a:defRPr/>
            </a:pPr>
            <a:r>
              <a:rPr lang="en-US" sz="1000" dirty="0" smtClean="0">
                <a:solidFill>
                  <a:schemeClr val="tx1">
                    <a:lumMod val="75000"/>
                    <a:lumOff val="25000"/>
                  </a:schemeClr>
                </a:solidFill>
                <a:ea typeface="+mn-ea"/>
              </a:rPr>
              <a:t>Guidance for using the standard</a:t>
            </a:r>
          </a:p>
          <a:p>
            <a:pPr marL="0" lvl="1" eaLnBrk="1" fontAlgn="auto" hangingPunct="1">
              <a:spcAft>
                <a:spcPts val="0"/>
              </a:spcAft>
              <a:defRPr/>
            </a:pPr>
            <a:r>
              <a:rPr lang="en-US" sz="1000" dirty="0" smtClean="0">
                <a:solidFill>
                  <a:schemeClr val="tx1">
                    <a:lumMod val="75000"/>
                    <a:lumOff val="25000"/>
                  </a:schemeClr>
                </a:solidFill>
                <a:ea typeface="+mn-ea"/>
              </a:rPr>
              <a:t>Lists the Entities that will be populated during each phase of the life cycle based on the typical analysis</a:t>
            </a:r>
            <a:r>
              <a:rPr lang="en-US" sz="1000" baseline="0" dirty="0" smtClean="0">
                <a:solidFill>
                  <a:schemeClr val="tx1">
                    <a:lumMod val="75000"/>
                    <a:lumOff val="25000"/>
                  </a:schemeClr>
                </a:solidFill>
                <a:ea typeface="+mn-ea"/>
              </a:rPr>
              <a:t> performed.</a:t>
            </a:r>
            <a:endParaRPr lang="en-US" sz="1000" dirty="0" smtClean="0">
              <a:solidFill>
                <a:schemeClr val="tx1">
                  <a:lumMod val="75000"/>
                  <a:lumOff val="25000"/>
                </a:schemeClr>
              </a:solidFill>
              <a:ea typeface="+mn-ea"/>
            </a:endParaRPr>
          </a:p>
          <a:p>
            <a:pPr marL="0" lvl="1" eaLnBrk="1" fontAlgn="auto" hangingPunct="1">
              <a:spcAft>
                <a:spcPts val="0"/>
              </a:spcAft>
              <a:defRPr/>
            </a:pPr>
            <a:r>
              <a:rPr lang="en-US" sz="1000" dirty="0" smtClean="0">
                <a:solidFill>
                  <a:schemeClr val="tx1">
                    <a:lumMod val="75000"/>
                    <a:lumOff val="25000"/>
                  </a:schemeClr>
                </a:solidFill>
                <a:ea typeface="+mn-ea"/>
              </a:rPr>
              <a:t>Guidance on selecting data for specific Logistics Products (Task Inventory, Supply Support, Maintenance Planning, etc)</a:t>
            </a:r>
          </a:p>
          <a:p>
            <a:pPr marL="0" lvl="1" eaLnBrk="1" fontAlgn="auto" hangingPunct="1">
              <a:spcAft>
                <a:spcPts val="0"/>
              </a:spcAft>
              <a:defRPr/>
            </a:pPr>
            <a:r>
              <a:rPr lang="en-US" sz="1000" dirty="0" smtClean="0">
                <a:solidFill>
                  <a:schemeClr val="tx1">
                    <a:lumMod val="75000"/>
                    <a:lumOff val="25000"/>
                  </a:schemeClr>
                </a:solidFill>
                <a:ea typeface="+mn-ea"/>
              </a:rPr>
              <a:t>Tailoring, including contracting information and Attribute Selection Worksheets for selecting data for purchase.</a:t>
            </a:r>
          </a:p>
          <a:p>
            <a:pPr marL="0" lvl="1" eaLnBrk="1" fontAlgn="auto" hangingPunct="1">
              <a:spcAft>
                <a:spcPts val="0"/>
              </a:spcAft>
              <a:defRPr/>
            </a:pPr>
            <a:r>
              <a:rPr lang="en-US" sz="1000" dirty="0" smtClean="0">
                <a:solidFill>
                  <a:schemeClr val="tx1">
                    <a:lumMod val="75000"/>
                    <a:lumOff val="25000"/>
                  </a:schemeClr>
                </a:solidFill>
                <a:ea typeface="+mn-ea"/>
              </a:rPr>
              <a:t>Data Matrix showing legacy standards data elements mapped to GEIA-STD-0007 data elements.</a:t>
            </a:r>
          </a:p>
          <a:p>
            <a:pPr marL="0" lvl="1" eaLnBrk="1" fontAlgn="auto" hangingPunct="1">
              <a:spcAft>
                <a:spcPts val="0"/>
              </a:spcAft>
              <a:defRPr/>
            </a:pPr>
            <a:r>
              <a:rPr lang="en-US" sz="1000" dirty="0" smtClean="0">
                <a:solidFill>
                  <a:schemeClr val="tx1">
                    <a:lumMod val="75000"/>
                    <a:lumOff val="25000"/>
                  </a:schemeClr>
                </a:solidFill>
                <a:ea typeface="+mn-ea"/>
              </a:rPr>
              <a:t>It also</a:t>
            </a:r>
            <a:r>
              <a:rPr lang="en-US" sz="1000" baseline="0" dirty="0" smtClean="0">
                <a:solidFill>
                  <a:schemeClr val="tx1">
                    <a:lumMod val="75000"/>
                    <a:lumOff val="25000"/>
                  </a:schemeClr>
                </a:solidFill>
                <a:ea typeface="+mn-ea"/>
              </a:rPr>
              <a:t> contains detailed information on key and local field data development; LCN, UOC, PLISN, PCCN, etc)</a:t>
            </a:r>
            <a:endParaRPr lang="en-US" sz="1000" dirty="0" smtClean="0">
              <a:solidFill>
                <a:schemeClr val="tx1">
                  <a:lumMod val="75000"/>
                  <a:lumOff val="25000"/>
                </a:schemeClr>
              </a:solidFill>
              <a:ea typeface="+mn-ea"/>
            </a:endParaRPr>
          </a:p>
          <a:p>
            <a:endParaRPr lang="en-US" sz="1000" dirty="0" smtClean="0"/>
          </a:p>
          <a:p>
            <a:r>
              <a:rPr lang="en-US" sz="1000" dirty="0" smtClean="0">
                <a:solidFill>
                  <a:schemeClr val="tx1">
                    <a:lumMod val="75000"/>
                    <a:lumOff val="25000"/>
                  </a:schemeClr>
                </a:solidFill>
                <a:ea typeface="+mn-ea"/>
              </a:rPr>
              <a:t>SAE TA-HB-0007-1,</a:t>
            </a:r>
            <a:r>
              <a:rPr lang="en-US" sz="1000" baseline="0" dirty="0" smtClean="0">
                <a:solidFill>
                  <a:schemeClr val="tx1">
                    <a:lumMod val="75000"/>
                    <a:lumOff val="25000"/>
                  </a:schemeClr>
                </a:solidFill>
                <a:ea typeface="+mn-ea"/>
              </a:rPr>
              <a:t> </a:t>
            </a:r>
            <a:r>
              <a:rPr lang="en-US" sz="1000" kern="1200" baseline="0" dirty="0" smtClean="0">
                <a:solidFill>
                  <a:schemeClr val="tx1"/>
                </a:solidFill>
                <a:latin typeface="Times New Roman" pitchFamily="18" charset="0"/>
                <a:ea typeface="+mn-ea"/>
                <a:cs typeface="+mn-cs"/>
              </a:rPr>
              <a:t>describes a set of standardized reports that can be generated using the logistics product data elements contained in GEIA-STD-0007-B.</a:t>
            </a:r>
            <a:endParaRPr lang="en-US" sz="1000" dirty="0" smtClean="0">
              <a:solidFill>
                <a:schemeClr val="tx1">
                  <a:lumMod val="75000"/>
                  <a:lumOff val="25000"/>
                </a:schemeClr>
              </a:solidFill>
              <a:ea typeface="+mn-ea"/>
            </a:endParaRPr>
          </a:p>
          <a:p>
            <a:r>
              <a:rPr lang="en-US" sz="1000" kern="1200" baseline="0" dirty="0" smtClean="0">
                <a:solidFill>
                  <a:schemeClr val="tx1"/>
                </a:solidFill>
                <a:latin typeface="Times New Roman" pitchFamily="18" charset="0"/>
                <a:ea typeface="+mn-ea"/>
                <a:cs typeface="+mn-cs"/>
              </a:rPr>
              <a:t>Each report is defined by selection options, processing, format, report sequence, and data sources. The selection options paragraph identifies recommended mandatory and optional selections that can be made by the user to tailor the report content. The processing paragraph identifies qualifying criteria for report data, report calculations, and specific instructions regarding how the data should be presented on the report. Each report has a sample report showing its format.</a:t>
            </a:r>
            <a:endParaRPr lang="en-US" sz="10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sz="1050" dirty="0" smtClean="0"/>
              <a:t>As you can see from this graphic. 1388-2B defined all the logistics</a:t>
            </a:r>
            <a:r>
              <a:rPr lang="en-US" sz="1050" baseline="0" dirty="0" smtClean="0"/>
              <a:t> </a:t>
            </a:r>
            <a:r>
              <a:rPr lang="en-US" sz="1050" dirty="0" smtClean="0"/>
              <a:t>data elements and products, but remember, we also told the contractor what to do and how to do it. </a:t>
            </a:r>
          </a:p>
          <a:p>
            <a:pPr eaLnBrk="1" hangingPunct="1">
              <a:defRPr/>
            </a:pPr>
            <a:endParaRPr lang="en-US" sz="1050" dirty="0" smtClean="0"/>
          </a:p>
          <a:p>
            <a:pPr eaLnBrk="1" hangingPunct="1">
              <a:defRPr/>
            </a:pPr>
            <a:r>
              <a:rPr lang="en-US" sz="1050" dirty="0" smtClean="0"/>
              <a:t>49506 did not tell the contractor what to do and how to do it, but most of the data elements and products were not defined.</a:t>
            </a:r>
          </a:p>
          <a:p>
            <a:pPr eaLnBrk="1" hangingPunct="1">
              <a:defRPr/>
            </a:pPr>
            <a:endParaRPr lang="en-US" sz="1050" dirty="0" smtClean="0"/>
          </a:p>
          <a:p>
            <a:pPr eaLnBrk="1" hangingPunct="1">
              <a:defRPr/>
            </a:pPr>
            <a:r>
              <a:rPr lang="en-US" sz="1050" dirty="0" smtClean="0"/>
              <a:t>GEIA-STD-0007A is based upon all of the data elements contained in the cancelled MIL-STD-1388-2B and MIL-PRF-49506. We have all of the elements in the old 2B and improved upon it by making use of the XML technology to provide for a more streamlined approach</a:t>
            </a:r>
            <a:endParaRPr lang="en-US" sz="1050" dirty="0"/>
          </a:p>
        </p:txBody>
      </p:sp>
      <p:sp>
        <p:nvSpPr>
          <p:cNvPr id="135172" name="Slide Number Placeholder 3"/>
          <p:cNvSpPr>
            <a:spLocks noGrp="1"/>
          </p:cNvSpPr>
          <p:nvPr>
            <p:ph type="sldNum" sz="quarter" idx="5"/>
          </p:nvPr>
        </p:nvSpPr>
        <p:spPr/>
        <p:txBody>
          <a:bodyPr/>
          <a:lstStyle/>
          <a:p>
            <a:pPr>
              <a:defRPr/>
            </a:pPr>
            <a:fld id="{AFAAF5C6-05BA-4AFB-AFE7-D72C63E5FB03}" type="slidenum">
              <a:rPr lang="en-US" smtClean="0"/>
              <a:pPr>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Grp="1" noChangeArrowheads="1"/>
          </p:cNvSpPr>
          <p:nvPr>
            <p:ph type="sldNum" sz="quarter" idx="5"/>
          </p:nvPr>
        </p:nvSpPr>
        <p:spPr/>
        <p:txBody>
          <a:bodyPr/>
          <a:lstStyle/>
          <a:p>
            <a:pPr>
              <a:defRPr/>
            </a:pPr>
            <a:fld id="{73B622FD-63CD-41FF-B3C4-20704DB73C14}" type="slidenum">
              <a:rPr lang="en-US" smtClean="0"/>
              <a:pPr>
                <a:defRPr/>
              </a:pPr>
              <a:t>22</a:t>
            </a:fld>
            <a:endParaRPr lang="en-US" smtClean="0"/>
          </a:p>
        </p:txBody>
      </p:sp>
      <p:sp>
        <p:nvSpPr>
          <p:cNvPr id="141315" name="Rectangle 2"/>
          <p:cNvSpPr>
            <a:spLocks noGrp="1" noRot="1" noChangeAspect="1" noChangeArrowheads="1" noTextEdit="1"/>
          </p:cNvSpPr>
          <p:nvPr>
            <p:ph type="sldImg"/>
          </p:nvPr>
        </p:nvSpPr>
        <p:spPr>
          <a:ln cap="flat"/>
        </p:spPr>
      </p:sp>
      <p:sp>
        <p:nvSpPr>
          <p:cNvPr id="141316" name="Rectangle 3"/>
          <p:cNvSpPr>
            <a:spLocks noGrp="1" noChangeArrowheads="1"/>
          </p:cNvSpPr>
          <p:nvPr>
            <p:ph type="body" idx="1"/>
          </p:nvPr>
        </p:nvSpPr>
        <p:spPr>
          <a:noFill/>
          <a:ln/>
        </p:spPr>
        <p:txBody>
          <a:bodyPr/>
          <a:lstStyle/>
          <a:p>
            <a:r>
              <a:rPr lang="en-US" dirty="0" smtClean="0"/>
              <a:t>So lets discuss the Entities and the type of data they capture. Later we will go through a scenario explaining the analysis and the data that is generated from the analysis.</a:t>
            </a: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1912938" y="598488"/>
            <a:ext cx="3186112" cy="2389187"/>
          </a:xfrm>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dirty="0"/>
          </a:p>
        </p:txBody>
      </p:sp>
      <p:sp>
        <p:nvSpPr>
          <p:cNvPr id="175108" name="Slide Number Placeholder 3"/>
          <p:cNvSpPr>
            <a:spLocks noGrp="1"/>
          </p:cNvSpPr>
          <p:nvPr>
            <p:ph type="sldNum" sz="quarter" idx="5"/>
          </p:nvPr>
        </p:nvSpPr>
        <p:spPr/>
        <p:txBody>
          <a:bodyPr/>
          <a:lstStyle/>
          <a:p>
            <a:pPr>
              <a:defRPr/>
            </a:pPr>
            <a:fld id="{FDF5BDB0-69B6-4966-9410-3C51DA1C5A8F}" type="slidenum">
              <a:rPr lang="en-US" smtClean="0"/>
              <a:pPr>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203700" cy="3152775"/>
          </a:xfrm>
        </p:spPr>
      </p:sp>
      <p:sp>
        <p:nvSpPr>
          <p:cNvPr id="3" name="Notes Placeholder 2"/>
          <p:cNvSpPr>
            <a:spLocks noGrp="1"/>
          </p:cNvSpPr>
          <p:nvPr>
            <p:ph type="body" idx="1"/>
          </p:nvPr>
        </p:nvSpPr>
        <p:spPr>
          <a:xfrm>
            <a:off x="315619" y="3926592"/>
            <a:ext cx="6458066" cy="5069482"/>
          </a:xfrm>
        </p:spPr>
        <p:txBody>
          <a:bodyPr>
            <a:noAutofit/>
          </a:bodyPr>
          <a:lstStyle/>
          <a:p>
            <a:r>
              <a:rPr lang="en-US" sz="1000" kern="1200" dirty="0" smtClean="0">
                <a:solidFill>
                  <a:schemeClr val="tx1"/>
                </a:solidFill>
                <a:latin typeface="Times New Roman" pitchFamily="18" charset="0"/>
                <a:ea typeface="+mn-ea"/>
                <a:cs typeface="+mn-cs"/>
              </a:rPr>
              <a:t>The volume of data generated is driven by the engineering level of effort that will be expended in each of the previously mentioned areas (e.g., if existing facilities are used then no facilities data would be generated under GEIA-STD-0007).  This volume of data is also tempered by the hardware level of indenture that engineering analysis is required to be performed (e.g., contract maintenance to the engine level).  The most important aspect of the data in GEIA-STD-0007 is that it is used to generate support products (e.g., operator and maintainer manuals, supply support lists, training programs for operators/maintainers, etc.) required sustaining a system or end item.</a:t>
            </a:r>
          </a:p>
          <a:p>
            <a:r>
              <a:rPr lang="en-US" sz="1000" kern="1200" dirty="0" smtClean="0">
                <a:solidFill>
                  <a:schemeClr val="tx1"/>
                </a:solidFill>
                <a:latin typeface="Times New Roman" pitchFamily="18" charset="0"/>
                <a:ea typeface="+mn-ea"/>
                <a:cs typeface="+mn-cs"/>
              </a:rPr>
              <a:t>This chart depicts the processes required to generate the support products (e.g., operator and maintainer manuals, supply support lists, training programs for operators/maintainers, etc.) required sustaining a system or end item. </a:t>
            </a:r>
          </a:p>
          <a:p>
            <a:r>
              <a:rPr lang="en-US" sz="1000" kern="1200" dirty="0" smtClean="0">
                <a:solidFill>
                  <a:schemeClr val="tx1"/>
                </a:solidFill>
                <a:latin typeface="Times New Roman" pitchFamily="18" charset="0"/>
                <a:ea typeface="+mn-ea"/>
                <a:cs typeface="+mn-cs"/>
              </a:rPr>
              <a:t>Step 0 – Pre-Processing. During the MSA phase the supportability objectives are defined, product support capabilities are evaluated and support and maintenance concepts and technologies are identified. Once these tasks are completed and the program is in the TMRR phase the supportability objectives are refined and a product support strategy has defined ground rules and assumptions. The CBA, ICD and </a:t>
            </a:r>
            <a:r>
              <a:rPr lang="en-US" sz="1000" kern="1200" dirty="0" err="1" smtClean="0">
                <a:solidFill>
                  <a:schemeClr val="tx1"/>
                </a:solidFill>
                <a:latin typeface="Times New Roman" pitchFamily="18" charset="0"/>
                <a:ea typeface="+mn-ea"/>
                <a:cs typeface="+mn-cs"/>
              </a:rPr>
              <a:t>AoA</a:t>
            </a:r>
            <a:r>
              <a:rPr lang="en-US" sz="1000" kern="1200" dirty="0" smtClean="0">
                <a:solidFill>
                  <a:schemeClr val="tx1"/>
                </a:solidFill>
                <a:latin typeface="Times New Roman" pitchFamily="18" charset="0"/>
                <a:ea typeface="+mn-ea"/>
                <a:cs typeface="+mn-cs"/>
              </a:rPr>
              <a:t> will provide the logistics engineer with information to complete this step.</a:t>
            </a:r>
          </a:p>
          <a:p>
            <a:r>
              <a:rPr lang="en-US" sz="1000" kern="1200" dirty="0" smtClean="0">
                <a:solidFill>
                  <a:schemeClr val="tx1"/>
                </a:solidFill>
                <a:latin typeface="Times New Roman" pitchFamily="18" charset="0"/>
                <a:ea typeface="+mn-ea"/>
                <a:cs typeface="+mn-cs"/>
              </a:rPr>
              <a:t>Step 1 – Identify Specific Product Support Requirements. After completion of the pre-processing step the logistics engineer should be able to identify the products required to support the weapons system and create a list.</a:t>
            </a:r>
          </a:p>
          <a:p>
            <a:r>
              <a:rPr lang="en-US" sz="1000" kern="1200" dirty="0" smtClean="0">
                <a:solidFill>
                  <a:schemeClr val="tx1"/>
                </a:solidFill>
                <a:latin typeface="Times New Roman" pitchFamily="18" charset="0"/>
                <a:ea typeface="+mn-ea"/>
                <a:cs typeface="+mn-cs"/>
              </a:rPr>
              <a:t>Step 2 – Tailored Logistics Product Data Requirements. Using the list of products created in Step 1 the logistics engineer is able to identify a tailored list of Logistics Product Data using GEIA-STD-0007 and its two companion handbooks, GEIA-HB-0007 Logistics Product Data Handbook and TA-HB-0007-1 Logistics Product Data Reports Handbook. Appendix A Attribute Selection Sheet of GEIA-HB-0007 is designed to record the information selected.</a:t>
            </a:r>
          </a:p>
          <a:p>
            <a:r>
              <a:rPr lang="en-US" sz="1000" kern="1200" dirty="0" smtClean="0">
                <a:solidFill>
                  <a:schemeClr val="tx1"/>
                </a:solidFill>
                <a:latin typeface="Times New Roman" pitchFamily="18" charset="0"/>
                <a:ea typeface="+mn-ea"/>
                <a:cs typeface="+mn-cs"/>
              </a:rPr>
              <a:t>Step 3 – Tailored Product Support Analysis Requirements. The logistics engineer is now ready to define the analysis required to generate the data identified in the Attribute Selection Sheet that was completed in Step 2. Use TA-STD-0017 Product Support Analysis and its companion handbook MIL-HDBK-502A Department of Defense Handbook Product Support Analysis to assist in identifying and performing the appropriate analysis.</a:t>
            </a:r>
          </a:p>
          <a:p>
            <a:r>
              <a:rPr lang="en-US" sz="1000" kern="1200" dirty="0" smtClean="0">
                <a:solidFill>
                  <a:schemeClr val="tx1"/>
                </a:solidFill>
                <a:latin typeface="Times New Roman" pitchFamily="18" charset="0"/>
                <a:ea typeface="+mn-ea"/>
                <a:cs typeface="+mn-cs"/>
              </a:rPr>
              <a:t>Step 4 – Logistics Product Data Deliverables. As the analysis, identified in Step 3, is performed, the logistics engineer should ensure that the resulting data is stored in a repository that is capable of producing the required data deliverables per GEIA-STD-0007.</a:t>
            </a:r>
          </a:p>
          <a:p>
            <a:r>
              <a:rPr lang="en-US" sz="1000" kern="1200" dirty="0" smtClean="0">
                <a:solidFill>
                  <a:schemeClr val="tx1"/>
                </a:solidFill>
                <a:latin typeface="Times New Roman" pitchFamily="18" charset="0"/>
                <a:ea typeface="+mn-ea"/>
                <a:cs typeface="+mn-cs"/>
              </a:rPr>
              <a:t>Step 5 – Government Generated Support Products. Use the data provided in the GEIA-STD-0007 format to produce the support products as originally defined in Step 1. </a:t>
            </a:r>
            <a:endParaRPr lang="en-US" sz="1000" dirty="0"/>
          </a:p>
        </p:txBody>
      </p:sp>
      <p:sp>
        <p:nvSpPr>
          <p:cNvPr id="5" name="Slide Number Placeholder 4"/>
          <p:cNvSpPr>
            <a:spLocks noGrp="1"/>
          </p:cNvSpPr>
          <p:nvPr>
            <p:ph type="sldNum" sz="quarter" idx="11"/>
          </p:nvPr>
        </p:nvSpPr>
        <p:spPr/>
        <p:txBody>
          <a:bodyPr/>
          <a:lstStyle/>
          <a:p>
            <a:pPr>
              <a:defRPr/>
            </a:pPr>
            <a:fld id="{D52B2306-850E-4864-A06E-9B04655E8C6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pPr eaLnBrk="1" fontAlgn="auto" hangingPunct="1">
              <a:spcBef>
                <a:spcPct val="0"/>
              </a:spcBef>
              <a:spcAft>
                <a:spcPts val="0"/>
              </a:spcAft>
              <a:defRPr/>
            </a:pPr>
            <a:r>
              <a:rPr lang="en-US" sz="1050" dirty="0" smtClean="0"/>
              <a:t>Any new development or acquisition must start with the customers requirements.  For the most part this is a </a:t>
            </a:r>
            <a:r>
              <a:rPr lang="en-US" sz="1050" dirty="0" err="1" smtClean="0"/>
              <a:t>DoD</a:t>
            </a:r>
            <a:r>
              <a:rPr lang="en-US" sz="1050" dirty="0" smtClean="0"/>
              <a:t> organization or project office.  Any new development is predicated on the fact that existing hardware cannot defeat the threat and changes in doctrine and tactics with existing systems cannot defeat the threat.  The new system is analyzed from the standpoint of its intended use, operating hours, operating environment, mission profiles, required availability, etc.  Predecessor systems can be used to establish new goals and thresholds for the operational requirements and logistics requirements.  So when alternative solutions are available, trade-off analysis can be conducted to establish the best requirements. </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The results of this analysis are the customer’s requirements for the hardware and the logistics design requirements/constraints.  As we will see, 0007 can capture these constraints and can be used to flow down (or allocate) requirements to lower levels of the hardware.</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Now we will discuss how to document the hardware data and we will also talk about how to document the data that results from the Product Support Analysis.</a:t>
            </a:r>
          </a:p>
        </p:txBody>
      </p:sp>
      <p:sp>
        <p:nvSpPr>
          <p:cNvPr id="178180" name="Slide Number Placeholder 3"/>
          <p:cNvSpPr>
            <a:spLocks noGrp="1"/>
          </p:cNvSpPr>
          <p:nvPr>
            <p:ph type="sldNum" sz="quarter" idx="5"/>
          </p:nvPr>
        </p:nvSpPr>
        <p:spPr/>
        <p:txBody>
          <a:bodyPr/>
          <a:lstStyle/>
          <a:p>
            <a:pPr>
              <a:defRPr/>
            </a:pPr>
            <a:fld id="{EC59E55F-299C-4727-9476-575A2A2D58F8}" type="slidenum">
              <a:rPr lang="en-US" smtClean="0">
                <a:latin typeface="Arial" pitchFamily="34" charset="0"/>
              </a:rPr>
              <a:pPr>
                <a:defRPr/>
              </a:pPr>
              <a:t>25</a:t>
            </a:fld>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t>Lets imagine that we have some initial drawings from a previous project.  Even though we have the engineering drawings, these are high level components, not the complete system and certainly not all the data needed to build and support the system. The contractor will have to perform some analysis to determine what the best parts are for maintainability. But we’ll get to that shortly.</a:t>
            </a:r>
            <a:endParaRPr lang="en-US" sz="1050" dirty="0"/>
          </a:p>
        </p:txBody>
      </p:sp>
      <p:sp>
        <p:nvSpPr>
          <p:cNvPr id="182276" name="Slide Number Placeholder 3"/>
          <p:cNvSpPr>
            <a:spLocks noGrp="1"/>
          </p:cNvSpPr>
          <p:nvPr>
            <p:ph type="sldNum" sz="quarter" idx="5"/>
          </p:nvPr>
        </p:nvSpPr>
        <p:spPr/>
        <p:txBody>
          <a:bodyPr/>
          <a:lstStyle/>
          <a:p>
            <a:pPr>
              <a:defRPr/>
            </a:pPr>
            <a:fld id="{6149C6CC-DA1A-4E50-B785-87AB8BFF73EE}" type="slidenum">
              <a:rPr lang="en-US" smtClean="0"/>
              <a:pPr>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p:txBody>
          <a:bodyPr/>
          <a:lstStyle/>
          <a:p>
            <a:pPr eaLnBrk="1" fontAlgn="auto" hangingPunct="1">
              <a:spcBef>
                <a:spcPct val="0"/>
              </a:spcBef>
              <a:spcAft>
                <a:spcPts val="0"/>
              </a:spcAft>
              <a:defRPr/>
            </a:pPr>
            <a:r>
              <a:rPr lang="en-US" sz="1050" dirty="0" smtClean="0"/>
              <a:t>Once the customers requirements have been established and a contract has been awarded, the contractor is usually responsible for conducting the analyses shown on this chart.  Lets discuss each box and its interrelationship to the others, starting with Functional requirements. You will need to turn your hat around to be the contractor now.</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We have already received the requirements from the customer and the initial design drawings from our contractor design department. These may be high level drawings that then require a more detailed functional breakdown in order to identify the functional requirements of the system.  As more design information becomes available, actual components can be substituted. Now we have to perform analysis to ensure supportability and to choose the most reliable parts. To do this we would begin by reviewing the customers requirements, performing Level of Repair Analysis, Failure Modes, Effects and Criticality Analysis and Reliability Centered Maintenance Analysis to provide an early version of Task Analysis. </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Even though our engineering drawings contained the part numbers, these parts/numbers may not be the best suited for our project. The analysis will help determine this and will help develop our maintenance tasks; whether they are scheduled or unscheduled. </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For our computer, we know based on customer requirements that the desktop computer must operate in a certain environment, maybe this mission will be in Afghanistan and used in the middle of summer. Based on our analysis, we may find that the CPU we initially thought would work has been determined that it is just too hot in this environment to use this CPU; it would fail more often than required. Based on further analysis, we might add faster/bigger fans or maybe add fans. Or we might determine that we can put the computer in “sleep” mode more quickly, thereby reducing the time the CPU is generating heat.</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All of this is determined in the analysis.</a:t>
            </a:r>
          </a:p>
        </p:txBody>
      </p:sp>
      <p:sp>
        <p:nvSpPr>
          <p:cNvPr id="189444" name="Slide Number Placeholder 3"/>
          <p:cNvSpPr>
            <a:spLocks noGrp="1"/>
          </p:cNvSpPr>
          <p:nvPr>
            <p:ph type="sldNum" sz="quarter" idx="5"/>
          </p:nvPr>
        </p:nvSpPr>
        <p:spPr/>
        <p:txBody>
          <a:bodyPr/>
          <a:lstStyle/>
          <a:p>
            <a:pPr>
              <a:defRPr/>
            </a:pPr>
            <a:fld id="{214597AC-1C31-4B62-9F0F-924F24655EF3}" type="slidenum">
              <a:rPr lang="en-US" smtClean="0">
                <a:latin typeface="Arial" pitchFamily="34" charset="0"/>
              </a:rPr>
              <a:pPr>
                <a:defRPr/>
              </a:pPr>
              <a:t>27</a:t>
            </a:fld>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p:txBody>
          <a:bodyPr/>
          <a:lstStyle/>
          <a:p>
            <a:pPr eaLnBrk="1" fontAlgn="auto" hangingPunct="1">
              <a:spcBef>
                <a:spcPct val="0"/>
              </a:spcBef>
              <a:spcAft>
                <a:spcPts val="0"/>
              </a:spcAft>
              <a:defRPr/>
            </a:pPr>
            <a:r>
              <a:rPr lang="en-US" sz="1050" dirty="0" smtClean="0"/>
              <a:t>Since we have design information and the product breakdown established we can now begin to document the analysis results via 0007.  The FMECA and FTA results, we discussed earlier, can be captured in 0007.  The top box shows examples of the parameters in 0007.  </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For our computer we have operational software that is “not responding”.  The failure cause is a software code limit.  This is resulting in the computer being inoperable during the mission phase of tracking the missile.  This would likely be a critical failure and from an RCM standpoint would result in a recommendation to redesign the software to preclude this occurrence.  The likely redesign could be a redundant operating system.  A scheduled maintenance action would be another RCM outcome.  Can anyone think of a scheduled maintenance action for the software???</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So we would document the RAM and FMECA data in the B entity attributes. Based on our analysis, we would enter the appropriate values as you see in the chart.</a:t>
            </a:r>
          </a:p>
        </p:txBody>
      </p:sp>
      <p:sp>
        <p:nvSpPr>
          <p:cNvPr id="193540" name="Slide Number Placeholder 3"/>
          <p:cNvSpPr>
            <a:spLocks noGrp="1"/>
          </p:cNvSpPr>
          <p:nvPr>
            <p:ph type="sldNum" sz="quarter" idx="5"/>
          </p:nvPr>
        </p:nvSpPr>
        <p:spPr/>
        <p:txBody>
          <a:bodyPr/>
          <a:lstStyle/>
          <a:p>
            <a:pPr>
              <a:defRPr/>
            </a:pPr>
            <a:fld id="{E279132C-A449-40C7-8881-5151B4D89F60}" type="slidenum">
              <a:rPr lang="en-US" smtClean="0">
                <a:latin typeface="Arial" pitchFamily="34" charset="0"/>
              </a:rPr>
              <a:pPr>
                <a:defRPr/>
              </a:pPr>
              <a:t>28</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p:txBody>
          <a:bodyPr/>
          <a:lstStyle/>
          <a:p>
            <a:pPr eaLnBrk="1" fontAlgn="auto" hangingPunct="1">
              <a:spcBef>
                <a:spcPct val="0"/>
              </a:spcBef>
              <a:spcAft>
                <a:spcPts val="0"/>
              </a:spcAft>
              <a:defRPr/>
            </a:pPr>
            <a:r>
              <a:rPr lang="en-US" sz="1050" dirty="0" smtClean="0"/>
              <a:t>To correct the inoperable software a task would be created and documented using 0007.  </a:t>
            </a:r>
          </a:p>
          <a:p>
            <a:pPr eaLnBrk="1" fontAlgn="auto" hangingPunct="1">
              <a:spcBef>
                <a:spcPct val="0"/>
              </a:spcBef>
              <a:spcAft>
                <a:spcPts val="0"/>
              </a:spcAft>
              <a:defRPr/>
            </a:pPr>
            <a:endParaRPr lang="en-US" sz="1050" dirty="0" smtClean="0"/>
          </a:p>
          <a:p>
            <a:pPr eaLnBrk="1" fontAlgn="auto" hangingPunct="1">
              <a:spcBef>
                <a:spcPct val="0"/>
              </a:spcBef>
              <a:spcAft>
                <a:spcPts val="0"/>
              </a:spcAft>
              <a:defRPr/>
            </a:pPr>
            <a:r>
              <a:rPr lang="en-US" sz="1050" dirty="0" smtClean="0"/>
              <a:t>As you have learned, tasks are documented on the C tables (entities).  We would enter all of the appropriate values in the attributes in the C entities.</a:t>
            </a:r>
          </a:p>
        </p:txBody>
      </p:sp>
      <p:sp>
        <p:nvSpPr>
          <p:cNvPr id="194564" name="Slide Number Placeholder 3"/>
          <p:cNvSpPr>
            <a:spLocks noGrp="1"/>
          </p:cNvSpPr>
          <p:nvPr>
            <p:ph type="sldNum" sz="quarter" idx="5"/>
          </p:nvPr>
        </p:nvSpPr>
        <p:spPr/>
        <p:txBody>
          <a:bodyPr/>
          <a:lstStyle/>
          <a:p>
            <a:pPr>
              <a:defRPr/>
            </a:pPr>
            <a:fld id="{E5AC024F-B467-41EC-9F8A-AB9142BDEC43}" type="slidenum">
              <a:rPr lang="en-US" smtClean="0">
                <a:latin typeface="Arial" pitchFamily="34" charset="0"/>
              </a:rPr>
              <a:pPr>
                <a:defRPr/>
              </a:pPr>
              <a:t>29</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p:txBody>
          <a:bodyPr/>
          <a:lstStyle/>
          <a:p>
            <a:pPr>
              <a:defRPr/>
            </a:pPr>
            <a:fld id="{B26ACB78-FCA7-430C-BB0E-9A703C7FC401}" type="slidenum">
              <a:rPr lang="en-US" smtClean="0"/>
              <a:pPr>
                <a:defRPr/>
              </a:pPr>
              <a:t>3</a:t>
            </a:fld>
            <a:endParaRPr lang="en-US" dirty="0" smtClean="0"/>
          </a:p>
        </p:txBody>
      </p:sp>
      <p:sp>
        <p:nvSpPr>
          <p:cNvPr id="125955" name="Rectangle 2"/>
          <p:cNvSpPr>
            <a:spLocks noGrp="1" noRot="1" noChangeAspect="1" noChangeArrowheads="1" noTextEdit="1"/>
          </p:cNvSpPr>
          <p:nvPr>
            <p:ph type="sldImg"/>
          </p:nvPr>
        </p:nvSpPr>
        <p:spPr>
          <a:ln cap="flat"/>
        </p:spPr>
      </p:sp>
      <p:sp>
        <p:nvSpPr>
          <p:cNvPr id="125956" name="Rectangle 3"/>
          <p:cNvSpPr>
            <a:spLocks noGrp="1" noChangeArrowheads="1"/>
          </p:cNvSpPr>
          <p:nvPr>
            <p:ph type="body" idx="1"/>
          </p:nvPr>
        </p:nvSpPr>
        <p:spPr>
          <a:noFill/>
          <a:ln/>
        </p:spPr>
        <p:txBody>
          <a:bodyPr/>
          <a:lstStyle/>
          <a:p>
            <a:r>
              <a:rPr lang="en-US" dirty="0" smtClean="0"/>
              <a:t>This is a </a:t>
            </a:r>
            <a:r>
              <a:rPr lang="en-US" sz="1200" kern="1200" dirty="0" smtClean="0">
                <a:solidFill>
                  <a:schemeClr val="tx1"/>
                </a:solidFill>
                <a:latin typeface="Times New Roman" pitchFamily="18" charset="0"/>
                <a:ea typeface="+mn-ea"/>
                <a:cs typeface="+mn-cs"/>
              </a:rPr>
              <a:t>visual timeline of the evolution of the LSA related standards within the U.S. </a:t>
            </a:r>
            <a:r>
              <a:rPr lang="en-US" sz="1200" kern="1200" dirty="0" err="1" smtClean="0">
                <a:solidFill>
                  <a:schemeClr val="tx1"/>
                </a:solidFill>
                <a:latin typeface="Times New Roman" pitchFamily="18" charset="0"/>
                <a:ea typeface="+mn-ea"/>
                <a:cs typeface="+mn-cs"/>
              </a:rPr>
              <a:t>DoD</a:t>
            </a:r>
            <a:r>
              <a:rPr lang="en-US" sz="1200" kern="1200" dirty="0" smtClean="0">
                <a:solidFill>
                  <a:schemeClr val="tx1"/>
                </a:solidFill>
                <a:latin typeface="Times New Roman" pitchFamily="18" charset="0"/>
                <a:ea typeface="+mn-ea"/>
                <a:cs typeface="+mn-cs"/>
              </a:rPr>
              <a:t>. </a:t>
            </a:r>
          </a:p>
          <a:p>
            <a:pPr eaLnBrk="1" hangingPunct="1"/>
            <a:endParaRPr lang="en-US" baseline="0" dirty="0" smtClean="0"/>
          </a:p>
          <a:p>
            <a:pPr eaLnBrk="1" hangingPunct="1"/>
            <a:r>
              <a:rPr lang="en-US" sz="1100" dirty="0" smtClean="0"/>
              <a:t>In the 1970s and prior, there was little guidance when it came to analysis. MIL-STD-1561 gave</a:t>
            </a:r>
            <a:r>
              <a:rPr lang="en-US" sz="1100" baseline="0" dirty="0" smtClean="0"/>
              <a:t> us procedures for Provisioning and MIL-STD-1388-1 prescribed supportability analysis AND provisioning. This was confusing as the two documents were not equal and some agencies contracted for 1561 and some for 1388-1. So in 1</a:t>
            </a:r>
            <a:r>
              <a:rPr lang="en-US" sz="1100" dirty="0" smtClean="0"/>
              <a:t>984 the DOD combined the two as MIL-STD-1388-1A to cover the entire analysis process. </a:t>
            </a:r>
          </a:p>
          <a:p>
            <a:pPr eaLnBrk="1" hangingPunct="1"/>
            <a:endParaRPr lang="en-US" sz="1100" dirty="0" smtClean="0"/>
          </a:p>
          <a:p>
            <a:pPr eaLnBrk="1" hangingPunct="1">
              <a:defRPr/>
            </a:pPr>
            <a:r>
              <a:rPr lang="en-US" sz="1100" dirty="0" smtClean="0"/>
              <a:t>MIL-STD-1388-1A, Logistic Support Analysis was</a:t>
            </a:r>
            <a:r>
              <a:rPr lang="en-US" sz="1100" baseline="0" dirty="0" smtClean="0"/>
              <a:t> the </a:t>
            </a:r>
            <a:r>
              <a:rPr lang="en-US" sz="1100" dirty="0" smtClean="0"/>
              <a:t>Analytical Process used during the acquisition phases to design for support, develop the Logistics Support, developed some of the Logistics Support Analysis Data. It consisted of 15 tasks and 89 subtasks, required tailoring of the tasks/subtasks to “fit” each “development” effort, contained “How To” guidance.</a:t>
            </a:r>
          </a:p>
          <a:p>
            <a:pPr eaLnBrk="1" hangingPunct="1"/>
            <a:endParaRPr lang="en-US" dirty="0" smtClean="0"/>
          </a:p>
          <a:p>
            <a:pPr eaLnBrk="1" hangingPunct="1"/>
            <a:r>
              <a:rPr lang="en-US" dirty="0" smtClean="0"/>
              <a:t>As for the data requirements, w</a:t>
            </a:r>
            <a:r>
              <a:rPr lang="en-US" baseline="0" dirty="0" smtClean="0"/>
              <a:t>e had the 1552 format (which is still used today, sadly) and 1388-2. Like with the analysis, we had two documents which prescribed the data. Contracting again was inconsistent. So in the 1980s, we combined 1552 and 1388-2 into 1388-2A. This gave us more consistency in the data and in contracting. In the 1990s, we prescribed the database which the data was to be held in for easy exchange of the data and revised the standard to 1388-2B.</a:t>
            </a:r>
          </a:p>
          <a:p>
            <a:pPr eaLnBrk="1" hangingPunct="1"/>
            <a:endParaRPr lang="en-US" baseline="0" dirty="0" smtClean="0"/>
          </a:p>
          <a:p>
            <a:pPr eaLnBrk="1" hangingPunct="1"/>
            <a:r>
              <a:rPr lang="en-US" baseline="0" dirty="0" smtClean="0"/>
              <a:t>1388-2B  prescribed h</a:t>
            </a:r>
            <a:r>
              <a:rPr lang="en-US" dirty="0" smtClean="0"/>
              <a:t>ighly structured data / storage with 104 Relational tables, 48 Standard reports and software validation was</a:t>
            </a:r>
            <a:r>
              <a:rPr lang="en-US" baseline="0" dirty="0" smtClean="0"/>
              <a:t> that was r</a:t>
            </a:r>
            <a:r>
              <a:rPr lang="en-US" dirty="0" smtClean="0"/>
              <a:t>equired. It</a:t>
            </a:r>
            <a:r>
              <a:rPr lang="en-US" baseline="0" dirty="0" smtClean="0"/>
              <a:t> prescribed </a:t>
            </a:r>
            <a:r>
              <a:rPr lang="en-US" dirty="0" smtClean="0"/>
              <a:t>how to store and produce the standard reports, following a specified methodology. </a:t>
            </a:r>
            <a:r>
              <a:rPr lang="en-US" baseline="0" dirty="0" smtClean="0"/>
              <a:t> It also caused e</a:t>
            </a:r>
            <a:r>
              <a:rPr lang="en-US" dirty="0" smtClean="0"/>
              <a:t>xcessive data acquisition as tailoring of the standard was not well understood and often ALL the data was purchased, not just what was needed to support the program.</a:t>
            </a:r>
            <a:endParaRPr lang="en-US" sz="1100" dirty="0" smtClean="0"/>
          </a:p>
          <a:p>
            <a:pPr eaLnBrk="1" hangingPunct="1">
              <a:defRPr/>
            </a:pPr>
            <a:endParaRPr lang="en-US" sz="1100" dirty="0" smtClean="0"/>
          </a:p>
          <a:p>
            <a:pPr eaLnBrk="1" hangingPunct="1">
              <a:defRPr/>
            </a:pPr>
            <a:r>
              <a:rPr lang="en-US" sz="1100" dirty="0" smtClean="0"/>
              <a:t>During Acquisition Reform many standards were cancelled; including the 1388 MIL- Suite. The reasoning for the cancellation of these standards included the fact that the government cannot,</a:t>
            </a:r>
            <a:r>
              <a:rPr lang="en-US" sz="1100" baseline="0" dirty="0" smtClean="0"/>
              <a:t> by law, tell the contract exactly how to do something, we can only tell them what to do. The lack of understanding of tailoring was c</a:t>
            </a:r>
            <a:r>
              <a:rPr lang="en-US" sz="1100" dirty="0" smtClean="0"/>
              <a:t>ostly/cumbersome. Besides which, industry has best practices/standards which are cheaper to use, than develop new ones.</a:t>
            </a:r>
          </a:p>
          <a:p>
            <a:pPr eaLnBrk="1" hangingPunct="1"/>
            <a:endParaRPr lang="en-US" dirty="0" smtClean="0"/>
          </a:p>
          <a:p>
            <a:pPr eaLnBrk="1" hangingPunct="1"/>
            <a:r>
              <a:rPr lang="en-US" baseline="0" dirty="0" smtClean="0"/>
              <a:t>In the 1998 update, the MIL-STD-1388 suite was removed from the document 5000.02. Most people continued to use the 1388 suite anyway, but there was no guarantee it was being used and used correctly. It required a lot of LSA knowledge; where to look, what to do, what to write in the contract.</a:t>
            </a:r>
          </a:p>
          <a:p>
            <a:pPr eaLnBrk="1" hangingPunct="1"/>
            <a:endParaRPr lang="en-US" baseline="0" dirty="0" smtClean="0"/>
          </a:p>
          <a:p>
            <a:pPr eaLnBrk="1" hangingPunct="1"/>
            <a:r>
              <a:rPr lang="en-US" baseline="0" dirty="0" smtClean="0"/>
              <a:t>In the next update of 5000.02, references to </a:t>
            </a:r>
            <a:r>
              <a:rPr lang="en-US" dirty="0" smtClean="0"/>
              <a:t>TA-STD-0017, MIL-HDBK-502A will be possibly be added. We have requested they be added.</a:t>
            </a:r>
            <a:r>
              <a:rPr lang="en-US" baseline="0" dirty="0" smtClean="0"/>
              <a:t> However, we will not know if they are added until it is published. However, AR 700-127 DOES in fact speak to these documents. So are far as the Army is concerned, they are policy.</a:t>
            </a:r>
            <a:endParaRPr lang="en-US" dirty="0" smtClean="0"/>
          </a:p>
          <a:p>
            <a:endParaRPr lang="en-US" dirty="0" smtClean="0"/>
          </a:p>
          <a:p>
            <a:r>
              <a:rPr lang="en-US" sz="1200" dirty="0" smtClean="0"/>
              <a:t>In 2003, the </a:t>
            </a:r>
            <a:r>
              <a:rPr lang="en-US" sz="1200" dirty="0" err="1" smtClean="0"/>
              <a:t>DoD</a:t>
            </a:r>
            <a:r>
              <a:rPr lang="en-US" sz="1200" dirty="0" smtClean="0"/>
              <a:t> created four gap analysis working groups to evaluate whether </a:t>
            </a:r>
            <a:r>
              <a:rPr lang="en-US" sz="1200" dirty="0" err="1" smtClean="0"/>
              <a:t>DoD</a:t>
            </a:r>
            <a:r>
              <a:rPr lang="en-US" sz="1200" dirty="0" smtClean="0"/>
              <a:t> policies, guidance, and standards are adequate to ensure consistent and successful outcomes in executing systems engineering processes in </a:t>
            </a:r>
            <a:r>
              <a:rPr lang="en-US" sz="1200" dirty="0" err="1" smtClean="0"/>
              <a:t>DoD</a:t>
            </a:r>
            <a:r>
              <a:rPr lang="en-US" sz="1200" dirty="0" smtClean="0"/>
              <a:t> acquisition and sustainment programs. The working groups specifically assessed the policies, guidance, and standards in the areas of systems engineering, technical reviews and audits, configuration management, manufacturing and quality, and logistics support analysis.  </a:t>
            </a:r>
          </a:p>
          <a:p>
            <a:r>
              <a:rPr lang="en-US" sz="1200" dirty="0" smtClean="0"/>
              <a:t>In part, the formation of these working groups was the result of studies by the National Defense Industries Association (NDIA) Systems Engineering Division that concluded among other findings that:</a:t>
            </a:r>
          </a:p>
          <a:p>
            <a:r>
              <a:rPr lang="en-US" sz="1200" dirty="0" smtClean="0"/>
              <a:t>Key systems engineering practices are not consistently applied across all phases of the program life cycle. Government standards lost during Acquisition Reform have resulted in insufficiently defined requirements to assure complete design maturation. If the Government doesn’t require definition of core practices to mature a product design, then fundamental systems engineering practices are within an industry’s trade space and can be eliminated unilaterally.</a:t>
            </a:r>
          </a:p>
          <a:p>
            <a:endParaRPr lang="en-US" sz="1200" dirty="0" smtClean="0"/>
          </a:p>
          <a:p>
            <a:r>
              <a:rPr lang="en-US" sz="1200" dirty="0" smtClean="0"/>
              <a:t>As part of their assessment process, the gap analysis working groups reviewed existing standards from IEEE, ISO, SAE International, </a:t>
            </a:r>
            <a:r>
              <a:rPr lang="en-US" sz="1200" dirty="0" err="1" smtClean="0"/>
              <a:t>TechAmerica</a:t>
            </a:r>
            <a:r>
              <a:rPr lang="en-US" sz="1200" dirty="0" smtClean="0"/>
              <a:t>, and others to determine how well they met </a:t>
            </a:r>
            <a:r>
              <a:rPr lang="en-US" sz="1200" dirty="0" err="1" smtClean="0"/>
              <a:t>DoD</a:t>
            </a:r>
            <a:r>
              <a:rPr lang="en-US" sz="1200" dirty="0" smtClean="0"/>
              <a:t> program requirements. While some existing standards met </a:t>
            </a:r>
            <a:r>
              <a:rPr lang="en-US" sz="1200" dirty="0" err="1" smtClean="0"/>
              <a:t>DoD</a:t>
            </a:r>
            <a:r>
              <a:rPr lang="en-US" sz="1200" dirty="0" smtClean="0"/>
              <a:t> requirements, in general, the gap analysis working groups concluded that many of the standards are not mandatory requirements documents, but only for guidance.  In addition, while many of the standards are very good top-level or foundation standards, they lacked the specificity to be connected to the </a:t>
            </a:r>
            <a:r>
              <a:rPr lang="en-US" sz="1200" dirty="0" err="1" smtClean="0"/>
              <a:t>DoD</a:t>
            </a:r>
            <a:r>
              <a:rPr lang="en-US" sz="1200" dirty="0" smtClean="0"/>
              <a:t> acquisition process.  In fact, several of the standards state that they are intended to applied through the implementation of enterprise-wide procedures that translate the top-level guidance and framework into enterprise-wide engineering tasks.</a:t>
            </a:r>
          </a:p>
          <a:p>
            <a:endParaRPr lang="en-US" sz="1200" dirty="0" smtClean="0"/>
          </a:p>
          <a:p>
            <a:r>
              <a:rPr lang="en-US" sz="1200" dirty="0" smtClean="0"/>
              <a:t>In 2006,</a:t>
            </a:r>
            <a:r>
              <a:rPr lang="en-US" sz="1200" baseline="0" dirty="0" smtClean="0"/>
              <a:t> t</a:t>
            </a:r>
            <a:r>
              <a:rPr lang="en-US" sz="1200" dirty="0" smtClean="0"/>
              <a:t>he findings and recommendations of the gap analysis working groups were recently briefed at the Defense Standardization Council (DSC), which is made up of senior executives from the Military Departments and Defense Agencies and chaired by the Deputy Assistant Secretary of Defense for Systems Engineering.  The minutes from the DSC meeting are attached for information, but to summarize the results:</a:t>
            </a:r>
          </a:p>
          <a:p>
            <a:r>
              <a:rPr lang="en-US" sz="1200" dirty="0" smtClean="0"/>
              <a:t>The DSC approved the development of </a:t>
            </a:r>
            <a:r>
              <a:rPr lang="en-US" sz="1200" dirty="0" err="1" smtClean="0"/>
              <a:t>DoD</a:t>
            </a:r>
            <a:r>
              <a:rPr lang="en-US" sz="1200" dirty="0" smtClean="0"/>
              <a:t>-wide enterprise standards for systems engineering, technical reviews and audits, and configuration management.</a:t>
            </a:r>
            <a:r>
              <a:rPr lang="en-US" sz="1200" baseline="0" dirty="0" smtClean="0"/>
              <a:t> </a:t>
            </a:r>
            <a:r>
              <a:rPr lang="en-US" sz="1200" dirty="0" smtClean="0"/>
              <a:t>The DSC concluded that existing standards for quality were suitable for </a:t>
            </a:r>
            <a:r>
              <a:rPr lang="en-US" sz="1200" dirty="0" err="1" smtClean="0"/>
              <a:t>DoD</a:t>
            </a:r>
            <a:r>
              <a:rPr lang="en-US" sz="1200" dirty="0" smtClean="0"/>
              <a:t> requirements. The DSC approved the development of a </a:t>
            </a:r>
            <a:r>
              <a:rPr lang="en-US" sz="1200" dirty="0" err="1" smtClean="0"/>
              <a:t>DoD</a:t>
            </a:r>
            <a:r>
              <a:rPr lang="en-US" sz="1200" dirty="0" smtClean="0"/>
              <a:t>-wide enterprise standard for manufacturing after the development and approval of </a:t>
            </a:r>
            <a:r>
              <a:rPr lang="en-US" sz="1200" dirty="0" err="1" smtClean="0"/>
              <a:t>DoD</a:t>
            </a:r>
            <a:r>
              <a:rPr lang="en-US" sz="1200" dirty="0" smtClean="0"/>
              <a:t> manufacturing guidance.</a:t>
            </a:r>
          </a:p>
          <a:p>
            <a:endParaRPr lang="en-US" sz="1200" dirty="0" smtClean="0"/>
          </a:p>
          <a:p>
            <a:r>
              <a:rPr lang="en-US" dirty="0" smtClean="0"/>
              <a:t>Knowing those issues, as members of those working groups, we knew about the gaps that were uncovered. We pushed hard, but MIL-STD-1388-1A didn’t make the list of MIL-STDs that could be updated.</a:t>
            </a:r>
          </a:p>
          <a:p>
            <a:endParaRPr lang="en-US" dirty="0" smtClean="0"/>
          </a:p>
          <a:p>
            <a:r>
              <a:rPr lang="en-US" dirty="0" smtClean="0"/>
              <a:t>The gap still existed so with the help of industry, we developed a Logistics Support Analysis standard through Tech America. We still needed a handbook for </a:t>
            </a:r>
            <a:r>
              <a:rPr lang="en-US" dirty="0" err="1" smtClean="0"/>
              <a:t>DoD</a:t>
            </a:r>
            <a:r>
              <a:rPr lang="en-US" dirty="0" smtClean="0"/>
              <a:t> guidance and MIL-HDBK-502 needed to be updated since it reference MIL-PRF-49506 and had not been updated since 1997. </a:t>
            </a:r>
          </a:p>
          <a:p>
            <a:r>
              <a:rPr lang="en-US" dirty="0" smtClean="0"/>
              <a:t>In updating MIL-HDBK-502, we updated with current policy requirements and new activities (DEMIL, Disposal Analysis, ESOH)</a:t>
            </a:r>
          </a:p>
          <a:p>
            <a:r>
              <a:rPr lang="en-US" dirty="0" smtClean="0"/>
              <a:t>Created tailoring guidance and expanded the contracting section.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p:txBody>
          <a:bodyPr/>
          <a:lstStyle/>
          <a:p>
            <a:pPr eaLnBrk="1" fontAlgn="auto" hangingPunct="1">
              <a:spcBef>
                <a:spcPct val="0"/>
              </a:spcBef>
              <a:spcAft>
                <a:spcPts val="0"/>
              </a:spcAft>
              <a:defRPr/>
            </a:pPr>
            <a:r>
              <a:rPr lang="en-US" sz="1050" smtClean="0"/>
              <a:t>Bill of materials for the computer.  This data would be used to develop provisioning technical documentation lists for input to the customer.</a:t>
            </a:r>
          </a:p>
        </p:txBody>
      </p:sp>
      <p:sp>
        <p:nvSpPr>
          <p:cNvPr id="201732" name="Slide Number Placeholder 3"/>
          <p:cNvSpPr>
            <a:spLocks noGrp="1"/>
          </p:cNvSpPr>
          <p:nvPr>
            <p:ph type="sldNum" sz="quarter" idx="5"/>
          </p:nvPr>
        </p:nvSpPr>
        <p:spPr/>
        <p:txBody>
          <a:bodyPr/>
          <a:lstStyle/>
          <a:p>
            <a:pPr>
              <a:defRPr/>
            </a:pPr>
            <a:fld id="{7409D4A2-0942-46FF-91ED-74F31D636211}" type="slidenum">
              <a:rPr lang="en-US" smtClean="0">
                <a:latin typeface="Arial" pitchFamily="34" charset="0"/>
              </a:rPr>
              <a:pPr>
                <a:defRPr/>
              </a:pPr>
              <a:t>30</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p:txBody>
          <a:bodyPr/>
          <a:lstStyle/>
          <a:p>
            <a:pPr eaLnBrk="1" fontAlgn="auto" hangingPunct="1">
              <a:spcBef>
                <a:spcPct val="0"/>
              </a:spcBef>
              <a:spcAft>
                <a:spcPts val="0"/>
              </a:spcAft>
              <a:defRPr/>
            </a:pPr>
            <a:r>
              <a:rPr lang="en-US" sz="1050" dirty="0" smtClean="0"/>
              <a:t>To summarize, GEIA-STD-0007 captures the logistics information resulting from the logistics support analysis for functional areas shown in this chart.  Implementation of capturing this data would best be achieved via software like </a:t>
            </a:r>
            <a:r>
              <a:rPr lang="en-US" sz="1050" dirty="0" err="1" smtClean="0"/>
              <a:t>Powerlog</a:t>
            </a:r>
            <a:r>
              <a:rPr lang="en-US" sz="1050" dirty="0" smtClean="0"/>
              <a:t>, SLIC, Omega or Eagle.  All are existing software solutions for 0007.</a:t>
            </a:r>
          </a:p>
        </p:txBody>
      </p:sp>
      <p:sp>
        <p:nvSpPr>
          <p:cNvPr id="205828" name="Slide Number Placeholder 3"/>
          <p:cNvSpPr>
            <a:spLocks noGrp="1"/>
          </p:cNvSpPr>
          <p:nvPr>
            <p:ph type="sldNum" sz="quarter" idx="5"/>
          </p:nvPr>
        </p:nvSpPr>
        <p:spPr/>
        <p:txBody>
          <a:bodyPr/>
          <a:lstStyle/>
          <a:p>
            <a:pPr>
              <a:defRPr/>
            </a:pPr>
            <a:fld id="{12D8FF66-A5DF-4F4E-BBD9-F062FB45B58C}" type="slidenum">
              <a:rPr lang="en-US" smtClean="0">
                <a:latin typeface="Arial" pitchFamily="34" charset="0"/>
              </a:rPr>
              <a:pPr>
                <a:defRPr/>
              </a:pPr>
              <a:t>31</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p:txBody>
          <a:bodyPr/>
          <a:lstStyle/>
          <a:p>
            <a:pPr eaLnBrk="1" fontAlgn="auto" hangingPunct="1">
              <a:spcBef>
                <a:spcPct val="0"/>
              </a:spcBef>
              <a:spcAft>
                <a:spcPts val="0"/>
              </a:spcAft>
              <a:defRPr/>
            </a:pPr>
            <a:r>
              <a:rPr lang="en-US" sz="1050" dirty="0" smtClean="0"/>
              <a:t>The contracting process begins with identifying the support products. GEIA-STD-0007 provides all of the data elements needed to produce these products. These are the LSAR reports from MIL-STD-1388-2B.  GEIA-STD-0007</a:t>
            </a:r>
            <a:r>
              <a:rPr lang="en-US" sz="1050" baseline="0" dirty="0" smtClean="0"/>
              <a:t>  can produce Maintenance Plans, MACs, SERD requirements, Provisioning documentation, etc.</a:t>
            </a:r>
            <a:endParaRPr lang="en-US" sz="1050" dirty="0" smtClean="0"/>
          </a:p>
        </p:txBody>
      </p:sp>
      <p:sp>
        <p:nvSpPr>
          <p:cNvPr id="159748" name="Slide Number Placeholder 3"/>
          <p:cNvSpPr>
            <a:spLocks noGrp="1"/>
          </p:cNvSpPr>
          <p:nvPr>
            <p:ph type="sldNum" sz="quarter" idx="5"/>
          </p:nvPr>
        </p:nvSpPr>
        <p:spPr/>
        <p:txBody>
          <a:bodyPr/>
          <a:lstStyle/>
          <a:p>
            <a:pPr>
              <a:defRPr/>
            </a:pPr>
            <a:fld id="{1931BD9E-4D07-4EC0-B476-FAC1B970C216}" type="slidenum">
              <a:rPr lang="en-US" smtClean="0">
                <a:latin typeface="Arial" pitchFamily="34" charset="0"/>
              </a:rPr>
              <a:pPr>
                <a:defRPr/>
              </a:pPr>
              <a:t>32</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p:txBody>
          <a:bodyPr/>
          <a:lstStyle/>
          <a:p>
            <a:pPr eaLnBrk="1" fontAlgn="auto" hangingPunct="1">
              <a:spcBef>
                <a:spcPct val="0"/>
              </a:spcBef>
              <a:spcAft>
                <a:spcPts val="0"/>
              </a:spcAft>
              <a:defRPr/>
            </a:pPr>
            <a:r>
              <a:rPr lang="en-US" sz="1050" dirty="0" smtClean="0"/>
              <a:t>Additionally, the</a:t>
            </a:r>
            <a:r>
              <a:rPr lang="en-US" sz="1050" baseline="0" dirty="0" smtClean="0"/>
              <a:t> standard can produce Manpower, Personnel and Training requirements reports, PHS&amp;T, facilities and RAM requirements. All of the data elements required to produce these reports is defined in GEIA-STD-0007.</a:t>
            </a:r>
            <a:endParaRPr lang="en-US" sz="1050" dirty="0" smtClean="0"/>
          </a:p>
        </p:txBody>
      </p:sp>
      <p:sp>
        <p:nvSpPr>
          <p:cNvPr id="160772" name="Slide Number Placeholder 3"/>
          <p:cNvSpPr>
            <a:spLocks noGrp="1"/>
          </p:cNvSpPr>
          <p:nvPr>
            <p:ph type="sldNum" sz="quarter" idx="5"/>
          </p:nvPr>
        </p:nvSpPr>
        <p:spPr/>
        <p:txBody>
          <a:bodyPr/>
          <a:lstStyle/>
          <a:p>
            <a:pPr>
              <a:defRPr/>
            </a:pPr>
            <a:fld id="{B5C203E4-1EA2-4667-BBD9-0AF6370D9447}" type="slidenum">
              <a:rPr lang="en-US" smtClean="0">
                <a:latin typeface="Arial" pitchFamily="34" charset="0"/>
              </a:rPr>
              <a:pPr>
                <a:defRPr/>
              </a:pPr>
              <a:t>33</a:t>
            </a:fld>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p:txBody>
          <a:bodyPr/>
          <a:lstStyle/>
          <a:p>
            <a:pPr>
              <a:defRPr/>
            </a:pPr>
            <a:fld id="{45373E8A-6403-4722-A2ED-8235B57D83ED}" type="slidenum">
              <a:rPr lang="en-US" smtClean="0"/>
              <a:pPr>
                <a:defRPr/>
              </a:pPr>
              <a:t>34</a:t>
            </a:fld>
            <a:endParaRPr lang="en-US" smtClean="0"/>
          </a:p>
        </p:txBody>
      </p:sp>
      <p:sp>
        <p:nvSpPr>
          <p:cNvPr id="193539" name="Rectangle 2"/>
          <p:cNvSpPr>
            <a:spLocks noGrp="1" noRot="1" noChangeAspect="1" noChangeArrowheads="1" noTextEdit="1"/>
          </p:cNvSpPr>
          <p:nvPr>
            <p:ph type="sldImg"/>
          </p:nvPr>
        </p:nvSpPr>
        <p:spPr>
          <a:ln cap="flat"/>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p:txBody>
          <a:bodyPr/>
          <a:lstStyle/>
          <a:p>
            <a:pPr>
              <a:defRPr/>
            </a:pPr>
            <a:fld id="{45373E8A-6403-4722-A2ED-8235B57D83ED}" type="slidenum">
              <a:rPr lang="en-US" smtClean="0"/>
              <a:pPr>
                <a:defRPr/>
              </a:pPr>
              <a:t>35</a:t>
            </a:fld>
            <a:endParaRPr lang="en-US" smtClean="0"/>
          </a:p>
        </p:txBody>
      </p:sp>
      <p:sp>
        <p:nvSpPr>
          <p:cNvPr id="193539" name="Rectangle 2"/>
          <p:cNvSpPr>
            <a:spLocks noGrp="1" noRot="1" noChangeAspect="1" noChangeArrowheads="1" noTextEdit="1"/>
          </p:cNvSpPr>
          <p:nvPr>
            <p:ph type="sldImg"/>
          </p:nvPr>
        </p:nvSpPr>
        <p:spPr>
          <a:ln cap="flat"/>
        </p:spPr>
      </p:sp>
      <p:sp>
        <p:nvSpPr>
          <p:cNvPr id="193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a:p>
        </p:txBody>
      </p:sp>
      <p:sp>
        <p:nvSpPr>
          <p:cNvPr id="214020" name="Slide Number Placeholder 3"/>
          <p:cNvSpPr>
            <a:spLocks noGrp="1"/>
          </p:cNvSpPr>
          <p:nvPr>
            <p:ph type="sldNum" sz="quarter" idx="5"/>
          </p:nvPr>
        </p:nvSpPr>
        <p:spPr/>
        <p:txBody>
          <a:bodyPr/>
          <a:lstStyle/>
          <a:p>
            <a:pPr>
              <a:defRPr/>
            </a:pPr>
            <a:fld id="{A42F51FD-C383-4643-9CCC-154A93CC94BC}" type="slidenum">
              <a:rPr lang="en-US" smtClean="0"/>
              <a:pPr>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a:p>
        </p:txBody>
      </p:sp>
      <p:sp>
        <p:nvSpPr>
          <p:cNvPr id="214020" name="Slide Number Placeholder 3"/>
          <p:cNvSpPr>
            <a:spLocks noGrp="1"/>
          </p:cNvSpPr>
          <p:nvPr>
            <p:ph type="sldNum" sz="quarter" idx="5"/>
          </p:nvPr>
        </p:nvSpPr>
        <p:spPr/>
        <p:txBody>
          <a:bodyPr/>
          <a:lstStyle/>
          <a:p>
            <a:pPr>
              <a:defRPr/>
            </a:pPr>
            <a:fld id="{A42F51FD-C383-4643-9CCC-154A93CC94BC}" type="slidenum">
              <a:rPr lang="en-US" smtClean="0"/>
              <a:pPr>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pPr eaLnBrk="1" hangingPunct="1">
              <a:spcBef>
                <a:spcPct val="0"/>
              </a:spcBef>
            </a:pPr>
            <a:r>
              <a:rPr lang="en-US" sz="900" dirty="0" smtClean="0"/>
              <a:t>Here is a more detailed look at the FMECA, activity 9.5 in TA-STD-0017.</a:t>
            </a:r>
          </a:p>
          <a:p>
            <a:pPr eaLnBrk="1" hangingPunct="1">
              <a:spcBef>
                <a:spcPct val="0"/>
              </a:spcBef>
            </a:pPr>
            <a:endParaRPr lang="en-US" sz="900" dirty="0" smtClean="0"/>
          </a:p>
          <a:p>
            <a:pPr eaLnBrk="1" hangingPunct="1">
              <a:spcBef>
                <a:spcPct val="0"/>
              </a:spcBef>
            </a:pPr>
            <a:r>
              <a:rPr lang="en-US" sz="900" dirty="0" smtClean="0"/>
              <a:t>FMECA is an Analysis of the way an item fails, it shows the effect the failure has on parent components and the end product, and the criticality of the failure from a safety, mission and environmental aspect.</a:t>
            </a:r>
          </a:p>
          <a:p>
            <a:pPr eaLnBrk="1" hangingPunct="1">
              <a:spcBef>
                <a:spcPct val="0"/>
              </a:spcBef>
            </a:pPr>
            <a:r>
              <a:rPr lang="en-US" sz="900" dirty="0" smtClean="0"/>
              <a:t>The Failure Modes and Effect Criticality Analysis is termed as a bottoms up analysis. The FMECA takes a quantitative approach to assign a criticality and probability of occurrence for each given failure mode. To identify potential design weaknesses through systematic analysis of the probable ways (Failure Mode) that a component or equipment could fail. This would include the identification of the cause of the failure and its effect on the operational capabilities (functions) of an end item, be it an equipment or system. Each mission phase of the equipment or system would normally be taken into consideration.</a:t>
            </a:r>
          </a:p>
          <a:p>
            <a:pPr eaLnBrk="1" hangingPunct="1">
              <a:spcBef>
                <a:spcPct val="0"/>
              </a:spcBef>
            </a:pPr>
            <a:r>
              <a:rPr lang="en-US" sz="900" dirty="0" smtClean="0"/>
              <a:t>The FMECA is generally viewed as an analysis, which should be implemented during the design phase, to have maximum influence and impact on the final design. The FMECA serves to input and support other engineering design activities for example: Safety Engineering, Testability Engineering, Maintainability Engineering, Logistics Engineering, Availability Engineering, and Design Engineering. </a:t>
            </a:r>
          </a:p>
          <a:p>
            <a:pPr eaLnBrk="1" hangingPunct="1">
              <a:spcBef>
                <a:spcPct val="0"/>
              </a:spcBef>
            </a:pPr>
            <a:r>
              <a:rPr lang="en-US" sz="900" dirty="0" smtClean="0"/>
              <a:t>The FMECA can be implemented as a functional and or physical analysis. Earlier in a design process a functional analysis approach would be taken. With better definition of the design and as more details are firmed up then this will permit a physical analysis to be implemented. The FMECA is most effective in providing a contribution to the final system configuration, with respect to reliability performance characteristics, DURING the actual design phase.</a:t>
            </a:r>
          </a:p>
          <a:p>
            <a:pPr eaLnBrk="1" hangingPunct="1">
              <a:spcBef>
                <a:spcPct val="0"/>
              </a:spcBef>
            </a:pPr>
            <a:r>
              <a:rPr lang="en-US" sz="900" dirty="0" smtClean="0"/>
              <a:t>The level or detail to which the FMECA should be performed would be based upon the purpose and objectives of the analysis. This may mean that certain elements in a system architecture are analyzed to no lower than a higher functional level, or in the case of safety critical elements the FMECA may be required to be developed to include the failure modes of peace part or discrete components.</a:t>
            </a:r>
          </a:p>
          <a:p>
            <a:pPr marL="0" lvl="1" eaLnBrk="1" hangingPunct="1">
              <a:spcBef>
                <a:spcPct val="0"/>
              </a:spcBef>
            </a:pPr>
            <a:r>
              <a:rPr lang="en-US" sz="900" dirty="0" smtClean="0"/>
              <a:t>Some examples you can see here: </a:t>
            </a:r>
          </a:p>
          <a:p>
            <a:pPr marL="0" lvl="1" eaLnBrk="1" hangingPunct="1">
              <a:spcBef>
                <a:spcPct val="0"/>
              </a:spcBef>
            </a:pPr>
            <a:r>
              <a:rPr lang="en-US" sz="900" dirty="0" smtClean="0"/>
              <a:t>Diodes can fail open or closed. Failed open – signal continues – effect is negligible. Failed closed – no signal – product fails to operate</a:t>
            </a:r>
          </a:p>
          <a:p>
            <a:pPr marL="0" lvl="1" eaLnBrk="1" hangingPunct="1">
              <a:spcBef>
                <a:spcPct val="0"/>
              </a:spcBef>
            </a:pPr>
            <a:r>
              <a:rPr lang="en-US" sz="900" dirty="0" smtClean="0"/>
              <a:t>Engine thermostat. Fails open – engine continues to be cooled – effect negligible. Fails closed – engine overheats – catastrophic failure of product</a:t>
            </a:r>
          </a:p>
          <a:p>
            <a:pPr marL="0" lvl="2" eaLnBrk="1" hangingPunct="1">
              <a:spcBef>
                <a:spcPct val="0"/>
              </a:spcBef>
            </a:pPr>
            <a:r>
              <a:rPr lang="en-US" sz="900" dirty="0" smtClean="0"/>
              <a:t>For our computer example, the Desktop Computer Software Not Responding. The Failure Cause could be a Software Code Limit. The End Effect renders the Desktop Not Operational this is a Critical Failure.</a:t>
            </a:r>
          </a:p>
          <a:p>
            <a:pPr eaLnBrk="1" hangingPunct="1">
              <a:spcBef>
                <a:spcPct val="0"/>
              </a:spcBef>
            </a:pPr>
            <a:endParaRPr lang="en-US" sz="900" dirty="0" smtClean="0"/>
          </a:p>
        </p:txBody>
      </p:sp>
      <p:sp>
        <p:nvSpPr>
          <p:cNvPr id="190468" name="Slide Number Placeholder 3"/>
          <p:cNvSpPr>
            <a:spLocks noGrp="1"/>
          </p:cNvSpPr>
          <p:nvPr>
            <p:ph type="sldNum" sz="quarter" idx="5"/>
          </p:nvPr>
        </p:nvSpPr>
        <p:spPr/>
        <p:txBody>
          <a:bodyPr/>
          <a:lstStyle/>
          <a:p>
            <a:pPr>
              <a:defRPr/>
            </a:pPr>
            <a:fld id="{65CCF09F-0291-4F34-B854-1F9DCDC9D290}" type="slidenum">
              <a:rPr lang="en-US" smtClean="0">
                <a:latin typeface="Arial" pitchFamily="34" charset="0"/>
              </a:rPr>
              <a:pPr>
                <a:defRPr/>
              </a:pPr>
              <a:t>38</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xfrm>
            <a:off x="2266950" y="696913"/>
            <a:ext cx="2476500" cy="1857375"/>
          </a:xfrm>
          <a:ln/>
        </p:spPr>
      </p:sp>
      <p:sp>
        <p:nvSpPr>
          <p:cNvPr id="212995" name="Notes Placeholder 2"/>
          <p:cNvSpPr>
            <a:spLocks noGrp="1"/>
          </p:cNvSpPr>
          <p:nvPr>
            <p:ph type="body" idx="1"/>
          </p:nvPr>
        </p:nvSpPr>
        <p:spPr>
          <a:xfrm>
            <a:off x="225976" y="2816696"/>
            <a:ext cx="6625213" cy="5780869"/>
          </a:xfrm>
          <a:noFill/>
          <a:ln/>
        </p:spPr>
        <p:txBody>
          <a:bodyPr/>
          <a:lstStyle/>
          <a:p>
            <a:pPr eaLnBrk="1" hangingPunct="1">
              <a:spcBef>
                <a:spcPct val="0"/>
              </a:spcBef>
            </a:pPr>
            <a:r>
              <a:rPr lang="en-US" sz="1000" dirty="0" smtClean="0"/>
              <a:t>Activity 9.6 in TA-STD-0017.</a:t>
            </a:r>
          </a:p>
          <a:p>
            <a:pPr eaLnBrk="1" hangingPunct="1">
              <a:spcBef>
                <a:spcPct val="0"/>
              </a:spcBef>
            </a:pPr>
            <a:endParaRPr lang="en-US" sz="1000" dirty="0" smtClean="0"/>
          </a:p>
          <a:p>
            <a:r>
              <a:rPr lang="en-US" sz="1000" kern="1200" baseline="0" dirty="0" smtClean="0">
                <a:solidFill>
                  <a:schemeClr val="tx1"/>
                </a:solidFill>
                <a:latin typeface="Times New Roman" pitchFamily="18" charset="0"/>
                <a:ea typeface="+mn-ea"/>
                <a:cs typeface="+mn-cs"/>
              </a:rPr>
              <a:t>FTA is a technique for block diagramming constituent lower level elements. It determines, in a logical way, which failure modes at one level produce critical failures at a higher level in the system. The technique is useful in safety analysis where the discipline of block diagramming helps prevent an oversight in the basic FMEA.</a:t>
            </a:r>
          </a:p>
          <a:p>
            <a:r>
              <a:rPr lang="en-US" sz="1000" kern="1200" baseline="0" dirty="0" smtClean="0">
                <a:solidFill>
                  <a:schemeClr val="tx1"/>
                </a:solidFill>
                <a:latin typeface="Times New Roman" pitchFamily="18" charset="0"/>
                <a:ea typeface="+mn-ea"/>
                <a:cs typeface="+mn-cs"/>
              </a:rPr>
              <a:t>FTA is considered a "top down" analysis. FMEAs and FTAs are compatible methods of risk analysis, with the choice of method dependent on the nature of the risk to be evaluated. There are some differences, however, because FTA is a top down analysis there is a higher probability of misinterpretation at the lowest level. On the other hand, FMEA starts at the lowest level, therefore will probably result in a better method of risk analysis (assuming lowest level data is available). Also, FMEA considers only single failures while FTA considers multiple failures. In general, FTA requires a greater skill level than FMEA. </a:t>
            </a:r>
          </a:p>
          <a:p>
            <a:r>
              <a:rPr lang="en-US" sz="1000" kern="1200" baseline="0" dirty="0" smtClean="0">
                <a:solidFill>
                  <a:schemeClr val="tx1"/>
                </a:solidFill>
                <a:latin typeface="Times New Roman" pitchFamily="18" charset="0"/>
                <a:ea typeface="+mn-ea"/>
                <a:cs typeface="+mn-cs"/>
              </a:rPr>
              <a:t>Fault tree methods of analysis are particularly useful in functional paths of high complexity in which the outcome of one or more combinations of noncritical events may produce an undesirable critical event. Typical candidates for fault tree analysis are functional paths or interfaces which could have critical impact on flight safety, munitions handling safety, safety of operating and maintenance personnel, and probability of error free command in automated systems in which a multiplicity of redundant and overlapping outputs may be involved. The fault tree provides a concise and orderly description of the various combinations of possible occurrences within the system which can result in a predetermined critical output event. </a:t>
            </a:r>
          </a:p>
          <a:p>
            <a:r>
              <a:rPr lang="en-US" sz="1000" kern="1200" baseline="0" dirty="0" smtClean="0">
                <a:solidFill>
                  <a:schemeClr val="tx1"/>
                </a:solidFill>
                <a:latin typeface="Times New Roman" pitchFamily="18" charset="0"/>
                <a:ea typeface="+mn-ea"/>
                <a:cs typeface="+mn-cs"/>
              </a:rPr>
              <a:t>However, performance of the fault tree analysis does require considerable engineering time and even then the quality of results is only as good as the validity of input data and accuracy of the fault tree logic.</a:t>
            </a:r>
          </a:p>
          <a:p>
            <a:r>
              <a:rPr lang="en-US" sz="1000" kern="1200" baseline="0" dirty="0" smtClean="0">
                <a:solidFill>
                  <a:schemeClr val="tx1"/>
                </a:solidFill>
                <a:latin typeface="Times New Roman" pitchFamily="18" charset="0"/>
                <a:ea typeface="+mn-ea"/>
                <a:cs typeface="+mn-cs"/>
              </a:rPr>
              <a:t>Fault tree methods can be applied beginning in the early design phase, and progressively refined and updated to track the probability of an undesirable event as the design evolves. Initial fault tree diagrams might represent functional blocks (e.g., units, equipments, etc.), becoming more definitive at lower levels as the design materializes in the form of specific parts and materials. Results of the analysis are useful in the following applications:</a:t>
            </a:r>
            <a:endParaRPr lang="en-US" sz="1000" dirty="0" smtClean="0"/>
          </a:p>
          <a:p>
            <a:r>
              <a:rPr lang="en-US" sz="1000" kern="1200" baseline="0" dirty="0" smtClean="0">
                <a:solidFill>
                  <a:schemeClr val="tx1"/>
                </a:solidFill>
                <a:latin typeface="Times New Roman" pitchFamily="18" charset="0"/>
                <a:ea typeface="+mn-ea"/>
                <a:cs typeface="+mn-cs"/>
              </a:rPr>
              <a:t>(1) Allocation of critical failure mode probabilities among lower levels of the system</a:t>
            </a:r>
          </a:p>
          <a:p>
            <a:r>
              <a:rPr lang="en-US" sz="1000" kern="1200" baseline="0" dirty="0" smtClean="0">
                <a:solidFill>
                  <a:schemeClr val="tx1"/>
                </a:solidFill>
                <a:latin typeface="Times New Roman" pitchFamily="18" charset="0"/>
                <a:ea typeface="+mn-ea"/>
                <a:cs typeface="+mn-cs"/>
              </a:rPr>
              <a:t>breakdown.</a:t>
            </a:r>
          </a:p>
          <a:p>
            <a:r>
              <a:rPr lang="en-US" sz="1000" kern="1200" baseline="0" dirty="0" smtClean="0">
                <a:solidFill>
                  <a:schemeClr val="tx1"/>
                </a:solidFill>
                <a:latin typeface="Times New Roman" pitchFamily="18" charset="0"/>
                <a:ea typeface="+mn-ea"/>
                <a:cs typeface="+mn-cs"/>
              </a:rPr>
              <a:t>(2) Comparison of alternative design configurations from a safety point of view.</a:t>
            </a:r>
          </a:p>
          <a:p>
            <a:r>
              <a:rPr lang="en-US" sz="1000" kern="1200" baseline="0" dirty="0" smtClean="0">
                <a:solidFill>
                  <a:schemeClr val="tx1"/>
                </a:solidFill>
                <a:latin typeface="Times New Roman" pitchFamily="18" charset="0"/>
                <a:ea typeface="+mn-ea"/>
                <a:cs typeface="+mn-cs"/>
              </a:rPr>
              <a:t>(3) Identification of critical fault paths and design weaknesses for corrective action.</a:t>
            </a:r>
          </a:p>
          <a:p>
            <a:r>
              <a:rPr lang="en-US" sz="1000" kern="1200" baseline="0" dirty="0" smtClean="0">
                <a:solidFill>
                  <a:schemeClr val="tx1"/>
                </a:solidFill>
                <a:latin typeface="Times New Roman" pitchFamily="18" charset="0"/>
                <a:ea typeface="+mn-ea"/>
                <a:cs typeface="+mn-cs"/>
              </a:rPr>
              <a:t>(4) Evaluation of alternative corrective action approaches.</a:t>
            </a:r>
          </a:p>
          <a:p>
            <a:r>
              <a:rPr lang="en-US" sz="1000" kern="1200" baseline="0" dirty="0" smtClean="0">
                <a:solidFill>
                  <a:schemeClr val="tx1"/>
                </a:solidFill>
                <a:latin typeface="Times New Roman" pitchFamily="18" charset="0"/>
                <a:ea typeface="+mn-ea"/>
                <a:cs typeface="+mn-cs"/>
              </a:rPr>
              <a:t>(5) Development of operational, test, and maintenance procedures to recognize and </a:t>
            </a:r>
            <a:r>
              <a:rPr lang="fr-FR" sz="1000" kern="1200" baseline="0" dirty="0" err="1" smtClean="0">
                <a:solidFill>
                  <a:schemeClr val="tx1"/>
                </a:solidFill>
                <a:latin typeface="Times New Roman" pitchFamily="18" charset="0"/>
                <a:ea typeface="+mn-ea"/>
                <a:cs typeface="+mn-cs"/>
              </a:rPr>
              <a:t>accommodate</a:t>
            </a:r>
            <a:r>
              <a:rPr lang="fr-FR" sz="1000" kern="1200" baseline="0" dirty="0" smtClean="0">
                <a:solidFill>
                  <a:schemeClr val="tx1"/>
                </a:solidFill>
                <a:latin typeface="Times New Roman" pitchFamily="18" charset="0"/>
                <a:ea typeface="+mn-ea"/>
                <a:cs typeface="+mn-cs"/>
              </a:rPr>
              <a:t> </a:t>
            </a:r>
            <a:r>
              <a:rPr lang="fr-FR" sz="1000" kern="1200" baseline="0" dirty="0" err="1" smtClean="0">
                <a:solidFill>
                  <a:schemeClr val="tx1"/>
                </a:solidFill>
                <a:latin typeface="Times New Roman" pitchFamily="18" charset="0"/>
                <a:ea typeface="+mn-ea"/>
                <a:cs typeface="+mn-cs"/>
              </a:rPr>
              <a:t>unavoidable</a:t>
            </a:r>
            <a:r>
              <a:rPr lang="fr-FR" sz="1000" kern="1200" baseline="0" dirty="0" smtClean="0">
                <a:solidFill>
                  <a:schemeClr val="tx1"/>
                </a:solidFill>
                <a:latin typeface="Times New Roman" pitchFamily="18" charset="0"/>
                <a:ea typeface="+mn-ea"/>
                <a:cs typeface="+mn-cs"/>
              </a:rPr>
              <a:t> </a:t>
            </a:r>
            <a:r>
              <a:rPr lang="fr-FR" sz="1000" kern="1200" baseline="0" dirty="0" err="1" smtClean="0">
                <a:solidFill>
                  <a:schemeClr val="tx1"/>
                </a:solidFill>
                <a:latin typeface="Times New Roman" pitchFamily="18" charset="0"/>
                <a:ea typeface="+mn-ea"/>
                <a:cs typeface="+mn-cs"/>
              </a:rPr>
              <a:t>critical</a:t>
            </a:r>
            <a:r>
              <a:rPr lang="fr-FR" sz="1000" kern="1200" baseline="0" dirty="0" smtClean="0">
                <a:solidFill>
                  <a:schemeClr val="tx1"/>
                </a:solidFill>
                <a:latin typeface="Times New Roman" pitchFamily="18" charset="0"/>
                <a:ea typeface="+mn-ea"/>
                <a:cs typeface="+mn-cs"/>
              </a:rPr>
              <a:t> </a:t>
            </a:r>
            <a:r>
              <a:rPr lang="fr-FR" sz="1000" kern="1200" baseline="0" dirty="0" err="1" smtClean="0">
                <a:solidFill>
                  <a:schemeClr val="tx1"/>
                </a:solidFill>
                <a:latin typeface="Times New Roman" pitchFamily="18" charset="0"/>
                <a:ea typeface="+mn-ea"/>
                <a:cs typeface="+mn-cs"/>
              </a:rPr>
              <a:t>failure</a:t>
            </a:r>
            <a:r>
              <a:rPr lang="fr-FR" sz="1000" kern="1200" baseline="0" dirty="0" smtClean="0">
                <a:solidFill>
                  <a:schemeClr val="tx1"/>
                </a:solidFill>
                <a:latin typeface="Times New Roman" pitchFamily="18" charset="0"/>
                <a:ea typeface="+mn-ea"/>
                <a:cs typeface="+mn-cs"/>
              </a:rPr>
              <a:t> modes.</a:t>
            </a:r>
            <a:endParaRPr lang="en-US" sz="1000" dirty="0" smtClean="0"/>
          </a:p>
        </p:txBody>
      </p:sp>
      <p:sp>
        <p:nvSpPr>
          <p:cNvPr id="190468" name="Slide Number Placeholder 3"/>
          <p:cNvSpPr>
            <a:spLocks noGrp="1"/>
          </p:cNvSpPr>
          <p:nvPr>
            <p:ph type="sldNum" sz="quarter" idx="5"/>
          </p:nvPr>
        </p:nvSpPr>
        <p:spPr/>
        <p:txBody>
          <a:bodyPr/>
          <a:lstStyle/>
          <a:p>
            <a:pPr>
              <a:defRPr/>
            </a:pPr>
            <a:fld id="{65CCF09F-0291-4F34-B854-1F9DCDC9D290}" type="slidenum">
              <a:rPr lang="en-US" smtClean="0">
                <a:latin typeface="Arial" pitchFamily="34" charset="0"/>
              </a:rPr>
              <a:pPr>
                <a:defRPr/>
              </a:pPr>
              <a:t>39</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the interrelationships of the standards. </a:t>
            </a:r>
            <a:endParaRPr lang="en-US" dirty="0"/>
          </a:p>
        </p:txBody>
      </p:sp>
      <p:sp>
        <p:nvSpPr>
          <p:cNvPr id="5" name="Slide Number Placeholder 4"/>
          <p:cNvSpPr>
            <a:spLocks noGrp="1"/>
          </p:cNvSpPr>
          <p:nvPr>
            <p:ph type="sldNum" sz="quarter" idx="11"/>
          </p:nvPr>
        </p:nvSpPr>
        <p:spPr/>
        <p:txBody>
          <a:bodyPr/>
          <a:lstStyle/>
          <a:p>
            <a:pPr>
              <a:defRPr/>
            </a:pPr>
            <a:fld id="{D52B2306-850E-4864-A06E-9B04655E8C6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pPr eaLnBrk="1" hangingPunct="1">
              <a:spcBef>
                <a:spcPct val="0"/>
              </a:spcBef>
            </a:pPr>
            <a:r>
              <a:rPr lang="en-US" sz="1100" dirty="0" smtClean="0"/>
              <a:t>RCM analysis process (activity 9.7) concentrates on critical failures that result in catastrophic mission, safety or environmental failures. Mitigation via re-design or maintenance that precludes the failure from occurring.</a:t>
            </a:r>
          </a:p>
          <a:p>
            <a:pPr eaLnBrk="1" hangingPunct="1">
              <a:spcBef>
                <a:spcPct val="0"/>
              </a:spcBef>
            </a:pPr>
            <a:r>
              <a:rPr lang="en-US" sz="1100" dirty="0" smtClean="0"/>
              <a:t>The RCM analysis is a systematic approach for identifying preventative maintenance tasks or scheduled maintenance tasks for an equipment end item and establishing necessary preventative (or scheduled) maintenance task intervals. One of the key objectives of the RCM analysis is to develop a maintenance schedule that would ensure that reliability of a system (or end) is enhanced. In essence a maintenance task would be implemented prior to the failure occurrence of the component in question.</a:t>
            </a:r>
          </a:p>
          <a:p>
            <a:pPr eaLnBrk="1" hangingPunct="1">
              <a:spcBef>
                <a:spcPct val="0"/>
              </a:spcBef>
            </a:pPr>
            <a:r>
              <a:rPr lang="en-US" sz="1100" dirty="0" smtClean="0"/>
              <a:t>The consolidated results from the RCM analysis process forms the basis of a Preventive Maintenance (PM) program for the system. A RCM analysis is conducted to determine which PM tasks would provide increased equipment reliability for the life cycle. The RCM analysis would use the information generated by the FMEA to identify which hardware components have the greatest effect on the equipment reliability and availability, by identifying probable failure modes. </a:t>
            </a:r>
          </a:p>
          <a:p>
            <a:pPr eaLnBrk="1" hangingPunct="1">
              <a:spcBef>
                <a:spcPct val="0"/>
              </a:spcBef>
            </a:pPr>
            <a:r>
              <a:rPr lang="en-US" sz="1100" dirty="0" smtClean="0"/>
              <a:t>Using the decision tree process of RCM analysis, a complete analysis of each Functional Significant Item and their assigned failure modes can be conducted. </a:t>
            </a:r>
          </a:p>
          <a:p>
            <a:pPr eaLnBrk="1" hangingPunct="1">
              <a:spcBef>
                <a:spcPct val="0"/>
              </a:spcBef>
            </a:pPr>
            <a:r>
              <a:rPr lang="en-US" sz="1100" dirty="0" smtClean="0"/>
              <a:t>The results of the analysis provide a clear decision as to which preventive maintenance tasks should be developed to support the system. </a:t>
            </a:r>
          </a:p>
          <a:p>
            <a:pPr eaLnBrk="1" hangingPunct="1">
              <a:spcBef>
                <a:spcPct val="0"/>
              </a:spcBef>
            </a:pPr>
            <a:r>
              <a:rPr lang="en-US" sz="1100" dirty="0" smtClean="0"/>
              <a:t>The results of the RCM logic should be documented and retained in an official report that can be documented and generated with an LSAR.</a:t>
            </a:r>
          </a:p>
          <a:p>
            <a:pPr marL="0" lvl="2" eaLnBrk="1" hangingPunct="1">
              <a:spcBef>
                <a:spcPct val="0"/>
              </a:spcBef>
            </a:pPr>
            <a:r>
              <a:rPr lang="en-US" sz="1100" dirty="0" smtClean="0"/>
              <a:t>You can see some examples here and for our Computer we might find that Preventative Maintenance Not Possible, Design with Redundant Computer.</a:t>
            </a:r>
          </a:p>
        </p:txBody>
      </p:sp>
      <p:sp>
        <p:nvSpPr>
          <p:cNvPr id="191492" name="Slide Number Placeholder 3"/>
          <p:cNvSpPr>
            <a:spLocks noGrp="1"/>
          </p:cNvSpPr>
          <p:nvPr>
            <p:ph type="sldNum" sz="quarter" idx="5"/>
          </p:nvPr>
        </p:nvSpPr>
        <p:spPr/>
        <p:txBody>
          <a:bodyPr/>
          <a:lstStyle/>
          <a:p>
            <a:pPr>
              <a:defRPr/>
            </a:pPr>
            <a:fld id="{DD2B340E-3096-41C2-8ECA-1A6F3D9E4838}" type="slidenum">
              <a:rPr lang="en-US" smtClean="0">
                <a:latin typeface="Arial" pitchFamily="34" charset="0"/>
              </a:rPr>
              <a:pPr>
                <a:defRPr/>
              </a:pPr>
              <a:t>40</a:t>
            </a:fld>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pPr eaLnBrk="1" hangingPunct="1">
              <a:spcBef>
                <a:spcPct val="0"/>
              </a:spcBef>
            </a:pPr>
            <a:r>
              <a:rPr lang="en-US" dirty="0" smtClean="0"/>
              <a:t>Details on the LORA process – could discuss the Army’s COMPASS model as an automated tool for accomplishing the LORAs.  Also the fact that it is mandated for use by AR700-127 to include conduct of a LORA 5 years after fielding a product.</a:t>
            </a:r>
          </a:p>
          <a:p>
            <a:pPr eaLnBrk="1" hangingPunct="1">
              <a:spcBef>
                <a:spcPct val="0"/>
              </a:spcBef>
            </a:pPr>
            <a:endParaRPr lang="en-US" dirty="0" smtClean="0"/>
          </a:p>
          <a:p>
            <a:pPr eaLnBrk="1" hangingPunct="1">
              <a:spcBef>
                <a:spcPct val="0"/>
              </a:spcBef>
            </a:pPr>
            <a:r>
              <a:rPr lang="en-US" dirty="0" smtClean="0"/>
              <a:t>Level of Repair Analysis is activity 11.7 in TA-STD-0017.</a:t>
            </a:r>
          </a:p>
          <a:p>
            <a:pPr eaLnBrk="1" hangingPunct="1">
              <a:spcBef>
                <a:spcPct val="0"/>
              </a:spcBef>
            </a:pPr>
            <a:endParaRPr lang="en-US" dirty="0" smtClean="0"/>
          </a:p>
          <a:p>
            <a:pPr eaLnBrk="1" hangingPunct="1">
              <a:spcBef>
                <a:spcPct val="0"/>
              </a:spcBef>
            </a:pPr>
            <a:r>
              <a:rPr lang="en-US" dirty="0" smtClean="0"/>
              <a:t>Two stage approach:</a:t>
            </a:r>
          </a:p>
          <a:p>
            <a:pPr marL="0" lvl="1" eaLnBrk="1" hangingPunct="1">
              <a:spcBef>
                <a:spcPct val="0"/>
              </a:spcBef>
            </a:pPr>
            <a:r>
              <a:rPr lang="en-US" dirty="0" smtClean="0"/>
              <a:t>It is an analysis decision to repair or discard an item and it optimize level of repair if the repair is economical</a:t>
            </a:r>
          </a:p>
          <a:p>
            <a:pPr eaLnBrk="1" hangingPunct="1">
              <a:spcBef>
                <a:spcPct val="0"/>
              </a:spcBef>
            </a:pPr>
            <a:endParaRPr lang="en-US" dirty="0" smtClean="0"/>
          </a:p>
          <a:p>
            <a:pPr eaLnBrk="1" hangingPunct="1">
              <a:spcBef>
                <a:spcPct val="0"/>
              </a:spcBef>
            </a:pPr>
            <a:r>
              <a:rPr lang="en-US" dirty="0" smtClean="0"/>
              <a:t>Of course the analysis is tempered by existing maintenance structure, customer constraints, other factors and involves the cost of the logistics elements (e.g. personnel, spares, support equipment, facilities, PHST, etc.). The LORA result drives the Task Analysis for each repairable.</a:t>
            </a:r>
          </a:p>
          <a:p>
            <a:pPr eaLnBrk="1" hangingPunct="1">
              <a:spcBef>
                <a:spcPct val="0"/>
              </a:spcBef>
            </a:pPr>
            <a:endParaRPr lang="en-US" dirty="0" smtClean="0"/>
          </a:p>
          <a:p>
            <a:pPr eaLnBrk="1" hangingPunct="1">
              <a:spcBef>
                <a:spcPct val="0"/>
              </a:spcBef>
            </a:pPr>
            <a:r>
              <a:rPr lang="en-US" dirty="0" smtClean="0"/>
              <a:t>Currently there is no standard for LORA,</a:t>
            </a:r>
            <a:r>
              <a:rPr lang="en-US" baseline="0" dirty="0" smtClean="0"/>
              <a:t> however, AS1390, Level of Repair Analysis should be published this by third quarter 2014.</a:t>
            </a:r>
            <a:endParaRPr lang="en-US" dirty="0" smtClean="0"/>
          </a:p>
        </p:txBody>
      </p:sp>
      <p:sp>
        <p:nvSpPr>
          <p:cNvPr id="192516" name="Slide Number Placeholder 3"/>
          <p:cNvSpPr>
            <a:spLocks noGrp="1"/>
          </p:cNvSpPr>
          <p:nvPr>
            <p:ph type="sldNum" sz="quarter" idx="5"/>
          </p:nvPr>
        </p:nvSpPr>
        <p:spPr/>
        <p:txBody>
          <a:bodyPr/>
          <a:lstStyle/>
          <a:p>
            <a:pPr>
              <a:defRPr/>
            </a:pPr>
            <a:fld id="{C5958FCC-921A-4030-8B61-C98CD99C7C22}" type="slidenum">
              <a:rPr lang="en-US" smtClean="0">
                <a:latin typeface="Arial" pitchFamily="34" charset="0"/>
              </a:rPr>
              <a:pPr>
                <a:defRPr/>
              </a:pPr>
              <a:t>41</a:t>
            </a:fld>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D032B9A-50D7-4F2D-9645-89BEA0DDC7BA}" type="slidenum">
              <a:rPr lang="en-US" smtClean="0"/>
              <a:pPr>
                <a:defRPr/>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203700" cy="3152775"/>
          </a:xfrm>
        </p:spPr>
      </p:sp>
      <p:sp>
        <p:nvSpPr>
          <p:cNvPr id="3" name="Notes Placeholder 2"/>
          <p:cNvSpPr>
            <a:spLocks noGrp="1"/>
          </p:cNvSpPr>
          <p:nvPr>
            <p:ph type="body" idx="1"/>
          </p:nvPr>
        </p:nvSpPr>
        <p:spPr>
          <a:xfrm>
            <a:off x="315619" y="3926592"/>
            <a:ext cx="6458066" cy="5069482"/>
          </a:xfrm>
        </p:spPr>
        <p:txBody>
          <a:bodyPr>
            <a:noAutofit/>
          </a:bodyPr>
          <a:lstStyle/>
          <a:p>
            <a:r>
              <a:rPr lang="en-US" sz="1000" kern="1200" dirty="0" smtClean="0">
                <a:solidFill>
                  <a:schemeClr val="tx1"/>
                </a:solidFill>
                <a:latin typeface="Times New Roman" pitchFamily="18" charset="0"/>
                <a:ea typeface="+mn-ea"/>
                <a:cs typeface="+mn-cs"/>
              </a:rPr>
              <a:t>The volume of data generated is driven by the engineering level of effort that will be expended in each of the previously mentioned areas (e.g., if existing facilities are used then no facilities data would be generated under GEIA-STD-0007).  This volume of data is also tempered by the hardware level of indenture that engineering analysis is required to be performed (e.g., contract maintenance to the engine level).  The most important aspect of the data in GEIA-STD-0007 is that it is used to generate support products (e.g., operator and maintainer manuals, supply support lists, training programs for operators/maintainers, etc.) required sustaining a system or end item.</a:t>
            </a:r>
          </a:p>
          <a:p>
            <a:r>
              <a:rPr lang="en-US" sz="1000" kern="1200" dirty="0" smtClean="0">
                <a:solidFill>
                  <a:schemeClr val="tx1"/>
                </a:solidFill>
                <a:latin typeface="Times New Roman" pitchFamily="18" charset="0"/>
                <a:ea typeface="+mn-ea"/>
                <a:cs typeface="+mn-cs"/>
              </a:rPr>
              <a:t>This chart depicts the processes required to generate the support products (e.g., operator and maintainer manuals, supply support lists, training programs for operators/maintainers, etc.) required sustaining a system or end item. </a:t>
            </a:r>
          </a:p>
          <a:p>
            <a:r>
              <a:rPr lang="en-US" sz="1000" kern="1200" dirty="0" smtClean="0">
                <a:solidFill>
                  <a:schemeClr val="tx1"/>
                </a:solidFill>
                <a:latin typeface="Times New Roman" pitchFamily="18" charset="0"/>
                <a:ea typeface="+mn-ea"/>
                <a:cs typeface="+mn-cs"/>
              </a:rPr>
              <a:t>Step 0 – Pre-Processing. During the MSA phase the supportability objectives are defined, product support capabilities are evaluated and support and maintenance concepts and technologies are identified. Once these tasks are completed and the program is in the TMRR phase the supportability objectives are refined and a product support strategy has defined ground rules and assumptions. The CBA, ICD and </a:t>
            </a:r>
            <a:r>
              <a:rPr lang="en-US" sz="1000" kern="1200" dirty="0" err="1" smtClean="0">
                <a:solidFill>
                  <a:schemeClr val="tx1"/>
                </a:solidFill>
                <a:latin typeface="Times New Roman" pitchFamily="18" charset="0"/>
                <a:ea typeface="+mn-ea"/>
                <a:cs typeface="+mn-cs"/>
              </a:rPr>
              <a:t>AoA</a:t>
            </a:r>
            <a:r>
              <a:rPr lang="en-US" sz="1000" kern="1200" dirty="0" smtClean="0">
                <a:solidFill>
                  <a:schemeClr val="tx1"/>
                </a:solidFill>
                <a:latin typeface="Times New Roman" pitchFamily="18" charset="0"/>
                <a:ea typeface="+mn-ea"/>
                <a:cs typeface="+mn-cs"/>
              </a:rPr>
              <a:t> will provide the logistics engineer with information to complete this step.</a:t>
            </a:r>
          </a:p>
          <a:p>
            <a:r>
              <a:rPr lang="en-US" sz="1000" kern="1200" dirty="0" smtClean="0">
                <a:solidFill>
                  <a:schemeClr val="tx1"/>
                </a:solidFill>
                <a:latin typeface="Times New Roman" pitchFamily="18" charset="0"/>
                <a:ea typeface="+mn-ea"/>
                <a:cs typeface="+mn-cs"/>
              </a:rPr>
              <a:t>Step 1 – Identify Specific Product Support Requirements. After completion of the pre-processing step the logistics engineer should be able to identify the products required to support the weapons system and create a list.</a:t>
            </a:r>
          </a:p>
          <a:p>
            <a:r>
              <a:rPr lang="en-US" sz="1000" kern="1200" dirty="0" smtClean="0">
                <a:solidFill>
                  <a:schemeClr val="tx1"/>
                </a:solidFill>
                <a:latin typeface="Times New Roman" pitchFamily="18" charset="0"/>
                <a:ea typeface="+mn-ea"/>
                <a:cs typeface="+mn-cs"/>
              </a:rPr>
              <a:t>Step 2 – Tailored Logistics Product Data Requirements. Using the list of products created in Step 1 the logistics engineer is able to identify a tailored list of Logistics Product Data using GEIA-STD-0007 and its two companion handbooks, GEIA-HB-0007 Logistics Product Data Handbook and TA-HB-0007-1 Logistics Product Data Reports Handbook. Appendix A Attribute Selection Sheet of GEIA-HB-0007 is designed to record the information selected.</a:t>
            </a:r>
          </a:p>
          <a:p>
            <a:r>
              <a:rPr lang="en-US" sz="1000" kern="1200" dirty="0" smtClean="0">
                <a:solidFill>
                  <a:schemeClr val="tx1"/>
                </a:solidFill>
                <a:latin typeface="Times New Roman" pitchFamily="18" charset="0"/>
                <a:ea typeface="+mn-ea"/>
                <a:cs typeface="+mn-cs"/>
              </a:rPr>
              <a:t>Step 3 – Tailored Product Support Analysis Requirements. The logistics engineer is now ready to define the analysis required to generate the data identified in the Attribute Selection Sheet that was completed in Step 2. Use TA-STD-0017 Product Support Analysis and its companion handbook MIL-HDBK-502A Department of Defense Handbook Product Support Analysis to assist in identifying and performing the appropriate analysis.</a:t>
            </a:r>
          </a:p>
          <a:p>
            <a:r>
              <a:rPr lang="en-US" sz="1000" kern="1200" dirty="0" smtClean="0">
                <a:solidFill>
                  <a:schemeClr val="tx1"/>
                </a:solidFill>
                <a:latin typeface="Times New Roman" pitchFamily="18" charset="0"/>
                <a:ea typeface="+mn-ea"/>
                <a:cs typeface="+mn-cs"/>
              </a:rPr>
              <a:t>Step 4 – Logistics Product Data Deliverables. As the analysis, identified in Step 3, is performed, the logistics engineer should ensure that the resulting data is stored in a repository that is capable of producing the required data deliverables per GEIA-STD-0007.</a:t>
            </a:r>
          </a:p>
          <a:p>
            <a:r>
              <a:rPr lang="en-US" sz="1000" kern="1200" dirty="0" smtClean="0">
                <a:solidFill>
                  <a:schemeClr val="tx1"/>
                </a:solidFill>
                <a:latin typeface="Times New Roman" pitchFamily="18" charset="0"/>
                <a:ea typeface="+mn-ea"/>
                <a:cs typeface="+mn-cs"/>
              </a:rPr>
              <a:t>Step 5 – Government Generated Support Products. Use the data provided in the GEIA-STD-0007 format to produce the support products as originally defined in Step 1. </a:t>
            </a:r>
            <a:endParaRPr lang="en-US" sz="1000" dirty="0"/>
          </a:p>
        </p:txBody>
      </p:sp>
      <p:sp>
        <p:nvSpPr>
          <p:cNvPr id="5" name="Slide Number Placeholder 4"/>
          <p:cNvSpPr>
            <a:spLocks noGrp="1"/>
          </p:cNvSpPr>
          <p:nvPr>
            <p:ph type="sldNum" sz="quarter" idx="11"/>
          </p:nvPr>
        </p:nvSpPr>
        <p:spPr/>
        <p:txBody>
          <a:bodyPr/>
          <a:lstStyle/>
          <a:p>
            <a:pPr>
              <a:defRPr/>
            </a:pPr>
            <a:fld id="{D52B2306-850E-4864-A06E-9B04655E8C6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b="1" dirty="0" smtClean="0">
              <a:solidFill>
                <a:srgbClr val="000000"/>
              </a:solidFill>
            </a:endParaRPr>
          </a:p>
        </p:txBody>
      </p:sp>
      <p:sp>
        <p:nvSpPr>
          <p:cNvPr id="137220" name="Slide Number Placeholder 3"/>
          <p:cNvSpPr>
            <a:spLocks noGrp="1"/>
          </p:cNvSpPr>
          <p:nvPr>
            <p:ph type="sldNum" sz="quarter" idx="5"/>
          </p:nvPr>
        </p:nvSpPr>
        <p:spPr/>
        <p:txBody>
          <a:bodyPr/>
          <a:lstStyle/>
          <a:p>
            <a:pPr>
              <a:defRPr/>
            </a:pPr>
            <a:fld id="{914FA565-929A-4C71-BDDD-184F4C2FBE0C}"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D52B2306-850E-4864-A06E-9B04655E8C6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D52B2306-850E-4864-A06E-9B04655E8C6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D52B2306-850E-4864-A06E-9B04655E8C6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4135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Slide Number Placeholder 3"/>
          <p:cNvSpPr>
            <a:spLocks noGrp="1"/>
          </p:cNvSpPr>
          <p:nvPr>
            <p:ph type="sldNum" sz="quarter" idx="12"/>
          </p:nvPr>
        </p:nvSpPr>
        <p:spPr>
          <a:xfrm>
            <a:off x="8531352" y="6462611"/>
            <a:ext cx="612648" cy="365125"/>
          </a:xfrm>
          <a:prstGeom prst="rect">
            <a:avLst/>
          </a:prstGeom>
        </p:spPr>
        <p:txBody>
          <a:bodyPr/>
          <a:lstStyle>
            <a:lvl1pPr algn="l">
              <a:defRPr sz="1200">
                <a:latin typeface="Arial" pitchFamily="34" charset="0"/>
                <a:cs typeface="Arial" pitchFamily="34" charset="0"/>
              </a:defRPr>
            </a:lvl1pPr>
          </a:lstStyle>
          <a:p>
            <a:pPr>
              <a:defRPr/>
            </a:pPr>
            <a:fld id="{5312E2CC-A353-4795-9834-DA6622D13938}" type="slidenum">
              <a:rPr lang="en-US" smtClean="0"/>
              <a:pPr>
                <a:defRPr/>
              </a:pPr>
              <a:t>‹#›</a:t>
            </a:fld>
            <a:endParaRPr lang="en-US"/>
          </a:p>
        </p:txBody>
      </p:sp>
      <p:sp>
        <p:nvSpPr>
          <p:cNvPr id="5" name="Content Placeholder 4"/>
          <p:cNvSpPr>
            <a:spLocks noGrp="1"/>
          </p:cNvSpPr>
          <p:nvPr>
            <p:ph sz="quarter" idx="13"/>
          </p:nvPr>
        </p:nvSpPr>
        <p:spPr>
          <a:xfrm>
            <a:off x="152400" y="1028700"/>
            <a:ext cx="8686800" cy="5295900"/>
          </a:xfrm>
          <a:prstGeom prst="rect">
            <a:avLst/>
          </a:prstGeom>
        </p:spPr>
        <p:txBody>
          <a:bodyPr/>
          <a:lstStyle>
            <a:lvl1pPr>
              <a:buClr>
                <a:srgbClr val="D78813"/>
              </a:buClr>
              <a:buFont typeface="Wingdings" pitchFamily="2" charset="2"/>
              <a:buChar char="§"/>
              <a:defRPr sz="2200">
                <a:latin typeface="Arial" pitchFamily="34" charset="0"/>
                <a:cs typeface="Arial" pitchFamily="34" charset="0"/>
              </a:defRPr>
            </a:lvl1pPr>
            <a:lvl2pPr>
              <a:buClr>
                <a:srgbClr val="D78813"/>
              </a:buClr>
              <a:defRPr sz="1800">
                <a:latin typeface="Arial" pitchFamily="34" charset="0"/>
                <a:cs typeface="Arial" pitchFamily="34" charset="0"/>
              </a:defRPr>
            </a:lvl2pPr>
            <a:lvl3pPr>
              <a:buClr>
                <a:srgbClr val="D78812"/>
              </a:buClr>
              <a:buFont typeface="Wingdings" pitchFamily="2" charset="2"/>
              <a:buChar char="§"/>
              <a:defRPr sz="1600">
                <a:latin typeface="Arial" pitchFamily="34" charset="0"/>
                <a:cs typeface="Arial" pitchFamily="34" charset="0"/>
              </a:defRPr>
            </a:lvl3pPr>
            <a:lvl4pPr>
              <a:buClr>
                <a:srgbClr val="D78813"/>
              </a:buClr>
              <a:defRPr sz="1400">
                <a:latin typeface="Arial" pitchFamily="34" charset="0"/>
                <a:cs typeface="Arial" pitchFamily="34" charset="0"/>
              </a:defRPr>
            </a:lvl4pPr>
            <a:lvl5pPr>
              <a:buClr>
                <a:srgbClr val="D78813"/>
              </a:buCl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5425" y="1033272"/>
            <a:ext cx="8573017" cy="5089525"/>
          </a:xfrm>
          <a:prstGeom prst="rect">
            <a:avLst/>
          </a:prstGeom>
        </p:spPr>
        <p:txBody>
          <a:bodyPr/>
          <a:lstStyle>
            <a:lvl1pPr>
              <a:buFont typeface="Wingdings" pitchFamily="2" charset="2"/>
              <a:buChar char="§"/>
              <a:defRPr sz="2000">
                <a:latin typeface="Arial" pitchFamily="34" charset="0"/>
                <a:cs typeface="Arial" pitchFamily="34" charset="0"/>
              </a:defRPr>
            </a:lvl1pPr>
            <a:lvl2pPr>
              <a:defRPr sz="2000">
                <a:latin typeface="Arial" pitchFamily="34" charset="0"/>
                <a:cs typeface="Arial" pitchFamily="34" charset="0"/>
              </a:defRPr>
            </a:lvl2pPr>
            <a:lvl3pPr>
              <a:buFont typeface="Wingdings" pitchFamily="2" charset="2"/>
              <a:buChar cha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11" hasCustomPrompt="1"/>
          </p:nvPr>
        </p:nvSpPr>
        <p:spPr>
          <a:xfrm>
            <a:off x="0" y="152399"/>
            <a:ext cx="9144000" cy="640080"/>
          </a:xfrm>
          <a:prstGeom prst="rect">
            <a:avLst/>
          </a:prstGeom>
        </p:spPr>
        <p:txBody>
          <a:bodyPr/>
          <a:lstStyle>
            <a:lvl1pPr marL="0" indent="0" algn="ctr">
              <a:buNone/>
              <a:defRPr sz="2800" b="1">
                <a:solidFill>
                  <a:schemeClr val="bg1"/>
                </a:solidFill>
                <a:latin typeface="Arial" pitchFamily="34" charset="0"/>
                <a:cs typeface="Arial"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ext Slide w takeawa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4135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5" name="Content Placeholder 4"/>
          <p:cNvSpPr>
            <a:spLocks noGrp="1"/>
          </p:cNvSpPr>
          <p:nvPr>
            <p:ph sz="quarter" idx="13"/>
          </p:nvPr>
        </p:nvSpPr>
        <p:spPr>
          <a:xfrm>
            <a:off x="152400" y="1028700"/>
            <a:ext cx="8686800" cy="5295900"/>
          </a:xfrm>
          <a:prstGeom prst="rect">
            <a:avLst/>
          </a:prstGeom>
        </p:spPr>
        <p:txBody>
          <a:bodyPr/>
          <a:lstStyle>
            <a:lvl1pPr>
              <a:buClr>
                <a:srgbClr val="D78813"/>
              </a:buClr>
              <a:buFont typeface="Wingdings" pitchFamily="2" charset="2"/>
              <a:buChar char="§"/>
              <a:defRPr sz="2200">
                <a:latin typeface="Arial" pitchFamily="34" charset="0"/>
                <a:cs typeface="Arial" pitchFamily="34" charset="0"/>
              </a:defRPr>
            </a:lvl1pPr>
            <a:lvl2pPr>
              <a:buClr>
                <a:srgbClr val="D78813"/>
              </a:buClr>
              <a:defRPr sz="1800">
                <a:latin typeface="Arial" pitchFamily="34" charset="0"/>
                <a:cs typeface="Arial" pitchFamily="34" charset="0"/>
              </a:defRPr>
            </a:lvl2pPr>
            <a:lvl3pPr>
              <a:buClr>
                <a:srgbClr val="D78812"/>
              </a:buClr>
              <a:buFont typeface="Wingdings" pitchFamily="2" charset="2"/>
              <a:buChar char="§"/>
              <a:defRPr sz="1600">
                <a:latin typeface="Arial" pitchFamily="34" charset="0"/>
                <a:cs typeface="Arial" pitchFamily="34" charset="0"/>
              </a:defRPr>
            </a:lvl3pPr>
            <a:lvl4pPr>
              <a:buClr>
                <a:srgbClr val="D78813"/>
              </a:buClr>
              <a:defRPr sz="1400">
                <a:latin typeface="Arial" pitchFamily="34" charset="0"/>
                <a:cs typeface="Arial" pitchFamily="34" charset="0"/>
              </a:defRPr>
            </a:lvl4pPr>
            <a:lvl5pPr>
              <a:buClr>
                <a:srgbClr val="D78813"/>
              </a:buCl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0" y="6456458"/>
            <a:ext cx="9144000" cy="401541"/>
          </a:xfrm>
          <a:prstGeom prst="rect">
            <a:avLst/>
          </a:prstGeom>
        </p:spPr>
        <p:txBody>
          <a:bodyPr/>
          <a:lstStyle>
            <a:lvl1pPr algn="ctr">
              <a:defRPr b="1" i="1">
                <a:solidFill>
                  <a:schemeClr val="bg1"/>
                </a:solidFill>
                <a:latin typeface="Arial" pitchFamily="34" charset="0"/>
                <a:cs typeface="Arial" pitchFamily="34" charset="0"/>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8531352" y="6462611"/>
            <a:ext cx="612648" cy="365125"/>
          </a:xfrm>
          <a:prstGeom prst="rect">
            <a:avLst/>
          </a:prstGeom>
        </p:spPr>
        <p:txBody>
          <a:bodyPr/>
          <a:lstStyle>
            <a:lvl1pPr algn="l">
              <a:defRPr sz="1200">
                <a:latin typeface="Arial" pitchFamily="34" charset="0"/>
                <a:cs typeface="Arial" pitchFamily="34" charset="0"/>
              </a:defRPr>
            </a:lvl1pPr>
          </a:lstStyle>
          <a:p>
            <a:pPr>
              <a:defRPr/>
            </a:pPr>
            <a:fld id="{5312E2CC-A353-4795-9834-DA6622D13938}" type="slidenum">
              <a:rPr lang="en-US" smtClean="0"/>
              <a:pPr>
                <a:defRPr/>
              </a:pPr>
              <a:t>‹#›</a:t>
            </a:fld>
            <a:endParaRPr lang="en-US"/>
          </a:p>
        </p:txBody>
      </p:sp>
    </p:spTree>
  </p:cSld>
  <p:clrMapOvr>
    <a:masterClrMapping/>
  </p:clrMapOvr>
  <p:timing>
    <p:tnLst>
      <p:par>
        <p:cT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Jus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4135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5" name="Slide Number Placeholder 3"/>
          <p:cNvSpPr>
            <a:spLocks noGrp="1"/>
          </p:cNvSpPr>
          <p:nvPr>
            <p:ph type="sldNum" sz="quarter" idx="12"/>
          </p:nvPr>
        </p:nvSpPr>
        <p:spPr>
          <a:xfrm>
            <a:off x="8531352" y="6462611"/>
            <a:ext cx="612648" cy="365125"/>
          </a:xfrm>
          <a:prstGeom prst="rect">
            <a:avLst/>
          </a:prstGeom>
        </p:spPr>
        <p:txBody>
          <a:bodyPr/>
          <a:lstStyle>
            <a:lvl1pPr algn="l">
              <a:defRPr sz="1200">
                <a:latin typeface="Arial" pitchFamily="34" charset="0"/>
                <a:cs typeface="Arial" pitchFamily="34" charset="0"/>
              </a:defRPr>
            </a:lvl1pPr>
          </a:lstStyle>
          <a:p>
            <a:pPr>
              <a:defRPr/>
            </a:pPr>
            <a:fld id="{5312E2CC-A353-4795-9834-DA6622D13938}" type="slidenum">
              <a:rPr lang="en-US" smtClean="0"/>
              <a:pPr>
                <a:defRPr/>
              </a:pPr>
              <a:t>‹#›</a:t>
            </a:fld>
            <a:endParaRPr lang="en-US"/>
          </a:p>
        </p:txBody>
      </p:sp>
    </p:spTree>
  </p:cSld>
  <p:clrMapOvr>
    <a:masterClrMapping/>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Blank Slide">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8531352" y="6462611"/>
            <a:ext cx="612648" cy="365125"/>
          </a:xfrm>
          <a:prstGeom prst="rect">
            <a:avLst/>
          </a:prstGeom>
        </p:spPr>
        <p:txBody>
          <a:bodyPr/>
          <a:lstStyle/>
          <a:p>
            <a:pPr>
              <a:defRPr/>
            </a:pPr>
            <a:fld id="{5312E2CC-A353-4795-9834-DA6622D13938}" type="slidenum">
              <a:rPr lang="en-US" smtClean="0"/>
              <a:pPr>
                <a:defRPr/>
              </a:pPr>
              <a:t>‹#›</a:t>
            </a:fld>
            <a:endParaRPr lang="en-US"/>
          </a:p>
        </p:txBody>
      </p:sp>
    </p:spTree>
  </p:cSld>
  <p:clrMapOvr>
    <a:masterClrMapping/>
  </p:clrMapOvr>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PPTCoverBkgrd1b.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86000"/>
            <a:ext cx="7772400" cy="1470025"/>
          </a:xfrm>
          <a:prstGeom prst="rect">
            <a:avLst/>
          </a:prstGeom>
        </p:spPr>
        <p:txBody>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lumMod val="85000"/>
                    <a:lumOff val="1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US ARMY Black and Gold.png"/>
          <p:cNvPicPr>
            <a:picLocks noChangeAspect="1"/>
          </p:cNvPicPr>
          <p:nvPr/>
        </p:nvPicPr>
        <p:blipFill>
          <a:blip r:embed="rId3" cstate="print"/>
          <a:stretch>
            <a:fillRect/>
          </a:stretch>
        </p:blipFill>
        <p:spPr>
          <a:xfrm>
            <a:off x="295865" y="636477"/>
            <a:ext cx="856070" cy="1068498"/>
          </a:xfrm>
          <a:prstGeom prst="rect">
            <a:avLst/>
          </a:prstGeom>
        </p:spPr>
      </p:pic>
      <p:pic>
        <p:nvPicPr>
          <p:cNvPr id="7" name="Picture 6" descr="AMC_Logo.png"/>
          <p:cNvPicPr>
            <a:picLocks noChangeAspect="1"/>
          </p:cNvPicPr>
          <p:nvPr/>
        </p:nvPicPr>
        <p:blipFill>
          <a:blip r:embed="rId4" cstate="print"/>
          <a:stretch>
            <a:fillRect/>
          </a:stretch>
        </p:blipFill>
        <p:spPr>
          <a:xfrm>
            <a:off x="1143001" y="697662"/>
            <a:ext cx="761999" cy="896997"/>
          </a:xfrm>
          <a:prstGeom prst="rect">
            <a:avLst/>
          </a:prstGeom>
          <a:effectLst>
            <a:outerShdw blurRad="50800" dist="38100" dir="2700000" algn="tl" rotWithShape="0">
              <a:prstClr val="black">
                <a:alpha val="40000"/>
              </a:prstClr>
            </a:outerShdw>
          </a:effectLst>
        </p:spPr>
      </p:pic>
      <p:pic>
        <p:nvPicPr>
          <p:cNvPr id="11" name="Picture 10" descr="LOGSA Logo Small.png"/>
          <p:cNvPicPr>
            <a:picLocks noChangeAspect="1"/>
          </p:cNvPicPr>
          <p:nvPr/>
        </p:nvPicPr>
        <p:blipFill>
          <a:blip r:embed="rId5" cstate="print"/>
          <a:stretch>
            <a:fillRect/>
          </a:stretch>
        </p:blipFill>
        <p:spPr>
          <a:xfrm>
            <a:off x="7669687" y="617782"/>
            <a:ext cx="1017113" cy="1009312"/>
          </a:xfrm>
          <a:prstGeom prst="rect">
            <a:avLst/>
          </a:prstGeom>
        </p:spPr>
      </p:pic>
    </p:spTree>
    <p:extLst>
      <p:ext uri="{BB962C8B-B14F-4D97-AF65-F5344CB8AC3E}">
        <p14:creationId xmlns:p14="http://schemas.microsoft.com/office/powerpoint/2010/main" xmlns="" val="1159183650"/>
      </p:ext>
    </p:extLst>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33713" y="274638"/>
            <a:ext cx="5653087" cy="1143000"/>
          </a:xfrm>
          <a:prstGeom prst="rect">
            <a:avLst/>
          </a:prstGeom>
        </p:spPr>
        <p:txBody>
          <a:bodyPr>
            <a:normAutofit/>
          </a:bodyPr>
          <a:lstStyle>
            <a:lvl1pPr>
              <a:defRPr sz="28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E6A0387-CF10-43DC-AA18-671B50276096}" type="slidenum">
              <a:rPr lang="en-US" smtClean="0"/>
              <a:pPr>
                <a:defRPr/>
              </a:pPr>
              <a:t>‹#›</a:t>
            </a:fld>
            <a:endParaRPr lang="en-US" dirty="0"/>
          </a:p>
        </p:txBody>
      </p:sp>
      <p:sp>
        <p:nvSpPr>
          <p:cNvPr id="5" name="Content Placeholder 4"/>
          <p:cNvSpPr>
            <a:spLocks noGrp="1"/>
          </p:cNvSpPr>
          <p:nvPr>
            <p:ph sz="quarter" idx="13"/>
          </p:nvPr>
        </p:nvSpPr>
        <p:spPr>
          <a:xfrm>
            <a:off x="152400" y="1028700"/>
            <a:ext cx="8686800" cy="5295900"/>
          </a:xfrm>
          <a:prstGeom prst="rect">
            <a:avLst/>
          </a:prstGeom>
        </p:spPr>
        <p:txBody>
          <a:bodyPr/>
          <a:lstStyle>
            <a:lvl1pPr>
              <a:buClr>
                <a:srgbClr val="D78813"/>
              </a:buClr>
              <a:buFont typeface="Wingdings" pitchFamily="2" charset="2"/>
              <a:buChar char="§"/>
              <a:defRPr sz="2200">
                <a:latin typeface="Arial" pitchFamily="34" charset="0"/>
                <a:cs typeface="Arial" pitchFamily="34" charset="0"/>
              </a:defRPr>
            </a:lvl1pPr>
            <a:lvl2pPr>
              <a:buClr>
                <a:srgbClr val="D78813"/>
              </a:buClr>
              <a:defRPr sz="1800">
                <a:latin typeface="Arial" pitchFamily="34" charset="0"/>
                <a:cs typeface="Arial" pitchFamily="34" charset="0"/>
              </a:defRPr>
            </a:lvl2pPr>
            <a:lvl3pPr>
              <a:buClr>
                <a:srgbClr val="D78812"/>
              </a:buClr>
              <a:buFont typeface="Wingdings" pitchFamily="2" charset="2"/>
              <a:buChar char="§"/>
              <a:defRPr sz="1600">
                <a:latin typeface="Arial" pitchFamily="34" charset="0"/>
                <a:cs typeface="Arial" pitchFamily="34" charset="0"/>
              </a:defRPr>
            </a:lvl3pPr>
            <a:lvl4pPr>
              <a:buClr>
                <a:srgbClr val="D78813"/>
              </a:buClr>
              <a:defRPr sz="1400">
                <a:latin typeface="Arial" pitchFamily="34" charset="0"/>
                <a:cs typeface="Arial" pitchFamily="34" charset="0"/>
              </a:defRPr>
            </a:lvl4pPr>
            <a:lvl5pPr>
              <a:buClr>
                <a:srgbClr val="D78813"/>
              </a:buCl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91CE535-1181-4C78-B0A8-92883B6C57B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33713" y="274638"/>
            <a:ext cx="5653087" cy="1143000"/>
          </a:xfrm>
          <a:prstGeom prst="rect">
            <a:avLst/>
          </a:prstGeo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atin typeface="Arial" pitchFamily="34" charset="0"/>
                <a:cs typeface="Arial" pitchFamily="34" charset="0"/>
              </a:defRPr>
            </a:lvl1pPr>
            <a:lvl2pPr marL="571500" indent="-228600">
              <a:defRPr sz="1800">
                <a:latin typeface="Arial" pitchFamily="34" charset="0"/>
                <a:cs typeface="Arial" pitchFamily="34" charset="0"/>
              </a:defRPr>
            </a:lvl2pPr>
            <a:lvl3pPr marL="800100" indent="-228600">
              <a:defRPr sz="1600">
                <a:latin typeface="Arial" pitchFamily="34" charset="0"/>
                <a:cs typeface="Arial" pitchFamily="34" charset="0"/>
              </a:defRPr>
            </a:lvl3pPr>
            <a:lvl4pPr marL="1028700" indent="-228600">
              <a:defRPr sz="1400">
                <a:latin typeface="Arial" pitchFamily="34" charset="0"/>
                <a:cs typeface="Arial" pitchFamily="34" charset="0"/>
              </a:defRPr>
            </a:lvl4pPr>
            <a:lvl5pPr marL="1257300" indent="-228600">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atin typeface="Arial" pitchFamily="34" charset="0"/>
                <a:cs typeface="Arial" pitchFamily="34" charset="0"/>
              </a:defRPr>
            </a:lvl1pPr>
            <a:lvl2pPr marL="571500" indent="-228600">
              <a:defRPr sz="1800">
                <a:latin typeface="Arial" pitchFamily="34" charset="0"/>
                <a:cs typeface="Arial" pitchFamily="34" charset="0"/>
              </a:defRPr>
            </a:lvl2pPr>
            <a:lvl3pPr marL="800100" indent="-228600">
              <a:defRPr sz="1600">
                <a:latin typeface="Arial" pitchFamily="34" charset="0"/>
                <a:cs typeface="Arial" pitchFamily="34" charset="0"/>
              </a:defRPr>
            </a:lvl3pPr>
            <a:lvl4pPr marL="1028700" indent="-228600">
              <a:defRPr sz="1400">
                <a:latin typeface="Arial" pitchFamily="34" charset="0"/>
                <a:cs typeface="Arial" pitchFamily="34" charset="0"/>
              </a:defRPr>
            </a:lvl4pPr>
            <a:lvl5pPr marL="1257300" indent="-228600">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15D2581-A922-42A1-AA26-A11110886826}"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6" descr="New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8" name="Picture 7" descr="Metal Header.jpg"/>
          <p:cNvPicPr>
            <a:picLocks noChangeAspect="1"/>
          </p:cNvPicPr>
          <p:nvPr/>
        </p:nvPicPr>
        <p:blipFill>
          <a:blip r:embed="rId11" cstate="print"/>
          <a:stretch>
            <a:fillRect/>
          </a:stretch>
        </p:blipFill>
        <p:spPr>
          <a:xfrm>
            <a:off x="0" y="6443663"/>
            <a:ext cx="9144000" cy="41433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pic>
        <p:nvPicPr>
          <p:cNvPr id="9" name="Picture 8" descr="Metal Header.jpg"/>
          <p:cNvPicPr>
            <a:picLocks noChangeAspect="1"/>
          </p:cNvPicPr>
          <p:nvPr/>
        </p:nvPicPr>
        <p:blipFill>
          <a:blip r:embed="rId12"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10" name="Footer Placeholder 16"/>
          <p:cNvSpPr txBox="1">
            <a:spLocks/>
          </p:cNvSpPr>
          <p:nvPr/>
        </p:nvSpPr>
        <p:spPr>
          <a:xfrm>
            <a:off x="-17930" y="-29528"/>
            <a:ext cx="9144000" cy="231776"/>
          </a:xfrm>
          <a:prstGeom prst="rect">
            <a:avLst/>
          </a:prstGeom>
        </p:spPr>
        <p:txBody>
          <a:bodyPr/>
          <a:lstStyle/>
          <a:p>
            <a:pPr algn="ctr">
              <a:defRPr/>
            </a:pPr>
            <a:r>
              <a:rPr lang="en-US" sz="1000" b="1" dirty="0" smtClean="0">
                <a:solidFill>
                  <a:srgbClr val="000000"/>
                </a:solidFill>
                <a:latin typeface="Arial" pitchFamily="34" charset="0"/>
                <a:ea typeface="MS PGothic" pitchFamily="34" charset="-128"/>
                <a:cs typeface="Arial" pitchFamily="34" charset="0"/>
              </a:rPr>
              <a:t>UNCLASSIFIED//FOUO</a:t>
            </a:r>
            <a:endParaRPr lang="en-US" sz="1000" b="1" dirty="0">
              <a:solidFill>
                <a:srgbClr val="000000"/>
              </a:solidFill>
              <a:latin typeface="Arial" pitchFamily="34" charset="0"/>
              <a:ea typeface="MS PGothic" pitchFamily="34" charset="-128"/>
              <a:cs typeface="Arial" pitchFamily="34" charset="0"/>
            </a:endParaRPr>
          </a:p>
        </p:txBody>
      </p:sp>
      <p:sp>
        <p:nvSpPr>
          <p:cNvPr id="11" name="Footer Placeholder 16"/>
          <p:cNvSpPr txBox="1">
            <a:spLocks/>
          </p:cNvSpPr>
          <p:nvPr/>
        </p:nvSpPr>
        <p:spPr>
          <a:xfrm>
            <a:off x="39624" y="6620256"/>
            <a:ext cx="1752600" cy="228600"/>
          </a:xfrm>
          <a:prstGeom prst="rect">
            <a:avLst/>
          </a:prstGeom>
        </p:spPr>
        <p:txBody>
          <a:bodyPr/>
          <a:lstStyle/>
          <a:p>
            <a:pPr algn="l">
              <a:defRPr/>
            </a:pPr>
            <a:r>
              <a:rPr lang="en-US" sz="1000" b="1" dirty="0" smtClean="0">
                <a:solidFill>
                  <a:prstClr val="white"/>
                </a:solidFill>
                <a:latin typeface="Arial" pitchFamily="34" charset="0"/>
                <a:ea typeface="MS PGothic" pitchFamily="34" charset="-128"/>
                <a:cs typeface="Arial" pitchFamily="34" charset="0"/>
              </a:rPr>
              <a:t>UNCLASSIFIED//FOUO</a:t>
            </a:r>
            <a:endParaRPr lang="en-US" sz="1000" b="1" dirty="0">
              <a:solidFill>
                <a:prstClr val="white"/>
              </a:solidFill>
              <a:latin typeface="Arial" pitchFamily="34" charset="0"/>
              <a:ea typeface="MS PGothic" pitchFamily="34" charset="-128"/>
              <a:cs typeface="Arial" pitchFamily="34" charset="0"/>
            </a:endParaRPr>
          </a:p>
        </p:txBody>
      </p:sp>
      <p:pic>
        <p:nvPicPr>
          <p:cNvPr id="14" name="Picture 13" descr="US Army RA Star Logo.png"/>
          <p:cNvPicPr>
            <a:picLocks noChangeAspect="1"/>
          </p:cNvPicPr>
          <p:nvPr/>
        </p:nvPicPr>
        <p:blipFill>
          <a:blip r:embed="rId13" cstate="print"/>
          <a:stretch>
            <a:fillRect/>
          </a:stretch>
        </p:blipFill>
        <p:spPr>
          <a:xfrm>
            <a:off x="232691" y="100444"/>
            <a:ext cx="600931" cy="750049"/>
          </a:xfrm>
          <a:prstGeom prst="rect">
            <a:avLst/>
          </a:prstGeom>
        </p:spPr>
      </p:pic>
      <p:pic>
        <p:nvPicPr>
          <p:cNvPr id="15" name="Picture 14" descr="AMC_Logo.png"/>
          <p:cNvPicPr>
            <a:picLocks noChangeAspect="1"/>
          </p:cNvPicPr>
          <p:nvPr/>
        </p:nvPicPr>
        <p:blipFill>
          <a:blip r:embed="rId14" cstate="print"/>
          <a:stretch>
            <a:fillRect/>
          </a:stretch>
        </p:blipFill>
        <p:spPr>
          <a:xfrm>
            <a:off x="953416" y="121365"/>
            <a:ext cx="570584" cy="671671"/>
          </a:xfrm>
          <a:prstGeom prst="rect">
            <a:avLst/>
          </a:prstGeom>
          <a:effectLst>
            <a:outerShdw blurRad="50800" dist="38100" dir="2700000" algn="tl" rotWithShape="0">
              <a:prstClr val="black">
                <a:alpha val="40000"/>
              </a:prstClr>
            </a:outerShdw>
          </a:effectLst>
        </p:spPr>
      </p:pic>
      <p:pic>
        <p:nvPicPr>
          <p:cNvPr id="13" name="Picture 12" descr="LOGSA Logo Small.png"/>
          <p:cNvPicPr>
            <a:picLocks noChangeAspect="1"/>
          </p:cNvPicPr>
          <p:nvPr/>
        </p:nvPicPr>
        <p:blipFill>
          <a:blip r:embed="rId15" cstate="print"/>
          <a:stretch>
            <a:fillRect/>
          </a:stretch>
        </p:blipFill>
        <p:spPr>
          <a:xfrm>
            <a:off x="8147511" y="76200"/>
            <a:ext cx="767889" cy="762000"/>
          </a:xfrm>
          <a:prstGeom prst="rect">
            <a:avLst/>
          </a:prstGeom>
        </p:spPr>
      </p:pic>
      <p:sp>
        <p:nvSpPr>
          <p:cNvPr id="12" name="Slide Number Placeholder 3"/>
          <p:cNvSpPr>
            <a:spLocks noGrp="1"/>
          </p:cNvSpPr>
          <p:nvPr>
            <p:ph type="sldNum" sz="quarter" idx="4"/>
          </p:nvPr>
        </p:nvSpPr>
        <p:spPr>
          <a:xfrm>
            <a:off x="8531352" y="6462995"/>
            <a:ext cx="612648" cy="395005"/>
          </a:xfrm>
          <a:prstGeom prst="rect">
            <a:avLst/>
          </a:prstGeom>
        </p:spPr>
        <p:txBody>
          <a:bodyPr anchor="ctr" anchorCtr="1"/>
          <a:lstStyle>
            <a:lvl1pPr algn="l">
              <a:defRPr sz="1200">
                <a:latin typeface="Arial" pitchFamily="34" charset="0"/>
                <a:cs typeface="Arial" pitchFamily="34" charset="0"/>
              </a:defRPr>
            </a:lvl1pPr>
          </a:lstStyle>
          <a:p>
            <a:pPr>
              <a:defRPr/>
            </a:pPr>
            <a:fld id="{5312E2CC-A353-4795-9834-DA6622D1393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16" r:id="rId9"/>
  </p:sldLayoutIdLst>
  <p:timing>
    <p:tnLst>
      <p:par>
        <p:cTn id="1" dur="indefinite" restart="never" nodeType="tmRoot"/>
      </p:par>
    </p:tnLst>
  </p:timing>
  <p:hf hdr="0" ftr="0"/>
  <p:txStyles>
    <p:titleStyle>
      <a:lvl1pPr algn="ctr" defTabSz="914400" rtl="0" eaLnBrk="1" latinLnBrk="0" hangingPunct="1">
        <a:spcBef>
          <a:spcPct val="0"/>
        </a:spcBef>
        <a:buNone/>
        <a:defRPr sz="2800" b="1" kern="1200" baseline="0">
          <a:solidFill>
            <a:schemeClr val="bg1"/>
          </a:solidFill>
          <a:latin typeface="Comic Sans MS" pitchFamily="66" charset="0"/>
          <a:ea typeface="+mj-ea"/>
          <a:cs typeface="+mj-cs"/>
        </a:defRPr>
      </a:lvl1pPr>
    </p:titleStyle>
    <p:bodyStyle>
      <a:lvl1pPr marL="342900" indent="-342900" algn="l" defTabSz="914400" rtl="0" eaLnBrk="1" latinLnBrk="0" hangingPunct="1">
        <a:spcBef>
          <a:spcPct val="20000"/>
        </a:spcBef>
        <a:buFontTx/>
        <a:buNone/>
        <a:defRPr sz="20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27334" y="6611779"/>
            <a:ext cx="1572866" cy="246221"/>
          </a:xfrm>
          <a:prstGeom prst="rect">
            <a:avLst/>
          </a:prstGeom>
        </p:spPr>
        <p:txBody>
          <a:bodyPr wrap="none">
            <a:spAutoFit/>
          </a:bodyPr>
          <a:lstStyle/>
          <a:p>
            <a:pPr>
              <a:defRPr/>
            </a:pPr>
            <a:r>
              <a:rPr lang="en-US" sz="1000" b="1" dirty="0" smtClean="0">
                <a:solidFill>
                  <a:srgbClr val="000000"/>
                </a:solidFill>
                <a:latin typeface="Arial" pitchFamily="34" charset="0"/>
                <a:ea typeface="MS PGothic" pitchFamily="34" charset="-128"/>
                <a:cs typeface="Arial" pitchFamily="34" charset="0"/>
              </a:rPr>
              <a:t>UNCLASSIFIED//FOUO</a:t>
            </a:r>
            <a:endParaRPr lang="en-US" sz="1000" b="1" dirty="0">
              <a:solidFill>
                <a:srgbClr val="000000"/>
              </a:solidFill>
              <a:latin typeface="Arial" pitchFamily="34" charset="0"/>
              <a:ea typeface="MS PGothic" pitchFamily="34" charset="-128"/>
              <a:cs typeface="Arial" pitchFamily="34" charset="0"/>
            </a:endParaRPr>
          </a:p>
        </p:txBody>
      </p:sp>
      <p:pic>
        <p:nvPicPr>
          <p:cNvPr id="20" name="Picture 19" descr="Metal Header.jpg"/>
          <p:cNvPicPr>
            <a:picLocks noChangeAspect="1"/>
          </p:cNvPicPr>
          <p:nvPr/>
        </p:nvPicPr>
        <p:blipFill>
          <a:blip r:embed="rId3"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21" name="Footer Placeholder 16"/>
          <p:cNvSpPr txBox="1">
            <a:spLocks/>
          </p:cNvSpPr>
          <p:nvPr/>
        </p:nvSpPr>
        <p:spPr>
          <a:xfrm>
            <a:off x="-17930" y="-29528"/>
            <a:ext cx="9144000" cy="231776"/>
          </a:xfrm>
          <a:prstGeom prst="rect">
            <a:avLst/>
          </a:prstGeom>
        </p:spPr>
        <p:txBody>
          <a:bodyPr/>
          <a:lstStyle/>
          <a:p>
            <a:pPr algn="ctr">
              <a:defRPr/>
            </a:pPr>
            <a:r>
              <a:rPr lang="en-US" sz="1000" b="1" dirty="0" smtClean="0">
                <a:solidFill>
                  <a:srgbClr val="000000"/>
                </a:solidFill>
                <a:latin typeface="Arial" pitchFamily="34" charset="0"/>
                <a:ea typeface="MS PGothic" pitchFamily="34" charset="-128"/>
                <a:cs typeface="Arial" pitchFamily="34" charset="0"/>
              </a:rPr>
              <a:t>UNCLASSIFIED//FOUO</a:t>
            </a:r>
            <a:endParaRPr lang="en-US" sz="1000" b="1" dirty="0">
              <a:solidFill>
                <a:srgbClr val="000000"/>
              </a:solidFill>
              <a:latin typeface="Arial" pitchFamily="34" charset="0"/>
              <a:ea typeface="MS PGothic" pitchFamily="34" charset="-128"/>
              <a:cs typeface="Arial" pitchFamily="34" charset="0"/>
            </a:endParaRPr>
          </a:p>
        </p:txBody>
      </p:sp>
      <p:pic>
        <p:nvPicPr>
          <p:cNvPr id="10" name="Picture 9" descr="LOGSA Logo Small.png"/>
          <p:cNvPicPr>
            <a:picLocks noChangeAspect="1"/>
          </p:cNvPicPr>
          <p:nvPr/>
        </p:nvPicPr>
        <p:blipFill>
          <a:blip r:embed="rId4" cstate="print"/>
          <a:stretch>
            <a:fillRect/>
          </a:stretch>
        </p:blipFill>
        <p:spPr>
          <a:xfrm>
            <a:off x="8147511" y="76200"/>
            <a:ext cx="767889" cy="762000"/>
          </a:xfrm>
          <a:prstGeom prst="rect">
            <a:avLst/>
          </a:prstGeom>
        </p:spPr>
      </p:pic>
      <p:pic>
        <p:nvPicPr>
          <p:cNvPr id="8" name="Picture 7" descr="US Army RA Star Logo.png"/>
          <p:cNvPicPr>
            <a:picLocks noChangeAspect="1"/>
          </p:cNvPicPr>
          <p:nvPr/>
        </p:nvPicPr>
        <p:blipFill>
          <a:blip r:embed="rId5" cstate="print"/>
          <a:stretch>
            <a:fillRect/>
          </a:stretch>
        </p:blipFill>
        <p:spPr>
          <a:xfrm>
            <a:off x="232691" y="100444"/>
            <a:ext cx="600931" cy="750049"/>
          </a:xfrm>
          <a:prstGeom prst="rect">
            <a:avLst/>
          </a:prstGeom>
        </p:spPr>
      </p:pic>
      <p:pic>
        <p:nvPicPr>
          <p:cNvPr id="9" name="Picture 8" descr="AMC_Logo.png"/>
          <p:cNvPicPr>
            <a:picLocks noChangeAspect="1"/>
          </p:cNvPicPr>
          <p:nvPr/>
        </p:nvPicPr>
        <p:blipFill>
          <a:blip r:embed="rId6" cstate="print"/>
          <a:stretch>
            <a:fillRect/>
          </a:stretch>
        </p:blipFill>
        <p:spPr>
          <a:xfrm>
            <a:off x="953416" y="121365"/>
            <a:ext cx="570584" cy="671671"/>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402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Footer Placeholder 16"/>
          <p:cNvSpPr txBox="1">
            <a:spLocks/>
          </p:cNvSpPr>
          <p:nvPr/>
        </p:nvSpPr>
        <p:spPr>
          <a:xfrm>
            <a:off x="-1" y="0"/>
            <a:ext cx="9144000" cy="231776"/>
          </a:xfrm>
          <a:prstGeom prst="rect">
            <a:avLst/>
          </a:prstGeom>
        </p:spPr>
        <p:txBody>
          <a:bodyPr/>
          <a:lstStyle/>
          <a:p>
            <a:pPr algn="ctr">
              <a:defRPr/>
            </a:pPr>
            <a:r>
              <a:rPr lang="en-US" sz="1000" b="1" dirty="0" smtClean="0">
                <a:solidFill>
                  <a:schemeClr val="bg1"/>
                </a:solidFill>
                <a:latin typeface="Arial" pitchFamily="34" charset="0"/>
                <a:ea typeface="MS PGothic" pitchFamily="34" charset="-128"/>
                <a:cs typeface="Arial" pitchFamily="34" charset="0"/>
              </a:rPr>
              <a:t>UNCLASSIFIED//FOUO</a:t>
            </a:r>
            <a:endParaRPr lang="en-US" sz="1000" b="1" dirty="0">
              <a:solidFill>
                <a:schemeClr val="bg1"/>
              </a:solidFill>
              <a:latin typeface="Arial" pitchFamily="34" charset="0"/>
              <a:ea typeface="MS PGothic" pitchFamily="34" charset="-128"/>
              <a:cs typeface="Arial" pitchFamily="34" charset="0"/>
            </a:endParaRPr>
          </a:p>
        </p:txBody>
      </p:sp>
      <p:sp>
        <p:nvSpPr>
          <p:cNvPr id="19" name="Rectangle 18"/>
          <p:cNvSpPr/>
          <p:nvPr/>
        </p:nvSpPr>
        <p:spPr>
          <a:xfrm>
            <a:off x="76200" y="6611779"/>
            <a:ext cx="1572866" cy="246221"/>
          </a:xfrm>
          <a:prstGeom prst="rect">
            <a:avLst/>
          </a:prstGeom>
        </p:spPr>
        <p:txBody>
          <a:bodyPr wrap="none">
            <a:spAutoFit/>
          </a:bodyPr>
          <a:lstStyle/>
          <a:p>
            <a:pPr>
              <a:defRPr/>
            </a:pPr>
            <a:r>
              <a:rPr lang="en-US" sz="1000" b="1" dirty="0" smtClean="0">
                <a:solidFill>
                  <a:schemeClr val="bg1"/>
                </a:solidFill>
                <a:latin typeface="Arial" pitchFamily="34" charset="0"/>
                <a:ea typeface="MS PGothic" pitchFamily="34" charset="-128"/>
                <a:cs typeface="Arial" pitchFamily="34" charset="0"/>
              </a:rPr>
              <a:t>UNCLASSIFIED//FOUO</a:t>
            </a:r>
            <a:endParaRPr lang="en-US" sz="1000" b="1" dirty="0">
              <a:solidFill>
                <a:schemeClr val="bg1"/>
              </a:solidFill>
              <a:latin typeface="Arial" pitchFamily="34" charset="0"/>
              <a:ea typeface="MS PGothic" pitchFamily="34"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402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p:txBody>
          <a:bodyPr/>
          <a:lstStyle/>
          <a:p>
            <a:r>
              <a:rPr lang="en-US" smtClean="0"/>
              <a:t>Product Support Analysis,</a:t>
            </a:r>
            <a:br>
              <a:rPr lang="en-US" smtClean="0"/>
            </a:br>
            <a:r>
              <a:rPr lang="en-US" smtClean="0"/>
              <a:t>Logistics Product Data, &amp;</a:t>
            </a:r>
            <a:br>
              <a:rPr lang="en-US" smtClean="0"/>
            </a:br>
            <a:r>
              <a:rPr lang="en-US" smtClean="0"/>
              <a:t>Reliability, Availability and Maintainability</a:t>
            </a:r>
            <a:br>
              <a:rPr lang="en-US" smtClean="0"/>
            </a:br>
            <a:r>
              <a:rPr lang="en-US" smtClean="0"/>
              <a:t/>
            </a:r>
            <a:br>
              <a:rPr lang="en-US" smtClean="0"/>
            </a:br>
            <a:endParaRPr lang="en-US" dirty="0" smtClean="0"/>
          </a:p>
        </p:txBody>
      </p:sp>
      <p:sp>
        <p:nvSpPr>
          <p:cNvPr id="9219" name="Subtitle 2"/>
          <p:cNvSpPr>
            <a:spLocks noGrp="1"/>
          </p:cNvSpPr>
          <p:nvPr>
            <p:ph type="subTitle" idx="1"/>
          </p:nvPr>
        </p:nvSpPr>
        <p:spPr>
          <a:xfrm>
            <a:off x="1371600" y="4235521"/>
            <a:ext cx="6400800" cy="1752600"/>
          </a:xfrm>
        </p:spPr>
        <p:txBody>
          <a:bodyPr/>
          <a:lstStyle/>
          <a:p>
            <a:r>
              <a:rPr lang="en-US" dirty="0" smtClean="0"/>
              <a:t>For</a:t>
            </a:r>
          </a:p>
          <a:p>
            <a:r>
              <a:rPr lang="en-US" dirty="0" smtClean="0"/>
              <a:t>RAM 7 Training Summit </a:t>
            </a:r>
          </a:p>
          <a:p>
            <a:r>
              <a:rPr lang="en-US" dirty="0" smtClean="0"/>
              <a:t>Presented by</a:t>
            </a:r>
          </a:p>
          <a:p>
            <a:r>
              <a:rPr lang="en-US" dirty="0" smtClean="0"/>
              <a:t>Jim Colson, LOGSA</a:t>
            </a:r>
          </a:p>
          <a:p>
            <a:r>
              <a:rPr lang="en-US" dirty="0" smtClean="0"/>
              <a:t>November 2014</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p:txBody>
          <a:bodyPr/>
          <a:lstStyle/>
          <a:p>
            <a:pPr eaLnBrk="1" hangingPunct="1"/>
            <a:r>
              <a:rPr lang="en-US" dirty="0" smtClean="0"/>
              <a:t>PSA Activities</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10</a:t>
            </a:fld>
            <a:endParaRPr lang="en-US" dirty="0"/>
          </a:p>
        </p:txBody>
      </p:sp>
      <p:sp>
        <p:nvSpPr>
          <p:cNvPr id="9" name="Content Placeholder 8"/>
          <p:cNvSpPr>
            <a:spLocks noGrp="1"/>
          </p:cNvSpPr>
          <p:nvPr>
            <p:ph sz="quarter" idx="13"/>
          </p:nvPr>
        </p:nvSpPr>
        <p:spPr>
          <a:prstGeom prst="rect">
            <a:avLst/>
          </a:prstGeom>
        </p:spPr>
        <p:txBody>
          <a:bodyPr/>
          <a:lstStyle/>
          <a:p>
            <a:r>
              <a:rPr lang="en-US" sz="1600" dirty="0" smtClean="0"/>
              <a:t>Activity 9 - Functional Requirements</a:t>
            </a:r>
          </a:p>
          <a:p>
            <a:pPr lvl="1"/>
            <a:r>
              <a:rPr lang="en-US" sz="1400" dirty="0" smtClean="0"/>
              <a:t>Identify Functions</a:t>
            </a:r>
          </a:p>
          <a:p>
            <a:pPr lvl="1"/>
            <a:r>
              <a:rPr lang="en-US" sz="1400" dirty="0" smtClean="0"/>
              <a:t>Unique Item Functions</a:t>
            </a:r>
          </a:p>
          <a:p>
            <a:pPr lvl="1"/>
            <a:r>
              <a:rPr lang="en-US" sz="1400" dirty="0" smtClean="0"/>
              <a:t>Function Drivers</a:t>
            </a:r>
          </a:p>
          <a:p>
            <a:pPr lvl="1"/>
            <a:r>
              <a:rPr lang="en-US" sz="1400" dirty="0" smtClean="0"/>
              <a:t>Function Risks</a:t>
            </a:r>
          </a:p>
          <a:p>
            <a:pPr lvl="1"/>
            <a:r>
              <a:rPr lang="en-US" sz="1400" dirty="0" smtClean="0"/>
              <a:t>Failure Mode, Effects, and Criticality Analysis</a:t>
            </a:r>
          </a:p>
          <a:p>
            <a:pPr lvl="1"/>
            <a:r>
              <a:rPr lang="en-US" sz="1400" dirty="0" smtClean="0"/>
              <a:t>Fault Tree Analysis</a:t>
            </a:r>
          </a:p>
          <a:p>
            <a:pPr lvl="1"/>
            <a:r>
              <a:rPr lang="en-US" sz="1400" dirty="0" smtClean="0"/>
              <a:t>Reliability Centered Maintenance Analysis</a:t>
            </a:r>
          </a:p>
          <a:p>
            <a:pPr lvl="1"/>
            <a:r>
              <a:rPr lang="en-US" sz="1400" dirty="0" smtClean="0"/>
              <a:t>Task Inventory</a:t>
            </a:r>
          </a:p>
          <a:p>
            <a:pPr lvl="1"/>
            <a:r>
              <a:rPr lang="en-US" sz="1400" dirty="0" smtClean="0"/>
              <a:t>Design Alternatives</a:t>
            </a:r>
          </a:p>
          <a:p>
            <a:pPr lvl="1"/>
            <a:r>
              <a:rPr lang="en-US" sz="1400" dirty="0" smtClean="0"/>
              <a:t>Function Updates</a:t>
            </a:r>
          </a:p>
          <a:p>
            <a:pPr lvl="2"/>
            <a:endParaRPr lang="en-US" sz="1200" dirty="0" smtClean="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ctr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ea typeface="+mj-ea"/>
              </a:rPr>
              <a:t>PSA Activities in the Life Cycle</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p:txBody>
          <a:bodyPr/>
          <a:lstStyle/>
          <a:p>
            <a:pPr eaLnBrk="1" hangingPunct="1"/>
            <a:r>
              <a:rPr lang="en-US" dirty="0" smtClean="0"/>
              <a:t>Why do we support the system?</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12</a:t>
            </a:fld>
            <a:endParaRPr lang="en-US" dirty="0"/>
          </a:p>
        </p:txBody>
      </p:sp>
      <p:sp>
        <p:nvSpPr>
          <p:cNvPr id="6" name="Content Placeholder 5"/>
          <p:cNvSpPr>
            <a:spLocks noGrp="1"/>
          </p:cNvSpPr>
          <p:nvPr>
            <p:ph sz="quarter" idx="13"/>
          </p:nvPr>
        </p:nvSpPr>
        <p:spPr/>
        <p:txBody>
          <a:bodyPr/>
          <a:lstStyle/>
          <a:p>
            <a:endParaRPr lang="en-US"/>
          </a:p>
        </p:txBody>
      </p:sp>
      <p:pic>
        <p:nvPicPr>
          <p:cNvPr id="1399810" name="Picture 2"/>
          <p:cNvPicPr>
            <a:picLocks noChangeAspect="1" noChangeArrowheads="1"/>
          </p:cNvPicPr>
          <p:nvPr/>
        </p:nvPicPr>
        <p:blipFill>
          <a:blip r:embed="rId3" cstate="print"/>
          <a:srcRect/>
          <a:stretch>
            <a:fillRect/>
          </a:stretch>
        </p:blipFill>
        <p:spPr bwMode="auto">
          <a:xfrm>
            <a:off x="866774" y="1447799"/>
            <a:ext cx="7705725" cy="463197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p:txBody>
          <a:bodyPr/>
          <a:lstStyle/>
          <a:p>
            <a:pPr eaLnBrk="1" hangingPunct="1"/>
            <a:r>
              <a:rPr lang="en-US" dirty="0" smtClean="0"/>
              <a:t>How do we support the system?</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13</a:t>
            </a:fld>
            <a:endParaRPr lang="en-US" dirty="0"/>
          </a:p>
        </p:txBody>
      </p:sp>
      <p:sp>
        <p:nvSpPr>
          <p:cNvPr id="9" name="Content Placeholder 8"/>
          <p:cNvSpPr>
            <a:spLocks noGrp="1"/>
          </p:cNvSpPr>
          <p:nvPr>
            <p:ph sz="quarter" idx="13"/>
          </p:nvPr>
        </p:nvSpPr>
        <p:spPr>
          <a:prstGeom prst="rect">
            <a:avLst/>
          </a:prstGeom>
        </p:spPr>
        <p:txBody>
          <a:bodyPr/>
          <a:lstStyle/>
          <a:p>
            <a:r>
              <a:rPr lang="en-US" sz="1800" dirty="0" smtClean="0"/>
              <a:t>Get involved early!</a:t>
            </a:r>
          </a:p>
          <a:p>
            <a:r>
              <a:rPr lang="en-US" sz="1800" dirty="0" smtClean="0"/>
              <a:t>If the product cannot be supported, should it be used?</a:t>
            </a:r>
          </a:p>
          <a:p>
            <a:r>
              <a:rPr lang="en-US" sz="1800" dirty="0" smtClean="0"/>
              <a:t>During MSA – </a:t>
            </a:r>
          </a:p>
          <a:p>
            <a:pPr lvl="1"/>
            <a:r>
              <a:rPr lang="en-US" sz="1800" dirty="0" smtClean="0"/>
              <a:t>Identify and begin to document the supportability factors - </a:t>
            </a:r>
            <a:r>
              <a:rPr lang="en-US" sz="1800" dirty="0" smtClean="0">
                <a:solidFill>
                  <a:srgbClr val="FF0000"/>
                </a:solidFill>
              </a:rPr>
              <a:t>Activity 4</a:t>
            </a:r>
            <a:r>
              <a:rPr lang="en-US" sz="1800" dirty="0" smtClean="0"/>
              <a:t> </a:t>
            </a:r>
          </a:p>
          <a:p>
            <a:pPr lvl="2"/>
            <a:r>
              <a:rPr lang="en-US" sz="1800" dirty="0" smtClean="0"/>
              <a:t>Can this system be used in its intended environment?</a:t>
            </a:r>
          </a:p>
          <a:p>
            <a:pPr lvl="2"/>
            <a:r>
              <a:rPr lang="en-US" sz="1800" dirty="0" smtClean="0"/>
              <a:t>Do we have something like it that already exists? Can we buy it COTS or GOTS?</a:t>
            </a:r>
          </a:p>
          <a:p>
            <a:pPr lvl="2"/>
            <a:r>
              <a:rPr lang="en-US" sz="1800" dirty="0" smtClean="0"/>
              <a:t>Are there operators/maintainers in the field or do we need more training? (Don’t reinvent the wheel.)</a:t>
            </a:r>
          </a:p>
          <a:p>
            <a:pPr lvl="1"/>
            <a:r>
              <a:rPr lang="en-US" sz="1800" dirty="0" smtClean="0"/>
              <a:t>Identify sustainment metrics (Will later be documented in A and B Entities)</a:t>
            </a:r>
          </a:p>
          <a:p>
            <a:pPr lvl="1"/>
            <a:r>
              <a:rPr lang="en-US" sz="1800" dirty="0" smtClean="0"/>
              <a:t>Work up a plan for supporting the system - </a:t>
            </a:r>
            <a:r>
              <a:rPr lang="en-US" sz="1800" dirty="0" smtClean="0">
                <a:solidFill>
                  <a:srgbClr val="FF0000"/>
                </a:solidFill>
              </a:rPr>
              <a:t>Activity 1</a:t>
            </a:r>
          </a:p>
          <a:p>
            <a:r>
              <a:rPr lang="en-US" sz="1800" dirty="0" smtClean="0"/>
              <a:t>Keep PM and System’s Engineering informed.</a:t>
            </a:r>
          </a:p>
          <a:p>
            <a:pPr lvl="1"/>
            <a:endParaRPr lang="en-US"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1445343"/>
            <a:ext cx="1455576" cy="4666090"/>
          </a:xfrm>
          <a:prstGeom prst="rect">
            <a:avLst/>
          </a:prstGeom>
          <a:solidFill>
            <a:srgbClr val="FCFEB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Product Support Analysis – MSA Phase</a:t>
            </a:r>
            <a:endParaRPr lang="en-US" sz="2400" dirty="0"/>
          </a:p>
        </p:txBody>
      </p:sp>
      <p:sp>
        <p:nvSpPr>
          <p:cNvPr id="54" name="Slide Number Placeholder 53"/>
          <p:cNvSpPr>
            <a:spLocks noGrp="1"/>
          </p:cNvSpPr>
          <p:nvPr>
            <p:ph type="sldNum" sz="quarter" idx="12"/>
          </p:nvPr>
        </p:nvSpPr>
        <p:spPr/>
        <p:txBody>
          <a:bodyPr/>
          <a:lstStyle/>
          <a:p>
            <a:pPr>
              <a:defRPr/>
            </a:pPr>
            <a:fld id="{3E6A0387-CF10-43DC-AA18-671B50276096}" type="slidenum">
              <a:rPr lang="en-US" smtClean="0"/>
              <a:pPr>
                <a:defRPr/>
              </a:pPr>
              <a:t>14</a:t>
            </a:fld>
            <a:endParaRPr lang="en-US" dirty="0"/>
          </a:p>
        </p:txBody>
      </p:sp>
      <p:sp>
        <p:nvSpPr>
          <p:cNvPr id="9" name="Isosceles Triangle 8"/>
          <p:cNvSpPr/>
          <p:nvPr/>
        </p:nvSpPr>
        <p:spPr>
          <a:xfrm>
            <a:off x="8623139" y="1017232"/>
            <a:ext cx="520861" cy="431338"/>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solidFill>
                  <a:schemeClr val="tx1"/>
                </a:solidFill>
              </a:rPr>
              <a:t>A</a:t>
            </a:r>
            <a:endParaRPr lang="en-US" b="1" dirty="0">
              <a:solidFill>
                <a:schemeClr val="tx1"/>
              </a:solidFill>
            </a:endParaRPr>
          </a:p>
        </p:txBody>
      </p:sp>
      <p:sp>
        <p:nvSpPr>
          <p:cNvPr id="10" name="Rectangle 9"/>
          <p:cNvSpPr/>
          <p:nvPr/>
        </p:nvSpPr>
        <p:spPr>
          <a:xfrm>
            <a:off x="1474238" y="1514167"/>
            <a:ext cx="5339518" cy="4552336"/>
          </a:xfrm>
          <a:prstGeom prst="rect">
            <a:avLst/>
          </a:prstGeom>
          <a:solidFill>
            <a:srgbClr val="CC99FF"/>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p:cNvSpPr/>
          <p:nvPr/>
        </p:nvSpPr>
        <p:spPr>
          <a:xfrm>
            <a:off x="2576071" y="3356636"/>
            <a:ext cx="344130"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p:nvSpPr>
        <p:spPr>
          <a:xfrm>
            <a:off x="6927849" y="1865013"/>
            <a:ext cx="1947672" cy="938719"/>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166688" indent="-166688">
              <a:buFont typeface="Arial" pitchFamily="34" charset="0"/>
              <a:buChar char="•"/>
            </a:pPr>
            <a:r>
              <a:rPr lang="en-US" sz="1100" dirty="0" smtClean="0">
                <a:latin typeface="+mn-lt"/>
              </a:rPr>
              <a:t>Requirements Analysis</a:t>
            </a:r>
          </a:p>
          <a:p>
            <a:pPr marL="166688" indent="-166688">
              <a:buFont typeface="Arial" pitchFamily="34" charset="0"/>
              <a:buChar char="•"/>
            </a:pPr>
            <a:r>
              <a:rPr lang="en-US" sz="1100" dirty="0" smtClean="0">
                <a:latin typeface="+mn-lt"/>
              </a:rPr>
              <a:t>Technology Opportunities &amp; Resources</a:t>
            </a:r>
          </a:p>
          <a:p>
            <a:pPr marL="166688" indent="-166688">
              <a:buFont typeface="Arial" pitchFamily="34" charset="0"/>
              <a:buChar char="•"/>
            </a:pPr>
            <a:r>
              <a:rPr lang="en-US" sz="1100" dirty="0" smtClean="0">
                <a:latin typeface="+mn-lt"/>
              </a:rPr>
              <a:t>Standardization Requirements</a:t>
            </a:r>
          </a:p>
        </p:txBody>
      </p:sp>
      <p:sp>
        <p:nvSpPr>
          <p:cNvPr id="18" name="Rectangle 17"/>
          <p:cNvSpPr/>
          <p:nvPr/>
        </p:nvSpPr>
        <p:spPr>
          <a:xfrm>
            <a:off x="1661677" y="319232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Identify Intended Use &amp; Capabilities</a:t>
            </a:r>
            <a:endParaRPr lang="en-US" sz="800" dirty="0">
              <a:solidFill>
                <a:schemeClr val="tx1"/>
              </a:solidFill>
            </a:endParaRPr>
          </a:p>
        </p:txBody>
      </p:sp>
      <p:sp>
        <p:nvSpPr>
          <p:cNvPr id="40" name="Oval 39"/>
          <p:cNvSpPr/>
          <p:nvPr/>
        </p:nvSpPr>
        <p:spPr>
          <a:xfrm>
            <a:off x="2436872" y="2973496"/>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4</a:t>
            </a:r>
          </a:p>
        </p:txBody>
      </p:sp>
      <p:sp>
        <p:nvSpPr>
          <p:cNvPr id="45" name="Right Arrow 44"/>
          <p:cNvSpPr/>
          <p:nvPr/>
        </p:nvSpPr>
        <p:spPr>
          <a:xfrm>
            <a:off x="3873922" y="3346804"/>
            <a:ext cx="347472"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Up-Down Arrow 24"/>
          <p:cNvSpPr/>
          <p:nvPr/>
        </p:nvSpPr>
        <p:spPr>
          <a:xfrm>
            <a:off x="5807015" y="3882107"/>
            <a:ext cx="304800" cy="462112"/>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5515931" y="319232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00" dirty="0" smtClean="0">
                <a:solidFill>
                  <a:schemeClr val="tx1"/>
                </a:solidFill>
              </a:rPr>
              <a:t>Supportability and Supportability Related Design Factors</a:t>
            </a:r>
            <a:endParaRPr lang="en-US" sz="700" dirty="0">
              <a:solidFill>
                <a:schemeClr val="tx1"/>
              </a:solidFill>
            </a:endParaRPr>
          </a:p>
        </p:txBody>
      </p:sp>
      <p:sp>
        <p:nvSpPr>
          <p:cNvPr id="47" name="Rectangle 46"/>
          <p:cNvSpPr/>
          <p:nvPr/>
        </p:nvSpPr>
        <p:spPr>
          <a:xfrm>
            <a:off x="5515931" y="4403553"/>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700" dirty="0" smtClean="0">
                <a:solidFill>
                  <a:schemeClr val="tx1"/>
                </a:solidFill>
              </a:rPr>
              <a:t>Operational Suitability Test, Evaluation, Verification, And Validation</a:t>
            </a:r>
            <a:endParaRPr lang="en-US" sz="600" dirty="0">
              <a:solidFill>
                <a:schemeClr val="tx1"/>
              </a:solidFill>
            </a:endParaRPr>
          </a:p>
        </p:txBody>
      </p:sp>
      <p:sp>
        <p:nvSpPr>
          <p:cNvPr id="48" name="Oval 47"/>
          <p:cNvSpPr/>
          <p:nvPr/>
        </p:nvSpPr>
        <p:spPr>
          <a:xfrm>
            <a:off x="6261625" y="2973496"/>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8</a:t>
            </a:r>
          </a:p>
        </p:txBody>
      </p:sp>
      <p:sp>
        <p:nvSpPr>
          <p:cNvPr id="49" name="Oval 48"/>
          <p:cNvSpPr/>
          <p:nvPr/>
        </p:nvSpPr>
        <p:spPr>
          <a:xfrm>
            <a:off x="6261621" y="4130228"/>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17</a:t>
            </a:r>
          </a:p>
        </p:txBody>
      </p:sp>
      <p:sp>
        <p:nvSpPr>
          <p:cNvPr id="13" name="Down Arrow 12"/>
          <p:cNvSpPr/>
          <p:nvPr/>
        </p:nvSpPr>
        <p:spPr>
          <a:xfrm>
            <a:off x="4538618" y="1986116"/>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4247534" y="157316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smtClean="0">
                <a:solidFill>
                  <a:schemeClr val="tx1"/>
                </a:solidFill>
              </a:rPr>
              <a:t>Support System Standardization </a:t>
            </a:r>
            <a:endParaRPr lang="en-US" sz="800" dirty="0">
              <a:solidFill>
                <a:schemeClr val="tx1"/>
              </a:solidFill>
            </a:endParaRPr>
          </a:p>
        </p:txBody>
      </p:sp>
      <p:sp>
        <p:nvSpPr>
          <p:cNvPr id="23" name="Oval 22"/>
          <p:cNvSpPr/>
          <p:nvPr/>
        </p:nvSpPr>
        <p:spPr>
          <a:xfrm>
            <a:off x="5017827" y="1457648"/>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5</a:t>
            </a:r>
          </a:p>
        </p:txBody>
      </p:sp>
      <p:sp>
        <p:nvSpPr>
          <p:cNvPr id="24" name="Down Arrow 23"/>
          <p:cNvSpPr/>
          <p:nvPr/>
        </p:nvSpPr>
        <p:spPr>
          <a:xfrm>
            <a:off x="4538618" y="2723536"/>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Down Arrow 25"/>
          <p:cNvSpPr/>
          <p:nvPr/>
        </p:nvSpPr>
        <p:spPr>
          <a:xfrm>
            <a:off x="4538618" y="4237704"/>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Down Arrow 26"/>
          <p:cNvSpPr/>
          <p:nvPr/>
        </p:nvSpPr>
        <p:spPr>
          <a:xfrm>
            <a:off x="4538618" y="4994788"/>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4247534" y="233149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Comparative Analysis</a:t>
            </a:r>
            <a:endParaRPr lang="en-US" sz="900" dirty="0">
              <a:solidFill>
                <a:schemeClr val="tx1"/>
              </a:solidFill>
            </a:endParaRPr>
          </a:p>
        </p:txBody>
      </p:sp>
      <p:sp>
        <p:nvSpPr>
          <p:cNvPr id="31" name="Oval 30"/>
          <p:cNvSpPr/>
          <p:nvPr/>
        </p:nvSpPr>
        <p:spPr>
          <a:xfrm>
            <a:off x="5017827" y="2209222"/>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6</a:t>
            </a:r>
            <a:endParaRPr lang="en-US" sz="1100" b="1" dirty="0"/>
          </a:p>
        </p:txBody>
      </p:sp>
      <p:sp>
        <p:nvSpPr>
          <p:cNvPr id="33" name="Down Arrow 32"/>
          <p:cNvSpPr/>
          <p:nvPr/>
        </p:nvSpPr>
        <p:spPr>
          <a:xfrm rot="5400000" flipV="1">
            <a:off x="5161792" y="3381659"/>
            <a:ext cx="347472" cy="301752"/>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4247534" y="460918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Support System Alternatives</a:t>
            </a:r>
            <a:endParaRPr lang="en-US" sz="900" dirty="0">
              <a:solidFill>
                <a:schemeClr val="tx1"/>
              </a:solidFill>
            </a:endParaRPr>
          </a:p>
        </p:txBody>
      </p:sp>
      <p:sp>
        <p:nvSpPr>
          <p:cNvPr id="38" name="Rectangle 37"/>
          <p:cNvSpPr/>
          <p:nvPr/>
        </p:nvSpPr>
        <p:spPr>
          <a:xfrm>
            <a:off x="4247534" y="5368412"/>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Evaluation of Alternatives and Tradeoff Analysis</a:t>
            </a:r>
            <a:endParaRPr lang="en-US" sz="900" dirty="0">
              <a:solidFill>
                <a:schemeClr val="tx1"/>
              </a:solidFill>
            </a:endParaRPr>
          </a:p>
        </p:txBody>
      </p:sp>
      <p:sp>
        <p:nvSpPr>
          <p:cNvPr id="39" name="Oval 38"/>
          <p:cNvSpPr/>
          <p:nvPr/>
        </p:nvSpPr>
        <p:spPr>
          <a:xfrm>
            <a:off x="5017827" y="5220034"/>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11</a:t>
            </a:r>
            <a:endParaRPr lang="en-US" sz="1100" b="1" dirty="0"/>
          </a:p>
        </p:txBody>
      </p:sp>
      <p:sp>
        <p:nvSpPr>
          <p:cNvPr id="50" name="Down Arrow 49"/>
          <p:cNvSpPr/>
          <p:nvPr/>
        </p:nvSpPr>
        <p:spPr>
          <a:xfrm>
            <a:off x="4538618" y="3460956"/>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4247534" y="309072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Technological Opportunities</a:t>
            </a:r>
            <a:endParaRPr lang="en-US" sz="900" dirty="0">
              <a:solidFill>
                <a:schemeClr val="tx1"/>
              </a:solidFill>
            </a:endParaRPr>
          </a:p>
        </p:txBody>
      </p:sp>
      <p:sp>
        <p:nvSpPr>
          <p:cNvPr id="53" name="Oval 52"/>
          <p:cNvSpPr/>
          <p:nvPr/>
        </p:nvSpPr>
        <p:spPr>
          <a:xfrm>
            <a:off x="5017827" y="2973496"/>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7</a:t>
            </a:r>
            <a:endParaRPr lang="en-US" sz="1100" b="1" dirty="0"/>
          </a:p>
        </p:txBody>
      </p:sp>
      <p:sp>
        <p:nvSpPr>
          <p:cNvPr id="55" name="Rectangle 54"/>
          <p:cNvSpPr/>
          <p:nvPr/>
        </p:nvSpPr>
        <p:spPr>
          <a:xfrm>
            <a:off x="4247534" y="384995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Functional Requirements Analysis</a:t>
            </a:r>
            <a:endParaRPr lang="en-US" sz="900" dirty="0">
              <a:solidFill>
                <a:schemeClr val="tx1"/>
              </a:solidFill>
            </a:endParaRPr>
          </a:p>
        </p:txBody>
      </p:sp>
      <p:sp>
        <p:nvSpPr>
          <p:cNvPr id="56" name="Oval 55"/>
          <p:cNvSpPr/>
          <p:nvPr/>
        </p:nvSpPr>
        <p:spPr>
          <a:xfrm>
            <a:off x="5017827" y="371237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9</a:t>
            </a:r>
          </a:p>
        </p:txBody>
      </p:sp>
      <p:sp>
        <p:nvSpPr>
          <p:cNvPr id="63" name="Right Arrow 62"/>
          <p:cNvSpPr/>
          <p:nvPr/>
        </p:nvSpPr>
        <p:spPr>
          <a:xfrm>
            <a:off x="1297870" y="3356636"/>
            <a:ext cx="347472"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939886" y="319232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Product Support Strategy</a:t>
            </a:r>
            <a:endParaRPr lang="en-US" sz="800" dirty="0">
              <a:solidFill>
                <a:schemeClr val="tx1"/>
              </a:solidFill>
            </a:endParaRPr>
          </a:p>
        </p:txBody>
      </p:sp>
      <p:sp>
        <p:nvSpPr>
          <p:cNvPr id="43" name="Oval 42"/>
          <p:cNvSpPr/>
          <p:nvPr/>
        </p:nvSpPr>
        <p:spPr>
          <a:xfrm>
            <a:off x="3606915" y="2973496"/>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1</a:t>
            </a:r>
          </a:p>
        </p:txBody>
      </p:sp>
      <p:sp>
        <p:nvSpPr>
          <p:cNvPr id="8" name="Diamond 7"/>
          <p:cNvSpPr/>
          <p:nvPr/>
        </p:nvSpPr>
        <p:spPr>
          <a:xfrm>
            <a:off x="1053768" y="1066612"/>
            <a:ext cx="817720" cy="613458"/>
          </a:xfrm>
          <a:prstGeom prst="diamond">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solidFill>
                  <a:schemeClr val="tx1"/>
                </a:solidFill>
              </a:rPr>
              <a:t>MDD</a:t>
            </a:r>
            <a:endParaRPr lang="en-US" b="1" dirty="0">
              <a:solidFill>
                <a:schemeClr val="tx1"/>
              </a:solidFill>
            </a:endParaRPr>
          </a:p>
        </p:txBody>
      </p:sp>
      <p:sp>
        <p:nvSpPr>
          <p:cNvPr id="64" name="TextBox 63"/>
          <p:cNvSpPr txBox="1"/>
          <p:nvPr/>
        </p:nvSpPr>
        <p:spPr>
          <a:xfrm>
            <a:off x="6927849" y="2898278"/>
            <a:ext cx="1947672" cy="507831"/>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100" b="1" dirty="0" smtClean="0">
                <a:latin typeface="+mn-lt"/>
              </a:rPr>
              <a:t>Sustainment Metrics for:</a:t>
            </a:r>
          </a:p>
          <a:p>
            <a:endParaRPr lang="en-US" sz="400" b="1" dirty="0" smtClean="0">
              <a:latin typeface="+mn-lt"/>
            </a:endParaRPr>
          </a:p>
          <a:p>
            <a:pPr marL="166688" indent="-166688" algn="ctr"/>
            <a:r>
              <a:rPr lang="en-US" sz="1100" dirty="0" smtClean="0">
                <a:latin typeface="+mn-lt"/>
              </a:rPr>
              <a:t>A</a:t>
            </a:r>
            <a:r>
              <a:rPr lang="en-US" sz="1100" spc="-300" baseline="-25000" dirty="0" smtClean="0">
                <a:latin typeface="+mn-lt"/>
              </a:rPr>
              <a:t>O    </a:t>
            </a:r>
            <a:r>
              <a:rPr lang="en-US" sz="1100" dirty="0" smtClean="0">
                <a:latin typeface="+mn-lt"/>
              </a:rPr>
              <a:t>    A</a:t>
            </a:r>
            <a:r>
              <a:rPr lang="en-US" sz="1100" baseline="-25000" dirty="0" smtClean="0">
                <a:latin typeface="+mn-lt"/>
              </a:rPr>
              <a:t>M</a:t>
            </a:r>
            <a:r>
              <a:rPr lang="en-US" sz="1100" dirty="0" smtClean="0">
                <a:latin typeface="+mn-lt"/>
              </a:rPr>
              <a:t>   R</a:t>
            </a:r>
            <a:r>
              <a:rPr lang="en-US" sz="1100" baseline="-25000" dirty="0" smtClean="0">
                <a:latin typeface="+mn-lt"/>
              </a:rPr>
              <a:t>M</a:t>
            </a:r>
            <a:r>
              <a:rPr lang="en-US" sz="1100" dirty="0" smtClean="0">
                <a:latin typeface="+mn-lt"/>
              </a:rPr>
              <a:t>  O&amp;S   DT</a:t>
            </a:r>
          </a:p>
        </p:txBody>
      </p:sp>
      <p:sp>
        <p:nvSpPr>
          <p:cNvPr id="66" name="TextBox 65"/>
          <p:cNvSpPr txBox="1"/>
          <p:nvPr/>
        </p:nvSpPr>
        <p:spPr>
          <a:xfrm>
            <a:off x="6927849" y="3500655"/>
            <a:ext cx="1947672" cy="144655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100" b="1" dirty="0" smtClean="0">
                <a:latin typeface="+mn-lt"/>
              </a:rPr>
              <a:t>Supportability Design Requirement Constraints for:</a:t>
            </a:r>
          </a:p>
          <a:p>
            <a:pPr algn="ctr"/>
            <a:endParaRPr lang="en-US" sz="1100" b="1" dirty="0" smtClean="0">
              <a:latin typeface="+mn-lt"/>
            </a:endParaRPr>
          </a:p>
          <a:p>
            <a:pPr marL="166688" indent="-166688">
              <a:buFont typeface="Arial" pitchFamily="34" charset="0"/>
              <a:buChar char="•"/>
            </a:pPr>
            <a:r>
              <a:rPr lang="en-US" sz="1100" dirty="0" smtClean="0">
                <a:latin typeface="+mn-lt"/>
              </a:rPr>
              <a:t> Reliability</a:t>
            </a:r>
          </a:p>
          <a:p>
            <a:pPr marL="166688" indent="-166688">
              <a:buFont typeface="Arial" pitchFamily="34" charset="0"/>
              <a:buChar char="•"/>
            </a:pPr>
            <a:r>
              <a:rPr lang="en-US" sz="1100" dirty="0" smtClean="0">
                <a:latin typeface="+mn-lt"/>
              </a:rPr>
              <a:t>Availability</a:t>
            </a:r>
          </a:p>
          <a:p>
            <a:pPr marL="166688" indent="-166688">
              <a:buFont typeface="Arial" pitchFamily="34" charset="0"/>
              <a:buChar char="•"/>
            </a:pPr>
            <a:r>
              <a:rPr lang="en-US" sz="1100" dirty="0" smtClean="0">
                <a:latin typeface="+mn-lt"/>
              </a:rPr>
              <a:t>Maintainability</a:t>
            </a:r>
          </a:p>
          <a:p>
            <a:pPr marL="166688" indent="-166688">
              <a:buFont typeface="Arial" pitchFamily="34" charset="0"/>
              <a:buChar char="•"/>
            </a:pPr>
            <a:r>
              <a:rPr lang="en-US" sz="1100" dirty="0" smtClean="0">
                <a:latin typeface="+mn-lt"/>
              </a:rPr>
              <a:t>Environmental</a:t>
            </a:r>
          </a:p>
          <a:p>
            <a:pPr marL="166688" indent="-166688">
              <a:buFont typeface="Arial" pitchFamily="34" charset="0"/>
              <a:buChar char="•"/>
            </a:pPr>
            <a:r>
              <a:rPr lang="en-US" sz="1100" dirty="0" smtClean="0">
                <a:latin typeface="+mn-lt"/>
              </a:rPr>
              <a:t>Cost/Affordability</a:t>
            </a:r>
          </a:p>
        </p:txBody>
      </p:sp>
      <p:sp>
        <p:nvSpPr>
          <p:cNvPr id="68" name="Right Arrow 67"/>
          <p:cNvSpPr/>
          <p:nvPr/>
        </p:nvSpPr>
        <p:spPr>
          <a:xfrm>
            <a:off x="6430309" y="3346804"/>
            <a:ext cx="347472"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TextBox 68"/>
          <p:cNvSpPr txBox="1"/>
          <p:nvPr/>
        </p:nvSpPr>
        <p:spPr>
          <a:xfrm>
            <a:off x="6927849" y="5041751"/>
            <a:ext cx="1947672" cy="26161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100" dirty="0" smtClean="0">
                <a:latin typeface="+mn-lt"/>
              </a:rPr>
              <a:t>Analysis of Alternatives</a:t>
            </a:r>
          </a:p>
        </p:txBody>
      </p:sp>
      <p:sp>
        <p:nvSpPr>
          <p:cNvPr id="70" name="TextBox 69"/>
          <p:cNvSpPr txBox="1"/>
          <p:nvPr/>
        </p:nvSpPr>
        <p:spPr>
          <a:xfrm>
            <a:off x="6927849" y="5458761"/>
            <a:ext cx="1947672" cy="600164"/>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166688" indent="-166688">
              <a:buFont typeface="Arial" pitchFamily="34" charset="0"/>
              <a:buChar char="•"/>
            </a:pPr>
            <a:r>
              <a:rPr lang="en-US" sz="1100" dirty="0" smtClean="0">
                <a:latin typeface="+mn-lt"/>
              </a:rPr>
              <a:t>Product Support Analysis Strategy</a:t>
            </a:r>
          </a:p>
          <a:p>
            <a:pPr marL="166688" indent="-166688">
              <a:buFont typeface="Arial" pitchFamily="34" charset="0"/>
              <a:buChar char="•"/>
            </a:pPr>
            <a:r>
              <a:rPr lang="en-US" sz="1100" dirty="0" smtClean="0">
                <a:latin typeface="+mn-lt"/>
              </a:rPr>
              <a:t>Maintenance Concept</a:t>
            </a:r>
          </a:p>
        </p:txBody>
      </p:sp>
      <p:sp>
        <p:nvSpPr>
          <p:cNvPr id="71" name="Down Arrow 70"/>
          <p:cNvSpPr/>
          <p:nvPr/>
        </p:nvSpPr>
        <p:spPr>
          <a:xfrm>
            <a:off x="492643" y="2041424"/>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Down Arrow 71"/>
          <p:cNvSpPr/>
          <p:nvPr/>
        </p:nvSpPr>
        <p:spPr>
          <a:xfrm>
            <a:off x="492643" y="2910758"/>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118015" y="1504275"/>
            <a:ext cx="1060704"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User Needs</a:t>
            </a:r>
            <a:endParaRPr lang="en-US" sz="1050" dirty="0">
              <a:solidFill>
                <a:schemeClr val="tx1"/>
              </a:solidFill>
            </a:endParaRPr>
          </a:p>
        </p:txBody>
      </p:sp>
      <p:sp>
        <p:nvSpPr>
          <p:cNvPr id="61" name="Flowchart: Document 60"/>
          <p:cNvSpPr/>
          <p:nvPr/>
        </p:nvSpPr>
        <p:spPr>
          <a:xfrm>
            <a:off x="137678" y="2396150"/>
            <a:ext cx="1078992" cy="658368"/>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CBA</a:t>
            </a:r>
            <a:endParaRPr lang="en-US" sz="1050" dirty="0">
              <a:solidFill>
                <a:schemeClr val="tx1"/>
              </a:solidFill>
            </a:endParaRPr>
          </a:p>
        </p:txBody>
      </p:sp>
      <p:sp>
        <p:nvSpPr>
          <p:cNvPr id="62" name="Flowchart: Document 61"/>
          <p:cNvSpPr/>
          <p:nvPr/>
        </p:nvSpPr>
        <p:spPr>
          <a:xfrm>
            <a:off x="137678" y="3285146"/>
            <a:ext cx="1078992" cy="658368"/>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ICD</a:t>
            </a:r>
            <a:endParaRPr lang="en-US" sz="1050" dirty="0">
              <a:solidFill>
                <a:schemeClr val="tx1"/>
              </a:solidFill>
            </a:endParaRPr>
          </a:p>
        </p:txBody>
      </p:sp>
      <p:sp>
        <p:nvSpPr>
          <p:cNvPr id="73" name="TextBox 72"/>
          <p:cNvSpPr txBox="1"/>
          <p:nvPr/>
        </p:nvSpPr>
        <p:spPr>
          <a:xfrm>
            <a:off x="6927849" y="1508857"/>
            <a:ext cx="1947672" cy="26161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100" b="1" dirty="0" smtClean="0">
                <a:latin typeface="+mn-lt"/>
              </a:rPr>
              <a:t>Material Solution Outcome</a:t>
            </a:r>
            <a:endParaRPr lang="en-US" sz="1100" dirty="0" smtClean="0">
              <a:latin typeface="+mn-lt"/>
            </a:endParaRPr>
          </a:p>
        </p:txBody>
      </p:sp>
      <p:sp>
        <p:nvSpPr>
          <p:cNvPr id="36" name="Oval 35"/>
          <p:cNvSpPr/>
          <p:nvPr/>
        </p:nvSpPr>
        <p:spPr>
          <a:xfrm>
            <a:off x="5017827" y="4463944"/>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10</a:t>
            </a:r>
            <a:endParaRPr lang="en-US" sz="1100" b="1"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39849" y="1441524"/>
            <a:ext cx="8724452" cy="4640411"/>
          </a:xfrm>
          <a:prstGeom prst="rect">
            <a:avLst/>
          </a:prstGeom>
          <a:solidFill>
            <a:srgbClr val="B5CB85"/>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34" name="Title 1"/>
          <p:cNvSpPr>
            <a:spLocks noGrp="1"/>
          </p:cNvSpPr>
          <p:nvPr>
            <p:ph type="title"/>
          </p:nvPr>
        </p:nvSpPr>
        <p:spPr/>
        <p:txBody>
          <a:bodyPr anchor="t">
            <a:normAutofit/>
          </a:bodyPr>
          <a:lstStyle/>
          <a:p>
            <a:pPr eaLnBrk="1" hangingPunct="1"/>
            <a:r>
              <a:rPr lang="en-US" sz="2400" dirty="0" smtClean="0"/>
              <a:t>Product Support Analysis – TMRR Phase</a:t>
            </a:r>
          </a:p>
        </p:txBody>
      </p:sp>
      <p:sp>
        <p:nvSpPr>
          <p:cNvPr id="55" name="Slide Number Placeholder 54"/>
          <p:cNvSpPr>
            <a:spLocks noGrp="1"/>
          </p:cNvSpPr>
          <p:nvPr>
            <p:ph type="sldNum" sz="quarter" idx="12"/>
          </p:nvPr>
        </p:nvSpPr>
        <p:spPr/>
        <p:txBody>
          <a:bodyPr/>
          <a:lstStyle/>
          <a:p>
            <a:pPr>
              <a:defRPr/>
            </a:pPr>
            <a:fld id="{3E6A0387-CF10-43DC-AA18-671B50276096}" type="slidenum">
              <a:rPr lang="en-US" smtClean="0"/>
              <a:pPr>
                <a:defRPr/>
              </a:pPr>
              <a:t>15</a:t>
            </a:fld>
            <a:endParaRPr lang="en-US" dirty="0"/>
          </a:p>
        </p:txBody>
      </p:sp>
      <p:sp>
        <p:nvSpPr>
          <p:cNvPr id="33" name="Isosceles Triangle 32"/>
          <p:cNvSpPr/>
          <p:nvPr/>
        </p:nvSpPr>
        <p:spPr>
          <a:xfrm>
            <a:off x="8465452" y="1020390"/>
            <a:ext cx="520861" cy="431338"/>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solidFill>
                  <a:schemeClr val="tx1"/>
                </a:solidFill>
              </a:rPr>
              <a:t>B</a:t>
            </a:r>
            <a:endParaRPr lang="en-US" b="1" dirty="0">
              <a:solidFill>
                <a:schemeClr val="tx1"/>
              </a:solidFill>
            </a:endParaRPr>
          </a:p>
        </p:txBody>
      </p:sp>
      <p:sp>
        <p:nvSpPr>
          <p:cNvPr id="34" name="Isosceles Triangle 33"/>
          <p:cNvSpPr/>
          <p:nvPr/>
        </p:nvSpPr>
        <p:spPr>
          <a:xfrm>
            <a:off x="88239" y="1009632"/>
            <a:ext cx="520861" cy="431338"/>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solidFill>
                  <a:schemeClr val="tx1"/>
                </a:solidFill>
              </a:rPr>
              <a:t>A</a:t>
            </a:r>
            <a:endParaRPr lang="en-US" b="1" dirty="0">
              <a:solidFill>
                <a:schemeClr val="tx1"/>
              </a:solidFill>
            </a:endParaRPr>
          </a:p>
        </p:txBody>
      </p:sp>
      <p:sp>
        <p:nvSpPr>
          <p:cNvPr id="20" name="Rectangle 19"/>
          <p:cNvSpPr/>
          <p:nvPr/>
        </p:nvSpPr>
        <p:spPr>
          <a:xfrm>
            <a:off x="219074" y="1495313"/>
            <a:ext cx="5473803" cy="4571190"/>
          </a:xfrm>
          <a:prstGeom prst="rect">
            <a:avLst/>
          </a:prstGeom>
          <a:solidFill>
            <a:srgbClr val="B5CB85"/>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rot="975800">
            <a:off x="1679538" y="3115530"/>
            <a:ext cx="530729"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Down Arrow 18"/>
          <p:cNvSpPr/>
          <p:nvPr/>
        </p:nvSpPr>
        <p:spPr>
          <a:xfrm rot="20049525">
            <a:off x="1654019" y="1727266"/>
            <a:ext cx="304800" cy="5878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Down Arrow 21"/>
          <p:cNvSpPr/>
          <p:nvPr/>
        </p:nvSpPr>
        <p:spPr>
          <a:xfrm>
            <a:off x="901451" y="2005781"/>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ight Arrow 23"/>
          <p:cNvSpPr/>
          <p:nvPr/>
        </p:nvSpPr>
        <p:spPr>
          <a:xfrm>
            <a:off x="3321006" y="3420136"/>
            <a:ext cx="344130"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TextBox 36"/>
          <p:cNvSpPr txBox="1"/>
          <p:nvPr/>
        </p:nvSpPr>
        <p:spPr>
          <a:xfrm>
            <a:off x="6381135" y="2355102"/>
            <a:ext cx="2104104" cy="2970044"/>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100" b="1" dirty="0" smtClean="0">
                <a:latin typeface="+mn-lt"/>
              </a:rPr>
              <a:t>Outcomes</a:t>
            </a:r>
          </a:p>
          <a:p>
            <a:endParaRPr lang="en-US" sz="1100" b="1" dirty="0" smtClean="0">
              <a:latin typeface="+mn-lt"/>
            </a:endParaRPr>
          </a:p>
          <a:p>
            <a:pPr marL="166688" indent="-166688">
              <a:buFont typeface="Arial" pitchFamily="34" charset="0"/>
              <a:buChar char="•"/>
            </a:pPr>
            <a:r>
              <a:rPr lang="en-US" sz="1100" dirty="0" smtClean="0">
                <a:latin typeface="+mn-lt"/>
              </a:rPr>
              <a:t>Updated Product Support Analysis Strategy</a:t>
            </a:r>
          </a:p>
          <a:p>
            <a:pPr marL="166688" indent="-166688">
              <a:buFont typeface="Arial" pitchFamily="34" charset="0"/>
              <a:buChar char="•"/>
            </a:pPr>
            <a:r>
              <a:rPr lang="en-US" sz="1100" dirty="0" smtClean="0">
                <a:latin typeface="+mn-lt"/>
              </a:rPr>
              <a:t>Product Support Analysis Plan</a:t>
            </a:r>
          </a:p>
          <a:p>
            <a:pPr marL="166688" indent="-166688">
              <a:buFont typeface="Arial" pitchFamily="34" charset="0"/>
              <a:buChar char="•"/>
            </a:pPr>
            <a:r>
              <a:rPr lang="en-US" sz="1100" dirty="0" smtClean="0">
                <a:latin typeface="+mn-lt"/>
              </a:rPr>
              <a:t>Organic vs. Contractor Support Decisions</a:t>
            </a:r>
          </a:p>
          <a:p>
            <a:pPr marL="166688" indent="-166688">
              <a:buFont typeface="Arial" pitchFamily="34" charset="0"/>
              <a:buChar char="•"/>
            </a:pPr>
            <a:r>
              <a:rPr lang="en-US" sz="1100" dirty="0" smtClean="0">
                <a:latin typeface="+mn-lt"/>
              </a:rPr>
              <a:t>Identification of Maintenance Levels</a:t>
            </a:r>
          </a:p>
          <a:p>
            <a:pPr marL="166688" indent="-166688">
              <a:buFont typeface="Arial" pitchFamily="34" charset="0"/>
              <a:buChar char="•"/>
            </a:pPr>
            <a:r>
              <a:rPr lang="en-US" sz="1100" dirty="0" smtClean="0">
                <a:latin typeface="+mn-lt"/>
              </a:rPr>
              <a:t>Corrective Maintenance Tasks</a:t>
            </a:r>
          </a:p>
          <a:p>
            <a:pPr marL="166688" indent="-166688">
              <a:buFont typeface="Arial" pitchFamily="34" charset="0"/>
              <a:buChar char="•"/>
            </a:pPr>
            <a:r>
              <a:rPr lang="en-US" sz="1100" dirty="0" smtClean="0">
                <a:latin typeface="+mn-lt"/>
              </a:rPr>
              <a:t>Preventive Maintenance Tasks</a:t>
            </a:r>
          </a:p>
          <a:p>
            <a:pPr marL="166688" indent="-166688">
              <a:buFont typeface="Arial" pitchFamily="34" charset="0"/>
              <a:buChar char="•"/>
            </a:pPr>
            <a:r>
              <a:rPr lang="en-US" sz="1100" dirty="0" smtClean="0">
                <a:latin typeface="+mn-lt"/>
              </a:rPr>
              <a:t>Servicing</a:t>
            </a:r>
          </a:p>
          <a:p>
            <a:pPr marL="166688" indent="-166688">
              <a:buFont typeface="Arial" pitchFamily="34" charset="0"/>
              <a:buChar char="•"/>
            </a:pPr>
            <a:r>
              <a:rPr lang="en-US" sz="1100" dirty="0" smtClean="0">
                <a:latin typeface="+mn-lt"/>
              </a:rPr>
              <a:t>Support Equipment Calibration</a:t>
            </a:r>
            <a:endParaRPr lang="en-US" sz="1100" dirty="0"/>
          </a:p>
        </p:txBody>
      </p:sp>
      <p:cxnSp>
        <p:nvCxnSpPr>
          <p:cNvPr id="39" name="Straight Connector 38"/>
          <p:cNvCxnSpPr/>
          <p:nvPr/>
        </p:nvCxnSpPr>
        <p:spPr>
          <a:xfrm flipV="1">
            <a:off x="6528621" y="2639311"/>
            <a:ext cx="186812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Down Arrow 37"/>
          <p:cNvSpPr/>
          <p:nvPr/>
        </p:nvSpPr>
        <p:spPr>
          <a:xfrm rot="16200000">
            <a:off x="5718728" y="3313289"/>
            <a:ext cx="656227" cy="589937"/>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2219809" y="3243352"/>
            <a:ext cx="1060704"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Task Analysis</a:t>
            </a:r>
            <a:endParaRPr lang="en-US" sz="1050" dirty="0">
              <a:solidFill>
                <a:schemeClr val="tx1"/>
              </a:solidFill>
            </a:endParaRPr>
          </a:p>
        </p:txBody>
      </p:sp>
      <p:sp>
        <p:nvSpPr>
          <p:cNvPr id="42" name="Rectangle 41"/>
          <p:cNvSpPr/>
          <p:nvPr/>
        </p:nvSpPr>
        <p:spPr>
          <a:xfrm>
            <a:off x="3266391" y="2354059"/>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DMSMS/</a:t>
            </a:r>
          </a:p>
          <a:p>
            <a:pPr algn="ctr" fontAlgn="auto">
              <a:spcBef>
                <a:spcPts val="0"/>
              </a:spcBef>
              <a:spcAft>
                <a:spcPts val="0"/>
              </a:spcAft>
              <a:defRPr/>
            </a:pPr>
            <a:r>
              <a:rPr lang="en-US" sz="1100" dirty="0" smtClean="0">
                <a:solidFill>
                  <a:schemeClr val="tx1"/>
                </a:solidFill>
              </a:rPr>
              <a:t>Obsolescence</a:t>
            </a:r>
            <a:endParaRPr lang="en-US" sz="1050" dirty="0">
              <a:solidFill>
                <a:schemeClr val="tx1"/>
              </a:solidFill>
            </a:endParaRPr>
          </a:p>
        </p:txBody>
      </p:sp>
      <p:sp>
        <p:nvSpPr>
          <p:cNvPr id="44" name="Up-Down Arrow 43"/>
          <p:cNvSpPr/>
          <p:nvPr/>
        </p:nvSpPr>
        <p:spPr>
          <a:xfrm>
            <a:off x="3653487" y="3076687"/>
            <a:ext cx="304800" cy="1080161"/>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499455" y="1592826"/>
            <a:ext cx="1082879" cy="657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Support System Standardization </a:t>
            </a:r>
            <a:endParaRPr lang="en-US" sz="1050" dirty="0">
              <a:solidFill>
                <a:schemeClr val="tx1"/>
              </a:solidFill>
            </a:endParaRPr>
          </a:p>
        </p:txBody>
      </p:sp>
      <p:sp>
        <p:nvSpPr>
          <p:cNvPr id="29" name="Oval 28"/>
          <p:cNvSpPr/>
          <p:nvPr/>
        </p:nvSpPr>
        <p:spPr>
          <a:xfrm>
            <a:off x="1436892" y="1477313"/>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5</a:t>
            </a:r>
          </a:p>
        </p:txBody>
      </p:sp>
      <p:sp>
        <p:nvSpPr>
          <p:cNvPr id="48" name="Down Arrow 47"/>
          <p:cNvSpPr/>
          <p:nvPr/>
        </p:nvSpPr>
        <p:spPr>
          <a:xfrm>
            <a:off x="901451" y="2743201"/>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Up-Down Arrow 48"/>
          <p:cNvSpPr/>
          <p:nvPr/>
        </p:nvSpPr>
        <p:spPr>
          <a:xfrm>
            <a:off x="4868267" y="3893577"/>
            <a:ext cx="304800" cy="668897"/>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Down Arrow 49"/>
          <p:cNvSpPr/>
          <p:nvPr/>
        </p:nvSpPr>
        <p:spPr>
          <a:xfrm>
            <a:off x="901451" y="4257369"/>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Down Arrow 50"/>
          <p:cNvSpPr/>
          <p:nvPr/>
        </p:nvSpPr>
        <p:spPr>
          <a:xfrm>
            <a:off x="901451" y="5014453"/>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Down Arrow 55"/>
          <p:cNvSpPr/>
          <p:nvPr/>
        </p:nvSpPr>
        <p:spPr>
          <a:xfrm rot="20049525">
            <a:off x="1673684" y="2435188"/>
            <a:ext cx="304800" cy="5878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99455" y="2351155"/>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Comparative Analysis</a:t>
            </a:r>
            <a:endParaRPr lang="en-US" sz="1050" dirty="0">
              <a:solidFill>
                <a:schemeClr val="tx1"/>
              </a:solidFill>
            </a:endParaRPr>
          </a:p>
        </p:txBody>
      </p:sp>
      <p:sp>
        <p:nvSpPr>
          <p:cNvPr id="28" name="Oval 27"/>
          <p:cNvSpPr/>
          <p:nvPr/>
        </p:nvSpPr>
        <p:spPr>
          <a:xfrm>
            <a:off x="1436892" y="2228887"/>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6</a:t>
            </a:r>
            <a:endParaRPr lang="en-US" b="1" dirty="0"/>
          </a:p>
        </p:txBody>
      </p:sp>
      <p:sp>
        <p:nvSpPr>
          <p:cNvPr id="57" name="Down Arrow 56"/>
          <p:cNvSpPr/>
          <p:nvPr/>
        </p:nvSpPr>
        <p:spPr>
          <a:xfrm rot="1550475" flipV="1">
            <a:off x="1663853" y="4155833"/>
            <a:ext cx="304800" cy="5878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Down Arrow 57"/>
          <p:cNvSpPr/>
          <p:nvPr/>
        </p:nvSpPr>
        <p:spPr>
          <a:xfrm rot="1550475" flipV="1">
            <a:off x="1663853" y="4903085"/>
            <a:ext cx="304800" cy="5878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99455" y="4628845"/>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Support System Alternatives</a:t>
            </a:r>
            <a:endParaRPr lang="en-US" sz="1050" dirty="0">
              <a:solidFill>
                <a:schemeClr val="tx1"/>
              </a:solidFill>
            </a:endParaRPr>
          </a:p>
        </p:txBody>
      </p:sp>
      <p:sp>
        <p:nvSpPr>
          <p:cNvPr id="15" name="Rectangle 14"/>
          <p:cNvSpPr/>
          <p:nvPr/>
        </p:nvSpPr>
        <p:spPr>
          <a:xfrm>
            <a:off x="499455" y="5388077"/>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Evaluation of Alternatives and Tradeoff Analysis</a:t>
            </a:r>
            <a:endParaRPr lang="en-US" sz="1050" dirty="0">
              <a:solidFill>
                <a:schemeClr val="tx1"/>
              </a:solidFill>
            </a:endParaRPr>
          </a:p>
        </p:txBody>
      </p:sp>
      <p:sp>
        <p:nvSpPr>
          <p:cNvPr id="25" name="Oval 24"/>
          <p:cNvSpPr/>
          <p:nvPr/>
        </p:nvSpPr>
        <p:spPr>
          <a:xfrm>
            <a:off x="1436892" y="5239699"/>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11</a:t>
            </a:r>
            <a:endParaRPr lang="en-US" b="1" dirty="0"/>
          </a:p>
        </p:txBody>
      </p:sp>
      <p:sp>
        <p:nvSpPr>
          <p:cNvPr id="59" name="Oval 58"/>
          <p:cNvSpPr/>
          <p:nvPr/>
        </p:nvSpPr>
        <p:spPr>
          <a:xfrm>
            <a:off x="3024495" y="3009364"/>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12</a:t>
            </a:r>
          </a:p>
        </p:txBody>
      </p:sp>
      <p:sp>
        <p:nvSpPr>
          <p:cNvPr id="60" name="Rectangle 59"/>
          <p:cNvSpPr/>
          <p:nvPr/>
        </p:nvSpPr>
        <p:spPr>
          <a:xfrm>
            <a:off x="3266391" y="4206554"/>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Disposal Analysis</a:t>
            </a:r>
            <a:endParaRPr lang="en-US" sz="1050" dirty="0">
              <a:solidFill>
                <a:schemeClr val="tx1"/>
              </a:solidFill>
            </a:endParaRPr>
          </a:p>
        </p:txBody>
      </p:sp>
      <p:sp>
        <p:nvSpPr>
          <p:cNvPr id="61" name="Right Arrow 60"/>
          <p:cNvSpPr/>
          <p:nvPr/>
        </p:nvSpPr>
        <p:spPr>
          <a:xfrm rot="20547251">
            <a:off x="1679538" y="3754627"/>
            <a:ext cx="530729"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p:nvPr/>
        </p:nvSpPr>
        <p:spPr>
          <a:xfrm>
            <a:off x="4153729" y="2169227"/>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14</a:t>
            </a:r>
          </a:p>
        </p:txBody>
      </p:sp>
      <p:sp>
        <p:nvSpPr>
          <p:cNvPr id="63" name="Oval 62"/>
          <p:cNvSpPr/>
          <p:nvPr/>
        </p:nvSpPr>
        <p:spPr>
          <a:xfrm>
            <a:off x="4175245" y="3952898"/>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16</a:t>
            </a:r>
          </a:p>
        </p:txBody>
      </p:sp>
      <p:sp>
        <p:nvSpPr>
          <p:cNvPr id="64" name="Right Arrow 63"/>
          <p:cNvSpPr/>
          <p:nvPr/>
        </p:nvSpPr>
        <p:spPr>
          <a:xfrm>
            <a:off x="4042728" y="3463168"/>
            <a:ext cx="384218"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Rectangle 64"/>
          <p:cNvSpPr/>
          <p:nvPr/>
        </p:nvSpPr>
        <p:spPr>
          <a:xfrm>
            <a:off x="4485953" y="3243352"/>
            <a:ext cx="1060704"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Supportability and Supportability Related Design Factors</a:t>
            </a:r>
            <a:endParaRPr lang="en-US" sz="900" dirty="0">
              <a:solidFill>
                <a:schemeClr val="tx1"/>
              </a:solidFill>
            </a:endParaRPr>
          </a:p>
        </p:txBody>
      </p:sp>
      <p:sp>
        <p:nvSpPr>
          <p:cNvPr id="66" name="Rectangle 65"/>
          <p:cNvSpPr/>
          <p:nvPr/>
        </p:nvSpPr>
        <p:spPr>
          <a:xfrm>
            <a:off x="4485953" y="4602349"/>
            <a:ext cx="1060704"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00" dirty="0" smtClean="0">
                <a:solidFill>
                  <a:schemeClr val="tx1"/>
                </a:solidFill>
              </a:rPr>
              <a:t>Operational Suitability Test, Evaluation, Verification, And Validation</a:t>
            </a:r>
            <a:endParaRPr lang="en-US" sz="700" dirty="0">
              <a:solidFill>
                <a:schemeClr val="tx1"/>
              </a:solidFill>
            </a:endParaRPr>
          </a:p>
        </p:txBody>
      </p:sp>
      <p:sp>
        <p:nvSpPr>
          <p:cNvPr id="67" name="Oval 66"/>
          <p:cNvSpPr/>
          <p:nvPr/>
        </p:nvSpPr>
        <p:spPr>
          <a:xfrm>
            <a:off x="5323837" y="3018847"/>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8</a:t>
            </a:r>
          </a:p>
        </p:txBody>
      </p:sp>
      <p:sp>
        <p:nvSpPr>
          <p:cNvPr id="68" name="Oval 67"/>
          <p:cNvSpPr/>
          <p:nvPr/>
        </p:nvSpPr>
        <p:spPr>
          <a:xfrm>
            <a:off x="5302321" y="4358495"/>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17</a:t>
            </a:r>
          </a:p>
        </p:txBody>
      </p:sp>
      <p:sp>
        <p:nvSpPr>
          <p:cNvPr id="69" name="Down Arrow 68"/>
          <p:cNvSpPr/>
          <p:nvPr/>
        </p:nvSpPr>
        <p:spPr>
          <a:xfrm>
            <a:off x="901451" y="3480621"/>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99455" y="3110385"/>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Technological Opportunities</a:t>
            </a:r>
            <a:endParaRPr lang="en-US" sz="1050" dirty="0">
              <a:solidFill>
                <a:schemeClr val="tx1"/>
              </a:solidFill>
            </a:endParaRPr>
          </a:p>
        </p:txBody>
      </p:sp>
      <p:sp>
        <p:nvSpPr>
          <p:cNvPr id="26" name="Oval 25"/>
          <p:cNvSpPr/>
          <p:nvPr/>
        </p:nvSpPr>
        <p:spPr>
          <a:xfrm>
            <a:off x="1436892" y="2980461"/>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7</a:t>
            </a:r>
            <a:endParaRPr lang="en-US" b="1" dirty="0"/>
          </a:p>
        </p:txBody>
      </p:sp>
      <p:sp>
        <p:nvSpPr>
          <p:cNvPr id="7" name="Rectangle 6"/>
          <p:cNvSpPr/>
          <p:nvPr/>
        </p:nvSpPr>
        <p:spPr>
          <a:xfrm>
            <a:off x="499455" y="3869615"/>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Functional Requirements Analysis</a:t>
            </a:r>
            <a:endParaRPr lang="en-US" sz="1050" dirty="0">
              <a:solidFill>
                <a:schemeClr val="tx1"/>
              </a:solidFill>
            </a:endParaRPr>
          </a:p>
        </p:txBody>
      </p:sp>
      <p:sp>
        <p:nvSpPr>
          <p:cNvPr id="30" name="Oval 29"/>
          <p:cNvSpPr/>
          <p:nvPr/>
        </p:nvSpPr>
        <p:spPr>
          <a:xfrm>
            <a:off x="1436892" y="3732035"/>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9</a:t>
            </a:r>
          </a:p>
        </p:txBody>
      </p:sp>
      <p:sp>
        <p:nvSpPr>
          <p:cNvPr id="52" name="Right Arrow 51"/>
          <p:cNvSpPr/>
          <p:nvPr/>
        </p:nvSpPr>
        <p:spPr>
          <a:xfrm>
            <a:off x="66675" y="3439186"/>
            <a:ext cx="409575"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Rectangle 52"/>
          <p:cNvSpPr/>
          <p:nvPr/>
        </p:nvSpPr>
        <p:spPr>
          <a:xfrm>
            <a:off x="2094816" y="1592059"/>
            <a:ext cx="3086784" cy="312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System Design and Operational Alternatives</a:t>
            </a:r>
            <a:endParaRPr lang="en-US" sz="1050" dirty="0">
              <a:solidFill>
                <a:schemeClr val="tx1"/>
              </a:solidFill>
            </a:endParaRPr>
          </a:p>
        </p:txBody>
      </p:sp>
      <p:sp>
        <p:nvSpPr>
          <p:cNvPr id="54" name="Up-Down Arrow 53"/>
          <p:cNvSpPr/>
          <p:nvPr/>
        </p:nvSpPr>
        <p:spPr>
          <a:xfrm>
            <a:off x="2510487" y="1962262"/>
            <a:ext cx="304800" cy="1209563"/>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1436892" y="4483609"/>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10</a:t>
            </a:r>
            <a:endParaRPr lang="en-US" b="1"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38618" y="1405962"/>
            <a:ext cx="8684708" cy="4734046"/>
          </a:xfrm>
          <a:prstGeom prst="rect">
            <a:avLst/>
          </a:prstGeom>
          <a:solidFill>
            <a:srgbClr val="99CCFF"/>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34" name="Title 1"/>
          <p:cNvSpPr>
            <a:spLocks noGrp="1"/>
          </p:cNvSpPr>
          <p:nvPr>
            <p:ph type="title"/>
          </p:nvPr>
        </p:nvSpPr>
        <p:spPr/>
        <p:txBody>
          <a:bodyPr anchor="t">
            <a:normAutofit/>
          </a:bodyPr>
          <a:lstStyle/>
          <a:p>
            <a:pPr eaLnBrk="1" hangingPunct="1"/>
            <a:r>
              <a:rPr lang="en-US" sz="2400" dirty="0" smtClean="0"/>
              <a:t>Product Support Analysis – EMD Phase</a:t>
            </a:r>
          </a:p>
        </p:txBody>
      </p:sp>
      <p:sp>
        <p:nvSpPr>
          <p:cNvPr id="77" name="Slide Number Placeholder 76"/>
          <p:cNvSpPr>
            <a:spLocks noGrp="1"/>
          </p:cNvSpPr>
          <p:nvPr>
            <p:ph type="sldNum" sz="quarter" idx="12"/>
          </p:nvPr>
        </p:nvSpPr>
        <p:spPr/>
        <p:txBody>
          <a:bodyPr/>
          <a:lstStyle/>
          <a:p>
            <a:pPr>
              <a:defRPr/>
            </a:pPr>
            <a:fld id="{3E6A0387-CF10-43DC-AA18-671B50276096}" type="slidenum">
              <a:rPr lang="en-US" smtClean="0"/>
              <a:pPr>
                <a:defRPr/>
              </a:pPr>
              <a:t>16</a:t>
            </a:fld>
            <a:endParaRPr lang="en-US" dirty="0"/>
          </a:p>
        </p:txBody>
      </p:sp>
      <p:sp>
        <p:nvSpPr>
          <p:cNvPr id="95248" name="TextBox 21"/>
          <p:cNvSpPr txBox="1">
            <a:spLocks noChangeArrowheads="1"/>
          </p:cNvSpPr>
          <p:nvPr/>
        </p:nvSpPr>
        <p:spPr bwMode="auto">
          <a:xfrm>
            <a:off x="7243814" y="5139894"/>
            <a:ext cx="798232" cy="738664"/>
          </a:xfrm>
          <a:prstGeom prst="rect">
            <a:avLst/>
          </a:prstGeom>
          <a:noFill/>
          <a:ln w="9525">
            <a:noFill/>
            <a:miter lim="800000"/>
            <a:headEnd/>
            <a:tailEnd/>
          </a:ln>
        </p:spPr>
        <p:txBody>
          <a:bodyPr wrap="none">
            <a:spAutoFit/>
          </a:bodyPr>
          <a:lstStyle/>
          <a:p>
            <a:r>
              <a:rPr lang="en-US" sz="1400" dirty="0">
                <a:latin typeface="Calibri" pitchFamily="34" charset="0"/>
              </a:rPr>
              <a:t>Logistics</a:t>
            </a:r>
          </a:p>
          <a:p>
            <a:r>
              <a:rPr lang="en-US" sz="1400" dirty="0">
                <a:latin typeface="Calibri" pitchFamily="34" charset="0"/>
              </a:rPr>
              <a:t>Product</a:t>
            </a:r>
          </a:p>
          <a:p>
            <a:r>
              <a:rPr lang="en-US" sz="1400" dirty="0">
                <a:latin typeface="Calibri" pitchFamily="34" charset="0"/>
              </a:rPr>
              <a:t>Data</a:t>
            </a:r>
          </a:p>
        </p:txBody>
      </p:sp>
      <p:sp>
        <p:nvSpPr>
          <p:cNvPr id="23" name="Bent Arrow 22"/>
          <p:cNvSpPr/>
          <p:nvPr/>
        </p:nvSpPr>
        <p:spPr>
          <a:xfrm rot="13977263" flipH="1">
            <a:off x="5662586" y="3423239"/>
            <a:ext cx="570746" cy="533400"/>
          </a:xfrm>
          <a:prstGeom prst="ben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Isosceles Triangle 32"/>
          <p:cNvSpPr/>
          <p:nvPr/>
        </p:nvSpPr>
        <p:spPr>
          <a:xfrm>
            <a:off x="8446626" y="1038283"/>
            <a:ext cx="520861" cy="431338"/>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solidFill>
                  <a:schemeClr val="tx1"/>
                </a:solidFill>
              </a:rPr>
              <a:t>C</a:t>
            </a:r>
            <a:endParaRPr lang="en-US" b="1" dirty="0">
              <a:solidFill>
                <a:schemeClr val="tx1"/>
              </a:solidFill>
            </a:endParaRPr>
          </a:p>
        </p:txBody>
      </p:sp>
      <p:sp>
        <p:nvSpPr>
          <p:cNvPr id="34" name="Isosceles Triangle 33"/>
          <p:cNvSpPr/>
          <p:nvPr/>
        </p:nvSpPr>
        <p:spPr>
          <a:xfrm>
            <a:off x="45201" y="1038283"/>
            <a:ext cx="520861" cy="431338"/>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solidFill>
                  <a:schemeClr val="tx1"/>
                </a:solidFill>
              </a:rPr>
              <a:t>B</a:t>
            </a:r>
            <a:endParaRPr lang="en-US" b="1" dirty="0">
              <a:solidFill>
                <a:schemeClr val="tx1"/>
              </a:solidFill>
            </a:endParaRPr>
          </a:p>
        </p:txBody>
      </p:sp>
      <p:sp>
        <p:nvSpPr>
          <p:cNvPr id="36" name="Rectangle 35"/>
          <p:cNvSpPr/>
          <p:nvPr/>
        </p:nvSpPr>
        <p:spPr>
          <a:xfrm>
            <a:off x="129093" y="1514167"/>
            <a:ext cx="5170496" cy="4552336"/>
          </a:xfrm>
          <a:prstGeom prst="rect">
            <a:avLst/>
          </a:prstGeom>
          <a:solidFill>
            <a:srgbClr val="99CCFF"/>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ight Arrow 36"/>
          <p:cNvSpPr/>
          <p:nvPr/>
        </p:nvSpPr>
        <p:spPr>
          <a:xfrm rot="975800">
            <a:off x="1387935" y="3115530"/>
            <a:ext cx="530729"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Down Arrow 37"/>
          <p:cNvSpPr/>
          <p:nvPr/>
        </p:nvSpPr>
        <p:spPr>
          <a:xfrm rot="20049525">
            <a:off x="1362416" y="1727266"/>
            <a:ext cx="304800" cy="5878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Down Arrow 38"/>
          <p:cNvSpPr/>
          <p:nvPr/>
        </p:nvSpPr>
        <p:spPr>
          <a:xfrm>
            <a:off x="609848" y="2005781"/>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ight Arrow 39"/>
          <p:cNvSpPr/>
          <p:nvPr/>
        </p:nvSpPr>
        <p:spPr>
          <a:xfrm>
            <a:off x="2724918" y="3420136"/>
            <a:ext cx="344130"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Straight Connector 41"/>
          <p:cNvCxnSpPr/>
          <p:nvPr/>
        </p:nvCxnSpPr>
        <p:spPr>
          <a:xfrm flipV="1">
            <a:off x="6233655" y="1750140"/>
            <a:ext cx="186812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Down Arrow 42"/>
          <p:cNvSpPr/>
          <p:nvPr/>
        </p:nvSpPr>
        <p:spPr>
          <a:xfrm rot="16200000">
            <a:off x="5305774" y="1911106"/>
            <a:ext cx="656227" cy="589937"/>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928503" y="2623920"/>
            <a:ext cx="822960"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Task Analysis</a:t>
            </a:r>
            <a:endParaRPr lang="en-US" sz="1050" dirty="0">
              <a:solidFill>
                <a:schemeClr val="tx1"/>
              </a:solidFill>
            </a:endParaRPr>
          </a:p>
        </p:txBody>
      </p:sp>
      <p:sp>
        <p:nvSpPr>
          <p:cNvPr id="45" name="Rectangle 44"/>
          <p:cNvSpPr/>
          <p:nvPr/>
        </p:nvSpPr>
        <p:spPr>
          <a:xfrm>
            <a:off x="3031355" y="2612241"/>
            <a:ext cx="8233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DMSMS</a:t>
            </a:r>
            <a:endParaRPr lang="en-US" sz="1050" dirty="0">
              <a:solidFill>
                <a:schemeClr val="tx1"/>
              </a:solidFill>
            </a:endParaRPr>
          </a:p>
        </p:txBody>
      </p:sp>
      <p:sp>
        <p:nvSpPr>
          <p:cNvPr id="46" name="Up-Down Arrow 45"/>
          <p:cNvSpPr/>
          <p:nvPr/>
        </p:nvSpPr>
        <p:spPr>
          <a:xfrm>
            <a:off x="3284938" y="3299942"/>
            <a:ext cx="304800" cy="603504"/>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207852" y="1592826"/>
            <a:ext cx="1082879" cy="657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Support System Standardization </a:t>
            </a:r>
            <a:endParaRPr lang="en-US" sz="1050" dirty="0">
              <a:solidFill>
                <a:schemeClr val="tx1"/>
              </a:solidFill>
            </a:endParaRPr>
          </a:p>
        </p:txBody>
      </p:sp>
      <p:sp>
        <p:nvSpPr>
          <p:cNvPr id="49" name="Oval 48"/>
          <p:cNvSpPr/>
          <p:nvPr/>
        </p:nvSpPr>
        <p:spPr>
          <a:xfrm>
            <a:off x="1145289" y="1515413"/>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5</a:t>
            </a:r>
          </a:p>
        </p:txBody>
      </p:sp>
      <p:sp>
        <p:nvSpPr>
          <p:cNvPr id="50" name="Down Arrow 49"/>
          <p:cNvSpPr/>
          <p:nvPr/>
        </p:nvSpPr>
        <p:spPr>
          <a:xfrm>
            <a:off x="609848" y="2743201"/>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Up-Down Arrow 50"/>
          <p:cNvSpPr/>
          <p:nvPr/>
        </p:nvSpPr>
        <p:spPr>
          <a:xfrm>
            <a:off x="4521723" y="3893578"/>
            <a:ext cx="304800" cy="462112"/>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Down Arrow 51"/>
          <p:cNvSpPr/>
          <p:nvPr/>
        </p:nvSpPr>
        <p:spPr>
          <a:xfrm>
            <a:off x="609848" y="4257369"/>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Down Arrow 52"/>
          <p:cNvSpPr/>
          <p:nvPr/>
        </p:nvSpPr>
        <p:spPr>
          <a:xfrm>
            <a:off x="609848" y="5014453"/>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Down Arrow 53"/>
          <p:cNvSpPr/>
          <p:nvPr/>
        </p:nvSpPr>
        <p:spPr>
          <a:xfrm rot="20049525">
            <a:off x="1382081" y="2435188"/>
            <a:ext cx="304800" cy="5878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207852" y="2351155"/>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Comparative Analysis</a:t>
            </a:r>
            <a:endParaRPr lang="en-US" sz="1050" dirty="0">
              <a:solidFill>
                <a:schemeClr val="tx1"/>
              </a:solidFill>
            </a:endParaRPr>
          </a:p>
        </p:txBody>
      </p:sp>
      <p:sp>
        <p:nvSpPr>
          <p:cNvPr id="57" name="Oval 56"/>
          <p:cNvSpPr/>
          <p:nvPr/>
        </p:nvSpPr>
        <p:spPr>
          <a:xfrm>
            <a:off x="1145289" y="2266987"/>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6</a:t>
            </a:r>
            <a:endParaRPr lang="en-US" b="1" dirty="0"/>
          </a:p>
        </p:txBody>
      </p:sp>
      <p:sp>
        <p:nvSpPr>
          <p:cNvPr id="58" name="Down Arrow 57"/>
          <p:cNvSpPr/>
          <p:nvPr/>
        </p:nvSpPr>
        <p:spPr>
          <a:xfrm rot="1550475" flipV="1">
            <a:off x="1372250" y="4155833"/>
            <a:ext cx="304800" cy="5878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Down Arrow 58"/>
          <p:cNvSpPr/>
          <p:nvPr/>
        </p:nvSpPr>
        <p:spPr>
          <a:xfrm rot="1550475" flipV="1">
            <a:off x="1372250" y="4903085"/>
            <a:ext cx="304800" cy="5878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Rectangle 60"/>
          <p:cNvSpPr/>
          <p:nvPr/>
        </p:nvSpPr>
        <p:spPr>
          <a:xfrm>
            <a:off x="207852" y="4628845"/>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Support System Alternatives</a:t>
            </a:r>
            <a:endParaRPr lang="en-US" sz="1050" dirty="0">
              <a:solidFill>
                <a:schemeClr val="tx1"/>
              </a:solidFill>
            </a:endParaRPr>
          </a:p>
        </p:txBody>
      </p:sp>
      <p:sp>
        <p:nvSpPr>
          <p:cNvPr id="62" name="Oval 61"/>
          <p:cNvSpPr/>
          <p:nvPr/>
        </p:nvSpPr>
        <p:spPr>
          <a:xfrm>
            <a:off x="1145289" y="4521709"/>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10</a:t>
            </a:r>
            <a:endParaRPr lang="en-US" b="1" dirty="0"/>
          </a:p>
        </p:txBody>
      </p:sp>
      <p:sp>
        <p:nvSpPr>
          <p:cNvPr id="64" name="Rectangle 63"/>
          <p:cNvSpPr/>
          <p:nvPr/>
        </p:nvSpPr>
        <p:spPr>
          <a:xfrm>
            <a:off x="237348" y="5388077"/>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Evaluation of Alternatives and Tradeoff Analysis</a:t>
            </a:r>
            <a:endParaRPr lang="en-US" sz="1050" dirty="0">
              <a:solidFill>
                <a:schemeClr val="tx1"/>
              </a:solidFill>
            </a:endParaRPr>
          </a:p>
        </p:txBody>
      </p:sp>
      <p:sp>
        <p:nvSpPr>
          <p:cNvPr id="65" name="Oval 64"/>
          <p:cNvSpPr/>
          <p:nvPr/>
        </p:nvSpPr>
        <p:spPr>
          <a:xfrm>
            <a:off x="1174785" y="5277799"/>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11</a:t>
            </a:r>
            <a:endParaRPr lang="en-US" b="1" dirty="0"/>
          </a:p>
        </p:txBody>
      </p:sp>
      <p:sp>
        <p:nvSpPr>
          <p:cNvPr id="66" name="Oval 65"/>
          <p:cNvSpPr/>
          <p:nvPr/>
        </p:nvSpPr>
        <p:spPr>
          <a:xfrm>
            <a:off x="2487399" y="2428032"/>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12</a:t>
            </a:r>
          </a:p>
        </p:txBody>
      </p:sp>
      <p:sp>
        <p:nvSpPr>
          <p:cNvPr id="67" name="Rectangle 66"/>
          <p:cNvSpPr/>
          <p:nvPr/>
        </p:nvSpPr>
        <p:spPr>
          <a:xfrm>
            <a:off x="3038408" y="3955428"/>
            <a:ext cx="823364"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Disposal Analysis</a:t>
            </a:r>
            <a:endParaRPr lang="en-US" sz="1050" dirty="0">
              <a:solidFill>
                <a:schemeClr val="tx1"/>
              </a:solidFill>
            </a:endParaRPr>
          </a:p>
        </p:txBody>
      </p:sp>
      <p:sp>
        <p:nvSpPr>
          <p:cNvPr id="68" name="Right Arrow 67"/>
          <p:cNvSpPr/>
          <p:nvPr/>
        </p:nvSpPr>
        <p:spPr>
          <a:xfrm rot="20547251">
            <a:off x="1387935" y="3754627"/>
            <a:ext cx="530729"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p:cNvSpPr/>
          <p:nvPr/>
        </p:nvSpPr>
        <p:spPr>
          <a:xfrm>
            <a:off x="3675963" y="2465509"/>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14</a:t>
            </a:r>
          </a:p>
        </p:txBody>
      </p:sp>
      <p:sp>
        <p:nvSpPr>
          <p:cNvPr id="70" name="Oval 69"/>
          <p:cNvSpPr/>
          <p:nvPr/>
        </p:nvSpPr>
        <p:spPr>
          <a:xfrm>
            <a:off x="3643688" y="3739872"/>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16</a:t>
            </a:r>
          </a:p>
        </p:txBody>
      </p:sp>
      <p:sp>
        <p:nvSpPr>
          <p:cNvPr id="71" name="Right Arrow 70"/>
          <p:cNvSpPr/>
          <p:nvPr/>
        </p:nvSpPr>
        <p:spPr>
          <a:xfrm>
            <a:off x="3774840" y="3420136"/>
            <a:ext cx="305548"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Rectangle 71"/>
          <p:cNvSpPr/>
          <p:nvPr/>
        </p:nvSpPr>
        <p:spPr>
          <a:xfrm>
            <a:off x="4139409" y="3243352"/>
            <a:ext cx="1060704"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900" dirty="0" smtClean="0">
                <a:solidFill>
                  <a:schemeClr val="tx1"/>
                </a:solidFill>
              </a:rPr>
              <a:t>Supportability and Supportability Related Design Factors</a:t>
            </a:r>
            <a:endParaRPr lang="en-US" sz="900" dirty="0">
              <a:solidFill>
                <a:schemeClr val="tx1"/>
              </a:solidFill>
            </a:endParaRPr>
          </a:p>
        </p:txBody>
      </p:sp>
      <p:sp>
        <p:nvSpPr>
          <p:cNvPr id="73" name="Rectangle 72"/>
          <p:cNvSpPr/>
          <p:nvPr/>
        </p:nvSpPr>
        <p:spPr>
          <a:xfrm>
            <a:off x="4139409" y="4364224"/>
            <a:ext cx="1060704"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00" dirty="0" smtClean="0">
                <a:solidFill>
                  <a:schemeClr val="tx1"/>
                </a:solidFill>
              </a:rPr>
              <a:t>Operational Suitability Test, Evaluation, Verification, And Validation</a:t>
            </a:r>
            <a:endParaRPr lang="en-US" sz="700" dirty="0">
              <a:solidFill>
                <a:schemeClr val="tx1"/>
              </a:solidFill>
            </a:endParaRPr>
          </a:p>
        </p:txBody>
      </p:sp>
      <p:sp>
        <p:nvSpPr>
          <p:cNvPr id="74" name="Oval 73"/>
          <p:cNvSpPr/>
          <p:nvPr/>
        </p:nvSpPr>
        <p:spPr>
          <a:xfrm>
            <a:off x="4934262" y="2981083"/>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8</a:t>
            </a:r>
          </a:p>
        </p:txBody>
      </p:sp>
      <p:sp>
        <p:nvSpPr>
          <p:cNvPr id="75" name="Oval 74"/>
          <p:cNvSpPr/>
          <p:nvPr/>
        </p:nvSpPr>
        <p:spPr>
          <a:xfrm>
            <a:off x="4934262" y="4128999"/>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17</a:t>
            </a:r>
          </a:p>
        </p:txBody>
      </p:sp>
      <p:sp>
        <p:nvSpPr>
          <p:cNvPr id="76" name="Down Arrow 75"/>
          <p:cNvSpPr/>
          <p:nvPr/>
        </p:nvSpPr>
        <p:spPr>
          <a:xfrm>
            <a:off x="609848" y="3480621"/>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Rectangle 77"/>
          <p:cNvSpPr/>
          <p:nvPr/>
        </p:nvSpPr>
        <p:spPr>
          <a:xfrm>
            <a:off x="207852" y="3110385"/>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Technological Opportunities</a:t>
            </a:r>
            <a:endParaRPr lang="en-US" sz="1050" dirty="0">
              <a:solidFill>
                <a:schemeClr val="tx1"/>
              </a:solidFill>
            </a:endParaRPr>
          </a:p>
        </p:txBody>
      </p:sp>
      <p:sp>
        <p:nvSpPr>
          <p:cNvPr id="79" name="Oval 78"/>
          <p:cNvSpPr/>
          <p:nvPr/>
        </p:nvSpPr>
        <p:spPr>
          <a:xfrm>
            <a:off x="1145289" y="3018561"/>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7</a:t>
            </a:r>
            <a:endParaRPr lang="en-US" b="1" dirty="0"/>
          </a:p>
        </p:txBody>
      </p:sp>
      <p:sp>
        <p:nvSpPr>
          <p:cNvPr id="81" name="Rectangle 80"/>
          <p:cNvSpPr/>
          <p:nvPr/>
        </p:nvSpPr>
        <p:spPr>
          <a:xfrm>
            <a:off x="207852" y="3869615"/>
            <a:ext cx="1078992"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smtClean="0">
                <a:solidFill>
                  <a:schemeClr val="tx1"/>
                </a:solidFill>
              </a:rPr>
              <a:t>Functional Requirements Analysis</a:t>
            </a:r>
            <a:endParaRPr lang="en-US" sz="1050" dirty="0">
              <a:solidFill>
                <a:schemeClr val="tx1"/>
              </a:solidFill>
            </a:endParaRPr>
          </a:p>
        </p:txBody>
      </p:sp>
      <p:sp>
        <p:nvSpPr>
          <p:cNvPr id="82" name="Oval 81"/>
          <p:cNvSpPr/>
          <p:nvPr/>
        </p:nvSpPr>
        <p:spPr>
          <a:xfrm>
            <a:off x="1145289" y="3770135"/>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9</a:t>
            </a:r>
          </a:p>
        </p:txBody>
      </p:sp>
      <p:sp>
        <p:nvSpPr>
          <p:cNvPr id="83" name="Rectangle 82"/>
          <p:cNvSpPr/>
          <p:nvPr/>
        </p:nvSpPr>
        <p:spPr>
          <a:xfrm>
            <a:off x="1928503" y="3962958"/>
            <a:ext cx="822960"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solidFill>
                  <a:schemeClr val="tx1"/>
                </a:solidFill>
              </a:rPr>
              <a:t>Early Distribution Analysis</a:t>
            </a:r>
            <a:endParaRPr lang="en-US" sz="1000" dirty="0">
              <a:solidFill>
                <a:schemeClr val="tx1"/>
              </a:solidFill>
            </a:endParaRPr>
          </a:p>
        </p:txBody>
      </p:sp>
      <p:sp>
        <p:nvSpPr>
          <p:cNvPr id="84" name="Oval 83"/>
          <p:cNvSpPr/>
          <p:nvPr/>
        </p:nvSpPr>
        <p:spPr>
          <a:xfrm>
            <a:off x="2487399" y="376707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t>13</a:t>
            </a:r>
          </a:p>
        </p:txBody>
      </p:sp>
      <p:sp>
        <p:nvSpPr>
          <p:cNvPr id="85" name="Up-Down Arrow 84"/>
          <p:cNvSpPr/>
          <p:nvPr/>
        </p:nvSpPr>
        <p:spPr>
          <a:xfrm>
            <a:off x="2173183" y="3303639"/>
            <a:ext cx="304800" cy="599769"/>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TextBox 85"/>
          <p:cNvSpPr txBox="1"/>
          <p:nvPr/>
        </p:nvSpPr>
        <p:spPr>
          <a:xfrm>
            <a:off x="6230574" y="3529795"/>
            <a:ext cx="1979976" cy="2985552"/>
          </a:xfrm>
          <a:prstGeom prst="can">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166688" indent="-166688">
              <a:buFont typeface="Arial" pitchFamily="34" charset="0"/>
              <a:buChar char="•"/>
            </a:pPr>
            <a:r>
              <a:rPr lang="en-US" sz="1000" dirty="0" smtClean="0">
                <a:latin typeface="+mn-lt"/>
              </a:rPr>
              <a:t>Maintenance Plans</a:t>
            </a:r>
          </a:p>
          <a:p>
            <a:pPr marL="166688" indent="-166688">
              <a:buFont typeface="Arial" pitchFamily="34" charset="0"/>
              <a:buChar char="•"/>
            </a:pPr>
            <a:r>
              <a:rPr lang="en-US" sz="1000" dirty="0" smtClean="0">
                <a:latin typeface="+mn-lt"/>
              </a:rPr>
              <a:t>Supply Support</a:t>
            </a:r>
          </a:p>
          <a:p>
            <a:pPr marL="166688" indent="-166688">
              <a:buFont typeface="Arial" pitchFamily="34" charset="0"/>
              <a:buChar char="•"/>
            </a:pPr>
            <a:r>
              <a:rPr lang="en-US" sz="1000" dirty="0" smtClean="0">
                <a:latin typeface="+mn-lt"/>
              </a:rPr>
              <a:t>Support &amp; Test Equipment</a:t>
            </a:r>
          </a:p>
          <a:p>
            <a:pPr marL="166688" indent="-166688">
              <a:buFont typeface="Arial" pitchFamily="34" charset="0"/>
              <a:buChar char="•"/>
            </a:pPr>
            <a:r>
              <a:rPr lang="en-US" sz="1000" dirty="0" smtClean="0">
                <a:latin typeface="+mn-lt"/>
              </a:rPr>
              <a:t>Tech Data &amp; IETMs</a:t>
            </a:r>
          </a:p>
          <a:p>
            <a:pPr marL="166688" indent="-166688">
              <a:buFont typeface="Arial" pitchFamily="34" charset="0"/>
              <a:buChar char="•"/>
            </a:pPr>
            <a:r>
              <a:rPr lang="en-US" sz="1000" dirty="0" smtClean="0">
                <a:latin typeface="+mn-lt"/>
              </a:rPr>
              <a:t>Manpower &amp; Personnel</a:t>
            </a:r>
          </a:p>
          <a:p>
            <a:pPr marL="166688" indent="-166688">
              <a:buFont typeface="Arial" pitchFamily="34" charset="0"/>
              <a:buChar char="•"/>
            </a:pPr>
            <a:r>
              <a:rPr lang="en-US" sz="1000" dirty="0" smtClean="0">
                <a:latin typeface="+mn-lt"/>
              </a:rPr>
              <a:t>Training CBT</a:t>
            </a:r>
          </a:p>
          <a:p>
            <a:pPr marL="166688" indent="-166688">
              <a:buFont typeface="Arial" pitchFamily="34" charset="0"/>
              <a:buChar char="•"/>
            </a:pPr>
            <a:r>
              <a:rPr lang="en-US" sz="1000" dirty="0" smtClean="0">
                <a:latin typeface="+mn-lt"/>
              </a:rPr>
              <a:t>Facilities</a:t>
            </a:r>
          </a:p>
          <a:p>
            <a:pPr marL="166688" indent="-166688">
              <a:buFont typeface="Arial" pitchFamily="34" charset="0"/>
              <a:buChar char="•"/>
            </a:pPr>
            <a:r>
              <a:rPr lang="en-US" sz="1000" dirty="0" smtClean="0">
                <a:latin typeface="+mn-lt"/>
              </a:rPr>
              <a:t>PHS&amp;T</a:t>
            </a:r>
          </a:p>
          <a:p>
            <a:pPr marL="166688" indent="-166688">
              <a:buFont typeface="Arial" pitchFamily="34" charset="0"/>
              <a:buChar char="•"/>
            </a:pPr>
            <a:r>
              <a:rPr lang="en-US" sz="1000" dirty="0" smtClean="0">
                <a:latin typeface="+mn-lt"/>
              </a:rPr>
              <a:t>Computer/Software Support</a:t>
            </a:r>
          </a:p>
          <a:p>
            <a:pPr marL="166688" indent="-166688"/>
            <a:endParaRPr lang="en-US" sz="1000" dirty="0" smtClean="0">
              <a:latin typeface="+mn-lt"/>
            </a:endParaRPr>
          </a:p>
          <a:p>
            <a:pPr marL="166688" indent="-166688"/>
            <a:r>
              <a:rPr lang="en-US" sz="1000" dirty="0" smtClean="0">
                <a:latin typeface="+mn-lt"/>
              </a:rPr>
              <a:t>Product Support Arrangements:</a:t>
            </a:r>
          </a:p>
          <a:p>
            <a:pPr marL="166688" indent="-166688">
              <a:buFont typeface="Arial" pitchFamily="34" charset="0"/>
              <a:buChar char="•"/>
            </a:pPr>
            <a:r>
              <a:rPr lang="en-US" sz="1000" dirty="0" smtClean="0">
                <a:latin typeface="+mn-lt"/>
              </a:rPr>
              <a:t>Performance Based Contracts &amp; Agreements</a:t>
            </a:r>
          </a:p>
          <a:p>
            <a:pPr marL="166688" indent="-166688">
              <a:buFont typeface="Arial" pitchFamily="34" charset="0"/>
              <a:buChar char="•"/>
            </a:pPr>
            <a:r>
              <a:rPr lang="en-US" sz="1000" dirty="0" smtClean="0">
                <a:latin typeface="+mn-lt"/>
              </a:rPr>
              <a:t>Organic Support</a:t>
            </a:r>
            <a:endParaRPr lang="en-US" sz="1000" dirty="0">
              <a:latin typeface="+mn-lt"/>
            </a:endParaRPr>
          </a:p>
        </p:txBody>
      </p:sp>
      <p:sp>
        <p:nvSpPr>
          <p:cNvPr id="87" name="TextBox 86"/>
          <p:cNvSpPr txBox="1"/>
          <p:nvPr/>
        </p:nvSpPr>
        <p:spPr>
          <a:xfrm>
            <a:off x="6379293" y="3581409"/>
            <a:ext cx="1740310" cy="400110"/>
          </a:xfrm>
          <a:prstGeom prst="rect">
            <a:avLst/>
          </a:prstGeom>
          <a:noFill/>
        </p:spPr>
        <p:txBody>
          <a:bodyPr wrap="square" rtlCol="0">
            <a:spAutoFit/>
          </a:bodyPr>
          <a:lstStyle/>
          <a:p>
            <a:pPr algn="ctr"/>
            <a:r>
              <a:rPr lang="en-US" sz="1000" b="1" dirty="0" smtClean="0">
                <a:latin typeface="+mn-lt"/>
              </a:rPr>
              <a:t>Product Support Package</a:t>
            </a:r>
          </a:p>
          <a:p>
            <a:pPr algn="ctr"/>
            <a:r>
              <a:rPr lang="en-US" sz="1000" b="1" dirty="0" smtClean="0">
                <a:latin typeface="+mn-lt"/>
              </a:rPr>
              <a:t>LPD</a:t>
            </a:r>
            <a:endParaRPr lang="en-US" sz="1000" b="1" dirty="0">
              <a:latin typeface="+mn-lt"/>
            </a:endParaRPr>
          </a:p>
        </p:txBody>
      </p:sp>
      <p:sp>
        <p:nvSpPr>
          <p:cNvPr id="88" name="Bent Arrow 87"/>
          <p:cNvSpPr/>
          <p:nvPr/>
        </p:nvSpPr>
        <p:spPr>
          <a:xfrm rot="7552036">
            <a:off x="8164281" y="3414329"/>
            <a:ext cx="570746" cy="533400"/>
          </a:xfrm>
          <a:prstGeom prst="ben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TextBox 40"/>
          <p:cNvSpPr txBox="1"/>
          <p:nvPr/>
        </p:nvSpPr>
        <p:spPr>
          <a:xfrm>
            <a:off x="5968181" y="1523999"/>
            <a:ext cx="2438399" cy="1892826"/>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latin typeface="+mn-lt"/>
              </a:rPr>
              <a:t>Outcomes</a:t>
            </a:r>
          </a:p>
          <a:p>
            <a:endParaRPr lang="en-US" sz="700" b="1" dirty="0" smtClean="0">
              <a:latin typeface="+mn-lt"/>
            </a:endParaRPr>
          </a:p>
          <a:p>
            <a:pPr marL="166688" indent="-166688">
              <a:buFont typeface="Arial" pitchFamily="34" charset="0"/>
              <a:buChar char="•"/>
            </a:pPr>
            <a:r>
              <a:rPr lang="en-US" sz="1000" dirty="0" smtClean="0">
                <a:latin typeface="+mn-lt"/>
              </a:rPr>
              <a:t>Updated Product Support Analysis Strategy</a:t>
            </a:r>
          </a:p>
          <a:p>
            <a:pPr marL="166688" indent="-166688">
              <a:buFont typeface="Arial" pitchFamily="34" charset="0"/>
              <a:buChar char="•"/>
            </a:pPr>
            <a:r>
              <a:rPr lang="en-US" sz="1000" dirty="0" smtClean="0">
                <a:latin typeface="+mn-lt"/>
              </a:rPr>
              <a:t>Updated Product Support Analysis Plan</a:t>
            </a:r>
          </a:p>
          <a:p>
            <a:pPr marL="166688" indent="-166688">
              <a:buFont typeface="Arial" pitchFamily="34" charset="0"/>
              <a:buChar char="•"/>
            </a:pPr>
            <a:r>
              <a:rPr lang="en-US" sz="1000" dirty="0" smtClean="0">
                <a:latin typeface="+mn-lt"/>
              </a:rPr>
              <a:t>Organic vs. Contractor Support Decisions</a:t>
            </a:r>
          </a:p>
          <a:p>
            <a:pPr marL="166688" indent="-166688">
              <a:buFont typeface="Arial" pitchFamily="34" charset="0"/>
              <a:buChar char="•"/>
            </a:pPr>
            <a:r>
              <a:rPr lang="en-US" sz="1000" dirty="0" smtClean="0">
                <a:latin typeface="+mn-lt"/>
              </a:rPr>
              <a:t>Identification of Maintenance Levels</a:t>
            </a:r>
          </a:p>
          <a:p>
            <a:pPr marL="166688" indent="-166688">
              <a:buFont typeface="Arial" pitchFamily="34" charset="0"/>
              <a:buChar char="•"/>
            </a:pPr>
            <a:r>
              <a:rPr lang="en-US" sz="1000" dirty="0" smtClean="0">
                <a:latin typeface="+mn-lt"/>
              </a:rPr>
              <a:t>Corrective Maintenance Tasks</a:t>
            </a:r>
          </a:p>
          <a:p>
            <a:pPr marL="166688" indent="-166688">
              <a:buFont typeface="Arial" pitchFamily="34" charset="0"/>
              <a:buChar char="•"/>
            </a:pPr>
            <a:r>
              <a:rPr lang="en-US" sz="1000" dirty="0" smtClean="0">
                <a:latin typeface="+mn-lt"/>
              </a:rPr>
              <a:t>Preventive Maintenance Tasks</a:t>
            </a:r>
          </a:p>
          <a:p>
            <a:pPr marL="166688" indent="-166688">
              <a:buFont typeface="Arial" pitchFamily="34" charset="0"/>
              <a:buChar char="•"/>
            </a:pPr>
            <a:r>
              <a:rPr lang="en-US" sz="1000" dirty="0" smtClean="0">
                <a:latin typeface="+mn-lt"/>
              </a:rPr>
              <a:t>Servicing</a:t>
            </a:r>
          </a:p>
          <a:p>
            <a:pPr marL="166688" indent="-166688">
              <a:buFont typeface="Arial" pitchFamily="34" charset="0"/>
              <a:buChar char="•"/>
            </a:pPr>
            <a:r>
              <a:rPr lang="en-US" sz="1000" dirty="0" smtClean="0">
                <a:latin typeface="+mn-lt"/>
              </a:rPr>
              <a:t>Support Equipment Calibration</a:t>
            </a:r>
            <a:endParaRPr lang="en-US" sz="1000" dirty="0"/>
          </a:p>
        </p:txBody>
      </p:sp>
      <p:cxnSp>
        <p:nvCxnSpPr>
          <p:cNvPr id="89" name="Straight Connector 88"/>
          <p:cNvCxnSpPr/>
          <p:nvPr/>
        </p:nvCxnSpPr>
        <p:spPr>
          <a:xfrm flipV="1">
            <a:off x="6263150" y="1750141"/>
            <a:ext cx="186812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847166" y="1592059"/>
            <a:ext cx="3086784" cy="312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solidFill>
                  <a:schemeClr val="tx1"/>
                </a:solidFill>
              </a:rPr>
              <a:t>Detailed Design and Support System Definition</a:t>
            </a:r>
            <a:endParaRPr lang="en-US" sz="1050" dirty="0">
              <a:solidFill>
                <a:schemeClr val="tx1"/>
              </a:solidFill>
            </a:endParaRPr>
          </a:p>
        </p:txBody>
      </p:sp>
      <p:sp>
        <p:nvSpPr>
          <p:cNvPr id="63" name="Up-Down Arrow 62"/>
          <p:cNvSpPr/>
          <p:nvPr/>
        </p:nvSpPr>
        <p:spPr>
          <a:xfrm>
            <a:off x="2173183" y="1960614"/>
            <a:ext cx="304800" cy="599769"/>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Product Support Analysis – P&amp;D / O&amp;S Phase</a:t>
            </a:r>
            <a:endParaRPr lang="en-US" sz="2400" dirty="0"/>
          </a:p>
        </p:txBody>
      </p:sp>
      <p:sp>
        <p:nvSpPr>
          <p:cNvPr id="50" name="Slide Number Placeholder 49"/>
          <p:cNvSpPr>
            <a:spLocks noGrp="1"/>
          </p:cNvSpPr>
          <p:nvPr>
            <p:ph type="sldNum" sz="quarter" idx="12"/>
          </p:nvPr>
        </p:nvSpPr>
        <p:spPr/>
        <p:txBody>
          <a:bodyPr/>
          <a:lstStyle/>
          <a:p>
            <a:pPr>
              <a:defRPr/>
            </a:pPr>
            <a:fld id="{3E6A0387-CF10-43DC-AA18-671B50276096}" type="slidenum">
              <a:rPr lang="en-US" smtClean="0"/>
              <a:pPr>
                <a:defRPr/>
              </a:pPr>
              <a:t>17</a:t>
            </a:fld>
            <a:endParaRPr lang="en-US" dirty="0"/>
          </a:p>
        </p:txBody>
      </p:sp>
      <p:sp>
        <p:nvSpPr>
          <p:cNvPr id="10" name="Rectangle 9"/>
          <p:cNvSpPr/>
          <p:nvPr/>
        </p:nvSpPr>
        <p:spPr>
          <a:xfrm>
            <a:off x="215900" y="1514167"/>
            <a:ext cx="8597900" cy="4552336"/>
          </a:xfrm>
          <a:prstGeom prst="rect">
            <a:avLst/>
          </a:prstGeom>
          <a:solidFill>
            <a:schemeClr val="accent6">
              <a:lumMod val="60000"/>
              <a:lumOff val="40000"/>
            </a:schemeClr>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p:cNvSpPr/>
          <p:nvPr/>
        </p:nvSpPr>
        <p:spPr>
          <a:xfrm>
            <a:off x="1052071" y="3328195"/>
            <a:ext cx="344130"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ight Arrow 44"/>
          <p:cNvSpPr/>
          <p:nvPr/>
        </p:nvSpPr>
        <p:spPr>
          <a:xfrm>
            <a:off x="3408917" y="3328195"/>
            <a:ext cx="347472"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12"/>
          <p:cNvSpPr/>
          <p:nvPr/>
        </p:nvSpPr>
        <p:spPr>
          <a:xfrm>
            <a:off x="6550150" y="2367116"/>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259734" y="311657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smtClean="0">
                <a:solidFill>
                  <a:schemeClr val="tx1"/>
                </a:solidFill>
              </a:rPr>
              <a:t>Support System Standardization </a:t>
            </a:r>
            <a:endParaRPr lang="en-US" sz="800" dirty="0">
              <a:solidFill>
                <a:schemeClr val="tx1"/>
              </a:solidFill>
            </a:endParaRPr>
          </a:p>
        </p:txBody>
      </p:sp>
      <p:sp>
        <p:nvSpPr>
          <p:cNvPr id="23" name="Oval 22"/>
          <p:cNvSpPr/>
          <p:nvPr/>
        </p:nvSpPr>
        <p:spPr>
          <a:xfrm>
            <a:off x="1030027" y="294640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5</a:t>
            </a:r>
          </a:p>
        </p:txBody>
      </p:sp>
      <p:sp>
        <p:nvSpPr>
          <p:cNvPr id="26" name="Down Arrow 25"/>
          <p:cNvSpPr/>
          <p:nvPr/>
        </p:nvSpPr>
        <p:spPr>
          <a:xfrm>
            <a:off x="5199018" y="3526504"/>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Down Arrow 26"/>
          <p:cNvSpPr/>
          <p:nvPr/>
        </p:nvSpPr>
        <p:spPr>
          <a:xfrm>
            <a:off x="5211718" y="5032888"/>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4931731" y="3886200"/>
            <a:ext cx="886968" cy="1442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anchor="ctr"/>
          <a:lstStyle/>
          <a:p>
            <a:pPr marL="60325" indent="-60325" fontAlgn="auto">
              <a:spcBef>
                <a:spcPts val="0"/>
              </a:spcBef>
              <a:spcAft>
                <a:spcPts val="0"/>
              </a:spcAft>
              <a:buFont typeface="Arial" pitchFamily="34" charset="0"/>
              <a:buChar char="•"/>
              <a:defRPr/>
            </a:pPr>
            <a:r>
              <a:rPr lang="en-US" sz="700" dirty="0" smtClean="0">
                <a:solidFill>
                  <a:schemeClr val="tx1"/>
                </a:solidFill>
              </a:rPr>
              <a:t>Tradeoff Analysis</a:t>
            </a:r>
          </a:p>
          <a:p>
            <a:pPr marL="60325" indent="-60325" fontAlgn="auto">
              <a:spcBef>
                <a:spcPts val="0"/>
              </a:spcBef>
              <a:spcAft>
                <a:spcPts val="0"/>
              </a:spcAft>
              <a:buFont typeface="Arial" pitchFamily="34" charset="0"/>
              <a:buChar char="•"/>
              <a:defRPr/>
            </a:pPr>
            <a:r>
              <a:rPr lang="en-US" sz="700" dirty="0" smtClean="0">
                <a:solidFill>
                  <a:schemeClr val="tx1"/>
                </a:solidFill>
              </a:rPr>
              <a:t>New/critical Support Tradeoffs</a:t>
            </a:r>
          </a:p>
          <a:p>
            <a:pPr marL="60325" indent="-60325" fontAlgn="auto">
              <a:spcBef>
                <a:spcPts val="0"/>
              </a:spcBef>
              <a:spcAft>
                <a:spcPts val="0"/>
              </a:spcAft>
              <a:buFont typeface="Arial" pitchFamily="34" charset="0"/>
              <a:buChar char="•"/>
              <a:defRPr/>
            </a:pPr>
            <a:r>
              <a:rPr lang="en-US" sz="700" dirty="0" smtClean="0">
                <a:solidFill>
                  <a:schemeClr val="tx1"/>
                </a:solidFill>
              </a:rPr>
              <a:t>Design/Support Tradeoffs</a:t>
            </a:r>
          </a:p>
          <a:p>
            <a:pPr marL="60325" indent="-60325" fontAlgn="auto">
              <a:spcBef>
                <a:spcPts val="0"/>
              </a:spcBef>
              <a:spcAft>
                <a:spcPts val="0"/>
              </a:spcAft>
              <a:buFont typeface="Arial" pitchFamily="34" charset="0"/>
              <a:buChar char="•"/>
              <a:defRPr/>
            </a:pPr>
            <a:r>
              <a:rPr lang="en-US" sz="700" dirty="0" smtClean="0">
                <a:solidFill>
                  <a:schemeClr val="tx1"/>
                </a:solidFill>
              </a:rPr>
              <a:t>Job/Duty Tradeoffs</a:t>
            </a:r>
          </a:p>
          <a:p>
            <a:pPr marL="60325" indent="-60325" fontAlgn="auto">
              <a:spcBef>
                <a:spcPts val="0"/>
              </a:spcBef>
              <a:spcAft>
                <a:spcPts val="0"/>
              </a:spcAft>
              <a:buFont typeface="Arial" pitchFamily="34" charset="0"/>
              <a:buChar char="•"/>
              <a:defRPr/>
            </a:pPr>
            <a:r>
              <a:rPr lang="en-US" sz="700" dirty="0" smtClean="0">
                <a:solidFill>
                  <a:schemeClr val="tx1"/>
                </a:solidFill>
              </a:rPr>
              <a:t>Level of Repair Analysis</a:t>
            </a:r>
          </a:p>
          <a:p>
            <a:pPr marL="60325" indent="-60325" fontAlgn="auto">
              <a:spcBef>
                <a:spcPts val="0"/>
              </a:spcBef>
              <a:spcAft>
                <a:spcPts val="0"/>
              </a:spcAft>
              <a:buFont typeface="Arial" pitchFamily="34" charset="0"/>
              <a:buChar char="•"/>
              <a:defRPr/>
            </a:pPr>
            <a:r>
              <a:rPr lang="en-US" sz="700" dirty="0" smtClean="0">
                <a:solidFill>
                  <a:schemeClr val="tx1"/>
                </a:solidFill>
              </a:rPr>
              <a:t>BCS/New Product Tradeoffs</a:t>
            </a:r>
          </a:p>
          <a:p>
            <a:pPr marL="60325" indent="-60325" fontAlgn="auto">
              <a:spcBef>
                <a:spcPts val="0"/>
              </a:spcBef>
              <a:spcAft>
                <a:spcPts val="0"/>
              </a:spcAft>
              <a:buFont typeface="Arial" pitchFamily="34" charset="0"/>
              <a:buChar char="•"/>
              <a:defRPr/>
            </a:pPr>
            <a:r>
              <a:rPr lang="en-US" sz="700" dirty="0" smtClean="0">
                <a:solidFill>
                  <a:schemeClr val="tx1"/>
                </a:solidFill>
              </a:rPr>
              <a:t>Energy Tradeoffs</a:t>
            </a:r>
          </a:p>
          <a:p>
            <a:pPr marL="60325" indent="-60325" fontAlgn="auto">
              <a:spcBef>
                <a:spcPts val="0"/>
              </a:spcBef>
              <a:spcAft>
                <a:spcPts val="0"/>
              </a:spcAft>
              <a:buFont typeface="Arial" pitchFamily="34" charset="0"/>
              <a:buChar char="•"/>
              <a:defRPr/>
            </a:pPr>
            <a:r>
              <a:rPr lang="en-US" sz="700" dirty="0" smtClean="0">
                <a:solidFill>
                  <a:schemeClr val="tx1"/>
                </a:solidFill>
              </a:rPr>
              <a:t>Damage/Repair Tradeoffs</a:t>
            </a:r>
            <a:endParaRPr lang="en-US" sz="700" dirty="0">
              <a:solidFill>
                <a:schemeClr val="tx1"/>
              </a:solidFill>
            </a:endParaRPr>
          </a:p>
        </p:txBody>
      </p:sp>
      <p:sp>
        <p:nvSpPr>
          <p:cNvPr id="33" name="Down Arrow 32"/>
          <p:cNvSpPr/>
          <p:nvPr/>
        </p:nvSpPr>
        <p:spPr>
          <a:xfrm rot="5400000" flipV="1">
            <a:off x="4591813" y="3329719"/>
            <a:ext cx="347472" cy="301752"/>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4931731" y="5393812"/>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smtClean="0">
                <a:solidFill>
                  <a:schemeClr val="tx1"/>
                </a:solidFill>
              </a:rPr>
              <a:t>Operational Suitability Test, Evaluation, Verification, and Validation</a:t>
            </a:r>
            <a:endParaRPr lang="en-US" sz="800" dirty="0">
              <a:solidFill>
                <a:schemeClr val="tx1"/>
              </a:solidFill>
            </a:endParaRPr>
          </a:p>
        </p:txBody>
      </p:sp>
      <p:sp>
        <p:nvSpPr>
          <p:cNvPr id="55" name="Rectangle 54"/>
          <p:cNvSpPr/>
          <p:nvPr/>
        </p:nvSpPr>
        <p:spPr>
          <a:xfrm>
            <a:off x="3752234" y="311657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Support System Alternatives</a:t>
            </a:r>
            <a:endParaRPr lang="en-US" sz="900" dirty="0">
              <a:solidFill>
                <a:schemeClr val="tx1"/>
              </a:solidFill>
            </a:endParaRPr>
          </a:p>
        </p:txBody>
      </p:sp>
      <p:sp>
        <p:nvSpPr>
          <p:cNvPr id="56" name="Oval 55"/>
          <p:cNvSpPr/>
          <p:nvPr/>
        </p:nvSpPr>
        <p:spPr>
          <a:xfrm>
            <a:off x="4453277" y="294640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sz="1050" b="1" dirty="0" smtClean="0"/>
              <a:t>10</a:t>
            </a:r>
          </a:p>
        </p:txBody>
      </p:sp>
      <p:sp>
        <p:nvSpPr>
          <p:cNvPr id="63" name="Right Arrow 62"/>
          <p:cNvSpPr/>
          <p:nvPr/>
        </p:nvSpPr>
        <p:spPr>
          <a:xfrm>
            <a:off x="2231027" y="3328195"/>
            <a:ext cx="347472"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1415886" y="311657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Key Performance Parameters</a:t>
            </a:r>
            <a:endParaRPr lang="en-US" sz="800" dirty="0">
              <a:solidFill>
                <a:schemeClr val="tx1"/>
              </a:solidFill>
            </a:endParaRPr>
          </a:p>
        </p:txBody>
      </p:sp>
      <p:sp>
        <p:nvSpPr>
          <p:cNvPr id="43" name="Oval 42"/>
          <p:cNvSpPr/>
          <p:nvPr/>
        </p:nvSpPr>
        <p:spPr>
          <a:xfrm>
            <a:off x="2133715" y="294640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8.5</a:t>
            </a:r>
          </a:p>
        </p:txBody>
      </p:sp>
      <p:sp>
        <p:nvSpPr>
          <p:cNvPr id="68" name="Right Arrow 67"/>
          <p:cNvSpPr/>
          <p:nvPr/>
        </p:nvSpPr>
        <p:spPr>
          <a:xfrm>
            <a:off x="5719500" y="3328194"/>
            <a:ext cx="503500" cy="301752"/>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Isosceles Triangle 53"/>
          <p:cNvSpPr/>
          <p:nvPr/>
        </p:nvSpPr>
        <p:spPr>
          <a:xfrm>
            <a:off x="215739" y="1068032"/>
            <a:ext cx="520861" cy="431338"/>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solidFill>
                  <a:schemeClr val="tx1"/>
                </a:solidFill>
              </a:rPr>
              <a:t>C</a:t>
            </a:r>
            <a:endParaRPr lang="en-US" b="1" dirty="0">
              <a:solidFill>
                <a:schemeClr val="tx1"/>
              </a:solidFill>
            </a:endParaRPr>
          </a:p>
        </p:txBody>
      </p:sp>
      <p:sp>
        <p:nvSpPr>
          <p:cNvPr id="57" name="Rectangle 56"/>
          <p:cNvSpPr/>
          <p:nvPr/>
        </p:nvSpPr>
        <p:spPr>
          <a:xfrm>
            <a:off x="1775975" y="1554252"/>
            <a:ext cx="6936225" cy="3474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tabLst>
                <a:tab pos="3721100" algn="l"/>
                <a:tab pos="5486400" algn="l"/>
              </a:tabLst>
              <a:defRPr/>
            </a:pPr>
            <a:r>
              <a:rPr lang="en-US" dirty="0" smtClean="0">
                <a:solidFill>
                  <a:schemeClr val="tx1"/>
                </a:solidFill>
              </a:rPr>
              <a:t>Sustaining System Support  	User Feedback	Lifetime Support</a:t>
            </a:r>
            <a:endParaRPr lang="en-US" dirty="0">
              <a:solidFill>
                <a:schemeClr val="tx1"/>
              </a:solidFill>
            </a:endParaRPr>
          </a:p>
        </p:txBody>
      </p:sp>
      <p:cxnSp>
        <p:nvCxnSpPr>
          <p:cNvPr id="74" name="Straight Connector 73"/>
          <p:cNvCxnSpPr>
            <a:stCxn id="57" idx="0"/>
          </p:cNvCxnSpPr>
          <p:nvPr/>
        </p:nvCxnSpPr>
        <p:spPr>
          <a:xfrm flipH="1">
            <a:off x="3416302" y="1554252"/>
            <a:ext cx="1827786" cy="338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Right Arrow 79"/>
          <p:cNvSpPr/>
          <p:nvPr/>
        </p:nvSpPr>
        <p:spPr>
          <a:xfrm>
            <a:off x="7205183" y="3328195"/>
            <a:ext cx="347472"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4931731" y="311657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Task Analysis</a:t>
            </a:r>
            <a:endParaRPr lang="en-US" sz="900" dirty="0">
              <a:solidFill>
                <a:schemeClr val="tx1"/>
              </a:solidFill>
            </a:endParaRPr>
          </a:p>
        </p:txBody>
      </p:sp>
      <p:sp>
        <p:nvSpPr>
          <p:cNvPr id="35" name="Rectangle 34"/>
          <p:cNvSpPr/>
          <p:nvPr/>
        </p:nvSpPr>
        <p:spPr>
          <a:xfrm>
            <a:off x="7567166" y="2971800"/>
            <a:ext cx="886968" cy="1314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anchor="ctr"/>
          <a:lstStyle/>
          <a:p>
            <a:pPr marL="114300" indent="-114300" fontAlgn="auto">
              <a:spcBef>
                <a:spcPts val="0"/>
              </a:spcBef>
              <a:spcAft>
                <a:spcPts val="0"/>
              </a:spcAft>
              <a:buFont typeface="Arial" pitchFamily="34" charset="0"/>
              <a:buChar char="•"/>
              <a:defRPr/>
            </a:pPr>
            <a:r>
              <a:rPr lang="en-US" sz="800" dirty="0" smtClean="0">
                <a:solidFill>
                  <a:schemeClr val="tx1"/>
                </a:solidFill>
              </a:rPr>
              <a:t>Product Support Package</a:t>
            </a:r>
          </a:p>
          <a:p>
            <a:pPr marL="114300" indent="-114300" fontAlgn="auto">
              <a:spcBef>
                <a:spcPts val="0"/>
              </a:spcBef>
              <a:spcAft>
                <a:spcPts val="0"/>
              </a:spcAft>
              <a:buFont typeface="Arial" pitchFamily="34" charset="0"/>
              <a:buChar char="•"/>
              <a:defRPr/>
            </a:pPr>
            <a:r>
              <a:rPr lang="en-US" sz="800" dirty="0" smtClean="0">
                <a:solidFill>
                  <a:schemeClr val="tx1"/>
                </a:solidFill>
              </a:rPr>
              <a:t>Test Objectives/</a:t>
            </a:r>
            <a:br>
              <a:rPr lang="en-US" sz="800" dirty="0" smtClean="0">
                <a:solidFill>
                  <a:schemeClr val="tx1"/>
                </a:solidFill>
              </a:rPr>
            </a:br>
            <a:r>
              <a:rPr lang="en-US" sz="800" dirty="0" smtClean="0">
                <a:solidFill>
                  <a:schemeClr val="tx1"/>
                </a:solidFill>
              </a:rPr>
              <a:t>Resources</a:t>
            </a:r>
          </a:p>
          <a:p>
            <a:pPr marL="114300" indent="-114300" fontAlgn="auto">
              <a:spcBef>
                <a:spcPts val="0"/>
              </a:spcBef>
              <a:spcAft>
                <a:spcPts val="0"/>
              </a:spcAft>
              <a:buFont typeface="Arial" pitchFamily="34" charset="0"/>
              <a:buChar char="•"/>
              <a:defRPr/>
            </a:pPr>
            <a:r>
              <a:rPr lang="en-US" sz="800" dirty="0" smtClean="0">
                <a:solidFill>
                  <a:schemeClr val="tx1"/>
                </a:solidFill>
              </a:rPr>
              <a:t>Conduct Tests</a:t>
            </a:r>
            <a:br>
              <a:rPr lang="en-US" sz="800" dirty="0" smtClean="0">
                <a:solidFill>
                  <a:schemeClr val="tx1"/>
                </a:solidFill>
              </a:rPr>
            </a:br>
            <a:r>
              <a:rPr lang="en-US" sz="800" dirty="0" smtClean="0">
                <a:solidFill>
                  <a:schemeClr val="tx1"/>
                </a:solidFill>
              </a:rPr>
              <a:t>Analyze Test Results</a:t>
            </a:r>
            <a:endParaRPr lang="en-US" sz="800" dirty="0">
              <a:solidFill>
                <a:schemeClr val="tx1"/>
              </a:solidFill>
            </a:endParaRPr>
          </a:p>
        </p:txBody>
      </p:sp>
      <p:sp>
        <p:nvSpPr>
          <p:cNvPr id="52" name="Rectangle 51"/>
          <p:cNvSpPr/>
          <p:nvPr/>
        </p:nvSpPr>
        <p:spPr>
          <a:xfrm>
            <a:off x="2571134" y="311657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Functional Requirements</a:t>
            </a:r>
            <a:endParaRPr lang="en-US" sz="900" dirty="0">
              <a:solidFill>
                <a:schemeClr val="tx1"/>
              </a:solidFill>
            </a:endParaRPr>
          </a:p>
        </p:txBody>
      </p:sp>
      <p:sp>
        <p:nvSpPr>
          <p:cNvPr id="48" name="Oval 47"/>
          <p:cNvSpPr/>
          <p:nvPr/>
        </p:nvSpPr>
        <p:spPr>
          <a:xfrm>
            <a:off x="5626625" y="2981096"/>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12</a:t>
            </a:r>
          </a:p>
        </p:txBody>
      </p:sp>
      <p:sp>
        <p:nvSpPr>
          <p:cNvPr id="53" name="Oval 52"/>
          <p:cNvSpPr/>
          <p:nvPr/>
        </p:nvSpPr>
        <p:spPr>
          <a:xfrm>
            <a:off x="3341427" y="294640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9</a:t>
            </a:r>
            <a:endParaRPr lang="en-US" sz="1050" b="1" dirty="0"/>
          </a:p>
        </p:txBody>
      </p:sp>
      <p:sp>
        <p:nvSpPr>
          <p:cNvPr id="49" name="Oval 48"/>
          <p:cNvSpPr/>
          <p:nvPr/>
        </p:nvSpPr>
        <p:spPr>
          <a:xfrm>
            <a:off x="8317603" y="2809428"/>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17</a:t>
            </a:r>
          </a:p>
        </p:txBody>
      </p:sp>
      <p:sp>
        <p:nvSpPr>
          <p:cNvPr id="81" name="Rectangle 80"/>
          <p:cNvSpPr/>
          <p:nvPr/>
        </p:nvSpPr>
        <p:spPr>
          <a:xfrm>
            <a:off x="6259066" y="197357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smtClean="0">
                <a:solidFill>
                  <a:schemeClr val="tx1"/>
                </a:solidFill>
              </a:rPr>
              <a:t>Early Distribution Analysis</a:t>
            </a:r>
            <a:endParaRPr lang="en-US" sz="900" dirty="0">
              <a:solidFill>
                <a:schemeClr val="tx1"/>
              </a:solidFill>
            </a:endParaRPr>
          </a:p>
        </p:txBody>
      </p:sp>
      <p:sp>
        <p:nvSpPr>
          <p:cNvPr id="83" name="Rectangle 82"/>
          <p:cNvSpPr/>
          <p:nvPr/>
        </p:nvSpPr>
        <p:spPr>
          <a:xfrm>
            <a:off x="6259066" y="434847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solidFill>
                  <a:schemeClr val="tx1"/>
                </a:solidFill>
              </a:rPr>
              <a:t>Disposal Analysis</a:t>
            </a:r>
            <a:endParaRPr lang="en-US" sz="1000" dirty="0">
              <a:solidFill>
                <a:schemeClr val="tx1"/>
              </a:solidFill>
            </a:endParaRPr>
          </a:p>
        </p:txBody>
      </p:sp>
      <p:sp>
        <p:nvSpPr>
          <p:cNvPr id="88" name="Down Arrow 87"/>
          <p:cNvSpPr/>
          <p:nvPr/>
        </p:nvSpPr>
        <p:spPr>
          <a:xfrm>
            <a:off x="6550150" y="3167216"/>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Down Arrow 88"/>
          <p:cNvSpPr/>
          <p:nvPr/>
        </p:nvSpPr>
        <p:spPr>
          <a:xfrm>
            <a:off x="6550150" y="3941916"/>
            <a:ext cx="304800" cy="36467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6257463" y="276097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smtClean="0">
                <a:solidFill>
                  <a:schemeClr val="tx1"/>
                </a:solidFill>
              </a:rPr>
              <a:t>DMSMS/</a:t>
            </a:r>
          </a:p>
          <a:p>
            <a:pPr algn="ctr"/>
            <a:r>
              <a:rPr lang="en-US" sz="900" dirty="0" smtClean="0">
                <a:solidFill>
                  <a:schemeClr val="tx1"/>
                </a:solidFill>
              </a:rPr>
              <a:t>Obsolescence</a:t>
            </a:r>
            <a:endParaRPr lang="en-US" sz="800" dirty="0">
              <a:solidFill>
                <a:schemeClr val="tx1"/>
              </a:solidFill>
            </a:endParaRPr>
          </a:p>
        </p:txBody>
      </p:sp>
      <p:sp>
        <p:nvSpPr>
          <p:cNvPr id="82" name="Rectangle 81"/>
          <p:cNvSpPr/>
          <p:nvPr/>
        </p:nvSpPr>
        <p:spPr>
          <a:xfrm>
            <a:off x="6259066" y="3535670"/>
            <a:ext cx="886968" cy="658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solidFill>
                  <a:schemeClr val="tx1"/>
                </a:solidFill>
              </a:rPr>
              <a:t>Field Feedback</a:t>
            </a:r>
            <a:endParaRPr lang="en-US" sz="1000" dirty="0">
              <a:solidFill>
                <a:schemeClr val="tx1"/>
              </a:solidFill>
            </a:endParaRPr>
          </a:p>
        </p:txBody>
      </p:sp>
      <p:sp>
        <p:nvSpPr>
          <p:cNvPr id="90" name="Oval 89"/>
          <p:cNvSpPr/>
          <p:nvPr/>
        </p:nvSpPr>
        <p:spPr>
          <a:xfrm>
            <a:off x="6959509" y="1879934"/>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13</a:t>
            </a:r>
            <a:endParaRPr lang="en-US" sz="1050" b="1" dirty="0"/>
          </a:p>
        </p:txBody>
      </p:sp>
      <p:sp>
        <p:nvSpPr>
          <p:cNvPr id="39" name="Oval 38"/>
          <p:cNvSpPr/>
          <p:nvPr/>
        </p:nvSpPr>
        <p:spPr>
          <a:xfrm>
            <a:off x="6946809" y="2629234"/>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14</a:t>
            </a:r>
            <a:endParaRPr lang="en-US" sz="1050" b="1" dirty="0"/>
          </a:p>
        </p:txBody>
      </p:sp>
      <p:sp>
        <p:nvSpPr>
          <p:cNvPr id="31" name="Oval 30"/>
          <p:cNvSpPr/>
          <p:nvPr/>
        </p:nvSpPr>
        <p:spPr>
          <a:xfrm>
            <a:off x="6940459" y="3422072"/>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15</a:t>
            </a:r>
            <a:endParaRPr lang="en-US" sz="1050" b="1" dirty="0"/>
          </a:p>
        </p:txBody>
      </p:sp>
      <p:sp>
        <p:nvSpPr>
          <p:cNvPr id="94" name="Oval 93"/>
          <p:cNvSpPr/>
          <p:nvPr/>
        </p:nvSpPr>
        <p:spPr>
          <a:xfrm>
            <a:off x="6940459" y="4158672"/>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16</a:t>
            </a:r>
            <a:endParaRPr lang="en-US" sz="1050" b="1" dirty="0"/>
          </a:p>
        </p:txBody>
      </p:sp>
      <p:sp>
        <p:nvSpPr>
          <p:cNvPr id="95" name="Oval 94"/>
          <p:cNvSpPr/>
          <p:nvPr/>
        </p:nvSpPr>
        <p:spPr>
          <a:xfrm>
            <a:off x="5637272" y="5241696"/>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17</a:t>
            </a:r>
          </a:p>
        </p:txBody>
      </p:sp>
      <p:sp>
        <p:nvSpPr>
          <p:cNvPr id="36" name="Oval 35"/>
          <p:cNvSpPr/>
          <p:nvPr/>
        </p:nvSpPr>
        <p:spPr>
          <a:xfrm>
            <a:off x="5640127" y="3746394"/>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050" b="1" dirty="0" smtClean="0"/>
              <a:t>11</a:t>
            </a:r>
            <a:endParaRPr lang="en-US" sz="1050" b="1" dirty="0"/>
          </a:p>
        </p:txBody>
      </p:sp>
      <p:sp>
        <p:nvSpPr>
          <p:cNvPr id="96" name="Bent-Up Arrow 95"/>
          <p:cNvSpPr/>
          <p:nvPr/>
        </p:nvSpPr>
        <p:spPr>
          <a:xfrm flipH="1">
            <a:off x="2827020" y="3825240"/>
            <a:ext cx="2057400" cy="792480"/>
          </a:xfrm>
          <a:prstGeom prst="bentUp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Right Arrow 96"/>
          <p:cNvSpPr/>
          <p:nvPr/>
        </p:nvSpPr>
        <p:spPr>
          <a:xfrm>
            <a:off x="1391931" y="1563941"/>
            <a:ext cx="347472"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68942" y="1554252"/>
            <a:ext cx="1230382" cy="3474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Final Product Baseline</a:t>
            </a:r>
            <a:endParaRPr lang="en-US" dirty="0">
              <a:solidFill>
                <a:schemeClr val="tx1"/>
              </a:solidFill>
            </a:endParaRPr>
          </a:p>
        </p:txBody>
      </p:sp>
      <p:sp>
        <p:nvSpPr>
          <p:cNvPr id="100" name="Down Arrow 99"/>
          <p:cNvSpPr/>
          <p:nvPr/>
        </p:nvSpPr>
        <p:spPr>
          <a:xfrm>
            <a:off x="551714" y="2526507"/>
            <a:ext cx="304800" cy="568602"/>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Bent-Up Arrow 98"/>
          <p:cNvSpPr/>
          <p:nvPr/>
        </p:nvSpPr>
        <p:spPr>
          <a:xfrm>
            <a:off x="621506" y="1931894"/>
            <a:ext cx="2089869" cy="617668"/>
          </a:xfrm>
          <a:prstGeom prst="bentUp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Up-Down Arrow 100"/>
          <p:cNvSpPr/>
          <p:nvPr/>
        </p:nvSpPr>
        <p:spPr>
          <a:xfrm>
            <a:off x="5965652" y="1914861"/>
            <a:ext cx="190563" cy="1072671"/>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Up-Down Arrow 101"/>
          <p:cNvSpPr/>
          <p:nvPr/>
        </p:nvSpPr>
        <p:spPr>
          <a:xfrm>
            <a:off x="7927281" y="1914862"/>
            <a:ext cx="181557" cy="1021976"/>
          </a:xfrm>
          <a:prstGeom prst="up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ctr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ea typeface="+mj-ea"/>
              </a:rPr>
              <a:t>Logistics Product Data</a:t>
            </a:r>
          </a:p>
        </p:txBody>
      </p:sp>
      <p:sp>
        <p:nvSpPr>
          <p:cNvPr id="10" name="Content Placeholder 9"/>
          <p:cNvSpPr>
            <a:spLocks noGrp="1"/>
          </p:cNvSpPr>
          <p:nvPr>
            <p:ph type="subTitle" idx="1"/>
          </p:nvPr>
        </p:nvSpPr>
        <p:spPr/>
        <p:txBody>
          <a:bodyPr rtlCol="0">
            <a:normAutofit/>
          </a:bodyPr>
          <a:lstStyle/>
          <a:p>
            <a:pPr eaLnBrk="1" fontAlgn="auto" hangingPunct="1">
              <a:spcBef>
                <a:spcPts val="0"/>
              </a:spcBef>
              <a:spcAft>
                <a:spcPts val="0"/>
              </a:spcAft>
              <a:buFont typeface="Arial" pitchFamily="34" charset="0"/>
              <a:buChar char="•"/>
              <a:defRPr/>
            </a:pPr>
            <a:endParaRPr lang="en-US" sz="1200" u="sng" dirty="0" smtClean="0">
              <a:ea typeface="+mn-ea"/>
            </a:endParaRPr>
          </a:p>
          <a:p>
            <a:pPr marL="285750" indent="-285750" eaLnBrk="1" fontAlgn="auto" hangingPunct="1">
              <a:spcAft>
                <a:spcPts val="0"/>
              </a:spcAft>
              <a:defRPr/>
            </a:pPr>
            <a:r>
              <a:rPr lang="en-US" sz="1500" dirty="0" smtClean="0">
                <a:effectLst>
                  <a:outerShdw blurRad="38100" dist="38100" dir="2700000" algn="tl">
                    <a:srgbClr val="000000">
                      <a:alpha val="43137"/>
                    </a:srgbClr>
                  </a:outerShdw>
                </a:effectLst>
              </a:rPr>
              <a:t>SAE GEIA-STD-0007</a:t>
            </a:r>
          </a:p>
          <a:p>
            <a:pPr marL="285750" indent="-285750" eaLnBrk="1" fontAlgn="auto" hangingPunct="1">
              <a:spcAft>
                <a:spcPts val="0"/>
              </a:spcAft>
              <a:defRPr/>
            </a:pPr>
            <a:r>
              <a:rPr lang="en-US" sz="1500" dirty="0" smtClean="0">
                <a:effectLst>
                  <a:outerShdw blurRad="38100" dist="38100" dir="2700000" algn="tl">
                    <a:srgbClr val="000000">
                      <a:alpha val="43137"/>
                    </a:srgbClr>
                  </a:outerShdw>
                </a:effectLst>
              </a:rPr>
              <a:t>SAE GEIA-HB-0007</a:t>
            </a:r>
          </a:p>
          <a:p>
            <a:pPr marL="285750" indent="-285750" eaLnBrk="1" fontAlgn="auto" hangingPunct="1">
              <a:spcAft>
                <a:spcPts val="0"/>
              </a:spcAft>
              <a:defRPr/>
            </a:pPr>
            <a:r>
              <a:rPr lang="en-US" sz="1500" dirty="0" smtClean="0">
                <a:effectLst>
                  <a:outerShdw blurRad="38100" dist="38100" dir="2700000" algn="tl">
                    <a:srgbClr val="000000">
                      <a:alpha val="43137"/>
                    </a:srgbClr>
                  </a:outerShdw>
                </a:effectLst>
              </a:rPr>
              <a:t>SAE TA-HB-0007-1</a:t>
            </a:r>
          </a:p>
          <a:p>
            <a:pPr lvl="1" eaLnBrk="1" fontAlgn="auto" hangingPunct="1">
              <a:spcAft>
                <a:spcPts val="0"/>
              </a:spcAft>
              <a:buFont typeface="Arial" pitchFamily="34" charset="0"/>
              <a:buChar char="–"/>
              <a:defRPr/>
            </a:pPr>
            <a:endParaRPr lang="en-US" u="sng" dirty="0" smtClean="0">
              <a:ea typeface="+mn-ea"/>
            </a:endParaRPr>
          </a:p>
          <a:p>
            <a:pPr eaLnBrk="1" fontAlgn="auto" hangingPunct="1">
              <a:spcAft>
                <a:spcPts val="0"/>
              </a:spcAft>
              <a:defRPr/>
            </a:pPr>
            <a:endParaRPr lang="en-US" dirty="0">
              <a:ea typeface="+mn-ea"/>
            </a:endParaRPr>
          </a:p>
        </p:txBody>
      </p:sp>
      <p:sp>
        <p:nvSpPr>
          <p:cNvPr id="24580" name="Rectangle 3"/>
          <p:cNvSpPr txBox="1">
            <a:spLocks noChangeArrowheads="1"/>
          </p:cNvSpPr>
          <p:nvPr/>
        </p:nvSpPr>
        <p:spPr bwMode="auto">
          <a:xfrm>
            <a:off x="762000" y="1219200"/>
            <a:ext cx="7772400" cy="4114800"/>
          </a:xfrm>
          <a:prstGeom prst="rect">
            <a:avLst/>
          </a:prstGeom>
          <a:noFill/>
          <a:ln w="9525">
            <a:noFill/>
            <a:miter lim="800000"/>
            <a:headEnd/>
            <a:tailEnd/>
          </a:ln>
        </p:spPr>
        <p:txBody>
          <a:bodyPr/>
          <a:lstStyle/>
          <a:p>
            <a:pPr marL="742950" lvl="1" indent="-285750">
              <a:spcBef>
                <a:spcPct val="20000"/>
              </a:spcBef>
              <a:buFont typeface="Arial" pitchFamily="34" charset="0"/>
              <a:buChar char="–"/>
            </a:pPr>
            <a:endParaRPr lang="en-US" u="sng">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lIns="92075" tIns="46038" rIns="92075" bIns="46038"/>
          <a:lstStyle/>
          <a:p>
            <a:pPr eaLnBrk="1" hangingPunct="1"/>
            <a:r>
              <a:rPr lang="en-US" dirty="0" smtClean="0"/>
              <a:t>LPD - SAE GEIA-STD-0007</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19</a:t>
            </a:fld>
            <a:endParaRPr lang="en-US" dirty="0"/>
          </a:p>
        </p:txBody>
      </p:sp>
      <p:sp>
        <p:nvSpPr>
          <p:cNvPr id="22531" name="Rectangle 6"/>
          <p:cNvSpPr>
            <a:spLocks noGrp="1" noChangeArrowheads="1"/>
          </p:cNvSpPr>
          <p:nvPr>
            <p:ph sz="quarter" idx="13"/>
          </p:nvPr>
        </p:nvSpPr>
        <p:spPr>
          <a:prstGeom prst="rect">
            <a:avLst/>
          </a:prstGeom>
        </p:spPr>
        <p:txBody>
          <a:bodyPr lIns="92075" tIns="46038" rIns="92075" bIns="46038"/>
          <a:lstStyle/>
          <a:p>
            <a:pPr eaLnBrk="1" hangingPunct="1"/>
            <a:r>
              <a:rPr lang="en-US" sz="1800" dirty="0" smtClean="0"/>
              <a:t>What is SAE GEIA-STD-0007?</a:t>
            </a:r>
          </a:p>
          <a:p>
            <a:pPr lvl="1" eaLnBrk="1" hangingPunct="1">
              <a:buSzPct val="75000"/>
            </a:pPr>
            <a:r>
              <a:rPr lang="en-US" sz="1600" dirty="0" smtClean="0"/>
              <a:t>Data Exchange Non-Government Industry Standard (NGS)</a:t>
            </a:r>
          </a:p>
          <a:p>
            <a:pPr lvl="1" eaLnBrk="1" hangingPunct="1">
              <a:buSzPct val="75000"/>
            </a:pPr>
            <a:r>
              <a:rPr lang="en-US" sz="1600" dirty="0" smtClean="0"/>
              <a:t>XML based and data exchange in nature, rather than LSAR format; no storage of the data prescribed</a:t>
            </a:r>
          </a:p>
          <a:p>
            <a:pPr lvl="1" eaLnBrk="1" hangingPunct="1">
              <a:buSzPct val="75000"/>
            </a:pPr>
            <a:r>
              <a:rPr lang="en-US" sz="1600" dirty="0" smtClean="0"/>
              <a:t>Used to assess design, design the support structure and develop Integrated Product Support Products.</a:t>
            </a:r>
          </a:p>
          <a:p>
            <a:pPr lvl="1" eaLnBrk="1" hangingPunct="1">
              <a:buSzPct val="75000"/>
            </a:pPr>
            <a:r>
              <a:rPr lang="en-US" sz="1600" dirty="0" smtClean="0"/>
              <a:t>Defines data elements for Provisioning, Cataloging and Support Equipment, Reliability, FMECA, skills, Task Analysis, Facilities and Transportation.</a:t>
            </a:r>
          </a:p>
          <a:p>
            <a:pPr lvl="1" eaLnBrk="1" hangingPunct="1">
              <a:buSzPct val="75000"/>
            </a:pPr>
            <a:r>
              <a:rPr lang="en-US" sz="1600" dirty="0" smtClean="0"/>
              <a:t>More flexibility and less oversight than 2B</a:t>
            </a:r>
          </a:p>
          <a:p>
            <a:pPr lvl="1" eaLnBrk="1" hangingPunct="1">
              <a:buSzPct val="75000"/>
            </a:pPr>
            <a:r>
              <a:rPr lang="en-US" sz="1600" dirty="0" smtClean="0"/>
              <a:t>More structured approach with far more data than MIL-PRF-49506.</a:t>
            </a:r>
          </a:p>
          <a:p>
            <a:pPr lvl="1" eaLnBrk="1" hangingPunct="1">
              <a:buSzPct val="75000"/>
            </a:pPr>
            <a:r>
              <a:rPr lang="en-US" sz="1600" dirty="0" smtClean="0"/>
              <a:t>Lower cost to implement than LSAR</a:t>
            </a:r>
          </a:p>
          <a:p>
            <a:pPr lvl="1" eaLnBrk="1" hangingPunct="1">
              <a:buSzPct val="75000"/>
            </a:pPr>
            <a:r>
              <a:rPr lang="en-US" sz="1600" dirty="0" smtClean="0"/>
              <a:t>Little change in way of doing business</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title"/>
          </p:nvPr>
        </p:nvSpPr>
        <p:spPr/>
        <p:txBody>
          <a:bodyPr/>
          <a:lstStyle/>
          <a:p>
            <a:pPr eaLnBrk="1" hangingPunct="1"/>
            <a:r>
              <a:rPr lang="en-US" dirty="0" smtClean="0">
                <a:latin typeface="Arial" pitchFamily="34" charset="0"/>
                <a:cs typeface="Arial" pitchFamily="34" charset="0"/>
              </a:rPr>
              <a:t>Objectives</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2</a:t>
            </a:fld>
            <a:endParaRPr lang="en-US" dirty="0"/>
          </a:p>
        </p:txBody>
      </p:sp>
      <p:sp>
        <p:nvSpPr>
          <p:cNvPr id="12291" name="Rectangle 2"/>
          <p:cNvSpPr>
            <a:spLocks noGrp="1" noChangeArrowheads="1"/>
          </p:cNvSpPr>
          <p:nvPr>
            <p:ph sz="quarter" idx="13"/>
          </p:nvPr>
        </p:nvSpPr>
        <p:spPr>
          <a:prstGeom prst="rect">
            <a:avLst/>
          </a:prstGeom>
        </p:spPr>
        <p:txBody>
          <a:bodyPr lIns="92075" tIns="46038" rIns="92075" bIns="46038"/>
          <a:lstStyle/>
          <a:p>
            <a:pPr>
              <a:buClr>
                <a:srgbClr val="D78813"/>
              </a:buClr>
              <a:buFont typeface="Wingdings" pitchFamily="2" charset="2"/>
              <a:buChar char="§"/>
            </a:pPr>
            <a:r>
              <a:rPr lang="en-US" sz="1800" dirty="0" smtClean="0"/>
              <a:t>Background</a:t>
            </a:r>
          </a:p>
          <a:p>
            <a:pPr>
              <a:buClr>
                <a:srgbClr val="D78813"/>
              </a:buClr>
              <a:buFont typeface="Wingdings" pitchFamily="2" charset="2"/>
              <a:buChar char="§"/>
            </a:pPr>
            <a:r>
              <a:rPr lang="en-US" sz="1800" dirty="0" smtClean="0"/>
              <a:t>Product Support Analysis (PSA) Activities</a:t>
            </a:r>
          </a:p>
          <a:p>
            <a:pPr>
              <a:buClr>
                <a:srgbClr val="D78813"/>
              </a:buClr>
              <a:buFont typeface="Wingdings" pitchFamily="2" charset="2"/>
              <a:buChar char="§"/>
            </a:pPr>
            <a:r>
              <a:rPr lang="en-US" sz="1800" dirty="0" smtClean="0"/>
              <a:t>Product Support Analysis in the Life Cycle</a:t>
            </a:r>
          </a:p>
          <a:p>
            <a:pPr>
              <a:buClr>
                <a:srgbClr val="D78813"/>
              </a:buClr>
              <a:buFont typeface="Wingdings" pitchFamily="2" charset="2"/>
              <a:buChar char="§"/>
            </a:pPr>
            <a:r>
              <a:rPr lang="en-US" sz="1800" dirty="0" smtClean="0"/>
              <a:t>Logistics Product Data (LPD)</a:t>
            </a:r>
          </a:p>
          <a:p>
            <a:pPr>
              <a:buClr>
                <a:srgbClr val="D78813"/>
              </a:buClr>
              <a:buFont typeface="Wingdings" pitchFamily="2" charset="2"/>
              <a:buChar char="§"/>
            </a:pPr>
            <a:r>
              <a:rPr lang="en-US" sz="1800" dirty="0" smtClean="0"/>
              <a:t>PSA Analysis and Data Development example</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6"/>
          <p:cNvSpPr>
            <a:spLocks noGrp="1"/>
          </p:cNvSpPr>
          <p:nvPr>
            <p:ph type="title"/>
          </p:nvPr>
        </p:nvSpPr>
        <p:spPr/>
        <p:txBody>
          <a:bodyPr/>
          <a:lstStyle/>
          <a:p>
            <a:pPr eaLnBrk="1" hangingPunct="1"/>
            <a:r>
              <a:rPr lang="en-US" dirty="0" smtClean="0"/>
              <a:t>SAE GEIA-STD-0007 - Handbooks</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20</a:t>
            </a:fld>
            <a:endParaRPr lang="en-US" dirty="0"/>
          </a:p>
        </p:txBody>
      </p:sp>
      <p:sp>
        <p:nvSpPr>
          <p:cNvPr id="47107" name="Rectangle 2"/>
          <p:cNvSpPr>
            <a:spLocks noGrp="1" noChangeArrowheads="1"/>
          </p:cNvSpPr>
          <p:nvPr>
            <p:ph sz="quarter" idx="13"/>
          </p:nvPr>
        </p:nvSpPr>
        <p:spPr>
          <a:prstGeom prst="rect">
            <a:avLst/>
          </a:prstGeom>
        </p:spPr>
        <p:txBody>
          <a:bodyPr lIns="92075" tIns="46038" rIns="92075" bIns="46038" rtlCol="0">
            <a:normAutofit/>
          </a:bodyPr>
          <a:lstStyle/>
          <a:p>
            <a:pPr eaLnBrk="1" fontAlgn="auto" hangingPunct="1">
              <a:spcAft>
                <a:spcPts val="0"/>
              </a:spcAft>
              <a:defRPr/>
            </a:pPr>
            <a:r>
              <a:rPr lang="en-US" sz="1600" dirty="0" smtClean="0">
                <a:solidFill>
                  <a:schemeClr val="tx1">
                    <a:lumMod val="75000"/>
                    <a:lumOff val="25000"/>
                  </a:schemeClr>
                </a:solidFill>
                <a:ea typeface="+mn-ea"/>
              </a:rPr>
              <a:t>SAE GEIA-HB-0007, Logistics Product Data Handbook </a:t>
            </a:r>
          </a:p>
          <a:p>
            <a:pPr lvl="1" eaLnBrk="1" fontAlgn="auto" hangingPunct="1">
              <a:spcAft>
                <a:spcPts val="0"/>
              </a:spcAft>
              <a:defRPr/>
            </a:pPr>
            <a:r>
              <a:rPr lang="en-US" sz="1400" dirty="0" smtClean="0">
                <a:solidFill>
                  <a:schemeClr val="tx1">
                    <a:lumMod val="75000"/>
                    <a:lumOff val="25000"/>
                  </a:schemeClr>
                </a:solidFill>
                <a:ea typeface="+mn-ea"/>
              </a:rPr>
              <a:t>Standard Guidance (How to)</a:t>
            </a:r>
          </a:p>
          <a:p>
            <a:pPr lvl="1" eaLnBrk="1" fontAlgn="auto" hangingPunct="1">
              <a:spcAft>
                <a:spcPts val="0"/>
              </a:spcAft>
              <a:defRPr/>
            </a:pPr>
            <a:r>
              <a:rPr lang="en-US" sz="1400" dirty="0" smtClean="0">
                <a:solidFill>
                  <a:schemeClr val="tx1">
                    <a:lumMod val="75000"/>
                    <a:lumOff val="25000"/>
                  </a:schemeClr>
                </a:solidFill>
                <a:ea typeface="+mn-ea"/>
              </a:rPr>
              <a:t>Data population during life cycle phases</a:t>
            </a:r>
          </a:p>
          <a:p>
            <a:pPr lvl="1" eaLnBrk="1" fontAlgn="auto" hangingPunct="1">
              <a:spcAft>
                <a:spcPts val="0"/>
              </a:spcAft>
              <a:defRPr/>
            </a:pPr>
            <a:r>
              <a:rPr lang="en-US" sz="1400" dirty="0" smtClean="0">
                <a:solidFill>
                  <a:schemeClr val="tx1">
                    <a:lumMod val="75000"/>
                    <a:lumOff val="25000"/>
                  </a:schemeClr>
                </a:solidFill>
                <a:ea typeface="+mn-ea"/>
              </a:rPr>
              <a:t>Tailoring, contracting, data selection</a:t>
            </a:r>
          </a:p>
          <a:p>
            <a:pPr lvl="1" eaLnBrk="1" fontAlgn="auto" hangingPunct="1">
              <a:spcAft>
                <a:spcPts val="0"/>
              </a:spcAft>
              <a:defRPr/>
            </a:pPr>
            <a:r>
              <a:rPr lang="en-US" sz="1400" dirty="0" smtClean="0">
                <a:solidFill>
                  <a:schemeClr val="tx1">
                    <a:lumMod val="75000"/>
                    <a:lumOff val="25000"/>
                  </a:schemeClr>
                </a:solidFill>
                <a:ea typeface="+mn-ea"/>
              </a:rPr>
              <a:t>Data Map</a:t>
            </a:r>
          </a:p>
          <a:p>
            <a:pPr lvl="1" eaLnBrk="1" fontAlgn="auto" hangingPunct="1">
              <a:spcAft>
                <a:spcPts val="0"/>
              </a:spcAft>
              <a:defRPr/>
            </a:pPr>
            <a:r>
              <a:rPr lang="en-US" sz="1400" dirty="0" smtClean="0">
                <a:solidFill>
                  <a:schemeClr val="tx1">
                    <a:lumMod val="75000"/>
                    <a:lumOff val="25000"/>
                  </a:schemeClr>
                </a:solidFill>
                <a:ea typeface="+mn-ea"/>
              </a:rPr>
              <a:t>Detailed information on data development for key and major fields (LCN, PLISN, UOC, etc) </a:t>
            </a:r>
          </a:p>
          <a:p>
            <a:pPr lvl="1" eaLnBrk="1" fontAlgn="auto" hangingPunct="1">
              <a:spcAft>
                <a:spcPts val="0"/>
              </a:spcAft>
              <a:defRPr/>
            </a:pPr>
            <a:endParaRPr lang="en-US" sz="1200" dirty="0" smtClean="0">
              <a:solidFill>
                <a:schemeClr val="tx1">
                  <a:lumMod val="75000"/>
                  <a:lumOff val="25000"/>
                </a:schemeClr>
              </a:solidFill>
              <a:ea typeface="+mn-ea"/>
            </a:endParaRPr>
          </a:p>
          <a:p>
            <a:r>
              <a:rPr lang="en-US" sz="1600" dirty="0" smtClean="0">
                <a:solidFill>
                  <a:schemeClr val="tx1">
                    <a:lumMod val="75000"/>
                    <a:lumOff val="25000"/>
                  </a:schemeClr>
                </a:solidFill>
                <a:ea typeface="+mn-ea"/>
              </a:rPr>
              <a:t>SAE TA-HB-0007-1, </a:t>
            </a:r>
            <a:r>
              <a:rPr lang="en-US" sz="1600" dirty="0" smtClean="0"/>
              <a:t>Logistics Product Data Reports Handbook</a:t>
            </a:r>
          </a:p>
          <a:p>
            <a:pPr lvl="1"/>
            <a:r>
              <a:rPr lang="en-US" sz="1400" dirty="0" smtClean="0">
                <a:solidFill>
                  <a:schemeClr val="tx1">
                    <a:lumMod val="75000"/>
                    <a:lumOff val="25000"/>
                  </a:schemeClr>
                </a:solidFill>
                <a:ea typeface="+mn-ea"/>
              </a:rPr>
              <a:t>Standardized reports</a:t>
            </a:r>
          </a:p>
          <a:p>
            <a:pPr lvl="1"/>
            <a:r>
              <a:rPr lang="en-US" sz="1400" dirty="0" smtClean="0">
                <a:solidFill>
                  <a:schemeClr val="tx1">
                    <a:lumMod val="75000"/>
                    <a:lumOff val="25000"/>
                  </a:schemeClr>
                </a:solidFill>
                <a:ea typeface="+mn-ea"/>
              </a:rPr>
              <a:t>Lists data elements needed to generate reports (helps in contracting)</a:t>
            </a:r>
          </a:p>
          <a:p>
            <a:pPr lvl="1"/>
            <a:r>
              <a:rPr lang="en-US" sz="1400" dirty="0" smtClean="0"/>
              <a:t>Defines report selection options, processing, format, sequence, &amp; output </a:t>
            </a:r>
            <a:r>
              <a:rPr lang="en-US" sz="1400" dirty="0" smtClean="0">
                <a:solidFill>
                  <a:schemeClr val="tx1">
                    <a:lumMod val="75000"/>
                    <a:lumOff val="25000"/>
                  </a:schemeClr>
                </a:solidFill>
                <a:ea typeface="+mn-ea"/>
              </a:rPr>
              <a:t>(can help in contracting, if standard format is desired)</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76325" y="3325813"/>
            <a:ext cx="4905375" cy="927100"/>
          </a:xfrm>
          <a:prstGeom prst="rect">
            <a:avLst/>
          </a:prstGeom>
          <a:noFill/>
          <a:ln w="12700" cap="flat" cmpd="sng" algn="ctr">
            <a:noFill/>
            <a:prstDash val="solid"/>
            <a:round/>
            <a:headEnd type="none" w="med" len="med"/>
            <a:tailEnd type="none" w="med" len="med"/>
          </a:ln>
          <a:effectLst/>
        </p:spPr>
        <p:txBody>
          <a:bodyPr lIns="90488" tIns="44450" rIns="90488" bIns="44450" anchor="ctr"/>
          <a:lstStyle/>
          <a:p>
            <a:pPr algn="ctr" fontAlgn="auto">
              <a:spcBef>
                <a:spcPts val="0"/>
              </a:spcBef>
              <a:spcAft>
                <a:spcPts val="0"/>
              </a:spcAft>
              <a:defRPr/>
            </a:pPr>
            <a:r>
              <a:rPr lang="en-US" dirty="0">
                <a:latin typeface="+mn-lt"/>
                <a:cs typeface="+mn-cs"/>
              </a:rPr>
              <a:t>User Defined Data  (1388-2B or other?)</a:t>
            </a:r>
          </a:p>
        </p:txBody>
      </p:sp>
      <p:sp>
        <p:nvSpPr>
          <p:cNvPr id="6" name="Rectangle 5"/>
          <p:cNvSpPr/>
          <p:nvPr/>
        </p:nvSpPr>
        <p:spPr bwMode="auto">
          <a:xfrm>
            <a:off x="1041400" y="4489450"/>
            <a:ext cx="7310438" cy="927100"/>
          </a:xfrm>
          <a:prstGeom prst="rect">
            <a:avLst/>
          </a:prstGeom>
          <a:noFill/>
          <a:ln w="12700" cap="flat" cmpd="sng" algn="ctr">
            <a:noFill/>
            <a:prstDash val="solid"/>
            <a:round/>
            <a:headEnd type="none" w="med" len="med"/>
            <a:tailEnd type="none" w="med" len="med"/>
          </a:ln>
          <a:effectLst/>
        </p:spPr>
        <p:txBody>
          <a:bodyPr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7" name="Rectangle 6"/>
          <p:cNvSpPr/>
          <p:nvPr/>
        </p:nvSpPr>
        <p:spPr bwMode="auto">
          <a:xfrm>
            <a:off x="5981700" y="3273196"/>
            <a:ext cx="2171701" cy="928687"/>
          </a:xfrm>
          <a:prstGeom prst="rect">
            <a:avLst/>
          </a:prstGeom>
          <a:noFill/>
          <a:ln w="28575" cap="flat" cmpd="sng" algn="ctr">
            <a:solidFill>
              <a:schemeClr val="tx1"/>
            </a:solidFill>
            <a:prstDash val="solid"/>
            <a:round/>
            <a:headEnd type="none" w="med" len="med"/>
            <a:tailEnd type="none" w="med" len="med"/>
          </a:ln>
          <a:effectLst/>
        </p:spPr>
        <p:txBody>
          <a:bodyPr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8" name="TextBox 7"/>
          <p:cNvSpPr txBox="1"/>
          <p:nvPr/>
        </p:nvSpPr>
        <p:spPr>
          <a:xfrm>
            <a:off x="1958975" y="1301750"/>
            <a:ext cx="5566139" cy="400110"/>
          </a:xfrm>
          <a:prstGeom prst="rect">
            <a:avLst/>
          </a:prstGeom>
          <a:noFill/>
        </p:spPr>
        <p:txBody>
          <a:bodyPr wrap="none">
            <a:spAutoFit/>
          </a:bodyPr>
          <a:lstStyle/>
          <a:p>
            <a:pPr fontAlgn="auto">
              <a:spcBef>
                <a:spcPts val="0"/>
              </a:spcBef>
              <a:spcAft>
                <a:spcPts val="0"/>
              </a:spcAft>
              <a:defRPr/>
            </a:pPr>
            <a:r>
              <a:rPr lang="en-US" sz="2000" dirty="0">
                <a:latin typeface="+mn-lt"/>
                <a:cs typeface="+mn-cs"/>
              </a:rPr>
              <a:t>MIL-STD-1388-2B, Logistics Support Analysis Record</a:t>
            </a:r>
          </a:p>
        </p:txBody>
      </p:sp>
      <p:sp>
        <p:nvSpPr>
          <p:cNvPr id="41" name="Rectangle 40"/>
          <p:cNvSpPr/>
          <p:nvPr/>
        </p:nvSpPr>
        <p:spPr bwMode="auto">
          <a:xfrm>
            <a:off x="1055689" y="3273196"/>
            <a:ext cx="4906961" cy="928687"/>
          </a:xfrm>
          <a:prstGeom prst="rect">
            <a:avLst/>
          </a:prstGeom>
          <a:noFill/>
          <a:ln w="28575" cap="flat" cmpd="sng" algn="ctr">
            <a:solidFill>
              <a:schemeClr val="tx1"/>
            </a:solidFill>
            <a:prstDash val="sysDash"/>
            <a:round/>
            <a:headEnd type="none" w="med" len="med"/>
            <a:tailEnd type="none" w="med" len="med"/>
          </a:ln>
          <a:effectLst/>
        </p:spPr>
        <p:txBody>
          <a:bodyPr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42" name="TextBox 41"/>
          <p:cNvSpPr txBox="1"/>
          <p:nvPr/>
        </p:nvSpPr>
        <p:spPr>
          <a:xfrm>
            <a:off x="2352675" y="4506683"/>
            <a:ext cx="4726166" cy="400110"/>
          </a:xfrm>
          <a:prstGeom prst="rect">
            <a:avLst/>
          </a:prstGeom>
          <a:noFill/>
        </p:spPr>
        <p:txBody>
          <a:bodyPr wrap="none">
            <a:spAutoFit/>
          </a:bodyPr>
          <a:lstStyle/>
          <a:p>
            <a:pPr fontAlgn="auto">
              <a:spcBef>
                <a:spcPts val="0"/>
              </a:spcBef>
              <a:spcAft>
                <a:spcPts val="0"/>
              </a:spcAft>
              <a:defRPr/>
            </a:pPr>
            <a:r>
              <a:rPr lang="en-US" sz="2000" dirty="0" smtClean="0">
                <a:latin typeface="+mn-lt"/>
              </a:rPr>
              <a:t>SAE </a:t>
            </a:r>
            <a:r>
              <a:rPr lang="en-US" sz="2000" dirty="0" smtClean="0">
                <a:latin typeface="+mn-lt"/>
                <a:cs typeface="+mn-cs"/>
              </a:rPr>
              <a:t>GEIA-STD-0007</a:t>
            </a:r>
            <a:r>
              <a:rPr lang="en-US" sz="2000" dirty="0">
                <a:latin typeface="+mn-lt"/>
                <a:cs typeface="+mn-cs"/>
              </a:rPr>
              <a:t>, Logistics Product Data</a:t>
            </a:r>
          </a:p>
        </p:txBody>
      </p:sp>
      <p:sp>
        <p:nvSpPr>
          <p:cNvPr id="43" name="TextBox 42"/>
          <p:cNvSpPr txBox="1"/>
          <p:nvPr/>
        </p:nvSpPr>
        <p:spPr>
          <a:xfrm>
            <a:off x="2063750" y="2871558"/>
            <a:ext cx="5673725" cy="400050"/>
          </a:xfrm>
          <a:prstGeom prst="rect">
            <a:avLst/>
          </a:prstGeom>
          <a:noFill/>
        </p:spPr>
        <p:txBody>
          <a:bodyPr wrap="none">
            <a:spAutoFit/>
          </a:bodyPr>
          <a:lstStyle/>
          <a:p>
            <a:pPr fontAlgn="auto">
              <a:spcBef>
                <a:spcPts val="0"/>
              </a:spcBef>
              <a:spcAft>
                <a:spcPts val="0"/>
              </a:spcAft>
              <a:defRPr/>
            </a:pPr>
            <a:r>
              <a:rPr lang="en-US" sz="2000" dirty="0">
                <a:latin typeface="+mn-lt"/>
                <a:cs typeface="+mn-cs"/>
              </a:rPr>
              <a:t>MIL-PRF-49506, Logistics Management Information</a:t>
            </a:r>
          </a:p>
        </p:txBody>
      </p:sp>
      <p:sp>
        <p:nvSpPr>
          <p:cNvPr id="44" name="TextBox 43"/>
          <p:cNvSpPr txBox="1"/>
          <p:nvPr/>
        </p:nvSpPr>
        <p:spPr>
          <a:xfrm>
            <a:off x="6962775" y="3558531"/>
            <a:ext cx="802271" cy="461665"/>
          </a:xfrm>
          <a:prstGeom prst="rect">
            <a:avLst/>
          </a:prstGeom>
          <a:noFill/>
        </p:spPr>
        <p:txBody>
          <a:bodyPr wrap="none">
            <a:spAutoFit/>
          </a:bodyPr>
          <a:lstStyle/>
          <a:p>
            <a:pPr fontAlgn="auto">
              <a:spcBef>
                <a:spcPts val="0"/>
              </a:spcBef>
              <a:spcAft>
                <a:spcPts val="0"/>
              </a:spcAft>
              <a:defRPr/>
            </a:pPr>
            <a:r>
              <a:rPr lang="en-US" dirty="0">
                <a:latin typeface="+mn-lt"/>
                <a:cs typeface="+mn-cs"/>
              </a:rPr>
              <a:t>PTD/</a:t>
            </a:r>
          </a:p>
          <a:p>
            <a:pPr fontAlgn="auto">
              <a:spcBef>
                <a:spcPts val="0"/>
              </a:spcBef>
              <a:spcAft>
                <a:spcPts val="0"/>
              </a:spcAft>
              <a:defRPr/>
            </a:pPr>
            <a:r>
              <a:rPr lang="en-US" dirty="0">
                <a:latin typeface="+mn-lt"/>
                <a:cs typeface="+mn-cs"/>
              </a:rPr>
              <a:t>Packaging</a:t>
            </a:r>
          </a:p>
        </p:txBody>
      </p:sp>
      <p:grpSp>
        <p:nvGrpSpPr>
          <p:cNvPr id="2" name="Group 50"/>
          <p:cNvGrpSpPr/>
          <p:nvPr/>
        </p:nvGrpSpPr>
        <p:grpSpPr>
          <a:xfrm>
            <a:off x="1018756" y="1717675"/>
            <a:ext cx="7109244" cy="942975"/>
            <a:chOff x="1018756" y="1717675"/>
            <a:chExt cx="7109244" cy="942975"/>
          </a:xfrm>
        </p:grpSpPr>
        <p:sp>
          <p:nvSpPr>
            <p:cNvPr id="4" name="Rectangle 3"/>
            <p:cNvSpPr/>
            <p:nvPr/>
          </p:nvSpPr>
          <p:spPr bwMode="auto">
            <a:xfrm>
              <a:off x="1041400" y="1731963"/>
              <a:ext cx="7086600" cy="928687"/>
            </a:xfrm>
            <a:prstGeom prst="rect">
              <a:avLst/>
            </a:prstGeom>
            <a:noFill/>
            <a:ln w="28575" cap="flat" cmpd="sng" algn="ctr">
              <a:solidFill>
                <a:schemeClr val="tx1"/>
              </a:solidFill>
              <a:prstDash val="solid"/>
              <a:round/>
              <a:headEnd type="none" w="med" len="med"/>
              <a:tailEnd type="none" w="med" len="med"/>
            </a:ln>
            <a:effectLst/>
          </p:spPr>
          <p:txBody>
            <a:bodyPr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9" name="TextBox 8"/>
            <p:cNvSpPr txBox="1"/>
            <p:nvPr/>
          </p:nvSpPr>
          <p:spPr>
            <a:xfrm>
              <a:off x="1018756" y="1969116"/>
              <a:ext cx="1057694" cy="430887"/>
            </a:xfrm>
            <a:prstGeom prst="rect">
              <a:avLst/>
            </a:prstGeom>
            <a:noFill/>
          </p:spPr>
          <p:txBody>
            <a:bodyPr wrap="square">
              <a:spAutoFit/>
            </a:bodyPr>
            <a:lstStyle/>
            <a:p>
              <a:pPr algn="ctr" fontAlgn="auto">
                <a:spcBef>
                  <a:spcPts val="0"/>
                </a:spcBef>
                <a:spcAft>
                  <a:spcPts val="0"/>
                </a:spcAft>
                <a:defRPr/>
              </a:pPr>
              <a:r>
                <a:rPr lang="en-US" sz="1100" dirty="0">
                  <a:latin typeface="+mn-lt"/>
                  <a:cs typeface="+mn-cs"/>
                </a:rPr>
                <a:t>R&amp;M</a:t>
              </a:r>
            </a:p>
            <a:p>
              <a:pPr algn="ctr" fontAlgn="auto">
                <a:spcBef>
                  <a:spcPts val="0"/>
                </a:spcBef>
                <a:spcAft>
                  <a:spcPts val="0"/>
                </a:spcAft>
                <a:defRPr/>
              </a:pPr>
              <a:r>
                <a:rPr lang="en-US" sz="1100" dirty="0" smtClean="0">
                  <a:latin typeface="+mn-lt"/>
                  <a:cs typeface="+mn-cs"/>
                </a:rPr>
                <a:t>Requirements</a:t>
              </a:r>
              <a:endParaRPr lang="en-US" sz="1100" dirty="0">
                <a:latin typeface="+mn-lt"/>
                <a:cs typeface="+mn-cs"/>
              </a:endParaRPr>
            </a:p>
          </p:txBody>
        </p:sp>
        <p:sp>
          <p:nvSpPr>
            <p:cNvPr id="10" name="TextBox 9"/>
            <p:cNvSpPr txBox="1"/>
            <p:nvPr/>
          </p:nvSpPr>
          <p:spPr>
            <a:xfrm>
              <a:off x="2163763" y="2042399"/>
              <a:ext cx="631711" cy="276999"/>
            </a:xfrm>
            <a:prstGeom prst="rect">
              <a:avLst/>
            </a:prstGeom>
            <a:noFill/>
          </p:spPr>
          <p:txBody>
            <a:bodyPr wrap="none">
              <a:spAutoFit/>
            </a:bodyPr>
            <a:lstStyle/>
            <a:p>
              <a:pPr fontAlgn="auto">
                <a:spcBef>
                  <a:spcPts val="0"/>
                </a:spcBef>
                <a:spcAft>
                  <a:spcPts val="0"/>
                </a:spcAft>
                <a:defRPr/>
              </a:pPr>
              <a:r>
                <a:rPr lang="en-US" dirty="0">
                  <a:latin typeface="+mn-lt"/>
                  <a:cs typeface="+mn-cs"/>
                </a:rPr>
                <a:t>FMECA</a:t>
              </a:r>
            </a:p>
          </p:txBody>
        </p:sp>
        <p:sp>
          <p:nvSpPr>
            <p:cNvPr id="11" name="TextBox 10"/>
            <p:cNvSpPr txBox="1"/>
            <p:nvPr/>
          </p:nvSpPr>
          <p:spPr>
            <a:xfrm>
              <a:off x="2943225" y="1950066"/>
              <a:ext cx="990600" cy="461665"/>
            </a:xfrm>
            <a:prstGeom prst="rect">
              <a:avLst/>
            </a:prstGeom>
            <a:noFill/>
          </p:spPr>
          <p:txBody>
            <a:bodyPr wrap="square">
              <a:spAutoFit/>
            </a:bodyPr>
            <a:lstStyle/>
            <a:p>
              <a:pPr algn="ctr" fontAlgn="auto">
                <a:spcBef>
                  <a:spcPts val="0"/>
                </a:spcBef>
                <a:spcAft>
                  <a:spcPts val="0"/>
                </a:spcAft>
                <a:defRPr/>
              </a:pPr>
              <a:r>
                <a:rPr lang="en-US" dirty="0">
                  <a:latin typeface="+mn-lt"/>
                  <a:cs typeface="+mn-cs"/>
                </a:rPr>
                <a:t>Task</a:t>
              </a:r>
            </a:p>
            <a:p>
              <a:pPr algn="ctr" fontAlgn="auto">
                <a:spcBef>
                  <a:spcPts val="0"/>
                </a:spcBef>
                <a:spcAft>
                  <a:spcPts val="0"/>
                </a:spcAft>
                <a:defRPr/>
              </a:pPr>
              <a:r>
                <a:rPr lang="en-US" dirty="0">
                  <a:latin typeface="+mn-lt"/>
                  <a:cs typeface="+mn-cs"/>
                </a:rPr>
                <a:t>Analysis</a:t>
              </a:r>
            </a:p>
          </p:txBody>
        </p:sp>
        <p:sp>
          <p:nvSpPr>
            <p:cNvPr id="12" name="TextBox 11"/>
            <p:cNvSpPr txBox="1"/>
            <p:nvPr/>
          </p:nvSpPr>
          <p:spPr>
            <a:xfrm>
              <a:off x="4054475" y="2032874"/>
              <a:ext cx="492443" cy="276999"/>
            </a:xfrm>
            <a:prstGeom prst="rect">
              <a:avLst/>
            </a:prstGeom>
            <a:noFill/>
          </p:spPr>
          <p:txBody>
            <a:bodyPr wrap="none">
              <a:spAutoFit/>
            </a:bodyPr>
            <a:lstStyle/>
            <a:p>
              <a:pPr fontAlgn="auto">
                <a:spcBef>
                  <a:spcPts val="0"/>
                </a:spcBef>
                <a:spcAft>
                  <a:spcPts val="0"/>
                </a:spcAft>
                <a:defRPr/>
              </a:pPr>
              <a:r>
                <a:rPr lang="en-US" dirty="0">
                  <a:latin typeface="+mn-lt"/>
                  <a:cs typeface="+mn-cs"/>
                </a:rPr>
                <a:t>Skills</a:t>
              </a:r>
            </a:p>
          </p:txBody>
        </p:sp>
        <p:sp>
          <p:nvSpPr>
            <p:cNvPr id="13" name="TextBox 12"/>
            <p:cNvSpPr txBox="1"/>
            <p:nvPr/>
          </p:nvSpPr>
          <p:spPr>
            <a:xfrm>
              <a:off x="6000750" y="1950066"/>
              <a:ext cx="868588" cy="430887"/>
            </a:xfrm>
            <a:prstGeom prst="rect">
              <a:avLst/>
            </a:prstGeom>
            <a:noFill/>
          </p:spPr>
          <p:txBody>
            <a:bodyPr wrap="square">
              <a:spAutoFit/>
            </a:bodyPr>
            <a:lstStyle/>
            <a:p>
              <a:pPr algn="ctr" fontAlgn="auto">
                <a:spcBef>
                  <a:spcPts val="0"/>
                </a:spcBef>
                <a:spcAft>
                  <a:spcPts val="0"/>
                </a:spcAft>
                <a:defRPr/>
              </a:pPr>
              <a:r>
                <a:rPr lang="en-US" sz="1100" dirty="0" smtClean="0">
                  <a:latin typeface="+mn-lt"/>
                  <a:cs typeface="+mn-cs"/>
                </a:rPr>
                <a:t>Support</a:t>
              </a:r>
            </a:p>
            <a:p>
              <a:pPr algn="ctr" fontAlgn="auto">
                <a:spcBef>
                  <a:spcPts val="0"/>
                </a:spcBef>
                <a:spcAft>
                  <a:spcPts val="0"/>
                </a:spcAft>
                <a:defRPr/>
              </a:pPr>
              <a:r>
                <a:rPr lang="en-US" sz="1100" dirty="0" smtClean="0">
                  <a:latin typeface="+mn-lt"/>
                  <a:cs typeface="+mn-cs"/>
                </a:rPr>
                <a:t>Equipment </a:t>
              </a:r>
              <a:endParaRPr lang="en-US" sz="1100" dirty="0">
                <a:latin typeface="+mn-lt"/>
                <a:cs typeface="+mn-cs"/>
              </a:endParaRPr>
            </a:p>
          </p:txBody>
        </p:sp>
        <p:sp>
          <p:nvSpPr>
            <p:cNvPr id="15" name="TextBox 14"/>
            <p:cNvSpPr txBox="1"/>
            <p:nvPr/>
          </p:nvSpPr>
          <p:spPr>
            <a:xfrm>
              <a:off x="4685393" y="2061449"/>
              <a:ext cx="515013" cy="276999"/>
            </a:xfrm>
            <a:prstGeom prst="rect">
              <a:avLst/>
            </a:prstGeom>
            <a:noFill/>
          </p:spPr>
          <p:txBody>
            <a:bodyPr wrap="none">
              <a:spAutoFit/>
            </a:bodyPr>
            <a:lstStyle/>
            <a:p>
              <a:pPr fontAlgn="auto">
                <a:spcBef>
                  <a:spcPts val="0"/>
                </a:spcBef>
                <a:spcAft>
                  <a:spcPts val="0"/>
                </a:spcAft>
                <a:defRPr/>
              </a:pPr>
              <a:r>
                <a:rPr lang="en-US" dirty="0">
                  <a:latin typeface="+mn-lt"/>
                  <a:cs typeface="+mn-cs"/>
                </a:rPr>
                <a:t>Trans</a:t>
              </a:r>
            </a:p>
          </p:txBody>
        </p:sp>
        <p:sp>
          <p:nvSpPr>
            <p:cNvPr id="16" name="TextBox 15"/>
            <p:cNvSpPr txBox="1"/>
            <p:nvPr/>
          </p:nvSpPr>
          <p:spPr>
            <a:xfrm>
              <a:off x="7029450" y="1950066"/>
              <a:ext cx="802271" cy="461665"/>
            </a:xfrm>
            <a:prstGeom prst="rect">
              <a:avLst/>
            </a:prstGeom>
            <a:noFill/>
          </p:spPr>
          <p:txBody>
            <a:bodyPr wrap="none">
              <a:spAutoFit/>
            </a:bodyPr>
            <a:lstStyle/>
            <a:p>
              <a:pPr algn="ctr" fontAlgn="auto">
                <a:spcBef>
                  <a:spcPts val="0"/>
                </a:spcBef>
                <a:spcAft>
                  <a:spcPts val="0"/>
                </a:spcAft>
                <a:defRPr/>
              </a:pPr>
              <a:r>
                <a:rPr lang="en-US" dirty="0">
                  <a:latin typeface="+mn-lt"/>
                  <a:cs typeface="+mn-cs"/>
                </a:rPr>
                <a:t>PTD/</a:t>
              </a:r>
            </a:p>
            <a:p>
              <a:pPr fontAlgn="auto">
                <a:spcBef>
                  <a:spcPts val="0"/>
                </a:spcBef>
                <a:spcAft>
                  <a:spcPts val="0"/>
                </a:spcAft>
                <a:defRPr/>
              </a:pPr>
              <a:r>
                <a:rPr lang="en-US" dirty="0">
                  <a:latin typeface="+mn-lt"/>
                  <a:cs typeface="+mn-cs"/>
                </a:rPr>
                <a:t>Packaging</a:t>
              </a:r>
            </a:p>
          </p:txBody>
        </p:sp>
        <p:cxnSp>
          <p:nvCxnSpPr>
            <p:cNvPr id="17" name="Straight Connector 16"/>
            <p:cNvCxnSpPr/>
            <p:nvPr/>
          </p:nvCxnSpPr>
          <p:spPr bwMode="auto">
            <a:xfrm rot="5400000">
              <a:off x="1566863" y="2189163"/>
              <a:ext cx="928687" cy="142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bwMode="auto">
            <a:xfrm rot="5400000">
              <a:off x="2451100" y="2174875"/>
              <a:ext cx="928688" cy="142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rot="5400000">
              <a:off x="3521871" y="2175669"/>
              <a:ext cx="928688" cy="127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bwMode="auto">
            <a:xfrm rot="5400000">
              <a:off x="4148931" y="2175669"/>
              <a:ext cx="928688" cy="127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bwMode="auto">
            <a:xfrm rot="5400000">
              <a:off x="4800600" y="2190751"/>
              <a:ext cx="928687"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rot="5400000">
              <a:off x="5490369" y="2175669"/>
              <a:ext cx="928688" cy="127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bwMode="auto">
            <a:xfrm rot="5400000">
              <a:off x="6405563" y="2190750"/>
              <a:ext cx="928687" cy="111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5241925" y="2042399"/>
              <a:ext cx="720726" cy="261610"/>
            </a:xfrm>
            <a:prstGeom prst="rect">
              <a:avLst/>
            </a:prstGeom>
            <a:noFill/>
          </p:spPr>
          <p:txBody>
            <a:bodyPr wrap="square">
              <a:spAutoFit/>
            </a:bodyPr>
            <a:lstStyle/>
            <a:p>
              <a:pPr fontAlgn="auto">
                <a:spcBef>
                  <a:spcPts val="0"/>
                </a:spcBef>
                <a:spcAft>
                  <a:spcPts val="0"/>
                </a:spcAft>
                <a:defRPr/>
              </a:pPr>
              <a:r>
                <a:rPr lang="en-US" sz="1100" dirty="0" smtClean="0">
                  <a:latin typeface="+mn-lt"/>
                  <a:cs typeface="+mn-cs"/>
                </a:rPr>
                <a:t>Facilities</a:t>
              </a:r>
              <a:endParaRPr lang="en-US" sz="1100" dirty="0">
                <a:latin typeface="+mn-lt"/>
                <a:cs typeface="+mn-cs"/>
              </a:endParaRPr>
            </a:p>
          </p:txBody>
        </p:sp>
      </p:grpSp>
      <p:cxnSp>
        <p:nvCxnSpPr>
          <p:cNvPr id="48" name="Straight Connector 47"/>
          <p:cNvCxnSpPr/>
          <p:nvPr/>
        </p:nvCxnSpPr>
        <p:spPr bwMode="auto">
          <a:xfrm rot="5400000">
            <a:off x="6415088" y="3727590"/>
            <a:ext cx="928687" cy="111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0" name="TextBox 49"/>
          <p:cNvSpPr txBox="1"/>
          <p:nvPr/>
        </p:nvSpPr>
        <p:spPr>
          <a:xfrm>
            <a:off x="6000750" y="3559791"/>
            <a:ext cx="868588" cy="430887"/>
          </a:xfrm>
          <a:prstGeom prst="rect">
            <a:avLst/>
          </a:prstGeom>
          <a:noFill/>
        </p:spPr>
        <p:txBody>
          <a:bodyPr wrap="square">
            <a:spAutoFit/>
          </a:bodyPr>
          <a:lstStyle/>
          <a:p>
            <a:pPr fontAlgn="auto">
              <a:spcBef>
                <a:spcPts val="0"/>
              </a:spcBef>
              <a:spcAft>
                <a:spcPts val="0"/>
              </a:spcAft>
              <a:defRPr/>
            </a:pPr>
            <a:r>
              <a:rPr lang="en-US" sz="1100" dirty="0" smtClean="0">
                <a:latin typeface="+mn-lt"/>
                <a:cs typeface="+mn-cs"/>
              </a:rPr>
              <a:t>Support</a:t>
            </a:r>
          </a:p>
          <a:p>
            <a:pPr fontAlgn="auto">
              <a:spcBef>
                <a:spcPts val="0"/>
              </a:spcBef>
              <a:spcAft>
                <a:spcPts val="0"/>
              </a:spcAft>
              <a:defRPr/>
            </a:pPr>
            <a:r>
              <a:rPr lang="en-US" sz="1100" dirty="0" smtClean="0">
                <a:latin typeface="+mn-lt"/>
                <a:cs typeface="+mn-cs"/>
              </a:rPr>
              <a:t>Equipment </a:t>
            </a:r>
            <a:endParaRPr lang="en-US" sz="1100" dirty="0">
              <a:latin typeface="+mn-lt"/>
              <a:cs typeface="+mn-cs"/>
            </a:endParaRPr>
          </a:p>
        </p:txBody>
      </p:sp>
      <p:grpSp>
        <p:nvGrpSpPr>
          <p:cNvPr id="3" name="Group 51"/>
          <p:cNvGrpSpPr/>
          <p:nvPr/>
        </p:nvGrpSpPr>
        <p:grpSpPr>
          <a:xfrm>
            <a:off x="1018756" y="4986108"/>
            <a:ext cx="7109244" cy="942975"/>
            <a:chOff x="1018756" y="1717675"/>
            <a:chExt cx="7109244" cy="942975"/>
          </a:xfrm>
        </p:grpSpPr>
        <p:sp>
          <p:nvSpPr>
            <p:cNvPr id="53" name="Rectangle 52"/>
            <p:cNvSpPr/>
            <p:nvPr/>
          </p:nvSpPr>
          <p:spPr bwMode="auto">
            <a:xfrm>
              <a:off x="1041400" y="1731963"/>
              <a:ext cx="7086600" cy="928687"/>
            </a:xfrm>
            <a:prstGeom prst="rect">
              <a:avLst/>
            </a:prstGeom>
            <a:noFill/>
            <a:ln w="28575" cap="flat" cmpd="sng" algn="ctr">
              <a:solidFill>
                <a:schemeClr val="tx1"/>
              </a:solidFill>
              <a:prstDash val="solid"/>
              <a:round/>
              <a:headEnd type="none" w="med" len="med"/>
              <a:tailEnd type="none" w="med" len="med"/>
            </a:ln>
            <a:effectLst/>
          </p:spPr>
          <p:txBody>
            <a:bodyPr lIns="90488" tIns="44450" rIns="90488" bIns="44450" anchor="ctr"/>
            <a:lstStyle/>
            <a:p>
              <a:pPr fontAlgn="auto">
                <a:spcBef>
                  <a:spcPts val="0"/>
                </a:spcBef>
                <a:spcAft>
                  <a:spcPts val="0"/>
                </a:spcAft>
                <a:defRPr/>
              </a:pPr>
              <a:endParaRPr lang="en-US" sz="1100">
                <a:effectLst>
                  <a:outerShdw blurRad="38100" dist="38100" dir="2700000" algn="tl">
                    <a:srgbClr val="000000">
                      <a:alpha val="43137"/>
                    </a:srgbClr>
                  </a:outerShdw>
                </a:effectLst>
                <a:latin typeface="+mn-lt"/>
                <a:cs typeface="+mn-cs"/>
              </a:endParaRPr>
            </a:p>
          </p:txBody>
        </p:sp>
        <p:sp>
          <p:nvSpPr>
            <p:cNvPr id="54" name="TextBox 53"/>
            <p:cNvSpPr txBox="1"/>
            <p:nvPr/>
          </p:nvSpPr>
          <p:spPr>
            <a:xfrm>
              <a:off x="1018756" y="1969116"/>
              <a:ext cx="1057694" cy="430887"/>
            </a:xfrm>
            <a:prstGeom prst="rect">
              <a:avLst/>
            </a:prstGeom>
            <a:noFill/>
          </p:spPr>
          <p:txBody>
            <a:bodyPr wrap="square">
              <a:spAutoFit/>
            </a:bodyPr>
            <a:lstStyle/>
            <a:p>
              <a:pPr algn="ctr" fontAlgn="auto">
                <a:spcBef>
                  <a:spcPts val="0"/>
                </a:spcBef>
                <a:spcAft>
                  <a:spcPts val="0"/>
                </a:spcAft>
                <a:defRPr/>
              </a:pPr>
              <a:r>
                <a:rPr lang="en-US" sz="1100" dirty="0">
                  <a:latin typeface="+mn-lt"/>
                  <a:cs typeface="+mn-cs"/>
                </a:rPr>
                <a:t>R&amp;M</a:t>
              </a:r>
            </a:p>
            <a:p>
              <a:pPr algn="ctr" fontAlgn="auto">
                <a:spcBef>
                  <a:spcPts val="0"/>
                </a:spcBef>
                <a:spcAft>
                  <a:spcPts val="0"/>
                </a:spcAft>
                <a:defRPr/>
              </a:pPr>
              <a:r>
                <a:rPr lang="en-US" sz="1100" dirty="0" smtClean="0">
                  <a:latin typeface="+mn-lt"/>
                  <a:cs typeface="+mn-cs"/>
                </a:rPr>
                <a:t>Requirements</a:t>
              </a:r>
              <a:endParaRPr lang="en-US" sz="1100" dirty="0">
                <a:latin typeface="+mn-lt"/>
                <a:cs typeface="+mn-cs"/>
              </a:endParaRPr>
            </a:p>
          </p:txBody>
        </p:sp>
        <p:sp>
          <p:nvSpPr>
            <p:cNvPr id="55" name="TextBox 54"/>
            <p:cNvSpPr txBox="1"/>
            <p:nvPr/>
          </p:nvSpPr>
          <p:spPr>
            <a:xfrm>
              <a:off x="2163763" y="2042399"/>
              <a:ext cx="604653" cy="261610"/>
            </a:xfrm>
            <a:prstGeom prst="rect">
              <a:avLst/>
            </a:prstGeom>
            <a:noFill/>
          </p:spPr>
          <p:txBody>
            <a:bodyPr wrap="none">
              <a:spAutoFit/>
            </a:bodyPr>
            <a:lstStyle/>
            <a:p>
              <a:pPr fontAlgn="auto">
                <a:spcBef>
                  <a:spcPts val="0"/>
                </a:spcBef>
                <a:spcAft>
                  <a:spcPts val="0"/>
                </a:spcAft>
                <a:defRPr/>
              </a:pPr>
              <a:r>
                <a:rPr lang="en-US" sz="1100" dirty="0">
                  <a:latin typeface="+mn-lt"/>
                  <a:cs typeface="+mn-cs"/>
                </a:rPr>
                <a:t>FMECA</a:t>
              </a:r>
            </a:p>
          </p:txBody>
        </p:sp>
        <p:sp>
          <p:nvSpPr>
            <p:cNvPr id="56" name="TextBox 55"/>
            <p:cNvSpPr txBox="1"/>
            <p:nvPr/>
          </p:nvSpPr>
          <p:spPr>
            <a:xfrm>
              <a:off x="2943225" y="1950066"/>
              <a:ext cx="990600" cy="430887"/>
            </a:xfrm>
            <a:prstGeom prst="rect">
              <a:avLst/>
            </a:prstGeom>
            <a:noFill/>
          </p:spPr>
          <p:txBody>
            <a:bodyPr wrap="square">
              <a:spAutoFit/>
            </a:bodyPr>
            <a:lstStyle/>
            <a:p>
              <a:pPr algn="ctr" fontAlgn="auto">
                <a:spcBef>
                  <a:spcPts val="0"/>
                </a:spcBef>
                <a:spcAft>
                  <a:spcPts val="0"/>
                </a:spcAft>
                <a:defRPr/>
              </a:pPr>
              <a:r>
                <a:rPr lang="en-US" sz="1100" dirty="0">
                  <a:latin typeface="+mn-lt"/>
                  <a:cs typeface="+mn-cs"/>
                </a:rPr>
                <a:t>Task</a:t>
              </a:r>
            </a:p>
            <a:p>
              <a:pPr algn="ctr" fontAlgn="auto">
                <a:spcBef>
                  <a:spcPts val="0"/>
                </a:spcBef>
                <a:spcAft>
                  <a:spcPts val="0"/>
                </a:spcAft>
                <a:defRPr/>
              </a:pPr>
              <a:r>
                <a:rPr lang="en-US" sz="1100" dirty="0">
                  <a:latin typeface="+mn-lt"/>
                  <a:cs typeface="+mn-cs"/>
                </a:rPr>
                <a:t>Analysis</a:t>
              </a:r>
            </a:p>
          </p:txBody>
        </p:sp>
        <p:sp>
          <p:nvSpPr>
            <p:cNvPr id="57" name="TextBox 56"/>
            <p:cNvSpPr txBox="1"/>
            <p:nvPr/>
          </p:nvSpPr>
          <p:spPr>
            <a:xfrm>
              <a:off x="4054475" y="2032874"/>
              <a:ext cx="497252" cy="261610"/>
            </a:xfrm>
            <a:prstGeom prst="rect">
              <a:avLst/>
            </a:prstGeom>
            <a:noFill/>
          </p:spPr>
          <p:txBody>
            <a:bodyPr wrap="none">
              <a:spAutoFit/>
            </a:bodyPr>
            <a:lstStyle/>
            <a:p>
              <a:pPr fontAlgn="auto">
                <a:spcBef>
                  <a:spcPts val="0"/>
                </a:spcBef>
                <a:spcAft>
                  <a:spcPts val="0"/>
                </a:spcAft>
                <a:defRPr/>
              </a:pPr>
              <a:r>
                <a:rPr lang="en-US" sz="1100" dirty="0">
                  <a:latin typeface="+mn-lt"/>
                  <a:cs typeface="+mn-cs"/>
                </a:rPr>
                <a:t>Skills</a:t>
              </a:r>
            </a:p>
          </p:txBody>
        </p:sp>
        <p:sp>
          <p:nvSpPr>
            <p:cNvPr id="58" name="TextBox 57"/>
            <p:cNvSpPr txBox="1"/>
            <p:nvPr/>
          </p:nvSpPr>
          <p:spPr>
            <a:xfrm>
              <a:off x="6000750" y="1950066"/>
              <a:ext cx="868588" cy="430887"/>
            </a:xfrm>
            <a:prstGeom prst="rect">
              <a:avLst/>
            </a:prstGeom>
            <a:noFill/>
          </p:spPr>
          <p:txBody>
            <a:bodyPr wrap="square">
              <a:spAutoFit/>
            </a:bodyPr>
            <a:lstStyle/>
            <a:p>
              <a:pPr algn="ctr" fontAlgn="auto">
                <a:spcBef>
                  <a:spcPts val="0"/>
                </a:spcBef>
                <a:spcAft>
                  <a:spcPts val="0"/>
                </a:spcAft>
                <a:defRPr/>
              </a:pPr>
              <a:r>
                <a:rPr lang="en-US" sz="1100" dirty="0" smtClean="0">
                  <a:latin typeface="+mn-lt"/>
                  <a:cs typeface="+mn-cs"/>
                </a:rPr>
                <a:t>Support</a:t>
              </a:r>
            </a:p>
            <a:p>
              <a:pPr algn="ctr" fontAlgn="auto">
                <a:spcBef>
                  <a:spcPts val="0"/>
                </a:spcBef>
                <a:spcAft>
                  <a:spcPts val="0"/>
                </a:spcAft>
                <a:defRPr/>
              </a:pPr>
              <a:r>
                <a:rPr lang="en-US" sz="1100" dirty="0" smtClean="0">
                  <a:latin typeface="+mn-lt"/>
                  <a:cs typeface="+mn-cs"/>
                </a:rPr>
                <a:t>Equipment </a:t>
              </a:r>
              <a:endParaRPr lang="en-US" sz="1100" dirty="0">
                <a:latin typeface="+mn-lt"/>
                <a:cs typeface="+mn-cs"/>
              </a:endParaRPr>
            </a:p>
          </p:txBody>
        </p:sp>
        <p:sp>
          <p:nvSpPr>
            <p:cNvPr id="59" name="TextBox 58"/>
            <p:cNvSpPr txBox="1"/>
            <p:nvPr/>
          </p:nvSpPr>
          <p:spPr>
            <a:xfrm>
              <a:off x="4685393" y="2061449"/>
              <a:ext cx="518091" cy="261610"/>
            </a:xfrm>
            <a:prstGeom prst="rect">
              <a:avLst/>
            </a:prstGeom>
            <a:noFill/>
          </p:spPr>
          <p:txBody>
            <a:bodyPr wrap="none">
              <a:spAutoFit/>
            </a:bodyPr>
            <a:lstStyle/>
            <a:p>
              <a:pPr fontAlgn="auto">
                <a:spcBef>
                  <a:spcPts val="0"/>
                </a:spcBef>
                <a:spcAft>
                  <a:spcPts val="0"/>
                </a:spcAft>
                <a:defRPr/>
              </a:pPr>
              <a:r>
                <a:rPr lang="en-US" sz="1100" dirty="0">
                  <a:latin typeface="+mn-lt"/>
                  <a:cs typeface="+mn-cs"/>
                </a:rPr>
                <a:t>Trans</a:t>
              </a:r>
            </a:p>
          </p:txBody>
        </p:sp>
        <p:sp>
          <p:nvSpPr>
            <p:cNvPr id="60" name="TextBox 59"/>
            <p:cNvSpPr txBox="1"/>
            <p:nvPr/>
          </p:nvSpPr>
          <p:spPr>
            <a:xfrm>
              <a:off x="7032079" y="1950066"/>
              <a:ext cx="797013" cy="430887"/>
            </a:xfrm>
            <a:prstGeom prst="rect">
              <a:avLst/>
            </a:prstGeom>
            <a:noFill/>
          </p:spPr>
          <p:txBody>
            <a:bodyPr wrap="none">
              <a:spAutoFit/>
            </a:bodyPr>
            <a:lstStyle/>
            <a:p>
              <a:pPr algn="ctr" fontAlgn="auto">
                <a:spcBef>
                  <a:spcPts val="0"/>
                </a:spcBef>
                <a:spcAft>
                  <a:spcPts val="0"/>
                </a:spcAft>
                <a:defRPr/>
              </a:pPr>
              <a:r>
                <a:rPr lang="en-US" sz="1100" dirty="0">
                  <a:latin typeface="+mn-lt"/>
                  <a:cs typeface="+mn-cs"/>
                </a:rPr>
                <a:t>PTD/</a:t>
              </a:r>
            </a:p>
            <a:p>
              <a:pPr fontAlgn="auto">
                <a:spcBef>
                  <a:spcPts val="0"/>
                </a:spcBef>
                <a:spcAft>
                  <a:spcPts val="0"/>
                </a:spcAft>
                <a:defRPr/>
              </a:pPr>
              <a:r>
                <a:rPr lang="en-US" sz="1100" dirty="0">
                  <a:latin typeface="+mn-lt"/>
                  <a:cs typeface="+mn-cs"/>
                </a:rPr>
                <a:t>Packaging</a:t>
              </a:r>
            </a:p>
          </p:txBody>
        </p:sp>
        <p:cxnSp>
          <p:nvCxnSpPr>
            <p:cNvPr id="61" name="Straight Connector 60"/>
            <p:cNvCxnSpPr/>
            <p:nvPr/>
          </p:nvCxnSpPr>
          <p:spPr bwMode="auto">
            <a:xfrm rot="5400000">
              <a:off x="1566863" y="2189163"/>
              <a:ext cx="928687" cy="142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bwMode="auto">
            <a:xfrm rot="5400000">
              <a:off x="2451100" y="2174875"/>
              <a:ext cx="928688" cy="142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bwMode="auto">
            <a:xfrm rot="5400000">
              <a:off x="3521871" y="2175669"/>
              <a:ext cx="928688" cy="127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rot="5400000">
              <a:off x="4148931" y="2175669"/>
              <a:ext cx="928688" cy="127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rot="5400000">
              <a:off x="4800600" y="2190751"/>
              <a:ext cx="928687"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rot="5400000">
              <a:off x="5490369" y="2175669"/>
              <a:ext cx="928688" cy="127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bwMode="auto">
            <a:xfrm rot="5400000">
              <a:off x="6405563" y="2190750"/>
              <a:ext cx="928687" cy="111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8" name="TextBox 67"/>
            <p:cNvSpPr txBox="1"/>
            <p:nvPr/>
          </p:nvSpPr>
          <p:spPr>
            <a:xfrm>
              <a:off x="5241925" y="2042399"/>
              <a:ext cx="720726" cy="261610"/>
            </a:xfrm>
            <a:prstGeom prst="rect">
              <a:avLst/>
            </a:prstGeom>
            <a:noFill/>
          </p:spPr>
          <p:txBody>
            <a:bodyPr wrap="square">
              <a:spAutoFit/>
            </a:bodyPr>
            <a:lstStyle/>
            <a:p>
              <a:pPr fontAlgn="auto">
                <a:spcBef>
                  <a:spcPts val="0"/>
                </a:spcBef>
                <a:spcAft>
                  <a:spcPts val="0"/>
                </a:spcAft>
                <a:defRPr/>
              </a:pPr>
              <a:r>
                <a:rPr lang="en-US" sz="1100" dirty="0" smtClean="0">
                  <a:latin typeface="+mn-lt"/>
                  <a:cs typeface="+mn-cs"/>
                </a:rPr>
                <a:t>Facilities</a:t>
              </a:r>
              <a:endParaRPr lang="en-US" sz="1100" dirty="0">
                <a:latin typeface="+mn-lt"/>
                <a:cs typeface="+mn-cs"/>
              </a:endParaRPr>
            </a:p>
          </p:txBody>
        </p:sp>
      </p:grpSp>
      <p:sp>
        <p:nvSpPr>
          <p:cNvPr id="51" name="Title 50"/>
          <p:cNvSpPr>
            <a:spLocks noGrp="1"/>
          </p:cNvSpPr>
          <p:nvPr>
            <p:ph type="title"/>
          </p:nvPr>
        </p:nvSpPr>
        <p:spPr/>
        <p:txBody>
          <a:bodyPr/>
          <a:lstStyle/>
          <a:p>
            <a:pPr defTabSz="457200" fontAlgn="auto">
              <a:spcAft>
                <a:spcPts val="0"/>
              </a:spcAft>
              <a:defRPr/>
            </a:pPr>
            <a:r>
              <a:rPr lang="en-US" dirty="0" smtClean="0">
                <a:latin typeface="ITC Franklin Gothic Std Demi"/>
                <a:cs typeface="ITC Franklin Gothic Std Demi"/>
              </a:rPr>
              <a:t>LPD - Graphical Comparison</a:t>
            </a:r>
            <a:br>
              <a:rPr lang="en-US" dirty="0" smtClean="0">
                <a:latin typeface="ITC Franklin Gothic Std Demi"/>
                <a:cs typeface="ITC Franklin Gothic Std Demi"/>
              </a:rPr>
            </a:br>
            <a:endParaRPr lang="en-US" dirty="0"/>
          </a:p>
        </p:txBody>
      </p:sp>
      <p:sp>
        <p:nvSpPr>
          <p:cNvPr id="49" name="Slide Number Placeholder 48"/>
          <p:cNvSpPr>
            <a:spLocks noGrp="1"/>
          </p:cNvSpPr>
          <p:nvPr>
            <p:ph type="sldNum" sz="quarter" idx="12"/>
          </p:nvPr>
        </p:nvSpPr>
        <p:spPr/>
        <p:txBody>
          <a:bodyPr/>
          <a:lstStyle/>
          <a:p>
            <a:pPr>
              <a:defRPr/>
            </a:pPr>
            <a:fld id="{E91CE535-1181-4C78-B0A8-92883B6C57B7}" type="slidenum">
              <a:rPr lang="en-US" smtClean="0"/>
              <a:pPr>
                <a:defRPr/>
              </a:pPr>
              <a:t>21</a:t>
            </a:fld>
            <a:endParaRPr lang="en-US"/>
          </a:p>
        </p:txBody>
      </p:sp>
      <p:sp>
        <p:nvSpPr>
          <p:cNvPr id="52" name="Content Placeholder 51"/>
          <p:cNvSpPr>
            <a:spLocks noGrp="1"/>
          </p:cNvSpPr>
          <p:nvPr>
            <p:ph sz="quarter" idx="13"/>
          </p:nvPr>
        </p:nvSpPr>
        <p:spPr/>
        <p:txBody>
          <a:bodyPr/>
          <a:lstStyle/>
          <a:p>
            <a:endParaRPr lang="en-US"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pPr eaLnBrk="1" hangingPunct="1"/>
            <a:r>
              <a:rPr lang="en-US" dirty="0" smtClean="0"/>
              <a:t>SAE GEIA-STD-0007 Entities</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22</a:t>
            </a:fld>
            <a:endParaRPr lang="en-US" dirty="0"/>
          </a:p>
        </p:txBody>
      </p:sp>
      <p:sp>
        <p:nvSpPr>
          <p:cNvPr id="6" name="Content Placeholder 5"/>
          <p:cNvSpPr>
            <a:spLocks noGrp="1"/>
          </p:cNvSpPr>
          <p:nvPr>
            <p:ph sz="quarter" idx="13"/>
          </p:nvPr>
        </p:nvSpPr>
        <p:spPr>
          <a:prstGeom prst="rect">
            <a:avLst/>
          </a:prstGeom>
        </p:spPr>
        <p:txBody>
          <a:bodyPr numCol="1"/>
          <a:lstStyle/>
          <a:p>
            <a:pPr eaLnBrk="1" fontAlgn="t" hangingPunct="1"/>
            <a:r>
              <a:rPr lang="en-US" sz="1800" b="1" dirty="0" smtClean="0"/>
              <a:t>X</a:t>
            </a:r>
            <a:r>
              <a:rPr lang="en-US" sz="1800" dirty="0" smtClean="0"/>
              <a:t> - Cross Functional Requirements</a:t>
            </a:r>
          </a:p>
          <a:p>
            <a:pPr eaLnBrk="1" fontAlgn="t" hangingPunct="1"/>
            <a:r>
              <a:rPr lang="en-US" sz="1800" b="1" dirty="0" smtClean="0"/>
              <a:t>A</a:t>
            </a:r>
            <a:r>
              <a:rPr lang="en-US" sz="1800" dirty="0" smtClean="0"/>
              <a:t> - Operations and Maintenance Requirements</a:t>
            </a:r>
          </a:p>
          <a:p>
            <a:pPr eaLnBrk="1" fontAlgn="t" hangingPunct="1"/>
            <a:r>
              <a:rPr lang="en-US" sz="1800" b="1" dirty="0" smtClean="0"/>
              <a:t>B</a:t>
            </a:r>
            <a:r>
              <a:rPr lang="en-US" sz="1800" dirty="0" smtClean="0"/>
              <a:t> - Reliability,  Availability, and Maintainability;  Failure Modes, Effects and Criticality Analysis; and Maintainability Analysis</a:t>
            </a:r>
          </a:p>
          <a:p>
            <a:pPr eaLnBrk="1" fontAlgn="t" hangingPunct="1"/>
            <a:r>
              <a:rPr lang="en-US" sz="1800" b="1" dirty="0" smtClean="0"/>
              <a:t>C</a:t>
            </a:r>
            <a:r>
              <a:rPr lang="en-US" sz="1800" dirty="0" smtClean="0"/>
              <a:t> - Tasks Inventory, Task Analysis, Personnel and Support Requirements</a:t>
            </a:r>
          </a:p>
          <a:p>
            <a:pPr eaLnBrk="1" fontAlgn="t" hangingPunct="1"/>
            <a:r>
              <a:rPr lang="en-US" sz="1800" b="1" dirty="0" smtClean="0"/>
              <a:t>E</a:t>
            </a:r>
            <a:r>
              <a:rPr lang="en-US" sz="1800" dirty="0" smtClean="0"/>
              <a:t> - Support Equipment Requirements</a:t>
            </a:r>
          </a:p>
          <a:p>
            <a:pPr eaLnBrk="1" fontAlgn="t" hangingPunct="1"/>
            <a:r>
              <a:rPr lang="en-US" sz="1800" b="1" dirty="0" smtClean="0"/>
              <a:t>U</a:t>
            </a:r>
            <a:r>
              <a:rPr lang="en-US" sz="1800" dirty="0" smtClean="0"/>
              <a:t> - Unit Under Test Requirements</a:t>
            </a:r>
          </a:p>
          <a:p>
            <a:pPr eaLnBrk="1" fontAlgn="t" hangingPunct="1"/>
            <a:r>
              <a:rPr lang="en-US" sz="1800" b="1" dirty="0" smtClean="0"/>
              <a:t>F</a:t>
            </a:r>
            <a:r>
              <a:rPr lang="en-US" sz="1800" dirty="0" smtClean="0"/>
              <a:t> - Facility Requirements</a:t>
            </a:r>
          </a:p>
          <a:p>
            <a:pPr eaLnBrk="1" fontAlgn="t" hangingPunct="1"/>
            <a:r>
              <a:rPr lang="en-US" sz="1800" b="1" dirty="0" smtClean="0"/>
              <a:t>G</a:t>
            </a:r>
            <a:r>
              <a:rPr lang="en-US" sz="1800" dirty="0" smtClean="0"/>
              <a:t> - Skills and Training Requirements</a:t>
            </a:r>
          </a:p>
          <a:p>
            <a:pPr eaLnBrk="1" fontAlgn="t" hangingPunct="1"/>
            <a:r>
              <a:rPr lang="en-US" sz="1800" b="1" dirty="0" smtClean="0"/>
              <a:t>H</a:t>
            </a:r>
            <a:r>
              <a:rPr lang="en-US" sz="1800" dirty="0" smtClean="0"/>
              <a:t> - Provisioning and Cataloging Requirements</a:t>
            </a:r>
          </a:p>
          <a:p>
            <a:pPr eaLnBrk="1" fontAlgn="t" hangingPunct="1"/>
            <a:r>
              <a:rPr lang="en-US" sz="1800" b="1" dirty="0" smtClean="0"/>
              <a:t>J</a:t>
            </a:r>
            <a:r>
              <a:rPr lang="en-US" sz="1800" dirty="0" smtClean="0"/>
              <a:t> - Transportability Requirements</a:t>
            </a:r>
            <a:endParaRPr lang="en-US" dirty="0" smtClean="0"/>
          </a:p>
          <a:p>
            <a:endParaRPr lang="en-US" dirty="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ctr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ea typeface="+mj-ea"/>
              </a:rPr>
              <a:t>Data Development Example</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txBox="1">
            <a:spLocks/>
          </p:cNvSpPr>
          <p:nvPr/>
        </p:nvSpPr>
        <p:spPr>
          <a:xfrm>
            <a:off x="714375" y="1447800"/>
            <a:ext cx="8004175"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Rectangle 3"/>
          <p:cNvSpPr txBox="1">
            <a:spLocks noChangeArrowheads="1"/>
          </p:cNvSpPr>
          <p:nvPr/>
        </p:nvSpPr>
        <p:spPr bwMode="auto">
          <a:xfrm>
            <a:off x="2895600" y="2819401"/>
            <a:ext cx="4114800" cy="1066799"/>
          </a:xfrm>
          <a:prstGeom prst="rect">
            <a:avLst/>
          </a:prstGeom>
          <a:noFill/>
          <a:ln w="9525">
            <a:noFill/>
            <a:miter lim="800000"/>
            <a:headEnd/>
            <a:tailEnd/>
          </a:ln>
          <a:effectLst/>
        </p:spPr>
        <p:txBody>
          <a:bodyPr/>
          <a:lstStyle/>
          <a:p>
            <a:pPr marL="342900" indent="-342900">
              <a:lnSpc>
                <a:spcPct val="85000"/>
              </a:lnSpc>
              <a:spcBef>
                <a:spcPct val="20000"/>
              </a:spcBef>
              <a:buClr>
                <a:srgbClr val="000000"/>
              </a:buClr>
              <a:buSzPct val="75000"/>
              <a:defRPr/>
            </a:pPr>
            <a:r>
              <a:rPr lang="en-US" sz="1200" b="1" kern="0" smtClean="0">
                <a:latin typeface="Arial" charset="0"/>
                <a:cs typeface="Times New Roman" pitchFamily="18" charset="0"/>
              </a:rPr>
              <a:t>Tailored Product Support Analysis Requirements</a:t>
            </a:r>
          </a:p>
          <a:p>
            <a:pPr marL="342900" indent="-342900">
              <a:lnSpc>
                <a:spcPct val="85000"/>
              </a:lnSpc>
              <a:spcBef>
                <a:spcPct val="20000"/>
              </a:spcBef>
              <a:buClr>
                <a:srgbClr val="000000"/>
              </a:buClr>
              <a:buSzPct val="75000"/>
              <a:defRPr/>
            </a:pPr>
            <a:endParaRPr lang="en-US" sz="1200" b="1" kern="0">
              <a:latin typeface="Arial" charset="0"/>
              <a:cs typeface="Times New Roman" pitchFamily="18" charset="0"/>
            </a:endParaRPr>
          </a:p>
          <a:p>
            <a:pPr marL="342900" indent="-342900">
              <a:lnSpc>
                <a:spcPct val="85000"/>
              </a:lnSpc>
              <a:spcBef>
                <a:spcPct val="20000"/>
              </a:spcBef>
              <a:buClr>
                <a:srgbClr val="000000"/>
              </a:buClr>
              <a:buSzPct val="75000"/>
              <a:defRPr/>
            </a:pPr>
            <a:endParaRPr lang="en-US" sz="1200" b="1" kern="0">
              <a:latin typeface="Arial" charset="0"/>
              <a:cs typeface="Times New Roman" pitchFamily="18" charset="0"/>
            </a:endParaRPr>
          </a:p>
          <a:p>
            <a:pPr marL="342900" indent="-342900">
              <a:lnSpc>
                <a:spcPct val="85000"/>
              </a:lnSpc>
              <a:spcBef>
                <a:spcPct val="20000"/>
              </a:spcBef>
              <a:buClr>
                <a:srgbClr val="000000"/>
              </a:buClr>
              <a:buSzPct val="75000"/>
              <a:defRPr/>
            </a:pPr>
            <a:endParaRPr lang="en-US" sz="1200" b="1" kern="0">
              <a:latin typeface="Arial" charset="0"/>
              <a:cs typeface="Times New Roman" pitchFamily="18" charset="0"/>
            </a:endParaRPr>
          </a:p>
        </p:txBody>
      </p:sp>
      <p:sp>
        <p:nvSpPr>
          <p:cNvPr id="8" name="Rectangle 7"/>
          <p:cNvSpPr>
            <a:spLocks noChangeArrowheads="1"/>
          </p:cNvSpPr>
          <p:nvPr/>
        </p:nvSpPr>
        <p:spPr bwMode="auto">
          <a:xfrm>
            <a:off x="2895600" y="3048001"/>
            <a:ext cx="3044825" cy="685800"/>
          </a:xfrm>
          <a:prstGeom prst="rect">
            <a:avLst/>
          </a:prstGeom>
          <a:noFill/>
          <a:ln w="19050" algn="ctr">
            <a:solidFill>
              <a:srgbClr val="000000"/>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grpSp>
        <p:nvGrpSpPr>
          <p:cNvPr id="2" name="Group 27"/>
          <p:cNvGrpSpPr/>
          <p:nvPr/>
        </p:nvGrpSpPr>
        <p:grpSpPr>
          <a:xfrm>
            <a:off x="1981200" y="1752600"/>
            <a:ext cx="3962400" cy="1009650"/>
            <a:chOff x="3124200" y="2971800"/>
            <a:chExt cx="3534032" cy="1009650"/>
          </a:xfrm>
        </p:grpSpPr>
        <p:sp>
          <p:nvSpPr>
            <p:cNvPr id="6" name="Rectangle 5"/>
            <p:cNvSpPr>
              <a:spLocks noChangeArrowheads="1"/>
            </p:cNvSpPr>
            <p:nvPr/>
          </p:nvSpPr>
          <p:spPr bwMode="auto">
            <a:xfrm>
              <a:off x="3124200" y="2971800"/>
              <a:ext cx="3534032" cy="990599"/>
            </a:xfrm>
            <a:prstGeom prst="rect">
              <a:avLst/>
            </a:prstGeom>
            <a:noFill/>
            <a:ln w="12700">
              <a:noFill/>
              <a:miter lim="800000"/>
              <a:headEnd/>
              <a:tailEnd/>
            </a:ln>
          </p:spPr>
          <p:txBody>
            <a:bodyPr lIns="90488" tIns="44450" rIns="90488" bIns="44450"/>
            <a:lstStyle/>
            <a:p>
              <a:pPr marL="342900" indent="-342900">
                <a:spcBef>
                  <a:spcPct val="20000"/>
                </a:spcBef>
                <a:defRPr/>
              </a:pPr>
              <a:r>
                <a:rPr lang="en-US" sz="1200" b="1" dirty="0" smtClean="0">
                  <a:latin typeface="Arial" charset="0"/>
                  <a:cs typeface="Arial" charset="0"/>
                </a:rPr>
                <a:t>Tailored Logistics Product Data Requirements</a:t>
              </a:r>
            </a:p>
            <a:p>
              <a:pPr marL="342900" indent="-342900">
                <a:spcBef>
                  <a:spcPct val="20000"/>
                </a:spcBef>
                <a:defRPr/>
              </a:pPr>
              <a:r>
                <a:rPr lang="en-US" sz="1200" b="1" dirty="0" smtClean="0">
                  <a:latin typeface="Arial" charset="0"/>
                  <a:cs typeface="Arial" charset="0"/>
                </a:rPr>
                <a:t>Provisioning Data, Task Data </a:t>
              </a:r>
            </a:p>
            <a:p>
              <a:pPr marL="342900" indent="-342900">
                <a:spcBef>
                  <a:spcPct val="20000"/>
                </a:spcBef>
                <a:defRPr/>
              </a:pPr>
              <a:r>
                <a:rPr lang="en-US" sz="1200" b="1" dirty="0" smtClean="0">
                  <a:latin typeface="Arial" charset="0"/>
                  <a:cs typeface="Arial" charset="0"/>
                </a:rPr>
                <a:t>Cataloging Data, &amp; Other Data</a:t>
              </a:r>
            </a:p>
            <a:p>
              <a:pPr marL="342900" lvl="0" indent="-342900">
                <a:spcBef>
                  <a:spcPct val="20000"/>
                </a:spcBef>
                <a:defRPr/>
              </a:pPr>
              <a:r>
                <a:rPr lang="en-US" sz="1200" b="1" dirty="0">
                  <a:solidFill>
                    <a:prstClr val="black"/>
                  </a:solidFill>
                  <a:latin typeface="Arial" charset="0"/>
                  <a:cs typeface="Arial" charset="0"/>
                </a:rPr>
                <a:t>IAW: </a:t>
              </a:r>
              <a:r>
                <a:rPr lang="en-US" b="1" dirty="0" smtClean="0">
                  <a:solidFill>
                    <a:prstClr val="black"/>
                  </a:solidFill>
                  <a:latin typeface="Arial" charset="0"/>
                  <a:cs typeface="Arial" charset="0"/>
                </a:rPr>
                <a:t>SAE </a:t>
              </a:r>
              <a:r>
                <a:rPr lang="en-US" sz="1200" b="1" dirty="0" smtClean="0">
                  <a:solidFill>
                    <a:prstClr val="black"/>
                  </a:solidFill>
                  <a:latin typeface="Arial" charset="0"/>
                  <a:cs typeface="Arial" charset="0"/>
                </a:rPr>
                <a:t>GEIA-STD-0007</a:t>
              </a:r>
              <a:endParaRPr lang="en-US" sz="1200" b="1" dirty="0">
                <a:latin typeface="Arial" charset="0"/>
                <a:cs typeface="Arial" charset="0"/>
              </a:endParaRPr>
            </a:p>
            <a:p>
              <a:pPr marL="342900" indent="-342900">
                <a:spcBef>
                  <a:spcPct val="20000"/>
                </a:spcBef>
                <a:defRPr/>
              </a:pPr>
              <a:endParaRPr lang="en-US" sz="1050" b="1" dirty="0">
                <a:latin typeface="Arial" charset="0"/>
                <a:cs typeface="Arial" charset="0"/>
              </a:endParaRPr>
            </a:p>
          </p:txBody>
        </p:sp>
        <p:sp>
          <p:nvSpPr>
            <p:cNvPr id="9" name="Rectangle 8"/>
            <p:cNvSpPr>
              <a:spLocks noChangeArrowheads="1"/>
            </p:cNvSpPr>
            <p:nvPr/>
          </p:nvSpPr>
          <p:spPr bwMode="auto">
            <a:xfrm>
              <a:off x="3124200" y="3200400"/>
              <a:ext cx="2286000" cy="781050"/>
            </a:xfrm>
            <a:prstGeom prst="rect">
              <a:avLst/>
            </a:prstGeom>
            <a:noFill/>
            <a:ln w="19050" algn="ctr">
              <a:solidFill>
                <a:srgbClr val="000000"/>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grpSp>
      <p:sp>
        <p:nvSpPr>
          <p:cNvPr id="7" name="Rectangle 6"/>
          <p:cNvSpPr>
            <a:spLocks noChangeArrowheads="1"/>
          </p:cNvSpPr>
          <p:nvPr/>
        </p:nvSpPr>
        <p:spPr bwMode="auto">
          <a:xfrm>
            <a:off x="152400" y="304800"/>
            <a:ext cx="3733800" cy="1447800"/>
          </a:xfrm>
          <a:prstGeom prst="rect">
            <a:avLst/>
          </a:prstGeom>
          <a:noFill/>
          <a:ln w="12700">
            <a:noFill/>
            <a:miter lim="800000"/>
            <a:headEnd/>
            <a:tailEnd/>
          </a:ln>
        </p:spPr>
        <p:txBody>
          <a:bodyPr lIns="90488" tIns="44450" rIns="90488" bIns="44450"/>
          <a:lstStyle/>
          <a:p>
            <a:pPr marL="342900" indent="-342900">
              <a:spcBef>
                <a:spcPct val="20000"/>
              </a:spcBef>
              <a:defRPr/>
            </a:pPr>
            <a:r>
              <a:rPr lang="en-US" sz="1200" b="1" dirty="0" smtClean="0">
                <a:latin typeface="Arial" charset="0"/>
                <a:cs typeface="Arial" charset="0"/>
              </a:rPr>
              <a:t>Identify Specific Product Support Requirements</a:t>
            </a:r>
            <a:endParaRPr lang="en-US" sz="1200" b="1" dirty="0">
              <a:latin typeface="Arial" charset="0"/>
              <a:cs typeface="Arial" charset="0"/>
            </a:endParaRPr>
          </a:p>
          <a:p>
            <a:pPr marL="342900" indent="-342900">
              <a:spcBef>
                <a:spcPct val="20000"/>
              </a:spcBef>
              <a:defRPr/>
            </a:pPr>
            <a:r>
              <a:rPr lang="en-US" sz="1200" b="1" dirty="0" smtClean="0">
                <a:effectLst>
                  <a:outerShdw blurRad="38100" dist="38100" dir="2700000" algn="tl">
                    <a:srgbClr val="000000">
                      <a:alpha val="0"/>
                    </a:srgbClr>
                  </a:outerShdw>
                </a:effectLst>
                <a:latin typeface="Arial" charset="0"/>
                <a:cs typeface="Arial" charset="0"/>
              </a:rPr>
              <a:t>Provisioning Technical Documentation,</a:t>
            </a:r>
          </a:p>
          <a:p>
            <a:pPr marL="342900" indent="-342900">
              <a:spcBef>
                <a:spcPct val="20000"/>
              </a:spcBef>
              <a:defRPr/>
            </a:pPr>
            <a:r>
              <a:rPr lang="en-US" sz="1200" b="1" dirty="0" smtClean="0">
                <a:effectLst>
                  <a:outerShdw blurRad="38100" dist="38100" dir="2700000" algn="tl">
                    <a:srgbClr val="000000">
                      <a:alpha val="0"/>
                    </a:srgbClr>
                  </a:outerShdw>
                </a:effectLst>
                <a:latin typeface="Arial" charset="0"/>
                <a:cs typeface="Arial" charset="0"/>
              </a:rPr>
              <a:t>Maintenance Plan, Training Materials,</a:t>
            </a:r>
          </a:p>
          <a:p>
            <a:pPr marL="342900" indent="-342900">
              <a:spcBef>
                <a:spcPct val="20000"/>
              </a:spcBef>
              <a:defRPr/>
            </a:pPr>
            <a:r>
              <a:rPr lang="en-US" sz="1200" b="1" dirty="0" smtClean="0">
                <a:effectLst>
                  <a:outerShdw blurRad="38100" dist="38100" dir="2700000" algn="tl">
                    <a:srgbClr val="000000">
                      <a:alpha val="0"/>
                    </a:srgbClr>
                  </a:outerShdw>
                </a:effectLst>
                <a:latin typeface="Arial" charset="0"/>
                <a:cs typeface="Arial" charset="0"/>
              </a:rPr>
              <a:t>IETM/ETMs, Parts Lists, RPSTL, </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S</a:t>
            </a:r>
            <a:r>
              <a:rPr lang="en-US" sz="1200" b="1" dirty="0" smtClean="0">
                <a:effectLst>
                  <a:outerShdw blurRad="38100" dist="38100" dir="2700000" algn="tl">
                    <a:srgbClr val="000000">
                      <a:alpha val="0"/>
                    </a:srgbClr>
                  </a:outerShdw>
                </a:effectLst>
                <a:latin typeface="Arial" charset="0"/>
                <a:cs typeface="Arial" charset="0"/>
              </a:rPr>
              <a:t>upply Support, MAC, </a:t>
            </a:r>
          </a:p>
          <a:p>
            <a:pPr marL="342900" indent="-342900">
              <a:spcBef>
                <a:spcPct val="20000"/>
              </a:spcBef>
              <a:defRPr/>
            </a:pPr>
            <a:r>
              <a:rPr lang="en-US" sz="1200" b="1" dirty="0" smtClean="0">
                <a:effectLst>
                  <a:outerShdw blurRad="38100" dist="38100" dir="2700000" algn="tl">
                    <a:srgbClr val="000000">
                      <a:alpha val="0"/>
                    </a:srgbClr>
                  </a:outerShdw>
                </a:effectLst>
                <a:latin typeface="Arial" charset="0"/>
                <a:cs typeface="Arial" charset="0"/>
              </a:rPr>
              <a:t>&amp; Other Required Support Products</a:t>
            </a:r>
            <a:endParaRPr lang="en-US" sz="1200" b="1" dirty="0">
              <a:effectLst>
                <a:outerShdw blurRad="38100" dist="38100" dir="2700000" algn="tl">
                  <a:srgbClr val="000000">
                    <a:alpha val="0"/>
                  </a:srgbClr>
                </a:outerShdw>
              </a:effectLst>
              <a:latin typeface="Arial" charset="0"/>
              <a:cs typeface="Arial" charset="0"/>
            </a:endParaRPr>
          </a:p>
        </p:txBody>
      </p:sp>
      <p:sp>
        <p:nvSpPr>
          <p:cNvPr id="10" name="Rectangle 9"/>
          <p:cNvSpPr>
            <a:spLocks noChangeArrowheads="1"/>
          </p:cNvSpPr>
          <p:nvPr/>
        </p:nvSpPr>
        <p:spPr bwMode="auto">
          <a:xfrm>
            <a:off x="152400" y="533400"/>
            <a:ext cx="2971800" cy="1143000"/>
          </a:xfrm>
          <a:prstGeom prst="rect">
            <a:avLst/>
          </a:prstGeom>
          <a:noFill/>
          <a:ln w="19050" algn="ctr">
            <a:solidFill>
              <a:srgbClr val="000000"/>
            </a:solidFill>
            <a:miter lim="800000"/>
            <a:headEnd/>
            <a:tailEnd/>
          </a:ln>
        </p:spPr>
        <p:txBody>
          <a:bodyPr wrap="none" anchor="ctr"/>
          <a:lstStyle/>
          <a:p>
            <a:pPr>
              <a:defRPr/>
            </a:pPr>
            <a:endParaRPr lang="en-US" sz="1400">
              <a:effectLst>
                <a:outerShdw blurRad="38100" dist="38100" dir="2700000" algn="tl">
                  <a:srgbClr val="000000">
                    <a:alpha val="43137"/>
                  </a:srgbClr>
                </a:outerShdw>
              </a:effectLst>
              <a:latin typeface="Arial" charset="0"/>
              <a:cs typeface="Arial" charset="0"/>
            </a:endParaRPr>
          </a:p>
        </p:txBody>
      </p:sp>
      <p:sp>
        <p:nvSpPr>
          <p:cNvPr id="11" name="AutoShape 10"/>
          <p:cNvSpPr>
            <a:spLocks noChangeArrowheads="1"/>
          </p:cNvSpPr>
          <p:nvPr/>
        </p:nvSpPr>
        <p:spPr bwMode="auto">
          <a:xfrm>
            <a:off x="5181600" y="3048000"/>
            <a:ext cx="1600200" cy="1066800"/>
          </a:xfrm>
          <a:custGeom>
            <a:avLst/>
            <a:gdLst>
              <a:gd name="T0" fmla="*/ 1725741 w 21600"/>
              <a:gd name="T1" fmla="*/ 211800 h 21600"/>
              <a:gd name="T2" fmla="*/ 1003541 w 21600"/>
              <a:gd name="T3" fmla="*/ 95577 h 21600"/>
              <a:gd name="T4" fmla="*/ 1539213 w 21600"/>
              <a:gd name="T5" fmla="*/ 347584 h 21600"/>
              <a:gd name="T6" fmla="*/ 2278762 w 21600"/>
              <a:gd name="T7" fmla="*/ 732397 h 21600"/>
              <a:gd name="T8" fmla="*/ 1892482 w 21600"/>
              <a:gd name="T9" fmla="*/ 1010397 h 21600"/>
              <a:gd name="T10" fmla="*/ 1507421 w 21600"/>
              <a:gd name="T11" fmla="*/ 7315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74" y="10811"/>
                </a:moveTo>
                <a:cubicBezTo>
                  <a:pt x="18774" y="10807"/>
                  <a:pt x="18775" y="10803"/>
                  <a:pt x="18775" y="10800"/>
                </a:cubicBezTo>
                <a:cubicBezTo>
                  <a:pt x="18775" y="6395"/>
                  <a:pt x="15204" y="2825"/>
                  <a:pt x="10800" y="2825"/>
                </a:cubicBezTo>
                <a:cubicBezTo>
                  <a:pt x="10772" y="2824"/>
                  <a:pt x="10744" y="2825"/>
                  <a:pt x="10716" y="2825"/>
                </a:cubicBezTo>
                <a:lnTo>
                  <a:pt x="10687" y="0"/>
                </a:lnTo>
                <a:cubicBezTo>
                  <a:pt x="10724" y="0"/>
                  <a:pt x="10762" y="-1"/>
                  <a:pt x="10800" y="0"/>
                </a:cubicBezTo>
                <a:cubicBezTo>
                  <a:pt x="16764" y="0"/>
                  <a:pt x="21600" y="4835"/>
                  <a:pt x="21600" y="10800"/>
                </a:cubicBezTo>
                <a:cubicBezTo>
                  <a:pt x="21600" y="10805"/>
                  <a:pt x="21599" y="10810"/>
                  <a:pt x="21599" y="10816"/>
                </a:cubicBezTo>
                <a:lnTo>
                  <a:pt x="24299" y="10820"/>
                </a:lnTo>
                <a:lnTo>
                  <a:pt x="20180" y="14927"/>
                </a:lnTo>
                <a:lnTo>
                  <a:pt x="16074" y="10807"/>
                </a:lnTo>
                <a:lnTo>
                  <a:pt x="18774" y="10811"/>
                </a:lnTo>
                <a:close/>
              </a:path>
            </a:pathLst>
          </a:custGeom>
          <a:solidFill>
            <a:srgbClr val="92DA28">
              <a:alpha val="49019"/>
            </a:srgbClr>
          </a:solidFill>
          <a:ln w="12700" algn="ctr">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15" name="AutoShape 14"/>
          <p:cNvSpPr>
            <a:spLocks noChangeArrowheads="1"/>
          </p:cNvSpPr>
          <p:nvPr/>
        </p:nvSpPr>
        <p:spPr bwMode="auto">
          <a:xfrm>
            <a:off x="2362200" y="838200"/>
            <a:ext cx="1676400" cy="1295400"/>
          </a:xfrm>
          <a:custGeom>
            <a:avLst/>
            <a:gdLst>
              <a:gd name="T0" fmla="*/ 1725741 w 21600"/>
              <a:gd name="T1" fmla="*/ 211800 h 21600"/>
              <a:gd name="T2" fmla="*/ 1003541 w 21600"/>
              <a:gd name="T3" fmla="*/ 95577 h 21600"/>
              <a:gd name="T4" fmla="*/ 1539213 w 21600"/>
              <a:gd name="T5" fmla="*/ 347584 h 21600"/>
              <a:gd name="T6" fmla="*/ 2278762 w 21600"/>
              <a:gd name="T7" fmla="*/ 732398 h 21600"/>
              <a:gd name="T8" fmla="*/ 1892482 w 21600"/>
              <a:gd name="T9" fmla="*/ 1010397 h 21600"/>
              <a:gd name="T10" fmla="*/ 1507421 w 21600"/>
              <a:gd name="T11" fmla="*/ 73151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74" y="10811"/>
                </a:moveTo>
                <a:cubicBezTo>
                  <a:pt x="18774" y="10807"/>
                  <a:pt x="18775" y="10803"/>
                  <a:pt x="18775" y="10800"/>
                </a:cubicBezTo>
                <a:cubicBezTo>
                  <a:pt x="18775" y="6395"/>
                  <a:pt x="15204" y="2825"/>
                  <a:pt x="10800" y="2825"/>
                </a:cubicBezTo>
                <a:cubicBezTo>
                  <a:pt x="10772" y="2824"/>
                  <a:pt x="10744" y="2825"/>
                  <a:pt x="10716" y="2825"/>
                </a:cubicBezTo>
                <a:lnTo>
                  <a:pt x="10687" y="0"/>
                </a:lnTo>
                <a:cubicBezTo>
                  <a:pt x="10724" y="0"/>
                  <a:pt x="10762" y="-1"/>
                  <a:pt x="10800" y="0"/>
                </a:cubicBezTo>
                <a:cubicBezTo>
                  <a:pt x="16764" y="0"/>
                  <a:pt x="21600" y="4835"/>
                  <a:pt x="21600" y="10800"/>
                </a:cubicBezTo>
                <a:cubicBezTo>
                  <a:pt x="21600" y="10805"/>
                  <a:pt x="21599" y="10810"/>
                  <a:pt x="21599" y="10816"/>
                </a:cubicBezTo>
                <a:lnTo>
                  <a:pt x="24299" y="10820"/>
                </a:lnTo>
                <a:lnTo>
                  <a:pt x="20180" y="14927"/>
                </a:lnTo>
                <a:lnTo>
                  <a:pt x="16074" y="10807"/>
                </a:lnTo>
                <a:lnTo>
                  <a:pt x="18774" y="10811"/>
                </a:lnTo>
                <a:close/>
              </a:path>
            </a:pathLst>
          </a:custGeom>
          <a:solidFill>
            <a:srgbClr val="92DA28">
              <a:alpha val="49019"/>
            </a:srgbClr>
          </a:solidFill>
          <a:ln w="12700" algn="ctr">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16" name="AutoShape 10"/>
          <p:cNvSpPr>
            <a:spLocks noChangeArrowheads="1"/>
          </p:cNvSpPr>
          <p:nvPr/>
        </p:nvSpPr>
        <p:spPr bwMode="auto">
          <a:xfrm>
            <a:off x="6324600" y="4038600"/>
            <a:ext cx="1447800" cy="1219200"/>
          </a:xfrm>
          <a:custGeom>
            <a:avLst/>
            <a:gdLst>
              <a:gd name="T0" fmla="*/ 1725741 w 21600"/>
              <a:gd name="T1" fmla="*/ 211800 h 21600"/>
              <a:gd name="T2" fmla="*/ 1003541 w 21600"/>
              <a:gd name="T3" fmla="*/ 95577 h 21600"/>
              <a:gd name="T4" fmla="*/ 1539213 w 21600"/>
              <a:gd name="T5" fmla="*/ 347584 h 21600"/>
              <a:gd name="T6" fmla="*/ 2278762 w 21600"/>
              <a:gd name="T7" fmla="*/ 732397 h 21600"/>
              <a:gd name="T8" fmla="*/ 1892482 w 21600"/>
              <a:gd name="T9" fmla="*/ 1010397 h 21600"/>
              <a:gd name="T10" fmla="*/ 1507421 w 21600"/>
              <a:gd name="T11" fmla="*/ 7315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74" y="10811"/>
                </a:moveTo>
                <a:cubicBezTo>
                  <a:pt x="18774" y="10807"/>
                  <a:pt x="18775" y="10803"/>
                  <a:pt x="18775" y="10800"/>
                </a:cubicBezTo>
                <a:cubicBezTo>
                  <a:pt x="18775" y="6395"/>
                  <a:pt x="15204" y="2825"/>
                  <a:pt x="10800" y="2825"/>
                </a:cubicBezTo>
                <a:cubicBezTo>
                  <a:pt x="10772" y="2824"/>
                  <a:pt x="10744" y="2825"/>
                  <a:pt x="10716" y="2825"/>
                </a:cubicBezTo>
                <a:lnTo>
                  <a:pt x="10687" y="0"/>
                </a:lnTo>
                <a:cubicBezTo>
                  <a:pt x="10724" y="0"/>
                  <a:pt x="10762" y="-1"/>
                  <a:pt x="10800" y="0"/>
                </a:cubicBezTo>
                <a:cubicBezTo>
                  <a:pt x="16764" y="0"/>
                  <a:pt x="21600" y="4835"/>
                  <a:pt x="21600" y="10800"/>
                </a:cubicBezTo>
                <a:cubicBezTo>
                  <a:pt x="21600" y="10805"/>
                  <a:pt x="21599" y="10810"/>
                  <a:pt x="21599" y="10816"/>
                </a:cubicBezTo>
                <a:lnTo>
                  <a:pt x="24299" y="10820"/>
                </a:lnTo>
                <a:lnTo>
                  <a:pt x="20180" y="14927"/>
                </a:lnTo>
                <a:lnTo>
                  <a:pt x="16074" y="10807"/>
                </a:lnTo>
                <a:lnTo>
                  <a:pt x="18774" y="10811"/>
                </a:lnTo>
                <a:close/>
              </a:path>
            </a:pathLst>
          </a:custGeom>
          <a:solidFill>
            <a:srgbClr val="92DA28">
              <a:alpha val="49019"/>
            </a:srgbClr>
          </a:solidFill>
          <a:ln w="12700" algn="ctr">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17" name="AutoShape 10"/>
          <p:cNvSpPr>
            <a:spLocks noChangeArrowheads="1"/>
          </p:cNvSpPr>
          <p:nvPr/>
        </p:nvSpPr>
        <p:spPr bwMode="auto">
          <a:xfrm>
            <a:off x="3733800" y="1981200"/>
            <a:ext cx="1752600" cy="1219200"/>
          </a:xfrm>
          <a:custGeom>
            <a:avLst/>
            <a:gdLst>
              <a:gd name="T0" fmla="*/ 1725741 w 21600"/>
              <a:gd name="T1" fmla="*/ 211800 h 21600"/>
              <a:gd name="T2" fmla="*/ 1003541 w 21600"/>
              <a:gd name="T3" fmla="*/ 95577 h 21600"/>
              <a:gd name="T4" fmla="*/ 1539213 w 21600"/>
              <a:gd name="T5" fmla="*/ 347584 h 21600"/>
              <a:gd name="T6" fmla="*/ 2278762 w 21600"/>
              <a:gd name="T7" fmla="*/ 732397 h 21600"/>
              <a:gd name="T8" fmla="*/ 1892482 w 21600"/>
              <a:gd name="T9" fmla="*/ 1010397 h 21600"/>
              <a:gd name="T10" fmla="*/ 1507421 w 21600"/>
              <a:gd name="T11" fmla="*/ 7315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74" y="10811"/>
                </a:moveTo>
                <a:cubicBezTo>
                  <a:pt x="18774" y="10807"/>
                  <a:pt x="18775" y="10803"/>
                  <a:pt x="18775" y="10800"/>
                </a:cubicBezTo>
                <a:cubicBezTo>
                  <a:pt x="18775" y="6395"/>
                  <a:pt x="15204" y="2825"/>
                  <a:pt x="10800" y="2825"/>
                </a:cubicBezTo>
                <a:cubicBezTo>
                  <a:pt x="10772" y="2824"/>
                  <a:pt x="10744" y="2825"/>
                  <a:pt x="10716" y="2825"/>
                </a:cubicBezTo>
                <a:lnTo>
                  <a:pt x="10687" y="0"/>
                </a:lnTo>
                <a:cubicBezTo>
                  <a:pt x="10724" y="0"/>
                  <a:pt x="10762" y="-1"/>
                  <a:pt x="10800" y="0"/>
                </a:cubicBezTo>
                <a:cubicBezTo>
                  <a:pt x="16764" y="0"/>
                  <a:pt x="21600" y="4835"/>
                  <a:pt x="21600" y="10800"/>
                </a:cubicBezTo>
                <a:cubicBezTo>
                  <a:pt x="21600" y="10805"/>
                  <a:pt x="21599" y="10810"/>
                  <a:pt x="21599" y="10816"/>
                </a:cubicBezTo>
                <a:lnTo>
                  <a:pt x="24299" y="10820"/>
                </a:lnTo>
                <a:lnTo>
                  <a:pt x="20180" y="14927"/>
                </a:lnTo>
                <a:lnTo>
                  <a:pt x="16074" y="10807"/>
                </a:lnTo>
                <a:lnTo>
                  <a:pt x="18774" y="10811"/>
                </a:lnTo>
                <a:close/>
              </a:path>
            </a:pathLst>
          </a:custGeom>
          <a:solidFill>
            <a:srgbClr val="92DA28">
              <a:alpha val="49019"/>
            </a:srgbClr>
          </a:solidFill>
          <a:ln w="12700" algn="ctr">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18" name="TextBox 17"/>
          <p:cNvSpPr txBox="1"/>
          <p:nvPr/>
        </p:nvSpPr>
        <p:spPr>
          <a:xfrm>
            <a:off x="6705600" y="1295400"/>
            <a:ext cx="1549400" cy="3079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a:t>Analysis Process</a:t>
            </a:r>
          </a:p>
        </p:txBody>
      </p:sp>
      <p:sp>
        <p:nvSpPr>
          <p:cNvPr id="19" name="TextBox 18"/>
          <p:cNvSpPr txBox="1"/>
          <p:nvPr/>
        </p:nvSpPr>
        <p:spPr>
          <a:xfrm>
            <a:off x="685800" y="4876800"/>
            <a:ext cx="1798637" cy="3079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a:t>Contracting Process</a:t>
            </a:r>
          </a:p>
        </p:txBody>
      </p:sp>
      <p:sp>
        <p:nvSpPr>
          <p:cNvPr id="20" name="TextBox 19"/>
          <p:cNvSpPr txBox="1"/>
          <p:nvPr/>
        </p:nvSpPr>
        <p:spPr>
          <a:xfrm>
            <a:off x="4038600" y="838200"/>
            <a:ext cx="746551"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Identify</a:t>
            </a:r>
            <a:endParaRPr lang="en-US" sz="1400"/>
          </a:p>
        </p:txBody>
      </p:sp>
      <p:grpSp>
        <p:nvGrpSpPr>
          <p:cNvPr id="3" name="Group 23"/>
          <p:cNvGrpSpPr/>
          <p:nvPr/>
        </p:nvGrpSpPr>
        <p:grpSpPr>
          <a:xfrm>
            <a:off x="5410200" y="4876800"/>
            <a:ext cx="3505200" cy="1447800"/>
            <a:chOff x="5257800" y="4038601"/>
            <a:chExt cx="3124200" cy="1447800"/>
          </a:xfrm>
        </p:grpSpPr>
        <p:sp>
          <p:nvSpPr>
            <p:cNvPr id="25" name="Rectangle 24"/>
            <p:cNvSpPr>
              <a:spLocks noChangeArrowheads="1"/>
            </p:cNvSpPr>
            <p:nvPr/>
          </p:nvSpPr>
          <p:spPr bwMode="auto">
            <a:xfrm>
              <a:off x="5257800" y="4038601"/>
              <a:ext cx="2988365" cy="1381125"/>
            </a:xfrm>
            <a:prstGeom prst="rect">
              <a:avLst/>
            </a:prstGeom>
            <a:noFill/>
            <a:ln w="12700">
              <a:noFill/>
              <a:miter lim="800000"/>
              <a:headEnd/>
              <a:tailEnd/>
            </a:ln>
          </p:spPr>
          <p:txBody>
            <a:bodyPr lIns="90488" tIns="44450" rIns="90488" bIns="44450"/>
            <a:lstStyle/>
            <a:p>
              <a:pPr marL="342900" indent="-342900">
                <a:spcBef>
                  <a:spcPct val="20000"/>
                </a:spcBef>
                <a:defRPr/>
              </a:pPr>
              <a:r>
                <a:rPr lang="en-US" sz="1200" b="1" dirty="0" smtClean="0">
                  <a:latin typeface="Arial" charset="0"/>
                  <a:cs typeface="Arial" charset="0"/>
                </a:rPr>
                <a:t>Government Generated Support Products</a:t>
              </a:r>
              <a:endParaRPr lang="en-US" sz="1200" b="1" dirty="0">
                <a:latin typeface="Arial" charset="0"/>
                <a:cs typeface="Arial" charset="0"/>
              </a:endParaRP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Provisioning Technical Documentation,</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Maintenance Plan, Training Materials,</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IETM/ETMs, Parts Lists, RPSTL, </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Supply Support, MAC, </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&amp; Other Required Support Products</a:t>
              </a:r>
              <a:endParaRPr lang="en-US" b="1" dirty="0">
                <a:effectLst>
                  <a:outerShdw blurRad="38100" dist="38100" dir="2700000" algn="tl">
                    <a:srgbClr val="000000">
                      <a:alpha val="0"/>
                    </a:srgbClr>
                  </a:outerShdw>
                </a:effectLst>
                <a:latin typeface="Arial" charset="0"/>
                <a:cs typeface="Arial" charset="0"/>
              </a:endParaRPr>
            </a:p>
          </p:txBody>
        </p:sp>
        <p:sp>
          <p:nvSpPr>
            <p:cNvPr id="26" name="Rectangle 25"/>
            <p:cNvSpPr>
              <a:spLocks noChangeArrowheads="1"/>
            </p:cNvSpPr>
            <p:nvPr/>
          </p:nvSpPr>
          <p:spPr bwMode="auto">
            <a:xfrm>
              <a:off x="5257800" y="4267201"/>
              <a:ext cx="3124200" cy="1219200"/>
            </a:xfrm>
            <a:prstGeom prst="rect">
              <a:avLst/>
            </a:prstGeom>
            <a:noFill/>
            <a:ln w="19050" algn="ctr">
              <a:solidFill>
                <a:srgbClr val="000000"/>
              </a:solidFill>
              <a:miter lim="800000"/>
              <a:headEnd/>
              <a:tailEnd/>
            </a:ln>
          </p:spPr>
          <p:txBody>
            <a:bodyPr wrap="none" anchor="ctr"/>
            <a:lstStyle/>
            <a:p>
              <a:pPr>
                <a:defRPr/>
              </a:pPr>
              <a:endParaRPr lang="en-US" sz="1400">
                <a:effectLst>
                  <a:outerShdw blurRad="38100" dist="38100" dir="2700000" algn="tl">
                    <a:srgbClr val="000000">
                      <a:alpha val="43137"/>
                    </a:srgbClr>
                  </a:outerShdw>
                </a:effectLst>
                <a:latin typeface="Arial" charset="0"/>
                <a:cs typeface="Arial" charset="0"/>
              </a:endParaRPr>
            </a:p>
          </p:txBody>
        </p:sp>
      </p:grpSp>
      <p:sp>
        <p:nvSpPr>
          <p:cNvPr id="29" name="TextBox 28"/>
          <p:cNvSpPr txBox="1"/>
          <p:nvPr/>
        </p:nvSpPr>
        <p:spPr>
          <a:xfrm>
            <a:off x="762000" y="2209800"/>
            <a:ext cx="1127488"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Contract For:</a:t>
            </a:r>
            <a:endParaRPr lang="en-US" sz="1400"/>
          </a:p>
        </p:txBody>
      </p:sp>
      <p:sp>
        <p:nvSpPr>
          <p:cNvPr id="30" name="TextBox 29"/>
          <p:cNvSpPr txBox="1"/>
          <p:nvPr/>
        </p:nvSpPr>
        <p:spPr>
          <a:xfrm>
            <a:off x="1676400" y="3200400"/>
            <a:ext cx="1127488"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Contract For:</a:t>
            </a:r>
            <a:endParaRPr lang="en-US" sz="1400"/>
          </a:p>
        </p:txBody>
      </p:sp>
      <p:sp>
        <p:nvSpPr>
          <p:cNvPr id="32" name="Rectangle 31"/>
          <p:cNvSpPr/>
          <p:nvPr/>
        </p:nvSpPr>
        <p:spPr>
          <a:xfrm>
            <a:off x="2895600" y="3048000"/>
            <a:ext cx="3124200" cy="720197"/>
          </a:xfrm>
          <a:prstGeom prst="rect">
            <a:avLst/>
          </a:prstGeom>
        </p:spPr>
        <p:txBody>
          <a:bodyPr wrap="square">
            <a:spAutoFit/>
          </a:bodyPr>
          <a:lstStyle/>
          <a:p>
            <a:pPr marL="342900" lvl="0" indent="-342900">
              <a:spcBef>
                <a:spcPct val="20000"/>
              </a:spcBef>
              <a:defRPr/>
            </a:pPr>
            <a:r>
              <a:rPr lang="en-US" sz="1200" b="1" dirty="0" smtClean="0">
                <a:solidFill>
                  <a:prstClr val="black"/>
                </a:solidFill>
                <a:latin typeface="Arial" charset="0"/>
                <a:cs typeface="Arial" charset="0"/>
              </a:rPr>
              <a:t>FMECA, LORA, MTA, FTA, Use Studies,</a:t>
            </a:r>
          </a:p>
          <a:p>
            <a:pPr marL="342900" lvl="0" indent="-342900">
              <a:spcBef>
                <a:spcPct val="20000"/>
              </a:spcBef>
              <a:defRPr/>
            </a:pPr>
            <a:r>
              <a:rPr lang="en-US" sz="1200" b="1" dirty="0" err="1" smtClean="0">
                <a:solidFill>
                  <a:prstClr val="black"/>
                </a:solidFill>
                <a:latin typeface="Arial" charset="0"/>
                <a:cs typeface="Arial" charset="0"/>
              </a:rPr>
              <a:t>AoA</a:t>
            </a:r>
            <a:r>
              <a:rPr lang="en-US" sz="1200" b="1" dirty="0" smtClean="0">
                <a:solidFill>
                  <a:prstClr val="black"/>
                </a:solidFill>
                <a:latin typeface="Arial" charset="0"/>
                <a:cs typeface="Arial" charset="0"/>
              </a:rPr>
              <a:t>, LCC Analysis, RCM, &amp; Others</a:t>
            </a:r>
          </a:p>
          <a:p>
            <a:pPr marL="342900" lvl="0" indent="-342900">
              <a:spcBef>
                <a:spcPct val="20000"/>
              </a:spcBef>
              <a:defRPr/>
            </a:pPr>
            <a:r>
              <a:rPr lang="en-US" sz="1200" b="1" dirty="0" smtClean="0">
                <a:solidFill>
                  <a:prstClr val="black"/>
                </a:solidFill>
                <a:latin typeface="Arial" charset="0"/>
                <a:cs typeface="Arial" charset="0"/>
              </a:rPr>
              <a:t>IAW</a:t>
            </a:r>
            <a:r>
              <a:rPr lang="en-US" sz="1200" b="1" dirty="0">
                <a:solidFill>
                  <a:prstClr val="black"/>
                </a:solidFill>
                <a:latin typeface="Arial" charset="0"/>
                <a:cs typeface="Arial" charset="0"/>
              </a:rPr>
              <a:t>: </a:t>
            </a:r>
            <a:r>
              <a:rPr lang="en-US" b="1" dirty="0" smtClean="0">
                <a:latin typeface="Arial" pitchFamily="34" charset="0"/>
              </a:rPr>
              <a:t>SAE</a:t>
            </a:r>
            <a:r>
              <a:rPr lang="en-US" dirty="0" smtClean="0"/>
              <a:t> </a:t>
            </a:r>
            <a:r>
              <a:rPr lang="en-US" sz="1200" b="1" dirty="0" smtClean="0">
                <a:solidFill>
                  <a:prstClr val="black"/>
                </a:solidFill>
                <a:latin typeface="Arial" charset="0"/>
                <a:cs typeface="Arial" charset="0"/>
              </a:rPr>
              <a:t>TA-STD-0017</a:t>
            </a:r>
            <a:endParaRPr lang="en-US" sz="1200" b="1" dirty="0">
              <a:solidFill>
                <a:prstClr val="black"/>
              </a:solidFill>
              <a:latin typeface="Arial" charset="0"/>
              <a:cs typeface="Arial" charset="0"/>
            </a:endParaRPr>
          </a:p>
        </p:txBody>
      </p:sp>
      <p:sp>
        <p:nvSpPr>
          <p:cNvPr id="33" name="TextBox 32"/>
          <p:cNvSpPr txBox="1"/>
          <p:nvPr/>
        </p:nvSpPr>
        <p:spPr>
          <a:xfrm>
            <a:off x="5562600" y="2057400"/>
            <a:ext cx="746551"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Identify</a:t>
            </a:r>
            <a:endParaRPr lang="en-US" sz="1400"/>
          </a:p>
        </p:txBody>
      </p:sp>
      <p:sp>
        <p:nvSpPr>
          <p:cNvPr id="35" name="Rectangle 34"/>
          <p:cNvSpPr>
            <a:spLocks noChangeArrowheads="1"/>
          </p:cNvSpPr>
          <p:nvPr/>
        </p:nvSpPr>
        <p:spPr bwMode="auto">
          <a:xfrm>
            <a:off x="4572000" y="3733800"/>
            <a:ext cx="2971800" cy="990599"/>
          </a:xfrm>
          <a:prstGeom prst="rect">
            <a:avLst/>
          </a:prstGeom>
          <a:noFill/>
          <a:ln w="12700">
            <a:noFill/>
            <a:miter lim="800000"/>
            <a:headEnd/>
            <a:tailEnd/>
          </a:ln>
        </p:spPr>
        <p:txBody>
          <a:bodyPr lIns="90488" tIns="44450" rIns="90488" bIns="44450"/>
          <a:lstStyle/>
          <a:p>
            <a:pPr marL="342900" indent="-342900">
              <a:spcBef>
                <a:spcPct val="20000"/>
              </a:spcBef>
              <a:defRPr/>
            </a:pPr>
            <a:r>
              <a:rPr lang="en-US" sz="1200" b="1" dirty="0" smtClean="0">
                <a:latin typeface="Arial" charset="0"/>
                <a:cs typeface="Arial" charset="0"/>
              </a:rPr>
              <a:t>Logistics Product Data Deliverables</a:t>
            </a:r>
          </a:p>
          <a:p>
            <a:pPr marL="342900" indent="-342900">
              <a:spcBef>
                <a:spcPct val="20000"/>
              </a:spcBef>
              <a:defRPr/>
            </a:pPr>
            <a:r>
              <a:rPr lang="en-US" sz="1200" b="1" dirty="0" smtClean="0">
                <a:latin typeface="Arial" charset="0"/>
                <a:cs typeface="Arial" charset="0"/>
              </a:rPr>
              <a:t>Provisioning Data, Task Data </a:t>
            </a:r>
          </a:p>
          <a:p>
            <a:pPr marL="342900" indent="-342900">
              <a:spcBef>
                <a:spcPct val="20000"/>
              </a:spcBef>
              <a:defRPr/>
            </a:pPr>
            <a:r>
              <a:rPr lang="en-US" sz="1200" b="1" dirty="0" smtClean="0">
                <a:latin typeface="Arial" charset="0"/>
                <a:cs typeface="Arial" charset="0"/>
              </a:rPr>
              <a:t>Cataloging Data, &amp; Other Data</a:t>
            </a:r>
          </a:p>
          <a:p>
            <a:pPr marL="342900" lvl="0" indent="-342900">
              <a:spcBef>
                <a:spcPct val="20000"/>
              </a:spcBef>
              <a:defRPr/>
            </a:pPr>
            <a:r>
              <a:rPr lang="en-US" sz="1200" b="1" dirty="0">
                <a:solidFill>
                  <a:prstClr val="black"/>
                </a:solidFill>
                <a:latin typeface="Arial" charset="0"/>
                <a:cs typeface="Arial" charset="0"/>
              </a:rPr>
              <a:t>IAW: </a:t>
            </a:r>
            <a:r>
              <a:rPr lang="en-US" b="1" dirty="0" smtClean="0">
                <a:solidFill>
                  <a:prstClr val="black"/>
                </a:solidFill>
                <a:latin typeface="Arial" charset="0"/>
                <a:cs typeface="Arial" charset="0"/>
              </a:rPr>
              <a:t>SAE </a:t>
            </a:r>
            <a:r>
              <a:rPr lang="en-US" sz="1200" b="1" dirty="0" smtClean="0">
                <a:solidFill>
                  <a:prstClr val="black"/>
                </a:solidFill>
                <a:latin typeface="Arial" charset="0"/>
                <a:cs typeface="Arial" charset="0"/>
              </a:rPr>
              <a:t>GEIA-STD-0007</a:t>
            </a:r>
            <a:endParaRPr lang="en-US" sz="1050" b="1" dirty="0">
              <a:latin typeface="Arial" charset="0"/>
              <a:cs typeface="Arial" charset="0"/>
            </a:endParaRPr>
          </a:p>
        </p:txBody>
      </p:sp>
      <p:sp>
        <p:nvSpPr>
          <p:cNvPr id="36" name="Rectangle 35"/>
          <p:cNvSpPr>
            <a:spLocks noChangeArrowheads="1"/>
          </p:cNvSpPr>
          <p:nvPr/>
        </p:nvSpPr>
        <p:spPr bwMode="auto">
          <a:xfrm>
            <a:off x="4572000" y="3962400"/>
            <a:ext cx="2424545" cy="723900"/>
          </a:xfrm>
          <a:prstGeom prst="rect">
            <a:avLst/>
          </a:prstGeom>
          <a:noFill/>
          <a:ln w="19050" algn="ctr">
            <a:solidFill>
              <a:srgbClr val="000000"/>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7" name="TextBox 36"/>
          <p:cNvSpPr txBox="1"/>
          <p:nvPr/>
        </p:nvSpPr>
        <p:spPr>
          <a:xfrm>
            <a:off x="2819400" y="4191000"/>
            <a:ext cx="1649875"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Require Delivery Of:</a:t>
            </a:r>
            <a:endParaRPr lang="en-US" sz="1400"/>
          </a:p>
        </p:txBody>
      </p:sp>
      <p:sp>
        <p:nvSpPr>
          <p:cNvPr id="38" name="TextBox 37"/>
          <p:cNvSpPr txBox="1"/>
          <p:nvPr/>
        </p:nvSpPr>
        <p:spPr>
          <a:xfrm>
            <a:off x="6858000" y="3124200"/>
            <a:ext cx="865109"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Generate</a:t>
            </a:r>
            <a:endParaRPr lang="en-US" sz="1400"/>
          </a:p>
        </p:txBody>
      </p:sp>
      <p:sp>
        <p:nvSpPr>
          <p:cNvPr id="39" name="TextBox 38"/>
          <p:cNvSpPr txBox="1"/>
          <p:nvPr/>
        </p:nvSpPr>
        <p:spPr>
          <a:xfrm>
            <a:off x="7848600" y="4114800"/>
            <a:ext cx="865109"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Generate</a:t>
            </a:r>
            <a:endParaRPr lang="en-US" sz="1400"/>
          </a:p>
        </p:txBody>
      </p:sp>
      <p:sp>
        <p:nvSpPr>
          <p:cNvPr id="40" name="TextBox 39"/>
          <p:cNvSpPr txBox="1"/>
          <p:nvPr/>
        </p:nvSpPr>
        <p:spPr>
          <a:xfrm>
            <a:off x="3352800" y="5486400"/>
            <a:ext cx="1944571" cy="276999"/>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dirty="0" smtClean="0"/>
              <a:t>Government Generates:</a:t>
            </a:r>
            <a:endParaRPr lang="en-US" dirty="0"/>
          </a:p>
        </p:txBody>
      </p:sp>
      <p:sp>
        <p:nvSpPr>
          <p:cNvPr id="31" name="Oval 30"/>
          <p:cNvSpPr/>
          <p:nvPr/>
        </p:nvSpPr>
        <p:spPr>
          <a:xfrm>
            <a:off x="4419600" y="381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Step 1</a:t>
            </a:r>
            <a:endParaRPr lang="en-US" sz="1000" b="1" dirty="0">
              <a:solidFill>
                <a:schemeClr val="bg1"/>
              </a:solidFill>
            </a:endParaRPr>
          </a:p>
        </p:txBody>
      </p:sp>
      <p:sp>
        <p:nvSpPr>
          <p:cNvPr id="34" name="Oval 33"/>
          <p:cNvSpPr/>
          <p:nvPr/>
        </p:nvSpPr>
        <p:spPr>
          <a:xfrm>
            <a:off x="5943600" y="1600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Step 2</a:t>
            </a:r>
            <a:endParaRPr lang="en-US" sz="1000" b="1">
              <a:solidFill>
                <a:schemeClr val="bg1"/>
              </a:solidFill>
            </a:endParaRPr>
          </a:p>
        </p:txBody>
      </p:sp>
      <p:sp>
        <p:nvSpPr>
          <p:cNvPr id="41" name="Oval 40"/>
          <p:cNvSpPr/>
          <p:nvPr/>
        </p:nvSpPr>
        <p:spPr>
          <a:xfrm>
            <a:off x="7391400" y="2667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Step 3</a:t>
            </a:r>
            <a:endParaRPr lang="en-US" sz="1000" b="1">
              <a:solidFill>
                <a:schemeClr val="bg1"/>
              </a:solidFill>
            </a:endParaRPr>
          </a:p>
        </p:txBody>
      </p:sp>
      <p:sp>
        <p:nvSpPr>
          <p:cNvPr id="42" name="Oval 41"/>
          <p:cNvSpPr/>
          <p:nvPr/>
        </p:nvSpPr>
        <p:spPr>
          <a:xfrm>
            <a:off x="8382000" y="3657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Step 4</a:t>
            </a:r>
            <a:endParaRPr lang="en-US" sz="1000" b="1">
              <a:solidFill>
                <a:schemeClr val="bg1"/>
              </a:solidFill>
            </a:endParaRPr>
          </a:p>
        </p:txBody>
      </p:sp>
      <p:sp>
        <p:nvSpPr>
          <p:cNvPr id="43" name="Oval 42"/>
          <p:cNvSpPr/>
          <p:nvPr/>
        </p:nvSpPr>
        <p:spPr>
          <a:xfrm>
            <a:off x="4038600" y="58674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Step 5</a:t>
            </a:r>
            <a:endParaRPr lang="en-US" sz="1000" b="1">
              <a:solidFill>
                <a:schemeClr val="bg1"/>
              </a:solidFill>
            </a:endParaRPr>
          </a:p>
        </p:txBody>
      </p:sp>
      <p:sp>
        <p:nvSpPr>
          <p:cNvPr id="44" name="Slide Number Placeholder 43"/>
          <p:cNvSpPr>
            <a:spLocks noGrp="1"/>
          </p:cNvSpPr>
          <p:nvPr>
            <p:ph type="sldNum" sz="quarter" idx="10"/>
          </p:nvPr>
        </p:nvSpPr>
        <p:spPr/>
        <p:txBody>
          <a:bodyPr/>
          <a:lstStyle/>
          <a:p>
            <a:pPr>
              <a:defRPr/>
            </a:pPr>
            <a:fld id="{E91CE535-1181-4C78-B0A8-92883B6C57B7}" type="slidenum">
              <a:rPr lang="en-US" smtClean="0"/>
              <a:pPr>
                <a:defRPr/>
              </a:pPr>
              <a:t>24</a:t>
            </a:fld>
            <a:endParaRPr lang="en-US"/>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400537"/>
            <a:ext cx="2261420" cy="4710896"/>
          </a:xfrm>
          <a:prstGeom prst="rect">
            <a:avLst/>
          </a:prstGeom>
          <a:solidFill>
            <a:srgbClr val="FCFEB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 name="Rectangle 29"/>
          <p:cNvSpPr/>
          <p:nvPr/>
        </p:nvSpPr>
        <p:spPr>
          <a:xfrm>
            <a:off x="2261418" y="1400537"/>
            <a:ext cx="6882581" cy="4710896"/>
          </a:xfrm>
          <a:prstGeom prst="rect">
            <a:avLst/>
          </a:prstGeom>
          <a:solidFill>
            <a:srgbClr val="CC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 name="Oval 11"/>
          <p:cNvSpPr/>
          <p:nvPr/>
        </p:nvSpPr>
        <p:spPr>
          <a:xfrm>
            <a:off x="2550300" y="1446835"/>
            <a:ext cx="4429246" cy="3658565"/>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83970" name="Title 3"/>
          <p:cNvSpPr>
            <a:spLocks noGrp="1"/>
          </p:cNvSpPr>
          <p:nvPr>
            <p:ph type="title"/>
          </p:nvPr>
        </p:nvSpPr>
        <p:spPr/>
        <p:txBody>
          <a:bodyPr anchor="t">
            <a:normAutofit fontScale="90000"/>
          </a:bodyPr>
          <a:lstStyle/>
          <a:p>
            <a:pPr eaLnBrk="1" hangingPunct="1"/>
            <a:r>
              <a:rPr lang="en-US" sz="2400" dirty="0" smtClean="0"/>
              <a:t>              PSA, Design Requirements Analysis in MSA Phase   …                 </a:t>
            </a:r>
          </a:p>
        </p:txBody>
      </p:sp>
      <p:sp>
        <p:nvSpPr>
          <p:cNvPr id="31" name="Slide Number Placeholder 30"/>
          <p:cNvSpPr>
            <a:spLocks noGrp="1"/>
          </p:cNvSpPr>
          <p:nvPr>
            <p:ph type="sldNum" sz="quarter" idx="12"/>
          </p:nvPr>
        </p:nvSpPr>
        <p:spPr/>
        <p:txBody>
          <a:bodyPr/>
          <a:lstStyle/>
          <a:p>
            <a:pPr>
              <a:defRPr/>
            </a:pPr>
            <a:fld id="{3E6A0387-CF10-43DC-AA18-671B50276096}" type="slidenum">
              <a:rPr lang="en-US" sz="1400" smtClean="0"/>
              <a:pPr>
                <a:defRPr/>
              </a:pPr>
              <a:t>25</a:t>
            </a:fld>
            <a:endParaRPr lang="en-US" sz="1400" dirty="0"/>
          </a:p>
        </p:txBody>
      </p:sp>
      <p:sp>
        <p:nvSpPr>
          <p:cNvPr id="5" name="Rectangle 4"/>
          <p:cNvSpPr/>
          <p:nvPr/>
        </p:nvSpPr>
        <p:spPr>
          <a:xfrm>
            <a:off x="5683181" y="4991575"/>
            <a:ext cx="1655179" cy="10972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Supportability Related Design Factors</a:t>
            </a:r>
            <a:endParaRPr lang="en-US" dirty="0">
              <a:solidFill>
                <a:schemeClr val="tx1"/>
              </a:solidFill>
            </a:endParaRPr>
          </a:p>
          <a:p>
            <a:pPr algn="ctr" fontAlgn="auto">
              <a:spcBef>
                <a:spcPts val="0"/>
              </a:spcBef>
              <a:spcAft>
                <a:spcPts val="0"/>
              </a:spcAft>
              <a:defRPr/>
            </a:pPr>
            <a:r>
              <a:rPr lang="en-US" dirty="0">
                <a:solidFill>
                  <a:schemeClr val="tx1"/>
                </a:solidFill>
              </a:rPr>
              <a:t>Requirements/</a:t>
            </a:r>
          </a:p>
          <a:p>
            <a:pPr algn="ctr" fontAlgn="auto">
              <a:spcBef>
                <a:spcPts val="0"/>
              </a:spcBef>
              <a:spcAft>
                <a:spcPts val="0"/>
              </a:spcAft>
              <a:defRPr/>
            </a:pPr>
            <a:r>
              <a:rPr lang="en-US" dirty="0">
                <a:solidFill>
                  <a:schemeClr val="tx1"/>
                </a:solidFill>
              </a:rPr>
              <a:t>Constraints </a:t>
            </a:r>
          </a:p>
        </p:txBody>
      </p:sp>
      <p:sp>
        <p:nvSpPr>
          <p:cNvPr id="6" name="Rectangle 5"/>
          <p:cNvSpPr/>
          <p:nvPr/>
        </p:nvSpPr>
        <p:spPr>
          <a:xfrm>
            <a:off x="2936725" y="2245489"/>
            <a:ext cx="1563624" cy="10972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Intended Use/</a:t>
            </a:r>
            <a:endParaRPr lang="en-US" dirty="0">
              <a:solidFill>
                <a:schemeClr val="tx1"/>
              </a:solidFill>
            </a:endParaRPr>
          </a:p>
          <a:p>
            <a:pPr algn="ctr" fontAlgn="auto">
              <a:spcBef>
                <a:spcPts val="0"/>
              </a:spcBef>
              <a:spcAft>
                <a:spcPts val="0"/>
              </a:spcAft>
              <a:defRPr/>
            </a:pPr>
            <a:r>
              <a:rPr lang="en-US" dirty="0" smtClean="0">
                <a:solidFill>
                  <a:schemeClr val="tx1"/>
                </a:solidFill>
              </a:rPr>
              <a:t>Technological Opportunities</a:t>
            </a:r>
            <a:endParaRPr lang="en-US" dirty="0">
              <a:solidFill>
                <a:schemeClr val="tx1"/>
              </a:solidFill>
            </a:endParaRPr>
          </a:p>
        </p:txBody>
      </p:sp>
      <p:sp>
        <p:nvSpPr>
          <p:cNvPr id="7" name="Rectangle 6"/>
          <p:cNvSpPr/>
          <p:nvPr/>
        </p:nvSpPr>
        <p:spPr>
          <a:xfrm>
            <a:off x="5021499" y="2245489"/>
            <a:ext cx="1552937" cy="10972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Comparative Analysis / Support System Standardization</a:t>
            </a:r>
            <a:endParaRPr lang="en-US" dirty="0">
              <a:solidFill>
                <a:schemeClr val="tx1"/>
              </a:solidFill>
            </a:endParaRPr>
          </a:p>
        </p:txBody>
      </p:sp>
      <p:sp>
        <p:nvSpPr>
          <p:cNvPr id="8" name="Rectangle 7"/>
          <p:cNvSpPr/>
          <p:nvPr/>
        </p:nvSpPr>
        <p:spPr>
          <a:xfrm>
            <a:off x="3956624" y="4004849"/>
            <a:ext cx="1414041" cy="8681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Evaluation of Alternatives and Tradeoff Analysis</a:t>
            </a:r>
            <a:endParaRPr lang="en-US" dirty="0">
              <a:solidFill>
                <a:schemeClr val="tx1"/>
              </a:solidFill>
            </a:endParaRPr>
          </a:p>
        </p:txBody>
      </p:sp>
      <p:sp>
        <p:nvSpPr>
          <p:cNvPr id="9" name="Left-Up Arrow 8"/>
          <p:cNvSpPr/>
          <p:nvPr/>
        </p:nvSpPr>
        <p:spPr>
          <a:xfrm>
            <a:off x="5405387" y="3341224"/>
            <a:ext cx="609600" cy="1149753"/>
          </a:xfrm>
          <a:prstGeom prst="leftUp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10" name="Left-Right Arrow 9"/>
          <p:cNvSpPr/>
          <p:nvPr/>
        </p:nvSpPr>
        <p:spPr>
          <a:xfrm>
            <a:off x="4514138" y="2680500"/>
            <a:ext cx="507361" cy="304800"/>
          </a:xfrm>
          <a:prstGeom prst="lef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15" name="Bent-Up Arrow 14"/>
          <p:cNvSpPr/>
          <p:nvPr/>
        </p:nvSpPr>
        <p:spPr>
          <a:xfrm rot="5400000">
            <a:off x="4739603" y="4957578"/>
            <a:ext cx="788043" cy="1104900"/>
          </a:xfrm>
          <a:prstGeom prst="bentUp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83981" name="TextBox 15"/>
          <p:cNvSpPr txBox="1">
            <a:spLocks noChangeArrowheads="1"/>
          </p:cNvSpPr>
          <p:nvPr/>
        </p:nvSpPr>
        <p:spPr bwMode="auto">
          <a:xfrm>
            <a:off x="7906215" y="5367358"/>
            <a:ext cx="1237785" cy="523220"/>
          </a:xfrm>
          <a:prstGeom prst="rect">
            <a:avLst/>
          </a:prstGeom>
          <a:noFill/>
          <a:ln w="9525">
            <a:noFill/>
            <a:miter lim="800000"/>
            <a:headEnd/>
            <a:tailEnd/>
          </a:ln>
        </p:spPr>
        <p:txBody>
          <a:bodyPr wrap="square">
            <a:spAutoFit/>
          </a:bodyPr>
          <a:lstStyle/>
          <a:p>
            <a:pPr algn="ctr"/>
            <a:r>
              <a:rPr lang="en-US" sz="1400" b="1" dirty="0" smtClean="0">
                <a:latin typeface="Calibri" pitchFamily="34" charset="0"/>
              </a:rPr>
              <a:t>Customer Requirements</a:t>
            </a:r>
            <a:endParaRPr lang="en-US" sz="1400" b="1" dirty="0">
              <a:latin typeface="Calibri" pitchFamily="34" charset="0"/>
            </a:endParaRPr>
          </a:p>
        </p:txBody>
      </p:sp>
      <p:sp>
        <p:nvSpPr>
          <p:cNvPr id="17" name="Right Arrow 16"/>
          <p:cNvSpPr/>
          <p:nvPr/>
        </p:nvSpPr>
        <p:spPr>
          <a:xfrm>
            <a:off x="7353300" y="5403325"/>
            <a:ext cx="475400" cy="4572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83983" name="TextBox 15"/>
          <p:cNvSpPr txBox="1">
            <a:spLocks noChangeArrowheads="1"/>
          </p:cNvSpPr>
          <p:nvPr/>
        </p:nvSpPr>
        <p:spPr bwMode="auto">
          <a:xfrm>
            <a:off x="3718881" y="1738132"/>
            <a:ext cx="2033747" cy="307777"/>
          </a:xfrm>
          <a:prstGeom prst="rect">
            <a:avLst/>
          </a:prstGeom>
          <a:noFill/>
          <a:ln w="9525">
            <a:noFill/>
            <a:miter lim="800000"/>
            <a:headEnd/>
            <a:tailEnd/>
          </a:ln>
        </p:spPr>
        <p:txBody>
          <a:bodyPr wrap="square">
            <a:spAutoFit/>
          </a:bodyPr>
          <a:lstStyle/>
          <a:p>
            <a:r>
              <a:rPr lang="en-US" sz="1400" dirty="0">
                <a:latin typeface="Calibri" pitchFamily="34" charset="0"/>
              </a:rPr>
              <a:t>Design Requirements</a:t>
            </a:r>
          </a:p>
        </p:txBody>
      </p:sp>
      <p:sp>
        <p:nvSpPr>
          <p:cNvPr id="19" name="Left-Up Arrow 18"/>
          <p:cNvSpPr/>
          <p:nvPr/>
        </p:nvSpPr>
        <p:spPr>
          <a:xfrm rot="5400000">
            <a:off x="924269" y="2520157"/>
            <a:ext cx="814387" cy="908050"/>
          </a:xfrm>
          <a:prstGeom prst="leftUpArrow">
            <a:avLst>
              <a:gd name="adj1" fmla="val 16367"/>
              <a:gd name="adj2" fmla="val 24153"/>
              <a:gd name="adj3" fmla="val 25000"/>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23" name="Left-Up Arrow 22"/>
          <p:cNvSpPr/>
          <p:nvPr/>
        </p:nvSpPr>
        <p:spPr>
          <a:xfrm flipH="1">
            <a:off x="3310375" y="3341225"/>
            <a:ext cx="609600" cy="1184476"/>
          </a:xfrm>
          <a:prstGeom prst="leftUp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24" name="Oval 23"/>
          <p:cNvSpPr/>
          <p:nvPr/>
        </p:nvSpPr>
        <p:spPr>
          <a:xfrm>
            <a:off x="2879241" y="2071861"/>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4</a:t>
            </a:r>
            <a:endParaRPr lang="en-US" sz="1100" b="1" dirty="0"/>
          </a:p>
        </p:txBody>
      </p:sp>
      <p:sp>
        <p:nvSpPr>
          <p:cNvPr id="25" name="Oval 24"/>
          <p:cNvSpPr/>
          <p:nvPr/>
        </p:nvSpPr>
        <p:spPr>
          <a:xfrm>
            <a:off x="6352765" y="2071861"/>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6</a:t>
            </a:r>
            <a:endParaRPr lang="en-US" sz="1100" b="1" dirty="0"/>
          </a:p>
        </p:txBody>
      </p:sp>
      <p:sp>
        <p:nvSpPr>
          <p:cNvPr id="26" name="Oval 25"/>
          <p:cNvSpPr/>
          <p:nvPr/>
        </p:nvSpPr>
        <p:spPr>
          <a:xfrm>
            <a:off x="4884523" y="3102013"/>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5</a:t>
            </a:r>
            <a:endParaRPr lang="en-US" sz="1100" b="1" dirty="0"/>
          </a:p>
        </p:txBody>
      </p:sp>
      <p:sp>
        <p:nvSpPr>
          <p:cNvPr id="27" name="Oval 26"/>
          <p:cNvSpPr/>
          <p:nvPr/>
        </p:nvSpPr>
        <p:spPr>
          <a:xfrm>
            <a:off x="4273717" y="3102013"/>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7</a:t>
            </a:r>
            <a:endParaRPr lang="en-US" sz="1100" b="1" dirty="0"/>
          </a:p>
        </p:txBody>
      </p:sp>
      <p:sp>
        <p:nvSpPr>
          <p:cNvPr id="28" name="Oval 27"/>
          <p:cNvSpPr/>
          <p:nvPr/>
        </p:nvSpPr>
        <p:spPr>
          <a:xfrm>
            <a:off x="5127598" y="3854365"/>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1000" b="1" dirty="0" smtClean="0"/>
              <a:t>11</a:t>
            </a:r>
            <a:endParaRPr lang="en-US" sz="800" b="1" dirty="0"/>
          </a:p>
        </p:txBody>
      </p:sp>
      <p:sp>
        <p:nvSpPr>
          <p:cNvPr id="29" name="Oval 28"/>
          <p:cNvSpPr/>
          <p:nvPr/>
        </p:nvSpPr>
        <p:spPr>
          <a:xfrm>
            <a:off x="7140860" y="482876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8</a:t>
            </a:r>
            <a:endParaRPr lang="en-US" sz="1100" b="1" dirty="0"/>
          </a:p>
        </p:txBody>
      </p:sp>
      <p:sp>
        <p:nvSpPr>
          <p:cNvPr id="34" name="Diamond 33"/>
          <p:cNvSpPr/>
          <p:nvPr/>
        </p:nvSpPr>
        <p:spPr>
          <a:xfrm>
            <a:off x="1886674" y="1076444"/>
            <a:ext cx="740779" cy="613458"/>
          </a:xfrm>
          <a:prstGeom prst="diamond">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solidFill>
                  <a:schemeClr val="tx1"/>
                </a:solidFill>
              </a:rPr>
              <a:t>MDD</a:t>
            </a:r>
            <a:endParaRPr lang="en-US" sz="1100" b="1" dirty="0">
              <a:solidFill>
                <a:schemeClr val="tx1"/>
              </a:solidFill>
            </a:endParaRPr>
          </a:p>
        </p:txBody>
      </p:sp>
      <p:sp>
        <p:nvSpPr>
          <p:cNvPr id="18" name="Rectangle 17"/>
          <p:cNvSpPr/>
          <p:nvPr/>
        </p:nvSpPr>
        <p:spPr>
          <a:xfrm>
            <a:off x="312509" y="1423682"/>
            <a:ext cx="1554480" cy="10972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Joint Capabilities Integration &amp; Development System</a:t>
            </a:r>
          </a:p>
        </p:txBody>
      </p:sp>
      <p:sp>
        <p:nvSpPr>
          <p:cNvPr id="35" name="Isosceles Triangle 34"/>
          <p:cNvSpPr/>
          <p:nvPr/>
        </p:nvSpPr>
        <p:spPr>
          <a:xfrm>
            <a:off x="8646289" y="1027064"/>
            <a:ext cx="520861" cy="431338"/>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solidFill>
                  <a:schemeClr val="tx1"/>
                </a:solidFill>
              </a:rPr>
              <a:t>A</a:t>
            </a:r>
            <a:endParaRPr lang="en-US" sz="1100" b="1" dirty="0">
              <a:solidFill>
                <a:schemeClr val="tx1"/>
              </a:solidFill>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5788" y="4800600"/>
            <a:ext cx="6553200" cy="1295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schemeClr val="tx1"/>
              </a:solidFill>
            </a:endParaRPr>
          </a:p>
        </p:txBody>
      </p:sp>
      <p:sp>
        <p:nvSpPr>
          <p:cNvPr id="5" name="Title 3"/>
          <p:cNvSpPr txBox="1">
            <a:spLocks/>
          </p:cNvSpPr>
          <p:nvPr/>
        </p:nvSpPr>
        <p:spPr bwMode="auto">
          <a:xfrm>
            <a:off x="492125" y="95250"/>
            <a:ext cx="8229600" cy="868363"/>
          </a:xfrm>
          <a:prstGeom prst="rect">
            <a:avLst/>
          </a:prstGeom>
          <a:noFill/>
          <a:ln>
            <a:miter lim="800000"/>
            <a:headEnd/>
            <a:tailEnd/>
          </a:ln>
        </p:spPr>
        <p:txBody>
          <a:bodyPr/>
          <a:lstStyle/>
          <a:p>
            <a:pPr algn="ctr" defTabSz="457200">
              <a:defRPr/>
            </a:pPr>
            <a:endParaRPr lang="en-US" sz="2800" b="1">
              <a:solidFill>
                <a:srgbClr val="C00000"/>
              </a:solidFill>
              <a:effectLst>
                <a:outerShdw blurRad="38100" dist="38100" dir="2700000" algn="tl">
                  <a:srgbClr val="000000">
                    <a:alpha val="43137"/>
                  </a:srgbClr>
                </a:outerShdw>
              </a:effectLst>
              <a:latin typeface="Comic Sans MS" pitchFamily="66" charset="0"/>
              <a:ea typeface="+mj-ea"/>
              <a:cs typeface="+mj-cs"/>
            </a:endParaRPr>
          </a:p>
        </p:txBody>
      </p:sp>
      <p:sp>
        <p:nvSpPr>
          <p:cNvPr id="880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7" name="Rectangle 6"/>
          <p:cNvSpPr/>
          <p:nvPr/>
        </p:nvSpPr>
        <p:spPr>
          <a:xfrm>
            <a:off x="1398588" y="14732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Customer</a:t>
            </a:r>
          </a:p>
          <a:p>
            <a:pPr algn="ctr" fontAlgn="auto">
              <a:spcBef>
                <a:spcPts val="0"/>
              </a:spcBef>
              <a:spcAft>
                <a:spcPts val="0"/>
              </a:spcAft>
              <a:defRPr/>
            </a:pPr>
            <a:r>
              <a:rPr lang="en-US">
                <a:solidFill>
                  <a:schemeClr val="tx1"/>
                </a:solidFill>
              </a:rPr>
              <a:t>Requirements</a:t>
            </a:r>
          </a:p>
        </p:txBody>
      </p:sp>
      <p:sp>
        <p:nvSpPr>
          <p:cNvPr id="9" name="Rectangle 8"/>
          <p:cNvSpPr/>
          <p:nvPr/>
        </p:nvSpPr>
        <p:spPr>
          <a:xfrm>
            <a:off x="1398588" y="2537460"/>
            <a:ext cx="1143000" cy="6858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Engineering </a:t>
            </a:r>
          </a:p>
          <a:p>
            <a:pPr algn="ctr" fontAlgn="auto">
              <a:spcBef>
                <a:spcPts val="0"/>
              </a:spcBef>
              <a:spcAft>
                <a:spcPts val="0"/>
              </a:spcAft>
              <a:defRPr/>
            </a:pPr>
            <a:r>
              <a:rPr lang="en-US">
                <a:solidFill>
                  <a:schemeClr val="tx1"/>
                </a:solidFill>
              </a:rPr>
              <a:t>Design</a:t>
            </a:r>
          </a:p>
          <a:p>
            <a:pPr algn="ctr" fontAlgn="auto">
              <a:spcBef>
                <a:spcPts val="0"/>
              </a:spcBef>
              <a:spcAft>
                <a:spcPts val="0"/>
              </a:spcAft>
              <a:defRPr/>
            </a:pPr>
            <a:r>
              <a:rPr lang="en-US">
                <a:solidFill>
                  <a:schemeClr val="tx1"/>
                </a:solidFill>
              </a:rPr>
              <a:t>Drawings</a:t>
            </a:r>
          </a:p>
        </p:txBody>
      </p:sp>
      <p:sp>
        <p:nvSpPr>
          <p:cNvPr id="10" name="Rectangle 9"/>
          <p:cNvSpPr/>
          <p:nvPr/>
        </p:nvSpPr>
        <p:spPr>
          <a:xfrm>
            <a:off x="1398588" y="355092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Product</a:t>
            </a:r>
          </a:p>
          <a:p>
            <a:pPr algn="ctr" fontAlgn="auto">
              <a:spcBef>
                <a:spcPts val="0"/>
              </a:spcBef>
              <a:spcAft>
                <a:spcPts val="0"/>
              </a:spcAft>
              <a:defRPr/>
            </a:pPr>
            <a:r>
              <a:rPr lang="en-US">
                <a:solidFill>
                  <a:schemeClr val="tx1"/>
                </a:solidFill>
              </a:rPr>
              <a:t>Breakdown</a:t>
            </a:r>
          </a:p>
        </p:txBody>
      </p:sp>
      <p:sp>
        <p:nvSpPr>
          <p:cNvPr id="14" name="Rectangle 13"/>
          <p:cNvSpPr/>
          <p:nvPr/>
        </p:nvSpPr>
        <p:spPr>
          <a:xfrm>
            <a:off x="2160588" y="5257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Parts/</a:t>
            </a:r>
          </a:p>
          <a:p>
            <a:pPr algn="ctr" fontAlgn="auto">
              <a:spcBef>
                <a:spcPts val="0"/>
              </a:spcBef>
              <a:spcAft>
                <a:spcPts val="0"/>
              </a:spcAft>
              <a:defRPr/>
            </a:pPr>
            <a:r>
              <a:rPr lang="en-US">
                <a:solidFill>
                  <a:schemeClr val="tx1"/>
                </a:solidFill>
              </a:rPr>
              <a:t>Consumables</a:t>
            </a:r>
          </a:p>
        </p:txBody>
      </p:sp>
      <p:sp>
        <p:nvSpPr>
          <p:cNvPr id="15" name="Rectangle 14"/>
          <p:cNvSpPr/>
          <p:nvPr/>
        </p:nvSpPr>
        <p:spPr>
          <a:xfrm>
            <a:off x="3760788" y="5257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Support </a:t>
            </a:r>
          </a:p>
          <a:p>
            <a:pPr algn="ctr" fontAlgn="auto">
              <a:spcBef>
                <a:spcPts val="0"/>
              </a:spcBef>
              <a:spcAft>
                <a:spcPts val="0"/>
              </a:spcAft>
              <a:defRPr/>
            </a:pPr>
            <a:r>
              <a:rPr lang="en-US">
                <a:solidFill>
                  <a:schemeClr val="tx1"/>
                </a:solidFill>
              </a:rPr>
              <a:t>Equipment/</a:t>
            </a:r>
          </a:p>
          <a:p>
            <a:pPr algn="ctr" fontAlgn="auto">
              <a:spcBef>
                <a:spcPts val="0"/>
              </a:spcBef>
              <a:spcAft>
                <a:spcPts val="0"/>
              </a:spcAft>
              <a:defRPr/>
            </a:pPr>
            <a:r>
              <a:rPr lang="en-US">
                <a:solidFill>
                  <a:schemeClr val="tx1"/>
                </a:solidFill>
              </a:rPr>
              <a:t>Tools</a:t>
            </a:r>
          </a:p>
        </p:txBody>
      </p:sp>
      <p:sp>
        <p:nvSpPr>
          <p:cNvPr id="16" name="Rectangle 15"/>
          <p:cNvSpPr/>
          <p:nvPr/>
        </p:nvSpPr>
        <p:spPr>
          <a:xfrm>
            <a:off x="5284788" y="5257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Skills/</a:t>
            </a:r>
          </a:p>
          <a:p>
            <a:pPr algn="ctr" fontAlgn="auto">
              <a:spcBef>
                <a:spcPts val="0"/>
              </a:spcBef>
              <a:spcAft>
                <a:spcPts val="0"/>
              </a:spcAft>
              <a:defRPr/>
            </a:pPr>
            <a:r>
              <a:rPr lang="en-US">
                <a:solidFill>
                  <a:schemeClr val="tx1"/>
                </a:solidFill>
              </a:rPr>
              <a:t>Training</a:t>
            </a:r>
          </a:p>
        </p:txBody>
      </p:sp>
      <p:sp>
        <p:nvSpPr>
          <p:cNvPr id="17" name="Rectangle 16"/>
          <p:cNvSpPr/>
          <p:nvPr/>
        </p:nvSpPr>
        <p:spPr>
          <a:xfrm>
            <a:off x="6961188" y="5257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Facilities</a:t>
            </a:r>
          </a:p>
        </p:txBody>
      </p:sp>
      <p:cxnSp>
        <p:nvCxnSpPr>
          <p:cNvPr id="18" name="Straight Arrow Connector 17"/>
          <p:cNvCxnSpPr>
            <a:stCxn id="7" idx="2"/>
            <a:endCxn id="9" idx="0"/>
          </p:cNvCxnSpPr>
          <p:nvPr/>
        </p:nvCxnSpPr>
        <p:spPr>
          <a:xfrm>
            <a:off x="1970088" y="2159000"/>
            <a:ext cx="0" cy="3784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0"/>
          </p:cNvCxnSpPr>
          <p:nvPr/>
        </p:nvCxnSpPr>
        <p:spPr>
          <a:xfrm>
            <a:off x="1970088" y="3261360"/>
            <a:ext cx="0" cy="2895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8"/>
          <p:cNvCxnSpPr>
            <a:stCxn id="7" idx="3"/>
            <a:endCxn id="55" idx="1"/>
          </p:cNvCxnSpPr>
          <p:nvPr/>
        </p:nvCxnSpPr>
        <p:spPr>
          <a:xfrm flipV="1">
            <a:off x="2541588" y="1814587"/>
            <a:ext cx="1170610" cy="1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4" idx="0"/>
            <a:endCxn id="58" idx="2"/>
          </p:cNvCxnSpPr>
          <p:nvPr/>
        </p:nvCxnSpPr>
        <p:spPr>
          <a:xfrm rot="5400000" flipH="1" flipV="1">
            <a:off x="4123316" y="3073658"/>
            <a:ext cx="792914" cy="3575371"/>
          </a:xfrm>
          <a:prstGeom prst="bentConnector3">
            <a:avLst>
              <a:gd name="adj1" fmla="val 50000"/>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5" idx="0"/>
            <a:endCxn id="58" idx="2"/>
          </p:cNvCxnSpPr>
          <p:nvPr/>
        </p:nvCxnSpPr>
        <p:spPr>
          <a:xfrm rot="5400000" flipH="1" flipV="1">
            <a:off x="4923416" y="3873758"/>
            <a:ext cx="792914" cy="1975171"/>
          </a:xfrm>
          <a:prstGeom prst="bentConnector3">
            <a:avLst>
              <a:gd name="adj1" fmla="val 50000"/>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6" idx="0"/>
            <a:endCxn id="58" idx="2"/>
          </p:cNvCxnSpPr>
          <p:nvPr/>
        </p:nvCxnSpPr>
        <p:spPr>
          <a:xfrm rot="5400000" flipH="1" flipV="1">
            <a:off x="5685416" y="4635758"/>
            <a:ext cx="792914" cy="451171"/>
          </a:xfrm>
          <a:prstGeom prst="bentConnector3">
            <a:avLst>
              <a:gd name="adj1" fmla="val 50000"/>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7" idx="0"/>
            <a:endCxn id="58" idx="2"/>
          </p:cNvCxnSpPr>
          <p:nvPr/>
        </p:nvCxnSpPr>
        <p:spPr>
          <a:xfrm rot="16200000" flipV="1">
            <a:off x="6523617" y="4248728"/>
            <a:ext cx="792914" cy="1225229"/>
          </a:xfrm>
          <a:prstGeom prst="bentConnector3">
            <a:avLst>
              <a:gd name="adj1" fmla="val 50000"/>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88093" name="TextBox 58"/>
          <p:cNvSpPr txBox="1">
            <a:spLocks noChangeArrowheads="1"/>
          </p:cNvSpPr>
          <p:nvPr/>
        </p:nvSpPr>
        <p:spPr bwMode="auto">
          <a:xfrm>
            <a:off x="6483350" y="4506913"/>
            <a:ext cx="1163638" cy="339725"/>
          </a:xfrm>
          <a:prstGeom prst="rect">
            <a:avLst/>
          </a:prstGeom>
          <a:noFill/>
          <a:ln w="9525">
            <a:noFill/>
            <a:miter lim="800000"/>
            <a:headEnd/>
            <a:tailEnd/>
          </a:ln>
        </p:spPr>
        <p:txBody>
          <a:bodyPr wrap="none">
            <a:spAutoFit/>
          </a:bodyPr>
          <a:lstStyle/>
          <a:p>
            <a:r>
              <a:rPr lang="en-US" sz="1600">
                <a:latin typeface="Calibri" pitchFamily="34" charset="0"/>
              </a:rPr>
              <a:t>Resources</a:t>
            </a:r>
          </a:p>
        </p:txBody>
      </p:sp>
      <p:sp>
        <p:nvSpPr>
          <p:cNvPr id="88094" name="TextBox 59"/>
          <p:cNvSpPr txBox="1">
            <a:spLocks noChangeArrowheads="1"/>
          </p:cNvSpPr>
          <p:nvPr/>
        </p:nvSpPr>
        <p:spPr bwMode="auto">
          <a:xfrm>
            <a:off x="2846388" y="4495800"/>
            <a:ext cx="606425" cy="338138"/>
          </a:xfrm>
          <a:prstGeom prst="rect">
            <a:avLst/>
          </a:prstGeom>
          <a:noFill/>
          <a:ln w="9525">
            <a:noFill/>
            <a:miter lim="800000"/>
            <a:headEnd/>
            <a:tailEnd/>
          </a:ln>
        </p:spPr>
        <p:txBody>
          <a:bodyPr wrap="none">
            <a:spAutoFit/>
          </a:bodyPr>
          <a:lstStyle/>
          <a:p>
            <a:r>
              <a:rPr lang="en-US" sz="1600">
                <a:latin typeface="Calibri" pitchFamily="34" charset="0"/>
              </a:rPr>
              <a:t>Task</a:t>
            </a:r>
          </a:p>
        </p:txBody>
      </p:sp>
      <p:sp>
        <p:nvSpPr>
          <p:cNvPr id="88095" name="Title 30"/>
          <p:cNvSpPr>
            <a:spLocks noGrp="1"/>
          </p:cNvSpPr>
          <p:nvPr>
            <p:ph type="title"/>
          </p:nvPr>
        </p:nvSpPr>
        <p:spPr/>
        <p:txBody>
          <a:bodyPr/>
          <a:lstStyle/>
          <a:p>
            <a:pPr eaLnBrk="1" hangingPunct="1"/>
            <a:r>
              <a:rPr lang="en-US" sz="2400" dirty="0" smtClean="0"/>
              <a:t>       SAE GEIA-STD-0007 Data Relationships</a:t>
            </a:r>
          </a:p>
        </p:txBody>
      </p:sp>
      <p:sp>
        <p:nvSpPr>
          <p:cNvPr id="38" name="Slide Number Placeholder 37"/>
          <p:cNvSpPr>
            <a:spLocks noGrp="1"/>
          </p:cNvSpPr>
          <p:nvPr>
            <p:ph type="sldNum" sz="quarter" idx="12"/>
          </p:nvPr>
        </p:nvSpPr>
        <p:spPr/>
        <p:txBody>
          <a:bodyPr/>
          <a:lstStyle/>
          <a:p>
            <a:pPr>
              <a:defRPr/>
            </a:pPr>
            <a:fld id="{3E6A0387-CF10-43DC-AA18-671B50276096}" type="slidenum">
              <a:rPr lang="en-US" smtClean="0"/>
              <a:pPr>
                <a:defRPr/>
              </a:pPr>
              <a:t>26</a:t>
            </a:fld>
            <a:endParaRPr lang="en-US" dirty="0"/>
          </a:p>
        </p:txBody>
      </p:sp>
      <p:sp>
        <p:nvSpPr>
          <p:cNvPr id="40" name="Oval 39"/>
          <p:cNvSpPr/>
          <p:nvPr/>
        </p:nvSpPr>
        <p:spPr>
          <a:xfrm>
            <a:off x="1222307" y="2409256"/>
            <a:ext cx="324091" cy="30094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X</a:t>
            </a:r>
            <a:endParaRPr lang="en-US" b="1" dirty="0"/>
          </a:p>
        </p:txBody>
      </p:sp>
      <p:sp>
        <p:nvSpPr>
          <p:cNvPr id="55" name="Rectangle 54"/>
          <p:cNvSpPr/>
          <p:nvPr/>
        </p:nvSpPr>
        <p:spPr>
          <a:xfrm>
            <a:off x="3712198" y="1471687"/>
            <a:ext cx="1164602"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tx1"/>
                </a:solidFill>
              </a:rPr>
              <a:t>Transportability</a:t>
            </a:r>
          </a:p>
          <a:p>
            <a:pPr algn="ctr" fontAlgn="auto">
              <a:spcBef>
                <a:spcPts val="0"/>
              </a:spcBef>
              <a:spcAft>
                <a:spcPts val="0"/>
              </a:spcAft>
              <a:defRPr/>
            </a:pPr>
            <a:r>
              <a:rPr lang="en-US" sz="1100" dirty="0">
                <a:solidFill>
                  <a:schemeClr val="tx1"/>
                </a:solidFill>
              </a:rPr>
              <a:t>Requirements</a:t>
            </a:r>
          </a:p>
        </p:txBody>
      </p:sp>
      <p:sp>
        <p:nvSpPr>
          <p:cNvPr id="56" name="Rectangle 55"/>
          <p:cNvSpPr/>
          <p:nvPr/>
        </p:nvSpPr>
        <p:spPr>
          <a:xfrm>
            <a:off x="3712198" y="2532477"/>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FMECA</a:t>
            </a:r>
          </a:p>
        </p:txBody>
      </p:sp>
      <p:sp>
        <p:nvSpPr>
          <p:cNvPr id="57" name="Rectangle 56"/>
          <p:cNvSpPr/>
          <p:nvPr/>
        </p:nvSpPr>
        <p:spPr>
          <a:xfrm>
            <a:off x="5734392" y="2781686"/>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RCM</a:t>
            </a:r>
          </a:p>
        </p:txBody>
      </p:sp>
      <p:sp>
        <p:nvSpPr>
          <p:cNvPr id="58" name="Rectangle 57"/>
          <p:cNvSpPr/>
          <p:nvPr/>
        </p:nvSpPr>
        <p:spPr>
          <a:xfrm>
            <a:off x="5735959" y="3779086"/>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Task Analysis</a:t>
            </a:r>
          </a:p>
        </p:txBody>
      </p:sp>
      <p:cxnSp>
        <p:nvCxnSpPr>
          <p:cNvPr id="59" name="Elbow Connector 58"/>
          <p:cNvCxnSpPr>
            <a:stCxn id="9" idx="3"/>
            <a:endCxn id="56" idx="1"/>
          </p:cNvCxnSpPr>
          <p:nvPr/>
        </p:nvCxnSpPr>
        <p:spPr>
          <a:xfrm flipV="1">
            <a:off x="2541588" y="2875377"/>
            <a:ext cx="1170610" cy="49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20"/>
          <p:cNvCxnSpPr>
            <a:stCxn id="10" idx="3"/>
            <a:endCxn id="56" idx="1"/>
          </p:cNvCxnSpPr>
          <p:nvPr/>
        </p:nvCxnSpPr>
        <p:spPr>
          <a:xfrm flipV="1">
            <a:off x="2541588" y="2875377"/>
            <a:ext cx="1170610" cy="101844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7" idx="2"/>
            <a:endCxn id="58" idx="0"/>
          </p:cNvCxnSpPr>
          <p:nvPr/>
        </p:nvCxnSpPr>
        <p:spPr>
          <a:xfrm rot="16200000" flipH="1">
            <a:off x="6150875" y="3622502"/>
            <a:ext cx="311600" cy="156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712198" y="3546226"/>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FTA</a:t>
            </a:r>
            <a:endParaRPr lang="en-US" dirty="0">
              <a:solidFill>
                <a:schemeClr val="tx1"/>
              </a:solidFill>
            </a:endParaRPr>
          </a:p>
        </p:txBody>
      </p:sp>
      <p:cxnSp>
        <p:nvCxnSpPr>
          <p:cNvPr id="65" name="Straight Arrow Connector 42"/>
          <p:cNvCxnSpPr>
            <a:stCxn id="56" idx="0"/>
            <a:endCxn id="58" idx="3"/>
          </p:cNvCxnSpPr>
          <p:nvPr/>
        </p:nvCxnSpPr>
        <p:spPr>
          <a:xfrm rot="16200000" flipH="1">
            <a:off x="4786573" y="2029601"/>
            <a:ext cx="1589509" cy="2595261"/>
          </a:xfrm>
          <a:prstGeom prst="bentConnector4">
            <a:avLst>
              <a:gd name="adj1" fmla="val -14382"/>
              <a:gd name="adj2" fmla="val 10880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56" idx="3"/>
            <a:endCxn id="57" idx="1"/>
          </p:cNvCxnSpPr>
          <p:nvPr/>
        </p:nvCxnSpPr>
        <p:spPr>
          <a:xfrm>
            <a:off x="4855198" y="2875377"/>
            <a:ext cx="879194" cy="249209"/>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42"/>
          <p:cNvCxnSpPr>
            <a:stCxn id="64" idx="3"/>
            <a:endCxn id="57" idx="1"/>
          </p:cNvCxnSpPr>
          <p:nvPr/>
        </p:nvCxnSpPr>
        <p:spPr>
          <a:xfrm flipV="1">
            <a:off x="4855198" y="3124586"/>
            <a:ext cx="879194" cy="76454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28"/>
          <p:cNvCxnSpPr>
            <a:stCxn id="10" idx="3"/>
            <a:endCxn id="64" idx="1"/>
          </p:cNvCxnSpPr>
          <p:nvPr/>
        </p:nvCxnSpPr>
        <p:spPr>
          <a:xfrm flipV="1">
            <a:off x="2541588" y="3889126"/>
            <a:ext cx="1170610" cy="46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28"/>
          <p:cNvCxnSpPr>
            <a:stCxn id="9" idx="3"/>
            <a:endCxn id="55" idx="1"/>
          </p:cNvCxnSpPr>
          <p:nvPr/>
        </p:nvCxnSpPr>
        <p:spPr>
          <a:xfrm flipV="1">
            <a:off x="2541588" y="1814587"/>
            <a:ext cx="1170610" cy="1065773"/>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64" idx="2"/>
            <a:endCxn id="58" idx="1"/>
          </p:cNvCxnSpPr>
          <p:nvPr/>
        </p:nvCxnSpPr>
        <p:spPr>
          <a:xfrm rot="5400000" flipH="1" flipV="1">
            <a:off x="4954808" y="3450875"/>
            <a:ext cx="110040" cy="1452261"/>
          </a:xfrm>
          <a:prstGeom prst="bentConnector4">
            <a:avLst>
              <a:gd name="adj1" fmla="val -207743"/>
              <a:gd name="adj2" fmla="val 6967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567159" y="1377387"/>
            <a:ext cx="7963383" cy="4734046"/>
          </a:xfrm>
          <a:prstGeom prst="rect">
            <a:avLst/>
          </a:prstGeom>
          <a:solidFill>
            <a:srgbClr val="99CCFF"/>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092201" y="1511300"/>
            <a:ext cx="5493794" cy="4553840"/>
          </a:xfrm>
          <a:prstGeom prst="rect">
            <a:avLst/>
          </a:prstGeom>
          <a:solidFill>
            <a:srgbClr val="99CCFF"/>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234" name="Title 1"/>
          <p:cNvSpPr>
            <a:spLocks noGrp="1"/>
          </p:cNvSpPr>
          <p:nvPr>
            <p:ph type="title"/>
          </p:nvPr>
        </p:nvSpPr>
        <p:spPr/>
        <p:txBody>
          <a:bodyPr anchor="t"/>
          <a:lstStyle/>
          <a:p>
            <a:pPr eaLnBrk="1" hangingPunct="1"/>
            <a:r>
              <a:rPr lang="en-US" sz="2400" dirty="0" smtClean="0"/>
              <a:t>PSA – OEM Analysis Process</a:t>
            </a:r>
          </a:p>
        </p:txBody>
      </p:sp>
      <p:sp>
        <p:nvSpPr>
          <p:cNvPr id="35" name="Slide Number Placeholder 34"/>
          <p:cNvSpPr>
            <a:spLocks noGrp="1"/>
          </p:cNvSpPr>
          <p:nvPr>
            <p:ph type="sldNum" sz="quarter" idx="12"/>
          </p:nvPr>
        </p:nvSpPr>
        <p:spPr/>
        <p:txBody>
          <a:bodyPr/>
          <a:lstStyle/>
          <a:p>
            <a:pPr>
              <a:defRPr/>
            </a:pPr>
            <a:fld id="{3E6A0387-CF10-43DC-AA18-671B50276096}" type="slidenum">
              <a:rPr lang="en-US" smtClean="0"/>
              <a:pPr>
                <a:defRPr/>
              </a:pPr>
              <a:t>27</a:t>
            </a:fld>
            <a:endParaRPr lang="en-US" dirty="0"/>
          </a:p>
        </p:txBody>
      </p:sp>
      <p:sp>
        <p:nvSpPr>
          <p:cNvPr id="3" name="Rectangle 2"/>
          <p:cNvSpPr/>
          <p:nvPr/>
        </p:nvSpPr>
        <p:spPr>
          <a:xfrm>
            <a:off x="1711325" y="2083144"/>
            <a:ext cx="13716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Functional Requirements Identification</a:t>
            </a:r>
          </a:p>
        </p:txBody>
      </p:sp>
      <p:sp>
        <p:nvSpPr>
          <p:cNvPr id="7" name="Rectangle 6"/>
          <p:cNvSpPr/>
          <p:nvPr/>
        </p:nvSpPr>
        <p:spPr>
          <a:xfrm>
            <a:off x="1711325" y="5043840"/>
            <a:ext cx="13716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RCM Analysis</a:t>
            </a:r>
          </a:p>
        </p:txBody>
      </p:sp>
      <p:sp>
        <p:nvSpPr>
          <p:cNvPr id="8" name="Rectangle 7"/>
          <p:cNvSpPr/>
          <p:nvPr/>
        </p:nvSpPr>
        <p:spPr>
          <a:xfrm>
            <a:off x="4454525" y="2083144"/>
            <a:ext cx="13716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 </a:t>
            </a:r>
            <a:r>
              <a:rPr lang="en-US" sz="1400" dirty="0">
                <a:solidFill>
                  <a:schemeClr val="tx1"/>
                </a:solidFill>
              </a:rPr>
              <a:t>(Support Alt &amp; Trade-offs)</a:t>
            </a:r>
          </a:p>
          <a:p>
            <a:pPr algn="ctr" fontAlgn="auto">
              <a:spcBef>
                <a:spcPts val="0"/>
              </a:spcBef>
              <a:spcAft>
                <a:spcPts val="0"/>
              </a:spcAft>
              <a:defRPr/>
            </a:pPr>
            <a:r>
              <a:rPr lang="en-US" sz="1400" dirty="0">
                <a:solidFill>
                  <a:schemeClr val="tx1"/>
                </a:solidFill>
              </a:rPr>
              <a:t>LORA</a:t>
            </a:r>
          </a:p>
        </p:txBody>
      </p:sp>
      <p:sp>
        <p:nvSpPr>
          <p:cNvPr id="9" name="Down Arrow 8"/>
          <p:cNvSpPr/>
          <p:nvPr/>
        </p:nvSpPr>
        <p:spPr>
          <a:xfrm>
            <a:off x="2244725" y="3020996"/>
            <a:ext cx="304800" cy="520861"/>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a:off x="3140800" y="2387944"/>
            <a:ext cx="1236038"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rot="2278228">
            <a:off x="3019733" y="4525070"/>
            <a:ext cx="1533525"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a:xfrm>
            <a:off x="3130755" y="5366108"/>
            <a:ext cx="1278194" cy="306387"/>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Down Arrow 18"/>
          <p:cNvSpPr/>
          <p:nvPr/>
        </p:nvSpPr>
        <p:spPr>
          <a:xfrm>
            <a:off x="5062269" y="3065208"/>
            <a:ext cx="304800" cy="1946629"/>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248" name="TextBox 21"/>
          <p:cNvSpPr txBox="1">
            <a:spLocks noChangeArrowheads="1"/>
          </p:cNvSpPr>
          <p:nvPr/>
        </p:nvSpPr>
        <p:spPr bwMode="auto">
          <a:xfrm>
            <a:off x="7627272" y="3154597"/>
            <a:ext cx="798232" cy="738664"/>
          </a:xfrm>
          <a:prstGeom prst="rect">
            <a:avLst/>
          </a:prstGeom>
          <a:noFill/>
          <a:ln w="9525">
            <a:noFill/>
            <a:miter lim="800000"/>
            <a:headEnd/>
            <a:tailEnd/>
          </a:ln>
        </p:spPr>
        <p:txBody>
          <a:bodyPr wrap="none">
            <a:spAutoFit/>
          </a:bodyPr>
          <a:lstStyle/>
          <a:p>
            <a:r>
              <a:rPr lang="en-US" sz="1400" dirty="0">
                <a:latin typeface="Calibri" pitchFamily="34" charset="0"/>
              </a:rPr>
              <a:t>Logistics</a:t>
            </a:r>
          </a:p>
          <a:p>
            <a:r>
              <a:rPr lang="en-US" sz="1400" dirty="0">
                <a:latin typeface="Calibri" pitchFamily="34" charset="0"/>
              </a:rPr>
              <a:t>Product</a:t>
            </a:r>
          </a:p>
          <a:p>
            <a:r>
              <a:rPr lang="en-US" sz="1400" dirty="0">
                <a:latin typeface="Calibri" pitchFamily="34" charset="0"/>
              </a:rPr>
              <a:t>Data</a:t>
            </a:r>
          </a:p>
        </p:txBody>
      </p:sp>
      <p:sp>
        <p:nvSpPr>
          <p:cNvPr id="23" name="Right Arrow 22"/>
          <p:cNvSpPr/>
          <p:nvPr/>
        </p:nvSpPr>
        <p:spPr>
          <a:xfrm>
            <a:off x="6632291" y="3279025"/>
            <a:ext cx="955434" cy="5334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250" name="TextBox 24"/>
          <p:cNvSpPr txBox="1">
            <a:spLocks noChangeArrowheads="1"/>
          </p:cNvSpPr>
          <p:nvPr/>
        </p:nvSpPr>
        <p:spPr bwMode="auto">
          <a:xfrm>
            <a:off x="3032446" y="1593299"/>
            <a:ext cx="1484061" cy="369332"/>
          </a:xfrm>
          <a:prstGeom prst="rect">
            <a:avLst/>
          </a:prstGeom>
          <a:noFill/>
          <a:ln w="9525">
            <a:noFill/>
            <a:miter lim="800000"/>
            <a:headEnd/>
            <a:tailEnd/>
          </a:ln>
        </p:spPr>
        <p:txBody>
          <a:bodyPr wrap="none">
            <a:spAutoFit/>
          </a:bodyPr>
          <a:lstStyle/>
          <a:p>
            <a:r>
              <a:rPr lang="en-US" sz="1800" dirty="0">
                <a:latin typeface="Calibri" pitchFamily="34" charset="0"/>
              </a:rPr>
              <a:t>Design Driven</a:t>
            </a:r>
          </a:p>
        </p:txBody>
      </p:sp>
      <p:sp>
        <p:nvSpPr>
          <p:cNvPr id="15" name="Rectangle 14"/>
          <p:cNvSpPr/>
          <p:nvPr/>
        </p:nvSpPr>
        <p:spPr>
          <a:xfrm>
            <a:off x="4454525" y="5043840"/>
            <a:ext cx="13716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Task Analysis</a:t>
            </a:r>
          </a:p>
        </p:txBody>
      </p:sp>
      <p:sp>
        <p:nvSpPr>
          <p:cNvPr id="22" name="Down Arrow 21"/>
          <p:cNvSpPr/>
          <p:nvPr/>
        </p:nvSpPr>
        <p:spPr>
          <a:xfrm>
            <a:off x="2244725" y="4504302"/>
            <a:ext cx="304800" cy="520859"/>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ight Arrow 23"/>
          <p:cNvSpPr/>
          <p:nvPr/>
        </p:nvSpPr>
        <p:spPr>
          <a:xfrm rot="19536816">
            <a:off x="3033050" y="3317941"/>
            <a:ext cx="1533525" cy="304800"/>
          </a:xfrm>
          <a:prstGeom prs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787525" y="3563492"/>
            <a:ext cx="13716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smtClean="0">
                <a:solidFill>
                  <a:schemeClr val="tx1"/>
                </a:solidFill>
              </a:rPr>
              <a:t>FMECA/FTA</a:t>
            </a:r>
            <a:endParaRPr lang="en-US" sz="1400" dirty="0">
              <a:solidFill>
                <a:schemeClr val="tx1"/>
              </a:solidFill>
            </a:endParaRPr>
          </a:p>
        </p:txBody>
      </p:sp>
      <p:sp>
        <p:nvSpPr>
          <p:cNvPr id="25" name="Oval 24"/>
          <p:cNvSpPr/>
          <p:nvPr/>
        </p:nvSpPr>
        <p:spPr>
          <a:xfrm>
            <a:off x="5592173" y="4884508"/>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sz="1400" b="1" dirty="0" smtClean="0"/>
              <a:t>12</a:t>
            </a:r>
            <a:endParaRPr lang="en-US" sz="1100" b="1" dirty="0"/>
          </a:p>
        </p:txBody>
      </p:sp>
      <p:sp>
        <p:nvSpPr>
          <p:cNvPr id="26" name="Oval 25"/>
          <p:cNvSpPr/>
          <p:nvPr/>
        </p:nvSpPr>
        <p:spPr>
          <a:xfrm>
            <a:off x="2872124" y="4861367"/>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b="1" dirty="0" smtClean="0"/>
              <a:t>9.7</a:t>
            </a:r>
            <a:endParaRPr lang="en-US" sz="1050" b="1" dirty="0"/>
          </a:p>
        </p:txBody>
      </p:sp>
      <p:sp>
        <p:nvSpPr>
          <p:cNvPr id="28" name="Oval 27"/>
          <p:cNvSpPr/>
          <p:nvPr/>
        </p:nvSpPr>
        <p:spPr>
          <a:xfrm>
            <a:off x="2872124" y="3437681"/>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b="1" dirty="0" smtClean="0"/>
              <a:t>9.5</a:t>
            </a:r>
            <a:endParaRPr lang="en-US" sz="1050" b="1" dirty="0"/>
          </a:p>
        </p:txBody>
      </p:sp>
      <p:sp>
        <p:nvSpPr>
          <p:cNvPr id="29" name="Oval 28"/>
          <p:cNvSpPr/>
          <p:nvPr/>
        </p:nvSpPr>
        <p:spPr>
          <a:xfrm>
            <a:off x="2872124" y="1967696"/>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b="1" dirty="0" smtClean="0"/>
              <a:t>9.1</a:t>
            </a:r>
          </a:p>
        </p:txBody>
      </p:sp>
      <p:sp>
        <p:nvSpPr>
          <p:cNvPr id="30" name="Oval 29"/>
          <p:cNvSpPr/>
          <p:nvPr/>
        </p:nvSpPr>
        <p:spPr>
          <a:xfrm>
            <a:off x="5592174" y="1967696"/>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sz="1400" b="1" dirty="0" smtClean="0"/>
              <a:t>11</a:t>
            </a:r>
          </a:p>
        </p:txBody>
      </p:sp>
      <p:sp>
        <p:nvSpPr>
          <p:cNvPr id="33" name="Isosceles Triangle 32"/>
          <p:cNvSpPr/>
          <p:nvPr/>
        </p:nvSpPr>
        <p:spPr>
          <a:xfrm>
            <a:off x="8218026" y="1084938"/>
            <a:ext cx="520861" cy="431338"/>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solidFill>
                  <a:schemeClr val="tx1"/>
                </a:solidFill>
              </a:rPr>
              <a:t>C</a:t>
            </a:r>
            <a:endParaRPr lang="en-US" b="1" dirty="0">
              <a:solidFill>
                <a:schemeClr val="tx1"/>
              </a:solidFill>
            </a:endParaRPr>
          </a:p>
        </p:txBody>
      </p:sp>
      <p:sp>
        <p:nvSpPr>
          <p:cNvPr id="34" name="Isosceles Triangle 33"/>
          <p:cNvSpPr/>
          <p:nvPr/>
        </p:nvSpPr>
        <p:spPr>
          <a:xfrm>
            <a:off x="335667" y="1084938"/>
            <a:ext cx="520861" cy="431338"/>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b="1" dirty="0" smtClean="0">
                <a:solidFill>
                  <a:schemeClr val="tx1"/>
                </a:solidFill>
              </a:rPr>
              <a:t>B</a:t>
            </a:r>
            <a:endParaRPr lang="en-US" b="1" dirty="0">
              <a:solidFill>
                <a:schemeClr val="tx1"/>
              </a:solidFill>
            </a:endParaRPr>
          </a:p>
        </p:txBody>
      </p:sp>
      <p:sp>
        <p:nvSpPr>
          <p:cNvPr id="32" name="Oval 31"/>
          <p:cNvSpPr/>
          <p:nvPr/>
        </p:nvSpPr>
        <p:spPr>
          <a:xfrm>
            <a:off x="2872124" y="4204597"/>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b="1" dirty="0" smtClean="0"/>
              <a:t>9.6</a:t>
            </a:r>
            <a:endParaRPr lang="en-US" sz="1050" b="1"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38275"/>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Engineering </a:t>
            </a:r>
          </a:p>
          <a:p>
            <a:pPr algn="ctr" fontAlgn="auto">
              <a:spcBef>
                <a:spcPts val="0"/>
              </a:spcBef>
              <a:spcAft>
                <a:spcPts val="0"/>
              </a:spcAft>
              <a:defRPr/>
            </a:pPr>
            <a:r>
              <a:rPr lang="en-US">
                <a:solidFill>
                  <a:schemeClr val="tx1"/>
                </a:solidFill>
              </a:rPr>
              <a:t>Design</a:t>
            </a:r>
          </a:p>
          <a:p>
            <a:pPr algn="ctr" fontAlgn="auto">
              <a:spcBef>
                <a:spcPts val="0"/>
              </a:spcBef>
              <a:spcAft>
                <a:spcPts val="0"/>
              </a:spcAft>
              <a:defRPr/>
            </a:pPr>
            <a:r>
              <a:rPr lang="en-US">
                <a:solidFill>
                  <a:schemeClr val="tx1"/>
                </a:solidFill>
              </a:rPr>
              <a:t>Drawings</a:t>
            </a:r>
          </a:p>
        </p:txBody>
      </p:sp>
      <p:sp>
        <p:nvSpPr>
          <p:cNvPr id="5" name="Rectangle 4"/>
          <p:cNvSpPr/>
          <p:nvPr/>
        </p:nvSpPr>
        <p:spPr>
          <a:xfrm>
            <a:off x="457200" y="2365375"/>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Product</a:t>
            </a:r>
          </a:p>
          <a:p>
            <a:pPr algn="ctr" fontAlgn="auto">
              <a:spcBef>
                <a:spcPts val="0"/>
              </a:spcBef>
              <a:spcAft>
                <a:spcPts val="0"/>
              </a:spcAft>
              <a:defRPr/>
            </a:pPr>
            <a:r>
              <a:rPr lang="en-US">
                <a:solidFill>
                  <a:schemeClr val="tx1"/>
                </a:solidFill>
              </a:rPr>
              <a:t>Breakdown</a:t>
            </a:r>
          </a:p>
        </p:txBody>
      </p:sp>
      <p:sp>
        <p:nvSpPr>
          <p:cNvPr id="6" name="Rectangle 5"/>
          <p:cNvSpPr/>
          <p:nvPr/>
        </p:nvSpPr>
        <p:spPr>
          <a:xfrm>
            <a:off x="2971800" y="2365375"/>
            <a:ext cx="1143000" cy="685800"/>
          </a:xfrm>
          <a:prstGeom prst="rect">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FMECA/FTA</a:t>
            </a:r>
            <a:endParaRPr lang="en-US" dirty="0">
              <a:solidFill>
                <a:schemeClr val="tx1"/>
              </a:solidFill>
            </a:endParaRPr>
          </a:p>
        </p:txBody>
      </p:sp>
      <p:cxnSp>
        <p:nvCxnSpPr>
          <p:cNvPr id="7" name="Straight Arrow Connector 6"/>
          <p:cNvCxnSpPr>
            <a:stCxn id="4" idx="2"/>
            <a:endCxn id="5" idx="0"/>
          </p:cNvCxnSpPr>
          <p:nvPr/>
        </p:nvCxnSpPr>
        <p:spPr>
          <a:xfrm>
            <a:off x="1028700" y="2124075"/>
            <a:ext cx="0" cy="241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4" idx="3"/>
            <a:endCxn id="6" idx="1"/>
          </p:cNvCxnSpPr>
          <p:nvPr/>
        </p:nvCxnSpPr>
        <p:spPr>
          <a:xfrm>
            <a:off x="1600200" y="1781175"/>
            <a:ext cx="1371600" cy="9271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2898775"/>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itle 3"/>
          <p:cNvSpPr txBox="1">
            <a:spLocks/>
          </p:cNvSpPr>
          <p:nvPr/>
        </p:nvSpPr>
        <p:spPr bwMode="auto">
          <a:xfrm>
            <a:off x="457200" y="152400"/>
            <a:ext cx="8229600" cy="868363"/>
          </a:xfrm>
          <a:prstGeom prst="rect">
            <a:avLst/>
          </a:prstGeom>
          <a:noFill/>
          <a:ln w="9525">
            <a:noFill/>
            <a:miter lim="800000"/>
            <a:headEnd/>
            <a:tailEnd/>
          </a:ln>
        </p:spPr>
        <p:txBody>
          <a:bodyPr anchor="ctr"/>
          <a:lstStyle/>
          <a:p>
            <a:pPr algn="ctr" fontAlgn="auto">
              <a:spcBef>
                <a:spcPts val="0"/>
              </a:spcBef>
              <a:spcAft>
                <a:spcPts val="0"/>
              </a:spcAft>
              <a:defRPr/>
            </a:pPr>
            <a:endParaRPr lang="en-US" sz="2800" b="1">
              <a:solidFill>
                <a:srgbClr val="C00000"/>
              </a:solidFill>
              <a:effectLst>
                <a:outerShdw blurRad="38100" dist="38100" dir="2700000" algn="tl">
                  <a:srgbClr val="000000">
                    <a:alpha val="43137"/>
                  </a:srgbClr>
                </a:outerShdw>
              </a:effectLst>
              <a:latin typeface="Comic Sans MS" pitchFamily="66" charset="0"/>
              <a:ea typeface="+mj-ea"/>
              <a:cs typeface="+mj-cs"/>
            </a:endParaRPr>
          </a:p>
        </p:txBody>
      </p:sp>
      <p:sp>
        <p:nvSpPr>
          <p:cNvPr id="12" name="Rectangle 11"/>
          <p:cNvSpPr/>
          <p:nvPr/>
        </p:nvSpPr>
        <p:spPr>
          <a:xfrm>
            <a:off x="4724400" y="1493838"/>
            <a:ext cx="3429000" cy="2087562"/>
          </a:xfrm>
          <a:prstGeom prst="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US">
                <a:solidFill>
                  <a:schemeClr val="tx1"/>
                </a:solidFill>
              </a:rPr>
              <a:t>Mission Phase</a:t>
            </a:r>
          </a:p>
          <a:p>
            <a:pPr fontAlgn="auto">
              <a:spcBef>
                <a:spcPts val="0"/>
              </a:spcBef>
              <a:spcAft>
                <a:spcPts val="0"/>
              </a:spcAft>
              <a:buFont typeface="Arial" pitchFamily="34" charset="0"/>
              <a:buChar char="•"/>
              <a:defRPr/>
            </a:pPr>
            <a:r>
              <a:rPr lang="en-US">
                <a:solidFill>
                  <a:schemeClr val="tx1"/>
                </a:solidFill>
              </a:rPr>
              <a:t>Failure Modes</a:t>
            </a:r>
          </a:p>
          <a:p>
            <a:pPr fontAlgn="auto">
              <a:spcBef>
                <a:spcPts val="0"/>
              </a:spcBef>
              <a:spcAft>
                <a:spcPts val="0"/>
              </a:spcAft>
              <a:buFont typeface="Arial" pitchFamily="34" charset="0"/>
              <a:buChar char="•"/>
              <a:defRPr/>
            </a:pPr>
            <a:r>
              <a:rPr lang="en-US">
                <a:solidFill>
                  <a:schemeClr val="tx1"/>
                </a:solidFill>
              </a:rPr>
              <a:t>Failure Cause</a:t>
            </a:r>
          </a:p>
          <a:p>
            <a:pPr fontAlgn="auto">
              <a:spcBef>
                <a:spcPts val="0"/>
              </a:spcBef>
              <a:spcAft>
                <a:spcPts val="0"/>
              </a:spcAft>
              <a:buFont typeface="Arial" pitchFamily="34" charset="0"/>
              <a:buChar char="•"/>
              <a:defRPr/>
            </a:pPr>
            <a:r>
              <a:rPr lang="en-US">
                <a:solidFill>
                  <a:schemeClr val="tx1"/>
                </a:solidFill>
              </a:rPr>
              <a:t>Failure Effects –Local, Next Higher, End Item</a:t>
            </a:r>
          </a:p>
          <a:p>
            <a:pPr fontAlgn="auto">
              <a:spcBef>
                <a:spcPts val="0"/>
              </a:spcBef>
              <a:spcAft>
                <a:spcPts val="0"/>
              </a:spcAft>
              <a:buFont typeface="Arial" pitchFamily="34" charset="0"/>
              <a:buChar char="•"/>
              <a:defRPr/>
            </a:pPr>
            <a:r>
              <a:rPr lang="en-US">
                <a:solidFill>
                  <a:schemeClr val="tx1"/>
                </a:solidFill>
              </a:rPr>
              <a:t>Failure Criticality</a:t>
            </a:r>
          </a:p>
          <a:p>
            <a:pPr fontAlgn="auto">
              <a:spcBef>
                <a:spcPts val="0"/>
              </a:spcBef>
              <a:spcAft>
                <a:spcPts val="0"/>
              </a:spcAft>
              <a:buFont typeface="Arial" pitchFamily="34" charset="0"/>
              <a:buChar char="•"/>
              <a:defRPr/>
            </a:pPr>
            <a:r>
              <a:rPr lang="en-US">
                <a:solidFill>
                  <a:schemeClr val="tx1"/>
                </a:solidFill>
              </a:rPr>
              <a:t>Safety Hazard Severity Level</a:t>
            </a:r>
          </a:p>
          <a:p>
            <a:pPr fontAlgn="auto">
              <a:spcBef>
                <a:spcPts val="0"/>
              </a:spcBef>
              <a:spcAft>
                <a:spcPts val="0"/>
              </a:spcAft>
              <a:buFont typeface="Arial" pitchFamily="34" charset="0"/>
              <a:buChar char="•"/>
              <a:defRPr/>
            </a:pPr>
            <a:r>
              <a:rPr lang="en-US">
                <a:solidFill>
                  <a:schemeClr val="tx1"/>
                </a:solidFill>
              </a:rPr>
              <a:t>Failure Mode Detection Method</a:t>
            </a:r>
          </a:p>
          <a:p>
            <a:pPr fontAlgn="auto">
              <a:spcBef>
                <a:spcPts val="0"/>
              </a:spcBef>
              <a:spcAft>
                <a:spcPts val="0"/>
              </a:spcAft>
              <a:buFont typeface="Arial" pitchFamily="34" charset="0"/>
              <a:buChar char="•"/>
              <a:defRPr/>
            </a:pPr>
            <a:r>
              <a:rPr lang="en-US">
                <a:solidFill>
                  <a:schemeClr val="tx1"/>
                </a:solidFill>
              </a:rPr>
              <a:t>Failure Rate</a:t>
            </a:r>
          </a:p>
          <a:p>
            <a:pPr fontAlgn="auto">
              <a:spcBef>
                <a:spcPts val="0"/>
              </a:spcBef>
              <a:spcAft>
                <a:spcPts val="0"/>
              </a:spcAft>
              <a:buFont typeface="Arial" pitchFamily="34" charset="0"/>
              <a:buChar char="•"/>
              <a:defRPr/>
            </a:pPr>
            <a:r>
              <a:rPr lang="en-US" sz="1400">
                <a:solidFill>
                  <a:srgbClr val="C00000"/>
                </a:solidFill>
              </a:rPr>
              <a:t>Maintenance Task </a:t>
            </a:r>
            <a:r>
              <a:rPr lang="en-US" sz="1400">
                <a:solidFill>
                  <a:srgbClr val="C00000"/>
                </a:solidFill>
                <a:sym typeface="Wingdings" pitchFamily="2" charset="2"/>
              </a:rPr>
              <a:t> Task Analysis </a:t>
            </a:r>
            <a:endParaRPr lang="en-US" sz="1400">
              <a:solidFill>
                <a:srgbClr val="C00000"/>
              </a:solidFill>
            </a:endParaRPr>
          </a:p>
          <a:p>
            <a:pPr fontAlgn="auto">
              <a:spcBef>
                <a:spcPts val="0"/>
              </a:spcBef>
              <a:spcAft>
                <a:spcPts val="0"/>
              </a:spcAft>
              <a:buFont typeface="Arial" pitchFamily="34" charset="0"/>
              <a:buChar char="•"/>
              <a:defRPr/>
            </a:pPr>
            <a:endParaRPr lang="en-US">
              <a:solidFill>
                <a:schemeClr val="tx1"/>
              </a:solidFill>
            </a:endParaRPr>
          </a:p>
        </p:txBody>
      </p:sp>
      <p:sp>
        <p:nvSpPr>
          <p:cNvPr id="14" name="Right Arrow 13"/>
          <p:cNvSpPr/>
          <p:nvPr/>
        </p:nvSpPr>
        <p:spPr>
          <a:xfrm>
            <a:off x="4114800" y="2506663"/>
            <a:ext cx="609600" cy="304800"/>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339" name="TextBox 14"/>
          <p:cNvSpPr txBox="1">
            <a:spLocks noChangeArrowheads="1"/>
          </p:cNvSpPr>
          <p:nvPr/>
        </p:nvSpPr>
        <p:spPr bwMode="auto">
          <a:xfrm>
            <a:off x="5418138" y="1200150"/>
            <a:ext cx="1882775" cy="338138"/>
          </a:xfrm>
          <a:prstGeom prst="rect">
            <a:avLst/>
          </a:prstGeom>
          <a:noFill/>
          <a:ln w="9525">
            <a:noFill/>
            <a:miter lim="800000"/>
            <a:headEnd/>
            <a:tailEnd/>
          </a:ln>
        </p:spPr>
        <p:txBody>
          <a:bodyPr wrap="none">
            <a:spAutoFit/>
          </a:bodyPr>
          <a:lstStyle/>
          <a:p>
            <a:r>
              <a:rPr lang="en-US" sz="1600">
                <a:latin typeface="Calibri" pitchFamily="34" charset="0"/>
              </a:rPr>
              <a:t>Example Parameters</a:t>
            </a:r>
          </a:p>
        </p:txBody>
      </p:sp>
      <p:sp>
        <p:nvSpPr>
          <p:cNvPr id="99340" name="TextBox 15"/>
          <p:cNvSpPr txBox="1">
            <a:spLocks noChangeArrowheads="1"/>
          </p:cNvSpPr>
          <p:nvPr/>
        </p:nvSpPr>
        <p:spPr bwMode="auto">
          <a:xfrm>
            <a:off x="3476625" y="3849688"/>
            <a:ext cx="4316118" cy="338554"/>
          </a:xfrm>
          <a:prstGeom prst="rect">
            <a:avLst/>
          </a:prstGeom>
          <a:noFill/>
          <a:ln w="9525">
            <a:noFill/>
            <a:miter lim="800000"/>
            <a:headEnd/>
            <a:tailEnd/>
          </a:ln>
        </p:spPr>
        <p:txBody>
          <a:bodyPr wrap="none">
            <a:spAutoFit/>
          </a:bodyPr>
          <a:lstStyle/>
          <a:p>
            <a:r>
              <a:rPr lang="en-US" sz="1600" dirty="0" smtClean="0">
                <a:latin typeface="Calibri" pitchFamily="34" charset="0"/>
              </a:rPr>
              <a:t>SAE GEIA-STD-0007, </a:t>
            </a:r>
            <a:r>
              <a:rPr lang="en-US" sz="1600" dirty="0">
                <a:latin typeface="Calibri" pitchFamily="34" charset="0"/>
              </a:rPr>
              <a:t>B Entities Computer Example</a:t>
            </a:r>
          </a:p>
        </p:txBody>
      </p:sp>
      <p:sp>
        <p:nvSpPr>
          <p:cNvPr id="17" name="Down Arrow 16"/>
          <p:cNvSpPr/>
          <p:nvPr/>
        </p:nvSpPr>
        <p:spPr>
          <a:xfrm>
            <a:off x="6019800" y="3581400"/>
            <a:ext cx="685800" cy="350838"/>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5" name="Table 14"/>
          <p:cNvGraphicFramePr>
            <a:graphicFrameLocks noGrp="1"/>
          </p:cNvGraphicFramePr>
          <p:nvPr/>
        </p:nvGraphicFramePr>
        <p:xfrm>
          <a:off x="2000251" y="4193340"/>
          <a:ext cx="6378078" cy="1797885"/>
        </p:xfrm>
        <a:graphic>
          <a:graphicData uri="http://schemas.openxmlformats.org/drawingml/2006/table">
            <a:tbl>
              <a:tblPr firstRow="1" bandRow="1">
                <a:tableStyleId>{5C22544A-7EE6-4342-B048-85BDC9FD1C3A}</a:tableStyleId>
              </a:tblPr>
              <a:tblGrid>
                <a:gridCol w="571499"/>
                <a:gridCol w="3680553"/>
                <a:gridCol w="2126026"/>
              </a:tblGrid>
              <a:tr h="289125">
                <a:tc>
                  <a:txBody>
                    <a:bodyPr/>
                    <a:lstStyle/>
                    <a:p>
                      <a:r>
                        <a:rPr lang="en-US" sz="1050" dirty="0" smtClean="0">
                          <a:solidFill>
                            <a:schemeClr val="tx1"/>
                          </a:solidFill>
                        </a:rPr>
                        <a:t>Entity</a:t>
                      </a:r>
                      <a:endParaRPr lang="en-US" sz="1050" dirty="0">
                        <a:solidFill>
                          <a:schemeClr val="tx1"/>
                        </a:solidFill>
                      </a:endParaRPr>
                    </a:p>
                  </a:txBody>
                  <a:tcPr/>
                </a:tc>
                <a:tc>
                  <a:txBody>
                    <a:bodyPr/>
                    <a:lstStyle/>
                    <a:p>
                      <a:pPr algn="ctr"/>
                      <a:r>
                        <a:rPr lang="en-US" sz="1050" dirty="0" smtClean="0">
                          <a:solidFill>
                            <a:schemeClr val="tx1"/>
                          </a:solidFill>
                        </a:rPr>
                        <a:t>Attribute</a:t>
                      </a:r>
                      <a:endParaRPr lang="en-US" sz="1050" dirty="0">
                        <a:solidFill>
                          <a:schemeClr val="tx1"/>
                        </a:solidFill>
                      </a:endParaRPr>
                    </a:p>
                  </a:txBody>
                  <a:tcPr/>
                </a:tc>
                <a:tc>
                  <a:txBody>
                    <a:bodyPr/>
                    <a:lstStyle/>
                    <a:p>
                      <a:pPr algn="ctr"/>
                      <a:r>
                        <a:rPr lang="en-US" sz="1050" smtClean="0">
                          <a:solidFill>
                            <a:schemeClr val="tx1"/>
                          </a:solidFill>
                        </a:rPr>
                        <a:t>Value</a:t>
                      </a:r>
                      <a:endParaRPr lang="en-US" sz="1050">
                        <a:solidFill>
                          <a:schemeClr val="tx1"/>
                        </a:solidFill>
                      </a:endParaRPr>
                    </a:p>
                  </a:txBody>
                  <a:tcPr/>
                </a:tc>
              </a:tr>
              <a:tr h="232436">
                <a:tc>
                  <a:txBody>
                    <a:bodyPr/>
                    <a:lstStyle/>
                    <a:p>
                      <a:r>
                        <a:rPr lang="en-US" sz="1050" smtClean="0"/>
                        <a:t>BF</a:t>
                      </a:r>
                      <a:endParaRPr lang="en-US" sz="1050"/>
                    </a:p>
                  </a:txBody>
                  <a:tcPr/>
                </a:tc>
                <a:tc>
                  <a:txBody>
                    <a:bodyPr/>
                    <a:lstStyle/>
                    <a:p>
                      <a:r>
                        <a:rPr lang="en-US" sz="1050" dirty="0" err="1" smtClean="0">
                          <a:solidFill>
                            <a:schemeClr val="tx1"/>
                          </a:solidFill>
                        </a:rPr>
                        <a:t>failure_damage_mode_narrative</a:t>
                      </a:r>
                      <a:endParaRPr lang="en-US" sz="1050" dirty="0"/>
                    </a:p>
                  </a:txBody>
                  <a:tcPr/>
                </a:tc>
                <a:tc>
                  <a:txBody>
                    <a:bodyPr/>
                    <a:lstStyle/>
                    <a:p>
                      <a:r>
                        <a:rPr lang="en-US" sz="1050" smtClean="0">
                          <a:solidFill>
                            <a:schemeClr val="tx1"/>
                          </a:solidFill>
                        </a:rPr>
                        <a:t>software not responding</a:t>
                      </a:r>
                      <a:endParaRPr lang="en-US" sz="1050"/>
                    </a:p>
                  </a:txBody>
                  <a:tcPr/>
                </a:tc>
              </a:tr>
              <a:tr h="238151">
                <a:tc>
                  <a:txBody>
                    <a:bodyPr/>
                    <a:lstStyle/>
                    <a:p>
                      <a:r>
                        <a:rPr lang="en-US" sz="1050" smtClean="0"/>
                        <a:t>BF</a:t>
                      </a:r>
                      <a:endParaRPr lang="en-US" sz="1050"/>
                    </a:p>
                  </a:txBody>
                  <a:tcPr/>
                </a:tc>
                <a:tc>
                  <a:txBody>
                    <a:bodyPr/>
                    <a:lstStyle/>
                    <a:p>
                      <a:r>
                        <a:rPr lang="en-US" sz="1050" err="1" smtClean="0">
                          <a:solidFill>
                            <a:schemeClr val="tx1"/>
                          </a:solidFill>
                        </a:rPr>
                        <a:t>failure_cause_narrative</a:t>
                      </a:r>
                      <a:endParaRPr lang="en-US" sz="1050"/>
                    </a:p>
                  </a:txBody>
                  <a:tcPr/>
                </a:tc>
                <a:tc>
                  <a:txBody>
                    <a:bodyPr/>
                    <a:lstStyle/>
                    <a:p>
                      <a:r>
                        <a:rPr lang="en-US" sz="1050" smtClean="0">
                          <a:solidFill>
                            <a:schemeClr val="tx1"/>
                          </a:solidFill>
                        </a:rPr>
                        <a:t>software code limit</a:t>
                      </a:r>
                      <a:endParaRPr lang="en-US" sz="1050"/>
                    </a:p>
                  </a:txBody>
                  <a:tcPr/>
                </a:tc>
              </a:tr>
              <a:tr h="196241">
                <a:tc>
                  <a:txBody>
                    <a:bodyPr/>
                    <a:lstStyle/>
                    <a:p>
                      <a:r>
                        <a:rPr lang="en-US" sz="1050" smtClean="0"/>
                        <a:t>BF</a:t>
                      </a:r>
                      <a:endParaRPr lang="en-US" sz="1050"/>
                    </a:p>
                  </a:txBody>
                  <a:tcPr/>
                </a:tc>
                <a:tc>
                  <a:txBody>
                    <a:bodyPr/>
                    <a:lstStyle/>
                    <a:p>
                      <a:pPr>
                        <a:buFont typeface="Arial" pitchFamily="34" charset="0"/>
                        <a:buNone/>
                        <a:defRPr/>
                      </a:pPr>
                      <a:r>
                        <a:rPr lang="en-US" sz="1050" dirty="0" err="1" smtClean="0">
                          <a:solidFill>
                            <a:schemeClr val="tx1"/>
                          </a:solidFill>
                        </a:rPr>
                        <a:t>failure_damage_mode_effect</a:t>
                      </a:r>
                      <a:r>
                        <a:rPr lang="en-US" sz="1050" dirty="0" smtClean="0">
                          <a:solidFill>
                            <a:schemeClr val="tx1"/>
                          </a:solidFill>
                        </a:rPr>
                        <a:t>_ and_ </a:t>
                      </a:r>
                      <a:r>
                        <a:rPr lang="en-US" sz="1050" dirty="0" err="1" smtClean="0">
                          <a:solidFill>
                            <a:schemeClr val="tx1"/>
                          </a:solidFill>
                        </a:rPr>
                        <a:t>effect_narrative</a:t>
                      </a:r>
                      <a:endParaRPr lang="en-US" sz="1050" dirty="0"/>
                    </a:p>
                  </a:txBody>
                  <a:tcPr/>
                </a:tc>
                <a:tc>
                  <a:txBody>
                    <a:bodyPr/>
                    <a:lstStyle/>
                    <a:p>
                      <a:r>
                        <a:rPr lang="en-US" sz="1050" smtClean="0">
                          <a:solidFill>
                            <a:schemeClr val="tx1"/>
                          </a:solidFill>
                        </a:rPr>
                        <a:t>computer inoperable</a:t>
                      </a:r>
                      <a:endParaRPr lang="en-US" sz="1050"/>
                    </a:p>
                  </a:txBody>
                  <a:tcPr/>
                </a:tc>
              </a:tr>
              <a:tr h="221006">
                <a:tc>
                  <a:txBody>
                    <a:bodyPr/>
                    <a:lstStyle/>
                    <a:p>
                      <a:r>
                        <a:rPr lang="en-US" sz="1050" smtClean="0"/>
                        <a:t>BK</a:t>
                      </a:r>
                      <a:endParaRPr lang="en-US" sz="1050"/>
                    </a:p>
                  </a:txBody>
                  <a:tcPr/>
                </a:tc>
                <a:tc>
                  <a:txBody>
                    <a:bodyPr/>
                    <a:lstStyle/>
                    <a:p>
                      <a:r>
                        <a:rPr lang="en-US" sz="1050" dirty="0" err="1" smtClean="0">
                          <a:solidFill>
                            <a:schemeClr val="tx1"/>
                          </a:solidFill>
                        </a:rPr>
                        <a:t>mission_phase_operational_mode</a:t>
                      </a:r>
                      <a:endParaRPr lang="en-US" sz="1050" dirty="0"/>
                    </a:p>
                  </a:txBody>
                  <a:tcPr/>
                </a:tc>
                <a:tc>
                  <a:txBody>
                    <a:bodyPr/>
                    <a:lstStyle/>
                    <a:p>
                      <a:r>
                        <a:rPr lang="en-US" sz="1050" dirty="0" smtClean="0">
                          <a:solidFill>
                            <a:schemeClr val="tx1"/>
                          </a:solidFill>
                        </a:rPr>
                        <a:t>tracking missile</a:t>
                      </a:r>
                    </a:p>
                  </a:txBody>
                  <a:tcPr/>
                </a:tc>
              </a:tr>
              <a:tr h="217196">
                <a:tc>
                  <a:txBody>
                    <a:bodyPr/>
                    <a:lstStyle/>
                    <a:p>
                      <a:r>
                        <a:rPr lang="en-US" sz="1050" dirty="0" smtClean="0"/>
                        <a:t>BI</a:t>
                      </a:r>
                      <a:endParaRPr lang="en-US" sz="1050" dirty="0"/>
                    </a:p>
                  </a:txBody>
                  <a:tcPr/>
                </a:tc>
                <a:tc>
                  <a:txBody>
                    <a:bodyPr/>
                    <a:lstStyle/>
                    <a:p>
                      <a:r>
                        <a:rPr lang="en-US" sz="1050" dirty="0" err="1" smtClean="0"/>
                        <a:t>safety_hazard_severity_code</a:t>
                      </a:r>
                      <a:endParaRPr lang="en-US" sz="1050" dirty="0"/>
                    </a:p>
                  </a:txBody>
                  <a:tcPr/>
                </a:tc>
                <a:tc>
                  <a:txBody>
                    <a:bodyPr/>
                    <a:lstStyle/>
                    <a:p>
                      <a:r>
                        <a:rPr lang="en-US" sz="1050" dirty="0" smtClean="0">
                          <a:solidFill>
                            <a:schemeClr val="tx1"/>
                          </a:solidFill>
                        </a:rPr>
                        <a:t>C</a:t>
                      </a:r>
                    </a:p>
                  </a:txBody>
                  <a:tcPr/>
                </a:tc>
              </a:tr>
              <a:tr h="175286">
                <a:tc>
                  <a:txBody>
                    <a:bodyPr/>
                    <a:lstStyle/>
                    <a:p>
                      <a:r>
                        <a:rPr lang="en-US" sz="1050" dirty="0" smtClean="0"/>
                        <a:t>BI</a:t>
                      </a:r>
                      <a:endParaRPr lang="en-US" sz="1050" dirty="0"/>
                    </a:p>
                  </a:txBody>
                  <a:tcPr/>
                </a:tc>
                <a:tc>
                  <a:txBody>
                    <a:bodyPr/>
                    <a:lstStyle/>
                    <a:p>
                      <a:r>
                        <a:rPr lang="en-US" sz="1050" dirty="0" err="1" smtClean="0"/>
                        <a:t>failure_effect_probability</a:t>
                      </a:r>
                      <a:endParaRPr lang="en-US" sz="1050" dirty="0"/>
                    </a:p>
                  </a:txBody>
                  <a:tcPr/>
                </a:tc>
                <a:tc>
                  <a:txBody>
                    <a:bodyPr/>
                    <a:lstStyle/>
                    <a:p>
                      <a:r>
                        <a:rPr lang="en-US" sz="1050" dirty="0" smtClean="0">
                          <a:solidFill>
                            <a:schemeClr val="tx1"/>
                          </a:solidFill>
                        </a:rPr>
                        <a:t>1.00</a:t>
                      </a:r>
                    </a:p>
                  </a:txBody>
                  <a:tcPr/>
                </a:tc>
              </a:tr>
            </a:tbl>
          </a:graphicData>
        </a:graphic>
      </p:graphicFrame>
      <p:sp>
        <p:nvSpPr>
          <p:cNvPr id="99368" name="Title 15"/>
          <p:cNvSpPr>
            <a:spLocks noGrp="1"/>
          </p:cNvSpPr>
          <p:nvPr>
            <p:ph type="title"/>
          </p:nvPr>
        </p:nvSpPr>
        <p:spPr/>
        <p:txBody>
          <a:bodyPr/>
          <a:lstStyle/>
          <a:p>
            <a:pPr eaLnBrk="1" hangingPunct="1"/>
            <a:r>
              <a:rPr lang="en-US" dirty="0" smtClean="0"/>
              <a:t>RAM, FMECA/FTA Data</a:t>
            </a:r>
          </a:p>
        </p:txBody>
      </p:sp>
      <p:sp>
        <p:nvSpPr>
          <p:cNvPr id="21" name="Slide Number Placeholder 20"/>
          <p:cNvSpPr>
            <a:spLocks noGrp="1"/>
          </p:cNvSpPr>
          <p:nvPr>
            <p:ph type="sldNum" sz="quarter" idx="12"/>
          </p:nvPr>
        </p:nvSpPr>
        <p:spPr/>
        <p:txBody>
          <a:bodyPr/>
          <a:lstStyle/>
          <a:p>
            <a:pPr>
              <a:defRPr/>
            </a:pPr>
            <a:fld id="{3E6A0387-CF10-43DC-AA18-671B50276096}" type="slidenum">
              <a:rPr lang="en-US" smtClean="0"/>
              <a:pPr>
                <a:defRPr/>
              </a:pPr>
              <a:t>28</a:t>
            </a:fld>
            <a:endParaRPr lang="en-US" dirty="0"/>
          </a:p>
        </p:txBody>
      </p:sp>
      <p:sp>
        <p:nvSpPr>
          <p:cNvPr id="22" name="Content Placeholder 21"/>
          <p:cNvSpPr>
            <a:spLocks noGrp="1"/>
          </p:cNvSpPr>
          <p:nvPr>
            <p:ph sz="quarter" idx="13"/>
          </p:nvPr>
        </p:nvSpPr>
        <p:spPr/>
        <p:txBody>
          <a:bodyPr/>
          <a:lstStyle/>
          <a:p>
            <a:endParaRPr lang="en-US"/>
          </a:p>
        </p:txBody>
      </p:sp>
      <p:sp>
        <p:nvSpPr>
          <p:cNvPr id="19" name="Oval 18"/>
          <p:cNvSpPr/>
          <p:nvPr/>
        </p:nvSpPr>
        <p:spPr>
          <a:xfrm>
            <a:off x="2774517" y="212494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9.5</a:t>
            </a:r>
          </a:p>
        </p:txBody>
      </p:sp>
      <p:sp>
        <p:nvSpPr>
          <p:cNvPr id="20" name="Oval 19"/>
          <p:cNvSpPr/>
          <p:nvPr/>
        </p:nvSpPr>
        <p:spPr>
          <a:xfrm>
            <a:off x="3904817" y="212494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9.6</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457200" y="-98425"/>
            <a:ext cx="8229600" cy="868363"/>
          </a:xfrm>
          <a:prstGeom prst="rect">
            <a:avLst/>
          </a:prstGeom>
          <a:noFill/>
          <a:ln w="9525">
            <a:noFill/>
            <a:miter lim="800000"/>
            <a:headEnd/>
            <a:tailEnd/>
          </a:ln>
        </p:spPr>
        <p:txBody>
          <a:bodyPr anchor="ctr"/>
          <a:lstStyle/>
          <a:p>
            <a:pPr algn="ctr" fontAlgn="auto">
              <a:spcBef>
                <a:spcPts val="0"/>
              </a:spcBef>
              <a:spcAft>
                <a:spcPts val="0"/>
              </a:spcAft>
              <a:defRPr/>
            </a:pPr>
            <a:endParaRPr lang="en-US" sz="2800" b="1">
              <a:solidFill>
                <a:srgbClr val="C00000"/>
              </a:solidFill>
              <a:effectLst>
                <a:outerShdw blurRad="38100" dist="38100" dir="2700000" algn="tl">
                  <a:srgbClr val="000000">
                    <a:alpha val="43137"/>
                  </a:srgbClr>
                </a:outerShdw>
              </a:effectLst>
              <a:latin typeface="Comic Sans MS" pitchFamily="66" charset="0"/>
              <a:ea typeface="+mj-ea"/>
              <a:cs typeface="+mj-cs"/>
            </a:endParaRPr>
          </a:p>
        </p:txBody>
      </p:sp>
      <p:sp>
        <p:nvSpPr>
          <p:cNvPr id="100362" name="TextBox 11"/>
          <p:cNvSpPr txBox="1">
            <a:spLocks noChangeArrowheads="1"/>
          </p:cNvSpPr>
          <p:nvPr/>
        </p:nvSpPr>
        <p:spPr bwMode="auto">
          <a:xfrm>
            <a:off x="5187400" y="1036638"/>
            <a:ext cx="1928813" cy="338137"/>
          </a:xfrm>
          <a:prstGeom prst="rect">
            <a:avLst/>
          </a:prstGeom>
          <a:noFill/>
          <a:ln w="9525">
            <a:noFill/>
            <a:miter lim="800000"/>
            <a:headEnd/>
            <a:tailEnd/>
          </a:ln>
        </p:spPr>
        <p:txBody>
          <a:bodyPr wrap="none">
            <a:spAutoFit/>
          </a:bodyPr>
          <a:lstStyle/>
          <a:p>
            <a:r>
              <a:rPr lang="en-US" sz="1600">
                <a:latin typeface="Calibri" pitchFamily="34" charset="0"/>
              </a:rPr>
              <a:t>Example Parameters</a:t>
            </a:r>
          </a:p>
        </p:txBody>
      </p:sp>
      <p:sp>
        <p:nvSpPr>
          <p:cNvPr id="100363" name="TextBox 12"/>
          <p:cNvSpPr txBox="1">
            <a:spLocks noChangeArrowheads="1"/>
          </p:cNvSpPr>
          <p:nvPr/>
        </p:nvSpPr>
        <p:spPr bwMode="auto">
          <a:xfrm>
            <a:off x="3457575" y="3851275"/>
            <a:ext cx="4312912" cy="338554"/>
          </a:xfrm>
          <a:prstGeom prst="rect">
            <a:avLst/>
          </a:prstGeom>
          <a:noFill/>
          <a:ln w="9525">
            <a:noFill/>
            <a:miter lim="800000"/>
            <a:headEnd/>
            <a:tailEnd/>
          </a:ln>
        </p:spPr>
        <p:txBody>
          <a:bodyPr wrap="none">
            <a:spAutoFit/>
          </a:bodyPr>
          <a:lstStyle/>
          <a:p>
            <a:r>
              <a:rPr lang="en-US" sz="1600" dirty="0" smtClean="0">
                <a:latin typeface="Calibri" pitchFamily="34" charset="0"/>
              </a:rPr>
              <a:t>SAE GEIA-STD-0007, </a:t>
            </a:r>
            <a:r>
              <a:rPr lang="en-US" sz="1600" dirty="0">
                <a:latin typeface="Calibri" pitchFamily="34" charset="0"/>
              </a:rPr>
              <a:t>C Entities Computer Example</a:t>
            </a:r>
          </a:p>
        </p:txBody>
      </p:sp>
      <p:sp>
        <p:nvSpPr>
          <p:cNvPr id="15" name="Down Arrow 14"/>
          <p:cNvSpPr/>
          <p:nvPr/>
        </p:nvSpPr>
        <p:spPr>
          <a:xfrm>
            <a:off x="6025600" y="3386138"/>
            <a:ext cx="533400" cy="533400"/>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7" name="Table 16"/>
          <p:cNvGraphicFramePr>
            <a:graphicFrameLocks noGrp="1"/>
          </p:cNvGraphicFramePr>
          <p:nvPr/>
        </p:nvGraphicFramePr>
        <p:xfrm>
          <a:off x="3279775" y="4157727"/>
          <a:ext cx="4714613" cy="2029787"/>
        </p:xfrm>
        <a:graphic>
          <a:graphicData uri="http://schemas.openxmlformats.org/drawingml/2006/table">
            <a:tbl>
              <a:tblPr firstRow="1" bandRow="1">
                <a:tableStyleId>{5C22544A-7EE6-4342-B048-85BDC9FD1C3A}</a:tableStyleId>
              </a:tblPr>
              <a:tblGrid>
                <a:gridCol w="1047692"/>
                <a:gridCol w="2095383"/>
                <a:gridCol w="1571538"/>
              </a:tblGrid>
              <a:tr h="269567">
                <a:tc>
                  <a:txBody>
                    <a:bodyPr/>
                    <a:lstStyle/>
                    <a:p>
                      <a:pPr algn="ctr"/>
                      <a:r>
                        <a:rPr lang="en-US" sz="1050" dirty="0" smtClean="0">
                          <a:solidFill>
                            <a:schemeClr val="tx1"/>
                          </a:solidFill>
                        </a:rPr>
                        <a:t>Entity</a:t>
                      </a:r>
                      <a:endParaRPr lang="en-US" sz="1050" dirty="0">
                        <a:solidFill>
                          <a:schemeClr val="tx1"/>
                        </a:solidFill>
                      </a:endParaRPr>
                    </a:p>
                  </a:txBody>
                  <a:tcPr/>
                </a:tc>
                <a:tc>
                  <a:txBody>
                    <a:bodyPr/>
                    <a:lstStyle/>
                    <a:p>
                      <a:pPr algn="ctr"/>
                      <a:r>
                        <a:rPr lang="en-US" sz="1050" smtClean="0">
                          <a:solidFill>
                            <a:schemeClr val="tx1"/>
                          </a:solidFill>
                        </a:rPr>
                        <a:t>Attribute</a:t>
                      </a:r>
                      <a:endParaRPr lang="en-US" sz="1050">
                        <a:solidFill>
                          <a:schemeClr val="tx1"/>
                        </a:solidFill>
                      </a:endParaRPr>
                    </a:p>
                  </a:txBody>
                  <a:tcPr/>
                </a:tc>
                <a:tc>
                  <a:txBody>
                    <a:bodyPr/>
                    <a:lstStyle/>
                    <a:p>
                      <a:pPr algn="ctr"/>
                      <a:r>
                        <a:rPr lang="en-US" sz="1050" smtClean="0">
                          <a:solidFill>
                            <a:schemeClr val="tx1"/>
                          </a:solidFill>
                        </a:rPr>
                        <a:t>Value</a:t>
                      </a:r>
                      <a:endParaRPr lang="en-US" sz="1050">
                        <a:solidFill>
                          <a:schemeClr val="tx1"/>
                        </a:solidFill>
                      </a:endParaRPr>
                    </a:p>
                  </a:txBody>
                  <a:tcPr/>
                </a:tc>
              </a:tr>
              <a:tr h="157567">
                <a:tc>
                  <a:txBody>
                    <a:bodyPr/>
                    <a:lstStyle/>
                    <a:p>
                      <a:r>
                        <a:rPr lang="en-US" sz="1050" smtClean="0"/>
                        <a:t>CA</a:t>
                      </a:r>
                      <a:endParaRPr lang="en-US" sz="1050"/>
                    </a:p>
                  </a:txBody>
                  <a:tcPr/>
                </a:tc>
                <a:tc>
                  <a:txBody>
                    <a:bodyPr/>
                    <a:lstStyle/>
                    <a:p>
                      <a:r>
                        <a:rPr lang="en-US" sz="1050" dirty="0" err="1" smtClean="0">
                          <a:solidFill>
                            <a:schemeClr val="tx1"/>
                          </a:solidFill>
                        </a:rPr>
                        <a:t>task_identification</a:t>
                      </a:r>
                      <a:endParaRPr lang="en-US" sz="1050" dirty="0"/>
                    </a:p>
                  </a:txBody>
                  <a:tcPr/>
                </a:tc>
                <a:tc>
                  <a:txBody>
                    <a:bodyPr/>
                    <a:lstStyle/>
                    <a:p>
                      <a:r>
                        <a:rPr lang="en-US" sz="1050" smtClean="0">
                          <a:solidFill>
                            <a:schemeClr val="tx1"/>
                          </a:solidFill>
                        </a:rPr>
                        <a:t>Debug Software</a:t>
                      </a:r>
                      <a:endParaRPr lang="en-US" sz="1050"/>
                    </a:p>
                  </a:txBody>
                  <a:tcPr/>
                </a:tc>
              </a:tr>
              <a:tr h="0">
                <a:tc>
                  <a:txBody>
                    <a:bodyPr/>
                    <a:lstStyle/>
                    <a:p>
                      <a:r>
                        <a:rPr lang="en-US" sz="1050" smtClean="0"/>
                        <a:t>CA</a:t>
                      </a:r>
                      <a:endParaRPr lang="en-US" sz="1050"/>
                    </a:p>
                  </a:txBody>
                  <a:tcPr/>
                </a:tc>
                <a:tc>
                  <a:txBody>
                    <a:bodyPr/>
                    <a:lstStyle/>
                    <a:p>
                      <a:r>
                        <a:rPr lang="en-US" sz="1050" err="1" smtClean="0">
                          <a:solidFill>
                            <a:schemeClr val="tx1"/>
                          </a:solidFill>
                        </a:rPr>
                        <a:t>task_code</a:t>
                      </a:r>
                      <a:r>
                        <a:rPr lang="en-US" sz="1050" smtClean="0">
                          <a:solidFill>
                            <a:schemeClr val="tx1"/>
                          </a:solidFill>
                        </a:rPr>
                        <a:t>:</a:t>
                      </a:r>
                      <a:endParaRPr lang="en-US" sz="1050"/>
                    </a:p>
                  </a:txBody>
                  <a:tcPr/>
                </a:tc>
                <a:tc>
                  <a:txBody>
                    <a:bodyPr/>
                    <a:lstStyle/>
                    <a:p>
                      <a:endParaRPr lang="en-US" sz="1050"/>
                    </a:p>
                  </a:txBody>
                  <a:tcPr/>
                </a:tc>
              </a:tr>
              <a:tr h="175757">
                <a:tc>
                  <a:txBody>
                    <a:bodyPr/>
                    <a:lstStyle/>
                    <a:p>
                      <a:endParaRPr lang="en-US" sz="1050"/>
                    </a:p>
                  </a:txBody>
                  <a:tcPr/>
                </a:tc>
                <a:tc>
                  <a:txBody>
                    <a:bodyPr/>
                    <a:lstStyle/>
                    <a:p>
                      <a:pPr algn="l"/>
                      <a:r>
                        <a:rPr lang="en-US" sz="1050" smtClean="0">
                          <a:solidFill>
                            <a:schemeClr val="tx1"/>
                          </a:solidFill>
                        </a:rPr>
                        <a:t>    Task function </a:t>
                      </a:r>
                      <a:endParaRPr lang="en-US" sz="1050"/>
                    </a:p>
                  </a:txBody>
                  <a:tcPr/>
                </a:tc>
                <a:tc>
                  <a:txBody>
                    <a:bodyPr/>
                    <a:lstStyle/>
                    <a:p>
                      <a:r>
                        <a:rPr lang="en-US" sz="1050" smtClean="0">
                          <a:solidFill>
                            <a:schemeClr val="tx1"/>
                          </a:solidFill>
                        </a:rPr>
                        <a:t>Debug software    – 2</a:t>
                      </a:r>
                      <a:endParaRPr lang="en-US" sz="1050"/>
                    </a:p>
                  </a:txBody>
                  <a:tcPr/>
                </a:tc>
              </a:tr>
              <a:tr h="160271">
                <a:tc>
                  <a:txBody>
                    <a:bodyPr/>
                    <a:lstStyle/>
                    <a:p>
                      <a:endParaRPr lang="en-US" sz="1050"/>
                    </a:p>
                  </a:txBody>
                  <a:tcPr/>
                </a:tc>
                <a:tc>
                  <a:txBody>
                    <a:bodyPr/>
                    <a:lstStyle/>
                    <a:p>
                      <a:pPr algn="l"/>
                      <a:r>
                        <a:rPr lang="en-US" sz="1050" dirty="0" smtClean="0">
                          <a:solidFill>
                            <a:schemeClr val="tx1"/>
                          </a:solidFill>
                        </a:rPr>
                        <a:t>    Task interval</a:t>
                      </a:r>
                      <a:endParaRPr lang="en-US" sz="1050" dirty="0"/>
                    </a:p>
                  </a:txBody>
                  <a:tcPr/>
                </a:tc>
                <a:tc>
                  <a:txBody>
                    <a:bodyPr/>
                    <a:lstStyle/>
                    <a:p>
                      <a:r>
                        <a:rPr lang="en-US" sz="1050" smtClean="0">
                          <a:solidFill>
                            <a:schemeClr val="tx1"/>
                          </a:solidFill>
                        </a:rPr>
                        <a:t>Unscheduled         -  G</a:t>
                      </a:r>
                      <a:endParaRPr lang="en-US" sz="1050"/>
                    </a:p>
                  </a:txBody>
                  <a:tcPr/>
                </a:tc>
              </a:tr>
              <a:tr h="174282">
                <a:tc>
                  <a:txBody>
                    <a:bodyPr/>
                    <a:lstStyle/>
                    <a:p>
                      <a:endParaRPr lang="en-US" sz="1050"/>
                    </a:p>
                  </a:txBody>
                  <a:tcPr/>
                </a:tc>
                <a:tc>
                  <a:txBody>
                    <a:bodyPr/>
                    <a:lstStyle/>
                    <a:p>
                      <a:pPr algn="l"/>
                      <a:r>
                        <a:rPr lang="en-US" sz="1050" smtClean="0">
                          <a:solidFill>
                            <a:schemeClr val="tx1"/>
                          </a:solidFill>
                        </a:rPr>
                        <a:t>    Operation/</a:t>
                      </a:r>
                      <a:r>
                        <a:rPr lang="en-US" sz="1050" err="1" smtClean="0">
                          <a:solidFill>
                            <a:schemeClr val="tx1"/>
                          </a:solidFill>
                        </a:rPr>
                        <a:t>Maint</a:t>
                      </a:r>
                      <a:r>
                        <a:rPr lang="en-US" sz="1050" smtClean="0">
                          <a:solidFill>
                            <a:schemeClr val="tx1"/>
                          </a:solidFill>
                        </a:rPr>
                        <a:t> Level</a:t>
                      </a:r>
                      <a:endParaRPr lang="en-US" sz="1050"/>
                    </a:p>
                  </a:txBody>
                  <a:tcPr/>
                </a:tc>
                <a:tc>
                  <a:txBody>
                    <a:bodyPr/>
                    <a:lstStyle/>
                    <a:p>
                      <a:r>
                        <a:rPr lang="en-US" sz="1050" smtClean="0">
                          <a:solidFill>
                            <a:schemeClr val="tx1"/>
                          </a:solidFill>
                        </a:rPr>
                        <a:t>Operator/Crew    -   C</a:t>
                      </a:r>
                      <a:endParaRPr lang="en-US" sz="1050"/>
                    </a:p>
                  </a:txBody>
                  <a:tcPr/>
                </a:tc>
              </a:tr>
              <a:tr h="0">
                <a:tc>
                  <a:txBody>
                    <a:bodyPr/>
                    <a:lstStyle/>
                    <a:p>
                      <a:endParaRPr lang="en-US" sz="1050"/>
                    </a:p>
                  </a:txBody>
                  <a:tcPr/>
                </a:tc>
                <a:tc>
                  <a:txBody>
                    <a:bodyPr/>
                    <a:lstStyle/>
                    <a:p>
                      <a:r>
                        <a:rPr lang="en-US" sz="1050" smtClean="0">
                          <a:solidFill>
                            <a:schemeClr val="tx1"/>
                          </a:solidFill>
                        </a:rPr>
                        <a:t>    Service</a:t>
                      </a:r>
                      <a:endParaRPr lang="en-US" sz="1050"/>
                    </a:p>
                  </a:txBody>
                  <a:tcPr/>
                </a:tc>
                <a:tc>
                  <a:txBody>
                    <a:bodyPr/>
                    <a:lstStyle/>
                    <a:p>
                      <a:r>
                        <a:rPr lang="en-US" sz="1050" smtClean="0">
                          <a:solidFill>
                            <a:schemeClr val="tx1"/>
                          </a:solidFill>
                        </a:rPr>
                        <a:t>Army                       -  A</a:t>
                      </a:r>
                      <a:endParaRPr lang="en-US" sz="1050"/>
                    </a:p>
                  </a:txBody>
                  <a:tcPr/>
                </a:tc>
              </a:tr>
              <a:tr h="0">
                <a:tc>
                  <a:txBody>
                    <a:bodyPr/>
                    <a:lstStyle/>
                    <a:p>
                      <a:endParaRPr lang="en-US" sz="1050" dirty="0"/>
                    </a:p>
                  </a:txBody>
                  <a:tcPr/>
                </a:tc>
                <a:tc>
                  <a:txBody>
                    <a:bodyPr/>
                    <a:lstStyle/>
                    <a:p>
                      <a:r>
                        <a:rPr lang="en-US" sz="1050" smtClean="0">
                          <a:solidFill>
                            <a:schemeClr val="tx1"/>
                          </a:solidFill>
                        </a:rPr>
                        <a:t>    Operability	</a:t>
                      </a:r>
                      <a:endParaRPr lang="en-US" sz="1050"/>
                    </a:p>
                  </a:txBody>
                  <a:tcPr/>
                </a:tc>
                <a:tc>
                  <a:txBody>
                    <a:bodyPr/>
                    <a:lstStyle/>
                    <a:p>
                      <a:r>
                        <a:rPr lang="en-US" sz="1050" dirty="0" smtClean="0">
                          <a:solidFill>
                            <a:schemeClr val="tx1"/>
                          </a:solidFill>
                        </a:rPr>
                        <a:t>System Inoperable – A</a:t>
                      </a:r>
                      <a:endParaRPr lang="en-US" sz="1050" dirty="0"/>
                    </a:p>
                  </a:txBody>
                  <a:tcPr/>
                </a:tc>
              </a:tr>
            </a:tbl>
          </a:graphicData>
        </a:graphic>
      </p:graphicFrame>
      <p:sp>
        <p:nvSpPr>
          <p:cNvPr id="100404" name="Title 15"/>
          <p:cNvSpPr>
            <a:spLocks noGrp="1"/>
          </p:cNvSpPr>
          <p:nvPr>
            <p:ph type="title"/>
          </p:nvPr>
        </p:nvSpPr>
        <p:spPr/>
        <p:txBody>
          <a:bodyPr/>
          <a:lstStyle/>
          <a:p>
            <a:pPr eaLnBrk="1" hangingPunct="1"/>
            <a:r>
              <a:rPr lang="en-US" dirty="0" smtClean="0"/>
              <a:t>Task Analysis Data </a:t>
            </a:r>
          </a:p>
        </p:txBody>
      </p:sp>
      <p:sp>
        <p:nvSpPr>
          <p:cNvPr id="30" name="Slide Number Placeholder 29"/>
          <p:cNvSpPr>
            <a:spLocks noGrp="1"/>
          </p:cNvSpPr>
          <p:nvPr>
            <p:ph type="sldNum" sz="quarter" idx="12"/>
          </p:nvPr>
        </p:nvSpPr>
        <p:spPr/>
        <p:txBody>
          <a:bodyPr/>
          <a:lstStyle/>
          <a:p>
            <a:pPr>
              <a:defRPr/>
            </a:pPr>
            <a:fld id="{3E6A0387-CF10-43DC-AA18-671B50276096}" type="slidenum">
              <a:rPr lang="en-US" smtClean="0"/>
              <a:pPr>
                <a:defRPr/>
              </a:pPr>
              <a:t>29</a:t>
            </a:fld>
            <a:endParaRPr lang="en-US" dirty="0"/>
          </a:p>
        </p:txBody>
      </p:sp>
      <p:sp>
        <p:nvSpPr>
          <p:cNvPr id="31" name="Content Placeholder 30"/>
          <p:cNvSpPr>
            <a:spLocks noGrp="1"/>
          </p:cNvSpPr>
          <p:nvPr>
            <p:ph sz="quarter" idx="13"/>
          </p:nvPr>
        </p:nvSpPr>
        <p:spPr/>
        <p:txBody>
          <a:bodyPr/>
          <a:lstStyle/>
          <a:p>
            <a:endParaRPr lang="en-US"/>
          </a:p>
        </p:txBody>
      </p:sp>
      <p:sp>
        <p:nvSpPr>
          <p:cNvPr id="10" name="Rectangle 9"/>
          <p:cNvSpPr/>
          <p:nvPr/>
        </p:nvSpPr>
        <p:spPr>
          <a:xfrm>
            <a:off x="4783073" y="1323114"/>
            <a:ext cx="2910990" cy="2207486"/>
          </a:xfrm>
          <a:prstGeom prst="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anchor="ctr"/>
          <a:lstStyle/>
          <a:p>
            <a:pPr fontAlgn="auto">
              <a:spcBef>
                <a:spcPts val="0"/>
              </a:spcBef>
              <a:spcAft>
                <a:spcPts val="0"/>
              </a:spcAft>
              <a:buFont typeface="Arial" pitchFamily="34" charset="0"/>
              <a:buChar char="•"/>
              <a:defRPr/>
            </a:pPr>
            <a:r>
              <a:rPr lang="en-US" dirty="0">
                <a:solidFill>
                  <a:schemeClr val="tx1"/>
                </a:solidFill>
              </a:rPr>
              <a:t>Task Function</a:t>
            </a:r>
          </a:p>
          <a:p>
            <a:pPr fontAlgn="auto">
              <a:spcBef>
                <a:spcPts val="0"/>
              </a:spcBef>
              <a:spcAft>
                <a:spcPts val="0"/>
              </a:spcAft>
              <a:buFont typeface="Arial" pitchFamily="34" charset="0"/>
              <a:buChar char="•"/>
              <a:defRPr/>
            </a:pPr>
            <a:r>
              <a:rPr lang="en-US" dirty="0">
                <a:solidFill>
                  <a:schemeClr val="tx1"/>
                </a:solidFill>
              </a:rPr>
              <a:t>Task Interval</a:t>
            </a:r>
          </a:p>
          <a:p>
            <a:pPr fontAlgn="auto">
              <a:spcBef>
                <a:spcPts val="0"/>
              </a:spcBef>
              <a:spcAft>
                <a:spcPts val="0"/>
              </a:spcAft>
              <a:buFont typeface="Arial" pitchFamily="34" charset="0"/>
              <a:buChar char="•"/>
              <a:defRPr/>
            </a:pPr>
            <a:r>
              <a:rPr lang="en-US" dirty="0">
                <a:solidFill>
                  <a:schemeClr val="tx1"/>
                </a:solidFill>
              </a:rPr>
              <a:t>Maintenance Level</a:t>
            </a:r>
          </a:p>
          <a:p>
            <a:pPr fontAlgn="auto">
              <a:spcBef>
                <a:spcPts val="0"/>
              </a:spcBef>
              <a:spcAft>
                <a:spcPts val="0"/>
              </a:spcAft>
              <a:buFont typeface="Arial" pitchFamily="34" charset="0"/>
              <a:buChar char="•"/>
              <a:defRPr/>
            </a:pPr>
            <a:r>
              <a:rPr lang="en-US" dirty="0">
                <a:solidFill>
                  <a:schemeClr val="tx1"/>
                </a:solidFill>
              </a:rPr>
              <a:t>Operability</a:t>
            </a:r>
          </a:p>
          <a:p>
            <a:pPr fontAlgn="auto">
              <a:spcBef>
                <a:spcPts val="0"/>
              </a:spcBef>
              <a:spcAft>
                <a:spcPts val="0"/>
              </a:spcAft>
              <a:buFont typeface="Arial" pitchFamily="34" charset="0"/>
              <a:buChar char="•"/>
              <a:defRPr/>
            </a:pPr>
            <a:r>
              <a:rPr lang="en-US" dirty="0">
                <a:solidFill>
                  <a:schemeClr val="tx1"/>
                </a:solidFill>
              </a:rPr>
              <a:t>Task Identification</a:t>
            </a:r>
          </a:p>
          <a:p>
            <a:pPr fontAlgn="auto">
              <a:spcBef>
                <a:spcPts val="0"/>
              </a:spcBef>
              <a:spcAft>
                <a:spcPts val="0"/>
              </a:spcAft>
              <a:buFont typeface="Arial" pitchFamily="34" charset="0"/>
              <a:buChar char="•"/>
              <a:defRPr/>
            </a:pPr>
            <a:r>
              <a:rPr lang="en-US" dirty="0">
                <a:solidFill>
                  <a:schemeClr val="tx1"/>
                </a:solidFill>
              </a:rPr>
              <a:t>Referenced Task</a:t>
            </a:r>
          </a:p>
          <a:p>
            <a:pPr fontAlgn="auto">
              <a:spcBef>
                <a:spcPts val="0"/>
              </a:spcBef>
              <a:spcAft>
                <a:spcPts val="0"/>
              </a:spcAft>
              <a:buFont typeface="Arial" pitchFamily="34" charset="0"/>
              <a:buChar char="•"/>
              <a:defRPr/>
            </a:pPr>
            <a:r>
              <a:rPr lang="en-US" dirty="0">
                <a:solidFill>
                  <a:schemeClr val="tx1"/>
                </a:solidFill>
              </a:rPr>
              <a:t>Task Conditions</a:t>
            </a:r>
          </a:p>
          <a:p>
            <a:pPr fontAlgn="auto">
              <a:spcBef>
                <a:spcPts val="0"/>
              </a:spcBef>
              <a:spcAft>
                <a:spcPts val="0"/>
              </a:spcAft>
              <a:buFont typeface="Arial" pitchFamily="34" charset="0"/>
              <a:buChar char="•"/>
              <a:defRPr/>
            </a:pPr>
            <a:r>
              <a:rPr lang="en-US" dirty="0">
                <a:solidFill>
                  <a:schemeClr val="tx1"/>
                </a:solidFill>
              </a:rPr>
              <a:t>Task Performance Standards</a:t>
            </a:r>
          </a:p>
          <a:p>
            <a:pPr fontAlgn="auto">
              <a:spcBef>
                <a:spcPts val="0"/>
              </a:spcBef>
              <a:spcAft>
                <a:spcPts val="0"/>
              </a:spcAft>
              <a:buFont typeface="Arial" pitchFamily="34" charset="0"/>
              <a:buChar char="•"/>
              <a:defRPr/>
            </a:pPr>
            <a:r>
              <a:rPr lang="en-US" dirty="0">
                <a:solidFill>
                  <a:schemeClr val="tx1"/>
                </a:solidFill>
              </a:rPr>
              <a:t>Mean Elapsed Time</a:t>
            </a:r>
          </a:p>
          <a:p>
            <a:pPr fontAlgn="auto">
              <a:spcBef>
                <a:spcPts val="0"/>
              </a:spcBef>
              <a:spcAft>
                <a:spcPts val="0"/>
              </a:spcAft>
              <a:buFont typeface="Arial" pitchFamily="34" charset="0"/>
              <a:buChar char="•"/>
              <a:defRPr/>
            </a:pPr>
            <a:r>
              <a:rPr lang="en-US" dirty="0">
                <a:solidFill>
                  <a:schemeClr val="tx1"/>
                </a:solidFill>
              </a:rPr>
              <a:t>Mean Man-hours</a:t>
            </a:r>
          </a:p>
          <a:p>
            <a:pPr fontAlgn="auto">
              <a:spcBef>
                <a:spcPts val="0"/>
              </a:spcBef>
              <a:spcAft>
                <a:spcPts val="0"/>
              </a:spcAft>
              <a:buFont typeface="Arial" pitchFamily="34" charset="0"/>
              <a:buChar char="•"/>
              <a:defRPr/>
            </a:pPr>
            <a:r>
              <a:rPr lang="en-US" dirty="0">
                <a:solidFill>
                  <a:schemeClr val="tx1"/>
                </a:solidFill>
              </a:rPr>
              <a:t>Facilities</a:t>
            </a:r>
          </a:p>
          <a:p>
            <a:pPr fontAlgn="auto">
              <a:spcBef>
                <a:spcPts val="0"/>
              </a:spcBef>
              <a:spcAft>
                <a:spcPts val="0"/>
              </a:spcAft>
              <a:defRPr/>
            </a:pPr>
            <a:endParaRPr lang="en-US" sz="1400" dirty="0">
              <a:solidFill>
                <a:schemeClr val="tx1"/>
              </a:solidFill>
            </a:endParaRPr>
          </a:p>
        </p:txBody>
      </p:sp>
      <p:sp>
        <p:nvSpPr>
          <p:cNvPr id="18" name="Rectangle 17"/>
          <p:cNvSpPr/>
          <p:nvPr/>
        </p:nvSpPr>
        <p:spPr>
          <a:xfrm>
            <a:off x="2676387" y="2965346"/>
            <a:ext cx="1143000" cy="685800"/>
          </a:xfrm>
          <a:prstGeom prst="rect">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Task Analysis</a:t>
            </a:r>
          </a:p>
        </p:txBody>
      </p:sp>
      <p:cxnSp>
        <p:nvCxnSpPr>
          <p:cNvPr id="19" name="Elbow Connector 18"/>
          <p:cNvCxnSpPr>
            <a:stCxn id="22" idx="1"/>
            <a:endCxn id="18" idx="1"/>
          </p:cNvCxnSpPr>
          <p:nvPr/>
        </p:nvCxnSpPr>
        <p:spPr>
          <a:xfrm rot="10800000" flipH="1" flipV="1">
            <a:off x="766927" y="1805708"/>
            <a:ext cx="1909460" cy="1502537"/>
          </a:xfrm>
          <a:prstGeom prst="bentConnector3">
            <a:avLst>
              <a:gd name="adj1" fmla="val -1197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22" idx="3"/>
            <a:endCxn id="23" idx="0"/>
          </p:cNvCxnSpPr>
          <p:nvPr/>
        </p:nvCxnSpPr>
        <p:spPr>
          <a:xfrm>
            <a:off x="1909927" y="1805709"/>
            <a:ext cx="1345591" cy="26670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3829219" y="3012049"/>
            <a:ext cx="870600" cy="457200"/>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766927" y="1462809"/>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FMECA</a:t>
            </a:r>
          </a:p>
        </p:txBody>
      </p:sp>
      <p:sp>
        <p:nvSpPr>
          <p:cNvPr id="23" name="Rectangle 22"/>
          <p:cNvSpPr/>
          <p:nvPr/>
        </p:nvSpPr>
        <p:spPr>
          <a:xfrm>
            <a:off x="2684018" y="2072416"/>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RCM</a:t>
            </a:r>
          </a:p>
        </p:txBody>
      </p:sp>
      <p:sp>
        <p:nvSpPr>
          <p:cNvPr id="25" name="Rectangle 24"/>
          <p:cNvSpPr/>
          <p:nvPr/>
        </p:nvSpPr>
        <p:spPr>
          <a:xfrm>
            <a:off x="766927" y="2347714"/>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FTA</a:t>
            </a:r>
            <a:endParaRPr lang="en-US" dirty="0">
              <a:solidFill>
                <a:schemeClr val="tx1"/>
              </a:solidFill>
            </a:endParaRPr>
          </a:p>
        </p:txBody>
      </p:sp>
      <p:cxnSp>
        <p:nvCxnSpPr>
          <p:cNvPr id="26" name="Straight Arrow Connector 25"/>
          <p:cNvCxnSpPr>
            <a:stCxn id="25" idx="3"/>
            <a:endCxn id="23" idx="1"/>
          </p:cNvCxnSpPr>
          <p:nvPr/>
        </p:nvCxnSpPr>
        <p:spPr>
          <a:xfrm flipV="1">
            <a:off x="1909927" y="2415316"/>
            <a:ext cx="774091" cy="27529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5" idx="2"/>
            <a:endCxn id="18" idx="1"/>
          </p:cNvCxnSpPr>
          <p:nvPr/>
        </p:nvCxnSpPr>
        <p:spPr>
          <a:xfrm rot="16200000" flipH="1">
            <a:off x="1870041" y="2501900"/>
            <a:ext cx="274732" cy="1337960"/>
          </a:xfrm>
          <a:prstGeom prst="bent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3" idx="2"/>
            <a:endCxn id="18" idx="0"/>
          </p:cNvCxnSpPr>
          <p:nvPr/>
        </p:nvCxnSpPr>
        <p:spPr>
          <a:xfrm flipH="1">
            <a:off x="3247887" y="2758216"/>
            <a:ext cx="7631" cy="2071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510331" y="2818940"/>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sz="1400" b="1" dirty="0" smtClean="0"/>
              <a:t>12</a:t>
            </a:r>
            <a:endParaRPr lang="en-US" sz="3200" b="1" dirty="0"/>
          </a:p>
        </p:txBody>
      </p:sp>
      <p:sp>
        <p:nvSpPr>
          <p:cNvPr id="24" name="Oval 23"/>
          <p:cNvSpPr/>
          <p:nvPr/>
        </p:nvSpPr>
        <p:spPr>
          <a:xfrm>
            <a:off x="2503824" y="1876867"/>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b="1" dirty="0" smtClean="0"/>
              <a:t>9.7</a:t>
            </a:r>
            <a:endParaRPr lang="en-US" sz="1050" b="1" dirty="0"/>
          </a:p>
        </p:txBody>
      </p:sp>
      <p:sp>
        <p:nvSpPr>
          <p:cNvPr id="28" name="Oval 27"/>
          <p:cNvSpPr/>
          <p:nvPr/>
        </p:nvSpPr>
        <p:spPr>
          <a:xfrm>
            <a:off x="598824" y="1292667"/>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b="1" dirty="0" smtClean="0"/>
              <a:t>9.5</a:t>
            </a:r>
            <a:endParaRPr lang="en-US" sz="1050" b="1" dirty="0"/>
          </a:p>
        </p:txBody>
      </p:sp>
      <p:sp>
        <p:nvSpPr>
          <p:cNvPr id="29" name="Oval 28"/>
          <p:cNvSpPr/>
          <p:nvPr/>
        </p:nvSpPr>
        <p:spPr>
          <a:xfrm>
            <a:off x="598824" y="2156267"/>
            <a:ext cx="347472" cy="34747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a:r>
              <a:rPr lang="en-US" b="1" dirty="0" smtClean="0"/>
              <a:t>9.6</a:t>
            </a:r>
            <a:endParaRPr lang="en-US" sz="1050" b="1"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0" y="5953125"/>
            <a:ext cx="9144000" cy="904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3399" y="1666874"/>
            <a:ext cx="7934326" cy="4762501"/>
          </a:xfrm>
          <a:prstGeom prst="rect">
            <a:avLst/>
          </a:prstGeom>
          <a:solidFill>
            <a:schemeClr val="bg1"/>
          </a:solidFill>
          <a:ln w="38100">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ITC Franklin Gothic Std Book"/>
            </a:endParaRPr>
          </a:p>
        </p:txBody>
      </p:sp>
      <p:sp>
        <p:nvSpPr>
          <p:cNvPr id="5" name="Rectangle 4"/>
          <p:cNvSpPr/>
          <p:nvPr/>
        </p:nvSpPr>
        <p:spPr>
          <a:xfrm>
            <a:off x="5334000" y="1685924"/>
            <a:ext cx="838200" cy="472744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TC Franklin Gothic Std Book"/>
            </a:endParaRPr>
          </a:p>
        </p:txBody>
      </p:sp>
      <p:sp>
        <p:nvSpPr>
          <p:cNvPr id="6" name="Rectangle 5"/>
          <p:cNvSpPr/>
          <p:nvPr/>
        </p:nvSpPr>
        <p:spPr>
          <a:xfrm>
            <a:off x="540714" y="1685925"/>
            <a:ext cx="907085" cy="47244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TC Franklin Gothic Std Book"/>
            </a:endParaRPr>
          </a:p>
        </p:txBody>
      </p:sp>
      <p:sp>
        <p:nvSpPr>
          <p:cNvPr id="7" name="Rectangle 6"/>
          <p:cNvSpPr/>
          <p:nvPr/>
        </p:nvSpPr>
        <p:spPr>
          <a:xfrm>
            <a:off x="1828800" y="1685924"/>
            <a:ext cx="914400" cy="472744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a:endParaRPr>
          </a:p>
        </p:txBody>
      </p:sp>
      <p:sp>
        <p:nvSpPr>
          <p:cNvPr id="8" name="Rectangle 7"/>
          <p:cNvSpPr/>
          <p:nvPr/>
        </p:nvSpPr>
        <p:spPr>
          <a:xfrm>
            <a:off x="6762750" y="1685924"/>
            <a:ext cx="1676400" cy="472744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TC Franklin Gothic Std Book"/>
            </a:endParaRPr>
          </a:p>
        </p:txBody>
      </p:sp>
      <p:sp>
        <p:nvSpPr>
          <p:cNvPr id="9" name="Rectangle 8"/>
          <p:cNvSpPr/>
          <p:nvPr/>
        </p:nvSpPr>
        <p:spPr>
          <a:xfrm>
            <a:off x="2895600" y="1685924"/>
            <a:ext cx="2209800" cy="472744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TC Franklin Gothic Std Book"/>
            </a:endParaRPr>
          </a:p>
        </p:txBody>
      </p:sp>
      <p:sp>
        <p:nvSpPr>
          <p:cNvPr id="10" name="TextBox 9"/>
          <p:cNvSpPr txBox="1"/>
          <p:nvPr/>
        </p:nvSpPr>
        <p:spPr>
          <a:xfrm>
            <a:off x="579861" y="1695450"/>
            <a:ext cx="811441" cy="261610"/>
          </a:xfrm>
          <a:prstGeom prst="rect">
            <a:avLst/>
          </a:prstGeom>
          <a:noFill/>
        </p:spPr>
        <p:txBody>
          <a:bodyPr wrap="none" rtlCol="0">
            <a:spAutoFit/>
          </a:bodyPr>
          <a:lstStyle/>
          <a:p>
            <a:r>
              <a:rPr lang="en-US" sz="1100" b="1" dirty="0" smtClean="0">
                <a:latin typeface="ITC Franklin Gothic Std Book"/>
              </a:rPr>
              <a:t>Pre- 1973</a:t>
            </a:r>
            <a:endParaRPr lang="en-US" sz="1100" b="1" dirty="0">
              <a:latin typeface="ITC Franklin Gothic Std Book"/>
            </a:endParaRPr>
          </a:p>
        </p:txBody>
      </p:sp>
      <p:sp>
        <p:nvSpPr>
          <p:cNvPr id="11" name="TextBox 10"/>
          <p:cNvSpPr txBox="1"/>
          <p:nvPr/>
        </p:nvSpPr>
        <p:spPr>
          <a:xfrm>
            <a:off x="507933" y="3133725"/>
            <a:ext cx="958917" cy="553998"/>
          </a:xfrm>
          <a:prstGeom prst="rect">
            <a:avLst/>
          </a:prstGeom>
          <a:noFill/>
        </p:spPr>
        <p:txBody>
          <a:bodyPr wrap="none" rtlCol="0">
            <a:spAutoFit/>
          </a:bodyPr>
          <a:lstStyle/>
          <a:p>
            <a:pPr algn="ctr"/>
            <a:r>
              <a:rPr lang="en-US" sz="1000" b="1" dirty="0" smtClean="0">
                <a:latin typeface="ITC Franklin Gothic Std Book"/>
              </a:rPr>
              <a:t>Maintenance</a:t>
            </a:r>
          </a:p>
          <a:p>
            <a:pPr algn="ctr"/>
            <a:r>
              <a:rPr lang="en-US" sz="1000" b="1" dirty="0" smtClean="0">
                <a:latin typeface="ITC Franklin Gothic Std Book"/>
              </a:rPr>
              <a:t>Engineering</a:t>
            </a:r>
          </a:p>
          <a:p>
            <a:pPr algn="ctr"/>
            <a:r>
              <a:rPr lang="en-US" sz="1000" b="1" dirty="0" smtClean="0">
                <a:latin typeface="ITC Franklin Gothic Std Book"/>
              </a:rPr>
              <a:t>Analysis</a:t>
            </a:r>
            <a:endParaRPr lang="en-US" sz="1000" b="1" dirty="0">
              <a:latin typeface="ITC Franklin Gothic Std Book"/>
            </a:endParaRPr>
          </a:p>
        </p:txBody>
      </p:sp>
      <p:sp>
        <p:nvSpPr>
          <p:cNvPr id="12" name="TextBox 11"/>
          <p:cNvSpPr txBox="1"/>
          <p:nvPr/>
        </p:nvSpPr>
        <p:spPr>
          <a:xfrm>
            <a:off x="466724" y="4791075"/>
            <a:ext cx="1037465" cy="553998"/>
          </a:xfrm>
          <a:prstGeom prst="rect">
            <a:avLst/>
          </a:prstGeom>
          <a:noFill/>
        </p:spPr>
        <p:txBody>
          <a:bodyPr wrap="none" rtlCol="0">
            <a:spAutoFit/>
          </a:bodyPr>
          <a:lstStyle/>
          <a:p>
            <a:pPr algn="ctr"/>
            <a:r>
              <a:rPr lang="en-US" sz="1000" b="1" dirty="0" smtClean="0">
                <a:latin typeface="ITC Franklin Gothic Std Book"/>
              </a:rPr>
              <a:t>Service</a:t>
            </a:r>
          </a:p>
          <a:p>
            <a:pPr algn="ctr"/>
            <a:r>
              <a:rPr lang="en-US" sz="1000" b="1" dirty="0" smtClean="0">
                <a:latin typeface="ITC Franklin Gothic Std Book"/>
              </a:rPr>
              <a:t>Unique</a:t>
            </a:r>
          </a:p>
          <a:p>
            <a:pPr algn="ctr"/>
            <a:r>
              <a:rPr lang="en-US" sz="1000" b="1" dirty="0" smtClean="0">
                <a:latin typeface="ITC Franklin Gothic Std Book"/>
              </a:rPr>
              <a:t>Requirements</a:t>
            </a:r>
            <a:endParaRPr lang="en-US" sz="1000" b="1" dirty="0">
              <a:latin typeface="ITC Franklin Gothic Std Book"/>
            </a:endParaRPr>
          </a:p>
        </p:txBody>
      </p:sp>
      <p:sp>
        <p:nvSpPr>
          <p:cNvPr id="13" name="TextBox 12"/>
          <p:cNvSpPr txBox="1"/>
          <p:nvPr/>
        </p:nvSpPr>
        <p:spPr>
          <a:xfrm>
            <a:off x="1933575" y="1695450"/>
            <a:ext cx="537327" cy="261610"/>
          </a:xfrm>
          <a:prstGeom prst="rect">
            <a:avLst/>
          </a:prstGeom>
          <a:noFill/>
        </p:spPr>
        <p:txBody>
          <a:bodyPr wrap="none" rtlCol="0">
            <a:spAutoFit/>
          </a:bodyPr>
          <a:lstStyle/>
          <a:p>
            <a:r>
              <a:rPr lang="en-US" sz="1100" b="1" dirty="0" smtClean="0">
                <a:latin typeface="ITC Franklin Gothic Std Book"/>
              </a:rPr>
              <a:t> 1973</a:t>
            </a:r>
            <a:endParaRPr lang="en-US" sz="1100" b="1" dirty="0">
              <a:latin typeface="ITC Franklin Gothic Std Book"/>
            </a:endParaRPr>
          </a:p>
        </p:txBody>
      </p:sp>
      <p:sp>
        <p:nvSpPr>
          <p:cNvPr id="14" name="TextBox 13"/>
          <p:cNvSpPr txBox="1"/>
          <p:nvPr/>
        </p:nvSpPr>
        <p:spPr>
          <a:xfrm>
            <a:off x="2933700" y="1695450"/>
            <a:ext cx="498855" cy="261610"/>
          </a:xfrm>
          <a:prstGeom prst="rect">
            <a:avLst/>
          </a:prstGeom>
          <a:noFill/>
        </p:spPr>
        <p:txBody>
          <a:bodyPr wrap="none" rtlCol="0">
            <a:spAutoFit/>
          </a:bodyPr>
          <a:lstStyle/>
          <a:p>
            <a:r>
              <a:rPr lang="en-US" sz="1100" b="1" dirty="0" smtClean="0">
                <a:latin typeface="ITC Franklin Gothic Std Book"/>
              </a:rPr>
              <a:t>1984</a:t>
            </a:r>
            <a:endParaRPr lang="en-US" sz="1100" b="1" dirty="0">
              <a:latin typeface="ITC Franklin Gothic Std Book"/>
            </a:endParaRPr>
          </a:p>
        </p:txBody>
      </p:sp>
      <p:sp>
        <p:nvSpPr>
          <p:cNvPr id="15" name="TextBox 14"/>
          <p:cNvSpPr txBox="1"/>
          <p:nvPr/>
        </p:nvSpPr>
        <p:spPr>
          <a:xfrm>
            <a:off x="4562475" y="1695450"/>
            <a:ext cx="498855" cy="261610"/>
          </a:xfrm>
          <a:prstGeom prst="rect">
            <a:avLst/>
          </a:prstGeom>
          <a:noFill/>
        </p:spPr>
        <p:txBody>
          <a:bodyPr wrap="none" rtlCol="0">
            <a:spAutoFit/>
          </a:bodyPr>
          <a:lstStyle/>
          <a:p>
            <a:r>
              <a:rPr lang="en-US" sz="1100" b="1" dirty="0" smtClean="0">
                <a:latin typeface="ITC Franklin Gothic Std Book"/>
              </a:rPr>
              <a:t>1991</a:t>
            </a:r>
            <a:endParaRPr lang="en-US" sz="1100" b="1" dirty="0">
              <a:latin typeface="ITC Franklin Gothic Std Book"/>
            </a:endParaRPr>
          </a:p>
        </p:txBody>
      </p:sp>
      <p:sp>
        <p:nvSpPr>
          <p:cNvPr id="16" name="TextBox 15"/>
          <p:cNvSpPr txBox="1"/>
          <p:nvPr/>
        </p:nvSpPr>
        <p:spPr>
          <a:xfrm>
            <a:off x="5514975" y="1695450"/>
            <a:ext cx="498855" cy="261610"/>
          </a:xfrm>
          <a:prstGeom prst="rect">
            <a:avLst/>
          </a:prstGeom>
          <a:noFill/>
        </p:spPr>
        <p:txBody>
          <a:bodyPr wrap="none" rtlCol="0">
            <a:spAutoFit/>
          </a:bodyPr>
          <a:lstStyle/>
          <a:p>
            <a:r>
              <a:rPr lang="en-US" sz="1100" b="1" dirty="0" smtClean="0">
                <a:latin typeface="ITC Franklin Gothic Std Book"/>
              </a:rPr>
              <a:t>1997</a:t>
            </a:r>
            <a:endParaRPr lang="en-US" sz="1100" b="1" dirty="0">
              <a:latin typeface="ITC Franklin Gothic Std Book"/>
            </a:endParaRPr>
          </a:p>
        </p:txBody>
      </p:sp>
      <p:sp>
        <p:nvSpPr>
          <p:cNvPr id="17" name="TextBox 16"/>
          <p:cNvSpPr txBox="1"/>
          <p:nvPr/>
        </p:nvSpPr>
        <p:spPr>
          <a:xfrm>
            <a:off x="6762681" y="1695450"/>
            <a:ext cx="498855" cy="261610"/>
          </a:xfrm>
          <a:prstGeom prst="rect">
            <a:avLst/>
          </a:prstGeom>
          <a:noFill/>
        </p:spPr>
        <p:txBody>
          <a:bodyPr wrap="none" rtlCol="0">
            <a:spAutoFit/>
          </a:bodyPr>
          <a:lstStyle/>
          <a:p>
            <a:r>
              <a:rPr lang="en-US" sz="1100" b="1" dirty="0" smtClean="0">
                <a:latin typeface="ITC Franklin Gothic Std Book"/>
              </a:rPr>
              <a:t>2007</a:t>
            </a:r>
            <a:endParaRPr lang="en-US" sz="1100" b="1" dirty="0">
              <a:latin typeface="ITC Franklin Gothic Std Book"/>
            </a:endParaRPr>
          </a:p>
        </p:txBody>
      </p:sp>
      <p:sp>
        <p:nvSpPr>
          <p:cNvPr id="18" name="TextBox 17"/>
          <p:cNvSpPr txBox="1"/>
          <p:nvPr/>
        </p:nvSpPr>
        <p:spPr>
          <a:xfrm>
            <a:off x="7915275" y="1695450"/>
            <a:ext cx="498855" cy="261610"/>
          </a:xfrm>
          <a:prstGeom prst="rect">
            <a:avLst/>
          </a:prstGeom>
          <a:noFill/>
        </p:spPr>
        <p:txBody>
          <a:bodyPr wrap="none" rtlCol="0">
            <a:spAutoFit/>
          </a:bodyPr>
          <a:lstStyle/>
          <a:p>
            <a:r>
              <a:rPr lang="en-US" sz="1100" b="1" dirty="0" smtClean="0">
                <a:latin typeface="ITC Franklin Gothic Std Book"/>
              </a:rPr>
              <a:t>2012</a:t>
            </a:r>
            <a:endParaRPr lang="en-US" sz="1100" b="1" dirty="0">
              <a:latin typeface="ITC Franklin Gothic Std Book"/>
            </a:endParaRPr>
          </a:p>
        </p:txBody>
      </p:sp>
      <p:sp>
        <p:nvSpPr>
          <p:cNvPr id="19" name="Rectangle 18"/>
          <p:cNvSpPr/>
          <p:nvPr/>
        </p:nvSpPr>
        <p:spPr>
          <a:xfrm>
            <a:off x="1895475" y="2638425"/>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MIL-STD-1561</a:t>
            </a:r>
            <a:endParaRPr lang="en-US" sz="900" b="1" dirty="0">
              <a:solidFill>
                <a:schemeClr val="tx1"/>
              </a:solidFill>
              <a:latin typeface="ITC Franklin Gothic Std Book"/>
            </a:endParaRPr>
          </a:p>
        </p:txBody>
      </p:sp>
      <p:sp>
        <p:nvSpPr>
          <p:cNvPr id="20" name="Rectangle 19"/>
          <p:cNvSpPr/>
          <p:nvPr/>
        </p:nvSpPr>
        <p:spPr>
          <a:xfrm>
            <a:off x="1905000" y="3533775"/>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MIL-STD-1388-1</a:t>
            </a:r>
            <a:endParaRPr lang="en-US" sz="900" b="1" dirty="0">
              <a:solidFill>
                <a:schemeClr val="tx1"/>
              </a:solidFill>
              <a:latin typeface="ITC Franklin Gothic Std Book"/>
            </a:endParaRPr>
          </a:p>
        </p:txBody>
      </p:sp>
      <p:sp>
        <p:nvSpPr>
          <p:cNvPr id="21" name="Rectangle 20"/>
          <p:cNvSpPr/>
          <p:nvPr/>
        </p:nvSpPr>
        <p:spPr>
          <a:xfrm>
            <a:off x="3124200" y="3076575"/>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MIL-STD-1388-1A</a:t>
            </a:r>
            <a:endParaRPr lang="en-US" sz="900" b="1" dirty="0">
              <a:solidFill>
                <a:schemeClr val="tx1"/>
              </a:solidFill>
              <a:latin typeface="ITC Franklin Gothic Std Book"/>
            </a:endParaRPr>
          </a:p>
        </p:txBody>
      </p:sp>
      <p:sp>
        <p:nvSpPr>
          <p:cNvPr id="22" name="Rectangle 21"/>
          <p:cNvSpPr/>
          <p:nvPr/>
        </p:nvSpPr>
        <p:spPr>
          <a:xfrm>
            <a:off x="5410200" y="3076575"/>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MIL-HDBK-502</a:t>
            </a:r>
            <a:endParaRPr lang="en-US" sz="900" b="1" dirty="0">
              <a:solidFill>
                <a:schemeClr val="tx1"/>
              </a:solidFill>
              <a:latin typeface="ITC Franklin Gothic Std Book"/>
            </a:endParaRPr>
          </a:p>
        </p:txBody>
      </p:sp>
      <p:sp>
        <p:nvSpPr>
          <p:cNvPr id="23" name="Rectangle 22"/>
          <p:cNvSpPr/>
          <p:nvPr/>
        </p:nvSpPr>
        <p:spPr>
          <a:xfrm>
            <a:off x="1905000" y="5762625"/>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MIL-STD-1388-2</a:t>
            </a:r>
            <a:endParaRPr lang="en-US" sz="900" b="1" dirty="0">
              <a:solidFill>
                <a:schemeClr val="tx1"/>
              </a:solidFill>
              <a:latin typeface="ITC Franklin Gothic Std Book"/>
            </a:endParaRPr>
          </a:p>
        </p:txBody>
      </p:sp>
      <p:sp>
        <p:nvSpPr>
          <p:cNvPr id="24" name="Rectangle 23"/>
          <p:cNvSpPr/>
          <p:nvPr/>
        </p:nvSpPr>
        <p:spPr>
          <a:xfrm>
            <a:off x="1905000" y="4867275"/>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MIL-STD-1552</a:t>
            </a:r>
            <a:endParaRPr lang="en-US" sz="900" b="1" dirty="0">
              <a:solidFill>
                <a:schemeClr val="tx1"/>
              </a:solidFill>
              <a:latin typeface="ITC Franklin Gothic Std Book"/>
            </a:endParaRPr>
          </a:p>
        </p:txBody>
      </p:sp>
      <p:sp>
        <p:nvSpPr>
          <p:cNvPr id="25" name="Rectangle 24"/>
          <p:cNvSpPr/>
          <p:nvPr/>
        </p:nvSpPr>
        <p:spPr>
          <a:xfrm>
            <a:off x="3124200" y="5314950"/>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MIL-STD-1388-2A</a:t>
            </a:r>
            <a:endParaRPr lang="en-US" sz="900" b="1" dirty="0">
              <a:solidFill>
                <a:schemeClr val="tx1"/>
              </a:solidFill>
              <a:latin typeface="ITC Franklin Gothic Std Book"/>
            </a:endParaRPr>
          </a:p>
        </p:txBody>
      </p:sp>
      <p:sp>
        <p:nvSpPr>
          <p:cNvPr id="26" name="Rectangle 25"/>
          <p:cNvSpPr/>
          <p:nvPr/>
        </p:nvSpPr>
        <p:spPr>
          <a:xfrm>
            <a:off x="4191000" y="5314950"/>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MIL-STD-1388-2B</a:t>
            </a:r>
            <a:endParaRPr lang="en-US" sz="900" b="1" dirty="0">
              <a:solidFill>
                <a:schemeClr val="tx1"/>
              </a:solidFill>
              <a:latin typeface="ITC Franklin Gothic Std Book"/>
            </a:endParaRPr>
          </a:p>
        </p:txBody>
      </p:sp>
      <p:sp>
        <p:nvSpPr>
          <p:cNvPr id="27" name="Rectangle 26"/>
          <p:cNvSpPr/>
          <p:nvPr/>
        </p:nvSpPr>
        <p:spPr>
          <a:xfrm>
            <a:off x="5410200" y="5314950"/>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MIL-PRF-49506</a:t>
            </a:r>
            <a:endParaRPr lang="en-US" sz="900" b="1" dirty="0">
              <a:solidFill>
                <a:schemeClr val="tx1"/>
              </a:solidFill>
              <a:latin typeface="ITC Franklin Gothic Std Book"/>
            </a:endParaRPr>
          </a:p>
        </p:txBody>
      </p:sp>
      <p:sp>
        <p:nvSpPr>
          <p:cNvPr id="28" name="Rectangle 27"/>
          <p:cNvSpPr/>
          <p:nvPr/>
        </p:nvSpPr>
        <p:spPr>
          <a:xfrm>
            <a:off x="6838950" y="5314950"/>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SAE GEIA-STD-0007</a:t>
            </a:r>
            <a:endParaRPr lang="en-US" sz="900" b="1" dirty="0">
              <a:solidFill>
                <a:schemeClr val="tx1"/>
              </a:solidFill>
              <a:latin typeface="ITC Franklin Gothic Std Book"/>
            </a:endParaRPr>
          </a:p>
        </p:txBody>
      </p:sp>
      <p:sp>
        <p:nvSpPr>
          <p:cNvPr id="29" name="Rectangle 28"/>
          <p:cNvSpPr/>
          <p:nvPr/>
        </p:nvSpPr>
        <p:spPr>
          <a:xfrm>
            <a:off x="7677150" y="2619375"/>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SAE TA-STD-0017</a:t>
            </a:r>
            <a:endParaRPr lang="en-US" sz="900" b="1" dirty="0">
              <a:solidFill>
                <a:schemeClr val="tx1"/>
              </a:solidFill>
              <a:latin typeface="ITC Franklin Gothic Std Book"/>
            </a:endParaRPr>
          </a:p>
        </p:txBody>
      </p:sp>
      <p:sp>
        <p:nvSpPr>
          <p:cNvPr id="30" name="Rectangle 29"/>
          <p:cNvSpPr/>
          <p:nvPr/>
        </p:nvSpPr>
        <p:spPr>
          <a:xfrm>
            <a:off x="7677150" y="3457575"/>
            <a:ext cx="685800" cy="457200"/>
          </a:xfrm>
          <a:prstGeom prst="rect">
            <a:avLst/>
          </a:prstGeom>
          <a:solidFill>
            <a:schemeClr val="bg1"/>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tx1"/>
                </a:solidFill>
                <a:latin typeface="ITC Franklin Gothic Std Book"/>
              </a:rPr>
              <a:t>MIL-HDBK-502A</a:t>
            </a:r>
            <a:endParaRPr lang="en-US" sz="900" b="1" dirty="0">
              <a:solidFill>
                <a:schemeClr val="tx1"/>
              </a:solidFill>
              <a:latin typeface="ITC Franklin Gothic Std Book"/>
            </a:endParaRPr>
          </a:p>
        </p:txBody>
      </p:sp>
      <p:sp>
        <p:nvSpPr>
          <p:cNvPr id="31" name="TextBox 30"/>
          <p:cNvSpPr txBox="1"/>
          <p:nvPr/>
        </p:nvSpPr>
        <p:spPr>
          <a:xfrm rot="16200000">
            <a:off x="1172533" y="5280237"/>
            <a:ext cx="943202" cy="307777"/>
          </a:xfrm>
          <a:prstGeom prst="rect">
            <a:avLst/>
          </a:prstGeom>
          <a:noFill/>
        </p:spPr>
        <p:txBody>
          <a:bodyPr wrap="square" rtlCol="0">
            <a:spAutoFit/>
          </a:bodyPr>
          <a:lstStyle/>
          <a:p>
            <a:pPr algn="ctr"/>
            <a:r>
              <a:rPr lang="en-US" sz="1400" b="1" dirty="0" smtClean="0">
                <a:latin typeface="ITC Franklin Gothic Std Book"/>
              </a:rPr>
              <a:t>DATA</a:t>
            </a:r>
            <a:endParaRPr lang="en-US" sz="1400" b="1" dirty="0">
              <a:latin typeface="ITC Franklin Gothic Std Book"/>
            </a:endParaRPr>
          </a:p>
        </p:txBody>
      </p:sp>
      <p:sp>
        <p:nvSpPr>
          <p:cNvPr id="32" name="TextBox 31"/>
          <p:cNvSpPr txBox="1"/>
          <p:nvPr/>
        </p:nvSpPr>
        <p:spPr>
          <a:xfrm rot="16200000">
            <a:off x="1093922" y="3235364"/>
            <a:ext cx="1077090" cy="307777"/>
          </a:xfrm>
          <a:prstGeom prst="rect">
            <a:avLst/>
          </a:prstGeom>
          <a:noFill/>
        </p:spPr>
        <p:txBody>
          <a:bodyPr wrap="none" rtlCol="0">
            <a:spAutoFit/>
          </a:bodyPr>
          <a:lstStyle/>
          <a:p>
            <a:r>
              <a:rPr lang="en-US" sz="1400" b="1" dirty="0" smtClean="0">
                <a:latin typeface="ITC Franklin Gothic Std Book"/>
              </a:rPr>
              <a:t>ANALYSIS</a:t>
            </a:r>
            <a:endParaRPr lang="en-US" sz="1400" b="1" dirty="0">
              <a:latin typeface="ITC Franklin Gothic Std Book"/>
            </a:endParaRPr>
          </a:p>
        </p:txBody>
      </p:sp>
      <p:cxnSp>
        <p:nvCxnSpPr>
          <p:cNvPr id="34" name="Shape 33"/>
          <p:cNvCxnSpPr>
            <a:stCxn id="19" idx="3"/>
            <a:endCxn id="21" idx="0"/>
          </p:cNvCxnSpPr>
          <p:nvPr/>
        </p:nvCxnSpPr>
        <p:spPr>
          <a:xfrm>
            <a:off x="2581275" y="2867025"/>
            <a:ext cx="885825" cy="209550"/>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38275" y="4333875"/>
            <a:ext cx="7029450"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38275" y="4486275"/>
            <a:ext cx="7038975"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hape 36"/>
          <p:cNvCxnSpPr>
            <a:stCxn id="20" idx="3"/>
            <a:endCxn id="21" idx="2"/>
          </p:cNvCxnSpPr>
          <p:nvPr/>
        </p:nvCxnSpPr>
        <p:spPr>
          <a:xfrm flipV="1">
            <a:off x="2590800" y="3533775"/>
            <a:ext cx="876300" cy="228600"/>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hape 37"/>
          <p:cNvCxnSpPr>
            <a:stCxn id="24" idx="3"/>
            <a:endCxn id="25" idx="0"/>
          </p:cNvCxnSpPr>
          <p:nvPr/>
        </p:nvCxnSpPr>
        <p:spPr>
          <a:xfrm>
            <a:off x="2590800" y="5095875"/>
            <a:ext cx="876300" cy="219075"/>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hape 38"/>
          <p:cNvCxnSpPr>
            <a:stCxn id="23" idx="3"/>
            <a:endCxn id="25" idx="2"/>
          </p:cNvCxnSpPr>
          <p:nvPr/>
        </p:nvCxnSpPr>
        <p:spPr>
          <a:xfrm flipV="1">
            <a:off x="2590800" y="5772150"/>
            <a:ext cx="876300" cy="219075"/>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2" idx="3"/>
            <a:endCxn id="29" idx="1"/>
          </p:cNvCxnSpPr>
          <p:nvPr/>
        </p:nvCxnSpPr>
        <p:spPr>
          <a:xfrm flipV="1">
            <a:off x="6096000" y="2847975"/>
            <a:ext cx="1581150" cy="457200"/>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22" idx="3"/>
            <a:endCxn id="30" idx="1"/>
          </p:cNvCxnSpPr>
          <p:nvPr/>
        </p:nvCxnSpPr>
        <p:spPr>
          <a:xfrm>
            <a:off x="6096000" y="3305175"/>
            <a:ext cx="1581150" cy="381000"/>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1" idx="3"/>
            <a:endCxn id="22" idx="1"/>
          </p:cNvCxnSpPr>
          <p:nvPr/>
        </p:nvCxnSpPr>
        <p:spPr>
          <a:xfrm>
            <a:off x="3810000" y="3305175"/>
            <a:ext cx="16002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5" idx="3"/>
            <a:endCxn id="26" idx="1"/>
          </p:cNvCxnSpPr>
          <p:nvPr/>
        </p:nvCxnSpPr>
        <p:spPr>
          <a:xfrm>
            <a:off x="3810000" y="5543550"/>
            <a:ext cx="381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7" idx="1"/>
          </p:cNvCxnSpPr>
          <p:nvPr/>
        </p:nvCxnSpPr>
        <p:spPr>
          <a:xfrm>
            <a:off x="4876800" y="5543550"/>
            <a:ext cx="5334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7" idx="3"/>
            <a:endCxn id="28" idx="1"/>
          </p:cNvCxnSpPr>
          <p:nvPr/>
        </p:nvCxnSpPr>
        <p:spPr>
          <a:xfrm>
            <a:off x="6096000" y="5543550"/>
            <a:ext cx="74295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362950" y="2905125"/>
            <a:ext cx="381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362950" y="3686175"/>
            <a:ext cx="381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524750" y="5543550"/>
            <a:ext cx="1143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90700" y="2069500"/>
            <a:ext cx="981359" cy="215444"/>
          </a:xfrm>
          <a:prstGeom prst="rect">
            <a:avLst/>
          </a:prstGeom>
          <a:noFill/>
        </p:spPr>
        <p:txBody>
          <a:bodyPr wrap="none" rtlCol="0">
            <a:spAutoFit/>
          </a:bodyPr>
          <a:lstStyle/>
          <a:p>
            <a:r>
              <a:rPr lang="en-US" sz="800" dirty="0" err="1" smtClean="0">
                <a:latin typeface="ITC Franklin Gothic Std Book"/>
              </a:rPr>
              <a:t>DoDD</a:t>
            </a:r>
            <a:r>
              <a:rPr lang="en-US" sz="800" dirty="0" smtClean="0">
                <a:latin typeface="ITC Franklin Gothic Std Book"/>
              </a:rPr>
              <a:t> 4100.35-G</a:t>
            </a:r>
            <a:endParaRPr lang="en-US" sz="800" dirty="0">
              <a:latin typeface="ITC Franklin Gothic Std Book"/>
            </a:endParaRPr>
          </a:p>
        </p:txBody>
      </p:sp>
      <p:sp>
        <p:nvSpPr>
          <p:cNvPr id="50" name="TextBox 49"/>
          <p:cNvSpPr txBox="1"/>
          <p:nvPr/>
        </p:nvSpPr>
        <p:spPr>
          <a:xfrm>
            <a:off x="2905125" y="2061805"/>
            <a:ext cx="736099" cy="215444"/>
          </a:xfrm>
          <a:prstGeom prst="rect">
            <a:avLst/>
          </a:prstGeom>
          <a:noFill/>
        </p:spPr>
        <p:txBody>
          <a:bodyPr wrap="none" rtlCol="0">
            <a:spAutoFit/>
          </a:bodyPr>
          <a:lstStyle/>
          <a:p>
            <a:r>
              <a:rPr lang="en-US" sz="800" dirty="0" err="1" smtClean="0">
                <a:latin typeface="ITC Franklin Gothic Std Book"/>
              </a:rPr>
              <a:t>DoD</a:t>
            </a:r>
            <a:r>
              <a:rPr lang="en-US" sz="800" dirty="0" smtClean="0">
                <a:latin typeface="ITC Franklin Gothic Std Book"/>
              </a:rPr>
              <a:t> 5000.1</a:t>
            </a:r>
            <a:endParaRPr lang="en-US" sz="800" dirty="0">
              <a:latin typeface="ITC Franklin Gothic Std Book"/>
            </a:endParaRPr>
          </a:p>
        </p:txBody>
      </p:sp>
      <p:sp>
        <p:nvSpPr>
          <p:cNvPr id="51" name="TextBox 50"/>
          <p:cNvSpPr txBox="1"/>
          <p:nvPr/>
        </p:nvSpPr>
        <p:spPr>
          <a:xfrm>
            <a:off x="5343526" y="2000250"/>
            <a:ext cx="838199" cy="338554"/>
          </a:xfrm>
          <a:prstGeom prst="rect">
            <a:avLst/>
          </a:prstGeom>
          <a:noFill/>
        </p:spPr>
        <p:txBody>
          <a:bodyPr wrap="square" rtlCol="0">
            <a:spAutoFit/>
          </a:bodyPr>
          <a:lstStyle/>
          <a:p>
            <a:pPr algn="ctr"/>
            <a:r>
              <a:rPr lang="en-US" sz="800" dirty="0" err="1" smtClean="0">
                <a:latin typeface="ITC Franklin Gothic Std Book"/>
              </a:rPr>
              <a:t>DoD</a:t>
            </a:r>
            <a:r>
              <a:rPr lang="en-US" sz="800" dirty="0" smtClean="0">
                <a:latin typeface="ITC Franklin Gothic Std Book"/>
              </a:rPr>
              <a:t> 5000.1</a:t>
            </a:r>
          </a:p>
          <a:p>
            <a:pPr algn="ctr"/>
            <a:r>
              <a:rPr lang="en-US" sz="800" dirty="0" err="1" smtClean="0">
                <a:latin typeface="ITC Franklin Gothic Std Book"/>
              </a:rPr>
              <a:t>DoD</a:t>
            </a:r>
            <a:r>
              <a:rPr lang="en-US" sz="800" dirty="0" smtClean="0">
                <a:latin typeface="ITC Franklin Gothic Std Book"/>
              </a:rPr>
              <a:t> 5000.2-R</a:t>
            </a:r>
            <a:endParaRPr lang="en-US" sz="800" dirty="0">
              <a:latin typeface="ITC Franklin Gothic Std Book"/>
            </a:endParaRPr>
          </a:p>
        </p:txBody>
      </p:sp>
      <p:sp>
        <p:nvSpPr>
          <p:cNvPr id="52" name="TextBox 51"/>
          <p:cNvSpPr txBox="1"/>
          <p:nvPr/>
        </p:nvSpPr>
        <p:spPr>
          <a:xfrm>
            <a:off x="6762750" y="2000250"/>
            <a:ext cx="867545" cy="338554"/>
          </a:xfrm>
          <a:prstGeom prst="rect">
            <a:avLst/>
          </a:prstGeom>
          <a:noFill/>
        </p:spPr>
        <p:txBody>
          <a:bodyPr wrap="none" rtlCol="0">
            <a:spAutoFit/>
          </a:bodyPr>
          <a:lstStyle/>
          <a:p>
            <a:r>
              <a:rPr lang="en-US" sz="800" dirty="0" smtClean="0">
                <a:latin typeface="ITC Franklin Gothic Std Book"/>
              </a:rPr>
              <a:t>No Policy</a:t>
            </a:r>
          </a:p>
          <a:p>
            <a:pPr algn="ctr"/>
            <a:r>
              <a:rPr lang="en-US" sz="800" dirty="0" smtClean="0">
                <a:latin typeface="ITC Franklin Gothic Std Book"/>
              </a:rPr>
              <a:t>Guidance Only</a:t>
            </a:r>
            <a:endParaRPr lang="en-US" sz="800" dirty="0">
              <a:latin typeface="ITC Franklin Gothic Std Book"/>
            </a:endParaRPr>
          </a:p>
        </p:txBody>
      </p:sp>
      <p:sp>
        <p:nvSpPr>
          <p:cNvPr id="53" name="TextBox 52"/>
          <p:cNvSpPr txBox="1"/>
          <p:nvPr/>
        </p:nvSpPr>
        <p:spPr>
          <a:xfrm rot="16200000">
            <a:off x="1323517" y="2075313"/>
            <a:ext cx="638316" cy="276999"/>
          </a:xfrm>
          <a:prstGeom prst="rect">
            <a:avLst/>
          </a:prstGeom>
          <a:noFill/>
        </p:spPr>
        <p:txBody>
          <a:bodyPr wrap="none" rtlCol="0">
            <a:spAutoFit/>
          </a:bodyPr>
          <a:lstStyle/>
          <a:p>
            <a:r>
              <a:rPr lang="en-US" sz="1200" b="1" dirty="0" smtClean="0">
                <a:latin typeface="ITC Franklin Gothic Std Book"/>
              </a:rPr>
              <a:t>Policy</a:t>
            </a:r>
            <a:endParaRPr lang="en-US" sz="1200" b="1" dirty="0">
              <a:latin typeface="ITC Franklin Gothic Std Book"/>
            </a:endParaRPr>
          </a:p>
        </p:txBody>
      </p:sp>
      <p:cxnSp>
        <p:nvCxnSpPr>
          <p:cNvPr id="54" name="Straight Connector 53"/>
          <p:cNvCxnSpPr/>
          <p:nvPr/>
        </p:nvCxnSpPr>
        <p:spPr>
          <a:xfrm>
            <a:off x="1428750" y="2505075"/>
            <a:ext cx="7019925"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93477" y="2000250"/>
            <a:ext cx="750526" cy="338554"/>
          </a:xfrm>
          <a:prstGeom prst="rect">
            <a:avLst/>
          </a:prstGeom>
          <a:noFill/>
        </p:spPr>
        <p:txBody>
          <a:bodyPr wrap="none" rtlCol="0">
            <a:spAutoFit/>
          </a:bodyPr>
          <a:lstStyle/>
          <a:p>
            <a:pPr algn="ctr"/>
            <a:r>
              <a:rPr lang="en-US" sz="800" dirty="0" smtClean="0">
                <a:latin typeface="ITC Franklin Gothic Std Book"/>
              </a:rPr>
              <a:t>Limited </a:t>
            </a:r>
            <a:r>
              <a:rPr lang="en-US" sz="800" dirty="0" err="1" smtClean="0">
                <a:latin typeface="ITC Franklin Gothic Std Book"/>
              </a:rPr>
              <a:t>DoD</a:t>
            </a:r>
            <a:endParaRPr lang="en-US" sz="800" dirty="0" smtClean="0">
              <a:latin typeface="ITC Franklin Gothic Std Book"/>
            </a:endParaRPr>
          </a:p>
          <a:p>
            <a:pPr algn="ctr"/>
            <a:r>
              <a:rPr lang="en-US" sz="800" dirty="0" smtClean="0">
                <a:latin typeface="ITC Franklin Gothic Std Book"/>
              </a:rPr>
              <a:t>Policy</a:t>
            </a:r>
            <a:endParaRPr lang="en-US" sz="800" dirty="0">
              <a:latin typeface="ITC Franklin Gothic Std Book"/>
            </a:endParaRPr>
          </a:p>
        </p:txBody>
      </p:sp>
      <p:sp>
        <p:nvSpPr>
          <p:cNvPr id="33" name="TextBox 32"/>
          <p:cNvSpPr txBox="1"/>
          <p:nvPr/>
        </p:nvSpPr>
        <p:spPr>
          <a:xfrm rot="16200000">
            <a:off x="4690563" y="4183075"/>
            <a:ext cx="3561205" cy="338554"/>
          </a:xfrm>
          <a:prstGeom prst="rect">
            <a:avLst/>
          </a:prstGeom>
          <a:solidFill>
            <a:schemeClr val="bg1"/>
          </a:solidFill>
        </p:spPr>
        <p:txBody>
          <a:bodyPr wrap="square" rtlCol="0">
            <a:spAutoFit/>
          </a:bodyPr>
          <a:lstStyle/>
          <a:p>
            <a:r>
              <a:rPr lang="en-US" sz="1600" b="1" dirty="0" smtClean="0">
                <a:latin typeface="ITC Franklin Gothic Std Book"/>
              </a:rPr>
              <a:t>SUPPORTABILITY ANALYSIS GAP</a:t>
            </a:r>
            <a:endParaRPr lang="en-US" sz="1600" b="1" dirty="0">
              <a:latin typeface="ITC Franklin Gothic Std Book"/>
            </a:endParaRPr>
          </a:p>
        </p:txBody>
      </p:sp>
      <p:cxnSp>
        <p:nvCxnSpPr>
          <p:cNvPr id="68" name="Straight Connector 67"/>
          <p:cNvCxnSpPr/>
          <p:nvPr/>
        </p:nvCxnSpPr>
        <p:spPr>
          <a:xfrm>
            <a:off x="523875" y="1924050"/>
            <a:ext cx="7924800"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72" name="Slide Number Placeholder 71"/>
          <p:cNvSpPr>
            <a:spLocks noGrp="1"/>
          </p:cNvSpPr>
          <p:nvPr>
            <p:ph type="sldNum" sz="quarter" idx="12"/>
          </p:nvPr>
        </p:nvSpPr>
        <p:spPr/>
        <p:txBody>
          <a:bodyPr/>
          <a:lstStyle/>
          <a:p>
            <a:pPr>
              <a:defRPr/>
            </a:pPr>
            <a:fld id="{3E6A0387-CF10-43DC-AA18-671B50276096}" type="slidenum">
              <a:rPr lang="en-US" smtClean="0"/>
              <a:pPr>
                <a:defRPr/>
              </a:pPr>
              <a:t>3</a:t>
            </a:fld>
            <a:endParaRPr lang="en-US" dirty="0"/>
          </a:p>
        </p:txBody>
      </p:sp>
      <p:sp>
        <p:nvSpPr>
          <p:cNvPr id="58" name="TextBox 57"/>
          <p:cNvSpPr txBox="1"/>
          <p:nvPr/>
        </p:nvSpPr>
        <p:spPr>
          <a:xfrm>
            <a:off x="4286250" y="2061805"/>
            <a:ext cx="736099" cy="338554"/>
          </a:xfrm>
          <a:prstGeom prst="rect">
            <a:avLst/>
          </a:prstGeom>
          <a:noFill/>
        </p:spPr>
        <p:txBody>
          <a:bodyPr wrap="none" rtlCol="0">
            <a:spAutoFit/>
          </a:bodyPr>
          <a:lstStyle/>
          <a:p>
            <a:r>
              <a:rPr lang="en-US" sz="800" dirty="0" err="1" smtClean="0">
                <a:latin typeface="ITC Franklin Gothic Std Book"/>
              </a:rPr>
              <a:t>DoD</a:t>
            </a:r>
            <a:r>
              <a:rPr lang="en-US" sz="800" dirty="0" smtClean="0">
                <a:latin typeface="ITC Franklin Gothic Std Book"/>
              </a:rPr>
              <a:t> 5000.1</a:t>
            </a:r>
          </a:p>
          <a:p>
            <a:r>
              <a:rPr lang="en-US" sz="800" dirty="0" err="1" smtClean="0">
                <a:latin typeface="ITC Franklin Gothic Std Book"/>
              </a:rPr>
              <a:t>DoD</a:t>
            </a:r>
            <a:r>
              <a:rPr lang="en-US" sz="800" dirty="0" smtClean="0">
                <a:latin typeface="ITC Franklin Gothic Std Book"/>
              </a:rPr>
              <a:t> 5000.2</a:t>
            </a:r>
            <a:endParaRPr lang="en-US" sz="800" dirty="0">
              <a:latin typeface="ITC Franklin Gothic Std Book"/>
            </a:endParaRPr>
          </a:p>
        </p:txBody>
      </p:sp>
      <p:sp>
        <p:nvSpPr>
          <p:cNvPr id="60" name="Rectangle 59"/>
          <p:cNvSpPr/>
          <p:nvPr/>
        </p:nvSpPr>
        <p:spPr>
          <a:xfrm>
            <a:off x="1242204" y="193711"/>
            <a:ext cx="7159924" cy="400110"/>
          </a:xfrm>
          <a:prstGeom prst="rect">
            <a:avLst/>
          </a:prstGeom>
        </p:spPr>
        <p:txBody>
          <a:bodyPr wrap="square">
            <a:spAutoFit/>
          </a:bodyPr>
          <a:lstStyle/>
          <a:p>
            <a:pPr algn="ctr"/>
            <a:r>
              <a:rPr lang="en-US" sz="2000" b="1" dirty="0" smtClean="0">
                <a:solidFill>
                  <a:schemeClr val="bg1"/>
                </a:solidFill>
                <a:latin typeface="Arial" pitchFamily="34" charset="0"/>
              </a:rPr>
              <a:t>  Supportability Analysis Policy &amp; Standards History</a:t>
            </a:r>
            <a:endParaRPr lang="en-US" sz="2000" b="1" dirty="0">
              <a:solidFill>
                <a:schemeClr val="bg1"/>
              </a:solidFill>
              <a:latin typeface="Arial" pitchFamily="34" charset="0"/>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lsar080_page.jpg"/>
          <p:cNvPicPr>
            <a:picLocks noChangeAspect="1"/>
          </p:cNvPicPr>
          <p:nvPr/>
        </p:nvPicPr>
        <p:blipFill>
          <a:blip r:embed="rId3" cstate="print"/>
          <a:srcRect/>
          <a:stretch>
            <a:fillRect/>
          </a:stretch>
        </p:blipFill>
        <p:spPr bwMode="auto">
          <a:xfrm>
            <a:off x="1627188" y="1385888"/>
            <a:ext cx="5922962" cy="4629150"/>
          </a:xfrm>
          <a:prstGeom prst="rect">
            <a:avLst/>
          </a:prstGeom>
          <a:noFill/>
          <a:ln w="12700">
            <a:solidFill>
              <a:schemeClr val="tx1"/>
            </a:solidFill>
            <a:miter lim="800000"/>
            <a:headEnd/>
            <a:tailEnd/>
          </a:ln>
        </p:spPr>
      </p:pic>
      <p:sp>
        <p:nvSpPr>
          <p:cNvPr id="4" name="Title 3"/>
          <p:cNvSpPr txBox="1">
            <a:spLocks/>
          </p:cNvSpPr>
          <p:nvPr/>
        </p:nvSpPr>
        <p:spPr bwMode="auto">
          <a:xfrm>
            <a:off x="457200" y="152400"/>
            <a:ext cx="8229600" cy="868363"/>
          </a:xfrm>
          <a:prstGeom prst="rect">
            <a:avLst/>
          </a:prstGeom>
          <a:noFill/>
          <a:ln w="9525">
            <a:noFill/>
            <a:miter lim="800000"/>
            <a:headEnd/>
            <a:tailEnd/>
          </a:ln>
        </p:spPr>
        <p:txBody>
          <a:bodyPr anchor="ctr"/>
          <a:lstStyle/>
          <a:p>
            <a:pPr algn="ctr" fontAlgn="auto">
              <a:spcBef>
                <a:spcPts val="0"/>
              </a:spcBef>
              <a:spcAft>
                <a:spcPts val="0"/>
              </a:spcAft>
              <a:defRPr/>
            </a:pPr>
            <a:endParaRPr lang="en-US" sz="2800" b="1">
              <a:solidFill>
                <a:srgbClr val="C00000"/>
              </a:solidFill>
              <a:effectLst>
                <a:outerShdw blurRad="38100" dist="38100" dir="2700000" algn="tl">
                  <a:srgbClr val="000000">
                    <a:alpha val="43137"/>
                  </a:srgbClr>
                </a:outerShdw>
              </a:effectLst>
              <a:latin typeface="Comic Sans MS" pitchFamily="66" charset="0"/>
              <a:ea typeface="+mj-ea"/>
              <a:cs typeface="+mj-cs"/>
            </a:endParaRPr>
          </a:p>
        </p:txBody>
      </p:sp>
      <p:sp>
        <p:nvSpPr>
          <p:cNvPr id="107524" name="Title 4"/>
          <p:cNvSpPr>
            <a:spLocks noGrp="1"/>
          </p:cNvSpPr>
          <p:nvPr>
            <p:ph type="title"/>
          </p:nvPr>
        </p:nvSpPr>
        <p:spPr/>
        <p:txBody>
          <a:bodyPr/>
          <a:lstStyle/>
          <a:p>
            <a:pPr eaLnBrk="1" hangingPunct="1"/>
            <a:r>
              <a:rPr lang="en-US" smtClean="0"/>
              <a:t>Bill of Materials - Example</a:t>
            </a:r>
          </a:p>
        </p:txBody>
      </p:sp>
      <p:sp>
        <p:nvSpPr>
          <p:cNvPr id="6" name="Slide Number Placeholder 5"/>
          <p:cNvSpPr>
            <a:spLocks noGrp="1"/>
          </p:cNvSpPr>
          <p:nvPr>
            <p:ph type="sldNum" sz="quarter" idx="12"/>
          </p:nvPr>
        </p:nvSpPr>
        <p:spPr/>
        <p:txBody>
          <a:bodyPr/>
          <a:lstStyle/>
          <a:p>
            <a:pPr>
              <a:defRPr/>
            </a:pPr>
            <a:fld id="{3E6A0387-CF10-43DC-AA18-671B50276096}" type="slidenum">
              <a:rPr lang="en-US" smtClean="0"/>
              <a:pPr>
                <a:defRPr/>
              </a:pPr>
              <a:t>30</a:t>
            </a:fld>
            <a:endParaRPr lang="en-US" dirty="0"/>
          </a:p>
        </p:txBody>
      </p:sp>
      <p:sp>
        <p:nvSpPr>
          <p:cNvPr id="7" name="Content Placeholder 6"/>
          <p:cNvSpPr>
            <a:spLocks noGrp="1"/>
          </p:cNvSpPr>
          <p:nvPr>
            <p:ph sz="quarter" idx="13"/>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45" name="Title 30"/>
          <p:cNvSpPr>
            <a:spLocks noGrp="1"/>
          </p:cNvSpPr>
          <p:nvPr>
            <p:ph type="title"/>
          </p:nvPr>
        </p:nvSpPr>
        <p:spPr/>
        <p:txBody>
          <a:bodyPr/>
          <a:lstStyle/>
          <a:p>
            <a:pPr eaLnBrk="1" hangingPunct="1"/>
            <a:r>
              <a:rPr lang="en-US" dirty="0" smtClean="0"/>
              <a:t>SAE GEIA-STD-0007 </a:t>
            </a:r>
            <a:br>
              <a:rPr lang="en-US" dirty="0" smtClean="0"/>
            </a:br>
            <a:r>
              <a:rPr lang="en-US" dirty="0" smtClean="0"/>
              <a:t>Data Relationships-Summary</a:t>
            </a:r>
          </a:p>
        </p:txBody>
      </p:sp>
      <p:sp>
        <p:nvSpPr>
          <p:cNvPr id="47" name="Slide Number Placeholder 46"/>
          <p:cNvSpPr>
            <a:spLocks noGrp="1"/>
          </p:cNvSpPr>
          <p:nvPr>
            <p:ph type="sldNum" sz="quarter" idx="12"/>
          </p:nvPr>
        </p:nvSpPr>
        <p:spPr/>
        <p:txBody>
          <a:bodyPr/>
          <a:lstStyle/>
          <a:p>
            <a:pPr>
              <a:defRPr/>
            </a:pPr>
            <a:fld id="{3E6A0387-CF10-43DC-AA18-671B50276096}" type="slidenum">
              <a:rPr lang="en-US" smtClean="0"/>
              <a:pPr>
                <a:defRPr/>
              </a:pPr>
              <a:t>31</a:t>
            </a:fld>
            <a:endParaRPr lang="en-US" dirty="0"/>
          </a:p>
        </p:txBody>
      </p:sp>
      <p:sp>
        <p:nvSpPr>
          <p:cNvPr id="37" name="Rectangle 36"/>
          <p:cNvSpPr/>
          <p:nvPr/>
        </p:nvSpPr>
        <p:spPr>
          <a:xfrm>
            <a:off x="1855788" y="4800600"/>
            <a:ext cx="6553200" cy="1295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schemeClr val="tx1"/>
              </a:solidFill>
            </a:endParaRPr>
          </a:p>
        </p:txBody>
      </p:sp>
      <p:sp>
        <p:nvSpPr>
          <p:cNvPr id="38" name="Rectangle 37"/>
          <p:cNvSpPr/>
          <p:nvPr/>
        </p:nvSpPr>
        <p:spPr>
          <a:xfrm>
            <a:off x="1398588" y="1456447"/>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Customer</a:t>
            </a:r>
          </a:p>
          <a:p>
            <a:pPr algn="ctr" fontAlgn="auto">
              <a:spcBef>
                <a:spcPts val="0"/>
              </a:spcBef>
              <a:spcAft>
                <a:spcPts val="0"/>
              </a:spcAft>
              <a:defRPr/>
            </a:pPr>
            <a:r>
              <a:rPr lang="en-US" dirty="0">
                <a:solidFill>
                  <a:schemeClr val="tx1"/>
                </a:solidFill>
              </a:rPr>
              <a:t>Requirements</a:t>
            </a:r>
          </a:p>
        </p:txBody>
      </p:sp>
      <p:sp>
        <p:nvSpPr>
          <p:cNvPr id="39" name="Rectangle 38"/>
          <p:cNvSpPr/>
          <p:nvPr/>
        </p:nvSpPr>
        <p:spPr>
          <a:xfrm>
            <a:off x="3712198" y="1456447"/>
            <a:ext cx="1164602"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tx1"/>
                </a:solidFill>
              </a:rPr>
              <a:t>Transportability</a:t>
            </a:r>
            <a:endParaRPr lang="en-US" dirty="0">
              <a:solidFill>
                <a:schemeClr val="tx1"/>
              </a:solidFill>
            </a:endParaRPr>
          </a:p>
          <a:p>
            <a:pPr algn="ctr" fontAlgn="auto">
              <a:spcBef>
                <a:spcPts val="0"/>
              </a:spcBef>
              <a:spcAft>
                <a:spcPts val="0"/>
              </a:spcAft>
              <a:defRPr/>
            </a:pPr>
            <a:r>
              <a:rPr lang="en-US" dirty="0">
                <a:solidFill>
                  <a:schemeClr val="tx1"/>
                </a:solidFill>
              </a:rPr>
              <a:t>Requirements</a:t>
            </a:r>
          </a:p>
        </p:txBody>
      </p:sp>
      <p:sp>
        <p:nvSpPr>
          <p:cNvPr id="40" name="Rectangle 39"/>
          <p:cNvSpPr/>
          <p:nvPr/>
        </p:nvSpPr>
        <p:spPr>
          <a:xfrm>
            <a:off x="1398588" y="2307950"/>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Engineering </a:t>
            </a:r>
          </a:p>
          <a:p>
            <a:pPr algn="ctr" fontAlgn="auto">
              <a:spcBef>
                <a:spcPts val="0"/>
              </a:spcBef>
              <a:spcAft>
                <a:spcPts val="0"/>
              </a:spcAft>
              <a:defRPr/>
            </a:pPr>
            <a:r>
              <a:rPr lang="en-US" dirty="0">
                <a:solidFill>
                  <a:schemeClr val="tx1"/>
                </a:solidFill>
              </a:rPr>
              <a:t>Design</a:t>
            </a:r>
          </a:p>
          <a:p>
            <a:pPr algn="ctr" fontAlgn="auto">
              <a:spcBef>
                <a:spcPts val="0"/>
              </a:spcBef>
              <a:spcAft>
                <a:spcPts val="0"/>
              </a:spcAft>
              <a:defRPr/>
            </a:pPr>
            <a:r>
              <a:rPr lang="en-US" dirty="0">
                <a:solidFill>
                  <a:schemeClr val="tx1"/>
                </a:solidFill>
              </a:rPr>
              <a:t>Drawings</a:t>
            </a:r>
          </a:p>
        </p:txBody>
      </p:sp>
      <p:sp>
        <p:nvSpPr>
          <p:cNvPr id="41" name="Rectangle 40"/>
          <p:cNvSpPr/>
          <p:nvPr/>
        </p:nvSpPr>
        <p:spPr>
          <a:xfrm>
            <a:off x="1398588" y="3293118"/>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Product</a:t>
            </a:r>
          </a:p>
          <a:p>
            <a:pPr algn="ctr" fontAlgn="auto">
              <a:spcBef>
                <a:spcPts val="0"/>
              </a:spcBef>
              <a:spcAft>
                <a:spcPts val="0"/>
              </a:spcAft>
              <a:defRPr/>
            </a:pPr>
            <a:r>
              <a:rPr lang="en-US" dirty="0">
                <a:solidFill>
                  <a:schemeClr val="tx1"/>
                </a:solidFill>
              </a:rPr>
              <a:t>Breakdown</a:t>
            </a:r>
          </a:p>
        </p:txBody>
      </p:sp>
      <p:sp>
        <p:nvSpPr>
          <p:cNvPr id="42" name="Rectangle 41"/>
          <p:cNvSpPr/>
          <p:nvPr/>
        </p:nvSpPr>
        <p:spPr>
          <a:xfrm>
            <a:off x="3712198" y="2377537"/>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FMECA</a:t>
            </a:r>
          </a:p>
        </p:txBody>
      </p:sp>
      <p:sp>
        <p:nvSpPr>
          <p:cNvPr id="43" name="Rectangle 42"/>
          <p:cNvSpPr/>
          <p:nvPr/>
        </p:nvSpPr>
        <p:spPr>
          <a:xfrm>
            <a:off x="5734392" y="2781686"/>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RCM</a:t>
            </a:r>
          </a:p>
        </p:txBody>
      </p:sp>
      <p:sp>
        <p:nvSpPr>
          <p:cNvPr id="44" name="Rectangle 43"/>
          <p:cNvSpPr/>
          <p:nvPr/>
        </p:nvSpPr>
        <p:spPr>
          <a:xfrm>
            <a:off x="5735959" y="3946726"/>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Task Analysis</a:t>
            </a:r>
          </a:p>
        </p:txBody>
      </p:sp>
      <p:sp>
        <p:nvSpPr>
          <p:cNvPr id="45" name="Rectangle 44"/>
          <p:cNvSpPr/>
          <p:nvPr/>
        </p:nvSpPr>
        <p:spPr>
          <a:xfrm>
            <a:off x="2160588" y="5257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Parts/</a:t>
            </a:r>
          </a:p>
          <a:p>
            <a:pPr algn="ctr" fontAlgn="auto">
              <a:spcBef>
                <a:spcPts val="0"/>
              </a:spcBef>
              <a:spcAft>
                <a:spcPts val="0"/>
              </a:spcAft>
              <a:defRPr/>
            </a:pPr>
            <a:r>
              <a:rPr lang="en-US">
                <a:solidFill>
                  <a:schemeClr val="tx1"/>
                </a:solidFill>
              </a:rPr>
              <a:t>Consumables</a:t>
            </a:r>
          </a:p>
        </p:txBody>
      </p:sp>
      <p:sp>
        <p:nvSpPr>
          <p:cNvPr id="46" name="Rectangle 45"/>
          <p:cNvSpPr/>
          <p:nvPr/>
        </p:nvSpPr>
        <p:spPr>
          <a:xfrm>
            <a:off x="3760788" y="5257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Support </a:t>
            </a:r>
          </a:p>
          <a:p>
            <a:pPr algn="ctr" fontAlgn="auto">
              <a:spcBef>
                <a:spcPts val="0"/>
              </a:spcBef>
              <a:spcAft>
                <a:spcPts val="0"/>
              </a:spcAft>
              <a:defRPr/>
            </a:pPr>
            <a:r>
              <a:rPr lang="en-US">
                <a:solidFill>
                  <a:schemeClr val="tx1"/>
                </a:solidFill>
              </a:rPr>
              <a:t>Equipment/</a:t>
            </a:r>
          </a:p>
          <a:p>
            <a:pPr algn="ctr" fontAlgn="auto">
              <a:spcBef>
                <a:spcPts val="0"/>
              </a:spcBef>
              <a:spcAft>
                <a:spcPts val="0"/>
              </a:spcAft>
              <a:defRPr/>
            </a:pPr>
            <a:r>
              <a:rPr lang="en-US">
                <a:solidFill>
                  <a:schemeClr val="tx1"/>
                </a:solidFill>
              </a:rPr>
              <a:t>Tools</a:t>
            </a:r>
          </a:p>
        </p:txBody>
      </p:sp>
      <p:sp>
        <p:nvSpPr>
          <p:cNvPr id="48" name="Rectangle 47"/>
          <p:cNvSpPr/>
          <p:nvPr/>
        </p:nvSpPr>
        <p:spPr>
          <a:xfrm>
            <a:off x="5284788" y="5257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Skills/</a:t>
            </a:r>
          </a:p>
          <a:p>
            <a:pPr algn="ctr" fontAlgn="auto">
              <a:spcBef>
                <a:spcPts val="0"/>
              </a:spcBef>
              <a:spcAft>
                <a:spcPts val="0"/>
              </a:spcAft>
              <a:defRPr/>
            </a:pPr>
            <a:r>
              <a:rPr lang="en-US">
                <a:solidFill>
                  <a:schemeClr val="tx1"/>
                </a:solidFill>
              </a:rPr>
              <a:t>Training</a:t>
            </a:r>
          </a:p>
        </p:txBody>
      </p:sp>
      <p:sp>
        <p:nvSpPr>
          <p:cNvPr id="49" name="Rectangle 48"/>
          <p:cNvSpPr/>
          <p:nvPr/>
        </p:nvSpPr>
        <p:spPr>
          <a:xfrm>
            <a:off x="6961188" y="5257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rPr>
              <a:t>Facilities</a:t>
            </a:r>
          </a:p>
        </p:txBody>
      </p:sp>
      <p:cxnSp>
        <p:nvCxnSpPr>
          <p:cNvPr id="50" name="Straight Arrow Connector 49"/>
          <p:cNvCxnSpPr>
            <a:stCxn id="38" idx="2"/>
            <a:endCxn id="40" idx="0"/>
          </p:cNvCxnSpPr>
          <p:nvPr/>
        </p:nvCxnSpPr>
        <p:spPr>
          <a:xfrm>
            <a:off x="1970088" y="2142247"/>
            <a:ext cx="0" cy="16570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2"/>
            <a:endCxn id="41" idx="0"/>
          </p:cNvCxnSpPr>
          <p:nvPr/>
        </p:nvCxnSpPr>
        <p:spPr>
          <a:xfrm>
            <a:off x="1970088" y="2993750"/>
            <a:ext cx="0" cy="299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0" idx="3"/>
            <a:endCxn id="42" idx="1"/>
          </p:cNvCxnSpPr>
          <p:nvPr/>
        </p:nvCxnSpPr>
        <p:spPr>
          <a:xfrm>
            <a:off x="2541588" y="2650850"/>
            <a:ext cx="1170610" cy="6958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20"/>
          <p:cNvCxnSpPr>
            <a:stCxn id="41" idx="3"/>
            <a:endCxn id="42" idx="1"/>
          </p:cNvCxnSpPr>
          <p:nvPr/>
        </p:nvCxnSpPr>
        <p:spPr>
          <a:xfrm flipV="1">
            <a:off x="2541588" y="2720437"/>
            <a:ext cx="1170610" cy="915581"/>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28"/>
          <p:cNvCxnSpPr>
            <a:stCxn id="38" idx="3"/>
            <a:endCxn id="39" idx="1"/>
          </p:cNvCxnSpPr>
          <p:nvPr/>
        </p:nvCxnSpPr>
        <p:spPr>
          <a:xfrm>
            <a:off x="2541588" y="1799347"/>
            <a:ext cx="117061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24"/>
          <p:cNvCxnSpPr>
            <a:stCxn id="63" idx="2"/>
          </p:cNvCxnSpPr>
          <p:nvPr/>
        </p:nvCxnSpPr>
        <p:spPr>
          <a:xfrm rot="16200000" flipH="1">
            <a:off x="4974996" y="3347687"/>
            <a:ext cx="69665" cy="145226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43" idx="2"/>
            <a:endCxn id="44" idx="0"/>
          </p:cNvCxnSpPr>
          <p:nvPr/>
        </p:nvCxnSpPr>
        <p:spPr>
          <a:xfrm rot="16200000" flipH="1">
            <a:off x="6067055" y="3706322"/>
            <a:ext cx="479240" cy="156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45" idx="0"/>
            <a:endCxn id="44" idx="2"/>
          </p:cNvCxnSpPr>
          <p:nvPr/>
        </p:nvCxnSpPr>
        <p:spPr>
          <a:xfrm rot="5400000" flipH="1" flipV="1">
            <a:off x="4207136" y="3157478"/>
            <a:ext cx="625274" cy="3575371"/>
          </a:xfrm>
          <a:prstGeom prst="bentConnector3">
            <a:avLst>
              <a:gd name="adj1" fmla="val 50000"/>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46" idx="0"/>
            <a:endCxn id="44" idx="2"/>
          </p:cNvCxnSpPr>
          <p:nvPr/>
        </p:nvCxnSpPr>
        <p:spPr>
          <a:xfrm rot="5400000" flipH="1" flipV="1">
            <a:off x="5007236" y="3957578"/>
            <a:ext cx="625274" cy="1975171"/>
          </a:xfrm>
          <a:prstGeom prst="bentConnector3">
            <a:avLst>
              <a:gd name="adj1" fmla="val 50000"/>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48" idx="0"/>
            <a:endCxn id="44" idx="2"/>
          </p:cNvCxnSpPr>
          <p:nvPr/>
        </p:nvCxnSpPr>
        <p:spPr>
          <a:xfrm rot="5400000" flipH="1" flipV="1">
            <a:off x="5769236" y="4719578"/>
            <a:ext cx="625274" cy="451171"/>
          </a:xfrm>
          <a:prstGeom prst="bentConnector3">
            <a:avLst>
              <a:gd name="adj1" fmla="val 50000"/>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9" idx="0"/>
            <a:endCxn id="44" idx="2"/>
          </p:cNvCxnSpPr>
          <p:nvPr/>
        </p:nvCxnSpPr>
        <p:spPr>
          <a:xfrm rot="16200000" flipV="1">
            <a:off x="6607437" y="4332548"/>
            <a:ext cx="625274" cy="1225229"/>
          </a:xfrm>
          <a:prstGeom prst="bentConnector3">
            <a:avLst>
              <a:gd name="adj1" fmla="val 50000"/>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61" name="TextBox 58"/>
          <p:cNvSpPr txBox="1">
            <a:spLocks noChangeArrowheads="1"/>
          </p:cNvSpPr>
          <p:nvPr/>
        </p:nvSpPr>
        <p:spPr bwMode="auto">
          <a:xfrm>
            <a:off x="7273925" y="4459288"/>
            <a:ext cx="1163638" cy="339725"/>
          </a:xfrm>
          <a:prstGeom prst="rect">
            <a:avLst/>
          </a:prstGeom>
          <a:noFill/>
          <a:ln w="9525">
            <a:noFill/>
            <a:miter lim="800000"/>
            <a:headEnd/>
            <a:tailEnd/>
          </a:ln>
        </p:spPr>
        <p:txBody>
          <a:bodyPr wrap="none">
            <a:spAutoFit/>
          </a:bodyPr>
          <a:lstStyle/>
          <a:p>
            <a:r>
              <a:rPr lang="en-US" sz="1600" dirty="0">
                <a:latin typeface="Calibri" pitchFamily="34" charset="0"/>
              </a:rPr>
              <a:t>Resources</a:t>
            </a:r>
          </a:p>
        </p:txBody>
      </p:sp>
      <p:sp>
        <p:nvSpPr>
          <p:cNvPr id="62" name="TextBox 59"/>
          <p:cNvSpPr txBox="1">
            <a:spLocks noChangeArrowheads="1"/>
          </p:cNvSpPr>
          <p:nvPr/>
        </p:nvSpPr>
        <p:spPr bwMode="auto">
          <a:xfrm>
            <a:off x="1960563" y="4429125"/>
            <a:ext cx="606425" cy="338138"/>
          </a:xfrm>
          <a:prstGeom prst="rect">
            <a:avLst/>
          </a:prstGeom>
          <a:noFill/>
          <a:ln w="9525">
            <a:noFill/>
            <a:miter lim="800000"/>
            <a:headEnd/>
            <a:tailEnd/>
          </a:ln>
        </p:spPr>
        <p:txBody>
          <a:bodyPr wrap="none">
            <a:spAutoFit/>
          </a:bodyPr>
          <a:lstStyle/>
          <a:p>
            <a:r>
              <a:rPr lang="en-US" sz="1600" dirty="0">
                <a:latin typeface="Calibri" pitchFamily="34" charset="0"/>
              </a:rPr>
              <a:t>Task</a:t>
            </a:r>
          </a:p>
        </p:txBody>
      </p:sp>
      <p:sp>
        <p:nvSpPr>
          <p:cNvPr id="63" name="Rectangle 62"/>
          <p:cNvSpPr/>
          <p:nvPr/>
        </p:nvSpPr>
        <p:spPr>
          <a:xfrm>
            <a:off x="3712198" y="3353186"/>
            <a:ext cx="1143000" cy="6858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FTA</a:t>
            </a:r>
            <a:endParaRPr lang="en-US" dirty="0">
              <a:solidFill>
                <a:schemeClr val="tx1"/>
              </a:solidFill>
            </a:endParaRPr>
          </a:p>
        </p:txBody>
      </p:sp>
      <p:cxnSp>
        <p:nvCxnSpPr>
          <p:cNvPr id="64" name="Straight Arrow Connector 42"/>
          <p:cNvCxnSpPr>
            <a:stCxn id="42" idx="0"/>
            <a:endCxn id="44" idx="3"/>
          </p:cNvCxnSpPr>
          <p:nvPr/>
        </p:nvCxnSpPr>
        <p:spPr>
          <a:xfrm rot="16200000" flipH="1">
            <a:off x="4625283" y="2035951"/>
            <a:ext cx="1912089" cy="2595261"/>
          </a:xfrm>
          <a:prstGeom prst="bentConnector4">
            <a:avLst>
              <a:gd name="adj1" fmla="val -4982"/>
              <a:gd name="adj2" fmla="val 10880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42" idx="3"/>
            <a:endCxn id="43" idx="1"/>
          </p:cNvCxnSpPr>
          <p:nvPr/>
        </p:nvCxnSpPr>
        <p:spPr>
          <a:xfrm>
            <a:off x="4855198" y="2720437"/>
            <a:ext cx="879194" cy="404149"/>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1206555" y="1319506"/>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A</a:t>
            </a:r>
            <a:endParaRPr lang="en-US" b="1" dirty="0"/>
          </a:p>
        </p:txBody>
      </p:sp>
      <p:cxnSp>
        <p:nvCxnSpPr>
          <p:cNvPr id="67" name="Straight Arrow Connector 42"/>
          <p:cNvCxnSpPr>
            <a:stCxn id="63" idx="3"/>
            <a:endCxn id="43" idx="1"/>
          </p:cNvCxnSpPr>
          <p:nvPr/>
        </p:nvCxnSpPr>
        <p:spPr>
          <a:xfrm flipV="1">
            <a:off x="4855198" y="3124586"/>
            <a:ext cx="879194" cy="5715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28"/>
          <p:cNvCxnSpPr>
            <a:stCxn id="41" idx="3"/>
            <a:endCxn id="63" idx="1"/>
          </p:cNvCxnSpPr>
          <p:nvPr/>
        </p:nvCxnSpPr>
        <p:spPr>
          <a:xfrm>
            <a:off x="2541588" y="3636018"/>
            <a:ext cx="1170610" cy="6006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40" idx="3"/>
            <a:endCxn id="39" idx="1"/>
          </p:cNvCxnSpPr>
          <p:nvPr/>
        </p:nvCxnSpPr>
        <p:spPr>
          <a:xfrm flipV="1">
            <a:off x="2541588" y="1799347"/>
            <a:ext cx="1170610" cy="85150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1206555" y="3116825"/>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X,H</a:t>
            </a:r>
            <a:endParaRPr lang="en-US" sz="1000" b="1" dirty="0"/>
          </a:p>
        </p:txBody>
      </p:sp>
      <p:sp>
        <p:nvSpPr>
          <p:cNvPr id="72" name="Oval 71"/>
          <p:cNvSpPr/>
          <p:nvPr/>
        </p:nvSpPr>
        <p:spPr>
          <a:xfrm>
            <a:off x="1206555" y="2182760"/>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X,H</a:t>
            </a:r>
            <a:endParaRPr lang="en-US" sz="1000" b="1" dirty="0"/>
          </a:p>
        </p:txBody>
      </p:sp>
      <p:sp>
        <p:nvSpPr>
          <p:cNvPr id="73" name="Oval 72"/>
          <p:cNvSpPr/>
          <p:nvPr/>
        </p:nvSpPr>
        <p:spPr>
          <a:xfrm>
            <a:off x="3487641" y="1319506"/>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J</a:t>
            </a:r>
            <a:endParaRPr lang="en-US" b="1" dirty="0"/>
          </a:p>
        </p:txBody>
      </p:sp>
      <p:sp>
        <p:nvSpPr>
          <p:cNvPr id="74" name="Oval 73"/>
          <p:cNvSpPr/>
          <p:nvPr/>
        </p:nvSpPr>
        <p:spPr>
          <a:xfrm>
            <a:off x="3487641" y="3116825"/>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600" b="1" dirty="0" smtClean="0"/>
              <a:t>B</a:t>
            </a:r>
            <a:endParaRPr lang="en-US" sz="1600" b="1" dirty="0"/>
          </a:p>
        </p:txBody>
      </p:sp>
      <p:sp>
        <p:nvSpPr>
          <p:cNvPr id="75" name="Oval 74"/>
          <p:cNvSpPr/>
          <p:nvPr/>
        </p:nvSpPr>
        <p:spPr>
          <a:xfrm>
            <a:off x="3487641" y="2182760"/>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600" b="1" dirty="0" smtClean="0"/>
              <a:t>B</a:t>
            </a:r>
            <a:endParaRPr lang="en-US" sz="1600" b="1" dirty="0"/>
          </a:p>
        </p:txBody>
      </p:sp>
      <p:sp>
        <p:nvSpPr>
          <p:cNvPr id="77" name="Oval 76"/>
          <p:cNvSpPr/>
          <p:nvPr/>
        </p:nvSpPr>
        <p:spPr>
          <a:xfrm>
            <a:off x="1973472" y="4986941"/>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H</a:t>
            </a:r>
            <a:endParaRPr lang="en-US" b="1" dirty="0"/>
          </a:p>
        </p:txBody>
      </p:sp>
      <p:sp>
        <p:nvSpPr>
          <p:cNvPr id="78" name="Oval 77"/>
          <p:cNvSpPr/>
          <p:nvPr/>
        </p:nvSpPr>
        <p:spPr>
          <a:xfrm>
            <a:off x="3566297" y="4986941"/>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100" b="1" dirty="0" smtClean="0"/>
              <a:t>E,U</a:t>
            </a:r>
            <a:endParaRPr lang="en-US" sz="1100" b="1" dirty="0"/>
          </a:p>
        </p:txBody>
      </p:sp>
      <p:sp>
        <p:nvSpPr>
          <p:cNvPr id="79" name="Oval 78"/>
          <p:cNvSpPr/>
          <p:nvPr/>
        </p:nvSpPr>
        <p:spPr>
          <a:xfrm>
            <a:off x="5552415" y="3755922"/>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600" b="1" dirty="0" smtClean="0"/>
              <a:t>C</a:t>
            </a:r>
            <a:endParaRPr lang="en-US" sz="1600" b="1" dirty="0"/>
          </a:p>
        </p:txBody>
      </p:sp>
      <p:sp>
        <p:nvSpPr>
          <p:cNvPr id="80" name="Oval 79"/>
          <p:cNvSpPr/>
          <p:nvPr/>
        </p:nvSpPr>
        <p:spPr>
          <a:xfrm>
            <a:off x="5100132" y="5004621"/>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600" b="1" dirty="0" smtClean="0"/>
              <a:t>G</a:t>
            </a:r>
            <a:endParaRPr lang="en-US" sz="1600" b="1" dirty="0"/>
          </a:p>
        </p:txBody>
      </p:sp>
      <p:sp>
        <p:nvSpPr>
          <p:cNvPr id="81" name="Oval 80"/>
          <p:cNvSpPr/>
          <p:nvPr/>
        </p:nvSpPr>
        <p:spPr>
          <a:xfrm>
            <a:off x="6751951" y="5004621"/>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600" b="1" dirty="0" smtClean="0"/>
              <a:t>F</a:t>
            </a:r>
            <a:endParaRPr lang="en-US" sz="1600" b="1" dirty="0"/>
          </a:p>
        </p:txBody>
      </p:sp>
      <p:sp>
        <p:nvSpPr>
          <p:cNvPr id="82" name="Oval 81"/>
          <p:cNvSpPr/>
          <p:nvPr/>
        </p:nvSpPr>
        <p:spPr>
          <a:xfrm>
            <a:off x="5552415" y="2644876"/>
            <a:ext cx="365760" cy="36576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1600" b="1" dirty="0" smtClean="0"/>
              <a:t>B</a:t>
            </a:r>
            <a:endParaRPr lang="en-US" sz="1600" b="1" dirty="0"/>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228600"/>
            <a:ext cx="9144000" cy="533400"/>
          </a:xfrm>
          <a:prstGeom prst="rect">
            <a:avLst/>
          </a:prstGeom>
          <a:noFill/>
          <a:ln w="9525">
            <a:noFill/>
            <a:miter lim="800000"/>
            <a:headEnd/>
            <a:tailEnd/>
          </a:ln>
        </p:spPr>
        <p:txBody>
          <a:bodyPr anchor="ctr"/>
          <a:lstStyle/>
          <a:p>
            <a:pPr algn="ctr" eaLnBrk="0" fontAlgn="auto" hangingPunct="0">
              <a:spcBef>
                <a:spcPts val="0"/>
              </a:spcBef>
              <a:spcAft>
                <a:spcPts val="0"/>
              </a:spcAft>
              <a:defRPr/>
            </a:pPr>
            <a:endParaRPr lang="en-US" sz="3200" b="1" dirty="0">
              <a:solidFill>
                <a:srgbClr val="C00000"/>
              </a:solidFill>
              <a:effectLst>
                <a:outerShdw blurRad="38100" dist="38100" dir="2700000" algn="tl">
                  <a:srgbClr val="000000">
                    <a:alpha val="43137"/>
                  </a:srgbClr>
                </a:outerShdw>
              </a:effectLst>
              <a:latin typeface="Comic Sans MS" pitchFamily="66" charset="0"/>
              <a:ea typeface="+mj-ea"/>
              <a:cs typeface="+mj-cs"/>
            </a:endParaRPr>
          </a:p>
        </p:txBody>
      </p:sp>
      <p:sp>
        <p:nvSpPr>
          <p:cNvPr id="67587" name="Rectangle 3"/>
          <p:cNvSpPr txBox="1">
            <a:spLocks noChangeArrowheads="1"/>
          </p:cNvSpPr>
          <p:nvPr/>
        </p:nvSpPr>
        <p:spPr bwMode="auto">
          <a:xfrm>
            <a:off x="452438" y="1198563"/>
            <a:ext cx="8261350" cy="5138737"/>
          </a:xfrm>
          <a:prstGeom prst="rect">
            <a:avLst/>
          </a:prstGeom>
          <a:noFill/>
          <a:ln w="9525">
            <a:noFill/>
            <a:miter lim="800000"/>
            <a:headEnd/>
            <a:tailEnd/>
          </a:ln>
        </p:spPr>
        <p:txBody>
          <a:bodyPr/>
          <a:lstStyle/>
          <a:p>
            <a:pPr marL="742950" lvl="1" indent="-285750" eaLnBrk="0" hangingPunct="0">
              <a:lnSpc>
                <a:spcPct val="75000"/>
              </a:lnSpc>
              <a:spcBef>
                <a:spcPct val="20000"/>
              </a:spcBef>
              <a:buFont typeface="Arial" pitchFamily="34" charset="0"/>
              <a:buChar char="–"/>
            </a:pPr>
            <a:endParaRPr lang="en-US" b="1">
              <a:latin typeface="Calibri" pitchFamily="34" charset="0"/>
            </a:endParaRPr>
          </a:p>
        </p:txBody>
      </p:sp>
      <p:sp>
        <p:nvSpPr>
          <p:cNvPr id="67591" name="Title 14"/>
          <p:cNvSpPr>
            <a:spLocks noGrp="1"/>
          </p:cNvSpPr>
          <p:nvPr>
            <p:ph type="title"/>
          </p:nvPr>
        </p:nvSpPr>
        <p:spPr/>
        <p:txBody>
          <a:bodyPr>
            <a:normAutofit/>
          </a:bodyPr>
          <a:lstStyle/>
          <a:p>
            <a:pPr eaLnBrk="1" hangingPunct="1"/>
            <a:r>
              <a:rPr lang="en-US" sz="2400" dirty="0" smtClean="0"/>
              <a:t>     SAE GEIA-STD-0007B Support Products</a:t>
            </a:r>
          </a:p>
        </p:txBody>
      </p:sp>
      <p:sp>
        <p:nvSpPr>
          <p:cNvPr id="18" name="Slide Number Placeholder 17"/>
          <p:cNvSpPr>
            <a:spLocks noGrp="1"/>
          </p:cNvSpPr>
          <p:nvPr>
            <p:ph type="sldNum" sz="quarter" idx="12"/>
          </p:nvPr>
        </p:nvSpPr>
        <p:spPr/>
        <p:txBody>
          <a:bodyPr/>
          <a:lstStyle/>
          <a:p>
            <a:pPr>
              <a:defRPr/>
            </a:pPr>
            <a:fld id="{3E6A0387-CF10-43DC-AA18-671B50276096}" type="slidenum">
              <a:rPr lang="en-US" smtClean="0"/>
              <a:pPr>
                <a:defRPr/>
              </a:pPr>
              <a:t>32</a:t>
            </a:fld>
            <a:endParaRPr lang="en-US" dirty="0"/>
          </a:p>
        </p:txBody>
      </p:sp>
      <p:sp>
        <p:nvSpPr>
          <p:cNvPr id="16" name="Content Placeholder 15"/>
          <p:cNvSpPr>
            <a:spLocks noGrp="1"/>
          </p:cNvSpPr>
          <p:nvPr>
            <p:ph sz="quarter" idx="13"/>
          </p:nvPr>
        </p:nvSpPr>
        <p:spPr>
          <a:prstGeom prst="rect">
            <a:avLst/>
          </a:prstGeom>
        </p:spPr>
        <p:txBody>
          <a:bodyPr rtlCol="0">
            <a:normAutofit fontScale="92500" lnSpcReduction="10000"/>
          </a:bodyPr>
          <a:lstStyle/>
          <a:p>
            <a:pPr fontAlgn="auto">
              <a:lnSpc>
                <a:spcPct val="75000"/>
              </a:lnSpc>
              <a:spcBef>
                <a:spcPts val="600"/>
              </a:spcBef>
              <a:spcAft>
                <a:spcPts val="0"/>
              </a:spcAft>
              <a:buFont typeface="Arial" charset="0"/>
              <a:buChar char="•"/>
              <a:defRPr/>
            </a:pPr>
            <a:r>
              <a:rPr lang="en-US" b="1" dirty="0" smtClean="0">
                <a:solidFill>
                  <a:schemeClr val="tx1">
                    <a:lumMod val="75000"/>
                    <a:lumOff val="25000"/>
                  </a:schemeClr>
                </a:solidFill>
                <a:latin typeface="Calibri" pitchFamily="34" charset="0"/>
                <a:ea typeface="+mn-ea"/>
              </a:rPr>
              <a:t>Maintenance Planning</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Maintenance Plan (LSA-023/LSA-024)</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Maintenance Allocation Chart (LSA-004)</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Preventive Maintenance Checks &amp; Services (LSA-033)</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Maintenance Procedures for IETMs (LSA-019)</a:t>
            </a:r>
          </a:p>
          <a:p>
            <a:pPr lvl="1" fontAlgn="auto">
              <a:lnSpc>
                <a:spcPct val="75000"/>
              </a:lnSpc>
              <a:spcBef>
                <a:spcPts val="600"/>
              </a:spcBef>
              <a:spcAft>
                <a:spcPts val="0"/>
              </a:spcAft>
              <a:buFont typeface="Arial" charset="0"/>
              <a:buChar char="–"/>
              <a:defRPr/>
            </a:pPr>
            <a:endParaRPr lang="en-US" dirty="0" smtClean="0">
              <a:solidFill>
                <a:schemeClr val="tx1">
                  <a:lumMod val="75000"/>
                  <a:lumOff val="25000"/>
                </a:schemeClr>
              </a:solidFill>
              <a:latin typeface="Calibri" pitchFamily="34" charset="0"/>
              <a:ea typeface="+mn-ea"/>
            </a:endParaRPr>
          </a:p>
          <a:p>
            <a:pPr fontAlgn="auto">
              <a:lnSpc>
                <a:spcPct val="75000"/>
              </a:lnSpc>
              <a:spcBef>
                <a:spcPts val="600"/>
              </a:spcBef>
              <a:spcAft>
                <a:spcPts val="0"/>
              </a:spcAft>
              <a:buFont typeface="Arial" charset="0"/>
              <a:buChar char="•"/>
              <a:defRPr/>
            </a:pPr>
            <a:r>
              <a:rPr lang="en-US" b="1" dirty="0" smtClean="0">
                <a:solidFill>
                  <a:schemeClr val="tx1">
                    <a:lumMod val="75000"/>
                    <a:lumOff val="25000"/>
                  </a:schemeClr>
                </a:solidFill>
                <a:latin typeface="Calibri" pitchFamily="34" charset="0"/>
                <a:ea typeface="+mn-ea"/>
              </a:rPr>
              <a:t>Support and Test Equipment</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Support Equipment Recommendation Data (LSA-070)</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Calibration Maintenance Requirements Summary (LSA-076)</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TMDE Registration (LSA-072)</a:t>
            </a:r>
          </a:p>
          <a:p>
            <a:pPr lvl="1" fontAlgn="auto">
              <a:lnSpc>
                <a:spcPct val="75000"/>
              </a:lnSpc>
              <a:spcBef>
                <a:spcPts val="600"/>
              </a:spcBef>
              <a:spcAft>
                <a:spcPts val="0"/>
              </a:spcAft>
              <a:buFont typeface="Arial" charset="0"/>
              <a:buChar char="–"/>
              <a:defRPr/>
            </a:pPr>
            <a:endParaRPr lang="en-US" b="1" dirty="0" smtClean="0">
              <a:solidFill>
                <a:schemeClr val="tx1">
                  <a:lumMod val="75000"/>
                  <a:lumOff val="25000"/>
                </a:schemeClr>
              </a:solidFill>
              <a:latin typeface="Calibri" pitchFamily="34" charset="0"/>
              <a:ea typeface="+mn-ea"/>
            </a:endParaRPr>
          </a:p>
          <a:p>
            <a:pPr fontAlgn="auto">
              <a:lnSpc>
                <a:spcPct val="75000"/>
              </a:lnSpc>
              <a:spcBef>
                <a:spcPts val="600"/>
              </a:spcBef>
              <a:spcAft>
                <a:spcPts val="0"/>
              </a:spcAft>
              <a:buFont typeface="Arial" charset="0"/>
              <a:buChar char="•"/>
              <a:defRPr/>
            </a:pPr>
            <a:r>
              <a:rPr lang="en-US" b="1" dirty="0" smtClean="0">
                <a:solidFill>
                  <a:schemeClr val="tx1">
                    <a:lumMod val="75000"/>
                    <a:lumOff val="25000"/>
                  </a:schemeClr>
                </a:solidFill>
                <a:latin typeface="Calibri" pitchFamily="34" charset="0"/>
                <a:ea typeface="+mn-ea"/>
              </a:rPr>
              <a:t>Supply Support</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Provisioning Technical Documentation Lists (Long Lead, Post Conference, Common, Bulk Items, etc.) (LSA-036)</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Design Change Notice Information (LSA-036)</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Cataloging/Screening/Parts Breakout (LSA-032/LSA-154)</a:t>
            </a:r>
          </a:p>
          <a:p>
            <a:pPr lvl="1" fontAlgn="auto">
              <a:lnSpc>
                <a:spcPct val="120000"/>
              </a:lnSpc>
              <a:spcBef>
                <a:spcPts val="30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Indentured Parts List (LSA-030)</a:t>
            </a:r>
          </a:p>
          <a:p>
            <a:pPr eaLnBrk="1" fontAlgn="auto" hangingPunct="1">
              <a:spcAft>
                <a:spcPts val="0"/>
              </a:spcAft>
              <a:buNone/>
              <a:defRPr/>
            </a:pPr>
            <a:endParaRPr lang="en-US" dirty="0">
              <a:solidFill>
                <a:schemeClr val="tx1">
                  <a:lumMod val="75000"/>
                  <a:lumOff val="25000"/>
                </a:schemeClr>
              </a:solidFill>
              <a:ea typeface="+mn-ea"/>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txBox="1">
            <a:spLocks noChangeArrowheads="1"/>
          </p:cNvSpPr>
          <p:nvPr/>
        </p:nvSpPr>
        <p:spPr bwMode="auto">
          <a:xfrm>
            <a:off x="601663" y="1096963"/>
            <a:ext cx="7772400" cy="4913312"/>
          </a:xfrm>
          <a:prstGeom prst="rect">
            <a:avLst/>
          </a:prstGeom>
          <a:noFill/>
          <a:ln w="9525">
            <a:noFill/>
            <a:miter lim="800000"/>
            <a:headEnd/>
            <a:tailEnd/>
          </a:ln>
        </p:spPr>
        <p:txBody>
          <a:bodyPr/>
          <a:lstStyle/>
          <a:p>
            <a:pPr marL="342900" indent="-342900" eaLnBrk="0" hangingPunct="0">
              <a:lnSpc>
                <a:spcPct val="75000"/>
              </a:lnSpc>
              <a:spcBef>
                <a:spcPct val="20000"/>
              </a:spcBef>
              <a:buFont typeface="Arial" pitchFamily="34" charset="0"/>
              <a:buChar char="•"/>
            </a:pPr>
            <a:endParaRPr lang="en-US" b="1">
              <a:latin typeface="Calibri" pitchFamily="34" charset="0"/>
            </a:endParaRPr>
          </a:p>
        </p:txBody>
      </p:sp>
      <p:sp>
        <p:nvSpPr>
          <p:cNvPr id="14" name="Rectangle 2"/>
          <p:cNvSpPr txBox="1">
            <a:spLocks noChangeArrowheads="1"/>
          </p:cNvSpPr>
          <p:nvPr/>
        </p:nvSpPr>
        <p:spPr bwMode="auto">
          <a:xfrm>
            <a:off x="0" y="228600"/>
            <a:ext cx="9144000" cy="533400"/>
          </a:xfrm>
          <a:prstGeom prst="rect">
            <a:avLst/>
          </a:prstGeom>
          <a:noFill/>
          <a:ln w="9525">
            <a:noFill/>
            <a:miter lim="800000"/>
            <a:headEnd/>
            <a:tailEnd/>
          </a:ln>
        </p:spPr>
        <p:txBody>
          <a:bodyPr anchor="ctr"/>
          <a:lstStyle/>
          <a:p>
            <a:pPr algn="ctr" eaLnBrk="0" fontAlgn="auto" hangingPunct="0">
              <a:spcBef>
                <a:spcPts val="0"/>
              </a:spcBef>
              <a:spcAft>
                <a:spcPts val="0"/>
              </a:spcAft>
              <a:defRPr/>
            </a:pPr>
            <a:endParaRPr lang="en-US" sz="3200" b="1" dirty="0">
              <a:solidFill>
                <a:srgbClr val="C00000"/>
              </a:solidFill>
              <a:effectLst>
                <a:outerShdw blurRad="38100" dist="38100" dir="2700000" algn="tl">
                  <a:srgbClr val="000000">
                    <a:alpha val="43137"/>
                  </a:srgbClr>
                </a:outerShdw>
              </a:effectLst>
              <a:latin typeface="Comic Sans MS" pitchFamily="66" charset="0"/>
              <a:ea typeface="+mj-ea"/>
              <a:cs typeface="+mj-cs"/>
            </a:endParaRPr>
          </a:p>
        </p:txBody>
      </p:sp>
      <p:sp>
        <p:nvSpPr>
          <p:cNvPr id="15" name="Title 14"/>
          <p:cNvSpPr>
            <a:spLocks noGrp="1"/>
          </p:cNvSpPr>
          <p:nvPr>
            <p:ph type="title"/>
          </p:nvPr>
        </p:nvSpPr>
        <p:spPr/>
        <p:txBody>
          <a:bodyPr rtlCol="0">
            <a:normAutofit/>
          </a:bodyPr>
          <a:lstStyle/>
          <a:p>
            <a:pPr eaLnBrk="1" fontAlgn="auto" hangingPunct="1">
              <a:spcAft>
                <a:spcPts val="0"/>
              </a:spcAft>
              <a:defRPr/>
            </a:pPr>
            <a:r>
              <a:rPr lang="en-US" b="1" dirty="0" smtClean="0">
                <a:solidFill>
                  <a:srgbClr val="C00000"/>
                </a:solidFill>
                <a:effectLst>
                  <a:outerShdw blurRad="38100" dist="38100" dir="2700000" algn="tl">
                    <a:srgbClr val="000000">
                      <a:alpha val="43137"/>
                    </a:srgbClr>
                  </a:outerShdw>
                </a:effectLst>
                <a:latin typeface="ITC Franklin Gothic Std Book"/>
                <a:ea typeface="+mj-ea"/>
              </a:rPr>
              <a:t> </a:t>
            </a:r>
            <a:r>
              <a:rPr lang="en-US" dirty="0" smtClean="0">
                <a:latin typeface="ITC Franklin Gothic Std Book"/>
                <a:ea typeface="+mj-ea"/>
              </a:rPr>
              <a:t>Support Products (Continued)</a:t>
            </a:r>
            <a:endParaRPr lang="en-US" dirty="0">
              <a:latin typeface="ITC Franklin Gothic Std Book"/>
              <a:ea typeface="+mj-ea"/>
            </a:endParaRPr>
          </a:p>
        </p:txBody>
      </p:sp>
      <p:sp>
        <p:nvSpPr>
          <p:cNvPr id="18" name="Slide Number Placeholder 17"/>
          <p:cNvSpPr>
            <a:spLocks noGrp="1"/>
          </p:cNvSpPr>
          <p:nvPr>
            <p:ph type="sldNum" sz="quarter" idx="12"/>
          </p:nvPr>
        </p:nvSpPr>
        <p:spPr/>
        <p:txBody>
          <a:bodyPr/>
          <a:lstStyle/>
          <a:p>
            <a:pPr>
              <a:defRPr/>
            </a:pPr>
            <a:fld id="{3E6A0387-CF10-43DC-AA18-671B50276096}" type="slidenum">
              <a:rPr lang="en-US" smtClean="0"/>
              <a:pPr>
                <a:defRPr/>
              </a:pPr>
              <a:t>33</a:t>
            </a:fld>
            <a:endParaRPr lang="en-US" dirty="0"/>
          </a:p>
        </p:txBody>
      </p:sp>
      <p:sp>
        <p:nvSpPr>
          <p:cNvPr id="16" name="Content Placeholder 15"/>
          <p:cNvSpPr>
            <a:spLocks noGrp="1"/>
          </p:cNvSpPr>
          <p:nvPr>
            <p:ph sz="quarter" idx="13"/>
          </p:nvPr>
        </p:nvSpPr>
        <p:spPr>
          <a:prstGeom prst="rect">
            <a:avLst/>
          </a:prstGeom>
        </p:spPr>
        <p:txBody>
          <a:bodyPr rtlCol="0">
            <a:normAutofit fontScale="92500" lnSpcReduction="20000"/>
          </a:bodyPr>
          <a:lstStyle/>
          <a:p>
            <a:pPr fontAlgn="auto">
              <a:lnSpc>
                <a:spcPct val="120000"/>
              </a:lnSpc>
              <a:spcBef>
                <a:spcPts val="0"/>
              </a:spcBef>
              <a:spcAft>
                <a:spcPts val="0"/>
              </a:spcAft>
              <a:buFont typeface="Arial" charset="0"/>
              <a:buChar char="•"/>
              <a:defRPr/>
            </a:pPr>
            <a:r>
              <a:rPr lang="en-US" b="1" dirty="0" smtClean="0">
                <a:solidFill>
                  <a:schemeClr val="tx1">
                    <a:lumMod val="75000"/>
                    <a:lumOff val="25000"/>
                  </a:schemeClr>
                </a:solidFill>
                <a:latin typeface="Calibri" pitchFamily="34" charset="0"/>
                <a:ea typeface="+mn-ea"/>
              </a:rPr>
              <a:t>Manpower, Personnel &amp; Training</a:t>
            </a:r>
          </a:p>
          <a:p>
            <a:pPr lvl="1">
              <a:lnSpc>
                <a:spcPct val="120000"/>
              </a:lnSpc>
              <a:spcBef>
                <a:spcPts val="0"/>
              </a:spcBef>
            </a:pPr>
            <a:r>
              <a:rPr lang="en-US" dirty="0" smtClean="0">
                <a:solidFill>
                  <a:schemeClr val="tx1">
                    <a:lumMod val="75000"/>
                    <a:lumOff val="25000"/>
                  </a:schemeClr>
                </a:solidFill>
                <a:latin typeface="Calibri" pitchFamily="34" charset="0"/>
                <a:ea typeface="+mn-ea"/>
              </a:rPr>
              <a:t>Annual Man Hours by Skill Specialty Code and Level of Maintenance (LSA-001) </a:t>
            </a:r>
          </a:p>
          <a:p>
            <a:pPr lvl="1">
              <a:lnSpc>
                <a:spcPct val="120000"/>
              </a:lnSpc>
              <a:spcBef>
                <a:spcPts val="0"/>
              </a:spcBef>
            </a:pPr>
            <a:r>
              <a:rPr lang="en-US" dirty="0" smtClean="0">
                <a:solidFill>
                  <a:schemeClr val="tx1">
                    <a:lumMod val="75000"/>
                    <a:lumOff val="25000"/>
                  </a:schemeClr>
                </a:solidFill>
                <a:latin typeface="Calibri" pitchFamily="34" charset="0"/>
                <a:ea typeface="+mn-ea"/>
              </a:rPr>
              <a:t>Manpower Authorization Criteria  (LSA-065)</a:t>
            </a:r>
          </a:p>
          <a:p>
            <a:pPr lvl="1" fontAlgn="auto">
              <a:lnSpc>
                <a:spcPct val="120000"/>
              </a:lnSpc>
              <a:spcBef>
                <a:spcPts val="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Task Inventory/Training Task List (LSA-018)</a:t>
            </a:r>
          </a:p>
          <a:p>
            <a:pPr lvl="1" fontAlgn="auto">
              <a:lnSpc>
                <a:spcPct val="120000"/>
              </a:lnSpc>
              <a:spcBef>
                <a:spcPts val="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New/Modified Skill/Training Requirements (LSA-014)</a:t>
            </a:r>
          </a:p>
          <a:p>
            <a:pPr lvl="1" fontAlgn="auto">
              <a:lnSpc>
                <a:spcPct val="120000"/>
              </a:lnSpc>
              <a:spcBef>
                <a:spcPts val="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Identification of Training Devices (LSA-011)</a:t>
            </a:r>
          </a:p>
          <a:p>
            <a:pPr lvl="1" fontAlgn="auto">
              <a:lnSpc>
                <a:spcPct val="120000"/>
              </a:lnSpc>
              <a:spcBef>
                <a:spcPts val="0"/>
              </a:spcBef>
              <a:spcAft>
                <a:spcPts val="0"/>
              </a:spcAft>
              <a:buFont typeface="Arial" charset="0"/>
              <a:buChar char="–"/>
              <a:defRPr/>
            </a:pPr>
            <a:endParaRPr lang="en-US" sz="2800" b="1" dirty="0" smtClean="0">
              <a:solidFill>
                <a:schemeClr val="tx1">
                  <a:lumMod val="75000"/>
                  <a:lumOff val="25000"/>
                </a:schemeClr>
              </a:solidFill>
              <a:latin typeface="Calibri" pitchFamily="34" charset="0"/>
              <a:ea typeface="+mn-ea"/>
            </a:endParaRPr>
          </a:p>
          <a:p>
            <a:pPr fontAlgn="auto">
              <a:lnSpc>
                <a:spcPct val="120000"/>
              </a:lnSpc>
              <a:spcBef>
                <a:spcPts val="0"/>
              </a:spcBef>
              <a:spcAft>
                <a:spcPts val="0"/>
              </a:spcAft>
              <a:buFont typeface="Arial" charset="0"/>
              <a:buChar char="•"/>
              <a:defRPr/>
            </a:pPr>
            <a:r>
              <a:rPr lang="en-US" b="1" dirty="0" smtClean="0">
                <a:solidFill>
                  <a:schemeClr val="tx1">
                    <a:lumMod val="75000"/>
                    <a:lumOff val="25000"/>
                  </a:schemeClr>
                </a:solidFill>
                <a:latin typeface="Calibri" pitchFamily="34" charset="0"/>
                <a:ea typeface="+mn-ea"/>
              </a:rPr>
              <a:t>Packaging, Handling, Storage, and Transportation</a:t>
            </a:r>
          </a:p>
          <a:p>
            <a:pPr lvl="1" fontAlgn="auto">
              <a:lnSpc>
                <a:spcPct val="120000"/>
              </a:lnSpc>
              <a:spcBef>
                <a:spcPts val="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Packaging and Preservation Data (LSA-025/LSA-026)</a:t>
            </a:r>
          </a:p>
          <a:p>
            <a:pPr lvl="1" fontAlgn="auto">
              <a:lnSpc>
                <a:spcPct val="120000"/>
              </a:lnSpc>
              <a:spcBef>
                <a:spcPts val="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Transportability Requirements (LSA-085)</a:t>
            </a:r>
          </a:p>
          <a:p>
            <a:pPr lvl="1" fontAlgn="auto">
              <a:lnSpc>
                <a:spcPct val="120000"/>
              </a:lnSpc>
              <a:spcBef>
                <a:spcPts val="0"/>
              </a:spcBef>
              <a:spcAft>
                <a:spcPts val="0"/>
              </a:spcAft>
              <a:buFont typeface="Arial" charset="0"/>
              <a:buChar char="–"/>
              <a:defRPr/>
            </a:pPr>
            <a:endParaRPr lang="en-US" b="1" dirty="0" smtClean="0">
              <a:solidFill>
                <a:schemeClr val="tx1">
                  <a:lumMod val="75000"/>
                  <a:lumOff val="25000"/>
                </a:schemeClr>
              </a:solidFill>
              <a:latin typeface="Calibri" pitchFamily="34" charset="0"/>
              <a:ea typeface="+mn-ea"/>
            </a:endParaRPr>
          </a:p>
          <a:p>
            <a:pPr fontAlgn="auto">
              <a:lnSpc>
                <a:spcPct val="120000"/>
              </a:lnSpc>
              <a:spcBef>
                <a:spcPts val="0"/>
              </a:spcBef>
              <a:spcAft>
                <a:spcPts val="0"/>
              </a:spcAft>
              <a:buFont typeface="Arial" charset="0"/>
              <a:buChar char="•"/>
              <a:defRPr/>
            </a:pPr>
            <a:r>
              <a:rPr lang="en-US" b="1" dirty="0" smtClean="0">
                <a:solidFill>
                  <a:schemeClr val="tx1">
                    <a:lumMod val="75000"/>
                    <a:lumOff val="25000"/>
                  </a:schemeClr>
                </a:solidFill>
                <a:latin typeface="Calibri" pitchFamily="34" charset="0"/>
                <a:ea typeface="+mn-ea"/>
              </a:rPr>
              <a:t>Facilities</a:t>
            </a:r>
          </a:p>
          <a:p>
            <a:pPr lvl="1" fontAlgn="auto">
              <a:lnSpc>
                <a:spcPct val="120000"/>
              </a:lnSpc>
              <a:spcBef>
                <a:spcPts val="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New/Modified Facilities Requirements (LSA-012)</a:t>
            </a:r>
          </a:p>
          <a:p>
            <a:pPr lvl="1" fontAlgn="auto">
              <a:lnSpc>
                <a:spcPct val="120000"/>
              </a:lnSpc>
              <a:spcBef>
                <a:spcPts val="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Maintenance Tasks Requiring New/Modified Facilities (LSA-012)</a:t>
            </a:r>
          </a:p>
          <a:p>
            <a:pPr lvl="1" fontAlgn="auto">
              <a:lnSpc>
                <a:spcPct val="120000"/>
              </a:lnSpc>
              <a:spcBef>
                <a:spcPts val="0"/>
              </a:spcBef>
              <a:spcAft>
                <a:spcPts val="0"/>
              </a:spcAft>
              <a:buFont typeface="Arial" charset="0"/>
              <a:buChar char="–"/>
              <a:defRPr/>
            </a:pPr>
            <a:endParaRPr lang="en-US" b="1" dirty="0" smtClean="0">
              <a:solidFill>
                <a:schemeClr val="tx1">
                  <a:lumMod val="75000"/>
                  <a:lumOff val="25000"/>
                </a:schemeClr>
              </a:solidFill>
              <a:latin typeface="Calibri" pitchFamily="34" charset="0"/>
              <a:ea typeface="+mn-ea"/>
            </a:endParaRPr>
          </a:p>
          <a:p>
            <a:pPr fontAlgn="auto">
              <a:lnSpc>
                <a:spcPct val="120000"/>
              </a:lnSpc>
              <a:spcBef>
                <a:spcPts val="0"/>
              </a:spcBef>
              <a:spcAft>
                <a:spcPts val="0"/>
              </a:spcAft>
              <a:buFont typeface="Arial" charset="0"/>
              <a:buChar char="•"/>
              <a:defRPr/>
            </a:pPr>
            <a:r>
              <a:rPr lang="en-US" b="1" dirty="0" smtClean="0">
                <a:solidFill>
                  <a:schemeClr val="tx1">
                    <a:lumMod val="75000"/>
                    <a:lumOff val="25000"/>
                  </a:schemeClr>
                </a:solidFill>
                <a:latin typeface="Calibri" pitchFamily="34" charset="0"/>
                <a:ea typeface="+mn-ea"/>
              </a:rPr>
              <a:t>Reliability and Maintainability</a:t>
            </a:r>
          </a:p>
          <a:p>
            <a:pPr lvl="1" fontAlgn="auto">
              <a:lnSpc>
                <a:spcPct val="120000"/>
              </a:lnSpc>
              <a:spcBef>
                <a:spcPts val="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Reliability Centered Maintenance Results (LSA-050)</a:t>
            </a:r>
          </a:p>
          <a:p>
            <a:pPr lvl="1" fontAlgn="auto">
              <a:lnSpc>
                <a:spcPct val="120000"/>
              </a:lnSpc>
              <a:spcBef>
                <a:spcPts val="0"/>
              </a:spcBef>
              <a:spcAft>
                <a:spcPts val="0"/>
              </a:spcAft>
              <a:buFont typeface="Arial" charset="0"/>
              <a:buChar char="–"/>
              <a:defRPr/>
            </a:pPr>
            <a:r>
              <a:rPr lang="en-US" dirty="0" smtClean="0">
                <a:solidFill>
                  <a:schemeClr val="tx1">
                    <a:lumMod val="75000"/>
                    <a:lumOff val="25000"/>
                  </a:schemeClr>
                </a:solidFill>
                <a:latin typeface="Calibri" pitchFamily="34" charset="0"/>
                <a:ea typeface="+mn-ea"/>
              </a:rPr>
              <a:t>FMECA Results (LSA-058)</a:t>
            </a:r>
          </a:p>
          <a:p>
            <a:pPr eaLnBrk="1" fontAlgn="auto" hangingPunct="1">
              <a:spcAft>
                <a:spcPts val="0"/>
              </a:spcAft>
              <a:buFont typeface="Lucida Grande"/>
              <a:buNone/>
              <a:defRPr/>
            </a:pPr>
            <a:endParaRPr lang="en-US" dirty="0">
              <a:solidFill>
                <a:schemeClr val="tx1">
                  <a:lumMod val="75000"/>
                  <a:lumOff val="25000"/>
                </a:schemeClr>
              </a:solidFill>
              <a:ea typeface="+mn-ea"/>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6"/>
          <p:cNvSpPr>
            <a:spLocks noGrp="1"/>
          </p:cNvSpPr>
          <p:nvPr>
            <p:ph type="title"/>
          </p:nvPr>
        </p:nvSpPr>
        <p:spPr/>
        <p:txBody>
          <a:bodyPr>
            <a:normAutofit/>
          </a:bodyPr>
          <a:lstStyle/>
          <a:p>
            <a:pPr eaLnBrk="1" hangingPunct="1"/>
            <a:r>
              <a:rPr lang="en-US" dirty="0" smtClean="0"/>
              <a:t>Resource Documents</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34</a:t>
            </a:fld>
            <a:endParaRPr lang="en-US" dirty="0"/>
          </a:p>
        </p:txBody>
      </p:sp>
      <p:sp>
        <p:nvSpPr>
          <p:cNvPr id="84995" name="Rectangle 1026"/>
          <p:cNvSpPr>
            <a:spLocks noGrp="1" noChangeArrowheads="1"/>
          </p:cNvSpPr>
          <p:nvPr>
            <p:ph sz="quarter" idx="13"/>
          </p:nvPr>
        </p:nvSpPr>
        <p:spPr>
          <a:prstGeom prst="rect">
            <a:avLst/>
          </a:prstGeom>
        </p:spPr>
        <p:txBody>
          <a:bodyPr lIns="92075" tIns="46038" rIns="92075" bIns="46038" rtlCol="0">
            <a:normAutofit fontScale="25000" lnSpcReduction="20000"/>
          </a:bodyPr>
          <a:lstStyle/>
          <a:p>
            <a:pPr defTabSz="914400" eaLnBrk="1" fontAlgn="auto" hangingPunct="1">
              <a:spcAft>
                <a:spcPts val="0"/>
              </a:spcAft>
              <a:buSzTx/>
              <a:defRPr/>
            </a:pPr>
            <a:r>
              <a:rPr lang="en-US" sz="7200" dirty="0" smtClean="0"/>
              <a:t>Recommended </a:t>
            </a:r>
            <a:r>
              <a:rPr lang="en-US" sz="7200" dirty="0" smtClean="0">
                <a:solidFill>
                  <a:srgbClr val="FF0000"/>
                </a:solidFill>
              </a:rPr>
              <a:t>Industry and DOD </a:t>
            </a:r>
            <a:r>
              <a:rPr lang="en-US" sz="7200" dirty="0" smtClean="0"/>
              <a:t>Acquisition Logistics Documents</a:t>
            </a:r>
          </a:p>
          <a:p>
            <a:pPr lvl="0" defTabSz="914400" eaLnBrk="1" fontAlgn="auto" hangingPunct="1">
              <a:lnSpc>
                <a:spcPct val="120000"/>
              </a:lnSpc>
              <a:spcBef>
                <a:spcPts val="200"/>
              </a:spcBef>
              <a:spcAft>
                <a:spcPts val="0"/>
              </a:spcAft>
              <a:buSzTx/>
              <a:buFont typeface="Arial" pitchFamily="34" charset="0"/>
              <a:buChar char="•"/>
              <a:defRPr/>
            </a:pPr>
            <a:endParaRPr lang="en-US" sz="300" dirty="0" smtClean="0"/>
          </a:p>
          <a:p>
            <a:pPr lvl="1" defTabSz="914400" eaLnBrk="1" fontAlgn="auto" hangingPunct="1">
              <a:lnSpc>
                <a:spcPct val="120000"/>
              </a:lnSpc>
              <a:spcBef>
                <a:spcPts val="200"/>
              </a:spcBef>
              <a:spcAft>
                <a:spcPts val="0"/>
              </a:spcAft>
              <a:buClr>
                <a:srgbClr val="911A1B"/>
              </a:buClr>
              <a:defRPr/>
            </a:pPr>
            <a:r>
              <a:rPr lang="en-US" sz="4800" dirty="0" smtClean="0"/>
              <a:t>SAE TA-STD-0017, Product Support Analysis</a:t>
            </a:r>
          </a:p>
          <a:p>
            <a:pPr lvl="1" defTabSz="914400" eaLnBrk="1" fontAlgn="auto" hangingPunct="1">
              <a:lnSpc>
                <a:spcPct val="120000"/>
              </a:lnSpc>
              <a:spcBef>
                <a:spcPts val="200"/>
              </a:spcBef>
              <a:spcAft>
                <a:spcPts val="0"/>
              </a:spcAft>
              <a:buClr>
                <a:srgbClr val="911A1B"/>
              </a:buClr>
              <a:defRPr/>
            </a:pPr>
            <a:r>
              <a:rPr lang="en-US" sz="4800" dirty="0" smtClean="0"/>
              <a:t>SAE GEIA-STD-0007, Logistics Product Data</a:t>
            </a:r>
          </a:p>
          <a:p>
            <a:pPr lvl="1" defTabSz="914400" eaLnBrk="1" fontAlgn="auto" hangingPunct="1">
              <a:lnSpc>
                <a:spcPct val="120000"/>
              </a:lnSpc>
              <a:spcBef>
                <a:spcPts val="200"/>
              </a:spcBef>
              <a:spcAft>
                <a:spcPts val="0"/>
              </a:spcAft>
              <a:buClr>
                <a:srgbClr val="911A1B"/>
              </a:buClr>
              <a:defRPr/>
            </a:pPr>
            <a:r>
              <a:rPr lang="en-US" sz="4800" dirty="0" smtClean="0"/>
              <a:t>SAE GEIA-HB-0007, Logistics Product Data Handbook</a:t>
            </a:r>
          </a:p>
          <a:p>
            <a:pPr lvl="1" defTabSz="914400" eaLnBrk="1" fontAlgn="auto" hangingPunct="1">
              <a:lnSpc>
                <a:spcPct val="120000"/>
              </a:lnSpc>
              <a:spcBef>
                <a:spcPts val="200"/>
              </a:spcBef>
              <a:spcAft>
                <a:spcPts val="0"/>
              </a:spcAft>
              <a:buClr>
                <a:srgbClr val="911A1B"/>
              </a:buClr>
              <a:defRPr/>
            </a:pPr>
            <a:r>
              <a:rPr lang="en-US" sz="4800" dirty="0" smtClean="0"/>
              <a:t>SAE TA-HB-0007-1, Logistics Product Data Reports</a:t>
            </a:r>
          </a:p>
          <a:p>
            <a:pPr lvl="1" defTabSz="914400" eaLnBrk="1" fontAlgn="auto" hangingPunct="1">
              <a:lnSpc>
                <a:spcPct val="120000"/>
              </a:lnSpc>
              <a:spcBef>
                <a:spcPts val="200"/>
              </a:spcBef>
              <a:spcAft>
                <a:spcPts val="0"/>
              </a:spcAft>
              <a:buClr>
                <a:srgbClr val="911A1B"/>
              </a:buClr>
              <a:defRPr/>
            </a:pPr>
            <a:r>
              <a:rPr lang="en-US" sz="4800" dirty="0" smtClean="0"/>
              <a:t>SAE JA1011, Standard for Reliability Centered Maintenance</a:t>
            </a:r>
          </a:p>
          <a:p>
            <a:pPr lvl="1" defTabSz="914400" eaLnBrk="1" fontAlgn="auto" hangingPunct="1">
              <a:lnSpc>
                <a:spcPct val="120000"/>
              </a:lnSpc>
              <a:spcBef>
                <a:spcPts val="200"/>
              </a:spcBef>
              <a:spcAft>
                <a:spcPts val="0"/>
              </a:spcAft>
              <a:buClr>
                <a:srgbClr val="911A1B"/>
              </a:buClr>
              <a:defRPr/>
            </a:pPr>
            <a:r>
              <a:rPr lang="en-US" sz="4800" dirty="0" smtClean="0"/>
              <a:t>SAE JA1012, A Guide to the Reliability Centered Maintenance Standard</a:t>
            </a:r>
          </a:p>
          <a:p>
            <a:pPr lvl="1" defTabSz="914400" eaLnBrk="1" fontAlgn="auto" hangingPunct="1">
              <a:lnSpc>
                <a:spcPct val="120000"/>
              </a:lnSpc>
              <a:spcBef>
                <a:spcPts val="200"/>
              </a:spcBef>
              <a:spcAft>
                <a:spcPts val="0"/>
              </a:spcAft>
              <a:buClr>
                <a:srgbClr val="911A1B"/>
              </a:buClr>
              <a:defRPr/>
            </a:pPr>
            <a:endParaRPr lang="en-US" sz="4800" dirty="0" smtClean="0"/>
          </a:p>
          <a:p>
            <a:pPr lvl="1" defTabSz="914400" eaLnBrk="1" fontAlgn="auto" hangingPunct="1">
              <a:lnSpc>
                <a:spcPct val="120000"/>
              </a:lnSpc>
              <a:spcBef>
                <a:spcPts val="200"/>
              </a:spcBef>
              <a:spcAft>
                <a:spcPts val="0"/>
              </a:spcAft>
              <a:buClr>
                <a:srgbClr val="911A1B"/>
              </a:buClr>
              <a:defRPr/>
            </a:pPr>
            <a:r>
              <a:rPr lang="en-US" sz="4800" dirty="0" smtClean="0"/>
              <a:t>ANSI/AIAA S-102.2.18, Performance-Based Fault Tree Analysis Requirements</a:t>
            </a:r>
          </a:p>
          <a:p>
            <a:pPr lvl="1" defTabSz="914400" eaLnBrk="1" fontAlgn="auto" hangingPunct="1">
              <a:lnSpc>
                <a:spcPct val="120000"/>
              </a:lnSpc>
              <a:spcBef>
                <a:spcPts val="200"/>
              </a:spcBef>
              <a:spcAft>
                <a:spcPts val="0"/>
              </a:spcAft>
              <a:buClr>
                <a:srgbClr val="911A1B"/>
              </a:buClr>
              <a:defRPr/>
            </a:pPr>
            <a:r>
              <a:rPr lang="en-US" sz="4800" dirty="0" smtClean="0"/>
              <a:t>ANSI/AIAA S-102.2.4 Performance-Based Product Failure Mode, Effects and Criticality Analysis (FMECA) Requirements</a:t>
            </a:r>
          </a:p>
          <a:p>
            <a:pPr lvl="1" defTabSz="914400" eaLnBrk="1" fontAlgn="auto" hangingPunct="1">
              <a:lnSpc>
                <a:spcPct val="120000"/>
              </a:lnSpc>
              <a:spcBef>
                <a:spcPts val="200"/>
              </a:spcBef>
              <a:spcAft>
                <a:spcPts val="0"/>
              </a:spcAft>
              <a:buClr>
                <a:srgbClr val="911A1B"/>
              </a:buClr>
              <a:defRPr/>
            </a:pPr>
            <a:r>
              <a:rPr lang="en-US" sz="4800" dirty="0" smtClean="0"/>
              <a:t>IEC 61025, Fault Tree Analysis (FTA)</a:t>
            </a:r>
          </a:p>
          <a:p>
            <a:pPr lvl="1" defTabSz="914400" eaLnBrk="1" fontAlgn="auto" hangingPunct="1">
              <a:lnSpc>
                <a:spcPct val="120000"/>
              </a:lnSpc>
              <a:spcBef>
                <a:spcPts val="200"/>
              </a:spcBef>
              <a:spcAft>
                <a:spcPts val="0"/>
              </a:spcAft>
              <a:buClr>
                <a:srgbClr val="911A1B"/>
              </a:buClr>
              <a:defRPr/>
            </a:pPr>
            <a:endParaRPr lang="en-US" sz="4800" dirty="0" smtClean="0"/>
          </a:p>
          <a:p>
            <a:pPr lvl="1" defTabSz="914400" eaLnBrk="1" fontAlgn="auto" hangingPunct="1">
              <a:lnSpc>
                <a:spcPct val="120000"/>
              </a:lnSpc>
              <a:spcBef>
                <a:spcPts val="200"/>
              </a:spcBef>
              <a:spcAft>
                <a:spcPts val="0"/>
              </a:spcAft>
              <a:buClr>
                <a:srgbClr val="911A1B"/>
              </a:buClr>
              <a:defRPr/>
            </a:pPr>
            <a:r>
              <a:rPr lang="en-US" sz="4800" dirty="0" smtClean="0"/>
              <a:t>MIL-STD-3031, Army Business Rules for S1000D: International Specification for Technical Publications Utilizing a Common Source Data Base</a:t>
            </a:r>
          </a:p>
          <a:p>
            <a:pPr lvl="1" defTabSz="914400" eaLnBrk="1" fontAlgn="auto" hangingPunct="1">
              <a:lnSpc>
                <a:spcPct val="120000"/>
              </a:lnSpc>
              <a:spcBef>
                <a:spcPts val="200"/>
              </a:spcBef>
              <a:spcAft>
                <a:spcPts val="0"/>
              </a:spcAft>
              <a:buClr>
                <a:srgbClr val="911A1B"/>
              </a:buClr>
              <a:defRPr/>
            </a:pPr>
            <a:r>
              <a:rPr lang="en-US" sz="4800" dirty="0" smtClean="0"/>
              <a:t>MIL-STD-3048, Air Force Business Rules for the Implementation of S1000D</a:t>
            </a:r>
          </a:p>
          <a:p>
            <a:pPr lvl="1" defTabSz="914400" eaLnBrk="1" fontAlgn="auto" hangingPunct="1">
              <a:lnSpc>
                <a:spcPct val="120000"/>
              </a:lnSpc>
              <a:spcBef>
                <a:spcPts val="200"/>
              </a:spcBef>
              <a:spcAft>
                <a:spcPts val="0"/>
              </a:spcAft>
              <a:buClr>
                <a:srgbClr val="911A1B"/>
              </a:buClr>
              <a:defRPr/>
            </a:pPr>
            <a:r>
              <a:rPr lang="en-US" sz="4800" dirty="0" smtClean="0"/>
              <a:t>MIL-STD-40051-1, Preparation of Digital Technical Information for Interactive Electronic Technical Manuals (IETMs)</a:t>
            </a:r>
          </a:p>
          <a:p>
            <a:pPr lvl="1" defTabSz="914400" eaLnBrk="1" fontAlgn="auto" hangingPunct="1">
              <a:lnSpc>
                <a:spcPct val="120000"/>
              </a:lnSpc>
              <a:spcBef>
                <a:spcPts val="200"/>
              </a:spcBef>
              <a:spcAft>
                <a:spcPts val="0"/>
              </a:spcAft>
              <a:buClr>
                <a:srgbClr val="911A1B"/>
              </a:buClr>
              <a:defRPr/>
            </a:pPr>
            <a:r>
              <a:rPr lang="en-US" sz="4800" dirty="0" smtClean="0"/>
              <a:t>MIL-STD-40051-2, Preparation of Digital Technical Information for Page-Based Technical Manuals (TMs)</a:t>
            </a:r>
          </a:p>
          <a:p>
            <a:pPr lvl="1" defTabSz="914400" eaLnBrk="1" fontAlgn="auto" hangingPunct="1">
              <a:lnSpc>
                <a:spcPct val="120000"/>
              </a:lnSpc>
              <a:spcBef>
                <a:spcPts val="200"/>
              </a:spcBef>
              <a:spcAft>
                <a:spcPts val="0"/>
              </a:spcAft>
              <a:buClr>
                <a:srgbClr val="911A1B"/>
              </a:buClr>
              <a:defRPr/>
            </a:pPr>
            <a:r>
              <a:rPr lang="en-US" sz="4800" dirty="0" smtClean="0"/>
              <a:t>MIL-HDBK-502A, Product Support Analysis</a:t>
            </a: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6"/>
          <p:cNvSpPr>
            <a:spLocks noGrp="1"/>
          </p:cNvSpPr>
          <p:nvPr>
            <p:ph type="title"/>
          </p:nvPr>
        </p:nvSpPr>
        <p:spPr/>
        <p:txBody>
          <a:bodyPr>
            <a:normAutofit/>
          </a:bodyPr>
          <a:lstStyle/>
          <a:p>
            <a:pPr eaLnBrk="1" hangingPunct="1"/>
            <a:r>
              <a:rPr lang="en-US" dirty="0" smtClean="0"/>
              <a:t>Resource Documents</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35</a:t>
            </a:fld>
            <a:endParaRPr lang="en-US" dirty="0"/>
          </a:p>
        </p:txBody>
      </p:sp>
      <p:sp>
        <p:nvSpPr>
          <p:cNvPr id="84995" name="Rectangle 1026"/>
          <p:cNvSpPr>
            <a:spLocks noGrp="1" noChangeArrowheads="1"/>
          </p:cNvSpPr>
          <p:nvPr>
            <p:ph sz="quarter" idx="13"/>
          </p:nvPr>
        </p:nvSpPr>
        <p:spPr>
          <a:prstGeom prst="rect">
            <a:avLst/>
          </a:prstGeom>
        </p:spPr>
        <p:txBody>
          <a:bodyPr lIns="92075" tIns="46038" rIns="92075" bIns="46038" rtlCol="0">
            <a:normAutofit/>
          </a:bodyPr>
          <a:lstStyle/>
          <a:p>
            <a:pPr eaLnBrk="1" fontAlgn="auto" hangingPunct="1">
              <a:spcAft>
                <a:spcPts val="0"/>
              </a:spcAft>
              <a:buSzPct val="100000"/>
              <a:defRPr/>
            </a:pPr>
            <a:r>
              <a:rPr lang="en-US" sz="1800" dirty="0" smtClean="0"/>
              <a:t>Recommended </a:t>
            </a:r>
            <a:r>
              <a:rPr lang="en-US" sz="1800" dirty="0" smtClean="0">
                <a:solidFill>
                  <a:srgbClr val="FF0000"/>
                </a:solidFill>
              </a:rPr>
              <a:t>Service Specific </a:t>
            </a:r>
            <a:r>
              <a:rPr lang="en-US" sz="1800" dirty="0" smtClean="0"/>
              <a:t>Acquisition Logistics Documents</a:t>
            </a:r>
          </a:p>
          <a:p>
            <a:pPr eaLnBrk="1" fontAlgn="auto" hangingPunct="1">
              <a:spcAft>
                <a:spcPts val="0"/>
              </a:spcAft>
              <a:buSzPct val="100000"/>
              <a:defRPr/>
            </a:pPr>
            <a:r>
              <a:rPr lang="en-US" sz="1800" dirty="0" smtClean="0">
                <a:solidFill>
                  <a:schemeClr val="tx1">
                    <a:lumMod val="75000"/>
                    <a:lumOff val="25000"/>
                  </a:schemeClr>
                </a:solidFill>
                <a:ea typeface="+mn-ea"/>
              </a:rPr>
              <a:t>Army</a:t>
            </a:r>
          </a:p>
          <a:p>
            <a:pPr lvl="1" eaLnBrk="1" fontAlgn="auto" hangingPunct="1">
              <a:spcAft>
                <a:spcPts val="0"/>
              </a:spcAft>
              <a:buSzPct val="75000"/>
              <a:buFont typeface="Arial"/>
              <a:buChar char="–"/>
              <a:defRPr/>
            </a:pPr>
            <a:r>
              <a:rPr lang="en-US" sz="1600" dirty="0" smtClean="0">
                <a:solidFill>
                  <a:schemeClr val="tx1">
                    <a:lumMod val="75000"/>
                    <a:lumOff val="25000"/>
                  </a:schemeClr>
                </a:solidFill>
                <a:ea typeface="+mn-ea"/>
              </a:rPr>
              <a:t>AR 700-127, Integrated Product Support</a:t>
            </a:r>
          </a:p>
          <a:p>
            <a:pPr lvl="1" eaLnBrk="1" fontAlgn="auto" hangingPunct="1">
              <a:spcAft>
                <a:spcPts val="0"/>
              </a:spcAft>
              <a:buSzPct val="75000"/>
              <a:buFont typeface="Arial"/>
              <a:buChar char="–"/>
              <a:defRPr/>
            </a:pPr>
            <a:r>
              <a:rPr lang="en-US" sz="1600" dirty="0" smtClean="0">
                <a:solidFill>
                  <a:schemeClr val="tx1">
                    <a:lumMod val="75000"/>
                    <a:lumOff val="25000"/>
                  </a:schemeClr>
                </a:solidFill>
                <a:ea typeface="+mn-ea"/>
              </a:rPr>
              <a:t>DA Pam 700-127-1, Integrated Product Support Procedures</a:t>
            </a:r>
          </a:p>
          <a:p>
            <a:pPr lvl="1" eaLnBrk="1" fontAlgn="auto" hangingPunct="1">
              <a:spcAft>
                <a:spcPts val="0"/>
              </a:spcAft>
              <a:buSzPct val="75000"/>
              <a:buFont typeface="Arial"/>
              <a:buChar char="–"/>
              <a:defRPr/>
            </a:pPr>
            <a:r>
              <a:rPr lang="en-US" sz="1600" dirty="0" smtClean="0">
                <a:solidFill>
                  <a:schemeClr val="tx1">
                    <a:lumMod val="75000"/>
                    <a:lumOff val="25000"/>
                  </a:schemeClr>
                </a:solidFill>
              </a:rPr>
              <a:t>DA PAM 700-28 Independent Logistics Assessments</a:t>
            </a:r>
            <a:endParaRPr lang="en-US" sz="1600" dirty="0" smtClean="0">
              <a:solidFill>
                <a:schemeClr val="tx1">
                  <a:lumMod val="75000"/>
                  <a:lumOff val="25000"/>
                </a:schemeClr>
              </a:solidFill>
              <a:ea typeface="+mn-ea"/>
            </a:endParaRPr>
          </a:p>
          <a:p>
            <a:pPr lvl="1" eaLnBrk="1" fontAlgn="auto" hangingPunct="1">
              <a:spcAft>
                <a:spcPts val="0"/>
              </a:spcAft>
              <a:buSzPct val="75000"/>
              <a:buFont typeface="Arial"/>
              <a:buChar char="–"/>
              <a:defRPr/>
            </a:pPr>
            <a:r>
              <a:rPr lang="en-US" sz="1600" dirty="0" smtClean="0">
                <a:solidFill>
                  <a:schemeClr val="tx1">
                    <a:lumMod val="75000"/>
                    <a:lumOff val="25000"/>
                  </a:schemeClr>
                </a:solidFill>
                <a:ea typeface="+mn-ea"/>
              </a:rPr>
              <a:t>LOGSA Pam 700-3, Total Package Fielding</a:t>
            </a:r>
          </a:p>
          <a:p>
            <a:pPr lvl="1" eaLnBrk="1" fontAlgn="auto" hangingPunct="1">
              <a:spcAft>
                <a:spcPts val="0"/>
              </a:spcAft>
              <a:buSzPct val="75000"/>
              <a:buFont typeface="Arial"/>
              <a:buChar char="–"/>
              <a:defRPr/>
            </a:pPr>
            <a:r>
              <a:rPr lang="en-US" sz="1600" dirty="0" smtClean="0">
                <a:solidFill>
                  <a:schemeClr val="tx1">
                    <a:lumMod val="75000"/>
                    <a:lumOff val="25000"/>
                  </a:schemeClr>
                </a:solidFill>
                <a:ea typeface="+mn-ea"/>
              </a:rPr>
              <a:t>AMC Pam 700-10, Logistics Prov. Procedures and Techniques</a:t>
            </a:r>
          </a:p>
          <a:p>
            <a:pPr lvl="1" eaLnBrk="1" fontAlgn="auto" hangingPunct="1">
              <a:spcAft>
                <a:spcPts val="0"/>
              </a:spcAft>
              <a:buSzPct val="75000"/>
              <a:buFont typeface="Arial"/>
              <a:buChar char="–"/>
              <a:defRPr/>
            </a:pPr>
            <a:r>
              <a:rPr lang="en-US" sz="1600" dirty="0" smtClean="0">
                <a:solidFill>
                  <a:schemeClr val="tx1">
                    <a:lumMod val="75000"/>
                    <a:lumOff val="25000"/>
                  </a:schemeClr>
                </a:solidFill>
                <a:ea typeface="+mn-ea"/>
              </a:rPr>
              <a:t>AMC Pam 700-25, Guide to Provisioning (To be published soon)</a:t>
            </a:r>
          </a:p>
          <a:p>
            <a:pPr lvl="1" eaLnBrk="1" fontAlgn="auto" hangingPunct="1">
              <a:spcAft>
                <a:spcPts val="0"/>
              </a:spcAft>
              <a:buSzPct val="75000"/>
              <a:buFont typeface="Arial"/>
              <a:buChar char="–"/>
              <a:defRPr/>
            </a:pPr>
            <a:r>
              <a:rPr lang="en-US" sz="1600" dirty="0" smtClean="0">
                <a:solidFill>
                  <a:schemeClr val="tx1">
                    <a:lumMod val="75000"/>
                    <a:lumOff val="25000"/>
                  </a:schemeClr>
                </a:solidFill>
                <a:ea typeface="+mn-ea"/>
              </a:rPr>
              <a:t>LOGSA Pam 700-4, Provisioning with </a:t>
            </a:r>
            <a:r>
              <a:rPr lang="en-US" sz="1600" dirty="0" err="1" smtClean="0">
                <a:solidFill>
                  <a:schemeClr val="tx1">
                    <a:lumMod val="75000"/>
                    <a:lumOff val="25000"/>
                  </a:schemeClr>
                </a:solidFill>
                <a:ea typeface="+mn-ea"/>
              </a:rPr>
              <a:t>PowerLOG</a:t>
            </a:r>
            <a:endParaRPr lang="en-US" sz="1800" dirty="0" smtClean="0">
              <a:solidFill>
                <a:schemeClr val="tx1">
                  <a:lumMod val="75000"/>
                  <a:lumOff val="25000"/>
                </a:schemeClr>
              </a:solidFill>
              <a:ea typeface="+mn-ea"/>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smtClean="0"/>
              <a:t>Want to Know MORE?</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36</a:t>
            </a:fld>
            <a:endParaRPr lang="en-US" dirty="0"/>
          </a:p>
        </p:txBody>
      </p:sp>
      <p:sp>
        <p:nvSpPr>
          <p:cNvPr id="119811" name="Content Placeholder 2"/>
          <p:cNvSpPr>
            <a:spLocks noGrp="1"/>
          </p:cNvSpPr>
          <p:nvPr>
            <p:ph sz="quarter" idx="13"/>
          </p:nvPr>
        </p:nvSpPr>
        <p:spPr>
          <a:prstGeom prst="rect">
            <a:avLst/>
          </a:prstGeom>
        </p:spPr>
        <p:txBody>
          <a:bodyPr/>
          <a:lstStyle/>
          <a:p>
            <a:pPr eaLnBrk="1" hangingPunct="1"/>
            <a:endParaRPr lang="en-US" sz="2800" smtClean="0"/>
          </a:p>
          <a:p>
            <a:pPr eaLnBrk="1" hangingPunct="1"/>
            <a:endParaRPr lang="en-US" sz="2800" smtClean="0"/>
          </a:p>
          <a:p>
            <a:pPr eaLnBrk="1" hangingPunct="1">
              <a:buFont typeface="Monotype Sorts" pitchFamily="2" charset="2"/>
              <a:buNone/>
            </a:pPr>
            <a:r>
              <a:rPr lang="en-US" sz="2800" smtClean="0"/>
              <a:t>				</a:t>
            </a:r>
            <a:r>
              <a:rPr lang="en-US" sz="3600" smtClean="0"/>
              <a:t>Questions??</a:t>
            </a:r>
            <a:endParaRPr lang="en-US" sz="2800" smtClean="0"/>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smtClean="0"/>
              <a:t>Want to Know MORE?</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37</a:t>
            </a:fld>
            <a:endParaRPr lang="en-US" dirty="0"/>
          </a:p>
        </p:txBody>
      </p:sp>
      <p:sp>
        <p:nvSpPr>
          <p:cNvPr id="119811" name="Content Placeholder 2"/>
          <p:cNvSpPr>
            <a:spLocks noGrp="1"/>
          </p:cNvSpPr>
          <p:nvPr>
            <p:ph sz="quarter" idx="13"/>
          </p:nvPr>
        </p:nvSpPr>
        <p:spPr>
          <a:prstGeom prst="rect">
            <a:avLst/>
          </a:prstGeom>
        </p:spPr>
        <p:txBody>
          <a:bodyPr/>
          <a:lstStyle/>
          <a:p>
            <a:pPr eaLnBrk="1" hangingPunct="1"/>
            <a:endParaRPr lang="en-US" sz="2800" dirty="0" smtClean="0"/>
          </a:p>
          <a:p>
            <a:pPr eaLnBrk="1" hangingPunct="1"/>
            <a:endParaRPr lang="en-US" sz="2800" dirty="0" smtClean="0"/>
          </a:p>
          <a:p>
            <a:pPr eaLnBrk="1" hangingPunct="1">
              <a:buFont typeface="Monotype Sorts" pitchFamily="2" charset="2"/>
              <a:buNone/>
            </a:pPr>
            <a:r>
              <a:rPr lang="en-US" sz="2800" dirty="0" smtClean="0"/>
              <a:t>				</a:t>
            </a:r>
            <a:r>
              <a:rPr lang="en-US" sz="3600" dirty="0" smtClean="0"/>
              <a:t>Backups</a:t>
            </a:r>
            <a:endParaRPr lang="en-US" sz="2800" dirty="0" smtClean="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lstStyle/>
          <a:p>
            <a:pPr eaLnBrk="1" hangingPunct="1"/>
            <a:r>
              <a:rPr lang="en-US" sz="2000" dirty="0" smtClean="0"/>
              <a:t>        Failure Modes, Effects and Criticality Analysis (FMECA)</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38</a:t>
            </a:fld>
            <a:endParaRPr lang="en-US" dirty="0"/>
          </a:p>
        </p:txBody>
      </p:sp>
      <p:sp>
        <p:nvSpPr>
          <p:cNvPr id="25603" name="Content Placeholder 3"/>
          <p:cNvSpPr>
            <a:spLocks noGrp="1"/>
          </p:cNvSpPr>
          <p:nvPr>
            <p:ph sz="quarter" idx="13"/>
          </p:nvPr>
        </p:nvSpPr>
        <p:spPr>
          <a:prstGeom prst="rect">
            <a:avLst/>
          </a:prstGeom>
        </p:spPr>
        <p:txBody>
          <a:bodyPr rtlCol="0">
            <a:normAutofit fontScale="92500" lnSpcReduction="10000"/>
          </a:bodyPr>
          <a:lstStyle/>
          <a:p>
            <a:pPr eaLnBrk="1" fontAlgn="auto" hangingPunct="1">
              <a:spcAft>
                <a:spcPts val="0"/>
              </a:spcAft>
              <a:buFont typeface="Wingdings" pitchFamily="2" charset="2"/>
              <a:buChar char="§"/>
              <a:defRPr/>
            </a:pPr>
            <a:r>
              <a:rPr lang="en-US" dirty="0" smtClean="0">
                <a:solidFill>
                  <a:schemeClr val="tx1">
                    <a:lumMod val="75000"/>
                    <a:lumOff val="25000"/>
                  </a:schemeClr>
                </a:solidFill>
                <a:ea typeface="+mn-ea"/>
              </a:rPr>
              <a:t>Activity 9.5 of TA-STD-0017</a:t>
            </a:r>
          </a:p>
          <a:p>
            <a:pPr eaLnBrk="1" fontAlgn="auto" hangingPunct="1">
              <a:spcAft>
                <a:spcPts val="0"/>
              </a:spcAft>
              <a:buFont typeface="Wingdings" pitchFamily="2" charset="2"/>
              <a:buChar char="§"/>
              <a:defRPr/>
            </a:pPr>
            <a:r>
              <a:rPr lang="en-US" dirty="0" smtClean="0">
                <a:solidFill>
                  <a:schemeClr val="tx1">
                    <a:lumMod val="75000"/>
                    <a:lumOff val="25000"/>
                  </a:schemeClr>
                </a:solidFill>
                <a:ea typeface="+mn-ea"/>
              </a:rPr>
              <a:t>Analysis of the way an item fails</a:t>
            </a:r>
          </a:p>
          <a:p>
            <a:pPr eaLnBrk="1" fontAlgn="auto" hangingPunct="1">
              <a:spcAft>
                <a:spcPts val="0"/>
              </a:spcAft>
              <a:buFont typeface="Wingdings" pitchFamily="2" charset="2"/>
              <a:buChar char="§"/>
              <a:defRPr/>
            </a:pPr>
            <a:r>
              <a:rPr lang="en-US" dirty="0" smtClean="0">
                <a:solidFill>
                  <a:schemeClr val="tx1">
                    <a:lumMod val="75000"/>
                    <a:lumOff val="25000"/>
                  </a:schemeClr>
                </a:solidFill>
                <a:ea typeface="+mn-ea"/>
              </a:rPr>
              <a:t>The effect the failure has on parent components and the end product</a:t>
            </a:r>
          </a:p>
          <a:p>
            <a:pPr eaLnBrk="1" fontAlgn="auto" hangingPunct="1">
              <a:spcAft>
                <a:spcPts val="0"/>
              </a:spcAft>
              <a:buFont typeface="Wingdings" pitchFamily="2" charset="2"/>
              <a:buChar char="§"/>
              <a:defRPr/>
            </a:pPr>
            <a:r>
              <a:rPr lang="en-US" dirty="0" smtClean="0">
                <a:solidFill>
                  <a:schemeClr val="tx1">
                    <a:lumMod val="75000"/>
                    <a:lumOff val="25000"/>
                  </a:schemeClr>
                </a:solidFill>
                <a:ea typeface="+mn-ea"/>
              </a:rPr>
              <a:t>Bottom up approach</a:t>
            </a:r>
          </a:p>
          <a:p>
            <a:pPr eaLnBrk="1" fontAlgn="auto" hangingPunct="1">
              <a:spcAft>
                <a:spcPts val="0"/>
              </a:spcAft>
              <a:buFont typeface="Wingdings" pitchFamily="2" charset="2"/>
              <a:buChar char="§"/>
              <a:defRPr/>
            </a:pPr>
            <a:r>
              <a:rPr lang="en-US" dirty="0" smtClean="0">
                <a:solidFill>
                  <a:schemeClr val="tx1">
                    <a:lumMod val="75000"/>
                    <a:lumOff val="25000"/>
                  </a:schemeClr>
                </a:solidFill>
                <a:ea typeface="+mn-ea"/>
              </a:rPr>
              <a:t>The criticality of the failure from a safety, mission and environmental aspect</a:t>
            </a:r>
          </a:p>
          <a:p>
            <a:pPr eaLnBrk="1" fontAlgn="auto" hangingPunct="1">
              <a:spcAft>
                <a:spcPts val="0"/>
              </a:spcAft>
              <a:buFont typeface="Wingdings" pitchFamily="2" charset="2"/>
              <a:buChar char="§"/>
              <a:defRPr/>
            </a:pPr>
            <a:r>
              <a:rPr lang="en-US" dirty="0" smtClean="0">
                <a:solidFill>
                  <a:schemeClr val="tx1">
                    <a:lumMod val="75000"/>
                    <a:lumOff val="25000"/>
                  </a:schemeClr>
                </a:solidFill>
                <a:ea typeface="+mn-ea"/>
              </a:rPr>
              <a:t>Examples:</a:t>
            </a:r>
          </a:p>
          <a:p>
            <a:pPr lvl="1" eaLnBrk="1" fontAlgn="auto" hangingPunct="1">
              <a:spcAft>
                <a:spcPts val="0"/>
              </a:spcAft>
              <a:defRPr/>
            </a:pPr>
            <a:r>
              <a:rPr lang="en-US" dirty="0" smtClean="0">
                <a:solidFill>
                  <a:schemeClr val="tx1">
                    <a:lumMod val="75000"/>
                    <a:lumOff val="25000"/>
                  </a:schemeClr>
                </a:solidFill>
                <a:ea typeface="+mn-ea"/>
              </a:rPr>
              <a:t>Diodes can fail open or closed</a:t>
            </a:r>
          </a:p>
          <a:p>
            <a:pPr lvl="2" eaLnBrk="1" fontAlgn="auto" hangingPunct="1">
              <a:spcAft>
                <a:spcPts val="0"/>
              </a:spcAft>
              <a:defRPr/>
            </a:pPr>
            <a:r>
              <a:rPr lang="en-US" sz="1800" dirty="0" smtClean="0">
                <a:solidFill>
                  <a:schemeClr val="tx1">
                    <a:lumMod val="75000"/>
                    <a:lumOff val="25000"/>
                  </a:schemeClr>
                </a:solidFill>
                <a:ea typeface="+mn-ea"/>
              </a:rPr>
              <a:t>Failed open – signal continues – effect is negligible</a:t>
            </a:r>
          </a:p>
          <a:p>
            <a:pPr lvl="2" eaLnBrk="1" fontAlgn="auto" hangingPunct="1">
              <a:spcAft>
                <a:spcPts val="0"/>
              </a:spcAft>
              <a:defRPr/>
            </a:pPr>
            <a:r>
              <a:rPr lang="en-US" sz="1800" dirty="0" smtClean="0">
                <a:solidFill>
                  <a:schemeClr val="tx1">
                    <a:lumMod val="75000"/>
                    <a:lumOff val="25000"/>
                  </a:schemeClr>
                </a:solidFill>
                <a:ea typeface="+mn-ea"/>
              </a:rPr>
              <a:t>Failed closed – no signal – product fails to operate</a:t>
            </a:r>
          </a:p>
          <a:p>
            <a:pPr lvl="1" eaLnBrk="1" fontAlgn="auto" hangingPunct="1">
              <a:spcAft>
                <a:spcPts val="0"/>
              </a:spcAft>
              <a:defRPr/>
            </a:pPr>
            <a:r>
              <a:rPr lang="en-US" dirty="0" smtClean="0">
                <a:solidFill>
                  <a:schemeClr val="tx1">
                    <a:lumMod val="75000"/>
                    <a:lumOff val="25000"/>
                  </a:schemeClr>
                </a:solidFill>
                <a:ea typeface="+mn-ea"/>
              </a:rPr>
              <a:t>Engine thermostat</a:t>
            </a:r>
          </a:p>
          <a:p>
            <a:pPr lvl="2" eaLnBrk="1" fontAlgn="auto" hangingPunct="1">
              <a:spcAft>
                <a:spcPts val="0"/>
              </a:spcAft>
              <a:defRPr/>
            </a:pPr>
            <a:r>
              <a:rPr lang="en-US" sz="1800" dirty="0" smtClean="0">
                <a:solidFill>
                  <a:schemeClr val="tx1">
                    <a:lumMod val="75000"/>
                    <a:lumOff val="25000"/>
                  </a:schemeClr>
                </a:solidFill>
                <a:ea typeface="+mn-ea"/>
              </a:rPr>
              <a:t>Fails open – engine continues to be cooled – effect negligible</a:t>
            </a:r>
          </a:p>
          <a:p>
            <a:pPr lvl="2" eaLnBrk="1" fontAlgn="auto" hangingPunct="1">
              <a:spcAft>
                <a:spcPts val="0"/>
              </a:spcAft>
              <a:defRPr/>
            </a:pPr>
            <a:r>
              <a:rPr lang="en-US" sz="1800" dirty="0" smtClean="0">
                <a:solidFill>
                  <a:schemeClr val="tx1">
                    <a:lumMod val="75000"/>
                    <a:lumOff val="25000"/>
                  </a:schemeClr>
                </a:solidFill>
                <a:ea typeface="+mn-ea"/>
              </a:rPr>
              <a:t>Fails closed – engine overheats – catastrophic failure of product</a:t>
            </a:r>
          </a:p>
          <a:p>
            <a:pPr lvl="1" eaLnBrk="1" fontAlgn="auto" hangingPunct="1">
              <a:spcAft>
                <a:spcPts val="0"/>
              </a:spcAft>
              <a:defRPr/>
            </a:pPr>
            <a:r>
              <a:rPr lang="en-US" dirty="0" smtClean="0">
                <a:solidFill>
                  <a:schemeClr val="tx1">
                    <a:lumMod val="75000"/>
                    <a:lumOff val="25000"/>
                  </a:schemeClr>
                </a:solidFill>
                <a:ea typeface="+mn-ea"/>
              </a:rPr>
              <a:t>Desktop Computer</a:t>
            </a:r>
          </a:p>
          <a:p>
            <a:pPr lvl="2" eaLnBrk="1" fontAlgn="auto" hangingPunct="1">
              <a:spcAft>
                <a:spcPts val="0"/>
              </a:spcAft>
              <a:defRPr/>
            </a:pPr>
            <a:r>
              <a:rPr lang="en-US" sz="1800" dirty="0" smtClean="0">
                <a:solidFill>
                  <a:schemeClr val="tx1">
                    <a:lumMod val="75000"/>
                    <a:lumOff val="25000"/>
                  </a:schemeClr>
                </a:solidFill>
                <a:ea typeface="+mn-ea"/>
              </a:rPr>
              <a:t>Software Not Responding</a:t>
            </a:r>
          </a:p>
          <a:p>
            <a:pPr lvl="3" eaLnBrk="1" fontAlgn="auto" hangingPunct="1">
              <a:spcAft>
                <a:spcPts val="0"/>
              </a:spcAft>
              <a:defRPr/>
            </a:pPr>
            <a:r>
              <a:rPr lang="en-US" sz="1800" dirty="0" smtClean="0">
                <a:solidFill>
                  <a:schemeClr val="tx1">
                    <a:lumMod val="75000"/>
                    <a:lumOff val="25000"/>
                  </a:schemeClr>
                </a:solidFill>
                <a:ea typeface="+mn-ea"/>
              </a:rPr>
              <a:t>Failure Cause – Software Code Limit</a:t>
            </a:r>
          </a:p>
          <a:p>
            <a:pPr lvl="3" eaLnBrk="1" fontAlgn="auto" hangingPunct="1">
              <a:spcAft>
                <a:spcPts val="0"/>
              </a:spcAft>
              <a:defRPr/>
            </a:pPr>
            <a:r>
              <a:rPr lang="en-US" sz="1800" dirty="0" smtClean="0">
                <a:solidFill>
                  <a:schemeClr val="tx1">
                    <a:lumMod val="75000"/>
                    <a:lumOff val="25000"/>
                  </a:schemeClr>
                </a:solidFill>
                <a:ea typeface="+mn-ea"/>
              </a:rPr>
              <a:t>End Effect – Desktop Not Operational – Critical Failure</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lstStyle/>
          <a:p>
            <a:pPr eaLnBrk="1" hangingPunct="1"/>
            <a:r>
              <a:rPr lang="en-US" dirty="0" smtClean="0"/>
              <a:t>Fault Tree Analysis (FTA)</a:t>
            </a:r>
          </a:p>
        </p:txBody>
      </p:sp>
      <p:sp>
        <p:nvSpPr>
          <p:cNvPr id="6" name="Slide Number Placeholder 5"/>
          <p:cNvSpPr>
            <a:spLocks noGrp="1"/>
          </p:cNvSpPr>
          <p:nvPr>
            <p:ph type="sldNum" sz="quarter" idx="12"/>
          </p:nvPr>
        </p:nvSpPr>
        <p:spPr/>
        <p:txBody>
          <a:bodyPr/>
          <a:lstStyle/>
          <a:p>
            <a:pPr>
              <a:defRPr/>
            </a:pPr>
            <a:fld id="{3E6A0387-CF10-43DC-AA18-671B50276096}" type="slidenum">
              <a:rPr lang="en-US" smtClean="0"/>
              <a:pPr>
                <a:defRPr/>
              </a:pPr>
              <a:t>39</a:t>
            </a:fld>
            <a:endParaRPr lang="en-US" dirty="0"/>
          </a:p>
        </p:txBody>
      </p:sp>
      <p:sp>
        <p:nvSpPr>
          <p:cNvPr id="25603" name="Content Placeholder 3"/>
          <p:cNvSpPr>
            <a:spLocks noGrp="1"/>
          </p:cNvSpPr>
          <p:nvPr>
            <p:ph sz="quarter" idx="13"/>
          </p:nvPr>
        </p:nvSpPr>
        <p:spPr>
          <a:prstGeom prst="rect">
            <a:avLst/>
          </a:prstGeom>
        </p:spPr>
        <p:txBody>
          <a:bodyPr rtlCol="0">
            <a:normAutofit/>
          </a:bodyPr>
          <a:lstStyle/>
          <a:p>
            <a:pPr eaLnBrk="1" fontAlgn="auto" hangingPunct="1">
              <a:spcAft>
                <a:spcPts val="0"/>
              </a:spcAft>
              <a:buFont typeface="Wingdings" pitchFamily="2" charset="2"/>
              <a:buChar char="§"/>
              <a:defRPr/>
            </a:pPr>
            <a:r>
              <a:rPr lang="en-US" sz="1800" dirty="0" smtClean="0">
                <a:solidFill>
                  <a:schemeClr val="tx1">
                    <a:lumMod val="75000"/>
                    <a:lumOff val="25000"/>
                  </a:schemeClr>
                </a:solidFill>
                <a:ea typeface="+mn-ea"/>
              </a:rPr>
              <a:t>Activity 9.6 of TA-STD-0017</a:t>
            </a:r>
          </a:p>
          <a:p>
            <a:pPr eaLnBrk="1" fontAlgn="auto" hangingPunct="1">
              <a:spcAft>
                <a:spcPts val="0"/>
              </a:spcAft>
              <a:buFont typeface="Wingdings" pitchFamily="2" charset="2"/>
              <a:buChar char="§"/>
              <a:defRPr/>
            </a:pPr>
            <a:r>
              <a:rPr lang="en-US" sz="1800" dirty="0" smtClean="0">
                <a:solidFill>
                  <a:schemeClr val="tx1">
                    <a:lumMod val="75000"/>
                    <a:lumOff val="25000"/>
                  </a:schemeClr>
                </a:solidFill>
                <a:ea typeface="+mn-ea"/>
              </a:rPr>
              <a:t>Analysis of which failure modes at one level produce critical failures at a higher level</a:t>
            </a:r>
          </a:p>
          <a:p>
            <a:pPr eaLnBrk="1" fontAlgn="auto" hangingPunct="1">
              <a:spcAft>
                <a:spcPts val="0"/>
              </a:spcAft>
              <a:buFont typeface="Wingdings" pitchFamily="2" charset="2"/>
              <a:buChar char="§"/>
              <a:defRPr/>
            </a:pPr>
            <a:r>
              <a:rPr lang="en-US" sz="1800" dirty="0" smtClean="0">
                <a:solidFill>
                  <a:schemeClr val="tx1">
                    <a:lumMod val="75000"/>
                    <a:lumOff val="25000"/>
                  </a:schemeClr>
                </a:solidFill>
                <a:ea typeface="+mn-ea"/>
              </a:rPr>
              <a:t>Top down approach</a:t>
            </a:r>
          </a:p>
          <a:p>
            <a:pPr eaLnBrk="1" fontAlgn="auto" hangingPunct="1">
              <a:spcAft>
                <a:spcPts val="0"/>
              </a:spcAft>
              <a:buFont typeface="Wingdings" pitchFamily="2" charset="2"/>
              <a:buChar char="§"/>
              <a:defRPr/>
            </a:pPr>
            <a:r>
              <a:rPr lang="en-US" sz="1800" dirty="0" smtClean="0">
                <a:solidFill>
                  <a:schemeClr val="tx1">
                    <a:lumMod val="75000"/>
                    <a:lumOff val="25000"/>
                  </a:schemeClr>
                </a:solidFill>
                <a:ea typeface="+mn-ea"/>
              </a:rPr>
              <a:t>FTA considers multiple failures</a:t>
            </a:r>
          </a:p>
          <a:p>
            <a:pPr eaLnBrk="1" fontAlgn="auto" hangingPunct="1">
              <a:spcAft>
                <a:spcPts val="0"/>
              </a:spcAft>
              <a:buFont typeface="Wingdings" pitchFamily="2" charset="2"/>
              <a:buChar char="§"/>
              <a:defRPr/>
            </a:pPr>
            <a:r>
              <a:rPr lang="en-US" sz="1800" dirty="0" smtClean="0">
                <a:solidFill>
                  <a:schemeClr val="tx1">
                    <a:lumMod val="75000"/>
                    <a:lumOff val="25000"/>
                  </a:schemeClr>
                </a:solidFill>
                <a:ea typeface="+mn-ea"/>
              </a:rPr>
              <a:t>Example:</a:t>
            </a:r>
          </a:p>
          <a:p>
            <a:pPr lvl="1" eaLnBrk="1" fontAlgn="auto" hangingPunct="1">
              <a:spcAft>
                <a:spcPts val="0"/>
              </a:spcAft>
              <a:defRPr/>
            </a:pPr>
            <a:r>
              <a:rPr lang="en-US" sz="1800" dirty="0" smtClean="0">
                <a:solidFill>
                  <a:schemeClr val="tx1">
                    <a:lumMod val="75000"/>
                    <a:lumOff val="25000"/>
                  </a:schemeClr>
                </a:solidFill>
              </a:rPr>
              <a:t>Desktop Computer</a:t>
            </a:r>
          </a:p>
          <a:p>
            <a:pPr lvl="2" eaLnBrk="1" fontAlgn="auto" hangingPunct="1">
              <a:spcAft>
                <a:spcPts val="0"/>
              </a:spcAft>
              <a:defRPr/>
            </a:pPr>
            <a:r>
              <a:rPr lang="en-US" sz="1600" dirty="0" smtClean="0">
                <a:solidFill>
                  <a:schemeClr val="tx1">
                    <a:lumMod val="75000"/>
                    <a:lumOff val="25000"/>
                  </a:schemeClr>
                </a:solidFill>
              </a:rPr>
              <a:t>Software Not Responding</a:t>
            </a:r>
          </a:p>
          <a:p>
            <a:pPr lvl="3" eaLnBrk="1" fontAlgn="auto" hangingPunct="1">
              <a:spcAft>
                <a:spcPts val="0"/>
              </a:spcAft>
              <a:defRPr/>
            </a:pPr>
            <a:r>
              <a:rPr lang="en-US" sz="1600" dirty="0" smtClean="0">
                <a:solidFill>
                  <a:schemeClr val="tx1">
                    <a:lumMod val="75000"/>
                    <a:lumOff val="25000"/>
                  </a:schemeClr>
                </a:solidFill>
              </a:rPr>
              <a:t>Failure Cause – Software Code Limit</a:t>
            </a:r>
          </a:p>
          <a:p>
            <a:pPr lvl="3" eaLnBrk="1" fontAlgn="auto" hangingPunct="1">
              <a:spcAft>
                <a:spcPts val="0"/>
              </a:spcAft>
              <a:defRPr/>
            </a:pPr>
            <a:r>
              <a:rPr lang="en-US" sz="1600" dirty="0" smtClean="0">
                <a:solidFill>
                  <a:schemeClr val="tx1">
                    <a:lumMod val="75000"/>
                    <a:lumOff val="25000"/>
                  </a:schemeClr>
                </a:solidFill>
              </a:rPr>
              <a:t>End Effect – Desktop Not Operational – Critical Failure</a:t>
            </a:r>
          </a:p>
        </p:txBody>
      </p:sp>
      <p:pic>
        <p:nvPicPr>
          <p:cNvPr id="856066" name="Picture 2"/>
          <p:cNvPicPr>
            <a:picLocks noChangeAspect="1" noChangeArrowheads="1"/>
          </p:cNvPicPr>
          <p:nvPr/>
        </p:nvPicPr>
        <p:blipFill>
          <a:blip r:embed="rId3" cstate="print"/>
          <a:srcRect/>
          <a:stretch>
            <a:fillRect/>
          </a:stretch>
        </p:blipFill>
        <p:spPr bwMode="auto">
          <a:xfrm>
            <a:off x="6380069" y="2296007"/>
            <a:ext cx="2324093" cy="21383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E6A0387-CF10-43DC-AA18-671B50276096}" type="slidenum">
              <a:rPr lang="en-US" smtClean="0"/>
              <a:pPr/>
              <a:t>4</a:t>
            </a:fld>
            <a:endParaRPr lang="en-US" dirty="0"/>
          </a:p>
        </p:txBody>
      </p:sp>
      <p:sp>
        <p:nvSpPr>
          <p:cNvPr id="974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32" name="Group 131"/>
          <p:cNvGrpSpPr/>
          <p:nvPr/>
        </p:nvGrpSpPr>
        <p:grpSpPr>
          <a:xfrm>
            <a:off x="383724" y="1371600"/>
            <a:ext cx="8420100" cy="5029200"/>
            <a:chOff x="514350" y="1371600"/>
            <a:chExt cx="8420100" cy="5029200"/>
          </a:xfrm>
        </p:grpSpPr>
        <p:sp>
          <p:nvSpPr>
            <p:cNvPr id="100" name="Rectangle 99"/>
            <p:cNvSpPr/>
            <p:nvPr/>
          </p:nvSpPr>
          <p:spPr>
            <a:xfrm>
              <a:off x="514350" y="1371600"/>
              <a:ext cx="84201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991950" y="4009024"/>
              <a:ext cx="128016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050" dirty="0" smtClean="0">
                  <a:solidFill>
                    <a:schemeClr val="tx1"/>
                  </a:solidFill>
                </a:rPr>
                <a:t>IEC 61025 FTA</a:t>
              </a:r>
              <a:endParaRPr lang="en-US" sz="1050" dirty="0">
                <a:solidFill>
                  <a:schemeClr val="tx1"/>
                </a:solidFill>
              </a:endParaRPr>
            </a:p>
          </p:txBody>
        </p:sp>
        <p:sp>
          <p:nvSpPr>
            <p:cNvPr id="102" name="Rectangle 101"/>
            <p:cNvSpPr/>
            <p:nvPr/>
          </p:nvSpPr>
          <p:spPr>
            <a:xfrm>
              <a:off x="624639" y="2333625"/>
              <a:ext cx="921232" cy="244680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100" dirty="0" smtClean="0">
                  <a:solidFill>
                    <a:schemeClr val="tx1"/>
                  </a:solidFill>
                </a:rPr>
                <a:t>User Needs</a:t>
              </a:r>
            </a:p>
            <a:p>
              <a:pPr algn="ctr"/>
              <a:endParaRPr lang="en-US" sz="1100" dirty="0">
                <a:solidFill>
                  <a:schemeClr val="tx1"/>
                </a:solidFill>
              </a:endParaRPr>
            </a:p>
            <a:p>
              <a:pPr algn="ctr"/>
              <a:r>
                <a:rPr lang="en-US" sz="1100" dirty="0" smtClean="0">
                  <a:solidFill>
                    <a:schemeClr val="tx1"/>
                  </a:solidFill>
                </a:rPr>
                <a:t>Sustainment Metrics</a:t>
              </a:r>
            </a:p>
            <a:p>
              <a:pPr algn="ctr"/>
              <a:endParaRPr lang="en-US" sz="1100" dirty="0">
                <a:solidFill>
                  <a:schemeClr val="tx1"/>
                </a:solidFill>
              </a:endParaRPr>
            </a:p>
            <a:p>
              <a:pPr algn="ctr"/>
              <a:r>
                <a:rPr lang="en-US" sz="1100" dirty="0" smtClean="0">
                  <a:solidFill>
                    <a:schemeClr val="tx1"/>
                  </a:solidFill>
                </a:rPr>
                <a:t>Supportability Design Requirements</a:t>
              </a:r>
            </a:p>
            <a:p>
              <a:pPr algn="ctr"/>
              <a:endParaRPr lang="en-US" sz="1200" dirty="0">
                <a:solidFill>
                  <a:schemeClr val="tx1"/>
                </a:solidFill>
              </a:endParaRPr>
            </a:p>
          </p:txBody>
        </p:sp>
        <p:sp>
          <p:nvSpPr>
            <p:cNvPr id="103" name="Flowchart: Magnetic Disk 102"/>
            <p:cNvSpPr/>
            <p:nvPr/>
          </p:nvSpPr>
          <p:spPr>
            <a:xfrm>
              <a:off x="5858933" y="2124074"/>
              <a:ext cx="1873362" cy="3424990"/>
            </a:xfrm>
            <a:prstGeom prst="flowChartMagneticDisk">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endParaRPr lang="en-US" sz="1000" dirty="0" smtClean="0">
                <a:solidFill>
                  <a:schemeClr val="tx1"/>
                </a:solidFill>
              </a:endParaRPr>
            </a:p>
            <a:p>
              <a:endParaRPr lang="en-US" sz="600" dirty="0" smtClean="0">
                <a:solidFill>
                  <a:schemeClr val="tx1"/>
                </a:solidFill>
              </a:endParaRPr>
            </a:p>
            <a:p>
              <a:endParaRPr lang="en-US" sz="900" dirty="0" smtClean="0">
                <a:solidFill>
                  <a:schemeClr val="tx1"/>
                </a:solidFill>
              </a:endParaRPr>
            </a:p>
            <a:p>
              <a:pPr>
                <a:buFont typeface="Arial" pitchFamily="34" charset="0"/>
                <a:buChar char="•"/>
              </a:pPr>
              <a:endParaRPr lang="en-US" sz="1000" dirty="0" smtClean="0">
                <a:solidFill>
                  <a:schemeClr val="tx1"/>
                </a:solidFill>
              </a:endParaRPr>
            </a:p>
            <a:p>
              <a:pPr>
                <a:buSzPct val="125000"/>
                <a:buFont typeface="Arial" pitchFamily="34" charset="0"/>
                <a:buChar char="•"/>
              </a:pPr>
              <a:r>
                <a:rPr lang="en-US" sz="1000" dirty="0" smtClean="0">
                  <a:solidFill>
                    <a:schemeClr val="tx1"/>
                  </a:solidFill>
                </a:rPr>
                <a:t> Product Support Management</a:t>
              </a:r>
            </a:p>
            <a:p>
              <a:r>
                <a:rPr lang="en-US" sz="1000" dirty="0" smtClean="0">
                  <a:solidFill>
                    <a:schemeClr val="tx1"/>
                  </a:solidFill>
                </a:rPr>
                <a:t>• Design Interface </a:t>
              </a:r>
            </a:p>
            <a:p>
              <a:r>
                <a:rPr lang="en-US" sz="1000" dirty="0" smtClean="0">
                  <a:solidFill>
                    <a:schemeClr val="tx1"/>
                  </a:solidFill>
                </a:rPr>
                <a:t>• Sustaining Engineering </a:t>
              </a:r>
            </a:p>
            <a:p>
              <a:r>
                <a:rPr lang="en-US" sz="1000" dirty="0" smtClean="0">
                  <a:solidFill>
                    <a:schemeClr val="tx1"/>
                  </a:solidFill>
                </a:rPr>
                <a:t>• Supply Support </a:t>
              </a:r>
            </a:p>
            <a:p>
              <a:r>
                <a:rPr lang="en-US" sz="1000" dirty="0" smtClean="0">
                  <a:solidFill>
                    <a:schemeClr val="tx1"/>
                  </a:solidFill>
                </a:rPr>
                <a:t>• Maintenance Planning </a:t>
              </a:r>
            </a:p>
            <a:p>
              <a:r>
                <a:rPr lang="en-US" sz="1000" dirty="0" smtClean="0">
                  <a:solidFill>
                    <a:schemeClr val="tx1"/>
                  </a:solidFill>
                </a:rPr>
                <a:t>• PHS&amp;T </a:t>
              </a:r>
            </a:p>
            <a:p>
              <a:r>
                <a:rPr lang="en-US" sz="1000" dirty="0" smtClean="0">
                  <a:solidFill>
                    <a:schemeClr val="tx1"/>
                  </a:solidFill>
                </a:rPr>
                <a:t>• Technical Data </a:t>
              </a:r>
            </a:p>
            <a:p>
              <a:r>
                <a:rPr lang="en-US" sz="1000" dirty="0" smtClean="0">
                  <a:solidFill>
                    <a:schemeClr val="tx1"/>
                  </a:solidFill>
                </a:rPr>
                <a:t>• Support Equipment </a:t>
              </a:r>
            </a:p>
            <a:p>
              <a:r>
                <a:rPr lang="en-US" sz="1000" dirty="0" smtClean="0">
                  <a:solidFill>
                    <a:schemeClr val="tx1"/>
                  </a:solidFill>
                </a:rPr>
                <a:t>• Training and Training Support </a:t>
              </a:r>
            </a:p>
            <a:p>
              <a:r>
                <a:rPr lang="en-US" sz="1000" dirty="0" smtClean="0">
                  <a:solidFill>
                    <a:schemeClr val="tx1"/>
                  </a:solidFill>
                </a:rPr>
                <a:t>• Manpower and Personnel </a:t>
              </a:r>
            </a:p>
            <a:p>
              <a:r>
                <a:rPr lang="en-US" sz="1000" dirty="0" smtClean="0">
                  <a:solidFill>
                    <a:schemeClr val="tx1"/>
                  </a:solidFill>
                </a:rPr>
                <a:t>• Facilities and Infrastructure </a:t>
              </a:r>
            </a:p>
            <a:p>
              <a:r>
                <a:rPr lang="en-US" sz="1000" dirty="0" smtClean="0">
                  <a:solidFill>
                    <a:schemeClr val="tx1"/>
                  </a:solidFill>
                </a:rPr>
                <a:t>• Computer Resources </a:t>
              </a:r>
            </a:p>
            <a:p>
              <a:pPr algn="ctr"/>
              <a:endParaRPr lang="en-US" sz="1050" dirty="0">
                <a:solidFill>
                  <a:schemeClr val="tx1"/>
                </a:solidFill>
              </a:endParaRPr>
            </a:p>
          </p:txBody>
        </p:sp>
        <p:sp>
          <p:nvSpPr>
            <p:cNvPr id="104" name="Rectangle 103"/>
            <p:cNvSpPr/>
            <p:nvPr/>
          </p:nvSpPr>
          <p:spPr>
            <a:xfrm>
              <a:off x="1981201" y="2650457"/>
              <a:ext cx="3433010" cy="573741"/>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SAE TA-STD-0017 Product Support Analysis</a:t>
              </a:r>
            </a:p>
            <a:p>
              <a:pPr algn="ctr"/>
              <a:r>
                <a:rPr lang="en-US" sz="1000" dirty="0" smtClean="0">
                  <a:solidFill>
                    <a:schemeClr val="tx1"/>
                  </a:solidFill>
                </a:rPr>
                <a:t>(MIL-HDBK-502A/SAE GEIA-HB-0007 &amp; SAE TA-HB-0007-1)</a:t>
              </a:r>
              <a:endParaRPr lang="en-US" sz="1000" dirty="0">
                <a:solidFill>
                  <a:schemeClr val="tx1"/>
                </a:solidFill>
              </a:endParaRPr>
            </a:p>
          </p:txBody>
        </p:sp>
        <p:sp>
          <p:nvSpPr>
            <p:cNvPr id="105" name="Rectangle 104"/>
            <p:cNvSpPr/>
            <p:nvPr/>
          </p:nvSpPr>
          <p:spPr>
            <a:xfrm>
              <a:off x="1641475" y="1657350"/>
              <a:ext cx="3911600" cy="43030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Detailed Design</a:t>
              </a:r>
              <a:endParaRPr lang="en-US" sz="1100" dirty="0">
                <a:solidFill>
                  <a:schemeClr val="tx1"/>
                </a:solidFill>
              </a:endParaRPr>
            </a:p>
          </p:txBody>
        </p:sp>
        <p:sp>
          <p:nvSpPr>
            <p:cNvPr id="106" name="Rectangle 105"/>
            <p:cNvSpPr/>
            <p:nvPr/>
          </p:nvSpPr>
          <p:spPr>
            <a:xfrm>
              <a:off x="1512711" y="5694269"/>
              <a:ext cx="3911600" cy="43030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Reliability &amp; Maintainability Analysis</a:t>
              </a:r>
              <a:endParaRPr lang="en-US" sz="1200" dirty="0">
                <a:solidFill>
                  <a:schemeClr val="tx1"/>
                </a:solidFill>
              </a:endParaRPr>
            </a:p>
          </p:txBody>
        </p:sp>
        <p:cxnSp>
          <p:nvCxnSpPr>
            <p:cNvPr id="107" name="Shape 106"/>
            <p:cNvCxnSpPr>
              <a:stCxn id="102" idx="0"/>
              <a:endCxn id="105" idx="1"/>
            </p:cNvCxnSpPr>
            <p:nvPr/>
          </p:nvCxnSpPr>
          <p:spPr>
            <a:xfrm rot="5400000" flipH="1" flipV="1">
              <a:off x="1132804" y="1824954"/>
              <a:ext cx="461122" cy="556220"/>
            </a:xfrm>
            <a:prstGeom prst="bentConnector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 name="Shape 107"/>
            <p:cNvCxnSpPr>
              <a:stCxn id="102" idx="2"/>
              <a:endCxn id="106" idx="1"/>
            </p:cNvCxnSpPr>
            <p:nvPr/>
          </p:nvCxnSpPr>
          <p:spPr>
            <a:xfrm rot="16200000" flipH="1">
              <a:off x="734487" y="5131198"/>
              <a:ext cx="1128992" cy="427456"/>
            </a:xfrm>
            <a:prstGeom prst="bentConnector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835688" y="4435105"/>
              <a:ext cx="128016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000" dirty="0" smtClean="0">
                  <a:solidFill>
                    <a:schemeClr val="tx1"/>
                  </a:solidFill>
                </a:rPr>
                <a:t>ANSI/AIAA S-102.2.18 FTA</a:t>
              </a:r>
              <a:endParaRPr lang="en-US" sz="1000" dirty="0">
                <a:solidFill>
                  <a:schemeClr val="tx1"/>
                </a:solidFill>
              </a:endParaRPr>
            </a:p>
          </p:txBody>
        </p:sp>
        <p:sp>
          <p:nvSpPr>
            <p:cNvPr id="110" name="Rectangle 109"/>
            <p:cNvSpPr/>
            <p:nvPr/>
          </p:nvSpPr>
          <p:spPr>
            <a:xfrm>
              <a:off x="4134704" y="3747398"/>
              <a:ext cx="128016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000" dirty="0" smtClean="0">
                  <a:solidFill>
                    <a:schemeClr val="tx1"/>
                  </a:solidFill>
                </a:rPr>
                <a:t>SAE GEIA-STD-0007</a:t>
              </a:r>
            </a:p>
            <a:p>
              <a:pPr algn="ctr"/>
              <a:r>
                <a:rPr lang="en-US" sz="1000" dirty="0" smtClean="0">
                  <a:solidFill>
                    <a:schemeClr val="tx1"/>
                  </a:solidFill>
                </a:rPr>
                <a:t>Logistics Product Data</a:t>
              </a:r>
              <a:endParaRPr lang="en-US" sz="900" dirty="0">
                <a:solidFill>
                  <a:schemeClr val="tx1"/>
                </a:solidFill>
              </a:endParaRPr>
            </a:p>
          </p:txBody>
        </p:sp>
        <p:sp>
          <p:nvSpPr>
            <p:cNvPr id="111" name="Rectangle 110"/>
            <p:cNvSpPr/>
            <p:nvPr/>
          </p:nvSpPr>
          <p:spPr>
            <a:xfrm>
              <a:off x="3325469" y="4497130"/>
              <a:ext cx="128016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000" dirty="0" smtClean="0">
                  <a:solidFill>
                    <a:schemeClr val="tx1"/>
                  </a:solidFill>
                </a:rPr>
                <a:t>SAE JA1011/JA1012</a:t>
              </a:r>
            </a:p>
            <a:p>
              <a:pPr algn="ctr"/>
              <a:r>
                <a:rPr lang="en-US" sz="1000" dirty="0" smtClean="0">
                  <a:solidFill>
                    <a:schemeClr val="tx1"/>
                  </a:solidFill>
                </a:rPr>
                <a:t>RCM</a:t>
              </a:r>
              <a:endParaRPr lang="en-US" sz="1100" dirty="0" smtClean="0">
                <a:solidFill>
                  <a:schemeClr val="tx1"/>
                </a:solidFill>
              </a:endParaRPr>
            </a:p>
          </p:txBody>
        </p:sp>
        <p:sp>
          <p:nvSpPr>
            <p:cNvPr id="112" name="Rectangle 111"/>
            <p:cNvSpPr/>
            <p:nvPr/>
          </p:nvSpPr>
          <p:spPr>
            <a:xfrm>
              <a:off x="1625358" y="4840150"/>
              <a:ext cx="128016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000" dirty="0" smtClean="0">
                  <a:solidFill>
                    <a:schemeClr val="tx1"/>
                  </a:solidFill>
                </a:rPr>
                <a:t>ANSI/AIAA S-102.2.4</a:t>
              </a:r>
            </a:p>
            <a:p>
              <a:pPr algn="ctr"/>
              <a:r>
                <a:rPr lang="en-US" sz="1000" dirty="0" smtClean="0">
                  <a:solidFill>
                    <a:schemeClr val="tx1"/>
                  </a:solidFill>
                </a:rPr>
                <a:t>FMECA</a:t>
              </a:r>
              <a:endParaRPr lang="en-US" sz="1000" dirty="0">
                <a:solidFill>
                  <a:schemeClr val="tx1"/>
                </a:solidFill>
              </a:endParaRPr>
            </a:p>
          </p:txBody>
        </p:sp>
        <p:cxnSp>
          <p:nvCxnSpPr>
            <p:cNvPr id="113" name="Straight Arrow Connector 112"/>
            <p:cNvCxnSpPr>
              <a:endCxn id="104" idx="1"/>
            </p:cNvCxnSpPr>
            <p:nvPr/>
          </p:nvCxnSpPr>
          <p:spPr>
            <a:xfrm>
              <a:off x="1559719" y="2937328"/>
              <a:ext cx="42148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745581" y="2114550"/>
              <a:ext cx="0" cy="5095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4444722" y="2114550"/>
              <a:ext cx="0" cy="5110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112" idx="2"/>
            </p:cNvCxnSpPr>
            <p:nvPr/>
          </p:nvCxnSpPr>
          <p:spPr>
            <a:xfrm flipH="1" flipV="1">
              <a:off x="2265438" y="5297350"/>
              <a:ext cx="4821" cy="38907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Shape 116"/>
            <p:cNvCxnSpPr>
              <a:endCxn id="111" idx="2"/>
            </p:cNvCxnSpPr>
            <p:nvPr/>
          </p:nvCxnSpPr>
          <p:spPr>
            <a:xfrm flipV="1">
              <a:off x="2890847" y="4954330"/>
              <a:ext cx="1074702" cy="188260"/>
            </a:xfrm>
            <a:prstGeom prst="bentConnector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2533650" y="3228975"/>
              <a:ext cx="0" cy="76517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104" idx="2"/>
            </p:cNvCxnSpPr>
            <p:nvPr/>
          </p:nvCxnSpPr>
          <p:spPr>
            <a:xfrm flipV="1">
              <a:off x="3697706" y="3224198"/>
              <a:ext cx="0" cy="127160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4857750" y="3228975"/>
              <a:ext cx="0" cy="52387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006432" y="2509085"/>
              <a:ext cx="1486568" cy="523220"/>
            </a:xfrm>
            <a:prstGeom prst="rect">
              <a:avLst/>
            </a:prstGeom>
            <a:noFill/>
          </p:spPr>
          <p:txBody>
            <a:bodyPr wrap="square" rtlCol="0">
              <a:spAutoFit/>
            </a:bodyPr>
            <a:lstStyle/>
            <a:p>
              <a:r>
                <a:rPr lang="en-US" sz="1400" dirty="0" smtClean="0">
                  <a:latin typeface="ITC Franklin Gothic Std Book"/>
                </a:rPr>
                <a:t>Product Support</a:t>
              </a:r>
            </a:p>
            <a:p>
              <a:pPr algn="ctr"/>
              <a:r>
                <a:rPr lang="en-US" sz="1400" dirty="0" smtClean="0">
                  <a:latin typeface="ITC Franklin Gothic Std Book"/>
                </a:rPr>
                <a:t>Package</a:t>
              </a:r>
              <a:endParaRPr lang="en-US" sz="1400" dirty="0">
                <a:latin typeface="ITC Franklin Gothic Std Book"/>
              </a:endParaRPr>
            </a:p>
          </p:txBody>
        </p:sp>
        <p:cxnSp>
          <p:nvCxnSpPr>
            <p:cNvPr id="122" name="Straight Arrow Connector 121"/>
            <p:cNvCxnSpPr>
              <a:stCxn id="104" idx="3"/>
            </p:cNvCxnSpPr>
            <p:nvPr/>
          </p:nvCxnSpPr>
          <p:spPr>
            <a:xfrm>
              <a:off x="5414211" y="2937328"/>
              <a:ext cx="425115" cy="1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0" idx="3"/>
            </p:cNvCxnSpPr>
            <p:nvPr/>
          </p:nvCxnSpPr>
          <p:spPr>
            <a:xfrm>
              <a:off x="5414864" y="3975998"/>
              <a:ext cx="447774" cy="6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hape 123"/>
            <p:cNvCxnSpPr>
              <a:stCxn id="105" idx="3"/>
              <a:endCxn id="103" idx="1"/>
            </p:cNvCxnSpPr>
            <p:nvPr/>
          </p:nvCxnSpPr>
          <p:spPr>
            <a:xfrm>
              <a:off x="5553075" y="1872503"/>
              <a:ext cx="1242539" cy="251571"/>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4216442" y="4964906"/>
              <a:ext cx="0" cy="7310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29"/>
            <p:cNvCxnSpPr>
              <a:stCxn id="106" idx="3"/>
              <a:endCxn id="103" idx="3"/>
            </p:cNvCxnSpPr>
            <p:nvPr/>
          </p:nvCxnSpPr>
          <p:spPr>
            <a:xfrm flipV="1">
              <a:off x="5424311" y="5549064"/>
              <a:ext cx="1371303" cy="36035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8126820" y="1962150"/>
              <a:ext cx="712380" cy="4152899"/>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100" dirty="0" smtClean="0">
                  <a:solidFill>
                    <a:schemeClr val="tx1"/>
                  </a:solidFill>
                </a:rPr>
                <a:t>Sustaining System Support</a:t>
              </a:r>
            </a:p>
            <a:p>
              <a:pPr algn="ctr"/>
              <a:endParaRPr lang="en-US" sz="1100" dirty="0" smtClean="0">
                <a:solidFill>
                  <a:schemeClr val="tx1"/>
                </a:solidFill>
              </a:endParaRPr>
            </a:p>
            <a:p>
              <a:pPr algn="ctr"/>
              <a:endParaRPr lang="en-US" sz="1100" dirty="0" smtClean="0">
                <a:solidFill>
                  <a:schemeClr val="tx1"/>
                </a:solidFill>
              </a:endParaRPr>
            </a:p>
            <a:p>
              <a:pPr algn="ctr"/>
              <a:endParaRPr lang="en-US" sz="1100" dirty="0" smtClean="0">
                <a:solidFill>
                  <a:schemeClr val="tx1"/>
                </a:solidFill>
              </a:endParaRPr>
            </a:p>
            <a:p>
              <a:pPr algn="ctr"/>
              <a:r>
                <a:rPr lang="en-US" sz="1100" dirty="0" smtClean="0">
                  <a:solidFill>
                    <a:schemeClr val="tx1"/>
                  </a:solidFill>
                </a:rPr>
                <a:t>Field Feedback</a:t>
              </a:r>
            </a:p>
            <a:p>
              <a:pPr algn="ctr"/>
              <a:endParaRPr lang="en-US" sz="1100" dirty="0" smtClean="0">
                <a:solidFill>
                  <a:schemeClr val="tx1"/>
                </a:solidFill>
              </a:endParaRPr>
            </a:p>
            <a:p>
              <a:pPr algn="ctr"/>
              <a:endParaRPr lang="en-US" sz="1100" dirty="0" smtClean="0">
                <a:solidFill>
                  <a:schemeClr val="tx1"/>
                </a:solidFill>
              </a:endParaRPr>
            </a:p>
            <a:p>
              <a:pPr algn="ctr"/>
              <a:endParaRPr lang="en-US" sz="1100" dirty="0" smtClean="0">
                <a:solidFill>
                  <a:schemeClr val="tx1"/>
                </a:solidFill>
              </a:endParaRPr>
            </a:p>
            <a:p>
              <a:pPr algn="ctr"/>
              <a:endParaRPr lang="en-US" sz="1100" dirty="0" smtClean="0">
                <a:solidFill>
                  <a:schemeClr val="tx1"/>
                </a:solidFill>
              </a:endParaRPr>
            </a:p>
            <a:p>
              <a:pPr algn="ctr"/>
              <a:endParaRPr lang="en-US" sz="1100" dirty="0" smtClean="0">
                <a:solidFill>
                  <a:schemeClr val="tx1"/>
                </a:solidFill>
              </a:endParaRPr>
            </a:p>
            <a:p>
              <a:pPr algn="ctr"/>
              <a:r>
                <a:rPr lang="en-US" sz="1100" dirty="0" smtClean="0">
                  <a:solidFill>
                    <a:schemeClr val="tx1"/>
                  </a:solidFill>
                </a:rPr>
                <a:t>Lifetime Support</a:t>
              </a:r>
              <a:endParaRPr lang="en-US" sz="1100" dirty="0">
                <a:solidFill>
                  <a:schemeClr val="tx1"/>
                </a:solidFill>
              </a:endParaRPr>
            </a:p>
          </p:txBody>
        </p:sp>
        <p:cxnSp>
          <p:nvCxnSpPr>
            <p:cNvPr id="128" name="Elbow Connector 127"/>
            <p:cNvCxnSpPr>
              <a:stCxn id="127" idx="0"/>
              <a:endCxn id="105" idx="0"/>
            </p:cNvCxnSpPr>
            <p:nvPr/>
          </p:nvCxnSpPr>
          <p:spPr>
            <a:xfrm rot="16200000" flipV="1">
              <a:off x="5887743" y="-633118"/>
              <a:ext cx="304800" cy="4885735"/>
            </a:xfrm>
            <a:prstGeom prst="bentConnector3">
              <a:avLst>
                <a:gd name="adj1" fmla="val 175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27" idx="2"/>
              <a:endCxn id="106" idx="2"/>
            </p:cNvCxnSpPr>
            <p:nvPr/>
          </p:nvCxnSpPr>
          <p:spPr>
            <a:xfrm rot="5400000">
              <a:off x="5970998" y="3612563"/>
              <a:ext cx="9526" cy="5014499"/>
            </a:xfrm>
            <a:prstGeom prst="bentConnector3">
              <a:avLst>
                <a:gd name="adj1" fmla="val 249974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7743575" y="3648075"/>
              <a:ext cx="369344"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1623160" y="223936"/>
            <a:ext cx="6485142" cy="523220"/>
          </a:xfrm>
          <a:prstGeom prst="rect">
            <a:avLst/>
          </a:prstGeom>
        </p:spPr>
        <p:txBody>
          <a:bodyPr wrap="square">
            <a:spAutoFit/>
          </a:bodyPr>
          <a:lstStyle/>
          <a:p>
            <a:pPr algn="ctr"/>
            <a:r>
              <a:rPr lang="en-US" sz="2800" b="1" dirty="0" smtClean="0">
                <a:solidFill>
                  <a:schemeClr val="bg1"/>
                </a:solidFill>
                <a:latin typeface="Arial" pitchFamily="34" charset="0"/>
              </a:rPr>
              <a:t>Specs &amp; Standards Interrelationship</a:t>
            </a:r>
            <a:endParaRPr lang="en-US" sz="2800" b="1" dirty="0">
              <a:solidFill>
                <a:schemeClr val="bg1"/>
              </a:solidFill>
              <a:latin typeface="Arial" pitchFamily="34" charset="0"/>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z="2000" dirty="0" smtClean="0"/>
              <a:t>Reliability Centered Maintenance Analysis (RCM)</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40</a:t>
            </a:fld>
            <a:endParaRPr lang="en-US" dirty="0"/>
          </a:p>
        </p:txBody>
      </p:sp>
      <p:sp>
        <p:nvSpPr>
          <p:cNvPr id="26627" name="Content Placeholder 2"/>
          <p:cNvSpPr>
            <a:spLocks noGrp="1"/>
          </p:cNvSpPr>
          <p:nvPr>
            <p:ph sz="quarter" idx="13"/>
          </p:nvPr>
        </p:nvSpPr>
        <p:spPr>
          <a:prstGeom prst="rect">
            <a:avLst/>
          </a:prstGeom>
        </p:spPr>
        <p:txBody>
          <a:bodyPr rtlCol="0">
            <a:noAutofit/>
          </a:bodyPr>
          <a:lstStyle/>
          <a:p>
            <a:pPr eaLnBrk="1" fontAlgn="auto" hangingPunct="1">
              <a:spcAft>
                <a:spcPts val="0"/>
              </a:spcAft>
              <a:buFont typeface="Wingdings" pitchFamily="2" charset="2"/>
              <a:buChar char="§"/>
              <a:defRPr/>
            </a:pPr>
            <a:r>
              <a:rPr lang="en-US" sz="1800" dirty="0" smtClean="0">
                <a:solidFill>
                  <a:schemeClr val="tx1">
                    <a:lumMod val="75000"/>
                    <a:lumOff val="25000"/>
                  </a:schemeClr>
                </a:solidFill>
                <a:ea typeface="+mn-ea"/>
              </a:rPr>
              <a:t>Activity 9.7 of TA-STD-0017</a:t>
            </a:r>
          </a:p>
          <a:p>
            <a:pPr eaLnBrk="1" fontAlgn="auto" hangingPunct="1">
              <a:spcAft>
                <a:spcPts val="0"/>
              </a:spcAft>
              <a:buFont typeface="Wingdings" pitchFamily="2" charset="2"/>
              <a:buChar char="§"/>
              <a:defRPr/>
            </a:pPr>
            <a:r>
              <a:rPr lang="en-US" sz="1800" dirty="0" smtClean="0">
                <a:solidFill>
                  <a:schemeClr val="tx1">
                    <a:lumMod val="75000"/>
                    <a:lumOff val="25000"/>
                  </a:schemeClr>
                </a:solidFill>
                <a:ea typeface="+mn-ea"/>
              </a:rPr>
              <a:t>Concentrates on critical failures that result in catastrophic mission, safety or environmental failures</a:t>
            </a:r>
          </a:p>
          <a:p>
            <a:pPr eaLnBrk="1" fontAlgn="auto" hangingPunct="1">
              <a:spcAft>
                <a:spcPts val="0"/>
              </a:spcAft>
              <a:buFont typeface="Wingdings" pitchFamily="2" charset="2"/>
              <a:buChar char="§"/>
              <a:defRPr/>
            </a:pPr>
            <a:r>
              <a:rPr lang="en-US" sz="1800" dirty="0" smtClean="0">
                <a:solidFill>
                  <a:schemeClr val="tx1">
                    <a:lumMod val="75000"/>
                    <a:lumOff val="25000"/>
                  </a:schemeClr>
                </a:solidFill>
                <a:ea typeface="+mn-ea"/>
              </a:rPr>
              <a:t>Mitigation via re-design or maintenance that precludes the failure from occurring</a:t>
            </a:r>
          </a:p>
          <a:p>
            <a:pPr eaLnBrk="1" fontAlgn="auto" hangingPunct="1">
              <a:spcAft>
                <a:spcPts val="0"/>
              </a:spcAft>
              <a:buFont typeface="Wingdings" pitchFamily="2" charset="2"/>
              <a:buChar char="§"/>
              <a:defRPr/>
            </a:pPr>
            <a:r>
              <a:rPr lang="en-US" sz="1800" dirty="0" smtClean="0">
                <a:solidFill>
                  <a:schemeClr val="tx1">
                    <a:lumMod val="75000"/>
                    <a:lumOff val="25000"/>
                  </a:schemeClr>
                </a:solidFill>
                <a:ea typeface="+mn-ea"/>
              </a:rPr>
              <a:t>Examples:</a:t>
            </a:r>
          </a:p>
          <a:p>
            <a:pPr lvl="1" eaLnBrk="1" fontAlgn="auto" hangingPunct="1">
              <a:spcAft>
                <a:spcPts val="0"/>
              </a:spcAft>
              <a:defRPr/>
            </a:pPr>
            <a:r>
              <a:rPr lang="en-US" sz="1600" dirty="0" smtClean="0">
                <a:solidFill>
                  <a:schemeClr val="tx1">
                    <a:lumMod val="75000"/>
                    <a:lumOff val="25000"/>
                  </a:schemeClr>
                </a:solidFill>
                <a:ea typeface="+mn-ea"/>
              </a:rPr>
              <a:t>Brake pad wear out – brakes fail to stop vehicle</a:t>
            </a:r>
          </a:p>
          <a:p>
            <a:pPr lvl="2" eaLnBrk="1" fontAlgn="auto" hangingPunct="1">
              <a:spcAft>
                <a:spcPts val="0"/>
              </a:spcAft>
              <a:defRPr/>
            </a:pPr>
            <a:r>
              <a:rPr lang="en-US" sz="1600" dirty="0" smtClean="0">
                <a:solidFill>
                  <a:schemeClr val="tx1">
                    <a:lumMod val="75000"/>
                    <a:lumOff val="25000"/>
                  </a:schemeClr>
                </a:solidFill>
                <a:ea typeface="+mn-ea"/>
              </a:rPr>
              <a:t> Design addition of wear out sensor</a:t>
            </a:r>
          </a:p>
          <a:p>
            <a:pPr lvl="2" eaLnBrk="1" fontAlgn="auto" hangingPunct="1">
              <a:spcAft>
                <a:spcPts val="0"/>
              </a:spcAft>
              <a:defRPr/>
            </a:pPr>
            <a:r>
              <a:rPr lang="en-US" sz="1600" dirty="0" smtClean="0">
                <a:solidFill>
                  <a:schemeClr val="tx1">
                    <a:lumMod val="75000"/>
                    <a:lumOff val="25000"/>
                  </a:schemeClr>
                </a:solidFill>
                <a:ea typeface="+mn-ea"/>
              </a:rPr>
              <a:t>Maintenance replacement when senor indicates wear out (on condition)</a:t>
            </a:r>
          </a:p>
          <a:p>
            <a:pPr lvl="1" eaLnBrk="1" fontAlgn="auto" hangingPunct="1">
              <a:spcAft>
                <a:spcPts val="0"/>
              </a:spcAft>
              <a:defRPr/>
            </a:pPr>
            <a:r>
              <a:rPr lang="en-US" sz="1800" dirty="0" smtClean="0">
                <a:solidFill>
                  <a:schemeClr val="tx1">
                    <a:lumMod val="75000"/>
                    <a:lumOff val="25000"/>
                  </a:schemeClr>
                </a:solidFill>
                <a:ea typeface="+mn-ea"/>
              </a:rPr>
              <a:t> </a:t>
            </a:r>
            <a:r>
              <a:rPr lang="en-US" sz="1600" dirty="0" smtClean="0">
                <a:solidFill>
                  <a:schemeClr val="tx1">
                    <a:lumMod val="75000"/>
                    <a:lumOff val="25000"/>
                  </a:schemeClr>
                </a:solidFill>
                <a:ea typeface="+mn-ea"/>
              </a:rPr>
              <a:t>Rotor blade replacement</a:t>
            </a:r>
          </a:p>
          <a:p>
            <a:pPr lvl="2" eaLnBrk="1" fontAlgn="auto" hangingPunct="1">
              <a:spcAft>
                <a:spcPts val="0"/>
              </a:spcAft>
              <a:defRPr/>
            </a:pPr>
            <a:r>
              <a:rPr lang="en-US" sz="1600" dirty="0" smtClean="0">
                <a:solidFill>
                  <a:schemeClr val="tx1">
                    <a:lumMod val="75000"/>
                    <a:lumOff val="25000"/>
                  </a:schemeClr>
                </a:solidFill>
                <a:ea typeface="+mn-ea"/>
              </a:rPr>
              <a:t>Replace after X hours of flight time (hard time replacement)</a:t>
            </a:r>
          </a:p>
          <a:p>
            <a:pPr lvl="1" eaLnBrk="1" fontAlgn="auto" hangingPunct="1">
              <a:spcAft>
                <a:spcPts val="0"/>
              </a:spcAft>
              <a:defRPr/>
            </a:pPr>
            <a:r>
              <a:rPr lang="en-US" sz="1600" dirty="0" smtClean="0">
                <a:solidFill>
                  <a:schemeClr val="tx1">
                    <a:lumMod val="75000"/>
                    <a:lumOff val="25000"/>
                  </a:schemeClr>
                </a:solidFill>
                <a:ea typeface="+mn-ea"/>
              </a:rPr>
              <a:t>Desktop Computer</a:t>
            </a:r>
          </a:p>
          <a:p>
            <a:pPr lvl="2" eaLnBrk="1" fontAlgn="auto" hangingPunct="1">
              <a:spcAft>
                <a:spcPts val="0"/>
              </a:spcAft>
              <a:defRPr/>
            </a:pPr>
            <a:r>
              <a:rPr lang="en-US" sz="1600" dirty="0" smtClean="0">
                <a:solidFill>
                  <a:schemeClr val="tx1">
                    <a:lumMod val="75000"/>
                    <a:lumOff val="25000"/>
                  </a:schemeClr>
                </a:solidFill>
                <a:ea typeface="+mn-ea"/>
              </a:rPr>
              <a:t>Preventative Maintenance Not Possible</a:t>
            </a:r>
          </a:p>
          <a:p>
            <a:pPr lvl="2" eaLnBrk="1" fontAlgn="auto" hangingPunct="1">
              <a:spcAft>
                <a:spcPts val="0"/>
              </a:spcAft>
              <a:defRPr/>
            </a:pPr>
            <a:r>
              <a:rPr lang="en-US" sz="1600" dirty="0" smtClean="0">
                <a:solidFill>
                  <a:schemeClr val="tx1">
                    <a:lumMod val="75000"/>
                    <a:lumOff val="25000"/>
                  </a:schemeClr>
                </a:solidFill>
                <a:ea typeface="+mn-ea"/>
              </a:rPr>
              <a:t>Design with Redundant Computer</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dirty="0" smtClean="0"/>
              <a:t>Level of Repair Analysis (LORA)</a:t>
            </a:r>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41</a:t>
            </a:fld>
            <a:endParaRPr lang="en-US" dirty="0"/>
          </a:p>
        </p:txBody>
      </p:sp>
      <p:sp>
        <p:nvSpPr>
          <p:cNvPr id="98307" name="Content Placeholder 2"/>
          <p:cNvSpPr>
            <a:spLocks noGrp="1"/>
          </p:cNvSpPr>
          <p:nvPr>
            <p:ph sz="quarter" idx="13"/>
          </p:nvPr>
        </p:nvSpPr>
        <p:spPr>
          <a:prstGeom prst="rect">
            <a:avLst/>
          </a:prstGeom>
        </p:spPr>
        <p:txBody>
          <a:bodyPr/>
          <a:lstStyle/>
          <a:p>
            <a:pPr eaLnBrk="1" hangingPunct="1">
              <a:buFont typeface="Wingdings" pitchFamily="2" charset="2"/>
              <a:buChar char="§"/>
            </a:pPr>
            <a:r>
              <a:rPr lang="en-US" sz="1800" dirty="0" smtClean="0"/>
              <a:t>Activity 11.7 of SAE TA-STD-0017</a:t>
            </a:r>
          </a:p>
          <a:p>
            <a:pPr eaLnBrk="1" hangingPunct="1">
              <a:buFont typeface="Wingdings" pitchFamily="2" charset="2"/>
              <a:buChar char="§"/>
            </a:pPr>
            <a:r>
              <a:rPr lang="en-US" sz="1800" dirty="0" smtClean="0"/>
              <a:t>Two stage approach:</a:t>
            </a:r>
          </a:p>
          <a:p>
            <a:pPr lvl="1" eaLnBrk="1" hangingPunct="1"/>
            <a:r>
              <a:rPr lang="en-US" sz="1600" dirty="0" smtClean="0"/>
              <a:t>Analysis decision to repair or discard an item</a:t>
            </a:r>
          </a:p>
          <a:p>
            <a:pPr lvl="1" eaLnBrk="1" hangingPunct="1"/>
            <a:r>
              <a:rPr lang="en-US" sz="1600" dirty="0" smtClean="0"/>
              <a:t>Optimize level of repair if repair economical</a:t>
            </a:r>
          </a:p>
          <a:p>
            <a:pPr eaLnBrk="1" hangingPunct="1">
              <a:buFont typeface="Wingdings" pitchFamily="2" charset="2"/>
              <a:buChar char="§"/>
            </a:pPr>
            <a:r>
              <a:rPr lang="en-US" sz="1800" dirty="0" smtClean="0"/>
              <a:t>Tempered by existing maintenance structure, customer constraints, other factors</a:t>
            </a:r>
          </a:p>
          <a:p>
            <a:pPr eaLnBrk="1" hangingPunct="1">
              <a:buFont typeface="Wingdings" pitchFamily="2" charset="2"/>
              <a:buChar char="§"/>
            </a:pPr>
            <a:r>
              <a:rPr lang="en-US" sz="1800" dirty="0" smtClean="0"/>
              <a:t>Involves the cost of the logistics elements (e.g. personnel, spares, support equipment, facilities, PHST, etc.)</a:t>
            </a:r>
          </a:p>
          <a:p>
            <a:pPr eaLnBrk="1" hangingPunct="1">
              <a:buFont typeface="Wingdings" pitchFamily="2" charset="2"/>
              <a:buChar char="§"/>
            </a:pPr>
            <a:r>
              <a:rPr lang="en-US" sz="1800" dirty="0" smtClean="0"/>
              <a:t>Drives the Task Analysis for each repairable</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New LORA standard soon; AS1390, Level of Repair Analysis</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Mouse Pad.jpg"/>
          <p:cNvPicPr>
            <a:picLocks noChangeAspect="1"/>
          </p:cNvPicPr>
          <p:nvPr/>
        </p:nvPicPr>
        <p:blipFill>
          <a:blip r:embed="rId3" cstate="print"/>
          <a:srcRect t="4167" b="208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txBox="1">
            <a:spLocks/>
          </p:cNvSpPr>
          <p:nvPr/>
        </p:nvSpPr>
        <p:spPr>
          <a:xfrm>
            <a:off x="714375" y="1447800"/>
            <a:ext cx="8004175"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Rectangle 3"/>
          <p:cNvSpPr txBox="1">
            <a:spLocks noChangeArrowheads="1"/>
          </p:cNvSpPr>
          <p:nvPr/>
        </p:nvSpPr>
        <p:spPr bwMode="auto">
          <a:xfrm>
            <a:off x="2895600" y="2819401"/>
            <a:ext cx="4114800" cy="1066799"/>
          </a:xfrm>
          <a:prstGeom prst="rect">
            <a:avLst/>
          </a:prstGeom>
          <a:noFill/>
          <a:ln w="9525">
            <a:noFill/>
            <a:miter lim="800000"/>
            <a:headEnd/>
            <a:tailEnd/>
          </a:ln>
          <a:effectLst/>
        </p:spPr>
        <p:txBody>
          <a:bodyPr/>
          <a:lstStyle/>
          <a:p>
            <a:pPr marL="342900" indent="-342900">
              <a:lnSpc>
                <a:spcPct val="85000"/>
              </a:lnSpc>
              <a:spcBef>
                <a:spcPct val="20000"/>
              </a:spcBef>
              <a:buClr>
                <a:srgbClr val="000000"/>
              </a:buClr>
              <a:buSzPct val="75000"/>
              <a:defRPr/>
            </a:pPr>
            <a:r>
              <a:rPr lang="en-US" sz="1200" b="1" kern="0" smtClean="0">
                <a:latin typeface="Arial" charset="0"/>
                <a:cs typeface="Times New Roman" pitchFamily="18" charset="0"/>
              </a:rPr>
              <a:t>Tailored Product Support Analysis Requirements</a:t>
            </a:r>
          </a:p>
          <a:p>
            <a:pPr marL="342900" indent="-342900">
              <a:lnSpc>
                <a:spcPct val="85000"/>
              </a:lnSpc>
              <a:spcBef>
                <a:spcPct val="20000"/>
              </a:spcBef>
              <a:buClr>
                <a:srgbClr val="000000"/>
              </a:buClr>
              <a:buSzPct val="75000"/>
              <a:defRPr/>
            </a:pPr>
            <a:endParaRPr lang="en-US" sz="1200" b="1" kern="0">
              <a:latin typeface="Arial" charset="0"/>
              <a:cs typeface="Times New Roman" pitchFamily="18" charset="0"/>
            </a:endParaRPr>
          </a:p>
          <a:p>
            <a:pPr marL="342900" indent="-342900">
              <a:lnSpc>
                <a:spcPct val="85000"/>
              </a:lnSpc>
              <a:spcBef>
                <a:spcPct val="20000"/>
              </a:spcBef>
              <a:buClr>
                <a:srgbClr val="000000"/>
              </a:buClr>
              <a:buSzPct val="75000"/>
              <a:defRPr/>
            </a:pPr>
            <a:endParaRPr lang="en-US" sz="1200" b="1" kern="0">
              <a:latin typeface="Arial" charset="0"/>
              <a:cs typeface="Times New Roman" pitchFamily="18" charset="0"/>
            </a:endParaRPr>
          </a:p>
          <a:p>
            <a:pPr marL="342900" indent="-342900">
              <a:lnSpc>
                <a:spcPct val="85000"/>
              </a:lnSpc>
              <a:spcBef>
                <a:spcPct val="20000"/>
              </a:spcBef>
              <a:buClr>
                <a:srgbClr val="000000"/>
              </a:buClr>
              <a:buSzPct val="75000"/>
              <a:defRPr/>
            </a:pPr>
            <a:endParaRPr lang="en-US" sz="1200" b="1" kern="0">
              <a:latin typeface="Arial" charset="0"/>
              <a:cs typeface="Times New Roman" pitchFamily="18" charset="0"/>
            </a:endParaRPr>
          </a:p>
        </p:txBody>
      </p:sp>
      <p:sp>
        <p:nvSpPr>
          <p:cNvPr id="8" name="Rectangle 7"/>
          <p:cNvSpPr>
            <a:spLocks noChangeArrowheads="1"/>
          </p:cNvSpPr>
          <p:nvPr/>
        </p:nvSpPr>
        <p:spPr bwMode="auto">
          <a:xfrm>
            <a:off x="2895600" y="3048001"/>
            <a:ext cx="3044825" cy="685800"/>
          </a:xfrm>
          <a:prstGeom prst="rect">
            <a:avLst/>
          </a:prstGeom>
          <a:noFill/>
          <a:ln w="19050" algn="ctr">
            <a:solidFill>
              <a:srgbClr val="000000"/>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grpSp>
        <p:nvGrpSpPr>
          <p:cNvPr id="2" name="Group 27"/>
          <p:cNvGrpSpPr/>
          <p:nvPr/>
        </p:nvGrpSpPr>
        <p:grpSpPr>
          <a:xfrm>
            <a:off x="1981200" y="1752600"/>
            <a:ext cx="3962400" cy="1009650"/>
            <a:chOff x="3124200" y="2971800"/>
            <a:chExt cx="3534032" cy="1009650"/>
          </a:xfrm>
        </p:grpSpPr>
        <p:sp>
          <p:nvSpPr>
            <p:cNvPr id="6" name="Rectangle 5"/>
            <p:cNvSpPr>
              <a:spLocks noChangeArrowheads="1"/>
            </p:cNvSpPr>
            <p:nvPr/>
          </p:nvSpPr>
          <p:spPr bwMode="auto">
            <a:xfrm>
              <a:off x="3124200" y="2971800"/>
              <a:ext cx="3534032" cy="990599"/>
            </a:xfrm>
            <a:prstGeom prst="rect">
              <a:avLst/>
            </a:prstGeom>
            <a:noFill/>
            <a:ln w="12700">
              <a:noFill/>
              <a:miter lim="800000"/>
              <a:headEnd/>
              <a:tailEnd/>
            </a:ln>
          </p:spPr>
          <p:txBody>
            <a:bodyPr lIns="90488" tIns="44450" rIns="90488" bIns="44450"/>
            <a:lstStyle/>
            <a:p>
              <a:pPr marL="342900" indent="-342900">
                <a:spcBef>
                  <a:spcPct val="20000"/>
                </a:spcBef>
                <a:defRPr/>
              </a:pPr>
              <a:r>
                <a:rPr lang="en-US" sz="1200" b="1" dirty="0" smtClean="0">
                  <a:latin typeface="Arial" charset="0"/>
                  <a:cs typeface="Arial" charset="0"/>
                </a:rPr>
                <a:t>Tailored Logistics Product Data Requirements</a:t>
              </a:r>
            </a:p>
            <a:p>
              <a:pPr marL="342900" indent="-342900">
                <a:spcBef>
                  <a:spcPct val="20000"/>
                </a:spcBef>
                <a:defRPr/>
              </a:pPr>
              <a:r>
                <a:rPr lang="en-US" sz="1200" b="1" dirty="0" smtClean="0">
                  <a:latin typeface="Arial" charset="0"/>
                  <a:cs typeface="Arial" charset="0"/>
                </a:rPr>
                <a:t>Provisioning Data, Task Data </a:t>
              </a:r>
            </a:p>
            <a:p>
              <a:pPr marL="342900" indent="-342900">
                <a:spcBef>
                  <a:spcPct val="20000"/>
                </a:spcBef>
                <a:defRPr/>
              </a:pPr>
              <a:r>
                <a:rPr lang="en-US" sz="1200" b="1" dirty="0" smtClean="0">
                  <a:latin typeface="Arial" charset="0"/>
                  <a:cs typeface="Arial" charset="0"/>
                </a:rPr>
                <a:t>Cataloging Data, &amp; Other Data</a:t>
              </a:r>
            </a:p>
            <a:p>
              <a:pPr marL="342900" lvl="0" indent="-342900">
                <a:spcBef>
                  <a:spcPct val="20000"/>
                </a:spcBef>
                <a:defRPr/>
              </a:pPr>
              <a:r>
                <a:rPr lang="en-US" sz="1200" b="1" dirty="0">
                  <a:solidFill>
                    <a:prstClr val="black"/>
                  </a:solidFill>
                  <a:latin typeface="Arial" charset="0"/>
                  <a:cs typeface="Arial" charset="0"/>
                </a:rPr>
                <a:t>IAW: </a:t>
              </a:r>
              <a:r>
                <a:rPr lang="en-US" b="1" dirty="0" smtClean="0">
                  <a:solidFill>
                    <a:prstClr val="black"/>
                  </a:solidFill>
                  <a:latin typeface="Arial" charset="0"/>
                  <a:cs typeface="Arial" charset="0"/>
                </a:rPr>
                <a:t>SAE </a:t>
              </a:r>
              <a:r>
                <a:rPr lang="en-US" sz="1200" b="1" dirty="0" smtClean="0">
                  <a:solidFill>
                    <a:prstClr val="black"/>
                  </a:solidFill>
                  <a:latin typeface="Arial" charset="0"/>
                  <a:cs typeface="Arial" charset="0"/>
                </a:rPr>
                <a:t>GEIA-STD-0007</a:t>
              </a:r>
              <a:endParaRPr lang="en-US" sz="1200" b="1" dirty="0">
                <a:latin typeface="Arial" charset="0"/>
                <a:cs typeface="Arial" charset="0"/>
              </a:endParaRPr>
            </a:p>
            <a:p>
              <a:pPr marL="342900" indent="-342900">
                <a:spcBef>
                  <a:spcPct val="20000"/>
                </a:spcBef>
                <a:defRPr/>
              </a:pPr>
              <a:endParaRPr lang="en-US" sz="1050" b="1" dirty="0">
                <a:latin typeface="Arial" charset="0"/>
                <a:cs typeface="Arial" charset="0"/>
              </a:endParaRPr>
            </a:p>
          </p:txBody>
        </p:sp>
        <p:sp>
          <p:nvSpPr>
            <p:cNvPr id="9" name="Rectangle 8"/>
            <p:cNvSpPr>
              <a:spLocks noChangeArrowheads="1"/>
            </p:cNvSpPr>
            <p:nvPr/>
          </p:nvSpPr>
          <p:spPr bwMode="auto">
            <a:xfrm>
              <a:off x="3124200" y="3200400"/>
              <a:ext cx="2286000" cy="781050"/>
            </a:xfrm>
            <a:prstGeom prst="rect">
              <a:avLst/>
            </a:prstGeom>
            <a:noFill/>
            <a:ln w="19050" algn="ctr">
              <a:solidFill>
                <a:srgbClr val="000000"/>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grpSp>
      <p:sp>
        <p:nvSpPr>
          <p:cNvPr id="7" name="Rectangle 6"/>
          <p:cNvSpPr>
            <a:spLocks noChangeArrowheads="1"/>
          </p:cNvSpPr>
          <p:nvPr/>
        </p:nvSpPr>
        <p:spPr bwMode="auto">
          <a:xfrm>
            <a:off x="152400" y="304800"/>
            <a:ext cx="3733800" cy="1447800"/>
          </a:xfrm>
          <a:prstGeom prst="rect">
            <a:avLst/>
          </a:prstGeom>
          <a:noFill/>
          <a:ln w="12700">
            <a:noFill/>
            <a:miter lim="800000"/>
            <a:headEnd/>
            <a:tailEnd/>
          </a:ln>
        </p:spPr>
        <p:txBody>
          <a:bodyPr lIns="90488" tIns="44450" rIns="90488" bIns="44450"/>
          <a:lstStyle/>
          <a:p>
            <a:pPr marL="342900" indent="-342900">
              <a:spcBef>
                <a:spcPct val="20000"/>
              </a:spcBef>
              <a:defRPr/>
            </a:pPr>
            <a:r>
              <a:rPr lang="en-US" sz="1200" b="1" dirty="0" smtClean="0">
                <a:latin typeface="Arial" charset="0"/>
                <a:cs typeface="Arial" charset="0"/>
              </a:rPr>
              <a:t>Identify Specific Product Support Requirements</a:t>
            </a:r>
            <a:endParaRPr lang="en-US" sz="1200" b="1" dirty="0">
              <a:latin typeface="Arial" charset="0"/>
              <a:cs typeface="Arial" charset="0"/>
            </a:endParaRPr>
          </a:p>
          <a:p>
            <a:pPr marL="342900" indent="-342900">
              <a:spcBef>
                <a:spcPct val="20000"/>
              </a:spcBef>
              <a:defRPr/>
            </a:pPr>
            <a:r>
              <a:rPr lang="en-US" sz="1200" b="1" dirty="0" smtClean="0">
                <a:effectLst>
                  <a:outerShdw blurRad="38100" dist="38100" dir="2700000" algn="tl">
                    <a:srgbClr val="000000">
                      <a:alpha val="0"/>
                    </a:srgbClr>
                  </a:outerShdw>
                </a:effectLst>
                <a:latin typeface="Arial" charset="0"/>
                <a:cs typeface="Arial" charset="0"/>
              </a:rPr>
              <a:t>Provisioning Technical Documentation,</a:t>
            </a:r>
          </a:p>
          <a:p>
            <a:pPr marL="342900" indent="-342900">
              <a:spcBef>
                <a:spcPct val="20000"/>
              </a:spcBef>
              <a:defRPr/>
            </a:pPr>
            <a:r>
              <a:rPr lang="en-US" sz="1200" b="1" dirty="0" smtClean="0">
                <a:effectLst>
                  <a:outerShdw blurRad="38100" dist="38100" dir="2700000" algn="tl">
                    <a:srgbClr val="000000">
                      <a:alpha val="0"/>
                    </a:srgbClr>
                  </a:outerShdw>
                </a:effectLst>
                <a:latin typeface="Arial" charset="0"/>
                <a:cs typeface="Arial" charset="0"/>
              </a:rPr>
              <a:t>Maintenance Plan, Training Materials,</a:t>
            </a:r>
          </a:p>
          <a:p>
            <a:pPr marL="342900" indent="-342900">
              <a:spcBef>
                <a:spcPct val="20000"/>
              </a:spcBef>
              <a:defRPr/>
            </a:pPr>
            <a:r>
              <a:rPr lang="en-US" sz="1200" b="1" dirty="0" smtClean="0">
                <a:effectLst>
                  <a:outerShdw blurRad="38100" dist="38100" dir="2700000" algn="tl">
                    <a:srgbClr val="000000">
                      <a:alpha val="0"/>
                    </a:srgbClr>
                  </a:outerShdw>
                </a:effectLst>
                <a:latin typeface="Arial" charset="0"/>
                <a:cs typeface="Arial" charset="0"/>
              </a:rPr>
              <a:t>IETM/ETMs, Parts Lists, RPSTL, </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S</a:t>
            </a:r>
            <a:r>
              <a:rPr lang="en-US" sz="1200" b="1" dirty="0" smtClean="0">
                <a:effectLst>
                  <a:outerShdw blurRad="38100" dist="38100" dir="2700000" algn="tl">
                    <a:srgbClr val="000000">
                      <a:alpha val="0"/>
                    </a:srgbClr>
                  </a:outerShdw>
                </a:effectLst>
                <a:latin typeface="Arial" charset="0"/>
                <a:cs typeface="Arial" charset="0"/>
              </a:rPr>
              <a:t>upply Support, MAC, </a:t>
            </a:r>
          </a:p>
          <a:p>
            <a:pPr marL="342900" indent="-342900">
              <a:spcBef>
                <a:spcPct val="20000"/>
              </a:spcBef>
              <a:defRPr/>
            </a:pPr>
            <a:r>
              <a:rPr lang="en-US" sz="1200" b="1" dirty="0" smtClean="0">
                <a:effectLst>
                  <a:outerShdw blurRad="38100" dist="38100" dir="2700000" algn="tl">
                    <a:srgbClr val="000000">
                      <a:alpha val="0"/>
                    </a:srgbClr>
                  </a:outerShdw>
                </a:effectLst>
                <a:latin typeface="Arial" charset="0"/>
                <a:cs typeface="Arial" charset="0"/>
              </a:rPr>
              <a:t>&amp; Other Required Support Products</a:t>
            </a:r>
            <a:endParaRPr lang="en-US" sz="1200" b="1" dirty="0">
              <a:effectLst>
                <a:outerShdw blurRad="38100" dist="38100" dir="2700000" algn="tl">
                  <a:srgbClr val="000000">
                    <a:alpha val="0"/>
                  </a:srgbClr>
                </a:outerShdw>
              </a:effectLst>
              <a:latin typeface="Arial" charset="0"/>
              <a:cs typeface="Arial" charset="0"/>
            </a:endParaRPr>
          </a:p>
        </p:txBody>
      </p:sp>
      <p:sp>
        <p:nvSpPr>
          <p:cNvPr id="10" name="Rectangle 9"/>
          <p:cNvSpPr>
            <a:spLocks noChangeArrowheads="1"/>
          </p:cNvSpPr>
          <p:nvPr/>
        </p:nvSpPr>
        <p:spPr bwMode="auto">
          <a:xfrm>
            <a:off x="152400" y="533400"/>
            <a:ext cx="2971800" cy="1143000"/>
          </a:xfrm>
          <a:prstGeom prst="rect">
            <a:avLst/>
          </a:prstGeom>
          <a:noFill/>
          <a:ln w="19050" algn="ctr">
            <a:solidFill>
              <a:srgbClr val="000000"/>
            </a:solidFill>
            <a:miter lim="800000"/>
            <a:headEnd/>
            <a:tailEnd/>
          </a:ln>
        </p:spPr>
        <p:txBody>
          <a:bodyPr wrap="none" anchor="ctr"/>
          <a:lstStyle/>
          <a:p>
            <a:pPr>
              <a:defRPr/>
            </a:pPr>
            <a:endParaRPr lang="en-US" sz="1400">
              <a:effectLst>
                <a:outerShdw blurRad="38100" dist="38100" dir="2700000" algn="tl">
                  <a:srgbClr val="000000">
                    <a:alpha val="43137"/>
                  </a:srgbClr>
                </a:outerShdw>
              </a:effectLst>
              <a:latin typeface="Arial" charset="0"/>
              <a:cs typeface="Arial" charset="0"/>
            </a:endParaRPr>
          </a:p>
        </p:txBody>
      </p:sp>
      <p:sp>
        <p:nvSpPr>
          <p:cNvPr id="11" name="AutoShape 10"/>
          <p:cNvSpPr>
            <a:spLocks noChangeArrowheads="1"/>
          </p:cNvSpPr>
          <p:nvPr/>
        </p:nvSpPr>
        <p:spPr bwMode="auto">
          <a:xfrm>
            <a:off x="5181600" y="3048000"/>
            <a:ext cx="1600200" cy="1066800"/>
          </a:xfrm>
          <a:custGeom>
            <a:avLst/>
            <a:gdLst>
              <a:gd name="T0" fmla="*/ 1725741 w 21600"/>
              <a:gd name="T1" fmla="*/ 211800 h 21600"/>
              <a:gd name="T2" fmla="*/ 1003541 w 21600"/>
              <a:gd name="T3" fmla="*/ 95577 h 21600"/>
              <a:gd name="T4" fmla="*/ 1539213 w 21600"/>
              <a:gd name="T5" fmla="*/ 347584 h 21600"/>
              <a:gd name="T6" fmla="*/ 2278762 w 21600"/>
              <a:gd name="T7" fmla="*/ 732397 h 21600"/>
              <a:gd name="T8" fmla="*/ 1892482 w 21600"/>
              <a:gd name="T9" fmla="*/ 1010397 h 21600"/>
              <a:gd name="T10" fmla="*/ 1507421 w 21600"/>
              <a:gd name="T11" fmla="*/ 7315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74" y="10811"/>
                </a:moveTo>
                <a:cubicBezTo>
                  <a:pt x="18774" y="10807"/>
                  <a:pt x="18775" y="10803"/>
                  <a:pt x="18775" y="10800"/>
                </a:cubicBezTo>
                <a:cubicBezTo>
                  <a:pt x="18775" y="6395"/>
                  <a:pt x="15204" y="2825"/>
                  <a:pt x="10800" y="2825"/>
                </a:cubicBezTo>
                <a:cubicBezTo>
                  <a:pt x="10772" y="2824"/>
                  <a:pt x="10744" y="2825"/>
                  <a:pt x="10716" y="2825"/>
                </a:cubicBezTo>
                <a:lnTo>
                  <a:pt x="10687" y="0"/>
                </a:lnTo>
                <a:cubicBezTo>
                  <a:pt x="10724" y="0"/>
                  <a:pt x="10762" y="-1"/>
                  <a:pt x="10800" y="0"/>
                </a:cubicBezTo>
                <a:cubicBezTo>
                  <a:pt x="16764" y="0"/>
                  <a:pt x="21600" y="4835"/>
                  <a:pt x="21600" y="10800"/>
                </a:cubicBezTo>
                <a:cubicBezTo>
                  <a:pt x="21600" y="10805"/>
                  <a:pt x="21599" y="10810"/>
                  <a:pt x="21599" y="10816"/>
                </a:cubicBezTo>
                <a:lnTo>
                  <a:pt x="24299" y="10820"/>
                </a:lnTo>
                <a:lnTo>
                  <a:pt x="20180" y="14927"/>
                </a:lnTo>
                <a:lnTo>
                  <a:pt x="16074" y="10807"/>
                </a:lnTo>
                <a:lnTo>
                  <a:pt x="18774" y="10811"/>
                </a:lnTo>
                <a:close/>
              </a:path>
            </a:pathLst>
          </a:custGeom>
          <a:solidFill>
            <a:srgbClr val="92DA28">
              <a:alpha val="49019"/>
            </a:srgbClr>
          </a:solidFill>
          <a:ln w="12700" algn="ctr">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15" name="AutoShape 14"/>
          <p:cNvSpPr>
            <a:spLocks noChangeArrowheads="1"/>
          </p:cNvSpPr>
          <p:nvPr/>
        </p:nvSpPr>
        <p:spPr bwMode="auto">
          <a:xfrm>
            <a:off x="2362200" y="838200"/>
            <a:ext cx="1676400" cy="1295400"/>
          </a:xfrm>
          <a:custGeom>
            <a:avLst/>
            <a:gdLst>
              <a:gd name="T0" fmla="*/ 1725741 w 21600"/>
              <a:gd name="T1" fmla="*/ 211800 h 21600"/>
              <a:gd name="T2" fmla="*/ 1003541 w 21600"/>
              <a:gd name="T3" fmla="*/ 95577 h 21600"/>
              <a:gd name="T4" fmla="*/ 1539213 w 21600"/>
              <a:gd name="T5" fmla="*/ 347584 h 21600"/>
              <a:gd name="T6" fmla="*/ 2278762 w 21600"/>
              <a:gd name="T7" fmla="*/ 732398 h 21600"/>
              <a:gd name="T8" fmla="*/ 1892482 w 21600"/>
              <a:gd name="T9" fmla="*/ 1010397 h 21600"/>
              <a:gd name="T10" fmla="*/ 1507421 w 21600"/>
              <a:gd name="T11" fmla="*/ 73151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74" y="10811"/>
                </a:moveTo>
                <a:cubicBezTo>
                  <a:pt x="18774" y="10807"/>
                  <a:pt x="18775" y="10803"/>
                  <a:pt x="18775" y="10800"/>
                </a:cubicBezTo>
                <a:cubicBezTo>
                  <a:pt x="18775" y="6395"/>
                  <a:pt x="15204" y="2825"/>
                  <a:pt x="10800" y="2825"/>
                </a:cubicBezTo>
                <a:cubicBezTo>
                  <a:pt x="10772" y="2824"/>
                  <a:pt x="10744" y="2825"/>
                  <a:pt x="10716" y="2825"/>
                </a:cubicBezTo>
                <a:lnTo>
                  <a:pt x="10687" y="0"/>
                </a:lnTo>
                <a:cubicBezTo>
                  <a:pt x="10724" y="0"/>
                  <a:pt x="10762" y="-1"/>
                  <a:pt x="10800" y="0"/>
                </a:cubicBezTo>
                <a:cubicBezTo>
                  <a:pt x="16764" y="0"/>
                  <a:pt x="21600" y="4835"/>
                  <a:pt x="21600" y="10800"/>
                </a:cubicBezTo>
                <a:cubicBezTo>
                  <a:pt x="21600" y="10805"/>
                  <a:pt x="21599" y="10810"/>
                  <a:pt x="21599" y="10816"/>
                </a:cubicBezTo>
                <a:lnTo>
                  <a:pt x="24299" y="10820"/>
                </a:lnTo>
                <a:lnTo>
                  <a:pt x="20180" y="14927"/>
                </a:lnTo>
                <a:lnTo>
                  <a:pt x="16074" y="10807"/>
                </a:lnTo>
                <a:lnTo>
                  <a:pt x="18774" y="10811"/>
                </a:lnTo>
                <a:close/>
              </a:path>
            </a:pathLst>
          </a:custGeom>
          <a:solidFill>
            <a:srgbClr val="92DA28">
              <a:alpha val="49019"/>
            </a:srgbClr>
          </a:solidFill>
          <a:ln w="12700" algn="ctr">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16" name="AutoShape 10"/>
          <p:cNvSpPr>
            <a:spLocks noChangeArrowheads="1"/>
          </p:cNvSpPr>
          <p:nvPr/>
        </p:nvSpPr>
        <p:spPr bwMode="auto">
          <a:xfrm>
            <a:off x="6324600" y="4038600"/>
            <a:ext cx="1447800" cy="1219200"/>
          </a:xfrm>
          <a:custGeom>
            <a:avLst/>
            <a:gdLst>
              <a:gd name="T0" fmla="*/ 1725741 w 21600"/>
              <a:gd name="T1" fmla="*/ 211800 h 21600"/>
              <a:gd name="T2" fmla="*/ 1003541 w 21600"/>
              <a:gd name="T3" fmla="*/ 95577 h 21600"/>
              <a:gd name="T4" fmla="*/ 1539213 w 21600"/>
              <a:gd name="T5" fmla="*/ 347584 h 21600"/>
              <a:gd name="T6" fmla="*/ 2278762 w 21600"/>
              <a:gd name="T7" fmla="*/ 732397 h 21600"/>
              <a:gd name="T8" fmla="*/ 1892482 w 21600"/>
              <a:gd name="T9" fmla="*/ 1010397 h 21600"/>
              <a:gd name="T10" fmla="*/ 1507421 w 21600"/>
              <a:gd name="T11" fmla="*/ 7315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74" y="10811"/>
                </a:moveTo>
                <a:cubicBezTo>
                  <a:pt x="18774" y="10807"/>
                  <a:pt x="18775" y="10803"/>
                  <a:pt x="18775" y="10800"/>
                </a:cubicBezTo>
                <a:cubicBezTo>
                  <a:pt x="18775" y="6395"/>
                  <a:pt x="15204" y="2825"/>
                  <a:pt x="10800" y="2825"/>
                </a:cubicBezTo>
                <a:cubicBezTo>
                  <a:pt x="10772" y="2824"/>
                  <a:pt x="10744" y="2825"/>
                  <a:pt x="10716" y="2825"/>
                </a:cubicBezTo>
                <a:lnTo>
                  <a:pt x="10687" y="0"/>
                </a:lnTo>
                <a:cubicBezTo>
                  <a:pt x="10724" y="0"/>
                  <a:pt x="10762" y="-1"/>
                  <a:pt x="10800" y="0"/>
                </a:cubicBezTo>
                <a:cubicBezTo>
                  <a:pt x="16764" y="0"/>
                  <a:pt x="21600" y="4835"/>
                  <a:pt x="21600" y="10800"/>
                </a:cubicBezTo>
                <a:cubicBezTo>
                  <a:pt x="21600" y="10805"/>
                  <a:pt x="21599" y="10810"/>
                  <a:pt x="21599" y="10816"/>
                </a:cubicBezTo>
                <a:lnTo>
                  <a:pt x="24299" y="10820"/>
                </a:lnTo>
                <a:lnTo>
                  <a:pt x="20180" y="14927"/>
                </a:lnTo>
                <a:lnTo>
                  <a:pt x="16074" y="10807"/>
                </a:lnTo>
                <a:lnTo>
                  <a:pt x="18774" y="10811"/>
                </a:lnTo>
                <a:close/>
              </a:path>
            </a:pathLst>
          </a:custGeom>
          <a:solidFill>
            <a:srgbClr val="92DA28">
              <a:alpha val="49019"/>
            </a:srgbClr>
          </a:solidFill>
          <a:ln w="12700" algn="ctr">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17" name="AutoShape 10"/>
          <p:cNvSpPr>
            <a:spLocks noChangeArrowheads="1"/>
          </p:cNvSpPr>
          <p:nvPr/>
        </p:nvSpPr>
        <p:spPr bwMode="auto">
          <a:xfrm>
            <a:off x="3733800" y="1981200"/>
            <a:ext cx="1752600" cy="1219200"/>
          </a:xfrm>
          <a:custGeom>
            <a:avLst/>
            <a:gdLst>
              <a:gd name="T0" fmla="*/ 1725741 w 21600"/>
              <a:gd name="T1" fmla="*/ 211800 h 21600"/>
              <a:gd name="T2" fmla="*/ 1003541 w 21600"/>
              <a:gd name="T3" fmla="*/ 95577 h 21600"/>
              <a:gd name="T4" fmla="*/ 1539213 w 21600"/>
              <a:gd name="T5" fmla="*/ 347584 h 21600"/>
              <a:gd name="T6" fmla="*/ 2278762 w 21600"/>
              <a:gd name="T7" fmla="*/ 732397 h 21600"/>
              <a:gd name="T8" fmla="*/ 1892482 w 21600"/>
              <a:gd name="T9" fmla="*/ 1010397 h 21600"/>
              <a:gd name="T10" fmla="*/ 1507421 w 21600"/>
              <a:gd name="T11" fmla="*/ 7315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74" y="10811"/>
                </a:moveTo>
                <a:cubicBezTo>
                  <a:pt x="18774" y="10807"/>
                  <a:pt x="18775" y="10803"/>
                  <a:pt x="18775" y="10800"/>
                </a:cubicBezTo>
                <a:cubicBezTo>
                  <a:pt x="18775" y="6395"/>
                  <a:pt x="15204" y="2825"/>
                  <a:pt x="10800" y="2825"/>
                </a:cubicBezTo>
                <a:cubicBezTo>
                  <a:pt x="10772" y="2824"/>
                  <a:pt x="10744" y="2825"/>
                  <a:pt x="10716" y="2825"/>
                </a:cubicBezTo>
                <a:lnTo>
                  <a:pt x="10687" y="0"/>
                </a:lnTo>
                <a:cubicBezTo>
                  <a:pt x="10724" y="0"/>
                  <a:pt x="10762" y="-1"/>
                  <a:pt x="10800" y="0"/>
                </a:cubicBezTo>
                <a:cubicBezTo>
                  <a:pt x="16764" y="0"/>
                  <a:pt x="21600" y="4835"/>
                  <a:pt x="21600" y="10800"/>
                </a:cubicBezTo>
                <a:cubicBezTo>
                  <a:pt x="21600" y="10805"/>
                  <a:pt x="21599" y="10810"/>
                  <a:pt x="21599" y="10816"/>
                </a:cubicBezTo>
                <a:lnTo>
                  <a:pt x="24299" y="10820"/>
                </a:lnTo>
                <a:lnTo>
                  <a:pt x="20180" y="14927"/>
                </a:lnTo>
                <a:lnTo>
                  <a:pt x="16074" y="10807"/>
                </a:lnTo>
                <a:lnTo>
                  <a:pt x="18774" y="10811"/>
                </a:lnTo>
                <a:close/>
              </a:path>
            </a:pathLst>
          </a:custGeom>
          <a:solidFill>
            <a:srgbClr val="92DA28">
              <a:alpha val="49019"/>
            </a:srgbClr>
          </a:solidFill>
          <a:ln w="12700" algn="ctr">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18" name="TextBox 17"/>
          <p:cNvSpPr txBox="1"/>
          <p:nvPr/>
        </p:nvSpPr>
        <p:spPr>
          <a:xfrm>
            <a:off x="6705600" y="1295400"/>
            <a:ext cx="1549400" cy="3079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a:t>Analysis Process</a:t>
            </a:r>
          </a:p>
        </p:txBody>
      </p:sp>
      <p:sp>
        <p:nvSpPr>
          <p:cNvPr id="19" name="TextBox 18"/>
          <p:cNvSpPr txBox="1"/>
          <p:nvPr/>
        </p:nvSpPr>
        <p:spPr>
          <a:xfrm>
            <a:off x="685800" y="4876800"/>
            <a:ext cx="1798637" cy="3079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a:t>Contracting Process</a:t>
            </a:r>
          </a:p>
        </p:txBody>
      </p:sp>
      <p:sp>
        <p:nvSpPr>
          <p:cNvPr id="20" name="TextBox 19"/>
          <p:cNvSpPr txBox="1"/>
          <p:nvPr/>
        </p:nvSpPr>
        <p:spPr>
          <a:xfrm>
            <a:off x="4038600" y="838200"/>
            <a:ext cx="746551"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Identify</a:t>
            </a:r>
            <a:endParaRPr lang="en-US" sz="1400"/>
          </a:p>
        </p:txBody>
      </p:sp>
      <p:grpSp>
        <p:nvGrpSpPr>
          <p:cNvPr id="3" name="Group 23"/>
          <p:cNvGrpSpPr/>
          <p:nvPr/>
        </p:nvGrpSpPr>
        <p:grpSpPr>
          <a:xfrm>
            <a:off x="5410200" y="4876800"/>
            <a:ext cx="3505200" cy="1447800"/>
            <a:chOff x="5257800" y="4038601"/>
            <a:chExt cx="3124200" cy="1447800"/>
          </a:xfrm>
        </p:grpSpPr>
        <p:sp>
          <p:nvSpPr>
            <p:cNvPr id="25" name="Rectangle 24"/>
            <p:cNvSpPr>
              <a:spLocks noChangeArrowheads="1"/>
            </p:cNvSpPr>
            <p:nvPr/>
          </p:nvSpPr>
          <p:spPr bwMode="auto">
            <a:xfrm>
              <a:off x="5257800" y="4038601"/>
              <a:ext cx="2988365" cy="1381125"/>
            </a:xfrm>
            <a:prstGeom prst="rect">
              <a:avLst/>
            </a:prstGeom>
            <a:noFill/>
            <a:ln w="12700">
              <a:noFill/>
              <a:miter lim="800000"/>
              <a:headEnd/>
              <a:tailEnd/>
            </a:ln>
          </p:spPr>
          <p:txBody>
            <a:bodyPr lIns="90488" tIns="44450" rIns="90488" bIns="44450"/>
            <a:lstStyle/>
            <a:p>
              <a:pPr marL="342900" indent="-342900">
                <a:spcBef>
                  <a:spcPct val="20000"/>
                </a:spcBef>
                <a:defRPr/>
              </a:pPr>
              <a:r>
                <a:rPr lang="en-US" sz="1200" b="1" dirty="0" smtClean="0">
                  <a:latin typeface="Arial" charset="0"/>
                  <a:cs typeface="Arial" charset="0"/>
                </a:rPr>
                <a:t>Government Generated Support Products</a:t>
              </a:r>
              <a:endParaRPr lang="en-US" sz="1200" b="1" dirty="0">
                <a:latin typeface="Arial" charset="0"/>
                <a:cs typeface="Arial" charset="0"/>
              </a:endParaRP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Provisioning Technical Documentation,</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Maintenance Plan, Training Materials,</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IETM/ETMs, Parts Lists, RPSTL, </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Supply Support, MAC, </a:t>
              </a:r>
            </a:p>
            <a:p>
              <a:pPr marL="342900" indent="-342900">
                <a:spcBef>
                  <a:spcPct val="20000"/>
                </a:spcBef>
                <a:defRPr/>
              </a:pPr>
              <a:r>
                <a:rPr lang="en-US" b="1" dirty="0" smtClean="0">
                  <a:effectLst>
                    <a:outerShdw blurRad="38100" dist="38100" dir="2700000" algn="tl">
                      <a:srgbClr val="000000">
                        <a:alpha val="0"/>
                      </a:srgbClr>
                    </a:outerShdw>
                  </a:effectLst>
                  <a:latin typeface="Arial" charset="0"/>
                  <a:cs typeface="Arial" charset="0"/>
                </a:rPr>
                <a:t>&amp; Other Required Support Products</a:t>
              </a:r>
              <a:endParaRPr lang="en-US" b="1" dirty="0">
                <a:effectLst>
                  <a:outerShdw blurRad="38100" dist="38100" dir="2700000" algn="tl">
                    <a:srgbClr val="000000">
                      <a:alpha val="0"/>
                    </a:srgbClr>
                  </a:outerShdw>
                </a:effectLst>
                <a:latin typeface="Arial" charset="0"/>
                <a:cs typeface="Arial" charset="0"/>
              </a:endParaRPr>
            </a:p>
          </p:txBody>
        </p:sp>
        <p:sp>
          <p:nvSpPr>
            <p:cNvPr id="26" name="Rectangle 25"/>
            <p:cNvSpPr>
              <a:spLocks noChangeArrowheads="1"/>
            </p:cNvSpPr>
            <p:nvPr/>
          </p:nvSpPr>
          <p:spPr bwMode="auto">
            <a:xfrm>
              <a:off x="5257800" y="4267201"/>
              <a:ext cx="3124200" cy="1219200"/>
            </a:xfrm>
            <a:prstGeom prst="rect">
              <a:avLst/>
            </a:prstGeom>
            <a:noFill/>
            <a:ln w="19050" algn="ctr">
              <a:solidFill>
                <a:srgbClr val="000000"/>
              </a:solidFill>
              <a:miter lim="800000"/>
              <a:headEnd/>
              <a:tailEnd/>
            </a:ln>
          </p:spPr>
          <p:txBody>
            <a:bodyPr wrap="none" anchor="ctr"/>
            <a:lstStyle/>
            <a:p>
              <a:pPr>
                <a:defRPr/>
              </a:pPr>
              <a:endParaRPr lang="en-US" sz="1400">
                <a:effectLst>
                  <a:outerShdw blurRad="38100" dist="38100" dir="2700000" algn="tl">
                    <a:srgbClr val="000000">
                      <a:alpha val="43137"/>
                    </a:srgbClr>
                  </a:outerShdw>
                </a:effectLst>
                <a:latin typeface="Arial" charset="0"/>
                <a:cs typeface="Arial" charset="0"/>
              </a:endParaRPr>
            </a:p>
          </p:txBody>
        </p:sp>
      </p:grpSp>
      <p:sp>
        <p:nvSpPr>
          <p:cNvPr id="29" name="TextBox 28"/>
          <p:cNvSpPr txBox="1"/>
          <p:nvPr/>
        </p:nvSpPr>
        <p:spPr>
          <a:xfrm>
            <a:off x="762000" y="2209800"/>
            <a:ext cx="1127488"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Contract For:</a:t>
            </a:r>
            <a:endParaRPr lang="en-US" sz="1400"/>
          </a:p>
        </p:txBody>
      </p:sp>
      <p:sp>
        <p:nvSpPr>
          <p:cNvPr id="30" name="TextBox 29"/>
          <p:cNvSpPr txBox="1"/>
          <p:nvPr/>
        </p:nvSpPr>
        <p:spPr>
          <a:xfrm>
            <a:off x="1676400" y="3200400"/>
            <a:ext cx="1127488"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Contract For:</a:t>
            </a:r>
            <a:endParaRPr lang="en-US" sz="1400"/>
          </a:p>
        </p:txBody>
      </p:sp>
      <p:sp>
        <p:nvSpPr>
          <p:cNvPr id="32" name="Rectangle 31"/>
          <p:cNvSpPr/>
          <p:nvPr/>
        </p:nvSpPr>
        <p:spPr>
          <a:xfrm>
            <a:off x="2895600" y="3048000"/>
            <a:ext cx="3124200" cy="720197"/>
          </a:xfrm>
          <a:prstGeom prst="rect">
            <a:avLst/>
          </a:prstGeom>
        </p:spPr>
        <p:txBody>
          <a:bodyPr wrap="square">
            <a:spAutoFit/>
          </a:bodyPr>
          <a:lstStyle/>
          <a:p>
            <a:pPr marL="342900" lvl="0" indent="-342900">
              <a:spcBef>
                <a:spcPct val="20000"/>
              </a:spcBef>
              <a:defRPr/>
            </a:pPr>
            <a:r>
              <a:rPr lang="en-US" sz="1200" b="1" dirty="0" smtClean="0">
                <a:solidFill>
                  <a:prstClr val="black"/>
                </a:solidFill>
                <a:latin typeface="Arial" charset="0"/>
                <a:cs typeface="Arial" charset="0"/>
              </a:rPr>
              <a:t>FMECA, LORA, MTA, FTA, Use Studies,</a:t>
            </a:r>
          </a:p>
          <a:p>
            <a:pPr marL="342900" lvl="0" indent="-342900">
              <a:spcBef>
                <a:spcPct val="20000"/>
              </a:spcBef>
              <a:defRPr/>
            </a:pPr>
            <a:r>
              <a:rPr lang="en-US" sz="1200" b="1" dirty="0" err="1" smtClean="0">
                <a:solidFill>
                  <a:prstClr val="black"/>
                </a:solidFill>
                <a:latin typeface="Arial" charset="0"/>
                <a:cs typeface="Arial" charset="0"/>
              </a:rPr>
              <a:t>AoA</a:t>
            </a:r>
            <a:r>
              <a:rPr lang="en-US" sz="1200" b="1" dirty="0" smtClean="0">
                <a:solidFill>
                  <a:prstClr val="black"/>
                </a:solidFill>
                <a:latin typeface="Arial" charset="0"/>
                <a:cs typeface="Arial" charset="0"/>
              </a:rPr>
              <a:t>, LCC Analysis, RCM, &amp; Others</a:t>
            </a:r>
          </a:p>
          <a:p>
            <a:pPr marL="342900" lvl="0" indent="-342900">
              <a:spcBef>
                <a:spcPct val="20000"/>
              </a:spcBef>
              <a:defRPr/>
            </a:pPr>
            <a:r>
              <a:rPr lang="en-US" sz="1200" b="1" dirty="0" smtClean="0">
                <a:solidFill>
                  <a:prstClr val="black"/>
                </a:solidFill>
                <a:latin typeface="Arial" charset="0"/>
                <a:cs typeface="Arial" charset="0"/>
              </a:rPr>
              <a:t>IAW</a:t>
            </a:r>
            <a:r>
              <a:rPr lang="en-US" sz="1200" b="1" dirty="0">
                <a:solidFill>
                  <a:prstClr val="black"/>
                </a:solidFill>
                <a:latin typeface="Arial" charset="0"/>
                <a:cs typeface="Arial" charset="0"/>
              </a:rPr>
              <a:t>: </a:t>
            </a:r>
            <a:r>
              <a:rPr lang="en-US" b="1" dirty="0" smtClean="0">
                <a:latin typeface="Arial" pitchFamily="34" charset="0"/>
              </a:rPr>
              <a:t>SAE</a:t>
            </a:r>
            <a:r>
              <a:rPr lang="en-US" dirty="0" smtClean="0"/>
              <a:t> </a:t>
            </a:r>
            <a:r>
              <a:rPr lang="en-US" sz="1200" b="1" dirty="0" smtClean="0">
                <a:solidFill>
                  <a:prstClr val="black"/>
                </a:solidFill>
                <a:latin typeface="Arial" charset="0"/>
                <a:cs typeface="Arial" charset="0"/>
              </a:rPr>
              <a:t>TA-STD-0017</a:t>
            </a:r>
            <a:endParaRPr lang="en-US" sz="1200" b="1" dirty="0">
              <a:solidFill>
                <a:prstClr val="black"/>
              </a:solidFill>
              <a:latin typeface="Arial" charset="0"/>
              <a:cs typeface="Arial" charset="0"/>
            </a:endParaRPr>
          </a:p>
        </p:txBody>
      </p:sp>
      <p:sp>
        <p:nvSpPr>
          <p:cNvPr id="33" name="TextBox 32"/>
          <p:cNvSpPr txBox="1"/>
          <p:nvPr/>
        </p:nvSpPr>
        <p:spPr>
          <a:xfrm>
            <a:off x="5562600" y="2057400"/>
            <a:ext cx="746551"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Identify</a:t>
            </a:r>
            <a:endParaRPr lang="en-US" sz="1400"/>
          </a:p>
        </p:txBody>
      </p:sp>
      <p:sp>
        <p:nvSpPr>
          <p:cNvPr id="35" name="Rectangle 34"/>
          <p:cNvSpPr>
            <a:spLocks noChangeArrowheads="1"/>
          </p:cNvSpPr>
          <p:nvPr/>
        </p:nvSpPr>
        <p:spPr bwMode="auto">
          <a:xfrm>
            <a:off x="4572000" y="3733800"/>
            <a:ext cx="2971800" cy="990599"/>
          </a:xfrm>
          <a:prstGeom prst="rect">
            <a:avLst/>
          </a:prstGeom>
          <a:noFill/>
          <a:ln w="12700">
            <a:noFill/>
            <a:miter lim="800000"/>
            <a:headEnd/>
            <a:tailEnd/>
          </a:ln>
        </p:spPr>
        <p:txBody>
          <a:bodyPr lIns="90488" tIns="44450" rIns="90488" bIns="44450"/>
          <a:lstStyle/>
          <a:p>
            <a:pPr marL="342900" indent="-342900">
              <a:spcBef>
                <a:spcPct val="20000"/>
              </a:spcBef>
              <a:defRPr/>
            </a:pPr>
            <a:r>
              <a:rPr lang="en-US" sz="1200" b="1" dirty="0" smtClean="0">
                <a:latin typeface="Arial" charset="0"/>
                <a:cs typeface="Arial" charset="0"/>
              </a:rPr>
              <a:t>Logistics Product Data Deliverables</a:t>
            </a:r>
          </a:p>
          <a:p>
            <a:pPr marL="342900" indent="-342900">
              <a:spcBef>
                <a:spcPct val="20000"/>
              </a:spcBef>
              <a:defRPr/>
            </a:pPr>
            <a:r>
              <a:rPr lang="en-US" sz="1200" b="1" dirty="0" smtClean="0">
                <a:latin typeface="Arial" charset="0"/>
                <a:cs typeface="Arial" charset="0"/>
              </a:rPr>
              <a:t>Provisioning Data, Task Data </a:t>
            </a:r>
          </a:p>
          <a:p>
            <a:pPr marL="342900" indent="-342900">
              <a:spcBef>
                <a:spcPct val="20000"/>
              </a:spcBef>
              <a:defRPr/>
            </a:pPr>
            <a:r>
              <a:rPr lang="en-US" sz="1200" b="1" dirty="0" smtClean="0">
                <a:latin typeface="Arial" charset="0"/>
                <a:cs typeface="Arial" charset="0"/>
              </a:rPr>
              <a:t>Cataloging Data, &amp; Other Data</a:t>
            </a:r>
          </a:p>
          <a:p>
            <a:pPr marL="342900" lvl="0" indent="-342900">
              <a:spcBef>
                <a:spcPct val="20000"/>
              </a:spcBef>
              <a:defRPr/>
            </a:pPr>
            <a:r>
              <a:rPr lang="en-US" sz="1200" b="1" dirty="0">
                <a:solidFill>
                  <a:prstClr val="black"/>
                </a:solidFill>
                <a:latin typeface="Arial" charset="0"/>
                <a:cs typeface="Arial" charset="0"/>
              </a:rPr>
              <a:t>IAW: </a:t>
            </a:r>
            <a:r>
              <a:rPr lang="en-US" b="1" dirty="0" smtClean="0">
                <a:solidFill>
                  <a:prstClr val="black"/>
                </a:solidFill>
                <a:latin typeface="Arial" charset="0"/>
                <a:cs typeface="Arial" charset="0"/>
              </a:rPr>
              <a:t>SAE </a:t>
            </a:r>
            <a:r>
              <a:rPr lang="en-US" sz="1200" b="1" dirty="0" smtClean="0">
                <a:solidFill>
                  <a:prstClr val="black"/>
                </a:solidFill>
                <a:latin typeface="Arial" charset="0"/>
                <a:cs typeface="Arial" charset="0"/>
              </a:rPr>
              <a:t>GEIA-STD-0007</a:t>
            </a:r>
            <a:endParaRPr lang="en-US" sz="1050" b="1" dirty="0">
              <a:latin typeface="Arial" charset="0"/>
              <a:cs typeface="Arial" charset="0"/>
            </a:endParaRPr>
          </a:p>
        </p:txBody>
      </p:sp>
      <p:sp>
        <p:nvSpPr>
          <p:cNvPr id="36" name="Rectangle 35"/>
          <p:cNvSpPr>
            <a:spLocks noChangeArrowheads="1"/>
          </p:cNvSpPr>
          <p:nvPr/>
        </p:nvSpPr>
        <p:spPr bwMode="auto">
          <a:xfrm>
            <a:off x="4572000" y="3962400"/>
            <a:ext cx="2424545" cy="723900"/>
          </a:xfrm>
          <a:prstGeom prst="rect">
            <a:avLst/>
          </a:prstGeom>
          <a:noFill/>
          <a:ln w="19050" algn="ctr">
            <a:solidFill>
              <a:srgbClr val="000000"/>
            </a:solidFill>
            <a:miter lim="800000"/>
            <a:headEnd/>
            <a:tailEnd/>
          </a:ln>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7" name="TextBox 36"/>
          <p:cNvSpPr txBox="1"/>
          <p:nvPr/>
        </p:nvSpPr>
        <p:spPr>
          <a:xfrm>
            <a:off x="2819400" y="4191000"/>
            <a:ext cx="1649875"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Require Delivery Of:</a:t>
            </a:r>
            <a:endParaRPr lang="en-US" sz="1400"/>
          </a:p>
        </p:txBody>
      </p:sp>
      <p:sp>
        <p:nvSpPr>
          <p:cNvPr id="38" name="TextBox 37"/>
          <p:cNvSpPr txBox="1"/>
          <p:nvPr/>
        </p:nvSpPr>
        <p:spPr>
          <a:xfrm>
            <a:off x="6858000" y="3124200"/>
            <a:ext cx="865109"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Generate</a:t>
            </a:r>
            <a:endParaRPr lang="en-US" sz="1400"/>
          </a:p>
        </p:txBody>
      </p:sp>
      <p:sp>
        <p:nvSpPr>
          <p:cNvPr id="39" name="TextBox 38"/>
          <p:cNvSpPr txBox="1"/>
          <p:nvPr/>
        </p:nvSpPr>
        <p:spPr>
          <a:xfrm>
            <a:off x="7848600" y="4114800"/>
            <a:ext cx="865109" cy="307777"/>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sz="1400" smtClean="0"/>
              <a:t>Generate</a:t>
            </a:r>
            <a:endParaRPr lang="en-US" sz="1400"/>
          </a:p>
        </p:txBody>
      </p:sp>
      <p:sp>
        <p:nvSpPr>
          <p:cNvPr id="40" name="TextBox 39"/>
          <p:cNvSpPr txBox="1"/>
          <p:nvPr/>
        </p:nvSpPr>
        <p:spPr>
          <a:xfrm>
            <a:off x="3352800" y="5486400"/>
            <a:ext cx="1944571" cy="276999"/>
          </a:xfrm>
          <a:prstGeom prst="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dirty="0" smtClean="0"/>
              <a:t>Government Generates:</a:t>
            </a:r>
            <a:endParaRPr lang="en-US" dirty="0"/>
          </a:p>
        </p:txBody>
      </p:sp>
      <p:sp>
        <p:nvSpPr>
          <p:cNvPr id="31" name="Oval 30"/>
          <p:cNvSpPr/>
          <p:nvPr/>
        </p:nvSpPr>
        <p:spPr>
          <a:xfrm>
            <a:off x="4419600" y="381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Step 1</a:t>
            </a:r>
            <a:endParaRPr lang="en-US" sz="1000" b="1" dirty="0">
              <a:solidFill>
                <a:schemeClr val="bg1"/>
              </a:solidFill>
            </a:endParaRPr>
          </a:p>
        </p:txBody>
      </p:sp>
      <p:sp>
        <p:nvSpPr>
          <p:cNvPr id="34" name="Oval 33"/>
          <p:cNvSpPr/>
          <p:nvPr/>
        </p:nvSpPr>
        <p:spPr>
          <a:xfrm>
            <a:off x="5943600" y="1600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Step 2</a:t>
            </a:r>
            <a:endParaRPr lang="en-US" sz="1000" b="1">
              <a:solidFill>
                <a:schemeClr val="bg1"/>
              </a:solidFill>
            </a:endParaRPr>
          </a:p>
        </p:txBody>
      </p:sp>
      <p:sp>
        <p:nvSpPr>
          <p:cNvPr id="41" name="Oval 40"/>
          <p:cNvSpPr/>
          <p:nvPr/>
        </p:nvSpPr>
        <p:spPr>
          <a:xfrm>
            <a:off x="7391400" y="2667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Step 3</a:t>
            </a:r>
            <a:endParaRPr lang="en-US" sz="1000" b="1">
              <a:solidFill>
                <a:schemeClr val="bg1"/>
              </a:solidFill>
            </a:endParaRPr>
          </a:p>
        </p:txBody>
      </p:sp>
      <p:sp>
        <p:nvSpPr>
          <p:cNvPr id="42" name="Oval 41"/>
          <p:cNvSpPr/>
          <p:nvPr/>
        </p:nvSpPr>
        <p:spPr>
          <a:xfrm>
            <a:off x="8382000" y="3657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Step 4</a:t>
            </a:r>
            <a:endParaRPr lang="en-US" sz="1000" b="1">
              <a:solidFill>
                <a:schemeClr val="bg1"/>
              </a:solidFill>
            </a:endParaRPr>
          </a:p>
        </p:txBody>
      </p:sp>
      <p:sp>
        <p:nvSpPr>
          <p:cNvPr id="43" name="Oval 42"/>
          <p:cNvSpPr/>
          <p:nvPr/>
        </p:nvSpPr>
        <p:spPr>
          <a:xfrm>
            <a:off x="4038600" y="58674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Step 5</a:t>
            </a:r>
            <a:endParaRPr lang="en-US" sz="1000" b="1">
              <a:solidFill>
                <a:schemeClr val="bg1"/>
              </a:solidFill>
            </a:endParaRPr>
          </a:p>
        </p:txBody>
      </p:sp>
      <p:sp>
        <p:nvSpPr>
          <p:cNvPr id="44" name="Slide Number Placeholder 43"/>
          <p:cNvSpPr>
            <a:spLocks noGrp="1"/>
          </p:cNvSpPr>
          <p:nvPr>
            <p:ph type="sldNum" sz="quarter" idx="10"/>
          </p:nvPr>
        </p:nvSpPr>
        <p:spPr/>
        <p:txBody>
          <a:bodyPr/>
          <a:lstStyle/>
          <a:p>
            <a:pPr>
              <a:defRPr/>
            </a:pPr>
            <a:fld id="{E91CE535-1181-4C78-B0A8-92883B6C57B7}" type="slidenum">
              <a:rPr lang="en-US" smtClean="0"/>
              <a:pPr>
                <a:defRPr/>
              </a:pPr>
              <a:t>5</a:t>
            </a:fld>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ctrTitle"/>
          </p:nvPr>
        </p:nvSpPr>
        <p:spPr/>
        <p:txBody>
          <a:bodyPr rtlCol="0">
            <a:normAutofit/>
          </a:bodyPr>
          <a:lstStyle/>
          <a:p>
            <a:pPr eaLnBrk="1" fontAlgn="auto" hangingPunct="1">
              <a:spcAft>
                <a:spcPts val="0"/>
              </a:spcAft>
              <a:defRPr/>
            </a:pPr>
            <a:r>
              <a:rPr lang="en-US" dirty="0" smtClean="0"/>
              <a:t>Product Support Analysis</a:t>
            </a:r>
            <a:endParaRPr lang="en-US" dirty="0" smtClean="0">
              <a:effectLst>
                <a:outerShdw blurRad="38100" dist="38100" dir="2700000" algn="tl">
                  <a:srgbClr val="000000">
                    <a:alpha val="43137"/>
                  </a:srgbClr>
                </a:outerShdw>
              </a:effectLst>
              <a:ea typeface="+mj-ea"/>
            </a:endParaRPr>
          </a:p>
        </p:txBody>
      </p:sp>
      <p:sp>
        <p:nvSpPr>
          <p:cNvPr id="5" name="Subtitle 4"/>
          <p:cNvSpPr>
            <a:spLocks noGrp="1"/>
          </p:cNvSpPr>
          <p:nvPr>
            <p:ph type="subTitle" idx="1"/>
          </p:nvPr>
        </p:nvSpPr>
        <p:spPr/>
        <p:txBody>
          <a:bodyPr/>
          <a:lstStyle/>
          <a:p>
            <a:r>
              <a:rPr lang="en-US" sz="1600" dirty="0" smtClean="0">
                <a:effectLst>
                  <a:outerShdw blurRad="38100" dist="38100" dir="2700000" algn="tl">
                    <a:srgbClr val="000000">
                      <a:alpha val="43137"/>
                    </a:srgbClr>
                  </a:outerShdw>
                </a:effectLst>
              </a:rPr>
              <a:t>SAE TA-STD-0017 &amp; MIL-HDBK-502A</a:t>
            </a:r>
            <a:endParaRPr lang="en-US" dirty="0"/>
          </a:p>
        </p:txBody>
      </p:sp>
      <p:sp>
        <p:nvSpPr>
          <p:cNvPr id="24580" name="Rectangle 3"/>
          <p:cNvSpPr txBox="1">
            <a:spLocks noChangeArrowheads="1"/>
          </p:cNvSpPr>
          <p:nvPr/>
        </p:nvSpPr>
        <p:spPr bwMode="auto">
          <a:xfrm>
            <a:off x="762000" y="1219200"/>
            <a:ext cx="7772400" cy="4114800"/>
          </a:xfrm>
          <a:prstGeom prst="rect">
            <a:avLst/>
          </a:prstGeom>
          <a:noFill/>
          <a:ln w="9525">
            <a:noFill/>
            <a:miter lim="800000"/>
            <a:headEnd/>
            <a:tailEnd/>
          </a:ln>
        </p:spPr>
        <p:txBody>
          <a:bodyPr/>
          <a:lstStyle/>
          <a:p>
            <a:pPr marL="742950" lvl="1" indent="-285750">
              <a:spcBef>
                <a:spcPct val="20000"/>
              </a:spcBef>
              <a:buFont typeface="Arial" pitchFamily="34" charset="0"/>
              <a:buChar char="–"/>
            </a:pPr>
            <a:endParaRPr lang="en-US" u="sng">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Support Analysis (PSA)</a:t>
            </a:r>
            <a:endParaRPr lang="en-US" dirty="0"/>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7</a:t>
            </a:fld>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dirty="0" smtClean="0"/>
              <a:t>What is Product Support Analysis (PSA)?</a:t>
            </a:r>
          </a:p>
          <a:p>
            <a:pPr lvl="1"/>
            <a:r>
              <a:rPr lang="en-US" sz="1600" dirty="0" smtClean="0"/>
              <a:t>The selective application of scientific and engineering efforts undertaken during the acquisition and sustainment process, as part of the system engineering and design process.</a:t>
            </a:r>
          </a:p>
          <a:p>
            <a:pPr lvl="1"/>
            <a:r>
              <a:rPr lang="en-US" sz="1600" dirty="0" smtClean="0"/>
              <a:t>Set of required analysis (ACTIVITY) on a major weapon system, subsystems, and/or components</a:t>
            </a:r>
          </a:p>
          <a:p>
            <a:pPr lvl="1"/>
            <a:r>
              <a:rPr lang="en-US" sz="1600" dirty="0" smtClean="0"/>
              <a:t>Used to create package of support functions to field, and maintain readiness and operational capability</a:t>
            </a:r>
          </a:p>
          <a:p>
            <a:r>
              <a:rPr lang="en-US" dirty="0" smtClean="0"/>
              <a:t>What are the goals of PSA?</a:t>
            </a:r>
          </a:p>
          <a:p>
            <a:pPr lvl="1"/>
            <a:r>
              <a:rPr lang="en-US" sz="1600" dirty="0" smtClean="0"/>
              <a:t>Ensure supportability is included as a system performance requirement</a:t>
            </a:r>
          </a:p>
          <a:p>
            <a:pPr lvl="1"/>
            <a:r>
              <a:rPr lang="en-US" sz="1600" dirty="0" smtClean="0"/>
              <a:t>System is concurrently developed with optimal support system and infrastructure</a:t>
            </a:r>
          </a:p>
          <a:p>
            <a:pPr lvl="1"/>
            <a:endParaRPr lang="en-US"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a:t>
            </a:r>
            <a:endParaRPr lang="en-US" dirty="0"/>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8</a:t>
            </a:fld>
            <a:endParaRPr lang="en-US" dirty="0"/>
          </a:p>
        </p:txBody>
      </p:sp>
      <p:sp>
        <p:nvSpPr>
          <p:cNvPr id="3" name="Content Placeholder 2"/>
          <p:cNvSpPr>
            <a:spLocks noGrp="1"/>
          </p:cNvSpPr>
          <p:nvPr>
            <p:ph sz="quarter" idx="13"/>
          </p:nvPr>
        </p:nvSpPr>
        <p:spPr>
          <a:prstGeom prst="rect">
            <a:avLst/>
          </a:prstGeom>
        </p:spPr>
        <p:txBody>
          <a:bodyPr/>
          <a:lstStyle/>
          <a:p>
            <a:r>
              <a:rPr lang="en-US" dirty="0" smtClean="0"/>
              <a:t>When is PSA performed?</a:t>
            </a:r>
          </a:p>
          <a:p>
            <a:pPr lvl="1"/>
            <a:r>
              <a:rPr lang="en-US" sz="1800" dirty="0" smtClean="0"/>
              <a:t>Within the System Engineering Process for the Acquisition of some system.</a:t>
            </a:r>
          </a:p>
          <a:p>
            <a:pPr lvl="1"/>
            <a:r>
              <a:rPr lang="en-US" sz="1800" dirty="0" smtClean="0"/>
              <a:t>Tailored to fit individual program</a:t>
            </a:r>
          </a:p>
          <a:p>
            <a:pPr lvl="1"/>
            <a:r>
              <a:rPr lang="en-US" sz="1800" dirty="0" smtClean="0"/>
              <a:t>Hopefully will be required by DODI 5000.02 in next update (not interim document)</a:t>
            </a:r>
          </a:p>
          <a:p>
            <a:r>
              <a:rPr lang="en-US" dirty="0" smtClean="0"/>
              <a:t>Which documents define PSA?</a:t>
            </a:r>
          </a:p>
          <a:p>
            <a:pPr lvl="1"/>
            <a:r>
              <a:rPr lang="en-US" sz="1800" dirty="0" smtClean="0"/>
              <a:t>SAE TA-STD-0017 Product Support Analysis (Normative – What to do)</a:t>
            </a:r>
          </a:p>
          <a:p>
            <a:pPr lvl="1"/>
            <a:r>
              <a:rPr lang="en-US" sz="1800" dirty="0" smtClean="0"/>
              <a:t>MIL-HDBK-502A Product Support Analysis (Informative – How to do it)</a:t>
            </a:r>
          </a:p>
          <a:p>
            <a:pPr lvl="2"/>
            <a:r>
              <a:rPr lang="en-US" sz="1800" dirty="0" smtClean="0"/>
              <a:t>DOD implementation guidance for SAE TA-STD-0017</a:t>
            </a:r>
          </a:p>
          <a:p>
            <a:r>
              <a:rPr lang="en-US" dirty="0" smtClean="0"/>
              <a:t>What are the results of PSA? </a:t>
            </a:r>
          </a:p>
          <a:p>
            <a:pPr lvl="1"/>
            <a:r>
              <a:rPr lang="en-US" dirty="0" smtClean="0"/>
              <a:t>Product Support Package</a:t>
            </a:r>
          </a:p>
          <a:p>
            <a:pPr lvl="2"/>
            <a:r>
              <a:rPr lang="en-US" sz="1800" dirty="0" smtClean="0"/>
              <a:t>PSA Documentation</a:t>
            </a:r>
          </a:p>
          <a:p>
            <a:pPr lvl="2"/>
            <a:r>
              <a:rPr lang="en-US" sz="1800" dirty="0" smtClean="0"/>
              <a:t>Logistics Product Data (LPD)</a:t>
            </a:r>
          </a:p>
          <a:p>
            <a:pPr lvl="3"/>
            <a:r>
              <a:rPr lang="en-US" sz="1600" dirty="0" smtClean="0"/>
              <a:t>SAE GEIA-STD-0007, Logistics Product Data </a:t>
            </a:r>
          </a:p>
          <a:p>
            <a:pPr lvl="3"/>
            <a:r>
              <a:rPr lang="en-US" sz="1600" dirty="0" smtClean="0"/>
              <a:t>SAE TA-HB-0007-1, Logistics Product Data Reports Handbook</a:t>
            </a:r>
          </a:p>
          <a:p>
            <a:pPr lvl="3"/>
            <a:r>
              <a:rPr lang="en-US" sz="1600" dirty="0" smtClean="0"/>
              <a:t>SAE GEIA-HB-0007, Logistics Product Data Handbook</a:t>
            </a:r>
          </a:p>
          <a:p>
            <a:endParaRPr lang="en-US"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 Activities</a:t>
            </a:r>
            <a:endParaRPr lang="en-US" dirty="0"/>
          </a:p>
        </p:txBody>
      </p:sp>
      <p:sp>
        <p:nvSpPr>
          <p:cNvPr id="5" name="Slide Number Placeholder 4"/>
          <p:cNvSpPr>
            <a:spLocks noGrp="1"/>
          </p:cNvSpPr>
          <p:nvPr>
            <p:ph type="sldNum" sz="quarter" idx="12"/>
          </p:nvPr>
        </p:nvSpPr>
        <p:spPr/>
        <p:txBody>
          <a:bodyPr/>
          <a:lstStyle/>
          <a:p>
            <a:pPr>
              <a:defRPr/>
            </a:pPr>
            <a:fld id="{3E6A0387-CF10-43DC-AA18-671B50276096}" type="slidenum">
              <a:rPr lang="en-US" smtClean="0"/>
              <a:pPr>
                <a:defRPr/>
              </a:pPr>
              <a:t>9</a:t>
            </a:fld>
            <a:endParaRPr lang="en-US" dirty="0"/>
          </a:p>
        </p:txBody>
      </p:sp>
      <p:graphicFrame>
        <p:nvGraphicFramePr>
          <p:cNvPr id="7" name="Content Placeholder 6"/>
          <p:cNvGraphicFramePr>
            <a:graphicFrameLocks noGrp="1"/>
          </p:cNvGraphicFramePr>
          <p:nvPr>
            <p:ph sz="quarter" idx="13"/>
          </p:nvPr>
        </p:nvGraphicFramePr>
        <p:xfrm>
          <a:off x="152400" y="1028700"/>
          <a:ext cx="8686607" cy="3599006"/>
        </p:xfrm>
        <a:graphic>
          <a:graphicData uri="http://schemas.openxmlformats.org/drawingml/2006/table">
            <a:tbl>
              <a:tblPr/>
              <a:tblGrid>
                <a:gridCol w="613894"/>
                <a:gridCol w="3161557"/>
                <a:gridCol w="613894"/>
                <a:gridCol w="4297262"/>
              </a:tblGrid>
              <a:tr h="306589">
                <a:tc>
                  <a:txBody>
                    <a:bodyPr/>
                    <a:lstStyle/>
                    <a:p>
                      <a:pPr marL="0" marR="0">
                        <a:lnSpc>
                          <a:spcPct val="115000"/>
                        </a:lnSpc>
                        <a:spcBef>
                          <a:spcPts val="0"/>
                        </a:spcBef>
                        <a:spcAft>
                          <a:spcPts val="1000"/>
                        </a:spcAft>
                      </a:pPr>
                      <a:r>
                        <a:rPr lang="en-US" sz="1400" b="1">
                          <a:solidFill>
                            <a:srgbClr val="FFFFFF"/>
                          </a:solidFill>
                          <a:latin typeface="Calibri"/>
                          <a:ea typeface="Calibri"/>
                          <a:cs typeface="Times New Roman"/>
                        </a:rPr>
                        <a:t># </a:t>
                      </a:r>
                      <a:endParaRPr lang="en-US" sz="1400">
                        <a:latin typeface="Calibri"/>
                        <a:ea typeface="Calibri"/>
                        <a:cs typeface="Times New Roman"/>
                      </a:endParaRP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BA0CD"/>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n-US" sz="1400" b="1">
                          <a:solidFill>
                            <a:srgbClr val="FFFFFF"/>
                          </a:solidFill>
                          <a:latin typeface="Calibri"/>
                          <a:ea typeface="Calibri"/>
                          <a:cs typeface="Times New Roman"/>
                        </a:rPr>
                        <a:t>Activity Name </a:t>
                      </a:r>
                      <a:endParaRPr lang="en-US" sz="1400">
                        <a:latin typeface="Calibri"/>
                        <a:ea typeface="Calibri"/>
                        <a:cs typeface="Times New Roman"/>
                      </a:endParaRP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BA0CD"/>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n-US" sz="1400" b="1">
                          <a:solidFill>
                            <a:srgbClr val="FFFFFF"/>
                          </a:solidFill>
                          <a:latin typeface="Calibri"/>
                          <a:ea typeface="Calibri"/>
                          <a:cs typeface="Times New Roman"/>
                        </a:rPr>
                        <a:t># </a:t>
                      </a:r>
                      <a:endParaRPr lang="en-US" sz="1400">
                        <a:latin typeface="Calibri"/>
                        <a:ea typeface="Calibri"/>
                        <a:cs typeface="Times New Roman"/>
                      </a:endParaRP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BA0CD"/>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n-US" sz="1400" b="1">
                          <a:solidFill>
                            <a:srgbClr val="FFFFFF"/>
                          </a:solidFill>
                          <a:latin typeface="Calibri"/>
                          <a:ea typeface="Calibri"/>
                          <a:cs typeface="Times New Roman"/>
                        </a:rPr>
                        <a:t>Activity Name </a:t>
                      </a:r>
                      <a:endParaRPr lang="en-US" sz="1400">
                        <a:latin typeface="Calibri"/>
                        <a:ea typeface="Calibri"/>
                        <a:cs typeface="Times New Roman"/>
                      </a:endParaRP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a:noFill/>
                    </a:lnB>
                    <a:solidFill>
                      <a:srgbClr val="4F81BD"/>
                    </a:solidFill>
                  </a:tcPr>
                </a:tc>
              </a:tr>
              <a:tr h="265944">
                <a:tc>
                  <a:txBody>
                    <a:bodyPr/>
                    <a:lstStyle/>
                    <a:p>
                      <a:pPr marL="0" marR="0">
                        <a:lnSpc>
                          <a:spcPct val="115000"/>
                        </a:lnSpc>
                        <a:spcBef>
                          <a:spcPts val="0"/>
                        </a:spcBef>
                        <a:spcAft>
                          <a:spcPts val="1000"/>
                        </a:spcAft>
                      </a:pPr>
                      <a:r>
                        <a:rPr lang="en-US" sz="1400">
                          <a:latin typeface="Calibri"/>
                          <a:ea typeface="Calibri"/>
                          <a:cs typeface="Times New Roman"/>
                        </a:rPr>
                        <a:t>1 </a:t>
                      </a: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1000"/>
                        </a:spcAft>
                      </a:pPr>
                      <a:r>
                        <a:rPr lang="en-US" sz="1400">
                          <a:latin typeface="Calibri"/>
                          <a:ea typeface="Calibri"/>
                          <a:cs typeface="Times New Roman"/>
                        </a:rPr>
                        <a:t>Product Support Strategy</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1000"/>
                        </a:spcAft>
                      </a:pPr>
                      <a:r>
                        <a:rPr lang="en-US" sz="1400">
                          <a:latin typeface="Calibri"/>
                          <a:ea typeface="Calibri"/>
                          <a:cs typeface="Times New Roman"/>
                        </a:rPr>
                        <a:t>10</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1000"/>
                        </a:spcAft>
                      </a:pPr>
                      <a:r>
                        <a:rPr lang="en-US" sz="1400">
                          <a:latin typeface="Calibri"/>
                          <a:ea typeface="Calibri"/>
                          <a:cs typeface="Times New Roman"/>
                        </a:rPr>
                        <a:t>Support System Alternatives</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a:noFill/>
                    </a:lnB>
                    <a:solidFill>
                      <a:srgbClr val="D3DFEE"/>
                    </a:solidFill>
                  </a:tcPr>
                </a:tc>
              </a:tr>
              <a:tr h="264864">
                <a:tc>
                  <a:txBody>
                    <a:bodyPr/>
                    <a:lstStyle/>
                    <a:p>
                      <a:pPr marL="0" marR="0">
                        <a:lnSpc>
                          <a:spcPct val="115000"/>
                        </a:lnSpc>
                        <a:spcBef>
                          <a:spcPts val="0"/>
                        </a:spcBef>
                        <a:spcAft>
                          <a:spcPts val="1000"/>
                        </a:spcAft>
                      </a:pPr>
                      <a:r>
                        <a:rPr lang="en-US" sz="1400">
                          <a:latin typeface="Calibri"/>
                          <a:ea typeface="Calibri"/>
                          <a:cs typeface="Times New Roman"/>
                        </a:rPr>
                        <a:t>2 </a:t>
                      </a: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Product Support Analysis Planning </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latin typeface="Calibri"/>
                          <a:ea typeface="Calibri"/>
                          <a:cs typeface="Times New Roman"/>
                        </a:rPr>
                        <a:t>11</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latin typeface="Calibri"/>
                          <a:ea typeface="Calibri"/>
                          <a:cs typeface="Times New Roman"/>
                        </a:rPr>
                        <a:t>Evaluation of Alternatives and Tradeoff Analysis </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a:noFill/>
                    </a:lnB>
                  </a:tcPr>
                </a:tc>
              </a:tr>
              <a:tr h="279132">
                <a:tc>
                  <a:txBody>
                    <a:bodyPr/>
                    <a:lstStyle/>
                    <a:p>
                      <a:pPr marL="0" marR="0">
                        <a:lnSpc>
                          <a:spcPct val="115000"/>
                        </a:lnSpc>
                        <a:spcBef>
                          <a:spcPts val="0"/>
                        </a:spcBef>
                        <a:spcAft>
                          <a:spcPts val="0"/>
                        </a:spcAft>
                      </a:pPr>
                      <a:r>
                        <a:rPr lang="en-US" sz="1400">
                          <a:latin typeface="Calibri"/>
                          <a:ea typeface="Calibri"/>
                          <a:cs typeface="Times New Roman"/>
                        </a:rPr>
                        <a:t>3</a:t>
                      </a: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Program and Design Reviews</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12</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Task Analysis</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a:noFill/>
                    </a:lnB>
                    <a:solidFill>
                      <a:srgbClr val="D3DFEE"/>
                    </a:solidFill>
                  </a:tcPr>
                </a:tc>
              </a:tr>
              <a:tr h="269508">
                <a:tc>
                  <a:txBody>
                    <a:bodyPr/>
                    <a:lstStyle/>
                    <a:p>
                      <a:pPr marL="0" marR="0">
                        <a:lnSpc>
                          <a:spcPct val="115000"/>
                        </a:lnSpc>
                        <a:spcBef>
                          <a:spcPts val="0"/>
                        </a:spcBef>
                        <a:spcAft>
                          <a:spcPts val="0"/>
                        </a:spcAft>
                      </a:pPr>
                      <a:r>
                        <a:rPr lang="en-US" sz="1400">
                          <a:latin typeface="Calibri"/>
                          <a:ea typeface="Calibri"/>
                          <a:cs typeface="Times New Roman"/>
                        </a:rPr>
                        <a:t>4</a:t>
                      </a: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Application Assessment </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13</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Early Distribution Analysis</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a:noFill/>
                    </a:lnB>
                  </a:tcPr>
                </a:tc>
              </a:tr>
              <a:tr h="821913">
                <a:tc>
                  <a:txBody>
                    <a:bodyPr/>
                    <a:lstStyle/>
                    <a:p>
                      <a:pPr marL="0" marR="0">
                        <a:lnSpc>
                          <a:spcPct val="115000"/>
                        </a:lnSpc>
                        <a:spcBef>
                          <a:spcPts val="0"/>
                        </a:spcBef>
                        <a:spcAft>
                          <a:spcPts val="0"/>
                        </a:spcAft>
                      </a:pPr>
                      <a:r>
                        <a:rPr lang="en-US" sz="1400">
                          <a:latin typeface="Calibri"/>
                          <a:ea typeface="Calibri"/>
                          <a:cs typeface="Times New Roman"/>
                        </a:rPr>
                        <a:t>5</a:t>
                      </a: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Support System Standardization </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14</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Diminishing Manufacturing Sources and Material Shortages Management (DMSMS) Obsolescence Analysis</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a:noFill/>
                    </a:lnB>
                    <a:solidFill>
                      <a:srgbClr val="D3DFEE"/>
                    </a:solidFill>
                  </a:tcPr>
                </a:tc>
              </a:tr>
              <a:tr h="246491">
                <a:tc>
                  <a:txBody>
                    <a:bodyPr/>
                    <a:lstStyle/>
                    <a:p>
                      <a:pPr marL="0" marR="0">
                        <a:lnSpc>
                          <a:spcPct val="115000"/>
                        </a:lnSpc>
                        <a:spcBef>
                          <a:spcPts val="0"/>
                        </a:spcBef>
                        <a:spcAft>
                          <a:spcPts val="0"/>
                        </a:spcAft>
                      </a:pPr>
                      <a:r>
                        <a:rPr lang="en-US" sz="1400">
                          <a:latin typeface="Calibri"/>
                          <a:ea typeface="Calibri"/>
                          <a:cs typeface="Times New Roman"/>
                        </a:rPr>
                        <a:t>6</a:t>
                      </a: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Comparative Analysis </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15</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Field Feedback</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a:noFill/>
                    </a:lnB>
                  </a:tcPr>
                </a:tc>
              </a:tr>
              <a:tr h="279133">
                <a:tc>
                  <a:txBody>
                    <a:bodyPr/>
                    <a:lstStyle/>
                    <a:p>
                      <a:pPr marL="0" marR="0">
                        <a:lnSpc>
                          <a:spcPct val="115000"/>
                        </a:lnSpc>
                        <a:spcBef>
                          <a:spcPts val="0"/>
                        </a:spcBef>
                        <a:spcAft>
                          <a:spcPts val="0"/>
                        </a:spcAft>
                      </a:pPr>
                      <a:r>
                        <a:rPr lang="en-US" sz="1400">
                          <a:latin typeface="Calibri"/>
                          <a:ea typeface="Calibri"/>
                          <a:cs typeface="Times New Roman"/>
                        </a:rPr>
                        <a:t>7</a:t>
                      </a: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Technological Opportunities</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16</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Disposal Analysis</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a:noFill/>
                    </a:lnB>
                    <a:solidFill>
                      <a:srgbClr val="D3DFEE"/>
                    </a:solidFill>
                  </a:tcPr>
                </a:tc>
              </a:tr>
              <a:tr h="543977">
                <a:tc>
                  <a:txBody>
                    <a:bodyPr/>
                    <a:lstStyle/>
                    <a:p>
                      <a:pPr marL="0" marR="0">
                        <a:lnSpc>
                          <a:spcPct val="115000"/>
                        </a:lnSpc>
                        <a:spcBef>
                          <a:spcPts val="0"/>
                        </a:spcBef>
                        <a:spcAft>
                          <a:spcPts val="0"/>
                        </a:spcAft>
                      </a:pPr>
                      <a:r>
                        <a:rPr lang="en-US" sz="1400">
                          <a:latin typeface="Calibri"/>
                          <a:ea typeface="Calibri"/>
                          <a:cs typeface="Times New Roman"/>
                        </a:rPr>
                        <a:t>8</a:t>
                      </a: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Supportability and Supportability Related Design Factors</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17</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400">
                          <a:latin typeface="Calibri"/>
                          <a:ea typeface="Calibri"/>
                          <a:cs typeface="Times New Roman"/>
                        </a:rPr>
                        <a:t>Operational Suitability Test, Evaluation, Verification and Validation</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a:noFill/>
                    </a:lnB>
                  </a:tcPr>
                </a:tc>
              </a:tr>
              <a:tr h="321455">
                <a:tc>
                  <a:txBody>
                    <a:bodyPr/>
                    <a:lstStyle/>
                    <a:p>
                      <a:pPr marL="0" marR="0">
                        <a:lnSpc>
                          <a:spcPct val="115000"/>
                        </a:lnSpc>
                        <a:spcBef>
                          <a:spcPts val="0"/>
                        </a:spcBef>
                        <a:spcAft>
                          <a:spcPts val="0"/>
                        </a:spcAft>
                      </a:pPr>
                      <a:r>
                        <a:rPr lang="en-US" sz="1400">
                          <a:latin typeface="Calibri"/>
                          <a:ea typeface="Calibri"/>
                          <a:cs typeface="Times New Roman"/>
                        </a:rPr>
                        <a:t>9</a:t>
                      </a:r>
                    </a:p>
                  </a:txBody>
                  <a:tcPr marL="78344" marR="78344" marT="0" marB="0">
                    <a:lnL w="12700" cap="flat" cmpd="sng" algn="ctr">
                      <a:solidFill>
                        <a:srgbClr val="7BA0CD"/>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400">
                          <a:latin typeface="Calibri"/>
                          <a:ea typeface="Calibri"/>
                          <a:cs typeface="Times New Roman"/>
                        </a:rPr>
                        <a:t>Functional Analysis</a:t>
                      </a: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FEE"/>
                    </a:solidFill>
                  </a:tcPr>
                </a:tc>
                <a:tc>
                  <a:txBody>
                    <a:bodyPr/>
                    <a:lstStyle/>
                    <a:p>
                      <a:endParaRPr lang="en-US" sz="1400">
                        <a:latin typeface="Calibri"/>
                      </a:endParaRPr>
                    </a:p>
                  </a:txBody>
                  <a:tcPr marL="78344" marR="7834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FEE"/>
                    </a:solidFill>
                  </a:tcPr>
                </a:tc>
                <a:tc>
                  <a:txBody>
                    <a:bodyPr/>
                    <a:lstStyle/>
                    <a:p>
                      <a:endParaRPr lang="en-US" sz="1400">
                        <a:latin typeface="Calibri"/>
                      </a:endParaRPr>
                    </a:p>
                  </a:txBody>
                  <a:tcPr marL="78344" marR="78344" marT="0" marB="0">
                    <a:lnL w="12700" cap="flat" cmpd="sng" algn="ctr">
                      <a:solidFill>
                        <a:srgbClr val="FFFFFF"/>
                      </a:solidFill>
                      <a:prstDash val="solid"/>
                      <a:round/>
                      <a:headEnd type="none" w="med" len="med"/>
                      <a:tailEnd type="none" w="med" len="med"/>
                    </a:lnL>
                    <a:lnR w="12700" cap="flat" cmpd="sng" algn="ctr">
                      <a:solidFill>
                        <a:srgbClr val="7BA0C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FEE"/>
                    </a:solidFill>
                  </a:tcPr>
                </a:tc>
              </a:tr>
            </a:tbl>
          </a:graphicData>
        </a:graphic>
      </p:graphicFrame>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LOGSA Jul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LOGSA July 2014</Template>
  <TotalTime>145168223</TotalTime>
  <Pages>3</Pages>
  <Words>10114</Words>
  <Application>Microsoft Office PowerPoint</Application>
  <PresentationFormat>On-screen Show (4:3)</PresentationFormat>
  <Paragraphs>1091</Paragraphs>
  <Slides>42</Slides>
  <Notes>42</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LOGSA July 2014</vt:lpstr>
      <vt:lpstr>FACER</vt:lpstr>
      <vt:lpstr>7_Custom Design</vt:lpstr>
      <vt:lpstr>Product Support Analysis, Logistics Product Data, &amp; Reliability, Availability and Maintainability  </vt:lpstr>
      <vt:lpstr>Objectives</vt:lpstr>
      <vt:lpstr>Slide 3</vt:lpstr>
      <vt:lpstr>Slide 4</vt:lpstr>
      <vt:lpstr>Slide 5</vt:lpstr>
      <vt:lpstr>Product Support Analysis</vt:lpstr>
      <vt:lpstr>Product Support Analysis (PSA)</vt:lpstr>
      <vt:lpstr>PSA</vt:lpstr>
      <vt:lpstr>PSA Activities</vt:lpstr>
      <vt:lpstr>PSA Activities</vt:lpstr>
      <vt:lpstr>PSA Activities in the Life Cycle</vt:lpstr>
      <vt:lpstr>Why do we support the system?</vt:lpstr>
      <vt:lpstr>How do we support the system?</vt:lpstr>
      <vt:lpstr>Product Support Analysis – MSA Phase</vt:lpstr>
      <vt:lpstr>Product Support Analysis – TMRR Phase</vt:lpstr>
      <vt:lpstr>Product Support Analysis – EMD Phase</vt:lpstr>
      <vt:lpstr>       Product Support Analysis – P&amp;D / O&amp;S Phase</vt:lpstr>
      <vt:lpstr>Logistics Product Data</vt:lpstr>
      <vt:lpstr>LPD - SAE GEIA-STD-0007</vt:lpstr>
      <vt:lpstr>SAE GEIA-STD-0007 - Handbooks</vt:lpstr>
      <vt:lpstr>LPD - Graphical Comparison </vt:lpstr>
      <vt:lpstr>SAE GEIA-STD-0007 Entities</vt:lpstr>
      <vt:lpstr>Data Development Example</vt:lpstr>
      <vt:lpstr>Slide 24</vt:lpstr>
      <vt:lpstr>              PSA, Design Requirements Analysis in MSA Phase   …                 </vt:lpstr>
      <vt:lpstr>       SAE GEIA-STD-0007 Data Relationships</vt:lpstr>
      <vt:lpstr>PSA – OEM Analysis Process</vt:lpstr>
      <vt:lpstr>RAM, FMECA/FTA Data</vt:lpstr>
      <vt:lpstr>Task Analysis Data </vt:lpstr>
      <vt:lpstr>Bill of Materials - Example</vt:lpstr>
      <vt:lpstr>SAE GEIA-STD-0007  Data Relationships-Summary</vt:lpstr>
      <vt:lpstr>     SAE GEIA-STD-0007B Support Products</vt:lpstr>
      <vt:lpstr> Support Products (Continued)</vt:lpstr>
      <vt:lpstr>Resource Documents</vt:lpstr>
      <vt:lpstr>Resource Documents</vt:lpstr>
      <vt:lpstr>Want to Know MORE?</vt:lpstr>
      <vt:lpstr>Want to Know MORE?</vt:lpstr>
      <vt:lpstr>        Failure Modes, Effects and Criticality Analysis (FMECA)</vt:lpstr>
      <vt:lpstr>Fault Tree Analysis (FTA)</vt:lpstr>
      <vt:lpstr>Reliability Centered Maintenance Analysis (RCM)</vt:lpstr>
      <vt:lpstr>Level of Repair Analysis (LORA)</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GEIA-STD/HB-0007 Training</dc:title>
  <dc:subject>GEIA-STD/HB-0007</dc:subject>
  <dc:creator>LOGSA</dc:creator>
  <cp:keywords>Army</cp:keywords>
  <cp:lastModifiedBy>Willette-JL</cp:lastModifiedBy>
  <cp:revision>2720</cp:revision>
  <cp:lastPrinted>1998-04-28T14:59:55Z</cp:lastPrinted>
  <dcterms:created xsi:type="dcterms:W3CDTF">1996-07-17T15:59:58Z</dcterms:created>
  <dcterms:modified xsi:type="dcterms:W3CDTF">2014-11-07T14:55:04Z</dcterms:modified>
</cp:coreProperties>
</file>