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96" r:id="rId3"/>
    <p:sldId id="300" r:id="rId4"/>
    <p:sldId id="321" r:id="rId5"/>
    <p:sldId id="320" r:id="rId6"/>
    <p:sldId id="309" r:id="rId7"/>
    <p:sldId id="322" r:id="rId8"/>
    <p:sldId id="311" r:id="rId9"/>
    <p:sldId id="324" r:id="rId10"/>
    <p:sldId id="313" r:id="rId11"/>
    <p:sldId id="323" r:id="rId12"/>
    <p:sldId id="315" r:id="rId13"/>
    <p:sldId id="316" r:id="rId14"/>
    <p:sldId id="318" r:id="rId15"/>
    <p:sldId id="319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Gauldin" initials="MG" lastIdx="22" clrIdx="0"/>
  <p:cmAuthor id="1" name="RFAL" initials="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9E94A-7A4F-4F13-B9B2-50133A04C6F2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D3B1-EC4F-442E-B22A-A62AF42C0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pictures; walk through extrusion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D3B1-EC4F-442E-B22A-A62AF42C03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FAB06-B16A-4BF0-B6F8-B594A4E17BE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997133-CDDC-4E0D-B4FD-7AA43F4C4E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" y="1666771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81000" y="1676400"/>
            <a:ext cx="8382000" cy="533400"/>
          </a:xfrm>
        </p:spPr>
        <p:txBody>
          <a:bodyPr/>
          <a:lstStyle>
            <a:lvl1pPr algn="l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81000" y="2438400"/>
            <a:ext cx="4267200" cy="350520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Char char="•"/>
              <a:defRPr sz="1600" b="1">
                <a:solidFill>
                  <a:schemeClr val="tx1"/>
                </a:solidFill>
              </a:defRPr>
            </a:lvl1pPr>
            <a:lvl2pPr algn="l">
              <a:defRPr sz="1800" b="1"/>
            </a:lvl2pPr>
            <a:lvl3pPr algn="l">
              <a:defRPr sz="1600" b="1"/>
            </a:lvl3pPr>
            <a:lvl4pPr algn="l">
              <a:defRPr sz="1400" b="1"/>
            </a:lvl4pPr>
            <a:lvl5pPr algn="l"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648200" y="2438400"/>
            <a:ext cx="4114800" cy="35052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600" b="1"/>
            </a:lvl3pPr>
            <a:lvl4pPr algn="l">
              <a:defRPr sz="1400" b="1"/>
            </a:lvl4pPr>
            <a:lvl5pPr algn="l"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6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FAB06-B16A-4BF0-B6F8-B594A4E17BE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997133-CDDC-4E0D-B4FD-7AA43F4C4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FAB06-B16A-4BF0-B6F8-B594A4E17BE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997133-CDDC-4E0D-B4FD-7AA43F4C4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672FAB06-B16A-4BF0-B6F8-B594A4E17BE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1997133-CDDC-4E0D-B4FD-7AA43F4C4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81000"/>
            <a:ext cx="8382000" cy="617252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57200" y="2514601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57200" y="3886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4038600" y="6400661"/>
            <a:ext cx="1447800" cy="414149"/>
            <a:chOff x="4038600" y="6400661"/>
            <a:chExt cx="1447800" cy="41414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103846" y="6400661"/>
              <a:ext cx="1012507" cy="22873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4038600" y="6553200"/>
              <a:ext cx="1447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0" dirty="0" smtClean="0"/>
                <a:t>Research Institute</a:t>
              </a:r>
              <a:endParaRPr lang="en-US" sz="105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5809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hyperlink" Target="http://rfal.uah.edu/" TargetMode="External"/><Relationship Id="rId4" Type="http://schemas.openxmlformats.org/officeDocument/2006/relationships/hyperlink" Target="mailto:rhb0004Last@uah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381000"/>
            <a:ext cx="8382000" cy="617252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1775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Extrusion of Ionic Liquid Rayon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37338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R. Hunter Bray</a:t>
            </a:r>
          </a:p>
          <a:p>
            <a:r>
              <a:rPr lang="en-US" sz="2000" dirty="0" smtClean="0">
                <a:solidFill>
                  <a:schemeClr val="tx1"/>
                </a:solidFill>
                <a:hlinkClick r:id="rId4"/>
              </a:rPr>
              <a:t>rhb0004@uah.edu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Reliability and Failure Analysis Lab</a:t>
            </a:r>
          </a:p>
          <a:p>
            <a:r>
              <a:rPr lang="en-US" sz="2000" dirty="0" smtClean="0">
                <a:solidFill>
                  <a:schemeClr val="tx1"/>
                </a:solidFill>
                <a:hlinkClick r:id="rId5"/>
              </a:rPr>
              <a:t>http://rfal.uah.edu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Current Extrusions: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037958" y="2133600"/>
            <a:ext cx="70979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 How the extrusions are done:</a:t>
            </a:r>
          </a:p>
          <a:p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Bottle of mixture is loaded into a pressure vessel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Mixture is forced through a </a:t>
            </a:r>
            <a:r>
              <a:rPr lang="en-US" sz="1600" b="1" dirty="0" err="1" smtClean="0"/>
              <a:t>spinnerette</a:t>
            </a:r>
            <a:r>
              <a:rPr lang="en-US" sz="1600" b="1" dirty="0" smtClean="0"/>
              <a:t> head into a coagulation bath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Fibers receive additional washing in additional baths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0" lvl="1"/>
            <a:r>
              <a:rPr lang="en-US" sz="1600" b="1" dirty="0" smtClean="0"/>
              <a:t>Three main sections of the extrusion line:</a:t>
            </a: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Pressure vessel assembly and </a:t>
            </a:r>
            <a:r>
              <a:rPr lang="en-US" sz="1600" b="1" dirty="0" err="1" smtClean="0"/>
              <a:t>spinnerette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Coagulation and wash baths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Drying and Collection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955" y="1371600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 </a:t>
            </a:r>
            <a:endParaRPr lang="en-US" sz="1400" dirty="0" smtClean="0"/>
          </a:p>
          <a:p>
            <a:pPr algn="ctr"/>
            <a:r>
              <a:rPr lang="en-US" sz="2400" b="1" dirty="0" smtClean="0"/>
              <a:t>Wet spinning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52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Pressure Vessel &amp; Spinneret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07051" y="1371600"/>
            <a:ext cx="79727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Pressure vessel:</a:t>
            </a:r>
          </a:p>
          <a:p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Uses pressure to force the mixture to the </a:t>
            </a:r>
            <a:r>
              <a:rPr lang="en-US" sz="1600" b="1" dirty="0" smtClean="0"/>
              <a:t>spinneret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Line is heated to reduce the viscosity of the </a:t>
            </a:r>
            <a:r>
              <a:rPr lang="en-US" sz="1600" b="1" dirty="0" smtClean="0"/>
              <a:t>mixture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Gear pump is an option if higher pressures are </a:t>
            </a:r>
            <a:r>
              <a:rPr lang="en-US" sz="1600" b="1" dirty="0" smtClean="0"/>
              <a:t>desired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0" lvl="1"/>
            <a:r>
              <a:rPr lang="en-US" sz="1600" b="1" dirty="0" smtClean="0"/>
              <a:t>Spinneret:</a:t>
            </a: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Fits into an assembly attached to the pressure </a:t>
            </a:r>
            <a:r>
              <a:rPr lang="en-US" sz="1600" b="1" dirty="0" smtClean="0"/>
              <a:t>vessel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Contains </a:t>
            </a:r>
            <a:r>
              <a:rPr lang="en-US" sz="1600" b="1" dirty="0" smtClean="0"/>
              <a:t>hair sized and smaller </a:t>
            </a:r>
            <a:r>
              <a:rPr lang="en-US" sz="1600" b="1" dirty="0" smtClean="0"/>
              <a:t>holes for the mixture to enter the </a:t>
            </a:r>
            <a:r>
              <a:rPr lang="en-US" sz="1600" b="1" dirty="0" smtClean="0"/>
              <a:t>coagulation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Hole size affects fiber size more than </a:t>
            </a:r>
            <a:r>
              <a:rPr lang="en-US" sz="1600" b="1" dirty="0" smtClean="0"/>
              <a:t>anything</a:t>
            </a:r>
            <a:endParaRPr lang="en-US" sz="1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955" y="137160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 </a:t>
            </a:r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t="12210" r="25628"/>
          <a:stretch/>
        </p:blipFill>
        <p:spPr bwMode="auto">
          <a:xfrm>
            <a:off x="1371600" y="4191000"/>
            <a:ext cx="2255108" cy="2277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2" t="21091" r="24410" b="14020"/>
          <a:stretch/>
        </p:blipFill>
        <p:spPr bwMode="auto">
          <a:xfrm>
            <a:off x="5029200" y="4105480"/>
            <a:ext cx="2743200" cy="2348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810000" y="5181600"/>
            <a:ext cx="990600" cy="232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Coagulation and Wash Baths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2005" y="3447633"/>
            <a:ext cx="79578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Coagulation:</a:t>
            </a:r>
          </a:p>
          <a:p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Bath where fibers are precipitated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Heated bath of either water or alcohol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Most of Ionic Liquid is washed out in this </a:t>
            </a:r>
            <a:r>
              <a:rPr lang="en-US" sz="1600" b="1" dirty="0" smtClean="0"/>
              <a:t>bath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0" lvl="1"/>
            <a:r>
              <a:rPr lang="en-US" sz="1600" b="1" dirty="0" smtClean="0"/>
              <a:t>Wash Baths:</a:t>
            </a: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Baths that provide additional </a:t>
            </a:r>
            <a:r>
              <a:rPr lang="en-US" sz="1600" b="1" dirty="0" smtClean="0"/>
              <a:t>washing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Rollers pull fibers through baths and keep fibers under tension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Heated baths of either water or alcohol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Should wash out most of remaining Ionic </a:t>
            </a:r>
            <a:r>
              <a:rPr lang="en-US" sz="1600" b="1" dirty="0" smtClean="0"/>
              <a:t>liquid</a:t>
            </a:r>
            <a:endParaRPr lang="en-US" sz="16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 r="21679"/>
          <a:stretch/>
        </p:blipFill>
        <p:spPr bwMode="auto">
          <a:xfrm>
            <a:off x="2057127" y="1006908"/>
            <a:ext cx="5029745" cy="272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1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Drying and Collecting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07051" y="1525488"/>
            <a:ext cx="41411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Dryer:</a:t>
            </a:r>
          </a:p>
          <a:p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Uses hot, slow moving air to dry the fibers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Fan is occasionally added to improve drying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Very important, fibers drying on collector may stick together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0" lvl="1"/>
            <a:r>
              <a:rPr lang="en-US" sz="1600" b="1" dirty="0" smtClean="0"/>
              <a:t>Collector:</a:t>
            </a: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Simple spooling mechanism used to collect </a:t>
            </a:r>
            <a:r>
              <a:rPr lang="en-US" sz="1600" b="1" dirty="0" smtClean="0"/>
              <a:t>fibers</a:t>
            </a:r>
            <a:endParaRPr lang="en-US" sz="1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955" y="137160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 </a:t>
            </a:r>
            <a:endParaRPr lang="en-US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2" r="27561"/>
          <a:stretch/>
        </p:blipFill>
        <p:spPr bwMode="auto">
          <a:xfrm>
            <a:off x="4776235" y="1262449"/>
            <a:ext cx="3703578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r="18359"/>
          <a:stretch/>
        </p:blipFill>
        <p:spPr bwMode="auto">
          <a:xfrm>
            <a:off x="5334000" y="3886200"/>
            <a:ext cx="3124200" cy="245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6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Post Extrusion Verification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07051" y="1525488"/>
            <a:ext cx="441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Each extrusion’s variables differ:</a:t>
            </a:r>
          </a:p>
          <a:p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0" lvl="1"/>
            <a:r>
              <a:rPr lang="en-US" sz="1600" b="1" dirty="0"/>
              <a:t>Issues with extrusion can be </a:t>
            </a:r>
            <a:r>
              <a:rPr lang="en-US" sz="1600" b="1" dirty="0" smtClean="0"/>
              <a:t>present</a:t>
            </a:r>
          </a:p>
          <a:p>
            <a:pPr marL="0" lvl="1"/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Fibers in a tow sticking together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Unusual geometry of fiber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Fibers containing excess IL after collected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Issues  with the fiber due to mixture problems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lvl="1"/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5955" y="137160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 </a:t>
            </a:r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191000" y="152400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Tests to analyze and verify fibers</a:t>
            </a:r>
          </a:p>
          <a:p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Physical observation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Tensile testing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Purity testing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Microscopy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Comparisons </a:t>
            </a:r>
            <a:r>
              <a:rPr lang="en-US" sz="1600" b="1" dirty="0" smtClean="0"/>
              <a:t>to industrial rayon</a:t>
            </a:r>
            <a:endParaRPr lang="en-US" sz="16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86010"/>
            <a:ext cx="1524000" cy="2242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4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Recap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219200" y="1776948"/>
            <a:ext cx="441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Making of mixtures:</a:t>
            </a:r>
          </a:p>
          <a:p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Has gone through three evolutions reducing time required for </a:t>
            </a:r>
            <a:r>
              <a:rPr lang="en-US" sz="1600" b="1" dirty="0" smtClean="0"/>
              <a:t>mixing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0" lvl="1"/>
            <a:r>
              <a:rPr lang="en-US" sz="1600" b="1" dirty="0" smtClean="0"/>
              <a:t>Extruding:</a:t>
            </a: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Also has experienced three evolutions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Fibers are made by extruding a mixture of IL and cellulose into a </a:t>
            </a:r>
            <a:r>
              <a:rPr lang="en-US" sz="1600" b="1" dirty="0" smtClean="0"/>
              <a:t>coagulant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Has moved from 6” to thousands of meters of fiber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Requires verification because each extrusion is usually different and various problems can appear in the </a:t>
            </a:r>
            <a:r>
              <a:rPr lang="en-US" sz="1600" b="1" dirty="0" smtClean="0"/>
              <a:t>fibers</a:t>
            </a:r>
            <a:endParaRPr lang="en-US" sz="1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955" y="137160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 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854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6048"/>
            <a:ext cx="8183880" cy="4187952"/>
          </a:xfrm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UAHuntsville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R. Hunter Bray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RFAL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Rfal.uah.edu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rhb0004@uah.edu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Ionic Liquid </a:t>
            </a:r>
            <a:r>
              <a:rPr lang="en-US" sz="3600" dirty="0" smtClean="0"/>
              <a:t>Rayon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1000" y="990600"/>
            <a:ext cx="441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What is Ionic Liquid Rayon?</a:t>
            </a:r>
            <a:endParaRPr lang="en-US" sz="1600" dirty="0" smtClean="0"/>
          </a:p>
          <a:p>
            <a:r>
              <a:rPr lang="en-US" sz="1600" b="1" dirty="0" smtClean="0"/>
              <a:t> 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Smaller-than-hair, cellulose </a:t>
            </a:r>
            <a:r>
              <a:rPr lang="en-US" sz="1600" b="1" dirty="0" smtClean="0"/>
              <a:t>based </a:t>
            </a:r>
            <a:r>
              <a:rPr lang="en-US" sz="1600" b="1" dirty="0" smtClean="0"/>
              <a:t>fiber </a:t>
            </a:r>
            <a:r>
              <a:rPr lang="en-US" sz="1600" b="1" dirty="0" smtClean="0"/>
              <a:t>currently in </a:t>
            </a:r>
            <a:r>
              <a:rPr lang="en-US" sz="1600" b="1" dirty="0" smtClean="0"/>
              <a:t>development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Created by dissolving cellulose in IL and extruding the mixture into a coagulation </a:t>
            </a:r>
            <a:r>
              <a:rPr lang="en-US" sz="1600" b="1" dirty="0" smtClean="0"/>
              <a:t>bath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Has </a:t>
            </a:r>
            <a:r>
              <a:rPr lang="en-US" sz="1600" b="1" dirty="0" smtClean="0"/>
              <a:t>many potential uses including clothing and carbon fiber </a:t>
            </a:r>
            <a:r>
              <a:rPr lang="en-US" sz="1600" b="1" dirty="0" smtClean="0"/>
              <a:t>precursor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Our goal: develop this process to match current industrial rayon processes.</a:t>
            </a:r>
            <a:endParaRPr lang="en-US" sz="16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267200" y="23622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 smtClean="0"/>
          </a:p>
        </p:txBody>
      </p:sp>
      <p:pic>
        <p:nvPicPr>
          <p:cNvPr id="10" name="Picture 9" descr="DSC_0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810000"/>
            <a:ext cx="378602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SC_0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1143000"/>
            <a:ext cx="3773183" cy="250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3" descr="DSC_01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810000"/>
            <a:ext cx="3847672" cy="255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3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Ionic Liquids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441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What are Ionic Liquids?</a:t>
            </a:r>
            <a:endParaRPr lang="en-US" sz="1600" dirty="0" smtClean="0"/>
          </a:p>
          <a:p>
            <a:r>
              <a:rPr lang="en-US" sz="1600" b="1" dirty="0" smtClean="0"/>
              <a:t> 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Organic compounds that are ionic and behave as a molten salt at temperatures under 100 deg. C.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/>
              <a:t>Act as organic </a:t>
            </a:r>
            <a:r>
              <a:rPr lang="en-US" sz="1600" b="1" dirty="0" smtClean="0"/>
              <a:t>solvents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Almost nonexistent vapor pressure; can be dissolve in solutions and </a:t>
            </a:r>
            <a:r>
              <a:rPr lang="en-US" sz="1600" b="1" dirty="0" smtClean="0"/>
              <a:t>recovered 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</p:txBody>
      </p:sp>
      <p:pic>
        <p:nvPicPr>
          <p:cNvPr id="1026" name="Picture 2" descr="C:\Documents and Settings\RFAL\My Documents\My Pictures\DSC_0103.jpg"/>
          <p:cNvPicPr>
            <a:picLocks noChangeAspect="1" noChangeArrowheads="1"/>
          </p:cNvPicPr>
          <p:nvPr/>
        </p:nvPicPr>
        <p:blipFill>
          <a:blip r:embed="rId5" cstate="print"/>
          <a:srcRect l="39110" t="6706" r="23579" b="18386"/>
          <a:stretch>
            <a:fillRect/>
          </a:stretch>
        </p:blipFill>
        <p:spPr bwMode="auto">
          <a:xfrm>
            <a:off x="4876800" y="114300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DSC_0054.jpg"/>
          <p:cNvPicPr>
            <a:picLocks noChangeAspect="1"/>
          </p:cNvPicPr>
          <p:nvPr/>
        </p:nvPicPr>
        <p:blipFill>
          <a:blip r:embed="rId6" cstate="print"/>
          <a:srcRect l="8856" r="11443" b="20000"/>
          <a:stretch>
            <a:fillRect/>
          </a:stretch>
        </p:blipFill>
        <p:spPr>
          <a:xfrm>
            <a:off x="990600" y="3962400"/>
            <a:ext cx="30861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3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Making the Mixture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46931" y="2068467"/>
            <a:ext cx="381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The Process:</a:t>
            </a:r>
            <a:endParaRPr lang="en-US" sz="1600" dirty="0" smtClean="0"/>
          </a:p>
          <a:p>
            <a:r>
              <a:rPr lang="en-US" sz="1600" b="1" dirty="0" smtClean="0"/>
              <a:t> 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Dry the Ionic Liquid and </a:t>
            </a:r>
            <a:r>
              <a:rPr lang="en-US" sz="1600" b="1" dirty="0" smtClean="0"/>
              <a:t>cellulose 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Weigh dried Ionic Liquid to determine the amount of dry cellulose </a:t>
            </a:r>
            <a:r>
              <a:rPr lang="en-US" sz="1600" b="1" dirty="0" smtClean="0"/>
              <a:t>needed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Slowly add in cellulose while applying heat and </a:t>
            </a:r>
            <a:r>
              <a:rPr lang="en-US" sz="1600" b="1" dirty="0" smtClean="0"/>
              <a:t>mixing</a:t>
            </a:r>
            <a:endParaRPr lang="en-US" sz="1600" b="1" dirty="0" smtClean="0"/>
          </a:p>
          <a:p>
            <a:pPr lvl="1"/>
            <a:endParaRPr lang="en-US" sz="16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267200" y="23622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3" t="10784" r="22761"/>
          <a:stretch/>
        </p:blipFill>
        <p:spPr bwMode="auto">
          <a:xfrm>
            <a:off x="4952998" y="1819051"/>
            <a:ext cx="3435409" cy="3614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8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Early Mixing Methods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 </a:t>
            </a:r>
            <a:endParaRPr lang="en-US" sz="1400" dirty="0"/>
          </a:p>
          <a:p>
            <a:pPr algn="ctr"/>
            <a:r>
              <a:rPr lang="en-US" sz="2400" b="1" dirty="0" smtClean="0"/>
              <a:t>Hot Plate Method: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19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How it works:</a:t>
            </a:r>
            <a:endParaRPr lang="en-US" sz="1600" dirty="0" smtClean="0"/>
          </a:p>
          <a:p>
            <a:r>
              <a:rPr lang="en-US" sz="1600" b="1" dirty="0" smtClean="0"/>
              <a:t> 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Magnetic stir bar inside bottle used to mix IL and </a:t>
            </a:r>
            <a:r>
              <a:rPr lang="en-US" sz="1600" b="1" dirty="0" smtClean="0"/>
              <a:t>cellulose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Heated with plate from the </a:t>
            </a:r>
            <a:r>
              <a:rPr lang="en-US" sz="1600" b="1" dirty="0" smtClean="0"/>
              <a:t>bottom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r>
              <a:rPr lang="en-US" sz="1600" b="1" dirty="0" smtClean="0"/>
              <a:t>Issues</a:t>
            </a:r>
            <a:r>
              <a:rPr lang="en-US" sz="1600" b="1" dirty="0" smtClean="0"/>
              <a:t>:</a:t>
            </a:r>
            <a:br>
              <a:rPr lang="en-US" sz="1600" b="1" dirty="0" smtClean="0"/>
            </a:b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/>
              <a:t>Mixing </a:t>
            </a:r>
            <a:r>
              <a:rPr lang="en-US" sz="1600" b="1" dirty="0" smtClean="0"/>
              <a:t>takes a </a:t>
            </a:r>
            <a:r>
              <a:rPr lang="en-US" sz="1600" b="1" dirty="0"/>
              <a:t>very long </a:t>
            </a:r>
            <a:r>
              <a:rPr lang="en-US" sz="1600" b="1" dirty="0" smtClean="0"/>
              <a:t>time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Shear throughout mixture for mixing is difficult to achieve with stir bar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Temperature </a:t>
            </a:r>
            <a:r>
              <a:rPr lang="en-US" sz="1600" b="1" dirty="0" smtClean="0"/>
              <a:t>difference between plate and mix is </a:t>
            </a:r>
            <a:r>
              <a:rPr lang="en-US" sz="1600" b="1" dirty="0" smtClean="0"/>
              <a:t>significant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Cellulose may get </a:t>
            </a:r>
            <a:r>
              <a:rPr lang="en-US" sz="1600" b="1" dirty="0" smtClean="0"/>
              <a:t>burned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Mixture </a:t>
            </a:r>
            <a:r>
              <a:rPr lang="en-US" sz="1600" b="1" dirty="0" smtClean="0"/>
              <a:t>may take days to </a:t>
            </a:r>
            <a:r>
              <a:rPr lang="en-US" sz="1600" b="1" dirty="0" smtClean="0"/>
              <a:t>achieve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4724400" y="1524000"/>
            <a:ext cx="4038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 </a:t>
            </a:r>
            <a:endParaRPr lang="en-US" sz="1400" dirty="0"/>
          </a:p>
          <a:p>
            <a:pPr algn="ctr"/>
            <a:r>
              <a:rPr lang="en-US" sz="2400" b="1" dirty="0" smtClean="0"/>
              <a:t>Oil Bath Method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4724400" y="1862554"/>
            <a:ext cx="0" cy="4233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76800" y="23622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How it works:</a:t>
            </a:r>
            <a:endParaRPr lang="en-US" sz="1600" dirty="0" smtClean="0"/>
          </a:p>
          <a:p>
            <a:r>
              <a:rPr lang="en-US" sz="1600" b="1" dirty="0" smtClean="0"/>
              <a:t> 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Mixture is heated from the bottom and sides with an oil </a:t>
            </a:r>
            <a:r>
              <a:rPr lang="en-US" sz="1600" b="1" dirty="0" smtClean="0"/>
              <a:t>bath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Electric motor turns an impeller for </a:t>
            </a:r>
            <a:r>
              <a:rPr lang="en-US" sz="1600" b="1" dirty="0" smtClean="0"/>
              <a:t>mixing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r>
              <a:rPr lang="en-US" sz="1600" b="1" dirty="0"/>
              <a:t>Issues:</a:t>
            </a:r>
            <a:br>
              <a:rPr lang="en-US" sz="1600" b="1" dirty="0"/>
            </a:b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/>
              <a:t>Mixing still takes a long </a:t>
            </a:r>
            <a:r>
              <a:rPr lang="en-US" sz="1600" b="1" dirty="0" smtClean="0"/>
              <a:t>time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r>
              <a:rPr lang="en-US" sz="1600" b="1" dirty="0"/>
              <a:t>Advantages over the hot plate</a:t>
            </a:r>
            <a:r>
              <a:rPr lang="en-US" sz="1600" b="1" dirty="0" smtClean="0"/>
              <a:t>:</a:t>
            </a:r>
          </a:p>
          <a:p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Faster heating time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Higher shear for mixing is </a:t>
            </a:r>
            <a:r>
              <a:rPr lang="en-US" sz="1600" b="1" dirty="0" smtClean="0"/>
              <a:t>achieved 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8074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Current Mixing Methods: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 </a:t>
            </a:r>
            <a:endParaRPr lang="en-US" sz="1400" dirty="0" smtClean="0"/>
          </a:p>
          <a:p>
            <a:pPr algn="ctr"/>
            <a:r>
              <a:rPr lang="en-US" sz="2400" b="1" dirty="0" smtClean="0"/>
              <a:t>Industrial Microwave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33400" y="2286000"/>
            <a:ext cx="403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How it works:</a:t>
            </a:r>
            <a:endParaRPr lang="en-US" sz="1600" dirty="0" smtClean="0"/>
          </a:p>
          <a:p>
            <a:r>
              <a:rPr lang="en-US" sz="1600" b="1" dirty="0" smtClean="0"/>
              <a:t> 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Mixture is heated in intervals using </a:t>
            </a:r>
            <a:r>
              <a:rPr lang="en-US" sz="1600" b="1" dirty="0" smtClean="0"/>
              <a:t>microwaves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Electric motor turns an glass impeller for </a:t>
            </a:r>
            <a:r>
              <a:rPr lang="en-US" sz="1600" b="1" dirty="0" smtClean="0"/>
              <a:t>mixing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r>
              <a:rPr lang="en-US" sz="1600" b="1" dirty="0" smtClean="0"/>
              <a:t>Issues:</a:t>
            </a:r>
            <a:br>
              <a:rPr lang="en-US" sz="1600" b="1" dirty="0" smtClean="0"/>
            </a:b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If heating isn’t carefully monitored cellulose will </a:t>
            </a:r>
            <a:r>
              <a:rPr lang="en-US" sz="1600" b="1" dirty="0" smtClean="0"/>
              <a:t>burn</a:t>
            </a: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Care must be taken with glass impeller due to cost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r>
              <a:rPr lang="en-US" sz="1600" b="1" dirty="0" smtClean="0"/>
              <a:t>Advantages </a:t>
            </a:r>
            <a:r>
              <a:rPr lang="en-US" sz="1600" b="1" dirty="0"/>
              <a:t>over other methods: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Mixing generally takes &lt; 1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r="9998"/>
          <a:stretch/>
        </p:blipFill>
        <p:spPr bwMode="auto">
          <a:xfrm>
            <a:off x="4609070" y="2514600"/>
            <a:ext cx="4016689" cy="3315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1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Extrusion Process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33400" y="1371600"/>
            <a:ext cx="8077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Basic Idea:</a:t>
            </a:r>
            <a:endParaRPr lang="en-US" sz="1600" dirty="0" smtClean="0"/>
          </a:p>
          <a:p>
            <a:r>
              <a:rPr lang="en-US" sz="1600" b="1" dirty="0" smtClean="0"/>
              <a:t> 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A mixture is heated to reduce its </a:t>
            </a:r>
            <a:r>
              <a:rPr lang="en-US" sz="1600" b="1" dirty="0" smtClean="0"/>
              <a:t>viscosity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The hot mixture is forced through a hole into a coagulation </a:t>
            </a:r>
            <a:r>
              <a:rPr lang="en-US" sz="1600" b="1" dirty="0" smtClean="0"/>
              <a:t>medium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The mixture exits the hole/holes and enters the coagulation bath. 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600" b="1" dirty="0" smtClean="0"/>
              <a:t>Causes the IL to dissipate into the coagulation and the cellulose to precipitate into a </a:t>
            </a:r>
            <a:r>
              <a:rPr lang="en-US" sz="1600" b="1" dirty="0" smtClean="0"/>
              <a:t>fiber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476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First Extrusions: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2006" y="2041687"/>
            <a:ext cx="441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 How the extrusions were done:</a:t>
            </a:r>
          </a:p>
          <a:p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Hypodermic needle with tips ground flat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Coagulation medium was heated water in a </a:t>
            </a:r>
            <a:r>
              <a:rPr lang="en-US" sz="1600" b="1" dirty="0" smtClean="0"/>
              <a:t>beaker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Fibers were extruded by hand into these beakers and then were collected and </a:t>
            </a:r>
            <a:r>
              <a:rPr lang="en-US" sz="1600" b="1" dirty="0" smtClean="0"/>
              <a:t>dried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Made fibers no more than around a couple feet </a:t>
            </a:r>
            <a:r>
              <a:rPr lang="en-US" sz="1600" b="1" dirty="0" smtClean="0"/>
              <a:t>long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0" lvl="1"/>
            <a:r>
              <a:rPr lang="en-US" sz="1600" b="1" dirty="0"/>
              <a:t>Lessons learned: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#1 that we could successfully created fibers using this method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Learned the importance of wash time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Observed shrinking of fibers as they dried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955" y="1371600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 </a:t>
            </a:r>
            <a:endParaRPr lang="en-US" sz="1400" dirty="0" smtClean="0"/>
          </a:p>
          <a:p>
            <a:pPr algn="ctr"/>
            <a:r>
              <a:rPr lang="en-US" sz="2400" b="1" dirty="0" smtClean="0"/>
              <a:t>Hypodermic Needles</a:t>
            </a:r>
            <a:endParaRPr lang="en-US" sz="2000" dirty="0"/>
          </a:p>
        </p:txBody>
      </p:sp>
      <p:pic>
        <p:nvPicPr>
          <p:cNvPr id="9" name="Content Placeholder 5" descr="DSC_0456.jpg"/>
          <p:cNvPicPr>
            <a:picLocks noGr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6022" y="2209800"/>
            <a:ext cx="3476368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0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" y="77268"/>
            <a:ext cx="1720215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6" y="0"/>
            <a:ext cx="1328374" cy="102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First Evolution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2006" y="1725821"/>
            <a:ext cx="80123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 Process:</a:t>
            </a:r>
          </a:p>
          <a:p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2-ton hydraulic press was outfitted with a custom extrusion head made using </a:t>
            </a:r>
            <a:r>
              <a:rPr lang="en-US" sz="1600" b="1" dirty="0" smtClean="0"/>
              <a:t>needles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Heated water was placed into coagulation tank where the fibers were </a:t>
            </a:r>
            <a:r>
              <a:rPr lang="en-US" sz="1600" b="1" dirty="0" smtClean="0"/>
              <a:t>extruded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Increased length of fibers to around 20 </a:t>
            </a:r>
            <a:r>
              <a:rPr lang="en-US" sz="1600" b="1" dirty="0" smtClean="0"/>
              <a:t>feet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0" lvl="1"/>
            <a:r>
              <a:rPr lang="en-US" sz="1600" b="1" dirty="0"/>
              <a:t>Lessons learned: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Multiple fibers spun stuck </a:t>
            </a:r>
            <a:r>
              <a:rPr lang="en-US" sz="1600" b="1" dirty="0" smtClean="0"/>
              <a:t>together</a:t>
            </a: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Observed that when fibers dried on a surface, a flat spot would </a:t>
            </a:r>
            <a:r>
              <a:rPr lang="en-US" sz="1600" b="1" dirty="0" smtClean="0"/>
              <a:t>develop</a:t>
            </a:r>
            <a:endParaRPr lang="en-US" sz="1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955" y="1371600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 </a:t>
            </a:r>
            <a:endParaRPr lang="en-US" sz="1400" dirty="0" smtClean="0"/>
          </a:p>
          <a:p>
            <a:pPr algn="ctr"/>
            <a:r>
              <a:rPr lang="en-US" sz="2400" b="1" dirty="0" smtClean="0"/>
              <a:t>Hydraulic Press</a:t>
            </a:r>
            <a:endParaRPr lang="en-US" sz="2000" dirty="0"/>
          </a:p>
        </p:txBody>
      </p:sp>
      <p:pic>
        <p:nvPicPr>
          <p:cNvPr id="3074" name="Picture 2" descr="C:\Users\NewStaff2\Pictures\Hydraulic setu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4458" r="38006" b="27881"/>
          <a:stretch/>
        </p:blipFill>
        <p:spPr bwMode="auto">
          <a:xfrm>
            <a:off x="2362200" y="4648200"/>
            <a:ext cx="3864288" cy="141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F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RFAL theme</Template>
  <TotalTime>20882</TotalTime>
  <Words>392</Words>
  <Application>Microsoft Office PowerPoint</Application>
  <PresentationFormat>On-screen Show (4:3)</PresentationFormat>
  <Paragraphs>226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RFAL theme</vt:lpstr>
      <vt:lpstr>Extrusion of Ionic Liquid Rayon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RFAL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Gauldin</dc:creator>
  <cp:lastModifiedBy>Hunter</cp:lastModifiedBy>
  <cp:revision>1531</cp:revision>
  <dcterms:created xsi:type="dcterms:W3CDTF">2013-07-10T12:22:57Z</dcterms:created>
  <dcterms:modified xsi:type="dcterms:W3CDTF">2014-11-04T20:12:08Z</dcterms:modified>
</cp:coreProperties>
</file>