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352" r:id="rId3"/>
    <p:sldId id="354" r:id="rId4"/>
    <p:sldId id="355" r:id="rId5"/>
    <p:sldId id="356" r:id="rId6"/>
    <p:sldId id="357" r:id="rId7"/>
    <p:sldId id="358" r:id="rId8"/>
    <p:sldId id="348" r:id="rId9"/>
    <p:sldId id="338" r:id="rId10"/>
    <p:sldId id="339" r:id="rId11"/>
    <p:sldId id="340" r:id="rId12"/>
    <p:sldId id="341" r:id="rId13"/>
    <p:sldId id="342" r:id="rId14"/>
    <p:sldId id="349" r:id="rId15"/>
    <p:sldId id="359" r:id="rId16"/>
    <p:sldId id="360" r:id="rId17"/>
    <p:sldId id="362" r:id="rId18"/>
    <p:sldId id="363" r:id="rId19"/>
    <p:sldId id="335" r:id="rId20"/>
    <p:sldId id="336" r:id="rId21"/>
    <p:sldId id="353" r:id="rId22"/>
    <p:sldId id="33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7" d="100"/>
          <a:sy n="77" d="100"/>
        </p:scale>
        <p:origin x="-82" y="-21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F7289-F14A-4429-A674-4D26B59BF435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2421A-74E5-4D31-ADE6-039596BDF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9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1487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826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0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0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0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61106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1106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3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1915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58912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1915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58912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0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6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60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9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1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611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Comic Sans MS" pitchFamily="66" charset="0"/>
              </a:defRPr>
            </a:lvl1pPr>
          </a:lstStyle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Comic Sans MS" pitchFamily="66" charset="0"/>
              </a:defRPr>
            </a:lvl1pPr>
          </a:lstStyle>
          <a:p>
            <a:fld id="{427FD266-0673-44D6-B7F3-4360DA876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2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" y="1958975"/>
            <a:ext cx="8549640" cy="1470025"/>
          </a:xfrm>
        </p:spPr>
        <p:txBody>
          <a:bodyPr/>
          <a:lstStyle/>
          <a:p>
            <a:r>
              <a:rPr lang="en-US" dirty="0" smtClean="0"/>
              <a:t>Reliability-Based Life-Cycle Economic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Bill Wessels, PE CRE</a:t>
            </a:r>
          </a:p>
          <a:p>
            <a:r>
              <a:rPr lang="en-US" dirty="0" smtClean="0"/>
              <a:t>Principal </a:t>
            </a:r>
            <a:r>
              <a:rPr lang="en-US" dirty="0"/>
              <a:t>R</a:t>
            </a:r>
            <a:r>
              <a:rPr lang="en-US" dirty="0" smtClean="0"/>
              <a:t>esearch Scientist</a:t>
            </a:r>
          </a:p>
          <a:p>
            <a:r>
              <a:rPr lang="en-US" dirty="0" smtClean="0"/>
              <a:t>UAH Research Institute</a:t>
            </a:r>
          </a:p>
          <a:p>
            <a:r>
              <a:rPr lang="en-US" dirty="0" smtClean="0"/>
              <a:t>Reliability &amp; Failure Analysis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31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</a:t>
            </a:r>
            <a:r>
              <a:rPr lang="en-US" dirty="0" smtClean="0"/>
              <a:t>B </a:t>
            </a:r>
            <a:r>
              <a:rPr lang="en-US" dirty="0"/>
              <a:t>Baseline Simulation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10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10" y="948251"/>
            <a:ext cx="8289581" cy="4961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408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</a:t>
            </a:r>
            <a:r>
              <a:rPr lang="en-US" dirty="0" smtClean="0"/>
              <a:t>C </a:t>
            </a:r>
            <a:r>
              <a:rPr lang="en-US" dirty="0"/>
              <a:t>Baseline Simulation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11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10" y="948251"/>
            <a:ext cx="8289581" cy="4961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697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</a:t>
            </a:r>
            <a:r>
              <a:rPr lang="en-US" dirty="0" smtClean="0"/>
              <a:t>D </a:t>
            </a:r>
            <a:r>
              <a:rPr lang="en-US" dirty="0"/>
              <a:t>Baseline Simulation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12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12" y="948251"/>
            <a:ext cx="8514176" cy="4961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355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</a:t>
            </a:r>
            <a:r>
              <a:rPr lang="en-US" dirty="0" smtClean="0"/>
              <a:t>E </a:t>
            </a:r>
            <a:r>
              <a:rPr lang="en-US" dirty="0"/>
              <a:t>Baseline Simulation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13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95" y="948251"/>
            <a:ext cx="8555011" cy="4961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72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of Hypotheses for Means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14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44" y="697068"/>
            <a:ext cx="8116313" cy="5703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597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Table – Part Alpha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15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54" y="2351389"/>
            <a:ext cx="8897493" cy="2155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67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 Table – Part </a:t>
            </a:r>
            <a:r>
              <a:rPr lang="en-US" dirty="0" smtClean="0"/>
              <a:t>Beta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16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54" y="1066800"/>
            <a:ext cx="8897493" cy="1867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3429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defRPr>
            </a:lvl1pPr>
          </a:lstStyle>
          <a:p>
            <a:r>
              <a:rPr lang="en-US" smtClean="0"/>
              <a:t>Costs Table – Part Charlie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54" y="4305109"/>
            <a:ext cx="8897493" cy="1867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653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 Table – Part </a:t>
            </a:r>
            <a:r>
              <a:rPr lang="en-US" dirty="0" smtClean="0"/>
              <a:t>Delta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17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54" y="1143000"/>
            <a:ext cx="8897493" cy="1867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3429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defRPr>
            </a:lvl1pPr>
          </a:lstStyle>
          <a:p>
            <a:r>
              <a:rPr lang="en-US" smtClean="0"/>
              <a:t>Costs Table – Part Echo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54" y="4305109"/>
            <a:ext cx="8897493" cy="1867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74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 </a:t>
            </a:r>
            <a:r>
              <a:rPr lang="en-US" dirty="0"/>
              <a:t>E</a:t>
            </a:r>
            <a:r>
              <a:rPr lang="en-US" dirty="0" smtClean="0"/>
              <a:t>conomic 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5029200" cy="525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d</a:t>
            </a:r>
            <a:r>
              <a:rPr lang="en-US" dirty="0" smtClean="0"/>
              <a:t> = APR</a:t>
            </a:r>
          </a:p>
          <a:p>
            <a:r>
              <a:rPr lang="en-US" dirty="0"/>
              <a:t>n</a:t>
            </a:r>
            <a:r>
              <a:rPr lang="en-US" dirty="0" smtClean="0"/>
              <a:t> = </a:t>
            </a:r>
            <a:r>
              <a:rPr lang="en-US" b="1" i="1" dirty="0" smtClean="0">
                <a:latin typeface="Symbol" panose="05050102010706020507" pitchFamily="18" charset="2"/>
              </a:rPr>
              <a:t>q</a:t>
            </a:r>
          </a:p>
          <a:p>
            <a:r>
              <a:rPr lang="en-US" dirty="0"/>
              <a:t>m</a:t>
            </a:r>
            <a:r>
              <a:rPr lang="en-US" dirty="0" smtClean="0"/>
              <a:t> = CP/</a:t>
            </a:r>
            <a:r>
              <a:rPr lang="en-US" dirty="0" err="1" smtClean="0"/>
              <a:t>yr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d</a:t>
            </a:r>
            <a:r>
              <a:rPr lang="en-US" dirty="0" smtClean="0"/>
              <a:t>/m</a:t>
            </a:r>
          </a:p>
          <a:p>
            <a:r>
              <a:rPr lang="en-US" dirty="0" smtClean="0"/>
              <a:t>A = uniform cost per </a:t>
            </a:r>
            <a:r>
              <a:rPr lang="en-US" dirty="0" err="1" smtClean="0"/>
              <a:t>hr</a:t>
            </a:r>
            <a:endParaRPr lang="en-US" dirty="0" smtClean="0"/>
          </a:p>
          <a:p>
            <a:r>
              <a:rPr lang="en-US" dirty="0" smtClean="0"/>
              <a:t>PV[A] = PV(</a:t>
            </a:r>
            <a:r>
              <a:rPr lang="en-US" dirty="0" err="1" smtClean="0"/>
              <a:t>i</a:t>
            </a:r>
            <a:r>
              <a:rPr lang="en-US" dirty="0" smtClean="0"/>
              <a:t>, n, A)</a:t>
            </a:r>
          </a:p>
          <a:p>
            <a:r>
              <a:rPr lang="en-US" dirty="0" smtClean="0"/>
              <a:t>F = </a:t>
            </a:r>
            <a:r>
              <a:rPr lang="en-US" b="1" i="1" dirty="0" smtClean="0">
                <a:latin typeface="Symbol" panose="05050102010706020507" pitchFamily="18" charset="2"/>
              </a:rPr>
              <a:t>S </a:t>
            </a:r>
            <a:r>
              <a:rPr lang="en-US" dirty="0" smtClean="0"/>
              <a:t>[Costs at n]</a:t>
            </a:r>
          </a:p>
          <a:p>
            <a:r>
              <a:rPr lang="en-US" dirty="0" smtClean="0"/>
              <a:t>PV[F]= PV(</a:t>
            </a:r>
            <a:r>
              <a:rPr lang="en-US" dirty="0" err="1" smtClean="0"/>
              <a:t>i</a:t>
            </a:r>
            <a:r>
              <a:rPr lang="en-US" dirty="0" smtClean="0"/>
              <a:t>, n,_, F)</a:t>
            </a:r>
          </a:p>
          <a:p>
            <a:r>
              <a:rPr lang="en-US" dirty="0" smtClean="0"/>
              <a:t>NPV = PV[A] + PV[F]</a:t>
            </a:r>
          </a:p>
          <a:p>
            <a:r>
              <a:rPr lang="en-US" dirty="0" err="1" smtClean="0"/>
              <a:t>A</a:t>
            </a:r>
            <a:r>
              <a:rPr lang="en-US" baseline="-25000" dirty="0" err="1" smtClean="0"/>
              <a:t>Equiv</a:t>
            </a:r>
            <a:r>
              <a:rPr lang="en-US" dirty="0" smtClean="0"/>
              <a:t> = PMT(</a:t>
            </a:r>
            <a:r>
              <a:rPr lang="en-US" dirty="0" err="1" smtClean="0"/>
              <a:t>i</a:t>
            </a:r>
            <a:r>
              <a:rPr lang="en-US" dirty="0" smtClean="0"/>
              <a:t>, n, NPV)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18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3429000"/>
            <a:ext cx="146685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580" y="4149725"/>
            <a:ext cx="1466850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3962400" y="3733800"/>
            <a:ext cx="1295400" cy="0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038600" y="4800600"/>
            <a:ext cx="1295400" cy="0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60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A Life-Cycle Economic Analysis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19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21" y="662940"/>
            <a:ext cx="7847939" cy="576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278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Alternatives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Vendors offer part that meets or exceeds reliability requirements</a:t>
            </a:r>
          </a:p>
          <a:p>
            <a:r>
              <a:rPr lang="en-US" dirty="0" smtClean="0"/>
              <a:t>Acquisition Costs</a:t>
            </a:r>
          </a:p>
          <a:p>
            <a:pPr lvl="1"/>
            <a:r>
              <a:rPr lang="en-US" dirty="0" smtClean="0"/>
              <a:t>A - $6,064</a:t>
            </a:r>
          </a:p>
          <a:p>
            <a:pPr lvl="1"/>
            <a:r>
              <a:rPr lang="en-US" dirty="0" smtClean="0"/>
              <a:t>B - $3,803</a:t>
            </a:r>
          </a:p>
          <a:p>
            <a:pPr lvl="1"/>
            <a:r>
              <a:rPr lang="en-US" dirty="0" smtClean="0"/>
              <a:t>C - $5,398</a:t>
            </a:r>
          </a:p>
          <a:p>
            <a:pPr lvl="1"/>
            <a:r>
              <a:rPr lang="en-US" dirty="0" smtClean="0"/>
              <a:t>D - $6,919</a:t>
            </a:r>
          </a:p>
          <a:p>
            <a:pPr lvl="1"/>
            <a:r>
              <a:rPr lang="en-US" dirty="0" smtClean="0"/>
              <a:t>E - $4,376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37561"/>
            <a:ext cx="5539804" cy="3334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849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" y="76200"/>
            <a:ext cx="905256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Part </a:t>
            </a:r>
            <a:r>
              <a:rPr lang="en-US" dirty="0" smtClean="0"/>
              <a:t>Alternatives </a:t>
            </a:r>
            <a:r>
              <a:rPr lang="en-US" dirty="0"/>
              <a:t>Life-Cycle Economic </a:t>
            </a:r>
            <a:r>
              <a:rPr lang="en-US" dirty="0" smtClean="0"/>
              <a:t>Analyses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20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056" y="591883"/>
            <a:ext cx="5197888" cy="5831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14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21</a:t>
            </a:fld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87" y="688699"/>
            <a:ext cx="8855426" cy="5480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300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 Alternatives </a:t>
            </a:r>
            <a:r>
              <a:rPr lang="en-US" dirty="0" smtClean="0"/>
              <a:t>Economic Ranking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22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62" y="993502"/>
            <a:ext cx="8122077" cy="487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257800"/>
            <a:ext cx="1150508" cy="9357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57555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76200"/>
            <a:ext cx="4495800" cy="1752600"/>
          </a:xfrm>
        </p:spPr>
        <p:txBody>
          <a:bodyPr/>
          <a:lstStyle/>
          <a:p>
            <a:r>
              <a:rPr lang="en-US" dirty="0" smtClean="0"/>
              <a:t>Part </a:t>
            </a:r>
            <a:br>
              <a:rPr lang="en-US" dirty="0" smtClean="0"/>
            </a:br>
            <a:r>
              <a:rPr lang="en-US" dirty="0" smtClean="0"/>
              <a:t>Failure – Maintenance</a:t>
            </a:r>
            <a:br>
              <a:rPr lang="en-US" dirty="0" smtClean="0"/>
            </a:br>
            <a:r>
              <a:rPr lang="en-US" dirty="0" smtClean="0"/>
              <a:t>Cycle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3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6" y="158750"/>
            <a:ext cx="7716674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786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Allocation &amp; Costs/</a:t>
            </a:r>
            <a:r>
              <a:rPr lang="en-US" dirty="0" err="1" smtClean="0"/>
              <a:t>hr</a:t>
            </a:r>
            <a:r>
              <a:rPr lang="en-US" dirty="0" smtClean="0"/>
              <a:t> – Part Alpha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4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60" y="1734615"/>
            <a:ext cx="8841481" cy="3388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5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" y="76200"/>
            <a:ext cx="905256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Labor Allocation &amp; Costs/</a:t>
            </a:r>
            <a:r>
              <a:rPr lang="en-US" dirty="0" err="1"/>
              <a:t>hr</a:t>
            </a:r>
            <a:r>
              <a:rPr lang="en-US" dirty="0"/>
              <a:t> – </a:t>
            </a:r>
            <a:r>
              <a:rPr lang="en-US" dirty="0" smtClean="0"/>
              <a:t>Parts Beta &amp; Charlie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5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496" y="723328"/>
            <a:ext cx="7307009" cy="5601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069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" y="76200"/>
            <a:ext cx="905256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Labor Allocation &amp; Costs/</a:t>
            </a:r>
            <a:r>
              <a:rPr lang="en-US" dirty="0" err="1"/>
              <a:t>hr</a:t>
            </a:r>
            <a:r>
              <a:rPr lang="en-US" dirty="0"/>
              <a:t> – Parts </a:t>
            </a:r>
            <a:r>
              <a:rPr lang="en-US" dirty="0" smtClean="0"/>
              <a:t>Delta &amp; Echo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6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496" y="743617"/>
            <a:ext cx="7307009" cy="537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06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 Costs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7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468" y="1625505"/>
            <a:ext cx="5781065" cy="3606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125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Part Alternatives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1" y="1823427"/>
            <a:ext cx="8946659" cy="321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250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A Baseline Simulation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Bill Wessels PE CRE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D266-0673-44D6-B7F3-4360DA87658C}" type="slidenum">
              <a:rPr lang="en-US" smtClean="0"/>
              <a:t>9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3" y="948251"/>
            <a:ext cx="8330414" cy="4961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350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E 73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ISE 738</Template>
  <TotalTime>4144</TotalTime>
  <Words>337</Words>
  <Application>Microsoft Office PowerPoint</Application>
  <PresentationFormat>On-screen Show (4:3)</PresentationFormat>
  <Paragraphs>86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ISE 738</vt:lpstr>
      <vt:lpstr>Reliability-Based Life-Cycle Economic Analysis</vt:lpstr>
      <vt:lpstr>Part Alternatives</vt:lpstr>
      <vt:lpstr>Part  Failure – Maintenance Cycle</vt:lpstr>
      <vt:lpstr>Labor Allocation &amp; Costs/hr – Part Alpha</vt:lpstr>
      <vt:lpstr>Labor Allocation &amp; Costs/hr – Parts Beta &amp; Charlie</vt:lpstr>
      <vt:lpstr>Labor Allocation &amp; Costs/hr – Parts Delta &amp; Echo</vt:lpstr>
      <vt:lpstr>Overhead Costs</vt:lpstr>
      <vt:lpstr>Deterministic Part Alternatives</vt:lpstr>
      <vt:lpstr>Part A Baseline Simulation</vt:lpstr>
      <vt:lpstr>Part B Baseline Simulation</vt:lpstr>
      <vt:lpstr>Part C Baseline Simulation</vt:lpstr>
      <vt:lpstr>Part D Baseline Simulation</vt:lpstr>
      <vt:lpstr>Part E Baseline Simulation</vt:lpstr>
      <vt:lpstr>Tests of Hypotheses for Means</vt:lpstr>
      <vt:lpstr>Costs Table – Part Alpha</vt:lpstr>
      <vt:lpstr>Costs Table – Part Beta</vt:lpstr>
      <vt:lpstr>Costs Table – Part Delta</vt:lpstr>
      <vt:lpstr>Engineering Economic Analysis</vt:lpstr>
      <vt:lpstr>Part A Life-Cycle Economic Analysis</vt:lpstr>
      <vt:lpstr>Part Alternatives Life-Cycle Economic Analyses</vt:lpstr>
      <vt:lpstr>PowerPoint Presentation</vt:lpstr>
      <vt:lpstr>Part Alternatives Economic Ranking</vt:lpstr>
    </vt:vector>
  </TitlesOfParts>
  <Company>University of Alabama in Huntsville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7</dc:title>
  <dc:creator>Dr Bill Wessels PE CRE</dc:creator>
  <cp:lastModifiedBy>Dr Bill Wessels PE CRE</cp:lastModifiedBy>
  <cp:revision>116</cp:revision>
  <dcterms:created xsi:type="dcterms:W3CDTF">2014-02-10T17:02:01Z</dcterms:created>
  <dcterms:modified xsi:type="dcterms:W3CDTF">2014-04-21T16:06:00Z</dcterms:modified>
</cp:coreProperties>
</file>