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9" r:id="rId2"/>
    <p:sldId id="354" r:id="rId3"/>
    <p:sldId id="330" r:id="rId4"/>
    <p:sldId id="355" r:id="rId5"/>
    <p:sldId id="356" r:id="rId6"/>
    <p:sldId id="357" r:id="rId7"/>
    <p:sldId id="358" r:id="rId8"/>
    <p:sldId id="359" r:id="rId9"/>
    <p:sldId id="333" r:id="rId10"/>
    <p:sldId id="360" r:id="rId11"/>
    <p:sldId id="320" r:id="rId12"/>
    <p:sldId id="336" r:id="rId13"/>
    <p:sldId id="361" r:id="rId14"/>
    <p:sldId id="325" r:id="rId15"/>
    <p:sldId id="349" r:id="rId16"/>
    <p:sldId id="299" r:id="rId17"/>
    <p:sldId id="326" r:id="rId18"/>
  </p:sldIdLst>
  <p:sldSz cx="9144000" cy="6858000" type="screen4x3"/>
  <p:notesSz cx="6918325" cy="9204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0"/>
    <a:srgbClr val="004A85"/>
    <a:srgbClr val="486B7F"/>
    <a:srgbClr val="00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6" autoAdjust="0"/>
    <p:restoredTop sz="84740" autoAdjust="0"/>
  </p:normalViewPr>
  <p:slideViewPr>
    <p:cSldViewPr snapToGrid="0" snapToObjects="1"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C9A2-0B10-4804-84FF-C8EDD223F74B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9538" y="8742363"/>
            <a:ext cx="29972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080D-F4E4-4B87-A6BB-6B693C4B1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6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09AA92A2-3B29-B74A-A289-08B148AA13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4F611C85-3EE3-C348-B542-B907D6E8C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8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to ASAP data collection system for the Army – takes direct inputs from logbooks (ULLS-A,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1C85-3EE3-C348-B542-B907D6E8CE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bullet - Discuss</a:t>
            </a:r>
            <a:r>
              <a:rPr lang="en-US" baseline="0" dirty="0" smtClean="0"/>
              <a:t> RCM and how the Weibull results tied back to what the maintenance recommendations were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1C85-3EE3-C348-B542-B907D6E8CE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this, the FST</a:t>
            </a:r>
            <a:r>
              <a:rPr lang="en-US" baseline="0" dirty="0" smtClean="0"/>
              <a:t> was using a simple linear approach to predicting spares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1C85-3EE3-C348-B542-B907D6E8CE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7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bullet – Talk about how they wanted results for each individual year,</a:t>
            </a:r>
            <a:r>
              <a:rPr lang="en-US" baseline="0" dirty="0" smtClean="0"/>
              <a:t> and we couldn’t just divide the results by 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1C85-3EE3-C348-B542-B907D6E8CE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9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2F74D-8A5C-E342-8697-0050B8ED83C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7931" y="6269360"/>
            <a:ext cx="47261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136DA-A8DE-0949-A56C-826314FECC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pconten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04300" cy="6857999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09" y="946611"/>
            <a:ext cx="7393191" cy="517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852" y="6356350"/>
            <a:ext cx="293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Confidential &amp; Proprietary Information</a:t>
            </a:r>
          </a:p>
          <a:p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95000"/>
            </a:schemeClr>
          </a:solidFill>
          <a:effectLst>
            <a:outerShdw blurRad="50800" dist="38100" dir="2700000">
              <a:srgbClr val="000000">
                <a:alpha val="82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Tx/>
        <a:buBlip>
          <a:blip r:embed="rId14"/>
        </a:buBlip>
        <a:defRPr sz="2600" b="1" kern="1200">
          <a:solidFill>
            <a:srgbClr val="002240"/>
          </a:solidFill>
          <a:effectLst>
            <a:outerShdw blurRad="50800" dist="38100" dir="2700000">
              <a:srgbClr val="486B7F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90000"/>
        <a:buFontTx/>
        <a:buBlip>
          <a:blip r:embed="rId15"/>
        </a:buBlip>
        <a:defRPr sz="1800" b="1" kern="1200">
          <a:solidFill>
            <a:srgbClr val="004A85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Tx/>
        <a:buBlip>
          <a:blip r:embed="rId16"/>
        </a:buBlip>
        <a:defRPr sz="1600" kern="1200">
          <a:solidFill>
            <a:srgbClr val="486B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Tx/>
        <a:buBlip>
          <a:blip r:embed="rId17"/>
        </a:buBlip>
        <a:defRPr sz="1400" b="1" kern="1200">
          <a:solidFill>
            <a:srgbClr val="0076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bckg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" y="175377"/>
            <a:ext cx="9163370" cy="6872528"/>
          </a:xfrm>
          <a:prstGeom prst="rect">
            <a:avLst/>
          </a:prstGeom>
        </p:spPr>
      </p:pic>
      <p:pic>
        <p:nvPicPr>
          <p:cNvPr id="7" name="Picture 6" descr="presentationbn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" y="2376462"/>
            <a:ext cx="9163542" cy="25003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473" y="858293"/>
            <a:ext cx="9144000" cy="94362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76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24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Continuously Pushing the Limits of  Innovation, Technology &amp; Conventional Thinking</a:t>
            </a:r>
            <a:endParaRPr lang="en-US" sz="2000" i="1" dirty="0">
              <a:solidFill>
                <a:srgbClr val="00224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370" y="5043810"/>
            <a:ext cx="9144000" cy="94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November 2015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090" y="175377"/>
            <a:ext cx="7276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Practical Applications of RAM Analyses for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UH-1Y and AH-1Z Helicopters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8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824345"/>
            <a:ext cx="7934788" cy="6213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Spares Modeling Process</a:t>
            </a:r>
          </a:p>
          <a:p>
            <a:pPr lvl="1"/>
            <a:r>
              <a:rPr lang="en-US" sz="1600" dirty="0" smtClean="0"/>
              <a:t>Component ages, failure behavior characteristics, and flight profiles inputted into simulation application</a:t>
            </a:r>
          </a:p>
          <a:p>
            <a:pPr lvl="2"/>
            <a:r>
              <a:rPr lang="en-US" sz="1400" dirty="0" smtClean="0"/>
              <a:t>All were key determinants for spares demand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Monte-Carlo simulations performed on 10 selected components for each individual part</a:t>
            </a:r>
          </a:p>
          <a:p>
            <a:pPr lvl="2"/>
            <a:r>
              <a:rPr lang="en-US" sz="1400" dirty="0" smtClean="0"/>
              <a:t>Included both currently fielded Helicopters as well as predicted new Helicopters to be deployed</a:t>
            </a:r>
            <a:endParaRPr lang="en-US" sz="14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Once simulations were completed, incorporated additional failure modes not included in previous Weibull analyses into spares predictions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Results documented for each year in the 5 year period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Results detailed # of spares required for all 10 components in both UH-1Y and      AH-1Z aircraft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46419" y="-4246418"/>
            <a:ext cx="651164" cy="9144001"/>
          </a:xfrm>
        </p:spPr>
        <p:txBody>
          <a:bodyPr/>
          <a:lstStyle/>
          <a:p>
            <a:r>
              <a:rPr lang="en-US" dirty="0" smtClean="0"/>
              <a:t>Spares Prediction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015731"/>
            <a:ext cx="8030481" cy="514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46419" y="-4246418"/>
            <a:ext cx="651164" cy="9144001"/>
          </a:xfrm>
        </p:spPr>
        <p:txBody>
          <a:bodyPr/>
          <a:lstStyle/>
          <a:p>
            <a:r>
              <a:rPr lang="en-US" sz="3200" dirty="0" smtClean="0"/>
              <a:t>Example of Simulation Results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64317"/>
              </p:ext>
            </p:extLst>
          </p:nvPr>
        </p:nvGraphicFramePr>
        <p:xfrm>
          <a:off x="1173706" y="843135"/>
          <a:ext cx="7895864" cy="5189177"/>
        </p:xfrm>
        <a:graphic>
          <a:graphicData uri="http://schemas.openxmlformats.org/drawingml/2006/table">
            <a:tbl>
              <a:tblPr/>
              <a:tblGrid>
                <a:gridCol w="1365048"/>
                <a:gridCol w="1231219"/>
                <a:gridCol w="1257985"/>
                <a:gridCol w="1159844"/>
                <a:gridCol w="1445345"/>
                <a:gridCol w="1436423"/>
              </a:tblGrid>
              <a:tr h="1623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449-001-717-111 Spares Predictions for UH-1Y  Fleet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into Rollout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UH-1Y Fleet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Planned UH-1Y Fleet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UH-1Y Other FM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UH-1Y Spares Demand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UH-1Y Spares Cost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1 (7/1/2013-6/30/2014)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9.02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0.00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0.39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9.41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$19,364.47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2 (7/1/2014-6/30/2015)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10.60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0.48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$25,214.45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3 (7/1/2015-6/30/2016)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10.65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0.55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13.92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$28,656.41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4 (7/1/2016-6/30/2017)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10.60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4.62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0.63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15.85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$32,623.14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5 (7/1/2017-6/30/2018)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10.78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5.90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0.65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17.34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$35,691.81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Grand Total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51.64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14.41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68.77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$141,550.28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449-001-717-111 Spares Predictions for AH-1Z Fleet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into Rollout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AH-1Z Fleet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Planned AH-1Z Fleet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AH-1Z Other FM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AH-1Z Spares Demand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AH-1Z Spares Cost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1 (7/1/2013-6/30/2014)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3.26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0.00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0.17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3.42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$7,050.15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2 (7/1/2014-6/30/2015)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0.33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0.19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4.60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$9,462.04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3 (7/1/2015-6/30/2016)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4.37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0.49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0.19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$10,390.41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4 (7/1/2016-6/30/2017)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0.59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0.19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$10,439.81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835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5 (7/1/2017-6/30/2018)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4.34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0.24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5.88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$12,097.70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Grand Total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20.34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0.99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24.02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$49,440.11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449-001-717-111 Spares Predictions for BOTH UH-1Y and AH-1Z Fleets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into Rollout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UH-1Y &amp; AH-1Z Fleets'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Spares Demand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Planned UH-1Y &amp; AH-1Z Fleets'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UH-1Y &amp; AH-1Z Other FM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 Demand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UH-1Y &amp; AH-1Z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Fleets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'</a:t>
                      </a:r>
                      <a:b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Spares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Demand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UH-1Y &amp; AH-1Z Fleets'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Spares Cost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1 (7/1/2013-6/30/2014)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0.00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0.56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12.83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$26,414.62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2 (7/1/2014-6/30/2015)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14.68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0.67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16.85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$34,676.50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3 (7/1/2015-6/30/2016)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15.02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0.75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18.97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$39,046.81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4 (7/1/2016-6/30/2017)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14.89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5.21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0.82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20.92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$43,062.95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5 (7/1/2017-6/30/2018)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15.12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7.20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0.89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23.22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$47,789.51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Grand Total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71.98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17.11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3.70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92.78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$190,990.39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096051" y="-3100134"/>
            <a:ext cx="1104300" cy="6857999"/>
          </a:xfrm>
        </p:spPr>
        <p:txBody>
          <a:bodyPr/>
          <a:lstStyle/>
          <a:p>
            <a:r>
              <a:rPr lang="en-US" dirty="0" smtClean="0"/>
              <a:t>Spares Analysis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924470"/>
            <a:ext cx="7761026" cy="5156343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Prediction accuracy highly dependent on # of data points</a:t>
            </a:r>
          </a:p>
          <a:p>
            <a:pPr lvl="1"/>
            <a:r>
              <a:rPr lang="en-US" sz="1600" dirty="0" smtClean="0"/>
              <a:t>Data collected after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year to evaluate </a:t>
            </a:r>
            <a:r>
              <a:rPr lang="en-US" sz="1600" dirty="0" smtClean="0"/>
              <a:t>accuracy of predictions</a:t>
            </a:r>
            <a:endParaRPr lang="en-US" sz="1600" dirty="0" smtClean="0"/>
          </a:p>
          <a:p>
            <a:pPr lvl="1"/>
            <a:r>
              <a:rPr lang="en-US" sz="1600" dirty="0" smtClean="0"/>
              <a:t>Components with numerous data points had highly accurate spares </a:t>
            </a:r>
            <a:r>
              <a:rPr lang="en-US" sz="1600" dirty="0" smtClean="0"/>
              <a:t>predictions. Other </a:t>
            </a:r>
            <a:r>
              <a:rPr lang="en-US" sz="1600" dirty="0" smtClean="0"/>
              <a:t>components had wide margins of error</a:t>
            </a:r>
          </a:p>
          <a:p>
            <a:pPr lvl="1"/>
            <a:r>
              <a:rPr lang="en-US" sz="1600" dirty="0"/>
              <a:t>Some error attributed to small sample size of one year’s worth of </a:t>
            </a:r>
            <a:r>
              <a:rPr lang="en-US" sz="1600" dirty="0" smtClean="0"/>
              <a:t>predictions used in verification.</a:t>
            </a:r>
            <a:endParaRPr lang="en-US" sz="1400" dirty="0" smtClean="0"/>
          </a:p>
          <a:p>
            <a:r>
              <a:rPr lang="en-US" sz="2000" dirty="0" smtClean="0"/>
              <a:t>Predictions also highly dependent on accurate FH predictions</a:t>
            </a:r>
          </a:p>
          <a:p>
            <a:pPr lvl="1"/>
            <a:r>
              <a:rPr lang="en-US" sz="1600" dirty="0" smtClean="0"/>
              <a:t>Individual Helicopters had wide range of FHs for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year</a:t>
            </a:r>
          </a:p>
          <a:p>
            <a:pPr lvl="1"/>
            <a:r>
              <a:rPr lang="en-US" sz="1600" dirty="0" smtClean="0"/>
              <a:t>Original spares predictions assumed a fixed 316 FHs (average) per year for each Helicopter</a:t>
            </a:r>
          </a:p>
          <a:p>
            <a:pPr lvl="1"/>
            <a:r>
              <a:rPr lang="en-US" sz="1600" dirty="0" smtClean="0"/>
              <a:t>When actual </a:t>
            </a:r>
            <a:r>
              <a:rPr lang="en-US" sz="1600" dirty="0" smtClean="0"/>
              <a:t>FHs </a:t>
            </a:r>
            <a:r>
              <a:rPr lang="en-US" sz="1600" dirty="0"/>
              <a:t>from 1</a:t>
            </a:r>
            <a:r>
              <a:rPr lang="en-US" sz="1600" baseline="30000" dirty="0"/>
              <a:t>st</a:t>
            </a:r>
            <a:r>
              <a:rPr lang="en-US" sz="1600" dirty="0"/>
              <a:t> year were </a:t>
            </a:r>
            <a:r>
              <a:rPr lang="en-US" sz="1600" dirty="0" smtClean="0"/>
              <a:t>inputted into model, predictions improved drastically</a:t>
            </a:r>
          </a:p>
          <a:p>
            <a:pPr lvl="1"/>
            <a:r>
              <a:rPr lang="en-US" sz="1600" dirty="0" smtClean="0"/>
              <a:t>Yearly spares predictions increase as more aircraft introduced into the </a:t>
            </a:r>
            <a:r>
              <a:rPr lang="en-US" sz="1600" dirty="0" smtClean="0"/>
              <a:t>fleet</a:t>
            </a:r>
            <a:endParaRPr lang="en-US" sz="1600" dirty="0"/>
          </a:p>
          <a:p>
            <a:r>
              <a:rPr lang="en-US" sz="2000" dirty="0" smtClean="0"/>
              <a:t>ASI RAM Team working with FST to improve model</a:t>
            </a:r>
            <a:endParaRPr lang="en-US" sz="2000" dirty="0"/>
          </a:p>
          <a:p>
            <a:pPr lvl="1"/>
            <a:r>
              <a:rPr lang="en-US" sz="1600" dirty="0" smtClean="0"/>
              <a:t>Compiling more data to refine predictions</a:t>
            </a:r>
          </a:p>
          <a:p>
            <a:pPr lvl="1"/>
            <a:r>
              <a:rPr lang="en-US" sz="1600" dirty="0" smtClean="0"/>
              <a:t>More accurate usage profiles</a:t>
            </a:r>
          </a:p>
          <a:p>
            <a:pPr lvl="1"/>
            <a:r>
              <a:rPr lang="en-US" sz="1600" dirty="0" smtClean="0"/>
              <a:t>More accurate roll-out schedule for new Helicopters</a:t>
            </a:r>
          </a:p>
        </p:txBody>
      </p:sp>
    </p:spTree>
    <p:extLst>
      <p:ext uri="{BB962C8B-B14F-4D97-AF65-F5344CB8AC3E}">
        <p14:creationId xmlns:p14="http://schemas.microsoft.com/office/powerpoint/2010/main" val="1101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096051" y="-3100134"/>
            <a:ext cx="1104300" cy="6857999"/>
          </a:xfrm>
        </p:spPr>
        <p:txBody>
          <a:bodyPr/>
          <a:lstStyle/>
          <a:p>
            <a:r>
              <a:rPr lang="en-US" dirty="0" smtClean="0"/>
              <a:t>Spares Analysis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1" y="924470"/>
            <a:ext cx="7761026" cy="515634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000" dirty="0"/>
              <a:t>Process expected to significantly improve spares procurement process</a:t>
            </a:r>
          </a:p>
          <a:p>
            <a:pPr lvl="1"/>
            <a:r>
              <a:rPr lang="en-US" sz="1600" dirty="0"/>
              <a:t>More accurate forecasting of failures and spare requirements</a:t>
            </a:r>
          </a:p>
          <a:p>
            <a:pPr lvl="1"/>
            <a:r>
              <a:rPr lang="en-US" sz="1600" dirty="0"/>
              <a:t>Components available at the right place at the right time</a:t>
            </a:r>
          </a:p>
          <a:p>
            <a:pPr lvl="1"/>
            <a:r>
              <a:rPr lang="en-US" sz="1600" dirty="0"/>
              <a:t>Lower maintenance and spares costs</a:t>
            </a:r>
          </a:p>
          <a:p>
            <a:pPr lvl="1"/>
            <a:r>
              <a:rPr lang="en-US" sz="1600" dirty="0"/>
              <a:t>Higher Aircraft Availability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Current/Future RAM efforts</a:t>
            </a:r>
          </a:p>
          <a:p>
            <a:pPr lvl="1"/>
            <a:r>
              <a:rPr lang="en-US" sz="1600" dirty="0" smtClean="0"/>
              <a:t>RAM Team implementing improvements for better forecasting models (discussed on previous slide)</a:t>
            </a:r>
          </a:p>
          <a:p>
            <a:pPr lvl="1"/>
            <a:r>
              <a:rPr lang="en-US" sz="1600" dirty="0" smtClean="0"/>
              <a:t>Identified additional components for both Weibull analyses and spares predictions</a:t>
            </a:r>
          </a:p>
          <a:p>
            <a:pPr lvl="1"/>
            <a:r>
              <a:rPr lang="en-US" sz="1600" dirty="0" smtClean="0"/>
              <a:t>Currently updating RCM analysis and RBDs to include latest results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11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Backup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01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523339" y="-3415315"/>
            <a:ext cx="757004" cy="7569921"/>
          </a:xfrm>
        </p:spPr>
        <p:txBody>
          <a:bodyPr/>
          <a:lstStyle/>
          <a:p>
            <a:r>
              <a:rPr lang="en-US" dirty="0" smtClean="0"/>
              <a:t>Part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54487"/>
              </p:ext>
            </p:extLst>
          </p:nvPr>
        </p:nvGraphicFramePr>
        <p:xfrm>
          <a:off x="1293812" y="958025"/>
          <a:ext cx="739299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165"/>
                <a:gridCol w="1232165"/>
                <a:gridCol w="1232165"/>
                <a:gridCol w="1232165"/>
                <a:gridCol w="1232165"/>
                <a:gridCol w="12321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</a:t>
                      </a:r>
                      <a:r>
                        <a:rPr lang="en-US" sz="1400" baseline="0" dirty="0" smtClean="0"/>
                        <a:t> DESCRIPTION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 NUMBER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Weibull 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Weibull 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Price/Spare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 Parts/Aircraft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Idler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Actuator Guide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449-001-717-111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2238.83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$2,058.46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Bellcrank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Assy</a:t>
                      </a:r>
                      <a:r>
                        <a:rPr lang="en-US" sz="1000" baseline="0" dirty="0" smtClean="0"/>
                        <a:t> (Vertical Fin Upper)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449-001-725-107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1654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$522.00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Clamp Plate Set, Shear Restraint 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449-010-113-101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1.47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2749.87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$4,134.00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Tube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Pitch Link (Short)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449-010-435-103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1.969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2825.02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$3,131.80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Rod End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Pitch Link (Lower)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449-010-444-101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2.05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1769.93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$3,470.88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Rod End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Pitch Link (Upper)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449-010-444-103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1.67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1239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$3,320.47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Pitch Link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Inboard Hub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449-012-114-101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1476.25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$3,145.59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Pitch Link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</a:t>
                      </a:r>
                      <a:r>
                        <a:rPr lang="en-US" sz="1000" baseline="0" dirty="0" smtClean="0"/>
                        <a:t> Outboard Hub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449-012-122-101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1.5037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1199.78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$5,741.62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Link </a:t>
                      </a:r>
                      <a:r>
                        <a:rPr lang="en-US" sz="1000" dirty="0" err="1" smtClean="0"/>
                        <a:t>Assy</a:t>
                      </a:r>
                      <a:r>
                        <a:rPr lang="en-US" sz="1000" dirty="0" smtClean="0"/>
                        <a:t>, Idler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449-012-136-101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2062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$2,733.72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Shear Restraint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449-310-101-103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2004.1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$5,133.00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523339" y="-3415315"/>
            <a:ext cx="757004" cy="7569921"/>
          </a:xfrm>
        </p:spPr>
        <p:txBody>
          <a:bodyPr/>
          <a:lstStyle/>
          <a:p>
            <a:r>
              <a:rPr lang="en-US" dirty="0" smtClean="0"/>
              <a:t>Parts for 2014 Spares Reporting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64500"/>
              </p:ext>
            </p:extLst>
          </p:nvPr>
        </p:nvGraphicFramePr>
        <p:xfrm>
          <a:off x="1293813" y="1088654"/>
          <a:ext cx="73929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94"/>
                <a:gridCol w="36964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DESCRIPTION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 NUMBER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Idler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Actuator Guide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449-001-717-111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Bellcrank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Assy</a:t>
                      </a:r>
                      <a:r>
                        <a:rPr lang="en-US" baseline="0" dirty="0" smtClean="0"/>
                        <a:t> (Vertical Fin Upper)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449-001-725-107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Clamp Plate Set, Shear Restraint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449-010-113-101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Pitch Link (Short)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449-010-435-103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Rod End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Pitch Link (Lower)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449-010-444-101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Rod End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Pitch Link (Upper)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449-010-444-103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Link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Inboard Hub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449-012-114-101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Pitch Link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Outboard Hub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449-012-122-101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 </a:t>
                      </a:r>
                      <a:r>
                        <a:rPr lang="en-US" dirty="0" err="1" smtClean="0"/>
                        <a:t>Assy</a:t>
                      </a:r>
                      <a:r>
                        <a:rPr lang="en-US" dirty="0" smtClean="0"/>
                        <a:t>, Idler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449-012-136-101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Shear Restraint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449-310-101-103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46419" y="-4246418"/>
            <a:ext cx="651164" cy="9144001"/>
          </a:xfrm>
        </p:spPr>
        <p:txBody>
          <a:bodyPr/>
          <a:lstStyle/>
          <a:p>
            <a:r>
              <a:rPr lang="en-US" dirty="0" smtClean="0"/>
              <a:t>UH-1Y and AH-1Z Fleet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60631"/>
              </p:ext>
            </p:extLst>
          </p:nvPr>
        </p:nvGraphicFramePr>
        <p:xfrm>
          <a:off x="2445485" y="948423"/>
          <a:ext cx="5024990" cy="4846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02860"/>
                <a:gridCol w="2212018"/>
                <a:gridCol w="1010112"/>
              </a:tblGrid>
              <a:tr h="204833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#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of Aircraft</a:t>
                      </a:r>
                      <a:endParaRPr lang="en-US" sz="1400" b="1" i="0" u="none" strike="noStrike" dirty="0" smtClean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Planned Total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UH-1Y: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132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Current UH-1Y: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79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833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Future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UH-1Y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Year 1: (7/2013-6/2014)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18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2: (7/2014-6/2015)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3: (7/2015-6/2016)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4: (7/2016-6/2017)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4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5: (7/2017-6/2018)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gridSpan="3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Planned Total 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AH-1Z: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64</a:t>
                      </a:r>
                    </a:p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Current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AH-1Z: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pPr marL="0" algn="ctr" defTabSz="457200" rtl="0" eaLnBrk="1" fontAlgn="b" latinLnBrk="0" hangingPunct="1"/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833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Future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AH-1Z</a:t>
                      </a:r>
                      <a:r>
                        <a:rPr lang="en-US" sz="14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1" i="0" u="none" strike="noStrike" dirty="0" smtClean="0">
                        <a:effectLst/>
                        <a:latin typeface="Tahoma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Year 1: (7/2013-6/2014)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5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2: (7/2014-6/2015)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3: (7/2015-6/2016)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4: (7/2016-6/2017)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 smtClean="0">
                          <a:effectLst/>
                          <a:latin typeface="Tahoma"/>
                        </a:rPr>
                        <a:t>Year 5: (7/2017-6/2018)</a:t>
                      </a:r>
                      <a:endParaRPr lang="en-US" sz="1200" b="0" i="0" u="none" strike="noStrike" baseline="0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Tahoma"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07886"/>
            <a:ext cx="805947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1"/>
            <a:endParaRPr lang="en-US" dirty="0" smtClean="0"/>
          </a:p>
          <a:p>
            <a:endParaRPr lang="en-US" sz="2400" dirty="0" smtClean="0"/>
          </a:p>
          <a:p>
            <a:endParaRPr lang="en-US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4" y="613647"/>
            <a:ext cx="9144000" cy="6305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82" y="-76987"/>
            <a:ext cx="89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Background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969" y="5011341"/>
            <a:ext cx="79535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A85"/>
                </a:solidFill>
              </a:rPr>
              <a:t>UH-1Y and AH-1Z are upgraded aircraft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Replaced the legacy UH-1N and AH-1W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Procured by </a:t>
            </a:r>
            <a:r>
              <a:rPr lang="en-US" dirty="0" smtClean="0">
                <a:solidFill>
                  <a:srgbClr val="004A85"/>
                </a:solidFill>
              </a:rPr>
              <a:t>USN/USMC </a:t>
            </a:r>
            <a:r>
              <a:rPr lang="en-US" dirty="0">
                <a:solidFill>
                  <a:srgbClr val="004A85"/>
                </a:solidFill>
              </a:rPr>
              <a:t>from BHTI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Currently about 79 UH-1Ys and 34 AH-1Zs fielded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5"/>
                </a:solidFill>
              </a:rPr>
              <a:t>Still in production (Planned UH-1Y: </a:t>
            </a:r>
            <a:r>
              <a:rPr lang="en-US" dirty="0" smtClean="0">
                <a:solidFill>
                  <a:srgbClr val="004A85"/>
                </a:solidFill>
              </a:rPr>
              <a:t>132 / AH-1Z</a:t>
            </a:r>
            <a:r>
              <a:rPr lang="en-US" dirty="0">
                <a:solidFill>
                  <a:srgbClr val="004A85"/>
                </a:solidFill>
              </a:rPr>
              <a:t>: 64)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50362"/>
            <a:ext cx="805947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 Efforts Completed by ASI RAM Team for H-1 FST: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RCM Analysis</a:t>
            </a:r>
            <a:endParaRPr lang="en-US" sz="1000" dirty="0"/>
          </a:p>
          <a:p>
            <a:pPr lvl="1"/>
            <a:r>
              <a:rPr lang="en-US" dirty="0" smtClean="0"/>
              <a:t>Identified all failure modes and determine severities, criticalities, and failure rates (full FMECA)</a:t>
            </a:r>
            <a:endParaRPr lang="en-US" dirty="0"/>
          </a:p>
          <a:p>
            <a:pPr lvl="1"/>
            <a:r>
              <a:rPr lang="en-US" dirty="0" smtClean="0"/>
              <a:t>Determined appropriate failure mitigation strategies for all failure modes</a:t>
            </a:r>
            <a:endParaRPr lang="en-US" dirty="0"/>
          </a:p>
          <a:p>
            <a:pPr lvl="1"/>
            <a:r>
              <a:rPr lang="en-US" dirty="0" smtClean="0"/>
              <a:t>Ensured safe operation of aircraft while minimizing costs and downtimes associated with preventive and corrective maintenance</a:t>
            </a:r>
            <a:endParaRPr lang="en-US" dirty="0"/>
          </a:p>
          <a:p>
            <a:pPr lvl="1"/>
            <a:r>
              <a:rPr lang="en-US" dirty="0" smtClean="0"/>
              <a:t>Analysis initially performed during Acquisition stage, then updated once fielded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Reliability Block Diagrams (RBDs)</a:t>
            </a:r>
            <a:endParaRPr lang="en-US" sz="1000" dirty="0"/>
          </a:p>
          <a:p>
            <a:pPr lvl="1"/>
            <a:r>
              <a:rPr lang="en-US" dirty="0" smtClean="0"/>
              <a:t>Assessed Reliability, Availability, Maintenance costs, etc. for all major systems</a:t>
            </a:r>
            <a:endParaRPr lang="en-US" dirty="0"/>
          </a:p>
          <a:p>
            <a:pPr lvl="1"/>
            <a:r>
              <a:rPr lang="en-US" dirty="0" smtClean="0"/>
              <a:t>Identified top cost and downtime drivers</a:t>
            </a:r>
            <a:endParaRPr lang="en-US" dirty="0"/>
          </a:p>
          <a:p>
            <a:pPr lvl="1"/>
            <a:r>
              <a:rPr lang="en-US" dirty="0" smtClean="0"/>
              <a:t>Evaluated maintenance policies</a:t>
            </a:r>
            <a:endParaRPr lang="en-US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Background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50362"/>
            <a:ext cx="805947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Recent </a:t>
            </a:r>
            <a:r>
              <a:rPr lang="en-US" sz="2400" dirty="0" smtClean="0"/>
              <a:t>analyses </a:t>
            </a:r>
            <a:r>
              <a:rPr lang="en-US" sz="2400" dirty="0" smtClean="0"/>
              <a:t>performed ASI RAM Team: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Weibull/Life-Data Analyses</a:t>
            </a:r>
            <a:endParaRPr lang="en-US" sz="1000" dirty="0"/>
          </a:p>
          <a:p>
            <a:pPr lvl="1"/>
            <a:r>
              <a:rPr lang="en-US" dirty="0" smtClean="0"/>
              <a:t>Analyzed Reliability and Failure Behavior of certain components</a:t>
            </a:r>
          </a:p>
          <a:p>
            <a:pPr lvl="1"/>
            <a:r>
              <a:rPr lang="en-US" dirty="0" smtClean="0"/>
              <a:t>Identified adverse trends being observed</a:t>
            </a:r>
            <a:endParaRPr lang="en-US" dirty="0"/>
          </a:p>
          <a:p>
            <a:pPr lvl="1"/>
            <a:r>
              <a:rPr lang="en-US" dirty="0" smtClean="0"/>
              <a:t>Determined if current maintenance processes were properly mitigating failures and/or minimizing cost and downtime</a:t>
            </a:r>
          </a:p>
          <a:p>
            <a:pPr lvl="1"/>
            <a:r>
              <a:rPr lang="en-US" dirty="0" smtClean="0"/>
              <a:t>Identified potential improvements to Reliability and Mission Effectiveness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Spares Prediction Modeling</a:t>
            </a:r>
            <a:endParaRPr lang="en-US" sz="1000" dirty="0"/>
          </a:p>
          <a:p>
            <a:pPr lvl="1"/>
            <a:r>
              <a:rPr lang="en-US" dirty="0" smtClean="0"/>
              <a:t>Utilized Weibull Analysis results to predict future failures for both current and future fielded aircraft</a:t>
            </a:r>
          </a:p>
          <a:p>
            <a:pPr lvl="1"/>
            <a:r>
              <a:rPr lang="en-US" dirty="0" smtClean="0"/>
              <a:t>Predicted spares requirements based on operational scenarios</a:t>
            </a:r>
          </a:p>
          <a:p>
            <a:pPr lvl="1"/>
            <a:r>
              <a:rPr lang="en-US" dirty="0" smtClean="0"/>
              <a:t>Predicted costs, downtime, etc. </a:t>
            </a:r>
            <a:endParaRPr lang="en-US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Background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50362"/>
            <a:ext cx="8059479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Extensive </a:t>
            </a:r>
            <a:r>
              <a:rPr lang="en-US" sz="2000" dirty="0"/>
              <a:t>data cleansing and analysis performed</a:t>
            </a:r>
          </a:p>
          <a:p>
            <a:pPr lvl="1"/>
            <a:r>
              <a:rPr lang="en-US" sz="1600" dirty="0"/>
              <a:t>Collected failure and </a:t>
            </a:r>
            <a:r>
              <a:rPr lang="en-US" sz="1600" dirty="0" smtClean="0"/>
              <a:t>usage data </a:t>
            </a:r>
            <a:r>
              <a:rPr lang="en-US" sz="1600" dirty="0"/>
              <a:t>from </a:t>
            </a:r>
            <a:r>
              <a:rPr lang="en-US" sz="1600" dirty="0" smtClean="0"/>
              <a:t>OOMA/DECKPLATE (NAVAIR System)</a:t>
            </a:r>
            <a:endParaRPr lang="en-US" sz="1600" dirty="0"/>
          </a:p>
          <a:p>
            <a:pPr lvl="1"/>
            <a:r>
              <a:rPr lang="en-US" sz="1600" dirty="0"/>
              <a:t>Cleansed data so that only verified failures were included</a:t>
            </a:r>
          </a:p>
          <a:p>
            <a:pPr lvl="1"/>
            <a:r>
              <a:rPr lang="en-US" sz="1600" dirty="0"/>
              <a:t>Included data from </a:t>
            </a:r>
            <a:r>
              <a:rPr lang="en-US" sz="1600" dirty="0" smtClean="0"/>
              <a:t>all UH-1Y and AH-1Z BUNOs </a:t>
            </a:r>
            <a:endParaRPr lang="en-US" sz="1600" dirty="0"/>
          </a:p>
          <a:p>
            <a:pPr lvl="1"/>
            <a:r>
              <a:rPr lang="en-US" sz="1600" dirty="0"/>
              <a:t>Failure data and Suspension data was used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2000" dirty="0"/>
              <a:t>Raw discrepancy data was cleansed with several assumptions made to convert into useful data for this type of analysis </a:t>
            </a:r>
          </a:p>
          <a:p>
            <a:pPr lvl="1"/>
            <a:r>
              <a:rPr lang="en-US" sz="1600" dirty="0"/>
              <a:t>Items not serialized  - Time-in-Service and Time-to-Failure (TTF) had to be </a:t>
            </a:r>
            <a:r>
              <a:rPr lang="en-US" sz="1600" dirty="0" smtClean="0"/>
              <a:t>derived using flight data reports</a:t>
            </a:r>
            <a:endParaRPr lang="en-US" sz="1600" dirty="0"/>
          </a:p>
          <a:p>
            <a:pPr lvl="1"/>
            <a:r>
              <a:rPr lang="en-US" sz="1600" dirty="0"/>
              <a:t>Isolated wear/fatigue failure </a:t>
            </a:r>
            <a:r>
              <a:rPr lang="en-US" sz="1600" dirty="0" smtClean="0"/>
              <a:t>modes for failure points.  Other Failure Modes requiring replacement considered as suspensions.</a:t>
            </a:r>
            <a:endParaRPr lang="en-US" sz="1600" dirty="0"/>
          </a:p>
          <a:p>
            <a:pPr lvl="1"/>
            <a:r>
              <a:rPr lang="en-US" sz="1600" dirty="0" smtClean="0"/>
              <a:t>For some components, further in-depth cleansing and filtering of data required </a:t>
            </a:r>
            <a:r>
              <a:rPr lang="en-US" sz="1600" dirty="0"/>
              <a:t>to </a:t>
            </a:r>
            <a:r>
              <a:rPr lang="en-US" sz="1600" dirty="0" smtClean="0"/>
              <a:t>determine accurate TTFs</a:t>
            </a:r>
            <a:endParaRPr lang="en-US" sz="1600" dirty="0"/>
          </a:p>
          <a:p>
            <a:pPr lvl="1"/>
            <a:r>
              <a:rPr lang="en-US" sz="1600" dirty="0" smtClean="0"/>
              <a:t>For </a:t>
            </a:r>
            <a:r>
              <a:rPr lang="en-US" sz="1600" dirty="0"/>
              <a:t>certain </a:t>
            </a:r>
            <a:r>
              <a:rPr lang="en-US" sz="1600" dirty="0" smtClean="0"/>
              <a:t>components with insufficient data, </a:t>
            </a:r>
            <a:r>
              <a:rPr lang="en-US" sz="1600" dirty="0"/>
              <a:t>legacy (UH-1W) data was used for same/similar </a:t>
            </a:r>
            <a:r>
              <a:rPr lang="en-US" sz="1600" dirty="0" smtClean="0"/>
              <a:t>component</a:t>
            </a:r>
          </a:p>
          <a:p>
            <a:pPr lvl="1"/>
            <a:r>
              <a:rPr lang="en-US" sz="1600" dirty="0" smtClean="0"/>
              <a:t>For </a:t>
            </a:r>
            <a:r>
              <a:rPr lang="en-US" sz="1600" dirty="0"/>
              <a:t>items with insufficient </a:t>
            </a:r>
            <a:r>
              <a:rPr lang="en-US" sz="1600" dirty="0" smtClean="0"/>
              <a:t>data at current time, </a:t>
            </a:r>
            <a:r>
              <a:rPr lang="en-US" sz="1600" dirty="0"/>
              <a:t>analyses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could </a:t>
            </a:r>
            <a:r>
              <a:rPr lang="en-US" sz="1600" dirty="0"/>
              <a:t>not be performed</a:t>
            </a:r>
          </a:p>
          <a:p>
            <a:pPr lvl="1"/>
            <a:endParaRPr lang="en-US" sz="16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Weibull Analysis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83" y="750362"/>
            <a:ext cx="4123368" cy="2760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Analyses ultimately performed on 20 components</a:t>
            </a:r>
            <a:endParaRPr lang="en-US" sz="2000" dirty="0"/>
          </a:p>
          <a:p>
            <a:pPr lvl="1"/>
            <a:r>
              <a:rPr lang="en-US" sz="1600" dirty="0" smtClean="0"/>
              <a:t>Graphical representation provided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Identified how components were failing and their impact to operations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Predicted Reliability at various ages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Weibull Analysis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51" y="707886"/>
            <a:ext cx="4209749" cy="289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47853" y="1151227"/>
            <a:ext cx="2407294" cy="82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b="1" kern="120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90000"/>
              <a:buFontTx/>
              <a:buBlip>
                <a:blip r:embed="rId4"/>
              </a:buBlip>
              <a:defRPr sz="1800" b="1" kern="1200">
                <a:solidFill>
                  <a:srgbClr val="004A85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486B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400" b="1" kern="1200">
                <a:solidFill>
                  <a:srgbClr val="0076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00" dirty="0" smtClean="0"/>
              <a:t>Data was a fairly good fit for </a:t>
            </a:r>
            <a:r>
              <a:rPr lang="en-US" sz="800" dirty="0" err="1" smtClean="0"/>
              <a:t>Weibull</a:t>
            </a:r>
            <a:r>
              <a:rPr lang="en-US" sz="800" dirty="0" smtClean="0"/>
              <a:t> -2 Distribution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 smtClean="0"/>
              <a:t>Beta: 1.58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 smtClean="0"/>
              <a:t>Eta: 1654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51" y="3602440"/>
            <a:ext cx="4209749" cy="261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8811" y="3795566"/>
            <a:ext cx="1304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80% Reliability at 642 FHs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6769" y="4511108"/>
            <a:ext cx="13485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5</a:t>
            </a:r>
            <a:r>
              <a:rPr lang="en-US" sz="800" b="1" dirty="0" smtClean="0">
                <a:solidFill>
                  <a:srgbClr val="FF0000"/>
                </a:solidFill>
              </a:rPr>
              <a:t>0% Reliability at 1313 FHs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84011" y="3973328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88170" y="4673807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1" y="3602441"/>
            <a:ext cx="3899993" cy="26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1514714" y="4176050"/>
            <a:ext cx="2647752" cy="2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b="1" kern="1200">
                <a:solidFill>
                  <a:srgbClr val="002240"/>
                </a:solidFill>
                <a:effectLst>
                  <a:outerShdw blurRad="50800" dist="38100" dir="2700000">
                    <a:srgbClr val="486B7F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90000"/>
              <a:buFontTx/>
              <a:buBlip>
                <a:blip r:embed="rId4"/>
              </a:buBlip>
              <a:defRPr sz="1800" b="1" kern="1200">
                <a:solidFill>
                  <a:srgbClr val="004A85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486B7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6"/>
              </a:buBlip>
              <a:defRPr sz="1400" b="1" kern="1200">
                <a:solidFill>
                  <a:srgbClr val="0076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00" dirty="0" smtClean="0"/>
              <a:t>Increasing conditional probability of failure with age</a:t>
            </a:r>
          </a:p>
        </p:txBody>
      </p:sp>
      <p:sp>
        <p:nvSpPr>
          <p:cNvPr id="14" name="Right Arrow 13"/>
          <p:cNvSpPr/>
          <p:nvPr/>
        </p:nvSpPr>
        <p:spPr>
          <a:xfrm rot="2315104">
            <a:off x="2658821" y="4678943"/>
            <a:ext cx="608842" cy="4571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50362"/>
            <a:ext cx="805947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 each component analyzed, RAM team performed the following:</a:t>
            </a:r>
            <a:endParaRPr lang="en-US" sz="2000" dirty="0"/>
          </a:p>
          <a:p>
            <a:pPr lvl="1"/>
            <a:r>
              <a:rPr lang="en-US" sz="1600" dirty="0" smtClean="0"/>
              <a:t>Identified number of data points and discussed level of confidence in results and predictions</a:t>
            </a:r>
          </a:p>
          <a:p>
            <a:pPr lvl="1"/>
            <a:r>
              <a:rPr lang="en-US" sz="1600" dirty="0" smtClean="0"/>
              <a:t>Identified the Distribution Parameters along with Confidence Intervals and determined whether component was experiencing:</a:t>
            </a:r>
          </a:p>
          <a:p>
            <a:pPr lvl="2"/>
            <a:r>
              <a:rPr lang="en-US" sz="1400" dirty="0" smtClean="0"/>
              <a:t>Wear-out characteristics – due to possible poor Reliability of components, or life-limiting material. </a:t>
            </a:r>
          </a:p>
          <a:p>
            <a:pPr lvl="2"/>
            <a:r>
              <a:rPr lang="en-US" sz="1400" dirty="0" smtClean="0"/>
              <a:t>Random failures due to unpredictable events such as Operator errors, environmental factors, etc.</a:t>
            </a:r>
          </a:p>
          <a:p>
            <a:pPr lvl="2"/>
            <a:r>
              <a:rPr lang="en-US" sz="1400" dirty="0" smtClean="0"/>
              <a:t>Infant mortality – typically due to Quality Control issues or manufacturing defects. Other possibilities include maintenance induced damage, or installation errors. </a:t>
            </a:r>
            <a:endParaRPr lang="en-US" sz="1400" dirty="0"/>
          </a:p>
          <a:p>
            <a:pPr lvl="1"/>
            <a:r>
              <a:rPr lang="en-US" sz="1600" dirty="0" smtClean="0"/>
              <a:t>Evaluated current maintenance practices and whether failure behavior was properly being addressed</a:t>
            </a:r>
          </a:p>
          <a:p>
            <a:pPr lvl="2"/>
            <a:r>
              <a:rPr lang="en-US" sz="1400" dirty="0" smtClean="0"/>
              <a:t>Determined if safety risks were being mitigated</a:t>
            </a:r>
          </a:p>
          <a:p>
            <a:pPr lvl="2"/>
            <a:r>
              <a:rPr lang="en-US" sz="1400" dirty="0" smtClean="0"/>
              <a:t>Evaluated cost and downtime implications </a:t>
            </a:r>
          </a:p>
          <a:p>
            <a:pPr lvl="1"/>
            <a:r>
              <a:rPr lang="en-US" sz="1600" dirty="0" smtClean="0"/>
              <a:t>Evaluated possible corrective actions to improve Reliability and Availability of components</a:t>
            </a:r>
          </a:p>
          <a:p>
            <a:pPr lvl="2"/>
            <a:r>
              <a:rPr lang="en-US" sz="1400" dirty="0" smtClean="0"/>
              <a:t>Potential corrective actions were evaluated on the basis of safety implications, cost, feasibility, packaging with other costs, and predicted impact</a:t>
            </a:r>
          </a:p>
          <a:p>
            <a:pPr lvl="1"/>
            <a:endParaRPr lang="en-US" sz="16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Weibull Analysis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20" y="750362"/>
            <a:ext cx="8059479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ASI RAM team worked with FST to formulate and implement recommendations:</a:t>
            </a:r>
            <a:endParaRPr lang="en-US" sz="2000" dirty="0"/>
          </a:p>
          <a:p>
            <a:pPr lvl="1"/>
            <a:r>
              <a:rPr lang="en-US" sz="1600" dirty="0" smtClean="0"/>
              <a:t>Data collection recommendations</a:t>
            </a:r>
          </a:p>
          <a:p>
            <a:pPr lvl="2"/>
            <a:r>
              <a:rPr lang="en-US" sz="1400" dirty="0" smtClean="0"/>
              <a:t>Identified components that needed additional data to better refine results and predictions</a:t>
            </a:r>
          </a:p>
          <a:p>
            <a:pPr lvl="2"/>
            <a:r>
              <a:rPr lang="en-US" sz="1400" dirty="0" smtClean="0"/>
              <a:t>Recommended better data collection practices for future efforts</a:t>
            </a:r>
          </a:p>
          <a:p>
            <a:pPr lvl="1"/>
            <a:r>
              <a:rPr lang="en-US" sz="1600" dirty="0" smtClean="0"/>
              <a:t>Maintenance recommendations</a:t>
            </a:r>
          </a:p>
          <a:p>
            <a:pPr lvl="2"/>
            <a:r>
              <a:rPr lang="en-US" sz="1400" dirty="0"/>
              <a:t>Integrated results into RCM analysis</a:t>
            </a:r>
          </a:p>
          <a:p>
            <a:pPr lvl="2"/>
            <a:r>
              <a:rPr lang="en-US" sz="1400" dirty="0" smtClean="0"/>
              <a:t>Utilized </a:t>
            </a:r>
            <a:r>
              <a:rPr lang="en-US" sz="1400" dirty="0" smtClean="0"/>
              <a:t>modeling and simulation capabilities to evaluate various maintenance actions and their predicted impact (# of failures, total costs, total downtime, etc.)</a:t>
            </a:r>
          </a:p>
          <a:p>
            <a:pPr lvl="2"/>
            <a:r>
              <a:rPr lang="en-US" sz="1400" dirty="0" smtClean="0"/>
              <a:t>Identified the ideal interval for various maintenance actions (inspections, removals, etc.)</a:t>
            </a:r>
          </a:p>
          <a:p>
            <a:pPr lvl="1"/>
            <a:r>
              <a:rPr lang="en-US" sz="1600" dirty="0" smtClean="0"/>
              <a:t>Corrective action recommendations</a:t>
            </a:r>
          </a:p>
          <a:p>
            <a:pPr lvl="2"/>
            <a:r>
              <a:rPr lang="en-US" sz="1400" dirty="0" smtClean="0"/>
              <a:t>Identified root cause of Reliability issues being experienced</a:t>
            </a:r>
          </a:p>
          <a:p>
            <a:pPr lvl="2"/>
            <a:r>
              <a:rPr lang="en-US" sz="1400" dirty="0" smtClean="0"/>
              <a:t>Identified best practices to minimize preventable failures</a:t>
            </a:r>
          </a:p>
          <a:p>
            <a:endParaRPr lang="en-US" sz="2000" dirty="0" smtClean="0"/>
          </a:p>
          <a:p>
            <a:r>
              <a:rPr lang="en-US" sz="2000" dirty="0" smtClean="0"/>
              <a:t>Implementation of recommendations currently on-going</a:t>
            </a:r>
          </a:p>
          <a:p>
            <a:pPr lvl="1"/>
            <a:r>
              <a:rPr lang="en-US" sz="1600" dirty="0" smtClean="0"/>
              <a:t>Joint effort between FST and ASI RAM team</a:t>
            </a:r>
          </a:p>
          <a:p>
            <a:endParaRPr lang="en-US" sz="2000" dirty="0"/>
          </a:p>
          <a:p>
            <a:r>
              <a:rPr lang="en-US" sz="2000" dirty="0" smtClean="0"/>
              <a:t>Effort is predicted to significantly improve component Availability and minimize failures and associated costs</a:t>
            </a:r>
            <a:endParaRPr lang="en-US" sz="2000" dirty="0"/>
          </a:p>
          <a:p>
            <a:pPr lvl="1"/>
            <a:r>
              <a:rPr lang="en-US" sz="1600" dirty="0" smtClean="0"/>
              <a:t>Results will be </a:t>
            </a:r>
            <a:r>
              <a:rPr lang="en-US" sz="1600" dirty="0" smtClean="0"/>
              <a:t>validated using future data</a:t>
            </a:r>
            <a:endParaRPr lang="en-US" sz="1600" dirty="0" smtClean="0"/>
          </a:p>
          <a:p>
            <a:pPr lvl="1"/>
            <a:r>
              <a:rPr lang="en-US" sz="1600" dirty="0" smtClean="0"/>
              <a:t>Additional components identified for future analyses</a:t>
            </a:r>
          </a:p>
          <a:p>
            <a:pPr lvl="1"/>
            <a:endParaRPr lang="en-US" sz="1600" dirty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0"/>
            <a:ext cx="895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Weibull Analysis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824345"/>
            <a:ext cx="7934788" cy="6213764"/>
          </a:xfrm>
        </p:spPr>
        <p:txBody>
          <a:bodyPr>
            <a:noAutofit/>
          </a:bodyPr>
          <a:lstStyle/>
          <a:p>
            <a:r>
              <a:rPr lang="en-US" sz="2000" dirty="0" smtClean="0"/>
              <a:t>ASI RAM team implemented structured approach to predicting spares demand for UH-1Y and AH-1Z Helicopters:</a:t>
            </a:r>
          </a:p>
          <a:p>
            <a:pPr lvl="1"/>
            <a:r>
              <a:rPr lang="en-US" sz="1600" dirty="0" smtClean="0"/>
              <a:t>Utilized results from Weibull Analyses as inputs into Spares Model</a:t>
            </a:r>
          </a:p>
          <a:p>
            <a:pPr lvl="2"/>
            <a:r>
              <a:rPr lang="en-US" sz="1400" dirty="0" smtClean="0"/>
              <a:t>Failure behavior/Reliability of components were key determinants for spares demand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Derived and utilized actual part ages for each individual component </a:t>
            </a:r>
          </a:p>
          <a:p>
            <a:pPr lvl="2"/>
            <a:r>
              <a:rPr lang="en-US" sz="1400" dirty="0" smtClean="0"/>
              <a:t>Factored in the starting age for parts in the current fleet, then aged the parts for 5 year period</a:t>
            </a:r>
            <a:endParaRPr lang="en-US" sz="14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Incorporated planned roll-out/deployment schedule for future UH-1Y and AH-1Z aircraft for 5 year period (all parts considered new)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Incorporated planned flight hour profile to conduct simulations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Included data </a:t>
            </a:r>
            <a:r>
              <a:rPr lang="en-US" sz="1600" dirty="0"/>
              <a:t>from additional failure modes not included in Weibull </a:t>
            </a:r>
            <a:r>
              <a:rPr lang="en-US" sz="1600" dirty="0" smtClean="0"/>
              <a:t>Analysis to account for all spares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46419" y="-4246418"/>
            <a:ext cx="651164" cy="9144001"/>
          </a:xfrm>
        </p:spPr>
        <p:txBody>
          <a:bodyPr/>
          <a:lstStyle/>
          <a:p>
            <a:r>
              <a:rPr lang="en-US" dirty="0" smtClean="0"/>
              <a:t>Spares Prediction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22166</TotalTime>
  <Words>1845</Words>
  <Application>Microsoft Office PowerPoint</Application>
  <PresentationFormat>On-screen Show (4:3)</PresentationFormat>
  <Paragraphs>441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Spares Prediction Modeling</vt:lpstr>
      <vt:lpstr>Spares Prediction Modeling</vt:lpstr>
      <vt:lpstr>Example of Simulation Results</vt:lpstr>
      <vt:lpstr>Spares Analysis Conclusions</vt:lpstr>
      <vt:lpstr>Spares Analysis Conclusions</vt:lpstr>
      <vt:lpstr>PowerPoint Presentation</vt:lpstr>
      <vt:lpstr>Part Parameters</vt:lpstr>
      <vt:lpstr>Parts for 2014 Spares Reporting</vt:lpstr>
      <vt:lpstr>UH-1Y and AH-1Z Fleet Data</vt:lpstr>
    </vt:vector>
  </TitlesOfParts>
  <Company>Amy Lynn Calfee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Calfee User</dc:creator>
  <cp:lastModifiedBy>Adam Mills</cp:lastModifiedBy>
  <cp:revision>504</cp:revision>
  <cp:lastPrinted>2014-12-04T19:31:55Z</cp:lastPrinted>
  <dcterms:created xsi:type="dcterms:W3CDTF">2009-12-02T13:34:58Z</dcterms:created>
  <dcterms:modified xsi:type="dcterms:W3CDTF">2015-10-26T18:30:45Z</dcterms:modified>
</cp:coreProperties>
</file>