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753" r:id="rId2"/>
    <p:sldMasterId id="2147483739" r:id="rId3"/>
    <p:sldMasterId id="2147483767" r:id="rId4"/>
    <p:sldMasterId id="2147483811" r:id="rId5"/>
    <p:sldMasterId id="2147483826" r:id="rId6"/>
  </p:sldMasterIdLst>
  <p:notesMasterIdLst>
    <p:notesMasterId r:id="rId54"/>
  </p:notesMasterIdLst>
  <p:handoutMasterIdLst>
    <p:handoutMasterId r:id="rId55"/>
  </p:handoutMasterIdLst>
  <p:sldIdLst>
    <p:sldId id="1826" r:id="rId7"/>
    <p:sldId id="3262" r:id="rId8"/>
    <p:sldId id="3261" r:id="rId9"/>
    <p:sldId id="3258" r:id="rId10"/>
    <p:sldId id="3260" r:id="rId11"/>
    <p:sldId id="3194" r:id="rId12"/>
    <p:sldId id="3193" r:id="rId13"/>
    <p:sldId id="3235" r:id="rId14"/>
    <p:sldId id="3237" r:id="rId15"/>
    <p:sldId id="3241" r:id="rId16"/>
    <p:sldId id="3303" r:id="rId17"/>
    <p:sldId id="3264" r:id="rId18"/>
    <p:sldId id="3265" r:id="rId19"/>
    <p:sldId id="3266" r:id="rId20"/>
    <p:sldId id="3267" r:id="rId21"/>
    <p:sldId id="3269" r:id="rId22"/>
    <p:sldId id="3270" r:id="rId23"/>
    <p:sldId id="3256" r:id="rId24"/>
    <p:sldId id="1911" r:id="rId25"/>
    <p:sldId id="3271" r:id="rId26"/>
    <p:sldId id="3272" r:id="rId27"/>
    <p:sldId id="3273" r:id="rId28"/>
    <p:sldId id="3275" r:id="rId29"/>
    <p:sldId id="3276" r:id="rId30"/>
    <p:sldId id="3277" r:id="rId31"/>
    <p:sldId id="3286" r:id="rId32"/>
    <p:sldId id="3287" r:id="rId33"/>
    <p:sldId id="3247" r:id="rId34"/>
    <p:sldId id="3248" r:id="rId35"/>
    <p:sldId id="3249" r:id="rId36"/>
    <p:sldId id="3251" r:id="rId37"/>
    <p:sldId id="3254" r:id="rId38"/>
    <p:sldId id="3255" r:id="rId39"/>
    <p:sldId id="3045" r:id="rId40"/>
    <p:sldId id="3292" r:id="rId41"/>
    <p:sldId id="3289" r:id="rId42"/>
    <p:sldId id="3044" r:id="rId43"/>
    <p:sldId id="3290" r:id="rId44"/>
    <p:sldId id="3291" r:id="rId45"/>
    <p:sldId id="3293" r:id="rId46"/>
    <p:sldId id="3295" r:id="rId47"/>
    <p:sldId id="3296" r:id="rId48"/>
    <p:sldId id="3298" r:id="rId49"/>
    <p:sldId id="3299" r:id="rId50"/>
    <p:sldId id="3300" r:id="rId51"/>
    <p:sldId id="3302" r:id="rId52"/>
    <p:sldId id="3301" r:id="rId53"/>
  </p:sldIdLst>
  <p:sldSz cx="9144000" cy="6858000" type="screen4x3"/>
  <p:notesSz cx="7010400" cy="9296400"/>
  <p:custDataLst>
    <p:tags r:id="rId5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6784" algn="l" rtl="0" fontAlgn="base">
      <a:spcBef>
        <a:spcPct val="0"/>
      </a:spcBef>
      <a:spcAft>
        <a:spcPct val="0"/>
      </a:spcAft>
      <a:defRPr kern="1200">
        <a:solidFill>
          <a:schemeClr val="tx1"/>
        </a:solidFill>
        <a:latin typeface="Arial" charset="0"/>
        <a:ea typeface="+mn-ea"/>
        <a:cs typeface="Arial" charset="0"/>
      </a:defRPr>
    </a:lvl2pPr>
    <a:lvl3pPr marL="913568" algn="l" rtl="0" fontAlgn="base">
      <a:spcBef>
        <a:spcPct val="0"/>
      </a:spcBef>
      <a:spcAft>
        <a:spcPct val="0"/>
      </a:spcAft>
      <a:defRPr kern="1200">
        <a:solidFill>
          <a:schemeClr val="tx1"/>
        </a:solidFill>
        <a:latin typeface="Arial" charset="0"/>
        <a:ea typeface="+mn-ea"/>
        <a:cs typeface="Arial" charset="0"/>
      </a:defRPr>
    </a:lvl3pPr>
    <a:lvl4pPr marL="1370348" algn="l" rtl="0" fontAlgn="base">
      <a:spcBef>
        <a:spcPct val="0"/>
      </a:spcBef>
      <a:spcAft>
        <a:spcPct val="0"/>
      </a:spcAft>
      <a:defRPr kern="1200">
        <a:solidFill>
          <a:schemeClr val="tx1"/>
        </a:solidFill>
        <a:latin typeface="Arial" charset="0"/>
        <a:ea typeface="+mn-ea"/>
        <a:cs typeface="Arial" charset="0"/>
      </a:defRPr>
    </a:lvl4pPr>
    <a:lvl5pPr marL="1827130" algn="l" rtl="0" fontAlgn="base">
      <a:spcBef>
        <a:spcPct val="0"/>
      </a:spcBef>
      <a:spcAft>
        <a:spcPct val="0"/>
      </a:spcAft>
      <a:defRPr kern="1200">
        <a:solidFill>
          <a:schemeClr val="tx1"/>
        </a:solidFill>
        <a:latin typeface="Arial" charset="0"/>
        <a:ea typeface="+mn-ea"/>
        <a:cs typeface="Arial" charset="0"/>
      </a:defRPr>
    </a:lvl5pPr>
    <a:lvl6pPr marL="2283911" algn="l" defTabSz="913568" rtl="0" eaLnBrk="1" latinLnBrk="0" hangingPunct="1">
      <a:defRPr kern="1200">
        <a:solidFill>
          <a:schemeClr val="tx1"/>
        </a:solidFill>
        <a:latin typeface="Arial" charset="0"/>
        <a:ea typeface="+mn-ea"/>
        <a:cs typeface="Arial" charset="0"/>
      </a:defRPr>
    </a:lvl6pPr>
    <a:lvl7pPr marL="2740696" algn="l" defTabSz="913568" rtl="0" eaLnBrk="1" latinLnBrk="0" hangingPunct="1">
      <a:defRPr kern="1200">
        <a:solidFill>
          <a:schemeClr val="tx1"/>
        </a:solidFill>
        <a:latin typeface="Arial" charset="0"/>
        <a:ea typeface="+mn-ea"/>
        <a:cs typeface="Arial" charset="0"/>
      </a:defRPr>
    </a:lvl7pPr>
    <a:lvl8pPr marL="3197475" algn="l" defTabSz="913568" rtl="0" eaLnBrk="1" latinLnBrk="0" hangingPunct="1">
      <a:defRPr kern="1200">
        <a:solidFill>
          <a:schemeClr val="tx1"/>
        </a:solidFill>
        <a:latin typeface="Arial" charset="0"/>
        <a:ea typeface="+mn-ea"/>
        <a:cs typeface="Arial" charset="0"/>
      </a:defRPr>
    </a:lvl8pPr>
    <a:lvl9pPr marL="3654259" algn="l" defTabSz="913568"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broberts" initials="sbr" lastIdx="2" clrIdx="0"/>
  <p:cmAuthor id="1" name="fsafie" initials="fms" lastIdx="3" clrIdx="1"/>
  <p:cmAuthor id="2" name="spgregor" initials="s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0000FF"/>
    <a:srgbClr val="FF6600"/>
    <a:srgbClr val="254061"/>
    <a:srgbClr val="009900"/>
    <a:srgbClr val="007000"/>
    <a:srgbClr val="2A53A6"/>
    <a:srgbClr val="99CCFF"/>
    <a:srgbClr val="3366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9" autoAdjust="0"/>
    <p:restoredTop sz="96076" autoAdjust="0"/>
  </p:normalViewPr>
  <p:slideViewPr>
    <p:cSldViewPr>
      <p:cViewPr varScale="1">
        <p:scale>
          <a:sx n="103" d="100"/>
          <a:sy n="103" d="100"/>
        </p:scale>
        <p:origin x="1109" y="48"/>
      </p:cViewPr>
      <p:guideLst>
        <p:guide orient="horz" pos="2160"/>
        <p:guide pos="2880"/>
      </p:guideLst>
    </p:cSldViewPr>
  </p:slideViewPr>
  <p:outlineViewPr>
    <p:cViewPr>
      <p:scale>
        <a:sx n="33" d="100"/>
        <a:sy n="33" d="100"/>
      </p:scale>
      <p:origin x="0" y="145400"/>
    </p:cViewPr>
    <p:sldLst>
      <p:sld r:id="rId1" collapse="1"/>
      <p:sld r:id="rId2" collapse="1"/>
    </p:sldLst>
  </p:outlineViewPr>
  <p:notesTextViewPr>
    <p:cViewPr>
      <p:scale>
        <a:sx n="3" d="2"/>
        <a:sy n="3" d="2"/>
      </p:scale>
      <p:origin x="0" y="0"/>
    </p:cViewPr>
  </p:notesTextViewPr>
  <p:sorterViewPr>
    <p:cViewPr varScale="1">
      <p:scale>
        <a:sx n="1" d="1"/>
        <a:sy n="1" d="1"/>
      </p:scale>
      <p:origin x="0" y="-922"/>
    </p:cViewPr>
  </p:sorterViewPr>
  <p:notesViewPr>
    <p:cSldViewPr>
      <p:cViewPr>
        <p:scale>
          <a:sx n="60" d="100"/>
          <a:sy n="60" d="100"/>
        </p:scale>
        <p:origin x="2556" y="57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302" tIns="46151" rIns="92302" bIns="46151" rtlCol="0"/>
          <a:lstStyle>
            <a:lvl1pPr algn="l">
              <a:defRPr sz="1200"/>
            </a:lvl1pPr>
          </a:lstStyle>
          <a:p>
            <a:r>
              <a:rPr lang="en-US" dirty="0" smtClean="0"/>
              <a:t>RAM Principles</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302" tIns="46151" rIns="92302" bIns="46151" rtlCol="0"/>
          <a:lstStyle>
            <a:lvl1pPr algn="r">
              <a:defRPr sz="1200"/>
            </a:lvl1pPr>
          </a:lstStyle>
          <a:p>
            <a:fld id="{31644847-F1AF-415D-A26C-0CE22B880F1E}" type="datetimeFigureOut">
              <a:rPr lang="en-US" smtClean="0"/>
              <a:pPr/>
              <a:t>10/22/2015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302" tIns="46151" rIns="92302" bIns="461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302" tIns="46151" rIns="92302" bIns="46151" rtlCol="0" anchor="b"/>
          <a:lstStyle>
            <a:lvl1pPr algn="r">
              <a:defRPr sz="1200"/>
            </a:lvl1pPr>
          </a:lstStyle>
          <a:p>
            <a:fld id="{7ABAAB8A-908C-4669-8C6C-5C88C07C321F}" type="slidenum">
              <a:rPr lang="en-US" smtClean="0"/>
              <a:pPr/>
              <a:t>‹#›</a:t>
            </a:fld>
            <a:endParaRPr lang="en-US" dirty="0"/>
          </a:p>
        </p:txBody>
      </p:sp>
    </p:spTree>
    <p:extLst>
      <p:ext uri="{BB962C8B-B14F-4D97-AF65-F5344CB8AC3E}">
        <p14:creationId xmlns:p14="http://schemas.microsoft.com/office/powerpoint/2010/main" val="2458925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9"/>
          <p:cNvSpPr>
            <a:spLocks noGrp="1"/>
          </p:cNvSpPr>
          <p:nvPr>
            <p:ph type="sldNum" sz="quarter" idx="5"/>
          </p:nvPr>
        </p:nvSpPr>
        <p:spPr>
          <a:xfrm>
            <a:off x="3970938" y="8829967"/>
            <a:ext cx="3037840" cy="464820"/>
          </a:xfrm>
          <a:prstGeom prst="rect">
            <a:avLst/>
          </a:prstGeom>
        </p:spPr>
        <p:txBody>
          <a:bodyPr vert="horz" lIns="92302" tIns="46151" rIns="92302" bIns="46151" rtlCol="0" anchor="b"/>
          <a:lstStyle>
            <a:lvl1pPr algn="r">
              <a:defRPr sz="1200"/>
            </a:lvl1pPr>
          </a:lstStyle>
          <a:p>
            <a:fld id="{B2EF0425-3336-47FD-87AA-BAFE8A1A875E}" type="slidenum">
              <a:rPr lang="en-US" smtClean="0"/>
              <a:pPr/>
              <a:t>‹#›</a:t>
            </a:fld>
            <a:endParaRPr lang="en-US" dirty="0"/>
          </a:p>
        </p:txBody>
      </p:sp>
      <p:sp>
        <p:nvSpPr>
          <p:cNvPr id="11" name="Slide Image Placeholder 10"/>
          <p:cNvSpPr>
            <a:spLocks noGrp="1" noRot="1" noChangeAspect="1"/>
          </p:cNvSpPr>
          <p:nvPr>
            <p:ph type="sldImg" idx="2"/>
          </p:nvPr>
        </p:nvSpPr>
        <p:spPr>
          <a:xfrm>
            <a:off x="304800" y="228600"/>
            <a:ext cx="6275388" cy="4706938"/>
          </a:xfrm>
          <a:prstGeom prst="rect">
            <a:avLst/>
          </a:prstGeom>
          <a:noFill/>
          <a:ln w="12700">
            <a:solidFill>
              <a:prstClr val="black"/>
            </a:solidFill>
          </a:ln>
        </p:spPr>
        <p:txBody>
          <a:bodyPr vert="horz" lIns="92302" tIns="46151" rIns="92302" bIns="46151" rtlCol="0" anchor="ctr"/>
          <a:lstStyle/>
          <a:p>
            <a:endParaRPr lang="en-US" dirty="0"/>
          </a:p>
        </p:txBody>
      </p:sp>
      <p:sp>
        <p:nvSpPr>
          <p:cNvPr id="12" name="Footer Placeholder 11"/>
          <p:cNvSpPr>
            <a:spLocks noGrp="1"/>
          </p:cNvSpPr>
          <p:nvPr>
            <p:ph type="ftr" sz="quarter" idx="4"/>
          </p:nvPr>
        </p:nvSpPr>
        <p:spPr>
          <a:xfrm>
            <a:off x="0" y="8829967"/>
            <a:ext cx="3037840" cy="464820"/>
          </a:xfrm>
          <a:prstGeom prst="rect">
            <a:avLst/>
          </a:prstGeom>
        </p:spPr>
        <p:txBody>
          <a:bodyPr vert="horz" lIns="92302" tIns="46151" rIns="92302" bIns="46151" rtlCol="0" anchor="b"/>
          <a:lstStyle>
            <a:lvl1pPr algn="l">
              <a:defRPr sz="1200"/>
            </a:lvl1pPr>
          </a:lstStyle>
          <a:p>
            <a:endParaRPr lang="en-US" dirty="0"/>
          </a:p>
        </p:txBody>
      </p:sp>
      <p:sp>
        <p:nvSpPr>
          <p:cNvPr id="13" name="Notes Placeholder 12"/>
          <p:cNvSpPr>
            <a:spLocks noGrp="1"/>
          </p:cNvSpPr>
          <p:nvPr>
            <p:ph type="body" sz="quarter" idx="3"/>
          </p:nvPr>
        </p:nvSpPr>
        <p:spPr>
          <a:xfrm>
            <a:off x="233680" y="5190490"/>
            <a:ext cx="6620933" cy="3563620"/>
          </a:xfrm>
          <a:prstGeom prst="rect">
            <a:avLst/>
          </a:prstGeom>
        </p:spPr>
        <p:txBody>
          <a:bodyPr vert="horz" lIns="92302" tIns="46151" rIns="92302" bIns="461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Header Placeholder 5"/>
          <p:cNvSpPr>
            <a:spLocks noGrp="1"/>
          </p:cNvSpPr>
          <p:nvPr>
            <p:ph type="hdr" sz="quarter"/>
          </p:nvPr>
        </p:nvSpPr>
        <p:spPr>
          <a:xfrm>
            <a:off x="1676400" y="304800"/>
            <a:ext cx="3038475" cy="465138"/>
          </a:xfrm>
          <a:prstGeom prst="rect">
            <a:avLst/>
          </a:prstGeom>
        </p:spPr>
        <p:txBody>
          <a:bodyPr vert="horz" lIns="91440" tIns="45720" rIns="91440" bIns="45720" rtlCol="0"/>
          <a:lstStyle>
            <a:lvl1pPr algn="l">
              <a:defRPr sz="1200"/>
            </a:lvl1pPr>
          </a:lstStyle>
          <a:p>
            <a:r>
              <a:rPr lang="en-US" dirty="0" smtClean="0"/>
              <a:t>RAM Principles</a:t>
            </a:r>
            <a:endParaRPr lang="en-US" dirty="0"/>
          </a:p>
        </p:txBody>
      </p:sp>
    </p:spTree>
    <p:extLst>
      <p:ext uri="{BB962C8B-B14F-4D97-AF65-F5344CB8AC3E}">
        <p14:creationId xmlns:p14="http://schemas.microsoft.com/office/powerpoint/2010/main" val="1962319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784" algn="l" rtl="0" eaLnBrk="0" fontAlgn="base" hangingPunct="0">
      <a:spcBef>
        <a:spcPct val="30000"/>
      </a:spcBef>
      <a:spcAft>
        <a:spcPct val="0"/>
      </a:spcAft>
      <a:defRPr sz="1200" kern="1200">
        <a:solidFill>
          <a:schemeClr val="tx1"/>
        </a:solidFill>
        <a:latin typeface="+mn-lt"/>
        <a:ea typeface="+mn-ea"/>
        <a:cs typeface="+mn-cs"/>
      </a:defRPr>
    </a:lvl2pPr>
    <a:lvl3pPr marL="913568" algn="l" rtl="0" eaLnBrk="0" fontAlgn="base" hangingPunct="0">
      <a:spcBef>
        <a:spcPct val="30000"/>
      </a:spcBef>
      <a:spcAft>
        <a:spcPct val="0"/>
      </a:spcAft>
      <a:defRPr sz="1200" kern="1200">
        <a:solidFill>
          <a:schemeClr val="tx1"/>
        </a:solidFill>
        <a:latin typeface="+mn-lt"/>
        <a:ea typeface="+mn-ea"/>
        <a:cs typeface="+mn-cs"/>
      </a:defRPr>
    </a:lvl3pPr>
    <a:lvl4pPr marL="1370348" algn="l" rtl="0" eaLnBrk="0" fontAlgn="base" hangingPunct="0">
      <a:spcBef>
        <a:spcPct val="30000"/>
      </a:spcBef>
      <a:spcAft>
        <a:spcPct val="0"/>
      </a:spcAft>
      <a:defRPr sz="1200" kern="1200">
        <a:solidFill>
          <a:schemeClr val="tx1"/>
        </a:solidFill>
        <a:latin typeface="+mn-lt"/>
        <a:ea typeface="+mn-ea"/>
        <a:cs typeface="+mn-cs"/>
      </a:defRPr>
    </a:lvl4pPr>
    <a:lvl5pPr marL="1827130" algn="l" rtl="0" eaLnBrk="0" fontAlgn="base" hangingPunct="0">
      <a:spcBef>
        <a:spcPct val="30000"/>
      </a:spcBef>
      <a:spcAft>
        <a:spcPct val="0"/>
      </a:spcAft>
      <a:defRPr sz="1200" kern="1200">
        <a:solidFill>
          <a:schemeClr val="tx1"/>
        </a:solidFill>
        <a:latin typeface="+mn-lt"/>
        <a:ea typeface="+mn-ea"/>
        <a:cs typeface="+mn-cs"/>
      </a:defRPr>
    </a:lvl5pPr>
    <a:lvl6pPr marL="2283911" algn="l" defTabSz="913568" rtl="0" eaLnBrk="1" latinLnBrk="0" hangingPunct="1">
      <a:defRPr sz="1200" kern="1200">
        <a:solidFill>
          <a:schemeClr val="tx1"/>
        </a:solidFill>
        <a:latin typeface="+mn-lt"/>
        <a:ea typeface="+mn-ea"/>
        <a:cs typeface="+mn-cs"/>
      </a:defRPr>
    </a:lvl6pPr>
    <a:lvl7pPr marL="2740696" algn="l" defTabSz="913568" rtl="0" eaLnBrk="1" latinLnBrk="0" hangingPunct="1">
      <a:defRPr sz="1200" kern="1200">
        <a:solidFill>
          <a:schemeClr val="tx1"/>
        </a:solidFill>
        <a:latin typeface="+mn-lt"/>
        <a:ea typeface="+mn-ea"/>
        <a:cs typeface="+mn-cs"/>
      </a:defRPr>
    </a:lvl7pPr>
    <a:lvl8pPr marL="3197475" algn="l" defTabSz="913568" rtl="0" eaLnBrk="1" latinLnBrk="0" hangingPunct="1">
      <a:defRPr sz="1200" kern="1200">
        <a:solidFill>
          <a:schemeClr val="tx1"/>
        </a:solidFill>
        <a:latin typeface="+mn-lt"/>
        <a:ea typeface="+mn-ea"/>
        <a:cs typeface="+mn-cs"/>
      </a:defRPr>
    </a:lvl8pPr>
    <a:lvl9pPr marL="3654259" algn="l" defTabSz="9135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1200">
                <a:solidFill>
                  <a:schemeClr val="tx1"/>
                </a:solidFill>
                <a:latin typeface="Times New Roman" pitchFamily="18" charset="0"/>
              </a:defRPr>
            </a:lvl1pPr>
            <a:lvl2pPr marL="742950" indent="-285750" defTabSz="925513">
              <a:defRPr sz="1200">
                <a:solidFill>
                  <a:schemeClr val="tx1"/>
                </a:solidFill>
                <a:latin typeface="Times New Roman" pitchFamily="18" charset="0"/>
              </a:defRPr>
            </a:lvl2pPr>
            <a:lvl3pPr marL="1143000" indent="-228600" defTabSz="925513">
              <a:defRPr sz="1200">
                <a:solidFill>
                  <a:schemeClr val="tx1"/>
                </a:solidFill>
                <a:latin typeface="Times New Roman" pitchFamily="18" charset="0"/>
              </a:defRPr>
            </a:lvl3pPr>
            <a:lvl4pPr marL="1600200" indent="-228600" defTabSz="925513">
              <a:defRPr sz="1200">
                <a:solidFill>
                  <a:schemeClr val="tx1"/>
                </a:solidFill>
                <a:latin typeface="Times New Roman" pitchFamily="18" charset="0"/>
              </a:defRPr>
            </a:lvl4pPr>
            <a:lvl5pPr marL="2057400" indent="-228600" defTabSz="925513">
              <a:defRPr sz="1200">
                <a:solidFill>
                  <a:schemeClr val="tx1"/>
                </a:solidFill>
                <a:latin typeface="Times New Roman" pitchFamily="18" charset="0"/>
              </a:defRPr>
            </a:lvl5pPr>
            <a:lvl6pPr marL="2514600" indent="-228600" defTabSz="925513" eaLnBrk="0" fontAlgn="base" hangingPunct="0">
              <a:spcBef>
                <a:spcPct val="0"/>
              </a:spcBef>
              <a:spcAft>
                <a:spcPct val="0"/>
              </a:spcAft>
              <a:defRPr sz="1200">
                <a:solidFill>
                  <a:schemeClr val="tx1"/>
                </a:solidFill>
                <a:latin typeface="Times New Roman" pitchFamily="18" charset="0"/>
              </a:defRPr>
            </a:lvl6pPr>
            <a:lvl7pPr marL="2971800" indent="-228600" defTabSz="925513" eaLnBrk="0" fontAlgn="base" hangingPunct="0">
              <a:spcBef>
                <a:spcPct val="0"/>
              </a:spcBef>
              <a:spcAft>
                <a:spcPct val="0"/>
              </a:spcAft>
              <a:defRPr sz="1200">
                <a:solidFill>
                  <a:schemeClr val="tx1"/>
                </a:solidFill>
                <a:latin typeface="Times New Roman" pitchFamily="18" charset="0"/>
              </a:defRPr>
            </a:lvl7pPr>
            <a:lvl8pPr marL="3429000" indent="-228600" defTabSz="925513" eaLnBrk="0" fontAlgn="base" hangingPunct="0">
              <a:spcBef>
                <a:spcPct val="0"/>
              </a:spcBef>
              <a:spcAft>
                <a:spcPct val="0"/>
              </a:spcAft>
              <a:defRPr sz="1200">
                <a:solidFill>
                  <a:schemeClr val="tx1"/>
                </a:solidFill>
                <a:latin typeface="Times New Roman" pitchFamily="18" charset="0"/>
              </a:defRPr>
            </a:lvl8pPr>
            <a:lvl9pPr marL="3886200" indent="-228600" defTabSz="925513" eaLnBrk="0" fontAlgn="base" hangingPunct="0">
              <a:spcBef>
                <a:spcPct val="0"/>
              </a:spcBef>
              <a:spcAft>
                <a:spcPct val="0"/>
              </a:spcAft>
              <a:defRPr sz="1200">
                <a:solidFill>
                  <a:schemeClr val="tx1"/>
                </a:solidFill>
                <a:latin typeface="Times New Roman" pitchFamily="18" charset="0"/>
              </a:defRPr>
            </a:lvl9pPr>
          </a:lstStyle>
          <a:p>
            <a:fld id="{FC78350F-7BC3-4C51-AE54-9ECE6E86EF2B}" type="slidenum">
              <a:rPr lang="en-US" altLang="en-US"/>
              <a:pPr/>
              <a:t>1</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0462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5"/>
          <p:cNvSpPr>
            <a:spLocks noGrp="1" noChangeArrowheads="1"/>
          </p:cNvSpPr>
          <p:nvPr>
            <p:ph type="sldNum" sz="quarter" idx="5"/>
          </p:nvPr>
        </p:nvSpPr>
        <p:spPr>
          <a:noFill/>
        </p:spPr>
        <p:txBody>
          <a:bodyPr/>
          <a:lstStyle/>
          <a:p>
            <a:fld id="{FCE96381-3BA4-42EC-93E8-B9C891B86BD2}" type="slidenum">
              <a:rPr lang="en-US" smtClean="0">
                <a:latin typeface="Times New Roman" pitchFamily="18" charset="0"/>
              </a:rPr>
              <a:pPr/>
              <a:t>10</a:t>
            </a:fld>
            <a:endParaRPr lang="en-US" dirty="0" smtClean="0">
              <a:latin typeface="Times New Roman" pitchFamily="18" charset="0"/>
            </a:endParaRPr>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448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12</a:t>
            </a:fld>
            <a:endParaRPr lang="en-US" dirty="0"/>
          </a:p>
        </p:txBody>
      </p:sp>
    </p:spTree>
    <p:extLst>
      <p:ext uri="{BB962C8B-B14F-4D97-AF65-F5344CB8AC3E}">
        <p14:creationId xmlns:p14="http://schemas.microsoft.com/office/powerpoint/2010/main" val="71328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87" eaLnBrk="0" hangingPunct="0">
              <a:defRPr sz="1200">
                <a:solidFill>
                  <a:schemeClr val="tx1"/>
                </a:solidFill>
                <a:latin typeface="Comic Sans MS" pitchFamily="66" charset="0"/>
              </a:defRPr>
            </a:lvl1pPr>
            <a:lvl2pPr marL="716130" indent="-275434" defTabSz="931887" eaLnBrk="0" hangingPunct="0">
              <a:defRPr sz="1200">
                <a:solidFill>
                  <a:schemeClr val="tx1"/>
                </a:solidFill>
                <a:latin typeface="Comic Sans MS" pitchFamily="66" charset="0"/>
              </a:defRPr>
            </a:lvl2pPr>
            <a:lvl3pPr marL="1101738" indent="-220348" defTabSz="931887" eaLnBrk="0" hangingPunct="0">
              <a:defRPr sz="1200">
                <a:solidFill>
                  <a:schemeClr val="tx1"/>
                </a:solidFill>
                <a:latin typeface="Comic Sans MS" pitchFamily="66" charset="0"/>
              </a:defRPr>
            </a:lvl3pPr>
            <a:lvl4pPr marL="1542433" indent="-220348" defTabSz="931887" eaLnBrk="0" hangingPunct="0">
              <a:defRPr sz="1200">
                <a:solidFill>
                  <a:schemeClr val="tx1"/>
                </a:solidFill>
                <a:latin typeface="Comic Sans MS" pitchFamily="66" charset="0"/>
              </a:defRPr>
            </a:lvl4pPr>
            <a:lvl5pPr marL="1983128" indent="-220348" defTabSz="931887" eaLnBrk="0" hangingPunct="0">
              <a:defRPr sz="1200">
                <a:solidFill>
                  <a:schemeClr val="tx1"/>
                </a:solidFill>
                <a:latin typeface="Comic Sans MS" pitchFamily="66" charset="0"/>
              </a:defRPr>
            </a:lvl5pPr>
            <a:lvl6pPr marL="2423823" indent="-220348" algn="ctr" defTabSz="931887" eaLnBrk="0" fontAlgn="base" hangingPunct="0">
              <a:spcBef>
                <a:spcPct val="0"/>
              </a:spcBef>
              <a:spcAft>
                <a:spcPct val="0"/>
              </a:spcAft>
              <a:defRPr sz="1200">
                <a:solidFill>
                  <a:schemeClr val="tx1"/>
                </a:solidFill>
                <a:latin typeface="Comic Sans MS" pitchFamily="66" charset="0"/>
              </a:defRPr>
            </a:lvl6pPr>
            <a:lvl7pPr marL="2864518" indent="-220348" algn="ctr" defTabSz="931887" eaLnBrk="0" fontAlgn="base" hangingPunct="0">
              <a:spcBef>
                <a:spcPct val="0"/>
              </a:spcBef>
              <a:spcAft>
                <a:spcPct val="0"/>
              </a:spcAft>
              <a:defRPr sz="1200">
                <a:solidFill>
                  <a:schemeClr val="tx1"/>
                </a:solidFill>
                <a:latin typeface="Comic Sans MS" pitchFamily="66" charset="0"/>
              </a:defRPr>
            </a:lvl7pPr>
            <a:lvl8pPr marL="3305213" indent="-220348" algn="ctr" defTabSz="931887" eaLnBrk="0" fontAlgn="base" hangingPunct="0">
              <a:spcBef>
                <a:spcPct val="0"/>
              </a:spcBef>
              <a:spcAft>
                <a:spcPct val="0"/>
              </a:spcAft>
              <a:defRPr sz="1200">
                <a:solidFill>
                  <a:schemeClr val="tx1"/>
                </a:solidFill>
                <a:latin typeface="Comic Sans MS" pitchFamily="66" charset="0"/>
              </a:defRPr>
            </a:lvl8pPr>
            <a:lvl9pPr marL="3745908" indent="-220348" algn="ctr" defTabSz="931887" eaLnBrk="0" fontAlgn="base" hangingPunct="0">
              <a:spcBef>
                <a:spcPct val="0"/>
              </a:spcBef>
              <a:spcAft>
                <a:spcPct val="0"/>
              </a:spcAft>
              <a:defRPr sz="1200">
                <a:solidFill>
                  <a:schemeClr val="tx1"/>
                </a:solidFill>
                <a:latin typeface="Comic Sans MS" pitchFamily="66" charset="0"/>
              </a:defRPr>
            </a:lvl9pPr>
          </a:lstStyle>
          <a:p>
            <a:pPr eaLnBrk="1" hangingPunct="1"/>
            <a:fld id="{83093691-DBF6-4068-8863-F890B5CF69F2}" type="slidenum">
              <a:rPr lang="en-US" sz="1300"/>
              <a:pPr eaLnBrk="1" hangingPunct="1"/>
              <a:t>13</a:t>
            </a:fld>
            <a:endParaRPr lang="en-US" sz="1300" dirty="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87627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87" eaLnBrk="0" hangingPunct="0">
              <a:defRPr sz="1200">
                <a:solidFill>
                  <a:schemeClr val="tx1"/>
                </a:solidFill>
                <a:latin typeface="Comic Sans MS" pitchFamily="66" charset="0"/>
              </a:defRPr>
            </a:lvl1pPr>
            <a:lvl2pPr marL="716130" indent="-275434" defTabSz="931887" eaLnBrk="0" hangingPunct="0">
              <a:defRPr sz="1200">
                <a:solidFill>
                  <a:schemeClr val="tx1"/>
                </a:solidFill>
                <a:latin typeface="Comic Sans MS" pitchFamily="66" charset="0"/>
              </a:defRPr>
            </a:lvl2pPr>
            <a:lvl3pPr marL="1101738" indent="-220348" defTabSz="931887" eaLnBrk="0" hangingPunct="0">
              <a:defRPr sz="1200">
                <a:solidFill>
                  <a:schemeClr val="tx1"/>
                </a:solidFill>
                <a:latin typeface="Comic Sans MS" pitchFamily="66" charset="0"/>
              </a:defRPr>
            </a:lvl3pPr>
            <a:lvl4pPr marL="1542433" indent="-220348" defTabSz="931887" eaLnBrk="0" hangingPunct="0">
              <a:defRPr sz="1200">
                <a:solidFill>
                  <a:schemeClr val="tx1"/>
                </a:solidFill>
                <a:latin typeface="Comic Sans MS" pitchFamily="66" charset="0"/>
              </a:defRPr>
            </a:lvl4pPr>
            <a:lvl5pPr marL="1983128" indent="-220348" defTabSz="931887" eaLnBrk="0" hangingPunct="0">
              <a:defRPr sz="1200">
                <a:solidFill>
                  <a:schemeClr val="tx1"/>
                </a:solidFill>
                <a:latin typeface="Comic Sans MS" pitchFamily="66" charset="0"/>
              </a:defRPr>
            </a:lvl5pPr>
            <a:lvl6pPr marL="2423823" indent="-220348" algn="ctr" defTabSz="931887" eaLnBrk="0" fontAlgn="base" hangingPunct="0">
              <a:spcBef>
                <a:spcPct val="0"/>
              </a:spcBef>
              <a:spcAft>
                <a:spcPct val="0"/>
              </a:spcAft>
              <a:defRPr sz="1200">
                <a:solidFill>
                  <a:schemeClr val="tx1"/>
                </a:solidFill>
                <a:latin typeface="Comic Sans MS" pitchFamily="66" charset="0"/>
              </a:defRPr>
            </a:lvl6pPr>
            <a:lvl7pPr marL="2864518" indent="-220348" algn="ctr" defTabSz="931887" eaLnBrk="0" fontAlgn="base" hangingPunct="0">
              <a:spcBef>
                <a:spcPct val="0"/>
              </a:spcBef>
              <a:spcAft>
                <a:spcPct val="0"/>
              </a:spcAft>
              <a:defRPr sz="1200">
                <a:solidFill>
                  <a:schemeClr val="tx1"/>
                </a:solidFill>
                <a:latin typeface="Comic Sans MS" pitchFamily="66" charset="0"/>
              </a:defRPr>
            </a:lvl7pPr>
            <a:lvl8pPr marL="3305213" indent="-220348" algn="ctr" defTabSz="931887" eaLnBrk="0" fontAlgn="base" hangingPunct="0">
              <a:spcBef>
                <a:spcPct val="0"/>
              </a:spcBef>
              <a:spcAft>
                <a:spcPct val="0"/>
              </a:spcAft>
              <a:defRPr sz="1200">
                <a:solidFill>
                  <a:schemeClr val="tx1"/>
                </a:solidFill>
                <a:latin typeface="Comic Sans MS" pitchFamily="66" charset="0"/>
              </a:defRPr>
            </a:lvl8pPr>
            <a:lvl9pPr marL="3745908" indent="-220348" algn="ctr" defTabSz="931887" eaLnBrk="0" fontAlgn="base" hangingPunct="0">
              <a:spcBef>
                <a:spcPct val="0"/>
              </a:spcBef>
              <a:spcAft>
                <a:spcPct val="0"/>
              </a:spcAft>
              <a:defRPr sz="1200">
                <a:solidFill>
                  <a:schemeClr val="tx1"/>
                </a:solidFill>
                <a:latin typeface="Comic Sans MS" pitchFamily="66" charset="0"/>
              </a:defRPr>
            </a:lvl9pPr>
          </a:lstStyle>
          <a:p>
            <a:pPr eaLnBrk="1" hangingPunct="1"/>
            <a:fld id="{15E43563-0F5D-4CF1-AC93-03AC1495C20E}" type="slidenum">
              <a:rPr lang="en-US" sz="1300"/>
              <a:pPr eaLnBrk="1" hangingPunct="1"/>
              <a:t>14</a:t>
            </a:fld>
            <a:endParaRPr lang="en-US" sz="1300" dirty="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0882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87" eaLnBrk="0" hangingPunct="0">
              <a:defRPr sz="1200">
                <a:solidFill>
                  <a:schemeClr val="tx1"/>
                </a:solidFill>
                <a:latin typeface="Comic Sans MS" pitchFamily="66" charset="0"/>
              </a:defRPr>
            </a:lvl1pPr>
            <a:lvl2pPr marL="716130" indent="-275434" defTabSz="931887" eaLnBrk="0" hangingPunct="0">
              <a:defRPr sz="1200">
                <a:solidFill>
                  <a:schemeClr val="tx1"/>
                </a:solidFill>
                <a:latin typeface="Comic Sans MS" pitchFamily="66" charset="0"/>
              </a:defRPr>
            </a:lvl2pPr>
            <a:lvl3pPr marL="1101738" indent="-220348" defTabSz="931887" eaLnBrk="0" hangingPunct="0">
              <a:defRPr sz="1200">
                <a:solidFill>
                  <a:schemeClr val="tx1"/>
                </a:solidFill>
                <a:latin typeface="Comic Sans MS" pitchFamily="66" charset="0"/>
              </a:defRPr>
            </a:lvl3pPr>
            <a:lvl4pPr marL="1542433" indent="-220348" defTabSz="931887" eaLnBrk="0" hangingPunct="0">
              <a:defRPr sz="1200">
                <a:solidFill>
                  <a:schemeClr val="tx1"/>
                </a:solidFill>
                <a:latin typeface="Comic Sans MS" pitchFamily="66" charset="0"/>
              </a:defRPr>
            </a:lvl4pPr>
            <a:lvl5pPr marL="1983128" indent="-220348" defTabSz="931887" eaLnBrk="0" hangingPunct="0">
              <a:defRPr sz="1200">
                <a:solidFill>
                  <a:schemeClr val="tx1"/>
                </a:solidFill>
                <a:latin typeface="Comic Sans MS" pitchFamily="66" charset="0"/>
              </a:defRPr>
            </a:lvl5pPr>
            <a:lvl6pPr marL="2423823" indent="-220348" algn="ctr" defTabSz="931887" eaLnBrk="0" fontAlgn="base" hangingPunct="0">
              <a:spcBef>
                <a:spcPct val="0"/>
              </a:spcBef>
              <a:spcAft>
                <a:spcPct val="0"/>
              </a:spcAft>
              <a:defRPr sz="1200">
                <a:solidFill>
                  <a:schemeClr val="tx1"/>
                </a:solidFill>
                <a:latin typeface="Comic Sans MS" pitchFamily="66" charset="0"/>
              </a:defRPr>
            </a:lvl6pPr>
            <a:lvl7pPr marL="2864518" indent="-220348" algn="ctr" defTabSz="931887" eaLnBrk="0" fontAlgn="base" hangingPunct="0">
              <a:spcBef>
                <a:spcPct val="0"/>
              </a:spcBef>
              <a:spcAft>
                <a:spcPct val="0"/>
              </a:spcAft>
              <a:defRPr sz="1200">
                <a:solidFill>
                  <a:schemeClr val="tx1"/>
                </a:solidFill>
                <a:latin typeface="Comic Sans MS" pitchFamily="66" charset="0"/>
              </a:defRPr>
            </a:lvl7pPr>
            <a:lvl8pPr marL="3305213" indent="-220348" algn="ctr" defTabSz="931887" eaLnBrk="0" fontAlgn="base" hangingPunct="0">
              <a:spcBef>
                <a:spcPct val="0"/>
              </a:spcBef>
              <a:spcAft>
                <a:spcPct val="0"/>
              </a:spcAft>
              <a:defRPr sz="1200">
                <a:solidFill>
                  <a:schemeClr val="tx1"/>
                </a:solidFill>
                <a:latin typeface="Comic Sans MS" pitchFamily="66" charset="0"/>
              </a:defRPr>
            </a:lvl8pPr>
            <a:lvl9pPr marL="3745908" indent="-220348" algn="ctr" defTabSz="931887" eaLnBrk="0" fontAlgn="base" hangingPunct="0">
              <a:spcBef>
                <a:spcPct val="0"/>
              </a:spcBef>
              <a:spcAft>
                <a:spcPct val="0"/>
              </a:spcAft>
              <a:defRPr sz="1200">
                <a:solidFill>
                  <a:schemeClr val="tx1"/>
                </a:solidFill>
                <a:latin typeface="Comic Sans MS" pitchFamily="66" charset="0"/>
              </a:defRPr>
            </a:lvl9pPr>
          </a:lstStyle>
          <a:p>
            <a:pPr eaLnBrk="1" hangingPunct="1"/>
            <a:fld id="{1FFFDB3E-C1BF-41B8-9304-0F1B7F6701B1}" type="slidenum">
              <a:rPr lang="en-US" sz="1300"/>
              <a:pPr eaLnBrk="1" hangingPunct="1"/>
              <a:t>15</a:t>
            </a:fld>
            <a:endParaRPr lang="en-US" sz="1300" dirty="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5398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87" eaLnBrk="0" hangingPunct="0">
              <a:defRPr sz="1200">
                <a:solidFill>
                  <a:schemeClr val="tx1"/>
                </a:solidFill>
                <a:latin typeface="Comic Sans MS" pitchFamily="66" charset="0"/>
              </a:defRPr>
            </a:lvl1pPr>
            <a:lvl2pPr marL="716130" indent="-275434" defTabSz="931887" eaLnBrk="0" hangingPunct="0">
              <a:defRPr sz="1200">
                <a:solidFill>
                  <a:schemeClr val="tx1"/>
                </a:solidFill>
                <a:latin typeface="Comic Sans MS" pitchFamily="66" charset="0"/>
              </a:defRPr>
            </a:lvl2pPr>
            <a:lvl3pPr marL="1101738" indent="-220348" defTabSz="931887" eaLnBrk="0" hangingPunct="0">
              <a:defRPr sz="1200">
                <a:solidFill>
                  <a:schemeClr val="tx1"/>
                </a:solidFill>
                <a:latin typeface="Comic Sans MS" pitchFamily="66" charset="0"/>
              </a:defRPr>
            </a:lvl3pPr>
            <a:lvl4pPr marL="1542433" indent="-220348" defTabSz="931887" eaLnBrk="0" hangingPunct="0">
              <a:defRPr sz="1200">
                <a:solidFill>
                  <a:schemeClr val="tx1"/>
                </a:solidFill>
                <a:latin typeface="Comic Sans MS" pitchFamily="66" charset="0"/>
              </a:defRPr>
            </a:lvl4pPr>
            <a:lvl5pPr marL="1983128" indent="-220348" defTabSz="931887" eaLnBrk="0" hangingPunct="0">
              <a:defRPr sz="1200">
                <a:solidFill>
                  <a:schemeClr val="tx1"/>
                </a:solidFill>
                <a:latin typeface="Comic Sans MS" pitchFamily="66" charset="0"/>
              </a:defRPr>
            </a:lvl5pPr>
            <a:lvl6pPr marL="2423823" indent="-220348" defTabSz="931887" eaLnBrk="0" fontAlgn="base" hangingPunct="0">
              <a:spcBef>
                <a:spcPct val="0"/>
              </a:spcBef>
              <a:spcAft>
                <a:spcPct val="0"/>
              </a:spcAft>
              <a:defRPr sz="1200">
                <a:solidFill>
                  <a:schemeClr val="tx1"/>
                </a:solidFill>
                <a:latin typeface="Comic Sans MS" pitchFamily="66" charset="0"/>
              </a:defRPr>
            </a:lvl6pPr>
            <a:lvl7pPr marL="2864518" indent="-220348" defTabSz="931887" eaLnBrk="0" fontAlgn="base" hangingPunct="0">
              <a:spcBef>
                <a:spcPct val="0"/>
              </a:spcBef>
              <a:spcAft>
                <a:spcPct val="0"/>
              </a:spcAft>
              <a:defRPr sz="1200">
                <a:solidFill>
                  <a:schemeClr val="tx1"/>
                </a:solidFill>
                <a:latin typeface="Comic Sans MS" pitchFamily="66" charset="0"/>
              </a:defRPr>
            </a:lvl7pPr>
            <a:lvl8pPr marL="3305213" indent="-220348" defTabSz="931887" eaLnBrk="0" fontAlgn="base" hangingPunct="0">
              <a:spcBef>
                <a:spcPct val="0"/>
              </a:spcBef>
              <a:spcAft>
                <a:spcPct val="0"/>
              </a:spcAft>
              <a:defRPr sz="1200">
                <a:solidFill>
                  <a:schemeClr val="tx1"/>
                </a:solidFill>
                <a:latin typeface="Comic Sans MS" pitchFamily="66" charset="0"/>
              </a:defRPr>
            </a:lvl8pPr>
            <a:lvl9pPr marL="3745908" indent="-220348" defTabSz="931887" eaLnBrk="0" fontAlgn="base" hangingPunct="0">
              <a:spcBef>
                <a:spcPct val="0"/>
              </a:spcBef>
              <a:spcAft>
                <a:spcPct val="0"/>
              </a:spcAft>
              <a:defRPr sz="1200">
                <a:solidFill>
                  <a:schemeClr val="tx1"/>
                </a:solidFill>
                <a:latin typeface="Comic Sans MS" pitchFamily="66" charset="0"/>
              </a:defRPr>
            </a:lvl9pPr>
          </a:lstStyle>
          <a:p>
            <a:pPr eaLnBrk="1" hangingPunct="1"/>
            <a:fld id="{E2914845-F687-4254-A1DB-0CD24E23D4D0}" type="slidenum">
              <a:rPr lang="en-US" sz="1300"/>
              <a:pPr eaLnBrk="1" hangingPunct="1"/>
              <a:t>16</a:t>
            </a:fld>
            <a:endParaRPr lang="en-US" sz="1300" dirty="0"/>
          </a:p>
        </p:txBody>
      </p:sp>
      <p:sp>
        <p:nvSpPr>
          <p:cNvPr id="254979" name="Rectangle 2"/>
          <p:cNvSpPr>
            <a:spLocks noGrp="1" noRot="1" noChangeAspect="1" noChangeArrowheads="1" noTextEdit="1"/>
          </p:cNvSpPr>
          <p:nvPr>
            <p:ph type="sldImg"/>
          </p:nvPr>
        </p:nvSpPr>
        <p:spPr>
          <a:solidFill>
            <a:srgbClr val="FFFFFF"/>
          </a:solidFill>
          <a:ln/>
        </p:spPr>
      </p:sp>
      <p:sp>
        <p:nvSpPr>
          <p:cNvPr id="254980" name="Rectangle 3"/>
          <p:cNvSpPr>
            <a:spLocks noGrp="1" noChangeArrowheads="1"/>
          </p:cNvSpPr>
          <p:nvPr>
            <p:ph type="body" idx="1"/>
          </p:nvPr>
        </p:nvSpPr>
        <p:spPr>
          <a:solidFill>
            <a:srgbClr val="FFFFFF"/>
          </a:solidFill>
          <a:ln>
            <a:solidFill>
              <a:srgbClr val="000000"/>
            </a:solidFill>
          </a:ln>
        </p:spPr>
        <p:txBody>
          <a:bodyPr lIns="93144" tIns="46573" rIns="93144" bIns="46573"/>
          <a:lstStyle/>
          <a:p>
            <a:pPr eaLnBrk="1" hangingPunct="1"/>
            <a:endParaRPr lang="en-US" dirty="0" smtClean="0"/>
          </a:p>
        </p:txBody>
      </p:sp>
    </p:spTree>
    <p:extLst>
      <p:ext uri="{BB962C8B-B14F-4D97-AF65-F5344CB8AC3E}">
        <p14:creationId xmlns:p14="http://schemas.microsoft.com/office/powerpoint/2010/main" val="200871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87" eaLnBrk="0" hangingPunct="0">
              <a:defRPr sz="1200">
                <a:solidFill>
                  <a:schemeClr val="tx1"/>
                </a:solidFill>
                <a:latin typeface="Comic Sans MS" pitchFamily="66" charset="0"/>
              </a:defRPr>
            </a:lvl1pPr>
            <a:lvl2pPr marL="716130" indent="-275434" defTabSz="931887" eaLnBrk="0" hangingPunct="0">
              <a:defRPr sz="1200">
                <a:solidFill>
                  <a:schemeClr val="tx1"/>
                </a:solidFill>
                <a:latin typeface="Comic Sans MS" pitchFamily="66" charset="0"/>
              </a:defRPr>
            </a:lvl2pPr>
            <a:lvl3pPr marL="1101738" indent="-220348" defTabSz="931887" eaLnBrk="0" hangingPunct="0">
              <a:defRPr sz="1200">
                <a:solidFill>
                  <a:schemeClr val="tx1"/>
                </a:solidFill>
                <a:latin typeface="Comic Sans MS" pitchFamily="66" charset="0"/>
              </a:defRPr>
            </a:lvl3pPr>
            <a:lvl4pPr marL="1542433" indent="-220348" defTabSz="931887" eaLnBrk="0" hangingPunct="0">
              <a:defRPr sz="1200">
                <a:solidFill>
                  <a:schemeClr val="tx1"/>
                </a:solidFill>
                <a:latin typeface="Comic Sans MS" pitchFamily="66" charset="0"/>
              </a:defRPr>
            </a:lvl4pPr>
            <a:lvl5pPr marL="1983128" indent="-220348" defTabSz="931887" eaLnBrk="0" hangingPunct="0">
              <a:defRPr sz="1200">
                <a:solidFill>
                  <a:schemeClr val="tx1"/>
                </a:solidFill>
                <a:latin typeface="Comic Sans MS" pitchFamily="66" charset="0"/>
              </a:defRPr>
            </a:lvl5pPr>
            <a:lvl6pPr marL="2423823" indent="-220348" defTabSz="931887" eaLnBrk="0" fontAlgn="base" hangingPunct="0">
              <a:spcBef>
                <a:spcPct val="0"/>
              </a:spcBef>
              <a:spcAft>
                <a:spcPct val="0"/>
              </a:spcAft>
              <a:defRPr sz="1200">
                <a:solidFill>
                  <a:schemeClr val="tx1"/>
                </a:solidFill>
                <a:latin typeface="Comic Sans MS" pitchFamily="66" charset="0"/>
              </a:defRPr>
            </a:lvl6pPr>
            <a:lvl7pPr marL="2864518" indent="-220348" defTabSz="931887" eaLnBrk="0" fontAlgn="base" hangingPunct="0">
              <a:spcBef>
                <a:spcPct val="0"/>
              </a:spcBef>
              <a:spcAft>
                <a:spcPct val="0"/>
              </a:spcAft>
              <a:defRPr sz="1200">
                <a:solidFill>
                  <a:schemeClr val="tx1"/>
                </a:solidFill>
                <a:latin typeface="Comic Sans MS" pitchFamily="66" charset="0"/>
              </a:defRPr>
            </a:lvl7pPr>
            <a:lvl8pPr marL="3305213" indent="-220348" defTabSz="931887" eaLnBrk="0" fontAlgn="base" hangingPunct="0">
              <a:spcBef>
                <a:spcPct val="0"/>
              </a:spcBef>
              <a:spcAft>
                <a:spcPct val="0"/>
              </a:spcAft>
              <a:defRPr sz="1200">
                <a:solidFill>
                  <a:schemeClr val="tx1"/>
                </a:solidFill>
                <a:latin typeface="Comic Sans MS" pitchFamily="66" charset="0"/>
              </a:defRPr>
            </a:lvl8pPr>
            <a:lvl9pPr marL="3745908" indent="-220348" defTabSz="931887" eaLnBrk="0" fontAlgn="base" hangingPunct="0">
              <a:spcBef>
                <a:spcPct val="0"/>
              </a:spcBef>
              <a:spcAft>
                <a:spcPct val="0"/>
              </a:spcAft>
              <a:defRPr sz="1200">
                <a:solidFill>
                  <a:schemeClr val="tx1"/>
                </a:solidFill>
                <a:latin typeface="Comic Sans MS" pitchFamily="66" charset="0"/>
              </a:defRPr>
            </a:lvl9pPr>
          </a:lstStyle>
          <a:p>
            <a:pPr eaLnBrk="1" hangingPunct="1"/>
            <a:fld id="{E2914845-F687-4254-A1DB-0CD24E23D4D0}" type="slidenum">
              <a:rPr lang="en-US" sz="1300"/>
              <a:pPr eaLnBrk="1" hangingPunct="1"/>
              <a:t>17</a:t>
            </a:fld>
            <a:endParaRPr lang="en-US" sz="1300" dirty="0"/>
          </a:p>
        </p:txBody>
      </p:sp>
      <p:sp>
        <p:nvSpPr>
          <p:cNvPr id="254979" name="Rectangle 2"/>
          <p:cNvSpPr>
            <a:spLocks noGrp="1" noRot="1" noChangeAspect="1" noChangeArrowheads="1" noTextEdit="1"/>
          </p:cNvSpPr>
          <p:nvPr>
            <p:ph type="sldImg"/>
          </p:nvPr>
        </p:nvSpPr>
        <p:spPr>
          <a:solidFill>
            <a:srgbClr val="FFFFFF"/>
          </a:solidFill>
          <a:ln/>
        </p:spPr>
      </p:sp>
      <p:sp>
        <p:nvSpPr>
          <p:cNvPr id="254980" name="Rectangle 3"/>
          <p:cNvSpPr>
            <a:spLocks noGrp="1" noChangeArrowheads="1"/>
          </p:cNvSpPr>
          <p:nvPr>
            <p:ph type="body" idx="1"/>
          </p:nvPr>
        </p:nvSpPr>
        <p:spPr>
          <a:solidFill>
            <a:srgbClr val="FFFFFF"/>
          </a:solidFill>
          <a:ln>
            <a:solidFill>
              <a:srgbClr val="000000"/>
            </a:solidFill>
          </a:ln>
        </p:spPr>
        <p:txBody>
          <a:bodyPr lIns="93144" tIns="46573" rIns="93144" bIns="46573"/>
          <a:lstStyle/>
          <a:p>
            <a:pPr eaLnBrk="1" hangingPunct="1"/>
            <a:endParaRPr lang="en-US" dirty="0" smtClean="0"/>
          </a:p>
        </p:txBody>
      </p:sp>
    </p:spTree>
    <p:extLst>
      <p:ext uri="{BB962C8B-B14F-4D97-AF65-F5344CB8AC3E}">
        <p14:creationId xmlns:p14="http://schemas.microsoft.com/office/powerpoint/2010/main" val="132714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B4DA070-4D35-4BD3-9BBB-E27ECC3DA8F1}" type="slidenum">
              <a:rPr lang="en-US"/>
              <a:pPr/>
              <a:t>18</a:t>
            </a:fld>
            <a:endParaRPr lang="en-US" dirty="0"/>
          </a:p>
        </p:txBody>
      </p:sp>
      <p:sp>
        <p:nvSpPr>
          <p:cNvPr id="824322" name="Rectangle 2"/>
          <p:cNvSpPr>
            <a:spLocks noGrp="1" noRot="1" noChangeAspect="1" noChangeArrowheads="1" noTextEdit="1"/>
          </p:cNvSpPr>
          <p:nvPr>
            <p:ph type="sldImg"/>
          </p:nvPr>
        </p:nvSpPr>
        <p:spPr>
          <a:xfrm>
            <a:off x="1190625" y="704850"/>
            <a:ext cx="4629150" cy="3471863"/>
          </a:xfrm>
          <a:ln/>
        </p:spPr>
      </p:sp>
      <p:sp>
        <p:nvSpPr>
          <p:cNvPr id="824323" name="Rectangle 3"/>
          <p:cNvSpPr>
            <a:spLocks noGrp="1" noChangeArrowheads="1"/>
          </p:cNvSpPr>
          <p:nvPr>
            <p:ph type="body" idx="1"/>
          </p:nvPr>
        </p:nvSpPr>
        <p:spPr>
          <a:xfrm>
            <a:off x="937154" y="4414561"/>
            <a:ext cx="5136092" cy="4185532"/>
          </a:xfrm>
        </p:spPr>
        <p:txBody>
          <a:bodyPr/>
          <a:lstStyle/>
          <a:p>
            <a:endParaRPr lang="en-US" dirty="0"/>
          </a:p>
        </p:txBody>
      </p:sp>
    </p:spTree>
    <p:extLst>
      <p:ext uri="{BB962C8B-B14F-4D97-AF65-F5344CB8AC3E}">
        <p14:creationId xmlns:p14="http://schemas.microsoft.com/office/powerpoint/2010/main" val="1231547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33BF122-B7DC-465A-B51E-714D8DAED490}" type="slidenum">
              <a:rPr lang="en-US"/>
              <a:pPr/>
              <a:t>19</a:t>
            </a:fld>
            <a:endParaRPr lang="en-US" dirty="0"/>
          </a:p>
        </p:txBody>
      </p:sp>
      <p:sp>
        <p:nvSpPr>
          <p:cNvPr id="828418" name="Rectangle 2"/>
          <p:cNvSpPr>
            <a:spLocks noGrp="1" noRot="1" noChangeAspect="1" noChangeArrowheads="1" noTextEdit="1"/>
          </p:cNvSpPr>
          <p:nvPr>
            <p:ph type="sldImg"/>
          </p:nvPr>
        </p:nvSpPr>
        <p:spPr>
          <a:xfrm>
            <a:off x="1190625" y="704850"/>
            <a:ext cx="4629150" cy="3471863"/>
          </a:xfrm>
          <a:ln/>
        </p:spPr>
      </p:sp>
      <p:sp>
        <p:nvSpPr>
          <p:cNvPr id="828419" name="Rectangle 3"/>
          <p:cNvSpPr>
            <a:spLocks noGrp="1" noChangeArrowheads="1"/>
          </p:cNvSpPr>
          <p:nvPr>
            <p:ph type="body" idx="1"/>
          </p:nvPr>
        </p:nvSpPr>
        <p:spPr>
          <a:xfrm>
            <a:off x="937154" y="4414561"/>
            <a:ext cx="5136092" cy="4185532"/>
          </a:xfrm>
        </p:spPr>
        <p:txBody>
          <a:bodyPr/>
          <a:lstStyle/>
          <a:p>
            <a:endParaRPr lang="en-US" dirty="0"/>
          </a:p>
        </p:txBody>
      </p:sp>
    </p:spTree>
    <p:extLst>
      <p:ext uri="{BB962C8B-B14F-4D97-AF65-F5344CB8AC3E}">
        <p14:creationId xmlns:p14="http://schemas.microsoft.com/office/powerpoint/2010/main" val="3558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1026"/>
          <p:cNvSpPr>
            <a:spLocks noGrp="1" noRot="1" noChangeAspect="1" noChangeArrowheads="1" noTextEdit="1"/>
          </p:cNvSpPr>
          <p:nvPr>
            <p:ph type="sldImg"/>
          </p:nvPr>
        </p:nvSpPr>
        <p:spPr>
          <a:ln cap="flat"/>
        </p:spPr>
      </p:sp>
      <p:sp>
        <p:nvSpPr>
          <p:cNvPr id="441347" name="Rectangle 1027"/>
          <p:cNvSpPr>
            <a:spLocks noGrp="1" noChangeArrowheads="1"/>
          </p:cNvSpPr>
          <p:nvPr>
            <p:ph type="body" idx="1"/>
          </p:nvPr>
        </p:nvSpPr>
        <p:spPr>
          <a:xfrm>
            <a:off x="931863" y="4733925"/>
            <a:ext cx="5132387" cy="3843338"/>
          </a:xfrm>
          <a:noFill/>
          <a:ln/>
        </p:spPr>
        <p:txBody>
          <a:bodyPr/>
          <a:lstStyle/>
          <a:p>
            <a:r>
              <a:rPr lang="en-US" altLang="en-US" dirty="0"/>
              <a:t>Once again, </a:t>
            </a:r>
            <a:r>
              <a:rPr lang="en-US" altLang="en-US" i="1" dirty="0"/>
              <a:t>Timeframe</a:t>
            </a:r>
            <a:r>
              <a:rPr lang="en-US" altLang="en-US" dirty="0"/>
              <a:t> is the time when action to mitigate a risk must be taken.</a:t>
            </a:r>
          </a:p>
          <a:p>
            <a:endParaRPr lang="en-US" altLang="en-US" dirty="0"/>
          </a:p>
          <a:p>
            <a:r>
              <a:rPr lang="en-US" altLang="en-US" dirty="0"/>
              <a:t>Fill in project relevant times, this is just an example used for IR-SIP</a:t>
            </a:r>
          </a:p>
          <a:p>
            <a:endParaRPr lang="en-US" altLang="en-US" dirty="0"/>
          </a:p>
          <a:p>
            <a:r>
              <a:rPr lang="en-US" altLang="en-US" b="1" dirty="0"/>
              <a:t>Now let’s do an exercise.</a:t>
            </a:r>
          </a:p>
        </p:txBody>
      </p:sp>
    </p:spTree>
    <p:extLst>
      <p:ext uri="{BB962C8B-B14F-4D97-AF65-F5344CB8AC3E}">
        <p14:creationId xmlns:p14="http://schemas.microsoft.com/office/powerpoint/2010/main" val="205328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60362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a:noFill/>
          <a:ln/>
        </p:spPr>
        <p:txBody>
          <a:bodyPr/>
          <a:lstStyle/>
          <a:p>
            <a:endParaRPr lang="en-US" dirty="0" smtClean="0"/>
          </a:p>
        </p:txBody>
      </p:sp>
      <p:sp>
        <p:nvSpPr>
          <p:cNvPr id="362500" name="Slide Number Placeholder 3"/>
          <p:cNvSpPr>
            <a:spLocks noGrp="1"/>
          </p:cNvSpPr>
          <p:nvPr>
            <p:ph type="sldNum" sz="quarter" idx="5"/>
          </p:nvPr>
        </p:nvSpPr>
        <p:spPr>
          <a:noFill/>
        </p:spPr>
        <p:txBody>
          <a:bodyPr/>
          <a:lstStyle/>
          <a:p>
            <a:fld id="{AF6D016D-4254-43AB-9980-F38660DCBF4A}" type="slidenum">
              <a:rPr lang="en-US" smtClean="0">
                <a:latin typeface="Times New Roman" pitchFamily="18" charset="0"/>
                <a:cs typeface="Arial" pitchFamily="34" charset="0"/>
              </a:rPr>
              <a:pPr/>
              <a:t>21</a:t>
            </a:fld>
            <a:endParaRPr lang="en-US" dirty="0" smtClean="0">
              <a:latin typeface="Times New Roman" pitchFamily="18" charset="0"/>
              <a:cs typeface="Arial" pitchFamily="34" charset="0"/>
            </a:endParaRPr>
          </a:p>
        </p:txBody>
      </p:sp>
    </p:spTree>
    <p:extLst>
      <p:ext uri="{BB962C8B-B14F-4D97-AF65-F5344CB8AC3E}">
        <p14:creationId xmlns:p14="http://schemas.microsoft.com/office/powerpoint/2010/main" val="18810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22</a:t>
            </a:fld>
            <a:endParaRPr lang="en-US" dirty="0"/>
          </a:p>
        </p:txBody>
      </p:sp>
    </p:spTree>
    <p:extLst>
      <p:ext uri="{BB962C8B-B14F-4D97-AF65-F5344CB8AC3E}">
        <p14:creationId xmlns:p14="http://schemas.microsoft.com/office/powerpoint/2010/main" val="2831478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23</a:t>
            </a:fld>
            <a:endParaRPr lang="en-US" dirty="0"/>
          </a:p>
        </p:txBody>
      </p:sp>
    </p:spTree>
    <p:extLst>
      <p:ext uri="{BB962C8B-B14F-4D97-AF65-F5344CB8AC3E}">
        <p14:creationId xmlns:p14="http://schemas.microsoft.com/office/powerpoint/2010/main" val="799260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22F7048-EA13-4020-83E8-8B81F57531C4}" type="slidenum">
              <a:rPr lang="en-US"/>
              <a:pPr/>
              <a:t>24</a:t>
            </a:fld>
            <a:endParaRPr lang="en-US" dirty="0"/>
          </a:p>
        </p:txBody>
      </p:sp>
      <p:sp>
        <p:nvSpPr>
          <p:cNvPr id="832514" name="Rectangle 2"/>
          <p:cNvSpPr>
            <a:spLocks noGrp="1" noRot="1" noChangeAspect="1" noChangeArrowheads="1" noTextEdit="1"/>
          </p:cNvSpPr>
          <p:nvPr>
            <p:ph type="sldImg"/>
          </p:nvPr>
        </p:nvSpPr>
        <p:spPr>
          <a:xfrm>
            <a:off x="1190625" y="704850"/>
            <a:ext cx="4629150" cy="3471863"/>
          </a:xfrm>
          <a:ln/>
        </p:spPr>
      </p:sp>
      <p:sp>
        <p:nvSpPr>
          <p:cNvPr id="832515" name="Rectangle 3"/>
          <p:cNvSpPr>
            <a:spLocks noGrp="1" noChangeArrowheads="1"/>
          </p:cNvSpPr>
          <p:nvPr>
            <p:ph type="body" idx="1"/>
          </p:nvPr>
        </p:nvSpPr>
        <p:spPr>
          <a:xfrm>
            <a:off x="937154" y="4414561"/>
            <a:ext cx="5136092" cy="4185532"/>
          </a:xfrm>
        </p:spPr>
        <p:txBody>
          <a:bodyPr/>
          <a:lstStyle/>
          <a:p>
            <a:endParaRPr lang="en-US" dirty="0"/>
          </a:p>
        </p:txBody>
      </p:sp>
    </p:spTree>
    <p:extLst>
      <p:ext uri="{BB962C8B-B14F-4D97-AF65-F5344CB8AC3E}">
        <p14:creationId xmlns:p14="http://schemas.microsoft.com/office/powerpoint/2010/main" val="3797809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25</a:t>
            </a:fld>
            <a:endParaRPr lang="en-US" dirty="0"/>
          </a:p>
        </p:txBody>
      </p:sp>
    </p:spTree>
    <p:extLst>
      <p:ext uri="{BB962C8B-B14F-4D97-AF65-F5344CB8AC3E}">
        <p14:creationId xmlns:p14="http://schemas.microsoft.com/office/powerpoint/2010/main" val="1796277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5953" name="Slide Image Placeholder 1"/>
          <p:cNvSpPr>
            <a:spLocks noGrp="1" noRot="1" noChangeAspect="1"/>
          </p:cNvSpPr>
          <p:nvPr>
            <p:ph type="sldImg"/>
          </p:nvPr>
        </p:nvSpPr>
        <p:spPr>
          <a:ln/>
        </p:spPr>
      </p:sp>
      <p:sp>
        <p:nvSpPr>
          <p:cNvPr id="6525954" name="Notes Placeholder 2"/>
          <p:cNvSpPr>
            <a:spLocks noGrp="1"/>
          </p:cNvSpPr>
          <p:nvPr>
            <p:ph type="body" idx="1"/>
          </p:nvPr>
        </p:nvSpPr>
        <p:spPr>
          <a:noFill/>
          <a:ln w="9525"/>
        </p:spPr>
        <p:txBody>
          <a:bodyPr/>
          <a:lstStyle/>
          <a:p>
            <a:pPr eaLnBrk="1" hangingPunct="1"/>
            <a:endParaRPr lang="en-US" dirty="0" smtClean="0"/>
          </a:p>
        </p:txBody>
      </p:sp>
    </p:spTree>
    <p:extLst>
      <p:ext uri="{BB962C8B-B14F-4D97-AF65-F5344CB8AC3E}">
        <p14:creationId xmlns:p14="http://schemas.microsoft.com/office/powerpoint/2010/main" val="4058698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2737" name="Slide Image Placeholder 1"/>
          <p:cNvSpPr>
            <a:spLocks noGrp="1" noRot="1" noChangeAspect="1"/>
          </p:cNvSpPr>
          <p:nvPr>
            <p:ph type="sldImg"/>
          </p:nvPr>
        </p:nvSpPr>
        <p:spPr>
          <a:ln/>
        </p:spPr>
      </p:sp>
      <p:sp>
        <p:nvSpPr>
          <p:cNvPr id="6772738" name="Notes Placeholder 2"/>
          <p:cNvSpPr>
            <a:spLocks noGrp="1"/>
          </p:cNvSpPr>
          <p:nvPr>
            <p:ph type="body" idx="1"/>
          </p:nvPr>
        </p:nvSpPr>
        <p:spPr>
          <a:noFill/>
          <a:ln w="9525"/>
        </p:spPr>
        <p:txBody>
          <a:bodyPr/>
          <a:lstStyle/>
          <a:p>
            <a:pPr eaLnBrk="1" hangingPunct="1"/>
            <a:endParaRPr lang="en-US" dirty="0" smtClean="0"/>
          </a:p>
        </p:txBody>
      </p:sp>
    </p:spTree>
    <p:extLst>
      <p:ext uri="{BB962C8B-B14F-4D97-AF65-F5344CB8AC3E}">
        <p14:creationId xmlns:p14="http://schemas.microsoft.com/office/powerpoint/2010/main" val="77453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34</a:t>
            </a:fld>
            <a:endParaRPr lang="en-US" dirty="0"/>
          </a:p>
        </p:txBody>
      </p:sp>
    </p:spTree>
    <p:extLst>
      <p:ext uri="{BB962C8B-B14F-4D97-AF65-F5344CB8AC3E}">
        <p14:creationId xmlns:p14="http://schemas.microsoft.com/office/powerpoint/2010/main" val="3624683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36</a:t>
            </a:fld>
            <a:endParaRPr lang="en-US" dirty="0"/>
          </a:p>
        </p:txBody>
      </p:sp>
    </p:spTree>
    <p:extLst>
      <p:ext uri="{BB962C8B-B14F-4D97-AF65-F5344CB8AC3E}">
        <p14:creationId xmlns:p14="http://schemas.microsoft.com/office/powerpoint/2010/main" val="1956180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37</a:t>
            </a:fld>
            <a:endParaRPr lang="en-US" dirty="0"/>
          </a:p>
        </p:txBody>
      </p:sp>
    </p:spTree>
    <p:extLst>
      <p:ext uri="{BB962C8B-B14F-4D97-AF65-F5344CB8AC3E}">
        <p14:creationId xmlns:p14="http://schemas.microsoft.com/office/powerpoint/2010/main" val="115460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p:spPr>
        <p:txBody>
          <a:bodyPr/>
          <a:lstStyle/>
          <a:p>
            <a:fld id="{F798FA44-D44E-4D9F-B08A-A7E4102E0BAD}" type="slidenum">
              <a:rPr lang="en-US" smtClean="0"/>
              <a:pPr/>
              <a:t>3</a:t>
            </a:fld>
            <a:endParaRPr lang="en-US" dirty="0" smtClean="0"/>
          </a:p>
        </p:txBody>
      </p:sp>
      <p:sp>
        <p:nvSpPr>
          <p:cNvPr id="64515" name="Rectangle 2"/>
          <p:cNvSpPr>
            <a:spLocks noGrp="1" noRot="1" noChangeAspect="1" noChangeArrowheads="1" noTextEdit="1"/>
          </p:cNvSpPr>
          <p:nvPr>
            <p:ph type="sldImg"/>
          </p:nvPr>
        </p:nvSpPr>
        <p:spPr>
          <a:xfrm>
            <a:off x="1190625" y="704850"/>
            <a:ext cx="4629150" cy="3471863"/>
          </a:xfrm>
          <a:ln/>
        </p:spPr>
      </p:sp>
      <p:sp>
        <p:nvSpPr>
          <p:cNvPr id="6451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31237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65238" y="727075"/>
            <a:ext cx="4786312" cy="3589338"/>
          </a:xfrm>
          <a:ln/>
        </p:spPr>
      </p:sp>
      <p:sp>
        <p:nvSpPr>
          <p:cNvPr id="36867" name="Rectangle 3"/>
          <p:cNvSpPr>
            <a:spLocks noGrp="1" noChangeArrowheads="1"/>
          </p:cNvSpPr>
          <p:nvPr>
            <p:ph type="body" idx="1"/>
          </p:nvPr>
        </p:nvSpPr>
        <p:spPr>
          <a:xfrm>
            <a:off x="974725" y="4559300"/>
            <a:ext cx="5365750" cy="4322763"/>
          </a:xfrm>
          <a:noFill/>
          <a:ln w="9525"/>
        </p:spPr>
        <p:txBody>
          <a:bodyPr/>
          <a:lstStyle/>
          <a:p>
            <a:pPr eaLnBrk="1" hangingPunct="1"/>
            <a:endParaRPr lang="en-US" dirty="0" smtClean="0"/>
          </a:p>
        </p:txBody>
      </p:sp>
    </p:spTree>
    <p:extLst>
      <p:ext uri="{BB962C8B-B14F-4D97-AF65-F5344CB8AC3E}">
        <p14:creationId xmlns:p14="http://schemas.microsoft.com/office/powerpoint/2010/main" val="3533323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54088" y="4562475"/>
            <a:ext cx="5407025" cy="4330700"/>
          </a:xfrm>
          <a:noFill/>
          <a:ln w="9525"/>
        </p:spPr>
        <p:txBody>
          <a:bodyPr lIns="94898" tIns="47449" rIns="94898" bIns="47449"/>
          <a:lstStyle/>
          <a:p>
            <a:pPr eaLnBrk="1" hangingPunct="1"/>
            <a:endParaRPr lang="en-US" dirty="0" smtClean="0"/>
          </a:p>
        </p:txBody>
      </p:sp>
    </p:spTree>
    <p:extLst>
      <p:ext uri="{BB962C8B-B14F-4D97-AF65-F5344CB8AC3E}">
        <p14:creationId xmlns:p14="http://schemas.microsoft.com/office/powerpoint/2010/main" val="3062891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0607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1200">
                <a:solidFill>
                  <a:schemeClr val="tx1"/>
                </a:solidFill>
                <a:latin typeface="Comic Sans MS" pitchFamily="66" charset="0"/>
              </a:defRPr>
            </a:lvl1pPr>
            <a:lvl2pPr marL="742950" indent="-285750" defTabSz="966788" eaLnBrk="0" hangingPunct="0">
              <a:defRPr sz="1200">
                <a:solidFill>
                  <a:schemeClr val="tx1"/>
                </a:solidFill>
                <a:latin typeface="Comic Sans MS" pitchFamily="66" charset="0"/>
              </a:defRPr>
            </a:lvl2pPr>
            <a:lvl3pPr marL="1143000" indent="-228600" defTabSz="966788" eaLnBrk="0" hangingPunct="0">
              <a:defRPr sz="1200">
                <a:solidFill>
                  <a:schemeClr val="tx1"/>
                </a:solidFill>
                <a:latin typeface="Comic Sans MS" pitchFamily="66" charset="0"/>
              </a:defRPr>
            </a:lvl3pPr>
            <a:lvl4pPr marL="1600200" indent="-228600" defTabSz="966788" eaLnBrk="0" hangingPunct="0">
              <a:defRPr sz="1200">
                <a:solidFill>
                  <a:schemeClr val="tx1"/>
                </a:solidFill>
                <a:latin typeface="Comic Sans MS" pitchFamily="66" charset="0"/>
              </a:defRPr>
            </a:lvl4pPr>
            <a:lvl5pPr marL="2057400" indent="-228600" defTabSz="966788" eaLnBrk="0" hangingPunct="0">
              <a:defRPr sz="1200">
                <a:solidFill>
                  <a:schemeClr val="tx1"/>
                </a:solidFill>
                <a:latin typeface="Comic Sans MS" pitchFamily="66" charset="0"/>
              </a:defRPr>
            </a:lvl5pPr>
            <a:lvl6pPr marL="2514600" indent="-228600" defTabSz="966788" eaLnBrk="0" fontAlgn="base" hangingPunct="0">
              <a:spcBef>
                <a:spcPct val="0"/>
              </a:spcBef>
              <a:spcAft>
                <a:spcPct val="0"/>
              </a:spcAft>
              <a:defRPr sz="1200">
                <a:solidFill>
                  <a:schemeClr val="tx1"/>
                </a:solidFill>
                <a:latin typeface="Comic Sans MS" pitchFamily="66" charset="0"/>
              </a:defRPr>
            </a:lvl6pPr>
            <a:lvl7pPr marL="2971800" indent="-228600" defTabSz="966788" eaLnBrk="0" fontAlgn="base" hangingPunct="0">
              <a:spcBef>
                <a:spcPct val="0"/>
              </a:spcBef>
              <a:spcAft>
                <a:spcPct val="0"/>
              </a:spcAft>
              <a:defRPr sz="1200">
                <a:solidFill>
                  <a:schemeClr val="tx1"/>
                </a:solidFill>
                <a:latin typeface="Comic Sans MS" pitchFamily="66" charset="0"/>
              </a:defRPr>
            </a:lvl7pPr>
            <a:lvl8pPr marL="3429000" indent="-228600" defTabSz="966788" eaLnBrk="0" fontAlgn="base" hangingPunct="0">
              <a:spcBef>
                <a:spcPct val="0"/>
              </a:spcBef>
              <a:spcAft>
                <a:spcPct val="0"/>
              </a:spcAft>
              <a:defRPr sz="1200">
                <a:solidFill>
                  <a:schemeClr val="tx1"/>
                </a:solidFill>
                <a:latin typeface="Comic Sans MS" pitchFamily="66" charset="0"/>
              </a:defRPr>
            </a:lvl8pPr>
            <a:lvl9pPr marL="3886200" indent="-228600" defTabSz="966788" eaLnBrk="0" fontAlgn="base" hangingPunct="0">
              <a:spcBef>
                <a:spcPct val="0"/>
              </a:spcBef>
              <a:spcAft>
                <a:spcPct val="0"/>
              </a:spcAft>
              <a:defRPr sz="1200">
                <a:solidFill>
                  <a:schemeClr val="tx1"/>
                </a:solidFill>
                <a:latin typeface="Comic Sans MS" pitchFamily="66" charset="0"/>
              </a:defRPr>
            </a:lvl9pPr>
          </a:lstStyle>
          <a:p>
            <a:pPr eaLnBrk="1" hangingPunct="1"/>
            <a:fld id="{D2ECC520-0D00-42BA-BE16-01510B061A9F}" type="slidenum">
              <a:rPr lang="en-US" sz="1300" smtClean="0"/>
              <a:pPr eaLnBrk="1" hangingPunct="1"/>
              <a:t>4</a:t>
            </a:fld>
            <a:endParaRPr lang="en-US" sz="1300" dirty="0" smtClean="0"/>
          </a:p>
        </p:txBody>
      </p:sp>
      <p:sp>
        <p:nvSpPr>
          <p:cNvPr id="253955" name="Rectangle 2"/>
          <p:cNvSpPr>
            <a:spLocks noGrp="1" noRot="1" noChangeAspect="1" noChangeArrowheads="1" noTextEdit="1"/>
          </p:cNvSpPr>
          <p:nvPr>
            <p:ph type="sldImg"/>
          </p:nvPr>
        </p:nvSpPr>
        <p:spPr>
          <a:solidFill>
            <a:srgbClr val="FFFFFF"/>
          </a:solidFill>
          <a:ln/>
        </p:spPr>
      </p:sp>
      <p:sp>
        <p:nvSpPr>
          <p:cNvPr id="253956" name="Rectangle 3"/>
          <p:cNvSpPr>
            <a:spLocks noGrp="1" noChangeArrowheads="1"/>
          </p:cNvSpPr>
          <p:nvPr>
            <p:ph type="body" idx="1"/>
          </p:nvPr>
        </p:nvSpPr>
        <p:spPr>
          <a:solidFill>
            <a:srgbClr val="FFFFFF"/>
          </a:solidFill>
          <a:ln>
            <a:solidFill>
              <a:srgbClr val="000000"/>
            </a:solidFill>
          </a:ln>
        </p:spPr>
        <p:txBody>
          <a:bodyPr lIns="96632" tIns="48317" rIns="96632" bIns="48317"/>
          <a:lstStyle/>
          <a:p>
            <a:pPr eaLnBrk="1" hangingPunct="1"/>
            <a:endParaRPr lang="en-US" dirty="0" smtClean="0"/>
          </a:p>
        </p:txBody>
      </p:sp>
    </p:spTree>
    <p:extLst>
      <p:ext uri="{BB962C8B-B14F-4D97-AF65-F5344CB8AC3E}">
        <p14:creationId xmlns:p14="http://schemas.microsoft.com/office/powerpoint/2010/main" val="161660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5</a:t>
            </a:fld>
            <a:endParaRPr lang="en-US" dirty="0"/>
          </a:p>
        </p:txBody>
      </p:sp>
    </p:spTree>
    <p:extLst>
      <p:ext uri="{BB962C8B-B14F-4D97-AF65-F5344CB8AC3E}">
        <p14:creationId xmlns:p14="http://schemas.microsoft.com/office/powerpoint/2010/main" val="72340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B249D3-376E-4B70-B427-0106B97F1B78}" type="slidenum">
              <a:rPr lang="en-US"/>
              <a:pPr/>
              <a:t>6</a:t>
            </a:fld>
            <a:endParaRPr lang="en-US" dirty="0"/>
          </a:p>
        </p:txBody>
      </p:sp>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5071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7</a:t>
            </a:fld>
            <a:endParaRPr lang="en-US" dirty="0"/>
          </a:p>
        </p:txBody>
      </p:sp>
    </p:spTree>
    <p:extLst>
      <p:ext uri="{BB962C8B-B14F-4D97-AF65-F5344CB8AC3E}">
        <p14:creationId xmlns:p14="http://schemas.microsoft.com/office/powerpoint/2010/main" val="132036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5"/>
          <p:cNvSpPr>
            <a:spLocks noGrp="1" noChangeArrowheads="1"/>
          </p:cNvSpPr>
          <p:nvPr>
            <p:ph type="sldNum" sz="quarter" idx="5"/>
          </p:nvPr>
        </p:nvSpPr>
        <p:spPr>
          <a:noFill/>
        </p:spPr>
        <p:txBody>
          <a:bodyPr/>
          <a:lstStyle/>
          <a:p>
            <a:fld id="{998C0911-11B6-4EA1-894C-67EB88C2B0EC}" type="slidenum">
              <a:rPr lang="en-US" smtClean="0">
                <a:latin typeface="Times New Roman" pitchFamily="18" charset="0"/>
              </a:rPr>
              <a:pPr/>
              <a:t>8</a:t>
            </a:fld>
            <a:endParaRPr lang="en-US" dirty="0" smtClean="0">
              <a:latin typeface="Times New Roman" pitchFamily="18"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3834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0EFEAEB-1E34-49B3-8605-4E39BB72FA97}" type="slidenum">
              <a:rPr lang="en-US"/>
              <a:pPr/>
              <a:t>9</a:t>
            </a:fld>
            <a:endParaRPr lang="en-US" dirty="0"/>
          </a:p>
        </p:txBody>
      </p:sp>
      <p:sp>
        <p:nvSpPr>
          <p:cNvPr id="32770" name="Rectangle 5"/>
          <p:cNvSpPr txBox="1">
            <a:spLocks noGrp="1" noChangeArrowheads="1"/>
          </p:cNvSpPr>
          <p:nvPr/>
        </p:nvSpPr>
        <p:spPr bwMode="auto">
          <a:xfrm>
            <a:off x="4146974" y="9121140"/>
            <a:ext cx="3168226" cy="481727"/>
          </a:xfrm>
          <a:prstGeom prst="rect">
            <a:avLst/>
          </a:prstGeom>
          <a:noFill/>
          <a:ln w="9525">
            <a:noFill/>
            <a:miter lim="800000"/>
            <a:headEnd/>
            <a:tailEnd/>
          </a:ln>
        </p:spPr>
        <p:txBody>
          <a:bodyPr lIns="19908" tIns="0" rIns="19908" bIns="0" anchor="b"/>
          <a:lstStyle/>
          <a:p>
            <a:pPr algn="r" defTabSz="953187"/>
            <a:fld id="{98751A60-5CF0-4E74-B0EA-6D9342B9F6B4}" type="slidenum">
              <a:rPr lang="en-US" sz="1000" i="1">
                <a:latin typeface="Times New Roman" pitchFamily="18" charset="0"/>
              </a:rPr>
              <a:pPr algn="r" defTabSz="953187"/>
              <a:t>9</a:t>
            </a:fld>
            <a:endParaRPr lang="en-US" sz="1000" i="1" dirty="0">
              <a:latin typeface="Times New Roman" pitchFamily="18" charset="0"/>
            </a:endParaRPr>
          </a:p>
        </p:txBody>
      </p:sp>
      <p:sp>
        <p:nvSpPr>
          <p:cNvPr id="32771" name="Rectangle 2"/>
          <p:cNvSpPr>
            <a:spLocks noGrp="1" noRot="1" noChangeAspect="1" noChangeArrowheads="1" noTextEdit="1"/>
          </p:cNvSpPr>
          <p:nvPr>
            <p:ph type="sldImg"/>
          </p:nvPr>
        </p:nvSpPr>
        <p:spPr>
          <a:xfrm>
            <a:off x="1266825" y="727075"/>
            <a:ext cx="4783138" cy="3587750"/>
          </a:xfrm>
          <a:ln/>
        </p:spPr>
      </p:sp>
      <p:sp>
        <p:nvSpPr>
          <p:cNvPr id="32772" name="Rectangle 3"/>
          <p:cNvSpPr>
            <a:spLocks noGrp="1" noChangeArrowheads="1"/>
          </p:cNvSpPr>
          <p:nvPr>
            <p:ph type="body" idx="1"/>
          </p:nvPr>
        </p:nvSpPr>
        <p:spPr>
          <a:xfrm>
            <a:off x="977055" y="4558904"/>
            <a:ext cx="5361093" cy="4323874"/>
          </a:xfrm>
        </p:spPr>
        <p:txBody>
          <a:bodyPr lIns="96216" tIns="48109" rIns="96216" bIns="48109"/>
          <a:lstStyle/>
          <a:p>
            <a:endParaRPr lang="en-US" dirty="0"/>
          </a:p>
        </p:txBody>
      </p:sp>
    </p:spTree>
    <p:extLst>
      <p:ext uri="{BB962C8B-B14F-4D97-AF65-F5344CB8AC3E}">
        <p14:creationId xmlns:p14="http://schemas.microsoft.com/office/powerpoint/2010/main" val="34000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 Id="rId4" Type="http://schemas.openxmlformats.org/officeDocument/2006/relationships/image" Target="../media/image4.w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84" indent="0" algn="ctr">
              <a:buNone/>
              <a:defRPr>
                <a:solidFill>
                  <a:schemeClr val="tx1">
                    <a:tint val="75000"/>
                  </a:schemeClr>
                </a:solidFill>
              </a:defRPr>
            </a:lvl2pPr>
            <a:lvl3pPr marL="913568" indent="0" algn="ctr">
              <a:buNone/>
              <a:defRPr>
                <a:solidFill>
                  <a:schemeClr val="tx1">
                    <a:tint val="75000"/>
                  </a:schemeClr>
                </a:solidFill>
              </a:defRPr>
            </a:lvl3pPr>
            <a:lvl4pPr marL="1370348" indent="0" algn="ctr">
              <a:buNone/>
              <a:defRPr>
                <a:solidFill>
                  <a:schemeClr val="tx1">
                    <a:tint val="75000"/>
                  </a:schemeClr>
                </a:solidFill>
              </a:defRPr>
            </a:lvl4pPr>
            <a:lvl5pPr marL="1827130" indent="0" algn="ctr">
              <a:buNone/>
              <a:defRPr>
                <a:solidFill>
                  <a:schemeClr val="tx1">
                    <a:tint val="75000"/>
                  </a:schemeClr>
                </a:solidFill>
              </a:defRPr>
            </a:lvl5pPr>
            <a:lvl6pPr marL="2283911" indent="0" algn="ctr">
              <a:buNone/>
              <a:defRPr>
                <a:solidFill>
                  <a:schemeClr val="tx1">
                    <a:tint val="75000"/>
                  </a:schemeClr>
                </a:solidFill>
              </a:defRPr>
            </a:lvl6pPr>
            <a:lvl7pPr marL="2740696" indent="0" algn="ctr">
              <a:buNone/>
              <a:defRPr>
                <a:solidFill>
                  <a:schemeClr val="tx1">
                    <a:tint val="75000"/>
                  </a:schemeClr>
                </a:solidFill>
              </a:defRPr>
            </a:lvl7pPr>
            <a:lvl8pPr marL="3197475" indent="0" algn="ctr">
              <a:buNone/>
              <a:defRPr>
                <a:solidFill>
                  <a:schemeClr val="tx1">
                    <a:tint val="75000"/>
                  </a:schemeClr>
                </a:solidFill>
              </a:defRPr>
            </a:lvl8pPr>
            <a:lvl9pPr marL="36542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dirty="0" smtClean="0"/>
              <a:t>F. Safie</a:t>
            </a:r>
            <a:endParaRPr lang="en-US" dirty="0"/>
          </a:p>
        </p:txBody>
      </p:sp>
      <p:sp>
        <p:nvSpPr>
          <p:cNvPr id="8" name="Slide Number Placeholder 7"/>
          <p:cNvSpPr>
            <a:spLocks noGrp="1"/>
          </p:cNvSpPr>
          <p:nvPr>
            <p:ph type="sldNum" sz="quarter" idx="12"/>
          </p:nvPr>
        </p:nvSpPr>
        <p:spPr/>
        <p:txBody>
          <a:bodyPr/>
          <a:lstStyle/>
          <a:p>
            <a:fld id="{EF480BC3-CD3D-4FEB-A48B-371A3CA017FF}" type="slidenum">
              <a:rPr lang="en-US" smtClean="0"/>
              <a:pPr/>
              <a:t>‹#›</a:t>
            </a:fld>
            <a:endParaRPr lang="en-US" dirty="0"/>
          </a:p>
        </p:txBody>
      </p:sp>
    </p:spTree>
    <p:extLst>
      <p:ext uri="{BB962C8B-B14F-4D97-AF65-F5344CB8AC3E}">
        <p14:creationId xmlns:p14="http://schemas.microsoft.com/office/powerpoint/2010/main" val="4126355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62800" cy="8763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005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239000" y="6477000"/>
            <a:ext cx="1905000" cy="381000"/>
          </a:xfrm>
        </p:spPr>
        <p:txBody>
          <a:bodyPr/>
          <a:lstStyle>
            <a:lvl1pPr>
              <a:defRPr/>
            </a:lvl1pPr>
          </a:lstStyle>
          <a:p>
            <a:r>
              <a:rPr lang="en-US" dirty="0"/>
              <a:t> </a:t>
            </a:r>
            <a:fld id="{FEE42ADA-1876-466A-9972-3D77F2B2555F}"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2019905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537397"/>
            <a:ext cx="8156448" cy="4801195"/>
          </a:xfrm>
        </p:spPr>
        <p:txBody>
          <a:bodyPr/>
          <a:lstStyle>
            <a:lvl1pPr marL="228600" indent="-228600">
              <a:spcBef>
                <a:spcPts val="432"/>
              </a:spcBef>
              <a:spcAft>
                <a:spcPts val="0"/>
              </a:spcAft>
              <a:buSzPct val="100000"/>
              <a:defRPr sz="2000">
                <a:latin typeface="Calibri" panose="020F0502020204030204" pitchFamily="34" charset="0"/>
                <a:cs typeface="Calibri" panose="020F0502020204030204" pitchFamily="34" charset="0"/>
              </a:defRPr>
            </a:lvl1pPr>
            <a:lvl2pPr marL="685800" indent="-228600">
              <a:spcBef>
                <a:spcPts val="432"/>
              </a:spcBef>
              <a:spcAft>
                <a:spcPts val="0"/>
              </a:spcAft>
              <a:buSzPct val="100000"/>
              <a:buFont typeface="Symbol" panose="05050102010706020507" pitchFamily="18" charset="2"/>
              <a:buChar char="-"/>
              <a:defRPr>
                <a:latin typeface="Calibri" panose="020F0502020204030204" pitchFamily="34" charset="0"/>
                <a:cs typeface="Calibri" panose="020F0502020204030204" pitchFamily="34" charset="0"/>
              </a:defRPr>
            </a:lvl2pPr>
            <a:lvl3pPr marL="1143000" indent="-233363">
              <a:spcBef>
                <a:spcPts val="432"/>
              </a:spcBef>
              <a:spcAft>
                <a:spcPts val="0"/>
              </a:spcAft>
              <a:defRPr sz="1600">
                <a:latin typeface="Calibri" panose="020F0502020204030204" pitchFamily="34" charset="0"/>
                <a:cs typeface="Calibri" panose="020F0502020204030204" pitchFamily="34" charset="0"/>
              </a:defRPr>
            </a:lvl3pPr>
            <a:lvl4pPr marL="1600200" indent="-228600">
              <a:spcBef>
                <a:spcPts val="432"/>
              </a:spcBef>
              <a:spcAft>
                <a:spcPts val="0"/>
              </a:spcAft>
              <a:defRPr sz="1600">
                <a:latin typeface="Calibri" panose="020F0502020204030204" pitchFamily="34" charset="0"/>
                <a:cs typeface="Calibri" panose="020F0502020204030204" pitchFamily="34" charset="0"/>
              </a:defRPr>
            </a:lvl4pPr>
            <a:lvl5pPr marL="2057400" indent="-228600">
              <a:spcBef>
                <a:spcPts val="432"/>
              </a:spcBef>
              <a:spcAft>
                <a:spcPts val="0"/>
              </a:spcAft>
              <a:defRPr sz="1600">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solidFill>
                  <a:srgbClr val="000000"/>
                </a:solidFill>
              </a:rPr>
              <a:t>F. Safie</a:t>
            </a:r>
          </a:p>
        </p:txBody>
      </p:sp>
      <p:sp>
        <p:nvSpPr>
          <p:cNvPr id="5" name="Rectangle 5"/>
          <p:cNvSpPr>
            <a:spLocks noGrp="1" noChangeArrowheads="1"/>
          </p:cNvSpPr>
          <p:nvPr>
            <p:ph type="sldNum" sz="quarter" idx="11"/>
          </p:nvPr>
        </p:nvSpPr>
        <p:spPr>
          <a:xfrm>
            <a:off x="8445508" y="6401098"/>
            <a:ext cx="470469" cy="456902"/>
          </a:xfrm>
          <a:ln/>
        </p:spPr>
        <p:txBody>
          <a:bodyPr/>
          <a:lstStyle>
            <a:lvl1pPr>
              <a:defRPr/>
            </a:lvl1pPr>
          </a:lstStyle>
          <a:p>
            <a:pPr>
              <a:defRPr/>
            </a:pPr>
            <a:fld id="{981D0AAD-D6C6-4583-AE23-16EBE1D711A3}" type="slidenum">
              <a:rPr lang="en-US">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a:xfrm>
            <a:off x="1563624" y="209854"/>
            <a:ext cx="6016752" cy="99714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98062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63624" y="209854"/>
            <a:ext cx="6016752" cy="997148"/>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eaLnBrk="0" hangingPunct="0">
              <a:defRPr/>
            </a:pPr>
            <a:r>
              <a:rPr lang="en-US" dirty="0" smtClean="0">
                <a:solidFill>
                  <a:srgbClr val="000000"/>
                </a:solidFill>
                <a:latin typeface="Times New Roman" pitchFamily="18" charset="0"/>
                <a:cs typeface="+mn-cs"/>
              </a:rPr>
              <a:t>F. Safie</a:t>
            </a:r>
            <a:endParaRPr lang="en-US" dirty="0">
              <a:solidFill>
                <a:srgbClr val="000000"/>
              </a:solidFill>
              <a:latin typeface="Times New Roman" pitchFamily="18" charset="0"/>
              <a:cs typeface="+mn-cs"/>
            </a:endParaRPr>
          </a:p>
        </p:txBody>
      </p:sp>
      <p:sp>
        <p:nvSpPr>
          <p:cNvPr id="4" name="Slide Number Placeholder 3"/>
          <p:cNvSpPr>
            <a:spLocks noGrp="1"/>
          </p:cNvSpPr>
          <p:nvPr>
            <p:ph type="sldNum" sz="quarter" idx="11"/>
          </p:nvPr>
        </p:nvSpPr>
        <p:spPr/>
        <p:txBody>
          <a:bodyPr/>
          <a:lstStyle/>
          <a:p>
            <a:pPr eaLnBrk="0" hangingPunct="0">
              <a:defRPr/>
            </a:pPr>
            <a:fld id="{9FAEB419-2E71-40B4-BD72-FC694A6C9F5D}" type="slidenum">
              <a:rPr lang="en-US" smtClean="0">
                <a:solidFill>
                  <a:srgbClr val="000000"/>
                </a:solidFill>
                <a:latin typeface="Times New Roman" pitchFamily="18" charset="0"/>
                <a:cs typeface="+mn-cs"/>
              </a:rPr>
              <a:pPr eaLnBrk="0" hangingPunct="0">
                <a:defRPr/>
              </a:pPr>
              <a:t>‹#›</a:t>
            </a:fld>
            <a:endParaRPr lang="en-US" dirty="0">
              <a:solidFill>
                <a:srgbClr val="000000"/>
              </a:solidFill>
              <a:latin typeface="Times New Roman" pitchFamily="18" charset="0"/>
              <a:cs typeface="+mn-cs"/>
            </a:endParaRPr>
          </a:p>
        </p:txBody>
      </p:sp>
    </p:spTree>
    <p:extLst>
      <p:ext uri="{BB962C8B-B14F-4D97-AF65-F5344CB8AC3E}">
        <p14:creationId xmlns:p14="http://schemas.microsoft.com/office/powerpoint/2010/main" val="3482755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_Content_1">
    <p:spTree>
      <p:nvGrpSpPr>
        <p:cNvPr id="1" name=""/>
        <p:cNvGrpSpPr/>
        <p:nvPr/>
      </p:nvGrpSpPr>
      <p:grpSpPr>
        <a:xfrm>
          <a:off x="0" y="0"/>
          <a:ext cx="0" cy="0"/>
          <a:chOff x="0" y="0"/>
          <a:chExt cx="0" cy="0"/>
        </a:xfrm>
      </p:grpSpPr>
      <p:sp>
        <p:nvSpPr>
          <p:cNvPr id="23" name="Text Placeholder 22"/>
          <p:cNvSpPr>
            <a:spLocks noGrp="1"/>
          </p:cNvSpPr>
          <p:nvPr>
            <p:ph type="body" sz="quarter" idx="20"/>
          </p:nvPr>
        </p:nvSpPr>
        <p:spPr>
          <a:xfrm>
            <a:off x="228600" y="1143000"/>
            <a:ext cx="8610600" cy="304800"/>
          </a:xfrm>
          <a:prstGeom prst="rect">
            <a:avLst/>
          </a:prstGeom>
          <a:effectLst>
            <a:outerShdw blurRad="50800" dist="12700" dir="2700000" algn="tl" rotWithShape="0">
              <a:prstClr val="black">
                <a:alpha val="40000"/>
              </a:prstClr>
            </a:outerShdw>
          </a:effectLst>
        </p:spPr>
        <p:txBody>
          <a:bodyPr/>
          <a:lstStyle>
            <a:lvl1pPr algn="l">
              <a:buNone/>
              <a:defRPr sz="1800" b="0">
                <a:solidFill>
                  <a:srgbClr val="264061"/>
                </a:solidFill>
                <a:latin typeface="+mn-lt"/>
              </a:defRPr>
            </a:lvl1pPr>
          </a:lstStyle>
          <a:p>
            <a:pPr lvl="0"/>
            <a:endParaRPr lang="en-US" dirty="0"/>
          </a:p>
        </p:txBody>
      </p:sp>
      <p:sp>
        <p:nvSpPr>
          <p:cNvPr id="26" name="Content Placeholder 25"/>
          <p:cNvSpPr>
            <a:spLocks noGrp="1"/>
          </p:cNvSpPr>
          <p:nvPr>
            <p:ph sz="quarter" idx="21" hasCustomPrompt="1"/>
          </p:nvPr>
        </p:nvSpPr>
        <p:spPr>
          <a:xfrm>
            <a:off x="381000" y="1676400"/>
            <a:ext cx="8382000" cy="4724400"/>
          </a:xfrm>
          <a:prstGeom prst="rect">
            <a:avLst/>
          </a:prstGeom>
        </p:spPr>
        <p:txBody>
          <a:bodyPr/>
          <a:lstStyle>
            <a:lvl1pPr algn="l">
              <a:buNone/>
              <a:defRPr sz="2000"/>
            </a:lvl1pPr>
            <a:lvl3pPr>
              <a:buNone/>
              <a:defRPr/>
            </a:lvl3pPr>
          </a:lstStyle>
          <a:p>
            <a:pPr lvl="0"/>
            <a:r>
              <a:rPr lang="en-US" dirty="0" smtClean="0"/>
              <a:t>Click to add content</a:t>
            </a:r>
            <a:endParaRPr lang="en-US" dirty="0"/>
          </a:p>
        </p:txBody>
      </p:sp>
    </p:spTree>
    <p:extLst>
      <p:ext uri="{BB962C8B-B14F-4D97-AF65-F5344CB8AC3E}">
        <p14:creationId xmlns:p14="http://schemas.microsoft.com/office/powerpoint/2010/main" val="4231468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378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1903177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86737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497291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1617666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F. Safie</a:t>
            </a:r>
            <a:endParaRPr lang="en-US" dirty="0"/>
          </a:p>
        </p:txBody>
      </p:sp>
      <p:sp>
        <p:nvSpPr>
          <p:cNvPr id="9" name="Slide Number Placeholder 8"/>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3687948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1733195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4233863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1234418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125395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3515687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401A00E-383F-485D-B694-4529A49D6E2D}" type="slidenum">
              <a:rPr lang="en-US" smtClean="0"/>
              <a:t>‹#›</a:t>
            </a:fld>
            <a:endParaRPr lang="en-US" dirty="0"/>
          </a:p>
        </p:txBody>
      </p:sp>
    </p:spTree>
    <p:extLst>
      <p:ext uri="{BB962C8B-B14F-4D97-AF65-F5344CB8AC3E}">
        <p14:creationId xmlns:p14="http://schemas.microsoft.com/office/powerpoint/2010/main" val="2488941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1" y="2129731"/>
            <a:ext cx="7772977"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32" y="3885912"/>
            <a:ext cx="6401955" cy="1753195"/>
          </a:xfrm>
        </p:spPr>
        <p:txBody>
          <a:bodyPr/>
          <a:lstStyle>
            <a:lvl1pPr marL="0" indent="0" algn="ctr">
              <a:buNone/>
              <a:defRPr>
                <a:solidFill>
                  <a:schemeClr val="tx1">
                    <a:tint val="75000"/>
                  </a:schemeClr>
                </a:solidFill>
              </a:defRPr>
            </a:lvl1pPr>
            <a:lvl2pPr marL="420815" indent="0" algn="ctr">
              <a:buNone/>
              <a:defRPr>
                <a:solidFill>
                  <a:schemeClr val="tx1">
                    <a:tint val="75000"/>
                  </a:schemeClr>
                </a:solidFill>
              </a:defRPr>
            </a:lvl2pPr>
            <a:lvl3pPr marL="841631" indent="0" algn="ctr">
              <a:buNone/>
              <a:defRPr>
                <a:solidFill>
                  <a:schemeClr val="tx1">
                    <a:tint val="75000"/>
                  </a:schemeClr>
                </a:solidFill>
              </a:defRPr>
            </a:lvl3pPr>
            <a:lvl4pPr marL="1262445" indent="0" algn="ctr">
              <a:buNone/>
              <a:defRPr>
                <a:solidFill>
                  <a:schemeClr val="tx1">
                    <a:tint val="75000"/>
                  </a:schemeClr>
                </a:solidFill>
              </a:defRPr>
            </a:lvl4pPr>
            <a:lvl5pPr marL="1683261" indent="0" algn="ctr">
              <a:buNone/>
              <a:defRPr>
                <a:solidFill>
                  <a:schemeClr val="tx1">
                    <a:tint val="75000"/>
                  </a:schemeClr>
                </a:solidFill>
              </a:defRPr>
            </a:lvl5pPr>
            <a:lvl6pPr marL="2104075" indent="0" algn="ctr">
              <a:buNone/>
              <a:defRPr>
                <a:solidFill>
                  <a:schemeClr val="tx1">
                    <a:tint val="75000"/>
                  </a:schemeClr>
                </a:solidFill>
              </a:defRPr>
            </a:lvl6pPr>
            <a:lvl7pPr marL="2524889" indent="0" algn="ctr">
              <a:buNone/>
              <a:defRPr>
                <a:solidFill>
                  <a:schemeClr val="tx1">
                    <a:tint val="75000"/>
                  </a:schemeClr>
                </a:solidFill>
              </a:defRPr>
            </a:lvl7pPr>
            <a:lvl8pPr marL="2945705" indent="0" algn="ctr">
              <a:buNone/>
              <a:defRPr>
                <a:solidFill>
                  <a:schemeClr val="tx1">
                    <a:tint val="75000"/>
                  </a:schemeClr>
                </a:solidFill>
              </a:defRPr>
            </a:lvl8pPr>
            <a:lvl9pPr marL="33665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4C8F89-4091-424F-B4DB-B1DFDE2612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7140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26"/>
            <a:ext cx="7772400" cy="1500187"/>
          </a:xfrm>
        </p:spPr>
        <p:txBody>
          <a:bodyPr anchor="b"/>
          <a:lstStyle>
            <a:lvl1pPr marL="0" indent="0">
              <a:buNone/>
              <a:defRPr sz="2000">
                <a:solidFill>
                  <a:schemeClr val="tx1">
                    <a:tint val="75000"/>
                  </a:schemeClr>
                </a:solidFill>
              </a:defRPr>
            </a:lvl1pPr>
            <a:lvl2pPr marL="456784" indent="0">
              <a:buNone/>
              <a:defRPr sz="1800">
                <a:solidFill>
                  <a:schemeClr val="tx1">
                    <a:tint val="75000"/>
                  </a:schemeClr>
                </a:solidFill>
              </a:defRPr>
            </a:lvl2pPr>
            <a:lvl3pPr marL="913568" indent="0">
              <a:buNone/>
              <a:defRPr sz="1600">
                <a:solidFill>
                  <a:schemeClr val="tx1">
                    <a:tint val="75000"/>
                  </a:schemeClr>
                </a:solidFill>
              </a:defRPr>
            </a:lvl3pPr>
            <a:lvl4pPr marL="1370348" indent="0">
              <a:buNone/>
              <a:defRPr sz="1400">
                <a:solidFill>
                  <a:schemeClr val="tx1">
                    <a:tint val="75000"/>
                  </a:schemeClr>
                </a:solidFill>
              </a:defRPr>
            </a:lvl4pPr>
            <a:lvl5pPr marL="1827130" indent="0">
              <a:buNone/>
              <a:defRPr sz="1400">
                <a:solidFill>
                  <a:schemeClr val="tx1">
                    <a:tint val="75000"/>
                  </a:schemeClr>
                </a:solidFill>
              </a:defRPr>
            </a:lvl5pPr>
            <a:lvl6pPr marL="2283911" indent="0">
              <a:buNone/>
              <a:defRPr sz="1400">
                <a:solidFill>
                  <a:schemeClr val="tx1">
                    <a:tint val="75000"/>
                  </a:schemeClr>
                </a:solidFill>
              </a:defRPr>
            </a:lvl6pPr>
            <a:lvl7pPr marL="2740696" indent="0">
              <a:buNone/>
              <a:defRPr sz="1400">
                <a:solidFill>
                  <a:schemeClr val="tx1">
                    <a:tint val="75000"/>
                  </a:schemeClr>
                </a:solidFill>
              </a:defRPr>
            </a:lvl7pPr>
            <a:lvl8pPr marL="3197475" indent="0">
              <a:buNone/>
              <a:defRPr sz="1400">
                <a:solidFill>
                  <a:schemeClr val="tx1">
                    <a:tint val="75000"/>
                  </a:schemeClr>
                </a:solidFill>
              </a:defRPr>
            </a:lvl8pPr>
            <a:lvl9pPr marL="365425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B3ED08-B352-4C7A-95EB-666C3C144A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1764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613"/>
            <a:ext cx="7771534" cy="1500188"/>
          </a:xfrm>
        </p:spPr>
        <p:txBody>
          <a:bodyPr anchor="b"/>
          <a:lstStyle>
            <a:lvl1pPr marL="0" indent="0">
              <a:buNone/>
              <a:defRPr sz="1800">
                <a:solidFill>
                  <a:schemeClr val="tx1">
                    <a:tint val="75000"/>
                  </a:schemeClr>
                </a:solidFill>
              </a:defRPr>
            </a:lvl1pPr>
            <a:lvl2pPr marL="420815" indent="0">
              <a:buNone/>
              <a:defRPr sz="1700">
                <a:solidFill>
                  <a:schemeClr val="tx1">
                    <a:tint val="75000"/>
                  </a:schemeClr>
                </a:solidFill>
              </a:defRPr>
            </a:lvl2pPr>
            <a:lvl3pPr marL="841631" indent="0">
              <a:buNone/>
              <a:defRPr sz="1500">
                <a:solidFill>
                  <a:schemeClr val="tx1">
                    <a:tint val="75000"/>
                  </a:schemeClr>
                </a:solidFill>
              </a:defRPr>
            </a:lvl3pPr>
            <a:lvl4pPr marL="1262445" indent="0">
              <a:buNone/>
              <a:defRPr sz="1300">
                <a:solidFill>
                  <a:schemeClr val="tx1">
                    <a:tint val="75000"/>
                  </a:schemeClr>
                </a:solidFill>
              </a:defRPr>
            </a:lvl4pPr>
            <a:lvl5pPr marL="1683261" indent="0">
              <a:buNone/>
              <a:defRPr sz="1300">
                <a:solidFill>
                  <a:schemeClr val="tx1">
                    <a:tint val="75000"/>
                  </a:schemeClr>
                </a:solidFill>
              </a:defRPr>
            </a:lvl5pPr>
            <a:lvl6pPr marL="2104075" indent="0">
              <a:buNone/>
              <a:defRPr sz="1300">
                <a:solidFill>
                  <a:schemeClr val="tx1">
                    <a:tint val="75000"/>
                  </a:schemeClr>
                </a:solidFill>
              </a:defRPr>
            </a:lvl6pPr>
            <a:lvl7pPr marL="2524889" indent="0">
              <a:buNone/>
              <a:defRPr sz="1300">
                <a:solidFill>
                  <a:schemeClr val="tx1">
                    <a:tint val="75000"/>
                  </a:schemeClr>
                </a:solidFill>
              </a:defRPr>
            </a:lvl7pPr>
            <a:lvl8pPr marL="2945705" indent="0">
              <a:buNone/>
              <a:defRPr sz="1300">
                <a:solidFill>
                  <a:schemeClr val="tx1">
                    <a:tint val="75000"/>
                  </a:schemeClr>
                </a:solidFill>
              </a:defRPr>
            </a:lvl8pPr>
            <a:lvl9pPr marL="336651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CF45DF-735B-4C37-B369-FCA140BEAE4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5626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912"/>
            <a:ext cx="4045238"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82" y="1599912"/>
            <a:ext cx="4045239" cy="452586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DA5F1B-45B3-47E2-BB9A-264209CADA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3347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28"/>
            <a:ext cx="4039465" cy="639961"/>
          </a:xfrm>
        </p:spPr>
        <p:txBody>
          <a:bodyPr anchor="b"/>
          <a:lstStyle>
            <a:lvl1pPr marL="0" indent="0">
              <a:buNone/>
              <a:defRPr sz="2200" b="1"/>
            </a:lvl1pPr>
            <a:lvl2pPr marL="420815" indent="0">
              <a:buNone/>
              <a:defRPr sz="1800" b="1"/>
            </a:lvl2pPr>
            <a:lvl3pPr marL="841631" indent="0">
              <a:buNone/>
              <a:defRPr sz="1700" b="1"/>
            </a:lvl3pPr>
            <a:lvl4pPr marL="1262445" indent="0">
              <a:buNone/>
              <a:defRPr sz="1500" b="1"/>
            </a:lvl4pPr>
            <a:lvl5pPr marL="1683261" indent="0">
              <a:buNone/>
              <a:defRPr sz="1500" b="1"/>
            </a:lvl5pPr>
            <a:lvl6pPr marL="2104075" indent="0">
              <a:buNone/>
              <a:defRPr sz="1500" b="1"/>
            </a:lvl6pPr>
            <a:lvl7pPr marL="2524889" indent="0">
              <a:buNone/>
              <a:defRPr sz="1500" b="1"/>
            </a:lvl7pPr>
            <a:lvl8pPr marL="2945705" indent="0">
              <a:buNone/>
              <a:defRPr sz="1500" b="1"/>
            </a:lvl8pPr>
            <a:lvl9pPr marL="336651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4428"/>
            <a:ext cx="4040909" cy="639961"/>
          </a:xfrm>
        </p:spPr>
        <p:txBody>
          <a:bodyPr anchor="b"/>
          <a:lstStyle>
            <a:lvl1pPr marL="0" indent="0">
              <a:buNone/>
              <a:defRPr sz="2200" b="1"/>
            </a:lvl1pPr>
            <a:lvl2pPr marL="420815" indent="0">
              <a:buNone/>
              <a:defRPr sz="1800" b="1"/>
            </a:lvl2pPr>
            <a:lvl3pPr marL="841631" indent="0">
              <a:buNone/>
              <a:defRPr sz="1700" b="1"/>
            </a:lvl3pPr>
            <a:lvl4pPr marL="1262445" indent="0">
              <a:buNone/>
              <a:defRPr sz="1500" b="1"/>
            </a:lvl4pPr>
            <a:lvl5pPr marL="1683261" indent="0">
              <a:buNone/>
              <a:defRPr sz="1500" b="1"/>
            </a:lvl5pPr>
            <a:lvl6pPr marL="2104075" indent="0">
              <a:buNone/>
              <a:defRPr sz="1500" b="1"/>
            </a:lvl6pPr>
            <a:lvl7pPr marL="2524889" indent="0">
              <a:buNone/>
              <a:defRPr sz="1500" b="1"/>
            </a:lvl7pPr>
            <a:lvl8pPr marL="2945705" indent="0">
              <a:buNone/>
              <a:defRPr sz="1500" b="1"/>
            </a:lvl8pPr>
            <a:lvl9pPr marL="336651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6"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620357E-0FB1-4353-9670-6416A7D357C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289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CCE7A33-65AD-4469-856E-6C42C76C7AC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6315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0DD8C0-56AB-4EBB-A769-82DF48868D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8400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2356"/>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4" y="1434708"/>
            <a:ext cx="3007591" cy="4691063"/>
          </a:xfrm>
        </p:spPr>
        <p:txBody>
          <a:bodyPr/>
          <a:lstStyle>
            <a:lvl1pPr marL="0" indent="0">
              <a:buNone/>
              <a:defRPr sz="1300"/>
            </a:lvl1pPr>
            <a:lvl2pPr marL="420815" indent="0">
              <a:buNone/>
              <a:defRPr sz="1100"/>
            </a:lvl2pPr>
            <a:lvl3pPr marL="841631" indent="0">
              <a:buNone/>
              <a:defRPr sz="900"/>
            </a:lvl3pPr>
            <a:lvl4pPr marL="1262445" indent="0">
              <a:buNone/>
              <a:defRPr sz="800"/>
            </a:lvl4pPr>
            <a:lvl5pPr marL="1683261" indent="0">
              <a:buNone/>
              <a:defRPr sz="800"/>
            </a:lvl5pPr>
            <a:lvl6pPr marL="2104075" indent="0">
              <a:buNone/>
              <a:defRPr sz="800"/>
            </a:lvl6pPr>
            <a:lvl7pPr marL="2524889" indent="0">
              <a:buNone/>
              <a:defRPr sz="800"/>
            </a:lvl7pPr>
            <a:lvl8pPr marL="2945705" indent="0">
              <a:buNone/>
              <a:defRPr sz="800"/>
            </a:lvl8pPr>
            <a:lvl9pPr marL="3366519"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72A395-7DED-4D3D-AB44-DA7C2065CE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4885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1"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41" y="613172"/>
            <a:ext cx="5486977" cy="4115098"/>
          </a:xfrm>
        </p:spPr>
        <p:txBody>
          <a:bodyPr rtlCol="0">
            <a:normAutofit/>
          </a:bodyPr>
          <a:lstStyle>
            <a:lvl1pPr marL="0" indent="0">
              <a:buNone/>
              <a:defRPr sz="2900"/>
            </a:lvl1pPr>
            <a:lvl2pPr marL="420815" indent="0">
              <a:buNone/>
              <a:defRPr sz="2600"/>
            </a:lvl2pPr>
            <a:lvl3pPr marL="841631" indent="0">
              <a:buNone/>
              <a:defRPr sz="2200"/>
            </a:lvl3pPr>
            <a:lvl4pPr marL="1262445" indent="0">
              <a:buNone/>
              <a:defRPr sz="1800"/>
            </a:lvl4pPr>
            <a:lvl5pPr marL="1683261" indent="0">
              <a:buNone/>
              <a:defRPr sz="1800"/>
            </a:lvl5pPr>
            <a:lvl6pPr marL="2104075" indent="0">
              <a:buNone/>
              <a:defRPr sz="1800"/>
            </a:lvl6pPr>
            <a:lvl7pPr marL="2524889" indent="0">
              <a:buNone/>
              <a:defRPr sz="1800"/>
            </a:lvl7pPr>
            <a:lvl8pPr marL="2945705" indent="0">
              <a:buNone/>
              <a:defRPr sz="1800"/>
            </a:lvl8pPr>
            <a:lvl9pPr marL="3366519" indent="0">
              <a:buNone/>
              <a:defRPr sz="1800"/>
            </a:lvl9pPr>
          </a:lstStyle>
          <a:p>
            <a:pPr lvl="0"/>
            <a:endParaRPr lang="en-US" noProof="0" dirty="0" smtClean="0"/>
          </a:p>
        </p:txBody>
      </p:sp>
      <p:sp>
        <p:nvSpPr>
          <p:cNvPr id="4" name="Text Placeholder 3"/>
          <p:cNvSpPr>
            <a:spLocks noGrp="1"/>
          </p:cNvSpPr>
          <p:nvPr>
            <p:ph type="body" sz="half" idx="2"/>
          </p:nvPr>
        </p:nvSpPr>
        <p:spPr>
          <a:xfrm>
            <a:off x="1792441" y="5366750"/>
            <a:ext cx="5486977" cy="805161"/>
          </a:xfrm>
        </p:spPr>
        <p:txBody>
          <a:bodyPr/>
          <a:lstStyle>
            <a:lvl1pPr marL="0" indent="0">
              <a:buNone/>
              <a:defRPr sz="1300"/>
            </a:lvl1pPr>
            <a:lvl2pPr marL="420815" indent="0">
              <a:buNone/>
              <a:defRPr sz="1100"/>
            </a:lvl2pPr>
            <a:lvl3pPr marL="841631" indent="0">
              <a:buNone/>
              <a:defRPr sz="900"/>
            </a:lvl3pPr>
            <a:lvl4pPr marL="1262445" indent="0">
              <a:buNone/>
              <a:defRPr sz="800"/>
            </a:lvl4pPr>
            <a:lvl5pPr marL="1683261" indent="0">
              <a:buNone/>
              <a:defRPr sz="800"/>
            </a:lvl5pPr>
            <a:lvl6pPr marL="2104075" indent="0">
              <a:buNone/>
              <a:defRPr sz="800"/>
            </a:lvl6pPr>
            <a:lvl7pPr marL="2524889" indent="0">
              <a:buNone/>
              <a:defRPr sz="800"/>
            </a:lvl7pPr>
            <a:lvl8pPr marL="2945705" indent="0">
              <a:buNone/>
              <a:defRPr sz="800"/>
            </a:lvl8pPr>
            <a:lvl9pPr marL="3366519"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F3D99AD-44A0-4673-9A8D-5AF2F87B23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4045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EDDB74-8F01-4FC6-8066-0D71B6A6EC2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4374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6" y="275333"/>
            <a:ext cx="2056535" cy="58504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8" y="275333"/>
            <a:ext cx="6033943" cy="5850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F. Safie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160739-C6D1-4DFC-A56F-F422A66957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435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685800" y="1828800"/>
            <a:ext cx="7772400" cy="1143000"/>
          </a:xfrm>
        </p:spPr>
        <p:txBody>
          <a:bodyPr/>
          <a:lstStyle>
            <a:lvl1pPr algn="ctr">
              <a:defRPr sz="4000"/>
            </a:lvl1pPr>
          </a:lstStyle>
          <a:p>
            <a:r>
              <a:rPr lang="en-US"/>
              <a:t>Click to edit Master title style</a:t>
            </a:r>
          </a:p>
        </p:txBody>
      </p:sp>
      <p:sp>
        <p:nvSpPr>
          <p:cNvPr id="194563" name="Rectangle 3"/>
          <p:cNvSpPr>
            <a:spLocks noGrp="1" noChangeArrowheads="1"/>
          </p:cNvSpPr>
          <p:nvPr>
            <p:ph type="subTitle" idx="1"/>
          </p:nvPr>
        </p:nvSpPr>
        <p:spPr>
          <a:xfrm>
            <a:off x="1371600" y="3200400"/>
            <a:ext cx="6400800" cy="1524000"/>
          </a:xfrm>
        </p:spPr>
        <p:txBody>
          <a:bodyPr/>
          <a:lstStyle>
            <a:lvl1pPr marL="0" indent="0" algn="ctr">
              <a:buFontTx/>
              <a:buNone/>
              <a:defRPr sz="2500"/>
            </a:lvl1pPr>
          </a:lstStyle>
          <a:p>
            <a:r>
              <a:rPr lang="en-US"/>
              <a:t>Click to edit Master subtitle style</a:t>
            </a:r>
          </a:p>
        </p:txBody>
      </p:sp>
      <p:sp>
        <p:nvSpPr>
          <p:cNvPr id="194566" name="Line 6"/>
          <p:cNvSpPr>
            <a:spLocks noChangeShapeType="1"/>
          </p:cNvSpPr>
          <p:nvPr/>
        </p:nvSpPr>
        <p:spPr bwMode="auto">
          <a:xfrm>
            <a:off x="457200" y="1447800"/>
            <a:ext cx="8229600" cy="0"/>
          </a:xfrm>
          <a:prstGeom prst="line">
            <a:avLst/>
          </a:prstGeom>
          <a:noFill/>
          <a:ln w="57150">
            <a:solidFill>
              <a:srgbClr val="0000B0"/>
            </a:solidFill>
            <a:round/>
            <a:headEnd type="none" w="sm" len="sm"/>
            <a:tailEnd type="none" w="sm" len="sm"/>
          </a:ln>
          <a:effectLst/>
        </p:spPr>
        <p:txBody>
          <a:bodyPr wrap="none" anchor="ctr"/>
          <a:lstStyle/>
          <a:p>
            <a:pPr eaLnBrk="0" hangingPunct="0"/>
            <a:endParaRPr lang="en-US" sz="1600" b="1" dirty="0">
              <a:solidFill>
                <a:srgbClr val="0000B0"/>
              </a:solidFill>
            </a:endParaRPr>
          </a:p>
        </p:txBody>
      </p:sp>
      <p:sp>
        <p:nvSpPr>
          <p:cNvPr id="194567" name="Rectangle 7"/>
          <p:cNvSpPr>
            <a:spLocks noGrp="1" noChangeArrowheads="1"/>
          </p:cNvSpPr>
          <p:nvPr>
            <p:ph type="sldNum" sz="quarter" idx="4"/>
          </p:nvPr>
        </p:nvSpPr>
        <p:spPr>
          <a:xfrm>
            <a:off x="8763000" y="6553200"/>
            <a:ext cx="381000" cy="304800"/>
          </a:xfrm>
        </p:spPr>
        <p:txBody>
          <a:bodyPr/>
          <a:lstStyle>
            <a:lvl1pPr>
              <a:defRPr/>
            </a:lvl1pPr>
          </a:lstStyle>
          <a:p>
            <a:r>
              <a:rPr lang="en-US" dirty="0"/>
              <a:t>(</a:t>
            </a:r>
            <a:fld id="{FB5699F8-5AF2-42E4-9E05-8A0D7C94FD92}" type="slidenum">
              <a:rPr lang="en-US"/>
              <a:pPr/>
              <a:t>‹#›</a:t>
            </a:fld>
            <a:r>
              <a:rPr lang="en-US" dirty="0"/>
              <a:t>)</a:t>
            </a:r>
            <a:endParaRPr lang="en-US" dirty="0">
              <a:solidFill>
                <a:srgbClr val="0000FF"/>
              </a:solidFill>
            </a:endParaRPr>
          </a:p>
        </p:txBody>
      </p:sp>
      <p:graphicFrame>
        <p:nvGraphicFramePr>
          <p:cNvPr id="194575" name="Object 15"/>
          <p:cNvGraphicFramePr>
            <a:graphicFrameLocks noChangeAspect="1"/>
          </p:cNvGraphicFramePr>
          <p:nvPr/>
        </p:nvGraphicFramePr>
        <p:xfrm>
          <a:off x="7864475" y="0"/>
          <a:ext cx="1279525" cy="1066800"/>
        </p:xfrm>
        <a:graphic>
          <a:graphicData uri="http://schemas.openxmlformats.org/presentationml/2006/ole">
            <mc:AlternateContent xmlns:mc="http://schemas.openxmlformats.org/markup-compatibility/2006">
              <mc:Choice xmlns:v="urn:schemas-microsoft-com:vml" Requires="v">
                <p:oleObj spid="_x0000_s59868" name="Picture" r:id="rId3" imgW="1280160" imgH="1171080" progId="Word.Picture.8">
                  <p:embed/>
                </p:oleObj>
              </mc:Choice>
              <mc:Fallback>
                <p:oleObj name="Picture" r:id="rId3" imgW="1280160" imgH="11710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475" y="0"/>
                        <a:ext cx="1279525"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8780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D7D9D80E-063C-4CDB-A182-22F8EFE814C3}"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285033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7D997CBF-AECC-4B3F-B334-ABD49D23DFE4}"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3785259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dirty="0"/>
              <a:t> </a:t>
            </a:r>
            <a:fld id="{FC5ADA19-B55A-403D-AB1F-004CF2B7F4FD}"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4027415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dirty="0"/>
              <a:t> </a:t>
            </a:r>
            <a:fld id="{243EEC3E-B7F9-42A5-8AAD-8812FC1DFE07}"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3684538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dirty="0"/>
              <a:t> </a:t>
            </a:r>
            <a:fld id="{66B1E2C1-0744-476D-B9B8-B5272EF1EF7F}"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1961252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04C9BB3F-E30A-4E29-886D-C90C659F42C6}"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2296858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CAAB7ADA-2B56-4334-A7B6-B947AD14330B}"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156979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FE11DFE8-B0B3-4096-8A22-8A3AD00B44F5}"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1107910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DB3E6D87-5ED1-4FDF-8183-416410168B21}"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1166085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6784" indent="0">
              <a:buNone/>
              <a:defRPr sz="2000" b="1"/>
            </a:lvl2pPr>
            <a:lvl3pPr marL="913568" indent="0">
              <a:buNone/>
              <a:defRPr sz="1800" b="1"/>
            </a:lvl3pPr>
            <a:lvl4pPr marL="1370348" indent="0">
              <a:buNone/>
              <a:defRPr sz="1600" b="1"/>
            </a:lvl4pPr>
            <a:lvl5pPr marL="1827130" indent="0">
              <a:buNone/>
              <a:defRPr sz="1600" b="1"/>
            </a:lvl5pPr>
            <a:lvl6pPr marL="2283911" indent="0">
              <a:buNone/>
              <a:defRPr sz="1600" b="1"/>
            </a:lvl6pPr>
            <a:lvl7pPr marL="2740696" indent="0">
              <a:buNone/>
              <a:defRPr sz="1600" b="1"/>
            </a:lvl7pPr>
            <a:lvl8pPr marL="3197475" indent="0">
              <a:buNone/>
              <a:defRPr sz="1600" b="1"/>
            </a:lvl8pPr>
            <a:lvl9pPr marL="365425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7"/>
            <a:ext cx="4041775" cy="639762"/>
          </a:xfrm>
        </p:spPr>
        <p:txBody>
          <a:bodyPr anchor="b"/>
          <a:lstStyle>
            <a:lvl1pPr marL="0" indent="0">
              <a:buNone/>
              <a:defRPr sz="2400" b="1"/>
            </a:lvl1pPr>
            <a:lvl2pPr marL="456784" indent="0">
              <a:buNone/>
              <a:defRPr sz="2000" b="1"/>
            </a:lvl2pPr>
            <a:lvl3pPr marL="913568" indent="0">
              <a:buNone/>
              <a:defRPr sz="1800" b="1"/>
            </a:lvl3pPr>
            <a:lvl4pPr marL="1370348" indent="0">
              <a:buNone/>
              <a:defRPr sz="1600" b="1"/>
            </a:lvl4pPr>
            <a:lvl5pPr marL="1827130" indent="0">
              <a:buNone/>
              <a:defRPr sz="1600" b="1"/>
            </a:lvl5pPr>
            <a:lvl6pPr marL="2283911" indent="0">
              <a:buNone/>
              <a:defRPr sz="1600" b="1"/>
            </a:lvl6pPr>
            <a:lvl7pPr marL="2740696" indent="0">
              <a:buNone/>
              <a:defRPr sz="1600" b="1"/>
            </a:lvl7pPr>
            <a:lvl8pPr marL="3197475" indent="0">
              <a:buNone/>
              <a:defRPr sz="1600" b="1"/>
            </a:lvl8pPr>
            <a:lvl9pPr marL="365425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F. Safie</a:t>
            </a:r>
            <a:endParaRPr lang="en-US" dirty="0"/>
          </a:p>
        </p:txBody>
      </p:sp>
      <p:sp>
        <p:nvSpPr>
          <p:cNvPr id="9" name="Slide Number Placeholder 8"/>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dirty="0"/>
              <a:t> </a:t>
            </a:r>
            <a:fld id="{37B57300-9547-4DC5-BAEB-C4F60E217939}"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1352285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62800"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005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239000" y="6477000"/>
            <a:ext cx="1905000" cy="381000"/>
          </a:xfrm>
        </p:spPr>
        <p:txBody>
          <a:bodyPr/>
          <a:lstStyle>
            <a:lvl1pPr>
              <a:defRPr/>
            </a:lvl1pPr>
          </a:lstStyle>
          <a:p>
            <a:r>
              <a:rPr lang="en-US" dirty="0"/>
              <a:t> </a:t>
            </a:r>
            <a:fld id="{FEE42ADA-1876-466A-9972-3D77F2B2555F}"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283469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62800" cy="8763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71600"/>
            <a:ext cx="8153400" cy="4953000"/>
          </a:xfrm>
        </p:spPr>
        <p:txBody>
          <a:bodyPr/>
          <a:lstStyle/>
          <a:p>
            <a:endParaRPr lang="en-US" dirty="0"/>
          </a:p>
        </p:txBody>
      </p:sp>
      <p:sp>
        <p:nvSpPr>
          <p:cNvPr id="4" name="Slide Number Placeholder 3"/>
          <p:cNvSpPr>
            <a:spLocks noGrp="1"/>
          </p:cNvSpPr>
          <p:nvPr>
            <p:ph type="sldNum" sz="quarter" idx="10"/>
          </p:nvPr>
        </p:nvSpPr>
        <p:spPr>
          <a:xfrm>
            <a:off x="7239000" y="6477000"/>
            <a:ext cx="1905000" cy="381000"/>
          </a:xfrm>
        </p:spPr>
        <p:txBody>
          <a:bodyPr/>
          <a:lstStyle>
            <a:lvl1pPr>
              <a:defRPr/>
            </a:lvl1pPr>
          </a:lstStyle>
          <a:p>
            <a:r>
              <a:rPr lang="en-US" dirty="0"/>
              <a:t> </a:t>
            </a:r>
            <a:fld id="{7BD10652-559A-4544-A25F-AE65936A7B69}"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101786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62800"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153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153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239000" y="6477000"/>
            <a:ext cx="1905000" cy="381000"/>
          </a:xfrm>
        </p:spPr>
        <p:txBody>
          <a:bodyPr/>
          <a:lstStyle>
            <a:lvl1pPr>
              <a:defRPr/>
            </a:lvl1pPr>
          </a:lstStyle>
          <a:p>
            <a:r>
              <a:rPr lang="en-US" dirty="0"/>
              <a:t> </a:t>
            </a:r>
            <a:fld id="{3F7F6D36-5E4F-4823-924F-D11C4454B46F}" type="slidenum">
              <a:rPr lang="en-US" sz="1000"/>
              <a:pPr/>
              <a:t>‹#›</a:t>
            </a:fld>
            <a:endParaRPr lang="en-US" sz="1000" dirty="0">
              <a:solidFill>
                <a:srgbClr val="0000FF"/>
              </a:solidFill>
            </a:endParaRPr>
          </a:p>
        </p:txBody>
      </p:sp>
    </p:spTree>
    <p:extLst>
      <p:ext uri="{BB962C8B-B14F-4D97-AF65-F5344CB8AC3E}">
        <p14:creationId xmlns:p14="http://schemas.microsoft.com/office/powerpoint/2010/main" val="2725602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401401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87323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531765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2429745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F. Safie</a:t>
            </a:r>
            <a:endParaRPr lang="en-US" dirty="0"/>
          </a:p>
        </p:txBody>
      </p:sp>
      <p:sp>
        <p:nvSpPr>
          <p:cNvPr id="9" name="Slide Number Placeholder 8"/>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988235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2316580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1720929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1434417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2516296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1907410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217454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4274446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1623349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7EB19E08-1961-E64F-8F3D-259131AE6062}" type="slidenum">
              <a:rPr lang="en-US" smtClean="0"/>
              <a:t>‹#›</a:t>
            </a:fld>
            <a:endParaRPr lang="en-US" dirty="0"/>
          </a:p>
        </p:txBody>
      </p:sp>
    </p:spTree>
    <p:extLst>
      <p:ext uri="{BB962C8B-B14F-4D97-AF65-F5344CB8AC3E}">
        <p14:creationId xmlns:p14="http://schemas.microsoft.com/office/powerpoint/2010/main" val="2955210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167665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393100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1263923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20364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F. Safie</a:t>
            </a:r>
            <a:endParaRPr lang="en-US" dirty="0"/>
          </a:p>
        </p:txBody>
      </p:sp>
      <p:sp>
        <p:nvSpPr>
          <p:cNvPr id="9" name="Slide Number Placeholder 8"/>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305582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2101654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2190106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868496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305577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4285462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F. Safie</a:t>
            </a:r>
            <a:endParaRPr lang="en-US" dirty="0"/>
          </a:p>
        </p:txBody>
      </p:sp>
      <p:sp>
        <p:nvSpPr>
          <p:cNvPr id="6" name="Slide Number Placeholder 5"/>
          <p:cNvSpPr>
            <a:spLocks noGrp="1"/>
          </p:cNvSpPr>
          <p:nvPr>
            <p:ph type="sldNum" sz="quarter" idx="12"/>
          </p:nvPr>
        </p:nvSpPr>
        <p:spPr/>
        <p:txBody>
          <a:bodyPr/>
          <a:lstStyle/>
          <a:p>
            <a:fld id="{5A91570B-1DAF-C847-998E-73C6AD05B1A7}" type="slidenum">
              <a:rPr lang="en-US" smtClean="0"/>
              <a:t>‹#›</a:t>
            </a:fld>
            <a:endParaRPr lang="en-US" dirty="0"/>
          </a:p>
        </p:txBody>
      </p:sp>
    </p:spTree>
    <p:extLst>
      <p:ext uri="{BB962C8B-B14F-4D97-AF65-F5344CB8AC3E}">
        <p14:creationId xmlns:p14="http://schemas.microsoft.com/office/powerpoint/2010/main" val="871852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3"/>
            <a:ext cx="3008313" cy="4691063"/>
          </a:xfrm>
        </p:spPr>
        <p:txBody>
          <a:bodyPr/>
          <a:lstStyle>
            <a:lvl1pPr marL="0" indent="0">
              <a:buNone/>
              <a:defRPr sz="1400"/>
            </a:lvl1pPr>
            <a:lvl2pPr marL="456784" indent="0">
              <a:buNone/>
              <a:defRPr sz="1200"/>
            </a:lvl2pPr>
            <a:lvl3pPr marL="913568" indent="0">
              <a:buNone/>
              <a:defRPr sz="1000"/>
            </a:lvl3pPr>
            <a:lvl4pPr marL="1370348" indent="0">
              <a:buNone/>
              <a:defRPr sz="900"/>
            </a:lvl4pPr>
            <a:lvl5pPr marL="1827130" indent="0">
              <a:buNone/>
              <a:defRPr sz="900"/>
            </a:lvl5pPr>
            <a:lvl6pPr marL="2283911" indent="0">
              <a:buNone/>
              <a:defRPr sz="900"/>
            </a:lvl6pPr>
            <a:lvl7pPr marL="2740696" indent="0">
              <a:buNone/>
              <a:defRPr sz="900"/>
            </a:lvl7pPr>
            <a:lvl8pPr marL="3197475" indent="0">
              <a:buNone/>
              <a:defRPr sz="900"/>
            </a:lvl8pPr>
            <a:lvl9pPr marL="365425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84" indent="0">
              <a:buNone/>
              <a:defRPr sz="2800"/>
            </a:lvl2pPr>
            <a:lvl3pPr marL="913568" indent="0">
              <a:buNone/>
              <a:defRPr sz="2400"/>
            </a:lvl3pPr>
            <a:lvl4pPr marL="1370348" indent="0">
              <a:buNone/>
              <a:defRPr sz="2000"/>
            </a:lvl4pPr>
            <a:lvl5pPr marL="1827130" indent="0">
              <a:buNone/>
              <a:defRPr sz="2000"/>
            </a:lvl5pPr>
            <a:lvl6pPr marL="2283911" indent="0">
              <a:buNone/>
              <a:defRPr sz="2000"/>
            </a:lvl6pPr>
            <a:lvl7pPr marL="2740696" indent="0">
              <a:buNone/>
              <a:defRPr sz="2000"/>
            </a:lvl7pPr>
            <a:lvl8pPr marL="3197475" indent="0">
              <a:buNone/>
              <a:defRPr sz="2000"/>
            </a:lvl8pPr>
            <a:lvl9pPr marL="3654259" indent="0">
              <a:buNone/>
              <a:defRPr sz="2000"/>
            </a:lvl9pPr>
          </a:lstStyle>
          <a:p>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84" indent="0">
              <a:buNone/>
              <a:defRPr sz="1200"/>
            </a:lvl2pPr>
            <a:lvl3pPr marL="913568" indent="0">
              <a:buNone/>
              <a:defRPr sz="1000"/>
            </a:lvl3pPr>
            <a:lvl4pPr marL="1370348" indent="0">
              <a:buNone/>
              <a:defRPr sz="900"/>
            </a:lvl4pPr>
            <a:lvl5pPr marL="1827130" indent="0">
              <a:buNone/>
              <a:defRPr sz="900"/>
            </a:lvl5pPr>
            <a:lvl6pPr marL="2283911" indent="0">
              <a:buNone/>
              <a:defRPr sz="900"/>
            </a:lvl6pPr>
            <a:lvl7pPr marL="2740696" indent="0">
              <a:buNone/>
              <a:defRPr sz="900"/>
            </a:lvl7pPr>
            <a:lvl8pPr marL="3197475" indent="0">
              <a:buNone/>
              <a:defRPr sz="900"/>
            </a:lvl8pPr>
            <a:lvl9pPr marL="365425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EF480BC3-CD3D-4FEB-A48B-371A3CA017F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3.w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oleObject" Target="../embeddings/oleObject1.bin"/><Relationship Id="rId2" Type="http://schemas.openxmlformats.org/officeDocument/2006/relationships/slideLayout" Target="../slideLayouts/slideLayout41.xml"/><Relationship Id="rId16" Type="http://schemas.openxmlformats.org/officeDocument/2006/relationships/vmlDrawing" Target="../drawings/vmlDrawing1.v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371600"/>
            <a:ext cx="8156448" cy="4800600"/>
          </a:xfrm>
          <a:prstGeom prst="rect">
            <a:avLst/>
          </a:prstGeom>
        </p:spPr>
        <p:txBody>
          <a:bodyPr vert="horz" lIns="91358" tIns="45678" rIns="91358" bIns="4567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358" tIns="45678" rIns="91358" bIns="45678"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553200"/>
            <a:ext cx="2895600" cy="381000"/>
          </a:xfrm>
          <a:prstGeom prst="rect">
            <a:avLst/>
          </a:prstGeom>
        </p:spPr>
        <p:txBody>
          <a:bodyPr vert="horz" lIns="91358" tIns="45678" rIns="91358" bIns="45678" rtlCol="0" anchor="ctr"/>
          <a:lstStyle>
            <a:lvl1pPr algn="ctr">
              <a:defRPr sz="1200">
                <a:solidFill>
                  <a:schemeClr val="tx1"/>
                </a:solidFill>
              </a:defRPr>
            </a:lvl1pPr>
          </a:lstStyle>
          <a:p>
            <a:r>
              <a:rPr lang="en-US" dirty="0" smtClean="0"/>
              <a:t>F. Safie</a:t>
            </a:r>
            <a:endParaRPr lang="en-US" dirty="0"/>
          </a:p>
        </p:txBody>
      </p:sp>
      <p:sp>
        <p:nvSpPr>
          <p:cNvPr id="6" name="Slide Number Placeholder 5"/>
          <p:cNvSpPr>
            <a:spLocks noGrp="1"/>
          </p:cNvSpPr>
          <p:nvPr>
            <p:ph type="sldNum" sz="quarter" idx="4"/>
          </p:nvPr>
        </p:nvSpPr>
        <p:spPr>
          <a:xfrm>
            <a:off x="6553200" y="6477000"/>
            <a:ext cx="2133600" cy="457200"/>
          </a:xfrm>
          <a:prstGeom prst="rect">
            <a:avLst/>
          </a:prstGeom>
        </p:spPr>
        <p:txBody>
          <a:bodyPr vert="horz" lIns="91358" tIns="45678" rIns="91358" bIns="45678" rtlCol="0" anchor="ctr"/>
          <a:lstStyle>
            <a:lvl1pPr algn="r">
              <a:defRPr sz="1200">
                <a:solidFill>
                  <a:schemeClr val="tx2">
                    <a:lumMod val="50000"/>
                  </a:schemeClr>
                </a:solidFill>
              </a:defRPr>
            </a:lvl1pPr>
          </a:lstStyle>
          <a:p>
            <a:fld id="{EF480BC3-CD3D-4FEB-A48B-371A3CA017FF}" type="slidenum">
              <a:rPr lang="en-US" smtClean="0"/>
              <a:pPr/>
              <a:t>‹#›</a:t>
            </a:fld>
            <a:endParaRPr lang="en-US" dirty="0"/>
          </a:p>
        </p:txBody>
      </p:sp>
      <p:sp>
        <p:nvSpPr>
          <p:cNvPr id="7" name="Rectangle 2"/>
          <p:cNvSpPr>
            <a:spLocks noGrp="1" noChangeArrowheads="1"/>
          </p:cNvSpPr>
          <p:nvPr>
            <p:ph type="title"/>
          </p:nvPr>
        </p:nvSpPr>
        <p:spPr bwMode="auto">
          <a:xfrm>
            <a:off x="1295400" y="209854"/>
            <a:ext cx="6019800" cy="997148"/>
          </a:xfrm>
          <a:prstGeom prst="rect">
            <a:avLst/>
          </a:prstGeom>
          <a:noFill/>
          <a:ln w="9525">
            <a:noFill/>
            <a:miter lim="800000"/>
            <a:headEnd/>
            <a:tailEnd/>
          </a:ln>
        </p:spPr>
        <p:txBody>
          <a:bodyPr vert="horz" wrap="square" lIns="91351" tIns="45675" rIns="91351" bIns="45675" numCol="1" anchor="ctr" anchorCtr="0" compatLnSpc="1">
            <a:prstTxWarp prst="textNoShape">
              <a:avLst/>
            </a:prstTxWarp>
          </a:bodyPr>
          <a:lstStyle/>
          <a:p>
            <a:pPr lvl="0"/>
            <a:r>
              <a:rPr lang="en-US" dirty="0" smtClean="0"/>
              <a:t>CLICK TO EDIT MASTER TITLE STYLE</a:t>
            </a:r>
          </a:p>
        </p:txBody>
      </p:sp>
      <p:sp>
        <p:nvSpPr>
          <p:cNvPr id="8" name="Line 11"/>
          <p:cNvSpPr>
            <a:spLocks noChangeShapeType="1"/>
          </p:cNvSpPr>
          <p:nvPr userDrawn="1"/>
        </p:nvSpPr>
        <p:spPr bwMode="auto">
          <a:xfrm>
            <a:off x="228600" y="1143000"/>
            <a:ext cx="8686800" cy="0"/>
          </a:xfrm>
          <a:prstGeom prst="line">
            <a:avLst/>
          </a:prstGeom>
          <a:noFill/>
          <a:ln w="57150">
            <a:solidFill>
              <a:srgbClr val="0000B0"/>
            </a:solidFill>
            <a:round/>
            <a:headEnd type="none" w="sm" len="sm"/>
            <a:tailEnd type="none" w="sm" len="sm"/>
          </a:ln>
          <a:effectLst/>
        </p:spPr>
        <p:txBody>
          <a:bodyPr wrap="none" lIns="84138" tIns="42069" rIns="84138" bIns="42069" anchor="ctr"/>
          <a:lstStyle/>
          <a:p>
            <a:pPr eaLnBrk="0" hangingPunct="0">
              <a:defRPr/>
            </a:pPr>
            <a:endParaRPr lang="en-US" sz="1100" dirty="0">
              <a:solidFill>
                <a:srgbClr val="000000"/>
              </a:solidFill>
              <a:latin typeface="Times New Roman" pitchFamily="18" charset="0"/>
              <a:cs typeface="+mn-cs"/>
            </a:endParaRPr>
          </a:p>
        </p:txBody>
      </p:sp>
      <p:pic>
        <p:nvPicPr>
          <p:cNvPr id="10" name="Picture 1" descr="C:\_EDUCATE\GRAPHICS_Logos\Online University\NSC_Logo.png"/>
          <p:cNvPicPr>
            <a:picLocks noChangeAspect="1" noChangeArrowheads="1"/>
          </p:cNvPicPr>
          <p:nvPr userDrawn="1"/>
        </p:nvPicPr>
        <p:blipFill>
          <a:blip r:embed="rId19" cstate="print"/>
          <a:srcRect/>
          <a:stretch>
            <a:fillRect/>
          </a:stretch>
        </p:blipFill>
        <p:spPr bwMode="auto">
          <a:xfrm>
            <a:off x="7543800" y="304800"/>
            <a:ext cx="1400097" cy="508000"/>
          </a:xfrm>
          <a:prstGeom prst="rect">
            <a:avLst/>
          </a:prstGeom>
          <a:noFill/>
        </p:spPr>
      </p:pic>
      <p:pic>
        <p:nvPicPr>
          <p:cNvPr id="11" name="Picture 9" descr="RGB_Color small"/>
          <p:cNvPicPr>
            <a:picLocks noChangeAspect="1" noChangeArrowheads="1"/>
          </p:cNvPicPr>
          <p:nvPr userDrawn="1"/>
        </p:nvPicPr>
        <p:blipFill>
          <a:blip r:embed="rId20" cstate="print"/>
          <a:srcRect/>
          <a:stretch>
            <a:fillRect/>
          </a:stretch>
        </p:blipFill>
        <p:spPr bwMode="auto">
          <a:xfrm>
            <a:off x="228600" y="228600"/>
            <a:ext cx="91212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51" r:id="rId12"/>
    <p:sldLayoutId id="2147483838" r:id="rId13"/>
    <p:sldLayoutId id="2147483701" r:id="rId14"/>
    <p:sldLayoutId id="2147483752" r:id="rId15"/>
    <p:sldLayoutId id="2147483783" r:id="rId16"/>
    <p:sldLayoutId id="2147483803" r:id="rId17"/>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3568" rtl="0" eaLnBrk="1" latinLnBrk="0" hangingPunct="1">
        <a:spcBef>
          <a:spcPct val="0"/>
        </a:spcBef>
        <a:buNone/>
        <a:defRPr sz="2600" kern="1200">
          <a:solidFill>
            <a:schemeClr val="tx1"/>
          </a:solidFill>
          <a:latin typeface="+mj-lt"/>
          <a:ea typeface="+mj-ea"/>
          <a:cs typeface="+mj-cs"/>
        </a:defRPr>
      </a:lvl1pPr>
    </p:titleStyle>
    <p:bodyStyle>
      <a:lvl1pPr marL="342587" indent="-342587" algn="l" defTabSz="913568"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688975" indent="-231775" algn="l" defTabSz="913568"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2pPr>
      <a:lvl3pPr marL="1141953" indent="-228392" algn="l" defTabSz="91356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598737" indent="-228392" algn="l" defTabSz="913568"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5520" indent="-228392" algn="l" defTabSz="913568"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2305"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84"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67"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49" indent="-228392" algn="l" defTabSz="9135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68" rtl="0" eaLnBrk="1" latinLnBrk="0" hangingPunct="1">
        <a:defRPr sz="1800" kern="1200">
          <a:solidFill>
            <a:schemeClr val="tx1"/>
          </a:solidFill>
          <a:latin typeface="+mn-lt"/>
          <a:ea typeface="+mn-ea"/>
          <a:cs typeface="+mn-cs"/>
        </a:defRPr>
      </a:lvl1pPr>
      <a:lvl2pPr marL="456784" algn="l" defTabSz="913568" rtl="0" eaLnBrk="1" latinLnBrk="0" hangingPunct="1">
        <a:defRPr sz="1800" kern="1200">
          <a:solidFill>
            <a:schemeClr val="tx1"/>
          </a:solidFill>
          <a:latin typeface="+mn-lt"/>
          <a:ea typeface="+mn-ea"/>
          <a:cs typeface="+mn-cs"/>
        </a:defRPr>
      </a:lvl2pPr>
      <a:lvl3pPr marL="913568" algn="l" defTabSz="913568" rtl="0" eaLnBrk="1" latinLnBrk="0" hangingPunct="1">
        <a:defRPr sz="1800" kern="1200">
          <a:solidFill>
            <a:schemeClr val="tx1"/>
          </a:solidFill>
          <a:latin typeface="+mn-lt"/>
          <a:ea typeface="+mn-ea"/>
          <a:cs typeface="+mn-cs"/>
        </a:defRPr>
      </a:lvl3pPr>
      <a:lvl4pPr marL="1370348" algn="l" defTabSz="913568" rtl="0" eaLnBrk="1" latinLnBrk="0" hangingPunct="1">
        <a:defRPr sz="1800" kern="1200">
          <a:solidFill>
            <a:schemeClr val="tx1"/>
          </a:solidFill>
          <a:latin typeface="+mn-lt"/>
          <a:ea typeface="+mn-ea"/>
          <a:cs typeface="+mn-cs"/>
        </a:defRPr>
      </a:lvl4pPr>
      <a:lvl5pPr marL="1827130" algn="l" defTabSz="913568" rtl="0" eaLnBrk="1" latinLnBrk="0" hangingPunct="1">
        <a:defRPr sz="1800" kern="1200">
          <a:solidFill>
            <a:schemeClr val="tx1"/>
          </a:solidFill>
          <a:latin typeface="+mn-lt"/>
          <a:ea typeface="+mn-ea"/>
          <a:cs typeface="+mn-cs"/>
        </a:defRPr>
      </a:lvl5pPr>
      <a:lvl6pPr marL="2283911" algn="l" defTabSz="913568" rtl="0" eaLnBrk="1" latinLnBrk="0" hangingPunct="1">
        <a:defRPr sz="1800" kern="1200">
          <a:solidFill>
            <a:schemeClr val="tx1"/>
          </a:solidFill>
          <a:latin typeface="+mn-lt"/>
          <a:ea typeface="+mn-ea"/>
          <a:cs typeface="+mn-cs"/>
        </a:defRPr>
      </a:lvl6pPr>
      <a:lvl7pPr marL="2740696" algn="l" defTabSz="913568" rtl="0" eaLnBrk="1" latinLnBrk="0" hangingPunct="1">
        <a:defRPr sz="1800" kern="1200">
          <a:solidFill>
            <a:schemeClr val="tx1"/>
          </a:solidFill>
          <a:latin typeface="+mn-lt"/>
          <a:ea typeface="+mn-ea"/>
          <a:cs typeface="+mn-cs"/>
        </a:defRPr>
      </a:lvl7pPr>
      <a:lvl8pPr marL="3197475" algn="l" defTabSz="913568" rtl="0" eaLnBrk="1" latinLnBrk="0" hangingPunct="1">
        <a:defRPr sz="1800" kern="1200">
          <a:solidFill>
            <a:schemeClr val="tx1"/>
          </a:solidFill>
          <a:latin typeface="+mn-lt"/>
          <a:ea typeface="+mn-ea"/>
          <a:cs typeface="+mn-cs"/>
        </a:defRPr>
      </a:lvl8pPr>
      <a:lvl9pPr marL="3654259" algn="l" defTabSz="91356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 Safie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1A00E-383F-485D-B694-4529A49D6E2D}" type="slidenum">
              <a:rPr lang="en-US" smtClean="0"/>
              <a:t>‹#›</a:t>
            </a:fld>
            <a:endParaRPr lang="en-US" dirty="0"/>
          </a:p>
        </p:txBody>
      </p:sp>
    </p:spTree>
    <p:extLst>
      <p:ext uri="{BB962C8B-B14F-4D97-AF65-F5344CB8AC3E}">
        <p14:creationId xmlns:p14="http://schemas.microsoft.com/office/powerpoint/2010/main" val="12357883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498" y="275333"/>
            <a:ext cx="8229023" cy="1143000"/>
          </a:xfrm>
          <a:prstGeom prst="rect">
            <a:avLst/>
          </a:prstGeom>
          <a:noFill/>
          <a:ln w="9525">
            <a:noFill/>
            <a:miter lim="800000"/>
            <a:headEnd/>
            <a:tailEnd/>
          </a:ln>
        </p:spPr>
        <p:txBody>
          <a:bodyPr vert="horz" wrap="square" lIns="84162" tIns="42081" rIns="84162" bIns="42081"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498" y="1599912"/>
            <a:ext cx="8229023" cy="4525863"/>
          </a:xfrm>
          <a:prstGeom prst="rect">
            <a:avLst/>
          </a:prstGeom>
          <a:noFill/>
          <a:ln w="9525">
            <a:noFill/>
            <a:miter lim="800000"/>
            <a:headEnd/>
            <a:tailEnd/>
          </a:ln>
        </p:spPr>
        <p:txBody>
          <a:bodyPr vert="horz" wrap="square" lIns="84162" tIns="42081" rIns="84162" bIns="420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498" y="6356450"/>
            <a:ext cx="2133023" cy="364628"/>
          </a:xfrm>
          <a:prstGeom prst="rect">
            <a:avLst/>
          </a:prstGeom>
        </p:spPr>
        <p:txBody>
          <a:bodyPr vert="horz" lIns="84162" tIns="42081" rIns="84162" bIns="42081" rtlCol="0" anchor="ctr"/>
          <a:lstStyle>
            <a:lvl1pPr algn="l">
              <a:defRPr sz="1100">
                <a:solidFill>
                  <a:schemeClr val="tx1">
                    <a:tint val="75000"/>
                  </a:schemeClr>
                </a:solidFill>
              </a:defRPr>
            </a:lvl1pPr>
          </a:lstStyle>
          <a:p>
            <a:pPr eaLnBrk="0" hangingPunct="0">
              <a:defRPr/>
            </a:pPr>
            <a:endParaRPr lang="en-US" dirty="0">
              <a:solidFill>
                <a:prstClr val="black">
                  <a:tint val="75000"/>
                </a:prstClr>
              </a:solidFill>
              <a:latin typeface="Times New Roman" pitchFamily="18" charset="0"/>
              <a:cs typeface="+mn-cs"/>
            </a:endParaRPr>
          </a:p>
        </p:txBody>
      </p:sp>
      <p:sp>
        <p:nvSpPr>
          <p:cNvPr id="5" name="Footer Placeholder 4"/>
          <p:cNvSpPr>
            <a:spLocks noGrp="1"/>
          </p:cNvSpPr>
          <p:nvPr>
            <p:ph type="ftr" sz="quarter" idx="3"/>
          </p:nvPr>
        </p:nvSpPr>
        <p:spPr>
          <a:xfrm>
            <a:off x="3124498" y="6356450"/>
            <a:ext cx="2895023" cy="364628"/>
          </a:xfrm>
          <a:prstGeom prst="rect">
            <a:avLst/>
          </a:prstGeom>
        </p:spPr>
        <p:txBody>
          <a:bodyPr vert="horz" lIns="84162" tIns="42081" rIns="84162" bIns="42081" rtlCol="0" anchor="ctr"/>
          <a:lstStyle>
            <a:lvl1pPr algn="ctr">
              <a:defRPr sz="1100">
                <a:solidFill>
                  <a:schemeClr val="tx1">
                    <a:tint val="75000"/>
                  </a:schemeClr>
                </a:solidFill>
              </a:defRPr>
            </a:lvl1pPr>
          </a:lstStyle>
          <a:p>
            <a:pPr eaLnBrk="0" hangingPunct="0">
              <a:defRPr/>
            </a:pPr>
            <a:r>
              <a:rPr lang="en-US" dirty="0" smtClean="0">
                <a:solidFill>
                  <a:prstClr val="black">
                    <a:tint val="75000"/>
                  </a:prstClr>
                </a:solidFill>
                <a:latin typeface="Times New Roman" pitchFamily="18" charset="0"/>
                <a:cs typeface="+mn-cs"/>
              </a:rPr>
              <a:t>F. Safie</a:t>
            </a:r>
            <a:endParaRPr lang="en-US" dirty="0">
              <a:solidFill>
                <a:prstClr val="black">
                  <a:tint val="75000"/>
                </a:prstClr>
              </a:solidFill>
              <a:latin typeface="Times New Roman" pitchFamily="18" charset="0"/>
              <a:cs typeface="+mn-cs"/>
            </a:endParaRPr>
          </a:p>
        </p:txBody>
      </p:sp>
      <p:sp>
        <p:nvSpPr>
          <p:cNvPr id="6" name="Slide Number Placeholder 5"/>
          <p:cNvSpPr>
            <a:spLocks noGrp="1"/>
          </p:cNvSpPr>
          <p:nvPr>
            <p:ph type="sldNum" sz="quarter" idx="4"/>
          </p:nvPr>
        </p:nvSpPr>
        <p:spPr>
          <a:xfrm>
            <a:off x="6553498" y="6356450"/>
            <a:ext cx="2133023" cy="364628"/>
          </a:xfrm>
          <a:prstGeom prst="rect">
            <a:avLst/>
          </a:prstGeom>
        </p:spPr>
        <p:txBody>
          <a:bodyPr vert="horz" lIns="84162" tIns="42081" rIns="84162" bIns="42081" rtlCol="0" anchor="ctr"/>
          <a:lstStyle>
            <a:lvl1pPr algn="r">
              <a:defRPr sz="1100">
                <a:solidFill>
                  <a:schemeClr val="tx1">
                    <a:tint val="75000"/>
                  </a:schemeClr>
                </a:solidFill>
              </a:defRPr>
            </a:lvl1pPr>
          </a:lstStyle>
          <a:p>
            <a:pPr eaLnBrk="0" hangingPunct="0">
              <a:defRPr/>
            </a:pPr>
            <a:fld id="{3DEA3075-9CEC-405D-AFB4-BE14108242CC}" type="slidenum">
              <a:rPr lang="en-US">
                <a:solidFill>
                  <a:prstClr val="black">
                    <a:tint val="75000"/>
                  </a:prstClr>
                </a:solidFill>
                <a:latin typeface="Times New Roman" pitchFamily="18" charset="0"/>
                <a:cs typeface="+mn-cs"/>
              </a:rPr>
              <a:pPr eaLnBrk="0" hangingPunct="0">
                <a:defRPr/>
              </a:pPr>
              <a:t>‹#›</a:t>
            </a:fld>
            <a:endParaRPr lang="en-US" dirty="0">
              <a:solidFill>
                <a:prstClr val="black">
                  <a:tint val="75000"/>
                </a:prstClr>
              </a:solidFill>
              <a:latin typeface="Times New Roman" pitchFamily="18" charset="0"/>
              <a:cs typeface="+mn-cs"/>
            </a:endParaRPr>
          </a:p>
        </p:txBody>
      </p:sp>
    </p:spTree>
    <p:extLst>
      <p:ext uri="{BB962C8B-B14F-4D97-AF65-F5344CB8AC3E}">
        <p14:creationId xmlns:p14="http://schemas.microsoft.com/office/powerpoint/2010/main" val="7192845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0815" algn="ctr" rtl="0" fontAlgn="base">
        <a:spcBef>
          <a:spcPct val="0"/>
        </a:spcBef>
        <a:spcAft>
          <a:spcPct val="0"/>
        </a:spcAft>
        <a:defRPr sz="4100">
          <a:solidFill>
            <a:schemeClr val="tx1"/>
          </a:solidFill>
          <a:latin typeface="Calibri" pitchFamily="34" charset="0"/>
        </a:defRPr>
      </a:lvl6pPr>
      <a:lvl7pPr marL="841631" algn="ctr" rtl="0" fontAlgn="base">
        <a:spcBef>
          <a:spcPct val="0"/>
        </a:spcBef>
        <a:spcAft>
          <a:spcPct val="0"/>
        </a:spcAft>
        <a:defRPr sz="4100">
          <a:solidFill>
            <a:schemeClr val="tx1"/>
          </a:solidFill>
          <a:latin typeface="Calibri" pitchFamily="34" charset="0"/>
        </a:defRPr>
      </a:lvl7pPr>
      <a:lvl8pPr marL="1262445" algn="ctr" rtl="0" fontAlgn="base">
        <a:spcBef>
          <a:spcPct val="0"/>
        </a:spcBef>
        <a:spcAft>
          <a:spcPct val="0"/>
        </a:spcAft>
        <a:defRPr sz="4100">
          <a:solidFill>
            <a:schemeClr val="tx1"/>
          </a:solidFill>
          <a:latin typeface="Calibri" pitchFamily="34" charset="0"/>
        </a:defRPr>
      </a:lvl8pPr>
      <a:lvl9pPr marL="1683261" algn="ctr" rtl="0" fontAlgn="base">
        <a:spcBef>
          <a:spcPct val="0"/>
        </a:spcBef>
        <a:spcAft>
          <a:spcPct val="0"/>
        </a:spcAft>
        <a:defRPr sz="4100">
          <a:solidFill>
            <a:schemeClr val="tx1"/>
          </a:solidFill>
          <a:latin typeface="Calibri" pitchFamily="34" charset="0"/>
        </a:defRPr>
      </a:lvl9pPr>
    </p:titleStyle>
    <p:bodyStyle>
      <a:lvl1pPr marL="315607" indent="-315607"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83824" indent="-2630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052037" indent="-210407"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472851" indent="-21040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1893668" indent="-21040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314481" indent="-210407" algn="l" defTabSz="84163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35295" indent="-210407" algn="l" defTabSz="84163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56111" indent="-210407" algn="l" defTabSz="84163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76926" indent="-210407" algn="l" defTabSz="84163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41631" rtl="0" eaLnBrk="1" latinLnBrk="0" hangingPunct="1">
        <a:defRPr sz="1700" kern="1200">
          <a:solidFill>
            <a:schemeClr val="tx1"/>
          </a:solidFill>
          <a:latin typeface="+mn-lt"/>
          <a:ea typeface="+mn-ea"/>
          <a:cs typeface="+mn-cs"/>
        </a:defRPr>
      </a:lvl1pPr>
      <a:lvl2pPr marL="420815" algn="l" defTabSz="841631" rtl="0" eaLnBrk="1" latinLnBrk="0" hangingPunct="1">
        <a:defRPr sz="1700" kern="1200">
          <a:solidFill>
            <a:schemeClr val="tx1"/>
          </a:solidFill>
          <a:latin typeface="+mn-lt"/>
          <a:ea typeface="+mn-ea"/>
          <a:cs typeface="+mn-cs"/>
        </a:defRPr>
      </a:lvl2pPr>
      <a:lvl3pPr marL="841631" algn="l" defTabSz="841631" rtl="0" eaLnBrk="1" latinLnBrk="0" hangingPunct="1">
        <a:defRPr sz="1700" kern="1200">
          <a:solidFill>
            <a:schemeClr val="tx1"/>
          </a:solidFill>
          <a:latin typeface="+mn-lt"/>
          <a:ea typeface="+mn-ea"/>
          <a:cs typeface="+mn-cs"/>
        </a:defRPr>
      </a:lvl3pPr>
      <a:lvl4pPr marL="1262445" algn="l" defTabSz="841631" rtl="0" eaLnBrk="1" latinLnBrk="0" hangingPunct="1">
        <a:defRPr sz="1700" kern="1200">
          <a:solidFill>
            <a:schemeClr val="tx1"/>
          </a:solidFill>
          <a:latin typeface="+mn-lt"/>
          <a:ea typeface="+mn-ea"/>
          <a:cs typeface="+mn-cs"/>
        </a:defRPr>
      </a:lvl4pPr>
      <a:lvl5pPr marL="1683261" algn="l" defTabSz="841631" rtl="0" eaLnBrk="1" latinLnBrk="0" hangingPunct="1">
        <a:defRPr sz="1700" kern="1200">
          <a:solidFill>
            <a:schemeClr val="tx1"/>
          </a:solidFill>
          <a:latin typeface="+mn-lt"/>
          <a:ea typeface="+mn-ea"/>
          <a:cs typeface="+mn-cs"/>
        </a:defRPr>
      </a:lvl5pPr>
      <a:lvl6pPr marL="2104075" algn="l" defTabSz="841631" rtl="0" eaLnBrk="1" latinLnBrk="0" hangingPunct="1">
        <a:defRPr sz="1700" kern="1200">
          <a:solidFill>
            <a:schemeClr val="tx1"/>
          </a:solidFill>
          <a:latin typeface="+mn-lt"/>
          <a:ea typeface="+mn-ea"/>
          <a:cs typeface="+mn-cs"/>
        </a:defRPr>
      </a:lvl6pPr>
      <a:lvl7pPr marL="2524889" algn="l" defTabSz="841631" rtl="0" eaLnBrk="1" latinLnBrk="0" hangingPunct="1">
        <a:defRPr sz="1700" kern="1200">
          <a:solidFill>
            <a:schemeClr val="tx1"/>
          </a:solidFill>
          <a:latin typeface="+mn-lt"/>
          <a:ea typeface="+mn-ea"/>
          <a:cs typeface="+mn-cs"/>
        </a:defRPr>
      </a:lvl7pPr>
      <a:lvl8pPr marL="2945705" algn="l" defTabSz="841631" rtl="0" eaLnBrk="1" latinLnBrk="0" hangingPunct="1">
        <a:defRPr sz="1700" kern="1200">
          <a:solidFill>
            <a:schemeClr val="tx1"/>
          </a:solidFill>
          <a:latin typeface="+mn-lt"/>
          <a:ea typeface="+mn-ea"/>
          <a:cs typeface="+mn-cs"/>
        </a:defRPr>
      </a:lvl8pPr>
      <a:lvl9pPr marL="3366519" algn="l" defTabSz="841631"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7162800" cy="8763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153400" cy="495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 name="Rectangle 20"/>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a:lvl1pPr>
          </a:lstStyle>
          <a:p>
            <a:pPr eaLnBrk="0" hangingPunct="0"/>
            <a:r>
              <a:rPr lang="en-US" dirty="0">
                <a:solidFill>
                  <a:srgbClr val="0000B0"/>
                </a:solidFill>
              </a:rPr>
              <a:t> </a:t>
            </a:r>
            <a:fld id="{53EA166B-2E69-4CB5-B64F-DC0A27F096A1}" type="slidenum">
              <a:rPr lang="en-US" sz="1000">
                <a:solidFill>
                  <a:srgbClr val="0000B0"/>
                </a:solidFill>
              </a:rPr>
              <a:pPr eaLnBrk="0" hangingPunct="0"/>
              <a:t>‹#›</a:t>
            </a:fld>
            <a:endParaRPr lang="en-US" sz="1000" dirty="0">
              <a:solidFill>
                <a:srgbClr val="0000FF"/>
              </a:solidFill>
            </a:endParaRPr>
          </a:p>
        </p:txBody>
      </p:sp>
      <p:graphicFrame>
        <p:nvGraphicFramePr>
          <p:cNvPr id="1046" name="Object 22"/>
          <p:cNvGraphicFramePr>
            <a:graphicFrameLocks noChangeAspect="1"/>
          </p:cNvGraphicFramePr>
          <p:nvPr/>
        </p:nvGraphicFramePr>
        <p:xfrm>
          <a:off x="7864475" y="0"/>
          <a:ext cx="1279525" cy="1066800"/>
        </p:xfrm>
        <a:graphic>
          <a:graphicData uri="http://schemas.openxmlformats.org/presentationml/2006/ole">
            <mc:AlternateContent xmlns:mc="http://schemas.openxmlformats.org/markup-compatibility/2006">
              <mc:Choice xmlns:v="urn:schemas-microsoft-com:vml" Requires="v">
                <p:oleObj spid="_x0000_s58850" name="Picture" r:id="rId17" imgW="1280160" imgH="1171080" progId="Word.Picture.8">
                  <p:embed/>
                </p:oleObj>
              </mc:Choice>
              <mc:Fallback>
                <p:oleObj name="Picture" r:id="rId17" imgW="1280160" imgH="1171080" progId="Word.Picture.8">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64475" y="0"/>
                        <a:ext cx="1279525"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7838014"/>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0" fontAlgn="base" hangingPunct="0">
        <a:spcBef>
          <a:spcPct val="0"/>
        </a:spcBef>
        <a:spcAft>
          <a:spcPct val="0"/>
        </a:spcAft>
        <a:defRPr sz="2800" b="1">
          <a:solidFill>
            <a:schemeClr val="hlink"/>
          </a:solidFill>
          <a:latin typeface="+mj-lt"/>
          <a:ea typeface="+mj-ea"/>
          <a:cs typeface="+mj-cs"/>
        </a:defRPr>
      </a:lvl1pPr>
      <a:lvl2pPr algn="l" rtl="0" eaLnBrk="0" fontAlgn="base" hangingPunct="0">
        <a:spcBef>
          <a:spcPct val="0"/>
        </a:spcBef>
        <a:spcAft>
          <a:spcPct val="0"/>
        </a:spcAft>
        <a:defRPr sz="2800" b="1">
          <a:solidFill>
            <a:schemeClr val="hlink"/>
          </a:solidFill>
          <a:latin typeface="Arial" charset="0"/>
        </a:defRPr>
      </a:lvl2pPr>
      <a:lvl3pPr algn="l" rtl="0" eaLnBrk="0" fontAlgn="base" hangingPunct="0">
        <a:spcBef>
          <a:spcPct val="0"/>
        </a:spcBef>
        <a:spcAft>
          <a:spcPct val="0"/>
        </a:spcAft>
        <a:defRPr sz="2800" b="1">
          <a:solidFill>
            <a:schemeClr val="hlink"/>
          </a:solidFill>
          <a:latin typeface="Arial" charset="0"/>
        </a:defRPr>
      </a:lvl3pPr>
      <a:lvl4pPr algn="l" rtl="0" eaLnBrk="0" fontAlgn="base" hangingPunct="0">
        <a:spcBef>
          <a:spcPct val="0"/>
        </a:spcBef>
        <a:spcAft>
          <a:spcPct val="0"/>
        </a:spcAft>
        <a:defRPr sz="2800" b="1">
          <a:solidFill>
            <a:schemeClr val="hlink"/>
          </a:solidFill>
          <a:latin typeface="Arial" charset="0"/>
        </a:defRPr>
      </a:lvl4pPr>
      <a:lvl5pPr algn="l" rtl="0" eaLnBrk="0" fontAlgn="base" hangingPunct="0">
        <a:spcBef>
          <a:spcPct val="0"/>
        </a:spcBef>
        <a:spcAft>
          <a:spcPct val="0"/>
        </a:spcAft>
        <a:defRPr sz="2800" b="1">
          <a:solidFill>
            <a:schemeClr val="hlink"/>
          </a:solidFill>
          <a:latin typeface="Arial" charset="0"/>
        </a:defRPr>
      </a:lvl5pPr>
      <a:lvl6pPr marL="457200" algn="l" rtl="0" eaLnBrk="0" fontAlgn="base" hangingPunct="0">
        <a:spcBef>
          <a:spcPct val="0"/>
        </a:spcBef>
        <a:spcAft>
          <a:spcPct val="0"/>
        </a:spcAft>
        <a:defRPr sz="2800" b="1">
          <a:solidFill>
            <a:schemeClr val="hlink"/>
          </a:solidFill>
          <a:latin typeface="Arial" charset="0"/>
        </a:defRPr>
      </a:lvl6pPr>
      <a:lvl7pPr marL="914400" algn="l" rtl="0" eaLnBrk="0" fontAlgn="base" hangingPunct="0">
        <a:spcBef>
          <a:spcPct val="0"/>
        </a:spcBef>
        <a:spcAft>
          <a:spcPct val="0"/>
        </a:spcAft>
        <a:defRPr sz="2800" b="1">
          <a:solidFill>
            <a:schemeClr val="hlink"/>
          </a:solidFill>
          <a:latin typeface="Arial" charset="0"/>
        </a:defRPr>
      </a:lvl7pPr>
      <a:lvl8pPr marL="1371600" algn="l" rtl="0" eaLnBrk="0" fontAlgn="base" hangingPunct="0">
        <a:spcBef>
          <a:spcPct val="0"/>
        </a:spcBef>
        <a:spcAft>
          <a:spcPct val="0"/>
        </a:spcAft>
        <a:defRPr sz="2800" b="1">
          <a:solidFill>
            <a:schemeClr val="hlink"/>
          </a:solidFill>
          <a:latin typeface="Arial" charset="0"/>
        </a:defRPr>
      </a:lvl8pPr>
      <a:lvl9pPr marL="1828800" algn="l" rtl="0" eaLnBrk="0" fontAlgn="base" hangingPunct="0">
        <a:spcBef>
          <a:spcPct val="0"/>
        </a:spcBef>
        <a:spcAft>
          <a:spcPct val="0"/>
        </a:spcAft>
        <a:defRPr sz="2800" b="1">
          <a:solidFill>
            <a:schemeClr val="hlink"/>
          </a:solidFill>
          <a:latin typeface="Arial" charset="0"/>
        </a:defRPr>
      </a:lvl9pPr>
    </p:titleStyle>
    <p:bodyStyle>
      <a:lvl1pPr marL="342900" indent="-342900" algn="l" rtl="0" eaLnBrk="0" fontAlgn="base" hangingPunct="0">
        <a:spcBef>
          <a:spcPct val="10000"/>
        </a:spcBef>
        <a:spcAft>
          <a:spcPct val="10000"/>
        </a:spcAft>
        <a:buChar char="•"/>
        <a:defRPr sz="1600" b="1">
          <a:solidFill>
            <a:srgbClr val="0000B0"/>
          </a:solidFill>
          <a:latin typeface="+mn-lt"/>
          <a:ea typeface="+mn-ea"/>
          <a:cs typeface="+mn-cs"/>
        </a:defRPr>
      </a:lvl1pPr>
      <a:lvl2pPr marL="742950" indent="-285750" algn="l" rtl="0" eaLnBrk="0" fontAlgn="base" hangingPunct="0">
        <a:spcBef>
          <a:spcPct val="10000"/>
        </a:spcBef>
        <a:spcAft>
          <a:spcPct val="10000"/>
        </a:spcAft>
        <a:buSzPct val="80000"/>
        <a:buChar char="–"/>
        <a:defRPr sz="1400" b="1">
          <a:solidFill>
            <a:srgbClr val="0000B0"/>
          </a:solidFill>
          <a:latin typeface="+mn-lt"/>
        </a:defRPr>
      </a:lvl2pPr>
      <a:lvl3pPr marL="1085850" indent="-228600" algn="l" rtl="0" eaLnBrk="0" fontAlgn="base" hangingPunct="0">
        <a:spcBef>
          <a:spcPct val="10000"/>
        </a:spcBef>
        <a:spcAft>
          <a:spcPct val="10000"/>
        </a:spcAft>
        <a:buSzPct val="70000"/>
        <a:buChar char="•"/>
        <a:defRPr sz="1400" b="1">
          <a:solidFill>
            <a:srgbClr val="0000B0"/>
          </a:solidFill>
          <a:latin typeface="+mn-lt"/>
        </a:defRPr>
      </a:lvl3pPr>
      <a:lvl4pPr marL="1428750" indent="-228600" algn="l" rtl="0" eaLnBrk="0" fontAlgn="base" hangingPunct="0">
        <a:spcBef>
          <a:spcPct val="10000"/>
        </a:spcBef>
        <a:spcAft>
          <a:spcPct val="10000"/>
        </a:spcAft>
        <a:buSzPct val="60000"/>
        <a:buChar char="-"/>
        <a:defRPr sz="1400" b="1">
          <a:solidFill>
            <a:srgbClr val="0000B0"/>
          </a:solidFill>
          <a:latin typeface="+mn-lt"/>
        </a:defRPr>
      </a:lvl4pPr>
      <a:lvl5pPr marL="1771650" indent="-228600" algn="l" rtl="0" eaLnBrk="0" fontAlgn="base" hangingPunct="0">
        <a:spcBef>
          <a:spcPct val="10000"/>
        </a:spcBef>
        <a:spcAft>
          <a:spcPct val="10000"/>
        </a:spcAft>
        <a:buSzPct val="60000"/>
        <a:buChar char="o"/>
        <a:defRPr sz="1400" b="1">
          <a:solidFill>
            <a:srgbClr val="0000B0"/>
          </a:solidFill>
          <a:latin typeface="+mn-lt"/>
        </a:defRPr>
      </a:lvl5pPr>
      <a:lvl6pPr marL="2228850" indent="-228600" algn="l" rtl="0" eaLnBrk="0" fontAlgn="base" hangingPunct="0">
        <a:spcBef>
          <a:spcPct val="10000"/>
        </a:spcBef>
        <a:spcAft>
          <a:spcPct val="10000"/>
        </a:spcAft>
        <a:buSzPct val="60000"/>
        <a:buChar char="o"/>
        <a:defRPr sz="1400" b="1">
          <a:solidFill>
            <a:srgbClr val="0000B0"/>
          </a:solidFill>
          <a:latin typeface="+mn-lt"/>
        </a:defRPr>
      </a:lvl6pPr>
      <a:lvl7pPr marL="2686050" indent="-228600" algn="l" rtl="0" eaLnBrk="0" fontAlgn="base" hangingPunct="0">
        <a:spcBef>
          <a:spcPct val="10000"/>
        </a:spcBef>
        <a:spcAft>
          <a:spcPct val="10000"/>
        </a:spcAft>
        <a:buSzPct val="60000"/>
        <a:buChar char="o"/>
        <a:defRPr sz="1400" b="1">
          <a:solidFill>
            <a:srgbClr val="0000B0"/>
          </a:solidFill>
          <a:latin typeface="+mn-lt"/>
        </a:defRPr>
      </a:lvl7pPr>
      <a:lvl8pPr marL="3143250" indent="-228600" algn="l" rtl="0" eaLnBrk="0" fontAlgn="base" hangingPunct="0">
        <a:spcBef>
          <a:spcPct val="10000"/>
        </a:spcBef>
        <a:spcAft>
          <a:spcPct val="10000"/>
        </a:spcAft>
        <a:buSzPct val="60000"/>
        <a:buChar char="o"/>
        <a:defRPr sz="1400" b="1">
          <a:solidFill>
            <a:srgbClr val="0000B0"/>
          </a:solidFill>
          <a:latin typeface="+mn-lt"/>
        </a:defRPr>
      </a:lvl8pPr>
      <a:lvl9pPr marL="3600450" indent="-228600" algn="l" rtl="0" eaLnBrk="0" fontAlgn="base" hangingPunct="0">
        <a:spcBef>
          <a:spcPct val="10000"/>
        </a:spcBef>
        <a:spcAft>
          <a:spcPct val="10000"/>
        </a:spcAft>
        <a:buSzPct val="60000"/>
        <a:buChar char="o"/>
        <a:defRPr sz="1400" b="1">
          <a:solidFill>
            <a:srgbClr val="0000B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 Safie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19E08-1961-E64F-8F3D-259131AE6062}" type="slidenum">
              <a:rPr lang="en-US" smtClean="0"/>
              <a:t>‹#›</a:t>
            </a:fld>
            <a:endParaRPr lang="en-US" dirty="0"/>
          </a:p>
        </p:txBody>
      </p:sp>
    </p:spTree>
    <p:extLst>
      <p:ext uri="{BB962C8B-B14F-4D97-AF65-F5344CB8AC3E}">
        <p14:creationId xmlns:p14="http://schemas.microsoft.com/office/powerpoint/2010/main" val="19206657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 Safie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1570B-1DAF-C847-998E-73C6AD05B1A7}" type="slidenum">
              <a:rPr lang="en-US" smtClean="0"/>
              <a:t>‹#›</a:t>
            </a:fld>
            <a:endParaRPr lang="en-US" dirty="0"/>
          </a:p>
        </p:txBody>
      </p:sp>
    </p:spTree>
    <p:extLst>
      <p:ext uri="{BB962C8B-B14F-4D97-AF65-F5344CB8AC3E}">
        <p14:creationId xmlns:p14="http://schemas.microsoft.com/office/powerpoint/2010/main" val="334627599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wmf"/><Relationship Id="rId4" Type="http://schemas.openxmlformats.org/officeDocument/2006/relationships/image" Target="../media/image12.png"/><Relationship Id="rId9"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28600" y="1143000"/>
            <a:ext cx="8686800" cy="315516"/>
          </a:xfrm>
          <a:prstGeom prst="rect">
            <a:avLst/>
          </a:prstGeom>
          <a:gradFill rotWithShape="0">
            <a:gsLst>
              <a:gs pos="0">
                <a:srgbClr val="0107AE"/>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4795" tIns="42398" rIns="84795" bIns="42398">
            <a:spAutoFit/>
          </a:bodyPr>
          <a:lstStyle>
            <a:lvl1pPr defTabSz="912813">
              <a:defRPr sz="1200">
                <a:solidFill>
                  <a:schemeClr val="tx1"/>
                </a:solidFill>
                <a:latin typeface="Times New Roman" pitchFamily="18" charset="0"/>
              </a:defRPr>
            </a:lvl1pPr>
            <a:lvl2pPr marL="742950" indent="-285750" defTabSz="912813">
              <a:defRPr sz="1200">
                <a:solidFill>
                  <a:schemeClr val="tx1"/>
                </a:solidFill>
                <a:latin typeface="Times New Roman" pitchFamily="18" charset="0"/>
              </a:defRPr>
            </a:lvl2pPr>
            <a:lvl3pPr marL="1143000" indent="-228600" defTabSz="912813">
              <a:defRPr sz="1200">
                <a:solidFill>
                  <a:schemeClr val="tx1"/>
                </a:solidFill>
                <a:latin typeface="Times New Roman" pitchFamily="18" charset="0"/>
              </a:defRPr>
            </a:lvl3pPr>
            <a:lvl4pPr marL="1600200" indent="-228600" defTabSz="912813">
              <a:defRPr sz="1200">
                <a:solidFill>
                  <a:schemeClr val="tx1"/>
                </a:solidFill>
                <a:latin typeface="Times New Roman" pitchFamily="18" charset="0"/>
              </a:defRPr>
            </a:lvl4pPr>
            <a:lvl5pPr marL="2057400" indent="-228600" defTabSz="912813">
              <a:defRPr sz="1200">
                <a:solidFill>
                  <a:schemeClr val="tx1"/>
                </a:solidFill>
                <a:latin typeface="Times New Roman" pitchFamily="18" charset="0"/>
              </a:defRPr>
            </a:lvl5pPr>
            <a:lvl6pPr marL="2514600" indent="-228600" defTabSz="912813" eaLnBrk="0" fontAlgn="base" hangingPunct="0">
              <a:spcBef>
                <a:spcPct val="0"/>
              </a:spcBef>
              <a:spcAft>
                <a:spcPct val="0"/>
              </a:spcAft>
              <a:defRPr sz="1200">
                <a:solidFill>
                  <a:schemeClr val="tx1"/>
                </a:solidFill>
                <a:latin typeface="Times New Roman" pitchFamily="18" charset="0"/>
              </a:defRPr>
            </a:lvl6pPr>
            <a:lvl7pPr marL="2971800" indent="-228600" defTabSz="912813" eaLnBrk="0" fontAlgn="base" hangingPunct="0">
              <a:spcBef>
                <a:spcPct val="0"/>
              </a:spcBef>
              <a:spcAft>
                <a:spcPct val="0"/>
              </a:spcAft>
              <a:defRPr sz="1200">
                <a:solidFill>
                  <a:schemeClr val="tx1"/>
                </a:solidFill>
                <a:latin typeface="Times New Roman" pitchFamily="18" charset="0"/>
              </a:defRPr>
            </a:lvl7pPr>
            <a:lvl8pPr marL="3429000" indent="-228600" defTabSz="912813" eaLnBrk="0" fontAlgn="base" hangingPunct="0">
              <a:spcBef>
                <a:spcPct val="0"/>
              </a:spcBef>
              <a:spcAft>
                <a:spcPct val="0"/>
              </a:spcAft>
              <a:defRPr sz="1200">
                <a:solidFill>
                  <a:schemeClr val="tx1"/>
                </a:solidFill>
                <a:latin typeface="Times New Roman" pitchFamily="18" charset="0"/>
              </a:defRPr>
            </a:lvl8pPr>
            <a:lvl9pPr marL="3886200" indent="-228600" defTabSz="912813" eaLnBrk="0" fontAlgn="base" hangingPunct="0">
              <a:spcBef>
                <a:spcPct val="0"/>
              </a:spcBef>
              <a:spcAft>
                <a:spcPct val="0"/>
              </a:spcAft>
              <a:defRPr sz="1200">
                <a:solidFill>
                  <a:schemeClr val="tx1"/>
                </a:solidFill>
                <a:latin typeface="Times New Roman" pitchFamily="18" charset="0"/>
              </a:defRPr>
            </a:lvl9pPr>
          </a:lstStyle>
          <a:p>
            <a:pPr algn="r"/>
            <a:r>
              <a:rPr lang="en-US" altLang="en-US" sz="1500" b="1" dirty="0">
                <a:solidFill>
                  <a:srgbClr val="0000B0"/>
                </a:solidFill>
                <a:latin typeface="Arial" charset="0"/>
              </a:rPr>
              <a:t>Mission Success Starts with Safety</a:t>
            </a:r>
          </a:p>
        </p:txBody>
      </p:sp>
      <p:sp>
        <p:nvSpPr>
          <p:cNvPr id="2051" name="Rectangle 3"/>
          <p:cNvSpPr>
            <a:spLocks noGrp="1" noChangeArrowheads="1"/>
          </p:cNvSpPr>
          <p:nvPr>
            <p:ph type="subTitle" idx="1"/>
          </p:nvPr>
        </p:nvSpPr>
        <p:spPr>
          <a:xfrm>
            <a:off x="0" y="1828800"/>
            <a:ext cx="8458200" cy="2209800"/>
          </a:xfrm>
        </p:spPr>
        <p:txBody>
          <a:bodyPr>
            <a:noAutofit/>
          </a:bodyPr>
          <a:lstStyle/>
          <a:p>
            <a:r>
              <a:rPr lang="en-US" sz="2800" b="1" dirty="0" smtClean="0">
                <a:solidFill>
                  <a:srgbClr val="FF0000"/>
                </a:solidFill>
                <a:latin typeface="+mj-lt"/>
              </a:rPr>
              <a:t>Introduction To Risk Assessment Concepts, </a:t>
            </a:r>
          </a:p>
          <a:p>
            <a:r>
              <a:rPr lang="en-US" sz="2800" b="1" dirty="0" smtClean="0">
                <a:solidFill>
                  <a:srgbClr val="FF0000"/>
                </a:solidFill>
                <a:latin typeface="+mj-lt"/>
              </a:rPr>
              <a:t>Tools, and Techniques</a:t>
            </a:r>
          </a:p>
        </p:txBody>
      </p:sp>
      <p:sp>
        <p:nvSpPr>
          <p:cNvPr id="2052" name="Text Box 5"/>
          <p:cNvSpPr txBox="1">
            <a:spLocks noChangeArrowheads="1"/>
          </p:cNvSpPr>
          <p:nvPr/>
        </p:nvSpPr>
        <p:spPr bwMode="auto">
          <a:xfrm>
            <a:off x="5934364" y="331888"/>
            <a:ext cx="170141" cy="269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84216" tIns="42108" rIns="84216" bIns="42108">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endParaRPr lang="en-US" altLang="en-US" dirty="0"/>
          </a:p>
        </p:txBody>
      </p:sp>
      <p:sp>
        <p:nvSpPr>
          <p:cNvPr id="2" name="Rectangle 1"/>
          <p:cNvSpPr/>
          <p:nvPr/>
        </p:nvSpPr>
        <p:spPr>
          <a:xfrm>
            <a:off x="2057400" y="4495800"/>
            <a:ext cx="4953000" cy="1261884"/>
          </a:xfrm>
          <a:prstGeom prst="rect">
            <a:avLst/>
          </a:prstGeom>
        </p:spPr>
        <p:txBody>
          <a:bodyPr wrap="square">
            <a:spAutoFit/>
          </a:bodyPr>
          <a:lstStyle/>
          <a:p>
            <a:pPr algn="ctr"/>
            <a:r>
              <a:rPr lang="en-US" altLang="en-US" sz="1600" b="1" dirty="0">
                <a:latin typeface="Calibri" panose="020F0502020204030204" pitchFamily="34" charset="0"/>
              </a:rPr>
              <a:t>Fayssal M. Safie, Ph.D.</a:t>
            </a:r>
          </a:p>
          <a:p>
            <a:pPr algn="ctr"/>
            <a:r>
              <a:rPr lang="en-US" altLang="en-US" sz="1200" b="1" dirty="0">
                <a:latin typeface="Calibri" panose="020F0502020204030204" pitchFamily="34" charset="0"/>
              </a:rPr>
              <a:t>Reliability and Maintainability Engineering Technical Fellow</a:t>
            </a:r>
          </a:p>
          <a:p>
            <a:pPr algn="ctr"/>
            <a:r>
              <a:rPr lang="en-US" altLang="en-US" sz="1200" b="1" dirty="0" smtClean="0">
                <a:latin typeface="Calibri" panose="020F0502020204030204" pitchFamily="34" charset="0"/>
              </a:rPr>
              <a:t>MSFC/QD01</a:t>
            </a:r>
          </a:p>
          <a:p>
            <a:pPr algn="ctr"/>
            <a:endParaRPr lang="en-US" altLang="en-US" sz="1200" b="1" dirty="0">
              <a:latin typeface="Calibri" panose="020F0502020204030204" pitchFamily="34" charset="0"/>
            </a:endParaRPr>
          </a:p>
          <a:p>
            <a:pPr algn="ctr"/>
            <a:r>
              <a:rPr lang="en-US" sz="1200" dirty="0">
                <a:latin typeface="+mj-lt"/>
              </a:rPr>
              <a:t>RAM 8 Training </a:t>
            </a:r>
            <a:r>
              <a:rPr lang="en-US" sz="1200" dirty="0" smtClean="0">
                <a:latin typeface="+mj-lt"/>
              </a:rPr>
              <a:t>Summit, Huntsville</a:t>
            </a:r>
            <a:r>
              <a:rPr lang="en-US" sz="1200" dirty="0">
                <a:latin typeface="+mj-lt"/>
              </a:rPr>
              <a:t>, AL</a:t>
            </a:r>
          </a:p>
          <a:p>
            <a:pPr algn="ctr"/>
            <a:r>
              <a:rPr lang="en-US" sz="1200" dirty="0" smtClean="0">
                <a:latin typeface="+mj-lt"/>
              </a:rPr>
              <a:t>November </a:t>
            </a:r>
            <a:r>
              <a:rPr lang="en-US" sz="1200" dirty="0">
                <a:latin typeface="+mj-lt"/>
              </a:rPr>
              <a:t>3rd, </a:t>
            </a:r>
            <a:r>
              <a:rPr lang="en-US" sz="1200" dirty="0" smtClean="0">
                <a:latin typeface="+mj-lt"/>
              </a:rPr>
              <a:t>2015, </a:t>
            </a:r>
          </a:p>
        </p:txBody>
      </p:sp>
      <p:sp>
        <p:nvSpPr>
          <p:cNvPr id="6" name="Rectangle 5"/>
          <p:cNvSpPr/>
          <p:nvPr/>
        </p:nvSpPr>
        <p:spPr>
          <a:xfrm>
            <a:off x="2023946" y="3352800"/>
            <a:ext cx="5295900" cy="461665"/>
          </a:xfrm>
          <a:prstGeom prst="rect">
            <a:avLst/>
          </a:prstGeom>
        </p:spPr>
        <p:txBody>
          <a:bodyPr wrap="square">
            <a:spAutoFit/>
          </a:bodyPr>
          <a:lstStyle/>
          <a:p>
            <a:pPr algn="ctr"/>
            <a:r>
              <a:rPr lang="en-US" sz="1200" dirty="0" smtClean="0">
                <a:latin typeface="+mj-lt"/>
              </a:rPr>
              <a:t>(This tutorial is designed to provide </a:t>
            </a:r>
            <a:r>
              <a:rPr lang="en-US" sz="1200" dirty="0">
                <a:latin typeface="+mj-lt"/>
              </a:rPr>
              <a:t>an introductory level overview of risk assessment tools and </a:t>
            </a:r>
            <a:r>
              <a:rPr lang="en-US" sz="1200" dirty="0" smtClean="0">
                <a:latin typeface="+mj-lt"/>
              </a:rPr>
              <a:t>techniques) </a:t>
            </a:r>
            <a:endParaRPr lang="en-US" sz="1200" dirty="0">
              <a:latin typeface="+mj-lt"/>
            </a:endParaRPr>
          </a:p>
        </p:txBody>
      </p:sp>
    </p:spTree>
    <p:extLst>
      <p:ext uri="{BB962C8B-B14F-4D97-AF65-F5344CB8AC3E}">
        <p14:creationId xmlns:p14="http://schemas.microsoft.com/office/powerpoint/2010/main" val="3451982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6"/>
          <p:cNvSpPr>
            <a:spLocks noGrp="1" noChangeArrowheads="1"/>
          </p:cNvSpPr>
          <p:nvPr>
            <p:ph type="title"/>
          </p:nvPr>
        </p:nvSpPr>
        <p:spPr/>
        <p:txBody>
          <a:bodyPr/>
          <a:lstStyle/>
          <a:p>
            <a:r>
              <a:rPr lang="en-US" sz="2400" b="1" dirty="0" smtClean="0">
                <a:solidFill>
                  <a:srgbClr val="FF0000"/>
                </a:solidFill>
              </a:rPr>
              <a:t>The Continuous Risk Management (CRM) Process</a:t>
            </a:r>
          </a:p>
        </p:txBody>
      </p:sp>
      <p:graphicFrame>
        <p:nvGraphicFramePr>
          <p:cNvPr id="317442" name="Object 2"/>
          <p:cNvGraphicFramePr>
            <a:graphicFrameLocks noGrp="1" noChangeAspect="1"/>
          </p:cNvGraphicFramePr>
          <p:nvPr>
            <p:ph idx="1"/>
            <p:extLst/>
          </p:nvPr>
        </p:nvGraphicFramePr>
        <p:xfrm>
          <a:off x="1625600" y="1633538"/>
          <a:ext cx="5970588" cy="4276725"/>
        </p:xfrm>
        <a:graphic>
          <a:graphicData uri="http://schemas.openxmlformats.org/presentationml/2006/ole">
            <mc:AlternateContent xmlns:mc="http://schemas.openxmlformats.org/markup-compatibility/2006">
              <mc:Choice xmlns:v="urn:schemas-microsoft-com:vml" Requires="v">
                <p:oleObj spid="_x0000_s148574" name="Visio" r:id="rId4" imgW="5969889" imgH="4275963" progId="Visio.Drawing.11">
                  <p:embed/>
                </p:oleObj>
              </mc:Choice>
              <mc:Fallback>
                <p:oleObj name="Visio" r:id="rId4" imgW="5969889" imgH="427596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1633538"/>
                        <a:ext cx="5970588" cy="427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10</a:t>
            </a:fld>
            <a:endParaRPr lang="en-US" dirty="0"/>
          </a:p>
        </p:txBody>
      </p:sp>
      <p:sp>
        <p:nvSpPr>
          <p:cNvPr id="317445" name="AutoShape 156"/>
          <p:cNvSpPr>
            <a:spLocks noChangeArrowheads="1"/>
          </p:cNvSpPr>
          <p:nvPr/>
        </p:nvSpPr>
        <p:spPr bwMode="auto">
          <a:xfrm>
            <a:off x="810377" y="1353637"/>
            <a:ext cx="2851150" cy="800100"/>
          </a:xfrm>
          <a:prstGeom prst="wedgeRoundRectCallout">
            <a:avLst>
              <a:gd name="adj1" fmla="val 74143"/>
              <a:gd name="adj2" fmla="val 20308"/>
              <a:gd name="adj3" fmla="val 16667"/>
            </a:avLst>
          </a:prstGeom>
          <a:solidFill>
            <a:srgbClr val="C4C5FE"/>
          </a:solidFill>
          <a:ln w="12700">
            <a:solidFill>
              <a:schemeClr val="bg1"/>
            </a:solidFill>
            <a:miter lim="800000"/>
            <a:headEnd type="none" w="sm" len="sm"/>
            <a:tailEnd type="none" w="sm" len="sm"/>
          </a:ln>
        </p:spPr>
        <p:txBody>
          <a:bodyPr/>
          <a:lstStyle/>
          <a:p>
            <a:pPr algn="ctr"/>
            <a:r>
              <a:rPr lang="en-US" sz="1400" dirty="0"/>
              <a:t>CRM is conducted in the context of performance requirements</a:t>
            </a:r>
          </a:p>
        </p:txBody>
      </p:sp>
    </p:spTree>
    <p:extLst>
      <p:ext uri="{BB962C8B-B14F-4D97-AF65-F5344CB8AC3E}">
        <p14:creationId xmlns:p14="http://schemas.microsoft.com/office/powerpoint/2010/main" val="1323739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267" y="6460478"/>
            <a:ext cx="2895600" cy="381000"/>
          </a:xfrm>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EF480BC3-CD3D-4FEB-A48B-371A3CA017FF}" type="slidenum">
              <a:rPr lang="en-US" smtClean="0"/>
              <a:pPr/>
              <a:t>11</a:t>
            </a:fld>
            <a:endParaRPr lang="en-US" dirty="0"/>
          </a:p>
        </p:txBody>
      </p:sp>
      <p:sp>
        <p:nvSpPr>
          <p:cNvPr id="6" name="Rectangle 5"/>
          <p:cNvSpPr/>
          <p:nvPr/>
        </p:nvSpPr>
        <p:spPr>
          <a:xfrm>
            <a:off x="1066800" y="2895600"/>
            <a:ext cx="6610453" cy="634362"/>
          </a:xfrm>
          <a:prstGeom prst="rect">
            <a:avLst/>
          </a:prstGeom>
        </p:spPr>
        <p:txBody>
          <a:bodyPr wrap="none">
            <a:spAutoFit/>
          </a:bodyPr>
          <a:lstStyle/>
          <a:p>
            <a:pPr lvl="0">
              <a:lnSpc>
                <a:spcPts val="4400"/>
              </a:lnSpc>
              <a:spcAft>
                <a:spcPts val="1200"/>
              </a:spcAft>
            </a:pPr>
            <a:r>
              <a:rPr lang="en-US" sz="2800" dirty="0">
                <a:solidFill>
                  <a:prstClr val="black"/>
                </a:solidFill>
              </a:rPr>
              <a:t>Introductory Material - </a:t>
            </a:r>
            <a:r>
              <a:rPr lang="en-US" sz="2800" kern="0" dirty="0">
                <a:solidFill>
                  <a:srgbClr val="FF0000"/>
                </a:solidFill>
              </a:rPr>
              <a:t>Probability Basics</a:t>
            </a:r>
          </a:p>
        </p:txBody>
      </p:sp>
    </p:spTree>
    <p:extLst>
      <p:ext uri="{BB962C8B-B14F-4D97-AF65-F5344CB8AC3E}">
        <p14:creationId xmlns:p14="http://schemas.microsoft.com/office/powerpoint/2010/main" val="1653577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solidFill>
                  <a:srgbClr val="FF0000"/>
                </a:solidFill>
              </a:rPr>
              <a:t>Probability</a:t>
            </a:r>
            <a:endParaRPr lang="en-US" sz="2400" b="1" dirty="0">
              <a:solidFill>
                <a:srgbClr val="FF0000"/>
              </a:solidFill>
            </a:endParaRPr>
          </a:p>
        </p:txBody>
      </p:sp>
      <p:sp>
        <p:nvSpPr>
          <p:cNvPr id="2" name="Content Placeholder 1"/>
          <p:cNvSpPr>
            <a:spLocks noGrp="1"/>
          </p:cNvSpPr>
          <p:nvPr>
            <p:ph idx="1"/>
          </p:nvPr>
        </p:nvSpPr>
        <p:spPr>
          <a:xfrm>
            <a:off x="530352" y="1444752"/>
            <a:ext cx="8156448" cy="4801195"/>
          </a:xfrm>
        </p:spPr>
        <p:txBody>
          <a:bodyPr>
            <a:normAutofit/>
          </a:bodyPr>
          <a:lstStyle/>
          <a:p>
            <a:pPr marL="342900" indent="-342900">
              <a:buSzPct val="100000"/>
              <a:buFont typeface="Calibri" panose="020F0502020204030204" pitchFamily="34" charset="0"/>
              <a:buChar char="•"/>
            </a:pPr>
            <a:r>
              <a:rPr lang="en-US" sz="2000" b="0" dirty="0">
                <a:solidFill>
                  <a:schemeClr val="tx1"/>
                </a:solidFill>
              </a:rPr>
              <a:t>The probability of an event A is a quantity that satisfies the following axioms (Kolmogorov, 1933</a:t>
            </a:r>
            <a:r>
              <a:rPr lang="en-US" sz="2000" b="0" dirty="0" smtClean="0">
                <a:solidFill>
                  <a:schemeClr val="tx1"/>
                </a:solidFill>
              </a:rPr>
              <a:t>):</a:t>
            </a:r>
            <a:r>
              <a:rPr lang="en-US" sz="2000" b="0" dirty="0">
                <a:solidFill>
                  <a:schemeClr val="tx1"/>
                </a:solidFill>
              </a:rPr>
              <a:t> </a:t>
            </a:r>
            <a:endParaRPr lang="en-US" sz="2000" b="0" dirty="0" smtClean="0">
              <a:solidFill>
                <a:schemeClr val="tx1"/>
              </a:solidFill>
            </a:endParaRPr>
          </a:p>
          <a:p>
            <a:pPr marL="1028700" indent="-342900">
              <a:buNone/>
            </a:pPr>
            <a:r>
              <a:rPr lang="en-US" sz="2000" b="0" dirty="0">
                <a:solidFill>
                  <a:schemeClr val="tx1"/>
                </a:solidFill>
              </a:rPr>
              <a:t>	0 ≤ Pr(A) ≤ 1</a:t>
            </a:r>
          </a:p>
          <a:p>
            <a:pPr marL="1028700" indent="-342900">
              <a:spcAft>
                <a:spcPts val="600"/>
              </a:spcAft>
              <a:buNone/>
            </a:pPr>
            <a:r>
              <a:rPr lang="en-US" sz="2000" b="0" dirty="0">
                <a:solidFill>
                  <a:schemeClr val="tx1"/>
                </a:solidFill>
              </a:rPr>
              <a:t>	Pr(certain event) = </a:t>
            </a:r>
            <a:r>
              <a:rPr lang="en-US" sz="2000" b="0" dirty="0" smtClean="0">
                <a:solidFill>
                  <a:schemeClr val="tx1"/>
                </a:solidFill>
              </a:rPr>
              <a:t>1</a:t>
            </a:r>
          </a:p>
          <a:p>
            <a:pPr marL="342900" marR="0" indent="-342900">
              <a:spcBef>
                <a:spcPts val="600"/>
              </a:spcBef>
              <a:spcAft>
                <a:spcPts val="0"/>
              </a:spcAft>
              <a:buSzPct val="100000"/>
              <a:tabLst>
                <a:tab pos="635000" algn="l"/>
              </a:tabLst>
            </a:pPr>
            <a:r>
              <a:rPr lang="en-US" sz="2000" b="0" dirty="0" smtClean="0">
                <a:solidFill>
                  <a:schemeClr val="tx1"/>
                </a:solidFill>
                <a:ea typeface="Arial" panose="020B0604020202020204" pitchFamily="34" charset="0"/>
                <a:cs typeface="Times New Roman" panose="02020603050405020304" pitchFamily="18" charset="0"/>
              </a:rPr>
              <a:t>Imagine</a:t>
            </a:r>
            <a:r>
              <a:rPr lang="en-US" sz="2000" b="0" spc="-35" dirty="0" smtClean="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a large</a:t>
            </a:r>
            <a:r>
              <a:rPr lang="en-US" sz="2000" b="0" spc="-10"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number</a:t>
            </a:r>
            <a:r>
              <a:rPr lang="en-US" sz="2000" b="0" spc="-65"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a:t>
            </a:r>
            <a:r>
              <a:rPr lang="en-US" sz="2000" b="0" dirty="0" smtClean="0">
                <a:solidFill>
                  <a:schemeClr val="tx1"/>
                </a:solidFill>
                <a:ea typeface="Arial" panose="020B0604020202020204" pitchFamily="34" charset="0"/>
                <a:cs typeface="Times New Roman" panose="02020603050405020304" pitchFamily="18" charset="0"/>
              </a:rPr>
              <a:t>n) of</a:t>
            </a:r>
            <a:r>
              <a:rPr lang="en-US" sz="2000" b="0" spc="-15" dirty="0" smtClean="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repetitions</a:t>
            </a:r>
            <a:r>
              <a:rPr lang="en-US" sz="2000" b="0" spc="-75"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of</a:t>
            </a:r>
            <a:r>
              <a:rPr lang="en-US" sz="2000" b="0" spc="-15" dirty="0">
                <a:solidFill>
                  <a:schemeClr val="tx1"/>
                </a:solidFill>
                <a:ea typeface="Arial" panose="020B0604020202020204" pitchFamily="34" charset="0"/>
                <a:cs typeface="Times New Roman" panose="02020603050405020304" pitchFamily="18" charset="0"/>
              </a:rPr>
              <a:t> </a:t>
            </a:r>
            <a:r>
              <a:rPr lang="en-US" sz="2000" b="0" dirty="0" smtClean="0">
                <a:solidFill>
                  <a:schemeClr val="tx1"/>
                </a:solidFill>
                <a:ea typeface="Arial" panose="020B0604020202020204" pitchFamily="34" charset="0"/>
                <a:cs typeface="Times New Roman" panose="02020603050405020304" pitchFamily="18" charset="0"/>
              </a:rPr>
              <a:t>the “experiment</a:t>
            </a:r>
            <a:r>
              <a:rPr lang="en-US" sz="2000" b="0" dirty="0">
                <a:solidFill>
                  <a:schemeClr val="tx1"/>
                </a:solidFill>
                <a:ea typeface="Arial" panose="020B0604020202020204" pitchFamily="34" charset="0"/>
                <a:cs typeface="Times New Roman" panose="02020603050405020304" pitchFamily="18" charset="0"/>
              </a:rPr>
              <a:t>”</a:t>
            </a:r>
            <a:r>
              <a:rPr lang="en-US" sz="2000" b="0" spc="-15"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in</a:t>
            </a:r>
            <a:r>
              <a:rPr lang="en-US" sz="2000" b="0" spc="-15"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which</a:t>
            </a:r>
            <a:r>
              <a:rPr lang="en-US" sz="2000" b="0" spc="-40"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A is</a:t>
            </a:r>
            <a:r>
              <a:rPr lang="en-US" sz="2000" b="0" spc="-15"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a possible</a:t>
            </a:r>
            <a:r>
              <a:rPr lang="en-US" sz="2000" b="0" spc="-75" dirty="0">
                <a:solidFill>
                  <a:schemeClr val="tx1"/>
                </a:solidFill>
                <a:ea typeface="Arial" panose="020B0604020202020204" pitchFamily="34" charset="0"/>
                <a:cs typeface="Times New Roman" panose="02020603050405020304" pitchFamily="18" charset="0"/>
              </a:rPr>
              <a:t> </a:t>
            </a:r>
            <a:r>
              <a:rPr lang="en-US" sz="2000" b="0" dirty="0" smtClean="0">
                <a:solidFill>
                  <a:schemeClr val="tx1"/>
                </a:solidFill>
                <a:ea typeface="Arial" panose="020B0604020202020204" pitchFamily="34" charset="0"/>
                <a:cs typeface="Times New Roman" panose="02020603050405020304" pitchFamily="18" charset="0"/>
              </a:rPr>
              <a:t>outcome.</a:t>
            </a:r>
          </a:p>
          <a:p>
            <a:pPr marL="342900" marR="0" indent="-342900">
              <a:spcBef>
                <a:spcPts val="600"/>
              </a:spcBef>
              <a:spcAft>
                <a:spcPts val="0"/>
              </a:spcAft>
              <a:buSzPct val="100000"/>
              <a:tabLst>
                <a:tab pos="635000" algn="l"/>
              </a:tabLst>
            </a:pPr>
            <a:r>
              <a:rPr lang="en-US" sz="2000" b="0" dirty="0" smtClean="0">
                <a:solidFill>
                  <a:schemeClr val="tx1"/>
                </a:solidFill>
                <a:ea typeface="Arial" panose="020B0604020202020204" pitchFamily="34" charset="0"/>
                <a:cs typeface="Times New Roman" panose="02020603050405020304" pitchFamily="18" charset="0"/>
              </a:rPr>
              <a:t>If </a:t>
            </a:r>
            <a:r>
              <a:rPr lang="en-US" sz="2000" b="0" dirty="0">
                <a:solidFill>
                  <a:schemeClr val="tx1"/>
                </a:solidFill>
                <a:ea typeface="Arial" panose="020B0604020202020204" pitchFamily="34" charset="0"/>
                <a:cs typeface="Times New Roman" panose="02020603050405020304" pitchFamily="18" charset="0"/>
              </a:rPr>
              <a:t>A occurs k times, then its relative frequency</a:t>
            </a:r>
            <a:r>
              <a:rPr lang="en-US" sz="2000" b="0" spc="-5"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is</a:t>
            </a:r>
            <a:r>
              <a:rPr lang="en-US" sz="2000" b="0" dirty="0" smtClean="0">
                <a:solidFill>
                  <a:schemeClr val="tx1"/>
                </a:solidFill>
                <a:ea typeface="Arial" panose="020B0604020202020204" pitchFamily="34" charset="0"/>
                <a:cs typeface="Times New Roman" panose="02020603050405020304" pitchFamily="18" charset="0"/>
              </a:rPr>
              <a:t>: k/n.</a:t>
            </a:r>
            <a:r>
              <a:rPr lang="en-US" sz="2000" b="0" dirty="0">
                <a:solidFill>
                  <a:schemeClr val="tx1"/>
                </a:solidFill>
                <a:ea typeface="Arial" panose="020B0604020202020204" pitchFamily="34" charset="0"/>
                <a:cs typeface="Times New Roman" panose="02020603050405020304" pitchFamily="18" charset="0"/>
              </a:rPr>
              <a:t>	</a:t>
            </a:r>
            <a:endParaRPr lang="en-US" sz="2000" b="0" dirty="0">
              <a:solidFill>
                <a:schemeClr val="tx1"/>
              </a:solidFill>
              <a:ea typeface="Calibri" panose="020F0502020204030204" pitchFamily="34" charset="0"/>
              <a:cs typeface="Times New Roman" panose="02020603050405020304" pitchFamily="18" charset="0"/>
            </a:endParaRPr>
          </a:p>
          <a:p>
            <a:pPr marL="342900" marR="0" indent="-342900">
              <a:spcBef>
                <a:spcPts val="600"/>
              </a:spcBef>
              <a:spcAft>
                <a:spcPts val="0"/>
              </a:spcAft>
              <a:buSzPct val="100000"/>
              <a:tabLst>
                <a:tab pos="698500" algn="l"/>
              </a:tabLst>
            </a:pPr>
            <a:r>
              <a:rPr lang="en-US" sz="2000" b="0" dirty="0" smtClean="0">
                <a:solidFill>
                  <a:schemeClr val="tx1"/>
                </a:solidFill>
                <a:ea typeface="Arial" panose="020B0604020202020204" pitchFamily="34" charset="0"/>
                <a:cs typeface="Times New Roman" panose="02020603050405020304" pitchFamily="18" charset="0"/>
              </a:rPr>
              <a:t>It</a:t>
            </a:r>
            <a:r>
              <a:rPr lang="en-US" sz="2000" b="0" spc="-10" dirty="0" smtClean="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is</a:t>
            </a:r>
            <a:r>
              <a:rPr lang="en-US" sz="2000" b="0" spc="-15"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postulated</a:t>
            </a:r>
            <a:r>
              <a:rPr lang="en-US" sz="2000" b="0" spc="-90" dirty="0">
                <a:solidFill>
                  <a:schemeClr val="tx1"/>
                </a:solidFill>
                <a:ea typeface="Arial" panose="020B0604020202020204" pitchFamily="34"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that</a:t>
            </a:r>
            <a:r>
              <a:rPr lang="en-US" sz="2000" b="0" dirty="0" smtClean="0">
                <a:solidFill>
                  <a:schemeClr val="tx1"/>
                </a:solidFill>
                <a:ea typeface="Arial" panose="020B0604020202020204" pitchFamily="34" charset="0"/>
                <a:cs typeface="Times New Roman" panose="02020603050405020304" pitchFamily="18" charset="0"/>
              </a:rPr>
              <a:t>:</a:t>
            </a:r>
            <a:r>
              <a:rPr lang="en-US" sz="2000" b="0" dirty="0">
                <a:solidFill>
                  <a:schemeClr val="tx1"/>
                </a:solidFill>
                <a:ea typeface="Calibri" panose="020F0502020204030204" pitchFamily="34" charset="0"/>
                <a:cs typeface="Times New Roman" panose="02020603050405020304" pitchFamily="18" charset="0"/>
              </a:rPr>
              <a:t/>
            </a:r>
            <a:br>
              <a:rPr lang="en-US" sz="2000" b="0" dirty="0">
                <a:solidFill>
                  <a:schemeClr val="tx1"/>
                </a:solidFill>
                <a:ea typeface="Calibri" panose="020F0502020204030204" pitchFamily="34" charset="0"/>
                <a:cs typeface="Times New Roman" panose="02020603050405020304" pitchFamily="18" charset="0"/>
              </a:rPr>
            </a:br>
            <a:r>
              <a:rPr lang="en-US" sz="2000" b="0" dirty="0">
                <a:solidFill>
                  <a:schemeClr val="tx1"/>
                </a:solidFill>
                <a:ea typeface="Arial" panose="020B0604020202020204" pitchFamily="34" charset="0"/>
                <a:cs typeface="Times New Roman" panose="02020603050405020304" pitchFamily="18" charset="0"/>
              </a:rPr>
              <a:t>lim</a:t>
            </a:r>
            <a:r>
              <a:rPr lang="en-US" sz="2000" b="0" spc="95" dirty="0">
                <a:solidFill>
                  <a:schemeClr val="tx1"/>
                </a:solidFill>
                <a:ea typeface="Arial" panose="020B0604020202020204" pitchFamily="34" charset="0"/>
                <a:cs typeface="Times New Roman" panose="02020603050405020304" pitchFamily="18" charset="0"/>
              </a:rPr>
              <a:t> </a:t>
            </a:r>
            <a:r>
              <a:rPr lang="en-US" sz="2000" b="0" dirty="0" smtClean="0">
                <a:solidFill>
                  <a:schemeClr val="tx1"/>
                </a:solidFill>
                <a:ea typeface="Arial" panose="020B0604020202020204" pitchFamily="34" charset="0"/>
                <a:cs typeface="Times New Roman" panose="02020603050405020304" pitchFamily="18" charset="0"/>
              </a:rPr>
              <a:t>k/n when  </a:t>
            </a:r>
            <a:r>
              <a:rPr lang="en-US" sz="2000" b="0" dirty="0">
                <a:solidFill>
                  <a:schemeClr val="tx1"/>
                </a:solidFill>
                <a:latin typeface="Arial" panose="020B0604020202020204" pitchFamily="34" charset="0"/>
                <a:ea typeface="Arial" panose="020B0604020202020204" pitchFamily="34" charset="0"/>
              </a:rPr>
              <a:t>n</a:t>
            </a:r>
            <a:r>
              <a:rPr lang="en-US" sz="2000" b="0" spc="-300" dirty="0">
                <a:solidFill>
                  <a:schemeClr val="tx1"/>
                </a:solidFill>
                <a:latin typeface="Arial" panose="020B0604020202020204" pitchFamily="34" charset="0"/>
                <a:ea typeface="Arial" panose="020B0604020202020204" pitchFamily="34" charset="0"/>
              </a:rPr>
              <a:t> </a:t>
            </a:r>
            <a:r>
              <a:rPr lang="en-US" sz="2000" b="0" spc="65" dirty="0">
                <a:solidFill>
                  <a:schemeClr val="tx1"/>
                </a:solidFill>
                <a:latin typeface="Symbol" panose="05050102010706020507" pitchFamily="18" charset="2"/>
                <a:ea typeface="Symbol" panose="05050102010706020507" pitchFamily="18" charset="2"/>
                <a:cs typeface="Symbol" panose="05050102010706020507" pitchFamily="18" charset="2"/>
              </a:rPr>
              <a:t>®</a:t>
            </a:r>
            <a:r>
              <a:rPr lang="en-US" sz="2000" b="0" dirty="0">
                <a:solidFill>
                  <a:schemeClr val="tx1"/>
                </a:solidFill>
                <a:latin typeface="Symbol" panose="05050102010706020507" pitchFamily="18" charset="2"/>
                <a:ea typeface="Symbol" panose="05050102010706020507" pitchFamily="18" charset="2"/>
                <a:cs typeface="Symbol" panose="05050102010706020507" pitchFamily="18" charset="2"/>
              </a:rPr>
              <a:t>¥</a:t>
            </a:r>
            <a:r>
              <a:rPr lang="en-US" sz="2000" b="0" spc="235" dirty="0">
                <a:solidFill>
                  <a:schemeClr val="tx1"/>
                </a:solidFill>
                <a:latin typeface="Times New Roman" panose="02020603050405020304" pitchFamily="18" charset="0"/>
                <a:ea typeface="Times New Roman" panose="02020603050405020304" pitchFamily="18" charset="0"/>
              </a:rPr>
              <a:t> </a:t>
            </a:r>
            <a:r>
              <a:rPr lang="en-US" sz="2000" b="0" spc="235" dirty="0" smtClean="0">
                <a:solidFill>
                  <a:schemeClr val="tx1"/>
                </a:solidFill>
                <a:ea typeface="Times New Roman" panose="02020603050405020304" pitchFamily="18" charset="0"/>
                <a:cs typeface="Times New Roman" panose="02020603050405020304" pitchFamily="18" charset="0"/>
              </a:rPr>
              <a:t>is</a:t>
            </a:r>
            <a:r>
              <a:rPr lang="en-US" sz="2000" b="0" spc="-70" dirty="0" smtClean="0">
                <a:solidFill>
                  <a:schemeClr val="tx1"/>
                </a:solidFill>
                <a:ea typeface="Times New Roman" panose="02020603050405020304" pitchFamily="18" charset="0"/>
                <a:cs typeface="Times New Roman" panose="02020603050405020304" pitchFamily="18" charset="0"/>
              </a:rPr>
              <a:t> </a:t>
            </a:r>
            <a:r>
              <a:rPr lang="en-US" sz="2000" b="0" dirty="0">
                <a:solidFill>
                  <a:schemeClr val="tx1"/>
                </a:solidFill>
                <a:ea typeface="Arial" panose="020B0604020202020204" pitchFamily="34" charset="0"/>
                <a:cs typeface="Times New Roman" panose="02020603050405020304" pitchFamily="18" charset="0"/>
              </a:rPr>
              <a:t>Pr(</a:t>
            </a:r>
            <a:r>
              <a:rPr lang="en-US" sz="2000" b="0" spc="-460" dirty="0">
                <a:solidFill>
                  <a:schemeClr val="tx1"/>
                </a:solidFill>
                <a:ea typeface="Arial" panose="020B0604020202020204" pitchFamily="34" charset="0"/>
                <a:cs typeface="Times New Roman" panose="02020603050405020304" pitchFamily="18" charset="0"/>
              </a:rPr>
              <a:t> </a:t>
            </a:r>
            <a:r>
              <a:rPr lang="en-US" sz="2000" b="0" spc="90" dirty="0">
                <a:solidFill>
                  <a:schemeClr val="tx1"/>
                </a:solidFill>
                <a:ea typeface="Arial" panose="020B0604020202020204" pitchFamily="34" charset="0"/>
                <a:cs typeface="Times New Roman" panose="02020603050405020304" pitchFamily="18" charset="0"/>
              </a:rPr>
              <a:t>A</a:t>
            </a:r>
            <a:r>
              <a:rPr lang="en-US" sz="2000" b="0" dirty="0" smtClean="0">
                <a:solidFill>
                  <a:schemeClr val="tx1"/>
                </a:solidFill>
                <a:ea typeface="Arial" panose="020B0604020202020204" pitchFamily="34" charset="0"/>
                <a:cs typeface="Times New Roman" panose="02020603050405020304" pitchFamily="18" charset="0"/>
              </a:rPr>
              <a:t>).</a:t>
            </a:r>
          </a:p>
          <a:p>
            <a:pPr marL="342900" marR="0" indent="-342900">
              <a:spcBef>
                <a:spcPts val="600"/>
              </a:spcBef>
              <a:spcAft>
                <a:spcPts val="0"/>
              </a:spcAft>
              <a:buSzPct val="100000"/>
              <a:tabLst>
                <a:tab pos="698500" algn="l"/>
              </a:tabLst>
            </a:pPr>
            <a:r>
              <a:rPr lang="en-US" sz="2000" dirty="0" smtClean="0">
                <a:solidFill>
                  <a:schemeClr val="tx1"/>
                </a:solidFill>
                <a:ea typeface="Calibri" panose="020F0502020204030204" pitchFamily="34" charset="0"/>
                <a:cs typeface="Times New Roman" panose="02020603050405020304" pitchFamily="18" charset="0"/>
              </a:rPr>
              <a:t>In terms of Bayesian statistics, probability is defined as “Degree of Belief”</a:t>
            </a:r>
            <a:endParaRPr lang="en-US" sz="2000" b="0" dirty="0">
              <a:solidFill>
                <a:schemeClr val="tx1"/>
              </a:solidFill>
              <a:ea typeface="Calibri" panose="020F0502020204030204" pitchFamily="34" charset="0"/>
              <a:cs typeface="Times New Roman" panose="02020603050405020304" pitchFamily="18" charset="0"/>
            </a:endParaRPr>
          </a:p>
          <a:p>
            <a:pPr marL="0" indent="0">
              <a:buNone/>
            </a:pPr>
            <a:r>
              <a:rPr lang="en-US" sz="2000" dirty="0">
                <a:solidFill>
                  <a:srgbClr val="254061"/>
                </a:solidFill>
                <a:ea typeface="Calibri" panose="020F0502020204030204" pitchFamily="34" charset="0"/>
                <a:cs typeface="Times New Roman" panose="02020603050405020304" pitchFamily="18" charset="0"/>
              </a:rPr>
              <a:t/>
            </a:r>
            <a:br>
              <a:rPr lang="en-US" sz="2000" dirty="0">
                <a:solidFill>
                  <a:srgbClr val="254061"/>
                </a:solidFill>
                <a:ea typeface="Calibri" panose="020F0502020204030204" pitchFamily="34" charset="0"/>
                <a:cs typeface="Times New Roman" panose="02020603050405020304" pitchFamily="18" charset="0"/>
              </a:rPr>
            </a:br>
            <a:endParaRPr lang="en-US" sz="2000" dirty="0">
              <a:solidFill>
                <a:srgbClr val="254061"/>
              </a:solidFill>
            </a:endParaRPr>
          </a:p>
        </p:txBody>
      </p:sp>
      <p:sp>
        <p:nvSpPr>
          <p:cNvPr id="5" name="Footer Placeholder 4"/>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EF480BC3-CD3D-4FEB-A48B-371A3CA017FF}" type="slidenum">
              <a:rPr lang="en-US" smtClean="0"/>
              <a:pPr/>
              <a:t>12</a:t>
            </a:fld>
            <a:endParaRPr lang="en-US" dirty="0"/>
          </a:p>
        </p:txBody>
      </p:sp>
    </p:spTree>
    <p:extLst>
      <p:ext uri="{BB962C8B-B14F-4D97-AF65-F5344CB8AC3E}">
        <p14:creationId xmlns:p14="http://schemas.microsoft.com/office/powerpoint/2010/main" val="1004559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530352" y="1444752"/>
            <a:ext cx="815644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l">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sum of the </a:t>
            </a:r>
            <a:r>
              <a:rPr lang="en-US" sz="2000" dirty="0" smtClean="0">
                <a:latin typeface="Calibri" panose="020F0502020204030204" pitchFamily="34" charset="0"/>
                <a:cs typeface="Calibri" panose="020F0502020204030204" pitchFamily="34" charset="0"/>
              </a:rPr>
              <a:t>probabilities </a:t>
            </a:r>
            <a:r>
              <a:rPr lang="en-US" sz="2000" dirty="0">
                <a:latin typeface="Calibri" panose="020F0502020204030204" pitchFamily="34" charset="0"/>
                <a:cs typeface="Calibri" panose="020F0502020204030204" pitchFamily="34" charset="0"/>
              </a:rPr>
              <a:t>that an event will occur plus the probability that an event will not occur is equal to 1.</a:t>
            </a:r>
          </a:p>
        </p:txBody>
      </p:sp>
      <p:sp>
        <p:nvSpPr>
          <p:cNvPr id="44036" name="Rectangle 4"/>
          <p:cNvSpPr>
            <a:spLocks noChangeArrowheads="1"/>
          </p:cNvSpPr>
          <p:nvPr/>
        </p:nvSpPr>
        <p:spPr bwMode="auto">
          <a:xfrm>
            <a:off x="2057400" y="2546095"/>
            <a:ext cx="28584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dirty="0" smtClean="0">
                <a:latin typeface="Calibri" panose="020F0502020204030204" pitchFamily="34" charset="0"/>
                <a:cs typeface="Calibri" panose="020F0502020204030204" pitchFamily="34" charset="0"/>
              </a:rPr>
              <a:t>P(A) </a:t>
            </a:r>
            <a:r>
              <a:rPr lang="en-US" sz="2800" dirty="0">
                <a:latin typeface="Calibri" panose="020F0502020204030204" pitchFamily="34" charset="0"/>
                <a:cs typeface="Calibri" panose="020F0502020204030204" pitchFamily="34" charset="0"/>
              </a:rPr>
              <a:t>+ P(not </a:t>
            </a:r>
            <a:r>
              <a:rPr lang="en-US" sz="2800" dirty="0" smtClean="0">
                <a:latin typeface="Calibri" panose="020F0502020204030204" pitchFamily="34" charset="0"/>
                <a:cs typeface="Calibri" panose="020F0502020204030204" pitchFamily="34" charset="0"/>
              </a:rPr>
              <a:t>A) </a:t>
            </a:r>
            <a:r>
              <a:rPr lang="en-US" sz="2800" dirty="0">
                <a:latin typeface="Calibri" panose="020F0502020204030204" pitchFamily="34" charset="0"/>
                <a:cs typeface="Calibri" panose="020F0502020204030204" pitchFamily="34" charset="0"/>
              </a:rPr>
              <a:t>= 1</a:t>
            </a:r>
          </a:p>
        </p:txBody>
      </p:sp>
      <p:sp>
        <p:nvSpPr>
          <p:cNvPr id="44037" name="Text Box 5"/>
          <p:cNvSpPr txBox="1">
            <a:spLocks noChangeArrowheads="1"/>
          </p:cNvSpPr>
          <p:nvPr/>
        </p:nvSpPr>
        <p:spPr bwMode="auto">
          <a:xfrm>
            <a:off x="1219200" y="3390870"/>
            <a:ext cx="5181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algn="l" eaLnBrk="1" hangingPunct="1"/>
            <a:r>
              <a:rPr lang="en-US" sz="2000" u="sng" dirty="0" smtClean="0">
                <a:latin typeface="Calibri" panose="020F0502020204030204" pitchFamily="34" charset="0"/>
                <a:cs typeface="Calibri" panose="020F0502020204030204" pitchFamily="34" charset="0"/>
              </a:rPr>
              <a:t>Example:</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The probability of rolling an even or </a:t>
            </a:r>
            <a:r>
              <a:rPr lang="en-US" sz="2000" dirty="0" smtClean="0">
                <a:latin typeface="Calibri" panose="020F0502020204030204" pitchFamily="34" charset="0"/>
                <a:cs typeface="Calibri" panose="020F0502020204030204" pitchFamily="34" charset="0"/>
              </a:rPr>
              <a:t>an odd </a:t>
            </a:r>
            <a:r>
              <a:rPr lang="en-US" sz="2000" dirty="0">
                <a:latin typeface="Calibri" panose="020F0502020204030204" pitchFamily="34" charset="0"/>
                <a:cs typeface="Calibri" panose="020F0502020204030204" pitchFamily="34" charset="0"/>
              </a:rPr>
              <a:t>number on a fair die is 1.</a:t>
            </a:r>
          </a:p>
        </p:txBody>
      </p:sp>
      <p:sp>
        <p:nvSpPr>
          <p:cNvPr id="2" name="Title 1"/>
          <p:cNvSpPr>
            <a:spLocks noGrp="1"/>
          </p:cNvSpPr>
          <p:nvPr>
            <p:ph type="title"/>
          </p:nvPr>
        </p:nvSpPr>
        <p:spPr/>
        <p:txBody>
          <a:bodyPr/>
          <a:lstStyle/>
          <a:p>
            <a:r>
              <a:rPr lang="en-US" sz="2400" b="1" dirty="0" smtClean="0">
                <a:solidFill>
                  <a:srgbClr val="FF0000"/>
                </a:solidFill>
              </a:rPr>
              <a:t>Probability Basic Rules</a:t>
            </a:r>
            <a:endParaRPr lang="en-US" sz="2400" b="1" dirty="0">
              <a:solidFill>
                <a:srgbClr val="FF0000"/>
              </a:solidFill>
            </a:endParaRPr>
          </a:p>
        </p:txBody>
      </p:sp>
      <p:sp>
        <p:nvSpPr>
          <p:cNvPr id="8" name="Footer Placeholder 7"/>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7" name="Slide Number Placeholder 6"/>
          <p:cNvSpPr>
            <a:spLocks noGrp="1"/>
          </p:cNvSpPr>
          <p:nvPr>
            <p:ph type="sldNum" sz="quarter" idx="12"/>
          </p:nvPr>
        </p:nvSpPr>
        <p:spPr/>
        <p:txBody>
          <a:bodyPr/>
          <a:lstStyle/>
          <a:p>
            <a:fld id="{EF480BC3-CD3D-4FEB-A48B-371A3CA017FF}" type="slidenum">
              <a:rPr lang="en-US" smtClean="0"/>
              <a:pPr/>
              <a:t>13</a:t>
            </a:fld>
            <a:endParaRPr lang="en-US" dirty="0"/>
          </a:p>
        </p:txBody>
      </p:sp>
      <p:grpSp>
        <p:nvGrpSpPr>
          <p:cNvPr id="6" name="Group 5"/>
          <p:cNvGrpSpPr/>
          <p:nvPr/>
        </p:nvGrpSpPr>
        <p:grpSpPr>
          <a:xfrm>
            <a:off x="6574536" y="2971800"/>
            <a:ext cx="2147316" cy="2057400"/>
            <a:chOff x="6574536" y="2971800"/>
            <a:chExt cx="2147316" cy="205740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5779" b="50000"/>
            <a:stretch/>
          </p:blipFill>
          <p:spPr>
            <a:xfrm>
              <a:off x="6574536" y="2971800"/>
              <a:ext cx="2011680" cy="1959502"/>
            </a:xfrm>
            <a:prstGeom prst="rect">
              <a:avLst/>
            </a:prstGeom>
          </p:spPr>
        </p:pic>
        <p:sp>
          <p:nvSpPr>
            <p:cNvPr id="4" name="Oval 3"/>
            <p:cNvSpPr/>
            <p:nvPr/>
          </p:nvSpPr>
          <p:spPr bwMode="auto">
            <a:xfrm>
              <a:off x="8112252" y="4572000"/>
              <a:ext cx="609600" cy="457200"/>
            </a:xfrm>
            <a:prstGeom prst="ellipse">
              <a:avLst/>
            </a:prstGeom>
            <a:solidFill>
              <a:schemeClr val="bg1"/>
            </a:solidFill>
            <a:ln w="127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967313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530352" y="1444752"/>
            <a:ext cx="813816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42900" indent="-342900" eaLnBrk="1" hangingPunct="1">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If two events </a:t>
            </a:r>
            <a:r>
              <a:rPr lang="en-US" sz="2000" dirty="0">
                <a:latin typeface="Calibri" panose="020F0502020204030204" pitchFamily="34" charset="0"/>
                <a:cs typeface="Calibri" panose="020F0502020204030204" pitchFamily="34" charset="0"/>
              </a:rPr>
              <a:t>can’t occur at the same </a:t>
            </a:r>
            <a:r>
              <a:rPr lang="en-US" sz="2000" dirty="0" smtClean="0">
                <a:latin typeface="Calibri" panose="020F0502020204030204" pitchFamily="34" charset="0"/>
                <a:cs typeface="Calibri" panose="020F0502020204030204" pitchFamily="34" charset="0"/>
              </a:rPr>
              <a:t>time, they are called </a:t>
            </a:r>
            <a:r>
              <a:rPr lang="en-US" sz="2000" dirty="0">
                <a:latin typeface="Calibri" panose="020F0502020204030204" pitchFamily="34" charset="0"/>
                <a:cs typeface="Calibri" panose="020F0502020204030204" pitchFamily="34" charset="0"/>
              </a:rPr>
              <a:t>mutually </a:t>
            </a:r>
            <a:r>
              <a:rPr lang="en-US" sz="2000" dirty="0" smtClean="0">
                <a:latin typeface="Calibri" panose="020F0502020204030204" pitchFamily="34" charset="0"/>
                <a:cs typeface="Calibri" panose="020F0502020204030204" pitchFamily="34" charset="0"/>
              </a:rPr>
              <a:t>exclusive events. The </a:t>
            </a:r>
            <a:r>
              <a:rPr lang="en-US" sz="2000" dirty="0">
                <a:latin typeface="Calibri" panose="020F0502020204030204" pitchFamily="34" charset="0"/>
                <a:cs typeface="Calibri" panose="020F0502020204030204" pitchFamily="34" charset="0"/>
              </a:rPr>
              <a:t>probability of either one event or the other event happening is equal to the sum of the probabilities of the individual events.</a:t>
            </a:r>
          </a:p>
        </p:txBody>
      </p:sp>
      <p:sp>
        <p:nvSpPr>
          <p:cNvPr id="45060" name="Rectangle 4"/>
          <p:cNvSpPr>
            <a:spLocks noChangeArrowheads="1"/>
          </p:cNvSpPr>
          <p:nvPr/>
        </p:nvSpPr>
        <p:spPr bwMode="auto">
          <a:xfrm>
            <a:off x="3049495" y="2971800"/>
            <a:ext cx="311816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dirty="0">
                <a:latin typeface="Calibri" panose="020F0502020204030204" pitchFamily="34" charset="0"/>
                <a:cs typeface="Calibri" panose="020F0502020204030204" pitchFamily="34" charset="0"/>
              </a:rPr>
              <a:t>P(X or Y) = P(X)+P(Y)</a:t>
            </a:r>
          </a:p>
        </p:txBody>
      </p:sp>
      <p:sp>
        <p:nvSpPr>
          <p:cNvPr id="2" name="Title 1"/>
          <p:cNvSpPr>
            <a:spLocks noGrp="1"/>
          </p:cNvSpPr>
          <p:nvPr>
            <p:ph type="title"/>
          </p:nvPr>
        </p:nvSpPr>
        <p:spPr/>
        <p:txBody>
          <a:bodyPr/>
          <a:lstStyle/>
          <a:p>
            <a:r>
              <a:rPr lang="en-US" sz="2400" b="1" dirty="0" smtClean="0">
                <a:solidFill>
                  <a:srgbClr val="FF0000"/>
                </a:solidFill>
              </a:rPr>
              <a:t>Probability Basic Rules</a:t>
            </a:r>
            <a:endParaRPr lang="en-US" sz="2400" b="1" dirty="0">
              <a:solidFill>
                <a:srgbClr val="FF0000"/>
              </a:solidFill>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14</a:t>
            </a:fld>
            <a:endParaRPr lang="en-US" dirty="0"/>
          </a:p>
        </p:txBody>
      </p:sp>
    </p:spTree>
    <p:extLst>
      <p:ext uri="{BB962C8B-B14F-4D97-AF65-F5344CB8AC3E}">
        <p14:creationId xmlns:p14="http://schemas.microsoft.com/office/powerpoint/2010/main" val="348196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531906" y="1444752"/>
            <a:ext cx="8156448"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42900" indent="-342900" algn="l" eaLnBrk="1" hangingPunct="1">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If </a:t>
            </a:r>
            <a:r>
              <a:rPr lang="en-US" sz="2000" dirty="0">
                <a:latin typeface="Calibri" panose="020F0502020204030204" pitchFamily="34" charset="0"/>
                <a:cs typeface="Calibri" panose="020F0502020204030204" pitchFamily="34" charset="0"/>
              </a:rPr>
              <a:t>two events can happen at the same time, the probability of either event happening is equal to the sum of the probabilities of the individual events minus the probability of both events occurring simultaneously</a:t>
            </a:r>
            <a:r>
              <a:rPr lang="en-US" sz="2000" dirty="0" smtClean="0">
                <a:latin typeface="Calibri" panose="020F0502020204030204" pitchFamily="34" charset="0"/>
                <a:cs typeface="Calibri" panose="020F0502020204030204" pitchFamily="34" charset="0"/>
              </a:rPr>
              <a:t>.</a:t>
            </a:r>
          </a:p>
          <a:p>
            <a:pPr marL="342900" indent="-342900" algn="l" eaLnBrk="1" hangingPunct="1">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342900" indent="-342900" algn="l" eaLnBrk="1" hangingPunct="1">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800100" lvl="1" indent="-342900" eaLnBrk="1" hangingPunct="1">
              <a:buSzPct val="80000"/>
              <a:buFont typeface="Courier New" panose="02070309020205020404" pitchFamily="49" charset="0"/>
              <a:buChar char="o"/>
            </a:pPr>
            <a:r>
              <a:rPr lang="en-US" sz="2000" dirty="0" smtClean="0">
                <a:latin typeface="Calibri" panose="020F0502020204030204" pitchFamily="34" charset="0"/>
                <a:cs typeface="Calibri" panose="020F0502020204030204" pitchFamily="34" charset="0"/>
              </a:rPr>
              <a:t>If the two </a:t>
            </a:r>
            <a:r>
              <a:rPr lang="en-US" sz="2000" dirty="0">
                <a:latin typeface="Calibri" panose="020F0502020204030204" pitchFamily="34" charset="0"/>
                <a:cs typeface="Calibri" panose="020F0502020204030204" pitchFamily="34" charset="0"/>
              </a:rPr>
              <a:t>events are independent, the probability of both events occurring is equal </a:t>
            </a:r>
            <a:r>
              <a:rPr lang="en-US" sz="2000" dirty="0" smtClean="0">
                <a:latin typeface="Calibri" panose="020F0502020204030204" pitchFamily="34" charset="0"/>
                <a:cs typeface="Calibri" panose="020F0502020204030204" pitchFamily="34" charset="0"/>
              </a:rPr>
              <a:t>to:</a:t>
            </a:r>
          </a:p>
          <a:p>
            <a:pPr marL="800100" lvl="1" indent="-342900" eaLnBrk="1" hangingPunct="1">
              <a:buSzPct val="80000"/>
              <a:buFont typeface="Courier New" panose="02070309020205020404" pitchFamily="49" charset="0"/>
              <a:buChar char="o"/>
            </a:pPr>
            <a:endParaRPr lang="en-US" sz="2000" dirty="0">
              <a:latin typeface="Calibri" panose="020F0502020204030204" pitchFamily="34" charset="0"/>
              <a:cs typeface="Calibri" panose="020F0502020204030204" pitchFamily="34" charset="0"/>
            </a:endParaRPr>
          </a:p>
          <a:p>
            <a:pPr marL="800100" lvl="1" indent="-342900" eaLnBrk="1" hangingPunct="1">
              <a:buSzPct val="80000"/>
              <a:buFont typeface="Courier New" panose="02070309020205020404" pitchFamily="49" charset="0"/>
              <a:buChar char="o"/>
            </a:pPr>
            <a:endParaRPr lang="en-US" sz="2000" dirty="0" smtClean="0">
              <a:latin typeface="Calibri" panose="020F0502020204030204" pitchFamily="34" charset="0"/>
              <a:cs typeface="Calibri" panose="020F0502020204030204" pitchFamily="34" charset="0"/>
            </a:endParaRPr>
          </a:p>
          <a:p>
            <a:pPr marL="800100" lvl="1" indent="-342900" eaLnBrk="1" hangingPunct="1">
              <a:buSzPct val="80000"/>
              <a:buFont typeface="Courier New" panose="02070309020205020404" pitchFamily="49" charset="0"/>
              <a:buChar char="o"/>
            </a:pPr>
            <a:r>
              <a:rPr lang="en-US" sz="2000" dirty="0" smtClean="0">
                <a:latin typeface="Calibri" panose="020F0502020204030204" pitchFamily="34" charset="0"/>
                <a:cs typeface="Calibri" panose="020F0502020204030204" pitchFamily="34" charset="0"/>
              </a:rPr>
              <a:t>If the two events are dependent, the </a:t>
            </a:r>
            <a:r>
              <a:rPr lang="en-US" sz="2000" dirty="0">
                <a:latin typeface="Calibri" panose="020F0502020204030204" pitchFamily="34" charset="0"/>
                <a:cs typeface="Calibri" panose="020F0502020204030204" pitchFamily="34" charset="0"/>
              </a:rPr>
              <a:t>probability of </a:t>
            </a:r>
            <a:r>
              <a:rPr lang="en-US" sz="2000" dirty="0" smtClean="0">
                <a:latin typeface="Calibri" panose="020F0502020204030204" pitchFamily="34" charset="0"/>
                <a:cs typeface="Calibri" panose="020F0502020204030204" pitchFamily="34" charset="0"/>
              </a:rPr>
              <a:t>both events </a:t>
            </a:r>
            <a:r>
              <a:rPr lang="en-US" sz="2000" dirty="0">
                <a:latin typeface="Calibri" panose="020F0502020204030204" pitchFamily="34" charset="0"/>
                <a:cs typeface="Calibri" panose="020F0502020204030204" pitchFamily="34" charset="0"/>
              </a:rPr>
              <a:t>happening consecutively </a:t>
            </a:r>
            <a:r>
              <a:rPr lang="en-US" sz="2000" dirty="0" smtClean="0">
                <a:latin typeface="Calibri" panose="020F0502020204030204" pitchFamily="34" charset="0"/>
                <a:cs typeface="Calibri" panose="020F0502020204030204" pitchFamily="34" charset="0"/>
              </a:rPr>
              <a:t>is equal to:</a:t>
            </a:r>
          </a:p>
          <a:p>
            <a:pPr eaLnBrk="1" hangingPunct="1"/>
            <a:endParaRPr lang="en-US" sz="2000" dirty="0">
              <a:latin typeface="Calibri" panose="020F0502020204030204" pitchFamily="34" charset="0"/>
              <a:cs typeface="Calibri" panose="020F0502020204030204" pitchFamily="34" charset="0"/>
            </a:endParaRPr>
          </a:p>
          <a:p>
            <a:pPr eaLnBrk="1" hangingPunct="1"/>
            <a:endParaRPr lang="en-US" sz="2000" dirty="0" smtClean="0">
              <a:latin typeface="Calibri" panose="020F0502020204030204" pitchFamily="34" charset="0"/>
              <a:cs typeface="Calibri" panose="020F0502020204030204" pitchFamily="34" charset="0"/>
            </a:endParaRPr>
          </a:p>
          <a:p>
            <a:pPr marL="342900" eaLnBrk="1" hangingPunct="1"/>
            <a:r>
              <a:rPr lang="en-US" sz="2000" dirty="0" smtClean="0">
                <a:latin typeface="Calibri" panose="020F0502020204030204" pitchFamily="34" charset="0"/>
                <a:cs typeface="Calibri" panose="020F0502020204030204" pitchFamily="34" charset="0"/>
              </a:rPr>
              <a:t>Where P(Y/X) is the conditional probability of Y given that X has already occurred.</a:t>
            </a:r>
          </a:p>
          <a:p>
            <a:pPr marL="342900" indent="-342900" algn="l" eaLnBrk="1" hangingPunct="1">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l" eaLnBrk="1" hangingPunct="1">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342900" indent="-342900" algn="l" eaLnBrk="1" hangingPunct="1">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49156" name="Rectangle 4"/>
          <p:cNvSpPr>
            <a:spLocks noChangeArrowheads="1"/>
          </p:cNvSpPr>
          <p:nvPr/>
        </p:nvSpPr>
        <p:spPr bwMode="auto">
          <a:xfrm>
            <a:off x="2722776" y="2514600"/>
            <a:ext cx="36984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dirty="0">
                <a:latin typeface="Calibri" panose="020F0502020204030204" pitchFamily="34" charset="0"/>
                <a:cs typeface="Calibri" panose="020F0502020204030204" pitchFamily="34" charset="0"/>
              </a:rPr>
              <a:t>P(X or Y) = P(X) + P(Y) – P(X and Y)</a:t>
            </a:r>
          </a:p>
        </p:txBody>
      </p:sp>
      <p:sp>
        <p:nvSpPr>
          <p:cNvPr id="2" name="Title 1"/>
          <p:cNvSpPr>
            <a:spLocks noGrp="1"/>
          </p:cNvSpPr>
          <p:nvPr>
            <p:ph type="title"/>
          </p:nvPr>
        </p:nvSpPr>
        <p:spPr/>
        <p:txBody>
          <a:bodyPr/>
          <a:lstStyle/>
          <a:p>
            <a:r>
              <a:rPr lang="en-US" sz="2400" b="1" dirty="0" smtClean="0">
                <a:solidFill>
                  <a:srgbClr val="FF0000"/>
                </a:solidFill>
              </a:rPr>
              <a:t>Probability Basic Rules</a:t>
            </a:r>
            <a:endParaRPr lang="en-US" sz="2400" b="1" dirty="0">
              <a:solidFill>
                <a:srgbClr val="FF0000"/>
              </a:solidFill>
            </a:endParaRPr>
          </a:p>
        </p:txBody>
      </p:sp>
      <p:sp>
        <p:nvSpPr>
          <p:cNvPr id="8" name="Footer Placeholder 7"/>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EF480BC3-CD3D-4FEB-A48B-371A3CA017FF}" type="slidenum">
              <a:rPr lang="en-US" smtClean="0"/>
              <a:pPr/>
              <a:t>15</a:t>
            </a:fld>
            <a:endParaRPr lang="en-US" dirty="0"/>
          </a:p>
        </p:txBody>
      </p:sp>
      <p:sp>
        <p:nvSpPr>
          <p:cNvPr id="6" name="Rectangle 1028"/>
          <p:cNvSpPr>
            <a:spLocks noChangeArrowheads="1"/>
          </p:cNvSpPr>
          <p:nvPr/>
        </p:nvSpPr>
        <p:spPr bwMode="auto">
          <a:xfrm>
            <a:off x="3288636" y="3681162"/>
            <a:ext cx="256672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dirty="0">
                <a:latin typeface="Calibri" panose="020F0502020204030204" pitchFamily="34" charset="0"/>
                <a:cs typeface="Calibri" panose="020F0502020204030204" pitchFamily="34" charset="0"/>
              </a:rPr>
              <a:t>P(X and Y) = P(X) * P(Y)</a:t>
            </a:r>
          </a:p>
        </p:txBody>
      </p:sp>
      <p:sp>
        <p:nvSpPr>
          <p:cNvPr id="7" name="Rectangle 5"/>
          <p:cNvSpPr>
            <a:spLocks noChangeArrowheads="1"/>
          </p:cNvSpPr>
          <p:nvPr/>
        </p:nvSpPr>
        <p:spPr bwMode="auto">
          <a:xfrm>
            <a:off x="3180241" y="4900362"/>
            <a:ext cx="278351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dirty="0" smtClean="0">
                <a:latin typeface="Calibri" panose="020F0502020204030204" pitchFamily="34" charset="0"/>
                <a:cs typeface="Calibri" panose="020F0502020204030204" pitchFamily="34" charset="0"/>
              </a:rPr>
              <a:t>P(X </a:t>
            </a:r>
            <a:r>
              <a:rPr lang="en-US" sz="2000" dirty="0">
                <a:latin typeface="Calibri" panose="020F0502020204030204" pitchFamily="34" charset="0"/>
                <a:cs typeface="Calibri" panose="020F0502020204030204" pitchFamily="34" charset="0"/>
              </a:rPr>
              <a:t>and </a:t>
            </a:r>
            <a:r>
              <a:rPr lang="en-US" sz="2000" dirty="0" smtClean="0">
                <a:latin typeface="Calibri" panose="020F0502020204030204" pitchFamily="34" charset="0"/>
                <a:cs typeface="Calibri" panose="020F0502020204030204" pitchFamily="34" charset="0"/>
              </a:rPr>
              <a:t>Y) </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P(X) </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P(Y/X)</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912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9" name="Group 3"/>
          <p:cNvGrpSpPr>
            <a:grpSpLocks/>
          </p:cNvGrpSpPr>
          <p:nvPr/>
        </p:nvGrpSpPr>
        <p:grpSpPr bwMode="auto">
          <a:xfrm>
            <a:off x="533400" y="914400"/>
            <a:ext cx="184150" cy="4908550"/>
            <a:chOff x="336" y="528"/>
            <a:chExt cx="116" cy="3092"/>
          </a:xfrm>
        </p:grpSpPr>
        <p:sp>
          <p:nvSpPr>
            <p:cNvPr id="65577" name="Text Box 4"/>
            <p:cNvSpPr txBox="1">
              <a:spLocks noChangeArrowheads="1"/>
            </p:cNvSpPr>
            <p:nvPr/>
          </p:nvSpPr>
          <p:spPr bwMode="auto">
            <a:xfrm>
              <a:off x="336" y="528"/>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endParaRPr lang="en-US" sz="1600" b="1" dirty="0"/>
            </a:p>
          </p:txBody>
        </p:sp>
        <p:sp>
          <p:nvSpPr>
            <p:cNvPr id="65578" name="Text Box 5"/>
            <p:cNvSpPr txBox="1">
              <a:spLocks noChangeArrowheads="1"/>
            </p:cNvSpPr>
            <p:nvPr/>
          </p:nvSpPr>
          <p:spPr bwMode="auto">
            <a:xfrm>
              <a:off x="336" y="1536"/>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endParaRPr lang="en-US" sz="1600" b="1" dirty="0"/>
            </a:p>
          </p:txBody>
        </p:sp>
        <p:sp>
          <p:nvSpPr>
            <p:cNvPr id="65579" name="Text Box 6"/>
            <p:cNvSpPr txBox="1">
              <a:spLocks noChangeArrowheads="1"/>
            </p:cNvSpPr>
            <p:nvPr/>
          </p:nvSpPr>
          <p:spPr bwMode="auto">
            <a:xfrm>
              <a:off x="336" y="2400"/>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endParaRPr lang="en-US" sz="1600" b="1" dirty="0"/>
            </a:p>
          </p:txBody>
        </p:sp>
        <p:sp>
          <p:nvSpPr>
            <p:cNvPr id="65580" name="Text Box 7"/>
            <p:cNvSpPr txBox="1">
              <a:spLocks noChangeArrowheads="1"/>
            </p:cNvSpPr>
            <p:nvPr/>
          </p:nvSpPr>
          <p:spPr bwMode="auto">
            <a:xfrm>
              <a:off x="336" y="3408"/>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endParaRPr lang="en-US" sz="1600" b="1" dirty="0"/>
            </a:p>
          </p:txBody>
        </p:sp>
      </p:grpSp>
      <p:grpSp>
        <p:nvGrpSpPr>
          <p:cNvPr id="65540" name="Group 8"/>
          <p:cNvGrpSpPr>
            <a:grpSpLocks/>
          </p:cNvGrpSpPr>
          <p:nvPr/>
        </p:nvGrpSpPr>
        <p:grpSpPr bwMode="auto">
          <a:xfrm>
            <a:off x="4846919" y="1525246"/>
            <a:ext cx="4096172" cy="2055905"/>
            <a:chOff x="2471" y="422"/>
            <a:chExt cx="2871" cy="647"/>
          </a:xfrm>
        </p:grpSpPr>
        <p:pic>
          <p:nvPicPr>
            <p:cNvPr id="6557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7018" b="19897"/>
            <a:stretch>
              <a:fillRect/>
            </a:stretch>
          </p:blipFill>
          <p:spPr bwMode="auto">
            <a:xfrm>
              <a:off x="2798" y="422"/>
              <a:ext cx="2544" cy="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7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 y="575"/>
              <a:ext cx="876"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73" name="Text Box 11"/>
            <p:cNvSpPr txBox="1">
              <a:spLocks noChangeArrowheads="1"/>
            </p:cNvSpPr>
            <p:nvPr/>
          </p:nvSpPr>
          <p:spPr bwMode="auto">
            <a:xfrm>
              <a:off x="2471" y="633"/>
              <a:ext cx="40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800" dirty="0"/>
                <a:t>f(t)</a:t>
              </a:r>
            </a:p>
          </p:txBody>
        </p:sp>
        <p:sp>
          <p:nvSpPr>
            <p:cNvPr id="65574" name="Text Box 12"/>
            <p:cNvSpPr txBox="1">
              <a:spLocks noChangeArrowheads="1"/>
            </p:cNvSpPr>
            <p:nvPr/>
          </p:nvSpPr>
          <p:spPr bwMode="auto">
            <a:xfrm>
              <a:off x="2630" y="857"/>
              <a:ext cx="19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b="1" dirty="0"/>
                <a:t>0</a:t>
              </a:r>
            </a:p>
          </p:txBody>
        </p:sp>
        <p:sp>
          <p:nvSpPr>
            <p:cNvPr id="65576" name="Text Box 14"/>
            <p:cNvSpPr txBox="1">
              <a:spLocks noChangeArrowheads="1"/>
            </p:cNvSpPr>
            <p:nvPr/>
          </p:nvSpPr>
          <p:spPr bwMode="auto">
            <a:xfrm>
              <a:off x="3820" y="953"/>
              <a:ext cx="49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800" dirty="0"/>
                <a:t>Time</a:t>
              </a:r>
            </a:p>
          </p:txBody>
        </p:sp>
      </p:grpSp>
      <p:grpSp>
        <p:nvGrpSpPr>
          <p:cNvPr id="65541" name="Group 15"/>
          <p:cNvGrpSpPr>
            <a:grpSpLocks/>
          </p:cNvGrpSpPr>
          <p:nvPr/>
        </p:nvGrpSpPr>
        <p:grpSpPr bwMode="auto">
          <a:xfrm>
            <a:off x="4891822" y="3651531"/>
            <a:ext cx="4138863" cy="2662239"/>
            <a:chOff x="2071" y="1233"/>
            <a:chExt cx="3305" cy="1204"/>
          </a:xfrm>
        </p:grpSpPr>
        <p:pic>
          <p:nvPicPr>
            <p:cNvPr id="65565" name="Picture 16"/>
            <p:cNvPicPr>
              <a:picLocks noChangeAspect="1" noChangeArrowheads="1"/>
            </p:cNvPicPr>
            <p:nvPr/>
          </p:nvPicPr>
          <p:blipFill>
            <a:blip r:embed="rId5">
              <a:extLst>
                <a:ext uri="{28A0092B-C50C-407E-A947-70E740481C1C}">
                  <a14:useLocalDpi xmlns:a14="http://schemas.microsoft.com/office/drawing/2010/main" val="0"/>
                </a:ext>
              </a:extLst>
            </a:blip>
            <a:srcRect l="7018" b="17062"/>
            <a:stretch>
              <a:fillRect/>
            </a:stretch>
          </p:blipFill>
          <p:spPr bwMode="auto">
            <a:xfrm>
              <a:off x="2467" y="1233"/>
              <a:ext cx="2909" cy="1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66"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1" y="1545"/>
              <a:ext cx="1095" cy="42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65567" name="Text Box 18"/>
            <p:cNvSpPr txBox="1">
              <a:spLocks noChangeArrowheads="1"/>
            </p:cNvSpPr>
            <p:nvPr/>
          </p:nvSpPr>
          <p:spPr bwMode="auto">
            <a:xfrm>
              <a:off x="2071" y="1673"/>
              <a:ext cx="482" cy="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800" dirty="0"/>
                <a:t>F(t)</a:t>
              </a:r>
            </a:p>
          </p:txBody>
        </p:sp>
        <p:sp>
          <p:nvSpPr>
            <p:cNvPr id="65568" name="Text Box 19"/>
            <p:cNvSpPr txBox="1">
              <a:spLocks noChangeArrowheads="1"/>
            </p:cNvSpPr>
            <p:nvPr/>
          </p:nvSpPr>
          <p:spPr bwMode="auto">
            <a:xfrm>
              <a:off x="2640" y="1872"/>
              <a:ext cx="19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b="1" dirty="0"/>
                <a:t>0</a:t>
              </a:r>
            </a:p>
          </p:txBody>
        </p:sp>
        <p:sp>
          <p:nvSpPr>
            <p:cNvPr id="65569" name="Text Box 20"/>
            <p:cNvSpPr txBox="1">
              <a:spLocks noChangeArrowheads="1"/>
            </p:cNvSpPr>
            <p:nvPr/>
          </p:nvSpPr>
          <p:spPr bwMode="auto">
            <a:xfrm>
              <a:off x="2650" y="1255"/>
              <a:ext cx="17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b="1" dirty="0"/>
                <a:t>1</a:t>
              </a:r>
            </a:p>
          </p:txBody>
        </p:sp>
        <p:sp>
          <p:nvSpPr>
            <p:cNvPr id="65570" name="Text Box 21"/>
            <p:cNvSpPr txBox="1">
              <a:spLocks noChangeArrowheads="1"/>
            </p:cNvSpPr>
            <p:nvPr/>
          </p:nvSpPr>
          <p:spPr bwMode="auto">
            <a:xfrm>
              <a:off x="3637" y="2270"/>
              <a:ext cx="569" cy="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800" dirty="0"/>
                <a:t>Time</a:t>
              </a:r>
            </a:p>
          </p:txBody>
        </p:sp>
      </p:grpSp>
      <p:sp>
        <p:nvSpPr>
          <p:cNvPr id="65546" name="Text Box 37"/>
          <p:cNvSpPr txBox="1">
            <a:spLocks noChangeArrowheads="1"/>
          </p:cNvSpPr>
          <p:nvPr/>
        </p:nvSpPr>
        <p:spPr bwMode="auto">
          <a:xfrm>
            <a:off x="530352" y="3705425"/>
            <a:ext cx="4317478" cy="23237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spcAft>
                <a:spcPts val="600"/>
              </a:spcAft>
            </a:pPr>
            <a:r>
              <a:rPr lang="en-US" sz="2000" b="1" u="sng" dirty="0">
                <a:latin typeface="Calibri" panose="020F0502020204030204" pitchFamily="34" charset="0"/>
                <a:cs typeface="Calibri" panose="020F0502020204030204" pitchFamily="34" charset="0"/>
              </a:rPr>
              <a:t>Cumulative Density Function, F(t)</a:t>
            </a:r>
          </a:p>
          <a:p>
            <a:pPr marL="342900" indent="-342900" eaLnBrk="1" hangingPunct="1">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It displays the </a:t>
            </a:r>
            <a:r>
              <a:rPr lang="en-US" sz="2000" dirty="0">
                <a:latin typeface="Calibri" panose="020F0502020204030204" pitchFamily="34" charset="0"/>
                <a:cs typeface="Calibri" panose="020F0502020204030204" pitchFamily="34" charset="0"/>
              </a:rPr>
              <a:t>percentage of the population that has </a:t>
            </a:r>
            <a:r>
              <a:rPr lang="en-US" sz="2000" dirty="0" smtClean="0">
                <a:latin typeface="Calibri" panose="020F0502020204030204" pitchFamily="34" charset="0"/>
                <a:cs typeface="Calibri" panose="020F0502020204030204" pitchFamily="34" charset="0"/>
              </a:rPr>
              <a:t>failed at some specific time “t”.</a:t>
            </a:r>
            <a:endParaRPr lang="en-US" sz="2000" dirty="0">
              <a:latin typeface="Calibri" panose="020F0502020204030204" pitchFamily="34" charset="0"/>
              <a:cs typeface="Calibri" panose="020F0502020204030204" pitchFamily="34" charset="0"/>
            </a:endParaRPr>
          </a:p>
          <a:p>
            <a:pPr marL="342900" indent="-342900" eaLnBrk="1" hangingPunct="1">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It ranges </a:t>
            </a:r>
            <a:r>
              <a:rPr lang="en-US" sz="2000" dirty="0">
                <a:latin typeface="Calibri" panose="020F0502020204030204" pitchFamily="34" charset="0"/>
                <a:cs typeface="Calibri" panose="020F0502020204030204" pitchFamily="34" charset="0"/>
              </a:rPr>
              <a:t>between 0 and </a:t>
            </a:r>
            <a:r>
              <a:rPr lang="en-US" sz="2000" dirty="0" smtClean="0">
                <a:latin typeface="Calibri" panose="020F0502020204030204" pitchFamily="34" charset="0"/>
                <a:cs typeface="Calibri" panose="020F0502020204030204" pitchFamily="34" charset="0"/>
              </a:rPr>
              <a:t>1 and equals </a:t>
            </a:r>
            <a:r>
              <a:rPr lang="en-US" sz="2000" dirty="0">
                <a:latin typeface="Calibri" panose="020F0502020204030204" pitchFamily="34" charset="0"/>
                <a:cs typeface="Calibri" panose="020F0502020204030204" pitchFamily="34" charset="0"/>
              </a:rPr>
              <a:t>the area under </a:t>
            </a:r>
            <a:r>
              <a:rPr lang="en-US" sz="2000" dirty="0" smtClean="0">
                <a:latin typeface="Calibri" panose="020F0502020204030204" pitchFamily="34" charset="0"/>
                <a:cs typeface="Calibri" panose="020F0502020204030204" pitchFamily="34" charset="0"/>
              </a:rPr>
              <a:t>the f(t</a:t>
            </a:r>
            <a:r>
              <a:rPr lang="en-US" sz="2000" dirty="0">
                <a:latin typeface="Calibri" panose="020F0502020204030204" pitchFamily="34" charset="0"/>
                <a:cs typeface="Calibri" panose="020F0502020204030204" pitchFamily="34" charset="0"/>
              </a:rPr>
              <a:t>) curve up </a:t>
            </a:r>
            <a:r>
              <a:rPr lang="en-US" sz="2000" dirty="0" smtClean="0">
                <a:latin typeface="Calibri" panose="020F0502020204030204" pitchFamily="34" charset="0"/>
                <a:cs typeface="Calibri" panose="020F0502020204030204" pitchFamily="34" charset="0"/>
              </a:rPr>
              <a:t>to time “t”.</a:t>
            </a:r>
            <a:endParaRPr lang="en-US" sz="2000" dirty="0">
              <a:latin typeface="Calibri" panose="020F0502020204030204" pitchFamily="34" charset="0"/>
              <a:cs typeface="Calibri" panose="020F0502020204030204" pitchFamily="34" charset="0"/>
            </a:endParaRPr>
          </a:p>
        </p:txBody>
      </p:sp>
      <p:sp>
        <p:nvSpPr>
          <p:cNvPr id="65548" name="Text Box 39"/>
          <p:cNvSpPr txBox="1">
            <a:spLocks noChangeArrowheads="1"/>
          </p:cNvSpPr>
          <p:nvPr/>
        </p:nvSpPr>
        <p:spPr bwMode="auto">
          <a:xfrm>
            <a:off x="530353" y="1536192"/>
            <a:ext cx="4168126" cy="140038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spcAft>
                <a:spcPts val="600"/>
              </a:spcAft>
            </a:pPr>
            <a:r>
              <a:rPr lang="en-US" sz="2000" b="1" u="sng" dirty="0">
                <a:latin typeface="Calibri" panose="020F0502020204030204" pitchFamily="34" charset="0"/>
                <a:cs typeface="Calibri" panose="020F0502020204030204" pitchFamily="34" charset="0"/>
              </a:rPr>
              <a:t>Probability Density Function, f(t)</a:t>
            </a:r>
          </a:p>
          <a:p>
            <a:pPr marL="342900" indent="-342900" eaLnBrk="1" hangingPunct="1">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It describes where </a:t>
            </a:r>
            <a:r>
              <a:rPr lang="en-US" sz="2000" dirty="0">
                <a:latin typeface="Calibri" panose="020F0502020204030204" pitchFamily="34" charset="0"/>
                <a:cs typeface="Calibri" panose="020F0502020204030204" pitchFamily="34" charset="0"/>
              </a:rPr>
              <a:t>failures </a:t>
            </a:r>
            <a:r>
              <a:rPr lang="en-US" sz="2000" dirty="0" smtClean="0">
                <a:latin typeface="Calibri" panose="020F0502020204030204" pitchFamily="34" charset="0"/>
                <a:cs typeface="Calibri" panose="020F0502020204030204" pitchFamily="34" charset="0"/>
              </a:rPr>
              <a:t>occur </a:t>
            </a:r>
            <a:r>
              <a:rPr lang="en-US" sz="2000" dirty="0">
                <a:latin typeface="Calibri" panose="020F0502020204030204" pitchFamily="34" charset="0"/>
                <a:cs typeface="Calibri" panose="020F0502020204030204" pitchFamily="34" charset="0"/>
              </a:rPr>
              <a:t>over </a:t>
            </a:r>
            <a:r>
              <a:rPr lang="en-US" sz="2000" dirty="0" smtClean="0">
                <a:latin typeface="Calibri" panose="020F0502020204030204" pitchFamily="34" charset="0"/>
                <a:cs typeface="Calibri" panose="020F0502020204030204" pitchFamily="34" charset="0"/>
              </a:rPr>
              <a:t>time.</a:t>
            </a:r>
            <a:endParaRPr lang="en-US" sz="2000" dirty="0">
              <a:latin typeface="Calibri" panose="020F0502020204030204" pitchFamily="34" charset="0"/>
              <a:cs typeface="Calibri" panose="020F0502020204030204" pitchFamily="34" charset="0"/>
            </a:endParaRPr>
          </a:p>
          <a:p>
            <a:pPr marL="342900" indent="-342900" eaLnBrk="1" hangingPunct="1">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The area </a:t>
            </a:r>
            <a:r>
              <a:rPr lang="en-US" sz="2000" dirty="0">
                <a:latin typeface="Calibri" panose="020F0502020204030204" pitchFamily="34" charset="0"/>
                <a:cs typeface="Calibri" panose="020F0502020204030204" pitchFamily="34" charset="0"/>
              </a:rPr>
              <a:t>under curve </a:t>
            </a:r>
            <a:r>
              <a:rPr lang="en-US" sz="2000" dirty="0" smtClean="0">
                <a:latin typeface="Calibri" panose="020F0502020204030204" pitchFamily="34" charset="0"/>
                <a:cs typeface="Calibri" panose="020F0502020204030204" pitchFamily="34" charset="0"/>
              </a:rPr>
              <a:t>is always = 1.</a:t>
            </a:r>
            <a:endParaRPr lang="en-US" sz="2000" dirty="0">
              <a:latin typeface="Calibri" panose="020F0502020204030204" pitchFamily="34" charset="0"/>
              <a:cs typeface="Calibri" panose="020F0502020204030204" pitchFamily="34" charset="0"/>
            </a:endParaRPr>
          </a:p>
        </p:txBody>
      </p:sp>
      <p:sp>
        <p:nvSpPr>
          <p:cNvPr id="3" name="Rectangle 2"/>
          <p:cNvSpPr/>
          <p:nvPr/>
        </p:nvSpPr>
        <p:spPr>
          <a:xfrm>
            <a:off x="1866900" y="210312"/>
            <a:ext cx="5410200" cy="830997"/>
          </a:xfrm>
          <a:prstGeom prst="rect">
            <a:avLst/>
          </a:prstGeom>
        </p:spPr>
        <p:txBody>
          <a:bodyPr wrap="square">
            <a:spAutoFit/>
          </a:bodyPr>
          <a:lstStyle/>
          <a:p>
            <a:pPr algn="ctr" eaLnBrk="1" hangingPunct="1"/>
            <a:r>
              <a:rPr lang="en-US" sz="2400" b="1" dirty="0">
                <a:solidFill>
                  <a:srgbClr val="FF0000"/>
                </a:solidFill>
                <a:latin typeface="Calibri" panose="020F0502020204030204" pitchFamily="34" charset="0"/>
                <a:cs typeface="Calibri" panose="020F0502020204030204" pitchFamily="34" charset="0"/>
              </a:rPr>
              <a:t>Probability Related Functions</a:t>
            </a:r>
          </a:p>
          <a:p>
            <a:pPr algn="ctr" eaLnBrk="1" hangingPunct="1"/>
            <a:r>
              <a:rPr lang="en-US" sz="2400" b="1" dirty="0" smtClean="0">
                <a:solidFill>
                  <a:srgbClr val="FF0000"/>
                </a:solidFill>
                <a:latin typeface="Calibri" panose="020F0502020204030204" pitchFamily="34" charset="0"/>
                <a:cs typeface="Calibri" panose="020F0502020204030204" pitchFamily="34" charset="0"/>
              </a:rPr>
              <a:t>(Using Exponential for Illustration)</a:t>
            </a:r>
            <a:endParaRPr lang="en-US" sz="2400" b="1" dirty="0">
              <a:solidFill>
                <a:srgbClr val="FF0000"/>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16</a:t>
            </a:fld>
            <a:endParaRPr lang="en-US" dirty="0"/>
          </a:p>
        </p:txBody>
      </p:sp>
    </p:spTree>
    <p:extLst>
      <p:ext uri="{BB962C8B-B14F-4D97-AF65-F5344CB8AC3E}">
        <p14:creationId xmlns:p14="http://schemas.microsoft.com/office/powerpoint/2010/main" val="3086678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9" name="Group 3"/>
          <p:cNvGrpSpPr>
            <a:grpSpLocks/>
          </p:cNvGrpSpPr>
          <p:nvPr/>
        </p:nvGrpSpPr>
        <p:grpSpPr bwMode="auto">
          <a:xfrm>
            <a:off x="533400" y="914400"/>
            <a:ext cx="184150" cy="4908550"/>
            <a:chOff x="336" y="528"/>
            <a:chExt cx="116" cy="3092"/>
          </a:xfrm>
        </p:grpSpPr>
        <p:sp>
          <p:nvSpPr>
            <p:cNvPr id="65577" name="Text Box 4"/>
            <p:cNvSpPr txBox="1">
              <a:spLocks noChangeArrowheads="1"/>
            </p:cNvSpPr>
            <p:nvPr/>
          </p:nvSpPr>
          <p:spPr bwMode="auto">
            <a:xfrm>
              <a:off x="336" y="528"/>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endParaRPr lang="en-US" sz="1600" b="1" dirty="0"/>
            </a:p>
          </p:txBody>
        </p:sp>
        <p:sp>
          <p:nvSpPr>
            <p:cNvPr id="65578" name="Text Box 5"/>
            <p:cNvSpPr txBox="1">
              <a:spLocks noChangeArrowheads="1"/>
            </p:cNvSpPr>
            <p:nvPr/>
          </p:nvSpPr>
          <p:spPr bwMode="auto">
            <a:xfrm>
              <a:off x="336" y="1536"/>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endParaRPr lang="en-US" sz="1600" b="1" dirty="0"/>
            </a:p>
          </p:txBody>
        </p:sp>
        <p:sp>
          <p:nvSpPr>
            <p:cNvPr id="65579" name="Text Box 6"/>
            <p:cNvSpPr txBox="1">
              <a:spLocks noChangeArrowheads="1"/>
            </p:cNvSpPr>
            <p:nvPr/>
          </p:nvSpPr>
          <p:spPr bwMode="auto">
            <a:xfrm>
              <a:off x="336" y="2400"/>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endParaRPr lang="en-US" sz="1600" b="1" dirty="0"/>
            </a:p>
          </p:txBody>
        </p:sp>
        <p:sp>
          <p:nvSpPr>
            <p:cNvPr id="65580" name="Text Box 7"/>
            <p:cNvSpPr txBox="1">
              <a:spLocks noChangeArrowheads="1"/>
            </p:cNvSpPr>
            <p:nvPr/>
          </p:nvSpPr>
          <p:spPr bwMode="auto">
            <a:xfrm>
              <a:off x="336" y="3408"/>
              <a:ext cx="11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endParaRPr lang="en-US" sz="1600" b="1" dirty="0"/>
            </a:p>
          </p:txBody>
        </p:sp>
      </p:grpSp>
      <p:grpSp>
        <p:nvGrpSpPr>
          <p:cNvPr id="65542" name="Group 22"/>
          <p:cNvGrpSpPr>
            <a:grpSpLocks/>
          </p:cNvGrpSpPr>
          <p:nvPr/>
        </p:nvGrpSpPr>
        <p:grpSpPr bwMode="auto">
          <a:xfrm>
            <a:off x="4890773" y="1250951"/>
            <a:ext cx="3920312" cy="2246364"/>
            <a:chOff x="2393" y="2160"/>
            <a:chExt cx="3031" cy="953"/>
          </a:xfrm>
        </p:grpSpPr>
        <p:pic>
          <p:nvPicPr>
            <p:cNvPr id="65559"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l="8369" b="18173"/>
            <a:stretch>
              <a:fillRect/>
            </a:stretch>
          </p:blipFill>
          <p:spPr bwMode="auto">
            <a:xfrm>
              <a:off x="2873" y="2201"/>
              <a:ext cx="2551" cy="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60"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9" y="2347"/>
              <a:ext cx="2066" cy="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61" name="Text Box 25"/>
            <p:cNvSpPr txBox="1">
              <a:spLocks noChangeArrowheads="1"/>
            </p:cNvSpPr>
            <p:nvPr/>
          </p:nvSpPr>
          <p:spPr bwMode="auto">
            <a:xfrm>
              <a:off x="2393" y="2527"/>
              <a:ext cx="43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dirty="0"/>
                <a:t>R(t)</a:t>
              </a:r>
            </a:p>
          </p:txBody>
        </p:sp>
        <p:sp>
          <p:nvSpPr>
            <p:cNvPr id="65562" name="Text Box 26"/>
            <p:cNvSpPr txBox="1">
              <a:spLocks noChangeArrowheads="1"/>
            </p:cNvSpPr>
            <p:nvPr/>
          </p:nvSpPr>
          <p:spPr bwMode="auto">
            <a:xfrm>
              <a:off x="2688" y="2832"/>
              <a:ext cx="19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b="1" dirty="0"/>
                <a:t>0</a:t>
              </a:r>
            </a:p>
          </p:txBody>
        </p:sp>
        <p:sp>
          <p:nvSpPr>
            <p:cNvPr id="65563" name="Text Box 27"/>
            <p:cNvSpPr txBox="1">
              <a:spLocks noChangeArrowheads="1"/>
            </p:cNvSpPr>
            <p:nvPr/>
          </p:nvSpPr>
          <p:spPr bwMode="auto">
            <a:xfrm>
              <a:off x="2698" y="2160"/>
              <a:ext cx="17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b="1" dirty="0"/>
                <a:t>1</a:t>
              </a:r>
            </a:p>
          </p:txBody>
        </p:sp>
        <p:sp>
          <p:nvSpPr>
            <p:cNvPr id="65564" name="Text Box 28"/>
            <p:cNvSpPr txBox="1">
              <a:spLocks noChangeArrowheads="1"/>
            </p:cNvSpPr>
            <p:nvPr/>
          </p:nvSpPr>
          <p:spPr bwMode="auto">
            <a:xfrm>
              <a:off x="3894" y="2969"/>
              <a:ext cx="510"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dirty="0">
                  <a:cs typeface="Times New Roman" panose="02020603050405020304" pitchFamily="18" charset="0"/>
                </a:rPr>
                <a:t>Time</a:t>
              </a:r>
            </a:p>
          </p:txBody>
        </p:sp>
      </p:grpSp>
      <p:grpSp>
        <p:nvGrpSpPr>
          <p:cNvPr id="65543" name="Group 29"/>
          <p:cNvGrpSpPr>
            <a:grpSpLocks/>
          </p:cNvGrpSpPr>
          <p:nvPr/>
        </p:nvGrpSpPr>
        <p:grpSpPr bwMode="auto">
          <a:xfrm>
            <a:off x="4947793" y="3565672"/>
            <a:ext cx="3837562" cy="1861655"/>
            <a:chOff x="2412" y="3216"/>
            <a:chExt cx="2938" cy="997"/>
          </a:xfrm>
        </p:grpSpPr>
        <p:pic>
          <p:nvPicPr>
            <p:cNvPr id="65555"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l="5739" b="15912"/>
            <a:stretch>
              <a:fillRect/>
            </a:stretch>
          </p:blipFill>
          <p:spPr bwMode="auto">
            <a:xfrm>
              <a:off x="2845" y="3216"/>
              <a:ext cx="2505" cy="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56"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4" y="3268"/>
              <a:ext cx="1008"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57" name="Text Box 32"/>
            <p:cNvSpPr txBox="1">
              <a:spLocks noChangeArrowheads="1"/>
            </p:cNvSpPr>
            <p:nvPr/>
          </p:nvSpPr>
          <p:spPr bwMode="auto">
            <a:xfrm>
              <a:off x="2412" y="3543"/>
              <a:ext cx="421"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dirty="0"/>
                <a:t>h(t)</a:t>
              </a:r>
              <a:endParaRPr lang="en-US" sz="3200" dirty="0">
                <a:sym typeface="Symbol" pitchFamily="18" charset="2"/>
              </a:endParaRPr>
            </a:p>
          </p:txBody>
        </p:sp>
        <p:sp>
          <p:nvSpPr>
            <p:cNvPr id="65558" name="Text Box 33"/>
            <p:cNvSpPr txBox="1">
              <a:spLocks noChangeArrowheads="1"/>
            </p:cNvSpPr>
            <p:nvPr/>
          </p:nvSpPr>
          <p:spPr bwMode="auto">
            <a:xfrm>
              <a:off x="3848" y="4032"/>
              <a:ext cx="500"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1600" dirty="0">
                  <a:cs typeface="Times New Roman" panose="02020603050405020304" pitchFamily="18" charset="0"/>
                </a:rPr>
                <a:t>Time</a:t>
              </a:r>
            </a:p>
          </p:txBody>
        </p:sp>
      </p:grpSp>
      <p:sp>
        <p:nvSpPr>
          <p:cNvPr id="65547" name="Text Box 38"/>
          <p:cNvSpPr txBox="1">
            <a:spLocks noChangeArrowheads="1"/>
          </p:cNvSpPr>
          <p:nvPr/>
        </p:nvSpPr>
        <p:spPr bwMode="auto">
          <a:xfrm>
            <a:off x="530352" y="1536192"/>
            <a:ext cx="4162425" cy="20159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spcAft>
                <a:spcPts val="600"/>
              </a:spcAft>
            </a:pPr>
            <a:r>
              <a:rPr lang="en-US" sz="2000" u="sng" dirty="0">
                <a:latin typeface="Calibri" panose="020F0502020204030204" pitchFamily="34" charset="0"/>
                <a:cs typeface="Calibri" panose="020F0502020204030204" pitchFamily="34" charset="0"/>
              </a:rPr>
              <a:t>Reliability Function, R(t)</a:t>
            </a:r>
          </a:p>
          <a:p>
            <a:pPr marL="342900" indent="-342900" eaLnBrk="1" hangingPunct="1">
              <a:buFont typeface="Calibri" panose="020F0502020204030204" pitchFamily="34" charset="0"/>
              <a:buChar char="•"/>
            </a:pPr>
            <a:r>
              <a:rPr lang="en-US" sz="2000" dirty="0">
                <a:latin typeface="Calibri" panose="020F0502020204030204" pitchFamily="34" charset="0"/>
                <a:cs typeface="Calibri" panose="020F0502020204030204" pitchFamily="34" charset="0"/>
              </a:rPr>
              <a:t>For a given t, it represents the percentage that has survived to that </a:t>
            </a:r>
            <a:r>
              <a:rPr lang="en-US" sz="2000" dirty="0" smtClean="0">
                <a:latin typeface="Calibri" panose="020F0502020204030204" pitchFamily="34" charset="0"/>
                <a:cs typeface="Calibri" panose="020F0502020204030204" pitchFamily="34" charset="0"/>
              </a:rPr>
              <a:t>point.</a:t>
            </a:r>
            <a:endParaRPr lang="en-US" sz="2000" dirty="0">
              <a:latin typeface="Calibri" panose="020F0502020204030204" pitchFamily="34" charset="0"/>
              <a:cs typeface="Calibri" panose="020F0502020204030204" pitchFamily="34" charset="0"/>
            </a:endParaRPr>
          </a:p>
          <a:p>
            <a:pPr marL="342900" indent="-342900" eaLnBrk="1" hangingPunct="1">
              <a:buFont typeface="Calibri" panose="020F0502020204030204" pitchFamily="34" charset="0"/>
              <a:buChar char="•"/>
            </a:pPr>
            <a:r>
              <a:rPr lang="en-US" sz="2000" dirty="0">
                <a:latin typeface="Calibri" panose="020F0502020204030204" pitchFamily="34" charset="0"/>
                <a:cs typeface="Calibri" panose="020F0502020204030204" pitchFamily="34" charset="0"/>
              </a:rPr>
              <a:t>Is always between 0 and </a:t>
            </a:r>
            <a:r>
              <a:rPr lang="en-US" sz="2000" dirty="0" smtClean="0">
                <a:latin typeface="Calibri" panose="020F0502020204030204" pitchFamily="34" charset="0"/>
                <a:cs typeface="Calibri" panose="020F0502020204030204" pitchFamily="34" charset="0"/>
              </a:rPr>
              <a:t>1.</a:t>
            </a:r>
            <a:endParaRPr lang="en-US" sz="2000" dirty="0">
              <a:latin typeface="Calibri" panose="020F0502020204030204" pitchFamily="34" charset="0"/>
              <a:cs typeface="Calibri" panose="020F0502020204030204" pitchFamily="34" charset="0"/>
            </a:endParaRPr>
          </a:p>
          <a:p>
            <a:pPr marL="342900" indent="-342900" eaLnBrk="1" hangingPunct="1">
              <a:buFont typeface="Calibri" panose="020F0502020204030204" pitchFamily="34" charset="0"/>
              <a:buChar char="•"/>
            </a:pPr>
            <a:r>
              <a:rPr lang="en-US" sz="2000" dirty="0">
                <a:latin typeface="Calibri" panose="020F0502020204030204" pitchFamily="34" charset="0"/>
                <a:cs typeface="Calibri" panose="020F0502020204030204" pitchFamily="34" charset="0"/>
              </a:rPr>
              <a:t>R(t)=1-F(t)</a:t>
            </a:r>
          </a:p>
        </p:txBody>
      </p:sp>
      <p:sp>
        <p:nvSpPr>
          <p:cNvPr id="65549" name="Text Box 40"/>
          <p:cNvSpPr txBox="1">
            <a:spLocks noChangeArrowheads="1"/>
          </p:cNvSpPr>
          <p:nvPr/>
        </p:nvSpPr>
        <p:spPr bwMode="auto">
          <a:xfrm>
            <a:off x="530352" y="3796308"/>
            <a:ext cx="4148137" cy="140038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spcAft>
                <a:spcPts val="600"/>
              </a:spcAft>
            </a:pPr>
            <a:r>
              <a:rPr lang="en-US" sz="2000" u="sng" dirty="0">
                <a:latin typeface="Calibri" panose="020F0502020204030204" pitchFamily="34" charset="0"/>
                <a:cs typeface="Calibri" panose="020F0502020204030204" pitchFamily="34" charset="0"/>
              </a:rPr>
              <a:t>Hazard Function</a:t>
            </a:r>
          </a:p>
          <a:p>
            <a:pPr marL="342900" indent="-342900" eaLnBrk="1" hangingPunct="1">
              <a:buFontTx/>
              <a:buChar char="•"/>
            </a:pPr>
            <a:r>
              <a:rPr lang="en-US" sz="2000" dirty="0">
                <a:latin typeface="Calibri" panose="020F0502020204030204" pitchFamily="34" charset="0"/>
                <a:cs typeface="Calibri" panose="020F0502020204030204" pitchFamily="34" charset="0"/>
              </a:rPr>
              <a:t>h(t) is the instantaneous failure </a:t>
            </a:r>
            <a:r>
              <a:rPr lang="en-US" sz="2000" dirty="0" smtClean="0">
                <a:latin typeface="Calibri" panose="020F0502020204030204" pitchFamily="34" charset="0"/>
                <a:cs typeface="Calibri" panose="020F0502020204030204" pitchFamily="34" charset="0"/>
              </a:rPr>
              <a:t>rate at </a:t>
            </a:r>
            <a:r>
              <a:rPr lang="en-US" sz="2000" dirty="0">
                <a:latin typeface="Calibri" panose="020F0502020204030204" pitchFamily="34" charset="0"/>
                <a:cs typeface="Calibri" panose="020F0502020204030204" pitchFamily="34" charset="0"/>
              </a:rPr>
              <a:t>time </a:t>
            </a:r>
            <a:r>
              <a:rPr lang="en-US" sz="2000" dirty="0" smtClean="0">
                <a:latin typeface="Calibri" panose="020F0502020204030204" pitchFamily="34" charset="0"/>
                <a:cs typeface="Calibri" panose="020F0502020204030204" pitchFamily="34" charset="0"/>
              </a:rPr>
              <a:t>t.</a:t>
            </a:r>
            <a:endParaRPr lang="en-US" sz="2000" dirty="0">
              <a:latin typeface="Calibri" panose="020F0502020204030204" pitchFamily="34" charset="0"/>
              <a:cs typeface="Calibri" panose="020F0502020204030204" pitchFamily="34" charset="0"/>
            </a:endParaRPr>
          </a:p>
          <a:p>
            <a:pPr marL="342900" indent="-342900" eaLnBrk="1" hangingPunct="1">
              <a:buFontTx/>
              <a:buChar char="•"/>
            </a:pPr>
            <a:r>
              <a:rPr lang="en-US" sz="2000" dirty="0">
                <a:latin typeface="Calibri" panose="020F0502020204030204" pitchFamily="34" charset="0"/>
                <a:cs typeface="Calibri" panose="020F0502020204030204" pitchFamily="34" charset="0"/>
              </a:rPr>
              <a:t>h(t)=f(t)/(1-F(t))</a:t>
            </a:r>
          </a:p>
        </p:txBody>
      </p:sp>
      <p:grpSp>
        <p:nvGrpSpPr>
          <p:cNvPr id="65550" name="Group 2"/>
          <p:cNvGrpSpPr>
            <a:grpSpLocks/>
          </p:cNvGrpSpPr>
          <p:nvPr/>
        </p:nvGrpSpPr>
        <p:grpSpPr bwMode="auto">
          <a:xfrm>
            <a:off x="385402" y="5272938"/>
            <a:ext cx="8345432" cy="1391073"/>
            <a:chOff x="555155" y="5540375"/>
            <a:chExt cx="4345458" cy="815458"/>
          </a:xfrm>
        </p:grpSpPr>
        <p:sp>
          <p:nvSpPr>
            <p:cNvPr id="2" name="TextBox 1"/>
            <p:cNvSpPr txBox="1">
              <a:spLocks noRot="1" noChangeAspect="1" noMove="1" noResize="1" noEditPoints="1" noAdjustHandles="1" noChangeArrowheads="1" noChangeShapeType="1" noTextEdit="1"/>
            </p:cNvSpPr>
            <p:nvPr/>
          </p:nvSpPr>
          <p:spPr>
            <a:xfrm>
              <a:off x="555155" y="5864002"/>
              <a:ext cx="2338641" cy="418513"/>
            </a:xfrm>
            <a:prstGeom prst="rect">
              <a:avLst/>
            </a:prstGeom>
            <a:blipFill rotWithShape="1">
              <a:blip r:embed="rId8"/>
              <a:stretch>
                <a:fillRect t="-68116" b="-97101"/>
              </a:stretch>
            </a:blipFill>
          </p:spPr>
          <p:txBody>
            <a:bodyPr/>
            <a:lstStyle/>
            <a:p>
              <a:pPr>
                <a:defRPr/>
              </a:pPr>
              <a:r>
                <a:rPr lang="en-US" dirty="0"/>
                <a:t> </a:t>
              </a:r>
            </a:p>
          </p:txBody>
        </p:sp>
        <p:graphicFrame>
          <p:nvGraphicFramePr>
            <p:cNvPr id="65552" name="Object 2"/>
            <p:cNvGraphicFramePr>
              <a:graphicFrameLocks noChangeAspect="1"/>
            </p:cNvGraphicFramePr>
            <p:nvPr>
              <p:extLst/>
            </p:nvPr>
          </p:nvGraphicFramePr>
          <p:xfrm>
            <a:off x="2893796" y="5790683"/>
            <a:ext cx="1277937" cy="565150"/>
          </p:xfrm>
          <a:graphic>
            <a:graphicData uri="http://schemas.openxmlformats.org/presentationml/2006/ole">
              <mc:AlternateContent xmlns:mc="http://schemas.openxmlformats.org/markup-compatibility/2006">
                <mc:Choice xmlns:v="urn:schemas-microsoft-com:vml" Requires="v">
                  <p:oleObj spid="_x0000_s150557" name="Equation" r:id="rId9" imgW="1091726" imgH="482391" progId="Equation.3">
                    <p:embed/>
                  </p:oleObj>
                </mc:Choice>
                <mc:Fallback>
                  <p:oleObj name="Equation" r:id="rId9" imgW="1091726" imgH="4823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3796" y="5790683"/>
                          <a:ext cx="1277937"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5553" name="TextBox 3"/>
            <p:cNvSpPr txBox="1">
              <a:spLocks noChangeArrowheads="1"/>
            </p:cNvSpPr>
            <p:nvPr/>
          </p:nvSpPr>
          <p:spPr bwMode="auto">
            <a:xfrm>
              <a:off x="806199" y="5603271"/>
              <a:ext cx="4094414" cy="271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eaLnBrk="1" hangingPunct="1"/>
              <a:r>
                <a:rPr lang="en-US" sz="2000" dirty="0">
                  <a:latin typeface="Calibri" panose="020F0502020204030204" pitchFamily="34" charset="0"/>
                  <a:cs typeface="Calibri" panose="020F0502020204030204" pitchFamily="34" charset="0"/>
                </a:rPr>
                <a:t>Other general </a:t>
              </a:r>
              <a:r>
                <a:rPr lang="en-US" sz="2000" dirty="0" smtClean="0">
                  <a:latin typeface="Calibri" panose="020F0502020204030204" pitchFamily="34" charset="0"/>
                  <a:cs typeface="Calibri" panose="020F0502020204030204" pitchFamily="34" charset="0"/>
                </a:rPr>
                <a:t>relationships</a:t>
              </a:r>
              <a:endParaRPr lang="en-US" sz="2000" b="1" dirty="0">
                <a:latin typeface="Calibri" panose="020F0502020204030204" pitchFamily="34" charset="0"/>
                <a:cs typeface="Calibri" panose="020F0502020204030204" pitchFamily="34" charset="0"/>
              </a:endParaRPr>
            </a:p>
          </p:txBody>
        </p:sp>
        <p:sp>
          <p:nvSpPr>
            <p:cNvPr id="5" name="Rectangle 4"/>
            <p:cNvSpPr/>
            <p:nvPr/>
          </p:nvSpPr>
          <p:spPr bwMode="auto">
            <a:xfrm>
              <a:off x="671895" y="5540375"/>
              <a:ext cx="3649516" cy="784225"/>
            </a:xfrm>
            <a:prstGeom prst="rect">
              <a:avLst/>
            </a:prstGeom>
            <a:noFill/>
            <a:ln w="9525" cap="flat" cmpd="sng" algn="ctr">
              <a:solidFill>
                <a:schemeClr val="bg2">
                  <a:lumMod val="75000"/>
                </a:schemeClr>
              </a:solidFill>
              <a:prstDash val="solid"/>
              <a:miter lim="800000"/>
              <a:headEnd type="none" w="med" len="med"/>
              <a:tailEnd type="none" w="med" len="med"/>
            </a:ln>
            <a:effectLst/>
          </p:spPr>
          <p:txBody>
            <a:bodyPr wrap="none"/>
            <a:lstStyle/>
            <a:p>
              <a:pPr>
                <a:defRPr/>
              </a:pPr>
              <a:endParaRPr lang="en-US" dirty="0">
                <a:solidFill>
                  <a:schemeClr val="accent2">
                    <a:lumMod val="75000"/>
                  </a:schemeClr>
                </a:solidFill>
              </a:endParaRPr>
            </a:p>
          </p:txBody>
        </p:sp>
      </p:grpSp>
      <p:sp>
        <p:nvSpPr>
          <p:cNvPr id="29" name="Rectangle 28"/>
          <p:cNvSpPr/>
          <p:nvPr/>
        </p:nvSpPr>
        <p:spPr>
          <a:xfrm>
            <a:off x="1866900" y="210312"/>
            <a:ext cx="5410200" cy="830997"/>
          </a:xfrm>
          <a:prstGeom prst="rect">
            <a:avLst/>
          </a:prstGeom>
        </p:spPr>
        <p:txBody>
          <a:bodyPr wrap="square">
            <a:spAutoFit/>
          </a:bodyPr>
          <a:lstStyle/>
          <a:p>
            <a:pPr algn="ctr" eaLnBrk="1" hangingPunct="1"/>
            <a:r>
              <a:rPr lang="en-US" sz="2400" b="1" dirty="0">
                <a:solidFill>
                  <a:srgbClr val="FF0000"/>
                </a:solidFill>
                <a:latin typeface="Calibri" panose="020F0502020204030204" pitchFamily="34" charset="0"/>
                <a:cs typeface="Calibri" panose="020F0502020204030204" pitchFamily="34" charset="0"/>
              </a:rPr>
              <a:t>Probability Related Functions</a:t>
            </a:r>
          </a:p>
          <a:p>
            <a:pPr algn="ctr" eaLnBrk="1" hangingPunct="1"/>
            <a:r>
              <a:rPr lang="en-US" sz="2400" b="1" dirty="0">
                <a:solidFill>
                  <a:srgbClr val="FF0000"/>
                </a:solidFill>
                <a:latin typeface="Calibri" panose="020F0502020204030204" pitchFamily="34" charset="0"/>
                <a:cs typeface="Calibri" panose="020F0502020204030204" pitchFamily="34" charset="0"/>
              </a:rPr>
              <a:t>(Using Exponential for Illustration)</a:t>
            </a: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17</a:t>
            </a:fld>
            <a:endParaRPr lang="en-US" dirty="0"/>
          </a:p>
        </p:txBody>
      </p:sp>
    </p:spTree>
    <p:extLst>
      <p:ext uri="{BB962C8B-B14F-4D97-AF65-F5344CB8AC3E}">
        <p14:creationId xmlns:p14="http://schemas.microsoft.com/office/powerpoint/2010/main" val="3407260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a:xfrm>
            <a:off x="304800" y="3352800"/>
            <a:ext cx="8229600" cy="1143000"/>
          </a:xfrm>
        </p:spPr>
        <p:txBody>
          <a:bodyPr/>
          <a:lstStyle/>
          <a:p>
            <a:pPr lvl="1" algn="ctr"/>
            <a:r>
              <a:rPr lang="en-US" sz="4000" dirty="0" smtClean="0">
                <a:latin typeface="Calibri" panose="020F0502020204030204" pitchFamily="34" charset="0"/>
                <a:cs typeface="Calibri" panose="020F0502020204030204" pitchFamily="34" charset="0"/>
              </a:rPr>
              <a:t/>
            </a:r>
            <a:br>
              <a:rPr lang="en-US" sz="4000" dirty="0" smtClean="0">
                <a:latin typeface="Calibri" panose="020F0502020204030204" pitchFamily="34" charset="0"/>
                <a:cs typeface="Calibri" panose="020F0502020204030204" pitchFamily="34" charset="0"/>
              </a:rPr>
            </a:br>
            <a:r>
              <a:rPr lang="en-US" sz="2800" b="1" dirty="0" smtClean="0">
                <a:solidFill>
                  <a:srgbClr val="FF0000"/>
                </a:solidFill>
                <a:latin typeface="Calibri" panose="020F0502020204030204" pitchFamily="34" charset="0"/>
                <a:cs typeface="Calibri" panose="020F0502020204030204" pitchFamily="34" charset="0"/>
              </a:rPr>
              <a:t>Risk </a:t>
            </a:r>
            <a:r>
              <a:rPr lang="en-US" sz="2800" b="1" dirty="0">
                <a:solidFill>
                  <a:srgbClr val="FF0000"/>
                </a:solidFill>
                <a:latin typeface="Calibri" panose="020F0502020204030204" pitchFamily="34" charset="0"/>
                <a:cs typeface="Calibri" panose="020F0502020204030204" pitchFamily="34" charset="0"/>
              </a:rPr>
              <a:t>Assessment </a:t>
            </a:r>
            <a:r>
              <a:rPr lang="en-US" sz="2800" b="1" dirty="0" smtClean="0">
                <a:solidFill>
                  <a:srgbClr val="FF0000"/>
                </a:solidFill>
                <a:latin typeface="Calibri" panose="020F0502020204030204" pitchFamily="34" charset="0"/>
                <a:cs typeface="Calibri" panose="020F0502020204030204" pitchFamily="34" charset="0"/>
              </a:rPr>
              <a:t>Tools and Techniques</a:t>
            </a:r>
            <a:r>
              <a:rPr lang="en-US" sz="4000" b="1" dirty="0" smtClean="0">
                <a:latin typeface="Calibri" panose="020F0502020204030204" pitchFamily="34" charset="0"/>
                <a:cs typeface="Calibri" panose="020F0502020204030204" pitchFamily="34" charset="0"/>
              </a:rPr>
              <a:t/>
            </a:r>
            <a:br>
              <a:rPr lang="en-US" sz="4000" b="1" dirty="0" smtClean="0">
                <a:latin typeface="Calibri" panose="020F0502020204030204" pitchFamily="34" charset="0"/>
                <a:cs typeface="Calibri" panose="020F0502020204030204" pitchFamily="34" charset="0"/>
              </a:rPr>
            </a:br>
            <a:endParaRPr lang="en-US" sz="4000" b="1" dirty="0">
              <a:solidFill>
                <a:srgbClr val="254061"/>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18</a:t>
            </a:fld>
            <a:endParaRPr lang="en-US" dirty="0"/>
          </a:p>
        </p:txBody>
      </p:sp>
    </p:spTree>
    <p:extLst>
      <p:ext uri="{BB962C8B-B14F-4D97-AF65-F5344CB8AC3E}">
        <p14:creationId xmlns:p14="http://schemas.microsoft.com/office/powerpoint/2010/main" val="797266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smtClean="0">
                <a:solidFill>
                  <a:srgbClr val="FF0000"/>
                </a:solidFill>
              </a:rPr>
              <a:t>The Risk Matrix</a:t>
            </a:r>
            <a:endParaRPr lang="en-US" sz="2400" b="1" dirty="0">
              <a:solidFill>
                <a:srgbClr val="FF0000"/>
              </a:solidFill>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19</a:t>
            </a:fld>
            <a:endParaRPr lang="en-US" dirty="0"/>
          </a:p>
        </p:txBody>
      </p:sp>
      <p:sp>
        <p:nvSpPr>
          <p:cNvPr id="5" name="Rectangle 4"/>
          <p:cNvSpPr/>
          <p:nvPr/>
        </p:nvSpPr>
        <p:spPr>
          <a:xfrm>
            <a:off x="533400" y="1248101"/>
            <a:ext cx="8077199" cy="5632311"/>
          </a:xfrm>
          <a:prstGeom prst="rect">
            <a:avLst/>
          </a:prstGeom>
        </p:spPr>
        <p:txBody>
          <a:bodyPr wrap="square">
            <a:spAutoFit/>
          </a:bodyPr>
          <a:lstStyle/>
          <a:p>
            <a:pPr marL="342900" indent="-342900">
              <a:buFont typeface="Arial" panose="020B0604020202020204" pitchFamily="34" charset="0"/>
              <a:buChar char="•"/>
            </a:pPr>
            <a:r>
              <a:rPr lang="en-US" altLang="en-US" sz="2000" dirty="0">
                <a:latin typeface="Calibri" panose="020F0502020204030204" pitchFamily="34" charset="0"/>
              </a:rPr>
              <a:t>Purpose:</a:t>
            </a:r>
          </a:p>
          <a:p>
            <a:pPr marL="799684" lvl="1" indent="-342900">
              <a:buFont typeface="Courier New" panose="02070309020205020404" pitchFamily="49" charset="0"/>
              <a:buChar char="o"/>
            </a:pPr>
            <a:r>
              <a:rPr lang="en-US" altLang="en-US" sz="2000" dirty="0">
                <a:latin typeface="Calibri" panose="020F0502020204030204" pitchFamily="34" charset="0"/>
              </a:rPr>
              <a:t>Sort through a large amount of risks and determine which are most </a:t>
            </a:r>
            <a:r>
              <a:rPr lang="en-US" altLang="en-US" sz="2000" dirty="0" smtClean="0">
                <a:latin typeface="Calibri" panose="020F0502020204030204" pitchFamily="34" charset="0"/>
              </a:rPr>
              <a:t>important.</a:t>
            </a:r>
            <a:endParaRPr lang="en-US" altLang="en-US" sz="2000" dirty="0">
              <a:latin typeface="Calibri" panose="020F0502020204030204" pitchFamily="34" charset="0"/>
            </a:endParaRPr>
          </a:p>
          <a:p>
            <a:pPr marL="799684" lvl="1" indent="-342900">
              <a:buFont typeface="Courier New" panose="02070309020205020404" pitchFamily="49" charset="0"/>
              <a:buChar char="o"/>
            </a:pPr>
            <a:r>
              <a:rPr lang="en-US" altLang="en-US" sz="2000" dirty="0" smtClean="0">
                <a:latin typeface="Calibri" panose="020F0502020204030204" pitchFamily="34" charset="0"/>
              </a:rPr>
              <a:t>Separate </a:t>
            </a:r>
            <a:r>
              <a:rPr lang="en-US" altLang="en-US" sz="2000" dirty="0">
                <a:latin typeface="Calibri" panose="020F0502020204030204" pitchFamily="34" charset="0"/>
              </a:rPr>
              <a:t>out which risks should be dealt with first (the vital few risks) </a:t>
            </a:r>
            <a:r>
              <a:rPr lang="en-US" altLang="en-US" sz="2000" dirty="0" smtClean="0">
                <a:latin typeface="Calibri" panose="020F0502020204030204" pitchFamily="34" charset="0"/>
              </a:rPr>
              <a:t>when allocating resources.</a:t>
            </a:r>
            <a:endParaRPr lang="en-US" altLang="en-US" sz="2000" dirty="0">
              <a:latin typeface="Calibri" panose="020F0502020204030204" pitchFamily="34" charset="0"/>
            </a:endParaRPr>
          </a:p>
          <a:p>
            <a:pPr marL="342900" indent="-342900">
              <a:buFont typeface="Arial" panose="020B0604020202020204" pitchFamily="34" charset="0"/>
              <a:buChar char="•"/>
            </a:pPr>
            <a:r>
              <a:rPr lang="en-US" altLang="en-US" sz="2000" dirty="0">
                <a:latin typeface="Calibri" panose="020F0502020204030204" pitchFamily="34" charset="0"/>
              </a:rPr>
              <a:t>Description:</a:t>
            </a:r>
          </a:p>
          <a:p>
            <a:pPr marL="799684" lvl="1" indent="-342900">
              <a:buFont typeface="Courier New" panose="02070309020205020404" pitchFamily="49" charset="0"/>
              <a:buChar char="o"/>
            </a:pPr>
            <a:r>
              <a:rPr lang="en-US" altLang="en-US" sz="2000" dirty="0">
                <a:latin typeface="Calibri" panose="020F0502020204030204" pitchFamily="34" charset="0"/>
              </a:rPr>
              <a:t>Involves partitioning risks or groups of risks </a:t>
            </a:r>
            <a:r>
              <a:rPr lang="en-US" altLang="en-US" sz="2000" dirty="0" smtClean="0">
                <a:latin typeface="Calibri" panose="020F0502020204030204" pitchFamily="34" charset="0"/>
              </a:rPr>
              <a:t>and </a:t>
            </a:r>
            <a:r>
              <a:rPr lang="en-US" altLang="en-US" sz="2000" dirty="0">
                <a:latin typeface="Calibri" panose="020F0502020204030204" pitchFamily="34" charset="0"/>
              </a:rPr>
              <a:t>ranking risks or sets of risks based upon a criterion or set of </a:t>
            </a:r>
            <a:r>
              <a:rPr lang="en-US" altLang="en-US" sz="2000" dirty="0" smtClean="0">
                <a:latin typeface="Calibri" panose="020F0502020204030204" pitchFamily="34" charset="0"/>
              </a:rPr>
              <a:t>criteria.</a:t>
            </a:r>
            <a:endParaRPr lang="en-US" altLang="en-US" sz="2000" dirty="0">
              <a:latin typeface="Calibri" panose="020F0502020204030204" pitchFamily="34" charset="0"/>
            </a:endParaRPr>
          </a:p>
          <a:p>
            <a:pPr marL="799684" lvl="1" indent="-342900">
              <a:buFont typeface="Courier New" panose="02070309020205020404" pitchFamily="49" charset="0"/>
              <a:buChar char="o"/>
            </a:pPr>
            <a:r>
              <a:rPr lang="en-US" altLang="en-US" sz="2000" dirty="0" smtClean="0">
                <a:latin typeface="Calibri" panose="020F0502020204030204" pitchFamily="34" charset="0"/>
              </a:rPr>
              <a:t>Ranking </a:t>
            </a:r>
            <a:r>
              <a:rPr lang="en-US" altLang="en-US" sz="2000" dirty="0">
                <a:latin typeface="Calibri" panose="020F0502020204030204" pitchFamily="34" charset="0"/>
              </a:rPr>
              <a:t>should </a:t>
            </a:r>
            <a:r>
              <a:rPr lang="en-US" altLang="en-US" sz="2000" dirty="0" smtClean="0">
                <a:latin typeface="Calibri" panose="020F0502020204030204" pitchFamily="34" charset="0"/>
              </a:rPr>
              <a:t>yield </a:t>
            </a:r>
            <a:r>
              <a:rPr lang="en-US" altLang="en-US" sz="2000" dirty="0">
                <a:latin typeface="Calibri" panose="020F0502020204030204" pitchFamily="34" charset="0"/>
              </a:rPr>
              <a:t>the project’s “Primary Risks</a:t>
            </a:r>
            <a:r>
              <a:rPr lang="en-US" altLang="en-US" sz="2000" dirty="0" smtClean="0">
                <a:latin typeface="Calibri" panose="020F0502020204030204" pitchFamily="34" charset="0"/>
              </a:rPr>
              <a:t>”. </a:t>
            </a:r>
          </a:p>
          <a:p>
            <a:pPr marL="799684" lvl="1" indent="-342900">
              <a:buFont typeface="Courier New" panose="02070309020205020404" pitchFamily="49" charset="0"/>
              <a:buChar char="o"/>
            </a:pPr>
            <a:r>
              <a:rPr lang="en-US" altLang="en-US" sz="2000" dirty="0" smtClean="0">
                <a:latin typeface="Calibri" panose="020F0502020204030204" pitchFamily="34" charset="0"/>
              </a:rPr>
              <a:t>NPR 8000.4, Risk Management defines </a:t>
            </a:r>
            <a:r>
              <a:rPr lang="en-US" altLang="en-US" sz="2000" dirty="0">
                <a:latin typeface="Calibri" panose="020F0502020204030204" pitchFamily="34" charset="0"/>
              </a:rPr>
              <a:t>a Primary Risk as those undesirable events (risks) having both high probability and high </a:t>
            </a:r>
            <a:r>
              <a:rPr lang="en-US" altLang="en-US" sz="2000" dirty="0" smtClean="0">
                <a:latin typeface="Calibri" panose="020F0502020204030204" pitchFamily="34" charset="0"/>
              </a:rPr>
              <a:t>impact/severity.</a:t>
            </a:r>
            <a:endParaRPr lang="en-US" altLang="en-US" sz="2000" dirty="0">
              <a:latin typeface="Calibri" panose="020F0502020204030204" pitchFamily="34" charset="0"/>
            </a:endParaRPr>
          </a:p>
          <a:p>
            <a:pPr marL="799684" lvl="1" indent="-342900">
              <a:buFont typeface="Courier New" panose="02070309020205020404" pitchFamily="49" charset="0"/>
              <a:buChar char="o"/>
            </a:pPr>
            <a:r>
              <a:rPr lang="en-US" altLang="en-US" sz="2000" dirty="0">
                <a:latin typeface="Calibri" panose="020F0502020204030204" pitchFamily="34" charset="0"/>
              </a:rPr>
              <a:t>Characterization of a Primary Risk as “Acceptable” shall be supported by rationale, with concurrence of the Governing Program Management Council (GPMC), that all reasonable mitigation options </a:t>
            </a:r>
            <a:r>
              <a:rPr lang="en-US" altLang="en-US" sz="2000" dirty="0" smtClean="0">
                <a:latin typeface="Calibri" panose="020F0502020204030204" pitchFamily="34" charset="0"/>
              </a:rPr>
              <a:t>within </a:t>
            </a:r>
            <a:r>
              <a:rPr lang="en-US" altLang="en-US" sz="2000" dirty="0">
                <a:latin typeface="Calibri" panose="020F0502020204030204" pitchFamily="34" charset="0"/>
              </a:rPr>
              <a:t>cost, schedule, and technical </a:t>
            </a:r>
            <a:r>
              <a:rPr lang="en-US" altLang="en-US" sz="2000" dirty="0" smtClean="0">
                <a:latin typeface="Calibri" panose="020F0502020204030204" pitchFamily="34" charset="0"/>
              </a:rPr>
              <a:t>constraints </a:t>
            </a:r>
            <a:r>
              <a:rPr lang="en-US" altLang="en-US" sz="2000" dirty="0">
                <a:latin typeface="Calibri" panose="020F0502020204030204" pitchFamily="34" charset="0"/>
              </a:rPr>
              <a:t>have been </a:t>
            </a:r>
            <a:r>
              <a:rPr lang="en-US" altLang="en-US" sz="2000" dirty="0" smtClean="0">
                <a:latin typeface="Calibri" panose="020F0502020204030204" pitchFamily="34" charset="0"/>
              </a:rPr>
              <a:t>instituted.</a:t>
            </a:r>
            <a:endParaRPr lang="en-US" altLang="en-US" sz="2000" dirty="0">
              <a:latin typeface="Calibri" panose="020F0502020204030204" pitchFamily="34" charset="0"/>
            </a:endParaRPr>
          </a:p>
          <a:p>
            <a:pPr marL="285750" indent="-285750">
              <a:buFont typeface="Arial" panose="020B0604020202020204" pitchFamily="34" charset="0"/>
              <a:buChar char="•"/>
            </a:pPr>
            <a:endParaRPr lang="en-US" altLang="en-US" sz="2000" dirty="0">
              <a:latin typeface="Calibri" panose="020F0502020204030204" pitchFamily="34" charset="0"/>
            </a:endParaRPr>
          </a:p>
        </p:txBody>
      </p:sp>
    </p:spTree>
    <p:extLst>
      <p:ext uri="{BB962C8B-B14F-4D97-AF65-F5344CB8AC3E}">
        <p14:creationId xmlns:p14="http://schemas.microsoft.com/office/powerpoint/2010/main" val="2966400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solidFill>
                  <a:srgbClr val="FF0000"/>
                </a:solidFill>
              </a:rPr>
              <a:t>Agenda</a:t>
            </a:r>
            <a:endParaRPr lang="en-US" sz="2400" b="1" dirty="0">
              <a:solidFill>
                <a:srgbClr val="FF0000"/>
              </a:solidFill>
            </a:endParaRPr>
          </a:p>
        </p:txBody>
      </p:sp>
      <p:sp>
        <p:nvSpPr>
          <p:cNvPr id="2" name="Content Placeholder 1"/>
          <p:cNvSpPr>
            <a:spLocks noGrp="1"/>
          </p:cNvSpPr>
          <p:nvPr>
            <p:ph idx="1"/>
          </p:nvPr>
        </p:nvSpPr>
        <p:spPr>
          <a:xfrm>
            <a:off x="530352" y="1207002"/>
            <a:ext cx="8385625" cy="5258098"/>
          </a:xfrm>
        </p:spPr>
        <p:txBody>
          <a:bodyPr>
            <a:normAutofit/>
          </a:bodyPr>
          <a:lstStyle/>
          <a:p>
            <a:pPr marL="342900" indent="-342900">
              <a:buFont typeface="Wingdings" panose="05000000000000000000" pitchFamily="2" charset="2"/>
              <a:buChar char="Ø"/>
            </a:pPr>
            <a:r>
              <a:rPr lang="en-US" sz="1600" b="1" dirty="0" smtClean="0">
                <a:solidFill>
                  <a:schemeClr val="tx1"/>
                </a:solidFill>
              </a:rPr>
              <a:t>Introductory Material</a:t>
            </a:r>
          </a:p>
          <a:p>
            <a:pPr lvl="1">
              <a:buFont typeface="Wingdings" panose="05000000000000000000" pitchFamily="2" charset="2"/>
              <a:buChar char="§"/>
            </a:pPr>
            <a:r>
              <a:rPr lang="en-US" sz="1600" dirty="0" smtClean="0">
                <a:solidFill>
                  <a:schemeClr val="tx1"/>
                </a:solidFill>
              </a:rPr>
              <a:t>Definitions</a:t>
            </a:r>
          </a:p>
          <a:p>
            <a:pPr lvl="1">
              <a:buFont typeface="Wingdings" panose="05000000000000000000" pitchFamily="2" charset="2"/>
              <a:buChar char="§"/>
            </a:pPr>
            <a:r>
              <a:rPr lang="en-US" sz="1600" dirty="0" smtClean="0">
                <a:solidFill>
                  <a:schemeClr val="tx1"/>
                </a:solidFill>
              </a:rPr>
              <a:t>Probability Basics</a:t>
            </a:r>
          </a:p>
          <a:p>
            <a:pPr marL="342900" indent="-342900">
              <a:buFont typeface="Wingdings" panose="05000000000000000000" pitchFamily="2" charset="2"/>
              <a:buChar char="Ø"/>
            </a:pPr>
            <a:r>
              <a:rPr lang="en-US" sz="1600" b="1" dirty="0" smtClean="0">
                <a:solidFill>
                  <a:schemeClr val="tx1"/>
                </a:solidFill>
              </a:rPr>
              <a:t>Risk </a:t>
            </a:r>
            <a:r>
              <a:rPr lang="en-US" sz="1600" b="1" dirty="0">
                <a:solidFill>
                  <a:schemeClr val="tx1"/>
                </a:solidFill>
              </a:rPr>
              <a:t>Assessment Tools and </a:t>
            </a:r>
            <a:r>
              <a:rPr lang="en-US" sz="1600" b="1" dirty="0" smtClean="0">
                <a:solidFill>
                  <a:schemeClr val="tx1"/>
                </a:solidFill>
              </a:rPr>
              <a:t>Techniques</a:t>
            </a:r>
          </a:p>
          <a:p>
            <a:pPr lvl="1">
              <a:buFont typeface="Wingdings" panose="05000000000000000000" pitchFamily="2" charset="2"/>
              <a:buChar char="§"/>
            </a:pPr>
            <a:r>
              <a:rPr lang="en-US" sz="1600" dirty="0" smtClean="0">
                <a:solidFill>
                  <a:schemeClr val="tx1"/>
                </a:solidFill>
              </a:rPr>
              <a:t>Risk Matrix</a:t>
            </a:r>
          </a:p>
          <a:p>
            <a:pPr lvl="1">
              <a:buFont typeface="Wingdings" panose="05000000000000000000" pitchFamily="2" charset="2"/>
              <a:buChar char="§"/>
            </a:pPr>
            <a:r>
              <a:rPr lang="en-US" sz="1600" dirty="0" smtClean="0">
                <a:solidFill>
                  <a:schemeClr val="tx1"/>
                </a:solidFill>
              </a:rPr>
              <a:t>Probabilistic </a:t>
            </a:r>
            <a:r>
              <a:rPr lang="en-US" sz="1600" dirty="0">
                <a:solidFill>
                  <a:schemeClr val="tx1"/>
                </a:solidFill>
              </a:rPr>
              <a:t>Risk Assessment (PRA</a:t>
            </a:r>
            <a:r>
              <a:rPr lang="en-US" sz="1600" dirty="0" smtClean="0">
                <a:solidFill>
                  <a:schemeClr val="tx1"/>
                </a:solidFill>
              </a:rPr>
              <a:t>) </a:t>
            </a:r>
            <a:endParaRPr lang="en-US" sz="1600" b="1" dirty="0" smtClean="0">
              <a:solidFill>
                <a:schemeClr val="tx1"/>
              </a:solidFill>
            </a:endParaRPr>
          </a:p>
          <a:p>
            <a:pPr lvl="1">
              <a:buFont typeface="Wingdings" panose="05000000000000000000" pitchFamily="2" charset="2"/>
              <a:buChar char="§"/>
            </a:pPr>
            <a:r>
              <a:rPr lang="en-US" sz="1600" dirty="0" smtClean="0">
                <a:solidFill>
                  <a:schemeClr val="tx1"/>
                </a:solidFill>
              </a:rPr>
              <a:t>Fault </a:t>
            </a:r>
            <a:r>
              <a:rPr lang="en-US" sz="1600" dirty="0">
                <a:solidFill>
                  <a:schemeClr val="tx1"/>
                </a:solidFill>
              </a:rPr>
              <a:t>Tree Analysis (</a:t>
            </a:r>
            <a:r>
              <a:rPr lang="en-US" sz="1600" dirty="0" smtClean="0">
                <a:solidFill>
                  <a:schemeClr val="tx1"/>
                </a:solidFill>
              </a:rPr>
              <a:t>FTA)</a:t>
            </a:r>
          </a:p>
          <a:p>
            <a:pPr lvl="1">
              <a:buFont typeface="Wingdings" panose="05000000000000000000" pitchFamily="2" charset="2"/>
              <a:buChar char="§"/>
            </a:pPr>
            <a:r>
              <a:rPr lang="en-US" sz="1600" dirty="0" smtClean="0">
                <a:solidFill>
                  <a:schemeClr val="tx1"/>
                </a:solidFill>
              </a:rPr>
              <a:t>Event </a:t>
            </a:r>
            <a:r>
              <a:rPr lang="en-US" sz="1600" dirty="0">
                <a:solidFill>
                  <a:schemeClr val="tx1"/>
                </a:solidFill>
              </a:rPr>
              <a:t>Sequence Diagram (</a:t>
            </a:r>
            <a:r>
              <a:rPr lang="en-US" sz="1600" dirty="0" smtClean="0">
                <a:solidFill>
                  <a:schemeClr val="tx1"/>
                </a:solidFill>
              </a:rPr>
              <a:t>ESD)</a:t>
            </a:r>
          </a:p>
          <a:p>
            <a:pPr lvl="1">
              <a:buFont typeface="Wingdings" panose="05000000000000000000" pitchFamily="2" charset="2"/>
              <a:buChar char="§"/>
            </a:pPr>
            <a:r>
              <a:rPr lang="en-US" sz="1600" dirty="0" smtClean="0">
                <a:solidFill>
                  <a:schemeClr val="tx1"/>
                </a:solidFill>
              </a:rPr>
              <a:t>Event </a:t>
            </a:r>
            <a:r>
              <a:rPr lang="en-US" sz="1600" dirty="0">
                <a:solidFill>
                  <a:schemeClr val="tx1"/>
                </a:solidFill>
              </a:rPr>
              <a:t>Tree </a:t>
            </a:r>
            <a:r>
              <a:rPr lang="en-US" sz="1600" dirty="0" smtClean="0">
                <a:solidFill>
                  <a:schemeClr val="tx1"/>
                </a:solidFill>
              </a:rPr>
              <a:t>Analysis </a:t>
            </a:r>
            <a:r>
              <a:rPr lang="en-US" sz="1600" dirty="0">
                <a:solidFill>
                  <a:schemeClr val="tx1"/>
                </a:solidFill>
              </a:rPr>
              <a:t>(</a:t>
            </a:r>
            <a:r>
              <a:rPr lang="en-US" sz="1600" dirty="0" smtClean="0">
                <a:solidFill>
                  <a:schemeClr val="tx1"/>
                </a:solidFill>
              </a:rPr>
              <a:t>ETA)</a:t>
            </a:r>
          </a:p>
          <a:p>
            <a:pPr lvl="1">
              <a:buFont typeface="Wingdings" panose="05000000000000000000" pitchFamily="2" charset="2"/>
              <a:buChar char="§"/>
            </a:pPr>
            <a:r>
              <a:rPr lang="en-US" sz="1600" dirty="0" smtClean="0">
                <a:solidFill>
                  <a:schemeClr val="tx1"/>
                </a:solidFill>
              </a:rPr>
              <a:t>Bayesian </a:t>
            </a:r>
            <a:r>
              <a:rPr lang="en-US" sz="1600" dirty="0">
                <a:solidFill>
                  <a:schemeClr val="tx1"/>
                </a:solidFill>
              </a:rPr>
              <a:t>Analysis </a:t>
            </a:r>
            <a:endParaRPr lang="en-US" sz="1600" dirty="0" smtClean="0">
              <a:solidFill>
                <a:schemeClr val="tx1"/>
              </a:solidFill>
            </a:endParaRPr>
          </a:p>
          <a:p>
            <a:pPr marL="342900" indent="-342900">
              <a:buFont typeface="Wingdings" panose="05000000000000000000" pitchFamily="2" charset="2"/>
              <a:buChar char="Ø"/>
            </a:pPr>
            <a:r>
              <a:rPr lang="en-US" sz="1600" b="1" dirty="0" smtClean="0">
                <a:solidFill>
                  <a:schemeClr val="tx1"/>
                </a:solidFill>
              </a:rPr>
              <a:t>Risk Assessment Related Tools and Techniques</a:t>
            </a:r>
          </a:p>
          <a:p>
            <a:pPr lvl="1">
              <a:buFont typeface="Wingdings" panose="05000000000000000000" pitchFamily="2" charset="2"/>
              <a:buChar char="§"/>
            </a:pPr>
            <a:r>
              <a:rPr lang="en-US" sz="1600" dirty="0"/>
              <a:t>Hazard </a:t>
            </a:r>
            <a:r>
              <a:rPr lang="en-US" sz="1600" dirty="0" smtClean="0"/>
              <a:t>Analysis, Failure </a:t>
            </a:r>
            <a:r>
              <a:rPr lang="en-US" sz="1600" dirty="0" smtClean="0">
                <a:solidFill>
                  <a:schemeClr val="tx1"/>
                </a:solidFill>
              </a:rPr>
              <a:t>Modes Effects Analysis/Critical Items List (FMEA/CIL), Reliability Predictions, Reliability Demonstration, and Ishikawa Chart (Cause and Effect Diagram)</a:t>
            </a:r>
          </a:p>
          <a:p>
            <a:pPr marL="342900" indent="-342900">
              <a:buFont typeface="Wingdings" panose="05000000000000000000" pitchFamily="2" charset="2"/>
              <a:buChar char="Ø"/>
            </a:pPr>
            <a:r>
              <a:rPr lang="en-US" sz="1600" b="1" dirty="0"/>
              <a:t>References</a:t>
            </a:r>
          </a:p>
          <a:p>
            <a:pPr marL="342900" indent="-342900">
              <a:buFont typeface="Wingdings" panose="05000000000000000000" pitchFamily="2" charset="2"/>
              <a:buChar char="Ø"/>
            </a:pPr>
            <a:r>
              <a:rPr lang="en-US" sz="1600" b="1" dirty="0" smtClean="0">
                <a:solidFill>
                  <a:schemeClr val="tx1"/>
                </a:solidFill>
              </a:rPr>
              <a:t>Concluding Remarks</a:t>
            </a:r>
            <a:endParaRPr lang="en-US" sz="1600" b="1" dirty="0">
              <a:solidFill>
                <a:schemeClr val="tx1"/>
              </a:solidFill>
            </a:endParaRPr>
          </a:p>
          <a:p>
            <a:pPr marL="0" indent="0">
              <a:buNone/>
            </a:pPr>
            <a:endParaRPr lang="en-US" sz="1600" dirty="0" smtClean="0">
              <a:solidFill>
                <a:schemeClr val="tx1"/>
              </a:solidFill>
            </a:endParaRPr>
          </a:p>
          <a:p>
            <a:pPr>
              <a:buFont typeface="Arial" panose="020B0604020202020204" pitchFamily="34" charset="0"/>
              <a:buChar char="•"/>
            </a:pPr>
            <a:endParaRPr lang="en-US" sz="1600" dirty="0">
              <a:solidFill>
                <a:schemeClr val="tx1"/>
              </a:solidFill>
            </a:endParaRPr>
          </a:p>
        </p:txBody>
      </p:sp>
      <p:sp>
        <p:nvSpPr>
          <p:cNvPr id="5" name="Footer Placeholder 4"/>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EF480BC3-CD3D-4FEB-A48B-371A3CA017FF}" type="slidenum">
              <a:rPr lang="en-US" smtClean="0"/>
              <a:pPr/>
              <a:t>2</a:t>
            </a:fld>
            <a:endParaRPr lang="en-US" dirty="0"/>
          </a:p>
        </p:txBody>
      </p:sp>
    </p:spTree>
    <p:extLst>
      <p:ext uri="{BB962C8B-B14F-4D97-AF65-F5344CB8AC3E}">
        <p14:creationId xmlns:p14="http://schemas.microsoft.com/office/powerpoint/2010/main" val="60208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1026"/>
          <p:cNvSpPr>
            <a:spLocks noGrp="1" noChangeArrowheads="1"/>
          </p:cNvSpPr>
          <p:nvPr>
            <p:ph type="title"/>
          </p:nvPr>
        </p:nvSpPr>
        <p:spPr>
          <a:xfrm>
            <a:off x="838200" y="210312"/>
            <a:ext cx="7620000" cy="996696"/>
          </a:xfrm>
          <a:noFill/>
          <a:ln/>
        </p:spPr>
        <p:txBody>
          <a:bodyPr/>
          <a:lstStyle/>
          <a:p>
            <a:pPr>
              <a:lnSpc>
                <a:spcPct val="90000"/>
              </a:lnSpc>
            </a:pPr>
            <a:r>
              <a:rPr lang="en-US" altLang="en-US" sz="2400" b="1" dirty="0">
                <a:solidFill>
                  <a:srgbClr val="FF0000"/>
                </a:solidFill>
              </a:rPr>
              <a:t>Standardized Agency 5x5 Risk Matrix</a:t>
            </a: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20</a:t>
            </a:fld>
            <a:endParaRPr lang="en-US" dirty="0"/>
          </a:p>
        </p:txBody>
      </p:sp>
      <p:grpSp>
        <p:nvGrpSpPr>
          <p:cNvPr id="440325" name="Group 1029"/>
          <p:cNvGrpSpPr>
            <a:grpSpLocks/>
          </p:cNvGrpSpPr>
          <p:nvPr/>
        </p:nvGrpSpPr>
        <p:grpSpPr bwMode="auto">
          <a:xfrm>
            <a:off x="711201" y="1676400"/>
            <a:ext cx="7937500" cy="4958298"/>
            <a:chOff x="369" y="976"/>
            <a:chExt cx="5000" cy="3156"/>
          </a:xfrm>
        </p:grpSpPr>
        <p:sp>
          <p:nvSpPr>
            <p:cNvPr id="440326" name="Rectangle 1030"/>
            <p:cNvSpPr>
              <a:spLocks noChangeArrowheads="1"/>
            </p:cNvSpPr>
            <p:nvPr/>
          </p:nvSpPr>
          <p:spPr bwMode="auto">
            <a:xfrm>
              <a:off x="3961" y="1017"/>
              <a:ext cx="1408" cy="892"/>
            </a:xfrm>
            <a:prstGeom prst="rect">
              <a:avLst/>
            </a:prstGeom>
            <a:solidFill>
              <a:srgbClr val="CC99FF">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27" name="Rectangle 1031" descr="Wide downward diagonal"/>
            <p:cNvSpPr>
              <a:spLocks noChangeArrowheads="1"/>
            </p:cNvSpPr>
            <p:nvPr/>
          </p:nvSpPr>
          <p:spPr bwMode="auto">
            <a:xfrm>
              <a:off x="4088" y="1457"/>
              <a:ext cx="393" cy="152"/>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dirty="0">
                  <a:latin typeface="Calibri" panose="020F0502020204030204" pitchFamily="34" charset="0"/>
                  <a:cs typeface="Calibri" panose="020F0502020204030204" pitchFamily="34" charset="0"/>
                </a:rPr>
                <a:t>Med</a:t>
              </a:r>
            </a:p>
          </p:txBody>
        </p:sp>
        <p:sp>
          <p:nvSpPr>
            <p:cNvPr id="440328" name="Rectangle 1032" descr="80%"/>
            <p:cNvSpPr>
              <a:spLocks noChangeArrowheads="1"/>
            </p:cNvSpPr>
            <p:nvPr/>
          </p:nvSpPr>
          <p:spPr bwMode="auto">
            <a:xfrm>
              <a:off x="4088" y="1265"/>
              <a:ext cx="393" cy="152"/>
            </a:xfrm>
            <a:prstGeom prst="rect">
              <a:avLst/>
            </a:prstGeom>
            <a:pattFill prst="pct80">
              <a:fgClr>
                <a:srgbClr val="CC0000"/>
              </a:fgClr>
              <a:bgClr>
                <a:srgbClr val="FFFFFF"/>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dirty="0">
                  <a:solidFill>
                    <a:schemeClr val="bg1"/>
                  </a:solidFill>
                  <a:latin typeface="Calibri" panose="020F0502020204030204" pitchFamily="34" charset="0"/>
                  <a:cs typeface="Calibri" panose="020F0502020204030204" pitchFamily="34" charset="0"/>
                </a:rPr>
                <a:t>High</a:t>
              </a:r>
            </a:p>
          </p:txBody>
        </p:sp>
        <p:sp>
          <p:nvSpPr>
            <p:cNvPr id="440329" name="Rectangle 1033" descr="Dark horizontal"/>
            <p:cNvSpPr>
              <a:spLocks noChangeArrowheads="1"/>
            </p:cNvSpPr>
            <p:nvPr/>
          </p:nvSpPr>
          <p:spPr bwMode="auto">
            <a:xfrm>
              <a:off x="4088" y="1649"/>
              <a:ext cx="393" cy="152"/>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dirty="0">
                  <a:latin typeface="Calibri" panose="020F0502020204030204" pitchFamily="34" charset="0"/>
                  <a:cs typeface="Calibri" panose="020F0502020204030204" pitchFamily="34" charset="0"/>
                </a:rPr>
                <a:t>Low</a:t>
              </a:r>
            </a:p>
          </p:txBody>
        </p:sp>
        <p:sp>
          <p:nvSpPr>
            <p:cNvPr id="440330" name="Text Box 1034"/>
            <p:cNvSpPr txBox="1">
              <a:spLocks noChangeArrowheads="1"/>
            </p:cNvSpPr>
            <p:nvPr/>
          </p:nvSpPr>
          <p:spPr bwMode="auto">
            <a:xfrm>
              <a:off x="4007" y="1026"/>
              <a:ext cx="670" cy="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u="sng" dirty="0">
                  <a:latin typeface="Calibri" panose="020F0502020204030204" pitchFamily="34" charset="0"/>
                  <a:cs typeface="Calibri" panose="020F0502020204030204" pitchFamily="34" charset="0"/>
                </a:rPr>
                <a:t>Criticality</a:t>
              </a:r>
            </a:p>
          </p:txBody>
        </p:sp>
        <p:sp>
          <p:nvSpPr>
            <p:cNvPr id="440331" name="Rectangle 1035"/>
            <p:cNvSpPr>
              <a:spLocks noChangeArrowheads="1"/>
            </p:cNvSpPr>
            <p:nvPr/>
          </p:nvSpPr>
          <p:spPr bwMode="auto">
            <a:xfrm>
              <a:off x="1577" y="1098"/>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5</a:t>
              </a:r>
            </a:p>
          </p:txBody>
        </p:sp>
        <p:sp>
          <p:nvSpPr>
            <p:cNvPr id="440332" name="Rectangle 1036"/>
            <p:cNvSpPr>
              <a:spLocks noChangeArrowheads="1"/>
            </p:cNvSpPr>
            <p:nvPr/>
          </p:nvSpPr>
          <p:spPr bwMode="auto">
            <a:xfrm>
              <a:off x="1577" y="1420"/>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4</a:t>
              </a:r>
            </a:p>
          </p:txBody>
        </p:sp>
        <p:sp>
          <p:nvSpPr>
            <p:cNvPr id="440333" name="Rectangle 1037"/>
            <p:cNvSpPr>
              <a:spLocks noChangeArrowheads="1"/>
            </p:cNvSpPr>
            <p:nvPr/>
          </p:nvSpPr>
          <p:spPr bwMode="auto">
            <a:xfrm>
              <a:off x="1577" y="1764"/>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3</a:t>
              </a:r>
            </a:p>
          </p:txBody>
        </p:sp>
        <p:sp>
          <p:nvSpPr>
            <p:cNvPr id="440334" name="Rectangle 1038"/>
            <p:cNvSpPr>
              <a:spLocks noChangeArrowheads="1"/>
            </p:cNvSpPr>
            <p:nvPr/>
          </p:nvSpPr>
          <p:spPr bwMode="auto">
            <a:xfrm>
              <a:off x="1577" y="2077"/>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2</a:t>
              </a:r>
            </a:p>
          </p:txBody>
        </p:sp>
        <p:sp>
          <p:nvSpPr>
            <p:cNvPr id="440335" name="Rectangle 1039"/>
            <p:cNvSpPr>
              <a:spLocks noChangeArrowheads="1"/>
            </p:cNvSpPr>
            <p:nvPr/>
          </p:nvSpPr>
          <p:spPr bwMode="auto">
            <a:xfrm>
              <a:off x="1577" y="2453"/>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1</a:t>
              </a:r>
            </a:p>
          </p:txBody>
        </p:sp>
        <p:sp>
          <p:nvSpPr>
            <p:cNvPr id="440336" name="Rectangle 1040"/>
            <p:cNvSpPr>
              <a:spLocks noChangeArrowheads="1"/>
            </p:cNvSpPr>
            <p:nvPr/>
          </p:nvSpPr>
          <p:spPr bwMode="auto">
            <a:xfrm>
              <a:off x="1873" y="2697"/>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1</a:t>
              </a:r>
            </a:p>
          </p:txBody>
        </p:sp>
        <p:sp>
          <p:nvSpPr>
            <p:cNvPr id="440337" name="Rectangle 1041"/>
            <p:cNvSpPr>
              <a:spLocks noChangeArrowheads="1"/>
            </p:cNvSpPr>
            <p:nvPr/>
          </p:nvSpPr>
          <p:spPr bwMode="auto">
            <a:xfrm>
              <a:off x="2287" y="2695"/>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2</a:t>
              </a:r>
            </a:p>
          </p:txBody>
        </p:sp>
        <p:sp>
          <p:nvSpPr>
            <p:cNvPr id="440338" name="Rectangle 1042"/>
            <p:cNvSpPr>
              <a:spLocks noChangeArrowheads="1"/>
            </p:cNvSpPr>
            <p:nvPr/>
          </p:nvSpPr>
          <p:spPr bwMode="auto">
            <a:xfrm>
              <a:off x="2699" y="2695"/>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3</a:t>
              </a:r>
            </a:p>
          </p:txBody>
        </p:sp>
        <p:sp>
          <p:nvSpPr>
            <p:cNvPr id="440339" name="Rectangle 1043"/>
            <p:cNvSpPr>
              <a:spLocks noChangeArrowheads="1"/>
            </p:cNvSpPr>
            <p:nvPr/>
          </p:nvSpPr>
          <p:spPr bwMode="auto">
            <a:xfrm>
              <a:off x="3095" y="2695"/>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4</a:t>
              </a:r>
            </a:p>
          </p:txBody>
        </p:sp>
        <p:sp>
          <p:nvSpPr>
            <p:cNvPr id="440340" name="Rectangle 1044"/>
            <p:cNvSpPr>
              <a:spLocks noChangeArrowheads="1"/>
            </p:cNvSpPr>
            <p:nvPr/>
          </p:nvSpPr>
          <p:spPr bwMode="auto">
            <a:xfrm>
              <a:off x="3511" y="2695"/>
              <a:ext cx="116" cy="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6037" tIns="22225" rIns="46037" bIns="22225">
              <a:spAutoFit/>
            </a:bodyPr>
            <a:lstStyle>
              <a:lvl1pPr defTabSz="679450">
                <a:defRPr sz="2400">
                  <a:solidFill>
                    <a:schemeClr val="tx1"/>
                  </a:solidFill>
                  <a:latin typeface="Times New Roman" panose="02020603050405020304" pitchFamily="18" charset="0"/>
                </a:defRPr>
              </a:lvl1pPr>
              <a:lvl2pPr marL="219075" defTabSz="679450">
                <a:defRPr sz="2400">
                  <a:solidFill>
                    <a:schemeClr val="tx1"/>
                  </a:solidFill>
                  <a:latin typeface="Times New Roman" panose="02020603050405020304" pitchFamily="18" charset="0"/>
                </a:defRPr>
              </a:lvl2pPr>
              <a:lvl3pPr marL="434975" defTabSz="679450">
                <a:defRPr sz="2400">
                  <a:solidFill>
                    <a:schemeClr val="tx1"/>
                  </a:solidFill>
                  <a:latin typeface="Times New Roman" panose="02020603050405020304" pitchFamily="18" charset="0"/>
                </a:defRPr>
              </a:lvl3pPr>
              <a:lvl4pPr marL="647700" defTabSz="679450">
                <a:defRPr sz="2400">
                  <a:solidFill>
                    <a:schemeClr val="tx1"/>
                  </a:solidFill>
                  <a:latin typeface="Times New Roman" panose="02020603050405020304" pitchFamily="18" charset="0"/>
                </a:defRPr>
              </a:lvl4pPr>
              <a:lvl5pPr marL="866775" defTabSz="679450">
                <a:defRPr sz="2400">
                  <a:solidFill>
                    <a:schemeClr val="tx1"/>
                  </a:solidFill>
                  <a:latin typeface="Times New Roman" panose="02020603050405020304" pitchFamily="18" charset="0"/>
                </a:defRPr>
              </a:lvl5pPr>
              <a:lvl6pPr marL="1323975" defTabSz="679450" eaLnBrk="0" fontAlgn="base" hangingPunct="0">
                <a:spcBef>
                  <a:spcPct val="0"/>
                </a:spcBef>
                <a:spcAft>
                  <a:spcPct val="0"/>
                </a:spcAft>
                <a:defRPr sz="2400">
                  <a:solidFill>
                    <a:schemeClr val="tx1"/>
                  </a:solidFill>
                  <a:latin typeface="Times New Roman" panose="02020603050405020304" pitchFamily="18" charset="0"/>
                </a:defRPr>
              </a:lvl6pPr>
              <a:lvl7pPr marL="1781175" defTabSz="679450" eaLnBrk="0" fontAlgn="base" hangingPunct="0">
                <a:spcBef>
                  <a:spcPct val="0"/>
                </a:spcBef>
                <a:spcAft>
                  <a:spcPct val="0"/>
                </a:spcAft>
                <a:defRPr sz="2400">
                  <a:solidFill>
                    <a:schemeClr val="tx1"/>
                  </a:solidFill>
                  <a:latin typeface="Times New Roman" panose="02020603050405020304" pitchFamily="18" charset="0"/>
                </a:defRPr>
              </a:lvl7pPr>
              <a:lvl8pPr marL="2238375" defTabSz="679450" eaLnBrk="0" fontAlgn="base" hangingPunct="0">
                <a:spcBef>
                  <a:spcPct val="0"/>
                </a:spcBef>
                <a:spcAft>
                  <a:spcPct val="0"/>
                </a:spcAft>
                <a:defRPr sz="2400">
                  <a:solidFill>
                    <a:schemeClr val="tx1"/>
                  </a:solidFill>
                  <a:latin typeface="Times New Roman" panose="02020603050405020304" pitchFamily="18" charset="0"/>
                </a:defRPr>
              </a:lvl8pPr>
              <a:lvl9pPr marL="2695575" defTabSz="679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Calibri" panose="020F0502020204030204" pitchFamily="34" charset="0"/>
                  <a:cs typeface="Calibri" panose="020F0502020204030204" pitchFamily="34" charset="0"/>
                </a:rPr>
                <a:t>5</a:t>
              </a:r>
            </a:p>
          </p:txBody>
        </p:sp>
        <p:sp>
          <p:nvSpPr>
            <p:cNvPr id="440341" name="Rectangle 1045" descr="Wide downward diagonal"/>
            <p:cNvSpPr>
              <a:spLocks noChangeArrowheads="1"/>
            </p:cNvSpPr>
            <p:nvPr/>
          </p:nvSpPr>
          <p:spPr bwMode="auto">
            <a:xfrm>
              <a:off x="2139" y="1008"/>
              <a:ext cx="395" cy="322"/>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42" name="Rectangle 1046" descr="Wide downward diagonal"/>
            <p:cNvSpPr>
              <a:spLocks noChangeArrowheads="1"/>
            </p:cNvSpPr>
            <p:nvPr/>
          </p:nvSpPr>
          <p:spPr bwMode="auto">
            <a:xfrm>
              <a:off x="3339" y="2319"/>
              <a:ext cx="393" cy="326"/>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43" name="Rectangle 1047" descr="Wide downward diagonal"/>
            <p:cNvSpPr>
              <a:spLocks noChangeArrowheads="1"/>
            </p:cNvSpPr>
            <p:nvPr/>
          </p:nvSpPr>
          <p:spPr bwMode="auto">
            <a:xfrm>
              <a:off x="2938" y="1670"/>
              <a:ext cx="393" cy="320"/>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44" name="Rectangle 1048" descr="Wide downward diagonal"/>
            <p:cNvSpPr>
              <a:spLocks noChangeArrowheads="1"/>
            </p:cNvSpPr>
            <p:nvPr/>
          </p:nvSpPr>
          <p:spPr bwMode="auto">
            <a:xfrm>
              <a:off x="2540" y="1670"/>
              <a:ext cx="393" cy="320"/>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45" name="Rectangle 1049" descr="Wide downward diagonal"/>
            <p:cNvSpPr>
              <a:spLocks noChangeArrowheads="1"/>
            </p:cNvSpPr>
            <p:nvPr/>
          </p:nvSpPr>
          <p:spPr bwMode="auto">
            <a:xfrm>
              <a:off x="2139" y="1670"/>
              <a:ext cx="395" cy="320"/>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46" name="Rectangle 1050" descr="Wide downward diagonal"/>
            <p:cNvSpPr>
              <a:spLocks noChangeArrowheads="1"/>
            </p:cNvSpPr>
            <p:nvPr/>
          </p:nvSpPr>
          <p:spPr bwMode="auto">
            <a:xfrm>
              <a:off x="2540" y="1333"/>
              <a:ext cx="393" cy="325"/>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47" name="Rectangle 1051" descr="Wide downward diagonal"/>
            <p:cNvSpPr>
              <a:spLocks noChangeArrowheads="1"/>
            </p:cNvSpPr>
            <p:nvPr/>
          </p:nvSpPr>
          <p:spPr bwMode="auto">
            <a:xfrm>
              <a:off x="2139" y="1333"/>
              <a:ext cx="395" cy="325"/>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48" name="Rectangle 1052" descr="Wide downward diagonal"/>
            <p:cNvSpPr>
              <a:spLocks noChangeArrowheads="1"/>
            </p:cNvSpPr>
            <p:nvPr/>
          </p:nvSpPr>
          <p:spPr bwMode="auto">
            <a:xfrm>
              <a:off x="2940" y="1996"/>
              <a:ext cx="396" cy="318"/>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49" name="Rectangle 1053" descr="Wide downward diagonal"/>
            <p:cNvSpPr>
              <a:spLocks noChangeArrowheads="1"/>
            </p:cNvSpPr>
            <p:nvPr/>
          </p:nvSpPr>
          <p:spPr bwMode="auto">
            <a:xfrm>
              <a:off x="3340" y="1996"/>
              <a:ext cx="393" cy="320"/>
            </a:xfrm>
            <a:prstGeom prst="rect">
              <a:avLst/>
            </a:prstGeom>
            <a:pattFill prst="wdDnDiag">
              <a:fgClr>
                <a:srgbClr val="FFFF66"/>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0" name="Rectangle 1054" descr="80%"/>
            <p:cNvSpPr>
              <a:spLocks noChangeArrowheads="1"/>
            </p:cNvSpPr>
            <p:nvPr/>
          </p:nvSpPr>
          <p:spPr bwMode="auto">
            <a:xfrm>
              <a:off x="2938" y="1333"/>
              <a:ext cx="393" cy="325"/>
            </a:xfrm>
            <a:prstGeom prst="rect">
              <a:avLst/>
            </a:prstGeom>
            <a:pattFill prst="pct80">
              <a:fgClr>
                <a:srgbClr val="CC0000"/>
              </a:fgClr>
              <a:bgClr>
                <a:srgbClr val="FFFFFF"/>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1" name="Rectangle 1055" descr="Dark horizontal"/>
            <p:cNvSpPr>
              <a:spLocks noChangeArrowheads="1"/>
            </p:cNvSpPr>
            <p:nvPr/>
          </p:nvSpPr>
          <p:spPr bwMode="auto">
            <a:xfrm>
              <a:off x="1744" y="1670"/>
              <a:ext cx="389" cy="320"/>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2" name="Rectangle 1056" descr="80%"/>
            <p:cNvSpPr>
              <a:spLocks noChangeArrowheads="1"/>
            </p:cNvSpPr>
            <p:nvPr/>
          </p:nvSpPr>
          <p:spPr bwMode="auto">
            <a:xfrm>
              <a:off x="3340" y="1670"/>
              <a:ext cx="393" cy="320"/>
            </a:xfrm>
            <a:prstGeom prst="rect">
              <a:avLst/>
            </a:prstGeom>
            <a:pattFill prst="pct80">
              <a:fgClr>
                <a:srgbClr val="CC0000"/>
              </a:fgClr>
              <a:bgClr>
                <a:srgbClr val="FFFFFF"/>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3" name="Rectangle 1057" descr="Dark horizontal"/>
            <p:cNvSpPr>
              <a:spLocks noChangeArrowheads="1"/>
            </p:cNvSpPr>
            <p:nvPr/>
          </p:nvSpPr>
          <p:spPr bwMode="auto">
            <a:xfrm>
              <a:off x="1744" y="1333"/>
              <a:ext cx="389" cy="325"/>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4" name="Rectangle 1058" descr="80%"/>
            <p:cNvSpPr>
              <a:spLocks noChangeArrowheads="1"/>
            </p:cNvSpPr>
            <p:nvPr/>
          </p:nvSpPr>
          <p:spPr bwMode="auto">
            <a:xfrm>
              <a:off x="3340" y="1333"/>
              <a:ext cx="393" cy="325"/>
            </a:xfrm>
            <a:prstGeom prst="rect">
              <a:avLst/>
            </a:prstGeom>
            <a:pattFill prst="pct80">
              <a:fgClr>
                <a:srgbClr val="CC0000"/>
              </a:fgClr>
              <a:bgClr>
                <a:srgbClr val="FFFFFF"/>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5" name="Rectangle 1059" descr="Dark horizontal"/>
            <p:cNvSpPr>
              <a:spLocks noChangeArrowheads="1"/>
            </p:cNvSpPr>
            <p:nvPr/>
          </p:nvSpPr>
          <p:spPr bwMode="auto">
            <a:xfrm>
              <a:off x="1744" y="1008"/>
              <a:ext cx="389" cy="322"/>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6" name="Rectangle 1060" descr="80%"/>
            <p:cNvSpPr>
              <a:spLocks noChangeArrowheads="1"/>
            </p:cNvSpPr>
            <p:nvPr/>
          </p:nvSpPr>
          <p:spPr bwMode="auto">
            <a:xfrm>
              <a:off x="2938" y="1008"/>
              <a:ext cx="393" cy="322"/>
            </a:xfrm>
            <a:prstGeom prst="rect">
              <a:avLst/>
            </a:prstGeom>
            <a:pattFill prst="pct80">
              <a:fgClr>
                <a:srgbClr val="CC0000"/>
              </a:fgClr>
              <a:bgClr>
                <a:srgbClr val="FFFFFF"/>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7" name="Rectangle 1061" descr="80%"/>
            <p:cNvSpPr>
              <a:spLocks noChangeArrowheads="1"/>
            </p:cNvSpPr>
            <p:nvPr/>
          </p:nvSpPr>
          <p:spPr bwMode="auto">
            <a:xfrm>
              <a:off x="2540" y="1008"/>
              <a:ext cx="393" cy="322"/>
            </a:xfrm>
            <a:prstGeom prst="rect">
              <a:avLst/>
            </a:prstGeom>
            <a:pattFill prst="pct80">
              <a:fgClr>
                <a:srgbClr val="CC0000"/>
              </a:fgClr>
              <a:bgClr>
                <a:srgbClr val="FFFFFF"/>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8" name="Rectangle 1062" descr="80%"/>
            <p:cNvSpPr>
              <a:spLocks noChangeArrowheads="1"/>
            </p:cNvSpPr>
            <p:nvPr/>
          </p:nvSpPr>
          <p:spPr bwMode="auto">
            <a:xfrm>
              <a:off x="3340" y="1008"/>
              <a:ext cx="393" cy="322"/>
            </a:xfrm>
            <a:prstGeom prst="rect">
              <a:avLst/>
            </a:prstGeom>
            <a:pattFill prst="pct80">
              <a:fgClr>
                <a:srgbClr val="CC0000"/>
              </a:fgClr>
              <a:bgClr>
                <a:srgbClr val="FFFFFF"/>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59" name="Rectangle 1063" descr="Dark horizontal"/>
            <p:cNvSpPr>
              <a:spLocks noChangeArrowheads="1"/>
            </p:cNvSpPr>
            <p:nvPr/>
          </p:nvSpPr>
          <p:spPr bwMode="auto">
            <a:xfrm>
              <a:off x="1744" y="2324"/>
              <a:ext cx="389" cy="321"/>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60" name="Rectangle 1064" descr="Dark horizontal"/>
            <p:cNvSpPr>
              <a:spLocks noChangeArrowheads="1"/>
            </p:cNvSpPr>
            <p:nvPr/>
          </p:nvSpPr>
          <p:spPr bwMode="auto">
            <a:xfrm>
              <a:off x="2540" y="2324"/>
              <a:ext cx="393" cy="321"/>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61" name="Rectangle 1065" descr="Dark horizontal"/>
            <p:cNvSpPr>
              <a:spLocks noChangeArrowheads="1"/>
            </p:cNvSpPr>
            <p:nvPr/>
          </p:nvSpPr>
          <p:spPr bwMode="auto">
            <a:xfrm>
              <a:off x="2139" y="2324"/>
              <a:ext cx="395" cy="321"/>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62" name="Rectangle 1066" descr="Dark horizontal"/>
            <p:cNvSpPr>
              <a:spLocks noChangeArrowheads="1"/>
            </p:cNvSpPr>
            <p:nvPr/>
          </p:nvSpPr>
          <p:spPr bwMode="auto">
            <a:xfrm>
              <a:off x="1744" y="1996"/>
              <a:ext cx="389" cy="320"/>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63" name="Rectangle 1067" descr="Dark horizontal"/>
            <p:cNvSpPr>
              <a:spLocks noChangeArrowheads="1"/>
            </p:cNvSpPr>
            <p:nvPr/>
          </p:nvSpPr>
          <p:spPr bwMode="auto">
            <a:xfrm>
              <a:off x="2540" y="1996"/>
              <a:ext cx="393" cy="320"/>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64" name="Rectangle 1068" descr="Dark horizontal"/>
            <p:cNvSpPr>
              <a:spLocks noChangeArrowheads="1"/>
            </p:cNvSpPr>
            <p:nvPr/>
          </p:nvSpPr>
          <p:spPr bwMode="auto">
            <a:xfrm>
              <a:off x="2139" y="1996"/>
              <a:ext cx="395" cy="320"/>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65" name="Rectangle 1069" descr="Dark horizontal"/>
            <p:cNvSpPr>
              <a:spLocks noChangeArrowheads="1"/>
            </p:cNvSpPr>
            <p:nvPr/>
          </p:nvSpPr>
          <p:spPr bwMode="auto">
            <a:xfrm>
              <a:off x="2941" y="2321"/>
              <a:ext cx="391" cy="324"/>
            </a:xfrm>
            <a:prstGeom prst="rect">
              <a:avLst/>
            </a:prstGeom>
            <a:pattFill prst="dkHorz">
              <a:fgClr>
                <a:srgbClr val="66FF33"/>
              </a:fgClr>
              <a:bgClr>
                <a:schemeClr val="bg1"/>
              </a:bgClr>
            </a:patt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366" name="Rectangle 1070"/>
            <p:cNvSpPr>
              <a:spLocks noChangeArrowheads="1"/>
            </p:cNvSpPr>
            <p:nvPr/>
          </p:nvSpPr>
          <p:spPr bwMode="auto">
            <a:xfrm>
              <a:off x="457" y="976"/>
              <a:ext cx="158" cy="1766"/>
            </a:xfrm>
            <a:prstGeom prst="rect">
              <a:avLst/>
            </a:prstGeom>
            <a:solidFill>
              <a:srgbClr val="CC99FF"/>
            </a:solidFill>
            <a:ln w="9525">
              <a:solidFill>
                <a:schemeClr val="tx1"/>
              </a:solidFill>
              <a:miter lim="800000"/>
              <a:headEnd/>
              <a:tailEnd/>
            </a:ln>
          </p:spPr>
          <p:txBody>
            <a:bodyPr lIns="0" tIns="0" rIns="0" bIns="0">
              <a:spAutoFit/>
            </a:bodyPr>
            <a:lstStyle/>
            <a:p>
              <a:pPr algn="ctr"/>
              <a:endParaRPr lang="en-US" altLang="en-US" sz="1400" b="1" dirty="0">
                <a:solidFill>
                  <a:srgbClr val="000000"/>
                </a:solidFill>
                <a:latin typeface="Calibri" panose="020F0502020204030204" pitchFamily="34" charset="0"/>
                <a:cs typeface="Calibri" panose="020F0502020204030204" pitchFamily="34" charset="0"/>
              </a:endParaRPr>
            </a:p>
            <a:p>
              <a:pPr algn="ctr"/>
              <a:endParaRPr lang="en-US" altLang="en-US" sz="1400" b="1" dirty="0">
                <a:solidFill>
                  <a:srgbClr val="000000"/>
                </a:solidFill>
                <a:latin typeface="Calibri" panose="020F0502020204030204" pitchFamily="34" charset="0"/>
                <a:cs typeface="Calibri" panose="020F0502020204030204" pitchFamily="34" charset="0"/>
              </a:endParaRPr>
            </a:p>
            <a:p>
              <a:pPr algn="ctr"/>
              <a:r>
                <a:rPr lang="en-US" altLang="en-US" sz="1400" b="1" dirty="0">
                  <a:solidFill>
                    <a:srgbClr val="000000"/>
                  </a:solidFill>
                  <a:latin typeface="Calibri" panose="020F0502020204030204" pitchFamily="34" charset="0"/>
                  <a:cs typeface="Calibri" panose="020F0502020204030204" pitchFamily="34" charset="0"/>
                </a:rPr>
                <a:t>L</a:t>
              </a:r>
            </a:p>
            <a:p>
              <a:pPr algn="ctr"/>
              <a:r>
                <a:rPr lang="en-US" altLang="en-US" sz="1400" b="1" dirty="0">
                  <a:solidFill>
                    <a:srgbClr val="000000"/>
                  </a:solidFill>
                  <a:latin typeface="Calibri" panose="020F0502020204030204" pitchFamily="34" charset="0"/>
                  <a:cs typeface="Calibri" panose="020F0502020204030204" pitchFamily="34" charset="0"/>
                </a:rPr>
                <a:t>I</a:t>
              </a:r>
            </a:p>
            <a:p>
              <a:pPr algn="ctr"/>
              <a:r>
                <a:rPr lang="en-US" altLang="en-US" sz="1400" b="1" dirty="0">
                  <a:solidFill>
                    <a:srgbClr val="000000"/>
                  </a:solidFill>
                  <a:latin typeface="Calibri" panose="020F0502020204030204" pitchFamily="34" charset="0"/>
                  <a:cs typeface="Calibri" panose="020F0502020204030204" pitchFamily="34" charset="0"/>
                </a:rPr>
                <a:t>K</a:t>
              </a:r>
            </a:p>
            <a:p>
              <a:pPr algn="ctr"/>
              <a:r>
                <a:rPr lang="en-US" altLang="en-US" sz="1400" b="1" dirty="0">
                  <a:solidFill>
                    <a:srgbClr val="000000"/>
                  </a:solidFill>
                  <a:latin typeface="Calibri" panose="020F0502020204030204" pitchFamily="34" charset="0"/>
                  <a:cs typeface="Calibri" panose="020F0502020204030204" pitchFamily="34" charset="0"/>
                </a:rPr>
                <a:t>E</a:t>
              </a:r>
            </a:p>
            <a:p>
              <a:pPr algn="ctr"/>
              <a:r>
                <a:rPr lang="en-US" altLang="en-US" sz="1400" b="1" dirty="0">
                  <a:solidFill>
                    <a:srgbClr val="000000"/>
                  </a:solidFill>
                  <a:latin typeface="Calibri" panose="020F0502020204030204" pitchFamily="34" charset="0"/>
                  <a:cs typeface="Calibri" panose="020F0502020204030204" pitchFamily="34" charset="0"/>
                </a:rPr>
                <a:t>L</a:t>
              </a:r>
            </a:p>
            <a:p>
              <a:pPr algn="ctr"/>
              <a:r>
                <a:rPr lang="en-US" altLang="en-US" sz="1400" b="1" dirty="0">
                  <a:solidFill>
                    <a:srgbClr val="000000"/>
                  </a:solidFill>
                  <a:latin typeface="Calibri" panose="020F0502020204030204" pitchFamily="34" charset="0"/>
                  <a:cs typeface="Calibri" panose="020F0502020204030204" pitchFamily="34" charset="0"/>
                </a:rPr>
                <a:t>I</a:t>
              </a:r>
            </a:p>
            <a:p>
              <a:pPr algn="ctr"/>
              <a:r>
                <a:rPr lang="en-US" altLang="en-US" sz="1400" b="1" dirty="0">
                  <a:solidFill>
                    <a:srgbClr val="000000"/>
                  </a:solidFill>
                  <a:latin typeface="Calibri" panose="020F0502020204030204" pitchFamily="34" charset="0"/>
                  <a:cs typeface="Calibri" panose="020F0502020204030204" pitchFamily="34" charset="0"/>
                </a:rPr>
                <a:t>H</a:t>
              </a:r>
            </a:p>
            <a:p>
              <a:pPr algn="ctr"/>
              <a:r>
                <a:rPr lang="en-US" altLang="en-US" sz="1400" b="1" dirty="0">
                  <a:solidFill>
                    <a:srgbClr val="000000"/>
                  </a:solidFill>
                  <a:latin typeface="Calibri" panose="020F0502020204030204" pitchFamily="34" charset="0"/>
                  <a:cs typeface="Calibri" panose="020F0502020204030204" pitchFamily="34" charset="0"/>
                </a:rPr>
                <a:t>O</a:t>
              </a:r>
            </a:p>
            <a:p>
              <a:pPr algn="ctr"/>
              <a:r>
                <a:rPr lang="en-US" altLang="en-US" sz="1400" b="1" dirty="0">
                  <a:solidFill>
                    <a:srgbClr val="000000"/>
                  </a:solidFill>
                  <a:latin typeface="Calibri" panose="020F0502020204030204" pitchFamily="34" charset="0"/>
                  <a:cs typeface="Calibri" panose="020F0502020204030204" pitchFamily="34" charset="0"/>
                </a:rPr>
                <a:t>O</a:t>
              </a:r>
            </a:p>
            <a:p>
              <a:pPr algn="ctr"/>
              <a:r>
                <a:rPr lang="en-US" altLang="en-US" sz="1400" b="1" dirty="0">
                  <a:solidFill>
                    <a:srgbClr val="000000"/>
                  </a:solidFill>
                  <a:latin typeface="Calibri" panose="020F0502020204030204" pitchFamily="34" charset="0"/>
                  <a:cs typeface="Calibri" panose="020F0502020204030204" pitchFamily="34" charset="0"/>
                </a:rPr>
                <a:t>D</a:t>
              </a:r>
            </a:p>
            <a:p>
              <a:pPr algn="ctr"/>
              <a:endParaRPr lang="en-US" altLang="en-US" sz="1400" dirty="0">
                <a:latin typeface="Calibri" panose="020F0502020204030204" pitchFamily="34" charset="0"/>
                <a:cs typeface="Calibri" panose="020F0502020204030204" pitchFamily="34" charset="0"/>
              </a:endParaRPr>
            </a:p>
          </p:txBody>
        </p:sp>
        <p:sp>
          <p:nvSpPr>
            <p:cNvPr id="440367" name="Rectangle 1071"/>
            <p:cNvSpPr>
              <a:spLocks noChangeArrowheads="1"/>
            </p:cNvSpPr>
            <p:nvPr/>
          </p:nvSpPr>
          <p:spPr bwMode="auto">
            <a:xfrm>
              <a:off x="1741" y="3182"/>
              <a:ext cx="1991" cy="140"/>
            </a:xfrm>
            <a:prstGeom prst="rect">
              <a:avLst/>
            </a:prstGeom>
            <a:solidFill>
              <a:srgbClr val="CC99FF"/>
            </a:solidFill>
            <a:ln w="9525">
              <a:solidFill>
                <a:schemeClr val="tx1"/>
              </a:solidFill>
              <a:miter lim="800000"/>
              <a:headEnd/>
              <a:tailEnd/>
            </a:ln>
          </p:spPr>
          <p:txBody>
            <a:bodyPr lIns="0" tIns="0" rIns="0" bIns="0">
              <a:spAutoFit/>
            </a:bodyPr>
            <a:lstStyle/>
            <a:p>
              <a:pPr algn="ctr"/>
              <a:r>
                <a:rPr lang="en-US" altLang="en-US" sz="1400" b="1" dirty="0" smtClean="0">
                  <a:solidFill>
                    <a:srgbClr val="000000"/>
                  </a:solidFill>
                  <a:latin typeface="Calibri" panose="020F0502020204030204" pitchFamily="34" charset="0"/>
                  <a:cs typeface="Calibri" panose="020F0502020204030204" pitchFamily="34" charset="0"/>
                </a:rPr>
                <a:t>CONSEQUENCES         </a:t>
              </a:r>
              <a:endParaRPr lang="en-US" altLang="en-US" sz="1400" dirty="0">
                <a:latin typeface="Calibri" panose="020F0502020204030204" pitchFamily="34" charset="0"/>
                <a:cs typeface="Calibri" panose="020F0502020204030204" pitchFamily="34" charset="0"/>
              </a:endParaRPr>
            </a:p>
          </p:txBody>
        </p:sp>
        <p:sp>
          <p:nvSpPr>
            <p:cNvPr id="440368" name="Text Box 1072"/>
            <p:cNvSpPr txBox="1">
              <a:spLocks noChangeArrowheads="1"/>
            </p:cNvSpPr>
            <p:nvPr/>
          </p:nvSpPr>
          <p:spPr bwMode="auto">
            <a:xfrm>
              <a:off x="663" y="1111"/>
              <a:ext cx="690" cy="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latin typeface="Calibri" panose="020F0502020204030204" pitchFamily="34" charset="0"/>
                  <a:cs typeface="Calibri" panose="020F0502020204030204" pitchFamily="34" charset="0"/>
                </a:rPr>
                <a:t>Very Likely</a:t>
              </a:r>
            </a:p>
          </p:txBody>
        </p:sp>
        <p:sp>
          <p:nvSpPr>
            <p:cNvPr id="440369" name="Text Box 1073"/>
            <p:cNvSpPr txBox="1">
              <a:spLocks noChangeArrowheads="1"/>
            </p:cNvSpPr>
            <p:nvPr/>
          </p:nvSpPr>
          <p:spPr bwMode="auto">
            <a:xfrm>
              <a:off x="663" y="1442"/>
              <a:ext cx="361" cy="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latin typeface="Calibri" panose="020F0502020204030204" pitchFamily="34" charset="0"/>
                  <a:cs typeface="Calibri" panose="020F0502020204030204" pitchFamily="34" charset="0"/>
                </a:rPr>
                <a:t>High</a:t>
              </a:r>
            </a:p>
          </p:txBody>
        </p:sp>
        <p:sp>
          <p:nvSpPr>
            <p:cNvPr id="440370" name="Text Box 1074"/>
            <p:cNvSpPr txBox="1">
              <a:spLocks noChangeArrowheads="1"/>
            </p:cNvSpPr>
            <p:nvPr/>
          </p:nvSpPr>
          <p:spPr bwMode="auto">
            <a:xfrm>
              <a:off x="663" y="1743"/>
              <a:ext cx="647" cy="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latin typeface="Calibri" panose="020F0502020204030204" pitchFamily="34" charset="0"/>
                  <a:cs typeface="Calibri" panose="020F0502020204030204" pitchFamily="34" charset="0"/>
                </a:rPr>
                <a:t>Moderate</a:t>
              </a:r>
            </a:p>
          </p:txBody>
        </p:sp>
        <p:sp>
          <p:nvSpPr>
            <p:cNvPr id="440371" name="Text Box 1075"/>
            <p:cNvSpPr txBox="1">
              <a:spLocks noChangeArrowheads="1"/>
            </p:cNvSpPr>
            <p:nvPr/>
          </p:nvSpPr>
          <p:spPr bwMode="auto">
            <a:xfrm>
              <a:off x="663" y="2074"/>
              <a:ext cx="336" cy="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latin typeface="Calibri" panose="020F0502020204030204" pitchFamily="34" charset="0"/>
                  <a:cs typeface="Calibri" panose="020F0502020204030204" pitchFamily="34" charset="0"/>
                </a:rPr>
                <a:t>Low</a:t>
              </a:r>
            </a:p>
          </p:txBody>
        </p:sp>
        <p:sp>
          <p:nvSpPr>
            <p:cNvPr id="440372" name="Text Box 1076"/>
            <p:cNvSpPr txBox="1">
              <a:spLocks noChangeArrowheads="1"/>
            </p:cNvSpPr>
            <p:nvPr/>
          </p:nvSpPr>
          <p:spPr bwMode="auto">
            <a:xfrm>
              <a:off x="663" y="2405"/>
              <a:ext cx="609" cy="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latin typeface="Calibri" panose="020F0502020204030204" pitchFamily="34" charset="0"/>
                  <a:cs typeface="Calibri" panose="020F0502020204030204" pitchFamily="34" charset="0"/>
                </a:rPr>
                <a:t>Very Low</a:t>
              </a:r>
            </a:p>
          </p:txBody>
        </p:sp>
        <p:sp>
          <p:nvSpPr>
            <p:cNvPr id="440373" name="Text Box 1077"/>
            <p:cNvSpPr txBox="1">
              <a:spLocks noChangeArrowheads="1"/>
            </p:cNvSpPr>
            <p:nvPr/>
          </p:nvSpPr>
          <p:spPr bwMode="auto">
            <a:xfrm>
              <a:off x="1685" y="2815"/>
              <a:ext cx="492"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ts val="1600"/>
                </a:lnSpc>
              </a:pPr>
              <a:r>
                <a:rPr lang="en-US" altLang="en-US" sz="1600" b="1" dirty="0">
                  <a:latin typeface="Calibri" panose="020F0502020204030204" pitchFamily="34" charset="0"/>
                  <a:cs typeface="Calibri" panose="020F0502020204030204" pitchFamily="34" charset="0"/>
                </a:rPr>
                <a:t>Very Low</a:t>
              </a:r>
            </a:p>
          </p:txBody>
        </p:sp>
        <p:sp>
          <p:nvSpPr>
            <p:cNvPr id="440374" name="Text Box 1078"/>
            <p:cNvSpPr txBox="1">
              <a:spLocks noChangeArrowheads="1"/>
            </p:cNvSpPr>
            <p:nvPr/>
          </p:nvSpPr>
          <p:spPr bwMode="auto">
            <a:xfrm>
              <a:off x="2177" y="2956"/>
              <a:ext cx="336" cy="1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600"/>
                </a:lnSpc>
              </a:pPr>
              <a:r>
                <a:rPr lang="en-US" altLang="en-US" sz="1600" b="1" dirty="0">
                  <a:latin typeface="Calibri" panose="020F0502020204030204" pitchFamily="34" charset="0"/>
                  <a:cs typeface="Calibri" panose="020F0502020204030204" pitchFamily="34" charset="0"/>
                </a:rPr>
                <a:t>Low</a:t>
              </a:r>
            </a:p>
          </p:txBody>
        </p:sp>
        <p:sp>
          <p:nvSpPr>
            <p:cNvPr id="440375" name="Text Box 1079"/>
            <p:cNvSpPr txBox="1">
              <a:spLocks noChangeArrowheads="1"/>
            </p:cNvSpPr>
            <p:nvPr/>
          </p:nvSpPr>
          <p:spPr bwMode="auto">
            <a:xfrm>
              <a:off x="2434" y="2815"/>
              <a:ext cx="647" cy="1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600"/>
                </a:lnSpc>
              </a:pPr>
              <a:r>
                <a:rPr lang="en-US" altLang="en-US" sz="1600" b="1" dirty="0">
                  <a:latin typeface="Calibri" panose="020F0502020204030204" pitchFamily="34" charset="0"/>
                  <a:cs typeface="Calibri" panose="020F0502020204030204" pitchFamily="34" charset="0"/>
                </a:rPr>
                <a:t>Moderate</a:t>
              </a:r>
            </a:p>
          </p:txBody>
        </p:sp>
        <p:sp>
          <p:nvSpPr>
            <p:cNvPr id="440376" name="Text Box 1080"/>
            <p:cNvSpPr txBox="1">
              <a:spLocks noChangeArrowheads="1"/>
            </p:cNvSpPr>
            <p:nvPr/>
          </p:nvSpPr>
          <p:spPr bwMode="auto">
            <a:xfrm>
              <a:off x="2973" y="2956"/>
              <a:ext cx="361" cy="1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600"/>
                </a:lnSpc>
              </a:pPr>
              <a:r>
                <a:rPr lang="en-US" altLang="en-US" sz="1600" b="1" dirty="0">
                  <a:latin typeface="Calibri" panose="020F0502020204030204" pitchFamily="34" charset="0"/>
                  <a:cs typeface="Calibri" panose="020F0502020204030204" pitchFamily="34" charset="0"/>
                </a:rPr>
                <a:t>High</a:t>
              </a:r>
            </a:p>
          </p:txBody>
        </p:sp>
        <p:sp>
          <p:nvSpPr>
            <p:cNvPr id="440377" name="Text Box 1081"/>
            <p:cNvSpPr txBox="1">
              <a:spLocks noChangeArrowheads="1"/>
            </p:cNvSpPr>
            <p:nvPr/>
          </p:nvSpPr>
          <p:spPr bwMode="auto">
            <a:xfrm>
              <a:off x="3359" y="2815"/>
              <a:ext cx="421"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lnSpc>
                  <a:spcPts val="1600"/>
                </a:lnSpc>
              </a:pPr>
              <a:r>
                <a:rPr lang="en-US" altLang="en-US" sz="1600" b="1" dirty="0">
                  <a:latin typeface="Calibri" panose="020F0502020204030204" pitchFamily="34" charset="0"/>
                  <a:cs typeface="Calibri" panose="020F0502020204030204" pitchFamily="34" charset="0"/>
                </a:rPr>
                <a:t>Very High</a:t>
              </a:r>
            </a:p>
          </p:txBody>
        </p:sp>
        <p:sp>
          <p:nvSpPr>
            <p:cNvPr id="440378" name="Text Box 1082"/>
            <p:cNvSpPr txBox="1">
              <a:spLocks noChangeArrowheads="1"/>
            </p:cNvSpPr>
            <p:nvPr/>
          </p:nvSpPr>
          <p:spPr bwMode="auto">
            <a:xfrm>
              <a:off x="369" y="3603"/>
              <a:ext cx="4865" cy="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latin typeface="Calibri" panose="020F0502020204030204" pitchFamily="34" charset="0"/>
                </a:rPr>
                <a:t>NOTE: Specific criteria for each of the Likelihood and Consequence categories are to be defined by each Enterprise or Program.  Criteria may be different for manned missions, expendable launch vehicle missions, robotic missions, </a:t>
              </a:r>
              <a:r>
                <a:rPr lang="en-US" altLang="en-US" sz="1600" dirty="0" smtClean="0">
                  <a:latin typeface="Calibri" panose="020F0502020204030204" pitchFamily="34" charset="0"/>
                </a:rPr>
                <a:t>etc</a:t>
              </a:r>
              <a:r>
                <a:rPr lang="en-US" altLang="en-US" sz="1600" dirty="0">
                  <a:latin typeface="Calibri" panose="020F0502020204030204" pitchFamily="34" charset="0"/>
                </a:rPr>
                <a:t>.</a:t>
              </a:r>
            </a:p>
          </p:txBody>
        </p:sp>
        <p:sp>
          <p:nvSpPr>
            <p:cNvPr id="440379" name="Text Box 1083"/>
            <p:cNvSpPr txBox="1">
              <a:spLocks noChangeArrowheads="1"/>
            </p:cNvSpPr>
            <p:nvPr/>
          </p:nvSpPr>
          <p:spPr bwMode="auto">
            <a:xfrm>
              <a:off x="4467" y="1222"/>
              <a:ext cx="837" cy="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dirty="0">
                  <a:latin typeface="Calibri" panose="020F0502020204030204" pitchFamily="34" charset="0"/>
                  <a:cs typeface="Calibri" panose="020F0502020204030204" pitchFamily="34" charset="0"/>
                </a:rPr>
                <a:t>Primary Risks</a:t>
              </a:r>
            </a:p>
          </p:txBody>
        </p:sp>
      </p:grpSp>
    </p:spTree>
    <p:extLst>
      <p:ext uri="{BB962C8B-B14F-4D97-AF65-F5344CB8AC3E}">
        <p14:creationId xmlns:p14="http://schemas.microsoft.com/office/powerpoint/2010/main" val="1725567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US" sz="2400" b="1" dirty="0" smtClean="0">
                <a:solidFill>
                  <a:srgbClr val="FF0000"/>
                </a:solidFill>
                <a:latin typeface="Calibri" panose="020F0502020204030204" pitchFamily="34" charset="0"/>
                <a:cs typeface="Calibri" panose="020F0502020204030204" pitchFamily="34" charset="0"/>
              </a:rPr>
              <a:t>Risk </a:t>
            </a:r>
            <a:r>
              <a:rPr lang="en-US" sz="2400" b="1" dirty="0">
                <a:solidFill>
                  <a:srgbClr val="FF0000"/>
                </a:solidFill>
                <a:latin typeface="Calibri" panose="020F0502020204030204" pitchFamily="34" charset="0"/>
                <a:cs typeface="Calibri" panose="020F0502020204030204" pitchFamily="34" charset="0"/>
              </a:rPr>
              <a:t>Matrix is a </a:t>
            </a:r>
            <a:r>
              <a:rPr lang="en-US" sz="2400" b="1" dirty="0" smtClean="0">
                <a:solidFill>
                  <a:srgbClr val="FF0000"/>
                </a:solidFill>
                <a:latin typeface="Calibri" panose="020F0502020204030204" pitchFamily="34" charset="0"/>
                <a:cs typeface="Calibri" panose="020F0502020204030204" pitchFamily="34" charset="0"/>
              </a:rPr>
              <a:t>Communication </a:t>
            </a:r>
            <a:r>
              <a:rPr lang="en-US" sz="2400" b="1" dirty="0">
                <a:solidFill>
                  <a:srgbClr val="FF0000"/>
                </a:solidFill>
                <a:latin typeface="Calibri" panose="020F0502020204030204" pitchFamily="34" charset="0"/>
                <a:cs typeface="Calibri" panose="020F0502020204030204" pitchFamily="34" charset="0"/>
              </a:rPr>
              <a:t>T</a:t>
            </a:r>
            <a:r>
              <a:rPr lang="en-US" sz="2400" b="1" dirty="0" smtClean="0">
                <a:solidFill>
                  <a:srgbClr val="FF0000"/>
                </a:solidFill>
                <a:latin typeface="Calibri" panose="020F0502020204030204" pitchFamily="34" charset="0"/>
                <a:cs typeface="Calibri" panose="020F0502020204030204" pitchFamily="34" charset="0"/>
              </a:rPr>
              <a:t>ool</a:t>
            </a:r>
          </a:p>
        </p:txBody>
      </p:sp>
      <p:graphicFrame>
        <p:nvGraphicFramePr>
          <p:cNvPr id="13314" name="Object 2"/>
          <p:cNvGraphicFramePr>
            <a:graphicFrameLocks noGrp="1" noChangeAspect="1"/>
          </p:cNvGraphicFramePr>
          <p:nvPr>
            <p:ph idx="1"/>
            <p:extLst/>
          </p:nvPr>
        </p:nvGraphicFramePr>
        <p:xfrm>
          <a:off x="3378200" y="4699000"/>
          <a:ext cx="2276475" cy="1598613"/>
        </p:xfrm>
        <a:graphic>
          <a:graphicData uri="http://schemas.openxmlformats.org/presentationml/2006/ole">
            <mc:AlternateContent xmlns:mc="http://schemas.openxmlformats.org/markup-compatibility/2006">
              <mc:Choice xmlns:v="urn:schemas-microsoft-com:vml" Requires="v">
                <p:oleObj spid="_x0000_s152604" name="Visio" r:id="rId4" imgW="8375196" imgH="5880735" progId="Visio.Drawing.11">
                  <p:embed/>
                </p:oleObj>
              </mc:Choice>
              <mc:Fallback>
                <p:oleObj name="Visio" r:id="rId4" imgW="8375196" imgH="588073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4590" t="35764"/>
                      <a:stretch>
                        <a:fillRect/>
                      </a:stretch>
                    </p:blipFill>
                    <p:spPr bwMode="auto">
                      <a:xfrm>
                        <a:off x="3378200" y="4699000"/>
                        <a:ext cx="2276475" cy="1598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EF480BC3-CD3D-4FEB-A48B-371A3CA017FF}" type="slidenum">
              <a:rPr lang="en-US" smtClean="0"/>
              <a:pPr/>
              <a:t>21</a:t>
            </a:fld>
            <a:endParaRPr lang="en-US" dirty="0"/>
          </a:p>
        </p:txBody>
      </p:sp>
      <p:sp>
        <p:nvSpPr>
          <p:cNvPr id="13315" name="Text Placeholder 4"/>
          <p:cNvSpPr>
            <a:spLocks noGrp="1"/>
          </p:cNvSpPr>
          <p:nvPr>
            <p:ph type="body" idx="4294967295"/>
          </p:nvPr>
        </p:nvSpPr>
        <p:spPr>
          <a:xfrm>
            <a:off x="0" y="1295400"/>
            <a:ext cx="8153400" cy="4953000"/>
          </a:xfrm>
        </p:spPr>
        <p:txBody>
          <a:bodyPr/>
          <a:lstStyle/>
          <a:p>
            <a:r>
              <a:rPr lang="en-US" sz="2000" dirty="0" smtClean="0">
                <a:solidFill>
                  <a:schemeClr val="bg1"/>
                </a:solidFill>
              </a:rPr>
              <a:t>It is not an assessment tool </a:t>
            </a:r>
          </a:p>
          <a:p>
            <a:endParaRPr lang="en-US" sz="2000" dirty="0" smtClean="0">
              <a:solidFill>
                <a:srgbClr val="FF0000"/>
              </a:solidFill>
            </a:endParaRPr>
          </a:p>
        </p:txBody>
      </p:sp>
      <p:grpSp>
        <p:nvGrpSpPr>
          <p:cNvPr id="3" name="Group 2"/>
          <p:cNvGrpSpPr/>
          <p:nvPr/>
        </p:nvGrpSpPr>
        <p:grpSpPr>
          <a:xfrm>
            <a:off x="364873" y="3568266"/>
            <a:ext cx="8303614" cy="2306948"/>
            <a:chOff x="551810" y="3568266"/>
            <a:chExt cx="8303614" cy="2306948"/>
          </a:xfrm>
        </p:grpSpPr>
        <p:sp>
          <p:nvSpPr>
            <p:cNvPr id="13317" name="Explosion 1 6"/>
            <p:cNvSpPr>
              <a:spLocks noChangeArrowheads="1"/>
            </p:cNvSpPr>
            <p:nvPr/>
          </p:nvSpPr>
          <p:spPr bwMode="auto">
            <a:xfrm>
              <a:off x="709632" y="4921127"/>
              <a:ext cx="1635125" cy="954087"/>
            </a:xfrm>
            <a:prstGeom prst="irregularSeal1">
              <a:avLst/>
            </a:prstGeom>
            <a:solidFill>
              <a:srgbClr val="E657E9"/>
            </a:solidFill>
            <a:ln w="12700" algn="ctr">
              <a:solidFill>
                <a:schemeClr val="bg1"/>
              </a:solidFill>
              <a:round/>
              <a:headEnd type="none" w="sm" len="sm"/>
              <a:tailEnd type="none" w="sm" len="sm"/>
            </a:ln>
          </p:spPr>
          <p:txBody>
            <a:bodyPr/>
            <a:lstStyle/>
            <a:p>
              <a:pPr algn="ctr" eaLnBrk="0" hangingPunct="0">
                <a:buNone/>
              </a:pPr>
              <a:r>
                <a:rPr lang="en-US" dirty="0">
                  <a:latin typeface="Calibri" panose="020F0502020204030204" pitchFamily="34" charset="0"/>
                  <a:cs typeface="Calibri" panose="020F0502020204030204" pitchFamily="34" charset="0"/>
                </a:rPr>
                <a:t>Risk X</a:t>
              </a:r>
            </a:p>
          </p:txBody>
        </p:sp>
        <p:sp>
          <p:nvSpPr>
            <p:cNvPr id="13318" name="Curved Down Arrow 7"/>
            <p:cNvSpPr>
              <a:spLocks noChangeArrowheads="1"/>
            </p:cNvSpPr>
            <p:nvPr/>
          </p:nvSpPr>
          <p:spPr bwMode="auto">
            <a:xfrm>
              <a:off x="2047875" y="4078266"/>
              <a:ext cx="3322638" cy="593725"/>
            </a:xfrm>
            <a:prstGeom prst="curvedDownArrow">
              <a:avLst>
                <a:gd name="adj1" fmla="val 24924"/>
                <a:gd name="adj2" fmla="val 49900"/>
                <a:gd name="adj3" fmla="val 25000"/>
              </a:avLst>
            </a:prstGeom>
            <a:solidFill>
              <a:schemeClr val="accent1"/>
            </a:solidFill>
            <a:ln w="12700" algn="ctr">
              <a:solidFill>
                <a:schemeClr val="bg1"/>
              </a:solidFill>
              <a:round/>
              <a:headEnd type="none" w="sm" len="sm"/>
              <a:tailEnd type="none" w="sm" len="sm"/>
            </a:ln>
          </p:spPr>
          <p:txBody>
            <a:bodyPr/>
            <a:lstStyle/>
            <a:p>
              <a:pPr eaLnBrk="0" hangingPunct="0"/>
              <a:endParaRPr lang="en-US" dirty="0"/>
            </a:p>
          </p:txBody>
        </p:sp>
        <p:sp>
          <p:nvSpPr>
            <p:cNvPr id="13319" name="TextBox 8"/>
            <p:cNvSpPr txBox="1">
              <a:spLocks noChangeArrowheads="1"/>
            </p:cNvSpPr>
            <p:nvPr/>
          </p:nvSpPr>
          <p:spPr bwMode="auto">
            <a:xfrm rot="20805635">
              <a:off x="682229" y="4088411"/>
              <a:ext cx="2380716" cy="369332"/>
            </a:xfrm>
            <a:prstGeom prst="rect">
              <a:avLst/>
            </a:prstGeom>
            <a:noFill/>
            <a:ln w="9525">
              <a:noFill/>
              <a:miter lim="800000"/>
              <a:headEnd/>
              <a:tailEnd/>
            </a:ln>
          </p:spPr>
          <p:txBody>
            <a:bodyPr wrap="none">
              <a:spAutoFit/>
            </a:bodyPr>
            <a:lstStyle/>
            <a:p>
              <a:pPr>
                <a:buNone/>
              </a:pPr>
              <a:r>
                <a:rPr lang="en-US" i="1" dirty="0">
                  <a:solidFill>
                    <a:srgbClr val="990000"/>
                  </a:solidFill>
                  <a:latin typeface="Calibri" panose="020F0502020204030204" pitchFamily="34" charset="0"/>
                  <a:cs typeface="Calibri" panose="020F0502020204030204" pitchFamily="34" charset="0"/>
                </a:rPr>
                <a:t>How significant is it ???</a:t>
              </a:r>
            </a:p>
          </p:txBody>
        </p:sp>
        <p:sp>
          <p:nvSpPr>
            <p:cNvPr id="13320" name="Curved Up Arrow 10"/>
            <p:cNvSpPr>
              <a:spLocks noChangeArrowheads="1"/>
            </p:cNvSpPr>
            <p:nvPr/>
          </p:nvSpPr>
          <p:spPr bwMode="auto">
            <a:xfrm>
              <a:off x="5486400" y="4921127"/>
              <a:ext cx="2111375" cy="682625"/>
            </a:xfrm>
            <a:prstGeom prst="curvedUpArrow">
              <a:avLst>
                <a:gd name="adj1" fmla="val 25002"/>
                <a:gd name="adj2" fmla="val 49975"/>
                <a:gd name="adj3" fmla="val 25000"/>
              </a:avLst>
            </a:prstGeom>
            <a:solidFill>
              <a:schemeClr val="accent1"/>
            </a:solidFill>
            <a:ln w="12700" algn="ctr">
              <a:solidFill>
                <a:schemeClr val="bg1"/>
              </a:solidFill>
              <a:round/>
              <a:headEnd type="none" w="sm" len="sm"/>
              <a:tailEnd type="none" w="sm" len="sm"/>
            </a:ln>
          </p:spPr>
          <p:txBody>
            <a:bodyPr/>
            <a:lstStyle/>
            <a:p>
              <a:pPr eaLnBrk="0" hangingPunct="0"/>
              <a:endParaRPr lang="en-US" dirty="0"/>
            </a:p>
          </p:txBody>
        </p:sp>
        <p:sp>
          <p:nvSpPr>
            <p:cNvPr id="13321" name="TextBox 11"/>
            <p:cNvSpPr txBox="1">
              <a:spLocks noChangeArrowheads="1"/>
            </p:cNvSpPr>
            <p:nvPr/>
          </p:nvSpPr>
          <p:spPr bwMode="auto">
            <a:xfrm rot="20805635">
              <a:off x="6080305" y="4449742"/>
              <a:ext cx="2775119" cy="369332"/>
            </a:xfrm>
            <a:prstGeom prst="rect">
              <a:avLst/>
            </a:prstGeom>
            <a:noFill/>
            <a:ln w="9525">
              <a:noFill/>
              <a:miter lim="800000"/>
              <a:headEnd/>
              <a:tailEnd/>
            </a:ln>
          </p:spPr>
          <p:txBody>
            <a:bodyPr wrap="none">
              <a:spAutoFit/>
            </a:bodyPr>
            <a:lstStyle/>
            <a:p>
              <a:pPr>
                <a:buNone/>
              </a:pPr>
              <a:r>
                <a:rPr lang="en-US" i="1" dirty="0">
                  <a:solidFill>
                    <a:srgbClr val="990000"/>
                  </a:solidFill>
                  <a:latin typeface="Calibri" panose="020F0502020204030204" pitchFamily="34" charset="0"/>
                  <a:cs typeface="Calibri" panose="020F0502020204030204" pitchFamily="34" charset="0"/>
                </a:rPr>
                <a:t>What do we do about it ???</a:t>
              </a:r>
            </a:p>
          </p:txBody>
        </p:sp>
        <p:sp>
          <p:nvSpPr>
            <p:cNvPr id="13322" name="TextBox 12"/>
            <p:cNvSpPr txBox="1">
              <a:spLocks noChangeArrowheads="1"/>
            </p:cNvSpPr>
            <p:nvPr/>
          </p:nvSpPr>
          <p:spPr bwMode="auto">
            <a:xfrm>
              <a:off x="551810" y="3568266"/>
              <a:ext cx="2641556" cy="369332"/>
            </a:xfrm>
            <a:prstGeom prst="rect">
              <a:avLst/>
            </a:prstGeom>
            <a:solidFill>
              <a:schemeClr val="accent1"/>
            </a:solidFill>
            <a:ln w="9525">
              <a:solidFill>
                <a:schemeClr val="bg1"/>
              </a:solidFill>
              <a:miter lim="800000"/>
              <a:headEnd/>
              <a:tailEnd/>
            </a:ln>
          </p:spPr>
          <p:txBody>
            <a:bodyPr wrap="none">
              <a:spAutoFit/>
            </a:bodyPr>
            <a:lstStyle/>
            <a:p>
              <a:pPr algn="ctr">
                <a:buNone/>
              </a:pPr>
              <a:r>
                <a:rPr lang="en-US" i="1" dirty="0" smtClean="0">
                  <a:latin typeface="Calibri" panose="020F0502020204030204" pitchFamily="34" charset="0"/>
                  <a:cs typeface="Calibri" panose="020F0502020204030204" pitchFamily="34" charset="0"/>
                </a:rPr>
                <a:t>Identification and Analysis</a:t>
              </a:r>
              <a:endParaRPr lang="en-US" i="1" dirty="0">
                <a:latin typeface="Calibri" panose="020F0502020204030204" pitchFamily="34" charset="0"/>
                <a:cs typeface="Calibri" panose="020F0502020204030204" pitchFamily="34" charset="0"/>
              </a:endParaRPr>
            </a:p>
          </p:txBody>
        </p:sp>
        <p:sp>
          <p:nvSpPr>
            <p:cNvPr id="13323" name="TextBox 13"/>
            <p:cNvSpPr txBox="1">
              <a:spLocks noChangeArrowheads="1"/>
            </p:cNvSpPr>
            <p:nvPr/>
          </p:nvSpPr>
          <p:spPr bwMode="auto">
            <a:xfrm>
              <a:off x="3925888" y="3903745"/>
              <a:ext cx="2398712" cy="369332"/>
            </a:xfrm>
            <a:prstGeom prst="rect">
              <a:avLst/>
            </a:prstGeom>
            <a:solidFill>
              <a:schemeClr val="accent1"/>
            </a:solidFill>
            <a:ln w="9525">
              <a:solidFill>
                <a:schemeClr val="bg1"/>
              </a:solidFill>
              <a:miter lim="800000"/>
              <a:headEnd/>
              <a:tailEnd/>
            </a:ln>
          </p:spPr>
          <p:txBody>
            <a:bodyPr wrap="square">
              <a:spAutoFit/>
            </a:bodyPr>
            <a:lstStyle/>
            <a:p>
              <a:pPr algn="ctr">
                <a:buNone/>
              </a:pPr>
              <a:r>
                <a:rPr lang="en-US" i="1" dirty="0">
                  <a:latin typeface="Calibri" panose="020F0502020204030204" pitchFamily="34" charset="0"/>
                  <a:cs typeface="Calibri" panose="020F0502020204030204" pitchFamily="34" charset="0"/>
                </a:rPr>
                <a:t>COMMUNICATION</a:t>
              </a:r>
            </a:p>
          </p:txBody>
        </p:sp>
        <p:sp>
          <p:nvSpPr>
            <p:cNvPr id="13324" name="TextBox 14"/>
            <p:cNvSpPr txBox="1">
              <a:spLocks noChangeArrowheads="1"/>
            </p:cNvSpPr>
            <p:nvPr/>
          </p:nvSpPr>
          <p:spPr bwMode="auto">
            <a:xfrm>
              <a:off x="6888678" y="3893600"/>
              <a:ext cx="1676400" cy="369332"/>
            </a:xfrm>
            <a:prstGeom prst="rect">
              <a:avLst/>
            </a:prstGeom>
            <a:solidFill>
              <a:schemeClr val="accent1"/>
            </a:solidFill>
            <a:ln w="9525">
              <a:solidFill>
                <a:schemeClr val="bg1"/>
              </a:solidFill>
              <a:miter lim="800000"/>
              <a:headEnd/>
              <a:tailEnd/>
            </a:ln>
          </p:spPr>
          <p:txBody>
            <a:bodyPr wrap="square">
              <a:spAutoFit/>
            </a:bodyPr>
            <a:lstStyle/>
            <a:p>
              <a:pPr algn="ctr">
                <a:buNone/>
              </a:pPr>
              <a:r>
                <a:rPr lang="en-US" i="1" dirty="0">
                  <a:latin typeface="Calibri" panose="020F0502020204030204" pitchFamily="34" charset="0"/>
                  <a:cs typeface="Calibri" panose="020F0502020204030204" pitchFamily="34" charset="0"/>
                </a:rPr>
                <a:t>DECISION</a:t>
              </a:r>
            </a:p>
          </p:txBody>
        </p:sp>
      </p:grpSp>
      <p:sp>
        <p:nvSpPr>
          <p:cNvPr id="2" name="Rectangle 1"/>
          <p:cNvSpPr/>
          <p:nvPr/>
        </p:nvSpPr>
        <p:spPr>
          <a:xfrm>
            <a:off x="530352" y="1444752"/>
            <a:ext cx="8156448" cy="2092881"/>
          </a:xfrm>
          <a:prstGeom prst="rect">
            <a:avLst/>
          </a:prstGeom>
        </p:spPr>
        <p:txBody>
          <a:bodyPr wrap="square">
            <a:spAutoFit/>
          </a:bodyPr>
          <a:lstStyle/>
          <a:p>
            <a:pPr>
              <a:spcBef>
                <a:spcPts val="432"/>
              </a:spcBef>
            </a:pPr>
            <a:r>
              <a:rPr lang="en-GB" altLang="en-US" sz="2000" dirty="0">
                <a:solidFill>
                  <a:srgbClr val="000000"/>
                </a:solidFill>
                <a:latin typeface="Calibri" panose="020F0502020204030204" pitchFamily="34" charset="0"/>
                <a:cs typeface="Calibri" panose="020F0502020204030204" pitchFamily="34" charset="0"/>
              </a:rPr>
              <a:t>Risk communication</a:t>
            </a:r>
            <a:r>
              <a:rPr lang="en-GB" altLang="en-US" sz="2000" dirty="0" smtClean="0">
                <a:solidFill>
                  <a:srgbClr val="000000"/>
                </a:solidFill>
                <a:latin typeface="Calibri" panose="020F0502020204030204" pitchFamily="34" charset="0"/>
                <a:cs typeface="Calibri" panose="020F0502020204030204" pitchFamily="34" charset="0"/>
              </a:rPr>
              <a:t>:</a:t>
            </a:r>
          </a:p>
          <a:p>
            <a:pPr marL="342900" lvl="1" indent="-342900">
              <a:spcBef>
                <a:spcPts val="432"/>
              </a:spcBef>
              <a:buFont typeface="Calibri" panose="020F0502020204030204" pitchFamily="34" charset="0"/>
              <a:buChar char="•"/>
            </a:pPr>
            <a:r>
              <a:rPr lang="en-GB" altLang="en-US" sz="2000" dirty="0" smtClean="0">
                <a:latin typeface="Calibri" panose="020F0502020204030204" pitchFamily="34" charset="0"/>
                <a:cs typeface="Calibri" panose="020F0502020204030204" pitchFamily="34" charset="0"/>
              </a:rPr>
              <a:t>Risk </a:t>
            </a:r>
            <a:r>
              <a:rPr lang="en-GB" altLang="en-US" sz="2000" dirty="0">
                <a:latin typeface="Calibri" panose="020F0502020204030204" pitchFamily="34" charset="0"/>
                <a:cs typeface="Calibri" panose="020F0502020204030204" pitchFamily="34" charset="0"/>
              </a:rPr>
              <a:t>Communication is the data exchange on risks necessary for decision making on a project. </a:t>
            </a:r>
          </a:p>
          <a:p>
            <a:pPr marL="342900" lvl="1" indent="-342900">
              <a:spcBef>
                <a:spcPts val="432"/>
              </a:spcBef>
              <a:buFont typeface="Calibri" panose="020F0502020204030204" pitchFamily="34" charset="0"/>
              <a:buChar char="•"/>
            </a:pPr>
            <a:r>
              <a:rPr lang="en-GB" altLang="en-US" sz="2000" dirty="0">
                <a:latin typeface="Calibri" panose="020F0502020204030204" pitchFamily="34" charset="0"/>
                <a:cs typeface="Calibri" panose="020F0502020204030204" pitchFamily="34" charset="0"/>
              </a:rPr>
              <a:t>Risk communication is supported by project reporting lines.</a:t>
            </a:r>
          </a:p>
          <a:p>
            <a:pPr marL="342900" lvl="1" indent="-342900">
              <a:spcBef>
                <a:spcPts val="432"/>
              </a:spcBef>
              <a:buFont typeface="Calibri" panose="020F0502020204030204" pitchFamily="34" charset="0"/>
              <a:buChar char="•"/>
            </a:pPr>
            <a:r>
              <a:rPr lang="en-GB" altLang="en-US" sz="2000" dirty="0">
                <a:latin typeface="Calibri" panose="020F0502020204030204" pitchFamily="34" charset="0"/>
                <a:cs typeface="Calibri" panose="020F0502020204030204" pitchFamily="34" charset="0"/>
              </a:rPr>
              <a:t>The type of decision determines the contents and format of risk data addressed  to the </a:t>
            </a:r>
            <a:r>
              <a:rPr lang="en-GB" altLang="en-US" sz="2000" dirty="0" smtClean="0">
                <a:latin typeface="Calibri" panose="020F0502020204030204" pitchFamily="34" charset="0"/>
                <a:cs typeface="Calibri" panose="020F0502020204030204" pitchFamily="34" charset="0"/>
              </a:rPr>
              <a:t>decision-maker.</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5474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1" dirty="0" smtClean="0">
                <a:solidFill>
                  <a:srgbClr val="FF0000"/>
                </a:solidFill>
                <a:latin typeface="Calibri" panose="020F0502020204030204" pitchFamily="34" charset="0"/>
                <a:cs typeface="Calibri" panose="020F0502020204030204" pitchFamily="34" charset="0"/>
              </a:rPr>
              <a:t>Risk Matrix</a:t>
            </a:r>
            <a:endParaRPr lang="en-US" sz="2400" b="1" dirty="0">
              <a:solidFill>
                <a:srgbClr val="FF0000"/>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lstStyle/>
          <a:p>
            <a:pPr marL="342900" indent="-342900">
              <a:buFont typeface="Calibri" panose="020F0502020204030204" pitchFamily="34" charset="0"/>
              <a:buChar char="•"/>
            </a:pPr>
            <a:r>
              <a:rPr lang="en-US" sz="2000" dirty="0" smtClean="0">
                <a:solidFill>
                  <a:schemeClr val="tx1"/>
                </a:solidFill>
              </a:rPr>
              <a:t> Advantages</a:t>
            </a:r>
            <a:endParaRPr lang="en-US" sz="2000" dirty="0">
              <a:solidFill>
                <a:schemeClr val="tx1"/>
              </a:solidFill>
            </a:endParaRPr>
          </a:p>
          <a:p>
            <a:pPr marL="800100" lvl="1" indent="-342900">
              <a:buSzPct val="80000"/>
              <a:buFont typeface="Courier New" panose="02070309020205020404" pitchFamily="49" charset="0"/>
              <a:buChar char="o"/>
            </a:pPr>
            <a:r>
              <a:rPr lang="en-US" sz="2000" dirty="0" smtClean="0">
                <a:solidFill>
                  <a:schemeClr val="tx1"/>
                </a:solidFill>
              </a:rPr>
              <a:t>The risk matrix is a risk assessment communication tool</a:t>
            </a:r>
            <a:r>
              <a:rPr lang="en-US" sz="2000" dirty="0">
                <a:solidFill>
                  <a:schemeClr val="tx1"/>
                </a:solidFill>
              </a:rPr>
              <a:t>.</a:t>
            </a:r>
          </a:p>
          <a:p>
            <a:pPr marL="800100" lvl="1" indent="-342900">
              <a:buSzPct val="80000"/>
              <a:buFont typeface="Courier New" panose="02070309020205020404" pitchFamily="49" charset="0"/>
              <a:buChar char="o"/>
            </a:pPr>
            <a:r>
              <a:rPr lang="en-US" sz="2000" dirty="0" smtClean="0">
                <a:solidFill>
                  <a:schemeClr val="tx1"/>
                </a:solidFill>
              </a:rPr>
              <a:t>The </a:t>
            </a:r>
            <a:r>
              <a:rPr lang="en-US" sz="2000" dirty="0">
                <a:solidFill>
                  <a:schemeClr val="tx1"/>
                </a:solidFill>
              </a:rPr>
              <a:t>risk matrix provides a useful guide for prudent </a:t>
            </a:r>
            <a:r>
              <a:rPr lang="en-US" sz="2000" dirty="0" smtClean="0">
                <a:solidFill>
                  <a:schemeClr val="tx1"/>
                </a:solidFill>
              </a:rPr>
              <a:t>engineering.</a:t>
            </a:r>
            <a:endParaRPr lang="en-US" sz="2000" dirty="0">
              <a:solidFill>
                <a:schemeClr val="tx1"/>
              </a:solidFill>
            </a:endParaRPr>
          </a:p>
          <a:p>
            <a:pPr marL="800100" lvl="1" indent="-342900">
              <a:buSzPct val="80000"/>
              <a:buFont typeface="Courier New" panose="02070309020205020404" pitchFamily="49" charset="0"/>
              <a:buChar char="o"/>
            </a:pPr>
            <a:r>
              <a:rPr lang="en-US" sz="2000" dirty="0" smtClean="0">
                <a:solidFill>
                  <a:schemeClr val="tx1"/>
                </a:solidFill>
              </a:rPr>
              <a:t>The </a:t>
            </a:r>
            <a:r>
              <a:rPr lang="en-US" sz="2000" dirty="0">
                <a:solidFill>
                  <a:schemeClr val="tx1"/>
                </a:solidFill>
              </a:rPr>
              <a:t>risk matrix provides a standard tool of treating the relationship between severity and probability in assessing risk for a given hazard</a:t>
            </a:r>
            <a:r>
              <a:rPr lang="en-US" sz="2000" dirty="0" smtClean="0">
                <a:solidFill>
                  <a:schemeClr val="tx1"/>
                </a:solidFill>
              </a:rPr>
              <a:t>.</a:t>
            </a:r>
            <a:endParaRPr lang="en-US" sz="2000" dirty="0">
              <a:solidFill>
                <a:schemeClr val="tx1"/>
              </a:solidFill>
            </a:endParaRPr>
          </a:p>
          <a:p>
            <a:pPr marL="800100" lvl="1" indent="-342900">
              <a:buSzPct val="80000"/>
              <a:buFont typeface="Courier New" panose="02070309020205020404" pitchFamily="49" charset="0"/>
              <a:buChar char="o"/>
            </a:pPr>
            <a:r>
              <a:rPr lang="en-US" sz="2000" dirty="0" smtClean="0">
                <a:solidFill>
                  <a:schemeClr val="tx1"/>
                </a:solidFill>
              </a:rPr>
              <a:t>Assessing </a:t>
            </a:r>
            <a:r>
              <a:rPr lang="en-US" sz="2000" dirty="0">
                <a:solidFill>
                  <a:schemeClr val="tx1"/>
                </a:solidFill>
              </a:rPr>
              <a:t>risk subjectively avoids unknowingly accepting intolerable and senseless risk, allows operating decisions to be made, and improves resource distribution for mitigation of loss resources</a:t>
            </a:r>
            <a:r>
              <a:rPr lang="en-US" sz="2000" dirty="0" smtClean="0">
                <a:solidFill>
                  <a:schemeClr val="tx1"/>
                </a:solidFill>
              </a:rPr>
              <a:t>.</a:t>
            </a:r>
            <a:r>
              <a:rPr lang="en-US" sz="2000" dirty="0">
                <a:solidFill>
                  <a:schemeClr val="tx1"/>
                </a:solidFill>
              </a:rPr>
              <a:t> </a:t>
            </a:r>
          </a:p>
          <a:p>
            <a:pPr marL="342900" indent="-342900">
              <a:buFont typeface="Calibri" panose="020F0502020204030204" pitchFamily="34" charset="0"/>
              <a:buChar char="•"/>
            </a:pPr>
            <a:r>
              <a:rPr lang="en-US" sz="2000" dirty="0" smtClean="0">
                <a:solidFill>
                  <a:schemeClr val="tx1"/>
                </a:solidFill>
              </a:rPr>
              <a:t> Limitations</a:t>
            </a:r>
            <a:endParaRPr lang="en-US" sz="2000" dirty="0">
              <a:solidFill>
                <a:schemeClr val="tx1"/>
              </a:solidFill>
            </a:endParaRPr>
          </a:p>
          <a:p>
            <a:pPr marL="800100" lvl="1" indent="-342900">
              <a:buSzPct val="80000"/>
              <a:buFont typeface="Courier New" panose="02070309020205020404" pitchFamily="49" charset="0"/>
              <a:buChar char="o"/>
            </a:pPr>
            <a:r>
              <a:rPr lang="en-US" sz="2000" dirty="0" smtClean="0">
                <a:solidFill>
                  <a:schemeClr val="tx1"/>
                </a:solidFill>
              </a:rPr>
              <a:t>The </a:t>
            </a:r>
            <a:r>
              <a:rPr lang="en-US" sz="2000" dirty="0">
                <a:solidFill>
                  <a:schemeClr val="tx1"/>
                </a:solidFill>
              </a:rPr>
              <a:t>risk assessment matrix does not assist the analyst in identifying </a:t>
            </a:r>
            <a:r>
              <a:rPr lang="en-US" sz="2000" dirty="0" smtClean="0">
                <a:solidFill>
                  <a:schemeClr val="tx1"/>
                </a:solidFill>
              </a:rPr>
              <a:t>hazards.  It can </a:t>
            </a:r>
            <a:r>
              <a:rPr lang="en-US" sz="2000" dirty="0">
                <a:solidFill>
                  <a:schemeClr val="tx1"/>
                </a:solidFill>
              </a:rPr>
              <a:t>only be used if hazards are already </a:t>
            </a:r>
            <a:r>
              <a:rPr lang="en-US" sz="2000" dirty="0" smtClean="0">
                <a:solidFill>
                  <a:schemeClr val="tx1"/>
                </a:solidFill>
              </a:rPr>
              <a:t>identified and analyzed. </a:t>
            </a:r>
          </a:p>
          <a:p>
            <a:pPr marL="800100" lvl="1" indent="-342900">
              <a:buSzPct val="80000"/>
              <a:buFont typeface="Courier New" panose="02070309020205020404" pitchFamily="49" charset="0"/>
              <a:buChar char="o"/>
            </a:pPr>
            <a:r>
              <a:rPr lang="en-US" sz="2000" dirty="0" smtClean="0">
                <a:solidFill>
                  <a:schemeClr val="tx1"/>
                </a:solidFill>
              </a:rPr>
              <a:t>The </a:t>
            </a:r>
            <a:r>
              <a:rPr lang="en-US" sz="2000" dirty="0">
                <a:solidFill>
                  <a:schemeClr val="tx1"/>
                </a:solidFill>
              </a:rPr>
              <a:t>risk assessment matrix is dominated by subjective </a:t>
            </a:r>
            <a:r>
              <a:rPr lang="en-US" sz="2000" dirty="0" smtClean="0">
                <a:solidFill>
                  <a:schemeClr val="tx1"/>
                </a:solidFill>
              </a:rPr>
              <a:t>information.</a:t>
            </a:r>
            <a:endParaRPr lang="en-US" sz="2000" dirty="0">
              <a:solidFill>
                <a:schemeClr val="tx1"/>
              </a:solidFill>
            </a:endParaRPr>
          </a:p>
          <a:p>
            <a:pPr marL="293616" lvl="1" indent="0">
              <a:buNone/>
            </a:pPr>
            <a:endParaRPr lang="en-US" sz="2000" dirty="0">
              <a:solidFill>
                <a:schemeClr val="tx1"/>
              </a:solidFill>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22</a:t>
            </a:fld>
            <a:endParaRPr lang="en-US" dirty="0"/>
          </a:p>
        </p:txBody>
      </p:sp>
    </p:spTree>
    <p:extLst>
      <p:ext uri="{BB962C8B-B14F-4D97-AF65-F5344CB8AC3E}">
        <p14:creationId xmlns:p14="http://schemas.microsoft.com/office/powerpoint/2010/main" val="1246299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1563624" y="210312"/>
            <a:ext cx="6016752" cy="996696"/>
          </a:xfrm>
        </p:spPr>
        <p:txBody>
          <a:bodyPr/>
          <a:lstStyle/>
          <a:p>
            <a:r>
              <a:rPr lang="en-US" sz="2400" b="1" dirty="0" smtClean="0">
                <a:solidFill>
                  <a:srgbClr val="FF0000"/>
                </a:solidFill>
              </a:rPr>
              <a:t>Probabilistic Risk Assessment (PRA)</a:t>
            </a:r>
            <a:endParaRPr lang="en-US" sz="2400" b="1" dirty="0">
              <a:solidFill>
                <a:srgbClr val="FF0000"/>
              </a:solidFill>
            </a:endParaRPr>
          </a:p>
        </p:txBody>
      </p:sp>
      <p:sp>
        <p:nvSpPr>
          <p:cNvPr id="881667" name="Rectangle 3"/>
          <p:cNvSpPr>
            <a:spLocks noGrp="1" noChangeArrowheads="1"/>
          </p:cNvSpPr>
          <p:nvPr>
            <p:ph type="body" sz="half" idx="1"/>
          </p:nvPr>
        </p:nvSpPr>
        <p:spPr>
          <a:xfrm>
            <a:off x="257684" y="1207008"/>
            <a:ext cx="8156448" cy="1912937"/>
          </a:xfrm>
        </p:spPr>
        <p:txBody>
          <a:bodyPr>
            <a:noAutofit/>
          </a:bodyPr>
          <a:lstStyle/>
          <a:p>
            <a:pPr>
              <a:buSzPct val="100000"/>
              <a:buFont typeface="Calibri" panose="020F0502020204030204" pitchFamily="34" charset="0"/>
              <a:buChar char="•"/>
            </a:pPr>
            <a:r>
              <a:rPr lang="en-US" sz="2000" dirty="0" smtClean="0">
                <a:solidFill>
                  <a:schemeClr val="tx1"/>
                </a:solidFill>
              </a:rPr>
              <a:t>Probabilistic risk assessment is the systematic process of analyzing a system, a process, or an activity to answer to three basic questions:</a:t>
            </a:r>
          </a:p>
          <a:p>
            <a:pPr marL="800100" lvl="1" indent="-333375">
              <a:buFont typeface="Courier New" panose="02070309020205020404" pitchFamily="49" charset="0"/>
              <a:buChar char="o"/>
            </a:pPr>
            <a:r>
              <a:rPr lang="en-US" sz="2000" dirty="0" smtClean="0">
                <a:solidFill>
                  <a:schemeClr val="tx1"/>
                </a:solidFill>
              </a:rPr>
              <a:t>What </a:t>
            </a:r>
            <a:r>
              <a:rPr lang="en-US" sz="2000" dirty="0">
                <a:solidFill>
                  <a:schemeClr val="tx1"/>
                </a:solidFill>
              </a:rPr>
              <a:t>can go wrong that would lead to loss or degraded performance (i.e., scenarios involving undesired consequences of interest)? </a:t>
            </a:r>
          </a:p>
          <a:p>
            <a:pPr marL="800100" lvl="1" indent="-333375">
              <a:buFont typeface="Courier New" panose="02070309020205020404" pitchFamily="49" charset="0"/>
              <a:buChar char="o"/>
            </a:pPr>
            <a:r>
              <a:rPr lang="en-US" sz="2000" dirty="0">
                <a:solidFill>
                  <a:schemeClr val="tx1"/>
                </a:solidFill>
              </a:rPr>
              <a:t>How likely is it (probabilities)? </a:t>
            </a:r>
          </a:p>
          <a:p>
            <a:pPr marL="800100" lvl="1" indent="-333375">
              <a:buFont typeface="Courier New" panose="02070309020205020404" pitchFamily="49" charset="0"/>
              <a:buChar char="o"/>
            </a:pPr>
            <a:r>
              <a:rPr lang="en-US" sz="2000" dirty="0">
                <a:solidFill>
                  <a:schemeClr val="tx1"/>
                </a:solidFill>
              </a:rPr>
              <a:t>What is the severity of the degradation (consequences)?</a:t>
            </a:r>
          </a:p>
          <a:p>
            <a:pPr>
              <a:buSzPct val="100000"/>
              <a:buFont typeface="Calibri" panose="020F0502020204030204" pitchFamily="34" charset="0"/>
              <a:buChar char="•"/>
            </a:pPr>
            <a:r>
              <a:rPr lang="en-US" sz="2000" dirty="0" smtClean="0">
                <a:solidFill>
                  <a:schemeClr val="tx1"/>
                </a:solidFill>
              </a:rPr>
              <a:t>PRA is </a:t>
            </a:r>
            <a:r>
              <a:rPr lang="en-US" sz="2000" dirty="0">
                <a:solidFill>
                  <a:schemeClr val="tx1"/>
                </a:solidFill>
              </a:rPr>
              <a:t>the task of generating the triplet </a:t>
            </a:r>
            <a:r>
              <a:rPr lang="en-US" sz="2000" dirty="0" smtClean="0">
                <a:solidFill>
                  <a:schemeClr val="tx1"/>
                </a:solidFill>
              </a:rPr>
              <a:t>set:</a:t>
            </a:r>
            <a:endParaRPr lang="en-US" sz="2000" dirty="0">
              <a:solidFill>
                <a:schemeClr val="tx1"/>
              </a:solidFill>
            </a:endParaRPr>
          </a:p>
        </p:txBody>
      </p:sp>
      <p:graphicFrame>
        <p:nvGraphicFramePr>
          <p:cNvPr id="881693" name="Group 29"/>
          <p:cNvGraphicFramePr>
            <a:graphicFrameLocks noGrp="1"/>
          </p:cNvGraphicFramePr>
          <p:nvPr>
            <p:ph sz="half" idx="2"/>
            <p:extLst>
              <p:ext uri="{D42A27DB-BD31-4B8C-83A1-F6EECF244321}">
                <p14:modId xmlns:p14="http://schemas.microsoft.com/office/powerpoint/2010/main" val="2736022147"/>
              </p:ext>
            </p:extLst>
          </p:nvPr>
        </p:nvGraphicFramePr>
        <p:xfrm>
          <a:off x="617983" y="4291845"/>
          <a:ext cx="3692525" cy="2125608"/>
        </p:xfrm>
        <a:graphic>
          <a:graphicData uri="http://schemas.openxmlformats.org/drawingml/2006/table">
            <a:tbl>
              <a:tblPr/>
              <a:tblGrid>
                <a:gridCol w="939800"/>
                <a:gridCol w="1274763"/>
                <a:gridCol w="1477962"/>
              </a:tblGrid>
              <a:tr h="513637">
                <a:tc>
                  <a:txBody>
                    <a:bodyPr/>
                    <a:lstStyle/>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Scenario</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Likelihood</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(Probability)</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Consequence</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586112">
                <a:tc>
                  <a:txBody>
                    <a:bodyPr/>
                    <a:lstStyle/>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S</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1</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S</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2</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S</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3</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S</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N</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1"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p</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1</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1"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p</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2</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1"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p</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3</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1"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p</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N</a:t>
                      </a:r>
                      <a:endPar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C</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1</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C</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2</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C</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3</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5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10000"/>
                        </a:spcAft>
                        <a:buClrTx/>
                        <a:buSzTx/>
                        <a:buFontTx/>
                        <a:buNone/>
                        <a:tabLst/>
                      </a:pPr>
                      <a:r>
                        <a:rPr kumimoji="0" lang="en-US" sz="1400" b="1" i="0" u="none" strike="noStrike" cap="none" normalizeH="0" baseline="0" dirty="0" smtClean="0">
                          <a:ln>
                            <a:noFill/>
                          </a:ln>
                          <a:solidFill>
                            <a:srgbClr val="254061"/>
                          </a:solidFill>
                          <a:effectLst/>
                          <a:latin typeface="Calibri" panose="020F0502020204030204" pitchFamily="34" charset="0"/>
                          <a:cs typeface="Calibri" panose="020F0502020204030204" pitchFamily="34" charset="0"/>
                        </a:rPr>
                        <a:t>C</a:t>
                      </a:r>
                      <a:r>
                        <a:rPr kumimoji="0" lang="en-US" sz="1400" b="1" i="0" u="none" strike="noStrike" cap="none" normalizeH="0" baseline="-25000" dirty="0" smtClean="0">
                          <a:ln>
                            <a:noFill/>
                          </a:ln>
                          <a:solidFill>
                            <a:srgbClr val="254061"/>
                          </a:solidFill>
                          <a:effectLst/>
                          <a:latin typeface="Calibri" panose="020F0502020204030204" pitchFamily="34" charset="0"/>
                          <a:cs typeface="Calibri" panose="020F0502020204030204" pitchFamily="34" charset="0"/>
                        </a:rPr>
                        <a:t>N</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 name="Slide Number Placeholder 1"/>
          <p:cNvSpPr>
            <a:spLocks noGrp="1"/>
          </p:cNvSpPr>
          <p:nvPr>
            <p:ph type="sldNum" sz="quarter" idx="10"/>
          </p:nvPr>
        </p:nvSpPr>
        <p:spPr>
          <a:xfrm>
            <a:off x="7391400" y="6477000"/>
            <a:ext cx="1295400" cy="381000"/>
          </a:xfrm>
        </p:spPr>
        <p:txBody>
          <a:bodyPr/>
          <a:lstStyle/>
          <a:p>
            <a:r>
              <a:rPr lang="en-US" dirty="0" smtClean="0"/>
              <a:t> </a:t>
            </a:r>
            <a:fld id="{FEE42ADA-1876-466A-9972-3D77F2B2555F}" type="slidenum">
              <a:rPr lang="en-US" smtClean="0"/>
              <a:pPr/>
              <a:t>23</a:t>
            </a:fld>
            <a:endParaRPr lang="en-US" dirty="0">
              <a:solidFill>
                <a:srgbClr val="0000FF"/>
              </a:solidFill>
            </a:endParaRPr>
          </a:p>
        </p:txBody>
      </p:sp>
      <p:sp>
        <p:nvSpPr>
          <p:cNvPr id="881690" name="Text Box 26"/>
          <p:cNvSpPr txBox="1">
            <a:spLocks noChangeArrowheads="1"/>
          </p:cNvSpPr>
          <p:nvPr/>
        </p:nvSpPr>
        <p:spPr bwMode="auto">
          <a:xfrm>
            <a:off x="902145" y="3810000"/>
            <a:ext cx="3124200" cy="396875"/>
          </a:xfrm>
          <a:prstGeom prst="rect">
            <a:avLst/>
          </a:prstGeom>
          <a:solidFill>
            <a:srgbClr val="00B050"/>
          </a:solidFill>
          <a:ln w="12700">
            <a:noFill/>
            <a:miter lim="800000"/>
            <a:headEnd type="none" w="sm" len="sm"/>
            <a:tailEnd type="none" w="sm" len="sm"/>
          </a:ln>
          <a:effectLst/>
        </p:spPr>
        <p:txBody>
          <a:bodyPr>
            <a:spAutoFit/>
          </a:bodyPr>
          <a:lstStyle/>
          <a:p>
            <a:pPr algn="ctr"/>
            <a:r>
              <a:rPr lang="en-US" sz="2000" dirty="0">
                <a:solidFill>
                  <a:schemeClr val="bg1"/>
                </a:solidFill>
                <a:latin typeface="Calibri" panose="020F0502020204030204" pitchFamily="34" charset="0"/>
                <a:cs typeface="Calibri" panose="020F0502020204030204" pitchFamily="34" charset="0"/>
              </a:rPr>
              <a:t>R </a:t>
            </a:r>
            <a:r>
              <a:rPr lang="en-US" sz="2000" dirty="0">
                <a:solidFill>
                  <a:schemeClr val="bg1"/>
                </a:solidFill>
                <a:latin typeface="Calibri" panose="020F0502020204030204" pitchFamily="34" charset="0"/>
                <a:cs typeface="Calibri" panose="020F0502020204030204" pitchFamily="34" charset="0"/>
                <a:sym typeface="Symbol" pitchFamily="18" charset="2"/>
              </a:rPr>
              <a:t></a:t>
            </a:r>
            <a:r>
              <a:rPr lang="en-US" sz="2000" dirty="0">
                <a:solidFill>
                  <a:schemeClr val="bg1"/>
                </a:solidFill>
                <a:latin typeface="Calibri" panose="020F0502020204030204" pitchFamily="34" charset="0"/>
                <a:cs typeface="Calibri" panose="020F0502020204030204" pitchFamily="34" charset="0"/>
              </a:rPr>
              <a:t> RISK </a:t>
            </a:r>
            <a:r>
              <a:rPr lang="en-US" sz="1800" dirty="0">
                <a:solidFill>
                  <a:schemeClr val="bg1"/>
                </a:solidFill>
                <a:latin typeface="Calibri" panose="020F0502020204030204" pitchFamily="34" charset="0"/>
                <a:cs typeface="Calibri" panose="020F0502020204030204" pitchFamily="34" charset="0"/>
                <a:sym typeface="Symbol" pitchFamily="18" charset="2"/>
              </a:rPr>
              <a:t></a:t>
            </a:r>
            <a:r>
              <a:rPr lang="en-US" sz="2000" dirty="0">
                <a:solidFill>
                  <a:schemeClr val="bg1"/>
                </a:solidFill>
                <a:latin typeface="Calibri" panose="020F0502020204030204" pitchFamily="34" charset="0"/>
                <a:cs typeface="Calibri" panose="020F0502020204030204" pitchFamily="34" charset="0"/>
              </a:rPr>
              <a:t> </a:t>
            </a:r>
            <a:r>
              <a:rPr lang="en-US" sz="2000" dirty="0" smtClean="0">
                <a:solidFill>
                  <a:schemeClr val="bg1"/>
                </a:solidFill>
                <a:latin typeface="Calibri" panose="020F0502020204030204" pitchFamily="34" charset="0"/>
                <a:cs typeface="Calibri" panose="020F0502020204030204" pitchFamily="34" charset="0"/>
              </a:rPr>
              <a:t>{S</a:t>
            </a:r>
            <a:r>
              <a:rPr lang="en-US" sz="2000" baseline="-25000" dirty="0" smtClean="0">
                <a:solidFill>
                  <a:schemeClr val="bg1"/>
                </a:solidFill>
                <a:latin typeface="Calibri" panose="020F0502020204030204" pitchFamily="34" charset="0"/>
                <a:cs typeface="Calibri" panose="020F0502020204030204" pitchFamily="34" charset="0"/>
              </a:rPr>
              <a:t>i</a:t>
            </a:r>
            <a:r>
              <a:rPr lang="en-US" sz="2000" dirty="0">
                <a:solidFill>
                  <a:schemeClr val="bg1"/>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P</a:t>
            </a:r>
            <a:r>
              <a:rPr lang="en-US" sz="2000" baseline="-25000" dirty="0">
                <a:solidFill>
                  <a:schemeClr val="bg1"/>
                </a:solidFill>
                <a:latin typeface="Calibri" panose="020F0502020204030204" pitchFamily="34" charset="0"/>
                <a:cs typeface="Calibri" panose="020F0502020204030204" pitchFamily="34" charset="0"/>
              </a:rPr>
              <a:t>i</a:t>
            </a:r>
            <a:r>
              <a:rPr lang="en-US" sz="2000" dirty="0">
                <a:solidFill>
                  <a:schemeClr val="bg1"/>
                </a:solidFill>
                <a:latin typeface="Calibri" panose="020F0502020204030204" pitchFamily="34" charset="0"/>
                <a:cs typeface="Calibri" panose="020F0502020204030204" pitchFamily="34" charset="0"/>
              </a:rPr>
              <a:t>, </a:t>
            </a:r>
            <a:r>
              <a:rPr lang="en-US" sz="2000" dirty="0" smtClean="0">
                <a:solidFill>
                  <a:schemeClr val="bg1"/>
                </a:solidFill>
                <a:latin typeface="Calibri" panose="020F0502020204030204" pitchFamily="34" charset="0"/>
                <a:cs typeface="Calibri" panose="020F0502020204030204" pitchFamily="34" charset="0"/>
              </a:rPr>
              <a:t>C</a:t>
            </a:r>
            <a:r>
              <a:rPr lang="en-US" sz="2000" baseline="-25000" dirty="0" smtClean="0">
                <a:solidFill>
                  <a:schemeClr val="bg1"/>
                </a:solidFill>
                <a:latin typeface="Calibri" panose="020F0502020204030204" pitchFamily="34" charset="0"/>
                <a:cs typeface="Calibri" panose="020F0502020204030204" pitchFamily="34" charset="0"/>
              </a:rPr>
              <a:t>i</a:t>
            </a:r>
            <a:r>
              <a:rPr lang="en-US" sz="2000" dirty="0" smtClean="0">
                <a:solidFill>
                  <a:schemeClr val="bg1"/>
                </a:solidFill>
                <a:latin typeface="Calibri" panose="020F0502020204030204" pitchFamily="34" charset="0"/>
                <a:cs typeface="Calibri" panose="020F0502020204030204" pitchFamily="34" charset="0"/>
                <a:sym typeface="Symbol" pitchFamily="18" charset="2"/>
              </a:rPr>
              <a:t>}</a:t>
            </a:r>
            <a:endParaRPr lang="en-US" sz="2000" dirty="0">
              <a:solidFill>
                <a:schemeClr val="bg1"/>
              </a:solidFill>
              <a:latin typeface="Calibri" panose="020F0502020204030204" pitchFamily="34" charset="0"/>
              <a:cs typeface="Calibri" panose="020F0502020204030204" pitchFamily="34" charset="0"/>
              <a:sym typeface="Symbol" pitchFamily="18" charset="2"/>
            </a:endParaRPr>
          </a:p>
        </p:txBody>
      </p:sp>
      <p:sp>
        <p:nvSpPr>
          <p:cNvPr id="8" name="Text Box 30"/>
          <p:cNvSpPr txBox="1">
            <a:spLocks noChangeArrowheads="1"/>
          </p:cNvSpPr>
          <p:nvPr/>
        </p:nvSpPr>
        <p:spPr bwMode="auto">
          <a:xfrm>
            <a:off x="4572000" y="4291845"/>
            <a:ext cx="3715872" cy="2185214"/>
          </a:xfrm>
          <a:prstGeom prst="rect">
            <a:avLst/>
          </a:prstGeom>
          <a:solidFill>
            <a:srgbClr val="FFCC00"/>
          </a:solidFill>
          <a:ln w="12700">
            <a:noFill/>
            <a:miter lim="800000"/>
            <a:headEnd type="none" w="sm" len="sm"/>
            <a:tailEnd type="none" w="sm" len="sm"/>
          </a:ln>
          <a:effectLst/>
        </p:spPr>
        <p:txBody>
          <a:bodyPr wrap="square">
            <a:spAutoFit/>
          </a:bodyPr>
          <a:lstStyle/>
          <a:p>
            <a:pPr marL="285750" marR="0" lvl="0" indent="-285750" defTabSz="914400" eaLnBrk="0" fontAlgn="auto" latinLnBrk="0" hangingPunct="0">
              <a:lnSpc>
                <a:spcPct val="100000"/>
              </a:lnSpc>
              <a:spcBef>
                <a:spcPct val="5000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Probabilistic Risk assessment is a formal method to derive and quantify this set in an </a:t>
            </a:r>
            <a:r>
              <a:rPr kumimoji="0" lang="en-US" sz="1600" b="1" i="1"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integrated</a:t>
            </a:r>
            <a:r>
              <a:rPr kumimoji="0" lang="en-US" sz="1600" b="1"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 manner.  </a:t>
            </a:r>
          </a:p>
          <a:p>
            <a:pPr marL="285750" marR="0" lvl="0" indent="-285750" defTabSz="914400" eaLnBrk="0" fontAlgn="auto" latinLnBrk="0" hangingPunct="0">
              <a:lnSpc>
                <a:spcPct val="100000"/>
              </a:lnSpc>
              <a:spcBef>
                <a:spcPct val="5000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This provides a framework to prioritize risks, identify risk contributors, and quantify cumulative (aggregate) risk and associated uncertainties.</a:t>
            </a:r>
          </a:p>
        </p:txBody>
      </p:sp>
      <p:sp>
        <p:nvSpPr>
          <p:cNvPr id="4" name="Rectangle 3"/>
          <p:cNvSpPr/>
          <p:nvPr/>
        </p:nvSpPr>
        <p:spPr>
          <a:xfrm>
            <a:off x="914400" y="6569125"/>
            <a:ext cx="990600" cy="261610"/>
          </a:xfrm>
          <a:prstGeom prst="rect">
            <a:avLst/>
          </a:prstGeom>
        </p:spPr>
        <p:txBody>
          <a:bodyPr wrap="square">
            <a:spAutoFit/>
          </a:bodyPr>
          <a:lstStyle/>
          <a:p>
            <a:r>
              <a:rPr lang="en-US" sz="1100" dirty="0"/>
              <a:t>F. Safie</a:t>
            </a:r>
          </a:p>
        </p:txBody>
      </p:sp>
    </p:spTree>
    <p:extLst>
      <p:ext uri="{BB962C8B-B14F-4D97-AF65-F5344CB8AC3E}">
        <p14:creationId xmlns:p14="http://schemas.microsoft.com/office/powerpoint/2010/main" val="1517516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ChangeArrowheads="1"/>
          </p:cNvSpPr>
          <p:nvPr/>
        </p:nvSpPr>
        <p:spPr bwMode="auto">
          <a:xfrm>
            <a:off x="1603375" y="765175"/>
            <a:ext cx="7164388" cy="877888"/>
          </a:xfrm>
          <a:prstGeom prst="rect">
            <a:avLst/>
          </a:prstGeom>
          <a:noFill/>
          <a:ln w="9525">
            <a:noFill/>
            <a:miter lim="800000"/>
            <a:headEnd/>
            <a:tailEnd/>
          </a:ln>
        </p:spPr>
        <p:txBody>
          <a:bodyPr/>
          <a:lstStyle/>
          <a:p>
            <a:endParaRPr lang="en-US" dirty="0"/>
          </a:p>
        </p:txBody>
      </p:sp>
      <p:pic>
        <p:nvPicPr>
          <p:cNvPr id="831492" name="Picture 4"/>
          <p:cNvPicPr>
            <a:picLocks noChangeAspect="1" noChangeArrowheads="1"/>
          </p:cNvPicPr>
          <p:nvPr/>
        </p:nvPicPr>
        <p:blipFill>
          <a:blip r:embed="rId3" cstate="print"/>
          <a:srcRect/>
          <a:stretch>
            <a:fillRect/>
          </a:stretch>
        </p:blipFill>
        <p:spPr bwMode="auto">
          <a:xfrm>
            <a:off x="608012" y="1474787"/>
            <a:ext cx="7773988" cy="4213225"/>
          </a:xfrm>
          <a:prstGeom prst="rect">
            <a:avLst/>
          </a:prstGeom>
          <a:noFill/>
          <a:ln w="9525">
            <a:noFill/>
            <a:miter lim="800000"/>
            <a:headEnd/>
            <a:tailEnd/>
          </a:ln>
        </p:spPr>
      </p:pic>
      <p:sp>
        <p:nvSpPr>
          <p:cNvPr id="831493" name="Rectangle 5"/>
          <p:cNvSpPr>
            <a:spLocks noChangeArrowheads="1"/>
          </p:cNvSpPr>
          <p:nvPr/>
        </p:nvSpPr>
        <p:spPr bwMode="auto">
          <a:xfrm>
            <a:off x="762000" y="2286000"/>
            <a:ext cx="1905000" cy="1295400"/>
          </a:xfrm>
          <a:prstGeom prst="rect">
            <a:avLst/>
          </a:prstGeom>
          <a:solidFill>
            <a:srgbClr val="E1EAFF"/>
          </a:solidFill>
          <a:ln w="28575">
            <a:solidFill>
              <a:srgbClr val="000000"/>
            </a:solidFill>
            <a:miter lim="800000"/>
            <a:headEnd type="none" w="sm" len="sm"/>
            <a:tailEnd type="none" w="sm" len="sm"/>
          </a:ln>
          <a:effectLst>
            <a:outerShdw dist="107763" dir="13500000" algn="ctr" rotWithShape="0">
              <a:schemeClr val="bg2"/>
            </a:outerShdw>
          </a:effectLst>
        </p:spPr>
        <p:txBody>
          <a:bodyPr wrap="none" anchor="ctr"/>
          <a:lstStyle/>
          <a:p>
            <a:pPr algn="ctr"/>
            <a:r>
              <a:rPr lang="en-US" sz="1600" b="0" dirty="0">
                <a:solidFill>
                  <a:schemeClr val="accent2">
                    <a:lumMod val="50000"/>
                  </a:schemeClr>
                </a:solidFill>
                <a:latin typeface="Calibri" panose="020F0502020204030204" pitchFamily="34" charset="0"/>
                <a:cs typeface="Calibri" panose="020F0502020204030204" pitchFamily="34" charset="0"/>
              </a:rPr>
              <a:t>Detailed technical</a:t>
            </a:r>
          </a:p>
          <a:p>
            <a:pPr algn="ctr"/>
            <a:r>
              <a:rPr lang="en-US" sz="1600" b="0" dirty="0">
                <a:solidFill>
                  <a:schemeClr val="accent2">
                    <a:lumMod val="50000"/>
                  </a:schemeClr>
                </a:solidFill>
                <a:latin typeface="Calibri" panose="020F0502020204030204" pitchFamily="34" charset="0"/>
                <a:cs typeface="Calibri" panose="020F0502020204030204" pitchFamily="34" charset="0"/>
              </a:rPr>
              <a:t>information on the</a:t>
            </a:r>
          </a:p>
          <a:p>
            <a:pPr algn="ctr"/>
            <a:r>
              <a:rPr lang="en-US" sz="1600" b="0" dirty="0">
                <a:solidFill>
                  <a:schemeClr val="accent2">
                    <a:lumMod val="50000"/>
                  </a:schemeClr>
                </a:solidFill>
                <a:latin typeface="Calibri" panose="020F0502020204030204" pitchFamily="34" charset="0"/>
                <a:cs typeface="Calibri" panose="020F0502020204030204" pitchFamily="34" charset="0"/>
              </a:rPr>
              <a:t>systems modeled</a:t>
            </a:r>
          </a:p>
        </p:txBody>
      </p:sp>
      <p:sp>
        <p:nvSpPr>
          <p:cNvPr id="831500" name="Rectangle 12"/>
          <p:cNvSpPr>
            <a:spLocks noChangeArrowheads="1"/>
          </p:cNvSpPr>
          <p:nvPr/>
        </p:nvSpPr>
        <p:spPr bwMode="auto">
          <a:xfrm>
            <a:off x="7162800" y="2286000"/>
            <a:ext cx="1219200" cy="1143000"/>
          </a:xfrm>
          <a:prstGeom prst="rect">
            <a:avLst/>
          </a:prstGeom>
          <a:solidFill>
            <a:srgbClr val="FFFFFF"/>
          </a:solidFill>
          <a:ln w="12700">
            <a:noFill/>
            <a:miter lim="800000"/>
            <a:headEnd type="none" w="sm" len="sm"/>
            <a:tailEnd type="none" w="sm" len="sm"/>
          </a:ln>
          <a:effectLst/>
        </p:spPr>
        <p:txBody>
          <a:bodyPr wrap="none" anchor="ctr"/>
          <a:lstStyle/>
          <a:p>
            <a:endParaRPr lang="en-US" dirty="0"/>
          </a:p>
        </p:txBody>
      </p:sp>
      <p:sp>
        <p:nvSpPr>
          <p:cNvPr id="831501" name="Line 13"/>
          <p:cNvSpPr>
            <a:spLocks noChangeShapeType="1"/>
          </p:cNvSpPr>
          <p:nvPr/>
        </p:nvSpPr>
        <p:spPr bwMode="auto">
          <a:xfrm>
            <a:off x="7162800" y="2286000"/>
            <a:ext cx="0" cy="1295400"/>
          </a:xfrm>
          <a:prstGeom prst="line">
            <a:avLst/>
          </a:prstGeom>
          <a:noFill/>
          <a:ln w="25400">
            <a:solidFill>
              <a:srgbClr val="000C00"/>
            </a:solidFill>
            <a:round/>
            <a:headEnd type="none" w="sm" len="sm"/>
            <a:tailEnd type="none" w="sm" len="sm"/>
          </a:ln>
          <a:effectLst/>
        </p:spPr>
        <p:txBody>
          <a:bodyPr/>
          <a:lstStyle/>
          <a:p>
            <a:endParaRPr lang="en-US" dirty="0"/>
          </a:p>
        </p:txBody>
      </p:sp>
      <p:sp>
        <p:nvSpPr>
          <p:cNvPr id="831502" name="Line 14"/>
          <p:cNvSpPr>
            <a:spLocks noChangeShapeType="1"/>
          </p:cNvSpPr>
          <p:nvPr/>
        </p:nvSpPr>
        <p:spPr bwMode="auto">
          <a:xfrm flipH="1">
            <a:off x="7162800" y="3581400"/>
            <a:ext cx="1143000" cy="0"/>
          </a:xfrm>
          <a:prstGeom prst="line">
            <a:avLst/>
          </a:prstGeom>
          <a:noFill/>
          <a:ln w="25400">
            <a:solidFill>
              <a:srgbClr val="000C00"/>
            </a:solidFill>
            <a:round/>
            <a:headEnd type="none" w="sm" len="sm"/>
            <a:tailEnd type="none" w="sm" len="sm"/>
          </a:ln>
          <a:effectLst/>
        </p:spPr>
        <p:txBody>
          <a:bodyPr/>
          <a:lstStyle/>
          <a:p>
            <a:endParaRPr lang="en-US" dirty="0"/>
          </a:p>
        </p:txBody>
      </p:sp>
      <p:sp>
        <p:nvSpPr>
          <p:cNvPr id="831503" name="Freeform 15"/>
          <p:cNvSpPr>
            <a:spLocks/>
          </p:cNvSpPr>
          <p:nvPr/>
        </p:nvSpPr>
        <p:spPr bwMode="auto">
          <a:xfrm>
            <a:off x="7239000" y="2514600"/>
            <a:ext cx="914400" cy="1066800"/>
          </a:xfrm>
          <a:custGeom>
            <a:avLst/>
            <a:gdLst/>
            <a:ahLst/>
            <a:cxnLst>
              <a:cxn ang="0">
                <a:pos x="53" y="1745"/>
              </a:cxn>
              <a:cxn ang="0">
                <a:pos x="113" y="1734"/>
              </a:cxn>
              <a:cxn ang="0">
                <a:pos x="171" y="1719"/>
              </a:cxn>
              <a:cxn ang="0">
                <a:pos x="229" y="1701"/>
              </a:cxn>
              <a:cxn ang="0">
                <a:pos x="289" y="1678"/>
              </a:cxn>
              <a:cxn ang="0">
                <a:pos x="347" y="1649"/>
              </a:cxn>
              <a:cxn ang="0">
                <a:pos x="407" y="1612"/>
              </a:cxn>
              <a:cxn ang="0">
                <a:pos x="465" y="1570"/>
              </a:cxn>
              <a:cxn ang="0">
                <a:pos x="525" y="1520"/>
              </a:cxn>
              <a:cxn ang="0">
                <a:pos x="583" y="1461"/>
              </a:cxn>
              <a:cxn ang="0">
                <a:pos x="641" y="1394"/>
              </a:cxn>
              <a:cxn ang="0">
                <a:pos x="701" y="1316"/>
              </a:cxn>
              <a:cxn ang="0">
                <a:pos x="759" y="1231"/>
              </a:cxn>
              <a:cxn ang="0">
                <a:pos x="819" y="1136"/>
              </a:cxn>
              <a:cxn ang="0">
                <a:pos x="877" y="1035"/>
              </a:cxn>
              <a:cxn ang="0">
                <a:pos x="937" y="928"/>
              </a:cxn>
              <a:cxn ang="0">
                <a:pos x="995" y="815"/>
              </a:cxn>
              <a:cxn ang="0">
                <a:pos x="1055" y="699"/>
              </a:cxn>
              <a:cxn ang="0">
                <a:pos x="1113" y="584"/>
              </a:cxn>
              <a:cxn ang="0">
                <a:pos x="1173" y="472"/>
              </a:cxn>
              <a:cxn ang="0">
                <a:pos x="1231" y="365"/>
              </a:cxn>
              <a:cxn ang="0">
                <a:pos x="1289" y="267"/>
              </a:cxn>
              <a:cxn ang="0">
                <a:pos x="1349" y="179"/>
              </a:cxn>
              <a:cxn ang="0">
                <a:pos x="1407" y="109"/>
              </a:cxn>
              <a:cxn ang="0">
                <a:pos x="1467" y="54"/>
              </a:cxn>
              <a:cxn ang="0">
                <a:pos x="1525" y="16"/>
              </a:cxn>
              <a:cxn ang="0">
                <a:pos x="1585" y="1"/>
              </a:cxn>
              <a:cxn ang="0">
                <a:pos x="1643" y="5"/>
              </a:cxn>
              <a:cxn ang="0">
                <a:pos x="1702" y="29"/>
              </a:cxn>
              <a:cxn ang="0">
                <a:pos x="1762" y="70"/>
              </a:cxn>
              <a:cxn ang="0">
                <a:pos x="1820" y="132"/>
              </a:cxn>
              <a:cxn ang="0">
                <a:pos x="1880" y="210"/>
              </a:cxn>
              <a:cxn ang="0">
                <a:pos x="1938" y="299"/>
              </a:cxn>
              <a:cxn ang="0">
                <a:pos x="1998" y="401"/>
              </a:cxn>
              <a:cxn ang="0">
                <a:pos x="2056" y="512"/>
              </a:cxn>
              <a:cxn ang="0">
                <a:pos x="2116" y="624"/>
              </a:cxn>
              <a:cxn ang="0">
                <a:pos x="2174" y="741"/>
              </a:cxn>
              <a:cxn ang="0">
                <a:pos x="2232" y="855"/>
              </a:cxn>
              <a:cxn ang="0">
                <a:pos x="2292" y="966"/>
              </a:cxn>
              <a:cxn ang="0">
                <a:pos x="2350" y="1073"/>
              </a:cxn>
              <a:cxn ang="0">
                <a:pos x="2410" y="1171"/>
              </a:cxn>
              <a:cxn ang="0">
                <a:pos x="2468" y="1264"/>
              </a:cxn>
              <a:cxn ang="0">
                <a:pos x="2528" y="1345"/>
              </a:cxn>
              <a:cxn ang="0">
                <a:pos x="2586" y="1418"/>
              </a:cxn>
              <a:cxn ang="0">
                <a:pos x="2646" y="1483"/>
              </a:cxn>
              <a:cxn ang="0">
                <a:pos x="2704" y="1540"/>
              </a:cxn>
              <a:cxn ang="0">
                <a:pos x="2764" y="1587"/>
              </a:cxn>
              <a:cxn ang="0">
                <a:pos x="2822" y="1625"/>
              </a:cxn>
              <a:cxn ang="0">
                <a:pos x="2880" y="1659"/>
              </a:cxn>
              <a:cxn ang="0">
                <a:pos x="2940" y="1685"/>
              </a:cxn>
              <a:cxn ang="0">
                <a:pos x="2998" y="1707"/>
              </a:cxn>
              <a:cxn ang="0">
                <a:pos x="3058" y="1725"/>
              </a:cxn>
              <a:cxn ang="0">
                <a:pos x="3116" y="1738"/>
              </a:cxn>
              <a:cxn ang="0">
                <a:pos x="3176" y="1748"/>
              </a:cxn>
              <a:cxn ang="0">
                <a:pos x="3234" y="1757"/>
              </a:cxn>
              <a:cxn ang="0">
                <a:pos x="3292" y="1763"/>
              </a:cxn>
              <a:cxn ang="0">
                <a:pos x="3352" y="1767"/>
              </a:cxn>
            </a:cxnLst>
            <a:rect l="0" t="0" r="r" b="b"/>
            <a:pathLst>
              <a:path w="3405" h="1770">
                <a:moveTo>
                  <a:pt x="0" y="1754"/>
                </a:moveTo>
                <a:lnTo>
                  <a:pt x="6" y="1752"/>
                </a:lnTo>
                <a:lnTo>
                  <a:pt x="11" y="1752"/>
                </a:lnTo>
                <a:lnTo>
                  <a:pt x="18" y="1752"/>
                </a:lnTo>
                <a:lnTo>
                  <a:pt x="24" y="1750"/>
                </a:lnTo>
                <a:lnTo>
                  <a:pt x="29" y="1748"/>
                </a:lnTo>
                <a:lnTo>
                  <a:pt x="35" y="1748"/>
                </a:lnTo>
                <a:lnTo>
                  <a:pt x="42" y="1747"/>
                </a:lnTo>
                <a:lnTo>
                  <a:pt x="47" y="1747"/>
                </a:lnTo>
                <a:lnTo>
                  <a:pt x="53" y="1745"/>
                </a:lnTo>
                <a:lnTo>
                  <a:pt x="58" y="1745"/>
                </a:lnTo>
                <a:lnTo>
                  <a:pt x="66" y="1743"/>
                </a:lnTo>
                <a:lnTo>
                  <a:pt x="71" y="1741"/>
                </a:lnTo>
                <a:lnTo>
                  <a:pt x="76" y="1741"/>
                </a:lnTo>
                <a:lnTo>
                  <a:pt x="82" y="1739"/>
                </a:lnTo>
                <a:lnTo>
                  <a:pt x="89" y="1739"/>
                </a:lnTo>
                <a:lnTo>
                  <a:pt x="95" y="1738"/>
                </a:lnTo>
                <a:lnTo>
                  <a:pt x="100" y="1736"/>
                </a:lnTo>
                <a:lnTo>
                  <a:pt x="105" y="1736"/>
                </a:lnTo>
                <a:lnTo>
                  <a:pt x="113" y="1734"/>
                </a:lnTo>
                <a:lnTo>
                  <a:pt x="118" y="1732"/>
                </a:lnTo>
                <a:lnTo>
                  <a:pt x="124" y="1732"/>
                </a:lnTo>
                <a:lnTo>
                  <a:pt x="129" y="1728"/>
                </a:lnTo>
                <a:lnTo>
                  <a:pt x="135" y="1728"/>
                </a:lnTo>
                <a:lnTo>
                  <a:pt x="142" y="1727"/>
                </a:lnTo>
                <a:lnTo>
                  <a:pt x="147" y="1725"/>
                </a:lnTo>
                <a:lnTo>
                  <a:pt x="153" y="1723"/>
                </a:lnTo>
                <a:lnTo>
                  <a:pt x="160" y="1723"/>
                </a:lnTo>
                <a:lnTo>
                  <a:pt x="165" y="1721"/>
                </a:lnTo>
                <a:lnTo>
                  <a:pt x="171" y="1719"/>
                </a:lnTo>
                <a:lnTo>
                  <a:pt x="176" y="1718"/>
                </a:lnTo>
                <a:lnTo>
                  <a:pt x="182" y="1716"/>
                </a:lnTo>
                <a:lnTo>
                  <a:pt x="189" y="1714"/>
                </a:lnTo>
                <a:lnTo>
                  <a:pt x="194" y="1712"/>
                </a:lnTo>
                <a:lnTo>
                  <a:pt x="200" y="1710"/>
                </a:lnTo>
                <a:lnTo>
                  <a:pt x="207" y="1708"/>
                </a:lnTo>
                <a:lnTo>
                  <a:pt x="213" y="1707"/>
                </a:lnTo>
                <a:lnTo>
                  <a:pt x="218" y="1705"/>
                </a:lnTo>
                <a:lnTo>
                  <a:pt x="224" y="1703"/>
                </a:lnTo>
                <a:lnTo>
                  <a:pt x="229" y="1701"/>
                </a:lnTo>
                <a:lnTo>
                  <a:pt x="236" y="1698"/>
                </a:lnTo>
                <a:lnTo>
                  <a:pt x="242" y="1696"/>
                </a:lnTo>
                <a:lnTo>
                  <a:pt x="247" y="1694"/>
                </a:lnTo>
                <a:lnTo>
                  <a:pt x="253" y="1692"/>
                </a:lnTo>
                <a:lnTo>
                  <a:pt x="258" y="1690"/>
                </a:lnTo>
                <a:lnTo>
                  <a:pt x="265" y="1687"/>
                </a:lnTo>
                <a:lnTo>
                  <a:pt x="271" y="1685"/>
                </a:lnTo>
                <a:lnTo>
                  <a:pt x="276" y="1681"/>
                </a:lnTo>
                <a:lnTo>
                  <a:pt x="283" y="1679"/>
                </a:lnTo>
                <a:lnTo>
                  <a:pt x="289" y="1678"/>
                </a:lnTo>
                <a:lnTo>
                  <a:pt x="294" y="1674"/>
                </a:lnTo>
                <a:lnTo>
                  <a:pt x="300" y="1672"/>
                </a:lnTo>
                <a:lnTo>
                  <a:pt x="305" y="1669"/>
                </a:lnTo>
                <a:lnTo>
                  <a:pt x="312" y="1667"/>
                </a:lnTo>
                <a:lnTo>
                  <a:pt x="318" y="1663"/>
                </a:lnTo>
                <a:lnTo>
                  <a:pt x="323" y="1659"/>
                </a:lnTo>
                <a:lnTo>
                  <a:pt x="331" y="1658"/>
                </a:lnTo>
                <a:lnTo>
                  <a:pt x="336" y="1654"/>
                </a:lnTo>
                <a:lnTo>
                  <a:pt x="342" y="1652"/>
                </a:lnTo>
                <a:lnTo>
                  <a:pt x="347" y="1649"/>
                </a:lnTo>
                <a:lnTo>
                  <a:pt x="354" y="1645"/>
                </a:lnTo>
                <a:lnTo>
                  <a:pt x="360" y="1641"/>
                </a:lnTo>
                <a:lnTo>
                  <a:pt x="365" y="1638"/>
                </a:lnTo>
                <a:lnTo>
                  <a:pt x="371" y="1636"/>
                </a:lnTo>
                <a:lnTo>
                  <a:pt x="378" y="1632"/>
                </a:lnTo>
                <a:lnTo>
                  <a:pt x="383" y="1627"/>
                </a:lnTo>
                <a:lnTo>
                  <a:pt x="389" y="1623"/>
                </a:lnTo>
                <a:lnTo>
                  <a:pt x="394" y="1619"/>
                </a:lnTo>
                <a:lnTo>
                  <a:pt x="400" y="1616"/>
                </a:lnTo>
                <a:lnTo>
                  <a:pt x="407" y="1612"/>
                </a:lnTo>
                <a:lnTo>
                  <a:pt x="412" y="1609"/>
                </a:lnTo>
                <a:lnTo>
                  <a:pt x="418" y="1605"/>
                </a:lnTo>
                <a:lnTo>
                  <a:pt x="423" y="1601"/>
                </a:lnTo>
                <a:lnTo>
                  <a:pt x="431" y="1598"/>
                </a:lnTo>
                <a:lnTo>
                  <a:pt x="436" y="1592"/>
                </a:lnTo>
                <a:lnTo>
                  <a:pt x="441" y="1589"/>
                </a:lnTo>
                <a:lnTo>
                  <a:pt x="447" y="1583"/>
                </a:lnTo>
                <a:lnTo>
                  <a:pt x="454" y="1580"/>
                </a:lnTo>
                <a:lnTo>
                  <a:pt x="460" y="1576"/>
                </a:lnTo>
                <a:lnTo>
                  <a:pt x="465" y="1570"/>
                </a:lnTo>
                <a:lnTo>
                  <a:pt x="470" y="1565"/>
                </a:lnTo>
                <a:lnTo>
                  <a:pt x="478" y="1561"/>
                </a:lnTo>
                <a:lnTo>
                  <a:pt x="483" y="1556"/>
                </a:lnTo>
                <a:lnTo>
                  <a:pt x="489" y="1552"/>
                </a:lnTo>
                <a:lnTo>
                  <a:pt x="494" y="1547"/>
                </a:lnTo>
                <a:lnTo>
                  <a:pt x="501" y="1541"/>
                </a:lnTo>
                <a:lnTo>
                  <a:pt x="507" y="1536"/>
                </a:lnTo>
                <a:lnTo>
                  <a:pt x="512" y="1530"/>
                </a:lnTo>
                <a:lnTo>
                  <a:pt x="518" y="1525"/>
                </a:lnTo>
                <a:lnTo>
                  <a:pt x="525" y="1520"/>
                </a:lnTo>
                <a:lnTo>
                  <a:pt x="530" y="1514"/>
                </a:lnTo>
                <a:lnTo>
                  <a:pt x="536" y="1509"/>
                </a:lnTo>
                <a:lnTo>
                  <a:pt x="541" y="1503"/>
                </a:lnTo>
                <a:lnTo>
                  <a:pt x="549" y="1498"/>
                </a:lnTo>
                <a:lnTo>
                  <a:pt x="554" y="1492"/>
                </a:lnTo>
                <a:lnTo>
                  <a:pt x="559" y="1487"/>
                </a:lnTo>
                <a:lnTo>
                  <a:pt x="565" y="1480"/>
                </a:lnTo>
                <a:lnTo>
                  <a:pt x="570" y="1474"/>
                </a:lnTo>
                <a:lnTo>
                  <a:pt x="578" y="1469"/>
                </a:lnTo>
                <a:lnTo>
                  <a:pt x="583" y="1461"/>
                </a:lnTo>
                <a:lnTo>
                  <a:pt x="588" y="1456"/>
                </a:lnTo>
                <a:lnTo>
                  <a:pt x="594" y="1449"/>
                </a:lnTo>
                <a:lnTo>
                  <a:pt x="601" y="1442"/>
                </a:lnTo>
                <a:lnTo>
                  <a:pt x="607" y="1436"/>
                </a:lnTo>
                <a:lnTo>
                  <a:pt x="612" y="1429"/>
                </a:lnTo>
                <a:lnTo>
                  <a:pt x="619" y="1422"/>
                </a:lnTo>
                <a:lnTo>
                  <a:pt x="625" y="1414"/>
                </a:lnTo>
                <a:lnTo>
                  <a:pt x="630" y="1409"/>
                </a:lnTo>
                <a:lnTo>
                  <a:pt x="636" y="1402"/>
                </a:lnTo>
                <a:lnTo>
                  <a:pt x="641" y="1394"/>
                </a:lnTo>
                <a:lnTo>
                  <a:pt x="648" y="1387"/>
                </a:lnTo>
                <a:lnTo>
                  <a:pt x="654" y="1380"/>
                </a:lnTo>
                <a:lnTo>
                  <a:pt x="659" y="1372"/>
                </a:lnTo>
                <a:lnTo>
                  <a:pt x="667" y="1365"/>
                </a:lnTo>
                <a:lnTo>
                  <a:pt x="672" y="1356"/>
                </a:lnTo>
                <a:lnTo>
                  <a:pt x="677" y="1349"/>
                </a:lnTo>
                <a:lnTo>
                  <a:pt x="683" y="1342"/>
                </a:lnTo>
                <a:lnTo>
                  <a:pt x="688" y="1333"/>
                </a:lnTo>
                <a:lnTo>
                  <a:pt x="696" y="1325"/>
                </a:lnTo>
                <a:lnTo>
                  <a:pt x="701" y="1316"/>
                </a:lnTo>
                <a:lnTo>
                  <a:pt x="707" y="1309"/>
                </a:lnTo>
                <a:lnTo>
                  <a:pt x="714" y="1300"/>
                </a:lnTo>
                <a:lnTo>
                  <a:pt x="719" y="1293"/>
                </a:lnTo>
                <a:lnTo>
                  <a:pt x="725" y="1284"/>
                </a:lnTo>
                <a:lnTo>
                  <a:pt x="730" y="1276"/>
                </a:lnTo>
                <a:lnTo>
                  <a:pt x="736" y="1267"/>
                </a:lnTo>
                <a:lnTo>
                  <a:pt x="743" y="1258"/>
                </a:lnTo>
                <a:lnTo>
                  <a:pt x="748" y="1249"/>
                </a:lnTo>
                <a:lnTo>
                  <a:pt x="754" y="1240"/>
                </a:lnTo>
                <a:lnTo>
                  <a:pt x="759" y="1231"/>
                </a:lnTo>
                <a:lnTo>
                  <a:pt x="765" y="1224"/>
                </a:lnTo>
                <a:lnTo>
                  <a:pt x="772" y="1213"/>
                </a:lnTo>
                <a:lnTo>
                  <a:pt x="777" y="1204"/>
                </a:lnTo>
                <a:lnTo>
                  <a:pt x="783" y="1195"/>
                </a:lnTo>
                <a:lnTo>
                  <a:pt x="790" y="1185"/>
                </a:lnTo>
                <a:lnTo>
                  <a:pt x="795" y="1176"/>
                </a:lnTo>
                <a:lnTo>
                  <a:pt x="801" y="1167"/>
                </a:lnTo>
                <a:lnTo>
                  <a:pt x="806" y="1156"/>
                </a:lnTo>
                <a:lnTo>
                  <a:pt x="812" y="1147"/>
                </a:lnTo>
                <a:lnTo>
                  <a:pt x="819" y="1136"/>
                </a:lnTo>
                <a:lnTo>
                  <a:pt x="825" y="1127"/>
                </a:lnTo>
                <a:lnTo>
                  <a:pt x="830" y="1116"/>
                </a:lnTo>
                <a:lnTo>
                  <a:pt x="837" y="1107"/>
                </a:lnTo>
                <a:lnTo>
                  <a:pt x="843" y="1096"/>
                </a:lnTo>
                <a:lnTo>
                  <a:pt x="848" y="1087"/>
                </a:lnTo>
                <a:lnTo>
                  <a:pt x="854" y="1076"/>
                </a:lnTo>
                <a:lnTo>
                  <a:pt x="859" y="1067"/>
                </a:lnTo>
                <a:lnTo>
                  <a:pt x="866" y="1057"/>
                </a:lnTo>
                <a:lnTo>
                  <a:pt x="872" y="1046"/>
                </a:lnTo>
                <a:lnTo>
                  <a:pt x="877" y="1035"/>
                </a:lnTo>
                <a:lnTo>
                  <a:pt x="884" y="1026"/>
                </a:lnTo>
                <a:lnTo>
                  <a:pt x="890" y="1015"/>
                </a:lnTo>
                <a:lnTo>
                  <a:pt x="895" y="1004"/>
                </a:lnTo>
                <a:lnTo>
                  <a:pt x="901" y="993"/>
                </a:lnTo>
                <a:lnTo>
                  <a:pt x="906" y="982"/>
                </a:lnTo>
                <a:lnTo>
                  <a:pt x="914" y="971"/>
                </a:lnTo>
                <a:lnTo>
                  <a:pt x="919" y="960"/>
                </a:lnTo>
                <a:lnTo>
                  <a:pt x="924" y="949"/>
                </a:lnTo>
                <a:lnTo>
                  <a:pt x="930" y="938"/>
                </a:lnTo>
                <a:lnTo>
                  <a:pt x="937" y="928"/>
                </a:lnTo>
                <a:lnTo>
                  <a:pt x="943" y="917"/>
                </a:lnTo>
                <a:lnTo>
                  <a:pt x="948" y="906"/>
                </a:lnTo>
                <a:lnTo>
                  <a:pt x="955" y="893"/>
                </a:lnTo>
                <a:lnTo>
                  <a:pt x="961" y="882"/>
                </a:lnTo>
                <a:lnTo>
                  <a:pt x="966" y="871"/>
                </a:lnTo>
                <a:lnTo>
                  <a:pt x="972" y="860"/>
                </a:lnTo>
                <a:lnTo>
                  <a:pt x="977" y="848"/>
                </a:lnTo>
                <a:lnTo>
                  <a:pt x="984" y="837"/>
                </a:lnTo>
                <a:lnTo>
                  <a:pt x="990" y="826"/>
                </a:lnTo>
                <a:lnTo>
                  <a:pt x="995" y="815"/>
                </a:lnTo>
                <a:lnTo>
                  <a:pt x="1002" y="802"/>
                </a:lnTo>
                <a:lnTo>
                  <a:pt x="1008" y="791"/>
                </a:lnTo>
                <a:lnTo>
                  <a:pt x="1013" y="780"/>
                </a:lnTo>
                <a:lnTo>
                  <a:pt x="1019" y="768"/>
                </a:lnTo>
                <a:lnTo>
                  <a:pt x="1024" y="757"/>
                </a:lnTo>
                <a:lnTo>
                  <a:pt x="1032" y="746"/>
                </a:lnTo>
                <a:lnTo>
                  <a:pt x="1037" y="735"/>
                </a:lnTo>
                <a:lnTo>
                  <a:pt x="1042" y="722"/>
                </a:lnTo>
                <a:lnTo>
                  <a:pt x="1050" y="710"/>
                </a:lnTo>
                <a:lnTo>
                  <a:pt x="1055" y="699"/>
                </a:lnTo>
                <a:lnTo>
                  <a:pt x="1061" y="688"/>
                </a:lnTo>
                <a:lnTo>
                  <a:pt x="1066" y="677"/>
                </a:lnTo>
                <a:lnTo>
                  <a:pt x="1071" y="664"/>
                </a:lnTo>
                <a:lnTo>
                  <a:pt x="1079" y="653"/>
                </a:lnTo>
                <a:lnTo>
                  <a:pt x="1084" y="641"/>
                </a:lnTo>
                <a:lnTo>
                  <a:pt x="1090" y="630"/>
                </a:lnTo>
                <a:lnTo>
                  <a:pt x="1095" y="619"/>
                </a:lnTo>
                <a:lnTo>
                  <a:pt x="1101" y="606"/>
                </a:lnTo>
                <a:lnTo>
                  <a:pt x="1108" y="595"/>
                </a:lnTo>
                <a:lnTo>
                  <a:pt x="1113" y="584"/>
                </a:lnTo>
                <a:lnTo>
                  <a:pt x="1119" y="573"/>
                </a:lnTo>
                <a:lnTo>
                  <a:pt x="1126" y="561"/>
                </a:lnTo>
                <a:lnTo>
                  <a:pt x="1131" y="550"/>
                </a:lnTo>
                <a:lnTo>
                  <a:pt x="1137" y="539"/>
                </a:lnTo>
                <a:lnTo>
                  <a:pt x="1142" y="526"/>
                </a:lnTo>
                <a:lnTo>
                  <a:pt x="1148" y="515"/>
                </a:lnTo>
                <a:lnTo>
                  <a:pt x="1155" y="504"/>
                </a:lnTo>
                <a:lnTo>
                  <a:pt x="1160" y="494"/>
                </a:lnTo>
                <a:lnTo>
                  <a:pt x="1166" y="483"/>
                </a:lnTo>
                <a:lnTo>
                  <a:pt x="1173" y="472"/>
                </a:lnTo>
                <a:lnTo>
                  <a:pt x="1179" y="461"/>
                </a:lnTo>
                <a:lnTo>
                  <a:pt x="1184" y="450"/>
                </a:lnTo>
                <a:lnTo>
                  <a:pt x="1190" y="439"/>
                </a:lnTo>
                <a:lnTo>
                  <a:pt x="1195" y="428"/>
                </a:lnTo>
                <a:lnTo>
                  <a:pt x="1202" y="417"/>
                </a:lnTo>
                <a:lnTo>
                  <a:pt x="1208" y="406"/>
                </a:lnTo>
                <a:lnTo>
                  <a:pt x="1213" y="395"/>
                </a:lnTo>
                <a:lnTo>
                  <a:pt x="1219" y="385"/>
                </a:lnTo>
                <a:lnTo>
                  <a:pt x="1226" y="376"/>
                </a:lnTo>
                <a:lnTo>
                  <a:pt x="1231" y="365"/>
                </a:lnTo>
                <a:lnTo>
                  <a:pt x="1237" y="356"/>
                </a:lnTo>
                <a:lnTo>
                  <a:pt x="1242" y="345"/>
                </a:lnTo>
                <a:lnTo>
                  <a:pt x="1249" y="334"/>
                </a:lnTo>
                <a:lnTo>
                  <a:pt x="1255" y="325"/>
                </a:lnTo>
                <a:lnTo>
                  <a:pt x="1260" y="316"/>
                </a:lnTo>
                <a:lnTo>
                  <a:pt x="1266" y="305"/>
                </a:lnTo>
                <a:lnTo>
                  <a:pt x="1273" y="296"/>
                </a:lnTo>
                <a:lnTo>
                  <a:pt x="1278" y="287"/>
                </a:lnTo>
                <a:lnTo>
                  <a:pt x="1284" y="276"/>
                </a:lnTo>
                <a:lnTo>
                  <a:pt x="1289" y="267"/>
                </a:lnTo>
                <a:lnTo>
                  <a:pt x="1297" y="257"/>
                </a:lnTo>
                <a:lnTo>
                  <a:pt x="1302" y="248"/>
                </a:lnTo>
                <a:lnTo>
                  <a:pt x="1308" y="239"/>
                </a:lnTo>
                <a:lnTo>
                  <a:pt x="1313" y="230"/>
                </a:lnTo>
                <a:lnTo>
                  <a:pt x="1318" y="221"/>
                </a:lnTo>
                <a:lnTo>
                  <a:pt x="1326" y="214"/>
                </a:lnTo>
                <a:lnTo>
                  <a:pt x="1331" y="205"/>
                </a:lnTo>
                <a:lnTo>
                  <a:pt x="1337" y="196"/>
                </a:lnTo>
                <a:lnTo>
                  <a:pt x="1344" y="188"/>
                </a:lnTo>
                <a:lnTo>
                  <a:pt x="1349" y="179"/>
                </a:lnTo>
                <a:lnTo>
                  <a:pt x="1355" y="172"/>
                </a:lnTo>
                <a:lnTo>
                  <a:pt x="1360" y="165"/>
                </a:lnTo>
                <a:lnTo>
                  <a:pt x="1367" y="158"/>
                </a:lnTo>
                <a:lnTo>
                  <a:pt x="1373" y="150"/>
                </a:lnTo>
                <a:lnTo>
                  <a:pt x="1378" y="143"/>
                </a:lnTo>
                <a:lnTo>
                  <a:pt x="1384" y="136"/>
                </a:lnTo>
                <a:lnTo>
                  <a:pt x="1389" y="129"/>
                </a:lnTo>
                <a:lnTo>
                  <a:pt x="1397" y="123"/>
                </a:lnTo>
                <a:lnTo>
                  <a:pt x="1402" y="116"/>
                </a:lnTo>
                <a:lnTo>
                  <a:pt x="1407" y="109"/>
                </a:lnTo>
                <a:lnTo>
                  <a:pt x="1415" y="103"/>
                </a:lnTo>
                <a:lnTo>
                  <a:pt x="1420" y="96"/>
                </a:lnTo>
                <a:lnTo>
                  <a:pt x="1426" y="90"/>
                </a:lnTo>
                <a:lnTo>
                  <a:pt x="1431" y="85"/>
                </a:lnTo>
                <a:lnTo>
                  <a:pt x="1436" y="78"/>
                </a:lnTo>
                <a:lnTo>
                  <a:pt x="1444" y="74"/>
                </a:lnTo>
                <a:lnTo>
                  <a:pt x="1449" y="69"/>
                </a:lnTo>
                <a:lnTo>
                  <a:pt x="1455" y="63"/>
                </a:lnTo>
                <a:lnTo>
                  <a:pt x="1462" y="58"/>
                </a:lnTo>
                <a:lnTo>
                  <a:pt x="1467" y="54"/>
                </a:lnTo>
                <a:lnTo>
                  <a:pt x="1473" y="49"/>
                </a:lnTo>
                <a:lnTo>
                  <a:pt x="1478" y="45"/>
                </a:lnTo>
                <a:lnTo>
                  <a:pt x="1484" y="41"/>
                </a:lnTo>
                <a:lnTo>
                  <a:pt x="1491" y="36"/>
                </a:lnTo>
                <a:lnTo>
                  <a:pt x="1496" y="32"/>
                </a:lnTo>
                <a:lnTo>
                  <a:pt x="1502" y="29"/>
                </a:lnTo>
                <a:lnTo>
                  <a:pt x="1509" y="27"/>
                </a:lnTo>
                <a:lnTo>
                  <a:pt x="1515" y="23"/>
                </a:lnTo>
                <a:lnTo>
                  <a:pt x="1520" y="20"/>
                </a:lnTo>
                <a:lnTo>
                  <a:pt x="1525" y="16"/>
                </a:lnTo>
                <a:lnTo>
                  <a:pt x="1531" y="14"/>
                </a:lnTo>
                <a:lnTo>
                  <a:pt x="1538" y="12"/>
                </a:lnTo>
                <a:lnTo>
                  <a:pt x="1544" y="10"/>
                </a:lnTo>
                <a:lnTo>
                  <a:pt x="1549" y="9"/>
                </a:lnTo>
                <a:lnTo>
                  <a:pt x="1554" y="7"/>
                </a:lnTo>
                <a:lnTo>
                  <a:pt x="1560" y="5"/>
                </a:lnTo>
                <a:lnTo>
                  <a:pt x="1567" y="3"/>
                </a:lnTo>
                <a:lnTo>
                  <a:pt x="1573" y="3"/>
                </a:lnTo>
                <a:lnTo>
                  <a:pt x="1578" y="1"/>
                </a:lnTo>
                <a:lnTo>
                  <a:pt x="1585" y="1"/>
                </a:lnTo>
                <a:lnTo>
                  <a:pt x="1591" y="0"/>
                </a:lnTo>
                <a:lnTo>
                  <a:pt x="1596" y="0"/>
                </a:lnTo>
                <a:lnTo>
                  <a:pt x="1602" y="0"/>
                </a:lnTo>
                <a:lnTo>
                  <a:pt x="1607" y="0"/>
                </a:lnTo>
                <a:lnTo>
                  <a:pt x="1614" y="0"/>
                </a:lnTo>
                <a:lnTo>
                  <a:pt x="1620" y="0"/>
                </a:lnTo>
                <a:lnTo>
                  <a:pt x="1625" y="1"/>
                </a:lnTo>
                <a:lnTo>
                  <a:pt x="1633" y="1"/>
                </a:lnTo>
                <a:lnTo>
                  <a:pt x="1638" y="3"/>
                </a:lnTo>
                <a:lnTo>
                  <a:pt x="1643" y="5"/>
                </a:lnTo>
                <a:lnTo>
                  <a:pt x="1649" y="5"/>
                </a:lnTo>
                <a:lnTo>
                  <a:pt x="1654" y="7"/>
                </a:lnTo>
                <a:lnTo>
                  <a:pt x="1662" y="9"/>
                </a:lnTo>
                <a:lnTo>
                  <a:pt x="1667" y="10"/>
                </a:lnTo>
                <a:lnTo>
                  <a:pt x="1673" y="12"/>
                </a:lnTo>
                <a:lnTo>
                  <a:pt x="1680" y="16"/>
                </a:lnTo>
                <a:lnTo>
                  <a:pt x="1685" y="18"/>
                </a:lnTo>
                <a:lnTo>
                  <a:pt x="1691" y="21"/>
                </a:lnTo>
                <a:lnTo>
                  <a:pt x="1696" y="25"/>
                </a:lnTo>
                <a:lnTo>
                  <a:pt x="1702" y="29"/>
                </a:lnTo>
                <a:lnTo>
                  <a:pt x="1709" y="30"/>
                </a:lnTo>
                <a:lnTo>
                  <a:pt x="1714" y="34"/>
                </a:lnTo>
                <a:lnTo>
                  <a:pt x="1720" y="38"/>
                </a:lnTo>
                <a:lnTo>
                  <a:pt x="1725" y="43"/>
                </a:lnTo>
                <a:lnTo>
                  <a:pt x="1732" y="47"/>
                </a:lnTo>
                <a:lnTo>
                  <a:pt x="1738" y="52"/>
                </a:lnTo>
                <a:lnTo>
                  <a:pt x="1743" y="56"/>
                </a:lnTo>
                <a:lnTo>
                  <a:pt x="1751" y="61"/>
                </a:lnTo>
                <a:lnTo>
                  <a:pt x="1756" y="67"/>
                </a:lnTo>
                <a:lnTo>
                  <a:pt x="1762" y="70"/>
                </a:lnTo>
                <a:lnTo>
                  <a:pt x="1767" y="76"/>
                </a:lnTo>
                <a:lnTo>
                  <a:pt x="1772" y="83"/>
                </a:lnTo>
                <a:lnTo>
                  <a:pt x="1780" y="89"/>
                </a:lnTo>
                <a:lnTo>
                  <a:pt x="1785" y="94"/>
                </a:lnTo>
                <a:lnTo>
                  <a:pt x="1791" y="99"/>
                </a:lnTo>
                <a:lnTo>
                  <a:pt x="1798" y="107"/>
                </a:lnTo>
                <a:lnTo>
                  <a:pt x="1803" y="112"/>
                </a:lnTo>
                <a:lnTo>
                  <a:pt x="1809" y="118"/>
                </a:lnTo>
                <a:lnTo>
                  <a:pt x="1814" y="125"/>
                </a:lnTo>
                <a:lnTo>
                  <a:pt x="1820" y="132"/>
                </a:lnTo>
                <a:lnTo>
                  <a:pt x="1827" y="139"/>
                </a:lnTo>
                <a:lnTo>
                  <a:pt x="1832" y="147"/>
                </a:lnTo>
                <a:lnTo>
                  <a:pt x="1838" y="154"/>
                </a:lnTo>
                <a:lnTo>
                  <a:pt x="1845" y="161"/>
                </a:lnTo>
                <a:lnTo>
                  <a:pt x="1850" y="168"/>
                </a:lnTo>
                <a:lnTo>
                  <a:pt x="1856" y="178"/>
                </a:lnTo>
                <a:lnTo>
                  <a:pt x="1861" y="185"/>
                </a:lnTo>
                <a:lnTo>
                  <a:pt x="1867" y="192"/>
                </a:lnTo>
                <a:lnTo>
                  <a:pt x="1874" y="201"/>
                </a:lnTo>
                <a:lnTo>
                  <a:pt x="1880" y="210"/>
                </a:lnTo>
                <a:lnTo>
                  <a:pt x="1885" y="218"/>
                </a:lnTo>
                <a:lnTo>
                  <a:pt x="1890" y="227"/>
                </a:lnTo>
                <a:lnTo>
                  <a:pt x="1896" y="236"/>
                </a:lnTo>
                <a:lnTo>
                  <a:pt x="1903" y="245"/>
                </a:lnTo>
                <a:lnTo>
                  <a:pt x="1909" y="254"/>
                </a:lnTo>
                <a:lnTo>
                  <a:pt x="1914" y="261"/>
                </a:lnTo>
                <a:lnTo>
                  <a:pt x="1921" y="272"/>
                </a:lnTo>
                <a:lnTo>
                  <a:pt x="1927" y="281"/>
                </a:lnTo>
                <a:lnTo>
                  <a:pt x="1932" y="290"/>
                </a:lnTo>
                <a:lnTo>
                  <a:pt x="1938" y="299"/>
                </a:lnTo>
                <a:lnTo>
                  <a:pt x="1943" y="310"/>
                </a:lnTo>
                <a:lnTo>
                  <a:pt x="1950" y="319"/>
                </a:lnTo>
                <a:lnTo>
                  <a:pt x="1956" y="330"/>
                </a:lnTo>
                <a:lnTo>
                  <a:pt x="1961" y="339"/>
                </a:lnTo>
                <a:lnTo>
                  <a:pt x="1969" y="350"/>
                </a:lnTo>
                <a:lnTo>
                  <a:pt x="1974" y="359"/>
                </a:lnTo>
                <a:lnTo>
                  <a:pt x="1979" y="370"/>
                </a:lnTo>
                <a:lnTo>
                  <a:pt x="1985" y="381"/>
                </a:lnTo>
                <a:lnTo>
                  <a:pt x="1990" y="392"/>
                </a:lnTo>
                <a:lnTo>
                  <a:pt x="1998" y="401"/>
                </a:lnTo>
                <a:lnTo>
                  <a:pt x="2003" y="412"/>
                </a:lnTo>
                <a:lnTo>
                  <a:pt x="2008" y="423"/>
                </a:lnTo>
                <a:lnTo>
                  <a:pt x="2016" y="434"/>
                </a:lnTo>
                <a:lnTo>
                  <a:pt x="2021" y="445"/>
                </a:lnTo>
                <a:lnTo>
                  <a:pt x="2027" y="455"/>
                </a:lnTo>
                <a:lnTo>
                  <a:pt x="2032" y="466"/>
                </a:lnTo>
                <a:lnTo>
                  <a:pt x="2038" y="477"/>
                </a:lnTo>
                <a:lnTo>
                  <a:pt x="2045" y="488"/>
                </a:lnTo>
                <a:lnTo>
                  <a:pt x="2050" y="499"/>
                </a:lnTo>
                <a:lnTo>
                  <a:pt x="2056" y="512"/>
                </a:lnTo>
                <a:lnTo>
                  <a:pt x="2061" y="521"/>
                </a:lnTo>
                <a:lnTo>
                  <a:pt x="2067" y="534"/>
                </a:lnTo>
                <a:lnTo>
                  <a:pt x="2074" y="544"/>
                </a:lnTo>
                <a:lnTo>
                  <a:pt x="2079" y="555"/>
                </a:lnTo>
                <a:lnTo>
                  <a:pt x="2085" y="566"/>
                </a:lnTo>
                <a:lnTo>
                  <a:pt x="2092" y="579"/>
                </a:lnTo>
                <a:lnTo>
                  <a:pt x="2097" y="590"/>
                </a:lnTo>
                <a:lnTo>
                  <a:pt x="2103" y="601"/>
                </a:lnTo>
                <a:lnTo>
                  <a:pt x="2108" y="613"/>
                </a:lnTo>
                <a:lnTo>
                  <a:pt x="2116" y="624"/>
                </a:lnTo>
                <a:lnTo>
                  <a:pt x="2121" y="637"/>
                </a:lnTo>
                <a:lnTo>
                  <a:pt x="2126" y="648"/>
                </a:lnTo>
                <a:lnTo>
                  <a:pt x="2134" y="659"/>
                </a:lnTo>
                <a:lnTo>
                  <a:pt x="2139" y="670"/>
                </a:lnTo>
                <a:lnTo>
                  <a:pt x="2145" y="682"/>
                </a:lnTo>
                <a:lnTo>
                  <a:pt x="2150" y="695"/>
                </a:lnTo>
                <a:lnTo>
                  <a:pt x="2156" y="704"/>
                </a:lnTo>
                <a:lnTo>
                  <a:pt x="2163" y="717"/>
                </a:lnTo>
                <a:lnTo>
                  <a:pt x="2168" y="728"/>
                </a:lnTo>
                <a:lnTo>
                  <a:pt x="2174" y="741"/>
                </a:lnTo>
                <a:lnTo>
                  <a:pt x="2179" y="751"/>
                </a:lnTo>
                <a:lnTo>
                  <a:pt x="2186" y="762"/>
                </a:lnTo>
                <a:lnTo>
                  <a:pt x="2192" y="775"/>
                </a:lnTo>
                <a:lnTo>
                  <a:pt x="2197" y="786"/>
                </a:lnTo>
                <a:lnTo>
                  <a:pt x="2203" y="797"/>
                </a:lnTo>
                <a:lnTo>
                  <a:pt x="2210" y="810"/>
                </a:lnTo>
                <a:lnTo>
                  <a:pt x="2215" y="820"/>
                </a:lnTo>
                <a:lnTo>
                  <a:pt x="2221" y="831"/>
                </a:lnTo>
                <a:lnTo>
                  <a:pt x="2226" y="844"/>
                </a:lnTo>
                <a:lnTo>
                  <a:pt x="2232" y="855"/>
                </a:lnTo>
                <a:lnTo>
                  <a:pt x="2239" y="866"/>
                </a:lnTo>
                <a:lnTo>
                  <a:pt x="2245" y="877"/>
                </a:lnTo>
                <a:lnTo>
                  <a:pt x="2250" y="888"/>
                </a:lnTo>
                <a:lnTo>
                  <a:pt x="2257" y="900"/>
                </a:lnTo>
                <a:lnTo>
                  <a:pt x="2263" y="911"/>
                </a:lnTo>
                <a:lnTo>
                  <a:pt x="2268" y="922"/>
                </a:lnTo>
                <a:lnTo>
                  <a:pt x="2274" y="933"/>
                </a:lnTo>
                <a:lnTo>
                  <a:pt x="2279" y="944"/>
                </a:lnTo>
                <a:lnTo>
                  <a:pt x="2286" y="955"/>
                </a:lnTo>
                <a:lnTo>
                  <a:pt x="2292" y="966"/>
                </a:lnTo>
                <a:lnTo>
                  <a:pt x="2297" y="977"/>
                </a:lnTo>
                <a:lnTo>
                  <a:pt x="2304" y="988"/>
                </a:lnTo>
                <a:lnTo>
                  <a:pt x="2310" y="998"/>
                </a:lnTo>
                <a:lnTo>
                  <a:pt x="2315" y="1009"/>
                </a:lnTo>
                <a:lnTo>
                  <a:pt x="2321" y="1020"/>
                </a:lnTo>
                <a:lnTo>
                  <a:pt x="2326" y="1031"/>
                </a:lnTo>
                <a:lnTo>
                  <a:pt x="2333" y="1042"/>
                </a:lnTo>
                <a:lnTo>
                  <a:pt x="2339" y="1051"/>
                </a:lnTo>
                <a:lnTo>
                  <a:pt x="2344" y="1062"/>
                </a:lnTo>
                <a:lnTo>
                  <a:pt x="2350" y="1073"/>
                </a:lnTo>
                <a:lnTo>
                  <a:pt x="2355" y="1084"/>
                </a:lnTo>
                <a:lnTo>
                  <a:pt x="2363" y="1093"/>
                </a:lnTo>
                <a:lnTo>
                  <a:pt x="2368" y="1104"/>
                </a:lnTo>
                <a:lnTo>
                  <a:pt x="2373" y="1113"/>
                </a:lnTo>
                <a:lnTo>
                  <a:pt x="2381" y="1124"/>
                </a:lnTo>
                <a:lnTo>
                  <a:pt x="2386" y="1133"/>
                </a:lnTo>
                <a:lnTo>
                  <a:pt x="2392" y="1144"/>
                </a:lnTo>
                <a:lnTo>
                  <a:pt x="2397" y="1153"/>
                </a:lnTo>
                <a:lnTo>
                  <a:pt x="2402" y="1162"/>
                </a:lnTo>
                <a:lnTo>
                  <a:pt x="2410" y="1171"/>
                </a:lnTo>
                <a:lnTo>
                  <a:pt x="2415" y="1182"/>
                </a:lnTo>
                <a:lnTo>
                  <a:pt x="2421" y="1191"/>
                </a:lnTo>
                <a:lnTo>
                  <a:pt x="2428" y="1200"/>
                </a:lnTo>
                <a:lnTo>
                  <a:pt x="2433" y="1209"/>
                </a:lnTo>
                <a:lnTo>
                  <a:pt x="2439" y="1218"/>
                </a:lnTo>
                <a:lnTo>
                  <a:pt x="2444" y="1227"/>
                </a:lnTo>
                <a:lnTo>
                  <a:pt x="2450" y="1236"/>
                </a:lnTo>
                <a:lnTo>
                  <a:pt x="2457" y="1245"/>
                </a:lnTo>
                <a:lnTo>
                  <a:pt x="2462" y="1254"/>
                </a:lnTo>
                <a:lnTo>
                  <a:pt x="2468" y="1264"/>
                </a:lnTo>
                <a:lnTo>
                  <a:pt x="2475" y="1271"/>
                </a:lnTo>
                <a:lnTo>
                  <a:pt x="2481" y="1280"/>
                </a:lnTo>
                <a:lnTo>
                  <a:pt x="2486" y="1289"/>
                </a:lnTo>
                <a:lnTo>
                  <a:pt x="2491" y="1296"/>
                </a:lnTo>
                <a:lnTo>
                  <a:pt x="2497" y="1305"/>
                </a:lnTo>
                <a:lnTo>
                  <a:pt x="2504" y="1313"/>
                </a:lnTo>
                <a:lnTo>
                  <a:pt x="2510" y="1322"/>
                </a:lnTo>
                <a:lnTo>
                  <a:pt x="2515" y="1329"/>
                </a:lnTo>
                <a:lnTo>
                  <a:pt x="2521" y="1338"/>
                </a:lnTo>
                <a:lnTo>
                  <a:pt x="2528" y="1345"/>
                </a:lnTo>
                <a:lnTo>
                  <a:pt x="2533" y="1353"/>
                </a:lnTo>
                <a:lnTo>
                  <a:pt x="2539" y="1360"/>
                </a:lnTo>
                <a:lnTo>
                  <a:pt x="2544" y="1369"/>
                </a:lnTo>
                <a:lnTo>
                  <a:pt x="2551" y="1376"/>
                </a:lnTo>
                <a:lnTo>
                  <a:pt x="2557" y="1383"/>
                </a:lnTo>
                <a:lnTo>
                  <a:pt x="2562" y="1391"/>
                </a:lnTo>
                <a:lnTo>
                  <a:pt x="2568" y="1398"/>
                </a:lnTo>
                <a:lnTo>
                  <a:pt x="2575" y="1405"/>
                </a:lnTo>
                <a:lnTo>
                  <a:pt x="2580" y="1412"/>
                </a:lnTo>
                <a:lnTo>
                  <a:pt x="2586" y="1418"/>
                </a:lnTo>
                <a:lnTo>
                  <a:pt x="2593" y="1427"/>
                </a:lnTo>
                <a:lnTo>
                  <a:pt x="2599" y="1432"/>
                </a:lnTo>
                <a:lnTo>
                  <a:pt x="2604" y="1440"/>
                </a:lnTo>
                <a:lnTo>
                  <a:pt x="2609" y="1447"/>
                </a:lnTo>
                <a:lnTo>
                  <a:pt x="2615" y="1452"/>
                </a:lnTo>
                <a:lnTo>
                  <a:pt x="2622" y="1458"/>
                </a:lnTo>
                <a:lnTo>
                  <a:pt x="2628" y="1465"/>
                </a:lnTo>
                <a:lnTo>
                  <a:pt x="2633" y="1471"/>
                </a:lnTo>
                <a:lnTo>
                  <a:pt x="2639" y="1478"/>
                </a:lnTo>
                <a:lnTo>
                  <a:pt x="2646" y="1483"/>
                </a:lnTo>
                <a:lnTo>
                  <a:pt x="2651" y="1489"/>
                </a:lnTo>
                <a:lnTo>
                  <a:pt x="2657" y="1496"/>
                </a:lnTo>
                <a:lnTo>
                  <a:pt x="2662" y="1501"/>
                </a:lnTo>
                <a:lnTo>
                  <a:pt x="2669" y="1507"/>
                </a:lnTo>
                <a:lnTo>
                  <a:pt x="2675" y="1512"/>
                </a:lnTo>
                <a:lnTo>
                  <a:pt x="2680" y="1518"/>
                </a:lnTo>
                <a:lnTo>
                  <a:pt x="2686" y="1523"/>
                </a:lnTo>
                <a:lnTo>
                  <a:pt x="2691" y="1529"/>
                </a:lnTo>
                <a:lnTo>
                  <a:pt x="2698" y="1534"/>
                </a:lnTo>
                <a:lnTo>
                  <a:pt x="2704" y="1540"/>
                </a:lnTo>
                <a:lnTo>
                  <a:pt x="2709" y="1543"/>
                </a:lnTo>
                <a:lnTo>
                  <a:pt x="2717" y="1549"/>
                </a:lnTo>
                <a:lnTo>
                  <a:pt x="2722" y="1554"/>
                </a:lnTo>
                <a:lnTo>
                  <a:pt x="2728" y="1560"/>
                </a:lnTo>
                <a:lnTo>
                  <a:pt x="2733" y="1563"/>
                </a:lnTo>
                <a:lnTo>
                  <a:pt x="2738" y="1569"/>
                </a:lnTo>
                <a:lnTo>
                  <a:pt x="2746" y="1572"/>
                </a:lnTo>
                <a:lnTo>
                  <a:pt x="2751" y="1578"/>
                </a:lnTo>
                <a:lnTo>
                  <a:pt x="2757" y="1581"/>
                </a:lnTo>
                <a:lnTo>
                  <a:pt x="2764" y="1587"/>
                </a:lnTo>
                <a:lnTo>
                  <a:pt x="2769" y="1590"/>
                </a:lnTo>
                <a:lnTo>
                  <a:pt x="2775" y="1596"/>
                </a:lnTo>
                <a:lnTo>
                  <a:pt x="2780" y="1599"/>
                </a:lnTo>
                <a:lnTo>
                  <a:pt x="2786" y="1603"/>
                </a:lnTo>
                <a:lnTo>
                  <a:pt x="2793" y="1607"/>
                </a:lnTo>
                <a:lnTo>
                  <a:pt x="2798" y="1612"/>
                </a:lnTo>
                <a:lnTo>
                  <a:pt x="2804" y="1616"/>
                </a:lnTo>
                <a:lnTo>
                  <a:pt x="2811" y="1619"/>
                </a:lnTo>
                <a:lnTo>
                  <a:pt x="2816" y="1621"/>
                </a:lnTo>
                <a:lnTo>
                  <a:pt x="2822" y="1625"/>
                </a:lnTo>
                <a:lnTo>
                  <a:pt x="2827" y="1630"/>
                </a:lnTo>
                <a:lnTo>
                  <a:pt x="2833" y="1634"/>
                </a:lnTo>
                <a:lnTo>
                  <a:pt x="2840" y="1636"/>
                </a:lnTo>
                <a:lnTo>
                  <a:pt x="2846" y="1639"/>
                </a:lnTo>
                <a:lnTo>
                  <a:pt x="2851" y="1643"/>
                </a:lnTo>
                <a:lnTo>
                  <a:pt x="2856" y="1647"/>
                </a:lnTo>
                <a:lnTo>
                  <a:pt x="2862" y="1650"/>
                </a:lnTo>
                <a:lnTo>
                  <a:pt x="2869" y="1654"/>
                </a:lnTo>
                <a:lnTo>
                  <a:pt x="2875" y="1656"/>
                </a:lnTo>
                <a:lnTo>
                  <a:pt x="2880" y="1659"/>
                </a:lnTo>
                <a:lnTo>
                  <a:pt x="2887" y="1661"/>
                </a:lnTo>
                <a:lnTo>
                  <a:pt x="2893" y="1665"/>
                </a:lnTo>
                <a:lnTo>
                  <a:pt x="2898" y="1667"/>
                </a:lnTo>
                <a:lnTo>
                  <a:pt x="2904" y="1670"/>
                </a:lnTo>
                <a:lnTo>
                  <a:pt x="2909" y="1674"/>
                </a:lnTo>
                <a:lnTo>
                  <a:pt x="2916" y="1676"/>
                </a:lnTo>
                <a:lnTo>
                  <a:pt x="2922" y="1678"/>
                </a:lnTo>
                <a:lnTo>
                  <a:pt x="2927" y="1681"/>
                </a:lnTo>
                <a:lnTo>
                  <a:pt x="2935" y="1683"/>
                </a:lnTo>
                <a:lnTo>
                  <a:pt x="2940" y="1685"/>
                </a:lnTo>
                <a:lnTo>
                  <a:pt x="2945" y="1688"/>
                </a:lnTo>
                <a:lnTo>
                  <a:pt x="2951" y="1690"/>
                </a:lnTo>
                <a:lnTo>
                  <a:pt x="2958" y="1694"/>
                </a:lnTo>
                <a:lnTo>
                  <a:pt x="2964" y="1696"/>
                </a:lnTo>
                <a:lnTo>
                  <a:pt x="2969" y="1698"/>
                </a:lnTo>
                <a:lnTo>
                  <a:pt x="2974" y="1699"/>
                </a:lnTo>
                <a:lnTo>
                  <a:pt x="2982" y="1701"/>
                </a:lnTo>
                <a:lnTo>
                  <a:pt x="2987" y="1703"/>
                </a:lnTo>
                <a:lnTo>
                  <a:pt x="2993" y="1705"/>
                </a:lnTo>
                <a:lnTo>
                  <a:pt x="2998" y="1707"/>
                </a:lnTo>
                <a:lnTo>
                  <a:pt x="3005" y="1710"/>
                </a:lnTo>
                <a:lnTo>
                  <a:pt x="3011" y="1712"/>
                </a:lnTo>
                <a:lnTo>
                  <a:pt x="3016" y="1714"/>
                </a:lnTo>
                <a:lnTo>
                  <a:pt x="3022" y="1716"/>
                </a:lnTo>
                <a:lnTo>
                  <a:pt x="3027" y="1718"/>
                </a:lnTo>
                <a:lnTo>
                  <a:pt x="3034" y="1718"/>
                </a:lnTo>
                <a:lnTo>
                  <a:pt x="3040" y="1719"/>
                </a:lnTo>
                <a:lnTo>
                  <a:pt x="3045" y="1721"/>
                </a:lnTo>
                <a:lnTo>
                  <a:pt x="3053" y="1723"/>
                </a:lnTo>
                <a:lnTo>
                  <a:pt x="3058" y="1725"/>
                </a:lnTo>
                <a:lnTo>
                  <a:pt x="3063" y="1727"/>
                </a:lnTo>
                <a:lnTo>
                  <a:pt x="3069" y="1727"/>
                </a:lnTo>
                <a:lnTo>
                  <a:pt x="3074" y="1728"/>
                </a:lnTo>
                <a:lnTo>
                  <a:pt x="3082" y="1730"/>
                </a:lnTo>
                <a:lnTo>
                  <a:pt x="3087" y="1732"/>
                </a:lnTo>
                <a:lnTo>
                  <a:pt x="3092" y="1734"/>
                </a:lnTo>
                <a:lnTo>
                  <a:pt x="3100" y="1734"/>
                </a:lnTo>
                <a:lnTo>
                  <a:pt x="3105" y="1736"/>
                </a:lnTo>
                <a:lnTo>
                  <a:pt x="3111" y="1738"/>
                </a:lnTo>
                <a:lnTo>
                  <a:pt x="3116" y="1738"/>
                </a:lnTo>
                <a:lnTo>
                  <a:pt x="3122" y="1739"/>
                </a:lnTo>
                <a:lnTo>
                  <a:pt x="3129" y="1741"/>
                </a:lnTo>
                <a:lnTo>
                  <a:pt x="3134" y="1741"/>
                </a:lnTo>
                <a:lnTo>
                  <a:pt x="3140" y="1743"/>
                </a:lnTo>
                <a:lnTo>
                  <a:pt x="3147" y="1743"/>
                </a:lnTo>
                <a:lnTo>
                  <a:pt x="3152" y="1745"/>
                </a:lnTo>
                <a:lnTo>
                  <a:pt x="3158" y="1745"/>
                </a:lnTo>
                <a:lnTo>
                  <a:pt x="3163" y="1747"/>
                </a:lnTo>
                <a:lnTo>
                  <a:pt x="3169" y="1747"/>
                </a:lnTo>
                <a:lnTo>
                  <a:pt x="3176" y="1748"/>
                </a:lnTo>
                <a:lnTo>
                  <a:pt x="3181" y="1748"/>
                </a:lnTo>
                <a:lnTo>
                  <a:pt x="3187" y="1750"/>
                </a:lnTo>
                <a:lnTo>
                  <a:pt x="3192" y="1752"/>
                </a:lnTo>
                <a:lnTo>
                  <a:pt x="3198" y="1752"/>
                </a:lnTo>
                <a:lnTo>
                  <a:pt x="3205" y="1754"/>
                </a:lnTo>
                <a:lnTo>
                  <a:pt x="3211" y="1754"/>
                </a:lnTo>
                <a:lnTo>
                  <a:pt x="3216" y="1754"/>
                </a:lnTo>
                <a:lnTo>
                  <a:pt x="3223" y="1756"/>
                </a:lnTo>
                <a:lnTo>
                  <a:pt x="3229" y="1756"/>
                </a:lnTo>
                <a:lnTo>
                  <a:pt x="3234" y="1757"/>
                </a:lnTo>
                <a:lnTo>
                  <a:pt x="3240" y="1757"/>
                </a:lnTo>
                <a:lnTo>
                  <a:pt x="3245" y="1757"/>
                </a:lnTo>
                <a:lnTo>
                  <a:pt x="3252" y="1759"/>
                </a:lnTo>
                <a:lnTo>
                  <a:pt x="3258" y="1759"/>
                </a:lnTo>
                <a:lnTo>
                  <a:pt x="3263" y="1759"/>
                </a:lnTo>
                <a:lnTo>
                  <a:pt x="3270" y="1761"/>
                </a:lnTo>
                <a:lnTo>
                  <a:pt x="3276" y="1761"/>
                </a:lnTo>
                <a:lnTo>
                  <a:pt x="3281" y="1761"/>
                </a:lnTo>
                <a:lnTo>
                  <a:pt x="3287" y="1761"/>
                </a:lnTo>
                <a:lnTo>
                  <a:pt x="3292" y="1763"/>
                </a:lnTo>
                <a:lnTo>
                  <a:pt x="3299" y="1763"/>
                </a:lnTo>
                <a:lnTo>
                  <a:pt x="3305" y="1763"/>
                </a:lnTo>
                <a:lnTo>
                  <a:pt x="3310" y="1765"/>
                </a:lnTo>
                <a:lnTo>
                  <a:pt x="3316" y="1765"/>
                </a:lnTo>
                <a:lnTo>
                  <a:pt x="3323" y="1765"/>
                </a:lnTo>
                <a:lnTo>
                  <a:pt x="3329" y="1765"/>
                </a:lnTo>
                <a:lnTo>
                  <a:pt x="3334" y="1765"/>
                </a:lnTo>
                <a:lnTo>
                  <a:pt x="3339" y="1767"/>
                </a:lnTo>
                <a:lnTo>
                  <a:pt x="3347" y="1767"/>
                </a:lnTo>
                <a:lnTo>
                  <a:pt x="3352" y="1767"/>
                </a:lnTo>
                <a:lnTo>
                  <a:pt x="3358" y="1767"/>
                </a:lnTo>
                <a:lnTo>
                  <a:pt x="3363" y="1767"/>
                </a:lnTo>
                <a:lnTo>
                  <a:pt x="3370" y="1768"/>
                </a:lnTo>
                <a:lnTo>
                  <a:pt x="3376" y="1768"/>
                </a:lnTo>
                <a:lnTo>
                  <a:pt x="3381" y="1768"/>
                </a:lnTo>
                <a:lnTo>
                  <a:pt x="3387" y="1768"/>
                </a:lnTo>
                <a:lnTo>
                  <a:pt x="3394" y="1768"/>
                </a:lnTo>
                <a:lnTo>
                  <a:pt x="3399" y="1770"/>
                </a:lnTo>
                <a:lnTo>
                  <a:pt x="3405" y="1770"/>
                </a:lnTo>
              </a:path>
            </a:pathLst>
          </a:custGeom>
          <a:solidFill>
            <a:schemeClr val="tx1"/>
          </a:solidFill>
          <a:ln w="38100" cmpd="sng">
            <a:solidFill>
              <a:srgbClr val="0000CC"/>
            </a:solidFill>
            <a:prstDash val="solid"/>
            <a:round/>
            <a:headEnd/>
            <a:tailEnd/>
          </a:ln>
        </p:spPr>
        <p:txBody>
          <a:bodyPr/>
          <a:lstStyle/>
          <a:p>
            <a:endParaRPr lang="en-US" dirty="0"/>
          </a:p>
        </p:txBody>
      </p:sp>
      <p:sp>
        <p:nvSpPr>
          <p:cNvPr id="831504" name="Text Box 16"/>
          <p:cNvSpPr txBox="1">
            <a:spLocks noChangeArrowheads="1"/>
          </p:cNvSpPr>
          <p:nvPr/>
        </p:nvSpPr>
        <p:spPr bwMode="auto">
          <a:xfrm>
            <a:off x="7162800" y="2209800"/>
            <a:ext cx="914400" cy="244475"/>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1000" dirty="0">
                <a:solidFill>
                  <a:srgbClr val="000C00"/>
                </a:solidFill>
              </a:rPr>
              <a:t>RESULTS</a:t>
            </a:r>
          </a:p>
        </p:txBody>
      </p:sp>
      <p:sp>
        <p:nvSpPr>
          <p:cNvPr id="20" name="Rectangle 2"/>
          <p:cNvSpPr>
            <a:spLocks noChangeArrowheads="1"/>
          </p:cNvSpPr>
          <p:nvPr/>
        </p:nvSpPr>
        <p:spPr bwMode="auto">
          <a:xfrm>
            <a:off x="1563624" y="210312"/>
            <a:ext cx="6016752" cy="996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altLang="en-US" b="1" u="none" dirty="0">
                <a:solidFill>
                  <a:srgbClr val="FF0000"/>
                </a:solidFill>
                <a:latin typeface="Calibri" panose="020F0502020204030204" pitchFamily="34" charset="0"/>
                <a:cs typeface="Calibri" panose="020F0502020204030204" pitchFamily="34" charset="0"/>
              </a:rPr>
              <a:t>Probabilistic Risk Assessment (PRA</a:t>
            </a:r>
            <a:r>
              <a:rPr lang="en-US" altLang="en-US" b="1" u="none" dirty="0" smtClean="0">
                <a:solidFill>
                  <a:srgbClr val="FF0000"/>
                </a:solidFill>
                <a:latin typeface="Calibri" panose="020F0502020204030204" pitchFamily="34" charset="0"/>
                <a:cs typeface="Calibri" panose="020F0502020204030204" pitchFamily="34" charset="0"/>
              </a:rPr>
              <a:t>)</a:t>
            </a:r>
          </a:p>
          <a:p>
            <a:pPr algn="ctr"/>
            <a:r>
              <a:rPr lang="en-US" altLang="en-US" b="1" u="none" dirty="0" smtClean="0">
                <a:solidFill>
                  <a:srgbClr val="FF0000"/>
                </a:solidFill>
                <a:latin typeface="Calibri" panose="020F0502020204030204" pitchFamily="34" charset="0"/>
                <a:cs typeface="Calibri" panose="020F0502020204030204" pitchFamily="34" charset="0"/>
              </a:rPr>
              <a:t>The PRA Process</a:t>
            </a:r>
            <a:endParaRPr lang="en-US" altLang="en-US" b="1" u="none" dirty="0">
              <a:solidFill>
                <a:srgbClr val="FF0000"/>
              </a:solidFill>
              <a:latin typeface="Calibri" panose="020F0502020204030204" pitchFamily="34" charset="0"/>
              <a:cs typeface="Calibri" panose="020F0502020204030204" pitchFamily="34" charset="0"/>
            </a:endParaRPr>
          </a:p>
        </p:txBody>
      </p:sp>
      <p:sp>
        <p:nvSpPr>
          <p:cNvPr id="2" name="TextBox 1"/>
          <p:cNvSpPr txBox="1"/>
          <p:nvPr/>
        </p:nvSpPr>
        <p:spPr>
          <a:xfrm>
            <a:off x="2964424" y="4417909"/>
            <a:ext cx="3505200" cy="261610"/>
          </a:xfrm>
          <a:prstGeom prst="rect">
            <a:avLst/>
          </a:prstGeom>
          <a:solidFill>
            <a:schemeClr val="accent3">
              <a:lumMod val="8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en-US" sz="1100" b="1" dirty="0" smtClean="0"/>
              <a:t>EVENT TREE DIAGRAM</a:t>
            </a:r>
            <a:endParaRPr lang="en-US" sz="1100" b="1" dirty="0"/>
          </a:p>
        </p:txBody>
      </p:sp>
      <p:sp>
        <p:nvSpPr>
          <p:cNvPr id="21" name="Text Box 6"/>
          <p:cNvSpPr txBox="1">
            <a:spLocks noChangeArrowheads="1"/>
          </p:cNvSpPr>
          <p:nvPr/>
        </p:nvSpPr>
        <p:spPr bwMode="auto">
          <a:xfrm>
            <a:off x="6858000" y="5168952"/>
            <a:ext cx="381000" cy="400110"/>
          </a:xfrm>
          <a:prstGeom prst="rect">
            <a:avLst/>
          </a:prstGeom>
          <a:solidFill>
            <a:srgbClr val="FFFF99"/>
          </a:solidFill>
          <a:ln w="38100">
            <a:solidFill>
              <a:srgbClr val="0000FF"/>
            </a:solidFill>
            <a:miter lim="800000"/>
            <a:headEnd type="none" w="sm" len="sm"/>
            <a:tailEnd type="none" w="sm" len="sm"/>
          </a:ln>
          <a:effectLst/>
        </p:spPr>
        <p:txBody>
          <a:bodyPr>
            <a:spAutoFit/>
          </a:bodyPr>
          <a:lstStyle/>
          <a:p>
            <a:pPr algn="ctr">
              <a:spcBef>
                <a:spcPct val="50000"/>
              </a:spcBef>
            </a:pPr>
            <a:r>
              <a:rPr lang="en-US" sz="2000" dirty="0" smtClean="0">
                <a:solidFill>
                  <a:schemeClr val="accent2"/>
                </a:solidFill>
              </a:rPr>
              <a:t>6</a:t>
            </a:r>
            <a:endParaRPr lang="en-US" sz="2000" dirty="0">
              <a:solidFill>
                <a:schemeClr val="accent2"/>
              </a:solidFill>
            </a:endParaRPr>
          </a:p>
        </p:txBody>
      </p:sp>
      <p:sp>
        <p:nvSpPr>
          <p:cNvPr id="22" name="Text Box 6"/>
          <p:cNvSpPr txBox="1">
            <a:spLocks noChangeArrowheads="1"/>
          </p:cNvSpPr>
          <p:nvPr/>
        </p:nvSpPr>
        <p:spPr bwMode="auto">
          <a:xfrm>
            <a:off x="5100014" y="4619566"/>
            <a:ext cx="381000" cy="400110"/>
          </a:xfrm>
          <a:prstGeom prst="rect">
            <a:avLst/>
          </a:prstGeom>
          <a:solidFill>
            <a:srgbClr val="FFFF99"/>
          </a:solidFill>
          <a:ln w="38100">
            <a:solidFill>
              <a:srgbClr val="0000FF"/>
            </a:solidFill>
            <a:miter lim="800000"/>
            <a:headEnd type="none" w="sm" len="sm"/>
            <a:tailEnd type="none" w="sm" len="sm"/>
          </a:ln>
          <a:effectLst/>
        </p:spPr>
        <p:txBody>
          <a:bodyPr>
            <a:spAutoFit/>
          </a:bodyPr>
          <a:lstStyle/>
          <a:p>
            <a:pPr algn="ctr">
              <a:spcBef>
                <a:spcPct val="50000"/>
              </a:spcBef>
            </a:pPr>
            <a:r>
              <a:rPr lang="en-US" sz="2000" dirty="0" smtClean="0">
                <a:solidFill>
                  <a:schemeClr val="accent2"/>
                </a:solidFill>
              </a:rPr>
              <a:t>5</a:t>
            </a:r>
            <a:endParaRPr lang="en-US" sz="2000" dirty="0">
              <a:solidFill>
                <a:schemeClr val="accent2"/>
              </a:solidFill>
            </a:endParaRPr>
          </a:p>
        </p:txBody>
      </p:sp>
      <p:sp>
        <p:nvSpPr>
          <p:cNvPr id="23" name="Text Box 6"/>
          <p:cNvSpPr txBox="1">
            <a:spLocks noChangeArrowheads="1"/>
          </p:cNvSpPr>
          <p:nvPr/>
        </p:nvSpPr>
        <p:spPr bwMode="auto">
          <a:xfrm>
            <a:off x="3121507" y="4419511"/>
            <a:ext cx="381000" cy="400110"/>
          </a:xfrm>
          <a:prstGeom prst="rect">
            <a:avLst/>
          </a:prstGeom>
          <a:solidFill>
            <a:srgbClr val="FFFF99"/>
          </a:solidFill>
          <a:ln w="38100">
            <a:solidFill>
              <a:srgbClr val="0000FF"/>
            </a:solidFill>
            <a:miter lim="800000"/>
            <a:headEnd type="none" w="sm" len="sm"/>
            <a:tailEnd type="none" w="sm" len="sm"/>
          </a:ln>
          <a:effectLst/>
        </p:spPr>
        <p:txBody>
          <a:bodyPr>
            <a:spAutoFit/>
          </a:bodyPr>
          <a:lstStyle/>
          <a:p>
            <a:pPr algn="ctr">
              <a:spcBef>
                <a:spcPct val="50000"/>
              </a:spcBef>
            </a:pPr>
            <a:r>
              <a:rPr lang="en-US" sz="2000" dirty="0" smtClean="0">
                <a:solidFill>
                  <a:schemeClr val="accent2"/>
                </a:solidFill>
              </a:rPr>
              <a:t>4</a:t>
            </a:r>
            <a:endParaRPr lang="en-US" sz="2000" dirty="0">
              <a:solidFill>
                <a:schemeClr val="accent2"/>
              </a:solidFill>
            </a:endParaRPr>
          </a:p>
        </p:txBody>
      </p:sp>
      <p:sp>
        <p:nvSpPr>
          <p:cNvPr id="24" name="Text Box 6"/>
          <p:cNvSpPr txBox="1">
            <a:spLocks noChangeArrowheads="1"/>
          </p:cNvSpPr>
          <p:nvPr/>
        </p:nvSpPr>
        <p:spPr bwMode="auto">
          <a:xfrm>
            <a:off x="4118488" y="3863048"/>
            <a:ext cx="381000" cy="400110"/>
          </a:xfrm>
          <a:prstGeom prst="rect">
            <a:avLst/>
          </a:prstGeom>
          <a:solidFill>
            <a:srgbClr val="FFFF99"/>
          </a:solidFill>
          <a:ln w="38100">
            <a:solidFill>
              <a:srgbClr val="0000FF"/>
            </a:solidFill>
            <a:miter lim="800000"/>
            <a:headEnd type="none" w="sm" len="sm"/>
            <a:tailEnd type="none" w="sm" len="sm"/>
          </a:ln>
          <a:effectLst/>
        </p:spPr>
        <p:txBody>
          <a:bodyPr>
            <a:spAutoFit/>
          </a:bodyPr>
          <a:lstStyle/>
          <a:p>
            <a:pPr algn="ctr">
              <a:spcBef>
                <a:spcPct val="50000"/>
              </a:spcBef>
            </a:pPr>
            <a:r>
              <a:rPr lang="en-US" sz="2000" dirty="0" smtClean="0">
                <a:solidFill>
                  <a:schemeClr val="accent2"/>
                </a:solidFill>
              </a:rPr>
              <a:t>3</a:t>
            </a:r>
            <a:endParaRPr lang="en-US" sz="2000" dirty="0">
              <a:solidFill>
                <a:schemeClr val="accent2"/>
              </a:solidFill>
            </a:endParaRPr>
          </a:p>
        </p:txBody>
      </p:sp>
      <p:sp>
        <p:nvSpPr>
          <p:cNvPr id="25" name="Text Box 6"/>
          <p:cNvSpPr txBox="1">
            <a:spLocks noChangeArrowheads="1"/>
          </p:cNvSpPr>
          <p:nvPr/>
        </p:nvSpPr>
        <p:spPr bwMode="auto">
          <a:xfrm>
            <a:off x="3502959" y="2507876"/>
            <a:ext cx="381000" cy="400110"/>
          </a:xfrm>
          <a:prstGeom prst="rect">
            <a:avLst/>
          </a:prstGeom>
          <a:solidFill>
            <a:srgbClr val="FFFF99"/>
          </a:solidFill>
          <a:ln w="38100">
            <a:solidFill>
              <a:srgbClr val="0000FF"/>
            </a:solidFill>
            <a:miter lim="800000"/>
            <a:headEnd type="none" w="sm" len="sm"/>
            <a:tailEnd type="none" w="sm" len="sm"/>
          </a:ln>
          <a:effectLst/>
        </p:spPr>
        <p:txBody>
          <a:bodyPr>
            <a:spAutoFit/>
          </a:bodyPr>
          <a:lstStyle/>
          <a:p>
            <a:pPr algn="ctr">
              <a:spcBef>
                <a:spcPct val="50000"/>
              </a:spcBef>
            </a:pPr>
            <a:r>
              <a:rPr lang="en-US" sz="2000" dirty="0" smtClean="0">
                <a:solidFill>
                  <a:schemeClr val="accent2"/>
                </a:solidFill>
              </a:rPr>
              <a:t>2</a:t>
            </a:r>
            <a:endParaRPr lang="en-US" sz="2000" dirty="0">
              <a:solidFill>
                <a:schemeClr val="accent2"/>
              </a:solidFill>
            </a:endParaRPr>
          </a:p>
        </p:txBody>
      </p:sp>
      <p:sp>
        <p:nvSpPr>
          <p:cNvPr id="26" name="Text Box 6"/>
          <p:cNvSpPr txBox="1">
            <a:spLocks noChangeArrowheads="1"/>
          </p:cNvSpPr>
          <p:nvPr/>
        </p:nvSpPr>
        <p:spPr bwMode="auto">
          <a:xfrm>
            <a:off x="1691077" y="1710112"/>
            <a:ext cx="340659" cy="400110"/>
          </a:xfrm>
          <a:prstGeom prst="rect">
            <a:avLst/>
          </a:prstGeom>
          <a:solidFill>
            <a:srgbClr val="FFFF99"/>
          </a:solidFill>
          <a:ln w="38100">
            <a:solidFill>
              <a:srgbClr val="0000FF"/>
            </a:solidFill>
            <a:miter lim="800000"/>
            <a:headEnd type="none" w="sm" len="sm"/>
            <a:tailEnd type="none" w="sm" len="sm"/>
          </a:ln>
          <a:effectLst/>
        </p:spPr>
        <p:txBody>
          <a:bodyPr wrap="square">
            <a:spAutoFit/>
          </a:bodyPr>
          <a:lstStyle/>
          <a:p>
            <a:pPr algn="ctr">
              <a:spcBef>
                <a:spcPct val="50000"/>
              </a:spcBef>
            </a:pPr>
            <a:r>
              <a:rPr lang="en-US" sz="2000" dirty="0">
                <a:solidFill>
                  <a:schemeClr val="accent2"/>
                </a:solidFill>
              </a:rPr>
              <a:t>1</a:t>
            </a:r>
          </a:p>
        </p:txBody>
      </p:sp>
      <p:sp>
        <p:nvSpPr>
          <p:cNvPr id="27" name="Text Box 6"/>
          <p:cNvSpPr txBox="1">
            <a:spLocks noChangeArrowheads="1"/>
          </p:cNvSpPr>
          <p:nvPr/>
        </p:nvSpPr>
        <p:spPr bwMode="auto">
          <a:xfrm>
            <a:off x="8025220" y="2476594"/>
            <a:ext cx="381000" cy="400110"/>
          </a:xfrm>
          <a:prstGeom prst="rect">
            <a:avLst/>
          </a:prstGeom>
          <a:solidFill>
            <a:srgbClr val="FFFF99"/>
          </a:solidFill>
          <a:ln w="38100">
            <a:solidFill>
              <a:srgbClr val="0000FF"/>
            </a:solidFill>
            <a:miter lim="800000"/>
            <a:headEnd type="none" w="sm" len="sm"/>
            <a:tailEnd type="none" w="sm" len="sm"/>
          </a:ln>
          <a:effectLst/>
        </p:spPr>
        <p:txBody>
          <a:bodyPr>
            <a:spAutoFit/>
          </a:bodyPr>
          <a:lstStyle/>
          <a:p>
            <a:pPr algn="ctr">
              <a:spcBef>
                <a:spcPct val="50000"/>
              </a:spcBef>
            </a:pPr>
            <a:r>
              <a:rPr lang="en-US" sz="2000" dirty="0" smtClean="0">
                <a:solidFill>
                  <a:schemeClr val="accent2"/>
                </a:solidFill>
              </a:rPr>
              <a:t>7</a:t>
            </a:r>
            <a:endParaRPr lang="en-US" sz="2000" dirty="0">
              <a:solidFill>
                <a:schemeClr val="accent2"/>
              </a:solidFill>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24</a:t>
            </a:fld>
            <a:endParaRPr lang="en-US" dirty="0"/>
          </a:p>
        </p:txBody>
      </p:sp>
    </p:spTree>
    <p:extLst>
      <p:ext uri="{BB962C8B-B14F-4D97-AF65-F5344CB8AC3E}">
        <p14:creationId xmlns:p14="http://schemas.microsoft.com/office/powerpoint/2010/main" val="2665733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0000"/>
                </a:solidFill>
                <a:latin typeface="Calibri" panose="020F0502020204030204" pitchFamily="34" charset="0"/>
                <a:cs typeface="Calibri" panose="020F0502020204030204" pitchFamily="34" charset="0"/>
              </a:rPr>
              <a:t>Probabilistic Risk Assessment (PRA) </a:t>
            </a:r>
            <a:r>
              <a:rPr lang="en-US" sz="2400" b="1" dirty="0" smtClean="0">
                <a:solidFill>
                  <a:srgbClr val="FF0000"/>
                </a:solidFill>
                <a:latin typeface="Calibri" panose="020F0502020204030204" pitchFamily="34" charset="0"/>
                <a:cs typeface="Calibri" panose="020F0502020204030204" pitchFamily="34" charset="0"/>
              </a:rPr>
              <a:t/>
            </a:r>
            <a:br>
              <a:rPr lang="en-US" sz="2400" b="1" dirty="0" smtClean="0">
                <a:solidFill>
                  <a:srgbClr val="FF0000"/>
                </a:solidFill>
                <a:latin typeface="Calibri" panose="020F0502020204030204" pitchFamily="34" charset="0"/>
                <a:cs typeface="Calibri" panose="020F0502020204030204" pitchFamily="34" charset="0"/>
              </a:rPr>
            </a:br>
            <a:r>
              <a:rPr lang="en-US" sz="2400" b="1" dirty="0" smtClean="0">
                <a:solidFill>
                  <a:srgbClr val="FF0000"/>
                </a:solidFill>
                <a:latin typeface="Calibri" panose="020F0502020204030204" pitchFamily="34" charset="0"/>
                <a:cs typeface="Calibri" panose="020F0502020204030204" pitchFamily="34" charset="0"/>
              </a:rPr>
              <a:t>The </a:t>
            </a:r>
            <a:r>
              <a:rPr lang="en-US" sz="2400" b="1" dirty="0">
                <a:solidFill>
                  <a:srgbClr val="FF0000"/>
                </a:solidFill>
                <a:latin typeface="Calibri" panose="020F0502020204030204" pitchFamily="34" charset="0"/>
                <a:cs typeface="Calibri" panose="020F0502020204030204" pitchFamily="34" charset="0"/>
              </a:rPr>
              <a:t>Skills Needed</a:t>
            </a:r>
            <a:endParaRPr lang="en-US" sz="2400" b="1" i="1" dirty="0">
              <a:solidFill>
                <a:srgbClr val="FF0000"/>
              </a:solidFill>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EF480BC3-CD3D-4FEB-A48B-371A3CA017FF}" type="slidenum">
              <a:rPr lang="en-US" smtClean="0"/>
              <a:pPr/>
              <a:t>25</a:t>
            </a:fld>
            <a:endParaRPr lang="en-US" dirty="0"/>
          </a:p>
        </p:txBody>
      </p:sp>
      <p:graphicFrame>
        <p:nvGraphicFramePr>
          <p:cNvPr id="8" name="Object 7"/>
          <p:cNvGraphicFramePr>
            <a:graphicFrameLocks noChangeAspect="1"/>
          </p:cNvGraphicFramePr>
          <p:nvPr>
            <p:extLst/>
          </p:nvPr>
        </p:nvGraphicFramePr>
        <p:xfrm>
          <a:off x="2001838" y="1511300"/>
          <a:ext cx="6678612" cy="4432300"/>
        </p:xfrm>
        <a:graphic>
          <a:graphicData uri="http://schemas.openxmlformats.org/presentationml/2006/ole">
            <mc:AlternateContent xmlns:mc="http://schemas.openxmlformats.org/markup-compatibility/2006">
              <mc:Choice xmlns:v="urn:schemas-microsoft-com:vml" Requires="v">
                <p:oleObj spid="_x0000_s153627" name="Bitmap Image" r:id="rId4" imgW="5387400" imgH="3231000" progId="Paint.Picture">
                  <p:embed/>
                </p:oleObj>
              </mc:Choice>
              <mc:Fallback>
                <p:oleObj name="Bitmap Image" r:id="rId4" imgW="5387400" imgH="3231000" progId="Paint.Picture">
                  <p:embed/>
                  <p:pic>
                    <p:nvPicPr>
                      <p:cNvPr id="0" name=""/>
                      <p:cNvPicPr>
                        <a:picLocks noChangeAspect="1" noChangeArrowheads="1"/>
                      </p:cNvPicPr>
                      <p:nvPr/>
                    </p:nvPicPr>
                    <p:blipFill>
                      <a:blip r:embed="rId5"/>
                      <a:srcRect/>
                      <a:stretch>
                        <a:fillRect/>
                      </a:stretch>
                    </p:blipFill>
                    <p:spPr bwMode="auto">
                      <a:xfrm>
                        <a:off x="2001838" y="1511300"/>
                        <a:ext cx="6678612" cy="4432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Oval 2"/>
          <p:cNvSpPr/>
          <p:nvPr/>
        </p:nvSpPr>
        <p:spPr bwMode="auto">
          <a:xfrm>
            <a:off x="420624" y="2501415"/>
            <a:ext cx="2286000" cy="2057400"/>
          </a:xfrm>
          <a:prstGeom prst="ellipse">
            <a:avLst/>
          </a:prstGeom>
          <a:solidFill>
            <a:srgbClr val="FFC000"/>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FF"/>
              </a:solidFill>
              <a:effectLst/>
              <a:latin typeface="Times New Roman" pitchFamily="18" charset="0"/>
            </a:endParaRPr>
          </a:p>
        </p:txBody>
      </p:sp>
      <p:sp>
        <p:nvSpPr>
          <p:cNvPr id="4" name="Rectangle 3"/>
          <p:cNvSpPr/>
          <p:nvPr/>
        </p:nvSpPr>
        <p:spPr>
          <a:xfrm>
            <a:off x="182531" y="4275786"/>
            <a:ext cx="2057400" cy="830997"/>
          </a:xfrm>
          <a:prstGeom prst="rect">
            <a:avLst/>
          </a:prstGeom>
        </p:spPr>
        <p:txBody>
          <a:bodyPr wrap="square">
            <a:spAutoFit/>
          </a:bodyPr>
          <a:lstStyle/>
          <a:p>
            <a:pPr algn="ctr" eaLnBrk="0" hangingPunct="0"/>
            <a:r>
              <a:rPr lang="en-US" sz="1600" b="1" dirty="0">
                <a:solidFill>
                  <a:srgbClr val="0000FF"/>
                </a:solidFill>
                <a:latin typeface="Calibri" panose="020F0502020204030204" pitchFamily="34" charset="0"/>
              </a:rPr>
              <a:t>Understanding </a:t>
            </a:r>
          </a:p>
          <a:p>
            <a:pPr algn="ctr" eaLnBrk="0" hangingPunct="0"/>
            <a:r>
              <a:rPr lang="en-US" sz="1600" b="1" dirty="0">
                <a:solidFill>
                  <a:srgbClr val="0000FF"/>
                </a:solidFill>
                <a:latin typeface="Calibri" panose="020F0502020204030204" pitchFamily="34" charset="0"/>
              </a:rPr>
              <a:t>Systems </a:t>
            </a:r>
          </a:p>
          <a:p>
            <a:pPr algn="ctr" eaLnBrk="0" hangingPunct="0"/>
            <a:r>
              <a:rPr lang="en-US" sz="1600" b="1" dirty="0">
                <a:solidFill>
                  <a:srgbClr val="0000FF"/>
                </a:solidFill>
                <a:latin typeface="Calibri" panose="020F0502020204030204" pitchFamily="34" charset="0"/>
              </a:rPr>
              <a:t>Engineering</a:t>
            </a:r>
          </a:p>
        </p:txBody>
      </p:sp>
      <p:pic>
        <p:nvPicPr>
          <p:cNvPr id="7" name="Picture 6"/>
          <p:cNvPicPr>
            <a:picLocks noChangeAspect="1"/>
          </p:cNvPicPr>
          <p:nvPr/>
        </p:nvPicPr>
        <p:blipFill>
          <a:blip r:embed="rId6"/>
          <a:stretch>
            <a:fillRect/>
          </a:stretch>
        </p:blipFill>
        <p:spPr>
          <a:xfrm>
            <a:off x="764286" y="2724085"/>
            <a:ext cx="1598676" cy="1332660"/>
          </a:xfrm>
          <a:prstGeom prst="rect">
            <a:avLst/>
          </a:prstGeom>
          <a:solidFill>
            <a:srgbClr val="FFC000"/>
          </a:solidFill>
        </p:spPr>
      </p:pic>
    </p:spTree>
    <p:extLst>
      <p:ext uri="{BB962C8B-B14F-4D97-AF65-F5344CB8AC3E}">
        <p14:creationId xmlns:p14="http://schemas.microsoft.com/office/powerpoint/2010/main" val="638844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3400" y="1444752"/>
            <a:ext cx="8156448" cy="4800600"/>
          </a:xfrm>
        </p:spPr>
        <p:txBody>
          <a:bodyPr>
            <a:normAutofit/>
          </a:bodyPr>
          <a:lstStyle/>
          <a:p>
            <a:pPr marL="342900" indent="-342900">
              <a:buFont typeface="Calibri" panose="020F0502020204030204" pitchFamily="34" charset="0"/>
              <a:buChar char="•"/>
            </a:pPr>
            <a:r>
              <a:rPr lang="en-US" altLang="en-US" sz="2000" b="1" dirty="0" smtClean="0">
                <a:solidFill>
                  <a:schemeClr val="tx1"/>
                </a:solidFill>
              </a:rPr>
              <a:t> Advantages</a:t>
            </a:r>
            <a:endParaRPr lang="en-US" altLang="en-US" sz="2000" dirty="0" smtClean="0">
              <a:solidFill>
                <a:schemeClr val="tx1"/>
              </a:solidFill>
            </a:endParaRPr>
          </a:p>
          <a:p>
            <a:pPr marL="800100" lvl="2" indent="-342900">
              <a:buSzPct val="80000"/>
              <a:buFont typeface="Courier New" panose="02070309020205020404" pitchFamily="49" charset="0"/>
              <a:buChar char="o"/>
            </a:pPr>
            <a:r>
              <a:rPr lang="en-US" altLang="en-US" sz="2000" dirty="0" smtClean="0">
                <a:solidFill>
                  <a:schemeClr val="tx1"/>
                </a:solidFill>
              </a:rPr>
              <a:t>Imposes logic structure on risk assessment.</a:t>
            </a:r>
          </a:p>
          <a:p>
            <a:pPr marL="800100" lvl="2" indent="-342900">
              <a:buSzPct val="80000"/>
              <a:buFont typeface="Courier New" panose="02070309020205020404" pitchFamily="49" charset="0"/>
              <a:buChar char="o"/>
            </a:pPr>
            <a:r>
              <a:rPr lang="en-US" altLang="en-US" sz="2000" dirty="0" smtClean="0">
                <a:solidFill>
                  <a:schemeClr val="tx1"/>
                </a:solidFill>
              </a:rPr>
              <a:t>Evaluates risk at various system levels including system interactions.</a:t>
            </a:r>
          </a:p>
          <a:p>
            <a:pPr marL="800100" lvl="2" indent="-342900">
              <a:buSzPct val="80000"/>
              <a:buFont typeface="Courier New" panose="02070309020205020404" pitchFamily="49" charset="0"/>
              <a:buChar char="o"/>
            </a:pPr>
            <a:r>
              <a:rPr lang="en-US" altLang="en-US" sz="2000" dirty="0" smtClean="0">
                <a:solidFill>
                  <a:schemeClr val="tx1"/>
                </a:solidFill>
              </a:rPr>
              <a:t>Handles multiple failures and common causes.</a:t>
            </a:r>
          </a:p>
          <a:p>
            <a:pPr marL="800100" lvl="2" indent="-342900">
              <a:buSzPct val="80000"/>
              <a:buFont typeface="Courier New" panose="02070309020205020404" pitchFamily="49" charset="0"/>
              <a:buChar char="o"/>
            </a:pPr>
            <a:r>
              <a:rPr lang="en-US" altLang="en-US" sz="2000" dirty="0" smtClean="0">
                <a:solidFill>
                  <a:schemeClr val="tx1"/>
                </a:solidFill>
              </a:rPr>
              <a:t>Provides more insight into the various system failure modes and the effects of human/process interaction.</a:t>
            </a:r>
          </a:p>
          <a:p>
            <a:pPr marL="800100" lvl="2" indent="-342900">
              <a:buSzPct val="80000"/>
              <a:buFont typeface="Courier New" panose="02070309020205020404" pitchFamily="49" charset="0"/>
              <a:buChar char="o"/>
            </a:pPr>
            <a:r>
              <a:rPr lang="en-US" altLang="en-US" sz="2000" dirty="0" smtClean="0">
                <a:solidFill>
                  <a:schemeClr val="tx1"/>
                </a:solidFill>
              </a:rPr>
              <a:t>Supports sensitivity analysis.</a:t>
            </a:r>
          </a:p>
          <a:p>
            <a:pPr marL="800100" lvl="2" indent="-342900">
              <a:buSzPct val="80000"/>
              <a:buFont typeface="Courier New" panose="02070309020205020404" pitchFamily="49" charset="0"/>
              <a:buChar char="o"/>
            </a:pPr>
            <a:r>
              <a:rPr lang="en-US" altLang="en-US" sz="2000" dirty="0" smtClean="0">
                <a:solidFill>
                  <a:schemeClr val="tx1"/>
                </a:solidFill>
              </a:rPr>
              <a:t>Provides a tool to combine both qualitative and quantitative risk analysis.</a:t>
            </a:r>
          </a:p>
          <a:p>
            <a:pPr marL="800100" lvl="2" indent="-342900">
              <a:lnSpc>
                <a:spcPct val="90000"/>
              </a:lnSpc>
              <a:spcBef>
                <a:spcPct val="30000"/>
              </a:spcBef>
              <a:buSzPct val="80000"/>
              <a:buFont typeface="Courier New" panose="02070309020205020404" pitchFamily="49" charset="0"/>
              <a:buChar char="o"/>
            </a:pPr>
            <a:r>
              <a:rPr lang="en-US" altLang="en-US" sz="2000" dirty="0" smtClean="0">
                <a:solidFill>
                  <a:schemeClr val="tx1"/>
                </a:solidFill>
              </a:rPr>
              <a:t>Can be useful in evaluating risk reduction, risk ranking, identifying areas that requires further attention, and identifying system scenarios that have major impact on system risk.</a:t>
            </a:r>
          </a:p>
          <a:p>
            <a:pPr marL="800100" lvl="2" indent="-342900">
              <a:lnSpc>
                <a:spcPct val="90000"/>
              </a:lnSpc>
              <a:spcBef>
                <a:spcPct val="30000"/>
              </a:spcBef>
              <a:buSzPct val="80000"/>
              <a:buFont typeface="Courier New" panose="02070309020205020404" pitchFamily="49" charset="0"/>
              <a:buChar char="o"/>
            </a:pPr>
            <a:r>
              <a:rPr lang="en-US" altLang="en-US" sz="2000" dirty="0" smtClean="0">
                <a:solidFill>
                  <a:schemeClr val="tx1"/>
                </a:solidFill>
              </a:rPr>
              <a:t>PRA is a good source of data for sanity check of the likelihood input data of the risk matrix.</a:t>
            </a: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26</a:t>
            </a:fld>
            <a:endParaRPr lang="en-US" dirty="0"/>
          </a:p>
        </p:txBody>
      </p:sp>
      <p:sp>
        <p:nvSpPr>
          <p:cNvPr id="6" name="Rectangle 2"/>
          <p:cNvSpPr>
            <a:spLocks noChangeArrowheads="1"/>
          </p:cNvSpPr>
          <p:nvPr/>
        </p:nvSpPr>
        <p:spPr bwMode="auto">
          <a:xfrm>
            <a:off x="1365003" y="210312"/>
            <a:ext cx="6413994" cy="996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2400"/>
              </a:lnSpc>
            </a:pPr>
            <a:r>
              <a:rPr lang="en-US" altLang="en-US" b="1" dirty="0" smtClean="0">
                <a:solidFill>
                  <a:srgbClr val="FF0000"/>
                </a:solidFill>
                <a:latin typeface="Calibri" panose="020F0502020204030204" pitchFamily="34" charset="0"/>
                <a:cs typeface="Calibri" panose="020F0502020204030204" pitchFamily="34" charset="0"/>
              </a:rPr>
              <a:t>Probabilistic Risk Assessment (PRA)</a:t>
            </a:r>
            <a:endParaRPr lang="en-US" alt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5772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0352" y="1444752"/>
            <a:ext cx="8156448" cy="4800600"/>
          </a:xfrm>
        </p:spPr>
        <p:txBody>
          <a:bodyPr>
            <a:normAutofit/>
          </a:bodyPr>
          <a:lstStyle/>
          <a:p>
            <a:pPr marL="342900" indent="-342900">
              <a:lnSpc>
                <a:spcPts val="2400"/>
              </a:lnSpc>
              <a:spcBef>
                <a:spcPts val="480"/>
              </a:spcBef>
              <a:buFont typeface="Calibri" panose="020F0502020204030204" pitchFamily="34" charset="0"/>
              <a:buChar char="•"/>
            </a:pPr>
            <a:r>
              <a:rPr lang="en-US" altLang="en-US" sz="2000" b="1" dirty="0" smtClean="0">
                <a:solidFill>
                  <a:schemeClr val="tx1"/>
                </a:solidFill>
              </a:rPr>
              <a:t> Limitations</a:t>
            </a:r>
          </a:p>
          <a:p>
            <a:pPr marL="800100" lvl="1" indent="-342900">
              <a:lnSpc>
                <a:spcPts val="2400"/>
              </a:lnSpc>
              <a:spcBef>
                <a:spcPts val="480"/>
              </a:spcBef>
              <a:buSzPct val="80000"/>
              <a:buFont typeface="Courier New" panose="02070309020205020404" pitchFamily="49" charset="0"/>
              <a:buChar char="o"/>
            </a:pPr>
            <a:r>
              <a:rPr lang="en-US" altLang="en-US" sz="2000" dirty="0" smtClean="0">
                <a:solidFill>
                  <a:schemeClr val="tx1"/>
                </a:solidFill>
              </a:rPr>
              <a:t>Could </a:t>
            </a:r>
            <a:r>
              <a:rPr lang="en-US" altLang="en-US" sz="2000" dirty="0">
                <a:solidFill>
                  <a:schemeClr val="tx1"/>
                </a:solidFill>
              </a:rPr>
              <a:t>be very </a:t>
            </a:r>
            <a:r>
              <a:rPr lang="en-US" altLang="en-US" sz="2000" dirty="0" smtClean="0">
                <a:solidFill>
                  <a:schemeClr val="tx1"/>
                </a:solidFill>
              </a:rPr>
              <a:t>expensive.</a:t>
            </a:r>
          </a:p>
          <a:p>
            <a:pPr marL="800100" lvl="1" indent="-342900">
              <a:lnSpc>
                <a:spcPts val="2400"/>
              </a:lnSpc>
              <a:spcBef>
                <a:spcPts val="480"/>
              </a:spcBef>
              <a:buSzPct val="80000"/>
              <a:buFont typeface="Courier New" panose="02070309020205020404" pitchFamily="49" charset="0"/>
              <a:buChar char="o"/>
            </a:pPr>
            <a:r>
              <a:rPr lang="en-US" altLang="en-US" sz="2000" dirty="0" smtClean="0">
                <a:solidFill>
                  <a:schemeClr val="tx1"/>
                </a:solidFill>
              </a:rPr>
              <a:t>PRA </a:t>
            </a:r>
            <a:r>
              <a:rPr lang="en-US" altLang="en-US" sz="2000" dirty="0">
                <a:solidFill>
                  <a:schemeClr val="tx1"/>
                </a:solidFill>
              </a:rPr>
              <a:t>faces a level of skepticism with respect to basic sources of quantification, basic failures/events modeled, basic quantification methods, completeness in covering all significant scenarios, quantification of uncertainty, </a:t>
            </a:r>
            <a:r>
              <a:rPr lang="en-US" altLang="en-US" sz="2000" dirty="0" smtClean="0">
                <a:solidFill>
                  <a:schemeClr val="tx1"/>
                </a:solidFill>
              </a:rPr>
              <a:t>etc.</a:t>
            </a:r>
            <a:endParaRPr lang="en-US" altLang="en-US" sz="2000" dirty="0">
              <a:solidFill>
                <a:schemeClr val="tx1"/>
              </a:solidFill>
            </a:endParaRPr>
          </a:p>
          <a:p>
            <a:pPr marL="800100" lvl="1" indent="-342900">
              <a:lnSpc>
                <a:spcPts val="2400"/>
              </a:lnSpc>
              <a:spcBef>
                <a:spcPts val="480"/>
              </a:spcBef>
              <a:buSzPct val="80000"/>
              <a:buFont typeface="Courier New" panose="02070309020205020404" pitchFamily="49" charset="0"/>
              <a:buChar char="o"/>
            </a:pPr>
            <a:r>
              <a:rPr lang="en-US" altLang="en-US" sz="2000" dirty="0" smtClean="0">
                <a:solidFill>
                  <a:schemeClr val="tx1"/>
                </a:solidFill>
              </a:rPr>
              <a:t>It </a:t>
            </a:r>
            <a:r>
              <a:rPr lang="en-US" altLang="en-US" sz="2000" dirty="0">
                <a:solidFill>
                  <a:schemeClr val="tx1"/>
                </a:solidFill>
              </a:rPr>
              <a:t>is very difficult to account for design margins, maturity, manufacturing capabilities and uncertainties, unexpected failure modes, unexpected common-cause failures, dependency, etc</a:t>
            </a:r>
            <a:r>
              <a:rPr lang="en-US" altLang="en-US" sz="2000" dirty="0" smtClean="0">
                <a:solidFill>
                  <a:schemeClr val="tx1"/>
                </a:solidFill>
              </a:rPr>
              <a:t>.</a:t>
            </a:r>
          </a:p>
          <a:p>
            <a:pPr marL="457200" lvl="1" indent="0">
              <a:lnSpc>
                <a:spcPts val="2400"/>
              </a:lnSpc>
              <a:spcBef>
                <a:spcPts val="480"/>
              </a:spcBef>
              <a:buNone/>
            </a:pPr>
            <a:endParaRPr lang="en-US" altLang="en-US" sz="2000" dirty="0" smtClean="0">
              <a:solidFill>
                <a:srgbClr val="254061"/>
              </a:solidFill>
            </a:endParaRPr>
          </a:p>
          <a:p>
            <a:pPr lvl="2">
              <a:lnSpc>
                <a:spcPts val="2400"/>
              </a:lnSpc>
              <a:spcBef>
                <a:spcPts val="480"/>
              </a:spcBef>
            </a:pPr>
            <a:endParaRPr lang="en-US" altLang="en-US" sz="2000" dirty="0" smtClean="0">
              <a:solidFill>
                <a:srgbClr val="254061"/>
              </a:solidFill>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27</a:t>
            </a:fld>
            <a:endParaRPr lang="en-US" dirty="0"/>
          </a:p>
        </p:txBody>
      </p:sp>
      <p:sp>
        <p:nvSpPr>
          <p:cNvPr id="7" name="Rectangle 2"/>
          <p:cNvSpPr>
            <a:spLocks noChangeArrowheads="1"/>
          </p:cNvSpPr>
          <p:nvPr/>
        </p:nvSpPr>
        <p:spPr bwMode="auto">
          <a:xfrm>
            <a:off x="1365003" y="210312"/>
            <a:ext cx="6413994" cy="996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2400"/>
              </a:lnSpc>
            </a:pPr>
            <a:r>
              <a:rPr lang="en-US" altLang="en-US" b="1" dirty="0" smtClean="0">
                <a:solidFill>
                  <a:srgbClr val="FF0000"/>
                </a:solidFill>
                <a:latin typeface="Calibri" panose="020F0502020204030204" pitchFamily="34" charset="0"/>
                <a:cs typeface="Calibri" panose="020F0502020204030204" pitchFamily="34" charset="0"/>
              </a:rPr>
              <a:t>Probabilistic Risk Assessment (PRA)</a:t>
            </a:r>
            <a:endParaRPr lang="en-US" alt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9940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4929" name="Rectangle 2"/>
          <p:cNvSpPr>
            <a:spLocks noGrp="1" noChangeArrowheads="1"/>
          </p:cNvSpPr>
          <p:nvPr>
            <p:ph type="title"/>
          </p:nvPr>
        </p:nvSpPr>
        <p:spPr/>
        <p:txBody>
          <a:bodyPr/>
          <a:lstStyle/>
          <a:p>
            <a:r>
              <a:rPr lang="en-US" sz="2400" b="1" dirty="0">
                <a:solidFill>
                  <a:srgbClr val="FF0000"/>
                </a:solidFill>
              </a:rPr>
              <a:t>Fault Tree </a:t>
            </a:r>
            <a:r>
              <a:rPr lang="en-US" sz="2400" b="1" dirty="0" smtClean="0">
                <a:solidFill>
                  <a:srgbClr val="FF0000"/>
                </a:solidFill>
              </a:rPr>
              <a:t>Analysis (FTA)</a:t>
            </a:r>
            <a:endParaRPr lang="en-US" dirty="0" smtClean="0">
              <a:latin typeface="Calibri" panose="020F0502020204030204" pitchFamily="34" charset="0"/>
              <a:cs typeface="Calibri" panose="020F0502020204030204" pitchFamily="34" charset="0"/>
            </a:endParaRPr>
          </a:p>
        </p:txBody>
      </p:sp>
      <p:sp>
        <p:nvSpPr>
          <p:cNvPr id="6524930" name="Rectangle 3"/>
          <p:cNvSpPr>
            <a:spLocks noGrp="1" noChangeArrowheads="1"/>
          </p:cNvSpPr>
          <p:nvPr>
            <p:ph idx="1"/>
          </p:nvPr>
        </p:nvSpPr>
        <p:spPr>
          <a:xfrm>
            <a:off x="530352" y="1444752"/>
            <a:ext cx="8156448" cy="4801195"/>
          </a:xfrm>
        </p:spPr>
        <p:txBody>
          <a:bodyPr/>
          <a:lstStyle/>
          <a:p>
            <a:pPr marL="0" indent="0">
              <a:buFontTx/>
              <a:buNone/>
            </a:pPr>
            <a:r>
              <a:rPr lang="en-US" sz="2000" dirty="0" smtClean="0">
                <a:solidFill>
                  <a:schemeClr val="tx1"/>
                </a:solidFill>
              </a:rPr>
              <a:t>FTA is "</a:t>
            </a:r>
            <a:r>
              <a:rPr lang="en-US" sz="2000" b="0" dirty="0" smtClean="0">
                <a:solidFill>
                  <a:schemeClr val="tx1"/>
                </a:solidFill>
              </a:rPr>
              <a:t>An analytical technique, whereby an </a:t>
            </a:r>
            <a:r>
              <a:rPr lang="en-US" sz="2000" dirty="0" smtClean="0">
                <a:solidFill>
                  <a:schemeClr val="tx1"/>
                </a:solidFill>
              </a:rPr>
              <a:t>undesired state</a:t>
            </a:r>
            <a:r>
              <a:rPr lang="en-US" sz="2000" b="0" dirty="0" smtClean="0">
                <a:solidFill>
                  <a:schemeClr val="tx1"/>
                </a:solidFill>
              </a:rPr>
              <a:t> of the system is specified, and the system is then analyzed </a:t>
            </a:r>
            <a:r>
              <a:rPr lang="en-US" sz="2000" dirty="0" smtClean="0">
                <a:solidFill>
                  <a:schemeClr val="tx1"/>
                </a:solidFill>
              </a:rPr>
              <a:t>in the context of its environment and operation</a:t>
            </a:r>
            <a:r>
              <a:rPr lang="en-US" sz="2000" b="0" dirty="0" smtClean="0">
                <a:solidFill>
                  <a:schemeClr val="tx1"/>
                </a:solidFill>
              </a:rPr>
              <a:t> to find all </a:t>
            </a:r>
            <a:r>
              <a:rPr lang="en-US" sz="2000" dirty="0" smtClean="0">
                <a:solidFill>
                  <a:schemeClr val="tx1"/>
                </a:solidFill>
              </a:rPr>
              <a:t>credible</a:t>
            </a:r>
            <a:r>
              <a:rPr lang="en-US" sz="2000" b="0" dirty="0" smtClean="0">
                <a:solidFill>
                  <a:schemeClr val="tx1"/>
                </a:solidFill>
              </a:rPr>
              <a:t> ways in which the undesired event can occur."</a:t>
            </a:r>
          </a:p>
          <a:p>
            <a:pPr marL="0" indent="0">
              <a:buFontTx/>
              <a:buNone/>
            </a:pPr>
            <a:endParaRPr lang="en-US" sz="2000" b="0" dirty="0" smtClean="0">
              <a:solidFill>
                <a:schemeClr val="tx1"/>
              </a:solidFill>
            </a:endParaRPr>
          </a:p>
          <a:p>
            <a:pPr marL="3657600" indent="0">
              <a:buFontTx/>
              <a:buNone/>
            </a:pPr>
            <a:r>
              <a:rPr lang="en-US" sz="2000" b="0" i="1" dirty="0" smtClean="0">
                <a:solidFill>
                  <a:schemeClr val="tx1"/>
                </a:solidFill>
              </a:rPr>
              <a:t>Fault Tree Handbook, NUREG-0492, 1981</a:t>
            </a: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28</a:t>
            </a:fld>
            <a:endParaRPr lang="en-US" dirty="0"/>
          </a:p>
        </p:txBody>
      </p:sp>
    </p:spTree>
    <p:extLst>
      <p:ext uri="{BB962C8B-B14F-4D97-AF65-F5344CB8AC3E}">
        <p14:creationId xmlns:p14="http://schemas.microsoft.com/office/powerpoint/2010/main" val="4045321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1563624" y="210312"/>
            <a:ext cx="6016752" cy="996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endParaRPr lang="en-US" altLang="en-US" sz="2600" b="1" u="none" dirty="0">
              <a:solidFill>
                <a:srgbClr val="FF0000"/>
              </a:solidFill>
              <a:latin typeface="Calibri" panose="020F0502020204030204" pitchFamily="34" charset="0"/>
              <a:cs typeface="Calibri" panose="020F0502020204030204" pitchFamily="34" charset="0"/>
            </a:endParaRPr>
          </a:p>
        </p:txBody>
      </p:sp>
      <p:sp>
        <p:nvSpPr>
          <p:cNvPr id="13316" name="Rectangle 3"/>
          <p:cNvSpPr>
            <a:spLocks noChangeArrowheads="1"/>
          </p:cNvSpPr>
          <p:nvPr/>
        </p:nvSpPr>
        <p:spPr bwMode="auto">
          <a:xfrm>
            <a:off x="530352" y="1444752"/>
            <a:ext cx="79248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marL="342900" lvl="1" indent="-342900">
              <a:spcBef>
                <a:spcPts val="480"/>
              </a:spcBef>
              <a:spcAft>
                <a:spcPts val="0"/>
              </a:spcAft>
              <a:buFont typeface="Calibri" panose="020F0502020204030204" pitchFamily="34" charset="0"/>
              <a:buChar char="•"/>
            </a:pPr>
            <a:r>
              <a:rPr lang="en-US" altLang="en-US" sz="1800" u="none" dirty="0" smtClean="0">
                <a:latin typeface="Calibri" panose="020F0502020204030204" pitchFamily="34" charset="0"/>
                <a:cs typeface="Calibri" panose="020F0502020204030204" pitchFamily="34" charset="0"/>
              </a:rPr>
              <a:t>A </a:t>
            </a:r>
            <a:r>
              <a:rPr lang="en-US" altLang="en-US" sz="1800" u="none" dirty="0">
                <a:latin typeface="Calibri" panose="020F0502020204030204" pitchFamily="34" charset="0"/>
                <a:cs typeface="Calibri" panose="020F0502020204030204" pitchFamily="34" charset="0"/>
              </a:rPr>
              <a:t>fault tree analysis (</a:t>
            </a:r>
            <a:r>
              <a:rPr lang="en-US" altLang="en-US" sz="1800" u="none" dirty="0" smtClean="0">
                <a:latin typeface="Calibri" panose="020F0502020204030204" pitchFamily="34" charset="0"/>
                <a:cs typeface="Calibri" panose="020F0502020204030204" pitchFamily="34" charset="0"/>
              </a:rPr>
              <a:t>FTA) is </a:t>
            </a:r>
            <a:r>
              <a:rPr lang="en-US" altLang="en-US" sz="1800" u="none" dirty="0">
                <a:latin typeface="Calibri" panose="020F0502020204030204" pitchFamily="34" charset="0"/>
                <a:cs typeface="Calibri" panose="020F0502020204030204" pitchFamily="34" charset="0"/>
              </a:rPr>
              <a:t>a top-down symbolic logic </a:t>
            </a:r>
            <a:r>
              <a:rPr lang="en-US" altLang="en-US" sz="1800" u="none" dirty="0" smtClean="0">
                <a:latin typeface="Calibri" panose="020F0502020204030204" pitchFamily="34" charset="0"/>
                <a:cs typeface="Calibri" panose="020F0502020204030204" pitchFamily="34" charset="0"/>
              </a:rPr>
              <a:t>model generated </a:t>
            </a:r>
            <a:r>
              <a:rPr lang="en-US" altLang="en-US" sz="1800" u="none" dirty="0">
                <a:latin typeface="Calibri" panose="020F0502020204030204" pitchFamily="34" charset="0"/>
                <a:cs typeface="Calibri" panose="020F0502020204030204" pitchFamily="34" charset="0"/>
              </a:rPr>
              <a:t>in the failure domain. </a:t>
            </a:r>
            <a:endParaRPr lang="en-US" altLang="en-US" sz="1800" u="none" dirty="0" smtClean="0">
              <a:latin typeface="Calibri" panose="020F0502020204030204" pitchFamily="34" charset="0"/>
              <a:cs typeface="Calibri" panose="020F0502020204030204" pitchFamily="34" charset="0"/>
            </a:endParaRPr>
          </a:p>
          <a:p>
            <a:pPr marL="342900" lvl="1" indent="-342900">
              <a:spcBef>
                <a:spcPts val="480"/>
              </a:spcBef>
              <a:spcAft>
                <a:spcPts val="0"/>
              </a:spcAft>
              <a:buFont typeface="Calibri" panose="020F0502020204030204" pitchFamily="34" charset="0"/>
              <a:buChar char="•"/>
            </a:pPr>
            <a:r>
              <a:rPr lang="en-US" altLang="en-US" sz="1800" u="none" dirty="0" smtClean="0">
                <a:latin typeface="Calibri" panose="020F0502020204030204" pitchFamily="34" charset="0"/>
                <a:cs typeface="Calibri" panose="020F0502020204030204" pitchFamily="34" charset="0"/>
              </a:rPr>
              <a:t>This </a:t>
            </a:r>
            <a:r>
              <a:rPr lang="en-US" altLang="en-US" sz="1800" u="none" dirty="0">
                <a:latin typeface="Calibri" panose="020F0502020204030204" pitchFamily="34" charset="0"/>
                <a:cs typeface="Calibri" panose="020F0502020204030204" pitchFamily="34" charset="0"/>
              </a:rPr>
              <a:t>model traces the failure pathways from a </a:t>
            </a:r>
            <a:r>
              <a:rPr lang="en-US" altLang="en-US" sz="1800" u="none" dirty="0" smtClean="0">
                <a:latin typeface="Calibri" panose="020F0502020204030204" pitchFamily="34" charset="0"/>
                <a:cs typeface="Calibri" panose="020F0502020204030204" pitchFamily="34" charset="0"/>
              </a:rPr>
              <a:t>predetermined, undesirable </a:t>
            </a:r>
            <a:r>
              <a:rPr lang="en-US" altLang="en-US" sz="1800" u="none" dirty="0">
                <a:latin typeface="Calibri" panose="020F0502020204030204" pitchFamily="34" charset="0"/>
                <a:cs typeface="Calibri" panose="020F0502020204030204" pitchFamily="34" charset="0"/>
              </a:rPr>
              <a:t>condition or event, called the TOP event, of a system to the failures or faults (fault </a:t>
            </a:r>
            <a:r>
              <a:rPr lang="en-US" altLang="en-US" sz="1800" u="none" dirty="0" smtClean="0">
                <a:latin typeface="Calibri" panose="020F0502020204030204" pitchFamily="34" charset="0"/>
                <a:cs typeface="Calibri" panose="020F0502020204030204" pitchFamily="34" charset="0"/>
              </a:rPr>
              <a:t>tree initiators</a:t>
            </a:r>
            <a:r>
              <a:rPr lang="en-US" altLang="en-US" sz="1800" u="none" dirty="0">
                <a:latin typeface="Calibri" panose="020F0502020204030204" pitchFamily="34" charset="0"/>
                <a:cs typeface="Calibri" panose="020F0502020204030204" pitchFamily="34" charset="0"/>
              </a:rPr>
              <a:t>) that could act as causal agents. </a:t>
            </a:r>
            <a:endParaRPr lang="en-US" altLang="en-US" sz="1800" u="none" dirty="0" smtClean="0">
              <a:latin typeface="Calibri" panose="020F0502020204030204" pitchFamily="34" charset="0"/>
              <a:cs typeface="Calibri" panose="020F0502020204030204" pitchFamily="34" charset="0"/>
            </a:endParaRPr>
          </a:p>
          <a:p>
            <a:pPr marL="342900" lvl="1" indent="-342900">
              <a:spcBef>
                <a:spcPts val="480"/>
              </a:spcBef>
              <a:spcAft>
                <a:spcPts val="0"/>
              </a:spcAft>
              <a:buFont typeface="Calibri" panose="020F0502020204030204" pitchFamily="34" charset="0"/>
              <a:buChar char="•"/>
            </a:pPr>
            <a:r>
              <a:rPr lang="en-US" altLang="en-US" sz="1800" u="none" dirty="0" smtClean="0">
                <a:latin typeface="Calibri" panose="020F0502020204030204" pitchFamily="34" charset="0"/>
                <a:cs typeface="Calibri" panose="020F0502020204030204" pitchFamily="34" charset="0"/>
              </a:rPr>
              <a:t>A </a:t>
            </a:r>
            <a:r>
              <a:rPr lang="en-US" altLang="en-US" sz="1800" u="none" dirty="0">
                <a:latin typeface="Calibri" panose="020F0502020204030204" pitchFamily="34" charset="0"/>
                <a:cs typeface="Calibri" panose="020F0502020204030204" pitchFamily="34" charset="0"/>
              </a:rPr>
              <a:t>FTA can be carried out either quantitatively or </a:t>
            </a:r>
            <a:r>
              <a:rPr lang="en-US" altLang="en-US" sz="1800" u="none" dirty="0" smtClean="0">
                <a:latin typeface="Calibri" panose="020F0502020204030204" pitchFamily="34" charset="0"/>
                <a:cs typeface="Calibri" panose="020F0502020204030204" pitchFamily="34" charset="0"/>
              </a:rPr>
              <a:t>qualitatively.</a:t>
            </a:r>
            <a:endParaRPr lang="en-US" altLang="en-US" sz="1800" u="none" dirty="0">
              <a:latin typeface="Calibri" panose="020F0502020204030204" pitchFamily="34" charset="0"/>
              <a:cs typeface="Calibri" panose="020F0502020204030204" pitchFamily="34" charset="0"/>
            </a:endParaRPr>
          </a:p>
          <a:p>
            <a:pPr marL="342900" lvl="1" indent="-342900">
              <a:spcBef>
                <a:spcPts val="480"/>
              </a:spcBef>
              <a:spcAft>
                <a:spcPts val="0"/>
              </a:spcAft>
              <a:buFont typeface="Calibri" panose="020F0502020204030204" pitchFamily="34" charset="0"/>
              <a:buChar char="•"/>
            </a:pPr>
            <a:r>
              <a:rPr lang="en-US" altLang="en-US" sz="1800" u="none" dirty="0" smtClean="0">
                <a:latin typeface="Calibri" panose="020F0502020204030204" pitchFamily="34" charset="0"/>
                <a:cs typeface="Calibri" panose="020F0502020204030204" pitchFamily="34" charset="0"/>
              </a:rPr>
              <a:t>A quantitative </a:t>
            </a:r>
            <a:r>
              <a:rPr lang="en-US" altLang="en-US" sz="1800" u="none" dirty="0">
                <a:latin typeface="Calibri" panose="020F0502020204030204" pitchFamily="34" charset="0"/>
                <a:cs typeface="Calibri" panose="020F0502020204030204" pitchFamily="34" charset="0"/>
              </a:rPr>
              <a:t>FTA includes generating a fault tree (symbolic logic model), entering failure </a:t>
            </a:r>
            <a:r>
              <a:rPr lang="en-US" altLang="en-US" sz="1800" u="none" dirty="0" smtClean="0">
                <a:latin typeface="Calibri" panose="020F0502020204030204" pitchFamily="34" charset="0"/>
                <a:cs typeface="Calibri" panose="020F0502020204030204" pitchFamily="34" charset="0"/>
              </a:rPr>
              <a:t>probabilities for </a:t>
            </a:r>
            <a:r>
              <a:rPr lang="en-US" altLang="en-US" sz="1800" u="none" dirty="0">
                <a:latin typeface="Calibri" panose="020F0502020204030204" pitchFamily="34" charset="0"/>
                <a:cs typeface="Calibri" panose="020F0502020204030204" pitchFamily="34" charset="0"/>
              </a:rPr>
              <a:t>each fault tree initiator, propagating failure probabilities to </a:t>
            </a:r>
            <a:r>
              <a:rPr lang="en-US" altLang="en-US" sz="1800" u="none" dirty="0" smtClean="0">
                <a:latin typeface="Calibri" panose="020F0502020204030204" pitchFamily="34" charset="0"/>
                <a:cs typeface="Calibri" panose="020F0502020204030204" pitchFamily="34" charset="0"/>
              </a:rPr>
              <a:t>determine </a:t>
            </a:r>
            <a:r>
              <a:rPr lang="en-US" altLang="en-US" sz="1800" u="none" dirty="0">
                <a:latin typeface="Calibri" panose="020F0502020204030204" pitchFamily="34" charset="0"/>
                <a:cs typeface="Calibri" panose="020F0502020204030204" pitchFamily="34" charset="0"/>
              </a:rPr>
              <a:t>the TOP event </a:t>
            </a:r>
            <a:r>
              <a:rPr lang="en-US" altLang="en-US" sz="1800" u="none" dirty="0" smtClean="0">
                <a:latin typeface="Calibri" panose="020F0502020204030204" pitchFamily="34" charset="0"/>
                <a:cs typeface="Calibri" panose="020F0502020204030204" pitchFamily="34" charset="0"/>
              </a:rPr>
              <a:t>failure probability</a:t>
            </a:r>
            <a:r>
              <a:rPr lang="en-US" altLang="en-US" sz="1800" u="none" dirty="0">
                <a:latin typeface="Calibri" panose="020F0502020204030204" pitchFamily="34" charset="0"/>
                <a:cs typeface="Calibri" panose="020F0502020204030204" pitchFamily="34" charset="0"/>
              </a:rPr>
              <a:t>, and determining cut sets </a:t>
            </a:r>
            <a:r>
              <a:rPr lang="en-US" altLang="en-US" sz="1800" u="none" dirty="0" smtClean="0">
                <a:latin typeface="Calibri" panose="020F0502020204030204" pitchFamily="34" charset="0"/>
                <a:cs typeface="Calibri" panose="020F0502020204030204" pitchFamily="34" charset="0"/>
              </a:rPr>
              <a:t>that lead to the TOP event. </a:t>
            </a:r>
          </a:p>
          <a:p>
            <a:pPr marL="342900" lvl="1" indent="-342900">
              <a:spcBef>
                <a:spcPts val="480"/>
              </a:spcBef>
              <a:spcAft>
                <a:spcPts val="0"/>
              </a:spcAft>
              <a:buFont typeface="Calibri" panose="020F0502020204030204" pitchFamily="34" charset="0"/>
              <a:buChar char="•"/>
            </a:pPr>
            <a:r>
              <a:rPr lang="en-US" altLang="en-US" sz="1800" u="none" dirty="0" smtClean="0">
                <a:latin typeface="Calibri" panose="020F0502020204030204" pitchFamily="34" charset="0"/>
                <a:cs typeface="Calibri" panose="020F0502020204030204" pitchFamily="34" charset="0"/>
              </a:rPr>
              <a:t>A cut set is any group of initiators that will, if they all occur, cause the TOP event to occur.</a:t>
            </a:r>
          </a:p>
          <a:p>
            <a:pPr marL="342900" lvl="1" indent="-342900">
              <a:spcBef>
                <a:spcPts val="480"/>
              </a:spcBef>
              <a:spcAft>
                <a:spcPts val="0"/>
              </a:spcAft>
              <a:buFont typeface="Calibri" panose="020F0502020204030204" pitchFamily="34" charset="0"/>
              <a:buChar char="•"/>
            </a:pPr>
            <a:r>
              <a:rPr lang="en-US" altLang="en-US" sz="1800" u="none" dirty="0" smtClean="0">
                <a:latin typeface="Calibri" panose="020F0502020204030204" pitchFamily="34" charset="0"/>
                <a:cs typeface="Calibri" panose="020F0502020204030204" pitchFamily="34" charset="0"/>
              </a:rPr>
              <a:t>A minimal cut is a least group of initiators that will, if they all occur</a:t>
            </a:r>
            <a:r>
              <a:rPr lang="en-US" altLang="en-US" sz="1800" u="none" dirty="0">
                <a:latin typeface="Calibri" panose="020F0502020204030204" pitchFamily="34" charset="0"/>
                <a:cs typeface="Calibri" panose="020F0502020204030204" pitchFamily="34" charset="0"/>
              </a:rPr>
              <a:t>, cause the TOP event to occur. </a:t>
            </a:r>
            <a:endParaRPr lang="en-US" altLang="en-US" sz="1800" u="none" dirty="0" smtClean="0">
              <a:latin typeface="Calibri" panose="020F0502020204030204" pitchFamily="34" charset="0"/>
              <a:cs typeface="Calibri" panose="020F0502020204030204" pitchFamily="34" charset="0"/>
            </a:endParaRPr>
          </a:p>
          <a:p>
            <a:pPr marL="342900" lvl="1" indent="-342900">
              <a:spcBef>
                <a:spcPts val="480"/>
              </a:spcBef>
              <a:spcAft>
                <a:spcPts val="0"/>
              </a:spcAft>
              <a:buFont typeface="Calibri" panose="020F0502020204030204" pitchFamily="34" charset="0"/>
              <a:buChar char="•"/>
            </a:pPr>
            <a:r>
              <a:rPr lang="en-US" sz="1800" u="none" dirty="0" smtClean="0">
                <a:latin typeface="Calibri" panose="020F0502020204030204" pitchFamily="34" charset="0"/>
                <a:cs typeface="Calibri" panose="020F0502020204030204" pitchFamily="34" charset="0"/>
              </a:rPr>
              <a:t>FTs </a:t>
            </a:r>
            <a:r>
              <a:rPr lang="en-US" sz="1800" u="none" dirty="0">
                <a:latin typeface="Calibri" panose="020F0502020204030204" pitchFamily="34" charset="0"/>
                <a:cs typeface="Calibri" panose="020F0502020204030204" pitchFamily="34" charset="0"/>
              </a:rPr>
              <a:t>are frequently used in the context of a larger model that analyzes a combination of events, each of which might be a top event of a separate fault </a:t>
            </a:r>
            <a:r>
              <a:rPr lang="en-US" sz="1800" u="none" dirty="0" smtClean="0">
                <a:latin typeface="Calibri" panose="020F0502020204030204" pitchFamily="34" charset="0"/>
                <a:cs typeface="Calibri" panose="020F0502020204030204" pitchFamily="34" charset="0"/>
              </a:rPr>
              <a:t>tree.</a:t>
            </a:r>
            <a:endParaRPr lang="en-US" altLang="en-US" sz="1600" u="none" dirty="0" smtClean="0">
              <a:solidFill>
                <a:srgbClr val="254061"/>
              </a:solidFill>
              <a:latin typeface="Calibri" panose="020F0502020204030204" pitchFamily="34" charset="0"/>
              <a:cs typeface="Calibri" panose="020F0502020204030204" pitchFamily="34" charset="0"/>
            </a:endParaRPr>
          </a:p>
        </p:txBody>
      </p:sp>
      <p:sp>
        <p:nvSpPr>
          <p:cNvPr id="6" name="Rectangle 2"/>
          <p:cNvSpPr txBox="1">
            <a:spLocks noChangeArrowheads="1"/>
          </p:cNvSpPr>
          <p:nvPr/>
        </p:nvSpPr>
        <p:spPr>
          <a:xfrm>
            <a:off x="1371600" y="417576"/>
            <a:ext cx="6016752" cy="582168"/>
          </a:xfrm>
          <a:prstGeom prst="rect">
            <a:avLst/>
          </a:prstGeom>
        </p:spPr>
        <p:txBody>
          <a:bodyPr/>
          <a:lstStyle>
            <a:lvl1pPr algn="ctr" defTabSz="912973" rtl="0" eaLnBrk="0" fontAlgn="base" hangingPunct="0">
              <a:spcBef>
                <a:spcPct val="0"/>
              </a:spcBef>
              <a:spcAft>
                <a:spcPct val="0"/>
              </a:spcAft>
              <a:defRPr sz="2600" b="1">
                <a:solidFill>
                  <a:srgbClr val="FF3300"/>
                </a:solidFill>
                <a:latin typeface="Calibri" panose="020F0502020204030204" pitchFamily="34" charset="0"/>
                <a:ea typeface="+mj-ea"/>
                <a:cs typeface="Calibri" panose="020F0502020204030204" pitchFamily="34" charset="0"/>
              </a:defRPr>
            </a:lvl1pPr>
            <a:lvl2pPr algn="ctr" defTabSz="912973" rtl="0" eaLnBrk="0" fontAlgn="base" hangingPunct="0">
              <a:spcBef>
                <a:spcPct val="0"/>
              </a:spcBef>
              <a:spcAft>
                <a:spcPct val="0"/>
              </a:spcAft>
              <a:defRPr sz="2600" b="1">
                <a:solidFill>
                  <a:srgbClr val="FF3300"/>
                </a:solidFill>
                <a:latin typeface="Arial" charset="0"/>
              </a:defRPr>
            </a:lvl2pPr>
            <a:lvl3pPr algn="ctr" defTabSz="912973" rtl="0" eaLnBrk="0" fontAlgn="base" hangingPunct="0">
              <a:spcBef>
                <a:spcPct val="0"/>
              </a:spcBef>
              <a:spcAft>
                <a:spcPct val="0"/>
              </a:spcAft>
              <a:defRPr sz="2600" b="1">
                <a:solidFill>
                  <a:srgbClr val="FF3300"/>
                </a:solidFill>
                <a:latin typeface="Arial" charset="0"/>
              </a:defRPr>
            </a:lvl3pPr>
            <a:lvl4pPr algn="ctr" defTabSz="912973" rtl="0" eaLnBrk="0" fontAlgn="base" hangingPunct="0">
              <a:spcBef>
                <a:spcPct val="0"/>
              </a:spcBef>
              <a:spcAft>
                <a:spcPct val="0"/>
              </a:spcAft>
              <a:defRPr sz="2600" b="1">
                <a:solidFill>
                  <a:srgbClr val="FF3300"/>
                </a:solidFill>
                <a:latin typeface="Arial" charset="0"/>
              </a:defRPr>
            </a:lvl4pPr>
            <a:lvl5pPr algn="ctr" defTabSz="912973" rtl="0" eaLnBrk="0" fontAlgn="base" hangingPunct="0">
              <a:spcBef>
                <a:spcPct val="0"/>
              </a:spcBef>
              <a:spcAft>
                <a:spcPct val="0"/>
              </a:spcAft>
              <a:defRPr sz="2600" b="1">
                <a:solidFill>
                  <a:srgbClr val="FF3300"/>
                </a:solidFill>
                <a:latin typeface="Arial" charset="0"/>
              </a:defRPr>
            </a:lvl5pPr>
            <a:lvl6pPr marL="420697" algn="ctr" defTabSz="912973" rtl="0" eaLnBrk="0" fontAlgn="base" hangingPunct="0">
              <a:spcBef>
                <a:spcPct val="0"/>
              </a:spcBef>
              <a:spcAft>
                <a:spcPct val="0"/>
              </a:spcAft>
              <a:defRPr sz="2600" b="1">
                <a:solidFill>
                  <a:srgbClr val="FF3300"/>
                </a:solidFill>
                <a:latin typeface="Arial" charset="0"/>
              </a:defRPr>
            </a:lvl6pPr>
            <a:lvl7pPr marL="841395" algn="ctr" defTabSz="912973" rtl="0" eaLnBrk="0" fontAlgn="base" hangingPunct="0">
              <a:spcBef>
                <a:spcPct val="0"/>
              </a:spcBef>
              <a:spcAft>
                <a:spcPct val="0"/>
              </a:spcAft>
              <a:defRPr sz="2600" b="1">
                <a:solidFill>
                  <a:srgbClr val="FF3300"/>
                </a:solidFill>
                <a:latin typeface="Arial" charset="0"/>
              </a:defRPr>
            </a:lvl7pPr>
            <a:lvl8pPr marL="1262091" algn="ctr" defTabSz="912973" rtl="0" eaLnBrk="0" fontAlgn="base" hangingPunct="0">
              <a:spcBef>
                <a:spcPct val="0"/>
              </a:spcBef>
              <a:spcAft>
                <a:spcPct val="0"/>
              </a:spcAft>
              <a:defRPr sz="2600" b="1">
                <a:solidFill>
                  <a:srgbClr val="FF3300"/>
                </a:solidFill>
                <a:latin typeface="Arial" charset="0"/>
              </a:defRPr>
            </a:lvl8pPr>
            <a:lvl9pPr marL="1682787" algn="ctr" defTabSz="912973" rtl="0" eaLnBrk="0" fontAlgn="base" hangingPunct="0">
              <a:spcBef>
                <a:spcPct val="0"/>
              </a:spcBef>
              <a:spcAft>
                <a:spcPct val="0"/>
              </a:spcAft>
              <a:defRPr sz="2600" b="1">
                <a:solidFill>
                  <a:srgbClr val="FF3300"/>
                </a:solidFill>
                <a:latin typeface="Arial" charset="0"/>
              </a:defRPr>
            </a:lvl9pPr>
          </a:lstStyle>
          <a:p>
            <a:r>
              <a:rPr lang="en-US" sz="2400" kern="0" dirty="0" smtClean="0">
                <a:solidFill>
                  <a:srgbClr val="FF0000"/>
                </a:solidFill>
              </a:rPr>
              <a:t>Fault Tree Analysis (FTA)</a:t>
            </a:r>
            <a:endParaRPr lang="en-US" sz="2400" kern="0" dirty="0" smtClean="0"/>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29</a:t>
            </a:fld>
            <a:endParaRPr lang="en-US" dirty="0"/>
          </a:p>
        </p:txBody>
      </p:sp>
    </p:spTree>
    <p:extLst>
      <p:ext uri="{BB962C8B-B14F-4D97-AF65-F5344CB8AC3E}">
        <p14:creationId xmlns:p14="http://schemas.microsoft.com/office/powerpoint/2010/main" val="3395218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90600" y="3009900"/>
            <a:ext cx="7162800" cy="1485900"/>
          </a:xfrm>
        </p:spPr>
        <p:txBody>
          <a:bodyPr/>
          <a:lstStyle/>
          <a:p>
            <a:pPr>
              <a:lnSpc>
                <a:spcPts val="4400"/>
              </a:lnSpc>
              <a:spcAft>
                <a:spcPts val="1200"/>
              </a:spcAft>
            </a:pPr>
            <a:r>
              <a:rPr lang="en-US" sz="2800" b="1" dirty="0"/>
              <a:t>Introductory Material </a:t>
            </a:r>
            <a:r>
              <a:rPr lang="en-US" sz="2800" b="1" dirty="0" smtClean="0"/>
              <a:t>– </a:t>
            </a:r>
            <a:r>
              <a:rPr lang="en-US" sz="2800" b="1" dirty="0" smtClean="0">
                <a:solidFill>
                  <a:srgbClr val="FF0000"/>
                </a:solidFill>
              </a:rPr>
              <a:t>Definitions</a:t>
            </a: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a:t>
            </a:fld>
            <a:endParaRPr lang="en-US" dirty="0"/>
          </a:p>
        </p:txBody>
      </p:sp>
    </p:spTree>
    <p:extLst>
      <p:ext uri="{BB962C8B-B14F-4D97-AF65-F5344CB8AC3E}">
        <p14:creationId xmlns:p14="http://schemas.microsoft.com/office/powerpoint/2010/main" val="3656716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1714" name="Rectangle 3"/>
          <p:cNvSpPr>
            <a:spLocks noGrp="1" noChangeArrowheads="1"/>
          </p:cNvSpPr>
          <p:nvPr>
            <p:ph idx="1"/>
          </p:nvPr>
        </p:nvSpPr>
        <p:spPr>
          <a:xfrm>
            <a:off x="1524000" y="1381085"/>
            <a:ext cx="6858000" cy="4801195"/>
          </a:xfrm>
        </p:spPr>
        <p:txBody>
          <a:bodyPr/>
          <a:lstStyle/>
          <a:p>
            <a:pPr marL="342900" indent="-342900">
              <a:buFont typeface="Calibri" panose="020F0502020204030204" pitchFamily="34" charset="0"/>
              <a:buChar char="•"/>
            </a:pPr>
            <a:r>
              <a:rPr lang="en-US" b="0" dirty="0" smtClean="0">
                <a:solidFill>
                  <a:schemeClr val="tx1"/>
                </a:solidFill>
              </a:rPr>
              <a:t>A FTA process involves the following steps:</a:t>
            </a:r>
          </a:p>
          <a:p>
            <a:pPr marL="800100" lvl="1" indent="-342900">
              <a:buSzPct val="80000"/>
              <a:buFont typeface="Courier New" panose="02070309020205020404" pitchFamily="49" charset="0"/>
              <a:buChar char="o"/>
            </a:pPr>
            <a:r>
              <a:rPr lang="en-US" sz="2000" dirty="0">
                <a:solidFill>
                  <a:schemeClr val="tx1"/>
                </a:solidFill>
              </a:rPr>
              <a:t>Identify the objective for the </a:t>
            </a:r>
            <a:r>
              <a:rPr lang="en-US" sz="2000" dirty="0" smtClean="0">
                <a:solidFill>
                  <a:schemeClr val="tx1"/>
                </a:solidFill>
              </a:rPr>
              <a:t>FTA</a:t>
            </a:r>
          </a:p>
          <a:p>
            <a:pPr marL="800100" lvl="1" indent="-342900">
              <a:buSzPct val="80000"/>
              <a:buFont typeface="Courier New" panose="02070309020205020404" pitchFamily="49" charset="0"/>
              <a:buChar char="o"/>
            </a:pPr>
            <a:r>
              <a:rPr lang="en-US" sz="2000" dirty="0">
                <a:solidFill>
                  <a:schemeClr val="tx1"/>
                </a:solidFill>
              </a:rPr>
              <a:t>Define the scope of the </a:t>
            </a:r>
            <a:r>
              <a:rPr lang="en-US" sz="2000" dirty="0" smtClean="0">
                <a:solidFill>
                  <a:schemeClr val="tx1"/>
                </a:solidFill>
              </a:rPr>
              <a:t>FTA</a:t>
            </a:r>
          </a:p>
          <a:p>
            <a:pPr marL="800100" lvl="1" indent="-342900">
              <a:buSzPct val="80000"/>
              <a:buFont typeface="Courier New" panose="02070309020205020404" pitchFamily="49" charset="0"/>
              <a:buChar char="o"/>
            </a:pPr>
            <a:r>
              <a:rPr lang="en-US" sz="2000" dirty="0" smtClean="0">
                <a:solidFill>
                  <a:schemeClr val="tx1"/>
                </a:solidFill>
              </a:rPr>
              <a:t>Define </a:t>
            </a:r>
            <a:r>
              <a:rPr lang="en-US" sz="2000" dirty="0">
                <a:solidFill>
                  <a:schemeClr val="tx1"/>
                </a:solidFill>
              </a:rPr>
              <a:t>ground rules for the </a:t>
            </a:r>
            <a:r>
              <a:rPr lang="en-US" sz="2000" dirty="0" smtClean="0">
                <a:solidFill>
                  <a:schemeClr val="tx1"/>
                </a:solidFill>
              </a:rPr>
              <a:t>FTA</a:t>
            </a:r>
            <a:endParaRPr lang="en-US" sz="2000" b="0" dirty="0" smtClean="0">
              <a:solidFill>
                <a:schemeClr val="tx1"/>
              </a:solidFill>
            </a:endParaRPr>
          </a:p>
          <a:p>
            <a:pPr marL="800100" lvl="1" indent="-342900">
              <a:buSzPct val="80000"/>
              <a:buFont typeface="Courier New" panose="02070309020205020404" pitchFamily="49" charset="0"/>
              <a:buChar char="o"/>
            </a:pPr>
            <a:r>
              <a:rPr lang="en-US" sz="2000" b="0" dirty="0" smtClean="0">
                <a:solidFill>
                  <a:schemeClr val="tx1"/>
                </a:solidFill>
              </a:rPr>
              <a:t>Define the resolution of the FTA</a:t>
            </a:r>
          </a:p>
          <a:p>
            <a:pPr marL="800100" lvl="1" indent="-342900">
              <a:buSzPct val="80000"/>
              <a:buFont typeface="Courier New" panose="02070309020205020404" pitchFamily="49" charset="0"/>
              <a:buChar char="o"/>
            </a:pPr>
            <a:r>
              <a:rPr lang="en-US" sz="2000" dirty="0">
                <a:solidFill>
                  <a:schemeClr val="tx1"/>
                </a:solidFill>
              </a:rPr>
              <a:t>Define the top event of the </a:t>
            </a:r>
            <a:r>
              <a:rPr lang="en-US" sz="2000" dirty="0" smtClean="0">
                <a:solidFill>
                  <a:schemeClr val="tx1"/>
                </a:solidFill>
              </a:rPr>
              <a:t>FT</a:t>
            </a:r>
            <a:endParaRPr lang="en-US" sz="2000" b="0" dirty="0" smtClean="0">
              <a:solidFill>
                <a:schemeClr val="tx1"/>
              </a:solidFill>
            </a:endParaRPr>
          </a:p>
          <a:p>
            <a:pPr marL="800100" lvl="1" indent="-342900">
              <a:buSzPct val="80000"/>
              <a:buFont typeface="Courier New" panose="02070309020205020404" pitchFamily="49" charset="0"/>
              <a:buChar char="o"/>
            </a:pPr>
            <a:r>
              <a:rPr lang="en-US" sz="2000" b="0" dirty="0" smtClean="0">
                <a:solidFill>
                  <a:schemeClr val="tx1"/>
                </a:solidFill>
              </a:rPr>
              <a:t>Construct the FT</a:t>
            </a:r>
          </a:p>
          <a:p>
            <a:pPr marL="800100" lvl="1" indent="-342900">
              <a:buSzPct val="80000"/>
              <a:buFont typeface="Courier New" panose="02070309020205020404" pitchFamily="49" charset="0"/>
              <a:buChar char="o"/>
            </a:pPr>
            <a:r>
              <a:rPr lang="en-US" sz="2000" b="0" dirty="0" smtClean="0">
                <a:solidFill>
                  <a:schemeClr val="tx1"/>
                </a:solidFill>
              </a:rPr>
              <a:t>Evaluate the FT</a:t>
            </a:r>
          </a:p>
          <a:p>
            <a:pPr marL="800100" lvl="1" indent="-342900">
              <a:buSzPct val="80000"/>
              <a:buFont typeface="Courier New" panose="02070309020205020404" pitchFamily="49" charset="0"/>
              <a:buChar char="o"/>
            </a:pPr>
            <a:r>
              <a:rPr lang="en-US" sz="2000" b="0" dirty="0" smtClean="0">
                <a:solidFill>
                  <a:schemeClr val="tx1"/>
                </a:solidFill>
              </a:rPr>
              <a:t>Interpret and present the results</a:t>
            </a: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30</a:t>
            </a:fld>
            <a:endParaRPr lang="en-US" dirty="0"/>
          </a:p>
        </p:txBody>
      </p:sp>
      <p:sp>
        <p:nvSpPr>
          <p:cNvPr id="7" name="Rectangle 2"/>
          <p:cNvSpPr>
            <a:spLocks noChangeArrowheads="1"/>
          </p:cNvSpPr>
          <p:nvPr/>
        </p:nvSpPr>
        <p:spPr bwMode="auto">
          <a:xfrm>
            <a:off x="1563624" y="210312"/>
            <a:ext cx="6016752" cy="996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altLang="en-US" b="1" u="none" dirty="0" smtClean="0">
                <a:solidFill>
                  <a:srgbClr val="FF0000"/>
                </a:solidFill>
                <a:latin typeface="Calibri" panose="020F0502020204030204" pitchFamily="34" charset="0"/>
                <a:cs typeface="Calibri" panose="020F0502020204030204" pitchFamily="34" charset="0"/>
              </a:rPr>
              <a:t>Fault Tree Analysis (FTA)</a:t>
            </a:r>
            <a:endParaRPr lang="en-US" altLang="en-US" b="1" u="none"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621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1563624" y="210312"/>
            <a:ext cx="6016752" cy="996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altLang="en-US" b="1" u="none" dirty="0" smtClean="0">
                <a:solidFill>
                  <a:srgbClr val="FF0000"/>
                </a:solidFill>
                <a:latin typeface="Calibri" panose="020F0502020204030204" pitchFamily="34" charset="0"/>
                <a:cs typeface="Calibri" panose="020F0502020204030204" pitchFamily="34" charset="0"/>
              </a:rPr>
              <a:t>Fault Tree Analysis (FTA)</a:t>
            </a:r>
            <a:endParaRPr lang="en-US" altLang="en-US" b="1" u="none" dirty="0">
              <a:solidFill>
                <a:srgbClr val="FF0000"/>
              </a:solidFill>
              <a:latin typeface="Calibri" panose="020F0502020204030204" pitchFamily="34" charset="0"/>
              <a:cs typeface="Calibri" panose="020F0502020204030204" pitchFamily="34" charset="0"/>
            </a:endParaRPr>
          </a:p>
        </p:txBody>
      </p:sp>
      <p:sp>
        <p:nvSpPr>
          <p:cNvPr id="13316" name="Rectangle 3"/>
          <p:cNvSpPr>
            <a:spLocks noChangeArrowheads="1"/>
          </p:cNvSpPr>
          <p:nvPr/>
        </p:nvSpPr>
        <p:spPr bwMode="auto">
          <a:xfrm>
            <a:off x="762000" y="1219200"/>
            <a:ext cx="7543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nSpc>
                <a:spcPct val="90000"/>
              </a:lnSpc>
              <a:spcBef>
                <a:spcPct val="30000"/>
              </a:spcBef>
              <a:buFontTx/>
              <a:buChar char="•"/>
            </a:pPr>
            <a:endParaRPr lang="en-US" altLang="en-US" sz="1400" b="1" u="none" dirty="0"/>
          </a:p>
        </p:txBody>
      </p:sp>
      <p:pic>
        <p:nvPicPr>
          <p:cNvPr id="3" name="Picture 2"/>
          <p:cNvPicPr>
            <a:picLocks noChangeAspect="1"/>
          </p:cNvPicPr>
          <p:nvPr/>
        </p:nvPicPr>
        <p:blipFill>
          <a:blip r:embed="rId2"/>
          <a:stretch>
            <a:fillRect/>
          </a:stretch>
        </p:blipFill>
        <p:spPr>
          <a:xfrm>
            <a:off x="1028700" y="1852119"/>
            <a:ext cx="7086600" cy="4419600"/>
          </a:xfrm>
          <a:prstGeom prst="rect">
            <a:avLst/>
          </a:prstGeom>
        </p:spPr>
      </p:pic>
      <p:sp>
        <p:nvSpPr>
          <p:cNvPr id="9" name="Rectangle 8"/>
          <p:cNvSpPr/>
          <p:nvPr/>
        </p:nvSpPr>
        <p:spPr>
          <a:xfrm>
            <a:off x="3041784" y="1307068"/>
            <a:ext cx="3060433" cy="461665"/>
          </a:xfrm>
          <a:prstGeom prst="rect">
            <a:avLst/>
          </a:prstGeom>
        </p:spPr>
        <p:txBody>
          <a:bodyPr wrap="square">
            <a:spAutoFit/>
          </a:bodyPr>
          <a:lstStyle/>
          <a:p>
            <a:pPr algn="ctr"/>
            <a:r>
              <a:rPr lang="en-US" sz="2400" b="1" dirty="0" smtClean="0">
                <a:solidFill>
                  <a:srgbClr val="FF0000"/>
                </a:solidFill>
                <a:latin typeface="Calibri" panose="020F0502020204030204" pitchFamily="34" charset="0"/>
                <a:cs typeface="Calibri" panose="020F0502020204030204" pitchFamily="34" charset="0"/>
              </a:rPr>
              <a:t>Basic Fault Tree Logic</a:t>
            </a:r>
            <a:endParaRPr lang="en-US" sz="2400" b="1" dirty="0">
              <a:solidFill>
                <a:srgbClr val="FF0000"/>
              </a:solidFill>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5" name="Slide Number Placeholder 4"/>
          <p:cNvSpPr>
            <a:spLocks noGrp="1"/>
          </p:cNvSpPr>
          <p:nvPr>
            <p:ph type="sldNum" sz="quarter" idx="12"/>
          </p:nvPr>
        </p:nvSpPr>
        <p:spPr/>
        <p:txBody>
          <a:bodyPr/>
          <a:lstStyle/>
          <a:p>
            <a:fld id="{EF480BC3-CD3D-4FEB-A48B-371A3CA017FF}" type="slidenum">
              <a:rPr lang="en-US" smtClean="0"/>
              <a:pPr/>
              <a:t>31</a:t>
            </a:fld>
            <a:endParaRPr lang="en-US" dirty="0"/>
          </a:p>
        </p:txBody>
      </p:sp>
    </p:spTree>
    <p:extLst>
      <p:ext uri="{BB962C8B-B14F-4D97-AF65-F5344CB8AC3E}">
        <p14:creationId xmlns:p14="http://schemas.microsoft.com/office/powerpoint/2010/main" val="69294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530352" y="1444752"/>
            <a:ext cx="8156448"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nSpc>
                <a:spcPct val="90000"/>
              </a:lnSpc>
              <a:spcBef>
                <a:spcPct val="30000"/>
              </a:spcBef>
              <a:buFont typeface="Calibri" panose="020F0502020204030204" pitchFamily="34" charset="0"/>
              <a:buChar char="•"/>
            </a:pPr>
            <a:r>
              <a:rPr lang="en-US" altLang="en-US" sz="2000" b="1" u="none" dirty="0" smtClean="0">
                <a:latin typeface="Calibri" panose="020F0502020204030204" pitchFamily="34" charset="0"/>
                <a:cs typeface="Calibri" panose="020F0502020204030204" pitchFamily="34" charset="0"/>
              </a:rPr>
              <a:t>Advantages</a:t>
            </a:r>
            <a:endParaRPr lang="en-US" altLang="en-US" sz="2000" b="1" u="none" dirty="0">
              <a:latin typeface="Calibri" panose="020F0502020204030204" pitchFamily="34" charset="0"/>
              <a:cs typeface="Calibri" panose="020F0502020204030204" pitchFamily="34" charset="0"/>
            </a:endParaRPr>
          </a:p>
          <a:p>
            <a:pPr marL="800100" lvl="2" indent="-342900">
              <a:lnSpc>
                <a:spcPct val="90000"/>
              </a:lnSpc>
              <a:spcBef>
                <a:spcPct val="30000"/>
              </a:spcBef>
              <a:buSzPct val="80000"/>
              <a:buFont typeface="Courier New" panose="02070309020205020404" pitchFamily="49" charset="0"/>
              <a:buChar char="o"/>
            </a:pPr>
            <a:r>
              <a:rPr lang="en-US" altLang="en-US" sz="2000" u="none" dirty="0">
                <a:latin typeface="Calibri" panose="020F0502020204030204" pitchFamily="34" charset="0"/>
                <a:cs typeface="Calibri" panose="020F0502020204030204" pitchFamily="34" charset="0"/>
              </a:rPr>
              <a:t>Enables assessment of probabilities of combined faults/failures within a complex system.</a:t>
            </a:r>
          </a:p>
          <a:p>
            <a:pPr marL="80010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Single-point failures </a:t>
            </a:r>
            <a:r>
              <a:rPr lang="en-US" altLang="en-US" sz="2000" u="none" dirty="0">
                <a:latin typeface="Calibri" panose="020F0502020204030204" pitchFamily="34" charset="0"/>
                <a:cs typeface="Calibri" panose="020F0502020204030204" pitchFamily="34" charset="0"/>
              </a:rPr>
              <a:t>can be identified and assessed.</a:t>
            </a:r>
          </a:p>
          <a:p>
            <a:pPr marL="80010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System </a:t>
            </a:r>
            <a:r>
              <a:rPr lang="en-US" altLang="en-US" sz="2000" u="none" dirty="0">
                <a:latin typeface="Calibri" panose="020F0502020204030204" pitchFamily="34" charset="0"/>
                <a:cs typeface="Calibri" panose="020F0502020204030204" pitchFamily="34" charset="0"/>
              </a:rPr>
              <a:t>vulnerability and low-payoff countermeasures are identified, thereby </a:t>
            </a:r>
            <a:r>
              <a:rPr lang="en-US" altLang="en-US" sz="2000" u="none" dirty="0" smtClean="0">
                <a:latin typeface="Calibri" panose="020F0502020204030204" pitchFamily="34" charset="0"/>
                <a:cs typeface="Calibri" panose="020F0502020204030204" pitchFamily="34" charset="0"/>
              </a:rPr>
              <a:t>guiding deployment </a:t>
            </a:r>
            <a:r>
              <a:rPr lang="en-US" altLang="en-US" sz="2000" u="none" dirty="0">
                <a:latin typeface="Calibri" panose="020F0502020204030204" pitchFamily="34" charset="0"/>
                <a:cs typeface="Calibri" panose="020F0502020204030204" pitchFamily="34" charset="0"/>
              </a:rPr>
              <a:t>of resources for improved control of risk.</a:t>
            </a:r>
          </a:p>
          <a:p>
            <a:pPr marL="80010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Can </a:t>
            </a:r>
            <a:r>
              <a:rPr lang="en-US" altLang="en-US" sz="2000" u="none" dirty="0">
                <a:latin typeface="Calibri" panose="020F0502020204030204" pitchFamily="34" charset="0"/>
                <a:cs typeface="Calibri" panose="020F0502020204030204" pitchFamily="34" charset="0"/>
              </a:rPr>
              <a:t>be used to reconfigure a system to reduce vulnerability</a:t>
            </a:r>
            <a:r>
              <a:rPr lang="en-US" altLang="en-US" sz="2000" u="none" dirty="0" smtClean="0">
                <a:latin typeface="Calibri" panose="020F0502020204030204" pitchFamily="34" charset="0"/>
                <a:cs typeface="Calibri" panose="020F0502020204030204" pitchFamily="34" charset="0"/>
              </a:rPr>
              <a:t>.</a:t>
            </a:r>
          </a:p>
          <a:p>
            <a:pPr marL="80010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Can be used in problem investigation.</a:t>
            </a:r>
            <a:endParaRPr lang="en-US" altLang="en-US" sz="2000" u="none" dirty="0">
              <a:latin typeface="Calibri" panose="020F0502020204030204" pitchFamily="34" charset="0"/>
              <a:cs typeface="Calibri" panose="020F0502020204030204" pitchFamily="34" charset="0"/>
            </a:endParaRPr>
          </a:p>
          <a:p>
            <a:pPr marL="800100" lvl="1" indent="-342900">
              <a:lnSpc>
                <a:spcPct val="90000"/>
              </a:lnSpc>
              <a:spcBef>
                <a:spcPct val="30000"/>
              </a:spcBef>
              <a:buFont typeface="Arial" panose="020B0604020202020204" pitchFamily="34" charset="0"/>
              <a:buChar char="•"/>
            </a:pPr>
            <a:endParaRPr lang="en-US" altLang="en-US" sz="2000" u="none" dirty="0">
              <a:solidFill>
                <a:srgbClr val="254061"/>
              </a:solidFill>
              <a:latin typeface="Calibri" panose="020F0502020204030204" pitchFamily="34" charset="0"/>
              <a:cs typeface="Calibri" panose="020F0502020204030204" pitchFamily="34" charset="0"/>
            </a:endParaRPr>
          </a:p>
          <a:p>
            <a:pPr lvl="1">
              <a:lnSpc>
                <a:spcPct val="90000"/>
              </a:lnSpc>
              <a:spcBef>
                <a:spcPct val="30000"/>
              </a:spcBef>
              <a:buFont typeface="Arial" panose="020B0604020202020204" pitchFamily="34" charset="0"/>
              <a:buChar char="•"/>
            </a:pPr>
            <a:endParaRPr lang="en-US" altLang="en-US" sz="1400" b="1" u="none" dirty="0" smtClean="0">
              <a:solidFill>
                <a:srgbClr val="254061"/>
              </a:solidFill>
              <a:latin typeface="Calibri" panose="020F0502020204030204" pitchFamily="34" charset="0"/>
              <a:cs typeface="Calibri" panose="020F0502020204030204" pitchFamily="34" charset="0"/>
            </a:endParaRPr>
          </a:p>
          <a:p>
            <a:pPr lvl="1">
              <a:lnSpc>
                <a:spcPct val="90000"/>
              </a:lnSpc>
              <a:spcBef>
                <a:spcPct val="30000"/>
              </a:spcBef>
              <a:buFont typeface="Arial" panose="020B0604020202020204" pitchFamily="34" charset="0"/>
              <a:buChar char="•"/>
            </a:pPr>
            <a:endParaRPr lang="en-US" altLang="en-US" sz="1400" b="1" u="none" dirty="0">
              <a:solidFill>
                <a:srgbClr val="254061"/>
              </a:solidFill>
              <a:latin typeface="Calibri" panose="020F0502020204030204" pitchFamily="34" charset="0"/>
              <a:cs typeface="Calibri" panose="020F0502020204030204" pitchFamily="34" charset="0"/>
            </a:endParaRPr>
          </a:p>
          <a:p>
            <a:pPr lvl="1">
              <a:lnSpc>
                <a:spcPct val="90000"/>
              </a:lnSpc>
              <a:spcBef>
                <a:spcPct val="30000"/>
              </a:spcBef>
              <a:buFontTx/>
              <a:buChar char="•"/>
            </a:pPr>
            <a:endParaRPr lang="en-US" altLang="en-US" sz="1400" b="1" u="none" dirty="0" smtClean="0">
              <a:solidFill>
                <a:srgbClr val="254061"/>
              </a:solidFill>
              <a:latin typeface="Calibri" panose="020F0502020204030204" pitchFamily="34" charset="0"/>
              <a:cs typeface="Calibri" panose="020F0502020204030204" pitchFamily="34" charset="0"/>
            </a:endParaRPr>
          </a:p>
          <a:p>
            <a:pPr lvl="1">
              <a:lnSpc>
                <a:spcPct val="90000"/>
              </a:lnSpc>
              <a:spcBef>
                <a:spcPct val="30000"/>
              </a:spcBef>
              <a:buFontTx/>
              <a:buChar char="•"/>
            </a:pPr>
            <a:endParaRPr lang="en-US" altLang="en-US" sz="1400" b="1" u="none" dirty="0">
              <a:solidFill>
                <a:srgbClr val="254061"/>
              </a:solidFill>
              <a:latin typeface="Calibri" panose="020F0502020204030204" pitchFamily="34" charset="0"/>
              <a:cs typeface="Calibri" panose="020F0502020204030204" pitchFamily="34" charset="0"/>
            </a:endParaRPr>
          </a:p>
          <a:p>
            <a:pPr lvl="1">
              <a:lnSpc>
                <a:spcPct val="90000"/>
              </a:lnSpc>
              <a:spcBef>
                <a:spcPct val="30000"/>
              </a:spcBef>
              <a:buFontTx/>
              <a:buChar char="•"/>
            </a:pPr>
            <a:endParaRPr lang="en-US" altLang="en-US" sz="1400" b="1" u="none" dirty="0" smtClean="0">
              <a:solidFill>
                <a:srgbClr val="254061"/>
              </a:solidFill>
              <a:latin typeface="Calibri" panose="020F0502020204030204" pitchFamily="34" charset="0"/>
              <a:cs typeface="Calibri" panose="020F0502020204030204" pitchFamily="34" charset="0"/>
            </a:endParaRPr>
          </a:p>
          <a:p>
            <a:pPr marL="457200" lvl="1" indent="0">
              <a:lnSpc>
                <a:spcPct val="90000"/>
              </a:lnSpc>
              <a:spcBef>
                <a:spcPct val="30000"/>
              </a:spcBef>
            </a:pPr>
            <a:endParaRPr lang="en-US" altLang="en-US" sz="1400" b="1" u="none" dirty="0" smtClean="0">
              <a:solidFill>
                <a:srgbClr val="254061"/>
              </a:solidFill>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1563624" y="210312"/>
            <a:ext cx="6016752" cy="996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altLang="en-US" b="1" u="none" dirty="0" smtClean="0">
                <a:solidFill>
                  <a:srgbClr val="FF0000"/>
                </a:solidFill>
                <a:latin typeface="Calibri" panose="020F0502020204030204" pitchFamily="34" charset="0"/>
                <a:cs typeface="Calibri" panose="020F0502020204030204" pitchFamily="34" charset="0"/>
              </a:rPr>
              <a:t>Fault Tree Analysis (FTA)</a:t>
            </a:r>
            <a:endParaRPr lang="en-US" altLang="en-US" b="1" u="none" dirty="0">
              <a:solidFill>
                <a:srgbClr val="FF0000"/>
              </a:solidFill>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32</a:t>
            </a:fld>
            <a:endParaRPr lang="en-US" dirty="0"/>
          </a:p>
        </p:txBody>
      </p:sp>
    </p:spTree>
    <p:extLst>
      <p:ext uri="{BB962C8B-B14F-4D97-AF65-F5344CB8AC3E}">
        <p14:creationId xmlns:p14="http://schemas.microsoft.com/office/powerpoint/2010/main" val="3372512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530352" y="1444752"/>
            <a:ext cx="8156448"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nSpc>
                <a:spcPct val="90000"/>
              </a:lnSpc>
              <a:spcBef>
                <a:spcPct val="30000"/>
              </a:spcBef>
              <a:buFont typeface="Calibri" panose="020F0502020204030204" pitchFamily="34" charset="0"/>
              <a:buChar char="•"/>
            </a:pPr>
            <a:r>
              <a:rPr lang="en-US" altLang="en-US" sz="2000" b="1" u="none" dirty="0" smtClean="0">
                <a:latin typeface="Calibri" panose="020F0502020204030204" pitchFamily="34" charset="0"/>
                <a:cs typeface="Calibri" panose="020F0502020204030204" pitchFamily="34" charset="0"/>
              </a:rPr>
              <a:t>Limitations</a:t>
            </a:r>
          </a:p>
          <a:p>
            <a:pPr marL="80010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Addresses </a:t>
            </a:r>
            <a:r>
              <a:rPr lang="en-US" altLang="en-US" sz="2000" u="none" dirty="0">
                <a:latin typeface="Calibri" panose="020F0502020204030204" pitchFamily="34" charset="0"/>
                <a:cs typeface="Calibri" panose="020F0502020204030204" pitchFamily="34" charset="0"/>
              </a:rPr>
              <a:t>only one undesirable condition or event that must be foreseen by the analyst. </a:t>
            </a:r>
            <a:r>
              <a:rPr lang="en-US" altLang="en-US" sz="2000" u="none" dirty="0" smtClean="0">
                <a:latin typeface="Calibri" panose="020F0502020204030204" pitchFamily="34" charset="0"/>
                <a:cs typeface="Calibri" panose="020F0502020204030204" pitchFamily="34" charset="0"/>
              </a:rPr>
              <a:t>Thus, several </a:t>
            </a:r>
            <a:r>
              <a:rPr lang="en-US" altLang="en-US" sz="2000" u="none" dirty="0">
                <a:latin typeface="Calibri" panose="020F0502020204030204" pitchFamily="34" charset="0"/>
                <a:cs typeface="Calibri" panose="020F0502020204030204" pitchFamily="34" charset="0"/>
              </a:rPr>
              <a:t>or many FTA’s may be needed for a particular system</a:t>
            </a:r>
            <a:r>
              <a:rPr lang="en-US" altLang="en-US" sz="2000" u="none" dirty="0" smtClean="0">
                <a:latin typeface="Calibri" panose="020F0502020204030204" pitchFamily="34" charset="0"/>
                <a:cs typeface="Calibri" panose="020F0502020204030204" pitchFamily="34" charset="0"/>
              </a:rPr>
              <a:t>.</a:t>
            </a:r>
          </a:p>
          <a:p>
            <a:pPr marL="80010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The </a:t>
            </a:r>
            <a:r>
              <a:rPr lang="en-US" altLang="en-US" sz="2000" u="none" dirty="0">
                <a:latin typeface="Calibri" panose="020F0502020204030204" pitchFamily="34" charset="0"/>
                <a:cs typeface="Calibri" panose="020F0502020204030204" pitchFamily="34" charset="0"/>
              </a:rPr>
              <a:t>generation of an accurate </a:t>
            </a:r>
            <a:r>
              <a:rPr lang="en-US" altLang="en-US" sz="2000" u="none" dirty="0" smtClean="0">
                <a:latin typeface="Calibri" panose="020F0502020204030204" pitchFamily="34" charset="0"/>
                <a:cs typeface="Calibri" panose="020F0502020204030204" pitchFamily="34" charset="0"/>
              </a:rPr>
              <a:t>quantitative FTA may </a:t>
            </a:r>
            <a:r>
              <a:rPr lang="en-US" altLang="en-US" sz="2000" u="none" dirty="0">
                <a:latin typeface="Calibri" panose="020F0502020204030204" pitchFamily="34" charset="0"/>
                <a:cs typeface="Calibri" panose="020F0502020204030204" pitchFamily="34" charset="0"/>
              </a:rPr>
              <a:t>require significant time </a:t>
            </a:r>
            <a:r>
              <a:rPr lang="en-US" altLang="en-US" sz="2000" u="none" dirty="0" smtClean="0">
                <a:latin typeface="Calibri" panose="020F0502020204030204" pitchFamily="34" charset="0"/>
                <a:cs typeface="Calibri" panose="020F0502020204030204" pitchFamily="34" charset="0"/>
              </a:rPr>
              <a:t>and resources</a:t>
            </a:r>
            <a:r>
              <a:rPr lang="en-US" altLang="en-US" sz="2000" u="none" dirty="0">
                <a:latin typeface="Calibri" panose="020F0502020204030204" pitchFamily="34" charset="0"/>
                <a:cs typeface="Calibri" panose="020F0502020204030204" pitchFamily="34" charset="0"/>
              </a:rPr>
              <a:t>. Caution must be taken not to “over work” determining probabilities </a:t>
            </a:r>
            <a:r>
              <a:rPr lang="en-US" altLang="en-US" sz="2000" u="none" dirty="0" smtClean="0">
                <a:latin typeface="Calibri" panose="020F0502020204030204" pitchFamily="34" charset="0"/>
                <a:cs typeface="Calibri" panose="020F0502020204030204" pitchFamily="34" charset="0"/>
              </a:rPr>
              <a:t>or evaluating </a:t>
            </a:r>
            <a:r>
              <a:rPr lang="en-US" altLang="en-US" sz="2000" u="none" dirty="0">
                <a:latin typeface="Calibri" panose="020F0502020204030204" pitchFamily="34" charset="0"/>
                <a:cs typeface="Calibri" panose="020F0502020204030204" pitchFamily="34" charset="0"/>
              </a:rPr>
              <a:t>the </a:t>
            </a:r>
            <a:r>
              <a:rPr lang="en-US" altLang="en-US" sz="2000" u="none" dirty="0" smtClean="0">
                <a:latin typeface="Calibri" panose="020F0502020204030204" pitchFamily="34" charset="0"/>
                <a:cs typeface="Calibri" panose="020F0502020204030204" pitchFamily="34" charset="0"/>
              </a:rPr>
              <a:t>system (i.e</a:t>
            </a:r>
            <a:r>
              <a:rPr lang="en-US" altLang="en-US" sz="2000" u="none" dirty="0">
                <a:latin typeface="Calibri" panose="020F0502020204030204" pitchFamily="34" charset="0"/>
                <a:cs typeface="Calibri" panose="020F0502020204030204" pitchFamily="34" charset="0"/>
              </a:rPr>
              <a:t>., limit the size of the </a:t>
            </a:r>
            <a:r>
              <a:rPr lang="en-US" altLang="en-US" sz="2000" u="none" dirty="0" smtClean="0">
                <a:latin typeface="Calibri" panose="020F0502020204030204" pitchFamily="34" charset="0"/>
                <a:cs typeface="Calibri" panose="020F0502020204030204" pitchFamily="34" charset="0"/>
              </a:rPr>
              <a:t>tree).</a:t>
            </a:r>
            <a:endParaRPr lang="en-US" altLang="en-US" sz="2000" u="none" dirty="0">
              <a:latin typeface="Calibri" panose="020F0502020204030204" pitchFamily="34" charset="0"/>
              <a:cs typeface="Calibri" panose="020F0502020204030204" pitchFamily="34" charset="0"/>
            </a:endParaRPr>
          </a:p>
          <a:p>
            <a:pPr marL="80010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A </a:t>
            </a:r>
            <a:r>
              <a:rPr lang="en-US" altLang="en-US" sz="2000" u="none" dirty="0">
                <a:latin typeface="Calibri" panose="020F0502020204030204" pitchFamily="34" charset="0"/>
                <a:cs typeface="Calibri" panose="020F0502020204030204" pitchFamily="34" charset="0"/>
              </a:rPr>
              <a:t>fault tree is not accurate unless all significant contributors of faults or failures </a:t>
            </a:r>
            <a:r>
              <a:rPr lang="en-US" altLang="en-US" sz="2000" u="none" dirty="0" smtClean="0">
                <a:latin typeface="Calibri" panose="020F0502020204030204" pitchFamily="34" charset="0"/>
                <a:cs typeface="Calibri" panose="020F0502020204030204" pitchFamily="34" charset="0"/>
              </a:rPr>
              <a:t>are anticipated.</a:t>
            </a:r>
            <a:endParaRPr lang="en-US" altLang="en-US" sz="2000" u="none" dirty="0">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1563624" y="210312"/>
            <a:ext cx="6016752" cy="996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altLang="en-US" b="1" u="none" dirty="0" smtClean="0">
                <a:solidFill>
                  <a:srgbClr val="FF0000"/>
                </a:solidFill>
                <a:latin typeface="Calibri" panose="020F0502020204030204" pitchFamily="34" charset="0"/>
                <a:cs typeface="Calibri" panose="020F0502020204030204" pitchFamily="34" charset="0"/>
              </a:rPr>
              <a:t>Fault Tree Analysis (FTA)</a:t>
            </a:r>
            <a:endParaRPr lang="en-US" altLang="en-US" b="1" u="none" dirty="0">
              <a:solidFill>
                <a:srgbClr val="FF0000"/>
              </a:solidFill>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33</a:t>
            </a:fld>
            <a:endParaRPr lang="en-US" dirty="0"/>
          </a:p>
        </p:txBody>
      </p:sp>
    </p:spTree>
    <p:extLst>
      <p:ext uri="{BB962C8B-B14F-4D97-AF65-F5344CB8AC3E}">
        <p14:creationId xmlns:p14="http://schemas.microsoft.com/office/powerpoint/2010/main" val="1020466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530352" y="1536192"/>
            <a:ext cx="8156448"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nSpc>
                <a:spcPct val="90000"/>
              </a:lnSpc>
              <a:spcBef>
                <a:spcPct val="30000"/>
              </a:spcBef>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An ESD is essentially a flow chart with paths leading to different end states.  Each path through the chart is a scenario. </a:t>
            </a:r>
          </a:p>
          <a:p>
            <a:pPr>
              <a:lnSpc>
                <a:spcPct val="90000"/>
              </a:lnSpc>
              <a:spcBef>
                <a:spcPct val="30000"/>
              </a:spcBef>
              <a:buFont typeface="Calibri" panose="020F0502020204030204" pitchFamily="34" charset="0"/>
              <a:buChar char="•"/>
            </a:pPr>
            <a:r>
              <a:rPr lang="en-US" altLang="en-US" sz="2000" u="none" dirty="0">
                <a:latin typeface="Calibri" panose="020F0502020204030204" pitchFamily="34" charset="0"/>
                <a:cs typeface="Calibri" panose="020F0502020204030204" pitchFamily="34" charset="0"/>
              </a:rPr>
              <a:t>The method uses forward </a:t>
            </a:r>
            <a:r>
              <a:rPr lang="en-US" altLang="en-US" sz="2000" u="none" dirty="0" smtClean="0">
                <a:latin typeface="Calibri" panose="020F0502020204030204" pitchFamily="34" charset="0"/>
                <a:cs typeface="Calibri" panose="020F0502020204030204" pitchFamily="34" charset="0"/>
              </a:rPr>
              <a:t>logic.</a:t>
            </a:r>
            <a:endParaRPr lang="en-US" altLang="en-US" sz="2000" u="none" dirty="0">
              <a:latin typeface="Calibri" panose="020F0502020204030204" pitchFamily="34" charset="0"/>
              <a:cs typeface="Calibri" panose="020F0502020204030204" pitchFamily="34" charset="0"/>
            </a:endParaRPr>
          </a:p>
          <a:p>
            <a:pPr>
              <a:lnSpc>
                <a:spcPct val="90000"/>
              </a:lnSpc>
              <a:spcBef>
                <a:spcPct val="30000"/>
              </a:spcBef>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Its primary use is supporting probabilistic risk </a:t>
            </a:r>
            <a:r>
              <a:rPr lang="en-US" altLang="en-US" sz="2000" u="none" dirty="0">
                <a:latin typeface="Calibri" panose="020F0502020204030204" pitchFamily="34" charset="0"/>
                <a:cs typeface="Calibri" panose="020F0502020204030204" pitchFamily="34" charset="0"/>
              </a:rPr>
              <a:t>assessments. </a:t>
            </a:r>
            <a:endParaRPr lang="en-US" altLang="en-US" sz="2000" u="none" dirty="0" smtClean="0">
              <a:latin typeface="Calibri" panose="020F0502020204030204" pitchFamily="34" charset="0"/>
              <a:cs typeface="Calibri" panose="020F0502020204030204" pitchFamily="34" charset="0"/>
            </a:endParaRPr>
          </a:p>
          <a:p>
            <a:pPr>
              <a:lnSpc>
                <a:spcPct val="90000"/>
              </a:lnSpc>
              <a:spcBef>
                <a:spcPct val="30000"/>
              </a:spcBef>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An </a:t>
            </a:r>
            <a:r>
              <a:rPr lang="en-US" altLang="en-US" sz="2000" u="none" dirty="0">
                <a:latin typeface="Calibri" panose="020F0502020204030204" pitchFamily="34" charset="0"/>
                <a:cs typeface="Calibri" panose="020F0502020204030204" pitchFamily="34" charset="0"/>
              </a:rPr>
              <a:t>ESD is developed for each initiating event category in the </a:t>
            </a:r>
            <a:r>
              <a:rPr lang="en-US" altLang="en-US" sz="2000" u="none" dirty="0" smtClean="0">
                <a:latin typeface="Calibri" panose="020F0502020204030204" pitchFamily="34" charset="0"/>
                <a:cs typeface="Calibri" panose="020F0502020204030204" pitchFamily="34" charset="0"/>
              </a:rPr>
              <a:t>PRA Master </a:t>
            </a:r>
            <a:r>
              <a:rPr lang="en-US" altLang="en-US" sz="2000" u="none" dirty="0">
                <a:latin typeface="Calibri" panose="020F0502020204030204" pitchFamily="34" charset="0"/>
                <a:cs typeface="Calibri" panose="020F0502020204030204" pitchFamily="34" charset="0"/>
              </a:rPr>
              <a:t>Logic </a:t>
            </a:r>
            <a:r>
              <a:rPr lang="en-US" altLang="en-US" sz="2000" u="none" dirty="0" smtClean="0">
                <a:latin typeface="Calibri" panose="020F0502020204030204" pitchFamily="34" charset="0"/>
                <a:cs typeface="Calibri" panose="020F0502020204030204" pitchFamily="34" charset="0"/>
              </a:rPr>
              <a:t>Diagram.</a:t>
            </a:r>
          </a:p>
          <a:p>
            <a:pPr>
              <a:lnSpc>
                <a:spcPct val="90000"/>
              </a:lnSpc>
              <a:spcBef>
                <a:spcPct val="30000"/>
              </a:spcBef>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The input to an ESD is a defined initial state or “initiating event,” the “pivotal events,” and the end states of the scenarios of concern.</a:t>
            </a:r>
          </a:p>
        </p:txBody>
      </p:sp>
      <p:sp>
        <p:nvSpPr>
          <p:cNvPr id="6" name="Rectangle 2"/>
          <p:cNvSpPr>
            <a:spLocks noChangeArrowheads="1"/>
          </p:cNvSpPr>
          <p:nvPr/>
        </p:nvSpPr>
        <p:spPr bwMode="auto">
          <a:xfrm>
            <a:off x="1600200" y="304800"/>
            <a:ext cx="6016752"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altLang="en-US" b="1" u="none" dirty="0" smtClean="0">
                <a:solidFill>
                  <a:srgbClr val="FF0000"/>
                </a:solidFill>
                <a:latin typeface="Calibri" panose="020F0502020204030204" pitchFamily="34" charset="0"/>
                <a:cs typeface="Calibri" panose="020F0502020204030204" pitchFamily="34" charset="0"/>
              </a:rPr>
              <a:t>Event Sequence Diagram (ESD)</a:t>
            </a:r>
            <a:endParaRPr lang="en-US" altLang="en-US" b="1" u="none" dirty="0">
              <a:solidFill>
                <a:srgbClr val="FF0000"/>
              </a:solidFill>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34</a:t>
            </a:fld>
            <a:endParaRPr lang="en-US" dirty="0"/>
          </a:p>
        </p:txBody>
      </p:sp>
    </p:spTree>
    <p:extLst>
      <p:ext uri="{BB962C8B-B14F-4D97-AF65-F5344CB8AC3E}">
        <p14:creationId xmlns:p14="http://schemas.microsoft.com/office/powerpoint/2010/main" val="864666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762000" y="1219200"/>
            <a:ext cx="7543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nSpc>
                <a:spcPct val="90000"/>
              </a:lnSpc>
              <a:spcBef>
                <a:spcPct val="30000"/>
              </a:spcBef>
              <a:buFontTx/>
              <a:buChar char="•"/>
            </a:pPr>
            <a:endParaRPr lang="en-US" altLang="en-US" sz="1400" b="1" u="none" dirty="0"/>
          </a:p>
        </p:txBody>
      </p:sp>
      <p:pic>
        <p:nvPicPr>
          <p:cNvPr id="7" name="Picture 3"/>
          <p:cNvPicPr>
            <a:picLocks noChangeAspect="1" noChangeArrowheads="1"/>
          </p:cNvPicPr>
          <p:nvPr/>
        </p:nvPicPr>
        <p:blipFill>
          <a:blip r:embed="rId2" cstate="print"/>
          <a:srcRect/>
          <a:stretch>
            <a:fillRect/>
          </a:stretch>
        </p:blipFill>
        <p:spPr>
          <a:xfrm>
            <a:off x="495300" y="1676400"/>
            <a:ext cx="8153400" cy="4176713"/>
          </a:xfrm>
          <a:prstGeom prst="rect">
            <a:avLst/>
          </a:prstGeom>
          <a:noFill/>
          <a:ln/>
        </p:spPr>
      </p:pic>
      <p:sp>
        <p:nvSpPr>
          <p:cNvPr id="8" name="Rectangle 2"/>
          <p:cNvSpPr>
            <a:spLocks noChangeArrowheads="1"/>
          </p:cNvSpPr>
          <p:nvPr/>
        </p:nvSpPr>
        <p:spPr bwMode="auto">
          <a:xfrm>
            <a:off x="1563624" y="210312"/>
            <a:ext cx="6016752" cy="996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altLang="en-US" sz="2800" b="1" u="none" dirty="0">
                <a:solidFill>
                  <a:srgbClr val="FF0000"/>
                </a:solidFill>
                <a:latin typeface="Calibri" panose="020F0502020204030204" pitchFamily="34" charset="0"/>
                <a:cs typeface="Calibri" panose="020F0502020204030204" pitchFamily="34" charset="0"/>
              </a:rPr>
              <a:t>Event Sequence Diagram (ESD)</a:t>
            </a:r>
          </a:p>
        </p:txBody>
      </p:sp>
      <p:sp>
        <p:nvSpPr>
          <p:cNvPr id="3" name="Rectangle 2"/>
          <p:cNvSpPr/>
          <p:nvPr/>
        </p:nvSpPr>
        <p:spPr>
          <a:xfrm>
            <a:off x="3657600" y="1244549"/>
            <a:ext cx="1084912" cy="369332"/>
          </a:xfrm>
          <a:prstGeom prst="rect">
            <a:avLst/>
          </a:prstGeom>
        </p:spPr>
        <p:txBody>
          <a:bodyPr wrap="none">
            <a:spAutoFit/>
          </a:bodyPr>
          <a:lstStyle/>
          <a:p>
            <a:pPr algn="ctr"/>
            <a:r>
              <a:rPr lang="en-US" altLang="en-US" b="1" dirty="0" smtClean="0">
                <a:solidFill>
                  <a:srgbClr val="FF0000"/>
                </a:solidFill>
                <a:latin typeface="Calibri" panose="020F0502020204030204" pitchFamily="34" charset="0"/>
                <a:cs typeface="Calibri" panose="020F0502020204030204" pitchFamily="34" charset="0"/>
              </a:rPr>
              <a:t>ESD Logic</a:t>
            </a:r>
            <a:endParaRPr lang="en-US" altLang="en-US" b="1" dirty="0">
              <a:solidFill>
                <a:srgbClr val="FF0000"/>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35</a:t>
            </a:fld>
            <a:endParaRPr lang="en-US" dirty="0"/>
          </a:p>
        </p:txBody>
      </p:sp>
    </p:spTree>
    <p:extLst>
      <p:ext uri="{BB962C8B-B14F-4D97-AF65-F5344CB8AC3E}">
        <p14:creationId xmlns:p14="http://schemas.microsoft.com/office/powerpoint/2010/main" val="848895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530352" y="1444752"/>
            <a:ext cx="8156448" cy="4828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spcBef>
                <a:spcPts val="480"/>
              </a:spcBef>
              <a:spcAft>
                <a:spcPts val="0"/>
              </a:spcAft>
              <a:buFont typeface="Calibri" panose="020F0502020204030204" pitchFamily="34" charset="0"/>
              <a:buChar char="•"/>
            </a:pPr>
            <a:r>
              <a:rPr lang="en-US" altLang="en-US" sz="2000" b="1" u="none" dirty="0" smtClean="0">
                <a:latin typeface="Calibri" panose="020F0502020204030204" pitchFamily="34" charset="0"/>
                <a:cs typeface="Calibri" panose="020F0502020204030204" pitchFamily="34" charset="0"/>
              </a:rPr>
              <a:t>Advantages</a:t>
            </a:r>
          </a:p>
          <a:p>
            <a:pPr marL="800100" lvl="2" indent="-342900">
              <a:spcBef>
                <a:spcPts val="480"/>
              </a:spcBef>
              <a:spcAft>
                <a:spcPts val="0"/>
              </a:spcAft>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ESD </a:t>
            </a:r>
            <a:r>
              <a:rPr lang="en-US" altLang="en-US" sz="2000" u="none" dirty="0">
                <a:latin typeface="Calibri" panose="020F0502020204030204" pitchFamily="34" charset="0"/>
                <a:cs typeface="Calibri" panose="020F0502020204030204" pitchFamily="34" charset="0"/>
              </a:rPr>
              <a:t>is useful for identifying accident </a:t>
            </a:r>
            <a:r>
              <a:rPr lang="en-US" altLang="en-US" sz="2000" u="none" dirty="0" smtClean="0">
                <a:latin typeface="Calibri" panose="020F0502020204030204" pitchFamily="34" charset="0"/>
                <a:cs typeface="Calibri" panose="020F0502020204030204" pitchFamily="34" charset="0"/>
              </a:rPr>
              <a:t>scenarios.</a:t>
            </a:r>
            <a:endParaRPr lang="en-US" altLang="en-US" sz="2000" u="none" dirty="0">
              <a:latin typeface="Calibri" panose="020F0502020204030204" pitchFamily="34" charset="0"/>
              <a:cs typeface="Calibri" panose="020F0502020204030204" pitchFamily="34" charset="0"/>
            </a:endParaRPr>
          </a:p>
          <a:p>
            <a:pPr marL="800100" lvl="2" indent="-342900">
              <a:spcBef>
                <a:spcPts val="480"/>
              </a:spcBef>
              <a:spcAft>
                <a:spcPts val="0"/>
              </a:spcAft>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Most </a:t>
            </a:r>
            <a:r>
              <a:rPr lang="en-US" altLang="en-US" sz="2000" u="none" dirty="0">
                <a:latin typeface="Calibri" panose="020F0502020204030204" pitchFamily="34" charset="0"/>
                <a:cs typeface="Calibri" panose="020F0502020204030204" pitchFamily="34" charset="0"/>
              </a:rPr>
              <a:t>engineers find ESDs intuitive and easy to </a:t>
            </a:r>
            <a:r>
              <a:rPr lang="en-US" altLang="en-US" sz="2000" u="none" dirty="0" smtClean="0">
                <a:latin typeface="Calibri" panose="020F0502020204030204" pitchFamily="34" charset="0"/>
                <a:cs typeface="Calibri" panose="020F0502020204030204" pitchFamily="34" charset="0"/>
              </a:rPr>
              <a:t>understand.</a:t>
            </a:r>
            <a:endParaRPr lang="en-US" altLang="en-US" sz="2000" u="none" dirty="0">
              <a:latin typeface="Calibri" panose="020F0502020204030204" pitchFamily="34" charset="0"/>
              <a:cs typeface="Calibri" panose="020F0502020204030204" pitchFamily="34" charset="0"/>
            </a:endParaRPr>
          </a:p>
          <a:p>
            <a:pPr marL="800100" lvl="2" indent="-342900">
              <a:spcBef>
                <a:spcPts val="480"/>
              </a:spcBef>
              <a:spcAft>
                <a:spcPts val="600"/>
              </a:spcAft>
              <a:buSzPct val="80000"/>
              <a:buFont typeface="Courier New" panose="02070309020205020404" pitchFamily="49" charset="0"/>
              <a:buChar char="o"/>
            </a:pPr>
            <a:r>
              <a:rPr lang="en-US" altLang="en-US" sz="2000" u="none" dirty="0">
                <a:latin typeface="Calibri" panose="020F0502020204030204" pitchFamily="34" charset="0"/>
                <a:cs typeface="Calibri" panose="020F0502020204030204" pitchFamily="34" charset="0"/>
              </a:rPr>
              <a:t>Used for communication between PRA analysts and </a:t>
            </a:r>
            <a:r>
              <a:rPr lang="en-US" altLang="en-US" sz="2000" u="none" dirty="0" smtClean="0">
                <a:latin typeface="Calibri" panose="020F0502020204030204" pitchFamily="34" charset="0"/>
                <a:cs typeface="Calibri" panose="020F0502020204030204" pitchFamily="34" charset="0"/>
              </a:rPr>
              <a:t>the engineering community.</a:t>
            </a:r>
            <a:endParaRPr lang="en-US" altLang="en-US" sz="2000" u="none" dirty="0">
              <a:latin typeface="Calibri" panose="020F0502020204030204" pitchFamily="34" charset="0"/>
              <a:cs typeface="Calibri" panose="020F0502020204030204" pitchFamily="34" charset="0"/>
            </a:endParaRPr>
          </a:p>
          <a:p>
            <a:pPr>
              <a:spcBef>
                <a:spcPts val="480"/>
              </a:spcBef>
              <a:spcAft>
                <a:spcPts val="0"/>
              </a:spcAft>
              <a:buFont typeface="Calibri" panose="020F0502020204030204" pitchFamily="34" charset="0"/>
              <a:buChar char="•"/>
            </a:pPr>
            <a:r>
              <a:rPr lang="en-US" altLang="en-US" sz="2000" b="1" u="none" dirty="0" smtClean="0">
                <a:latin typeface="Calibri" panose="020F0502020204030204" pitchFamily="34" charset="0"/>
                <a:cs typeface="Calibri" panose="020F0502020204030204" pitchFamily="34" charset="0"/>
              </a:rPr>
              <a:t>Limitations</a:t>
            </a:r>
          </a:p>
          <a:p>
            <a:pPr marL="800100" lvl="2" indent="-342900">
              <a:spcBef>
                <a:spcPts val="480"/>
              </a:spcBef>
              <a:spcAft>
                <a:spcPts val="0"/>
              </a:spcAft>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Developing ESD’s requires strong engineering knowledge and background in logic flows.</a:t>
            </a:r>
          </a:p>
          <a:p>
            <a:pPr marL="800100" lvl="2" indent="-342900">
              <a:spcBef>
                <a:spcPts val="480"/>
              </a:spcBef>
              <a:spcAft>
                <a:spcPts val="0"/>
              </a:spcAft>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An ESD is qualitative in nature.</a:t>
            </a:r>
          </a:p>
          <a:p>
            <a:pPr marL="800100" lvl="1" indent="-342900">
              <a:spcBef>
                <a:spcPts val="480"/>
              </a:spcBef>
              <a:spcAft>
                <a:spcPts val="0"/>
              </a:spcAft>
              <a:buFont typeface="Courier New" panose="02070309020205020404" pitchFamily="49" charset="0"/>
              <a:buChar char="o"/>
            </a:pPr>
            <a:endParaRPr lang="en-US" altLang="en-US" sz="2000" u="none" dirty="0" smtClean="0">
              <a:solidFill>
                <a:srgbClr val="254061"/>
              </a:solidFill>
              <a:latin typeface="Calibri" panose="020F0502020204030204" pitchFamily="34" charset="0"/>
              <a:cs typeface="Calibri" panose="020F0502020204030204" pitchFamily="34" charset="0"/>
            </a:endParaRPr>
          </a:p>
        </p:txBody>
      </p:sp>
      <p:sp>
        <p:nvSpPr>
          <p:cNvPr id="7" name="Rectangle 2"/>
          <p:cNvSpPr>
            <a:spLocks noChangeArrowheads="1"/>
          </p:cNvSpPr>
          <p:nvPr/>
        </p:nvSpPr>
        <p:spPr bwMode="auto">
          <a:xfrm>
            <a:off x="1600200" y="304800"/>
            <a:ext cx="6016752"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altLang="en-US" b="1" u="none" dirty="0" smtClean="0">
                <a:solidFill>
                  <a:srgbClr val="FF0000"/>
                </a:solidFill>
                <a:latin typeface="Calibri" panose="020F0502020204030204" pitchFamily="34" charset="0"/>
                <a:cs typeface="Calibri" panose="020F0502020204030204" pitchFamily="34" charset="0"/>
              </a:rPr>
              <a:t>Event Sequence Diagram (ESD)</a:t>
            </a:r>
            <a:endParaRPr lang="en-US" altLang="en-US" b="1" u="none" dirty="0">
              <a:solidFill>
                <a:srgbClr val="FF0000"/>
              </a:solidFill>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36</a:t>
            </a:fld>
            <a:endParaRPr lang="en-US" dirty="0"/>
          </a:p>
        </p:txBody>
      </p:sp>
    </p:spTree>
    <p:extLst>
      <p:ext uri="{BB962C8B-B14F-4D97-AF65-F5344CB8AC3E}">
        <p14:creationId xmlns:p14="http://schemas.microsoft.com/office/powerpoint/2010/main" val="898738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530352" y="1536192"/>
            <a:ext cx="8156448"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spcBef>
                <a:spcPts val="480"/>
              </a:spcBef>
              <a:spcAft>
                <a:spcPts val="600"/>
              </a:spcAft>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ETA is </a:t>
            </a:r>
            <a:r>
              <a:rPr lang="en-US" altLang="en-US" sz="2000" u="none" dirty="0">
                <a:latin typeface="Calibri" panose="020F0502020204030204" pitchFamily="34" charset="0"/>
                <a:cs typeface="Calibri" panose="020F0502020204030204" pitchFamily="34" charset="0"/>
              </a:rPr>
              <a:t>a forward </a:t>
            </a:r>
            <a:r>
              <a:rPr lang="en-US" altLang="en-US" sz="2000" u="none" dirty="0" smtClean="0">
                <a:latin typeface="Calibri" panose="020F0502020204030204" pitchFamily="34" charset="0"/>
                <a:cs typeface="Calibri" panose="020F0502020204030204" pitchFamily="34" charset="0"/>
              </a:rPr>
              <a:t>binary </a:t>
            </a:r>
            <a:r>
              <a:rPr lang="en-US" altLang="en-US" sz="2000" u="none" dirty="0">
                <a:latin typeface="Calibri" panose="020F0502020204030204" pitchFamily="34" charset="0"/>
                <a:cs typeface="Calibri" panose="020F0502020204030204" pitchFamily="34" charset="0"/>
              </a:rPr>
              <a:t>logic modeling technique </a:t>
            </a:r>
            <a:r>
              <a:rPr lang="en-US" altLang="en-US" sz="2000" u="none" dirty="0" smtClean="0">
                <a:latin typeface="Calibri" panose="020F0502020204030204" pitchFamily="34" charset="0"/>
                <a:cs typeface="Calibri" panose="020F0502020204030204" pitchFamily="34" charset="0"/>
              </a:rPr>
              <a:t>used to determine the propagation paths (sequence of events) to a set of final states resulting from a given initial state or condition. </a:t>
            </a:r>
          </a:p>
          <a:p>
            <a:pPr>
              <a:spcBef>
                <a:spcPts val="480"/>
              </a:spcBef>
              <a:spcAft>
                <a:spcPts val="600"/>
              </a:spcAft>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In technical risk assessment, the initial state, or “initiating event”, is generally a hazard or failure, the intermediate events are potential propagation paths, and the final states are either conditions of loss (degradation, damage, destruction, death) or successful loss mitigation. </a:t>
            </a:r>
          </a:p>
          <a:p>
            <a:pPr>
              <a:spcBef>
                <a:spcPts val="480"/>
              </a:spcBef>
              <a:spcAft>
                <a:spcPts val="600"/>
              </a:spcAft>
              <a:buFont typeface="Calibri" panose="020F0502020204030204" pitchFamily="34" charset="0"/>
              <a:buChar char="•"/>
            </a:pPr>
            <a:r>
              <a:rPr lang="en-US" altLang="en-US" sz="2000" u="none" dirty="0">
                <a:latin typeface="Calibri" panose="020F0502020204030204" pitchFamily="34" charset="0"/>
                <a:cs typeface="Calibri" panose="020F0502020204030204" pitchFamily="34" charset="0"/>
              </a:rPr>
              <a:t>Event tree analysis is generally applicable for almost any type of risk assessment application, but used most effectively to model accidents where multiple safeguards are in place as protective features</a:t>
            </a:r>
            <a:r>
              <a:rPr lang="en-US" altLang="en-US" sz="2000" u="none" dirty="0" smtClean="0">
                <a:latin typeface="Calibri" panose="020F0502020204030204" pitchFamily="34" charset="0"/>
                <a:cs typeface="Calibri" panose="020F0502020204030204" pitchFamily="34" charset="0"/>
              </a:rPr>
              <a:t>.</a:t>
            </a:r>
          </a:p>
          <a:p>
            <a:pPr>
              <a:spcBef>
                <a:spcPts val="480"/>
              </a:spcBef>
              <a:spcAft>
                <a:spcPts val="600"/>
              </a:spcAft>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ETA is a </a:t>
            </a:r>
            <a:r>
              <a:rPr lang="en-US" altLang="en-US" sz="2000" u="none" dirty="0">
                <a:latin typeface="Calibri" panose="020F0502020204030204" pitchFamily="34" charset="0"/>
                <a:cs typeface="Calibri" panose="020F0502020204030204" pitchFamily="34" charset="0"/>
              </a:rPr>
              <a:t>primary tool of Probabilistic Risk Assessment.</a:t>
            </a:r>
          </a:p>
          <a:p>
            <a:pPr>
              <a:spcBef>
                <a:spcPts val="480"/>
              </a:spcBef>
              <a:spcAft>
                <a:spcPts val="600"/>
              </a:spcAft>
              <a:buFont typeface="Calibri" panose="020F0502020204030204" pitchFamily="34" charset="0"/>
              <a:buChar char="•"/>
            </a:pPr>
            <a:endParaRPr lang="en-US" altLang="en-US" sz="2000" u="none" dirty="0">
              <a:latin typeface="Calibri" panose="020F0502020204030204" pitchFamily="34" charset="0"/>
              <a:cs typeface="Calibri" panose="020F0502020204030204" pitchFamily="34" charset="0"/>
            </a:endParaRPr>
          </a:p>
          <a:p>
            <a:pPr marL="0" indent="0">
              <a:spcBef>
                <a:spcPts val="480"/>
              </a:spcBef>
              <a:spcAft>
                <a:spcPts val="600"/>
              </a:spcAft>
            </a:pPr>
            <a:endParaRPr lang="en-US" altLang="en-US" sz="2000" u="none" dirty="0" smtClean="0">
              <a:solidFill>
                <a:srgbClr val="254061"/>
              </a:solidFill>
              <a:latin typeface="Calibri" panose="020F0502020204030204" pitchFamily="34" charset="0"/>
              <a:cs typeface="Calibri" panose="020F0502020204030204" pitchFamily="34" charset="0"/>
            </a:endParaRPr>
          </a:p>
        </p:txBody>
      </p:sp>
      <p:sp>
        <p:nvSpPr>
          <p:cNvPr id="5" name="Rectangle 2"/>
          <p:cNvSpPr txBox="1">
            <a:spLocks noChangeArrowheads="1"/>
          </p:cNvSpPr>
          <p:nvPr/>
        </p:nvSpPr>
        <p:spPr>
          <a:xfrm>
            <a:off x="1563624" y="210312"/>
            <a:ext cx="6016752" cy="996696"/>
          </a:xfrm>
          <a:prstGeom prst="rect">
            <a:avLst/>
          </a:prstGeom>
        </p:spPr>
        <p:txBody>
          <a:bodyPr anchor="ctr"/>
          <a:lstStyle>
            <a:lvl1pPr algn="ctr" defTabSz="912973" rtl="0" eaLnBrk="0" fontAlgn="base" hangingPunct="0">
              <a:spcBef>
                <a:spcPct val="0"/>
              </a:spcBef>
              <a:spcAft>
                <a:spcPct val="0"/>
              </a:spcAft>
              <a:defRPr sz="2600" b="1">
                <a:solidFill>
                  <a:srgbClr val="FF3300"/>
                </a:solidFill>
                <a:latin typeface="+mj-lt"/>
                <a:ea typeface="+mj-ea"/>
                <a:cs typeface="+mj-cs"/>
              </a:defRPr>
            </a:lvl1pPr>
            <a:lvl2pPr algn="ctr" defTabSz="912973" rtl="0" eaLnBrk="0" fontAlgn="base" hangingPunct="0">
              <a:spcBef>
                <a:spcPct val="0"/>
              </a:spcBef>
              <a:spcAft>
                <a:spcPct val="0"/>
              </a:spcAft>
              <a:defRPr sz="2600" b="1">
                <a:solidFill>
                  <a:srgbClr val="FF3300"/>
                </a:solidFill>
                <a:latin typeface="Arial" charset="0"/>
              </a:defRPr>
            </a:lvl2pPr>
            <a:lvl3pPr algn="ctr" defTabSz="912973" rtl="0" eaLnBrk="0" fontAlgn="base" hangingPunct="0">
              <a:spcBef>
                <a:spcPct val="0"/>
              </a:spcBef>
              <a:spcAft>
                <a:spcPct val="0"/>
              </a:spcAft>
              <a:defRPr sz="2600" b="1">
                <a:solidFill>
                  <a:srgbClr val="FF3300"/>
                </a:solidFill>
                <a:latin typeface="Arial" charset="0"/>
              </a:defRPr>
            </a:lvl3pPr>
            <a:lvl4pPr algn="ctr" defTabSz="912973" rtl="0" eaLnBrk="0" fontAlgn="base" hangingPunct="0">
              <a:spcBef>
                <a:spcPct val="0"/>
              </a:spcBef>
              <a:spcAft>
                <a:spcPct val="0"/>
              </a:spcAft>
              <a:defRPr sz="2600" b="1">
                <a:solidFill>
                  <a:srgbClr val="FF3300"/>
                </a:solidFill>
                <a:latin typeface="Arial" charset="0"/>
              </a:defRPr>
            </a:lvl4pPr>
            <a:lvl5pPr algn="ctr" defTabSz="912973" rtl="0" eaLnBrk="0" fontAlgn="base" hangingPunct="0">
              <a:spcBef>
                <a:spcPct val="0"/>
              </a:spcBef>
              <a:spcAft>
                <a:spcPct val="0"/>
              </a:spcAft>
              <a:defRPr sz="2600" b="1">
                <a:solidFill>
                  <a:srgbClr val="FF3300"/>
                </a:solidFill>
                <a:latin typeface="Arial" charset="0"/>
              </a:defRPr>
            </a:lvl5pPr>
            <a:lvl6pPr marL="420697" algn="ctr" defTabSz="912973" rtl="0" eaLnBrk="0" fontAlgn="base" hangingPunct="0">
              <a:spcBef>
                <a:spcPct val="0"/>
              </a:spcBef>
              <a:spcAft>
                <a:spcPct val="0"/>
              </a:spcAft>
              <a:defRPr sz="2600" b="1">
                <a:solidFill>
                  <a:srgbClr val="FF3300"/>
                </a:solidFill>
                <a:latin typeface="Arial" charset="0"/>
              </a:defRPr>
            </a:lvl6pPr>
            <a:lvl7pPr marL="841395" algn="ctr" defTabSz="912973" rtl="0" eaLnBrk="0" fontAlgn="base" hangingPunct="0">
              <a:spcBef>
                <a:spcPct val="0"/>
              </a:spcBef>
              <a:spcAft>
                <a:spcPct val="0"/>
              </a:spcAft>
              <a:defRPr sz="2600" b="1">
                <a:solidFill>
                  <a:srgbClr val="FF3300"/>
                </a:solidFill>
                <a:latin typeface="Arial" charset="0"/>
              </a:defRPr>
            </a:lvl7pPr>
            <a:lvl8pPr marL="1262091" algn="ctr" defTabSz="912973" rtl="0" eaLnBrk="0" fontAlgn="base" hangingPunct="0">
              <a:spcBef>
                <a:spcPct val="0"/>
              </a:spcBef>
              <a:spcAft>
                <a:spcPct val="0"/>
              </a:spcAft>
              <a:defRPr sz="2600" b="1">
                <a:solidFill>
                  <a:srgbClr val="FF3300"/>
                </a:solidFill>
                <a:latin typeface="Arial" charset="0"/>
              </a:defRPr>
            </a:lvl8pPr>
            <a:lvl9pPr marL="1682787" algn="ctr" defTabSz="912973" rtl="0" eaLnBrk="0" fontAlgn="base" hangingPunct="0">
              <a:spcBef>
                <a:spcPct val="0"/>
              </a:spcBef>
              <a:spcAft>
                <a:spcPct val="0"/>
              </a:spcAft>
              <a:defRPr sz="2600" b="1">
                <a:solidFill>
                  <a:srgbClr val="FF3300"/>
                </a:solidFill>
                <a:latin typeface="Arial" charset="0"/>
              </a:defRPr>
            </a:lvl9pPr>
          </a:lstStyle>
          <a:p>
            <a:r>
              <a:rPr lang="en-US" sz="2400" kern="0" dirty="0" smtClean="0">
                <a:latin typeface="Calibri" panose="020F0502020204030204" pitchFamily="34" charset="0"/>
                <a:cs typeface="Calibri" panose="020F0502020204030204" pitchFamily="34" charset="0"/>
              </a:rPr>
              <a:t>Event Tree Analysis (ETA)</a:t>
            </a:r>
            <a:endParaRPr lang="en-US" sz="2400" kern="0" dirty="0">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37</a:t>
            </a:fld>
            <a:endParaRPr lang="en-US" dirty="0"/>
          </a:p>
        </p:txBody>
      </p:sp>
    </p:spTree>
    <p:extLst>
      <p:ext uri="{BB962C8B-B14F-4D97-AF65-F5344CB8AC3E}">
        <p14:creationId xmlns:p14="http://schemas.microsoft.com/office/powerpoint/2010/main" val="260435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762000" y="1219200"/>
            <a:ext cx="7543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nSpc>
                <a:spcPct val="90000"/>
              </a:lnSpc>
              <a:spcBef>
                <a:spcPct val="30000"/>
              </a:spcBef>
              <a:buFontTx/>
              <a:buChar char="•"/>
            </a:pPr>
            <a:endParaRPr lang="en-US" altLang="en-US" sz="1400" b="1" u="none" dirty="0"/>
          </a:p>
        </p:txBody>
      </p:sp>
      <p:pic>
        <p:nvPicPr>
          <p:cNvPr id="6146" name="Picture 2" descr="http://www.arescorporation.com/wp-content/uploads/2009/10/event_tree_pi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15200" cy="4343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2"/>
          <p:cNvSpPr txBox="1">
            <a:spLocks noChangeArrowheads="1"/>
          </p:cNvSpPr>
          <p:nvPr/>
        </p:nvSpPr>
        <p:spPr>
          <a:xfrm>
            <a:off x="1563624" y="210312"/>
            <a:ext cx="6016752" cy="996696"/>
          </a:xfrm>
          <a:prstGeom prst="rect">
            <a:avLst/>
          </a:prstGeom>
        </p:spPr>
        <p:txBody>
          <a:bodyPr anchor="ctr"/>
          <a:lstStyle>
            <a:lvl1pPr algn="ctr" defTabSz="912973" rtl="0" eaLnBrk="0" fontAlgn="base" hangingPunct="0">
              <a:spcBef>
                <a:spcPct val="0"/>
              </a:spcBef>
              <a:spcAft>
                <a:spcPct val="0"/>
              </a:spcAft>
              <a:defRPr sz="2600" b="1">
                <a:solidFill>
                  <a:srgbClr val="FF3300"/>
                </a:solidFill>
                <a:latin typeface="+mj-lt"/>
                <a:ea typeface="+mj-ea"/>
                <a:cs typeface="+mj-cs"/>
              </a:defRPr>
            </a:lvl1pPr>
            <a:lvl2pPr algn="ctr" defTabSz="912973" rtl="0" eaLnBrk="0" fontAlgn="base" hangingPunct="0">
              <a:spcBef>
                <a:spcPct val="0"/>
              </a:spcBef>
              <a:spcAft>
                <a:spcPct val="0"/>
              </a:spcAft>
              <a:defRPr sz="2600" b="1">
                <a:solidFill>
                  <a:srgbClr val="FF3300"/>
                </a:solidFill>
                <a:latin typeface="Arial" charset="0"/>
              </a:defRPr>
            </a:lvl2pPr>
            <a:lvl3pPr algn="ctr" defTabSz="912973" rtl="0" eaLnBrk="0" fontAlgn="base" hangingPunct="0">
              <a:spcBef>
                <a:spcPct val="0"/>
              </a:spcBef>
              <a:spcAft>
                <a:spcPct val="0"/>
              </a:spcAft>
              <a:defRPr sz="2600" b="1">
                <a:solidFill>
                  <a:srgbClr val="FF3300"/>
                </a:solidFill>
                <a:latin typeface="Arial" charset="0"/>
              </a:defRPr>
            </a:lvl3pPr>
            <a:lvl4pPr algn="ctr" defTabSz="912973" rtl="0" eaLnBrk="0" fontAlgn="base" hangingPunct="0">
              <a:spcBef>
                <a:spcPct val="0"/>
              </a:spcBef>
              <a:spcAft>
                <a:spcPct val="0"/>
              </a:spcAft>
              <a:defRPr sz="2600" b="1">
                <a:solidFill>
                  <a:srgbClr val="FF3300"/>
                </a:solidFill>
                <a:latin typeface="Arial" charset="0"/>
              </a:defRPr>
            </a:lvl4pPr>
            <a:lvl5pPr algn="ctr" defTabSz="912973" rtl="0" eaLnBrk="0" fontAlgn="base" hangingPunct="0">
              <a:spcBef>
                <a:spcPct val="0"/>
              </a:spcBef>
              <a:spcAft>
                <a:spcPct val="0"/>
              </a:spcAft>
              <a:defRPr sz="2600" b="1">
                <a:solidFill>
                  <a:srgbClr val="FF3300"/>
                </a:solidFill>
                <a:latin typeface="Arial" charset="0"/>
              </a:defRPr>
            </a:lvl5pPr>
            <a:lvl6pPr marL="420697" algn="ctr" defTabSz="912973" rtl="0" eaLnBrk="0" fontAlgn="base" hangingPunct="0">
              <a:spcBef>
                <a:spcPct val="0"/>
              </a:spcBef>
              <a:spcAft>
                <a:spcPct val="0"/>
              </a:spcAft>
              <a:defRPr sz="2600" b="1">
                <a:solidFill>
                  <a:srgbClr val="FF3300"/>
                </a:solidFill>
                <a:latin typeface="Arial" charset="0"/>
              </a:defRPr>
            </a:lvl6pPr>
            <a:lvl7pPr marL="841395" algn="ctr" defTabSz="912973" rtl="0" eaLnBrk="0" fontAlgn="base" hangingPunct="0">
              <a:spcBef>
                <a:spcPct val="0"/>
              </a:spcBef>
              <a:spcAft>
                <a:spcPct val="0"/>
              </a:spcAft>
              <a:defRPr sz="2600" b="1">
                <a:solidFill>
                  <a:srgbClr val="FF3300"/>
                </a:solidFill>
                <a:latin typeface="Arial" charset="0"/>
              </a:defRPr>
            </a:lvl7pPr>
            <a:lvl8pPr marL="1262091" algn="ctr" defTabSz="912973" rtl="0" eaLnBrk="0" fontAlgn="base" hangingPunct="0">
              <a:spcBef>
                <a:spcPct val="0"/>
              </a:spcBef>
              <a:spcAft>
                <a:spcPct val="0"/>
              </a:spcAft>
              <a:defRPr sz="2600" b="1">
                <a:solidFill>
                  <a:srgbClr val="FF3300"/>
                </a:solidFill>
                <a:latin typeface="Arial" charset="0"/>
              </a:defRPr>
            </a:lvl8pPr>
            <a:lvl9pPr marL="1682787" algn="ctr" defTabSz="912973" rtl="0" eaLnBrk="0" fontAlgn="base" hangingPunct="0">
              <a:spcBef>
                <a:spcPct val="0"/>
              </a:spcBef>
              <a:spcAft>
                <a:spcPct val="0"/>
              </a:spcAft>
              <a:defRPr sz="2600" b="1">
                <a:solidFill>
                  <a:srgbClr val="FF3300"/>
                </a:solidFill>
                <a:latin typeface="Arial" charset="0"/>
              </a:defRPr>
            </a:lvl9pPr>
          </a:lstStyle>
          <a:p>
            <a:r>
              <a:rPr lang="en-US" sz="2400" kern="0" dirty="0" smtClean="0">
                <a:latin typeface="Calibri" panose="020F0502020204030204" pitchFamily="34" charset="0"/>
                <a:cs typeface="Calibri" panose="020F0502020204030204" pitchFamily="34" charset="0"/>
              </a:rPr>
              <a:t>Event Tree Analysis (ETA)</a:t>
            </a:r>
          </a:p>
        </p:txBody>
      </p:sp>
      <p:sp>
        <p:nvSpPr>
          <p:cNvPr id="2" name="Rectangle 1"/>
          <p:cNvSpPr/>
          <p:nvPr/>
        </p:nvSpPr>
        <p:spPr>
          <a:xfrm>
            <a:off x="3733800" y="1288521"/>
            <a:ext cx="1168012" cy="400110"/>
          </a:xfrm>
          <a:prstGeom prst="rect">
            <a:avLst/>
          </a:prstGeom>
        </p:spPr>
        <p:txBody>
          <a:bodyPr wrap="none">
            <a:spAutoFit/>
          </a:bodyPr>
          <a:lstStyle/>
          <a:p>
            <a:r>
              <a:rPr lang="en-US" sz="2000" b="1" dirty="0" smtClean="0">
                <a:solidFill>
                  <a:srgbClr val="FF0000"/>
                </a:solidFill>
                <a:latin typeface="Calibri" panose="020F0502020204030204" pitchFamily="34" charset="0"/>
                <a:cs typeface="Calibri" panose="020F0502020204030204" pitchFamily="34" charset="0"/>
              </a:rPr>
              <a:t>ETA Logic</a:t>
            </a:r>
            <a:endParaRPr lang="en-US" sz="2000" dirty="0"/>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38</a:t>
            </a:fld>
            <a:endParaRPr lang="en-US" dirty="0"/>
          </a:p>
        </p:txBody>
      </p:sp>
    </p:spTree>
    <p:extLst>
      <p:ext uri="{BB962C8B-B14F-4D97-AF65-F5344CB8AC3E}">
        <p14:creationId xmlns:p14="http://schemas.microsoft.com/office/powerpoint/2010/main" val="394348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530352" y="1536192"/>
            <a:ext cx="8156448"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nSpc>
                <a:spcPct val="90000"/>
              </a:lnSpc>
              <a:spcBef>
                <a:spcPct val="30000"/>
              </a:spcBef>
              <a:buFont typeface="Calibri" panose="020F0502020204030204" pitchFamily="34" charset="0"/>
              <a:buChar char="•"/>
            </a:pPr>
            <a:r>
              <a:rPr lang="en-US" altLang="en-US" sz="2000" b="1" u="none" dirty="0" smtClean="0">
                <a:latin typeface="Calibri" panose="020F0502020204030204" pitchFamily="34" charset="0"/>
                <a:cs typeface="Calibri" panose="020F0502020204030204" pitchFamily="34" charset="0"/>
              </a:rPr>
              <a:t>Advantages </a:t>
            </a:r>
          </a:p>
          <a:p>
            <a:pPr marL="74295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Provides a clear order of events from the initial to end states.</a:t>
            </a:r>
            <a:endParaRPr lang="en-US" altLang="en-US" sz="2000" u="none" dirty="0">
              <a:latin typeface="Calibri" panose="020F0502020204030204" pitchFamily="34" charset="0"/>
              <a:cs typeface="Calibri" panose="020F0502020204030204" pitchFamily="34" charset="0"/>
            </a:endParaRPr>
          </a:p>
          <a:p>
            <a:pPr marL="742950" lvl="2" indent="-342900">
              <a:lnSpc>
                <a:spcPct val="90000"/>
              </a:lnSpc>
              <a:spcBef>
                <a:spcPct val="30000"/>
              </a:spcBef>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Allows discrete time sequencing within failure scenarios.</a:t>
            </a:r>
          </a:p>
          <a:p>
            <a:pPr marL="742950" lvl="2" indent="-342900">
              <a:spcBef>
                <a:spcPts val="480"/>
              </a:spcBef>
              <a:spcAft>
                <a:spcPts val="600"/>
              </a:spcAft>
              <a:buSzPct val="80000"/>
              <a:buFont typeface="Courier New" panose="02070309020205020404" pitchFamily="49" charset="0"/>
              <a:buChar char="o"/>
            </a:pPr>
            <a:r>
              <a:rPr lang="en-US" altLang="en-US" sz="2000" u="none" dirty="0" smtClean="0">
                <a:latin typeface="Calibri" panose="020F0502020204030204" pitchFamily="34" charset="0"/>
                <a:cs typeface="Calibri" panose="020F0502020204030204" pitchFamily="34" charset="0"/>
              </a:rPr>
              <a:t>Accounts for complexities of design mitigations (safety features, etc.).</a:t>
            </a:r>
          </a:p>
          <a:p>
            <a:pPr>
              <a:lnSpc>
                <a:spcPct val="90000"/>
              </a:lnSpc>
              <a:spcBef>
                <a:spcPct val="30000"/>
              </a:spcBef>
              <a:buFont typeface="Calibri" panose="020F0502020204030204" pitchFamily="34" charset="0"/>
              <a:buChar char="•"/>
            </a:pPr>
            <a:r>
              <a:rPr lang="en-US" altLang="en-US" sz="2000" b="1" u="none" dirty="0" smtClean="0">
                <a:latin typeface="Calibri" panose="020F0502020204030204" pitchFamily="34" charset="0"/>
                <a:cs typeface="Calibri" panose="020F0502020204030204" pitchFamily="34" charset="0"/>
              </a:rPr>
              <a:t>Limitations </a:t>
            </a:r>
            <a:endParaRPr lang="en-US" altLang="en-US" sz="2000" b="1" u="none" dirty="0">
              <a:latin typeface="Calibri" panose="020F0502020204030204" pitchFamily="34" charset="0"/>
              <a:cs typeface="Calibri" panose="020F0502020204030204" pitchFamily="34" charset="0"/>
            </a:endParaRPr>
          </a:p>
          <a:p>
            <a:pPr marL="742950" lvl="2" indent="-342900">
              <a:lnSpc>
                <a:spcPct val="90000"/>
              </a:lnSpc>
              <a:spcBef>
                <a:spcPct val="30000"/>
              </a:spcBef>
              <a:buSzPct val="80000"/>
              <a:buFont typeface="Courier New" panose="02070309020205020404" pitchFamily="49" charset="0"/>
              <a:buChar char="o"/>
            </a:pPr>
            <a:r>
              <a:rPr lang="en-US" altLang="en-US" sz="2000" u="none" dirty="0">
                <a:latin typeface="Calibri" panose="020F0502020204030204" pitchFamily="34" charset="0"/>
                <a:cs typeface="Calibri" panose="020F0502020204030204" pitchFamily="34" charset="0"/>
              </a:rPr>
              <a:t>Can become exceedingly complex and require </a:t>
            </a:r>
            <a:r>
              <a:rPr lang="en-US" altLang="en-US" sz="2000" u="none" dirty="0" smtClean="0">
                <a:latin typeface="Calibri" panose="020F0502020204030204" pitchFamily="34" charset="0"/>
                <a:cs typeface="Calibri" panose="020F0502020204030204" pitchFamily="34" charset="0"/>
              </a:rPr>
              <a:t>simplification.</a:t>
            </a:r>
            <a:endParaRPr lang="en-US" altLang="en-US" sz="2000" u="none" dirty="0">
              <a:latin typeface="Calibri" panose="020F0502020204030204" pitchFamily="34" charset="0"/>
              <a:cs typeface="Calibri" panose="020F0502020204030204" pitchFamily="34" charset="0"/>
            </a:endParaRPr>
          </a:p>
          <a:p>
            <a:pPr marL="742950" lvl="2" indent="-342900">
              <a:lnSpc>
                <a:spcPct val="90000"/>
              </a:lnSpc>
              <a:spcBef>
                <a:spcPct val="30000"/>
              </a:spcBef>
              <a:buSzPct val="80000"/>
              <a:buFont typeface="Courier New" panose="02070309020205020404" pitchFamily="49" charset="0"/>
              <a:buChar char="o"/>
            </a:pPr>
            <a:r>
              <a:rPr lang="en-US" altLang="en-US" sz="2000" u="none" dirty="0">
                <a:latin typeface="Calibri" panose="020F0502020204030204" pitchFamily="34" charset="0"/>
                <a:cs typeface="Calibri" panose="020F0502020204030204" pitchFamily="34" charset="0"/>
              </a:rPr>
              <a:t>Separate trees required for each initiating </a:t>
            </a:r>
            <a:r>
              <a:rPr lang="en-US" altLang="en-US" sz="2000" u="none" dirty="0" smtClean="0">
                <a:latin typeface="Calibri" panose="020F0502020204030204" pitchFamily="34" charset="0"/>
                <a:cs typeface="Calibri" panose="020F0502020204030204" pitchFamily="34" charset="0"/>
              </a:rPr>
              <a:t>event.</a:t>
            </a:r>
            <a:endParaRPr lang="en-US" altLang="en-US" sz="2000" u="none" dirty="0">
              <a:latin typeface="Calibri" panose="020F0502020204030204" pitchFamily="34" charset="0"/>
              <a:cs typeface="Calibri" panose="020F0502020204030204" pitchFamily="34" charset="0"/>
            </a:endParaRPr>
          </a:p>
          <a:p>
            <a:pPr marL="1143000" lvl="3">
              <a:lnSpc>
                <a:spcPct val="90000"/>
              </a:lnSpc>
              <a:spcBef>
                <a:spcPct val="30000"/>
              </a:spcBef>
              <a:buFont typeface="Symbol" panose="05050102010706020507" pitchFamily="18" charset="2"/>
              <a:buChar char="-"/>
            </a:pPr>
            <a:r>
              <a:rPr lang="en-US" altLang="en-US" sz="2000" u="none" dirty="0">
                <a:latin typeface="Calibri" panose="020F0502020204030204" pitchFamily="34" charset="0"/>
                <a:cs typeface="Calibri" panose="020F0502020204030204" pitchFamily="34" charset="0"/>
              </a:rPr>
              <a:t>Difficult to represent interactions among events</a:t>
            </a:r>
          </a:p>
          <a:p>
            <a:pPr marL="1143000" lvl="3">
              <a:lnSpc>
                <a:spcPct val="90000"/>
              </a:lnSpc>
              <a:spcBef>
                <a:spcPct val="30000"/>
              </a:spcBef>
              <a:buFont typeface="Symbol" panose="05050102010706020507" pitchFamily="18" charset="2"/>
              <a:buChar char="-"/>
            </a:pPr>
            <a:r>
              <a:rPr lang="en-US" altLang="en-US" sz="2000" u="none" dirty="0">
                <a:latin typeface="Calibri" panose="020F0502020204030204" pitchFamily="34" charset="0"/>
                <a:cs typeface="Calibri" panose="020F0502020204030204" pitchFamily="34" charset="0"/>
              </a:rPr>
              <a:t>Difficult to consider effects of multiple initiating events</a:t>
            </a:r>
          </a:p>
          <a:p>
            <a:pPr lvl="1" indent="-342900">
              <a:lnSpc>
                <a:spcPct val="90000"/>
              </a:lnSpc>
              <a:spcBef>
                <a:spcPct val="30000"/>
              </a:spcBef>
              <a:buSzPct val="80000"/>
              <a:buFont typeface="Courier New" panose="02070309020205020404" pitchFamily="49" charset="0"/>
              <a:buChar char="o"/>
            </a:pPr>
            <a:r>
              <a:rPr lang="en-US" altLang="en-US" sz="2000" u="none" dirty="0">
                <a:latin typeface="Calibri" panose="020F0502020204030204" pitchFamily="34" charset="0"/>
                <a:cs typeface="Calibri" panose="020F0502020204030204" pitchFamily="34" charset="0"/>
              </a:rPr>
              <a:t>Requires ability to define a set of initiating events that will produce all important accident </a:t>
            </a:r>
            <a:r>
              <a:rPr lang="en-US" altLang="en-US" sz="2000" u="none" dirty="0" smtClean="0">
                <a:latin typeface="Calibri" panose="020F0502020204030204" pitchFamily="34" charset="0"/>
                <a:cs typeface="Calibri" panose="020F0502020204030204" pitchFamily="34" charset="0"/>
              </a:rPr>
              <a:t>sequences.</a:t>
            </a:r>
            <a:endParaRPr lang="en-US" altLang="en-US" sz="2000" u="none" dirty="0">
              <a:latin typeface="Calibri" panose="020F0502020204030204" pitchFamily="34" charset="0"/>
              <a:cs typeface="Calibri" panose="020F0502020204030204" pitchFamily="34" charset="0"/>
            </a:endParaRPr>
          </a:p>
          <a:p>
            <a:pPr lvl="1" indent="-342900">
              <a:lnSpc>
                <a:spcPct val="90000"/>
              </a:lnSpc>
              <a:spcBef>
                <a:spcPct val="30000"/>
              </a:spcBef>
              <a:buSzPct val="80000"/>
              <a:buFont typeface="Courier New" panose="02070309020205020404" pitchFamily="49" charset="0"/>
              <a:buChar char="o"/>
            </a:pPr>
            <a:r>
              <a:rPr lang="en-US" altLang="en-US" sz="2000" u="none" dirty="0">
                <a:latin typeface="Calibri" panose="020F0502020204030204" pitchFamily="34" charset="0"/>
                <a:cs typeface="Calibri" panose="020F0502020204030204" pitchFamily="34" charset="0"/>
              </a:rPr>
              <a:t>Very resource intensive if applied to every hazard or failure in a </a:t>
            </a:r>
            <a:r>
              <a:rPr lang="en-US" altLang="en-US" sz="2000" u="none" dirty="0" smtClean="0">
                <a:latin typeface="Calibri" panose="020F0502020204030204" pitchFamily="34" charset="0"/>
                <a:cs typeface="Calibri" panose="020F0502020204030204" pitchFamily="34" charset="0"/>
              </a:rPr>
              <a:t>design.</a:t>
            </a:r>
            <a:endParaRPr lang="en-US" altLang="en-US" sz="2000" u="none" dirty="0">
              <a:latin typeface="Calibri" panose="020F0502020204030204" pitchFamily="34" charset="0"/>
              <a:cs typeface="Calibri" panose="020F0502020204030204" pitchFamily="34" charset="0"/>
            </a:endParaRPr>
          </a:p>
          <a:p>
            <a:pPr lvl="2">
              <a:lnSpc>
                <a:spcPct val="90000"/>
              </a:lnSpc>
              <a:spcBef>
                <a:spcPct val="30000"/>
              </a:spcBef>
              <a:buFontTx/>
              <a:buChar char="•"/>
            </a:pPr>
            <a:endParaRPr lang="en-US" altLang="en-US" sz="2000" b="1" u="none" dirty="0">
              <a:latin typeface="Calibri" panose="020F0502020204030204" pitchFamily="34" charset="0"/>
              <a:cs typeface="Calibri" panose="020F0502020204030204" pitchFamily="34" charset="0"/>
            </a:endParaRPr>
          </a:p>
          <a:p>
            <a:pPr lvl="3">
              <a:lnSpc>
                <a:spcPct val="90000"/>
              </a:lnSpc>
              <a:spcBef>
                <a:spcPct val="30000"/>
              </a:spcBef>
              <a:buFontTx/>
              <a:buChar char="•"/>
            </a:pPr>
            <a:endParaRPr lang="en-US" altLang="en-US" sz="2000" b="1" u="none" dirty="0">
              <a:latin typeface="Calibri" panose="020F0502020204030204" pitchFamily="34" charset="0"/>
              <a:cs typeface="Calibri" panose="020F0502020204030204" pitchFamily="34" charset="0"/>
            </a:endParaRPr>
          </a:p>
          <a:p>
            <a:pPr lvl="1">
              <a:lnSpc>
                <a:spcPct val="90000"/>
              </a:lnSpc>
              <a:spcBef>
                <a:spcPct val="30000"/>
              </a:spcBef>
              <a:buFontTx/>
              <a:buChar char="•"/>
            </a:pPr>
            <a:endParaRPr lang="en-US" altLang="en-US" sz="2000" b="1" u="none" dirty="0" smtClean="0">
              <a:latin typeface="Calibri" panose="020F0502020204030204" pitchFamily="34" charset="0"/>
              <a:cs typeface="Calibri" panose="020F0502020204030204" pitchFamily="34" charset="0"/>
            </a:endParaRPr>
          </a:p>
          <a:p>
            <a:pPr marL="457200" lvl="1" indent="0">
              <a:lnSpc>
                <a:spcPct val="90000"/>
              </a:lnSpc>
              <a:spcBef>
                <a:spcPct val="30000"/>
              </a:spcBef>
            </a:pPr>
            <a:endParaRPr lang="en-US" altLang="en-US" sz="2000" b="1" u="none" dirty="0">
              <a:latin typeface="Calibri" panose="020F0502020204030204" pitchFamily="34" charset="0"/>
              <a:cs typeface="Calibri" panose="020F0502020204030204" pitchFamily="34" charset="0"/>
            </a:endParaRPr>
          </a:p>
        </p:txBody>
      </p:sp>
      <p:sp>
        <p:nvSpPr>
          <p:cNvPr id="7" name="Rectangle 2"/>
          <p:cNvSpPr txBox="1">
            <a:spLocks noChangeArrowheads="1"/>
          </p:cNvSpPr>
          <p:nvPr/>
        </p:nvSpPr>
        <p:spPr>
          <a:xfrm>
            <a:off x="1563624" y="210312"/>
            <a:ext cx="6016752" cy="996696"/>
          </a:xfrm>
          <a:prstGeom prst="rect">
            <a:avLst/>
          </a:prstGeom>
        </p:spPr>
        <p:txBody>
          <a:bodyPr anchor="ctr"/>
          <a:lstStyle>
            <a:lvl1pPr algn="ctr" defTabSz="912973" rtl="0" eaLnBrk="0" fontAlgn="base" hangingPunct="0">
              <a:spcBef>
                <a:spcPct val="0"/>
              </a:spcBef>
              <a:spcAft>
                <a:spcPct val="0"/>
              </a:spcAft>
              <a:defRPr sz="2600" b="1">
                <a:solidFill>
                  <a:srgbClr val="FF3300"/>
                </a:solidFill>
                <a:latin typeface="+mj-lt"/>
                <a:ea typeface="+mj-ea"/>
                <a:cs typeface="+mj-cs"/>
              </a:defRPr>
            </a:lvl1pPr>
            <a:lvl2pPr algn="ctr" defTabSz="912973" rtl="0" eaLnBrk="0" fontAlgn="base" hangingPunct="0">
              <a:spcBef>
                <a:spcPct val="0"/>
              </a:spcBef>
              <a:spcAft>
                <a:spcPct val="0"/>
              </a:spcAft>
              <a:defRPr sz="2600" b="1">
                <a:solidFill>
                  <a:srgbClr val="FF3300"/>
                </a:solidFill>
                <a:latin typeface="Arial" charset="0"/>
              </a:defRPr>
            </a:lvl2pPr>
            <a:lvl3pPr algn="ctr" defTabSz="912973" rtl="0" eaLnBrk="0" fontAlgn="base" hangingPunct="0">
              <a:spcBef>
                <a:spcPct val="0"/>
              </a:spcBef>
              <a:spcAft>
                <a:spcPct val="0"/>
              </a:spcAft>
              <a:defRPr sz="2600" b="1">
                <a:solidFill>
                  <a:srgbClr val="FF3300"/>
                </a:solidFill>
                <a:latin typeface="Arial" charset="0"/>
              </a:defRPr>
            </a:lvl3pPr>
            <a:lvl4pPr algn="ctr" defTabSz="912973" rtl="0" eaLnBrk="0" fontAlgn="base" hangingPunct="0">
              <a:spcBef>
                <a:spcPct val="0"/>
              </a:spcBef>
              <a:spcAft>
                <a:spcPct val="0"/>
              </a:spcAft>
              <a:defRPr sz="2600" b="1">
                <a:solidFill>
                  <a:srgbClr val="FF3300"/>
                </a:solidFill>
                <a:latin typeface="Arial" charset="0"/>
              </a:defRPr>
            </a:lvl4pPr>
            <a:lvl5pPr algn="ctr" defTabSz="912973" rtl="0" eaLnBrk="0" fontAlgn="base" hangingPunct="0">
              <a:spcBef>
                <a:spcPct val="0"/>
              </a:spcBef>
              <a:spcAft>
                <a:spcPct val="0"/>
              </a:spcAft>
              <a:defRPr sz="2600" b="1">
                <a:solidFill>
                  <a:srgbClr val="FF3300"/>
                </a:solidFill>
                <a:latin typeface="Arial" charset="0"/>
              </a:defRPr>
            </a:lvl5pPr>
            <a:lvl6pPr marL="420697" algn="ctr" defTabSz="912973" rtl="0" eaLnBrk="0" fontAlgn="base" hangingPunct="0">
              <a:spcBef>
                <a:spcPct val="0"/>
              </a:spcBef>
              <a:spcAft>
                <a:spcPct val="0"/>
              </a:spcAft>
              <a:defRPr sz="2600" b="1">
                <a:solidFill>
                  <a:srgbClr val="FF3300"/>
                </a:solidFill>
                <a:latin typeface="Arial" charset="0"/>
              </a:defRPr>
            </a:lvl6pPr>
            <a:lvl7pPr marL="841395" algn="ctr" defTabSz="912973" rtl="0" eaLnBrk="0" fontAlgn="base" hangingPunct="0">
              <a:spcBef>
                <a:spcPct val="0"/>
              </a:spcBef>
              <a:spcAft>
                <a:spcPct val="0"/>
              </a:spcAft>
              <a:defRPr sz="2600" b="1">
                <a:solidFill>
                  <a:srgbClr val="FF3300"/>
                </a:solidFill>
                <a:latin typeface="Arial" charset="0"/>
              </a:defRPr>
            </a:lvl7pPr>
            <a:lvl8pPr marL="1262091" algn="ctr" defTabSz="912973" rtl="0" eaLnBrk="0" fontAlgn="base" hangingPunct="0">
              <a:spcBef>
                <a:spcPct val="0"/>
              </a:spcBef>
              <a:spcAft>
                <a:spcPct val="0"/>
              </a:spcAft>
              <a:defRPr sz="2600" b="1">
                <a:solidFill>
                  <a:srgbClr val="FF3300"/>
                </a:solidFill>
                <a:latin typeface="Arial" charset="0"/>
              </a:defRPr>
            </a:lvl8pPr>
            <a:lvl9pPr marL="1682787" algn="ctr" defTabSz="912973" rtl="0" eaLnBrk="0" fontAlgn="base" hangingPunct="0">
              <a:spcBef>
                <a:spcPct val="0"/>
              </a:spcBef>
              <a:spcAft>
                <a:spcPct val="0"/>
              </a:spcAft>
              <a:defRPr sz="2600" b="1">
                <a:solidFill>
                  <a:srgbClr val="FF3300"/>
                </a:solidFill>
                <a:latin typeface="Arial" charset="0"/>
              </a:defRPr>
            </a:lvl9pPr>
          </a:lstStyle>
          <a:p>
            <a:r>
              <a:rPr lang="en-US" sz="2400" kern="0" dirty="0" smtClean="0">
                <a:latin typeface="Calibri" panose="020F0502020204030204" pitchFamily="34" charset="0"/>
                <a:cs typeface="Calibri" panose="020F0502020204030204" pitchFamily="34" charset="0"/>
              </a:rPr>
              <a:t>Event Tree Analysis (ETA)</a:t>
            </a:r>
            <a:endParaRPr lang="en-US" sz="2400" kern="0" dirty="0">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39</a:t>
            </a:fld>
            <a:endParaRPr lang="en-US" dirty="0"/>
          </a:p>
        </p:txBody>
      </p:sp>
    </p:spTree>
    <p:extLst>
      <p:ext uri="{BB962C8B-B14F-4D97-AF65-F5344CB8AC3E}">
        <p14:creationId xmlns:p14="http://schemas.microsoft.com/office/powerpoint/2010/main" val="2867338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952499" y="1524000"/>
            <a:ext cx="7239001" cy="199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342900" indent="-342900">
              <a:spcBef>
                <a:spcPts val="432"/>
              </a:spcBef>
              <a:buSzPct val="100000"/>
              <a:buFont typeface="Calibri" panose="020F0502020204030204" pitchFamily="34" charset="0"/>
              <a:buChar char="•"/>
            </a:pPr>
            <a:r>
              <a:rPr lang="en-US" sz="2000" b="1" dirty="0" smtClean="0">
                <a:latin typeface="Calibri" panose="020F0502020204030204" pitchFamily="34" charset="0"/>
                <a:cs typeface="Calibri" panose="020F0502020204030204" pitchFamily="34" charset="0"/>
              </a:rPr>
              <a:t>Reliability engineering </a:t>
            </a:r>
            <a:r>
              <a:rPr lang="en-US" sz="2000" dirty="0" smtClean="0">
                <a:latin typeface="Calibri" panose="020F0502020204030204" pitchFamily="34" charset="0"/>
                <a:cs typeface="Calibri" panose="020F0502020204030204" pitchFamily="34" charset="0"/>
              </a:rPr>
              <a:t>is a design function that involves the </a:t>
            </a:r>
            <a:r>
              <a:rPr lang="en-US" sz="2000" dirty="0">
                <a:latin typeface="Calibri" panose="020F0502020204030204" pitchFamily="34" charset="0"/>
                <a:cs typeface="Calibri" panose="020F0502020204030204" pitchFamily="34" charset="0"/>
              </a:rPr>
              <a:t>application of engineering principles to the design and processing of products, both hardware and software, for the purpose of meeting product reliability requirements or </a:t>
            </a:r>
            <a:r>
              <a:rPr lang="en-US" sz="2000" dirty="0" smtClean="0">
                <a:latin typeface="Calibri" panose="020F0502020204030204" pitchFamily="34" charset="0"/>
                <a:cs typeface="Calibri" panose="020F0502020204030204" pitchFamily="34" charset="0"/>
              </a:rPr>
              <a:t>goals.</a:t>
            </a:r>
          </a:p>
          <a:p>
            <a:pPr marL="342900" indent="-342900">
              <a:spcBef>
                <a:spcPts val="432"/>
              </a:spcBef>
              <a:buSzPct val="100000"/>
              <a:buFont typeface="Calibri" panose="020F0502020204030204" pitchFamily="34" charset="0"/>
              <a:buChar char="•"/>
            </a:pPr>
            <a:r>
              <a:rPr lang="en-US" sz="2000" b="1" dirty="0" smtClean="0">
                <a:latin typeface="Calibri" panose="020F0502020204030204" pitchFamily="34" charset="0"/>
                <a:cs typeface="Calibri" panose="020F0502020204030204" pitchFamily="34" charset="0"/>
              </a:rPr>
              <a:t>Reliability </a:t>
            </a:r>
            <a:r>
              <a:rPr lang="en-US" sz="2000" b="1" dirty="0">
                <a:latin typeface="Calibri" panose="020F0502020204030204" pitchFamily="34" charset="0"/>
                <a:cs typeface="Calibri" panose="020F0502020204030204" pitchFamily="34" charset="0"/>
              </a:rPr>
              <a:t>as a figure of </a:t>
            </a:r>
            <a:r>
              <a:rPr lang="en-US" sz="2000" b="1" dirty="0" smtClean="0">
                <a:latin typeface="Calibri" panose="020F0502020204030204" pitchFamily="34" charset="0"/>
                <a:cs typeface="Calibri" panose="020F0502020204030204" pitchFamily="34" charset="0"/>
              </a:rPr>
              <a:t>merit </a:t>
            </a:r>
            <a:r>
              <a:rPr lang="en-US" sz="2000" dirty="0" smtClean="0">
                <a:latin typeface="Calibri" panose="020F0502020204030204" pitchFamily="34" charset="0"/>
                <a:cs typeface="Calibri" panose="020F0502020204030204" pitchFamily="34" charset="0"/>
              </a:rPr>
              <a:t>is t</a:t>
            </a:r>
            <a:r>
              <a:rPr lang="en-US" altLang="en-US" sz="2000" dirty="0" smtClean="0">
                <a:latin typeface="Calibri" panose="020F0502020204030204" pitchFamily="34" charset="0"/>
                <a:cs typeface="Calibri" panose="020F0502020204030204" pitchFamily="34" charset="0"/>
              </a:rPr>
              <a:t>he </a:t>
            </a:r>
            <a:r>
              <a:rPr lang="en-US" altLang="en-US" sz="2000" dirty="0">
                <a:latin typeface="Calibri" panose="020F0502020204030204" pitchFamily="34" charset="0"/>
                <a:cs typeface="Calibri" panose="020F0502020204030204" pitchFamily="34" charset="0"/>
              </a:rPr>
              <a:t>probability that an item will perform its intended function for a specified mission </a:t>
            </a:r>
            <a:r>
              <a:rPr lang="en-US" altLang="en-US" sz="2000" dirty="0" smtClean="0">
                <a:latin typeface="Calibri" panose="020F0502020204030204" pitchFamily="34" charset="0"/>
                <a:cs typeface="Calibri" panose="020F0502020204030204" pitchFamily="34" charset="0"/>
              </a:rPr>
              <a:t>profile.</a:t>
            </a:r>
          </a:p>
        </p:txBody>
      </p:sp>
      <p:sp>
        <p:nvSpPr>
          <p:cNvPr id="2" name="Title 1"/>
          <p:cNvSpPr>
            <a:spLocks noGrp="1"/>
          </p:cNvSpPr>
          <p:nvPr>
            <p:ph type="title"/>
          </p:nvPr>
        </p:nvSpPr>
        <p:spPr/>
        <p:txBody>
          <a:bodyPr/>
          <a:lstStyle/>
          <a:p>
            <a:r>
              <a:rPr lang="en-US" sz="2400" b="1" dirty="0" smtClean="0">
                <a:solidFill>
                  <a:srgbClr val="FF0000"/>
                </a:solidFill>
              </a:rPr>
              <a:t>Reliability Engineering</a:t>
            </a:r>
            <a:endParaRPr lang="en-US" sz="2400" b="1" dirty="0">
              <a:solidFill>
                <a:srgbClr val="FF0000"/>
              </a:solidFill>
            </a:endParaRPr>
          </a:p>
        </p:txBody>
      </p:sp>
      <p:sp>
        <p:nvSpPr>
          <p:cNvPr id="6" name="Footer Placeholder 5"/>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EF480BC3-CD3D-4FEB-A48B-371A3CA017FF}" type="slidenum">
              <a:rPr lang="en-US" smtClean="0"/>
              <a:pPr/>
              <a:t>4</a:t>
            </a:fld>
            <a:endParaRPr lang="en-US" dirty="0"/>
          </a:p>
        </p:txBody>
      </p:sp>
    </p:spTree>
    <p:extLst>
      <p:ext uri="{BB962C8B-B14F-4D97-AF65-F5344CB8AC3E}">
        <p14:creationId xmlns:p14="http://schemas.microsoft.com/office/powerpoint/2010/main" val="1347992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US" sz="2400" b="1" dirty="0" smtClean="0">
                <a:solidFill>
                  <a:srgbClr val="FF0000"/>
                </a:solidFill>
                <a:latin typeface="Calibri" panose="020F0502020204030204" pitchFamily="34" charset="0"/>
                <a:cs typeface="Calibri" panose="020F0502020204030204" pitchFamily="34" charset="0"/>
              </a:rPr>
              <a:t>Bayesian Analysis</a:t>
            </a:r>
          </a:p>
        </p:txBody>
      </p:sp>
      <p:sp>
        <p:nvSpPr>
          <p:cNvPr id="2" name="Content Placeholder 1"/>
          <p:cNvSpPr>
            <a:spLocks noGrp="1"/>
          </p:cNvSpPr>
          <p:nvPr>
            <p:ph idx="1"/>
          </p:nvPr>
        </p:nvSpPr>
        <p:spPr>
          <a:xfrm>
            <a:off x="530352" y="1444752"/>
            <a:ext cx="8138160" cy="5119392"/>
          </a:xfrm>
        </p:spPr>
        <p:txBody>
          <a:bodyPr>
            <a:normAutofit/>
          </a:bodyPr>
          <a:lstStyle/>
          <a:p>
            <a:pPr marL="0" indent="0" algn="ctr">
              <a:buNone/>
            </a:pPr>
            <a:r>
              <a:rPr lang="en-US" sz="2000" b="1" dirty="0">
                <a:solidFill>
                  <a:srgbClr val="FF0000"/>
                </a:solidFill>
                <a:latin typeface="Calibri" panose="020F0502020204030204" pitchFamily="34" charset="0"/>
                <a:cs typeface="Calibri" panose="020F0502020204030204" pitchFamily="34" charset="0"/>
              </a:rPr>
              <a:t>Bayesian Inference</a:t>
            </a:r>
          </a:p>
          <a:p>
            <a:pPr marL="342900" indent="-342900"/>
            <a:r>
              <a:rPr lang="en-US" sz="2000" b="0" dirty="0" smtClean="0">
                <a:solidFill>
                  <a:schemeClr val="tx1"/>
                </a:solidFill>
              </a:rPr>
              <a:t>In probability and statistics, </a:t>
            </a:r>
            <a:r>
              <a:rPr lang="en-US" sz="2000" b="0" dirty="0">
                <a:solidFill>
                  <a:schemeClr val="tx1"/>
                </a:solidFill>
              </a:rPr>
              <a:t>Bayes' theorem (alternatively Bayes' law or Bayes' rule) relates current to prior belief. It also relates current to prior evidence. </a:t>
            </a:r>
            <a:endParaRPr lang="en-US" sz="2000" b="0" dirty="0" smtClean="0">
              <a:solidFill>
                <a:schemeClr val="tx1"/>
              </a:solidFill>
            </a:endParaRPr>
          </a:p>
          <a:p>
            <a:pPr marL="342900" indent="-342900"/>
            <a:r>
              <a:rPr lang="en-US" sz="2000" dirty="0" smtClean="0">
                <a:solidFill>
                  <a:schemeClr val="tx1"/>
                </a:solidFill>
              </a:rPr>
              <a:t>With </a:t>
            </a:r>
            <a:r>
              <a:rPr lang="en-US" sz="2000" dirty="0">
                <a:solidFill>
                  <a:schemeClr val="tx1"/>
                </a:solidFill>
              </a:rPr>
              <a:t>the Bayesian interpretation of probability, the theorem expresses how a subjective degree of belief should rationally change to account for </a:t>
            </a:r>
            <a:r>
              <a:rPr lang="en-US" sz="2000" dirty="0" smtClean="0">
                <a:solidFill>
                  <a:schemeClr val="tx1"/>
                </a:solidFill>
              </a:rPr>
              <a:t>evidence. This </a:t>
            </a:r>
            <a:r>
              <a:rPr lang="en-US" sz="2000" dirty="0">
                <a:solidFill>
                  <a:schemeClr val="tx1"/>
                </a:solidFill>
              </a:rPr>
              <a:t>is </a:t>
            </a:r>
            <a:r>
              <a:rPr lang="en-US" sz="2000" dirty="0">
                <a:solidFill>
                  <a:srgbClr val="000000"/>
                </a:solidFill>
              </a:rPr>
              <a:t>Bayesian inference, </a:t>
            </a:r>
            <a:r>
              <a:rPr lang="en-US" sz="2000" dirty="0">
                <a:solidFill>
                  <a:schemeClr val="tx1"/>
                </a:solidFill>
              </a:rPr>
              <a:t>which is fundamental to Bayesian statistics. </a:t>
            </a:r>
          </a:p>
          <a:p>
            <a:pPr marL="342900" indent="-342900"/>
            <a:r>
              <a:rPr lang="en-US" sz="2000" b="1" dirty="0" smtClean="0">
                <a:solidFill>
                  <a:schemeClr val="tx1"/>
                </a:solidFill>
              </a:rPr>
              <a:t>Bayesian </a:t>
            </a:r>
            <a:r>
              <a:rPr lang="en-US" sz="2000" b="1" dirty="0">
                <a:solidFill>
                  <a:schemeClr val="tx1"/>
                </a:solidFill>
              </a:rPr>
              <a:t>inference is a method of statistical inference in which Bayes’ </a:t>
            </a:r>
            <a:r>
              <a:rPr lang="en-US" sz="2000" b="1" dirty="0" smtClean="0">
                <a:solidFill>
                  <a:schemeClr val="tx1"/>
                </a:solidFill>
              </a:rPr>
              <a:t> Rule </a:t>
            </a:r>
            <a:r>
              <a:rPr lang="en-US" sz="2000" b="1" dirty="0">
                <a:solidFill>
                  <a:schemeClr val="tx1"/>
                </a:solidFill>
              </a:rPr>
              <a:t>is used to update the probability for a hypothesis as evidence is acquired</a:t>
            </a:r>
            <a:r>
              <a:rPr lang="en-US" sz="2000" dirty="0">
                <a:solidFill>
                  <a:schemeClr val="tx1"/>
                </a:solidFill>
              </a:rPr>
              <a:t>.</a:t>
            </a:r>
          </a:p>
          <a:p>
            <a:endParaRPr lang="en-US" sz="2000" b="0" dirty="0">
              <a:solidFill>
                <a:srgbClr val="254061"/>
              </a:solidFill>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40</a:t>
            </a:fld>
            <a:endParaRPr lang="en-US" dirty="0"/>
          </a:p>
        </p:txBody>
      </p:sp>
      <p:sp>
        <p:nvSpPr>
          <p:cNvPr id="9222" name="Rectangle 10"/>
          <p:cNvSpPr>
            <a:spLocks noChangeArrowheads="1"/>
          </p:cNvSpPr>
          <p:nvPr/>
        </p:nvSpPr>
        <p:spPr bwMode="auto">
          <a:xfrm>
            <a:off x="2795588" y="2862263"/>
            <a:ext cx="9144000" cy="0"/>
          </a:xfrm>
          <a:prstGeom prst="rect">
            <a:avLst/>
          </a:prstGeom>
          <a:noFill/>
          <a:ln w="12700">
            <a:noFill/>
            <a:miter lim="800000"/>
            <a:headEnd type="none" w="sm" len="sm"/>
            <a:tailEnd type="none" w="sm" len="sm"/>
          </a:ln>
        </p:spPr>
        <p:txBody>
          <a:bodyPr>
            <a:spAutoFit/>
          </a:bodyPr>
          <a:lstStyle/>
          <a:p>
            <a:endParaRPr lang="en-US" dirty="0"/>
          </a:p>
        </p:txBody>
      </p:sp>
    </p:spTree>
    <p:extLst>
      <p:ext uri="{BB962C8B-B14F-4D97-AF65-F5344CB8AC3E}">
        <p14:creationId xmlns:p14="http://schemas.microsoft.com/office/powerpoint/2010/main" val="3801571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41</a:t>
            </a:fld>
            <a:endParaRPr lang="en-US" dirty="0"/>
          </a:p>
        </p:txBody>
      </p:sp>
      <p:sp>
        <p:nvSpPr>
          <p:cNvPr id="5123" name="Rectangle 2"/>
          <p:cNvSpPr>
            <a:spLocks noGrp="1" noChangeArrowheads="1"/>
          </p:cNvSpPr>
          <p:nvPr>
            <p:ph type="title" idx="4294967295"/>
          </p:nvPr>
        </p:nvSpPr>
        <p:spPr>
          <a:xfrm>
            <a:off x="0" y="209550"/>
            <a:ext cx="6016625" cy="996950"/>
          </a:xfrm>
          <a:prstGeom prst="rect">
            <a:avLst/>
          </a:prstGeom>
        </p:spPr>
        <p:txBody>
          <a:bodyPr/>
          <a:lstStyle/>
          <a:p>
            <a:r>
              <a:rPr lang="en-US" sz="2400" b="1" dirty="0">
                <a:solidFill>
                  <a:srgbClr val="FF0000"/>
                </a:solidFill>
                <a:latin typeface="Calibri" panose="020F0502020204030204" pitchFamily="34" charset="0"/>
                <a:cs typeface="Calibri" panose="020F0502020204030204" pitchFamily="34" charset="0"/>
              </a:rPr>
              <a:t>Bayesian Analysis</a:t>
            </a:r>
            <a:endParaRPr lang="en-US" sz="2400" b="1" dirty="0" smtClean="0">
              <a:solidFill>
                <a:srgbClr val="FF0000"/>
              </a:solidFill>
              <a:latin typeface="Calibri" panose="020F0502020204030204" pitchFamily="34" charset="0"/>
              <a:cs typeface="Calibri" panose="020F0502020204030204" pitchFamily="34" charset="0"/>
            </a:endParaRPr>
          </a:p>
        </p:txBody>
      </p:sp>
      <p:sp>
        <p:nvSpPr>
          <p:cNvPr id="5124" name="Rectangle 3"/>
          <p:cNvSpPr>
            <a:spLocks noGrp="1" noChangeArrowheads="1"/>
          </p:cNvSpPr>
          <p:nvPr>
            <p:ph type="body" idx="4294967295"/>
          </p:nvPr>
        </p:nvSpPr>
        <p:spPr>
          <a:xfrm>
            <a:off x="1006475" y="1444625"/>
            <a:ext cx="8137525" cy="4800600"/>
          </a:xfrm>
        </p:spPr>
        <p:txBody>
          <a:bodyPr/>
          <a:lstStyle/>
          <a:p>
            <a:pPr marL="0" lvl="2" indent="0" algn="ctr">
              <a:spcBef>
                <a:spcPts val="432"/>
              </a:spcBef>
              <a:buSzPct val="100000"/>
              <a:buNone/>
            </a:pPr>
            <a:r>
              <a:rPr lang="en-US" sz="2000" b="1" dirty="0">
                <a:solidFill>
                  <a:srgbClr val="FF0000"/>
                </a:solidFill>
                <a:latin typeface="Calibri" panose="020F0502020204030204" pitchFamily="34" charset="0"/>
                <a:cs typeface="Calibri" panose="020F0502020204030204" pitchFamily="34" charset="0"/>
              </a:rPr>
              <a:t>Why Bayesian?</a:t>
            </a:r>
          </a:p>
          <a:p>
            <a:pPr>
              <a:spcBef>
                <a:spcPts val="432"/>
              </a:spcBef>
              <a:buSzPct val="100000"/>
              <a:buFont typeface="Calibri" panose="020F0502020204030204" pitchFamily="34" charset="0"/>
              <a:buChar char="•"/>
            </a:pPr>
            <a:r>
              <a:rPr lang="en-US" sz="2000" dirty="0" smtClean="0">
                <a:solidFill>
                  <a:schemeClr val="tx1"/>
                </a:solidFill>
              </a:rPr>
              <a:t>Bayesian approach is a viable approach especially when data is scarce and models are complex.</a:t>
            </a:r>
          </a:p>
          <a:p>
            <a:pPr marL="800100" lvl="2" indent="-342900">
              <a:spcBef>
                <a:spcPts val="432"/>
              </a:spcBef>
              <a:buSzPct val="80000"/>
              <a:buFont typeface="Courier New" panose="02070309020205020404" pitchFamily="49" charset="0"/>
              <a:buChar char="o"/>
            </a:pPr>
            <a:r>
              <a:rPr lang="en-US" sz="2000" dirty="0">
                <a:solidFill>
                  <a:schemeClr val="tx1"/>
                </a:solidFill>
              </a:rPr>
              <a:t>It is not limited to observed </a:t>
            </a:r>
            <a:r>
              <a:rPr lang="en-US" sz="2000" dirty="0" smtClean="0">
                <a:solidFill>
                  <a:schemeClr val="tx1"/>
                </a:solidFill>
              </a:rPr>
              <a:t>data. </a:t>
            </a:r>
            <a:endParaRPr lang="en-US" sz="2000" dirty="0">
              <a:solidFill>
                <a:schemeClr val="tx1"/>
              </a:solidFill>
            </a:endParaRPr>
          </a:p>
          <a:p>
            <a:pPr marL="800100" lvl="2" indent="-342900">
              <a:spcBef>
                <a:spcPts val="432"/>
              </a:spcBef>
              <a:buSzPct val="80000"/>
              <a:buFont typeface="Courier New" panose="02070309020205020404" pitchFamily="49" charset="0"/>
              <a:buChar char="o"/>
            </a:pPr>
            <a:r>
              <a:rPr lang="en-US" sz="2000" dirty="0" smtClean="0">
                <a:solidFill>
                  <a:schemeClr val="tx1"/>
                </a:solidFill>
              </a:rPr>
              <a:t>It allows wide variety of evidence to play role in inference.</a:t>
            </a:r>
          </a:p>
          <a:p>
            <a:pPr marL="800100" lvl="2" indent="-342900">
              <a:spcBef>
                <a:spcPts val="432"/>
              </a:spcBef>
              <a:buSzPct val="80000"/>
              <a:buFont typeface="Courier New" panose="02070309020205020404" pitchFamily="49" charset="0"/>
              <a:buChar char="o"/>
            </a:pPr>
            <a:r>
              <a:rPr lang="en-US" sz="2000" dirty="0" smtClean="0">
                <a:solidFill>
                  <a:schemeClr val="tx1"/>
                </a:solidFill>
              </a:rPr>
              <a:t>It allows uncertainty to be characterized and propagated through risk model.</a:t>
            </a:r>
          </a:p>
          <a:p>
            <a:pPr marL="800100" lvl="2" indent="-342900">
              <a:spcBef>
                <a:spcPts val="432"/>
              </a:spcBef>
              <a:buSzPct val="80000"/>
              <a:buFont typeface="Courier New" panose="02070309020205020404" pitchFamily="49" charset="0"/>
              <a:buChar char="o"/>
            </a:pPr>
            <a:r>
              <a:rPr lang="en-US" sz="2000" dirty="0" smtClean="0">
                <a:solidFill>
                  <a:schemeClr val="tx1"/>
                </a:solidFill>
              </a:rPr>
              <a:t>Modern Bayesian formulation exploits computer power and simulation and avoids past computer limitations and approximations.</a:t>
            </a:r>
          </a:p>
          <a:p>
            <a:pPr marL="803275" lvl="2" indent="-339725">
              <a:spcBef>
                <a:spcPts val="432"/>
              </a:spcBef>
              <a:buSzPct val="100000"/>
              <a:buFont typeface="Calibri" panose="020F0502020204030204" pitchFamily="34" charset="0"/>
              <a:buChar char="•"/>
            </a:pPr>
            <a:endParaRPr lang="en-US" dirty="0" smtClean="0">
              <a:solidFill>
                <a:srgbClr val="254061"/>
              </a:solidFill>
            </a:endParaRPr>
          </a:p>
        </p:txBody>
      </p:sp>
    </p:spTree>
    <p:extLst>
      <p:ext uri="{BB962C8B-B14F-4D97-AF65-F5344CB8AC3E}">
        <p14:creationId xmlns:p14="http://schemas.microsoft.com/office/powerpoint/2010/main" val="3467570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2400" b="1" dirty="0">
                <a:solidFill>
                  <a:srgbClr val="FF0000"/>
                </a:solidFill>
                <a:latin typeface="Calibri" panose="020F0502020204030204" pitchFamily="34" charset="0"/>
                <a:cs typeface="Calibri" panose="020F0502020204030204" pitchFamily="34" charset="0"/>
              </a:rPr>
              <a:t>Bayesian Analysis</a:t>
            </a:r>
            <a:endParaRPr lang="en-US" altLang="en-US" sz="2400"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123" name="Rectangle 3"/>
          <p:cNvSpPr>
            <a:spLocks noGrp="1" noChangeArrowheads="1"/>
          </p:cNvSpPr>
          <p:nvPr>
            <p:ph idx="1"/>
          </p:nvPr>
        </p:nvSpPr>
        <p:spPr>
          <a:xfrm>
            <a:off x="530352" y="1444752"/>
            <a:ext cx="8138160" cy="4801195"/>
          </a:xfrm>
        </p:spPr>
        <p:txBody>
          <a:bodyPr/>
          <a:lstStyle/>
          <a:p>
            <a:pPr marL="0" indent="0" algn="ctr">
              <a:spcBef>
                <a:spcPts val="432"/>
              </a:spcBef>
              <a:buNone/>
            </a:pPr>
            <a:r>
              <a:rPr lang="en-US" altLang="en-US" sz="20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Bayesian vs Classical Statistic</a:t>
            </a:r>
          </a:p>
          <a:p>
            <a:pPr marL="342900" indent="-342900" eaLnBrk="1" hangingPunct="1">
              <a:spcBef>
                <a:spcPts val="432"/>
              </a:spcBef>
            </a:pPr>
            <a:r>
              <a:rPr lang="en-US" altLang="en-US" sz="2000" b="0" dirty="0" smtClean="0">
                <a:solidFill>
                  <a:schemeClr val="tx1"/>
                </a:solidFill>
                <a:ea typeface="ＭＳ Ｐゴシック" panose="020B0600070205080204" pitchFamily="34" charset="-128"/>
              </a:rPr>
              <a:t>Classical statistics tries to make inference on the unknown parameters via sampling failure times and establishing confidence intervals for parameters and eventually life length distribution percentiles (A and B allowable). </a:t>
            </a:r>
          </a:p>
          <a:p>
            <a:pPr marL="342900" indent="-342900" eaLnBrk="1" hangingPunct="1"/>
            <a:r>
              <a:rPr lang="en-US" dirty="0">
                <a:solidFill>
                  <a:schemeClr val="tx1"/>
                </a:solidFill>
              </a:rPr>
              <a:t>In the Bayesian approach, probability is a quantification of degree of belief.</a:t>
            </a:r>
          </a:p>
          <a:p>
            <a:pPr marL="342900" indent="-342900" eaLnBrk="1" hangingPunct="1">
              <a:spcBef>
                <a:spcPts val="432"/>
              </a:spcBef>
            </a:pPr>
            <a:r>
              <a:rPr lang="en-US" altLang="en-US" sz="2000" b="0" dirty="0" smtClean="0">
                <a:solidFill>
                  <a:schemeClr val="tx1"/>
                </a:solidFill>
                <a:ea typeface="ＭＳ Ｐゴシック" panose="020B0600070205080204" pitchFamily="34" charset="-128"/>
              </a:rPr>
              <a:t>Bayesian statistics uses the notion that uncertainty about the parameters can be expressed via probability distributions called prior distributions. </a:t>
            </a:r>
          </a:p>
          <a:p>
            <a:pPr marL="342900" indent="-342900" eaLnBrk="1" hangingPunct="1">
              <a:spcBef>
                <a:spcPts val="432"/>
              </a:spcBef>
            </a:pPr>
            <a:r>
              <a:rPr lang="en-US" altLang="en-US" sz="2000" b="0" dirty="0" smtClean="0">
                <a:solidFill>
                  <a:schemeClr val="tx1"/>
                </a:solidFill>
                <a:ea typeface="ＭＳ Ｐゴシック" panose="020B0600070205080204" pitchFamily="34" charset="-128"/>
              </a:rPr>
              <a:t>The prior distribution is key to a successful Bayesian analysis. </a:t>
            </a:r>
          </a:p>
          <a:p>
            <a:pPr marL="342900" indent="-342900" eaLnBrk="1" hangingPunct="1">
              <a:spcBef>
                <a:spcPts val="432"/>
              </a:spcBef>
            </a:pPr>
            <a:r>
              <a:rPr lang="en-US" altLang="en-US" sz="2000" b="0" dirty="0" smtClean="0">
                <a:solidFill>
                  <a:schemeClr val="tx1"/>
                </a:solidFill>
                <a:ea typeface="ＭＳ Ｐゴシック" panose="020B0600070205080204" pitchFamily="34" charset="-128"/>
              </a:rPr>
              <a:t>The construction of the prior distribution depends on careful quantification of sound expert judgment for the problem at hand.</a:t>
            </a:r>
          </a:p>
          <a:p>
            <a:pPr marL="342900" indent="-342900" eaLnBrk="1" hangingPunct="1">
              <a:spcBef>
                <a:spcPts val="432"/>
              </a:spcBef>
            </a:pPr>
            <a:r>
              <a:rPr lang="en-US" altLang="en-US" sz="2000" b="0" dirty="0" smtClean="0">
                <a:solidFill>
                  <a:schemeClr val="tx1"/>
                </a:solidFill>
                <a:ea typeface="ＭＳ Ｐゴシック" panose="020B0600070205080204" pitchFamily="34" charset="-128"/>
              </a:rPr>
              <a:t>This process requires the use of domain experts for defensible implementation.</a:t>
            </a:r>
          </a:p>
          <a:p>
            <a:pPr eaLnBrk="1" hangingPunct="1">
              <a:spcBef>
                <a:spcPts val="432"/>
              </a:spcBef>
            </a:pPr>
            <a:endParaRPr lang="en-US" altLang="en-US" sz="2000" b="0" dirty="0" smtClean="0">
              <a:solidFill>
                <a:srgbClr val="254061"/>
              </a:solidFill>
              <a:ea typeface="ＭＳ Ｐゴシック" panose="020B0600070205080204" pitchFamily="34" charset="-128"/>
            </a:endParaRP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42</a:t>
            </a:fld>
            <a:endParaRPr lang="en-US" dirty="0"/>
          </a:p>
        </p:txBody>
      </p:sp>
    </p:spTree>
    <p:extLst>
      <p:ext uri="{BB962C8B-B14F-4D97-AF65-F5344CB8AC3E}">
        <p14:creationId xmlns:p14="http://schemas.microsoft.com/office/powerpoint/2010/main" val="787187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814811"/>
            <a:ext cx="8138160" cy="3836948"/>
          </a:xfrm>
          <a:prstGeom prst="rect">
            <a:avLst/>
          </a:prstGeom>
        </p:spPr>
        <p:txBody>
          <a:bodyPr wrap="square">
            <a:spAutoFit/>
          </a:bodyPr>
          <a:lstStyle/>
          <a:p>
            <a:pPr marL="342900" lvl="1" indent="-342900">
              <a:spcBef>
                <a:spcPts val="432"/>
              </a:spcBef>
              <a:buFont typeface="Calibri" panose="020F0502020204030204" pitchFamily="34" charset="0"/>
              <a:buChar char="•"/>
            </a:pPr>
            <a:r>
              <a:rPr lang="en-US" sz="2000" b="1" dirty="0" smtClean="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general Bayesian procedure </a:t>
            </a:r>
            <a:r>
              <a:rPr lang="en-US" sz="2000" b="1" dirty="0" smtClean="0">
                <a:latin typeface="Calibri" panose="020F0502020204030204" pitchFamily="34" charset="0"/>
                <a:cs typeface="Calibri" panose="020F0502020204030204" pitchFamily="34" charset="0"/>
              </a:rPr>
              <a:t>is:</a:t>
            </a:r>
          </a:p>
          <a:p>
            <a:pPr marL="799680" lvl="3" indent="-342900">
              <a:spcBef>
                <a:spcPts val="432"/>
              </a:spcBef>
              <a:buSzPct val="80000"/>
              <a:buFont typeface="Courier New" panose="02070309020205020404" pitchFamily="49" charset="0"/>
              <a:buChar char="o"/>
            </a:pPr>
            <a:r>
              <a:rPr lang="en-US" sz="2000" dirty="0" smtClean="0">
                <a:latin typeface="Calibri" panose="020F0502020204030204" pitchFamily="34" charset="0"/>
                <a:cs typeface="Calibri" panose="020F0502020204030204" pitchFamily="34" charset="0"/>
              </a:rPr>
              <a:t>Begin </a:t>
            </a:r>
            <a:r>
              <a:rPr lang="en-US" sz="2000" dirty="0">
                <a:latin typeface="Calibri" panose="020F0502020204030204" pitchFamily="34" charset="0"/>
                <a:cs typeface="Calibri" panose="020F0502020204030204" pitchFamily="34" charset="0"/>
              </a:rPr>
              <a:t>with </a:t>
            </a:r>
            <a:r>
              <a:rPr lang="en-US" sz="2000" dirty="0" smtClean="0">
                <a:latin typeface="Calibri" panose="020F0502020204030204" pitchFamily="34" charset="0"/>
                <a:cs typeface="Calibri" panose="020F0502020204030204" pitchFamily="34" charset="0"/>
              </a:rPr>
              <a:t>a </a:t>
            </a:r>
            <a:r>
              <a:rPr lang="en-US" sz="2000" dirty="0">
                <a:latin typeface="Calibri" panose="020F0502020204030204" pitchFamily="34" charset="0"/>
                <a:cs typeface="Calibri" panose="020F0502020204030204" pitchFamily="34" charset="0"/>
              </a:rPr>
              <a:t>probability model for the process of </a:t>
            </a:r>
            <a:r>
              <a:rPr lang="en-US" sz="2000" dirty="0" smtClean="0">
                <a:latin typeface="Calibri" panose="020F0502020204030204" pitchFamily="34" charset="0"/>
                <a:cs typeface="Calibri" panose="020F0502020204030204" pitchFamily="34" charset="0"/>
              </a:rPr>
              <a:t>interest.</a:t>
            </a:r>
          </a:p>
          <a:p>
            <a:pPr marL="799680" lvl="3" indent="-342900">
              <a:spcBef>
                <a:spcPts val="432"/>
              </a:spcBef>
              <a:buSzPct val="80000"/>
              <a:buFont typeface="Courier New" panose="02070309020205020404" pitchFamily="49" charset="0"/>
              <a:buChar char="o"/>
            </a:pPr>
            <a:r>
              <a:rPr lang="en-US" sz="2000" dirty="0" smtClean="0">
                <a:latin typeface="Calibri" panose="020F0502020204030204" pitchFamily="34" charset="0"/>
                <a:cs typeface="Calibri" panose="020F0502020204030204" pitchFamily="34" charset="0"/>
              </a:rPr>
              <a:t>Specify </a:t>
            </a:r>
            <a:r>
              <a:rPr lang="en-US" sz="2000" dirty="0">
                <a:latin typeface="Calibri" panose="020F0502020204030204" pitchFamily="34" charset="0"/>
                <a:cs typeface="Calibri" panose="020F0502020204030204" pitchFamily="34" charset="0"/>
              </a:rPr>
              <a:t>a prior distribution for parameter(s) in this  model, quantifying uncertainty, i.e., quantifying degree of belief about the possible parameter </a:t>
            </a:r>
            <a:r>
              <a:rPr lang="en-US" sz="2000" dirty="0" smtClean="0">
                <a:latin typeface="Calibri" panose="020F0502020204030204" pitchFamily="34" charset="0"/>
                <a:cs typeface="Calibri" panose="020F0502020204030204" pitchFamily="34" charset="0"/>
              </a:rPr>
              <a:t>values.</a:t>
            </a:r>
          </a:p>
          <a:p>
            <a:pPr marL="799680" lvl="3" indent="-342900">
              <a:spcBef>
                <a:spcPts val="432"/>
              </a:spcBef>
              <a:buSzPct val="80000"/>
              <a:buFont typeface="Courier New" panose="02070309020205020404" pitchFamily="49" charset="0"/>
              <a:buChar char="o"/>
            </a:pPr>
            <a:r>
              <a:rPr lang="en-US" sz="2000" dirty="0" smtClean="0">
                <a:latin typeface="Calibri" panose="020F0502020204030204" pitchFamily="34" charset="0"/>
                <a:cs typeface="Calibri" panose="020F0502020204030204" pitchFamily="34" charset="0"/>
              </a:rPr>
              <a:t>Observe data.</a:t>
            </a:r>
          </a:p>
          <a:p>
            <a:pPr marL="799680" lvl="3" indent="-342900">
              <a:spcBef>
                <a:spcPts val="432"/>
              </a:spcBef>
              <a:buSzPct val="80000"/>
              <a:buFont typeface="Courier New" panose="02070309020205020404" pitchFamily="49" charset="0"/>
              <a:buChar char="o"/>
            </a:pPr>
            <a:r>
              <a:rPr lang="en-US" sz="2000" dirty="0" smtClean="0">
                <a:latin typeface="Calibri" panose="020F0502020204030204" pitchFamily="34" charset="0"/>
                <a:cs typeface="Calibri" panose="020F0502020204030204" pitchFamily="34" charset="0"/>
              </a:rPr>
              <a:t>Obtain </a:t>
            </a:r>
            <a:r>
              <a:rPr lang="en-US" sz="2000" dirty="0">
                <a:latin typeface="Calibri" panose="020F0502020204030204" pitchFamily="34" charset="0"/>
                <a:cs typeface="Calibri" panose="020F0502020204030204" pitchFamily="34" charset="0"/>
              </a:rPr>
              <a:t>the posterior (i.e., updated) distribution for the parameter(s) of </a:t>
            </a:r>
            <a:r>
              <a:rPr lang="en-US" sz="2000" dirty="0" smtClean="0">
                <a:latin typeface="Calibri" panose="020F0502020204030204" pitchFamily="34" charset="0"/>
                <a:cs typeface="Calibri" panose="020F0502020204030204" pitchFamily="34" charset="0"/>
              </a:rPr>
              <a:t>interest.</a:t>
            </a:r>
          </a:p>
          <a:p>
            <a:pPr marL="799680" lvl="3" indent="-342900">
              <a:spcBef>
                <a:spcPts val="432"/>
              </a:spcBef>
              <a:buSzPct val="80000"/>
              <a:buFont typeface="Courier New" panose="02070309020205020404" pitchFamily="49" charset="0"/>
              <a:buChar char="o"/>
            </a:pPr>
            <a:r>
              <a:rPr lang="en-US" sz="2000" dirty="0" smtClean="0">
                <a:latin typeface="Calibri" panose="020F0502020204030204" pitchFamily="34" charset="0"/>
                <a:cs typeface="Calibri" panose="020F0502020204030204" pitchFamily="34" charset="0"/>
              </a:rPr>
              <a:t>Check </a:t>
            </a:r>
            <a:r>
              <a:rPr lang="en-US" sz="2000" dirty="0">
                <a:latin typeface="Calibri" panose="020F0502020204030204" pitchFamily="34" charset="0"/>
                <a:cs typeface="Calibri" panose="020F0502020204030204" pitchFamily="34" charset="0"/>
              </a:rPr>
              <a:t>validity of </a:t>
            </a:r>
            <a:r>
              <a:rPr lang="en-US" sz="2000" dirty="0" smtClean="0">
                <a:latin typeface="Calibri" panose="020F0502020204030204" pitchFamily="34" charset="0"/>
                <a:cs typeface="Calibri" panose="020F0502020204030204" pitchFamily="34" charset="0"/>
              </a:rPr>
              <a:t>model.</a:t>
            </a:r>
          </a:p>
          <a:p>
            <a:pPr marL="1199318" lvl="2" indent="-285750">
              <a:spcBef>
                <a:spcPts val="432"/>
              </a:spcBef>
              <a:buFont typeface="Arial" panose="020B0604020202020204" pitchFamily="34" charset="0"/>
              <a:buChar char="•"/>
            </a:pPr>
            <a:endParaRPr lang="en-US" sz="2000" dirty="0">
              <a:solidFill>
                <a:srgbClr val="254061"/>
              </a:solidFill>
              <a:latin typeface="Calibri" panose="020F0502020204030204" pitchFamily="34" charset="0"/>
              <a:cs typeface="Calibri" panose="020F0502020204030204" pitchFamily="34" charset="0"/>
            </a:endParaRPr>
          </a:p>
          <a:p>
            <a:pPr marL="285750" indent="-285750">
              <a:spcBef>
                <a:spcPts val="432"/>
              </a:spcBef>
              <a:buFont typeface="Arial" panose="020B0604020202020204" pitchFamily="34" charset="0"/>
              <a:buChar char="•"/>
            </a:pPr>
            <a:endParaRPr lang="en-US" sz="2000" dirty="0">
              <a:solidFill>
                <a:srgbClr val="254061"/>
              </a:solidFill>
              <a:latin typeface="Calibri" panose="020F0502020204030204" pitchFamily="34" charset="0"/>
              <a:cs typeface="Calibri" panose="020F0502020204030204" pitchFamily="34" charset="0"/>
            </a:endParaRPr>
          </a:p>
        </p:txBody>
      </p:sp>
      <p:sp>
        <p:nvSpPr>
          <p:cNvPr id="5" name="TextBox 4"/>
          <p:cNvSpPr txBox="1"/>
          <p:nvPr/>
        </p:nvSpPr>
        <p:spPr>
          <a:xfrm>
            <a:off x="1600200" y="457200"/>
            <a:ext cx="6016752" cy="461665"/>
          </a:xfrm>
          <a:prstGeom prst="rect">
            <a:avLst/>
          </a:prstGeom>
          <a:noFill/>
        </p:spPr>
        <p:txBody>
          <a:bodyPr wrap="square" rtlCol="0" anchor="ctr">
            <a:spAutoFit/>
          </a:bodyPr>
          <a:lstStyle/>
          <a:p>
            <a:pPr algn="ctr"/>
            <a:r>
              <a:rPr lang="en-US" sz="2400" b="1" dirty="0">
                <a:solidFill>
                  <a:srgbClr val="FF0000"/>
                </a:solidFill>
                <a:latin typeface="Calibri" panose="020F0502020204030204" pitchFamily="34" charset="0"/>
                <a:cs typeface="Calibri" panose="020F0502020204030204" pitchFamily="34" charset="0"/>
              </a:rPr>
              <a:t>Bayesian Analysis</a:t>
            </a:r>
            <a:endParaRPr lang="en-US" sz="2400" b="1" dirty="0" smtClean="0">
              <a:solidFill>
                <a:srgbClr val="FF0000"/>
              </a:solidFill>
              <a:latin typeface="Calibri" panose="020F0502020204030204" pitchFamily="34" charset="0"/>
              <a:cs typeface="Calibri" panose="020F0502020204030204" pitchFamily="34" charset="0"/>
            </a:endParaRPr>
          </a:p>
        </p:txBody>
      </p:sp>
      <p:sp>
        <p:nvSpPr>
          <p:cNvPr id="2" name="Rectangle 1"/>
          <p:cNvSpPr/>
          <p:nvPr/>
        </p:nvSpPr>
        <p:spPr>
          <a:xfrm>
            <a:off x="2819400" y="1371600"/>
            <a:ext cx="3657600" cy="400110"/>
          </a:xfrm>
          <a:prstGeom prst="rect">
            <a:avLst/>
          </a:prstGeom>
        </p:spPr>
        <p:txBody>
          <a:bodyPr wrap="square">
            <a:spAutoFit/>
          </a:bodyPr>
          <a:lstStyle/>
          <a:p>
            <a:pPr algn="ctr"/>
            <a:r>
              <a:rPr lang="en-US" sz="2000" b="1" dirty="0">
                <a:solidFill>
                  <a:srgbClr val="FF0000"/>
                </a:solidFill>
                <a:latin typeface="Calibri" panose="020F0502020204030204" pitchFamily="34" charset="0"/>
                <a:cs typeface="Calibri" panose="020F0502020204030204" pitchFamily="34" charset="0"/>
              </a:rPr>
              <a:t>The Bayesian Process</a:t>
            </a:r>
          </a:p>
        </p:txBody>
      </p:sp>
      <p:sp>
        <p:nvSpPr>
          <p:cNvPr id="6" name="Footer Placeholder 5"/>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43</a:t>
            </a:fld>
            <a:endParaRPr lang="en-US" dirty="0"/>
          </a:p>
        </p:txBody>
      </p:sp>
    </p:spTree>
    <p:extLst>
      <p:ext uri="{BB962C8B-B14F-4D97-AF65-F5344CB8AC3E}">
        <p14:creationId xmlns:p14="http://schemas.microsoft.com/office/powerpoint/2010/main" val="2054340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530352" y="1444752"/>
            <a:ext cx="813816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spcBef>
                <a:spcPts val="432"/>
              </a:spcBef>
              <a:buFont typeface="Calibri" panose="020F0502020204030204" pitchFamily="34" charset="0"/>
              <a:buChar char="•"/>
            </a:pPr>
            <a:r>
              <a:rPr lang="en-US" altLang="en-US" sz="2000" b="1" u="none" dirty="0" smtClean="0">
                <a:latin typeface="Calibri" panose="020F0502020204030204" pitchFamily="34" charset="0"/>
                <a:cs typeface="Calibri" panose="020F0502020204030204" pitchFamily="34" charset="0"/>
              </a:rPr>
              <a:t>Advantages</a:t>
            </a:r>
            <a:endParaRPr lang="en-US" altLang="en-US" sz="2000" b="1" u="none" dirty="0">
              <a:latin typeface="Calibri" panose="020F0502020204030204" pitchFamily="34" charset="0"/>
              <a:cs typeface="Calibri" panose="020F0502020204030204" pitchFamily="34" charset="0"/>
            </a:endParaRPr>
          </a:p>
          <a:p>
            <a:pPr marL="800100" lvl="1" indent="-342900">
              <a:spcBef>
                <a:spcPts val="432"/>
              </a:spcBef>
              <a:buSzPct val="80000"/>
              <a:buFont typeface="Courier New" panose="02070309020205020404" pitchFamily="49" charset="0"/>
              <a:buChar char="o"/>
            </a:pPr>
            <a:r>
              <a:rPr lang="en-US" altLang="en-US" sz="1800" u="none" dirty="0" smtClean="0">
                <a:latin typeface="Calibri" panose="020F0502020204030204" pitchFamily="34" charset="0"/>
                <a:cs typeface="Calibri" panose="020F0502020204030204" pitchFamily="34" charset="0"/>
              </a:rPr>
              <a:t>Provides a way to explicitly introduce assumptions regarding prior knowledge or ignorance.</a:t>
            </a:r>
          </a:p>
          <a:p>
            <a:pPr marL="800100" lvl="1" indent="-342900">
              <a:spcBef>
                <a:spcPts val="432"/>
              </a:spcBef>
              <a:buSzPct val="80000"/>
              <a:buFont typeface="Courier New" panose="02070309020205020404" pitchFamily="49" charset="0"/>
              <a:buChar char="o"/>
            </a:pPr>
            <a:r>
              <a:rPr lang="en-US" altLang="en-US" sz="1800" u="none" dirty="0" smtClean="0">
                <a:latin typeface="Calibri" panose="020F0502020204030204" pitchFamily="34" charset="0"/>
                <a:cs typeface="Calibri" panose="020F0502020204030204" pitchFamily="34" charset="0"/>
              </a:rPr>
              <a:t>Can bring the engineering judgment applied in the prior out in the open.</a:t>
            </a:r>
            <a:endParaRPr lang="en-US" altLang="en-US" sz="1800" u="none" dirty="0">
              <a:latin typeface="Calibri" panose="020F0502020204030204" pitchFamily="34" charset="0"/>
              <a:cs typeface="Calibri" panose="020F0502020204030204" pitchFamily="34" charset="0"/>
            </a:endParaRPr>
          </a:p>
          <a:p>
            <a:pPr marL="800100" lvl="1" indent="-342900">
              <a:spcBef>
                <a:spcPts val="432"/>
              </a:spcBef>
              <a:buSzPct val="80000"/>
              <a:buFont typeface="Courier New" panose="02070309020205020404" pitchFamily="49" charset="0"/>
              <a:buChar char="o"/>
            </a:pPr>
            <a:r>
              <a:rPr lang="en-US" altLang="en-US" sz="1800" u="none" dirty="0">
                <a:latin typeface="Calibri" panose="020F0502020204030204" pitchFamily="34" charset="0"/>
                <a:cs typeface="Calibri" panose="020F0502020204030204" pitchFamily="34" charset="0"/>
              </a:rPr>
              <a:t>If the prior information is encouraging, less new testing may be needed to confirm a desired MTBF at a given </a:t>
            </a:r>
            <a:r>
              <a:rPr lang="en-US" altLang="en-US" sz="1800" u="none" dirty="0" smtClean="0">
                <a:latin typeface="Calibri" panose="020F0502020204030204" pitchFamily="34" charset="0"/>
                <a:cs typeface="Calibri" panose="020F0502020204030204" pitchFamily="34" charset="0"/>
              </a:rPr>
              <a:t>confidence.</a:t>
            </a:r>
          </a:p>
          <a:p>
            <a:pPr>
              <a:spcBef>
                <a:spcPts val="432"/>
              </a:spcBef>
              <a:buFont typeface="Calibri" panose="020F0502020204030204" pitchFamily="34" charset="0"/>
              <a:buChar char="•"/>
            </a:pPr>
            <a:r>
              <a:rPr lang="en-US" altLang="en-US" sz="2000" b="1" u="none" dirty="0" smtClean="0">
                <a:latin typeface="Calibri" panose="020F0502020204030204" pitchFamily="34" charset="0"/>
                <a:cs typeface="Calibri" panose="020F0502020204030204" pitchFamily="34" charset="0"/>
              </a:rPr>
              <a:t>Limitations</a:t>
            </a:r>
            <a:endParaRPr lang="en-US" altLang="en-US" sz="2000" b="1" u="none" dirty="0">
              <a:latin typeface="Calibri" panose="020F0502020204030204" pitchFamily="34" charset="0"/>
              <a:cs typeface="Calibri" panose="020F0502020204030204" pitchFamily="34" charset="0"/>
            </a:endParaRPr>
          </a:p>
          <a:p>
            <a:pPr marL="800100" lvl="1" indent="-342900">
              <a:lnSpc>
                <a:spcPct val="90000"/>
              </a:lnSpc>
              <a:spcBef>
                <a:spcPts val="432"/>
              </a:spcBef>
              <a:buSzPct val="80000"/>
              <a:buFont typeface="Courier New" panose="02070309020205020404" pitchFamily="49" charset="0"/>
              <a:buChar char="o"/>
            </a:pPr>
            <a:r>
              <a:rPr lang="en-US" altLang="en-US" sz="1800" u="none" dirty="0">
                <a:latin typeface="Calibri" panose="020F0502020204030204" pitchFamily="34" charset="0"/>
                <a:cs typeface="Calibri" panose="020F0502020204030204" pitchFamily="34" charset="0"/>
              </a:rPr>
              <a:t>Prior information may not be </a:t>
            </a:r>
            <a:r>
              <a:rPr lang="en-US" altLang="en-US" sz="1800" u="none" dirty="0" smtClean="0">
                <a:latin typeface="Calibri" panose="020F0502020204030204" pitchFamily="34" charset="0"/>
                <a:cs typeface="Calibri" panose="020F0502020204030204" pitchFamily="34" charset="0"/>
              </a:rPr>
              <a:t>accurate generating </a:t>
            </a:r>
            <a:r>
              <a:rPr lang="en-US" altLang="en-US" sz="1800" u="none" dirty="0">
                <a:latin typeface="Calibri" panose="020F0502020204030204" pitchFamily="34" charset="0"/>
                <a:cs typeface="Calibri" panose="020F0502020204030204" pitchFamily="34" charset="0"/>
              </a:rPr>
              <a:t>misleading </a:t>
            </a:r>
            <a:r>
              <a:rPr lang="en-US" altLang="en-US" sz="1800" u="none" dirty="0" smtClean="0">
                <a:latin typeface="Calibri" panose="020F0502020204030204" pitchFamily="34" charset="0"/>
                <a:cs typeface="Calibri" panose="020F0502020204030204" pitchFamily="34" charset="0"/>
              </a:rPr>
              <a:t>conclusions.</a:t>
            </a:r>
            <a:endParaRPr lang="en-US" altLang="en-US" sz="1800" u="none" dirty="0">
              <a:latin typeface="Calibri" panose="020F0502020204030204" pitchFamily="34" charset="0"/>
              <a:cs typeface="Calibri" panose="020F0502020204030204" pitchFamily="34" charset="0"/>
            </a:endParaRPr>
          </a:p>
          <a:p>
            <a:pPr marL="800100" lvl="1" indent="-342900">
              <a:lnSpc>
                <a:spcPct val="90000"/>
              </a:lnSpc>
              <a:spcBef>
                <a:spcPts val="432"/>
              </a:spcBef>
              <a:buSzPct val="80000"/>
              <a:buFont typeface="Courier New" panose="02070309020205020404" pitchFamily="49" charset="0"/>
              <a:buChar char="o"/>
            </a:pPr>
            <a:r>
              <a:rPr lang="en-US" altLang="en-US" sz="1800" u="none" dirty="0">
                <a:latin typeface="Calibri" panose="020F0502020204030204" pitchFamily="34" charset="0"/>
                <a:cs typeface="Calibri" panose="020F0502020204030204" pitchFamily="34" charset="0"/>
              </a:rPr>
              <a:t>Customers may not accept validity of prior data or engineering </a:t>
            </a:r>
            <a:r>
              <a:rPr lang="en-US" altLang="en-US" sz="1800" u="none" dirty="0" smtClean="0">
                <a:latin typeface="Calibri" panose="020F0502020204030204" pitchFamily="34" charset="0"/>
                <a:cs typeface="Calibri" panose="020F0502020204030204" pitchFamily="34" charset="0"/>
              </a:rPr>
              <a:t>judgments.</a:t>
            </a:r>
            <a:endParaRPr lang="en-US" altLang="en-US" sz="1800" u="none" dirty="0">
              <a:latin typeface="Calibri" panose="020F0502020204030204" pitchFamily="34" charset="0"/>
              <a:cs typeface="Calibri" panose="020F0502020204030204" pitchFamily="34" charset="0"/>
            </a:endParaRPr>
          </a:p>
          <a:p>
            <a:pPr marL="800100" lvl="1" indent="-342900">
              <a:lnSpc>
                <a:spcPct val="90000"/>
              </a:lnSpc>
              <a:spcBef>
                <a:spcPts val="432"/>
              </a:spcBef>
              <a:buSzPct val="80000"/>
              <a:buFont typeface="Courier New" panose="02070309020205020404" pitchFamily="49" charset="0"/>
              <a:buChar char="o"/>
            </a:pPr>
            <a:r>
              <a:rPr lang="en-US" altLang="en-US" sz="1800" u="none" dirty="0">
                <a:latin typeface="Calibri" panose="020F0502020204030204" pitchFamily="34" charset="0"/>
                <a:cs typeface="Calibri" panose="020F0502020204030204" pitchFamily="34" charset="0"/>
              </a:rPr>
              <a:t>There is no one "correct way" of inputting prior information (choice of prior) and different approaches can give different </a:t>
            </a:r>
            <a:r>
              <a:rPr lang="en-US" altLang="en-US" sz="1800" u="none" dirty="0" smtClean="0">
                <a:latin typeface="Calibri" panose="020F0502020204030204" pitchFamily="34" charset="0"/>
                <a:cs typeface="Calibri" panose="020F0502020204030204" pitchFamily="34" charset="0"/>
              </a:rPr>
              <a:t>results.</a:t>
            </a:r>
            <a:endParaRPr lang="en-US" altLang="en-US" sz="1800" u="none" dirty="0">
              <a:latin typeface="Calibri" panose="020F0502020204030204" pitchFamily="34" charset="0"/>
              <a:cs typeface="Calibri" panose="020F0502020204030204" pitchFamily="34" charset="0"/>
            </a:endParaRPr>
          </a:p>
        </p:txBody>
      </p:sp>
      <p:sp>
        <p:nvSpPr>
          <p:cNvPr id="5" name="Rectangle 2"/>
          <p:cNvSpPr txBox="1">
            <a:spLocks noChangeArrowheads="1"/>
          </p:cNvSpPr>
          <p:nvPr/>
        </p:nvSpPr>
        <p:spPr bwMode="auto">
          <a:xfrm>
            <a:off x="1524000" y="228600"/>
            <a:ext cx="5559425" cy="996950"/>
          </a:xfrm>
          <a:prstGeom prst="rect">
            <a:avLst/>
          </a:prstGeom>
          <a:noFill/>
          <a:ln w="9525">
            <a:noFill/>
            <a:miter lim="800000"/>
            <a:headEnd/>
            <a:tailEnd/>
          </a:ln>
        </p:spPr>
        <p:txBody>
          <a:bodyPr vert="horz" wrap="square" lIns="91351" tIns="45675" rIns="91351" bIns="45675" numCol="1" anchor="ctr" anchorCtr="0" compatLnSpc="1">
            <a:prstTxWarp prst="textNoShape">
              <a:avLst/>
            </a:prstTxWarp>
          </a:bodyPr>
          <a:lstStyle>
            <a:lvl1pPr algn="ctr" defTabSz="913568" rtl="0" eaLnBrk="1" latinLnBrk="0" hangingPunct="1">
              <a:spcBef>
                <a:spcPct val="0"/>
              </a:spcBef>
              <a:buNone/>
              <a:defRPr sz="2600" kern="1200">
                <a:solidFill>
                  <a:schemeClr val="tx1"/>
                </a:solidFill>
                <a:latin typeface="+mj-lt"/>
                <a:ea typeface="+mj-ea"/>
                <a:cs typeface="+mj-cs"/>
              </a:defRPr>
            </a:lvl1pPr>
          </a:lstStyle>
          <a:p>
            <a:pPr fontAlgn="auto">
              <a:spcAft>
                <a:spcPts val="0"/>
              </a:spcAft>
            </a:pPr>
            <a:r>
              <a:rPr lang="en-US" altLang="en-US" sz="2400"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Bayesian Analysis</a:t>
            </a:r>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44</a:t>
            </a:fld>
            <a:endParaRPr lang="en-US" dirty="0"/>
          </a:p>
        </p:txBody>
      </p:sp>
    </p:spTree>
    <p:extLst>
      <p:ext uri="{BB962C8B-B14F-4D97-AF65-F5344CB8AC3E}">
        <p14:creationId xmlns:p14="http://schemas.microsoft.com/office/powerpoint/2010/main" val="1311025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solidFill>
                  <a:srgbClr val="FF0000"/>
                </a:solidFill>
              </a:rPr>
              <a:t>Risk </a:t>
            </a:r>
            <a:r>
              <a:rPr lang="en-US" sz="2400" b="1" dirty="0">
                <a:solidFill>
                  <a:srgbClr val="FF0000"/>
                </a:solidFill>
              </a:rPr>
              <a:t>Assessment Related Tools and </a:t>
            </a:r>
            <a:r>
              <a:rPr lang="en-US" sz="2400" b="1" dirty="0" smtClean="0">
                <a:solidFill>
                  <a:srgbClr val="FF0000"/>
                </a:solidFill>
              </a:rPr>
              <a:t>Techniques</a:t>
            </a:r>
            <a:endParaRPr lang="en-US" sz="2400" dirty="0">
              <a:solidFill>
                <a:srgbClr val="FF0000"/>
              </a:solidFill>
            </a:endParaRPr>
          </a:p>
        </p:txBody>
      </p:sp>
      <p:sp>
        <p:nvSpPr>
          <p:cNvPr id="2" name="Content Placeholder 1"/>
          <p:cNvSpPr>
            <a:spLocks noGrp="1"/>
          </p:cNvSpPr>
          <p:nvPr>
            <p:ph idx="1"/>
          </p:nvPr>
        </p:nvSpPr>
        <p:spPr>
          <a:xfrm>
            <a:off x="609600" y="1371600"/>
            <a:ext cx="7848600" cy="3733800"/>
          </a:xfrm>
        </p:spPr>
        <p:txBody>
          <a:bodyPr>
            <a:normAutofit/>
          </a:bodyPr>
          <a:lstStyle/>
          <a:p>
            <a:pPr>
              <a:buSzPct val="110000"/>
            </a:pPr>
            <a:r>
              <a:rPr lang="en-US" sz="2000" dirty="0">
                <a:latin typeface="+mj-lt"/>
              </a:rPr>
              <a:t>Risk Assessment </a:t>
            </a:r>
            <a:r>
              <a:rPr lang="en-US" sz="2000" dirty="0" smtClean="0">
                <a:latin typeface="+mj-lt"/>
              </a:rPr>
              <a:t>Related tools </a:t>
            </a:r>
            <a:r>
              <a:rPr lang="en-US" sz="2000" dirty="0">
                <a:latin typeface="+mj-lt"/>
              </a:rPr>
              <a:t>and </a:t>
            </a:r>
            <a:r>
              <a:rPr lang="en-US" sz="2000" dirty="0" smtClean="0">
                <a:latin typeface="+mj-lt"/>
              </a:rPr>
              <a:t>Techniques</a:t>
            </a:r>
          </a:p>
          <a:p>
            <a:pPr marL="689288" lvl="1" indent="-342900">
              <a:buSzPct val="110000"/>
              <a:buFont typeface="Courier New" panose="02070309020205020404" pitchFamily="49" charset="0"/>
              <a:buChar char="o"/>
            </a:pPr>
            <a:r>
              <a:rPr lang="en-US" sz="2000" dirty="0" smtClean="0">
                <a:latin typeface="+mj-lt"/>
              </a:rPr>
              <a:t>Hazard Analysis</a:t>
            </a:r>
          </a:p>
          <a:p>
            <a:pPr marL="689288" lvl="1" indent="-342900">
              <a:buSzPct val="110000"/>
              <a:buFont typeface="Courier New" panose="02070309020205020404" pitchFamily="49" charset="0"/>
              <a:buChar char="o"/>
            </a:pPr>
            <a:r>
              <a:rPr lang="en-US" sz="2000" dirty="0" smtClean="0">
                <a:latin typeface="+mj-lt"/>
              </a:rPr>
              <a:t>Failure Modes Effects Analysis/Critical Items List (FMEA/CIL)</a:t>
            </a:r>
          </a:p>
          <a:p>
            <a:pPr marL="689288" lvl="1" indent="-342900">
              <a:buSzPct val="110000"/>
              <a:buFont typeface="Courier New" panose="02070309020205020404" pitchFamily="49" charset="0"/>
              <a:buChar char="o"/>
            </a:pPr>
            <a:r>
              <a:rPr lang="en-US" sz="2000" dirty="0" smtClean="0">
                <a:latin typeface="+mj-lt"/>
              </a:rPr>
              <a:t>Reliability Predictions</a:t>
            </a:r>
          </a:p>
          <a:p>
            <a:pPr marL="689288" lvl="1" indent="-342900">
              <a:buSzPct val="110000"/>
              <a:buFont typeface="Courier New" panose="02070309020205020404" pitchFamily="49" charset="0"/>
              <a:buChar char="o"/>
            </a:pPr>
            <a:r>
              <a:rPr lang="en-US" sz="2000" dirty="0" smtClean="0">
                <a:latin typeface="+mj-lt"/>
              </a:rPr>
              <a:t>Reliability Demonstration</a:t>
            </a:r>
          </a:p>
          <a:p>
            <a:pPr marL="689288" lvl="1" indent="-342900">
              <a:buSzPct val="110000"/>
              <a:buFont typeface="Courier New" panose="02070309020205020404" pitchFamily="49" charset="0"/>
              <a:buChar char="o"/>
            </a:pPr>
            <a:r>
              <a:rPr lang="en-US" sz="2000" dirty="0" smtClean="0">
                <a:latin typeface="+mj-lt"/>
              </a:rPr>
              <a:t>Ishikawa Chart (Cause and Effect Diagram)</a:t>
            </a:r>
          </a:p>
          <a:p>
            <a:pPr marL="0" indent="0">
              <a:buNone/>
            </a:pPr>
            <a:endParaRPr lang="en-US" sz="2000" dirty="0" smtClean="0">
              <a:solidFill>
                <a:schemeClr val="tx1"/>
              </a:solidFill>
            </a:endParaRPr>
          </a:p>
          <a:p>
            <a:pPr>
              <a:buFont typeface="Arial" panose="020B0604020202020204" pitchFamily="34" charset="0"/>
              <a:buChar char="•"/>
            </a:pPr>
            <a:endParaRPr lang="en-US" sz="2000" dirty="0">
              <a:solidFill>
                <a:schemeClr val="tx1"/>
              </a:solidFill>
            </a:endParaRPr>
          </a:p>
        </p:txBody>
      </p:sp>
      <p:sp>
        <p:nvSpPr>
          <p:cNvPr id="5" name="Footer Placeholder 4"/>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4" name="Slide Number Placeholder 3"/>
          <p:cNvSpPr>
            <a:spLocks noGrp="1"/>
          </p:cNvSpPr>
          <p:nvPr>
            <p:ph type="sldNum" sz="quarter" idx="12"/>
          </p:nvPr>
        </p:nvSpPr>
        <p:spPr/>
        <p:txBody>
          <a:bodyPr/>
          <a:lstStyle/>
          <a:p>
            <a:fld id="{EF480BC3-CD3D-4FEB-A48B-371A3CA017FF}" type="slidenum">
              <a:rPr lang="en-US" smtClean="0"/>
              <a:pPr/>
              <a:t>45</a:t>
            </a:fld>
            <a:endParaRPr lang="en-US" dirty="0"/>
          </a:p>
        </p:txBody>
      </p:sp>
    </p:spTree>
    <p:extLst>
      <p:ext uri="{BB962C8B-B14F-4D97-AF65-F5344CB8AC3E}">
        <p14:creationId xmlns:p14="http://schemas.microsoft.com/office/powerpoint/2010/main" val="3125584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3668" y="191376"/>
            <a:ext cx="6214332" cy="246221"/>
          </a:xfrm>
          <a:prstGeom prst="rect">
            <a:avLst/>
          </a:prstGeom>
        </p:spPr>
        <p:txBody>
          <a:bodyPr wrap="square">
            <a:spAutoFit/>
          </a:bodyPr>
          <a:lstStyle/>
          <a:p>
            <a:endParaRPr lang="en-US" sz="1000" dirty="0"/>
          </a:p>
        </p:txBody>
      </p:sp>
      <p:sp>
        <p:nvSpPr>
          <p:cNvPr id="8" name="Rectangle 7"/>
          <p:cNvSpPr/>
          <p:nvPr/>
        </p:nvSpPr>
        <p:spPr>
          <a:xfrm>
            <a:off x="457200" y="1295400"/>
            <a:ext cx="7620000" cy="5509200"/>
          </a:xfrm>
          <a:prstGeom prst="rect">
            <a:avLst/>
          </a:prstGeom>
        </p:spPr>
        <p:txBody>
          <a:bodyPr wrap="square">
            <a:spAutoFit/>
          </a:bodyPr>
          <a:lstStyle/>
          <a:p>
            <a:pPr marL="342900" indent="-342900">
              <a:buFont typeface="+mj-lt"/>
              <a:buAutoNum type="arabicPeriod"/>
            </a:pPr>
            <a:r>
              <a:rPr lang="en-US" sz="1600" dirty="0" smtClean="0">
                <a:latin typeface="Calibri" panose="020F0502020204030204" pitchFamily="34" charset="0"/>
                <a:cs typeface="Calibri" panose="020F0502020204030204" pitchFamily="34" charset="0"/>
              </a:rPr>
              <a:t>NASA Risk-Informed Decision Making Handbook, NASA/SP-2010-576 Version 1.0 April 2010</a:t>
            </a:r>
            <a:endParaRPr lang="en-US" sz="1600" dirty="0">
              <a:latin typeface="Calibri" panose="020F0502020204030204" pitchFamily="34" charset="0"/>
              <a:cs typeface="Calibri" panose="020F0502020204030204" pitchFamily="34" charset="0"/>
            </a:endParaRPr>
          </a:p>
          <a:p>
            <a:pPr marL="342900" indent="-342900">
              <a:buFont typeface="+mj-lt"/>
              <a:buAutoNum type="arabicPeriod"/>
            </a:pPr>
            <a:r>
              <a:rPr lang="en-US" sz="1600" dirty="0" smtClean="0">
                <a:latin typeface="Calibri" panose="020F0502020204030204" pitchFamily="34" charset="0"/>
                <a:cs typeface="Calibri" panose="020F0502020204030204" pitchFamily="34" charset="0"/>
              </a:rPr>
              <a:t>NASA  Risk Management Handbook NASA/SP-2011-3422 Version 1.1, October 2011</a:t>
            </a:r>
            <a:endParaRPr lang="en-US" sz="1600" dirty="0">
              <a:latin typeface="Calibri" panose="020F0502020204030204" pitchFamily="34" charset="0"/>
              <a:cs typeface="Calibri" panose="020F0502020204030204" pitchFamily="34" charset="0"/>
            </a:endParaRPr>
          </a:p>
          <a:p>
            <a:pPr marL="342900" indent="-342900">
              <a:buFont typeface="+mj-lt"/>
              <a:buAutoNum type="arabicPeriod"/>
            </a:pPr>
            <a:r>
              <a:rPr lang="en-US" sz="1600" dirty="0" smtClean="0">
                <a:latin typeface="Calibri" panose="020F0502020204030204" pitchFamily="34" charset="0"/>
                <a:cs typeface="Calibri" panose="020F0502020204030204" pitchFamily="34" charset="0"/>
              </a:rPr>
              <a:t>SLS Booster S&amp;MA Hazard Report Cause Counts/Classification, Hemkin 10/31/13</a:t>
            </a:r>
            <a:endParaRPr lang="en-US" sz="1600" dirty="0">
              <a:latin typeface="Calibri" panose="020F0502020204030204" pitchFamily="34" charset="0"/>
              <a:cs typeface="Calibri" panose="020F0502020204030204" pitchFamily="34" charset="0"/>
            </a:endParaRPr>
          </a:p>
          <a:p>
            <a:pPr marL="342900" indent="-342900">
              <a:buFont typeface="+mj-lt"/>
              <a:buAutoNum type="arabicPeriod"/>
            </a:pPr>
            <a:r>
              <a:rPr lang="en-US" sz="1600" dirty="0" smtClean="0">
                <a:latin typeface="Calibri" panose="020F0502020204030204" pitchFamily="34" charset="0"/>
                <a:cs typeface="Calibri" panose="020F0502020204030204" pitchFamily="34" charset="0"/>
              </a:rPr>
              <a:t>Bayesian Inference for NASA Probabilistic Risk and Reliability Analysis, NASA/SP – 2009-569</a:t>
            </a:r>
          </a:p>
          <a:p>
            <a:pPr marL="342900" indent="-342900">
              <a:buFont typeface="+mj-lt"/>
              <a:buAutoNum type="arabicPeriod"/>
            </a:pPr>
            <a:r>
              <a:rPr lang="en-US" sz="1600" dirty="0" smtClean="0">
                <a:latin typeface="Calibri" panose="020F0502020204030204" pitchFamily="34" charset="0"/>
                <a:cs typeface="Calibri" panose="020F0502020204030204" pitchFamily="34" charset="0"/>
              </a:rPr>
              <a:t>Fault Tree Handbook, NUREG-0492, 1981</a:t>
            </a:r>
          </a:p>
          <a:p>
            <a:pPr marL="342900" lvl="0" indent="-342900">
              <a:buFont typeface="+mj-lt"/>
              <a:buAutoNum type="arabicPeriod"/>
            </a:pPr>
            <a:r>
              <a:rPr lang="en-US" sz="1600" dirty="0" smtClean="0">
                <a:solidFill>
                  <a:srgbClr val="000000"/>
                </a:solidFill>
                <a:latin typeface="Calibri" panose="020F0502020204030204" pitchFamily="34" charset="0"/>
                <a:cs typeface="Calibri" panose="020F0502020204030204" pitchFamily="34" charset="0"/>
              </a:rPr>
              <a:t>Systems Engineering “Toolbox” for Design-Oriented Engineers, NASA Reference Publications 1358</a:t>
            </a:r>
            <a:endParaRPr lang="en-US" sz="1600" dirty="0" smtClean="0">
              <a:latin typeface="Calibri" panose="020F0502020204030204" pitchFamily="34" charset="0"/>
              <a:cs typeface="Calibri" panose="020F0502020204030204" pitchFamily="34" charset="0"/>
            </a:endParaRPr>
          </a:p>
          <a:p>
            <a:pPr marL="342900" indent="-342900">
              <a:buFont typeface="+mj-lt"/>
              <a:buAutoNum type="arabicPeriod"/>
            </a:pPr>
            <a:r>
              <a:rPr lang="en-US" sz="1600" dirty="0" smtClean="0">
                <a:latin typeface="Calibri" panose="020F0502020204030204" pitchFamily="34" charset="0"/>
                <a:cs typeface="Calibri" panose="020F0502020204030204" pitchFamily="34" charset="0"/>
              </a:rPr>
              <a:t>Probabilistic Risk Assessment Procedures Guide for NASA Managers and Practitioners, NASA/SP-2011-3421</a:t>
            </a:r>
            <a:endParaRPr lang="en-US" sz="1600" b="1" dirty="0">
              <a:latin typeface="Calibri" panose="020F0502020204030204" pitchFamily="34" charset="0"/>
              <a:cs typeface="Calibri" panose="020F0502020204030204" pitchFamily="34" charset="0"/>
            </a:endParaRPr>
          </a:p>
          <a:p>
            <a:pPr marL="342900" indent="-342900">
              <a:buFont typeface="+mj-lt"/>
              <a:buAutoNum type="arabicPeriod"/>
            </a:pPr>
            <a:r>
              <a:rPr lang="en-US" sz="1600" dirty="0" smtClean="0">
                <a:latin typeface="Calibri" panose="020F0502020204030204" pitchFamily="34" charset="0"/>
              </a:rPr>
              <a:t>NASA's Third Workshop for Probabilistic Risk Assessment Methods (PRAM-9) for Managers and Practitioners</a:t>
            </a:r>
            <a:r>
              <a:rPr lang="en-US" sz="1600" dirty="0">
                <a:latin typeface="Calibri" panose="020F0502020204030204" pitchFamily="34" charset="0"/>
              </a:rPr>
              <a:t>, March 23-25, 2010 (PRAM9</a:t>
            </a:r>
            <a:r>
              <a:rPr lang="en-US" sz="1600" dirty="0" smtClean="0">
                <a:latin typeface="Calibri" panose="020F0502020204030204" pitchFamily="34" charset="0"/>
              </a:rPr>
              <a:t>)</a:t>
            </a:r>
            <a:endParaRPr lang="en-US" sz="1600" dirty="0" smtClean="0">
              <a:latin typeface="Calibri" panose="020F0502020204030204" pitchFamily="34" charset="0"/>
              <a:cs typeface="Calibri" panose="020F0502020204030204" pitchFamily="34" charset="0"/>
            </a:endParaRPr>
          </a:p>
          <a:p>
            <a:pPr marL="342900" indent="-342900">
              <a:buFont typeface="+mj-lt"/>
              <a:buAutoNum type="arabicPeriod"/>
            </a:pPr>
            <a:r>
              <a:rPr lang="en-US" sz="1600" dirty="0" smtClean="0">
                <a:latin typeface="Calibri" panose="020F0502020204030204" pitchFamily="34" charset="0"/>
                <a:cs typeface="Calibri" panose="020F0502020204030204" pitchFamily="34" charset="0"/>
              </a:rPr>
              <a:t>NASA Systems Engineering Handbook, NASA/SP-2007-6105 Rev1</a:t>
            </a:r>
            <a:endParaRPr lang="en-US" sz="1600" dirty="0">
              <a:latin typeface="Calibri" panose="020F0502020204030204" pitchFamily="34" charset="0"/>
              <a:cs typeface="Calibri" panose="020F0502020204030204" pitchFamily="34" charset="0"/>
            </a:endParaRPr>
          </a:p>
          <a:p>
            <a:pPr marL="342900" indent="-342900">
              <a:buFont typeface="+mj-lt"/>
              <a:buAutoNum type="arabicPeriod"/>
            </a:pPr>
            <a:r>
              <a:rPr lang="en-US" sz="1600" dirty="0">
                <a:latin typeface="Calibri" panose="020F0502020204030204" pitchFamily="34" charset="0"/>
              </a:rPr>
              <a:t>NASA’s Risk Management </a:t>
            </a:r>
            <a:r>
              <a:rPr lang="en-US" sz="1600" dirty="0" smtClean="0">
                <a:latin typeface="Calibri" panose="020F0502020204030204" pitchFamily="34" charset="0"/>
              </a:rPr>
              <a:t>Approach,</a:t>
            </a:r>
            <a:r>
              <a:rPr lang="en-US" sz="1600" dirty="0">
                <a:latin typeface="Calibri" panose="020F0502020204030204" pitchFamily="34" charset="0"/>
              </a:rPr>
              <a:t> Workshop on Risk Assessment and Safety Decision Making Under </a:t>
            </a:r>
            <a:r>
              <a:rPr lang="en-US" sz="1600" dirty="0" smtClean="0">
                <a:latin typeface="Calibri" panose="020F0502020204030204" pitchFamily="34" charset="0"/>
              </a:rPr>
              <a:t>Uncertainty, </a:t>
            </a:r>
            <a:r>
              <a:rPr lang="en-US" sz="1600" dirty="0">
                <a:latin typeface="Calibri" panose="020F0502020204030204" pitchFamily="34" charset="0"/>
              </a:rPr>
              <a:t>September 21-22, </a:t>
            </a:r>
            <a:r>
              <a:rPr lang="en-US" sz="1600" dirty="0" smtClean="0">
                <a:latin typeface="Calibri" panose="020F0502020204030204" pitchFamily="34" charset="0"/>
              </a:rPr>
              <a:t>2010 </a:t>
            </a:r>
            <a:r>
              <a:rPr lang="en-US" sz="1600" dirty="0">
                <a:latin typeface="Calibri" panose="020F0502020204030204" pitchFamily="34" charset="0"/>
              </a:rPr>
              <a:t>Homayoon Dezfuli, </a:t>
            </a:r>
            <a:r>
              <a:rPr lang="en-US" sz="1600" dirty="0" smtClean="0">
                <a:latin typeface="Calibri" panose="020F0502020204030204" pitchFamily="34" charset="0"/>
              </a:rPr>
              <a:t>Ph.D. </a:t>
            </a:r>
          </a:p>
          <a:p>
            <a:pPr marL="342900" indent="-342900">
              <a:buFont typeface="+mj-lt"/>
              <a:buAutoNum type="arabicPeriod"/>
            </a:pPr>
            <a:r>
              <a:rPr lang="en-US" altLang="en-US" sz="1600" dirty="0" smtClean="0"/>
              <a:t>Safety Basics, </a:t>
            </a:r>
            <a:r>
              <a:rPr lang="en-US" sz="1600" dirty="0" smtClean="0"/>
              <a:t>John Livingston, MSFC S&amp;MA</a:t>
            </a:r>
            <a:endParaRPr lang="en-US" sz="1600" dirty="0" smtClean="0">
              <a:latin typeface="Calibri" panose="020F0502020204030204" pitchFamily="34" charset="0"/>
              <a:cs typeface="Calibri" panose="020F0502020204030204" pitchFamily="34" charset="0"/>
            </a:endParaRPr>
          </a:p>
          <a:p>
            <a:pPr marL="342900" indent="-342900">
              <a:buFont typeface="+mj-lt"/>
              <a:buAutoNum type="arabicPeriod"/>
            </a:pPr>
            <a:r>
              <a:rPr lang="en-US" sz="1600" dirty="0"/>
              <a:t>NASA System Safety </a:t>
            </a:r>
            <a:r>
              <a:rPr lang="en-US" sz="1600" dirty="0" smtClean="0"/>
              <a:t>Handbook, NASA/SP-2010-580</a:t>
            </a:r>
            <a:r>
              <a:rPr lang="en-US" sz="1600" dirty="0"/>
              <a:t>, </a:t>
            </a:r>
            <a:r>
              <a:rPr lang="en-US" sz="1600" dirty="0" smtClean="0"/>
              <a:t>Version 1.0, November 2011</a:t>
            </a:r>
          </a:p>
          <a:p>
            <a:pPr marL="342900" indent="-342900">
              <a:buFont typeface="+mj-lt"/>
              <a:buAutoNum type="arabicPeriod"/>
            </a:pPr>
            <a:r>
              <a:rPr lang="en-US" sz="1600" dirty="0" smtClean="0">
                <a:latin typeface="Calibri" panose="020F0502020204030204" pitchFamily="34" charset="0"/>
                <a:cs typeface="Calibri" panose="020F0502020204030204" pitchFamily="34" charset="0"/>
              </a:rPr>
              <a:t>OSMA safety courses for STEP training program maintained by NASA Safety Center (NSC) </a:t>
            </a:r>
          </a:p>
          <a:p>
            <a:pPr marL="342900" indent="-342900">
              <a:buFont typeface="+mj-lt"/>
              <a:buAutoNum type="arabicPeriod"/>
            </a:pPr>
            <a:endParaRPr lang="en-US" sz="16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457200" y="228600"/>
            <a:ext cx="8229600" cy="983688"/>
          </a:xfrm>
        </p:spPr>
        <p:txBody>
          <a:bodyPr/>
          <a:lstStyle/>
          <a:p>
            <a:r>
              <a:rPr lang="en-US" sz="2400" b="1" dirty="0" smtClean="0">
                <a:solidFill>
                  <a:srgbClr val="FF0000"/>
                </a:solidFill>
              </a:rPr>
              <a:t>References</a:t>
            </a:r>
            <a:endParaRPr lang="en-US" sz="2400" b="1" dirty="0">
              <a:solidFill>
                <a:srgbClr val="FF0000"/>
              </a:solidFill>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46</a:t>
            </a:fld>
            <a:endParaRPr lang="en-US" dirty="0"/>
          </a:p>
        </p:txBody>
      </p:sp>
    </p:spTree>
    <p:extLst>
      <p:ext uri="{BB962C8B-B14F-4D97-AF65-F5344CB8AC3E}">
        <p14:creationId xmlns:p14="http://schemas.microsoft.com/office/powerpoint/2010/main" val="225632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530352" y="1536192"/>
            <a:ext cx="8004048"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spcBef>
                <a:spcPts val="432"/>
              </a:spcBef>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The tools and techniques discussed here represents just a selected set of a bigger list that the risk assessment community use.</a:t>
            </a:r>
          </a:p>
          <a:p>
            <a:pPr>
              <a:spcBef>
                <a:spcPts val="432"/>
              </a:spcBef>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The application of these tools and techniques depends on the objective of the risk assessment and the applicability of the tool or technique to the situation.</a:t>
            </a:r>
          </a:p>
          <a:p>
            <a:pPr>
              <a:spcBef>
                <a:spcPts val="432"/>
              </a:spcBef>
              <a:buFont typeface="Calibri" panose="020F0502020204030204" pitchFamily="34" charset="0"/>
              <a:buChar char="•"/>
            </a:pPr>
            <a:r>
              <a:rPr lang="en-US" altLang="en-US" sz="2000" u="none" dirty="0" smtClean="0">
                <a:latin typeface="Calibri" panose="020F0502020204030204" pitchFamily="34" charset="0"/>
                <a:cs typeface="Calibri" panose="020F0502020204030204" pitchFamily="34" charset="0"/>
              </a:rPr>
              <a:t>Caution should be exercised when model selection within a tool/technique could significantly effect the overall results and conclusions. Sensitivity analysis is one option to explore the impact of model selection on the results.</a:t>
            </a:r>
          </a:p>
          <a:p>
            <a:pPr>
              <a:spcBef>
                <a:spcPts val="432"/>
              </a:spcBef>
              <a:buFont typeface="Calibri" panose="020F0502020204030204" pitchFamily="34" charset="0"/>
              <a:buChar char="•"/>
            </a:pPr>
            <a:endParaRPr lang="en-US" altLang="en-US" sz="2000" u="none" dirty="0" smtClean="0">
              <a:latin typeface="Calibri" panose="020F0502020204030204" pitchFamily="34" charset="0"/>
              <a:cs typeface="Calibri" panose="020F0502020204030204" pitchFamily="34" charset="0"/>
            </a:endParaRPr>
          </a:p>
        </p:txBody>
      </p:sp>
      <p:sp>
        <p:nvSpPr>
          <p:cNvPr id="6" name="Title 3"/>
          <p:cNvSpPr txBox="1">
            <a:spLocks/>
          </p:cNvSpPr>
          <p:nvPr/>
        </p:nvSpPr>
        <p:spPr>
          <a:xfrm>
            <a:off x="1563624" y="209854"/>
            <a:ext cx="6016752" cy="997148"/>
          </a:xfrm>
          <a:prstGeom prst="rect">
            <a:avLst/>
          </a:prstGeom>
        </p:spPr>
        <p:txBody>
          <a:bodyPr anchor="ctr"/>
          <a:lstStyle>
            <a:lvl1pPr algn="ctr" defTabSz="912973" rtl="0" eaLnBrk="0" fontAlgn="base" hangingPunct="0">
              <a:spcBef>
                <a:spcPct val="0"/>
              </a:spcBef>
              <a:spcAft>
                <a:spcPct val="0"/>
              </a:spcAft>
              <a:defRPr sz="2600" b="1">
                <a:solidFill>
                  <a:srgbClr val="FF3300"/>
                </a:solidFill>
                <a:latin typeface="Calibri" panose="020F0502020204030204" pitchFamily="34" charset="0"/>
                <a:ea typeface="+mj-ea"/>
                <a:cs typeface="Calibri" panose="020F0502020204030204" pitchFamily="34" charset="0"/>
              </a:defRPr>
            </a:lvl1pPr>
            <a:lvl2pPr algn="ctr" defTabSz="912973" rtl="0" eaLnBrk="0" fontAlgn="base" hangingPunct="0">
              <a:spcBef>
                <a:spcPct val="0"/>
              </a:spcBef>
              <a:spcAft>
                <a:spcPct val="0"/>
              </a:spcAft>
              <a:defRPr sz="2600" b="1">
                <a:solidFill>
                  <a:srgbClr val="FF3300"/>
                </a:solidFill>
                <a:latin typeface="Arial" charset="0"/>
              </a:defRPr>
            </a:lvl2pPr>
            <a:lvl3pPr algn="ctr" defTabSz="912973" rtl="0" eaLnBrk="0" fontAlgn="base" hangingPunct="0">
              <a:spcBef>
                <a:spcPct val="0"/>
              </a:spcBef>
              <a:spcAft>
                <a:spcPct val="0"/>
              </a:spcAft>
              <a:defRPr sz="2600" b="1">
                <a:solidFill>
                  <a:srgbClr val="FF3300"/>
                </a:solidFill>
                <a:latin typeface="Arial" charset="0"/>
              </a:defRPr>
            </a:lvl3pPr>
            <a:lvl4pPr algn="ctr" defTabSz="912973" rtl="0" eaLnBrk="0" fontAlgn="base" hangingPunct="0">
              <a:spcBef>
                <a:spcPct val="0"/>
              </a:spcBef>
              <a:spcAft>
                <a:spcPct val="0"/>
              </a:spcAft>
              <a:defRPr sz="2600" b="1">
                <a:solidFill>
                  <a:srgbClr val="FF3300"/>
                </a:solidFill>
                <a:latin typeface="Arial" charset="0"/>
              </a:defRPr>
            </a:lvl4pPr>
            <a:lvl5pPr algn="ctr" defTabSz="912973" rtl="0" eaLnBrk="0" fontAlgn="base" hangingPunct="0">
              <a:spcBef>
                <a:spcPct val="0"/>
              </a:spcBef>
              <a:spcAft>
                <a:spcPct val="0"/>
              </a:spcAft>
              <a:defRPr sz="2600" b="1">
                <a:solidFill>
                  <a:srgbClr val="FF3300"/>
                </a:solidFill>
                <a:latin typeface="Arial" charset="0"/>
              </a:defRPr>
            </a:lvl5pPr>
            <a:lvl6pPr marL="420697" algn="ctr" defTabSz="912973" rtl="0" eaLnBrk="0" fontAlgn="base" hangingPunct="0">
              <a:spcBef>
                <a:spcPct val="0"/>
              </a:spcBef>
              <a:spcAft>
                <a:spcPct val="0"/>
              </a:spcAft>
              <a:defRPr sz="2600" b="1">
                <a:solidFill>
                  <a:srgbClr val="FF3300"/>
                </a:solidFill>
                <a:latin typeface="Arial" charset="0"/>
              </a:defRPr>
            </a:lvl6pPr>
            <a:lvl7pPr marL="841395" algn="ctr" defTabSz="912973" rtl="0" eaLnBrk="0" fontAlgn="base" hangingPunct="0">
              <a:spcBef>
                <a:spcPct val="0"/>
              </a:spcBef>
              <a:spcAft>
                <a:spcPct val="0"/>
              </a:spcAft>
              <a:defRPr sz="2600" b="1">
                <a:solidFill>
                  <a:srgbClr val="FF3300"/>
                </a:solidFill>
                <a:latin typeface="Arial" charset="0"/>
              </a:defRPr>
            </a:lvl7pPr>
            <a:lvl8pPr marL="1262091" algn="ctr" defTabSz="912973" rtl="0" eaLnBrk="0" fontAlgn="base" hangingPunct="0">
              <a:spcBef>
                <a:spcPct val="0"/>
              </a:spcBef>
              <a:spcAft>
                <a:spcPct val="0"/>
              </a:spcAft>
              <a:defRPr sz="2600" b="1">
                <a:solidFill>
                  <a:srgbClr val="FF3300"/>
                </a:solidFill>
                <a:latin typeface="Arial" charset="0"/>
              </a:defRPr>
            </a:lvl8pPr>
            <a:lvl9pPr marL="1682787" algn="ctr" defTabSz="912973" rtl="0" eaLnBrk="0" fontAlgn="base" hangingPunct="0">
              <a:spcBef>
                <a:spcPct val="0"/>
              </a:spcBef>
              <a:spcAft>
                <a:spcPct val="0"/>
              </a:spcAft>
              <a:defRPr sz="2600" b="1">
                <a:solidFill>
                  <a:srgbClr val="FF3300"/>
                </a:solidFill>
                <a:latin typeface="Arial" charset="0"/>
              </a:defRPr>
            </a:lvl9pPr>
          </a:lstStyle>
          <a:p>
            <a:r>
              <a:rPr lang="en-US" sz="2400" kern="0" dirty="0" smtClean="0"/>
              <a:t>Concluding Remarks </a:t>
            </a:r>
            <a:endParaRPr lang="en-US" sz="2400" kern="0" dirty="0"/>
          </a:p>
        </p:txBody>
      </p:sp>
      <p:sp>
        <p:nvSpPr>
          <p:cNvPr id="3" name="Footer Placeholder 2"/>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2" name="Slide Number Placeholder 1"/>
          <p:cNvSpPr>
            <a:spLocks noGrp="1"/>
          </p:cNvSpPr>
          <p:nvPr>
            <p:ph type="sldNum" sz="quarter" idx="12"/>
          </p:nvPr>
        </p:nvSpPr>
        <p:spPr/>
        <p:txBody>
          <a:bodyPr/>
          <a:lstStyle/>
          <a:p>
            <a:fld id="{EF480BC3-CD3D-4FEB-A48B-371A3CA017FF}" type="slidenum">
              <a:rPr lang="en-US" smtClean="0"/>
              <a:pPr/>
              <a:t>47</a:t>
            </a:fld>
            <a:endParaRPr lang="en-US" dirty="0"/>
          </a:p>
        </p:txBody>
      </p:sp>
    </p:spTree>
    <p:extLst>
      <p:ext uri="{BB962C8B-B14F-4D97-AF65-F5344CB8AC3E}">
        <p14:creationId xmlns:p14="http://schemas.microsoft.com/office/powerpoint/2010/main" val="1498221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2400" b="1" dirty="0" smtClean="0">
                <a:solidFill>
                  <a:srgbClr val="FF0000"/>
                </a:solidFill>
              </a:rPr>
              <a:t>Safety</a:t>
            </a:r>
            <a:endParaRPr lang="en-US" sz="2400" b="1" dirty="0">
              <a:solidFill>
                <a:srgbClr val="FF0000"/>
              </a:solidFill>
            </a:endParaRPr>
          </a:p>
        </p:txBody>
      </p:sp>
      <p:sp>
        <p:nvSpPr>
          <p:cNvPr id="62467" name="Rectangle 2051"/>
          <p:cNvSpPr>
            <a:spLocks noGrp="1" noChangeArrowheads="1"/>
          </p:cNvSpPr>
          <p:nvPr>
            <p:ph idx="1"/>
          </p:nvPr>
        </p:nvSpPr>
        <p:spPr>
          <a:xfrm>
            <a:off x="531876" y="1444752"/>
            <a:ext cx="8080248" cy="5245608"/>
          </a:xfrm>
        </p:spPr>
        <p:txBody>
          <a:bodyPr lIns="90488" tIns="44450" rIns="90488" bIns="44450">
            <a:normAutofit/>
          </a:bodyPr>
          <a:lstStyle/>
          <a:p>
            <a:pPr marL="347663" indent="-347663"/>
            <a:r>
              <a:rPr lang="en-US" sz="2000" dirty="0" smtClean="0">
                <a:solidFill>
                  <a:schemeClr val="tx1"/>
                </a:solidFill>
              </a:rPr>
              <a:t>Safety</a:t>
            </a:r>
          </a:p>
          <a:p>
            <a:pPr marL="800100" lvl="1" indent="-342900">
              <a:spcAft>
                <a:spcPts val="0"/>
              </a:spcAft>
              <a:buSzPct val="80000"/>
              <a:buFont typeface="Courier New" panose="02070309020205020404" pitchFamily="49" charset="0"/>
              <a:buChar char="o"/>
            </a:pPr>
            <a:r>
              <a:rPr lang="en-US" sz="2000" dirty="0" smtClean="0">
                <a:solidFill>
                  <a:schemeClr val="tx1"/>
                </a:solidFill>
              </a:rPr>
              <a:t>Safety is the freedom from those hazards that can cause death, injury, or illness in humans or adversely affect the environment. </a:t>
            </a:r>
          </a:p>
          <a:p>
            <a:pPr marL="342900" lvl="1" indent="-342900">
              <a:buFont typeface="Arial" panose="020B0604020202020204" pitchFamily="34" charset="0"/>
              <a:buChar char="•"/>
            </a:pPr>
            <a:r>
              <a:rPr lang="en-US" sz="2000" dirty="0" smtClean="0">
                <a:solidFill>
                  <a:schemeClr val="tx1"/>
                </a:solidFill>
              </a:rPr>
              <a:t>System Safety (NASA/SP-2010-580, </a:t>
            </a:r>
            <a:r>
              <a:rPr lang="en-US" sz="2000" dirty="0">
                <a:solidFill>
                  <a:schemeClr val="tx1"/>
                </a:solidFill>
              </a:rPr>
              <a:t>NASA </a:t>
            </a:r>
            <a:r>
              <a:rPr lang="en-US" sz="2000" dirty="0" smtClean="0">
                <a:solidFill>
                  <a:schemeClr val="tx1"/>
                </a:solidFill>
              </a:rPr>
              <a:t>System Safety Handbook)</a:t>
            </a:r>
          </a:p>
          <a:p>
            <a:pPr marL="800100" lvl="1" indent="-342900">
              <a:buSzPct val="80000"/>
              <a:buFont typeface="Courier New" panose="02070309020205020404" pitchFamily="49" charset="0"/>
              <a:buChar char="o"/>
              <a:defRPr/>
            </a:pPr>
            <a:r>
              <a:rPr lang="en-US" sz="2000" dirty="0" smtClean="0">
                <a:solidFill>
                  <a:schemeClr val="tx1"/>
                </a:solidFill>
              </a:rPr>
              <a:t>System safety is the application of engineering and management principles, criteria, and techniques to optimize safety and reduce risks within the constraints of operational effectiveness, time, and cost throughout all phases of the system life cycle.</a:t>
            </a:r>
          </a:p>
          <a:p>
            <a:pPr marL="800100" lvl="1" indent="-342900">
              <a:buSzPct val="80000"/>
              <a:buFont typeface="Courier New" panose="02070309020205020404" pitchFamily="49" charset="0"/>
              <a:buChar char="o"/>
              <a:defRPr/>
            </a:pPr>
            <a:r>
              <a:rPr lang="en-US" sz="2000" dirty="0" smtClean="0">
                <a:solidFill>
                  <a:schemeClr val="tx1"/>
                </a:solidFill>
              </a:rPr>
              <a:t>System safety to safety is as system engineering to engineering.</a:t>
            </a: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5</a:t>
            </a:fld>
            <a:endParaRPr lang="en-US" dirty="0"/>
          </a:p>
        </p:txBody>
      </p:sp>
      <p:sp>
        <p:nvSpPr>
          <p:cNvPr id="80900" name="Rectangle 2052"/>
          <p:cNvSpPr>
            <a:spLocks noChangeArrowheads="1"/>
          </p:cNvSpPr>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0" dirty="0">
              <a:latin typeface="Times New Roman" panose="02020603050405020304" pitchFamily="18" charset="0"/>
            </a:endParaRPr>
          </a:p>
        </p:txBody>
      </p:sp>
      <p:sp>
        <p:nvSpPr>
          <p:cNvPr id="80901" name="Rectangle 2053"/>
          <p:cNvSpPr>
            <a:spLocks noChangeArrowheads="1"/>
          </p:cNvSpPr>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b="0" dirty="0">
              <a:latin typeface="Times New Roman" panose="02020603050405020304" pitchFamily="18" charset="0"/>
            </a:endParaRPr>
          </a:p>
        </p:txBody>
      </p:sp>
    </p:spTree>
    <p:extLst>
      <p:ext uri="{BB962C8B-B14F-4D97-AF65-F5344CB8AC3E}">
        <p14:creationId xmlns:p14="http://schemas.microsoft.com/office/powerpoint/2010/main" val="831354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400" b="1" dirty="0" smtClean="0">
                <a:solidFill>
                  <a:srgbClr val="FF0000"/>
                </a:solidFill>
              </a:rPr>
              <a:t>Risk Assessment</a:t>
            </a:r>
            <a:endParaRPr lang="en-US" sz="2400" b="1" dirty="0">
              <a:solidFill>
                <a:srgbClr val="FF0000"/>
              </a:solidFill>
            </a:endParaRPr>
          </a:p>
        </p:txBody>
      </p:sp>
      <p:sp>
        <p:nvSpPr>
          <p:cNvPr id="868355" name="Rectangle 3"/>
          <p:cNvSpPr>
            <a:spLocks noGrp="1" noChangeArrowheads="1"/>
          </p:cNvSpPr>
          <p:nvPr>
            <p:ph idx="1"/>
          </p:nvPr>
        </p:nvSpPr>
        <p:spPr/>
        <p:txBody>
          <a:bodyPr>
            <a:normAutofit/>
          </a:bodyPr>
          <a:lstStyle/>
          <a:p>
            <a:r>
              <a:rPr lang="en-GB" altLang="en-US" b="1" dirty="0"/>
              <a:t>Risk assessment </a:t>
            </a:r>
            <a:r>
              <a:rPr lang="en-GB" altLang="en-US" dirty="0"/>
              <a:t>is the process of determining the magnitude and consequences of risk.</a:t>
            </a:r>
          </a:p>
          <a:p>
            <a:r>
              <a:rPr lang="en-US" dirty="0" smtClean="0"/>
              <a:t>risk </a:t>
            </a:r>
            <a:r>
              <a:rPr lang="en-US" dirty="0"/>
              <a:t>is the uncertainty regarding the future outcome of an undertaking of some kind, e.g., a decision alternative, a project, a launch, etc. </a:t>
            </a:r>
          </a:p>
          <a:p>
            <a:r>
              <a:rPr lang="en-US" dirty="0"/>
              <a:t>In the context of mission execution, risk is the expression of the potential for shortfalls related to any one or more of the mission execution domains </a:t>
            </a:r>
            <a:r>
              <a:rPr lang="en-US" dirty="0" smtClean="0"/>
              <a:t>(I. </a:t>
            </a:r>
            <a:r>
              <a:rPr lang="en-US" dirty="0"/>
              <a:t>e. Safety, Technical performance, Cost, and Schedule).</a:t>
            </a:r>
          </a:p>
          <a:p>
            <a:pPr marL="342900" indent="-342900">
              <a:buFont typeface="Calibri" panose="020F0502020204030204" pitchFamily="34" charset="0"/>
              <a:buChar char="•"/>
            </a:pPr>
            <a:r>
              <a:rPr lang="en-GB" altLang="en-US" dirty="0"/>
              <a:t> </a:t>
            </a:r>
            <a:r>
              <a:rPr lang="en-US" dirty="0"/>
              <a:t>Risk is defined as a set of triplets:</a:t>
            </a:r>
          </a:p>
          <a:p>
            <a:pPr lvl="1">
              <a:buFont typeface="Courier New" panose="02070309020205020404" pitchFamily="49" charset="0"/>
              <a:buChar char="o"/>
            </a:pPr>
            <a:r>
              <a:rPr lang="en-US" dirty="0"/>
              <a:t>The scenario leading to a shortfall with respect to one or more Performance Measures (e.g., scenarios leading to injury, fatality, destruction of key assets; scenarios leading to exceedance of mass limits; scenarios leading to cost overruns; scenarios leading to schedule slippage)</a:t>
            </a:r>
          </a:p>
          <a:p>
            <a:pPr lvl="1">
              <a:buFont typeface="Courier New" panose="02070309020205020404" pitchFamily="49" charset="0"/>
              <a:buChar char="o"/>
            </a:pPr>
            <a:r>
              <a:rPr lang="en-US" dirty="0"/>
              <a:t>The likelihood of the scenario (Quantitative/Qualitative).</a:t>
            </a:r>
          </a:p>
          <a:p>
            <a:pPr lvl="1">
              <a:buFont typeface="Courier New" panose="02070309020205020404" pitchFamily="49" charset="0"/>
              <a:buChar char="o"/>
            </a:pPr>
            <a:r>
              <a:rPr lang="en-US" dirty="0"/>
              <a:t>The consequences (severity) of the performance degradation that would result if the scenario was to occur.</a:t>
            </a:r>
          </a:p>
          <a:p>
            <a:endParaRPr lang="en-US" sz="2000" dirty="0"/>
          </a:p>
          <a:p>
            <a:pPr lvl="1">
              <a:spcBef>
                <a:spcPts val="432"/>
              </a:spcBef>
              <a:buFontTx/>
              <a:buNone/>
            </a:pPr>
            <a:endParaRPr lang="en-US" sz="2000" dirty="0">
              <a:solidFill>
                <a:srgbClr val="254061"/>
              </a:solidFill>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6</a:t>
            </a:fld>
            <a:endParaRPr lang="en-US" dirty="0"/>
          </a:p>
        </p:txBody>
      </p:sp>
    </p:spTree>
    <p:extLst>
      <p:ext uri="{BB962C8B-B14F-4D97-AF65-F5344CB8AC3E}">
        <p14:creationId xmlns:p14="http://schemas.microsoft.com/office/powerpoint/2010/main" val="2323654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06"/>
            <a:ext cx="8229600" cy="1276393"/>
          </a:xfrm>
        </p:spPr>
        <p:txBody>
          <a:bodyPr/>
          <a:lstStyle/>
          <a:p>
            <a:r>
              <a:rPr lang="en-US" sz="2400" b="1" dirty="0" smtClean="0">
                <a:solidFill>
                  <a:srgbClr val="FF0000"/>
                </a:solidFill>
              </a:rPr>
              <a:t>Risk Management</a:t>
            </a:r>
            <a:endParaRPr lang="en-US" sz="2400" b="1" dirty="0">
              <a:solidFill>
                <a:srgbClr val="FF0000"/>
              </a:solidFill>
            </a:endParaRPr>
          </a:p>
        </p:txBody>
      </p:sp>
      <p:sp>
        <p:nvSpPr>
          <p:cNvPr id="8196" name="Rectangle 3"/>
          <p:cNvSpPr>
            <a:spLocks noGrp="1" noChangeArrowheads="1"/>
          </p:cNvSpPr>
          <p:nvPr>
            <p:ph idx="1"/>
          </p:nvPr>
        </p:nvSpPr>
        <p:spPr>
          <a:xfrm>
            <a:off x="530352" y="1536192"/>
            <a:ext cx="7699248" cy="4800600"/>
          </a:xfrm>
        </p:spPr>
        <p:txBody>
          <a:bodyPr>
            <a:normAutofit/>
          </a:bodyPr>
          <a:lstStyle/>
          <a:p>
            <a:pPr>
              <a:spcBef>
                <a:spcPct val="0"/>
              </a:spcBef>
            </a:pPr>
            <a:r>
              <a:rPr lang="en-US" altLang="en-US" sz="2000" dirty="0" smtClean="0">
                <a:solidFill>
                  <a:schemeClr val="tx1"/>
                </a:solidFill>
              </a:rPr>
              <a:t>In general, risk </a:t>
            </a:r>
            <a:r>
              <a:rPr lang="en-GB" altLang="en-US" sz="2000" dirty="0" smtClean="0">
                <a:solidFill>
                  <a:schemeClr val="tx1"/>
                </a:solidFill>
              </a:rPr>
              <a:t>management </a:t>
            </a:r>
            <a:r>
              <a:rPr lang="en-GB" altLang="en-US" sz="2000" dirty="0">
                <a:solidFill>
                  <a:schemeClr val="tx1"/>
                </a:solidFill>
              </a:rPr>
              <a:t>is the systematic and iterative optimization of the project resources according to </a:t>
            </a:r>
            <a:r>
              <a:rPr lang="en-GB" altLang="en-US" sz="2000" dirty="0" smtClean="0">
                <a:solidFill>
                  <a:schemeClr val="tx1"/>
                </a:solidFill>
              </a:rPr>
              <a:t>a risk </a:t>
            </a:r>
            <a:r>
              <a:rPr lang="en-GB" altLang="en-US" sz="2000" dirty="0">
                <a:solidFill>
                  <a:schemeClr val="tx1"/>
                </a:solidFill>
              </a:rPr>
              <a:t>management policy. </a:t>
            </a:r>
          </a:p>
          <a:p>
            <a:pPr lvl="1">
              <a:spcBef>
                <a:spcPct val="0"/>
              </a:spcBef>
              <a:buFont typeface="Courier New" panose="02070309020205020404" pitchFamily="49" charset="0"/>
              <a:buChar char="o"/>
            </a:pPr>
            <a:r>
              <a:rPr lang="en-GB" altLang="en-US" sz="2000" dirty="0">
                <a:solidFill>
                  <a:schemeClr val="tx1"/>
                </a:solidFill>
              </a:rPr>
              <a:t>The risk management process consists </a:t>
            </a:r>
            <a:r>
              <a:rPr lang="en-GB" altLang="en-US" sz="2000" dirty="0" smtClean="0">
                <a:solidFill>
                  <a:schemeClr val="tx1"/>
                </a:solidFill>
              </a:rPr>
              <a:t>of:</a:t>
            </a:r>
            <a:endParaRPr lang="en-GB" altLang="en-US" sz="2000" dirty="0">
              <a:solidFill>
                <a:schemeClr val="tx1"/>
              </a:solidFill>
            </a:endParaRPr>
          </a:p>
          <a:p>
            <a:pPr lvl="2">
              <a:buSzPct val="85000"/>
              <a:buFont typeface="Wingdings" panose="05000000000000000000" pitchFamily="2" charset="2"/>
              <a:buChar char="§"/>
            </a:pPr>
            <a:r>
              <a:rPr lang="en-GB" altLang="en-US" sz="2000" dirty="0" smtClean="0">
                <a:solidFill>
                  <a:schemeClr val="tx1"/>
                </a:solidFill>
              </a:rPr>
              <a:t>Defining a </a:t>
            </a:r>
            <a:r>
              <a:rPr lang="en-GB" altLang="en-US" sz="2000" dirty="0">
                <a:solidFill>
                  <a:schemeClr val="tx1"/>
                </a:solidFill>
              </a:rPr>
              <a:t>risk management </a:t>
            </a:r>
            <a:r>
              <a:rPr lang="en-GB" altLang="en-US" sz="2000" dirty="0" smtClean="0">
                <a:solidFill>
                  <a:schemeClr val="tx1"/>
                </a:solidFill>
              </a:rPr>
              <a:t>policy</a:t>
            </a:r>
            <a:endParaRPr lang="en-GB" altLang="en-US" sz="2000" dirty="0">
              <a:solidFill>
                <a:schemeClr val="tx1"/>
              </a:solidFill>
            </a:endParaRPr>
          </a:p>
          <a:p>
            <a:pPr lvl="2">
              <a:buSzPct val="85000"/>
              <a:buFont typeface="Wingdings" panose="05000000000000000000" pitchFamily="2" charset="2"/>
              <a:buChar char="§"/>
            </a:pPr>
            <a:r>
              <a:rPr lang="en-GB" altLang="en-US" sz="2000" dirty="0" smtClean="0">
                <a:solidFill>
                  <a:srgbClr val="000000"/>
                </a:solidFill>
              </a:rPr>
              <a:t>Identification and </a:t>
            </a:r>
            <a:r>
              <a:rPr lang="en-GB" altLang="en-US" sz="2000" dirty="0">
                <a:solidFill>
                  <a:srgbClr val="000000"/>
                </a:solidFill>
              </a:rPr>
              <a:t>assessment of </a:t>
            </a:r>
            <a:r>
              <a:rPr lang="en-GB" altLang="en-US" sz="2000" dirty="0" smtClean="0">
                <a:solidFill>
                  <a:srgbClr val="000000"/>
                </a:solidFill>
              </a:rPr>
              <a:t>risks </a:t>
            </a:r>
            <a:endParaRPr lang="en-GB" altLang="en-US" sz="2000" dirty="0">
              <a:solidFill>
                <a:srgbClr val="000000"/>
              </a:solidFill>
            </a:endParaRPr>
          </a:p>
          <a:p>
            <a:pPr lvl="2">
              <a:buSzPct val="85000"/>
              <a:buFont typeface="Wingdings" panose="05000000000000000000" pitchFamily="2" charset="2"/>
              <a:buChar char="§"/>
            </a:pPr>
            <a:r>
              <a:rPr lang="en-GB" altLang="en-US" sz="2000" dirty="0" smtClean="0">
                <a:solidFill>
                  <a:schemeClr val="tx1"/>
                </a:solidFill>
              </a:rPr>
              <a:t>Determining risk mitigation and control</a:t>
            </a:r>
          </a:p>
          <a:p>
            <a:pPr lvl="2">
              <a:buSzPct val="85000"/>
              <a:buFont typeface="Wingdings" panose="05000000000000000000" pitchFamily="2" charset="2"/>
              <a:buChar char="§"/>
            </a:pPr>
            <a:r>
              <a:rPr lang="en-GB" altLang="en-US" sz="2000" dirty="0" smtClean="0">
                <a:solidFill>
                  <a:schemeClr val="tx1"/>
                </a:solidFill>
              </a:rPr>
              <a:t>Monitoring, communication &amp; acceptance of risks.</a:t>
            </a:r>
            <a:endParaRPr lang="en-US" altLang="en-US" sz="2000" dirty="0" smtClean="0">
              <a:solidFill>
                <a:schemeClr val="tx1"/>
              </a:solidFill>
            </a:endParaRPr>
          </a:p>
          <a:p>
            <a:pPr>
              <a:spcBef>
                <a:spcPct val="0"/>
              </a:spcBef>
            </a:pPr>
            <a:endParaRPr lang="en-GB" altLang="en-US" sz="2000" dirty="0">
              <a:solidFill>
                <a:schemeClr val="tx1"/>
              </a:solidFill>
            </a:endParaRPr>
          </a:p>
          <a:p>
            <a:pPr marL="316986" lvl="1" indent="0">
              <a:spcBef>
                <a:spcPct val="0"/>
              </a:spcBef>
              <a:buNone/>
            </a:pPr>
            <a:endParaRPr lang="en-US" altLang="en-US" sz="2000" u="sng" dirty="0" smtClean="0">
              <a:solidFill>
                <a:srgbClr val="254061"/>
              </a:solidFill>
            </a:endParaRPr>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7</a:t>
            </a:fld>
            <a:endParaRPr lang="en-US" dirty="0"/>
          </a:p>
        </p:txBody>
      </p:sp>
    </p:spTree>
    <p:extLst>
      <p:ext uri="{BB962C8B-B14F-4D97-AF65-F5344CB8AC3E}">
        <p14:creationId xmlns:p14="http://schemas.microsoft.com/office/powerpoint/2010/main" val="4183011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3"/>
          <p:cNvSpPr>
            <a:spLocks noGrp="1" noChangeArrowheads="1"/>
          </p:cNvSpPr>
          <p:nvPr>
            <p:ph idx="1"/>
          </p:nvPr>
        </p:nvSpPr>
        <p:spPr>
          <a:xfrm>
            <a:off x="530352" y="1295400"/>
            <a:ext cx="8156448" cy="4800600"/>
          </a:xfrm>
        </p:spPr>
        <p:txBody>
          <a:bodyPr>
            <a:normAutofit/>
          </a:bodyPr>
          <a:lstStyle/>
          <a:p>
            <a:r>
              <a:rPr lang="en-US" sz="2000" dirty="0" smtClean="0"/>
              <a:t>NPR 8000.4A, NASA Risk Management Procedural Requirements, involves two complementary processes:</a:t>
            </a:r>
          </a:p>
          <a:p>
            <a:pPr lvl="1">
              <a:buFont typeface="Courier New" panose="02070309020205020404" pitchFamily="49" charset="0"/>
              <a:buChar char="o"/>
            </a:pPr>
            <a:r>
              <a:rPr lang="en-US" sz="2000" u="sng" dirty="0" smtClean="0"/>
              <a:t>Risk-informed Decision Making (RIDM)</a:t>
            </a:r>
            <a:r>
              <a:rPr lang="en-US" sz="2000" dirty="0" smtClean="0"/>
              <a:t> </a:t>
            </a:r>
          </a:p>
          <a:p>
            <a:pPr lvl="2"/>
            <a:r>
              <a:rPr lang="en-US" sz="2000" b="0" dirty="0" smtClean="0"/>
              <a:t>To risk-inform direction-setting decisions (alternative selection).</a:t>
            </a:r>
          </a:p>
          <a:p>
            <a:pPr lvl="2"/>
            <a:r>
              <a:rPr lang="en-US" sz="2000" b="0" dirty="0" smtClean="0"/>
              <a:t>To risk-inform the development of credible performance requirements as part of the overall systems engineering process.</a:t>
            </a:r>
          </a:p>
          <a:p>
            <a:pPr lvl="1">
              <a:buFont typeface="Courier New" panose="02070309020205020404" pitchFamily="49" charset="0"/>
              <a:buChar char="o"/>
            </a:pPr>
            <a:r>
              <a:rPr lang="en-US" sz="2000" u="sng" dirty="0" smtClean="0"/>
              <a:t>Continuous Risk Management (CRM) </a:t>
            </a:r>
          </a:p>
          <a:p>
            <a:pPr lvl="2"/>
            <a:r>
              <a:rPr lang="en-US" sz="2000" b="0" dirty="0" smtClean="0"/>
              <a:t>To manage risk associated with the implementation of baseline performance requirements.</a:t>
            </a:r>
            <a:endParaRPr lang="en-US" sz="2000" dirty="0" smtClean="0"/>
          </a:p>
          <a:p>
            <a:pPr lvl="1"/>
            <a:endParaRPr lang="en-US" sz="2000" dirty="0" smtClean="0"/>
          </a:p>
          <a:p>
            <a:endParaRPr lang="en-US" sz="2000" dirty="0" smtClean="0"/>
          </a:p>
        </p:txBody>
      </p:sp>
      <p:sp>
        <p:nvSpPr>
          <p:cNvPr id="4" name="Footer Placeholder 3"/>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3" name="Slide Number Placeholder 2"/>
          <p:cNvSpPr>
            <a:spLocks noGrp="1"/>
          </p:cNvSpPr>
          <p:nvPr>
            <p:ph type="sldNum" sz="quarter" idx="12"/>
          </p:nvPr>
        </p:nvSpPr>
        <p:spPr/>
        <p:txBody>
          <a:bodyPr/>
          <a:lstStyle/>
          <a:p>
            <a:fld id="{EF480BC3-CD3D-4FEB-A48B-371A3CA017FF}" type="slidenum">
              <a:rPr lang="en-US" smtClean="0"/>
              <a:pPr/>
              <a:t>8</a:t>
            </a:fld>
            <a:endParaRPr lang="en-US" dirty="0"/>
          </a:p>
        </p:txBody>
      </p:sp>
      <p:grpSp>
        <p:nvGrpSpPr>
          <p:cNvPr id="2" name="Group 1"/>
          <p:cNvGrpSpPr/>
          <p:nvPr/>
        </p:nvGrpSpPr>
        <p:grpSpPr>
          <a:xfrm>
            <a:off x="2362200" y="4729175"/>
            <a:ext cx="4023639" cy="1809750"/>
            <a:chOff x="2400300" y="4570859"/>
            <a:chExt cx="4023639" cy="1809750"/>
          </a:xfrm>
        </p:grpSpPr>
        <p:sp>
          <p:nvSpPr>
            <p:cNvPr id="153601" name="Rectangle 12"/>
            <p:cNvSpPr>
              <a:spLocks noChangeArrowheads="1"/>
            </p:cNvSpPr>
            <p:nvPr/>
          </p:nvSpPr>
          <p:spPr bwMode="auto">
            <a:xfrm>
              <a:off x="2436139" y="4570859"/>
              <a:ext cx="3987800" cy="1809750"/>
            </a:xfrm>
            <a:prstGeom prst="rect">
              <a:avLst/>
            </a:prstGeom>
            <a:solidFill>
              <a:srgbClr val="CCFFFF"/>
            </a:solidFill>
            <a:ln w="63500">
              <a:solidFill>
                <a:srgbClr val="99CCFF"/>
              </a:solidFill>
              <a:miter lim="800000"/>
              <a:headEnd/>
              <a:tailEnd/>
            </a:ln>
          </p:spPr>
          <p:txBody>
            <a:bodyPr wrap="none" anchor="ctr"/>
            <a:lstStyle/>
            <a:p>
              <a:endParaRPr lang="en-US" dirty="0"/>
            </a:p>
          </p:txBody>
        </p:sp>
        <p:grpSp>
          <p:nvGrpSpPr>
            <p:cNvPr id="153605" name="Group 8"/>
            <p:cNvGrpSpPr>
              <a:grpSpLocks/>
            </p:cNvGrpSpPr>
            <p:nvPr/>
          </p:nvGrpSpPr>
          <p:grpSpPr bwMode="auto">
            <a:xfrm>
              <a:off x="2400300" y="4878388"/>
              <a:ext cx="3557588" cy="1158875"/>
              <a:chOff x="1746" y="3043"/>
              <a:chExt cx="2241" cy="730"/>
            </a:xfrm>
          </p:grpSpPr>
          <p:sp>
            <p:nvSpPr>
              <p:cNvPr id="153606" name="Arc 9"/>
              <p:cNvSpPr>
                <a:spLocks/>
              </p:cNvSpPr>
              <p:nvPr/>
            </p:nvSpPr>
            <p:spPr bwMode="auto">
              <a:xfrm rot="2804165" flipV="1">
                <a:off x="3068" y="3334"/>
                <a:ext cx="423" cy="4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type="none" w="sm" len="sm"/>
                <a:tailEnd type="triangle" w="lg" len="lg"/>
              </a:ln>
            </p:spPr>
            <p:txBody>
              <a:bodyPr wrap="none" anchor="ctr"/>
              <a:lstStyle/>
              <a:p>
                <a:endParaRPr lang="en-US" dirty="0"/>
              </a:p>
            </p:txBody>
          </p:sp>
          <p:sp>
            <p:nvSpPr>
              <p:cNvPr id="153607" name="Arc 10"/>
              <p:cNvSpPr>
                <a:spLocks/>
              </p:cNvSpPr>
              <p:nvPr/>
            </p:nvSpPr>
            <p:spPr bwMode="auto">
              <a:xfrm rot="13420371" flipV="1">
                <a:off x="3047" y="3043"/>
                <a:ext cx="423" cy="4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type="none" w="sm" len="sm"/>
                <a:tailEnd type="triangle" w="lg" len="lg"/>
              </a:ln>
            </p:spPr>
            <p:txBody>
              <a:bodyPr wrap="none" anchor="ctr"/>
              <a:lstStyle/>
              <a:p>
                <a:endParaRPr lang="en-US" dirty="0"/>
              </a:p>
            </p:txBody>
          </p:sp>
          <p:sp>
            <p:nvSpPr>
              <p:cNvPr id="153608" name="Text Box 11"/>
              <p:cNvSpPr txBox="1">
                <a:spLocks noChangeArrowheads="1"/>
              </p:cNvSpPr>
              <p:nvPr/>
            </p:nvSpPr>
            <p:spPr bwMode="auto">
              <a:xfrm>
                <a:off x="1746" y="3267"/>
                <a:ext cx="2241" cy="291"/>
              </a:xfrm>
              <a:prstGeom prst="rect">
                <a:avLst/>
              </a:prstGeom>
              <a:noFill/>
              <a:ln w="12700">
                <a:noFill/>
                <a:miter lim="800000"/>
                <a:headEnd type="none" w="sm" len="sm"/>
                <a:tailEnd type="none" w="sm" len="sm"/>
              </a:ln>
            </p:spPr>
            <p:txBody>
              <a:bodyPr>
                <a:spAutoFit/>
              </a:bodyPr>
              <a:lstStyle/>
              <a:p>
                <a:pPr lvl="1" algn="ctr" eaLnBrk="0" hangingPunct="0">
                  <a:lnSpc>
                    <a:spcPct val="90000"/>
                  </a:lnSpc>
                  <a:spcBef>
                    <a:spcPct val="10000"/>
                  </a:spcBef>
                  <a:spcAft>
                    <a:spcPct val="10000"/>
                  </a:spcAft>
                  <a:buSzPct val="80000"/>
                </a:pPr>
                <a:r>
                  <a:rPr lang="en-US" sz="2400" dirty="0">
                    <a:solidFill>
                      <a:srgbClr val="000000"/>
                    </a:solidFill>
                  </a:rPr>
                  <a:t>RM </a:t>
                </a:r>
                <a:r>
                  <a:rPr lang="en-US" sz="4000" baseline="2000" dirty="0">
                    <a:solidFill>
                      <a:srgbClr val="000000"/>
                    </a:solidFill>
                    <a:sym typeface="Symbol" pitchFamily="18" charset="2"/>
                  </a:rPr>
                  <a:t></a:t>
                </a:r>
                <a:r>
                  <a:rPr lang="en-US" sz="2400" dirty="0">
                    <a:solidFill>
                      <a:srgbClr val="000000"/>
                    </a:solidFill>
                  </a:rPr>
                  <a:t> RIDM + CRM</a:t>
                </a:r>
                <a:endParaRPr lang="en-US" dirty="0">
                  <a:solidFill>
                    <a:srgbClr val="000000"/>
                  </a:solidFill>
                </a:endParaRPr>
              </a:p>
            </p:txBody>
          </p:sp>
        </p:grpSp>
      </p:grpSp>
      <p:sp>
        <p:nvSpPr>
          <p:cNvPr id="12" name="Title 1"/>
          <p:cNvSpPr txBox="1">
            <a:spLocks/>
          </p:cNvSpPr>
          <p:nvPr/>
        </p:nvSpPr>
        <p:spPr bwMode="auto">
          <a:xfrm>
            <a:off x="457200" y="19006"/>
            <a:ext cx="8229600" cy="1276393"/>
          </a:xfrm>
          <a:prstGeom prst="rect">
            <a:avLst/>
          </a:prstGeom>
          <a:noFill/>
          <a:ln w="9525">
            <a:noFill/>
            <a:miter lim="800000"/>
            <a:headEnd/>
            <a:tailEnd/>
          </a:ln>
        </p:spPr>
        <p:txBody>
          <a:bodyPr vert="horz" wrap="square" lIns="91351" tIns="45675" rIns="91351" bIns="45675" numCol="1" anchor="ctr" anchorCtr="0" compatLnSpc="1">
            <a:prstTxWarp prst="textNoShape">
              <a:avLst/>
            </a:prstTxWarp>
          </a:bodyPr>
          <a:lstStyle>
            <a:lvl1pPr algn="ctr" defTabSz="913568" rtl="0" eaLnBrk="1" latinLnBrk="0" hangingPunct="1">
              <a:spcBef>
                <a:spcPct val="0"/>
              </a:spcBef>
              <a:buNone/>
              <a:defRPr sz="2600" kern="1200">
                <a:solidFill>
                  <a:schemeClr val="tx1"/>
                </a:solidFill>
                <a:latin typeface="+mj-lt"/>
                <a:ea typeface="+mj-ea"/>
                <a:cs typeface="+mj-cs"/>
              </a:defRPr>
            </a:lvl1pPr>
          </a:lstStyle>
          <a:p>
            <a:pPr fontAlgn="auto">
              <a:spcAft>
                <a:spcPts val="0"/>
              </a:spcAft>
            </a:pPr>
            <a:r>
              <a:rPr lang="en-US" sz="2400" b="1" dirty="0" smtClean="0">
                <a:solidFill>
                  <a:srgbClr val="FF0000"/>
                </a:solidFill>
              </a:rPr>
              <a:t>Risk Management</a:t>
            </a:r>
            <a:endParaRPr lang="en-US" sz="2400" b="1" dirty="0">
              <a:solidFill>
                <a:srgbClr val="FF0000"/>
              </a:solidFill>
            </a:endParaRPr>
          </a:p>
        </p:txBody>
      </p:sp>
    </p:spTree>
    <p:extLst>
      <p:ext uri="{BB962C8B-B14F-4D97-AF65-F5344CB8AC3E}">
        <p14:creationId xmlns:p14="http://schemas.microsoft.com/office/powerpoint/2010/main" val="954333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553200"/>
            <a:ext cx="2895600" cy="381000"/>
          </a:xfrm>
          <a:prstGeom prst="rect">
            <a:avLst/>
          </a:prstGeom>
        </p:spPr>
        <p:txBody>
          <a:bodyPr/>
          <a:lstStyle/>
          <a:p>
            <a:r>
              <a:rPr lang="en-US" dirty="0" smtClean="0"/>
              <a:t>F. Safie</a:t>
            </a:r>
            <a:endParaRPr lang="en-US" dirty="0"/>
          </a:p>
        </p:txBody>
      </p:sp>
      <p:sp>
        <p:nvSpPr>
          <p:cNvPr id="18" name="Slide Number Placeholder 4"/>
          <p:cNvSpPr>
            <a:spLocks noGrp="1"/>
          </p:cNvSpPr>
          <p:nvPr>
            <p:ph type="sldNum" sz="quarter" idx="12"/>
          </p:nvPr>
        </p:nvSpPr>
        <p:spPr/>
        <p:txBody>
          <a:bodyPr/>
          <a:lstStyle/>
          <a:p>
            <a:pPr>
              <a:defRPr/>
            </a:pPr>
            <a:r>
              <a:rPr lang="en-US" dirty="0" smtClean="0">
                <a:solidFill>
                  <a:srgbClr val="000000"/>
                </a:solidFill>
              </a:rPr>
              <a:t>9</a:t>
            </a:r>
            <a:endParaRPr lang="en-US" dirty="0">
              <a:solidFill>
                <a:srgbClr val="000000"/>
              </a:solidFill>
            </a:endParaRPr>
          </a:p>
        </p:txBody>
      </p:sp>
      <p:sp>
        <p:nvSpPr>
          <p:cNvPr id="31747" name="Rectangle 2"/>
          <p:cNvSpPr>
            <a:spLocks noGrp="1" noChangeArrowheads="1"/>
          </p:cNvSpPr>
          <p:nvPr>
            <p:ph type="title" idx="4294967295"/>
          </p:nvPr>
        </p:nvSpPr>
        <p:spPr>
          <a:xfrm>
            <a:off x="0" y="228600"/>
            <a:ext cx="6324600" cy="996950"/>
          </a:xfrm>
        </p:spPr>
        <p:txBody>
          <a:bodyPr/>
          <a:lstStyle/>
          <a:p>
            <a:r>
              <a:rPr lang="en-US" sz="2400" b="1" dirty="0">
                <a:solidFill>
                  <a:srgbClr val="FF0000"/>
                </a:solidFill>
              </a:rPr>
              <a:t>The RIDM </a:t>
            </a:r>
            <a:r>
              <a:rPr lang="en-US" sz="2400" b="1" dirty="0" smtClean="0">
                <a:solidFill>
                  <a:srgbClr val="FF0000"/>
                </a:solidFill>
              </a:rPr>
              <a:t>Process</a:t>
            </a:r>
            <a:endParaRPr lang="en-US" sz="2400" b="1" dirty="0">
              <a:solidFill>
                <a:srgbClr val="FF0000"/>
              </a:solidFill>
            </a:endParaRPr>
          </a:p>
        </p:txBody>
      </p:sp>
      <p:sp>
        <p:nvSpPr>
          <p:cNvPr id="82947" name="Rectangle 3"/>
          <p:cNvSpPr>
            <a:spLocks noGrp="1" noChangeArrowheads="1"/>
          </p:cNvSpPr>
          <p:nvPr>
            <p:ph type="body" idx="4294967295"/>
          </p:nvPr>
        </p:nvSpPr>
        <p:spPr>
          <a:xfrm>
            <a:off x="0" y="1295400"/>
            <a:ext cx="5105400" cy="5184775"/>
          </a:xfrm>
        </p:spPr>
        <p:txBody>
          <a:bodyPr/>
          <a:lstStyle/>
          <a:p>
            <a:pPr marL="584200" lvl="1" indent="-342900">
              <a:buFont typeface="Arial" panose="020B0604020202020204" pitchFamily="34" charset="0"/>
              <a:buChar char="•"/>
            </a:pPr>
            <a:r>
              <a:rPr lang="en-US" sz="2000" dirty="0" smtClean="0"/>
              <a:t>Identification </a:t>
            </a:r>
            <a:r>
              <a:rPr lang="en-US" sz="2000" dirty="0"/>
              <a:t>of decision alternatives (</a:t>
            </a:r>
            <a:r>
              <a:rPr lang="en-US" sz="2000" i="1" dirty="0">
                <a:solidFill>
                  <a:srgbClr val="008000"/>
                </a:solidFill>
              </a:rPr>
              <a:t>decision</a:t>
            </a:r>
            <a:r>
              <a:rPr lang="en-US" sz="2000" dirty="0">
                <a:solidFill>
                  <a:srgbClr val="008000"/>
                </a:solidFill>
              </a:rPr>
              <a:t> </a:t>
            </a:r>
            <a:r>
              <a:rPr lang="en-US" sz="2000" i="1" dirty="0">
                <a:solidFill>
                  <a:srgbClr val="008000"/>
                </a:solidFill>
              </a:rPr>
              <a:t>context</a:t>
            </a:r>
            <a:r>
              <a:rPr lang="en-US" sz="2000" dirty="0"/>
              <a:t>) and considering a sufficient number and diversity of Performance </a:t>
            </a:r>
            <a:r>
              <a:rPr lang="en-US" sz="2000" dirty="0" smtClean="0"/>
              <a:t>Measures.</a:t>
            </a:r>
          </a:p>
          <a:p>
            <a:pPr marL="457200" lvl="1"/>
            <a:endParaRPr lang="en-US" sz="2000" dirty="0"/>
          </a:p>
          <a:p>
            <a:pPr marL="584200" lvl="1" indent="-342900">
              <a:buFont typeface="Arial" panose="020B0604020202020204" pitchFamily="34" charset="0"/>
              <a:buChar char="•"/>
            </a:pPr>
            <a:r>
              <a:rPr lang="en-US" sz="2000" i="1" dirty="0">
                <a:solidFill>
                  <a:srgbClr val="008000"/>
                </a:solidFill>
              </a:rPr>
              <a:t>Risk analysis</a:t>
            </a:r>
            <a:r>
              <a:rPr lang="en-US" sz="2000" i="1" dirty="0">
                <a:solidFill>
                  <a:srgbClr val="009D00"/>
                </a:solidFill>
              </a:rPr>
              <a:t> </a:t>
            </a:r>
            <a:r>
              <a:rPr lang="en-US" sz="2000" dirty="0"/>
              <a:t>of decision alternatives </a:t>
            </a:r>
            <a:r>
              <a:rPr lang="en-US" sz="2000" dirty="0" smtClean="0">
                <a:solidFill>
                  <a:srgbClr val="000090"/>
                </a:solidFill>
              </a:rPr>
              <a:t>(uncertainty </a:t>
            </a:r>
            <a:r>
              <a:rPr lang="en-US" sz="2000" dirty="0">
                <a:solidFill>
                  <a:srgbClr val="000090"/>
                </a:solidFill>
              </a:rPr>
              <a:t>analysis of performance associated with the </a:t>
            </a:r>
            <a:r>
              <a:rPr lang="en-US" sz="2000" dirty="0" smtClean="0">
                <a:solidFill>
                  <a:srgbClr val="000090"/>
                </a:solidFill>
              </a:rPr>
              <a:t>alternative).</a:t>
            </a:r>
            <a:endParaRPr lang="en-US" sz="2000" dirty="0">
              <a:solidFill>
                <a:srgbClr val="000090"/>
              </a:solidFill>
            </a:endParaRPr>
          </a:p>
          <a:p>
            <a:pPr marL="457200" indent="-285750"/>
            <a:endParaRPr lang="en-US" sz="2000" dirty="0"/>
          </a:p>
          <a:p>
            <a:pPr marL="584200" lvl="1" indent="-342900">
              <a:buFont typeface="Arial" panose="020B0604020202020204" pitchFamily="34" charset="0"/>
              <a:buChar char="•"/>
            </a:pPr>
            <a:r>
              <a:rPr lang="en-US" sz="2000" i="1" dirty="0" smtClean="0">
                <a:solidFill>
                  <a:srgbClr val="008000"/>
                </a:solidFill>
              </a:rPr>
              <a:t>Deliberation and Selection</a:t>
            </a:r>
            <a:r>
              <a:rPr lang="en-US" sz="2000" dirty="0" smtClean="0"/>
              <a:t> </a:t>
            </a:r>
            <a:r>
              <a:rPr lang="en-US" sz="2000" dirty="0"/>
              <a:t>of a decision alternative </a:t>
            </a:r>
            <a:r>
              <a:rPr lang="en-US" sz="2000" i="1" dirty="0">
                <a:solidFill>
                  <a:srgbClr val="008000"/>
                </a:solidFill>
              </a:rPr>
              <a:t>informed by</a:t>
            </a:r>
            <a:r>
              <a:rPr lang="en-US" sz="2000" dirty="0">
                <a:solidFill>
                  <a:srgbClr val="009D00"/>
                </a:solidFill>
              </a:rPr>
              <a:t> </a:t>
            </a:r>
            <a:r>
              <a:rPr lang="en-US" sz="2000" dirty="0"/>
              <a:t>(not solely based on) </a:t>
            </a:r>
            <a:r>
              <a:rPr lang="en-US" sz="2000" dirty="0">
                <a:solidFill>
                  <a:srgbClr val="0000CC"/>
                </a:solidFill>
              </a:rPr>
              <a:t>Risk Analysis </a:t>
            </a:r>
            <a:r>
              <a:rPr lang="en-US" sz="2000" dirty="0" smtClean="0">
                <a:solidFill>
                  <a:srgbClr val="0000CC"/>
                </a:solidFill>
              </a:rPr>
              <a:t>Results.</a:t>
            </a:r>
            <a:endParaRPr lang="en-US" sz="2000" dirty="0">
              <a:solidFill>
                <a:srgbClr val="0000CC"/>
              </a:solidFill>
            </a:endParaRPr>
          </a:p>
        </p:txBody>
      </p:sp>
      <p:sp>
        <p:nvSpPr>
          <p:cNvPr id="31749" name="Rectangle 106"/>
          <p:cNvSpPr>
            <a:spLocks noChangeArrowheads="1"/>
          </p:cNvSpPr>
          <p:nvPr/>
        </p:nvSpPr>
        <p:spPr bwMode="auto">
          <a:xfrm>
            <a:off x="5638800" y="1676400"/>
            <a:ext cx="3276600" cy="3352800"/>
          </a:xfrm>
          <a:prstGeom prst="rect">
            <a:avLst/>
          </a:prstGeom>
          <a:solidFill>
            <a:srgbClr val="CDCDCD"/>
          </a:solidFill>
          <a:ln w="9525">
            <a:noFill/>
            <a:miter lim="800000"/>
            <a:headEnd/>
            <a:tailEnd/>
          </a:ln>
        </p:spPr>
        <p:txBody>
          <a:bodyPr wrap="none" anchor="ctr"/>
          <a:lstStyle/>
          <a:p>
            <a:endParaRPr lang="en-US" sz="1600" b="1" dirty="0">
              <a:solidFill>
                <a:srgbClr val="0000B0"/>
              </a:solidFill>
            </a:endParaRPr>
          </a:p>
        </p:txBody>
      </p:sp>
      <p:sp>
        <p:nvSpPr>
          <p:cNvPr id="31750" name="Rectangle 107"/>
          <p:cNvSpPr>
            <a:spLocks noChangeArrowheads="1"/>
          </p:cNvSpPr>
          <p:nvPr/>
        </p:nvSpPr>
        <p:spPr bwMode="auto">
          <a:xfrm>
            <a:off x="5486400" y="1524000"/>
            <a:ext cx="3276600" cy="3352800"/>
          </a:xfrm>
          <a:prstGeom prst="rect">
            <a:avLst/>
          </a:prstGeom>
          <a:solidFill>
            <a:srgbClr val="E8E8E8"/>
          </a:solidFill>
          <a:ln w="9525">
            <a:noFill/>
            <a:miter lim="800000"/>
            <a:headEnd/>
            <a:tailEnd/>
          </a:ln>
        </p:spPr>
        <p:txBody>
          <a:bodyPr wrap="none" anchor="ctr"/>
          <a:lstStyle/>
          <a:p>
            <a:endParaRPr lang="en-US" sz="1600" b="1" dirty="0">
              <a:solidFill>
                <a:srgbClr val="0000B0"/>
              </a:solidFill>
            </a:endParaRPr>
          </a:p>
        </p:txBody>
      </p:sp>
      <p:sp>
        <p:nvSpPr>
          <p:cNvPr id="31751" name="AutoShape 108"/>
          <p:cNvSpPr>
            <a:spLocks noChangeArrowheads="1"/>
          </p:cNvSpPr>
          <p:nvPr/>
        </p:nvSpPr>
        <p:spPr bwMode="auto">
          <a:xfrm>
            <a:off x="6934200" y="4953000"/>
            <a:ext cx="609600" cy="304800"/>
          </a:xfrm>
          <a:prstGeom prst="downArrow">
            <a:avLst>
              <a:gd name="adj1" fmla="val 50000"/>
              <a:gd name="adj2" fmla="val 25000"/>
            </a:avLst>
          </a:prstGeom>
          <a:solidFill>
            <a:srgbClr val="CDCDCD"/>
          </a:solidFill>
          <a:ln w="9525">
            <a:noFill/>
            <a:miter lim="800000"/>
            <a:headEnd/>
            <a:tailEnd/>
          </a:ln>
        </p:spPr>
        <p:txBody>
          <a:bodyPr wrap="none" anchor="ctr"/>
          <a:lstStyle/>
          <a:p>
            <a:endParaRPr lang="en-US" sz="1600" b="1" dirty="0">
              <a:solidFill>
                <a:srgbClr val="0000B0"/>
              </a:solidFill>
            </a:endParaRPr>
          </a:p>
        </p:txBody>
      </p:sp>
      <p:sp>
        <p:nvSpPr>
          <p:cNvPr id="31752" name="Text Box 109"/>
          <p:cNvSpPr txBox="1">
            <a:spLocks noChangeArrowheads="1"/>
          </p:cNvSpPr>
          <p:nvPr/>
        </p:nvSpPr>
        <p:spPr bwMode="auto">
          <a:xfrm>
            <a:off x="5486400" y="5257800"/>
            <a:ext cx="3505200" cy="276999"/>
          </a:xfrm>
          <a:prstGeom prst="rect">
            <a:avLst/>
          </a:prstGeom>
          <a:noFill/>
          <a:ln w="9525">
            <a:noFill/>
            <a:miter lim="800000"/>
            <a:headEnd/>
            <a:tailEnd/>
          </a:ln>
        </p:spPr>
        <p:txBody>
          <a:bodyPr wrap="square">
            <a:spAutoFit/>
          </a:bodyPr>
          <a:lstStyle/>
          <a:p>
            <a:pPr algn="ctr">
              <a:spcBef>
                <a:spcPct val="50000"/>
              </a:spcBef>
              <a:buNone/>
            </a:pPr>
            <a:r>
              <a:rPr lang="en-US" sz="1200" b="1" dirty="0">
                <a:solidFill>
                  <a:srgbClr val="000000"/>
                </a:solidFill>
              </a:rPr>
              <a:t>To </a:t>
            </a:r>
            <a:r>
              <a:rPr lang="en-US" sz="1200" b="1" dirty="0" smtClean="0">
                <a:solidFill>
                  <a:srgbClr val="000000"/>
                </a:solidFill>
              </a:rPr>
              <a:t>Performance Requirements Development</a:t>
            </a:r>
            <a:endParaRPr lang="en-US" sz="1200" b="1" dirty="0">
              <a:solidFill>
                <a:srgbClr val="000000"/>
              </a:solidFill>
            </a:endParaRPr>
          </a:p>
        </p:txBody>
      </p:sp>
      <p:sp>
        <p:nvSpPr>
          <p:cNvPr id="31753" name="Text Box 110"/>
          <p:cNvSpPr txBox="1">
            <a:spLocks noChangeArrowheads="1"/>
          </p:cNvSpPr>
          <p:nvPr/>
        </p:nvSpPr>
        <p:spPr bwMode="auto">
          <a:xfrm>
            <a:off x="5486400" y="1600200"/>
            <a:ext cx="3276600" cy="274638"/>
          </a:xfrm>
          <a:prstGeom prst="rect">
            <a:avLst/>
          </a:prstGeom>
          <a:noFill/>
          <a:ln w="9525">
            <a:noFill/>
            <a:miter lim="800000"/>
            <a:headEnd/>
            <a:tailEnd/>
          </a:ln>
        </p:spPr>
        <p:txBody>
          <a:bodyPr>
            <a:spAutoFit/>
          </a:bodyPr>
          <a:lstStyle/>
          <a:p>
            <a:pPr algn="ctr">
              <a:spcBef>
                <a:spcPct val="50000"/>
              </a:spcBef>
              <a:buNone/>
            </a:pPr>
            <a:r>
              <a:rPr lang="en-US" sz="1200" b="1" dirty="0">
                <a:solidFill>
                  <a:srgbClr val="000000"/>
                </a:solidFill>
              </a:rPr>
              <a:t>Risk-Informed Decision Making (RIDM)</a:t>
            </a:r>
          </a:p>
        </p:txBody>
      </p:sp>
      <p:sp>
        <p:nvSpPr>
          <p:cNvPr id="31754" name="Text Box 111"/>
          <p:cNvSpPr txBox="1">
            <a:spLocks noChangeArrowheads="1"/>
          </p:cNvSpPr>
          <p:nvPr/>
        </p:nvSpPr>
        <p:spPr bwMode="auto">
          <a:xfrm>
            <a:off x="5638800" y="2001838"/>
            <a:ext cx="2971800" cy="588962"/>
          </a:xfrm>
          <a:prstGeom prst="rect">
            <a:avLst/>
          </a:prstGeom>
          <a:solidFill>
            <a:srgbClr val="CCECFF"/>
          </a:solidFill>
          <a:ln w="9525">
            <a:solidFill>
              <a:srgbClr val="0000FF"/>
            </a:solidFill>
            <a:miter lim="800000"/>
            <a:headEnd/>
            <a:tailEnd/>
          </a:ln>
        </p:spPr>
        <p:txBody>
          <a:bodyPr>
            <a:spAutoFit/>
          </a:bodyPr>
          <a:lstStyle/>
          <a:p>
            <a:pPr algn="ctr">
              <a:buNone/>
            </a:pPr>
            <a:r>
              <a:rPr lang="en-US" sz="1200" b="1" dirty="0">
                <a:solidFill>
                  <a:srgbClr val="000000"/>
                </a:solidFill>
              </a:rPr>
              <a:t>Identification of Alternatives</a:t>
            </a:r>
          </a:p>
          <a:p>
            <a:pPr algn="ctr">
              <a:buNone/>
            </a:pPr>
            <a:r>
              <a:rPr lang="en-US" sz="1000" dirty="0">
                <a:solidFill>
                  <a:srgbClr val="000000"/>
                </a:solidFill>
              </a:rPr>
              <a:t>Identify Decision Alternatives (Recognizing Opportunities) in the Context of Objectives</a:t>
            </a:r>
          </a:p>
        </p:txBody>
      </p:sp>
      <p:sp>
        <p:nvSpPr>
          <p:cNvPr id="31755" name="Text Box 112"/>
          <p:cNvSpPr txBox="1">
            <a:spLocks noChangeArrowheads="1"/>
          </p:cNvSpPr>
          <p:nvPr/>
        </p:nvSpPr>
        <p:spPr bwMode="auto">
          <a:xfrm>
            <a:off x="5638800" y="2895600"/>
            <a:ext cx="2971800" cy="738188"/>
          </a:xfrm>
          <a:prstGeom prst="rect">
            <a:avLst/>
          </a:prstGeom>
          <a:solidFill>
            <a:srgbClr val="CCECFF"/>
          </a:solidFill>
          <a:ln w="9525">
            <a:solidFill>
              <a:srgbClr val="0000FF"/>
            </a:solidFill>
            <a:miter lim="800000"/>
            <a:headEnd/>
            <a:tailEnd/>
          </a:ln>
        </p:spPr>
        <p:txBody>
          <a:bodyPr>
            <a:spAutoFit/>
          </a:bodyPr>
          <a:lstStyle/>
          <a:p>
            <a:pPr algn="ctr">
              <a:buNone/>
            </a:pPr>
            <a:r>
              <a:rPr lang="en-US" sz="1200" b="1" dirty="0">
                <a:solidFill>
                  <a:srgbClr val="000000"/>
                </a:solidFill>
              </a:rPr>
              <a:t>Risk Analysis of Alternatives</a:t>
            </a:r>
          </a:p>
          <a:p>
            <a:pPr algn="ctr">
              <a:buNone/>
            </a:pPr>
            <a:r>
              <a:rPr lang="en-US" sz="1000" dirty="0">
                <a:solidFill>
                  <a:srgbClr val="000000"/>
                </a:solidFill>
              </a:rPr>
              <a:t>Risk Analysis (Integrated Perspective) and Development of the Technical Basis for Deliberation</a:t>
            </a:r>
          </a:p>
        </p:txBody>
      </p:sp>
      <p:sp>
        <p:nvSpPr>
          <p:cNvPr id="31756" name="Text Box 113"/>
          <p:cNvSpPr txBox="1">
            <a:spLocks noChangeArrowheads="1"/>
          </p:cNvSpPr>
          <p:nvPr/>
        </p:nvSpPr>
        <p:spPr bwMode="auto">
          <a:xfrm>
            <a:off x="5638800" y="3906838"/>
            <a:ext cx="2971800" cy="892552"/>
          </a:xfrm>
          <a:prstGeom prst="rect">
            <a:avLst/>
          </a:prstGeom>
          <a:solidFill>
            <a:srgbClr val="CCECFF"/>
          </a:solidFill>
          <a:ln w="9525">
            <a:solidFill>
              <a:srgbClr val="0000FF"/>
            </a:solidFill>
            <a:miter lim="800000"/>
            <a:headEnd/>
            <a:tailEnd/>
          </a:ln>
        </p:spPr>
        <p:txBody>
          <a:bodyPr wrap="square">
            <a:spAutoFit/>
          </a:bodyPr>
          <a:lstStyle/>
          <a:p>
            <a:pPr algn="ctr">
              <a:buNone/>
            </a:pPr>
            <a:r>
              <a:rPr lang="en-US" sz="1200" b="1" dirty="0">
                <a:solidFill>
                  <a:srgbClr val="000000"/>
                </a:solidFill>
              </a:rPr>
              <a:t>Risk-Informed </a:t>
            </a:r>
            <a:r>
              <a:rPr lang="en-US" sz="1200" b="1" dirty="0" smtClean="0">
                <a:solidFill>
                  <a:srgbClr val="000000"/>
                </a:solidFill>
              </a:rPr>
              <a:t>Alternative Selection</a:t>
            </a:r>
            <a:endParaRPr lang="en-US" sz="1200" b="1" dirty="0">
              <a:solidFill>
                <a:srgbClr val="000000"/>
              </a:solidFill>
            </a:endParaRPr>
          </a:p>
          <a:p>
            <a:pPr algn="ctr">
              <a:buNone/>
            </a:pPr>
            <a:r>
              <a:rPr lang="en-US" sz="1000" dirty="0">
                <a:solidFill>
                  <a:srgbClr val="000000"/>
                </a:solidFill>
              </a:rPr>
              <a:t>Deliberate and Select an Alternative and Associated Performance Commitments Informed by (</a:t>
            </a:r>
            <a:r>
              <a:rPr lang="en-US" sz="1000" i="1" dirty="0">
                <a:solidFill>
                  <a:srgbClr val="000000"/>
                </a:solidFill>
              </a:rPr>
              <a:t>not solely based on</a:t>
            </a:r>
            <a:r>
              <a:rPr lang="en-US" sz="1000" dirty="0">
                <a:solidFill>
                  <a:srgbClr val="000000"/>
                </a:solidFill>
              </a:rPr>
              <a:t>) Risk Analysis</a:t>
            </a:r>
          </a:p>
        </p:txBody>
      </p:sp>
      <p:cxnSp>
        <p:nvCxnSpPr>
          <p:cNvPr id="31757" name="AutoShape 114"/>
          <p:cNvCxnSpPr>
            <a:cxnSpLocks noChangeShapeType="1"/>
            <a:stCxn id="31754" idx="2"/>
            <a:endCxn id="31755" idx="0"/>
          </p:cNvCxnSpPr>
          <p:nvPr/>
        </p:nvCxnSpPr>
        <p:spPr bwMode="auto">
          <a:xfrm rot="5400000">
            <a:off x="6972301" y="2743200"/>
            <a:ext cx="304800" cy="3175"/>
          </a:xfrm>
          <a:prstGeom prst="straightConnector1">
            <a:avLst/>
          </a:prstGeom>
          <a:noFill/>
          <a:ln w="12700">
            <a:solidFill>
              <a:srgbClr val="000000"/>
            </a:solidFill>
            <a:round/>
            <a:headEnd/>
            <a:tailEnd type="triangle" w="med" len="lg"/>
          </a:ln>
        </p:spPr>
      </p:cxnSp>
      <p:cxnSp>
        <p:nvCxnSpPr>
          <p:cNvPr id="31758" name="AutoShape 115"/>
          <p:cNvCxnSpPr>
            <a:cxnSpLocks noChangeShapeType="1"/>
            <a:stCxn id="31755" idx="2"/>
            <a:endCxn id="31756" idx="0"/>
          </p:cNvCxnSpPr>
          <p:nvPr/>
        </p:nvCxnSpPr>
        <p:spPr bwMode="auto">
          <a:xfrm rot="5400000">
            <a:off x="6988175" y="3770313"/>
            <a:ext cx="273050" cy="1588"/>
          </a:xfrm>
          <a:prstGeom prst="straightConnector1">
            <a:avLst/>
          </a:prstGeom>
          <a:noFill/>
          <a:ln w="12700">
            <a:solidFill>
              <a:srgbClr val="000000"/>
            </a:solidFill>
            <a:round/>
            <a:headEnd/>
            <a:tailEnd type="triangle" w="med" len="lg"/>
          </a:ln>
        </p:spPr>
      </p:cxnSp>
      <p:sp>
        <p:nvSpPr>
          <p:cNvPr id="15" name="AutoShape 108"/>
          <p:cNvSpPr>
            <a:spLocks noChangeArrowheads="1"/>
          </p:cNvSpPr>
          <p:nvPr/>
        </p:nvSpPr>
        <p:spPr bwMode="auto">
          <a:xfrm>
            <a:off x="6934200" y="5486400"/>
            <a:ext cx="609600" cy="304800"/>
          </a:xfrm>
          <a:prstGeom prst="downArrow">
            <a:avLst>
              <a:gd name="adj1" fmla="val 50000"/>
              <a:gd name="adj2" fmla="val 25000"/>
            </a:avLst>
          </a:prstGeom>
          <a:solidFill>
            <a:srgbClr val="CDCDCD"/>
          </a:solidFill>
          <a:ln w="9525">
            <a:noFill/>
            <a:miter lim="800000"/>
            <a:headEnd/>
            <a:tailEnd/>
          </a:ln>
        </p:spPr>
        <p:txBody>
          <a:bodyPr wrap="none" anchor="ctr"/>
          <a:lstStyle/>
          <a:p>
            <a:endParaRPr lang="en-US" sz="1600" b="1" dirty="0">
              <a:solidFill>
                <a:srgbClr val="0000B0"/>
              </a:solidFill>
            </a:endParaRPr>
          </a:p>
        </p:txBody>
      </p:sp>
      <p:sp>
        <p:nvSpPr>
          <p:cNvPr id="17" name="Text Box 109"/>
          <p:cNvSpPr txBox="1">
            <a:spLocks noChangeArrowheads="1"/>
          </p:cNvSpPr>
          <p:nvPr/>
        </p:nvSpPr>
        <p:spPr bwMode="auto">
          <a:xfrm>
            <a:off x="6019800" y="5791200"/>
            <a:ext cx="2487612" cy="276999"/>
          </a:xfrm>
          <a:prstGeom prst="rect">
            <a:avLst/>
          </a:prstGeom>
          <a:noFill/>
          <a:ln w="9525">
            <a:noFill/>
            <a:miter lim="800000"/>
            <a:headEnd/>
            <a:tailEnd/>
          </a:ln>
        </p:spPr>
        <p:txBody>
          <a:bodyPr>
            <a:spAutoFit/>
          </a:bodyPr>
          <a:lstStyle/>
          <a:p>
            <a:pPr algn="ctr">
              <a:spcBef>
                <a:spcPct val="50000"/>
              </a:spcBef>
              <a:buNone/>
            </a:pPr>
            <a:r>
              <a:rPr lang="en-US" sz="1200" b="1" dirty="0" smtClean="0">
                <a:solidFill>
                  <a:srgbClr val="000000"/>
                </a:solidFill>
              </a:rPr>
              <a:t>CRM</a:t>
            </a:r>
            <a:endParaRPr lang="en-US" sz="1200" b="1" dirty="0">
              <a:solidFill>
                <a:srgbClr val="000000"/>
              </a:solidFill>
            </a:endParaRPr>
          </a:p>
        </p:txBody>
      </p:sp>
    </p:spTree>
    <p:extLst>
      <p:ext uri="{BB962C8B-B14F-4D97-AF65-F5344CB8AC3E}">
        <p14:creationId xmlns:p14="http://schemas.microsoft.com/office/powerpoint/2010/main" val="1146811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sma">
  <a:themeElements>
    <a:clrScheme name="osma 8">
      <a:dk1>
        <a:srgbClr val="919191"/>
      </a:dk1>
      <a:lt1>
        <a:srgbClr val="FFFFCC"/>
      </a:lt1>
      <a:dk2>
        <a:srgbClr val="003399"/>
      </a:dk2>
      <a:lt2>
        <a:srgbClr val="FF5050"/>
      </a:lt2>
      <a:accent1>
        <a:srgbClr val="618FFD"/>
      </a:accent1>
      <a:accent2>
        <a:srgbClr val="00AE00"/>
      </a:accent2>
      <a:accent3>
        <a:srgbClr val="AAADCA"/>
      </a:accent3>
      <a:accent4>
        <a:srgbClr val="DADAAE"/>
      </a:accent4>
      <a:accent5>
        <a:srgbClr val="B7C6FE"/>
      </a:accent5>
      <a:accent6>
        <a:srgbClr val="009D00"/>
      </a:accent6>
      <a:hlink>
        <a:srgbClr val="FC0128"/>
      </a:hlink>
      <a:folHlink>
        <a:srgbClr val="CECECE"/>
      </a:folHlink>
    </a:clrScheme>
    <a:fontScheme name="os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0000B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0000B0"/>
            </a:solidFill>
            <a:effectLst/>
            <a:latin typeface="Arial" charset="0"/>
          </a:defRPr>
        </a:defPPr>
      </a:lstStyle>
    </a:lnDef>
  </a:objectDefaults>
  <a:extraClrSchemeLst>
    <a:extraClrScheme>
      <a:clrScheme name="osm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sm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m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m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m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sm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sma 8">
        <a:dk1>
          <a:srgbClr val="919191"/>
        </a:dk1>
        <a:lt1>
          <a:srgbClr val="FFFFCC"/>
        </a:lt1>
        <a:dk2>
          <a:srgbClr val="003399"/>
        </a:dk2>
        <a:lt2>
          <a:srgbClr val="FF5050"/>
        </a:lt2>
        <a:accent1>
          <a:srgbClr val="618FFD"/>
        </a:accent1>
        <a:accent2>
          <a:srgbClr val="00AE00"/>
        </a:accent2>
        <a:accent3>
          <a:srgbClr val="AAADCA"/>
        </a:accent3>
        <a:accent4>
          <a:srgbClr val="DADAAE"/>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135501</TotalTime>
  <Words>3774</Words>
  <Application>Microsoft Office PowerPoint</Application>
  <PresentationFormat>On-screen Show (4:3)</PresentationFormat>
  <Paragraphs>542</Paragraphs>
  <Slides>47</Slides>
  <Notes>32</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4</vt:i4>
      </vt:variant>
      <vt:variant>
        <vt:lpstr>Slide Titles</vt:lpstr>
      </vt:variant>
      <vt:variant>
        <vt:i4>47</vt:i4>
      </vt:variant>
    </vt:vector>
  </HeadingPairs>
  <TitlesOfParts>
    <vt:vector size="65" baseType="lpstr">
      <vt:lpstr>ＭＳ Ｐゴシック</vt:lpstr>
      <vt:lpstr>Arial</vt:lpstr>
      <vt:lpstr>Calibri</vt:lpstr>
      <vt:lpstr>Comic Sans MS</vt:lpstr>
      <vt:lpstr>Courier New</vt:lpstr>
      <vt:lpstr>Symbol</vt:lpstr>
      <vt:lpstr>Times New Roman</vt:lpstr>
      <vt:lpstr>Wingdings</vt:lpstr>
      <vt:lpstr>Custom Design</vt:lpstr>
      <vt:lpstr>2_Custom Design</vt:lpstr>
      <vt:lpstr>1_Custom Design</vt:lpstr>
      <vt:lpstr>osma</vt:lpstr>
      <vt:lpstr>3_Custom Design</vt:lpstr>
      <vt:lpstr>4_Custom Design</vt:lpstr>
      <vt:lpstr>Picture</vt:lpstr>
      <vt:lpstr>Visio</vt:lpstr>
      <vt:lpstr>Equation</vt:lpstr>
      <vt:lpstr>Bitmap Image</vt:lpstr>
      <vt:lpstr>PowerPoint Presentation</vt:lpstr>
      <vt:lpstr>Agenda</vt:lpstr>
      <vt:lpstr>Introductory Material – Definitions</vt:lpstr>
      <vt:lpstr>Reliability Engineering</vt:lpstr>
      <vt:lpstr>Safety</vt:lpstr>
      <vt:lpstr>Risk Assessment</vt:lpstr>
      <vt:lpstr>Risk Management</vt:lpstr>
      <vt:lpstr>PowerPoint Presentation</vt:lpstr>
      <vt:lpstr>The RIDM Process</vt:lpstr>
      <vt:lpstr>The Continuous Risk Management (CRM) Process</vt:lpstr>
      <vt:lpstr>PowerPoint Presentation</vt:lpstr>
      <vt:lpstr>Probability</vt:lpstr>
      <vt:lpstr>Probability Basic Rules</vt:lpstr>
      <vt:lpstr>Probability Basic Rules</vt:lpstr>
      <vt:lpstr>Probability Basic Rules</vt:lpstr>
      <vt:lpstr>PowerPoint Presentation</vt:lpstr>
      <vt:lpstr>PowerPoint Presentation</vt:lpstr>
      <vt:lpstr> Risk Assessment Tools and Techniques </vt:lpstr>
      <vt:lpstr>The Risk Matrix</vt:lpstr>
      <vt:lpstr>Standardized Agency 5x5 Risk Matrix</vt:lpstr>
      <vt:lpstr>Risk Matrix is a Communication Tool</vt:lpstr>
      <vt:lpstr>Risk Matrix</vt:lpstr>
      <vt:lpstr>Probabilistic Risk Assessment (PRA)</vt:lpstr>
      <vt:lpstr>PowerPoint Presentation</vt:lpstr>
      <vt:lpstr>Probabilistic Risk Assessment (PRA)  The Skills Needed</vt:lpstr>
      <vt:lpstr>PowerPoint Presentation</vt:lpstr>
      <vt:lpstr>PowerPoint Presentation</vt:lpstr>
      <vt:lpstr>Fault Tree Analysis (FTA)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Bayesian Analysis</vt:lpstr>
      <vt:lpstr>Bayesian Analysis</vt:lpstr>
      <vt:lpstr>Bayesian Analysis</vt:lpstr>
      <vt:lpstr>PowerPoint Presentation</vt:lpstr>
      <vt:lpstr>PowerPoint Presentation</vt:lpstr>
      <vt:lpstr>Risk Assessment Related Tools and Techniques</vt:lpstr>
      <vt:lpstr>References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Nasa Safety Center</dc:creator>
  <cp:lastModifiedBy>Safie Dr, Fayssal M. (MSFC-QD01)</cp:lastModifiedBy>
  <cp:revision>2596</cp:revision>
  <cp:lastPrinted>2014-10-09T15:54:41Z</cp:lastPrinted>
  <dcterms:created xsi:type="dcterms:W3CDTF">2009-07-07T13:14:47Z</dcterms:created>
  <dcterms:modified xsi:type="dcterms:W3CDTF">2015-10-22T18:38:17Z</dcterms:modified>
</cp:coreProperties>
</file>