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9"/>
  </p:notesMasterIdLst>
  <p:handoutMasterIdLst>
    <p:handoutMasterId r:id="rId20"/>
  </p:handoutMasterIdLst>
  <p:sldIdLst>
    <p:sldId id="1209" r:id="rId2"/>
    <p:sldId id="1280" r:id="rId3"/>
    <p:sldId id="1267" r:id="rId4"/>
    <p:sldId id="1279" r:id="rId5"/>
    <p:sldId id="1281" r:id="rId6"/>
    <p:sldId id="1282" r:id="rId7"/>
    <p:sldId id="1283" r:id="rId8"/>
    <p:sldId id="1284" r:id="rId9"/>
    <p:sldId id="1291" r:id="rId10"/>
    <p:sldId id="1285" r:id="rId11"/>
    <p:sldId id="1286" r:id="rId12"/>
    <p:sldId id="1289" r:id="rId13"/>
    <p:sldId id="1287" r:id="rId14"/>
    <p:sldId id="1288" r:id="rId15"/>
    <p:sldId id="1292" r:id="rId16"/>
    <p:sldId id="1290" r:id="rId17"/>
    <p:sldId id="1266" r:id="rId18"/>
  </p:sldIdLst>
  <p:sldSz cx="9144000" cy="6858000" type="letter"/>
  <p:notesSz cx="70104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25" userDrawn="1">
          <p15:clr>
            <a:srgbClr val="A4A3A4"/>
          </p15:clr>
        </p15:guide>
        <p15:guide id="4" pos="888" userDrawn="1">
          <p15:clr>
            <a:srgbClr val="A4A3A4"/>
          </p15:clr>
        </p15:guide>
        <p15:guide id="5" pos="4529">
          <p15:clr>
            <a:srgbClr val="A4A3A4"/>
          </p15:clr>
        </p15:guide>
        <p15:guide id="6" pos="111">
          <p15:clr>
            <a:srgbClr val="A4A3A4"/>
          </p15:clr>
        </p15:guide>
        <p15:guide id="7" orient="horz" pos="11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4D7F"/>
    <a:srgbClr val="111111"/>
    <a:srgbClr val="4D4D4D"/>
    <a:srgbClr val="FFC27F"/>
    <a:srgbClr val="FFB600"/>
    <a:srgbClr val="3DFF07"/>
    <a:srgbClr val="446BE6"/>
    <a:srgbClr val="1B1B1B"/>
    <a:srgbClr val="09C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23" autoAdjust="0"/>
    <p:restoredTop sz="92701" autoAdjust="0"/>
  </p:normalViewPr>
  <p:slideViewPr>
    <p:cSldViewPr snapToGrid="0">
      <p:cViewPr varScale="1">
        <p:scale>
          <a:sx n="64" d="100"/>
          <a:sy n="64" d="100"/>
        </p:scale>
        <p:origin x="1656" y="36"/>
      </p:cViewPr>
      <p:guideLst>
        <p:guide orient="horz" pos="2160"/>
        <p:guide pos="2880"/>
        <p:guide orient="horz" pos="825"/>
        <p:guide pos="888"/>
        <p:guide pos="4529"/>
        <p:guide pos="111"/>
        <p:guide orient="horz" pos="1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7" d="100"/>
        <a:sy n="197" d="100"/>
      </p:scale>
      <p:origin x="0" y="1776"/>
    </p:cViewPr>
  </p:sorterViewPr>
  <p:notesViewPr>
    <p:cSldViewPr snapToGrid="0">
      <p:cViewPr varScale="1">
        <p:scale>
          <a:sx n="96" d="100"/>
          <a:sy n="96" d="100"/>
        </p:scale>
        <p:origin x="351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14071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latin typeface="KBbubblegum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DE3DB3F-DB08-4C4E-AA2B-517888AAEBB4}" type="datetimeFigureOut">
              <a:rPr lang="en-US" altLang="en-US">
                <a:latin typeface="KBbubblegum"/>
                <a:ea typeface="KBbubblegum"/>
              </a:rPr>
              <a:pPr/>
              <a:t>10/24/2018</a:t>
            </a:fld>
            <a:endParaRPr lang="en-US" altLang="en-US" dirty="0">
              <a:latin typeface="KBbubblegum"/>
              <a:ea typeface="KBbubblegum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14071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>
              <a:latin typeface="KBbubblegum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092CEBD-7DE9-41E0-A6FC-421FA31ED488}" type="slidenum">
              <a:rPr lang="en-US" altLang="en-US">
                <a:latin typeface="KBbubblegum"/>
                <a:ea typeface="KBbubblegum"/>
              </a:rPr>
              <a:pPr/>
              <a:t>‹#›</a:t>
            </a:fld>
            <a:endParaRPr lang="en-US" altLang="en-US" dirty="0">
              <a:latin typeface="KBbubblegum"/>
              <a:ea typeface="KBbubblegum"/>
            </a:endParaRPr>
          </a:p>
        </p:txBody>
      </p:sp>
    </p:spTree>
    <p:extLst>
      <p:ext uri="{BB962C8B-B14F-4D97-AF65-F5344CB8AC3E}">
        <p14:creationId xmlns:p14="http://schemas.microsoft.com/office/powerpoint/2010/main" val="1651700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14071" fontAlgn="auto">
              <a:spcBef>
                <a:spcPts val="0"/>
              </a:spcBef>
              <a:spcAft>
                <a:spcPts val="0"/>
              </a:spcAft>
              <a:defRPr sz="1200" dirty="0">
                <a:latin typeface="KBbubblegum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KBbubblegum"/>
                <a:ea typeface="KBbubblegum"/>
              </a:defRPr>
            </a:lvl1pPr>
          </a:lstStyle>
          <a:p>
            <a:fld id="{6F80F506-2D7B-4D0A-85BF-B6A7D6871227}" type="datetimeFigureOut">
              <a:rPr lang="en-US" altLang="en-US" smtClean="0"/>
              <a:pPr/>
              <a:t>10/24/2018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14071" fontAlgn="auto">
              <a:spcBef>
                <a:spcPts val="0"/>
              </a:spcBef>
              <a:spcAft>
                <a:spcPts val="0"/>
              </a:spcAft>
              <a:defRPr sz="1200" dirty="0">
                <a:latin typeface="KBbubblegum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KBbubblegum"/>
                <a:ea typeface="KBbubblegum"/>
              </a:defRPr>
            </a:lvl1pPr>
          </a:lstStyle>
          <a:p>
            <a:fld id="{5AFF078A-C099-4C72-B90F-9EC2A8FDDFF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7685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Bbubblegum"/>
        <a:ea typeface="KBbubblegum"/>
        <a:cs typeface="+mn-cs"/>
      </a:defRPr>
    </a:lvl1pPr>
    <a:lvl2pPr marL="4556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Bbubblegum"/>
        <a:ea typeface="KBbubblegum"/>
        <a:cs typeface="+mn-cs"/>
      </a:defRPr>
    </a:lvl2pPr>
    <a:lvl3pPr marL="9128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Bbubblegum"/>
        <a:ea typeface="KBbubblegum"/>
        <a:cs typeface="+mn-cs"/>
      </a:defRPr>
    </a:lvl3pPr>
    <a:lvl4pPr marL="13700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Bbubblegum"/>
        <a:ea typeface="KBbubblegum"/>
        <a:cs typeface="+mn-cs"/>
      </a:defRPr>
    </a:lvl4pPr>
    <a:lvl5pPr marL="1827213" algn="l" defTabSz="4556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KBbubblegum"/>
        <a:ea typeface="KBbubblegum"/>
        <a:cs typeface="+mn-cs"/>
      </a:defRPr>
    </a:lvl5pPr>
    <a:lvl6pPr marL="228518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457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48478" y="4416425"/>
            <a:ext cx="6539948" cy="45983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078A-C099-4C72-B90F-9EC2A8FDDFF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80258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1002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3502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58924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9629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r>
              <a:rPr lang="en-US" altLang="en-US" dirty="0" smtClean="0">
                <a:latin typeface="Arial" panose="020B0604020202020204" pitchFamily="34" charset="0"/>
              </a:rPr>
              <a:t>Thank you for your time. I hope this is a good introduction to what we do. I’d be glad to answer questions, but I also hope you will explore Marshall through the web site you see up there. There’s a lot to learn and a lot to be enthusiastic about.</a:t>
            </a:r>
          </a:p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8799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485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 eaLnBrk="1" hangingPunct="1">
              <a:spcBef>
                <a:spcPct val="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6999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r>
              <a:rPr lang="en-US" altLang="en-US" dirty="0" smtClean="0">
                <a:latin typeface="Arial" panose="020B0604020202020204" pitchFamily="34" charset="0"/>
              </a:rPr>
              <a:t>Requires</a:t>
            </a:r>
            <a:r>
              <a:rPr lang="en-US" altLang="en-US" baseline="0" dirty="0" smtClean="0">
                <a:latin typeface="Arial" panose="020B0604020202020204" pitchFamily="34" charset="0"/>
              </a:rPr>
              <a:t> power supply with specific voltage and proper polarity to perform its intended function</a:t>
            </a: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18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4328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9069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714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5834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0275"/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2ACC465-2A3D-4343-A77B-B524F18B1CC4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684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2333" y="6080125"/>
            <a:ext cx="960438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376238"/>
            <a:ext cx="22050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00" dirty="0">
                <a:solidFill>
                  <a:srgbClr val="F8F8F8"/>
                </a:solidFill>
                <a:latin typeface="+mj-lt"/>
                <a:ea typeface="KBbubblegum"/>
              </a:rPr>
              <a:t>National Aeronautics and Space Administration</a:t>
            </a:r>
            <a:endParaRPr lang="en-US" altLang="en-US" dirty="0">
              <a:solidFill>
                <a:srgbClr val="F8F8F8"/>
              </a:solidFill>
              <a:latin typeface="+mj-lt"/>
              <a:ea typeface="KBbubblegum"/>
            </a:endParaRP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0" y="6610350"/>
            <a:ext cx="12366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00" dirty="0">
                <a:solidFill>
                  <a:srgbClr val="FFFFFF"/>
                </a:solidFill>
                <a:latin typeface="+mj-lt"/>
                <a:ea typeface="KBbubblegum"/>
                <a:cs typeface="KBbubblegum"/>
              </a:rPr>
              <a:t>www.nasa.gov/sls</a:t>
            </a: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190363" y="4585361"/>
            <a:ext cx="3684242" cy="1046440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14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1pPr>
            <a:lvl2pPr marL="1588" indent="0" algn="r">
              <a:buNone/>
              <a:defRPr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2pPr>
            <a:lvl3pPr marL="1588" indent="0" algn="r">
              <a:buNone/>
              <a:defRPr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3pPr>
            <a:lvl4pPr marL="1588" indent="0" algn="r">
              <a:buNone/>
              <a:defRPr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01063561"/>
      </p:ext>
    </p:extLst>
  </p:cSld>
  <p:clrMapOvr>
    <a:masterClrMapping/>
  </p:clrMapOvr>
  <p:transition spd="slow"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37" y="1"/>
            <a:ext cx="8310547" cy="86394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37" y="1144108"/>
            <a:ext cx="7985125" cy="49397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4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20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2pPr>
            <a:lvl3pPr marL="168275" indent="-168275">
              <a:lnSpc>
                <a:spcPct val="100000"/>
              </a:lnSpc>
              <a:buClrTx/>
              <a:buFont typeface="Arial"/>
              <a:buChar char="•"/>
              <a:defRPr sz="18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3pPr>
            <a:lvl4pPr marL="401638" indent="0">
              <a:lnSpc>
                <a:spcPct val="100000"/>
              </a:lnSpc>
              <a:buClr>
                <a:srgbClr val="DD6016"/>
              </a:buClr>
              <a:buFontTx/>
              <a:buNone/>
              <a:defRPr sz="16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4pPr>
            <a:lvl5pPr marL="627063" indent="0">
              <a:lnSpc>
                <a:spcPct val="100000"/>
              </a:lnSpc>
              <a:buClr>
                <a:srgbClr val="DD6016"/>
              </a:buClr>
              <a:buFontTx/>
              <a:buNone/>
              <a:defRPr sz="12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57996" y="6498024"/>
            <a:ext cx="7586003" cy="359976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b="1" i="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1pPr>
            <a:lvl2pPr marL="338018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566534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739512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922009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743152" y="6610350"/>
            <a:ext cx="1400848" cy="247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>
                <a:ea typeface="KBbubblegum"/>
                <a:cs typeface="KBbubblegum"/>
              </a:rPr>
              <a:t>0059_K-8 Ambassador.</a:t>
            </a:r>
            <a:fld id="{B88D4E00-537A-4DD2-A84E-FED1B6A8DF34}" type="slidenum">
              <a:rPr lang="en-US" altLang="en-US" smtClean="0">
                <a:ea typeface="KBbubblegum"/>
                <a:cs typeface="KBbubblegum"/>
              </a:rPr>
              <a:pPr/>
              <a:t>‹#›</a:t>
            </a:fld>
            <a:endParaRPr lang="en-US" altLang="en-US" dirty="0">
              <a:ea typeface="KBbubblegum"/>
              <a:cs typeface="KBbubblegum"/>
            </a:endParaRPr>
          </a:p>
        </p:txBody>
      </p:sp>
    </p:spTree>
    <p:extLst>
      <p:ext uri="{BB962C8B-B14F-4D97-AF65-F5344CB8AC3E}">
        <p14:creationId xmlns:p14="http://schemas.microsoft.com/office/powerpoint/2010/main" val="4006895271"/>
      </p:ext>
    </p:extLst>
  </p:cSld>
  <p:clrMapOvr>
    <a:masterClrMapping/>
  </p:clrMapOvr>
  <p:transition spd="slow"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467" y="0"/>
            <a:ext cx="8303933" cy="86394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743152" y="6610350"/>
            <a:ext cx="1400848" cy="247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>
                <a:ea typeface="KBbubblegum"/>
                <a:cs typeface="KBbubblegum"/>
              </a:rPr>
              <a:t>0059_K-8 Ambassador.</a:t>
            </a:r>
            <a:fld id="{B88D4E00-537A-4DD2-A84E-FED1B6A8DF34}" type="slidenum">
              <a:rPr lang="en-US" altLang="en-US" smtClean="0">
                <a:ea typeface="KBbubblegum"/>
                <a:cs typeface="KBbubblegum"/>
              </a:rPr>
              <a:pPr/>
              <a:t>‹#›</a:t>
            </a:fld>
            <a:endParaRPr lang="en-US" altLang="en-US" dirty="0">
              <a:ea typeface="KBbubblegum"/>
              <a:cs typeface="KBbubblegum"/>
            </a:endParaRPr>
          </a:p>
        </p:txBody>
      </p:sp>
    </p:spTree>
    <p:extLst>
      <p:ext uri="{BB962C8B-B14F-4D97-AF65-F5344CB8AC3E}">
        <p14:creationId xmlns:p14="http://schemas.microsoft.com/office/powerpoint/2010/main" val="2748424407"/>
      </p:ext>
    </p:extLst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>
                <a:ea typeface="KBbubblegum"/>
                <a:cs typeface="KBbubblegum"/>
              </a:rPr>
              <a:t>0059_K-8 Ambassador.</a:t>
            </a:r>
            <a:fld id="{B88D4E00-537A-4DD2-A84E-FED1B6A8DF34}" type="slidenum">
              <a:rPr lang="en-US" altLang="en-US" smtClean="0">
                <a:ea typeface="KBbubblegum"/>
                <a:cs typeface="KBbubblegum"/>
              </a:rPr>
              <a:pPr/>
              <a:t>‹#›</a:t>
            </a:fld>
            <a:endParaRPr lang="en-US" altLang="en-US" dirty="0">
              <a:ea typeface="KBbubblegum"/>
              <a:cs typeface="KBbubblegum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5467" y="0"/>
            <a:ext cx="8303933" cy="86394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08519"/>
      </p:ext>
    </p:extLst>
  </p:cSld>
  <p:clrMapOvr>
    <a:masterClrMapping/>
  </p:clrMapOvr>
  <p:transition spd="slow"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>
                <a:ea typeface="KBbubblegum"/>
                <a:cs typeface="KBbubblegum"/>
              </a:rPr>
              <a:t>8206_K-8 Ambassador.</a:t>
            </a:r>
            <a:fld id="{B88D4E00-537A-4DD2-A84E-FED1B6A8DF34}" type="slidenum">
              <a:rPr lang="en-US" altLang="en-US" smtClean="0">
                <a:ea typeface="KBbubblegum"/>
                <a:cs typeface="KBbubblegum"/>
              </a:rPr>
              <a:pPr/>
              <a:t>‹#›</a:t>
            </a:fld>
            <a:endParaRPr lang="en-US" altLang="en-US" dirty="0">
              <a:ea typeface="KBbubblegum"/>
              <a:cs typeface="KBbubblegum"/>
            </a:endParaRPr>
          </a:p>
        </p:txBody>
      </p:sp>
    </p:spTree>
    <p:extLst>
      <p:ext uri="{BB962C8B-B14F-4D97-AF65-F5344CB8AC3E}">
        <p14:creationId xmlns:p14="http://schemas.microsoft.com/office/powerpoint/2010/main" val="3840215981"/>
      </p:ext>
    </p:extLst>
  </p:cSld>
  <p:clrMapOvr>
    <a:masterClrMapping/>
  </p:clrMapOvr>
  <p:transition spd="slow"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smtClean="0">
                <a:ea typeface="KBbubblegum"/>
                <a:cs typeface="KBbubblegum"/>
              </a:rPr>
              <a:t>8206_K-8 Ambassador.</a:t>
            </a:r>
            <a:fld id="{B88D4E00-537A-4DD2-A84E-FED1B6A8DF34}" type="slidenum">
              <a:rPr lang="en-US" altLang="en-US" smtClean="0">
                <a:ea typeface="KBbubblegum"/>
                <a:cs typeface="KBbubblegum"/>
              </a:rPr>
              <a:pPr/>
              <a:t>‹#›</a:t>
            </a:fld>
            <a:endParaRPr lang="en-US" altLang="en-US" dirty="0">
              <a:ea typeface="KBbubblegum"/>
              <a:cs typeface="KBbubblegum"/>
            </a:endParaRPr>
          </a:p>
        </p:txBody>
      </p:sp>
    </p:spTree>
    <p:extLst>
      <p:ext uri="{BB962C8B-B14F-4D97-AF65-F5344CB8AC3E}">
        <p14:creationId xmlns:p14="http://schemas.microsoft.com/office/powerpoint/2010/main" val="2799030510"/>
      </p:ext>
    </p:extLst>
  </p:cSld>
  <p:clrMapOvr>
    <a:masterClrMapping/>
  </p:clrMapOvr>
  <p:transition spd="slow"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7296.</a:t>
            </a:r>
            <a:fld id="{1D1193DC-5C19-4B95-9E2C-0F76805414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781800"/>
            <a:ext cx="23622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National Aeronautics and Space Administration</a:t>
            </a:r>
            <a:br>
              <a:rPr lang="en-US"/>
            </a:b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2778125" y="6538913"/>
            <a:ext cx="3587750" cy="3190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32062"/>
      </p:ext>
    </p:extLst>
  </p:cSld>
  <p:clrMapOvr>
    <a:masterClrMapping/>
  </p:clrMapOvr>
  <p:transition advClick="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743152" y="6610350"/>
            <a:ext cx="1400848" cy="247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600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altLang="en-US" dirty="0" smtClean="0">
                <a:ea typeface="KBbubblegum"/>
                <a:cs typeface="KBbubblegum"/>
              </a:rPr>
              <a:t>0059_K-8 Ambassador.</a:t>
            </a:r>
            <a:fld id="{B88D4E00-537A-4DD2-A84E-FED1B6A8DF34}" type="slidenum">
              <a:rPr lang="en-US" altLang="en-US" smtClean="0">
                <a:ea typeface="KBbubblegum"/>
                <a:cs typeface="KBbubblegum"/>
              </a:rPr>
              <a:pPr/>
              <a:t>‹#›</a:t>
            </a:fld>
            <a:endParaRPr lang="en-US" altLang="en-US" dirty="0">
              <a:ea typeface="KBbubblegum"/>
              <a:cs typeface="KBbubblegum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82101" y="127007"/>
            <a:ext cx="8310548" cy="860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449843" y="6610350"/>
            <a:ext cx="981659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700" dirty="0">
                <a:solidFill>
                  <a:srgbClr val="FFFFFF"/>
                </a:solidFill>
                <a:latin typeface="+mj-lt"/>
                <a:ea typeface="KBbubblegum"/>
                <a:cs typeface="KBbubblegum"/>
              </a:rPr>
              <a:t>www.nasa.gov/sls</a:t>
            </a:r>
          </a:p>
        </p:txBody>
      </p:sp>
      <p:pic>
        <p:nvPicPr>
          <p:cNvPr id="15" name="Picture 14" descr="slsmark_white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178" y="6511588"/>
            <a:ext cx="465667" cy="34641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9" r:id="rId6"/>
    <p:sldLayoutId id="2147483763" r:id="rId7"/>
  </p:sldLayoutIdLst>
  <p:transition spd="slow" advClick="0" advTm="0"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i="0" kern="1200" spc="200">
          <a:solidFill>
            <a:srgbClr val="FFFFFF"/>
          </a:solidFill>
          <a:effectLst>
            <a:outerShdw blurRad="38100" dist="38100" dir="2700000" algn="tl" rotWithShape="0">
              <a:srgbClr val="000000">
                <a:alpha val="43000"/>
              </a:srgbClr>
            </a:outerShdw>
          </a:effectLst>
          <a:latin typeface="Century Gothic"/>
          <a:ea typeface="KBbubblegum"/>
          <a:cs typeface="Century Gothic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pitchFamily="-108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pitchFamily="-108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pitchFamily="-108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Century Gothic" panose="020B0502020202020204" pitchFamily="34" charset="0"/>
          <a:ea typeface="MS PGothic" panose="020B0600070205080204" pitchFamily="34" charset="-128"/>
          <a:cs typeface="ＭＳ Ｐゴシック" pitchFamily="-108" charset="-128"/>
        </a:defRPr>
      </a:lvl5pPr>
      <a:lvl6pPr marL="410144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289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433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0577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336550" indent="-336550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SzPct val="100000"/>
        <a:buFont typeface="Wingdings" panose="05000000000000000000" pitchFamily="2" charset="2"/>
        <a:buChar char="u"/>
        <a:defRPr sz="2000" b="1">
          <a:solidFill>
            <a:schemeClr val="bg2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454025" indent="-115888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Font typeface="Arial" panose="020B0604020202020204" pitchFamily="34" charset="0"/>
        <a:buChar char="•"/>
        <a:defRPr>
          <a:solidFill>
            <a:schemeClr val="bg2"/>
          </a:solidFill>
          <a:latin typeface="+mn-lt"/>
          <a:ea typeface="MS PGothic" panose="020B0600070205080204" pitchFamily="34" charset="-128"/>
          <a:cs typeface="Arial Narrow"/>
        </a:defRPr>
      </a:lvl2pPr>
      <a:lvl3pPr marL="677863" indent="-111125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SzPct val="90000"/>
        <a:buFont typeface="Lucida Grande" charset="0"/>
        <a:buChar char="‒"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850900" indent="-111125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Font typeface="Arial" panose="020B0604020202020204" pitchFamily="34" charset="0"/>
        <a:buChar char="•"/>
        <a:defRPr sz="140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038225" indent="-115888" algn="l" rtl="0" eaLnBrk="1" fontAlgn="base" hangingPunct="1">
        <a:spcBef>
          <a:spcPct val="0"/>
        </a:spcBef>
        <a:spcAft>
          <a:spcPct val="0"/>
        </a:spcAft>
        <a:buClr>
          <a:srgbClr val="F68B00"/>
        </a:buClr>
        <a:buFont typeface="Lucida Grande" charset="0"/>
        <a:buChar char="‒"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2466564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670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6853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699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4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89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33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577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721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866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01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15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373907" y="5525843"/>
            <a:ext cx="2466665" cy="738664"/>
          </a:xfrm>
        </p:spPr>
        <p:txBody>
          <a:bodyPr/>
          <a:lstStyle/>
          <a:p>
            <a:pPr algn="l"/>
            <a:r>
              <a:rPr lang="en-US" altLang="en-US" dirty="0" smtClean="0"/>
              <a:t>Mohammad Al Hassan</a:t>
            </a:r>
          </a:p>
          <a:p>
            <a:pPr algn="l"/>
            <a:r>
              <a:rPr lang="en-US" altLang="en-US" dirty="0" smtClean="0"/>
              <a:t>Paul Britton</a:t>
            </a:r>
          </a:p>
          <a:p>
            <a:pPr algn="l"/>
            <a:r>
              <a:rPr lang="en-US" altLang="en-US" dirty="0" smtClean="0"/>
              <a:t>NASA</a:t>
            </a:r>
          </a:p>
        </p:txBody>
      </p:sp>
      <p:sp>
        <p:nvSpPr>
          <p:cNvPr id="7" name="Text Placeholder 13"/>
          <p:cNvSpPr txBox="1">
            <a:spLocks/>
          </p:cNvSpPr>
          <p:nvPr/>
        </p:nvSpPr>
        <p:spPr>
          <a:xfrm>
            <a:off x="0" y="677108"/>
            <a:ext cx="6813175" cy="1631216"/>
          </a:xfrm>
          <a:prstGeom prst="rect">
            <a:avLst/>
          </a:prstGeom>
          <a:solidFill>
            <a:schemeClr val="bg2">
              <a:lumMod val="95000"/>
              <a:lumOff val="5000"/>
            </a:schemeClr>
          </a:solidFill>
        </p:spPr>
        <p:txBody>
          <a:bodyPr vert="horz" wrap="square" anchor="b">
            <a:spAutoFit/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Tx/>
              <a:buNone/>
              <a:defRPr sz="14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1pPr>
            <a:lvl2pPr marL="1588" indent="0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panose="020B0604020202020204" pitchFamily="34" charset="0"/>
              <a:buNone/>
              <a:defRPr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2pPr>
            <a:lvl3pPr marL="1588" indent="0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None/>
              <a:defRPr sz="16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3pPr>
            <a:lvl4pPr marL="1588" indent="0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panose="020B0604020202020204" pitchFamily="34" charset="0"/>
              <a:buNone/>
              <a:defRPr sz="14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4pPr>
            <a:lvl5pPr marL="1038225" indent="-1158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ctr"/>
            <a:r>
              <a:rPr lang="en-US" sz="2000" dirty="0">
                <a:solidFill>
                  <a:schemeClr val="accent5"/>
                </a:solidFill>
              </a:rPr>
              <a:t>Essential Failure Modes and Effects Analysis (FMEA) </a:t>
            </a:r>
          </a:p>
          <a:p>
            <a:pPr algn="ctr"/>
            <a:r>
              <a:rPr lang="en-US" sz="2000" dirty="0">
                <a:solidFill>
                  <a:schemeClr val="accent5"/>
                </a:solidFill>
              </a:rPr>
              <a:t>and the </a:t>
            </a:r>
          </a:p>
          <a:p>
            <a:pPr algn="ctr"/>
            <a:r>
              <a:rPr lang="en-US" sz="2000" dirty="0">
                <a:solidFill>
                  <a:schemeClr val="accent5"/>
                </a:solidFill>
              </a:rPr>
              <a:t>Design Influence of Space </a:t>
            </a:r>
            <a:r>
              <a:rPr lang="en-US" sz="2000" dirty="0" smtClean="0">
                <a:solidFill>
                  <a:schemeClr val="accent5"/>
                </a:solidFill>
              </a:rPr>
              <a:t>Launch </a:t>
            </a:r>
            <a:r>
              <a:rPr lang="en-US" sz="2000" dirty="0">
                <a:solidFill>
                  <a:schemeClr val="accent5"/>
                </a:solidFill>
              </a:rPr>
              <a:t>Vehicle </a:t>
            </a:r>
            <a:endParaRPr lang="en-US" sz="2000" dirty="0" smtClean="0">
              <a:solidFill>
                <a:schemeClr val="accent5"/>
              </a:solidFill>
            </a:endParaRPr>
          </a:p>
          <a:p>
            <a:pPr algn="ctr"/>
            <a:r>
              <a:rPr lang="en-US" sz="2000" dirty="0" smtClean="0">
                <a:solidFill>
                  <a:schemeClr val="accent5"/>
                </a:solidFill>
              </a:rPr>
              <a:t>Avionics </a:t>
            </a:r>
            <a:r>
              <a:rPr lang="en-US" sz="2000" dirty="0">
                <a:solidFill>
                  <a:schemeClr val="accent5"/>
                </a:solidFill>
              </a:rPr>
              <a:t>Systems </a:t>
            </a:r>
          </a:p>
        </p:txBody>
      </p:sp>
      <p:sp>
        <p:nvSpPr>
          <p:cNvPr id="11" name="Text Placeholder 13"/>
          <p:cNvSpPr txBox="1">
            <a:spLocks/>
          </p:cNvSpPr>
          <p:nvPr/>
        </p:nvSpPr>
        <p:spPr>
          <a:xfrm>
            <a:off x="6373907" y="4536414"/>
            <a:ext cx="2590344" cy="738664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Tx/>
              <a:buNone/>
              <a:defRPr sz="14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1pPr>
            <a:lvl2pPr marL="1588" indent="0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panose="020B0604020202020204" pitchFamily="34" charset="0"/>
              <a:buNone/>
              <a:defRPr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2pPr>
            <a:lvl3pPr marL="1588" indent="0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None/>
              <a:defRPr sz="16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3pPr>
            <a:lvl4pPr marL="1588" indent="0" algn="r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panose="020B0604020202020204" pitchFamily="34" charset="0"/>
              <a:buNone/>
              <a:defRPr sz="1400" b="1" i="0" kern="1200" spc="100">
                <a:solidFill>
                  <a:srgbClr val="FFFFFF"/>
                </a:solidFill>
                <a:latin typeface="Century Gothic"/>
                <a:ea typeface="KBbubblegum"/>
                <a:cs typeface="Century Gothic"/>
              </a:defRPr>
            </a:lvl4pPr>
            <a:lvl5pPr marL="1038225" indent="-115888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200">
                <a:solidFill>
                  <a:schemeClr val="bg2"/>
                </a:solidFill>
                <a:latin typeface="+mn-lt"/>
                <a:ea typeface="Arial Narrow" pitchFamily="-112" charset="0"/>
                <a:cs typeface="Arial Narrow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algn="l"/>
            <a:r>
              <a:rPr lang="en-US" u="sng" dirty="0">
                <a:solidFill>
                  <a:schemeClr val="accent5"/>
                </a:solidFill>
              </a:rPr>
              <a:t>RAM XI Training Summit</a:t>
            </a:r>
          </a:p>
          <a:p>
            <a:pPr algn="l"/>
            <a:r>
              <a:rPr lang="en-US" u="sng" dirty="0">
                <a:solidFill>
                  <a:schemeClr val="accent5"/>
                </a:solidFill>
              </a:rPr>
              <a:t>Huntsville - Alabama</a:t>
            </a:r>
          </a:p>
          <a:p>
            <a:pPr algn="l"/>
            <a:r>
              <a:rPr lang="en-US" u="sng" dirty="0">
                <a:solidFill>
                  <a:schemeClr val="accent5"/>
                </a:solidFill>
              </a:rPr>
              <a:t>October 23-24, 2018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1" y="2308324"/>
            <a:ext cx="5701554" cy="336264"/>
          </a:xfrm>
          <a:prstGeom prst="rect">
            <a:avLst/>
          </a:prstGeom>
          <a:solidFill>
            <a:schemeClr val="bg2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37929" y="6042212"/>
            <a:ext cx="1326322" cy="81578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3" name="TextBox 2"/>
          <p:cNvSpPr txBox="1"/>
          <p:nvPr/>
        </p:nvSpPr>
        <p:spPr>
          <a:xfrm>
            <a:off x="1177408" y="1227480"/>
            <a:ext cx="723148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A chip containing discrete electronic components (passive and active) functioning together as a larger circuit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0644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1. d Integrated Circuits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59" y="2903571"/>
            <a:ext cx="3845859" cy="2984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2093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2. Notional Vehicle Block Diagram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423" y="1555065"/>
            <a:ext cx="3899646" cy="41567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587747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259" y="1385506"/>
            <a:ext cx="7335299" cy="470774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465941" y="286871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smtClean="0"/>
              <a:t>2. Reading Electrical Diagrams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87629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0644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0644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3. Circuit Level FMEA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34697"/>
              </p:ext>
            </p:extLst>
          </p:nvPr>
        </p:nvGraphicFramePr>
        <p:xfrm>
          <a:off x="1407345" y="1203163"/>
          <a:ext cx="7036231" cy="51845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0152">
                  <a:extLst>
                    <a:ext uri="{9D8B030D-6E8A-4147-A177-3AD203B41FA5}">
                      <a16:colId xmlns:a16="http://schemas.microsoft.com/office/drawing/2014/main" val="980221373"/>
                    </a:ext>
                  </a:extLst>
                </a:gridCol>
                <a:gridCol w="1242372">
                  <a:extLst>
                    <a:ext uri="{9D8B030D-6E8A-4147-A177-3AD203B41FA5}">
                      <a16:colId xmlns:a16="http://schemas.microsoft.com/office/drawing/2014/main" val="1397887783"/>
                    </a:ext>
                  </a:extLst>
                </a:gridCol>
                <a:gridCol w="1594569">
                  <a:extLst>
                    <a:ext uri="{9D8B030D-6E8A-4147-A177-3AD203B41FA5}">
                      <a16:colId xmlns:a16="http://schemas.microsoft.com/office/drawing/2014/main" val="3026170091"/>
                    </a:ext>
                  </a:extLst>
                </a:gridCol>
                <a:gridCol w="1594569">
                  <a:extLst>
                    <a:ext uri="{9D8B030D-6E8A-4147-A177-3AD203B41FA5}">
                      <a16:colId xmlns:a16="http://schemas.microsoft.com/office/drawing/2014/main" val="2473224464"/>
                    </a:ext>
                  </a:extLst>
                </a:gridCol>
                <a:gridCol w="1594569">
                  <a:extLst>
                    <a:ext uri="{9D8B030D-6E8A-4147-A177-3AD203B41FA5}">
                      <a16:colId xmlns:a16="http://schemas.microsoft.com/office/drawing/2014/main" val="2637207565"/>
                    </a:ext>
                  </a:extLst>
                </a:gridCol>
              </a:tblGrid>
              <a:tr h="3497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Component</a:t>
                      </a:r>
                      <a:endParaRPr lang="en-US" sz="14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Failure Mode</a:t>
                      </a:r>
                      <a:endParaRPr lang="en-US" sz="14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Immediate Effect</a:t>
                      </a:r>
                      <a:endParaRPr lang="en-US" sz="14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Next Effect</a:t>
                      </a:r>
                      <a:endParaRPr lang="en-US" sz="14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Final Effect</a:t>
                      </a:r>
                      <a:endParaRPr lang="en-US" sz="14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779429"/>
                  </a:ext>
                </a:extLst>
              </a:tr>
              <a:tr h="16115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Transistor 1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Fails short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Collector-to-</a:t>
                      </a:r>
                      <a:r>
                        <a:rPr lang="en-US" sz="14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emittor</a:t>
                      </a: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shunts (makes), allowing </a:t>
                      </a:r>
                      <a:r>
                        <a:rPr lang="en-US" sz="14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Vcc</a:t>
                      </a: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to supply power to R1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Load 1 energizes, as well as Load 2 due to common wiring. False-positive Abort recommendation is sent to crew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Loss of mission, vehicle and crew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360277"/>
                  </a:ext>
                </a:extLst>
              </a:tr>
              <a:tr h="16115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Transistor 2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Fails short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Collector-to-</a:t>
                      </a:r>
                      <a:r>
                        <a:rPr lang="en-US" sz="14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emittor</a:t>
                      </a: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shunts (makes), allowing </a:t>
                      </a:r>
                      <a:r>
                        <a:rPr lang="en-US" sz="14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Vcc</a:t>
                      </a:r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to supply power to R2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Load 2 energizes, as well as Load 1 due to common wiring. False-positive Abort recommendation is sent to crew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Loss of mission, vehicle and crew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45918"/>
                  </a:ext>
                </a:extLst>
              </a:tr>
              <a:tr h="1611571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FPGA - Pin1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Fails high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>
                          <a:solidFill>
                            <a:schemeClr val="bg2"/>
                          </a:solidFill>
                          <a:effectLst/>
                        </a:rPr>
                        <a:t>Pin1 supplies power to the base pin of Transistor1, collector-to-emitter shunts, allowing Vcc to supply power to R1</a:t>
                      </a:r>
                      <a:endParaRPr lang="en-US" sz="14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Load 1 energizes, as well as Load 2 due to common wiring. False-positive Abort recommendation is sent to crew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Loss of mission, vehicle and crew</a:t>
                      </a:r>
                      <a:endParaRPr lang="en-US" sz="14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25" marR="8825" marT="8825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92144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73324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94" y="1308817"/>
            <a:ext cx="6983506" cy="4930058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584431" y="295835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4. Design Solution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98071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7296.</a:t>
            </a:r>
            <a:fld id="{1D1193DC-5C19-4B95-9E2C-0F768054142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213494"/>
              </p:ext>
            </p:extLst>
          </p:nvPr>
        </p:nvGraphicFramePr>
        <p:xfrm>
          <a:off x="1214123" y="1507893"/>
          <a:ext cx="6968984" cy="47534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0497">
                  <a:extLst>
                    <a:ext uri="{9D8B030D-6E8A-4147-A177-3AD203B41FA5}">
                      <a16:colId xmlns:a16="http://schemas.microsoft.com/office/drawing/2014/main" val="1671641256"/>
                    </a:ext>
                  </a:extLst>
                </a:gridCol>
                <a:gridCol w="1230497">
                  <a:extLst>
                    <a:ext uri="{9D8B030D-6E8A-4147-A177-3AD203B41FA5}">
                      <a16:colId xmlns:a16="http://schemas.microsoft.com/office/drawing/2014/main" val="973643440"/>
                    </a:ext>
                  </a:extLst>
                </a:gridCol>
                <a:gridCol w="1579330">
                  <a:extLst>
                    <a:ext uri="{9D8B030D-6E8A-4147-A177-3AD203B41FA5}">
                      <a16:colId xmlns:a16="http://schemas.microsoft.com/office/drawing/2014/main" val="2663656905"/>
                    </a:ext>
                  </a:extLst>
                </a:gridCol>
                <a:gridCol w="1579330">
                  <a:extLst>
                    <a:ext uri="{9D8B030D-6E8A-4147-A177-3AD203B41FA5}">
                      <a16:colId xmlns:a16="http://schemas.microsoft.com/office/drawing/2014/main" val="4200923778"/>
                    </a:ext>
                  </a:extLst>
                </a:gridCol>
                <a:gridCol w="1579330">
                  <a:extLst>
                    <a:ext uri="{9D8B030D-6E8A-4147-A177-3AD203B41FA5}">
                      <a16:colId xmlns:a16="http://schemas.microsoft.com/office/drawing/2014/main" val="2403141367"/>
                    </a:ext>
                  </a:extLst>
                </a:gridCol>
              </a:tblGrid>
              <a:tr h="2763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Component</a:t>
                      </a:r>
                      <a:endParaRPr lang="en-US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Failure Mode</a:t>
                      </a:r>
                      <a:endParaRPr lang="en-US" sz="11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Immediate Effect</a:t>
                      </a:r>
                      <a:endParaRPr lang="en-US" sz="11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Next Effect</a:t>
                      </a:r>
                      <a:endParaRPr lang="en-US" sz="11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Final Effect</a:t>
                      </a:r>
                      <a:endParaRPr lang="en-US" sz="1100" b="1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39248948"/>
                  </a:ext>
                </a:extLst>
              </a:tr>
              <a:tr h="11054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Transistor 1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Fails short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Collector-to-</a:t>
                      </a:r>
                      <a:r>
                        <a:rPr lang="en-US" sz="11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emittor</a:t>
                      </a: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shunts (makes), allowing </a:t>
                      </a:r>
                      <a:r>
                        <a:rPr lang="en-US" sz="11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Vcc</a:t>
                      </a: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to supply power to R1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Load 1 energizes</a:t>
                      </a:r>
                      <a:endParaRPr lang="en-US" sz="11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No False-positive Abort recommendation is sent to crew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70023749"/>
                  </a:ext>
                </a:extLst>
              </a:tr>
              <a:tr h="110544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Transistor 2</a:t>
                      </a:r>
                      <a:endParaRPr lang="en-US" sz="11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Fails short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Collector-to-</a:t>
                      </a:r>
                      <a:r>
                        <a:rPr lang="en-US" sz="11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emittor</a:t>
                      </a: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shunts (makes), allowing </a:t>
                      </a:r>
                      <a:r>
                        <a:rPr lang="en-US" sz="1100" u="none" strike="noStrike" dirty="0" err="1">
                          <a:solidFill>
                            <a:schemeClr val="bg2"/>
                          </a:solidFill>
                          <a:effectLst/>
                        </a:rPr>
                        <a:t>Vcc</a:t>
                      </a:r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 to supply power to R2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Load 2 energizes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No False-positive Abort recommendation is sent to crew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19458068"/>
                  </a:ext>
                </a:extLst>
              </a:tr>
              <a:tr h="226616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FPGA - Pin1</a:t>
                      </a:r>
                      <a:endParaRPr lang="en-US" sz="11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Fails high</a:t>
                      </a:r>
                      <a:endParaRPr lang="en-US" sz="11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Pin1 supplies power to the base pin of Transistor1, collector-to-emitter shunts, allowing Vcc to supply power to R1</a:t>
                      </a:r>
                      <a:endParaRPr lang="en-US" sz="11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>
                          <a:solidFill>
                            <a:schemeClr val="bg2"/>
                          </a:solidFill>
                          <a:effectLst/>
                        </a:rPr>
                        <a:t>Load 1 energizes </a:t>
                      </a:r>
                      <a:endParaRPr lang="en-US" sz="1100" b="0" i="0" u="none" strike="noStrike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u="none" strike="noStrike" dirty="0">
                          <a:solidFill>
                            <a:schemeClr val="bg2"/>
                          </a:solidFill>
                          <a:effectLst/>
                        </a:rPr>
                        <a:t>No False-positive Abort recommendation is sent to crew</a:t>
                      </a:r>
                      <a:endParaRPr lang="en-US" sz="1100" b="0" i="0" u="none" strike="noStrike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0772552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84431" y="295835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4. Design Solution FMEA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76069"/>
      </p:ext>
    </p:extLst>
  </p:cSld>
  <p:clrMapOvr>
    <a:masterClrMapping/>
  </p:clrMapOvr>
  <p:transition advClick="0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7296.</a:t>
            </a:r>
            <a:fld id="{1D1193DC-5C19-4B95-9E2C-0F768054142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544019" y="373326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/>
              <a:t>5</a:t>
            </a:r>
            <a:r>
              <a:rPr lang="en-US" dirty="0" smtClean="0"/>
              <a:t>. Concluding Comments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6393" y="1580827"/>
            <a:ext cx="7439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FMEAs is a bottom-up analysis tool </a:t>
            </a:r>
          </a:p>
          <a:p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FMEA can effectively influence design and reduce loss of mission </a:t>
            </a:r>
            <a:r>
              <a:rPr lang="en-US" sz="2400" dirty="0" smtClean="0">
                <a:solidFill>
                  <a:srgbClr val="FFFFFF"/>
                </a:solidFill>
              </a:rPr>
              <a:t>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FMEA techniques are highly effective at facilitating the identification and elimination of single-point </a:t>
            </a:r>
            <a:r>
              <a:rPr lang="en-US" sz="2400" dirty="0" smtClean="0">
                <a:solidFill>
                  <a:srgbClr val="FFFFFF"/>
                </a:solidFill>
              </a:rPr>
              <a:t>failures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875920"/>
      </p:ext>
    </p:extLst>
  </p:cSld>
  <p:clrMapOvr>
    <a:masterClrMapping/>
  </p:clrMapOvr>
  <p:transition advClick="0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grpSp>
        <p:nvGrpSpPr>
          <p:cNvPr id="35843" name="Group 1"/>
          <p:cNvGrpSpPr>
            <a:grpSpLocks/>
          </p:cNvGrpSpPr>
          <p:nvPr/>
        </p:nvGrpSpPr>
        <p:grpSpPr bwMode="auto">
          <a:xfrm>
            <a:off x="238499" y="1227480"/>
            <a:ext cx="7874560" cy="3823354"/>
            <a:chOff x="582693" y="839178"/>
            <a:chExt cx="8452842" cy="4214627"/>
          </a:xfrm>
        </p:grpSpPr>
        <p:sp>
          <p:nvSpPr>
            <p:cNvPr id="35844" name="Title 1"/>
            <p:cNvSpPr txBox="1">
              <a:spLocks/>
            </p:cNvSpPr>
            <p:nvPr/>
          </p:nvSpPr>
          <p:spPr bwMode="auto">
            <a:xfrm>
              <a:off x="582693" y="4217192"/>
              <a:ext cx="8452842" cy="83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457200">
                <a:spcBef>
                  <a:spcPct val="40000"/>
                </a:spcBef>
                <a:buClr>
                  <a:srgbClr val="942923"/>
                </a:buClr>
                <a:buFont typeface="Symbol" panose="05050102010706020507" pitchFamily="18" charset="2"/>
                <a:buChar char="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457200">
                <a:buClr>
                  <a:srgbClr val="060AB8"/>
                </a:buClr>
                <a:buFont typeface="Symbol" panose="05050102010706020507" pitchFamily="18" charset="2"/>
                <a:buChar char="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457200">
                <a:buFont typeface="Symbol" panose="05050102010706020507" pitchFamily="18" charset="2"/>
                <a:buChar char="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457200">
                <a:buFont typeface="Symbol" panose="05050102010706020507" pitchFamily="18" charset="2"/>
                <a:buChar char="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457200">
                <a:buFont typeface="Symbol" panose="05050102010706020507" pitchFamily="18" charset="2"/>
                <a:buChar char="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anose="05050102010706020507" pitchFamily="18" charset="2"/>
                <a:buChar char="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anose="05050102010706020507" pitchFamily="18" charset="2"/>
                <a:buChar char="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anose="05050102010706020507" pitchFamily="18" charset="2"/>
                <a:buChar char="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Font typeface="Symbol" panose="05050102010706020507" pitchFamily="18" charset="2"/>
                <a:buChar char="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b="0" dirty="0">
                  <a:solidFill>
                    <a:schemeClr val="bg1"/>
                  </a:solidFill>
                  <a:cs typeface="Arial" panose="020B0604020202020204" pitchFamily="34" charset="0"/>
                </a:rPr>
                <a:t>www.nasa.gov/marshall</a:t>
              </a:r>
            </a:p>
          </p:txBody>
        </p:sp>
        <p:pic>
          <p:nvPicPr>
            <p:cNvPr id="35845" name="Picture 4" descr="NASA insigniaCMYK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0058" y="839178"/>
              <a:ext cx="4058112" cy="336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2"/>
          <p:cNvSpPr txBox="1">
            <a:spLocks/>
          </p:cNvSpPr>
          <p:nvPr/>
        </p:nvSpPr>
        <p:spPr>
          <a:xfrm>
            <a:off x="-957497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algn="ctr" defTabSz="914400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94575" y="5050834"/>
            <a:ext cx="54174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</a:rPr>
              <a:t>Mohammad al Hassan (Mo)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mohammad.i.alhassan@nasa.gov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256-544-2410</a:t>
            </a:r>
          </a:p>
          <a:p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 smtClean="0">
                <a:solidFill>
                  <a:srgbClr val="FFFFFF"/>
                </a:solidFill>
              </a:rPr>
              <a:t>Paul Britton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Paul.t.britton@nasa.gov</a:t>
            </a:r>
          </a:p>
          <a:p>
            <a:r>
              <a:rPr lang="en-US" sz="1400" dirty="0" smtClean="0">
                <a:solidFill>
                  <a:srgbClr val="FFFFFF"/>
                </a:solidFill>
              </a:rPr>
              <a:t>256-544-8301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8375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93396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7409" y="1227480"/>
            <a:ext cx="688489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Sophisticated </a:t>
            </a:r>
            <a:r>
              <a:rPr lang="en-US" dirty="0">
                <a:solidFill>
                  <a:srgbClr val="FFFFFF"/>
                </a:solidFill>
              </a:rPr>
              <a:t>electronics are prevalent in modern launch vehicle avionics </a:t>
            </a:r>
            <a:r>
              <a:rPr lang="en-US" dirty="0" smtClean="0">
                <a:solidFill>
                  <a:srgbClr val="FFFFFF"/>
                </a:solidFill>
              </a:rPr>
              <a:t>system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Such as </a:t>
            </a:r>
            <a:r>
              <a:rPr lang="en-US" dirty="0">
                <a:solidFill>
                  <a:srgbClr val="FFFFFF"/>
                </a:solidFill>
              </a:rPr>
              <a:t>flight control </a:t>
            </a:r>
            <a:r>
              <a:rPr lang="en-US" dirty="0" smtClean="0">
                <a:solidFill>
                  <a:srgbClr val="FFFFFF"/>
                </a:solidFill>
              </a:rPr>
              <a:t>computers and </a:t>
            </a:r>
            <a:r>
              <a:rPr lang="en-US" dirty="0">
                <a:solidFill>
                  <a:srgbClr val="FFFFFF"/>
                </a:solidFill>
              </a:rPr>
              <a:t>engine </a:t>
            </a:r>
            <a:r>
              <a:rPr lang="en-US" dirty="0" smtClean="0">
                <a:solidFill>
                  <a:srgbClr val="FFFFFF"/>
                </a:solidFill>
              </a:rPr>
              <a:t>controllers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chedule</a:t>
            </a:r>
            <a:r>
              <a:rPr lang="en-US" dirty="0">
                <a:solidFill>
                  <a:srgbClr val="FFFFFF"/>
                </a:solidFill>
              </a:rPr>
              <a:t>, cost and safety risk constraints result in increased reliance on analysis over integrated </a:t>
            </a:r>
            <a:r>
              <a:rPr lang="en-US" dirty="0" smtClean="0">
                <a:solidFill>
                  <a:srgbClr val="FFFFFF"/>
                </a:solidFill>
              </a:rPr>
              <a:t>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Avionic </a:t>
            </a:r>
            <a:r>
              <a:rPr lang="en-US" dirty="0">
                <a:solidFill>
                  <a:srgbClr val="FFFFFF"/>
                </a:solidFill>
              </a:rPr>
              <a:t>system circuits </a:t>
            </a:r>
            <a:r>
              <a:rPr lang="en-US" dirty="0" smtClean="0">
                <a:solidFill>
                  <a:srgbClr val="FFFFFF"/>
                </a:solidFill>
              </a:rPr>
              <a:t>use </a:t>
            </a:r>
            <a:r>
              <a:rPr lang="en-US" dirty="0">
                <a:solidFill>
                  <a:srgbClr val="FFFFFF"/>
                </a:solidFill>
              </a:rPr>
              <a:t>plenitudes of passive and active electrical </a:t>
            </a:r>
            <a:r>
              <a:rPr lang="en-US" dirty="0" smtClean="0">
                <a:solidFill>
                  <a:srgbClr val="FFFFFF"/>
                </a:solidFill>
              </a:rPr>
              <a:t>components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such </a:t>
            </a:r>
            <a:r>
              <a:rPr lang="en-US" dirty="0">
                <a:solidFill>
                  <a:srgbClr val="FFFFFF"/>
                </a:solidFill>
              </a:rPr>
              <a:t>as resistors, capacitors, inductors, transistors, amplifiers, etc. 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>
                <a:solidFill>
                  <a:srgbClr val="FFFFFF"/>
                </a:solidFill>
              </a:rPr>
              <a:t>cost of single electrical components is small compared to entire space exploration missions. </a:t>
            </a: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FMEA can effectively influence design and reduce loss of mission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69582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178" y="158376"/>
            <a:ext cx="8303933" cy="863942"/>
          </a:xfrm>
        </p:spPr>
        <p:txBody>
          <a:bodyPr/>
          <a:lstStyle/>
          <a:p>
            <a:r>
              <a:rPr lang="en-US" dirty="0" smtClean="0"/>
              <a:t>Our Solar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en-US" smtClean="0">
                <a:ea typeface="KBbubblegum"/>
                <a:cs typeface="KBbubblegum"/>
              </a:rPr>
              <a:t>0059_K-8 Ambassador.</a:t>
            </a:r>
            <a:fld id="{B88D4E00-537A-4DD2-A84E-FED1B6A8DF34}" type="slidenum">
              <a:rPr lang="en-US" altLang="en-US" smtClean="0">
                <a:ea typeface="KBbubblegum"/>
                <a:cs typeface="KBbubblegum"/>
              </a:rPr>
              <a:pPr/>
              <a:t>3</a:t>
            </a:fld>
            <a:endParaRPr lang="en-US" altLang="en-US" dirty="0">
              <a:ea typeface="KBbubblegum"/>
              <a:cs typeface="KBbubblegum"/>
            </a:endParaRPr>
          </a:p>
        </p:txBody>
      </p:sp>
      <p:pic>
        <p:nvPicPr>
          <p:cNvPr id="2150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46329"/>
            <a:ext cx="9143999" cy="591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276931"/>
      </p:ext>
    </p:extLst>
  </p:cSld>
  <p:clrMapOvr>
    <a:masterClrMapping/>
  </p:clrMapOvr>
  <p:transition spd="slow" advClick="0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93396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smtClean="0"/>
              <a:t>Presentation 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02915" y="1411630"/>
            <a:ext cx="68848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Electrical Component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Electrical Diagram Tutorial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Circuit-Level FMEA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Design Solution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73848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3" name="TextBox 2"/>
          <p:cNvSpPr txBox="1"/>
          <p:nvPr/>
        </p:nvSpPr>
        <p:spPr>
          <a:xfrm>
            <a:off x="833718" y="1411630"/>
            <a:ext cx="752138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Passive Components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Does not require a power supply to perform its intended function 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Includes resistors, capacitors, inductors, transformers, etc.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Includes RC, RL, and RLC filters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Active Components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Requires a power supply to perform its function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Includes diodes, transistors, operational amplifiers,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93395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smtClean="0"/>
              <a:t>1. Electrical Component Review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4591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3" name="TextBox 2"/>
          <p:cNvSpPr txBox="1"/>
          <p:nvPr/>
        </p:nvSpPr>
        <p:spPr>
          <a:xfrm>
            <a:off x="1177408" y="1227480"/>
            <a:ext cx="723148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Transistors are semiconductors doped with impurities to manipulate current flow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Mostly used as electronic on/off switches and amplifiers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They come in different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BJT (N-P-N and P-N-P)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MOSFET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0644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1.a Active Components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5475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3" name="TextBox 2"/>
          <p:cNvSpPr txBox="1"/>
          <p:nvPr/>
        </p:nvSpPr>
        <p:spPr>
          <a:xfrm>
            <a:off x="909638" y="1208866"/>
            <a:ext cx="723148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FFFF"/>
                </a:solidFill>
              </a:rPr>
              <a:t>Resistors have several functionalities and can be utilized as: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Current Limiter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Voltage divider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Wheatstone Bridge Circuits (Gage Strain)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Heat-sense application (</a:t>
            </a:r>
            <a:r>
              <a:rPr lang="en-US" sz="2000" dirty="0" err="1" smtClean="0">
                <a:solidFill>
                  <a:srgbClr val="FFFFFF"/>
                </a:solidFill>
              </a:rPr>
              <a:t>photoresistor</a:t>
            </a:r>
            <a:r>
              <a:rPr lang="en-US" sz="2000" dirty="0" smtClean="0">
                <a:solidFill>
                  <a:srgbClr val="FFFFFF"/>
                </a:solidFill>
              </a:rPr>
              <a:t>)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Light 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Capacitors store electric charge </a:t>
            </a:r>
            <a:r>
              <a:rPr lang="en-US" sz="2800" dirty="0" smtClean="0">
                <a:solidFill>
                  <a:srgbClr val="FFFFFF"/>
                </a:solidFill>
              </a:rPr>
              <a:t>to be available </a:t>
            </a:r>
            <a:r>
              <a:rPr lang="en-US" sz="2800" dirty="0">
                <a:solidFill>
                  <a:srgbClr val="FFFFFF"/>
                </a:solidFill>
              </a:rPr>
              <a:t>when needed for immediate </a:t>
            </a:r>
            <a:r>
              <a:rPr lang="en-US" sz="2800" dirty="0" smtClean="0">
                <a:solidFill>
                  <a:srgbClr val="FFFFFF"/>
                </a:solidFill>
              </a:rPr>
              <a:t>use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The reactance nature of capacitors is utilized in signal noise filtering</a:t>
            </a:r>
            <a:endParaRPr lang="en-US" sz="2000" dirty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0644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1.b Passive Components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78804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3" name="TextBox 2"/>
          <p:cNvSpPr txBox="1"/>
          <p:nvPr/>
        </p:nvSpPr>
        <p:spPr>
          <a:xfrm>
            <a:off x="909638" y="1208866"/>
            <a:ext cx="723148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Filters are used in circuits to be responsive to certain frequencies</a:t>
            </a:r>
          </a:p>
          <a:p>
            <a:pPr marL="798513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Very effective at filtering noise from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For instance, an RC filter can be designed for a specific cutoff frequency, and comes in two basic types: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Low-pass filter (Filters AC signals)</a:t>
            </a:r>
          </a:p>
          <a:p>
            <a:pPr marL="741363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High Pass filter (Filters DC signals)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FFFF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30644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1.b Passive Components Cont.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511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723900" y="17938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0000"/>
              </a:spcBef>
              <a:buClr>
                <a:srgbClr val="942923"/>
              </a:buClr>
              <a:buFont typeface="Symbol" panose="05050102010706020507" pitchFamily="18" charset="2"/>
              <a:buChar char="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rgbClr val="060AB8"/>
              </a:buClr>
              <a:buFont typeface="Symbol" panose="05050102010706020507" pitchFamily="18" charset="2"/>
              <a:buChar char="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Font typeface="Symbol" panose="05050102010706020507" pitchFamily="18" charset="2"/>
              <a:buChar char="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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-100752" y="363538"/>
            <a:ext cx="8303933" cy="86394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i="0" kern="1200" spc="200">
                <a:solidFill>
                  <a:srgbClr val="FFFFFF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entury Gothic"/>
                <a:ea typeface="KBbubblegum"/>
                <a:cs typeface="Century Gothic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FFFF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ＭＳ Ｐゴシック" pitchFamily="-108" charset="-128"/>
              </a:defRPr>
            </a:lvl5pPr>
            <a:lvl6pPr marL="410144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6pPr>
            <a:lvl7pPr marL="820289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7pPr>
            <a:lvl8pPr marL="1230433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8pPr>
            <a:lvl9pPr marL="1640577" algn="l" defTabSz="914279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939BA8"/>
                </a:solidFill>
                <a:latin typeface="Arial" pitchFamily="-108" charset="0"/>
              </a:defRPr>
            </a:lvl9pPr>
          </a:lstStyle>
          <a:p>
            <a:pPr defTabSz="914400"/>
            <a:r>
              <a:rPr lang="en-US" dirty="0" smtClean="0"/>
              <a:t>1.c Low Pass Filter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5035" y="6488668"/>
            <a:ext cx="7620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4893679"/>
            <a:ext cx="4179972" cy="1096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" y="1045793"/>
            <a:ext cx="4335351" cy="1226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979" y="1787320"/>
            <a:ext cx="2944473" cy="4140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445" y="5982346"/>
            <a:ext cx="8632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Source:</a:t>
            </a:r>
          </a:p>
          <a:p>
            <a:r>
              <a:rPr lang="en-US" dirty="0" smtClean="0"/>
              <a:t>http</a:t>
            </a:r>
            <a:r>
              <a:rPr lang="en-US" dirty="0"/>
              <a:t>://www.learningaboutelectronics.com/Articles/What-is-a-bypass-capacitor.html</a:t>
            </a:r>
          </a:p>
        </p:txBody>
      </p:sp>
    </p:spTree>
    <p:extLst>
      <p:ext uri="{BB962C8B-B14F-4D97-AF65-F5344CB8AC3E}">
        <p14:creationId xmlns:p14="http://schemas.microsoft.com/office/powerpoint/2010/main" val="826757201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141_SLS Feb 2012_Safety_Meeting_Final_SCobb">
  <a:themeElements>
    <a:clrScheme name="Custom 5">
      <a:dk1>
        <a:srgbClr val="0099FF"/>
      </a:dk1>
      <a:lt1>
        <a:srgbClr val="969696"/>
      </a:lt1>
      <a:dk2>
        <a:srgbClr val="000000"/>
      </a:dk2>
      <a:lt2>
        <a:srgbClr val="517FA1"/>
      </a:lt2>
      <a:accent1>
        <a:srgbClr val="F3F5DD"/>
      </a:accent1>
      <a:accent2>
        <a:srgbClr val="CB4B0A"/>
      </a:accent2>
      <a:accent3>
        <a:srgbClr val="AAAAAA"/>
      </a:accent3>
      <a:accent4>
        <a:srgbClr val="7F7F7F"/>
      </a:accent4>
      <a:accent5>
        <a:srgbClr val="F8F9EB"/>
      </a:accent5>
      <a:accent6>
        <a:srgbClr val="B84308"/>
      </a:accent6>
      <a:hlink>
        <a:srgbClr val="0000CC"/>
      </a:hlink>
      <a:folHlink>
        <a:srgbClr val="D58E56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SLS_PPT External_Sept2014</Template>
  <TotalTime>62296</TotalTime>
  <Words>786</Words>
  <Application>Microsoft Office PowerPoint</Application>
  <PresentationFormat>Letter Paper (8.5x11 in)</PresentationFormat>
  <Paragraphs>156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ＭＳ Ｐゴシック</vt:lpstr>
      <vt:lpstr>ＭＳ Ｐゴシック</vt:lpstr>
      <vt:lpstr>Arial</vt:lpstr>
      <vt:lpstr>Arial Narrow</vt:lpstr>
      <vt:lpstr>Calibri</vt:lpstr>
      <vt:lpstr>Century Gothic</vt:lpstr>
      <vt:lpstr>KBbubblegum</vt:lpstr>
      <vt:lpstr>Lucida Grande</vt:lpstr>
      <vt:lpstr>Wingdings</vt:lpstr>
      <vt:lpstr>8141_SLS Feb 2012_Safety_Meeting_Final_SCobb</vt:lpstr>
      <vt:lpstr>PowerPoint Presentation</vt:lpstr>
      <vt:lpstr>PowerPoint Presentation</vt:lpstr>
      <vt:lpstr>Our Solar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Schneider, Twila G. (MSFC-CS30)[COMMSS]</dc:creator>
  <cp:keywords/>
  <dc:description/>
  <cp:lastModifiedBy>Mohammad Al Hassan</cp:lastModifiedBy>
  <cp:revision>444</cp:revision>
  <cp:lastPrinted>2017-10-03T14:24:55Z</cp:lastPrinted>
  <dcterms:created xsi:type="dcterms:W3CDTF">2014-10-22T12:52:03Z</dcterms:created>
  <dcterms:modified xsi:type="dcterms:W3CDTF">2018-10-24T16:00:43Z</dcterms:modified>
  <cp:category/>
</cp:coreProperties>
</file>