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9" r:id="rId2"/>
    <p:sldId id="397" r:id="rId3"/>
    <p:sldId id="417" r:id="rId4"/>
    <p:sldId id="410" r:id="rId5"/>
    <p:sldId id="398" r:id="rId6"/>
    <p:sldId id="413" r:id="rId7"/>
    <p:sldId id="418" r:id="rId8"/>
    <p:sldId id="419" r:id="rId9"/>
    <p:sldId id="420" r:id="rId10"/>
    <p:sldId id="424" r:id="rId11"/>
    <p:sldId id="425" r:id="rId12"/>
    <p:sldId id="426" r:id="rId13"/>
    <p:sldId id="447" r:id="rId14"/>
    <p:sldId id="415" r:id="rId15"/>
    <p:sldId id="428" r:id="rId16"/>
    <p:sldId id="433" r:id="rId17"/>
    <p:sldId id="432" r:id="rId18"/>
    <p:sldId id="435" r:id="rId19"/>
    <p:sldId id="434" r:id="rId20"/>
    <p:sldId id="436" r:id="rId21"/>
    <p:sldId id="438" r:id="rId22"/>
    <p:sldId id="437" r:id="rId23"/>
    <p:sldId id="442" r:id="rId24"/>
    <p:sldId id="439" r:id="rId25"/>
    <p:sldId id="441" r:id="rId26"/>
    <p:sldId id="444" r:id="rId27"/>
    <p:sldId id="440" r:id="rId28"/>
    <p:sldId id="443" r:id="rId29"/>
    <p:sldId id="445" r:id="rId30"/>
    <p:sldId id="446" r:id="rId31"/>
    <p:sldId id="427" r:id="rId32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onalyn Boyd" initials="BB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4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A15C24-1D07-4C0F-BAE3-38B1F3A64428}" v="29" dt="2025-10-28T14:38:50.1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96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156" y="24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el Boydston" userId="9f751021-f072-47f0-bc54-2469179ef4c0" providerId="ADAL" clId="{75729434-2F4D-43DF-AA63-BAC170B56948}"/>
    <pc:docChg chg="custSel modSld modMainMaster modNotesMaster">
      <pc:chgData name="Rachel Boydston" userId="9f751021-f072-47f0-bc54-2469179ef4c0" providerId="ADAL" clId="{75729434-2F4D-43DF-AA63-BAC170B56948}" dt="2025-10-28T14:38:50.218" v="128" actId="27636"/>
      <pc:docMkLst>
        <pc:docMk/>
      </pc:docMkLst>
      <pc:sldChg chg="modSp mod modNotes">
        <pc:chgData name="Rachel Boydston" userId="9f751021-f072-47f0-bc54-2469179ef4c0" providerId="ADAL" clId="{75729434-2F4D-43DF-AA63-BAC170B56948}" dt="2025-10-28T14:38:50.115" v="124"/>
        <pc:sldMkLst>
          <pc:docMk/>
          <pc:sldMk cId="2218843473" sldId="259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218843473" sldId="259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218843473" sldId="259"/>
            <ac:spMk id="4" creationId="{00000000-0000-0000-0000-000000000000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218843473" sldId="259"/>
            <ac:picMk id="5" creationId="{C73B9F30-2711-4722-9DA7-0E02B44E7337}"/>
          </ac:picMkLst>
        </pc:pic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218843473" sldId="259"/>
            <ac:picMk id="6" creationId="{43655619-70BB-45F7-AC40-729BC258C7A0}"/>
          </ac:picMkLst>
        </pc:picChg>
      </pc:sldChg>
      <pc:sldChg chg="modSp mod modNotes">
        <pc:chgData name="Rachel Boydston" userId="9f751021-f072-47f0-bc54-2469179ef4c0" providerId="ADAL" clId="{75729434-2F4D-43DF-AA63-BAC170B56948}" dt="2025-10-28T14:38:50.115" v="124"/>
        <pc:sldMkLst>
          <pc:docMk/>
          <pc:sldMk cId="281530700" sldId="397"/>
        </pc:sldMkLst>
        <pc:spChg chg="mod">
          <ac:chgData name="Rachel Boydston" userId="9f751021-f072-47f0-bc54-2469179ef4c0" providerId="ADAL" clId="{75729434-2F4D-43DF-AA63-BAC170B56948}" dt="2025-10-08T14:29:26.260" v="95" actId="20577"/>
          <ac:spMkLst>
            <pc:docMk/>
            <pc:sldMk cId="281530700" sldId="397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81530700" sldId="397"/>
            <ac:spMk id="17411" creationId="{00000000-0000-0000-0000-000000000000}"/>
          </ac:spMkLst>
        </pc:sp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3962670665" sldId="398"/>
        </pc:sldMkLst>
        <pc:spChg chg="mod">
          <ac:chgData name="Rachel Boydston" userId="9f751021-f072-47f0-bc54-2469179ef4c0" providerId="ADAL" clId="{75729434-2F4D-43DF-AA63-BAC170B56948}" dt="2025-10-08T14:29:36.528" v="98"/>
          <ac:spMkLst>
            <pc:docMk/>
            <pc:sldMk cId="3962670665" sldId="398"/>
            <ac:spMk id="7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962670665" sldId="398"/>
            <ac:spMk id="17411" creationId="{00000000-0000-0000-0000-000000000000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3962670665" sldId="398"/>
            <ac:picMk id="6" creationId="{00000000-0000-0000-0000-000000000000}"/>
          </ac:picMkLst>
        </pc:pic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1195523388" sldId="410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95523388" sldId="410"/>
            <ac:spMk id="5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95523388" sldId="410"/>
            <ac:spMk id="17411" creationId="{00000000-0000-0000-0000-000000000000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1195523388" sldId="410"/>
            <ac:picMk id="4" creationId="{00000000-0000-0000-0000-000000000000}"/>
          </ac:picMkLst>
        </pc:pic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2988201735" sldId="413"/>
        </pc:sldMkLst>
        <pc:spChg chg="mod">
          <ac:chgData name="Rachel Boydston" userId="9f751021-f072-47f0-bc54-2469179ef4c0" providerId="ADAL" clId="{75729434-2F4D-43DF-AA63-BAC170B56948}" dt="2025-10-08T14:29:38.994" v="99"/>
          <ac:spMkLst>
            <pc:docMk/>
            <pc:sldMk cId="2988201735" sldId="413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988201735" sldId="413"/>
            <ac:spMk id="17411" creationId="{00000000-0000-0000-0000-000000000000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988201735" sldId="413"/>
            <ac:picMk id="5" creationId="{00000000-0000-0000-0000-000000000000}"/>
          </ac:picMkLst>
        </pc:pic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1684008441" sldId="415"/>
        </pc:sldMkLst>
        <pc:spChg chg="mod">
          <ac:chgData name="Rachel Boydston" userId="9f751021-f072-47f0-bc54-2469179ef4c0" providerId="ADAL" clId="{75729434-2F4D-43DF-AA63-BAC170B56948}" dt="2025-10-08T14:30:03.298" v="107"/>
          <ac:spMkLst>
            <pc:docMk/>
            <pc:sldMk cId="1684008441" sldId="415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684008441" sldId="415"/>
            <ac:spMk id="6" creationId="{6ADE6610-003E-43A4-9EFE-3B16686DEB35}"/>
          </ac:spMkLst>
        </pc:sp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1845198359" sldId="417"/>
        </pc:sldMkLst>
        <pc:spChg chg="mod">
          <ac:chgData name="Rachel Boydston" userId="9f751021-f072-47f0-bc54-2469179ef4c0" providerId="ADAL" clId="{75729434-2F4D-43DF-AA63-BAC170B56948}" dt="2025-10-08T14:29:31.708" v="96"/>
          <ac:spMkLst>
            <pc:docMk/>
            <pc:sldMk cId="1845198359" sldId="417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845198359" sldId="417"/>
            <ac:spMk id="17411" creationId="{00000000-0000-0000-0000-000000000000}"/>
          </ac:spMkLst>
        </pc:sp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3477610722" sldId="418"/>
        </pc:sldMkLst>
        <pc:spChg chg="mod">
          <ac:chgData name="Rachel Boydston" userId="9f751021-f072-47f0-bc54-2469179ef4c0" providerId="ADAL" clId="{75729434-2F4D-43DF-AA63-BAC170B56948}" dt="2025-10-08T14:29:41.739" v="100"/>
          <ac:spMkLst>
            <pc:docMk/>
            <pc:sldMk cId="3477610722" sldId="418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477610722" sldId="418"/>
            <ac:spMk id="6" creationId="{D8D21A2D-2A57-49B8-9207-94DC2E7455F9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477610722" sldId="418"/>
            <ac:spMk id="8" creationId="{090BC32F-0FFD-410A-839C-78157F517CA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477610722" sldId="418"/>
            <ac:spMk id="9" creationId="{6FFAB167-2034-4B64-BC01-DD73C312BFBF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477610722" sldId="418"/>
            <ac:spMk id="14" creationId="{7F76CC03-55E5-4975-9890-95C2465895C6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477610722" sldId="418"/>
            <ac:spMk id="17411" creationId="{00000000-0000-0000-0000-000000000000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3477610722" sldId="418"/>
            <ac:picMk id="5" creationId="{09F26FE4-2616-4A8F-82B4-B832BF540306}"/>
          </ac:picMkLst>
        </pc:pic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3477610722" sldId="418"/>
            <ac:cxnSpMk id="10" creationId="{3CCBF0B2-CCF2-42A5-8B3D-F44AA61F25F8}"/>
          </ac:cxnSpMkLst>
        </pc:cxn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3477610722" sldId="418"/>
            <ac:cxnSpMk id="15" creationId="{DE06BAAC-8990-4069-B018-0946C2E451D7}"/>
          </ac:cxnSpMkLst>
        </pc:cxn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3477610722" sldId="418"/>
            <ac:cxnSpMk id="17" creationId="{491B857E-A693-4757-86EB-78DDF97CD169}"/>
          </ac:cxnSpMkLst>
        </pc:cxn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3477610722" sldId="418"/>
            <ac:cxnSpMk id="20" creationId="{419449C3-307C-483C-B3D6-33A3015DE255}"/>
          </ac:cxnSpMkLst>
        </pc:cxn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3984397443" sldId="419"/>
        </pc:sldMkLst>
        <pc:spChg chg="mod">
          <ac:chgData name="Rachel Boydston" userId="9f751021-f072-47f0-bc54-2469179ef4c0" providerId="ADAL" clId="{75729434-2F4D-43DF-AA63-BAC170B56948}" dt="2025-10-08T14:29:44.338" v="101"/>
          <ac:spMkLst>
            <pc:docMk/>
            <pc:sldMk cId="3984397443" sldId="419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984397443" sldId="419"/>
            <ac:spMk id="17411" creationId="{00000000-0000-0000-0000-000000000000}"/>
          </ac:spMkLst>
        </pc:sp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2753230033" sldId="420"/>
        </pc:sldMkLst>
        <pc:spChg chg="mod">
          <ac:chgData name="Rachel Boydston" userId="9f751021-f072-47f0-bc54-2469179ef4c0" providerId="ADAL" clId="{75729434-2F4D-43DF-AA63-BAC170B56948}" dt="2025-10-08T14:29:46.631" v="102"/>
          <ac:spMkLst>
            <pc:docMk/>
            <pc:sldMk cId="2753230033" sldId="420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53230033" sldId="420"/>
            <ac:spMk id="9" creationId="{07FE5D9F-480A-4B0E-B76D-83BBD14301A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53230033" sldId="420"/>
            <ac:spMk id="11" creationId="{51679C4A-E43C-4EEF-BA86-41FF594DB1C2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53230033" sldId="420"/>
            <ac:spMk id="12" creationId="{1F5BD359-BFFC-4501-A72E-867E6FA7BB9C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53230033" sldId="420"/>
            <ac:spMk id="17" creationId="{45BFBC81-6B63-460A-B057-AA5A3767794D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753230033" sldId="420"/>
            <ac:picMk id="8" creationId="{3A632B42-A462-42FD-9F8B-DF9E921424D9}"/>
          </ac:picMkLst>
        </pc:pic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2753230033" sldId="420"/>
            <ac:cxnSpMk id="14" creationId="{0BAEC142-E59F-42A1-9535-9AD865224AE4}"/>
          </ac:cxnSpMkLst>
        </pc:cxn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2753230033" sldId="420"/>
            <ac:cxnSpMk id="15" creationId="{AD6FC7EA-8E47-41CC-A320-FF8695BF89D3}"/>
          </ac:cxnSpMkLst>
        </pc:cxn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2753230033" sldId="420"/>
            <ac:cxnSpMk id="16" creationId="{C021A88A-CFA6-4B83-8CA3-14CD4F633C48}"/>
          </ac:cxnSpMkLst>
        </pc:cxn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2753230033" sldId="420"/>
            <ac:cxnSpMk id="18" creationId="{6568A5BA-EDB2-4E84-97EA-6F4D3115A3B8}"/>
          </ac:cxnSpMkLst>
        </pc:cxn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2616098184" sldId="424"/>
        </pc:sldMkLst>
        <pc:spChg chg="mod">
          <ac:chgData name="Rachel Boydston" userId="9f751021-f072-47f0-bc54-2469179ef4c0" providerId="ADAL" clId="{75729434-2F4D-43DF-AA63-BAC170B56948}" dt="2025-10-08T14:29:49.618" v="103"/>
          <ac:spMkLst>
            <pc:docMk/>
            <pc:sldMk cId="2616098184" sldId="424"/>
            <ac:spMk id="3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16098184" sldId="424"/>
            <ac:spMk id="6" creationId="{1CCE1198-9426-4AFC-A18F-D310E7B2E466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16098184" sldId="424"/>
            <ac:spMk id="9" creationId="{D3B4BA4A-1255-4BC7-A641-92AEA5D96D92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616098184" sldId="424"/>
            <ac:picMk id="4" creationId="{12AF2736-3888-4BD4-AE5E-9C9D43E2D3A5}"/>
          </ac:picMkLst>
        </pc:pic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2616098184" sldId="424"/>
            <ac:cxnSpMk id="8" creationId="{A5549C18-C3B2-40FD-8ADB-4CC780018DAC}"/>
          </ac:cxnSpMkLst>
        </pc:cxn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2616098184" sldId="424"/>
            <ac:cxnSpMk id="10" creationId="{847C7EC3-C07C-4DE9-9E48-C7827C08D8E9}"/>
          </ac:cxnSpMkLst>
        </pc:cxn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2278731566" sldId="425"/>
        </pc:sldMkLst>
        <pc:spChg chg="mod">
          <ac:chgData name="Rachel Boydston" userId="9f751021-f072-47f0-bc54-2469179ef4c0" providerId="ADAL" clId="{75729434-2F4D-43DF-AA63-BAC170B56948}" dt="2025-10-08T14:29:51.794" v="104"/>
          <ac:spMkLst>
            <pc:docMk/>
            <pc:sldMk cId="2278731566" sldId="425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278731566" sldId="425"/>
            <ac:spMk id="6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278731566" sldId="425"/>
            <ac:spMk id="17411" creationId="{00000000-0000-0000-0000-000000000000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278731566" sldId="425"/>
            <ac:picMk id="5" creationId="{00000000-0000-0000-0000-000000000000}"/>
          </ac:picMkLst>
        </pc:pic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3383931283" sldId="426"/>
        </pc:sldMkLst>
        <pc:spChg chg="mod">
          <ac:chgData name="Rachel Boydston" userId="9f751021-f072-47f0-bc54-2469179ef4c0" providerId="ADAL" clId="{75729434-2F4D-43DF-AA63-BAC170B56948}" dt="2025-10-08T14:29:55.661" v="105"/>
          <ac:spMkLst>
            <pc:docMk/>
            <pc:sldMk cId="3383931283" sldId="426"/>
            <ac:spMk id="3" creationId="{00000000-0000-0000-0000-000000000000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3383931283" sldId="426"/>
            <ac:picMk id="5" creationId="{00000000-0000-0000-0000-000000000000}"/>
          </ac:picMkLst>
        </pc:picChg>
      </pc:sldChg>
      <pc:sldChg chg="modSp modNotes">
        <pc:chgData name="Rachel Boydston" userId="9f751021-f072-47f0-bc54-2469179ef4c0" providerId="ADAL" clId="{75729434-2F4D-43DF-AA63-BAC170B56948}" dt="2025-10-28T14:38:50.115" v="124"/>
        <pc:sldMkLst>
          <pc:docMk/>
          <pc:sldMk cId="530717012" sldId="427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530717012" sldId="427"/>
            <ac:spMk id="17411" creationId="{00000000-0000-0000-0000-000000000000}"/>
          </ac:spMkLst>
        </pc:spChg>
      </pc:sldChg>
      <pc:sldChg chg="modSp mod">
        <pc:chgData name="Rachel Boydston" userId="9f751021-f072-47f0-bc54-2469179ef4c0" providerId="ADAL" clId="{75729434-2F4D-43DF-AA63-BAC170B56948}" dt="2025-10-28T14:38:50.193" v="125" actId="27636"/>
        <pc:sldMkLst>
          <pc:docMk/>
          <pc:sldMk cId="432066661" sldId="428"/>
        </pc:sldMkLst>
        <pc:spChg chg="mod">
          <ac:chgData name="Rachel Boydston" userId="9f751021-f072-47f0-bc54-2469179ef4c0" providerId="ADAL" clId="{75729434-2F4D-43DF-AA63-BAC170B56948}" dt="2025-10-28T14:38:50.193" v="125" actId="27636"/>
          <ac:spMkLst>
            <pc:docMk/>
            <pc:sldMk cId="432066661" sldId="428"/>
            <ac:spMk id="4" creationId="{EA4E55AB-F705-480D-ADA2-78A0BEAD2B8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432066661" sldId="428"/>
            <ac:spMk id="5" creationId="{43E284CC-A037-4010-B743-BF0B26F987AB}"/>
          </ac:spMkLst>
        </pc:sp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3623215889" sldId="432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623215889" sldId="432"/>
            <ac:spMk id="2" creationId="{0EB8F454-B021-4C29-8FA9-B560639E3CA9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623215889" sldId="432"/>
            <ac:spMk id="5" creationId="{111E76DA-E678-44A7-AEBD-16689963AE3B}"/>
          </ac:spMkLst>
        </pc:spChg>
      </pc:sldChg>
      <pc:sldChg chg="modSp mod">
        <pc:chgData name="Rachel Boydston" userId="9f751021-f072-47f0-bc54-2469179ef4c0" providerId="ADAL" clId="{75729434-2F4D-43DF-AA63-BAC170B56948}" dt="2025-10-28T14:38:50.204" v="126" actId="27636"/>
        <pc:sldMkLst>
          <pc:docMk/>
          <pc:sldMk cId="2420618157" sldId="433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420618157" sldId="433"/>
            <ac:spMk id="2" creationId="{0EB8F454-B021-4C29-8FA9-B560639E3CA9}"/>
          </ac:spMkLst>
        </pc:spChg>
        <pc:spChg chg="mod">
          <ac:chgData name="Rachel Boydston" userId="9f751021-f072-47f0-bc54-2469179ef4c0" providerId="ADAL" clId="{75729434-2F4D-43DF-AA63-BAC170B56948}" dt="2025-10-28T14:38:50.204" v="126" actId="27636"/>
          <ac:spMkLst>
            <pc:docMk/>
            <pc:sldMk cId="2420618157" sldId="433"/>
            <ac:spMk id="4" creationId="{EA4E55AB-F705-480D-ADA2-78A0BEAD2B8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420618157" sldId="433"/>
            <ac:spMk id="5" creationId="{C5303E18-3CE3-4CEC-A3B2-EF1E0753DD4D}"/>
          </ac:spMkLst>
        </pc:sp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604536469" sldId="434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604536469" sldId="434"/>
            <ac:spMk id="5" creationId="{AA2B9B66-4EF6-4C75-9830-4029C3A53CF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604536469" sldId="434"/>
            <ac:spMk id="6" creationId="{74A29A25-3FC1-477D-9D05-6D5D16A512BC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604536469" sldId="434"/>
            <ac:spMk id="8" creationId="{F789611D-18BF-4562-95F2-802806390364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604536469" sldId="434"/>
            <ac:spMk id="10" creationId="{0C8CC423-5B8B-48FC-8B31-8B5E5C818645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604536469" sldId="434"/>
            <ac:picMk id="9" creationId="{81ADD630-BA38-49EE-BDD6-6B4FBC4840B8}"/>
          </ac:picMkLst>
        </pc:pic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4256359906" sldId="435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4256359906" sldId="435"/>
            <ac:spMk id="5" creationId="{AA2B9B66-4EF6-4C75-9830-4029C3A53CFB}"/>
          </ac:spMkLst>
        </pc:sp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2631678010" sldId="436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31678010" sldId="436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31678010" sldId="436"/>
            <ac:spMk id="7" creationId="{DE3E0827-87B4-45DC-A292-90BBABCF9641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31678010" sldId="436"/>
            <ac:spMk id="8" creationId="{A8DEBD19-B436-4E06-B962-40ABC88EA77C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631678010" sldId="436"/>
            <ac:picMk id="6" creationId="{AC1F1BC7-A414-4707-972D-C14B84DFAC7D}"/>
          </ac:picMkLst>
        </pc:pic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1316318724" sldId="437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316318724" sldId="437"/>
            <ac:spMk id="5" creationId="{111E76DA-E678-44A7-AEBD-16689963AE3B}"/>
          </ac:spMkLst>
        </pc:spChg>
      </pc:sldChg>
      <pc:sldChg chg="modSp mod">
        <pc:chgData name="Rachel Boydston" userId="9f751021-f072-47f0-bc54-2469179ef4c0" providerId="ADAL" clId="{75729434-2F4D-43DF-AA63-BAC170B56948}" dt="2025-10-28T14:38:50.213" v="127" actId="27636"/>
        <pc:sldMkLst>
          <pc:docMk/>
          <pc:sldMk cId="2692837095" sldId="438"/>
        </pc:sldMkLst>
        <pc:spChg chg="mod">
          <ac:chgData name="Rachel Boydston" userId="9f751021-f072-47f0-bc54-2469179ef4c0" providerId="ADAL" clId="{75729434-2F4D-43DF-AA63-BAC170B56948}" dt="2025-10-28T14:38:50.213" v="127" actId="27636"/>
          <ac:spMkLst>
            <pc:docMk/>
            <pc:sldMk cId="2692837095" sldId="438"/>
            <ac:spMk id="4" creationId="{EA4E55AB-F705-480D-ADA2-78A0BEAD2B8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92837095" sldId="438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92837095" sldId="438"/>
            <ac:spMk id="6" creationId="{ECE77326-36AE-4439-B331-CCB61EBF98E3}"/>
          </ac:spMkLst>
        </pc:sp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3606107716" sldId="439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606107716" sldId="439"/>
            <ac:spMk id="2" creationId="{0EB8F454-B021-4C29-8FA9-B560639E3CA9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606107716" sldId="439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606107716" sldId="439"/>
            <ac:spMk id="6" creationId="{74A29A25-3FC1-477D-9D05-6D5D16A512BC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606107716" sldId="439"/>
            <ac:spMk id="8" creationId="{4F067C7B-D663-4E0A-9317-68621C222C89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3606107716" sldId="439"/>
            <ac:spMk id="9" creationId="{B78C9F78-1258-41C2-B08F-132545FD9FF3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3606107716" sldId="439"/>
            <ac:picMk id="7" creationId="{045A174D-7DB0-49EC-9E48-1DD3AA4BF07A}"/>
          </ac:picMkLst>
        </pc:picChg>
      </pc:sldChg>
      <pc:sldChg chg="modSp mod">
        <pc:chgData name="Rachel Boydston" userId="9f751021-f072-47f0-bc54-2469179ef4c0" providerId="ADAL" clId="{75729434-2F4D-43DF-AA63-BAC170B56948}" dt="2025-10-28T14:38:50.218" v="128" actId="27636"/>
        <pc:sldMkLst>
          <pc:docMk/>
          <pc:sldMk cId="1157328352" sldId="440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57328352" sldId="440"/>
            <ac:spMk id="2" creationId="{0EB8F454-B021-4C29-8FA9-B560639E3CA9}"/>
          </ac:spMkLst>
        </pc:spChg>
        <pc:spChg chg="mod">
          <ac:chgData name="Rachel Boydston" userId="9f751021-f072-47f0-bc54-2469179ef4c0" providerId="ADAL" clId="{75729434-2F4D-43DF-AA63-BAC170B56948}" dt="2025-10-28T14:38:50.218" v="128" actId="27636"/>
          <ac:spMkLst>
            <pc:docMk/>
            <pc:sldMk cId="1157328352" sldId="440"/>
            <ac:spMk id="4" creationId="{EA4E55AB-F705-480D-ADA2-78A0BEAD2B8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57328352" sldId="440"/>
            <ac:spMk id="5" creationId="{111E76DA-E678-44A7-AEBD-16689963AE3B}"/>
          </ac:spMkLst>
        </pc:sp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2775374065" sldId="441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75374065" sldId="441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75374065" sldId="441"/>
            <ac:spMk id="7" creationId="{DE3E0827-87B4-45DC-A292-90BBABCF9641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75374065" sldId="441"/>
            <ac:spMk id="8" creationId="{0A672E42-B313-44DC-8EE0-C1D00E001866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775374065" sldId="441"/>
            <ac:picMk id="6" creationId="{03C60A3C-F783-4B5A-8ADA-3F71F1C9D41F}"/>
          </ac:picMkLst>
        </pc:pic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2654793460" sldId="442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54793460" sldId="442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54793460" sldId="442"/>
            <ac:spMk id="6" creationId="{32FA652F-3D62-414C-96A6-D00B9174A349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54793460" sldId="442"/>
            <ac:spMk id="8" creationId="{02BDDD0E-1FA5-44D1-87CB-C476FC6549B1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654793460" sldId="442"/>
            <ac:spMk id="9" creationId="{3F085C04-7248-47A4-A66B-36CE8B7E84A1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654793460" sldId="442"/>
            <ac:picMk id="7" creationId="{CF2E6B66-2293-4432-AB0F-8EF549D49380}"/>
          </ac:picMkLst>
        </pc:pic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115539728" sldId="443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5539728" sldId="443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5539728" sldId="443"/>
            <ac:spMk id="6" creationId="{D9DE11C3-3EAE-4D68-8C82-53B911534844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5539728" sldId="443"/>
            <ac:spMk id="9" creationId="{77729BF3-89AE-4AD0-8C9B-51BA56B1CA1D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5539728" sldId="443"/>
            <ac:spMk id="10" creationId="{60D4CE26-D47E-4934-83F9-F3D0CEA080F9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15539728" sldId="443"/>
            <ac:spMk id="11" creationId="{AA02C4C0-B57A-45C9-837B-E95F4EC4FAEE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115539728" sldId="443"/>
            <ac:picMk id="7" creationId="{EDA5142B-FE79-4AA4-8104-5D6B400D3092}"/>
          </ac:picMkLst>
        </pc:picChg>
        <pc:cxnChg chg="mod">
          <ac:chgData name="Rachel Boydston" userId="9f751021-f072-47f0-bc54-2469179ef4c0" providerId="ADAL" clId="{75729434-2F4D-43DF-AA63-BAC170B56948}" dt="2025-10-28T14:38:50.115" v="124"/>
          <ac:cxnSpMkLst>
            <pc:docMk/>
            <pc:sldMk cId="115539728" sldId="443"/>
            <ac:cxnSpMk id="8" creationId="{F82C0E38-B65F-461C-A6E9-A02C9443A084}"/>
          </ac:cxnSpMkLst>
        </pc:cxn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4135699646" sldId="444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4135699646" sldId="444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4135699646" sldId="444"/>
            <ac:spMk id="6" creationId="{74A29A25-3FC1-477D-9D05-6D5D16A512BC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4135699646" sldId="444"/>
            <ac:spMk id="8" creationId="{4F067C7B-D663-4E0A-9317-68621C222C89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4135699646" sldId="444"/>
            <ac:spMk id="9" creationId="{AA02C4C0-B57A-45C9-837B-E95F4EC4FAEE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4135699646" sldId="444"/>
            <ac:picMk id="7" creationId="{B281BF9A-D154-46EE-B85A-B4A649B5837B}"/>
          </ac:picMkLst>
        </pc:pic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2704765538" sldId="445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04765538" sldId="445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04765538" sldId="445"/>
            <ac:spMk id="9" creationId="{1C41D752-308E-4202-A0D5-DEE5FD2F20A9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04765538" sldId="445"/>
            <ac:spMk id="10" creationId="{B64DD230-0E93-4825-97BE-5514AA86D60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04765538" sldId="445"/>
            <ac:spMk id="11" creationId="{FB78A2B2-4756-4F4E-9F2B-D8ABF3358A9C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2704765538" sldId="445"/>
            <ac:spMk id="12" creationId="{AA02C4C0-B57A-45C9-837B-E95F4EC4FAEE}"/>
          </ac:spMkLst>
        </pc:spChg>
        <pc:graphicFrameChg chg="mod">
          <ac:chgData name="Rachel Boydston" userId="9f751021-f072-47f0-bc54-2469179ef4c0" providerId="ADAL" clId="{75729434-2F4D-43DF-AA63-BAC170B56948}" dt="2025-10-28T14:38:50.115" v="124"/>
          <ac:graphicFrameMkLst>
            <pc:docMk/>
            <pc:sldMk cId="2704765538" sldId="445"/>
            <ac:graphicFrameMk id="7" creationId="{8127CAA0-20BF-4478-893C-597D216E1C2B}"/>
          </ac:graphicFrameMkLst>
        </pc:graphicFrameChg>
        <pc:graphicFrameChg chg="mod">
          <ac:chgData name="Rachel Boydston" userId="9f751021-f072-47f0-bc54-2469179ef4c0" providerId="ADAL" clId="{75729434-2F4D-43DF-AA63-BAC170B56948}" dt="2025-10-28T14:38:50.115" v="124"/>
          <ac:graphicFrameMkLst>
            <pc:docMk/>
            <pc:sldMk cId="2704765538" sldId="445"/>
            <ac:graphicFrameMk id="8" creationId="{6BDEC470-B2F2-46EA-8172-006F46E1B3C5}"/>
          </ac:graphicFrameMkLst>
        </pc:graphicFrame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2704765538" sldId="445"/>
            <ac:picMk id="6" creationId="{B9EA9210-9084-47D0-958E-E76CEEA6E611}"/>
          </ac:picMkLst>
        </pc:pic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1240538550" sldId="446"/>
        </pc:sld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240538550" sldId="446"/>
            <ac:spMk id="5" creationId="{111E76DA-E678-44A7-AEBD-16689963AE3B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240538550" sldId="446"/>
            <ac:spMk id="6" creationId="{B75AABEE-192E-4494-966C-92F356E61D8C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240538550" sldId="446"/>
            <ac:spMk id="7" creationId="{FC5D4497-8B1F-418D-B84C-EE25292A78D1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240538550" sldId="446"/>
            <ac:spMk id="10" creationId="{208B14B8-75A5-4B45-A0A0-053E761F3A05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240538550" sldId="446"/>
            <ac:spMk id="11" creationId="{4D92D50F-E80D-46F6-8AF7-350D50B3F89E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240538550" sldId="446"/>
            <ac:spMk id="14" creationId="{FA5D5797-82D0-41A7-9B56-BED78A24A14D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240538550" sldId="446"/>
            <ac:spMk id="15" creationId="{95F9C239-83A3-497C-AE92-654480F0236F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k cId="1240538550" sldId="446"/>
            <ac:spMk id="16" creationId="{ABEA7467-D527-4E72-B081-487E11988EF4}"/>
          </ac:spMkLst>
        </pc:spChg>
        <pc:graphicFrameChg chg="mod">
          <ac:chgData name="Rachel Boydston" userId="9f751021-f072-47f0-bc54-2469179ef4c0" providerId="ADAL" clId="{75729434-2F4D-43DF-AA63-BAC170B56948}" dt="2025-10-28T14:38:50.115" v="124"/>
          <ac:graphicFrameMkLst>
            <pc:docMk/>
            <pc:sldMk cId="1240538550" sldId="446"/>
            <ac:graphicFrameMk id="8" creationId="{29C8D02E-F3E8-40C2-B22B-0DB471086B62}"/>
          </ac:graphicFrameMkLst>
        </pc:graphicFrameChg>
        <pc:graphicFrameChg chg="mod">
          <ac:chgData name="Rachel Boydston" userId="9f751021-f072-47f0-bc54-2469179ef4c0" providerId="ADAL" clId="{75729434-2F4D-43DF-AA63-BAC170B56948}" dt="2025-10-28T14:38:50.115" v="124"/>
          <ac:graphicFrameMkLst>
            <pc:docMk/>
            <pc:sldMk cId="1240538550" sldId="446"/>
            <ac:graphicFrameMk id="12" creationId="{50EAB8E9-9521-4862-AE24-CC34F62B5BFF}"/>
          </ac:graphicFrameMkLst>
        </pc:graphicFrameChg>
      </pc:sldChg>
      <pc:sldChg chg="modSp">
        <pc:chgData name="Rachel Boydston" userId="9f751021-f072-47f0-bc54-2469179ef4c0" providerId="ADAL" clId="{75729434-2F4D-43DF-AA63-BAC170B56948}" dt="2025-10-28T14:38:50.115" v="124"/>
        <pc:sldMkLst>
          <pc:docMk/>
          <pc:sldMk cId="1219018016" sldId="447"/>
        </pc:sldMkLst>
        <pc:spChg chg="mod">
          <ac:chgData name="Rachel Boydston" userId="9f751021-f072-47f0-bc54-2469179ef4c0" providerId="ADAL" clId="{75729434-2F4D-43DF-AA63-BAC170B56948}" dt="2025-10-08T14:30:00.688" v="106"/>
          <ac:spMkLst>
            <pc:docMk/>
            <pc:sldMk cId="1219018016" sldId="447"/>
            <ac:spMk id="3" creationId="{69CF83F3-1C84-42A4-899E-534F8374181E}"/>
          </ac:spMkLst>
        </pc:spChg>
        <pc:picChg chg="mod">
          <ac:chgData name="Rachel Boydston" userId="9f751021-f072-47f0-bc54-2469179ef4c0" providerId="ADAL" clId="{75729434-2F4D-43DF-AA63-BAC170B56948}" dt="2025-10-28T14:38:50.115" v="124"/>
          <ac:picMkLst>
            <pc:docMk/>
            <pc:sldMk cId="1219018016" sldId="447"/>
            <ac:picMk id="14" creationId="{58D751A9-1F58-4631-842A-5F428DD5426D}"/>
          </ac:picMkLst>
        </pc:picChg>
      </pc:sldChg>
      <pc:sldMasterChg chg="modSp modSldLayout">
        <pc:chgData name="Rachel Boydston" userId="9f751021-f072-47f0-bc54-2469179ef4c0" providerId="ADAL" clId="{75729434-2F4D-43DF-AA63-BAC170B56948}" dt="2025-10-28T14:38:50.115" v="124"/>
        <pc:sldMasterMkLst>
          <pc:docMk/>
          <pc:sldMasterMk cId="3624623951" sldId="2147483660"/>
        </pc:sldMasterMkLst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asterMk cId="3624623951" sldId="2147483660"/>
            <ac:spMk id="2" creationId="{00000000-0000-0000-0000-000000000000}"/>
          </ac:spMkLst>
        </pc:spChg>
        <pc:spChg chg="mod">
          <ac:chgData name="Rachel Boydston" userId="9f751021-f072-47f0-bc54-2469179ef4c0" providerId="ADAL" clId="{75729434-2F4D-43DF-AA63-BAC170B56948}" dt="2025-10-28T14:38:50.115" v="124"/>
          <ac:spMkLst>
            <pc:docMk/>
            <pc:sldMasterMk cId="3624623951" sldId="2147483660"/>
            <ac:spMk id="3" creationId="{00000000-0000-0000-0000-000000000000}"/>
          </ac:spMkLst>
        </pc:spChg>
        <pc:sldLayoutChg chg="modSp">
          <pc:chgData name="Rachel Boydston" userId="9f751021-f072-47f0-bc54-2469179ef4c0" providerId="ADAL" clId="{75729434-2F4D-43DF-AA63-BAC170B56948}" dt="2025-10-28T14:38:50.115" v="124"/>
          <pc:sldLayoutMkLst>
            <pc:docMk/>
            <pc:sldMasterMk cId="3624623951" sldId="2147483660"/>
            <pc:sldLayoutMk cId="2025731841" sldId="2147483661"/>
          </pc:sldLayoutMkLst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2025731841" sldId="2147483661"/>
              <ac:spMk id="5" creationId="{00000000-0000-0000-0000-000000000000}"/>
            </ac:spMkLst>
          </pc:spChg>
        </pc:sldLayoutChg>
        <pc:sldLayoutChg chg="modSp">
          <pc:chgData name="Rachel Boydston" userId="9f751021-f072-47f0-bc54-2469179ef4c0" providerId="ADAL" clId="{75729434-2F4D-43DF-AA63-BAC170B56948}" dt="2025-10-28T14:38:50.115" v="124"/>
          <pc:sldLayoutMkLst>
            <pc:docMk/>
            <pc:sldMasterMk cId="3624623951" sldId="2147483660"/>
            <pc:sldLayoutMk cId="3796282081" sldId="2147483662"/>
          </pc:sldLayoutMkLst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3796282081" sldId="2147483662"/>
              <ac:spMk id="2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3796282081" sldId="2147483662"/>
              <ac:spMk id="5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3796282081" sldId="2147483662"/>
              <ac:spMk id="6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3796282081" sldId="2147483662"/>
              <ac:spMk id="7" creationId="{00000000-0000-0000-0000-000000000000}"/>
            </ac:spMkLst>
          </pc:spChg>
        </pc:sldLayoutChg>
        <pc:sldLayoutChg chg="modSp">
          <pc:chgData name="Rachel Boydston" userId="9f751021-f072-47f0-bc54-2469179ef4c0" providerId="ADAL" clId="{75729434-2F4D-43DF-AA63-BAC170B56948}" dt="2025-10-28T14:38:50.115" v="124"/>
          <pc:sldLayoutMkLst>
            <pc:docMk/>
            <pc:sldMasterMk cId="3624623951" sldId="2147483660"/>
            <pc:sldLayoutMk cId="4233540473" sldId="2147483663"/>
          </pc:sldLayoutMkLst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4233540473" sldId="2147483663"/>
              <ac:spMk id="4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4233540473" sldId="2147483663"/>
              <ac:spMk id="6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4233540473" sldId="2147483663"/>
              <ac:spMk id="7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4233540473" sldId="2147483663"/>
              <ac:spMk id="9" creationId="{00000000-0000-0000-0000-000000000000}"/>
            </ac:spMkLst>
          </pc:spChg>
        </pc:sldLayoutChg>
        <pc:sldLayoutChg chg="modSp">
          <pc:chgData name="Rachel Boydston" userId="9f751021-f072-47f0-bc54-2469179ef4c0" providerId="ADAL" clId="{75729434-2F4D-43DF-AA63-BAC170B56948}" dt="2025-10-28T14:38:50.115" v="124"/>
          <pc:sldLayoutMkLst>
            <pc:docMk/>
            <pc:sldMasterMk cId="3624623951" sldId="2147483660"/>
            <pc:sldLayoutMk cId="1278731432" sldId="2147483664"/>
          </pc:sldLayoutMkLst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278731432" sldId="2147483664"/>
              <ac:spMk id="2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278731432" sldId="2147483664"/>
              <ac:spMk id="3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278731432" sldId="2147483664"/>
              <ac:spMk id="4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278731432" sldId="2147483664"/>
              <ac:spMk id="5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278731432" sldId="2147483664"/>
              <ac:spMk id="6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278731432" sldId="2147483664"/>
              <ac:spMk id="9" creationId="{00000000-0000-0000-0000-000000000000}"/>
            </ac:spMkLst>
          </pc:spChg>
        </pc:sldLayoutChg>
        <pc:sldLayoutChg chg="modSp">
          <pc:chgData name="Rachel Boydston" userId="9f751021-f072-47f0-bc54-2469179ef4c0" providerId="ADAL" clId="{75729434-2F4D-43DF-AA63-BAC170B56948}" dt="2025-10-28T14:38:50.115" v="124"/>
          <pc:sldLayoutMkLst>
            <pc:docMk/>
            <pc:sldMasterMk cId="3624623951" sldId="2147483660"/>
            <pc:sldLayoutMk cId="3550994677" sldId="2147483665"/>
          </pc:sldLayoutMkLst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3550994677" sldId="2147483665"/>
              <ac:spMk id="3" creationId="{00000000-0000-0000-0000-000000000000}"/>
            </ac:spMkLst>
          </pc:spChg>
        </pc:sldLayoutChg>
        <pc:sldLayoutChg chg="modSp">
          <pc:chgData name="Rachel Boydston" userId="9f751021-f072-47f0-bc54-2469179ef4c0" providerId="ADAL" clId="{75729434-2F4D-43DF-AA63-BAC170B56948}" dt="2025-10-28T14:38:50.115" v="124"/>
          <pc:sldLayoutMkLst>
            <pc:docMk/>
            <pc:sldMasterMk cId="3624623951" sldId="2147483660"/>
            <pc:sldLayoutMk cId="1046008625" sldId="2147483666"/>
          </pc:sldLayoutMkLst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046008625" sldId="2147483666"/>
              <ac:spMk id="3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046008625" sldId="2147483666"/>
              <ac:spMk id="6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046008625" sldId="2147483666"/>
              <ac:spMk id="7" creationId="{00000000-0000-0000-0000-000000000000}"/>
            </ac:spMkLst>
          </pc:spChg>
          <pc:spChg chg="mod">
            <ac:chgData name="Rachel Boydston" userId="9f751021-f072-47f0-bc54-2469179ef4c0" providerId="ADAL" clId="{75729434-2F4D-43DF-AA63-BAC170B56948}" dt="2025-10-28T14:38:50.115" v="124"/>
            <ac:spMkLst>
              <pc:docMk/>
              <pc:sldMasterMk cId="3624623951" sldId="2147483660"/>
              <pc:sldLayoutMk cId="1046008625" sldId="2147483666"/>
              <ac:spMk id="9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/>
              <a:t>Module 1-1 OptiAM Software Overview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Unit I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E7CEFAA-6A24-4631-8F11-4B8DEDFC5A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521998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/>
              <a:t>Module 1-1 OptiAM Software Overview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/>
              <a:t>Unit I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5726745A-B9BF-4264-922D-B5D639DD31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23298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726745A-B9BF-4264-922D-B5D639DD31B9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Unit I</a:t>
            </a:r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r>
              <a:rPr lang="en-US"/>
              <a:t>Module 1-1 OptiAM Software Overview</a:t>
            </a:r>
          </a:p>
        </p:txBody>
      </p:sp>
    </p:spTree>
    <p:extLst>
      <p:ext uri="{BB962C8B-B14F-4D97-AF65-F5344CB8AC3E}">
        <p14:creationId xmlns:p14="http://schemas.microsoft.com/office/powerpoint/2010/main" val="42025540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11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35101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14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6450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31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0295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2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2031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3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7761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4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63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5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0611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6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38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7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0371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8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1787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422BE33-7981-42D6-A944-3E6C6AC56B1B}" type="slidenum">
              <a:rPr lang="en-US"/>
              <a:pPr/>
              <a:t>9</a:t>
            </a:fld>
            <a:endParaRPr lang="en-US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77875" y="1200150"/>
            <a:ext cx="5759450" cy="3240088"/>
          </a:xfrm>
          <a:ln/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78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2" hasCustomPrompt="1"/>
          </p:nvPr>
        </p:nvSpPr>
        <p:spPr>
          <a:xfrm>
            <a:off x="0" y="858205"/>
            <a:ext cx="2811624" cy="472963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E-2C IMC Concept Modeling</a:t>
            </a:r>
          </a:p>
        </p:txBody>
      </p:sp>
    </p:spTree>
    <p:extLst>
      <p:ext uri="{BB962C8B-B14F-4D97-AF65-F5344CB8AC3E}">
        <p14:creationId xmlns:p14="http://schemas.microsoft.com/office/powerpoint/2010/main" val="2025731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10363200" cy="814873"/>
          </a:xfrm>
        </p:spPr>
        <p:txBody>
          <a:bodyPr anchor="b"/>
          <a:lstStyle>
            <a:lvl1pPr algn="l">
              <a:defRPr sz="5400">
                <a:solidFill>
                  <a:srgbClr val="00346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313716"/>
            <a:ext cx="630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154D04-F3B2-47C5-B625-2AE47D4C4367}" type="slidenum">
              <a:rPr lang="en-US" sz="1200" smtClean="0"/>
              <a:t>‹#›</a:t>
            </a:fld>
            <a:endParaRPr lang="en-US" sz="12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0" y="873218"/>
            <a:ext cx="7424928" cy="34270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E-2C IMC Concept Modeling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630335" y="1408671"/>
            <a:ext cx="11166249" cy="4584356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2820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176964"/>
            <a:ext cx="630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154D04-F3B2-47C5-B625-2AE47D4C4367}" type="slidenum">
              <a:rPr lang="en-US" sz="1200" smtClean="0"/>
              <a:t>‹#›</a:t>
            </a:fld>
            <a:endParaRPr lang="en-US" sz="12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1905" y="879443"/>
            <a:ext cx="7424928" cy="34270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/>
              <a:t>OptiAM</a:t>
            </a:r>
            <a:r>
              <a:rPr lang="en-US" baseline="30000" dirty="0" err="1"/>
              <a:t>TM</a:t>
            </a:r>
            <a:r>
              <a:rPr lang="en-US" dirty="0"/>
              <a:t> Overview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21094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35404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30336" y="1430208"/>
            <a:ext cx="10892481" cy="447632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   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1" y="6176964"/>
            <a:ext cx="630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154D04-F3B2-47C5-B625-2AE47D4C4367}" type="slidenum">
              <a:rPr lang="en-US" sz="1200" smtClean="0"/>
              <a:t>‹#›</a:t>
            </a:fld>
            <a:endParaRPr lang="en-US" sz="1200" dirty="0"/>
          </a:p>
        </p:txBody>
      </p:sp>
      <p:sp>
        <p:nvSpPr>
          <p:cNvPr id="7" name="Subtitle 2"/>
          <p:cNvSpPr>
            <a:spLocks noGrp="1"/>
          </p:cNvSpPr>
          <p:nvPr>
            <p:ph type="subTitle" idx="10" hasCustomPrompt="1"/>
          </p:nvPr>
        </p:nvSpPr>
        <p:spPr>
          <a:xfrm>
            <a:off x="1905" y="879443"/>
            <a:ext cx="7424928" cy="342709"/>
          </a:xfrm>
        </p:spPr>
        <p:txBody>
          <a:bodyPr/>
          <a:lstStyle>
            <a:lvl1pPr marL="0" indent="0" algn="l">
              <a:buNone/>
              <a:defRPr sz="180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err="1"/>
              <a:t>OptiAM</a:t>
            </a:r>
            <a:r>
              <a:rPr lang="en-US" baseline="30000" dirty="0" err="1"/>
              <a:t>TM</a:t>
            </a:r>
            <a:r>
              <a:rPr lang="en-US" dirty="0"/>
              <a:t> Overview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21094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4600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85344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" y="6313716"/>
            <a:ext cx="630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154D04-F3B2-47C5-B625-2AE47D4C4367}" type="slidenum">
              <a:rPr lang="en-US" sz="1200" smtClean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2787314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 userDrawn="1"/>
        </p:nvSpPr>
        <p:spPr>
          <a:xfrm>
            <a:off x="1" y="6313716"/>
            <a:ext cx="63033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CB154D04-F3B2-47C5-B625-2AE47D4C4367}" type="slidenum">
              <a:rPr lang="en-US" sz="1200" smtClean="0"/>
              <a:t>‹#›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550994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7985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68488"/>
            <a:ext cx="10515600" cy="35495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24623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6" r:id="rId4"/>
    <p:sldLayoutId id="2147483664" r:id="rId5"/>
    <p:sldLayoutId id="2147483665" r:id="rId6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0375" indent="-457200" algn="l" defTabSz="685800" rtl="0" eaLnBrk="1" latinLnBrk="0" hangingPunct="1">
        <a:lnSpc>
          <a:spcPct val="90000"/>
        </a:lnSpc>
        <a:spcBef>
          <a:spcPts val="750"/>
        </a:spcBef>
        <a:buFont typeface="Wingdings" panose="05000000000000000000" pitchFamily="2" charset="2"/>
        <a:buChar char="Ø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indent="-2571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42975" indent="-257175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43013" indent="-2143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85913" indent="-214313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4791" y="2532672"/>
            <a:ext cx="8409459" cy="798576"/>
          </a:xfrm>
        </p:spPr>
        <p:txBody>
          <a:bodyPr>
            <a:noAutofit/>
          </a:bodyPr>
          <a:lstStyle/>
          <a:p>
            <a:pPr algn="ctr"/>
            <a:br>
              <a:rPr lang="en-US" sz="5500" dirty="0"/>
            </a:br>
            <a:r>
              <a:rPr lang="en-US" sz="5000" dirty="0"/>
              <a:t>H-1 Modeling &amp; Simulation</a:t>
            </a:r>
            <a:br>
              <a:rPr lang="en-US" sz="5500" dirty="0"/>
            </a:br>
            <a:endParaRPr lang="en-US" sz="5500" dirty="0"/>
          </a:p>
        </p:txBody>
      </p:sp>
      <p:sp>
        <p:nvSpPr>
          <p:cNvPr id="4" name="TextBox 3"/>
          <p:cNvSpPr txBox="1"/>
          <p:nvPr/>
        </p:nvSpPr>
        <p:spPr>
          <a:xfrm>
            <a:off x="7008950" y="5544596"/>
            <a:ext cx="3245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+mj-lt"/>
                <a:ea typeface="+mj-ea"/>
                <a:cs typeface="+mj-cs"/>
              </a:rPr>
              <a:t>November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3B9F30-2711-4722-9DA7-0E02B44E733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22921" r="7815" b="12489"/>
          <a:stretch/>
        </p:blipFill>
        <p:spPr bwMode="auto">
          <a:xfrm>
            <a:off x="6775509" y="3616167"/>
            <a:ext cx="3638740" cy="163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3655619-70BB-45F7-AC40-729BC258C7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7656" y="3616166"/>
            <a:ext cx="4158344" cy="269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8434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-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RAM XVII Training Summit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AF2736-3888-4BD4-AE5E-9C9D43E2D3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76"/>
          <a:stretch/>
        </p:blipFill>
        <p:spPr>
          <a:xfrm>
            <a:off x="1635054" y="1616979"/>
            <a:ext cx="8921893" cy="42253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CE1198-9426-4AFC-A18F-D310E7B2E466}"/>
              </a:ext>
            </a:extLst>
          </p:cNvPr>
          <p:cNvSpPr txBox="1"/>
          <p:nvPr/>
        </p:nvSpPr>
        <p:spPr>
          <a:xfrm>
            <a:off x="3640327" y="1231786"/>
            <a:ext cx="49113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UH-1Y Aircraft Over 10-Year Period (10 Iterations)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5549C18-C3B2-40FD-8ADB-4CC780018DAC}"/>
              </a:ext>
            </a:extLst>
          </p:cNvPr>
          <p:cNvCxnSpPr>
            <a:cxnSpLocks/>
            <a:stCxn id="4" idx="3"/>
          </p:cNvCxnSpPr>
          <p:nvPr/>
        </p:nvCxnSpPr>
        <p:spPr>
          <a:xfrm flipH="1">
            <a:off x="1817506" y="3729671"/>
            <a:ext cx="8739440" cy="31619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3B4BA4A-1255-4BC7-A641-92AEA5D96D92}"/>
              </a:ext>
            </a:extLst>
          </p:cNvPr>
          <p:cNvSpPr txBox="1"/>
          <p:nvPr/>
        </p:nvSpPr>
        <p:spPr>
          <a:xfrm>
            <a:off x="2441791" y="4331542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Goal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47C7EC3-C07C-4DE9-9E48-C7827C08D8E9}"/>
              </a:ext>
            </a:extLst>
          </p:cNvPr>
          <p:cNvCxnSpPr>
            <a:cxnSpLocks/>
          </p:cNvCxnSpPr>
          <p:nvPr/>
        </p:nvCxnSpPr>
        <p:spPr>
          <a:xfrm flipH="1" flipV="1">
            <a:off x="2332383" y="3777150"/>
            <a:ext cx="218814" cy="538530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0981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428307" y="1044571"/>
            <a:ext cx="9085276" cy="5132945"/>
          </a:xfrm>
        </p:spPr>
        <p:txBody>
          <a:bodyPr>
            <a:noAutofit/>
          </a:bodyPr>
          <a:lstStyle/>
          <a:p>
            <a:pPr marL="3175" indent="0">
              <a:buNone/>
            </a:pP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Considerations for long term preservation scenario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BUNOs selected for preservation (IMP history, location, flight hours, etc.)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Additional maintenance requirements due to long term preservation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Aircraft condition and configuration</a:t>
            </a: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– Results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72" y="3019646"/>
            <a:ext cx="3957039" cy="2638026"/>
          </a:xfrm>
          <a:prstGeom prst="rect">
            <a:avLst/>
          </a:prstGeom>
        </p:spPr>
      </p:pic>
      <p:sp>
        <p:nvSpPr>
          <p:cNvPr id="6" name="Content Placeholder 3"/>
          <p:cNvSpPr txBox="1">
            <a:spLocks/>
          </p:cNvSpPr>
          <p:nvPr/>
        </p:nvSpPr>
        <p:spPr>
          <a:xfrm>
            <a:off x="5733632" y="2939374"/>
            <a:ext cx="4349578" cy="46054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sz="2600" b="1" kern="120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90000"/>
              <a:buFontTx/>
              <a:buBlip>
                <a:blip r:embed="rId5"/>
              </a:buBlip>
              <a:defRPr sz="1800" b="1" kern="1200">
                <a:solidFill>
                  <a:srgbClr val="004A85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6"/>
              </a:buBlip>
              <a:defRPr sz="1600" kern="1200">
                <a:solidFill>
                  <a:srgbClr val="486B7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80000"/>
              <a:buFontTx/>
              <a:buBlip>
                <a:blip r:embed="rId7"/>
              </a:buBlip>
              <a:defRPr sz="1400" b="1" kern="1200">
                <a:solidFill>
                  <a:srgbClr val="0076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indent="-45720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Selecting specific BUNOs for preservation allows regulation of IMP schedule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This offsets IMP to a desirable time frame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Allows control of which aircraft will compensate for BUNOs in AMARG</a:t>
            </a:r>
          </a:p>
        </p:txBody>
      </p:sp>
    </p:spTree>
    <p:extLst>
      <p:ext uri="{BB962C8B-B14F-4D97-AF65-F5344CB8AC3E}">
        <p14:creationId xmlns:p14="http://schemas.microsoft.com/office/powerpoint/2010/main" val="22787315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- Results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RAM XVII Training Summit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24" y="1274270"/>
            <a:ext cx="7276547" cy="4902748"/>
          </a:xfrm>
        </p:spPr>
      </p:pic>
    </p:spTree>
    <p:extLst>
      <p:ext uri="{BB962C8B-B14F-4D97-AF65-F5344CB8AC3E}">
        <p14:creationId xmlns:p14="http://schemas.microsoft.com/office/powerpoint/2010/main" val="33839312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DD0D2-D5FD-4E2B-B296-BC2F75255FA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- Demonstration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9CF83F3-1C84-42A4-899E-534F8374181E}"/>
              </a:ext>
            </a:extLst>
          </p:cNvPr>
          <p:cNvSpPr>
            <a:spLocks noGrp="1"/>
          </p:cNvSpPr>
          <p:nvPr>
            <p:ph type="subTitle" idx="10"/>
          </p:nvPr>
        </p:nvSpPr>
        <p:spPr/>
        <p:txBody>
          <a:bodyPr/>
          <a:lstStyle/>
          <a:p>
            <a:r>
              <a:rPr lang="en-US" dirty="0"/>
              <a:t>RAM XVII Training Summit</a:t>
            </a:r>
          </a:p>
        </p:txBody>
      </p:sp>
      <p:pic>
        <p:nvPicPr>
          <p:cNvPr id="14" name="H1Modelwith3D (2)">
            <a:hlinkClick r:id="" action="ppaction://media"/>
            <a:extLst>
              <a:ext uri="{FF2B5EF4-FFF2-40B4-BE49-F238E27FC236}">
                <a16:creationId xmlns:a16="http://schemas.microsoft.com/office/drawing/2014/main" id="{58D751A9-1F58-4631-842A-5F428DD5426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44554" y="1342239"/>
            <a:ext cx="8739979" cy="4642544"/>
          </a:xfrm>
        </p:spPr>
      </p:pic>
    </p:spTree>
    <p:extLst>
      <p:ext uri="{BB962C8B-B14F-4D97-AF65-F5344CB8AC3E}">
        <p14:creationId xmlns:p14="http://schemas.microsoft.com/office/powerpoint/2010/main" val="1219018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4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– Status Update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ADE6610-003E-43A4-9EFE-3B16686DEB35}"/>
              </a:ext>
            </a:extLst>
          </p:cNvPr>
          <p:cNvSpPr>
            <a:spLocks noGrp="1"/>
          </p:cNvSpPr>
          <p:nvPr/>
        </p:nvSpPr>
        <p:spPr>
          <a:xfrm>
            <a:off x="1524000" y="1274271"/>
            <a:ext cx="9144000" cy="517955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3"/>
              </a:buBlip>
              <a:defRPr sz="2600" b="1" kern="120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90000"/>
              <a:buFontTx/>
              <a:buBlip>
                <a:blip r:embed="rId4"/>
              </a:buBlip>
              <a:defRPr sz="1800" b="1" kern="1200">
                <a:solidFill>
                  <a:srgbClr val="004A85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5"/>
              </a:buBlip>
              <a:defRPr sz="1600" kern="1200">
                <a:solidFill>
                  <a:srgbClr val="486B7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80000"/>
              <a:buFontTx/>
              <a:buBlip>
                <a:blip r:embed="rId6"/>
              </a:buBlip>
              <a:defRPr sz="1400" b="1" kern="1200">
                <a:solidFill>
                  <a:srgbClr val="0076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60375" lvl="1" indent="-45720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Continue to update and validate model against actual induction schedules</a:t>
            </a:r>
          </a:p>
          <a:p>
            <a:pPr marL="457200" lvl="1" indent="0">
              <a:buNone/>
            </a:pPr>
            <a:endParaRPr lang="en-US" b="0" dirty="0">
              <a:latin typeface="Arial" pitchFamily="34" charset="0"/>
              <a:cs typeface="Arial" pitchFamily="34" charset="0"/>
            </a:endParaRPr>
          </a:p>
          <a:p>
            <a:pPr marL="460375" lvl="1" indent="-45720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Simulate various COAs for preservation</a:t>
            </a:r>
          </a:p>
          <a:p>
            <a:pPr marL="460375" lvl="1" indent="-45720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endParaRPr lang="en-US" sz="2400" b="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marL="460375" lvl="1" indent="-45720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Determine impact on fleet inventory 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cs typeface="+mn-cs"/>
              </a:rPr>
              <a:t>Vary number of aircraft selected for preservation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cs typeface="+mn-cs"/>
              </a:rPr>
              <a:t>Vary preservation schedule </a:t>
            </a:r>
          </a:p>
          <a:p>
            <a:pPr marL="914400" lvl="2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pPr marL="460375" lvl="1" indent="-457200" defTabSz="685800">
              <a:lnSpc>
                <a:spcPct val="90000"/>
              </a:lnSpc>
              <a:spcBef>
                <a:spcPts val="750"/>
              </a:spcBef>
              <a:buFont typeface="Wingdings" panose="05000000000000000000" pitchFamily="2" charset="2"/>
              <a:buChar char="Ø"/>
            </a:pPr>
            <a:r>
              <a:rPr lang="en-US" sz="2400" b="0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Run optimization and sensitivity analyses on various factors to determine impact</a:t>
            </a:r>
          </a:p>
          <a:p>
            <a:pPr marL="600075" lvl="1" indent="-257175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chemeClr val="tx1"/>
                </a:solidFill>
                <a:cs typeface="+mn-cs"/>
              </a:rPr>
              <a:t>IMP TAT, Depot Mods, increased ISRs, etc.</a:t>
            </a:r>
          </a:p>
          <a:p>
            <a:pPr mar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008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55AB-F705-480D-ADA2-78A0BEAD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Model current state (As-Is) operations and predict and evaluate proposed changes of the H-1 maintenance manpower.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Identify opportunities to improve process times and turnaround times associated with current squadron activities.</a:t>
            </a:r>
          </a:p>
          <a:p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Run sensitivity analyses and optimization routines to minimize risk associated with implementing proposed changes.</a:t>
            </a:r>
          </a:p>
          <a:p>
            <a:pPr lvl="1"/>
            <a:r>
              <a:rPr lang="en-US" sz="2000" dirty="0"/>
              <a:t>Utilize Arena </a:t>
            </a:r>
            <a:r>
              <a:rPr lang="en-US" sz="2000" dirty="0" err="1"/>
              <a:t>OptQuest</a:t>
            </a:r>
            <a:r>
              <a:rPr lang="en-US" sz="2000" dirty="0"/>
              <a:t> to Optimize mission capable aircraft while minimizing staffing.</a:t>
            </a:r>
          </a:p>
          <a:p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43E284CC-A037-4010-B743-BF0B26F987A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320666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8909108" cy="814873"/>
          </a:xfrm>
        </p:spPr>
        <p:txBody>
          <a:bodyPr/>
          <a:lstStyle/>
          <a:p>
            <a:r>
              <a:rPr lang="en-US" dirty="0"/>
              <a:t>H-1 Manpower Study – Model Details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55AB-F705-480D-ADA2-78A0BEAD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600" dirty="0">
                <a:latin typeface="Arial" pitchFamily="34" charset="0"/>
                <a:cs typeface="Arial" pitchFamily="34" charset="0"/>
              </a:rPr>
              <a:t>Model will run 10 repetitions with a simulation period of 10 years.</a:t>
            </a: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Each squadron will be modeled separately to account for differences in shifts, manning, aircraft, and productivity.</a:t>
            </a: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Three main work centers will be modeled.</a:t>
            </a:r>
          </a:p>
          <a:p>
            <a:pPr lvl="1"/>
            <a:r>
              <a:rPr lang="en-US" dirty="0"/>
              <a:t>Airframes</a:t>
            </a:r>
          </a:p>
          <a:p>
            <a:pPr lvl="1"/>
            <a:r>
              <a:rPr lang="en-US" dirty="0"/>
              <a:t>Avionics</a:t>
            </a:r>
          </a:p>
          <a:p>
            <a:pPr lvl="1"/>
            <a:r>
              <a:rPr lang="en-US" dirty="0" err="1"/>
              <a:t>Flightline</a:t>
            </a:r>
            <a:endParaRPr lang="en-US" dirty="0"/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All activities utilizing maintainers will be implemented.</a:t>
            </a:r>
          </a:p>
          <a:p>
            <a:pPr lvl="1"/>
            <a:r>
              <a:rPr lang="en-US" dirty="0"/>
              <a:t>Maintenance</a:t>
            </a:r>
          </a:p>
          <a:p>
            <a:pPr lvl="1"/>
            <a:r>
              <a:rPr lang="en-US" dirty="0"/>
              <a:t>Non-MAF duties</a:t>
            </a:r>
          </a:p>
          <a:p>
            <a:pPr lvl="1"/>
            <a:r>
              <a:rPr lang="en-US" dirty="0"/>
              <a:t>Non-Aeronautical duties</a:t>
            </a:r>
          </a:p>
          <a:p>
            <a:pPr lvl="1"/>
            <a:r>
              <a:rPr lang="en-US" dirty="0"/>
              <a:t>Administrative tasks</a:t>
            </a:r>
          </a:p>
          <a:p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C5303E18-3CE3-4CEC-A3B2-EF1E0753DD4D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06181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8640661" cy="814873"/>
          </a:xfrm>
        </p:spPr>
        <p:txBody>
          <a:bodyPr/>
          <a:lstStyle/>
          <a:p>
            <a:r>
              <a:rPr lang="en-US" dirty="0"/>
              <a:t>H-1 Manpower Study – Inputs/Outputs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55AB-F705-480D-ADA2-78A0BEAD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Inputs:</a:t>
            </a:r>
          </a:p>
          <a:p>
            <a:pPr lvl="1"/>
            <a:r>
              <a:rPr lang="en-US" dirty="0"/>
              <a:t>Shift schedules </a:t>
            </a:r>
          </a:p>
          <a:p>
            <a:pPr lvl="1"/>
            <a:r>
              <a:rPr lang="en-US" dirty="0"/>
              <a:t>Current resources and readiness correlation</a:t>
            </a:r>
          </a:p>
          <a:p>
            <a:pPr lvl="1"/>
            <a:r>
              <a:rPr lang="en-US" dirty="0"/>
              <a:t>Historical and current task turnaround times (FOD Walk, meetings, training, ATAF)</a:t>
            </a:r>
          </a:p>
          <a:p>
            <a:pPr lvl="1"/>
            <a:r>
              <a:rPr lang="en-US" dirty="0"/>
              <a:t>Historical aircraft downing rate</a:t>
            </a:r>
          </a:p>
          <a:p>
            <a:pPr lvl="1"/>
            <a:r>
              <a:rPr lang="en-US" dirty="0"/>
              <a:t>Historical maintenance manhour trends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Outputs:</a:t>
            </a:r>
          </a:p>
          <a:p>
            <a:pPr lvl="1"/>
            <a:r>
              <a:rPr lang="en-US" dirty="0"/>
              <a:t>Mission capable aircraft</a:t>
            </a:r>
          </a:p>
          <a:p>
            <a:pPr lvl="1"/>
            <a:r>
              <a:rPr lang="en-US" dirty="0"/>
              <a:t>MMH per aircraft</a:t>
            </a:r>
          </a:p>
          <a:p>
            <a:pPr lvl="1"/>
            <a:r>
              <a:rPr lang="en-US" dirty="0"/>
              <a:t>MMH per Marine by MOS</a:t>
            </a:r>
          </a:p>
          <a:p>
            <a:pPr lvl="1"/>
            <a:r>
              <a:rPr lang="en-US" dirty="0"/>
              <a:t>Hours spent on non-MAF, non-aeronautical, and administrative tasks.</a:t>
            </a:r>
          </a:p>
          <a:p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32158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- Constraints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55AB-F705-480D-ADA2-78A0BEAD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Constraints are centered around staffing, working hours, and duties.</a:t>
            </a:r>
          </a:p>
          <a:p>
            <a:pPr lvl="1"/>
            <a:r>
              <a:rPr lang="en-US" dirty="0"/>
              <a:t>Staffing and working hours remain consistent throughout the simulation.</a:t>
            </a:r>
          </a:p>
          <a:p>
            <a:pPr marL="342900" lvl="1" indent="0">
              <a:buNone/>
            </a:pPr>
            <a:endParaRPr lang="en-US" dirty="0"/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The simulation will not extend a Marine’s working hours before or after their assigned shift.</a:t>
            </a:r>
          </a:p>
          <a:p>
            <a:endParaRPr lang="en-US" dirty="0"/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Aircraft assigned to each squadron is fixed throughout the simulation.</a:t>
            </a:r>
          </a:p>
          <a:p>
            <a:pPr lvl="1"/>
            <a:r>
              <a:rPr lang="en-US" dirty="0"/>
              <a:t>Actual down aircraft are taken into consideration at the beginning of the simulation.</a:t>
            </a:r>
          </a:p>
          <a:p>
            <a:pPr lvl="1"/>
            <a:r>
              <a:rPr lang="en-US" dirty="0"/>
              <a:t>Based on manpower allocations, aircraft readiness may change.</a:t>
            </a:r>
          </a:p>
          <a:p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AA2B9B66-4EF6-4C75-9830-4029C3A53CF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56359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4">
            <a:extLst>
              <a:ext uri="{FF2B5EF4-FFF2-40B4-BE49-F238E27FC236}">
                <a16:creationId xmlns:a16="http://schemas.microsoft.com/office/drawing/2014/main" id="{0C8CC423-5B8B-48FC-8B31-8B5E5C818645}"/>
              </a:ext>
            </a:extLst>
          </p:cNvPr>
          <p:cNvSpPr txBox="1"/>
          <p:nvPr/>
        </p:nvSpPr>
        <p:spPr>
          <a:xfrm>
            <a:off x="2428568" y="5192854"/>
            <a:ext cx="7747816" cy="781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90000"/>
              <a:buBlip>
                <a:blip r:embed="rId2"/>
              </a:buBlip>
            </a:pPr>
            <a:r>
              <a:rPr lang="en-US" sz="16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Availability is considered 11 hours based on the shift length.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2"/>
              </a:buBlip>
            </a:pPr>
            <a:r>
              <a:rPr lang="en-US" sz="1200" b="1" dirty="0">
                <a:solidFill>
                  <a:srgbClr val="004A85"/>
                </a:solidFill>
                <a:cs typeface="Arial"/>
              </a:rPr>
              <a:t>“Workers Mustered” is the average number of workers after Leave and FAPs are accounted for.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2"/>
              </a:buBlip>
            </a:pPr>
            <a:r>
              <a:rPr lang="en-US" sz="1200" b="1" dirty="0">
                <a:solidFill>
                  <a:srgbClr val="FF0000"/>
                </a:solidFill>
                <a:cs typeface="Arial"/>
              </a:rPr>
              <a:t>*</a:t>
            </a:r>
            <a:r>
              <a:rPr lang="en-US" sz="1200" b="1" dirty="0">
                <a:solidFill>
                  <a:srgbClr val="004A85"/>
                </a:solidFill>
                <a:cs typeface="Arial"/>
              </a:rPr>
              <a:t>Total hours include Qual utilization. “Per Marine” does not include Quals.</a:t>
            </a:r>
          </a:p>
        </p:txBody>
      </p:sp>
      <p:pic>
        <p:nvPicPr>
          <p:cNvPr id="9" name="table">
            <a:extLst>
              <a:ext uri="{FF2B5EF4-FFF2-40B4-BE49-F238E27FC236}">
                <a16:creationId xmlns:a16="http://schemas.microsoft.com/office/drawing/2014/main" id="{81ADD630-BA38-49EE-BDD6-6B4FBC484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569" y="1889760"/>
            <a:ext cx="7334865" cy="30784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- Results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AA2B9B66-4EF6-4C75-9830-4029C3A53CF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29A25-3FC1-477D-9D05-6D5D16A512BC}"/>
              </a:ext>
            </a:extLst>
          </p:cNvPr>
          <p:cNvSpPr txBox="1"/>
          <p:nvPr/>
        </p:nvSpPr>
        <p:spPr>
          <a:xfrm>
            <a:off x="2625634" y="1274271"/>
            <a:ext cx="69407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SzPct val="90000"/>
            </a:pPr>
            <a:r>
              <a:rPr lang="en-US" sz="2400" b="1" dirty="0">
                <a:solidFill>
                  <a:srgbClr val="004A85"/>
                </a:solidFill>
                <a:cs typeface="Arial"/>
              </a:rPr>
              <a:t>As-Is Manpower Breakdown per Day per Marine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789611D-18BF-4562-95F2-802806390364}"/>
              </a:ext>
            </a:extLst>
          </p:cNvPr>
          <p:cNvSpPr txBox="1"/>
          <p:nvPr/>
        </p:nvSpPr>
        <p:spPr>
          <a:xfrm rot="19471423">
            <a:off x="1939863" y="3323628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604536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708559" y="1408671"/>
            <a:ext cx="8662880" cy="5185076"/>
          </a:xfrm>
        </p:spPr>
        <p:txBody>
          <a:bodyPr>
            <a:normAutofit/>
          </a:bodyPr>
          <a:lstStyle/>
          <a:p>
            <a:pPr marL="168275" indent="-165100"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ASI presented previous RAM Engineering projects:  </a:t>
            </a:r>
          </a:p>
          <a:p>
            <a:pPr marL="168275" indent="-165100">
              <a:spcBef>
                <a:spcPct val="50000"/>
              </a:spcBef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lvl="1"/>
            <a:r>
              <a:rPr lang="en-US" sz="1700" dirty="0">
                <a:latin typeface="Arial" pitchFamily="34" charset="0"/>
                <a:cs typeface="Arial" pitchFamily="34" charset="0"/>
              </a:rPr>
              <a:t>Reliability-Centered Maintenance (RCM) Analysis</a:t>
            </a:r>
          </a:p>
          <a:p>
            <a:pPr lvl="1"/>
            <a:r>
              <a:rPr lang="en-US" sz="1700" dirty="0">
                <a:latin typeface="Arial" pitchFamily="34" charset="0"/>
                <a:cs typeface="Arial" pitchFamily="34" charset="0"/>
              </a:rPr>
              <a:t>Supportability Optimization Model (SOM)</a:t>
            </a:r>
          </a:p>
          <a:p>
            <a:pPr lvl="1"/>
            <a:r>
              <a:rPr lang="en-US" sz="1700" dirty="0">
                <a:latin typeface="Arial" pitchFamily="34" charset="0"/>
                <a:cs typeface="Arial" pitchFamily="34" charset="0"/>
              </a:rPr>
              <a:t>Weibull (Life Data) analysis</a:t>
            </a:r>
          </a:p>
          <a:p>
            <a:pPr lvl="1"/>
            <a:r>
              <a:rPr lang="en-US" sz="1700" dirty="0">
                <a:latin typeface="Arial" pitchFamily="34" charset="0"/>
                <a:cs typeface="Arial" pitchFamily="34" charset="0"/>
              </a:rPr>
              <a:t>Reliability Block Diagrams (RBDs) to predict spares procurements</a:t>
            </a:r>
          </a:p>
          <a:p>
            <a:pPr lvl="1"/>
            <a:r>
              <a:rPr lang="en-US" sz="1700" dirty="0">
                <a:latin typeface="Arial" pitchFamily="34" charset="0"/>
                <a:cs typeface="Arial" pitchFamily="34" charset="0"/>
              </a:rPr>
              <a:t>Incorporating AI into Data Analytics and Visualization</a:t>
            </a:r>
          </a:p>
          <a:p>
            <a:pPr marL="342900" lvl="1" indent="0">
              <a:buNone/>
            </a:pPr>
            <a:endParaRPr lang="en-US" sz="1700" dirty="0">
              <a:latin typeface="Arial" pitchFamily="34" charset="0"/>
              <a:cs typeface="Arial" pitchFamily="34" charset="0"/>
            </a:endParaRPr>
          </a:p>
          <a:p>
            <a:pPr marL="230188" indent="-230188"/>
            <a:r>
              <a:rPr lang="en-US" sz="2400" dirty="0">
                <a:latin typeface="Arial" pitchFamily="34" charset="0"/>
                <a:cs typeface="Arial" pitchFamily="34" charset="0"/>
              </a:rPr>
              <a:t>RAM projects involved numerous types of physical assets: </a:t>
            </a:r>
          </a:p>
          <a:p>
            <a:pPr marL="687388" lvl="1" indent="-342900"/>
            <a:r>
              <a:rPr lang="en-US" dirty="0">
                <a:latin typeface="Arial" pitchFamily="34" charset="0"/>
                <a:cs typeface="Arial" pitchFamily="34" charset="0"/>
              </a:rPr>
              <a:t>Aircraft (Fixed Wing, Helicopters, UAVs)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Ground Vehicles (BFV, FMTV, LVSR)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Facilities (Data centers, Hospitals)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Mining Equipment (Scalers, Elevators, Conveyors)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Other equipment (Engines, Tug Boats, S.E.)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</p:txBody>
      </p:sp>
    </p:spTree>
    <p:extLst>
      <p:ext uri="{BB962C8B-B14F-4D97-AF65-F5344CB8AC3E}">
        <p14:creationId xmlns:p14="http://schemas.microsoft.com/office/powerpoint/2010/main" val="2815307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- Results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1F1BC7-A414-4707-972D-C14B84DFAC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77" b="6569"/>
          <a:stretch/>
        </p:blipFill>
        <p:spPr>
          <a:xfrm>
            <a:off x="2014214" y="1539522"/>
            <a:ext cx="8518769" cy="4529274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E3E0827-87B4-45DC-A292-90BBABCF9641}"/>
              </a:ext>
            </a:extLst>
          </p:cNvPr>
          <p:cNvSpPr txBox="1"/>
          <p:nvPr/>
        </p:nvSpPr>
        <p:spPr>
          <a:xfrm>
            <a:off x="2179135" y="1196814"/>
            <a:ext cx="76995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SzPct val="90000"/>
            </a:pPr>
            <a:r>
              <a:rPr lang="en-US" sz="2400" b="1" dirty="0">
                <a:solidFill>
                  <a:srgbClr val="004A85"/>
                </a:solidFill>
                <a:cs typeface="Arial"/>
              </a:rPr>
              <a:t>Mission Capable Aircraft % (PAA)</a:t>
            </a:r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A8DEBD19-B436-4E06-B962-40ABC88EA77C}"/>
              </a:ext>
            </a:extLst>
          </p:cNvPr>
          <p:cNvSpPr txBox="1"/>
          <p:nvPr/>
        </p:nvSpPr>
        <p:spPr>
          <a:xfrm rot="19471423">
            <a:off x="1998585" y="3323629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2631678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-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55AB-F705-480D-ADA2-78A0BEAD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Average mission capable aircraft: </a:t>
            </a:r>
            <a:r>
              <a:rPr lang="en-US" sz="2000" dirty="0">
                <a:solidFill>
                  <a:srgbClr val="FF0000"/>
                </a:solidFill>
              </a:rPr>
              <a:t>65.0%</a:t>
            </a:r>
          </a:p>
          <a:p>
            <a:r>
              <a:rPr lang="en-US" sz="2000" dirty="0"/>
              <a:t>It takes an average of </a:t>
            </a:r>
            <a:r>
              <a:rPr lang="en-US" sz="2000" dirty="0">
                <a:solidFill>
                  <a:srgbClr val="FF0000"/>
                </a:solidFill>
              </a:rPr>
              <a:t>50.0</a:t>
            </a:r>
            <a:r>
              <a:rPr lang="en-US" sz="2000" dirty="0"/>
              <a:t> DMMH  to bring an aircraft from “down” to “up” status.</a:t>
            </a:r>
          </a:p>
          <a:p>
            <a:pPr lvl="1"/>
            <a:r>
              <a:rPr lang="en-US" sz="1700" dirty="0"/>
              <a:t>After disregarding the top and bottom 25% of values (removing outliers), the average equates to </a:t>
            </a:r>
            <a:r>
              <a:rPr lang="en-US" sz="1700" dirty="0">
                <a:solidFill>
                  <a:srgbClr val="FF0000"/>
                </a:solidFill>
              </a:rPr>
              <a:t>13.0</a:t>
            </a:r>
            <a:r>
              <a:rPr lang="en-US" sz="1700" dirty="0"/>
              <a:t> DMMH.</a:t>
            </a:r>
          </a:p>
          <a:p>
            <a:pPr lvl="1"/>
            <a:r>
              <a:rPr lang="en-US" sz="1700" dirty="0"/>
              <a:t>Average of </a:t>
            </a:r>
            <a:r>
              <a:rPr lang="en-US" sz="1700" dirty="0">
                <a:solidFill>
                  <a:srgbClr val="FF0000"/>
                </a:solidFill>
              </a:rPr>
              <a:t>300</a:t>
            </a:r>
            <a:r>
              <a:rPr lang="en-US" sz="1700" dirty="0"/>
              <a:t> DMMH on down aircraft over 30 days.</a:t>
            </a:r>
          </a:p>
          <a:p>
            <a:pPr lvl="1"/>
            <a:r>
              <a:rPr lang="en-US" sz="1700" dirty="0"/>
              <a:t>Average of </a:t>
            </a:r>
            <a:r>
              <a:rPr lang="en-US" sz="1700" dirty="0">
                <a:solidFill>
                  <a:srgbClr val="FF0000"/>
                </a:solidFill>
              </a:rPr>
              <a:t>700</a:t>
            </a:r>
            <a:r>
              <a:rPr lang="en-US" sz="1700" dirty="0"/>
              <a:t> DMMH on down aircraft over 180 days.</a:t>
            </a:r>
          </a:p>
          <a:p>
            <a:pPr marL="342900" lvl="1" indent="0">
              <a:buNone/>
            </a:pPr>
            <a:endParaRPr lang="en-US" sz="1700" dirty="0"/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30.0% </a:t>
            </a:r>
            <a:r>
              <a:rPr lang="en-US" sz="2000" dirty="0"/>
              <a:t>of a Marine’s time is spent on direct maintenance.</a:t>
            </a:r>
          </a:p>
          <a:p>
            <a:pPr lvl="1"/>
            <a:r>
              <a:rPr lang="en-US" sz="1700" dirty="0"/>
              <a:t> </a:t>
            </a:r>
            <a:r>
              <a:rPr lang="en-US" sz="1700" dirty="0">
                <a:solidFill>
                  <a:srgbClr val="FF0000"/>
                </a:solidFill>
              </a:rPr>
              <a:t>40.0%</a:t>
            </a:r>
            <a:r>
              <a:rPr lang="en-US" sz="1700" dirty="0"/>
              <a:t> of total DMMH are spent working on down aircraft.</a:t>
            </a:r>
          </a:p>
          <a:p>
            <a:pPr marL="342900" lvl="1" indent="0">
              <a:buNone/>
            </a:pPr>
            <a:endParaRPr lang="en-US" sz="2000" dirty="0"/>
          </a:p>
          <a:p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45.0% </a:t>
            </a:r>
            <a:r>
              <a:rPr lang="en-US" sz="2000" dirty="0"/>
              <a:t>of a Marine’s time is spent on productive non-recorded activities.</a:t>
            </a:r>
          </a:p>
          <a:p>
            <a:pPr lvl="1"/>
            <a:r>
              <a:rPr lang="en-US" sz="1700" dirty="0"/>
              <a:t> </a:t>
            </a:r>
            <a:r>
              <a:rPr lang="en-US" sz="1700" dirty="0">
                <a:solidFill>
                  <a:srgbClr val="FF0000"/>
                </a:solidFill>
              </a:rPr>
              <a:t>41.0% </a:t>
            </a:r>
            <a:r>
              <a:rPr lang="en-US" sz="1700" dirty="0"/>
              <a:t>of that time is in support of D/T’s, Fueling, Launch and Recovery, Towing, and Troubleshooting.</a:t>
            </a:r>
          </a:p>
          <a:p>
            <a:pPr lvl="1"/>
            <a:r>
              <a:rPr lang="en-US" sz="1700" dirty="0"/>
              <a:t> </a:t>
            </a:r>
            <a:r>
              <a:rPr lang="en-US" sz="1700" dirty="0">
                <a:solidFill>
                  <a:srgbClr val="FF0000"/>
                </a:solidFill>
              </a:rPr>
              <a:t>36.0% </a:t>
            </a:r>
            <a:r>
              <a:rPr lang="en-US" sz="1700" dirty="0"/>
              <a:t>encompasses FOD Walks, end of shift cleanup and Field Day.</a:t>
            </a:r>
          </a:p>
          <a:p>
            <a:pPr lvl="1"/>
            <a:r>
              <a:rPr lang="en-US" sz="1700" dirty="0"/>
              <a:t> </a:t>
            </a:r>
            <a:r>
              <a:rPr lang="en-US" sz="1700" dirty="0">
                <a:solidFill>
                  <a:srgbClr val="FF0000"/>
                </a:solidFill>
              </a:rPr>
              <a:t>23.0% </a:t>
            </a:r>
            <a:r>
              <a:rPr lang="en-US" sz="1700" dirty="0"/>
              <a:t>includes admin activities, tech training and meetings.</a:t>
            </a:r>
          </a:p>
          <a:p>
            <a:endParaRPr lang="en-US" sz="2000" dirty="0"/>
          </a:p>
          <a:p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sp>
        <p:nvSpPr>
          <p:cNvPr id="6" name="TextBox 7">
            <a:extLst>
              <a:ext uri="{FF2B5EF4-FFF2-40B4-BE49-F238E27FC236}">
                <a16:creationId xmlns:a16="http://schemas.microsoft.com/office/drawing/2014/main" id="{ECE77326-36AE-4439-B331-CCB61EBF98E3}"/>
              </a:ext>
            </a:extLst>
          </p:cNvPr>
          <p:cNvSpPr txBox="1"/>
          <p:nvPr/>
        </p:nvSpPr>
        <p:spPr>
          <a:xfrm rot="19471423">
            <a:off x="1796444" y="3377685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26928370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- Proposal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55AB-F705-480D-ADA2-78A0BEAD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Mission capability goal: 75%</a:t>
            </a:r>
          </a:p>
          <a:p>
            <a:endParaRPr lang="en-US" dirty="0"/>
          </a:p>
          <a:p>
            <a:r>
              <a:rPr lang="en-US" dirty="0"/>
              <a:t>Two courses of action to increase MMH and decrease down aircraft turnaround time.</a:t>
            </a:r>
          </a:p>
          <a:p>
            <a:pPr lvl="1"/>
            <a:r>
              <a:rPr lang="en-US" dirty="0"/>
              <a:t>Increase maintenance productivity.</a:t>
            </a:r>
          </a:p>
          <a:p>
            <a:pPr lvl="1"/>
            <a:r>
              <a:rPr lang="en-US" dirty="0"/>
              <a:t>Increase staffing</a:t>
            </a:r>
          </a:p>
          <a:p>
            <a:pPr lvl="2"/>
            <a:r>
              <a:rPr lang="en-US" dirty="0"/>
              <a:t>FAPs/SAPs may also be reallocated among the work centers instead of overall increases.</a:t>
            </a:r>
          </a:p>
          <a:p>
            <a:endParaRPr lang="en-US" dirty="0"/>
          </a:p>
          <a:p>
            <a:r>
              <a:rPr lang="en-US" dirty="0"/>
              <a:t>It is assumed that productive activities not recorded on a MAF are required in support of the fleet and will not be adjusted.</a:t>
            </a:r>
          </a:p>
          <a:p>
            <a:pPr lvl="1"/>
            <a:r>
              <a:rPr lang="en-US" dirty="0"/>
              <a:t>The amount of time during a shift that a Marine has available to complete maintenance will stay the same.</a:t>
            </a:r>
          </a:p>
          <a:p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6318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– FAP/SAPs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32FA652F-3D62-414C-96A6-D00B9174A349}"/>
              </a:ext>
            </a:extLst>
          </p:cNvPr>
          <p:cNvSpPr txBox="1"/>
          <p:nvPr/>
        </p:nvSpPr>
        <p:spPr>
          <a:xfrm>
            <a:off x="4248265" y="1274271"/>
            <a:ext cx="369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20000"/>
              </a:spcBef>
              <a:buSzPct val="90000"/>
            </a:pPr>
            <a:r>
              <a:rPr lang="en-US" sz="2400" b="1" dirty="0">
                <a:solidFill>
                  <a:srgbClr val="004A85"/>
                </a:solidFill>
                <a:cs typeface="Arial"/>
              </a:rPr>
              <a:t>Muster/ASR Gap</a:t>
            </a:r>
          </a:p>
        </p:txBody>
      </p:sp>
      <p:pic>
        <p:nvPicPr>
          <p:cNvPr id="7" name="table">
            <a:extLst>
              <a:ext uri="{FF2B5EF4-FFF2-40B4-BE49-F238E27FC236}">
                <a16:creationId xmlns:a16="http://schemas.microsoft.com/office/drawing/2014/main" id="{CF2E6B66-2293-4432-AB0F-8EF549D49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3487" y="1853408"/>
            <a:ext cx="7325026" cy="1859280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02BDDD0E-1FA5-44D1-87CB-C476FC6549B1}"/>
              </a:ext>
            </a:extLst>
          </p:cNvPr>
          <p:cNvSpPr txBox="1"/>
          <p:nvPr/>
        </p:nvSpPr>
        <p:spPr>
          <a:xfrm>
            <a:off x="2433487" y="3919026"/>
            <a:ext cx="732502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20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Difference between available workers (510) and recorded On-Hand (1155) for CPL and below is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645 </a:t>
            </a:r>
            <a:r>
              <a:rPr lang="en-US" sz="20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(CDI/CDQARs, SAPs and FAPs).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20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Difference between average daily muster (480) and available workers (510) is attributed to Leave (30).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20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Data collected between Jun ‘18 and Mar ’19.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endParaRPr lang="en-US" sz="2000" b="1" dirty="0">
              <a:solidFill>
                <a:srgbClr val="002240"/>
              </a:solidFill>
              <a:effectLst>
                <a:outerShdw blurRad="50800" dist="38100" dir="2700000">
                  <a:srgbClr val="486B7F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3F085C04-7248-47A4-A66B-36CE8B7E84A1}"/>
              </a:ext>
            </a:extLst>
          </p:cNvPr>
          <p:cNvSpPr txBox="1"/>
          <p:nvPr/>
        </p:nvSpPr>
        <p:spPr>
          <a:xfrm rot="19471423">
            <a:off x="1948254" y="3323628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26547934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8556771" cy="814873"/>
          </a:xfrm>
        </p:spPr>
        <p:txBody>
          <a:bodyPr/>
          <a:lstStyle/>
          <a:p>
            <a:r>
              <a:rPr lang="en-US" dirty="0"/>
              <a:t>H-1 Manpower Study – Proposal Results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29A25-3FC1-477D-9D05-6D5D16A512BC}"/>
              </a:ext>
            </a:extLst>
          </p:cNvPr>
          <p:cNvSpPr txBox="1"/>
          <p:nvPr/>
        </p:nvSpPr>
        <p:spPr>
          <a:xfrm>
            <a:off x="2582092" y="1193833"/>
            <a:ext cx="702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90000"/>
            </a:pPr>
            <a:r>
              <a:rPr lang="en-US" sz="2400" b="1" dirty="0">
                <a:solidFill>
                  <a:srgbClr val="004A85"/>
                </a:solidFill>
                <a:cs typeface="Arial"/>
              </a:rPr>
              <a:t>Various Manpower Breakdowns per Day per Marine</a:t>
            </a:r>
          </a:p>
        </p:txBody>
      </p:sp>
      <p:pic>
        <p:nvPicPr>
          <p:cNvPr id="7" name="table">
            <a:extLst>
              <a:ext uri="{FF2B5EF4-FFF2-40B4-BE49-F238E27FC236}">
                <a16:creationId xmlns:a16="http://schemas.microsoft.com/office/drawing/2014/main" id="{045A174D-7DB0-49EC-9E48-1DD3AA4BF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4888" y="1594885"/>
            <a:ext cx="7322224" cy="27736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067C7B-D663-4E0A-9317-68621C222C89}"/>
              </a:ext>
            </a:extLst>
          </p:cNvPr>
          <p:cNvSpPr txBox="1"/>
          <p:nvPr/>
        </p:nvSpPr>
        <p:spPr>
          <a:xfrm>
            <a:off x="2222092" y="4446912"/>
            <a:ext cx="7747816" cy="2434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4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Availability is considered 11 hours based on the shift length.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100" b="1" dirty="0">
                <a:solidFill>
                  <a:srgbClr val="004A85"/>
                </a:solidFill>
                <a:cs typeface="Arial"/>
              </a:rPr>
              <a:t>Non-MAF tasks include D/T, Fueling, Launch and Recovery, Towing, and Troubleshooting.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100" b="1" dirty="0">
                <a:solidFill>
                  <a:srgbClr val="004A85"/>
                </a:solidFill>
                <a:cs typeface="Arial"/>
              </a:rPr>
              <a:t>Non-Aeronautical tasks include FOD Walk, ATAF, and Field Day.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100" b="1" dirty="0">
                <a:solidFill>
                  <a:srgbClr val="004A85"/>
                </a:solidFill>
                <a:cs typeface="Arial"/>
              </a:rPr>
              <a:t>Administrative tasks include Tech Training, Greenside Training, and Meetings.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100" b="1" dirty="0">
                <a:solidFill>
                  <a:srgbClr val="004A85"/>
                </a:solidFill>
                <a:cs typeface="Arial"/>
              </a:rPr>
              <a:t>Unaccounted Time includes all breaks, lunch, and irregular events (i.e. medical, missing tool search, travel to/from work centers, etc.).</a:t>
            </a:r>
          </a:p>
          <a:p>
            <a:pPr marL="342900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4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Goal 1: +10 AF, +30 AVI, +10 FL. Goal 2: +20 AF, +30 AVI, +20 FL.</a:t>
            </a:r>
          </a:p>
          <a:p>
            <a:pPr marL="342900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4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Without a change in current processes and policies,</a:t>
            </a:r>
          </a:p>
          <a:p>
            <a:pPr>
              <a:spcBef>
                <a:spcPct val="20000"/>
              </a:spcBef>
              <a:buSzPct val="90000"/>
            </a:pPr>
            <a:r>
              <a:rPr lang="en-US" sz="14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        inefficiencies will increase with added Marines.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endParaRPr lang="en-US" sz="2000" b="1" dirty="0">
              <a:solidFill>
                <a:srgbClr val="002240"/>
              </a:solidFill>
              <a:effectLst>
                <a:outerShdw blurRad="50800" dist="38100" dir="2700000">
                  <a:srgbClr val="486B7F">
                    <a:alpha val="43000"/>
                  </a:srgbClr>
                </a:outerShdw>
              </a:effectLst>
            </a:endParaRP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B78C9F78-1258-41C2-B08F-132545FD9FF3}"/>
              </a:ext>
            </a:extLst>
          </p:cNvPr>
          <p:cNvSpPr txBox="1"/>
          <p:nvPr/>
        </p:nvSpPr>
        <p:spPr>
          <a:xfrm rot="19471423">
            <a:off x="2021445" y="3382673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36061077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C60A3C-F783-4B5A-8ADA-3F71F1C9D4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35"/>
          <a:stretch/>
        </p:blipFill>
        <p:spPr>
          <a:xfrm>
            <a:off x="2156989" y="1516229"/>
            <a:ext cx="7878020" cy="4468555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DE3E0827-87B4-45DC-A292-90BBABCF9641}"/>
              </a:ext>
            </a:extLst>
          </p:cNvPr>
          <p:cNvSpPr txBox="1"/>
          <p:nvPr/>
        </p:nvSpPr>
        <p:spPr>
          <a:xfrm>
            <a:off x="4122430" y="1215927"/>
            <a:ext cx="3695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90000"/>
            </a:pPr>
            <a:r>
              <a:rPr lang="en-US" sz="2400" b="1" dirty="0">
                <a:solidFill>
                  <a:srgbClr val="004A85"/>
                </a:solidFill>
                <a:cs typeface="Arial"/>
              </a:rPr>
              <a:t>Mission Capable Aircraft %</a:t>
            </a:r>
          </a:p>
        </p:txBody>
      </p:sp>
      <p:sp>
        <p:nvSpPr>
          <p:cNvPr id="8" name="TextBox 18">
            <a:extLst>
              <a:ext uri="{FF2B5EF4-FFF2-40B4-BE49-F238E27FC236}">
                <a16:creationId xmlns:a16="http://schemas.microsoft.com/office/drawing/2014/main" id="{0A672E42-B313-44DC-8EE0-C1D00E001866}"/>
              </a:ext>
            </a:extLst>
          </p:cNvPr>
          <p:cNvSpPr txBox="1"/>
          <p:nvPr/>
        </p:nvSpPr>
        <p:spPr>
          <a:xfrm rot="19471423">
            <a:off x="2065698" y="3323628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2775374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</a:t>
            </a:r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A29A25-3FC1-477D-9D05-6D5D16A512BC}"/>
              </a:ext>
            </a:extLst>
          </p:cNvPr>
          <p:cNvSpPr txBox="1"/>
          <p:nvPr/>
        </p:nvSpPr>
        <p:spPr>
          <a:xfrm>
            <a:off x="2582092" y="1215927"/>
            <a:ext cx="7027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20000"/>
              </a:spcBef>
              <a:buSzPct val="90000"/>
            </a:pPr>
            <a:r>
              <a:rPr lang="en-US" sz="2400" b="1" dirty="0">
                <a:solidFill>
                  <a:srgbClr val="004A85"/>
                </a:solidFill>
                <a:cs typeface="Arial"/>
              </a:rPr>
              <a:t>Various Manpower Breakdowns per Day per Marine</a:t>
            </a:r>
          </a:p>
        </p:txBody>
      </p:sp>
      <p:pic>
        <p:nvPicPr>
          <p:cNvPr id="7" name="table">
            <a:extLst>
              <a:ext uri="{FF2B5EF4-FFF2-40B4-BE49-F238E27FC236}">
                <a16:creationId xmlns:a16="http://schemas.microsoft.com/office/drawing/2014/main" id="{B281BF9A-D154-46EE-B85A-B4A649B583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092" y="1677591"/>
            <a:ext cx="7747818" cy="24993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F067C7B-D663-4E0A-9317-68621C222C89}"/>
              </a:ext>
            </a:extLst>
          </p:cNvPr>
          <p:cNvSpPr txBox="1"/>
          <p:nvPr/>
        </p:nvSpPr>
        <p:spPr>
          <a:xfrm>
            <a:off x="2222092" y="4184844"/>
            <a:ext cx="7747816" cy="2363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5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Availability is considered 11 hours based on the shift length.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200" b="1" dirty="0">
                <a:solidFill>
                  <a:srgbClr val="004A85"/>
                </a:solidFill>
                <a:cs typeface="Arial"/>
              </a:rPr>
              <a:t>Non-MAF tasks include D/T, Fueling, Launch and Recovery, Towing, and Troubleshooting.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200" b="1" dirty="0">
                <a:solidFill>
                  <a:srgbClr val="004A85"/>
                </a:solidFill>
                <a:cs typeface="Arial"/>
              </a:rPr>
              <a:t>Non-Aeronautical tasks include FOD Walk, ATAF, and Field Day.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200" b="1" dirty="0">
                <a:solidFill>
                  <a:srgbClr val="004A85"/>
                </a:solidFill>
                <a:cs typeface="Arial"/>
              </a:rPr>
              <a:t>Administrative tasks include Tech Training, Greenside Training, and Meetings.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200" b="1" dirty="0">
                <a:solidFill>
                  <a:srgbClr val="004A85"/>
                </a:solidFill>
                <a:cs typeface="Arial"/>
              </a:rPr>
              <a:t>Unaccounted Time includes all breaks, lunch, and irregular events (i.e. medical, missing tool search, travel to/from work centers, etc.).</a:t>
            </a:r>
          </a:p>
          <a:p>
            <a:pPr marL="342900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5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*</a:t>
            </a:r>
            <a:r>
              <a:rPr lang="en-US" sz="1500" b="1" u="sng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All</a:t>
            </a:r>
            <a:r>
              <a:rPr lang="en-US" sz="15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 Quals (SSGT and below) were utilized for maintenance 20% of the allotted maintenance time.</a:t>
            </a:r>
          </a:p>
          <a:p>
            <a:pPr marL="342900" indent="-342900">
              <a:buSzPct val="90000"/>
              <a:buBlip>
                <a:blip r:embed="rId3"/>
              </a:buBlip>
            </a:pPr>
            <a:r>
              <a:rPr lang="en-US" sz="15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**Quals were not considered in the total Marine count when</a:t>
            </a:r>
          </a:p>
          <a:p>
            <a:pPr>
              <a:buSzPct val="90000"/>
            </a:pPr>
            <a:r>
              <a:rPr lang="en-US" sz="15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        determining hours “per Marine.”</a:t>
            </a:r>
          </a:p>
        </p:txBody>
      </p:sp>
      <p:sp>
        <p:nvSpPr>
          <p:cNvPr id="9" name="TextBox 6">
            <a:extLst>
              <a:ext uri="{FF2B5EF4-FFF2-40B4-BE49-F238E27FC236}">
                <a16:creationId xmlns:a16="http://schemas.microsoft.com/office/drawing/2014/main" id="{AA02C4C0-B57A-45C9-837B-E95F4EC4FAEE}"/>
              </a:ext>
            </a:extLst>
          </p:cNvPr>
          <p:cNvSpPr txBox="1"/>
          <p:nvPr/>
        </p:nvSpPr>
        <p:spPr>
          <a:xfrm rot="19471423">
            <a:off x="1948253" y="3391061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4135699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"/>
            <a:ext cx="8128932" cy="814873"/>
          </a:xfrm>
        </p:spPr>
        <p:txBody>
          <a:bodyPr/>
          <a:lstStyle/>
          <a:p>
            <a:r>
              <a:rPr lang="en-US" dirty="0"/>
              <a:t>H-1 Manpower Study - </a:t>
            </a:r>
            <a:r>
              <a:rPr lang="en-US" dirty="0" err="1"/>
              <a:t>OptQuest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4E55AB-F705-480D-ADA2-78A0BEAD2B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Arena </a:t>
            </a:r>
            <a:r>
              <a:rPr lang="en-US" sz="2800" dirty="0" err="1"/>
              <a:t>OptQuest</a:t>
            </a:r>
            <a:r>
              <a:rPr lang="en-US" sz="2800" dirty="0"/>
              <a:t> searches for the most optimal solutions within a model when given controls, constraints, and objectives.</a:t>
            </a:r>
          </a:p>
          <a:p>
            <a:endParaRPr lang="en-US" sz="2800" dirty="0"/>
          </a:p>
          <a:p>
            <a:r>
              <a:rPr lang="en-US" sz="2800" dirty="0"/>
              <a:t>The quantity of workers for each shift and work center was optimized while maximizing mission capability and remaining within overall worker quantity.</a:t>
            </a:r>
          </a:p>
          <a:p>
            <a:endParaRPr lang="en-US" sz="2800" dirty="0"/>
          </a:p>
          <a:p>
            <a:r>
              <a:rPr lang="en-US" sz="2800" dirty="0"/>
              <a:t>100 simulations with 10 repetitions each were run for each scenario. Only one squadron was analyzed.</a:t>
            </a:r>
          </a:p>
          <a:p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573283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- </a:t>
            </a:r>
            <a:r>
              <a:rPr lang="en-US" dirty="0" err="1"/>
              <a:t>OptQuest</a:t>
            </a:r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9DE11C3-3EAE-4D68-8C82-53B911534844}"/>
              </a:ext>
            </a:extLst>
          </p:cNvPr>
          <p:cNvSpPr txBox="1"/>
          <p:nvPr/>
        </p:nvSpPr>
        <p:spPr>
          <a:xfrm>
            <a:off x="2211897" y="1215927"/>
            <a:ext cx="7684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en-US" sz="2400" b="1" dirty="0">
                <a:solidFill>
                  <a:srgbClr val="004A85"/>
                </a:solidFill>
                <a:cs typeface="Arial"/>
              </a:rPr>
              <a:t>Best Solutions Based on Current Staffing on 1 Squadron*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DA5142B-FE79-4AA4-8104-5D6B400D30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4572" y="1641938"/>
            <a:ext cx="7903647" cy="339063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82C0E38-B65F-461C-A6E9-A02C9443A084}"/>
              </a:ext>
            </a:extLst>
          </p:cNvPr>
          <p:cNvCxnSpPr>
            <a:cxnSpLocks/>
            <a:stCxn id="9" idx="1"/>
          </p:cNvCxnSpPr>
          <p:nvPr/>
        </p:nvCxnSpPr>
        <p:spPr>
          <a:xfrm flipH="1" flipV="1">
            <a:off x="2547138" y="5064239"/>
            <a:ext cx="757646" cy="41569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77729BF3-89AE-4AD0-8C9B-51BA56B1CA1D}"/>
              </a:ext>
            </a:extLst>
          </p:cNvPr>
          <p:cNvSpPr txBox="1"/>
          <p:nvPr/>
        </p:nvSpPr>
        <p:spPr>
          <a:xfrm>
            <a:off x="3304785" y="5310654"/>
            <a:ext cx="18113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en-US" sz="1600" b="1" dirty="0">
                <a:solidFill>
                  <a:srgbClr val="004A85"/>
                </a:solidFill>
                <a:cs typeface="Arial"/>
              </a:rPr>
              <a:t>Mission Capability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D4CE26-D47E-4934-83F9-F3D0CEA080F9}"/>
              </a:ext>
            </a:extLst>
          </p:cNvPr>
          <p:cNvSpPr txBox="1"/>
          <p:nvPr/>
        </p:nvSpPr>
        <p:spPr>
          <a:xfrm>
            <a:off x="1904572" y="5827340"/>
            <a:ext cx="50839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SzPct val="90000"/>
            </a:pPr>
            <a:r>
              <a:rPr lang="en-US" sz="1400" b="1" dirty="0">
                <a:solidFill>
                  <a:srgbClr val="004A85"/>
                </a:solidFill>
                <a:cs typeface="Arial"/>
              </a:rPr>
              <a:t>*Current total worker quantity: 53 E1-E3</a:t>
            </a: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AA02C4C0-B57A-45C9-837B-E95F4EC4FAEE}"/>
              </a:ext>
            </a:extLst>
          </p:cNvPr>
          <p:cNvSpPr txBox="1"/>
          <p:nvPr/>
        </p:nvSpPr>
        <p:spPr>
          <a:xfrm rot="19471423">
            <a:off x="1796443" y="3559826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1155397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- </a:t>
            </a:r>
            <a:r>
              <a:rPr lang="en-US" dirty="0" err="1"/>
              <a:t>OptQuest</a:t>
            </a:r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B9EA9210-9084-47D0-958E-E76CEEA6E6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84839" y="1274271"/>
            <a:ext cx="4796292" cy="2582619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127CAA0-20BF-4478-893C-597D216E1C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2123698"/>
              </p:ext>
            </p:extLst>
          </p:nvPr>
        </p:nvGraphicFramePr>
        <p:xfrm>
          <a:off x="2659181" y="3985346"/>
          <a:ext cx="322380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828">
                  <a:extLst>
                    <a:ext uri="{9D8B030D-6E8A-4147-A177-3AD203B41FA5}">
                      <a16:colId xmlns:a16="http://schemas.microsoft.com/office/drawing/2014/main" val="561453218"/>
                    </a:ext>
                  </a:extLst>
                </a:gridCol>
                <a:gridCol w="918804">
                  <a:extLst>
                    <a:ext uri="{9D8B030D-6E8A-4147-A177-3AD203B41FA5}">
                      <a16:colId xmlns:a16="http://schemas.microsoft.com/office/drawing/2014/main" val="1686298319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3154890031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1270001322"/>
                    </a:ext>
                  </a:extLst>
                </a:gridCol>
              </a:tblGrid>
              <a:tr h="262236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Airframes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Avionics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Flightline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851276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7, PC: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835969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6, PC: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55694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BDEC470-B2F2-46EA-8172-006F46E1B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773014"/>
              </p:ext>
            </p:extLst>
          </p:nvPr>
        </p:nvGraphicFramePr>
        <p:xfrm>
          <a:off x="6384083" y="3985286"/>
          <a:ext cx="322380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828">
                  <a:extLst>
                    <a:ext uri="{9D8B030D-6E8A-4147-A177-3AD203B41FA5}">
                      <a16:colId xmlns:a16="http://schemas.microsoft.com/office/drawing/2014/main" val="561453218"/>
                    </a:ext>
                  </a:extLst>
                </a:gridCol>
                <a:gridCol w="918804">
                  <a:extLst>
                    <a:ext uri="{9D8B030D-6E8A-4147-A177-3AD203B41FA5}">
                      <a16:colId xmlns:a16="http://schemas.microsoft.com/office/drawing/2014/main" val="1686298319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3154890031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1270001322"/>
                    </a:ext>
                  </a:extLst>
                </a:gridCol>
              </a:tblGrid>
              <a:tr h="262236">
                <a:tc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Airframes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Avionics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Flightline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851276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11, PC: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835969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 PC: 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55694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1C41D752-308E-4202-A0D5-DEE5FD2F20A9}"/>
              </a:ext>
            </a:extLst>
          </p:cNvPr>
          <p:cNvSpPr txBox="1"/>
          <p:nvPr/>
        </p:nvSpPr>
        <p:spPr>
          <a:xfrm>
            <a:off x="3474099" y="3641221"/>
            <a:ext cx="1593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en-US" b="1" dirty="0">
                <a:solidFill>
                  <a:srgbClr val="004A85"/>
                </a:solidFill>
                <a:cs typeface="Arial"/>
              </a:rPr>
              <a:t>Current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64DD230-0E93-4825-97BE-5514AA86D60B}"/>
              </a:ext>
            </a:extLst>
          </p:cNvPr>
          <p:cNvSpPr txBox="1"/>
          <p:nvPr/>
        </p:nvSpPr>
        <p:spPr>
          <a:xfrm>
            <a:off x="7040451" y="3641221"/>
            <a:ext cx="18898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en-US" b="1" dirty="0">
                <a:solidFill>
                  <a:srgbClr val="004A85"/>
                </a:solidFill>
                <a:cs typeface="Arial"/>
              </a:rPr>
              <a:t>Best Solution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B78A2B2-4756-4F4E-9F2B-D8ABF3358A9C}"/>
              </a:ext>
            </a:extLst>
          </p:cNvPr>
          <p:cNvSpPr txBox="1"/>
          <p:nvPr/>
        </p:nvSpPr>
        <p:spPr>
          <a:xfrm>
            <a:off x="2667570" y="5094617"/>
            <a:ext cx="5554436" cy="1348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2000" b="1" dirty="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Highest average Mission Capability: </a:t>
            </a:r>
            <a:r>
              <a:rPr lang="en-US" sz="2000" b="1" dirty="0">
                <a:solidFill>
                  <a:schemeClr val="accent6">
                    <a:lumMod val="75000"/>
                  </a:schemeClr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</a:rPr>
              <a:t>68.1%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400" b="1" dirty="0">
                <a:solidFill>
                  <a:srgbClr val="22AE25"/>
                </a:solidFill>
                <a:cs typeface="Arial"/>
              </a:rPr>
              <a:t>11.0%</a:t>
            </a:r>
            <a:r>
              <a:rPr lang="en-US" sz="1400" b="1" dirty="0">
                <a:solidFill>
                  <a:srgbClr val="004A85"/>
                </a:solidFill>
                <a:cs typeface="Arial"/>
              </a:rPr>
              <a:t> increase from current maintainer placement.</a:t>
            </a:r>
          </a:p>
          <a:p>
            <a:pPr marL="800100" lvl="1" indent="-342900">
              <a:spcBef>
                <a:spcPct val="20000"/>
              </a:spcBef>
              <a:buSzPct val="90000"/>
              <a:buBlip>
                <a:blip r:embed="rId3"/>
              </a:buBlip>
            </a:pPr>
            <a:r>
              <a:rPr lang="en-US" sz="1400" b="1" dirty="0">
                <a:solidFill>
                  <a:srgbClr val="004A85"/>
                </a:solidFill>
                <a:cs typeface="Arial"/>
              </a:rPr>
              <a:t>Though Avionics has more Total MMH per Marine, Airframes and Flightline have a historically higher ratio of Down Aircraft MMH to Total MMH.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AA02C4C0-B57A-45C9-837B-E95F4EC4FAEE}"/>
              </a:ext>
            </a:extLst>
          </p:cNvPr>
          <p:cNvSpPr txBox="1"/>
          <p:nvPr/>
        </p:nvSpPr>
        <p:spPr>
          <a:xfrm rot="19471423">
            <a:off x="2023466" y="3463123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27047655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708559" y="1408671"/>
            <a:ext cx="8662880" cy="5185076"/>
          </a:xfrm>
        </p:spPr>
        <p:txBody>
          <a:bodyPr>
            <a:normAutofit fontScale="77500" lnSpcReduction="20000"/>
          </a:bodyPr>
          <a:lstStyle/>
          <a:p>
            <a:pPr marL="168275" indent="-165100">
              <a:spcBef>
                <a:spcPct val="50000"/>
              </a:spcBef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ASI tasked with utilizing M&amp;S tools and processes to: </a:t>
            </a:r>
          </a:p>
          <a:p>
            <a:pPr marL="168275" indent="-165100">
              <a:spcBef>
                <a:spcPct val="50000"/>
              </a:spcBef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lvl="1">
              <a:lnSpc>
                <a:spcPct val="120000"/>
              </a:lnSpc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Evaluate various maintenance concepts and compare results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Evaluate various scenarios and Courses of Action (COAs)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Incorporate aircraft schedules (Fleet introductions, Depot inductions, Retirements) at the BUNO level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Incorporate resource allocation and identify excesses and shortages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Simulate variations in Processes and Turnaround times (TATs) to minimize risk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Conduct Sensitivity Analyses by altering numerous factors </a:t>
            </a:r>
          </a:p>
          <a:p>
            <a:pPr lvl="1">
              <a:lnSpc>
                <a:spcPct val="120000"/>
              </a:lnSpc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Identify the optimal allocation and scheduling/utilization of resources</a:t>
            </a:r>
          </a:p>
          <a:p>
            <a:pPr lvl="1"/>
            <a:endParaRPr lang="en-US" sz="1700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sz="1700" dirty="0">
              <a:latin typeface="Arial" pitchFamily="34" charset="0"/>
              <a:cs typeface="Arial" pitchFamily="34" charset="0"/>
            </a:endParaRPr>
          </a:p>
          <a:p>
            <a:pPr marL="230188" indent="-230188"/>
            <a:r>
              <a:rPr lang="en-US" sz="2400" dirty="0">
                <a:latin typeface="Arial" pitchFamily="34" charset="0"/>
                <a:cs typeface="Arial" pitchFamily="34" charset="0"/>
              </a:rPr>
              <a:t>Models were developed to calculate and predict key metrics: </a:t>
            </a:r>
          </a:p>
          <a:p>
            <a:pPr marL="687388" lvl="1" indent="-342900"/>
            <a:r>
              <a:rPr lang="en-US" sz="1700" dirty="0">
                <a:latin typeface="Arial" pitchFamily="34" charset="0"/>
                <a:cs typeface="Arial" pitchFamily="34" charset="0"/>
              </a:rPr>
              <a:t>Downtime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Wait time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Availability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RBA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Resource utilization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Throughput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Costs</a:t>
            </a:r>
          </a:p>
          <a:p>
            <a:pPr marL="687388" indent="-342900">
              <a:buFont typeface="Arial" panose="020B0604020202020204" pitchFamily="34" charset="0"/>
              <a:buChar char="•"/>
            </a:pPr>
            <a:r>
              <a:rPr lang="en-US" sz="1700" dirty="0">
                <a:latin typeface="Arial" pitchFamily="34" charset="0"/>
                <a:cs typeface="Arial" pitchFamily="34" charset="0"/>
              </a:rPr>
              <a:t>etc.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</p:txBody>
      </p:sp>
    </p:spTree>
    <p:extLst>
      <p:ext uri="{BB962C8B-B14F-4D97-AF65-F5344CB8AC3E}">
        <p14:creationId xmlns:p14="http://schemas.microsoft.com/office/powerpoint/2010/main" val="18451983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8F454-B021-4C29-8FA9-B560639E3C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Manpower Study - </a:t>
            </a:r>
            <a:r>
              <a:rPr lang="en-US" dirty="0" err="1"/>
              <a:t>OptQuest</a:t>
            </a:r>
            <a:endParaRPr lang="en-US" dirty="0"/>
          </a:p>
        </p:txBody>
      </p:sp>
      <p:sp>
        <p:nvSpPr>
          <p:cNvPr id="5" name="Subtitle 1">
            <a:extLst>
              <a:ext uri="{FF2B5EF4-FFF2-40B4-BE49-F238E27FC236}">
                <a16:creationId xmlns:a16="http://schemas.microsoft.com/office/drawing/2014/main" id="{111E76DA-E678-44A7-AEBD-16689963AE3B}"/>
              </a:ext>
            </a:extLst>
          </p:cNvPr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75AABEE-192E-4494-966C-92F356E61D8C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399507" y="1274271"/>
            <a:ext cx="7392987" cy="6955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spcBef>
                <a:spcPct val="20000"/>
              </a:spcBef>
              <a:buSzPct val="90000"/>
              <a:buNone/>
            </a:pPr>
            <a:r>
              <a:rPr lang="en-US" sz="2400" b="1" dirty="0">
                <a:solidFill>
                  <a:srgbClr val="004A85"/>
                </a:solidFill>
                <a:cs typeface="Arial"/>
              </a:rPr>
              <a:t>Best Solution Based on T/O (78 E1-E3)</a:t>
            </a:r>
          </a:p>
          <a:p>
            <a:pPr marL="0" indent="0" algn="ctr">
              <a:spcBef>
                <a:spcPct val="20000"/>
              </a:spcBef>
              <a:buSzPct val="90000"/>
              <a:buNone/>
            </a:pPr>
            <a:r>
              <a:rPr lang="en-US" sz="1600" b="1" dirty="0">
                <a:solidFill>
                  <a:srgbClr val="004A85"/>
                </a:solidFill>
                <a:cs typeface="Arial"/>
              </a:rPr>
              <a:t>Mission capability increase: </a:t>
            </a:r>
            <a:r>
              <a:rPr lang="en-US" sz="1600" b="1" dirty="0">
                <a:solidFill>
                  <a:srgbClr val="22AE25"/>
                </a:solidFill>
                <a:cs typeface="Arial"/>
              </a:rPr>
              <a:t>3%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FC5D4497-8B1F-418D-B84C-EE25292A78D1}"/>
              </a:ext>
            </a:extLst>
          </p:cNvPr>
          <p:cNvSpPr txBox="1">
            <a:spLocks/>
          </p:cNvSpPr>
          <p:nvPr/>
        </p:nvSpPr>
        <p:spPr>
          <a:xfrm>
            <a:off x="2399507" y="3618461"/>
            <a:ext cx="7392987" cy="757130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2"/>
              </a:buBlip>
              <a:defRPr sz="2600" b="1" kern="1200">
                <a:solidFill>
                  <a:srgbClr val="002240"/>
                </a:solidFill>
                <a:effectLst>
                  <a:outerShdw blurRad="50800" dist="38100" dir="2700000">
                    <a:srgbClr val="486B7F">
                      <a:alpha val="43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Tx/>
              <a:buSzPct val="90000"/>
              <a:buFontTx/>
              <a:buBlip>
                <a:blip r:embed="rId3"/>
              </a:buBlip>
              <a:defRPr sz="1800" b="1" kern="1200">
                <a:solidFill>
                  <a:srgbClr val="004A85"/>
                </a:solidFill>
                <a:latin typeface="+mn-lt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90000"/>
              <a:buFontTx/>
              <a:buBlip>
                <a:blip r:embed="rId4"/>
              </a:buBlip>
              <a:defRPr sz="1600" kern="1200">
                <a:solidFill>
                  <a:srgbClr val="486B7F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80000"/>
              <a:buFontTx/>
              <a:buBlip>
                <a:blip r:embed="rId5"/>
              </a:buBlip>
              <a:defRPr sz="1400" b="1" kern="1200">
                <a:solidFill>
                  <a:srgbClr val="00767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2400" dirty="0">
                <a:solidFill>
                  <a:srgbClr val="004A85"/>
                </a:solidFill>
                <a:cs typeface="Arial"/>
              </a:rPr>
              <a:t>Best Solution Based on ASR (72 E1-E3)</a:t>
            </a:r>
          </a:p>
          <a:p>
            <a:pPr marL="0" indent="0" algn="ctr">
              <a:buNone/>
            </a:pPr>
            <a:r>
              <a:rPr lang="en-US" sz="1600" dirty="0">
                <a:solidFill>
                  <a:srgbClr val="004A85"/>
                </a:solidFill>
                <a:cs typeface="Arial"/>
              </a:rPr>
              <a:t>Mission capability increase: </a:t>
            </a:r>
            <a:r>
              <a:rPr lang="en-US" sz="1600" dirty="0">
                <a:solidFill>
                  <a:srgbClr val="22AE25"/>
                </a:solidFill>
                <a:cs typeface="Arial"/>
              </a:rPr>
              <a:t>5.1%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9C8D02E-F3E8-40C2-B22B-0DB471086B6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4666512"/>
              </p:ext>
            </p:extLst>
          </p:nvPr>
        </p:nvGraphicFramePr>
        <p:xfrm>
          <a:off x="2705782" y="2373061"/>
          <a:ext cx="322380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828">
                  <a:extLst>
                    <a:ext uri="{9D8B030D-6E8A-4147-A177-3AD203B41FA5}">
                      <a16:colId xmlns:a16="http://schemas.microsoft.com/office/drawing/2014/main" val="561453218"/>
                    </a:ext>
                  </a:extLst>
                </a:gridCol>
                <a:gridCol w="918804">
                  <a:extLst>
                    <a:ext uri="{9D8B030D-6E8A-4147-A177-3AD203B41FA5}">
                      <a16:colId xmlns:a16="http://schemas.microsoft.com/office/drawing/2014/main" val="1686298319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3154890031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1270001322"/>
                    </a:ext>
                  </a:extLst>
                </a:gridCol>
              </a:tblGrid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Airframes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Avionics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Flightline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851276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8, PC: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835969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7, PC: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5569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3227E6E-361C-4EE3-BFDF-E337F4ED77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429367"/>
              </p:ext>
            </p:extLst>
          </p:nvPr>
        </p:nvGraphicFramePr>
        <p:xfrm>
          <a:off x="6425375" y="2373061"/>
          <a:ext cx="322380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828">
                  <a:extLst>
                    <a:ext uri="{9D8B030D-6E8A-4147-A177-3AD203B41FA5}">
                      <a16:colId xmlns:a16="http://schemas.microsoft.com/office/drawing/2014/main" val="561453218"/>
                    </a:ext>
                  </a:extLst>
                </a:gridCol>
                <a:gridCol w="918804">
                  <a:extLst>
                    <a:ext uri="{9D8B030D-6E8A-4147-A177-3AD203B41FA5}">
                      <a16:colId xmlns:a16="http://schemas.microsoft.com/office/drawing/2014/main" val="1686298319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3154890031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1270001322"/>
                    </a:ext>
                  </a:extLst>
                </a:gridCol>
              </a:tblGrid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Airframes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Avionics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Flightline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851276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13, PC: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835969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5, PC: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55694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208B14B8-75A5-4B45-A0A0-053E761F3A05}"/>
              </a:ext>
            </a:extLst>
          </p:cNvPr>
          <p:cNvSpPr txBox="1"/>
          <p:nvPr/>
        </p:nvSpPr>
        <p:spPr>
          <a:xfrm>
            <a:off x="3274127" y="2031400"/>
            <a:ext cx="2107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en-US" b="1" dirty="0">
                <a:solidFill>
                  <a:srgbClr val="004A85"/>
                </a:solidFill>
                <a:cs typeface="Arial"/>
              </a:rPr>
              <a:t>Current (</a:t>
            </a:r>
            <a:r>
              <a:rPr lang="en-US" b="1" dirty="0">
                <a:solidFill>
                  <a:srgbClr val="22AE25"/>
                </a:solidFill>
                <a:cs typeface="Arial"/>
              </a:rPr>
              <a:t>76.6%</a:t>
            </a:r>
            <a:r>
              <a:rPr lang="en-US" b="1" dirty="0">
                <a:solidFill>
                  <a:srgbClr val="004A85"/>
                </a:solidFill>
                <a:cs typeface="Arial"/>
              </a:rPr>
              <a:t> MC)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92D50F-E80D-46F6-8AF7-350D50B3F89E}"/>
              </a:ext>
            </a:extLst>
          </p:cNvPr>
          <p:cNvSpPr txBox="1"/>
          <p:nvPr/>
        </p:nvSpPr>
        <p:spPr>
          <a:xfrm>
            <a:off x="6749814" y="2031521"/>
            <a:ext cx="26551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en-US" b="1" dirty="0">
                <a:solidFill>
                  <a:srgbClr val="004A85"/>
                </a:solidFill>
                <a:cs typeface="Arial"/>
              </a:rPr>
              <a:t>Best Solution (</a:t>
            </a:r>
            <a:r>
              <a:rPr lang="en-US" b="1" dirty="0">
                <a:solidFill>
                  <a:srgbClr val="22AE25"/>
                </a:solidFill>
                <a:cs typeface="Arial"/>
              </a:rPr>
              <a:t>80.6%</a:t>
            </a:r>
            <a:r>
              <a:rPr lang="en-US" b="1" dirty="0">
                <a:solidFill>
                  <a:srgbClr val="004A85"/>
                </a:solidFill>
                <a:cs typeface="Arial"/>
              </a:rPr>
              <a:t> MC)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50EAB8E9-9521-4862-AE24-CC34F62B5BF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766750"/>
              </p:ext>
            </p:extLst>
          </p:nvPr>
        </p:nvGraphicFramePr>
        <p:xfrm>
          <a:off x="2705782" y="4706591"/>
          <a:ext cx="322380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828">
                  <a:extLst>
                    <a:ext uri="{9D8B030D-6E8A-4147-A177-3AD203B41FA5}">
                      <a16:colId xmlns:a16="http://schemas.microsoft.com/office/drawing/2014/main" val="561453218"/>
                    </a:ext>
                  </a:extLst>
                </a:gridCol>
                <a:gridCol w="918804">
                  <a:extLst>
                    <a:ext uri="{9D8B030D-6E8A-4147-A177-3AD203B41FA5}">
                      <a16:colId xmlns:a16="http://schemas.microsoft.com/office/drawing/2014/main" val="1686298319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3154890031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1270001322"/>
                    </a:ext>
                  </a:extLst>
                </a:gridCol>
              </a:tblGrid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Airframes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Avionics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Flightline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851276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7, PC: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835969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6, PC: 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55694"/>
                  </a:ext>
                </a:extLst>
              </a:tr>
            </a:tbl>
          </a:graphicData>
        </a:graphic>
      </p:graphicFrame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F2ABEA18-D522-4BEC-BFB3-B9C18913CD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6691039"/>
              </p:ext>
            </p:extLst>
          </p:nvPr>
        </p:nvGraphicFramePr>
        <p:xfrm>
          <a:off x="6425375" y="4706591"/>
          <a:ext cx="3223804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06828">
                  <a:extLst>
                    <a:ext uri="{9D8B030D-6E8A-4147-A177-3AD203B41FA5}">
                      <a16:colId xmlns:a16="http://schemas.microsoft.com/office/drawing/2014/main" val="561453218"/>
                    </a:ext>
                  </a:extLst>
                </a:gridCol>
                <a:gridCol w="918804">
                  <a:extLst>
                    <a:ext uri="{9D8B030D-6E8A-4147-A177-3AD203B41FA5}">
                      <a16:colId xmlns:a16="http://schemas.microsoft.com/office/drawing/2014/main" val="1686298319"/>
                    </a:ext>
                  </a:extLst>
                </a:gridCol>
                <a:gridCol w="801189">
                  <a:extLst>
                    <a:ext uri="{9D8B030D-6E8A-4147-A177-3AD203B41FA5}">
                      <a16:colId xmlns:a16="http://schemas.microsoft.com/office/drawing/2014/main" val="3154890031"/>
                    </a:ext>
                  </a:extLst>
                </a:gridCol>
                <a:gridCol w="896983">
                  <a:extLst>
                    <a:ext uri="{9D8B030D-6E8A-4147-A177-3AD203B41FA5}">
                      <a16:colId xmlns:a16="http://schemas.microsoft.com/office/drawing/2014/main" val="1270001322"/>
                    </a:ext>
                  </a:extLst>
                </a:gridCol>
              </a:tblGrid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Shift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Airframes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Avionics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Flightline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851276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Day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12, PC: 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63835969"/>
                  </a:ext>
                </a:extLst>
              </a:tr>
              <a:tr h="262236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Night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4, PC: 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2555694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FA5D5797-82D0-41A7-9B56-BED78A24A14D}"/>
              </a:ext>
            </a:extLst>
          </p:cNvPr>
          <p:cNvSpPr txBox="1"/>
          <p:nvPr/>
        </p:nvSpPr>
        <p:spPr>
          <a:xfrm>
            <a:off x="3204460" y="4364930"/>
            <a:ext cx="217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en-US" b="1" dirty="0">
                <a:solidFill>
                  <a:srgbClr val="004A85"/>
                </a:solidFill>
                <a:cs typeface="Arial"/>
              </a:rPr>
              <a:t>Current (</a:t>
            </a:r>
            <a:r>
              <a:rPr lang="en-US" b="1" dirty="0">
                <a:solidFill>
                  <a:schemeClr val="accent2"/>
                </a:solidFill>
                <a:cs typeface="Arial"/>
              </a:rPr>
              <a:t>73.5% </a:t>
            </a:r>
            <a:r>
              <a:rPr lang="en-US" b="1" dirty="0">
                <a:solidFill>
                  <a:srgbClr val="004A85"/>
                </a:solidFill>
                <a:cs typeface="Arial"/>
              </a:rPr>
              <a:t>MC)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5F9C239-83A3-497C-AE92-654480F0236F}"/>
              </a:ext>
            </a:extLst>
          </p:cNvPr>
          <p:cNvSpPr txBox="1"/>
          <p:nvPr/>
        </p:nvSpPr>
        <p:spPr>
          <a:xfrm>
            <a:off x="6749813" y="4375591"/>
            <a:ext cx="25877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  <a:buSzPct val="90000"/>
            </a:pPr>
            <a:r>
              <a:rPr lang="en-US" b="1" dirty="0">
                <a:solidFill>
                  <a:srgbClr val="004A85"/>
                </a:solidFill>
                <a:cs typeface="Arial"/>
              </a:rPr>
              <a:t>Best Solution (</a:t>
            </a:r>
            <a:r>
              <a:rPr lang="en-US" b="1" dirty="0">
                <a:solidFill>
                  <a:srgbClr val="22AE25"/>
                </a:solidFill>
                <a:cs typeface="Arial"/>
              </a:rPr>
              <a:t>78.6%</a:t>
            </a:r>
            <a:r>
              <a:rPr lang="en-US" b="1" dirty="0">
                <a:solidFill>
                  <a:srgbClr val="004A85"/>
                </a:solidFill>
                <a:cs typeface="Arial"/>
              </a:rPr>
              <a:t> MC)</a:t>
            </a:r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BEA7467-D527-4E72-B081-487E11988EF4}"/>
              </a:ext>
            </a:extLst>
          </p:cNvPr>
          <p:cNvSpPr txBox="1"/>
          <p:nvPr/>
        </p:nvSpPr>
        <p:spPr>
          <a:xfrm rot="19471423">
            <a:off x="1905006" y="3279586"/>
            <a:ext cx="80606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rgbClr val="FF0000">
                    <a:alpha val="22000"/>
                  </a:srgbClr>
                </a:solidFill>
              </a:rPr>
              <a:t>NUMBERS DO NOT REFLECT ACTUAL DATA</a:t>
            </a:r>
          </a:p>
        </p:txBody>
      </p:sp>
    </p:spTree>
    <p:extLst>
      <p:ext uri="{BB962C8B-B14F-4D97-AF65-F5344CB8AC3E}">
        <p14:creationId xmlns:p14="http://schemas.microsoft.com/office/powerpoint/2010/main" val="124053855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449843"/>
            <a:ext cx="9085276" cy="5251985"/>
          </a:xfrm>
        </p:spPr>
        <p:txBody>
          <a:bodyPr>
            <a:noAutofit/>
          </a:bodyPr>
          <a:lstStyle/>
          <a:p>
            <a:pPr marL="3175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175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3175" indent="0">
              <a:buNone/>
            </a:pPr>
            <a:endParaRPr lang="en-US" sz="7200" dirty="0">
              <a:latin typeface="Arial" pitchFamily="34" charset="0"/>
              <a:cs typeface="Arial" pitchFamily="34" charset="0"/>
            </a:endParaRPr>
          </a:p>
          <a:p>
            <a:pPr marL="3175" indent="0" algn="ctr">
              <a:buNone/>
            </a:pPr>
            <a:r>
              <a:rPr lang="en-US" sz="7200" dirty="0">
                <a:latin typeface="Arial" pitchFamily="34" charset="0"/>
                <a:cs typeface="Arial" pitchFamily="34" charset="0"/>
              </a:rPr>
              <a:t>Questions???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/>
              <a:t>RAM XV </a:t>
            </a:r>
            <a:r>
              <a:rPr lang="en-US" dirty="0"/>
              <a:t>Training Summit</a:t>
            </a:r>
          </a:p>
          <a:p>
            <a:endParaRPr lang="en-US" sz="2000" dirty="0"/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307170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819836" y="1290919"/>
            <a:ext cx="8551603" cy="5017603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Analysis Tool: Simulation with Arena</a:t>
            </a:r>
          </a:p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Utilizes discrete event simulation capabilities to evaluate current situation as well as alternative solutions</a:t>
            </a:r>
          </a:p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Sensitivity analyses also performed</a:t>
            </a:r>
          </a:p>
          <a:p>
            <a:pPr marL="425450" lvl="1" indent="-285750"/>
            <a:r>
              <a:rPr lang="en-US" sz="1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Example – Impact of 1 additional Electrician?</a:t>
            </a:r>
          </a:p>
          <a:p>
            <a:pPr marL="425450" lvl="1" indent="-285750"/>
            <a:r>
              <a:rPr lang="en-US" sz="1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Example – Impact of reducing TAT by 6 days?</a:t>
            </a:r>
          </a:p>
          <a:p>
            <a:pPr marL="425450" lvl="1" indent="-285750"/>
            <a:r>
              <a:rPr lang="en-US" sz="15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Example – Impact of additional hangar space?</a:t>
            </a:r>
          </a:p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Optimization module identifies “best solution” based on inputs and objectives</a:t>
            </a:r>
          </a:p>
          <a:p>
            <a:pPr marL="0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Arial" pitchFamily="34" charset="0"/>
                <a:cs typeface="Arial" pitchFamily="34" charset="0"/>
              </a:rPr>
              <a:t>Currently used in numerous industries, including DoD services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Modeling Application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0599" y="2793534"/>
            <a:ext cx="3744607" cy="1831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Subtitle 1"/>
          <p:cNvSpPr>
            <a:spLocks noGrp="1"/>
          </p:cNvSpPr>
          <p:nvPr>
            <p:ph type="subTitle" idx="10"/>
          </p:nvPr>
        </p:nvSpPr>
        <p:spPr>
          <a:xfrm>
            <a:off x="1524000" y="873218"/>
            <a:ext cx="5568696" cy="342709"/>
          </a:xfrm>
        </p:spPr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</p:txBody>
      </p:sp>
    </p:spTree>
    <p:extLst>
      <p:ext uri="{BB962C8B-B14F-4D97-AF65-F5344CB8AC3E}">
        <p14:creationId xmlns:p14="http://schemas.microsoft.com/office/powerpoint/2010/main" val="11955233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719916" y="1359018"/>
            <a:ext cx="8374687" cy="5008227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Inputs include: 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All current Aircraft with Delivery, Induction, Preservation, and Retirement schedules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Future Aircraft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Maintenance concepts (Intervals, schedules, locations, etc.)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Depot locations and resources (labor, special equipment, hangar space, etc.) 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Process and TATs for Depot events, ISRs, modifications/changes/upgrades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Courses of Action (COA) scenarios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Alternative Maintenance concepts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Cost information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Supply chain/logistics information</a:t>
            </a:r>
          </a:p>
          <a:p>
            <a:pPr marL="457200" lvl="1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r>
              <a:rPr lang="en-US" dirty="0">
                <a:latin typeface="Arial" pitchFamily="34" charset="0"/>
                <a:cs typeface="Arial" pitchFamily="34" charset="0"/>
              </a:rPr>
              <a:t>Outputs included: 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Total Downtime and Wait time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Aircraft Throughput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Availability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Available aircraft (RBA)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Resource utilization metrics for various COAs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Cost metrics for various COAs</a:t>
            </a:r>
          </a:p>
          <a:p>
            <a:pPr lvl="1"/>
            <a:r>
              <a:rPr lang="en-US" dirty="0">
                <a:latin typeface="Arial" pitchFamily="34" charset="0"/>
                <a:cs typeface="Arial" pitchFamily="34" charset="0"/>
              </a:rPr>
              <a:t>Optimal strategies based on desired Availability/Cost</a:t>
            </a: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  <a:p>
            <a:pPr lvl="1"/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Inputs and Outputs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2955762"/>
            <a:ext cx="4094239" cy="2315363"/>
          </a:xfrm>
          <a:prstGeom prst="rect">
            <a:avLst/>
          </a:prstGeom>
        </p:spPr>
      </p:pic>
      <p:sp>
        <p:nvSpPr>
          <p:cNvPr id="7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</p:txBody>
      </p:sp>
    </p:spTree>
    <p:extLst>
      <p:ext uri="{BB962C8B-B14F-4D97-AF65-F5344CB8AC3E}">
        <p14:creationId xmlns:p14="http://schemas.microsoft.com/office/powerpoint/2010/main" val="3962670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524001" y="1215927"/>
            <a:ext cx="9085276" cy="5251985"/>
          </a:xfrm>
        </p:spPr>
        <p:txBody>
          <a:bodyPr>
            <a:noAutofit/>
          </a:bodyPr>
          <a:lstStyle/>
          <a:p>
            <a:pPr marL="3175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Objectives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Model Depot inductions, ISRs, and Depot Modifications for UH-1Y and AH-1Z at each site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Identify excess aircraft above RBA requirements to send for preservation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Identify which sites will experience shortfalls/delays, and what additional resources would be required to meet Availability/Readiness requirements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Incorporate predicted ISR occurrences 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Run sensitivity analyses on all inputs (ISRs, Depot mods, TATs, resources, etc.) 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Identify optimal allocation of resources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Evaluate FH based IMC Concept  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Evaluate COAs provided by FST</a:t>
            </a:r>
          </a:p>
          <a:p>
            <a:pPr marL="569913" indent="-225425">
              <a:buFont typeface="Arial" panose="020B0604020202020204" pitchFamily="34" charset="0"/>
              <a:buChar char="•"/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Run optimization routines on various factors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marL="3175" indent="0"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Status</a:t>
            </a:r>
          </a:p>
          <a:p>
            <a:pPr lvl="1">
              <a:lnSpc>
                <a:spcPct val="100000"/>
              </a:lnSpc>
            </a:pPr>
            <a:r>
              <a:rPr lang="en-US" sz="1300" dirty="0">
                <a:latin typeface="Arial" pitchFamily="34" charset="0"/>
                <a:cs typeface="Arial" pitchFamily="34" charset="0"/>
              </a:rPr>
              <a:t>Model created with inputs/data from FST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All BUNOs with locations and induction schedules 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Expected retirement dates calculated/incorporated 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ISRs and Depot modifications incorporated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FRC Capacities at each site</a:t>
            </a:r>
          </a:p>
          <a:p>
            <a:pPr lvl="1">
              <a:lnSpc>
                <a:spcPct val="100000"/>
              </a:lnSpc>
            </a:pPr>
            <a:r>
              <a:rPr lang="en-US" sz="1400" dirty="0">
                <a:latin typeface="Arial" pitchFamily="34" charset="0"/>
                <a:cs typeface="Arial" pitchFamily="34" charset="0"/>
              </a:rPr>
              <a:t>Current preservation schedule in effect</a:t>
            </a:r>
            <a:endParaRPr lang="en-US" sz="16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357" y="3657601"/>
            <a:ext cx="3497329" cy="2323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2017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963279" y="5900755"/>
            <a:ext cx="9085276" cy="724209"/>
          </a:xfrm>
        </p:spPr>
        <p:txBody>
          <a:bodyPr>
            <a:noAutofit/>
          </a:bodyPr>
          <a:lstStyle/>
          <a:p>
            <a:pPr marL="3175" indent="0">
              <a:buNone/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>
              <a:spcBef>
                <a:spcPct val="50000"/>
              </a:spcBef>
            </a:pP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– Results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F26FE4-2616-4A8F-82B4-B832BF5403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4190" y="1616980"/>
            <a:ext cx="8603619" cy="4382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21A2D-2A57-49B8-9207-94DC2E7455F9}"/>
              </a:ext>
            </a:extLst>
          </p:cNvPr>
          <p:cNvSpPr txBox="1"/>
          <p:nvPr/>
        </p:nvSpPr>
        <p:spPr>
          <a:xfrm>
            <a:off x="4340648" y="1215926"/>
            <a:ext cx="351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UH-1Y Aircraft Over 10-Year Period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0BC32F-0FFD-410A-839C-78157F517CA0}"/>
              </a:ext>
            </a:extLst>
          </p:cNvPr>
          <p:cNvSpPr txBox="1"/>
          <p:nvPr/>
        </p:nvSpPr>
        <p:spPr>
          <a:xfrm>
            <a:off x="2144130" y="3059669"/>
            <a:ext cx="10971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Total UH-1Y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FFAB167-2034-4B64-BC01-DD73C312BFBF}"/>
              </a:ext>
            </a:extLst>
          </p:cNvPr>
          <p:cNvSpPr txBox="1"/>
          <p:nvPr/>
        </p:nvSpPr>
        <p:spPr>
          <a:xfrm>
            <a:off x="5475957" y="4790872"/>
            <a:ext cx="13783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Available UH-1Y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CCBF0B2-CCF2-42A5-8B3D-F44AA61F25F8}"/>
              </a:ext>
            </a:extLst>
          </p:cNvPr>
          <p:cNvCxnSpPr>
            <a:cxnSpLocks/>
          </p:cNvCxnSpPr>
          <p:nvPr/>
        </p:nvCxnSpPr>
        <p:spPr>
          <a:xfrm flipH="1">
            <a:off x="1963279" y="5855132"/>
            <a:ext cx="8302704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7F76CC03-55E5-4975-9890-95C2465895C6}"/>
              </a:ext>
            </a:extLst>
          </p:cNvPr>
          <p:cNvSpPr txBox="1"/>
          <p:nvPr/>
        </p:nvSpPr>
        <p:spPr>
          <a:xfrm>
            <a:off x="8489360" y="5185904"/>
            <a:ext cx="5277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Goal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E06BAAC-8990-4069-B018-0946C2E451D7}"/>
              </a:ext>
            </a:extLst>
          </p:cNvPr>
          <p:cNvCxnSpPr/>
          <p:nvPr/>
        </p:nvCxnSpPr>
        <p:spPr>
          <a:xfrm flipV="1">
            <a:off x="2799128" y="2785146"/>
            <a:ext cx="234891" cy="27452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91B857E-A693-4757-86EB-78DDF97CD169}"/>
              </a:ext>
            </a:extLst>
          </p:cNvPr>
          <p:cNvCxnSpPr>
            <a:cxnSpLocks/>
          </p:cNvCxnSpPr>
          <p:nvPr/>
        </p:nvCxnSpPr>
        <p:spPr>
          <a:xfrm flipH="1" flipV="1">
            <a:off x="5114488" y="4453083"/>
            <a:ext cx="897622" cy="33778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19449C3-307C-483C-B3D6-33A3015DE255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8489360" y="5493681"/>
            <a:ext cx="263855" cy="31583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610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1524000" y="1449843"/>
            <a:ext cx="9085276" cy="5251985"/>
          </a:xfrm>
        </p:spPr>
        <p:txBody>
          <a:bodyPr>
            <a:noAutofit/>
          </a:bodyPr>
          <a:lstStyle/>
          <a:p>
            <a:r>
              <a:rPr lang="en-US" sz="2400" dirty="0">
                <a:latin typeface="Arial" pitchFamily="34" charset="0"/>
                <a:cs typeface="Arial" pitchFamily="34" charset="0"/>
              </a:rPr>
              <a:t>Average excess UH-1Y aircraft over PAA and depot requirements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Minimum of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aircraft and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a maximum of </a:t>
            </a:r>
            <a:r>
              <a:rPr lang="en-US" sz="1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X</a:t>
            </a:r>
            <a:r>
              <a:rPr lang="en-US" sz="1600" dirty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lvl="1"/>
            <a:r>
              <a:rPr lang="en-US" sz="1600" dirty="0">
                <a:latin typeface="Arial" pitchFamily="34" charset="0"/>
                <a:cs typeface="Arial" pitchFamily="34" charset="0"/>
              </a:rPr>
              <a:t>Number varied due to inductions, retirements, WIP, ISRs, MODs, etc.</a:t>
            </a:r>
          </a:p>
          <a:p>
            <a:pPr marL="457200" lvl="1" indent="0">
              <a:buNone/>
            </a:pPr>
            <a:endParaRPr lang="en-US" sz="2400" dirty="0"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Depending on maintenance requirements, excess UH-1Y aircraft may be insufficient over 10 year period</a:t>
            </a:r>
          </a:p>
          <a:p>
            <a:endParaRPr lang="en-US" sz="24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2400" dirty="0">
                <a:latin typeface="Arial" pitchFamily="34" charset="0"/>
                <a:cs typeface="Arial" pitchFamily="34" charset="0"/>
              </a:rPr>
              <a:t>Based on the results, an additional Long-Term Preservation policy of X BUNOs was simulated to reduce excess UH-1Y aircraft and approach the baseline inventory.</a:t>
            </a:r>
          </a:p>
          <a:p>
            <a:pPr>
              <a:spcBef>
                <a:spcPct val="50000"/>
              </a:spcBef>
            </a:pPr>
            <a:endParaRPr lang="en-US" sz="1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– Results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84397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H-1 IMP Modeling – Results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0"/>
          </p:nvPr>
        </p:nvSpPr>
        <p:spPr/>
        <p:txBody>
          <a:bodyPr>
            <a:normAutofit/>
          </a:bodyPr>
          <a:lstStyle/>
          <a:p>
            <a:r>
              <a:rPr lang="en-US" dirty="0"/>
              <a:t>RAM XVII Training Summit</a:t>
            </a:r>
          </a:p>
          <a:p>
            <a:endParaRPr lang="en-US" sz="2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A632B42-A462-42FD-9F8B-DF9E921424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5204" y="1470649"/>
            <a:ext cx="8861593" cy="45141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FE5D9F-480A-4B0E-B76D-83BBD14301AB}"/>
              </a:ext>
            </a:extLst>
          </p:cNvPr>
          <p:cNvSpPr txBox="1"/>
          <p:nvPr/>
        </p:nvSpPr>
        <p:spPr>
          <a:xfrm>
            <a:off x="4340648" y="1215926"/>
            <a:ext cx="3510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UH-1Y Aircraft Over 10-Year Period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679C4A-E43C-4EEF-BA86-41FF594DB1C2}"/>
              </a:ext>
            </a:extLst>
          </p:cNvPr>
          <p:cNvSpPr txBox="1"/>
          <p:nvPr/>
        </p:nvSpPr>
        <p:spPr>
          <a:xfrm>
            <a:off x="5937352" y="3727717"/>
            <a:ext cx="1113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Current Plan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5BD359-BFFC-4501-A72E-867E6FA7BB9C}"/>
              </a:ext>
            </a:extLst>
          </p:cNvPr>
          <p:cNvSpPr txBox="1"/>
          <p:nvPr/>
        </p:nvSpPr>
        <p:spPr>
          <a:xfrm>
            <a:off x="8157353" y="4145669"/>
            <a:ext cx="1254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Proposed Plan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BAEC142-E59F-42A1-9535-9AD865224AE4}"/>
              </a:ext>
            </a:extLst>
          </p:cNvPr>
          <p:cNvCxnSpPr>
            <a:cxnSpLocks/>
          </p:cNvCxnSpPr>
          <p:nvPr/>
        </p:nvCxnSpPr>
        <p:spPr>
          <a:xfrm flipH="1" flipV="1">
            <a:off x="4961389" y="3447232"/>
            <a:ext cx="897622" cy="337788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D6FC7EA-8E47-41CC-A320-FF8695BF89D3}"/>
              </a:ext>
            </a:extLst>
          </p:cNvPr>
          <p:cNvCxnSpPr>
            <a:cxnSpLocks/>
          </p:cNvCxnSpPr>
          <p:nvPr/>
        </p:nvCxnSpPr>
        <p:spPr>
          <a:xfrm flipH="1">
            <a:off x="7893498" y="4453446"/>
            <a:ext cx="263855" cy="315831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021A88A-CFA6-4B83-8CA3-14CD4F633C48}"/>
              </a:ext>
            </a:extLst>
          </p:cNvPr>
          <p:cNvCxnSpPr>
            <a:cxnSpLocks/>
          </p:cNvCxnSpPr>
          <p:nvPr/>
        </p:nvCxnSpPr>
        <p:spPr>
          <a:xfrm flipH="1">
            <a:off x="1924691" y="5122674"/>
            <a:ext cx="8466472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5BFBC81-6B63-460A-B057-AA5A3767794D}"/>
              </a:ext>
            </a:extLst>
          </p:cNvPr>
          <p:cNvSpPr txBox="1"/>
          <p:nvPr/>
        </p:nvSpPr>
        <p:spPr>
          <a:xfrm>
            <a:off x="5828052" y="5436443"/>
            <a:ext cx="527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Goal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568A5BA-EDB2-4E84-97EA-6F4D3115A3B8}"/>
              </a:ext>
            </a:extLst>
          </p:cNvPr>
          <p:cNvCxnSpPr>
            <a:cxnSpLocks/>
          </p:cNvCxnSpPr>
          <p:nvPr/>
        </p:nvCxnSpPr>
        <p:spPr>
          <a:xfrm flipH="1" flipV="1">
            <a:off x="5584273" y="5237284"/>
            <a:ext cx="274739" cy="266373"/>
          </a:xfrm>
          <a:prstGeom prst="straightConnector1">
            <a:avLst/>
          </a:prstGeom>
          <a:ln w="38100">
            <a:solidFill>
              <a:schemeClr val="accent1">
                <a:lumMod val="50000"/>
              </a:schemeClr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53230033"/>
      </p:ext>
    </p:extLst>
  </p:cSld>
  <p:clrMapOvr>
    <a:masterClrMapping/>
  </p:clrMapOvr>
</p:sld>
</file>

<file path=ppt/theme/theme1.xml><?xml version="1.0" encoding="utf-8"?>
<a:theme xmlns:a="http://schemas.openxmlformats.org/drawingml/2006/main" name="ASI Commercial">
  <a:themeElements>
    <a:clrScheme name="Custom 1">
      <a:dk1>
        <a:srgbClr val="003768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SI Presentation Fonts">
      <a:majorFont>
        <a:latin typeface="Haettenschweiler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ommercial ASI Template" id="{BB879196-E5D9-4E58-8546-2F4B0198ADBD}" vid="{CB020739-6149-430F-A67D-25AFCF75B4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16357</TotalTime>
  <Words>2264</Words>
  <Application>Microsoft Office PowerPoint</Application>
  <PresentationFormat>Widescreen</PresentationFormat>
  <Paragraphs>386</Paragraphs>
  <Slides>31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Haettenschweiler</vt:lpstr>
      <vt:lpstr>Wingdings</vt:lpstr>
      <vt:lpstr>ASI Commercial</vt:lpstr>
      <vt:lpstr> H-1 Modeling &amp; Simulation </vt:lpstr>
      <vt:lpstr>Background</vt:lpstr>
      <vt:lpstr>Background</vt:lpstr>
      <vt:lpstr>Modeling Application</vt:lpstr>
      <vt:lpstr>Inputs and Outputs</vt:lpstr>
      <vt:lpstr>H-1 IMP Modeling </vt:lpstr>
      <vt:lpstr>H-1 IMP Modeling – Results</vt:lpstr>
      <vt:lpstr>H-1 IMP Modeling – Results</vt:lpstr>
      <vt:lpstr>H-1 IMP Modeling – Results</vt:lpstr>
      <vt:lpstr>H-1 IMP Modeling - Results</vt:lpstr>
      <vt:lpstr>H-1 IMP Modeling – Results</vt:lpstr>
      <vt:lpstr>H-1 IMP Modeling - Results</vt:lpstr>
      <vt:lpstr>H-1 IMP Modeling - Demonstration</vt:lpstr>
      <vt:lpstr>H-1 IMP Modeling – Status Update</vt:lpstr>
      <vt:lpstr>H-1 Manpower Study</vt:lpstr>
      <vt:lpstr>H-1 Manpower Study – Model Details</vt:lpstr>
      <vt:lpstr>H-1 Manpower Study – Inputs/Outputs</vt:lpstr>
      <vt:lpstr>H-1 Manpower Study - Constraints</vt:lpstr>
      <vt:lpstr>H-1 Manpower Study - Results</vt:lpstr>
      <vt:lpstr>H-1 Manpower Study - Results</vt:lpstr>
      <vt:lpstr>H-1 Manpower Study - Results</vt:lpstr>
      <vt:lpstr>H-1 Manpower Study - Proposal</vt:lpstr>
      <vt:lpstr>H-1 Manpower Study – FAP/SAPs</vt:lpstr>
      <vt:lpstr>H-1 Manpower Study – Proposal Results</vt:lpstr>
      <vt:lpstr>H-1 Manpower Study</vt:lpstr>
      <vt:lpstr>H-1 Manpower Study</vt:lpstr>
      <vt:lpstr>H-1 Manpower Study - OptQuest</vt:lpstr>
      <vt:lpstr>H-1 Manpower Study - OptQuest</vt:lpstr>
      <vt:lpstr>H-1 Manpower Study - OptQuest</vt:lpstr>
      <vt:lpstr>H-1 Manpower Study - OptQuest</vt:lpstr>
      <vt:lpstr> 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Molly O'Shaughnessy</dc:creator>
  <cp:lastModifiedBy>Rachel Boydston</cp:lastModifiedBy>
  <cp:revision>192</cp:revision>
  <cp:lastPrinted>2015-10-30T17:36:39Z</cp:lastPrinted>
  <dcterms:created xsi:type="dcterms:W3CDTF">2015-06-24T13:27:08Z</dcterms:created>
  <dcterms:modified xsi:type="dcterms:W3CDTF">2025-10-28T14:38:58Z</dcterms:modified>
</cp:coreProperties>
</file>