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86"/>
  </p:notesMasterIdLst>
  <p:handoutMasterIdLst>
    <p:handoutMasterId r:id="rId87"/>
  </p:handoutMasterIdLst>
  <p:sldIdLst>
    <p:sldId id="847" r:id="rId2"/>
    <p:sldId id="1713" r:id="rId3"/>
    <p:sldId id="1715" r:id="rId4"/>
    <p:sldId id="2040" r:id="rId5"/>
    <p:sldId id="406" r:id="rId6"/>
    <p:sldId id="3254" r:id="rId7"/>
    <p:sldId id="419" r:id="rId8"/>
    <p:sldId id="408" r:id="rId9"/>
    <p:sldId id="388" r:id="rId10"/>
    <p:sldId id="411" r:id="rId11"/>
    <p:sldId id="413" r:id="rId12"/>
    <p:sldId id="389" r:id="rId13"/>
    <p:sldId id="390" r:id="rId14"/>
    <p:sldId id="1611" r:id="rId15"/>
    <p:sldId id="1244" r:id="rId16"/>
    <p:sldId id="3261" r:id="rId17"/>
    <p:sldId id="621" r:id="rId18"/>
    <p:sldId id="622" r:id="rId19"/>
    <p:sldId id="618" r:id="rId20"/>
    <p:sldId id="3260" r:id="rId21"/>
    <p:sldId id="768" r:id="rId22"/>
    <p:sldId id="3970" r:id="rId23"/>
    <p:sldId id="917" r:id="rId24"/>
    <p:sldId id="1257" r:id="rId25"/>
    <p:sldId id="1256" r:id="rId26"/>
    <p:sldId id="905" r:id="rId27"/>
    <p:sldId id="1495" r:id="rId28"/>
    <p:sldId id="906" r:id="rId29"/>
    <p:sldId id="1499" r:id="rId30"/>
    <p:sldId id="4170" r:id="rId31"/>
    <p:sldId id="915" r:id="rId32"/>
    <p:sldId id="916" r:id="rId33"/>
    <p:sldId id="725" r:id="rId34"/>
    <p:sldId id="726" r:id="rId35"/>
    <p:sldId id="1987" r:id="rId36"/>
    <p:sldId id="430" r:id="rId37"/>
    <p:sldId id="2036" r:id="rId38"/>
    <p:sldId id="737" r:id="rId39"/>
    <p:sldId id="922" r:id="rId40"/>
    <p:sldId id="739" r:id="rId41"/>
    <p:sldId id="740" r:id="rId42"/>
    <p:sldId id="742" r:id="rId43"/>
    <p:sldId id="744" r:id="rId44"/>
    <p:sldId id="924" r:id="rId45"/>
    <p:sldId id="2037" r:id="rId46"/>
    <p:sldId id="728" r:id="rId47"/>
    <p:sldId id="1441" r:id="rId48"/>
    <p:sldId id="729" r:id="rId49"/>
    <p:sldId id="731" r:id="rId50"/>
    <p:sldId id="732" r:id="rId51"/>
    <p:sldId id="939" r:id="rId52"/>
    <p:sldId id="734" r:id="rId53"/>
    <p:sldId id="2038" r:id="rId54"/>
    <p:sldId id="748" r:id="rId55"/>
    <p:sldId id="749" r:id="rId56"/>
    <p:sldId id="750" r:id="rId57"/>
    <p:sldId id="751" r:id="rId58"/>
    <p:sldId id="766" r:id="rId59"/>
    <p:sldId id="767" r:id="rId60"/>
    <p:sldId id="774" r:id="rId61"/>
    <p:sldId id="775" r:id="rId62"/>
    <p:sldId id="779" r:id="rId63"/>
    <p:sldId id="785" r:id="rId64"/>
    <p:sldId id="786" r:id="rId65"/>
    <p:sldId id="1593" r:id="rId66"/>
    <p:sldId id="791" r:id="rId67"/>
    <p:sldId id="943" r:id="rId68"/>
    <p:sldId id="1752" r:id="rId69"/>
    <p:sldId id="3258" r:id="rId70"/>
    <p:sldId id="1724" r:id="rId71"/>
    <p:sldId id="1583" r:id="rId72"/>
    <p:sldId id="3255" r:id="rId73"/>
    <p:sldId id="904" r:id="rId74"/>
    <p:sldId id="1497" r:id="rId75"/>
    <p:sldId id="1496" r:id="rId76"/>
    <p:sldId id="1498" r:id="rId77"/>
    <p:sldId id="913" r:id="rId78"/>
    <p:sldId id="914" r:id="rId79"/>
    <p:sldId id="910" r:id="rId80"/>
    <p:sldId id="909" r:id="rId81"/>
    <p:sldId id="3257" r:id="rId82"/>
    <p:sldId id="781" r:id="rId83"/>
    <p:sldId id="782" r:id="rId84"/>
    <p:sldId id="783" r:id="rId85"/>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8678B3-1305-455B-A6BB-BC82B912C9B6}">
          <p14:sldIdLst>
            <p14:sldId id="847"/>
            <p14:sldId id="1713"/>
            <p14:sldId id="1715"/>
            <p14:sldId id="2040"/>
          </p14:sldIdLst>
        </p14:section>
        <p14:section name="Reliability Engineering Overview" id="{09E196ED-87C0-42A1-B27D-8FD3F1255578}">
          <p14:sldIdLst>
            <p14:sldId id="406"/>
            <p14:sldId id="3254"/>
            <p14:sldId id="419"/>
            <p14:sldId id="408"/>
            <p14:sldId id="388"/>
            <p14:sldId id="411"/>
            <p14:sldId id="413"/>
            <p14:sldId id="389"/>
            <p14:sldId id="390"/>
            <p14:sldId id="1611"/>
            <p14:sldId id="1244"/>
            <p14:sldId id="3261"/>
            <p14:sldId id="621"/>
            <p14:sldId id="622"/>
            <p14:sldId id="618"/>
            <p14:sldId id="3260"/>
            <p14:sldId id="768"/>
            <p14:sldId id="3970"/>
            <p14:sldId id="917"/>
            <p14:sldId id="1257"/>
            <p14:sldId id="1256"/>
            <p14:sldId id="905"/>
            <p14:sldId id="1495"/>
            <p14:sldId id="906"/>
            <p14:sldId id="1499"/>
            <p14:sldId id="4170"/>
            <p14:sldId id="915"/>
            <p14:sldId id="916"/>
          </p14:sldIdLst>
        </p14:section>
        <p14:section name="Reliability Prediction" id="{3EF10BBC-74AD-4CEE-8104-2B75FBFD1CD8}">
          <p14:sldIdLst>
            <p14:sldId id="725"/>
            <p14:sldId id="726"/>
            <p14:sldId id="1987"/>
            <p14:sldId id="430"/>
          </p14:sldIdLst>
        </p14:section>
        <p14:section name="RBDs" id="{E0E8EEDB-CB0D-4F82-9A4A-BA07138F020D}">
          <p14:sldIdLst>
            <p14:sldId id="2036"/>
            <p14:sldId id="737"/>
            <p14:sldId id="922"/>
            <p14:sldId id="739"/>
            <p14:sldId id="740"/>
            <p14:sldId id="742"/>
            <p14:sldId id="744"/>
            <p14:sldId id="924"/>
          </p14:sldIdLst>
        </p14:section>
        <p14:section name="Physics Based Reliability Prediction" id="{29EC3DBF-6902-4224-84FE-C77FA80F224E}">
          <p14:sldIdLst>
            <p14:sldId id="2037"/>
            <p14:sldId id="728"/>
            <p14:sldId id="1441"/>
            <p14:sldId id="729"/>
            <p14:sldId id="731"/>
            <p14:sldId id="732"/>
            <p14:sldId id="939"/>
            <p14:sldId id="734"/>
          </p14:sldIdLst>
        </p14:section>
        <p14:section name="Reliability Prediction Based on Operational Data" id="{E16AE107-5684-4E16-BF81-C12E2A9106DF}">
          <p14:sldIdLst>
            <p14:sldId id="2038"/>
            <p14:sldId id="748"/>
            <p14:sldId id="749"/>
            <p14:sldId id="750"/>
            <p14:sldId id="751"/>
            <p14:sldId id="766"/>
            <p14:sldId id="767"/>
            <p14:sldId id="774"/>
            <p14:sldId id="775"/>
            <p14:sldId id="779"/>
            <p14:sldId id="785"/>
            <p14:sldId id="786"/>
            <p14:sldId id="1593"/>
            <p14:sldId id="791"/>
            <p14:sldId id="943"/>
            <p14:sldId id="1752"/>
            <p14:sldId id="3258"/>
            <p14:sldId id="1724"/>
            <p14:sldId id="1583"/>
            <p14:sldId id="3255"/>
            <p14:sldId id="904"/>
            <p14:sldId id="1497"/>
            <p14:sldId id="1496"/>
            <p14:sldId id="1498"/>
            <p14:sldId id="913"/>
            <p14:sldId id="914"/>
            <p14:sldId id="910"/>
            <p14:sldId id="909"/>
            <p14:sldId id="3257"/>
            <p14:sldId id="781"/>
            <p14:sldId id="782"/>
            <p14:sldId id="7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99899" autoAdjust="0"/>
  </p:normalViewPr>
  <p:slideViewPr>
    <p:cSldViewPr snapToGrid="0">
      <p:cViewPr varScale="1">
        <p:scale>
          <a:sx n="113" d="100"/>
          <a:sy n="113" d="100"/>
        </p:scale>
        <p:origin x="148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71121" cy="46378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5317" y="0"/>
            <a:ext cx="2971121" cy="463789"/>
          </a:xfrm>
          <a:prstGeom prst="rect">
            <a:avLst/>
          </a:prstGeom>
        </p:spPr>
        <p:txBody>
          <a:bodyPr vert="horz" lIns="91440" tIns="45720" rIns="91440" bIns="45720" rtlCol="0"/>
          <a:lstStyle>
            <a:lvl1pPr algn="r">
              <a:defRPr sz="1200"/>
            </a:lvl1pPr>
          </a:lstStyle>
          <a:p>
            <a:fld id="{403157E7-5A98-4B65-B203-F36B71853756}" type="datetimeFigureOut">
              <a:rPr lang="en-US" smtClean="0"/>
              <a:t>11/2/2025</a:t>
            </a:fld>
            <a:endParaRPr lang="en-US" dirty="0"/>
          </a:p>
        </p:txBody>
      </p:sp>
      <p:sp>
        <p:nvSpPr>
          <p:cNvPr id="4" name="Footer Placeholder 3"/>
          <p:cNvSpPr>
            <a:spLocks noGrp="1"/>
          </p:cNvSpPr>
          <p:nvPr>
            <p:ph type="ftr" sz="quarter" idx="2"/>
          </p:nvPr>
        </p:nvSpPr>
        <p:spPr>
          <a:xfrm>
            <a:off x="5" y="8777053"/>
            <a:ext cx="2971121" cy="46378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5317" y="8777053"/>
            <a:ext cx="2971121" cy="463789"/>
          </a:xfrm>
          <a:prstGeom prst="rect">
            <a:avLst/>
          </a:prstGeom>
        </p:spPr>
        <p:txBody>
          <a:bodyPr vert="horz" lIns="91440" tIns="45720" rIns="91440" bIns="45720" rtlCol="0" anchor="b"/>
          <a:lstStyle>
            <a:lvl1pPr algn="r">
              <a:defRPr sz="1200"/>
            </a:lvl1pPr>
          </a:lstStyle>
          <a:p>
            <a:fld id="{F1892F43-3CE2-4D4C-960D-E88A1896B645}" type="slidenum">
              <a:rPr lang="en-US" smtClean="0"/>
              <a:t>‹#›</a:t>
            </a:fld>
            <a:endParaRPr lang="en-US" dirty="0"/>
          </a:p>
        </p:txBody>
      </p:sp>
    </p:spTree>
    <p:extLst>
      <p:ext uri="{BB962C8B-B14F-4D97-AF65-F5344CB8AC3E}">
        <p14:creationId xmlns:p14="http://schemas.microsoft.com/office/powerpoint/2010/main" val="18999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idx="1"/>
          </p:nvPr>
        </p:nvSpPr>
        <p:spPr>
          <a:xfrm>
            <a:off x="3884618" y="0"/>
            <a:ext cx="2971800" cy="462042"/>
          </a:xfrm>
          <a:prstGeom prst="rect">
            <a:avLst/>
          </a:prstGeom>
        </p:spPr>
        <p:txBody>
          <a:bodyPr vert="horz" lIns="92519" tIns="46259" rIns="92519" bIns="46259" rtlCol="0"/>
          <a:lstStyle>
            <a:lvl1pPr algn="r">
              <a:defRPr sz="1200"/>
            </a:lvl1pPr>
          </a:lstStyle>
          <a:p>
            <a:fld id="{57DD8467-2329-437B-B62B-30F936D0D27C}" type="datetimeFigureOut">
              <a:rPr lang="en-US" smtClean="0"/>
              <a:t>11/2/2025</a:t>
            </a:fld>
            <a:endParaRPr lang="en-US" dirty="0"/>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2519" tIns="46259" rIns="92519" bIns="46259" rtlCol="0" anchor="ctr"/>
          <a:lstStyle/>
          <a:p>
            <a:endParaRPr lang="en-US" dirty="0"/>
          </a:p>
        </p:txBody>
      </p:sp>
      <p:sp>
        <p:nvSpPr>
          <p:cNvPr id="5" name="Notes Placeholder 4"/>
          <p:cNvSpPr>
            <a:spLocks noGrp="1"/>
          </p:cNvSpPr>
          <p:nvPr>
            <p:ph type="body" sz="quarter" idx="3"/>
          </p:nvPr>
        </p:nvSpPr>
        <p:spPr>
          <a:xfrm>
            <a:off x="685800" y="4389403"/>
            <a:ext cx="5486400" cy="4158377"/>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2971800" cy="462042"/>
          </a:xfrm>
          <a:prstGeom prst="rect">
            <a:avLst/>
          </a:prstGeom>
        </p:spPr>
        <p:txBody>
          <a:bodyPr vert="horz" lIns="92519" tIns="46259" rIns="92519" bIns="462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8" y="8777192"/>
            <a:ext cx="2971800" cy="462042"/>
          </a:xfrm>
          <a:prstGeom prst="rect">
            <a:avLst/>
          </a:prstGeom>
        </p:spPr>
        <p:txBody>
          <a:bodyPr vert="horz" lIns="92519" tIns="46259" rIns="92519" bIns="46259" rtlCol="0" anchor="b"/>
          <a:lstStyle>
            <a:lvl1pPr algn="r">
              <a:defRPr sz="1200"/>
            </a:lvl1pPr>
          </a:lstStyle>
          <a:p>
            <a:fld id="{B3D48B60-C4B0-4138-9711-91EC3815B7C3}" type="slidenum">
              <a:rPr lang="en-US" smtClean="0"/>
              <a:t>‹#›</a:t>
            </a:fld>
            <a:endParaRPr lang="en-US" dirty="0"/>
          </a:p>
        </p:txBody>
      </p:sp>
    </p:spTree>
    <p:extLst>
      <p:ext uri="{BB962C8B-B14F-4D97-AF65-F5344CB8AC3E}">
        <p14:creationId xmlns:p14="http://schemas.microsoft.com/office/powerpoint/2010/main" val="176205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292">
              <a:defRPr sz="1200">
                <a:solidFill>
                  <a:schemeClr val="tx1"/>
                </a:solidFill>
                <a:latin typeface="Times New Roman" pitchFamily="18" charset="0"/>
              </a:defRPr>
            </a:lvl1pPr>
            <a:lvl2pPr marL="741167" indent="-285064" defTabSz="923292">
              <a:defRPr sz="1200">
                <a:solidFill>
                  <a:schemeClr val="tx1"/>
                </a:solidFill>
                <a:latin typeface="Times New Roman" pitchFamily="18" charset="0"/>
              </a:defRPr>
            </a:lvl2pPr>
            <a:lvl3pPr marL="1140257" indent="-228051" defTabSz="923292">
              <a:defRPr sz="1200">
                <a:solidFill>
                  <a:schemeClr val="tx1"/>
                </a:solidFill>
                <a:latin typeface="Times New Roman" pitchFamily="18" charset="0"/>
              </a:defRPr>
            </a:lvl3pPr>
            <a:lvl4pPr marL="1596360" indent="-228051" defTabSz="923292">
              <a:defRPr sz="1200">
                <a:solidFill>
                  <a:schemeClr val="tx1"/>
                </a:solidFill>
                <a:latin typeface="Times New Roman" pitchFamily="18" charset="0"/>
              </a:defRPr>
            </a:lvl4pPr>
            <a:lvl5pPr marL="2052462" indent="-228051" defTabSz="923292">
              <a:defRPr sz="1200">
                <a:solidFill>
                  <a:schemeClr val="tx1"/>
                </a:solidFill>
                <a:latin typeface="Times New Roman" pitchFamily="18" charset="0"/>
              </a:defRPr>
            </a:lvl5pPr>
            <a:lvl6pPr marL="2508565" indent="-228051" defTabSz="923292" eaLnBrk="0" fontAlgn="base" hangingPunct="0">
              <a:spcBef>
                <a:spcPct val="0"/>
              </a:spcBef>
              <a:spcAft>
                <a:spcPct val="0"/>
              </a:spcAft>
              <a:defRPr sz="1200">
                <a:solidFill>
                  <a:schemeClr val="tx1"/>
                </a:solidFill>
                <a:latin typeface="Times New Roman" pitchFamily="18" charset="0"/>
              </a:defRPr>
            </a:lvl6pPr>
            <a:lvl7pPr marL="2964668" indent="-228051" defTabSz="923292" eaLnBrk="0" fontAlgn="base" hangingPunct="0">
              <a:spcBef>
                <a:spcPct val="0"/>
              </a:spcBef>
              <a:spcAft>
                <a:spcPct val="0"/>
              </a:spcAft>
              <a:defRPr sz="1200">
                <a:solidFill>
                  <a:schemeClr val="tx1"/>
                </a:solidFill>
                <a:latin typeface="Times New Roman" pitchFamily="18" charset="0"/>
              </a:defRPr>
            </a:lvl7pPr>
            <a:lvl8pPr marL="3420770" indent="-228051" defTabSz="923292" eaLnBrk="0" fontAlgn="base" hangingPunct="0">
              <a:spcBef>
                <a:spcPct val="0"/>
              </a:spcBef>
              <a:spcAft>
                <a:spcPct val="0"/>
              </a:spcAft>
              <a:defRPr sz="1200">
                <a:solidFill>
                  <a:schemeClr val="tx1"/>
                </a:solidFill>
                <a:latin typeface="Times New Roman" pitchFamily="18" charset="0"/>
              </a:defRPr>
            </a:lvl8pPr>
            <a:lvl9pPr marL="3876873" indent="-228051" defTabSz="923292" eaLnBrk="0" fontAlgn="base" hangingPunct="0">
              <a:spcBef>
                <a:spcPct val="0"/>
              </a:spcBef>
              <a:spcAft>
                <a:spcPct val="0"/>
              </a:spcAft>
              <a:defRPr sz="1200">
                <a:solidFill>
                  <a:schemeClr val="tx1"/>
                </a:solidFill>
                <a:latin typeface="Times New Roman" pitchFamily="18" charset="0"/>
              </a:defRPr>
            </a:lvl9pPr>
          </a:lstStyle>
          <a:p>
            <a:fld id="{FC78350F-7BC3-4C51-AE54-9ECE6E86EF2B}" type="slidenum">
              <a:rPr lang="en-US" altLang="en-US"/>
              <a:pPr/>
              <a:t>1</a:t>
            </a:fld>
            <a:endParaRPr lang="en-US"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extLst>
      <p:ext uri="{BB962C8B-B14F-4D97-AF65-F5344CB8AC3E}">
        <p14:creationId xmlns:p14="http://schemas.microsoft.com/office/powerpoint/2010/main" val="1142230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a partial list of the major elements of a reliability check list </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12</a:t>
            </a:fld>
            <a:endParaRPr lang="en-US" altLang="en-US" dirty="0"/>
          </a:p>
        </p:txBody>
      </p:sp>
    </p:spTree>
    <p:extLst>
      <p:ext uri="{BB962C8B-B14F-4D97-AF65-F5344CB8AC3E}">
        <p14:creationId xmlns:p14="http://schemas.microsoft.com/office/powerpoint/2010/main" val="268922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13</a:t>
            </a:fld>
            <a:endParaRPr lang="en-US" altLang="en-US" dirty="0"/>
          </a:p>
        </p:txBody>
      </p:sp>
    </p:spTree>
    <p:extLst>
      <p:ext uri="{BB962C8B-B14F-4D97-AF65-F5344CB8AC3E}">
        <p14:creationId xmlns:p14="http://schemas.microsoft.com/office/powerpoint/2010/main" val="346817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14</a:t>
            </a:fld>
            <a:endParaRPr lang="en-US" altLang="en-US" dirty="0"/>
          </a:p>
        </p:txBody>
      </p:sp>
    </p:spTree>
    <p:extLst>
      <p:ext uri="{BB962C8B-B14F-4D97-AF65-F5344CB8AC3E}">
        <p14:creationId xmlns:p14="http://schemas.microsoft.com/office/powerpoint/2010/main" val="423379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15</a:t>
            </a:fld>
            <a:endParaRPr lang="en-US" altLang="en-US" dirty="0"/>
          </a:p>
        </p:txBody>
      </p:sp>
    </p:spTree>
    <p:extLst>
      <p:ext uri="{BB962C8B-B14F-4D97-AF65-F5344CB8AC3E}">
        <p14:creationId xmlns:p14="http://schemas.microsoft.com/office/powerpoint/2010/main" val="109993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DCD06-BAB5-83AB-BB4A-AA14C56D2F50}"/>
            </a:ext>
          </a:extLst>
        </p:cNvPr>
        <p:cNvGrpSpPr/>
        <p:nvPr/>
      </p:nvGrpSpPr>
      <p:grpSpPr>
        <a:xfrm>
          <a:off x="0" y="0"/>
          <a:ext cx="0" cy="0"/>
          <a:chOff x="0" y="0"/>
          <a:chExt cx="0" cy="0"/>
        </a:xfrm>
      </p:grpSpPr>
      <p:sp>
        <p:nvSpPr>
          <p:cNvPr id="237570" name="Rectangle 7">
            <a:extLst>
              <a:ext uri="{FF2B5EF4-FFF2-40B4-BE49-F238E27FC236}">
                <a16:creationId xmlns:a16="http://schemas.microsoft.com/office/drawing/2014/main" id="{B40177C9-BF71-42DD-D00F-9BFFCECE2E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14" eaLnBrk="0" hangingPunct="0">
              <a:defRPr sz="1500" b="1">
                <a:solidFill>
                  <a:schemeClr val="tx1"/>
                </a:solidFill>
                <a:latin typeface="Comic Sans MS" pitchFamily="66" charset="0"/>
              </a:defRPr>
            </a:lvl1pPr>
            <a:lvl2pPr marL="714307" indent="-274733" defTabSz="929514" eaLnBrk="0" hangingPunct="0">
              <a:defRPr sz="1500" b="1">
                <a:solidFill>
                  <a:schemeClr val="tx1"/>
                </a:solidFill>
                <a:latin typeface="Comic Sans MS" pitchFamily="66" charset="0"/>
              </a:defRPr>
            </a:lvl2pPr>
            <a:lvl3pPr marL="1098933" indent="-219787" defTabSz="929514" eaLnBrk="0" hangingPunct="0">
              <a:defRPr sz="1500" b="1">
                <a:solidFill>
                  <a:schemeClr val="tx1"/>
                </a:solidFill>
                <a:latin typeface="Comic Sans MS" pitchFamily="66" charset="0"/>
              </a:defRPr>
            </a:lvl3pPr>
            <a:lvl4pPr marL="1538506" indent="-219787" defTabSz="929514" eaLnBrk="0" hangingPunct="0">
              <a:defRPr sz="1500" b="1">
                <a:solidFill>
                  <a:schemeClr val="tx1"/>
                </a:solidFill>
                <a:latin typeface="Comic Sans MS" pitchFamily="66" charset="0"/>
              </a:defRPr>
            </a:lvl4pPr>
            <a:lvl5pPr marL="1978079" indent="-219787" defTabSz="929514" eaLnBrk="0" hangingPunct="0">
              <a:defRPr sz="1500" b="1">
                <a:solidFill>
                  <a:schemeClr val="tx1"/>
                </a:solidFill>
                <a:latin typeface="Comic Sans MS" pitchFamily="66" charset="0"/>
              </a:defRPr>
            </a:lvl5pPr>
            <a:lvl6pPr marL="2417652" indent="-219787" defTabSz="929514" eaLnBrk="0" fontAlgn="base" hangingPunct="0">
              <a:spcBef>
                <a:spcPct val="0"/>
              </a:spcBef>
              <a:spcAft>
                <a:spcPct val="0"/>
              </a:spcAft>
              <a:defRPr sz="1500" b="1">
                <a:solidFill>
                  <a:schemeClr val="tx1"/>
                </a:solidFill>
                <a:latin typeface="Comic Sans MS" pitchFamily="66" charset="0"/>
              </a:defRPr>
            </a:lvl6pPr>
            <a:lvl7pPr marL="2857225" indent="-219787" defTabSz="929514" eaLnBrk="0" fontAlgn="base" hangingPunct="0">
              <a:spcBef>
                <a:spcPct val="0"/>
              </a:spcBef>
              <a:spcAft>
                <a:spcPct val="0"/>
              </a:spcAft>
              <a:defRPr sz="1500" b="1">
                <a:solidFill>
                  <a:schemeClr val="tx1"/>
                </a:solidFill>
                <a:latin typeface="Comic Sans MS" pitchFamily="66" charset="0"/>
              </a:defRPr>
            </a:lvl7pPr>
            <a:lvl8pPr marL="3296797" indent="-219787" defTabSz="929514" eaLnBrk="0" fontAlgn="base" hangingPunct="0">
              <a:spcBef>
                <a:spcPct val="0"/>
              </a:spcBef>
              <a:spcAft>
                <a:spcPct val="0"/>
              </a:spcAft>
              <a:defRPr sz="1500" b="1">
                <a:solidFill>
                  <a:schemeClr val="tx1"/>
                </a:solidFill>
                <a:latin typeface="Comic Sans MS" pitchFamily="66" charset="0"/>
              </a:defRPr>
            </a:lvl8pPr>
            <a:lvl9pPr marL="3736370" indent="-219787" defTabSz="929514" eaLnBrk="0" fontAlgn="base" hangingPunct="0">
              <a:spcBef>
                <a:spcPct val="0"/>
              </a:spcBef>
              <a:spcAft>
                <a:spcPct val="0"/>
              </a:spcAft>
              <a:defRPr sz="1500" b="1">
                <a:solidFill>
                  <a:schemeClr val="tx1"/>
                </a:solidFill>
                <a:latin typeface="Comic Sans MS" pitchFamily="66" charset="0"/>
              </a:defRPr>
            </a:lvl9pPr>
          </a:lstStyle>
          <a:p>
            <a:pPr eaLnBrk="1" hangingPunct="1"/>
            <a:fld id="{10DB6228-DABD-4233-8990-0CC2B0BDF583}" type="slidenum">
              <a:rPr lang="en-US" sz="1300" b="0"/>
              <a:pPr eaLnBrk="1" hangingPunct="1"/>
              <a:t>16</a:t>
            </a:fld>
            <a:endParaRPr lang="en-US" sz="1300" b="0" dirty="0"/>
          </a:p>
        </p:txBody>
      </p:sp>
      <p:sp>
        <p:nvSpPr>
          <p:cNvPr id="237571" name="Rectangle 2">
            <a:extLst>
              <a:ext uri="{FF2B5EF4-FFF2-40B4-BE49-F238E27FC236}">
                <a16:creationId xmlns:a16="http://schemas.microsoft.com/office/drawing/2014/main" id="{1D004A35-CB20-96E4-F74B-7121548FC0C1}"/>
              </a:ext>
            </a:extLst>
          </p:cNvPr>
          <p:cNvSpPr>
            <a:spLocks noGrp="1" noRot="1" noChangeAspect="1" noChangeArrowheads="1" noTextEdit="1"/>
          </p:cNvSpPr>
          <p:nvPr>
            <p:ph type="sldImg"/>
          </p:nvPr>
        </p:nvSpPr>
        <p:spPr>
          <a:solidFill>
            <a:srgbClr val="FFFFFF"/>
          </a:solidFill>
          <a:ln/>
        </p:spPr>
      </p:sp>
      <p:sp>
        <p:nvSpPr>
          <p:cNvPr id="237572" name="Rectangle 3">
            <a:extLst>
              <a:ext uri="{FF2B5EF4-FFF2-40B4-BE49-F238E27FC236}">
                <a16:creationId xmlns:a16="http://schemas.microsoft.com/office/drawing/2014/main" id="{4CFB51BA-CB27-E256-EA08-331CE84A90E3}"/>
              </a:ext>
            </a:extLst>
          </p:cNvPr>
          <p:cNvSpPr>
            <a:spLocks noGrp="1" noChangeArrowheads="1"/>
          </p:cNvSpPr>
          <p:nvPr>
            <p:ph type="body" idx="1"/>
          </p:nvPr>
        </p:nvSpPr>
        <p:spPr>
          <a:solidFill>
            <a:srgbClr val="FFFFFF"/>
          </a:solidFill>
          <a:ln>
            <a:solidFill>
              <a:srgbClr val="000000"/>
            </a:solidFill>
          </a:ln>
        </p:spPr>
        <p:txBody>
          <a:bodyPr lIns="87892" tIns="43945" rIns="87892" bIns="43945"/>
          <a:lstStyle/>
          <a:p>
            <a:pPr eaLnBrk="1" hangingPunct="1"/>
            <a:endParaRPr lang="en-US" dirty="0"/>
          </a:p>
        </p:txBody>
      </p:sp>
    </p:spTree>
    <p:extLst>
      <p:ext uri="{BB962C8B-B14F-4D97-AF65-F5344CB8AC3E}">
        <p14:creationId xmlns:p14="http://schemas.microsoft.com/office/powerpoint/2010/main" val="236223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695325"/>
            <a:ext cx="4643437" cy="3482975"/>
          </a:xfrm>
        </p:spPr>
      </p:sp>
      <p:sp>
        <p:nvSpPr>
          <p:cNvPr id="3" name="Notes Placeholder 2"/>
          <p:cNvSpPr>
            <a:spLocks noGrp="1"/>
          </p:cNvSpPr>
          <p:nvPr>
            <p:ph type="body" idx="1"/>
          </p:nvPr>
        </p:nvSpPr>
        <p:spPr/>
        <p:txBody>
          <a:bodyPr>
            <a:normAutofit/>
          </a:bodyPr>
          <a:lstStyle/>
          <a:p>
            <a:pPr marL="0" lvl="2"/>
            <a:r>
              <a:rPr lang="en-US" dirty="0">
                <a:latin typeface="Arial" pitchFamily="34" charset="0"/>
                <a:cs typeface="Arial" pitchFamily="34" charset="0"/>
              </a:rPr>
              <a:t>Reliability is a critical input for Availability and Affordability. Reliability analysis is critical for understanding component failure mechanisms and integrated system failures; and identifying reliability critical design and process drivers.</a:t>
            </a:r>
          </a:p>
          <a:p>
            <a:r>
              <a:rPr lang="en-US" dirty="0">
                <a:latin typeface="Arial" pitchFamily="34" charset="0"/>
                <a:cs typeface="Arial" pitchFamily="34" charset="0"/>
              </a:rPr>
              <a:t>Reliability analysis and data feeds maintainability and engineering and improves design by identifying critical failures, reducing maintenance manpower needs, reducing lifecycle cost, and provides data essential for project management</a:t>
            </a:r>
          </a:p>
        </p:txBody>
      </p:sp>
      <p:sp>
        <p:nvSpPr>
          <p:cNvPr id="4" name="Slide Number Placeholder 3"/>
          <p:cNvSpPr>
            <a:spLocks noGrp="1"/>
          </p:cNvSpPr>
          <p:nvPr>
            <p:ph type="sldNum" sz="quarter" idx="10"/>
          </p:nvPr>
        </p:nvSpPr>
        <p:spPr/>
        <p:txBody>
          <a:bodyPr/>
          <a:lstStyle/>
          <a:p>
            <a:pPr>
              <a:defRPr/>
            </a:pPr>
            <a:fld id="{E4A9CBB6-4F4E-4555-8CBC-11CFBF3486D1}"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16538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Note: an error in the program was discovered which draws these graphs. While a work around was available, it was thought that the student would benefit from reconstructing the graph.</a:t>
            </a:r>
          </a:p>
          <a:p>
            <a:endParaRPr lang="en-US" altLang="en-US" dirty="0"/>
          </a:p>
          <a:p>
            <a:r>
              <a:rPr lang="en-US" altLang="en-US" dirty="0"/>
              <a:t>How can cost be documented and how can improvement be shown?</a:t>
            </a:r>
          </a:p>
        </p:txBody>
      </p:sp>
      <p:sp>
        <p:nvSpPr>
          <p:cNvPr id="49155"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1523536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69875" y="228600"/>
            <a:ext cx="6310313" cy="4733925"/>
          </a:xfrm>
          <a:ln/>
        </p:spPr>
      </p:sp>
      <p:sp>
        <p:nvSpPr>
          <p:cNvPr id="34819" name="Notes Placeholder 2"/>
          <p:cNvSpPr>
            <a:spLocks noGrp="1"/>
          </p:cNvSpPr>
          <p:nvPr>
            <p:ph type="body" idx="1"/>
          </p:nvPr>
        </p:nvSpPr>
        <p:spPr>
          <a:noFill/>
          <a:ln/>
        </p:spPr>
        <p:txBody>
          <a:bodyPr lIns="92995" tIns="46496" rIns="92995" bIns="46496"/>
          <a:lstStyle/>
          <a:p>
            <a:pPr defTabSz="914643" eaLnBrk="0" fontAlgn="base" hangingPunct="0">
              <a:spcBef>
                <a:spcPct val="30000"/>
              </a:spcBef>
              <a:spcAft>
                <a:spcPct val="0"/>
              </a:spcAft>
              <a:defRPr/>
            </a:pPr>
            <a:r>
              <a:rPr lang="en-US" dirty="0"/>
              <a:t>This chart shows the difference and the relationship between reliability and safety. </a:t>
            </a:r>
            <a:r>
              <a:rPr lang="en-US" kern="0" dirty="0">
                <a:latin typeface="Times" pitchFamily="18" charset="0"/>
                <a:cs typeface="Calibri"/>
              </a:rPr>
              <a:t>Safety and Reliability </a:t>
            </a:r>
            <a:r>
              <a:rPr lang="en-US" dirty="0">
                <a:latin typeface="Times" pitchFamily="18" charset="0"/>
                <a:cs typeface="Calibri"/>
              </a:rPr>
              <a:t>are unique but closely related — they complement each other and need to be integrated.</a:t>
            </a:r>
            <a:endParaRPr lang="en-US" dirty="0">
              <a:solidFill>
                <a:srgbClr val="FF0000"/>
              </a:solidFill>
              <a:latin typeface="Times" pitchFamily="18" charset="0"/>
              <a:cs typeface="Calibri"/>
            </a:endParaRPr>
          </a:p>
          <a:p>
            <a:endParaRPr lang="en-US" dirty="0"/>
          </a:p>
        </p:txBody>
      </p:sp>
      <p:sp>
        <p:nvSpPr>
          <p:cNvPr id="34820" name="Slide Number Placeholder 3"/>
          <p:cNvSpPr txBox="1">
            <a:spLocks noGrp="1"/>
          </p:cNvSpPr>
          <p:nvPr/>
        </p:nvSpPr>
        <p:spPr bwMode="auto">
          <a:xfrm>
            <a:off x="3953656" y="8879011"/>
            <a:ext cx="3021703" cy="467652"/>
          </a:xfrm>
          <a:prstGeom prst="rect">
            <a:avLst/>
          </a:prstGeom>
          <a:noFill/>
          <a:ln w="9525">
            <a:noFill/>
            <a:miter lim="800000"/>
            <a:headEnd/>
            <a:tailEnd/>
          </a:ln>
        </p:spPr>
        <p:txBody>
          <a:bodyPr lIns="92995" tIns="46496" rIns="92995" bIns="46496" anchor="b"/>
          <a:lstStyle/>
          <a:p>
            <a:pPr algn="r" defTabSz="927992"/>
            <a:fld id="{467425D9-868A-4F06-9A2C-B7399980206B}" type="slidenum">
              <a:rPr lang="en-US">
                <a:cs typeface="Arial" pitchFamily="34" charset="0"/>
              </a:rPr>
              <a:pPr algn="r" defTabSz="927992"/>
              <a:t>19</a:t>
            </a:fld>
            <a:endParaRPr lang="en-US" dirty="0">
              <a:cs typeface="Arial" pitchFamily="34" charset="0"/>
            </a:endParaRPr>
          </a:p>
        </p:txBody>
      </p:sp>
    </p:spTree>
    <p:extLst>
      <p:ext uri="{BB962C8B-B14F-4D97-AF65-F5344CB8AC3E}">
        <p14:creationId xmlns:p14="http://schemas.microsoft.com/office/powerpoint/2010/main" val="277789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20</a:t>
            </a:fld>
            <a:endParaRPr lang="en-US" dirty="0"/>
          </a:p>
        </p:txBody>
      </p:sp>
    </p:spTree>
    <p:extLst>
      <p:ext uri="{BB962C8B-B14F-4D97-AF65-F5344CB8AC3E}">
        <p14:creationId xmlns:p14="http://schemas.microsoft.com/office/powerpoint/2010/main" val="368668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14" eaLnBrk="0" hangingPunct="0">
              <a:defRPr sz="1500" b="1">
                <a:solidFill>
                  <a:schemeClr val="tx1"/>
                </a:solidFill>
                <a:latin typeface="Comic Sans MS" pitchFamily="66" charset="0"/>
              </a:defRPr>
            </a:lvl1pPr>
            <a:lvl2pPr marL="714307" indent="-274733" defTabSz="929514" eaLnBrk="0" hangingPunct="0">
              <a:defRPr sz="1500" b="1">
                <a:solidFill>
                  <a:schemeClr val="tx1"/>
                </a:solidFill>
                <a:latin typeface="Comic Sans MS" pitchFamily="66" charset="0"/>
              </a:defRPr>
            </a:lvl2pPr>
            <a:lvl3pPr marL="1098933" indent="-219787" defTabSz="929514" eaLnBrk="0" hangingPunct="0">
              <a:defRPr sz="1500" b="1">
                <a:solidFill>
                  <a:schemeClr val="tx1"/>
                </a:solidFill>
                <a:latin typeface="Comic Sans MS" pitchFamily="66" charset="0"/>
              </a:defRPr>
            </a:lvl3pPr>
            <a:lvl4pPr marL="1538506" indent="-219787" defTabSz="929514" eaLnBrk="0" hangingPunct="0">
              <a:defRPr sz="1500" b="1">
                <a:solidFill>
                  <a:schemeClr val="tx1"/>
                </a:solidFill>
                <a:latin typeface="Comic Sans MS" pitchFamily="66" charset="0"/>
              </a:defRPr>
            </a:lvl4pPr>
            <a:lvl5pPr marL="1978079" indent="-219787" defTabSz="929514" eaLnBrk="0" hangingPunct="0">
              <a:defRPr sz="1500" b="1">
                <a:solidFill>
                  <a:schemeClr val="tx1"/>
                </a:solidFill>
                <a:latin typeface="Comic Sans MS" pitchFamily="66" charset="0"/>
              </a:defRPr>
            </a:lvl5pPr>
            <a:lvl6pPr marL="2417652" indent="-219787" defTabSz="929514" eaLnBrk="0" fontAlgn="base" hangingPunct="0">
              <a:spcBef>
                <a:spcPct val="0"/>
              </a:spcBef>
              <a:spcAft>
                <a:spcPct val="0"/>
              </a:spcAft>
              <a:defRPr sz="1500" b="1">
                <a:solidFill>
                  <a:schemeClr val="tx1"/>
                </a:solidFill>
                <a:latin typeface="Comic Sans MS" pitchFamily="66" charset="0"/>
              </a:defRPr>
            </a:lvl6pPr>
            <a:lvl7pPr marL="2857225" indent="-219787" defTabSz="929514" eaLnBrk="0" fontAlgn="base" hangingPunct="0">
              <a:spcBef>
                <a:spcPct val="0"/>
              </a:spcBef>
              <a:spcAft>
                <a:spcPct val="0"/>
              </a:spcAft>
              <a:defRPr sz="1500" b="1">
                <a:solidFill>
                  <a:schemeClr val="tx1"/>
                </a:solidFill>
                <a:latin typeface="Comic Sans MS" pitchFamily="66" charset="0"/>
              </a:defRPr>
            </a:lvl7pPr>
            <a:lvl8pPr marL="3296797" indent="-219787" defTabSz="929514" eaLnBrk="0" fontAlgn="base" hangingPunct="0">
              <a:spcBef>
                <a:spcPct val="0"/>
              </a:spcBef>
              <a:spcAft>
                <a:spcPct val="0"/>
              </a:spcAft>
              <a:defRPr sz="1500" b="1">
                <a:solidFill>
                  <a:schemeClr val="tx1"/>
                </a:solidFill>
                <a:latin typeface="Comic Sans MS" pitchFamily="66" charset="0"/>
              </a:defRPr>
            </a:lvl8pPr>
            <a:lvl9pPr marL="3736370" indent="-219787" defTabSz="929514" eaLnBrk="0" fontAlgn="base" hangingPunct="0">
              <a:spcBef>
                <a:spcPct val="0"/>
              </a:spcBef>
              <a:spcAft>
                <a:spcPct val="0"/>
              </a:spcAft>
              <a:defRPr sz="1500" b="1">
                <a:solidFill>
                  <a:schemeClr val="tx1"/>
                </a:solidFill>
                <a:latin typeface="Comic Sans MS" pitchFamily="66" charset="0"/>
              </a:defRPr>
            </a:lvl9pPr>
          </a:lstStyle>
          <a:p>
            <a:pPr eaLnBrk="1" hangingPunct="1"/>
            <a:fld id="{10DB6228-DABD-4233-8990-0CC2B0BDF583}" type="slidenum">
              <a:rPr lang="en-US" sz="1300" b="0"/>
              <a:pPr eaLnBrk="1" hangingPunct="1"/>
              <a:t>21</a:t>
            </a:fld>
            <a:endParaRPr lang="en-US" sz="1300" b="0" dirty="0"/>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lIns="87892" tIns="43945" rIns="87892" bIns="43945"/>
          <a:lstStyle/>
          <a:p>
            <a:pPr eaLnBrk="1" hangingPunct="1"/>
            <a:endParaRPr lang="en-US" dirty="0"/>
          </a:p>
        </p:txBody>
      </p:sp>
    </p:spTree>
    <p:extLst>
      <p:ext uri="{BB962C8B-B14F-4D97-AF65-F5344CB8AC3E}">
        <p14:creationId xmlns:p14="http://schemas.microsoft.com/office/powerpoint/2010/main" val="225676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altLang="en-US" dirty="0"/>
          </a:p>
        </p:txBody>
      </p:sp>
      <p:sp>
        <p:nvSpPr>
          <p:cNvPr id="15364" name="Slide Number Placeholder 3"/>
          <p:cNvSpPr>
            <a:spLocks noGrp="1"/>
          </p:cNvSpPr>
          <p:nvPr>
            <p:ph type="sldNum" sz="quarter" idx="5"/>
          </p:nvPr>
        </p:nvSpPr>
        <p:spPr>
          <a:noFill/>
        </p:spPr>
        <p:txBody>
          <a:bodyPr/>
          <a:lstStyle>
            <a:lvl1pPr defTabSz="944563">
              <a:defRPr sz="1400" b="1">
                <a:solidFill>
                  <a:schemeClr val="tx1"/>
                </a:solidFill>
                <a:latin typeface="Arial" panose="020B0604020202020204" pitchFamily="34" charset="0"/>
              </a:defRPr>
            </a:lvl1pPr>
            <a:lvl2pPr marL="742950" indent="-285750" defTabSz="944563">
              <a:defRPr sz="1400" b="1">
                <a:solidFill>
                  <a:schemeClr val="tx1"/>
                </a:solidFill>
                <a:latin typeface="Arial" panose="020B0604020202020204" pitchFamily="34" charset="0"/>
              </a:defRPr>
            </a:lvl2pPr>
            <a:lvl3pPr marL="1143000" indent="-228600" defTabSz="944563">
              <a:defRPr sz="1400" b="1">
                <a:solidFill>
                  <a:schemeClr val="tx1"/>
                </a:solidFill>
                <a:latin typeface="Arial" panose="020B0604020202020204" pitchFamily="34" charset="0"/>
              </a:defRPr>
            </a:lvl3pPr>
            <a:lvl4pPr marL="1600200" indent="-228600" defTabSz="944563">
              <a:defRPr sz="1400" b="1">
                <a:solidFill>
                  <a:schemeClr val="tx1"/>
                </a:solidFill>
                <a:latin typeface="Arial" panose="020B0604020202020204" pitchFamily="34" charset="0"/>
              </a:defRPr>
            </a:lvl4pPr>
            <a:lvl5pPr marL="2057400" indent="-228600" defTabSz="944563">
              <a:defRPr sz="1400" b="1">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sz="1400" b="1">
                <a:solidFill>
                  <a:schemeClr val="tx1"/>
                </a:solidFill>
                <a:latin typeface="Arial" panose="020B0604020202020204" pitchFamily="34" charset="0"/>
              </a:defRPr>
            </a:lvl9pPr>
          </a:lstStyle>
          <a:p>
            <a:fld id="{EFFB5719-4D31-4FE5-9281-06FE25A4F94A}" type="slidenum">
              <a:rPr lang="en-US" altLang="en-US" b="0">
                <a:latin typeface="Times" panose="02020603050405020304" pitchFamily="18" charset="0"/>
              </a:rPr>
              <a:pPr/>
              <a:t>3</a:t>
            </a:fld>
            <a:endParaRPr lang="en-US" altLang="en-US" b="0" dirty="0">
              <a:latin typeface="Times" panose="02020603050405020304" pitchFamily="18" charset="0"/>
            </a:endParaRPr>
          </a:p>
        </p:txBody>
      </p:sp>
    </p:spTree>
    <p:extLst>
      <p:ext uri="{BB962C8B-B14F-4D97-AF65-F5344CB8AC3E}">
        <p14:creationId xmlns:p14="http://schemas.microsoft.com/office/powerpoint/2010/main" val="2687842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eaLnBrk="1" hangingPunct="1"/>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B6DE73-845E-4C1B-8E8D-565C7475B844}" type="slidenum">
              <a:rPr lang="en-US" smtClean="0"/>
              <a:pPr/>
              <a:t>22</a:t>
            </a:fld>
            <a:endParaRPr lang="en-US" dirty="0"/>
          </a:p>
        </p:txBody>
      </p:sp>
    </p:spTree>
    <p:extLst>
      <p:ext uri="{BB962C8B-B14F-4D97-AF65-F5344CB8AC3E}">
        <p14:creationId xmlns:p14="http://schemas.microsoft.com/office/powerpoint/2010/main" val="3301761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Go over the content of the chart.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We all need to understand that reliability allocation is not a number game. Reliability allocation is intended to drive a process to improve the product reliability during the design development process through prediction down to the subsystem or component levels.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23</a:t>
            </a:fld>
            <a:endParaRPr lang="en-US" dirty="0"/>
          </a:p>
        </p:txBody>
      </p:sp>
    </p:spTree>
    <p:extLst>
      <p:ext uri="{BB962C8B-B14F-4D97-AF65-F5344CB8AC3E}">
        <p14:creationId xmlns:p14="http://schemas.microsoft.com/office/powerpoint/2010/main" val="206662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general reliability allocation inequality.</a:t>
            </a:r>
          </a:p>
          <a:p>
            <a:r>
              <a:rPr lang="en-US" dirty="0"/>
              <a:t>It is basically allocating the system reliability R</a:t>
            </a:r>
            <a:r>
              <a:rPr lang="en-US" baseline="-25000" dirty="0"/>
              <a:t>s</a:t>
            </a:r>
            <a:r>
              <a:rPr lang="en-US" dirty="0"/>
              <a:t> to the subsystems 1, 2, …, n in such a way that the subsystem reliabilities combined will be equal or exceeds the stated reliability requirement or goal.</a:t>
            </a:r>
          </a:p>
        </p:txBody>
      </p:sp>
      <p:sp>
        <p:nvSpPr>
          <p:cNvPr id="4" name="Slide Number Placeholder 3"/>
          <p:cNvSpPr>
            <a:spLocks noGrp="1"/>
          </p:cNvSpPr>
          <p:nvPr>
            <p:ph type="sldNum" sz="quarter" idx="10"/>
          </p:nvPr>
        </p:nvSpPr>
        <p:spPr/>
        <p:txBody>
          <a:bodyPr/>
          <a:lstStyle/>
          <a:p>
            <a:fld id="{B3D48B60-C4B0-4138-9711-91EC3815B7C3}" type="slidenum">
              <a:rPr lang="en-US" smtClean="0"/>
              <a:t>24</a:t>
            </a:fld>
            <a:endParaRPr lang="en-US" dirty="0"/>
          </a:p>
        </p:txBody>
      </p:sp>
    </p:spTree>
    <p:extLst>
      <p:ext uri="{BB962C8B-B14F-4D97-AF65-F5344CB8AC3E}">
        <p14:creationId xmlns:p14="http://schemas.microsoft.com/office/powerpoint/2010/main" val="1077613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Several techniques have been used over the years for reliability allocation. In this module, we will address only three of these techniques.</a:t>
            </a:r>
          </a:p>
          <a:p>
            <a:pPr marL="171450" indent="-171450">
              <a:buFontTx/>
              <a:buChar char="-"/>
            </a:pPr>
            <a:r>
              <a:rPr lang="en-US" dirty="0"/>
              <a:t>How many of you have done reliability allocation?</a:t>
            </a:r>
          </a:p>
          <a:p>
            <a:pPr marL="171450" indent="-171450">
              <a:buFontTx/>
              <a:buChar char="-"/>
            </a:pPr>
            <a:r>
              <a:rPr lang="en-US" dirty="0"/>
              <a:t>Which method you used for that?</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25</a:t>
            </a:fld>
            <a:endParaRPr lang="en-US" dirty="0"/>
          </a:p>
        </p:txBody>
      </p:sp>
    </p:spTree>
    <p:extLst>
      <p:ext uri="{BB962C8B-B14F-4D97-AF65-F5344CB8AC3E}">
        <p14:creationId xmlns:p14="http://schemas.microsoft.com/office/powerpoint/2010/main" val="638036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simplest apportionment technique is to distribute the reliability uniformly among all components. This method is called equal apportionment.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Explain the rest of the chart</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26</a:t>
            </a:fld>
            <a:endParaRPr lang="en-US" dirty="0"/>
          </a:p>
        </p:txBody>
      </p:sp>
    </p:spTree>
    <p:extLst>
      <p:ext uri="{BB962C8B-B14F-4D97-AF65-F5344CB8AC3E}">
        <p14:creationId xmlns:p14="http://schemas.microsoft.com/office/powerpoint/2010/main" val="2325999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a very simple and practical example. </a:t>
            </a:r>
          </a:p>
          <a:p>
            <a:pPr marL="171450" indent="-171450">
              <a:buFontTx/>
              <a:buChar char="-"/>
            </a:pPr>
            <a:r>
              <a:rPr lang="en-US" dirty="0"/>
              <a:t>Easy to solve! Just take the nth root of the requirement if you have n components with similar failure rates.</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27</a:t>
            </a:fld>
            <a:endParaRPr lang="en-US" dirty="0"/>
          </a:p>
        </p:txBody>
      </p:sp>
    </p:spTree>
    <p:extLst>
      <p:ext uri="{BB962C8B-B14F-4D97-AF65-F5344CB8AC3E}">
        <p14:creationId xmlns:p14="http://schemas.microsoft.com/office/powerpoint/2010/main" val="3345941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third reliability allocation method we are going to cover is the </a:t>
            </a:r>
            <a:r>
              <a:rPr lang="en-US" b="0" dirty="0">
                <a:solidFill>
                  <a:schemeClr val="accent2"/>
                </a:solidFill>
              </a:rPr>
              <a:t>ARINC apportionment method.</a:t>
            </a:r>
          </a:p>
          <a:p>
            <a:pPr marL="171450" indent="-171450">
              <a:buFontTx/>
              <a:buChar char="-"/>
            </a:pPr>
            <a:r>
              <a:rPr lang="en-US" b="0" dirty="0">
                <a:solidFill>
                  <a:schemeClr val="accent2"/>
                </a:solidFill>
              </a:rPr>
              <a:t>The method uses current or historical failure rates to derive weighting factor for the new system.</a:t>
            </a:r>
          </a:p>
          <a:p>
            <a:pPr marL="171450" indent="-171450">
              <a:buFontTx/>
              <a:buChar char="-"/>
            </a:pPr>
            <a:r>
              <a:rPr lang="en-US" b="0" dirty="0">
                <a:solidFill>
                  <a:schemeClr val="accent2"/>
                </a:solidFill>
              </a:rPr>
              <a:t>The weighting factor for each subsystem is then multiplied by the system failure rate to get the failure rate for each subsystem.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28</a:t>
            </a:fld>
            <a:endParaRPr lang="en-US" dirty="0"/>
          </a:p>
        </p:txBody>
      </p:sp>
    </p:spTree>
    <p:extLst>
      <p:ext uri="{BB962C8B-B14F-4D97-AF65-F5344CB8AC3E}">
        <p14:creationId xmlns:p14="http://schemas.microsoft.com/office/powerpoint/2010/main" val="171597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this example. we have 4 subsystems with current or historical failure rates. The reliability goal is 0.9 and the operating time is 8790 hours</a:t>
            </a:r>
          </a:p>
          <a:p>
            <a:pPr marL="171450" indent="-171450">
              <a:buFontTx/>
              <a:buChar char="-"/>
            </a:pPr>
            <a:r>
              <a:rPr lang="en-US" dirty="0"/>
              <a:t>Use the reliability formula for the Exponential distribution to get the required failure rate for the system</a:t>
            </a:r>
          </a:p>
          <a:p>
            <a:pPr marL="171450" indent="-171450">
              <a:buFontTx/>
              <a:buChar char="-"/>
            </a:pPr>
            <a:r>
              <a:rPr lang="en-US" dirty="0"/>
              <a:t>Derive the weighting factors for the subsystems. The weighting factors for each subsystem is derived by the dividing the current failure rate of the subsystem by the overall failure rate of the current system.</a:t>
            </a:r>
          </a:p>
          <a:p>
            <a:pPr marL="171450" indent="-171450">
              <a:buFontTx/>
              <a:buChar char="-"/>
            </a:pPr>
            <a:r>
              <a:rPr lang="en-US" dirty="0"/>
              <a:t>The subsystems weights are then multiplied by the new system required failure rate to get the allocated failure rates of the subsystems.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29</a:t>
            </a:fld>
            <a:endParaRPr lang="en-US" dirty="0"/>
          </a:p>
        </p:txBody>
      </p:sp>
    </p:spTree>
    <p:extLst>
      <p:ext uri="{BB962C8B-B14F-4D97-AF65-F5344CB8AC3E}">
        <p14:creationId xmlns:p14="http://schemas.microsoft.com/office/powerpoint/2010/main" val="2537390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chart content.</a:t>
            </a:r>
          </a:p>
        </p:txBody>
      </p:sp>
      <p:sp>
        <p:nvSpPr>
          <p:cNvPr id="4" name="Slide Number Placeholder 3"/>
          <p:cNvSpPr>
            <a:spLocks noGrp="1"/>
          </p:cNvSpPr>
          <p:nvPr>
            <p:ph type="sldNum" sz="quarter" idx="10"/>
          </p:nvPr>
        </p:nvSpPr>
        <p:spPr/>
        <p:txBody>
          <a:bodyPr/>
          <a:lstStyle/>
          <a:p>
            <a:fld id="{B3D48B60-C4B0-4138-9711-91EC3815B7C3}" type="slidenum">
              <a:rPr lang="en-US" smtClean="0"/>
              <a:t>31</a:t>
            </a:fld>
            <a:endParaRPr lang="en-US" dirty="0"/>
          </a:p>
        </p:txBody>
      </p:sp>
    </p:spTree>
    <p:extLst>
      <p:ext uri="{BB962C8B-B14F-4D97-AF65-F5344CB8AC3E}">
        <p14:creationId xmlns:p14="http://schemas.microsoft.com/office/powerpoint/2010/main" val="1437874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chart content.</a:t>
            </a:r>
          </a:p>
        </p:txBody>
      </p:sp>
      <p:sp>
        <p:nvSpPr>
          <p:cNvPr id="4" name="Slide Number Placeholder 3"/>
          <p:cNvSpPr>
            <a:spLocks noGrp="1"/>
          </p:cNvSpPr>
          <p:nvPr>
            <p:ph type="sldNum" sz="quarter" idx="10"/>
          </p:nvPr>
        </p:nvSpPr>
        <p:spPr/>
        <p:txBody>
          <a:bodyPr/>
          <a:lstStyle/>
          <a:p>
            <a:fld id="{B3D48B60-C4B0-4138-9711-91EC3815B7C3}" type="slidenum">
              <a:rPr lang="en-US" smtClean="0"/>
              <a:t>32</a:t>
            </a:fld>
            <a:endParaRPr lang="en-US" dirty="0"/>
          </a:p>
        </p:txBody>
      </p:sp>
    </p:spTree>
    <p:extLst>
      <p:ext uri="{BB962C8B-B14F-4D97-AF65-F5344CB8AC3E}">
        <p14:creationId xmlns:p14="http://schemas.microsoft.com/office/powerpoint/2010/main" val="351879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4</a:t>
            </a:fld>
            <a:endParaRPr lang="en-US" altLang="en-US" dirty="0"/>
          </a:p>
        </p:txBody>
      </p:sp>
    </p:spTree>
    <p:extLst>
      <p:ext uri="{BB962C8B-B14F-4D97-AF65-F5344CB8AC3E}">
        <p14:creationId xmlns:p14="http://schemas.microsoft.com/office/powerpoint/2010/main" val="3656603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9514" eaLnBrk="0" hangingPunct="0">
              <a:defRPr sz="1500" b="1">
                <a:solidFill>
                  <a:schemeClr val="tx1"/>
                </a:solidFill>
                <a:latin typeface="Comic Sans MS" pitchFamily="66" charset="0"/>
              </a:defRPr>
            </a:lvl1pPr>
            <a:lvl2pPr marL="714307" indent="-274733" defTabSz="929514" eaLnBrk="0" hangingPunct="0">
              <a:defRPr sz="1500" b="1">
                <a:solidFill>
                  <a:schemeClr val="tx1"/>
                </a:solidFill>
                <a:latin typeface="Comic Sans MS" pitchFamily="66" charset="0"/>
              </a:defRPr>
            </a:lvl2pPr>
            <a:lvl3pPr marL="1098933" indent="-219787" defTabSz="929514" eaLnBrk="0" hangingPunct="0">
              <a:defRPr sz="1500" b="1">
                <a:solidFill>
                  <a:schemeClr val="tx1"/>
                </a:solidFill>
                <a:latin typeface="Comic Sans MS" pitchFamily="66" charset="0"/>
              </a:defRPr>
            </a:lvl3pPr>
            <a:lvl4pPr marL="1538506" indent="-219787" defTabSz="929514" eaLnBrk="0" hangingPunct="0">
              <a:defRPr sz="1500" b="1">
                <a:solidFill>
                  <a:schemeClr val="tx1"/>
                </a:solidFill>
                <a:latin typeface="Comic Sans MS" pitchFamily="66" charset="0"/>
              </a:defRPr>
            </a:lvl4pPr>
            <a:lvl5pPr marL="1978079" indent="-219787" defTabSz="929514" eaLnBrk="0" hangingPunct="0">
              <a:defRPr sz="1500" b="1">
                <a:solidFill>
                  <a:schemeClr val="tx1"/>
                </a:solidFill>
                <a:latin typeface="Comic Sans MS" pitchFamily="66" charset="0"/>
              </a:defRPr>
            </a:lvl5pPr>
            <a:lvl6pPr marL="2417652" indent="-219787" defTabSz="929514" eaLnBrk="0" fontAlgn="base" hangingPunct="0">
              <a:spcBef>
                <a:spcPct val="0"/>
              </a:spcBef>
              <a:spcAft>
                <a:spcPct val="0"/>
              </a:spcAft>
              <a:defRPr sz="1500" b="1">
                <a:solidFill>
                  <a:schemeClr val="tx1"/>
                </a:solidFill>
                <a:latin typeface="Comic Sans MS" pitchFamily="66" charset="0"/>
              </a:defRPr>
            </a:lvl6pPr>
            <a:lvl7pPr marL="2857225" indent="-219787" defTabSz="929514" eaLnBrk="0" fontAlgn="base" hangingPunct="0">
              <a:spcBef>
                <a:spcPct val="0"/>
              </a:spcBef>
              <a:spcAft>
                <a:spcPct val="0"/>
              </a:spcAft>
              <a:defRPr sz="1500" b="1">
                <a:solidFill>
                  <a:schemeClr val="tx1"/>
                </a:solidFill>
                <a:latin typeface="Comic Sans MS" pitchFamily="66" charset="0"/>
              </a:defRPr>
            </a:lvl7pPr>
            <a:lvl8pPr marL="3296797" indent="-219787" defTabSz="929514" eaLnBrk="0" fontAlgn="base" hangingPunct="0">
              <a:spcBef>
                <a:spcPct val="0"/>
              </a:spcBef>
              <a:spcAft>
                <a:spcPct val="0"/>
              </a:spcAft>
              <a:defRPr sz="1500" b="1">
                <a:solidFill>
                  <a:schemeClr val="tx1"/>
                </a:solidFill>
                <a:latin typeface="Comic Sans MS" pitchFamily="66" charset="0"/>
              </a:defRPr>
            </a:lvl8pPr>
            <a:lvl9pPr marL="3736370" indent="-219787" defTabSz="929514" eaLnBrk="0" fontAlgn="base" hangingPunct="0">
              <a:spcBef>
                <a:spcPct val="0"/>
              </a:spcBef>
              <a:spcAft>
                <a:spcPct val="0"/>
              </a:spcAft>
              <a:defRPr sz="1500" b="1">
                <a:solidFill>
                  <a:schemeClr val="tx1"/>
                </a:solidFill>
                <a:latin typeface="Comic Sans MS" pitchFamily="66" charset="0"/>
              </a:defRPr>
            </a:lvl9pPr>
          </a:lstStyle>
          <a:p>
            <a:pPr eaLnBrk="1" hangingPunct="1"/>
            <a:fld id="{10DB6228-DABD-4233-8990-0CC2B0BDF583}" type="slidenum">
              <a:rPr lang="en-US" sz="1300" b="0"/>
              <a:pPr eaLnBrk="1" hangingPunct="1"/>
              <a:t>33</a:t>
            </a:fld>
            <a:endParaRPr lang="en-US" sz="1300" b="0" dirty="0"/>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lIns="87892" tIns="43945" rIns="87892" bIns="43945"/>
          <a:lstStyle/>
          <a:p>
            <a:pPr eaLnBrk="1" hangingPunct="1"/>
            <a:endParaRPr lang="en-US" dirty="0"/>
          </a:p>
        </p:txBody>
      </p:sp>
    </p:spTree>
    <p:extLst>
      <p:ext uri="{BB962C8B-B14F-4D97-AF65-F5344CB8AC3E}">
        <p14:creationId xmlns:p14="http://schemas.microsoft.com/office/powerpoint/2010/main" val="350214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35</a:t>
            </a:fld>
            <a:endParaRPr lang="en-US" dirty="0"/>
          </a:p>
        </p:txBody>
      </p:sp>
    </p:spTree>
    <p:extLst>
      <p:ext uri="{BB962C8B-B14F-4D97-AF65-F5344CB8AC3E}">
        <p14:creationId xmlns:p14="http://schemas.microsoft.com/office/powerpoint/2010/main" val="3875843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Discuss areas of curve, how do failures differ?</a:t>
            </a:r>
          </a:p>
        </p:txBody>
      </p:sp>
      <p:sp>
        <p:nvSpPr>
          <p:cNvPr id="72707"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185305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These are the first application of tools of reliability analysis. Other tools will be discussed in subsequent sections.</a:t>
            </a:r>
          </a:p>
        </p:txBody>
      </p:sp>
      <p:sp>
        <p:nvSpPr>
          <p:cNvPr id="40963"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212643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Read</a:t>
            </a:r>
          </a:p>
        </p:txBody>
      </p:sp>
      <p:sp>
        <p:nvSpPr>
          <p:cNvPr id="45059"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4236213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Work with overhead projector.</a:t>
            </a:r>
          </a:p>
          <a:p>
            <a:r>
              <a:rPr lang="en-US" altLang="en-US" dirty="0"/>
              <a:t>Discuss</a:t>
            </a:r>
          </a:p>
          <a:p>
            <a:r>
              <a:rPr lang="en-US" altLang="en-US" dirty="0"/>
              <a:t>Fill in problem</a:t>
            </a:r>
          </a:p>
          <a:p>
            <a:pPr>
              <a:spcBef>
                <a:spcPct val="30000"/>
              </a:spcBef>
            </a:pPr>
            <a:r>
              <a:rPr lang="en-US" altLang="en-US" sz="1400" dirty="0"/>
              <a:t>Calculate the reliability for a 200 hour mission.</a:t>
            </a:r>
          </a:p>
          <a:p>
            <a:pPr>
              <a:spcBef>
                <a:spcPct val="30000"/>
              </a:spcBef>
            </a:pPr>
            <a:endParaRPr lang="en-US" altLang="en-US" sz="1400" dirty="0"/>
          </a:p>
          <a:p>
            <a:pPr>
              <a:spcBef>
                <a:spcPct val="30000"/>
              </a:spcBef>
            </a:pPr>
            <a:r>
              <a:rPr lang="en-US" altLang="en-US" sz="1400" dirty="0"/>
              <a:t>R </a:t>
            </a:r>
            <a:r>
              <a:rPr lang="en-US" altLang="en-US" sz="1400" baseline="-25000" dirty="0"/>
              <a:t>200</a:t>
            </a:r>
            <a:r>
              <a:rPr lang="en-US" altLang="en-US" sz="1400" dirty="0"/>
              <a:t> = e </a:t>
            </a:r>
            <a:r>
              <a:rPr lang="en-US" altLang="en-US" sz="1600" baseline="30000" dirty="0"/>
              <a:t>-</a:t>
            </a:r>
            <a:r>
              <a:rPr lang="en-US" altLang="en-US" sz="1600" baseline="30000" dirty="0">
                <a:latin typeface="Symbol" panose="05050102010706020507" pitchFamily="18" charset="2"/>
              </a:rPr>
              <a:t>l</a:t>
            </a:r>
            <a:r>
              <a:rPr lang="en-US" altLang="en-US" sz="1600" baseline="30000" dirty="0"/>
              <a:t>1t1</a:t>
            </a:r>
            <a:r>
              <a:rPr lang="en-US" altLang="en-US" sz="1600" dirty="0"/>
              <a:t> </a:t>
            </a:r>
            <a:r>
              <a:rPr lang="en-US" altLang="en-US" sz="1400" dirty="0"/>
              <a:t>= e</a:t>
            </a:r>
            <a:r>
              <a:rPr lang="en-US" altLang="en-US" sz="1600" baseline="30000" dirty="0"/>
              <a:t>-[( </a:t>
            </a:r>
            <a:r>
              <a:rPr lang="en-US" altLang="en-US" sz="2000" b="1" baseline="30000" dirty="0"/>
              <a:t>120 x 10^6</a:t>
            </a:r>
            <a:r>
              <a:rPr lang="en-US" altLang="en-US" sz="2400" baseline="30000" dirty="0"/>
              <a:t> </a:t>
            </a:r>
            <a:r>
              <a:rPr lang="en-US" altLang="en-US" sz="1600" baseline="30000" dirty="0"/>
              <a:t>)x </a:t>
            </a:r>
            <a:r>
              <a:rPr lang="en-US" altLang="en-US" sz="2000" b="1" baseline="30000" dirty="0"/>
              <a:t>200</a:t>
            </a:r>
            <a:r>
              <a:rPr lang="en-US" altLang="en-US" sz="1600" b="1" baseline="30000" dirty="0"/>
              <a:t> </a:t>
            </a:r>
            <a:r>
              <a:rPr lang="en-US" altLang="en-US" sz="1600" baseline="30000" dirty="0"/>
              <a:t>] </a:t>
            </a:r>
            <a:r>
              <a:rPr lang="en-US" altLang="en-US" sz="1400" dirty="0"/>
              <a:t>= e </a:t>
            </a:r>
            <a:r>
              <a:rPr lang="en-US" altLang="en-US" sz="2000" b="1" baseline="30000" dirty="0"/>
              <a:t>- 0.024</a:t>
            </a:r>
            <a:endParaRPr lang="en-US" altLang="en-US" sz="1600" b="1" baseline="30000" dirty="0"/>
          </a:p>
          <a:p>
            <a:pPr>
              <a:spcBef>
                <a:spcPct val="30000"/>
              </a:spcBef>
            </a:pPr>
            <a:r>
              <a:rPr lang="en-US" altLang="en-US" sz="1400" dirty="0"/>
              <a:t>R </a:t>
            </a:r>
            <a:r>
              <a:rPr lang="en-US" altLang="en-US" sz="1400" baseline="-25000" dirty="0"/>
              <a:t>200</a:t>
            </a:r>
            <a:r>
              <a:rPr lang="en-US" altLang="en-US" sz="1400" dirty="0"/>
              <a:t> =  </a:t>
            </a:r>
            <a:r>
              <a:rPr lang="en-US" altLang="en-US" sz="1400" b="1" dirty="0"/>
              <a:t>0.9763</a:t>
            </a:r>
            <a:endParaRPr lang="en-US" altLang="en-US" sz="1400" dirty="0"/>
          </a:p>
          <a:p>
            <a:pPr>
              <a:spcBef>
                <a:spcPct val="30000"/>
              </a:spcBef>
            </a:pPr>
            <a:r>
              <a:rPr lang="en-US" altLang="en-US" sz="1400" dirty="0"/>
              <a:t>R </a:t>
            </a:r>
            <a:r>
              <a:rPr lang="en-US" altLang="en-US" sz="1400" baseline="-25000" dirty="0"/>
              <a:t>total</a:t>
            </a:r>
            <a:r>
              <a:rPr lang="en-US" altLang="en-US" sz="1400" dirty="0"/>
              <a:t> = R </a:t>
            </a:r>
            <a:r>
              <a:rPr lang="en-US" altLang="en-US" sz="1400" baseline="-25000" dirty="0"/>
              <a:t>200  </a:t>
            </a:r>
            <a:r>
              <a:rPr lang="en-US" altLang="en-US" sz="1400" dirty="0"/>
              <a:t>x</a:t>
            </a:r>
            <a:r>
              <a:rPr lang="en-US" altLang="en-US" sz="1400" baseline="-25000" dirty="0"/>
              <a:t>  </a:t>
            </a:r>
            <a:r>
              <a:rPr lang="en-US" altLang="en-US" sz="1400" dirty="0"/>
              <a:t>R </a:t>
            </a:r>
            <a:r>
              <a:rPr lang="en-US" altLang="en-US" sz="1400" baseline="-25000" dirty="0"/>
              <a:t>200</a:t>
            </a:r>
            <a:r>
              <a:rPr lang="en-US" altLang="en-US" sz="1400" dirty="0"/>
              <a:t> = </a:t>
            </a:r>
            <a:r>
              <a:rPr lang="en-US" altLang="en-US" sz="1400" b="1" dirty="0"/>
              <a:t>0.9763</a:t>
            </a:r>
            <a:r>
              <a:rPr lang="en-US" altLang="en-US" sz="1400" dirty="0"/>
              <a:t> x </a:t>
            </a:r>
            <a:r>
              <a:rPr lang="en-US" altLang="en-US" sz="1400" b="1" dirty="0"/>
              <a:t>0.9763</a:t>
            </a:r>
            <a:r>
              <a:rPr lang="en-US" altLang="en-US" sz="1400" dirty="0"/>
              <a:t> =  </a:t>
            </a:r>
            <a:r>
              <a:rPr lang="en-US" altLang="en-US" sz="1400" b="1" dirty="0"/>
              <a:t>0.9531</a:t>
            </a:r>
          </a:p>
        </p:txBody>
      </p:sp>
      <p:sp>
        <p:nvSpPr>
          <p:cNvPr id="49155"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3594855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Summarize</a:t>
            </a:r>
          </a:p>
        </p:txBody>
      </p:sp>
      <p:sp>
        <p:nvSpPr>
          <p:cNvPr id="50179"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827260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Summarize</a:t>
            </a:r>
          </a:p>
        </p:txBody>
      </p:sp>
      <p:sp>
        <p:nvSpPr>
          <p:cNvPr id="62467"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4146897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Show how the problem can be continually reduced to a collection of series and parallel groups of units and finally to a single series redundancy.</a:t>
            </a:r>
          </a:p>
          <a:p>
            <a:r>
              <a:rPr lang="en-US" altLang="en-US" dirty="0"/>
              <a:t>Some complex systems may not yield to this type of analysis, but then they probably should not have been designed that way. We need to help the designer to learn to “Design for Reliability”.</a:t>
            </a:r>
          </a:p>
        </p:txBody>
      </p:sp>
      <p:sp>
        <p:nvSpPr>
          <p:cNvPr id="58371"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2108417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tLang="en-US" dirty="0"/>
          </a:p>
        </p:txBody>
      </p:sp>
      <p:sp>
        <p:nvSpPr>
          <p:cNvPr id="54275" name="Rectangle 3"/>
          <p:cNvSpPr>
            <a:spLocks noGrp="1" noRot="1" noChangeAspect="1" noChangeArrowheads="1" noTextEdit="1"/>
          </p:cNvSpPr>
          <p:nvPr>
            <p:ph type="sldImg"/>
          </p:nvPr>
        </p:nvSpPr>
        <p:spPr>
          <a:xfrm>
            <a:off x="1131888" y="701675"/>
            <a:ext cx="4624387" cy="3470275"/>
          </a:xfrm>
          <a:ln cap="flat"/>
        </p:spPr>
      </p:sp>
    </p:spTree>
    <p:extLst>
      <p:ext uri="{BB962C8B-B14F-4D97-AF65-F5344CB8AC3E}">
        <p14:creationId xmlns:p14="http://schemas.microsoft.com/office/powerpoint/2010/main" val="121618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5</a:t>
            </a:fld>
            <a:endParaRPr lang="en-US" dirty="0"/>
          </a:p>
        </p:txBody>
      </p:sp>
    </p:spTree>
    <p:extLst>
      <p:ext uri="{BB962C8B-B14F-4D97-AF65-F5344CB8AC3E}">
        <p14:creationId xmlns:p14="http://schemas.microsoft.com/office/powerpoint/2010/main" val="2364191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14" eaLnBrk="0" hangingPunct="0">
              <a:defRPr sz="1500" b="1">
                <a:solidFill>
                  <a:schemeClr val="tx1"/>
                </a:solidFill>
                <a:latin typeface="Comic Sans MS" pitchFamily="66" charset="0"/>
              </a:defRPr>
            </a:lvl1pPr>
            <a:lvl2pPr marL="714307" indent="-274733" defTabSz="929514" eaLnBrk="0" hangingPunct="0">
              <a:defRPr sz="1500" b="1">
                <a:solidFill>
                  <a:schemeClr val="tx1"/>
                </a:solidFill>
                <a:latin typeface="Comic Sans MS" pitchFamily="66" charset="0"/>
              </a:defRPr>
            </a:lvl2pPr>
            <a:lvl3pPr marL="1098933" indent="-219787" defTabSz="929514" eaLnBrk="0" hangingPunct="0">
              <a:defRPr sz="1500" b="1">
                <a:solidFill>
                  <a:schemeClr val="tx1"/>
                </a:solidFill>
                <a:latin typeface="Comic Sans MS" pitchFamily="66" charset="0"/>
              </a:defRPr>
            </a:lvl3pPr>
            <a:lvl4pPr marL="1538506" indent="-219787" defTabSz="929514" eaLnBrk="0" hangingPunct="0">
              <a:defRPr sz="1500" b="1">
                <a:solidFill>
                  <a:schemeClr val="tx1"/>
                </a:solidFill>
                <a:latin typeface="Comic Sans MS" pitchFamily="66" charset="0"/>
              </a:defRPr>
            </a:lvl4pPr>
            <a:lvl5pPr marL="1978079" indent="-219787" defTabSz="929514" eaLnBrk="0" hangingPunct="0">
              <a:defRPr sz="1500" b="1">
                <a:solidFill>
                  <a:schemeClr val="tx1"/>
                </a:solidFill>
                <a:latin typeface="Comic Sans MS" pitchFamily="66" charset="0"/>
              </a:defRPr>
            </a:lvl5pPr>
            <a:lvl6pPr marL="2417652" indent="-219787" defTabSz="929514" eaLnBrk="0" fontAlgn="base" hangingPunct="0">
              <a:spcBef>
                <a:spcPct val="0"/>
              </a:spcBef>
              <a:spcAft>
                <a:spcPct val="0"/>
              </a:spcAft>
              <a:defRPr sz="1500" b="1">
                <a:solidFill>
                  <a:schemeClr val="tx1"/>
                </a:solidFill>
                <a:latin typeface="Comic Sans MS" pitchFamily="66" charset="0"/>
              </a:defRPr>
            </a:lvl6pPr>
            <a:lvl7pPr marL="2857225" indent="-219787" defTabSz="929514" eaLnBrk="0" fontAlgn="base" hangingPunct="0">
              <a:spcBef>
                <a:spcPct val="0"/>
              </a:spcBef>
              <a:spcAft>
                <a:spcPct val="0"/>
              </a:spcAft>
              <a:defRPr sz="1500" b="1">
                <a:solidFill>
                  <a:schemeClr val="tx1"/>
                </a:solidFill>
                <a:latin typeface="Comic Sans MS" pitchFamily="66" charset="0"/>
              </a:defRPr>
            </a:lvl7pPr>
            <a:lvl8pPr marL="3296797" indent="-219787" defTabSz="929514" eaLnBrk="0" fontAlgn="base" hangingPunct="0">
              <a:spcBef>
                <a:spcPct val="0"/>
              </a:spcBef>
              <a:spcAft>
                <a:spcPct val="0"/>
              </a:spcAft>
              <a:defRPr sz="1500" b="1">
                <a:solidFill>
                  <a:schemeClr val="tx1"/>
                </a:solidFill>
                <a:latin typeface="Comic Sans MS" pitchFamily="66" charset="0"/>
              </a:defRPr>
            </a:lvl8pPr>
            <a:lvl9pPr marL="3736370" indent="-219787" defTabSz="929514" eaLnBrk="0" fontAlgn="base" hangingPunct="0">
              <a:spcBef>
                <a:spcPct val="0"/>
              </a:spcBef>
              <a:spcAft>
                <a:spcPct val="0"/>
              </a:spcAft>
              <a:defRPr sz="1500" b="1">
                <a:solidFill>
                  <a:schemeClr val="tx1"/>
                </a:solidFill>
                <a:latin typeface="Comic Sans MS" pitchFamily="66" charset="0"/>
              </a:defRPr>
            </a:lvl9pPr>
          </a:lstStyle>
          <a:p>
            <a:pPr eaLnBrk="1" hangingPunct="1"/>
            <a:fld id="{10DB6228-DABD-4233-8990-0CC2B0BDF583}" type="slidenum">
              <a:rPr lang="en-US" sz="1300" b="0"/>
              <a:pPr eaLnBrk="1" hangingPunct="1"/>
              <a:t>60</a:t>
            </a:fld>
            <a:endParaRPr lang="en-US" sz="1300" b="0" dirty="0"/>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lIns="87892" tIns="43945" rIns="87892" bIns="43945"/>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charts addresses only one out of many techniques used for reliability demonstration.</a:t>
            </a:r>
          </a:p>
          <a:p>
            <a:pPr eaLnBrk="1" hangingPunct="1"/>
            <a:endParaRPr lang="en-US" dirty="0"/>
          </a:p>
        </p:txBody>
      </p:sp>
    </p:spTree>
    <p:extLst>
      <p:ext uri="{BB962C8B-B14F-4D97-AF65-F5344CB8AC3E}">
        <p14:creationId xmlns:p14="http://schemas.microsoft.com/office/powerpoint/2010/main" val="1204787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reliability prediction  which is defined as the process of quantitatively estimating the reliability using both </a:t>
            </a:r>
            <a:r>
              <a:rPr lang="en-US" b="1" i="1" u="none" dirty="0">
                <a:solidFill>
                  <a:srgbClr val="FF0000"/>
                </a:solidFill>
              </a:rPr>
              <a:t>objective and subjective data</a:t>
            </a:r>
            <a:r>
              <a:rPr lang="en-US" b="0" i="0" u="none" dirty="0">
                <a:solidFill>
                  <a:srgbClr val="FF0000"/>
                </a:solidFill>
              </a:rPr>
              <a:t>, reliability demonstration is defined as </a:t>
            </a:r>
            <a:r>
              <a:rPr lang="en-US" b="0" i="0" dirty="0"/>
              <a:t>the process of quantitatively estimating the reliability of a system using </a:t>
            </a:r>
            <a:r>
              <a:rPr lang="en-US" b="1" i="1" dirty="0"/>
              <a:t>objective data </a:t>
            </a:r>
            <a:r>
              <a:rPr lang="en-US" b="0" i="0" dirty="0"/>
              <a:t>at the level intended for demonstration.</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61</a:t>
            </a:fld>
            <a:endParaRPr lang="en-US" dirty="0"/>
          </a:p>
        </p:txBody>
      </p:sp>
    </p:spTree>
    <p:extLst>
      <p:ext uri="{BB962C8B-B14F-4D97-AF65-F5344CB8AC3E}">
        <p14:creationId xmlns:p14="http://schemas.microsoft.com/office/powerpoint/2010/main" val="2273672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227775" y="3652606"/>
            <a:ext cx="6453533" cy="41852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a:t>The most commonly used distributions are: The Exponential distribution for continuous data and the Binomial distribution for discrete data.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a:solidFill>
                  <a:schemeClr val="accent2"/>
                </a:solidFill>
              </a:rPr>
              <a:t>In the following charts we will cover in details the Exponential distribution for continuous data and the Binomial distribution for discrete data.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ltLang="en-US" sz="1000" dirty="0"/>
          </a:p>
          <a:p>
            <a:endParaRPr lang="en-US" altLang="en-US" sz="1000" dirty="0"/>
          </a:p>
        </p:txBody>
      </p:sp>
      <p:sp>
        <p:nvSpPr>
          <p:cNvPr id="77827" name="Rectangle 3"/>
          <p:cNvSpPr>
            <a:spLocks noGrp="1" noRot="1" noChangeAspect="1" noChangeArrowheads="1" noTextEdit="1"/>
          </p:cNvSpPr>
          <p:nvPr>
            <p:ph type="sldImg"/>
          </p:nvPr>
        </p:nvSpPr>
        <p:spPr>
          <a:xfrm>
            <a:off x="1216025" y="158750"/>
            <a:ext cx="4548188" cy="3411538"/>
          </a:xfrm>
          <a:ln cap="flat"/>
        </p:spPr>
      </p:sp>
    </p:spTree>
    <p:extLst>
      <p:ext uri="{BB962C8B-B14F-4D97-AF65-F5344CB8AC3E}">
        <p14:creationId xmlns:p14="http://schemas.microsoft.com/office/powerpoint/2010/main" val="2470098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finished talking about how to establish confidence intervals for the continuous case using the exponential.</a:t>
            </a:r>
          </a:p>
          <a:p>
            <a:r>
              <a:rPr lang="en-US" dirty="0"/>
              <a:t>Now, we are going to talk about the discrete case using the Binomial.</a:t>
            </a:r>
          </a:p>
          <a:p>
            <a:r>
              <a:rPr lang="en-US" dirty="0"/>
              <a:t>Explain the two-sided case for the exact solution!</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63</a:t>
            </a:fld>
            <a:endParaRPr lang="en-US" dirty="0"/>
          </a:p>
        </p:txBody>
      </p:sp>
    </p:spTree>
    <p:extLst>
      <p:ext uri="{BB962C8B-B14F-4D97-AF65-F5344CB8AC3E}">
        <p14:creationId xmlns:p14="http://schemas.microsoft.com/office/powerpoint/2010/main" val="4202980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one-sided case for the exact solution!</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64</a:t>
            </a:fld>
            <a:endParaRPr lang="en-US" dirty="0"/>
          </a:p>
        </p:txBody>
      </p:sp>
    </p:spTree>
    <p:extLst>
      <p:ext uri="{BB962C8B-B14F-4D97-AF65-F5344CB8AC3E}">
        <p14:creationId xmlns:p14="http://schemas.microsoft.com/office/powerpoint/2010/main" val="546045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43" eaLnBrk="0" fontAlgn="base" hangingPunct="0">
              <a:spcBef>
                <a:spcPct val="30000"/>
              </a:spcBef>
              <a:spcAft>
                <a:spcPct val="0"/>
              </a:spcAft>
              <a:defRPr/>
            </a:pPr>
            <a:r>
              <a:rPr lang="en-US" altLang="en-US" dirty="0">
                <a:latin typeface="Calibri" panose="020F0502020204030204" pitchFamily="34" charset="0"/>
                <a:ea typeface="Times New Roman" panose="02020603050405020304" pitchFamily="18" charset="0"/>
                <a:cs typeface="Times New Roman" panose="02020603050405020304" pitchFamily="18" charset="0"/>
              </a:rPr>
              <a:t>The message from this chart is that it takes only 13 tests with zero failures to get the reliability comfort level of 0.95 at 50% confidence.  Because of the cost involved, in general, reliability demonstration are not intended to show too many nines. It is intended to demonstrate a certain comfort level to support</a:t>
            </a:r>
            <a:r>
              <a:rPr lang="en-US" dirty="0"/>
              <a:t> a specific design</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65</a:t>
            </a:fld>
            <a:endParaRPr lang="en-US" altLang="en-US" dirty="0"/>
          </a:p>
        </p:txBody>
      </p:sp>
    </p:spTree>
    <p:extLst>
      <p:ext uri="{BB962C8B-B14F-4D97-AF65-F5344CB8AC3E}">
        <p14:creationId xmlns:p14="http://schemas.microsoft.com/office/powerpoint/2010/main" val="416366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advantages of reliability demonstration.</a:t>
            </a:r>
          </a:p>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66</a:t>
            </a:fld>
            <a:endParaRPr lang="en-US" dirty="0"/>
          </a:p>
        </p:txBody>
      </p:sp>
    </p:spTree>
    <p:extLst>
      <p:ext uri="{BB962C8B-B14F-4D97-AF65-F5344CB8AC3E}">
        <p14:creationId xmlns:p14="http://schemas.microsoft.com/office/powerpoint/2010/main" val="131145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limitations of reliability demonstration.</a:t>
            </a:r>
          </a:p>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67</a:t>
            </a:fld>
            <a:endParaRPr lang="en-US" dirty="0"/>
          </a:p>
        </p:txBody>
      </p:sp>
    </p:spTree>
    <p:extLst>
      <p:ext uri="{BB962C8B-B14F-4D97-AF65-F5344CB8AC3E}">
        <p14:creationId xmlns:p14="http://schemas.microsoft.com/office/powerpoint/2010/main" val="3861723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the concluding remarks as listed.</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68</a:t>
            </a:fld>
            <a:endParaRPr lang="en-US" dirty="0"/>
          </a:p>
        </p:txBody>
      </p:sp>
    </p:spTree>
    <p:extLst>
      <p:ext uri="{BB962C8B-B14F-4D97-AF65-F5344CB8AC3E}">
        <p14:creationId xmlns:p14="http://schemas.microsoft.com/office/powerpoint/2010/main" val="1396864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altLang="en-US" dirty="0"/>
          </a:p>
        </p:txBody>
      </p:sp>
      <p:sp>
        <p:nvSpPr>
          <p:cNvPr id="15364" name="Slide Number Placeholder 3"/>
          <p:cNvSpPr>
            <a:spLocks noGrp="1"/>
          </p:cNvSpPr>
          <p:nvPr>
            <p:ph type="sldNum" sz="quarter" idx="5"/>
          </p:nvPr>
        </p:nvSpPr>
        <p:spPr>
          <a:noFill/>
        </p:spPr>
        <p:txBody>
          <a:bodyPr/>
          <a:lstStyle>
            <a:lvl1pPr defTabSz="944563">
              <a:defRPr sz="1400" b="1">
                <a:solidFill>
                  <a:schemeClr val="tx1"/>
                </a:solidFill>
                <a:latin typeface="Arial" panose="020B0604020202020204" pitchFamily="34" charset="0"/>
              </a:defRPr>
            </a:lvl1pPr>
            <a:lvl2pPr marL="742950" indent="-285750" defTabSz="944563">
              <a:defRPr sz="1400" b="1">
                <a:solidFill>
                  <a:schemeClr val="tx1"/>
                </a:solidFill>
                <a:latin typeface="Arial" panose="020B0604020202020204" pitchFamily="34" charset="0"/>
              </a:defRPr>
            </a:lvl2pPr>
            <a:lvl3pPr marL="1143000" indent="-228600" defTabSz="944563">
              <a:defRPr sz="1400" b="1">
                <a:solidFill>
                  <a:schemeClr val="tx1"/>
                </a:solidFill>
                <a:latin typeface="Arial" panose="020B0604020202020204" pitchFamily="34" charset="0"/>
              </a:defRPr>
            </a:lvl3pPr>
            <a:lvl4pPr marL="1600200" indent="-228600" defTabSz="944563">
              <a:defRPr sz="1400" b="1">
                <a:solidFill>
                  <a:schemeClr val="tx1"/>
                </a:solidFill>
                <a:latin typeface="Arial" panose="020B0604020202020204" pitchFamily="34" charset="0"/>
              </a:defRPr>
            </a:lvl4pPr>
            <a:lvl5pPr marL="2057400" indent="-228600" defTabSz="944563">
              <a:defRPr sz="1400" b="1">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sz="1400" b="1">
                <a:solidFill>
                  <a:schemeClr val="tx1"/>
                </a:solidFill>
                <a:latin typeface="Arial" panose="020B0604020202020204" pitchFamily="34" charset="0"/>
              </a:defRPr>
            </a:lvl9pPr>
          </a:lstStyle>
          <a:p>
            <a:fld id="{EFFB5719-4D31-4FE5-9281-06FE25A4F94A}" type="slidenum">
              <a:rPr lang="en-US" altLang="en-US" b="0">
                <a:latin typeface="Times" panose="02020603050405020304" pitchFamily="18" charset="0"/>
              </a:rPr>
              <a:pPr/>
              <a:t>70</a:t>
            </a:fld>
            <a:endParaRPr lang="en-US" altLang="en-US" b="0" dirty="0">
              <a:latin typeface="Times" panose="02020603050405020304" pitchFamily="18" charset="0"/>
            </a:endParaRPr>
          </a:p>
        </p:txBody>
      </p:sp>
    </p:spTree>
    <p:extLst>
      <p:ext uri="{BB962C8B-B14F-4D97-AF65-F5344CB8AC3E}">
        <p14:creationId xmlns:p14="http://schemas.microsoft.com/office/powerpoint/2010/main" val="369560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96863" y="227013"/>
            <a:ext cx="6237287" cy="4676775"/>
          </a:xfrm>
          <a:ln/>
        </p:spPr>
      </p:sp>
      <p:sp>
        <p:nvSpPr>
          <p:cNvPr id="34819" name="Notes Placeholder 2"/>
          <p:cNvSpPr>
            <a:spLocks noGrp="1"/>
          </p:cNvSpPr>
          <p:nvPr>
            <p:ph type="body" idx="1"/>
          </p:nvPr>
        </p:nvSpPr>
        <p:spPr>
          <a:noFill/>
          <a:ln/>
        </p:spPr>
        <p:txBody>
          <a:bodyPr lIns="91742" tIns="45871" rIns="91742" bIns="45871"/>
          <a:lstStyle/>
          <a:p>
            <a:endParaRPr lang="en-US" dirty="0"/>
          </a:p>
        </p:txBody>
      </p:sp>
      <p:sp>
        <p:nvSpPr>
          <p:cNvPr id="34820" name="Slide Number Placeholder 3"/>
          <p:cNvSpPr txBox="1">
            <a:spLocks noGrp="1"/>
          </p:cNvSpPr>
          <p:nvPr/>
        </p:nvSpPr>
        <p:spPr bwMode="auto">
          <a:xfrm>
            <a:off x="3942023" y="8773959"/>
            <a:ext cx="3012818" cy="462119"/>
          </a:xfrm>
          <a:prstGeom prst="rect">
            <a:avLst/>
          </a:prstGeom>
          <a:noFill/>
          <a:ln w="9525">
            <a:noFill/>
            <a:miter lim="800000"/>
            <a:headEnd/>
            <a:tailEnd/>
          </a:ln>
        </p:spPr>
        <p:txBody>
          <a:bodyPr lIns="91742" tIns="45871" rIns="91742" bIns="45871" anchor="b"/>
          <a:lstStyle/>
          <a:p>
            <a:pPr algn="r" defTabSz="915504"/>
            <a:fld id="{467425D9-868A-4F06-9A2C-B7399980206B}" type="slidenum">
              <a:rPr lang="en-US">
                <a:cs typeface="Arial" pitchFamily="34" charset="0"/>
              </a:rPr>
              <a:pPr algn="r" defTabSz="915504"/>
              <a:t>6</a:t>
            </a:fld>
            <a:endParaRPr lang="en-US" dirty="0">
              <a:cs typeface="Arial" pitchFamily="34" charset="0"/>
            </a:endParaRPr>
          </a:p>
        </p:txBody>
      </p:sp>
    </p:spTree>
    <p:extLst>
      <p:ext uri="{BB962C8B-B14F-4D97-AF65-F5344CB8AC3E}">
        <p14:creationId xmlns:p14="http://schemas.microsoft.com/office/powerpoint/2010/main" val="2065986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the references with the class.</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71</a:t>
            </a:fld>
            <a:endParaRPr lang="en-US" dirty="0"/>
          </a:p>
        </p:txBody>
      </p:sp>
    </p:spTree>
    <p:extLst>
      <p:ext uri="{BB962C8B-B14F-4D97-AF65-F5344CB8AC3E}">
        <p14:creationId xmlns:p14="http://schemas.microsoft.com/office/powerpoint/2010/main" val="5974141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another commonly used allocation method, the AGREE method. It is more complex than the equal apportionment method but not difficult to apply. This method takes into account both the complexity and the importance of each subsystem.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73</a:t>
            </a:fld>
            <a:endParaRPr lang="en-US" dirty="0"/>
          </a:p>
        </p:txBody>
      </p:sp>
    </p:spTree>
    <p:extLst>
      <p:ext uri="{BB962C8B-B14F-4D97-AF65-F5344CB8AC3E}">
        <p14:creationId xmlns:p14="http://schemas.microsoft.com/office/powerpoint/2010/main" val="2036196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mathematical model and how it works, then go through the examples.</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74</a:t>
            </a:fld>
            <a:endParaRPr lang="en-US" dirty="0"/>
          </a:p>
        </p:txBody>
      </p:sp>
    </p:spTree>
    <p:extLst>
      <p:ext uri="{BB962C8B-B14F-4D97-AF65-F5344CB8AC3E}">
        <p14:creationId xmlns:p14="http://schemas.microsoft.com/office/powerpoint/2010/main" val="13524806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very simple example using the Agree method where we allocated reliability among 4 modules with module 2 is twice as complex (40 components) as the other modules (20 components). Just applying the formula in the top righthand corner of the table.</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75</a:t>
            </a:fld>
            <a:endParaRPr lang="en-US" dirty="0"/>
          </a:p>
        </p:txBody>
      </p:sp>
    </p:spTree>
    <p:extLst>
      <p:ext uri="{BB962C8B-B14F-4D97-AF65-F5344CB8AC3E}">
        <p14:creationId xmlns:p14="http://schemas.microsoft.com/office/powerpoint/2010/main" val="2493202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the formulation where we want to allocate the failure rate rather than the reliability. </a:t>
            </a:r>
          </a:p>
          <a:p>
            <a:pPr marL="171450" indent="-171450">
              <a:buFontTx/>
              <a:buChar char="-"/>
            </a:pPr>
            <a:r>
              <a:rPr lang="en-US" dirty="0"/>
              <a:t>Explain briefly the formula for the failure rate allocation.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76</a:t>
            </a:fld>
            <a:endParaRPr lang="en-US" dirty="0"/>
          </a:p>
        </p:txBody>
      </p:sp>
    </p:spTree>
    <p:extLst>
      <p:ext uri="{BB962C8B-B14F-4D97-AF65-F5344CB8AC3E}">
        <p14:creationId xmlns:p14="http://schemas.microsoft.com/office/powerpoint/2010/main" val="4160757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this example we look at the sensitivity of the allocated failure rate due to varying the  complexity and the importance factors.</a:t>
            </a:r>
          </a:p>
          <a:p>
            <a:pPr marL="628650" lvl="1" indent="-171450">
              <a:buFontTx/>
              <a:buChar char="-"/>
            </a:pPr>
            <a:r>
              <a:rPr lang="en-US" dirty="0"/>
              <a:t>What happens to the allocated failure rate if the complexity factor goes higher? The failure rate will be higher.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What happens to the allocated failure rate if the importance factor goes higher? The failure rate will be higher.</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77</a:t>
            </a:fld>
            <a:endParaRPr lang="en-US" dirty="0"/>
          </a:p>
        </p:txBody>
      </p:sp>
    </p:spTree>
    <p:extLst>
      <p:ext uri="{BB962C8B-B14F-4D97-AF65-F5344CB8AC3E}">
        <p14:creationId xmlns:p14="http://schemas.microsoft.com/office/powerpoint/2010/main" val="3619125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Explain the content of the chart.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For the stated inputs, each subsystem must have an MTBF of 152 hours.  The reliability of each subsystem must be 0.974, which when multiplied together results in an overall system reliability of 0.90.</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78</a:t>
            </a:fld>
            <a:endParaRPr lang="en-US" dirty="0"/>
          </a:p>
        </p:txBody>
      </p:sp>
    </p:spTree>
    <p:extLst>
      <p:ext uri="{BB962C8B-B14F-4D97-AF65-F5344CB8AC3E}">
        <p14:creationId xmlns:p14="http://schemas.microsoft.com/office/powerpoint/2010/main" val="14282317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Explain the content of the chart.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If module 3 has 40 components instead of 20, this module now has an allocated MTBF of 95 hours and the remaining three modules must have an MTBF of 190 hours to achieve the overall system reliability goal of 0.9 for a 4 hour mission.</a:t>
            </a:r>
            <a:endParaRPr lang="en-US" dirty="0"/>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79</a:t>
            </a:fld>
            <a:endParaRPr lang="en-US" dirty="0"/>
          </a:p>
        </p:txBody>
      </p:sp>
    </p:spTree>
    <p:extLst>
      <p:ext uri="{BB962C8B-B14F-4D97-AF65-F5344CB8AC3E}">
        <p14:creationId xmlns:p14="http://schemas.microsoft.com/office/powerpoint/2010/main" val="438937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Explain the content of the chart.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If the quantity of components is put back to 20, but module 3 now has an importance of only 0.1, meaning that 90% of the failures will not cause the system to fail, the allocated MTBF for this module is only 13 hours instead of 152 hours. Note, the product of the module reliability values, 0.684, does not equal the requirement of 0.9 because not all failures of module 3 will cause a system failure.</a:t>
            </a:r>
            <a:endParaRPr lang="en-US" dirty="0"/>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80</a:t>
            </a:fld>
            <a:endParaRPr lang="en-US" dirty="0"/>
          </a:p>
        </p:txBody>
      </p:sp>
    </p:spTree>
    <p:extLst>
      <p:ext uri="{BB962C8B-B14F-4D97-AF65-F5344CB8AC3E}">
        <p14:creationId xmlns:p14="http://schemas.microsoft.com/office/powerpoint/2010/main" val="3899190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the following charts, we will consider two cases to establish confidence on the MTBF of the Exponential</a:t>
            </a:r>
          </a:p>
          <a:p>
            <a:pPr marL="628650" lvl="1" indent="-171450">
              <a:buFontTx/>
              <a:buChar char="-"/>
            </a:pPr>
            <a:r>
              <a:rPr lang="en-US" dirty="0"/>
              <a:t>A test that is run until a pre-assigned number of failures have occurred.</a:t>
            </a:r>
          </a:p>
          <a:p>
            <a:pPr marL="628650" lvl="1" indent="-171450">
              <a:buFontTx/>
              <a:buChar char="-"/>
            </a:pPr>
            <a:r>
              <a:rPr lang="en-US" dirty="0"/>
              <a:t>A test that is stopped after a pre-assigned number of test hours have accumulated</a:t>
            </a:r>
          </a:p>
        </p:txBody>
      </p:sp>
      <p:sp>
        <p:nvSpPr>
          <p:cNvPr id="4" name="Slide Number Placeholder 3"/>
          <p:cNvSpPr>
            <a:spLocks noGrp="1"/>
          </p:cNvSpPr>
          <p:nvPr>
            <p:ph type="sldNum" sz="quarter" idx="10"/>
          </p:nvPr>
        </p:nvSpPr>
        <p:spPr/>
        <p:txBody>
          <a:bodyPr/>
          <a:lstStyle/>
          <a:p>
            <a:fld id="{B3D48B60-C4B0-4138-9711-91EC3815B7C3}" type="slidenum">
              <a:rPr lang="en-US" smtClean="0"/>
              <a:t>82</a:t>
            </a:fld>
            <a:endParaRPr lang="en-US" dirty="0"/>
          </a:p>
        </p:txBody>
      </p:sp>
    </p:spTree>
    <p:extLst>
      <p:ext uri="{BB962C8B-B14F-4D97-AF65-F5344CB8AC3E}">
        <p14:creationId xmlns:p14="http://schemas.microsoft.com/office/powerpoint/2010/main" val="178440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8</a:t>
            </a:fld>
            <a:endParaRPr lang="en-US" dirty="0"/>
          </a:p>
        </p:txBody>
      </p:sp>
    </p:spTree>
    <p:extLst>
      <p:ext uri="{BB962C8B-B14F-4D97-AF65-F5344CB8AC3E}">
        <p14:creationId xmlns:p14="http://schemas.microsoft.com/office/powerpoint/2010/main" val="3828248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chart without getting too deep in the math.</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83</a:t>
            </a:fld>
            <a:endParaRPr lang="en-US" dirty="0"/>
          </a:p>
        </p:txBody>
      </p:sp>
    </p:spTree>
    <p:extLst>
      <p:ext uri="{BB962C8B-B14F-4D97-AF65-F5344CB8AC3E}">
        <p14:creationId xmlns:p14="http://schemas.microsoft.com/office/powerpoint/2010/main" val="26641037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of establishing confidence limits for the time terminated testing case.</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84</a:t>
            </a:fld>
            <a:endParaRPr lang="en-US" dirty="0"/>
          </a:p>
        </p:txBody>
      </p:sp>
    </p:spTree>
    <p:extLst>
      <p:ext uri="{BB962C8B-B14F-4D97-AF65-F5344CB8AC3E}">
        <p14:creationId xmlns:p14="http://schemas.microsoft.com/office/powerpoint/2010/main" val="276112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it right and Build it right”</a:t>
            </a:r>
          </a:p>
          <a:p>
            <a:r>
              <a:rPr lang="en-US" dirty="0"/>
              <a:t>The design part is mainly driven by the Loads and environment vs. capability. The process part is driven by process capability, process uniformity, and process control. This chart is a notional process chart where critical design parameters (on the left) are mapped in the process (on the right). The result is a set of critical process variables which are assessed for process capability, process uniformity, and process control.</a:t>
            </a:r>
          </a:p>
        </p:txBody>
      </p:sp>
      <p:sp>
        <p:nvSpPr>
          <p:cNvPr id="4" name="Slide Number Placeholder 3"/>
          <p:cNvSpPr>
            <a:spLocks noGrp="1"/>
          </p:cNvSpPr>
          <p:nvPr>
            <p:ph type="sldNum" sz="quarter" idx="10"/>
          </p:nvPr>
        </p:nvSpPr>
        <p:spPr/>
        <p:txBody>
          <a:bodyPr/>
          <a:lstStyle/>
          <a:p>
            <a:fld id="{B2EF0425-3336-47FD-87AA-BAFE8A1A875E}" type="slidenum">
              <a:rPr lang="en-US" smtClean="0"/>
              <a:pPr/>
              <a:t>9</a:t>
            </a:fld>
            <a:endParaRPr lang="en-US" dirty="0"/>
          </a:p>
        </p:txBody>
      </p:sp>
    </p:spTree>
    <p:extLst>
      <p:ext uri="{BB962C8B-B14F-4D97-AF65-F5344CB8AC3E}">
        <p14:creationId xmlns:p14="http://schemas.microsoft.com/office/powerpoint/2010/main" val="319348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228600"/>
            <a:ext cx="6270625" cy="4703763"/>
          </a:xfrm>
        </p:spPr>
      </p:sp>
      <p:sp>
        <p:nvSpPr>
          <p:cNvPr id="3" name="Notes Placeholder 2"/>
          <p:cNvSpPr>
            <a:spLocks noGrp="1"/>
          </p:cNvSpPr>
          <p:nvPr>
            <p:ph type="body" idx="1"/>
          </p:nvPr>
        </p:nvSpPr>
        <p:spPr/>
        <p:txBody>
          <a:bodyPr>
            <a:normAutofit/>
          </a:bodyPr>
          <a:lstStyle/>
          <a:p>
            <a:r>
              <a:rPr lang="en-US" dirty="0">
                <a:latin typeface="+mn-lt"/>
              </a:rPr>
              <a:t>This is a schematic of a SRM field joint identifying the leak path of the combustion gas and how it would escape to the outside. Zinc chromate putty, added between the joint segments to protect the O-rings from high temperature and high pressure gases, frequently failed. </a:t>
            </a:r>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10</a:t>
            </a:fld>
            <a:endParaRPr lang="en-US" dirty="0"/>
          </a:p>
        </p:txBody>
      </p:sp>
    </p:spTree>
    <p:extLst>
      <p:ext uri="{BB962C8B-B14F-4D97-AF65-F5344CB8AC3E}">
        <p14:creationId xmlns:p14="http://schemas.microsoft.com/office/powerpoint/2010/main" val="1941318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228600"/>
            <a:ext cx="6270625" cy="4703763"/>
          </a:xfrm>
        </p:spPr>
      </p:sp>
      <p:sp>
        <p:nvSpPr>
          <p:cNvPr id="3" name="Notes Placeholder 2"/>
          <p:cNvSpPr>
            <a:spLocks noGrp="1"/>
          </p:cNvSpPr>
          <p:nvPr>
            <p:ph type="body" idx="1"/>
          </p:nvPr>
        </p:nvSpPr>
        <p:spPr/>
        <p:txBody>
          <a:bodyPr>
            <a:normAutofit/>
          </a:bodyPr>
          <a:lstStyle/>
          <a:p>
            <a:r>
              <a:rPr lang="en-US" dirty="0">
                <a:latin typeface="+mn-lt"/>
              </a:rPr>
              <a:t>In summary, we can trace the root cause of the Columbia accident to Physical and organizational causes.  The physical cause was a breach in the Thermal Protection System caused by the left bipod ramp insulation foam striking the left wing leading edge. </a:t>
            </a:r>
          </a:p>
          <a:p>
            <a:endParaRPr lang="en-US" dirty="0">
              <a:latin typeface="+mn-lt"/>
            </a:endParaRPr>
          </a:p>
          <a:p>
            <a:r>
              <a:rPr lang="en-US" dirty="0">
                <a:latin typeface="+mn-lt"/>
              </a:rPr>
              <a:t>Organizational Root Causes include: </a:t>
            </a:r>
          </a:p>
          <a:p>
            <a:pPr marL="224351" indent="-224351">
              <a:buFont typeface="Arial" pitchFamily="34" charset="0"/>
              <a:buChar char="•"/>
            </a:pPr>
            <a:r>
              <a:rPr lang="en-US" dirty="0">
                <a:latin typeface="+mn-lt"/>
              </a:rPr>
              <a:t>Compromises that were required to gain approval for the Shuttle </a:t>
            </a:r>
          </a:p>
          <a:p>
            <a:pPr marL="224351" indent="-224351">
              <a:buFont typeface="Arial" pitchFamily="34" charset="0"/>
              <a:buChar char="•"/>
            </a:pPr>
            <a:r>
              <a:rPr lang="en-US" dirty="0">
                <a:latin typeface="+mn-lt"/>
              </a:rPr>
              <a:t>Subsequent years of resource constraints </a:t>
            </a:r>
          </a:p>
          <a:p>
            <a:pPr marL="224351" indent="-224351">
              <a:buFont typeface="Arial" pitchFamily="34" charset="0"/>
              <a:buChar char="•"/>
            </a:pPr>
            <a:r>
              <a:rPr lang="en-US" dirty="0">
                <a:latin typeface="+mn-lt"/>
              </a:rPr>
              <a:t>Fluctuating priorities </a:t>
            </a:r>
          </a:p>
          <a:p>
            <a:pPr marL="224351" indent="-224351">
              <a:buFont typeface="Arial" pitchFamily="34" charset="0"/>
              <a:buChar char="•"/>
            </a:pPr>
            <a:r>
              <a:rPr lang="en-US" dirty="0">
                <a:latin typeface="+mn-lt"/>
              </a:rPr>
              <a:t>Schedule pressures </a:t>
            </a:r>
          </a:p>
          <a:p>
            <a:pPr marL="224351" indent="-224351">
              <a:buFont typeface="Arial" pitchFamily="34" charset="0"/>
              <a:buChar char="•"/>
            </a:pPr>
            <a:r>
              <a:rPr lang="en-US" dirty="0">
                <a:latin typeface="+mn-lt"/>
              </a:rPr>
              <a:t>Mischaracterization of the Shuttle as operational rather than developmental </a:t>
            </a:r>
          </a:p>
          <a:p>
            <a:pPr marL="224351" indent="-224351">
              <a:buFont typeface="Arial" pitchFamily="34" charset="0"/>
              <a:buChar char="•"/>
            </a:pPr>
            <a:r>
              <a:rPr lang="en-US" dirty="0">
                <a:latin typeface="+mn-lt"/>
              </a:rPr>
              <a:t>Lack of an agreed national vision for human space flight </a:t>
            </a:r>
          </a:p>
          <a:p>
            <a:pPr marL="224351" indent="-224351">
              <a:buFont typeface="Arial" pitchFamily="34" charset="0"/>
              <a:buChar char="•"/>
            </a:pPr>
            <a:r>
              <a:rPr lang="en-US" dirty="0">
                <a:latin typeface="+mn-lt"/>
              </a:rPr>
              <a:t>Reliance on past success as a substitute for sound engineering practices </a:t>
            </a:r>
          </a:p>
          <a:p>
            <a:pPr marL="224351" indent="-224351">
              <a:buFont typeface="Arial" pitchFamily="34" charset="0"/>
              <a:buChar char="•"/>
            </a:pPr>
            <a:r>
              <a:rPr lang="en-US" dirty="0">
                <a:latin typeface="+mn-lt"/>
              </a:rPr>
              <a:t>Organizational barriers that prevented effective communication of critical safety information and stifled professional differences of opinion </a:t>
            </a:r>
          </a:p>
          <a:p>
            <a:pPr marL="224351" indent="-224351">
              <a:buFont typeface="Arial" pitchFamily="34" charset="0"/>
              <a:buChar char="•"/>
            </a:pPr>
            <a:r>
              <a:rPr lang="en-US" dirty="0">
                <a:latin typeface="+mn-lt"/>
              </a:rPr>
              <a:t>Lack of integrated management across program elements, and </a:t>
            </a:r>
          </a:p>
          <a:p>
            <a:pPr marL="224351" indent="-224351">
              <a:buFont typeface="Arial" pitchFamily="34" charset="0"/>
              <a:buChar char="•"/>
            </a:pPr>
            <a:r>
              <a:rPr lang="en-US" dirty="0">
                <a:latin typeface="+mn-lt"/>
              </a:rPr>
              <a:t>The evolution of an informal chain of command and decision-making processes that operated outside the organization's rules.</a:t>
            </a:r>
          </a:p>
        </p:txBody>
      </p:sp>
      <p:sp>
        <p:nvSpPr>
          <p:cNvPr id="4" name="Slide Number Placeholder 3"/>
          <p:cNvSpPr>
            <a:spLocks noGrp="1"/>
          </p:cNvSpPr>
          <p:nvPr>
            <p:ph type="sldNum" sz="quarter" idx="10"/>
          </p:nvPr>
        </p:nvSpPr>
        <p:spPr/>
        <p:txBody>
          <a:bodyPr/>
          <a:lstStyle/>
          <a:p>
            <a:fld id="{B2EF0425-3336-47FD-87AA-BAFE8A1A875E}" type="slidenum">
              <a:rPr lang="en-US" smtClean="0"/>
              <a:pPr/>
              <a:t>11</a:t>
            </a:fld>
            <a:endParaRPr lang="en-US" dirty="0"/>
          </a:p>
        </p:txBody>
      </p:sp>
    </p:spTree>
    <p:extLst>
      <p:ext uri="{BB962C8B-B14F-4D97-AF65-F5344CB8AC3E}">
        <p14:creationId xmlns:p14="http://schemas.microsoft.com/office/powerpoint/2010/main" val="545774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Title 1"/>
          <p:cNvSpPr>
            <a:spLocks noGrp="1"/>
          </p:cNvSpPr>
          <p:nvPr>
            <p:ph type="ctrTitle" hasCustomPrompt="1"/>
          </p:nvPr>
        </p:nvSpPr>
        <p:spPr>
          <a:xfrm>
            <a:off x="768096" y="2896955"/>
            <a:ext cx="7754112" cy="454035"/>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r" defTabSz="914400" rtl="0" eaLnBrk="1" latinLnBrk="0" hangingPunct="1">
              <a:lnSpc>
                <a:spcPct val="80000"/>
              </a:lnSpc>
              <a:spcBef>
                <a:spcPct val="0"/>
              </a:spcBef>
              <a:buNone/>
              <a:defRPr lang="en-US" sz="3600" b="1" kern="1200" cap="all" baseline="0" dirty="0">
                <a:gradFill>
                  <a:gsLst>
                    <a:gs pos="48000">
                      <a:srgbClr val="417371"/>
                    </a:gs>
                    <a:gs pos="0">
                      <a:srgbClr val="2F3A8D"/>
                    </a:gs>
                    <a:gs pos="100000">
                      <a:srgbClr val="92D050"/>
                    </a:gs>
                  </a:gsLst>
                  <a:lin ang="2700000" scaled="1"/>
                </a:gradFill>
                <a:latin typeface="Arial Black" panose="020B0A04020102020204" pitchFamily="34" charset="0"/>
                <a:ea typeface="+mj-ea"/>
                <a:cs typeface="+mj-cs"/>
              </a:defRPr>
            </a:lvl1pPr>
          </a:lstStyle>
          <a:p>
            <a:pPr lvl="0" algn="r" eaLnBrk="0" fontAlgn="base" hangingPunct="0">
              <a:lnSpc>
                <a:spcPct val="80000"/>
              </a:lnSpc>
              <a:spcBef>
                <a:spcPct val="50000"/>
              </a:spcBef>
              <a:spcAft>
                <a:spcPct val="0"/>
              </a:spcAft>
            </a:pPr>
            <a:r>
              <a:rPr lang="en-US" dirty="0"/>
              <a:t>edit Master title</a:t>
            </a:r>
          </a:p>
        </p:txBody>
      </p:sp>
      <p:sp>
        <p:nvSpPr>
          <p:cNvPr id="3" name="Subtitle 2"/>
          <p:cNvSpPr>
            <a:spLocks noGrp="1"/>
          </p:cNvSpPr>
          <p:nvPr>
            <p:ph type="subTitle" idx="1" hasCustomPrompt="1"/>
          </p:nvPr>
        </p:nvSpPr>
        <p:spPr>
          <a:xfrm>
            <a:off x="768096" y="3361804"/>
            <a:ext cx="7754112" cy="387798"/>
          </a:xfrm>
        </p:spPr>
        <p:txBody>
          <a:bodyPr rIns="0">
            <a:spAutoFit/>
          </a:bodyPr>
          <a:lstStyle>
            <a:lvl1pPr marL="0" indent="0" algn="r" defTabSz="914400" rtl="0" eaLnBrk="1" latinLnBrk="0" hangingPunct="1">
              <a:lnSpc>
                <a:spcPct val="80000"/>
              </a:lnSpc>
              <a:spcBef>
                <a:spcPts val="0"/>
              </a:spcBef>
              <a:spcAft>
                <a:spcPts val="600"/>
              </a:spcAft>
              <a:buClr>
                <a:schemeClr val="accent3">
                  <a:lumMod val="75000"/>
                </a:schemeClr>
              </a:buClr>
              <a:buFont typeface="Wingdings" panose="05000000000000000000" pitchFamily="2" charset="2"/>
              <a:buNone/>
              <a:defRPr lang="en-US" sz="2400" kern="1200" cap="all" baseline="0" dirty="0">
                <a:blipFill>
                  <a:blip r:embed="rId3"/>
                  <a:tile tx="0" ty="0" sx="100000" sy="100000" flip="xy" algn="ctr"/>
                </a:blip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r" rtl="0" eaLnBrk="0" fontAlgn="base" hangingPunct="0">
              <a:spcBef>
                <a:spcPct val="20000"/>
              </a:spcBef>
              <a:spcAft>
                <a:spcPct val="0"/>
              </a:spcAft>
              <a:buClr>
                <a:srgbClr val="00B050"/>
              </a:buClr>
              <a:buFont typeface="Wingdings" panose="05000000000000000000" pitchFamily="2" charset="2"/>
              <a:buNone/>
            </a:pPr>
            <a:r>
              <a:rPr lang="en-US" dirty="0"/>
              <a:t>edit Master subtitle</a:t>
            </a:r>
          </a:p>
        </p:txBody>
      </p:sp>
      <p:cxnSp>
        <p:nvCxnSpPr>
          <p:cNvPr id="8" name="Straight Connector 7"/>
          <p:cNvCxnSpPr/>
          <p:nvPr userDrawn="1"/>
        </p:nvCxnSpPr>
        <p:spPr bwMode="auto">
          <a:xfrm>
            <a:off x="3009014" y="4603900"/>
            <a:ext cx="0" cy="1807535"/>
          </a:xfrm>
          <a:prstGeom prst="line">
            <a:avLst/>
          </a:prstGeom>
          <a:noFill/>
          <a:ln w="12700" cap="flat" cmpd="sng" algn="ctr">
            <a:solidFill>
              <a:schemeClr val="bg1"/>
            </a:solidFill>
            <a:prstDash val="solid"/>
            <a:round/>
            <a:headEnd type="none" w="med" len="med"/>
            <a:tailEnd type="none" w="med" len="med"/>
          </a:ln>
          <a:effectLst/>
        </p:spPr>
      </p:cxnSp>
      <p:sp>
        <p:nvSpPr>
          <p:cNvPr id="9" name="TextBox 8"/>
          <p:cNvSpPr txBox="1"/>
          <p:nvPr userDrawn="1"/>
        </p:nvSpPr>
        <p:spPr>
          <a:xfrm>
            <a:off x="3221669" y="4926792"/>
            <a:ext cx="4401879" cy="1169551"/>
          </a:xfrm>
          <a:prstGeom prst="rect">
            <a:avLst/>
          </a:prstGeom>
          <a:noFill/>
        </p:spPr>
        <p:txBody>
          <a:bodyPr wrap="square" rtlCol="0" anchor="ctr" anchorCtr="0">
            <a:spAutoFit/>
          </a:bodyPr>
          <a:lstStyle/>
          <a:p>
            <a:pPr eaLnBrk="0" fontAlgn="base" hangingPunct="0">
              <a:spcBef>
                <a:spcPct val="0"/>
              </a:spcBef>
              <a:spcAft>
                <a:spcPct val="0"/>
              </a:spcAft>
            </a:pPr>
            <a:r>
              <a:rPr lang="en-US" sz="1400" dirty="0">
                <a:solidFill>
                  <a:prstClr val="white"/>
                </a:solidFill>
              </a:rPr>
              <a:t>Safety Engineering and Analysis Center</a:t>
            </a:r>
          </a:p>
          <a:p>
            <a:pPr eaLnBrk="0" fontAlgn="base" hangingPunct="0">
              <a:spcBef>
                <a:spcPct val="0"/>
              </a:spcBef>
              <a:spcAft>
                <a:spcPct val="0"/>
              </a:spcAft>
            </a:pPr>
            <a:r>
              <a:rPr lang="en-US" sz="1400" dirty="0">
                <a:solidFill>
                  <a:prstClr val="white"/>
                </a:solidFill>
              </a:rPr>
              <a:t>A Division of A-P-T Research, Inc.</a:t>
            </a:r>
          </a:p>
          <a:p>
            <a:pPr eaLnBrk="0" fontAlgn="base" hangingPunct="0">
              <a:spcBef>
                <a:spcPct val="0"/>
              </a:spcBef>
              <a:spcAft>
                <a:spcPct val="0"/>
              </a:spcAft>
            </a:pPr>
            <a:r>
              <a:rPr lang="en-US" sz="1400" dirty="0">
                <a:solidFill>
                  <a:prstClr val="white"/>
                </a:solidFill>
              </a:rPr>
              <a:t>4950 Research Drive, Huntsville, AL 35805</a:t>
            </a:r>
          </a:p>
          <a:p>
            <a:pPr eaLnBrk="0" fontAlgn="base" hangingPunct="0">
              <a:spcBef>
                <a:spcPct val="0"/>
              </a:spcBef>
              <a:spcAft>
                <a:spcPct val="0"/>
              </a:spcAft>
            </a:pPr>
            <a:r>
              <a:rPr lang="en-US" sz="1400" dirty="0">
                <a:solidFill>
                  <a:prstClr val="white"/>
                </a:solidFill>
              </a:rPr>
              <a:t>256.327.3373 | www.apt-research.com</a:t>
            </a:r>
          </a:p>
          <a:p>
            <a:pPr eaLnBrk="0" fontAlgn="base" hangingPunct="0">
              <a:spcBef>
                <a:spcPct val="0"/>
              </a:spcBef>
              <a:spcAft>
                <a:spcPct val="0"/>
              </a:spcAft>
            </a:pPr>
            <a:endParaRPr lang="en-US" sz="1400" dirty="0">
              <a:solidFill>
                <a:prstClr val="white"/>
              </a:solidFill>
            </a:endParaRPr>
          </a:p>
        </p:txBody>
      </p:sp>
    </p:spTree>
    <p:extLst>
      <p:ext uri="{BB962C8B-B14F-4D97-AF65-F5344CB8AC3E}">
        <p14:creationId xmlns:p14="http://schemas.microsoft.com/office/powerpoint/2010/main" val="203895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Title 1"/>
          <p:cNvSpPr>
            <a:spLocks noGrp="1"/>
          </p:cNvSpPr>
          <p:nvPr>
            <p:ph type="title"/>
          </p:nvPr>
        </p:nvSpPr>
        <p:spPr>
          <a:xfrm>
            <a:off x="827088" y="3092184"/>
            <a:ext cx="7772400" cy="6463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r">
              <a:defRPr lang="en-US" sz="4000">
                <a:gradFill>
                  <a:gsLst>
                    <a:gs pos="48000">
                      <a:srgbClr val="417371"/>
                    </a:gs>
                    <a:gs pos="0">
                      <a:srgbClr val="2F3A8D"/>
                    </a:gs>
                    <a:gs pos="100000">
                      <a:srgbClr val="92D050"/>
                    </a:gs>
                  </a:gsLst>
                  <a:lin ang="2700000" scaled="1"/>
                </a:gradFill>
              </a:defRPr>
            </a:lvl1pPr>
          </a:lstStyle>
          <a:p>
            <a:pPr lvl="0" algn="r" eaLnBrk="0" fontAlgn="base" hangingPunct="0">
              <a:lnSpc>
                <a:spcPct val="90000"/>
              </a:lnSpc>
              <a:spcBef>
                <a:spcPct val="50000"/>
              </a:spcBef>
              <a:spcAft>
                <a:spcPct val="0"/>
              </a:spcAft>
            </a:pPr>
            <a:r>
              <a:rPr lang="en-US"/>
              <a:t>Click to edit Master title style</a:t>
            </a:r>
          </a:p>
        </p:txBody>
      </p:sp>
      <p:cxnSp>
        <p:nvCxnSpPr>
          <p:cNvPr id="8" name="Straight Connector 7"/>
          <p:cNvCxnSpPr/>
          <p:nvPr userDrawn="1"/>
        </p:nvCxnSpPr>
        <p:spPr bwMode="auto">
          <a:xfrm>
            <a:off x="3009014" y="4603900"/>
            <a:ext cx="0" cy="1807535"/>
          </a:xfrm>
          <a:prstGeom prst="line">
            <a:avLst/>
          </a:prstGeom>
          <a:noFill/>
          <a:ln w="12700" cap="flat" cmpd="sng" algn="ctr">
            <a:solidFill>
              <a:schemeClr val="bg1"/>
            </a:solidFill>
            <a:prstDash val="solid"/>
            <a:round/>
            <a:headEnd type="none" w="med" len="med"/>
            <a:tailEnd type="none" w="med" len="med"/>
          </a:ln>
          <a:effectLst/>
        </p:spPr>
      </p:cxnSp>
      <p:sp>
        <p:nvSpPr>
          <p:cNvPr id="9" name="TextBox 8"/>
          <p:cNvSpPr txBox="1"/>
          <p:nvPr userDrawn="1"/>
        </p:nvSpPr>
        <p:spPr>
          <a:xfrm>
            <a:off x="3221669" y="4742126"/>
            <a:ext cx="4401879" cy="1538883"/>
          </a:xfrm>
          <a:prstGeom prst="rect">
            <a:avLst/>
          </a:prstGeom>
          <a:noFill/>
        </p:spPr>
        <p:txBody>
          <a:bodyPr wrap="square" rtlCol="0" anchor="ctr" anchorCtr="0">
            <a:spAutoFit/>
          </a:bodyPr>
          <a:lstStyle/>
          <a:p>
            <a:pPr eaLnBrk="0" fontAlgn="base" hangingPunct="0">
              <a:spcBef>
                <a:spcPct val="0"/>
              </a:spcBef>
              <a:spcAft>
                <a:spcPct val="0"/>
              </a:spcAft>
            </a:pPr>
            <a:r>
              <a:rPr lang="en-US" sz="1400" dirty="0">
                <a:solidFill>
                  <a:prstClr val="white"/>
                </a:solidFill>
              </a:rPr>
              <a:t>Safety Engineering and Analysis Center</a:t>
            </a:r>
          </a:p>
          <a:p>
            <a:pPr eaLnBrk="0" fontAlgn="base" hangingPunct="0">
              <a:spcBef>
                <a:spcPct val="0"/>
              </a:spcBef>
              <a:spcAft>
                <a:spcPct val="0"/>
              </a:spcAft>
            </a:pPr>
            <a:r>
              <a:rPr lang="en-US" sz="1400" dirty="0">
                <a:solidFill>
                  <a:prstClr val="white"/>
                </a:solidFill>
              </a:rPr>
              <a:t>A Division of A-P-T Research, Inc.</a:t>
            </a:r>
          </a:p>
          <a:p>
            <a:pPr eaLnBrk="0" fontAlgn="base" hangingPunct="0">
              <a:spcBef>
                <a:spcPct val="0"/>
              </a:spcBef>
              <a:spcAft>
                <a:spcPct val="0"/>
              </a:spcAft>
            </a:pPr>
            <a:r>
              <a:rPr lang="en-US" sz="1400" dirty="0">
                <a:solidFill>
                  <a:prstClr val="white"/>
                </a:solidFill>
              </a:rPr>
              <a:t>4950 Research Drive, Huntsville, AL 35805</a:t>
            </a:r>
          </a:p>
          <a:p>
            <a:pPr eaLnBrk="0" fontAlgn="base" hangingPunct="0">
              <a:spcBef>
                <a:spcPct val="0"/>
              </a:spcBef>
              <a:spcAft>
                <a:spcPct val="0"/>
              </a:spcAft>
            </a:pPr>
            <a:r>
              <a:rPr lang="en-US" sz="1400" dirty="0">
                <a:solidFill>
                  <a:prstClr val="white"/>
                </a:solidFill>
              </a:rPr>
              <a:t>256.327.3373 | www.apt-research.com</a:t>
            </a:r>
          </a:p>
          <a:p>
            <a:pPr eaLnBrk="0" fontAlgn="base" hangingPunct="0">
              <a:spcBef>
                <a:spcPct val="0"/>
              </a:spcBef>
              <a:spcAft>
                <a:spcPct val="0"/>
              </a:spcAft>
            </a:pPr>
            <a:endParaRPr lang="en-US" sz="1400" dirty="0">
              <a:solidFill>
                <a:prstClr val="white"/>
              </a:solidFill>
            </a:endParaRPr>
          </a:p>
          <a:p>
            <a:pPr eaLnBrk="0" fontAlgn="base" hangingPunct="0">
              <a:spcBef>
                <a:spcPct val="0"/>
              </a:spcBef>
              <a:spcAft>
                <a:spcPct val="0"/>
              </a:spcAft>
            </a:pPr>
            <a:r>
              <a:rPr lang="en-US" sz="800" dirty="0">
                <a:solidFill>
                  <a:prstClr val="white"/>
                </a:solidFill>
              </a:rPr>
              <a:t>Copyright © 2017 A-P-T Research, Inc.</a:t>
            </a:r>
          </a:p>
          <a:p>
            <a:pPr eaLnBrk="0" fontAlgn="base" hangingPunct="0">
              <a:spcBef>
                <a:spcPct val="0"/>
              </a:spcBef>
              <a:spcAft>
                <a:spcPct val="0"/>
              </a:spcAft>
            </a:pPr>
            <a:r>
              <a:rPr lang="en-US" sz="800" dirty="0">
                <a:solidFill>
                  <a:prstClr val="white"/>
                </a:solidFill>
              </a:rPr>
              <a:t>All rights reserved. The content of this presentation may not be reproduced or used in any manner whatsoever without the express written permission of A-P-T Research, Inc.</a:t>
            </a:r>
          </a:p>
        </p:txBody>
      </p:sp>
    </p:spTree>
    <p:extLst>
      <p:ext uri="{BB962C8B-B14F-4D97-AF65-F5344CB8AC3E}">
        <p14:creationId xmlns:p14="http://schemas.microsoft.com/office/powerpoint/2010/main" val="97914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Title 1"/>
          <p:cNvSpPr>
            <a:spLocks noGrp="1"/>
          </p:cNvSpPr>
          <p:nvPr>
            <p:ph type="title"/>
          </p:nvPr>
        </p:nvSpPr>
        <p:spPr>
          <a:xfrm>
            <a:off x="722313" y="2907709"/>
            <a:ext cx="7772400" cy="53553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r">
              <a:defRPr lang="en-US" sz="3200">
                <a:solidFill>
                  <a:schemeClr val="tx1">
                    <a:lumMod val="65000"/>
                    <a:lumOff val="35000"/>
                  </a:schemeClr>
                </a:solidFill>
              </a:defRPr>
            </a:lvl1pPr>
          </a:lstStyle>
          <a:p>
            <a:pPr lvl="0" algn="r" eaLnBrk="0" fontAlgn="base" hangingPunct="0">
              <a:lnSpc>
                <a:spcPct val="90000"/>
              </a:lnSpc>
              <a:spcBef>
                <a:spcPct val="50000"/>
              </a:spcBef>
              <a:spcAft>
                <a:spcPct val="0"/>
              </a:spcAft>
            </a:pPr>
            <a:r>
              <a:rPr lang="en-US"/>
              <a:t>Click to edit Master title style</a:t>
            </a:r>
          </a:p>
        </p:txBody>
      </p:sp>
      <p:sp>
        <p:nvSpPr>
          <p:cNvPr id="3" name="Text Placeholder 2"/>
          <p:cNvSpPr>
            <a:spLocks noGrp="1"/>
          </p:cNvSpPr>
          <p:nvPr>
            <p:ph type="body" idx="1"/>
          </p:nvPr>
        </p:nvSpPr>
        <p:spPr>
          <a:xfrm>
            <a:off x="722313" y="3528325"/>
            <a:ext cx="7772400" cy="400110"/>
          </a:xfrm>
        </p:spPr>
        <p:txBody>
          <a:bodyPr anchor="t" anchorCtr="0">
            <a:spAutoFit/>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bwMode="auto">
          <a:xfrm>
            <a:off x="3009014" y="4603900"/>
            <a:ext cx="0" cy="1807535"/>
          </a:xfrm>
          <a:prstGeom prst="line">
            <a:avLst/>
          </a:prstGeom>
          <a:noFill/>
          <a:ln w="12700" cap="flat" cmpd="sng" algn="ctr">
            <a:solidFill>
              <a:schemeClr val="bg1"/>
            </a:solidFill>
            <a:prstDash val="solid"/>
            <a:round/>
            <a:headEnd type="none" w="med" len="med"/>
            <a:tailEnd type="none" w="med" len="med"/>
          </a:ln>
          <a:effectLst/>
        </p:spPr>
      </p:cxnSp>
      <p:sp>
        <p:nvSpPr>
          <p:cNvPr id="9" name="TextBox 8"/>
          <p:cNvSpPr txBox="1"/>
          <p:nvPr userDrawn="1"/>
        </p:nvSpPr>
        <p:spPr>
          <a:xfrm>
            <a:off x="3221669" y="4926792"/>
            <a:ext cx="4401879" cy="1169551"/>
          </a:xfrm>
          <a:prstGeom prst="rect">
            <a:avLst/>
          </a:prstGeom>
          <a:noFill/>
        </p:spPr>
        <p:txBody>
          <a:bodyPr wrap="square" rtlCol="0" anchor="ctr" anchorCtr="0">
            <a:spAutoFit/>
          </a:bodyPr>
          <a:lstStyle/>
          <a:p>
            <a:pPr eaLnBrk="0" fontAlgn="base" hangingPunct="0">
              <a:spcBef>
                <a:spcPct val="0"/>
              </a:spcBef>
              <a:spcAft>
                <a:spcPct val="0"/>
              </a:spcAft>
            </a:pPr>
            <a:r>
              <a:rPr lang="en-US" sz="1400" dirty="0">
                <a:solidFill>
                  <a:prstClr val="white"/>
                </a:solidFill>
              </a:rPr>
              <a:t>Safety Engineering and Analysis Center</a:t>
            </a:r>
          </a:p>
          <a:p>
            <a:pPr eaLnBrk="0" fontAlgn="base" hangingPunct="0">
              <a:spcBef>
                <a:spcPct val="0"/>
              </a:spcBef>
              <a:spcAft>
                <a:spcPct val="0"/>
              </a:spcAft>
            </a:pPr>
            <a:r>
              <a:rPr lang="en-US" sz="1400" dirty="0">
                <a:solidFill>
                  <a:prstClr val="white"/>
                </a:solidFill>
              </a:rPr>
              <a:t>A Division of A-P-T Research, Inc.</a:t>
            </a:r>
          </a:p>
          <a:p>
            <a:pPr eaLnBrk="0" fontAlgn="base" hangingPunct="0">
              <a:spcBef>
                <a:spcPct val="0"/>
              </a:spcBef>
              <a:spcAft>
                <a:spcPct val="0"/>
              </a:spcAft>
            </a:pPr>
            <a:r>
              <a:rPr lang="en-US" sz="1400" dirty="0">
                <a:solidFill>
                  <a:prstClr val="white"/>
                </a:solidFill>
              </a:rPr>
              <a:t>4950 Research Drive, Huntsville, AL 35805</a:t>
            </a:r>
          </a:p>
          <a:p>
            <a:pPr eaLnBrk="0" fontAlgn="base" hangingPunct="0">
              <a:spcBef>
                <a:spcPct val="0"/>
              </a:spcBef>
              <a:spcAft>
                <a:spcPct val="0"/>
              </a:spcAft>
            </a:pPr>
            <a:r>
              <a:rPr lang="en-US" sz="1400" dirty="0">
                <a:solidFill>
                  <a:prstClr val="white"/>
                </a:solidFill>
              </a:rPr>
              <a:t>256.327.3373 | www.apt-research.com</a:t>
            </a:r>
          </a:p>
          <a:p>
            <a:pPr eaLnBrk="0" fontAlgn="base" hangingPunct="0">
              <a:spcBef>
                <a:spcPct val="0"/>
              </a:spcBef>
              <a:spcAft>
                <a:spcPct val="0"/>
              </a:spcAft>
            </a:pPr>
            <a:endParaRPr lang="en-US" sz="1400" dirty="0">
              <a:solidFill>
                <a:prstClr val="white"/>
              </a:solidFill>
            </a:endParaRPr>
          </a:p>
        </p:txBody>
      </p:sp>
    </p:spTree>
    <p:extLst>
      <p:ext uri="{BB962C8B-B14F-4D97-AF65-F5344CB8AC3E}">
        <p14:creationId xmlns:p14="http://schemas.microsoft.com/office/powerpoint/2010/main" val="141349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lang="en-US" sz="2000" dirty="0" smtClean="0">
                <a:solidFill>
                  <a:schemeClr val="tx1">
                    <a:lumMod val="75000"/>
                    <a:lumOff val="25000"/>
                  </a:schemeClr>
                </a:solidFill>
                <a:latin typeface="+mn-lt"/>
                <a:ea typeface="+mn-ea"/>
                <a:cs typeface="+mn-cs"/>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364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elps &amp; H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6028"/>
            <a:ext cx="4993574" cy="4680135"/>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52160" y="994767"/>
            <a:ext cx="3291840" cy="5501036"/>
          </a:xfrm>
          <a:gradFill flip="none" rotWithShape="1">
            <a:gsLst>
              <a:gs pos="0">
                <a:schemeClr val="bg1">
                  <a:lumMod val="65000"/>
                </a:schemeClr>
              </a:gs>
              <a:gs pos="15000">
                <a:schemeClr val="bg1">
                  <a:lumMod val="75000"/>
                </a:schemeClr>
              </a:gs>
              <a:gs pos="100000">
                <a:schemeClr val="bg1"/>
              </a:gs>
            </a:gsLst>
            <a:lin ang="5400000" scaled="1"/>
            <a:tileRect/>
          </a:gradFill>
          <a:ln>
            <a:noFill/>
          </a:ln>
        </p:spPr>
        <p:txBody>
          <a:bodyPr vert="horz" wrap="square" lIns="274320" tIns="365760" rIns="274320" bIns="45720" numCol="1" anchor="t" anchorCtr="0" compatLnSpc="1">
            <a:prstTxWarp prst="textNoShape">
              <a:avLst/>
            </a:prstTxWarp>
          </a:bodyPr>
          <a:lstStyle>
            <a:lvl1pPr marL="0" indent="0" algn="ctr">
              <a:spcAft>
                <a:spcPts val="1200"/>
              </a:spcAft>
              <a:buNone/>
              <a:defRPr lang="en-US" sz="2400" smtClean="0">
                <a:solidFill>
                  <a:schemeClr val="bg1"/>
                </a:solidFill>
              </a:defRPr>
            </a:lvl1pPr>
            <a:lvl2pPr marL="228600" indent="-228600">
              <a:defRPr lang="en-US" sz="1600" smtClean="0"/>
            </a:lvl2pPr>
            <a:lvl3pPr marL="685800" indent="-400050">
              <a:defRPr lang="en-US" smtClean="0"/>
            </a:lvl3pPr>
            <a:lvl4pPr>
              <a:defRPr lang="en-US" sz="1400" smtClean="0">
                <a:solidFill>
                  <a:schemeClr val="tx1"/>
                </a:solidFill>
              </a:defRPr>
            </a:lvl4pPr>
            <a:lvl5pPr>
              <a:defRPr lang="en-US" sz="1400">
                <a:solidFill>
                  <a:schemeClr val="tx1"/>
                </a:solidFill>
              </a:defRPr>
            </a:lvl5pPr>
          </a:lstStyle>
          <a:p>
            <a:pPr marL="115888" lvl="0" indent="-115888" algn="ctr" fontAlgn="base">
              <a:spcBef>
                <a:spcPts val="0"/>
              </a:spcBef>
              <a:spcAft>
                <a:spcPts val="1200"/>
              </a:spcAft>
              <a:buClr>
                <a:srgbClr val="00B050"/>
              </a:buClr>
              <a:tabLst>
                <a:tab pos="1824038" algn="l"/>
              </a:tabLst>
            </a:pPr>
            <a:r>
              <a:rPr lang="en-US" dirty="0"/>
              <a:t>Click to edit Master text styles</a:t>
            </a:r>
          </a:p>
          <a:p>
            <a:pPr lvl="1" indent="-228600" eaLnBrk="0" fontAlgn="base" hangingPunct="0">
              <a:spcAft>
                <a:spcPct val="0"/>
              </a:spcAft>
              <a:buClr>
                <a:srgbClr val="00B0F0"/>
              </a:buClr>
            </a:pPr>
            <a:r>
              <a:rPr lang="en-US" dirty="0"/>
              <a:t>Second level</a:t>
            </a:r>
          </a:p>
          <a:p>
            <a:pPr marL="685800" lvl="2" indent="-228600" eaLnBrk="0" fontAlgn="base" hangingPunct="0">
              <a:spcAft>
                <a:spcPct val="0"/>
              </a:spcAft>
              <a:buClr>
                <a:srgbClr val="92D050"/>
              </a:buClr>
              <a:buSzPct val="100000"/>
            </a:pPr>
            <a:r>
              <a:rPr lang="en-US" dirty="0"/>
              <a:t>Third level</a:t>
            </a:r>
          </a:p>
          <a:p>
            <a:pPr marL="914400" lvl="3" indent="-228600" eaLnBrk="0" fontAlgn="base" hangingPunct="0">
              <a:spcAft>
                <a:spcPct val="0"/>
              </a:spcAft>
              <a:buChar char="–"/>
            </a:pPr>
            <a:r>
              <a:rPr lang="en-US" dirty="0"/>
              <a:t>Fourth level</a:t>
            </a:r>
          </a:p>
          <a:p>
            <a:pPr marL="1085850" lvl="4" indent="-171450" eaLnBrk="0" fontAlgn="base" hangingPunct="0">
              <a:spcAft>
                <a:spcPct val="0"/>
              </a:spcAft>
              <a:buChar char="»"/>
            </a:pPr>
            <a:r>
              <a:rPr lang="en-US" dirty="0"/>
              <a:t>Fifth level</a:t>
            </a:r>
          </a:p>
        </p:txBody>
      </p:sp>
    </p:spTree>
    <p:extLst>
      <p:ext uri="{BB962C8B-B14F-4D97-AF65-F5344CB8AC3E}">
        <p14:creationId xmlns:p14="http://schemas.microsoft.com/office/powerpoint/2010/main" val="324081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6028"/>
            <a:ext cx="4038600" cy="4680135"/>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6028"/>
            <a:ext cx="4038600" cy="4680135"/>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68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660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0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grpSp>
        <p:nvGrpSpPr>
          <p:cNvPr id="45" name="Group 44"/>
          <p:cNvGrpSpPr/>
          <p:nvPr userDrawn="1"/>
        </p:nvGrpSpPr>
        <p:grpSpPr>
          <a:xfrm>
            <a:off x="407720" y="1555669"/>
            <a:ext cx="8328561" cy="4668881"/>
            <a:chOff x="352301" y="1555669"/>
            <a:chExt cx="7540831" cy="4668881"/>
          </a:xfrm>
        </p:grpSpPr>
        <p:grpSp>
          <p:nvGrpSpPr>
            <p:cNvPr id="26" name="Group 25"/>
            <p:cNvGrpSpPr/>
            <p:nvPr userDrawn="1"/>
          </p:nvGrpSpPr>
          <p:grpSpPr>
            <a:xfrm>
              <a:off x="352301" y="1555669"/>
              <a:ext cx="3621974" cy="4668881"/>
              <a:chOff x="352301" y="1555669"/>
              <a:chExt cx="3621974" cy="4668881"/>
            </a:xfrm>
          </p:grpSpPr>
          <p:cxnSp>
            <p:nvCxnSpPr>
              <p:cNvPr id="4" name="Straight Connector 3"/>
              <p:cNvCxnSpPr/>
              <p:nvPr userDrawn="1"/>
            </p:nvCxnSpPr>
            <p:spPr bwMode="auto">
              <a:xfrm>
                <a:off x="352301" y="155566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5" name="Straight Connector 4"/>
              <p:cNvCxnSpPr/>
              <p:nvPr userDrawn="1"/>
            </p:nvCxnSpPr>
            <p:spPr bwMode="auto">
              <a:xfrm>
                <a:off x="352301" y="184747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6" name="Straight Connector 5"/>
              <p:cNvCxnSpPr/>
              <p:nvPr userDrawn="1"/>
            </p:nvCxnSpPr>
            <p:spPr bwMode="auto">
              <a:xfrm>
                <a:off x="352301" y="213927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7" name="Straight Connector 6"/>
              <p:cNvCxnSpPr/>
              <p:nvPr userDrawn="1"/>
            </p:nvCxnSpPr>
            <p:spPr bwMode="auto">
              <a:xfrm>
                <a:off x="352301" y="243108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8" name="Straight Connector 7"/>
              <p:cNvCxnSpPr/>
              <p:nvPr userDrawn="1"/>
            </p:nvCxnSpPr>
            <p:spPr bwMode="auto">
              <a:xfrm>
                <a:off x="352301" y="272288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9" name="Straight Connector 8"/>
              <p:cNvCxnSpPr/>
              <p:nvPr userDrawn="1"/>
            </p:nvCxnSpPr>
            <p:spPr bwMode="auto">
              <a:xfrm>
                <a:off x="352301" y="301469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0" name="Straight Connector 9"/>
              <p:cNvCxnSpPr/>
              <p:nvPr userDrawn="1"/>
            </p:nvCxnSpPr>
            <p:spPr bwMode="auto">
              <a:xfrm>
                <a:off x="352301" y="330649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1" name="Straight Connector 10"/>
              <p:cNvCxnSpPr/>
              <p:nvPr userDrawn="1"/>
            </p:nvCxnSpPr>
            <p:spPr bwMode="auto">
              <a:xfrm>
                <a:off x="352301" y="359830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2" name="Straight Connector 11"/>
              <p:cNvCxnSpPr/>
              <p:nvPr userDrawn="1"/>
            </p:nvCxnSpPr>
            <p:spPr bwMode="auto">
              <a:xfrm>
                <a:off x="352301" y="389010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3" name="Straight Connector 12"/>
              <p:cNvCxnSpPr/>
              <p:nvPr userDrawn="1"/>
            </p:nvCxnSpPr>
            <p:spPr bwMode="auto">
              <a:xfrm>
                <a:off x="352301" y="418191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6" name="Straight Connector 15"/>
              <p:cNvCxnSpPr/>
              <p:nvPr userDrawn="1"/>
            </p:nvCxnSpPr>
            <p:spPr bwMode="auto">
              <a:xfrm>
                <a:off x="352301" y="447371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7" name="Straight Connector 16"/>
              <p:cNvCxnSpPr/>
              <p:nvPr userDrawn="1"/>
            </p:nvCxnSpPr>
            <p:spPr bwMode="auto">
              <a:xfrm>
                <a:off x="352301" y="476552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8" name="Straight Connector 17"/>
              <p:cNvCxnSpPr/>
              <p:nvPr userDrawn="1"/>
            </p:nvCxnSpPr>
            <p:spPr bwMode="auto">
              <a:xfrm>
                <a:off x="352301" y="505732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9" name="Straight Connector 18"/>
              <p:cNvCxnSpPr/>
              <p:nvPr userDrawn="1"/>
            </p:nvCxnSpPr>
            <p:spPr bwMode="auto">
              <a:xfrm>
                <a:off x="352301" y="534913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20" name="Straight Connector 19"/>
              <p:cNvCxnSpPr/>
              <p:nvPr userDrawn="1"/>
            </p:nvCxnSpPr>
            <p:spPr bwMode="auto">
              <a:xfrm>
                <a:off x="352301" y="564093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21" name="Straight Connector 20"/>
              <p:cNvCxnSpPr/>
              <p:nvPr userDrawn="1"/>
            </p:nvCxnSpPr>
            <p:spPr bwMode="auto">
              <a:xfrm>
                <a:off x="352301" y="593274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22" name="Straight Connector 21"/>
              <p:cNvCxnSpPr/>
              <p:nvPr userDrawn="1"/>
            </p:nvCxnSpPr>
            <p:spPr bwMode="auto">
              <a:xfrm>
                <a:off x="352301" y="6224550"/>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grpSp>
        <p:grpSp>
          <p:nvGrpSpPr>
            <p:cNvPr id="27" name="Group 26"/>
            <p:cNvGrpSpPr/>
            <p:nvPr userDrawn="1"/>
          </p:nvGrpSpPr>
          <p:grpSpPr>
            <a:xfrm>
              <a:off x="4271158" y="1555669"/>
              <a:ext cx="3621974" cy="4668881"/>
              <a:chOff x="352301" y="1555669"/>
              <a:chExt cx="3621974" cy="4668881"/>
            </a:xfrm>
          </p:grpSpPr>
          <p:cxnSp>
            <p:nvCxnSpPr>
              <p:cNvPr id="28" name="Straight Connector 27"/>
              <p:cNvCxnSpPr/>
              <p:nvPr userDrawn="1"/>
            </p:nvCxnSpPr>
            <p:spPr bwMode="auto">
              <a:xfrm>
                <a:off x="352301" y="155566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29" name="Straight Connector 28"/>
              <p:cNvCxnSpPr/>
              <p:nvPr userDrawn="1"/>
            </p:nvCxnSpPr>
            <p:spPr bwMode="auto">
              <a:xfrm>
                <a:off x="352301" y="184747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0" name="Straight Connector 29"/>
              <p:cNvCxnSpPr/>
              <p:nvPr userDrawn="1"/>
            </p:nvCxnSpPr>
            <p:spPr bwMode="auto">
              <a:xfrm>
                <a:off x="352301" y="213927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1" name="Straight Connector 30"/>
              <p:cNvCxnSpPr/>
              <p:nvPr userDrawn="1"/>
            </p:nvCxnSpPr>
            <p:spPr bwMode="auto">
              <a:xfrm>
                <a:off x="352301" y="243108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2" name="Straight Connector 31"/>
              <p:cNvCxnSpPr/>
              <p:nvPr userDrawn="1"/>
            </p:nvCxnSpPr>
            <p:spPr bwMode="auto">
              <a:xfrm>
                <a:off x="352301" y="272288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3" name="Straight Connector 32"/>
              <p:cNvCxnSpPr/>
              <p:nvPr userDrawn="1"/>
            </p:nvCxnSpPr>
            <p:spPr bwMode="auto">
              <a:xfrm>
                <a:off x="352301" y="301469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4" name="Straight Connector 33"/>
              <p:cNvCxnSpPr/>
              <p:nvPr userDrawn="1"/>
            </p:nvCxnSpPr>
            <p:spPr bwMode="auto">
              <a:xfrm>
                <a:off x="352301" y="330649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5" name="Straight Connector 34"/>
              <p:cNvCxnSpPr/>
              <p:nvPr userDrawn="1"/>
            </p:nvCxnSpPr>
            <p:spPr bwMode="auto">
              <a:xfrm>
                <a:off x="352301" y="359830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6" name="Straight Connector 35"/>
              <p:cNvCxnSpPr/>
              <p:nvPr userDrawn="1"/>
            </p:nvCxnSpPr>
            <p:spPr bwMode="auto">
              <a:xfrm>
                <a:off x="352301" y="389010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7" name="Straight Connector 36"/>
              <p:cNvCxnSpPr/>
              <p:nvPr userDrawn="1"/>
            </p:nvCxnSpPr>
            <p:spPr bwMode="auto">
              <a:xfrm>
                <a:off x="352301" y="418191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8" name="Straight Connector 37"/>
              <p:cNvCxnSpPr/>
              <p:nvPr userDrawn="1"/>
            </p:nvCxnSpPr>
            <p:spPr bwMode="auto">
              <a:xfrm>
                <a:off x="352301" y="447371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9" name="Straight Connector 38"/>
              <p:cNvCxnSpPr/>
              <p:nvPr userDrawn="1"/>
            </p:nvCxnSpPr>
            <p:spPr bwMode="auto">
              <a:xfrm>
                <a:off x="352301" y="476552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0" name="Straight Connector 39"/>
              <p:cNvCxnSpPr/>
              <p:nvPr userDrawn="1"/>
            </p:nvCxnSpPr>
            <p:spPr bwMode="auto">
              <a:xfrm>
                <a:off x="352301" y="505732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1" name="Straight Connector 40"/>
              <p:cNvCxnSpPr/>
              <p:nvPr userDrawn="1"/>
            </p:nvCxnSpPr>
            <p:spPr bwMode="auto">
              <a:xfrm>
                <a:off x="352301" y="534913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2" name="Straight Connector 41"/>
              <p:cNvCxnSpPr/>
              <p:nvPr userDrawn="1"/>
            </p:nvCxnSpPr>
            <p:spPr bwMode="auto">
              <a:xfrm>
                <a:off x="352301" y="564093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3" name="Straight Connector 42"/>
              <p:cNvCxnSpPr/>
              <p:nvPr userDrawn="1"/>
            </p:nvCxnSpPr>
            <p:spPr bwMode="auto">
              <a:xfrm>
                <a:off x="352301" y="593274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4" name="Straight Connector 43"/>
              <p:cNvCxnSpPr/>
              <p:nvPr userDrawn="1"/>
            </p:nvCxnSpPr>
            <p:spPr bwMode="auto">
              <a:xfrm>
                <a:off x="352301" y="6224550"/>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grpSp>
      </p:grpSp>
    </p:spTree>
    <p:extLst>
      <p:ext uri="{BB962C8B-B14F-4D97-AF65-F5344CB8AC3E}">
        <p14:creationId xmlns:p14="http://schemas.microsoft.com/office/powerpoint/2010/main" val="70500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sp>
        <p:nvSpPr>
          <p:cNvPr id="5" name="Rectangle 4"/>
          <p:cNvSpPr/>
          <p:nvPr userDrawn="1"/>
        </p:nvSpPr>
        <p:spPr>
          <a:xfrm>
            <a:off x="343197" y="1191369"/>
            <a:ext cx="8457606" cy="5304433"/>
          </a:xfrm>
          <a:prstGeom prst="rect">
            <a:avLst/>
          </a:prstGeom>
          <a:gradFill>
            <a:gsLst>
              <a:gs pos="63000">
                <a:schemeClr val="bg1">
                  <a:lumMod val="75000"/>
                </a:schemeClr>
              </a:gs>
              <a:gs pos="100000">
                <a:schemeClr val="bg1"/>
              </a:gs>
            </a:gsLst>
            <a:lin ang="54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93425"/>
            <a:ext cx="8229600" cy="5105400"/>
          </a:xfrm>
          <a:solidFill>
            <a:schemeClr val="bg1"/>
          </a:solidFill>
          <a:effectLst/>
        </p:spPr>
        <p:txBody>
          <a:bodyPr lIns="274320" tIns="182880" rIns="274320" bIns="182880"/>
          <a:lstStyle>
            <a:lvl1pPr marL="344488" indent="-344488">
              <a:spcBef>
                <a:spcPts val="0"/>
              </a:spcBef>
              <a:spcAft>
                <a:spcPts val="600"/>
              </a:spcAft>
              <a:buFont typeface="+mj-lt"/>
              <a:buAutoNum type="arabicPeriod"/>
              <a:defRPr/>
            </a:lvl1pPr>
            <a:lvl2pPr marL="574675" indent="-230188">
              <a:spcBef>
                <a:spcPts val="0"/>
              </a:spcBef>
              <a:spcAft>
                <a:spcPts val="600"/>
              </a:spcAft>
              <a:buClr>
                <a:schemeClr val="accent2"/>
              </a:buClr>
              <a:buSzPct val="100000"/>
              <a:buFont typeface="+mj-lt"/>
              <a:buAutoNum type="alphaLcPeriod"/>
              <a:defRPr/>
            </a:lvl2pPr>
            <a:lvl3pPr marL="855663" indent="-285750">
              <a:spcBef>
                <a:spcPts val="0"/>
              </a:spcBef>
              <a:spcAft>
                <a:spcPts val="600"/>
              </a:spcAft>
              <a:buClr>
                <a:srgbClr val="00B050"/>
              </a:buClr>
              <a:buFont typeface="+mj-lt"/>
              <a:buAutoNum type="arabicPeriod"/>
              <a:defRPr/>
            </a:lvl3pPr>
            <a:lvl4pPr marL="1081088" indent="-225425">
              <a:spcBef>
                <a:spcPts val="0"/>
              </a:spcBef>
              <a:spcAft>
                <a:spcPts val="600"/>
              </a:spcAft>
              <a:buClr>
                <a:schemeClr val="accent2"/>
              </a:buClr>
              <a:buSzPct val="100000"/>
              <a:buFont typeface="+mj-lt"/>
              <a:buAutoNum type="alphaLcPeriod"/>
              <a:defRPr/>
            </a:lvl4pPr>
            <a:lvl5pPr marL="1317625" indent="-236538">
              <a:spcBef>
                <a:spcPts val="0"/>
              </a:spcBef>
              <a:spcAft>
                <a:spcPts val="600"/>
              </a:spcAft>
              <a:buClr>
                <a:srgbClr val="00B050"/>
              </a:buClr>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3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608" y="246888"/>
            <a:ext cx="71289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lgn="l" eaLnBrk="0" fontAlgn="base" hangingPunct="0">
              <a:spcBef>
                <a:spcPct val="50000"/>
              </a:spcBef>
              <a:spcAft>
                <a:spcPct val="0"/>
              </a:spcAft>
            </a:pPr>
            <a:r>
              <a:rPr lang="en-US" dirty="0"/>
              <a:t>Click to edit Master title style</a:t>
            </a:r>
          </a:p>
        </p:txBody>
      </p:sp>
      <p:sp>
        <p:nvSpPr>
          <p:cNvPr id="3" name="Text Placeholder 2"/>
          <p:cNvSpPr>
            <a:spLocks noGrp="1"/>
          </p:cNvSpPr>
          <p:nvPr>
            <p:ph type="body" idx="1"/>
          </p:nvPr>
        </p:nvSpPr>
        <p:spPr>
          <a:xfrm>
            <a:off x="457200" y="1435396"/>
            <a:ext cx="8229600" cy="469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60288"/>
            <a:ext cx="9144000" cy="297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b="1" dirty="0">
              <a:solidFill>
                <a:prstClr val="white"/>
              </a:solidFill>
            </a:endParaRPr>
          </a:p>
        </p:txBody>
      </p:sp>
      <p:sp>
        <p:nvSpPr>
          <p:cNvPr id="8" name="Text Box 12"/>
          <p:cNvSpPr txBox="1">
            <a:spLocks noChangeArrowheads="1"/>
          </p:cNvSpPr>
          <p:nvPr userDrawn="1"/>
        </p:nvSpPr>
        <p:spPr bwMode="auto">
          <a:xfrm>
            <a:off x="1" y="6567057"/>
            <a:ext cx="1799771" cy="292077"/>
          </a:xfrm>
          <a:prstGeom prst="rect">
            <a:avLst/>
          </a:prstGeom>
          <a:noFill/>
          <a:ln w="9525">
            <a:noFill/>
            <a:miter lim="800000"/>
            <a:headEnd/>
            <a:tailEnd/>
          </a:ln>
          <a:effectLst/>
        </p:spPr>
        <p:txBody>
          <a:bodyPr wrap="square" anchor="ctr" anchorCtr="0">
            <a:noAutofit/>
          </a:bodyPr>
          <a:lstStyle/>
          <a:p>
            <a:pPr eaLnBrk="0" fontAlgn="base" hangingPunct="0">
              <a:spcBef>
                <a:spcPct val="0"/>
              </a:spcBef>
              <a:spcAft>
                <a:spcPct val="0"/>
              </a:spcAft>
              <a:defRPr/>
            </a:pPr>
            <a:r>
              <a:rPr lang="en-US" sz="800" dirty="0">
                <a:solidFill>
                  <a:prstClr val="black">
                    <a:lumMod val="65000"/>
                    <a:lumOff val="35000"/>
                  </a:prstClr>
                </a:solidFill>
              </a:rPr>
              <a:t>© 2017 A-P-T Research, Inc.</a:t>
            </a:r>
            <a:endParaRPr lang="en-US" sz="1400" b="1" dirty="0">
              <a:solidFill>
                <a:prstClr val="black">
                  <a:lumMod val="65000"/>
                  <a:lumOff val="35000"/>
                </a:prstClr>
              </a:solidFill>
            </a:endParaRPr>
          </a:p>
        </p:txBody>
      </p:sp>
      <p:sp>
        <p:nvSpPr>
          <p:cNvPr id="9" name="Text Box 14"/>
          <p:cNvSpPr txBox="1">
            <a:spLocks noChangeArrowheads="1"/>
          </p:cNvSpPr>
          <p:nvPr userDrawn="1"/>
        </p:nvSpPr>
        <p:spPr bwMode="auto">
          <a:xfrm>
            <a:off x="7726364" y="6567057"/>
            <a:ext cx="1417637" cy="290945"/>
          </a:xfrm>
          <a:prstGeom prst="rect">
            <a:avLst/>
          </a:prstGeom>
          <a:noFill/>
          <a:ln>
            <a:noFill/>
          </a:ln>
        </p:spPr>
        <p:txBody>
          <a:bodyPr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fontAlgn="base">
              <a:spcBef>
                <a:spcPct val="50000"/>
              </a:spcBef>
              <a:spcAft>
                <a:spcPct val="0"/>
              </a:spcAft>
            </a:pPr>
            <a:r>
              <a:rPr lang="en-US" altLang="en-US" sz="800" b="0" dirty="0">
                <a:solidFill>
                  <a:prstClr val="black">
                    <a:lumMod val="65000"/>
                    <a:lumOff val="35000"/>
                  </a:prstClr>
                </a:solidFill>
              </a:rPr>
              <a:t>T-19-01002 | </a:t>
            </a:r>
            <a:fld id="{F4C137C3-515E-4F2F-9299-727C93093B78}" type="slidenum">
              <a:rPr lang="en-US" altLang="en-US" sz="800" b="0" smtClean="0">
                <a:solidFill>
                  <a:prstClr val="black">
                    <a:lumMod val="65000"/>
                    <a:lumOff val="35000"/>
                  </a:prstClr>
                </a:solidFill>
              </a:rPr>
              <a:pPr algn="r" fontAlgn="base">
                <a:spcBef>
                  <a:spcPct val="50000"/>
                </a:spcBef>
                <a:spcAft>
                  <a:spcPct val="0"/>
                </a:spcAft>
              </a:pPr>
              <a:t>‹#›</a:t>
            </a:fld>
            <a:endParaRPr lang="en-US" altLang="en-US" sz="800" b="0" dirty="0">
              <a:solidFill>
                <a:prstClr val="black">
                  <a:lumMod val="65000"/>
                  <a:lumOff val="35000"/>
                </a:prstClr>
              </a:solidFill>
            </a:endParaRPr>
          </a:p>
        </p:txBody>
      </p:sp>
    </p:spTree>
    <p:extLst>
      <p:ext uri="{BB962C8B-B14F-4D97-AF65-F5344CB8AC3E}">
        <p14:creationId xmlns:p14="http://schemas.microsoft.com/office/powerpoint/2010/main" val="341102042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914400" rtl="0" eaLnBrk="1" latinLnBrk="0" hangingPunct="1">
        <a:spcBef>
          <a:spcPct val="0"/>
        </a:spcBef>
        <a:buNone/>
        <a:defRPr lang="en-US" sz="2400" b="1" kern="1200" dirty="0" smtClean="0">
          <a:solidFill>
            <a:schemeClr val="bg1"/>
          </a:solidFill>
          <a:latin typeface="+mj-lt"/>
          <a:ea typeface="+mj-ea"/>
          <a:cs typeface="+mj-cs"/>
        </a:defRPr>
      </a:lvl1pPr>
    </p:titleStyle>
    <p:bodyStyle>
      <a:lvl1pPr marL="233363" indent="-233363" algn="l" defTabSz="914400" rtl="0" eaLnBrk="1" latinLnBrk="0" hangingPunct="1">
        <a:spcBef>
          <a:spcPts val="0"/>
        </a:spcBef>
        <a:spcAft>
          <a:spcPts val="600"/>
        </a:spcAft>
        <a:buClr>
          <a:schemeClr val="accent3">
            <a:lumMod val="75000"/>
          </a:schemeClr>
        </a:buClr>
        <a:buFont typeface="Wingdings" panose="05000000000000000000" pitchFamily="2" charset="2"/>
        <a:buChar char="§"/>
        <a:defRPr lang="en-US" sz="2000" kern="1200" dirty="0" smtClean="0">
          <a:solidFill>
            <a:schemeClr val="tx1">
              <a:lumMod val="75000"/>
              <a:lumOff val="25000"/>
            </a:schemeClr>
          </a:solidFill>
          <a:latin typeface="+mn-lt"/>
          <a:ea typeface="+mn-ea"/>
          <a:cs typeface="+mn-cs"/>
        </a:defRPr>
      </a:lvl1pPr>
      <a:lvl2pPr marL="457200" indent="-223838" algn="l" defTabSz="914400" rtl="0" eaLnBrk="1" latinLnBrk="0" hangingPunct="1">
        <a:spcBef>
          <a:spcPts val="0"/>
        </a:spcBef>
        <a:spcAft>
          <a:spcPts val="600"/>
        </a:spcAft>
        <a:buClr>
          <a:schemeClr val="accent1"/>
        </a:buClr>
        <a:buSzPct val="60000"/>
        <a:buFont typeface="Arial" panose="020B0604020202020204" pitchFamily="34" charset="0"/>
        <a:buChar char="►"/>
        <a:defRPr sz="1800" kern="1200">
          <a:solidFill>
            <a:schemeClr val="tx1">
              <a:lumMod val="75000"/>
              <a:lumOff val="25000"/>
            </a:schemeClr>
          </a:solidFill>
          <a:latin typeface="+mn-lt"/>
          <a:ea typeface="+mn-ea"/>
          <a:cs typeface="+mn-cs"/>
        </a:defRPr>
      </a:lvl2pPr>
      <a:lvl3pPr marL="627063" indent="-169863" algn="l" defTabSz="914400" rtl="0" eaLnBrk="1" latinLnBrk="0" hangingPunct="1">
        <a:spcBef>
          <a:spcPts val="0"/>
        </a:spcBef>
        <a:spcAft>
          <a:spcPts val="600"/>
        </a:spcAft>
        <a:buClr>
          <a:schemeClr val="accent3"/>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96925" indent="-169863" algn="l" defTabSz="914400" rtl="0" eaLnBrk="1" latinLnBrk="0" hangingPunct="1">
        <a:spcBef>
          <a:spcPts val="0"/>
        </a:spcBef>
        <a:spcAft>
          <a:spcPts val="600"/>
        </a:spcAft>
        <a:buClr>
          <a:schemeClr val="accent6"/>
        </a:buClr>
        <a:buSzPct val="60000"/>
        <a:buFont typeface="Arial" panose="020B0604020202020204" pitchFamily="34" charset="0"/>
        <a:buChar char="►"/>
        <a:defRPr sz="1600" kern="1200">
          <a:solidFill>
            <a:schemeClr val="tx1">
              <a:lumMod val="75000"/>
              <a:lumOff val="25000"/>
            </a:schemeClr>
          </a:solidFill>
          <a:latin typeface="+mn-lt"/>
          <a:ea typeface="+mn-ea"/>
          <a:cs typeface="+mn-cs"/>
        </a:defRPr>
      </a:lvl4pPr>
      <a:lvl5pPr marL="966788" indent="-169863" algn="l" defTabSz="914400" rtl="0" eaLnBrk="1" latinLnBrk="0" hangingPunct="1">
        <a:spcBef>
          <a:spcPts val="0"/>
        </a:spcBef>
        <a:spcAft>
          <a:spcPts val="600"/>
        </a:spcAft>
        <a:buClr>
          <a:schemeClr val="accent4"/>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weibull.com/hotwire/issue98/relbasics98fig4.ht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reliabilityanalyticstoolkit.appspot.co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reliabilityanalyticstoolkit.appspot.com/binomial_confidence_details" TargetMode="External"/><Relationship Id="rId4" Type="http://schemas.openxmlformats.org/officeDocument/2006/relationships/image" Target="../media/image26.gif"/></Relationships>
</file>

<file path=ppt/slides/_rels/slide6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reliabilityanalyticstoolkit.appspot.com/binomial_confidence_details" TargetMode="External"/><Relationship Id="rId4" Type="http://schemas.openxmlformats.org/officeDocument/2006/relationships/image" Target="../media/image28.gi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www.reliabilityanalytics.com/blog/2011/10/09/reliability-allocation/" TargetMode="External"/><Relationship Id="rId5" Type="http://schemas.openxmlformats.org/officeDocument/2006/relationships/image" Target="../media/image32.png"/><Relationship Id="rId4" Type="http://schemas.openxmlformats.org/officeDocument/2006/relationships/hyperlink" Target="http://www.reliabilityanalytics.com/blog/wp-content/uploads/2011/10/agree_allocation6.png"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www.reliabilityanalytics.com/blog/2011/10/09/reliability-allocation/"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www.reliabilityanalytics.com/blog/2011/10/09/reliability-alloc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http://www.reliabilityanalytics.com/blog/2011/10/09/reliability-allocation/"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7.gif"/><Relationship Id="rId7" Type="http://schemas.openxmlformats.org/officeDocument/2006/relationships/hyperlink" Target="http://reliabilityanalyticstoolkit.appspot.com/confidence_limits_exponential_distribution"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gif"/></Relationships>
</file>

<file path=ppt/slides/_rels/slide8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40.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4549914"/>
            <a:ext cx="4953000" cy="276999"/>
          </a:xfrm>
          <a:prstGeom prst="rect">
            <a:avLst/>
          </a:prstGeom>
        </p:spPr>
        <p:txBody>
          <a:bodyPr wrap="square">
            <a:spAutoFit/>
          </a:bodyPr>
          <a:lstStyle/>
          <a:p>
            <a:pPr algn="ctr"/>
            <a:endParaRPr lang="en-US" altLang="en-US" sz="1200" b="1" dirty="0">
              <a:latin typeface="Calibri" panose="020F0502020204030204" pitchFamily="34" charset="0"/>
            </a:endParaRPr>
          </a:p>
        </p:txBody>
      </p:sp>
      <p:sp>
        <p:nvSpPr>
          <p:cNvPr id="3" name="Title 2"/>
          <p:cNvSpPr>
            <a:spLocks noGrp="1"/>
          </p:cNvSpPr>
          <p:nvPr>
            <p:ph type="ctrTitle"/>
          </p:nvPr>
        </p:nvSpPr>
        <p:spPr>
          <a:xfrm>
            <a:off x="1757780" y="2640091"/>
            <a:ext cx="6764428" cy="923330"/>
          </a:xfrm>
        </p:spPr>
        <p:txBody>
          <a:bodyPr anchor="ctr"/>
          <a:lstStyle/>
          <a:p>
            <a:pPr>
              <a:lnSpc>
                <a:spcPct val="100000"/>
              </a:lnSpc>
            </a:pPr>
            <a:r>
              <a:rPr lang="en-US" sz="2000" dirty="0"/>
              <a:t>An overview of Reliability Engineering</a:t>
            </a:r>
            <a:br>
              <a:rPr lang="en-US" sz="2000" dirty="0"/>
            </a:br>
            <a:r>
              <a:rPr lang="en-US" sz="2000" dirty="0"/>
              <a:t>Tools and techniques</a:t>
            </a:r>
          </a:p>
        </p:txBody>
      </p:sp>
      <p:sp>
        <p:nvSpPr>
          <p:cNvPr id="6" name="TextBox 5"/>
          <p:cNvSpPr txBox="1"/>
          <p:nvPr/>
        </p:nvSpPr>
        <p:spPr>
          <a:xfrm>
            <a:off x="4407408" y="893778"/>
            <a:ext cx="4114800" cy="1477328"/>
          </a:xfrm>
          <a:prstGeom prst="rect">
            <a:avLst/>
          </a:prstGeom>
          <a:noFill/>
        </p:spPr>
        <p:txBody>
          <a:bodyPr wrap="square" rtlCol="0">
            <a:spAutoFit/>
          </a:bodyPr>
          <a:lstStyle/>
          <a:p>
            <a:pPr algn="r"/>
            <a:r>
              <a:rPr lang="en-US" sz="1600" dirty="0">
                <a:solidFill>
                  <a:schemeClr val="tx1">
                    <a:lumMod val="75000"/>
                    <a:lumOff val="25000"/>
                  </a:schemeClr>
                </a:solidFill>
              </a:rPr>
              <a:t>Fayssal M. Safie, Ph. D.,</a:t>
            </a:r>
            <a:br>
              <a:rPr lang="en-US" sz="1600" dirty="0">
                <a:solidFill>
                  <a:schemeClr val="tx1">
                    <a:lumMod val="75000"/>
                    <a:lumOff val="25000"/>
                  </a:schemeClr>
                </a:solidFill>
              </a:rPr>
            </a:br>
            <a:r>
              <a:rPr lang="en-US" sz="1400" dirty="0">
                <a:solidFill>
                  <a:schemeClr val="tx1">
                    <a:lumMod val="75000"/>
                    <a:lumOff val="25000"/>
                  </a:schemeClr>
                </a:solidFill>
              </a:rPr>
              <a:t>A-P-T Research, Inc.</a:t>
            </a:r>
            <a:br>
              <a:rPr lang="en-US" sz="1400" dirty="0">
                <a:solidFill>
                  <a:schemeClr val="tx1">
                    <a:lumMod val="75000"/>
                    <a:lumOff val="25000"/>
                  </a:schemeClr>
                </a:solidFill>
              </a:rPr>
            </a:br>
            <a:br>
              <a:rPr lang="en-US" dirty="0">
                <a:solidFill>
                  <a:schemeClr val="tx1">
                    <a:lumMod val="75000"/>
                    <a:lumOff val="25000"/>
                  </a:schemeClr>
                </a:solidFill>
              </a:rPr>
            </a:br>
            <a:r>
              <a:rPr lang="en-US" sz="1400" dirty="0">
                <a:solidFill>
                  <a:schemeClr val="tx1">
                    <a:lumMod val="75000"/>
                    <a:lumOff val="25000"/>
                  </a:schemeClr>
                </a:solidFill>
              </a:rPr>
              <a:t>RAM XVII Workshop Tutorial </a:t>
            </a:r>
            <a:br>
              <a:rPr lang="en-US" sz="1400" dirty="0">
                <a:solidFill>
                  <a:schemeClr val="tx1">
                    <a:lumMod val="75000"/>
                    <a:lumOff val="25000"/>
                  </a:schemeClr>
                </a:solidFill>
              </a:rPr>
            </a:br>
            <a:r>
              <a:rPr lang="en-US" sz="1400" dirty="0">
                <a:solidFill>
                  <a:schemeClr val="tx1">
                    <a:lumMod val="75000"/>
                    <a:lumOff val="25000"/>
                  </a:schemeClr>
                </a:solidFill>
              </a:rPr>
              <a:t>Huntsville, Alabama</a:t>
            </a:r>
            <a:br>
              <a:rPr lang="en-US" sz="1400" dirty="0">
                <a:solidFill>
                  <a:schemeClr val="tx1">
                    <a:lumMod val="75000"/>
                    <a:lumOff val="25000"/>
                  </a:schemeClr>
                </a:solidFill>
              </a:rPr>
            </a:br>
            <a:r>
              <a:rPr lang="en-US" sz="1400" dirty="0">
                <a:solidFill>
                  <a:schemeClr val="tx1">
                    <a:lumMod val="75000"/>
                    <a:lumOff val="25000"/>
                  </a:schemeClr>
                </a:solidFill>
              </a:rPr>
              <a:t>November 5-6, 2025</a:t>
            </a:r>
          </a:p>
        </p:txBody>
      </p:sp>
    </p:spTree>
    <p:extLst>
      <p:ext uri="{BB962C8B-B14F-4D97-AF65-F5344CB8AC3E}">
        <p14:creationId xmlns:p14="http://schemas.microsoft.com/office/powerpoint/2010/main" val="334729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Design Reliability</a:t>
            </a:r>
            <a:br>
              <a:rPr lang="en-US" dirty="0"/>
            </a:br>
            <a:r>
              <a:rPr lang="en-US" dirty="0"/>
              <a:t>The Challenger Accident</a:t>
            </a:r>
          </a:p>
        </p:txBody>
      </p:sp>
      <p:sp>
        <p:nvSpPr>
          <p:cNvPr id="11" name="Content Placeholder 10"/>
          <p:cNvSpPr>
            <a:spLocks noGrp="1"/>
          </p:cNvSpPr>
          <p:nvPr>
            <p:ph sz="half" idx="1"/>
          </p:nvPr>
        </p:nvSpPr>
        <p:spPr/>
        <p:txBody>
          <a:bodyPr/>
          <a:lstStyle/>
          <a:p>
            <a:pPr marL="0" indent="0">
              <a:buNone/>
            </a:pPr>
            <a:r>
              <a:rPr lang="en-US" b="1" i="1" dirty="0">
                <a:solidFill>
                  <a:schemeClr val="accent2"/>
                </a:solidFill>
              </a:rPr>
              <a:t>Causes and </a:t>
            </a:r>
            <a:br>
              <a:rPr lang="en-US" b="1" i="1" dirty="0">
                <a:solidFill>
                  <a:schemeClr val="accent2"/>
                </a:solidFill>
              </a:rPr>
            </a:br>
            <a:r>
              <a:rPr lang="en-US" b="1" i="1" dirty="0">
                <a:solidFill>
                  <a:schemeClr val="accent2"/>
                </a:solidFill>
              </a:rPr>
              <a:t>Contributing Factors </a:t>
            </a:r>
          </a:p>
          <a:p>
            <a:r>
              <a:rPr lang="en-US" dirty="0"/>
              <a:t>The zinc chromate putty frequently failed and permitted the gas to erode the primary O-rings.</a:t>
            </a:r>
          </a:p>
          <a:p>
            <a:r>
              <a:rPr lang="en-US" dirty="0"/>
              <a:t>The particular material used in the manufacture of the shuttle O-rings was the wrong material to use at low temperatures.</a:t>
            </a:r>
          </a:p>
          <a:p>
            <a:r>
              <a:rPr lang="en-US" dirty="0"/>
              <a:t>Elastomers become brittle at low temperatures.</a:t>
            </a:r>
          </a:p>
          <a:p>
            <a:endParaRPr lang="en-US" dirty="0"/>
          </a:p>
        </p:txBody>
      </p:sp>
      <p:pic>
        <p:nvPicPr>
          <p:cNvPr id="1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883982" y="1446213"/>
            <a:ext cx="3567035" cy="4679950"/>
          </a:xfrm>
        </p:spPr>
      </p:pic>
    </p:spTree>
    <p:extLst>
      <p:ext uri="{BB962C8B-B14F-4D97-AF65-F5344CB8AC3E}">
        <p14:creationId xmlns:p14="http://schemas.microsoft.com/office/powerpoint/2010/main" val="309979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62222"/>
            <a:ext cx="7128918" cy="830997"/>
          </a:xfrm>
        </p:spPr>
        <p:txBody>
          <a:bodyPr/>
          <a:lstStyle/>
          <a:p>
            <a:r>
              <a:rPr lang="en-US" dirty="0"/>
              <a:t>Process Reliability</a:t>
            </a:r>
            <a:br>
              <a:rPr lang="en-US" dirty="0"/>
            </a:br>
            <a:r>
              <a:rPr lang="en-US" dirty="0"/>
              <a:t>The Columbia Accident</a:t>
            </a:r>
          </a:p>
        </p:txBody>
      </p:sp>
      <p:sp>
        <p:nvSpPr>
          <p:cNvPr id="3" name="Content Placeholder 2"/>
          <p:cNvSpPr>
            <a:spLocks noGrp="1"/>
          </p:cNvSpPr>
          <p:nvPr>
            <p:ph idx="1"/>
          </p:nvPr>
        </p:nvSpPr>
        <p:spPr>
          <a:xfrm>
            <a:off x="457200" y="1285270"/>
            <a:ext cx="8229600" cy="4690768"/>
          </a:xfrm>
        </p:spPr>
        <p:txBody>
          <a:bodyPr/>
          <a:lstStyle/>
          <a:p>
            <a:pPr marL="0" indent="0">
              <a:buNone/>
            </a:pPr>
            <a:r>
              <a:rPr lang="en-US" b="1" i="1" dirty="0">
                <a:solidFill>
                  <a:schemeClr val="accent2"/>
                </a:solidFill>
              </a:rPr>
              <a:t>Causes and Contributing Factors </a:t>
            </a:r>
          </a:p>
          <a:p>
            <a:r>
              <a:rPr lang="en-US" sz="1600" dirty="0"/>
              <a:t>Breach in the Thermal Protection System caused by the left bipod ramp insulation foam striking the left wing leading edge. </a:t>
            </a:r>
          </a:p>
          <a:p>
            <a:r>
              <a:rPr lang="en-US" sz="1600" dirty="0"/>
              <a:t>There were </a:t>
            </a:r>
            <a:r>
              <a:rPr lang="en-US" sz="1600" u="sng" dirty="0"/>
              <a:t>large gaps in NASA’s knowledge</a:t>
            </a:r>
            <a:r>
              <a:rPr lang="en-US" sz="1600" dirty="0"/>
              <a:t> about the foam. </a:t>
            </a:r>
          </a:p>
          <a:p>
            <a:r>
              <a:rPr lang="en-US" sz="1600" dirty="0"/>
              <a:t>Dissections of foam revealed subsurface flaws and defects as contributing to the loss of foam.</a:t>
            </a:r>
          </a:p>
          <a:p>
            <a:pPr lvl="1"/>
            <a:endParaRPr lang="en-US" sz="1600" dirty="0"/>
          </a:p>
          <a:p>
            <a:endParaRPr lang="en-US" sz="1800" dirty="0"/>
          </a:p>
        </p:txBody>
      </p:sp>
      <p:grpSp>
        <p:nvGrpSpPr>
          <p:cNvPr id="7" name="Group 6"/>
          <p:cNvGrpSpPr/>
          <p:nvPr/>
        </p:nvGrpSpPr>
        <p:grpSpPr>
          <a:xfrm>
            <a:off x="877906" y="3590611"/>
            <a:ext cx="7388189" cy="2560320"/>
            <a:chOff x="683043" y="3740737"/>
            <a:chExt cx="7388189" cy="2560320"/>
          </a:xfrm>
        </p:grpSpPr>
        <p:pic>
          <p:nvPicPr>
            <p:cNvPr id="6" name="Picture 2" descr="Two photo views showing location of the bipod ramp foam."/>
            <p:cNvPicPr>
              <a:picLocks noChangeAspect="1" noChangeArrowheads="1"/>
            </p:cNvPicPr>
            <p:nvPr/>
          </p:nvPicPr>
          <p:blipFill>
            <a:blip r:embed="rId3" cstate="print"/>
            <a:stretch>
              <a:fillRect/>
            </a:stretch>
          </p:blipFill>
          <p:spPr bwMode="auto">
            <a:xfrm>
              <a:off x="683043" y="3740737"/>
              <a:ext cx="2642356" cy="2560320"/>
            </a:xfrm>
            <a:prstGeom prst="rect">
              <a:avLst/>
            </a:prstGeom>
            <a:noFill/>
            <a:ln>
              <a:solidFill>
                <a:schemeClr val="bg1">
                  <a:lumMod val="50000"/>
                </a:schemeClr>
              </a:solidFill>
            </a:ln>
          </p:spPr>
        </p:pic>
        <p:pic>
          <p:nvPicPr>
            <p:cNvPr id="8" name="Picture 7" descr="Photo of the right wing of Atlantis (STS-45).  People are seen standing and working under the wing's lower surface."/>
            <p:cNvPicPr>
              <a:picLocks noChangeAspect="1"/>
            </p:cNvPicPr>
            <p:nvPr/>
          </p:nvPicPr>
          <p:blipFill>
            <a:blip r:embed="rId4" cstate="print"/>
            <a:stretch>
              <a:fillRect/>
            </a:stretch>
          </p:blipFill>
          <p:spPr>
            <a:xfrm>
              <a:off x="3451074" y="3740737"/>
              <a:ext cx="2385866" cy="2560320"/>
            </a:xfrm>
            <a:prstGeom prst="rect">
              <a:avLst/>
            </a:prstGeom>
            <a:ln>
              <a:solidFill>
                <a:schemeClr val="bg1">
                  <a:lumMod val="50000"/>
                </a:schemeClr>
              </a:solidFill>
            </a:ln>
          </p:spPr>
        </p:pic>
        <p:pic>
          <p:nvPicPr>
            <p:cNvPr id="11" name="Picture 2" descr="Picture of Shuttle launch"/>
            <p:cNvPicPr>
              <a:picLocks noChangeAspect="1" noChangeArrowheads="1"/>
            </p:cNvPicPr>
            <p:nvPr/>
          </p:nvPicPr>
          <p:blipFill>
            <a:blip r:embed="rId5" cstate="print"/>
            <a:srcRect/>
            <a:stretch>
              <a:fillRect/>
            </a:stretch>
          </p:blipFill>
          <p:spPr bwMode="auto">
            <a:xfrm>
              <a:off x="5955428" y="3740737"/>
              <a:ext cx="2115804" cy="2560320"/>
            </a:xfrm>
            <a:prstGeom prst="rect">
              <a:avLst/>
            </a:prstGeom>
            <a:noFill/>
            <a:ln w="9525">
              <a:solidFill>
                <a:schemeClr val="bg1">
                  <a:lumMod val="50000"/>
                </a:schemeClr>
              </a:solidFill>
              <a:miter lim="800000"/>
              <a:headEnd/>
              <a:tailEnd/>
            </a:ln>
            <a:effectLst/>
          </p:spPr>
        </p:pic>
      </p:grpSp>
    </p:spTree>
    <p:extLst>
      <p:ext uri="{BB962C8B-B14F-4D97-AF65-F5344CB8AC3E}">
        <p14:creationId xmlns:p14="http://schemas.microsoft.com/office/powerpoint/2010/main" val="428778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Reliability Check List</a:t>
            </a:r>
          </a:p>
        </p:txBody>
      </p:sp>
      <p:sp>
        <p:nvSpPr>
          <p:cNvPr id="3" name="Content Placeholder 2"/>
          <p:cNvSpPr>
            <a:spLocks noGrp="1"/>
          </p:cNvSpPr>
          <p:nvPr>
            <p:ph sz="half" idx="1"/>
          </p:nvPr>
        </p:nvSpPr>
        <p:spPr>
          <a:xfrm>
            <a:off x="457199" y="1815152"/>
            <a:ext cx="4524233" cy="4311011"/>
          </a:xfrm>
        </p:spPr>
        <p:txBody>
          <a:bodyPr>
            <a:noAutofit/>
          </a:bodyPr>
          <a:lstStyle/>
          <a:p>
            <a:r>
              <a:rPr lang="en-US" sz="1600" b="1" dirty="0"/>
              <a:t>Design Reliability</a:t>
            </a:r>
          </a:p>
          <a:p>
            <a:pPr lvl="1"/>
            <a:r>
              <a:rPr lang="en-US" sz="1600" dirty="0"/>
              <a:t>Do we understand the design drivers?</a:t>
            </a:r>
          </a:p>
          <a:p>
            <a:pPr lvl="1"/>
            <a:r>
              <a:rPr lang="en-US" sz="1600" dirty="0"/>
              <a:t>Do we understand the design uncertainties?</a:t>
            </a:r>
          </a:p>
          <a:p>
            <a:pPr lvl="1"/>
            <a:r>
              <a:rPr lang="en-US" sz="1600" dirty="0"/>
              <a:t>Do we understand the physics of failure?</a:t>
            </a:r>
          </a:p>
          <a:p>
            <a:pPr lvl="1"/>
            <a:r>
              <a:rPr lang="en-US" sz="1600" dirty="0"/>
              <a:t>Do we understand the failure causes?</a:t>
            </a:r>
          </a:p>
          <a:p>
            <a:pPr lvl="1"/>
            <a:r>
              <a:rPr lang="en-US" sz="1600" dirty="0"/>
              <a:t>Do we have the right design margins?</a:t>
            </a:r>
          </a:p>
          <a:p>
            <a:r>
              <a:rPr lang="en-US" sz="1600" b="1" dirty="0"/>
              <a:t>Process Reliability </a:t>
            </a:r>
          </a:p>
          <a:p>
            <a:pPr lvl="1"/>
            <a:r>
              <a:rPr lang="en-US" sz="1600" dirty="0"/>
              <a:t>Is the process capable of building the tolerances?</a:t>
            </a:r>
          </a:p>
          <a:p>
            <a:pPr lvl="1"/>
            <a:r>
              <a:rPr lang="en-US" sz="1600" dirty="0"/>
              <a:t>Do we have process uniformity?</a:t>
            </a:r>
          </a:p>
          <a:p>
            <a:pPr lvl="1"/>
            <a:r>
              <a:rPr lang="en-US" sz="1600" dirty="0"/>
              <a:t>Do we have process control?</a:t>
            </a:r>
          </a:p>
        </p:txBody>
      </p:sp>
      <p:sp>
        <p:nvSpPr>
          <p:cNvPr id="4" name="Content Placeholder 3"/>
          <p:cNvSpPr>
            <a:spLocks noGrp="1"/>
          </p:cNvSpPr>
          <p:nvPr>
            <p:ph sz="half" idx="2"/>
          </p:nvPr>
        </p:nvSpPr>
        <p:spPr>
          <a:xfrm>
            <a:off x="5063318" y="1815152"/>
            <a:ext cx="3623481" cy="4311011"/>
          </a:xfrm>
        </p:spPr>
        <p:txBody>
          <a:bodyPr>
            <a:noAutofit/>
          </a:bodyPr>
          <a:lstStyle/>
          <a:p>
            <a:r>
              <a:rPr lang="en-US" sz="1600" b="1" dirty="0"/>
              <a:t>Reliability Analysis and Testing</a:t>
            </a:r>
          </a:p>
          <a:p>
            <a:pPr lvl="1"/>
            <a:r>
              <a:rPr lang="en-US" sz="1600" dirty="0"/>
              <a:t>Have we done a timely FMEA consistent with design timeline?</a:t>
            </a:r>
          </a:p>
          <a:p>
            <a:pPr lvl="1"/>
            <a:r>
              <a:rPr lang="en-US" sz="1600" dirty="0"/>
              <a:t>Do reliability predictions support the goals and requirements of the program?</a:t>
            </a:r>
          </a:p>
          <a:p>
            <a:pPr lvl="1"/>
            <a:r>
              <a:rPr lang="en-US" sz="1600" dirty="0"/>
              <a:t>Have we done enough reliability testing and demonstration to support the design?</a:t>
            </a:r>
          </a:p>
          <a:p>
            <a:r>
              <a:rPr lang="en-US" sz="1600" b="1" dirty="0"/>
              <a:t>Systems Engineering </a:t>
            </a:r>
          </a:p>
          <a:p>
            <a:pPr lvl="1"/>
            <a:r>
              <a:rPr lang="en-US" sz="1600" dirty="0"/>
              <a:t>Do we understand the requirements?</a:t>
            </a:r>
          </a:p>
          <a:p>
            <a:pPr lvl="1"/>
            <a:r>
              <a:rPr lang="en-US" sz="1600" dirty="0"/>
              <a:t>Are we part of system integrated analysis environment?</a:t>
            </a:r>
          </a:p>
        </p:txBody>
      </p:sp>
      <p:sp>
        <p:nvSpPr>
          <p:cNvPr id="15" name="Content Placeholder 2"/>
          <p:cNvSpPr txBox="1">
            <a:spLocks/>
          </p:cNvSpPr>
          <p:nvPr/>
        </p:nvSpPr>
        <p:spPr>
          <a:xfrm>
            <a:off x="486573" y="1337876"/>
            <a:ext cx="8168185" cy="400110"/>
          </a:xfrm>
          <a:prstGeom prst="rect">
            <a:avLst/>
          </a:prstGeom>
        </p:spPr>
        <p:txBody>
          <a:bodyPr vert="horz" lIns="91440" tIns="45720" rIns="91440" bIns="45720" rtlCol="0">
            <a:spAutoFit/>
          </a:bodyPr>
          <a:lstStyle>
            <a:lvl1pPr marL="233363" indent="-233363" algn="l" defTabSz="914400" rtl="0" eaLnBrk="1" latinLnBrk="0" hangingPunct="1">
              <a:spcBef>
                <a:spcPts val="0"/>
              </a:spcBef>
              <a:spcAft>
                <a:spcPts val="600"/>
              </a:spcAft>
              <a:buClr>
                <a:schemeClr val="accent3">
                  <a:lumMod val="75000"/>
                </a:schemeClr>
              </a:buClr>
              <a:buFont typeface="Wingdings" panose="05000000000000000000" pitchFamily="2" charset="2"/>
              <a:buChar char="§"/>
              <a:defRPr lang="en-US" sz="2000" kern="1200">
                <a:solidFill>
                  <a:schemeClr val="tx1">
                    <a:lumMod val="75000"/>
                    <a:lumOff val="25000"/>
                  </a:schemeClr>
                </a:solidFill>
                <a:latin typeface="+mn-lt"/>
                <a:ea typeface="+mn-ea"/>
                <a:cs typeface="+mn-cs"/>
              </a:defRPr>
            </a:lvl1pPr>
            <a:lvl2pPr marL="457200" indent="-223838" algn="l" defTabSz="914400" rtl="0" eaLnBrk="1" latinLnBrk="0" hangingPunct="1">
              <a:spcBef>
                <a:spcPts val="0"/>
              </a:spcBef>
              <a:spcAft>
                <a:spcPts val="600"/>
              </a:spcAft>
              <a:buClr>
                <a:schemeClr val="accent1"/>
              </a:buClr>
              <a:buSzPct val="60000"/>
              <a:buFont typeface="Arial" panose="020B0604020202020204" pitchFamily="34" charset="0"/>
              <a:buChar char="►"/>
              <a:defRPr sz="1800" kern="1200">
                <a:solidFill>
                  <a:schemeClr val="tx1">
                    <a:lumMod val="75000"/>
                    <a:lumOff val="25000"/>
                  </a:schemeClr>
                </a:solidFill>
                <a:latin typeface="+mn-lt"/>
                <a:ea typeface="+mn-ea"/>
                <a:cs typeface="+mn-cs"/>
              </a:defRPr>
            </a:lvl2pPr>
            <a:lvl3pPr marL="627063" indent="-169863" algn="l" defTabSz="914400" rtl="0" eaLnBrk="1" latinLnBrk="0" hangingPunct="1">
              <a:spcBef>
                <a:spcPts val="0"/>
              </a:spcBef>
              <a:spcAft>
                <a:spcPts val="600"/>
              </a:spcAft>
              <a:buClr>
                <a:schemeClr val="accent3"/>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96925" indent="-169863" algn="l" defTabSz="914400" rtl="0" eaLnBrk="1" latinLnBrk="0" hangingPunct="1">
              <a:spcBef>
                <a:spcPts val="0"/>
              </a:spcBef>
              <a:spcAft>
                <a:spcPts val="600"/>
              </a:spcAft>
              <a:buClr>
                <a:schemeClr val="accent6"/>
              </a:buClr>
              <a:buSzPct val="60000"/>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66788" indent="-169863" algn="l" defTabSz="914400" rtl="0" eaLnBrk="1" latinLnBrk="0" hangingPunct="1">
              <a:spcBef>
                <a:spcPts val="0"/>
              </a:spcBef>
              <a:spcAft>
                <a:spcPts val="600"/>
              </a:spcAft>
              <a:buClr>
                <a:schemeClr val="accent4"/>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chemeClr val="accent2"/>
                </a:solidFill>
              </a:rPr>
              <a:t>The following is a partial reliability check list: </a:t>
            </a:r>
          </a:p>
        </p:txBody>
      </p:sp>
    </p:spTree>
    <p:extLst>
      <p:ext uri="{BB962C8B-B14F-4D97-AF65-F5344CB8AC3E}">
        <p14:creationId xmlns:p14="http://schemas.microsoft.com/office/powerpoint/2010/main" val="70370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Reliability Metrics</a:t>
            </a:r>
          </a:p>
        </p:txBody>
      </p:sp>
      <p:sp>
        <p:nvSpPr>
          <p:cNvPr id="3" name="Content Placeholder 2"/>
          <p:cNvSpPr>
            <a:spLocks noGrp="1"/>
          </p:cNvSpPr>
          <p:nvPr>
            <p:ph idx="1"/>
          </p:nvPr>
        </p:nvSpPr>
        <p:spPr>
          <a:xfrm>
            <a:off x="457200" y="1393199"/>
            <a:ext cx="8229600" cy="4878739"/>
          </a:xfrm>
        </p:spPr>
        <p:txBody>
          <a:bodyPr>
            <a:noAutofit/>
          </a:bodyPr>
          <a:lstStyle/>
          <a:p>
            <a:pPr marL="0" indent="0">
              <a:buNone/>
            </a:pPr>
            <a:r>
              <a:rPr lang="en-US" dirty="0"/>
              <a:t>There are many ways to measure and evaluate reliability. The following are the most commonly used across government and industry:</a:t>
            </a:r>
          </a:p>
          <a:p>
            <a:r>
              <a:rPr lang="en-US" b="1" i="1" dirty="0">
                <a:solidFill>
                  <a:schemeClr val="accent2"/>
                </a:solidFill>
              </a:rPr>
              <a:t>Mean Time Between Failures (MTBF)/ </a:t>
            </a:r>
            <a:br>
              <a:rPr lang="en-US" b="1" i="1" dirty="0">
                <a:solidFill>
                  <a:schemeClr val="accent2"/>
                </a:solidFill>
              </a:rPr>
            </a:br>
            <a:r>
              <a:rPr lang="en-US" b="1" i="1" dirty="0">
                <a:solidFill>
                  <a:schemeClr val="accent2"/>
                </a:solidFill>
              </a:rPr>
              <a:t>Mean Time to Failure (MTTF)</a:t>
            </a:r>
          </a:p>
          <a:p>
            <a:pPr lvl="1"/>
            <a:r>
              <a:rPr lang="en-US" dirty="0"/>
              <a:t>MTBF is a basic measure of reliability for repairable items. MTBF is the expected value of time between two consecutive failures, for repairable systems</a:t>
            </a:r>
          </a:p>
          <a:p>
            <a:pPr lvl="1"/>
            <a:r>
              <a:rPr lang="en-US" dirty="0"/>
              <a:t>MTTF is a basic measure of reliability for non-repairable systems. It is the mean time expected until the first failure. </a:t>
            </a:r>
          </a:p>
          <a:p>
            <a:r>
              <a:rPr lang="en-US" b="1" i="1" dirty="0">
                <a:solidFill>
                  <a:schemeClr val="accent2"/>
                </a:solidFill>
              </a:rPr>
              <a:t>Predicted Reliability Numbers </a:t>
            </a:r>
          </a:p>
          <a:p>
            <a:pPr lvl="1"/>
            <a:r>
              <a:rPr lang="en-US" dirty="0"/>
              <a:t>Reliability prediction is the process of quantitatively estimating the reliability using both </a:t>
            </a:r>
            <a:r>
              <a:rPr lang="en-US" dirty="0">
                <a:solidFill>
                  <a:schemeClr val="accent2"/>
                </a:solidFill>
              </a:rPr>
              <a:t>objective and subjective data </a:t>
            </a:r>
            <a:r>
              <a:rPr lang="en-US" dirty="0"/>
              <a:t>(e.g. 0.99999).</a:t>
            </a:r>
          </a:p>
          <a:p>
            <a:pPr lvl="2"/>
            <a:endParaRPr lang="en-US" dirty="0"/>
          </a:p>
          <a:p>
            <a:endParaRPr lang="en-US" dirty="0"/>
          </a:p>
        </p:txBody>
      </p:sp>
    </p:spTree>
    <p:extLst>
      <p:ext uri="{BB962C8B-B14F-4D97-AF65-F5344CB8AC3E}">
        <p14:creationId xmlns:p14="http://schemas.microsoft.com/office/powerpoint/2010/main" val="10800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Reliability Metrics (Continued)</a:t>
            </a:r>
          </a:p>
        </p:txBody>
      </p:sp>
      <p:sp>
        <p:nvSpPr>
          <p:cNvPr id="3" name="Content Placeholder 2"/>
          <p:cNvSpPr>
            <a:spLocks noGrp="1"/>
          </p:cNvSpPr>
          <p:nvPr>
            <p:ph idx="1"/>
          </p:nvPr>
        </p:nvSpPr>
        <p:spPr/>
        <p:txBody>
          <a:bodyPr/>
          <a:lstStyle/>
          <a:p>
            <a:r>
              <a:rPr lang="en-US" b="1" i="1" dirty="0">
                <a:solidFill>
                  <a:schemeClr val="accent2"/>
                </a:solidFill>
              </a:rPr>
              <a:t>Demonstrated reliability numbers </a:t>
            </a:r>
          </a:p>
          <a:p>
            <a:pPr lvl="1"/>
            <a:r>
              <a:rPr lang="en-US" dirty="0"/>
              <a:t>Unlike reliability prediction, reliability demonstration is the process of quantitatively estimating the reliability of a system using </a:t>
            </a:r>
            <a:r>
              <a:rPr lang="en-US" dirty="0">
                <a:solidFill>
                  <a:schemeClr val="accent2"/>
                </a:solidFill>
              </a:rPr>
              <a:t>objective data </a:t>
            </a:r>
            <a:r>
              <a:rPr lang="en-US" dirty="0"/>
              <a:t>at the level intended for demonstration. In general, demonstrated reliability requirement is set at a lower level than predicted reliability. It is intended to demonstrate a comfort level with a lower reliability than the predicted reliability because of the cost involved </a:t>
            </a:r>
            <a:r>
              <a:rPr lang="en-US" b="1" dirty="0"/>
              <a:t>(e.g., 0.99 with 90% confidence)</a:t>
            </a:r>
            <a:r>
              <a:rPr lang="en-US" dirty="0"/>
              <a:t>.</a:t>
            </a:r>
          </a:p>
          <a:p>
            <a:r>
              <a:rPr lang="en-US" b="1" i="1" dirty="0">
                <a:solidFill>
                  <a:schemeClr val="accent2"/>
                </a:solidFill>
              </a:rPr>
              <a:t>Safety factors </a:t>
            </a:r>
          </a:p>
          <a:p>
            <a:pPr lvl="1"/>
            <a:r>
              <a:rPr lang="en-US" dirty="0"/>
              <a:t>Safety factor (SF) is a term describing the capability of a system beyond the expected loads or actual loads (e.g., safety factor of 2).</a:t>
            </a:r>
          </a:p>
          <a:p>
            <a:r>
              <a:rPr lang="en-US" b="1" i="1" dirty="0">
                <a:solidFill>
                  <a:schemeClr val="accent2"/>
                </a:solidFill>
              </a:rPr>
              <a:t>Fault tolerances</a:t>
            </a:r>
          </a:p>
          <a:p>
            <a:pPr lvl="1"/>
            <a:r>
              <a:rPr lang="en-US" dirty="0"/>
              <a:t>Fault tolerance is the property that enables a system to continue operating properly in the event of the failure of some of its components (e.g., one fault tolerance means you can tolerate one failure and still operate successfully).</a:t>
            </a:r>
          </a:p>
          <a:p>
            <a:pPr lvl="1"/>
            <a:endParaRPr lang="en-US" dirty="0"/>
          </a:p>
          <a:p>
            <a:endParaRPr lang="en-US" dirty="0"/>
          </a:p>
          <a:p>
            <a:endParaRPr lang="en-US" dirty="0"/>
          </a:p>
        </p:txBody>
      </p:sp>
    </p:spTree>
    <p:extLst>
      <p:ext uri="{BB962C8B-B14F-4D97-AF65-F5344CB8AC3E}">
        <p14:creationId xmlns:p14="http://schemas.microsoft.com/office/powerpoint/2010/main" val="207718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“How Reliable is Reliable Enough?”</a:t>
            </a:r>
          </a:p>
        </p:txBody>
      </p:sp>
      <p:sp>
        <p:nvSpPr>
          <p:cNvPr id="3" name="Content Placeholder 2"/>
          <p:cNvSpPr>
            <a:spLocks noGrp="1"/>
          </p:cNvSpPr>
          <p:nvPr>
            <p:ph idx="1"/>
          </p:nvPr>
        </p:nvSpPr>
        <p:spPr/>
        <p:txBody>
          <a:bodyPr/>
          <a:lstStyle/>
          <a:p>
            <a:r>
              <a:rPr lang="en-US" dirty="0"/>
              <a:t>In reliability engineering, no one likes things to fail. We don’t like bridges to collapse and we don’t like nuclear plants to leak radioactive material. </a:t>
            </a:r>
          </a:p>
          <a:p>
            <a:r>
              <a:rPr lang="en-US" dirty="0"/>
              <a:t>Engineers still have to address the question </a:t>
            </a:r>
            <a:r>
              <a:rPr lang="en-US" dirty="0">
                <a:solidFill>
                  <a:schemeClr val="accent2"/>
                </a:solidFill>
              </a:rPr>
              <a:t>“How reliable is reliable enough?” </a:t>
            </a:r>
            <a:r>
              <a:rPr lang="en-US" dirty="0"/>
              <a:t>Is it one in a thousand? One in ten thousands? One in a  million? </a:t>
            </a:r>
          </a:p>
          <a:p>
            <a:r>
              <a:rPr lang="en-US" dirty="0"/>
              <a:t>The answer is: It depends. For example, “reliable enough” for a critical situation might mean a high safety factor (e.g., 2.0 or better), or high reliability (e.g., 0.999999 or better). For degraded performance, a lower safety factor or lower reliability might be acceptable. </a:t>
            </a:r>
          </a:p>
          <a:p>
            <a:r>
              <a:rPr lang="en-US" dirty="0"/>
              <a:t>For these reasons, engineers must design things to certain reliability specifications depending on the safety and economics of the situation, technology availability, and design constraints.</a:t>
            </a:r>
          </a:p>
        </p:txBody>
      </p:sp>
    </p:spTree>
    <p:extLst>
      <p:ext uri="{BB962C8B-B14F-4D97-AF65-F5344CB8AC3E}">
        <p14:creationId xmlns:p14="http://schemas.microsoft.com/office/powerpoint/2010/main" val="189769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A14F-6ABD-C8E3-9163-96B352AC2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06A6A-7FFD-2F5B-5287-37AF4248848B}"/>
              </a:ext>
            </a:extLst>
          </p:cNvPr>
          <p:cNvSpPr>
            <a:spLocks noGrp="1"/>
          </p:cNvSpPr>
          <p:nvPr>
            <p:ph type="ctrTitle"/>
          </p:nvPr>
        </p:nvSpPr>
        <p:spPr>
          <a:xfrm>
            <a:off x="768096" y="3013315"/>
            <a:ext cx="7754112" cy="897233"/>
          </a:xfrm>
        </p:spPr>
        <p:txBody>
          <a:bodyPr/>
          <a:lstStyle/>
          <a:p>
            <a:r>
              <a:rPr lang="en-US" dirty="0"/>
              <a:t>Reliability Relationship to other disciplines</a:t>
            </a:r>
          </a:p>
        </p:txBody>
      </p:sp>
    </p:spTree>
    <p:extLst>
      <p:ext uri="{BB962C8B-B14F-4D97-AF65-F5344CB8AC3E}">
        <p14:creationId xmlns:p14="http://schemas.microsoft.com/office/powerpoint/2010/main" val="3860932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p:cNvCxnSpPr/>
          <p:nvPr/>
        </p:nvCxnSpPr>
        <p:spPr bwMode="auto">
          <a:xfrm>
            <a:off x="3557705" y="3437202"/>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cxnSp>
        <p:nvCxnSpPr>
          <p:cNvPr id="72" name="Straight Arrow Connector 71"/>
          <p:cNvCxnSpPr/>
          <p:nvPr/>
        </p:nvCxnSpPr>
        <p:spPr bwMode="auto">
          <a:xfrm>
            <a:off x="3557705" y="4381683"/>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127" name="Rectangle 126"/>
          <p:cNvSpPr/>
          <p:nvPr/>
        </p:nvSpPr>
        <p:spPr bwMode="auto">
          <a:xfrm>
            <a:off x="2144180" y="1597575"/>
            <a:ext cx="1679863" cy="3406734"/>
          </a:xfrm>
          <a:prstGeom prst="rect">
            <a:avLst/>
          </a:prstGeom>
          <a:solidFill>
            <a:schemeClr val="tx2">
              <a:lumMod val="20000"/>
              <a:lumOff val="80000"/>
            </a:schemeClr>
          </a:solidFill>
          <a:ln w="12700" cap="flat" cmpd="sng" algn="ctr">
            <a:solidFill>
              <a:schemeClr val="accent4">
                <a:lumMod val="50000"/>
              </a:schemeClr>
            </a:solidFill>
            <a:prstDash val="dash"/>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ln w="12700">
                <a:solidFill>
                  <a:srgbClr val="660066">
                    <a:satMod val="155000"/>
                  </a:srgbClr>
                </a:solidFill>
                <a:prstDash val="solid"/>
              </a:ln>
              <a:solidFill>
                <a:srgbClr val="B7C1EB">
                  <a:tint val="85000"/>
                  <a:satMod val="155000"/>
                </a:srgbClr>
              </a:solidFill>
              <a:effectLst>
                <a:outerShdw blurRad="41275" dist="20320" dir="1800000" algn="tl" rotWithShape="0">
                  <a:srgbClr val="000000">
                    <a:alpha val="40000"/>
                  </a:srgbClr>
                </a:outerShdw>
              </a:effectLst>
              <a:cs typeface="+mn-cs"/>
            </a:endParaRPr>
          </a:p>
        </p:txBody>
      </p:sp>
      <p:sp>
        <p:nvSpPr>
          <p:cNvPr id="126" name="Rectangle 125"/>
          <p:cNvSpPr/>
          <p:nvPr/>
        </p:nvSpPr>
        <p:spPr bwMode="auto">
          <a:xfrm>
            <a:off x="4049164" y="1586450"/>
            <a:ext cx="1714500" cy="3406733"/>
          </a:xfrm>
          <a:prstGeom prst="rect">
            <a:avLst/>
          </a:prstGeom>
          <a:solidFill>
            <a:schemeClr val="tx2">
              <a:lumMod val="20000"/>
              <a:lumOff val="80000"/>
            </a:schemeClr>
          </a:solidFill>
          <a:ln w="12700" cap="flat" cmpd="sng" algn="ctr">
            <a:solidFill>
              <a:schemeClr val="bg2">
                <a:lumMod val="75000"/>
              </a:schemeClr>
            </a:solidFill>
            <a:prstDash val="dash"/>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ln w="38100">
                <a:solidFill>
                  <a:srgbClr val="40458C"/>
                </a:solidFill>
              </a:ln>
              <a:solidFill>
                <a:srgbClr val="40458C"/>
              </a:solidFill>
              <a:cs typeface="+mn-cs"/>
            </a:endParaRPr>
          </a:p>
        </p:txBody>
      </p:sp>
      <p:sp>
        <p:nvSpPr>
          <p:cNvPr id="6" name="Rounded Rectangle 5"/>
          <p:cNvSpPr/>
          <p:nvPr/>
        </p:nvSpPr>
        <p:spPr bwMode="auto">
          <a:xfrm>
            <a:off x="384347" y="1283063"/>
            <a:ext cx="5665067" cy="1500188"/>
          </a:xfrm>
          <a:prstGeom prst="roundRect">
            <a:avLst/>
          </a:prstGeom>
          <a:solidFill>
            <a:schemeClr val="bg1">
              <a:lumMod val="75000"/>
            </a:schemeClr>
          </a:solidFill>
          <a:ln w="12700" cap="flat" cmpd="sng" algn="ctr">
            <a:solidFill>
              <a:schemeClr val="bg2">
                <a:lumMod val="50000"/>
              </a:schemeClr>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algn="ctr" defTabSz="839757" eaLnBrk="0" hangingPunct="0"/>
            <a:endParaRPr lang="en-US" sz="1200" b="1" cap="all" dirty="0">
              <a:solidFill>
                <a:srgbClr val="660066">
                  <a:lumMod val="50000"/>
                </a:srgbClr>
              </a:solidFill>
              <a:cs typeface="+mn-cs"/>
            </a:endParaRPr>
          </a:p>
        </p:txBody>
      </p:sp>
      <p:sp>
        <p:nvSpPr>
          <p:cNvPr id="24" name="Rounded Rectangle 23"/>
          <p:cNvSpPr/>
          <p:nvPr/>
        </p:nvSpPr>
        <p:spPr bwMode="auto">
          <a:xfrm rot="5400000">
            <a:off x="6187043" y="4272323"/>
            <a:ext cx="3746268" cy="545524"/>
          </a:xfrm>
          <a:prstGeom prst="round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algn="ctr" defTabSz="839757" eaLnBrk="0" hangingPunct="0"/>
            <a:r>
              <a:rPr lang="en-US" sz="1050" b="1" dirty="0">
                <a:solidFill>
                  <a:srgbClr val="660066">
                    <a:lumMod val="50000"/>
                  </a:srgbClr>
                </a:solidFill>
                <a:cs typeface="+mn-cs"/>
              </a:rPr>
              <a:t>AFFORDABILITY</a:t>
            </a:r>
          </a:p>
        </p:txBody>
      </p:sp>
      <p:sp>
        <p:nvSpPr>
          <p:cNvPr id="36" name="Right Arrow 35"/>
          <p:cNvSpPr/>
          <p:nvPr/>
        </p:nvSpPr>
        <p:spPr bwMode="auto">
          <a:xfrm>
            <a:off x="7484349" y="2872392"/>
            <a:ext cx="294409" cy="241101"/>
          </a:xfrm>
          <a:prstGeom prs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38" name="Right Arrow 37"/>
          <p:cNvSpPr/>
          <p:nvPr/>
        </p:nvSpPr>
        <p:spPr bwMode="auto">
          <a:xfrm>
            <a:off x="7484349" y="3636039"/>
            <a:ext cx="294409" cy="241101"/>
          </a:xfrm>
          <a:prstGeom prs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39" name="Right Arrow 38"/>
          <p:cNvSpPr/>
          <p:nvPr/>
        </p:nvSpPr>
        <p:spPr bwMode="auto">
          <a:xfrm>
            <a:off x="7493009" y="4381684"/>
            <a:ext cx="294409" cy="241101"/>
          </a:xfrm>
          <a:prstGeom prs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13" name="Rounded Rectangle 12"/>
          <p:cNvSpPr/>
          <p:nvPr/>
        </p:nvSpPr>
        <p:spPr bwMode="auto">
          <a:xfrm>
            <a:off x="2453759" y="4261048"/>
            <a:ext cx="1091045" cy="643873"/>
          </a:xfrm>
          <a:prstGeom prst="roundRect">
            <a:avLst/>
          </a:prstGeom>
          <a:solidFill>
            <a:schemeClr val="bg1">
              <a:alpha val="5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100" b="1" dirty="0">
                <a:solidFill>
                  <a:srgbClr val="660066">
                    <a:lumMod val="50000"/>
                  </a:srgbClr>
                </a:solidFill>
                <a:cs typeface="+mn-cs"/>
              </a:rPr>
              <a:t>Corrective Maintenance</a:t>
            </a:r>
          </a:p>
        </p:txBody>
      </p:sp>
      <p:sp>
        <p:nvSpPr>
          <p:cNvPr id="14" name="Rounded Rectangle 13"/>
          <p:cNvSpPr/>
          <p:nvPr/>
        </p:nvSpPr>
        <p:spPr bwMode="auto">
          <a:xfrm>
            <a:off x="2210335" y="2893566"/>
            <a:ext cx="1577893" cy="471865"/>
          </a:xfrm>
          <a:prstGeom prst="roundRect">
            <a:avLst/>
          </a:prstGeom>
          <a:solidFill>
            <a:schemeClr val="bg1">
              <a:alpha val="5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algn="ctr" defTabSz="839757" eaLnBrk="0" hangingPunct="0"/>
            <a:r>
              <a:rPr lang="en-US" sz="1100" b="1" dirty="0">
                <a:solidFill>
                  <a:srgbClr val="660066">
                    <a:lumMod val="50000"/>
                  </a:srgbClr>
                </a:solidFill>
                <a:cs typeface="+mn-cs"/>
              </a:rPr>
              <a:t>Level of Repair</a:t>
            </a:r>
          </a:p>
        </p:txBody>
      </p:sp>
      <p:sp>
        <p:nvSpPr>
          <p:cNvPr id="9" name="Rounded Rectangle 8"/>
          <p:cNvSpPr/>
          <p:nvPr/>
        </p:nvSpPr>
        <p:spPr bwMode="auto">
          <a:xfrm>
            <a:off x="4133151" y="1642385"/>
            <a:ext cx="1828800" cy="857250"/>
          </a:xfrm>
          <a:prstGeom prst="roundRect">
            <a:avLst/>
          </a:prstGeom>
          <a:solidFill>
            <a:schemeClr val="bg1">
              <a:alpha val="7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400" b="1" cap="all" dirty="0">
                <a:solidFill>
                  <a:srgbClr val="660066">
                    <a:lumMod val="50000"/>
                  </a:srgbClr>
                </a:solidFill>
                <a:cs typeface="+mn-cs"/>
              </a:rPr>
              <a:t>Supportability</a:t>
            </a:r>
            <a:endParaRPr lang="en-US" sz="1400" b="1" i="1" dirty="0">
              <a:solidFill>
                <a:srgbClr val="40458C"/>
              </a:solidFill>
              <a:cs typeface="+mn-cs"/>
            </a:endParaRPr>
          </a:p>
        </p:txBody>
      </p:sp>
      <p:sp>
        <p:nvSpPr>
          <p:cNvPr id="16" name="Rounded Rectangle 15"/>
          <p:cNvSpPr/>
          <p:nvPr/>
        </p:nvSpPr>
        <p:spPr bwMode="auto">
          <a:xfrm>
            <a:off x="4159148" y="2849358"/>
            <a:ext cx="1402774" cy="2018109"/>
          </a:xfrm>
          <a:prstGeom prst="roundRect">
            <a:avLst/>
          </a:prstGeom>
          <a:solidFill>
            <a:schemeClr val="bg1">
              <a:alpha val="7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defTabSz="839757" eaLnBrk="0" hangingPunct="0"/>
            <a:r>
              <a:rPr lang="en-US" sz="1200" b="1" dirty="0">
                <a:solidFill>
                  <a:srgbClr val="660066">
                    <a:lumMod val="50000"/>
                  </a:srgbClr>
                </a:solidFill>
                <a:cs typeface="+mn-cs"/>
              </a:rPr>
              <a:t>Spares</a:t>
            </a:r>
          </a:p>
          <a:p>
            <a:pPr defTabSz="839757" eaLnBrk="0" hangingPunct="0"/>
            <a:r>
              <a:rPr lang="en-US" sz="1200" b="1" dirty="0">
                <a:solidFill>
                  <a:srgbClr val="660066">
                    <a:lumMod val="50000"/>
                  </a:srgbClr>
                </a:solidFill>
                <a:cs typeface="+mn-cs"/>
              </a:rPr>
              <a:t>Facilities </a:t>
            </a:r>
          </a:p>
          <a:p>
            <a:pPr defTabSz="839757" eaLnBrk="0" hangingPunct="0"/>
            <a:r>
              <a:rPr lang="en-US" sz="1200" b="1" dirty="0">
                <a:solidFill>
                  <a:srgbClr val="660066">
                    <a:lumMod val="50000"/>
                  </a:srgbClr>
                </a:solidFill>
                <a:cs typeface="+mn-cs"/>
              </a:rPr>
              <a:t>Maintenance</a:t>
            </a:r>
          </a:p>
          <a:p>
            <a:pPr defTabSz="839757" eaLnBrk="0" hangingPunct="0"/>
            <a:r>
              <a:rPr lang="en-US" sz="1200" b="1" dirty="0">
                <a:solidFill>
                  <a:srgbClr val="660066">
                    <a:lumMod val="50000"/>
                  </a:srgbClr>
                </a:solidFill>
                <a:cs typeface="+mn-cs"/>
              </a:rPr>
              <a:t>Labor</a:t>
            </a:r>
          </a:p>
          <a:p>
            <a:pPr defTabSz="839757" eaLnBrk="0" hangingPunct="0"/>
            <a:r>
              <a:rPr lang="en-US" sz="1200" b="1" dirty="0">
                <a:solidFill>
                  <a:srgbClr val="660066">
                    <a:lumMod val="50000"/>
                  </a:srgbClr>
                </a:solidFill>
                <a:cs typeface="+mn-cs"/>
              </a:rPr>
              <a:t>Materials</a:t>
            </a:r>
          </a:p>
          <a:p>
            <a:pPr defTabSz="839757" eaLnBrk="0" hangingPunct="0"/>
            <a:r>
              <a:rPr lang="en-US" sz="1200" b="1" dirty="0">
                <a:solidFill>
                  <a:srgbClr val="660066">
                    <a:lumMod val="50000"/>
                  </a:srgbClr>
                </a:solidFill>
                <a:cs typeface="+mn-cs"/>
              </a:rPr>
              <a:t>Maintenance Support, etc.</a:t>
            </a:r>
          </a:p>
        </p:txBody>
      </p:sp>
      <p:sp>
        <p:nvSpPr>
          <p:cNvPr id="90" name="Rounded Rectangle 89"/>
          <p:cNvSpPr/>
          <p:nvPr/>
        </p:nvSpPr>
        <p:spPr bwMode="auto">
          <a:xfrm>
            <a:off x="2208842" y="5783644"/>
            <a:ext cx="3563497" cy="40079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algn="ctr" defTabSz="839757" eaLnBrk="0" hangingPunct="0"/>
            <a:r>
              <a:rPr lang="en-US" sz="1400" b="1" dirty="0">
                <a:solidFill>
                  <a:srgbClr val="660066">
                    <a:lumMod val="50000"/>
                  </a:srgbClr>
                </a:solidFill>
                <a:cs typeface="+mn-cs"/>
              </a:rPr>
              <a:t>Redesigns</a:t>
            </a:r>
          </a:p>
        </p:txBody>
      </p:sp>
      <p:sp>
        <p:nvSpPr>
          <p:cNvPr id="93" name="Right Arrow 92"/>
          <p:cNvSpPr/>
          <p:nvPr/>
        </p:nvSpPr>
        <p:spPr bwMode="auto">
          <a:xfrm>
            <a:off x="7456575" y="5891311"/>
            <a:ext cx="320386" cy="241101"/>
          </a:xfrm>
          <a:prstGeom prs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166" name="Rounded Rectangle 165"/>
          <p:cNvSpPr/>
          <p:nvPr/>
        </p:nvSpPr>
        <p:spPr bwMode="auto">
          <a:xfrm>
            <a:off x="6087592" y="5605501"/>
            <a:ext cx="1465114" cy="81271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1" compatLnSpc="1">
            <a:prstTxWarp prst="textNoShape">
              <a:avLst/>
            </a:prstTxWarp>
          </a:bodyPr>
          <a:lstStyle/>
          <a:p>
            <a:pPr algn="ctr" defTabSz="839757" eaLnBrk="0" hangingPunct="0"/>
            <a:r>
              <a:rPr lang="en-US" sz="1000" b="1" dirty="0">
                <a:solidFill>
                  <a:srgbClr val="660066">
                    <a:lumMod val="50000"/>
                  </a:srgbClr>
                </a:solidFill>
                <a:cs typeface="+mn-cs"/>
              </a:rPr>
              <a:t>Cost of  development testing, certification, </a:t>
            </a:r>
            <a:br>
              <a:rPr lang="en-US" sz="1000" b="1" dirty="0">
                <a:solidFill>
                  <a:srgbClr val="660066">
                    <a:lumMod val="50000"/>
                  </a:srgbClr>
                </a:solidFill>
                <a:cs typeface="+mn-cs"/>
              </a:rPr>
            </a:br>
            <a:r>
              <a:rPr lang="en-US" sz="1000" b="1" dirty="0">
                <a:solidFill>
                  <a:srgbClr val="660066">
                    <a:lumMod val="50000"/>
                  </a:srgbClr>
                </a:solidFill>
                <a:cs typeface="+mn-cs"/>
              </a:rPr>
              <a:t>and  sustaining engineering</a:t>
            </a:r>
          </a:p>
        </p:txBody>
      </p:sp>
      <p:sp>
        <p:nvSpPr>
          <p:cNvPr id="43" name="Right Arrow 42"/>
          <p:cNvSpPr/>
          <p:nvPr/>
        </p:nvSpPr>
        <p:spPr bwMode="auto">
          <a:xfrm>
            <a:off x="7484348" y="5115648"/>
            <a:ext cx="288673" cy="21153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48" name="Rounded Rectangle 47"/>
          <p:cNvSpPr/>
          <p:nvPr/>
        </p:nvSpPr>
        <p:spPr bwMode="auto">
          <a:xfrm>
            <a:off x="2445099" y="3509830"/>
            <a:ext cx="1108364" cy="634007"/>
          </a:xfrm>
          <a:prstGeom prst="roundRect">
            <a:avLst/>
          </a:prstGeom>
          <a:solidFill>
            <a:schemeClr val="bg1">
              <a:alpha val="5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algn="ctr" defTabSz="839757" eaLnBrk="0" hangingPunct="0"/>
            <a:r>
              <a:rPr lang="en-US" sz="1100" b="1" dirty="0">
                <a:solidFill>
                  <a:srgbClr val="660066">
                    <a:lumMod val="50000"/>
                  </a:srgbClr>
                </a:solidFill>
                <a:cs typeface="+mn-cs"/>
              </a:rPr>
              <a:t>Preventive Maintenance</a:t>
            </a:r>
          </a:p>
        </p:txBody>
      </p:sp>
      <p:sp>
        <p:nvSpPr>
          <p:cNvPr id="99" name="Left-Right Arrow 98"/>
          <p:cNvSpPr/>
          <p:nvPr/>
        </p:nvSpPr>
        <p:spPr bwMode="auto">
          <a:xfrm>
            <a:off x="5788394" y="3623449"/>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sp>
        <p:nvSpPr>
          <p:cNvPr id="49" name="Title 3"/>
          <p:cNvSpPr>
            <a:spLocks noGrp="1"/>
          </p:cNvSpPr>
          <p:nvPr>
            <p:ph type="title"/>
          </p:nvPr>
        </p:nvSpPr>
        <p:spPr/>
        <p:txBody>
          <a:bodyPr/>
          <a:lstStyle/>
          <a:p>
            <a:r>
              <a:rPr lang="en-US" dirty="0"/>
              <a:t>Reliability Relationship To Maintainability, Supportability, and Affordability</a:t>
            </a:r>
          </a:p>
        </p:txBody>
      </p:sp>
      <p:sp>
        <p:nvSpPr>
          <p:cNvPr id="51" name="Rounded Rectangle 50"/>
          <p:cNvSpPr/>
          <p:nvPr/>
        </p:nvSpPr>
        <p:spPr bwMode="auto">
          <a:xfrm>
            <a:off x="6087592" y="4926385"/>
            <a:ext cx="1465114" cy="590055"/>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1" compatLnSpc="1">
            <a:prstTxWarp prst="textNoShape">
              <a:avLst/>
            </a:prstTxWarp>
          </a:bodyPr>
          <a:lstStyle/>
          <a:p>
            <a:pPr algn="ctr" defTabSz="839757" eaLnBrk="0" hangingPunct="0"/>
            <a:r>
              <a:rPr lang="en-US" sz="1000" b="1" dirty="0">
                <a:solidFill>
                  <a:srgbClr val="660066">
                    <a:lumMod val="50000"/>
                  </a:srgbClr>
                </a:solidFill>
                <a:cs typeface="+mn-cs"/>
              </a:rPr>
              <a:t>Cost of loss</a:t>
            </a:r>
          </a:p>
        </p:txBody>
      </p:sp>
      <p:sp>
        <p:nvSpPr>
          <p:cNvPr id="52" name="Rounded Rectangle 51"/>
          <p:cNvSpPr/>
          <p:nvPr/>
        </p:nvSpPr>
        <p:spPr bwMode="auto">
          <a:xfrm>
            <a:off x="6087592" y="4140581"/>
            <a:ext cx="1465114" cy="723305"/>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1" compatLnSpc="1">
            <a:prstTxWarp prst="textNoShape">
              <a:avLst/>
            </a:prstTxWarp>
          </a:bodyPr>
          <a:lstStyle/>
          <a:p>
            <a:pPr algn="ctr" defTabSz="839757" eaLnBrk="0" hangingPunct="0"/>
            <a:r>
              <a:rPr lang="en-US" sz="1000" b="1" dirty="0">
                <a:solidFill>
                  <a:srgbClr val="660066">
                    <a:lumMod val="50000"/>
                  </a:srgbClr>
                </a:solidFill>
                <a:cs typeface="+mn-cs"/>
              </a:rPr>
              <a:t>Cost of corrective maintenance</a:t>
            </a:r>
          </a:p>
        </p:txBody>
      </p:sp>
      <p:sp>
        <p:nvSpPr>
          <p:cNvPr id="55" name="Rounded Rectangle 54"/>
          <p:cNvSpPr/>
          <p:nvPr/>
        </p:nvSpPr>
        <p:spPr bwMode="auto">
          <a:xfrm>
            <a:off x="6087592" y="3444049"/>
            <a:ext cx="1465114" cy="62507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1" compatLnSpc="1">
            <a:prstTxWarp prst="textNoShape">
              <a:avLst/>
            </a:prstTxWarp>
          </a:bodyPr>
          <a:lstStyle/>
          <a:p>
            <a:pPr algn="ctr" defTabSz="839757" eaLnBrk="0" hangingPunct="0"/>
            <a:r>
              <a:rPr lang="en-US" sz="1000" b="1" dirty="0">
                <a:solidFill>
                  <a:srgbClr val="660066">
                    <a:lumMod val="50000"/>
                  </a:srgbClr>
                </a:solidFill>
                <a:cs typeface="+mn-cs"/>
              </a:rPr>
              <a:t>Cost of preventive maintenance</a:t>
            </a:r>
          </a:p>
        </p:txBody>
      </p:sp>
      <p:sp>
        <p:nvSpPr>
          <p:cNvPr id="57" name="Rounded Rectangle 56"/>
          <p:cNvSpPr/>
          <p:nvPr/>
        </p:nvSpPr>
        <p:spPr bwMode="auto">
          <a:xfrm>
            <a:off x="6088025" y="2640393"/>
            <a:ext cx="1464641" cy="705097"/>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0" compatLnSpc="1">
            <a:prstTxWarp prst="textNoShape">
              <a:avLst/>
            </a:prstTxWarp>
          </a:bodyPr>
          <a:lstStyle/>
          <a:p>
            <a:pPr algn="ctr" defTabSz="839757" eaLnBrk="0" hangingPunct="0"/>
            <a:r>
              <a:rPr lang="en-US" sz="1000" b="1" dirty="0">
                <a:solidFill>
                  <a:srgbClr val="660066">
                    <a:lumMod val="50000"/>
                  </a:srgbClr>
                </a:solidFill>
                <a:cs typeface="+mn-cs"/>
              </a:rPr>
              <a:t>Cost of logistics support &amp; infrastructure</a:t>
            </a:r>
          </a:p>
        </p:txBody>
      </p:sp>
      <p:sp>
        <p:nvSpPr>
          <p:cNvPr id="58" name="Left-Right Arrow 57"/>
          <p:cNvSpPr/>
          <p:nvPr/>
        </p:nvSpPr>
        <p:spPr bwMode="auto">
          <a:xfrm>
            <a:off x="5779250" y="2907077"/>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sp>
        <p:nvSpPr>
          <p:cNvPr id="59" name="Left-Right Arrow 58"/>
          <p:cNvSpPr/>
          <p:nvPr/>
        </p:nvSpPr>
        <p:spPr bwMode="auto">
          <a:xfrm>
            <a:off x="5779250" y="4391555"/>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sp>
        <p:nvSpPr>
          <p:cNvPr id="60" name="Left-Right Arrow 59"/>
          <p:cNvSpPr/>
          <p:nvPr/>
        </p:nvSpPr>
        <p:spPr bwMode="auto">
          <a:xfrm>
            <a:off x="5779250" y="5193077"/>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sp>
        <p:nvSpPr>
          <p:cNvPr id="61" name="Left-Right Arrow 60"/>
          <p:cNvSpPr/>
          <p:nvPr/>
        </p:nvSpPr>
        <p:spPr bwMode="auto">
          <a:xfrm>
            <a:off x="5779250" y="5915555"/>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cxnSp>
        <p:nvCxnSpPr>
          <p:cNvPr id="5" name="Straight Arrow Connector 4"/>
          <p:cNvCxnSpPr/>
          <p:nvPr/>
        </p:nvCxnSpPr>
        <p:spPr bwMode="auto">
          <a:xfrm>
            <a:off x="1671683" y="3509830"/>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cxnSp>
        <p:nvCxnSpPr>
          <p:cNvPr id="62" name="Straight Arrow Connector 61"/>
          <p:cNvCxnSpPr/>
          <p:nvPr/>
        </p:nvCxnSpPr>
        <p:spPr bwMode="auto">
          <a:xfrm>
            <a:off x="1671683" y="4254201"/>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63" name="Rounded Rectangle 62"/>
          <p:cNvSpPr/>
          <p:nvPr/>
        </p:nvSpPr>
        <p:spPr bwMode="auto">
          <a:xfrm>
            <a:off x="475544" y="2843669"/>
            <a:ext cx="1401998" cy="214952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endParaRPr lang="en-US" sz="1050" b="1" dirty="0">
              <a:solidFill>
                <a:srgbClr val="660066">
                  <a:lumMod val="50000"/>
                </a:srgbClr>
              </a:solidFill>
              <a:cs typeface="+mn-cs"/>
            </a:endParaRPr>
          </a:p>
          <a:p>
            <a:pPr algn="ctr" defTabSz="839757" eaLnBrk="0" hangingPunct="0"/>
            <a:r>
              <a:rPr lang="en-US" sz="1100" b="1" dirty="0">
                <a:solidFill>
                  <a:srgbClr val="660066">
                    <a:lumMod val="50000"/>
                  </a:srgbClr>
                </a:solidFill>
                <a:cs typeface="+mn-cs"/>
              </a:rPr>
              <a:t>Failure </a:t>
            </a:r>
          </a:p>
          <a:p>
            <a:pPr algn="ctr" defTabSz="839757" eaLnBrk="0" hangingPunct="0"/>
            <a:r>
              <a:rPr lang="en-US" sz="1100" b="1" dirty="0">
                <a:solidFill>
                  <a:srgbClr val="660066">
                    <a:lumMod val="50000"/>
                  </a:srgbClr>
                </a:solidFill>
                <a:cs typeface="+mn-cs"/>
              </a:rPr>
              <a:t>Identification and Analysis</a:t>
            </a:r>
          </a:p>
          <a:p>
            <a:pPr algn="ctr" defTabSz="839757" eaLnBrk="0" hangingPunct="0"/>
            <a:endParaRPr lang="en-US" sz="1100" b="1" dirty="0">
              <a:solidFill>
                <a:srgbClr val="660066">
                  <a:lumMod val="50000"/>
                </a:srgbClr>
              </a:solidFill>
              <a:cs typeface="+mn-cs"/>
            </a:endParaRPr>
          </a:p>
          <a:p>
            <a:pPr algn="ctr" defTabSz="839757" eaLnBrk="0" hangingPunct="0"/>
            <a:r>
              <a:rPr lang="en-US" sz="1100" b="1" dirty="0">
                <a:solidFill>
                  <a:srgbClr val="660066">
                    <a:lumMod val="50000"/>
                  </a:srgbClr>
                </a:solidFill>
                <a:cs typeface="+mn-cs"/>
              </a:rPr>
              <a:t>Critical Items</a:t>
            </a:r>
          </a:p>
          <a:p>
            <a:pPr algn="ctr" defTabSz="839757" eaLnBrk="0" hangingPunct="0"/>
            <a:r>
              <a:rPr lang="en-US" sz="1100" b="1" dirty="0">
                <a:solidFill>
                  <a:srgbClr val="660066">
                    <a:lumMod val="50000"/>
                  </a:srgbClr>
                </a:solidFill>
                <a:cs typeface="+mn-cs"/>
              </a:rPr>
              <a:t>Identification</a:t>
            </a:r>
          </a:p>
          <a:p>
            <a:pPr algn="ctr" defTabSz="839757" eaLnBrk="0" hangingPunct="0"/>
            <a:endParaRPr lang="en-US" sz="1100" b="1" dirty="0">
              <a:solidFill>
                <a:srgbClr val="660066">
                  <a:lumMod val="50000"/>
                </a:srgbClr>
              </a:solidFill>
              <a:cs typeface="+mn-cs"/>
            </a:endParaRPr>
          </a:p>
          <a:p>
            <a:pPr algn="ctr" defTabSz="839757" eaLnBrk="0" hangingPunct="0"/>
            <a:r>
              <a:rPr lang="en-US" sz="1100" b="1" dirty="0">
                <a:solidFill>
                  <a:srgbClr val="660066">
                    <a:lumMod val="50000"/>
                  </a:srgbClr>
                </a:solidFill>
                <a:cs typeface="+mn-cs"/>
              </a:rPr>
              <a:t>Design Mitigation and Critical Process Control</a:t>
            </a:r>
            <a:endParaRPr lang="en-US" sz="1050" b="1" dirty="0">
              <a:solidFill>
                <a:srgbClr val="660066">
                  <a:lumMod val="50000"/>
                </a:srgbClr>
              </a:solidFill>
              <a:cs typeface="+mn-cs"/>
            </a:endParaRPr>
          </a:p>
          <a:p>
            <a:pPr algn="ctr" defTabSz="839757" eaLnBrk="0" hangingPunct="0"/>
            <a:endParaRPr lang="en-US" sz="1050" b="1" dirty="0">
              <a:solidFill>
                <a:srgbClr val="660066">
                  <a:lumMod val="50000"/>
                </a:srgbClr>
              </a:solidFill>
              <a:cs typeface="+mn-cs"/>
            </a:endParaRPr>
          </a:p>
        </p:txBody>
      </p:sp>
      <p:cxnSp>
        <p:nvCxnSpPr>
          <p:cNvPr id="66" name="Straight Arrow Connector 65"/>
          <p:cNvCxnSpPr/>
          <p:nvPr/>
        </p:nvCxnSpPr>
        <p:spPr bwMode="auto">
          <a:xfrm>
            <a:off x="1695393" y="5327177"/>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cxnSp>
        <p:nvCxnSpPr>
          <p:cNvPr id="67" name="Straight Arrow Connector 66"/>
          <p:cNvCxnSpPr>
            <a:cxnSpLocks/>
            <a:endCxn id="90" idx="1"/>
          </p:cNvCxnSpPr>
          <p:nvPr/>
        </p:nvCxnSpPr>
        <p:spPr bwMode="auto">
          <a:xfrm>
            <a:off x="1780354" y="5984041"/>
            <a:ext cx="428488"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69" name="Rounded Rectangle 68"/>
          <p:cNvSpPr/>
          <p:nvPr/>
        </p:nvSpPr>
        <p:spPr bwMode="auto">
          <a:xfrm>
            <a:off x="512767" y="5079914"/>
            <a:ext cx="1267587" cy="1087556"/>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400" b="1" dirty="0">
                <a:solidFill>
                  <a:srgbClr val="660066">
                    <a:lumMod val="50000"/>
                  </a:srgbClr>
                </a:solidFill>
                <a:cs typeface="+mn-cs"/>
              </a:rPr>
              <a:t>Failures</a:t>
            </a:r>
          </a:p>
        </p:txBody>
      </p:sp>
      <p:cxnSp>
        <p:nvCxnSpPr>
          <p:cNvPr id="73" name="Straight Arrow Connector 72"/>
          <p:cNvCxnSpPr/>
          <p:nvPr/>
        </p:nvCxnSpPr>
        <p:spPr bwMode="auto">
          <a:xfrm rot="5400000">
            <a:off x="3714201" y="5547396"/>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75" name="Rounded Rectangle 74"/>
          <p:cNvSpPr/>
          <p:nvPr/>
        </p:nvSpPr>
        <p:spPr bwMode="auto">
          <a:xfrm>
            <a:off x="2167890" y="5082241"/>
            <a:ext cx="3588380" cy="523256"/>
          </a:xfrm>
          <a:prstGeom prst="roundRect">
            <a:avLst/>
          </a:prstGeom>
          <a:solidFill>
            <a:schemeClr val="bg1">
              <a:lumMod val="75000"/>
            </a:schemeClr>
          </a:solidFill>
          <a:ln w="12700" cap="flat" cmpd="sng" algn="ctr">
            <a:solidFill>
              <a:srgbClr val="FF3300"/>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algn="ctr" defTabSz="839757" eaLnBrk="0" hangingPunct="0"/>
            <a:r>
              <a:rPr lang="en-US" sz="1200" b="1" dirty="0">
                <a:solidFill>
                  <a:srgbClr val="660066">
                    <a:lumMod val="50000"/>
                  </a:srgbClr>
                </a:solidFill>
                <a:cs typeface="+mn-cs"/>
              </a:rPr>
              <a:t>Loss of life/Mission/Space System, Stand Down, etc.</a:t>
            </a:r>
          </a:p>
        </p:txBody>
      </p:sp>
      <p:cxnSp>
        <p:nvCxnSpPr>
          <p:cNvPr id="76" name="Straight Arrow Connector 75"/>
          <p:cNvCxnSpPr/>
          <p:nvPr/>
        </p:nvCxnSpPr>
        <p:spPr bwMode="auto">
          <a:xfrm rot="5400000">
            <a:off x="1114286" y="2666666"/>
            <a:ext cx="338328"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77" name="Rounded Rectangle 76"/>
          <p:cNvSpPr/>
          <p:nvPr/>
        </p:nvSpPr>
        <p:spPr bwMode="auto">
          <a:xfrm>
            <a:off x="475544" y="1640252"/>
            <a:ext cx="1828800" cy="857250"/>
          </a:xfrm>
          <a:prstGeom prst="roundRect">
            <a:avLst/>
          </a:prstGeom>
          <a:solidFill>
            <a:schemeClr val="bg1">
              <a:alpha val="24706"/>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400" b="1" cap="all" dirty="0">
                <a:solidFill>
                  <a:srgbClr val="660066">
                    <a:lumMod val="50000"/>
                  </a:srgbClr>
                </a:solidFill>
                <a:cs typeface="+mn-cs"/>
              </a:rPr>
              <a:t>Reliability</a:t>
            </a:r>
          </a:p>
        </p:txBody>
      </p:sp>
      <p:cxnSp>
        <p:nvCxnSpPr>
          <p:cNvPr id="80" name="Straight Arrow Connector 79"/>
          <p:cNvCxnSpPr/>
          <p:nvPr/>
        </p:nvCxnSpPr>
        <p:spPr bwMode="auto">
          <a:xfrm rot="5400000">
            <a:off x="4848086" y="2679401"/>
            <a:ext cx="338328"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44" name="Rounded Rectangle 43"/>
          <p:cNvSpPr/>
          <p:nvPr/>
        </p:nvSpPr>
        <p:spPr bwMode="auto">
          <a:xfrm>
            <a:off x="2304351" y="1640252"/>
            <a:ext cx="1828800" cy="857250"/>
          </a:xfrm>
          <a:prstGeom prst="roundRect">
            <a:avLst/>
          </a:prstGeom>
          <a:solidFill>
            <a:schemeClr val="bg1">
              <a:alpha val="5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400" b="1" cap="all" dirty="0">
                <a:solidFill>
                  <a:srgbClr val="660066">
                    <a:lumMod val="50000"/>
                  </a:srgbClr>
                </a:solidFill>
                <a:cs typeface="+mn-cs"/>
              </a:rPr>
              <a:t>Maintainability</a:t>
            </a:r>
          </a:p>
        </p:txBody>
      </p:sp>
      <p:cxnSp>
        <p:nvCxnSpPr>
          <p:cNvPr id="45" name="Straight Arrow Connector 44"/>
          <p:cNvCxnSpPr/>
          <p:nvPr/>
        </p:nvCxnSpPr>
        <p:spPr bwMode="auto">
          <a:xfrm rot="5400000">
            <a:off x="3019286" y="2674505"/>
            <a:ext cx="338328"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2" name="Rectangle 1">
            <a:extLst>
              <a:ext uri="{FF2B5EF4-FFF2-40B4-BE49-F238E27FC236}">
                <a16:creationId xmlns:a16="http://schemas.microsoft.com/office/drawing/2014/main" id="{8DC3D321-28DD-4439-9915-B57CF3A90432}"/>
              </a:ext>
            </a:extLst>
          </p:cNvPr>
          <p:cNvSpPr/>
          <p:nvPr/>
        </p:nvSpPr>
        <p:spPr>
          <a:xfrm>
            <a:off x="6187044" y="1150621"/>
            <a:ext cx="2517570" cy="1384995"/>
          </a:xfrm>
          <a:prstGeom prst="rect">
            <a:avLst/>
          </a:prstGeom>
        </p:spPr>
        <p:txBody>
          <a:bodyPr wrap="square">
            <a:spAutoFit/>
          </a:bodyPr>
          <a:lstStyle/>
          <a:p>
            <a:r>
              <a:rPr lang="en-US" sz="1200" dirty="0"/>
              <a:t>A comprehensive reliability program is essential to address the entire spectrum of engineering and programmatic concerns, from loss of function and loss of life to sustainment and system life cycle costs.</a:t>
            </a:r>
          </a:p>
        </p:txBody>
      </p:sp>
    </p:spTree>
    <p:extLst>
      <p:ext uri="{BB962C8B-B14F-4D97-AF65-F5344CB8AC3E}">
        <p14:creationId xmlns:p14="http://schemas.microsoft.com/office/powerpoint/2010/main" val="20916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20"/>
          <p:cNvGrpSpPr>
            <a:grpSpLocks/>
          </p:cNvGrpSpPr>
          <p:nvPr/>
        </p:nvGrpSpPr>
        <p:grpSpPr bwMode="auto">
          <a:xfrm>
            <a:off x="550200" y="1563427"/>
            <a:ext cx="7827963" cy="4826001"/>
            <a:chOff x="359" y="926"/>
            <a:chExt cx="4931" cy="3040"/>
          </a:xfrm>
        </p:grpSpPr>
        <p:sp>
          <p:nvSpPr>
            <p:cNvPr id="26628" name="Line 3"/>
            <p:cNvSpPr>
              <a:spLocks noChangeShapeType="1"/>
            </p:cNvSpPr>
            <p:nvPr/>
          </p:nvSpPr>
          <p:spPr bwMode="auto">
            <a:xfrm flipV="1">
              <a:off x="672" y="926"/>
              <a:ext cx="0" cy="2784"/>
            </a:xfrm>
            <a:prstGeom prst="line">
              <a:avLst/>
            </a:prstGeom>
            <a:noFill/>
            <a:ln w="508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29" name="Line 4"/>
            <p:cNvSpPr>
              <a:spLocks noChangeShapeType="1"/>
            </p:cNvSpPr>
            <p:nvPr/>
          </p:nvSpPr>
          <p:spPr bwMode="auto">
            <a:xfrm>
              <a:off x="672" y="3696"/>
              <a:ext cx="4512" cy="0"/>
            </a:xfrm>
            <a:prstGeom prst="line">
              <a:avLst/>
            </a:prstGeom>
            <a:noFill/>
            <a:ln w="508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30" name="Rectangle 5"/>
            <p:cNvSpPr>
              <a:spLocks noChangeArrowheads="1"/>
            </p:cNvSpPr>
            <p:nvPr/>
          </p:nvSpPr>
          <p:spPr bwMode="auto">
            <a:xfrm>
              <a:off x="2355" y="3716"/>
              <a:ext cx="153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latin typeface="+mn-lt"/>
                </a:rPr>
                <a:t>Level of Reliability</a:t>
              </a:r>
            </a:p>
          </p:txBody>
        </p:sp>
        <p:sp>
          <p:nvSpPr>
            <p:cNvPr id="26631" name="Rectangle 6"/>
            <p:cNvSpPr>
              <a:spLocks noChangeArrowheads="1"/>
            </p:cNvSpPr>
            <p:nvPr/>
          </p:nvSpPr>
          <p:spPr bwMode="auto">
            <a:xfrm rot="5234364">
              <a:off x="246" y="1699"/>
              <a:ext cx="47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latin typeface="+mn-lt"/>
                </a:rPr>
                <a:t>Cost</a:t>
              </a:r>
            </a:p>
          </p:txBody>
        </p:sp>
        <p:sp>
          <p:nvSpPr>
            <p:cNvPr id="26632" name="Arc 7"/>
            <p:cNvSpPr>
              <a:spLocks/>
            </p:cNvSpPr>
            <p:nvPr/>
          </p:nvSpPr>
          <p:spPr bwMode="auto">
            <a:xfrm>
              <a:off x="960" y="2688"/>
              <a:ext cx="3936" cy="288"/>
            </a:xfrm>
            <a:custGeom>
              <a:avLst/>
              <a:gdLst>
                <a:gd name="T0" fmla="*/ 717 w 21600"/>
                <a:gd name="T1" fmla="*/ 0 h 21600"/>
                <a:gd name="T2" fmla="*/ 0 w 21600"/>
                <a:gd name="T3" fmla="*/ 4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dirty="0">
                <a:latin typeface="+mn-lt"/>
              </a:endParaRPr>
            </a:p>
          </p:txBody>
        </p:sp>
        <p:sp>
          <p:nvSpPr>
            <p:cNvPr id="26633" name="Arc 8"/>
            <p:cNvSpPr>
              <a:spLocks/>
            </p:cNvSpPr>
            <p:nvPr/>
          </p:nvSpPr>
          <p:spPr bwMode="auto">
            <a:xfrm>
              <a:off x="817" y="1824"/>
              <a:ext cx="3984" cy="1680"/>
            </a:xfrm>
            <a:custGeom>
              <a:avLst/>
              <a:gdLst>
                <a:gd name="T0" fmla="*/ 735 w 21600"/>
                <a:gd name="T1" fmla="*/ 131 h 21600"/>
                <a:gd name="T2" fmla="*/ 0 w 21600"/>
                <a:gd name="T3" fmla="*/ 0 h 21600"/>
                <a:gd name="T4" fmla="*/ 73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dirty="0">
                <a:latin typeface="+mn-lt"/>
              </a:endParaRPr>
            </a:p>
          </p:txBody>
        </p:sp>
        <p:sp>
          <p:nvSpPr>
            <p:cNvPr id="26634" name="Line 9"/>
            <p:cNvSpPr>
              <a:spLocks noChangeShapeType="1"/>
            </p:cNvSpPr>
            <p:nvPr/>
          </p:nvSpPr>
          <p:spPr bwMode="auto">
            <a:xfrm>
              <a:off x="960" y="3312"/>
              <a:ext cx="39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6635" name="Arc 10"/>
            <p:cNvSpPr>
              <a:spLocks/>
            </p:cNvSpPr>
            <p:nvPr/>
          </p:nvSpPr>
          <p:spPr bwMode="auto">
            <a:xfrm>
              <a:off x="865" y="960"/>
              <a:ext cx="2784" cy="1248"/>
            </a:xfrm>
            <a:custGeom>
              <a:avLst/>
              <a:gdLst>
                <a:gd name="T0" fmla="*/ 359 w 21600"/>
                <a:gd name="T1" fmla="*/ 72 h 21600"/>
                <a:gd name="T2" fmla="*/ 0 w 21600"/>
                <a:gd name="T3" fmla="*/ 0 h 21600"/>
                <a:gd name="T4" fmla="*/ 359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dirty="0">
                <a:latin typeface="+mn-lt"/>
              </a:endParaRPr>
            </a:p>
          </p:txBody>
        </p:sp>
        <p:sp>
          <p:nvSpPr>
            <p:cNvPr id="26636" name="Rectangle 11"/>
            <p:cNvSpPr>
              <a:spLocks noChangeArrowheads="1"/>
            </p:cNvSpPr>
            <p:nvPr/>
          </p:nvSpPr>
          <p:spPr bwMode="auto">
            <a:xfrm>
              <a:off x="2795" y="2472"/>
              <a:ext cx="128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solidFill>
                    <a:schemeClr val="accent1"/>
                  </a:solidFill>
                  <a:latin typeface="+mn-lt"/>
                </a:rPr>
                <a:t>Purchase Price</a:t>
              </a:r>
            </a:p>
          </p:txBody>
        </p:sp>
        <p:sp>
          <p:nvSpPr>
            <p:cNvPr id="26637" name="Rectangle 12"/>
            <p:cNvSpPr>
              <a:spLocks noChangeArrowheads="1"/>
            </p:cNvSpPr>
            <p:nvPr/>
          </p:nvSpPr>
          <p:spPr bwMode="auto">
            <a:xfrm>
              <a:off x="2962" y="1269"/>
              <a:ext cx="1624" cy="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400" b="0" dirty="0">
                  <a:latin typeface="+mn-lt"/>
                </a:rPr>
                <a:t>TOTAL COST OF</a:t>
              </a:r>
            </a:p>
            <a:p>
              <a:r>
                <a:rPr lang="en-US" altLang="en-US" sz="2400" b="0" dirty="0">
                  <a:latin typeface="+mn-lt"/>
                </a:rPr>
                <a:t>  OWNERSHIP</a:t>
              </a:r>
            </a:p>
          </p:txBody>
        </p:sp>
        <p:sp>
          <p:nvSpPr>
            <p:cNvPr id="26638" name="Rectangle 13"/>
            <p:cNvSpPr>
              <a:spLocks noChangeArrowheads="1"/>
            </p:cNvSpPr>
            <p:nvPr/>
          </p:nvSpPr>
          <p:spPr bwMode="auto">
            <a:xfrm>
              <a:off x="4196" y="2876"/>
              <a:ext cx="1094"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solidFill>
                    <a:schemeClr val="accent2"/>
                  </a:solidFill>
                  <a:latin typeface="+mn-lt"/>
                </a:rPr>
                <a:t>Scheduled</a:t>
              </a:r>
              <a:br>
                <a:rPr lang="en-US" altLang="en-US" sz="2000" dirty="0">
                  <a:solidFill>
                    <a:schemeClr val="accent2"/>
                  </a:solidFill>
                  <a:latin typeface="+mn-lt"/>
                </a:rPr>
              </a:br>
              <a:r>
                <a:rPr lang="en-US" altLang="en-US" sz="2000" dirty="0">
                  <a:solidFill>
                    <a:schemeClr val="accent2"/>
                  </a:solidFill>
                  <a:latin typeface="+mn-lt"/>
                </a:rPr>
                <a:t>Maintenance</a:t>
              </a:r>
            </a:p>
          </p:txBody>
        </p:sp>
        <p:sp>
          <p:nvSpPr>
            <p:cNvPr id="26639" name="Rectangle 14"/>
            <p:cNvSpPr>
              <a:spLocks noChangeArrowheads="1"/>
            </p:cNvSpPr>
            <p:nvPr/>
          </p:nvSpPr>
          <p:spPr bwMode="auto">
            <a:xfrm>
              <a:off x="1409" y="2269"/>
              <a:ext cx="1131"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solidFill>
                    <a:schemeClr val="accent2"/>
                  </a:solidFill>
                  <a:latin typeface="+mn-lt"/>
                </a:rPr>
                <a:t>Unscheduled</a:t>
              </a:r>
            </a:p>
            <a:p>
              <a:r>
                <a:rPr lang="en-US" altLang="en-US" sz="2000" dirty="0">
                  <a:solidFill>
                    <a:schemeClr val="accent2"/>
                  </a:solidFill>
                  <a:latin typeface="+mn-lt"/>
                </a:rPr>
                <a:t>Maintenance</a:t>
              </a:r>
            </a:p>
          </p:txBody>
        </p:sp>
        <p:sp>
          <p:nvSpPr>
            <p:cNvPr id="26640" name="Arc 15"/>
            <p:cNvSpPr>
              <a:spLocks/>
            </p:cNvSpPr>
            <p:nvPr/>
          </p:nvSpPr>
          <p:spPr bwMode="auto">
            <a:xfrm>
              <a:off x="3648" y="2016"/>
              <a:ext cx="1248" cy="192"/>
            </a:xfrm>
            <a:custGeom>
              <a:avLst/>
              <a:gdLst>
                <a:gd name="T0" fmla="*/ 72 w 21600"/>
                <a:gd name="T1" fmla="*/ 0 h 21600"/>
                <a:gd name="T2" fmla="*/ 0 w 21600"/>
                <a:gd name="T3" fmla="*/ 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dirty="0">
                <a:latin typeface="+mn-lt"/>
              </a:endParaRPr>
            </a:p>
          </p:txBody>
        </p:sp>
        <p:sp>
          <p:nvSpPr>
            <p:cNvPr id="26641" name="Line 16"/>
            <p:cNvSpPr>
              <a:spLocks noChangeShapeType="1"/>
            </p:cNvSpPr>
            <p:nvPr/>
          </p:nvSpPr>
          <p:spPr bwMode="auto">
            <a:xfrm flipH="1">
              <a:off x="2640" y="2688"/>
              <a:ext cx="192" cy="24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42" name="Line 17"/>
            <p:cNvSpPr>
              <a:spLocks noChangeShapeType="1"/>
            </p:cNvSpPr>
            <p:nvPr/>
          </p:nvSpPr>
          <p:spPr bwMode="auto">
            <a:xfrm flipH="1">
              <a:off x="1680" y="2688"/>
              <a:ext cx="144" cy="192"/>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43" name="Line 18"/>
            <p:cNvSpPr>
              <a:spLocks noChangeShapeType="1"/>
            </p:cNvSpPr>
            <p:nvPr/>
          </p:nvSpPr>
          <p:spPr bwMode="auto">
            <a:xfrm flipH="1">
              <a:off x="3408" y="1824"/>
              <a:ext cx="144" cy="384"/>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44" name="Line 19"/>
            <p:cNvSpPr>
              <a:spLocks noChangeShapeType="1"/>
            </p:cNvSpPr>
            <p:nvPr/>
          </p:nvSpPr>
          <p:spPr bwMode="auto">
            <a:xfrm flipH="1">
              <a:off x="4080" y="3120"/>
              <a:ext cx="144" cy="192"/>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
        <p:nvSpPr>
          <p:cNvPr id="2" name="Title 1"/>
          <p:cNvSpPr>
            <a:spLocks noGrp="1"/>
          </p:cNvSpPr>
          <p:nvPr>
            <p:ph type="title"/>
          </p:nvPr>
        </p:nvSpPr>
        <p:spPr/>
        <p:txBody>
          <a:bodyPr/>
          <a:lstStyle/>
          <a:p>
            <a:r>
              <a:rPr lang="en-US" dirty="0"/>
              <a:t>Reliability Relationship to Life Cycle Cost</a:t>
            </a:r>
          </a:p>
        </p:txBody>
      </p:sp>
    </p:spTree>
    <p:extLst>
      <p:ext uri="{BB962C8B-B14F-4D97-AF65-F5344CB8AC3E}">
        <p14:creationId xmlns:p14="http://schemas.microsoft.com/office/powerpoint/2010/main" val="3883660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41641400"/>
              </p:ext>
            </p:extLst>
          </p:nvPr>
        </p:nvGraphicFramePr>
        <p:xfrm>
          <a:off x="470540" y="1388536"/>
          <a:ext cx="8202921" cy="3616040"/>
        </p:xfrm>
        <a:graphic>
          <a:graphicData uri="http://schemas.openxmlformats.org/drawingml/2006/table">
            <a:tbl>
              <a:tblPr firstRow="1" firstCol="1" bandRow="1">
                <a:tableStyleId>{21E4AEA4-8DFA-4A89-87EB-49C32662AFE0}</a:tableStyleId>
              </a:tblPr>
              <a:tblGrid>
                <a:gridCol w="1454299">
                  <a:extLst>
                    <a:ext uri="{9D8B030D-6E8A-4147-A177-3AD203B41FA5}">
                      <a16:colId xmlns:a16="http://schemas.microsoft.com/office/drawing/2014/main" val="20000"/>
                    </a:ext>
                  </a:extLst>
                </a:gridCol>
                <a:gridCol w="3749040">
                  <a:extLst>
                    <a:ext uri="{9D8B030D-6E8A-4147-A177-3AD203B41FA5}">
                      <a16:colId xmlns:a16="http://schemas.microsoft.com/office/drawing/2014/main" val="20001"/>
                    </a:ext>
                  </a:extLst>
                </a:gridCol>
                <a:gridCol w="2999582">
                  <a:extLst>
                    <a:ext uri="{9D8B030D-6E8A-4147-A177-3AD203B41FA5}">
                      <a16:colId xmlns:a16="http://schemas.microsoft.com/office/drawing/2014/main" val="20002"/>
                    </a:ext>
                  </a:extLst>
                </a:gridCol>
              </a:tblGrid>
              <a:tr h="185551">
                <a:tc>
                  <a:txBody>
                    <a:bodyPr/>
                    <a:lstStyle/>
                    <a:p>
                      <a:endParaRPr lang="en-US" sz="1400" dirty="0">
                        <a:solidFill>
                          <a:schemeClr val="tx1"/>
                        </a:solidFill>
                        <a:latin typeface="+mj-lt"/>
                        <a:cs typeface="Calibri"/>
                      </a:endParaRPr>
                    </a:p>
                  </a:txBody>
                  <a:tcPr marL="62345" marR="62345" marT="41564" marB="41564"/>
                </a:tc>
                <a:tc>
                  <a:txBody>
                    <a:bodyPr/>
                    <a:lstStyle/>
                    <a:p>
                      <a:pPr algn="ctr"/>
                      <a:r>
                        <a:rPr lang="en-US" sz="1400" dirty="0"/>
                        <a:t>Reliability</a:t>
                      </a:r>
                      <a:endParaRPr lang="en-US" sz="1400" dirty="0">
                        <a:solidFill>
                          <a:schemeClr val="tx1"/>
                        </a:solidFill>
                        <a:latin typeface="+mj-lt"/>
                        <a:cs typeface="Calibri"/>
                      </a:endParaRPr>
                    </a:p>
                  </a:txBody>
                  <a:tcPr marL="62345" marR="62345" marT="41564" marB="41564"/>
                </a:tc>
                <a:tc>
                  <a:txBody>
                    <a:bodyPr/>
                    <a:lstStyle/>
                    <a:p>
                      <a:pPr algn="ctr"/>
                      <a:r>
                        <a:rPr lang="en-US" sz="1400" dirty="0"/>
                        <a:t>Safety</a:t>
                      </a:r>
                      <a:endParaRPr lang="en-US" sz="1400" dirty="0">
                        <a:solidFill>
                          <a:schemeClr val="tx1"/>
                        </a:solidFill>
                        <a:latin typeface="+mj-lt"/>
                        <a:cs typeface="Calibri"/>
                      </a:endParaRPr>
                    </a:p>
                  </a:txBody>
                  <a:tcPr marL="62345" marR="62345" marT="41564" marB="41564"/>
                </a:tc>
                <a:extLst>
                  <a:ext uri="{0D108BD9-81ED-4DB2-BD59-A6C34878D82A}">
                    <a16:rowId xmlns:a16="http://schemas.microsoft.com/office/drawing/2014/main" val="10000"/>
                  </a:ext>
                </a:extLst>
              </a:tr>
              <a:tr h="471015">
                <a:tc>
                  <a:txBody>
                    <a:bodyPr/>
                    <a:lstStyle/>
                    <a:p>
                      <a:r>
                        <a:rPr lang="en-US" sz="1400" dirty="0"/>
                        <a:t>Roles</a:t>
                      </a:r>
                      <a:endParaRPr lang="en-US" sz="1400" b="1" dirty="0">
                        <a:solidFill>
                          <a:schemeClr val="tx1"/>
                        </a:solidFill>
                        <a:latin typeface="+mj-lt"/>
                        <a:cs typeface="Calibri"/>
                      </a:endParaRPr>
                    </a:p>
                  </a:txBody>
                  <a:tcPr marL="62345" marR="62345" marT="41564" marB="41564" anchor="ctr"/>
                </a:tc>
                <a:tc>
                  <a:txBody>
                    <a:bodyPr/>
                    <a:lstStyle/>
                    <a:p>
                      <a:r>
                        <a:rPr lang="en-US" sz="1400" dirty="0">
                          <a:solidFill>
                            <a:schemeClr val="tx1">
                              <a:lumMod val="75000"/>
                              <a:lumOff val="25000"/>
                            </a:schemeClr>
                          </a:solidFill>
                        </a:rPr>
                        <a:t>To ensure the </a:t>
                      </a:r>
                      <a:r>
                        <a:rPr lang="en-US" sz="1400" baseline="0" dirty="0">
                          <a:solidFill>
                            <a:schemeClr val="tx1">
                              <a:lumMod val="75000"/>
                              <a:lumOff val="25000"/>
                            </a:schemeClr>
                          </a:solidFill>
                        </a:rPr>
                        <a:t>product functions successfully.</a:t>
                      </a:r>
                      <a:endParaRPr lang="en-US" sz="1400" dirty="0">
                        <a:solidFill>
                          <a:schemeClr val="tx1">
                            <a:lumMod val="75000"/>
                            <a:lumOff val="25000"/>
                          </a:schemeClr>
                        </a:solidFill>
                        <a:latin typeface="+mj-lt"/>
                        <a:cs typeface="Calibri"/>
                      </a:endParaRPr>
                    </a:p>
                  </a:txBody>
                  <a:tcPr marL="62345" marR="62345" marT="41564" marB="415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To ensure </a:t>
                      </a:r>
                      <a:r>
                        <a:rPr lang="en-US" sz="1400" baseline="0" dirty="0">
                          <a:solidFill>
                            <a:schemeClr val="tx1">
                              <a:lumMod val="75000"/>
                              <a:lumOff val="25000"/>
                            </a:schemeClr>
                          </a:solidFill>
                        </a:rPr>
                        <a:t>the product and environment are safe and hazard free.</a:t>
                      </a:r>
                      <a:endParaRPr lang="en-US" sz="1400" dirty="0">
                        <a:solidFill>
                          <a:schemeClr val="tx1">
                            <a:lumMod val="75000"/>
                            <a:lumOff val="25000"/>
                          </a:schemeClr>
                        </a:solidFill>
                        <a:latin typeface="+mj-lt"/>
                        <a:cs typeface="Calibri"/>
                      </a:endParaRPr>
                    </a:p>
                  </a:txBody>
                  <a:tcPr marL="62345" marR="62345" marT="41564" marB="41564"/>
                </a:tc>
                <a:extLst>
                  <a:ext uri="{0D108BD9-81ED-4DB2-BD59-A6C34878D82A}">
                    <a16:rowId xmlns:a16="http://schemas.microsoft.com/office/drawing/2014/main" val="10001"/>
                  </a:ext>
                </a:extLst>
              </a:tr>
              <a:tr h="613747">
                <a:tc>
                  <a:txBody>
                    <a:bodyPr/>
                    <a:lstStyle/>
                    <a:p>
                      <a:r>
                        <a:rPr lang="en-US" sz="1400" dirty="0"/>
                        <a:t>Requirements</a:t>
                      </a:r>
                      <a:endParaRPr lang="en-US" sz="1400" b="1" dirty="0">
                        <a:solidFill>
                          <a:schemeClr val="tx1"/>
                        </a:solidFill>
                        <a:latin typeface="+mj-lt"/>
                        <a:cs typeface="Calibri"/>
                      </a:endParaRPr>
                    </a:p>
                  </a:txBody>
                  <a:tcPr marL="62345" marR="62345" marT="41564" marB="41564" anchor="ctr"/>
                </a:tc>
                <a:tc>
                  <a:txBody>
                    <a:bodyPr/>
                    <a:lstStyle/>
                    <a:p>
                      <a:r>
                        <a:rPr lang="en-US" sz="1400" dirty="0">
                          <a:solidFill>
                            <a:schemeClr val="tx1">
                              <a:lumMod val="75000"/>
                              <a:lumOff val="25000"/>
                            </a:schemeClr>
                          </a:solidFill>
                        </a:rPr>
                        <a:t>Design</a:t>
                      </a:r>
                      <a:r>
                        <a:rPr lang="en-US" sz="1400" baseline="0" dirty="0">
                          <a:solidFill>
                            <a:schemeClr val="tx1">
                              <a:lumMod val="75000"/>
                              <a:lumOff val="25000"/>
                            </a:schemeClr>
                          </a:solidFill>
                        </a:rPr>
                        <a:t> function specific within the function boundary. Internally imposed.</a:t>
                      </a:r>
                      <a:endParaRPr lang="en-US" sz="1400" dirty="0">
                        <a:solidFill>
                          <a:schemeClr val="tx1">
                            <a:lumMod val="75000"/>
                            <a:lumOff val="25000"/>
                          </a:schemeClr>
                        </a:solidFill>
                        <a:latin typeface="+mj-lt"/>
                        <a:cs typeface="Calibri"/>
                      </a:endParaRPr>
                    </a:p>
                  </a:txBody>
                  <a:tcPr marL="62345" marR="62345" marT="41564" marB="41564"/>
                </a:tc>
                <a:tc>
                  <a:txBody>
                    <a:bodyPr/>
                    <a:lstStyle/>
                    <a:p>
                      <a:r>
                        <a:rPr lang="en-US" sz="1400" dirty="0">
                          <a:solidFill>
                            <a:schemeClr val="tx1">
                              <a:lumMod val="75000"/>
                              <a:lumOff val="25000"/>
                            </a:schemeClr>
                          </a:solidFill>
                        </a:rPr>
                        <a:t>Non-function specific such as “no fire,” “no harm to human</a:t>
                      </a:r>
                      <a:r>
                        <a:rPr lang="en-US" sz="1400" baseline="0" dirty="0">
                          <a:solidFill>
                            <a:schemeClr val="tx1">
                              <a:lumMod val="75000"/>
                              <a:lumOff val="25000"/>
                            </a:schemeClr>
                          </a:solidFill>
                        </a:rPr>
                        <a:t> beings.” Externally imposed.</a:t>
                      </a:r>
                      <a:endParaRPr lang="en-US" sz="1400" dirty="0">
                        <a:solidFill>
                          <a:schemeClr val="tx1">
                            <a:lumMod val="75000"/>
                            <a:lumOff val="25000"/>
                          </a:schemeClr>
                        </a:solidFill>
                        <a:latin typeface="+mj-lt"/>
                        <a:cs typeface="Calibri"/>
                      </a:endParaRPr>
                    </a:p>
                  </a:txBody>
                  <a:tcPr marL="62345" marR="62345" marT="41564" marB="41564"/>
                </a:tc>
                <a:extLst>
                  <a:ext uri="{0D108BD9-81ED-4DB2-BD59-A6C34878D82A}">
                    <a16:rowId xmlns:a16="http://schemas.microsoft.com/office/drawing/2014/main" val="10002"/>
                  </a:ext>
                </a:extLst>
              </a:tr>
              <a:tr h="471015">
                <a:tc>
                  <a:txBody>
                    <a:bodyPr/>
                    <a:lstStyle/>
                    <a:p>
                      <a:r>
                        <a:rPr lang="en-US" sz="1400" dirty="0"/>
                        <a:t>Approaches</a:t>
                      </a:r>
                      <a:endParaRPr lang="en-US" sz="1400" b="1" dirty="0">
                        <a:solidFill>
                          <a:schemeClr val="tx1"/>
                        </a:solidFill>
                        <a:latin typeface="+mj-lt"/>
                        <a:cs typeface="Calibri"/>
                      </a:endParaRPr>
                    </a:p>
                  </a:txBody>
                  <a:tcPr marL="62345" marR="62345" marT="41564" marB="41564" anchor="ctr"/>
                </a:tc>
                <a:tc>
                  <a:txBody>
                    <a:bodyPr/>
                    <a:lstStyle/>
                    <a:p>
                      <a:r>
                        <a:rPr lang="en-US" sz="1400" dirty="0">
                          <a:solidFill>
                            <a:schemeClr val="tx1">
                              <a:lumMod val="75000"/>
                              <a:lumOff val="25000"/>
                            </a:schemeClr>
                          </a:solidFill>
                        </a:rPr>
                        <a:t>Bottom-up</a:t>
                      </a:r>
                      <a:r>
                        <a:rPr lang="en-US" sz="1400" baseline="0" dirty="0">
                          <a:solidFill>
                            <a:schemeClr val="tx1">
                              <a:lumMod val="75000"/>
                              <a:lumOff val="25000"/>
                            </a:schemeClr>
                          </a:solidFill>
                        </a:rPr>
                        <a:t> and start from the component or system designs at hand.</a:t>
                      </a:r>
                      <a:endParaRPr lang="en-US" sz="1400" dirty="0">
                        <a:solidFill>
                          <a:schemeClr val="tx1">
                            <a:lumMod val="75000"/>
                            <a:lumOff val="25000"/>
                          </a:schemeClr>
                        </a:solidFill>
                        <a:latin typeface="+mj-lt"/>
                        <a:cs typeface="Calibri"/>
                      </a:endParaRPr>
                    </a:p>
                  </a:txBody>
                  <a:tcPr marL="62345" marR="62345" marT="41564" marB="41564"/>
                </a:tc>
                <a:tc>
                  <a:txBody>
                    <a:bodyPr/>
                    <a:lstStyle/>
                    <a:p>
                      <a:r>
                        <a:rPr lang="en-US" sz="1400" dirty="0">
                          <a:solidFill>
                            <a:schemeClr val="tx1">
                              <a:lumMod val="75000"/>
                              <a:lumOff val="25000"/>
                            </a:schemeClr>
                          </a:solidFill>
                        </a:rPr>
                        <a:t>Top-down and trace the top-level hazards to basic</a:t>
                      </a:r>
                      <a:r>
                        <a:rPr lang="en-US" sz="1400" baseline="0" dirty="0">
                          <a:solidFill>
                            <a:schemeClr val="tx1">
                              <a:lumMod val="75000"/>
                              <a:lumOff val="25000"/>
                            </a:schemeClr>
                          </a:solidFill>
                        </a:rPr>
                        <a:t> events, then link to the designs.</a:t>
                      </a:r>
                      <a:endParaRPr lang="en-US" sz="1400" dirty="0">
                        <a:solidFill>
                          <a:schemeClr val="tx1">
                            <a:lumMod val="75000"/>
                            <a:lumOff val="25000"/>
                          </a:schemeClr>
                        </a:solidFill>
                        <a:latin typeface="+mj-lt"/>
                        <a:cs typeface="Calibri"/>
                      </a:endParaRPr>
                    </a:p>
                  </a:txBody>
                  <a:tcPr marL="62345" marR="62345" marT="41564" marB="41564"/>
                </a:tc>
                <a:extLst>
                  <a:ext uri="{0D108BD9-81ED-4DB2-BD59-A6C34878D82A}">
                    <a16:rowId xmlns:a16="http://schemas.microsoft.com/office/drawing/2014/main" val="10003"/>
                  </a:ext>
                </a:extLst>
              </a:tr>
              <a:tr h="899211">
                <a:tc>
                  <a:txBody>
                    <a:bodyPr/>
                    <a:lstStyle/>
                    <a:p>
                      <a:r>
                        <a:rPr lang="en-US" sz="1400" dirty="0"/>
                        <a:t>Analysis Boundaries</a:t>
                      </a:r>
                      <a:endParaRPr lang="en-US" sz="1400" b="1" dirty="0">
                        <a:solidFill>
                          <a:schemeClr val="tx1"/>
                        </a:solidFill>
                        <a:latin typeface="+mj-lt"/>
                        <a:cs typeface="Calibri"/>
                      </a:endParaRPr>
                    </a:p>
                  </a:txBody>
                  <a:tcPr marL="62345" marR="62345" marT="41564" marB="41564" anchor="ctr"/>
                </a:tc>
                <a:tc>
                  <a:txBody>
                    <a:bodyPr/>
                    <a:lstStyle/>
                    <a:p>
                      <a:r>
                        <a:rPr lang="en-US" sz="1400" dirty="0">
                          <a:solidFill>
                            <a:schemeClr val="tx1">
                              <a:lumMod val="75000"/>
                              <a:lumOff val="25000"/>
                            </a:schemeClr>
                          </a:solidFill>
                        </a:rPr>
                        <a:t>Focus on the component or sub-system being analyzed</a:t>
                      </a:r>
                      <a:r>
                        <a:rPr lang="en-US" sz="1400" baseline="0" dirty="0">
                          <a:solidFill>
                            <a:schemeClr val="tx1">
                              <a:lumMod val="75000"/>
                              <a:lumOff val="25000"/>
                            </a:schemeClr>
                          </a:solidFill>
                        </a:rPr>
                        <a:t> </a:t>
                      </a:r>
                      <a:r>
                        <a:rPr lang="en-US" sz="1400" dirty="0">
                          <a:solidFill>
                            <a:schemeClr val="tx1">
                              <a:lumMod val="75000"/>
                              <a:lumOff val="25000"/>
                            </a:schemeClr>
                          </a:solidFill>
                        </a:rPr>
                        <a:t>(assumes others are at as-designed and as-built conditions).</a:t>
                      </a:r>
                      <a:r>
                        <a:rPr lang="en-US" sz="1400" baseline="0" dirty="0">
                          <a:solidFill>
                            <a:schemeClr val="tx1">
                              <a:lumMod val="75000"/>
                              <a:lumOff val="25000"/>
                            </a:schemeClr>
                          </a:solidFill>
                        </a:rPr>
                        <a:t> Component interactions and external vulnerability and uncertainty are usually not addressed.</a:t>
                      </a:r>
                      <a:endParaRPr lang="en-US" sz="1400" dirty="0">
                        <a:solidFill>
                          <a:schemeClr val="tx1">
                            <a:lumMod val="75000"/>
                            <a:lumOff val="25000"/>
                          </a:schemeClr>
                        </a:solidFill>
                        <a:latin typeface="+mj-lt"/>
                        <a:cs typeface="Calibri"/>
                      </a:endParaRPr>
                    </a:p>
                  </a:txBody>
                  <a:tcPr marL="62345" marR="62345" marT="41564" marB="415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System view of hazards with multiple and interacting causes. </a:t>
                      </a:r>
                      <a:r>
                        <a:rPr lang="en-US" sz="1400" baseline="0" dirty="0">
                          <a:solidFill>
                            <a:schemeClr val="tx1">
                              <a:lumMod val="75000"/>
                              <a:lumOff val="25000"/>
                            </a:schemeClr>
                          </a:solidFill>
                        </a:rPr>
                        <a:t>External vulnerability and uncertainty may be required to be addressed.</a:t>
                      </a:r>
                      <a:endParaRPr lang="en-US" sz="1400" baseline="0" dirty="0">
                        <a:solidFill>
                          <a:schemeClr val="tx1">
                            <a:lumMod val="75000"/>
                            <a:lumOff val="25000"/>
                          </a:schemeClr>
                        </a:solidFill>
                        <a:latin typeface="+mj-lt"/>
                        <a:cs typeface="Calibri"/>
                      </a:endParaRPr>
                    </a:p>
                  </a:txBody>
                  <a:tcPr marL="62345" marR="62345" marT="41564" marB="41564"/>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Reliability Relationship to Safety</a:t>
            </a:r>
          </a:p>
        </p:txBody>
      </p:sp>
      <p:sp>
        <p:nvSpPr>
          <p:cNvPr id="6" name="Content Placeholder 5"/>
          <p:cNvSpPr>
            <a:spLocks noGrp="1"/>
          </p:cNvSpPr>
          <p:nvPr>
            <p:ph idx="1"/>
          </p:nvPr>
        </p:nvSpPr>
        <p:spPr>
          <a:xfrm>
            <a:off x="457200" y="5315171"/>
            <a:ext cx="8229600" cy="765545"/>
          </a:xfrm>
        </p:spPr>
        <p:txBody>
          <a:bodyPr/>
          <a:lstStyle/>
          <a:p>
            <a:pPr marL="0" lvl="1" indent="0" algn="ctr">
              <a:buClr>
                <a:schemeClr val="accent3">
                  <a:lumMod val="75000"/>
                </a:schemeClr>
              </a:buClr>
              <a:buSzTx/>
              <a:buNone/>
            </a:pPr>
            <a:r>
              <a:rPr lang="en-US" sz="2000" i="1" kern="0" dirty="0">
                <a:solidFill>
                  <a:schemeClr val="accent2"/>
                </a:solidFill>
                <a:latin typeface="Georgia" panose="02040502050405020303" pitchFamily="18" charset="0"/>
                <a:cs typeface="Calibri"/>
              </a:rPr>
              <a:t>Safety and Reliability </a:t>
            </a:r>
            <a:r>
              <a:rPr lang="en-US" sz="2000" i="1" dirty="0">
                <a:solidFill>
                  <a:schemeClr val="accent2"/>
                </a:solidFill>
                <a:latin typeface="Georgia" panose="02040502050405020303" pitchFamily="18" charset="0"/>
                <a:cs typeface="Calibri"/>
              </a:rPr>
              <a:t>are unique but closely related — </a:t>
            </a:r>
            <a:br>
              <a:rPr lang="en-US" sz="2000" i="1" dirty="0">
                <a:solidFill>
                  <a:schemeClr val="accent2"/>
                </a:solidFill>
                <a:latin typeface="Georgia" panose="02040502050405020303" pitchFamily="18" charset="0"/>
                <a:cs typeface="Calibri"/>
              </a:rPr>
            </a:br>
            <a:r>
              <a:rPr lang="en-US" sz="2000" i="1" dirty="0">
                <a:solidFill>
                  <a:schemeClr val="accent2"/>
                </a:solidFill>
                <a:latin typeface="Georgia" panose="02040502050405020303" pitchFamily="18" charset="0"/>
                <a:cs typeface="Calibri"/>
              </a:rPr>
              <a:t>they complement each other and need to be integrated.</a:t>
            </a:r>
          </a:p>
        </p:txBody>
      </p:sp>
    </p:spTree>
    <p:extLst>
      <p:ext uri="{BB962C8B-B14F-4D97-AF65-F5344CB8AC3E}">
        <p14:creationId xmlns:p14="http://schemas.microsoft.com/office/powerpoint/2010/main" val="6630390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98D7-887D-486C-AF50-76D9FF991B08}"/>
              </a:ext>
            </a:extLst>
          </p:cNvPr>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285750" indent="-285750"/>
            <a:r>
              <a:rPr lang="en-US" dirty="0"/>
              <a:t>This tutorial is a brief summary of a three-day reliability engineering course offered by A-P-T Research, Inc.</a:t>
            </a:r>
            <a:endParaRPr lang="en-US" altLang="en-US" dirty="0"/>
          </a:p>
          <a:p>
            <a:pPr marL="285750" indent="-285750"/>
            <a:r>
              <a:rPr lang="en-US" altLang="en-US" dirty="0"/>
              <a:t>The course is intended to provide a better understanding of </a:t>
            </a:r>
            <a:r>
              <a:rPr lang="en-US" altLang="en-US" dirty="0">
                <a:solidFill>
                  <a:schemeClr val="accent2"/>
                </a:solidFill>
              </a:rPr>
              <a:t>reliability engineering as a discipline</a:t>
            </a:r>
            <a:r>
              <a:rPr lang="en-US" altLang="en-US" dirty="0"/>
              <a:t> with focus on the reliability </a:t>
            </a:r>
            <a:r>
              <a:rPr lang="en-US" dirty="0"/>
              <a:t>analysis tools and techniques and their application in technical assessments and special studies.</a:t>
            </a:r>
            <a:r>
              <a:rPr lang="en-US" altLang="en-US" dirty="0"/>
              <a:t> </a:t>
            </a:r>
          </a:p>
          <a:p>
            <a:pPr marL="285750" indent="-285750"/>
            <a:r>
              <a:rPr lang="en-US" altLang="en-US" dirty="0"/>
              <a:t>The material in the course is based on over 30 years of extensive industry and Government experience in reliability engineering and risk assessment. </a:t>
            </a:r>
          </a:p>
          <a:p>
            <a:pPr marL="285750" indent="-285750"/>
            <a:r>
              <a:rPr lang="en-US" altLang="en-US" dirty="0">
                <a:solidFill>
                  <a:schemeClr val="accent2"/>
                </a:solidFill>
              </a:rPr>
              <a:t>For offerings, contact: </a:t>
            </a:r>
            <a:r>
              <a:rPr lang="en-US" dirty="0">
                <a:solidFill>
                  <a:schemeClr val="accent2"/>
                </a:solidFill>
              </a:rPr>
              <a:t>Heather Danial, 256-327-3373, </a:t>
            </a:r>
            <a:br>
              <a:rPr lang="en-US" dirty="0">
                <a:solidFill>
                  <a:schemeClr val="accent2"/>
                </a:solidFill>
              </a:rPr>
            </a:br>
            <a:r>
              <a:rPr lang="en-US" dirty="0">
                <a:solidFill>
                  <a:schemeClr val="accent2"/>
                </a:solidFill>
              </a:rPr>
              <a:t>training@apt-research.com.</a:t>
            </a:r>
            <a:endParaRPr lang="en-US" altLang="en-US" dirty="0">
              <a:solidFill>
                <a:schemeClr val="accent2"/>
              </a:solidFill>
            </a:endParaRPr>
          </a:p>
          <a:p>
            <a:r>
              <a:rPr lang="en-US" altLang="en-US" b="1" u="sng" dirty="0">
                <a:solidFill>
                  <a:srgbClr val="00B050"/>
                </a:solidFill>
              </a:rPr>
              <a:t>Note:</a:t>
            </a:r>
            <a:r>
              <a:rPr lang="en-US" altLang="en-US" b="1" dirty="0">
                <a:solidFill>
                  <a:srgbClr val="00B050"/>
                </a:solidFill>
              </a:rPr>
              <a:t> </a:t>
            </a:r>
            <a:r>
              <a:rPr lang="en-US" altLang="en-US" dirty="0">
                <a:solidFill>
                  <a:srgbClr val="00B050"/>
                </a:solidFill>
              </a:rPr>
              <a:t>Attendees of the full course will be credited with 2.0 Continuing Education Units (CEU).</a:t>
            </a:r>
          </a:p>
        </p:txBody>
      </p:sp>
    </p:spTree>
    <p:extLst>
      <p:ext uri="{BB962C8B-B14F-4D97-AF65-F5344CB8AC3E}">
        <p14:creationId xmlns:p14="http://schemas.microsoft.com/office/powerpoint/2010/main" val="1727486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20F2249D-7794-4C82-809B-52FC3AA7393E}"/>
              </a:ext>
            </a:extLst>
          </p:cNvPr>
          <p:cNvSpPr>
            <a:spLocks noGrp="1" noChangeArrowheads="1"/>
          </p:cNvSpPr>
          <p:nvPr>
            <p:ph type="title"/>
          </p:nvPr>
        </p:nvSpPr>
        <p:spPr>
          <a:xfrm>
            <a:off x="292608" y="246888"/>
            <a:ext cx="7128918" cy="461665"/>
          </a:xfrm>
        </p:spPr>
        <p:txBody>
          <a:bodyPr>
            <a:normAutofit/>
          </a:bodyPr>
          <a:lstStyle/>
          <a:p>
            <a:r>
              <a:rPr lang="en-US" dirty="0"/>
              <a:t>The Reliability - PRA Link</a:t>
            </a:r>
            <a:endParaRPr lang="en-US" altLang="en-US" dirty="0"/>
          </a:p>
        </p:txBody>
      </p:sp>
      <p:cxnSp>
        <p:nvCxnSpPr>
          <p:cNvPr id="37" name="Straight Arrow Connector 36">
            <a:extLst>
              <a:ext uri="{FF2B5EF4-FFF2-40B4-BE49-F238E27FC236}">
                <a16:creationId xmlns:a16="http://schemas.microsoft.com/office/drawing/2014/main" id="{A8AB20A5-E16A-4831-A32B-2011105F37FA}"/>
              </a:ext>
            </a:extLst>
          </p:cNvPr>
          <p:cNvCxnSpPr>
            <a:cxnSpLocks/>
          </p:cNvCxnSpPr>
          <p:nvPr/>
        </p:nvCxnSpPr>
        <p:spPr>
          <a:xfrm flipH="1">
            <a:off x="5523106" y="2455535"/>
            <a:ext cx="514076" cy="53595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3083976" y="2455535"/>
            <a:ext cx="514076" cy="53595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21713" y="1928132"/>
            <a:ext cx="2244436" cy="8866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55" dirty="0">
                <a:solidFill>
                  <a:schemeClr val="tx1">
                    <a:lumMod val="75000"/>
                    <a:lumOff val="25000"/>
                  </a:schemeClr>
                </a:solidFill>
              </a:rPr>
              <a:t>Design Reliability</a:t>
            </a:r>
          </a:p>
          <a:p>
            <a:pPr algn="ctr"/>
            <a:r>
              <a:rPr lang="en-US" sz="1455" dirty="0">
                <a:solidFill>
                  <a:schemeClr val="tx1">
                    <a:lumMod val="75000"/>
                    <a:lumOff val="25000"/>
                  </a:schemeClr>
                </a:solidFill>
              </a:rPr>
              <a:t>(Based on Physics and Design and Test data)</a:t>
            </a:r>
          </a:p>
        </p:txBody>
      </p:sp>
      <p:sp>
        <p:nvSpPr>
          <p:cNvPr id="6" name="Rectangle 5"/>
          <p:cNvSpPr/>
          <p:nvPr/>
        </p:nvSpPr>
        <p:spPr>
          <a:xfrm>
            <a:off x="1021713" y="2987590"/>
            <a:ext cx="2244436" cy="10806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55" dirty="0">
                <a:solidFill>
                  <a:schemeClr val="tx1">
                    <a:lumMod val="75000"/>
                    <a:lumOff val="25000"/>
                  </a:schemeClr>
                </a:solidFill>
              </a:rPr>
              <a:t>Demonstrated Reliability</a:t>
            </a:r>
          </a:p>
          <a:p>
            <a:pPr algn="ctr"/>
            <a:r>
              <a:rPr lang="en-US" sz="1455" dirty="0">
                <a:solidFill>
                  <a:schemeClr val="tx1">
                    <a:lumMod val="75000"/>
                    <a:lumOff val="25000"/>
                  </a:schemeClr>
                </a:solidFill>
              </a:rPr>
              <a:t>(Based on </a:t>
            </a:r>
            <a:br>
              <a:rPr lang="en-US" sz="1455" dirty="0">
                <a:solidFill>
                  <a:schemeClr val="tx1">
                    <a:lumMod val="75000"/>
                    <a:lumOff val="25000"/>
                  </a:schemeClr>
                </a:solidFill>
              </a:rPr>
            </a:br>
            <a:r>
              <a:rPr lang="en-US" sz="1455" dirty="0">
                <a:solidFill>
                  <a:schemeClr val="tx1">
                    <a:lumMod val="75000"/>
                    <a:lumOff val="25000"/>
                  </a:schemeClr>
                </a:solidFill>
              </a:rPr>
              <a:t>Objective Data)</a:t>
            </a:r>
          </a:p>
        </p:txBody>
      </p:sp>
      <p:sp>
        <p:nvSpPr>
          <p:cNvPr id="7" name="Rectangle 6"/>
          <p:cNvSpPr/>
          <p:nvPr/>
        </p:nvSpPr>
        <p:spPr>
          <a:xfrm>
            <a:off x="3464793" y="2987590"/>
            <a:ext cx="2212108" cy="10806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36" dirty="0">
                <a:solidFill>
                  <a:schemeClr val="tx1">
                    <a:lumMod val="75000"/>
                    <a:lumOff val="25000"/>
                  </a:schemeClr>
                </a:solidFill>
              </a:rPr>
              <a:t>Operational Reliability</a:t>
            </a:r>
          </a:p>
          <a:p>
            <a:pPr algn="ctr"/>
            <a:r>
              <a:rPr lang="en-US" sz="1636" dirty="0">
                <a:solidFill>
                  <a:schemeClr val="tx1">
                    <a:lumMod val="75000"/>
                    <a:lumOff val="25000"/>
                  </a:schemeClr>
                </a:solidFill>
              </a:rPr>
              <a:t>(based on objective and subjective data)</a:t>
            </a:r>
          </a:p>
        </p:txBody>
      </p:sp>
      <p:sp>
        <p:nvSpPr>
          <p:cNvPr id="8" name="Rectangle 7"/>
          <p:cNvSpPr/>
          <p:nvPr/>
        </p:nvSpPr>
        <p:spPr>
          <a:xfrm>
            <a:off x="1039091" y="4778831"/>
            <a:ext cx="7065818" cy="39074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1939" dirty="0">
                <a:solidFill>
                  <a:schemeClr val="tx1">
                    <a:lumMod val="75000"/>
                    <a:lumOff val="25000"/>
                  </a:schemeClr>
                </a:solidFill>
              </a:rPr>
              <a:t>Probabilistic Risk Assessment</a:t>
            </a:r>
          </a:p>
        </p:txBody>
      </p:sp>
      <p:sp>
        <p:nvSpPr>
          <p:cNvPr id="9" name="Rectangle 8"/>
          <p:cNvSpPr/>
          <p:nvPr/>
        </p:nvSpPr>
        <p:spPr>
          <a:xfrm>
            <a:off x="5858046" y="1928132"/>
            <a:ext cx="2244436" cy="8866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55" dirty="0">
                <a:solidFill>
                  <a:schemeClr val="tx1">
                    <a:lumMod val="75000"/>
                    <a:lumOff val="25000"/>
                  </a:schemeClr>
                </a:solidFill>
              </a:rPr>
              <a:t>Process Reliability</a:t>
            </a:r>
          </a:p>
          <a:p>
            <a:pPr algn="ctr"/>
            <a:r>
              <a:rPr lang="en-US" sz="1455" dirty="0">
                <a:solidFill>
                  <a:schemeClr val="tx1">
                    <a:lumMod val="75000"/>
                    <a:lumOff val="25000"/>
                  </a:schemeClr>
                </a:solidFill>
              </a:rPr>
              <a:t>(Process Capability, Uniformity and Control)</a:t>
            </a:r>
          </a:p>
        </p:txBody>
      </p:sp>
      <p:cxnSp>
        <p:nvCxnSpPr>
          <p:cNvPr id="52" name="Straight Arrow Connector 51"/>
          <p:cNvCxnSpPr>
            <a:cxnSpLocks/>
            <a:stCxn id="59" idx="1"/>
            <a:endCxn id="7" idx="3"/>
          </p:cNvCxnSpPr>
          <p:nvPr/>
        </p:nvCxnSpPr>
        <p:spPr>
          <a:xfrm flipH="1">
            <a:off x="5676901" y="3527917"/>
            <a:ext cx="181145"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 idx="3"/>
            <a:endCxn id="9" idx="1"/>
          </p:cNvCxnSpPr>
          <p:nvPr/>
        </p:nvCxnSpPr>
        <p:spPr>
          <a:xfrm>
            <a:off x="3266149" y="2371477"/>
            <a:ext cx="2591896"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858046" y="2987590"/>
            <a:ext cx="2244436" cy="10806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55" dirty="0">
                <a:solidFill>
                  <a:srgbClr val="FF0000"/>
                </a:solidFill>
              </a:rPr>
              <a:t>Surrogate Data, Test Data, Field Data, Generic Data</a:t>
            </a:r>
          </a:p>
        </p:txBody>
      </p:sp>
      <p:cxnSp>
        <p:nvCxnSpPr>
          <p:cNvPr id="21" name="Straight Arrow Connector 20"/>
          <p:cNvCxnSpPr>
            <a:cxnSpLocks/>
            <a:stCxn id="6" idx="3"/>
            <a:endCxn id="7" idx="1"/>
          </p:cNvCxnSpPr>
          <p:nvPr/>
        </p:nvCxnSpPr>
        <p:spPr>
          <a:xfrm>
            <a:off x="3266149" y="3527917"/>
            <a:ext cx="198644"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7" idx="2"/>
            <a:endCxn id="8" idx="0"/>
          </p:cNvCxnSpPr>
          <p:nvPr/>
        </p:nvCxnSpPr>
        <p:spPr>
          <a:xfrm>
            <a:off x="4570847" y="4068245"/>
            <a:ext cx="1153" cy="71058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F471039-1F73-4537-AC43-6C4D88B6ABDF}"/>
              </a:ext>
            </a:extLst>
          </p:cNvPr>
          <p:cNvCxnSpPr>
            <a:cxnSpLocks/>
          </p:cNvCxnSpPr>
          <p:nvPr/>
        </p:nvCxnSpPr>
        <p:spPr>
          <a:xfrm>
            <a:off x="4855231" y="4078877"/>
            <a:ext cx="1153" cy="672262"/>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68807" y="4264241"/>
            <a:ext cx="1690784" cy="316240"/>
          </a:xfrm>
          <a:prstGeom prst="rect">
            <a:avLst/>
          </a:prstGeom>
          <a:solidFill>
            <a:schemeClr val="bg1"/>
          </a:solidFill>
        </p:spPr>
        <p:txBody>
          <a:bodyPr wrap="none" rtlCol="0">
            <a:spAutoFit/>
          </a:bodyPr>
          <a:lstStyle/>
          <a:p>
            <a:r>
              <a:rPr lang="en-US" sz="1455" dirty="0">
                <a:solidFill>
                  <a:srgbClr val="FF0000"/>
                </a:solidFill>
              </a:rPr>
              <a:t>Bayesian Analysis</a:t>
            </a:r>
          </a:p>
        </p:txBody>
      </p:sp>
    </p:spTree>
    <p:extLst>
      <p:ext uri="{BB962C8B-B14F-4D97-AF65-F5344CB8AC3E}">
        <p14:creationId xmlns:p14="http://schemas.microsoft.com/office/powerpoint/2010/main" val="62188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096" y="3013315"/>
            <a:ext cx="7754112" cy="897233"/>
          </a:xfrm>
        </p:spPr>
        <p:txBody>
          <a:bodyPr/>
          <a:lstStyle/>
          <a:p>
            <a:r>
              <a:rPr lang="en-US" dirty="0"/>
              <a:t>Reliability requirement Allocation</a:t>
            </a:r>
          </a:p>
        </p:txBody>
      </p:sp>
      <p:pic>
        <p:nvPicPr>
          <p:cNvPr id="4" name="Picture 6">
            <a:extLst>
              <a:ext uri="{FF2B5EF4-FFF2-40B4-BE49-F238E27FC236}">
                <a16:creationId xmlns:a16="http://schemas.microsoft.com/office/drawing/2014/main" id="{B247BAA9-62A1-4491-AF48-48B8A411F8FB}"/>
              </a:ext>
            </a:extLst>
          </p:cNvPr>
          <p:cNvPicPr>
            <a:picLocks noChangeAspect="1" noChangeArrowheads="1"/>
          </p:cNvPicPr>
          <p:nvPr/>
        </p:nvPicPr>
        <p:blipFill>
          <a:blip r:embed="rId3" cstate="print">
            <a:lum bright="10000"/>
          </a:blip>
          <a:stretch>
            <a:fillRect/>
          </a:stretch>
        </p:blipFill>
        <p:spPr>
          <a:xfrm>
            <a:off x="4954137" y="362675"/>
            <a:ext cx="3766503" cy="2278925"/>
          </a:xfrm>
          <a:prstGeom prst="rect">
            <a:avLst/>
          </a:prstGeom>
          <a:ln>
            <a:solidFill>
              <a:schemeClr val="bg1"/>
            </a:solidFill>
          </a:ln>
          <a:effectLst>
            <a:outerShdw blurRad="127000" algn="ctr" rotWithShape="0">
              <a:prstClr val="black">
                <a:alpha val="40000"/>
              </a:prstClr>
            </a:outerShdw>
          </a:effectLst>
        </p:spPr>
      </p:pic>
    </p:spTree>
    <p:extLst>
      <p:ext uri="{BB962C8B-B14F-4D97-AF65-F5344CB8AC3E}">
        <p14:creationId xmlns:p14="http://schemas.microsoft.com/office/powerpoint/2010/main" val="1779304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bwMode="auto">
          <a:xfrm>
            <a:off x="310464" y="121092"/>
            <a:ext cx="8018288" cy="461665"/>
          </a:xfrm>
          <a:noFill/>
          <a:ln>
            <a:miter lim="800000"/>
            <a:headEnd/>
            <a:tailEnd/>
          </a:ln>
        </p:spPr>
        <p:txBody>
          <a:bodyPr vert="horz" wrap="square" lIns="91440" tIns="45720" rIns="91440" bIns="45720" numCol="1" anchor="t" anchorCtr="0" compatLnSpc="1">
            <a:prstTxWarp prst="textNoShape">
              <a:avLst/>
            </a:prstTxWarp>
          </a:bodyPr>
          <a:lstStyle/>
          <a:p>
            <a:r>
              <a:rPr lang="en-US" b="0" dirty="0"/>
              <a:t>Reliability Requirement Example</a:t>
            </a:r>
            <a:endParaRPr lang="en-US" dirty="0"/>
          </a:p>
        </p:txBody>
      </p:sp>
      <p:sp>
        <p:nvSpPr>
          <p:cNvPr id="26626" name="Rectangle 3"/>
          <p:cNvSpPr>
            <a:spLocks noGrp="1" noChangeArrowheads="1"/>
          </p:cNvSpPr>
          <p:nvPr>
            <p:ph idx="1"/>
          </p:nvPr>
        </p:nvSpPr>
        <p:spPr>
          <a:xfrm>
            <a:off x="397602" y="1198812"/>
            <a:ext cx="8348795" cy="5213005"/>
          </a:xfrm>
        </p:spPr>
        <p:txBody>
          <a:bodyPr/>
          <a:lstStyle/>
          <a:p>
            <a:r>
              <a:rPr lang="en-US" dirty="0"/>
              <a:t>HLS Reliability Requirement</a:t>
            </a:r>
          </a:p>
          <a:p>
            <a:pPr lvl="1"/>
            <a:r>
              <a:rPr lang="en-US" dirty="0"/>
              <a:t>The HLS shall have a minimum system hardware reliability of 0.975 for an 8 Earth-day sortie mission to the lunar surface. </a:t>
            </a:r>
          </a:p>
          <a:p>
            <a:pPr lvl="1"/>
            <a:r>
              <a:rPr lang="en-US" i="1" dirty="0"/>
              <a:t>Rationale: The scope of the requirement includes the HLS hardware </a:t>
            </a:r>
            <a:r>
              <a:rPr lang="en-US" i="1" dirty="0">
                <a:solidFill>
                  <a:srgbClr val="FF0000"/>
                </a:solidFill>
              </a:rPr>
              <a:t>reliability associated with must work and must not work functions starting from initial checkout of HLS in Lunar Orbit prior to crew launch until the crew departure from Lunar Orbit.</a:t>
            </a:r>
            <a:r>
              <a:rPr lang="en-US" i="1" dirty="0"/>
              <a:t> Software was explicitly excluded and hardware reliability does not consider damage due to MMOD environment or human actions associated with its operation. Also, hardware reliability does not consider fire or medical risk. HLS hardware reliability includes HLS hardware for the defined mission environment includes loads, thermal, radiation etc. required to support performance of the 5 (goal) EVAs (e.g. Airlock cycles), but does not include the reliability associated with the EVA suit.</a:t>
            </a:r>
          </a:p>
          <a:p>
            <a:pPr marL="0" indent="0">
              <a:buNone/>
            </a:pPr>
            <a:endParaRPr lang="en-US" dirty="0">
              <a:solidFill>
                <a:schemeClr val="tx1"/>
              </a:solidFill>
            </a:endParaRPr>
          </a:p>
        </p:txBody>
      </p:sp>
      <p:sp>
        <p:nvSpPr>
          <p:cNvPr id="6" name="Slide Number Placeholder 4"/>
          <p:cNvSpPr>
            <a:spLocks noGrp="1"/>
          </p:cNvSpPr>
          <p:nvPr>
            <p:ph type="sldNum" sz="quarter" idx="11"/>
          </p:nvPr>
        </p:nvSpPr>
        <p:spPr>
          <a:xfrm>
            <a:off x="7010400" y="6569075"/>
            <a:ext cx="2133600" cy="3651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base">
              <a:spcBef>
                <a:spcPct val="0"/>
              </a:spcBef>
              <a:spcAft>
                <a:spcPct val="0"/>
              </a:spcAft>
              <a:defRPr/>
            </a:pPr>
            <a:r>
              <a:rPr lang="en-US"/>
              <a:t>Page </a:t>
            </a:r>
            <a:fld id="{18BDFB7C-D5A4-4E5E-B140-BEE92CE14DA1}" type="slidenum">
              <a:rPr lang="en-US" smtClean="0"/>
              <a:pPr fontAlgn="base">
                <a:spcBef>
                  <a:spcPct val="0"/>
                </a:spcBef>
                <a:spcAft>
                  <a:spcPct val="0"/>
                </a:spcAft>
                <a:defRPr/>
              </a:pPr>
              <a:t>22</a:t>
            </a:fld>
            <a:r>
              <a:rPr lang="en-US"/>
              <a:t> of </a:t>
            </a:r>
            <a:endParaRPr lang="en-US" dirty="0">
              <a:cs typeface="Arial" charset="0"/>
            </a:endParaRPr>
          </a:p>
        </p:txBody>
      </p:sp>
      <p:sp>
        <p:nvSpPr>
          <p:cNvPr id="7" name="Footer Placeholder 3"/>
          <p:cNvSpPr>
            <a:spLocks noGrp="1"/>
          </p:cNvSpPr>
          <p:nvPr>
            <p:ph type="ftr" sz="quarter" idx="10"/>
          </p:nvPr>
        </p:nvSpPr>
        <p:spPr>
          <a:xfrm>
            <a:off x="0" y="6553200"/>
            <a:ext cx="2895600" cy="476250"/>
          </a:xfrm>
          <a:prstGeom prst="rect">
            <a:avLst/>
          </a:prstGeom>
        </p:spPr>
        <p:txBody>
          <a:bodyPr/>
          <a:lstStyle>
            <a:defPPr>
              <a:defRPr lang="en-US"/>
            </a:defPPr>
            <a:lvl1pPr algn="l" rtl="0" fontAlgn="base">
              <a:spcBef>
                <a:spcPct val="0"/>
              </a:spcBef>
              <a:spcAft>
                <a:spcPct val="0"/>
              </a:spcAft>
              <a:defRPr sz="1400" kern="1200">
                <a:solidFill>
                  <a:schemeClr val="bg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a:t>Module 1</a:t>
            </a:r>
            <a:endParaRPr lang="en-US" dirty="0"/>
          </a:p>
        </p:txBody>
      </p:sp>
    </p:spTree>
    <p:extLst>
      <p:ext uri="{BB962C8B-B14F-4D97-AF65-F5344CB8AC3E}">
        <p14:creationId xmlns:p14="http://schemas.microsoft.com/office/powerpoint/2010/main" val="4227616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Allocation Definitions</a:t>
            </a:r>
          </a:p>
        </p:txBody>
      </p:sp>
      <p:sp>
        <p:nvSpPr>
          <p:cNvPr id="3" name="Content Placeholder 2"/>
          <p:cNvSpPr>
            <a:spLocks noGrp="1"/>
          </p:cNvSpPr>
          <p:nvPr>
            <p:ph idx="1"/>
          </p:nvPr>
        </p:nvSpPr>
        <p:spPr>
          <a:xfrm>
            <a:off x="457200" y="1435396"/>
            <a:ext cx="7264400" cy="4690768"/>
          </a:xfrm>
        </p:spPr>
        <p:txBody>
          <a:bodyPr/>
          <a:lstStyle/>
          <a:p>
            <a:r>
              <a:rPr lang="en-US" sz="1800" b="1" dirty="0">
                <a:solidFill>
                  <a:schemeClr val="accent2"/>
                </a:solidFill>
              </a:rPr>
              <a:t>Reliability allocation </a:t>
            </a:r>
            <a:r>
              <a:rPr lang="en-US" sz="1800" dirty="0"/>
              <a:t>is the process of allocating the system reliability requirement or goal down to the subsystems level through apportionment. </a:t>
            </a:r>
          </a:p>
          <a:p>
            <a:r>
              <a:rPr lang="en-US" sz="1800" dirty="0"/>
              <a:t>In general, reliability allocation is intended to drive a process to improve the product reliability during the design development process through prediction down to the subsystem or component levels. </a:t>
            </a:r>
          </a:p>
          <a:p>
            <a:endParaRPr lang="en-US" sz="1800" dirty="0"/>
          </a:p>
          <a:p>
            <a:pPr lvl="1"/>
            <a:endParaRPr lang="en-US" altLang="en-US" sz="1600" dirty="0"/>
          </a:p>
        </p:txBody>
      </p:sp>
    </p:spTree>
    <p:extLst>
      <p:ext uri="{BB962C8B-B14F-4D97-AF65-F5344CB8AC3E}">
        <p14:creationId xmlns:p14="http://schemas.microsoft.com/office/powerpoint/2010/main" val="3287496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Allocation Process</a:t>
            </a:r>
          </a:p>
        </p:txBody>
      </p:sp>
      <p:sp>
        <p:nvSpPr>
          <p:cNvPr id="3" name="Content Placeholder 2"/>
          <p:cNvSpPr>
            <a:spLocks noGrp="1"/>
          </p:cNvSpPr>
          <p:nvPr>
            <p:ph idx="1"/>
          </p:nvPr>
        </p:nvSpPr>
        <p:spPr/>
        <p:txBody>
          <a:bodyPr/>
          <a:lstStyle/>
          <a:p>
            <a:r>
              <a:rPr lang="en-US" altLang="en-US" dirty="0"/>
              <a:t>Reliability allocation involves solving the following inequality:</a:t>
            </a:r>
          </a:p>
          <a:p>
            <a:endParaRPr lang="en-US" dirty="0"/>
          </a:p>
          <a:p>
            <a:endParaRPr lang="en-US" dirty="0"/>
          </a:p>
        </p:txBody>
      </p:sp>
      <p:sp>
        <p:nvSpPr>
          <p:cNvPr id="6" name="Rectangle 3">
            <a:extLst>
              <a:ext uri="{FF2B5EF4-FFF2-40B4-BE49-F238E27FC236}">
                <a16:creationId xmlns:a16="http://schemas.microsoft.com/office/drawing/2014/main" id="{E1667492-6179-4E72-BF03-6A82A9B3D00C}"/>
              </a:ext>
            </a:extLst>
          </p:cNvPr>
          <p:cNvSpPr>
            <a:spLocks noChangeArrowheads="1"/>
          </p:cNvSpPr>
          <p:nvPr/>
        </p:nvSpPr>
        <p:spPr bwMode="auto">
          <a:xfrm>
            <a:off x="715926" y="2625275"/>
            <a:ext cx="6705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where:</a:t>
            </a:r>
            <a:endParaRPr kumimoji="0" lang="en-US" altLang="en-US" sz="2000" b="0" i="0" u="none" strike="noStrike" cap="none" normalizeH="0" baseline="0" dirty="0">
              <a:ln>
                <a:noFill/>
              </a:ln>
              <a:solidFill>
                <a:schemeClr val="tx1">
                  <a:lumMod val="75000"/>
                  <a:lumOff val="25000"/>
                </a:schemeClr>
              </a:solidFill>
              <a:effectLst/>
              <a:latin typeface="+mj-lt"/>
            </a:endParaRPr>
          </a:p>
          <a:p>
            <a:pPr marL="457200" marR="0" lvl="0" indent="-457200" defTabSz="914400" rtl="0" eaLnBrk="0" fontAlgn="base" latinLnBrk="0" hangingPunct="0">
              <a:lnSpc>
                <a:spcPct val="100000"/>
              </a:lnSpc>
              <a:spcBef>
                <a:spcPct val="0"/>
              </a:spcBef>
              <a:spcAft>
                <a:spcPct val="0"/>
              </a:spcAft>
              <a:buClrTx/>
              <a:buSzTx/>
              <a:tabLst>
                <a:tab pos="457200" algn="l"/>
              </a:tabLst>
            </a:pPr>
            <a:r>
              <a:rPr kumimoji="0" lang="en-US" altLang="en-US" sz="2000" b="0" i="1"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R</a:t>
            </a:r>
            <a:r>
              <a:rPr kumimoji="0" lang="en-US" altLang="en-US" sz="2000" b="0" i="1" u="none" strike="noStrike" cap="none" normalizeH="0" baseline="-3000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i</a:t>
            </a: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 is the reliability allocated to the </a:t>
            </a:r>
            <a:r>
              <a:rPr kumimoji="0" lang="en-US" altLang="en-US" sz="2000" b="0" i="1"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i</a:t>
            </a:r>
            <a:r>
              <a:rPr kumimoji="0" lang="en-US" altLang="en-US" sz="2000" b="0" i="0" u="none" strike="noStrike" cap="none" normalizeH="0" baseline="3000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th</a:t>
            </a: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 subsystem/component.</a:t>
            </a:r>
            <a:endParaRPr kumimoji="0" lang="en-US" altLang="en-US" sz="2000" b="0" i="0" u="none" strike="noStrike" cap="none" normalizeH="0" baseline="0" dirty="0">
              <a:ln>
                <a:noFill/>
              </a:ln>
              <a:solidFill>
                <a:schemeClr val="tx1">
                  <a:lumMod val="75000"/>
                  <a:lumOff val="25000"/>
                </a:schemeClr>
              </a:solidFill>
              <a:effectLst/>
              <a:latin typeface="+mj-lt"/>
            </a:endParaRPr>
          </a:p>
          <a:p>
            <a:pPr marL="457200" marR="0" lvl="0" indent="-457200" defTabSz="914400" rtl="0" eaLnBrk="0" fontAlgn="base" latinLnBrk="0" hangingPunct="0">
              <a:lnSpc>
                <a:spcPct val="100000"/>
              </a:lnSpc>
              <a:spcBef>
                <a:spcPct val="0"/>
              </a:spcBef>
              <a:spcAft>
                <a:spcPct val="0"/>
              </a:spcAft>
              <a:buClrTx/>
              <a:buSzTx/>
              <a:tabLst>
                <a:tab pos="457200" algn="l"/>
              </a:tabLst>
            </a:pPr>
            <a:r>
              <a:rPr kumimoji="0" lang="en-US" altLang="en-US" sz="2000" b="0" i="1"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f</a:t>
            </a: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 is the functional relationship between the subsystem/component and the system.</a:t>
            </a:r>
            <a:endParaRPr kumimoji="0" lang="en-US" altLang="en-US" sz="2000" b="0" i="0" u="none" strike="noStrike" cap="none" normalizeH="0" baseline="0" dirty="0">
              <a:ln>
                <a:noFill/>
              </a:ln>
              <a:solidFill>
                <a:schemeClr val="tx1">
                  <a:lumMod val="75000"/>
                  <a:lumOff val="25000"/>
                </a:schemeClr>
              </a:solidFill>
              <a:effectLst/>
              <a:latin typeface="+mj-lt"/>
            </a:endParaRPr>
          </a:p>
          <a:p>
            <a:pPr marL="457200" marR="0" lvl="0" indent="-457200" defTabSz="914400" rtl="0" eaLnBrk="0" fontAlgn="base" latinLnBrk="0" hangingPunct="0">
              <a:lnSpc>
                <a:spcPct val="100000"/>
              </a:lnSpc>
              <a:spcBef>
                <a:spcPct val="0"/>
              </a:spcBef>
              <a:spcAft>
                <a:spcPct val="0"/>
              </a:spcAft>
              <a:buClrTx/>
              <a:buSzTx/>
              <a:tabLst>
                <a:tab pos="457200" algn="l"/>
              </a:tabLst>
            </a:pPr>
            <a:r>
              <a:rPr kumimoji="0" lang="en-US" altLang="en-US" sz="2000" b="0" i="1"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R</a:t>
            </a:r>
            <a:r>
              <a:rPr kumimoji="0" lang="en-US" altLang="en-US" sz="2000" b="0" i="1" u="none" strike="noStrike" cap="none" normalizeH="0" baseline="-3000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s</a:t>
            </a: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 is the required system reliability.</a:t>
            </a:r>
            <a:endParaRPr kumimoji="0" lang="en-US" altLang="en-US" sz="2000" b="0" i="0" u="none" strike="noStrike" cap="none" normalizeH="0" baseline="0" dirty="0">
              <a:ln>
                <a:noFill/>
              </a:ln>
              <a:solidFill>
                <a:schemeClr val="tx1">
                  <a:lumMod val="75000"/>
                  <a:lumOff val="25000"/>
                </a:schemeClr>
              </a:solidFill>
              <a:effectLst/>
              <a:latin typeface="+mj-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070A3A-59C2-459C-B816-798578F61074}"/>
                  </a:ext>
                </a:extLst>
              </p:cNvPr>
              <p:cNvSpPr txBox="1"/>
              <p:nvPr/>
            </p:nvSpPr>
            <p:spPr>
              <a:xfrm>
                <a:off x="2892790" y="2047164"/>
                <a:ext cx="335842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2"/>
                          </a:solidFill>
                          <a:latin typeface="Cambria Math" panose="02040503050406030204" pitchFamily="18" charset="0"/>
                        </a:rPr>
                        <m:t>𝑓</m:t>
                      </m:r>
                      <m:r>
                        <a:rPr lang="en-US" sz="2800" b="0" i="1" smtClean="0">
                          <a:solidFill>
                            <a:schemeClr val="accent2"/>
                          </a:solidFill>
                          <a:latin typeface="Cambria Math" panose="02040503050406030204" pitchFamily="18" charset="0"/>
                        </a:rPr>
                        <m:t>(</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𝑅</m:t>
                          </m:r>
                        </m:e>
                        <m:sub>
                          <m:r>
                            <a:rPr lang="en-US" sz="2800" b="0" i="1" smtClean="0">
                              <a:solidFill>
                                <a:schemeClr val="accent2"/>
                              </a:solidFill>
                              <a:latin typeface="Cambria Math" panose="02040503050406030204" pitchFamily="18" charset="0"/>
                            </a:rPr>
                            <m:t>1</m:t>
                          </m:r>
                        </m:sub>
                      </m:sSub>
                      <m:r>
                        <a:rPr lang="en-US" sz="2800" b="0" i="1" smtClean="0">
                          <a:solidFill>
                            <a:schemeClr val="accent2"/>
                          </a:solidFill>
                          <a:latin typeface="Cambria Math" panose="02040503050406030204" pitchFamily="18" charset="0"/>
                        </a:rPr>
                        <m:t>,</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𝑅</m:t>
                          </m:r>
                        </m:e>
                        <m:sub>
                          <m:r>
                            <a:rPr lang="en-US" sz="2800" b="0" i="1" smtClean="0">
                              <a:solidFill>
                                <a:schemeClr val="accent2"/>
                              </a:solidFill>
                              <a:latin typeface="Cambria Math" panose="02040503050406030204" pitchFamily="18" charset="0"/>
                            </a:rPr>
                            <m:t>2</m:t>
                          </m:r>
                        </m:sub>
                      </m:sSub>
                      <m:r>
                        <a:rPr lang="en-US" sz="2800" b="0" i="1" smtClean="0">
                          <a:solidFill>
                            <a:schemeClr val="accent2"/>
                          </a:solidFill>
                          <a:latin typeface="Cambria Math" panose="02040503050406030204" pitchFamily="18" charset="0"/>
                        </a:rPr>
                        <m:t>,…,</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𝑅</m:t>
                          </m:r>
                        </m:e>
                        <m:sub>
                          <m:r>
                            <a:rPr lang="en-US" sz="2800" b="0" i="1" smtClean="0">
                              <a:solidFill>
                                <a:schemeClr val="accent2"/>
                              </a:solidFill>
                              <a:latin typeface="Cambria Math" panose="02040503050406030204" pitchFamily="18" charset="0"/>
                            </a:rPr>
                            <m:t>𝑛</m:t>
                          </m:r>
                        </m:sub>
                      </m:sSub>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ea typeface="Cambria Math" panose="02040503050406030204" pitchFamily="18" charset="0"/>
                        </a:rPr>
                        <m:t>≥</m:t>
                      </m:r>
                      <m:sSub>
                        <m:sSubPr>
                          <m:ctrlPr>
                            <a:rPr lang="en-US" sz="2800" b="0" i="1" smtClean="0">
                              <a:solidFill>
                                <a:schemeClr val="accent2"/>
                              </a:solidFill>
                              <a:latin typeface="Cambria Math" panose="02040503050406030204" pitchFamily="18" charset="0"/>
                              <a:ea typeface="Cambria Math" panose="02040503050406030204" pitchFamily="18" charset="0"/>
                            </a:rPr>
                          </m:ctrlPr>
                        </m:sSubPr>
                        <m:e>
                          <m:r>
                            <a:rPr lang="en-US" sz="2800" b="0" i="1" smtClean="0">
                              <a:solidFill>
                                <a:schemeClr val="accent2"/>
                              </a:solidFill>
                              <a:latin typeface="Cambria Math" panose="02040503050406030204" pitchFamily="18" charset="0"/>
                              <a:ea typeface="Cambria Math" panose="02040503050406030204" pitchFamily="18" charset="0"/>
                            </a:rPr>
                            <m:t>𝑅</m:t>
                          </m:r>
                        </m:e>
                        <m:sub>
                          <m:r>
                            <a:rPr lang="en-US" sz="2800" b="0" i="1" smtClean="0">
                              <a:solidFill>
                                <a:schemeClr val="accent2"/>
                              </a:solidFill>
                              <a:latin typeface="Cambria Math" panose="02040503050406030204" pitchFamily="18" charset="0"/>
                              <a:ea typeface="Cambria Math" panose="02040503050406030204" pitchFamily="18" charset="0"/>
                            </a:rPr>
                            <m:t>𝑠</m:t>
                          </m:r>
                        </m:sub>
                      </m:sSub>
                    </m:oMath>
                  </m:oMathPara>
                </a14:m>
                <a:endParaRPr lang="en-US" sz="2800" dirty="0">
                  <a:solidFill>
                    <a:schemeClr val="accent2"/>
                  </a:solidFill>
                </a:endParaRPr>
              </a:p>
            </p:txBody>
          </p:sp>
        </mc:Choice>
        <mc:Fallback xmlns="">
          <p:sp>
            <p:nvSpPr>
              <p:cNvPr id="5" name="TextBox 4">
                <a:extLst>
                  <a:ext uri="{FF2B5EF4-FFF2-40B4-BE49-F238E27FC236}">
                    <a16:creationId xmlns:a16="http://schemas.microsoft.com/office/drawing/2014/main" id="{C6070A3A-59C2-459C-B816-798578F61074}"/>
                  </a:ext>
                </a:extLst>
              </p:cNvPr>
              <p:cNvSpPr txBox="1">
                <a:spLocks noRot="1" noChangeAspect="1" noMove="1" noResize="1" noEditPoints="1" noAdjustHandles="1" noChangeArrowheads="1" noChangeShapeType="1" noTextEdit="1"/>
              </p:cNvSpPr>
              <p:nvPr/>
            </p:nvSpPr>
            <p:spPr>
              <a:xfrm>
                <a:off x="2892790" y="2047164"/>
                <a:ext cx="3358420"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5156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Allocation Methods/Techniques</a:t>
            </a:r>
          </a:p>
        </p:txBody>
      </p:sp>
      <p:sp>
        <p:nvSpPr>
          <p:cNvPr id="3" name="Content Placeholder 2"/>
          <p:cNvSpPr>
            <a:spLocks noGrp="1"/>
          </p:cNvSpPr>
          <p:nvPr>
            <p:ph idx="1"/>
          </p:nvPr>
        </p:nvSpPr>
        <p:spPr>
          <a:xfrm>
            <a:off x="457200" y="1419366"/>
            <a:ext cx="8229600" cy="4870719"/>
          </a:xfrm>
        </p:spPr>
        <p:txBody>
          <a:bodyPr/>
          <a:lstStyle/>
          <a:p>
            <a:r>
              <a:rPr lang="en-US" sz="1800" dirty="0"/>
              <a:t>Several techniques have been used over the years for reliability allocation. Commonly used techniques are:</a:t>
            </a:r>
          </a:p>
          <a:p>
            <a:pPr lvl="1"/>
            <a:r>
              <a:rPr lang="en-US" dirty="0"/>
              <a:t>The simplest technique is </a:t>
            </a:r>
            <a:r>
              <a:rPr lang="en-US" b="1" dirty="0">
                <a:solidFill>
                  <a:schemeClr val="accent2"/>
                </a:solidFill>
              </a:rPr>
              <a:t>Equal Apportionment</a:t>
            </a:r>
            <a:r>
              <a:rPr lang="en-US" dirty="0"/>
              <a:t>, which distributes system reliability equally among all the subsystems. </a:t>
            </a:r>
          </a:p>
          <a:p>
            <a:pPr lvl="1"/>
            <a:r>
              <a:rPr lang="en-US" dirty="0"/>
              <a:t>The </a:t>
            </a:r>
            <a:r>
              <a:rPr lang="en-US" b="1" dirty="0">
                <a:solidFill>
                  <a:schemeClr val="accent2"/>
                </a:solidFill>
              </a:rPr>
              <a:t>ARINC</a:t>
            </a:r>
            <a:r>
              <a:rPr lang="en-US" dirty="0">
                <a:solidFill>
                  <a:schemeClr val="tx1"/>
                </a:solidFill>
              </a:rPr>
              <a:t> </a:t>
            </a:r>
            <a:r>
              <a:rPr lang="en-US" dirty="0"/>
              <a:t>apportionment method designed by ARINC Research Corporation, a subsidiary of Aeronautical Radio, Inc (ARINC).</a:t>
            </a:r>
            <a:r>
              <a:rPr lang="en-US" b="1" dirty="0"/>
              <a:t> </a:t>
            </a:r>
          </a:p>
          <a:p>
            <a:pPr lvl="1"/>
            <a:r>
              <a:rPr lang="en-US" dirty="0"/>
              <a:t>The </a:t>
            </a:r>
            <a:r>
              <a:rPr lang="en-US" b="1" dirty="0">
                <a:solidFill>
                  <a:schemeClr val="accent2"/>
                </a:solidFill>
              </a:rPr>
              <a:t>AGREE</a:t>
            </a:r>
            <a:r>
              <a:rPr lang="en-US" dirty="0"/>
              <a:t> apportionment method, designed by the Advisory Group on Reliability of Electronic Equipment (AGREE)</a:t>
            </a:r>
          </a:p>
          <a:p>
            <a:r>
              <a:rPr lang="en-US" sz="1800" dirty="0"/>
              <a:t>Both the AGREE and ARINC techniques take additional weighting factors into consideration during allocation. </a:t>
            </a:r>
          </a:p>
          <a:p>
            <a:r>
              <a:rPr lang="en-US" sz="1800" dirty="0"/>
              <a:t>To obtain good results, it is important to choose an appropriate apportionment method based on the system reliability requirement and the system properties.</a:t>
            </a:r>
          </a:p>
        </p:txBody>
      </p:sp>
      <p:sp>
        <p:nvSpPr>
          <p:cNvPr id="2" name="TextBox 1">
            <a:extLst>
              <a:ext uri="{FF2B5EF4-FFF2-40B4-BE49-F238E27FC236}">
                <a16:creationId xmlns:a16="http://schemas.microsoft.com/office/drawing/2014/main" id="{ADAB1D10-9C30-44EE-907C-420C90754D77}"/>
              </a:ext>
            </a:extLst>
          </p:cNvPr>
          <p:cNvSpPr txBox="1"/>
          <p:nvPr/>
        </p:nvSpPr>
        <p:spPr>
          <a:xfrm>
            <a:off x="926611" y="5643755"/>
            <a:ext cx="7290778" cy="646331"/>
          </a:xfrm>
          <a:prstGeom prst="rect">
            <a:avLst/>
          </a:prstGeom>
          <a:noFill/>
        </p:spPr>
        <p:txBody>
          <a:bodyPr wrap="none" rtlCol="0">
            <a:spAutoFit/>
          </a:bodyPr>
          <a:lstStyle/>
          <a:p>
            <a:r>
              <a:rPr lang="en-US" i="1" dirty="0">
                <a:solidFill>
                  <a:schemeClr val="accent2"/>
                </a:solidFill>
                <a:latin typeface="Georgia" panose="02040502050405020303" pitchFamily="18" charset="0"/>
              </a:rPr>
              <a:t>The following charts cover the Equal Apportionment and the ARINC </a:t>
            </a:r>
          </a:p>
          <a:p>
            <a:r>
              <a:rPr lang="en-US" i="1" dirty="0">
                <a:solidFill>
                  <a:schemeClr val="accent2"/>
                </a:solidFill>
                <a:latin typeface="Georgia" panose="02040502050405020303" pitchFamily="18" charset="0"/>
              </a:rPr>
              <a:t>Methods. </a:t>
            </a:r>
          </a:p>
        </p:txBody>
      </p:sp>
    </p:spTree>
    <p:extLst>
      <p:ext uri="{BB962C8B-B14F-4D97-AF65-F5344CB8AC3E}">
        <p14:creationId xmlns:p14="http://schemas.microsoft.com/office/powerpoint/2010/main" val="71249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246888"/>
            <a:ext cx="7128918" cy="461665"/>
          </a:xfrm>
        </p:spPr>
        <p:txBody>
          <a:bodyPr/>
          <a:lstStyle/>
          <a:p>
            <a:r>
              <a:rPr lang="en-US" dirty="0"/>
              <a:t>Reliability Allocation Methods/Techniques</a:t>
            </a:r>
          </a:p>
        </p:txBody>
      </p:sp>
      <p:sp>
        <p:nvSpPr>
          <p:cNvPr id="3" name="Content Placeholder 2"/>
          <p:cNvSpPr>
            <a:spLocks noGrp="1"/>
          </p:cNvSpPr>
          <p:nvPr>
            <p:ph idx="1"/>
          </p:nvPr>
        </p:nvSpPr>
        <p:spPr/>
        <p:txBody>
          <a:bodyPr>
            <a:noAutofit/>
          </a:bodyPr>
          <a:lstStyle/>
          <a:p>
            <a:r>
              <a:rPr lang="en-US" b="1" dirty="0">
                <a:solidFill>
                  <a:schemeClr val="accent2"/>
                </a:solidFill>
              </a:rPr>
              <a:t>Equal Apportionment </a:t>
            </a:r>
          </a:p>
          <a:p>
            <a:pPr lvl="1"/>
            <a:r>
              <a:rPr lang="en-US" dirty="0"/>
              <a:t>The simplest apportionment technique is to distribute the reliability uniformly among all components. This method is called equal apportionment. </a:t>
            </a:r>
          </a:p>
          <a:p>
            <a:pPr lvl="1"/>
            <a:r>
              <a:rPr lang="en-US" dirty="0"/>
              <a:t>Equal apportionment assumes a series of n subsystems, all in series and having an exponential failure distribution. Each subsystem is assigned the same reliability. The mathematical model can be expressed as:</a:t>
            </a:r>
          </a:p>
          <a:p>
            <a:endParaRPr lang="en-US" dirty="0"/>
          </a:p>
          <a:p>
            <a:endParaRPr lang="en-US" dirty="0"/>
          </a:p>
          <a:p>
            <a:pPr lvl="1"/>
            <a:endParaRPr lang="en-US" dirty="0"/>
          </a:p>
          <a:p>
            <a:pPr marL="233362" lvl="1" indent="0">
              <a:buNone/>
            </a:pPr>
            <a:r>
              <a:rPr lang="en-US" dirty="0"/>
              <a:t>Where:</a:t>
            </a:r>
          </a:p>
          <a:p>
            <a:pPr marL="457200" lvl="2" indent="0">
              <a:buNone/>
            </a:pPr>
            <a:r>
              <a:rPr lang="en-US" dirty="0"/>
              <a:t>R* is the required system reliability</a:t>
            </a:r>
          </a:p>
          <a:p>
            <a:pPr marL="457200" lvl="2" indent="0">
              <a:buNone/>
            </a:pPr>
            <a:r>
              <a:rPr lang="en-US" dirty="0"/>
              <a:t>R*</a:t>
            </a:r>
            <a:r>
              <a:rPr lang="en-US" baseline="-25000" dirty="0"/>
              <a:t>i</a:t>
            </a:r>
            <a:r>
              <a:rPr lang="en-US" dirty="0"/>
              <a:t> is the reliability requirement apportioned to subsystem i</a:t>
            </a:r>
          </a:p>
          <a:p>
            <a:pPr marL="457200" lvl="2" indent="0">
              <a:buNone/>
            </a:pPr>
            <a:r>
              <a:rPr lang="en-US" dirty="0"/>
              <a:t>n is the total number of subsystems.</a:t>
            </a:r>
          </a:p>
        </p:txBody>
      </p:sp>
      <p:sp>
        <p:nvSpPr>
          <p:cNvPr id="2" name="Arrow: Right 1">
            <a:extLst>
              <a:ext uri="{FF2B5EF4-FFF2-40B4-BE49-F238E27FC236}">
                <a16:creationId xmlns:a16="http://schemas.microsoft.com/office/drawing/2014/main" id="{74BEAE40-5B0D-479A-BE98-F83927F8808F}"/>
              </a:ext>
            </a:extLst>
          </p:cNvPr>
          <p:cNvSpPr/>
          <p:nvPr/>
        </p:nvSpPr>
        <p:spPr>
          <a:xfrm>
            <a:off x="2939775" y="4074490"/>
            <a:ext cx="978408"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17DD9B6-F20D-4450-B89F-9A4374A92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56" y="3785329"/>
            <a:ext cx="1228896" cy="771633"/>
          </a:xfrm>
          <a:prstGeom prst="rect">
            <a:avLst/>
          </a:prstGeom>
        </p:spPr>
      </p:pic>
      <p:pic>
        <p:nvPicPr>
          <p:cNvPr id="14" name="Picture 13">
            <a:extLst>
              <a:ext uri="{FF2B5EF4-FFF2-40B4-BE49-F238E27FC236}">
                <a16:creationId xmlns:a16="http://schemas.microsoft.com/office/drawing/2014/main" id="{47EB1DB1-7367-4F02-B693-AF87F91DA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450" y="3972750"/>
            <a:ext cx="2676899" cy="400106"/>
          </a:xfrm>
          <a:prstGeom prst="rect">
            <a:avLst/>
          </a:prstGeom>
        </p:spPr>
      </p:pic>
    </p:spTree>
    <p:extLst>
      <p:ext uri="{BB962C8B-B14F-4D97-AF65-F5344CB8AC3E}">
        <p14:creationId xmlns:p14="http://schemas.microsoft.com/office/powerpoint/2010/main" val="818204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Equal Apportionment Example </a:t>
            </a:r>
          </a:p>
        </p:txBody>
      </p:sp>
      <p:sp>
        <p:nvSpPr>
          <p:cNvPr id="8" name="Content Placeholder 7"/>
          <p:cNvSpPr>
            <a:spLocks noGrp="1"/>
          </p:cNvSpPr>
          <p:nvPr>
            <p:ph idx="1"/>
          </p:nvPr>
        </p:nvSpPr>
        <p:spPr/>
        <p:txBody>
          <a:bodyPr/>
          <a:lstStyle/>
          <a:p>
            <a:r>
              <a:rPr lang="en-US" dirty="0"/>
              <a:t>Consider a proposed communication system which consists of three subsystems (transmitter, receiver, and coder), each of which must function if the system is to function. Each of these subsystems is to be developed independently. Historical data from previous programs showed that the three subsystems have very similar failure rates. What reliability requirement should be assigned to each subsystem in order to meet a system requirement R of 0.729?</a:t>
            </a:r>
          </a:p>
          <a:p>
            <a:r>
              <a:rPr lang="en-US" dirty="0"/>
              <a:t>The apportioned subsystem requirements are found as:</a:t>
            </a:r>
          </a:p>
          <a:p>
            <a:pPr marL="233362" lvl="1" indent="0" algn="ctr">
              <a:buNone/>
            </a:pPr>
            <a:r>
              <a:rPr lang="en-US" sz="2400" i="1" dirty="0">
                <a:solidFill>
                  <a:schemeClr val="accent2"/>
                </a:solidFill>
                <a:latin typeface="Georgia" panose="02040502050405020303" pitchFamily="18" charset="0"/>
              </a:rPr>
              <a:t>R</a:t>
            </a:r>
            <a:r>
              <a:rPr lang="en-US" sz="2400" i="1" baseline="-25000" dirty="0">
                <a:solidFill>
                  <a:schemeClr val="accent2"/>
                </a:solidFill>
                <a:latin typeface="Georgia" panose="02040502050405020303" pitchFamily="18" charset="0"/>
              </a:rPr>
              <a:t>T</a:t>
            </a:r>
            <a:r>
              <a:rPr lang="en-US" sz="2400" i="1" dirty="0">
                <a:solidFill>
                  <a:schemeClr val="accent2"/>
                </a:solidFill>
                <a:latin typeface="Georgia" panose="02040502050405020303" pitchFamily="18" charset="0"/>
              </a:rPr>
              <a:t> = R</a:t>
            </a:r>
            <a:r>
              <a:rPr lang="en-US" sz="2400" i="1" baseline="-25000" dirty="0">
                <a:solidFill>
                  <a:schemeClr val="accent2"/>
                </a:solidFill>
                <a:latin typeface="Georgia" panose="02040502050405020303" pitchFamily="18" charset="0"/>
              </a:rPr>
              <a:t>R</a:t>
            </a:r>
            <a:r>
              <a:rPr lang="en-US" sz="2400" i="1" dirty="0">
                <a:solidFill>
                  <a:schemeClr val="accent2"/>
                </a:solidFill>
                <a:latin typeface="Georgia" panose="02040502050405020303" pitchFamily="18" charset="0"/>
              </a:rPr>
              <a:t> = R</a:t>
            </a:r>
            <a:r>
              <a:rPr lang="en-US" sz="2400" i="1" baseline="-25000" dirty="0">
                <a:solidFill>
                  <a:schemeClr val="accent2"/>
                </a:solidFill>
                <a:latin typeface="Georgia" panose="02040502050405020303" pitchFamily="18" charset="0"/>
              </a:rPr>
              <a:t>C</a:t>
            </a:r>
            <a:r>
              <a:rPr lang="en-US" sz="2400" i="1" dirty="0">
                <a:solidFill>
                  <a:schemeClr val="accent2"/>
                </a:solidFill>
                <a:latin typeface="Georgia" panose="02040502050405020303" pitchFamily="18" charset="0"/>
              </a:rPr>
              <a:t> = (R)</a:t>
            </a:r>
            <a:r>
              <a:rPr lang="en-US" sz="2400" i="1" baseline="30000" dirty="0">
                <a:solidFill>
                  <a:schemeClr val="accent2"/>
                </a:solidFill>
                <a:latin typeface="Georgia" panose="02040502050405020303" pitchFamily="18" charset="0"/>
              </a:rPr>
              <a:t>l/n</a:t>
            </a:r>
            <a:r>
              <a:rPr lang="en-US" sz="2400" i="1" dirty="0">
                <a:solidFill>
                  <a:schemeClr val="accent2"/>
                </a:solidFill>
                <a:latin typeface="Georgia" panose="02040502050405020303" pitchFamily="18" charset="0"/>
              </a:rPr>
              <a:t> = (0.729)</a:t>
            </a:r>
            <a:r>
              <a:rPr lang="en-US" sz="2400" i="1" baseline="30000" dirty="0">
                <a:solidFill>
                  <a:schemeClr val="accent2"/>
                </a:solidFill>
                <a:latin typeface="Georgia" panose="02040502050405020303" pitchFamily="18" charset="0"/>
              </a:rPr>
              <a:t>1/3</a:t>
            </a:r>
            <a:r>
              <a:rPr lang="en-US" sz="2400" i="1" dirty="0">
                <a:solidFill>
                  <a:schemeClr val="accent2"/>
                </a:solidFill>
                <a:latin typeface="Georgia" panose="02040502050405020303" pitchFamily="18" charset="0"/>
              </a:rPr>
              <a:t> = 0.90</a:t>
            </a:r>
          </a:p>
          <a:p>
            <a:pPr marL="233362" lvl="1" indent="0">
              <a:buNone/>
            </a:pPr>
            <a:r>
              <a:rPr lang="en-US" dirty="0"/>
              <a:t>Where R</a:t>
            </a:r>
            <a:r>
              <a:rPr lang="en-US" baseline="-25000" dirty="0"/>
              <a:t>T</a:t>
            </a:r>
            <a:r>
              <a:rPr lang="en-US" dirty="0"/>
              <a:t>, R</a:t>
            </a:r>
            <a:r>
              <a:rPr lang="en-US" baseline="-25000" dirty="0"/>
              <a:t>R</a:t>
            </a:r>
            <a:r>
              <a:rPr lang="en-US" dirty="0"/>
              <a:t>, and R</a:t>
            </a:r>
            <a:r>
              <a:rPr lang="en-US" baseline="-25000" dirty="0"/>
              <a:t>C </a:t>
            </a:r>
            <a:r>
              <a:rPr lang="en-US" dirty="0"/>
              <a:t>are the transmitter, receiver, and coder reliabilities, respectively.</a:t>
            </a:r>
            <a:endParaRPr lang="en-US" baseline="-25000" dirty="0"/>
          </a:p>
          <a:p>
            <a:r>
              <a:rPr lang="en-US" dirty="0"/>
              <a:t>A reliability requirement of 0.90 should be assigned to each subsystem in order to meet a system reliability requirement of 0.729.</a:t>
            </a:r>
          </a:p>
          <a:p>
            <a:endParaRPr lang="en-US" dirty="0"/>
          </a:p>
        </p:txBody>
      </p:sp>
    </p:spTree>
    <p:extLst>
      <p:ext uri="{BB962C8B-B14F-4D97-AF65-F5344CB8AC3E}">
        <p14:creationId xmlns:p14="http://schemas.microsoft.com/office/powerpoint/2010/main" val="3623140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ARINC Apportionment Method</a:t>
            </a:r>
          </a:p>
        </p:txBody>
      </p:sp>
      <p:sp>
        <p:nvSpPr>
          <p:cNvPr id="9" name="Content Placeholder 8">
            <a:extLst>
              <a:ext uri="{FF2B5EF4-FFF2-40B4-BE49-F238E27FC236}">
                <a16:creationId xmlns:a16="http://schemas.microsoft.com/office/drawing/2014/main" id="{18BDDC5E-59EF-4D09-8AA7-CDBCB2DBDAF4}"/>
              </a:ext>
            </a:extLst>
          </p:cNvPr>
          <p:cNvSpPr>
            <a:spLocks noGrp="1"/>
          </p:cNvSpPr>
          <p:nvPr>
            <p:ph idx="1"/>
          </p:nvPr>
        </p:nvSpPr>
        <p:spPr/>
        <p:txBody>
          <a:bodyPr/>
          <a:lstStyle/>
          <a:p>
            <a:r>
              <a:rPr lang="en-US" b="1" dirty="0">
                <a:solidFill>
                  <a:schemeClr val="accent2"/>
                </a:solidFill>
              </a:rPr>
              <a:t>The ARINC Apportionment Method </a:t>
            </a:r>
            <a:r>
              <a:rPr lang="en-US" dirty="0"/>
              <a:t>assumes that all subsystems are in series and have an exponential failure rate. Allocations are derived based on weighting factors. The mathematical expression is:</a:t>
            </a:r>
          </a:p>
          <a:p>
            <a:endParaRPr lang="en-US" dirty="0"/>
          </a:p>
        </p:txBody>
      </p:sp>
      <p:pic>
        <p:nvPicPr>
          <p:cNvPr id="10" name="Picture 9" descr="http://www.weibull.com/hotwire/issue98/rb98-9.gif">
            <a:extLst>
              <a:ext uri="{FF2B5EF4-FFF2-40B4-BE49-F238E27FC236}">
                <a16:creationId xmlns:a16="http://schemas.microsoft.com/office/drawing/2014/main" id="{F764EC9F-2FF9-4CF4-9BCF-9D54B5E001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6759" y="2775508"/>
            <a:ext cx="2362200" cy="1905000"/>
          </a:xfrm>
          <a:prstGeom prst="rect">
            <a:avLst/>
          </a:prstGeom>
          <a:noFill/>
          <a:ln>
            <a:noFill/>
          </a:ln>
        </p:spPr>
      </p:pic>
      <p:sp>
        <p:nvSpPr>
          <p:cNvPr id="11" name="Rectangle 10">
            <a:extLst>
              <a:ext uri="{FF2B5EF4-FFF2-40B4-BE49-F238E27FC236}">
                <a16:creationId xmlns:a16="http://schemas.microsoft.com/office/drawing/2014/main" id="{AB46F5DB-CA6C-4846-A46F-AF4774F168FD}"/>
              </a:ext>
            </a:extLst>
          </p:cNvPr>
          <p:cNvSpPr/>
          <p:nvPr/>
        </p:nvSpPr>
        <p:spPr>
          <a:xfrm>
            <a:off x="3630304" y="2989344"/>
            <a:ext cx="4572000" cy="1477328"/>
          </a:xfrm>
          <a:prstGeom prst="rect">
            <a:avLst/>
          </a:prstGeom>
        </p:spPr>
        <p:txBody>
          <a:bodyPr>
            <a:spAutoFit/>
          </a:bodyPr>
          <a:lstStyle/>
          <a:p>
            <a:r>
              <a:rPr lang="en-US" dirty="0">
                <a:solidFill>
                  <a:schemeClr val="tx1">
                    <a:lumMod val="75000"/>
                    <a:lumOff val="25000"/>
                  </a:schemeClr>
                </a:solidFill>
              </a:rPr>
              <a:t>Where, n is the total number of subsystems, λ</a:t>
            </a:r>
            <a:r>
              <a:rPr lang="en-US" baseline="-25000" dirty="0">
                <a:solidFill>
                  <a:schemeClr val="tx1">
                    <a:lumMod val="75000"/>
                    <a:lumOff val="25000"/>
                  </a:schemeClr>
                </a:solidFill>
              </a:rPr>
              <a:t>i</a:t>
            </a:r>
            <a:r>
              <a:rPr lang="en-US" dirty="0">
                <a:solidFill>
                  <a:schemeClr val="tx1">
                    <a:lumMod val="75000"/>
                    <a:lumOff val="25000"/>
                  </a:schemeClr>
                </a:solidFill>
              </a:rPr>
              <a:t> is the present failure rate of the i</a:t>
            </a:r>
            <a:r>
              <a:rPr lang="en-US" baseline="30000" dirty="0">
                <a:solidFill>
                  <a:schemeClr val="tx1">
                    <a:lumMod val="75000"/>
                    <a:lumOff val="25000"/>
                  </a:schemeClr>
                </a:solidFill>
              </a:rPr>
              <a:t>th</a:t>
            </a:r>
            <a:r>
              <a:rPr lang="en-US" dirty="0">
                <a:solidFill>
                  <a:schemeClr val="tx1">
                    <a:lumMod val="75000"/>
                    <a:lumOff val="25000"/>
                  </a:schemeClr>
                </a:solidFill>
              </a:rPr>
              <a:t> subsystem, λ</a:t>
            </a:r>
            <a:r>
              <a:rPr lang="en-US" baseline="-25000" dirty="0">
                <a:solidFill>
                  <a:schemeClr val="tx1">
                    <a:lumMod val="75000"/>
                    <a:lumOff val="25000"/>
                  </a:schemeClr>
                </a:solidFill>
              </a:rPr>
              <a:t>S</a:t>
            </a:r>
            <a:r>
              <a:rPr lang="en-US" dirty="0">
                <a:solidFill>
                  <a:schemeClr val="tx1">
                    <a:lumMod val="75000"/>
                    <a:lumOff val="25000"/>
                  </a:schemeClr>
                </a:solidFill>
              </a:rPr>
              <a:t> is the required system failure rate, and λ</a:t>
            </a:r>
            <a:r>
              <a:rPr lang="en-US" baseline="-25000" dirty="0">
                <a:solidFill>
                  <a:schemeClr val="tx1">
                    <a:lumMod val="75000"/>
                    <a:lumOff val="25000"/>
                  </a:schemeClr>
                </a:solidFill>
              </a:rPr>
              <a:t>i</a:t>
            </a:r>
            <a:r>
              <a:rPr lang="el-GR" baseline="30000" dirty="0">
                <a:solidFill>
                  <a:schemeClr val="tx1">
                    <a:lumMod val="75000"/>
                    <a:lumOff val="25000"/>
                  </a:schemeClr>
                </a:solidFill>
              </a:rPr>
              <a:t>ʹ</a:t>
            </a:r>
            <a:r>
              <a:rPr lang="en-US" dirty="0">
                <a:solidFill>
                  <a:schemeClr val="tx1">
                    <a:lumMod val="75000"/>
                    <a:lumOff val="25000"/>
                  </a:schemeClr>
                </a:solidFill>
              </a:rPr>
              <a:t> is the failure rate allocated to the ith subsystem.</a:t>
            </a:r>
          </a:p>
        </p:txBody>
      </p:sp>
      <p:sp>
        <p:nvSpPr>
          <p:cNvPr id="12" name="Rectangle 11">
            <a:extLst>
              <a:ext uri="{FF2B5EF4-FFF2-40B4-BE49-F238E27FC236}">
                <a16:creationId xmlns:a16="http://schemas.microsoft.com/office/drawing/2014/main" id="{A1AF78AA-71F9-47E0-A9FF-CE3A0668605E}"/>
              </a:ext>
            </a:extLst>
          </p:cNvPr>
          <p:cNvSpPr/>
          <p:nvPr/>
        </p:nvSpPr>
        <p:spPr>
          <a:xfrm>
            <a:off x="799338" y="5089941"/>
            <a:ext cx="7392924" cy="307777"/>
          </a:xfrm>
          <a:prstGeom prst="rect">
            <a:avLst/>
          </a:prstGeom>
        </p:spPr>
        <p:txBody>
          <a:bodyPr wrap="square">
            <a:spAutoFit/>
          </a:bodyPr>
          <a:lstStyle/>
          <a:p>
            <a:r>
              <a:rPr lang="en-US" sz="1400" i="1" dirty="0">
                <a:solidFill>
                  <a:schemeClr val="tx1">
                    <a:lumMod val="75000"/>
                    <a:lumOff val="25000"/>
                  </a:schemeClr>
                </a:solidFill>
                <a:latin typeface="+mj-lt"/>
                <a:ea typeface="Times New Roman" panose="02020603050405020304" pitchFamily="18" charset="0"/>
                <a:cs typeface="Times New Roman" panose="02020603050405020304" pitchFamily="18" charset="0"/>
              </a:rPr>
              <a:t>ReliaSoft Corporation, Lambda Predict, Tucson, AZ: ReliaSoft Publishing, 2007. </a:t>
            </a:r>
            <a:endParaRPr lang="en-US" sz="1400" i="1" dirty="0">
              <a:solidFill>
                <a:schemeClr val="tx1">
                  <a:lumMod val="75000"/>
                  <a:lumOff val="25000"/>
                </a:schemeClr>
              </a:solidFill>
              <a:latin typeface="+mj-lt"/>
            </a:endParaRPr>
          </a:p>
        </p:txBody>
      </p:sp>
    </p:spTree>
    <p:extLst>
      <p:ext uri="{BB962C8B-B14F-4D97-AF65-F5344CB8AC3E}">
        <p14:creationId xmlns:p14="http://schemas.microsoft.com/office/powerpoint/2010/main" val="844510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ARINC Apportionment Example</a:t>
            </a:r>
          </a:p>
        </p:txBody>
      </p:sp>
      <p:sp>
        <p:nvSpPr>
          <p:cNvPr id="12" name="Rectangle 11">
            <a:extLst>
              <a:ext uri="{FF2B5EF4-FFF2-40B4-BE49-F238E27FC236}">
                <a16:creationId xmlns:a16="http://schemas.microsoft.com/office/drawing/2014/main" id="{A1AF78AA-71F9-47E0-A9FF-CE3A0668605E}"/>
              </a:ext>
            </a:extLst>
          </p:cNvPr>
          <p:cNvSpPr/>
          <p:nvPr/>
        </p:nvSpPr>
        <p:spPr>
          <a:xfrm>
            <a:off x="602974" y="6022799"/>
            <a:ext cx="7392924" cy="307777"/>
          </a:xfrm>
          <a:prstGeom prst="rect">
            <a:avLst/>
          </a:prstGeom>
        </p:spPr>
        <p:txBody>
          <a:bodyPr wrap="square">
            <a:spAutoFit/>
          </a:bodyPr>
          <a:lstStyle/>
          <a:p>
            <a:r>
              <a:rPr lang="en-US" sz="1400" i="1" dirty="0">
                <a:solidFill>
                  <a:schemeClr val="tx1">
                    <a:lumMod val="75000"/>
                    <a:lumOff val="25000"/>
                  </a:schemeClr>
                </a:solidFill>
                <a:latin typeface="+mj-lt"/>
                <a:ea typeface="Times New Roman" panose="02020603050405020304" pitchFamily="18" charset="0"/>
                <a:cs typeface="Times New Roman" panose="02020603050405020304" pitchFamily="18" charset="0"/>
              </a:rPr>
              <a:t>ReliaSoft Corporation, Lambda Predict, Tucson, AZ: ReliaSoft Publishing, 2007. </a:t>
            </a:r>
            <a:endParaRPr lang="en-US" sz="1400" i="1" dirty="0">
              <a:solidFill>
                <a:schemeClr val="tx1">
                  <a:lumMod val="75000"/>
                  <a:lumOff val="25000"/>
                </a:schemeClr>
              </a:solidFill>
              <a:latin typeface="+mj-lt"/>
            </a:endParaRPr>
          </a:p>
        </p:txBody>
      </p:sp>
      <p:pic>
        <p:nvPicPr>
          <p:cNvPr id="13" name="Picture 12" descr="http://www.weibull.com/hotwire/issue98/rb98-10_sm.gif">
            <a:hlinkClick r:id="rId3" tgtFrame="&quot;_blank&quot;"/>
            <a:extLst>
              <a:ext uri="{FF2B5EF4-FFF2-40B4-BE49-F238E27FC236}">
                <a16:creationId xmlns:a16="http://schemas.microsoft.com/office/drawing/2014/main" id="{123D3EFA-F0B6-4ED6-956F-9D84BBA14A0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0169" y="1385248"/>
            <a:ext cx="7963662" cy="4495800"/>
          </a:xfrm>
          <a:prstGeom prst="rect">
            <a:avLst/>
          </a:prstGeom>
          <a:noFill/>
          <a:ln>
            <a:noFill/>
          </a:ln>
        </p:spPr>
      </p:pic>
      <p:pic>
        <p:nvPicPr>
          <p:cNvPr id="14" name="Picture 13" descr="http://www.weibull.com/hotwire/issue98/rb98-9.gif">
            <a:extLst>
              <a:ext uri="{FF2B5EF4-FFF2-40B4-BE49-F238E27FC236}">
                <a16:creationId xmlns:a16="http://schemas.microsoft.com/office/drawing/2014/main" id="{8E9AA832-69F0-44BB-B9F6-A04C02E15CAC}"/>
              </a:ext>
            </a:extLst>
          </p:cNvPr>
          <p:cNvPicPr/>
          <p:nvPr/>
        </p:nvPicPr>
        <p:blipFill rotWithShape="1">
          <a:blip r:embed="rId5">
            <a:extLst>
              <a:ext uri="{28A0092B-C50C-407E-A947-70E740481C1C}">
                <a14:useLocalDpi xmlns:a14="http://schemas.microsoft.com/office/drawing/2010/main" val="0"/>
              </a:ext>
            </a:extLst>
          </a:blip>
          <a:srcRect l="-62687" t="-14090" r="-63215" b="-17014"/>
          <a:stretch/>
        </p:blipFill>
        <p:spPr bwMode="auto">
          <a:xfrm>
            <a:off x="682387" y="2975212"/>
            <a:ext cx="5336275" cy="2497540"/>
          </a:xfrm>
          <a:prstGeom prst="rect">
            <a:avLst/>
          </a:prstGeom>
          <a:solidFill>
            <a:schemeClr val="bg1"/>
          </a:solidFill>
          <a:ln>
            <a:noFill/>
          </a:ln>
        </p:spPr>
      </p:pic>
    </p:spTree>
    <p:extLst>
      <p:ext uri="{BB962C8B-B14F-4D97-AF65-F5344CB8AC3E}">
        <p14:creationId xmlns:p14="http://schemas.microsoft.com/office/powerpoint/2010/main" val="928091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dirty="0"/>
              <a:t>Table of Contents</a:t>
            </a:r>
          </a:p>
        </p:txBody>
      </p:sp>
      <p:sp>
        <p:nvSpPr>
          <p:cNvPr id="2" name="Content Placeholder 1"/>
          <p:cNvSpPr>
            <a:spLocks noGrp="1"/>
          </p:cNvSpPr>
          <p:nvPr>
            <p:ph sz="half" idx="1"/>
          </p:nvPr>
        </p:nvSpPr>
        <p:spPr>
          <a:xfrm>
            <a:off x="457200" y="1700028"/>
            <a:ext cx="4038600" cy="4680135"/>
          </a:xfrm>
        </p:spPr>
        <p:txBody>
          <a:bodyPr/>
          <a:lstStyle/>
          <a:p>
            <a:r>
              <a:rPr lang="en-US" sz="1800" dirty="0">
                <a:solidFill>
                  <a:srgbClr val="0070C0"/>
                </a:solidFill>
              </a:rPr>
              <a:t>Introduction</a:t>
            </a:r>
          </a:p>
          <a:p>
            <a:r>
              <a:rPr lang="en-US" sz="1800" dirty="0"/>
              <a:t>Probability Basics</a:t>
            </a:r>
          </a:p>
          <a:p>
            <a:r>
              <a:rPr lang="en-US" sz="1800" dirty="0">
                <a:solidFill>
                  <a:srgbClr val="0070C0"/>
                </a:solidFill>
              </a:rPr>
              <a:t>Reliability Engineering Overview</a:t>
            </a:r>
          </a:p>
          <a:p>
            <a:r>
              <a:rPr lang="en-US" sz="1800" dirty="0">
                <a:solidFill>
                  <a:srgbClr val="0070C0"/>
                </a:solidFill>
              </a:rPr>
              <a:t>Reliability Allocation</a:t>
            </a:r>
          </a:p>
          <a:p>
            <a:r>
              <a:rPr lang="en-US" sz="1800" dirty="0">
                <a:solidFill>
                  <a:srgbClr val="0070C0"/>
                </a:solidFill>
              </a:rPr>
              <a:t>Reliability Prediction </a:t>
            </a:r>
          </a:p>
          <a:p>
            <a:r>
              <a:rPr lang="en-US" sz="1800" dirty="0">
                <a:solidFill>
                  <a:srgbClr val="0070C0"/>
                </a:solidFill>
              </a:rPr>
              <a:t>Reliability Demonstration</a:t>
            </a:r>
          </a:p>
          <a:p>
            <a:r>
              <a:rPr lang="en-US" sz="1800" dirty="0"/>
              <a:t>Failure Modes and Effects Analysis (FMEA)</a:t>
            </a:r>
          </a:p>
          <a:p>
            <a:r>
              <a:rPr lang="en-US" sz="1800" dirty="0"/>
              <a:t>Reliability Growth</a:t>
            </a:r>
          </a:p>
          <a:p>
            <a:r>
              <a:rPr lang="en-US" sz="1800" dirty="0"/>
              <a:t>Fault Tree Analysis (FTA)</a:t>
            </a:r>
          </a:p>
          <a:p>
            <a:r>
              <a:rPr lang="en-US" sz="1800" dirty="0"/>
              <a:t>Event Tree Analysis (ETA)</a:t>
            </a:r>
          </a:p>
          <a:p>
            <a:endParaRPr lang="en-US" sz="1800" dirty="0"/>
          </a:p>
        </p:txBody>
      </p:sp>
      <p:sp>
        <p:nvSpPr>
          <p:cNvPr id="3" name="Content Placeholder 2"/>
          <p:cNvSpPr>
            <a:spLocks noGrp="1"/>
          </p:cNvSpPr>
          <p:nvPr>
            <p:ph sz="half" idx="2"/>
          </p:nvPr>
        </p:nvSpPr>
        <p:spPr>
          <a:xfrm>
            <a:off x="4648200" y="1700027"/>
            <a:ext cx="4038600" cy="4680135"/>
          </a:xfrm>
        </p:spPr>
        <p:txBody>
          <a:bodyPr/>
          <a:lstStyle/>
          <a:p>
            <a:r>
              <a:rPr lang="en-US" sz="1800" dirty="0">
                <a:solidFill>
                  <a:schemeClr val="tx1">
                    <a:lumMod val="50000"/>
                    <a:lumOff val="50000"/>
                  </a:schemeClr>
                </a:solidFill>
              </a:rPr>
              <a:t>Probabilistic Risk Assessment (PRA)</a:t>
            </a:r>
          </a:p>
          <a:p>
            <a:r>
              <a:rPr lang="en-US" altLang="en-US" sz="1800" dirty="0"/>
              <a:t>Human Reliability – Understanding Operator Error</a:t>
            </a:r>
          </a:p>
          <a:p>
            <a:r>
              <a:rPr lang="en-US" sz="1800" dirty="0"/>
              <a:t>Availability Analysis</a:t>
            </a:r>
          </a:p>
          <a:p>
            <a:r>
              <a:rPr lang="en-US" sz="1800" dirty="0"/>
              <a:t>Accelerated Testing </a:t>
            </a:r>
          </a:p>
          <a:p>
            <a:r>
              <a:rPr lang="en-US" sz="1800" dirty="0"/>
              <a:t>Parts Derating</a:t>
            </a:r>
          </a:p>
          <a:p>
            <a:r>
              <a:rPr lang="en-US" sz="1800" dirty="0"/>
              <a:t>Sneak Circuit Analysis</a:t>
            </a:r>
          </a:p>
          <a:p>
            <a:r>
              <a:rPr lang="en-US" sz="1800" dirty="0"/>
              <a:t>Concluding Remarks </a:t>
            </a:r>
          </a:p>
          <a:p>
            <a:r>
              <a:rPr lang="en-US" sz="1800" dirty="0"/>
              <a:t>Summary Tables </a:t>
            </a:r>
          </a:p>
          <a:p>
            <a:endParaRPr lang="en-US" sz="1800" dirty="0"/>
          </a:p>
        </p:txBody>
      </p:sp>
      <p:sp>
        <p:nvSpPr>
          <p:cNvPr id="4" name="Rectangle 3">
            <a:extLst>
              <a:ext uri="{FF2B5EF4-FFF2-40B4-BE49-F238E27FC236}">
                <a16:creationId xmlns:a16="http://schemas.microsoft.com/office/drawing/2014/main" id="{796FE235-0CBF-4E76-8429-B1BC15FC774F}"/>
              </a:ext>
            </a:extLst>
          </p:cNvPr>
          <p:cNvSpPr/>
          <p:nvPr/>
        </p:nvSpPr>
        <p:spPr>
          <a:xfrm>
            <a:off x="0" y="1056477"/>
            <a:ext cx="8061158" cy="461665"/>
          </a:xfrm>
          <a:prstGeom prst="rect">
            <a:avLst/>
          </a:prstGeom>
        </p:spPr>
        <p:txBody>
          <a:bodyPr wrap="square">
            <a:spAutoFit/>
          </a:bodyPr>
          <a:lstStyle/>
          <a:p>
            <a:pPr algn="ctr">
              <a:tabLst>
                <a:tab pos="1597025" algn="l"/>
              </a:tabLst>
            </a:pPr>
            <a:r>
              <a:rPr lang="en-US" sz="2400" i="1" dirty="0">
                <a:solidFill>
                  <a:schemeClr val="accent2"/>
                </a:solidFill>
                <a:latin typeface="Georgia" panose="02040502050405020303" pitchFamily="18" charset="0"/>
              </a:rPr>
              <a:t>This tutorial covers in details sections shown in blue.</a:t>
            </a:r>
          </a:p>
        </p:txBody>
      </p:sp>
    </p:spTree>
    <p:extLst>
      <p:ext uri="{BB962C8B-B14F-4D97-AF65-F5344CB8AC3E}">
        <p14:creationId xmlns:p14="http://schemas.microsoft.com/office/powerpoint/2010/main" val="64370510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7E4E-E187-7A28-50FA-C363F2084DDC}"/>
              </a:ext>
            </a:extLst>
          </p:cNvPr>
          <p:cNvSpPr>
            <a:spLocks noGrp="1"/>
          </p:cNvSpPr>
          <p:nvPr>
            <p:ph type="title"/>
          </p:nvPr>
        </p:nvSpPr>
        <p:spPr>
          <a:xfrm>
            <a:off x="292607" y="62222"/>
            <a:ext cx="7581393" cy="830997"/>
          </a:xfrm>
        </p:spPr>
        <p:txBody>
          <a:bodyPr/>
          <a:lstStyle/>
          <a:p>
            <a:r>
              <a:rPr lang="en-US" dirty="0"/>
              <a:t>Reliability Allocation Process – Complex Aerospace Systems</a:t>
            </a:r>
          </a:p>
        </p:txBody>
      </p:sp>
      <p:sp>
        <p:nvSpPr>
          <p:cNvPr id="3" name="Content Placeholder 2">
            <a:extLst>
              <a:ext uri="{FF2B5EF4-FFF2-40B4-BE49-F238E27FC236}">
                <a16:creationId xmlns:a16="http://schemas.microsoft.com/office/drawing/2014/main" id="{88603727-A46C-031D-90F7-038DA3F9FAE7}"/>
              </a:ext>
            </a:extLst>
          </p:cNvPr>
          <p:cNvSpPr>
            <a:spLocks noGrp="1"/>
          </p:cNvSpPr>
          <p:nvPr>
            <p:ph idx="1"/>
          </p:nvPr>
        </p:nvSpPr>
        <p:spPr>
          <a:xfrm>
            <a:off x="457200" y="1083616"/>
            <a:ext cx="8229600" cy="4690768"/>
          </a:xfrm>
        </p:spPr>
        <p:txBody>
          <a:bodyPr/>
          <a:lstStyle/>
          <a:p>
            <a:pPr marL="280987" indent="-285750">
              <a:lnSpc>
                <a:spcPct val="107000"/>
              </a:lnSpc>
              <a:spcAft>
                <a:spcPts val="800"/>
              </a:spcAft>
            </a:pPr>
            <a:r>
              <a:rPr lang="en-U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 reliability allocation process:</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566737" lvl="1" indent="-342900">
              <a:lnSpc>
                <a:spcPct val="107000"/>
              </a:lnSpc>
              <a:buFont typeface="+mj-lt"/>
              <a:buAutoNum type="arabicParenR"/>
            </a:pPr>
            <a:r>
              <a:rPr lang="en-US"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Define the major elements or subsystems. </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66737" lvl="1" indent="-342900">
              <a:lnSpc>
                <a:spcPct val="107000"/>
              </a:lnSpc>
              <a:buFont typeface="+mj-lt"/>
              <a:buAutoNum type="arabicParenR"/>
            </a:pPr>
            <a:r>
              <a:rPr lang="en-US"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Define the mission phases (if more than one phase). Allocation might need to be done by phase where appropriate.</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66737" lvl="1" indent="-342900">
              <a:lnSpc>
                <a:spcPct val="107000"/>
              </a:lnSpc>
              <a:buFont typeface="+mj-lt"/>
              <a:buAutoNum type="arabicParenR"/>
            </a:pPr>
            <a:r>
              <a:rPr lang="en-US"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Identify heritage systems that can be used in a similarity analysis. </a:t>
            </a:r>
          </a:p>
          <a:p>
            <a:pPr marL="566737" lvl="1" indent="-342900">
              <a:lnSpc>
                <a:spcPct val="107000"/>
              </a:lnSpc>
              <a:buFont typeface="+mj-lt"/>
              <a:buAutoNum type="arabicParenR"/>
            </a:pPr>
            <a:r>
              <a:rPr lang="en-US"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Estimate the initial subsystem reliabilities using similarity analysis. </a:t>
            </a:r>
          </a:p>
          <a:p>
            <a:pPr marL="566737" lvl="1" indent="-342900">
              <a:lnSpc>
                <a:spcPct val="107000"/>
              </a:lnSpc>
              <a:buFont typeface="+mj-lt"/>
              <a:buAutoNum type="arabicParenR"/>
            </a:pPr>
            <a:r>
              <a:rPr lang="en-US"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Use the initial subsystem reliability estimates derived from the similarity analysis to calculate the weights for the subsystems as a percent of the total Loss of mission probability (weights should add to 100%)</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566737" lvl="1" indent="-342900">
              <a:lnSpc>
                <a:spcPct val="107000"/>
              </a:lnSpc>
              <a:buFont typeface="+mj-lt"/>
              <a:buAutoNum type="arabicParenR"/>
            </a:pPr>
            <a:r>
              <a:rPr lang="en-US"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Allocate the system reliability requirement of 0.XXX to the subsystems by raising the mission reliability requirement of 0 .XXX to the power of each subsystem weight. </a:t>
            </a:r>
          </a:p>
          <a:p>
            <a:pPr marL="566737" lvl="1" indent="-342900">
              <a:lnSpc>
                <a:spcPct val="107000"/>
              </a:lnSpc>
              <a:buFont typeface="+mj-lt"/>
              <a:buAutoNum type="arabicParenR"/>
            </a:pPr>
            <a:r>
              <a:rPr lang="en-US"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Evaluate the reliability allocation derived with design engineering and other organizations and r</a:t>
            </a:r>
            <a:r>
              <a:rPr lang="en-US"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eallocate as necessary.</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74803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24B7-44BF-4438-8E7E-B7BB8259B26F}"/>
              </a:ext>
            </a:extLst>
          </p:cNvPr>
          <p:cNvSpPr>
            <a:spLocks noGrp="1"/>
          </p:cNvSpPr>
          <p:nvPr>
            <p:ph type="title"/>
          </p:nvPr>
        </p:nvSpPr>
        <p:spPr>
          <a:xfrm>
            <a:off x="292608" y="108388"/>
            <a:ext cx="7128918" cy="738664"/>
          </a:xfrm>
        </p:spPr>
        <p:txBody>
          <a:bodyPr/>
          <a:lstStyle/>
          <a:p>
            <a:r>
              <a:rPr lang="en-US" sz="1800" b="0" dirty="0"/>
              <a:t>Reliability Allocation</a:t>
            </a:r>
            <a:br>
              <a:rPr lang="en-US" dirty="0"/>
            </a:br>
            <a:r>
              <a:rPr lang="en-US" dirty="0"/>
              <a:t>Advantages</a:t>
            </a:r>
          </a:p>
        </p:txBody>
      </p:sp>
      <p:sp>
        <p:nvSpPr>
          <p:cNvPr id="3" name="Content Placeholder 2">
            <a:extLst>
              <a:ext uri="{FF2B5EF4-FFF2-40B4-BE49-F238E27FC236}">
                <a16:creationId xmlns:a16="http://schemas.microsoft.com/office/drawing/2014/main" id="{011A8A0B-8CFC-40D9-AD3D-FBA252F7C770}"/>
              </a:ext>
            </a:extLst>
          </p:cNvPr>
          <p:cNvSpPr>
            <a:spLocks noGrp="1"/>
          </p:cNvSpPr>
          <p:nvPr>
            <p:ph idx="1"/>
          </p:nvPr>
        </p:nvSpPr>
        <p:spPr/>
        <p:txBody>
          <a:bodyPr/>
          <a:lstStyle/>
          <a:p>
            <a:r>
              <a:rPr lang="en-US" dirty="0"/>
              <a:t>Main Advantages</a:t>
            </a:r>
          </a:p>
          <a:p>
            <a:pPr lvl="1"/>
            <a:r>
              <a:rPr lang="en-US" dirty="0"/>
              <a:t>Reliability allocation helps optimize the best combination of component reliability improvements that meet the intended reliability goals and at sufficient allocated costs. </a:t>
            </a:r>
          </a:p>
          <a:p>
            <a:pPr lvl="1"/>
            <a:r>
              <a:rPr lang="en-US" dirty="0"/>
              <a:t>It provides a realistic view of subsystem performance required to meet system objectives. </a:t>
            </a:r>
          </a:p>
          <a:p>
            <a:pPr lvl="1"/>
            <a:r>
              <a:rPr lang="en-US" dirty="0"/>
              <a:t>It shows the most cost-effective areas for design improvements; and avoids putting design efforts into subsystems that may not gain any additional reliability by improvements. </a:t>
            </a:r>
          </a:p>
        </p:txBody>
      </p:sp>
    </p:spTree>
    <p:extLst>
      <p:ext uri="{BB962C8B-B14F-4D97-AF65-F5344CB8AC3E}">
        <p14:creationId xmlns:p14="http://schemas.microsoft.com/office/powerpoint/2010/main" val="4159011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24B7-44BF-4438-8E7E-B7BB8259B26F}"/>
              </a:ext>
            </a:extLst>
          </p:cNvPr>
          <p:cNvSpPr>
            <a:spLocks noGrp="1"/>
          </p:cNvSpPr>
          <p:nvPr>
            <p:ph type="title"/>
          </p:nvPr>
        </p:nvSpPr>
        <p:spPr>
          <a:xfrm>
            <a:off x="292608" y="108388"/>
            <a:ext cx="7128918" cy="738664"/>
          </a:xfrm>
        </p:spPr>
        <p:txBody>
          <a:bodyPr/>
          <a:lstStyle/>
          <a:p>
            <a:r>
              <a:rPr lang="en-US" sz="1800" b="0" dirty="0"/>
              <a:t>Reliability Allocation</a:t>
            </a:r>
            <a:br>
              <a:rPr lang="en-US" dirty="0"/>
            </a:br>
            <a:r>
              <a:rPr lang="en-US" dirty="0"/>
              <a:t>Limitations</a:t>
            </a:r>
          </a:p>
        </p:txBody>
      </p:sp>
      <p:sp>
        <p:nvSpPr>
          <p:cNvPr id="3" name="Content Placeholder 2">
            <a:extLst>
              <a:ext uri="{FF2B5EF4-FFF2-40B4-BE49-F238E27FC236}">
                <a16:creationId xmlns:a16="http://schemas.microsoft.com/office/drawing/2014/main" id="{011A8A0B-8CFC-40D9-AD3D-FBA252F7C770}"/>
              </a:ext>
            </a:extLst>
          </p:cNvPr>
          <p:cNvSpPr>
            <a:spLocks noGrp="1"/>
          </p:cNvSpPr>
          <p:nvPr>
            <p:ph idx="1"/>
          </p:nvPr>
        </p:nvSpPr>
        <p:spPr/>
        <p:txBody>
          <a:bodyPr/>
          <a:lstStyle/>
          <a:p>
            <a:r>
              <a:rPr lang="en-US" dirty="0"/>
              <a:t>Main Limitations</a:t>
            </a:r>
          </a:p>
          <a:p>
            <a:pPr lvl="1"/>
            <a:r>
              <a:rPr lang="en-US" sz="2000" dirty="0"/>
              <a:t>Most allocation methods apply only to series configurations.</a:t>
            </a:r>
          </a:p>
          <a:p>
            <a:pPr lvl="1"/>
            <a:r>
              <a:rPr lang="en-US" sz="2000" dirty="0"/>
              <a:t>The apportionment process of reliability values between the various subsystems in many cases has high level of subjectivity. It is usually made on the basis of achievable reliability, or any other factors considered appropriate by the analyst making the allocation. </a:t>
            </a:r>
          </a:p>
          <a:p>
            <a:pPr lvl="1"/>
            <a:r>
              <a:rPr lang="en-US" sz="2000" dirty="0"/>
              <a:t>Most allocation methods require the availability of equipment historical data in order to reduce subjectivity and produce credible and reasonable allocation estimates. </a:t>
            </a:r>
          </a:p>
          <a:p>
            <a:endParaRPr lang="en-US" dirty="0"/>
          </a:p>
        </p:txBody>
      </p:sp>
    </p:spTree>
    <p:extLst>
      <p:ext uri="{BB962C8B-B14F-4D97-AF65-F5344CB8AC3E}">
        <p14:creationId xmlns:p14="http://schemas.microsoft.com/office/powerpoint/2010/main" val="11364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6887"/>
            <a:ext cx="9144000" cy="364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txBox="1">
            <a:spLocks noChangeArrowheads="1"/>
          </p:cNvSpPr>
          <p:nvPr/>
        </p:nvSpPr>
        <p:spPr bwMode="auto">
          <a:xfrm>
            <a:off x="533400" y="3962400"/>
            <a:ext cx="4648200" cy="1485900"/>
          </a:xfrm>
          <a:prstGeom prst="rect">
            <a:avLst/>
          </a:prstGeom>
          <a:noFill/>
          <a:ln w="9525">
            <a:noFill/>
            <a:miter lim="800000"/>
            <a:headEnd/>
            <a:tailEnd/>
          </a:ln>
        </p:spPr>
        <p:txBody>
          <a:bodyPr vert="horz" wrap="square" lIns="91351" tIns="45675" rIns="91351" bIns="45675" numCol="1" anchor="ctr" anchorCtr="0" compatLnSpc="1">
            <a:prstTxWarp prst="textNoShape">
              <a:avLst/>
            </a:prstTxWarp>
          </a:bodyPr>
          <a:lstStyle>
            <a:lvl1pPr algn="ctr" defTabSz="912973" rtl="0" eaLnBrk="0" fontAlgn="base" hangingPunct="0">
              <a:spcBef>
                <a:spcPct val="0"/>
              </a:spcBef>
              <a:spcAft>
                <a:spcPct val="0"/>
              </a:spcAft>
              <a:defRPr sz="2600" b="1">
                <a:solidFill>
                  <a:srgbClr val="FF3300"/>
                </a:solidFill>
                <a:latin typeface="Calibri" panose="020F0502020204030204" pitchFamily="34" charset="0"/>
                <a:ea typeface="+mj-ea"/>
                <a:cs typeface="Calibri" panose="020F0502020204030204" pitchFamily="34" charset="0"/>
              </a:defRPr>
            </a:lvl1pPr>
            <a:lvl2pPr algn="ctr" defTabSz="912973" rtl="0" eaLnBrk="0" fontAlgn="base" hangingPunct="0">
              <a:spcBef>
                <a:spcPct val="0"/>
              </a:spcBef>
              <a:spcAft>
                <a:spcPct val="0"/>
              </a:spcAft>
              <a:defRPr sz="2600" b="1">
                <a:solidFill>
                  <a:srgbClr val="FF3300"/>
                </a:solidFill>
                <a:latin typeface="Arial" charset="0"/>
              </a:defRPr>
            </a:lvl2pPr>
            <a:lvl3pPr algn="ctr" defTabSz="912973" rtl="0" eaLnBrk="0" fontAlgn="base" hangingPunct="0">
              <a:spcBef>
                <a:spcPct val="0"/>
              </a:spcBef>
              <a:spcAft>
                <a:spcPct val="0"/>
              </a:spcAft>
              <a:defRPr sz="2600" b="1">
                <a:solidFill>
                  <a:srgbClr val="FF3300"/>
                </a:solidFill>
                <a:latin typeface="Arial" charset="0"/>
              </a:defRPr>
            </a:lvl3pPr>
            <a:lvl4pPr algn="ctr" defTabSz="912973" rtl="0" eaLnBrk="0" fontAlgn="base" hangingPunct="0">
              <a:spcBef>
                <a:spcPct val="0"/>
              </a:spcBef>
              <a:spcAft>
                <a:spcPct val="0"/>
              </a:spcAft>
              <a:defRPr sz="2600" b="1">
                <a:solidFill>
                  <a:srgbClr val="FF3300"/>
                </a:solidFill>
                <a:latin typeface="Arial" charset="0"/>
              </a:defRPr>
            </a:lvl4pPr>
            <a:lvl5pPr algn="ctr" defTabSz="912973" rtl="0" eaLnBrk="0" fontAlgn="base" hangingPunct="0">
              <a:spcBef>
                <a:spcPct val="0"/>
              </a:spcBef>
              <a:spcAft>
                <a:spcPct val="0"/>
              </a:spcAft>
              <a:defRPr sz="2600" b="1">
                <a:solidFill>
                  <a:srgbClr val="FF3300"/>
                </a:solidFill>
                <a:latin typeface="Arial" charset="0"/>
              </a:defRPr>
            </a:lvl5pPr>
            <a:lvl6pPr marL="420697" algn="ctr" defTabSz="912973" rtl="0" eaLnBrk="0" fontAlgn="base" hangingPunct="0">
              <a:spcBef>
                <a:spcPct val="0"/>
              </a:spcBef>
              <a:spcAft>
                <a:spcPct val="0"/>
              </a:spcAft>
              <a:defRPr sz="2600" b="1">
                <a:solidFill>
                  <a:srgbClr val="FF3300"/>
                </a:solidFill>
                <a:latin typeface="Arial" charset="0"/>
              </a:defRPr>
            </a:lvl6pPr>
            <a:lvl7pPr marL="841395" algn="ctr" defTabSz="912973" rtl="0" eaLnBrk="0" fontAlgn="base" hangingPunct="0">
              <a:spcBef>
                <a:spcPct val="0"/>
              </a:spcBef>
              <a:spcAft>
                <a:spcPct val="0"/>
              </a:spcAft>
              <a:defRPr sz="2600" b="1">
                <a:solidFill>
                  <a:srgbClr val="FF3300"/>
                </a:solidFill>
                <a:latin typeface="Arial" charset="0"/>
              </a:defRPr>
            </a:lvl7pPr>
            <a:lvl8pPr marL="1262091" algn="ctr" defTabSz="912973" rtl="0" eaLnBrk="0" fontAlgn="base" hangingPunct="0">
              <a:spcBef>
                <a:spcPct val="0"/>
              </a:spcBef>
              <a:spcAft>
                <a:spcPct val="0"/>
              </a:spcAft>
              <a:defRPr sz="2600" b="1">
                <a:solidFill>
                  <a:srgbClr val="FF3300"/>
                </a:solidFill>
                <a:latin typeface="Arial" charset="0"/>
              </a:defRPr>
            </a:lvl8pPr>
            <a:lvl9pPr marL="1682787" algn="ctr" defTabSz="912973" rtl="0" eaLnBrk="0" fontAlgn="base" hangingPunct="0">
              <a:spcBef>
                <a:spcPct val="0"/>
              </a:spcBef>
              <a:spcAft>
                <a:spcPct val="0"/>
              </a:spcAft>
              <a:defRPr sz="2600" b="1">
                <a:solidFill>
                  <a:srgbClr val="FF3300"/>
                </a:solidFill>
                <a:latin typeface="Arial" charset="0"/>
              </a:defRPr>
            </a:lvl9pPr>
          </a:lstStyle>
          <a:p>
            <a:pPr algn="l">
              <a:lnSpc>
                <a:spcPts val="4400"/>
              </a:lnSpc>
              <a:spcAft>
                <a:spcPts val="1200"/>
              </a:spcAft>
            </a:pPr>
            <a:endParaRPr lang="en-US" sz="2400" kern="0" dirty="0">
              <a:solidFill>
                <a:srgbClr val="FF0000"/>
              </a:solidFill>
            </a:endParaRPr>
          </a:p>
        </p:txBody>
      </p:sp>
      <p:sp>
        <p:nvSpPr>
          <p:cNvPr id="2" name="Title 1"/>
          <p:cNvSpPr>
            <a:spLocks noGrp="1"/>
          </p:cNvSpPr>
          <p:nvPr>
            <p:ph type="ctrTitle"/>
          </p:nvPr>
        </p:nvSpPr>
        <p:spPr>
          <a:xfrm>
            <a:off x="768096" y="3320035"/>
            <a:ext cx="7754112" cy="454035"/>
          </a:xfrm>
        </p:spPr>
        <p:txBody>
          <a:bodyPr/>
          <a:lstStyle/>
          <a:p>
            <a:r>
              <a:rPr lang="en-US" dirty="0"/>
              <a:t>Reliability Prediction</a:t>
            </a:r>
          </a:p>
        </p:txBody>
      </p:sp>
      <p:grpSp>
        <p:nvGrpSpPr>
          <p:cNvPr id="7" name="Group 6">
            <a:extLst>
              <a:ext uri="{FF2B5EF4-FFF2-40B4-BE49-F238E27FC236}">
                <a16:creationId xmlns:a16="http://schemas.microsoft.com/office/drawing/2014/main" id="{BBD72D87-F01F-4D8F-842C-E11E4FE606D2}"/>
              </a:ext>
            </a:extLst>
          </p:cNvPr>
          <p:cNvGrpSpPr/>
          <p:nvPr/>
        </p:nvGrpSpPr>
        <p:grpSpPr>
          <a:xfrm>
            <a:off x="4452512" y="907515"/>
            <a:ext cx="3863929" cy="1785419"/>
            <a:chOff x="1698703" y="1277794"/>
            <a:chExt cx="7001765" cy="1650867"/>
          </a:xfrm>
        </p:grpSpPr>
        <p:sp>
          <p:nvSpPr>
            <p:cNvPr id="8" name="Line 21">
              <a:extLst>
                <a:ext uri="{FF2B5EF4-FFF2-40B4-BE49-F238E27FC236}">
                  <a16:creationId xmlns:a16="http://schemas.microsoft.com/office/drawing/2014/main" id="{A83C91BD-4010-4128-8178-E6955511492D}"/>
                </a:ext>
              </a:extLst>
            </p:cNvPr>
            <p:cNvSpPr>
              <a:spLocks noChangeShapeType="1"/>
            </p:cNvSpPr>
            <p:nvPr/>
          </p:nvSpPr>
          <p:spPr bwMode="auto">
            <a:xfrm flipV="1">
              <a:off x="1698703" y="2609992"/>
              <a:ext cx="7001765" cy="22404"/>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9" name="Freeform 29">
              <a:extLst>
                <a:ext uri="{FF2B5EF4-FFF2-40B4-BE49-F238E27FC236}">
                  <a16:creationId xmlns:a16="http://schemas.microsoft.com/office/drawing/2014/main" id="{F28EBA2B-7C3F-40EC-9A63-DA8E26D62BC8}"/>
                </a:ext>
              </a:extLst>
            </p:cNvPr>
            <p:cNvSpPr>
              <a:spLocks/>
            </p:cNvSpPr>
            <p:nvPr/>
          </p:nvSpPr>
          <p:spPr bwMode="auto">
            <a:xfrm>
              <a:off x="4047036" y="1415795"/>
              <a:ext cx="3541060" cy="1194197"/>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0" name="Freeform 29">
              <a:extLst>
                <a:ext uri="{FF2B5EF4-FFF2-40B4-BE49-F238E27FC236}">
                  <a16:creationId xmlns:a16="http://schemas.microsoft.com/office/drawing/2014/main" id="{97C444B8-ED54-4ECF-B824-5A695760250C}"/>
                </a:ext>
              </a:extLst>
            </p:cNvPr>
            <p:cNvSpPr>
              <a:spLocks/>
            </p:cNvSpPr>
            <p:nvPr/>
          </p:nvSpPr>
          <p:spPr bwMode="auto">
            <a:xfrm>
              <a:off x="2090239" y="1277794"/>
              <a:ext cx="3495134" cy="1312172"/>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2" name="TextBox 11">
              <a:extLst>
                <a:ext uri="{FF2B5EF4-FFF2-40B4-BE49-F238E27FC236}">
                  <a16:creationId xmlns:a16="http://schemas.microsoft.com/office/drawing/2014/main" id="{755023AA-C9B8-4A6D-A19B-09ADA09F7F2C}"/>
                </a:ext>
              </a:extLst>
            </p:cNvPr>
            <p:cNvSpPr txBox="1"/>
            <p:nvPr/>
          </p:nvSpPr>
          <p:spPr>
            <a:xfrm>
              <a:off x="4510166" y="1460538"/>
              <a:ext cx="694998" cy="523220"/>
            </a:xfrm>
            <a:prstGeom prst="rect">
              <a:avLst/>
            </a:prstGeom>
            <a:noFill/>
          </p:spPr>
          <p:txBody>
            <a:bodyPr wrap="none" rtlCol="0">
              <a:spAutoFit/>
            </a:bodyPr>
            <a:lstStyle/>
            <a:p>
              <a:pPr algn="ctr" eaLnBrk="0" hangingPunct="0"/>
              <a:r>
                <a:rPr lang="en-US" sz="1400" b="1" dirty="0">
                  <a:latin typeface="Calibri" panose="020F0502020204030204" pitchFamily="34" charset="0"/>
                </a:rPr>
                <a:t>Failure</a:t>
              </a:r>
            </a:p>
            <a:p>
              <a:pPr algn="ctr" eaLnBrk="0" hangingPunct="0"/>
              <a:r>
                <a:rPr lang="en-US" sz="1400" b="1" dirty="0">
                  <a:latin typeface="Calibri" panose="020F0502020204030204" pitchFamily="34" charset="0"/>
                </a:rPr>
                <a:t>Region</a:t>
              </a:r>
            </a:p>
          </p:txBody>
        </p:sp>
        <p:cxnSp>
          <p:nvCxnSpPr>
            <p:cNvPr id="14" name="Straight Connector 13">
              <a:extLst>
                <a:ext uri="{FF2B5EF4-FFF2-40B4-BE49-F238E27FC236}">
                  <a16:creationId xmlns:a16="http://schemas.microsoft.com/office/drawing/2014/main" id="{1D62F7DA-695D-4113-8075-2EFC85007CBE}"/>
                </a:ext>
              </a:extLst>
            </p:cNvPr>
            <p:cNvCxnSpPr>
              <a:stCxn id="10" idx="30"/>
            </p:cNvCxnSpPr>
            <p:nvPr/>
          </p:nvCxnSpPr>
          <p:spPr bwMode="auto">
            <a:xfrm flipH="1">
              <a:off x="3799315" y="1279125"/>
              <a:ext cx="16380" cy="136323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5" name="Straight Connector 14">
              <a:extLst>
                <a:ext uri="{FF2B5EF4-FFF2-40B4-BE49-F238E27FC236}">
                  <a16:creationId xmlns:a16="http://schemas.microsoft.com/office/drawing/2014/main" id="{08FEC08E-0A75-46F6-A33B-F2BC4C1D3A7E}"/>
                </a:ext>
              </a:extLst>
            </p:cNvPr>
            <p:cNvCxnSpPr>
              <a:stCxn id="9" idx="30"/>
            </p:cNvCxnSpPr>
            <p:nvPr/>
          </p:nvCxnSpPr>
          <p:spPr bwMode="auto">
            <a:xfrm flipH="1">
              <a:off x="5794697" y="1417007"/>
              <a:ext cx="468" cy="122534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 name="Straight Arrow Connector 15">
              <a:extLst>
                <a:ext uri="{FF2B5EF4-FFF2-40B4-BE49-F238E27FC236}">
                  <a16:creationId xmlns:a16="http://schemas.microsoft.com/office/drawing/2014/main" id="{51F0CB93-DF8A-4947-86EC-4855099BE968}"/>
                </a:ext>
              </a:extLst>
            </p:cNvPr>
            <p:cNvCxnSpPr/>
            <p:nvPr/>
          </p:nvCxnSpPr>
          <p:spPr>
            <a:xfrm flipH="1">
              <a:off x="4830474" y="1955838"/>
              <a:ext cx="1" cy="614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6100C2-8F04-47C0-871F-57FEBF14B9B8}"/>
                </a:ext>
              </a:extLst>
            </p:cNvPr>
            <p:cNvSpPr txBox="1"/>
            <p:nvPr/>
          </p:nvSpPr>
          <p:spPr>
            <a:xfrm>
              <a:off x="2095037" y="1710765"/>
              <a:ext cx="1000595" cy="307777"/>
            </a:xfrm>
            <a:prstGeom prst="rect">
              <a:avLst/>
            </a:prstGeom>
            <a:noFill/>
          </p:spPr>
          <p:txBody>
            <a:bodyPr wrap="none" rtlCol="0">
              <a:spAutoFit/>
            </a:bodyPr>
            <a:lstStyle/>
            <a:p>
              <a:r>
                <a:rPr lang="en-US" sz="1400" dirty="0"/>
                <a:t>Stress </a:t>
              </a:r>
              <a:r>
                <a:rPr lang="en-US" altLang="en-US" sz="1400" i="1" dirty="0"/>
                <a:t>f(s)</a:t>
              </a:r>
              <a:endParaRPr lang="en-US" dirty="0"/>
            </a:p>
          </p:txBody>
        </p:sp>
        <p:sp>
          <p:nvSpPr>
            <p:cNvPr id="18" name="TextBox 17">
              <a:extLst>
                <a:ext uri="{FF2B5EF4-FFF2-40B4-BE49-F238E27FC236}">
                  <a16:creationId xmlns:a16="http://schemas.microsoft.com/office/drawing/2014/main" id="{F142A0D0-9579-4D36-8F04-99D525B37949}"/>
                </a:ext>
              </a:extLst>
            </p:cNvPr>
            <p:cNvSpPr txBox="1"/>
            <p:nvPr/>
          </p:nvSpPr>
          <p:spPr>
            <a:xfrm>
              <a:off x="6832022" y="1638599"/>
              <a:ext cx="1199367" cy="307777"/>
            </a:xfrm>
            <a:prstGeom prst="rect">
              <a:avLst/>
            </a:prstGeom>
            <a:noFill/>
          </p:spPr>
          <p:txBody>
            <a:bodyPr wrap="none" rtlCol="0">
              <a:spAutoFit/>
            </a:bodyPr>
            <a:lstStyle/>
            <a:p>
              <a:r>
                <a:rPr lang="en-US" sz="1400" dirty="0"/>
                <a:t>Strength </a:t>
              </a:r>
              <a:r>
                <a:rPr lang="en-US" altLang="en-US" sz="1400" i="1" dirty="0"/>
                <a:t>f(S)</a:t>
              </a:r>
              <a:endParaRPr lang="en-US" dirty="0"/>
            </a:p>
          </p:txBody>
        </p:sp>
        <p:sp>
          <p:nvSpPr>
            <p:cNvPr id="19" name="TextBox 18">
              <a:extLst>
                <a:ext uri="{FF2B5EF4-FFF2-40B4-BE49-F238E27FC236}">
                  <a16:creationId xmlns:a16="http://schemas.microsoft.com/office/drawing/2014/main" id="{679DA11C-F2AA-4BF1-BAFF-A1E55A20F89A}"/>
                </a:ext>
              </a:extLst>
            </p:cNvPr>
            <p:cNvSpPr txBox="1"/>
            <p:nvPr/>
          </p:nvSpPr>
          <p:spPr>
            <a:xfrm>
              <a:off x="5647926" y="2559329"/>
              <a:ext cx="420308" cy="369332"/>
            </a:xfrm>
            <a:prstGeom prst="rect">
              <a:avLst/>
            </a:prstGeom>
            <a:noFill/>
          </p:spPr>
          <p:txBody>
            <a:bodyPr wrap="none" rtlCol="0">
              <a:spAutoFit/>
            </a:bodyPr>
            <a:lstStyle/>
            <a:p>
              <a:r>
                <a:rPr lang="en-US" dirty="0"/>
                <a:t>µ</a:t>
              </a:r>
              <a:r>
                <a:rPr lang="en-US" baseline="-25000" dirty="0"/>
                <a:t>S</a:t>
              </a:r>
              <a:endParaRPr lang="en-US" dirty="0"/>
            </a:p>
          </p:txBody>
        </p:sp>
        <p:sp>
          <p:nvSpPr>
            <p:cNvPr id="20" name="TextBox 19">
              <a:extLst>
                <a:ext uri="{FF2B5EF4-FFF2-40B4-BE49-F238E27FC236}">
                  <a16:creationId xmlns:a16="http://schemas.microsoft.com/office/drawing/2014/main" id="{CCA46090-F4F4-4D7D-9854-EFAE9EFDE815}"/>
                </a:ext>
              </a:extLst>
            </p:cNvPr>
            <p:cNvSpPr txBox="1"/>
            <p:nvPr/>
          </p:nvSpPr>
          <p:spPr>
            <a:xfrm>
              <a:off x="3618365" y="2556212"/>
              <a:ext cx="394660" cy="369332"/>
            </a:xfrm>
            <a:prstGeom prst="rect">
              <a:avLst/>
            </a:prstGeom>
            <a:noFill/>
          </p:spPr>
          <p:txBody>
            <a:bodyPr wrap="none" rtlCol="0">
              <a:spAutoFit/>
            </a:bodyPr>
            <a:lstStyle/>
            <a:p>
              <a:r>
                <a:rPr lang="en-US" dirty="0"/>
                <a:t>µ</a:t>
              </a:r>
              <a:r>
                <a:rPr lang="en-US" baseline="-25000" dirty="0"/>
                <a:t>s</a:t>
              </a:r>
              <a:endParaRPr lang="en-US" dirty="0"/>
            </a:p>
          </p:txBody>
        </p:sp>
      </p:grpSp>
    </p:spTree>
    <p:extLst>
      <p:ext uri="{BB962C8B-B14F-4D97-AF65-F5344CB8AC3E}">
        <p14:creationId xmlns:p14="http://schemas.microsoft.com/office/powerpoint/2010/main" val="3463328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Prediction - Definition</a:t>
            </a:r>
          </a:p>
        </p:txBody>
      </p:sp>
      <p:sp>
        <p:nvSpPr>
          <p:cNvPr id="3" name="Content Placeholder 2"/>
          <p:cNvSpPr>
            <a:spLocks noGrp="1"/>
          </p:cNvSpPr>
          <p:nvPr>
            <p:ph idx="1"/>
          </p:nvPr>
        </p:nvSpPr>
        <p:spPr>
          <a:xfrm>
            <a:off x="457200" y="1117600"/>
            <a:ext cx="8229600" cy="5008564"/>
          </a:xfrm>
        </p:spPr>
        <p:txBody>
          <a:bodyPr/>
          <a:lstStyle/>
          <a:p>
            <a:pPr>
              <a:spcBef>
                <a:spcPts val="600"/>
              </a:spcBef>
            </a:pPr>
            <a:r>
              <a:rPr lang="en-US" dirty="0"/>
              <a:t>Reliability prediction is the process of quantitatively estimating the reliability using both objective and subjective data. It is one of the most common forms of reliability analysis.</a:t>
            </a:r>
          </a:p>
          <a:p>
            <a:pPr>
              <a:spcBef>
                <a:spcPts val="600"/>
              </a:spcBef>
            </a:pPr>
            <a:r>
              <a:rPr lang="en-US" dirty="0"/>
              <a:t>Reliability prediction is performed to the lowest identified level of design for which data is available. </a:t>
            </a:r>
          </a:p>
          <a:p>
            <a:pPr>
              <a:spcBef>
                <a:spcPts val="600"/>
              </a:spcBef>
            </a:pPr>
            <a:r>
              <a:rPr lang="en-US" dirty="0"/>
              <a:t>Reliability prediction techniques are dependent on the degree of the design definition and the availability of the relevant data. </a:t>
            </a:r>
          </a:p>
          <a:p>
            <a:r>
              <a:rPr lang="en-US" sz="1600" b="1" u="sng" dirty="0"/>
              <a:t>Note:</a:t>
            </a:r>
            <a:r>
              <a:rPr lang="en-US" sz="1600" b="1" dirty="0"/>
              <a:t> </a:t>
            </a:r>
            <a:r>
              <a:rPr lang="en-US" sz="1600" dirty="0"/>
              <a:t>Quantitative reliability requirements can be predicted, demonstrated, or both, depending on the objectives and the economics of the project or the program.</a:t>
            </a:r>
          </a:p>
          <a:p>
            <a:pPr lvl="1"/>
            <a:r>
              <a:rPr lang="en-US" sz="1600" dirty="0"/>
              <a:t>Predicted reliability requirement calls for estimating the reliability using both objective and subjective data, where reliability prediction is performed to the lowest identified level of design for which data is available. </a:t>
            </a:r>
          </a:p>
          <a:p>
            <a:pPr lvl="1"/>
            <a:r>
              <a:rPr lang="en-US" sz="1600" dirty="0"/>
              <a:t>Demonstrated reliability requirement calls for estimating the reliability of a system using objective data at the level intended for demonstration. </a:t>
            </a:r>
            <a:r>
              <a:rPr lang="en-US" sz="1600" dirty="0">
                <a:solidFill>
                  <a:schemeClr val="accent2"/>
                </a:solidFill>
              </a:rPr>
              <a:t>Demonstrated reliability requirement is intended to </a:t>
            </a:r>
            <a:r>
              <a:rPr lang="en-US" altLang="en-US" sz="1600" dirty="0">
                <a:solidFill>
                  <a:schemeClr val="accent2"/>
                </a:solidFill>
              </a:rPr>
              <a:t>provide empirical evidence of design reliability and can’t be allocated. </a:t>
            </a:r>
            <a:endParaRPr lang="en-US" sz="1600" dirty="0">
              <a:solidFill>
                <a:schemeClr val="accent2"/>
              </a:solidFill>
            </a:endParaRPr>
          </a:p>
          <a:p>
            <a:pPr>
              <a:spcBef>
                <a:spcPts val="600"/>
              </a:spcBef>
            </a:pPr>
            <a:endParaRPr lang="en-US" dirty="0"/>
          </a:p>
        </p:txBody>
      </p:sp>
    </p:spTree>
    <p:extLst>
      <p:ext uri="{BB962C8B-B14F-4D97-AF65-F5344CB8AC3E}">
        <p14:creationId xmlns:p14="http://schemas.microsoft.com/office/powerpoint/2010/main" val="486174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62222"/>
            <a:ext cx="7128918" cy="830997"/>
          </a:xfrm>
        </p:spPr>
        <p:txBody>
          <a:bodyPr/>
          <a:lstStyle/>
          <a:p>
            <a:r>
              <a:rPr lang="en-US" dirty="0"/>
              <a:t>Reliability Prediction </a:t>
            </a:r>
            <a:br>
              <a:rPr lang="en-US" dirty="0"/>
            </a:br>
            <a:r>
              <a:rPr lang="en-US" dirty="0"/>
              <a:t>Tools and Techniques</a:t>
            </a:r>
          </a:p>
        </p:txBody>
      </p:sp>
      <p:sp>
        <p:nvSpPr>
          <p:cNvPr id="3" name="Content Placeholder 2"/>
          <p:cNvSpPr>
            <a:spLocks noGrp="1"/>
          </p:cNvSpPr>
          <p:nvPr>
            <p:ph idx="1"/>
          </p:nvPr>
        </p:nvSpPr>
        <p:spPr>
          <a:xfrm>
            <a:off x="457200" y="1266584"/>
            <a:ext cx="8025618" cy="4690768"/>
          </a:xfrm>
        </p:spPr>
        <p:txBody>
          <a:bodyPr/>
          <a:lstStyle/>
          <a:p>
            <a:r>
              <a:rPr lang="en-US" b="1" dirty="0">
                <a:solidFill>
                  <a:schemeClr val="accent2"/>
                </a:solidFill>
              </a:rPr>
              <a:t>Reliability prediction </a:t>
            </a:r>
            <a:r>
              <a:rPr lang="en-US" dirty="0"/>
              <a:t>is the process of quantitatively estimating the reliability using both </a:t>
            </a:r>
            <a:r>
              <a:rPr lang="en-US" dirty="0">
                <a:solidFill>
                  <a:srgbClr val="FF0000"/>
                </a:solidFill>
              </a:rPr>
              <a:t>objective and subjective data. </a:t>
            </a:r>
            <a:endParaRPr lang="en-US" dirty="0"/>
          </a:p>
          <a:p>
            <a:r>
              <a:rPr lang="en-US" dirty="0"/>
              <a:t>Reliability prediction techniques are dependent on the degree of the design definition and the availability of the relevant data. </a:t>
            </a:r>
          </a:p>
          <a:p>
            <a:r>
              <a:rPr lang="en-US" dirty="0"/>
              <a:t>Some of the Tools and techniques that are commonly used are: </a:t>
            </a:r>
          </a:p>
          <a:p>
            <a:pPr lvl="1"/>
            <a:r>
              <a:rPr lang="en-US" sz="2000" dirty="0">
                <a:solidFill>
                  <a:srgbClr val="FF0000"/>
                </a:solidFill>
              </a:rPr>
              <a:t>Prediction using Reliability Block Diagrams</a:t>
            </a:r>
          </a:p>
          <a:p>
            <a:pPr lvl="1"/>
            <a:r>
              <a:rPr lang="en-US" sz="2000" dirty="0">
                <a:solidFill>
                  <a:srgbClr val="FF0000"/>
                </a:solidFill>
              </a:rPr>
              <a:t>Physics based reliability predictions, </a:t>
            </a:r>
          </a:p>
          <a:p>
            <a:pPr lvl="1"/>
            <a:r>
              <a:rPr lang="en-US" sz="2000" dirty="0">
                <a:solidFill>
                  <a:srgbClr val="FF0000"/>
                </a:solidFill>
              </a:rPr>
              <a:t>Prediction based on operational data using Failure Models</a:t>
            </a:r>
          </a:p>
          <a:p>
            <a:pPr lvl="1"/>
            <a:r>
              <a:rPr lang="en-US" sz="2000" dirty="0">
                <a:solidFill>
                  <a:srgbClr val="FF0000"/>
                </a:solidFill>
              </a:rPr>
              <a:t>Predictions using Bayesian Analysis </a:t>
            </a:r>
          </a:p>
          <a:p>
            <a:pPr lvl="1"/>
            <a:r>
              <a:rPr lang="en-US" sz="2000" dirty="0">
                <a:solidFill>
                  <a:srgbClr val="FF0000"/>
                </a:solidFill>
              </a:rPr>
              <a:t>Predictions using similarity analysis</a:t>
            </a:r>
          </a:p>
          <a:p>
            <a:pPr lvl="1"/>
            <a:r>
              <a:rPr lang="en-US" sz="2000" dirty="0">
                <a:solidFill>
                  <a:srgbClr val="FF0000"/>
                </a:solidFill>
              </a:rPr>
              <a:t>Prediction based on Reliability Growth</a:t>
            </a:r>
          </a:p>
          <a:p>
            <a:pPr lvl="1"/>
            <a:r>
              <a:rPr lang="en-US" sz="2000" dirty="0">
                <a:solidFill>
                  <a:srgbClr val="FF0000"/>
                </a:solidFill>
              </a:rPr>
              <a:t>MIL-HNDBKs predictions using generic data, </a:t>
            </a:r>
          </a:p>
          <a:p>
            <a:pPr lvl="1"/>
            <a:r>
              <a:rPr lang="en-US" sz="2000" dirty="0"/>
              <a:t>.</a:t>
            </a:r>
          </a:p>
          <a:p>
            <a:pPr marL="233362" lvl="1" indent="0">
              <a:buNone/>
            </a:pPr>
            <a:endParaRPr lang="en-US" dirty="0"/>
          </a:p>
        </p:txBody>
      </p:sp>
    </p:spTree>
    <p:extLst>
      <p:ext uri="{BB962C8B-B14F-4D97-AF65-F5344CB8AC3E}">
        <p14:creationId xmlns:p14="http://schemas.microsoft.com/office/powerpoint/2010/main" val="981438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The Bathtub Curve - Hardware Reliability</a:t>
            </a:r>
          </a:p>
        </p:txBody>
      </p:sp>
      <p:grpSp>
        <p:nvGrpSpPr>
          <p:cNvPr id="8" name="Group 7"/>
          <p:cNvGrpSpPr/>
          <p:nvPr/>
        </p:nvGrpSpPr>
        <p:grpSpPr>
          <a:xfrm>
            <a:off x="1230097" y="1940392"/>
            <a:ext cx="6378473" cy="3235439"/>
            <a:chOff x="664353" y="2489582"/>
            <a:chExt cx="4039188" cy="3339051"/>
          </a:xfrm>
        </p:grpSpPr>
        <p:grpSp>
          <p:nvGrpSpPr>
            <p:cNvPr id="7" name="Group 6"/>
            <p:cNvGrpSpPr/>
            <p:nvPr/>
          </p:nvGrpSpPr>
          <p:grpSpPr>
            <a:xfrm>
              <a:off x="664353" y="2489582"/>
              <a:ext cx="4039188" cy="3339051"/>
              <a:chOff x="685212" y="2489582"/>
              <a:chExt cx="4039188" cy="3339051"/>
            </a:xfrm>
          </p:grpSpPr>
          <p:grpSp>
            <p:nvGrpSpPr>
              <p:cNvPr id="4" name="Group 3"/>
              <p:cNvGrpSpPr/>
              <p:nvPr/>
            </p:nvGrpSpPr>
            <p:grpSpPr>
              <a:xfrm>
                <a:off x="685212" y="2503795"/>
                <a:ext cx="4039188" cy="3324838"/>
                <a:chOff x="685212" y="2503795"/>
                <a:chExt cx="4039188" cy="3324838"/>
              </a:xfrm>
            </p:grpSpPr>
            <p:sp>
              <p:nvSpPr>
                <p:cNvPr id="34819" name="Rectangle 3"/>
                <p:cNvSpPr>
                  <a:spLocks noChangeArrowheads="1"/>
                </p:cNvSpPr>
                <p:nvPr/>
              </p:nvSpPr>
              <p:spPr bwMode="auto">
                <a:xfrm>
                  <a:off x="898383" y="2503795"/>
                  <a:ext cx="3826017" cy="2991321"/>
                </a:xfrm>
                <a:prstGeom prst="rect">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latin typeface="+mn-lt"/>
                  </a:endParaRPr>
                </a:p>
              </p:txBody>
            </p:sp>
            <p:sp>
              <p:nvSpPr>
                <p:cNvPr id="34822" name="Arc 6"/>
                <p:cNvSpPr>
                  <a:spLocks/>
                </p:cNvSpPr>
                <p:nvPr/>
              </p:nvSpPr>
              <p:spPr bwMode="auto">
                <a:xfrm>
                  <a:off x="921895" y="3725056"/>
                  <a:ext cx="1276083" cy="941684"/>
                </a:xfrm>
                <a:custGeom>
                  <a:avLst/>
                  <a:gdLst>
                    <a:gd name="T0" fmla="*/ 838200 w 21600"/>
                    <a:gd name="T1" fmla="*/ 2057400 h 21600"/>
                    <a:gd name="T2" fmla="*/ 0 w 21600"/>
                    <a:gd name="T3" fmla="*/ 0 h 21600"/>
                    <a:gd name="T4" fmla="*/ 8382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latin typeface="+mn-lt"/>
                  </a:endParaRPr>
                </a:p>
              </p:txBody>
            </p:sp>
            <p:sp>
              <p:nvSpPr>
                <p:cNvPr id="34823" name="Line 7"/>
                <p:cNvSpPr>
                  <a:spLocks noChangeShapeType="1"/>
                </p:cNvSpPr>
                <p:nvPr/>
              </p:nvSpPr>
              <p:spPr bwMode="auto">
                <a:xfrm>
                  <a:off x="2197977" y="4666740"/>
                  <a:ext cx="1338589" cy="20736"/>
                </a:xfrm>
                <a:prstGeom prst="line">
                  <a:avLst/>
                </a:prstGeom>
                <a:noFill/>
                <a:ln w="508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4824" name="Arc 8"/>
                <p:cNvSpPr>
                  <a:spLocks/>
                </p:cNvSpPr>
                <p:nvPr/>
              </p:nvSpPr>
              <p:spPr bwMode="auto">
                <a:xfrm>
                  <a:off x="3553212" y="3698825"/>
                  <a:ext cx="1137090" cy="988651"/>
                </a:xfrm>
                <a:custGeom>
                  <a:avLst/>
                  <a:gdLst>
                    <a:gd name="T0" fmla="*/ 1905000 w 21600"/>
                    <a:gd name="T1" fmla="*/ 0 h 21600"/>
                    <a:gd name="T2" fmla="*/ 0 w 21600"/>
                    <a:gd name="T3" fmla="*/ 121920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latin typeface="+mn-lt"/>
                  </a:endParaRPr>
                </a:p>
              </p:txBody>
            </p:sp>
            <p:sp>
              <p:nvSpPr>
                <p:cNvPr id="34827" name="Rectangle 11"/>
                <p:cNvSpPr>
                  <a:spLocks noChangeArrowheads="1"/>
                </p:cNvSpPr>
                <p:nvPr/>
              </p:nvSpPr>
              <p:spPr bwMode="auto">
                <a:xfrm>
                  <a:off x="2506018" y="5513647"/>
                  <a:ext cx="386757" cy="314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b="0" dirty="0">
                      <a:latin typeface="+mn-lt"/>
                    </a:rPr>
                    <a:t>TIME</a:t>
                  </a:r>
                </a:p>
              </p:txBody>
            </p:sp>
            <p:sp>
              <p:nvSpPr>
                <p:cNvPr id="34828" name="Rectangle 12"/>
                <p:cNvSpPr>
                  <a:spLocks noChangeArrowheads="1"/>
                </p:cNvSpPr>
                <p:nvPr/>
              </p:nvSpPr>
              <p:spPr bwMode="auto">
                <a:xfrm rot="16200000">
                  <a:off x="-566553" y="3863414"/>
                  <a:ext cx="2677315" cy="17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200" b="0" dirty="0">
                      <a:latin typeface="+mn-lt"/>
                    </a:rPr>
                    <a:t>INSTANTANEOUS FAILURE RATE</a:t>
                  </a:r>
                </a:p>
              </p:txBody>
            </p:sp>
            <p:sp>
              <p:nvSpPr>
                <p:cNvPr id="17" name="Rectangle 20"/>
                <p:cNvSpPr>
                  <a:spLocks noChangeArrowheads="1"/>
                </p:cNvSpPr>
                <p:nvPr/>
              </p:nvSpPr>
              <p:spPr bwMode="auto">
                <a:xfrm>
                  <a:off x="1982327" y="4724400"/>
                  <a:ext cx="1503929" cy="283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latin typeface="+mn-lt"/>
                    </a:rPr>
                    <a:t>Random Failures</a:t>
                  </a:r>
                </a:p>
              </p:txBody>
            </p:sp>
            <p:sp>
              <p:nvSpPr>
                <p:cNvPr id="18" name="Rectangle 20"/>
                <p:cNvSpPr>
                  <a:spLocks noChangeArrowheads="1"/>
                </p:cNvSpPr>
                <p:nvPr/>
              </p:nvSpPr>
              <p:spPr bwMode="auto">
                <a:xfrm>
                  <a:off x="3578777" y="4724400"/>
                  <a:ext cx="1110662" cy="473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200" b="0" dirty="0">
                      <a:latin typeface="+mn-lt"/>
                    </a:rPr>
                    <a:t>(e.g., Physics-Related </a:t>
                  </a:r>
                </a:p>
                <a:p>
                  <a:r>
                    <a:rPr lang="en-US" altLang="en-US" sz="1200" b="0" dirty="0">
                      <a:latin typeface="+mn-lt"/>
                    </a:rPr>
                    <a:t>Failures)</a:t>
                  </a:r>
                </a:p>
              </p:txBody>
            </p:sp>
            <p:sp>
              <p:nvSpPr>
                <p:cNvPr id="19" name="Rectangle 20"/>
                <p:cNvSpPr>
                  <a:spLocks noChangeArrowheads="1"/>
                </p:cNvSpPr>
                <p:nvPr/>
              </p:nvSpPr>
              <p:spPr bwMode="auto">
                <a:xfrm>
                  <a:off x="868663" y="4724400"/>
                  <a:ext cx="1083944" cy="473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200" b="0" dirty="0">
                      <a:latin typeface="+mn-lt"/>
                    </a:rPr>
                    <a:t>(e.g., Process-Related </a:t>
                  </a:r>
                </a:p>
                <a:p>
                  <a:r>
                    <a:rPr lang="en-US" altLang="en-US" sz="1200" b="0" dirty="0">
                      <a:latin typeface="+mn-lt"/>
                    </a:rPr>
                    <a:t>Failures)</a:t>
                  </a:r>
                </a:p>
              </p:txBody>
            </p:sp>
          </p:grpSp>
          <p:cxnSp>
            <p:nvCxnSpPr>
              <p:cNvPr id="6" name="Straight Connector 5"/>
              <p:cNvCxnSpPr/>
              <p:nvPr/>
            </p:nvCxnSpPr>
            <p:spPr bwMode="auto">
              <a:xfrm flipV="1">
                <a:off x="1914415" y="2489582"/>
                <a:ext cx="0" cy="299132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5" name="Straight Connector 24"/>
              <p:cNvCxnSpPr/>
              <p:nvPr/>
            </p:nvCxnSpPr>
            <p:spPr bwMode="auto">
              <a:xfrm flipV="1">
                <a:off x="3577070" y="2503795"/>
                <a:ext cx="0" cy="299132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1" name="Rounded Rectangular Callout 20"/>
            <p:cNvSpPr/>
            <p:nvPr/>
          </p:nvSpPr>
          <p:spPr bwMode="auto">
            <a:xfrm>
              <a:off x="1940016" y="3667396"/>
              <a:ext cx="1543250" cy="655047"/>
            </a:xfrm>
            <a:prstGeom prst="wedgeRoundRectCallout">
              <a:avLst>
                <a:gd name="adj1" fmla="val -17050"/>
                <a:gd name="adj2" fmla="val 91130"/>
                <a:gd name="adj3" fmla="val 16667"/>
              </a:avLst>
            </a:prstGeom>
            <a:solidFill>
              <a:schemeClr val="bg2">
                <a:lumMod val="75000"/>
              </a:schemeClr>
            </a:solidFill>
            <a:ln w="12700" cap="flat" cmpd="sng" algn="ctr">
              <a:solidFill>
                <a:schemeClr val="accent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rPr>
                <a:t>Constant Failure Rate</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Region (Design Life)</a:t>
              </a:r>
            </a:p>
          </p:txBody>
        </p:sp>
        <p:sp>
          <p:nvSpPr>
            <p:cNvPr id="22" name="Rounded Rectangular Callout 21"/>
            <p:cNvSpPr/>
            <p:nvPr/>
          </p:nvSpPr>
          <p:spPr bwMode="auto">
            <a:xfrm>
              <a:off x="3385926" y="2782767"/>
              <a:ext cx="1282654" cy="746962"/>
            </a:xfrm>
            <a:prstGeom prst="wedgeRoundRectCallout">
              <a:avLst>
                <a:gd name="adj1" fmla="val 37605"/>
                <a:gd name="adj2" fmla="val 126589"/>
                <a:gd name="adj3" fmla="val 16667"/>
              </a:avLst>
            </a:prstGeom>
            <a:solidFill>
              <a:schemeClr val="bg2">
                <a:lumMod val="75000"/>
              </a:schemeClr>
            </a:solidFill>
            <a:ln w="12700" cap="flat" cmpd="sng" algn="ctr">
              <a:solidFill>
                <a:schemeClr val="accent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rPr>
                <a:t>Wearout Region</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(Increasing</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Failure Rate)</a:t>
              </a:r>
            </a:p>
          </p:txBody>
        </p:sp>
        <p:sp>
          <p:nvSpPr>
            <p:cNvPr id="26" name="Rounded Rectangular Callout 25"/>
            <p:cNvSpPr/>
            <p:nvPr/>
          </p:nvSpPr>
          <p:spPr bwMode="auto">
            <a:xfrm>
              <a:off x="1099410" y="2549536"/>
              <a:ext cx="1192218" cy="961939"/>
            </a:xfrm>
            <a:prstGeom prst="wedgeRoundRectCallout">
              <a:avLst>
                <a:gd name="adj1" fmla="val -43983"/>
                <a:gd name="adj2" fmla="val 116510"/>
                <a:gd name="adj3" fmla="val 16667"/>
              </a:avLst>
            </a:prstGeom>
            <a:solidFill>
              <a:schemeClr val="bg2">
                <a:lumMod val="75000"/>
              </a:schemeClr>
            </a:solidFill>
            <a:ln w="12700" cap="flat" cmpd="sng" algn="ctr">
              <a:solidFill>
                <a:schemeClr val="accent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rPr>
                <a:t>Infant Mortality</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Region</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(Decreasing</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Failure Rate)</a:t>
              </a:r>
            </a:p>
          </p:txBody>
        </p:sp>
      </p:grpSp>
    </p:spTree>
    <p:extLst>
      <p:ext uri="{BB962C8B-B14F-4D97-AF65-F5344CB8AC3E}">
        <p14:creationId xmlns:p14="http://schemas.microsoft.com/office/powerpoint/2010/main" val="4006490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8C80-850A-44B4-A907-B66F4201F5C8}"/>
              </a:ext>
            </a:extLst>
          </p:cNvPr>
          <p:cNvSpPr>
            <a:spLocks noGrp="1"/>
          </p:cNvSpPr>
          <p:nvPr>
            <p:ph type="ctrTitle"/>
          </p:nvPr>
        </p:nvSpPr>
        <p:spPr>
          <a:xfrm>
            <a:off x="768096" y="3388274"/>
            <a:ext cx="7754112" cy="454035"/>
          </a:xfrm>
        </p:spPr>
        <p:txBody>
          <a:bodyPr/>
          <a:lstStyle/>
          <a:p>
            <a:r>
              <a:rPr lang="en-US" dirty="0"/>
              <a:t>Reliability Prediction</a:t>
            </a:r>
            <a:br>
              <a:rPr lang="en-US" dirty="0"/>
            </a:br>
            <a:r>
              <a:rPr lang="en-US" dirty="0"/>
              <a:t>Using Reliability Block Diagrams (RBDs)</a:t>
            </a:r>
          </a:p>
        </p:txBody>
      </p:sp>
    </p:spTree>
    <p:extLst>
      <p:ext uri="{BB962C8B-B14F-4D97-AF65-F5344CB8AC3E}">
        <p14:creationId xmlns:p14="http://schemas.microsoft.com/office/powerpoint/2010/main" val="259200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Block Diagrams</a:t>
            </a:r>
          </a:p>
        </p:txBody>
      </p:sp>
      <p:sp>
        <p:nvSpPr>
          <p:cNvPr id="4099" name="Rectangle 3"/>
          <p:cNvSpPr>
            <a:spLocks noGrp="1" noChangeArrowheads="1"/>
          </p:cNvSpPr>
          <p:nvPr>
            <p:ph idx="1"/>
          </p:nvPr>
        </p:nvSpPr>
        <p:spPr/>
        <p:txBody>
          <a:bodyPr/>
          <a:lstStyle/>
          <a:p>
            <a:pPr>
              <a:spcBef>
                <a:spcPts val="600"/>
              </a:spcBef>
            </a:pPr>
            <a:r>
              <a:rPr lang="en-US" dirty="0"/>
              <a:t>A Reliability Block Diagram (RBD) is a </a:t>
            </a:r>
            <a:r>
              <a:rPr lang="en-US" altLang="en-US" dirty="0">
                <a:solidFill>
                  <a:schemeClr val="accent2"/>
                </a:solidFill>
              </a:rPr>
              <a:t>static form </a:t>
            </a:r>
            <a:r>
              <a:rPr lang="en-US" altLang="en-US" dirty="0"/>
              <a:t>of reliability analysis using inter-connected boxes (blocks) to show and analyze the effects of failure of any component on the system reliability. </a:t>
            </a:r>
          </a:p>
          <a:p>
            <a:pPr>
              <a:spcBef>
                <a:spcPts val="600"/>
              </a:spcBef>
            </a:pPr>
            <a:r>
              <a:rPr lang="en-US" dirty="0"/>
              <a:t>The diagram represents the functioning state (i.e., success or failure) of the system in terms of the functioning states of its components. For example, a simple series configuration indicates that all of the components must operate for the system to operate, a simple parallel configuration indicates that at least one of the components must operate, and so on. </a:t>
            </a:r>
          </a:p>
          <a:p>
            <a:endParaRPr lang="en-US" altLang="en-US" dirty="0"/>
          </a:p>
          <a:p>
            <a:endParaRPr lang="en-US" altLang="en-US" dirty="0"/>
          </a:p>
        </p:txBody>
      </p:sp>
    </p:spTree>
    <p:extLst>
      <p:ext uri="{BB962C8B-B14F-4D97-AF65-F5344CB8AC3E}">
        <p14:creationId xmlns:p14="http://schemas.microsoft.com/office/powerpoint/2010/main" val="439487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57D7-6643-4BD2-A50A-1AF22C7336CF}"/>
              </a:ext>
            </a:extLst>
          </p:cNvPr>
          <p:cNvSpPr>
            <a:spLocks noGrp="1"/>
          </p:cNvSpPr>
          <p:nvPr>
            <p:ph type="title"/>
          </p:nvPr>
        </p:nvSpPr>
        <p:spPr/>
        <p:txBody>
          <a:bodyPr/>
          <a:lstStyle/>
          <a:p>
            <a:r>
              <a:rPr lang="en-US" dirty="0"/>
              <a:t>Reliability Block Diagrams</a:t>
            </a:r>
          </a:p>
        </p:txBody>
      </p:sp>
      <p:sp>
        <p:nvSpPr>
          <p:cNvPr id="3" name="Content Placeholder 2">
            <a:extLst>
              <a:ext uri="{FF2B5EF4-FFF2-40B4-BE49-F238E27FC236}">
                <a16:creationId xmlns:a16="http://schemas.microsoft.com/office/drawing/2014/main" id="{B29946B7-E7D8-439F-9D9E-57B8A5151B5B}"/>
              </a:ext>
            </a:extLst>
          </p:cNvPr>
          <p:cNvSpPr>
            <a:spLocks noGrp="1"/>
          </p:cNvSpPr>
          <p:nvPr>
            <p:ph idx="1"/>
          </p:nvPr>
        </p:nvSpPr>
        <p:spPr/>
        <p:txBody>
          <a:bodyPr/>
          <a:lstStyle/>
          <a:p>
            <a:pPr>
              <a:spcBef>
                <a:spcPts val="600"/>
              </a:spcBef>
            </a:pPr>
            <a:r>
              <a:rPr lang="en-US" dirty="0"/>
              <a:t>RBDs provide a success-oriented view of the system.</a:t>
            </a:r>
          </a:p>
          <a:p>
            <a:pPr>
              <a:spcBef>
                <a:spcPts val="600"/>
              </a:spcBef>
            </a:pPr>
            <a:r>
              <a:rPr lang="en-US" dirty="0"/>
              <a:t>RBDs provide a framework for understanding redundancy.</a:t>
            </a:r>
          </a:p>
          <a:p>
            <a:pPr>
              <a:spcBef>
                <a:spcPts val="600"/>
              </a:spcBef>
            </a:pPr>
            <a:r>
              <a:rPr lang="en-US" dirty="0"/>
              <a:t>RBDs facilitate the computation of system reliability from component reliabilities. </a:t>
            </a:r>
          </a:p>
          <a:p>
            <a:pPr>
              <a:spcBef>
                <a:spcPts val="600"/>
              </a:spcBef>
            </a:pPr>
            <a:r>
              <a:rPr lang="en-US" dirty="0"/>
              <a:t>RBDs and fault trees provide essentially the same information. However, RBDs are easier to use and communicate. </a:t>
            </a:r>
          </a:p>
        </p:txBody>
      </p:sp>
    </p:spTree>
    <p:extLst>
      <p:ext uri="{BB962C8B-B14F-4D97-AF65-F5344CB8AC3E}">
        <p14:creationId xmlns:p14="http://schemas.microsoft.com/office/powerpoint/2010/main" val="359284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SEAC Courses</a:t>
            </a:r>
          </a:p>
        </p:txBody>
      </p:sp>
      <p:graphicFrame>
        <p:nvGraphicFramePr>
          <p:cNvPr id="7" name="Table 6"/>
          <p:cNvGraphicFramePr>
            <a:graphicFrameLocks noGrp="1"/>
          </p:cNvGraphicFramePr>
          <p:nvPr/>
        </p:nvGraphicFramePr>
        <p:xfrm>
          <a:off x="342341" y="1812651"/>
          <a:ext cx="1920240" cy="1008583"/>
        </p:xfrm>
        <a:graphic>
          <a:graphicData uri="http://schemas.openxmlformats.org/drawingml/2006/table">
            <a:tbl>
              <a:tblPr firstRow="1" bandRow="1">
                <a:tableStyleId>{284E427A-3D55-4303-BF80-6455036E1DE7}</a:tableStyleId>
              </a:tblPr>
              <a:tblGrid>
                <a:gridCol w="1920240">
                  <a:extLst>
                    <a:ext uri="{9D8B030D-6E8A-4147-A177-3AD203B41FA5}">
                      <a16:colId xmlns:a16="http://schemas.microsoft.com/office/drawing/2014/main" val="20000"/>
                    </a:ext>
                  </a:extLst>
                </a:gridCol>
              </a:tblGrid>
              <a:tr h="277063">
                <a:tc>
                  <a:txBody>
                    <a:bodyPr/>
                    <a:lstStyle/>
                    <a:p>
                      <a:endParaRPr lang="en-US" sz="1100" dirty="0"/>
                    </a:p>
                  </a:txBody>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System Safety</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2529763" y="1812651"/>
          <a:ext cx="1920240" cy="1005840"/>
        </p:xfrm>
        <a:graphic>
          <a:graphicData uri="http://schemas.openxmlformats.org/drawingml/2006/table">
            <a:tbl>
              <a:tblPr firstRow="1" bandRow="1">
                <a:tableStyleId>{284E427A-3D55-4303-BF80-6455036E1DE7}</a:tableStyleId>
              </a:tblPr>
              <a:tblGrid>
                <a:gridCol w="1920240">
                  <a:extLst>
                    <a:ext uri="{9D8B030D-6E8A-4147-A177-3AD203B41FA5}">
                      <a16:colId xmlns:a16="http://schemas.microsoft.com/office/drawing/2014/main" val="20000"/>
                    </a:ext>
                  </a:extLst>
                </a:gridCol>
              </a:tblGrid>
              <a:tr h="274320">
                <a:tc>
                  <a:txBody>
                    <a:bodyPr/>
                    <a:lstStyle/>
                    <a:p>
                      <a:endParaRPr lang="en-US" sz="1100" dirty="0"/>
                    </a:p>
                  </a:txBody>
                  <a:tcPr/>
                </a:tc>
                <a:extLst>
                  <a:ext uri="{0D108BD9-81ED-4DB2-BD59-A6C34878D82A}">
                    <a16:rowId xmlns:a16="http://schemas.microsoft.com/office/drawing/2014/main" val="10000"/>
                  </a:ext>
                </a:extLst>
              </a:tr>
              <a:tr h="731520">
                <a:tc>
                  <a:txBody>
                    <a:bodyPr/>
                    <a:lstStyle/>
                    <a:p>
                      <a:pPr algn="ctr"/>
                      <a:r>
                        <a:rPr lang="en-US" sz="1600" dirty="0"/>
                        <a:t>Software System </a:t>
                      </a:r>
                      <a:br>
                        <a:rPr lang="en-US" sz="1600" dirty="0"/>
                      </a:br>
                      <a:r>
                        <a:rPr lang="en-US" sz="1600" dirty="0"/>
                        <a:t>Safety</a:t>
                      </a:r>
                    </a:p>
                  </a:txBody>
                  <a:tcPr anchor="ct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4717185" y="1812651"/>
          <a:ext cx="1920240" cy="1005840"/>
        </p:xfrm>
        <a:graphic>
          <a:graphicData uri="http://schemas.openxmlformats.org/drawingml/2006/table">
            <a:tbl>
              <a:tblPr firstRow="1" bandRow="1">
                <a:tableStyleId>{284E427A-3D55-4303-BF80-6455036E1DE7}</a:tableStyleId>
              </a:tblPr>
              <a:tblGrid>
                <a:gridCol w="1920240">
                  <a:extLst>
                    <a:ext uri="{9D8B030D-6E8A-4147-A177-3AD203B41FA5}">
                      <a16:colId xmlns:a16="http://schemas.microsoft.com/office/drawing/2014/main" val="20000"/>
                    </a:ext>
                  </a:extLst>
                </a:gridCol>
              </a:tblGrid>
              <a:tr h="274320">
                <a:tc>
                  <a:txBody>
                    <a:bodyPr/>
                    <a:lstStyle/>
                    <a:p>
                      <a:endParaRPr lang="en-US" sz="1100" dirty="0"/>
                    </a:p>
                  </a:txBody>
                  <a:tcPr/>
                </a:tc>
                <a:extLst>
                  <a:ext uri="{0D108BD9-81ED-4DB2-BD59-A6C34878D82A}">
                    <a16:rowId xmlns:a16="http://schemas.microsoft.com/office/drawing/2014/main" val="10000"/>
                  </a:ext>
                </a:extLst>
              </a:tr>
              <a:tr h="731520">
                <a:tc>
                  <a:txBody>
                    <a:bodyPr/>
                    <a:lstStyle/>
                    <a:p>
                      <a:pPr algn="ctr"/>
                      <a:r>
                        <a:rPr lang="en-US" sz="1600" dirty="0"/>
                        <a:t>Explosives Safety</a:t>
                      </a:r>
                    </a:p>
                  </a:txBody>
                  <a:tcPr anchor="ct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2529763" y="2995788"/>
          <a:ext cx="1920240" cy="1005840"/>
        </p:xfrm>
        <a:graphic>
          <a:graphicData uri="http://schemas.openxmlformats.org/drawingml/2006/table">
            <a:tbl>
              <a:tblPr firstRow="1" bandRow="1">
                <a:tableStyleId>{284E427A-3D55-4303-BF80-6455036E1DE7}</a:tableStyleId>
              </a:tblPr>
              <a:tblGrid>
                <a:gridCol w="1920240">
                  <a:extLst>
                    <a:ext uri="{9D8B030D-6E8A-4147-A177-3AD203B41FA5}">
                      <a16:colId xmlns:a16="http://schemas.microsoft.com/office/drawing/2014/main" val="20000"/>
                    </a:ext>
                  </a:extLst>
                </a:gridCol>
              </a:tblGrid>
              <a:tr h="274320">
                <a:tc>
                  <a:txBody>
                    <a:bodyPr/>
                    <a:lstStyle/>
                    <a:p>
                      <a:endParaRPr lang="en-US" sz="1100" dirty="0"/>
                    </a:p>
                  </a:txBody>
                  <a:tcPr/>
                </a:tc>
                <a:extLst>
                  <a:ext uri="{0D108BD9-81ED-4DB2-BD59-A6C34878D82A}">
                    <a16:rowId xmlns:a16="http://schemas.microsoft.com/office/drawing/2014/main" val="10000"/>
                  </a:ext>
                </a:extLst>
              </a:tr>
              <a:tr h="731520">
                <a:tc>
                  <a:txBody>
                    <a:bodyPr/>
                    <a:lstStyle/>
                    <a:p>
                      <a:pPr algn="ctr"/>
                      <a:r>
                        <a:rPr lang="en-US" sz="1600" dirty="0"/>
                        <a:t>Reliability Engineering</a:t>
                      </a:r>
                    </a:p>
                  </a:txBody>
                  <a:tcPr anchor="ct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6904606" y="1812651"/>
          <a:ext cx="1920240" cy="990600"/>
        </p:xfrm>
        <a:graphic>
          <a:graphicData uri="http://schemas.openxmlformats.org/drawingml/2006/table">
            <a:tbl>
              <a:tblPr firstRow="1" bandRow="1">
                <a:tableStyleId>{284E427A-3D55-4303-BF80-6455036E1DE7}</a:tableStyleId>
              </a:tblPr>
              <a:tblGrid>
                <a:gridCol w="1920240">
                  <a:extLst>
                    <a:ext uri="{9D8B030D-6E8A-4147-A177-3AD203B41FA5}">
                      <a16:colId xmlns:a16="http://schemas.microsoft.com/office/drawing/2014/main" val="20000"/>
                    </a:ext>
                  </a:extLst>
                </a:gridCol>
              </a:tblGrid>
              <a:tr h="0">
                <a:tc>
                  <a:txBody>
                    <a:bodyPr/>
                    <a:lstStyle/>
                    <a:p>
                      <a:endParaRPr lang="en-US" sz="1100" dirty="0"/>
                    </a:p>
                  </a:txBody>
                  <a:tcPr/>
                </a:tc>
                <a:extLst>
                  <a:ext uri="{0D108BD9-81ED-4DB2-BD59-A6C34878D82A}">
                    <a16:rowId xmlns:a16="http://schemas.microsoft.com/office/drawing/2014/main" val="10000"/>
                  </a:ext>
                </a:extLst>
              </a:tr>
              <a:tr h="731520">
                <a:tc>
                  <a:txBody>
                    <a:bodyPr/>
                    <a:lstStyle/>
                    <a:p>
                      <a:pPr algn="ctr"/>
                      <a:r>
                        <a:rPr lang="en-US" sz="1600" dirty="0"/>
                        <a:t>Launch Safety</a:t>
                      </a:r>
                    </a:p>
                    <a:p>
                      <a:pPr algn="ctr"/>
                      <a:r>
                        <a:rPr lang="en-US" sz="1600" dirty="0"/>
                        <a:t>(inactive)</a:t>
                      </a:r>
                    </a:p>
                  </a:txBody>
                  <a:tcPr anchor="ct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9217BCE1-495C-4C1F-B8B8-ECAFBBB21C04}"/>
              </a:ext>
            </a:extLst>
          </p:cNvPr>
          <p:cNvGraphicFramePr>
            <a:graphicFrameLocks noGrp="1"/>
          </p:cNvGraphicFramePr>
          <p:nvPr/>
        </p:nvGraphicFramePr>
        <p:xfrm>
          <a:off x="342341" y="2995788"/>
          <a:ext cx="1920240" cy="990600"/>
        </p:xfrm>
        <a:graphic>
          <a:graphicData uri="http://schemas.openxmlformats.org/drawingml/2006/table">
            <a:tbl>
              <a:tblPr firstRow="1" bandRow="1">
                <a:tableStyleId>{284E427A-3D55-4303-BF80-6455036E1DE7}</a:tableStyleId>
              </a:tblPr>
              <a:tblGrid>
                <a:gridCol w="1920240">
                  <a:extLst>
                    <a:ext uri="{9D8B030D-6E8A-4147-A177-3AD203B41FA5}">
                      <a16:colId xmlns:a16="http://schemas.microsoft.com/office/drawing/2014/main" val="20000"/>
                    </a:ext>
                  </a:extLst>
                </a:gridCol>
              </a:tblGrid>
              <a:tr h="119415">
                <a:tc>
                  <a:txBody>
                    <a:bodyPr/>
                    <a:lstStyle/>
                    <a:p>
                      <a:endParaRPr lang="en-US" sz="1100" dirty="0"/>
                    </a:p>
                  </a:txBody>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Risk Management</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E71BD453-4D2C-459D-BDA8-A846E3BB5C58}"/>
              </a:ext>
            </a:extLst>
          </p:cNvPr>
          <p:cNvGraphicFramePr>
            <a:graphicFrameLocks noGrp="1"/>
          </p:cNvGraphicFramePr>
          <p:nvPr/>
        </p:nvGraphicFramePr>
        <p:xfrm>
          <a:off x="4717185" y="2995788"/>
          <a:ext cx="1920240" cy="990600"/>
        </p:xfrm>
        <a:graphic>
          <a:graphicData uri="http://schemas.openxmlformats.org/drawingml/2006/table">
            <a:tbl>
              <a:tblPr firstRow="1" bandRow="1">
                <a:tableStyleId>{284E427A-3D55-4303-BF80-6455036E1DE7}</a:tableStyleId>
              </a:tblPr>
              <a:tblGrid>
                <a:gridCol w="1920240">
                  <a:extLst>
                    <a:ext uri="{9D8B030D-6E8A-4147-A177-3AD203B41FA5}">
                      <a16:colId xmlns:a16="http://schemas.microsoft.com/office/drawing/2014/main" val="20000"/>
                    </a:ext>
                  </a:extLst>
                </a:gridCol>
              </a:tblGrid>
              <a:tr h="119415">
                <a:tc>
                  <a:txBody>
                    <a:bodyPr/>
                    <a:lstStyle/>
                    <a:p>
                      <a:endParaRPr lang="en-US" sz="1100" dirty="0"/>
                    </a:p>
                  </a:txBody>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Probabilistic Risk Assessment (PRA)</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293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Block Diagrams</a:t>
            </a:r>
            <a:br>
              <a:rPr lang="en-US" dirty="0"/>
            </a:br>
            <a:r>
              <a:rPr lang="en-US" dirty="0"/>
              <a:t>Classifications</a:t>
            </a:r>
          </a:p>
        </p:txBody>
      </p:sp>
      <p:sp>
        <p:nvSpPr>
          <p:cNvPr id="8195" name="Rectangle 3"/>
          <p:cNvSpPr>
            <a:spLocks noGrp="1" noChangeArrowheads="1"/>
          </p:cNvSpPr>
          <p:nvPr>
            <p:ph idx="1"/>
          </p:nvPr>
        </p:nvSpPr>
        <p:spPr>
          <a:xfrm>
            <a:off x="457200" y="1088885"/>
            <a:ext cx="8229600" cy="5272157"/>
          </a:xfrm>
        </p:spPr>
        <p:txBody>
          <a:bodyPr/>
          <a:lstStyle/>
          <a:p>
            <a:r>
              <a:rPr lang="en-US" altLang="en-US" dirty="0"/>
              <a:t>The most commonly used types of RBDs are:</a:t>
            </a:r>
          </a:p>
          <a:p>
            <a:pPr lvl="1"/>
            <a:r>
              <a:rPr lang="en-US" altLang="en-US" sz="2000" dirty="0"/>
              <a:t>Simple series (all items have to function successfully)</a:t>
            </a:r>
          </a:p>
          <a:p>
            <a:pPr lvl="1"/>
            <a:r>
              <a:rPr lang="en-US" altLang="en-US" sz="2000" dirty="0"/>
              <a:t>Simple active parallel (a</a:t>
            </a:r>
            <a:r>
              <a:rPr lang="en-US" sz="2000" dirty="0"/>
              <a:t>ll items operating simultaneously in parallel and only one is needed</a:t>
            </a:r>
            <a:r>
              <a:rPr lang="en-US" altLang="en-US" sz="2000" dirty="0"/>
              <a:t>)</a:t>
            </a:r>
          </a:p>
          <a:p>
            <a:pPr lvl="1"/>
            <a:r>
              <a:rPr lang="en-US" sz="2000" dirty="0"/>
              <a:t>Standby parallel redundancy (alternate items are activated upon failure of the first item; only one item is operating at a time to accomplish the function)</a:t>
            </a:r>
          </a:p>
          <a:p>
            <a:pPr lvl="1"/>
            <a:r>
              <a:rPr lang="en-US" sz="2000" dirty="0">
                <a:solidFill>
                  <a:schemeClr val="accent2"/>
                </a:solidFill>
              </a:rPr>
              <a:t>Shared parallel (failure rate of remaining items change after failure of a companion item)</a:t>
            </a:r>
          </a:p>
          <a:p>
            <a:pPr lvl="1"/>
            <a:r>
              <a:rPr lang="en-US" sz="2000" dirty="0">
                <a:solidFill>
                  <a:schemeClr val="accent2"/>
                </a:solidFill>
              </a:rPr>
              <a:t> </a:t>
            </a:r>
            <a:r>
              <a:rPr lang="en-US" sz="2000" b="1" dirty="0">
                <a:solidFill>
                  <a:schemeClr val="accent2"/>
                </a:solidFill>
              </a:rPr>
              <a:t>r-out-of-n Systems </a:t>
            </a:r>
            <a:r>
              <a:rPr lang="en-US" sz="2000" dirty="0">
                <a:solidFill>
                  <a:schemeClr val="accent2"/>
                </a:solidFill>
              </a:rPr>
              <a:t>– Redundant system consisting of n items in which r of the n items must function for the system to function (voting decision).</a:t>
            </a:r>
          </a:p>
          <a:p>
            <a:pPr lvl="1"/>
            <a:r>
              <a:rPr lang="en-US" altLang="en-US" sz="2000" dirty="0"/>
              <a:t>Combination of series and parallel systems</a:t>
            </a:r>
          </a:p>
          <a:p>
            <a:pPr lvl="1"/>
            <a:endParaRPr lang="en-US" altLang="en-US" dirty="0"/>
          </a:p>
        </p:txBody>
      </p:sp>
      <p:sp>
        <p:nvSpPr>
          <p:cNvPr id="3" name="Rectangle 2">
            <a:extLst>
              <a:ext uri="{FF2B5EF4-FFF2-40B4-BE49-F238E27FC236}">
                <a16:creationId xmlns:a16="http://schemas.microsoft.com/office/drawing/2014/main" id="{940BFDA7-FB52-4C4B-AA95-1B0B8BDC86F2}"/>
              </a:ext>
            </a:extLst>
          </p:cNvPr>
          <p:cNvSpPr/>
          <p:nvPr/>
        </p:nvSpPr>
        <p:spPr>
          <a:xfrm>
            <a:off x="457200" y="5801633"/>
            <a:ext cx="7547113" cy="369332"/>
          </a:xfrm>
          <a:prstGeom prst="rect">
            <a:avLst/>
          </a:prstGeom>
        </p:spPr>
        <p:txBody>
          <a:bodyPr wrap="square">
            <a:spAutoFit/>
          </a:bodyPr>
          <a:lstStyle/>
          <a:p>
            <a:pPr marL="223837" lvl="1" indent="0">
              <a:buNone/>
            </a:pPr>
            <a:r>
              <a:rPr lang="en-US" b="1" dirty="0">
                <a:solidFill>
                  <a:schemeClr val="accent2"/>
                </a:solidFill>
              </a:rPr>
              <a:t>Note:</a:t>
            </a:r>
            <a:r>
              <a:rPr lang="en-US" dirty="0">
                <a:solidFill>
                  <a:schemeClr val="accent2"/>
                </a:solidFill>
              </a:rPr>
              <a:t> We will not cover shared and r-out-of-n Systems redundancy</a:t>
            </a:r>
          </a:p>
        </p:txBody>
      </p:sp>
    </p:spTree>
    <p:extLst>
      <p:ext uri="{BB962C8B-B14F-4D97-AF65-F5344CB8AC3E}">
        <p14:creationId xmlns:p14="http://schemas.microsoft.com/office/powerpoint/2010/main" val="3615145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Simple Series Reliability Block Diagrams</a:t>
            </a:r>
          </a:p>
        </p:txBody>
      </p:sp>
      <p:sp>
        <p:nvSpPr>
          <p:cNvPr id="12291" name="Rectangle 3"/>
          <p:cNvSpPr>
            <a:spLocks noGrp="1" noChangeArrowheads="1"/>
          </p:cNvSpPr>
          <p:nvPr>
            <p:ph idx="1"/>
          </p:nvPr>
        </p:nvSpPr>
        <p:spPr/>
        <p:txBody>
          <a:bodyPr/>
          <a:lstStyle/>
          <a:p>
            <a:pPr marL="0" indent="0">
              <a:buNone/>
            </a:pPr>
            <a:r>
              <a:rPr lang="en-US" altLang="en-US" b="1" i="1" dirty="0">
                <a:solidFill>
                  <a:schemeClr val="accent2"/>
                </a:solidFill>
              </a:rPr>
              <a:t>2-Components Case</a:t>
            </a:r>
          </a:p>
          <a:p>
            <a:pPr marL="0" indent="0">
              <a:buNone/>
            </a:pPr>
            <a:r>
              <a:rPr lang="en-US" altLang="en-US" dirty="0"/>
              <a:t>The general expression for a series system with two components is:</a:t>
            </a:r>
          </a:p>
          <a:p>
            <a:pPr marL="0" indent="0">
              <a:buNone/>
            </a:pPr>
            <a:r>
              <a:rPr lang="en-US" altLang="en-US" dirty="0"/>
              <a:t>R </a:t>
            </a:r>
            <a:r>
              <a:rPr lang="en-US" altLang="en-US" baseline="-25000" dirty="0"/>
              <a:t>System</a:t>
            </a:r>
            <a:r>
              <a:rPr lang="en-US" altLang="en-US" dirty="0"/>
              <a:t> = R</a:t>
            </a:r>
            <a:r>
              <a:rPr lang="en-US" altLang="en-US" baseline="-25000" dirty="0"/>
              <a:t>1</a:t>
            </a:r>
            <a:r>
              <a:rPr lang="en-US" altLang="en-US" dirty="0"/>
              <a:t> × R</a:t>
            </a:r>
            <a:r>
              <a:rPr lang="en-US" altLang="en-US" baseline="-25000" dirty="0"/>
              <a:t>2</a:t>
            </a:r>
            <a:r>
              <a:rPr lang="en-US" altLang="en-US" dirty="0"/>
              <a:t> </a:t>
            </a:r>
          </a:p>
          <a:p>
            <a:pPr marL="0" indent="0">
              <a:buNone/>
            </a:pPr>
            <a:endParaRPr lang="en-US" altLang="en-US" dirty="0"/>
          </a:p>
          <a:p>
            <a:pPr marL="0" indent="0">
              <a:buNone/>
            </a:pPr>
            <a:endParaRPr lang="en-US" altLang="en-US" dirty="0"/>
          </a:p>
          <a:p>
            <a:pPr marL="0" indent="0">
              <a:buNone/>
            </a:pPr>
            <a:endParaRPr lang="en-US" altLang="en-US" dirty="0"/>
          </a:p>
          <a:p>
            <a:pPr marL="0" indent="0">
              <a:buNone/>
            </a:pPr>
            <a:r>
              <a:rPr lang="en-US" altLang="en-US" dirty="0"/>
              <a:t>Example</a:t>
            </a:r>
          </a:p>
          <a:p>
            <a:pPr marL="0" indent="0">
              <a:buNone/>
            </a:pPr>
            <a:r>
              <a:rPr lang="en-US" altLang="en-US" dirty="0"/>
              <a:t>R </a:t>
            </a:r>
            <a:r>
              <a:rPr lang="en-US" altLang="en-US" baseline="-25000" dirty="0"/>
              <a:t>System </a:t>
            </a:r>
            <a:r>
              <a:rPr lang="en-US" altLang="en-US" dirty="0"/>
              <a:t>= R</a:t>
            </a:r>
            <a:r>
              <a:rPr lang="en-US" altLang="en-US" baseline="-25000" dirty="0"/>
              <a:t>1</a:t>
            </a:r>
            <a:r>
              <a:rPr lang="en-US" altLang="en-US" dirty="0"/>
              <a:t> × R</a:t>
            </a:r>
            <a:r>
              <a:rPr lang="en-US" altLang="en-US" baseline="-25000" dirty="0"/>
              <a:t>2</a:t>
            </a:r>
            <a:r>
              <a:rPr lang="en-US" altLang="en-US" dirty="0"/>
              <a:t> </a:t>
            </a:r>
          </a:p>
          <a:p>
            <a:pPr marL="0" indent="0">
              <a:buNone/>
            </a:pPr>
            <a:r>
              <a:rPr lang="en-US" altLang="en-US" dirty="0"/>
              <a:t>R </a:t>
            </a:r>
            <a:r>
              <a:rPr lang="en-US" altLang="en-US" baseline="-25000" dirty="0"/>
              <a:t>System</a:t>
            </a:r>
            <a:r>
              <a:rPr lang="en-US" altLang="en-US" dirty="0"/>
              <a:t> = 0.99 × 0.95</a:t>
            </a:r>
          </a:p>
          <a:p>
            <a:pPr marL="0" indent="0">
              <a:buNone/>
            </a:pPr>
            <a:endParaRPr lang="en-US" altLang="en-US" dirty="0"/>
          </a:p>
          <a:p>
            <a:pPr marL="0" indent="0">
              <a:buNone/>
            </a:pPr>
            <a:r>
              <a:rPr lang="en-US" altLang="en-US" b="1" i="1" dirty="0">
                <a:solidFill>
                  <a:schemeClr val="accent2"/>
                </a:solidFill>
              </a:rPr>
              <a:t>General n Series Components Case</a:t>
            </a:r>
          </a:p>
          <a:p>
            <a:pPr marL="457200" lvl="2" indent="0">
              <a:buNone/>
            </a:pPr>
            <a:r>
              <a:rPr lang="en-US" altLang="en-US" dirty="0"/>
              <a:t>R</a:t>
            </a:r>
            <a:r>
              <a:rPr lang="en-US" altLang="en-US" baseline="-25000" dirty="0"/>
              <a:t>System</a:t>
            </a:r>
            <a:r>
              <a:rPr lang="en-US" altLang="en-US" dirty="0"/>
              <a:t> = R</a:t>
            </a:r>
            <a:r>
              <a:rPr lang="en-US" altLang="en-US" baseline="-25000" dirty="0"/>
              <a:t>1</a:t>
            </a:r>
            <a:r>
              <a:rPr lang="en-US" altLang="en-US" dirty="0"/>
              <a:t> R</a:t>
            </a:r>
            <a:r>
              <a:rPr lang="en-US" altLang="en-US" baseline="-25000" dirty="0"/>
              <a:t>2</a:t>
            </a:r>
            <a:r>
              <a:rPr lang="en-US" altLang="en-US" dirty="0"/>
              <a:t> R</a:t>
            </a:r>
            <a:r>
              <a:rPr lang="en-US" altLang="en-US" baseline="-25000" dirty="0"/>
              <a:t>3</a:t>
            </a:r>
            <a:r>
              <a:rPr lang="en-US" altLang="en-US" dirty="0"/>
              <a:t> ... Rn  where R</a:t>
            </a:r>
            <a:r>
              <a:rPr lang="en-US" altLang="en-US" baseline="-25000" dirty="0"/>
              <a:t>s</a:t>
            </a:r>
            <a:r>
              <a:rPr lang="en-US" altLang="en-US" dirty="0"/>
              <a:t> = probability that system will work.</a:t>
            </a:r>
          </a:p>
          <a:p>
            <a:pPr marL="0" indent="0">
              <a:buNone/>
            </a:pPr>
            <a:endParaRPr lang="en-US" altLang="en-US" dirty="0"/>
          </a:p>
        </p:txBody>
      </p:sp>
      <p:grpSp>
        <p:nvGrpSpPr>
          <p:cNvPr id="20" name="Group 19"/>
          <p:cNvGrpSpPr/>
          <p:nvPr/>
        </p:nvGrpSpPr>
        <p:grpSpPr>
          <a:xfrm>
            <a:off x="871863" y="2713472"/>
            <a:ext cx="6961953" cy="1470989"/>
            <a:chOff x="653498" y="2383159"/>
            <a:chExt cx="8266907" cy="1746712"/>
          </a:xfrm>
        </p:grpSpPr>
        <p:grpSp>
          <p:nvGrpSpPr>
            <p:cNvPr id="18" name="Group 17"/>
            <p:cNvGrpSpPr/>
            <p:nvPr/>
          </p:nvGrpSpPr>
          <p:grpSpPr>
            <a:xfrm>
              <a:off x="3047264" y="3339440"/>
              <a:ext cx="5873141" cy="790431"/>
              <a:chOff x="3047264" y="3516861"/>
              <a:chExt cx="5873141" cy="790431"/>
            </a:xfrm>
          </p:grpSpPr>
          <p:cxnSp>
            <p:nvCxnSpPr>
              <p:cNvPr id="6" name="Straight Connector 5"/>
              <p:cNvCxnSpPr/>
              <p:nvPr/>
            </p:nvCxnSpPr>
            <p:spPr bwMode="auto">
              <a:xfrm>
                <a:off x="3047264" y="3912076"/>
                <a:ext cx="587314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12292" name="Rectangle 4"/>
              <p:cNvSpPr>
                <a:spLocks noChangeArrowheads="1"/>
              </p:cNvSpPr>
              <p:nvPr/>
            </p:nvSpPr>
            <p:spPr bwMode="auto">
              <a:xfrm>
                <a:off x="3542197" y="3516861"/>
                <a:ext cx="2146300" cy="790431"/>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1</a:t>
                </a:r>
                <a:r>
                  <a:rPr lang="en-US" altLang="en-US" dirty="0"/>
                  <a:t>= 0.99</a:t>
                </a:r>
                <a:endParaRPr lang="en-US" altLang="en-US" sz="2800" dirty="0"/>
              </a:p>
            </p:txBody>
          </p:sp>
          <p:sp>
            <p:nvSpPr>
              <p:cNvPr id="12293" name="Rectangle 5"/>
              <p:cNvSpPr>
                <a:spLocks noChangeArrowheads="1"/>
              </p:cNvSpPr>
              <p:nvPr/>
            </p:nvSpPr>
            <p:spPr bwMode="auto">
              <a:xfrm>
                <a:off x="6231301" y="3516861"/>
                <a:ext cx="2146300" cy="790431"/>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2</a:t>
                </a:r>
                <a:r>
                  <a:rPr lang="en-US" altLang="en-US" dirty="0"/>
                  <a:t>=0.95</a:t>
                </a:r>
              </a:p>
            </p:txBody>
          </p:sp>
        </p:grpSp>
        <p:grpSp>
          <p:nvGrpSpPr>
            <p:cNvPr id="19" name="Group 18"/>
            <p:cNvGrpSpPr/>
            <p:nvPr/>
          </p:nvGrpSpPr>
          <p:grpSpPr>
            <a:xfrm>
              <a:off x="653498" y="2383159"/>
              <a:ext cx="5873141" cy="826118"/>
              <a:chOff x="653498" y="2383159"/>
              <a:chExt cx="5873141" cy="826118"/>
            </a:xfrm>
          </p:grpSpPr>
          <p:cxnSp>
            <p:nvCxnSpPr>
              <p:cNvPr id="12" name="Straight Connector 11">
                <a:extLst>
                  <a:ext uri="{FF2B5EF4-FFF2-40B4-BE49-F238E27FC236}">
                    <a16:creationId xmlns:a16="http://schemas.microsoft.com/office/drawing/2014/main" id="{F3DF37A9-643E-4DEE-8BE7-6AC62C00D6D0}"/>
                  </a:ext>
                </a:extLst>
              </p:cNvPr>
              <p:cNvCxnSpPr/>
              <p:nvPr/>
            </p:nvCxnSpPr>
            <p:spPr bwMode="auto">
              <a:xfrm>
                <a:off x="653498" y="2796218"/>
                <a:ext cx="587314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13" name="Rectangle 4">
                <a:extLst>
                  <a:ext uri="{FF2B5EF4-FFF2-40B4-BE49-F238E27FC236}">
                    <a16:creationId xmlns:a16="http://schemas.microsoft.com/office/drawing/2014/main" id="{C5393E29-75F9-4989-A021-EFF06C651106}"/>
                  </a:ext>
                </a:extLst>
              </p:cNvPr>
              <p:cNvSpPr>
                <a:spLocks noChangeArrowheads="1"/>
              </p:cNvSpPr>
              <p:nvPr/>
            </p:nvSpPr>
            <p:spPr bwMode="auto">
              <a:xfrm>
                <a:off x="1196301" y="2383159"/>
                <a:ext cx="2146300" cy="826118"/>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1</a:t>
                </a:r>
                <a:endParaRPr lang="en-US" altLang="en-US" sz="2800" dirty="0"/>
              </a:p>
            </p:txBody>
          </p:sp>
          <p:sp>
            <p:nvSpPr>
              <p:cNvPr id="14" name="Rectangle 5">
                <a:extLst>
                  <a:ext uri="{FF2B5EF4-FFF2-40B4-BE49-F238E27FC236}">
                    <a16:creationId xmlns:a16="http://schemas.microsoft.com/office/drawing/2014/main" id="{4ECE768D-C2FC-443B-A7EC-F7770F94FC6E}"/>
                  </a:ext>
                </a:extLst>
              </p:cNvPr>
              <p:cNvSpPr>
                <a:spLocks noChangeArrowheads="1"/>
              </p:cNvSpPr>
              <p:nvPr/>
            </p:nvSpPr>
            <p:spPr bwMode="auto">
              <a:xfrm>
                <a:off x="3837535" y="2383160"/>
                <a:ext cx="2146300" cy="826116"/>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2</a:t>
                </a:r>
                <a:endParaRPr lang="en-US" altLang="en-US" dirty="0"/>
              </a:p>
            </p:txBody>
          </p:sp>
        </p:grpSp>
      </p:grpSp>
    </p:spTree>
    <p:extLst>
      <p:ext uri="{BB962C8B-B14F-4D97-AF65-F5344CB8AC3E}">
        <p14:creationId xmlns:p14="http://schemas.microsoft.com/office/powerpoint/2010/main" val="537710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noFill/>
        </p:spPr>
        <p:txBody>
          <a:bodyPr/>
          <a:lstStyle/>
          <a:p>
            <a:r>
              <a:rPr lang="en-US" altLang="en-US" b="1" dirty="0"/>
              <a:t>2-Components Case</a:t>
            </a:r>
            <a:endParaRPr lang="en-US" b="1" dirty="0"/>
          </a:p>
          <a:p>
            <a:pPr>
              <a:buFontTx/>
              <a:buNone/>
            </a:pPr>
            <a:r>
              <a:rPr lang="en-US" altLang="en-US" dirty="0"/>
              <a:t>   The general expression for a parallel system with two components is:</a:t>
            </a:r>
          </a:p>
          <a:p>
            <a:pPr marL="228600" lvl="1" indent="0">
              <a:buNone/>
            </a:pPr>
            <a:r>
              <a:rPr lang="en-US" altLang="en-US" sz="1600" dirty="0"/>
              <a:t>R</a:t>
            </a:r>
            <a:r>
              <a:rPr lang="en-US" altLang="en-US" sz="1600" baseline="-25000" dirty="0"/>
              <a:t>System</a:t>
            </a:r>
            <a:r>
              <a:rPr lang="en-US" altLang="en-US" sz="1600" dirty="0"/>
              <a:t> = 1- (1-R</a:t>
            </a:r>
            <a:r>
              <a:rPr lang="en-US" altLang="en-US" sz="1600" baseline="-25000" dirty="0"/>
              <a:t>1</a:t>
            </a:r>
            <a:r>
              <a:rPr lang="en-US" altLang="en-US" sz="1600" dirty="0"/>
              <a:t>)(1- R</a:t>
            </a:r>
            <a:r>
              <a:rPr lang="en-US" altLang="en-US" sz="1600" baseline="-25000" dirty="0"/>
              <a:t>2</a:t>
            </a:r>
            <a:r>
              <a:rPr lang="en-US" altLang="en-US" sz="1600" dirty="0"/>
              <a:t>)</a:t>
            </a:r>
          </a:p>
          <a:p>
            <a:pPr marL="228600" lvl="1" indent="0">
              <a:buNone/>
            </a:pPr>
            <a:r>
              <a:rPr lang="en-US" altLang="en-US" sz="1600" dirty="0"/>
              <a:t>If  Q</a:t>
            </a:r>
            <a:r>
              <a:rPr lang="en-US" altLang="en-US" sz="1600" baseline="-25000" dirty="0"/>
              <a:t>1</a:t>
            </a:r>
            <a:r>
              <a:rPr lang="en-US" altLang="en-US" sz="1600" dirty="0"/>
              <a:t>=1-R</a:t>
            </a:r>
            <a:r>
              <a:rPr lang="en-US" altLang="en-US" sz="1600" baseline="-25000" dirty="0"/>
              <a:t>1 </a:t>
            </a:r>
            <a:r>
              <a:rPr lang="en-US" altLang="en-US" sz="1600" dirty="0"/>
              <a:t> and Q</a:t>
            </a:r>
            <a:r>
              <a:rPr lang="en-US" altLang="en-US" sz="1600" baseline="-25000" dirty="0"/>
              <a:t>2</a:t>
            </a:r>
            <a:r>
              <a:rPr lang="en-US" altLang="en-US" sz="1600" dirty="0"/>
              <a:t>=1- R</a:t>
            </a:r>
            <a:r>
              <a:rPr lang="en-US" altLang="en-US" sz="1600" baseline="-25000" dirty="0"/>
              <a:t>2</a:t>
            </a:r>
            <a:r>
              <a:rPr lang="en-US" altLang="en-US" dirty="0"/>
              <a:t>  </a:t>
            </a:r>
          </a:p>
          <a:p>
            <a:pPr marL="228600" lvl="1" indent="0">
              <a:buNone/>
            </a:pPr>
            <a:r>
              <a:rPr lang="en-US" altLang="en-US" dirty="0"/>
              <a:t>Then, R</a:t>
            </a:r>
            <a:r>
              <a:rPr lang="en-US" altLang="en-US" baseline="-25000" dirty="0"/>
              <a:t>System</a:t>
            </a:r>
            <a:r>
              <a:rPr lang="en-US" altLang="en-US" dirty="0"/>
              <a:t> = 1-Q</a:t>
            </a:r>
            <a:r>
              <a:rPr lang="en-US" altLang="en-US" baseline="-25000" dirty="0"/>
              <a:t>1</a:t>
            </a:r>
            <a:r>
              <a:rPr lang="en-US" altLang="en-US" dirty="0"/>
              <a:t>×Q</a:t>
            </a:r>
            <a:r>
              <a:rPr lang="en-US" altLang="en-US" baseline="-25000" dirty="0"/>
              <a:t>2</a:t>
            </a:r>
          </a:p>
          <a:p>
            <a:pPr>
              <a:spcAft>
                <a:spcPts val="300"/>
              </a:spcAft>
            </a:pPr>
            <a:endParaRPr lang="en-US" altLang="en-US" sz="1800" dirty="0"/>
          </a:p>
          <a:p>
            <a:pPr>
              <a:spcAft>
                <a:spcPts val="300"/>
              </a:spcAft>
            </a:pPr>
            <a:r>
              <a:rPr lang="en-US" altLang="en-US" sz="1800" b="1" dirty="0"/>
              <a:t>Example</a:t>
            </a:r>
          </a:p>
          <a:p>
            <a:pPr marL="0" indent="0">
              <a:spcAft>
                <a:spcPts val="300"/>
              </a:spcAft>
              <a:buNone/>
            </a:pPr>
            <a:r>
              <a:rPr lang="en-US" altLang="en-US" sz="1800" dirty="0"/>
              <a:t>    The reliability of the redundant system </a:t>
            </a:r>
          </a:p>
          <a:p>
            <a:pPr marL="228600" lvl="1" indent="0">
              <a:spcAft>
                <a:spcPts val="300"/>
              </a:spcAft>
              <a:buNone/>
            </a:pPr>
            <a:r>
              <a:rPr lang="en-US" altLang="en-US" dirty="0"/>
              <a:t>R = 1-Q</a:t>
            </a:r>
            <a:r>
              <a:rPr lang="en-US" altLang="en-US" baseline="-25000" dirty="0"/>
              <a:t>1 </a:t>
            </a:r>
            <a:r>
              <a:rPr lang="en-US" altLang="en-US" dirty="0"/>
              <a:t>Q</a:t>
            </a:r>
            <a:r>
              <a:rPr lang="en-US" altLang="en-US" baseline="-25000" dirty="0"/>
              <a:t>2 </a:t>
            </a:r>
            <a:r>
              <a:rPr lang="en-US" altLang="en-US" dirty="0"/>
              <a:t> = 1- (0.01)(.0.01) = 0.9999</a:t>
            </a:r>
          </a:p>
          <a:p>
            <a:endParaRPr lang="en-US" altLang="en-US" sz="1800" dirty="0"/>
          </a:p>
          <a:p>
            <a:r>
              <a:rPr lang="en-US" altLang="en-US" dirty="0"/>
              <a:t>General n redundant components Case</a:t>
            </a:r>
            <a:br>
              <a:rPr lang="en-US" altLang="en-US" dirty="0"/>
            </a:br>
            <a:r>
              <a:rPr lang="en-US" altLang="en-US" dirty="0">
                <a:latin typeface="+mj-lt"/>
              </a:rPr>
              <a:t>R</a:t>
            </a:r>
            <a:r>
              <a:rPr lang="en-US" altLang="en-US" baseline="-25000" dirty="0">
                <a:latin typeface="+mj-lt"/>
              </a:rPr>
              <a:t>system </a:t>
            </a:r>
            <a:r>
              <a:rPr lang="en-US" altLang="en-US" dirty="0">
                <a:latin typeface="+mj-lt"/>
              </a:rPr>
              <a:t>= 1-(Q</a:t>
            </a:r>
            <a:r>
              <a:rPr lang="en-US" altLang="en-US" baseline="-25000" dirty="0">
                <a:latin typeface="+mj-lt"/>
              </a:rPr>
              <a:t>1</a:t>
            </a:r>
            <a:r>
              <a:rPr lang="en-US" altLang="en-US" dirty="0">
                <a:latin typeface="+mj-lt"/>
              </a:rPr>
              <a:t>Q</a:t>
            </a:r>
            <a:r>
              <a:rPr lang="en-US" altLang="en-US" baseline="-25000" dirty="0">
                <a:latin typeface="+mj-lt"/>
              </a:rPr>
              <a:t>2</a:t>
            </a:r>
            <a:r>
              <a:rPr lang="en-US" altLang="en-US" dirty="0">
                <a:latin typeface="+mj-lt"/>
              </a:rPr>
              <a:t>Q</a:t>
            </a:r>
            <a:r>
              <a:rPr lang="en-US" altLang="en-US" baseline="-25000" dirty="0">
                <a:latin typeface="+mj-lt"/>
              </a:rPr>
              <a:t>3</a:t>
            </a:r>
            <a:r>
              <a:rPr lang="en-US" altLang="en-US" dirty="0">
                <a:latin typeface="+mj-lt"/>
              </a:rPr>
              <a:t>...Q</a:t>
            </a:r>
            <a:r>
              <a:rPr lang="en-US" altLang="en-US" baseline="-25000" dirty="0">
                <a:latin typeface="+mj-lt"/>
              </a:rPr>
              <a:t>n </a:t>
            </a:r>
            <a:r>
              <a:rPr lang="en-US" altLang="en-US" dirty="0">
                <a:latin typeface="+mj-lt"/>
              </a:rPr>
              <a:t>)</a:t>
            </a:r>
          </a:p>
        </p:txBody>
      </p:sp>
      <p:sp>
        <p:nvSpPr>
          <p:cNvPr id="4" name="Title 3"/>
          <p:cNvSpPr>
            <a:spLocks noGrp="1"/>
          </p:cNvSpPr>
          <p:nvPr>
            <p:ph type="title"/>
          </p:nvPr>
        </p:nvSpPr>
        <p:spPr>
          <a:xfrm>
            <a:off x="292608" y="246888"/>
            <a:ext cx="8005232" cy="461665"/>
          </a:xfrm>
        </p:spPr>
        <p:txBody>
          <a:bodyPr/>
          <a:lstStyle/>
          <a:p>
            <a:r>
              <a:rPr lang="en-US" sz="2400" dirty="0"/>
              <a:t>Simple Active Parallel Reliability Block Diagrams</a:t>
            </a:r>
          </a:p>
        </p:txBody>
      </p:sp>
      <p:grpSp>
        <p:nvGrpSpPr>
          <p:cNvPr id="40" name="Group 39"/>
          <p:cNvGrpSpPr/>
          <p:nvPr/>
        </p:nvGrpSpPr>
        <p:grpSpPr>
          <a:xfrm>
            <a:off x="4856845" y="2503830"/>
            <a:ext cx="3276600" cy="1138870"/>
            <a:chOff x="4856845" y="2503830"/>
            <a:chExt cx="3276600" cy="1138870"/>
          </a:xfrm>
        </p:grpSpPr>
        <p:sp>
          <p:nvSpPr>
            <p:cNvPr id="37" name="Rectangle 36"/>
            <p:cNvSpPr/>
            <p:nvPr/>
          </p:nvSpPr>
          <p:spPr>
            <a:xfrm>
              <a:off x="5295332" y="2729552"/>
              <a:ext cx="2415654" cy="709684"/>
            </a:xfrm>
            <a:prstGeom prst="rect">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solidFill>
                  <a:schemeClr val="tx1"/>
                </a:solidFill>
              </a:endParaRPr>
            </a:p>
          </p:txBody>
        </p:sp>
        <p:sp>
          <p:nvSpPr>
            <p:cNvPr id="8" name="Rectangle 4"/>
            <p:cNvSpPr>
              <a:spLocks noChangeArrowheads="1"/>
            </p:cNvSpPr>
            <p:nvPr/>
          </p:nvSpPr>
          <p:spPr bwMode="auto">
            <a:xfrm>
              <a:off x="5648614" y="2503830"/>
              <a:ext cx="1709091" cy="460798"/>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1</a:t>
              </a:r>
              <a:r>
                <a:rPr lang="en-US" altLang="en-US" dirty="0"/>
                <a:t> </a:t>
              </a:r>
              <a:endParaRPr lang="en-US" dirty="0"/>
            </a:p>
          </p:txBody>
        </p:sp>
        <p:sp>
          <p:nvSpPr>
            <p:cNvPr id="9" name="Rectangle 5"/>
            <p:cNvSpPr>
              <a:spLocks noChangeArrowheads="1"/>
            </p:cNvSpPr>
            <p:nvPr/>
          </p:nvSpPr>
          <p:spPr bwMode="auto">
            <a:xfrm>
              <a:off x="5648614" y="3181902"/>
              <a:ext cx="1709091" cy="460798"/>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2</a:t>
              </a:r>
              <a:endParaRPr lang="en-US" altLang="en-US" dirty="0"/>
            </a:p>
          </p:txBody>
        </p:sp>
        <p:sp>
          <p:nvSpPr>
            <p:cNvPr id="13" name="Line 9"/>
            <p:cNvSpPr>
              <a:spLocks noChangeShapeType="1"/>
            </p:cNvSpPr>
            <p:nvPr/>
          </p:nvSpPr>
          <p:spPr bwMode="auto">
            <a:xfrm>
              <a:off x="7708701" y="3066703"/>
              <a:ext cx="42474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 name="Line 13"/>
            <p:cNvSpPr>
              <a:spLocks noChangeShapeType="1"/>
            </p:cNvSpPr>
            <p:nvPr/>
          </p:nvSpPr>
          <p:spPr bwMode="auto">
            <a:xfrm>
              <a:off x="4856845" y="3066703"/>
              <a:ext cx="42474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9" name="Rectangle 15"/>
            <p:cNvSpPr>
              <a:spLocks noChangeArrowheads="1"/>
            </p:cNvSpPr>
            <p:nvPr/>
          </p:nvSpPr>
          <p:spPr bwMode="auto">
            <a:xfrm>
              <a:off x="6143720" y="3222733"/>
              <a:ext cx="183297" cy="189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1400" dirty="0"/>
            </a:p>
          </p:txBody>
        </p:sp>
      </p:grpSp>
      <p:grpSp>
        <p:nvGrpSpPr>
          <p:cNvPr id="38" name="Group 37"/>
          <p:cNvGrpSpPr/>
          <p:nvPr/>
        </p:nvGrpSpPr>
        <p:grpSpPr>
          <a:xfrm>
            <a:off x="5463623" y="4122818"/>
            <a:ext cx="3276600" cy="1138870"/>
            <a:chOff x="5463623" y="4122818"/>
            <a:chExt cx="3276600" cy="1138870"/>
          </a:xfrm>
        </p:grpSpPr>
        <p:sp>
          <p:nvSpPr>
            <p:cNvPr id="30" name="Line 9">
              <a:extLst>
                <a:ext uri="{FF2B5EF4-FFF2-40B4-BE49-F238E27FC236}">
                  <a16:creationId xmlns:a16="http://schemas.microsoft.com/office/drawing/2014/main" id="{A22A847E-0C39-413B-94F5-10481C231D1D}"/>
                </a:ext>
              </a:extLst>
            </p:cNvPr>
            <p:cNvSpPr>
              <a:spLocks noChangeShapeType="1"/>
            </p:cNvSpPr>
            <p:nvPr/>
          </p:nvSpPr>
          <p:spPr bwMode="auto">
            <a:xfrm>
              <a:off x="8315479" y="4685691"/>
              <a:ext cx="42474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4" name="Line 13">
              <a:extLst>
                <a:ext uri="{FF2B5EF4-FFF2-40B4-BE49-F238E27FC236}">
                  <a16:creationId xmlns:a16="http://schemas.microsoft.com/office/drawing/2014/main" id="{B8E6C5C3-5FEE-41F9-9882-31698725D517}"/>
                </a:ext>
              </a:extLst>
            </p:cNvPr>
            <p:cNvSpPr>
              <a:spLocks noChangeShapeType="1"/>
            </p:cNvSpPr>
            <p:nvPr/>
          </p:nvSpPr>
          <p:spPr bwMode="auto">
            <a:xfrm>
              <a:off x="5463623" y="4685691"/>
              <a:ext cx="42474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6" name="Rectangle 15">
              <a:extLst>
                <a:ext uri="{FF2B5EF4-FFF2-40B4-BE49-F238E27FC236}">
                  <a16:creationId xmlns:a16="http://schemas.microsoft.com/office/drawing/2014/main" id="{C48B4891-F6F0-44C1-985F-BA451505BD19}"/>
                </a:ext>
              </a:extLst>
            </p:cNvPr>
            <p:cNvSpPr>
              <a:spLocks noChangeArrowheads="1"/>
            </p:cNvSpPr>
            <p:nvPr/>
          </p:nvSpPr>
          <p:spPr bwMode="auto">
            <a:xfrm>
              <a:off x="6750498" y="4841721"/>
              <a:ext cx="183297" cy="189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1400" dirty="0"/>
            </a:p>
          </p:txBody>
        </p:sp>
        <p:sp>
          <p:nvSpPr>
            <p:cNvPr id="39" name="Rectangle 38"/>
            <p:cNvSpPr/>
            <p:nvPr/>
          </p:nvSpPr>
          <p:spPr>
            <a:xfrm>
              <a:off x="5882186" y="4339988"/>
              <a:ext cx="2415654" cy="709684"/>
            </a:xfrm>
            <a:prstGeom prst="rect">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solidFill>
                  <a:schemeClr val="tx1"/>
                </a:solidFill>
              </a:endParaRPr>
            </a:p>
          </p:txBody>
        </p:sp>
        <p:sp>
          <p:nvSpPr>
            <p:cNvPr id="25" name="Rectangle 4">
              <a:extLst>
                <a:ext uri="{FF2B5EF4-FFF2-40B4-BE49-F238E27FC236}">
                  <a16:creationId xmlns:a16="http://schemas.microsoft.com/office/drawing/2014/main" id="{8EEFFEC2-475D-4042-9137-2823675788D3}"/>
                </a:ext>
              </a:extLst>
            </p:cNvPr>
            <p:cNvSpPr>
              <a:spLocks noChangeArrowheads="1"/>
            </p:cNvSpPr>
            <p:nvPr/>
          </p:nvSpPr>
          <p:spPr bwMode="auto">
            <a:xfrm>
              <a:off x="6235468" y="4122818"/>
              <a:ext cx="1709091" cy="460797"/>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1</a:t>
              </a:r>
              <a:r>
                <a:rPr lang="en-US" altLang="en-US" dirty="0"/>
                <a:t>=0.99</a:t>
              </a:r>
              <a:endParaRPr lang="en-US" dirty="0"/>
            </a:p>
          </p:txBody>
        </p:sp>
        <p:sp>
          <p:nvSpPr>
            <p:cNvPr id="26" name="Rectangle 5">
              <a:extLst>
                <a:ext uri="{FF2B5EF4-FFF2-40B4-BE49-F238E27FC236}">
                  <a16:creationId xmlns:a16="http://schemas.microsoft.com/office/drawing/2014/main" id="{79E7876E-A722-420B-BDFA-EAD8FEC8A07D}"/>
                </a:ext>
              </a:extLst>
            </p:cNvPr>
            <p:cNvSpPr>
              <a:spLocks noChangeArrowheads="1"/>
            </p:cNvSpPr>
            <p:nvPr/>
          </p:nvSpPr>
          <p:spPr bwMode="auto">
            <a:xfrm>
              <a:off x="6235468" y="4800891"/>
              <a:ext cx="1709091" cy="460797"/>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2</a:t>
              </a:r>
              <a:r>
                <a:rPr lang="en-US" altLang="en-US" dirty="0"/>
                <a:t>=0.99</a:t>
              </a:r>
              <a:endParaRPr lang="en-US" dirty="0"/>
            </a:p>
          </p:txBody>
        </p:sp>
      </p:grpSp>
    </p:spTree>
    <p:extLst>
      <p:ext uri="{BB962C8B-B14F-4D97-AF65-F5344CB8AC3E}">
        <p14:creationId xmlns:p14="http://schemas.microsoft.com/office/powerpoint/2010/main" val="3902161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Standby Redundancy</a:t>
            </a:r>
          </a:p>
        </p:txBody>
      </p:sp>
      <p:sp>
        <p:nvSpPr>
          <p:cNvPr id="25603" name="Rectangle 3"/>
          <p:cNvSpPr>
            <a:spLocks noGrp="1" noChangeArrowheads="1"/>
          </p:cNvSpPr>
          <p:nvPr>
            <p:ph idx="1"/>
          </p:nvPr>
        </p:nvSpPr>
        <p:spPr>
          <a:noFill/>
        </p:spPr>
        <p:txBody>
          <a:bodyPr>
            <a:noAutofit/>
          </a:bodyPr>
          <a:lstStyle/>
          <a:p>
            <a:pPr marL="0" indent="0">
              <a:buNone/>
            </a:pPr>
            <a:r>
              <a:rPr lang="en-US" altLang="en-US" sz="1600" dirty="0">
                <a:solidFill>
                  <a:schemeClr val="tx1"/>
                </a:solidFill>
              </a:rPr>
              <a:t>The general reliability formula for n exponentially, identically distributed, and independent units in a standby redundant configuration (with perfect switching, R</a:t>
            </a:r>
            <a:r>
              <a:rPr lang="en-US" altLang="en-US" baseline="-25000" dirty="0">
                <a:solidFill>
                  <a:schemeClr val="tx1"/>
                </a:solidFill>
              </a:rPr>
              <a:t>s</a:t>
            </a:r>
            <a:r>
              <a:rPr lang="en-US" altLang="en-US" sz="1600" dirty="0">
                <a:solidFill>
                  <a:schemeClr val="tx1"/>
                </a:solidFill>
              </a:rPr>
              <a:t> = 1) is:</a:t>
            </a:r>
            <a:br>
              <a:rPr lang="en-US" altLang="en-US" sz="1600" dirty="0">
                <a:solidFill>
                  <a:schemeClr val="tx1"/>
                </a:solidFill>
              </a:rPr>
            </a:br>
            <a:br>
              <a:rPr lang="en-US" altLang="en-US" sz="1600" dirty="0">
                <a:solidFill>
                  <a:schemeClr val="tx1"/>
                </a:solidFill>
              </a:rPr>
            </a:br>
            <a:endParaRPr lang="en-US" altLang="en-US" sz="900" dirty="0">
              <a:solidFill>
                <a:schemeClr val="tx1"/>
              </a:solidFill>
            </a:endParaRPr>
          </a:p>
          <a:p>
            <a:pPr>
              <a:buFontTx/>
              <a:buNone/>
            </a:pPr>
            <a:r>
              <a:rPr lang="en-US" altLang="en-US" sz="900" i="1" dirty="0">
                <a:solidFill>
                  <a:schemeClr val="tx1"/>
                </a:solidFill>
                <a:latin typeface="Times New Roman" panose="02020603050405020304" pitchFamily="18" charset="0"/>
              </a:rPr>
              <a:t>		</a:t>
            </a:r>
          </a:p>
          <a:p>
            <a:pPr>
              <a:buFontTx/>
              <a:buNone/>
            </a:pPr>
            <a:endParaRPr lang="en-US" altLang="en-US" sz="900" i="1" dirty="0">
              <a:latin typeface="Times New Roman" panose="02020603050405020304" pitchFamily="18" charset="0"/>
            </a:endParaRPr>
          </a:p>
          <a:p>
            <a:pPr marL="0" indent="0">
              <a:buNone/>
            </a:pPr>
            <a:r>
              <a:rPr lang="en-US" altLang="en-US" sz="1600" b="1" dirty="0">
                <a:solidFill>
                  <a:schemeClr val="tx1"/>
                </a:solidFill>
              </a:rPr>
              <a:t>Two Component Case</a:t>
            </a:r>
          </a:p>
          <a:p>
            <a:pPr indent="0">
              <a:buNone/>
            </a:pPr>
            <a:r>
              <a:rPr lang="en-US" altLang="en-US" sz="1600" dirty="0">
                <a:solidFill>
                  <a:schemeClr val="tx1"/>
                </a:solidFill>
              </a:rPr>
              <a:t>Assume, one shot switching reliability = 1, </a:t>
            </a:r>
            <a:r>
              <a:rPr lang="en-US" altLang="en-US" sz="1600" i="1" dirty="0">
                <a:solidFill>
                  <a:schemeClr val="tx1"/>
                </a:solidFill>
                <a:latin typeface="Symbol" panose="05050102010706020507" pitchFamily="18" charset="2"/>
              </a:rPr>
              <a:t>l</a:t>
            </a:r>
            <a:r>
              <a:rPr lang="en-US" altLang="en-US" sz="1600" i="1" baseline="-25000" dirty="0">
                <a:solidFill>
                  <a:schemeClr val="tx1"/>
                </a:solidFill>
              </a:rPr>
              <a:t>switch  </a:t>
            </a:r>
            <a:r>
              <a:rPr lang="en-US" altLang="en-US" sz="1600" dirty="0">
                <a:solidFill>
                  <a:schemeClr val="tx1"/>
                </a:solidFill>
              </a:rPr>
              <a:t>= 0, failure rates are constant </a:t>
            </a:r>
            <a:r>
              <a:rPr lang="en-US" altLang="en-US" sz="1600" dirty="0">
                <a:solidFill>
                  <a:schemeClr val="tx1"/>
                </a:solidFill>
                <a:latin typeface="Symbol" panose="05050102010706020507" pitchFamily="18" charset="2"/>
              </a:rPr>
              <a:t>l</a:t>
            </a:r>
            <a:r>
              <a:rPr lang="en-US" altLang="en-US" sz="1600" baseline="-25000" dirty="0">
                <a:solidFill>
                  <a:schemeClr val="tx1"/>
                </a:solidFill>
              </a:rPr>
              <a:t>1</a:t>
            </a:r>
            <a:r>
              <a:rPr lang="en-US" altLang="en-US" sz="1600" dirty="0">
                <a:solidFill>
                  <a:schemeClr val="tx1"/>
                </a:solidFill>
              </a:rPr>
              <a:t>= </a:t>
            </a:r>
            <a:r>
              <a:rPr lang="en-US" altLang="en-US" sz="1600" dirty="0">
                <a:solidFill>
                  <a:schemeClr val="tx1"/>
                </a:solidFill>
                <a:latin typeface="Symbol" panose="05050102010706020507" pitchFamily="18" charset="2"/>
              </a:rPr>
              <a:t>l</a:t>
            </a:r>
            <a:r>
              <a:rPr lang="en-US" altLang="en-US" sz="1600" baseline="-25000" dirty="0">
                <a:solidFill>
                  <a:schemeClr val="tx1"/>
                </a:solidFill>
              </a:rPr>
              <a:t>2</a:t>
            </a:r>
            <a:r>
              <a:rPr lang="en-US" altLang="en-US" sz="1600" dirty="0">
                <a:solidFill>
                  <a:schemeClr val="tx1"/>
                </a:solidFill>
              </a:rPr>
              <a:t> = 0.0001 and</a:t>
            </a:r>
            <a:endParaRPr lang="en-US" altLang="en-US" sz="1600" dirty="0"/>
          </a:p>
          <a:p>
            <a:pPr indent="0">
              <a:buNone/>
            </a:pPr>
            <a:r>
              <a:rPr lang="en-US" altLang="en-US" sz="1600" dirty="0">
                <a:solidFill>
                  <a:schemeClr val="tx1"/>
                </a:solidFill>
              </a:rPr>
              <a:t>Mission duration </a:t>
            </a:r>
            <a:r>
              <a:rPr lang="en-US" altLang="en-US" sz="1600" dirty="0"/>
              <a:t>t</a:t>
            </a:r>
            <a:r>
              <a:rPr lang="en-US" altLang="en-US" sz="1600" baseline="-25000" dirty="0"/>
              <a:t>1 </a:t>
            </a:r>
            <a:r>
              <a:rPr lang="en-US" altLang="en-US" sz="1600" dirty="0">
                <a:solidFill>
                  <a:schemeClr val="tx1"/>
                </a:solidFill>
              </a:rPr>
              <a:t>= </a:t>
            </a:r>
            <a:r>
              <a:rPr lang="en-US" altLang="en-US" sz="1600" dirty="0"/>
              <a:t>t</a:t>
            </a:r>
            <a:r>
              <a:rPr lang="en-US" altLang="en-US" sz="1600" baseline="-25000" dirty="0"/>
              <a:t>2 </a:t>
            </a:r>
            <a:r>
              <a:rPr lang="en-US" altLang="en-US" sz="1600" dirty="0">
                <a:solidFill>
                  <a:schemeClr val="tx1"/>
                </a:solidFill>
              </a:rPr>
              <a:t>= 1000 hrs. </a:t>
            </a:r>
          </a:p>
          <a:p>
            <a:pPr indent="0">
              <a:spcAft>
                <a:spcPts val="1200"/>
              </a:spcAft>
              <a:buNone/>
            </a:pPr>
            <a:r>
              <a:rPr lang="en-US" altLang="en-US" sz="1600" dirty="0">
                <a:solidFill>
                  <a:schemeClr val="tx1"/>
                </a:solidFill>
              </a:rPr>
              <a:t>Substituting </a:t>
            </a:r>
            <a:r>
              <a:rPr lang="en-US" altLang="en-US" sz="1600" dirty="0">
                <a:solidFill>
                  <a:schemeClr val="tx1"/>
                </a:solidFill>
                <a:latin typeface="Symbol" panose="05050102010706020507" pitchFamily="18" charset="2"/>
              </a:rPr>
              <a:t>l</a:t>
            </a:r>
            <a:r>
              <a:rPr lang="en-US" altLang="en-US" sz="1600" dirty="0">
                <a:solidFill>
                  <a:schemeClr val="tx1"/>
                </a:solidFill>
              </a:rPr>
              <a:t> =.0001 and t = 1000 into the</a:t>
            </a:r>
            <a:br>
              <a:rPr lang="en-US" altLang="en-US" sz="1600" dirty="0">
                <a:solidFill>
                  <a:schemeClr val="tx1"/>
                </a:solidFill>
              </a:rPr>
            </a:br>
            <a:r>
              <a:rPr lang="en-US" altLang="en-US" sz="1600" dirty="0">
                <a:solidFill>
                  <a:schemeClr val="tx1"/>
                </a:solidFill>
              </a:rPr>
              <a:t>above equation we have: </a:t>
            </a:r>
          </a:p>
          <a:p>
            <a:pPr marL="457200">
              <a:buFontTx/>
              <a:buNone/>
            </a:pPr>
            <a:r>
              <a:rPr lang="en-US" altLang="en-US" sz="1600" dirty="0">
                <a:solidFill>
                  <a:schemeClr val="tx1"/>
                </a:solidFill>
                <a:latin typeface="Times New Roman" panose="02020603050405020304" pitchFamily="18" charset="0"/>
              </a:rPr>
              <a:t>R = ((</a:t>
            </a:r>
            <a:r>
              <a:rPr lang="en-US" altLang="en-US" sz="1600" dirty="0">
                <a:solidFill>
                  <a:schemeClr val="tx1"/>
                </a:solidFill>
                <a:latin typeface="Symbol" panose="05050102010706020507" pitchFamily="18" charset="2"/>
              </a:rPr>
              <a:t>l</a:t>
            </a:r>
            <a:r>
              <a:rPr lang="en-US" altLang="en-US" sz="1600" dirty="0">
                <a:solidFill>
                  <a:schemeClr val="tx1"/>
                </a:solidFill>
                <a:latin typeface="Times New Roman" panose="02020603050405020304" pitchFamily="18" charset="0"/>
              </a:rPr>
              <a:t>t)</a:t>
            </a:r>
            <a:r>
              <a:rPr lang="en-US" altLang="en-US" sz="1600" baseline="30000" dirty="0">
                <a:solidFill>
                  <a:schemeClr val="tx1"/>
                </a:solidFill>
                <a:latin typeface="Times New Roman" panose="02020603050405020304" pitchFamily="18" charset="0"/>
              </a:rPr>
              <a:t>0</a:t>
            </a:r>
            <a:r>
              <a:rPr lang="en-US" altLang="en-US" sz="1600" dirty="0">
                <a:solidFill>
                  <a:schemeClr val="tx1"/>
                </a:solidFill>
                <a:latin typeface="Times New Roman" panose="02020603050405020304" pitchFamily="18" charset="0"/>
              </a:rPr>
              <a:t>/0!)e</a:t>
            </a:r>
            <a:r>
              <a:rPr lang="en-US" altLang="en-US" sz="1600" baseline="30000" dirty="0">
                <a:solidFill>
                  <a:schemeClr val="tx1"/>
                </a:solidFill>
                <a:latin typeface="Times New Roman" panose="02020603050405020304" pitchFamily="18" charset="0"/>
              </a:rPr>
              <a:t>-</a:t>
            </a:r>
            <a:r>
              <a:rPr lang="en-US" altLang="en-US" sz="1600" baseline="30000" dirty="0">
                <a:solidFill>
                  <a:schemeClr val="tx1"/>
                </a:solidFill>
                <a:latin typeface="Symbol" panose="05050102010706020507" pitchFamily="18" charset="2"/>
              </a:rPr>
              <a:t>l</a:t>
            </a:r>
            <a:r>
              <a:rPr lang="en-US" altLang="en-US" sz="1600" baseline="30000" dirty="0">
                <a:solidFill>
                  <a:schemeClr val="tx1"/>
                </a:solidFill>
                <a:latin typeface="Times New Roman" panose="02020603050405020304" pitchFamily="18" charset="0"/>
              </a:rPr>
              <a:t>t </a:t>
            </a:r>
            <a:r>
              <a:rPr lang="en-US" altLang="en-US" sz="1600" dirty="0">
                <a:solidFill>
                  <a:schemeClr val="tx1"/>
                </a:solidFill>
                <a:latin typeface="Times New Roman" panose="02020603050405020304" pitchFamily="18" charset="0"/>
              </a:rPr>
              <a:t>+ ((</a:t>
            </a:r>
            <a:r>
              <a:rPr lang="en-US" altLang="en-US" sz="1600" dirty="0">
                <a:solidFill>
                  <a:schemeClr val="tx1"/>
                </a:solidFill>
                <a:latin typeface="Symbol" panose="05050102010706020507" pitchFamily="18" charset="2"/>
              </a:rPr>
              <a:t>l</a:t>
            </a:r>
            <a:r>
              <a:rPr lang="en-US" altLang="en-US" sz="1600" dirty="0">
                <a:solidFill>
                  <a:schemeClr val="tx1"/>
                </a:solidFill>
                <a:latin typeface="Times New Roman" panose="02020603050405020304" pitchFamily="18" charset="0"/>
              </a:rPr>
              <a:t>t)</a:t>
            </a:r>
            <a:r>
              <a:rPr lang="en-US" altLang="en-US" sz="1600" baseline="30000" dirty="0">
                <a:solidFill>
                  <a:schemeClr val="tx1"/>
                </a:solidFill>
                <a:latin typeface="Times New Roman" panose="02020603050405020304" pitchFamily="18" charset="0"/>
              </a:rPr>
              <a:t>1</a:t>
            </a:r>
            <a:r>
              <a:rPr lang="en-US" altLang="en-US" sz="1600" dirty="0">
                <a:solidFill>
                  <a:schemeClr val="tx1"/>
                </a:solidFill>
                <a:latin typeface="Times New Roman" panose="02020603050405020304" pitchFamily="18" charset="0"/>
              </a:rPr>
              <a:t>/1!)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e</a:t>
            </a:r>
            <a:r>
              <a:rPr lang="en-US" altLang="en-US" sz="1600" baseline="30000" dirty="0">
                <a:solidFill>
                  <a:schemeClr val="tx1"/>
                </a:solidFill>
                <a:latin typeface="Times New Roman" panose="02020603050405020304" pitchFamily="18" charset="0"/>
              </a:rPr>
              <a:t>-</a:t>
            </a:r>
            <a:r>
              <a:rPr lang="en-US" altLang="en-US" sz="1600" baseline="30000" dirty="0">
                <a:solidFill>
                  <a:schemeClr val="tx1"/>
                </a:solidFill>
                <a:latin typeface="Symbol" panose="05050102010706020507" pitchFamily="18" charset="2"/>
              </a:rPr>
              <a:t>l</a:t>
            </a:r>
            <a:r>
              <a:rPr lang="en-US" altLang="en-US" sz="1600" baseline="30000" dirty="0">
                <a:solidFill>
                  <a:schemeClr val="tx1"/>
                </a:solidFill>
                <a:latin typeface="Times New Roman" panose="02020603050405020304" pitchFamily="18" charset="0"/>
              </a:rPr>
              <a:t>t</a:t>
            </a:r>
          </a:p>
          <a:p>
            <a:pPr marL="457200">
              <a:buFontTx/>
              <a:buNone/>
            </a:pPr>
            <a:r>
              <a:rPr lang="en-US" altLang="en-US" sz="1600" dirty="0">
                <a:solidFill>
                  <a:schemeClr val="tx1"/>
                </a:solidFill>
                <a:latin typeface="Times New Roman" panose="02020603050405020304" pitchFamily="18" charset="0"/>
              </a:rPr>
              <a:t>R = ((1/1)     e</a:t>
            </a:r>
            <a:r>
              <a:rPr lang="en-US" altLang="en-US" sz="1600" baseline="30000" dirty="0">
                <a:solidFill>
                  <a:schemeClr val="tx1"/>
                </a:solidFill>
                <a:latin typeface="Times New Roman" panose="02020603050405020304" pitchFamily="18" charset="0"/>
              </a:rPr>
              <a:t>-</a:t>
            </a:r>
            <a:r>
              <a:rPr lang="en-US" altLang="en-US" sz="1600" baseline="30000" dirty="0">
                <a:solidFill>
                  <a:schemeClr val="tx1"/>
                </a:solidFill>
                <a:latin typeface="Symbol" panose="05050102010706020507" pitchFamily="18" charset="2"/>
              </a:rPr>
              <a:t>l</a:t>
            </a:r>
            <a:r>
              <a:rPr lang="en-US" altLang="en-US" sz="1600" baseline="30000" dirty="0">
                <a:solidFill>
                  <a:schemeClr val="tx1"/>
                </a:solidFill>
                <a:latin typeface="Times New Roman" panose="02020603050405020304" pitchFamily="18" charset="0"/>
              </a:rPr>
              <a:t>t </a:t>
            </a:r>
            <a:r>
              <a:rPr lang="en-US" altLang="en-US" sz="1600" dirty="0">
                <a:solidFill>
                  <a:schemeClr val="tx1"/>
                </a:solidFill>
                <a:latin typeface="Times New Roman" panose="02020603050405020304" pitchFamily="18" charset="0"/>
              </a:rPr>
              <a:t>+ ((</a:t>
            </a:r>
            <a:r>
              <a:rPr lang="en-US" altLang="en-US" sz="1600" dirty="0">
                <a:solidFill>
                  <a:schemeClr val="tx1"/>
                </a:solidFill>
                <a:latin typeface="Symbol" panose="05050102010706020507" pitchFamily="18" charset="2"/>
              </a:rPr>
              <a:t>l</a:t>
            </a:r>
            <a:r>
              <a:rPr lang="en-US" altLang="en-US" sz="1600" dirty="0">
                <a:solidFill>
                  <a:schemeClr val="tx1"/>
                </a:solidFill>
                <a:latin typeface="Times New Roman" panose="02020603050405020304" pitchFamily="18" charset="0"/>
              </a:rPr>
              <a:t>t)</a:t>
            </a:r>
            <a:r>
              <a:rPr lang="en-US" altLang="en-US" sz="1600" baseline="30000" dirty="0">
                <a:solidFill>
                  <a:schemeClr val="tx1"/>
                </a:solidFill>
                <a:latin typeface="Times New Roman" panose="02020603050405020304" pitchFamily="18" charset="0"/>
              </a:rPr>
              <a:t>1</a:t>
            </a:r>
            <a:r>
              <a:rPr lang="en-US" altLang="en-US" sz="1600" dirty="0">
                <a:solidFill>
                  <a:schemeClr val="tx1"/>
                </a:solidFill>
                <a:latin typeface="Times New Roman" panose="02020603050405020304" pitchFamily="18" charset="0"/>
              </a:rPr>
              <a:t>/1)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e</a:t>
            </a:r>
            <a:r>
              <a:rPr lang="en-US" altLang="en-US" sz="1600" baseline="30000" dirty="0">
                <a:solidFill>
                  <a:schemeClr val="tx1"/>
                </a:solidFill>
                <a:latin typeface="Times New Roman" panose="02020603050405020304" pitchFamily="18" charset="0"/>
              </a:rPr>
              <a:t>-</a:t>
            </a:r>
            <a:r>
              <a:rPr lang="en-US" altLang="en-US" sz="1600" baseline="30000" dirty="0">
                <a:solidFill>
                  <a:schemeClr val="tx1"/>
                </a:solidFill>
                <a:latin typeface="Symbol" panose="05050102010706020507" pitchFamily="18" charset="2"/>
              </a:rPr>
              <a:t>l</a:t>
            </a:r>
            <a:r>
              <a:rPr lang="en-US" altLang="en-US" sz="1600" baseline="30000" dirty="0">
                <a:solidFill>
                  <a:schemeClr val="tx1"/>
                </a:solidFill>
                <a:latin typeface="Times New Roman" panose="02020603050405020304" pitchFamily="18" charset="0"/>
              </a:rPr>
              <a:t>t</a:t>
            </a:r>
          </a:p>
          <a:p>
            <a:pPr marL="457200">
              <a:buFontTx/>
              <a:buNone/>
            </a:pPr>
            <a:r>
              <a:rPr lang="en-US" altLang="en-US" sz="1600" dirty="0">
                <a:solidFill>
                  <a:schemeClr val="tx1"/>
                </a:solidFill>
                <a:latin typeface="Times New Roman" panose="02020603050405020304" pitchFamily="18" charset="0"/>
              </a:rPr>
              <a:t>R = e</a:t>
            </a:r>
            <a:r>
              <a:rPr lang="en-US" altLang="en-US" sz="1600" baseline="30000" dirty="0">
                <a:solidFill>
                  <a:schemeClr val="tx1"/>
                </a:solidFill>
                <a:latin typeface="Times New Roman" panose="02020603050405020304" pitchFamily="18" charset="0"/>
              </a:rPr>
              <a:t>-0.0001 </a:t>
            </a:r>
            <a:r>
              <a:rPr lang="en-US" altLang="en-US" sz="1600" baseline="30000" dirty="0">
                <a:solidFill>
                  <a:schemeClr val="tx1"/>
                </a:solidFill>
                <a:latin typeface="Arial Narrow" panose="020B0606020202030204" pitchFamily="34" charset="0"/>
              </a:rPr>
              <a:t>x</a:t>
            </a:r>
            <a:r>
              <a:rPr lang="en-US" altLang="en-US" sz="1600" baseline="30000" dirty="0">
                <a:solidFill>
                  <a:schemeClr val="tx1"/>
                </a:solidFill>
                <a:latin typeface="Times New Roman" panose="02020603050405020304" pitchFamily="18" charset="0"/>
              </a:rPr>
              <a:t> 1000</a:t>
            </a:r>
            <a:r>
              <a:rPr lang="en-US" altLang="en-US" sz="1600" dirty="0">
                <a:solidFill>
                  <a:schemeClr val="tx1"/>
                </a:solidFill>
                <a:latin typeface="Times New Roman" panose="02020603050405020304" pitchFamily="18" charset="0"/>
              </a:rPr>
              <a:t>+(0.0001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1000)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e</a:t>
            </a:r>
            <a:r>
              <a:rPr lang="en-US" altLang="en-US" sz="1600" baseline="30000" dirty="0">
                <a:solidFill>
                  <a:schemeClr val="tx1"/>
                </a:solidFill>
                <a:latin typeface="Times New Roman" panose="02020603050405020304" pitchFamily="18" charset="0"/>
              </a:rPr>
              <a:t>-0.0001</a:t>
            </a:r>
            <a:r>
              <a:rPr lang="en-US" altLang="en-US" sz="1600" baseline="30000" dirty="0">
                <a:solidFill>
                  <a:schemeClr val="tx1"/>
                </a:solidFill>
                <a:latin typeface="Arial Narrow" panose="020B0606020202030204" pitchFamily="34" charset="0"/>
              </a:rPr>
              <a:t>x</a:t>
            </a:r>
            <a:r>
              <a:rPr lang="en-US" altLang="en-US" sz="1600" baseline="30000" dirty="0">
                <a:solidFill>
                  <a:schemeClr val="tx1"/>
                </a:solidFill>
                <a:latin typeface="Times New Roman" panose="02020603050405020304" pitchFamily="18" charset="0"/>
              </a:rPr>
              <a:t>100</a:t>
            </a:r>
            <a:r>
              <a:rPr lang="en-US" altLang="en-US" sz="1600" dirty="0">
                <a:solidFill>
                  <a:schemeClr val="tx1"/>
                </a:solidFill>
                <a:latin typeface="Times New Roman" panose="02020603050405020304" pitchFamily="18" charset="0"/>
              </a:rPr>
              <a:t> </a:t>
            </a:r>
          </a:p>
          <a:p>
            <a:pPr marL="457200">
              <a:buFontTx/>
              <a:buNone/>
            </a:pPr>
            <a:r>
              <a:rPr lang="en-US" altLang="en-US" sz="1600" dirty="0">
                <a:solidFill>
                  <a:schemeClr val="tx1"/>
                </a:solidFill>
                <a:latin typeface="Times New Roman" panose="02020603050405020304" pitchFamily="18" charset="0"/>
              </a:rPr>
              <a:t>R = 0.90484 +(0.1)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0.90484 = 0.9953</a:t>
            </a:r>
            <a:r>
              <a:rPr lang="en-US" altLang="en-US" i="1" dirty="0">
                <a:solidFill>
                  <a:schemeClr val="tx1"/>
                </a:solidFill>
                <a:latin typeface="Times New Roman" panose="02020603050405020304" pitchFamily="18" charset="0"/>
              </a:rPr>
              <a:t>				</a:t>
            </a:r>
            <a:endParaRPr lang="en-US" altLang="en-US" b="0" baseline="30000" dirty="0">
              <a:solidFill>
                <a:schemeClr val="tx1"/>
              </a:solidFill>
              <a:latin typeface="Times New Roman" panose="02020603050405020304" pitchFamily="18" charset="0"/>
            </a:endParaRPr>
          </a:p>
        </p:txBody>
      </p:sp>
      <p:cxnSp>
        <p:nvCxnSpPr>
          <p:cNvPr id="3" name="Straight Connector 2"/>
          <p:cNvCxnSpPr>
            <a:stCxn id="13" idx="0"/>
            <a:endCxn id="16" idx="1"/>
          </p:cNvCxnSpPr>
          <p:nvPr/>
        </p:nvCxnSpPr>
        <p:spPr bwMode="auto">
          <a:xfrm>
            <a:off x="5911144" y="4403055"/>
            <a:ext cx="0" cy="463073"/>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14" name="Group 13"/>
          <p:cNvGrpSpPr/>
          <p:nvPr/>
        </p:nvGrpSpPr>
        <p:grpSpPr>
          <a:xfrm>
            <a:off x="5109850" y="4038600"/>
            <a:ext cx="3653150" cy="1752600"/>
            <a:chOff x="4728850" y="4191000"/>
            <a:chExt cx="3653150" cy="1752600"/>
          </a:xfrm>
        </p:grpSpPr>
        <p:grpSp>
          <p:nvGrpSpPr>
            <p:cNvPr id="6" name="Group 16"/>
            <p:cNvGrpSpPr>
              <a:grpSpLocks/>
            </p:cNvGrpSpPr>
            <p:nvPr/>
          </p:nvGrpSpPr>
          <p:grpSpPr bwMode="auto">
            <a:xfrm>
              <a:off x="5105400" y="4191000"/>
              <a:ext cx="3276600" cy="1752600"/>
              <a:chOff x="478" y="295"/>
              <a:chExt cx="2592" cy="1635"/>
            </a:xfrm>
          </p:grpSpPr>
          <p:sp>
            <p:nvSpPr>
              <p:cNvPr id="7" name="Rectangle 4"/>
              <p:cNvSpPr>
                <a:spLocks noChangeArrowheads="1"/>
              </p:cNvSpPr>
              <p:nvPr/>
            </p:nvSpPr>
            <p:spPr bwMode="auto">
              <a:xfrm>
                <a:off x="1089" y="295"/>
                <a:ext cx="1352" cy="632"/>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p>
            </p:txBody>
          </p:sp>
          <p:sp>
            <p:nvSpPr>
              <p:cNvPr id="8" name="Rectangle 5"/>
              <p:cNvSpPr>
                <a:spLocks noChangeArrowheads="1"/>
              </p:cNvSpPr>
              <p:nvPr/>
            </p:nvSpPr>
            <p:spPr bwMode="auto">
              <a:xfrm>
                <a:off x="1089" y="1298"/>
                <a:ext cx="1352" cy="632"/>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p>
            </p:txBody>
          </p:sp>
          <p:sp>
            <p:nvSpPr>
              <p:cNvPr id="9" name="Line 6"/>
              <p:cNvSpPr>
                <a:spLocks noChangeShapeType="1"/>
              </p:cNvSpPr>
              <p:nvPr/>
            </p:nvSpPr>
            <p:spPr bwMode="auto">
              <a:xfrm>
                <a:off x="2446" y="635"/>
                <a:ext cx="28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Line 7"/>
              <p:cNvSpPr>
                <a:spLocks noChangeShapeType="1"/>
              </p:cNvSpPr>
              <p:nvPr/>
            </p:nvSpPr>
            <p:spPr bwMode="auto">
              <a:xfrm>
                <a:off x="2734" y="635"/>
                <a:ext cx="0" cy="96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1" name="Line 8"/>
              <p:cNvSpPr>
                <a:spLocks noChangeShapeType="1"/>
              </p:cNvSpPr>
              <p:nvPr/>
            </p:nvSpPr>
            <p:spPr bwMode="auto">
              <a:xfrm flipH="1">
                <a:off x="2446" y="1595"/>
                <a:ext cx="28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 name="Line 9"/>
              <p:cNvSpPr>
                <a:spLocks noChangeShapeType="1"/>
              </p:cNvSpPr>
              <p:nvPr/>
            </p:nvSpPr>
            <p:spPr bwMode="auto">
              <a:xfrm>
                <a:off x="2734" y="1067"/>
                <a:ext cx="336"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 name="Line 10"/>
              <p:cNvSpPr>
                <a:spLocks noChangeShapeType="1"/>
              </p:cNvSpPr>
              <p:nvPr/>
            </p:nvSpPr>
            <p:spPr bwMode="auto">
              <a:xfrm>
                <a:off x="814" y="635"/>
                <a:ext cx="28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 name="Line 13"/>
              <p:cNvSpPr>
                <a:spLocks noChangeShapeType="1"/>
              </p:cNvSpPr>
              <p:nvPr/>
            </p:nvSpPr>
            <p:spPr bwMode="auto">
              <a:xfrm>
                <a:off x="478" y="1067"/>
                <a:ext cx="336"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 name="Rectangle 14"/>
              <p:cNvSpPr>
                <a:spLocks noChangeArrowheads="1"/>
              </p:cNvSpPr>
              <p:nvPr/>
            </p:nvSpPr>
            <p:spPr bwMode="auto">
              <a:xfrm>
                <a:off x="1570" y="507"/>
                <a:ext cx="293" cy="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dirty="0">
                    <a:latin typeface="Symbol" panose="05050102010706020507" pitchFamily="18" charset="2"/>
                  </a:rPr>
                  <a:t>l</a:t>
                </a:r>
                <a:r>
                  <a:rPr lang="en-US" altLang="en-US" sz="1600" baseline="-25000" dirty="0"/>
                  <a:t>1</a:t>
                </a:r>
                <a:endParaRPr lang="en-US" altLang="en-US" sz="1600" dirty="0"/>
              </a:p>
            </p:txBody>
          </p:sp>
          <p:sp>
            <p:nvSpPr>
              <p:cNvPr id="18" name="Rectangle 15"/>
              <p:cNvSpPr>
                <a:spLocks noChangeArrowheads="1"/>
              </p:cNvSpPr>
              <p:nvPr/>
            </p:nvSpPr>
            <p:spPr bwMode="auto">
              <a:xfrm>
                <a:off x="1553" y="1426"/>
                <a:ext cx="339" cy="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dirty="0">
                    <a:latin typeface="Symbol" panose="05050102010706020507" pitchFamily="18" charset="2"/>
                  </a:rPr>
                  <a:t>l</a:t>
                </a:r>
                <a:r>
                  <a:rPr lang="en-US" altLang="en-US" sz="1600" baseline="-25000" dirty="0"/>
                  <a:t>2</a:t>
                </a:r>
                <a:r>
                  <a:rPr lang="en-US" altLang="en-US" sz="1600" dirty="0"/>
                  <a:t> </a:t>
                </a:r>
              </a:p>
            </p:txBody>
          </p:sp>
        </p:grpSp>
        <p:sp>
          <p:nvSpPr>
            <p:cNvPr id="28" name="Rectangle 27"/>
            <p:cNvSpPr/>
            <p:nvPr/>
          </p:nvSpPr>
          <p:spPr>
            <a:xfrm>
              <a:off x="4728850" y="5242626"/>
              <a:ext cx="777777" cy="369332"/>
            </a:xfrm>
            <a:prstGeom prst="rect">
              <a:avLst/>
            </a:prstGeom>
          </p:spPr>
          <p:txBody>
            <a:bodyPr wrap="none">
              <a:spAutoFit/>
            </a:bodyPr>
            <a:lstStyle/>
            <a:p>
              <a:r>
                <a:rPr lang="en-US" altLang="en-US" dirty="0"/>
                <a:t>R</a:t>
              </a:r>
              <a:r>
                <a:rPr lang="en-US" altLang="en-US" baseline="-25000" dirty="0"/>
                <a:t>switch</a:t>
              </a:r>
              <a:endParaRPr lang="en-US" dirty="0"/>
            </a:p>
          </p:txBody>
        </p:sp>
        <p:cxnSp>
          <p:nvCxnSpPr>
            <p:cNvPr id="30" name="Straight Arrow Connector 29"/>
            <p:cNvCxnSpPr/>
            <p:nvPr/>
          </p:nvCxnSpPr>
          <p:spPr bwMode="auto">
            <a:xfrm flipV="1">
              <a:off x="5265385" y="5117501"/>
              <a:ext cx="119944" cy="29728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cxnSp>
        <p:nvCxnSpPr>
          <p:cNvPr id="4" name="Straight Connector 3"/>
          <p:cNvCxnSpPr>
            <a:cxnSpLocks/>
          </p:cNvCxnSpPr>
          <p:nvPr/>
        </p:nvCxnSpPr>
        <p:spPr bwMode="auto">
          <a:xfrm>
            <a:off x="5911144" y="4879380"/>
            <a:ext cx="364067" cy="142534"/>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5" name="Group 4"/>
          <p:cNvGrpSpPr/>
          <p:nvPr/>
        </p:nvGrpSpPr>
        <p:grpSpPr>
          <a:xfrm>
            <a:off x="3377603" y="2066663"/>
            <a:ext cx="2388795" cy="783816"/>
            <a:chOff x="2598801" y="2053015"/>
            <a:chExt cx="2388795" cy="783816"/>
          </a:xfrm>
        </p:grpSpPr>
        <p:sp>
          <p:nvSpPr>
            <p:cNvPr id="25604" name="Rectangle 4"/>
            <p:cNvSpPr>
              <a:spLocks noChangeArrowheads="1"/>
            </p:cNvSpPr>
            <p:nvPr/>
          </p:nvSpPr>
          <p:spPr bwMode="auto">
            <a:xfrm>
              <a:off x="2918841" y="2500842"/>
              <a:ext cx="480902"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b="0" i="1" dirty="0">
                  <a:latin typeface="Times New Roman" panose="02020603050405020304" pitchFamily="18" charset="0"/>
                </a:rPr>
                <a:t>i=0</a:t>
              </a:r>
            </a:p>
          </p:txBody>
        </p:sp>
        <p:sp>
          <p:nvSpPr>
            <p:cNvPr id="25605" name="Rectangle 5"/>
            <p:cNvSpPr>
              <a:spLocks noChangeArrowheads="1"/>
            </p:cNvSpPr>
            <p:nvPr/>
          </p:nvSpPr>
          <p:spPr bwMode="auto">
            <a:xfrm>
              <a:off x="3050574" y="2053015"/>
              <a:ext cx="490520"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b="0" i="1" dirty="0">
                  <a:latin typeface="Times New Roman" panose="02020603050405020304" pitchFamily="18" charset="0"/>
                </a:rPr>
                <a:t>n-1</a:t>
              </a:r>
            </a:p>
          </p:txBody>
        </p:sp>
        <p:sp>
          <p:nvSpPr>
            <p:cNvPr id="15" name="TextBox 14"/>
            <p:cNvSpPr txBox="1"/>
            <p:nvPr/>
          </p:nvSpPr>
          <p:spPr>
            <a:xfrm>
              <a:off x="2598801" y="2207172"/>
              <a:ext cx="2388795" cy="461665"/>
            </a:xfrm>
            <a:prstGeom prst="rect">
              <a:avLst/>
            </a:prstGeom>
            <a:noFill/>
          </p:spPr>
          <p:txBody>
            <a:bodyPr wrap="none" rtlCol="0">
              <a:spAutoFit/>
            </a:bodyPr>
            <a:lstStyle/>
            <a:p>
              <a:pPr marL="228600" lvl="0" indent="-228600" eaLnBrk="0" fontAlgn="base" hangingPunct="0">
                <a:spcBef>
                  <a:spcPct val="20000"/>
                </a:spcBef>
                <a:spcAft>
                  <a:spcPct val="0"/>
                </a:spcAft>
                <a:buClr>
                  <a:srgbClr val="465B72"/>
                </a:buClr>
              </a:pPr>
              <a:r>
                <a:rPr lang="en-US" altLang="en-US" sz="2400" i="1" kern="0" dirty="0">
                  <a:solidFill>
                    <a:prstClr val="black"/>
                  </a:solidFill>
                  <a:latin typeface="Times New Roman" panose="02020603050405020304" pitchFamily="18" charset="0"/>
                </a:rPr>
                <a:t>R=</a:t>
              </a:r>
              <a:r>
                <a:rPr lang="en-US" altLang="en-US" sz="2400" i="1" kern="0" dirty="0">
                  <a:solidFill>
                    <a:prstClr val="black"/>
                  </a:solidFill>
                  <a:latin typeface="Symbol" panose="05050102010706020507" pitchFamily="18" charset="2"/>
                </a:rPr>
                <a:t>S </a:t>
              </a:r>
              <a:r>
                <a:rPr lang="en-US" altLang="en-US" sz="2400" i="1" kern="0" dirty="0">
                  <a:solidFill>
                    <a:prstClr val="black"/>
                  </a:solidFill>
                  <a:latin typeface="Times New Roman" panose="02020603050405020304" pitchFamily="18" charset="0"/>
                </a:rPr>
                <a:t>{(</a:t>
              </a:r>
              <a:r>
                <a:rPr lang="en-US" altLang="en-US" sz="2400" i="1" kern="0" dirty="0">
                  <a:solidFill>
                    <a:prstClr val="black"/>
                  </a:solidFill>
                  <a:latin typeface="Symbol" panose="05050102010706020507" pitchFamily="18" charset="2"/>
                </a:rPr>
                <a:t>l</a:t>
              </a:r>
              <a:r>
                <a:rPr lang="en-US" altLang="en-US" sz="2400" i="1" kern="0" dirty="0">
                  <a:solidFill>
                    <a:prstClr val="black"/>
                  </a:solidFill>
                  <a:latin typeface="Times New Roman" panose="02020603050405020304" pitchFamily="18" charset="0"/>
                </a:rPr>
                <a:t>t)</a:t>
              </a:r>
              <a:r>
                <a:rPr lang="en-US" altLang="en-US" sz="2400" i="1" kern="0" baseline="30000" dirty="0">
                  <a:solidFill>
                    <a:prstClr val="black"/>
                  </a:solidFill>
                  <a:latin typeface="Times New Roman" panose="02020603050405020304" pitchFamily="18" charset="0"/>
                </a:rPr>
                <a:t>i</a:t>
              </a:r>
              <a:r>
                <a:rPr lang="en-US" altLang="en-US" sz="2400" i="1" kern="0" dirty="0">
                  <a:solidFill>
                    <a:prstClr val="black"/>
                  </a:solidFill>
                  <a:latin typeface="Times New Roman" panose="02020603050405020304" pitchFamily="18" charset="0"/>
                </a:rPr>
                <a:t>/i!}e</a:t>
              </a:r>
              <a:r>
                <a:rPr lang="en-US" altLang="en-US" sz="2400" i="1" kern="0" baseline="30000" dirty="0">
                  <a:solidFill>
                    <a:prstClr val="black"/>
                  </a:solidFill>
                  <a:latin typeface="Times New Roman" panose="02020603050405020304" pitchFamily="18" charset="0"/>
                </a:rPr>
                <a:t>(-</a:t>
              </a:r>
              <a:r>
                <a:rPr lang="en-US" altLang="en-US" sz="2400" i="1" kern="0" baseline="30000" dirty="0">
                  <a:solidFill>
                    <a:prstClr val="black"/>
                  </a:solidFill>
                  <a:latin typeface="Symbol" panose="05050102010706020507" pitchFamily="18" charset="2"/>
                </a:rPr>
                <a:t>l</a:t>
              </a:r>
              <a:r>
                <a:rPr lang="en-US" altLang="en-US" sz="2400" i="1" kern="0" baseline="30000" dirty="0">
                  <a:solidFill>
                    <a:prstClr val="black"/>
                  </a:solidFill>
                  <a:latin typeface="Times New Roman" panose="02020603050405020304" pitchFamily="18" charset="0"/>
                </a:rPr>
                <a:t>t)</a:t>
              </a:r>
              <a:endParaRPr lang="en-US" altLang="en-US" sz="2400" i="1" kern="0" dirty="0">
                <a:solidFill>
                  <a:prstClr val="black"/>
                </a:solidFill>
                <a:latin typeface="Times New Roman" panose="02020603050405020304" pitchFamily="18" charset="0"/>
              </a:endParaRPr>
            </a:p>
          </p:txBody>
        </p:sp>
      </p:grpSp>
    </p:spTree>
    <p:extLst>
      <p:ext uri="{BB962C8B-B14F-4D97-AF65-F5344CB8AC3E}">
        <p14:creationId xmlns:p14="http://schemas.microsoft.com/office/powerpoint/2010/main" val="29268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Line 5"/>
          <p:cNvSpPr>
            <a:spLocks noChangeShapeType="1"/>
          </p:cNvSpPr>
          <p:nvPr/>
        </p:nvSpPr>
        <p:spPr bwMode="auto">
          <a:xfrm>
            <a:off x="926272" y="3381375"/>
            <a:ext cx="4381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10" name="Rectangle 6"/>
          <p:cNvSpPr>
            <a:spLocks noChangeArrowheads="1"/>
          </p:cNvSpPr>
          <p:nvPr/>
        </p:nvSpPr>
        <p:spPr bwMode="auto">
          <a:xfrm>
            <a:off x="1364422" y="30543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solidFill>
                  <a:srgbClr val="000000"/>
                </a:solidFill>
              </a:rPr>
              <a:t>R1</a:t>
            </a:r>
            <a:endParaRPr lang="en-US" altLang="en-US" sz="1400" dirty="0"/>
          </a:p>
        </p:txBody>
      </p:sp>
      <p:sp>
        <p:nvSpPr>
          <p:cNvPr id="21514" name="Line 10"/>
          <p:cNvSpPr>
            <a:spLocks noChangeShapeType="1"/>
          </p:cNvSpPr>
          <p:nvPr/>
        </p:nvSpPr>
        <p:spPr bwMode="auto">
          <a:xfrm>
            <a:off x="2462972" y="3381375"/>
            <a:ext cx="4381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15" name="Rectangle 11"/>
          <p:cNvSpPr>
            <a:spLocks noChangeArrowheads="1"/>
          </p:cNvSpPr>
          <p:nvPr/>
        </p:nvSpPr>
        <p:spPr bwMode="auto">
          <a:xfrm>
            <a:off x="2901122" y="30543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solidFill>
                  <a:srgbClr val="000000"/>
                </a:solidFill>
              </a:rPr>
              <a:t>R2</a:t>
            </a:r>
            <a:endParaRPr lang="en-US" altLang="en-US" sz="1400" dirty="0"/>
          </a:p>
        </p:txBody>
      </p:sp>
      <p:sp>
        <p:nvSpPr>
          <p:cNvPr id="21518" name="Line 14"/>
          <p:cNvSpPr>
            <a:spLocks noChangeShapeType="1"/>
          </p:cNvSpPr>
          <p:nvPr/>
        </p:nvSpPr>
        <p:spPr bwMode="auto">
          <a:xfrm>
            <a:off x="3999672" y="3381375"/>
            <a:ext cx="4381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0" name="Rectangle 16"/>
          <p:cNvSpPr>
            <a:spLocks noChangeArrowheads="1"/>
          </p:cNvSpPr>
          <p:nvPr/>
        </p:nvSpPr>
        <p:spPr bwMode="auto">
          <a:xfrm>
            <a:off x="4437822" y="3054350"/>
            <a:ext cx="1085850"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solidFill>
                  <a:srgbClr val="000000"/>
                </a:solidFill>
              </a:rPr>
              <a:t>R3</a:t>
            </a:r>
            <a:endParaRPr lang="en-US" altLang="en-US" sz="1400" dirty="0"/>
          </a:p>
        </p:txBody>
      </p:sp>
      <p:sp>
        <p:nvSpPr>
          <p:cNvPr id="21524" name="Line 20"/>
          <p:cNvSpPr>
            <a:spLocks noChangeShapeType="1"/>
          </p:cNvSpPr>
          <p:nvPr/>
        </p:nvSpPr>
        <p:spPr bwMode="auto">
          <a:xfrm>
            <a:off x="5533197" y="3381375"/>
            <a:ext cx="7683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5" name="Line 21"/>
          <p:cNvSpPr>
            <a:spLocks noChangeShapeType="1"/>
          </p:cNvSpPr>
          <p:nvPr/>
        </p:nvSpPr>
        <p:spPr bwMode="auto">
          <a:xfrm>
            <a:off x="6301547" y="3381375"/>
            <a:ext cx="21907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6" name="Line 22"/>
          <p:cNvSpPr>
            <a:spLocks noChangeShapeType="1"/>
          </p:cNvSpPr>
          <p:nvPr/>
        </p:nvSpPr>
        <p:spPr bwMode="auto">
          <a:xfrm>
            <a:off x="6193597" y="2178050"/>
            <a:ext cx="0" cy="240982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7" name="Rectangle 23"/>
          <p:cNvSpPr>
            <a:spLocks noChangeArrowheads="1"/>
          </p:cNvSpPr>
          <p:nvPr/>
        </p:nvSpPr>
        <p:spPr bwMode="auto">
          <a:xfrm>
            <a:off x="6520622" y="30543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latin typeface="+mn-lt"/>
              </a:rPr>
              <a:t>R5</a:t>
            </a:r>
          </a:p>
        </p:txBody>
      </p:sp>
      <p:sp>
        <p:nvSpPr>
          <p:cNvPr id="21530" name="Line 26"/>
          <p:cNvSpPr>
            <a:spLocks noChangeShapeType="1"/>
          </p:cNvSpPr>
          <p:nvPr/>
        </p:nvSpPr>
        <p:spPr bwMode="auto">
          <a:xfrm>
            <a:off x="6193597" y="4587875"/>
            <a:ext cx="3270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31" name="Line 27"/>
          <p:cNvSpPr>
            <a:spLocks noChangeShapeType="1"/>
          </p:cNvSpPr>
          <p:nvPr/>
        </p:nvSpPr>
        <p:spPr bwMode="auto">
          <a:xfrm>
            <a:off x="6193597" y="2178050"/>
            <a:ext cx="3270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34" name="Rectangle 30"/>
          <p:cNvSpPr>
            <a:spLocks noChangeArrowheads="1"/>
          </p:cNvSpPr>
          <p:nvPr/>
        </p:nvSpPr>
        <p:spPr bwMode="auto">
          <a:xfrm>
            <a:off x="6520622" y="42608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latin typeface="+mn-lt"/>
              </a:rPr>
              <a:t>R6</a:t>
            </a:r>
          </a:p>
        </p:txBody>
      </p:sp>
      <p:sp>
        <p:nvSpPr>
          <p:cNvPr id="21537" name="Rectangle 33"/>
          <p:cNvSpPr>
            <a:spLocks noChangeArrowheads="1"/>
          </p:cNvSpPr>
          <p:nvPr/>
        </p:nvSpPr>
        <p:spPr bwMode="auto">
          <a:xfrm>
            <a:off x="6520622" y="18478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latin typeface="+mn-lt"/>
              </a:rPr>
              <a:t>R4</a:t>
            </a:r>
          </a:p>
        </p:txBody>
      </p:sp>
      <p:sp>
        <p:nvSpPr>
          <p:cNvPr id="21540" name="Line 36"/>
          <p:cNvSpPr>
            <a:spLocks noChangeShapeType="1"/>
          </p:cNvSpPr>
          <p:nvPr/>
        </p:nvSpPr>
        <p:spPr bwMode="auto">
          <a:xfrm>
            <a:off x="7619172" y="2178050"/>
            <a:ext cx="21907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41" name="Line 37"/>
          <p:cNvSpPr>
            <a:spLocks noChangeShapeType="1"/>
          </p:cNvSpPr>
          <p:nvPr/>
        </p:nvSpPr>
        <p:spPr bwMode="auto">
          <a:xfrm>
            <a:off x="7619172" y="4587875"/>
            <a:ext cx="330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42" name="Line 38"/>
          <p:cNvSpPr>
            <a:spLocks noChangeShapeType="1"/>
          </p:cNvSpPr>
          <p:nvPr/>
        </p:nvSpPr>
        <p:spPr bwMode="auto">
          <a:xfrm>
            <a:off x="7949372" y="2178050"/>
            <a:ext cx="0" cy="240982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43" name="Line 39"/>
          <p:cNvSpPr>
            <a:spLocks noChangeShapeType="1"/>
          </p:cNvSpPr>
          <p:nvPr/>
        </p:nvSpPr>
        <p:spPr bwMode="auto">
          <a:xfrm>
            <a:off x="7838247" y="2178050"/>
            <a:ext cx="111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44" name="Line 40"/>
          <p:cNvSpPr>
            <a:spLocks noChangeShapeType="1"/>
          </p:cNvSpPr>
          <p:nvPr/>
        </p:nvSpPr>
        <p:spPr bwMode="auto">
          <a:xfrm>
            <a:off x="7619172" y="3381375"/>
            <a:ext cx="7683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 name="Rectangle 1"/>
          <p:cNvSpPr/>
          <p:nvPr/>
        </p:nvSpPr>
        <p:spPr>
          <a:xfrm>
            <a:off x="668740" y="3995479"/>
            <a:ext cx="5395063" cy="1969770"/>
          </a:xfrm>
          <a:prstGeom prst="rect">
            <a:avLst/>
          </a:prstGeom>
        </p:spPr>
        <p:txBody>
          <a:bodyPr wrap="square">
            <a:spAutoFit/>
          </a:bodyPr>
          <a:lstStyle/>
          <a:p>
            <a:pPr>
              <a:buSzPct val="90000"/>
            </a:pPr>
            <a:r>
              <a:rPr lang="en-US" altLang="en-US" sz="1600" dirty="0"/>
              <a:t>Solving first for the parallel portion of the system we have:</a:t>
            </a:r>
          </a:p>
          <a:p>
            <a:pPr marL="455612" lvl="1">
              <a:buSzPct val="90000"/>
            </a:pPr>
            <a:r>
              <a:rPr lang="en-US" altLang="en-US" sz="1600" dirty="0"/>
              <a:t>R</a:t>
            </a:r>
            <a:r>
              <a:rPr lang="en-US" altLang="en-US" sz="1600" baseline="-25000" dirty="0"/>
              <a:t>X</a:t>
            </a:r>
            <a:r>
              <a:rPr lang="en-US" altLang="en-US" sz="1600" dirty="0"/>
              <a:t> = 1 - Q</a:t>
            </a:r>
            <a:r>
              <a:rPr lang="en-US" altLang="en-US" sz="1600" baseline="-33000" dirty="0"/>
              <a:t>4 </a:t>
            </a:r>
            <a:r>
              <a:rPr lang="en-US" altLang="en-US" sz="1600" dirty="0"/>
              <a:t>Q</a:t>
            </a:r>
            <a:r>
              <a:rPr lang="en-US" altLang="en-US" sz="1600" baseline="-33000" dirty="0"/>
              <a:t>5 </a:t>
            </a:r>
            <a:r>
              <a:rPr lang="en-US" altLang="en-US" sz="1600" dirty="0"/>
              <a:t>Q</a:t>
            </a:r>
            <a:r>
              <a:rPr lang="en-US" altLang="en-US" sz="1600" baseline="-33000" dirty="0"/>
              <a:t>6</a:t>
            </a:r>
            <a:r>
              <a:rPr lang="en-US" altLang="en-US" sz="1600" dirty="0"/>
              <a:t> = 1 - (1-0.85)(1-0.89)(1-0.78)</a:t>
            </a:r>
          </a:p>
          <a:p>
            <a:pPr marL="455612" lvl="1">
              <a:buSzPct val="90000"/>
            </a:pPr>
            <a:r>
              <a:rPr lang="en-US" altLang="en-US" sz="1600" dirty="0"/>
              <a:t>R</a:t>
            </a:r>
            <a:r>
              <a:rPr lang="en-US" altLang="en-US" sz="1600" baseline="-25000" dirty="0"/>
              <a:t>X </a:t>
            </a:r>
            <a:r>
              <a:rPr lang="en-US" altLang="en-US" sz="1600" dirty="0"/>
              <a:t>=  1- (0.15)(0.11)(0.22) = 1 - 0.00363 = 0.996</a:t>
            </a:r>
          </a:p>
          <a:p>
            <a:pPr>
              <a:buSzPct val="90000"/>
            </a:pPr>
            <a:endParaRPr lang="en-US" altLang="en-US" sz="1000" dirty="0"/>
          </a:p>
          <a:p>
            <a:pPr>
              <a:buSzPct val="90000"/>
            </a:pPr>
            <a:r>
              <a:rPr lang="en-US" altLang="en-US" sz="1600" dirty="0"/>
              <a:t>Now solving the series and then combine with parallel portion of the diagram, we have:</a:t>
            </a:r>
            <a:r>
              <a:rPr lang="en-US" altLang="en-US" sz="1600" baseline="-25000" dirty="0"/>
              <a:t>   </a:t>
            </a:r>
            <a:endParaRPr lang="en-US" altLang="en-US" sz="1600" dirty="0"/>
          </a:p>
          <a:p>
            <a:pPr marL="455612" lvl="1">
              <a:buSzPct val="90000"/>
            </a:pPr>
            <a:r>
              <a:rPr lang="en-US" altLang="en-US" sz="1600" dirty="0"/>
              <a:t>R</a:t>
            </a:r>
            <a:r>
              <a:rPr lang="en-US" altLang="en-US" sz="1600" baseline="-33000" dirty="0"/>
              <a:t>s</a:t>
            </a:r>
            <a:r>
              <a:rPr lang="en-US" altLang="en-US" sz="1600" dirty="0"/>
              <a:t> = R</a:t>
            </a:r>
            <a:r>
              <a:rPr lang="en-US" altLang="en-US" sz="1600" baseline="-33000" dirty="0"/>
              <a:t>1 </a:t>
            </a:r>
            <a:r>
              <a:rPr lang="en-US" altLang="en-US" sz="1600" dirty="0"/>
              <a:t>R</a:t>
            </a:r>
            <a:r>
              <a:rPr lang="en-US" altLang="en-US" sz="1600" baseline="-33000" dirty="0"/>
              <a:t>2 </a:t>
            </a:r>
            <a:r>
              <a:rPr lang="en-US" altLang="en-US" sz="1600" dirty="0"/>
              <a:t>R</a:t>
            </a:r>
            <a:r>
              <a:rPr lang="en-US" altLang="en-US" sz="1600" baseline="-33000" dirty="0"/>
              <a:t>3 </a:t>
            </a:r>
            <a:r>
              <a:rPr lang="en-US" altLang="en-US" sz="1600" dirty="0"/>
              <a:t>R</a:t>
            </a:r>
            <a:r>
              <a:rPr lang="en-US" altLang="en-US" sz="1600" baseline="-25000" dirty="0"/>
              <a:t>X</a:t>
            </a:r>
            <a:r>
              <a:rPr lang="en-US" altLang="en-US" sz="1600" baseline="-33000" dirty="0"/>
              <a:t> </a:t>
            </a:r>
          </a:p>
          <a:p>
            <a:pPr marL="455612" lvl="1">
              <a:buSzPct val="90000"/>
            </a:pPr>
            <a:r>
              <a:rPr lang="en-US" altLang="en-US" sz="1600" dirty="0"/>
              <a:t>R</a:t>
            </a:r>
            <a:r>
              <a:rPr lang="en-US" altLang="en-US" sz="1600" baseline="-33000" dirty="0"/>
              <a:t>s</a:t>
            </a:r>
            <a:r>
              <a:rPr lang="en-US" altLang="en-US" sz="1600" dirty="0"/>
              <a:t> = (0.99)(0.999)(0.95)(0.996) = 0.936 </a:t>
            </a:r>
          </a:p>
        </p:txBody>
      </p:sp>
      <p:sp>
        <p:nvSpPr>
          <p:cNvPr id="3" name="Rectangle 2"/>
          <p:cNvSpPr/>
          <p:nvPr/>
        </p:nvSpPr>
        <p:spPr>
          <a:xfrm>
            <a:off x="852167" y="1622173"/>
            <a:ext cx="4572001" cy="1043363"/>
          </a:xfrm>
          <a:prstGeom prst="rect">
            <a:avLst/>
          </a:prstGeom>
        </p:spPr>
        <p:txBody>
          <a:bodyPr>
            <a:spAutoFit/>
          </a:bodyPr>
          <a:lstStyle/>
          <a:p>
            <a:pPr>
              <a:spcBef>
                <a:spcPts val="0"/>
              </a:spcBef>
              <a:spcAft>
                <a:spcPts val="600"/>
              </a:spcAft>
              <a:buSzPct val="90000"/>
            </a:pPr>
            <a:r>
              <a:rPr lang="en-US" altLang="en-US" sz="1600" dirty="0"/>
              <a:t>Assume</a:t>
            </a:r>
          </a:p>
          <a:p>
            <a:pPr marL="455612" lvl="1">
              <a:lnSpc>
                <a:spcPct val="90000"/>
              </a:lnSpc>
              <a:spcBef>
                <a:spcPct val="30000"/>
              </a:spcBef>
              <a:buSzPct val="90000"/>
            </a:pPr>
            <a:r>
              <a:rPr lang="en-US" altLang="en-US" sz="1600" dirty="0"/>
              <a:t>R</a:t>
            </a:r>
            <a:r>
              <a:rPr lang="en-US" altLang="en-US" sz="1600" baseline="-33000" dirty="0"/>
              <a:t>1</a:t>
            </a:r>
            <a:r>
              <a:rPr lang="en-US" altLang="en-US" sz="1600" dirty="0"/>
              <a:t> = 0.99, R</a:t>
            </a:r>
            <a:r>
              <a:rPr lang="en-US" altLang="en-US" sz="1600" baseline="-33000" dirty="0"/>
              <a:t>2</a:t>
            </a:r>
            <a:r>
              <a:rPr lang="en-US" altLang="en-US" sz="1600" dirty="0"/>
              <a:t> = 0.999, R</a:t>
            </a:r>
            <a:r>
              <a:rPr lang="en-US" altLang="en-US" sz="1600" baseline="-33000" dirty="0"/>
              <a:t>3</a:t>
            </a:r>
            <a:r>
              <a:rPr lang="en-US" altLang="en-US" sz="1600" dirty="0"/>
              <a:t> = 0.95</a:t>
            </a:r>
          </a:p>
          <a:p>
            <a:pPr marL="455612" lvl="1">
              <a:lnSpc>
                <a:spcPct val="90000"/>
              </a:lnSpc>
              <a:spcBef>
                <a:spcPct val="30000"/>
              </a:spcBef>
              <a:buSzPct val="90000"/>
            </a:pPr>
            <a:r>
              <a:rPr lang="en-US" altLang="en-US" sz="1600" dirty="0"/>
              <a:t>R</a:t>
            </a:r>
            <a:r>
              <a:rPr lang="en-US" altLang="en-US" sz="1600" baseline="-33000" dirty="0"/>
              <a:t>4</a:t>
            </a:r>
            <a:r>
              <a:rPr lang="en-US" altLang="en-US" sz="1600" dirty="0"/>
              <a:t> = 0.85, R</a:t>
            </a:r>
            <a:r>
              <a:rPr lang="en-US" altLang="en-US" sz="1600" baseline="-33000" dirty="0"/>
              <a:t>5</a:t>
            </a:r>
            <a:r>
              <a:rPr lang="en-US" altLang="en-US" sz="1600" dirty="0"/>
              <a:t> = 0.89, R</a:t>
            </a:r>
            <a:r>
              <a:rPr lang="en-US" altLang="en-US" sz="1600" baseline="-33000" dirty="0"/>
              <a:t>6</a:t>
            </a:r>
            <a:r>
              <a:rPr lang="en-US" altLang="en-US" sz="1600" dirty="0"/>
              <a:t> = 0.78</a:t>
            </a:r>
          </a:p>
        </p:txBody>
      </p:sp>
      <p:sp>
        <p:nvSpPr>
          <p:cNvPr id="4" name="Title 3"/>
          <p:cNvSpPr>
            <a:spLocks noGrp="1"/>
          </p:cNvSpPr>
          <p:nvPr>
            <p:ph type="title"/>
          </p:nvPr>
        </p:nvSpPr>
        <p:spPr/>
        <p:txBody>
          <a:bodyPr/>
          <a:lstStyle/>
          <a:p>
            <a:r>
              <a:rPr lang="en-US" sz="2400" dirty="0"/>
              <a:t>Complex System Reliability Block Diagrams</a:t>
            </a:r>
          </a:p>
        </p:txBody>
      </p:sp>
    </p:spTree>
    <p:extLst>
      <p:ext uri="{BB962C8B-B14F-4D97-AF65-F5344CB8AC3E}">
        <p14:creationId xmlns:p14="http://schemas.microsoft.com/office/powerpoint/2010/main" val="2342205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F521-3105-4AA1-A825-74C3197EA0B0}"/>
              </a:ext>
            </a:extLst>
          </p:cNvPr>
          <p:cNvSpPr>
            <a:spLocks noGrp="1"/>
          </p:cNvSpPr>
          <p:nvPr>
            <p:ph type="ctrTitle"/>
          </p:nvPr>
        </p:nvSpPr>
        <p:spPr>
          <a:xfrm>
            <a:off x="768096" y="2904133"/>
            <a:ext cx="7754112" cy="897233"/>
          </a:xfrm>
        </p:spPr>
        <p:txBody>
          <a:bodyPr/>
          <a:lstStyle/>
          <a:p>
            <a:r>
              <a:rPr lang="en-US" dirty="0"/>
              <a:t>Physics Based </a:t>
            </a:r>
            <a:br>
              <a:rPr lang="en-US" dirty="0"/>
            </a:br>
            <a:r>
              <a:rPr lang="en-US" dirty="0"/>
              <a:t>Reliability Prediction</a:t>
            </a:r>
          </a:p>
        </p:txBody>
      </p:sp>
    </p:spTree>
    <p:extLst>
      <p:ext uri="{BB962C8B-B14F-4D97-AF65-F5344CB8AC3E}">
        <p14:creationId xmlns:p14="http://schemas.microsoft.com/office/powerpoint/2010/main" val="924967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45179" y="4579690"/>
            <a:ext cx="6363875" cy="1650867"/>
            <a:chOff x="1698705" y="1277794"/>
            <a:chExt cx="6363875" cy="1650867"/>
          </a:xfrm>
        </p:grpSpPr>
        <p:sp>
          <p:nvSpPr>
            <p:cNvPr id="9" name="Line 21"/>
            <p:cNvSpPr>
              <a:spLocks noChangeShapeType="1"/>
            </p:cNvSpPr>
            <p:nvPr/>
          </p:nvSpPr>
          <p:spPr bwMode="auto">
            <a:xfrm flipV="1">
              <a:off x="1698705" y="2622201"/>
              <a:ext cx="6363875" cy="1019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Freeform 29"/>
            <p:cNvSpPr>
              <a:spLocks/>
            </p:cNvSpPr>
            <p:nvPr/>
          </p:nvSpPr>
          <p:spPr bwMode="auto">
            <a:xfrm>
              <a:off x="4047036" y="1415795"/>
              <a:ext cx="3541060" cy="1194197"/>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1" name="Freeform 29"/>
            <p:cNvSpPr>
              <a:spLocks/>
            </p:cNvSpPr>
            <p:nvPr/>
          </p:nvSpPr>
          <p:spPr bwMode="auto">
            <a:xfrm>
              <a:off x="2090239" y="1277794"/>
              <a:ext cx="3495134" cy="1312172"/>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3" name="TextBox 12"/>
            <p:cNvSpPr txBox="1"/>
            <p:nvPr/>
          </p:nvSpPr>
          <p:spPr>
            <a:xfrm>
              <a:off x="4462365" y="1460538"/>
              <a:ext cx="790601" cy="523220"/>
            </a:xfrm>
            <a:prstGeom prst="rect">
              <a:avLst/>
            </a:prstGeom>
            <a:noFill/>
          </p:spPr>
          <p:txBody>
            <a:bodyPr wrap="none" rtlCol="0">
              <a:spAutoFit/>
            </a:bodyPr>
            <a:lstStyle/>
            <a:p>
              <a:pPr algn="ctr" eaLnBrk="0" hangingPunct="0"/>
              <a:r>
                <a:rPr lang="en-US" sz="1400" b="1" dirty="0"/>
                <a:t>Failure</a:t>
              </a:r>
            </a:p>
            <a:p>
              <a:pPr algn="ctr" eaLnBrk="0" hangingPunct="0"/>
              <a:r>
                <a:rPr lang="en-US" sz="1400" b="1" dirty="0"/>
                <a:t>Region</a:t>
              </a:r>
            </a:p>
          </p:txBody>
        </p:sp>
        <p:cxnSp>
          <p:nvCxnSpPr>
            <p:cNvPr id="15" name="Straight Connector 14"/>
            <p:cNvCxnSpPr>
              <a:stCxn id="11" idx="30"/>
            </p:cNvCxnSpPr>
            <p:nvPr/>
          </p:nvCxnSpPr>
          <p:spPr bwMode="auto">
            <a:xfrm flipH="1">
              <a:off x="3799315" y="1279125"/>
              <a:ext cx="16380" cy="136323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 name="Straight Connector 15"/>
            <p:cNvCxnSpPr>
              <a:stCxn id="10" idx="30"/>
            </p:cNvCxnSpPr>
            <p:nvPr/>
          </p:nvCxnSpPr>
          <p:spPr bwMode="auto">
            <a:xfrm flipH="1">
              <a:off x="5794697" y="1417007"/>
              <a:ext cx="468" cy="122534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 name="Straight Arrow Connector 16"/>
            <p:cNvCxnSpPr/>
            <p:nvPr/>
          </p:nvCxnSpPr>
          <p:spPr>
            <a:xfrm flipH="1">
              <a:off x="4830474" y="1955838"/>
              <a:ext cx="1" cy="614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95037" y="1710765"/>
              <a:ext cx="1000595" cy="307777"/>
            </a:xfrm>
            <a:prstGeom prst="rect">
              <a:avLst/>
            </a:prstGeom>
            <a:noFill/>
          </p:spPr>
          <p:txBody>
            <a:bodyPr wrap="none" rtlCol="0">
              <a:spAutoFit/>
            </a:bodyPr>
            <a:lstStyle/>
            <a:p>
              <a:r>
                <a:rPr lang="en-US" sz="1400" dirty="0"/>
                <a:t>Stress </a:t>
              </a:r>
              <a:r>
                <a:rPr lang="en-US" altLang="en-US" sz="1400" i="1" dirty="0"/>
                <a:t>f(s)</a:t>
              </a:r>
              <a:endParaRPr lang="en-US" dirty="0"/>
            </a:p>
          </p:txBody>
        </p:sp>
        <p:sp>
          <p:nvSpPr>
            <p:cNvPr id="19" name="TextBox 18"/>
            <p:cNvSpPr txBox="1"/>
            <p:nvPr/>
          </p:nvSpPr>
          <p:spPr>
            <a:xfrm>
              <a:off x="6832022" y="1638599"/>
              <a:ext cx="1199367" cy="307777"/>
            </a:xfrm>
            <a:prstGeom prst="rect">
              <a:avLst/>
            </a:prstGeom>
            <a:noFill/>
          </p:spPr>
          <p:txBody>
            <a:bodyPr wrap="none" rtlCol="0">
              <a:spAutoFit/>
            </a:bodyPr>
            <a:lstStyle/>
            <a:p>
              <a:r>
                <a:rPr lang="en-US" sz="1400" dirty="0"/>
                <a:t>Strength </a:t>
              </a:r>
              <a:r>
                <a:rPr lang="en-US" altLang="en-US" sz="1400" i="1" dirty="0"/>
                <a:t>f(S)</a:t>
              </a:r>
              <a:endParaRPr lang="en-US" dirty="0"/>
            </a:p>
          </p:txBody>
        </p:sp>
        <p:sp>
          <p:nvSpPr>
            <p:cNvPr id="20" name="TextBox 19"/>
            <p:cNvSpPr txBox="1"/>
            <p:nvPr/>
          </p:nvSpPr>
          <p:spPr>
            <a:xfrm>
              <a:off x="5647926" y="2559329"/>
              <a:ext cx="420308" cy="369332"/>
            </a:xfrm>
            <a:prstGeom prst="rect">
              <a:avLst/>
            </a:prstGeom>
            <a:noFill/>
          </p:spPr>
          <p:txBody>
            <a:bodyPr wrap="none" rtlCol="0">
              <a:spAutoFit/>
            </a:bodyPr>
            <a:lstStyle/>
            <a:p>
              <a:r>
                <a:rPr lang="en-US" dirty="0"/>
                <a:t>µ</a:t>
              </a:r>
              <a:r>
                <a:rPr lang="en-US" baseline="-25000" dirty="0"/>
                <a:t>S</a:t>
              </a:r>
              <a:endParaRPr lang="en-US" dirty="0"/>
            </a:p>
          </p:txBody>
        </p:sp>
        <p:sp>
          <p:nvSpPr>
            <p:cNvPr id="21" name="TextBox 20"/>
            <p:cNvSpPr txBox="1"/>
            <p:nvPr/>
          </p:nvSpPr>
          <p:spPr>
            <a:xfrm>
              <a:off x="3618365" y="2556212"/>
              <a:ext cx="394660" cy="369332"/>
            </a:xfrm>
            <a:prstGeom prst="rect">
              <a:avLst/>
            </a:prstGeom>
            <a:noFill/>
          </p:spPr>
          <p:txBody>
            <a:bodyPr wrap="none" rtlCol="0">
              <a:spAutoFit/>
            </a:bodyPr>
            <a:lstStyle/>
            <a:p>
              <a:r>
                <a:rPr lang="en-US" dirty="0"/>
                <a:t>µ</a:t>
              </a:r>
              <a:r>
                <a:rPr lang="en-US" baseline="-25000" dirty="0"/>
                <a:t>s</a:t>
              </a:r>
              <a:endParaRPr lang="en-US" dirty="0"/>
            </a:p>
          </p:txBody>
        </p:sp>
      </p:grpSp>
      <p:sp>
        <p:nvSpPr>
          <p:cNvPr id="25" name="Title 3"/>
          <p:cNvSpPr>
            <a:spLocks noGrp="1"/>
          </p:cNvSpPr>
          <p:nvPr>
            <p:ph type="title"/>
          </p:nvPr>
        </p:nvSpPr>
        <p:spPr/>
        <p:txBody>
          <a:bodyPr/>
          <a:lstStyle/>
          <a:p>
            <a:r>
              <a:rPr lang="en-US" dirty="0"/>
              <a:t>Physics-Based Reliability Prediction</a:t>
            </a:r>
          </a:p>
        </p:txBody>
      </p:sp>
      <p:sp>
        <p:nvSpPr>
          <p:cNvPr id="4" name="Content Placeholder 3"/>
          <p:cNvSpPr>
            <a:spLocks noGrp="1"/>
          </p:cNvSpPr>
          <p:nvPr>
            <p:ph idx="1"/>
          </p:nvPr>
        </p:nvSpPr>
        <p:spPr>
          <a:xfrm>
            <a:off x="457200" y="1281445"/>
            <a:ext cx="8229600" cy="5080419"/>
          </a:xfrm>
        </p:spPr>
        <p:txBody>
          <a:bodyPr/>
          <a:lstStyle/>
          <a:p>
            <a:pPr>
              <a:spcBef>
                <a:spcPts val="600"/>
              </a:spcBef>
            </a:pPr>
            <a:r>
              <a:rPr lang="en-US" sz="1800" dirty="0"/>
              <a:t>Physics-based reliability prediction </a:t>
            </a:r>
            <a:r>
              <a:rPr lang="en-US" altLang="en-US" sz="1800" dirty="0"/>
              <a:t>is a methodology to assess component reliability for given failure modes. </a:t>
            </a:r>
          </a:p>
          <a:p>
            <a:pPr>
              <a:spcBef>
                <a:spcPts val="600"/>
              </a:spcBef>
            </a:pPr>
            <a:r>
              <a:rPr lang="en-US" altLang="en-US" sz="1800" dirty="0"/>
              <a:t>The component is characterized by a pair of transfer functions that represent the load (stress, or burden) that the component is placed under by a given failure mode, and capability (strength) the component has to withstand failure in that mode. </a:t>
            </a:r>
          </a:p>
          <a:p>
            <a:pPr>
              <a:spcBef>
                <a:spcPts val="600"/>
              </a:spcBef>
            </a:pPr>
            <a:r>
              <a:rPr lang="en-US" altLang="en-US" sz="1800" dirty="0"/>
              <a:t>The variables of these transfer functions are represented by probability density functions. </a:t>
            </a:r>
          </a:p>
          <a:p>
            <a:pPr>
              <a:spcBef>
                <a:spcPts val="600"/>
              </a:spcBef>
            </a:pPr>
            <a:r>
              <a:rPr lang="en-US" altLang="en-US" sz="1800" dirty="0"/>
              <a:t>The interference area of these two probability distributions is indicative of failure. </a:t>
            </a:r>
          </a:p>
          <a:p>
            <a:endParaRPr lang="en-US" sz="1800" dirty="0"/>
          </a:p>
        </p:txBody>
      </p:sp>
    </p:spTree>
    <p:extLst>
      <p:ext uri="{BB962C8B-B14F-4D97-AF65-F5344CB8AC3E}">
        <p14:creationId xmlns:p14="http://schemas.microsoft.com/office/powerpoint/2010/main" val="2327172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Line 28"/>
          <p:cNvSpPr>
            <a:spLocks noChangeShapeType="1"/>
          </p:cNvSpPr>
          <p:nvPr/>
        </p:nvSpPr>
        <p:spPr bwMode="auto">
          <a:xfrm flipV="1">
            <a:off x="8240713" y="5826125"/>
            <a:ext cx="0" cy="8890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cxnSp>
        <p:nvCxnSpPr>
          <p:cNvPr id="5" name="Straight Connector 4"/>
          <p:cNvCxnSpPr/>
          <p:nvPr/>
        </p:nvCxnSpPr>
        <p:spPr bwMode="auto">
          <a:xfrm>
            <a:off x="3932238" y="5870575"/>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1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3318" y="3565013"/>
            <a:ext cx="2609850" cy="1276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3" name="Rectangle 82"/>
          <p:cNvSpPr/>
          <p:nvPr/>
        </p:nvSpPr>
        <p:spPr>
          <a:xfrm>
            <a:off x="1285450" y="2981980"/>
            <a:ext cx="6573100" cy="523220"/>
          </a:xfrm>
          <a:prstGeom prst="rect">
            <a:avLst/>
          </a:prstGeom>
        </p:spPr>
        <p:txBody>
          <a:bodyPr wrap="square">
            <a:spAutoFit/>
          </a:bodyPr>
          <a:lstStyle/>
          <a:p>
            <a:pPr marL="285750" indent="-285750"/>
            <a:r>
              <a:rPr lang="en-US" sz="1400" dirty="0"/>
              <a:t>	Assuming both the stress and strength are normally distributed, the following expression defines the reliability for a structural component. If </a:t>
            </a:r>
          </a:p>
        </p:txBody>
      </p:sp>
      <p:pic>
        <p:nvPicPr>
          <p:cNvPr id="11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25913" y="3505201"/>
            <a:ext cx="3394003" cy="1395974"/>
          </a:xfrm>
          <a:prstGeom prst="rect">
            <a:avLst/>
          </a:prstGeom>
          <a:noFill/>
          <a:ln>
            <a:noFill/>
          </a:ln>
        </p:spPr>
      </p:pic>
      <p:grpSp>
        <p:nvGrpSpPr>
          <p:cNvPr id="3" name="Group 2"/>
          <p:cNvGrpSpPr/>
          <p:nvPr/>
        </p:nvGrpSpPr>
        <p:grpSpPr>
          <a:xfrm>
            <a:off x="1399863" y="1397133"/>
            <a:ext cx="6363875" cy="1650867"/>
            <a:chOff x="1698705" y="1277794"/>
            <a:chExt cx="6363875" cy="1650867"/>
          </a:xfrm>
        </p:grpSpPr>
        <p:sp>
          <p:nvSpPr>
            <p:cNvPr id="17429" name="Line 21"/>
            <p:cNvSpPr>
              <a:spLocks noChangeShapeType="1"/>
            </p:cNvSpPr>
            <p:nvPr/>
          </p:nvSpPr>
          <p:spPr bwMode="auto">
            <a:xfrm flipV="1">
              <a:off x="1698705" y="2622201"/>
              <a:ext cx="6363875" cy="1019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37" name="Freeform 29"/>
            <p:cNvSpPr>
              <a:spLocks/>
            </p:cNvSpPr>
            <p:nvPr/>
          </p:nvSpPr>
          <p:spPr bwMode="auto">
            <a:xfrm>
              <a:off x="4047036" y="1415795"/>
              <a:ext cx="3541060" cy="1194197"/>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46" name="Freeform 29"/>
            <p:cNvSpPr>
              <a:spLocks/>
            </p:cNvSpPr>
            <p:nvPr/>
          </p:nvSpPr>
          <p:spPr bwMode="auto">
            <a:xfrm>
              <a:off x="2090239" y="1277794"/>
              <a:ext cx="3495134" cy="1312172"/>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34" name="TextBox 33"/>
            <p:cNvSpPr txBox="1"/>
            <p:nvPr/>
          </p:nvSpPr>
          <p:spPr>
            <a:xfrm>
              <a:off x="4462365" y="1460538"/>
              <a:ext cx="790601" cy="523220"/>
            </a:xfrm>
            <a:prstGeom prst="rect">
              <a:avLst/>
            </a:prstGeom>
            <a:noFill/>
          </p:spPr>
          <p:txBody>
            <a:bodyPr wrap="none" rtlCol="0">
              <a:spAutoFit/>
            </a:bodyPr>
            <a:lstStyle/>
            <a:p>
              <a:pPr algn="ctr" eaLnBrk="0" hangingPunct="0"/>
              <a:r>
                <a:rPr lang="en-US" sz="1400" b="1" dirty="0"/>
                <a:t>Failure</a:t>
              </a:r>
            </a:p>
            <a:p>
              <a:pPr algn="ctr" eaLnBrk="0" hangingPunct="0"/>
              <a:r>
                <a:rPr lang="en-US" sz="1400" b="1" dirty="0"/>
                <a:t>Region</a:t>
              </a:r>
            </a:p>
          </p:txBody>
        </p:sp>
        <p:cxnSp>
          <p:nvCxnSpPr>
            <p:cNvPr id="59" name="Straight Connector 58"/>
            <p:cNvCxnSpPr>
              <a:stCxn id="46" idx="30"/>
            </p:cNvCxnSpPr>
            <p:nvPr/>
          </p:nvCxnSpPr>
          <p:spPr bwMode="auto">
            <a:xfrm flipH="1">
              <a:off x="3799315" y="1279125"/>
              <a:ext cx="16380" cy="136323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1" name="Straight Connector 60"/>
            <p:cNvCxnSpPr>
              <a:stCxn id="17437" idx="30"/>
            </p:cNvCxnSpPr>
            <p:nvPr/>
          </p:nvCxnSpPr>
          <p:spPr bwMode="auto">
            <a:xfrm flipH="1">
              <a:off x="5794697" y="1417007"/>
              <a:ext cx="468" cy="122534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 name="Straight Arrow Connector 11"/>
            <p:cNvCxnSpPr/>
            <p:nvPr/>
          </p:nvCxnSpPr>
          <p:spPr>
            <a:xfrm flipH="1">
              <a:off x="4830474" y="1955838"/>
              <a:ext cx="1" cy="614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95037" y="1710765"/>
              <a:ext cx="1000595" cy="307777"/>
            </a:xfrm>
            <a:prstGeom prst="rect">
              <a:avLst/>
            </a:prstGeom>
            <a:noFill/>
          </p:spPr>
          <p:txBody>
            <a:bodyPr wrap="none" rtlCol="0">
              <a:spAutoFit/>
            </a:bodyPr>
            <a:lstStyle/>
            <a:p>
              <a:r>
                <a:rPr lang="en-US" sz="1400" dirty="0"/>
                <a:t>Stress </a:t>
              </a:r>
              <a:r>
                <a:rPr lang="en-US" altLang="en-US" sz="1400" i="1" dirty="0"/>
                <a:t>f(s)</a:t>
              </a:r>
              <a:endParaRPr lang="en-US" dirty="0"/>
            </a:p>
          </p:txBody>
        </p:sp>
        <p:sp>
          <p:nvSpPr>
            <p:cNvPr id="40" name="TextBox 39"/>
            <p:cNvSpPr txBox="1"/>
            <p:nvPr/>
          </p:nvSpPr>
          <p:spPr>
            <a:xfrm>
              <a:off x="6832022" y="1638599"/>
              <a:ext cx="1199367" cy="307777"/>
            </a:xfrm>
            <a:prstGeom prst="rect">
              <a:avLst/>
            </a:prstGeom>
            <a:noFill/>
          </p:spPr>
          <p:txBody>
            <a:bodyPr wrap="none" rtlCol="0">
              <a:spAutoFit/>
            </a:bodyPr>
            <a:lstStyle/>
            <a:p>
              <a:r>
                <a:rPr lang="en-US" sz="1400" dirty="0"/>
                <a:t>Strength </a:t>
              </a:r>
              <a:r>
                <a:rPr lang="en-US" altLang="en-US" sz="1400" i="1" dirty="0"/>
                <a:t>f(S)</a:t>
              </a:r>
              <a:endParaRPr lang="en-US" dirty="0"/>
            </a:p>
          </p:txBody>
        </p:sp>
        <p:sp>
          <p:nvSpPr>
            <p:cNvPr id="27" name="TextBox 26"/>
            <p:cNvSpPr txBox="1"/>
            <p:nvPr/>
          </p:nvSpPr>
          <p:spPr>
            <a:xfrm>
              <a:off x="5647926" y="2559329"/>
              <a:ext cx="420308" cy="369332"/>
            </a:xfrm>
            <a:prstGeom prst="rect">
              <a:avLst/>
            </a:prstGeom>
            <a:noFill/>
          </p:spPr>
          <p:txBody>
            <a:bodyPr wrap="none" rtlCol="0">
              <a:spAutoFit/>
            </a:bodyPr>
            <a:lstStyle/>
            <a:p>
              <a:r>
                <a:rPr lang="en-US" dirty="0"/>
                <a:t>µ</a:t>
              </a:r>
              <a:r>
                <a:rPr lang="en-US" baseline="-25000" dirty="0"/>
                <a:t>S</a:t>
              </a:r>
              <a:endParaRPr lang="en-US" dirty="0"/>
            </a:p>
          </p:txBody>
        </p:sp>
        <p:sp>
          <p:nvSpPr>
            <p:cNvPr id="28" name="TextBox 27"/>
            <p:cNvSpPr txBox="1"/>
            <p:nvPr/>
          </p:nvSpPr>
          <p:spPr>
            <a:xfrm>
              <a:off x="3618365" y="2556212"/>
              <a:ext cx="394660" cy="369332"/>
            </a:xfrm>
            <a:prstGeom prst="rect">
              <a:avLst/>
            </a:prstGeom>
            <a:noFill/>
          </p:spPr>
          <p:txBody>
            <a:bodyPr wrap="none" rtlCol="0">
              <a:spAutoFit/>
            </a:bodyPr>
            <a:lstStyle/>
            <a:p>
              <a:r>
                <a:rPr lang="en-US" dirty="0"/>
                <a:t>µ</a:t>
              </a:r>
              <a:r>
                <a:rPr lang="en-US" baseline="-25000" dirty="0"/>
                <a:t>s</a:t>
              </a:r>
              <a:endParaRPr lang="en-US" dirty="0"/>
            </a:p>
          </p:txBody>
        </p:sp>
      </p:grpSp>
      <p:sp>
        <p:nvSpPr>
          <p:cNvPr id="11" name="Rectangle 10"/>
          <p:cNvSpPr/>
          <p:nvPr/>
        </p:nvSpPr>
        <p:spPr>
          <a:xfrm>
            <a:off x="136075" y="4954524"/>
            <a:ext cx="8953333" cy="1569660"/>
          </a:xfrm>
          <a:prstGeom prst="rect">
            <a:avLst/>
          </a:prstGeom>
          <a:noFill/>
        </p:spPr>
        <p:txBody>
          <a:bodyPr wrap="square">
            <a:spAutoFit/>
          </a:bodyPr>
          <a:lstStyle/>
          <a:p>
            <a:pPr>
              <a:spcAft>
                <a:spcPts val="600"/>
              </a:spcAft>
            </a:pPr>
            <a:r>
              <a:rPr lang="en-US" sz="1300" b="1" dirty="0">
                <a:solidFill>
                  <a:srgbClr val="FF0000"/>
                </a:solidFill>
              </a:rPr>
              <a:t>Note 1:</a:t>
            </a:r>
            <a:r>
              <a:rPr lang="en-US" sz="1300" dirty="0"/>
              <a:t>  In general, reliability is defined as the probability that the strength exceeds the stress for all values of the stress.</a:t>
            </a:r>
          </a:p>
          <a:p>
            <a:pPr>
              <a:spcAft>
                <a:spcPts val="600"/>
              </a:spcAft>
            </a:pPr>
            <a:r>
              <a:rPr lang="en-US" sz="1300" b="1" dirty="0">
                <a:solidFill>
                  <a:srgbClr val="FF0000"/>
                </a:solidFill>
              </a:rPr>
              <a:t>Note 2:</a:t>
            </a:r>
            <a:r>
              <a:rPr lang="en-US" sz="1300" dirty="0"/>
              <a:t>  Normality assumption does not apply to all engineering phenomena; and, under these special circumstances when the Normal does not apply, different methodology is used to determine reliability. As long as the engineering phenomena can be modeled, by whatever distribution, reliability could be obtained by methods such as the Monte Carlo method. Since the overwhelming majority of engineering phenomena do follow the normal distribution, the normality assumption is certainly the place to start.</a:t>
            </a:r>
          </a:p>
        </p:txBody>
      </p:sp>
      <p:sp>
        <p:nvSpPr>
          <p:cNvPr id="4" name="Title 3"/>
          <p:cNvSpPr>
            <a:spLocks noGrp="1"/>
          </p:cNvSpPr>
          <p:nvPr>
            <p:ph type="title"/>
          </p:nvPr>
        </p:nvSpPr>
        <p:spPr/>
        <p:txBody>
          <a:bodyPr/>
          <a:lstStyle/>
          <a:p>
            <a:r>
              <a:rPr lang="en-US" sz="2400" dirty="0">
                <a:cs typeface="Arial" panose="020B0604020202020204" pitchFamily="34" charset="0"/>
              </a:rPr>
              <a:t>Physics Based </a:t>
            </a:r>
            <a:r>
              <a:rPr lang="en-US" sz="2400" dirty="0"/>
              <a:t>Reliability Prediction</a:t>
            </a:r>
            <a:br>
              <a:rPr lang="en-US" sz="2400" dirty="0"/>
            </a:br>
            <a:r>
              <a:rPr lang="en-US" sz="2400" dirty="0"/>
              <a:t>The Normal Case</a:t>
            </a:r>
          </a:p>
        </p:txBody>
      </p:sp>
    </p:spTree>
    <p:extLst>
      <p:ext uri="{BB962C8B-B14F-4D97-AF65-F5344CB8AC3E}">
        <p14:creationId xmlns:p14="http://schemas.microsoft.com/office/powerpoint/2010/main" val="4136764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849113" y="3369177"/>
            <a:ext cx="4144962" cy="3004565"/>
            <a:chOff x="1981200" y="2362200"/>
            <a:chExt cx="4144962" cy="3414712"/>
          </a:xfrm>
        </p:grpSpPr>
        <p:pic>
          <p:nvPicPr>
            <p:cNvPr id="43013" name="Picture 6"/>
            <p:cNvPicPr>
              <a:picLocks noChangeAspect="1"/>
            </p:cNvPicPr>
            <p:nvPr/>
          </p:nvPicPr>
          <p:blipFill>
            <a:blip r:embed="rId2" cstate="print"/>
            <a:srcRect/>
            <a:stretch>
              <a:fillRect/>
            </a:stretch>
          </p:blipFill>
          <p:spPr bwMode="auto">
            <a:xfrm>
              <a:off x="1981200" y="2362200"/>
              <a:ext cx="4144962" cy="3414712"/>
            </a:xfrm>
            <a:prstGeom prst="rect">
              <a:avLst/>
            </a:prstGeom>
            <a:noFill/>
            <a:ln w="9525">
              <a:noFill/>
              <a:miter lim="800000"/>
              <a:headEnd/>
              <a:tailEnd/>
            </a:ln>
          </p:spPr>
        </p:pic>
        <p:cxnSp>
          <p:nvCxnSpPr>
            <p:cNvPr id="3" name="Straight Arrow Connector 2"/>
            <p:cNvCxnSpPr/>
            <p:nvPr/>
          </p:nvCxnSpPr>
          <p:spPr bwMode="auto">
            <a:xfrm flipV="1">
              <a:off x="3886200" y="2971800"/>
              <a:ext cx="457200" cy="457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Connector 6"/>
            <p:cNvCxnSpPr/>
            <p:nvPr/>
          </p:nvCxnSpPr>
          <p:spPr bwMode="auto">
            <a:xfrm flipH="1">
              <a:off x="3581400" y="3429000"/>
              <a:ext cx="304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 name="Title 1"/>
          <p:cNvSpPr>
            <a:spLocks noGrp="1"/>
          </p:cNvSpPr>
          <p:nvPr>
            <p:ph type="title"/>
          </p:nvPr>
        </p:nvSpPr>
        <p:spPr>
          <a:xfrm>
            <a:off x="292608" y="62222"/>
            <a:ext cx="7128918" cy="830997"/>
          </a:xfrm>
        </p:spPr>
        <p:txBody>
          <a:bodyPr/>
          <a:lstStyle/>
          <a:p>
            <a:r>
              <a:rPr lang="en-US" dirty="0"/>
              <a:t>Physics-Based Reliability Prediction </a:t>
            </a:r>
            <a:br>
              <a:rPr lang="en-US" dirty="0"/>
            </a:br>
            <a:r>
              <a:rPr lang="en-US" dirty="0"/>
              <a:t>A Rocket Engine Roller Bearing Example</a:t>
            </a:r>
          </a:p>
        </p:txBody>
      </p:sp>
      <p:sp>
        <p:nvSpPr>
          <p:cNvPr id="10" name="Content Placeholder 9"/>
          <p:cNvSpPr>
            <a:spLocks noGrp="1"/>
          </p:cNvSpPr>
          <p:nvPr>
            <p:ph idx="1"/>
          </p:nvPr>
        </p:nvSpPr>
        <p:spPr/>
        <p:txBody>
          <a:bodyPr>
            <a:noAutofit/>
          </a:bodyPr>
          <a:lstStyle/>
          <a:p>
            <a:r>
              <a:rPr lang="en-US" sz="1800" dirty="0"/>
              <a:t>During rig testing, the High Pressure Fuel Turbo-pump (HPFTP) Bearing of the Space Shuttle Main Engine (SSME) experienced several cracked races. Three out of four tests failed (440C bearing races fractured). As a result, a study was formulated to:</a:t>
            </a:r>
          </a:p>
          <a:p>
            <a:pPr lvl="1"/>
            <a:r>
              <a:rPr lang="en-US" sz="1600" dirty="0"/>
              <a:t>Determine the probability of failure due to the hoop stress exceeding the material’s capability strength causing a fracture. </a:t>
            </a:r>
          </a:p>
          <a:p>
            <a:pPr lvl="1"/>
            <a:r>
              <a:rPr lang="en-US" sz="1600" dirty="0"/>
              <a:t>Study the effect of manufacturing stresses </a:t>
            </a:r>
            <a:br>
              <a:rPr lang="en-US" sz="1600" dirty="0"/>
            </a:br>
            <a:r>
              <a:rPr lang="en-US" sz="1600" dirty="0"/>
              <a:t>on the fracture probability for two different </a:t>
            </a:r>
            <a:br>
              <a:rPr lang="en-US" sz="1600" dirty="0"/>
            </a:br>
            <a:r>
              <a:rPr lang="en-US" sz="1600" dirty="0"/>
              <a:t>materials, the 440C (current material) and</a:t>
            </a:r>
            <a:br>
              <a:rPr lang="en-US" sz="1600" dirty="0"/>
            </a:br>
            <a:r>
              <a:rPr lang="en-US" sz="1600" dirty="0"/>
              <a:t>the 9310 (alternative material). </a:t>
            </a:r>
          </a:p>
          <a:p>
            <a:pPr marL="0" indent="0">
              <a:buNone/>
            </a:pPr>
            <a:r>
              <a:rPr lang="en-US" sz="1800" dirty="0"/>
              <a:t>The </a:t>
            </a:r>
            <a:r>
              <a:rPr lang="en-US" sz="1800" b="1" dirty="0"/>
              <a:t>hoop stress </a:t>
            </a:r>
            <a:r>
              <a:rPr lang="en-US" sz="1800" dirty="0"/>
              <a:t>is the force exerted </a:t>
            </a:r>
            <a:br>
              <a:rPr lang="en-US" sz="1800" dirty="0"/>
            </a:br>
            <a:r>
              <a:rPr lang="en-US" sz="1800" dirty="0"/>
              <a:t>circumferentially (perpendicular both to </a:t>
            </a:r>
            <a:br>
              <a:rPr lang="en-US" sz="1800" dirty="0"/>
            </a:br>
            <a:r>
              <a:rPr lang="en-US" sz="1800" dirty="0"/>
              <a:t>the axis and to the radius of the object) </a:t>
            </a:r>
            <a:br>
              <a:rPr lang="en-US" sz="1800" dirty="0"/>
            </a:br>
            <a:r>
              <a:rPr lang="en-US" sz="1800" dirty="0"/>
              <a:t>in both directions on every particle in the </a:t>
            </a:r>
            <a:br>
              <a:rPr lang="en-US" sz="1800" dirty="0"/>
            </a:br>
            <a:r>
              <a:rPr lang="en-US" sz="1800" dirty="0"/>
              <a:t>cylinder wall. Along with axial </a:t>
            </a:r>
            <a:r>
              <a:rPr lang="en-US" sz="1800" b="1" dirty="0"/>
              <a:t>stress</a:t>
            </a:r>
            <a:r>
              <a:rPr lang="en-US" sz="1800" dirty="0"/>
              <a:t> and radial </a:t>
            </a:r>
            <a:br>
              <a:rPr lang="en-US" sz="1800" dirty="0"/>
            </a:br>
            <a:r>
              <a:rPr lang="en-US" sz="1800" b="1" dirty="0"/>
              <a:t>stress</a:t>
            </a:r>
            <a:r>
              <a:rPr lang="en-US" sz="1800" dirty="0"/>
              <a:t>, circumferential </a:t>
            </a:r>
            <a:r>
              <a:rPr lang="en-US" sz="1800" b="1" dirty="0"/>
              <a:t>stress</a:t>
            </a:r>
            <a:r>
              <a:rPr lang="en-US" sz="1800" dirty="0"/>
              <a:t> is a component of the </a:t>
            </a:r>
            <a:br>
              <a:rPr lang="en-US" sz="1800" dirty="0"/>
            </a:br>
            <a:r>
              <a:rPr lang="en-US" sz="1800" b="1" dirty="0"/>
              <a:t>stress</a:t>
            </a:r>
            <a:r>
              <a:rPr lang="en-US" sz="1800" dirty="0"/>
              <a:t> tensor in cylindrical coordinates.</a:t>
            </a:r>
          </a:p>
          <a:p>
            <a:pPr lvl="1"/>
            <a:endParaRPr lang="en-US" sz="1600" dirty="0"/>
          </a:p>
          <a:p>
            <a:endParaRPr lang="en-US" sz="1800" dirty="0"/>
          </a:p>
        </p:txBody>
      </p:sp>
    </p:spTree>
    <p:extLst>
      <p:ext uri="{BB962C8B-B14F-4D97-AF65-F5344CB8AC3E}">
        <p14:creationId xmlns:p14="http://schemas.microsoft.com/office/powerpoint/2010/main" val="2237449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231" y="1720020"/>
            <a:ext cx="6261538" cy="46708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292608" y="62222"/>
            <a:ext cx="7128918" cy="830997"/>
          </a:xfrm>
        </p:spPr>
        <p:txBody>
          <a:bodyPr/>
          <a:lstStyle/>
          <a:p>
            <a:r>
              <a:rPr lang="en-US" dirty="0"/>
              <a:t>Physics-Based Reliability Prediction </a:t>
            </a:r>
            <a:br>
              <a:rPr lang="en-US" dirty="0"/>
            </a:br>
            <a:r>
              <a:rPr lang="en-US" dirty="0"/>
              <a:t>A Rocket Engine Roller Bearing Example</a:t>
            </a:r>
          </a:p>
        </p:txBody>
      </p:sp>
      <p:sp>
        <p:nvSpPr>
          <p:cNvPr id="7" name="Content Placeholder 6"/>
          <p:cNvSpPr>
            <a:spLocks noGrp="1"/>
          </p:cNvSpPr>
          <p:nvPr>
            <p:ph idx="1"/>
          </p:nvPr>
        </p:nvSpPr>
        <p:spPr>
          <a:xfrm>
            <a:off x="457200" y="1182414"/>
            <a:ext cx="8229600" cy="4943750"/>
          </a:xfrm>
        </p:spPr>
        <p:txBody>
          <a:bodyPr/>
          <a:lstStyle/>
          <a:p>
            <a:r>
              <a:rPr lang="en-US" dirty="0"/>
              <a:t>The Simulation Model</a:t>
            </a:r>
          </a:p>
        </p:txBody>
      </p:sp>
    </p:spTree>
    <p:extLst>
      <p:ext uri="{BB962C8B-B14F-4D97-AF65-F5344CB8AC3E}">
        <p14:creationId xmlns:p14="http://schemas.microsoft.com/office/powerpoint/2010/main" val="3474558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413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8096" y="3538400"/>
            <a:ext cx="7754112" cy="454035"/>
          </a:xfrm>
        </p:spPr>
        <p:txBody>
          <a:bodyPr/>
          <a:lstStyle/>
          <a:p>
            <a:r>
              <a:rPr lang="en-US" dirty="0"/>
              <a:t>Reliability Engineering Overview</a:t>
            </a:r>
          </a:p>
        </p:txBody>
      </p:sp>
      <p:grpSp>
        <p:nvGrpSpPr>
          <p:cNvPr id="12" name="Group 11"/>
          <p:cNvGrpSpPr/>
          <p:nvPr/>
        </p:nvGrpSpPr>
        <p:grpSpPr>
          <a:xfrm>
            <a:off x="890337" y="313600"/>
            <a:ext cx="7387388" cy="2416095"/>
            <a:chOff x="991211" y="579077"/>
            <a:chExt cx="7387388" cy="2416095"/>
          </a:xfrm>
        </p:grpSpPr>
        <p:pic>
          <p:nvPicPr>
            <p:cNvPr id="44" name="Picture 2">
              <a:extLst>
                <a:ext uri="{FF2B5EF4-FFF2-40B4-BE49-F238E27FC236}">
                  <a16:creationId xmlns:a16="http://schemas.microsoft.com/office/drawing/2014/main" id="{0B5CF86C-A56D-4876-BAF0-6AF1A8BFD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991211" y="611607"/>
              <a:ext cx="1656477" cy="2383565"/>
            </a:xfrm>
            <a:prstGeom prst="rect">
              <a:avLst/>
            </a:prstGeom>
          </p:spPr>
        </p:pic>
        <p:pic>
          <p:nvPicPr>
            <p:cNvPr id="45" name="Picture 2" descr="Two photo views showing location of the bipod ramp foam.">
              <a:extLst>
                <a:ext uri="{FF2B5EF4-FFF2-40B4-BE49-F238E27FC236}">
                  <a16:creationId xmlns:a16="http://schemas.microsoft.com/office/drawing/2014/main" id="{A1D9C980-DC72-4A1A-8186-2C7AF9B4C678}"/>
                </a:ext>
              </a:extLst>
            </p:cNvPr>
            <p:cNvPicPr>
              <a:picLocks noChangeAspect="1" noChangeArrowheads="1"/>
            </p:cNvPicPr>
            <p:nvPr/>
          </p:nvPicPr>
          <p:blipFill>
            <a:blip r:embed="rId4" cstate="print"/>
            <a:stretch>
              <a:fillRect/>
            </a:stretch>
          </p:blipFill>
          <p:spPr bwMode="auto">
            <a:xfrm>
              <a:off x="6758279" y="706059"/>
              <a:ext cx="1620320" cy="2284220"/>
            </a:xfrm>
            <a:prstGeom prst="rect">
              <a:avLst/>
            </a:prstGeom>
            <a:noFill/>
            <a:ln>
              <a:solidFill>
                <a:schemeClr val="bg1">
                  <a:lumMod val="50000"/>
                </a:schemeClr>
              </a:solidFill>
            </a:ln>
          </p:spPr>
        </p:pic>
        <p:pic>
          <p:nvPicPr>
            <p:cNvPr id="7" name="Picture 6">
              <a:extLst>
                <a:ext uri="{FF2B5EF4-FFF2-40B4-BE49-F238E27FC236}">
                  <a16:creationId xmlns:a16="http://schemas.microsoft.com/office/drawing/2014/main" id="{95891F3C-FEFB-4342-A908-CE5228E4E8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9165" y="1018327"/>
              <a:ext cx="2917466" cy="19670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050165D7-295E-474A-8CE2-EA1D5BF923ED}"/>
                </a:ext>
              </a:extLst>
            </p:cNvPr>
            <p:cNvSpPr/>
            <p:nvPr/>
          </p:nvSpPr>
          <p:spPr>
            <a:xfrm>
              <a:off x="3171034" y="579077"/>
              <a:ext cx="838691" cy="461665"/>
            </a:xfrm>
            <a:prstGeom prst="rect">
              <a:avLst/>
            </a:prstGeom>
          </p:spPr>
          <p:txBody>
            <a:bodyPr wrap="none">
              <a:spAutoFit/>
            </a:bodyPr>
            <a:lstStyle/>
            <a:p>
              <a:pPr algn="ctr" eaLnBrk="0" hangingPunct="0">
                <a:defRPr/>
              </a:pPr>
              <a:r>
                <a:rPr lang="en-US" sz="1200" dirty="0"/>
                <a:t>Design </a:t>
              </a:r>
              <a:br>
                <a:rPr lang="en-US" sz="1200" dirty="0"/>
              </a:br>
              <a:r>
                <a:rPr lang="en-US" sz="1200" dirty="0"/>
                <a:t>Reliability</a:t>
              </a:r>
            </a:p>
          </p:txBody>
        </p:sp>
        <p:sp>
          <p:nvSpPr>
            <p:cNvPr id="4" name="Rectangle 3">
              <a:extLst>
                <a:ext uri="{FF2B5EF4-FFF2-40B4-BE49-F238E27FC236}">
                  <a16:creationId xmlns:a16="http://schemas.microsoft.com/office/drawing/2014/main" id="{1B5F6A03-3D06-4B70-8940-D781DBB9B824}"/>
                </a:ext>
              </a:extLst>
            </p:cNvPr>
            <p:cNvSpPr/>
            <p:nvPr/>
          </p:nvSpPr>
          <p:spPr>
            <a:xfrm>
              <a:off x="4593533" y="579077"/>
              <a:ext cx="838691" cy="461665"/>
            </a:xfrm>
            <a:prstGeom prst="rect">
              <a:avLst/>
            </a:prstGeom>
          </p:spPr>
          <p:txBody>
            <a:bodyPr wrap="none">
              <a:spAutoFit/>
            </a:bodyPr>
            <a:lstStyle/>
            <a:p>
              <a:pPr algn="ctr" eaLnBrk="0" hangingPunct="0">
                <a:defRPr/>
              </a:pPr>
              <a:r>
                <a:rPr lang="en-US" sz="1200" dirty="0"/>
                <a:t>Process</a:t>
              </a:r>
              <a:br>
                <a:rPr lang="en-US" sz="1200" dirty="0"/>
              </a:br>
              <a:r>
                <a:rPr lang="en-US" sz="1200" dirty="0"/>
                <a:t>Reliability</a:t>
              </a:r>
            </a:p>
          </p:txBody>
        </p:sp>
        <p:sp>
          <p:nvSpPr>
            <p:cNvPr id="9" name="Chevron 8"/>
            <p:cNvSpPr/>
            <p:nvPr/>
          </p:nvSpPr>
          <p:spPr>
            <a:xfrm>
              <a:off x="6218303" y="1639150"/>
              <a:ext cx="354842" cy="69603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p:nvSpPr>
          <p:spPr>
            <a:xfrm rot="10800000">
              <a:off x="2751772" y="1639150"/>
              <a:ext cx="354842" cy="69603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14631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62222"/>
            <a:ext cx="7128918" cy="830997"/>
          </a:xfrm>
        </p:spPr>
        <p:txBody>
          <a:bodyPr/>
          <a:lstStyle/>
          <a:p>
            <a:r>
              <a:rPr lang="en-US" dirty="0"/>
              <a:t>Physics-Based Reliability Prediction </a:t>
            </a:r>
            <a:br>
              <a:rPr lang="en-US" dirty="0"/>
            </a:br>
            <a:r>
              <a:rPr lang="en-US" dirty="0"/>
              <a:t>A Rocket Engine Roller Bearing Example</a:t>
            </a:r>
          </a:p>
        </p:txBody>
      </p:sp>
      <p:sp>
        <p:nvSpPr>
          <p:cNvPr id="3" name="Content Placeholder 2"/>
          <p:cNvSpPr>
            <a:spLocks noGrp="1"/>
          </p:cNvSpPr>
          <p:nvPr>
            <p:ph idx="1"/>
          </p:nvPr>
        </p:nvSpPr>
        <p:spPr>
          <a:xfrm>
            <a:off x="457200" y="1304126"/>
            <a:ext cx="8229600" cy="4822038"/>
          </a:xfrm>
        </p:spPr>
        <p:txBody>
          <a:bodyPr>
            <a:normAutofit/>
          </a:bodyPr>
          <a:lstStyle/>
          <a:p>
            <a:pPr marL="0" indent="0">
              <a:buNone/>
            </a:pPr>
            <a:r>
              <a:rPr lang="en-US" b="1" i="1" dirty="0">
                <a:solidFill>
                  <a:schemeClr val="accent2"/>
                </a:solidFill>
              </a:rPr>
              <a:t>The Simulation Model</a:t>
            </a:r>
            <a:endParaRPr lang="en-US" dirty="0"/>
          </a:p>
          <a:p>
            <a:r>
              <a:rPr lang="en-US" dirty="0"/>
              <a:t>Since this failure model is a simple overstress model, only two distributions need to be simulated: the hoop stress distribution and the materials capability distribution. </a:t>
            </a:r>
          </a:p>
          <a:p>
            <a:r>
              <a:rPr lang="en-US" dirty="0"/>
              <a:t>In order to calculate the hoop stress distribution it was necessary to determine the materials properties variability.    </a:t>
            </a:r>
          </a:p>
          <a:p>
            <a:r>
              <a:rPr lang="en-US" dirty="0"/>
              <a:t>Of those materials, properties that affected the total inner race hoop stress, a series of equations was derived which mapped these life drivers (such as modulus of elasticity, coefficient of thermal expansion, etc.) into the total inner race hoop stress. </a:t>
            </a:r>
          </a:p>
          <a:p>
            <a:r>
              <a:rPr lang="en-US" dirty="0"/>
              <a:t>In order to derive these equations, several sources of information were used which included design programs, equations from engineering theory, manufacturing stress data, and engineering judgment. This resulted in a distribution of the total hoop stress.</a:t>
            </a:r>
          </a:p>
        </p:txBody>
      </p:sp>
    </p:spTree>
    <p:extLst>
      <p:ext uri="{BB962C8B-B14F-4D97-AF65-F5344CB8AC3E}">
        <p14:creationId xmlns:p14="http://schemas.microsoft.com/office/powerpoint/2010/main" val="1197669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62222"/>
            <a:ext cx="7128918" cy="830997"/>
          </a:xfrm>
        </p:spPr>
        <p:txBody>
          <a:bodyPr/>
          <a:lstStyle/>
          <a:p>
            <a:r>
              <a:rPr lang="en-US" dirty="0"/>
              <a:t>Physics-Based Reliability Prediction </a:t>
            </a:r>
            <a:br>
              <a:rPr lang="en-US" dirty="0"/>
            </a:br>
            <a:r>
              <a:rPr lang="en-US" dirty="0"/>
              <a:t>A Rocket Engine Roller Bearing Example</a:t>
            </a:r>
          </a:p>
        </p:txBody>
      </p:sp>
      <p:sp>
        <p:nvSpPr>
          <p:cNvPr id="3" name="Content Placeholder 2"/>
          <p:cNvSpPr>
            <a:spLocks noGrp="1"/>
          </p:cNvSpPr>
          <p:nvPr>
            <p:ph idx="1"/>
          </p:nvPr>
        </p:nvSpPr>
        <p:spPr>
          <a:xfrm>
            <a:off x="457200" y="1298920"/>
            <a:ext cx="8229600" cy="4690768"/>
          </a:xfrm>
        </p:spPr>
        <p:txBody>
          <a:bodyPr>
            <a:noAutofit/>
          </a:bodyPr>
          <a:lstStyle/>
          <a:p>
            <a:pPr marL="0" indent="0">
              <a:buNone/>
            </a:pPr>
            <a:r>
              <a:rPr lang="en-US" b="1" i="1" dirty="0">
                <a:solidFill>
                  <a:schemeClr val="accent2"/>
                </a:solidFill>
              </a:rPr>
              <a:t>The Simulation Model</a:t>
            </a:r>
          </a:p>
          <a:p>
            <a:r>
              <a:rPr lang="en-US" dirty="0"/>
              <a:t>In a similar fashion, a distribution on the materials capability strength was derived. </a:t>
            </a:r>
          </a:p>
          <a:p>
            <a:r>
              <a:rPr lang="en-US" dirty="0"/>
              <a:t>In this case, life drivers such as fracture toughness, crack depth/length, yield strength, etc., were important. The resulting materials capability strength distribution was then obtained through a similar series of equations.</a:t>
            </a:r>
          </a:p>
          <a:p>
            <a:r>
              <a:rPr lang="en-US" dirty="0">
                <a:solidFill>
                  <a:schemeClr val="accent2"/>
                </a:solidFill>
              </a:rPr>
              <a:t>The Monte Carlo simulation in this case would calculate a random hoop stress and a random materials capability strength. If the former is greater than the latter, a failure due to overstress occurs in the simulation. Otherwise, a success is recorded. </a:t>
            </a:r>
          </a:p>
          <a:p>
            <a:r>
              <a:rPr lang="en-US" dirty="0">
                <a:solidFill>
                  <a:schemeClr val="accent2"/>
                </a:solidFill>
              </a:rPr>
              <a:t>The simulation was run for two different materials: 440C (current material) and 9310.</a:t>
            </a:r>
          </a:p>
          <a:p>
            <a:r>
              <a:rPr lang="en-US" dirty="0">
                <a:solidFill>
                  <a:schemeClr val="accent2"/>
                </a:solidFill>
              </a:rPr>
              <a:t>After several thousand simulations are conducted, the percent which failed are recorded.  </a:t>
            </a:r>
          </a:p>
        </p:txBody>
      </p:sp>
    </p:spTree>
    <p:extLst>
      <p:ext uri="{BB962C8B-B14F-4D97-AF65-F5344CB8AC3E}">
        <p14:creationId xmlns:p14="http://schemas.microsoft.com/office/powerpoint/2010/main" val="352925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0627922"/>
              </p:ext>
            </p:extLst>
          </p:nvPr>
        </p:nvGraphicFramePr>
        <p:xfrm>
          <a:off x="559833" y="1467723"/>
          <a:ext cx="4885624" cy="2895600"/>
        </p:xfrm>
        <a:graphic>
          <a:graphicData uri="http://schemas.openxmlformats.org/drawingml/2006/table">
            <a:tbl>
              <a:tblPr/>
              <a:tblGrid>
                <a:gridCol w="1256856">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99968">
                  <a:extLst>
                    <a:ext uri="{9D8B030D-6E8A-4147-A177-3AD203B41FA5}">
                      <a16:colId xmlns:a16="http://schemas.microsoft.com/office/drawing/2014/main" val="20002"/>
                    </a:ext>
                  </a:extLst>
                </a:gridCol>
              </a:tblGrid>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ヒラギノ角ゴ Pro W3" charset="-128"/>
                        </a:rPr>
                        <a:t>Test Failures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ヒラギノ角ゴ Pro W3" charset="-128"/>
                        </a:rPr>
                        <a:t>Race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ヒラギノ角ゴ Pro W3" charset="-128"/>
                        </a:rPr>
                        <a:t>Failures in </a:t>
                      </a:r>
                      <a:br>
                        <a:rPr kumimoji="0" lang="en-US" sz="1600" b="1" i="0" u="none" strike="noStrike" cap="none" normalizeH="0" baseline="0" dirty="0">
                          <a:ln>
                            <a:noFill/>
                          </a:ln>
                          <a:solidFill>
                            <a:schemeClr val="tx1"/>
                          </a:solidFill>
                          <a:effectLst/>
                          <a:latin typeface="+mn-lt"/>
                          <a:ea typeface="ヒラギノ角ゴ Pro W3" charset="-128"/>
                        </a:rPr>
                      </a:br>
                      <a:r>
                        <a:rPr kumimoji="0" lang="en-US" sz="1600" b="1" i="0" u="none" strike="noStrike" cap="none" normalizeH="0" baseline="0" dirty="0">
                          <a:ln>
                            <a:noFill/>
                          </a:ln>
                          <a:solidFill>
                            <a:schemeClr val="tx1"/>
                          </a:solidFill>
                          <a:effectLst/>
                          <a:latin typeface="+mn-lt"/>
                          <a:ea typeface="ヒラギノ角ゴ Pro W3" charset="-128"/>
                        </a:rPr>
                        <a:t>100,000 firings**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3 of 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440C w/ actual* mfg. stresses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68,000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440C w /no mfg. stresses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440 C w/ ideal mfg. stresses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27,000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0 of 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9310 w/ ideal mfg. stresses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5085" name="TextBox 4"/>
          <p:cNvSpPr txBox="1">
            <a:spLocks noChangeArrowheads="1"/>
          </p:cNvSpPr>
          <p:nvPr/>
        </p:nvSpPr>
        <p:spPr bwMode="auto">
          <a:xfrm>
            <a:off x="5573111" y="2477815"/>
            <a:ext cx="3429000" cy="584691"/>
          </a:xfrm>
          <a:prstGeom prst="rect">
            <a:avLst/>
          </a:prstGeom>
          <a:noFill/>
          <a:ln w="9525">
            <a:noFill/>
            <a:miter lim="800000"/>
            <a:headEnd/>
            <a:tailEnd/>
          </a:ln>
        </p:spPr>
        <p:txBody>
          <a:bodyPr wrap="square" lIns="91358" tIns="45678" rIns="91358" bIns="45678">
            <a:spAutoFit/>
          </a:bodyPr>
          <a:lstStyle/>
          <a:p>
            <a:pPr>
              <a:tabLst>
                <a:tab pos="231775" algn="l"/>
              </a:tabLst>
            </a:pPr>
            <a:r>
              <a:rPr lang="en-US" sz="1600" dirty="0">
                <a:solidFill>
                  <a:srgbClr val="254061"/>
                </a:solidFill>
                <a:latin typeface="+mj-lt"/>
                <a:cs typeface="Calibri" panose="020F0502020204030204" pitchFamily="34" charset="0"/>
              </a:rPr>
              <a:t>*	</a:t>
            </a:r>
            <a:r>
              <a:rPr lang="en-US" sz="1600" dirty="0">
                <a:latin typeface="+mj-lt"/>
                <a:cs typeface="Calibri" panose="020F0502020204030204" pitchFamily="34" charset="0"/>
              </a:rPr>
              <a:t>ideal + abusive grinding</a:t>
            </a:r>
          </a:p>
          <a:p>
            <a:pPr>
              <a:tabLst>
                <a:tab pos="231775" algn="l"/>
              </a:tabLst>
            </a:pPr>
            <a:r>
              <a:rPr lang="en-US" sz="1600" dirty="0">
                <a:latin typeface="+mj-lt"/>
                <a:cs typeface="Calibri" panose="020F0502020204030204" pitchFamily="34" charset="0"/>
              </a:rPr>
              <a:t>**	Probabilistic Structural Analysis</a:t>
            </a:r>
          </a:p>
        </p:txBody>
      </p:sp>
      <p:sp>
        <p:nvSpPr>
          <p:cNvPr id="5" name="Title 4"/>
          <p:cNvSpPr>
            <a:spLocks noGrp="1"/>
          </p:cNvSpPr>
          <p:nvPr>
            <p:ph type="title"/>
          </p:nvPr>
        </p:nvSpPr>
        <p:spPr>
          <a:xfrm>
            <a:off x="292608" y="246888"/>
            <a:ext cx="7128918" cy="461665"/>
          </a:xfrm>
        </p:spPr>
        <p:txBody>
          <a:bodyPr/>
          <a:lstStyle/>
          <a:p>
            <a:r>
              <a:rPr lang="en-US" dirty="0"/>
              <a:t>Analysis Results</a:t>
            </a:r>
          </a:p>
        </p:txBody>
      </p:sp>
      <p:sp>
        <p:nvSpPr>
          <p:cNvPr id="3" name="Content Placeholder 2"/>
          <p:cNvSpPr>
            <a:spLocks noGrp="1"/>
          </p:cNvSpPr>
          <p:nvPr>
            <p:ph idx="1"/>
          </p:nvPr>
        </p:nvSpPr>
        <p:spPr>
          <a:xfrm>
            <a:off x="457200" y="4509672"/>
            <a:ext cx="8229600" cy="1800493"/>
          </a:xfrm>
        </p:spPr>
        <p:txBody>
          <a:bodyPr>
            <a:spAutoFit/>
          </a:bodyPr>
          <a:lstStyle/>
          <a:p>
            <a:r>
              <a:rPr lang="en-US" sz="1600" dirty="0"/>
              <a:t>The results of this analysis clearly showed that the 9310 material was preferred over the 440C in terms of the inner race fracture failure mode.</a:t>
            </a:r>
          </a:p>
          <a:p>
            <a:r>
              <a:rPr lang="en-US" sz="1600" dirty="0"/>
              <a:t>Manufacturing stresses effect for the 440C material was very significant.</a:t>
            </a:r>
          </a:p>
          <a:p>
            <a:r>
              <a:rPr lang="en-US" sz="1600" dirty="0"/>
              <a:t>Material selection has a major impact on reliability.</a:t>
            </a:r>
          </a:p>
          <a:p>
            <a:r>
              <a:rPr lang="en-US" sz="1600" dirty="0"/>
              <a:t>Probabilistic engineering analysis is critical to perform sensitivity analysis and trade studies for material selection and testing.</a:t>
            </a:r>
          </a:p>
        </p:txBody>
      </p:sp>
    </p:spTree>
    <p:extLst>
      <p:ext uri="{BB962C8B-B14F-4D97-AF65-F5344CB8AC3E}">
        <p14:creationId xmlns:p14="http://schemas.microsoft.com/office/powerpoint/2010/main" val="846047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A72C-27BD-4EDC-AB5D-E5E018F5086A}"/>
              </a:ext>
            </a:extLst>
          </p:cNvPr>
          <p:cNvSpPr>
            <a:spLocks noGrp="1"/>
          </p:cNvSpPr>
          <p:nvPr>
            <p:ph type="ctrTitle"/>
          </p:nvPr>
        </p:nvSpPr>
        <p:spPr>
          <a:xfrm>
            <a:off x="491319" y="2515525"/>
            <a:ext cx="8030889" cy="1340432"/>
          </a:xfrm>
        </p:spPr>
        <p:txBody>
          <a:bodyPr/>
          <a:lstStyle/>
          <a:p>
            <a:r>
              <a:rPr lang="en-US" dirty="0"/>
              <a:t>Reliability Prediction</a:t>
            </a:r>
            <a:br>
              <a:rPr lang="en-US" dirty="0"/>
            </a:br>
            <a:r>
              <a:rPr lang="en-US" dirty="0"/>
              <a:t>Based on Operational Data Using Failure Models</a:t>
            </a:r>
          </a:p>
        </p:txBody>
      </p:sp>
    </p:spTree>
    <p:extLst>
      <p:ext uri="{BB962C8B-B14F-4D97-AF65-F5344CB8AC3E}">
        <p14:creationId xmlns:p14="http://schemas.microsoft.com/office/powerpoint/2010/main" val="3464852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High Pressure Fuel Turbo-Pump (HPFTP) </a:t>
            </a:r>
            <a:br>
              <a:rPr lang="en-US" dirty="0"/>
            </a:br>
            <a:r>
              <a:rPr lang="en-US" dirty="0"/>
              <a:t>First Stage Turbine Blade Example</a:t>
            </a:r>
          </a:p>
        </p:txBody>
      </p:sp>
      <p:sp>
        <p:nvSpPr>
          <p:cNvPr id="4" name="Content Placeholder 3"/>
          <p:cNvSpPr>
            <a:spLocks noGrp="1"/>
          </p:cNvSpPr>
          <p:nvPr>
            <p:ph idx="1"/>
          </p:nvPr>
        </p:nvSpPr>
        <p:spPr/>
        <p:txBody>
          <a:bodyPr/>
          <a:lstStyle/>
          <a:p>
            <a:r>
              <a:rPr lang="en-US" dirty="0"/>
              <a:t>During the inspection of the High Pressure Fuel Turbo-pump (HPFTP) Turbine blades of the Space Shuttle Main Engine (SSME) cracks were found in the </a:t>
            </a:r>
            <a:r>
              <a:rPr lang="en-US" dirty="0">
                <a:solidFill>
                  <a:schemeClr val="accent2"/>
                </a:solidFill>
              </a:rPr>
              <a:t>blade firtree area</a:t>
            </a:r>
            <a:r>
              <a:rPr lang="en-US" dirty="0"/>
              <a:t>. As a result, a study was formulated to determine the Space Shuttle flight risk due to a HPFTP first stage turbine blade failure.</a:t>
            </a:r>
          </a:p>
        </p:txBody>
      </p:sp>
      <p:pic>
        <p:nvPicPr>
          <p:cNvPr id="204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320" y="3170136"/>
            <a:ext cx="2331199" cy="16736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303" y="3362333"/>
            <a:ext cx="4248150" cy="292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51751" y="3236247"/>
            <a:ext cx="1192790" cy="461580"/>
          </a:xfrm>
          <a:prstGeom prst="rect">
            <a:avLst/>
          </a:prstGeom>
          <a:noFill/>
        </p:spPr>
        <p:txBody>
          <a:bodyPr wrap="none" lIns="91358" tIns="45678" rIns="91358" bIns="45678" rtlCol="0">
            <a:spAutoFit/>
          </a:bodyPr>
          <a:lstStyle/>
          <a:p>
            <a:r>
              <a:rPr lang="en-US" sz="2400" b="1" dirty="0"/>
              <a:t>HPFTP</a:t>
            </a:r>
          </a:p>
        </p:txBody>
      </p:sp>
    </p:spTree>
    <p:extLst>
      <p:ext uri="{BB962C8B-B14F-4D97-AF65-F5344CB8AC3E}">
        <p14:creationId xmlns:p14="http://schemas.microsoft.com/office/powerpoint/2010/main" val="3751664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HPFTP Turbine Blade Example</a:t>
            </a:r>
          </a:p>
        </p:txBody>
      </p:sp>
      <p:sp>
        <p:nvSpPr>
          <p:cNvPr id="3" name="Content Placeholder 2"/>
          <p:cNvSpPr>
            <a:spLocks noGrp="1"/>
          </p:cNvSpPr>
          <p:nvPr>
            <p:ph idx="1"/>
          </p:nvPr>
        </p:nvSpPr>
        <p:spPr/>
        <p:txBody>
          <a:bodyPr/>
          <a:lstStyle/>
          <a:p>
            <a:pPr marL="0" indent="0">
              <a:buNone/>
            </a:pPr>
            <a:r>
              <a:rPr lang="en-US" b="1" i="1" dirty="0">
                <a:solidFill>
                  <a:schemeClr val="accent2"/>
                </a:solidFill>
              </a:rPr>
              <a:t>Background</a:t>
            </a:r>
          </a:p>
          <a:p>
            <a:r>
              <a:rPr lang="en-US" dirty="0"/>
              <a:t>A crack was found in a first stage turbine blade in HPFTP development unit 2423 during dye penetrant inspection 1/19/96.</a:t>
            </a:r>
          </a:p>
          <a:p>
            <a:r>
              <a:rPr lang="en-US" dirty="0"/>
              <a:t>The subject blade had accumulated 20 starts and 9,826 seconds of operation. </a:t>
            </a:r>
          </a:p>
          <a:p>
            <a:r>
              <a:rPr lang="en-US" dirty="0"/>
              <a:t>A total of 34 blade sets of the current configuration have been dye penetrant inspected, with no other crack being found. </a:t>
            </a:r>
          </a:p>
          <a:p>
            <a:r>
              <a:rPr lang="en-US" dirty="0"/>
              <a:t>Metallurgical evaluation of the blade showed:</a:t>
            </a:r>
          </a:p>
          <a:p>
            <a:pPr lvl="1"/>
            <a:r>
              <a:rPr lang="en-US" dirty="0"/>
              <a:t>Fracture is hydrogen-assisted cracking.      </a:t>
            </a:r>
          </a:p>
          <a:p>
            <a:pPr lvl="1"/>
            <a:r>
              <a:rPr lang="en-US" dirty="0"/>
              <a:t>Fracture origin approximately in middle of bottom firtree lobe </a:t>
            </a:r>
            <a:r>
              <a:rPr lang="en-US" dirty="0">
                <a:sym typeface="Symbol" panose="05050102010706020507" pitchFamily="18" charset="2"/>
              </a:rPr>
              <a:t> </a:t>
            </a:r>
            <a:r>
              <a:rPr lang="en-US" dirty="0"/>
              <a:t>starting on pressure side.</a:t>
            </a:r>
          </a:p>
          <a:p>
            <a:pPr lvl="1"/>
            <a:r>
              <a:rPr lang="en-US" dirty="0"/>
              <a:t>No clear evidence of crack progression.</a:t>
            </a:r>
          </a:p>
        </p:txBody>
      </p:sp>
    </p:spTree>
    <p:extLst>
      <p:ext uri="{BB962C8B-B14F-4D97-AF65-F5344CB8AC3E}">
        <p14:creationId xmlns:p14="http://schemas.microsoft.com/office/powerpoint/2010/main" val="2064368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73" r="9184"/>
          <a:stretch/>
        </p:blipFill>
        <p:spPr bwMode="auto">
          <a:xfrm>
            <a:off x="3179927" y="1629182"/>
            <a:ext cx="5462085" cy="466219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 y="996286"/>
            <a:ext cx="2715905" cy="5486400"/>
          </a:xfrm>
          <a:prstGeom prst="rect">
            <a:avLst/>
          </a:prstGeom>
          <a:gradFill flip="none" rotWithShape="1">
            <a:gsLst>
              <a:gs pos="0">
                <a:schemeClr val="bg1">
                  <a:lumMod val="65000"/>
                </a:schemeClr>
              </a:gs>
              <a:gs pos="24000">
                <a:schemeClr val="bg1">
                  <a:lumMod val="75000"/>
                </a:schemeClr>
              </a:gs>
              <a:gs pos="100000">
                <a:schemeClr val="bg1"/>
              </a:gs>
            </a:gsLst>
            <a:lin ang="5400000" scaled="1"/>
            <a:tileRect/>
          </a:gradFill>
          <a:ln>
            <a:noFill/>
          </a:ln>
        </p:spPr>
        <p:txBody>
          <a:bodyPr wrap="square" lIns="182880" tIns="274320" rIns="182880">
            <a:noAutofit/>
          </a:bodyPr>
          <a:lstStyle/>
          <a:p>
            <a:pPr algn="ctr">
              <a:spcBef>
                <a:spcPts val="600"/>
              </a:spcBef>
              <a:spcAft>
                <a:spcPts val="1200"/>
              </a:spcAft>
            </a:pPr>
            <a:r>
              <a:rPr lang="en-US" sz="2800" dirty="0">
                <a:solidFill>
                  <a:schemeClr val="bg1"/>
                </a:solidFill>
                <a:cs typeface="Calibri" panose="020F0502020204030204" pitchFamily="34" charset="0"/>
              </a:rPr>
              <a:t>Assumptions</a:t>
            </a:r>
            <a:endParaRPr lang="en-US" dirty="0">
              <a:solidFill>
                <a:schemeClr val="bg1"/>
              </a:solidFill>
              <a:cs typeface="Calibri" panose="020F0502020204030204" pitchFamily="34" charset="0"/>
            </a:endParaRPr>
          </a:p>
          <a:p>
            <a:pPr marL="288925" indent="-228600">
              <a:spcAft>
                <a:spcPts val="600"/>
              </a:spcAft>
              <a:buSzPct val="90000"/>
              <a:buFont typeface="Calibri" panose="020F0502020204030204" pitchFamily="34" charset="0"/>
              <a:buChar char="•"/>
            </a:pPr>
            <a:r>
              <a:rPr lang="en-US" dirty="0">
                <a:solidFill>
                  <a:schemeClr val="tx1">
                    <a:lumMod val="75000"/>
                    <a:lumOff val="25000"/>
                  </a:schemeClr>
                </a:solidFill>
                <a:cs typeface="Calibri" panose="020F0502020204030204" pitchFamily="34" charset="0"/>
              </a:rPr>
              <a:t>A crack in a </a:t>
            </a:r>
            <a:br>
              <a:rPr lang="en-US" dirty="0">
                <a:solidFill>
                  <a:schemeClr val="tx1">
                    <a:lumMod val="75000"/>
                    <a:lumOff val="25000"/>
                  </a:schemeClr>
                </a:solidFill>
                <a:cs typeface="Calibri" panose="020F0502020204030204" pitchFamily="34" charset="0"/>
              </a:rPr>
            </a:br>
            <a:r>
              <a:rPr lang="en-US" dirty="0">
                <a:solidFill>
                  <a:schemeClr val="tx1">
                    <a:lumMod val="75000"/>
                    <a:lumOff val="25000"/>
                  </a:schemeClr>
                </a:solidFill>
                <a:cs typeface="Calibri" panose="020F0502020204030204" pitchFamily="34" charset="0"/>
              </a:rPr>
              <a:t>blade is a failure.</a:t>
            </a:r>
          </a:p>
          <a:p>
            <a:pPr marL="288925" indent="-228600">
              <a:spcAft>
                <a:spcPts val="600"/>
              </a:spcAft>
              <a:buSzPct val="90000"/>
              <a:buFont typeface="Calibri" panose="020F0502020204030204" pitchFamily="34" charset="0"/>
              <a:buChar char="•"/>
            </a:pPr>
            <a:r>
              <a:rPr lang="en-US" dirty="0">
                <a:solidFill>
                  <a:schemeClr val="tx1">
                    <a:lumMod val="75000"/>
                    <a:lumOff val="25000"/>
                  </a:schemeClr>
                </a:solidFill>
                <a:cs typeface="Calibri" panose="020F0502020204030204" pitchFamily="34" charset="0"/>
              </a:rPr>
              <a:t>Only last dye penetrant inspection times are used </a:t>
            </a:r>
            <a:br>
              <a:rPr lang="en-US" dirty="0">
                <a:solidFill>
                  <a:schemeClr val="tx1">
                    <a:lumMod val="75000"/>
                    <a:lumOff val="25000"/>
                  </a:schemeClr>
                </a:solidFill>
                <a:cs typeface="Calibri" panose="020F0502020204030204" pitchFamily="34" charset="0"/>
              </a:rPr>
            </a:br>
            <a:r>
              <a:rPr lang="en-US" dirty="0">
                <a:solidFill>
                  <a:schemeClr val="tx1">
                    <a:lumMod val="75000"/>
                    <a:lumOff val="25000"/>
                  </a:schemeClr>
                </a:solidFill>
                <a:cs typeface="Calibri" panose="020F0502020204030204" pitchFamily="34" charset="0"/>
              </a:rPr>
              <a:t>(34 sets).</a:t>
            </a:r>
          </a:p>
          <a:p>
            <a:pPr marL="288925" indent="-228600">
              <a:spcAft>
                <a:spcPts val="600"/>
              </a:spcAft>
              <a:buSzPct val="90000"/>
              <a:buFont typeface="Calibri" panose="020F0502020204030204" pitchFamily="34" charset="0"/>
              <a:buChar char="•"/>
            </a:pPr>
            <a:r>
              <a:rPr lang="en-US" dirty="0">
                <a:solidFill>
                  <a:schemeClr val="tx1">
                    <a:lumMod val="75000"/>
                    <a:lumOff val="25000"/>
                  </a:schemeClr>
                </a:solidFill>
                <a:cs typeface="Calibri" panose="020F0502020204030204" pitchFamily="34" charset="0"/>
              </a:rPr>
              <a:t>One failure (crack) at 20 starts and 9,826 seconds.</a:t>
            </a:r>
          </a:p>
        </p:txBody>
      </p:sp>
      <p:sp>
        <p:nvSpPr>
          <p:cNvPr id="3" name="Title 2"/>
          <p:cNvSpPr>
            <a:spLocks noGrp="1"/>
          </p:cNvSpPr>
          <p:nvPr>
            <p:ph type="title"/>
          </p:nvPr>
        </p:nvSpPr>
        <p:spPr/>
        <p:txBody>
          <a:bodyPr/>
          <a:lstStyle/>
          <a:p>
            <a:r>
              <a:rPr lang="en-US" sz="2400" dirty="0"/>
              <a:t>HPFTP Turbine Blade Example </a:t>
            </a:r>
          </a:p>
        </p:txBody>
      </p:sp>
      <p:sp>
        <p:nvSpPr>
          <p:cNvPr id="4" name="Rectangle 3">
            <a:extLst>
              <a:ext uri="{FF2B5EF4-FFF2-40B4-BE49-F238E27FC236}">
                <a16:creationId xmlns:a16="http://schemas.microsoft.com/office/drawing/2014/main" id="{ABEFD7EC-99C5-41AD-B030-2C4792058CB5}"/>
              </a:ext>
            </a:extLst>
          </p:cNvPr>
          <p:cNvSpPr/>
          <p:nvPr/>
        </p:nvSpPr>
        <p:spPr>
          <a:xfrm>
            <a:off x="3152158" y="1212113"/>
            <a:ext cx="3549370" cy="400110"/>
          </a:xfrm>
          <a:prstGeom prst="rect">
            <a:avLst/>
          </a:prstGeom>
        </p:spPr>
        <p:txBody>
          <a:bodyPr wrap="none">
            <a:spAutoFit/>
          </a:bodyPr>
          <a:lstStyle/>
          <a:p>
            <a:pPr algn="ctr"/>
            <a:r>
              <a:rPr lang="en-US" sz="2000" b="1" i="1" dirty="0">
                <a:solidFill>
                  <a:schemeClr val="accent2"/>
                </a:solidFill>
              </a:rPr>
              <a:t>Assumptions and Database</a:t>
            </a:r>
          </a:p>
        </p:txBody>
      </p:sp>
    </p:spTree>
    <p:extLst>
      <p:ext uri="{BB962C8B-B14F-4D97-AF65-F5344CB8AC3E}">
        <p14:creationId xmlns:p14="http://schemas.microsoft.com/office/powerpoint/2010/main" val="1337061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5" t="6432" r="2405" b="11025"/>
          <a:stretch/>
        </p:blipFill>
        <p:spPr bwMode="auto">
          <a:xfrm>
            <a:off x="286601" y="1514902"/>
            <a:ext cx="6277970" cy="2893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33864" y="1857228"/>
            <a:ext cx="2514600" cy="2020981"/>
          </a:xfrm>
          <a:prstGeom prst="rect">
            <a:avLst/>
          </a:prstGeom>
          <a:noFill/>
        </p:spPr>
        <p:txBody>
          <a:bodyPr wrap="square" lIns="91358" tIns="45678" rIns="91358" bIns="45678" rtlCol="0">
            <a:spAutoFit/>
          </a:bodyPr>
          <a:lstStyle/>
          <a:p>
            <a:pPr>
              <a:spcBef>
                <a:spcPts val="432"/>
              </a:spcBef>
              <a:buSzPct val="90000"/>
            </a:pPr>
            <a:r>
              <a:rPr lang="en-US" sz="1600" dirty="0">
                <a:latin typeface="+mj-lt"/>
                <a:cs typeface="Calibri" panose="020F0502020204030204" pitchFamily="34" charset="0"/>
              </a:rPr>
              <a:t>The starts and run time for the three pumps:</a:t>
            </a:r>
          </a:p>
          <a:p>
            <a:pPr marL="225425" lvl="1">
              <a:spcBef>
                <a:spcPts val="432"/>
              </a:spcBef>
            </a:pPr>
            <a:r>
              <a:rPr lang="en-US" sz="1600" dirty="0">
                <a:latin typeface="+mj-lt"/>
                <a:cs typeface="Calibri" panose="020F0502020204030204" pitchFamily="34" charset="0"/>
              </a:rPr>
              <a:t>2 STARTS / 817 SEC</a:t>
            </a:r>
          </a:p>
          <a:p>
            <a:pPr marL="225425" lvl="1">
              <a:spcBef>
                <a:spcPts val="432"/>
              </a:spcBef>
            </a:pPr>
            <a:r>
              <a:rPr lang="en-US" sz="1600" dirty="0">
                <a:latin typeface="+mj-lt"/>
                <a:cs typeface="Calibri" panose="020F0502020204030204" pitchFamily="34" charset="0"/>
              </a:rPr>
              <a:t>2 STARTS / 780 SEC</a:t>
            </a:r>
          </a:p>
          <a:p>
            <a:pPr marL="225425" lvl="1">
              <a:spcBef>
                <a:spcPts val="432"/>
              </a:spcBef>
            </a:pPr>
            <a:r>
              <a:rPr lang="en-US" sz="1600" dirty="0">
                <a:latin typeface="+mj-lt"/>
                <a:cs typeface="Calibri" panose="020F0502020204030204" pitchFamily="34" charset="0"/>
              </a:rPr>
              <a:t>4 STARTS / 1856 SEC</a:t>
            </a:r>
          </a:p>
          <a:p>
            <a:pPr>
              <a:spcBef>
                <a:spcPts val="432"/>
              </a:spcBef>
            </a:pPr>
            <a:r>
              <a:rPr lang="en-US" sz="1600" i="1" dirty="0">
                <a:solidFill>
                  <a:srgbClr val="0070C0"/>
                </a:solidFill>
                <a:latin typeface="+mj-lt"/>
                <a:cs typeface="Calibri" panose="020F0502020204030204" pitchFamily="34" charset="0"/>
              </a:rPr>
              <a:t>Weibull model was used for reliability predictions.</a:t>
            </a:r>
          </a:p>
        </p:txBody>
      </p:sp>
      <p:sp>
        <p:nvSpPr>
          <p:cNvPr id="4" name="Title 3"/>
          <p:cNvSpPr>
            <a:spLocks noGrp="1"/>
          </p:cNvSpPr>
          <p:nvPr>
            <p:ph type="title"/>
          </p:nvPr>
        </p:nvSpPr>
        <p:spPr/>
        <p:txBody>
          <a:bodyPr/>
          <a:lstStyle/>
          <a:p>
            <a:r>
              <a:rPr lang="en-US" dirty="0"/>
              <a:t>HPFTP Turbine Blade Example </a:t>
            </a:r>
          </a:p>
        </p:txBody>
      </p:sp>
      <p:sp>
        <p:nvSpPr>
          <p:cNvPr id="3" name="Content Placeholder 2"/>
          <p:cNvSpPr>
            <a:spLocks noGrp="1"/>
          </p:cNvSpPr>
          <p:nvPr>
            <p:ph idx="1"/>
          </p:nvPr>
        </p:nvSpPr>
        <p:spPr>
          <a:xfrm>
            <a:off x="320202" y="4572001"/>
            <a:ext cx="8229600" cy="1567812"/>
          </a:xfrm>
        </p:spPr>
        <p:txBody>
          <a:bodyPr/>
          <a:lstStyle/>
          <a:p>
            <a:pPr marL="0" indent="0">
              <a:buNone/>
            </a:pPr>
            <a:r>
              <a:rPr lang="en-US" b="1" i="1" dirty="0">
                <a:solidFill>
                  <a:schemeClr val="accent2"/>
                </a:solidFill>
              </a:rPr>
              <a:t>Concluding Remarks</a:t>
            </a:r>
          </a:p>
          <a:p>
            <a:r>
              <a:rPr lang="en-US" sz="1800" dirty="0"/>
              <a:t>Manufacturing records review for the flight set showed no discrepancies.</a:t>
            </a:r>
          </a:p>
          <a:p>
            <a:r>
              <a:rPr lang="en-US" sz="1800" dirty="0"/>
              <a:t>Fleet leader blade set with 22,241 seconds and 46 tests.</a:t>
            </a:r>
          </a:p>
          <a:p>
            <a:r>
              <a:rPr lang="en-US" sz="1800" dirty="0"/>
              <a:t>53 blade sets were tested greater than the flight units.</a:t>
            </a:r>
          </a:p>
          <a:p>
            <a:r>
              <a:rPr lang="en-US" sz="1800" dirty="0"/>
              <a:t>Flight reliability was assessed and risk was accepted by Shuttle program.</a:t>
            </a:r>
          </a:p>
        </p:txBody>
      </p:sp>
      <p:sp>
        <p:nvSpPr>
          <p:cNvPr id="2" name="Rectangle 1">
            <a:extLst>
              <a:ext uri="{FF2B5EF4-FFF2-40B4-BE49-F238E27FC236}">
                <a16:creationId xmlns:a16="http://schemas.microsoft.com/office/drawing/2014/main" id="{6B03B043-C31F-4B1B-B463-A3047E717DAE}"/>
              </a:ext>
            </a:extLst>
          </p:cNvPr>
          <p:cNvSpPr/>
          <p:nvPr/>
        </p:nvSpPr>
        <p:spPr>
          <a:xfrm>
            <a:off x="320202" y="1080624"/>
            <a:ext cx="2236510" cy="400110"/>
          </a:xfrm>
          <a:prstGeom prst="rect">
            <a:avLst/>
          </a:prstGeom>
        </p:spPr>
        <p:txBody>
          <a:bodyPr wrap="none">
            <a:spAutoFit/>
          </a:bodyPr>
          <a:lstStyle/>
          <a:p>
            <a:r>
              <a:rPr lang="en-US" sz="2000" b="1" i="1" dirty="0">
                <a:solidFill>
                  <a:schemeClr val="accent2"/>
                </a:solidFill>
              </a:rPr>
              <a:t>Analysis Results</a:t>
            </a:r>
          </a:p>
        </p:txBody>
      </p:sp>
    </p:spTree>
    <p:extLst>
      <p:ext uri="{BB962C8B-B14F-4D97-AF65-F5344CB8AC3E}">
        <p14:creationId xmlns:p14="http://schemas.microsoft.com/office/powerpoint/2010/main" val="4090413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92608" y="62222"/>
            <a:ext cx="7128918" cy="830997"/>
          </a:xfrm>
        </p:spPr>
        <p:txBody>
          <a:bodyPr/>
          <a:lstStyle/>
          <a:p>
            <a:r>
              <a:rPr lang="en-US" dirty="0"/>
              <a:t>Reliability Prediction </a:t>
            </a:r>
            <a:br>
              <a:rPr lang="en-US" dirty="0"/>
            </a:br>
            <a:r>
              <a:rPr lang="en-US" dirty="0"/>
              <a:t>Advantages</a:t>
            </a:r>
          </a:p>
        </p:txBody>
      </p:sp>
      <p:sp>
        <p:nvSpPr>
          <p:cNvPr id="2" name="Content Placeholder 1"/>
          <p:cNvSpPr>
            <a:spLocks noGrp="1"/>
          </p:cNvSpPr>
          <p:nvPr>
            <p:ph idx="1"/>
          </p:nvPr>
        </p:nvSpPr>
        <p:spPr>
          <a:xfrm>
            <a:off x="457200" y="1083616"/>
            <a:ext cx="8229600" cy="5489462"/>
          </a:xfrm>
        </p:spPr>
        <p:txBody>
          <a:bodyPr/>
          <a:lstStyle/>
          <a:p>
            <a:pPr marL="0" indent="0">
              <a:buNone/>
            </a:pPr>
            <a:r>
              <a:rPr lang="en-US" altLang="en-US" b="1" i="1" dirty="0">
                <a:solidFill>
                  <a:schemeClr val="accent2"/>
                </a:solidFill>
              </a:rPr>
              <a:t>Main Advantages</a:t>
            </a:r>
          </a:p>
          <a:p>
            <a:r>
              <a:rPr lang="en-US" altLang="en-US" sz="1800" dirty="0"/>
              <a:t>Allows the analyst to quantitatively and statistically analyze the relative reliability during the design or operational phase. </a:t>
            </a:r>
          </a:p>
          <a:p>
            <a:r>
              <a:rPr lang="en-US" altLang="en-US" sz="1800" dirty="0"/>
              <a:t>Can aid in determining the resource allocation during the test and evaluation phase.</a:t>
            </a:r>
          </a:p>
          <a:p>
            <a:r>
              <a:rPr lang="en-US" altLang="en-US" sz="1800" dirty="0"/>
              <a:t>Provides a means to quantify the uncertainty of design variables and their impact on reliability and risk.</a:t>
            </a:r>
          </a:p>
          <a:p>
            <a:r>
              <a:rPr lang="en-US" altLang="en-US" sz="1800" dirty="0"/>
              <a:t>Identifies regions of high risk in a design.</a:t>
            </a:r>
          </a:p>
          <a:p>
            <a:r>
              <a:rPr lang="en-US" altLang="en-US" sz="1800" dirty="0"/>
              <a:t>Provides a means to compare competing designs.</a:t>
            </a:r>
          </a:p>
          <a:p>
            <a:r>
              <a:rPr lang="en-US" altLang="en-US" sz="1800" dirty="0"/>
              <a:t>Can reduce unnecessary conservatism.</a:t>
            </a:r>
          </a:p>
          <a:p>
            <a:pPr>
              <a:spcBef>
                <a:spcPts val="600"/>
              </a:spcBef>
            </a:pPr>
            <a:r>
              <a:rPr lang="en-US" sz="1800" dirty="0"/>
              <a:t>Estimates of the failure rates of components generated by reliability predictions are critical input to safety, maintainability, supportability, and cost. </a:t>
            </a:r>
          </a:p>
          <a:p>
            <a:pPr>
              <a:spcBef>
                <a:spcPts val="600"/>
              </a:spcBef>
            </a:pPr>
            <a:r>
              <a:rPr lang="en-US" sz="1800" dirty="0"/>
              <a:t>Reliability predictions are also the main source of data for Probabilistic Risk Assessments (PRAs).</a:t>
            </a:r>
          </a:p>
          <a:p>
            <a:endParaRPr lang="en-US" altLang="en-US" dirty="0"/>
          </a:p>
          <a:p>
            <a:pPr lvl="3"/>
            <a:endParaRPr lang="en-US" altLang="en-US" dirty="0"/>
          </a:p>
          <a:p>
            <a:endParaRPr lang="en-US" dirty="0"/>
          </a:p>
        </p:txBody>
      </p:sp>
    </p:spTree>
    <p:extLst>
      <p:ext uri="{BB962C8B-B14F-4D97-AF65-F5344CB8AC3E}">
        <p14:creationId xmlns:p14="http://schemas.microsoft.com/office/powerpoint/2010/main" val="2968980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Reliability Prediction</a:t>
            </a:r>
            <a:br>
              <a:rPr lang="en-US" dirty="0"/>
            </a:br>
            <a:r>
              <a:rPr lang="en-US" dirty="0"/>
              <a:t>Limitations</a:t>
            </a:r>
          </a:p>
        </p:txBody>
      </p:sp>
      <p:sp>
        <p:nvSpPr>
          <p:cNvPr id="2" name="Content Placeholder 1"/>
          <p:cNvSpPr>
            <a:spLocks noGrp="1"/>
          </p:cNvSpPr>
          <p:nvPr>
            <p:ph idx="1"/>
          </p:nvPr>
        </p:nvSpPr>
        <p:spPr/>
        <p:txBody>
          <a:bodyPr/>
          <a:lstStyle/>
          <a:p>
            <a:pPr marL="0" indent="0">
              <a:buNone/>
            </a:pPr>
            <a:r>
              <a:rPr lang="en-US" altLang="en-US" b="1" i="1" dirty="0">
                <a:solidFill>
                  <a:schemeClr val="accent2"/>
                </a:solidFill>
              </a:rPr>
              <a:t>Main Limitations</a:t>
            </a:r>
          </a:p>
          <a:p>
            <a:r>
              <a:rPr lang="en-US" altLang="en-US" dirty="0"/>
              <a:t>Reliability prediction can be resource intensive.</a:t>
            </a:r>
          </a:p>
          <a:p>
            <a:r>
              <a:rPr lang="en-US" altLang="en-US" dirty="0"/>
              <a:t>The analyst must have knowledge of engineering disciplines and experience in probability and statistics.</a:t>
            </a:r>
          </a:p>
          <a:p>
            <a:r>
              <a:rPr lang="en-US" altLang="en-US" dirty="0"/>
              <a:t>For reliability predictions using historical population, data used must be very close to the as-planned design population to be viable. Extrapolation between populations can render the technique nonviable.</a:t>
            </a:r>
          </a:p>
          <a:p>
            <a:r>
              <a:rPr lang="en-US" altLang="en-US" dirty="0"/>
              <a:t>For physics-based reliability predictions, it may be difficult to get an accurate and detailed description of failure modes, failure mechanisms, and acting loads and environments (i.e., determining the density functions of the random variables in the load and capability transfer functions). </a:t>
            </a:r>
          </a:p>
          <a:p>
            <a:pPr lvl="2"/>
            <a:endParaRPr lang="en-US" altLang="en-US" dirty="0"/>
          </a:p>
          <a:p>
            <a:endParaRPr lang="en-US" dirty="0"/>
          </a:p>
        </p:txBody>
      </p:sp>
    </p:spTree>
    <p:extLst>
      <p:ext uri="{BB962C8B-B14F-4D97-AF65-F5344CB8AC3E}">
        <p14:creationId xmlns:p14="http://schemas.microsoft.com/office/powerpoint/2010/main" val="131948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a:spLocks noGrp="1"/>
          </p:cNvSpPr>
          <p:nvPr>
            <p:ph type="title"/>
          </p:nvPr>
        </p:nvSpPr>
        <p:spPr>
          <a:xfrm>
            <a:off x="292608" y="246888"/>
            <a:ext cx="7128918" cy="461665"/>
          </a:xfrm>
        </p:spPr>
        <p:txBody>
          <a:bodyPr/>
          <a:lstStyle/>
          <a:p>
            <a:pPr lvl="0"/>
            <a:r>
              <a:rPr lang="en-US" dirty="0"/>
              <a:t>Definitions</a:t>
            </a:r>
          </a:p>
        </p:txBody>
      </p:sp>
      <p:sp>
        <p:nvSpPr>
          <p:cNvPr id="7" name="Content Placeholder 6">
            <a:extLst>
              <a:ext uri="{FF2B5EF4-FFF2-40B4-BE49-F238E27FC236}">
                <a16:creationId xmlns:a16="http://schemas.microsoft.com/office/drawing/2014/main" id="{27CC702A-071A-48CF-A37B-B6B39CE18DE3}"/>
              </a:ext>
            </a:extLst>
          </p:cNvPr>
          <p:cNvSpPr>
            <a:spLocks noGrp="1"/>
          </p:cNvSpPr>
          <p:nvPr>
            <p:ph idx="1"/>
          </p:nvPr>
        </p:nvSpPr>
        <p:spPr>
          <a:xfrm>
            <a:off x="298571" y="1210223"/>
            <a:ext cx="8546858" cy="5331253"/>
          </a:xfrm>
        </p:spPr>
        <p:txBody>
          <a:bodyPr/>
          <a:lstStyle/>
          <a:p>
            <a:r>
              <a:rPr lang="en-US" sz="1600" b="1" dirty="0">
                <a:solidFill>
                  <a:schemeClr val="accent2"/>
                </a:solidFill>
              </a:rPr>
              <a:t>Reliability Engineering </a:t>
            </a:r>
            <a:r>
              <a:rPr lang="en-US" sz="1600" dirty="0"/>
              <a:t>is the engineering discipline that deals with how to design, produce, ensure, and assure reliable products to meet pre-defined product functional requirements. </a:t>
            </a:r>
          </a:p>
          <a:p>
            <a:r>
              <a:rPr lang="en-US" sz="1600" b="1" dirty="0">
                <a:solidFill>
                  <a:schemeClr val="accent2"/>
                </a:solidFill>
              </a:rPr>
              <a:t>Reliability Metric </a:t>
            </a:r>
            <a:r>
              <a:rPr lang="en-US" sz="1600" dirty="0"/>
              <a:t>is the probability that a system or component performs its intended functions under specified operating conditions for a specified period of time. Other measures used: Mean Time Between Failures (MTBF), Mean Time to Failure (MTTF), Safety Factors, and Fault Tolerances, etc.</a:t>
            </a:r>
          </a:p>
          <a:p>
            <a:r>
              <a:rPr lang="en-US" sz="1600" b="1" dirty="0">
                <a:solidFill>
                  <a:schemeClr val="accent2"/>
                </a:solidFill>
              </a:rPr>
              <a:t>Operational Reliability Prediction </a:t>
            </a:r>
            <a:r>
              <a:rPr lang="en-US" sz="1600" dirty="0"/>
              <a:t>is the process of quantitatively estimating the mission reliability for a system, subsystem, or component using both </a:t>
            </a:r>
            <a:r>
              <a:rPr lang="en-US" sz="1600" dirty="0">
                <a:solidFill>
                  <a:schemeClr val="accent2"/>
                </a:solidFill>
              </a:rPr>
              <a:t>objective and subjective data</a:t>
            </a:r>
            <a:r>
              <a:rPr lang="en-US" sz="1600" dirty="0"/>
              <a:t>. </a:t>
            </a:r>
          </a:p>
          <a:p>
            <a:r>
              <a:rPr lang="en-US" sz="1600" b="1" dirty="0">
                <a:solidFill>
                  <a:schemeClr val="accent2"/>
                </a:solidFill>
              </a:rPr>
              <a:t>Design Reliability Prediction </a:t>
            </a:r>
            <a:r>
              <a:rPr lang="en-US" sz="1600" dirty="0"/>
              <a:t>is the process of predicting the reliability of a given design based on failure physics using statistical techniques and probabilistic engineering models. </a:t>
            </a:r>
          </a:p>
          <a:p>
            <a:r>
              <a:rPr lang="en-US" sz="1600" b="1" dirty="0">
                <a:solidFill>
                  <a:schemeClr val="accent2"/>
                </a:solidFill>
              </a:rPr>
              <a:t>Process Reliability </a:t>
            </a:r>
            <a:r>
              <a:rPr lang="en-US" sz="1600" dirty="0"/>
              <a:t>is the process of mapping the design drivers in the manufacturing process to identify the process parameters critical to generate the material properties that meet the specs. A high process reliability is achieved by maintaining a uniform, capable, and controlled processes. </a:t>
            </a:r>
          </a:p>
          <a:p>
            <a:r>
              <a:rPr lang="en-US" sz="1600" b="1" dirty="0">
                <a:solidFill>
                  <a:schemeClr val="accent2"/>
                </a:solidFill>
              </a:rPr>
              <a:t>Reliability Demonstration </a:t>
            </a:r>
            <a:r>
              <a:rPr lang="en-US" sz="1600" dirty="0"/>
              <a:t>is the process of quantitatively demonstrating certain reliability level (i.e., comfort level) using </a:t>
            </a:r>
            <a:r>
              <a:rPr lang="en-US" sz="1600" dirty="0">
                <a:solidFill>
                  <a:schemeClr val="accent2"/>
                </a:solidFill>
              </a:rPr>
              <a:t>objective data </a:t>
            </a:r>
            <a:r>
              <a:rPr lang="en-US" sz="1600" dirty="0"/>
              <a:t>at the level intended for demonstration.</a:t>
            </a:r>
          </a:p>
          <a:p>
            <a:endParaRPr lang="en-US" sz="1500" dirty="0"/>
          </a:p>
          <a:p>
            <a:endParaRPr lang="en-US" sz="1500" dirty="0"/>
          </a:p>
          <a:p>
            <a:endParaRPr lang="en-US" sz="1500" dirty="0"/>
          </a:p>
        </p:txBody>
      </p:sp>
    </p:spTree>
    <p:extLst>
      <p:ext uri="{BB962C8B-B14F-4D97-AF65-F5344CB8AC3E}">
        <p14:creationId xmlns:p14="http://schemas.microsoft.com/office/powerpoint/2010/main" val="6457232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096" y="3520624"/>
            <a:ext cx="7754112" cy="403572"/>
          </a:xfrm>
        </p:spPr>
        <p:txBody>
          <a:bodyPr/>
          <a:lstStyle/>
          <a:p>
            <a:r>
              <a:rPr lang="en-US" sz="3200" dirty="0"/>
              <a:t>Reliability Demonstration</a:t>
            </a:r>
          </a:p>
        </p:txBody>
      </p:sp>
      <p:grpSp>
        <p:nvGrpSpPr>
          <p:cNvPr id="3" name="Group 2">
            <a:extLst>
              <a:ext uri="{FF2B5EF4-FFF2-40B4-BE49-F238E27FC236}">
                <a16:creationId xmlns:a16="http://schemas.microsoft.com/office/drawing/2014/main" id="{F34D481C-4B92-4772-B4FD-3E8224F6FF9A}"/>
              </a:ext>
            </a:extLst>
          </p:cNvPr>
          <p:cNvGrpSpPr/>
          <p:nvPr/>
        </p:nvGrpSpPr>
        <p:grpSpPr>
          <a:xfrm>
            <a:off x="3222170" y="492164"/>
            <a:ext cx="5094741" cy="2661576"/>
            <a:chOff x="4744017" y="4246834"/>
            <a:chExt cx="3946432" cy="2169133"/>
          </a:xfrm>
        </p:grpSpPr>
        <p:sp>
          <p:nvSpPr>
            <p:cNvPr id="4" name="Freeform 22">
              <a:extLst>
                <a:ext uri="{FF2B5EF4-FFF2-40B4-BE49-F238E27FC236}">
                  <a16:creationId xmlns:a16="http://schemas.microsoft.com/office/drawing/2014/main" id="{71A527D5-5B15-4BB7-9E29-8239928F7291}"/>
                </a:ext>
              </a:extLst>
            </p:cNvPr>
            <p:cNvSpPr/>
            <p:nvPr/>
          </p:nvSpPr>
          <p:spPr>
            <a:xfrm>
              <a:off x="5162503" y="4598626"/>
              <a:ext cx="3350525" cy="1470184"/>
            </a:xfrm>
            <a:custGeom>
              <a:avLst/>
              <a:gdLst>
                <a:gd name="connsiteX0" fmla="*/ 0 w 3350525"/>
                <a:gd name="connsiteY0" fmla="*/ 1460310 h 1460310"/>
                <a:gd name="connsiteX1" fmla="*/ 696036 w 3350525"/>
                <a:gd name="connsiteY1" fmla="*/ 245660 h 1460310"/>
                <a:gd name="connsiteX2" fmla="*/ 3350525 w 3350525"/>
                <a:gd name="connsiteY2" fmla="*/ 0 h 1460310"/>
                <a:gd name="connsiteX0" fmla="*/ 0 w 3350525"/>
                <a:gd name="connsiteY0" fmla="*/ 1460310 h 1460310"/>
                <a:gd name="connsiteX1" fmla="*/ 696036 w 3350525"/>
                <a:gd name="connsiteY1" fmla="*/ 245660 h 1460310"/>
                <a:gd name="connsiteX2" fmla="*/ 3350525 w 3350525"/>
                <a:gd name="connsiteY2" fmla="*/ 0 h 1460310"/>
                <a:gd name="connsiteX0" fmla="*/ 0 w 3350525"/>
                <a:gd name="connsiteY0" fmla="*/ 1464609 h 1464609"/>
                <a:gd name="connsiteX1" fmla="*/ 696036 w 3350525"/>
                <a:gd name="connsiteY1" fmla="*/ 249959 h 1464609"/>
                <a:gd name="connsiteX2" fmla="*/ 3350525 w 3350525"/>
                <a:gd name="connsiteY2" fmla="*/ 4299 h 1464609"/>
                <a:gd name="connsiteX0" fmla="*/ 0 w 3350525"/>
                <a:gd name="connsiteY0" fmla="*/ 1499231 h 1499231"/>
                <a:gd name="connsiteX1" fmla="*/ 696036 w 3350525"/>
                <a:gd name="connsiteY1" fmla="*/ 284581 h 1499231"/>
                <a:gd name="connsiteX2" fmla="*/ 3350525 w 3350525"/>
                <a:gd name="connsiteY2" fmla="*/ 38921 h 1499231"/>
                <a:gd name="connsiteX0" fmla="*/ 0 w 3350525"/>
                <a:gd name="connsiteY0" fmla="*/ 1496455 h 1496455"/>
                <a:gd name="connsiteX1" fmla="*/ 696036 w 3350525"/>
                <a:gd name="connsiteY1" fmla="*/ 281805 h 1496455"/>
                <a:gd name="connsiteX2" fmla="*/ 3350525 w 3350525"/>
                <a:gd name="connsiteY2" fmla="*/ 36145 h 1496455"/>
                <a:gd name="connsiteX0" fmla="*/ 0 w 3350525"/>
                <a:gd name="connsiteY0" fmla="*/ 1466146 h 1466146"/>
                <a:gd name="connsiteX1" fmla="*/ 696036 w 3350525"/>
                <a:gd name="connsiteY1" fmla="*/ 251496 h 1466146"/>
                <a:gd name="connsiteX2" fmla="*/ 3350525 w 3350525"/>
                <a:gd name="connsiteY2" fmla="*/ 5836 h 1466146"/>
                <a:gd name="connsiteX0" fmla="*/ 0 w 3350525"/>
                <a:gd name="connsiteY0" fmla="*/ 1460510 h 1460510"/>
                <a:gd name="connsiteX1" fmla="*/ 668740 w 3350525"/>
                <a:gd name="connsiteY1" fmla="*/ 293627 h 1460510"/>
                <a:gd name="connsiteX2" fmla="*/ 3350525 w 3350525"/>
                <a:gd name="connsiteY2" fmla="*/ 200 h 1460510"/>
                <a:gd name="connsiteX0" fmla="*/ 0 w 3350525"/>
                <a:gd name="connsiteY0" fmla="*/ 1470184 h 1470184"/>
                <a:gd name="connsiteX1" fmla="*/ 668740 w 3350525"/>
                <a:gd name="connsiteY1" fmla="*/ 303301 h 1470184"/>
                <a:gd name="connsiteX2" fmla="*/ 3350525 w 3350525"/>
                <a:gd name="connsiteY2" fmla="*/ 9874 h 1470184"/>
              </a:gdLst>
              <a:ahLst/>
              <a:cxnLst>
                <a:cxn ang="0">
                  <a:pos x="connsiteX0" y="connsiteY0"/>
                </a:cxn>
                <a:cxn ang="0">
                  <a:pos x="connsiteX1" y="connsiteY1"/>
                </a:cxn>
                <a:cxn ang="0">
                  <a:pos x="connsiteX2" y="connsiteY2"/>
                </a:cxn>
              </a:cxnLst>
              <a:rect l="l" t="t" r="r" b="b"/>
              <a:pathLst>
                <a:path w="3350525" h="1470184">
                  <a:moveTo>
                    <a:pt x="0" y="1470184"/>
                  </a:moveTo>
                  <a:lnTo>
                    <a:pt x="668740" y="303301"/>
                  </a:lnTo>
                  <a:cubicBezTo>
                    <a:pt x="892791" y="-83385"/>
                    <a:pt x="1974375" y="9874"/>
                    <a:pt x="3350525" y="987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79">
              <a:extLst>
                <a:ext uri="{FF2B5EF4-FFF2-40B4-BE49-F238E27FC236}">
                  <a16:creationId xmlns:a16="http://schemas.microsoft.com/office/drawing/2014/main" id="{9D3805B4-B6F8-4D73-85B3-137AD4FA628E}"/>
                </a:ext>
              </a:extLst>
            </p:cNvPr>
            <p:cNvSpPr txBox="1"/>
            <p:nvPr/>
          </p:nvSpPr>
          <p:spPr>
            <a:xfrm rot="16200000">
              <a:off x="4445551" y="5067189"/>
              <a:ext cx="1042089" cy="307777"/>
            </a:xfrm>
            <a:prstGeom prst="rect">
              <a:avLst/>
            </a:prstGeom>
            <a:noFill/>
          </p:spPr>
          <p:txBody>
            <a:bodyPr wrap="square" rtlCol="0">
              <a:spAutoFit/>
            </a:bodyPr>
            <a:lstStyle/>
            <a:p>
              <a:pPr algn="ctr" fontAlgn="base"/>
              <a:r>
                <a:rPr lang="en-US" sz="1400" dirty="0">
                  <a:solidFill>
                    <a:schemeClr val="tx1">
                      <a:lumMod val="75000"/>
                      <a:lumOff val="25000"/>
                    </a:schemeClr>
                  </a:solidFill>
                  <a:ea typeface="Times New Roman" panose="02020603050405020304" pitchFamily="18" charset="0"/>
                  <a:cs typeface="Calibri" panose="020F0502020204030204" pitchFamily="34" charset="0"/>
                </a:rPr>
                <a:t>Reliability</a:t>
              </a:r>
              <a:endParaRPr lang="en-US" sz="1100" dirty="0">
                <a:solidFill>
                  <a:schemeClr val="tx1">
                    <a:lumMod val="75000"/>
                    <a:lumOff val="25000"/>
                  </a:schemeClr>
                </a:solidFill>
                <a:ea typeface="Times New Roman" panose="02020603050405020304" pitchFamily="18" charset="0"/>
              </a:endParaRPr>
            </a:p>
          </p:txBody>
        </p:sp>
        <p:sp>
          <p:nvSpPr>
            <p:cNvPr id="6" name="TextBox 80">
              <a:extLst>
                <a:ext uri="{FF2B5EF4-FFF2-40B4-BE49-F238E27FC236}">
                  <a16:creationId xmlns:a16="http://schemas.microsoft.com/office/drawing/2014/main" id="{C72276C4-2282-4B90-A09C-507939602BDE}"/>
                </a:ext>
              </a:extLst>
            </p:cNvPr>
            <p:cNvSpPr txBox="1"/>
            <p:nvPr/>
          </p:nvSpPr>
          <p:spPr>
            <a:xfrm>
              <a:off x="5041662" y="6108190"/>
              <a:ext cx="3528259" cy="307777"/>
            </a:xfrm>
            <a:prstGeom prst="rect">
              <a:avLst/>
            </a:prstGeom>
            <a:noFill/>
          </p:spPr>
          <p:txBody>
            <a:bodyPr wrap="square" rtlCol="0">
              <a:spAutoFit/>
            </a:bodyPr>
            <a:lstStyle/>
            <a:p>
              <a:pPr algn="ctr" fontAlgn="base"/>
              <a:r>
                <a:rPr lang="en-US" sz="1400" dirty="0">
                  <a:solidFill>
                    <a:schemeClr val="tx1">
                      <a:lumMod val="75000"/>
                      <a:lumOff val="25000"/>
                    </a:schemeClr>
                  </a:solidFill>
                  <a:ea typeface="Times New Roman" panose="02020603050405020304" pitchFamily="18" charset="0"/>
                </a:rPr>
                <a:t>Number of Tests</a:t>
              </a:r>
              <a:endParaRPr lang="en-US" sz="1200" dirty="0">
                <a:solidFill>
                  <a:schemeClr val="tx1">
                    <a:lumMod val="75000"/>
                    <a:lumOff val="25000"/>
                  </a:schemeClr>
                </a:solidFill>
                <a:ea typeface="Times New Roman" panose="02020603050405020304" pitchFamily="18" charset="0"/>
              </a:endParaRPr>
            </a:p>
          </p:txBody>
        </p:sp>
        <p:cxnSp>
          <p:nvCxnSpPr>
            <p:cNvPr id="7" name="Straight Connector 6">
              <a:extLst>
                <a:ext uri="{FF2B5EF4-FFF2-40B4-BE49-F238E27FC236}">
                  <a16:creationId xmlns:a16="http://schemas.microsoft.com/office/drawing/2014/main" id="{68D0BB6D-FADA-493D-873F-F3B5AFD6CC58}"/>
                </a:ext>
              </a:extLst>
            </p:cNvPr>
            <p:cNvCxnSpPr/>
            <p:nvPr/>
          </p:nvCxnSpPr>
          <p:spPr bwMode="auto">
            <a:xfrm flipH="1">
              <a:off x="6673256" y="4544718"/>
              <a:ext cx="2" cy="1512579"/>
            </a:xfrm>
            <a:prstGeom prst="line">
              <a:avLst/>
            </a:prstGeom>
            <a:solidFill>
              <a:schemeClr val="accent1"/>
            </a:solidFill>
            <a:ln w="12700" cap="flat" cmpd="sng" algn="ctr">
              <a:solidFill>
                <a:srgbClr val="FF0000"/>
              </a:solidFill>
              <a:prstDash val="lgDash"/>
              <a:round/>
              <a:headEnd type="none" w="sm" len="sm"/>
              <a:tailEnd type="none" w="sm" len="sm"/>
            </a:ln>
            <a:effectLst/>
          </p:spPr>
        </p:cxnSp>
        <p:sp>
          <p:nvSpPr>
            <p:cNvPr id="8" name="TextBox 98">
              <a:extLst>
                <a:ext uri="{FF2B5EF4-FFF2-40B4-BE49-F238E27FC236}">
                  <a16:creationId xmlns:a16="http://schemas.microsoft.com/office/drawing/2014/main" id="{E3229CB4-8CC2-4425-BCE8-012E90614F28}"/>
                </a:ext>
              </a:extLst>
            </p:cNvPr>
            <p:cNvSpPr txBox="1"/>
            <p:nvPr/>
          </p:nvSpPr>
          <p:spPr>
            <a:xfrm rot="9788">
              <a:off x="4744017" y="4346026"/>
              <a:ext cx="481172" cy="261610"/>
            </a:xfrm>
            <a:prstGeom prst="rect">
              <a:avLst/>
            </a:prstGeom>
            <a:noFill/>
          </p:spPr>
          <p:txBody>
            <a:bodyPr wrap="square" rtlCol="0">
              <a:spAutoFit/>
            </a:bodyPr>
            <a:lstStyle/>
            <a:p>
              <a:pPr fontAlgn="base"/>
              <a:r>
                <a:rPr lang="en-US" sz="1050" dirty="0">
                  <a:solidFill>
                    <a:srgbClr val="000000"/>
                  </a:solidFill>
                  <a:ea typeface="Times New Roman" panose="02020603050405020304" pitchFamily="18" charset="0"/>
                </a:rPr>
                <a:t>1.0</a:t>
              </a:r>
              <a:endParaRPr lang="en-US" sz="1000" dirty="0">
                <a:ea typeface="Times New Roman" panose="02020603050405020304" pitchFamily="18" charset="0"/>
              </a:endParaRPr>
            </a:p>
          </p:txBody>
        </p:sp>
        <p:sp>
          <p:nvSpPr>
            <p:cNvPr id="9" name="Arrow: Right 20">
              <a:extLst>
                <a:ext uri="{FF2B5EF4-FFF2-40B4-BE49-F238E27FC236}">
                  <a16:creationId xmlns:a16="http://schemas.microsoft.com/office/drawing/2014/main" id="{A0A7DD24-B5BC-40AF-A86E-98EFADAA0F96}"/>
                </a:ext>
              </a:extLst>
            </p:cNvPr>
            <p:cNvSpPr/>
            <p:nvPr/>
          </p:nvSpPr>
          <p:spPr>
            <a:xfrm rot="12915857">
              <a:off x="6611057" y="4811430"/>
              <a:ext cx="632875" cy="15393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21">
              <a:extLst>
                <a:ext uri="{FF2B5EF4-FFF2-40B4-BE49-F238E27FC236}">
                  <a16:creationId xmlns:a16="http://schemas.microsoft.com/office/drawing/2014/main" id="{614BF906-1637-424D-B038-4E13DE0ADDF2}"/>
                </a:ext>
              </a:extLst>
            </p:cNvPr>
            <p:cNvSpPr/>
            <p:nvPr/>
          </p:nvSpPr>
          <p:spPr>
            <a:xfrm rot="8439134">
              <a:off x="6595955" y="5655062"/>
              <a:ext cx="713741" cy="1679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BA0D01B-F284-4403-8F57-2BFFA86FC111}"/>
                </a:ext>
              </a:extLst>
            </p:cNvPr>
            <p:cNvGrpSpPr/>
            <p:nvPr/>
          </p:nvGrpSpPr>
          <p:grpSpPr>
            <a:xfrm>
              <a:off x="5066969" y="4246834"/>
              <a:ext cx="3623480" cy="1828800"/>
              <a:chOff x="5452281" y="1351128"/>
              <a:chExt cx="3623480" cy="1828800"/>
            </a:xfrm>
          </p:grpSpPr>
          <p:sp>
            <p:nvSpPr>
              <p:cNvPr id="14" name="Freeform 32">
                <a:extLst>
                  <a:ext uri="{FF2B5EF4-FFF2-40B4-BE49-F238E27FC236}">
                    <a16:creationId xmlns:a16="http://schemas.microsoft.com/office/drawing/2014/main" id="{6D634627-90C3-4768-9F89-022BC4F41DEA}"/>
                  </a:ext>
                </a:extLst>
              </p:cNvPr>
              <p:cNvSpPr/>
              <p:nvPr/>
            </p:nvSpPr>
            <p:spPr>
              <a:xfrm>
                <a:off x="5527343" y="1351128"/>
                <a:ext cx="3548418" cy="1828800"/>
              </a:xfrm>
              <a:custGeom>
                <a:avLst/>
                <a:gdLst>
                  <a:gd name="connsiteX0" fmla="*/ 0 w 3548418"/>
                  <a:gd name="connsiteY0" fmla="*/ 0 h 1828800"/>
                  <a:gd name="connsiteX1" fmla="*/ 0 w 3548418"/>
                  <a:gd name="connsiteY1" fmla="*/ 1828800 h 1828800"/>
                  <a:gd name="connsiteX2" fmla="*/ 3548418 w 3548418"/>
                  <a:gd name="connsiteY2" fmla="*/ 1828800 h 1828800"/>
                </a:gdLst>
                <a:ahLst/>
                <a:cxnLst>
                  <a:cxn ang="0">
                    <a:pos x="connsiteX0" y="connsiteY0"/>
                  </a:cxn>
                  <a:cxn ang="0">
                    <a:pos x="connsiteX1" y="connsiteY1"/>
                  </a:cxn>
                  <a:cxn ang="0">
                    <a:pos x="connsiteX2" y="connsiteY2"/>
                  </a:cxn>
                </a:cxnLst>
                <a:rect l="l" t="t" r="r" b="b"/>
                <a:pathLst>
                  <a:path w="3548418" h="1828800">
                    <a:moveTo>
                      <a:pt x="0" y="0"/>
                    </a:moveTo>
                    <a:lnTo>
                      <a:pt x="0" y="1828800"/>
                    </a:lnTo>
                    <a:lnTo>
                      <a:pt x="3548418" y="1828800"/>
                    </a:lnTo>
                  </a:path>
                </a:pathLst>
              </a:custGeom>
              <a:noFill/>
              <a:ln>
                <a:solidFill>
                  <a:schemeClr val="tx1">
                    <a:lumMod val="65000"/>
                    <a:lumOff val="3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7979A157-4DC3-449E-94A9-6FA7EBE894A2}"/>
                  </a:ext>
                </a:extLst>
              </p:cNvPr>
              <p:cNvCxnSpPr/>
              <p:nvPr/>
            </p:nvCxnSpPr>
            <p:spPr>
              <a:xfrm>
                <a:off x="5452281" y="1589964"/>
                <a:ext cx="150125" cy="0"/>
              </a:xfrm>
              <a:prstGeom prst="line">
                <a:avLst/>
              </a:prstGeom>
              <a:ln w="25400">
                <a:solidFill>
                  <a:schemeClr val="tx1">
                    <a:lumMod val="65000"/>
                    <a:lumOff val="35000"/>
                    <a:alpha val="97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EB7DADB-1582-49E7-91A6-F6B4D54E4E44}"/>
                </a:ext>
              </a:extLst>
            </p:cNvPr>
            <p:cNvCxnSpPr/>
            <p:nvPr/>
          </p:nvCxnSpPr>
          <p:spPr>
            <a:xfrm>
              <a:off x="5196622" y="4608500"/>
              <a:ext cx="1665027" cy="0"/>
            </a:xfrm>
            <a:prstGeom prst="line">
              <a:avLst/>
            </a:prstGeom>
            <a:solidFill>
              <a:schemeClr val="accent1"/>
            </a:solidFill>
            <a:ln w="12700" cap="flat" cmpd="sng" algn="ctr">
              <a:solidFill>
                <a:schemeClr val="tx1"/>
              </a:solidFill>
              <a:prstDash val="lgDashDotDot"/>
              <a:round/>
              <a:headEnd type="none" w="sm" len="sm"/>
              <a:tailEnd type="none" w="sm" len="sm"/>
            </a:ln>
            <a:effectLst/>
          </p:spPr>
        </p:cxnSp>
        <p:sp>
          <p:nvSpPr>
            <p:cNvPr id="13" name="Text Box 18">
              <a:extLst>
                <a:ext uri="{FF2B5EF4-FFF2-40B4-BE49-F238E27FC236}">
                  <a16:creationId xmlns:a16="http://schemas.microsoft.com/office/drawing/2014/main" id="{A8E3E014-6AC5-4D45-B77A-F25EC1BEF1DF}"/>
                </a:ext>
              </a:extLst>
            </p:cNvPr>
            <p:cNvSpPr txBox="1">
              <a:spLocks noChangeArrowheads="1"/>
            </p:cNvSpPr>
            <p:nvPr/>
          </p:nvSpPr>
          <p:spPr bwMode="auto">
            <a:xfrm>
              <a:off x="6841025" y="4798480"/>
              <a:ext cx="1601083" cy="1200329"/>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b="0" dirty="0">
                  <a:solidFill>
                    <a:schemeClr val="bg1"/>
                  </a:solidFill>
                  <a:ea typeface="Times New Roman" panose="02020603050405020304" pitchFamily="18" charset="0"/>
                  <a:cs typeface="Times New Roman" panose="02020603050405020304" pitchFamily="18" charset="0"/>
                </a:rPr>
                <a:t>It takes about 13 tests with zero failures to get the reliability comfort level of 0.95 at 50% confidence </a:t>
              </a:r>
              <a:endParaRPr lang="en-US" altLang="en-US" sz="1200" b="0" dirty="0">
                <a:solidFill>
                  <a:schemeClr val="bg1"/>
                </a:solidFill>
              </a:endParaRPr>
            </a:p>
          </p:txBody>
        </p:sp>
      </p:grpSp>
    </p:spTree>
    <p:extLst>
      <p:ext uri="{BB962C8B-B14F-4D97-AF65-F5344CB8AC3E}">
        <p14:creationId xmlns:p14="http://schemas.microsoft.com/office/powerpoint/2010/main" val="2970251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Demonstration Definition</a:t>
            </a:r>
          </a:p>
        </p:txBody>
      </p:sp>
      <p:sp>
        <p:nvSpPr>
          <p:cNvPr id="3" name="Content Placeholder 2"/>
          <p:cNvSpPr>
            <a:spLocks noGrp="1"/>
          </p:cNvSpPr>
          <p:nvPr>
            <p:ph idx="1"/>
          </p:nvPr>
        </p:nvSpPr>
        <p:spPr/>
        <p:txBody>
          <a:bodyPr/>
          <a:lstStyle/>
          <a:p>
            <a:r>
              <a:rPr lang="en-US" dirty="0"/>
              <a:t>Reliability Demonstration is the process of quantitatively estimating the reliability of a system using objective data at the level intended for demonstration.</a:t>
            </a:r>
          </a:p>
          <a:p>
            <a:r>
              <a:rPr lang="en-US" altLang="en-US" dirty="0"/>
              <a:t>It is used to provide empirical evidence of design reliability. </a:t>
            </a:r>
            <a:endParaRPr lang="en-US" dirty="0"/>
          </a:p>
          <a:p>
            <a:r>
              <a:rPr lang="en-US" altLang="en-US" dirty="0"/>
              <a:t>It is the process of demonstrating the reliability of a design through testing and operation. </a:t>
            </a:r>
          </a:p>
          <a:p>
            <a:r>
              <a:rPr lang="en-US" altLang="en-US" dirty="0"/>
              <a:t>It applies from test and evaluation through operation.</a:t>
            </a:r>
          </a:p>
          <a:p>
            <a:r>
              <a:rPr lang="en-US" dirty="0"/>
              <a:t>Models and techniques used in reliability demonstration include Binomial, Exponential, Weibull models, etc. </a:t>
            </a:r>
          </a:p>
        </p:txBody>
      </p:sp>
    </p:spTree>
    <p:extLst>
      <p:ext uri="{BB962C8B-B14F-4D97-AF65-F5344CB8AC3E}">
        <p14:creationId xmlns:p14="http://schemas.microsoft.com/office/powerpoint/2010/main" val="2068440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108388"/>
            <a:ext cx="7128918" cy="738664"/>
          </a:xfrm>
        </p:spPr>
        <p:txBody>
          <a:bodyPr/>
          <a:lstStyle/>
          <a:p>
            <a:r>
              <a:rPr lang="en-US" sz="1800" b="0" dirty="0"/>
              <a:t>Reliability Demonstration</a:t>
            </a:r>
            <a:br>
              <a:rPr lang="en-US" dirty="0"/>
            </a:br>
            <a:r>
              <a:rPr lang="en-US" dirty="0"/>
              <a:t>Commonly Used Distributions</a:t>
            </a:r>
          </a:p>
        </p:txBody>
      </p:sp>
      <p:sp>
        <p:nvSpPr>
          <p:cNvPr id="33795" name="Rectangle 3"/>
          <p:cNvSpPr>
            <a:spLocks noGrp="1" noChangeArrowheads="1"/>
          </p:cNvSpPr>
          <p:nvPr>
            <p:ph idx="1"/>
          </p:nvPr>
        </p:nvSpPr>
        <p:spPr>
          <a:xfrm>
            <a:off x="457200" y="1435396"/>
            <a:ext cx="7806690" cy="4690768"/>
          </a:xfrm>
        </p:spPr>
        <p:txBody>
          <a:bodyPr/>
          <a:lstStyle/>
          <a:p>
            <a:r>
              <a:rPr lang="en-US" altLang="en-US" dirty="0"/>
              <a:t>There are a variety of probability distribution functions used for calculating reliability demonstration. </a:t>
            </a:r>
          </a:p>
          <a:p>
            <a:r>
              <a:rPr lang="en-US" altLang="en-US" dirty="0"/>
              <a:t>They cover both discrete and continuous data cases. </a:t>
            </a:r>
          </a:p>
          <a:p>
            <a:r>
              <a:rPr lang="en-US" altLang="en-US" dirty="0"/>
              <a:t>The most commonly used distributions are: The Exponential distribution for continuous data and the Binomial distribution for discrete data.</a:t>
            </a:r>
          </a:p>
          <a:p>
            <a:endParaRPr lang="en-US" altLang="en-US" dirty="0"/>
          </a:p>
        </p:txBody>
      </p:sp>
      <p:sp>
        <p:nvSpPr>
          <p:cNvPr id="4" name="Rectangle 3">
            <a:extLst>
              <a:ext uri="{FF2B5EF4-FFF2-40B4-BE49-F238E27FC236}">
                <a16:creationId xmlns:a16="http://schemas.microsoft.com/office/drawing/2014/main" id="{A9E0ECB9-152D-46BC-AA94-22AEA733B09F}"/>
              </a:ext>
            </a:extLst>
          </p:cNvPr>
          <p:cNvSpPr/>
          <p:nvPr/>
        </p:nvSpPr>
        <p:spPr>
          <a:xfrm>
            <a:off x="569351" y="4896503"/>
            <a:ext cx="4608954" cy="646331"/>
          </a:xfrm>
          <a:prstGeom prst="rect">
            <a:avLst/>
          </a:prstGeom>
        </p:spPr>
        <p:txBody>
          <a:bodyPr wrap="none">
            <a:spAutoFit/>
          </a:bodyPr>
          <a:lstStyle/>
          <a:p>
            <a:r>
              <a:rPr lang="en-US" dirty="0">
                <a:hlinkClick r:id="rId3"/>
              </a:rPr>
              <a:t>http://reliabilityanalyticstoolkit.appspot.com/</a:t>
            </a:r>
            <a:endParaRPr lang="en-US" dirty="0"/>
          </a:p>
          <a:p>
            <a:endParaRPr lang="en-US" dirty="0"/>
          </a:p>
        </p:txBody>
      </p:sp>
      <p:sp>
        <p:nvSpPr>
          <p:cNvPr id="3" name="TextBox 2">
            <a:extLst>
              <a:ext uri="{FF2B5EF4-FFF2-40B4-BE49-F238E27FC236}">
                <a16:creationId xmlns:a16="http://schemas.microsoft.com/office/drawing/2014/main" id="{8F9DD3B9-4611-4547-8279-11637723FCC4}"/>
              </a:ext>
            </a:extLst>
          </p:cNvPr>
          <p:cNvSpPr txBox="1"/>
          <p:nvPr/>
        </p:nvSpPr>
        <p:spPr>
          <a:xfrm>
            <a:off x="617506" y="3661828"/>
            <a:ext cx="7486077" cy="923330"/>
          </a:xfrm>
          <a:prstGeom prst="rect">
            <a:avLst/>
          </a:prstGeom>
          <a:noFill/>
        </p:spPr>
        <p:txBody>
          <a:bodyPr wrap="square" rtlCol="0">
            <a:spAutoFit/>
          </a:bodyPr>
          <a:lstStyle/>
          <a:p>
            <a:r>
              <a:rPr lang="en-US" altLang="en-US" i="1" dirty="0">
                <a:solidFill>
                  <a:schemeClr val="accent2"/>
                </a:solidFill>
              </a:rPr>
              <a:t>In the following charts we will cover the Binomial distribution for discrete data</a:t>
            </a:r>
            <a:r>
              <a:rPr lang="en-US" altLang="en-US" dirty="0">
                <a:solidFill>
                  <a:schemeClr val="accent2"/>
                </a:solidFill>
              </a:rPr>
              <a:t>.</a:t>
            </a:r>
            <a:r>
              <a:rPr lang="en-US" altLang="en-US" i="1" dirty="0">
                <a:solidFill>
                  <a:schemeClr val="accent2"/>
                </a:solidFill>
              </a:rPr>
              <a:t> The Exponential distribution for continuous data is included in the backup section.</a:t>
            </a:r>
            <a:endParaRPr lang="en-US" altLang="en-US" dirty="0">
              <a:solidFill>
                <a:schemeClr val="accent2"/>
              </a:solidFill>
            </a:endParaRPr>
          </a:p>
        </p:txBody>
      </p:sp>
    </p:spTree>
    <p:extLst>
      <p:ext uri="{BB962C8B-B14F-4D97-AF65-F5344CB8AC3E}">
        <p14:creationId xmlns:p14="http://schemas.microsoft.com/office/powerpoint/2010/main" val="3415765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608" y="108389"/>
            <a:ext cx="7128918" cy="738664"/>
          </a:xfrm>
        </p:spPr>
        <p:txBody>
          <a:bodyPr/>
          <a:lstStyle/>
          <a:p>
            <a:r>
              <a:rPr lang="en-US" sz="1800" b="0" dirty="0"/>
              <a:t>Reliability Demonstration</a:t>
            </a:r>
            <a:br>
              <a:rPr lang="en-US" dirty="0"/>
            </a:br>
            <a:r>
              <a:rPr lang="en-US" dirty="0"/>
              <a:t>The Binomial Distribution Case -  Exact Method</a:t>
            </a:r>
          </a:p>
        </p:txBody>
      </p:sp>
      <p:sp>
        <p:nvSpPr>
          <p:cNvPr id="2" name="Content Placeholder 1"/>
          <p:cNvSpPr>
            <a:spLocks noGrp="1"/>
          </p:cNvSpPr>
          <p:nvPr>
            <p:ph idx="1"/>
          </p:nvPr>
        </p:nvSpPr>
        <p:spPr>
          <a:xfrm>
            <a:off x="457200" y="1323833"/>
            <a:ext cx="8229600" cy="4775035"/>
          </a:xfrm>
        </p:spPr>
        <p:txBody>
          <a:bodyPr/>
          <a:lstStyle/>
          <a:p>
            <a:pPr marL="0" indent="0">
              <a:buNone/>
            </a:pPr>
            <a:r>
              <a:rPr lang="en-US" b="1" dirty="0">
                <a:solidFill>
                  <a:schemeClr val="accent2"/>
                </a:solidFill>
              </a:rPr>
              <a:t>Two-sided confidence, exact method </a:t>
            </a:r>
          </a:p>
          <a:p>
            <a:pPr lvl="1"/>
            <a:r>
              <a:rPr lang="en-US" dirty="0"/>
              <a:t>For a sample size of (N), a number of defects/failures of (N</a:t>
            </a:r>
            <a:r>
              <a:rPr lang="en-US" baseline="-25000" dirty="0"/>
              <a:t>d</a:t>
            </a:r>
            <a:r>
              <a:rPr lang="en-US" dirty="0"/>
              <a:t>), and a confidence level of (1 – α)X100: </a:t>
            </a:r>
          </a:p>
          <a:p>
            <a:pPr lvl="2"/>
            <a:r>
              <a:rPr lang="en-US" sz="1800" dirty="0"/>
              <a:t>The equation to calculate the Binomial probability of failure lower limit of the two-sided confidence interval, p</a:t>
            </a:r>
            <a:r>
              <a:rPr lang="en-US" sz="1800" baseline="-25000" dirty="0"/>
              <a:t>L</a:t>
            </a:r>
            <a:br>
              <a:rPr lang="en-US" sz="1800" dirty="0"/>
            </a:br>
            <a:endParaRPr lang="en-US" dirty="0"/>
          </a:p>
          <a:p>
            <a:pPr lvl="2"/>
            <a:endParaRPr lang="en-US" dirty="0"/>
          </a:p>
          <a:p>
            <a:pPr lvl="2"/>
            <a:endParaRPr lang="en-US" dirty="0"/>
          </a:p>
          <a:p>
            <a:pPr lvl="2"/>
            <a:r>
              <a:rPr lang="en-US" dirty="0"/>
              <a:t>The equation to calculate binominal probability of failure </a:t>
            </a:r>
          </a:p>
          <a:p>
            <a:pPr marL="457200" lvl="2" indent="0">
              <a:buNone/>
            </a:pPr>
            <a:r>
              <a:rPr lang="en-US" dirty="0"/>
              <a:t>    upper limit of the </a:t>
            </a:r>
            <a:br>
              <a:rPr lang="en-US" dirty="0"/>
            </a:br>
            <a:r>
              <a:rPr lang="en-US" dirty="0"/>
              <a:t>two-sided confidence interval, p</a:t>
            </a:r>
            <a:r>
              <a:rPr lang="en-US" baseline="-25000" dirty="0"/>
              <a:t>U</a:t>
            </a:r>
          </a:p>
        </p:txBody>
      </p:sp>
      <p:pic>
        <p:nvPicPr>
          <p:cNvPr id="155659" name="Picture 11" descr="Equation to calculate binominal upper confidence inter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03" y="2922748"/>
            <a:ext cx="4648200" cy="944529"/>
          </a:xfrm>
          <a:prstGeom prst="rect">
            <a:avLst/>
          </a:prstGeom>
          <a:noFill/>
          <a:extLst>
            <a:ext uri="{909E8E84-426E-40DD-AFC4-6F175D3DCCD1}">
              <a14:hiddenFill xmlns:a14="http://schemas.microsoft.com/office/drawing/2010/main">
                <a:solidFill>
                  <a:srgbClr val="FFFFFF"/>
                </a:solidFill>
              </a14:hiddenFill>
            </a:ext>
          </a:extLst>
        </p:spPr>
      </p:pic>
      <p:pic>
        <p:nvPicPr>
          <p:cNvPr id="155661" name="Picture 13" descr="Equation to calculate binominal lower confidence inter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65" y="4510284"/>
            <a:ext cx="4483692" cy="98686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5402AA81-8A30-43DB-AA4F-650CA6C0AA83}"/>
              </a:ext>
            </a:extLst>
          </p:cNvPr>
          <p:cNvSpPr/>
          <p:nvPr/>
        </p:nvSpPr>
        <p:spPr>
          <a:xfrm rot="10800000">
            <a:off x="5826681" y="4889321"/>
            <a:ext cx="1049430" cy="2287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940C13B0-E9CE-4E35-BB04-A3B95784EF9E}"/>
              </a:ext>
            </a:extLst>
          </p:cNvPr>
          <p:cNvSpPr/>
          <p:nvPr/>
        </p:nvSpPr>
        <p:spPr>
          <a:xfrm rot="10800000">
            <a:off x="5826681" y="3345756"/>
            <a:ext cx="1049430" cy="2287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E2199E8-D6A6-4046-92DB-241BD855C424}"/>
              </a:ext>
            </a:extLst>
          </p:cNvPr>
          <p:cNvSpPr/>
          <p:nvPr/>
        </p:nvSpPr>
        <p:spPr>
          <a:xfrm>
            <a:off x="6505887" y="3115121"/>
            <a:ext cx="2272552" cy="2308324"/>
          </a:xfrm>
          <a:prstGeom prst="rect">
            <a:avLst/>
          </a:prstGeom>
        </p:spPr>
        <p:txBody>
          <a:bodyPr wrap="square">
            <a:spAutoFit/>
          </a:bodyPr>
          <a:lstStyle/>
          <a:p>
            <a:pPr lvl="1"/>
            <a:r>
              <a:rPr lang="en-US" sz="1600" dirty="0">
                <a:solidFill>
                  <a:schemeClr val="tx1">
                    <a:lumMod val="75000"/>
                    <a:lumOff val="25000"/>
                  </a:schemeClr>
                </a:solidFill>
              </a:rPr>
              <a:t>The following equations are solved iteratively </a:t>
            </a:r>
          </a:p>
          <a:p>
            <a:pPr lvl="1"/>
            <a:r>
              <a:rPr lang="en-US" sz="1600" dirty="0">
                <a:solidFill>
                  <a:schemeClr val="tx1">
                    <a:lumMod val="75000"/>
                    <a:lumOff val="25000"/>
                  </a:schemeClr>
                </a:solidFill>
              </a:rPr>
              <a:t>to determine the two-sided upper confidence limit (p</a:t>
            </a:r>
            <a:r>
              <a:rPr lang="en-US" sz="1600" baseline="-25000" dirty="0">
                <a:solidFill>
                  <a:schemeClr val="tx1">
                    <a:lumMod val="75000"/>
                    <a:lumOff val="25000"/>
                  </a:schemeClr>
                </a:solidFill>
              </a:rPr>
              <a:t>U</a:t>
            </a:r>
            <a:r>
              <a:rPr lang="en-US" sz="1600" dirty="0">
                <a:solidFill>
                  <a:schemeClr val="tx1">
                    <a:lumMod val="75000"/>
                    <a:lumOff val="25000"/>
                  </a:schemeClr>
                </a:solidFill>
              </a:rPr>
              <a:t>) or two-sided lower confidence limit (p</a:t>
            </a:r>
            <a:r>
              <a:rPr lang="en-US" sz="1600" baseline="-25000" dirty="0">
                <a:solidFill>
                  <a:schemeClr val="tx1">
                    <a:lumMod val="75000"/>
                    <a:lumOff val="25000"/>
                  </a:schemeClr>
                </a:solidFill>
              </a:rPr>
              <a:t>L</a:t>
            </a:r>
            <a:r>
              <a:rPr lang="en-US" sz="1600" dirty="0">
                <a:solidFill>
                  <a:schemeClr val="tx1">
                    <a:lumMod val="75000"/>
                    <a:lumOff val="25000"/>
                  </a:schemeClr>
                </a:solidFill>
              </a:rPr>
              <a:t>):</a:t>
            </a:r>
          </a:p>
        </p:txBody>
      </p:sp>
      <p:sp>
        <p:nvSpPr>
          <p:cNvPr id="9" name="Rectangle 8">
            <a:extLst>
              <a:ext uri="{FF2B5EF4-FFF2-40B4-BE49-F238E27FC236}">
                <a16:creationId xmlns:a16="http://schemas.microsoft.com/office/drawing/2014/main" id="{2D58D015-19E9-47C2-B9AC-1A8B36AE1CE1}"/>
              </a:ext>
            </a:extLst>
          </p:cNvPr>
          <p:cNvSpPr/>
          <p:nvPr/>
        </p:nvSpPr>
        <p:spPr>
          <a:xfrm>
            <a:off x="679335" y="5728782"/>
            <a:ext cx="6630706" cy="523220"/>
          </a:xfrm>
          <a:prstGeom prst="rect">
            <a:avLst/>
          </a:prstGeom>
        </p:spPr>
        <p:txBody>
          <a:bodyPr wrap="square">
            <a:spAutoFit/>
          </a:bodyPr>
          <a:lstStyle/>
          <a:p>
            <a:pPr marL="0" lvl="2">
              <a:buNone/>
            </a:pPr>
            <a:r>
              <a:rPr lang="en-US" sz="1400" u="sng" dirty="0">
                <a:hlinkClick r:id="rId5"/>
              </a:rPr>
              <a:t>https://reliabilityanalyticstoolkit.appspot.com/binomial_confidence_details</a:t>
            </a:r>
            <a:endParaRPr lang="en-US" sz="1400" u="sng" dirty="0"/>
          </a:p>
          <a:p>
            <a:pPr marL="0" lvl="2">
              <a:buNone/>
            </a:pPr>
            <a:endParaRPr lang="en-US" sz="1400" u="sng" dirty="0"/>
          </a:p>
        </p:txBody>
      </p:sp>
    </p:spTree>
    <p:extLst>
      <p:ext uri="{BB962C8B-B14F-4D97-AF65-F5344CB8AC3E}">
        <p14:creationId xmlns:p14="http://schemas.microsoft.com/office/powerpoint/2010/main" val="1615710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608" y="108389"/>
            <a:ext cx="7128918" cy="738664"/>
          </a:xfrm>
        </p:spPr>
        <p:txBody>
          <a:bodyPr/>
          <a:lstStyle/>
          <a:p>
            <a:r>
              <a:rPr lang="en-US" sz="1800" b="0" dirty="0"/>
              <a:t>Reliability Demonstration</a:t>
            </a:r>
            <a:br>
              <a:rPr lang="en-US" dirty="0"/>
            </a:br>
            <a:r>
              <a:rPr lang="en-US" dirty="0"/>
              <a:t>The Binomial Distribution Case -  Exact Method</a:t>
            </a:r>
          </a:p>
        </p:txBody>
      </p:sp>
      <p:sp>
        <p:nvSpPr>
          <p:cNvPr id="2" name="Content Placeholder 1"/>
          <p:cNvSpPr>
            <a:spLocks noGrp="1"/>
          </p:cNvSpPr>
          <p:nvPr>
            <p:ph idx="1"/>
          </p:nvPr>
        </p:nvSpPr>
        <p:spPr>
          <a:xfrm>
            <a:off x="457200" y="1298919"/>
            <a:ext cx="8229600" cy="4690768"/>
          </a:xfrm>
        </p:spPr>
        <p:txBody>
          <a:bodyPr/>
          <a:lstStyle/>
          <a:p>
            <a:pPr marL="0" indent="0">
              <a:buNone/>
            </a:pPr>
            <a:r>
              <a:rPr lang="en-US" sz="1800" b="1" dirty="0">
                <a:solidFill>
                  <a:schemeClr val="accent2"/>
                </a:solidFill>
              </a:rPr>
              <a:t>One-sided confidence, exact method </a:t>
            </a:r>
          </a:p>
          <a:p>
            <a:r>
              <a:rPr lang="en-US" sz="1600" dirty="0"/>
              <a:t>The calculation method for single sided limits are nearly identical to the two-sided case, except all the α is in either the upper or lower tail of the distribution</a:t>
            </a:r>
          </a:p>
          <a:p>
            <a:pPr lvl="1"/>
            <a:r>
              <a:rPr lang="en-US" sz="1400" dirty="0"/>
              <a:t>The equation to calculate binominal probability of failure lower single-sided confidence limit</a:t>
            </a:r>
          </a:p>
          <a:p>
            <a:pPr lvl="1"/>
            <a:endParaRPr lang="en-US" sz="1400" dirty="0"/>
          </a:p>
          <a:p>
            <a:pPr lvl="1"/>
            <a:endParaRPr lang="en-US" sz="1400" dirty="0"/>
          </a:p>
          <a:p>
            <a:pPr lvl="1"/>
            <a:endParaRPr lang="en-US" sz="1400" dirty="0"/>
          </a:p>
          <a:p>
            <a:pPr lvl="2"/>
            <a:endParaRPr lang="en-US" sz="1200" dirty="0"/>
          </a:p>
          <a:p>
            <a:pPr lvl="1"/>
            <a:r>
              <a:rPr lang="en-US" sz="1400" dirty="0"/>
              <a:t>The equation to calculate binominal probability of failure upper </a:t>
            </a:r>
          </a:p>
          <a:p>
            <a:pPr marL="233362" lvl="1" indent="0">
              <a:buNone/>
            </a:pPr>
            <a:r>
              <a:rPr lang="en-US" sz="1400" dirty="0"/>
              <a:t>     single-sided confidence limit</a:t>
            </a:r>
          </a:p>
          <a:p>
            <a:endParaRPr lang="en-US" sz="1600" dirty="0"/>
          </a:p>
        </p:txBody>
      </p:sp>
      <p:pic>
        <p:nvPicPr>
          <p:cNvPr id="6" name="Picture 9" descr="Equation to calculate binominal upper single-sided confidence interv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2767" y="4136415"/>
            <a:ext cx="3619498" cy="1120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quation to calculate binominal lower single-sided confidence interv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47200" y="2511930"/>
            <a:ext cx="3400425" cy="971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912B78-4839-4892-A472-813B4E8332DB}"/>
              </a:ext>
            </a:extLst>
          </p:cNvPr>
          <p:cNvSpPr txBox="1"/>
          <p:nvPr/>
        </p:nvSpPr>
        <p:spPr>
          <a:xfrm>
            <a:off x="666083" y="5252944"/>
            <a:ext cx="7472198" cy="738664"/>
          </a:xfrm>
          <a:prstGeom prst="rect">
            <a:avLst/>
          </a:prstGeom>
          <a:noFill/>
        </p:spPr>
        <p:txBody>
          <a:bodyPr wrap="square" rtlCol="0">
            <a:spAutoFit/>
          </a:bodyPr>
          <a:lstStyle/>
          <a:p>
            <a:r>
              <a:rPr lang="en-US" sz="1400" b="1" dirty="0">
                <a:solidFill>
                  <a:schemeClr val="tx1">
                    <a:lumMod val="75000"/>
                    <a:lumOff val="25000"/>
                  </a:schemeClr>
                </a:solidFill>
              </a:rPr>
              <a:t>Note 1: </a:t>
            </a:r>
            <a:r>
              <a:rPr lang="en-US" sz="1400" dirty="0">
                <a:solidFill>
                  <a:schemeClr val="tx1">
                    <a:lumMod val="75000"/>
                    <a:lumOff val="25000"/>
                  </a:schemeClr>
                </a:solidFill>
              </a:rPr>
              <a:t>For the zero failure case</a:t>
            </a:r>
            <a:r>
              <a:rPr lang="en-US" sz="1400" b="1" dirty="0">
                <a:solidFill>
                  <a:schemeClr val="tx1">
                    <a:lumMod val="75000"/>
                    <a:lumOff val="25000"/>
                  </a:schemeClr>
                </a:solidFill>
              </a:rPr>
              <a:t>, </a:t>
            </a:r>
            <a:r>
              <a:rPr lang="en-US" sz="1400" dirty="0">
                <a:solidFill>
                  <a:schemeClr val="tx1">
                    <a:lumMod val="75000"/>
                    <a:lumOff val="25000"/>
                  </a:schemeClr>
                </a:solidFill>
              </a:rPr>
              <a:t>the Binomial upper limit on the probability of failure is: P</a:t>
            </a:r>
            <a:r>
              <a:rPr lang="en-US" sz="1400" baseline="-25000" dirty="0">
                <a:solidFill>
                  <a:schemeClr val="tx1">
                    <a:lumMod val="75000"/>
                    <a:lumOff val="25000"/>
                  </a:schemeClr>
                </a:solidFill>
              </a:rPr>
              <a:t>U</a:t>
            </a:r>
            <a:r>
              <a:rPr lang="en-US" sz="1400" dirty="0">
                <a:solidFill>
                  <a:schemeClr val="tx1">
                    <a:lumMod val="75000"/>
                    <a:lumOff val="25000"/>
                  </a:schemeClr>
                </a:solidFill>
              </a:rPr>
              <a:t>= 1- </a:t>
            </a:r>
            <a:r>
              <a:rPr lang="el-GR" sz="1400" dirty="0">
                <a:solidFill>
                  <a:schemeClr val="tx1">
                    <a:lumMod val="75000"/>
                    <a:lumOff val="25000"/>
                  </a:schemeClr>
                </a:solidFill>
                <a:cs typeface="Arial" panose="020B0604020202020204" pitchFamily="34" charset="0"/>
              </a:rPr>
              <a:t>α</a:t>
            </a:r>
            <a:r>
              <a:rPr lang="en-US" sz="1400" baseline="30000" dirty="0">
                <a:solidFill>
                  <a:schemeClr val="tx1">
                    <a:lumMod val="75000"/>
                    <a:lumOff val="25000"/>
                  </a:schemeClr>
                </a:solidFill>
                <a:cs typeface="Arial" panose="020B0604020202020204" pitchFamily="34" charset="0"/>
              </a:rPr>
              <a:t>1/n </a:t>
            </a:r>
            <a:r>
              <a:rPr lang="en-US" sz="1400" dirty="0">
                <a:solidFill>
                  <a:schemeClr val="tx1">
                    <a:lumMod val="75000"/>
                    <a:lumOff val="25000"/>
                  </a:schemeClr>
                </a:solidFill>
              </a:rPr>
              <a:t>, and the reliability Lower confidence Limit: </a:t>
            </a:r>
          </a:p>
          <a:p>
            <a:r>
              <a:rPr lang="en-US" sz="1400" dirty="0">
                <a:solidFill>
                  <a:schemeClr val="tx1">
                    <a:lumMod val="75000"/>
                    <a:lumOff val="25000"/>
                  </a:schemeClr>
                </a:solidFill>
              </a:rPr>
              <a:t>R</a:t>
            </a:r>
            <a:r>
              <a:rPr lang="en-US" sz="1400" baseline="-25000" dirty="0">
                <a:solidFill>
                  <a:schemeClr val="tx1">
                    <a:lumMod val="75000"/>
                    <a:lumOff val="25000"/>
                  </a:schemeClr>
                </a:solidFill>
              </a:rPr>
              <a:t>L</a:t>
            </a:r>
            <a:r>
              <a:rPr lang="en-US" sz="1400" dirty="0">
                <a:solidFill>
                  <a:schemeClr val="tx1">
                    <a:lumMod val="75000"/>
                    <a:lumOff val="25000"/>
                  </a:schemeClr>
                </a:solidFill>
              </a:rPr>
              <a:t>=1- P</a:t>
            </a:r>
            <a:r>
              <a:rPr lang="en-US" sz="1400" baseline="-25000" dirty="0">
                <a:solidFill>
                  <a:schemeClr val="tx1">
                    <a:lumMod val="75000"/>
                    <a:lumOff val="25000"/>
                  </a:schemeClr>
                </a:solidFill>
              </a:rPr>
              <a:t>U </a:t>
            </a:r>
            <a:r>
              <a:rPr lang="en-US" sz="1400" dirty="0">
                <a:solidFill>
                  <a:schemeClr val="tx1">
                    <a:lumMod val="75000"/>
                    <a:lumOff val="25000"/>
                  </a:schemeClr>
                </a:solidFill>
              </a:rPr>
              <a:t>= </a:t>
            </a:r>
            <a:r>
              <a:rPr lang="el-GR" sz="1400" dirty="0">
                <a:solidFill>
                  <a:schemeClr val="tx1">
                    <a:lumMod val="75000"/>
                    <a:lumOff val="25000"/>
                  </a:schemeClr>
                </a:solidFill>
                <a:cs typeface="Arial" panose="020B0604020202020204" pitchFamily="34" charset="0"/>
              </a:rPr>
              <a:t>α</a:t>
            </a:r>
            <a:r>
              <a:rPr lang="en-US" sz="1400" baseline="30000" dirty="0">
                <a:solidFill>
                  <a:schemeClr val="tx1">
                    <a:lumMod val="75000"/>
                    <a:lumOff val="25000"/>
                  </a:schemeClr>
                </a:solidFill>
                <a:cs typeface="Arial" panose="020B0604020202020204" pitchFamily="34" charset="0"/>
              </a:rPr>
              <a:t>1/n     </a:t>
            </a:r>
            <a:r>
              <a:rPr lang="en-US" sz="1400" dirty="0">
                <a:solidFill>
                  <a:schemeClr val="tx1">
                    <a:lumMod val="75000"/>
                    <a:lumOff val="25000"/>
                  </a:schemeClr>
                </a:solidFill>
              </a:rPr>
              <a:t>Where </a:t>
            </a:r>
            <a:r>
              <a:rPr lang="el-GR" sz="1400" dirty="0">
                <a:solidFill>
                  <a:schemeClr val="tx1">
                    <a:lumMod val="75000"/>
                    <a:lumOff val="25000"/>
                  </a:schemeClr>
                </a:solidFill>
                <a:cs typeface="Arial" panose="020B0604020202020204" pitchFamily="34" charset="0"/>
              </a:rPr>
              <a:t>α</a:t>
            </a:r>
            <a:r>
              <a:rPr lang="en-US" sz="1400" dirty="0">
                <a:solidFill>
                  <a:schemeClr val="tx1">
                    <a:lumMod val="75000"/>
                    <a:lumOff val="25000"/>
                  </a:schemeClr>
                </a:solidFill>
                <a:cs typeface="Arial" panose="020B0604020202020204" pitchFamily="34" charset="0"/>
              </a:rPr>
              <a:t> = 1- Confidence Level</a:t>
            </a:r>
            <a:endParaRPr lang="en-US" sz="1400" dirty="0">
              <a:solidFill>
                <a:schemeClr val="tx1">
                  <a:lumMod val="75000"/>
                  <a:lumOff val="25000"/>
                </a:schemeClr>
              </a:solidFill>
            </a:endParaRPr>
          </a:p>
        </p:txBody>
      </p:sp>
      <p:sp>
        <p:nvSpPr>
          <p:cNvPr id="5" name="Rectangle 4">
            <a:extLst>
              <a:ext uri="{FF2B5EF4-FFF2-40B4-BE49-F238E27FC236}">
                <a16:creationId xmlns:a16="http://schemas.microsoft.com/office/drawing/2014/main" id="{B32ED35C-CC44-4A30-9AD6-1066544CFFA1}"/>
              </a:ext>
            </a:extLst>
          </p:cNvPr>
          <p:cNvSpPr/>
          <p:nvPr/>
        </p:nvSpPr>
        <p:spPr>
          <a:xfrm>
            <a:off x="6372244" y="2568126"/>
            <a:ext cx="2272552" cy="2554545"/>
          </a:xfrm>
          <a:prstGeom prst="rect">
            <a:avLst/>
          </a:prstGeom>
        </p:spPr>
        <p:txBody>
          <a:bodyPr wrap="square">
            <a:spAutoFit/>
          </a:bodyPr>
          <a:lstStyle/>
          <a:p>
            <a:pPr lvl="1"/>
            <a:r>
              <a:rPr lang="en-US" sz="1600" dirty="0">
                <a:solidFill>
                  <a:schemeClr val="tx1">
                    <a:lumMod val="75000"/>
                    <a:lumOff val="25000"/>
                  </a:schemeClr>
                </a:solidFill>
              </a:rPr>
              <a:t>The following equations are solved iteratively to determine the single-sided upper confidence limit (p</a:t>
            </a:r>
            <a:r>
              <a:rPr lang="en-US" sz="1600" baseline="-25000" dirty="0">
                <a:solidFill>
                  <a:schemeClr val="tx1">
                    <a:lumMod val="75000"/>
                    <a:lumOff val="25000"/>
                  </a:schemeClr>
                </a:solidFill>
              </a:rPr>
              <a:t>U</a:t>
            </a:r>
            <a:r>
              <a:rPr lang="en-US" sz="1600" dirty="0">
                <a:solidFill>
                  <a:schemeClr val="tx1">
                    <a:lumMod val="75000"/>
                    <a:lumOff val="25000"/>
                  </a:schemeClr>
                </a:solidFill>
              </a:rPr>
              <a:t>) or single-sided lower confidence limit (p</a:t>
            </a:r>
            <a:r>
              <a:rPr lang="en-US" sz="1600" baseline="-25000" dirty="0">
                <a:solidFill>
                  <a:schemeClr val="tx1">
                    <a:lumMod val="75000"/>
                    <a:lumOff val="25000"/>
                  </a:schemeClr>
                </a:solidFill>
              </a:rPr>
              <a:t>L</a:t>
            </a:r>
            <a:r>
              <a:rPr lang="en-US" sz="1600" dirty="0">
                <a:solidFill>
                  <a:schemeClr val="tx1">
                    <a:lumMod val="75000"/>
                    <a:lumOff val="25000"/>
                  </a:schemeClr>
                </a:solidFill>
              </a:rPr>
              <a:t>):</a:t>
            </a:r>
          </a:p>
        </p:txBody>
      </p:sp>
      <p:sp>
        <p:nvSpPr>
          <p:cNvPr id="8" name="Arrow: Right 7">
            <a:extLst>
              <a:ext uri="{FF2B5EF4-FFF2-40B4-BE49-F238E27FC236}">
                <a16:creationId xmlns:a16="http://schemas.microsoft.com/office/drawing/2014/main" id="{DA32F741-3421-4C11-8A29-14B3057905C7}"/>
              </a:ext>
            </a:extLst>
          </p:cNvPr>
          <p:cNvSpPr/>
          <p:nvPr/>
        </p:nvSpPr>
        <p:spPr>
          <a:xfrm rot="10800000">
            <a:off x="5620652" y="2796449"/>
            <a:ext cx="1049430" cy="2287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70244DCC-53E6-44AB-A6C9-3F0DA7522F80}"/>
              </a:ext>
            </a:extLst>
          </p:cNvPr>
          <p:cNvSpPr/>
          <p:nvPr/>
        </p:nvSpPr>
        <p:spPr>
          <a:xfrm rot="10800000">
            <a:off x="5680785" y="4454176"/>
            <a:ext cx="1049430" cy="2287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9AC2A6B-C0BE-4ED3-BE2F-58F65C5F7BA2}"/>
              </a:ext>
            </a:extLst>
          </p:cNvPr>
          <p:cNvSpPr/>
          <p:nvPr/>
        </p:nvSpPr>
        <p:spPr>
          <a:xfrm>
            <a:off x="666083" y="6087295"/>
            <a:ext cx="6630706" cy="523220"/>
          </a:xfrm>
          <a:prstGeom prst="rect">
            <a:avLst/>
          </a:prstGeom>
        </p:spPr>
        <p:txBody>
          <a:bodyPr wrap="square">
            <a:spAutoFit/>
          </a:bodyPr>
          <a:lstStyle/>
          <a:p>
            <a:pPr marL="0" lvl="2">
              <a:buNone/>
            </a:pPr>
            <a:r>
              <a:rPr lang="en-US" sz="1400" u="sng" dirty="0">
                <a:hlinkClick r:id="rId5"/>
              </a:rPr>
              <a:t>https://reliabilityanalyticstoolkit.appspot.com/binomial_confidence_details</a:t>
            </a:r>
            <a:endParaRPr lang="en-US" sz="1400" u="sng" dirty="0"/>
          </a:p>
          <a:p>
            <a:pPr marL="0" lvl="2">
              <a:buNone/>
            </a:pPr>
            <a:endParaRPr lang="en-US" sz="1400" u="sng" dirty="0"/>
          </a:p>
        </p:txBody>
      </p:sp>
    </p:spTree>
    <p:extLst>
      <p:ext uri="{BB962C8B-B14F-4D97-AF65-F5344CB8AC3E}">
        <p14:creationId xmlns:p14="http://schemas.microsoft.com/office/powerpoint/2010/main" val="3160485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bwMode="auto">
          <a:xfrm>
            <a:off x="2279123" y="2869267"/>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7" name="Rectangle 36"/>
          <p:cNvSpPr/>
          <p:nvPr/>
        </p:nvSpPr>
        <p:spPr bwMode="auto">
          <a:xfrm>
            <a:off x="588666" y="1297852"/>
            <a:ext cx="4105611" cy="52322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spAutoFit/>
          </a:bodyPr>
          <a:lstStyle/>
          <a:p>
            <a:pPr eaLnBrk="0" hangingPunct="0"/>
            <a:r>
              <a:rPr lang="en-US" sz="1400" b="0" dirty="0">
                <a:solidFill>
                  <a:schemeClr val="tx1">
                    <a:lumMod val="75000"/>
                    <a:lumOff val="25000"/>
                  </a:schemeClr>
                </a:solidFill>
                <a:latin typeface="+mj-lt"/>
                <a:cs typeface="Calibri" panose="020F0502020204030204" pitchFamily="34" charset="0"/>
              </a:rPr>
              <a:t>Demonstrated Reliability</a:t>
            </a:r>
            <a:r>
              <a:rPr lang="en-US" sz="1400" b="0" baseline="30000" dirty="0">
                <a:solidFill>
                  <a:schemeClr val="tx1">
                    <a:lumMod val="75000"/>
                    <a:lumOff val="25000"/>
                  </a:schemeClr>
                </a:solidFill>
                <a:latin typeface="+mj-lt"/>
                <a:cs typeface="Calibri" panose="020F0502020204030204" pitchFamily="34" charset="0"/>
              </a:rPr>
              <a:t>*</a:t>
            </a:r>
            <a:r>
              <a:rPr lang="en-US" sz="1400" b="0" dirty="0">
                <a:solidFill>
                  <a:schemeClr val="tx1">
                    <a:lumMod val="75000"/>
                    <a:lumOff val="25000"/>
                  </a:schemeClr>
                </a:solidFill>
                <a:latin typeface="+mj-lt"/>
                <a:cs typeface="Calibri" panose="020F0502020204030204" pitchFamily="34" charset="0"/>
              </a:rPr>
              <a:t> </a:t>
            </a:r>
            <a:r>
              <a:rPr lang="en-US" altLang="en-US" sz="1400" b="0" dirty="0">
                <a:solidFill>
                  <a:schemeClr val="tx1">
                    <a:lumMod val="75000"/>
                    <a:lumOff val="25000"/>
                  </a:schemeClr>
                </a:solidFill>
                <a:latin typeface="+mj-lt"/>
                <a:ea typeface="Times New Roman" panose="02020603050405020304" pitchFamily="18" charset="0"/>
                <a:cs typeface="Times New Roman" panose="02020603050405020304" pitchFamily="18" charset="0"/>
              </a:rPr>
              <a:t>at 50% confidence</a:t>
            </a:r>
            <a:br>
              <a:rPr lang="en-US" sz="1400" b="0" dirty="0">
                <a:solidFill>
                  <a:schemeClr val="tx1">
                    <a:lumMod val="75000"/>
                    <a:lumOff val="25000"/>
                  </a:schemeClr>
                </a:solidFill>
                <a:latin typeface="+mj-lt"/>
                <a:cs typeface="Calibri" panose="020F0502020204030204" pitchFamily="34" charset="0"/>
              </a:rPr>
            </a:br>
            <a:r>
              <a:rPr lang="en-US" sz="1400" b="0" dirty="0">
                <a:solidFill>
                  <a:schemeClr val="tx1">
                    <a:lumMod val="75000"/>
                    <a:lumOff val="25000"/>
                  </a:schemeClr>
                </a:solidFill>
                <a:latin typeface="+mj-lt"/>
                <a:cs typeface="Calibri" panose="020F0502020204030204" pitchFamily="34" charset="0"/>
              </a:rPr>
              <a:t>Using the Binomial Model With Zero Failure Case</a:t>
            </a:r>
          </a:p>
        </p:txBody>
      </p:sp>
      <p:graphicFrame>
        <p:nvGraphicFramePr>
          <p:cNvPr id="43" name="Table 42"/>
          <p:cNvGraphicFramePr>
            <a:graphicFrameLocks noGrp="1"/>
          </p:cNvGraphicFramePr>
          <p:nvPr/>
        </p:nvGraphicFramePr>
        <p:xfrm>
          <a:off x="684249" y="1926050"/>
          <a:ext cx="3901399" cy="3263329"/>
        </p:xfrm>
        <a:graphic>
          <a:graphicData uri="http://schemas.openxmlformats.org/drawingml/2006/table">
            <a:tbl>
              <a:tblPr firstRow="1" bandRow="1">
                <a:tableStyleId>{21E4AEA4-8DFA-4A89-87EB-49C32662AFE0}</a:tableStyleId>
              </a:tblPr>
              <a:tblGrid>
                <a:gridCol w="981534">
                  <a:extLst>
                    <a:ext uri="{9D8B030D-6E8A-4147-A177-3AD203B41FA5}">
                      <a16:colId xmlns:a16="http://schemas.microsoft.com/office/drawing/2014/main" val="20000"/>
                    </a:ext>
                  </a:extLst>
                </a:gridCol>
                <a:gridCol w="1653181">
                  <a:extLst>
                    <a:ext uri="{9D8B030D-6E8A-4147-A177-3AD203B41FA5}">
                      <a16:colId xmlns:a16="http://schemas.microsoft.com/office/drawing/2014/main" val="20001"/>
                    </a:ext>
                  </a:extLst>
                </a:gridCol>
                <a:gridCol w="1266684">
                  <a:extLst>
                    <a:ext uri="{9D8B030D-6E8A-4147-A177-3AD203B41FA5}">
                      <a16:colId xmlns:a16="http://schemas.microsoft.com/office/drawing/2014/main" val="20002"/>
                    </a:ext>
                  </a:extLst>
                </a:gridCol>
              </a:tblGrid>
              <a:tr h="330835">
                <a:tc>
                  <a:txBody>
                    <a:bodyPr/>
                    <a:lstStyle/>
                    <a:p>
                      <a:pPr marL="0" marR="0" algn="ctr">
                        <a:lnSpc>
                          <a:spcPct val="107000"/>
                        </a:lnSpc>
                        <a:spcBef>
                          <a:spcPts val="0"/>
                        </a:spcBef>
                        <a:spcAft>
                          <a:spcPts val="0"/>
                        </a:spcAft>
                      </a:pPr>
                      <a:r>
                        <a:rPr lang="en-US" sz="1400" dirty="0">
                          <a:effectLst/>
                        </a:rPr>
                        <a:t>Number </a:t>
                      </a:r>
                      <a:br>
                        <a:rPr lang="en-US" sz="1400" dirty="0">
                          <a:effectLst/>
                        </a:rPr>
                      </a:br>
                      <a:r>
                        <a:rPr lang="en-US" sz="1400" dirty="0">
                          <a:effectLst/>
                        </a:rPr>
                        <a:t>of tests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Reliability</a:t>
                      </a:r>
                      <a:r>
                        <a:rPr lang="en-US" sz="1400" baseline="30000" dirty="0">
                          <a:effectLst/>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1-Reliability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0">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0.500   (50.0%)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0.707   (70.7%)**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0.293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0.794   (79.4%)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0.206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0.841   (84.1%)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0.159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0.871   (87.1%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0.129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marL="0" marR="0" algn="ctr">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0.891   (89.1%)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0.109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0.906   (90.6%)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marL="0" marR="0" algn="ctr">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0.917   (91.7%)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marL="0" marR="0" algn="ctr">
                        <a:lnSpc>
                          <a:spcPct val="107000"/>
                        </a:lnSpc>
                        <a:spcBef>
                          <a:spcPts val="0"/>
                        </a:spcBef>
                        <a:spcAft>
                          <a:spcPts val="0"/>
                        </a:spcAft>
                      </a:pPr>
                      <a:r>
                        <a:rPr lang="en-US" sz="14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0.926   (92.6%)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0">
                <a:tc>
                  <a:txBody>
                    <a:bodyPr/>
                    <a:lstStyle/>
                    <a:p>
                      <a:pPr marL="0" marR="0" algn="ctr">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0.933   (93.3%)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0">
                <a:tc>
                  <a:txBody>
                    <a:bodyPr/>
                    <a:lstStyle/>
                    <a:p>
                      <a:pPr marL="0" marR="0" algn="ctr">
                        <a:lnSpc>
                          <a:spcPct val="107000"/>
                        </a:lnSpc>
                        <a:spcBef>
                          <a:spcPts val="0"/>
                        </a:spcBef>
                        <a:spcAft>
                          <a:spcPts val="0"/>
                        </a:spcAft>
                      </a:pPr>
                      <a:r>
                        <a:rPr lang="en-US" sz="1400" dirty="0">
                          <a:effectLst/>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0.939   (93.9%)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0">
                <a:tc>
                  <a:txBody>
                    <a:bodyPr/>
                    <a:lstStyle/>
                    <a:p>
                      <a:pPr marL="0" marR="0" algn="ctr">
                        <a:lnSpc>
                          <a:spcPct val="107000"/>
                        </a:lnSpc>
                        <a:spcBef>
                          <a:spcPts val="0"/>
                        </a:spcBef>
                        <a:spcAft>
                          <a:spcPts val="0"/>
                        </a:spcAft>
                      </a:pPr>
                      <a:r>
                        <a:rPr lang="en-US" sz="1400" dirty="0">
                          <a:effectLst/>
                        </a:rPr>
                        <a:t>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0.944   (94.4%)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0">
                <a:tc>
                  <a:txBody>
                    <a:bodyPr/>
                    <a:lstStyle/>
                    <a:p>
                      <a:pPr marL="0" marR="0" algn="ctr">
                        <a:lnSpc>
                          <a:spcPct val="107000"/>
                        </a:lnSpc>
                        <a:spcBef>
                          <a:spcPts val="0"/>
                        </a:spcBef>
                        <a:spcAft>
                          <a:spcPts val="0"/>
                        </a:spcAft>
                      </a:pPr>
                      <a:r>
                        <a:rPr lang="en-US" sz="1400" dirty="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0.948   (94.8%)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bl>
          </a:graphicData>
        </a:graphic>
      </p:graphicFrame>
      <p:sp>
        <p:nvSpPr>
          <p:cNvPr id="3" name="Rectangle 2">
            <a:extLst>
              <a:ext uri="{FF2B5EF4-FFF2-40B4-BE49-F238E27FC236}">
                <a16:creationId xmlns:a16="http://schemas.microsoft.com/office/drawing/2014/main" id="{7852F1A2-09B3-4507-BFDE-6998C88DB6BB}"/>
              </a:ext>
            </a:extLst>
          </p:cNvPr>
          <p:cNvSpPr/>
          <p:nvPr/>
        </p:nvSpPr>
        <p:spPr>
          <a:xfrm>
            <a:off x="4804011" y="1926050"/>
            <a:ext cx="4040462" cy="2234522"/>
          </a:xfrm>
          <a:prstGeom prst="rect">
            <a:avLst/>
          </a:prstGeom>
        </p:spPr>
        <p:txBody>
          <a:bodyPr wrap="square">
            <a:spAutoFit/>
          </a:bodyPr>
          <a:lstStyle/>
          <a:p>
            <a:pPr>
              <a:lnSpc>
                <a:spcPct val="110000"/>
              </a:lnSpc>
              <a:spcBef>
                <a:spcPts val="1200"/>
              </a:spcBef>
              <a:spcAft>
                <a:spcPts val="600"/>
              </a:spcAft>
              <a:buSzPct val="90000"/>
            </a:pPr>
            <a:r>
              <a:rPr lang="en-US" sz="1600" b="1" dirty="0">
                <a:solidFill>
                  <a:schemeClr val="tx1">
                    <a:lumMod val="75000"/>
                    <a:lumOff val="25000"/>
                  </a:schemeClr>
                </a:solidFill>
                <a:cs typeface="Calibri" panose="020F0502020204030204" pitchFamily="34" charset="0"/>
              </a:rPr>
              <a:t>*</a:t>
            </a:r>
            <a:r>
              <a:rPr lang="en-US" sz="1400" b="1" dirty="0">
                <a:solidFill>
                  <a:schemeClr val="tx1">
                    <a:lumMod val="75000"/>
                    <a:lumOff val="25000"/>
                  </a:schemeClr>
                </a:solidFill>
                <a:cs typeface="Calibri" panose="020F0502020204030204" pitchFamily="34" charset="0"/>
              </a:rPr>
              <a:t>Reliability </a:t>
            </a:r>
            <a:r>
              <a:rPr lang="en-US" sz="1400" dirty="0">
                <a:solidFill>
                  <a:schemeClr val="tx1">
                    <a:lumMod val="75000"/>
                    <a:lumOff val="25000"/>
                  </a:schemeClr>
                </a:solidFill>
                <a:cs typeface="Calibri" panose="020F0502020204030204" pitchFamily="34" charset="0"/>
              </a:rPr>
              <a:t>as a metric</a:t>
            </a:r>
            <a:r>
              <a:rPr lang="en-US" sz="1400" b="1" dirty="0">
                <a:solidFill>
                  <a:schemeClr val="tx1">
                    <a:lumMod val="75000"/>
                    <a:lumOff val="25000"/>
                  </a:schemeClr>
                </a:solidFill>
                <a:cs typeface="Calibri" panose="020F0502020204030204" pitchFamily="34" charset="0"/>
              </a:rPr>
              <a:t> </a:t>
            </a:r>
            <a:r>
              <a:rPr lang="en-US" sz="1400" dirty="0">
                <a:solidFill>
                  <a:schemeClr val="tx1">
                    <a:lumMod val="75000"/>
                    <a:lumOff val="25000"/>
                  </a:schemeClr>
                </a:solidFill>
                <a:cs typeface="Calibri" panose="020F0502020204030204" pitchFamily="34" charset="0"/>
              </a:rPr>
              <a:t>is t</a:t>
            </a:r>
            <a:r>
              <a:rPr lang="en-US" altLang="en-US" sz="1400" dirty="0">
                <a:solidFill>
                  <a:schemeClr val="tx1">
                    <a:lumMod val="75000"/>
                    <a:lumOff val="25000"/>
                  </a:schemeClr>
                </a:solidFill>
                <a:cs typeface="Calibri" panose="020F0502020204030204" pitchFamily="34" charset="0"/>
              </a:rPr>
              <a:t>he probability that an item will perform its intended function for a specified mission profile.</a:t>
            </a:r>
          </a:p>
          <a:p>
            <a:pPr>
              <a:lnSpc>
                <a:spcPct val="110000"/>
              </a:lnSpc>
              <a:spcBef>
                <a:spcPts val="1200"/>
              </a:spcBef>
              <a:spcAft>
                <a:spcPts val="600"/>
              </a:spcAft>
              <a:buSzPct val="90000"/>
            </a:pPr>
            <a:r>
              <a:rPr lang="en-US" sz="1400" dirty="0">
                <a:solidFill>
                  <a:schemeClr val="tx1">
                    <a:lumMod val="75000"/>
                    <a:lumOff val="25000"/>
                  </a:schemeClr>
                </a:solidFill>
              </a:rPr>
              <a:t>**A reliability, R, at 50% confidence level of 0.707, for example, means, 50% of the time the probability of success will be as good as or exceeds 0.707. Mathematically: P(R≥0.0.707)=0.5</a:t>
            </a:r>
          </a:p>
        </p:txBody>
      </p:sp>
      <p:cxnSp>
        <p:nvCxnSpPr>
          <p:cNvPr id="6" name="Straight Arrow Connector 5">
            <a:extLst>
              <a:ext uri="{FF2B5EF4-FFF2-40B4-BE49-F238E27FC236}">
                <a16:creationId xmlns:a16="http://schemas.microsoft.com/office/drawing/2014/main" id="{13A62986-1596-497C-987B-519F99C77344}"/>
              </a:ext>
            </a:extLst>
          </p:cNvPr>
          <p:cNvCxnSpPr>
            <a:cxnSpLocks/>
          </p:cNvCxnSpPr>
          <p:nvPr/>
        </p:nvCxnSpPr>
        <p:spPr bwMode="auto">
          <a:xfrm flipH="1" flipV="1">
            <a:off x="3241745" y="2682972"/>
            <a:ext cx="1582346" cy="342641"/>
          </a:xfrm>
          <a:prstGeom prst="straightConnector1">
            <a:avLst/>
          </a:prstGeom>
          <a:noFill/>
          <a:ln w="19050" cap="flat" cmpd="sng" algn="ctr">
            <a:solidFill>
              <a:schemeClr val="accent2"/>
            </a:solidFill>
            <a:prstDash val="sysDash"/>
            <a:round/>
            <a:headEnd type="none" w="med" len="med"/>
            <a:tailEnd type="triangle"/>
          </a:ln>
          <a:effectLst/>
        </p:spPr>
      </p:cxnSp>
      <p:sp>
        <p:nvSpPr>
          <p:cNvPr id="28" name="Title 3">
            <a:extLst>
              <a:ext uri="{FF2B5EF4-FFF2-40B4-BE49-F238E27FC236}">
                <a16:creationId xmlns:a16="http://schemas.microsoft.com/office/drawing/2014/main" id="{37FEA3BD-7BF9-412B-9787-64654F8A365D}"/>
              </a:ext>
            </a:extLst>
          </p:cNvPr>
          <p:cNvSpPr>
            <a:spLocks noGrp="1"/>
          </p:cNvSpPr>
          <p:nvPr>
            <p:ph type="title"/>
          </p:nvPr>
        </p:nvSpPr>
        <p:spPr>
          <a:xfrm>
            <a:off x="292608" y="62223"/>
            <a:ext cx="7128918" cy="830997"/>
          </a:xfrm>
        </p:spPr>
        <p:txBody>
          <a:bodyPr/>
          <a:lstStyle/>
          <a:p>
            <a:r>
              <a:rPr lang="en-US" dirty="0"/>
              <a:t>The Binomial Distribution Case</a:t>
            </a:r>
            <a:br>
              <a:rPr lang="en-US" dirty="0"/>
            </a:br>
            <a:r>
              <a:rPr lang="en-US" dirty="0"/>
              <a:t>One-sided Exact Method Example</a:t>
            </a:r>
          </a:p>
        </p:txBody>
      </p:sp>
      <p:grpSp>
        <p:nvGrpSpPr>
          <p:cNvPr id="8" name="Group 7"/>
          <p:cNvGrpSpPr/>
          <p:nvPr/>
        </p:nvGrpSpPr>
        <p:grpSpPr>
          <a:xfrm>
            <a:off x="4744017" y="4246834"/>
            <a:ext cx="3946432" cy="2169133"/>
            <a:chOff x="4744017" y="4246834"/>
            <a:chExt cx="3946432" cy="2169133"/>
          </a:xfrm>
        </p:grpSpPr>
        <p:sp>
          <p:nvSpPr>
            <p:cNvPr id="25" name="Freeform 24"/>
            <p:cNvSpPr/>
            <p:nvPr/>
          </p:nvSpPr>
          <p:spPr>
            <a:xfrm>
              <a:off x="5162503" y="4598626"/>
              <a:ext cx="3350525" cy="1470184"/>
            </a:xfrm>
            <a:custGeom>
              <a:avLst/>
              <a:gdLst>
                <a:gd name="connsiteX0" fmla="*/ 0 w 3350525"/>
                <a:gd name="connsiteY0" fmla="*/ 1460310 h 1460310"/>
                <a:gd name="connsiteX1" fmla="*/ 696036 w 3350525"/>
                <a:gd name="connsiteY1" fmla="*/ 245660 h 1460310"/>
                <a:gd name="connsiteX2" fmla="*/ 3350525 w 3350525"/>
                <a:gd name="connsiteY2" fmla="*/ 0 h 1460310"/>
                <a:gd name="connsiteX0" fmla="*/ 0 w 3350525"/>
                <a:gd name="connsiteY0" fmla="*/ 1460310 h 1460310"/>
                <a:gd name="connsiteX1" fmla="*/ 696036 w 3350525"/>
                <a:gd name="connsiteY1" fmla="*/ 245660 h 1460310"/>
                <a:gd name="connsiteX2" fmla="*/ 3350525 w 3350525"/>
                <a:gd name="connsiteY2" fmla="*/ 0 h 1460310"/>
                <a:gd name="connsiteX0" fmla="*/ 0 w 3350525"/>
                <a:gd name="connsiteY0" fmla="*/ 1464609 h 1464609"/>
                <a:gd name="connsiteX1" fmla="*/ 696036 w 3350525"/>
                <a:gd name="connsiteY1" fmla="*/ 249959 h 1464609"/>
                <a:gd name="connsiteX2" fmla="*/ 3350525 w 3350525"/>
                <a:gd name="connsiteY2" fmla="*/ 4299 h 1464609"/>
                <a:gd name="connsiteX0" fmla="*/ 0 w 3350525"/>
                <a:gd name="connsiteY0" fmla="*/ 1499231 h 1499231"/>
                <a:gd name="connsiteX1" fmla="*/ 696036 w 3350525"/>
                <a:gd name="connsiteY1" fmla="*/ 284581 h 1499231"/>
                <a:gd name="connsiteX2" fmla="*/ 3350525 w 3350525"/>
                <a:gd name="connsiteY2" fmla="*/ 38921 h 1499231"/>
                <a:gd name="connsiteX0" fmla="*/ 0 w 3350525"/>
                <a:gd name="connsiteY0" fmla="*/ 1496455 h 1496455"/>
                <a:gd name="connsiteX1" fmla="*/ 696036 w 3350525"/>
                <a:gd name="connsiteY1" fmla="*/ 281805 h 1496455"/>
                <a:gd name="connsiteX2" fmla="*/ 3350525 w 3350525"/>
                <a:gd name="connsiteY2" fmla="*/ 36145 h 1496455"/>
                <a:gd name="connsiteX0" fmla="*/ 0 w 3350525"/>
                <a:gd name="connsiteY0" fmla="*/ 1466146 h 1466146"/>
                <a:gd name="connsiteX1" fmla="*/ 696036 w 3350525"/>
                <a:gd name="connsiteY1" fmla="*/ 251496 h 1466146"/>
                <a:gd name="connsiteX2" fmla="*/ 3350525 w 3350525"/>
                <a:gd name="connsiteY2" fmla="*/ 5836 h 1466146"/>
                <a:gd name="connsiteX0" fmla="*/ 0 w 3350525"/>
                <a:gd name="connsiteY0" fmla="*/ 1460510 h 1460510"/>
                <a:gd name="connsiteX1" fmla="*/ 668740 w 3350525"/>
                <a:gd name="connsiteY1" fmla="*/ 293627 h 1460510"/>
                <a:gd name="connsiteX2" fmla="*/ 3350525 w 3350525"/>
                <a:gd name="connsiteY2" fmla="*/ 200 h 1460510"/>
                <a:gd name="connsiteX0" fmla="*/ 0 w 3350525"/>
                <a:gd name="connsiteY0" fmla="*/ 1470184 h 1470184"/>
                <a:gd name="connsiteX1" fmla="*/ 668740 w 3350525"/>
                <a:gd name="connsiteY1" fmla="*/ 303301 h 1470184"/>
                <a:gd name="connsiteX2" fmla="*/ 3350525 w 3350525"/>
                <a:gd name="connsiteY2" fmla="*/ 9874 h 1470184"/>
              </a:gdLst>
              <a:ahLst/>
              <a:cxnLst>
                <a:cxn ang="0">
                  <a:pos x="connsiteX0" y="connsiteY0"/>
                </a:cxn>
                <a:cxn ang="0">
                  <a:pos x="connsiteX1" y="connsiteY1"/>
                </a:cxn>
                <a:cxn ang="0">
                  <a:pos x="connsiteX2" y="connsiteY2"/>
                </a:cxn>
              </a:cxnLst>
              <a:rect l="l" t="t" r="r" b="b"/>
              <a:pathLst>
                <a:path w="3350525" h="1470184">
                  <a:moveTo>
                    <a:pt x="0" y="1470184"/>
                  </a:moveTo>
                  <a:lnTo>
                    <a:pt x="668740" y="303301"/>
                  </a:lnTo>
                  <a:cubicBezTo>
                    <a:pt x="892791" y="-83385"/>
                    <a:pt x="1974375" y="9874"/>
                    <a:pt x="3350525" y="987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79">
              <a:extLst>
                <a:ext uri="{FF2B5EF4-FFF2-40B4-BE49-F238E27FC236}">
                  <a16:creationId xmlns:a16="http://schemas.microsoft.com/office/drawing/2014/main" id="{2BFC4D8E-DEE6-49E7-BEC3-63E980A9C1AF}"/>
                </a:ext>
              </a:extLst>
            </p:cNvPr>
            <p:cNvSpPr txBox="1"/>
            <p:nvPr/>
          </p:nvSpPr>
          <p:spPr>
            <a:xfrm rot="16200000">
              <a:off x="4445551" y="5067189"/>
              <a:ext cx="1042089" cy="307777"/>
            </a:xfrm>
            <a:prstGeom prst="rect">
              <a:avLst/>
            </a:prstGeom>
            <a:noFill/>
          </p:spPr>
          <p:txBody>
            <a:bodyPr wrap="square" rtlCol="0">
              <a:spAutoFit/>
            </a:bodyPr>
            <a:lstStyle/>
            <a:p>
              <a:pPr algn="ctr" fontAlgn="base"/>
              <a:r>
                <a:rPr lang="en-US" sz="1400" dirty="0">
                  <a:solidFill>
                    <a:schemeClr val="tx1">
                      <a:lumMod val="75000"/>
                      <a:lumOff val="25000"/>
                    </a:schemeClr>
                  </a:solidFill>
                  <a:ea typeface="Times New Roman" panose="02020603050405020304" pitchFamily="18" charset="0"/>
                  <a:cs typeface="Calibri" panose="020F0502020204030204" pitchFamily="34" charset="0"/>
                </a:rPr>
                <a:t>Reliability</a:t>
              </a:r>
              <a:endParaRPr lang="en-US" sz="1100" dirty="0">
                <a:solidFill>
                  <a:schemeClr val="tx1">
                    <a:lumMod val="75000"/>
                    <a:lumOff val="25000"/>
                  </a:schemeClr>
                </a:solidFill>
                <a:ea typeface="Times New Roman" panose="02020603050405020304" pitchFamily="18" charset="0"/>
              </a:endParaRPr>
            </a:p>
          </p:txBody>
        </p:sp>
        <p:sp>
          <p:nvSpPr>
            <p:cNvPr id="27" name="TextBox 80">
              <a:extLst>
                <a:ext uri="{FF2B5EF4-FFF2-40B4-BE49-F238E27FC236}">
                  <a16:creationId xmlns:a16="http://schemas.microsoft.com/office/drawing/2014/main" id="{F774F1BE-4851-428E-8052-4D879A646041}"/>
                </a:ext>
              </a:extLst>
            </p:cNvPr>
            <p:cNvSpPr txBox="1"/>
            <p:nvPr/>
          </p:nvSpPr>
          <p:spPr>
            <a:xfrm>
              <a:off x="5041662" y="6108190"/>
              <a:ext cx="3528259" cy="307777"/>
            </a:xfrm>
            <a:prstGeom prst="rect">
              <a:avLst/>
            </a:prstGeom>
            <a:noFill/>
          </p:spPr>
          <p:txBody>
            <a:bodyPr wrap="square" rtlCol="0">
              <a:spAutoFit/>
            </a:bodyPr>
            <a:lstStyle/>
            <a:p>
              <a:pPr algn="ctr" fontAlgn="base"/>
              <a:r>
                <a:rPr lang="en-US" sz="1400" dirty="0">
                  <a:solidFill>
                    <a:schemeClr val="tx1">
                      <a:lumMod val="75000"/>
                      <a:lumOff val="25000"/>
                    </a:schemeClr>
                  </a:solidFill>
                  <a:ea typeface="Times New Roman" panose="02020603050405020304" pitchFamily="18" charset="0"/>
                </a:rPr>
                <a:t>Number of Tests</a:t>
              </a:r>
              <a:endParaRPr lang="en-US" sz="1200" dirty="0">
                <a:solidFill>
                  <a:schemeClr val="tx1">
                    <a:lumMod val="75000"/>
                    <a:lumOff val="25000"/>
                  </a:schemeClr>
                </a:solidFill>
                <a:ea typeface="Times New Roman" panose="02020603050405020304" pitchFamily="18" charset="0"/>
              </a:endParaRPr>
            </a:p>
          </p:txBody>
        </p:sp>
        <p:cxnSp>
          <p:nvCxnSpPr>
            <p:cNvPr id="29" name="Straight Connector 28">
              <a:extLst>
                <a:ext uri="{FF2B5EF4-FFF2-40B4-BE49-F238E27FC236}">
                  <a16:creationId xmlns:a16="http://schemas.microsoft.com/office/drawing/2014/main" id="{2C5445F5-A391-4794-81B7-15DF84321DB2}"/>
                </a:ext>
              </a:extLst>
            </p:cNvPr>
            <p:cNvCxnSpPr/>
            <p:nvPr/>
          </p:nvCxnSpPr>
          <p:spPr bwMode="auto">
            <a:xfrm flipH="1">
              <a:off x="6673256" y="4544718"/>
              <a:ext cx="2" cy="1512579"/>
            </a:xfrm>
            <a:prstGeom prst="line">
              <a:avLst/>
            </a:prstGeom>
            <a:solidFill>
              <a:schemeClr val="accent1"/>
            </a:solidFill>
            <a:ln w="12700" cap="flat" cmpd="sng" algn="ctr">
              <a:solidFill>
                <a:srgbClr val="FF0000"/>
              </a:solidFill>
              <a:prstDash val="lgDash"/>
              <a:round/>
              <a:headEnd type="none" w="sm" len="sm"/>
              <a:tailEnd type="none" w="sm" len="sm"/>
            </a:ln>
            <a:effectLst/>
          </p:spPr>
        </p:cxnSp>
        <p:sp>
          <p:nvSpPr>
            <p:cNvPr id="30" name="TextBox 98">
              <a:extLst>
                <a:ext uri="{FF2B5EF4-FFF2-40B4-BE49-F238E27FC236}">
                  <a16:creationId xmlns:a16="http://schemas.microsoft.com/office/drawing/2014/main" id="{680C966B-24D0-4512-B6CC-5E7BF4EE75A6}"/>
                </a:ext>
              </a:extLst>
            </p:cNvPr>
            <p:cNvSpPr txBox="1"/>
            <p:nvPr/>
          </p:nvSpPr>
          <p:spPr>
            <a:xfrm rot="9788">
              <a:off x="4744017" y="4346026"/>
              <a:ext cx="481172" cy="261610"/>
            </a:xfrm>
            <a:prstGeom prst="rect">
              <a:avLst/>
            </a:prstGeom>
            <a:noFill/>
          </p:spPr>
          <p:txBody>
            <a:bodyPr wrap="square" rtlCol="0">
              <a:spAutoFit/>
            </a:bodyPr>
            <a:lstStyle/>
            <a:p>
              <a:pPr fontAlgn="base"/>
              <a:r>
                <a:rPr lang="en-US" sz="1050" dirty="0">
                  <a:solidFill>
                    <a:srgbClr val="000000"/>
                  </a:solidFill>
                  <a:ea typeface="Times New Roman" panose="02020603050405020304" pitchFamily="18" charset="0"/>
                </a:rPr>
                <a:t>1.0</a:t>
              </a:r>
              <a:endParaRPr lang="en-US" sz="1000" dirty="0">
                <a:ea typeface="Times New Roman" panose="02020603050405020304" pitchFamily="18" charset="0"/>
              </a:endParaRPr>
            </a:p>
          </p:txBody>
        </p:sp>
        <p:sp>
          <p:nvSpPr>
            <p:cNvPr id="31" name="Arrow: Right 20">
              <a:extLst>
                <a:ext uri="{FF2B5EF4-FFF2-40B4-BE49-F238E27FC236}">
                  <a16:creationId xmlns:a16="http://schemas.microsoft.com/office/drawing/2014/main" id="{B4C81381-4824-41BB-A902-0E89BD1E1E0E}"/>
                </a:ext>
              </a:extLst>
            </p:cNvPr>
            <p:cNvSpPr/>
            <p:nvPr/>
          </p:nvSpPr>
          <p:spPr>
            <a:xfrm rot="12915857">
              <a:off x="6611057" y="4811430"/>
              <a:ext cx="632875" cy="15393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Right 21">
              <a:extLst>
                <a:ext uri="{FF2B5EF4-FFF2-40B4-BE49-F238E27FC236}">
                  <a16:creationId xmlns:a16="http://schemas.microsoft.com/office/drawing/2014/main" id="{F2AAC509-7CE9-4100-AC6E-6B4404D91177}"/>
                </a:ext>
              </a:extLst>
            </p:cNvPr>
            <p:cNvSpPr/>
            <p:nvPr/>
          </p:nvSpPr>
          <p:spPr>
            <a:xfrm rot="8439134">
              <a:off x="6595955" y="5655062"/>
              <a:ext cx="713741" cy="1679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5066969" y="4246834"/>
              <a:ext cx="3623480" cy="1828800"/>
              <a:chOff x="5452281" y="1351128"/>
              <a:chExt cx="3623480" cy="1828800"/>
            </a:xfrm>
          </p:grpSpPr>
          <p:sp>
            <p:nvSpPr>
              <p:cNvPr id="34" name="Freeform 33"/>
              <p:cNvSpPr/>
              <p:nvPr/>
            </p:nvSpPr>
            <p:spPr>
              <a:xfrm>
                <a:off x="5527343" y="1351128"/>
                <a:ext cx="3548418" cy="1828800"/>
              </a:xfrm>
              <a:custGeom>
                <a:avLst/>
                <a:gdLst>
                  <a:gd name="connsiteX0" fmla="*/ 0 w 3548418"/>
                  <a:gd name="connsiteY0" fmla="*/ 0 h 1828800"/>
                  <a:gd name="connsiteX1" fmla="*/ 0 w 3548418"/>
                  <a:gd name="connsiteY1" fmla="*/ 1828800 h 1828800"/>
                  <a:gd name="connsiteX2" fmla="*/ 3548418 w 3548418"/>
                  <a:gd name="connsiteY2" fmla="*/ 1828800 h 1828800"/>
                </a:gdLst>
                <a:ahLst/>
                <a:cxnLst>
                  <a:cxn ang="0">
                    <a:pos x="connsiteX0" y="connsiteY0"/>
                  </a:cxn>
                  <a:cxn ang="0">
                    <a:pos x="connsiteX1" y="connsiteY1"/>
                  </a:cxn>
                  <a:cxn ang="0">
                    <a:pos x="connsiteX2" y="connsiteY2"/>
                  </a:cxn>
                </a:cxnLst>
                <a:rect l="l" t="t" r="r" b="b"/>
                <a:pathLst>
                  <a:path w="3548418" h="1828800">
                    <a:moveTo>
                      <a:pt x="0" y="0"/>
                    </a:moveTo>
                    <a:lnTo>
                      <a:pt x="0" y="1828800"/>
                    </a:lnTo>
                    <a:lnTo>
                      <a:pt x="3548418" y="1828800"/>
                    </a:lnTo>
                  </a:path>
                </a:pathLst>
              </a:custGeom>
              <a:noFill/>
              <a:ln>
                <a:solidFill>
                  <a:schemeClr val="tx1">
                    <a:lumMod val="65000"/>
                    <a:lumOff val="3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a:off x="5452281" y="1589964"/>
                <a:ext cx="150125" cy="0"/>
              </a:xfrm>
              <a:prstGeom prst="line">
                <a:avLst/>
              </a:prstGeom>
              <a:ln w="25400">
                <a:solidFill>
                  <a:schemeClr val="tx1">
                    <a:lumMod val="65000"/>
                    <a:lumOff val="35000"/>
                    <a:alpha val="97000"/>
                  </a:schemeClr>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5196622" y="4608500"/>
              <a:ext cx="1665027" cy="0"/>
            </a:xfrm>
            <a:prstGeom prst="line">
              <a:avLst/>
            </a:prstGeom>
            <a:solidFill>
              <a:schemeClr val="accent1"/>
            </a:solidFill>
            <a:ln w="12700" cap="flat" cmpd="sng" algn="ctr">
              <a:solidFill>
                <a:schemeClr val="tx1"/>
              </a:solidFill>
              <a:prstDash val="lgDashDotDot"/>
              <a:round/>
              <a:headEnd type="none" w="sm" len="sm"/>
              <a:tailEnd type="none" w="sm" len="sm"/>
            </a:ln>
            <a:effectLst/>
          </p:spPr>
        </p:cxnSp>
        <p:sp>
          <p:nvSpPr>
            <p:cNvPr id="39" name="Text Box 18">
              <a:extLst>
                <a:ext uri="{FF2B5EF4-FFF2-40B4-BE49-F238E27FC236}">
                  <a16:creationId xmlns:a16="http://schemas.microsoft.com/office/drawing/2014/main" id="{6D9994A8-6832-40F7-B059-122377B71299}"/>
                </a:ext>
              </a:extLst>
            </p:cNvPr>
            <p:cNvSpPr txBox="1">
              <a:spLocks noChangeArrowheads="1"/>
            </p:cNvSpPr>
            <p:nvPr/>
          </p:nvSpPr>
          <p:spPr bwMode="auto">
            <a:xfrm>
              <a:off x="6841025" y="4798480"/>
              <a:ext cx="1601083" cy="1200329"/>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b="0" dirty="0">
                  <a:solidFill>
                    <a:schemeClr val="bg1"/>
                  </a:solidFill>
                  <a:ea typeface="Times New Roman" panose="02020603050405020304" pitchFamily="18" charset="0"/>
                  <a:cs typeface="Times New Roman" panose="02020603050405020304" pitchFamily="18" charset="0"/>
                </a:rPr>
                <a:t>It takes about 13 tests with zero failures to get the reliability comfort level of 0.95 at 50% confidence </a:t>
              </a:r>
              <a:endParaRPr lang="en-US" altLang="en-US" sz="1200" b="0" dirty="0">
                <a:solidFill>
                  <a:schemeClr val="bg1"/>
                </a:solidFill>
              </a:endParaRPr>
            </a:p>
          </p:txBody>
        </p:sp>
      </p:grpSp>
    </p:spTree>
    <p:extLst>
      <p:ext uri="{BB962C8B-B14F-4D97-AF65-F5344CB8AC3E}">
        <p14:creationId xmlns:p14="http://schemas.microsoft.com/office/powerpoint/2010/main" val="2771252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a:t>Reliability Demonstration</a:t>
            </a:r>
          </a:p>
        </p:txBody>
      </p:sp>
      <p:sp>
        <p:nvSpPr>
          <p:cNvPr id="2" name="Content Placeholder 1"/>
          <p:cNvSpPr>
            <a:spLocks noGrp="1"/>
          </p:cNvSpPr>
          <p:nvPr>
            <p:ph idx="1"/>
          </p:nvPr>
        </p:nvSpPr>
        <p:spPr/>
        <p:txBody>
          <a:bodyPr/>
          <a:lstStyle/>
          <a:p>
            <a:r>
              <a:rPr lang="en-US" altLang="en-US" dirty="0"/>
              <a:t>Advantages</a:t>
            </a:r>
          </a:p>
          <a:p>
            <a:pPr lvl="1"/>
            <a:r>
              <a:rPr lang="en-US" altLang="en-US" dirty="0"/>
              <a:t>Provides empirical information on reliability.</a:t>
            </a:r>
          </a:p>
          <a:p>
            <a:pPr lvl="1"/>
            <a:r>
              <a:rPr lang="en-US" altLang="en-US" dirty="0"/>
              <a:t>Reduces the uncertainty of analytically based reliability estimates. </a:t>
            </a:r>
          </a:p>
          <a:p>
            <a:pPr lvl="1"/>
            <a:r>
              <a:rPr lang="en-US" altLang="en-US" dirty="0"/>
              <a:t>Supports the determining of the resource allocation during the test and evaluation phase.</a:t>
            </a:r>
          </a:p>
          <a:p>
            <a:pPr lvl="1"/>
            <a:r>
              <a:rPr lang="en-US" altLang="en-US" dirty="0"/>
              <a:t>Used to support the reliability prediction of a design through testing and operation.</a:t>
            </a:r>
          </a:p>
          <a:p>
            <a:pPr lvl="1"/>
            <a:endParaRPr lang="en-US" altLang="en-US" dirty="0"/>
          </a:p>
          <a:p>
            <a:endParaRPr lang="en-US" dirty="0"/>
          </a:p>
        </p:txBody>
      </p:sp>
    </p:spTree>
    <p:extLst>
      <p:ext uri="{BB962C8B-B14F-4D97-AF65-F5344CB8AC3E}">
        <p14:creationId xmlns:p14="http://schemas.microsoft.com/office/powerpoint/2010/main" val="2983743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a:t>Reliability Demonstration</a:t>
            </a:r>
          </a:p>
        </p:txBody>
      </p:sp>
      <p:sp>
        <p:nvSpPr>
          <p:cNvPr id="4" name="Content Placeholder 3"/>
          <p:cNvSpPr>
            <a:spLocks noGrp="1"/>
          </p:cNvSpPr>
          <p:nvPr>
            <p:ph idx="1"/>
          </p:nvPr>
        </p:nvSpPr>
        <p:spPr/>
        <p:txBody>
          <a:bodyPr/>
          <a:lstStyle/>
          <a:p>
            <a:r>
              <a:rPr lang="en-US" altLang="en-US" dirty="0"/>
              <a:t>Limitations</a:t>
            </a:r>
          </a:p>
          <a:p>
            <a:pPr lvl="1"/>
            <a:r>
              <a:rPr lang="en-US" altLang="en-US" dirty="0"/>
              <a:t>Dedicated pre-operational demonstration testing cannot be performed for high levels of design indenture (e.g., launch vehicle) due to cost and schedule constraints.</a:t>
            </a:r>
          </a:p>
          <a:p>
            <a:pPr lvl="1"/>
            <a:r>
              <a:rPr lang="en-US" altLang="en-US" dirty="0"/>
              <a:t>Reliability testing at lower-levels of design indenture is highly limited due to the same constraints (i.e., cost and schedule).</a:t>
            </a:r>
          </a:p>
          <a:p>
            <a:pPr lvl="1"/>
            <a:r>
              <a:rPr lang="en-US" altLang="en-US" dirty="0"/>
              <a:t>Data from piggyback demonstration through other engineering testing can lack the resolution desired for good reliability modeling.</a:t>
            </a:r>
          </a:p>
          <a:p>
            <a:pPr lvl="1"/>
            <a:endParaRPr lang="en-US" altLang="en-US" dirty="0"/>
          </a:p>
          <a:p>
            <a:endParaRPr lang="en-US" dirty="0"/>
          </a:p>
        </p:txBody>
      </p:sp>
    </p:spTree>
    <p:extLst>
      <p:ext uri="{BB962C8B-B14F-4D97-AF65-F5344CB8AC3E}">
        <p14:creationId xmlns:p14="http://schemas.microsoft.com/office/powerpoint/2010/main" val="740804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Concluding Remark</a:t>
            </a:r>
          </a:p>
        </p:txBody>
      </p:sp>
      <p:sp>
        <p:nvSpPr>
          <p:cNvPr id="2" name="Content Placeholder 1"/>
          <p:cNvSpPr>
            <a:spLocks noGrp="1"/>
          </p:cNvSpPr>
          <p:nvPr>
            <p:ph idx="1"/>
          </p:nvPr>
        </p:nvSpPr>
        <p:spPr>
          <a:xfrm>
            <a:off x="457200" y="1435396"/>
            <a:ext cx="7532703" cy="4690768"/>
          </a:xfrm>
        </p:spPr>
        <p:txBody>
          <a:bodyPr/>
          <a:lstStyle/>
          <a:p>
            <a:pPr marL="0" indent="0">
              <a:buNone/>
            </a:pPr>
            <a:r>
              <a:rPr lang="en-US" altLang="en-US" sz="2000" dirty="0"/>
              <a:t>Reliability is an engineering discipline </a:t>
            </a:r>
            <a:r>
              <a:rPr lang="en-US" sz="2000" dirty="0"/>
              <a:t>that provides a critical design function which involves the application of engineering principles to the design and processing of products, both hardware and software, for the purpose of meeting product reliability requirements or goals.</a:t>
            </a:r>
          </a:p>
        </p:txBody>
      </p:sp>
    </p:spTree>
    <p:extLst>
      <p:ext uri="{BB962C8B-B14F-4D97-AF65-F5344CB8AC3E}">
        <p14:creationId xmlns:p14="http://schemas.microsoft.com/office/powerpoint/2010/main" val="3264751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AF1468-692D-450B-8C01-81EB77EC51B2}"/>
              </a:ext>
            </a:extLst>
          </p:cNvPr>
          <p:cNvSpPr>
            <a:spLocks noGrp="1"/>
          </p:cNvSpPr>
          <p:nvPr>
            <p:ph type="subTitle" idx="1"/>
          </p:nvPr>
        </p:nvSpPr>
        <p:spPr>
          <a:xfrm>
            <a:off x="694944" y="3041202"/>
            <a:ext cx="7754112" cy="387798"/>
          </a:xfrm>
        </p:spPr>
        <p:txBody>
          <a:bodyPr/>
          <a:lstStyle/>
          <a:p>
            <a:r>
              <a:rPr lang="en-US" dirty="0"/>
              <a:t>Bibliography</a:t>
            </a:r>
          </a:p>
        </p:txBody>
      </p:sp>
    </p:spTree>
    <p:extLst>
      <p:ext uri="{BB962C8B-B14F-4D97-AF65-F5344CB8AC3E}">
        <p14:creationId xmlns:p14="http://schemas.microsoft.com/office/powerpoint/2010/main" val="260744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Reliability Engineering</a:t>
            </a:r>
          </a:p>
        </p:txBody>
      </p:sp>
      <p:sp>
        <p:nvSpPr>
          <p:cNvPr id="3" name="Content Placeholder 2"/>
          <p:cNvSpPr>
            <a:spLocks noGrp="1"/>
          </p:cNvSpPr>
          <p:nvPr>
            <p:ph idx="1"/>
          </p:nvPr>
        </p:nvSpPr>
        <p:spPr/>
        <p:txBody>
          <a:bodyPr/>
          <a:lstStyle/>
          <a:p>
            <a:r>
              <a:rPr lang="en-US" dirty="0"/>
              <a:t>Reliability engineering is a design-support discipline. </a:t>
            </a:r>
          </a:p>
          <a:p>
            <a:r>
              <a:rPr lang="en-US" dirty="0"/>
              <a:t>Reliability engineering is critical for understanding component failure mechanisms and identifying critical design and process drivers. </a:t>
            </a:r>
          </a:p>
          <a:p>
            <a:r>
              <a:rPr lang="en-US" dirty="0"/>
              <a:t>Reliability engineering has important interfaces with, and input to, design engineering, maintainability and supportability engineering, test and evaluation, risk assessment, risk management, system safety, sustainment cost, and quality engineering. </a:t>
            </a:r>
          </a:p>
        </p:txBody>
      </p:sp>
    </p:spTree>
    <p:extLst>
      <p:ext uri="{BB962C8B-B14F-4D97-AF65-F5344CB8AC3E}">
        <p14:creationId xmlns:p14="http://schemas.microsoft.com/office/powerpoint/2010/main" val="437369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246888"/>
            <a:ext cx="7128918" cy="461665"/>
          </a:xfrm>
        </p:spPr>
        <p:txBody>
          <a:bodyPr/>
          <a:lstStyle/>
          <a:p>
            <a:r>
              <a:rPr lang="en-US" altLang="en-US" dirty="0"/>
              <a:t>Bibliography</a:t>
            </a:r>
            <a:endParaRPr lang="en-US" dirty="0"/>
          </a:p>
        </p:txBody>
      </p:sp>
      <p:sp>
        <p:nvSpPr>
          <p:cNvPr id="3" name="Content Placeholder 2"/>
          <p:cNvSpPr>
            <a:spLocks noGrp="1"/>
          </p:cNvSpPr>
          <p:nvPr>
            <p:ph idx="1"/>
          </p:nvPr>
        </p:nvSpPr>
        <p:spPr/>
        <p:txBody>
          <a:bodyPr/>
          <a:lstStyle/>
          <a:p>
            <a:r>
              <a:rPr lang="en-US" sz="1600" dirty="0"/>
              <a:t>Challenger The Final Voyage, Lewis, S. R., New York: Columbia University Press, 1988</a:t>
            </a:r>
          </a:p>
          <a:p>
            <a:r>
              <a:rPr lang="en-US" altLang="en-US" sz="1600" dirty="0"/>
              <a:t>Designing for Reliability and Safety Control, Ernest J. Henley and Hiromitsu Kumamoto, Prentice Hall; 1985</a:t>
            </a:r>
          </a:p>
          <a:p>
            <a:r>
              <a:rPr lang="en-US" altLang="en-US" sz="1600" dirty="0"/>
              <a:t>Engineering Reliability — New Techniques and Applications, B. S. Dhillon and C. Singh, John Wiley &amp; Sons; 1981</a:t>
            </a:r>
          </a:p>
          <a:p>
            <a:r>
              <a:rPr lang="en-US" altLang="en-US" sz="1600" dirty="0"/>
              <a:t>Handbook of System and Product Safety, Willie Hammer, 1972, Prentice-Hall; 1972</a:t>
            </a:r>
          </a:p>
          <a:p>
            <a:r>
              <a:rPr lang="en-US" altLang="en-US" sz="1600" dirty="0"/>
              <a:t>Introduction to System Safety Engineering, W. P. Rogers, John Wiley and Sons,</a:t>
            </a:r>
            <a:r>
              <a:rPr lang="de-DE" altLang="en-US" sz="1600" dirty="0"/>
              <a:t>1980</a:t>
            </a:r>
            <a:endParaRPr lang="en-US" altLang="en-US" sz="1600" dirty="0"/>
          </a:p>
          <a:p>
            <a:r>
              <a:rPr lang="en-US" sz="1600" dirty="0"/>
              <a:t>Modarres, M., Kaminsky, M., &amp; Krivtsov, V. (2010). </a:t>
            </a:r>
            <a:r>
              <a:rPr lang="en-US" sz="1600" i="1" dirty="0"/>
              <a:t>Reliability Engineering and Risk Analysis</a:t>
            </a:r>
            <a:r>
              <a:rPr lang="en-US" sz="1600" dirty="0"/>
              <a:t>, 2nd Ed. Boca Raton: CRC Press.</a:t>
            </a:r>
          </a:p>
          <a:p>
            <a:r>
              <a:rPr lang="en-US" sz="1600" dirty="0"/>
              <a:t>NASA/SP-2009-569, “Bayesian Inference for NASA Probabilistic Risk and Reliability Analysis” </a:t>
            </a:r>
          </a:p>
          <a:p>
            <a:r>
              <a:rPr lang="en-US" sz="1600" dirty="0"/>
              <a:t>NASA Systems Engineering Handbook, NASA/SP-2007-6105</a:t>
            </a:r>
          </a:p>
          <a:p>
            <a:r>
              <a:rPr lang="en-US" sz="1600" dirty="0"/>
              <a:t>Reliability in Engineering design, Kailash Kapur, Published by John Wiley &amp; Sons,1977 </a:t>
            </a:r>
          </a:p>
        </p:txBody>
      </p:sp>
    </p:spTree>
    <p:extLst>
      <p:ext uri="{BB962C8B-B14F-4D97-AF65-F5344CB8AC3E}">
        <p14:creationId xmlns:p14="http://schemas.microsoft.com/office/powerpoint/2010/main" val="371828986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246887"/>
            <a:ext cx="7128918" cy="461665"/>
          </a:xfrm>
        </p:spPr>
        <p:txBody>
          <a:bodyPr/>
          <a:lstStyle/>
          <a:p>
            <a:r>
              <a:rPr lang="en-US" altLang="en-US" dirty="0"/>
              <a:t>Bibliography</a:t>
            </a:r>
            <a:endParaRPr lang="en-US" dirty="0"/>
          </a:p>
        </p:txBody>
      </p:sp>
      <p:sp>
        <p:nvSpPr>
          <p:cNvPr id="3" name="Content Placeholder 2"/>
          <p:cNvSpPr>
            <a:spLocks noGrp="1"/>
          </p:cNvSpPr>
          <p:nvPr>
            <p:ph idx="1"/>
          </p:nvPr>
        </p:nvSpPr>
        <p:spPr>
          <a:xfrm>
            <a:off x="457200" y="1435396"/>
            <a:ext cx="7128918" cy="4690768"/>
          </a:xfrm>
        </p:spPr>
        <p:txBody>
          <a:bodyPr/>
          <a:lstStyle/>
          <a:p>
            <a:r>
              <a:rPr lang="en-US" altLang="en-US" sz="1600" dirty="0"/>
              <a:t>Reliability Engineering and Risk Assessment, Ernest J. Henley and Hiromitsu Kumamoto, Prentice Hall; 1991</a:t>
            </a:r>
          </a:p>
          <a:p>
            <a:r>
              <a:rPr lang="en-US" sz="1600" dirty="0"/>
              <a:t>Reliability Engineering Handbook: Vol 1 and 2 Hardcover, Dimitri B. Kececioglu, Prentice Hall, 2002</a:t>
            </a:r>
          </a:p>
          <a:p>
            <a:r>
              <a:rPr lang="en-US" sz="1600" dirty="0"/>
              <a:t>Systems Engineering “Toolbox” for Design-Oriented Engineers, NASA Reference Publications 1358</a:t>
            </a:r>
          </a:p>
          <a:p>
            <a:r>
              <a:rPr lang="en-US" sz="1600" dirty="0"/>
              <a:t>Safie, F . and Fox, E. P. , AIAA/SAE/ASME 27th Joint Propulsion Conference, June 1991. "A Probabilistic Design Analysis Approach For Launch Systems</a:t>
            </a:r>
          </a:p>
          <a:p>
            <a:endParaRPr lang="en-US" dirty="0"/>
          </a:p>
        </p:txBody>
      </p:sp>
    </p:spTree>
    <p:extLst>
      <p:ext uri="{BB962C8B-B14F-4D97-AF65-F5344CB8AC3E}">
        <p14:creationId xmlns:p14="http://schemas.microsoft.com/office/powerpoint/2010/main" val="1259808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6C03-A272-4A81-A475-1A4C4D60BF2E}"/>
              </a:ext>
            </a:extLst>
          </p:cNvPr>
          <p:cNvSpPr>
            <a:spLocks noGrp="1"/>
          </p:cNvSpPr>
          <p:nvPr>
            <p:ph type="ctrTitle"/>
          </p:nvPr>
        </p:nvSpPr>
        <p:spPr/>
        <p:txBody>
          <a:bodyPr/>
          <a:lstStyle/>
          <a:p>
            <a:r>
              <a:rPr lang="en-US" dirty="0"/>
              <a:t>Backups</a:t>
            </a:r>
          </a:p>
        </p:txBody>
      </p:sp>
      <p:sp>
        <p:nvSpPr>
          <p:cNvPr id="6" name="Subtitle 5">
            <a:extLst>
              <a:ext uri="{FF2B5EF4-FFF2-40B4-BE49-F238E27FC236}">
                <a16:creationId xmlns:a16="http://schemas.microsoft.com/office/drawing/2014/main" id="{546FD086-914C-4B21-B3B0-60F47C1FFD2F}"/>
              </a:ext>
            </a:extLst>
          </p:cNvPr>
          <p:cNvSpPr>
            <a:spLocks noGrp="1"/>
          </p:cNvSpPr>
          <p:nvPr>
            <p:ph type="subTitle" idx="1"/>
          </p:nvPr>
        </p:nvSpPr>
        <p:spPr>
          <a:xfrm>
            <a:off x="768096" y="3422342"/>
            <a:ext cx="7754112" cy="338554"/>
          </a:xfrm>
        </p:spPr>
        <p:txBody>
          <a:bodyPr/>
          <a:lstStyle/>
          <a:p>
            <a:r>
              <a:rPr lang="en-US" sz="2000" dirty="0"/>
              <a:t>The agree apportionment method</a:t>
            </a:r>
          </a:p>
        </p:txBody>
      </p:sp>
    </p:spTree>
    <p:extLst>
      <p:ext uri="{BB962C8B-B14F-4D97-AF65-F5344CB8AC3E}">
        <p14:creationId xmlns:p14="http://schemas.microsoft.com/office/powerpoint/2010/main" val="11381385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AGREE Apportionment Method</a:t>
            </a:r>
          </a:p>
        </p:txBody>
      </p:sp>
      <p:sp>
        <p:nvSpPr>
          <p:cNvPr id="10" name="Content Placeholder 9">
            <a:extLst>
              <a:ext uri="{FF2B5EF4-FFF2-40B4-BE49-F238E27FC236}">
                <a16:creationId xmlns:a16="http://schemas.microsoft.com/office/drawing/2014/main" id="{840C46A1-95C5-4E0C-9E11-FAEDE0C58345}"/>
              </a:ext>
            </a:extLst>
          </p:cNvPr>
          <p:cNvSpPr>
            <a:spLocks noGrp="1"/>
          </p:cNvSpPr>
          <p:nvPr>
            <p:ph idx="1"/>
          </p:nvPr>
        </p:nvSpPr>
        <p:spPr>
          <a:xfrm>
            <a:off x="457200" y="1435396"/>
            <a:ext cx="7214839" cy="4690768"/>
          </a:xfrm>
        </p:spPr>
        <p:txBody>
          <a:bodyPr/>
          <a:lstStyle/>
          <a:p>
            <a:r>
              <a:rPr lang="en-US" dirty="0"/>
              <a:t>The AGREE apportionment method determines a minimum acceptable mean life for each subsystem in order to fulfill a minimum acceptable system mean life. </a:t>
            </a:r>
          </a:p>
          <a:p>
            <a:r>
              <a:rPr lang="en-US" dirty="0"/>
              <a:t>The AGREE method assumes that all subsystems are in series and have an exponential failure distribution. </a:t>
            </a:r>
            <a:r>
              <a:rPr lang="en-US" dirty="0">
                <a:solidFill>
                  <a:schemeClr val="accent2"/>
                </a:solidFill>
              </a:rPr>
              <a:t>This method takes into account both the complexity and the importance of each subsystem. </a:t>
            </a:r>
          </a:p>
        </p:txBody>
      </p:sp>
      <p:sp>
        <p:nvSpPr>
          <p:cNvPr id="15" name="Rectangle 8">
            <a:extLst>
              <a:ext uri="{FF2B5EF4-FFF2-40B4-BE49-F238E27FC236}">
                <a16:creationId xmlns:a16="http://schemas.microsoft.com/office/drawing/2014/main" id="{36CF867C-FCF4-4C18-854C-8B9107EBFC3F}"/>
              </a:ext>
            </a:extLst>
          </p:cNvPr>
          <p:cNvSpPr>
            <a:spLocks noChangeArrowheads="1"/>
          </p:cNvSpPr>
          <p:nvPr/>
        </p:nvSpPr>
        <p:spPr bwMode="auto">
          <a:xfrm>
            <a:off x="285750" y="942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5231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AGREE Apportionment Method</a:t>
            </a:r>
          </a:p>
        </p:txBody>
      </p:sp>
      <p:sp>
        <p:nvSpPr>
          <p:cNvPr id="10" name="Content Placeholder 9">
            <a:extLst>
              <a:ext uri="{FF2B5EF4-FFF2-40B4-BE49-F238E27FC236}">
                <a16:creationId xmlns:a16="http://schemas.microsoft.com/office/drawing/2014/main" id="{840C46A1-95C5-4E0C-9E11-FAEDE0C58345}"/>
              </a:ext>
            </a:extLst>
          </p:cNvPr>
          <p:cNvSpPr>
            <a:spLocks noGrp="1"/>
          </p:cNvSpPr>
          <p:nvPr>
            <p:ph idx="1"/>
          </p:nvPr>
        </p:nvSpPr>
        <p:spPr/>
        <p:txBody>
          <a:bodyPr/>
          <a:lstStyle/>
          <a:p>
            <a:pPr marL="0" indent="0">
              <a:buNone/>
            </a:pPr>
            <a:r>
              <a:rPr lang="en-US" sz="1600" dirty="0"/>
              <a:t>The mathematical model:</a:t>
            </a:r>
          </a:p>
          <a:p>
            <a:pPr marL="233362" lvl="1" indent="0">
              <a:buNone/>
            </a:pPr>
            <a:r>
              <a:rPr lang="en-US" sz="1600" dirty="0"/>
              <a:t>Let:</a:t>
            </a:r>
          </a:p>
          <a:p>
            <a:pPr marL="455613" lvl="1" indent="0">
              <a:buNone/>
            </a:pPr>
            <a:r>
              <a:rPr lang="en-US" sz="1600" dirty="0"/>
              <a:t>i = a counter representing each module, i = 1, 2, 3 …, n</a:t>
            </a:r>
          </a:p>
          <a:p>
            <a:pPr marL="455613" lvl="1" indent="0">
              <a:buNone/>
            </a:pPr>
            <a:r>
              <a:rPr lang="en-US" sz="1600" dirty="0"/>
              <a:t>t = system operating time</a:t>
            </a:r>
          </a:p>
          <a:p>
            <a:pPr marL="455613" lvl="1" indent="0">
              <a:buNone/>
            </a:pPr>
            <a:r>
              <a:rPr lang="en-US" sz="1600" dirty="0"/>
              <a:t>R(t) = system reliability requirement at time t</a:t>
            </a:r>
          </a:p>
          <a:p>
            <a:pPr marL="233362" lvl="1" indent="0">
              <a:buNone/>
            </a:pPr>
            <a:r>
              <a:rPr lang="en-US" sz="1600" dirty="0"/>
              <a:t>For n total modules in the system, the contribution of each </a:t>
            </a:r>
            <a:br>
              <a:rPr lang="en-US" sz="1600" dirty="0"/>
            </a:br>
            <a:r>
              <a:rPr lang="en-US" sz="1600" dirty="0"/>
              <a:t>module containing m components to the overall system reliability is:</a:t>
            </a:r>
            <a:br>
              <a:rPr lang="en-US" sz="1600" dirty="0"/>
            </a:br>
            <a:endParaRPr lang="en-US" sz="1600" dirty="0"/>
          </a:p>
          <a:p>
            <a:pPr marL="233362" lvl="1" indent="0">
              <a:buNone/>
            </a:pPr>
            <a:r>
              <a:rPr lang="en-US" sz="1400" dirty="0"/>
              <a:t>			</a:t>
            </a:r>
            <a:r>
              <a:rPr lang="en-US" b="1" dirty="0"/>
              <a:t>R(t</a:t>
            </a:r>
            <a:r>
              <a:rPr lang="en-US" b="1" baseline="-25000" dirty="0"/>
              <a:t>i</a:t>
            </a:r>
            <a:r>
              <a:rPr lang="en-US" b="1" dirty="0"/>
              <a:t>) =</a:t>
            </a:r>
          </a:p>
          <a:p>
            <a:pPr marL="233362" lvl="1" indent="0">
              <a:buNone/>
            </a:pPr>
            <a:r>
              <a:rPr lang="en-US" sz="1400" dirty="0"/>
              <a:t>Where,</a:t>
            </a:r>
          </a:p>
          <a:p>
            <a:pPr marL="233362" lvl="1" indent="0">
              <a:buNone/>
            </a:pPr>
            <a:endParaRPr lang="en-US" sz="1400" dirty="0"/>
          </a:p>
          <a:p>
            <a:pPr marL="233362" lvl="1" indent="0">
              <a:buNone/>
            </a:pPr>
            <a:endParaRPr lang="en-US" sz="1400" dirty="0"/>
          </a:p>
          <a:p>
            <a:pPr marL="455613" lvl="1" indent="0">
              <a:buNone/>
            </a:pPr>
            <a:endParaRPr lang="en-US" sz="1400" dirty="0"/>
          </a:p>
          <a:p>
            <a:pPr marL="455613" lvl="1" indent="0">
              <a:buNone/>
            </a:pPr>
            <a:r>
              <a:rPr lang="en-US" sz="1400" dirty="0"/>
              <a:t>m</a:t>
            </a:r>
            <a:r>
              <a:rPr lang="en-US" sz="1400" baseline="-25000" dirty="0"/>
              <a:t>i</a:t>
            </a:r>
            <a:r>
              <a:rPr lang="en-US" sz="1400" dirty="0"/>
              <a:t> is the number of components in module i.</a:t>
            </a:r>
          </a:p>
          <a:p>
            <a:pPr marL="455613" lvl="1" indent="0">
              <a:buNone/>
            </a:pPr>
            <a:r>
              <a:rPr lang="en-US" sz="1400" dirty="0"/>
              <a:t>t</a:t>
            </a:r>
            <a:r>
              <a:rPr lang="en-US" sz="1400" baseline="-25000" dirty="0"/>
              <a:t>i</a:t>
            </a:r>
            <a:r>
              <a:rPr lang="en-US" sz="1400" dirty="0"/>
              <a:t> = operating time of module i</a:t>
            </a:r>
          </a:p>
          <a:p>
            <a:pPr marL="233362" lvl="1" indent="0">
              <a:buNone/>
            </a:pPr>
            <a:endParaRPr lang="en-US" sz="1400" dirty="0"/>
          </a:p>
        </p:txBody>
      </p:sp>
      <p:pic>
        <p:nvPicPr>
          <p:cNvPr id="7" name="Picture 6">
            <a:extLst>
              <a:ext uri="{FF2B5EF4-FFF2-40B4-BE49-F238E27FC236}">
                <a16:creationId xmlns:a16="http://schemas.microsoft.com/office/drawing/2014/main" id="{27BAC30B-5F80-4DA8-A61F-100B0A46B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00" y="4588849"/>
            <a:ext cx="5515814" cy="632700"/>
          </a:xfrm>
          <a:prstGeom prst="rect">
            <a:avLst/>
          </a:prstGeom>
        </p:spPr>
      </p:pic>
      <p:pic>
        <p:nvPicPr>
          <p:cNvPr id="5" name="Picture 4">
            <a:extLst>
              <a:ext uri="{FF2B5EF4-FFF2-40B4-BE49-F238E27FC236}">
                <a16:creationId xmlns:a16="http://schemas.microsoft.com/office/drawing/2014/main" id="{FD076FC1-603E-40BA-BCD1-C450831D7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895" y="3651795"/>
            <a:ext cx="1516380" cy="597897"/>
          </a:xfrm>
          <a:prstGeom prst="rect">
            <a:avLst/>
          </a:prstGeom>
        </p:spPr>
      </p:pic>
    </p:spTree>
    <p:extLst>
      <p:ext uri="{BB962C8B-B14F-4D97-AF65-F5344CB8AC3E}">
        <p14:creationId xmlns:p14="http://schemas.microsoft.com/office/powerpoint/2010/main" val="3290409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62222"/>
            <a:ext cx="7128918" cy="830997"/>
          </a:xfrm>
        </p:spPr>
        <p:txBody>
          <a:bodyPr/>
          <a:lstStyle/>
          <a:p>
            <a:r>
              <a:rPr lang="en-US" dirty="0"/>
              <a:t>The AGREE Apportionment Method</a:t>
            </a:r>
            <a:br>
              <a:rPr lang="en-US" dirty="0"/>
            </a:br>
            <a:r>
              <a:rPr lang="en-US" dirty="0"/>
              <a:t>Example 1</a:t>
            </a:r>
          </a:p>
        </p:txBody>
      </p:sp>
      <p:sp>
        <p:nvSpPr>
          <p:cNvPr id="10" name="Content Placeholder 9">
            <a:extLst>
              <a:ext uri="{FF2B5EF4-FFF2-40B4-BE49-F238E27FC236}">
                <a16:creationId xmlns:a16="http://schemas.microsoft.com/office/drawing/2014/main" id="{840C46A1-95C5-4E0C-9E11-FAEDE0C58345}"/>
              </a:ext>
            </a:extLst>
          </p:cNvPr>
          <p:cNvSpPr>
            <a:spLocks noGrp="1"/>
          </p:cNvSpPr>
          <p:nvPr>
            <p:ph idx="4294967295"/>
          </p:nvPr>
        </p:nvSpPr>
        <p:spPr>
          <a:xfrm>
            <a:off x="901384" y="1674887"/>
            <a:ext cx="4901609" cy="430887"/>
          </a:xfrm>
        </p:spPr>
        <p:txBody>
          <a:bodyPr wrap="square">
            <a:spAutoFit/>
          </a:bodyPr>
          <a:lstStyle/>
          <a:p>
            <a:pPr marL="9525" indent="0">
              <a:buNone/>
            </a:pPr>
            <a:r>
              <a:rPr lang="en-US" sz="2200" b="1" dirty="0">
                <a:solidFill>
                  <a:schemeClr val="accent2"/>
                </a:solidFill>
              </a:rPr>
              <a:t>Allocating the System Reliability</a:t>
            </a:r>
          </a:p>
        </p:txBody>
      </p:sp>
      <p:pic>
        <p:nvPicPr>
          <p:cNvPr id="9" name="Picture 8">
            <a:extLst>
              <a:ext uri="{FF2B5EF4-FFF2-40B4-BE49-F238E27FC236}">
                <a16:creationId xmlns:a16="http://schemas.microsoft.com/office/drawing/2014/main" id="{1261D838-117A-4E94-8D1A-560DE13B0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921" y="2138600"/>
            <a:ext cx="6795106" cy="2779513"/>
          </a:xfrm>
          <a:prstGeom prst="rect">
            <a:avLst/>
          </a:prstGeom>
        </p:spPr>
      </p:pic>
    </p:spTree>
    <p:extLst>
      <p:ext uri="{BB962C8B-B14F-4D97-AF65-F5344CB8AC3E}">
        <p14:creationId xmlns:p14="http://schemas.microsoft.com/office/powerpoint/2010/main" val="3007843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AGREE Apportionment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35396"/>
                <a:ext cx="8229600" cy="5175716"/>
              </a:xfrm>
            </p:spPr>
            <p:txBody>
              <a:bodyPr/>
              <a:lstStyle/>
              <a:p>
                <a:pPr marL="0" lvl="0" indent="0">
                  <a:buNone/>
                </a:pPr>
                <a:r>
                  <a:rPr lang="en-US" dirty="0"/>
                  <a:t>Determining the module failure rate</a:t>
                </a:r>
              </a:p>
              <a:p>
                <a:pPr marL="233362" lvl="1" indent="0">
                  <a:buNone/>
                </a:pPr>
                <a:r>
                  <a:rPr lang="en-US" dirty="0"/>
                  <a:t>Each module’s unreliability is:</a:t>
                </a:r>
                <a14:m>
                  <m:oMath xmlns:m="http://schemas.openxmlformats.org/officeDocument/2006/math">
                    <m:r>
                      <a:rPr lang="en-US" smtClean="0">
                        <a:latin typeface="Cambria Math" panose="02040503050406030204" pitchFamily="18" charset="0"/>
                      </a:rPr>
                      <m:t>  </m:t>
                    </m:r>
                    <m:r>
                      <a:rPr lang="en-US" smtClean="0">
                        <a:solidFill>
                          <a:schemeClr val="accent2"/>
                        </a:solidFill>
                        <a:latin typeface="Cambria Math" panose="02040503050406030204" pitchFamily="18" charset="0"/>
                      </a:rPr>
                      <m:t>1−</m:t>
                    </m:r>
                    <m:sSup>
                      <m:sSupPr>
                        <m:ctrlPr>
                          <a:rPr lang="en-US" i="1" smtClean="0">
                            <a:solidFill>
                              <a:schemeClr val="accent2"/>
                            </a:solidFill>
                            <a:latin typeface="Cambria Math" panose="02040503050406030204" pitchFamily="18" charset="0"/>
                          </a:rPr>
                        </m:ctrlPr>
                      </m:sSupPr>
                      <m:e>
                        <m:r>
                          <a:rPr lang="en-US">
                            <a:solidFill>
                              <a:schemeClr val="accent2"/>
                            </a:solidFill>
                            <a:latin typeface="Cambria Math" panose="02040503050406030204" pitchFamily="18" charset="0"/>
                          </a:rPr>
                          <m:t>[</m:t>
                        </m:r>
                        <m:r>
                          <a:rPr lang="en-US">
                            <a:solidFill>
                              <a:schemeClr val="accent2"/>
                            </a:solidFill>
                            <a:latin typeface="Cambria Math" panose="02040503050406030204" pitchFamily="18" charset="0"/>
                          </a:rPr>
                          <m:t>𝑅</m:t>
                        </m:r>
                        <m:d>
                          <m:dPr>
                            <m:ctrlPr>
                              <a:rPr lang="en-US" i="1">
                                <a:solidFill>
                                  <a:schemeClr val="accent2"/>
                                </a:solidFill>
                                <a:latin typeface="Cambria Math" panose="02040503050406030204" pitchFamily="18" charset="0"/>
                              </a:rPr>
                            </m:ctrlPr>
                          </m:dPr>
                          <m:e>
                            <m:r>
                              <a:rPr lang="en-US">
                                <a:solidFill>
                                  <a:schemeClr val="accent2"/>
                                </a:solidFill>
                                <a:latin typeface="Cambria Math" panose="02040503050406030204" pitchFamily="18" charset="0"/>
                              </a:rPr>
                              <m:t>𝑡</m:t>
                            </m:r>
                          </m:e>
                        </m:d>
                        <m:r>
                          <a:rPr lang="en-US" smtClean="0">
                            <a:solidFill>
                              <a:schemeClr val="accent2"/>
                            </a:solidFill>
                            <a:latin typeface="Cambria Math" panose="02040503050406030204" pitchFamily="18" charset="0"/>
                          </a:rPr>
                          <m:t>]</m:t>
                        </m:r>
                      </m:e>
                      <m:sup>
                        <m:f>
                          <m:fPr>
                            <m:ctrlPr>
                              <a:rPr lang="en-US" i="1" smtClean="0">
                                <a:solidFill>
                                  <a:schemeClr val="accent2"/>
                                </a:solidFill>
                                <a:latin typeface="Cambria Math" panose="02040503050406030204" pitchFamily="18" charset="0"/>
                              </a:rPr>
                            </m:ctrlPr>
                          </m:fPr>
                          <m:num>
                            <m:sSub>
                              <m:sSubPr>
                                <m:ctrlPr>
                                  <a:rPr lang="en-US" i="1" smtClean="0">
                                    <a:solidFill>
                                      <a:schemeClr val="accent2"/>
                                    </a:solidFill>
                                    <a:latin typeface="Cambria Math" panose="02040503050406030204" pitchFamily="18" charset="0"/>
                                  </a:rPr>
                                </m:ctrlPr>
                              </m:sSubPr>
                              <m:e>
                                <m:r>
                                  <a:rPr lang="en-US" smtClean="0">
                                    <a:solidFill>
                                      <a:schemeClr val="accent2"/>
                                    </a:solidFill>
                                    <a:latin typeface="Cambria Math" panose="02040503050406030204" pitchFamily="18" charset="0"/>
                                  </a:rPr>
                                  <m:t>𝑚</m:t>
                                </m:r>
                              </m:e>
                              <m:sub>
                                <m:r>
                                  <a:rPr lang="en-US" smtClean="0">
                                    <a:solidFill>
                                      <a:schemeClr val="accent2"/>
                                    </a:solidFill>
                                    <a:latin typeface="Cambria Math" panose="02040503050406030204" pitchFamily="18" charset="0"/>
                                  </a:rPr>
                                  <m:t>𝑖</m:t>
                                </m:r>
                              </m:sub>
                            </m:sSub>
                          </m:num>
                          <m:den>
                            <m:r>
                              <a:rPr lang="en-US" smtClean="0">
                                <a:solidFill>
                                  <a:schemeClr val="accent2"/>
                                </a:solidFill>
                                <a:latin typeface="Cambria Math" panose="02040503050406030204" pitchFamily="18" charset="0"/>
                              </a:rPr>
                              <m:t>𝑛</m:t>
                            </m:r>
                          </m:den>
                        </m:f>
                      </m:sup>
                    </m:sSup>
                  </m:oMath>
                </a14:m>
                <a:endParaRPr lang="en-US" dirty="0"/>
              </a:p>
              <a:p>
                <a:pPr marL="233362" lvl="1" indent="0">
                  <a:buNone/>
                </a:pPr>
                <a:r>
                  <a:rPr lang="en-US" dirty="0"/>
                  <a:t>If an exponential failure is assumed, then the unreliability of a module is also given by</a:t>
                </a:r>
                <a14:m>
                  <m:oMath xmlns:m="http://schemas.openxmlformats.org/officeDocument/2006/math">
                    <m:r>
                      <a:rPr lang="en-US" smtClean="0">
                        <a:latin typeface="Cambria Math" panose="02040503050406030204" pitchFamily="18" charset="0"/>
                      </a:rPr>
                      <m:t>:  </m:t>
                    </m:r>
                    <m:r>
                      <a:rPr lang="en-US" smtClean="0">
                        <a:solidFill>
                          <a:schemeClr val="accent2"/>
                        </a:solidFill>
                        <a:latin typeface="Cambria Math" panose="02040503050406030204" pitchFamily="18" charset="0"/>
                      </a:rPr>
                      <m:t>1−</m:t>
                    </m:r>
                    <m:sSup>
                      <m:sSupPr>
                        <m:ctrlPr>
                          <a:rPr lang="en-US" i="1" smtClean="0">
                            <a:solidFill>
                              <a:schemeClr val="accent2"/>
                            </a:solidFill>
                            <a:latin typeface="Cambria Math" panose="02040503050406030204" pitchFamily="18" charset="0"/>
                          </a:rPr>
                        </m:ctrlPr>
                      </m:sSupPr>
                      <m:e>
                        <m:r>
                          <a:rPr lang="en-US" smtClean="0">
                            <a:solidFill>
                              <a:schemeClr val="accent2"/>
                            </a:solidFill>
                            <a:latin typeface="Cambria Math" panose="02040503050406030204" pitchFamily="18" charset="0"/>
                          </a:rPr>
                          <m:t>𝑒</m:t>
                        </m:r>
                      </m:e>
                      <m:sup>
                        <m:r>
                          <a:rPr lang="en-US" smtClean="0">
                            <a:solidFill>
                              <a:schemeClr val="accent2"/>
                            </a:solidFill>
                            <a:latin typeface="Cambria Math" panose="02040503050406030204" pitchFamily="18" charset="0"/>
                          </a:rPr>
                          <m:t>−</m:t>
                        </m:r>
                        <m:sSub>
                          <m:sSubPr>
                            <m:ctrlPr>
                              <a:rPr lang="en-US" i="1" smtClean="0">
                                <a:solidFill>
                                  <a:schemeClr val="accent2"/>
                                </a:solidFill>
                                <a:latin typeface="Cambria Math" panose="02040503050406030204" pitchFamily="18" charset="0"/>
                              </a:rPr>
                            </m:ctrlPr>
                          </m:sSubPr>
                          <m:e>
                            <m:r>
                              <m:rPr>
                                <m:sty m:val="p"/>
                              </m:rPr>
                              <a:rPr lang="el-GR" smtClean="0">
                                <a:solidFill>
                                  <a:schemeClr val="accent2"/>
                                </a:solidFill>
                                <a:latin typeface="Cambria Math" panose="02040503050406030204" pitchFamily="18" charset="0"/>
                              </a:rPr>
                              <m:t>λ</m:t>
                            </m:r>
                          </m:e>
                          <m:sub>
                            <m:r>
                              <a:rPr lang="en-US" smtClean="0">
                                <a:solidFill>
                                  <a:schemeClr val="accent2"/>
                                </a:solidFill>
                                <a:latin typeface="Cambria Math" panose="02040503050406030204" pitchFamily="18" charset="0"/>
                              </a:rPr>
                              <m:t>𝑖</m:t>
                            </m:r>
                          </m:sub>
                        </m:sSub>
                        <m:sSub>
                          <m:sSubPr>
                            <m:ctrlPr>
                              <a:rPr lang="en-US" i="1" smtClean="0">
                                <a:solidFill>
                                  <a:schemeClr val="accent2"/>
                                </a:solidFill>
                                <a:latin typeface="Cambria Math" panose="02040503050406030204" pitchFamily="18" charset="0"/>
                              </a:rPr>
                            </m:ctrlPr>
                          </m:sSubPr>
                          <m:e>
                            <m:r>
                              <a:rPr lang="en-US" smtClean="0">
                                <a:solidFill>
                                  <a:schemeClr val="accent2"/>
                                </a:solidFill>
                                <a:latin typeface="Cambria Math" panose="02040503050406030204" pitchFamily="18" charset="0"/>
                              </a:rPr>
                              <m:t>𝑡</m:t>
                            </m:r>
                          </m:e>
                          <m:sub>
                            <m:r>
                              <a:rPr lang="en-US" smtClean="0">
                                <a:solidFill>
                                  <a:schemeClr val="accent2"/>
                                </a:solidFill>
                                <a:latin typeface="Cambria Math" panose="02040503050406030204" pitchFamily="18" charset="0"/>
                              </a:rPr>
                              <m:t>𝑖</m:t>
                            </m:r>
                          </m:sub>
                        </m:sSub>
                      </m:sup>
                    </m:sSup>
                  </m:oMath>
                </a14:m>
                <a:endParaRPr lang="en-US" dirty="0"/>
              </a:p>
              <a:p>
                <a:pPr marL="233362" lvl="1" indent="0">
                  <a:buNone/>
                </a:pPr>
                <a:r>
                  <a:rPr lang="en-US" dirty="0"/>
                  <a:t>The probability that the module is </a:t>
                </a:r>
                <a:r>
                  <a:rPr lang="en-US" i="1" u="sng" dirty="0"/>
                  <a:t>critical and fails </a:t>
                </a:r>
                <a:r>
                  <a:rPr lang="en-US" dirty="0"/>
                  <a:t>is</a:t>
                </a:r>
                <a14:m>
                  <m:oMath xmlns:m="http://schemas.openxmlformats.org/officeDocument/2006/math">
                    <m:r>
                      <a:rPr lang="en-US" smtClean="0">
                        <a:latin typeface="Cambria Math" panose="02040503050406030204" pitchFamily="18" charset="0"/>
                      </a:rPr>
                      <m:t>: </m:t>
                    </m:r>
                  </m:oMath>
                </a14:m>
                <a:endParaRPr lang="en-US" dirty="0"/>
              </a:p>
              <a:p>
                <a:pPr marL="233362" lvl="1" indent="0">
                  <a:buNone/>
                </a:pPr>
                <a14:m>
                  <m:oMathPara xmlns:m="http://schemas.openxmlformats.org/officeDocument/2006/math">
                    <m:oMathParaPr>
                      <m:jc m:val="centerGroup"/>
                    </m:oMathParaPr>
                    <m:oMath xmlns:m="http://schemas.openxmlformats.org/officeDocument/2006/math">
                      <m:r>
                        <a:rPr lang="en-US" smtClean="0">
                          <a:solidFill>
                            <a:schemeClr val="accent2"/>
                          </a:solidFill>
                          <a:latin typeface="Cambria Math" panose="02040503050406030204" pitchFamily="18" charset="0"/>
                        </a:rPr>
                        <m:t> </m:t>
                      </m:r>
                      <m:sSub>
                        <m:sSubPr>
                          <m:ctrlPr>
                            <a:rPr lang="en-US" i="1" smtClean="0">
                              <a:solidFill>
                                <a:schemeClr val="accent2"/>
                              </a:solidFill>
                              <a:latin typeface="Cambria Math" panose="02040503050406030204" pitchFamily="18" charset="0"/>
                            </a:rPr>
                          </m:ctrlPr>
                        </m:sSubPr>
                        <m:e>
                          <m:r>
                            <a:rPr lang="en-US" smtClean="0">
                              <a:solidFill>
                                <a:schemeClr val="accent2"/>
                              </a:solidFill>
                              <a:latin typeface="Cambria Math" panose="02040503050406030204" pitchFamily="18" charset="0"/>
                            </a:rPr>
                            <m:t>𝑤</m:t>
                          </m:r>
                        </m:e>
                        <m:sub>
                          <m:r>
                            <a:rPr lang="en-US" smtClean="0">
                              <a:solidFill>
                                <a:schemeClr val="accent2"/>
                              </a:solidFill>
                              <a:latin typeface="Cambria Math" panose="02040503050406030204" pitchFamily="18" charset="0"/>
                            </a:rPr>
                            <m:t>𝑖</m:t>
                          </m:r>
                        </m:sub>
                      </m:sSub>
                      <m:r>
                        <a:rPr lang="en-US" smtClean="0">
                          <a:solidFill>
                            <a:schemeClr val="accent2"/>
                          </a:solidFill>
                          <a:latin typeface="Cambria Math" panose="02040503050406030204" pitchFamily="18" charset="0"/>
                        </a:rPr>
                        <m:t>(1−</m:t>
                      </m:r>
                      <m:sSup>
                        <m:sSupPr>
                          <m:ctrlPr>
                            <a:rPr lang="en-US" i="1" smtClean="0">
                              <a:solidFill>
                                <a:schemeClr val="accent2"/>
                              </a:solidFill>
                              <a:latin typeface="Cambria Math" panose="02040503050406030204" pitchFamily="18" charset="0"/>
                            </a:rPr>
                          </m:ctrlPr>
                        </m:sSupPr>
                        <m:e>
                          <m:r>
                            <a:rPr lang="en-US" smtClean="0">
                              <a:solidFill>
                                <a:schemeClr val="accent2"/>
                              </a:solidFill>
                              <a:latin typeface="Cambria Math" panose="02040503050406030204" pitchFamily="18" charset="0"/>
                            </a:rPr>
                            <m:t>𝑒</m:t>
                          </m:r>
                        </m:e>
                        <m:sup>
                          <m:r>
                            <a:rPr lang="en-US" smtClean="0">
                              <a:solidFill>
                                <a:schemeClr val="accent2"/>
                              </a:solidFill>
                              <a:latin typeface="Cambria Math" panose="02040503050406030204" pitchFamily="18" charset="0"/>
                            </a:rPr>
                            <m:t>−</m:t>
                          </m:r>
                          <m:sSub>
                            <m:sSubPr>
                              <m:ctrlPr>
                                <a:rPr lang="en-US" i="1" smtClean="0">
                                  <a:solidFill>
                                    <a:schemeClr val="accent2"/>
                                  </a:solidFill>
                                  <a:latin typeface="Cambria Math" panose="02040503050406030204" pitchFamily="18" charset="0"/>
                                </a:rPr>
                              </m:ctrlPr>
                            </m:sSubPr>
                            <m:e>
                              <m:r>
                                <m:rPr>
                                  <m:sty m:val="p"/>
                                </m:rPr>
                                <a:rPr lang="el-GR">
                                  <a:solidFill>
                                    <a:schemeClr val="accent2"/>
                                  </a:solidFill>
                                  <a:latin typeface="Cambria Math" panose="02040503050406030204" pitchFamily="18" charset="0"/>
                                </a:rPr>
                                <m:t>λ</m:t>
                              </m:r>
                            </m:e>
                            <m:sub>
                              <m:r>
                                <a:rPr lang="en-US" smtClean="0">
                                  <a:solidFill>
                                    <a:schemeClr val="accent2"/>
                                  </a:solidFill>
                                  <a:latin typeface="Cambria Math" panose="02040503050406030204" pitchFamily="18" charset="0"/>
                                </a:rPr>
                                <m:t>𝑖</m:t>
                              </m:r>
                            </m:sub>
                          </m:sSub>
                          <m:sSub>
                            <m:sSubPr>
                              <m:ctrlPr>
                                <a:rPr lang="en-US" i="1" smtClean="0">
                                  <a:solidFill>
                                    <a:schemeClr val="accent2"/>
                                  </a:solidFill>
                                  <a:latin typeface="Cambria Math" panose="02040503050406030204" pitchFamily="18" charset="0"/>
                                </a:rPr>
                              </m:ctrlPr>
                            </m:sSubPr>
                            <m:e>
                              <m:r>
                                <a:rPr lang="en-US" smtClean="0">
                                  <a:solidFill>
                                    <a:schemeClr val="accent2"/>
                                  </a:solidFill>
                                  <a:latin typeface="Cambria Math" panose="02040503050406030204" pitchFamily="18" charset="0"/>
                                </a:rPr>
                                <m:t>𝑡</m:t>
                              </m:r>
                            </m:e>
                            <m:sub>
                              <m:r>
                                <a:rPr lang="en-US" smtClean="0">
                                  <a:solidFill>
                                    <a:schemeClr val="accent2"/>
                                  </a:solidFill>
                                  <a:latin typeface="Cambria Math" panose="02040503050406030204" pitchFamily="18" charset="0"/>
                                </a:rPr>
                                <m:t>𝑖</m:t>
                              </m:r>
                            </m:sub>
                          </m:sSub>
                        </m:sup>
                      </m:sSup>
                      <m:r>
                        <a:rPr lang="en-US" smtClean="0">
                          <a:solidFill>
                            <a:schemeClr val="accent2"/>
                          </a:solidFill>
                          <a:latin typeface="Cambria Math" panose="02040503050406030204" pitchFamily="18" charset="0"/>
                        </a:rPr>
                        <m:t>)</m:t>
                      </m:r>
                    </m:oMath>
                  </m:oMathPara>
                </a14:m>
                <a:endParaRPr lang="en-US" dirty="0">
                  <a:solidFill>
                    <a:schemeClr val="accent2"/>
                  </a:solidFill>
                </a:endParaRPr>
              </a:p>
              <a:p>
                <a:pPr marL="233362" lvl="1" indent="0">
                  <a:buNone/>
                </a:pPr>
                <a:r>
                  <a:rPr lang="en-US" dirty="0"/>
                  <a:t>Where, </a:t>
                </a:r>
              </a:p>
              <a:p>
                <a:pPr marL="233362" lvl="1" indent="0">
                  <a:buNone/>
                </a:pPr>
                <a:r>
                  <a:rPr lang="en-US" dirty="0"/>
                  <a:t>λ</a:t>
                </a:r>
                <a:r>
                  <a:rPr lang="en-US" baseline="-25000" dirty="0"/>
                  <a:t>i</a:t>
                </a:r>
                <a:r>
                  <a:rPr lang="en-US" dirty="0"/>
                  <a:t> = failure rate of module i</a:t>
                </a:r>
              </a:p>
              <a:p>
                <a:pPr marL="287337" lvl="1" indent="0">
                  <a:buNone/>
                </a:pPr>
                <a:r>
                  <a:rPr lang="en-US" dirty="0"/>
                  <a:t>w</a:t>
                </a:r>
                <a:r>
                  <a:rPr lang="en-US" baseline="-25000" dirty="0"/>
                  <a:t>i</a:t>
                </a:r>
                <a:r>
                  <a:rPr lang="en-US" dirty="0"/>
                  <a:t> = probability that the system fails given that module i is critical and fails</a:t>
                </a:r>
              </a:p>
              <a:p>
                <a:pPr marL="457200" lvl="2" indent="0">
                  <a:buNone/>
                </a:pPr>
                <a:r>
                  <a:rPr lang="en-US" dirty="0"/>
                  <a:t>Equating the above two quantities and solving for λ</a:t>
                </a:r>
                <a:r>
                  <a:rPr lang="en-US" baseline="-25000" dirty="0"/>
                  <a:t>i</a:t>
                </a:r>
                <a:r>
                  <a:rPr lang="en-US" dirty="0"/>
                  <a:t>:</a:t>
                </a:r>
              </a:p>
              <a:p>
                <a:pPr marL="233362" lvl="1" indent="0">
                  <a:buNone/>
                </a:pPr>
                <a:endParaRPr lang="en-US" dirty="0"/>
              </a:p>
              <a:p>
                <a:pPr marL="233362" lvl="1" indent="0">
                  <a:buNone/>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𝑖</m:t>
                        </m:r>
                      </m:sub>
                    </m:sSub>
                    <m:d>
                      <m:dPr>
                        <m:ctrlPr>
                          <a:rPr lang="en-US" i="1" smtClean="0">
                            <a:latin typeface="Cambria Math" panose="02040503050406030204" pitchFamily="18" charset="0"/>
                          </a:rPr>
                        </m:ctrlPr>
                      </m:dPr>
                      <m:e>
                        <m:r>
                          <a:rPr lang="en-US" smtClean="0">
                            <a:latin typeface="Cambria Math" panose="02040503050406030204" pitchFamily="18" charset="0"/>
                          </a:rPr>
                          <m:t>1−</m:t>
                        </m:r>
                        <m:sSup>
                          <m:sSupPr>
                            <m:ctrlPr>
                              <a:rPr lang="en-US" i="1">
                                <a:latin typeface="Cambria Math" panose="02040503050406030204" pitchFamily="18" charset="0"/>
                              </a:rPr>
                            </m:ctrlPr>
                          </m:sSupPr>
                          <m:e>
                            <m:r>
                              <a:rPr lang="en-US">
                                <a:latin typeface="Cambria Math" panose="02040503050406030204" pitchFamily="18" charset="0"/>
                              </a:rPr>
                              <m:t>𝑒</m:t>
                            </m:r>
                          </m:e>
                          <m:sup>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l-GR">
                                    <a:latin typeface="Cambria Math" panose="02040503050406030204" pitchFamily="18" charset="0"/>
                                  </a:rPr>
                                  <m:t>λ</m:t>
                                </m:r>
                              </m:e>
                              <m:sub>
                                <m:r>
                                  <a:rPr lang="en-US">
                                    <a:latin typeface="Cambria Math" panose="02040503050406030204" pitchFamily="18" charset="0"/>
                                  </a:rPr>
                                  <m:t>𝑖</m:t>
                                </m:r>
                              </m:sub>
                            </m:sSub>
                            <m:sSub>
                              <m:sSubPr>
                                <m:ctrlPr>
                                  <a:rPr lang="en-US" i="1">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sup>
                        </m:sSup>
                      </m:e>
                    </m:d>
                    <m:r>
                      <a:rPr lang="en-US" smtClean="0">
                        <a:latin typeface="Cambria Math" panose="02040503050406030204" pitchFamily="18" charset="0"/>
                      </a:rPr>
                      <m:t>=1−</m:t>
                    </m:r>
                  </m:oMath>
                </a14:m>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r>
                          <a:rPr lang="en-US">
                            <a:latin typeface="Cambria Math" panose="02040503050406030204" pitchFamily="18" charset="0"/>
                          </a:rPr>
                          <m:t>𝑅</m:t>
                        </m:r>
                        <m:d>
                          <m:dPr>
                            <m:ctrlPr>
                              <a:rPr lang="en-US" i="1">
                                <a:latin typeface="Cambria Math" panose="02040503050406030204" pitchFamily="18" charset="0"/>
                              </a:rPr>
                            </m:ctrlPr>
                          </m:dPr>
                          <m:e>
                            <m:r>
                              <a:rPr lang="en-US">
                                <a:latin typeface="Cambria Math" panose="02040503050406030204" pitchFamily="18" charset="0"/>
                              </a:rPr>
                              <m:t>𝑡</m:t>
                            </m:r>
                          </m:e>
                        </m:d>
                        <m:r>
                          <a:rPr lang="en-US">
                            <a:latin typeface="Cambria Math" panose="02040503050406030204" pitchFamily="18" charset="0"/>
                          </a:rPr>
                          <m:t>]</m:t>
                        </m:r>
                      </m:e>
                      <m:sup>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𝑚</m:t>
                                </m:r>
                              </m:e>
                              <m:sub>
                                <m:r>
                                  <a:rPr lang="en-US">
                                    <a:latin typeface="Cambria Math" panose="02040503050406030204" pitchFamily="18" charset="0"/>
                                  </a:rPr>
                                  <m:t>𝑖</m:t>
                                </m:r>
                              </m:sub>
                            </m:sSub>
                          </m:num>
                          <m:den>
                            <m:r>
                              <a:rPr lang="en-US">
                                <a:latin typeface="Cambria Math" panose="02040503050406030204" pitchFamily="18" charset="0"/>
                              </a:rPr>
                              <m:t>𝑛</m:t>
                            </m:r>
                          </m:den>
                        </m:f>
                      </m:sup>
                    </m:sSup>
                  </m:oMath>
                </a14:m>
                <a:endParaRPr lang="en-US" dirty="0"/>
              </a:p>
              <a:p>
                <a:pPr marL="0" indent="0">
                  <a:buNone/>
                </a:pPr>
                <a:r>
                  <a:rPr lang="en-US" sz="1200" baseline="30000" dirty="0"/>
                  <a:t>*</a:t>
                </a:r>
                <a:r>
                  <a:rPr lang="en-US" sz="1200" dirty="0"/>
                  <a:t>R(t) is the required system reliability</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35396"/>
                <a:ext cx="8229600" cy="5175716"/>
              </a:xfrm>
              <a:blipFill>
                <a:blip r:embed="rId3"/>
                <a:stretch>
                  <a:fillRect l="-741" t="-471" r="-74"/>
                </a:stretch>
              </a:blipFill>
            </p:spPr>
            <p:txBody>
              <a:bodyPr/>
              <a:lstStyle/>
              <a:p>
                <a:r>
                  <a:rPr lang="en-US">
                    <a:noFill/>
                  </a:rPr>
                  <a:t> </a:t>
                </a:r>
              </a:p>
            </p:txBody>
          </p:sp>
        </mc:Fallback>
      </mc:AlternateContent>
      <p:pic>
        <p:nvPicPr>
          <p:cNvPr id="113676" name="Picture 12" descr="http://www.reliabilityanalytics.com/blog/wp-content/uploads/2011/10/agree_allocation6-300x82.png">
            <a:hlinkClick r:id="rId4"/>
            <a:extLst>
              <a:ext uri="{FF2B5EF4-FFF2-40B4-BE49-F238E27FC236}">
                <a16:creationId xmlns:a16="http://schemas.microsoft.com/office/drawing/2014/main" id="{255C2D36-99CC-47F4-AADF-AC229A44C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560" y="5060376"/>
            <a:ext cx="2849526" cy="914400"/>
          </a:xfrm>
          <a:prstGeom prst="rect">
            <a:avLst/>
          </a:prstGeom>
          <a:solidFill>
            <a:schemeClr val="accent1"/>
          </a:solidFill>
        </p:spPr>
      </p:pic>
      <p:sp>
        <p:nvSpPr>
          <p:cNvPr id="2" name="Arrow: Down 1">
            <a:extLst>
              <a:ext uri="{FF2B5EF4-FFF2-40B4-BE49-F238E27FC236}">
                <a16:creationId xmlns:a16="http://schemas.microsoft.com/office/drawing/2014/main" id="{E14F24F7-01CC-4ACA-8D56-5DE6B8A0EC2C}"/>
              </a:ext>
            </a:extLst>
          </p:cNvPr>
          <p:cNvSpPr/>
          <p:nvPr/>
        </p:nvSpPr>
        <p:spPr>
          <a:xfrm rot="16200000">
            <a:off x="4184613" y="5262679"/>
            <a:ext cx="168813" cy="61897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CE9E9E-CE07-4EFA-A442-2C7E0AB44457}"/>
              </a:ext>
            </a:extLst>
          </p:cNvPr>
          <p:cNvSpPr/>
          <p:nvPr/>
        </p:nvSpPr>
        <p:spPr>
          <a:xfrm>
            <a:off x="292608" y="6069846"/>
            <a:ext cx="8001000" cy="584775"/>
          </a:xfrm>
          <a:prstGeom prst="rect">
            <a:avLst/>
          </a:prstGeom>
        </p:spPr>
        <p:txBody>
          <a:bodyPr wrap="square">
            <a:spAutoFit/>
          </a:bodyPr>
          <a:lstStyle/>
          <a:p>
            <a:r>
              <a:rPr lang="en-US" sz="1400" dirty="0"/>
              <a:t>Source: </a:t>
            </a:r>
            <a:r>
              <a:rPr lang="en-US" sz="1400" dirty="0">
                <a:hlinkClick r:id="rId6"/>
              </a:rPr>
              <a:t>http://www.reliabilityanalytics.com/blog/2011/10/09/reliability-allocation/</a:t>
            </a:r>
            <a:endParaRPr lang="en-US" sz="1400" dirty="0"/>
          </a:p>
          <a:p>
            <a:endParaRPr lang="en-US" dirty="0"/>
          </a:p>
        </p:txBody>
      </p:sp>
    </p:spTree>
    <p:extLst>
      <p:ext uri="{BB962C8B-B14F-4D97-AF65-F5344CB8AC3E}">
        <p14:creationId xmlns:p14="http://schemas.microsoft.com/office/powerpoint/2010/main" val="156768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4FEA-4872-421C-8836-B14D145BCA8B}"/>
              </a:ext>
            </a:extLst>
          </p:cNvPr>
          <p:cNvSpPr>
            <a:spLocks noGrp="1"/>
          </p:cNvSpPr>
          <p:nvPr>
            <p:ph type="title"/>
          </p:nvPr>
        </p:nvSpPr>
        <p:spPr>
          <a:xfrm>
            <a:off x="292608" y="62222"/>
            <a:ext cx="7128918" cy="830997"/>
          </a:xfrm>
        </p:spPr>
        <p:txBody>
          <a:bodyPr/>
          <a:lstStyle/>
          <a:p>
            <a:r>
              <a:rPr lang="en-US" dirty="0"/>
              <a:t>The  AGREE Method</a:t>
            </a:r>
            <a:br>
              <a:rPr lang="en-US" dirty="0"/>
            </a:br>
            <a:r>
              <a:rPr lang="en-US" dirty="0"/>
              <a:t>Example 2</a:t>
            </a:r>
          </a:p>
        </p:txBody>
      </p:sp>
      <p:sp>
        <p:nvSpPr>
          <p:cNvPr id="3" name="Content Placeholder 2">
            <a:extLst>
              <a:ext uri="{FF2B5EF4-FFF2-40B4-BE49-F238E27FC236}">
                <a16:creationId xmlns:a16="http://schemas.microsoft.com/office/drawing/2014/main" id="{2AE8DD5F-7712-4D9B-9C93-76FA79D220BC}"/>
              </a:ext>
            </a:extLst>
          </p:cNvPr>
          <p:cNvSpPr>
            <a:spLocks noGrp="1"/>
          </p:cNvSpPr>
          <p:nvPr>
            <p:ph idx="1"/>
          </p:nvPr>
        </p:nvSpPr>
        <p:spPr/>
        <p:txBody>
          <a:bodyPr/>
          <a:lstStyle/>
          <a:p>
            <a:r>
              <a:rPr lang="en-US" dirty="0"/>
              <a:t>A system has four subsystems, each with 20 modules.  The required system reliability is 0.9 for a four hour mission. Assume all subsystems are critical (i.e. the probability that the system fails when a subsystem fails is 1.0). What should the allocated module reliability and failure rate be if:</a:t>
            </a:r>
          </a:p>
          <a:p>
            <a:pPr lvl="1"/>
            <a:r>
              <a:rPr lang="en-US" dirty="0"/>
              <a:t>All subsystem are equally important?</a:t>
            </a:r>
          </a:p>
          <a:p>
            <a:pPr lvl="1"/>
            <a:r>
              <a:rPr lang="en-US" dirty="0"/>
              <a:t>Module 3 becomes twice as complex as the other modules?</a:t>
            </a:r>
          </a:p>
          <a:p>
            <a:pPr lvl="1"/>
            <a:r>
              <a:rPr lang="en-US" dirty="0"/>
              <a:t>Module 3 is only 10% as important as the other modules?</a:t>
            </a:r>
          </a:p>
          <a:p>
            <a:endParaRPr lang="en-US" dirty="0"/>
          </a:p>
        </p:txBody>
      </p:sp>
    </p:spTree>
    <p:extLst>
      <p:ext uri="{BB962C8B-B14F-4D97-AF65-F5344CB8AC3E}">
        <p14:creationId xmlns:p14="http://schemas.microsoft.com/office/powerpoint/2010/main" val="2387555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541D-1842-4449-A7BB-3AE3DF9BEC28}"/>
              </a:ext>
            </a:extLst>
          </p:cNvPr>
          <p:cNvSpPr>
            <a:spLocks noGrp="1"/>
          </p:cNvSpPr>
          <p:nvPr>
            <p:ph type="title"/>
          </p:nvPr>
        </p:nvSpPr>
        <p:spPr>
          <a:xfrm>
            <a:off x="292608" y="108388"/>
            <a:ext cx="7128918" cy="738664"/>
          </a:xfrm>
        </p:spPr>
        <p:txBody>
          <a:bodyPr/>
          <a:lstStyle/>
          <a:p>
            <a:r>
              <a:rPr lang="en-US" sz="1800" b="0" dirty="0"/>
              <a:t>Reliability Allocation AGREE Example </a:t>
            </a:r>
            <a:br>
              <a:rPr lang="en-US" dirty="0"/>
            </a:br>
            <a:r>
              <a:rPr lang="en-US" dirty="0"/>
              <a:t>Question 1</a:t>
            </a:r>
          </a:p>
        </p:txBody>
      </p:sp>
      <p:sp>
        <p:nvSpPr>
          <p:cNvPr id="10" name="Content Placeholder 9"/>
          <p:cNvSpPr>
            <a:spLocks noGrp="1"/>
          </p:cNvSpPr>
          <p:nvPr>
            <p:ph idx="1"/>
          </p:nvPr>
        </p:nvSpPr>
        <p:spPr>
          <a:xfrm>
            <a:off x="457200" y="1195366"/>
            <a:ext cx="8229600" cy="4690768"/>
          </a:xfrm>
        </p:spPr>
        <p:txBody>
          <a:bodyPr>
            <a:normAutofit/>
          </a:bodyPr>
          <a:lstStyle/>
          <a:p>
            <a:pPr marL="0" indent="0">
              <a:buNone/>
            </a:pPr>
            <a:r>
              <a:rPr lang="en-US" sz="1800" b="1" i="1" dirty="0">
                <a:solidFill>
                  <a:schemeClr val="accent2"/>
                </a:solidFill>
              </a:rPr>
              <a:t>Answer 1: </a:t>
            </a:r>
            <a:r>
              <a:rPr lang="en-US" sz="1800" dirty="0"/>
              <a:t>For the stated inputs, each subsystem must have an MTBF of 152 hours. The reliability of each subsystem must be 0.974, which when multiplied together results in an overall system reliability of 0.90. </a:t>
            </a:r>
          </a:p>
          <a:p>
            <a:endParaRPr lang="en-US" sz="1800" dirty="0"/>
          </a:p>
        </p:txBody>
      </p:sp>
      <p:sp>
        <p:nvSpPr>
          <p:cNvPr id="7" name="Rectangle 6">
            <a:extLst>
              <a:ext uri="{FF2B5EF4-FFF2-40B4-BE49-F238E27FC236}">
                <a16:creationId xmlns:a16="http://schemas.microsoft.com/office/drawing/2014/main" id="{4345985F-2B02-497B-9A0D-3682CB39A147}"/>
              </a:ext>
            </a:extLst>
          </p:cNvPr>
          <p:cNvSpPr/>
          <p:nvPr/>
        </p:nvSpPr>
        <p:spPr>
          <a:xfrm>
            <a:off x="457200" y="6164837"/>
            <a:ext cx="8001000" cy="584775"/>
          </a:xfrm>
          <a:prstGeom prst="rect">
            <a:avLst/>
          </a:prstGeom>
        </p:spPr>
        <p:txBody>
          <a:bodyPr wrap="square">
            <a:spAutoFit/>
          </a:bodyPr>
          <a:lstStyle/>
          <a:p>
            <a:r>
              <a:rPr lang="en-US" sz="1400" dirty="0"/>
              <a:t>Source: </a:t>
            </a:r>
            <a:r>
              <a:rPr lang="en-US" sz="1400" dirty="0">
                <a:hlinkClick r:id="rId3"/>
              </a:rPr>
              <a:t>http://www.reliabilityanalytics.com/blog/2011/10/09/reliability-allocation/</a:t>
            </a:r>
            <a:endParaRPr lang="en-US" sz="1400" dirty="0"/>
          </a:p>
          <a:p>
            <a:endParaRPr lang="en-US" dirty="0"/>
          </a:p>
        </p:txBody>
      </p:sp>
      <p:pic>
        <p:nvPicPr>
          <p:cNvPr id="11" name="Content Placeholder 4">
            <a:extLst>
              <a:ext uri="{FF2B5EF4-FFF2-40B4-BE49-F238E27FC236}">
                <a16:creationId xmlns:a16="http://schemas.microsoft.com/office/drawing/2014/main" id="{A3DD493B-0A04-4431-A5FE-2C7052920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41" y="2363214"/>
            <a:ext cx="7993117" cy="3522920"/>
          </a:xfrm>
          <a:prstGeom prst="rect">
            <a:avLst/>
          </a:prstGeom>
        </p:spPr>
      </p:pic>
    </p:spTree>
    <p:extLst>
      <p:ext uri="{BB962C8B-B14F-4D97-AF65-F5344CB8AC3E}">
        <p14:creationId xmlns:p14="http://schemas.microsoft.com/office/powerpoint/2010/main" val="3943084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2342-074B-48C3-8D8B-C385D68886F8}"/>
              </a:ext>
            </a:extLst>
          </p:cNvPr>
          <p:cNvSpPr>
            <a:spLocks noGrp="1"/>
          </p:cNvSpPr>
          <p:nvPr>
            <p:ph type="title"/>
          </p:nvPr>
        </p:nvSpPr>
        <p:spPr>
          <a:xfrm>
            <a:off x="292608" y="108388"/>
            <a:ext cx="7128918" cy="738664"/>
          </a:xfrm>
        </p:spPr>
        <p:txBody>
          <a:bodyPr/>
          <a:lstStyle/>
          <a:p>
            <a:r>
              <a:rPr lang="en-US" sz="1800" b="0" dirty="0"/>
              <a:t>Reliability Allocation AGREE Example </a:t>
            </a:r>
            <a:br>
              <a:rPr lang="en-US" dirty="0"/>
            </a:br>
            <a:r>
              <a:rPr lang="en-US" dirty="0"/>
              <a:t>Question 2</a:t>
            </a:r>
          </a:p>
        </p:txBody>
      </p:sp>
      <p:pic>
        <p:nvPicPr>
          <p:cNvPr id="4" name="Picture 3">
            <a:extLst>
              <a:ext uri="{FF2B5EF4-FFF2-40B4-BE49-F238E27FC236}">
                <a16:creationId xmlns:a16="http://schemas.microsoft.com/office/drawing/2014/main" id="{358581E7-48FE-41F2-950B-1E81FFDA3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7155"/>
            <a:ext cx="9144000" cy="4036219"/>
          </a:xfrm>
          <a:prstGeom prst="rect">
            <a:avLst/>
          </a:prstGeom>
        </p:spPr>
      </p:pic>
      <p:sp>
        <p:nvSpPr>
          <p:cNvPr id="5" name="Rectangle 4">
            <a:extLst>
              <a:ext uri="{FF2B5EF4-FFF2-40B4-BE49-F238E27FC236}">
                <a16:creationId xmlns:a16="http://schemas.microsoft.com/office/drawing/2014/main" id="{23AC816B-74F1-4DEA-8ACC-D4D51B2623B1}"/>
              </a:ext>
            </a:extLst>
          </p:cNvPr>
          <p:cNvSpPr/>
          <p:nvPr/>
        </p:nvSpPr>
        <p:spPr>
          <a:xfrm>
            <a:off x="161609" y="1066605"/>
            <a:ext cx="8534400" cy="830997"/>
          </a:xfrm>
          <a:prstGeom prst="rect">
            <a:avLst/>
          </a:prstGeom>
        </p:spPr>
        <p:txBody>
          <a:bodyPr wrap="square">
            <a:spAutoFit/>
          </a:bodyPr>
          <a:lstStyle/>
          <a:p>
            <a:r>
              <a:rPr lang="en-US" sz="1600" b="1" i="1" dirty="0">
                <a:solidFill>
                  <a:schemeClr val="accent2"/>
                </a:solidFill>
              </a:rPr>
              <a:t>Answer 2: </a:t>
            </a:r>
            <a:r>
              <a:rPr lang="en-US" sz="1600" dirty="0"/>
              <a:t>If module 3 has 40 components instead of 20, this module now has an allocated MTBF of 95 hours and the remaining three modules must have an MTBF of 190 hours to achieve the overall system reliability goal of 0.9 for a 4 hour mission.</a:t>
            </a:r>
          </a:p>
        </p:txBody>
      </p:sp>
      <p:sp>
        <p:nvSpPr>
          <p:cNvPr id="7" name="Rectangle 6">
            <a:extLst>
              <a:ext uri="{FF2B5EF4-FFF2-40B4-BE49-F238E27FC236}">
                <a16:creationId xmlns:a16="http://schemas.microsoft.com/office/drawing/2014/main" id="{FD5F62C5-1EBE-444A-91A9-787457F059CE}"/>
              </a:ext>
            </a:extLst>
          </p:cNvPr>
          <p:cNvSpPr/>
          <p:nvPr/>
        </p:nvSpPr>
        <p:spPr>
          <a:xfrm>
            <a:off x="571500" y="6164837"/>
            <a:ext cx="8001000" cy="584775"/>
          </a:xfrm>
          <a:prstGeom prst="rect">
            <a:avLst/>
          </a:prstGeom>
        </p:spPr>
        <p:txBody>
          <a:bodyPr wrap="square">
            <a:spAutoFit/>
          </a:bodyPr>
          <a:lstStyle/>
          <a:p>
            <a:r>
              <a:rPr lang="en-US" sz="1400" dirty="0"/>
              <a:t>Source: </a:t>
            </a:r>
            <a:r>
              <a:rPr lang="en-US" sz="1400" dirty="0">
                <a:hlinkClick r:id="rId4"/>
              </a:rPr>
              <a:t>http://www.reliabilityanalytics.com/blog/2011/10/09/reliability-allocation/</a:t>
            </a:r>
            <a:endParaRPr lang="en-US" sz="1400" dirty="0"/>
          </a:p>
          <a:p>
            <a:endParaRPr lang="en-US" dirty="0"/>
          </a:p>
        </p:txBody>
      </p:sp>
    </p:spTree>
    <p:extLst>
      <p:ext uri="{BB962C8B-B14F-4D97-AF65-F5344CB8AC3E}">
        <p14:creationId xmlns:p14="http://schemas.microsoft.com/office/powerpoint/2010/main" val="287444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62222"/>
            <a:ext cx="7128918" cy="830997"/>
          </a:xfrm>
        </p:spPr>
        <p:txBody>
          <a:bodyPr/>
          <a:lstStyle/>
          <a:p>
            <a:r>
              <a:rPr lang="en-US" dirty="0"/>
              <a:t>Selected Elements of</a:t>
            </a:r>
            <a:br>
              <a:rPr lang="en-US" dirty="0"/>
            </a:br>
            <a:r>
              <a:rPr lang="en-US" dirty="0"/>
              <a:t>A Reliability Engineering Case</a:t>
            </a:r>
          </a:p>
        </p:txBody>
      </p:sp>
      <p:grpSp>
        <p:nvGrpSpPr>
          <p:cNvPr id="3" name="Group 2">
            <a:extLst>
              <a:ext uri="{FF2B5EF4-FFF2-40B4-BE49-F238E27FC236}">
                <a16:creationId xmlns:a16="http://schemas.microsoft.com/office/drawing/2014/main" id="{3A9B8488-5F9B-4C51-8D4F-619CC4641379}"/>
              </a:ext>
            </a:extLst>
          </p:cNvPr>
          <p:cNvGrpSpPr/>
          <p:nvPr/>
        </p:nvGrpSpPr>
        <p:grpSpPr>
          <a:xfrm>
            <a:off x="1328738" y="1322296"/>
            <a:ext cx="6486525" cy="4293438"/>
            <a:chOff x="1328738" y="1322296"/>
            <a:chExt cx="6486525" cy="4293438"/>
          </a:xfrm>
        </p:grpSpPr>
        <p:cxnSp>
          <p:nvCxnSpPr>
            <p:cNvPr id="11" name="Straight Arrow Connector 10"/>
            <p:cNvCxnSpPr>
              <a:cxnSpLocks/>
              <a:stCxn id="40" idx="0"/>
              <a:endCxn id="62" idx="2"/>
            </p:cNvCxnSpPr>
            <p:nvPr/>
          </p:nvCxnSpPr>
          <p:spPr bwMode="auto">
            <a:xfrm flipV="1">
              <a:off x="4572001" y="4765569"/>
              <a:ext cx="0" cy="134676"/>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6" name="Straight Arrow Connector 15"/>
            <p:cNvCxnSpPr>
              <a:endCxn id="62" idx="1"/>
            </p:cNvCxnSpPr>
            <p:nvPr/>
          </p:nvCxnSpPr>
          <p:spPr bwMode="auto">
            <a:xfrm>
              <a:off x="2847849" y="4417353"/>
              <a:ext cx="821659"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8" name="Straight Arrow Connector 17"/>
            <p:cNvCxnSpPr>
              <a:stCxn id="84" idx="2"/>
              <a:endCxn id="62" idx="0"/>
            </p:cNvCxnSpPr>
            <p:nvPr/>
          </p:nvCxnSpPr>
          <p:spPr bwMode="auto">
            <a:xfrm>
              <a:off x="4572000" y="3895724"/>
              <a:ext cx="1" cy="173414"/>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20" name="Straight Arrow Connector 19"/>
            <p:cNvCxnSpPr>
              <a:endCxn id="62" idx="3"/>
            </p:cNvCxnSpPr>
            <p:nvPr/>
          </p:nvCxnSpPr>
          <p:spPr bwMode="auto">
            <a:xfrm flipH="1">
              <a:off x="5474493" y="4417353"/>
              <a:ext cx="763950"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sp>
          <p:nvSpPr>
            <p:cNvPr id="62" name="Rectangle 61"/>
            <p:cNvSpPr/>
            <p:nvPr/>
          </p:nvSpPr>
          <p:spPr bwMode="auto">
            <a:xfrm>
              <a:off x="3669508" y="4069138"/>
              <a:ext cx="1804985" cy="69643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12700" cap="flat" cmpd="sng" algn="ctr">
              <a:solidFill>
                <a:schemeClr val="tx1"/>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bodyPr>
            <a:lstStyle/>
            <a:p>
              <a:pPr algn="ctr" defTabSz="840052" eaLnBrk="0" hangingPunct="0"/>
              <a:r>
                <a:rPr lang="en-US" dirty="0">
                  <a:solidFill>
                    <a:srgbClr val="FFFFFF"/>
                  </a:solidFill>
                  <a:cs typeface="+mn-cs"/>
                </a:rPr>
                <a:t>Reliability </a:t>
              </a:r>
            </a:p>
            <a:p>
              <a:pPr algn="ctr" defTabSz="840052" eaLnBrk="0" hangingPunct="0"/>
              <a:r>
                <a:rPr lang="en-US" dirty="0">
                  <a:solidFill>
                    <a:srgbClr val="FFFFFF"/>
                  </a:solidFill>
                  <a:cs typeface="+mn-cs"/>
                </a:rPr>
                <a:t>Case</a:t>
              </a:r>
            </a:p>
          </p:txBody>
        </p:sp>
        <p:sp>
          <p:nvSpPr>
            <p:cNvPr id="40" name="Rectangle 39"/>
            <p:cNvSpPr/>
            <p:nvPr/>
          </p:nvSpPr>
          <p:spPr bwMode="auto">
            <a:xfrm>
              <a:off x="3699720" y="4900245"/>
              <a:ext cx="1744561" cy="715489"/>
            </a:xfrm>
            <a:prstGeom prst="rect">
              <a:avLst/>
            </a:prstGeom>
            <a:solidFill>
              <a:schemeClr val="bg2">
                <a:lumMod val="90000"/>
                <a:alpha val="25000"/>
              </a:schemeClr>
            </a:solidFill>
            <a:ln w="12700" cap="flat" cmpd="sng" algn="ctr">
              <a:solidFill>
                <a:schemeClr val="tx1"/>
              </a:solidFill>
              <a:prstDash val="solid"/>
              <a:round/>
              <a:headEnd type="none" w="sm" len="sm"/>
              <a:tailEnd type="none" w="sm" len="sm"/>
            </a:ln>
            <a:effectLst/>
          </p:spPr>
          <p:txBody>
            <a:bodyPr vert="horz" wrap="square" lIns="84150" tIns="42075" rIns="84150" bIns="42075" numCol="1" rtlCol="0" anchor="ctr" anchorCtr="1" compatLnSpc="1">
              <a:prstTxWarp prst="textNoShape">
                <a:avLst/>
              </a:prstTxWarp>
            </a:bodyPr>
            <a:lstStyle/>
            <a:p>
              <a:pPr algn="ctr" defTabSz="840052" eaLnBrk="0" hangingPunct="0"/>
              <a:r>
                <a:rPr lang="en-US" sz="1200" dirty="0">
                  <a:solidFill>
                    <a:srgbClr val="000000"/>
                  </a:solidFill>
                  <a:cs typeface="+mn-cs"/>
                </a:rPr>
                <a:t>Reliability Testing </a:t>
              </a:r>
            </a:p>
          </p:txBody>
        </p:sp>
        <p:sp>
          <p:nvSpPr>
            <p:cNvPr id="143" name="Rectangle 142"/>
            <p:cNvSpPr/>
            <p:nvPr/>
          </p:nvSpPr>
          <p:spPr bwMode="auto">
            <a:xfrm>
              <a:off x="1328738" y="1322296"/>
              <a:ext cx="6486525" cy="756253"/>
            </a:xfrm>
            <a:prstGeom prst="rect">
              <a:avLst/>
            </a:prstGeom>
            <a:gradFill>
              <a:gsLst>
                <a:gs pos="0">
                  <a:schemeClr val="accent2">
                    <a:lumMod val="40000"/>
                    <a:lumOff val="60000"/>
                  </a:schemeClr>
                </a:gs>
                <a:gs pos="100000">
                  <a:schemeClr val="accent2">
                    <a:lumMod val="20000"/>
                    <a:lumOff val="80000"/>
                  </a:schemeClr>
                </a:gs>
              </a:gsLst>
              <a:lin ang="5400000" scaled="1"/>
            </a:gradFill>
            <a:ln w="12700" cap="flat" cmpd="sng" algn="ctr">
              <a:solidFill>
                <a:schemeClr val="accent2">
                  <a:lumMod val="60000"/>
                  <a:lumOff val="40000"/>
                </a:schemeClr>
              </a:solidFill>
              <a:prstDash val="solid"/>
              <a:round/>
              <a:headEnd type="none" w="sm" len="sm"/>
              <a:tailEnd type="none" w="sm" len="sm"/>
            </a:ln>
            <a:effectLst/>
          </p:spPr>
          <p:txBody>
            <a:bodyPr vert="horz" wrap="square" lIns="84150" tIns="42075" rIns="84150" bIns="42075" numCol="1" rtlCol="0" anchor="t" anchorCtr="0" compatLnSpc="1">
              <a:prstTxWarp prst="textNoShape">
                <a:avLst/>
              </a:prstTxWarp>
            </a:bodyPr>
            <a:lstStyle/>
            <a:p>
              <a:pPr algn="ctr" defTabSz="840052" eaLnBrk="0" hangingPunct="0"/>
              <a:r>
                <a:rPr lang="en-US" sz="1100" b="1" dirty="0">
                  <a:solidFill>
                    <a:srgbClr val="000000"/>
                  </a:solidFill>
                  <a:cs typeface="+mn-cs"/>
                </a:rPr>
                <a:t>Reliability Program Management &amp; Control</a:t>
              </a:r>
            </a:p>
          </p:txBody>
        </p:sp>
        <p:sp>
          <p:nvSpPr>
            <p:cNvPr id="42" name="Rectangle 41"/>
            <p:cNvSpPr/>
            <p:nvPr/>
          </p:nvSpPr>
          <p:spPr bwMode="auto">
            <a:xfrm>
              <a:off x="1404002" y="1606560"/>
              <a:ext cx="1155145"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Reliability Program Plan</a:t>
              </a:r>
            </a:p>
          </p:txBody>
        </p:sp>
        <p:sp>
          <p:nvSpPr>
            <p:cNvPr id="45" name="Rectangle 44"/>
            <p:cNvSpPr/>
            <p:nvPr/>
          </p:nvSpPr>
          <p:spPr bwMode="auto">
            <a:xfrm>
              <a:off x="2626619" y="1606560"/>
              <a:ext cx="1414243"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Contractors and Suppliers Monitoring</a:t>
              </a:r>
            </a:p>
          </p:txBody>
        </p:sp>
        <p:sp>
          <p:nvSpPr>
            <p:cNvPr id="44" name="Rectangle 43"/>
            <p:cNvSpPr/>
            <p:nvPr/>
          </p:nvSpPr>
          <p:spPr bwMode="auto">
            <a:xfrm>
              <a:off x="4108334" y="1606560"/>
              <a:ext cx="1097280"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Reliability </a:t>
              </a:r>
              <a:br>
                <a:rPr lang="en-US" sz="1050" dirty="0">
                  <a:solidFill>
                    <a:srgbClr val="000000"/>
                  </a:solidFill>
                  <a:cs typeface="+mn-cs"/>
                </a:rPr>
              </a:br>
              <a:r>
                <a:rPr lang="en-US" sz="1050" dirty="0">
                  <a:solidFill>
                    <a:srgbClr val="000000"/>
                  </a:solidFill>
                  <a:cs typeface="+mn-cs"/>
                </a:rPr>
                <a:t>Program Audits</a:t>
              </a:r>
            </a:p>
          </p:txBody>
        </p:sp>
        <p:sp>
          <p:nvSpPr>
            <p:cNvPr id="46" name="Rectangle 45"/>
            <p:cNvSpPr/>
            <p:nvPr/>
          </p:nvSpPr>
          <p:spPr bwMode="auto">
            <a:xfrm>
              <a:off x="5273183" y="1606560"/>
              <a:ext cx="1280160"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Reliability </a:t>
              </a:r>
              <a:br>
                <a:rPr lang="en-US" sz="1050" dirty="0">
                  <a:solidFill>
                    <a:srgbClr val="000000"/>
                  </a:solidFill>
                  <a:cs typeface="+mn-cs"/>
                </a:rPr>
              </a:br>
              <a:r>
                <a:rPr lang="en-US" sz="1050" dirty="0">
                  <a:solidFill>
                    <a:srgbClr val="000000"/>
                  </a:solidFill>
                  <a:cs typeface="+mn-cs"/>
                </a:rPr>
                <a:t>Progress Reports</a:t>
              </a:r>
            </a:p>
          </p:txBody>
        </p:sp>
        <p:sp>
          <p:nvSpPr>
            <p:cNvPr id="47" name="Rectangle 46"/>
            <p:cNvSpPr/>
            <p:nvPr/>
          </p:nvSpPr>
          <p:spPr bwMode="auto">
            <a:xfrm>
              <a:off x="6625427" y="1606560"/>
              <a:ext cx="1108364"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Failure Review Processes</a:t>
              </a:r>
            </a:p>
          </p:txBody>
        </p:sp>
        <p:grpSp>
          <p:nvGrpSpPr>
            <p:cNvPr id="7" name="Group 6"/>
            <p:cNvGrpSpPr/>
            <p:nvPr/>
          </p:nvGrpSpPr>
          <p:grpSpPr>
            <a:xfrm>
              <a:off x="1328738" y="2216057"/>
              <a:ext cx="1828800" cy="2956018"/>
              <a:chOff x="1352731" y="2035082"/>
              <a:chExt cx="1828800" cy="2956018"/>
            </a:xfrm>
          </p:grpSpPr>
          <p:sp>
            <p:nvSpPr>
              <p:cNvPr id="51" name="Rectangle 50"/>
              <p:cNvSpPr/>
              <p:nvPr/>
            </p:nvSpPr>
            <p:spPr bwMode="auto">
              <a:xfrm>
                <a:off x="1352731" y="2035082"/>
                <a:ext cx="1828800" cy="2956018"/>
              </a:xfrm>
              <a:prstGeom prst="rect">
                <a:avLst/>
              </a:prstGeom>
              <a:gradFill>
                <a:gsLst>
                  <a:gs pos="0">
                    <a:schemeClr val="accent2">
                      <a:lumMod val="40000"/>
                      <a:lumOff val="60000"/>
                    </a:schemeClr>
                  </a:gs>
                  <a:gs pos="100000">
                    <a:schemeClr val="accent2">
                      <a:lumMod val="20000"/>
                      <a:lumOff val="80000"/>
                    </a:schemeClr>
                  </a:gs>
                </a:gsLst>
                <a:lin ang="5400000" scaled="1"/>
              </a:gradFill>
              <a:ln w="12700" cap="flat" cmpd="sng" algn="ctr">
                <a:solidFill>
                  <a:schemeClr val="accent2">
                    <a:lumMod val="60000"/>
                    <a:lumOff val="40000"/>
                  </a:schemeClr>
                </a:solidFill>
                <a:prstDash val="solid"/>
                <a:round/>
                <a:headEnd type="none" w="sm" len="sm"/>
                <a:tailEnd type="none" w="sm" len="sm"/>
              </a:ln>
              <a:effectLst/>
            </p:spPr>
            <p:txBody>
              <a:bodyPr vert="horz" wrap="square" lIns="84150" tIns="42075" rIns="84150" bIns="42075" numCol="1" rtlCol="0" anchor="t" anchorCtr="0" compatLnSpc="1">
                <a:prstTxWarp prst="textNoShape">
                  <a:avLst/>
                </a:prstTxWarp>
              </a:bodyPr>
              <a:lstStyle/>
              <a:p>
                <a:pPr algn="ctr" defTabSz="840052" eaLnBrk="0" hangingPunct="0"/>
                <a:r>
                  <a:rPr lang="en-US" sz="1000" b="1" dirty="0">
                    <a:solidFill>
                      <a:srgbClr val="000000"/>
                    </a:solidFill>
                    <a:cs typeface="+mn-cs"/>
                  </a:rPr>
                  <a:t>Process </a:t>
                </a:r>
                <a:br>
                  <a:rPr lang="en-US" sz="1000" b="1" dirty="0">
                    <a:solidFill>
                      <a:srgbClr val="000000"/>
                    </a:solidFill>
                    <a:cs typeface="+mn-cs"/>
                  </a:rPr>
                </a:br>
                <a:r>
                  <a:rPr lang="en-US" sz="1000" b="1" dirty="0">
                    <a:solidFill>
                      <a:srgbClr val="000000"/>
                    </a:solidFill>
                    <a:cs typeface="+mn-cs"/>
                  </a:rPr>
                  <a:t>Reliability</a:t>
                </a:r>
              </a:p>
              <a:p>
                <a:pPr algn="ctr" defTabSz="840052" eaLnBrk="0" hangingPunct="0"/>
                <a:endParaRPr lang="en-US" sz="1000" dirty="0">
                  <a:solidFill>
                    <a:srgbClr val="000000"/>
                  </a:solidFill>
                  <a:cs typeface="+mn-cs"/>
                </a:endParaRPr>
              </a:p>
            </p:txBody>
          </p:sp>
          <p:sp>
            <p:nvSpPr>
              <p:cNvPr id="52" name="Rectangle 51"/>
              <p:cNvSpPr/>
              <p:nvPr/>
            </p:nvSpPr>
            <p:spPr bwMode="auto">
              <a:xfrm>
                <a:off x="1444171" y="3372129"/>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Characterization</a:t>
                </a:r>
              </a:p>
            </p:txBody>
          </p:sp>
          <p:sp>
            <p:nvSpPr>
              <p:cNvPr id="53" name="Rectangle 52"/>
              <p:cNvSpPr/>
              <p:nvPr/>
            </p:nvSpPr>
            <p:spPr bwMode="auto">
              <a:xfrm>
                <a:off x="1444171" y="2899394"/>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Identification of Critical Process Parameters</a:t>
                </a:r>
              </a:p>
            </p:txBody>
          </p:sp>
          <p:sp>
            <p:nvSpPr>
              <p:cNvPr id="54" name="Rectangle 53"/>
              <p:cNvSpPr/>
              <p:nvPr/>
            </p:nvSpPr>
            <p:spPr bwMode="auto">
              <a:xfrm>
                <a:off x="1444171" y="3689660"/>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Uniformity</a:t>
                </a:r>
              </a:p>
            </p:txBody>
          </p:sp>
          <p:sp>
            <p:nvSpPr>
              <p:cNvPr id="55" name="Rectangle 54"/>
              <p:cNvSpPr/>
              <p:nvPr/>
            </p:nvSpPr>
            <p:spPr bwMode="auto">
              <a:xfrm>
                <a:off x="1444171" y="4004061"/>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Capability</a:t>
                </a:r>
              </a:p>
            </p:txBody>
          </p:sp>
          <p:sp>
            <p:nvSpPr>
              <p:cNvPr id="57" name="Rectangle 56"/>
              <p:cNvSpPr/>
              <p:nvPr/>
            </p:nvSpPr>
            <p:spPr bwMode="auto">
              <a:xfrm>
                <a:off x="1444171" y="4320398"/>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Control</a:t>
                </a:r>
              </a:p>
            </p:txBody>
          </p:sp>
          <p:sp>
            <p:nvSpPr>
              <p:cNvPr id="58" name="Rectangle 57"/>
              <p:cNvSpPr/>
              <p:nvPr/>
            </p:nvSpPr>
            <p:spPr bwMode="auto">
              <a:xfrm>
                <a:off x="1444171" y="4643505"/>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Monitoring</a:t>
                </a:r>
              </a:p>
            </p:txBody>
          </p:sp>
          <p:sp>
            <p:nvSpPr>
              <p:cNvPr id="59" name="Rectangle 58"/>
              <p:cNvSpPr/>
              <p:nvPr/>
            </p:nvSpPr>
            <p:spPr bwMode="auto">
              <a:xfrm>
                <a:off x="1444171" y="2435496"/>
                <a:ext cx="1645920" cy="398231"/>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Identification of Design Reliability Drivers</a:t>
                </a:r>
              </a:p>
            </p:txBody>
          </p:sp>
        </p:grpSp>
        <p:grpSp>
          <p:nvGrpSpPr>
            <p:cNvPr id="8" name="Group 7"/>
            <p:cNvGrpSpPr/>
            <p:nvPr/>
          </p:nvGrpSpPr>
          <p:grpSpPr>
            <a:xfrm>
              <a:off x="5986463" y="2216057"/>
              <a:ext cx="1828800" cy="2822668"/>
              <a:chOff x="6033115" y="2035082"/>
              <a:chExt cx="1828800" cy="2822668"/>
            </a:xfrm>
          </p:grpSpPr>
          <p:sp>
            <p:nvSpPr>
              <p:cNvPr id="69" name="Rectangle 68"/>
              <p:cNvSpPr/>
              <p:nvPr/>
            </p:nvSpPr>
            <p:spPr bwMode="auto">
              <a:xfrm flipH="1">
                <a:off x="6033115" y="2035082"/>
                <a:ext cx="1828800" cy="2822668"/>
              </a:xfrm>
              <a:prstGeom prst="rect">
                <a:avLst/>
              </a:prstGeom>
              <a:gradFill>
                <a:gsLst>
                  <a:gs pos="0">
                    <a:schemeClr val="accent2">
                      <a:lumMod val="40000"/>
                      <a:lumOff val="60000"/>
                    </a:schemeClr>
                  </a:gs>
                  <a:gs pos="100000">
                    <a:schemeClr val="accent2">
                      <a:lumMod val="20000"/>
                      <a:lumOff val="80000"/>
                    </a:schemeClr>
                  </a:gs>
                </a:gsLst>
                <a:lin ang="5400000" scaled="1"/>
              </a:gradFill>
              <a:ln w="12700" cap="flat" cmpd="sng" algn="ctr">
                <a:solidFill>
                  <a:schemeClr val="accent2">
                    <a:lumMod val="60000"/>
                    <a:lumOff val="40000"/>
                  </a:schemeClr>
                </a:solidFill>
                <a:prstDash val="solid"/>
                <a:round/>
                <a:headEnd type="none" w="sm" len="sm"/>
                <a:tailEnd type="none" w="sm" len="sm"/>
              </a:ln>
              <a:effectLst/>
            </p:spPr>
            <p:txBody>
              <a:bodyPr vert="horz" wrap="square" lIns="84150" tIns="42075" rIns="84150" bIns="42075" numCol="1" rtlCol="0" anchor="t" anchorCtr="0" compatLnSpc="1">
                <a:prstTxWarp prst="textNoShape">
                  <a:avLst/>
                </a:prstTxWarp>
              </a:bodyPr>
              <a:lstStyle/>
              <a:p>
                <a:pPr algn="ctr" defTabSz="840052" eaLnBrk="0" hangingPunct="0"/>
                <a:r>
                  <a:rPr lang="en-US" sz="1000" b="1" dirty="0">
                    <a:solidFill>
                      <a:srgbClr val="000000"/>
                    </a:solidFill>
                  </a:rPr>
                  <a:t>Selected Design </a:t>
                </a:r>
                <a:br>
                  <a:rPr lang="en-US" sz="1000" b="1" dirty="0">
                    <a:solidFill>
                      <a:srgbClr val="000000"/>
                    </a:solidFill>
                  </a:rPr>
                </a:br>
                <a:r>
                  <a:rPr lang="en-US" sz="1000" b="1" dirty="0">
                    <a:solidFill>
                      <a:srgbClr val="000000"/>
                    </a:solidFill>
                  </a:rPr>
                  <a:t>Reliability Elements</a:t>
                </a:r>
              </a:p>
            </p:txBody>
          </p:sp>
          <p:sp>
            <p:nvSpPr>
              <p:cNvPr id="70" name="Rectangle 69"/>
              <p:cNvSpPr/>
              <p:nvPr/>
            </p:nvSpPr>
            <p:spPr bwMode="auto">
              <a:xfrm>
                <a:off x="6124555" y="4501373"/>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Parts Derating</a:t>
                </a:r>
              </a:p>
            </p:txBody>
          </p:sp>
          <p:sp>
            <p:nvSpPr>
              <p:cNvPr id="71" name="Rectangle 70"/>
              <p:cNvSpPr/>
              <p:nvPr/>
            </p:nvSpPr>
            <p:spPr bwMode="auto">
              <a:xfrm>
                <a:off x="6124555" y="3372129"/>
                <a:ext cx="1645920"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Human Reliability </a:t>
                </a:r>
              </a:p>
              <a:p>
                <a:pPr algn="ctr" defTabSz="840052" eaLnBrk="0" hangingPunct="0"/>
                <a:r>
                  <a:rPr lang="en-US" sz="1000" dirty="0">
                    <a:solidFill>
                      <a:srgbClr val="000000"/>
                    </a:solidFill>
                  </a:rPr>
                  <a:t>Analysis</a:t>
                </a:r>
              </a:p>
            </p:txBody>
          </p:sp>
          <p:sp>
            <p:nvSpPr>
              <p:cNvPr id="73" name="Rectangle 72"/>
              <p:cNvSpPr/>
              <p:nvPr/>
            </p:nvSpPr>
            <p:spPr bwMode="auto">
              <a:xfrm>
                <a:off x="6124555" y="4181384"/>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Sneak Circuit Analysis</a:t>
                </a:r>
              </a:p>
            </p:txBody>
          </p:sp>
          <p:sp>
            <p:nvSpPr>
              <p:cNvPr id="74" name="Rectangle 73"/>
              <p:cNvSpPr/>
              <p:nvPr/>
            </p:nvSpPr>
            <p:spPr bwMode="auto">
              <a:xfrm>
                <a:off x="6124555" y="2899394"/>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Probabilistic structural Design Analysis</a:t>
                </a:r>
              </a:p>
            </p:txBody>
          </p:sp>
          <p:sp>
            <p:nvSpPr>
              <p:cNvPr id="75" name="Rectangle 74"/>
              <p:cNvSpPr/>
              <p:nvPr/>
            </p:nvSpPr>
            <p:spPr bwMode="auto">
              <a:xfrm>
                <a:off x="6124555" y="3861395"/>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Accelerated Testing</a:t>
                </a:r>
              </a:p>
            </p:txBody>
          </p:sp>
          <p:sp>
            <p:nvSpPr>
              <p:cNvPr id="76" name="Rectangle 75"/>
              <p:cNvSpPr/>
              <p:nvPr/>
            </p:nvSpPr>
            <p:spPr bwMode="auto">
              <a:xfrm>
                <a:off x="6124555" y="2435496"/>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Failure Modes and Effects Analysis</a:t>
                </a:r>
              </a:p>
            </p:txBody>
          </p:sp>
        </p:grpSp>
        <p:grpSp>
          <p:nvGrpSpPr>
            <p:cNvPr id="9" name="Group 8"/>
            <p:cNvGrpSpPr/>
            <p:nvPr/>
          </p:nvGrpSpPr>
          <p:grpSpPr>
            <a:xfrm>
              <a:off x="3657600" y="2216057"/>
              <a:ext cx="1828800" cy="1679667"/>
              <a:chOff x="4149805" y="2035082"/>
              <a:chExt cx="1828800" cy="1679667"/>
            </a:xfrm>
          </p:grpSpPr>
          <p:sp>
            <p:nvSpPr>
              <p:cNvPr id="84" name="Rectangle 83"/>
              <p:cNvSpPr/>
              <p:nvPr/>
            </p:nvSpPr>
            <p:spPr bwMode="auto">
              <a:xfrm flipH="1">
                <a:off x="4149805" y="2035082"/>
                <a:ext cx="1828800" cy="1679667"/>
              </a:xfrm>
              <a:prstGeom prst="rect">
                <a:avLst/>
              </a:prstGeom>
              <a:gradFill>
                <a:gsLst>
                  <a:gs pos="0">
                    <a:schemeClr val="accent2">
                      <a:lumMod val="40000"/>
                      <a:lumOff val="60000"/>
                    </a:schemeClr>
                  </a:gs>
                  <a:gs pos="100000">
                    <a:schemeClr val="accent2">
                      <a:lumMod val="20000"/>
                      <a:lumOff val="80000"/>
                    </a:schemeClr>
                  </a:gs>
                </a:gsLst>
                <a:lin ang="5400000" scaled="1"/>
              </a:gradFill>
              <a:ln w="12700" cap="flat" cmpd="sng" algn="ctr">
                <a:solidFill>
                  <a:schemeClr val="accent2">
                    <a:lumMod val="60000"/>
                    <a:lumOff val="40000"/>
                  </a:schemeClr>
                </a:solidFill>
                <a:prstDash val="solid"/>
                <a:round/>
                <a:headEnd type="none" w="sm" len="sm"/>
                <a:tailEnd type="none" w="sm" len="sm"/>
              </a:ln>
              <a:effectLst/>
            </p:spPr>
            <p:txBody>
              <a:bodyPr vert="horz" wrap="square" lIns="84150" tIns="42075" rIns="84150" bIns="42075" numCol="1" rtlCol="0" anchor="t" anchorCtr="0" compatLnSpc="1">
                <a:prstTxWarp prst="textNoShape">
                  <a:avLst/>
                </a:prstTxWarp>
              </a:bodyPr>
              <a:lstStyle/>
              <a:p>
                <a:pPr algn="ctr" defTabSz="840052" eaLnBrk="0" hangingPunct="0"/>
                <a:r>
                  <a:rPr lang="en-US" sz="1000" b="1" dirty="0">
                    <a:solidFill>
                      <a:srgbClr val="000000"/>
                    </a:solidFill>
                    <a:cs typeface="+mn-cs"/>
                  </a:rPr>
                  <a:t>Reliability </a:t>
                </a:r>
                <a:br>
                  <a:rPr lang="en-US" sz="1000" b="1" dirty="0">
                    <a:solidFill>
                      <a:srgbClr val="000000"/>
                    </a:solidFill>
                    <a:cs typeface="+mn-cs"/>
                  </a:rPr>
                </a:br>
                <a:r>
                  <a:rPr lang="en-US" sz="1000" b="1" dirty="0">
                    <a:solidFill>
                      <a:srgbClr val="000000"/>
                    </a:solidFill>
                    <a:cs typeface="+mn-cs"/>
                  </a:rPr>
                  <a:t>Requirements</a:t>
                </a:r>
              </a:p>
            </p:txBody>
          </p:sp>
          <p:sp>
            <p:nvSpPr>
              <p:cNvPr id="67" name="Rectangle 66"/>
              <p:cNvSpPr/>
              <p:nvPr/>
            </p:nvSpPr>
            <p:spPr bwMode="auto">
              <a:xfrm>
                <a:off x="4241245" y="3372129"/>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Reliability Prediction</a:t>
                </a:r>
              </a:p>
            </p:txBody>
          </p:sp>
          <p:sp>
            <p:nvSpPr>
              <p:cNvPr id="79" name="Rectangle 78"/>
              <p:cNvSpPr/>
              <p:nvPr/>
            </p:nvSpPr>
            <p:spPr bwMode="auto">
              <a:xfrm>
                <a:off x="4241245" y="2435496"/>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Reliability Requirements Analysis</a:t>
                </a:r>
              </a:p>
            </p:txBody>
          </p:sp>
          <p:sp>
            <p:nvSpPr>
              <p:cNvPr id="80" name="Rectangle 79"/>
              <p:cNvSpPr/>
              <p:nvPr/>
            </p:nvSpPr>
            <p:spPr bwMode="auto">
              <a:xfrm>
                <a:off x="4241245" y="2899394"/>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Reliability Requirements Allocation</a:t>
                </a:r>
              </a:p>
            </p:txBody>
          </p:sp>
        </p:grpSp>
      </p:grpSp>
      <p:sp>
        <p:nvSpPr>
          <p:cNvPr id="49" name="Rectangle 48">
            <a:extLst>
              <a:ext uri="{FF2B5EF4-FFF2-40B4-BE49-F238E27FC236}">
                <a16:creationId xmlns:a16="http://schemas.microsoft.com/office/drawing/2014/main" id="{4DB76184-5342-4717-A53D-FA40733471AB}"/>
              </a:ext>
            </a:extLst>
          </p:cNvPr>
          <p:cNvSpPr/>
          <p:nvPr/>
        </p:nvSpPr>
        <p:spPr>
          <a:xfrm>
            <a:off x="990600" y="5674413"/>
            <a:ext cx="7162800" cy="830997"/>
          </a:xfrm>
          <a:prstGeom prst="rect">
            <a:avLst/>
          </a:prstGeom>
        </p:spPr>
        <p:txBody>
          <a:bodyPr wrap="square">
            <a:spAutoFit/>
          </a:bodyPr>
          <a:lstStyle/>
          <a:p>
            <a:pPr algn="ctr"/>
            <a:r>
              <a:rPr lang="en-US" sz="1600" i="1" dirty="0">
                <a:solidFill>
                  <a:schemeClr val="tx1">
                    <a:lumMod val="75000"/>
                    <a:lumOff val="25000"/>
                  </a:schemeClr>
                </a:solidFill>
                <a:latin typeface="Georgia" panose="02040502050405020303" pitchFamily="18" charset="0"/>
              </a:rPr>
              <a:t>A comprehensive reliability program is essential to address the entire spectrum of engineering and programmatic concerns, from loss of function and loss of life to sustainment and system life cycle costs.</a:t>
            </a:r>
          </a:p>
        </p:txBody>
      </p:sp>
    </p:spTree>
    <p:extLst>
      <p:ext uri="{BB962C8B-B14F-4D97-AF65-F5344CB8AC3E}">
        <p14:creationId xmlns:p14="http://schemas.microsoft.com/office/powerpoint/2010/main" val="2412108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491A-208F-4FF5-AF0A-E11FDED50D22}"/>
              </a:ext>
            </a:extLst>
          </p:cNvPr>
          <p:cNvSpPr>
            <a:spLocks noGrp="1"/>
          </p:cNvSpPr>
          <p:nvPr>
            <p:ph type="title"/>
          </p:nvPr>
        </p:nvSpPr>
        <p:spPr>
          <a:xfrm>
            <a:off x="292608" y="108388"/>
            <a:ext cx="7128918" cy="738664"/>
          </a:xfrm>
        </p:spPr>
        <p:txBody>
          <a:bodyPr/>
          <a:lstStyle/>
          <a:p>
            <a:r>
              <a:rPr lang="en-US" sz="1800" b="0" dirty="0"/>
              <a:t>Reliability Allocation AGREE Example </a:t>
            </a:r>
            <a:br>
              <a:rPr lang="en-US" dirty="0"/>
            </a:br>
            <a:r>
              <a:rPr lang="en-US" dirty="0"/>
              <a:t>Question 3</a:t>
            </a:r>
          </a:p>
        </p:txBody>
      </p:sp>
      <p:pic>
        <p:nvPicPr>
          <p:cNvPr id="4" name="Picture 3">
            <a:extLst>
              <a:ext uri="{FF2B5EF4-FFF2-40B4-BE49-F238E27FC236}">
                <a16:creationId xmlns:a16="http://schemas.microsoft.com/office/drawing/2014/main" id="{632F6586-E0CD-435D-81FF-CF45A0EC6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2139971"/>
            <a:ext cx="8153399" cy="3657600"/>
          </a:xfrm>
          <a:prstGeom prst="rect">
            <a:avLst/>
          </a:prstGeom>
        </p:spPr>
      </p:pic>
      <p:sp>
        <p:nvSpPr>
          <p:cNvPr id="5" name="Rectangle 4">
            <a:extLst>
              <a:ext uri="{FF2B5EF4-FFF2-40B4-BE49-F238E27FC236}">
                <a16:creationId xmlns:a16="http://schemas.microsoft.com/office/drawing/2014/main" id="{F4C4DE43-6664-4CA9-BBE9-80460FAF965F}"/>
              </a:ext>
            </a:extLst>
          </p:cNvPr>
          <p:cNvSpPr/>
          <p:nvPr/>
        </p:nvSpPr>
        <p:spPr>
          <a:xfrm>
            <a:off x="387255" y="1185864"/>
            <a:ext cx="8369490" cy="954107"/>
          </a:xfrm>
          <a:prstGeom prst="rect">
            <a:avLst/>
          </a:prstGeom>
        </p:spPr>
        <p:txBody>
          <a:bodyPr wrap="square">
            <a:spAutoFit/>
          </a:bodyPr>
          <a:lstStyle/>
          <a:p>
            <a:r>
              <a:rPr lang="en-US" sz="1400" b="1" i="1" dirty="0">
                <a:solidFill>
                  <a:schemeClr val="accent2"/>
                </a:solidFill>
              </a:rPr>
              <a:t>Answer – 3: </a:t>
            </a:r>
            <a:r>
              <a:rPr lang="en-US" sz="1400" dirty="0"/>
              <a:t>If the quantity of components is put back to 20, but module 3 now has an importance of only 0.1, meaning that 90% of the failures will not cause the system to fail, the allocated MTBF for this module is only 13 hours instead of 152 hours. Note, the product of the module reliability values, 0.684, does not equal the requirement of 0.9 because not all failures of module 3 will cause a system failure.</a:t>
            </a:r>
          </a:p>
        </p:txBody>
      </p:sp>
      <p:sp>
        <p:nvSpPr>
          <p:cNvPr id="7" name="Rectangle 6">
            <a:extLst>
              <a:ext uri="{FF2B5EF4-FFF2-40B4-BE49-F238E27FC236}">
                <a16:creationId xmlns:a16="http://schemas.microsoft.com/office/drawing/2014/main" id="{85E5A51F-96F9-4434-940C-FA2C32224841}"/>
              </a:ext>
            </a:extLst>
          </p:cNvPr>
          <p:cNvSpPr/>
          <p:nvPr/>
        </p:nvSpPr>
        <p:spPr>
          <a:xfrm>
            <a:off x="853888" y="6030366"/>
            <a:ext cx="8001000" cy="584775"/>
          </a:xfrm>
          <a:prstGeom prst="rect">
            <a:avLst/>
          </a:prstGeom>
        </p:spPr>
        <p:txBody>
          <a:bodyPr wrap="square">
            <a:spAutoFit/>
          </a:bodyPr>
          <a:lstStyle/>
          <a:p>
            <a:r>
              <a:rPr lang="en-US" sz="1400" dirty="0"/>
              <a:t>Source: </a:t>
            </a:r>
            <a:r>
              <a:rPr lang="en-US" sz="1400" dirty="0">
                <a:hlinkClick r:id="rId4"/>
              </a:rPr>
              <a:t>http://www.reliabilityanalytics.com/blog/2011/10/09/reliability-allocation/</a:t>
            </a:r>
            <a:endParaRPr lang="en-US" sz="1400" dirty="0"/>
          </a:p>
          <a:p>
            <a:endParaRPr lang="en-US" dirty="0"/>
          </a:p>
        </p:txBody>
      </p:sp>
    </p:spTree>
    <p:extLst>
      <p:ext uri="{BB962C8B-B14F-4D97-AF65-F5344CB8AC3E}">
        <p14:creationId xmlns:p14="http://schemas.microsoft.com/office/powerpoint/2010/main" val="2156378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5C7653-CA05-46B8-86C9-8A26E0E8434F}"/>
              </a:ext>
            </a:extLst>
          </p:cNvPr>
          <p:cNvSpPr>
            <a:spLocks noGrp="1"/>
          </p:cNvSpPr>
          <p:nvPr>
            <p:ph type="ctrTitle"/>
          </p:nvPr>
        </p:nvSpPr>
        <p:spPr>
          <a:xfrm>
            <a:off x="768096" y="2896955"/>
            <a:ext cx="7754112" cy="454035"/>
          </a:xfrm>
        </p:spPr>
        <p:txBody>
          <a:bodyPr/>
          <a:lstStyle/>
          <a:p>
            <a:r>
              <a:rPr lang="en-US" dirty="0"/>
              <a:t>Backup</a:t>
            </a:r>
          </a:p>
        </p:txBody>
      </p:sp>
      <p:sp>
        <p:nvSpPr>
          <p:cNvPr id="4" name="Title 1">
            <a:extLst>
              <a:ext uri="{FF2B5EF4-FFF2-40B4-BE49-F238E27FC236}">
                <a16:creationId xmlns:a16="http://schemas.microsoft.com/office/drawing/2014/main" id="{5CAF1468-692D-450B-8C01-81EB77EC51B2}"/>
              </a:ext>
            </a:extLst>
          </p:cNvPr>
          <p:cNvSpPr>
            <a:spLocks noGrp="1"/>
          </p:cNvSpPr>
          <p:nvPr>
            <p:ph type="subTitle" idx="1"/>
          </p:nvPr>
        </p:nvSpPr>
        <p:spPr>
          <a:xfrm>
            <a:off x="768096" y="3361804"/>
            <a:ext cx="7754112" cy="338554"/>
          </a:xfrm>
        </p:spPr>
        <p:txBody>
          <a:bodyPr/>
          <a:lstStyle/>
          <a:p>
            <a:r>
              <a:rPr lang="en-US" sz="2000" dirty="0"/>
              <a:t>Confidence interval-The Exponential Case</a:t>
            </a:r>
          </a:p>
        </p:txBody>
      </p:sp>
    </p:spTree>
    <p:extLst>
      <p:ext uri="{BB962C8B-B14F-4D97-AF65-F5344CB8AC3E}">
        <p14:creationId xmlns:p14="http://schemas.microsoft.com/office/powerpoint/2010/main" val="16565019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953" y="0"/>
            <a:ext cx="7128918" cy="1107996"/>
          </a:xfrm>
        </p:spPr>
        <p:txBody>
          <a:bodyPr/>
          <a:lstStyle/>
          <a:p>
            <a:r>
              <a:rPr lang="en-US" sz="1800" b="0" dirty="0"/>
              <a:t>Confidence Intervals</a:t>
            </a:r>
            <a:br>
              <a:rPr lang="en-US" sz="1800" dirty="0"/>
            </a:br>
            <a:r>
              <a:rPr lang="en-US" dirty="0"/>
              <a:t>Continuous Data – The Exponential Case</a:t>
            </a:r>
            <a:br>
              <a:rPr lang="en-US" dirty="0"/>
            </a:br>
            <a:endParaRPr lang="en-US" dirty="0"/>
          </a:p>
        </p:txBody>
      </p:sp>
      <p:sp>
        <p:nvSpPr>
          <p:cNvPr id="2" name="Content Placeholder 1"/>
          <p:cNvSpPr>
            <a:spLocks noGrp="1"/>
          </p:cNvSpPr>
          <p:nvPr>
            <p:ph idx="1"/>
          </p:nvPr>
        </p:nvSpPr>
        <p:spPr>
          <a:xfrm>
            <a:off x="457200" y="1214846"/>
            <a:ext cx="8229600" cy="4911318"/>
          </a:xfrm>
        </p:spPr>
        <p:txBody>
          <a:bodyPr/>
          <a:lstStyle/>
          <a:p>
            <a:r>
              <a:rPr lang="en-US" dirty="0"/>
              <a:t>For estimating confidence intervals for the MTBF, two cases have to be considered:</a:t>
            </a:r>
          </a:p>
          <a:p>
            <a:pPr lvl="1"/>
            <a:r>
              <a:rPr lang="en-US" dirty="0">
                <a:solidFill>
                  <a:schemeClr val="accent2"/>
                </a:solidFill>
              </a:rPr>
              <a:t>Failure terminated case: </a:t>
            </a:r>
            <a:r>
              <a:rPr lang="en-US" dirty="0"/>
              <a:t>A test that is run until a pre-assigned number of failures have occurred.</a:t>
            </a:r>
          </a:p>
          <a:p>
            <a:pPr lvl="1"/>
            <a:r>
              <a:rPr lang="en-US" dirty="0">
                <a:solidFill>
                  <a:schemeClr val="accent2"/>
                </a:solidFill>
              </a:rPr>
              <a:t>Time terminated case: </a:t>
            </a:r>
            <a:r>
              <a:rPr lang="en-US" dirty="0"/>
              <a:t>A test that is stopped after a pre-assigned number of test hours have accumulated.</a:t>
            </a:r>
          </a:p>
          <a:p>
            <a:r>
              <a:rPr lang="en-US" dirty="0"/>
              <a:t>The formula for the confidence interval employs the χ</a:t>
            </a:r>
            <a:r>
              <a:rPr lang="en-US" baseline="30000" dirty="0"/>
              <a:t>2</a:t>
            </a:r>
            <a:r>
              <a:rPr lang="en-US" dirty="0"/>
              <a:t> (chi-square) distribution. </a:t>
            </a:r>
          </a:p>
          <a:p>
            <a:r>
              <a:rPr lang="en-US" dirty="0">
                <a:solidFill>
                  <a:schemeClr val="accent2"/>
                </a:solidFill>
              </a:rPr>
              <a:t>For tests with no failures occurring, only the one-sided lower confidence limit can be calculated.</a:t>
            </a:r>
            <a:br>
              <a:rPr lang="en-US" dirty="0">
                <a:solidFill>
                  <a:schemeClr val="accent2"/>
                </a:solidFill>
              </a:rPr>
            </a:br>
            <a:endParaRPr lang="en-US" dirty="0">
              <a:solidFill>
                <a:schemeClr val="accent2"/>
              </a:solidFill>
            </a:endParaRPr>
          </a:p>
        </p:txBody>
      </p:sp>
    </p:spTree>
    <p:extLst>
      <p:ext uri="{BB962C8B-B14F-4D97-AF65-F5344CB8AC3E}">
        <p14:creationId xmlns:p14="http://schemas.microsoft.com/office/powerpoint/2010/main" val="2995296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608" y="108388"/>
            <a:ext cx="7128918" cy="738664"/>
          </a:xfrm>
        </p:spPr>
        <p:txBody>
          <a:bodyPr/>
          <a:lstStyle/>
          <a:p>
            <a:r>
              <a:rPr lang="en-US" sz="1800" b="0" dirty="0"/>
              <a:t>Confidence Intervals</a:t>
            </a:r>
            <a:br>
              <a:rPr lang="en-US" dirty="0"/>
            </a:br>
            <a:r>
              <a:rPr lang="en-US" dirty="0"/>
              <a:t>Exponential Example</a:t>
            </a:r>
          </a:p>
        </p:txBody>
      </p:sp>
      <p:sp>
        <p:nvSpPr>
          <p:cNvPr id="2" name="Content Placeholder 1"/>
          <p:cNvSpPr>
            <a:spLocks noGrp="1"/>
          </p:cNvSpPr>
          <p:nvPr>
            <p:ph idx="1"/>
          </p:nvPr>
        </p:nvSpPr>
        <p:spPr>
          <a:xfrm>
            <a:off x="457200" y="1124335"/>
            <a:ext cx="8229600" cy="5511595"/>
          </a:xfrm>
        </p:spPr>
        <p:txBody>
          <a:bodyPr/>
          <a:lstStyle/>
          <a:p>
            <a:r>
              <a:rPr lang="en-US" sz="1600" dirty="0"/>
              <a:t>One-sided Confidence interval</a:t>
            </a:r>
          </a:p>
          <a:p>
            <a:pPr lvl="1"/>
            <a:r>
              <a:rPr lang="en-US" sz="1400" dirty="0"/>
              <a:t>Lower limit, Failure Terminated.</a:t>
            </a:r>
          </a:p>
          <a:p>
            <a:pPr lvl="1"/>
            <a:endParaRPr lang="en-US" sz="1400" dirty="0"/>
          </a:p>
          <a:p>
            <a:pPr lvl="1"/>
            <a:endParaRPr lang="en-US" sz="1400" dirty="0"/>
          </a:p>
          <a:p>
            <a:pPr lvl="1"/>
            <a:endParaRPr lang="en-US" sz="1400" dirty="0"/>
          </a:p>
          <a:p>
            <a:pPr lvl="1"/>
            <a:r>
              <a:rPr lang="en-US" sz="1400" dirty="0"/>
              <a:t>Lower limit, Time Terminated. </a:t>
            </a:r>
          </a:p>
          <a:p>
            <a:pPr lvl="1"/>
            <a:endParaRPr lang="en-US" sz="1400" dirty="0"/>
          </a:p>
          <a:p>
            <a:pPr lvl="1"/>
            <a:endParaRPr lang="en-US" sz="1400" dirty="0"/>
          </a:p>
          <a:p>
            <a:endParaRPr lang="en-US" sz="1400" dirty="0"/>
          </a:p>
          <a:p>
            <a:r>
              <a:rPr lang="en-US" sz="1600" dirty="0"/>
              <a:t>Two-sided Confidence interval</a:t>
            </a:r>
          </a:p>
          <a:p>
            <a:pPr lvl="1"/>
            <a:r>
              <a:rPr lang="en-US" sz="1400" dirty="0"/>
              <a:t>Lower and Upper Limits, Failure Terminated</a:t>
            </a:r>
            <a:br>
              <a:rPr lang="en-US" sz="1400" dirty="0"/>
            </a:br>
            <a:endParaRPr lang="en-US" sz="1400" dirty="0"/>
          </a:p>
          <a:p>
            <a:pPr lvl="1"/>
            <a:endParaRPr lang="en-US" sz="1400" dirty="0"/>
          </a:p>
          <a:p>
            <a:pPr lvl="1"/>
            <a:endParaRPr lang="en-US" sz="1400" dirty="0"/>
          </a:p>
          <a:p>
            <a:pPr lvl="1"/>
            <a:r>
              <a:rPr lang="en-US" sz="1400" dirty="0"/>
              <a:t>Lower and Upper Limits, Time Terminated</a:t>
            </a:r>
          </a:p>
          <a:p>
            <a:endParaRPr lang="en-US" sz="1400" dirty="0"/>
          </a:p>
          <a:p>
            <a:endParaRPr lang="en-US" sz="1600" dirty="0"/>
          </a:p>
        </p:txBody>
      </p:sp>
      <p:pic>
        <p:nvPicPr>
          <p:cNvPr id="159746" name="Picture 2" descr="Confidence, one sided, lower limit, fixed number of failur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0126" y="1841852"/>
            <a:ext cx="1909750" cy="653177"/>
          </a:xfrm>
          <a:prstGeom prst="rect">
            <a:avLst/>
          </a:prstGeom>
          <a:noFill/>
          <a:extLst>
            <a:ext uri="{909E8E84-426E-40DD-AFC4-6F175D3DCCD1}">
              <a14:hiddenFill xmlns:a14="http://schemas.microsoft.com/office/drawing/2010/main">
                <a:solidFill>
                  <a:srgbClr val="FFFFFF"/>
                </a:solidFill>
              </a14:hiddenFill>
            </a:ext>
          </a:extLst>
        </p:spPr>
      </p:pic>
      <p:pic>
        <p:nvPicPr>
          <p:cNvPr id="159748" name="Picture 4" descr="Confidence, one sided, lower limit, fixed truncation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126" y="3024545"/>
            <a:ext cx="1914360" cy="591601"/>
          </a:xfrm>
          <a:prstGeom prst="rect">
            <a:avLst/>
          </a:prstGeom>
          <a:noFill/>
          <a:extLst>
            <a:ext uri="{909E8E84-426E-40DD-AFC4-6F175D3DCCD1}">
              <a14:hiddenFill xmlns:a14="http://schemas.microsoft.com/office/drawing/2010/main">
                <a:solidFill>
                  <a:srgbClr val="FFFFFF"/>
                </a:solidFill>
              </a14:hiddenFill>
            </a:ext>
          </a:extLst>
        </p:spPr>
      </p:pic>
      <p:pic>
        <p:nvPicPr>
          <p:cNvPr id="159750" name="Picture 6" descr="Confidence, one sided, lower limit, fixed truncation 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530" y="4398326"/>
            <a:ext cx="1899957" cy="673181"/>
          </a:xfrm>
          <a:prstGeom prst="rect">
            <a:avLst/>
          </a:prstGeom>
          <a:noFill/>
          <a:extLst>
            <a:ext uri="{909E8E84-426E-40DD-AFC4-6F175D3DCCD1}">
              <a14:hiddenFill xmlns:a14="http://schemas.microsoft.com/office/drawing/2010/main">
                <a:solidFill>
                  <a:srgbClr val="FFFFFF"/>
                </a:solidFill>
              </a14:hiddenFill>
            </a:ext>
          </a:extLst>
        </p:spPr>
      </p:pic>
      <p:pic>
        <p:nvPicPr>
          <p:cNvPr id="159752" name="Picture 8" descr="Confidence, two sided, fixed truncation 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126" y="5462901"/>
            <a:ext cx="1909750" cy="781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95208" y="1492230"/>
            <a:ext cx="3864101" cy="1154162"/>
          </a:xfrm>
          <a:prstGeom prst="rect">
            <a:avLst/>
          </a:prstGeom>
        </p:spPr>
        <p:txBody>
          <a:bodyPr wrap="square">
            <a:spAutoFit/>
          </a:bodyPr>
          <a:lstStyle/>
          <a:p>
            <a:pPr>
              <a:spcAft>
                <a:spcPts val="600"/>
              </a:spcAft>
            </a:pPr>
            <a:r>
              <a:rPr lang="en-US" sz="1600" dirty="0"/>
              <a:t>Where:</a:t>
            </a:r>
          </a:p>
          <a:p>
            <a:pPr>
              <a:spcAft>
                <a:spcPts val="600"/>
              </a:spcAft>
            </a:pPr>
            <a:r>
              <a:rPr lang="en-US" sz="1600" dirty="0"/>
              <a:t>T = total accumulated unit-hours</a:t>
            </a:r>
            <a:br>
              <a:rPr lang="en-US" sz="1600" dirty="0"/>
            </a:br>
            <a:r>
              <a:rPr lang="en-US" sz="1600" dirty="0"/>
              <a:t>r = total number of failures</a:t>
            </a:r>
            <a:br>
              <a:rPr lang="en-US" sz="1600" dirty="0"/>
            </a:br>
            <a:r>
              <a:rPr lang="en-US" sz="1600" dirty="0"/>
              <a:t>(1 – α)×100 = confidence level (%)</a:t>
            </a:r>
          </a:p>
        </p:txBody>
      </p:sp>
      <p:sp>
        <p:nvSpPr>
          <p:cNvPr id="3" name="Arrow: Right 2">
            <a:extLst>
              <a:ext uri="{FF2B5EF4-FFF2-40B4-BE49-F238E27FC236}">
                <a16:creationId xmlns:a16="http://schemas.microsoft.com/office/drawing/2014/main" id="{55D4C643-0DF2-41FF-B08C-A270F11035EB}"/>
              </a:ext>
            </a:extLst>
          </p:cNvPr>
          <p:cNvSpPr/>
          <p:nvPr/>
        </p:nvSpPr>
        <p:spPr>
          <a:xfrm>
            <a:off x="2979876" y="2093323"/>
            <a:ext cx="815332" cy="22878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B00466F-2698-443C-85E4-3B656C00AEA0}"/>
              </a:ext>
            </a:extLst>
          </p:cNvPr>
          <p:cNvSpPr/>
          <p:nvPr/>
        </p:nvSpPr>
        <p:spPr>
          <a:xfrm>
            <a:off x="4245430" y="4475952"/>
            <a:ext cx="4620390" cy="738664"/>
          </a:xfrm>
          <a:prstGeom prst="rect">
            <a:avLst/>
          </a:prstGeom>
        </p:spPr>
        <p:txBody>
          <a:bodyPr wrap="square">
            <a:spAutoFit/>
          </a:bodyPr>
          <a:lstStyle/>
          <a:p>
            <a:r>
              <a:rPr lang="en-US" sz="1400" dirty="0">
                <a:hlinkClick r:id="rId7"/>
              </a:rPr>
              <a:t>http://reliabilityanalyticstoolkit.appspot.com/confidence_limits_exponential_distribution</a:t>
            </a:r>
            <a:endParaRPr lang="en-US" sz="1400" dirty="0"/>
          </a:p>
          <a:p>
            <a:endParaRPr lang="en-US" sz="1400" dirty="0"/>
          </a:p>
        </p:txBody>
      </p:sp>
    </p:spTree>
    <p:extLst>
      <p:ext uri="{BB962C8B-B14F-4D97-AF65-F5344CB8AC3E}">
        <p14:creationId xmlns:p14="http://schemas.microsoft.com/office/powerpoint/2010/main" val="297022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608" y="108389"/>
            <a:ext cx="7128918" cy="738664"/>
          </a:xfrm>
        </p:spPr>
        <p:txBody>
          <a:bodyPr/>
          <a:lstStyle/>
          <a:p>
            <a:r>
              <a:rPr lang="en-US" sz="1800" b="0" dirty="0"/>
              <a:t>Confidence Intervals</a:t>
            </a:r>
            <a:br>
              <a:rPr lang="en-US" dirty="0"/>
            </a:br>
            <a:r>
              <a:rPr lang="en-US" dirty="0"/>
              <a:t>Exponential Example </a:t>
            </a:r>
          </a:p>
        </p:txBody>
      </p:sp>
      <p:sp>
        <p:nvSpPr>
          <p:cNvPr id="2" name="Content Placeholder 1"/>
          <p:cNvSpPr>
            <a:spLocks noGrp="1"/>
          </p:cNvSpPr>
          <p:nvPr>
            <p:ph idx="1"/>
          </p:nvPr>
        </p:nvSpPr>
        <p:spPr/>
        <p:txBody>
          <a:bodyPr/>
          <a:lstStyle/>
          <a:p>
            <a:r>
              <a:rPr lang="en-US" dirty="0"/>
              <a:t>Transport vehicle example:  One failure in 100 hours of operation</a:t>
            </a:r>
          </a:p>
          <a:p>
            <a:endParaRPr lang="en-US" dirty="0"/>
          </a:p>
        </p:txBody>
      </p:sp>
      <p:graphicFrame>
        <p:nvGraphicFramePr>
          <p:cNvPr id="6" name="Table 5"/>
          <p:cNvGraphicFramePr>
            <a:graphicFrameLocks noGrp="1"/>
          </p:cNvGraphicFramePr>
          <p:nvPr/>
        </p:nvGraphicFramePr>
        <p:xfrm>
          <a:off x="785884" y="2059674"/>
          <a:ext cx="7853149" cy="2194560"/>
        </p:xfrm>
        <a:graphic>
          <a:graphicData uri="http://schemas.openxmlformats.org/drawingml/2006/table">
            <a:tbl>
              <a:tblPr>
                <a:tableStyleId>{5940675A-B579-460E-94D1-54222C63F5DA}</a:tableStyleId>
              </a:tblPr>
              <a:tblGrid>
                <a:gridCol w="4430586">
                  <a:extLst>
                    <a:ext uri="{9D8B030D-6E8A-4147-A177-3AD203B41FA5}">
                      <a16:colId xmlns:a16="http://schemas.microsoft.com/office/drawing/2014/main" val="20000"/>
                    </a:ext>
                  </a:extLst>
                </a:gridCol>
                <a:gridCol w="3422563">
                  <a:extLst>
                    <a:ext uri="{9D8B030D-6E8A-4147-A177-3AD203B41FA5}">
                      <a16:colId xmlns:a16="http://schemas.microsoft.com/office/drawing/2014/main" val="20001"/>
                    </a:ext>
                  </a:extLst>
                </a:gridCol>
              </a:tblGrid>
              <a:tr h="164911">
                <a:tc>
                  <a:txBody>
                    <a:bodyPr/>
                    <a:lstStyle/>
                    <a:p>
                      <a:r>
                        <a:rPr lang="en-US" sz="1800" b="1" dirty="0">
                          <a:solidFill>
                            <a:schemeClr val="tx1">
                              <a:lumMod val="75000"/>
                              <a:lumOff val="25000"/>
                            </a:schemeClr>
                          </a:solidFill>
                        </a:rPr>
                        <a:t>Confidence bounds – </a:t>
                      </a:r>
                      <a:r>
                        <a:rPr lang="en-US" sz="1800" b="1" dirty="0">
                          <a:solidFill>
                            <a:schemeClr val="accent2"/>
                          </a:solidFill>
                        </a:rPr>
                        <a:t>Time Terminated</a:t>
                      </a:r>
                      <a:endParaRPr lang="en-US" sz="1800" b="1" i="1" dirty="0">
                        <a:solidFill>
                          <a:schemeClr val="accent2"/>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800" b="1" dirty="0">
                          <a:solidFill>
                            <a:schemeClr val="tx1">
                              <a:lumMod val="75000"/>
                              <a:lumOff val="25000"/>
                            </a:schemeClr>
                          </a:solidFill>
                        </a:rPr>
                        <a:t>MTBF at</a:t>
                      </a:r>
                      <a:r>
                        <a:rPr lang="en-US" sz="1800" b="1" baseline="0" dirty="0">
                          <a:solidFill>
                            <a:schemeClr val="tx1">
                              <a:lumMod val="75000"/>
                              <a:lumOff val="25000"/>
                            </a:schemeClr>
                          </a:solidFill>
                        </a:rPr>
                        <a:t> 50%</a:t>
                      </a:r>
                      <a:endParaRPr lang="en-US" sz="1800" b="1" dirty="0">
                        <a:solidFill>
                          <a:schemeClr val="tx1">
                            <a:lumMod val="75000"/>
                            <a:lumOff val="25000"/>
                          </a:schemeClr>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r>
                        <a:rPr lang="en-US" sz="1800" dirty="0">
                          <a:solidFill>
                            <a:schemeClr val="tx1">
                              <a:lumMod val="75000"/>
                              <a:lumOff val="25000"/>
                            </a:schemeClr>
                          </a:solidFill>
                          <a:effectLst/>
                        </a:rPr>
                        <a:t>One-sided lower 50% limit</a:t>
                      </a:r>
                      <a:endParaRPr lang="en-US" sz="1800" dirty="0">
                        <a:solidFill>
                          <a:schemeClr val="tx1">
                            <a:lumMod val="75000"/>
                            <a:lumOff val="25000"/>
                          </a:schemeClr>
                        </a:solidFill>
                        <a:effectLst/>
                        <a:latin typeface="Calibri" panose="020F050202020403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800" dirty="0">
                          <a:solidFill>
                            <a:schemeClr val="tx1">
                              <a:lumMod val="75000"/>
                              <a:lumOff val="25000"/>
                            </a:schemeClr>
                          </a:solidFill>
                        </a:rPr>
                        <a:t>60</a:t>
                      </a:r>
                      <a:endParaRPr lang="en-US" sz="1800" dirty="0">
                        <a:solidFill>
                          <a:schemeClr val="tx1">
                            <a:lumMod val="75000"/>
                            <a:lumOff val="25000"/>
                          </a:schemeClr>
                        </a:solidFill>
                        <a:latin typeface="Calibri" panose="020F050202020403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914400">
                <a:tc>
                  <a:txBody>
                    <a:bodyPr/>
                    <a:lstStyle/>
                    <a:p>
                      <a:r>
                        <a:rPr lang="en-US" sz="1800" dirty="0">
                          <a:solidFill>
                            <a:schemeClr val="tx1">
                              <a:lumMod val="75000"/>
                              <a:lumOff val="25000"/>
                            </a:schemeClr>
                          </a:solidFill>
                          <a:effectLst/>
                        </a:rPr>
                        <a:t>Two-sided 50% limits</a:t>
                      </a:r>
                      <a:endParaRPr lang="en-US" sz="1800" dirty="0">
                        <a:solidFill>
                          <a:schemeClr val="tx1">
                            <a:lumMod val="75000"/>
                            <a:lumOff val="25000"/>
                          </a:schemeClr>
                        </a:solidFill>
                        <a:effectLst/>
                        <a:latin typeface="Calibri" panose="020F050202020403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800" dirty="0">
                          <a:solidFill>
                            <a:schemeClr val="tx1">
                              <a:lumMod val="75000"/>
                              <a:lumOff val="25000"/>
                            </a:schemeClr>
                          </a:solidFill>
                        </a:rPr>
                        <a:t>37 </a:t>
                      </a:r>
                      <a:r>
                        <a:rPr lang="en-US" sz="1800" dirty="0">
                          <a:solidFill>
                            <a:schemeClr val="tx1">
                              <a:lumMod val="75000"/>
                              <a:lumOff val="25000"/>
                            </a:schemeClr>
                          </a:solidFill>
                          <a:sym typeface="Symbol" panose="05050102010706020507" pitchFamily="18" charset="2"/>
                        </a:rPr>
                        <a:t></a:t>
                      </a:r>
                      <a:r>
                        <a:rPr lang="en-US" sz="1800" dirty="0">
                          <a:solidFill>
                            <a:schemeClr val="tx1">
                              <a:lumMod val="75000"/>
                              <a:lumOff val="25000"/>
                            </a:schemeClr>
                          </a:solidFill>
                        </a:rPr>
                        <a:t> 348</a:t>
                      </a:r>
                      <a:endParaRPr lang="en-US" sz="1800" dirty="0">
                        <a:solidFill>
                          <a:schemeClr val="tx1">
                            <a:lumMod val="75000"/>
                            <a:lumOff val="25000"/>
                          </a:schemeClr>
                        </a:solidFill>
                        <a:latin typeface="Calibri" panose="020F050202020403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4" descr="Confidence, one sided, lower limit, fixed truncation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805" y="2592856"/>
            <a:ext cx="1829790" cy="606465"/>
          </a:xfrm>
          <a:prstGeom prst="rect">
            <a:avLst/>
          </a:prstGeom>
          <a:solidFill>
            <a:schemeClr val="accent2"/>
          </a:solidFill>
        </p:spPr>
      </p:pic>
      <p:pic>
        <p:nvPicPr>
          <p:cNvPr id="12" name="Picture 8" descr="Confidence, two sided, fixed truncation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776" y="3424493"/>
            <a:ext cx="1831849" cy="7432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45DE14B-383D-4DC2-BEEF-217258B945C5}"/>
              </a:ext>
            </a:extLst>
          </p:cNvPr>
          <p:cNvSpPr/>
          <p:nvPr/>
        </p:nvSpPr>
        <p:spPr>
          <a:xfrm>
            <a:off x="806355" y="4474460"/>
            <a:ext cx="7696200" cy="1631216"/>
          </a:xfrm>
          <a:prstGeom prst="rect">
            <a:avLst/>
          </a:prstGeom>
          <a:solidFill>
            <a:schemeClr val="bg1"/>
          </a:solidFill>
        </p:spPr>
        <p:txBody>
          <a:bodyPr wrap="square">
            <a:spAutoFit/>
          </a:bodyPr>
          <a:lstStyle/>
          <a:p>
            <a:pPr>
              <a:spcAft>
                <a:spcPts val="600"/>
              </a:spcAft>
            </a:pPr>
            <a:r>
              <a:rPr lang="en-US" altLang="en-US" sz="1600" dirty="0"/>
              <a:t>For the operating time = </a:t>
            </a:r>
            <a:r>
              <a:rPr lang="en-US" altLang="en-US" sz="1600" i="1" dirty="0"/>
              <a:t>t,</a:t>
            </a:r>
            <a:r>
              <a:rPr lang="en-US" altLang="en-US" sz="1600" dirty="0"/>
              <a:t> the Reliability is:</a:t>
            </a:r>
            <a:r>
              <a:rPr lang="en-US" altLang="en-US" sz="1600" i="1" dirty="0"/>
              <a:t>	</a:t>
            </a:r>
          </a:p>
          <a:p>
            <a:pPr marL="457200">
              <a:spcAft>
                <a:spcPts val="1200"/>
              </a:spcAft>
            </a:pPr>
            <a:r>
              <a:rPr lang="en-US" altLang="en-US" sz="2400" i="1" dirty="0">
                <a:solidFill>
                  <a:schemeClr val="accent2"/>
                </a:solidFill>
                <a:latin typeface="Georgia" panose="02040502050405020303" pitchFamily="18" charset="0"/>
              </a:rPr>
              <a:t>R(t) = e</a:t>
            </a:r>
            <a:r>
              <a:rPr lang="en-US" altLang="en-US" sz="2400" i="1" baseline="30000" dirty="0">
                <a:solidFill>
                  <a:schemeClr val="accent2"/>
                </a:solidFill>
                <a:latin typeface="Georgia" panose="02040502050405020303" pitchFamily="18" charset="0"/>
              </a:rPr>
              <a:t>-(t/ MTBF)</a:t>
            </a:r>
          </a:p>
          <a:p>
            <a:pPr>
              <a:spcAft>
                <a:spcPts val="600"/>
              </a:spcAft>
            </a:pPr>
            <a:r>
              <a:rPr lang="en-US" altLang="en-US" sz="1600" dirty="0"/>
              <a:t>For the t = </a:t>
            </a:r>
            <a:r>
              <a:rPr lang="en-US" altLang="en-US" sz="1600" i="1" dirty="0"/>
              <a:t>MTBF,</a:t>
            </a:r>
            <a:r>
              <a:rPr lang="en-US" altLang="en-US" sz="1600" dirty="0"/>
              <a:t> the Reliability is:</a:t>
            </a:r>
            <a:r>
              <a:rPr lang="en-US" altLang="en-US" sz="1600" i="1" dirty="0"/>
              <a:t>	</a:t>
            </a:r>
          </a:p>
          <a:p>
            <a:pPr marL="457200">
              <a:spcAft>
                <a:spcPts val="600"/>
              </a:spcAft>
            </a:pPr>
            <a:r>
              <a:rPr lang="en-US" altLang="en-US" sz="2400" i="1" dirty="0">
                <a:solidFill>
                  <a:schemeClr val="accent2"/>
                </a:solidFill>
                <a:latin typeface="Georgia" panose="02040502050405020303" pitchFamily="18" charset="0"/>
              </a:rPr>
              <a:t>R(MTBF) = e</a:t>
            </a:r>
            <a:r>
              <a:rPr lang="en-US" altLang="en-US" sz="2400" i="1" baseline="30000" dirty="0">
                <a:solidFill>
                  <a:schemeClr val="accent2"/>
                </a:solidFill>
                <a:latin typeface="Georgia" panose="02040502050405020303" pitchFamily="18" charset="0"/>
              </a:rPr>
              <a:t>-(MTBF/ MTBF) </a:t>
            </a:r>
            <a:r>
              <a:rPr lang="en-US" altLang="en-US" sz="2400" i="1" dirty="0">
                <a:solidFill>
                  <a:schemeClr val="accent2"/>
                </a:solidFill>
                <a:latin typeface="Georgia" panose="02040502050405020303" pitchFamily="18" charset="0"/>
              </a:rPr>
              <a:t>= e</a:t>
            </a:r>
            <a:r>
              <a:rPr lang="en-US" altLang="en-US" sz="2400" i="1" baseline="30000" dirty="0">
                <a:solidFill>
                  <a:schemeClr val="accent2"/>
                </a:solidFill>
                <a:latin typeface="Georgia" panose="02040502050405020303" pitchFamily="18" charset="0"/>
              </a:rPr>
              <a:t>-1 </a:t>
            </a:r>
            <a:r>
              <a:rPr lang="en-US" altLang="en-US" sz="2400" i="1" dirty="0">
                <a:solidFill>
                  <a:schemeClr val="accent2"/>
                </a:solidFill>
                <a:latin typeface="Georgia" panose="02040502050405020303" pitchFamily="18" charset="0"/>
              </a:rPr>
              <a:t>= 0.368 = 36.8%</a:t>
            </a:r>
            <a:r>
              <a:rPr lang="en-US" altLang="en-US" sz="1600" i="1" dirty="0">
                <a:solidFill>
                  <a:schemeClr val="accent2"/>
                </a:solidFill>
              </a:rPr>
              <a:t>	</a:t>
            </a:r>
            <a:endParaRPr lang="en-US" altLang="en-US" sz="1600" i="1" baseline="30000" dirty="0">
              <a:solidFill>
                <a:schemeClr val="accent2"/>
              </a:solidFill>
            </a:endParaRPr>
          </a:p>
        </p:txBody>
      </p:sp>
    </p:spTree>
    <p:extLst>
      <p:ext uri="{BB962C8B-B14F-4D97-AF65-F5344CB8AC3E}">
        <p14:creationId xmlns:p14="http://schemas.microsoft.com/office/powerpoint/2010/main" val="1282001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Design it Right and Build it Right</a:t>
            </a:r>
            <a:endParaRPr lang="en-US" sz="2400"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 y="1474173"/>
            <a:ext cx="8218488" cy="5022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188"/>
          <p:cNvSpPr>
            <a:spLocks noChangeArrowheads="1"/>
          </p:cNvSpPr>
          <p:nvPr/>
        </p:nvSpPr>
        <p:spPr bwMode="auto">
          <a:xfrm>
            <a:off x="485775" y="1144316"/>
            <a:ext cx="2066925" cy="365691"/>
          </a:xfrm>
          <a:prstGeom prst="rect">
            <a:avLst/>
          </a:prstGeom>
          <a:noFill/>
          <a:ln w="12700">
            <a:noFill/>
            <a:miter lim="800000"/>
            <a:headEnd/>
            <a:tailEnd/>
          </a:ln>
          <a:effectLst/>
        </p:spPr>
        <p:txBody>
          <a:bodyPr wrap="square" lIns="0" tIns="43917" rIns="0" bIns="43917">
            <a:spAutoFit/>
          </a:bodyPr>
          <a:lstStyle/>
          <a:p>
            <a:pPr algn="ctr" eaLnBrk="0" hangingPunct="0">
              <a:defRPr/>
            </a:pPr>
            <a:r>
              <a:rPr lang="en-US" b="1" i="1" dirty="0"/>
              <a:t>Design Reliability</a:t>
            </a:r>
          </a:p>
        </p:txBody>
      </p:sp>
      <p:sp>
        <p:nvSpPr>
          <p:cNvPr id="7" name="Rectangle 226"/>
          <p:cNvSpPr>
            <a:spLocks noChangeArrowheads="1"/>
          </p:cNvSpPr>
          <p:nvPr/>
        </p:nvSpPr>
        <p:spPr bwMode="auto">
          <a:xfrm>
            <a:off x="3915992" y="1144316"/>
            <a:ext cx="3191181" cy="365691"/>
          </a:xfrm>
          <a:prstGeom prst="rect">
            <a:avLst/>
          </a:prstGeom>
          <a:noFill/>
          <a:ln w="12700">
            <a:noFill/>
            <a:miter lim="800000"/>
            <a:headEnd/>
            <a:tailEnd/>
          </a:ln>
        </p:spPr>
        <p:txBody>
          <a:bodyPr wrap="square" lIns="90031" tIns="43917" rIns="90031" bIns="43917">
            <a:spAutoFit/>
          </a:bodyPr>
          <a:lstStyle/>
          <a:p>
            <a:pPr algn="ctr" eaLnBrk="0" hangingPunct="0"/>
            <a:r>
              <a:rPr lang="en-US" b="1" i="1" dirty="0"/>
              <a:t>Process Reliability</a:t>
            </a:r>
          </a:p>
        </p:txBody>
      </p:sp>
      <p:grpSp>
        <p:nvGrpSpPr>
          <p:cNvPr id="8" name="Group 7"/>
          <p:cNvGrpSpPr/>
          <p:nvPr/>
        </p:nvGrpSpPr>
        <p:grpSpPr>
          <a:xfrm>
            <a:off x="1243584" y="4826731"/>
            <a:ext cx="1150716" cy="603986"/>
            <a:chOff x="1698705" y="1277794"/>
            <a:chExt cx="6363875" cy="1650867"/>
          </a:xfrm>
        </p:grpSpPr>
        <p:sp>
          <p:nvSpPr>
            <p:cNvPr id="9" name="Line 21"/>
            <p:cNvSpPr>
              <a:spLocks noChangeShapeType="1"/>
            </p:cNvSpPr>
            <p:nvPr/>
          </p:nvSpPr>
          <p:spPr bwMode="auto">
            <a:xfrm flipV="1">
              <a:off x="1698705" y="2622201"/>
              <a:ext cx="6363875" cy="1019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Freeform 29"/>
            <p:cNvSpPr>
              <a:spLocks/>
            </p:cNvSpPr>
            <p:nvPr/>
          </p:nvSpPr>
          <p:spPr bwMode="auto">
            <a:xfrm>
              <a:off x="4047036" y="1415795"/>
              <a:ext cx="3541060" cy="1194197"/>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1" name="Freeform 29"/>
            <p:cNvSpPr>
              <a:spLocks/>
            </p:cNvSpPr>
            <p:nvPr/>
          </p:nvSpPr>
          <p:spPr bwMode="auto">
            <a:xfrm>
              <a:off x="2090239" y="1277794"/>
              <a:ext cx="3495134" cy="1312172"/>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cxnSp>
          <p:nvCxnSpPr>
            <p:cNvPr id="15" name="Straight Connector 14"/>
            <p:cNvCxnSpPr>
              <a:stCxn id="11" idx="30"/>
            </p:cNvCxnSpPr>
            <p:nvPr/>
          </p:nvCxnSpPr>
          <p:spPr bwMode="auto">
            <a:xfrm flipH="1">
              <a:off x="3799315" y="1279125"/>
              <a:ext cx="16380" cy="136323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 name="Straight Connector 15"/>
            <p:cNvCxnSpPr>
              <a:stCxn id="10" idx="30"/>
            </p:cNvCxnSpPr>
            <p:nvPr/>
          </p:nvCxnSpPr>
          <p:spPr bwMode="auto">
            <a:xfrm flipH="1">
              <a:off x="5794697" y="1417007"/>
              <a:ext cx="468" cy="122534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 name="Straight Arrow Connector 16"/>
            <p:cNvCxnSpPr/>
            <p:nvPr/>
          </p:nvCxnSpPr>
          <p:spPr>
            <a:xfrm flipH="1">
              <a:off x="4830474" y="1955838"/>
              <a:ext cx="1" cy="614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47926" y="2559329"/>
              <a:ext cx="381836" cy="369332"/>
            </a:xfrm>
            <a:prstGeom prst="rect">
              <a:avLst/>
            </a:prstGeom>
            <a:noFill/>
          </p:spPr>
          <p:txBody>
            <a:bodyPr wrap="none" rtlCol="0">
              <a:spAutoFit/>
            </a:bodyPr>
            <a:lstStyle/>
            <a:p>
              <a:r>
                <a:rPr lang="en-US" dirty="0"/>
                <a:t>µ</a:t>
              </a:r>
              <a:r>
                <a:rPr lang="en-US" baseline="-25000" dirty="0"/>
                <a:t>S</a:t>
              </a:r>
              <a:endParaRPr lang="en-US" dirty="0"/>
            </a:p>
          </p:txBody>
        </p:sp>
        <p:sp>
          <p:nvSpPr>
            <p:cNvPr id="21" name="TextBox 20"/>
            <p:cNvSpPr txBox="1"/>
            <p:nvPr/>
          </p:nvSpPr>
          <p:spPr>
            <a:xfrm>
              <a:off x="3618365" y="2556212"/>
              <a:ext cx="372218" cy="369332"/>
            </a:xfrm>
            <a:prstGeom prst="rect">
              <a:avLst/>
            </a:prstGeom>
            <a:noFill/>
          </p:spPr>
          <p:txBody>
            <a:bodyPr wrap="none" rtlCol="0">
              <a:spAutoFit/>
            </a:bodyPr>
            <a:lstStyle/>
            <a:p>
              <a:r>
                <a:rPr lang="en-US" dirty="0"/>
                <a:t>µ</a:t>
              </a:r>
              <a:r>
                <a:rPr lang="en-US" baseline="-25000" dirty="0"/>
                <a:t>s</a:t>
              </a:r>
              <a:endParaRPr lang="en-US" dirty="0"/>
            </a:p>
          </p:txBody>
        </p:sp>
      </p:grpSp>
    </p:spTree>
    <p:extLst>
      <p:ext uri="{BB962C8B-B14F-4D97-AF65-F5344CB8AC3E}">
        <p14:creationId xmlns:p14="http://schemas.microsoft.com/office/powerpoint/2010/main" val="62718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Custom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178762</TotalTime>
  <Words>8923</Words>
  <Application>Microsoft Office PowerPoint</Application>
  <PresentationFormat>On-screen Show (4:3)</PresentationFormat>
  <Paragraphs>863</Paragraphs>
  <Slides>84</Slides>
  <Notes>61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84</vt:i4>
      </vt:variant>
    </vt:vector>
  </HeadingPairs>
  <TitlesOfParts>
    <vt:vector size="96" baseType="lpstr">
      <vt:lpstr>Arial</vt:lpstr>
      <vt:lpstr>Arial Black</vt:lpstr>
      <vt:lpstr>Arial Narrow</vt:lpstr>
      <vt:lpstr>Calibri</vt:lpstr>
      <vt:lpstr>Cambria Math</vt:lpstr>
      <vt:lpstr>Georgia</vt:lpstr>
      <vt:lpstr>Symbol</vt:lpstr>
      <vt:lpstr>Times</vt:lpstr>
      <vt:lpstr>Times New Roman</vt:lpstr>
      <vt:lpstr>Verdana</vt:lpstr>
      <vt:lpstr>Wingdings</vt:lpstr>
      <vt:lpstr>1_Custom Design</vt:lpstr>
      <vt:lpstr>An overview of Reliability Engineering Tools and techniques</vt:lpstr>
      <vt:lpstr>Introduction</vt:lpstr>
      <vt:lpstr>Table of Contents</vt:lpstr>
      <vt:lpstr>SEAC Courses</vt:lpstr>
      <vt:lpstr>Reliability Engineering Overview</vt:lpstr>
      <vt:lpstr>Definitions</vt:lpstr>
      <vt:lpstr>Why Reliability Engineering</vt:lpstr>
      <vt:lpstr>Selected Elements of A Reliability Engineering Case</vt:lpstr>
      <vt:lpstr>Design it Right and Build it Right</vt:lpstr>
      <vt:lpstr>Design Reliability The Challenger Accident</vt:lpstr>
      <vt:lpstr>Process Reliability The Columbia Accident</vt:lpstr>
      <vt:lpstr>Reliability Check List</vt:lpstr>
      <vt:lpstr>Reliability Metrics</vt:lpstr>
      <vt:lpstr>Reliability Metrics (Continued)</vt:lpstr>
      <vt:lpstr>“How Reliable is Reliable Enough?”</vt:lpstr>
      <vt:lpstr>Reliability Relationship to other disciplines</vt:lpstr>
      <vt:lpstr>Reliability Relationship To Maintainability, Supportability, and Affordability</vt:lpstr>
      <vt:lpstr>Reliability Relationship to Life Cycle Cost</vt:lpstr>
      <vt:lpstr>Reliability Relationship to Safety</vt:lpstr>
      <vt:lpstr>The Reliability - PRA Link</vt:lpstr>
      <vt:lpstr>Reliability requirement Allocation</vt:lpstr>
      <vt:lpstr>Reliability Requirement Example</vt:lpstr>
      <vt:lpstr>Reliability Allocation Definitions</vt:lpstr>
      <vt:lpstr>Reliability Allocation Process</vt:lpstr>
      <vt:lpstr>Reliability Allocation Methods/Techniques</vt:lpstr>
      <vt:lpstr>Reliability Allocation Methods/Techniques</vt:lpstr>
      <vt:lpstr>Equal Apportionment Example </vt:lpstr>
      <vt:lpstr>The ARINC Apportionment Method</vt:lpstr>
      <vt:lpstr>ARINC Apportionment Example</vt:lpstr>
      <vt:lpstr>Reliability Allocation Process – Complex Aerospace Systems</vt:lpstr>
      <vt:lpstr>Reliability Allocation Advantages</vt:lpstr>
      <vt:lpstr>Reliability Allocation Limitations</vt:lpstr>
      <vt:lpstr>Reliability Prediction</vt:lpstr>
      <vt:lpstr>Reliability Prediction - Definition</vt:lpstr>
      <vt:lpstr>Reliability Prediction  Tools and Techniques</vt:lpstr>
      <vt:lpstr>The Bathtub Curve - Hardware Reliability</vt:lpstr>
      <vt:lpstr>Reliability Prediction Using Reliability Block Diagrams (RBDs)</vt:lpstr>
      <vt:lpstr>Reliability Block Diagrams</vt:lpstr>
      <vt:lpstr>Reliability Block Diagrams</vt:lpstr>
      <vt:lpstr>Reliability Block Diagrams Classifications</vt:lpstr>
      <vt:lpstr>Simple Series Reliability Block Diagrams</vt:lpstr>
      <vt:lpstr>Simple Active Parallel Reliability Block Diagrams</vt:lpstr>
      <vt:lpstr>Standby Redundancy</vt:lpstr>
      <vt:lpstr>Complex System Reliability Block Diagrams</vt:lpstr>
      <vt:lpstr>Physics Based  Reliability Prediction</vt:lpstr>
      <vt:lpstr>Physics-Based Reliability Prediction</vt:lpstr>
      <vt:lpstr>Physics Based Reliability Prediction The Normal Case</vt:lpstr>
      <vt:lpstr>Physics-Based Reliability Prediction  A Rocket Engine Roller Bearing Example</vt:lpstr>
      <vt:lpstr>Physics-Based Reliability Prediction  A Rocket Engine Roller Bearing Example</vt:lpstr>
      <vt:lpstr>Physics-Based Reliability Prediction  A Rocket Engine Roller Bearing Example</vt:lpstr>
      <vt:lpstr>Physics-Based Reliability Prediction  A Rocket Engine Roller Bearing Example</vt:lpstr>
      <vt:lpstr>Analysis Results</vt:lpstr>
      <vt:lpstr>Reliability Prediction Based on Operational Data Using Failure Models</vt:lpstr>
      <vt:lpstr>High Pressure Fuel Turbo-Pump (HPFTP)  First Stage Turbine Blade Example</vt:lpstr>
      <vt:lpstr>HPFTP Turbine Blade Example</vt:lpstr>
      <vt:lpstr>HPFTP Turbine Blade Example </vt:lpstr>
      <vt:lpstr>HPFTP Turbine Blade Example </vt:lpstr>
      <vt:lpstr>Reliability Prediction  Advantages</vt:lpstr>
      <vt:lpstr>Reliability Prediction Limitations</vt:lpstr>
      <vt:lpstr>Reliability Demonstration</vt:lpstr>
      <vt:lpstr>Reliability Demonstration Definition</vt:lpstr>
      <vt:lpstr>Reliability Demonstration Commonly Used Distributions</vt:lpstr>
      <vt:lpstr>Reliability Demonstration The Binomial Distribution Case -  Exact Method</vt:lpstr>
      <vt:lpstr>Reliability Demonstration The Binomial Distribution Case -  Exact Method</vt:lpstr>
      <vt:lpstr>The Binomial Distribution Case One-sided Exact Method Example</vt:lpstr>
      <vt:lpstr>Reliability Demonstration</vt:lpstr>
      <vt:lpstr>Reliability Demonstration</vt:lpstr>
      <vt:lpstr>Concluding Remark</vt:lpstr>
      <vt:lpstr>PowerPoint Presentation</vt:lpstr>
      <vt:lpstr>Bibliography</vt:lpstr>
      <vt:lpstr>Bibliography</vt:lpstr>
      <vt:lpstr>Backups</vt:lpstr>
      <vt:lpstr>The AGREE Apportionment Method</vt:lpstr>
      <vt:lpstr>The AGREE Apportionment Method</vt:lpstr>
      <vt:lpstr>The AGREE Apportionment Method Example 1</vt:lpstr>
      <vt:lpstr>The AGREE Apportionment Method</vt:lpstr>
      <vt:lpstr>The  AGREE Method Example 2</vt:lpstr>
      <vt:lpstr>Reliability Allocation AGREE Example  Question 1</vt:lpstr>
      <vt:lpstr>Reliability Allocation AGREE Example  Question 2</vt:lpstr>
      <vt:lpstr>Reliability Allocation AGREE Example  Question 3</vt:lpstr>
      <vt:lpstr>Backup</vt:lpstr>
      <vt:lpstr>Confidence Intervals Continuous Data – The Exponential Case </vt:lpstr>
      <vt:lpstr>Confidence Intervals Exponential Example</vt:lpstr>
      <vt:lpstr>Confidence Intervals Exponential Example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Safie- RAM X Reliability Tutorial 11-8</dc:title>
  <dc:creator>fayssal safie</dc:creator>
  <cp:lastModifiedBy>Fayssal Safie</cp:lastModifiedBy>
  <cp:revision>1425</cp:revision>
  <cp:lastPrinted>2017-10-26T18:35:09Z</cp:lastPrinted>
  <dcterms:created xsi:type="dcterms:W3CDTF">2017-03-28T18:42:27Z</dcterms:created>
  <dcterms:modified xsi:type="dcterms:W3CDTF">2025-11-03T17:50:45Z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1-bc88714345d2_Enabled">
    <vt:lpwstr>true</vt:lpwstr>
  </property>
  <property fmtid="{D5CDD505-2E9C-101B-9397-08002B2CF9AE}" pid="3" name="MSIP_Label_defa4170-0d19-0005-0001-bc88714345d2_SetDate">
    <vt:lpwstr>2025-08-11T16:23:22Z</vt:lpwstr>
  </property>
  <property fmtid="{D5CDD505-2E9C-101B-9397-08002B2CF9AE}" pid="4" name="MSIP_Label_defa4170-0d19-0005-0001-bc88714345d2_Method">
    <vt:lpwstr>Privileged</vt:lpwstr>
  </property>
  <property fmtid="{D5CDD505-2E9C-101B-9397-08002B2CF9AE}" pid="5" name="MSIP_Label_defa4170-0d19-0005-0001-bc88714345d2_Name">
    <vt:lpwstr>defa4170-0d19-0005-0001-bc88714345d2</vt:lpwstr>
  </property>
  <property fmtid="{D5CDD505-2E9C-101B-9397-08002B2CF9AE}" pid="6" name="MSIP_Label_defa4170-0d19-0005-0001-bc88714345d2_SiteId">
    <vt:lpwstr>c402c8ed-f4c0-4152-a9f7-db1d922486f2</vt:lpwstr>
  </property>
  <property fmtid="{D5CDD505-2E9C-101B-9397-08002B2CF9AE}" pid="7" name="MSIP_Label_defa4170-0d19-0005-0001-bc88714345d2_ActionId">
    <vt:lpwstr>d8aa6ba5-1be9-4ec2-ae52-f78fb78fcb86</vt:lpwstr>
  </property>
  <property fmtid="{D5CDD505-2E9C-101B-9397-08002B2CF9AE}" pid="8" name="MSIP_Label_defa4170-0d19-0005-0001-bc88714345d2_ContentBits">
    <vt:lpwstr>0</vt:lpwstr>
  </property>
  <property fmtid="{D5CDD505-2E9C-101B-9397-08002B2CF9AE}" pid="9" name="MSIP_Label_defa4170-0d19-0005-0001-bc88714345d2_Tag">
    <vt:lpwstr>10, 0, 1, 1</vt:lpwstr>
  </property>
</Properties>
</file>