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6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83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0" userDrawn="1">
          <p15:clr>
            <a:srgbClr val="A4A3A4"/>
          </p15:clr>
        </p15:guide>
        <p15:guide id="2" orient="horz" pos="576" userDrawn="1">
          <p15:clr>
            <a:srgbClr val="A4A3A4"/>
          </p15:clr>
        </p15:guide>
        <p15:guide id="3" pos="4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C6B"/>
    <a:srgbClr val="6091CC"/>
    <a:srgbClr val="5F8DC8"/>
    <a:srgbClr val="1C3B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425463-D766-AC4D-A93D-4F40E65F66E8}" v="41" dt="2025-10-13T16:11:48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howGuides="1">
      <p:cViewPr varScale="1">
        <p:scale>
          <a:sx n="121" d="100"/>
          <a:sy n="121" d="100"/>
        </p:scale>
        <p:origin x="744" y="176"/>
      </p:cViewPr>
      <p:guideLst>
        <p:guide orient="horz" pos="840"/>
        <p:guide orient="horz" pos="576"/>
        <p:guide pos="4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A97F7-2741-294A-AC10-AF64A93A587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85E4E-DDE7-5B4A-BFAD-C8138364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6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85E4E-DDE7-5B4A-BFAD-C813836445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9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Opt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446804-4C29-F942-88D1-FD78425FD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936C5F34-5CBE-3040-B4F3-34D1FE32A9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945" y="31930"/>
            <a:ext cx="1363440" cy="10225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42E5B-F68A-AF47-8E43-8AF520A3C5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3400" y="1260248"/>
            <a:ext cx="4386943" cy="160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Copy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43285-1DA3-C340-9558-99DD4F74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07321-FC5B-1843-B600-1A31220BC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ABC-5E31-DD46-835D-2B21A13E12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F8160C-CD3A-A648-91F1-69D80B435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396196"/>
            <a:ext cx="6379029" cy="692376"/>
          </a:xfrm>
          <a:prstGeom prst="rect">
            <a:avLst/>
          </a:prstGeom>
        </p:spPr>
        <p:txBody>
          <a:bodyPr/>
          <a:lstStyle>
            <a:lvl1pPr>
              <a:defRPr sz="4400" b="0" i="0">
                <a:solidFill>
                  <a:srgbClr val="1A3C6B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HEADER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0C37765-DE7A-9F48-B07A-5FE086BADD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43700" y="2659063"/>
            <a:ext cx="4648200" cy="2713037"/>
          </a:xfrm>
          <a:prstGeom prst="rect">
            <a:avLst/>
          </a:prstGeom>
          <a:effectLst>
            <a:outerShdw blurRad="152400" dist="76200" dir="2700000" sx="101000" sy="101000" algn="ctr" rotWithShape="0">
              <a:schemeClr val="tx1">
                <a:alpha val="28000"/>
              </a:schemeClr>
            </a:outerShdw>
          </a:effectLst>
        </p:spPr>
        <p:txBody>
          <a:bodyPr/>
          <a:lstStyle/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3766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Opti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59AFB2-25BC-1948-BB7F-2D42111D1D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97A67DB6-2645-5B49-B9D2-F1F9034B09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945" y="31930"/>
            <a:ext cx="1363440" cy="102257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0B717FB-2DF7-924D-B787-22545FE569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3400" y="1260248"/>
            <a:ext cx="5562600" cy="2220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Copy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72E018B-3F2C-6547-85E7-0638F16878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396196"/>
            <a:ext cx="6379029" cy="692376"/>
          </a:xfrm>
          <a:prstGeom prst="rect">
            <a:avLst/>
          </a:prstGeom>
        </p:spPr>
        <p:txBody>
          <a:bodyPr/>
          <a:lstStyle>
            <a:lvl1pPr>
              <a:defRPr sz="4400" b="0" i="0">
                <a:solidFill>
                  <a:srgbClr val="1A3C6B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HEADER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A16F0E9-BB8E-A14B-A9A4-77EF5D0FE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5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Company Private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61E4949-591D-CB42-B673-85EF268C7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4345" y="64609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04ABC-5E31-DD46-835D-2B21A13E1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0961EC5-7C2C-3C41-AB92-159A2F3B608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98663" y="3916135"/>
            <a:ext cx="2015490" cy="198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Bullet List Header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EB49CCF3-4148-114E-8D24-7FC87DB1E04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76301" y="4114800"/>
            <a:ext cx="2781300" cy="1943100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 Column List #1</a:t>
            </a:r>
          </a:p>
        </p:txBody>
      </p:sp>
      <p:sp>
        <p:nvSpPr>
          <p:cNvPr id="37" name="Content Placeholder 35">
            <a:extLst>
              <a:ext uri="{FF2B5EF4-FFF2-40B4-BE49-F238E27FC236}">
                <a16:creationId xmlns:a16="http://schemas.microsoft.com/office/drawing/2014/main" id="{A8B2ED5E-57CE-5546-B981-B1110AF25FD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812816" y="4114800"/>
            <a:ext cx="2781300" cy="1943100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 Column List #2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D4965E83-841E-2942-A0F6-E3C985B2F7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1802" y="1311965"/>
            <a:ext cx="4762500" cy="2540926"/>
          </a:xfrm>
          <a:prstGeom prst="rect">
            <a:avLst/>
          </a:prstGeom>
          <a:effectLst>
            <a:outerShdw blurRad="152400" dist="76200" dir="2700000" sx="101000" sy="101000" algn="ctr" rotWithShape="0">
              <a:schemeClr val="tx1">
                <a:alpha val="28000"/>
              </a:schemeClr>
            </a:outerShdw>
          </a:effectLst>
        </p:spPr>
        <p:txBody>
          <a:bodyPr/>
          <a:lstStyle/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047533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Option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6368BE-369B-6B49-BAF3-9643D9157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6AE83-B3DC-1948-BFBD-B50A71CE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9A61D-603B-3C4D-95F2-6009CEAA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ABC-5E31-DD46-835D-2B21A13E12D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1834816D-7138-AD43-B480-760ABB7D8C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945" y="31930"/>
            <a:ext cx="1363440" cy="102257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776577D-8F18-3B4E-8132-4543986FB0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3400" y="1260248"/>
            <a:ext cx="5372100" cy="1684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Copy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54DACE-1F35-F54E-A01B-C0381CCAE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396196"/>
            <a:ext cx="6379029" cy="692376"/>
          </a:xfrm>
          <a:prstGeom prst="rect">
            <a:avLst/>
          </a:prstGeom>
        </p:spPr>
        <p:txBody>
          <a:bodyPr/>
          <a:lstStyle>
            <a:lvl1pPr>
              <a:defRPr sz="4400" b="0" i="0">
                <a:solidFill>
                  <a:srgbClr val="1A3C6B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HEADER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3D31E8F-71EF-2F41-92E3-AEB4018E276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6300" y="3543300"/>
            <a:ext cx="5029200" cy="2319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Century Gothic" panose="020B0502020202020204" pitchFamily="34" charset="0"/>
              </a:defRPr>
            </a:lvl1pPr>
            <a:lvl2pPr marL="457200" indent="0">
              <a:buNone/>
              <a:defRPr sz="1400" b="0" i="0">
                <a:latin typeface="Century Gothic" panose="020B0502020202020204" pitchFamily="34" charset="0"/>
              </a:defRPr>
            </a:lvl2pPr>
            <a:lvl3pPr marL="914400" indent="0">
              <a:buNone/>
              <a:defRPr sz="1400" b="0" i="0">
                <a:latin typeface="Century Gothic" panose="020B0502020202020204" pitchFamily="34" charset="0"/>
              </a:defRPr>
            </a:lvl3pPr>
            <a:lvl4pPr marL="1371600" indent="0">
              <a:buNone/>
              <a:defRPr sz="1400" b="0" i="0">
                <a:latin typeface="Century Gothic" panose="020B0502020202020204" pitchFamily="34" charset="0"/>
              </a:defRPr>
            </a:lvl4pPr>
            <a:lvl5pPr marL="1828800" indent="0">
              <a:buNone/>
              <a:defRPr sz="1400" b="0" i="0">
                <a:latin typeface="Century Gothic" panose="020B0502020202020204" pitchFamily="34" charset="0"/>
              </a:defRPr>
            </a:lvl5pPr>
          </a:lstStyle>
          <a:p>
            <a:pPr>
              <a:lnSpc>
                <a:spcPts val="1800"/>
              </a:lnSpc>
            </a:pPr>
            <a:r>
              <a:rPr lang="en-US" sz="1400">
                <a:latin typeface="Century Gothic" panose="020B0502020202020204" pitchFamily="34" charset="0"/>
              </a:rPr>
              <a:t>Sub-Copy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897B1F-A535-C842-A7D1-62199341857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76300" y="3314700"/>
            <a:ext cx="26670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latin typeface="Century Gothic" panose="020B0502020202020204" pitchFamily="34" charset="0"/>
              </a:defRPr>
            </a:lvl1pPr>
            <a:lvl2pPr marL="457200" indent="0">
              <a:buNone/>
              <a:defRPr sz="1400" b="1" i="0">
                <a:latin typeface="Century Gothic" panose="020B0502020202020204" pitchFamily="34" charset="0"/>
              </a:defRPr>
            </a:lvl2pPr>
            <a:lvl3pPr marL="914400" indent="0">
              <a:buNone/>
              <a:defRPr sz="1400" b="1" i="0">
                <a:latin typeface="Century Gothic" panose="020B0502020202020204" pitchFamily="34" charset="0"/>
              </a:defRPr>
            </a:lvl3pPr>
            <a:lvl4pPr marL="1371600" indent="0">
              <a:buNone/>
              <a:defRPr sz="1400" b="1" i="0">
                <a:latin typeface="Century Gothic" panose="020B0502020202020204" pitchFamily="34" charset="0"/>
              </a:defRPr>
            </a:lvl4pPr>
            <a:lvl5pPr marL="1828800" indent="0">
              <a:buNone/>
              <a:defRPr sz="1400"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Sub-Header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A70AD7B-1B7F-4C47-AF95-2BAE1F2D260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15100" y="1485900"/>
            <a:ext cx="5143500" cy="2895600"/>
          </a:xfrm>
          <a:prstGeom prst="rect">
            <a:avLst/>
          </a:prstGeom>
          <a:effectLst>
            <a:outerShdw blurRad="152400" dist="76200" dir="2700000" sx="101000" sy="101000" algn="ctr" rotWithShape="0">
              <a:schemeClr val="tx1">
                <a:alpha val="28000"/>
              </a:schemeClr>
            </a:outerShdw>
          </a:effectLst>
        </p:spPr>
        <p:txBody>
          <a:bodyPr/>
          <a:lstStyle/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47362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Option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7BAB928-A645-5D4E-846C-61A190766D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E41DF7-8404-EB41-8026-82BB21B3AB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41934" y="24556"/>
            <a:ext cx="1404824" cy="105361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BC1B1-85B9-4A46-B4B6-F26CB32D7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15DE7-4EDB-B340-A9AC-DB6A6CED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ABC-5E31-DD46-835D-2B21A13E12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9AE3D31-14FA-E44F-829F-90ADB43AD6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3400" y="1260248"/>
            <a:ext cx="5562600" cy="2220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Copy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976F2C-A40C-6846-8171-325FE0154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396196"/>
            <a:ext cx="6379029" cy="692376"/>
          </a:xfrm>
          <a:prstGeom prst="rect">
            <a:avLst/>
          </a:prstGeom>
        </p:spPr>
        <p:txBody>
          <a:bodyPr/>
          <a:lstStyle>
            <a:lvl1pPr>
              <a:defRPr sz="4400" b="0" i="0">
                <a:solidFill>
                  <a:srgbClr val="1A3C6B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HEADER</a:t>
            </a:r>
          </a:p>
        </p:txBody>
      </p:sp>
      <p:sp>
        <p:nvSpPr>
          <p:cNvPr id="11" name="Content Placeholder 23">
            <a:extLst>
              <a:ext uri="{FF2B5EF4-FFF2-40B4-BE49-F238E27FC236}">
                <a16:creationId xmlns:a16="http://schemas.microsoft.com/office/drawing/2014/main" id="{62F7ECC3-7134-CF4E-A7B2-3CA1676B3DE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98663" y="3916135"/>
            <a:ext cx="2015490" cy="198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Bullet List Header</a:t>
            </a:r>
          </a:p>
        </p:txBody>
      </p:sp>
      <p:sp>
        <p:nvSpPr>
          <p:cNvPr id="12" name="Content Placeholder 35">
            <a:extLst>
              <a:ext uri="{FF2B5EF4-FFF2-40B4-BE49-F238E27FC236}">
                <a16:creationId xmlns:a16="http://schemas.microsoft.com/office/drawing/2014/main" id="{EAD4D6B7-4363-074F-B2B6-C58829C6C3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6301" y="4114800"/>
            <a:ext cx="2781300" cy="1943100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 Column List #1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B286CC8-7CE0-9441-ADB6-6D38223E68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99413" y="1308100"/>
            <a:ext cx="2743200" cy="2895600"/>
          </a:xfrm>
          <a:prstGeom prst="rect">
            <a:avLst/>
          </a:prstGeom>
          <a:effectLst>
            <a:outerShdw blurRad="152400" dist="76200" dir="2700000" sx="101000" sy="101000" algn="ctr" rotWithShape="0">
              <a:schemeClr val="tx1">
                <a:alpha val="28000"/>
              </a:schemeClr>
            </a:outerShdw>
          </a:effectLst>
        </p:spPr>
        <p:txBody>
          <a:bodyPr/>
          <a:lstStyle/>
          <a:p>
            <a:r>
              <a:rPr lang="en-US"/>
              <a:t>Insert Image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9ADD7AE8-D4BB-5141-B7ED-8DD01D0A8BA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658100" y="4457700"/>
            <a:ext cx="3429000" cy="273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3FC1B513-3639-1B41-A991-4AD9C5E3398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658100" y="4730750"/>
            <a:ext cx="3429000" cy="1365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add copy</a:t>
            </a:r>
          </a:p>
        </p:txBody>
      </p:sp>
    </p:spTree>
    <p:extLst>
      <p:ext uri="{BB962C8B-B14F-4D97-AF65-F5344CB8AC3E}">
        <p14:creationId xmlns:p14="http://schemas.microsoft.com/office/powerpoint/2010/main" val="1167213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Option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3AC07A-5BE1-5946-B0A1-8EF4916514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13EAC-0ABC-4746-8E68-1F0D8CA4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2C0A2-5DAF-E143-9005-DA8530CB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ABC-5E31-DD46-835D-2B21A13E12D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B56130EE-EBE2-F647-93BD-395587704D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945" y="31930"/>
            <a:ext cx="1363440" cy="102257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C4AF6C0-5A56-F541-B0ED-E3415DB5B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396196"/>
            <a:ext cx="6379029" cy="692376"/>
          </a:xfrm>
          <a:prstGeom prst="rect">
            <a:avLst/>
          </a:prstGeom>
        </p:spPr>
        <p:txBody>
          <a:bodyPr/>
          <a:lstStyle>
            <a:lvl1pPr>
              <a:defRPr sz="4400" b="0" i="0">
                <a:solidFill>
                  <a:srgbClr val="1A3C6B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HEADER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580F3A4-4E15-CB4B-9C79-91FE1C6AFF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2500" y="4389120"/>
            <a:ext cx="2927482" cy="2019300"/>
          </a:xfrm>
          <a:prstGeom prst="rect">
            <a:avLst/>
          </a:prstGeom>
          <a:effectLst>
            <a:outerShdw blurRad="152400" dist="76200" dir="2700000" sx="101000" sy="101000" algn="ctr" rotWithShape="0">
              <a:schemeClr val="tx1">
                <a:alpha val="28000"/>
              </a:schemeClr>
            </a:outerShdw>
          </a:effectLst>
        </p:spPr>
        <p:txBody>
          <a:bodyPr/>
          <a:lstStyle/>
          <a:p>
            <a:r>
              <a:rPr lang="en-US"/>
              <a:t>Insert Image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AAC11CD6-C017-6844-91DC-D62C9F250C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86300" y="4394200"/>
            <a:ext cx="2927482" cy="2019300"/>
          </a:xfrm>
          <a:prstGeom prst="rect">
            <a:avLst/>
          </a:prstGeom>
          <a:effectLst>
            <a:outerShdw blurRad="152400" dist="76200" dir="2700000" sx="101000" sy="101000" algn="ctr" rotWithShape="0">
              <a:schemeClr val="tx1">
                <a:alpha val="28000"/>
              </a:schemeClr>
            </a:outerShdw>
          </a:effectLst>
        </p:spPr>
        <p:txBody>
          <a:bodyPr/>
          <a:lstStyle/>
          <a:p>
            <a:r>
              <a:rPr lang="en-US"/>
              <a:t>Insert Image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8E42918D-DA2B-6A47-AC2F-56E74C6C2F1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9150" y="4394200"/>
            <a:ext cx="2927482" cy="2019300"/>
          </a:xfrm>
          <a:prstGeom prst="rect">
            <a:avLst/>
          </a:prstGeom>
          <a:effectLst>
            <a:outerShdw blurRad="152400" dist="76200" dir="2700000" sx="101000" sy="101000" algn="ctr" rotWithShape="0">
              <a:schemeClr val="tx1">
                <a:alpha val="28000"/>
              </a:schemeClr>
            </a:outerShdw>
          </a:effectLst>
        </p:spPr>
        <p:txBody>
          <a:bodyPr/>
          <a:lstStyle/>
          <a:p>
            <a:r>
              <a:rPr lang="en-US"/>
              <a:t>Insert Image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BF97F9CB-BBFF-7945-82DC-F9940E8E1BE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89000" y="1447800"/>
            <a:ext cx="2990850" cy="2019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Century Gothic" panose="020B0502020202020204" pitchFamily="34" charset="0"/>
              </a:defRPr>
            </a:lvl1pPr>
            <a:lvl2pPr marL="457200" indent="0">
              <a:buNone/>
              <a:defRPr sz="1000" b="0" i="0">
                <a:latin typeface="Century Gothic" panose="020B0502020202020204" pitchFamily="34" charset="0"/>
              </a:defRPr>
            </a:lvl2pPr>
            <a:lvl3pPr marL="914400" indent="0">
              <a:buNone/>
              <a:defRPr sz="1000" b="0" i="0">
                <a:latin typeface="Century Gothic" panose="020B0502020202020204" pitchFamily="34" charset="0"/>
              </a:defRPr>
            </a:lvl3pPr>
            <a:lvl4pPr marL="1371600" indent="0">
              <a:buNone/>
              <a:defRPr sz="1000" b="0" i="0">
                <a:latin typeface="Century Gothic" panose="020B0502020202020204" pitchFamily="34" charset="0"/>
              </a:defRPr>
            </a:lvl4pPr>
            <a:lvl5pPr marL="1828800" indent="0">
              <a:buNone/>
              <a:defRPr sz="10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add copy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229C5860-C935-504D-A3A5-8A48D9E8D56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89000" y="1191272"/>
            <a:ext cx="2006600" cy="2565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 i="0">
                <a:latin typeface="Century Gothic" panose="020B0502020202020204" pitchFamily="34" charset="0"/>
              </a:defRPr>
            </a:lvl1pPr>
            <a:lvl2pPr marL="457200" indent="0">
              <a:buNone/>
              <a:defRPr sz="1100" b="1" i="0">
                <a:latin typeface="Century Gothic" panose="020B0502020202020204" pitchFamily="34" charset="0"/>
              </a:defRPr>
            </a:lvl2pPr>
            <a:lvl3pPr marL="914400" indent="0">
              <a:buNone/>
              <a:defRPr sz="1100" b="1" i="0">
                <a:latin typeface="Century Gothic" panose="020B0502020202020204" pitchFamily="34" charset="0"/>
              </a:defRPr>
            </a:lvl3pPr>
            <a:lvl4pPr marL="1371600" indent="0">
              <a:buNone/>
              <a:defRPr sz="1100" b="1" i="0">
                <a:latin typeface="Century Gothic" panose="020B0502020202020204" pitchFamily="34" charset="0"/>
              </a:defRPr>
            </a:lvl4pPr>
            <a:lvl5pPr marL="1828800" indent="0">
              <a:buNone/>
              <a:defRPr sz="1100"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2" name="Content Placeholder 27">
            <a:extLst>
              <a:ext uri="{FF2B5EF4-FFF2-40B4-BE49-F238E27FC236}">
                <a16:creationId xmlns:a16="http://schemas.microsoft.com/office/drawing/2014/main" id="{7DBAD97A-1383-084B-B7D2-3B5F7985BA9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00575" y="1447800"/>
            <a:ext cx="2990850" cy="2019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Century Gothic" panose="020B0502020202020204" pitchFamily="34" charset="0"/>
              </a:defRPr>
            </a:lvl1pPr>
            <a:lvl2pPr marL="457200" indent="0">
              <a:buNone/>
              <a:defRPr sz="1000" b="0" i="0">
                <a:latin typeface="Century Gothic" panose="020B0502020202020204" pitchFamily="34" charset="0"/>
              </a:defRPr>
            </a:lvl2pPr>
            <a:lvl3pPr marL="914400" indent="0">
              <a:buNone/>
              <a:defRPr sz="1000" b="0" i="0">
                <a:latin typeface="Century Gothic" panose="020B0502020202020204" pitchFamily="34" charset="0"/>
              </a:defRPr>
            </a:lvl3pPr>
            <a:lvl4pPr marL="1371600" indent="0">
              <a:buNone/>
              <a:defRPr sz="1000" b="0" i="0">
                <a:latin typeface="Century Gothic" panose="020B0502020202020204" pitchFamily="34" charset="0"/>
              </a:defRPr>
            </a:lvl4pPr>
            <a:lvl5pPr marL="1828800" indent="0">
              <a:buNone/>
              <a:defRPr sz="10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add copy</a:t>
            </a:r>
          </a:p>
        </p:txBody>
      </p:sp>
      <p:sp>
        <p:nvSpPr>
          <p:cNvPr id="35" name="Content Placeholder 29">
            <a:extLst>
              <a:ext uri="{FF2B5EF4-FFF2-40B4-BE49-F238E27FC236}">
                <a16:creationId xmlns:a16="http://schemas.microsoft.com/office/drawing/2014/main" id="{792DB9DB-E15A-5147-B53F-BEEDAE27491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79257" y="1191272"/>
            <a:ext cx="2006600" cy="2565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 i="0">
                <a:latin typeface="Century Gothic" panose="020B0502020202020204" pitchFamily="34" charset="0"/>
              </a:defRPr>
            </a:lvl1pPr>
            <a:lvl2pPr marL="457200" indent="0">
              <a:buNone/>
              <a:defRPr sz="1100" b="1" i="0">
                <a:latin typeface="Century Gothic" panose="020B0502020202020204" pitchFamily="34" charset="0"/>
              </a:defRPr>
            </a:lvl2pPr>
            <a:lvl3pPr marL="914400" indent="0">
              <a:buNone/>
              <a:defRPr sz="1100" b="1" i="0">
                <a:latin typeface="Century Gothic" panose="020B0502020202020204" pitchFamily="34" charset="0"/>
              </a:defRPr>
            </a:lvl3pPr>
            <a:lvl4pPr marL="1371600" indent="0">
              <a:buNone/>
              <a:defRPr sz="1100" b="1" i="0">
                <a:latin typeface="Century Gothic" panose="020B0502020202020204" pitchFamily="34" charset="0"/>
              </a:defRPr>
            </a:lvl4pPr>
            <a:lvl5pPr marL="1828800" indent="0">
              <a:buNone/>
              <a:defRPr sz="1100"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6" name="Content Placeholder 27">
            <a:extLst>
              <a:ext uri="{FF2B5EF4-FFF2-40B4-BE49-F238E27FC236}">
                <a16:creationId xmlns:a16="http://schemas.microsoft.com/office/drawing/2014/main" id="{9228118A-F6C3-544C-914E-6D11A34A6C4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334375" y="1447800"/>
            <a:ext cx="2990850" cy="2019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Century Gothic" panose="020B0502020202020204" pitchFamily="34" charset="0"/>
              </a:defRPr>
            </a:lvl1pPr>
            <a:lvl2pPr marL="457200" indent="0">
              <a:buNone/>
              <a:defRPr sz="1000" b="0" i="0">
                <a:latin typeface="Century Gothic" panose="020B0502020202020204" pitchFamily="34" charset="0"/>
              </a:defRPr>
            </a:lvl2pPr>
            <a:lvl3pPr marL="914400" indent="0">
              <a:buNone/>
              <a:defRPr sz="1000" b="0" i="0">
                <a:latin typeface="Century Gothic" panose="020B0502020202020204" pitchFamily="34" charset="0"/>
              </a:defRPr>
            </a:lvl3pPr>
            <a:lvl4pPr marL="1371600" indent="0">
              <a:buNone/>
              <a:defRPr sz="1000" b="0" i="0">
                <a:latin typeface="Century Gothic" panose="020B0502020202020204" pitchFamily="34" charset="0"/>
              </a:defRPr>
            </a:lvl4pPr>
            <a:lvl5pPr marL="1828800" indent="0">
              <a:buNone/>
              <a:defRPr sz="10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add copy</a:t>
            </a:r>
          </a:p>
        </p:txBody>
      </p:sp>
      <p:sp>
        <p:nvSpPr>
          <p:cNvPr id="37" name="Content Placeholder 29">
            <a:extLst>
              <a:ext uri="{FF2B5EF4-FFF2-40B4-BE49-F238E27FC236}">
                <a16:creationId xmlns:a16="http://schemas.microsoft.com/office/drawing/2014/main" id="{68C1774C-10F1-BA43-96E8-0070E1263DD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313057" y="1191272"/>
            <a:ext cx="2006600" cy="2565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 i="0">
                <a:latin typeface="Century Gothic" panose="020B0502020202020204" pitchFamily="34" charset="0"/>
              </a:defRPr>
            </a:lvl1pPr>
            <a:lvl2pPr marL="457200" indent="0">
              <a:buNone/>
              <a:defRPr sz="1100" b="1" i="0">
                <a:latin typeface="Century Gothic" panose="020B0502020202020204" pitchFamily="34" charset="0"/>
              </a:defRPr>
            </a:lvl2pPr>
            <a:lvl3pPr marL="914400" indent="0">
              <a:buNone/>
              <a:defRPr sz="1100" b="1" i="0">
                <a:latin typeface="Century Gothic" panose="020B0502020202020204" pitchFamily="34" charset="0"/>
              </a:defRPr>
            </a:lvl3pPr>
            <a:lvl4pPr marL="1371600" indent="0">
              <a:buNone/>
              <a:defRPr sz="1100" b="1" i="0">
                <a:latin typeface="Century Gothic" panose="020B0502020202020204" pitchFamily="34" charset="0"/>
              </a:defRPr>
            </a:lvl4pPr>
            <a:lvl5pPr marL="1828800" indent="0">
              <a:buNone/>
              <a:defRPr sz="1100"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819869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Option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409BA5-AF69-4EF3-AAA1-324CBBC14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F1B61-42D2-49A5-98C5-E138032217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8A7AD-C2DC-4A4F-BAF1-ABA97AC2A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04ABC-5E31-DD46-835D-2B21A13E12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3812FCAC-2E9C-4C73-B321-BF3C6AF10F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945" y="31930"/>
            <a:ext cx="1363440" cy="102257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F916987-B0E3-CD41-8A2D-7E2BAD240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396196"/>
            <a:ext cx="6379029" cy="692376"/>
          </a:xfrm>
          <a:prstGeom prst="rect">
            <a:avLst/>
          </a:prstGeom>
        </p:spPr>
        <p:txBody>
          <a:bodyPr/>
          <a:lstStyle>
            <a:lvl1pPr>
              <a:defRPr sz="4400" b="0" i="0">
                <a:solidFill>
                  <a:srgbClr val="1A3C6B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HEADER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CB6D3F-F8EB-EE4C-84CD-D491C0640F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1270001"/>
            <a:ext cx="9464675" cy="21476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0" i="0">
                <a:latin typeface="Century Gothic" panose="020B0502020202020204" pitchFamily="34" charset="0"/>
              </a:defRPr>
            </a:lvl1pPr>
            <a:lvl2pPr>
              <a:defRPr sz="1400" b="0" i="0">
                <a:latin typeface="Century Gothic" panose="020B0502020202020204" pitchFamily="34" charset="0"/>
              </a:defRPr>
            </a:lvl2pPr>
            <a:lvl3pPr>
              <a:defRPr sz="1200" b="0" i="0">
                <a:latin typeface="Century Gothic" panose="020B0502020202020204" pitchFamily="34" charset="0"/>
              </a:defRPr>
            </a:lvl3pPr>
            <a:lvl4pPr>
              <a:defRPr sz="1000" b="0" i="0">
                <a:latin typeface="Century Gothic" panose="020B0502020202020204" pitchFamily="34" charset="0"/>
              </a:defRPr>
            </a:lvl4pPr>
            <a:lvl5pPr>
              <a:defRPr sz="10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Copy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6E3840-9EF4-B349-8887-3382C8F875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635125"/>
            <a:ext cx="9474200" cy="3770313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Century Gothic" panose="020B0502020202020204" pitchFamily="34" charset="0"/>
              </a:defRPr>
            </a:lvl1pPr>
            <a:lvl2pPr>
              <a:defRPr sz="1300" b="0" i="0">
                <a:latin typeface="Century Gothic" panose="020B0502020202020204" pitchFamily="34" charset="0"/>
              </a:defRPr>
            </a:lvl2pPr>
            <a:lvl3pPr>
              <a:defRPr sz="1200" b="0" i="0">
                <a:latin typeface="Century Gothic" panose="020B0502020202020204" pitchFamily="34" charset="0"/>
              </a:defRPr>
            </a:lvl3pPr>
            <a:lvl4pPr>
              <a:defRPr sz="1100" b="0" i="0">
                <a:latin typeface="Century Gothic" panose="020B0502020202020204" pitchFamily="34" charset="0"/>
              </a:defRPr>
            </a:lvl4pPr>
            <a:lvl5pPr>
              <a:defRPr sz="10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69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ing Colo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D80566-9F3A-C14C-9894-1B4319381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ED968-6CFA-424F-ADB2-070CCC0516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04ABC-5E31-DD46-835D-2B21A13E12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hart, bubble chart&#10;&#10;Description automatically generated">
            <a:extLst>
              <a:ext uri="{FF2B5EF4-FFF2-40B4-BE49-F238E27FC236}">
                <a16:creationId xmlns:a16="http://schemas.microsoft.com/office/drawing/2014/main" id="{DC146817-8B93-7D4D-A2FD-A875C007E6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9771"/>
          <a:stretch/>
        </p:blipFill>
        <p:spPr>
          <a:xfrm>
            <a:off x="4952433" y="2597773"/>
            <a:ext cx="5948612" cy="295147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C5FD23-6DE9-1648-A0FB-3FADEC80B3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396196"/>
            <a:ext cx="6379029" cy="692376"/>
          </a:xfrm>
          <a:prstGeom prst="rect">
            <a:avLst/>
          </a:prstGeom>
        </p:spPr>
        <p:txBody>
          <a:bodyPr/>
          <a:lstStyle>
            <a:lvl1pPr>
              <a:defRPr sz="4400" b="0" i="0">
                <a:solidFill>
                  <a:srgbClr val="1A3C6B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COLOR GUIDE</a:t>
            </a:r>
          </a:p>
        </p:txBody>
      </p:sp>
      <p:sp>
        <p:nvSpPr>
          <p:cNvPr id="8" name="Content Placeholder 29">
            <a:extLst>
              <a:ext uri="{FF2B5EF4-FFF2-40B4-BE49-F238E27FC236}">
                <a16:creationId xmlns:a16="http://schemas.microsoft.com/office/drawing/2014/main" id="{03649D43-B6EA-594A-B7D3-DF5EB9927FE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130179" y="2269594"/>
            <a:ext cx="2006600" cy="256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latin typeface="Century Gothic" panose="020B0502020202020204" pitchFamily="34" charset="0"/>
              </a:defRPr>
            </a:lvl1pPr>
            <a:lvl2pPr marL="457200" indent="0">
              <a:buNone/>
              <a:defRPr sz="1100" b="1" i="0">
                <a:latin typeface="Century Gothic" panose="020B0502020202020204" pitchFamily="34" charset="0"/>
              </a:defRPr>
            </a:lvl2pPr>
            <a:lvl3pPr marL="914400" indent="0">
              <a:buNone/>
              <a:defRPr sz="1100" b="1" i="0">
                <a:latin typeface="Century Gothic" panose="020B0502020202020204" pitchFamily="34" charset="0"/>
              </a:defRPr>
            </a:lvl3pPr>
            <a:lvl4pPr marL="1371600" indent="0">
              <a:buNone/>
              <a:defRPr sz="1100" b="1" i="0">
                <a:latin typeface="Century Gothic" panose="020B0502020202020204" pitchFamily="34" charset="0"/>
              </a:defRPr>
            </a:lvl4pPr>
            <a:lvl5pPr marL="1828800" indent="0">
              <a:buNone/>
              <a:defRPr sz="1100"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Primary</a:t>
            </a:r>
          </a:p>
        </p:txBody>
      </p:sp>
      <p:sp>
        <p:nvSpPr>
          <p:cNvPr id="9" name="Content Placeholder 29">
            <a:extLst>
              <a:ext uri="{FF2B5EF4-FFF2-40B4-BE49-F238E27FC236}">
                <a16:creationId xmlns:a16="http://schemas.microsoft.com/office/drawing/2014/main" id="{D0FCCA5B-2BE5-414A-B4E0-52867503FFE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923439" y="2287478"/>
            <a:ext cx="2006600" cy="256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latin typeface="Century Gothic" panose="020B0502020202020204" pitchFamily="34" charset="0"/>
              </a:defRPr>
            </a:lvl1pPr>
            <a:lvl2pPr marL="457200" indent="0">
              <a:buNone/>
              <a:defRPr sz="1100" b="1" i="0">
                <a:latin typeface="Century Gothic" panose="020B0502020202020204" pitchFamily="34" charset="0"/>
              </a:defRPr>
            </a:lvl2pPr>
            <a:lvl3pPr marL="914400" indent="0">
              <a:buNone/>
              <a:defRPr sz="1100" b="1" i="0">
                <a:latin typeface="Century Gothic" panose="020B0502020202020204" pitchFamily="34" charset="0"/>
              </a:defRPr>
            </a:lvl3pPr>
            <a:lvl4pPr marL="1371600" indent="0">
              <a:buNone/>
              <a:defRPr sz="1100" b="1" i="0">
                <a:latin typeface="Century Gothic" panose="020B0502020202020204" pitchFamily="34" charset="0"/>
              </a:defRPr>
            </a:lvl4pPr>
            <a:lvl5pPr marL="1828800" indent="0">
              <a:buNone/>
              <a:defRPr sz="1100"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Secondary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E2F2A75-969C-AF49-9B45-0E1872DC31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1270000"/>
            <a:ext cx="10222230" cy="6923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0" i="0">
                <a:latin typeface="Century Gothic" panose="020B0502020202020204" pitchFamily="34" charset="0"/>
              </a:defRPr>
            </a:lvl1pPr>
            <a:lvl2pPr>
              <a:defRPr sz="1400" b="0" i="0">
                <a:latin typeface="Century Gothic" panose="020B0502020202020204" pitchFamily="34" charset="0"/>
              </a:defRPr>
            </a:lvl2pPr>
            <a:lvl3pPr>
              <a:defRPr sz="1200" b="0" i="0">
                <a:latin typeface="Century Gothic" panose="020B0502020202020204" pitchFamily="34" charset="0"/>
              </a:defRPr>
            </a:lvl3pPr>
            <a:lvl4pPr>
              <a:defRPr sz="1000" b="0" i="0">
                <a:latin typeface="Century Gothic" panose="020B0502020202020204" pitchFamily="34" charset="0"/>
              </a:defRPr>
            </a:lvl4pPr>
            <a:lvl5pPr>
              <a:defRPr sz="10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When adding new elements that require color usage, please use the brand colors below. Delete this slide after use.</a:t>
            </a:r>
          </a:p>
        </p:txBody>
      </p:sp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id="{CA0C45DE-F340-664B-8CE0-84534651C4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991" t="3112" r="51965" b="53851"/>
          <a:stretch/>
        </p:blipFill>
        <p:spPr>
          <a:xfrm>
            <a:off x="1173005" y="2693350"/>
            <a:ext cx="1920948" cy="270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32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F1E26-6DB0-D149-BE24-435EBF475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5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Company Private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48A11-9229-6747-9D2F-9513947CC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4345" y="64609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04ABC-5E31-DD46-835D-2B21A13E1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cs.co/current-affairs/large-language-models-upsc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svg"/><Relationship Id="rId10" Type="http://schemas.openxmlformats.org/officeDocument/2006/relationships/image" Target="../media/image38.sv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ulab.com/top-applications-of-natural-language-processing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rainbow&#10;&#10;Description automatically generated">
            <a:extLst>
              <a:ext uri="{FF2B5EF4-FFF2-40B4-BE49-F238E27FC236}">
                <a16:creationId xmlns:a16="http://schemas.microsoft.com/office/drawing/2014/main" id="{2C46E028-5ADC-944D-A0CC-26FBA53F9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CC267D-6FE0-C74D-B93D-3099E1942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483" y="2107004"/>
            <a:ext cx="6773034" cy="982494"/>
          </a:xfrm>
          <a:prstGeom prst="rect">
            <a:avLst/>
          </a:prstGeom>
          <a:effectLst>
            <a:outerShdw blurRad="551601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B8A237-CE0B-2945-A3DA-E3833BD84134}"/>
              </a:ext>
            </a:extLst>
          </p:cNvPr>
          <p:cNvSpPr txBox="1"/>
          <p:nvPr/>
        </p:nvSpPr>
        <p:spPr>
          <a:xfrm>
            <a:off x="2974517" y="3305070"/>
            <a:ext cx="62429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spc="300">
                <a:solidFill>
                  <a:schemeClr val="bg1"/>
                </a:solidFill>
                <a:latin typeface="Century Gothic" panose="020B0502020202020204" pitchFamily="34" charset="0"/>
              </a:rPr>
              <a:t>Unlocking Dormant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EEE9A-5A13-5147-8A94-663C162CDE1B}"/>
              </a:ext>
            </a:extLst>
          </p:cNvPr>
          <p:cNvSpPr txBox="1"/>
          <p:nvPr/>
        </p:nvSpPr>
        <p:spPr>
          <a:xfrm>
            <a:off x="8030584" y="6271555"/>
            <a:ext cx="4161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spc="70">
                <a:solidFill>
                  <a:schemeClr val="bg1"/>
                </a:solidFill>
                <a:latin typeface="Century Gothic" panose="020B0502020202020204" pitchFamily="34" charset="0"/>
              </a:rPr>
              <a:t>INTUITIVE</a:t>
            </a:r>
            <a:r>
              <a:rPr lang="en-US" sz="700" spc="70" baseline="30000">
                <a:solidFill>
                  <a:schemeClr val="bg1"/>
                </a:solidFill>
                <a:latin typeface="Century Gothic" panose="020B0502020202020204" pitchFamily="34" charset="0"/>
              </a:rPr>
              <a:t>®</a:t>
            </a:r>
            <a:r>
              <a:rPr lang="en-US" sz="700" spc="70">
                <a:solidFill>
                  <a:schemeClr val="bg1"/>
                </a:solidFill>
                <a:latin typeface="Century Gothic" panose="020B0502020202020204" pitchFamily="34" charset="0"/>
              </a:rPr>
              <a:t>, IT’S...</a:t>
            </a:r>
            <a:r>
              <a:rPr lang="en-US" sz="700" i="1" spc="70">
                <a:solidFill>
                  <a:schemeClr val="bg1"/>
                </a:solidFill>
                <a:latin typeface="Century Gothic" panose="020B0502020202020204" pitchFamily="34" charset="0"/>
              </a:rPr>
              <a:t>INTUITIVE</a:t>
            </a:r>
            <a:r>
              <a:rPr lang="en-US" sz="700" i="1" spc="70" baseline="30000">
                <a:solidFill>
                  <a:schemeClr val="bg1"/>
                </a:solidFill>
                <a:latin typeface="Century Gothic" panose="020B0502020202020204" pitchFamily="34" charset="0"/>
              </a:rPr>
              <a:t>®</a:t>
            </a:r>
            <a:r>
              <a:rPr lang="en-US" sz="700" spc="70">
                <a:solidFill>
                  <a:schemeClr val="bg1"/>
                </a:solidFill>
                <a:latin typeface="Century Gothic" panose="020B0502020202020204" pitchFamily="34" charset="0"/>
              </a:rPr>
              <a:t>, and our legacy lighthouse logo are all Registered</a:t>
            </a:r>
          </a:p>
          <a:p>
            <a:r>
              <a:rPr lang="en-US" sz="700" spc="70">
                <a:solidFill>
                  <a:schemeClr val="bg1"/>
                </a:solidFill>
                <a:latin typeface="Century Gothic" panose="020B0502020202020204" pitchFamily="34" charset="0"/>
              </a:rPr>
              <a:t>Trademarks of Intuitive Research and Technology Corporation.</a:t>
            </a:r>
          </a:p>
          <a:p>
            <a:r>
              <a:rPr lang="en-US" sz="700" spc="70">
                <a:solidFill>
                  <a:schemeClr val="bg1"/>
                </a:solidFill>
                <a:latin typeface="Century Gothic" panose="020B0502020202020204" pitchFamily="34" charset="0"/>
              </a:rPr>
              <a:t>© 2025 Intuitive Research and Technology Corporation. All Rights Reserved.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4B17C8-52F7-44DC-89ED-D67D13DCC7C4}"/>
              </a:ext>
            </a:extLst>
          </p:cNvPr>
          <p:cNvSpPr txBox="1"/>
          <p:nvPr/>
        </p:nvSpPr>
        <p:spPr>
          <a:xfrm>
            <a:off x="3443079" y="4086034"/>
            <a:ext cx="530583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spc="300">
                <a:solidFill>
                  <a:schemeClr val="bg1"/>
                </a:solidFill>
                <a:latin typeface="Century Gothic"/>
              </a:rPr>
              <a:t>NOVEMBER </a:t>
            </a:r>
            <a:r>
              <a:rPr lang="en-US" sz="2000" spc="300" dirty="0">
                <a:solidFill>
                  <a:schemeClr val="bg1"/>
                </a:solidFill>
                <a:latin typeface="Century Gothic"/>
              </a:rPr>
              <a:t>2025</a:t>
            </a:r>
            <a:endParaRPr lang="en-US" sz="2000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51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129EE-B774-320E-1F5D-46F89C62C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C9C70-C3FF-619A-81FC-8D6786DDF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60248"/>
            <a:ext cx="11290300" cy="1190852"/>
          </a:xfrm>
        </p:spPr>
        <p:txBody>
          <a:bodyPr anchor="t"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/>
              <a:t>An AI model trained on vast amounts of text data using deep learning techniques to understand, generate, and interact with human language.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DBE776-B2D6-BD10-7AAC-9EF228AA4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FFF846-DFB8-3D13-5849-3D64B849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ABC-5E31-DD46-835D-2B21A13E12DA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93E79A-0827-BD56-3630-A4A57F385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96196"/>
            <a:ext cx="8070850" cy="692376"/>
          </a:xfrm>
        </p:spPr>
        <p:txBody>
          <a:bodyPr/>
          <a:lstStyle/>
          <a:p>
            <a:r>
              <a:rPr lang="en-US"/>
              <a:t>LLMs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6CF180F-3E28-29F4-C00D-56D7CB04E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10" y="2466631"/>
            <a:ext cx="9911340" cy="29104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4901D0-C97D-12B2-5DC0-695FBADA0704}"/>
              </a:ext>
            </a:extLst>
          </p:cNvPr>
          <p:cNvSpPr txBox="1"/>
          <p:nvPr/>
        </p:nvSpPr>
        <p:spPr>
          <a:xfrm>
            <a:off x="1563110" y="5688173"/>
            <a:ext cx="3808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adapted from: </a:t>
            </a:r>
          </a:p>
          <a:p>
            <a:r>
              <a:rPr lang="en-US" sz="1200" i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https://dics.co/current-affairs/large-language-models-ups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https://dics.co/current-affairs/large-language-models-upsc</a:t>
            </a:r>
            <a:endParaRPr lang="en-US" sz="1200" i="1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78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5D1F6-3121-922C-F52F-FCBE7560D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59743-7D56-1C7B-7513-FD57DCB0A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71" y="1230431"/>
            <a:ext cx="10642600" cy="1190852"/>
          </a:xfrm>
        </p:spPr>
        <p:txBody>
          <a:bodyPr anchor="t"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/>
              <a:t>By integrating NLP techniques into early stages of the MBSE workflow, organizations can accelerate model development, improve consistency, and maintain a stronger alignment between stakeholder intent and system design.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0178CC-3702-08C0-32AE-EB00C052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2C1747-A02E-6361-F42B-EBD42921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ABC-5E31-DD46-835D-2B21A13E12DA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4C2ABD-C2C7-F354-7F16-77555243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96196"/>
            <a:ext cx="8070850" cy="692376"/>
          </a:xfrm>
        </p:spPr>
        <p:txBody>
          <a:bodyPr/>
          <a:lstStyle/>
          <a:p>
            <a:r>
              <a:rPr lang="en-US"/>
              <a:t>Combining MBSE and NLP</a:t>
            </a:r>
          </a:p>
        </p:txBody>
      </p:sp>
      <p:pic>
        <p:nvPicPr>
          <p:cNvPr id="6" name="Content Placeholder 1">
            <a:extLst>
              <a:ext uri="{FF2B5EF4-FFF2-40B4-BE49-F238E27FC236}">
                <a16:creationId xmlns:a16="http://schemas.microsoft.com/office/drawing/2014/main" id="{DC9E215F-9F38-49B4-6384-539B61496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4064" y="3020173"/>
            <a:ext cx="9408972" cy="30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72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ABE18-1147-24F3-23BB-CEE445538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0AB49FC1-BAF0-32F0-16A7-005254CCA019}"/>
              </a:ext>
            </a:extLst>
          </p:cNvPr>
          <p:cNvSpPr/>
          <p:nvPr/>
        </p:nvSpPr>
        <p:spPr bwMode="auto">
          <a:xfrm>
            <a:off x="6776132" y="1829403"/>
            <a:ext cx="4189321" cy="4189321"/>
          </a:xfrm>
          <a:prstGeom prst="ellipse">
            <a:avLst/>
          </a:prstGeom>
          <a:noFill/>
          <a:ln w="19050" cap="flat" cmpd="sng" algn="ctr">
            <a:solidFill>
              <a:srgbClr val="1A3C6B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AF4516-E1E7-07B6-51DE-8317E4F75C4F}"/>
              </a:ext>
            </a:extLst>
          </p:cNvPr>
          <p:cNvSpPr/>
          <p:nvPr/>
        </p:nvSpPr>
        <p:spPr bwMode="auto">
          <a:xfrm>
            <a:off x="6476361" y="2198320"/>
            <a:ext cx="914400" cy="6513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D24A8B-21DE-E0C6-6353-E77E2C3400EB}"/>
              </a:ext>
            </a:extLst>
          </p:cNvPr>
          <p:cNvSpPr/>
          <p:nvPr/>
        </p:nvSpPr>
        <p:spPr bwMode="auto">
          <a:xfrm>
            <a:off x="10564184" y="3914525"/>
            <a:ext cx="839026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76C55F-84F8-783F-1CD7-4507FF0E3889}"/>
              </a:ext>
            </a:extLst>
          </p:cNvPr>
          <p:cNvSpPr/>
          <p:nvPr/>
        </p:nvSpPr>
        <p:spPr bwMode="auto">
          <a:xfrm rot="16350207">
            <a:off x="7367372" y="5335018"/>
            <a:ext cx="839026" cy="5626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4AC31-C1D3-980D-057D-6B6F023EE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84996"/>
            <a:ext cx="4972050" cy="4505552"/>
          </a:xfrm>
        </p:spPr>
        <p:txBody>
          <a:bodyPr anchor="ctr"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Requirements extraction from system specifications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Evaluation of requirements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Summarizing entire system specifications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Comparing textual content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AACCB8-8187-A065-FC40-B990CC8B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A23FBC-C1FB-D960-9883-558D6BC6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ABC-5E31-DD46-835D-2B21A13E12DA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C04AFA-55D6-D821-91B5-C411248A6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96196"/>
            <a:ext cx="8070850" cy="692376"/>
          </a:xfrm>
        </p:spPr>
        <p:txBody>
          <a:bodyPr/>
          <a:lstStyle/>
          <a:p>
            <a:r>
              <a:rPr lang="en-US"/>
              <a:t>MBSE, NLP Additional Use Cases</a:t>
            </a:r>
          </a:p>
        </p:txBody>
      </p:sp>
      <p:sp>
        <p:nvSpPr>
          <p:cNvPr id="7" name="AutoShape 2" descr="Man in a polo shirt">
            <a:extLst>
              <a:ext uri="{FF2B5EF4-FFF2-40B4-BE49-F238E27FC236}">
                <a16:creationId xmlns:a16="http://schemas.microsoft.com/office/drawing/2014/main" id="{99654E7A-1FA1-80B1-81B9-1B84AD3381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" y="-266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3" descr="Bar chart with solid fill">
            <a:extLst>
              <a:ext uri="{FF2B5EF4-FFF2-40B4-BE49-F238E27FC236}">
                <a16:creationId xmlns:a16="http://schemas.microsoft.com/office/drawing/2014/main" id="{EF6E9CD7-F2C2-13AB-BC31-5249ED1FA4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5" y="-266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" descr="Gears with solid fill">
            <a:extLst>
              <a:ext uri="{FF2B5EF4-FFF2-40B4-BE49-F238E27FC236}">
                <a16:creationId xmlns:a16="http://schemas.microsoft.com/office/drawing/2014/main" id="{5AF01327-5DCC-4975-CC54-74707330FC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42350" y="-266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Woman in black skirt">
            <a:extLst>
              <a:ext uri="{FF2B5EF4-FFF2-40B4-BE49-F238E27FC236}">
                <a16:creationId xmlns:a16="http://schemas.microsoft.com/office/drawing/2014/main" id="{ADD8DFEB-0C29-3FBA-78CE-1438C9D7FF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02725" y="-266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F5D853-B876-CF3D-8C77-88F717357CD5}"/>
              </a:ext>
            </a:extLst>
          </p:cNvPr>
          <p:cNvGrpSpPr/>
          <p:nvPr/>
        </p:nvGrpSpPr>
        <p:grpSpPr>
          <a:xfrm>
            <a:off x="7661063" y="2608675"/>
            <a:ext cx="1666875" cy="1628775"/>
            <a:chOff x="7972993" y="1800225"/>
            <a:chExt cx="1666875" cy="1628775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2873051D-42ED-9419-4AD9-0B745FDB6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72993" y="1800225"/>
              <a:ext cx="1666875" cy="1628775"/>
            </a:xfrm>
            <a:prstGeom prst="rect">
              <a:avLst/>
            </a:prstGeom>
          </p:spPr>
        </p:pic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AD3633B7-9070-591F-06AA-F6DAAC1C240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09113" y="1952487"/>
              <a:ext cx="985078" cy="595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267" b="1">
                  <a:solidFill>
                    <a:srgbClr val="F77B0B"/>
                  </a:solidFill>
                  <a:latin typeface="Tahoma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267" b="1">
                  <a:solidFill>
                    <a:srgbClr val="F77B0B"/>
                  </a:solidFill>
                  <a:latin typeface="Tahoma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267" b="1">
                  <a:solidFill>
                    <a:srgbClr val="F77B0B"/>
                  </a:solidFill>
                  <a:latin typeface="Tahoma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267" b="1">
                  <a:solidFill>
                    <a:srgbClr val="F77B0B"/>
                  </a:solidFill>
                  <a:latin typeface="Tahoma" charset="0"/>
                </a:defRPr>
              </a:lvl5pPr>
              <a:lvl6pPr marL="60958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267" b="1">
                  <a:solidFill>
                    <a:srgbClr val="F77B0B"/>
                  </a:solidFill>
                  <a:latin typeface="Tahoma" charset="0"/>
                </a:defRPr>
              </a:lvl6pPr>
              <a:lvl7pPr marL="121917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267" b="1">
                  <a:solidFill>
                    <a:srgbClr val="F77B0B"/>
                  </a:solidFill>
                  <a:latin typeface="Tahoma" charset="0"/>
                </a:defRPr>
              </a:lvl7pPr>
              <a:lvl8pPr marL="1828754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267" b="1">
                  <a:solidFill>
                    <a:srgbClr val="F77B0B"/>
                  </a:solidFill>
                  <a:latin typeface="Tahoma" charset="0"/>
                </a:defRPr>
              </a:lvl8pPr>
              <a:lvl9pPr marL="2438339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267" b="1">
                  <a:solidFill>
                    <a:srgbClr val="F77B0B"/>
                  </a:solidFill>
                  <a:latin typeface="Tahoma" charset="0"/>
                </a:defRPr>
              </a:lvl9pPr>
            </a:lstStyle>
            <a:p>
              <a:r>
                <a:rPr lang="en-US" sz="4800" kern="0">
                  <a:solidFill>
                    <a:srgbClr val="4972A3"/>
                  </a:solidFill>
                  <a:latin typeface="Aptos SemiBold" panose="020F0502020204030204" pitchFamily="34" charset="0"/>
                </a:rPr>
                <a:t>….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8152591-7DE7-5546-5866-34B91E198A38}"/>
              </a:ext>
            </a:extLst>
          </p:cNvPr>
          <p:cNvSpPr/>
          <p:nvPr/>
        </p:nvSpPr>
        <p:spPr bwMode="auto">
          <a:xfrm>
            <a:off x="10037462" y="1800400"/>
            <a:ext cx="517174" cy="9312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17" name="Graphic 16" descr="Document outline">
            <a:extLst>
              <a:ext uri="{FF2B5EF4-FFF2-40B4-BE49-F238E27FC236}">
                <a16:creationId xmlns:a16="http://schemas.microsoft.com/office/drawing/2014/main" id="{AD4D4CF6-F8E6-3168-78B1-E47B63302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2641" y="3921419"/>
            <a:ext cx="91440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ADFF06-BA4F-8EFC-B519-A30267EB8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1375" y="3949832"/>
            <a:ext cx="1524634" cy="1318174"/>
          </a:xfrm>
          <a:prstGeom prst="rect">
            <a:avLst/>
          </a:prstGeom>
        </p:spPr>
      </p:pic>
      <p:pic>
        <p:nvPicPr>
          <p:cNvPr id="19" name="Graphic 18" descr="Venn diagram outline">
            <a:extLst>
              <a:ext uri="{FF2B5EF4-FFF2-40B4-BE49-F238E27FC236}">
                <a16:creationId xmlns:a16="http://schemas.microsoft.com/office/drawing/2014/main" id="{3A9E97E4-3CBE-B90C-6340-34EEDD8F49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107" y="5184926"/>
            <a:ext cx="914400" cy="914400"/>
          </a:xfrm>
          <a:prstGeom prst="rect">
            <a:avLst/>
          </a:prstGeom>
        </p:spPr>
      </p:pic>
      <p:pic>
        <p:nvPicPr>
          <p:cNvPr id="20" name="Graphic 19" descr="Magnifying glass outline">
            <a:extLst>
              <a:ext uri="{FF2B5EF4-FFF2-40B4-BE49-F238E27FC236}">
                <a16:creationId xmlns:a16="http://schemas.microsoft.com/office/drawing/2014/main" id="{FEE6A892-FEDE-E3EE-6E84-369223A02B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28021" y="2171360"/>
            <a:ext cx="797868" cy="797868"/>
          </a:xfrm>
          <a:prstGeom prst="rect">
            <a:avLst/>
          </a:prstGeom>
        </p:spPr>
      </p:pic>
      <p:pic>
        <p:nvPicPr>
          <p:cNvPr id="21" name="Graphic 20" descr="Circles with arrows outline">
            <a:extLst>
              <a:ext uri="{FF2B5EF4-FFF2-40B4-BE49-F238E27FC236}">
                <a16:creationId xmlns:a16="http://schemas.microsoft.com/office/drawing/2014/main" id="{C076AB38-9B8D-F1B3-A3E4-E6B530703C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24102" y="18998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08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B2B5C-1B86-E27F-200A-C7F100BDD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9500D1-42D7-48D4-EA02-CC2CAE466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220492"/>
            <a:ext cx="10312400" cy="1190852"/>
          </a:xfrm>
        </p:spPr>
        <p:txBody>
          <a:bodyPr anchor="t"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/>
              <a:t>The combination of MBSE and NLP addresses the limitations of traditional RAM processes, offering a modern, data-driven approach to enhance system reliability and operational readiness.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9D3B5E-CC03-F683-E654-82C7ABA1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1B8C7-5C73-340C-5229-9BB34B37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ABC-5E31-DD46-835D-2B21A13E12DA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CA1EC1-FEF3-7A24-5901-1E8498E7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96196"/>
            <a:ext cx="8070850" cy="692376"/>
          </a:xfrm>
        </p:spPr>
        <p:txBody>
          <a:bodyPr/>
          <a:lstStyle/>
          <a:p>
            <a:r>
              <a:rPr lang="en-US"/>
              <a:t>Summary &amp; Conclusions</a:t>
            </a:r>
          </a:p>
        </p:txBody>
      </p:sp>
      <p:pic>
        <p:nvPicPr>
          <p:cNvPr id="7" name="Picture 6" descr="A picture containing text&#10;&#10;AI-generated content may be incorrect.">
            <a:extLst>
              <a:ext uri="{FF2B5EF4-FFF2-40B4-BE49-F238E27FC236}">
                <a16:creationId xmlns:a16="http://schemas.microsoft.com/office/drawing/2014/main" id="{AEB74973-9661-A3DA-91EC-DDDED5C40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34" y="2764021"/>
            <a:ext cx="9000132" cy="335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11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F7C34-3350-4EBB-DD22-893210BE5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5CABF-2BC4-110E-F277-249E9722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D9B88-9BD3-A65A-F6B7-AF66BB0F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ABC-5E31-DD46-835D-2B21A13E12D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EF6EA84-1DC8-69FE-2816-592FEACB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486" y="3082812"/>
            <a:ext cx="6379029" cy="692376"/>
          </a:xfrm>
        </p:spPr>
        <p:txBody>
          <a:bodyPr/>
          <a:lstStyle/>
          <a:p>
            <a:pPr algn="ctr"/>
            <a:r>
              <a:rPr lang="en-US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022972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0DB72-BA83-9E57-2330-E9E136BA7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2928545-DDE4-8A95-5AE8-BBA3F5608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60248"/>
            <a:ext cx="11414145" cy="5200697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/>
              <a:t>Office of the Under Secretary of Defense for Research and Engineering. (2023, December 21). Digital engineering (DoD Instruction 5000.97). Department of Defense. https://www.esd.whs.mil/Portals/54/Documents/DD/issuances/dodi/500097p.PDF?ver=bePIqKXaLUTK_Iu5iTNREw%3D%3D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/>
              <a:t>U.S. Government Accountability Office (Feb 29, 2024) Weapon System Sustainment: DOD Identified Operating and Support Cost Growth but Needs to Improve the Consistency and Completeness of Information to Congress. GAO-24-107378. https://www.gao.gov/products/gao-24-107378#:~:text=Fast%20Facts,Congress%20on%20these%20costs%20annually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/>
              <a:t>M. Chami, C. Zoghbi, J. Bruel. (2019). A First Step towards AI for </a:t>
            </a:r>
            <a:r>
              <a:rPr lang="en-US" err="1"/>
              <a:t>MSBE</a:t>
            </a:r>
            <a:r>
              <a:rPr lang="en-US"/>
              <a:t>: Generating a Part of </a:t>
            </a:r>
            <a:r>
              <a:rPr lang="en-US" err="1"/>
              <a:t>SysML</a:t>
            </a:r>
            <a:r>
              <a:rPr lang="en-US"/>
              <a:t> Models from Text Using AI. INCOSE Artificial Intelligence for Systems Engineering: 2019 Conference Proceedings (pp123-136) https://www.researchgate.net/publication/337338933_A_First_Step_towards_AI_for_MBSE_Generating_a_Part_of_SysML_Models_from_Text_Using_AI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/>
              <a:t>R. </a:t>
            </a:r>
            <a:r>
              <a:rPr lang="en-US" err="1"/>
              <a:t>Alarcia</a:t>
            </a:r>
            <a:r>
              <a:rPr lang="en-US"/>
              <a:t>, P. Russo, A. Renga, A. Golkar. (2024). Bringing Systems Engineering Models to Large Language Models: An Integration of </a:t>
            </a:r>
            <a:r>
              <a:rPr lang="en-US" err="1"/>
              <a:t>OPM</a:t>
            </a:r>
            <a:r>
              <a:rPr lang="en-US"/>
              <a:t> with an LLM to Design Assistants. https://mediatum.ub.tum.de/doc/1737156/uoz11bxy5cb2dqfc17ak4ctat.MBSE-AI%20Integration_2024_8_CR.pdf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/>
              <a:t>D. Blei, A. Ng, M. Jordan. (2003). Latent Dirichlet Allocation. Journal of Machine Learning Research 3. 993-1022. https://www.jmlr.org/papers/volume3/blei03a/blei03a.pdf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err="1"/>
              <a:t>Aeroplane</a:t>
            </a:r>
            <a:r>
              <a:rPr lang="en-US"/>
              <a:t> Tech. (2024). Understanding Black Box Recorders: Crucial Tools in Aviation Safety. https://aeroplanetech.com/black-box-recorders/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06B6C-118E-2070-A87B-CA914C6FB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2ABC1-876D-9622-978E-300B75C37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ABC-5E31-DD46-835D-2B21A13E12D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F594048-05AD-15BA-B666-BE987E101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References​</a:t>
            </a:r>
          </a:p>
        </p:txBody>
      </p:sp>
    </p:spTree>
    <p:extLst>
      <p:ext uri="{BB962C8B-B14F-4D97-AF65-F5344CB8AC3E}">
        <p14:creationId xmlns:p14="http://schemas.microsoft.com/office/powerpoint/2010/main" val="284446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864D1BF-320F-114A-983F-E7984B9FC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60248"/>
            <a:ext cx="6344478" cy="1603375"/>
          </a:xfrm>
        </p:spPr>
        <p:txBody>
          <a:bodyPr/>
          <a:lstStyle/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Digital Transformation​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RAM Challenges​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Traditional Systems Engineering​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MBSE Overview &amp; Benefits​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NLP Overview &amp; Applications​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Combining RAM, MBSE, and NLP​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Conclusions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B90FD-B30A-DE47-B2B8-BF012584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C8A49D-4DAC-574A-B8B3-74533699E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ABC-5E31-DD46-835D-2B21A13E12D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66DF452-C41B-A545-BCFB-DE29D7F7B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and Outline</a:t>
            </a:r>
          </a:p>
        </p:txBody>
      </p:sp>
    </p:spTree>
    <p:extLst>
      <p:ext uri="{BB962C8B-B14F-4D97-AF65-F5344CB8AC3E}">
        <p14:creationId xmlns:p14="http://schemas.microsoft.com/office/powerpoint/2010/main" val="377773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5521F-1C6F-3B77-0BD2-08B261FB3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260248"/>
            <a:ext cx="6210300" cy="4950052"/>
          </a:xfrm>
        </p:spPr>
        <p:txBody>
          <a:bodyPr/>
          <a:lstStyle/>
          <a:p>
            <a:r>
              <a:rPr lang="en-US" sz="2400" b="1"/>
              <a:t>Core Focus</a:t>
            </a:r>
          </a:p>
          <a:p>
            <a:r>
              <a:rPr lang="en-US" sz="2400"/>
              <a:t>Enhancing efficiency, personalization, and decision-making through automation, real-time analysis, and interconnected systems</a:t>
            </a:r>
          </a:p>
          <a:p>
            <a:endParaRPr lang="en-US" sz="2400"/>
          </a:p>
          <a:p>
            <a:r>
              <a:rPr lang="en-US" sz="2400" b="1"/>
              <a:t>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Data-Driven Decisions​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Agility &amp; Innovation​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Sustainability​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Risk Mitigation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E87E6A-18F6-444A-AB83-B0D8658E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F81987-0CE6-0802-6076-13740F8B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ABC-5E31-DD46-835D-2B21A13E12DA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64048C-7388-5226-1704-53E741B8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Transformation​</a:t>
            </a:r>
          </a:p>
        </p:txBody>
      </p:sp>
      <p:pic>
        <p:nvPicPr>
          <p:cNvPr id="12290" name="Picture 2" descr="A blue circles with white icons&#10;&#10;AI-generated content may be incorrect.">
            <a:extLst>
              <a:ext uri="{FF2B5EF4-FFF2-40B4-BE49-F238E27FC236}">
                <a16:creationId xmlns:a16="http://schemas.microsoft.com/office/drawing/2014/main" id="{842B631B-C614-131C-1E53-180F04829D0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" b="-1163"/>
          <a:stretch>
            <a:fillRect/>
          </a:stretch>
        </p:blipFill>
        <p:spPr bwMode="auto">
          <a:xfrm>
            <a:off x="6610350" y="2259546"/>
            <a:ext cx="4432024" cy="331796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64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BAD5C-3AEF-1817-18B3-6C35DA266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0409F-BE3D-A6F7-35F6-8A21BDCFE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7675" y="1260248"/>
            <a:ext cx="5521375" cy="4950052"/>
          </a:xfrm>
        </p:spPr>
        <p:txBody>
          <a:bodyPr anchor="ctr"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/>
              <a:t>Lack of Flexibility in File Format Types​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/>
              <a:t>File Storage Limitations​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/>
              <a:t>Data Traceability​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/>
              <a:t>Increased Communication Structures (Obsolescence)​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D6633-3508-B982-6520-2ADFDB9F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B787CA-AC40-72FA-5082-837BCC35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ABC-5E31-DD46-835D-2B21A13E12DA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D49A12-4C96-FA94-2CAF-505D73A1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RAM Challenges​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E25399-DBE2-5FAB-1AD1-223887B25E6C}"/>
              </a:ext>
            </a:extLst>
          </p:cNvPr>
          <p:cNvGrpSpPr/>
          <p:nvPr/>
        </p:nvGrpSpPr>
        <p:grpSpPr>
          <a:xfrm>
            <a:off x="533400" y="1747377"/>
            <a:ext cx="4970112" cy="3682980"/>
            <a:chOff x="6912429" y="1843928"/>
            <a:chExt cx="4534930" cy="334792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815E6DB-336C-CC4C-5B8A-BCB8827D010F}"/>
                </a:ext>
              </a:extLst>
            </p:cNvPr>
            <p:cNvGrpSpPr/>
            <p:nvPr/>
          </p:nvGrpSpPr>
          <p:grpSpPr>
            <a:xfrm>
              <a:off x="7402379" y="1843928"/>
              <a:ext cx="3555031" cy="1525970"/>
              <a:chOff x="7407025" y="1843928"/>
              <a:chExt cx="3555031" cy="152597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689BE3D-340F-9CDE-E3BA-E697F525BEA5}"/>
                  </a:ext>
                </a:extLst>
              </p:cNvPr>
              <p:cNvSpPr/>
              <p:nvPr/>
            </p:nvSpPr>
            <p:spPr>
              <a:xfrm>
                <a:off x="7600950" y="2583996"/>
                <a:ext cx="720625" cy="477544"/>
              </a:xfrm>
              <a:prstGeom prst="rect">
                <a:avLst/>
              </a:prstGeom>
              <a:solidFill>
                <a:srgbClr val="5F8DC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55664C3-E578-D92B-E494-19B67B88C7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40375" y="2448217"/>
                <a:ext cx="921681" cy="9216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Graphic 12" descr="Monitor with solid fill">
                <a:extLst>
                  <a:ext uri="{FF2B5EF4-FFF2-40B4-BE49-F238E27FC236}">
                    <a16:creationId xmlns:a16="http://schemas.microsoft.com/office/drawing/2014/main" id="{80D36892-D29E-E255-15C8-D8529715EE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501239" y="242108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2" name="TextBox 13">
                <a:extLst>
                  <a:ext uri="{FF2B5EF4-FFF2-40B4-BE49-F238E27FC236}">
                    <a16:creationId xmlns:a16="http://schemas.microsoft.com/office/drawing/2014/main" id="{9DCF2D14-61E5-F0C1-B342-87D7668A33E4}"/>
                  </a:ext>
                </a:extLst>
              </p:cNvPr>
              <p:cNvSpPr txBox="1"/>
              <p:nvPr/>
            </p:nvSpPr>
            <p:spPr>
              <a:xfrm>
                <a:off x="7407025" y="1843928"/>
                <a:ext cx="2219124" cy="363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000" b="1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Digital Native PDF: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1008336-7A1E-763C-181C-76CEA82862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03991" y="2909058"/>
                <a:ext cx="1248032" cy="0"/>
              </a:xfrm>
              <a:prstGeom prst="straightConnector1">
                <a:avLst/>
              </a:prstGeom>
              <a:ln w="28575">
                <a:solidFill>
                  <a:srgbClr val="111D2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5">
                <a:extLst>
                  <a:ext uri="{FF2B5EF4-FFF2-40B4-BE49-F238E27FC236}">
                    <a16:creationId xmlns:a16="http://schemas.microsoft.com/office/drawing/2014/main" id="{ED107621-7B9A-D805-CE99-979E42414E53}"/>
                  </a:ext>
                </a:extLst>
              </p:cNvPr>
              <p:cNvSpPr txBox="1"/>
              <p:nvPr/>
            </p:nvSpPr>
            <p:spPr>
              <a:xfrm>
                <a:off x="8886407" y="2539726"/>
                <a:ext cx="671646" cy="335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Save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7BBAC03-9347-F762-30C0-D79519D9D2FD}"/>
                </a:ext>
              </a:extLst>
            </p:cNvPr>
            <p:cNvCxnSpPr/>
            <p:nvPr/>
          </p:nvCxnSpPr>
          <p:spPr>
            <a:xfrm>
              <a:off x="6912429" y="3582410"/>
              <a:ext cx="453493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92AC70F-E6D2-5921-DA53-35F9DE4DFF27}"/>
                </a:ext>
              </a:extLst>
            </p:cNvPr>
            <p:cNvGrpSpPr/>
            <p:nvPr/>
          </p:nvGrpSpPr>
          <p:grpSpPr>
            <a:xfrm>
              <a:off x="7402379" y="3690363"/>
              <a:ext cx="3555031" cy="1501489"/>
              <a:chOff x="7407025" y="3690363"/>
              <a:chExt cx="3555031" cy="1501489"/>
            </a:xfrm>
          </p:grpSpPr>
          <p:sp>
            <p:nvSpPr>
              <p:cNvPr id="16" name="TextBox 7">
                <a:extLst>
                  <a:ext uri="{FF2B5EF4-FFF2-40B4-BE49-F238E27FC236}">
                    <a16:creationId xmlns:a16="http://schemas.microsoft.com/office/drawing/2014/main" id="{DB2A5482-D6D7-6626-A271-165CC25A6CF7}"/>
                  </a:ext>
                </a:extLst>
              </p:cNvPr>
              <p:cNvSpPr txBox="1"/>
              <p:nvPr/>
            </p:nvSpPr>
            <p:spPr>
              <a:xfrm>
                <a:off x="7407025" y="3690363"/>
                <a:ext cx="1742302" cy="363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000" b="1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 Digitized PDF: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1B3714F-8DB0-F67B-6A71-ECFA0CE651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03991" y="4672898"/>
                <a:ext cx="1248032" cy="0"/>
              </a:xfrm>
              <a:prstGeom prst="straightConnector1">
                <a:avLst/>
              </a:prstGeom>
              <a:ln w="28575">
                <a:solidFill>
                  <a:srgbClr val="111D2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9">
                <a:extLst>
                  <a:ext uri="{FF2B5EF4-FFF2-40B4-BE49-F238E27FC236}">
                    <a16:creationId xmlns:a16="http://schemas.microsoft.com/office/drawing/2014/main" id="{47290CA8-E3D3-D939-91DE-805D08317DF4}"/>
                  </a:ext>
                </a:extLst>
              </p:cNvPr>
              <p:cNvSpPr txBox="1"/>
              <p:nvPr/>
            </p:nvSpPr>
            <p:spPr>
              <a:xfrm>
                <a:off x="8886407" y="4303566"/>
                <a:ext cx="681885" cy="335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Scan</a:t>
                </a: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4DA554E-0817-AE16-8EF6-9D167EA2F0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40375" y="4270167"/>
                <a:ext cx="921681" cy="9216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38" name="Picture 2" descr="Shape, square&#10;&#10;AI-generated content may be incorrect.">
                <a:extLst>
                  <a:ext uri="{FF2B5EF4-FFF2-40B4-BE49-F238E27FC236}">
                    <a16:creationId xmlns:a16="http://schemas.microsoft.com/office/drawing/2014/main" id="{848C78E2-5DDC-3D46-59A8-4CB4CD97CA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2536" y="4254916"/>
                <a:ext cx="634323" cy="9369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8674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016D4-8DAD-70D4-F1AE-B7728CDA8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845AD-4C9B-F00A-42AE-D9A913BCA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296152"/>
            <a:ext cx="4972050" cy="4505552"/>
          </a:xfrm>
        </p:spPr>
        <p:txBody>
          <a:bodyPr anchor="ctr"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Document-Centric (static)​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Multiple Repositories​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Limited Stakeholder Involvement​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Unscalable Workflows​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AC877B-9BAE-4109-3A82-8B1E42D54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ADB733-CAAE-935A-F91C-B99B6A6A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ABC-5E31-DD46-835D-2B21A13E12DA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B44707-BD97-ECD1-0AFB-10D64B14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96196"/>
            <a:ext cx="8070850" cy="692376"/>
          </a:xfrm>
        </p:spPr>
        <p:txBody>
          <a:bodyPr/>
          <a:lstStyle/>
          <a:p>
            <a:r>
              <a:rPr lang="en-US"/>
              <a:t>Systems Engineering Approach​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9BF81110-8AFE-8C91-9C05-5D257F82371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0" b="2426"/>
          <a:stretch>
            <a:fillRect/>
          </a:stretch>
        </p:blipFill>
        <p:spPr bwMode="auto">
          <a:xfrm>
            <a:off x="4813398" y="2152099"/>
            <a:ext cx="7019732" cy="42291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48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DF48C-8A34-E9B0-834D-1435E29D6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41A4C-85F7-7ADB-ACCA-1144621E5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17" y="1220492"/>
            <a:ext cx="5181600" cy="1603375"/>
          </a:xfrm>
        </p:spPr>
        <p:txBody>
          <a:bodyPr anchor="t"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/>
              <a:t>An evolution of traditional systems engineering that shifts its foundational methodology to a model-driven approach that defines a unified, digital model as the central artifact for system representation.​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DE2F24-B05B-3E2C-4F11-671A8B31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8B9997-F175-549D-BB43-6426A49A2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ABC-5E31-DD46-835D-2B21A13E12DA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9A1F79-C94E-5242-ABB6-ABCABD7E3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MBSE Overview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FC21DA22-D0DF-2CFA-00F1-08C0E0FC9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452" y="1780760"/>
            <a:ext cx="4195994" cy="370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42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C8524-CEDF-1E1D-B77C-A3FC56CAA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BA9B7A-2F2C-1768-02BF-CD24793D5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37127"/>
            <a:ext cx="4972050" cy="4505552"/>
          </a:xfrm>
        </p:spPr>
        <p:txBody>
          <a:bodyPr anchor="ctr"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Single Source of Truth​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Various System Views​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Increased Collaboration​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Traceability ​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E9C195-809B-7777-9786-E0038B414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B4EE6D-9525-8D32-CD23-5D1757ECB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ABC-5E31-DD46-835D-2B21A13E12DA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612853-69EB-0864-FB92-3CDCEB2B6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96196"/>
            <a:ext cx="8070850" cy="692376"/>
          </a:xfrm>
        </p:spPr>
        <p:txBody>
          <a:bodyPr/>
          <a:lstStyle/>
          <a:p>
            <a:r>
              <a:rPr lang="en-US"/>
              <a:t>MBSE Benefits</a:t>
            </a:r>
          </a:p>
        </p:txBody>
      </p:sp>
      <p:sp>
        <p:nvSpPr>
          <p:cNvPr id="7" name="AutoShape 2" descr="Man in a polo shirt">
            <a:extLst>
              <a:ext uri="{FF2B5EF4-FFF2-40B4-BE49-F238E27FC236}">
                <a16:creationId xmlns:a16="http://schemas.microsoft.com/office/drawing/2014/main" id="{5D20BB55-EABA-86B2-7B38-8F22680B17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" y="-266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3" descr="Bar chart with solid fill">
            <a:extLst>
              <a:ext uri="{FF2B5EF4-FFF2-40B4-BE49-F238E27FC236}">
                <a16:creationId xmlns:a16="http://schemas.microsoft.com/office/drawing/2014/main" id="{5A089F07-95EB-0749-3AC8-C4B7007D3F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5" y="-266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" descr="Gears with solid fill">
            <a:extLst>
              <a:ext uri="{FF2B5EF4-FFF2-40B4-BE49-F238E27FC236}">
                <a16:creationId xmlns:a16="http://schemas.microsoft.com/office/drawing/2014/main" id="{2BDA7F53-568B-81BC-49CA-417A7F8048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42350" y="-266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Woman in black skirt">
            <a:extLst>
              <a:ext uri="{FF2B5EF4-FFF2-40B4-BE49-F238E27FC236}">
                <a16:creationId xmlns:a16="http://schemas.microsoft.com/office/drawing/2014/main" id="{ECA12709-5013-24E9-0E10-FDCB1E5956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02725" y="-266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8" name="Picture 10" descr="A picture containing text, clock&#10;&#10;AI-generated content may be incorrect.">
            <a:extLst>
              <a:ext uri="{FF2B5EF4-FFF2-40B4-BE49-F238E27FC236}">
                <a16:creationId xmlns:a16="http://schemas.microsoft.com/office/drawing/2014/main" id="{9187E3AB-E145-A183-36FB-FD490AE35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64" y="2512233"/>
            <a:ext cx="3559175" cy="291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13" descr="Man in a polo shirt">
            <a:extLst>
              <a:ext uri="{FF2B5EF4-FFF2-40B4-BE49-F238E27FC236}">
                <a16:creationId xmlns:a16="http://schemas.microsoft.com/office/drawing/2014/main" id="{17891970-C7C5-A647-E560-AD1EFE904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1804" y="1640700"/>
            <a:ext cx="1362042" cy="4273994"/>
          </a:xfrm>
          <a:prstGeom prst="rect">
            <a:avLst/>
          </a:prstGeom>
        </p:spPr>
      </p:pic>
      <p:pic>
        <p:nvPicPr>
          <p:cNvPr id="15" name="Graphic 14" descr="Woman in black skirt">
            <a:extLst>
              <a:ext uri="{FF2B5EF4-FFF2-40B4-BE49-F238E27FC236}">
                <a16:creationId xmlns:a16="http://schemas.microsoft.com/office/drawing/2014/main" id="{4A96CB14-75C5-0DEE-808B-15FADA80EA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887278" y="1929430"/>
            <a:ext cx="1637969" cy="3944015"/>
          </a:xfrm>
          <a:prstGeom prst="rect">
            <a:avLst/>
          </a:prstGeom>
        </p:spPr>
      </p:pic>
      <p:pic>
        <p:nvPicPr>
          <p:cNvPr id="16" name="Graphic 15" descr="Gears with solid fill">
            <a:extLst>
              <a:ext uri="{FF2B5EF4-FFF2-40B4-BE49-F238E27FC236}">
                <a16:creationId xmlns:a16="http://schemas.microsoft.com/office/drawing/2014/main" id="{5A7EBE01-225E-A46A-251E-04D9F9F353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30078" y="2138609"/>
            <a:ext cx="914400" cy="914400"/>
          </a:xfrm>
          <a:prstGeom prst="rect">
            <a:avLst/>
          </a:prstGeom>
        </p:spPr>
      </p:pic>
      <p:pic>
        <p:nvPicPr>
          <p:cNvPr id="17" name="Graphic 16" descr="Bar chart with solid fill">
            <a:extLst>
              <a:ext uri="{FF2B5EF4-FFF2-40B4-BE49-F238E27FC236}">
                <a16:creationId xmlns:a16="http://schemas.microsoft.com/office/drawing/2014/main" id="{72E4F8A8-3B8B-4887-DEFC-73C1FC3C5C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6460843" y="4116586"/>
            <a:ext cx="82611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5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7E78C-DB9C-8D02-1963-AD9D0127C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35DB5-48AB-80F4-2049-EED292EAD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230431"/>
            <a:ext cx="11290300" cy="1190852"/>
          </a:xfrm>
        </p:spPr>
        <p:txBody>
          <a:bodyPr anchor="t"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/>
              <a:t>NLP's core objective is to enable computers to comprehend and interpret human language in a manner that is both meaningful and practical.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9D7EBA-A836-6F44-A68F-0DE187B6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73A602-81DE-340E-DEAC-D59999FC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ABC-5E31-DD46-835D-2B21A13E12DA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C6E34F-B2CD-FF47-8C51-CA146619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96196"/>
            <a:ext cx="8070850" cy="692376"/>
          </a:xfrm>
        </p:spPr>
        <p:txBody>
          <a:bodyPr/>
          <a:lstStyle/>
          <a:p>
            <a:r>
              <a:rPr lang="en-US"/>
              <a:t>NLP Overview</a:t>
            </a:r>
          </a:p>
        </p:txBody>
      </p:sp>
      <p:pic>
        <p:nvPicPr>
          <p:cNvPr id="6" name="Content Placeholder 1">
            <a:extLst>
              <a:ext uri="{FF2B5EF4-FFF2-40B4-BE49-F238E27FC236}">
                <a16:creationId xmlns:a16="http://schemas.microsoft.com/office/drawing/2014/main" id="{EA272381-27E8-D08D-D407-931B8EB5C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3995" y="2483030"/>
            <a:ext cx="4064012" cy="392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8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4D896-5E46-DC44-CB6A-DC118C8B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90DC04-FFD6-321E-B76A-E2AED392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96196"/>
            <a:ext cx="8070850" cy="692376"/>
          </a:xfrm>
        </p:spPr>
        <p:txBody>
          <a:bodyPr/>
          <a:lstStyle/>
          <a:p>
            <a:r>
              <a:rPr lang="en-US"/>
              <a:t>NLP Applications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A8C9E-7721-1136-6AD9-D8CB689DF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78" y="435300"/>
            <a:ext cx="4972050" cy="4505552"/>
          </a:xfrm>
        </p:spPr>
        <p:txBody>
          <a:bodyPr anchor="ctr"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Rule-Based Models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Statistical Models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Latent Semantic Indexing 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Named Entity Recognition 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LLMs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EFA0BB-B31B-00E2-7C44-CB332D3F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9F08C0-A7ED-F89A-BA81-FA1E7AC8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4ABC-5E31-DD46-835D-2B21A13E12DA}" type="slidenum">
              <a:rPr lang="en-US" smtClean="0"/>
              <a:t>9</a:t>
            </a:fld>
            <a:endParaRPr lang="en-US"/>
          </a:p>
        </p:txBody>
      </p:sp>
      <p:sp>
        <p:nvSpPr>
          <p:cNvPr id="7" name="AutoShape 2" descr="Man in a polo shirt">
            <a:extLst>
              <a:ext uri="{FF2B5EF4-FFF2-40B4-BE49-F238E27FC236}">
                <a16:creationId xmlns:a16="http://schemas.microsoft.com/office/drawing/2014/main" id="{3C46318F-8362-5472-FC50-CAA0F2FF9A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" y="-266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3" descr="Bar chart with solid fill">
            <a:extLst>
              <a:ext uri="{FF2B5EF4-FFF2-40B4-BE49-F238E27FC236}">
                <a16:creationId xmlns:a16="http://schemas.microsoft.com/office/drawing/2014/main" id="{8AB4DD24-18FD-095F-826F-3CA63CFD99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5" y="-266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" descr="Gears with solid fill">
            <a:extLst>
              <a:ext uri="{FF2B5EF4-FFF2-40B4-BE49-F238E27FC236}">
                <a16:creationId xmlns:a16="http://schemas.microsoft.com/office/drawing/2014/main" id="{60A8B0EA-8096-6018-C439-28BCA95F58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42350" y="-266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Woman in black skirt">
            <a:extLst>
              <a:ext uri="{FF2B5EF4-FFF2-40B4-BE49-F238E27FC236}">
                <a16:creationId xmlns:a16="http://schemas.microsoft.com/office/drawing/2014/main" id="{18C9D97F-14AB-9744-5A93-A2AF647376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02725" y="-266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08292109-6C34-302F-5852-34D55B3D2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16" y="1333500"/>
            <a:ext cx="6092687" cy="24004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578B90-3640-946E-85BE-D2E066617204}"/>
              </a:ext>
            </a:extLst>
          </p:cNvPr>
          <p:cNvSpPr txBox="1"/>
          <p:nvPr/>
        </p:nvSpPr>
        <p:spPr>
          <a:xfrm>
            <a:off x="5119765" y="5733510"/>
            <a:ext cx="4817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adapted from: </a:t>
            </a:r>
          </a:p>
          <a:p>
            <a:r>
              <a:rPr lang="en-US" sz="1200" i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https://www.solulab.com/top-applications-of-natural-language-processin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https://www.solulab.com/top-applications-of-natural-language-processing/</a:t>
            </a:r>
            <a:endParaRPr lang="en-US" sz="1200" i="1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3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1 INTUITIVE Template - SVS" id="{47AA246D-B9C6-194E-B562-2C2BB1BE2D6F}" vid="{BD900CAA-9F5E-5449-99BD-CFCA89F6B5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0255D2EFECA4408BE7832D90300DAF" ma:contentTypeVersion="4" ma:contentTypeDescription="Create a new document." ma:contentTypeScope="" ma:versionID="122e8837425155caae7591f918c7ba9b">
  <xsd:schema xmlns:xsd="http://www.w3.org/2001/XMLSchema" xmlns:xs="http://www.w3.org/2001/XMLSchema" xmlns:p="http://schemas.microsoft.com/office/2006/metadata/properties" xmlns:ns2="2e22d18a-1b56-41f8-8c24-a1d7d75c800c" targetNamespace="http://schemas.microsoft.com/office/2006/metadata/properties" ma:root="true" ma:fieldsID="5a214d6f57cea3983cf8f0a2d115aade" ns2:_="">
    <xsd:import namespace="2e22d18a-1b56-41f8-8c24-a1d7d75c80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2d18a-1b56-41f8-8c24-a1d7d75c80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07AF4F-9A5E-4141-BAED-57A7DA05E733}">
  <ds:schemaRefs>
    <ds:schemaRef ds:uri="2e22d18a-1b56-41f8-8c24-a1d7d75c800c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DC87B43-0A2E-485B-85C5-05092BA05E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B56EE5-36F4-489D-AD46-BA35BF23D701}">
  <ds:schemaRefs>
    <ds:schemaRef ds:uri="2e22d18a-1b56-41f8-8c24-a1d7d75c80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 INTUITIVE Template</Template>
  <TotalTime>0</TotalTime>
  <Words>765</Words>
  <Application>Microsoft Office PowerPoint</Application>
  <PresentationFormat>Widescreen</PresentationFormat>
  <Paragraphs>104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Overview and Outline</vt:lpstr>
      <vt:lpstr>Digital Transformation​</vt:lpstr>
      <vt:lpstr>RAM Challenges​</vt:lpstr>
      <vt:lpstr>Systems Engineering Approach​</vt:lpstr>
      <vt:lpstr>MBSE Overview</vt:lpstr>
      <vt:lpstr>MBSE Benefits</vt:lpstr>
      <vt:lpstr>NLP Overview</vt:lpstr>
      <vt:lpstr>NLP Applications</vt:lpstr>
      <vt:lpstr>LLMs</vt:lpstr>
      <vt:lpstr>Combining MBSE and NLP</vt:lpstr>
      <vt:lpstr>MBSE, NLP Additional Use Cases</vt:lpstr>
      <vt:lpstr>Summary &amp; Conclusions</vt:lpstr>
      <vt:lpstr>BACKUP SLIDES</vt:lpstr>
      <vt:lpstr>References​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Harleigh Bass</dc:creator>
  <cp:lastModifiedBy>Laurie Simpson</cp:lastModifiedBy>
  <cp:revision>2</cp:revision>
  <dcterms:created xsi:type="dcterms:W3CDTF">2025-10-10T16:13:10Z</dcterms:created>
  <dcterms:modified xsi:type="dcterms:W3CDTF">2025-10-14T14:05:37Z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0x010100D00255D2EFECA4408BE7832D90300DAF</vt:lpwstr>
  </property>
</Properties>
</file>